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tags/tag2.xml" ContentType="application/vnd.openxmlformats-officedocument.presentationml.tags+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109"/>
  </p:notesMasterIdLst>
  <p:handoutMasterIdLst>
    <p:handoutMasterId r:id="rId110"/>
  </p:handoutMasterIdLst>
  <p:sldIdLst>
    <p:sldId id="256" r:id="rId3"/>
    <p:sldId id="266" r:id="rId4"/>
    <p:sldId id="603" r:id="rId5"/>
    <p:sldId id="604" r:id="rId6"/>
    <p:sldId id="605" r:id="rId7"/>
    <p:sldId id="609" r:id="rId8"/>
    <p:sldId id="611" r:id="rId9"/>
    <p:sldId id="612" r:id="rId10"/>
    <p:sldId id="613" r:id="rId11"/>
    <p:sldId id="272" r:id="rId12"/>
    <p:sldId id="614" r:id="rId13"/>
    <p:sldId id="616" r:id="rId14"/>
    <p:sldId id="615" r:id="rId15"/>
    <p:sldId id="274" r:id="rId16"/>
    <p:sldId id="394" r:id="rId17"/>
    <p:sldId id="526" r:id="rId18"/>
    <p:sldId id="435" r:id="rId19"/>
    <p:sldId id="275" r:id="rId20"/>
    <p:sldId id="453" r:id="rId21"/>
    <p:sldId id="527" r:id="rId22"/>
    <p:sldId id="530" r:id="rId23"/>
    <p:sldId id="442" r:id="rId24"/>
    <p:sldId id="410" r:id="rId25"/>
    <p:sldId id="488" r:id="rId26"/>
    <p:sldId id="456" r:id="rId27"/>
    <p:sldId id="528" r:id="rId28"/>
    <p:sldId id="531" r:id="rId29"/>
    <p:sldId id="533" r:id="rId30"/>
    <p:sldId id="541" r:id="rId31"/>
    <p:sldId id="444" r:id="rId32"/>
    <p:sldId id="445" r:id="rId33"/>
    <p:sldId id="446" r:id="rId34"/>
    <p:sldId id="447" r:id="rId35"/>
    <p:sldId id="448" r:id="rId36"/>
    <p:sldId id="449" r:id="rId37"/>
    <p:sldId id="450" r:id="rId38"/>
    <p:sldId id="451" r:id="rId39"/>
    <p:sldId id="452" r:id="rId40"/>
    <p:sldId id="542" r:id="rId41"/>
    <p:sldId id="543" r:id="rId42"/>
    <p:sldId id="544" r:id="rId43"/>
    <p:sldId id="545" r:id="rId44"/>
    <p:sldId id="548" r:id="rId45"/>
    <p:sldId id="399" r:id="rId46"/>
    <p:sldId id="400" r:id="rId47"/>
    <p:sldId id="401" r:id="rId48"/>
    <p:sldId id="550" r:id="rId49"/>
    <p:sldId id="551" r:id="rId50"/>
    <p:sldId id="552" r:id="rId51"/>
    <p:sldId id="553" r:id="rId52"/>
    <p:sldId id="554" r:id="rId53"/>
    <p:sldId id="532" r:id="rId54"/>
    <p:sldId id="402" r:id="rId55"/>
    <p:sldId id="403" r:id="rId56"/>
    <p:sldId id="404" r:id="rId57"/>
    <p:sldId id="405" r:id="rId58"/>
    <p:sldId id="406" r:id="rId59"/>
    <p:sldId id="407" r:id="rId60"/>
    <p:sldId id="560" r:id="rId61"/>
    <p:sldId id="561" r:id="rId62"/>
    <p:sldId id="562" r:id="rId63"/>
    <p:sldId id="563" r:id="rId64"/>
    <p:sldId id="594" r:id="rId65"/>
    <p:sldId id="595" r:id="rId66"/>
    <p:sldId id="596" r:id="rId67"/>
    <p:sldId id="597" r:id="rId68"/>
    <p:sldId id="598" r:id="rId69"/>
    <p:sldId id="599" r:id="rId70"/>
    <p:sldId id="600" r:id="rId71"/>
    <p:sldId id="601" r:id="rId72"/>
    <p:sldId id="602" r:id="rId73"/>
    <p:sldId id="555" r:id="rId74"/>
    <p:sldId id="556" r:id="rId75"/>
    <p:sldId id="557" r:id="rId76"/>
    <p:sldId id="559" r:id="rId77"/>
    <p:sldId id="606" r:id="rId78"/>
    <p:sldId id="607" r:id="rId79"/>
    <p:sldId id="608" r:id="rId80"/>
    <p:sldId id="439" r:id="rId81"/>
    <p:sldId id="440" r:id="rId82"/>
    <p:sldId id="441" r:id="rId83"/>
    <p:sldId id="489" r:id="rId84"/>
    <p:sldId id="490" r:id="rId85"/>
    <p:sldId id="570" r:id="rId86"/>
    <p:sldId id="571" r:id="rId87"/>
    <p:sldId id="569" r:id="rId88"/>
    <p:sldId id="457" r:id="rId89"/>
    <p:sldId id="464" r:id="rId90"/>
    <p:sldId id="463" r:id="rId91"/>
    <p:sldId id="276" r:id="rId92"/>
    <p:sldId id="277" r:id="rId93"/>
    <p:sldId id="477" r:id="rId94"/>
    <p:sldId id="476" r:id="rId95"/>
    <p:sldId id="478" r:id="rId96"/>
    <p:sldId id="479" r:id="rId97"/>
    <p:sldId id="480" r:id="rId98"/>
    <p:sldId id="481" r:id="rId99"/>
    <p:sldId id="482" r:id="rId100"/>
    <p:sldId id="486" r:id="rId101"/>
    <p:sldId id="593" r:id="rId102"/>
    <p:sldId id="487" r:id="rId103"/>
    <p:sldId id="491" r:id="rId104"/>
    <p:sldId id="496" r:id="rId105"/>
    <p:sldId id="497" r:id="rId106"/>
    <p:sldId id="617" r:id="rId107"/>
    <p:sldId id="618" r:id="rId108"/>
  </p:sldIdLst>
  <p:sldSz cx="9144000" cy="6858000" type="screen4x3"/>
  <p:notesSz cx="6858000" cy="9144000"/>
  <p:custDataLst>
    <p:tags r:id="rId111"/>
  </p:custDataLst>
  <p:defaultTextStyle>
    <a:defPPr>
      <a:defRPr lang="en-US"/>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FEFE"/>
    <a:srgbClr val="FEFFFE"/>
    <a:srgbClr val="FFFEFE"/>
    <a:srgbClr val="FFFFFE"/>
    <a:srgbClr val="FFFEFF"/>
    <a:srgbClr val="FEFFFF"/>
    <a:srgbClr val="9E3039"/>
    <a:srgbClr val="614D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43" autoAdjust="0"/>
    <p:restoredTop sz="96540" autoAdjust="0"/>
  </p:normalViewPr>
  <p:slideViewPr>
    <p:cSldViewPr>
      <p:cViewPr varScale="1">
        <p:scale>
          <a:sx n="72" d="100"/>
          <a:sy n="72" d="100"/>
        </p:scale>
        <p:origin x="-396" y="-90"/>
      </p:cViewPr>
      <p:guideLst>
        <p:guide orient="horz" pos="807"/>
        <p:guide orient="horz" pos="3825"/>
        <p:guide orient="horz" pos="2214"/>
        <p:guide orient="horz" pos="1100"/>
        <p:guide pos="737"/>
        <p:guide pos="5540"/>
        <p:guide pos="3110"/>
        <p:guide pos="22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91" d="100"/>
          <a:sy n="91" d="100"/>
        </p:scale>
        <p:origin x="-1974"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presProps" Target="presProps.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110" Type="http://schemas.openxmlformats.org/officeDocument/2006/relationships/handoutMaster" Target="handoutMasters/handoutMaster1.xml"/><Relationship Id="rId115"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notesMaster" Target="notesMasters/notesMaster1.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517" name="Rectangle 5"/>
          <p:cNvSpPr>
            <a:spLocks noGrp="1" noChangeArrowheads="1"/>
          </p:cNvSpPr>
          <p:nvPr>
            <p:ph type="sldNum" sz="quarter" idx="3"/>
          </p:nvPr>
        </p:nvSpPr>
        <p:spPr bwMode="auto">
          <a:xfrm>
            <a:off x="5739063" y="8728075"/>
            <a:ext cx="660150" cy="3063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buClrTx/>
              <a:buFontTx/>
              <a:buNone/>
              <a:defRPr sz="1000"/>
            </a:lvl1pPr>
          </a:lstStyle>
          <a:p>
            <a:pPr>
              <a:defRPr/>
            </a:pPr>
            <a:fld id="{2792DA9F-74B0-40AE-BFA4-5566EEEA6A07}" type="slidenum">
              <a:rPr lang="en-US" smtClean="0">
                <a:solidFill>
                  <a:schemeClr val="bg2"/>
                </a:solidFill>
              </a:rPr>
              <a:pPr>
                <a:defRPr/>
              </a:pPr>
              <a:t>‹#›</a:t>
            </a:fld>
            <a:endParaRPr lang="en-US" dirty="0">
              <a:solidFill>
                <a:schemeClr val="bg2"/>
              </a:solidFill>
            </a:endParaRPr>
          </a:p>
        </p:txBody>
      </p:sp>
      <p:sp>
        <p:nvSpPr>
          <p:cNvPr id="192527" name="Text Box 15"/>
          <p:cNvSpPr txBox="1">
            <a:spLocks noChangeArrowheads="1"/>
          </p:cNvSpPr>
          <p:nvPr/>
        </p:nvSpPr>
        <p:spPr bwMode="auto">
          <a:xfrm>
            <a:off x="533400" y="8839200"/>
            <a:ext cx="2016125" cy="152400"/>
          </a:xfrm>
          <a:prstGeom prst="rect">
            <a:avLst/>
          </a:prstGeom>
          <a:noFill/>
          <a:ln w="9525" algn="ctr">
            <a:noFill/>
            <a:miter lim="800000"/>
            <a:headEnd/>
            <a:tailEnd/>
          </a:ln>
          <a:effectLst/>
        </p:spPr>
        <p:txBody>
          <a:bodyPr wrap="none" lIns="0" tIns="0" rIns="0" bIns="0">
            <a:spAutoFit/>
          </a:bodyPr>
          <a:lstStyle/>
          <a:p>
            <a:pPr>
              <a:defRPr/>
            </a:pPr>
            <a:r>
              <a:rPr lang="en-US" sz="1000" dirty="0">
                <a:solidFill>
                  <a:schemeClr val="bg2"/>
                </a:solidFill>
                <a:cs typeface="Arial" charset="0"/>
              </a:rPr>
              <a:t>© </a:t>
            </a:r>
            <a:r>
              <a:rPr lang="en-US" sz="1000" dirty="0" smtClean="0">
                <a:solidFill>
                  <a:schemeClr val="bg2"/>
                </a:solidFill>
              </a:rPr>
              <a:t>2011 </a:t>
            </a:r>
            <a:r>
              <a:rPr lang="en-US" sz="1000" dirty="0" err="1">
                <a:solidFill>
                  <a:schemeClr val="bg2"/>
                </a:solidFill>
              </a:rPr>
              <a:t>NetApp</a:t>
            </a:r>
            <a:r>
              <a:rPr lang="en-US" sz="1000" dirty="0">
                <a:solidFill>
                  <a:schemeClr val="bg2"/>
                </a:solidFill>
              </a:rPr>
              <a:t>.  All rights reserved.</a:t>
            </a:r>
          </a:p>
        </p:txBody>
      </p:sp>
      <p:sp>
        <p:nvSpPr>
          <p:cNvPr id="4" name="Footer Placeholder 3"/>
          <p:cNvSpPr>
            <a:spLocks noGrp="1"/>
          </p:cNvSpPr>
          <p:nvPr>
            <p:ph type="ftr" sz="quarter" idx="2"/>
          </p:nvPr>
        </p:nvSpPr>
        <p:spPr>
          <a:xfrm>
            <a:off x="2745580" y="8798603"/>
            <a:ext cx="2971800" cy="239045"/>
          </a:xfrm>
          <a:prstGeom prst="rect">
            <a:avLst/>
          </a:prstGeom>
        </p:spPr>
        <p:txBody>
          <a:bodyPr vert="horz" lIns="91440" tIns="45720" rIns="91440" bIns="45720" rtlCol="0" anchor="b"/>
          <a:lstStyle>
            <a:lvl1pPr algn="l">
              <a:defRPr sz="1200"/>
            </a:lvl1pPr>
          </a:lstStyle>
          <a:p>
            <a:pPr algn="ctr"/>
            <a:r>
              <a:rPr lang="en-US" sz="1000" smtClean="0">
                <a:solidFill>
                  <a:schemeClr val="bg2"/>
                </a:solidFill>
              </a:rPr>
              <a:t>NetApp Confidential - For Internal Use Only</a:t>
            </a:r>
            <a:endParaRPr lang="en-US" sz="1000" dirty="0">
              <a:solidFill>
                <a:schemeClr val="bg2"/>
              </a:solidFill>
            </a:endParaRPr>
          </a:p>
        </p:txBody>
      </p:sp>
    </p:spTree>
    <p:extLst>
      <p:ext uri="{BB962C8B-B14F-4D97-AF65-F5344CB8AC3E}">
        <p14:creationId xmlns:p14="http://schemas.microsoft.com/office/powerpoint/2010/main" val="33375632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4"/>
          <p:cNvSpPr>
            <a:spLocks noGrp="1" noRot="1" noChangeAspect="1" noChangeArrowheads="1" noTextEdit="1"/>
          </p:cNvSpPr>
          <p:nvPr>
            <p:ph type="sldImg" idx="2"/>
          </p:nvPr>
        </p:nvSpPr>
        <p:spPr bwMode="auto">
          <a:xfrm>
            <a:off x="1219200" y="304800"/>
            <a:ext cx="4419600" cy="331470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228600" y="3810000"/>
            <a:ext cx="6400800" cy="495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7175" name="Rectangle 7"/>
          <p:cNvSpPr>
            <a:spLocks noGrp="1" noChangeArrowheads="1"/>
          </p:cNvSpPr>
          <p:nvPr>
            <p:ph type="sldNum" sz="quarter" idx="5"/>
          </p:nvPr>
        </p:nvSpPr>
        <p:spPr bwMode="auto">
          <a:xfrm>
            <a:off x="5905997" y="8807670"/>
            <a:ext cx="836613" cy="228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buClrTx/>
              <a:buFontTx/>
              <a:buNone/>
              <a:defRPr sz="1000">
                <a:solidFill>
                  <a:schemeClr val="bg2"/>
                </a:solidFill>
              </a:defRPr>
            </a:lvl1pPr>
          </a:lstStyle>
          <a:p>
            <a:pPr>
              <a:defRPr/>
            </a:pPr>
            <a:fld id="{55924FFC-41EC-40A6-8CA1-699214E4588D}" type="slidenum">
              <a:rPr lang="en-US" smtClean="0"/>
              <a:pPr>
                <a:defRPr/>
              </a:pPr>
              <a:t>‹#›</a:t>
            </a:fld>
            <a:endParaRPr lang="en-US"/>
          </a:p>
        </p:txBody>
      </p:sp>
      <p:sp>
        <p:nvSpPr>
          <p:cNvPr id="7188" name="Text Box 20"/>
          <p:cNvSpPr txBox="1">
            <a:spLocks noChangeArrowheads="1"/>
          </p:cNvSpPr>
          <p:nvPr/>
        </p:nvSpPr>
        <p:spPr bwMode="hidden">
          <a:xfrm>
            <a:off x="457200" y="8839200"/>
            <a:ext cx="2016125" cy="152400"/>
          </a:xfrm>
          <a:prstGeom prst="rect">
            <a:avLst/>
          </a:prstGeom>
          <a:noFill/>
          <a:ln w="9525" algn="ctr">
            <a:noFill/>
            <a:miter lim="800000"/>
            <a:headEnd/>
            <a:tailEnd/>
          </a:ln>
          <a:effectLst/>
        </p:spPr>
        <p:txBody>
          <a:bodyPr wrap="none" lIns="0" tIns="0" rIns="0" bIns="0">
            <a:spAutoFit/>
          </a:bodyPr>
          <a:lstStyle/>
          <a:p>
            <a:pPr>
              <a:defRPr/>
            </a:pPr>
            <a:r>
              <a:rPr lang="en-US" sz="1000" dirty="0">
                <a:solidFill>
                  <a:schemeClr val="bg2"/>
                </a:solidFill>
                <a:cs typeface="Arial" charset="0"/>
              </a:rPr>
              <a:t>© </a:t>
            </a:r>
            <a:r>
              <a:rPr lang="en-US" sz="1000" dirty="0" smtClean="0">
                <a:solidFill>
                  <a:schemeClr val="bg2"/>
                </a:solidFill>
              </a:rPr>
              <a:t>2011 </a:t>
            </a:r>
            <a:r>
              <a:rPr lang="en-US" sz="1000" dirty="0" err="1">
                <a:solidFill>
                  <a:schemeClr val="bg2"/>
                </a:solidFill>
              </a:rPr>
              <a:t>NetApp</a:t>
            </a:r>
            <a:r>
              <a:rPr lang="en-US" sz="1000" dirty="0">
                <a:solidFill>
                  <a:schemeClr val="bg2"/>
                </a:solidFill>
              </a:rPr>
              <a:t>.  All rights reserved.</a:t>
            </a:r>
          </a:p>
        </p:txBody>
      </p:sp>
      <p:sp>
        <p:nvSpPr>
          <p:cNvPr id="6" name="Footer Placeholder 5"/>
          <p:cNvSpPr>
            <a:spLocks noGrp="1"/>
          </p:cNvSpPr>
          <p:nvPr>
            <p:ph type="ftr" sz="quarter" idx="4"/>
          </p:nvPr>
        </p:nvSpPr>
        <p:spPr>
          <a:xfrm>
            <a:off x="2805739" y="8737558"/>
            <a:ext cx="3342398" cy="299202"/>
          </a:xfrm>
          <a:prstGeom prst="rect">
            <a:avLst/>
          </a:prstGeom>
        </p:spPr>
        <p:txBody>
          <a:bodyPr vert="horz" lIns="91440" tIns="45720" rIns="91440" bIns="45720" rtlCol="0" anchor="b"/>
          <a:lstStyle>
            <a:lvl1pPr algn="ctr">
              <a:defRPr sz="1000">
                <a:solidFill>
                  <a:schemeClr val="bg2"/>
                </a:solidFill>
              </a:defRPr>
            </a:lvl1pPr>
          </a:lstStyle>
          <a:p>
            <a:r>
              <a:rPr lang="en-US" smtClean="0"/>
              <a:t>NetApp Confidential - For Internal Use Only</a:t>
            </a:r>
            <a:endParaRPr lang="en-US"/>
          </a:p>
        </p:txBody>
      </p:sp>
    </p:spTree>
    <p:extLst>
      <p:ext uri="{BB962C8B-B14F-4D97-AF65-F5344CB8AC3E}">
        <p14:creationId xmlns:p14="http://schemas.microsoft.com/office/powerpoint/2010/main" val="424360277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000" kern="1200">
        <a:solidFill>
          <a:schemeClr val="tx1"/>
        </a:solidFill>
        <a:latin typeface="Arial" charset="0"/>
        <a:ea typeface="+mn-ea"/>
        <a:cs typeface="+mn-cs"/>
      </a:defRPr>
    </a:lvl1pPr>
    <a:lvl2pPr marL="168275" algn="l" rtl="0" eaLnBrk="0" fontAlgn="base" hangingPunct="0">
      <a:spcBef>
        <a:spcPct val="30000"/>
      </a:spcBef>
      <a:spcAft>
        <a:spcPct val="0"/>
      </a:spcAft>
      <a:defRPr sz="1000" kern="1200">
        <a:solidFill>
          <a:schemeClr val="tx1"/>
        </a:solidFill>
        <a:latin typeface="Arial" charset="0"/>
        <a:ea typeface="+mn-ea"/>
        <a:cs typeface="+mn-cs"/>
      </a:defRPr>
    </a:lvl2pPr>
    <a:lvl3pPr marL="349250" algn="l" rtl="0" eaLnBrk="0" fontAlgn="base" hangingPunct="0">
      <a:spcBef>
        <a:spcPct val="30000"/>
      </a:spcBef>
      <a:spcAft>
        <a:spcPct val="0"/>
      </a:spcAft>
      <a:defRPr sz="1000" kern="1200">
        <a:solidFill>
          <a:schemeClr val="tx1"/>
        </a:solidFill>
        <a:latin typeface="Arial" charset="0"/>
        <a:ea typeface="+mn-ea"/>
        <a:cs typeface="+mn-cs"/>
      </a:defRPr>
    </a:lvl3pPr>
    <a:lvl4pPr marL="517525" algn="l" rtl="0" eaLnBrk="0" fontAlgn="base" hangingPunct="0">
      <a:spcBef>
        <a:spcPct val="30000"/>
      </a:spcBef>
      <a:spcAft>
        <a:spcPct val="0"/>
      </a:spcAft>
      <a:defRPr sz="1000" kern="1200">
        <a:solidFill>
          <a:schemeClr val="tx1"/>
        </a:solidFill>
        <a:latin typeface="Arial" charset="0"/>
        <a:ea typeface="+mn-ea"/>
        <a:cs typeface="+mn-cs"/>
      </a:defRPr>
    </a:lvl4pPr>
    <a:lvl5pPr marL="685800" algn="l" rtl="0" eaLnBrk="0" fontAlgn="base" hangingPunct="0">
      <a:spcBef>
        <a:spcPct val="30000"/>
      </a:spcBef>
      <a:spcAft>
        <a:spcPct val="0"/>
      </a:spcAft>
      <a:defRPr sz="10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image" Target="../media/image187.png"/><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rogerluethy.wordpress.com/2011/11/28/gartner-storage-magic-quadrant-2011/"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5924FFC-41EC-40A6-8CA1-699214E4588D}"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E87D5A9A-9AF5-4466-8DBA-B23EE7DA3899}" type="slidenum">
              <a:rPr lang="en-US" smtClean="0"/>
              <a:pPr/>
              <a:t>10</a:t>
            </a:fld>
            <a:endParaRPr lang="en-US" smtClean="0"/>
          </a:p>
        </p:txBody>
      </p:sp>
      <p:sp>
        <p:nvSpPr>
          <p:cNvPr id="113667" name="Rectangle 2"/>
          <p:cNvSpPr>
            <a:spLocks noGrp="1" noRot="1" noChangeAspect="1" noChangeArrowheads="1" noTextEdit="1"/>
          </p:cNvSpPr>
          <p:nvPr>
            <p:ph type="sldImg"/>
          </p:nvPr>
        </p:nvSpPr>
        <p:spPr>
          <a:xfrm>
            <a:off x="1144588" y="685800"/>
            <a:ext cx="4570412" cy="3429000"/>
          </a:xfrm>
          <a:ln/>
        </p:spPr>
      </p:sp>
      <p:sp>
        <p:nvSpPr>
          <p:cNvPr id="113668" name="Rectangle 3"/>
          <p:cNvSpPr>
            <a:spLocks noGrp="1" noChangeArrowheads="1"/>
          </p:cNvSpPr>
          <p:nvPr>
            <p:ph type="body" idx="1"/>
          </p:nvPr>
        </p:nvSpPr>
        <p:spPr>
          <a:xfrm>
            <a:off x="914102" y="4344120"/>
            <a:ext cx="5029796" cy="4113967"/>
          </a:xfrm>
          <a:noFill/>
          <a:ln/>
        </p:spPr>
        <p:txBody>
          <a:bodyPr/>
          <a:lstStyle/>
          <a:p>
            <a:pPr eaLnBrk="1" hangingPunct="1"/>
            <a:endParaRPr lang="pt-BR"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408B84B5-FD1D-4980-A639-A27499F454C0}" type="slidenum">
              <a:rPr lang="en-US" smtClean="0">
                <a:solidFill>
                  <a:srgbClr val="000000"/>
                </a:solidFill>
              </a:rPr>
              <a:pPr/>
              <a:t>100</a:t>
            </a:fld>
            <a:endParaRPr lang="en-US" dirty="0" smtClean="0">
              <a:solidFill>
                <a:srgbClr val="000000"/>
              </a:solidFill>
            </a:endParaRPr>
          </a:p>
        </p:txBody>
      </p:sp>
      <p:sp>
        <p:nvSpPr>
          <p:cNvPr id="22531" name="Rectangle 2"/>
          <p:cNvSpPr>
            <a:spLocks noGrp="1" noRot="1" noChangeAspect="1" noChangeArrowheads="1" noTextEdit="1"/>
          </p:cNvSpPr>
          <p:nvPr>
            <p:ph type="sldImg"/>
          </p:nvPr>
        </p:nvSpPr>
        <p:spPr>
          <a:xfrm>
            <a:off x="1141413" y="685800"/>
            <a:ext cx="4572000" cy="3429000"/>
          </a:xfrm>
          <a:ln/>
        </p:spPr>
      </p:sp>
      <p:sp>
        <p:nvSpPr>
          <p:cNvPr id="22532" name="Rectangle 3"/>
          <p:cNvSpPr>
            <a:spLocks noGrp="1" noChangeArrowheads="1"/>
          </p:cNvSpPr>
          <p:nvPr>
            <p:ph type="body" idx="1"/>
          </p:nvPr>
        </p:nvSpPr>
        <p:spPr>
          <a:noFill/>
          <a:ln/>
        </p:spPr>
        <p:txBody>
          <a:bodyPr lIns="91430" tIns="45716" rIns="91430" bIns="45716"/>
          <a:lstStyle/>
          <a:p>
            <a:pPr eaLnBrk="1" hangingPunct="1">
              <a:lnSpc>
                <a:spcPct val="90000"/>
              </a:lnSpc>
              <a:defRPr/>
            </a:pPr>
            <a:endParaRPr lang="en-US" sz="1800" dirty="0" smtClean="0">
              <a:ea typeface="ＭＳ Ｐゴシック" pitchFamily="-106" charset="-128"/>
              <a:cs typeface="ＭＳ Ｐゴシック" pitchFamily="-106" charset="-128"/>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1195388" y="304800"/>
            <a:ext cx="4419600" cy="3314700"/>
          </a:xfrm>
          <a:ln/>
        </p:spPr>
      </p:sp>
      <p:sp>
        <p:nvSpPr>
          <p:cNvPr id="46083" name="Slide Number Placeholder 3"/>
          <p:cNvSpPr txBox="1">
            <a:spLocks noGrp="1"/>
          </p:cNvSpPr>
          <p:nvPr/>
        </p:nvSpPr>
        <p:spPr bwMode="auto">
          <a:xfrm>
            <a:off x="3885581" y="8686491"/>
            <a:ext cx="2972421" cy="457512"/>
          </a:xfrm>
          <a:prstGeom prst="rect">
            <a:avLst/>
          </a:prstGeom>
          <a:noFill/>
          <a:ln w="9525">
            <a:noFill/>
            <a:miter lim="800000"/>
            <a:headEnd/>
            <a:tailEnd/>
          </a:ln>
        </p:spPr>
        <p:txBody>
          <a:bodyPr lIns="91435" tIns="45718" rIns="91435" bIns="45718" anchor="b"/>
          <a:lstStyle/>
          <a:p>
            <a:pPr algn="r" eaLnBrk="0" hangingPunct="0">
              <a:buClr>
                <a:srgbClr val="C0504D"/>
              </a:buClr>
              <a:buFont typeface="Wingdings 2" pitchFamily="18" charset="2"/>
              <a:buNone/>
            </a:pPr>
            <a:fld id="{E99A6A9C-3B25-4DDB-9D53-2BA46E724F5C}" type="slidenum">
              <a:rPr lang="en-US" sz="1200">
                <a:solidFill>
                  <a:prstClr val="black"/>
                </a:solidFill>
              </a:rPr>
              <a:pPr algn="r" eaLnBrk="0" hangingPunct="0">
                <a:buClr>
                  <a:srgbClr val="C0504D"/>
                </a:buClr>
                <a:buFont typeface="Wingdings 2" pitchFamily="18" charset="2"/>
                <a:buNone/>
              </a:pPr>
              <a:t>101</a:t>
            </a:fld>
            <a:endParaRPr lang="en-US" sz="1200" dirty="0">
              <a:solidFill>
                <a:prstClr val="black"/>
              </a:solidFill>
            </a:endParaRPr>
          </a:p>
        </p:txBody>
      </p:sp>
      <p:sp>
        <p:nvSpPr>
          <p:cNvPr id="46084" name="Notes Placeholder 4"/>
          <p:cNvSpPr>
            <a:spLocks noGrp="1"/>
          </p:cNvSpPr>
          <p:nvPr/>
        </p:nvSpPr>
        <p:spPr bwMode="auto">
          <a:xfrm>
            <a:off x="456581" y="3810000"/>
            <a:ext cx="6325325" cy="4953000"/>
          </a:xfrm>
          <a:prstGeom prst="rect">
            <a:avLst/>
          </a:prstGeom>
        </p:spPr>
        <p:txBody>
          <a:bodyPr lIns="93171" tIns="46586" rIns="93171" bIns="46586"/>
          <a:lstStyle/>
          <a:p>
            <a:pPr eaLnBrk="0" hangingPunct="0">
              <a:spcBef>
                <a:spcPct val="30000"/>
              </a:spcBef>
            </a:pPr>
            <a:endParaRPr lang="en-US" sz="1000" dirty="0">
              <a:solidFill>
                <a:prstClr val="black"/>
              </a:solidFill>
            </a:endParaRPr>
          </a:p>
        </p:txBody>
      </p:sp>
      <p:sp>
        <p:nvSpPr>
          <p:cNvPr id="5" name="Notes Placeholder 2"/>
          <p:cNvSpPr>
            <a:spLocks noGrp="1"/>
          </p:cNvSpPr>
          <p:nvPr>
            <p:ph type="body" idx="3"/>
          </p:nvPr>
        </p:nvSpPr>
        <p:spPr>
          <a:xfrm>
            <a:off x="935038" y="4197246"/>
            <a:ext cx="5140325" cy="4114488"/>
          </a:xfrm>
          <a:noFill/>
          <a:ln/>
        </p:spPr>
        <p:txBody>
          <a:bodyPr/>
          <a:lstStyle/>
          <a:p>
            <a:r>
              <a:rPr lang="en-US" b="1" dirty="0" smtClean="0">
                <a:ea typeface="ＭＳ Ｐゴシック" pitchFamily="-106" charset="-128"/>
              </a:rPr>
              <a:t>Goal of this slide: </a:t>
            </a:r>
            <a:r>
              <a:rPr lang="en-US" dirty="0" smtClean="0">
                <a:ea typeface="ＭＳ Ｐゴシック" pitchFamily="-106" charset="-128"/>
              </a:rPr>
              <a:t>“Single-pane-of-Glass” Management</a:t>
            </a:r>
          </a:p>
          <a:p>
            <a:endParaRPr lang="en-US" dirty="0" smtClean="0">
              <a:ea typeface="ＭＳ Ｐゴシック" pitchFamily="-106" charset="-128"/>
            </a:endParaRPr>
          </a:p>
          <a:p>
            <a:r>
              <a:rPr lang="en-US" b="1" dirty="0" smtClean="0">
                <a:ea typeface="ＭＳ Ｐゴシック" pitchFamily="-106" charset="-128"/>
              </a:rPr>
              <a:t>Key Points:</a:t>
            </a:r>
          </a:p>
          <a:p>
            <a:pPr>
              <a:buFontTx/>
              <a:buChar char="•"/>
            </a:pPr>
            <a:r>
              <a:rPr lang="en-US" dirty="0" smtClean="0">
                <a:ea typeface="ＭＳ Ｐゴシック" pitchFamily="-106" charset="-128"/>
              </a:rPr>
              <a:t> Tight integration of NetApp storage with Citrix </a:t>
            </a:r>
            <a:r>
              <a:rPr lang="en-US" dirty="0" err="1" smtClean="0">
                <a:ea typeface="ＭＳ Ｐゴシック" pitchFamily="-106" charset="-128"/>
              </a:rPr>
              <a:t>StorageLink</a:t>
            </a:r>
            <a:r>
              <a:rPr lang="en-US" dirty="0" smtClean="0">
                <a:ea typeface="ＭＳ Ｐゴシック" pitchFamily="-106" charset="-128"/>
              </a:rPr>
              <a:t> and </a:t>
            </a:r>
            <a:r>
              <a:rPr lang="en-US" dirty="0" err="1" smtClean="0">
                <a:ea typeface="ＭＳ Ｐゴシック" pitchFamily="-106" charset="-128"/>
              </a:rPr>
              <a:t>XenDesktop</a:t>
            </a:r>
            <a:r>
              <a:rPr lang="en-US" dirty="0" smtClean="0">
                <a:ea typeface="ＭＳ Ｐゴシック" pitchFamily="-106" charset="-128"/>
              </a:rPr>
              <a:t> enables administrators to access and execute advanced storage functions directly from the </a:t>
            </a:r>
            <a:r>
              <a:rPr lang="en-US" dirty="0" err="1" smtClean="0">
                <a:ea typeface="ＭＳ Ｐゴシック" pitchFamily="-106" charset="-128"/>
              </a:rPr>
              <a:t>XenDesktop</a:t>
            </a:r>
            <a:r>
              <a:rPr lang="en-US" dirty="0" smtClean="0">
                <a:ea typeface="ＭＳ Ｐゴシック" pitchFamily="-106" charset="-128"/>
              </a:rPr>
              <a:t> console. </a:t>
            </a:r>
          </a:p>
          <a:p>
            <a:pPr>
              <a:buFontTx/>
              <a:buChar char="•"/>
            </a:pPr>
            <a:r>
              <a:rPr lang="en-US" dirty="0" smtClean="0">
                <a:ea typeface="ＭＳ Ｐゴシック" pitchFamily="-106" charset="-128"/>
              </a:rPr>
              <a:t> This integration streamlines storage administration because it empowers </a:t>
            </a:r>
            <a:r>
              <a:rPr lang="en-US" dirty="0" err="1" smtClean="0">
                <a:ea typeface="ＭＳ Ｐゴシック" pitchFamily="-106" charset="-128"/>
              </a:rPr>
              <a:t>XenDesktop</a:t>
            </a:r>
            <a:r>
              <a:rPr lang="en-US" dirty="0" smtClean="0">
                <a:ea typeface="ＭＳ Ｐゴシック" pitchFamily="-106" charset="-128"/>
              </a:rPr>
              <a:t> administrators to manage storage within existing storage policies without having to coordinate with storage administrators.  </a:t>
            </a:r>
          </a:p>
          <a:p>
            <a:pPr lvl="1">
              <a:buFontTx/>
              <a:buChar char="•"/>
            </a:pPr>
            <a:r>
              <a:rPr lang="en-US" dirty="0" smtClean="0">
                <a:ea typeface="ＭＳ Ｐゴシック" pitchFamily="-106" charset="-128"/>
              </a:rPr>
              <a:t> Storage admin sets policy</a:t>
            </a:r>
          </a:p>
          <a:p>
            <a:pPr lvl="1">
              <a:buFontTx/>
              <a:buChar char="•"/>
            </a:pPr>
            <a:r>
              <a:rPr lang="en-US" dirty="0" smtClean="0">
                <a:ea typeface="ＭＳ Ｐゴシック" pitchFamily="-106" charset="-128"/>
              </a:rPr>
              <a:t> Desktop admin has capability – within policy - to use advance storage features (i.e., backup, cloning, resizing…)</a:t>
            </a:r>
          </a:p>
          <a:p>
            <a:pPr lvl="1">
              <a:buFontTx/>
              <a:buChar char="•"/>
            </a:pPr>
            <a:r>
              <a:rPr lang="en-US" dirty="0" smtClean="0">
                <a:ea typeface="ＭＳ Ｐゴシック" pitchFamily="-106" charset="-128"/>
              </a:rPr>
              <a:t> Accessible from familiar management console</a:t>
            </a:r>
          </a:p>
          <a:p>
            <a:endParaRPr lang="en-US" b="1" dirty="0" smtClean="0">
              <a:ea typeface="ＭＳ Ｐゴシック" pitchFamily="-106" charset="-128"/>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5924FFC-41EC-40A6-8CA1-699214E4588D}" type="slidenum">
              <a:rPr lang="en-US" smtClean="0"/>
              <a:pPr>
                <a:defRPr/>
              </a:pPr>
              <a:t>102</a:t>
            </a:fld>
            <a:endParaRPr 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p:spPr>
        <p:txBody>
          <a:bodyPr/>
          <a:lstStyle/>
          <a:p>
            <a:r>
              <a:rPr lang="en-US" smtClean="0">
                <a:latin typeface="Arial" pitchFamily="34" charset="0"/>
              </a:rPr>
              <a:t>With the mix workloads customers have had to create many different connection layers to converse between the servers and storage.</a:t>
            </a:r>
          </a:p>
        </p:txBody>
      </p:sp>
      <p:sp>
        <p:nvSpPr>
          <p:cNvPr id="131076" name="Slide Number Placeholder 3"/>
          <p:cNvSpPr>
            <a:spLocks noGrp="1"/>
          </p:cNvSpPr>
          <p:nvPr>
            <p:ph type="sldNum" sz="quarter" idx="5"/>
          </p:nvPr>
        </p:nvSpPr>
        <p:spPr>
          <a:noFill/>
        </p:spPr>
        <p:txBody>
          <a:bodyPr/>
          <a:lstStyle/>
          <a:p>
            <a:fld id="{46F93851-AFF2-41AD-8250-BA3108307B78}" type="slidenum">
              <a:rPr lang="en-US" smtClean="0">
                <a:latin typeface="Arial" pitchFamily="34" charset="0"/>
              </a:rPr>
              <a:pPr/>
              <a:t>103</a:t>
            </a:fld>
            <a:endParaRPr lang="en-US" smtClean="0">
              <a:latin typeface="Arial" pitchFamily="34" charset="0"/>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p:spPr>
        <p:txBody>
          <a:bodyPr/>
          <a:lstStyle/>
          <a:p>
            <a:r>
              <a:rPr lang="en-US" smtClean="0">
                <a:latin typeface="Arial" pitchFamily="34" charset="0"/>
              </a:rPr>
              <a:t>Unified Connect allows all protocols to run over the Unified Target Adapter (UTA).  There is no need for separate cards, separate FC switches as everythng can be run over ethernet and allows customers to fully consolidate their IT environment.  We are the only storage vendor to offer this and as such a leader in helping customers consolidate their environments.</a:t>
            </a:r>
          </a:p>
        </p:txBody>
      </p:sp>
      <p:sp>
        <p:nvSpPr>
          <p:cNvPr id="132100" name="Slide Number Placeholder 3"/>
          <p:cNvSpPr>
            <a:spLocks noGrp="1"/>
          </p:cNvSpPr>
          <p:nvPr>
            <p:ph type="sldNum" sz="quarter" idx="5"/>
          </p:nvPr>
        </p:nvSpPr>
        <p:spPr>
          <a:noFill/>
        </p:spPr>
        <p:txBody>
          <a:bodyPr/>
          <a:lstStyle/>
          <a:p>
            <a:fld id="{82ACA104-741E-4ECF-83E3-C8B4D36D8501}" type="slidenum">
              <a:rPr lang="en-US" smtClean="0">
                <a:latin typeface="Arial" pitchFamily="34" charset="0"/>
              </a:rPr>
              <a:pPr/>
              <a:t>104</a:t>
            </a:fld>
            <a:endParaRPr lang="en-US" smtClean="0">
              <a:latin typeface="Arial" pitchFamily="34" charset="0"/>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5924FFC-41EC-40A6-8CA1-699214E4588D}" type="slidenum">
              <a:rPr lang="en-US" smtClean="0">
                <a:solidFill>
                  <a:prstClr val="black"/>
                </a:solidFill>
              </a:rPr>
              <a:pPr>
                <a:defRPr/>
              </a:pPr>
              <a:t>105</a:t>
            </a:fld>
            <a:endParaRPr lang="en-US" dirty="0">
              <a:solidFill>
                <a:prstClr val="black"/>
              </a:solidFill>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5924FFC-41EC-40A6-8CA1-699214E4588D}" type="slidenum">
              <a:rPr lang="en-US" smtClean="0"/>
              <a:pPr>
                <a:defRPr/>
              </a:pPr>
              <a:t>106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fld id="{540F18D5-7C47-48B0-B058-E8C59C2CDE26}" type="slidenum">
              <a:rPr lang="he-IL" sz="1000" smtClean="0"/>
              <a:pPr eaLnBrk="1" hangingPunct="1"/>
              <a:t>11</a:t>
            </a:fld>
            <a:endParaRPr lang="en-US" sz="1000" smtClean="0"/>
          </a:p>
        </p:txBody>
      </p:sp>
      <p:sp>
        <p:nvSpPr>
          <p:cNvPr id="20483" name="Rectangle 2"/>
          <p:cNvSpPr>
            <a:spLocks noGrp="1" noRot="1" noChangeAspect="1" noChangeArrowheads="1" noTextEdit="1"/>
          </p:cNvSpPr>
          <p:nvPr>
            <p:ph type="sldImg"/>
          </p:nvPr>
        </p:nvSpPr>
        <p:spPr>
          <a:xfrm>
            <a:off x="1143000" y="517525"/>
            <a:ext cx="4572000" cy="3429000"/>
          </a:xfrm>
          <a:ln/>
        </p:spPr>
      </p:sp>
      <p:sp>
        <p:nvSpPr>
          <p:cNvPr id="20484" name="Rectangle 3"/>
          <p:cNvSpPr>
            <a:spLocks noGrp="1" noChangeArrowheads="1"/>
          </p:cNvSpPr>
          <p:nvPr>
            <p:ph type="body" idx="1"/>
          </p:nvPr>
        </p:nvSpPr>
        <p:spPr>
          <a:xfrm>
            <a:off x="522288" y="4054475"/>
            <a:ext cx="6335712" cy="4762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latin typeface="Arial" charset="0"/>
              </a:rPr>
              <a:t>Goal of this slide:</a:t>
            </a:r>
            <a:r>
              <a:rPr lang="en-US" smtClean="0">
                <a:latin typeface="Arial" charset="0"/>
              </a:rPr>
              <a:t> Position as an Innovation Leader, something customers need to stay competitive.</a:t>
            </a:r>
          </a:p>
          <a:p>
            <a:pPr eaLnBrk="1" hangingPunct="1"/>
            <a:r>
              <a:rPr lang="en-US" b="1" smtClean="0">
                <a:latin typeface="Arial" charset="0"/>
              </a:rPr>
              <a:t>Script:</a:t>
            </a:r>
          </a:p>
          <a:p>
            <a:pPr eaLnBrk="1" hangingPunct="1"/>
            <a:r>
              <a:rPr lang="en-US" smtClean="0">
                <a:latin typeface="Arial" charset="0"/>
              </a:rPr>
              <a:t>Network Appliance has a long history of innovation.  Our founders are the proud inventors of NAS and Snapshots; from there we pioneered systems with multi-protocol support, delivered the first near-line storage appliance, and pioneered “Unified Storage”---the ability to run multiple types of storage networks from the same platform—an approach Gartner now hails as “the modern storage model”.  </a:t>
            </a:r>
          </a:p>
          <a:p>
            <a:pPr eaLnBrk="1" hangingPunct="1"/>
            <a:r>
              <a:rPr lang="en-US" smtClean="0">
                <a:latin typeface="Arial" charset="0"/>
              </a:rPr>
              <a:t>But the most important aspect of all this innovation, is that it is focused on delivering solutions to pressing customer problems.  Driving cost out of the storage stack is always a concern, that’s why we developed RAID-DP</a:t>
            </a:r>
            <a:r>
              <a:rPr lang="en-US" smtClean="0">
                <a:latin typeface="Arial" charset="0"/>
                <a:cs typeface="Arial" charset="0"/>
              </a:rPr>
              <a:t>™</a:t>
            </a:r>
            <a:r>
              <a:rPr lang="en-US" smtClean="0">
                <a:latin typeface="Arial" charset="0"/>
              </a:rPr>
              <a:t>, a technology that bring inexpensive ATA drives reliability previously only found on more expensive FC drives.  Is it possible to reduce cost while increasing performance and agility?  That’s exactly what our FlexVol thin provisioning and FlexClone virtual cloning technologies deliver.  </a:t>
            </a:r>
          </a:p>
          <a:p>
            <a:pPr eaLnBrk="1" hangingPunct="1"/>
            <a:r>
              <a:rPr lang="en-US" smtClean="0">
                <a:latin typeface="Arial" charset="0"/>
              </a:rPr>
              <a:t>And as customers’ storage needs start expanding beyond even the largest systems, we’ve introduced our Data ONTAP GX Scalable grid storage, that gives you the power of nearly unlimited system scalability, with the management simplicity of a single box.</a:t>
            </a:r>
          </a:p>
          <a:p>
            <a:pPr eaLnBrk="1" hangingPunct="1"/>
            <a:r>
              <a:rPr lang="en-US" smtClean="0">
                <a:latin typeface="Arial" charset="0"/>
              </a:rPr>
              <a:t>So why does this matter to you?  It matters because your business isn’t standing still either, and you need to partner with someone who you can rely on to constantly provide you with the new alternatives to meet your changing business demands.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fld id="{FA1A4EA2-5111-463A-B4F7-1B33892EC60B}" type="slidenum">
              <a:rPr lang="en-US" sz="1000">
                <a:solidFill>
                  <a:schemeClr val="bg2"/>
                </a:solidFill>
              </a:rPr>
              <a:pPr eaLnBrk="1" hangingPunct="1"/>
              <a:t>12</a:t>
            </a:fld>
            <a:endParaRPr lang="en-US" sz="1000">
              <a:solidFill>
                <a:schemeClr val="bg2"/>
              </a:solidFill>
            </a:endParaRPr>
          </a:p>
        </p:txBody>
      </p:sp>
      <p:sp>
        <p:nvSpPr>
          <p:cNvPr id="111619" name="Rectangle 2"/>
          <p:cNvSpPr>
            <a:spLocks noGrp="1" noRot="1" noChangeAspect="1" noChangeArrowheads="1" noTextEdit="1"/>
          </p:cNvSpPr>
          <p:nvPr>
            <p:ph type="sldImg"/>
          </p:nvPr>
        </p:nvSpPr>
        <p:spPr>
          <a:xfrm>
            <a:off x="1143000" y="685800"/>
            <a:ext cx="4572000" cy="3429000"/>
          </a:xfrm>
          <a:ln/>
        </p:spPr>
      </p:sp>
      <p:sp>
        <p:nvSpPr>
          <p:cNvPr id="11162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20650" indent="-120650" eaLnBrk="1" hangingPunct="1"/>
            <a:r>
              <a:rPr lang="en-US" smtClean="0">
                <a:latin typeface="Arial" pitchFamily="34" charset="0"/>
              </a:rPr>
              <a:t>The move toward the scale-out storage model represents a market evolution driven by specific challenges.</a:t>
            </a:r>
          </a:p>
          <a:p>
            <a:pPr marL="120650" indent="-120650" eaLnBrk="1" hangingPunct="1"/>
            <a:endParaRPr lang="en-US" smtClean="0">
              <a:latin typeface="Arial" pitchFamily="34" charset="0"/>
            </a:endParaRPr>
          </a:p>
          <a:p>
            <a:pPr marL="120650" indent="-120650" eaLnBrk="1" hangingPunct="1"/>
            <a:r>
              <a:rPr lang="en-US" smtClean="0">
                <a:latin typeface="Arial" pitchFamily="34" charset="0"/>
              </a:rPr>
              <a:t>The transition from direct-attached storage to networked storage (SAN and NAS) addressed the barrier that forced you to manage each disk as a separate entity. Today, the networked storage market is over twice the size of the market for direct-attached storage. And as you can see here, this market has not yet peaked.</a:t>
            </a:r>
          </a:p>
          <a:p>
            <a:pPr marL="120650" indent="-120650" eaLnBrk="1" hangingPunct="1"/>
            <a:endParaRPr lang="en-US" smtClean="0">
              <a:latin typeface="Arial" pitchFamily="34" charset="0"/>
            </a:endParaRPr>
          </a:p>
          <a:p>
            <a:pPr marL="120650" indent="-120650" eaLnBrk="1" hangingPunct="1"/>
            <a:r>
              <a:rPr lang="en-US" smtClean="0">
                <a:latin typeface="Arial" pitchFamily="34" charset="0"/>
              </a:rPr>
              <a:t>Scale-out storage represents the next logical phase of this market evolution, because this architecture will break the barrier that forces you to manage each storage system as a separate entity.</a:t>
            </a:r>
          </a:p>
          <a:p>
            <a:pPr marL="120650" indent="-120650" eaLnBrk="1" hangingPunct="1"/>
            <a:endParaRPr lang="en-US" smtClean="0">
              <a:latin typeface="Arial" pitchFamily="34" charset="0"/>
            </a:endParaRPr>
          </a:p>
          <a:p>
            <a:pPr marL="120650" indent="-120650" eaLnBrk="1" hangingPunct="1"/>
            <a:r>
              <a:rPr lang="en-US" smtClean="0">
                <a:latin typeface="Arial" pitchFamily="34" charset="0"/>
              </a:rPr>
              <a:t>Although the market for networked storage is still growing, we expect to see the scale-out model gain momentum in the next few years.</a:t>
            </a:r>
          </a:p>
          <a:p>
            <a:pPr marL="120650" indent="-120650" eaLnBrk="1" hangingPunct="1"/>
            <a:endParaRPr 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77500" lnSpcReduction="20000"/>
          </a:bodyPr>
          <a:lstStyle/>
          <a:p>
            <a:pPr>
              <a:defRPr/>
            </a:pPr>
            <a:r>
              <a:rPr lang="en-US" dirty="0" smtClean="0"/>
              <a:t>For NetApp, IT efficiency is not simply technology and is not based on a particular feature. IT efficiency is a way of thinking, a different approach to tackling data growth and the associated management challenges.</a:t>
            </a:r>
          </a:p>
          <a:p>
            <a:pPr>
              <a:defRPr/>
            </a:pPr>
            <a:endParaRPr lang="en-US" dirty="0" smtClean="0"/>
          </a:p>
          <a:p>
            <a:pPr>
              <a:defRPr/>
            </a:pPr>
            <a:r>
              <a:rPr lang="en-US" dirty="0" smtClean="0"/>
              <a:t>We look for innovative ways to make high density and low-cost components like SATA drives appropriate for more use cases</a:t>
            </a:r>
          </a:p>
          <a:p>
            <a:pPr>
              <a:defRPr/>
            </a:pPr>
            <a:r>
              <a:rPr lang="en-US" dirty="0" smtClean="0"/>
              <a:t>by using Flash Cache to drive performance that matches that of much higher-cost FC drives -  at a fraction of the cost and </a:t>
            </a:r>
            <a:r>
              <a:rPr lang="en-US" dirty="0" err="1" smtClean="0"/>
              <a:t>floorspace</a:t>
            </a:r>
            <a:r>
              <a:rPr lang="en-US" dirty="0" smtClean="0"/>
              <a:t>.</a:t>
            </a:r>
          </a:p>
          <a:p>
            <a:pPr>
              <a:buFont typeface="Arial" pitchFamily="34" charset="0"/>
              <a:buNone/>
              <a:defRPr/>
            </a:pPr>
            <a:r>
              <a:rPr lang="en-US" dirty="0" smtClean="0"/>
              <a:t>We innovate to pack more and more data into the same physical containers with techniques like data </a:t>
            </a:r>
            <a:r>
              <a:rPr lang="en-US" dirty="0" err="1" smtClean="0"/>
              <a:t>deduplication</a:t>
            </a:r>
            <a:r>
              <a:rPr lang="en-US" dirty="0" smtClean="0"/>
              <a:t>, compression, and more.</a:t>
            </a:r>
          </a:p>
          <a:p>
            <a:pPr>
              <a:buFont typeface="Arial" pitchFamily="34" charset="0"/>
              <a:buNone/>
              <a:defRPr/>
            </a:pPr>
            <a:r>
              <a:rPr lang="en-US" dirty="0" smtClean="0"/>
              <a:t>We attack one of the underlying sources of data growth by reducing the number of actual copies customers need to make, and use virtual copy instances to address the same needs that otherwise require scores of capacity-eating and productivity-eating copies.</a:t>
            </a:r>
          </a:p>
          <a:p>
            <a:pPr>
              <a:defRPr/>
            </a:pPr>
            <a:endParaRPr lang="en-US" dirty="0" smtClean="0"/>
          </a:p>
          <a:p>
            <a:pPr>
              <a:defRPr/>
            </a:pPr>
            <a:r>
              <a:rPr lang="en-US" dirty="0" smtClean="0"/>
              <a:t>Storage efficiency is an ongoing agenda for NetApp and we’ll continue to provide enhancements in this area.</a:t>
            </a:r>
          </a:p>
          <a:p>
            <a:pPr>
              <a:defRPr/>
            </a:pPr>
            <a:endParaRPr lang="en-US" dirty="0" smtClean="0"/>
          </a:p>
          <a:p>
            <a:pPr>
              <a:defRPr/>
            </a:pPr>
            <a:r>
              <a:rPr lang="en-US" dirty="0" smtClean="0"/>
              <a:t>But we think about efficiency far beyond just storage – we actually help drive higher IT efficiency overall, freeing up resources from ongoing operations– resources like time, money, manpower and more –allowing you to transfer those resources to new innovations that support evolving business initiatives.</a:t>
            </a:r>
          </a:p>
          <a:p>
            <a:pPr>
              <a:defRPr/>
            </a:pPr>
            <a:endParaRPr lang="en-US" dirty="0" smtClean="0"/>
          </a:p>
          <a:p>
            <a:pPr>
              <a:defRPr/>
            </a:pPr>
            <a:r>
              <a:rPr lang="en-US" dirty="0" smtClean="0"/>
              <a:t>Service automation, application integration, integrated “set it and forget it” data protection,  and other productivity boosting approaches to storage management mean that a single FTE can manage increasing numbers of terabytes, while application administrators can self serve many of the storage-related tasks that they otherwise would have had to wait on.</a:t>
            </a:r>
          </a:p>
          <a:p>
            <a:pPr>
              <a:defRPr/>
            </a:pPr>
            <a:endParaRPr lang="en-US" dirty="0" smtClean="0"/>
          </a:p>
          <a:p>
            <a:pPr>
              <a:defRPr/>
            </a:pPr>
            <a:r>
              <a:rPr lang="en-US" dirty="0" smtClean="0"/>
              <a:t>These efficiency innovations mean you match the kinds of cost benchmarks being offered by service providers in the industry and transfer significant resources to apply to the change initiatives of the business.</a:t>
            </a:r>
          </a:p>
          <a:p>
            <a:pPr>
              <a:defRPr/>
            </a:pPr>
            <a:endParaRPr lang="en-US" dirty="0" smtClean="0"/>
          </a:p>
          <a:p>
            <a:pPr>
              <a:defRPr/>
            </a:pPr>
            <a:r>
              <a:rPr lang="en-US" dirty="0" smtClean="0"/>
              <a:t>Transition: While you’re gaining efficiencies, you will also increase the flexibility to speed IT’s response to the business.</a:t>
            </a:r>
          </a:p>
          <a:p>
            <a:pPr>
              <a:defRPr/>
            </a:pPr>
            <a:endParaRPr lang="en-US" dirty="0" smtClean="0"/>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00">
                <a:solidFill>
                  <a:schemeClr val="tx1"/>
                </a:solidFill>
                <a:latin typeface="Arial" charset="0"/>
              </a:defRPr>
            </a:lvl1pPr>
            <a:lvl2pPr marL="702756" indent="-270291" eaLnBrk="0" hangingPunct="0">
              <a:defRPr sz="1900">
                <a:solidFill>
                  <a:schemeClr val="tx1"/>
                </a:solidFill>
                <a:latin typeface="Arial" charset="0"/>
              </a:defRPr>
            </a:lvl2pPr>
            <a:lvl3pPr marL="1081164" indent="-216233" eaLnBrk="0" hangingPunct="0">
              <a:defRPr sz="1900">
                <a:solidFill>
                  <a:schemeClr val="tx1"/>
                </a:solidFill>
                <a:latin typeface="Arial" charset="0"/>
              </a:defRPr>
            </a:lvl3pPr>
            <a:lvl4pPr marL="1513629" indent="-216233" eaLnBrk="0" hangingPunct="0">
              <a:defRPr sz="1900">
                <a:solidFill>
                  <a:schemeClr val="tx1"/>
                </a:solidFill>
                <a:latin typeface="Arial" charset="0"/>
              </a:defRPr>
            </a:lvl4pPr>
            <a:lvl5pPr marL="1946095" indent="-216233" eaLnBrk="0" hangingPunct="0">
              <a:defRPr sz="1900">
                <a:solidFill>
                  <a:schemeClr val="tx1"/>
                </a:solidFill>
                <a:latin typeface="Arial" charset="0"/>
              </a:defRPr>
            </a:lvl5pPr>
            <a:lvl6pPr marL="2378560" indent="-216233" eaLnBrk="0" fontAlgn="base" hangingPunct="0">
              <a:spcBef>
                <a:spcPct val="0"/>
              </a:spcBef>
              <a:spcAft>
                <a:spcPct val="0"/>
              </a:spcAft>
              <a:defRPr sz="1900">
                <a:solidFill>
                  <a:schemeClr val="tx1"/>
                </a:solidFill>
                <a:latin typeface="Arial" charset="0"/>
              </a:defRPr>
            </a:lvl6pPr>
            <a:lvl7pPr marL="2811026" indent="-216233" eaLnBrk="0" fontAlgn="base" hangingPunct="0">
              <a:spcBef>
                <a:spcPct val="0"/>
              </a:spcBef>
              <a:spcAft>
                <a:spcPct val="0"/>
              </a:spcAft>
              <a:defRPr sz="1900">
                <a:solidFill>
                  <a:schemeClr val="tx1"/>
                </a:solidFill>
                <a:latin typeface="Arial" charset="0"/>
              </a:defRPr>
            </a:lvl7pPr>
            <a:lvl8pPr marL="3243491" indent="-216233" eaLnBrk="0" fontAlgn="base" hangingPunct="0">
              <a:spcBef>
                <a:spcPct val="0"/>
              </a:spcBef>
              <a:spcAft>
                <a:spcPct val="0"/>
              </a:spcAft>
              <a:defRPr sz="1900">
                <a:solidFill>
                  <a:schemeClr val="tx1"/>
                </a:solidFill>
                <a:latin typeface="Arial" charset="0"/>
              </a:defRPr>
            </a:lvl8pPr>
            <a:lvl9pPr marL="3675957" indent="-216233" eaLnBrk="0" fontAlgn="base" hangingPunct="0">
              <a:spcBef>
                <a:spcPct val="0"/>
              </a:spcBef>
              <a:spcAft>
                <a:spcPct val="0"/>
              </a:spcAft>
              <a:defRPr sz="1900">
                <a:solidFill>
                  <a:schemeClr val="tx1"/>
                </a:solidFill>
                <a:latin typeface="Arial" charset="0"/>
              </a:defRPr>
            </a:lvl9pPr>
          </a:lstStyle>
          <a:p>
            <a:pPr eaLnBrk="1" hangingPunct="1"/>
            <a:fld id="{CA11CDA8-86FC-4370-8A3D-13C4259828C4}" type="slidenum">
              <a:rPr lang="en-US" sz="1000">
                <a:solidFill>
                  <a:schemeClr val="bg2"/>
                </a:solidFill>
              </a:rPr>
              <a:pPr eaLnBrk="1" hangingPunct="1"/>
              <a:t>13</a:t>
            </a:fld>
            <a:endParaRPr lang="en-US" sz="1000">
              <a:solidFill>
                <a:schemeClr val="bg2"/>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txBox="1">
            <a:spLocks noGrp="1" noChangeArrowheads="1"/>
          </p:cNvSpPr>
          <p:nvPr/>
        </p:nvSpPr>
        <p:spPr bwMode="auto">
          <a:xfrm>
            <a:off x="5994400" y="8864600"/>
            <a:ext cx="836613" cy="228600"/>
          </a:xfrm>
          <a:prstGeom prst="rect">
            <a:avLst/>
          </a:prstGeom>
          <a:noFill/>
          <a:ln w="9525">
            <a:noFill/>
            <a:miter lim="800000"/>
            <a:headEnd/>
            <a:tailEnd/>
          </a:ln>
        </p:spPr>
        <p:txBody>
          <a:bodyPr lIns="89695" tIns="44846" rIns="89695" bIns="44846" anchor="b"/>
          <a:lstStyle/>
          <a:p>
            <a:pPr algn="r" eaLnBrk="0" hangingPunct="0">
              <a:buClr>
                <a:srgbClr val="C0504D"/>
              </a:buClr>
              <a:buFont typeface="Wingdings 2" pitchFamily="18" charset="2"/>
              <a:buNone/>
            </a:pPr>
            <a:fld id="{2A51DC2A-EEE5-4A87-8CB7-4E6236B51759}" type="slidenum">
              <a:rPr lang="en-US" sz="1300" b="1" baseline="-25000">
                <a:solidFill>
                  <a:srgbClr val="000000"/>
                </a:solidFill>
              </a:rPr>
              <a:pPr algn="r" eaLnBrk="0" hangingPunct="0">
                <a:buClr>
                  <a:srgbClr val="C0504D"/>
                </a:buClr>
                <a:buFont typeface="Wingdings 2" pitchFamily="18" charset="2"/>
                <a:buNone/>
              </a:pPr>
              <a:t>14</a:t>
            </a:fld>
            <a:endParaRPr lang="en-US" sz="1300" b="1" baseline="-25000" dirty="0">
              <a:solidFill>
                <a:srgbClr val="000000"/>
              </a:solidFill>
            </a:endParaRPr>
          </a:p>
        </p:txBody>
      </p:sp>
      <p:sp>
        <p:nvSpPr>
          <p:cNvPr id="98307" name="Rectangle 3"/>
          <p:cNvSpPr>
            <a:spLocks noGrp="1" noChangeArrowheads="1"/>
          </p:cNvSpPr>
          <p:nvPr>
            <p:ph type="body" idx="1"/>
          </p:nvPr>
        </p:nvSpPr>
        <p:spPr>
          <a:noFill/>
          <a:ln/>
        </p:spPr>
        <p:txBody>
          <a:bodyPr/>
          <a:lstStyle/>
          <a:p>
            <a:r>
              <a:rPr lang="en-US" b="1" dirty="0" smtClean="0"/>
              <a:t>Goal of Slide:</a:t>
            </a:r>
          </a:p>
          <a:p>
            <a:r>
              <a:rPr lang="en-US" dirty="0" smtClean="0"/>
              <a:t> Highlight the breadth of the new portfolio and the competitive differentiators that it provides</a:t>
            </a:r>
          </a:p>
          <a:p>
            <a:r>
              <a:rPr lang="en-US" dirty="0" smtClean="0"/>
              <a:t> </a:t>
            </a:r>
          </a:p>
          <a:p>
            <a:r>
              <a:rPr lang="en-US" b="1" dirty="0" smtClean="0"/>
              <a:t>Key Points</a:t>
            </a:r>
            <a:r>
              <a:rPr lang="en-US" dirty="0" smtClean="0"/>
              <a:t>:</a:t>
            </a:r>
          </a:p>
          <a:p>
            <a:pPr marL="182544" lvl="1" indent="-182544">
              <a:buFontTx/>
              <a:buChar char="•"/>
            </a:pPr>
            <a:r>
              <a:rPr lang="en-US" dirty="0" err="1" smtClean="0"/>
              <a:t>NetApp’s</a:t>
            </a:r>
            <a:r>
              <a:rPr lang="en-US" dirty="0" smtClean="0"/>
              <a:t> portfolio delivers the best storage platform for Future-Ready IT</a:t>
            </a:r>
          </a:p>
          <a:p>
            <a:pPr marL="182544" lvl="1" indent="-182544">
              <a:buFontTx/>
              <a:buChar char="•"/>
            </a:pPr>
            <a:r>
              <a:rPr lang="en-US" dirty="0" smtClean="0"/>
              <a:t>Our approach, that differentiates us from competitors’ offering, is that our portfolio is:</a:t>
            </a:r>
          </a:p>
          <a:p>
            <a:pPr lvl="2">
              <a:buFontTx/>
              <a:buChar char="•"/>
            </a:pPr>
            <a:r>
              <a:rPr lang="en-US" dirty="0" smtClean="0"/>
              <a:t> Truly unified, </a:t>
            </a:r>
          </a:p>
          <a:p>
            <a:pPr lvl="2">
              <a:buFontTx/>
              <a:buChar char="•"/>
            </a:pPr>
            <a:r>
              <a:rPr lang="en-US" dirty="0" smtClean="0"/>
              <a:t> Is the most efficient, </a:t>
            </a:r>
          </a:p>
          <a:p>
            <a:pPr lvl="2">
              <a:buFontTx/>
              <a:buChar char="•"/>
            </a:pPr>
            <a:r>
              <a:rPr lang="en-US" dirty="0" smtClean="0"/>
              <a:t> Is extremely flexible (in terms of performance, capacity, expandability) </a:t>
            </a:r>
          </a:p>
          <a:p>
            <a:pPr marL="182544" lvl="1" indent="-182544">
              <a:buFontTx/>
              <a:buChar char="•"/>
            </a:pPr>
            <a:r>
              <a:rPr lang="en-US" dirty="0" smtClean="0"/>
              <a:t>All 3 of these are important for delivering the best value to the customer.</a:t>
            </a:r>
          </a:p>
          <a:p>
            <a:pPr marL="182544" lvl="1" indent="-182544">
              <a:buFontTx/>
              <a:buChar char="•"/>
            </a:pPr>
            <a:r>
              <a:rPr lang="en-US" dirty="0" smtClean="0"/>
              <a:t>NetApp FAS portfolio: Majority of the systems are refreshed; 6 out of 8 models</a:t>
            </a:r>
          </a:p>
          <a:p>
            <a:pPr lvl="2">
              <a:buFontTx/>
              <a:buChar char="•"/>
            </a:pPr>
            <a:r>
              <a:rPr lang="en-US" dirty="0" smtClean="0"/>
              <a:t> New high-end FAS6200 series (3 new models)</a:t>
            </a:r>
          </a:p>
          <a:p>
            <a:pPr lvl="2">
              <a:buFontTx/>
              <a:buChar char="•"/>
            </a:pPr>
            <a:r>
              <a:rPr lang="en-US" dirty="0" smtClean="0"/>
              <a:t> New midrange FAS3200 series (3 new models)</a:t>
            </a:r>
          </a:p>
        </p:txBody>
      </p:sp>
      <p:sp>
        <p:nvSpPr>
          <p:cNvPr id="98308" name="Slide Image Placeholder 5"/>
          <p:cNvSpPr>
            <a:spLocks noGrp="1" noRot="1" noChangeAspect="1" noTextEdit="1"/>
          </p:cNvSpPr>
          <p:nvPr>
            <p:ph type="sldImg"/>
          </p:nvPr>
        </p:nvSpPr>
        <p:spPr>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8"/>
          <p:cNvSpPr txBox="1">
            <a:spLocks noGrp="1" noChangeArrowheads="1"/>
          </p:cNvSpPr>
          <p:nvPr/>
        </p:nvSpPr>
        <p:spPr bwMode="auto">
          <a:xfrm>
            <a:off x="3884613" y="0"/>
            <a:ext cx="2971800" cy="457200"/>
          </a:xfrm>
          <a:prstGeom prst="rect">
            <a:avLst/>
          </a:prstGeom>
          <a:noFill/>
          <a:ln w="9525">
            <a:noFill/>
            <a:miter lim="800000"/>
            <a:headEnd/>
            <a:tailEnd/>
          </a:ln>
        </p:spPr>
        <p:txBody>
          <a:bodyPr lIns="91430" tIns="45716" rIns="91430" bIns="45716"/>
          <a:lstStyle/>
          <a:p>
            <a:pPr algn="r" defTabSz="896889" eaLnBrk="0" hangingPunct="0">
              <a:buClr>
                <a:srgbClr val="C0504D"/>
              </a:buClr>
            </a:pPr>
            <a:fld id="{6F5556F4-7D1D-483D-93D6-F275EC09D8DB}" type="datetime3">
              <a:rPr lang="en-US" sz="1200">
                <a:solidFill>
                  <a:srgbClr val="000000"/>
                </a:solidFill>
                <a:latin typeface="Arial" pitchFamily="34" charset="0"/>
              </a:rPr>
              <a:pPr algn="r" defTabSz="896889" eaLnBrk="0" hangingPunct="0">
                <a:buClr>
                  <a:srgbClr val="C0504D"/>
                </a:buClr>
              </a:pPr>
              <a:t>15 December 2011</a:t>
            </a:fld>
            <a:endParaRPr lang="en-US" sz="1200" dirty="0">
              <a:solidFill>
                <a:srgbClr val="000000"/>
              </a:solidFill>
              <a:latin typeface="Arial" pitchFamily="34" charset="0"/>
            </a:endParaRPr>
          </a:p>
        </p:txBody>
      </p:sp>
      <p:sp>
        <p:nvSpPr>
          <p:cNvPr id="90118" name="Rectangle 3"/>
          <p:cNvSpPr>
            <a:spLocks noGrp="1" noChangeArrowheads="1"/>
          </p:cNvSpPr>
          <p:nvPr>
            <p:ph type="body" idx="1"/>
          </p:nvPr>
        </p:nvSpPr>
        <p:spPr/>
        <p:txBody>
          <a:bodyPr>
            <a:normAutofit/>
          </a:bodyPr>
          <a:lstStyle/>
          <a:p>
            <a:pPr lvl="0"/>
            <a:r>
              <a:rPr lang="en-US" b="1" dirty="0" smtClean="0"/>
              <a:t>Goal of Slide: </a:t>
            </a:r>
            <a:r>
              <a:rPr lang="en-US" dirty="0" smtClean="0"/>
              <a:t>Point out that there are new V-Series models = V6200 series and V3200 series.</a:t>
            </a:r>
          </a:p>
          <a:p>
            <a:r>
              <a:rPr lang="en-US" dirty="0" smtClean="0"/>
              <a:t> </a:t>
            </a:r>
          </a:p>
          <a:p>
            <a:pPr lvl="0"/>
            <a:r>
              <a:rPr lang="en-US" b="1" dirty="0" smtClean="0"/>
              <a:t>Key Points:</a:t>
            </a:r>
          </a:p>
          <a:p>
            <a:pPr marL="182880" lvl="1" indent="-182880">
              <a:buFont typeface="Arial" pitchFamily="34" charset="0"/>
              <a:buChar char="•"/>
            </a:pPr>
            <a:r>
              <a:rPr lang="en-US" dirty="0" smtClean="0"/>
              <a:t>To complement the new FAS systems, there will also be six new V-series models. </a:t>
            </a:r>
          </a:p>
          <a:p>
            <a:pPr marL="182880" lvl="1" indent="-182880">
              <a:buFont typeface="Arial" pitchFamily="34" charset="0"/>
              <a:buChar char="•"/>
            </a:pPr>
            <a:r>
              <a:rPr lang="en-US" dirty="0" smtClean="0"/>
              <a:t>V-Series supports disk arrays from major storage vendors</a:t>
            </a:r>
          </a:p>
          <a:p>
            <a:pPr marL="182880" lvl="1" indent="-182880">
              <a:buFont typeface="Arial" pitchFamily="34" charset="0"/>
              <a:buChar char="•"/>
            </a:pPr>
            <a:r>
              <a:rPr lang="en-US" dirty="0" smtClean="0"/>
              <a:t>V-Series builds on the customer’s current storage investment to satisfy unmet needs </a:t>
            </a:r>
          </a:p>
          <a:p>
            <a:pPr marL="182880" lvl="1" indent="-182880">
              <a:buFont typeface="Arial" pitchFamily="34" charset="0"/>
              <a:buChar char="•"/>
            </a:pPr>
            <a:r>
              <a:rPr lang="en-US" dirty="0" smtClean="0"/>
              <a:t>These V-series models can be another option for the customer to gain the additional benefits that NetApp can deliver</a:t>
            </a:r>
          </a:p>
        </p:txBody>
      </p:sp>
      <p:sp>
        <p:nvSpPr>
          <p:cNvPr id="7" name="Rectangle 7"/>
          <p:cNvSpPr txBox="1">
            <a:spLocks noGrp="1" noChangeArrowheads="1"/>
          </p:cNvSpPr>
          <p:nvPr/>
        </p:nvSpPr>
        <p:spPr bwMode="auto">
          <a:xfrm>
            <a:off x="5994538" y="8864499"/>
            <a:ext cx="837062" cy="227975"/>
          </a:xfrm>
          <a:prstGeom prst="rect">
            <a:avLst/>
          </a:prstGeom>
          <a:noFill/>
          <a:ln w="9525">
            <a:noFill/>
            <a:miter lim="800000"/>
            <a:headEnd/>
            <a:tailEnd/>
          </a:ln>
        </p:spPr>
        <p:txBody>
          <a:bodyPr lIns="89704" tIns="44851" rIns="89704" bIns="44851" anchor="b"/>
          <a:lstStyle/>
          <a:p>
            <a:pPr algn="r" rtl="0" eaLnBrk="0" fontAlgn="base" hangingPunct="0">
              <a:spcBef>
                <a:spcPct val="0"/>
              </a:spcBef>
              <a:spcAft>
                <a:spcPct val="0"/>
              </a:spcAft>
              <a:buClr>
                <a:srgbClr val="C0504D"/>
              </a:buClr>
              <a:buFont typeface="Wingdings 2" charset="2"/>
              <a:buNone/>
            </a:pPr>
            <a:fld id="{A3AF6C48-9D7B-4855-8435-25BAB1DDC79B}" type="slidenum">
              <a:rPr lang="en-US" sz="1300" b="1" baseline="-25000">
                <a:solidFill>
                  <a:srgbClr val="000000"/>
                </a:solidFill>
              </a:rPr>
              <a:pPr algn="r" rtl="0" eaLnBrk="0" fontAlgn="base" hangingPunct="0">
                <a:spcBef>
                  <a:spcPct val="0"/>
                </a:spcBef>
                <a:spcAft>
                  <a:spcPct val="0"/>
                </a:spcAft>
                <a:buClr>
                  <a:srgbClr val="C0504D"/>
                </a:buClr>
                <a:buFont typeface="Wingdings 2" charset="2"/>
                <a:buNone/>
              </a:pPr>
              <a:t>15</a:t>
            </a:fld>
            <a:endParaRPr lang="en-US" sz="1300" b="1" baseline="-25000" dirty="0">
              <a:solidFill>
                <a:srgbClr val="000000"/>
              </a:solidFill>
            </a:endParaRPr>
          </a:p>
        </p:txBody>
      </p:sp>
      <p:sp>
        <p:nvSpPr>
          <p:cNvPr id="9" name="Slide Image Placeholder 8"/>
          <p:cNvSpPr>
            <a:spLocks noGrp="1" noRot="1" noChangeAspect="1"/>
          </p:cNvSpPr>
          <p:nvPr>
            <p:ph type="sldImg"/>
          </p:nvPr>
        </p:nvSpPr>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pPr algn="l" defTabSz="932688">
              <a:lnSpc>
                <a:spcPct val="80000"/>
              </a:lnSpc>
              <a:spcBef>
                <a:spcPts val="432"/>
              </a:spcBef>
              <a:spcAft>
                <a:spcPts val="0"/>
              </a:spcAft>
              <a:buNone/>
            </a:pPr>
            <a:r>
              <a:rPr lang="pt-PT" sz="1200" b="0" i="0" dirty="0" smtClean="0">
                <a:solidFill>
                  <a:srgbClr val="000000"/>
                </a:solidFill>
                <a:latin typeface="Arial"/>
                <a:ea typeface="ＭＳ Ｐゴシック"/>
                <a:cs typeface="+mn-cs"/>
              </a:rPr>
              <a:t>Objetivo do slide: explicar como a NetApp possui a arquitetura unificada mais robusta. Os próximos slides explicarão como o Data ONTAP 8.1 Modo de Cluster pode torná-la ainda melhor.</a:t>
            </a:r>
          </a:p>
          <a:p>
            <a:pPr algn="l" defTabSz="932688">
              <a:lnSpc>
                <a:spcPct val="80000"/>
              </a:lnSpc>
              <a:spcBef>
                <a:spcPts val="432"/>
              </a:spcBef>
              <a:spcAft>
                <a:spcPts val="0"/>
              </a:spcAft>
              <a:buNone/>
            </a:pPr>
            <a:endParaRPr lang="pt-PT" sz="1200" dirty="0" smtClean="0">
              <a:latin typeface="Arial"/>
            </a:endParaRPr>
          </a:p>
          <a:p>
            <a:pPr algn="l" defTabSz="932688">
              <a:lnSpc>
                <a:spcPct val="80000"/>
              </a:lnSpc>
              <a:spcBef>
                <a:spcPts val="432"/>
              </a:spcBef>
              <a:spcAft>
                <a:spcPts val="0"/>
              </a:spcAft>
              <a:buNone/>
            </a:pPr>
            <a:r>
              <a:rPr lang="pt-PT" sz="1200" b="0" i="0" dirty="0" smtClean="0">
                <a:solidFill>
                  <a:srgbClr val="000000"/>
                </a:solidFill>
                <a:latin typeface="Arial"/>
                <a:ea typeface="ＭＳ Ｐゴシック"/>
                <a:cs typeface="+mn-cs"/>
              </a:rPr>
              <a:t>Pontos principais:</a:t>
            </a:r>
          </a:p>
          <a:p>
            <a:pPr algn="l" defTabSz="932688">
              <a:lnSpc>
                <a:spcPct val="80000"/>
              </a:lnSpc>
              <a:spcBef>
                <a:spcPts val="432"/>
              </a:spcBef>
              <a:spcAft>
                <a:spcPts val="0"/>
              </a:spcAft>
              <a:buClr>
                <a:srgbClr val="000000"/>
              </a:buClr>
              <a:buFont typeface="Arial"/>
              <a:buChar char="•"/>
            </a:pPr>
            <a:r>
              <a:rPr lang="pt-PT" sz="1200" b="0" i="0" dirty="0" smtClean="0">
                <a:solidFill>
                  <a:srgbClr val="000000"/>
                </a:solidFill>
                <a:latin typeface="Arial"/>
                <a:ea typeface="ＭＳ Ｐゴシック"/>
                <a:cs typeface="+mn-cs"/>
              </a:rPr>
              <a:t>Os benefícios reais do storage unificado estão no nível da arquitetura, e não no </a:t>
            </a:r>
            <a:r>
              <a:rPr lang="pt-PT" sz="1200" b="0" i="0" smtClean="0">
                <a:solidFill>
                  <a:srgbClr val="000000"/>
                </a:solidFill>
                <a:latin typeface="Arial"/>
                <a:ea typeface="ＭＳ Ｐゴシック"/>
                <a:cs typeface="+mn-cs"/>
              </a:rPr>
              <a:t>nível individual.</a:t>
            </a:r>
            <a:endParaRPr lang="pt-PT" sz="1200" b="0" i="0" dirty="0" smtClean="0">
              <a:solidFill>
                <a:srgbClr val="000000"/>
              </a:solidFill>
              <a:latin typeface="Arial"/>
              <a:ea typeface="ＭＳ Ｐゴシック"/>
              <a:cs typeface="+mn-cs"/>
            </a:endParaRPr>
          </a:p>
          <a:p>
            <a:pPr algn="l" defTabSz="932688">
              <a:lnSpc>
                <a:spcPct val="80000"/>
              </a:lnSpc>
              <a:spcBef>
                <a:spcPts val="432"/>
              </a:spcBef>
              <a:spcAft>
                <a:spcPts val="0"/>
              </a:spcAft>
              <a:buClr>
                <a:srgbClr val="000000"/>
              </a:buClr>
              <a:buFont typeface="Arial"/>
              <a:buChar char="•"/>
            </a:pPr>
            <a:r>
              <a:rPr lang="pt-PT" sz="1200" b="0" i="0" dirty="0" smtClean="0">
                <a:solidFill>
                  <a:srgbClr val="000000"/>
                </a:solidFill>
                <a:latin typeface="Arial"/>
                <a:ea typeface="ＭＳ Ｐゴシック"/>
                <a:cs typeface="+mn-cs"/>
              </a:rPr>
              <a:t>Uma arquitetura unificada significa que não é preciso adotar uma abordagem do tipo "remover e substituir" quando você necessita de mais E/S ou, mais provavelmente, de diversos perfis de E/S e custos para diferentes requisitos de aplicativos e storage.</a:t>
            </a:r>
          </a:p>
          <a:p>
            <a:pPr algn="l" defTabSz="932688">
              <a:lnSpc>
                <a:spcPct val="80000"/>
              </a:lnSpc>
              <a:spcBef>
                <a:spcPts val="432"/>
              </a:spcBef>
              <a:spcAft>
                <a:spcPts val="0"/>
              </a:spcAft>
              <a:buClr>
                <a:srgbClr val="000000"/>
              </a:buClr>
              <a:buFont typeface="Arial"/>
              <a:buChar char="•"/>
            </a:pPr>
            <a:r>
              <a:rPr lang="pt-PT" sz="1200" b="0" i="0" dirty="0" smtClean="0">
                <a:solidFill>
                  <a:srgbClr val="000000"/>
                </a:solidFill>
                <a:latin typeface="Arial"/>
                <a:ea typeface="ＭＳ Ｐゴシック"/>
                <a:cs typeface="+mn-cs"/>
              </a:rPr>
              <a:t>Com menos arquiteturas, você poderá ser mais eficiente e flexível. </a:t>
            </a:r>
          </a:p>
          <a:p>
            <a:pPr algn="l" defTabSz="932688">
              <a:lnSpc>
                <a:spcPct val="80000"/>
              </a:lnSpc>
              <a:spcBef>
                <a:spcPts val="432"/>
              </a:spcBef>
              <a:spcAft>
                <a:spcPts val="0"/>
              </a:spcAft>
              <a:buClr>
                <a:srgbClr val="000000"/>
              </a:buClr>
              <a:buFont typeface="Arial"/>
              <a:buChar char="•"/>
            </a:pPr>
            <a:r>
              <a:rPr lang="pt-PT" sz="1200" b="0" i="0" dirty="0" smtClean="0">
                <a:solidFill>
                  <a:srgbClr val="000000"/>
                </a:solidFill>
                <a:latin typeface="Arial"/>
                <a:ea typeface="ＭＳ Ｐゴシック"/>
                <a:cs typeface="+mn-cs"/>
              </a:rPr>
              <a:t>Você pode aumentar a utilização do storage adotando uma única arquitetura em vez de uma abordagem com vários arrays que exige divisão em partes menores. </a:t>
            </a:r>
          </a:p>
          <a:p>
            <a:pPr algn="l" defTabSz="932688">
              <a:lnSpc>
                <a:spcPct val="80000"/>
              </a:lnSpc>
              <a:spcBef>
                <a:spcPts val="432"/>
              </a:spcBef>
              <a:spcAft>
                <a:spcPts val="0"/>
              </a:spcAft>
              <a:buClr>
                <a:srgbClr val="000000"/>
              </a:buClr>
              <a:buFont typeface="Arial"/>
              <a:buChar char="•"/>
            </a:pPr>
            <a:r>
              <a:rPr lang="pt-PT" sz="1200" b="0" i="0" dirty="0" smtClean="0">
                <a:solidFill>
                  <a:srgbClr val="000000"/>
                </a:solidFill>
                <a:latin typeface="Arial"/>
                <a:ea typeface="ＭＳ Ｐゴシック"/>
                <a:cs typeface="+mn-cs"/>
              </a:rPr>
              <a:t>A capacidade de manipular várias cargas de trabalho e implantar diversas opções de tecnologia em uma única arquitetura proporciona flexibilidade para lidar com mudanças, pois quaisquer que sejam os requisitos de storage atuais, eles mudarão novamente nos próximos 12 a 18 meses.</a:t>
            </a:r>
          </a:p>
          <a:p>
            <a:pPr algn="l" defTabSz="932688">
              <a:lnSpc>
                <a:spcPct val="80000"/>
              </a:lnSpc>
              <a:spcBef>
                <a:spcPts val="432"/>
              </a:spcBef>
              <a:spcAft>
                <a:spcPts val="0"/>
              </a:spcAft>
              <a:buNone/>
            </a:pPr>
            <a:endParaRPr lang="pt-PT" sz="1200" dirty="0" smtClean="0">
              <a:latin typeface="Arial"/>
            </a:endParaRPr>
          </a:p>
          <a:p>
            <a:pPr algn="l" defTabSz="932688">
              <a:lnSpc>
                <a:spcPct val="80000"/>
              </a:lnSpc>
              <a:spcBef>
                <a:spcPts val="432"/>
              </a:spcBef>
              <a:spcAft>
                <a:spcPts val="0"/>
              </a:spcAft>
              <a:buNone/>
            </a:pPr>
            <a:r>
              <a:rPr lang="pt-PT" sz="1200" b="0" i="0" dirty="0" smtClean="0">
                <a:solidFill>
                  <a:srgbClr val="000000"/>
                </a:solidFill>
                <a:latin typeface="Arial"/>
                <a:ea typeface="ＭＳ Ｐゴシック"/>
                <a:cs typeface="+mn-cs"/>
              </a:rPr>
              <a:t>Transição:</a:t>
            </a:r>
          </a:p>
          <a:p>
            <a:pPr algn="l" defTabSz="932688">
              <a:lnSpc>
                <a:spcPct val="80000"/>
              </a:lnSpc>
              <a:spcBef>
                <a:spcPts val="432"/>
              </a:spcBef>
              <a:spcAft>
                <a:spcPts val="0"/>
              </a:spcAft>
              <a:buNone/>
            </a:pPr>
            <a:r>
              <a:rPr lang="pt-PT" sz="1200" b="0" i="0" dirty="0" smtClean="0">
                <a:solidFill>
                  <a:srgbClr val="000000"/>
                </a:solidFill>
                <a:latin typeface="Arial"/>
                <a:ea typeface="ＭＳ Ｐゴシック"/>
                <a:cs typeface="+mn-cs"/>
              </a:rPr>
              <a:t>Vejamos quais os benefícios e a proposta de valor do Data ONTAP 8.1.</a:t>
            </a:r>
          </a:p>
          <a:p>
            <a:pPr algn="l" defTabSz="932688">
              <a:lnSpc>
                <a:spcPct val="80000"/>
              </a:lnSpc>
              <a:spcBef>
                <a:spcPts val="288"/>
              </a:spcBef>
              <a:spcAft>
                <a:spcPts val="0"/>
              </a:spcAft>
              <a:buNone/>
            </a:pPr>
            <a:endParaRPr lang="pt-PT" sz="800" dirty="0" smtClean="0">
              <a:latin typeface="Arial"/>
            </a:endParaRPr>
          </a:p>
        </p:txBody>
      </p:sp>
      <p:sp>
        <p:nvSpPr>
          <p:cNvPr id="27652" name="Slide Number Placeholder 3"/>
          <p:cNvSpPr>
            <a:spLocks noGrp="1"/>
          </p:cNvSpPr>
          <p:nvPr>
            <p:ph type="sldNum" sz="quarter" idx="5"/>
          </p:nvPr>
        </p:nvSpPr>
        <p:spPr>
          <a:noFill/>
        </p:spPr>
        <p:txBody>
          <a:bodyPr/>
          <a:lstStyle/>
          <a:p>
            <a:pPr algn="r">
              <a:buNone/>
            </a:pPr>
            <a:fld id="{1F0874CF-1FE7-4900-ACCE-1D2914BE8536}" type="slidenum">
              <a:rPr lang="en-US" sz="1000" b="0" i="0">
                <a:solidFill>
                  <a:srgbClr val="808080"/>
                </a:solidFill>
                <a:latin typeface="Arial"/>
                <a:ea typeface="ＭＳ Ｐゴシック"/>
                <a:cs typeface="+mn-cs"/>
              </a:rPr>
              <a:pPr algn="r">
                <a:buNone/>
              </a:pPr>
              <a:t>16</a:t>
            </a:fld>
            <a:endParaRPr lang="en-US" sz="1000" b="0" i="0">
              <a:solidFill>
                <a:srgbClr val="808080"/>
              </a:solidFill>
              <a:latin typeface="Arial"/>
              <a:ea typeface="ＭＳ Ｐゴシック"/>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1A961E91-7A04-48E2-8725-C0E0D387A1C3}" type="slidenum">
              <a:rPr lang="en-US" smtClean="0">
                <a:latin typeface="Arial" pitchFamily="34" charset="0"/>
              </a:rPr>
              <a:pPr/>
              <a:t>17</a:t>
            </a:fld>
            <a:endParaRPr lang="en-US" smtClean="0">
              <a:latin typeface="Arial" pitchFamily="34" charset="0"/>
            </a:endParaRPr>
          </a:p>
        </p:txBody>
      </p:sp>
      <p:sp>
        <p:nvSpPr>
          <p:cNvPr id="61443" name="Rectangle 2"/>
          <p:cNvSpPr>
            <a:spLocks noGrp="1" noRot="1" noChangeAspect="1" noChangeArrowheads="1" noTextEdit="1"/>
          </p:cNvSpPr>
          <p:nvPr>
            <p:ph type="sldImg"/>
          </p:nvPr>
        </p:nvSpPr>
        <p:spPr>
          <a:xfrm>
            <a:off x="1173163" y="725488"/>
            <a:ext cx="4516437" cy="3387725"/>
          </a:xfrm>
          <a:ln/>
        </p:spPr>
      </p:sp>
      <p:sp>
        <p:nvSpPr>
          <p:cNvPr id="61444" name="Rectangle 3"/>
          <p:cNvSpPr>
            <a:spLocks noGrp="1" noChangeArrowheads="1"/>
          </p:cNvSpPr>
          <p:nvPr>
            <p:ph type="body" idx="1"/>
          </p:nvPr>
        </p:nvSpPr>
        <p:spPr>
          <a:xfrm>
            <a:off x="904875" y="4349751"/>
            <a:ext cx="5048250" cy="4109357"/>
          </a:xfrm>
          <a:noFill/>
          <a:ln/>
        </p:spPr>
        <p:txBody>
          <a:bodyPr/>
          <a:lstStyle/>
          <a:p>
            <a:pPr eaLnBrk="1" hangingPunct="1">
              <a:spcBef>
                <a:spcPct val="0"/>
              </a:spcBef>
            </a:pPr>
            <a:r>
              <a:rPr lang="en-US" smtClean="0">
                <a:latin typeface="Arial" pitchFamily="34" charset="0"/>
              </a:rPr>
              <a:t>NetApp produces a single product that spans file and block service, NAS and SAN – midrange and enterprise – with a single, consistent software suite. With the same modest investment in system admin training, you can manage 1176TB as easily as you can manage 1TB.  </a:t>
            </a:r>
          </a:p>
          <a:p>
            <a:pPr eaLnBrk="1" hangingPunct="1">
              <a:spcBef>
                <a:spcPct val="0"/>
              </a:spcBef>
            </a:pPr>
            <a:endParaRPr lang="en-US" smtClean="0">
              <a:latin typeface="Arial" pitchFamily="34" charset="0"/>
            </a:endParaRPr>
          </a:p>
          <a:p>
            <a:pPr eaLnBrk="1" hangingPunct="1">
              <a:spcBef>
                <a:spcPct val="0"/>
              </a:spcBef>
            </a:pPr>
            <a:r>
              <a:rPr lang="en-US" b="1" smtClean="0">
                <a:latin typeface="Arial" pitchFamily="34" charset="0"/>
              </a:rPr>
              <a:t>Note: </a:t>
            </a:r>
            <a:r>
              <a:rPr lang="en-US" smtClean="0">
                <a:latin typeface="Arial" pitchFamily="34" charset="0"/>
              </a:rPr>
              <a:t>FCoE connection requires Enhanced 10Gb Ethernet Switch with Data Center Bridging (DCB). All other Ethernet traffic, including iSCSI, can run at virtually any speed.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3BE8BFB-BCAD-4464-B573-530A8FCFCC4A}" type="slidenum">
              <a:rPr lang="en-US"/>
              <a:pPr/>
              <a:t>18</a:t>
            </a:fld>
            <a:endParaRPr lang="en-US"/>
          </a:p>
        </p:txBody>
      </p:sp>
      <p:sp>
        <p:nvSpPr>
          <p:cNvPr id="509954" name="Rectangle 2"/>
          <p:cNvSpPr>
            <a:spLocks noGrp="1" noRot="1" noChangeAspect="1" noChangeArrowheads="1" noTextEdit="1"/>
          </p:cNvSpPr>
          <p:nvPr>
            <p:ph type="sldImg"/>
          </p:nvPr>
        </p:nvSpPr>
        <p:spPr>
          <a:ln/>
        </p:spPr>
      </p:sp>
      <p:sp>
        <p:nvSpPr>
          <p:cNvPr id="509955" name="Rectangle 3"/>
          <p:cNvSpPr>
            <a:spLocks noGrp="1" noChangeArrowheads="1"/>
          </p:cNvSpPr>
          <p:nvPr>
            <p:ph type="body" idx="1"/>
          </p:nvPr>
        </p:nvSpPr>
        <p:spPr>
          <a:xfrm>
            <a:off x="457200" y="3810000"/>
            <a:ext cx="5943600" cy="4953000"/>
          </a:xfrm>
        </p:spPr>
        <p:txBody>
          <a:bodyPr/>
          <a:lstStyle/>
          <a:p>
            <a:pPr>
              <a:lnSpc>
                <a:spcPct val="90000"/>
              </a:lnSpc>
            </a:pPr>
            <a:r>
              <a:rPr lang="en-US"/>
              <a:t>Points to make</a:t>
            </a:r>
          </a:p>
          <a:p>
            <a:pPr>
              <a:lnSpc>
                <a:spcPct val="90000"/>
              </a:lnSpc>
              <a:buFontTx/>
              <a:buChar char="•"/>
            </a:pPr>
            <a:r>
              <a:rPr lang="en-US"/>
              <a:t>The traditional industry approach forces you to buy different systems for different needs. This results in a high level of complexity, and often results in poor utilization with stranded silos of capacity and performance that cannot be shared or reallocated</a:t>
            </a:r>
          </a:p>
          <a:p>
            <a:pPr>
              <a:lnSpc>
                <a:spcPct val="90000"/>
              </a:lnSpc>
              <a:buFontTx/>
              <a:buChar char="•"/>
            </a:pPr>
            <a:r>
              <a:rPr lang="en-US"/>
              <a:t>You may be spending more than you need to on like-to-like environments for test and dev, archival, DR, D2D backup. With NetApp you can get like-to-unlike environments (protocols and mixed FC and SATA disks)</a:t>
            </a:r>
          </a:p>
          <a:p>
            <a:pPr>
              <a:lnSpc>
                <a:spcPct val="90000"/>
              </a:lnSpc>
              <a:buFontTx/>
              <a:buChar char="•"/>
            </a:pPr>
            <a:r>
              <a:rPr lang="en-US"/>
              <a:t>The industry approach means a lot of different processes, different staff, different hardware and software to learn and stay current on.</a:t>
            </a:r>
          </a:p>
          <a:p>
            <a:pPr>
              <a:lnSpc>
                <a:spcPct val="90000"/>
              </a:lnSpc>
              <a:buFontTx/>
              <a:buChar char="•"/>
            </a:pPr>
            <a:r>
              <a:rPr lang="en-US"/>
              <a:t>With NetApp’s unified approach, you can simplify your environment; a single hardware &amp; software platform with common management, upgrades, training, people, diagnostics, provisioning</a:t>
            </a:r>
          </a:p>
          <a:p>
            <a:pPr>
              <a:lnSpc>
                <a:spcPct val="90000"/>
              </a:lnSpc>
              <a:buFontTx/>
              <a:buChar char="•"/>
            </a:pPr>
            <a:r>
              <a:rPr lang="en-US"/>
              <a:t>The reduction in complexity you get from NetApp can also reduce human error, the leading causes of downtime</a:t>
            </a:r>
          </a:p>
          <a:p>
            <a:pPr>
              <a:lnSpc>
                <a:spcPct val="90000"/>
              </a:lnSpc>
              <a:buFontTx/>
              <a:buChar char="•"/>
            </a:pPr>
            <a:endParaRPr lang="en-US"/>
          </a:p>
          <a:p>
            <a:pPr>
              <a:lnSpc>
                <a:spcPct val="90000"/>
              </a:lnSpc>
            </a:pPr>
            <a:r>
              <a:rPr lang="en-US"/>
              <a:t>Suggested script:</a:t>
            </a:r>
          </a:p>
          <a:p>
            <a:pPr>
              <a:lnSpc>
                <a:spcPct val="90000"/>
              </a:lnSpc>
            </a:pPr>
            <a:r>
              <a:rPr lang="en-US"/>
              <a:t>The unified approach means that you can use the same hardware, software, people, and processes for all your storage and data management requirements, regardless of tier, protocol or task. The advantages include higher people productivity, fewer errors, faster response and lower costs.</a:t>
            </a:r>
          </a:p>
          <a:p>
            <a:pPr>
              <a:lnSpc>
                <a:spcPct val="90000"/>
              </a:lnSpc>
            </a:pPr>
            <a:r>
              <a:rPr lang="en-US"/>
              <a:t>A good analogy is Southwest Airlines, who have chosen to standardize on the 737, an approach that has helped them become one of the most profitable airlines in the States. Their pilots, mechanics, air flight attendants and other personnel learn one airplane, one set of processes, and they can work on any plane in the fleet. </a:t>
            </a:r>
          </a:p>
          <a:p>
            <a:pPr>
              <a:lnSpc>
                <a:spcPct val="90000"/>
              </a:lnSpc>
            </a:pPr>
            <a:r>
              <a:rPr lang="en-US"/>
              <a:t>When Southwest Airlines was looking for a storage and data management partner, they selected NetApp because of the similarities in our approach. Southwest has broadly standardized on our solutions throughout their operations. If we aren’t running, Southwest can’t fly.</a:t>
            </a:r>
          </a:p>
          <a:p>
            <a:pPr>
              <a:lnSpc>
                <a:spcPct val="90000"/>
              </a:lnSpc>
            </a:pPr>
            <a:endParaRPr lang="en-US"/>
          </a:p>
          <a:p>
            <a:pPr>
              <a:lnSpc>
                <a:spcPct val="90000"/>
              </a:lnSpc>
            </a:pPr>
            <a:r>
              <a:rPr lang="en-US"/>
              <a:t>Transition: </a:t>
            </a:r>
          </a:p>
          <a:p>
            <a:pPr>
              <a:lnSpc>
                <a:spcPct val="90000"/>
              </a:lnSpc>
            </a:pPr>
            <a:r>
              <a:rPr lang="en-US"/>
              <a:t>We have the broadest portfolio of modular systems available from any vendor.</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5924FFC-41EC-40A6-8CA1-699214E4588D}"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p:spPr>
        <p:txBody>
          <a:bodyPr/>
          <a:lstStyle/>
          <a:p>
            <a:endParaRPr lang="pt-BR" smtClean="0"/>
          </a:p>
        </p:txBody>
      </p:sp>
      <p:sp>
        <p:nvSpPr>
          <p:cNvPr id="107524" name="Slide Number Placeholder 3"/>
          <p:cNvSpPr>
            <a:spLocks noGrp="1"/>
          </p:cNvSpPr>
          <p:nvPr>
            <p:ph type="sldNum" sz="quarter" idx="5"/>
          </p:nvPr>
        </p:nvSpPr>
        <p:spPr>
          <a:noFill/>
        </p:spPr>
        <p:txBody>
          <a:bodyPr/>
          <a:lstStyle/>
          <a:p>
            <a:fld id="{766A8C2D-348B-46C2-B6B0-8063825B7307}"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xfrm>
            <a:off x="457200" y="3810000"/>
            <a:ext cx="6019800" cy="4953000"/>
          </a:xfrm>
          <a:noFill/>
          <a:ln/>
        </p:spPr>
        <p:txBody>
          <a:bodyPr/>
          <a:lstStyle/>
          <a:p>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xfrm>
            <a:off x="457200" y="3810000"/>
            <a:ext cx="6019800" cy="4953000"/>
          </a:xfrm>
          <a:noFill/>
          <a:ln/>
        </p:spPr>
        <p:txBody>
          <a:bodyPr/>
          <a:lstStyle/>
          <a:p>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pPr>
              <a:spcBef>
                <a:spcPts val="430"/>
              </a:spcBef>
            </a:pPr>
            <a:r>
              <a:rPr lang="en-US" altLang="ja-JP" sz="1200" dirty="0" smtClean="0">
                <a:solidFill>
                  <a:srgbClr val="000000"/>
                </a:solidFill>
                <a:latin typeface="Arial" pitchFamily="34" charset="0"/>
                <a:ea typeface="ＭＳ Ｐゴシック" pitchFamily="34" charset="-128"/>
              </a:rPr>
              <a:t>Com a </a:t>
            </a:r>
            <a:r>
              <a:rPr lang="en-US" altLang="ja-JP" sz="1200" dirty="0" err="1" smtClean="0">
                <a:solidFill>
                  <a:srgbClr val="000000"/>
                </a:solidFill>
                <a:latin typeface="Arial" pitchFamily="34" charset="0"/>
                <a:ea typeface="ＭＳ Ｐゴシック" pitchFamily="34" charset="-128"/>
              </a:rPr>
              <a:t>compactação</a:t>
            </a:r>
            <a:r>
              <a:rPr lang="en-US" altLang="ja-JP" sz="1200" dirty="0" smtClean="0">
                <a:solidFill>
                  <a:srgbClr val="000000"/>
                </a:solidFill>
                <a:latin typeface="Arial" pitchFamily="34" charset="0"/>
                <a:ea typeface="ＭＳ Ｐゴシック" pitchFamily="34" charset="-128"/>
              </a:rPr>
              <a:t> e a </a:t>
            </a:r>
            <a:r>
              <a:rPr lang="en-US" altLang="ja-JP" sz="1200" dirty="0" err="1" smtClean="0">
                <a:solidFill>
                  <a:srgbClr val="000000"/>
                </a:solidFill>
                <a:latin typeface="Arial" pitchFamily="34" charset="0"/>
                <a:ea typeface="ＭＳ Ｐゴシック" pitchFamily="34" charset="-128"/>
              </a:rPr>
              <a:t>deduplicação</a:t>
            </a:r>
            <a:r>
              <a:rPr lang="en-US" altLang="ja-JP" sz="1200" dirty="0" smtClean="0">
                <a:solidFill>
                  <a:srgbClr val="000000"/>
                </a:solidFill>
                <a:latin typeface="Arial" pitchFamily="34" charset="0"/>
                <a:ea typeface="ＭＳ Ｐゴシック" pitchFamily="34" charset="-128"/>
              </a:rPr>
              <a:t> </a:t>
            </a:r>
            <a:r>
              <a:rPr lang="en-US" altLang="ja-JP" sz="1200" dirty="0" err="1" smtClean="0">
                <a:solidFill>
                  <a:srgbClr val="000000"/>
                </a:solidFill>
                <a:latin typeface="Arial" pitchFamily="34" charset="0"/>
                <a:ea typeface="ＭＳ Ｐゴシック" pitchFamily="34" charset="-128"/>
              </a:rPr>
              <a:t>ativadas</a:t>
            </a:r>
            <a:r>
              <a:rPr lang="en-US" altLang="ja-JP" sz="1200" dirty="0" smtClean="0">
                <a:solidFill>
                  <a:srgbClr val="000000"/>
                </a:solidFill>
                <a:latin typeface="Arial" pitchFamily="34" charset="0"/>
                <a:ea typeface="ＭＳ Ｐゴシック" pitchFamily="34" charset="-128"/>
              </a:rPr>
              <a:t> no FlexVol, </a:t>
            </a:r>
            <a:r>
              <a:rPr lang="en-US" altLang="ja-JP" sz="1200" dirty="0" err="1" smtClean="0">
                <a:solidFill>
                  <a:srgbClr val="000000"/>
                </a:solidFill>
                <a:latin typeface="Arial" pitchFamily="34" charset="0"/>
                <a:ea typeface="ＭＳ Ｐゴシック" pitchFamily="34" charset="-128"/>
              </a:rPr>
              <a:t>você</a:t>
            </a:r>
            <a:r>
              <a:rPr lang="en-US" altLang="ja-JP" sz="1200" dirty="0" smtClean="0">
                <a:solidFill>
                  <a:srgbClr val="000000"/>
                </a:solidFill>
                <a:latin typeface="Arial" pitchFamily="34" charset="0"/>
                <a:ea typeface="ＭＳ Ｐゴシック" pitchFamily="34" charset="-128"/>
              </a:rPr>
              <a:t> </a:t>
            </a:r>
            <a:r>
              <a:rPr lang="en-US" altLang="ja-JP" sz="1200" dirty="0" err="1" smtClean="0">
                <a:solidFill>
                  <a:srgbClr val="000000"/>
                </a:solidFill>
                <a:latin typeface="Arial" pitchFamily="34" charset="0"/>
                <a:ea typeface="ＭＳ Ｐゴシック" pitchFamily="34" charset="-128"/>
              </a:rPr>
              <a:t>obtém</a:t>
            </a:r>
            <a:r>
              <a:rPr lang="en-US" altLang="ja-JP" sz="1200" dirty="0" smtClean="0">
                <a:solidFill>
                  <a:srgbClr val="000000"/>
                </a:solidFill>
                <a:latin typeface="Arial" pitchFamily="34" charset="0"/>
                <a:ea typeface="ＭＳ Ｐゴシック" pitchFamily="34" charset="-128"/>
              </a:rPr>
              <a:t> </a:t>
            </a:r>
            <a:r>
              <a:rPr lang="en-US" altLang="ja-JP" sz="1200" dirty="0" err="1" smtClean="0">
                <a:solidFill>
                  <a:srgbClr val="000000"/>
                </a:solidFill>
                <a:latin typeface="Arial" pitchFamily="34" charset="0"/>
                <a:ea typeface="ＭＳ Ｐゴシック" pitchFamily="34" charset="-128"/>
              </a:rPr>
              <a:t>economia</a:t>
            </a:r>
            <a:r>
              <a:rPr lang="en-US" altLang="ja-JP" sz="1200" dirty="0" smtClean="0">
                <a:solidFill>
                  <a:srgbClr val="000000"/>
                </a:solidFill>
                <a:latin typeface="Arial" pitchFamily="34" charset="0"/>
                <a:ea typeface="ＭＳ Ｐゴシック" pitchFamily="34" charset="-128"/>
              </a:rPr>
              <a:t> </a:t>
            </a:r>
            <a:r>
              <a:rPr lang="en-US" altLang="ja-JP" sz="1200" dirty="0" err="1" smtClean="0">
                <a:solidFill>
                  <a:srgbClr val="000000"/>
                </a:solidFill>
                <a:latin typeface="Arial" pitchFamily="34" charset="0"/>
                <a:ea typeface="ＭＳ Ｐゴシック" pitchFamily="34" charset="-128"/>
              </a:rPr>
              <a:t>imediata</a:t>
            </a:r>
            <a:r>
              <a:rPr lang="en-US" altLang="ja-JP" sz="1200" dirty="0" smtClean="0">
                <a:solidFill>
                  <a:srgbClr val="000000"/>
                </a:solidFill>
                <a:latin typeface="Arial" pitchFamily="34" charset="0"/>
                <a:ea typeface="ＭＳ Ｐゴシック" pitchFamily="34" charset="-128"/>
              </a:rPr>
              <a:t> de </a:t>
            </a:r>
            <a:r>
              <a:rPr lang="en-US" altLang="ja-JP" sz="1200" dirty="0" err="1" smtClean="0">
                <a:solidFill>
                  <a:srgbClr val="000000"/>
                </a:solidFill>
                <a:latin typeface="Arial" pitchFamily="34" charset="0"/>
                <a:ea typeface="ＭＳ Ｐゴシック" pitchFamily="34" charset="-128"/>
              </a:rPr>
              <a:t>espaço</a:t>
            </a:r>
            <a:r>
              <a:rPr lang="en-US" altLang="ja-JP" sz="1200" dirty="0" smtClean="0">
                <a:solidFill>
                  <a:srgbClr val="000000"/>
                </a:solidFill>
                <a:latin typeface="Arial" pitchFamily="34" charset="0"/>
                <a:ea typeface="ＭＳ Ｐゴシック" pitchFamily="34" charset="-128"/>
              </a:rPr>
              <a:t> com a </a:t>
            </a:r>
            <a:r>
              <a:rPr lang="en-US" altLang="ja-JP" sz="1200" dirty="0" err="1" smtClean="0">
                <a:solidFill>
                  <a:srgbClr val="000000"/>
                </a:solidFill>
                <a:latin typeface="Arial" pitchFamily="34" charset="0"/>
                <a:ea typeface="ＭＳ Ｐゴシック" pitchFamily="34" charset="-128"/>
              </a:rPr>
              <a:t>compactação</a:t>
            </a:r>
            <a:r>
              <a:rPr lang="en-US" altLang="ja-JP" sz="1200" dirty="0" smtClean="0">
                <a:solidFill>
                  <a:srgbClr val="000000"/>
                </a:solidFill>
                <a:latin typeface="Arial" pitchFamily="34" charset="0"/>
                <a:ea typeface="ＭＳ Ｐゴシック" pitchFamily="34" charset="-128"/>
              </a:rPr>
              <a:t> e </a:t>
            </a:r>
            <a:r>
              <a:rPr lang="en-US" altLang="ja-JP" sz="1200" dirty="0" err="1" smtClean="0">
                <a:solidFill>
                  <a:srgbClr val="000000"/>
                </a:solidFill>
                <a:latin typeface="Arial" pitchFamily="34" charset="0"/>
                <a:ea typeface="ＭＳ Ｐゴシック" pitchFamily="34" charset="-128"/>
              </a:rPr>
              <a:t>economia</a:t>
            </a:r>
            <a:r>
              <a:rPr lang="en-US" altLang="ja-JP" sz="1200" dirty="0" smtClean="0">
                <a:solidFill>
                  <a:srgbClr val="000000"/>
                </a:solidFill>
                <a:latin typeface="Arial" pitchFamily="34" charset="0"/>
                <a:ea typeface="ＭＳ Ｐゴシック" pitchFamily="34" charset="-128"/>
              </a:rPr>
              <a:t> </a:t>
            </a:r>
            <a:r>
              <a:rPr lang="en-US" altLang="ja-JP" sz="1200" dirty="0" err="1" smtClean="0">
                <a:solidFill>
                  <a:srgbClr val="000000"/>
                </a:solidFill>
                <a:latin typeface="Arial" pitchFamily="34" charset="0"/>
                <a:ea typeface="ＭＳ Ｐゴシック" pitchFamily="34" charset="-128"/>
              </a:rPr>
              <a:t>cumulativa</a:t>
            </a:r>
            <a:r>
              <a:rPr lang="en-US" altLang="ja-JP" sz="1200" dirty="0" smtClean="0">
                <a:solidFill>
                  <a:srgbClr val="000000"/>
                </a:solidFill>
                <a:latin typeface="Arial" pitchFamily="34" charset="0"/>
                <a:ea typeface="ＭＳ Ｐゴシック" pitchFamily="34" charset="-128"/>
              </a:rPr>
              <a:t> com a </a:t>
            </a:r>
            <a:r>
              <a:rPr lang="en-US" altLang="ja-JP" sz="1200" dirty="0" err="1" smtClean="0">
                <a:solidFill>
                  <a:srgbClr val="000000"/>
                </a:solidFill>
                <a:latin typeface="Arial" pitchFamily="34" charset="0"/>
                <a:ea typeface="ＭＳ Ｐゴシック" pitchFamily="34" charset="-128"/>
              </a:rPr>
              <a:t>deduplicação</a:t>
            </a:r>
            <a:r>
              <a:rPr lang="en-US" altLang="ja-JP" sz="1200" dirty="0" smtClean="0">
                <a:solidFill>
                  <a:srgbClr val="000000"/>
                </a:solidFill>
                <a:latin typeface="Arial" pitchFamily="34" charset="0"/>
                <a:ea typeface="ＭＳ Ｐゴシック" pitchFamily="34" charset="-128"/>
              </a:rPr>
              <a:t> posterior </a:t>
            </a:r>
            <a:r>
              <a:rPr lang="en-US" altLang="ja-JP" sz="1200" dirty="0" err="1" smtClean="0">
                <a:solidFill>
                  <a:srgbClr val="000000"/>
                </a:solidFill>
                <a:latin typeface="Arial" pitchFamily="34" charset="0"/>
                <a:ea typeface="ＭＳ Ｐゴシック" pitchFamily="34" charset="-128"/>
              </a:rPr>
              <a:t>ao</a:t>
            </a:r>
            <a:r>
              <a:rPr lang="en-US" altLang="ja-JP" sz="1200" dirty="0" smtClean="0">
                <a:solidFill>
                  <a:srgbClr val="000000"/>
                </a:solidFill>
                <a:latin typeface="Arial" pitchFamily="34" charset="0"/>
                <a:ea typeface="ＭＳ Ｐゴシック" pitchFamily="34" charset="-128"/>
              </a:rPr>
              <a:t> </a:t>
            </a:r>
            <a:r>
              <a:rPr lang="en-US" altLang="ja-JP" sz="1200" dirty="0" err="1" smtClean="0">
                <a:solidFill>
                  <a:srgbClr val="000000"/>
                </a:solidFill>
                <a:latin typeface="Arial" pitchFamily="34" charset="0"/>
                <a:ea typeface="ＭＳ Ｐゴシック" pitchFamily="34" charset="-128"/>
              </a:rPr>
              <a:t>processo</a:t>
            </a:r>
            <a:r>
              <a:rPr lang="en-US" altLang="ja-JP" sz="1200" dirty="0" smtClean="0">
                <a:solidFill>
                  <a:srgbClr val="000000"/>
                </a:solidFill>
                <a:latin typeface="Arial" pitchFamily="34" charset="0"/>
                <a:ea typeface="ＭＳ Ｐゴシック" pitchFamily="34" charset="-128"/>
              </a:rPr>
              <a:t>. A </a:t>
            </a:r>
            <a:r>
              <a:rPr lang="en-US" altLang="ja-JP" sz="1200" dirty="0" err="1" smtClean="0">
                <a:solidFill>
                  <a:srgbClr val="000000"/>
                </a:solidFill>
                <a:latin typeface="Arial" pitchFamily="34" charset="0"/>
                <a:ea typeface="ＭＳ Ｐゴシック" pitchFamily="34" charset="-128"/>
              </a:rPr>
              <a:t>economia</a:t>
            </a:r>
            <a:r>
              <a:rPr lang="en-US" altLang="ja-JP" sz="1200" dirty="0" smtClean="0">
                <a:solidFill>
                  <a:srgbClr val="000000"/>
                </a:solidFill>
                <a:latin typeface="Arial" pitchFamily="34" charset="0"/>
                <a:ea typeface="ＭＳ Ｐゴシック" pitchFamily="34" charset="-128"/>
              </a:rPr>
              <a:t> total </a:t>
            </a:r>
            <a:r>
              <a:rPr lang="en-US" altLang="ja-JP" sz="1200" dirty="0" err="1" smtClean="0">
                <a:solidFill>
                  <a:srgbClr val="000000"/>
                </a:solidFill>
                <a:latin typeface="Arial" pitchFamily="34" charset="0"/>
                <a:ea typeface="ＭＳ Ｐゴシック" pitchFamily="34" charset="-128"/>
              </a:rPr>
              <a:t>não</a:t>
            </a:r>
            <a:r>
              <a:rPr lang="en-US" altLang="ja-JP" sz="1200" dirty="0" smtClean="0">
                <a:solidFill>
                  <a:srgbClr val="000000"/>
                </a:solidFill>
                <a:latin typeface="Arial" pitchFamily="34" charset="0"/>
                <a:ea typeface="ＭＳ Ｐゴシック" pitchFamily="34" charset="-128"/>
              </a:rPr>
              <a:t> </a:t>
            </a:r>
            <a:r>
              <a:rPr lang="en-US" altLang="ja-JP" sz="1200" dirty="0" err="1" smtClean="0">
                <a:solidFill>
                  <a:srgbClr val="000000"/>
                </a:solidFill>
                <a:latin typeface="Arial" pitchFamily="34" charset="0"/>
                <a:ea typeface="ＭＳ Ｐゴシック" pitchFamily="34" charset="-128"/>
              </a:rPr>
              <a:t>será</a:t>
            </a:r>
            <a:r>
              <a:rPr lang="en-US" altLang="ja-JP" sz="1200" dirty="0" smtClean="0">
                <a:solidFill>
                  <a:srgbClr val="000000"/>
                </a:solidFill>
                <a:latin typeface="Arial" pitchFamily="34" charset="0"/>
                <a:ea typeface="ＭＳ Ｐゴシック" pitchFamily="34" charset="-128"/>
              </a:rPr>
              <a:t> </a:t>
            </a:r>
            <a:r>
              <a:rPr lang="en-US" altLang="ja-JP" sz="1200" dirty="0" err="1" smtClean="0">
                <a:solidFill>
                  <a:srgbClr val="000000"/>
                </a:solidFill>
                <a:latin typeface="Arial" pitchFamily="34" charset="0"/>
                <a:ea typeface="ＭＳ Ｐゴシック" pitchFamily="34" charset="-128"/>
              </a:rPr>
              <a:t>necessariamente</a:t>
            </a:r>
            <a:r>
              <a:rPr lang="en-US" altLang="ja-JP" sz="1200" dirty="0" smtClean="0">
                <a:solidFill>
                  <a:srgbClr val="000000"/>
                </a:solidFill>
                <a:latin typeface="Arial" pitchFamily="34" charset="0"/>
                <a:ea typeface="ＭＳ Ｐゴシック" pitchFamily="34" charset="-128"/>
              </a:rPr>
              <a:t> a soma das </a:t>
            </a:r>
            <a:r>
              <a:rPr lang="en-US" altLang="ja-JP" sz="1200" dirty="0" err="1" smtClean="0">
                <a:solidFill>
                  <a:srgbClr val="000000"/>
                </a:solidFill>
                <a:latin typeface="Arial" pitchFamily="34" charset="0"/>
                <a:ea typeface="ＭＳ Ｐゴシック" pitchFamily="34" charset="-128"/>
              </a:rPr>
              <a:t>economias</a:t>
            </a:r>
            <a:r>
              <a:rPr lang="en-US" altLang="ja-JP" sz="1200" dirty="0" smtClean="0">
                <a:solidFill>
                  <a:srgbClr val="000000"/>
                </a:solidFill>
                <a:latin typeface="Arial" pitchFamily="34" charset="0"/>
                <a:ea typeface="ＭＳ Ｐゴシック" pitchFamily="34" charset="-128"/>
              </a:rPr>
              <a:t> </a:t>
            </a:r>
            <a:r>
              <a:rPr lang="en-US" altLang="ja-JP" sz="1200" dirty="0" err="1" smtClean="0">
                <a:solidFill>
                  <a:srgbClr val="000000"/>
                </a:solidFill>
                <a:latin typeface="Arial" pitchFamily="34" charset="0"/>
                <a:ea typeface="ＭＳ Ｐゴシック" pitchFamily="34" charset="-128"/>
              </a:rPr>
              <a:t>individuais</a:t>
            </a:r>
            <a:r>
              <a:rPr lang="en-US" altLang="ja-JP" sz="1200" dirty="0" smtClean="0">
                <a:solidFill>
                  <a:srgbClr val="000000"/>
                </a:solidFill>
                <a:latin typeface="Arial" pitchFamily="34" charset="0"/>
                <a:ea typeface="ＭＳ Ｐゴシック" pitchFamily="34" charset="-128"/>
              </a:rPr>
              <a:t>. Para </a:t>
            </a:r>
            <a:r>
              <a:rPr lang="en-US" altLang="ja-JP" sz="1200" dirty="0" err="1" smtClean="0">
                <a:solidFill>
                  <a:srgbClr val="000000"/>
                </a:solidFill>
                <a:latin typeface="Arial" pitchFamily="34" charset="0"/>
                <a:ea typeface="ＭＳ Ｐゴシック" pitchFamily="34" charset="-128"/>
              </a:rPr>
              <a:t>obter</a:t>
            </a:r>
            <a:r>
              <a:rPr lang="en-US" altLang="ja-JP" sz="1200" dirty="0" smtClean="0">
                <a:solidFill>
                  <a:srgbClr val="000000"/>
                </a:solidFill>
                <a:latin typeface="Arial" pitchFamily="34" charset="0"/>
                <a:ea typeface="ＭＳ Ｐゴシック" pitchFamily="34" charset="-128"/>
              </a:rPr>
              <a:t> </a:t>
            </a:r>
            <a:r>
              <a:rPr lang="en-US" altLang="ja-JP" sz="1200" dirty="0" err="1" smtClean="0">
                <a:solidFill>
                  <a:srgbClr val="000000"/>
                </a:solidFill>
                <a:latin typeface="Arial" pitchFamily="34" charset="0"/>
                <a:ea typeface="ＭＳ Ｐゴシック" pitchFamily="34" charset="-128"/>
              </a:rPr>
              <a:t>mais</a:t>
            </a:r>
            <a:r>
              <a:rPr lang="en-US" altLang="ja-JP" sz="1200" dirty="0" smtClean="0">
                <a:solidFill>
                  <a:srgbClr val="000000"/>
                </a:solidFill>
                <a:latin typeface="Arial" pitchFamily="34" charset="0"/>
                <a:ea typeface="ＭＳ Ｐゴシック" pitchFamily="34" charset="-128"/>
              </a:rPr>
              <a:t> </a:t>
            </a:r>
            <a:r>
              <a:rPr lang="en-US" altLang="ja-JP" sz="1200" dirty="0" err="1" smtClean="0">
                <a:solidFill>
                  <a:srgbClr val="000000"/>
                </a:solidFill>
                <a:latin typeface="Arial" pitchFamily="34" charset="0"/>
                <a:ea typeface="ＭＳ Ｐゴシック" pitchFamily="34" charset="-128"/>
              </a:rPr>
              <a:t>detalhes</a:t>
            </a:r>
            <a:r>
              <a:rPr lang="en-US" altLang="ja-JP" sz="1200" dirty="0" smtClean="0">
                <a:solidFill>
                  <a:srgbClr val="000000"/>
                </a:solidFill>
                <a:latin typeface="Arial" pitchFamily="34" charset="0"/>
                <a:ea typeface="ＭＳ Ｐゴシック" pitchFamily="34" charset="-128"/>
              </a:rPr>
              <a:t>, </a:t>
            </a:r>
            <a:r>
              <a:rPr lang="en-US" altLang="ja-JP" sz="1200" dirty="0" err="1" smtClean="0">
                <a:solidFill>
                  <a:srgbClr val="000000"/>
                </a:solidFill>
                <a:latin typeface="Arial" pitchFamily="34" charset="0"/>
                <a:ea typeface="ＭＳ Ｐゴシック" pitchFamily="34" charset="-128"/>
              </a:rPr>
              <a:t>consulte</a:t>
            </a:r>
            <a:r>
              <a:rPr lang="en-US" altLang="ja-JP" sz="1200" dirty="0" smtClean="0">
                <a:solidFill>
                  <a:srgbClr val="000000"/>
                </a:solidFill>
                <a:latin typeface="Arial" pitchFamily="34" charset="0"/>
                <a:ea typeface="ＭＳ Ｐゴシック" pitchFamily="34" charset="-128"/>
              </a:rPr>
              <a:t> TR - 3505i.a - “</a:t>
            </a:r>
            <a:r>
              <a:rPr lang="en-US" altLang="ja-JP" sz="1200" dirty="0" err="1" smtClean="0">
                <a:solidFill>
                  <a:srgbClr val="000000"/>
                </a:solidFill>
                <a:latin typeface="Arial" pitchFamily="34" charset="0"/>
                <a:ea typeface="ＭＳ Ｐゴシック" pitchFamily="34" charset="-128"/>
              </a:rPr>
              <a:t>Quando</a:t>
            </a:r>
            <a:r>
              <a:rPr lang="en-US" altLang="ja-JP" sz="1200" dirty="0" smtClean="0">
                <a:solidFill>
                  <a:srgbClr val="000000"/>
                </a:solidFill>
                <a:latin typeface="Arial" pitchFamily="34" charset="0"/>
                <a:ea typeface="ＭＳ Ｐゴシック" pitchFamily="34" charset="-128"/>
              </a:rPr>
              <a:t> </a:t>
            </a:r>
            <a:r>
              <a:rPr lang="en-US" altLang="ja-JP" sz="1200" dirty="0" err="1" smtClean="0">
                <a:solidFill>
                  <a:srgbClr val="000000"/>
                </a:solidFill>
                <a:latin typeface="Arial" pitchFamily="34" charset="0"/>
                <a:ea typeface="ＭＳ Ｐゴシック" pitchFamily="34" charset="-128"/>
              </a:rPr>
              <a:t>selecionar</a:t>
            </a:r>
            <a:r>
              <a:rPr lang="en-US" altLang="ja-JP" sz="1200" dirty="0" smtClean="0">
                <a:solidFill>
                  <a:srgbClr val="000000"/>
                </a:solidFill>
                <a:latin typeface="Arial" pitchFamily="34" charset="0"/>
                <a:ea typeface="ＭＳ Ｐゴシック" pitchFamily="34" charset="-128"/>
              </a:rPr>
              <a:t> as boas </a:t>
            </a:r>
            <a:r>
              <a:rPr lang="en-US" altLang="ja-JP" sz="1200" dirty="0" err="1" smtClean="0">
                <a:solidFill>
                  <a:srgbClr val="000000"/>
                </a:solidFill>
                <a:latin typeface="Arial" pitchFamily="34" charset="0"/>
                <a:ea typeface="ＭＳ Ｐゴシック" pitchFamily="34" charset="-128"/>
              </a:rPr>
              <a:t>práticas</a:t>
            </a:r>
            <a:r>
              <a:rPr lang="en-US" altLang="ja-JP" sz="1200" dirty="0" smtClean="0">
                <a:solidFill>
                  <a:srgbClr val="000000"/>
                </a:solidFill>
                <a:latin typeface="Arial" pitchFamily="34" charset="0"/>
                <a:ea typeface="ＭＳ Ｐゴシック" pitchFamily="34" charset="-128"/>
              </a:rPr>
              <a:t> de </a:t>
            </a:r>
            <a:r>
              <a:rPr lang="en-US" altLang="ja-JP" sz="1200" dirty="0" err="1" smtClean="0">
                <a:solidFill>
                  <a:srgbClr val="000000"/>
                </a:solidFill>
                <a:latin typeface="Arial" pitchFamily="34" charset="0"/>
                <a:ea typeface="ＭＳ Ｐゴシック" pitchFamily="34" charset="-128"/>
              </a:rPr>
              <a:t>deduplicação</a:t>
            </a:r>
            <a:r>
              <a:rPr lang="en-US" altLang="ja-JP" sz="1200" dirty="0" smtClean="0">
                <a:solidFill>
                  <a:srgbClr val="000000"/>
                </a:solidFill>
                <a:latin typeface="Arial" pitchFamily="34" charset="0"/>
                <a:ea typeface="ＭＳ Ｐゴシック" pitchFamily="34" charset="-128"/>
              </a:rPr>
              <a:t> e/</a:t>
            </a:r>
            <a:r>
              <a:rPr lang="en-US" altLang="ja-JP" sz="1200" dirty="0" err="1" smtClean="0">
                <a:solidFill>
                  <a:srgbClr val="000000"/>
                </a:solidFill>
                <a:latin typeface="Arial" pitchFamily="34" charset="0"/>
                <a:ea typeface="ＭＳ Ｐゴシック" pitchFamily="34" charset="-128"/>
              </a:rPr>
              <a:t>ou</a:t>
            </a:r>
            <a:r>
              <a:rPr lang="en-US" altLang="ja-JP" sz="1200" dirty="0" smtClean="0">
                <a:solidFill>
                  <a:srgbClr val="000000"/>
                </a:solidFill>
                <a:latin typeface="Arial" pitchFamily="34" charset="0"/>
                <a:ea typeface="ＭＳ Ｐゴシック" pitchFamily="34" charset="-128"/>
              </a:rPr>
              <a:t> </a:t>
            </a:r>
            <a:r>
              <a:rPr lang="en-US" altLang="ja-JP" sz="1200" dirty="0" err="1" smtClean="0">
                <a:solidFill>
                  <a:srgbClr val="000000"/>
                </a:solidFill>
                <a:latin typeface="Arial" pitchFamily="34" charset="0"/>
                <a:ea typeface="ＭＳ Ｐゴシック" pitchFamily="34" charset="-128"/>
              </a:rPr>
              <a:t>compactação</a:t>
            </a:r>
            <a:r>
              <a:rPr lang="en-US" altLang="ja-JP" sz="1200" dirty="0" smtClean="0">
                <a:solidFill>
                  <a:srgbClr val="000000"/>
                </a:solidFill>
                <a:latin typeface="Arial" pitchFamily="34" charset="0"/>
                <a:ea typeface="ＭＳ Ｐゴシック" pitchFamily="34" charset="-128"/>
              </a:rPr>
              <a:t>”.</a:t>
            </a:r>
          </a:p>
          <a:p>
            <a:pPr>
              <a:spcBef>
                <a:spcPts val="430"/>
              </a:spcBef>
            </a:pPr>
            <a:endParaRPr lang="en-US" altLang="ja-JP" sz="1200" dirty="0" smtClean="0">
              <a:latin typeface="Arial" pitchFamily="34" charset="0"/>
              <a:ea typeface="ＭＳ Ｐゴシック" pitchFamily="34" charset="-128"/>
            </a:endParaRPr>
          </a:p>
          <a:p>
            <a:pPr>
              <a:spcBef>
                <a:spcPts val="430"/>
              </a:spcBef>
            </a:pPr>
            <a:r>
              <a:rPr lang="en-US" altLang="ja-JP" sz="1200" dirty="0" smtClean="0">
                <a:solidFill>
                  <a:srgbClr val="000000"/>
                </a:solidFill>
                <a:latin typeface="Arial" pitchFamily="34" charset="0"/>
                <a:ea typeface="ＭＳ Ｐゴシック" pitchFamily="34" charset="-128"/>
              </a:rPr>
              <a:t>A </a:t>
            </a:r>
            <a:r>
              <a:rPr lang="en-US" altLang="ja-JP" sz="1200" dirty="0" err="1" smtClean="0">
                <a:solidFill>
                  <a:srgbClr val="000000"/>
                </a:solidFill>
                <a:latin typeface="Arial" pitchFamily="34" charset="0"/>
                <a:ea typeface="ＭＳ Ｐゴシック" pitchFamily="34" charset="-128"/>
              </a:rPr>
              <a:t>compactação</a:t>
            </a:r>
            <a:r>
              <a:rPr lang="en-US" altLang="ja-JP" sz="1200" dirty="0" smtClean="0">
                <a:solidFill>
                  <a:srgbClr val="000000"/>
                </a:solidFill>
                <a:latin typeface="Arial" pitchFamily="34" charset="0"/>
                <a:ea typeface="ＭＳ Ｐゴシック" pitchFamily="34" charset="-128"/>
              </a:rPr>
              <a:t> </a:t>
            </a:r>
            <a:r>
              <a:rPr lang="en-US" altLang="ja-JP" sz="1200" dirty="0" err="1" smtClean="0">
                <a:solidFill>
                  <a:srgbClr val="000000"/>
                </a:solidFill>
                <a:latin typeface="Arial" pitchFamily="34" charset="0"/>
                <a:ea typeface="ＭＳ Ｐゴシック" pitchFamily="34" charset="-128"/>
              </a:rPr>
              <a:t>pode</a:t>
            </a:r>
            <a:r>
              <a:rPr lang="en-US" altLang="ja-JP" sz="1200" dirty="0" smtClean="0">
                <a:solidFill>
                  <a:srgbClr val="000000"/>
                </a:solidFill>
                <a:latin typeface="Arial" pitchFamily="34" charset="0"/>
                <a:ea typeface="ＭＳ Ｐゴシック" pitchFamily="34" charset="-128"/>
              </a:rPr>
              <a:t> </a:t>
            </a:r>
            <a:r>
              <a:rPr lang="en-US" altLang="ja-JP" sz="1200" dirty="0" err="1" smtClean="0">
                <a:solidFill>
                  <a:srgbClr val="000000"/>
                </a:solidFill>
                <a:latin typeface="Arial" pitchFamily="34" charset="0"/>
                <a:ea typeface="ＭＳ Ｐゴシック" pitchFamily="34" charset="-128"/>
              </a:rPr>
              <a:t>reduzir</a:t>
            </a:r>
            <a:r>
              <a:rPr lang="en-US" altLang="ja-JP" sz="1200" dirty="0" smtClean="0">
                <a:solidFill>
                  <a:srgbClr val="000000"/>
                </a:solidFill>
                <a:latin typeface="Arial" pitchFamily="34" charset="0"/>
                <a:ea typeface="ＭＳ Ｐゴシック" pitchFamily="34" charset="-128"/>
              </a:rPr>
              <a:t> o </a:t>
            </a:r>
            <a:r>
              <a:rPr lang="en-US" altLang="ja-JP" sz="1200" dirty="0" err="1" smtClean="0">
                <a:solidFill>
                  <a:srgbClr val="000000"/>
                </a:solidFill>
                <a:latin typeface="Arial" pitchFamily="34" charset="0"/>
                <a:ea typeface="ＭＳ Ｐゴシック" pitchFamily="34" charset="-128"/>
              </a:rPr>
              <a:t>uso</a:t>
            </a:r>
            <a:r>
              <a:rPr lang="en-US" altLang="ja-JP" sz="1200" dirty="0" smtClean="0">
                <a:solidFill>
                  <a:srgbClr val="000000"/>
                </a:solidFill>
                <a:latin typeface="Arial" pitchFamily="34" charset="0"/>
                <a:ea typeface="ＭＳ Ｐゴシック" pitchFamily="34" charset="-128"/>
              </a:rPr>
              <a:t> do </a:t>
            </a:r>
            <a:r>
              <a:rPr lang="en-US" altLang="ja-JP" sz="1200" dirty="0" err="1" smtClean="0">
                <a:solidFill>
                  <a:srgbClr val="000000"/>
                </a:solidFill>
                <a:latin typeface="Arial" pitchFamily="34" charset="0"/>
                <a:ea typeface="ＭＳ Ｐゴシック" pitchFamily="34" charset="-128"/>
              </a:rPr>
              <a:t>espaço</a:t>
            </a:r>
            <a:r>
              <a:rPr lang="en-US" altLang="ja-JP" sz="1200" dirty="0" smtClean="0">
                <a:solidFill>
                  <a:srgbClr val="000000"/>
                </a:solidFill>
                <a:latin typeface="Arial" pitchFamily="34" charset="0"/>
                <a:ea typeface="ＭＳ Ｐゴシック" pitchFamily="34" charset="-128"/>
              </a:rPr>
              <a:t> </a:t>
            </a:r>
            <a:r>
              <a:rPr lang="en-US" altLang="ja-JP" sz="1200" dirty="0" err="1" smtClean="0">
                <a:solidFill>
                  <a:srgbClr val="000000"/>
                </a:solidFill>
                <a:latin typeface="Arial" pitchFamily="34" charset="0"/>
                <a:ea typeface="ＭＳ Ｐゴシック" pitchFamily="34" charset="-128"/>
              </a:rPr>
              <a:t>físico</a:t>
            </a:r>
            <a:r>
              <a:rPr lang="en-US" altLang="ja-JP" sz="1200" dirty="0" smtClean="0">
                <a:solidFill>
                  <a:srgbClr val="000000"/>
                </a:solidFill>
                <a:latin typeface="Arial" pitchFamily="34" charset="0"/>
                <a:ea typeface="ＭＳ Ｐゴシック" pitchFamily="34" charset="-128"/>
              </a:rPr>
              <a:t> </a:t>
            </a:r>
            <a:r>
              <a:rPr lang="en-US" altLang="ja-JP" sz="1200" dirty="0" err="1" smtClean="0">
                <a:solidFill>
                  <a:srgbClr val="000000"/>
                </a:solidFill>
                <a:latin typeface="Arial" pitchFamily="34" charset="0"/>
                <a:ea typeface="ＭＳ Ｐゴシック" pitchFamily="34" charset="-128"/>
              </a:rPr>
              <a:t>na</a:t>
            </a:r>
            <a:r>
              <a:rPr lang="en-US" altLang="ja-JP" sz="1200" dirty="0" smtClean="0">
                <a:solidFill>
                  <a:srgbClr val="000000"/>
                </a:solidFill>
                <a:latin typeface="Arial" pitchFamily="34" charset="0"/>
                <a:ea typeface="ＭＳ Ｐゴシック" pitchFamily="34" charset="-128"/>
              </a:rPr>
              <a:t> </a:t>
            </a:r>
            <a:r>
              <a:rPr lang="en-US" altLang="ja-JP" sz="1200" dirty="0" err="1" smtClean="0">
                <a:solidFill>
                  <a:srgbClr val="000000"/>
                </a:solidFill>
                <a:latin typeface="Arial" pitchFamily="34" charset="0"/>
                <a:ea typeface="ＭＳ Ｐゴシック" pitchFamily="34" charset="-128"/>
              </a:rPr>
              <a:t>gravação</a:t>
            </a:r>
            <a:r>
              <a:rPr lang="en-US" altLang="ja-JP" sz="1200" dirty="0" smtClean="0">
                <a:solidFill>
                  <a:srgbClr val="000000"/>
                </a:solidFill>
                <a:latin typeface="Arial" pitchFamily="34" charset="0"/>
                <a:ea typeface="ＭＳ Ｐゴシック" pitchFamily="34" charset="-128"/>
              </a:rPr>
              <a:t> </a:t>
            </a:r>
            <a:r>
              <a:rPr lang="en-US" altLang="ja-JP" sz="1200" dirty="0" err="1" smtClean="0">
                <a:solidFill>
                  <a:srgbClr val="000000"/>
                </a:solidFill>
                <a:latin typeface="Arial" pitchFamily="34" charset="0"/>
                <a:ea typeface="ＭＳ Ｐゴシック" pitchFamily="34" charset="-128"/>
              </a:rPr>
              <a:t>inicial</a:t>
            </a:r>
            <a:r>
              <a:rPr lang="en-US" altLang="ja-JP" sz="1200" dirty="0" smtClean="0">
                <a:solidFill>
                  <a:srgbClr val="000000"/>
                </a:solidFill>
                <a:latin typeface="Arial" pitchFamily="34" charset="0"/>
                <a:ea typeface="ＭＳ Ｐゴシック" pitchFamily="34" charset="-128"/>
              </a:rPr>
              <a:t> de dados </a:t>
            </a:r>
            <a:r>
              <a:rPr lang="en-US" altLang="ja-JP" sz="1200" dirty="0" err="1" smtClean="0">
                <a:solidFill>
                  <a:srgbClr val="000000"/>
                </a:solidFill>
                <a:latin typeface="Arial" pitchFamily="34" charset="0"/>
                <a:ea typeface="ＭＳ Ｐゴシック" pitchFamily="34" charset="-128"/>
              </a:rPr>
              <a:t>em</a:t>
            </a:r>
            <a:r>
              <a:rPr lang="en-US" altLang="ja-JP" sz="1200" dirty="0" smtClean="0">
                <a:solidFill>
                  <a:srgbClr val="000000"/>
                </a:solidFill>
                <a:latin typeface="Arial" pitchFamily="34" charset="0"/>
                <a:ea typeface="ＭＳ Ｐゴシック" pitchFamily="34" charset="-128"/>
              </a:rPr>
              <a:t> disco e a </a:t>
            </a:r>
            <a:r>
              <a:rPr lang="en-US" altLang="ja-JP" sz="1200" dirty="0" err="1" smtClean="0">
                <a:solidFill>
                  <a:srgbClr val="000000"/>
                </a:solidFill>
                <a:latin typeface="Arial" pitchFamily="34" charset="0"/>
                <a:ea typeface="ＭＳ Ｐゴシック" pitchFamily="34" charset="-128"/>
              </a:rPr>
              <a:t>deduplicação</a:t>
            </a:r>
            <a:r>
              <a:rPr lang="en-US" altLang="ja-JP" sz="1200" dirty="0" smtClean="0">
                <a:solidFill>
                  <a:srgbClr val="000000"/>
                </a:solidFill>
                <a:latin typeface="Arial" pitchFamily="34" charset="0"/>
                <a:ea typeface="ＭＳ Ｐゴシック" pitchFamily="34" charset="-128"/>
              </a:rPr>
              <a:t> </a:t>
            </a:r>
            <a:r>
              <a:rPr lang="en-US" altLang="ja-JP" sz="1200" dirty="0" err="1" smtClean="0">
                <a:solidFill>
                  <a:srgbClr val="000000"/>
                </a:solidFill>
                <a:latin typeface="Arial" pitchFamily="34" charset="0"/>
                <a:ea typeface="ＭＳ Ｐゴシック" pitchFamily="34" charset="-128"/>
              </a:rPr>
              <a:t>removerá</a:t>
            </a:r>
            <a:r>
              <a:rPr lang="en-US" altLang="ja-JP" sz="1200" dirty="0" smtClean="0">
                <a:solidFill>
                  <a:srgbClr val="000000"/>
                </a:solidFill>
                <a:latin typeface="Arial" pitchFamily="34" charset="0"/>
                <a:ea typeface="ＭＳ Ｐゴシック" pitchFamily="34" charset="-128"/>
              </a:rPr>
              <a:t> </a:t>
            </a:r>
            <a:r>
              <a:rPr lang="en-US" altLang="ja-JP" sz="1200" dirty="0" err="1" smtClean="0">
                <a:solidFill>
                  <a:srgbClr val="000000"/>
                </a:solidFill>
                <a:latin typeface="Arial" pitchFamily="34" charset="0"/>
                <a:ea typeface="ＭＳ Ｐゴシック" pitchFamily="34" charset="-128"/>
              </a:rPr>
              <a:t>os</a:t>
            </a:r>
            <a:r>
              <a:rPr lang="en-US" altLang="ja-JP" sz="1200" dirty="0" smtClean="0">
                <a:solidFill>
                  <a:srgbClr val="000000"/>
                </a:solidFill>
                <a:latin typeface="Arial" pitchFamily="34" charset="0"/>
                <a:ea typeface="ＭＳ Ｐゴシック" pitchFamily="34" charset="-128"/>
              </a:rPr>
              <a:t> </a:t>
            </a:r>
            <a:r>
              <a:rPr lang="en-US" altLang="ja-JP" sz="1200" dirty="0" err="1" smtClean="0">
                <a:solidFill>
                  <a:srgbClr val="000000"/>
                </a:solidFill>
                <a:latin typeface="Arial" pitchFamily="34" charset="0"/>
                <a:ea typeface="ＭＳ Ｐゴシック" pitchFamily="34" charset="-128"/>
              </a:rPr>
              <a:t>blocos</a:t>
            </a:r>
            <a:r>
              <a:rPr lang="en-US" altLang="ja-JP" sz="1200" dirty="0" smtClean="0">
                <a:solidFill>
                  <a:srgbClr val="000000"/>
                </a:solidFill>
                <a:latin typeface="Arial" pitchFamily="34" charset="0"/>
                <a:ea typeface="ＭＳ Ｐゴシック" pitchFamily="34" charset="-128"/>
              </a:rPr>
              <a:t> WAFL </a:t>
            </a:r>
            <a:r>
              <a:rPr lang="en-US" altLang="ja-JP" sz="1200" dirty="0" err="1" smtClean="0">
                <a:solidFill>
                  <a:srgbClr val="000000"/>
                </a:solidFill>
                <a:latin typeface="Arial" pitchFamily="34" charset="0"/>
                <a:ea typeface="ＭＳ Ｐゴシック" pitchFamily="34" charset="-128"/>
              </a:rPr>
              <a:t>duplicados</a:t>
            </a:r>
            <a:r>
              <a:rPr lang="en-US" altLang="ja-JP" sz="1200" dirty="0" smtClean="0">
                <a:solidFill>
                  <a:srgbClr val="000000"/>
                </a:solidFill>
                <a:latin typeface="Arial" pitchFamily="34" charset="0"/>
                <a:ea typeface="ＭＳ Ｐゴシック" pitchFamily="34" charset="-128"/>
              </a:rPr>
              <a:t>. </a:t>
            </a:r>
          </a:p>
        </p:txBody>
      </p:sp>
      <p:sp>
        <p:nvSpPr>
          <p:cNvPr id="40963" name="Slide Number Placeholder 3"/>
          <p:cNvSpPr>
            <a:spLocks noGrp="1"/>
          </p:cNvSpPr>
          <p:nvPr>
            <p:ph type="sldNum" sz="quarter" idx="5"/>
          </p:nvPr>
        </p:nvSpPr>
        <p:spPr bwMode="auto">
          <a:noFill/>
          <a:ln>
            <a:miter lim="800000"/>
            <a:headEnd/>
            <a:tailEnd/>
          </a:ln>
        </p:spPr>
        <p:txBody>
          <a:bodyPr/>
          <a:lstStyle/>
          <a:p>
            <a:fld id="{1FD2736D-147A-465F-903A-7F6166350EF5}" type="slidenum">
              <a:rPr lang="en-US" altLang="ja-JP"/>
              <a:pPr/>
              <a:t>22</a:t>
            </a:fld>
            <a:endParaRPr lang="en-US" altLang="ja-JP"/>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25942FBE-3D3E-4804-9D45-503CA57B368D}" type="slidenum">
              <a:rPr lang="en-US" smtClean="0"/>
              <a:pPr/>
              <a:t>23</a:t>
            </a:fld>
            <a:endParaRPr lang="en-US" smtClean="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endParaRPr lang="pt-BR"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8596DED0-22D7-42E4-A10B-5B3C88CC6EB3}" type="slidenum">
              <a:rPr lang="en-US"/>
              <a:pPr/>
              <a:t>24</a:t>
            </a:fld>
            <a:endParaRPr lang="en-US"/>
          </a:p>
        </p:txBody>
      </p:sp>
      <p:sp>
        <p:nvSpPr>
          <p:cNvPr id="50179" name="Rectangle 7"/>
          <p:cNvSpPr txBox="1">
            <a:spLocks noGrp="1" noChangeArrowheads="1"/>
          </p:cNvSpPr>
          <p:nvPr/>
        </p:nvSpPr>
        <p:spPr bwMode="auto">
          <a:xfrm>
            <a:off x="5994400" y="8864600"/>
            <a:ext cx="836613" cy="228600"/>
          </a:xfrm>
          <a:prstGeom prst="rect">
            <a:avLst/>
          </a:prstGeom>
          <a:noFill/>
          <a:ln w="9525">
            <a:noFill/>
            <a:miter lim="800000"/>
            <a:headEnd/>
            <a:tailEnd/>
          </a:ln>
        </p:spPr>
        <p:txBody>
          <a:bodyPr anchor="b"/>
          <a:lstStyle/>
          <a:p>
            <a:pPr algn="r"/>
            <a:fld id="{A0FC1AD3-6A0A-484E-BBF2-2D4B1A948E06}" type="slidenum">
              <a:rPr lang="en-US" sz="1200"/>
              <a:pPr algn="r"/>
              <a:t>24</a:t>
            </a:fld>
            <a:endParaRPr lang="en-US" sz="1200"/>
          </a:p>
        </p:txBody>
      </p:sp>
      <p:sp>
        <p:nvSpPr>
          <p:cNvPr id="50180" name="Rectangle 7"/>
          <p:cNvSpPr txBox="1">
            <a:spLocks noGrp="1" noChangeArrowheads="1"/>
          </p:cNvSpPr>
          <p:nvPr/>
        </p:nvSpPr>
        <p:spPr bwMode="auto">
          <a:xfrm>
            <a:off x="5994400" y="8864600"/>
            <a:ext cx="836613" cy="228600"/>
          </a:xfrm>
          <a:prstGeom prst="rect">
            <a:avLst/>
          </a:prstGeom>
          <a:noFill/>
          <a:ln w="9525">
            <a:noFill/>
            <a:miter lim="800000"/>
            <a:headEnd/>
            <a:tailEnd/>
          </a:ln>
        </p:spPr>
        <p:txBody>
          <a:bodyPr lIns="91427" tIns="45713" rIns="91427" bIns="45713" anchor="b"/>
          <a:lstStyle/>
          <a:p>
            <a:pPr algn="r"/>
            <a:fld id="{2BD0577A-6717-449F-991C-0F74DE3AFD9C}" type="slidenum">
              <a:rPr lang="en-US" sz="1200"/>
              <a:pPr algn="r"/>
              <a:t>24</a:t>
            </a:fld>
            <a:endParaRPr lang="en-US" sz="1200"/>
          </a:p>
        </p:txBody>
      </p:sp>
      <p:sp>
        <p:nvSpPr>
          <p:cNvPr id="50181" name="Rectangle 2"/>
          <p:cNvSpPr>
            <a:spLocks noGrp="1" noRot="1" noChangeAspect="1" noChangeArrowheads="1" noTextEdit="1"/>
          </p:cNvSpPr>
          <p:nvPr>
            <p:ph type="sldImg"/>
          </p:nvPr>
        </p:nvSpPr>
        <p:spPr>
          <a:xfrm>
            <a:off x="1143000" y="685800"/>
            <a:ext cx="4572000" cy="3429000"/>
          </a:xfrm>
          <a:ln/>
        </p:spPr>
      </p:sp>
      <p:sp>
        <p:nvSpPr>
          <p:cNvPr id="50182" name="Rectangle 3"/>
          <p:cNvSpPr>
            <a:spLocks noGrp="1" noChangeArrowheads="1"/>
          </p:cNvSpPr>
          <p:nvPr>
            <p:ph type="body" idx="1"/>
          </p:nvPr>
        </p:nvSpPr>
        <p:spPr>
          <a:xfrm>
            <a:off x="685800" y="4343400"/>
            <a:ext cx="5486400" cy="4114800"/>
          </a:xfrm>
          <a:noFill/>
          <a:ln/>
        </p:spPr>
        <p:txBody>
          <a:bodyPr/>
          <a:lstStyle/>
          <a:p>
            <a:pPr marL="188913" indent="-188913" eaLnBrk="1" hangingPunct="1"/>
            <a:r>
              <a:rPr lang="en-US" b="1" smtClean="0"/>
              <a:t>Goal of this slide:</a:t>
            </a:r>
            <a:r>
              <a:rPr lang="en-US" smtClean="0"/>
              <a:t> Show how NetApp Dedupe can vastly reduce virtualization storage requirements</a:t>
            </a:r>
          </a:p>
          <a:p>
            <a:pPr marL="188913" indent="-188913" eaLnBrk="1" hangingPunct="1"/>
            <a:endParaRPr lang="en-US" smtClean="0"/>
          </a:p>
          <a:p>
            <a:pPr marL="188913" indent="-188913" eaLnBrk="1" hangingPunct="1">
              <a:buFontTx/>
              <a:buChar char="•"/>
            </a:pPr>
            <a:r>
              <a:rPr lang="en-US" smtClean="0"/>
              <a:t>VM’s store redundant data such as the Operations System, Patches, and software applications common to every virtual server.  </a:t>
            </a:r>
          </a:p>
          <a:p>
            <a:pPr marL="188913" indent="-188913" eaLnBrk="1" hangingPunct="1"/>
            <a:r>
              <a:rPr lang="en-US" smtClean="0"/>
              <a:t>Build</a:t>
            </a:r>
          </a:p>
          <a:p>
            <a:pPr marL="188913" indent="-188913" eaLnBrk="1" hangingPunct="1">
              <a:buFontTx/>
              <a:buChar char="•"/>
            </a:pPr>
            <a:r>
              <a:rPr lang="en-US" smtClean="0"/>
              <a:t>NetApp is able to reduce this down to a single instance with NetApp dedupe. This can provide space savings as much as 90% significantly reducing storage costs.</a:t>
            </a:r>
          </a:p>
          <a:p>
            <a:pPr marL="188913" indent="-188913" eaLnBrk="1" hangingPunct="1">
              <a:buFontTx/>
              <a:buChar char="•"/>
            </a:pPr>
            <a:r>
              <a:rPr lang="en-US" smtClean="0"/>
              <a:t>This capability is unique to NetApp and a strong selling point against the competition. Only NetApp can deduplicate primary data. </a:t>
            </a:r>
          </a:p>
          <a:p>
            <a:pPr marL="188913" indent="-188913" eaLnBrk="1" hangingPunct="1"/>
            <a:endParaRPr lang="en-US" sz="900" smtClean="0"/>
          </a:p>
          <a:p>
            <a:pPr marL="188913" indent="-188913" eaLnBrk="1" hangingPunct="1"/>
            <a:r>
              <a:rPr lang="en-US" sz="900" smtClean="0"/>
              <a:t>Savings across </a:t>
            </a:r>
            <a:r>
              <a:rPr lang="en-US" sz="900" smtClean="0">
                <a:solidFill>
                  <a:schemeClr val="tx2"/>
                </a:solidFill>
              </a:rPr>
              <a:t>all</a:t>
            </a:r>
            <a:r>
              <a:rPr lang="en-US" sz="900" smtClean="0"/>
              <a:t> tiers</a:t>
            </a:r>
          </a:p>
          <a:p>
            <a:pPr marL="741363" lvl="1" indent="-284163" eaLnBrk="1" hangingPunct="1">
              <a:lnSpc>
                <a:spcPct val="105000"/>
              </a:lnSpc>
            </a:pPr>
            <a:r>
              <a:rPr lang="en-US" sz="700" smtClean="0"/>
              <a:t>Primary, backup, and archival data</a:t>
            </a:r>
          </a:p>
          <a:p>
            <a:pPr marL="741363" lvl="1" indent="-284163" eaLnBrk="1" hangingPunct="1">
              <a:lnSpc>
                <a:spcPct val="105000"/>
              </a:lnSpc>
            </a:pPr>
            <a:r>
              <a:rPr lang="en-US" sz="700" smtClean="0"/>
              <a:t>50% space savings, or more</a:t>
            </a:r>
          </a:p>
          <a:p>
            <a:pPr marL="741363" lvl="1" indent="-284163" eaLnBrk="1" hangingPunct="1">
              <a:lnSpc>
                <a:spcPct val="105000"/>
              </a:lnSpc>
            </a:pPr>
            <a:r>
              <a:rPr lang="en-US" sz="700" smtClean="0"/>
              <a:t>95% or greater for backup</a:t>
            </a:r>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p:spPr>
        <p:txBody>
          <a:bodyPr/>
          <a:lstStyle/>
          <a:p>
            <a:pPr eaLnBrk="1" hangingPunct="1"/>
            <a:r>
              <a:rPr lang="en-US" smtClean="0">
                <a:latin typeface="Arial" pitchFamily="34" charset="0"/>
              </a:rPr>
              <a:t>These are sample savings we have achieved with internal and/or customer testing. Actual customer savings are highly dependent on the data type and data layout. It is highly recommended that you test your actual data with both the SSET tool, and in a test/dev environment.</a:t>
            </a:r>
          </a:p>
          <a:p>
            <a:pPr eaLnBrk="1" hangingPunct="1"/>
            <a:r>
              <a:rPr lang="en-US" smtClean="0">
                <a:latin typeface="Arial" pitchFamily="34" charset="0"/>
              </a:rPr>
              <a:t>For ONTAP 8.0.1 release, we are only recommending running File Services/IT Infrastructure on the primary storage infrastructure. These other data types might be good targets for backup/archive tiers.</a:t>
            </a:r>
          </a:p>
          <a:p>
            <a:pPr eaLnBrk="1" hangingPunct="1"/>
            <a:r>
              <a:rPr lang="en-US" smtClean="0">
                <a:latin typeface="Arial" pitchFamily="34" charset="0"/>
              </a:rPr>
              <a:t>SAP Database 8k block size – it was ~ 2TB and included 360 GB Database Freespace and 20 GB Temporary Tablespace</a:t>
            </a:r>
          </a:p>
          <a:p>
            <a:pPr eaLnBrk="1" hangingPunct="1"/>
            <a:r>
              <a:rPr lang="en-US" smtClean="0">
                <a:latin typeface="Arial" pitchFamily="34" charset="0"/>
              </a:rPr>
              <a:t>Oracle Database 8k block size - ~ 2TB </a:t>
            </a:r>
          </a:p>
        </p:txBody>
      </p:sp>
      <p:sp>
        <p:nvSpPr>
          <p:cNvPr id="129028" name="Slide Number Placeholder 3"/>
          <p:cNvSpPr>
            <a:spLocks noGrp="1"/>
          </p:cNvSpPr>
          <p:nvPr>
            <p:ph type="sldNum" sz="quarter" idx="5"/>
          </p:nvPr>
        </p:nvSpPr>
        <p:spPr>
          <a:noFill/>
        </p:spPr>
        <p:txBody>
          <a:bodyPr/>
          <a:lstStyle/>
          <a:p>
            <a:fld id="{B0F6BA5D-6F7E-4B17-975E-D2F61035DCF7}" type="slidenum">
              <a:rPr lang="en-US" smtClean="0">
                <a:latin typeface="Arial" pitchFamily="34" charset="0"/>
              </a:rPr>
              <a:pPr/>
              <a:t>25</a:t>
            </a:fld>
            <a:endParaRPr lang="en-US"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5924FFC-41EC-40A6-8CA1-699214E4588D}"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xfrm>
            <a:off x="457200" y="3810000"/>
            <a:ext cx="6019800" cy="4953000"/>
          </a:xfrm>
          <a:noFill/>
          <a:ln/>
        </p:spPr>
        <p:txBody>
          <a:bodyPr/>
          <a:lstStyle/>
          <a:p>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5924FFC-41EC-40A6-8CA1-699214E4588D}"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2866EA3-7407-4CE6-B168-C06F157EA06D}" type="slidenum">
              <a:rPr lang="en-US" smtClean="0"/>
              <a:pPr fontAlgn="base">
                <a:spcBef>
                  <a:spcPct val="0"/>
                </a:spcBef>
                <a:spcAft>
                  <a:spcPct val="0"/>
                </a:spcAft>
                <a:defRPr/>
              </a:pPr>
              <a:t>29</a:t>
            </a:fld>
            <a:endParaRPr lang="en-US" dirty="0" smtClean="0"/>
          </a:p>
        </p:txBody>
      </p:sp>
      <p:sp>
        <p:nvSpPr>
          <p:cNvPr id="2519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19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Because</a:t>
            </a:r>
            <a:r>
              <a:rPr lang="en-US" baseline="0" dirty="0" smtClean="0"/>
              <a:t> of the intelligent “write anywhere” design of WAFL, the mechanism for high-performance Snapshot copies is already in place. When new data is written to disk, NetApp Snapshot merely retains pointers to the modified data. NetApp Snapshot requires no movement of data and results in near-zero performance impacts. NetApp Snapshot is also space efficient and requires only the incremental capacity to store modified data.  </a:t>
            </a:r>
            <a:endParaRPr lang="en-US" dirty="0" smtClean="0"/>
          </a:p>
          <a:p>
            <a:pPr eaLnBrk="1" hangingPunct="1">
              <a:spcBef>
                <a:spcPct val="0"/>
              </a:spcBef>
            </a:pP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xfrm>
            <a:off x="456903" y="3734405"/>
            <a:ext cx="5868293" cy="4953000"/>
          </a:xfrm>
        </p:spPr>
        <p:txBody>
          <a:bodyPr>
            <a:noAutofit/>
          </a:bodyPr>
          <a:lstStyle/>
          <a:p>
            <a:pPr marL="339676" indent="-339676">
              <a:spcBef>
                <a:spcPct val="25000"/>
              </a:spcBef>
              <a:defRPr/>
            </a:pPr>
            <a:r>
              <a:rPr lang="en-US" dirty="0" smtClean="0"/>
              <a:t>Already, more than 1 billion consumers receive cloud services built on a NetApp foundation. </a:t>
            </a:r>
          </a:p>
          <a:p>
            <a:pPr marL="339676" indent="-339676">
              <a:spcBef>
                <a:spcPct val="25000"/>
              </a:spcBef>
              <a:defRPr/>
            </a:pPr>
            <a:endParaRPr lang="en-US" dirty="0" smtClean="0"/>
          </a:p>
          <a:p>
            <a:pPr eaLnBrk="1" hangingPunct="1">
              <a:spcBef>
                <a:spcPct val="25000"/>
              </a:spcBef>
              <a:buFont typeface="Wingdings 2" pitchFamily="18" charset="2"/>
              <a:buNone/>
              <a:defRPr/>
            </a:pPr>
            <a:r>
              <a:rPr lang="en-US" dirty="0" smtClean="0"/>
              <a:t>If you add up the number of people using cloud services that are running on NetApp today, the number exceeds a billion users:</a:t>
            </a:r>
          </a:p>
          <a:p>
            <a:pPr marL="339676" indent="-339676">
              <a:spcBef>
                <a:spcPct val="25000"/>
              </a:spcBef>
              <a:defRPr/>
            </a:pPr>
            <a:r>
              <a:rPr lang="en-US" dirty="0" smtClean="0"/>
              <a:t>Yahoo! e-mail: 			300 million active accounts</a:t>
            </a:r>
          </a:p>
          <a:p>
            <a:pPr marL="339676" indent="-339676">
              <a:spcBef>
                <a:spcPct val="25000"/>
              </a:spcBef>
              <a:defRPr/>
            </a:pPr>
            <a:r>
              <a:rPr lang="en-US" dirty="0" smtClean="0"/>
              <a:t>Leading music download service: 	100-200 million users</a:t>
            </a:r>
          </a:p>
          <a:p>
            <a:pPr marL="339676" indent="-339676">
              <a:spcBef>
                <a:spcPct val="25000"/>
              </a:spcBef>
              <a:defRPr/>
            </a:pPr>
            <a:r>
              <a:rPr lang="en-US" dirty="0" smtClean="0"/>
              <a:t>World’s fastest-growing social media site: 	200 million active users</a:t>
            </a:r>
          </a:p>
          <a:p>
            <a:pPr marL="339676" indent="-339676">
              <a:spcBef>
                <a:spcPct val="25000"/>
              </a:spcBef>
              <a:defRPr/>
            </a:pPr>
            <a:r>
              <a:rPr lang="en-US" dirty="0" smtClean="0"/>
              <a:t>Navitaire: 			290 million reservations/month</a:t>
            </a:r>
          </a:p>
          <a:p>
            <a:pPr marL="339676" indent="-339676">
              <a:spcBef>
                <a:spcPct val="25000"/>
              </a:spcBef>
              <a:defRPr/>
            </a:pPr>
            <a:r>
              <a:rPr lang="en-US" dirty="0" smtClean="0"/>
              <a:t>Photobucket	: 		46 million users</a:t>
            </a:r>
          </a:p>
          <a:p>
            <a:pPr marL="339676" indent="-339676">
              <a:spcBef>
                <a:spcPct val="25000"/>
              </a:spcBef>
              <a:defRPr/>
            </a:pPr>
            <a:r>
              <a:rPr lang="en-US" dirty="0" smtClean="0"/>
              <a:t>France Telecom: 		1.3 million e-mail accounts</a:t>
            </a:r>
          </a:p>
          <a:p>
            <a:pPr marL="339676" indent="-339676">
              <a:spcBef>
                <a:spcPct val="25000"/>
              </a:spcBef>
              <a:defRPr/>
            </a:pPr>
            <a:endParaRPr lang="en-US" dirty="0" smtClean="0"/>
          </a:p>
          <a:p>
            <a:pPr marL="339676" indent="-339676">
              <a:spcBef>
                <a:spcPct val="25000"/>
              </a:spcBef>
              <a:defRPr/>
            </a:pPr>
            <a:r>
              <a:rPr lang="en-US" dirty="0" smtClean="0"/>
              <a:t>And we’re not even counting users of:</a:t>
            </a:r>
          </a:p>
          <a:p>
            <a:pPr marL="179362" indent="-179362">
              <a:buClr>
                <a:schemeClr val="accent2"/>
              </a:buClr>
              <a:buFont typeface="Wingdings 2" pitchFamily="18" charset="2"/>
              <a:buChar char="¡"/>
              <a:defRPr/>
            </a:pPr>
            <a:r>
              <a:rPr lang="en-US" dirty="0" smtClean="0"/>
              <a:t>SAP by design		Oracle on Demand</a:t>
            </a:r>
          </a:p>
          <a:p>
            <a:pPr marL="179362" indent="-179362">
              <a:buClr>
                <a:schemeClr val="accent2"/>
              </a:buClr>
              <a:buFont typeface="Wingdings 2" pitchFamily="18" charset="2"/>
              <a:buChar char="¡"/>
              <a:defRPr/>
            </a:pPr>
            <a:r>
              <a:rPr lang="en-US" dirty="0" smtClean="0"/>
              <a:t>Intuit Quickbase		Rackspace</a:t>
            </a:r>
          </a:p>
          <a:p>
            <a:pPr marL="179362" indent="-179362">
              <a:buClr>
                <a:schemeClr val="accent2"/>
              </a:buClr>
              <a:buFont typeface="Wingdings 2" pitchFamily="18" charset="2"/>
              <a:buChar char="¡"/>
              <a:defRPr/>
            </a:pPr>
            <a:r>
              <a:rPr lang="en-US" dirty="0" smtClean="0"/>
              <a:t>Intuit apps			Azaleos</a:t>
            </a:r>
          </a:p>
          <a:p>
            <a:pPr marL="179362" indent="-179362">
              <a:buClr>
                <a:schemeClr val="accent2"/>
              </a:buClr>
              <a:buFont typeface="Wingdings 2" pitchFamily="18" charset="2"/>
              <a:buChar char="¡"/>
              <a:defRPr/>
            </a:pPr>
            <a:r>
              <a:rPr lang="en-US" dirty="0" smtClean="0"/>
              <a:t>“Music” backup”		Iron Mtn Digital</a:t>
            </a:r>
          </a:p>
          <a:p>
            <a:pPr marL="179362" indent="-179362">
              <a:buClr>
                <a:schemeClr val="accent2"/>
              </a:buClr>
              <a:buFont typeface="Wingdings 2" pitchFamily="18" charset="2"/>
              <a:buChar char="¡"/>
              <a:defRPr/>
            </a:pPr>
            <a:r>
              <a:rPr lang="en-US" dirty="0" smtClean="0"/>
              <a:t>CSC			Perot Systems Backup</a:t>
            </a:r>
          </a:p>
          <a:p>
            <a:pPr marL="179362" indent="-179362">
              <a:buClr>
                <a:schemeClr val="accent2"/>
              </a:buClr>
              <a:buFont typeface="Wingdings 2" pitchFamily="18" charset="2"/>
              <a:buChar char="¡"/>
              <a:defRPr/>
            </a:pPr>
            <a:r>
              <a:rPr lang="en-US" dirty="0" smtClean="0"/>
              <a:t>EDS Connected		T-Systems</a:t>
            </a:r>
          </a:p>
          <a:p>
            <a:pPr marL="179362" indent="-179362">
              <a:buClr>
                <a:schemeClr val="accent2"/>
              </a:buClr>
              <a:buFont typeface="Wingdings 2" pitchFamily="18" charset="2"/>
              <a:buChar char="¡"/>
              <a:defRPr/>
            </a:pPr>
            <a:r>
              <a:rPr lang="en-US" dirty="0" smtClean="0"/>
              <a:t>BT			</a:t>
            </a:r>
          </a:p>
          <a:p>
            <a:pPr marL="179362" indent="-179362">
              <a:buClr>
                <a:schemeClr val="accent2"/>
              </a:buClr>
              <a:buFont typeface="Wingdings 2" pitchFamily="18" charset="2"/>
              <a:buChar char="¡"/>
              <a:defRPr/>
            </a:pPr>
            <a:r>
              <a:rPr lang="en-US" dirty="0" smtClean="0"/>
              <a:t>Joyent			AT&amp;T</a:t>
            </a:r>
          </a:p>
          <a:p>
            <a:pPr marL="179362" indent="-179362">
              <a:buClr>
                <a:schemeClr val="accent2"/>
              </a:buClr>
              <a:buFont typeface="Wingdings 2" pitchFamily="18" charset="2"/>
              <a:buChar char="¡"/>
              <a:defRPr/>
            </a:pPr>
            <a:r>
              <a:rPr lang="en-US" dirty="0" smtClean="0"/>
              <a:t>CSC			IBM Hosting</a:t>
            </a:r>
          </a:p>
          <a:p>
            <a:pPr marL="179362" indent="-179362">
              <a:buClr>
                <a:schemeClr val="accent2"/>
              </a:buClr>
              <a:buFont typeface="Wingdings 2" pitchFamily="18" charset="2"/>
              <a:buChar char="¡"/>
              <a:defRPr/>
            </a:pPr>
            <a:r>
              <a:rPr lang="en-US" dirty="0" smtClean="0"/>
              <a:t>Unisys			Telstra* on their internal private cloud</a:t>
            </a:r>
          </a:p>
          <a:p>
            <a:pPr marL="179362" indent="-179362">
              <a:buClr>
                <a:schemeClr val="accent2"/>
              </a:buClr>
              <a:buFont typeface="Wingdings 2" pitchFamily="18" charset="2"/>
              <a:buChar char="¡"/>
              <a:defRPr/>
            </a:pPr>
            <a:r>
              <a:rPr lang="en-US" dirty="0" smtClean="0"/>
              <a:t>Sprint* and their internal private cloud	BMW* internal private cloud</a:t>
            </a:r>
          </a:p>
          <a:p>
            <a:pPr marL="179362" indent="-179362">
              <a:buClr>
                <a:schemeClr val="accent2"/>
              </a:buClr>
              <a:buFont typeface="Wingdings 2" pitchFamily="18" charset="2"/>
              <a:buChar char="¡"/>
              <a:defRPr/>
            </a:pPr>
            <a:r>
              <a:rPr lang="en-US" dirty="0" smtClean="0"/>
              <a:t>Siemens* internal private cloud</a:t>
            </a:r>
          </a:p>
          <a:p>
            <a:pPr marL="179362" indent="-179362">
              <a:buClr>
                <a:schemeClr val="accent2"/>
              </a:buClr>
              <a:buFont typeface="Wingdings 2" pitchFamily="18" charset="2"/>
              <a:buChar char="¡"/>
              <a:defRPr/>
            </a:pPr>
            <a:r>
              <a:rPr lang="en-US" dirty="0" smtClean="0"/>
              <a:t>Oracle on Demand</a:t>
            </a:r>
          </a:p>
          <a:p>
            <a:pPr marL="179362" indent="-179362">
              <a:buClr>
                <a:schemeClr val="accent2"/>
              </a:buClr>
              <a:defRPr/>
            </a:pPr>
            <a:endParaRPr lang="en-US" dirty="0" smtClean="0"/>
          </a:p>
          <a:p>
            <a:pPr marL="179362" indent="-179362">
              <a:buClr>
                <a:schemeClr val="accent2"/>
              </a:buClr>
              <a:buFont typeface="Wingdings 2" pitchFamily="18" charset="2"/>
              <a:buChar char="¡"/>
              <a:defRPr/>
            </a:pPr>
            <a:endParaRPr lang="en-US" dirty="0" smtClean="0"/>
          </a:p>
          <a:p>
            <a:pPr marL="179362" indent="-179362">
              <a:buClr>
                <a:schemeClr val="accent2"/>
              </a:buClr>
              <a:buFont typeface="Wingdings 2" pitchFamily="18" charset="2"/>
              <a:buChar char="¡"/>
              <a:defRPr/>
            </a:pPr>
            <a:endParaRPr lang="en-US" dirty="0" smtClean="0"/>
          </a:p>
          <a:p>
            <a:pPr marL="179362" indent="-179362">
              <a:buClr>
                <a:schemeClr val="accent2"/>
              </a:buClr>
              <a:buFont typeface="Wingdings 2" pitchFamily="18" charset="2"/>
              <a:buChar char="¡"/>
              <a:defRPr/>
            </a:pPr>
            <a:endParaRPr lang="en-US" dirty="0" smtClean="0"/>
          </a:p>
          <a:p>
            <a:pPr marL="339676" indent="-339676">
              <a:spcBef>
                <a:spcPct val="25000"/>
              </a:spcBef>
              <a:defRPr/>
            </a:pPr>
            <a:endParaRPr lang="en-US" dirty="0" smtClean="0"/>
          </a:p>
          <a:p>
            <a:pPr marL="339676" indent="-339676">
              <a:spcBef>
                <a:spcPct val="25000"/>
              </a:spcBef>
              <a:defRPr/>
            </a:pPr>
            <a:r>
              <a:rPr lang="en-US" dirty="0" smtClean="0"/>
              <a:t>	</a:t>
            </a: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00">
                <a:solidFill>
                  <a:schemeClr val="tx1"/>
                </a:solidFill>
                <a:latin typeface="Arial" charset="0"/>
              </a:defRPr>
            </a:lvl1pPr>
            <a:lvl2pPr marL="702756" indent="-270291" eaLnBrk="0" hangingPunct="0">
              <a:defRPr sz="1900">
                <a:solidFill>
                  <a:schemeClr val="tx1"/>
                </a:solidFill>
                <a:latin typeface="Arial" charset="0"/>
              </a:defRPr>
            </a:lvl2pPr>
            <a:lvl3pPr marL="1081164" indent="-216233" eaLnBrk="0" hangingPunct="0">
              <a:defRPr sz="1900">
                <a:solidFill>
                  <a:schemeClr val="tx1"/>
                </a:solidFill>
                <a:latin typeface="Arial" charset="0"/>
              </a:defRPr>
            </a:lvl3pPr>
            <a:lvl4pPr marL="1513629" indent="-216233" eaLnBrk="0" hangingPunct="0">
              <a:defRPr sz="1900">
                <a:solidFill>
                  <a:schemeClr val="tx1"/>
                </a:solidFill>
                <a:latin typeface="Arial" charset="0"/>
              </a:defRPr>
            </a:lvl4pPr>
            <a:lvl5pPr marL="1946095" indent="-216233" eaLnBrk="0" hangingPunct="0">
              <a:defRPr sz="1900">
                <a:solidFill>
                  <a:schemeClr val="tx1"/>
                </a:solidFill>
                <a:latin typeface="Arial" charset="0"/>
              </a:defRPr>
            </a:lvl5pPr>
            <a:lvl6pPr marL="2378560" indent="-216233" eaLnBrk="0" fontAlgn="base" hangingPunct="0">
              <a:spcBef>
                <a:spcPct val="0"/>
              </a:spcBef>
              <a:spcAft>
                <a:spcPct val="0"/>
              </a:spcAft>
              <a:defRPr sz="1900">
                <a:solidFill>
                  <a:schemeClr val="tx1"/>
                </a:solidFill>
                <a:latin typeface="Arial" charset="0"/>
              </a:defRPr>
            </a:lvl6pPr>
            <a:lvl7pPr marL="2811026" indent="-216233" eaLnBrk="0" fontAlgn="base" hangingPunct="0">
              <a:spcBef>
                <a:spcPct val="0"/>
              </a:spcBef>
              <a:spcAft>
                <a:spcPct val="0"/>
              </a:spcAft>
              <a:defRPr sz="1900">
                <a:solidFill>
                  <a:schemeClr val="tx1"/>
                </a:solidFill>
                <a:latin typeface="Arial" charset="0"/>
              </a:defRPr>
            </a:lvl7pPr>
            <a:lvl8pPr marL="3243491" indent="-216233" eaLnBrk="0" fontAlgn="base" hangingPunct="0">
              <a:spcBef>
                <a:spcPct val="0"/>
              </a:spcBef>
              <a:spcAft>
                <a:spcPct val="0"/>
              </a:spcAft>
              <a:defRPr sz="1900">
                <a:solidFill>
                  <a:schemeClr val="tx1"/>
                </a:solidFill>
                <a:latin typeface="Arial" charset="0"/>
              </a:defRPr>
            </a:lvl8pPr>
            <a:lvl9pPr marL="3675957" indent="-216233" eaLnBrk="0" fontAlgn="base" hangingPunct="0">
              <a:spcBef>
                <a:spcPct val="0"/>
              </a:spcBef>
              <a:spcAft>
                <a:spcPct val="0"/>
              </a:spcAft>
              <a:defRPr sz="1900">
                <a:solidFill>
                  <a:schemeClr val="tx1"/>
                </a:solidFill>
                <a:latin typeface="Arial" charset="0"/>
              </a:defRPr>
            </a:lvl9pPr>
          </a:lstStyle>
          <a:p>
            <a:pPr eaLnBrk="1" hangingPunct="1"/>
            <a:fld id="{3BC5EB47-7D24-4EC5-8C13-8281E2B9FA27}" type="slidenum">
              <a:rPr lang="en-US" sz="1000">
                <a:solidFill>
                  <a:schemeClr val="bg2"/>
                </a:solidFill>
              </a:rPr>
              <a:pPr eaLnBrk="1" hangingPunct="1"/>
              <a:t>3</a:t>
            </a:fld>
            <a:endParaRPr lang="en-US" sz="1000">
              <a:solidFill>
                <a:schemeClr val="bg2"/>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7"/>
          <p:cNvSpPr>
            <a:spLocks noGrp="1" noChangeArrowheads="1"/>
          </p:cNvSpPr>
          <p:nvPr>
            <p:ph type="sldNum" sz="quarter" idx="5"/>
          </p:nvPr>
        </p:nvSpPr>
        <p:spPr/>
        <p:txBody>
          <a:bodyPr/>
          <a:lstStyle/>
          <a:p>
            <a:fld id="{C50A03CC-8481-45ED-B72C-D554C7D94BE9}" type="slidenum">
              <a:rPr lang="en-US" smtClean="0"/>
              <a:pPr/>
              <a:t>30</a:t>
            </a:fld>
            <a:endParaRPr lang="en-US" dirty="0" smtClean="0"/>
          </a:p>
        </p:txBody>
      </p:sp>
      <p:sp>
        <p:nvSpPr>
          <p:cNvPr id="254980" name="Rectangle 3"/>
          <p:cNvSpPr>
            <a:spLocks noGrp="1" noChangeArrowheads="1"/>
          </p:cNvSpPr>
          <p:nvPr>
            <p:ph type="body" idx="1"/>
          </p:nvPr>
        </p:nvSpPr>
        <p:spPr/>
        <p:txBody>
          <a:bodyPr>
            <a:normAutofit/>
          </a:bodyPr>
          <a:lstStyle/>
          <a:p>
            <a:r>
              <a:rPr lang="en-US" smtClean="0"/>
              <a:t>NETAPP SNAPSHOT TECHNOLOGY</a:t>
            </a:r>
          </a:p>
          <a:p>
            <a:r>
              <a:rPr lang="en-US" smtClean="0"/>
              <a:t> </a:t>
            </a:r>
          </a:p>
          <a:p>
            <a:r>
              <a:rPr lang="en-US" smtClean="0"/>
              <a:t>This presentation was originally done by Dave Hitz, one of the founders of the company, who is now an executive vice president. He did this presentation for the 2005 Fall Classic. It is a very good description of our Snapshot technology, as well as how our competitors’ snapshot technologies work. </a:t>
            </a:r>
          </a:p>
          <a:p>
            <a:r>
              <a:rPr lang="en-US" smtClean="0"/>
              <a:t> </a:t>
            </a:r>
          </a:p>
          <a:p>
            <a:r>
              <a:rPr lang="en-US" smtClean="0"/>
              <a:t>How does NetApp Snapshot technology work? </a:t>
            </a:r>
          </a:p>
          <a:p>
            <a:r>
              <a:rPr lang="en-US" smtClean="0"/>
              <a:t> </a:t>
            </a:r>
          </a:p>
          <a:p>
            <a:r>
              <a:rPr lang="en-US" smtClean="0"/>
              <a:t>Data ONTAP starts in the same way as random access mediums with pointers to physical locations, the same as USB drives, or thumb drives, as well as any other types of disks, such as floppy disks. When Data ONTAP creates a Snapshot copy, it preserves the inode map as it is at that point in time and then continues to make changes to the inode map on the active file system. Data ONTAP keeps the old version of the inode map. There is no data movement at the time that the Snapshot copy is created. </a:t>
            </a:r>
            <a:endParaRPr lang="en-US" dirty="0"/>
          </a:p>
        </p:txBody>
      </p:sp>
      <p:sp>
        <p:nvSpPr>
          <p:cNvPr id="7" name="Slide Image Placeholder 6"/>
          <p:cNvSpPr>
            <a:spLocks noGrp="1" noRot="1" noChangeAspect="1"/>
          </p:cNvSpPr>
          <p:nvPr>
            <p:ph type="sldImg"/>
          </p:nvPr>
        </p:nvSpPr>
        <p:spPr>
          <a:xfrm>
            <a:off x="606425" y="217488"/>
            <a:ext cx="4933950" cy="3702050"/>
          </a:xfr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p:cNvSpPr>
            <a:spLocks noGrp="1" noChangeArrowheads="1"/>
          </p:cNvSpPr>
          <p:nvPr>
            <p:ph type="sldNum" sz="quarter" idx="5"/>
          </p:nvPr>
        </p:nvSpPr>
        <p:spPr/>
        <p:txBody>
          <a:bodyPr/>
          <a:lstStyle/>
          <a:p>
            <a:fld id="{A022EEE3-8956-4B08-9E54-1D9D3E12E2ED}" type="slidenum">
              <a:rPr lang="en-US" smtClean="0"/>
              <a:pPr/>
              <a:t>31</a:t>
            </a:fld>
            <a:endParaRPr lang="en-US" dirty="0" smtClean="0"/>
          </a:p>
        </p:txBody>
      </p:sp>
      <p:sp>
        <p:nvSpPr>
          <p:cNvPr id="256004" name="Rectangle 3"/>
          <p:cNvSpPr>
            <a:spLocks noGrp="1" noChangeArrowheads="1"/>
          </p:cNvSpPr>
          <p:nvPr>
            <p:ph type="body" idx="1"/>
          </p:nvPr>
        </p:nvSpPr>
        <p:spPr/>
        <p:txBody>
          <a:bodyPr>
            <a:normAutofit/>
          </a:bodyPr>
          <a:lstStyle/>
          <a:p>
            <a:r>
              <a:rPr lang="en-US" smtClean="0"/>
              <a:t>NETAPP SNAPSHOT TECHNOLOGY</a:t>
            </a:r>
          </a:p>
          <a:p>
            <a:r>
              <a:rPr lang="en-US" smtClean="0"/>
              <a:t> </a:t>
            </a:r>
          </a:p>
          <a:p>
            <a:r>
              <a:rPr lang="en-US" smtClean="0"/>
              <a:t>As Data ONTAP writes changes to disk, the changed version of block B gets written to a new location, B1 in this example. That enables the file system to avoid all of the parity update changes that would be required if the new data were written to the original location. If Data ONTAP updated the same block, it would have to do a number of parity reads to be able to update both parity drives. The Data ONTAP WAFL file system writes the changed block to a new location, again writing complete stripes and not moving or changing the original data blocks. </a:t>
            </a:r>
          </a:p>
          <a:p>
            <a:r>
              <a:rPr lang="en-US" smtClean="0"/>
              <a:t> </a:t>
            </a:r>
          </a:p>
          <a:p>
            <a:r>
              <a:rPr lang="en-US" smtClean="0"/>
              <a:t>When the file system creates the next Snapshot copy, the new Snapshot copy just points to the unchanged blocks A and C and to block B1, the new location for the changed contents of block B. That is it. Data ONTAP does not move any data, it just keeps building on the original active file system. It is extremely simple and efficient. There is not a lot of complexity here, and because it is so simple, it is very good for disk utilization. The only extra blocks used as changes are made are those needed for the new or updated blocks.</a:t>
            </a:r>
          </a:p>
          <a:p>
            <a:r>
              <a:rPr lang="en-US" smtClean="0"/>
              <a:t> </a:t>
            </a:r>
            <a:endParaRPr lang="en-US" dirty="0" smtClean="0"/>
          </a:p>
        </p:txBody>
      </p:sp>
      <p:sp>
        <p:nvSpPr>
          <p:cNvPr id="10" name="Slide Image Placeholder 9"/>
          <p:cNvSpPr>
            <a:spLocks noGrp="1" noRot="1" noChangeAspect="1"/>
          </p:cNvSpPr>
          <p:nvPr>
            <p:ph type="sldImg"/>
          </p:nvPr>
        </p:nvSpPr>
        <p:spPr>
          <a:xfrm>
            <a:off x="606425" y="217488"/>
            <a:ext cx="4933950" cy="3702050"/>
          </a:xfr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a:spLocks noGrp="1" noChangeArrowheads="1"/>
          </p:cNvSpPr>
          <p:nvPr>
            <p:ph type="sldNum" sz="quarter" idx="5"/>
          </p:nvPr>
        </p:nvSpPr>
        <p:spPr/>
        <p:txBody>
          <a:bodyPr/>
          <a:lstStyle/>
          <a:p>
            <a:fld id="{71C1EFF5-D3ED-4BC4-98C3-7B55E17A90DD}" type="slidenum">
              <a:rPr lang="en-US" smtClean="0"/>
              <a:pPr/>
              <a:t>32</a:t>
            </a:fld>
            <a:endParaRPr lang="en-US" dirty="0" smtClean="0"/>
          </a:p>
        </p:txBody>
      </p:sp>
      <p:sp>
        <p:nvSpPr>
          <p:cNvPr id="257028" name="Rectangle 3"/>
          <p:cNvSpPr>
            <a:spLocks noGrp="1" noChangeArrowheads="1"/>
          </p:cNvSpPr>
          <p:nvPr>
            <p:ph type="body" idx="1"/>
          </p:nvPr>
        </p:nvSpPr>
        <p:spPr/>
        <p:txBody>
          <a:bodyPr>
            <a:normAutofit/>
          </a:bodyPr>
          <a:lstStyle/>
          <a:p>
            <a:r>
              <a:rPr lang="en-US" smtClean="0"/>
              <a:t>NETAPP SNAPSHOT TECHNOLOGY</a:t>
            </a:r>
          </a:p>
          <a:p>
            <a:r>
              <a:rPr lang="en-US" smtClean="0"/>
              <a:t> </a:t>
            </a:r>
          </a:p>
          <a:p>
            <a:r>
              <a:rPr lang="en-US" smtClean="0"/>
              <a:t>Snapshot copies have very good performance characteristics. There are no extra I/O operations happening here. Functionally, the system can realistically provide an unlimited number of Snapshot copies. There is a hard limit of 255 Snapshot copies per volume online, and in most production environments that is more than would be used. A couple dozen active Snapshot copies at a time are really the most you will find in production environments, even though many more could be utilized if needed. </a:t>
            </a:r>
          </a:p>
          <a:p>
            <a:r>
              <a:rPr lang="en-US" smtClean="0"/>
              <a:t> </a:t>
            </a:r>
          </a:p>
          <a:p>
            <a:r>
              <a:rPr lang="en-US" smtClean="0"/>
              <a:t>Secondary archival environments certainly use many more Snapshot copies. There is now a way, using FlexClone technology, to literally take an unlimited number of Snapshot copies of a volume. A user could take up to 254 Snapshot copies, and then, on that last Snapshot, create a FlexClone. Then the user can take another 254 and clone it again and take another 254, and so on. So today we really do have unlimited Snapshot copies. </a:t>
            </a:r>
          </a:p>
          <a:p>
            <a:r>
              <a:rPr lang="en-US" smtClean="0"/>
              <a:t> </a:t>
            </a:r>
            <a:endParaRPr lang="en-US" dirty="0" smtClean="0"/>
          </a:p>
        </p:txBody>
      </p:sp>
      <p:sp>
        <p:nvSpPr>
          <p:cNvPr id="7" name="Slide Image Placeholder 6"/>
          <p:cNvSpPr>
            <a:spLocks noGrp="1" noRot="1" noChangeAspect="1"/>
          </p:cNvSpPr>
          <p:nvPr>
            <p:ph type="sldImg"/>
          </p:nvPr>
        </p:nvSpPr>
        <p:spPr>
          <a:xfrm>
            <a:off x="606425" y="217488"/>
            <a:ext cx="4933950" cy="3702050"/>
          </a:xfr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p:spPr>
        <p:txBody>
          <a:bodyPr/>
          <a:lstStyle/>
          <a:p>
            <a:fld id="{092BB406-7F19-427B-8951-044A2D8F1BD5}" type="slidenum">
              <a:rPr lang="en-US" smtClean="0"/>
              <a:pPr/>
              <a:t>33</a:t>
            </a:fld>
            <a:endParaRPr lang="en-US" smtClean="0"/>
          </a:p>
        </p:txBody>
      </p:sp>
      <p:sp>
        <p:nvSpPr>
          <p:cNvPr id="185347" name="Rectangle 2"/>
          <p:cNvSpPr>
            <a:spLocks noGrp="1" noRot="1" noChangeAspect="1" noChangeArrowheads="1" noTextEdit="1"/>
          </p:cNvSpPr>
          <p:nvPr>
            <p:ph type="sldImg"/>
          </p:nvPr>
        </p:nvSpPr>
        <p:spPr>
          <a:xfrm>
            <a:off x="1144588" y="685800"/>
            <a:ext cx="4570412" cy="3429000"/>
          </a:xfrm>
          <a:ln/>
        </p:spPr>
      </p:sp>
      <p:sp>
        <p:nvSpPr>
          <p:cNvPr id="185348" name="Rectangle 3"/>
          <p:cNvSpPr>
            <a:spLocks noGrp="1" noChangeArrowheads="1"/>
          </p:cNvSpPr>
          <p:nvPr>
            <p:ph type="body" idx="1"/>
          </p:nvPr>
        </p:nvSpPr>
        <p:spPr>
          <a:xfrm>
            <a:off x="913805" y="4343704"/>
            <a:ext cx="5030391" cy="4113892"/>
          </a:xfrm>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p:spPr>
        <p:txBody>
          <a:bodyPr/>
          <a:lstStyle/>
          <a:p>
            <a:fld id="{D7825412-DD65-4B19-B6F4-A546A823DFB1}" type="slidenum">
              <a:rPr lang="en-US" smtClean="0"/>
              <a:pPr/>
              <a:t>34</a:t>
            </a:fld>
            <a:endParaRPr lang="en-US" smtClean="0"/>
          </a:p>
        </p:txBody>
      </p:sp>
      <p:sp>
        <p:nvSpPr>
          <p:cNvPr id="186371" name="Rectangle 2"/>
          <p:cNvSpPr>
            <a:spLocks noGrp="1" noRot="1" noChangeAspect="1" noChangeArrowheads="1" noTextEdit="1"/>
          </p:cNvSpPr>
          <p:nvPr>
            <p:ph type="sldImg"/>
          </p:nvPr>
        </p:nvSpPr>
        <p:spPr>
          <a:xfrm>
            <a:off x="1144588" y="685800"/>
            <a:ext cx="4570412" cy="3429000"/>
          </a:xfrm>
          <a:ln/>
        </p:spPr>
      </p:sp>
      <p:sp>
        <p:nvSpPr>
          <p:cNvPr id="186372" name="Rectangle 3"/>
          <p:cNvSpPr>
            <a:spLocks noGrp="1" noChangeArrowheads="1"/>
          </p:cNvSpPr>
          <p:nvPr>
            <p:ph type="body" idx="1"/>
          </p:nvPr>
        </p:nvSpPr>
        <p:spPr>
          <a:xfrm>
            <a:off x="913805" y="4343704"/>
            <a:ext cx="5030391" cy="4113892"/>
          </a:xfrm>
          <a:noFill/>
          <a:ln/>
        </p:spPr>
        <p:txBody>
          <a:bodyPr/>
          <a:lstStyle/>
          <a:p>
            <a:pPr eaLnBrk="1" hangingPunct="1"/>
            <a:r>
              <a:rPr lang="en-US" smtClean="0"/>
              <a:t>EMC (&amp; others) use an older architectural paradigm:  BASE + OFFSET.  Volumes are defined by a BASE.  And blocks are accessed from the volume at an OFFSET from the BASE.  As a result, Snapshoted data has to physically move out of the offset location for a particular block of data.  Let’s see what that means to system operation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p:spPr>
        <p:txBody>
          <a:bodyPr/>
          <a:lstStyle/>
          <a:p>
            <a:fld id="{10F28C0B-730C-401E-9E3A-3CC0619FCBB1}" type="slidenum">
              <a:rPr lang="en-US" smtClean="0"/>
              <a:pPr/>
              <a:t>35</a:t>
            </a:fld>
            <a:endParaRPr lang="en-US" smtClean="0"/>
          </a:p>
        </p:txBody>
      </p:sp>
      <p:sp>
        <p:nvSpPr>
          <p:cNvPr id="187395" name="Rectangle 2"/>
          <p:cNvSpPr>
            <a:spLocks noGrp="1" noRot="1" noChangeAspect="1" noChangeArrowheads="1" noTextEdit="1"/>
          </p:cNvSpPr>
          <p:nvPr>
            <p:ph type="sldImg"/>
          </p:nvPr>
        </p:nvSpPr>
        <p:spPr>
          <a:xfrm>
            <a:off x="1144588" y="685800"/>
            <a:ext cx="4570412" cy="3429000"/>
          </a:xfrm>
          <a:ln/>
        </p:spPr>
      </p:sp>
      <p:sp>
        <p:nvSpPr>
          <p:cNvPr id="187396" name="Rectangle 3"/>
          <p:cNvSpPr>
            <a:spLocks noGrp="1" noChangeArrowheads="1"/>
          </p:cNvSpPr>
          <p:nvPr>
            <p:ph type="body" idx="1"/>
          </p:nvPr>
        </p:nvSpPr>
        <p:spPr>
          <a:xfrm>
            <a:off x="913805" y="4343704"/>
            <a:ext cx="5030391" cy="4113892"/>
          </a:xfrm>
          <a:no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p>
            <a:fld id="{0DFCE0E6-D9A7-4E74-A7BB-96E23EE6D032}" type="slidenum">
              <a:rPr lang="en-US" smtClean="0"/>
              <a:pPr/>
              <a:t>36</a:t>
            </a:fld>
            <a:endParaRPr lang="en-US" smtClean="0"/>
          </a:p>
        </p:txBody>
      </p:sp>
      <p:sp>
        <p:nvSpPr>
          <p:cNvPr id="188419" name="Rectangle 2"/>
          <p:cNvSpPr>
            <a:spLocks noGrp="1" noRot="1" noChangeAspect="1" noChangeArrowheads="1" noTextEdit="1"/>
          </p:cNvSpPr>
          <p:nvPr>
            <p:ph type="sldImg"/>
          </p:nvPr>
        </p:nvSpPr>
        <p:spPr>
          <a:xfrm>
            <a:off x="1144588" y="685800"/>
            <a:ext cx="4570412" cy="3429000"/>
          </a:xfrm>
          <a:ln/>
        </p:spPr>
      </p:sp>
      <p:sp>
        <p:nvSpPr>
          <p:cNvPr id="188420" name="Rectangle 3"/>
          <p:cNvSpPr>
            <a:spLocks noGrp="1" noChangeArrowheads="1"/>
          </p:cNvSpPr>
          <p:nvPr>
            <p:ph type="body" idx="1"/>
          </p:nvPr>
        </p:nvSpPr>
        <p:spPr>
          <a:xfrm>
            <a:off x="913805" y="4343704"/>
            <a:ext cx="5030391" cy="4113892"/>
          </a:xfrm>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p:spPr>
        <p:txBody>
          <a:bodyPr/>
          <a:lstStyle/>
          <a:p>
            <a:fld id="{60466CAF-5352-4078-B296-A15DF698BB59}" type="slidenum">
              <a:rPr lang="en-US" smtClean="0"/>
              <a:pPr/>
              <a:t>37</a:t>
            </a:fld>
            <a:endParaRPr lang="en-US" smtClean="0"/>
          </a:p>
        </p:txBody>
      </p:sp>
      <p:sp>
        <p:nvSpPr>
          <p:cNvPr id="189443" name="Rectangle 2"/>
          <p:cNvSpPr>
            <a:spLocks noGrp="1" noRot="1" noChangeAspect="1" noChangeArrowheads="1" noTextEdit="1"/>
          </p:cNvSpPr>
          <p:nvPr>
            <p:ph type="sldImg"/>
          </p:nvPr>
        </p:nvSpPr>
        <p:spPr>
          <a:xfrm>
            <a:off x="1144588" y="685800"/>
            <a:ext cx="4570412" cy="3429000"/>
          </a:xfrm>
          <a:ln/>
        </p:spPr>
      </p:sp>
      <p:sp>
        <p:nvSpPr>
          <p:cNvPr id="189444" name="Rectangle 3"/>
          <p:cNvSpPr>
            <a:spLocks noGrp="1" noChangeArrowheads="1"/>
          </p:cNvSpPr>
          <p:nvPr>
            <p:ph type="body" idx="1"/>
          </p:nvPr>
        </p:nvSpPr>
        <p:spPr>
          <a:xfrm>
            <a:off x="913805" y="4343704"/>
            <a:ext cx="5030391" cy="4113892"/>
          </a:xfrm>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p:spPr>
        <p:txBody>
          <a:bodyPr/>
          <a:lstStyle/>
          <a:p>
            <a:fld id="{9B4F2A1B-578F-4EE8-8873-3C306E7C38B0}" type="slidenum">
              <a:rPr lang="en-US" smtClean="0"/>
              <a:pPr/>
              <a:t>38</a:t>
            </a:fld>
            <a:endParaRPr lang="en-US" smtClean="0"/>
          </a:p>
        </p:txBody>
      </p:sp>
      <p:sp>
        <p:nvSpPr>
          <p:cNvPr id="190467" name="Rectangle 2"/>
          <p:cNvSpPr>
            <a:spLocks noGrp="1" noRot="1" noChangeAspect="1" noChangeArrowheads="1" noTextEdit="1"/>
          </p:cNvSpPr>
          <p:nvPr>
            <p:ph type="sldImg"/>
          </p:nvPr>
        </p:nvSpPr>
        <p:spPr>
          <a:xfrm>
            <a:off x="1144588" y="685800"/>
            <a:ext cx="4570412" cy="3429000"/>
          </a:xfrm>
          <a:ln/>
        </p:spPr>
      </p:sp>
      <p:sp>
        <p:nvSpPr>
          <p:cNvPr id="190468" name="Rectangle 3"/>
          <p:cNvSpPr>
            <a:spLocks noGrp="1" noChangeArrowheads="1"/>
          </p:cNvSpPr>
          <p:nvPr>
            <p:ph type="body" idx="1"/>
          </p:nvPr>
        </p:nvSpPr>
        <p:spPr>
          <a:xfrm>
            <a:off x="913805" y="5973536"/>
            <a:ext cx="5030391" cy="2484059"/>
          </a:xfrm>
          <a:noFill/>
          <a:ln/>
        </p:spPr>
        <p:txBody>
          <a:bodyPr/>
          <a:lstStyle/>
          <a:p>
            <a:pPr eaLnBrk="1" hangingPunct="1"/>
            <a:endParaRPr lang="en-US" smtClean="0"/>
          </a:p>
        </p:txBody>
      </p:sp>
      <p:grpSp>
        <p:nvGrpSpPr>
          <p:cNvPr id="2" name="Group 4"/>
          <p:cNvGrpSpPr>
            <a:grpSpLocks/>
          </p:cNvGrpSpPr>
          <p:nvPr/>
        </p:nvGrpSpPr>
        <p:grpSpPr bwMode="auto">
          <a:xfrm>
            <a:off x="1262062" y="4138084"/>
            <a:ext cx="4186536" cy="1785559"/>
            <a:chOff x="795" y="2607"/>
            <a:chExt cx="2637" cy="1124"/>
          </a:xfrm>
        </p:grpSpPr>
        <p:pic>
          <p:nvPicPr>
            <p:cNvPr id="190470" name="Picture 5" descr="snap overhead-3c"/>
            <p:cNvPicPr>
              <a:picLocks noChangeAspect="1" noChangeArrowheads="1"/>
            </p:cNvPicPr>
            <p:nvPr/>
          </p:nvPicPr>
          <p:blipFill>
            <a:blip r:embed="rId3"/>
            <a:srcRect l="42184" t="8386" r="8926" b="17444"/>
            <a:stretch>
              <a:fillRect/>
            </a:stretch>
          </p:blipFill>
          <p:spPr bwMode="auto">
            <a:xfrm>
              <a:off x="1519" y="2607"/>
              <a:ext cx="1913" cy="1124"/>
            </a:xfrm>
            <a:prstGeom prst="rect">
              <a:avLst/>
            </a:prstGeom>
            <a:noFill/>
            <a:ln w="9525">
              <a:noFill/>
              <a:miter lim="800000"/>
              <a:headEnd/>
              <a:tailEnd/>
            </a:ln>
          </p:spPr>
        </p:pic>
        <p:sp>
          <p:nvSpPr>
            <p:cNvPr id="190471" name="Text Box 6"/>
            <p:cNvSpPr txBox="1">
              <a:spLocks noChangeArrowheads="1"/>
            </p:cNvSpPr>
            <p:nvPr/>
          </p:nvSpPr>
          <p:spPr bwMode="auto">
            <a:xfrm>
              <a:off x="795" y="2787"/>
              <a:ext cx="732" cy="910"/>
            </a:xfrm>
            <a:prstGeom prst="rect">
              <a:avLst/>
            </a:prstGeom>
            <a:noFill/>
            <a:ln w="12700">
              <a:noFill/>
              <a:miter lim="800000"/>
              <a:headEnd/>
              <a:tailEnd/>
            </a:ln>
          </p:spPr>
          <p:txBody>
            <a:bodyPr lIns="96647" tIns="48323" rIns="96647" bIns="48323">
              <a:spAutoFit/>
            </a:bodyPr>
            <a:lstStyle/>
            <a:p>
              <a:pPr algn="r" defTabSz="914485">
                <a:lnSpc>
                  <a:spcPct val="95000"/>
                </a:lnSpc>
                <a:spcBef>
                  <a:spcPct val="80000"/>
                </a:spcBef>
              </a:pPr>
              <a:r>
                <a:rPr lang="en-US" sz="1200" dirty="0"/>
                <a:t>Create</a:t>
              </a:r>
              <a:br>
                <a:rPr lang="en-US" sz="1200" dirty="0"/>
              </a:br>
              <a:r>
                <a:rPr lang="en-US" sz="1200" dirty="0"/>
                <a:t>Snapshot</a:t>
              </a:r>
            </a:p>
            <a:p>
              <a:pPr algn="r" defTabSz="914485">
                <a:lnSpc>
                  <a:spcPct val="95000"/>
                </a:lnSpc>
                <a:spcBef>
                  <a:spcPct val="80000"/>
                </a:spcBef>
              </a:pPr>
              <a:r>
                <a:rPr lang="en-US" sz="1200" dirty="0"/>
                <a:t>Write</a:t>
              </a:r>
              <a:br>
                <a:rPr lang="en-US" sz="1200" dirty="0"/>
              </a:br>
              <a:r>
                <a:rPr lang="en-US" sz="1200" dirty="0"/>
                <a:t>Data</a:t>
              </a:r>
            </a:p>
            <a:p>
              <a:pPr algn="r" defTabSz="914485">
                <a:lnSpc>
                  <a:spcPct val="95000"/>
                </a:lnSpc>
                <a:spcBef>
                  <a:spcPct val="80000"/>
                </a:spcBef>
              </a:pPr>
              <a:r>
                <a:rPr lang="en-US" sz="1200" dirty="0"/>
                <a:t>Read</a:t>
              </a:r>
              <a:br>
                <a:rPr lang="en-US" sz="1200" dirty="0"/>
              </a:br>
              <a:r>
                <a:rPr lang="en-US" sz="1200" dirty="0"/>
                <a:t>Data</a:t>
              </a:r>
            </a:p>
          </p:txBody>
        </p:sp>
      </p:gr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EEA882D-464E-4DDB-9CBE-E059BDE79AA5}" type="slidenum">
              <a:rPr lang="en-US" smtClean="0"/>
              <a:pPr fontAlgn="base">
                <a:spcBef>
                  <a:spcPct val="0"/>
                </a:spcBef>
                <a:spcAft>
                  <a:spcPct val="0"/>
                </a:spcAft>
                <a:defRPr/>
              </a:pPr>
              <a:t>39</a:t>
            </a:fld>
            <a:endParaRPr lang="en-US" dirty="0" smtClean="0"/>
          </a:p>
        </p:txBody>
      </p:sp>
      <p:sp>
        <p:nvSpPr>
          <p:cNvPr id="262147" name="Rectangle 2"/>
          <p:cNvSpPr>
            <a:spLocks noGrp="1" noRot="1" noChangeAspect="1" noChangeArrowheads="1" noTextEdit="1"/>
          </p:cNvSpPr>
          <p:nvPr>
            <p:ph type="sldImg"/>
          </p:nvPr>
        </p:nvSpPr>
        <p:spPr bwMode="auto">
          <a:xfrm>
            <a:off x="1146175" y="685800"/>
            <a:ext cx="4572000" cy="3429000"/>
          </a:xfrm>
          <a:noFill/>
          <a:ln>
            <a:solidFill>
              <a:srgbClr val="000000"/>
            </a:solidFill>
            <a:miter lim="800000"/>
            <a:headEnd/>
            <a:tailEnd/>
          </a:ln>
        </p:spPr>
      </p:sp>
      <p:sp>
        <p:nvSpPr>
          <p:cNvPr id="262148" name="Rectangle 3"/>
          <p:cNvSpPr>
            <a:spLocks noGrp="1" noChangeArrowheads="1"/>
          </p:cNvSpPr>
          <p:nvPr>
            <p:ph type="body" idx="1"/>
          </p:nvPr>
        </p:nvSpPr>
        <p:spPr bwMode="auto">
          <a:xfrm>
            <a:off x="914400" y="4340225"/>
            <a:ext cx="5029200" cy="4117975"/>
          </a:xfrm>
          <a:noFill/>
        </p:spPr>
        <p:txBody>
          <a:bodyPr wrap="square" lIns="87836" tIns="43917" rIns="87836" bIns="43917" numCol="1" anchor="t" anchorCtr="0" compatLnSpc="1">
            <a:prstTxWarp prst="textNoShape">
              <a:avLst/>
            </a:prstTxWarp>
          </a:bodyPr>
          <a:lstStyle/>
          <a:p>
            <a:pPr eaLnBrk="1" hangingPunct="1">
              <a:spcBef>
                <a:spcPct val="0"/>
              </a:spcBef>
            </a:pPr>
            <a:r>
              <a:rPr lang="en-US" dirty="0" smtClean="0"/>
              <a:t>SFSR = single-file SnapRestore: Referred to as such, but usable to restore a single LUN as well.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hlinkClick r:id="rId3"/>
              </a:rPr>
              <a:t>https://rogerluethy.wordpress.com/2011/11/28/gartner-storage-magic-quadrant-2011/</a:t>
            </a:r>
            <a:endParaRPr lang="en-US" dirty="0" smtClean="0"/>
          </a:p>
          <a:p>
            <a:endParaRPr lang="en-US" dirty="0" smtClean="0"/>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00">
                <a:solidFill>
                  <a:schemeClr val="tx1"/>
                </a:solidFill>
                <a:latin typeface="Arial" charset="0"/>
              </a:defRPr>
            </a:lvl1pPr>
            <a:lvl2pPr marL="702756" indent="-270291" eaLnBrk="0" hangingPunct="0">
              <a:defRPr sz="1900">
                <a:solidFill>
                  <a:schemeClr val="tx1"/>
                </a:solidFill>
                <a:latin typeface="Arial" charset="0"/>
              </a:defRPr>
            </a:lvl2pPr>
            <a:lvl3pPr marL="1081164" indent="-216233" eaLnBrk="0" hangingPunct="0">
              <a:defRPr sz="1900">
                <a:solidFill>
                  <a:schemeClr val="tx1"/>
                </a:solidFill>
                <a:latin typeface="Arial" charset="0"/>
              </a:defRPr>
            </a:lvl3pPr>
            <a:lvl4pPr marL="1513629" indent="-216233" eaLnBrk="0" hangingPunct="0">
              <a:defRPr sz="1900">
                <a:solidFill>
                  <a:schemeClr val="tx1"/>
                </a:solidFill>
                <a:latin typeface="Arial" charset="0"/>
              </a:defRPr>
            </a:lvl4pPr>
            <a:lvl5pPr marL="1946095" indent="-216233" eaLnBrk="0" hangingPunct="0">
              <a:defRPr sz="1900">
                <a:solidFill>
                  <a:schemeClr val="tx1"/>
                </a:solidFill>
                <a:latin typeface="Arial" charset="0"/>
              </a:defRPr>
            </a:lvl5pPr>
            <a:lvl6pPr marL="2378560" indent="-216233" eaLnBrk="0" fontAlgn="base" hangingPunct="0">
              <a:spcBef>
                <a:spcPct val="0"/>
              </a:spcBef>
              <a:spcAft>
                <a:spcPct val="0"/>
              </a:spcAft>
              <a:defRPr sz="1900">
                <a:solidFill>
                  <a:schemeClr val="tx1"/>
                </a:solidFill>
                <a:latin typeface="Arial" charset="0"/>
              </a:defRPr>
            </a:lvl6pPr>
            <a:lvl7pPr marL="2811026" indent="-216233" eaLnBrk="0" fontAlgn="base" hangingPunct="0">
              <a:spcBef>
                <a:spcPct val="0"/>
              </a:spcBef>
              <a:spcAft>
                <a:spcPct val="0"/>
              </a:spcAft>
              <a:defRPr sz="1900">
                <a:solidFill>
                  <a:schemeClr val="tx1"/>
                </a:solidFill>
                <a:latin typeface="Arial" charset="0"/>
              </a:defRPr>
            </a:lvl7pPr>
            <a:lvl8pPr marL="3243491" indent="-216233" eaLnBrk="0" fontAlgn="base" hangingPunct="0">
              <a:spcBef>
                <a:spcPct val="0"/>
              </a:spcBef>
              <a:spcAft>
                <a:spcPct val="0"/>
              </a:spcAft>
              <a:defRPr sz="1900">
                <a:solidFill>
                  <a:schemeClr val="tx1"/>
                </a:solidFill>
                <a:latin typeface="Arial" charset="0"/>
              </a:defRPr>
            </a:lvl8pPr>
            <a:lvl9pPr marL="3675957" indent="-216233" eaLnBrk="0" fontAlgn="base" hangingPunct="0">
              <a:spcBef>
                <a:spcPct val="0"/>
              </a:spcBef>
              <a:spcAft>
                <a:spcPct val="0"/>
              </a:spcAft>
              <a:defRPr sz="1900">
                <a:solidFill>
                  <a:schemeClr val="tx1"/>
                </a:solidFill>
                <a:latin typeface="Arial" charset="0"/>
              </a:defRPr>
            </a:lvl9pPr>
          </a:lstStyle>
          <a:p>
            <a:pPr eaLnBrk="1" hangingPunct="1"/>
            <a:fld id="{67CF6A06-0F73-4FF0-BFDC-31E2E848CBE4}" type="slidenum">
              <a:rPr lang="en-US" sz="1000">
                <a:solidFill>
                  <a:schemeClr val="bg2"/>
                </a:solidFill>
              </a:rPr>
              <a:pPr eaLnBrk="1" hangingPunct="1"/>
              <a:t>4</a:t>
            </a:fld>
            <a:endParaRPr lang="en-US" sz="1000">
              <a:solidFill>
                <a:schemeClr val="bg2"/>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CCF7ED3-09A8-4A08-BDF0-2FF0DAC847ED}" type="slidenum">
              <a:rPr lang="en-US" smtClean="0"/>
              <a:pPr fontAlgn="base">
                <a:spcBef>
                  <a:spcPct val="0"/>
                </a:spcBef>
                <a:spcAft>
                  <a:spcPct val="0"/>
                </a:spcAft>
                <a:defRPr/>
              </a:pPr>
              <a:t>40</a:t>
            </a:fld>
            <a:endParaRPr lang="en-US" dirty="0" smtClean="0"/>
          </a:p>
        </p:txBody>
      </p:sp>
      <p:sp>
        <p:nvSpPr>
          <p:cNvPr id="2631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31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7093B60-B040-4AA8-A1A7-BD8B93BA3A35}" type="slidenum">
              <a:rPr lang="en-US" smtClean="0"/>
              <a:pPr fontAlgn="base">
                <a:spcBef>
                  <a:spcPct val="0"/>
                </a:spcBef>
                <a:spcAft>
                  <a:spcPct val="0"/>
                </a:spcAft>
                <a:defRPr/>
              </a:pPr>
              <a:t>41</a:t>
            </a:fld>
            <a:endParaRPr lang="en-US" dirty="0" smtClean="0"/>
          </a:p>
        </p:txBody>
      </p:sp>
      <p:sp>
        <p:nvSpPr>
          <p:cNvPr id="2641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41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2F5370E-FBAC-49A1-8AD0-7A3BC24B5A39}" type="slidenum">
              <a:rPr lang="en-US" smtClean="0"/>
              <a:pPr fontAlgn="base">
                <a:spcBef>
                  <a:spcPct val="0"/>
                </a:spcBef>
                <a:spcAft>
                  <a:spcPct val="0"/>
                </a:spcAft>
                <a:defRPr/>
              </a:pPr>
              <a:t>42</a:t>
            </a:fld>
            <a:endParaRPr lang="en-US" dirty="0" smtClean="0"/>
          </a:p>
        </p:txBody>
      </p:sp>
      <p:sp>
        <p:nvSpPr>
          <p:cNvPr id="2652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52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xfrm>
            <a:off x="457200" y="3810000"/>
            <a:ext cx="6019800" cy="4953000"/>
          </a:xfrm>
          <a:noFill/>
          <a:ln/>
        </p:spPr>
        <p:txBody>
          <a:bodyPr/>
          <a:lstStyle/>
          <a:p>
            <a:endParaRPr 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5924FFC-41EC-40A6-8CA1-699214E4588D}" type="slidenum">
              <a:rPr lang="en-US" smtClean="0"/>
              <a:pPr>
                <a:defRPr/>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3F50DFA7-76F2-42C6-92C2-151EC4EBA39F}" type="slidenum">
              <a:rPr lang="en-US" smtClean="0"/>
              <a:pPr/>
              <a:t>45</a:t>
            </a:fld>
            <a:endParaRPr lang="en-US" smtClean="0"/>
          </a:p>
        </p:txBody>
      </p:sp>
      <p:sp>
        <p:nvSpPr>
          <p:cNvPr id="147459" name="Rectangle 2"/>
          <p:cNvSpPr>
            <a:spLocks noGrp="1" noRot="1" noChangeAspect="1" noChangeArrowheads="1" noTextEdit="1"/>
          </p:cNvSpPr>
          <p:nvPr>
            <p:ph type="sldImg"/>
          </p:nvPr>
        </p:nvSpPr>
        <p:spPr>
          <a:xfrm>
            <a:off x="1144588" y="687388"/>
            <a:ext cx="4568825" cy="3427412"/>
          </a:xfrm>
          <a:ln/>
        </p:spPr>
      </p:sp>
      <p:sp>
        <p:nvSpPr>
          <p:cNvPr id="147460" name="Rectangle 3"/>
          <p:cNvSpPr>
            <a:spLocks noGrp="1" noChangeArrowheads="1"/>
          </p:cNvSpPr>
          <p:nvPr>
            <p:ph type="body" idx="1"/>
          </p:nvPr>
        </p:nvSpPr>
        <p:spPr>
          <a:xfrm>
            <a:off x="912611" y="4345634"/>
            <a:ext cx="5032779" cy="4110939"/>
          </a:xfrm>
          <a:noFill/>
          <a:ln/>
        </p:spPr>
        <p:txBody>
          <a:bodyPr/>
          <a:lstStyle/>
          <a:p>
            <a:pPr eaLnBrk="1" hangingPunct="1"/>
            <a:endParaRPr lang="pt-BR"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404A28B1-1FD5-4ED2-9609-C6E5AF149A2D}" type="slidenum">
              <a:rPr lang="en-US" smtClean="0"/>
              <a:pPr/>
              <a:t>46</a:t>
            </a:fld>
            <a:endParaRPr lang="en-US" smtClean="0"/>
          </a:p>
        </p:txBody>
      </p:sp>
      <p:sp>
        <p:nvSpPr>
          <p:cNvPr id="148483" name="Rectangle 2"/>
          <p:cNvSpPr>
            <a:spLocks noGrp="1" noRot="1" noChangeAspect="1" noChangeArrowheads="1" noTextEdit="1"/>
          </p:cNvSpPr>
          <p:nvPr>
            <p:ph type="sldImg"/>
          </p:nvPr>
        </p:nvSpPr>
        <p:spPr>
          <a:xfrm>
            <a:off x="1144588" y="687388"/>
            <a:ext cx="4568825" cy="3427412"/>
          </a:xfrm>
          <a:ln/>
        </p:spPr>
      </p:sp>
      <p:sp>
        <p:nvSpPr>
          <p:cNvPr id="148484" name="Rectangle 3"/>
          <p:cNvSpPr>
            <a:spLocks noGrp="1" noChangeArrowheads="1"/>
          </p:cNvSpPr>
          <p:nvPr>
            <p:ph type="body" idx="1"/>
          </p:nvPr>
        </p:nvSpPr>
        <p:spPr>
          <a:xfrm>
            <a:off x="912611" y="4345634"/>
            <a:ext cx="5032779" cy="4110939"/>
          </a:xfrm>
          <a:noFill/>
          <a:ln/>
        </p:spPr>
        <p:txBody>
          <a:bodyPr/>
          <a:lstStyle/>
          <a:p>
            <a:pPr eaLnBrk="1" hangingPunct="1"/>
            <a:endParaRPr lang="pt-BR"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FC2AC14-4212-46B2-BD96-FC50BC17B27A}" type="slidenum">
              <a:rPr lang="en-US" smtClean="0"/>
              <a:pPr fontAlgn="base">
                <a:spcBef>
                  <a:spcPct val="0"/>
                </a:spcBef>
                <a:spcAft>
                  <a:spcPct val="0"/>
                </a:spcAft>
                <a:defRPr/>
              </a:pPr>
              <a:t>47</a:t>
            </a:fld>
            <a:endParaRPr lang="en-US" dirty="0" smtClean="0"/>
          </a:p>
        </p:txBody>
      </p:sp>
      <p:sp>
        <p:nvSpPr>
          <p:cNvPr id="2426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26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A corrupted data block may be due to a virus or some other external influence.  </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87C70F0-66F7-4739-AB12-3A070B2231A0}" type="slidenum">
              <a:rPr lang="en-US" smtClean="0"/>
              <a:pPr fontAlgn="base">
                <a:spcBef>
                  <a:spcPct val="0"/>
                </a:spcBef>
                <a:spcAft>
                  <a:spcPct val="0"/>
                </a:spcAft>
                <a:defRPr/>
              </a:pPr>
              <a:t>48</a:t>
            </a:fld>
            <a:endParaRPr lang="en-US" dirty="0" smtClean="0"/>
          </a:p>
        </p:txBody>
      </p:sp>
      <p:sp>
        <p:nvSpPr>
          <p:cNvPr id="2437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37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DC7EE5B-4BC8-4CCD-8584-57410C43E57B}" type="slidenum">
              <a:rPr lang="en-US" smtClean="0"/>
              <a:pPr fontAlgn="base">
                <a:spcBef>
                  <a:spcPct val="0"/>
                </a:spcBef>
                <a:spcAft>
                  <a:spcPct val="0"/>
                </a:spcAft>
                <a:defRPr/>
              </a:pPr>
              <a:t>49</a:t>
            </a:fld>
            <a:endParaRPr lang="en-US" dirty="0" smtClean="0"/>
          </a:p>
        </p:txBody>
      </p:sp>
      <p:sp>
        <p:nvSpPr>
          <p:cNvPr id="2447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47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00">
                <a:solidFill>
                  <a:schemeClr val="tx1"/>
                </a:solidFill>
                <a:latin typeface="Arial" charset="0"/>
              </a:defRPr>
            </a:lvl1pPr>
            <a:lvl2pPr marL="702756" indent="-270291" eaLnBrk="0" hangingPunct="0">
              <a:defRPr sz="1900">
                <a:solidFill>
                  <a:schemeClr val="tx1"/>
                </a:solidFill>
                <a:latin typeface="Arial" charset="0"/>
              </a:defRPr>
            </a:lvl2pPr>
            <a:lvl3pPr marL="1081164" indent="-216233" eaLnBrk="0" hangingPunct="0">
              <a:defRPr sz="1900">
                <a:solidFill>
                  <a:schemeClr val="tx1"/>
                </a:solidFill>
                <a:latin typeface="Arial" charset="0"/>
              </a:defRPr>
            </a:lvl3pPr>
            <a:lvl4pPr marL="1513629" indent="-216233" eaLnBrk="0" hangingPunct="0">
              <a:defRPr sz="1900">
                <a:solidFill>
                  <a:schemeClr val="tx1"/>
                </a:solidFill>
                <a:latin typeface="Arial" charset="0"/>
              </a:defRPr>
            </a:lvl4pPr>
            <a:lvl5pPr marL="1946095" indent="-216233" eaLnBrk="0" hangingPunct="0">
              <a:defRPr sz="1900">
                <a:solidFill>
                  <a:schemeClr val="tx1"/>
                </a:solidFill>
                <a:latin typeface="Arial" charset="0"/>
              </a:defRPr>
            </a:lvl5pPr>
            <a:lvl6pPr marL="2378560" indent="-216233" eaLnBrk="0" fontAlgn="base" hangingPunct="0">
              <a:spcBef>
                <a:spcPct val="0"/>
              </a:spcBef>
              <a:spcAft>
                <a:spcPct val="0"/>
              </a:spcAft>
              <a:defRPr sz="1900">
                <a:solidFill>
                  <a:schemeClr val="tx1"/>
                </a:solidFill>
                <a:latin typeface="Arial" charset="0"/>
              </a:defRPr>
            </a:lvl6pPr>
            <a:lvl7pPr marL="2811026" indent="-216233" eaLnBrk="0" fontAlgn="base" hangingPunct="0">
              <a:spcBef>
                <a:spcPct val="0"/>
              </a:spcBef>
              <a:spcAft>
                <a:spcPct val="0"/>
              </a:spcAft>
              <a:defRPr sz="1900">
                <a:solidFill>
                  <a:schemeClr val="tx1"/>
                </a:solidFill>
                <a:latin typeface="Arial" charset="0"/>
              </a:defRPr>
            </a:lvl7pPr>
            <a:lvl8pPr marL="3243491" indent="-216233" eaLnBrk="0" fontAlgn="base" hangingPunct="0">
              <a:spcBef>
                <a:spcPct val="0"/>
              </a:spcBef>
              <a:spcAft>
                <a:spcPct val="0"/>
              </a:spcAft>
              <a:defRPr sz="1900">
                <a:solidFill>
                  <a:schemeClr val="tx1"/>
                </a:solidFill>
                <a:latin typeface="Arial" charset="0"/>
              </a:defRPr>
            </a:lvl8pPr>
            <a:lvl9pPr marL="3675957" indent="-216233" eaLnBrk="0" fontAlgn="base" hangingPunct="0">
              <a:spcBef>
                <a:spcPct val="0"/>
              </a:spcBef>
              <a:spcAft>
                <a:spcPct val="0"/>
              </a:spcAft>
              <a:defRPr sz="1900">
                <a:solidFill>
                  <a:schemeClr val="tx1"/>
                </a:solidFill>
                <a:latin typeface="Arial" charset="0"/>
              </a:defRPr>
            </a:lvl9pPr>
          </a:lstStyle>
          <a:p>
            <a:pPr eaLnBrk="1" hangingPunct="1"/>
            <a:fld id="{B7E258A5-BE69-4135-AC24-CBB90E1F8498}" type="slidenum">
              <a:rPr lang="en-US" sz="1000">
                <a:solidFill>
                  <a:schemeClr val="bg2"/>
                </a:solidFill>
              </a:rPr>
              <a:pPr eaLnBrk="1" hangingPunct="1"/>
              <a:t>5</a:t>
            </a:fld>
            <a:endParaRPr lang="en-US" sz="1000">
              <a:solidFill>
                <a:schemeClr val="bg2"/>
              </a:solidFill>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a:p>
            <a:pPr eaLnBrk="1" hangingPunct="1"/>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4370E17-6641-4218-BECA-A4E5BB1A5118}" type="slidenum">
              <a:rPr lang="en-US" smtClean="0"/>
              <a:pPr fontAlgn="base">
                <a:spcBef>
                  <a:spcPct val="0"/>
                </a:spcBef>
                <a:spcAft>
                  <a:spcPct val="0"/>
                </a:spcAft>
                <a:defRPr/>
              </a:pPr>
              <a:t>50</a:t>
            </a:fld>
            <a:endParaRPr lang="en-US" dirty="0" smtClean="0"/>
          </a:p>
        </p:txBody>
      </p:sp>
      <p:sp>
        <p:nvSpPr>
          <p:cNvPr id="2457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7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Oracle example: Oracle makes hundreds of copies of a database in the development organization to test various run-time scenarios. The space savings are awesome. The entire Oracle process now requires NetApp. EMC, for example, makes a unique copy for each clone, which would kill their process.</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a:spLocks noGrp="1" noChangeArrowheads="1"/>
          </p:cNvSpPr>
          <p:nvPr>
            <p:ph type="sldNum" sz="quarter" idx="5"/>
          </p:nvPr>
        </p:nvSpPr>
        <p:spPr>
          <a:noFill/>
        </p:spPr>
        <p:txBody>
          <a:bodyPr/>
          <a:lstStyle/>
          <a:p>
            <a:fld id="{FDCF7A05-2238-4D43-8681-A2E5DACF2F9A}" type="slidenum">
              <a:rPr lang="en-US" smtClean="0"/>
              <a:pPr/>
              <a:t>51</a:t>
            </a:fld>
            <a:endParaRPr lang="en-US" dirty="0" smtClean="0"/>
          </a:p>
        </p:txBody>
      </p:sp>
      <p:sp>
        <p:nvSpPr>
          <p:cNvPr id="234499" name="Rectangle 2"/>
          <p:cNvSpPr>
            <a:spLocks noGrp="1" noRot="1" noChangeAspect="1" noChangeArrowheads="1" noTextEdit="1"/>
          </p:cNvSpPr>
          <p:nvPr>
            <p:ph type="sldImg"/>
          </p:nvPr>
        </p:nvSpPr>
        <p:spPr>
          <a:xfrm>
            <a:off x="1173163" y="725488"/>
            <a:ext cx="4513262" cy="3384550"/>
          </a:xfrm>
          <a:ln/>
        </p:spPr>
      </p:sp>
      <p:sp>
        <p:nvSpPr>
          <p:cNvPr id="234500" name="Rectangle 3"/>
          <p:cNvSpPr>
            <a:spLocks noGrp="1" noChangeArrowheads="1"/>
          </p:cNvSpPr>
          <p:nvPr>
            <p:ph type="body" idx="1"/>
          </p:nvPr>
        </p:nvSpPr>
        <p:spPr>
          <a:xfrm>
            <a:off x="903288" y="4351338"/>
            <a:ext cx="5607050" cy="4106862"/>
          </a:xfrm>
          <a:noFill/>
          <a:ln/>
        </p:spPr>
        <p:txBody>
          <a:bodyPr lIns="88677" tIns="44338" rIns="88677" bIns="44338"/>
          <a:lstStyle/>
          <a:p>
            <a:pPr marL="0" marR="0" indent="0" algn="l" defTabSz="936625" rtl="0" eaLnBrk="1" fontAlgn="auto" latinLnBrk="0" hangingPunct="1">
              <a:lnSpc>
                <a:spcPct val="80000"/>
              </a:lnSpc>
              <a:spcBef>
                <a:spcPct val="15000"/>
              </a:spcBef>
              <a:spcAft>
                <a:spcPts val="0"/>
              </a:spcAft>
              <a:buClrTx/>
              <a:buSzTx/>
              <a:buFontTx/>
              <a:buNone/>
              <a:tabLst/>
              <a:defRPr/>
            </a:pPr>
            <a:r>
              <a:rPr lang="en-US" sz="800" dirty="0" smtClean="0">
                <a:cs typeface="Arial" pitchFamily="34" charset="0"/>
              </a:rPr>
              <a:t>NetApp FlexClone is well</a:t>
            </a:r>
            <a:r>
              <a:rPr lang="en-US" sz="800" baseline="0" dirty="0" smtClean="0">
                <a:cs typeface="Arial" pitchFamily="34" charset="0"/>
              </a:rPr>
              <a:t> suited for </a:t>
            </a:r>
            <a:r>
              <a:rPr lang="en-US" sz="800" dirty="0" smtClean="0">
                <a:cs typeface="Arial" pitchFamily="34" charset="0"/>
              </a:rPr>
              <a:t>test</a:t>
            </a:r>
            <a:r>
              <a:rPr lang="en-US" sz="800" baseline="0" dirty="0" smtClean="0">
                <a:cs typeface="Arial" pitchFamily="34" charset="0"/>
              </a:rPr>
              <a:t> and development environments. I</a:t>
            </a:r>
            <a:r>
              <a:rPr lang="en-US" sz="800" dirty="0" smtClean="0">
                <a:cs typeface="Arial" pitchFamily="34" charset="0"/>
              </a:rPr>
              <a:t>ndividuals can run their own tests for dramatic improvement in application test, product simulation, and development. Being able to test faster and more often enables companies to improve time to market and to do so with better quality assurance and less cost. A FlexClone copy is</a:t>
            </a:r>
            <a:r>
              <a:rPr lang="en-US" sz="800" dirty="0" smtClean="0"/>
              <a:t> cloneable, allowing changes in the FlexVol volume to branch in ways similar to the way SW engineers branch source code trees—a feature very applicable to complex design tasks and larger teams.</a:t>
            </a:r>
          </a:p>
          <a:p>
            <a:pPr eaLnBrk="1" hangingPunct="1"/>
            <a:endParaRPr lang="en-US" sz="800" dirty="0" smtClean="0"/>
          </a:p>
          <a:p>
            <a:pPr eaLnBrk="1" hangingPunct="1">
              <a:buFont typeface="Arial" pitchFamily="34" charset="0"/>
              <a:buNone/>
            </a:pPr>
            <a:r>
              <a:rPr lang="en-US" sz="800" baseline="0" dirty="0" smtClean="0"/>
              <a:t>As an example, </a:t>
            </a:r>
            <a:r>
              <a:rPr lang="en-US" sz="800" dirty="0" smtClean="0"/>
              <a:t>Oracle makes hundreds of copies of a database in its development organization using FlexClone to test various run-time scenarios. The space savings are dramatic. The entire Oracle process now requires NetApp.  In contrast, EMC</a:t>
            </a:r>
            <a:r>
              <a:rPr lang="en-US" sz="800" baseline="0" dirty="0" smtClean="0"/>
              <a:t> clones </a:t>
            </a:r>
            <a:r>
              <a:rPr lang="en-US" sz="800" dirty="0" smtClean="0"/>
              <a:t>make a unique copy for each clone, which would kill Oracle’s development process.</a:t>
            </a:r>
            <a:endParaRPr lang="en-US" sz="800" kern="1200" dirty="0" smtClean="0">
              <a:solidFill>
                <a:schemeClr val="tx1"/>
              </a:solidFill>
              <a:latin typeface="+mn-lt"/>
              <a:ea typeface="+mn-ea"/>
              <a:cs typeface="Arial" pitchFamily="34" charset="0"/>
            </a:endParaRPr>
          </a:p>
          <a:p>
            <a:pPr defTabSz="936625" eaLnBrk="1" hangingPunct="1">
              <a:lnSpc>
                <a:spcPct val="80000"/>
              </a:lnSpc>
              <a:spcBef>
                <a:spcPct val="15000"/>
              </a:spcBef>
            </a:pPr>
            <a:endParaRPr lang="en-US" sz="800" kern="1200" dirty="0" smtClean="0">
              <a:solidFill>
                <a:schemeClr val="tx1"/>
              </a:solidFill>
              <a:latin typeface="+mn-lt"/>
              <a:ea typeface="+mn-ea"/>
              <a:cs typeface="Arial" pitchFamily="34" charset="0"/>
            </a:endParaRPr>
          </a:p>
          <a:p>
            <a:pPr defTabSz="936625" eaLnBrk="1" hangingPunct="1">
              <a:lnSpc>
                <a:spcPct val="80000"/>
              </a:lnSpc>
              <a:spcBef>
                <a:spcPct val="15000"/>
              </a:spcBef>
            </a:pPr>
            <a:r>
              <a:rPr lang="en-US" sz="800" kern="1200" dirty="0" smtClean="0">
                <a:solidFill>
                  <a:schemeClr val="tx1"/>
                </a:solidFill>
                <a:latin typeface="+mn-lt"/>
                <a:ea typeface="+mn-ea"/>
                <a:cs typeface="Arial" pitchFamily="34" charset="0"/>
              </a:rPr>
              <a:t>FlexClone also works</a:t>
            </a:r>
            <a:r>
              <a:rPr lang="en-US" sz="800" kern="1200" baseline="0" dirty="0" smtClean="0">
                <a:solidFill>
                  <a:schemeClr val="tx1"/>
                </a:solidFill>
                <a:latin typeface="+mn-lt"/>
                <a:ea typeface="+mn-ea"/>
                <a:cs typeface="Arial" pitchFamily="34" charset="0"/>
              </a:rPr>
              <a:t> great in production applications, such as SAN boot. </a:t>
            </a:r>
            <a:r>
              <a:rPr lang="en-US" sz="800" kern="1200" dirty="0" smtClean="0">
                <a:solidFill>
                  <a:schemeClr val="tx1"/>
                </a:solidFill>
                <a:latin typeface="+mn-lt"/>
                <a:ea typeface="+mn-ea"/>
                <a:cs typeface="Arial" pitchFamily="34" charset="0"/>
              </a:rPr>
              <a:t>One of the advantages of using network storage is the ability to move storage</a:t>
            </a:r>
            <a:r>
              <a:rPr lang="en-US" sz="800" kern="1200" baseline="0" dirty="0" smtClean="0">
                <a:solidFill>
                  <a:schemeClr val="tx1"/>
                </a:solidFill>
                <a:latin typeface="+mn-lt"/>
                <a:ea typeface="+mn-ea"/>
                <a:cs typeface="Arial" pitchFamily="34" charset="0"/>
              </a:rPr>
              <a:t> off of</a:t>
            </a:r>
            <a:r>
              <a:rPr lang="en-US" sz="800" kern="1200" dirty="0" smtClean="0">
                <a:solidFill>
                  <a:schemeClr val="tx1"/>
                </a:solidFill>
                <a:latin typeface="+mn-lt"/>
                <a:ea typeface="+mn-ea"/>
                <a:cs typeface="Arial" pitchFamily="34" charset="0"/>
              </a:rPr>
              <a:t> the server and onto shared storage. This advantage</a:t>
            </a:r>
            <a:r>
              <a:rPr lang="en-US" sz="800" kern="1200" baseline="0" dirty="0" smtClean="0">
                <a:solidFill>
                  <a:schemeClr val="tx1"/>
                </a:solidFill>
                <a:latin typeface="+mn-lt"/>
                <a:ea typeface="+mn-ea"/>
                <a:cs typeface="Arial" pitchFamily="34" charset="0"/>
              </a:rPr>
              <a:t> also </a:t>
            </a:r>
            <a:r>
              <a:rPr lang="en-US" sz="800" kern="1200" dirty="0" smtClean="0">
                <a:solidFill>
                  <a:schemeClr val="tx1"/>
                </a:solidFill>
                <a:latin typeface="+mn-lt"/>
                <a:ea typeface="+mn-ea"/>
                <a:cs typeface="Arial" pitchFamily="34" charset="0"/>
              </a:rPr>
              <a:t>applies to boot volumes. Moving the boot volumes to the network storage improves boot performance, protects the boot image, simplifies software management, and increases disk</a:t>
            </a:r>
            <a:r>
              <a:rPr lang="en-US" sz="800" kern="1200" baseline="0" dirty="0" smtClean="0">
                <a:solidFill>
                  <a:schemeClr val="tx1"/>
                </a:solidFill>
                <a:latin typeface="+mn-lt"/>
                <a:ea typeface="+mn-ea"/>
                <a:cs typeface="Arial" pitchFamily="34" charset="0"/>
              </a:rPr>
              <a:t> utilization by eliminating storage islands</a:t>
            </a:r>
            <a:r>
              <a:rPr lang="en-US" sz="800" kern="1200" dirty="0" smtClean="0">
                <a:solidFill>
                  <a:schemeClr val="tx1"/>
                </a:solidFill>
                <a:latin typeface="+mn-lt"/>
                <a:ea typeface="+mn-ea"/>
                <a:cs typeface="Arial" pitchFamily="34" charset="0"/>
              </a:rPr>
              <a:t>. FlexClone adds one more advantage for environments with many servers booting off of a common OS image.  Rather than</a:t>
            </a:r>
            <a:r>
              <a:rPr lang="en-US" sz="800" kern="1200" baseline="0" dirty="0" smtClean="0">
                <a:solidFill>
                  <a:schemeClr val="tx1"/>
                </a:solidFill>
                <a:latin typeface="+mn-lt"/>
                <a:ea typeface="+mn-ea"/>
                <a:cs typeface="Arial" pitchFamily="34" charset="0"/>
              </a:rPr>
              <a:t> requiring a duplicate </a:t>
            </a:r>
            <a:r>
              <a:rPr lang="en-US" sz="800" kern="1200" dirty="0" smtClean="0">
                <a:solidFill>
                  <a:schemeClr val="tx1"/>
                </a:solidFill>
                <a:latin typeface="+mn-lt"/>
                <a:ea typeface="+mn-ea"/>
                <a:cs typeface="Arial" pitchFamily="34" charset="0"/>
              </a:rPr>
              <a:t>physical copy for each boot LUN, FlexClone creates a zero space copy of the boot LUN. State changes are still captured,</a:t>
            </a:r>
            <a:r>
              <a:rPr lang="en-US" sz="800" kern="1200" baseline="0" dirty="0" smtClean="0">
                <a:solidFill>
                  <a:schemeClr val="tx1"/>
                </a:solidFill>
                <a:latin typeface="+mn-lt"/>
                <a:ea typeface="+mn-ea"/>
                <a:cs typeface="Arial" pitchFamily="34" charset="0"/>
              </a:rPr>
              <a:t> because </a:t>
            </a:r>
            <a:r>
              <a:rPr lang="en-US" sz="800" kern="1200" dirty="0" smtClean="0">
                <a:solidFill>
                  <a:schemeClr val="tx1"/>
                </a:solidFill>
                <a:latin typeface="+mn-lt"/>
                <a:ea typeface="+mn-ea"/>
                <a:cs typeface="Arial" pitchFamily="34" charset="0"/>
              </a:rPr>
              <a:t>a FlexClone copy is a writable copy. Each clone can be mounted like any other volume, only</a:t>
            </a:r>
            <a:r>
              <a:rPr lang="en-US" sz="800" kern="1200" baseline="0" dirty="0" smtClean="0">
                <a:solidFill>
                  <a:schemeClr val="tx1"/>
                </a:solidFill>
                <a:latin typeface="+mn-lt"/>
                <a:ea typeface="+mn-ea"/>
                <a:cs typeface="Arial" pitchFamily="34" charset="0"/>
              </a:rPr>
              <a:t> with less </a:t>
            </a:r>
            <a:r>
              <a:rPr lang="en-US" sz="800" kern="1200" dirty="0" smtClean="0">
                <a:solidFill>
                  <a:schemeClr val="tx1"/>
                </a:solidFill>
                <a:latin typeface="+mn-lt"/>
                <a:ea typeface="+mn-ea"/>
                <a:cs typeface="Arial" pitchFamily="34" charset="0"/>
              </a:rPr>
              <a:t>space required on disk. Cloning boot images is especially useful in grid computing environments</a:t>
            </a:r>
            <a:r>
              <a:rPr lang="en-US" sz="800" kern="1200" baseline="0" dirty="0" smtClean="0">
                <a:solidFill>
                  <a:schemeClr val="tx1"/>
                </a:solidFill>
                <a:latin typeface="+mn-lt"/>
                <a:ea typeface="+mn-ea"/>
                <a:cs typeface="Arial" pitchFamily="34" charset="0"/>
              </a:rPr>
              <a:t> or with virtual servers.</a:t>
            </a:r>
          </a:p>
          <a:p>
            <a:pPr defTabSz="936625" eaLnBrk="1" hangingPunct="1">
              <a:lnSpc>
                <a:spcPct val="80000"/>
              </a:lnSpc>
              <a:spcBef>
                <a:spcPct val="15000"/>
              </a:spcBef>
            </a:pPr>
            <a:endParaRPr lang="en-US" sz="800" kern="1200" baseline="0" dirty="0" smtClean="0">
              <a:solidFill>
                <a:schemeClr val="tx1"/>
              </a:solidFill>
              <a:latin typeface="+mn-lt"/>
              <a:ea typeface="+mn-ea"/>
              <a:cs typeface="Arial" pitchFamily="34" charset="0"/>
            </a:endParaRPr>
          </a:p>
          <a:p>
            <a:pPr defTabSz="936625" eaLnBrk="1" hangingPunct="1">
              <a:lnSpc>
                <a:spcPct val="80000"/>
              </a:lnSpc>
              <a:spcBef>
                <a:spcPct val="15000"/>
              </a:spcBef>
            </a:pPr>
            <a:r>
              <a:rPr lang="en-US" sz="800" kern="1200" dirty="0" smtClean="0">
                <a:solidFill>
                  <a:schemeClr val="tx1"/>
                </a:solidFill>
                <a:latin typeface="+mn-lt"/>
                <a:ea typeface="+mn-ea"/>
                <a:cs typeface="Arial" pitchFamily="34" charset="0"/>
              </a:rPr>
              <a:t>FlexClone</a:t>
            </a:r>
            <a:r>
              <a:rPr lang="en-US" sz="800" kern="1200" baseline="0" dirty="0" smtClean="0">
                <a:solidFill>
                  <a:schemeClr val="tx1"/>
                </a:solidFill>
                <a:latin typeface="+mn-lt"/>
                <a:ea typeface="+mn-ea"/>
                <a:cs typeface="Arial" pitchFamily="34" charset="0"/>
              </a:rPr>
              <a:t> is also useful for data mining environments with high amounts of read/write activity.</a:t>
            </a:r>
          </a:p>
          <a:p>
            <a:pPr defTabSz="936625" eaLnBrk="1" hangingPunct="1">
              <a:lnSpc>
                <a:spcPct val="80000"/>
              </a:lnSpc>
              <a:spcBef>
                <a:spcPct val="15000"/>
              </a:spcBef>
            </a:pPr>
            <a:endParaRPr lang="en-US" sz="800" kern="1200" baseline="0" dirty="0" smtClean="0">
              <a:solidFill>
                <a:schemeClr val="tx1"/>
              </a:solidFill>
              <a:latin typeface="+mn-lt"/>
              <a:ea typeface="+mn-ea"/>
              <a:cs typeface="Arial" pitchFamily="34" charset="0"/>
            </a:endParaRPr>
          </a:p>
          <a:p>
            <a:pPr defTabSz="936625" eaLnBrk="1" hangingPunct="1">
              <a:lnSpc>
                <a:spcPct val="80000"/>
              </a:lnSpc>
              <a:spcBef>
                <a:spcPct val="15000"/>
              </a:spcBef>
            </a:pPr>
            <a:r>
              <a:rPr lang="en-US" sz="800" dirty="0" smtClean="0">
                <a:cs typeface="Arial" pitchFamily="34" charset="0"/>
              </a:rPr>
              <a:t>Individuals can run their own tests for dramatic improvement in application test, simulation, and development environments. By being able to test faster and more often, companies can improve time to market and do so with better quality assurance and less cost. </a:t>
            </a:r>
          </a:p>
          <a:p>
            <a:pPr defTabSz="936625" eaLnBrk="1" hangingPunct="1">
              <a:lnSpc>
                <a:spcPct val="80000"/>
              </a:lnSpc>
              <a:spcBef>
                <a:spcPct val="15000"/>
              </a:spcBef>
            </a:pPr>
            <a:endParaRPr lang="en-US" sz="800" dirty="0" smtClean="0">
              <a:cs typeface="Arial" pitchFamily="34" charset="0"/>
            </a:endParaRPr>
          </a:p>
          <a:p>
            <a:pPr marL="239713" lvl="1" indent="-125413" defTabSz="936625" eaLnBrk="1" hangingPunct="1">
              <a:lnSpc>
                <a:spcPct val="80000"/>
              </a:lnSpc>
              <a:spcBef>
                <a:spcPct val="15000"/>
              </a:spcBef>
            </a:pPr>
            <a:r>
              <a:rPr lang="en-US" sz="800" dirty="0" smtClean="0"/>
              <a:t>Testing: For database environments using SW such as SAP, PeopleSoft, Siebel, to work out bugs and issues before trying on  real data. </a:t>
            </a:r>
          </a:p>
          <a:p>
            <a:pPr marL="239713" lvl="1" indent="-125413" defTabSz="936625" eaLnBrk="1" hangingPunct="1">
              <a:lnSpc>
                <a:spcPct val="80000"/>
              </a:lnSpc>
              <a:spcBef>
                <a:spcPct val="15000"/>
              </a:spcBef>
            </a:pPr>
            <a:r>
              <a:rPr lang="en-US" sz="800" dirty="0" smtClean="0"/>
              <a:t>Development example: Chip development, where 20 or 30 variations on a core design are needed (a variation for each different manufacturer or use).</a:t>
            </a:r>
          </a:p>
          <a:p>
            <a:pPr marL="239713" lvl="1" indent="-125413" defTabSz="936625" eaLnBrk="1" hangingPunct="1">
              <a:lnSpc>
                <a:spcPct val="80000"/>
              </a:lnSpc>
              <a:spcBef>
                <a:spcPct val="15000"/>
              </a:spcBef>
            </a:pPr>
            <a:r>
              <a:rPr lang="en-US" sz="800" dirty="0" smtClean="0"/>
              <a:t>Simulation: Crash testing a car (front, side, rear).</a:t>
            </a:r>
            <a:br>
              <a:rPr lang="en-US" sz="800" dirty="0" smtClean="0"/>
            </a:br>
            <a:endParaRPr lang="en-US" sz="800" dirty="0" smtClean="0">
              <a:cs typeface="Arial" pitchFamily="34" charset="0"/>
            </a:endParaRPr>
          </a:p>
          <a:p>
            <a:pPr defTabSz="936625" eaLnBrk="1" hangingPunct="1">
              <a:lnSpc>
                <a:spcPct val="80000"/>
              </a:lnSpc>
              <a:spcBef>
                <a:spcPct val="15000"/>
              </a:spcBef>
            </a:pPr>
            <a:r>
              <a:rPr lang="en-US" sz="800" dirty="0" smtClean="0">
                <a:cs typeface="Arial" pitchFamily="34" charset="0"/>
              </a:rPr>
              <a:t>Legacy cloning data is difficult. When the implementation is space, time, and resource consuming, many companies are forced to choose between doing exhaustive quality testing and getting their product to market faster. A better implementation is needed.</a:t>
            </a:r>
          </a:p>
          <a:p>
            <a:pPr defTabSz="936625" eaLnBrk="1" hangingPunct="1">
              <a:lnSpc>
                <a:spcPct val="80000"/>
              </a:lnSpc>
              <a:spcBef>
                <a:spcPct val="15000"/>
              </a:spcBef>
            </a:pPr>
            <a:endParaRPr lang="en-US" sz="800" i="1" dirty="0" smtClean="0">
              <a:cs typeface="Arial" pitchFamily="34" charset="0"/>
            </a:endParaRPr>
          </a:p>
          <a:p>
            <a:pPr defTabSz="936625" eaLnBrk="1" hangingPunct="1">
              <a:lnSpc>
                <a:spcPct val="80000"/>
              </a:lnSpc>
              <a:spcBef>
                <a:spcPct val="15000"/>
              </a:spcBef>
            </a:pPr>
            <a:r>
              <a:rPr lang="en-US" sz="800" dirty="0" smtClean="0">
                <a:cs typeface="Arial" pitchFamily="34" charset="0"/>
              </a:rPr>
              <a:t>Data ONTAP 7G enables users to make and work with many copies quickly while using minimal physical space. This allows multiple people to run their own tests without affecting the core data. The benefit is more tests running faster and less expensively for improved quality.</a:t>
            </a:r>
            <a:br>
              <a:rPr lang="en-US" sz="800" dirty="0" smtClean="0">
                <a:cs typeface="Arial" pitchFamily="34" charset="0"/>
              </a:rPr>
            </a:br>
            <a:endParaRPr lang="en-US" sz="800" dirty="0" smtClean="0">
              <a:cs typeface="Arial" pitchFamily="34" charset="0"/>
            </a:endParaRPr>
          </a:p>
          <a:p>
            <a:pPr defTabSz="936625" eaLnBrk="1" hangingPunct="1">
              <a:lnSpc>
                <a:spcPct val="80000"/>
              </a:lnSpc>
              <a:spcBef>
                <a:spcPct val="15000"/>
              </a:spcBef>
            </a:pPr>
            <a:r>
              <a:rPr lang="en-US" sz="800" dirty="0" smtClean="0">
                <a:cs typeface="Arial" pitchFamily="34" charset="0"/>
              </a:rPr>
              <a:t>Many copies instantly: Legacy cloning might take hours or even days to make a single copy of a data set. FlexClone a</a:t>
            </a:r>
            <a:r>
              <a:rPr lang="en-US" sz="800" dirty="0" smtClean="0"/>
              <a:t>llows DBAs to create one clone or many in minutes without disrupting the system. </a:t>
            </a:r>
            <a:br>
              <a:rPr lang="en-US" sz="800" dirty="0" smtClean="0"/>
            </a:br>
            <a:r>
              <a:rPr lang="en-US" sz="800" dirty="0" smtClean="0">
                <a:cs typeface="Arial" pitchFamily="34" charset="0"/>
              </a:rPr>
              <a:t>Because they take only minutes to make, they can save you 5 to 10 times the cost of your current storage.</a:t>
            </a:r>
            <a:br>
              <a:rPr lang="en-US" sz="800" dirty="0" smtClean="0">
                <a:cs typeface="Arial" pitchFamily="34" charset="0"/>
              </a:rPr>
            </a:br>
            <a:r>
              <a:rPr lang="en-US" sz="800" dirty="0" smtClean="0">
                <a:cs typeface="Arial" pitchFamily="34" charset="0"/>
              </a:rPr>
              <a:t>DBAs use features like DB2 write-suspend and Oracle hot-backup mode to transparently prepare the production volume for cloning by delaying write activity to the database. This is necessary because databases need to control their own points of consistency.</a:t>
            </a:r>
          </a:p>
          <a:p>
            <a:pPr defTabSz="936625" eaLnBrk="1" hangingPunct="1">
              <a:lnSpc>
                <a:spcPct val="80000"/>
              </a:lnSpc>
              <a:spcBef>
                <a:spcPct val="15000"/>
              </a:spcBef>
            </a:pPr>
            <a:endParaRPr lang="en-US" sz="800" dirty="0" smtClean="0">
              <a:cs typeface="Arial" pitchFamily="34" charset="0"/>
            </a:endParaRPr>
          </a:p>
          <a:p>
            <a:pPr defTabSz="936625" eaLnBrk="1" hangingPunct="1">
              <a:lnSpc>
                <a:spcPct val="80000"/>
              </a:lnSpc>
              <a:spcBef>
                <a:spcPct val="15000"/>
              </a:spcBef>
            </a:pPr>
            <a:r>
              <a:rPr lang="en-US" sz="800" dirty="0" smtClean="0">
                <a:cs typeface="Arial" pitchFamily="34" charset="0"/>
              </a:rPr>
              <a:t>Space efficient: A legacy clone requires 100% additional space. Flexible clones don’t use space until you begin making changes (writing new data, changing old data). </a:t>
            </a:r>
            <a:br>
              <a:rPr lang="en-US" sz="800" dirty="0" smtClean="0">
                <a:cs typeface="Arial" pitchFamily="34" charset="0"/>
              </a:rPr>
            </a:br>
            <a:endParaRPr lang="en-US" sz="800" dirty="0" smtClean="0">
              <a:cs typeface="Arial" pitchFamily="34" charset="0"/>
            </a:endParaRPr>
          </a:p>
          <a:p>
            <a:pPr defTabSz="936625" eaLnBrk="1" hangingPunct="1">
              <a:lnSpc>
                <a:spcPct val="80000"/>
              </a:lnSpc>
              <a:spcBef>
                <a:spcPct val="15000"/>
              </a:spcBef>
            </a:pPr>
            <a:r>
              <a:rPr lang="en-US" sz="800" dirty="0" smtClean="0"/>
              <a:t>Clones are cloneable: This allows changes in the FlexVol volume to branch in ways similar to the way SW engineers branch source code trees—a capability you really appreciate with complex design tasks and larger teams.</a:t>
            </a:r>
          </a:p>
          <a:p>
            <a:pPr defTabSz="936625" eaLnBrk="1" hangingPunct="1">
              <a:lnSpc>
                <a:spcPct val="80000"/>
              </a:lnSpc>
              <a:spcBef>
                <a:spcPct val="15000"/>
              </a:spcBef>
            </a:pPr>
            <a:endParaRPr lang="en-US" dirty="0" smtClean="0"/>
          </a:p>
          <a:p>
            <a:pPr defTabSz="936625" eaLnBrk="1" hangingPunct="1">
              <a:lnSpc>
                <a:spcPct val="80000"/>
              </a:lnSpc>
              <a:spcBef>
                <a:spcPct val="15000"/>
              </a:spcBef>
            </a:pPr>
            <a:r>
              <a:rPr lang="en-US" dirty="0" smtClean="0"/>
              <a:t>Key sources:</a:t>
            </a:r>
          </a:p>
          <a:p>
            <a:pPr defTabSz="936625" eaLnBrk="1" hangingPunct="1">
              <a:lnSpc>
                <a:spcPct val="80000"/>
              </a:lnSpc>
              <a:spcBef>
                <a:spcPct val="0"/>
              </a:spcBef>
            </a:pPr>
            <a:r>
              <a:rPr lang="en-US" sz="800" b="1" dirty="0" smtClean="0"/>
              <a:t>Introduction to Data ONTAP Release 7G</a:t>
            </a:r>
          </a:p>
          <a:p>
            <a:pPr defTabSz="936625" eaLnBrk="1" hangingPunct="1">
              <a:lnSpc>
                <a:spcPct val="80000"/>
              </a:lnSpc>
              <a:spcBef>
                <a:spcPct val="0"/>
              </a:spcBef>
            </a:pPr>
            <a:r>
              <a:rPr lang="en-US" sz="800" dirty="0" smtClean="0"/>
              <a:t>http://www.netapp.com/tech_library/ftp/3356.pdf</a:t>
            </a:r>
          </a:p>
          <a:p>
            <a:pPr defTabSz="936625" eaLnBrk="1" hangingPunct="1">
              <a:lnSpc>
                <a:spcPct val="80000"/>
              </a:lnSpc>
              <a:spcBef>
                <a:spcPct val="0"/>
              </a:spcBef>
            </a:pPr>
            <a:endParaRPr lang="en-US" sz="800" dirty="0" smtClean="0"/>
          </a:p>
          <a:p>
            <a:pPr defTabSz="936625" eaLnBrk="1" hangingPunct="1">
              <a:lnSpc>
                <a:spcPct val="80000"/>
              </a:lnSpc>
              <a:spcBef>
                <a:spcPct val="0"/>
              </a:spcBef>
            </a:pPr>
            <a:r>
              <a:rPr lang="en-US" sz="800" b="1" dirty="0" smtClean="0"/>
              <a:t>A Thorough Introduction to FlexClone Volumes</a:t>
            </a:r>
            <a:endParaRPr lang="en-US" sz="800" dirty="0" smtClean="0"/>
          </a:p>
          <a:p>
            <a:pPr defTabSz="936625" eaLnBrk="1" hangingPunct="1">
              <a:lnSpc>
                <a:spcPct val="80000"/>
              </a:lnSpc>
              <a:spcBef>
                <a:spcPct val="0"/>
              </a:spcBef>
            </a:pPr>
            <a:r>
              <a:rPr lang="en-US" sz="800" dirty="0" smtClean="0"/>
              <a:t>http://www.netapp.com/tech_library/ftp/3347.pdf</a:t>
            </a:r>
            <a:endParaRPr lang="en-US" sz="800" kern="1200" dirty="0" smtClean="0">
              <a:solidFill>
                <a:schemeClr val="tx1"/>
              </a:solidFill>
              <a:latin typeface="+mn-lt"/>
              <a:ea typeface="+mn-ea"/>
              <a:cs typeface="Arial" pitchFamily="34" charset="0"/>
            </a:endParaRPr>
          </a:p>
          <a:p>
            <a:pPr marL="239713" lvl="1" indent="-125413" defTabSz="936625" eaLnBrk="1" hangingPunct="1">
              <a:lnSpc>
                <a:spcPct val="80000"/>
              </a:lnSpc>
              <a:spcBef>
                <a:spcPct val="15000"/>
              </a:spcBef>
            </a:pPr>
            <a:endParaRPr lang="en-US" sz="800" dirty="0" smtClean="0">
              <a:cs typeface="Arial"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xfrm>
            <a:off x="457200" y="3810000"/>
            <a:ext cx="6019800" cy="4953000"/>
          </a:xfrm>
          <a:noFill/>
          <a:ln/>
        </p:spPr>
        <p:txBody>
          <a:bodyPr/>
          <a:lstStyle/>
          <a:p>
            <a:endParaRPr lang="en-US"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5924FFC-41EC-40A6-8CA1-699214E4588D}" type="slidenum">
              <a:rPr lang="en-US" smtClean="0"/>
              <a:pPr>
                <a:defRPr/>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7F670C81-B04E-4BED-B807-B2BFF465DF48}" type="slidenum">
              <a:rPr lang="en-US" smtClean="0"/>
              <a:pPr/>
              <a:t>54</a:t>
            </a:fld>
            <a:endParaRPr lang="en-US" smtClean="0"/>
          </a:p>
        </p:txBody>
      </p:sp>
      <p:sp>
        <p:nvSpPr>
          <p:cNvPr id="146435" name="Rectangle 2"/>
          <p:cNvSpPr>
            <a:spLocks noGrp="1" noRot="1" noChangeAspect="1" noChangeArrowheads="1" noTextEdit="1"/>
          </p:cNvSpPr>
          <p:nvPr>
            <p:ph type="sldImg"/>
          </p:nvPr>
        </p:nvSpPr>
        <p:spPr>
          <a:xfrm>
            <a:off x="1174750" y="725488"/>
            <a:ext cx="4510088" cy="3384550"/>
          </a:xfrm>
          <a:ln/>
        </p:spPr>
      </p:sp>
      <p:sp>
        <p:nvSpPr>
          <p:cNvPr id="146436" name="Rectangle 3"/>
          <p:cNvSpPr>
            <a:spLocks noGrp="1" noChangeArrowheads="1"/>
          </p:cNvSpPr>
          <p:nvPr>
            <p:ph type="body" idx="1"/>
          </p:nvPr>
        </p:nvSpPr>
        <p:spPr>
          <a:xfrm>
            <a:off x="903664" y="4350177"/>
            <a:ext cx="5050673" cy="4107910"/>
          </a:xfrm>
          <a:noFill/>
          <a:ln/>
        </p:spPr>
        <p:txBody>
          <a:bodyPr/>
          <a:lstStyle/>
          <a:p>
            <a:pPr defTabSz="887452" eaLnBrk="1" hangingPunct="1">
              <a:spcBef>
                <a:spcPct val="0"/>
              </a:spcBef>
            </a:pPr>
            <a:endParaRPr lang="pt-BR"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2C4CFB8F-8E18-4FEB-ABD3-3EB8DF63E48D}" type="slidenum">
              <a:rPr lang="en-US" smtClean="0"/>
              <a:pPr/>
              <a:t>55</a:t>
            </a:fld>
            <a:endParaRPr lang="en-US" smtClean="0"/>
          </a:p>
        </p:txBody>
      </p:sp>
      <p:sp>
        <p:nvSpPr>
          <p:cNvPr id="147459" name="Rectangle 2"/>
          <p:cNvSpPr>
            <a:spLocks noGrp="1" noRot="1" noChangeAspect="1" noChangeArrowheads="1" noTextEdit="1"/>
          </p:cNvSpPr>
          <p:nvPr>
            <p:ph type="sldImg"/>
          </p:nvPr>
        </p:nvSpPr>
        <p:spPr>
          <a:xfrm>
            <a:off x="1147763" y="685800"/>
            <a:ext cx="4568825" cy="3427413"/>
          </a:xfrm>
          <a:ln/>
        </p:spPr>
      </p:sp>
      <p:sp>
        <p:nvSpPr>
          <p:cNvPr id="147460" name="Rectangle 3"/>
          <p:cNvSpPr>
            <a:spLocks noGrp="1" noChangeArrowheads="1"/>
          </p:cNvSpPr>
          <p:nvPr>
            <p:ph type="body" idx="1"/>
          </p:nvPr>
        </p:nvSpPr>
        <p:spPr>
          <a:xfrm>
            <a:off x="914102" y="4344120"/>
            <a:ext cx="5029796" cy="4113967"/>
          </a:xfrm>
          <a:noFill/>
          <a:ln/>
        </p:spPr>
        <p:txBody>
          <a:bodyPr/>
          <a:lstStyle/>
          <a:p>
            <a:pPr eaLnBrk="1" hangingPunct="1"/>
            <a:endParaRPr lang="pt-BR"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5924FFC-41EC-40A6-8CA1-699214E4588D}" type="slidenum">
              <a:rPr lang="en-US" smtClean="0"/>
              <a:pPr>
                <a:defRPr/>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AB1923E5-28FB-48EC-BB92-8F524E87DB49}" type="slidenum">
              <a:rPr lang="en-US" smtClean="0"/>
              <a:pPr/>
              <a:t>57</a:t>
            </a:fld>
            <a:endParaRPr lang="en-US" smtClean="0"/>
          </a:p>
        </p:txBody>
      </p:sp>
      <p:sp>
        <p:nvSpPr>
          <p:cNvPr id="140291" name="Rectangle 2"/>
          <p:cNvSpPr>
            <a:spLocks noGrp="1" noRot="1" noChangeAspect="1" noChangeArrowheads="1" noTextEdit="1"/>
          </p:cNvSpPr>
          <p:nvPr>
            <p:ph type="sldImg"/>
          </p:nvPr>
        </p:nvSpPr>
        <p:spPr>
          <a:xfrm>
            <a:off x="1174750" y="725488"/>
            <a:ext cx="4510088" cy="3384550"/>
          </a:xfrm>
          <a:ln/>
        </p:spPr>
      </p:sp>
      <p:sp>
        <p:nvSpPr>
          <p:cNvPr id="140292" name="Rectangle 3"/>
          <p:cNvSpPr>
            <a:spLocks noGrp="1" noChangeArrowheads="1"/>
          </p:cNvSpPr>
          <p:nvPr>
            <p:ph type="body" idx="1"/>
          </p:nvPr>
        </p:nvSpPr>
        <p:spPr>
          <a:xfrm>
            <a:off x="903664" y="4350177"/>
            <a:ext cx="5050673" cy="4107910"/>
          </a:xfrm>
          <a:noFill/>
          <a:ln/>
        </p:spPr>
        <p:txBody>
          <a:bodyPr/>
          <a:lstStyle/>
          <a:p>
            <a:pPr defTabSz="887452" eaLnBrk="1" hangingPunct="1">
              <a:spcBef>
                <a:spcPct val="0"/>
              </a:spcBef>
            </a:pPr>
            <a:endParaRPr lang="pt-BR" dirty="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FC4A7164-577E-4BCB-BD91-91072B01BFD4}" type="slidenum">
              <a:rPr lang="en-US" smtClean="0"/>
              <a:pPr/>
              <a:t>58</a:t>
            </a:fld>
            <a:endParaRPr lang="en-US" smtClean="0"/>
          </a:p>
        </p:txBody>
      </p:sp>
      <p:sp>
        <p:nvSpPr>
          <p:cNvPr id="141315" name="Rectangle 2"/>
          <p:cNvSpPr>
            <a:spLocks noGrp="1" noRot="1" noChangeAspect="1" noChangeArrowheads="1" noTextEdit="1"/>
          </p:cNvSpPr>
          <p:nvPr>
            <p:ph type="sldImg"/>
          </p:nvPr>
        </p:nvSpPr>
        <p:spPr>
          <a:xfrm>
            <a:off x="1174750" y="725488"/>
            <a:ext cx="4510088" cy="3384550"/>
          </a:xfrm>
          <a:ln/>
        </p:spPr>
      </p:sp>
      <p:sp>
        <p:nvSpPr>
          <p:cNvPr id="141316" name="Rectangle 3"/>
          <p:cNvSpPr>
            <a:spLocks noGrp="1" noChangeArrowheads="1"/>
          </p:cNvSpPr>
          <p:nvPr>
            <p:ph type="body" idx="1"/>
          </p:nvPr>
        </p:nvSpPr>
        <p:spPr>
          <a:xfrm>
            <a:off x="905155" y="4350176"/>
            <a:ext cx="5047690" cy="4112453"/>
          </a:xfrm>
          <a:noFill/>
          <a:ln/>
        </p:spPr>
        <p:txBody>
          <a:bodyPr/>
          <a:lstStyle/>
          <a:p>
            <a:pPr marL="180499" indent="-180499" defTabSz="887452" eaLnBrk="1" hangingPunct="1"/>
            <a:endParaRPr lang="pt-BR" dirty="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xfrm>
            <a:off x="457200" y="3810000"/>
            <a:ext cx="6019800" cy="4953000"/>
          </a:xfrm>
          <a:noFill/>
          <a:ln/>
        </p:spPr>
        <p:txBody>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Our customers notice our dedication to their success.  For the second year in a row, readers have voted NetApp the #1 vendor of enterprise arrays in their annual storage quality award survey.  Readers selected NetApp as the best in product quality, features, technical support, customer satisfaction, and for having a knowledgeable sales force.</a:t>
            </a: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00">
                <a:solidFill>
                  <a:schemeClr val="tx1"/>
                </a:solidFill>
                <a:latin typeface="Arial" charset="0"/>
              </a:defRPr>
            </a:lvl1pPr>
            <a:lvl2pPr marL="702756" indent="-270291" eaLnBrk="0" hangingPunct="0">
              <a:defRPr sz="1900">
                <a:solidFill>
                  <a:schemeClr val="tx1"/>
                </a:solidFill>
                <a:latin typeface="Arial" charset="0"/>
              </a:defRPr>
            </a:lvl2pPr>
            <a:lvl3pPr marL="1081164" indent="-216233" eaLnBrk="0" hangingPunct="0">
              <a:defRPr sz="1900">
                <a:solidFill>
                  <a:schemeClr val="tx1"/>
                </a:solidFill>
                <a:latin typeface="Arial" charset="0"/>
              </a:defRPr>
            </a:lvl3pPr>
            <a:lvl4pPr marL="1513629" indent="-216233" eaLnBrk="0" hangingPunct="0">
              <a:defRPr sz="1900">
                <a:solidFill>
                  <a:schemeClr val="tx1"/>
                </a:solidFill>
                <a:latin typeface="Arial" charset="0"/>
              </a:defRPr>
            </a:lvl4pPr>
            <a:lvl5pPr marL="1946095" indent="-216233" eaLnBrk="0" hangingPunct="0">
              <a:defRPr sz="1900">
                <a:solidFill>
                  <a:schemeClr val="tx1"/>
                </a:solidFill>
                <a:latin typeface="Arial" charset="0"/>
              </a:defRPr>
            </a:lvl5pPr>
            <a:lvl6pPr marL="2378560" indent="-216233" eaLnBrk="0" fontAlgn="base" hangingPunct="0">
              <a:spcBef>
                <a:spcPct val="0"/>
              </a:spcBef>
              <a:spcAft>
                <a:spcPct val="0"/>
              </a:spcAft>
              <a:defRPr sz="1900">
                <a:solidFill>
                  <a:schemeClr val="tx1"/>
                </a:solidFill>
                <a:latin typeface="Arial" charset="0"/>
              </a:defRPr>
            </a:lvl6pPr>
            <a:lvl7pPr marL="2811026" indent="-216233" eaLnBrk="0" fontAlgn="base" hangingPunct="0">
              <a:spcBef>
                <a:spcPct val="0"/>
              </a:spcBef>
              <a:spcAft>
                <a:spcPct val="0"/>
              </a:spcAft>
              <a:defRPr sz="1900">
                <a:solidFill>
                  <a:schemeClr val="tx1"/>
                </a:solidFill>
                <a:latin typeface="Arial" charset="0"/>
              </a:defRPr>
            </a:lvl7pPr>
            <a:lvl8pPr marL="3243491" indent="-216233" eaLnBrk="0" fontAlgn="base" hangingPunct="0">
              <a:spcBef>
                <a:spcPct val="0"/>
              </a:spcBef>
              <a:spcAft>
                <a:spcPct val="0"/>
              </a:spcAft>
              <a:defRPr sz="1900">
                <a:solidFill>
                  <a:schemeClr val="tx1"/>
                </a:solidFill>
                <a:latin typeface="Arial" charset="0"/>
              </a:defRPr>
            </a:lvl8pPr>
            <a:lvl9pPr marL="3675957" indent="-216233" eaLnBrk="0" fontAlgn="base" hangingPunct="0">
              <a:spcBef>
                <a:spcPct val="0"/>
              </a:spcBef>
              <a:spcAft>
                <a:spcPct val="0"/>
              </a:spcAft>
              <a:defRPr sz="1900">
                <a:solidFill>
                  <a:schemeClr val="tx1"/>
                </a:solidFill>
                <a:latin typeface="Arial" charset="0"/>
              </a:defRPr>
            </a:lvl9pPr>
          </a:lstStyle>
          <a:p>
            <a:pPr eaLnBrk="1" hangingPunct="1"/>
            <a:fld id="{9044B150-4138-4E1C-99DA-B8FF2084A12B}" type="slidenum">
              <a:rPr lang="en-US" sz="1000">
                <a:solidFill>
                  <a:schemeClr val="bg2"/>
                </a:solidFill>
              </a:rPr>
              <a:pPr eaLnBrk="1" hangingPunct="1"/>
              <a:t>6</a:t>
            </a:fld>
            <a:endParaRPr lang="en-US" sz="1000">
              <a:solidFill>
                <a:schemeClr val="bg2"/>
              </a:solidFil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5924FFC-41EC-40A6-8CA1-699214E4588D}" type="slidenum">
              <a:rPr lang="en-US" smtClean="0"/>
              <a:pPr>
                <a:defRPr/>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Thin provisioning can be defined as the ability :</a:t>
            </a:r>
          </a:p>
          <a:p>
            <a:pPr marL="226108" indent="-226108" defTabSz="904433">
              <a:buFontTx/>
              <a:buAutoNum type="arabicPeriod"/>
              <a:defRPr/>
            </a:pPr>
            <a:r>
              <a:rPr lang="en-US" dirty="0" smtClean="0"/>
              <a:t>Provision</a:t>
            </a:r>
            <a:r>
              <a:rPr lang="en-US" baseline="0" dirty="0" smtClean="0"/>
              <a:t> more logical space than the available physical space. </a:t>
            </a:r>
          </a:p>
          <a:p>
            <a:pPr marL="226108" indent="-226108" defTabSz="904433">
              <a:buFontTx/>
              <a:buAutoNum type="arabicPeriod"/>
              <a:defRPr/>
            </a:pPr>
            <a:r>
              <a:rPr lang="en-US" baseline="0" dirty="0" smtClean="0"/>
              <a:t>Ability to allocate space for incoming data on-demand as the data comes in, instead of a pre-allocation.</a:t>
            </a:r>
          </a:p>
          <a:p>
            <a:pPr marL="226108" indent="-226108">
              <a:buAutoNum type="arabicPeriod"/>
            </a:pPr>
            <a:endParaRPr lang="en-US" baseline="0" dirty="0" smtClean="0"/>
          </a:p>
          <a:p>
            <a:pPr marL="226108" indent="-226108" defTabSz="904433">
              <a:defRPr/>
            </a:pPr>
            <a:r>
              <a:rPr lang="en-US" baseline="0" dirty="0" smtClean="0"/>
              <a:t>This slide highlights the first aspect while the next slide highlights the other aspect</a:t>
            </a:r>
          </a:p>
          <a:p>
            <a:pPr marL="226108" indent="-226108"/>
            <a:r>
              <a:rPr lang="en-US" baseline="0" dirty="0" smtClean="0"/>
              <a:t>The underlying physical storage, depicted by the gray aggregate, is available to store data.  However, the volumes (depicted in blue) within the aggregate are using thin provisioning and will not use up space within the aggregate until data is written to it.  This allows the volumes to advertise more space to the hosts and applications than is physically available within the aggregate.  The aggregate can be extended by adding more disks on the fly, as the volumes have more data written to them.  This allows the physical storage to be purchased and installed as it is used.</a:t>
            </a:r>
          </a:p>
        </p:txBody>
      </p:sp>
      <p:sp>
        <p:nvSpPr>
          <p:cNvPr id="4" name="Slide Number Placeholder 3"/>
          <p:cNvSpPr>
            <a:spLocks noGrp="1"/>
          </p:cNvSpPr>
          <p:nvPr>
            <p:ph type="sldNum" sz="quarter" idx="10"/>
          </p:nvPr>
        </p:nvSpPr>
        <p:spPr/>
        <p:txBody>
          <a:bodyPr/>
          <a:lstStyle/>
          <a:p>
            <a:pPr>
              <a:defRPr/>
            </a:pPr>
            <a:fld id="{55924FFC-41EC-40A6-8CA1-699214E4588D}" type="slidenum">
              <a:rPr lang="en-US" smtClean="0"/>
              <a:pPr>
                <a:defRPr/>
              </a:pPr>
              <a:t>61</a:t>
            </a:fld>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a:t>
            </a:r>
            <a:r>
              <a:rPr lang="en-US" baseline="0" dirty="0" smtClean="0"/>
              <a:t> using thin provisioning</a:t>
            </a:r>
            <a:r>
              <a:rPr lang="en-US" dirty="0" smtClean="0"/>
              <a:t>, the physical</a:t>
            </a:r>
            <a:r>
              <a:rPr lang="en-US" baseline="0" dirty="0" smtClean="0"/>
              <a:t> </a:t>
            </a:r>
            <a:r>
              <a:rPr lang="en-US" dirty="0" smtClean="0"/>
              <a:t>space is allocated</a:t>
            </a:r>
            <a:r>
              <a:rPr lang="en-US" baseline="0" dirty="0" smtClean="0"/>
              <a:t> to a volume as </a:t>
            </a:r>
            <a:r>
              <a:rPr lang="en-US" dirty="0" smtClean="0"/>
              <a:t>data </a:t>
            </a:r>
            <a:r>
              <a:rPr lang="en-US" baseline="0" dirty="0" smtClean="0"/>
              <a:t>is written to the storage system. </a:t>
            </a:r>
          </a:p>
          <a:p>
            <a:pPr marL="226103" indent="-226103"/>
            <a:r>
              <a:rPr lang="en-US" baseline="0" dirty="0" smtClean="0"/>
              <a:t>In this slide the gray areas represent physical storage that is installed in the physical system, and the blue represent the amount of space that has been allocated (because data was written to it).  The top row represent the logical view that the client would see.  The client would see that all expected storage is there waiting to be used, thus the size of the container remains constant across the entire row, and as a result there is plenty of unused space across the top row.  The bottom row shows what is actually happening on the storage system.  The physical space starts with a reduced amount of space, then as data is written to it and fills the space.  It remains this smaller size as data is written and deleted.  But then when more data gets written to it in the final two steps, more disks are added to grow the physical space to stay ahead of the demand on the physical space.</a:t>
            </a:r>
          </a:p>
          <a:p>
            <a:pPr marL="226103" indent="-226103"/>
            <a:r>
              <a:rPr lang="en-US" baseline="0" dirty="0" smtClean="0"/>
              <a:t>In summary, the client sees all the space that it expects to see, while thin provisioning is being used behind the scene to grow the physical storage as it is used.</a:t>
            </a:r>
          </a:p>
          <a:p>
            <a:pPr marL="226103" indent="-226103"/>
            <a:endParaRPr lang="en-US" baseline="0" dirty="0" smtClean="0"/>
          </a:p>
          <a:p>
            <a:r>
              <a:rPr lang="en-US" baseline="0" dirty="0" smtClean="0"/>
              <a:t>NOTE:</a:t>
            </a:r>
          </a:p>
          <a:p>
            <a:r>
              <a:rPr lang="en-US" baseline="0" dirty="0" smtClean="0"/>
              <a:t>In NAS configs, when data is deleted from the host, that space is freed up on the storage system is returned to the aggregate</a:t>
            </a:r>
          </a:p>
          <a:p>
            <a:r>
              <a:rPr lang="en-US" baseline="0" dirty="0" smtClean="0"/>
              <a:t>In SAN configs reclaiming deleted space requires host integration. NetApp has integration with many of the major vendors to be able to free space on the storage system when files are deleted inside LUNs. More on that as we go through the presentation.</a:t>
            </a:r>
            <a:endParaRPr lang="en-US" dirty="0"/>
          </a:p>
        </p:txBody>
      </p:sp>
      <p:sp>
        <p:nvSpPr>
          <p:cNvPr id="4" name="Slide Number Placeholder 3"/>
          <p:cNvSpPr>
            <a:spLocks noGrp="1"/>
          </p:cNvSpPr>
          <p:nvPr>
            <p:ph type="sldNum" sz="quarter" idx="10"/>
          </p:nvPr>
        </p:nvSpPr>
        <p:spPr/>
        <p:txBody>
          <a:bodyPr/>
          <a:lstStyle/>
          <a:p>
            <a:pPr>
              <a:defRPr/>
            </a:pPr>
            <a:fld id="{55924FFC-41EC-40A6-8CA1-699214E4588D}" type="slidenum">
              <a:rPr lang="en-US" smtClean="0"/>
              <a:pPr>
                <a:defRPr/>
              </a:pPr>
              <a:t>62</a:t>
            </a:fld>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p>
            <a:fld id="{B2D22E7B-8D98-45BD-86D3-3D84AFFE6CC2}" type="slidenum">
              <a:rPr lang="en-US">
                <a:solidFill>
                  <a:prstClr val="black"/>
                </a:solidFill>
              </a:rPr>
              <a:pPr/>
              <a:t>63</a:t>
            </a:fld>
            <a:endParaRPr lang="en-US" dirty="0">
              <a:solidFill>
                <a:prstClr val="black"/>
              </a:solidFill>
            </a:endParaRPr>
          </a:p>
        </p:txBody>
      </p:sp>
      <p:sp>
        <p:nvSpPr>
          <p:cNvPr id="36866" name="Rectangle 2"/>
          <p:cNvSpPr>
            <a:spLocks noGrp="1" noRot="1" noChangeAspect="1" noChangeArrowheads="1" noTextEdit="1"/>
          </p:cNvSpPr>
          <p:nvPr>
            <p:ph type="sldImg"/>
          </p:nvPr>
        </p:nvSpPr>
        <p:spPr>
          <a:xfrm>
            <a:off x="1144588" y="687388"/>
            <a:ext cx="4573587" cy="3429000"/>
          </a:xfrm>
          <a:ln/>
        </p:spPr>
      </p:sp>
      <p:sp>
        <p:nvSpPr>
          <p:cNvPr id="36867" name="Rectangle 3"/>
          <p:cNvSpPr>
            <a:spLocks noGrp="1" noChangeArrowheads="1"/>
          </p:cNvSpPr>
          <p:nvPr>
            <p:ph type="body" idx="1"/>
          </p:nvPr>
        </p:nvSpPr>
        <p:spPr>
          <a:xfrm>
            <a:off x="685800" y="4344025"/>
            <a:ext cx="5486400" cy="4112926"/>
          </a:xfrm>
        </p:spPr>
        <p:txBody>
          <a:bodyPr/>
          <a:lstStyle/>
          <a:p>
            <a:pPr eaLnBrk="1" hangingPunct="1"/>
            <a:r>
              <a:rPr lang="en-US" b="1" dirty="0" smtClean="0">
                <a:latin typeface="Arial" charset="0"/>
              </a:rPr>
              <a:t>Flexibility</a:t>
            </a:r>
            <a:r>
              <a:rPr lang="en-US" b="1" baseline="0" dirty="0" smtClean="0">
                <a:latin typeface="Arial" charset="0"/>
              </a:rPr>
              <a:t> of Thin Provisioning improves utilization and eases management</a:t>
            </a:r>
            <a:endParaRPr lang="en-US" b="1" dirty="0" smtClean="0">
              <a:latin typeface="Arial" charset="0"/>
            </a:endParaRPr>
          </a:p>
          <a:p>
            <a:pPr eaLnBrk="1" hangingPunct="1">
              <a:buFontTx/>
              <a:buNone/>
            </a:pPr>
            <a:r>
              <a:rPr lang="en-US" dirty="0" smtClean="0">
                <a:latin typeface="Arial" charset="0"/>
              </a:rPr>
              <a:t>This</a:t>
            </a:r>
            <a:r>
              <a:rPr lang="en-US" baseline="0" dirty="0" smtClean="0">
                <a:latin typeface="Arial" charset="0"/>
              </a:rPr>
              <a:t> example provides an overview explanation of thin provisioning for volumes within an aggregate.</a:t>
            </a:r>
          </a:p>
          <a:p>
            <a:pPr eaLnBrk="1" hangingPunct="1">
              <a:buFontTx/>
              <a:buChar char="•"/>
            </a:pPr>
            <a:r>
              <a:rPr lang="en-US" dirty="0" smtClean="0">
                <a:latin typeface="Arial" charset="0"/>
              </a:rPr>
              <a:t> The aggregate in this example is</a:t>
            </a:r>
            <a:r>
              <a:rPr lang="en-US" baseline="0" dirty="0" smtClean="0">
                <a:latin typeface="Arial" charset="0"/>
              </a:rPr>
              <a:t> created so that 1TB of storage is available to store data</a:t>
            </a:r>
          </a:p>
          <a:p>
            <a:pPr eaLnBrk="1" hangingPunct="1">
              <a:buFontTx/>
              <a:buChar char="•"/>
            </a:pPr>
            <a:r>
              <a:rPr lang="en-US" baseline="0" dirty="0" smtClean="0">
                <a:latin typeface="Arial" charset="0"/>
              </a:rPr>
              <a:t> Multiple volumes are created within the aggregate and are configured to use thin provisioning.  This means that none of the space from the physical disk will actually be used (or reserved) until data is written to a volume.  In this example, 4TB worth of volumes are represented within the aggregate. </a:t>
            </a:r>
            <a:r>
              <a:rPr lang="en-US" baseline="0" dirty="0" smtClean="0">
                <a:solidFill>
                  <a:srgbClr val="FF0000"/>
                </a:solidFill>
                <a:latin typeface="Arial" charset="0"/>
              </a:rPr>
              <a:t>The ability to oversubscribe the containers allows for many containers with low utilization to co-exist within the same aggregate, making use of un-used space.</a:t>
            </a:r>
            <a:endParaRPr lang="en-US" baseline="0" dirty="0" smtClean="0">
              <a:latin typeface="Arial" charset="0"/>
            </a:endParaRPr>
          </a:p>
          <a:p>
            <a:pPr eaLnBrk="1" hangingPunct="1">
              <a:buFontTx/>
              <a:buChar char="•"/>
            </a:pPr>
            <a:r>
              <a:rPr lang="en-US" baseline="0" dirty="0" smtClean="0">
                <a:latin typeface="Arial" charset="0"/>
              </a:rPr>
              <a:t> As data is written to the volume, the space is allocated from the physical disks and is used to store data for the volume.  In this example, a total of 800GB of data has been written across all the volumes.  The data can be written in any amount to any volume, as long as space is available within the 1TB of physical space.  This ability to share space across all volumes within the aggregate can be leveraged to quickly respond to storage needs within a dynamic environment.  Monitoring and managing storage at the higher aggregate level reduces the level of work to manage the storage environment, as compared to managing at the volume level.</a:t>
            </a:r>
          </a:p>
          <a:p>
            <a:pPr eaLnBrk="1" hangingPunct="1">
              <a:buFontTx/>
              <a:buChar char="•"/>
            </a:pPr>
            <a:r>
              <a:rPr lang="en-US" baseline="0" dirty="0" smtClean="0">
                <a:latin typeface="Arial" charset="0"/>
              </a:rPr>
              <a:t> The amount of free space within the aggregate is monitored via thresholds, and can be expanded by adding more disks at any time.</a:t>
            </a:r>
          </a:p>
          <a:p>
            <a:pPr eaLnBrk="1" hangingPunct="1">
              <a:buFontTx/>
              <a:buChar char="•"/>
            </a:pPr>
            <a:r>
              <a:rPr lang="en-US" baseline="0" dirty="0" smtClean="0">
                <a:latin typeface="Arial" charset="0"/>
              </a:rPr>
              <a:t> The volumes in this example have been filled at this point so that 800GB of 1000GB are being used, providing 80% utilization.  At 80% utilization, the aggregate would likely be grown by a predetermined increment in preparation for future data growth.  Without thin provisioning, the aggregate would have needed 4TB of space to allow the thick provisioned volumes to allocate (pre-reserve) their physical space.  This would result in using 800GB of 4000GB, providing 20% utilization.  We have found that average utilization is ~30% without thin provisioning, as supported by AutoSupport stats.</a:t>
            </a:r>
            <a:endParaRPr lang="en-US" dirty="0" smtClean="0">
              <a:latin typeface="Arial" charset="0"/>
            </a:endParaRPr>
          </a:p>
          <a:p>
            <a:pPr eaLnBrk="1" hangingPunct="1">
              <a:buFontTx/>
              <a:buChar char="•"/>
            </a:pPr>
            <a:endParaRPr lang="en-US" dirty="0" smtClean="0">
              <a:latin typeface="Arial" charset="0"/>
            </a:endParaRPr>
          </a:p>
          <a:p>
            <a:pPr eaLnBrk="1" hangingPunct="1"/>
            <a:endParaRPr lang="en-US" dirty="0" smtClean="0">
              <a:latin typeface="Arial"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p>
            <a:fld id="{B2D22E7B-8D98-45BD-86D3-3D84AFFE6CC2}" type="slidenum">
              <a:rPr lang="en-US">
                <a:solidFill>
                  <a:prstClr val="black"/>
                </a:solidFill>
              </a:rPr>
              <a:pPr/>
              <a:t>64</a:t>
            </a:fld>
            <a:endParaRPr lang="en-US" dirty="0">
              <a:solidFill>
                <a:prstClr val="black"/>
              </a:solidFill>
            </a:endParaRPr>
          </a:p>
        </p:txBody>
      </p:sp>
      <p:sp>
        <p:nvSpPr>
          <p:cNvPr id="36866" name="Rectangle 2"/>
          <p:cNvSpPr>
            <a:spLocks noGrp="1" noRot="1" noChangeAspect="1" noChangeArrowheads="1" noTextEdit="1"/>
          </p:cNvSpPr>
          <p:nvPr>
            <p:ph type="sldImg"/>
          </p:nvPr>
        </p:nvSpPr>
        <p:spPr>
          <a:xfrm>
            <a:off x="1144588" y="687388"/>
            <a:ext cx="4573587" cy="3429000"/>
          </a:xfrm>
          <a:ln/>
        </p:spPr>
      </p:sp>
      <p:sp>
        <p:nvSpPr>
          <p:cNvPr id="36867" name="Rectangle 3"/>
          <p:cNvSpPr>
            <a:spLocks noGrp="1" noChangeArrowheads="1"/>
          </p:cNvSpPr>
          <p:nvPr>
            <p:ph type="body" idx="1"/>
          </p:nvPr>
        </p:nvSpPr>
        <p:spPr>
          <a:xfrm>
            <a:off x="685800" y="4344025"/>
            <a:ext cx="5486400" cy="4112926"/>
          </a:xfrm>
        </p:spPr>
        <p:txBody>
          <a:bodyPr/>
          <a:lstStyle/>
          <a:p>
            <a:pPr eaLnBrk="1" hangingPunct="1"/>
            <a:r>
              <a:rPr lang="en-US" b="1" dirty="0" smtClean="0">
                <a:latin typeface="Arial" charset="0"/>
              </a:rPr>
              <a:t>Flexibility</a:t>
            </a:r>
            <a:r>
              <a:rPr lang="en-US" b="1" baseline="0" dirty="0" smtClean="0">
                <a:latin typeface="Arial" charset="0"/>
              </a:rPr>
              <a:t> of Thin Provisioning improves utilization and eases management</a:t>
            </a:r>
            <a:endParaRPr lang="en-US" b="1" dirty="0" smtClean="0">
              <a:latin typeface="Arial" charset="0"/>
            </a:endParaRPr>
          </a:p>
          <a:p>
            <a:pPr eaLnBrk="1" hangingPunct="1">
              <a:buFontTx/>
              <a:buNone/>
            </a:pPr>
            <a:r>
              <a:rPr lang="en-US" dirty="0" smtClean="0">
                <a:latin typeface="Arial" charset="0"/>
              </a:rPr>
              <a:t>This</a:t>
            </a:r>
            <a:r>
              <a:rPr lang="en-US" baseline="0" dirty="0" smtClean="0">
                <a:latin typeface="Arial" charset="0"/>
              </a:rPr>
              <a:t> example provides an overview explanation of thin provisioning for volumes within an aggregate.</a:t>
            </a:r>
          </a:p>
          <a:p>
            <a:pPr eaLnBrk="1" hangingPunct="1">
              <a:buFontTx/>
              <a:buChar char="•"/>
            </a:pPr>
            <a:r>
              <a:rPr lang="en-US" dirty="0" smtClean="0">
                <a:latin typeface="Arial" charset="0"/>
              </a:rPr>
              <a:t> The aggregate in this example is</a:t>
            </a:r>
            <a:r>
              <a:rPr lang="en-US" baseline="0" dirty="0" smtClean="0">
                <a:latin typeface="Arial" charset="0"/>
              </a:rPr>
              <a:t> created so that 1TB of storage is available to store data</a:t>
            </a:r>
          </a:p>
          <a:p>
            <a:pPr eaLnBrk="1" hangingPunct="1">
              <a:buFontTx/>
              <a:buChar char="•"/>
            </a:pPr>
            <a:r>
              <a:rPr lang="en-US" baseline="0" dirty="0" smtClean="0">
                <a:latin typeface="Arial" charset="0"/>
              </a:rPr>
              <a:t> Multiple volumes are created within the aggregate and are configured to use thin provisioning.  This means that none of the space from the physical disk will actually be used (or reserved) until data is written to a volume.  In this example, 4TB worth of volumes are represented within the aggregate. </a:t>
            </a:r>
            <a:r>
              <a:rPr lang="en-US" baseline="0" dirty="0" smtClean="0">
                <a:solidFill>
                  <a:srgbClr val="FF0000"/>
                </a:solidFill>
                <a:latin typeface="Arial" charset="0"/>
              </a:rPr>
              <a:t>The ability to oversubscribe the containers allows for many containers with low utilization to co-exist within the same aggregate, making use of un-used space.</a:t>
            </a:r>
            <a:endParaRPr lang="en-US" baseline="0" dirty="0" smtClean="0">
              <a:latin typeface="Arial" charset="0"/>
            </a:endParaRPr>
          </a:p>
          <a:p>
            <a:pPr eaLnBrk="1" hangingPunct="1">
              <a:buFontTx/>
              <a:buChar char="•"/>
            </a:pPr>
            <a:r>
              <a:rPr lang="en-US" baseline="0" dirty="0" smtClean="0">
                <a:latin typeface="Arial" charset="0"/>
              </a:rPr>
              <a:t> As data is written to the volume, the space is allocated from the physical disks and is used to store data for the volume.  In this example, a total of 800GB of data has been written across all the volumes.  The data can be written in any amount to any volume, as long as space is available within the 1TB of physical space.  This ability to share space across all volumes within the aggregate can be leveraged to quickly respond to storage needs within a dynamic environment.  Monitoring and managing storage at the higher aggregate level reduces the level of work to manage the storage environment, as compared to managing at the volume level.</a:t>
            </a:r>
          </a:p>
          <a:p>
            <a:pPr eaLnBrk="1" hangingPunct="1">
              <a:buFontTx/>
              <a:buChar char="•"/>
            </a:pPr>
            <a:r>
              <a:rPr lang="en-US" baseline="0" dirty="0" smtClean="0">
                <a:latin typeface="Arial" charset="0"/>
              </a:rPr>
              <a:t> The amount of free space within the aggregate is monitored via thresholds, and can be expanded by adding more disks at any time.</a:t>
            </a:r>
          </a:p>
          <a:p>
            <a:pPr eaLnBrk="1" hangingPunct="1">
              <a:buFontTx/>
              <a:buChar char="•"/>
            </a:pPr>
            <a:r>
              <a:rPr lang="en-US" baseline="0" dirty="0" smtClean="0">
                <a:latin typeface="Arial" charset="0"/>
              </a:rPr>
              <a:t> The volumes in this example have been filled at this point so that 800GB of 1000GB are being used, providing 80% utilization.  At 80% utilization, the aggregate would likely be grown by a predetermined increment in preparation for future data growth.  Without thin provisioning, the aggregate would have needed 4TB of space to allow the thick provisioned volumes to allocate (pre-reserve) their physical space.  This would result in using 800GB of 4000GB, providing 20% utilization.  We have found that average utilization is ~30% without thin provisioning, as supported by AutoSupport stats.</a:t>
            </a:r>
            <a:endParaRPr lang="en-US" dirty="0" smtClean="0">
              <a:latin typeface="Arial" charset="0"/>
            </a:endParaRPr>
          </a:p>
          <a:p>
            <a:pPr eaLnBrk="1" hangingPunct="1">
              <a:buFontTx/>
              <a:buChar char="•"/>
            </a:pPr>
            <a:endParaRPr lang="en-US" dirty="0" smtClean="0">
              <a:latin typeface="Arial" charset="0"/>
            </a:endParaRPr>
          </a:p>
          <a:p>
            <a:pPr eaLnBrk="1" hangingPunct="1"/>
            <a:endParaRPr lang="en-US" dirty="0" smtClean="0">
              <a:latin typeface="Arial"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p>
            <a:fld id="{B2D22E7B-8D98-45BD-86D3-3D84AFFE6CC2}" type="slidenum">
              <a:rPr lang="en-US">
                <a:solidFill>
                  <a:prstClr val="black"/>
                </a:solidFill>
              </a:rPr>
              <a:pPr/>
              <a:t>65</a:t>
            </a:fld>
            <a:endParaRPr lang="en-US" dirty="0">
              <a:solidFill>
                <a:prstClr val="black"/>
              </a:solidFill>
            </a:endParaRPr>
          </a:p>
        </p:txBody>
      </p:sp>
      <p:sp>
        <p:nvSpPr>
          <p:cNvPr id="36866" name="Rectangle 2"/>
          <p:cNvSpPr>
            <a:spLocks noGrp="1" noRot="1" noChangeAspect="1" noChangeArrowheads="1" noTextEdit="1"/>
          </p:cNvSpPr>
          <p:nvPr>
            <p:ph type="sldImg"/>
          </p:nvPr>
        </p:nvSpPr>
        <p:spPr>
          <a:xfrm>
            <a:off x="1144588" y="687388"/>
            <a:ext cx="4573587" cy="3429000"/>
          </a:xfrm>
          <a:ln/>
        </p:spPr>
      </p:sp>
      <p:sp>
        <p:nvSpPr>
          <p:cNvPr id="36867" name="Rectangle 3"/>
          <p:cNvSpPr>
            <a:spLocks noGrp="1" noChangeArrowheads="1"/>
          </p:cNvSpPr>
          <p:nvPr>
            <p:ph type="body" idx="1"/>
          </p:nvPr>
        </p:nvSpPr>
        <p:spPr>
          <a:xfrm>
            <a:off x="685800" y="4344025"/>
            <a:ext cx="5486400" cy="4112926"/>
          </a:xfrm>
        </p:spPr>
        <p:txBody>
          <a:bodyPr/>
          <a:lstStyle/>
          <a:p>
            <a:pPr eaLnBrk="1" hangingPunct="1"/>
            <a:r>
              <a:rPr lang="en-US" b="1" dirty="0" smtClean="0">
                <a:latin typeface="Arial" charset="0"/>
              </a:rPr>
              <a:t>Flexibility</a:t>
            </a:r>
            <a:r>
              <a:rPr lang="en-US" b="1" baseline="0" dirty="0" smtClean="0">
                <a:latin typeface="Arial" charset="0"/>
              </a:rPr>
              <a:t> of Thin Provisioning improves utilization and eases management</a:t>
            </a:r>
            <a:endParaRPr lang="en-US" b="1" dirty="0" smtClean="0">
              <a:latin typeface="Arial" charset="0"/>
            </a:endParaRPr>
          </a:p>
          <a:p>
            <a:pPr eaLnBrk="1" hangingPunct="1">
              <a:buFontTx/>
              <a:buNone/>
            </a:pPr>
            <a:r>
              <a:rPr lang="en-US" dirty="0" smtClean="0">
                <a:latin typeface="Arial" charset="0"/>
              </a:rPr>
              <a:t>This</a:t>
            </a:r>
            <a:r>
              <a:rPr lang="en-US" baseline="0" dirty="0" smtClean="0">
                <a:latin typeface="Arial" charset="0"/>
              </a:rPr>
              <a:t> example provides an overview explanation of thin provisioning for volumes within an aggregate.</a:t>
            </a:r>
          </a:p>
          <a:p>
            <a:pPr eaLnBrk="1" hangingPunct="1">
              <a:buFontTx/>
              <a:buChar char="•"/>
            </a:pPr>
            <a:r>
              <a:rPr lang="en-US" dirty="0" smtClean="0">
                <a:latin typeface="Arial" charset="0"/>
              </a:rPr>
              <a:t> The aggregate in this example is</a:t>
            </a:r>
            <a:r>
              <a:rPr lang="en-US" baseline="0" dirty="0" smtClean="0">
                <a:latin typeface="Arial" charset="0"/>
              </a:rPr>
              <a:t> created so that 1TB of storage is available to store data</a:t>
            </a:r>
          </a:p>
          <a:p>
            <a:pPr eaLnBrk="1" hangingPunct="1">
              <a:buFontTx/>
              <a:buChar char="•"/>
            </a:pPr>
            <a:r>
              <a:rPr lang="en-US" baseline="0" dirty="0" smtClean="0">
                <a:latin typeface="Arial" charset="0"/>
              </a:rPr>
              <a:t> Multiple volumes are created within the aggregate and are configured to use thin provisioning.  This means that none of the space from the physical disk will actually be used (or reserved) until data is written to a volume.  In this example, 4TB worth of volumes are represented within the aggregate. </a:t>
            </a:r>
            <a:r>
              <a:rPr lang="en-US" baseline="0" dirty="0" smtClean="0">
                <a:solidFill>
                  <a:srgbClr val="FF0000"/>
                </a:solidFill>
                <a:latin typeface="Arial" charset="0"/>
              </a:rPr>
              <a:t>The ability to oversubscribe the containers allows for many containers with low utilization to co-exist within the same aggregate, making use of un-used space.</a:t>
            </a:r>
            <a:endParaRPr lang="en-US" baseline="0" dirty="0" smtClean="0">
              <a:latin typeface="Arial" charset="0"/>
            </a:endParaRPr>
          </a:p>
          <a:p>
            <a:pPr eaLnBrk="1" hangingPunct="1">
              <a:buFontTx/>
              <a:buChar char="•"/>
            </a:pPr>
            <a:r>
              <a:rPr lang="en-US" baseline="0" dirty="0" smtClean="0">
                <a:latin typeface="Arial" charset="0"/>
              </a:rPr>
              <a:t> As data is written to the volume, the space is allocated from the physical disks and is used to store data for the volume.  In this example, a total of 800GB of data has been written across all the volumes.  The data can be written in any amount to any volume, as long as space is available within the 1TB of physical space.  This ability to share space across all volumes within the aggregate can be leveraged to quickly respond to storage needs within a dynamic environment.  Monitoring and managing storage at the higher aggregate level reduces the level of work to manage the storage environment, as compared to managing at the volume level.</a:t>
            </a:r>
          </a:p>
          <a:p>
            <a:pPr eaLnBrk="1" hangingPunct="1">
              <a:buFontTx/>
              <a:buChar char="•"/>
            </a:pPr>
            <a:r>
              <a:rPr lang="en-US" baseline="0" dirty="0" smtClean="0">
                <a:latin typeface="Arial" charset="0"/>
              </a:rPr>
              <a:t> The amount of free space within the aggregate is monitored via thresholds, and can be expanded by adding more disks at any time.</a:t>
            </a:r>
          </a:p>
          <a:p>
            <a:pPr eaLnBrk="1" hangingPunct="1">
              <a:buFontTx/>
              <a:buChar char="•"/>
            </a:pPr>
            <a:r>
              <a:rPr lang="en-US" baseline="0" dirty="0" smtClean="0">
                <a:latin typeface="Arial" charset="0"/>
              </a:rPr>
              <a:t> The volumes in this example have been filled at this point so that 800GB of 1000GB are being used, providing 80% utilization.  At 80% utilization, the aggregate would likely be grown by a predetermined increment in preparation for future data growth.  Without thin provisioning, the aggregate would have needed 4TB of space to allow the thick provisioned volumes to allocate (pre-reserve) their physical space.  This would result in using 800GB of 4000GB, providing 20% utilization.  We have found that average utilization is ~30% without thin provisioning, as supported by AutoSupport stats.</a:t>
            </a:r>
            <a:endParaRPr lang="en-US" dirty="0" smtClean="0">
              <a:latin typeface="Arial" charset="0"/>
            </a:endParaRPr>
          </a:p>
          <a:p>
            <a:pPr eaLnBrk="1" hangingPunct="1">
              <a:buFontTx/>
              <a:buChar char="•"/>
            </a:pPr>
            <a:endParaRPr lang="en-US" dirty="0" smtClean="0">
              <a:latin typeface="Arial" charset="0"/>
            </a:endParaRPr>
          </a:p>
          <a:p>
            <a:pPr eaLnBrk="1" hangingPunct="1"/>
            <a:endParaRPr lang="en-US" dirty="0" smtClean="0">
              <a:latin typeface="Arial"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p>
            <a:fld id="{B2D22E7B-8D98-45BD-86D3-3D84AFFE6CC2}" type="slidenum">
              <a:rPr lang="en-US">
                <a:solidFill>
                  <a:prstClr val="black"/>
                </a:solidFill>
              </a:rPr>
              <a:pPr/>
              <a:t>66</a:t>
            </a:fld>
            <a:endParaRPr lang="en-US" dirty="0">
              <a:solidFill>
                <a:prstClr val="black"/>
              </a:solidFill>
            </a:endParaRPr>
          </a:p>
        </p:txBody>
      </p:sp>
      <p:sp>
        <p:nvSpPr>
          <p:cNvPr id="36866" name="Rectangle 2"/>
          <p:cNvSpPr>
            <a:spLocks noGrp="1" noRot="1" noChangeAspect="1" noChangeArrowheads="1" noTextEdit="1"/>
          </p:cNvSpPr>
          <p:nvPr>
            <p:ph type="sldImg"/>
          </p:nvPr>
        </p:nvSpPr>
        <p:spPr>
          <a:xfrm>
            <a:off x="1144588" y="687388"/>
            <a:ext cx="4573587" cy="3429000"/>
          </a:xfrm>
          <a:ln/>
        </p:spPr>
      </p:sp>
      <p:sp>
        <p:nvSpPr>
          <p:cNvPr id="36867" name="Rectangle 3"/>
          <p:cNvSpPr>
            <a:spLocks noGrp="1" noChangeArrowheads="1"/>
          </p:cNvSpPr>
          <p:nvPr>
            <p:ph type="body" idx="1"/>
          </p:nvPr>
        </p:nvSpPr>
        <p:spPr>
          <a:xfrm>
            <a:off x="685800" y="4344025"/>
            <a:ext cx="5486400" cy="4112926"/>
          </a:xfrm>
        </p:spPr>
        <p:txBody>
          <a:bodyPr/>
          <a:lstStyle/>
          <a:p>
            <a:pPr eaLnBrk="1" hangingPunct="1"/>
            <a:r>
              <a:rPr lang="en-US" b="1" dirty="0" smtClean="0">
                <a:latin typeface="Arial" charset="0"/>
              </a:rPr>
              <a:t>Flexibility</a:t>
            </a:r>
            <a:r>
              <a:rPr lang="en-US" b="1" baseline="0" dirty="0" smtClean="0">
                <a:latin typeface="Arial" charset="0"/>
              </a:rPr>
              <a:t> of Thin Provisioning improves utilization and eases management</a:t>
            </a:r>
            <a:endParaRPr lang="en-US" b="1" dirty="0" smtClean="0">
              <a:latin typeface="Arial" charset="0"/>
            </a:endParaRPr>
          </a:p>
          <a:p>
            <a:pPr eaLnBrk="1" hangingPunct="1">
              <a:buFontTx/>
              <a:buNone/>
            </a:pPr>
            <a:r>
              <a:rPr lang="en-US" dirty="0" smtClean="0">
                <a:latin typeface="Arial" charset="0"/>
              </a:rPr>
              <a:t>This</a:t>
            </a:r>
            <a:r>
              <a:rPr lang="en-US" baseline="0" dirty="0" smtClean="0">
                <a:latin typeface="Arial" charset="0"/>
              </a:rPr>
              <a:t> example provides an overview explanation of thin provisioning for volumes within an aggregate.</a:t>
            </a:r>
          </a:p>
          <a:p>
            <a:pPr eaLnBrk="1" hangingPunct="1">
              <a:buFontTx/>
              <a:buChar char="•"/>
            </a:pPr>
            <a:r>
              <a:rPr lang="en-US" dirty="0" smtClean="0">
                <a:latin typeface="Arial" charset="0"/>
              </a:rPr>
              <a:t> The aggregate in this example is</a:t>
            </a:r>
            <a:r>
              <a:rPr lang="en-US" baseline="0" dirty="0" smtClean="0">
                <a:latin typeface="Arial" charset="0"/>
              </a:rPr>
              <a:t> created so that 1TB of storage is available to store data</a:t>
            </a:r>
          </a:p>
          <a:p>
            <a:pPr eaLnBrk="1" hangingPunct="1">
              <a:buFontTx/>
              <a:buChar char="•"/>
            </a:pPr>
            <a:r>
              <a:rPr lang="en-US" baseline="0" dirty="0" smtClean="0">
                <a:latin typeface="Arial" charset="0"/>
              </a:rPr>
              <a:t> Multiple volumes are created within the aggregate and are configured to use thin provisioning.  This means that none of the space from the physical disk will actually be used (or reserved) until data is written to a volume.  In this example, 4TB worth of volumes are represented within the aggregate. </a:t>
            </a:r>
            <a:r>
              <a:rPr lang="en-US" baseline="0" dirty="0" smtClean="0">
                <a:solidFill>
                  <a:srgbClr val="FF0000"/>
                </a:solidFill>
                <a:latin typeface="Arial" charset="0"/>
              </a:rPr>
              <a:t>The ability to oversubscribe the containers allows for many containers with low utilization to co-exist within the same aggregate, making use of un-used space.</a:t>
            </a:r>
            <a:endParaRPr lang="en-US" baseline="0" dirty="0" smtClean="0">
              <a:latin typeface="Arial" charset="0"/>
            </a:endParaRPr>
          </a:p>
          <a:p>
            <a:pPr eaLnBrk="1" hangingPunct="1">
              <a:buFontTx/>
              <a:buChar char="•"/>
            </a:pPr>
            <a:r>
              <a:rPr lang="en-US" baseline="0" dirty="0" smtClean="0">
                <a:latin typeface="Arial" charset="0"/>
              </a:rPr>
              <a:t> As data is written to the volume, the space is allocated from the physical disks and is used to store data for the volume.  In this example, a total of 800GB of data has been written across all the volumes.  The data can be written in any amount to any volume, as long as space is available within the 1TB of physical space.  This ability to share space across all volumes within the aggregate can be leveraged to quickly respond to storage needs within a dynamic environment.  Monitoring and managing storage at the higher aggregate level reduces the level of work to manage the storage environment, as compared to managing at the volume level.</a:t>
            </a:r>
          </a:p>
          <a:p>
            <a:pPr eaLnBrk="1" hangingPunct="1">
              <a:buFontTx/>
              <a:buChar char="•"/>
            </a:pPr>
            <a:r>
              <a:rPr lang="en-US" baseline="0" dirty="0" smtClean="0">
                <a:latin typeface="Arial" charset="0"/>
              </a:rPr>
              <a:t> The amount of free space within the aggregate is monitored via thresholds, and can be expanded by adding more disks at any time.</a:t>
            </a:r>
          </a:p>
          <a:p>
            <a:pPr eaLnBrk="1" hangingPunct="1">
              <a:buFontTx/>
              <a:buChar char="•"/>
            </a:pPr>
            <a:r>
              <a:rPr lang="en-US" baseline="0" dirty="0" smtClean="0">
                <a:latin typeface="Arial" charset="0"/>
              </a:rPr>
              <a:t> The volumes in this example have been filled at this point so that 800GB of 1000GB are being used, providing 80% utilization.  At 80% utilization, the aggregate would likely be grown by a predetermined increment in preparation for future data growth.  Without thin provisioning, the aggregate would have needed 4TB of space to allow the thick provisioned volumes to allocate (pre-reserve) their physical space.  This would result in using 800GB of 4000GB, providing 20% utilization.  We have found that average utilization is ~30% without thin provisioning, as supported by AutoSupport stats.</a:t>
            </a:r>
            <a:endParaRPr lang="en-US" dirty="0" smtClean="0">
              <a:latin typeface="Arial" charset="0"/>
            </a:endParaRPr>
          </a:p>
          <a:p>
            <a:pPr eaLnBrk="1" hangingPunct="1">
              <a:buFontTx/>
              <a:buChar char="•"/>
            </a:pPr>
            <a:endParaRPr lang="en-US" dirty="0" smtClean="0">
              <a:latin typeface="Arial" charset="0"/>
            </a:endParaRPr>
          </a:p>
          <a:p>
            <a:pPr eaLnBrk="1" hangingPunct="1"/>
            <a:endParaRPr lang="en-US" dirty="0" smtClean="0">
              <a:latin typeface="Arial"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p>
            <a:fld id="{B2D22E7B-8D98-45BD-86D3-3D84AFFE6CC2}" type="slidenum">
              <a:rPr lang="en-US">
                <a:solidFill>
                  <a:prstClr val="black"/>
                </a:solidFill>
              </a:rPr>
              <a:pPr/>
              <a:t>67</a:t>
            </a:fld>
            <a:endParaRPr lang="en-US" dirty="0">
              <a:solidFill>
                <a:prstClr val="black"/>
              </a:solidFill>
            </a:endParaRPr>
          </a:p>
        </p:txBody>
      </p:sp>
      <p:sp>
        <p:nvSpPr>
          <p:cNvPr id="36866" name="Rectangle 2"/>
          <p:cNvSpPr>
            <a:spLocks noGrp="1" noRot="1" noChangeAspect="1" noChangeArrowheads="1" noTextEdit="1"/>
          </p:cNvSpPr>
          <p:nvPr>
            <p:ph type="sldImg"/>
          </p:nvPr>
        </p:nvSpPr>
        <p:spPr>
          <a:xfrm>
            <a:off x="1144588" y="687388"/>
            <a:ext cx="4573587" cy="3429000"/>
          </a:xfrm>
          <a:ln/>
        </p:spPr>
      </p:sp>
      <p:sp>
        <p:nvSpPr>
          <p:cNvPr id="36867" name="Rectangle 3"/>
          <p:cNvSpPr>
            <a:spLocks noGrp="1" noChangeArrowheads="1"/>
          </p:cNvSpPr>
          <p:nvPr>
            <p:ph type="body" idx="1"/>
          </p:nvPr>
        </p:nvSpPr>
        <p:spPr>
          <a:xfrm>
            <a:off x="685800" y="4344025"/>
            <a:ext cx="5486400" cy="4112926"/>
          </a:xfrm>
        </p:spPr>
        <p:txBody>
          <a:bodyPr/>
          <a:lstStyle/>
          <a:p>
            <a:pPr eaLnBrk="1" hangingPunct="1"/>
            <a:r>
              <a:rPr lang="en-US" b="1" dirty="0" smtClean="0">
                <a:latin typeface="Arial" charset="0"/>
              </a:rPr>
              <a:t>Flexibility</a:t>
            </a:r>
            <a:r>
              <a:rPr lang="en-US" b="1" baseline="0" dirty="0" smtClean="0">
                <a:latin typeface="Arial" charset="0"/>
              </a:rPr>
              <a:t> of Thin Provisioning improves utilization and eases management</a:t>
            </a:r>
            <a:endParaRPr lang="en-US" b="1" dirty="0" smtClean="0">
              <a:latin typeface="Arial" charset="0"/>
            </a:endParaRPr>
          </a:p>
          <a:p>
            <a:pPr eaLnBrk="1" hangingPunct="1">
              <a:buFontTx/>
              <a:buNone/>
            </a:pPr>
            <a:r>
              <a:rPr lang="en-US" dirty="0" smtClean="0">
                <a:latin typeface="Arial" charset="0"/>
              </a:rPr>
              <a:t>This</a:t>
            </a:r>
            <a:r>
              <a:rPr lang="en-US" baseline="0" dirty="0" smtClean="0">
                <a:latin typeface="Arial" charset="0"/>
              </a:rPr>
              <a:t> example provides an overview explanation of thin provisioning for volumes within an aggregate.</a:t>
            </a:r>
          </a:p>
          <a:p>
            <a:pPr eaLnBrk="1" hangingPunct="1">
              <a:buFontTx/>
              <a:buChar char="•"/>
            </a:pPr>
            <a:r>
              <a:rPr lang="en-US" dirty="0" smtClean="0">
                <a:latin typeface="Arial" charset="0"/>
              </a:rPr>
              <a:t> The aggregate in this example is</a:t>
            </a:r>
            <a:r>
              <a:rPr lang="en-US" baseline="0" dirty="0" smtClean="0">
                <a:latin typeface="Arial" charset="0"/>
              </a:rPr>
              <a:t> created so that 1TB of storage is available to store data</a:t>
            </a:r>
          </a:p>
          <a:p>
            <a:pPr eaLnBrk="1" hangingPunct="1">
              <a:buFontTx/>
              <a:buChar char="•"/>
            </a:pPr>
            <a:r>
              <a:rPr lang="en-US" baseline="0" dirty="0" smtClean="0">
                <a:latin typeface="Arial" charset="0"/>
              </a:rPr>
              <a:t> Multiple volumes are created within the aggregate and are configured to use thin provisioning.  This means that none of the space from the physical disk will actually be used (or reserved) until data is written to a volume.  In this example, 4TB worth of volumes are represented within the aggregate. </a:t>
            </a:r>
            <a:r>
              <a:rPr lang="en-US" baseline="0" dirty="0" smtClean="0">
                <a:solidFill>
                  <a:srgbClr val="FF0000"/>
                </a:solidFill>
                <a:latin typeface="Arial" charset="0"/>
              </a:rPr>
              <a:t>The ability to oversubscribe the containers allows for many containers with low utilization to co-exist within the same aggregate, making use of un-used space.</a:t>
            </a:r>
            <a:endParaRPr lang="en-US" baseline="0" dirty="0" smtClean="0">
              <a:latin typeface="Arial" charset="0"/>
            </a:endParaRPr>
          </a:p>
          <a:p>
            <a:pPr eaLnBrk="1" hangingPunct="1">
              <a:buFontTx/>
              <a:buChar char="•"/>
            </a:pPr>
            <a:r>
              <a:rPr lang="en-US" baseline="0" dirty="0" smtClean="0">
                <a:latin typeface="Arial" charset="0"/>
              </a:rPr>
              <a:t> As data is written to the volume, the space is allocated from the physical disks and is used to store data for the volume.  In this example, a total of 800GB of data has been written across all the volumes.  The data can be written in any amount to any volume, as long as space is available within the 1TB of physical space.  This ability to share space across all volumes within the aggregate can be leveraged to quickly respond to storage needs within a dynamic environment.  Monitoring and managing storage at the higher aggregate level reduces the level of work to manage the storage environment, as compared to managing at the volume level.</a:t>
            </a:r>
          </a:p>
          <a:p>
            <a:pPr eaLnBrk="1" hangingPunct="1">
              <a:buFontTx/>
              <a:buChar char="•"/>
            </a:pPr>
            <a:r>
              <a:rPr lang="en-US" baseline="0" dirty="0" smtClean="0">
                <a:latin typeface="Arial" charset="0"/>
              </a:rPr>
              <a:t> The amount of free space within the aggregate is monitored via thresholds, and can be expanded by adding more disks at any time.</a:t>
            </a:r>
          </a:p>
          <a:p>
            <a:pPr eaLnBrk="1" hangingPunct="1">
              <a:buFontTx/>
              <a:buChar char="•"/>
            </a:pPr>
            <a:r>
              <a:rPr lang="en-US" baseline="0" dirty="0" smtClean="0">
                <a:latin typeface="Arial" charset="0"/>
              </a:rPr>
              <a:t> The volumes in this example have been filled at this point so that 800GB of 1000GB are being used, providing 80% utilization.  At 80% utilization, the aggregate would likely be grown by a predetermined increment in preparation for future data growth.  Without thin provisioning, the aggregate would have needed 4TB of space to allow the thick provisioned volumes to allocate (pre-reserve) their physical space.  This would result in using 800GB of 4000GB, providing 20% utilization.  We have found that average utilization is ~30% without thin provisioning, as supported by AutoSupport stats.</a:t>
            </a:r>
            <a:endParaRPr lang="en-US" dirty="0" smtClean="0">
              <a:latin typeface="Arial" charset="0"/>
            </a:endParaRPr>
          </a:p>
          <a:p>
            <a:pPr eaLnBrk="1" hangingPunct="1">
              <a:buFontTx/>
              <a:buChar char="•"/>
            </a:pPr>
            <a:endParaRPr lang="en-US" dirty="0" smtClean="0">
              <a:latin typeface="Arial" charset="0"/>
            </a:endParaRPr>
          </a:p>
          <a:p>
            <a:pPr eaLnBrk="1" hangingPunct="1"/>
            <a:endParaRPr lang="en-US" dirty="0" smtClean="0">
              <a:latin typeface="Arial"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p>
            <a:fld id="{B2D22E7B-8D98-45BD-86D3-3D84AFFE6CC2}" type="slidenum">
              <a:rPr lang="en-US">
                <a:solidFill>
                  <a:prstClr val="black"/>
                </a:solidFill>
              </a:rPr>
              <a:pPr/>
              <a:t>68</a:t>
            </a:fld>
            <a:endParaRPr lang="en-US" dirty="0">
              <a:solidFill>
                <a:prstClr val="black"/>
              </a:solidFill>
            </a:endParaRPr>
          </a:p>
        </p:txBody>
      </p:sp>
      <p:sp>
        <p:nvSpPr>
          <p:cNvPr id="36866" name="Rectangle 2"/>
          <p:cNvSpPr>
            <a:spLocks noGrp="1" noRot="1" noChangeAspect="1" noChangeArrowheads="1" noTextEdit="1"/>
          </p:cNvSpPr>
          <p:nvPr>
            <p:ph type="sldImg"/>
          </p:nvPr>
        </p:nvSpPr>
        <p:spPr>
          <a:xfrm>
            <a:off x="1144588" y="687388"/>
            <a:ext cx="4573587" cy="3429000"/>
          </a:xfrm>
          <a:ln/>
        </p:spPr>
      </p:sp>
      <p:sp>
        <p:nvSpPr>
          <p:cNvPr id="36867" name="Rectangle 3"/>
          <p:cNvSpPr>
            <a:spLocks noGrp="1" noChangeArrowheads="1"/>
          </p:cNvSpPr>
          <p:nvPr>
            <p:ph type="body" idx="1"/>
          </p:nvPr>
        </p:nvSpPr>
        <p:spPr>
          <a:xfrm>
            <a:off x="685800" y="4344025"/>
            <a:ext cx="5486400" cy="4112926"/>
          </a:xfrm>
        </p:spPr>
        <p:txBody>
          <a:bodyPr/>
          <a:lstStyle/>
          <a:p>
            <a:pPr eaLnBrk="1" hangingPunct="1"/>
            <a:r>
              <a:rPr lang="en-US" b="1" dirty="0" smtClean="0">
                <a:latin typeface="Arial" charset="0"/>
              </a:rPr>
              <a:t>Flexibility</a:t>
            </a:r>
            <a:r>
              <a:rPr lang="en-US" b="1" baseline="0" dirty="0" smtClean="0">
                <a:latin typeface="Arial" charset="0"/>
              </a:rPr>
              <a:t> of Thin Provisioning improves utilization and eases management</a:t>
            </a:r>
            <a:endParaRPr lang="en-US" b="1" dirty="0" smtClean="0">
              <a:latin typeface="Arial" charset="0"/>
            </a:endParaRPr>
          </a:p>
          <a:p>
            <a:pPr eaLnBrk="1" hangingPunct="1">
              <a:buFontTx/>
              <a:buNone/>
            </a:pPr>
            <a:r>
              <a:rPr lang="en-US" dirty="0" smtClean="0">
                <a:latin typeface="Arial" charset="0"/>
              </a:rPr>
              <a:t>This</a:t>
            </a:r>
            <a:r>
              <a:rPr lang="en-US" baseline="0" dirty="0" smtClean="0">
                <a:latin typeface="Arial" charset="0"/>
              </a:rPr>
              <a:t> example provides an overview explanation of thin provisioning for volumes within an aggregate.</a:t>
            </a:r>
          </a:p>
          <a:p>
            <a:pPr eaLnBrk="1" hangingPunct="1">
              <a:buFontTx/>
              <a:buChar char="•"/>
            </a:pPr>
            <a:r>
              <a:rPr lang="en-US" dirty="0" smtClean="0">
                <a:latin typeface="Arial" charset="0"/>
              </a:rPr>
              <a:t> The aggregate in this example is</a:t>
            </a:r>
            <a:r>
              <a:rPr lang="en-US" baseline="0" dirty="0" smtClean="0">
                <a:latin typeface="Arial" charset="0"/>
              </a:rPr>
              <a:t> created so that 1TB of storage is available to store data</a:t>
            </a:r>
          </a:p>
          <a:p>
            <a:pPr eaLnBrk="1" hangingPunct="1">
              <a:buFontTx/>
              <a:buChar char="•"/>
            </a:pPr>
            <a:r>
              <a:rPr lang="en-US" baseline="0" dirty="0" smtClean="0">
                <a:latin typeface="Arial" charset="0"/>
              </a:rPr>
              <a:t> Multiple volumes are created within the aggregate and are configured to use thin provisioning.  This means that none of the space from the physical disk will actually be used (or reserved) until data is written to a volume.  In this example, 4TB worth of volumes are represented within the aggregate. </a:t>
            </a:r>
            <a:r>
              <a:rPr lang="en-US" baseline="0" dirty="0" smtClean="0">
                <a:solidFill>
                  <a:srgbClr val="FF0000"/>
                </a:solidFill>
                <a:latin typeface="Arial" charset="0"/>
              </a:rPr>
              <a:t>The ability to oversubscribe the containers allows for many containers with low utilization to co-exist within the same aggregate, making use of un-used space.</a:t>
            </a:r>
            <a:endParaRPr lang="en-US" baseline="0" dirty="0" smtClean="0">
              <a:latin typeface="Arial" charset="0"/>
            </a:endParaRPr>
          </a:p>
          <a:p>
            <a:pPr eaLnBrk="1" hangingPunct="1">
              <a:buFontTx/>
              <a:buChar char="•"/>
            </a:pPr>
            <a:r>
              <a:rPr lang="en-US" baseline="0" dirty="0" smtClean="0">
                <a:latin typeface="Arial" charset="0"/>
              </a:rPr>
              <a:t> As data is written to the volume, the space is allocated from the physical disks and is used to store data for the volume.  In this example, a total of 800GB of data has been written across all the volumes.  The data can be written in any amount to any volume, as long as space is available within the 1TB of physical space.  This ability to share space across all volumes within the aggregate can be leveraged to quickly respond to storage needs within a dynamic environment.  Monitoring and managing storage at the higher aggregate level reduces the level of work to manage the storage environment, as compared to managing at the volume level.</a:t>
            </a:r>
          </a:p>
          <a:p>
            <a:pPr eaLnBrk="1" hangingPunct="1">
              <a:buFontTx/>
              <a:buChar char="•"/>
            </a:pPr>
            <a:r>
              <a:rPr lang="en-US" baseline="0" dirty="0" smtClean="0">
                <a:latin typeface="Arial" charset="0"/>
              </a:rPr>
              <a:t> The amount of free space within the aggregate is monitored via thresholds, and can be expanded by adding more disks at any time.</a:t>
            </a:r>
          </a:p>
          <a:p>
            <a:pPr eaLnBrk="1" hangingPunct="1">
              <a:buFontTx/>
              <a:buChar char="•"/>
            </a:pPr>
            <a:r>
              <a:rPr lang="en-US" baseline="0" dirty="0" smtClean="0">
                <a:latin typeface="Arial" charset="0"/>
              </a:rPr>
              <a:t> The volumes in this example have been filled at this point so that 800GB of 1000GB are being used, providing 80% utilization.  At 80% utilization, the aggregate would likely be grown by a predetermined increment in preparation for future data growth.  Without thin provisioning, the aggregate would have needed 4TB of space to allow the thick provisioned volumes to allocate (pre-reserve) their physical space.  This would result in using 800GB of 4000GB, providing 20% utilization.  We have found that average utilization is ~30% without thin provisioning, as supported by AutoSupport stats.</a:t>
            </a:r>
            <a:endParaRPr lang="en-US" dirty="0" smtClean="0">
              <a:latin typeface="Arial" charset="0"/>
            </a:endParaRPr>
          </a:p>
          <a:p>
            <a:pPr eaLnBrk="1" hangingPunct="1">
              <a:buFontTx/>
              <a:buChar char="•"/>
            </a:pPr>
            <a:endParaRPr lang="en-US" dirty="0" smtClean="0">
              <a:latin typeface="Arial" charset="0"/>
            </a:endParaRPr>
          </a:p>
          <a:p>
            <a:pPr eaLnBrk="1" hangingPunct="1"/>
            <a:endParaRPr lang="en-US" dirty="0" smtClean="0">
              <a:latin typeface="Arial"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p>
            <a:fld id="{B2D22E7B-8D98-45BD-86D3-3D84AFFE6CC2}" type="slidenum">
              <a:rPr lang="en-US">
                <a:solidFill>
                  <a:prstClr val="black"/>
                </a:solidFill>
              </a:rPr>
              <a:pPr/>
              <a:t>69</a:t>
            </a:fld>
            <a:endParaRPr lang="en-US" dirty="0">
              <a:solidFill>
                <a:prstClr val="black"/>
              </a:solidFill>
            </a:endParaRPr>
          </a:p>
        </p:txBody>
      </p:sp>
      <p:sp>
        <p:nvSpPr>
          <p:cNvPr id="36866" name="Rectangle 2"/>
          <p:cNvSpPr>
            <a:spLocks noGrp="1" noRot="1" noChangeAspect="1" noChangeArrowheads="1" noTextEdit="1"/>
          </p:cNvSpPr>
          <p:nvPr>
            <p:ph type="sldImg"/>
          </p:nvPr>
        </p:nvSpPr>
        <p:spPr>
          <a:xfrm>
            <a:off x="1144588" y="687388"/>
            <a:ext cx="4573587" cy="3429000"/>
          </a:xfrm>
          <a:ln/>
        </p:spPr>
      </p:sp>
      <p:sp>
        <p:nvSpPr>
          <p:cNvPr id="36867" name="Rectangle 3"/>
          <p:cNvSpPr>
            <a:spLocks noGrp="1" noChangeArrowheads="1"/>
          </p:cNvSpPr>
          <p:nvPr>
            <p:ph type="body" idx="1"/>
          </p:nvPr>
        </p:nvSpPr>
        <p:spPr>
          <a:xfrm>
            <a:off x="685800" y="4344025"/>
            <a:ext cx="5486400" cy="4112926"/>
          </a:xfrm>
        </p:spPr>
        <p:txBody>
          <a:bodyPr/>
          <a:lstStyle/>
          <a:p>
            <a:pPr eaLnBrk="1" hangingPunct="1"/>
            <a:endParaRPr lang="en-US" dirty="0"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5994797" y="8864298"/>
            <a:ext cx="836414" cy="228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2" rIns="91422" bIns="45712" anchor="b"/>
          <a:lstStyle>
            <a:lvl1pPr defTabSz="947738" eaLnBrk="0" hangingPunct="0">
              <a:defRPr sz="2000">
                <a:solidFill>
                  <a:schemeClr val="tx1"/>
                </a:solidFill>
                <a:latin typeface="Arial" charset="0"/>
              </a:defRPr>
            </a:lvl1pPr>
            <a:lvl2pPr marL="742950" indent="-285750" defTabSz="947738" eaLnBrk="0" hangingPunct="0">
              <a:defRPr sz="2000">
                <a:solidFill>
                  <a:schemeClr val="tx1"/>
                </a:solidFill>
                <a:latin typeface="Arial" charset="0"/>
              </a:defRPr>
            </a:lvl2pPr>
            <a:lvl3pPr marL="1143000" indent="-228600" defTabSz="947738" eaLnBrk="0" hangingPunct="0">
              <a:defRPr sz="2000">
                <a:solidFill>
                  <a:schemeClr val="tx1"/>
                </a:solidFill>
                <a:latin typeface="Arial" charset="0"/>
              </a:defRPr>
            </a:lvl3pPr>
            <a:lvl4pPr marL="1600200" indent="-228600" defTabSz="947738" eaLnBrk="0" hangingPunct="0">
              <a:defRPr sz="2000">
                <a:solidFill>
                  <a:schemeClr val="tx1"/>
                </a:solidFill>
                <a:latin typeface="Arial" charset="0"/>
              </a:defRPr>
            </a:lvl4pPr>
            <a:lvl5pPr marL="2057400" indent="-228600" defTabSz="947738" eaLnBrk="0" hangingPunct="0">
              <a:defRPr sz="2000">
                <a:solidFill>
                  <a:schemeClr val="tx1"/>
                </a:solidFill>
                <a:latin typeface="Arial" charset="0"/>
              </a:defRPr>
            </a:lvl5pPr>
            <a:lvl6pPr marL="2514600" indent="-228600" defTabSz="947738" eaLnBrk="0" fontAlgn="base" hangingPunct="0">
              <a:spcBef>
                <a:spcPct val="0"/>
              </a:spcBef>
              <a:spcAft>
                <a:spcPct val="0"/>
              </a:spcAft>
              <a:defRPr sz="2000">
                <a:solidFill>
                  <a:schemeClr val="tx1"/>
                </a:solidFill>
                <a:latin typeface="Arial" charset="0"/>
              </a:defRPr>
            </a:lvl6pPr>
            <a:lvl7pPr marL="2971800" indent="-228600" defTabSz="947738" eaLnBrk="0" fontAlgn="base" hangingPunct="0">
              <a:spcBef>
                <a:spcPct val="0"/>
              </a:spcBef>
              <a:spcAft>
                <a:spcPct val="0"/>
              </a:spcAft>
              <a:defRPr sz="2000">
                <a:solidFill>
                  <a:schemeClr val="tx1"/>
                </a:solidFill>
                <a:latin typeface="Arial" charset="0"/>
              </a:defRPr>
            </a:lvl7pPr>
            <a:lvl8pPr marL="3429000" indent="-228600" defTabSz="947738" eaLnBrk="0" fontAlgn="base" hangingPunct="0">
              <a:spcBef>
                <a:spcPct val="0"/>
              </a:spcBef>
              <a:spcAft>
                <a:spcPct val="0"/>
              </a:spcAft>
              <a:defRPr sz="2000">
                <a:solidFill>
                  <a:schemeClr val="tx1"/>
                </a:solidFill>
                <a:latin typeface="Arial" charset="0"/>
              </a:defRPr>
            </a:lvl8pPr>
            <a:lvl9pPr marL="3886200" indent="-228600" defTabSz="947738" eaLnBrk="0" fontAlgn="base" hangingPunct="0">
              <a:spcBef>
                <a:spcPct val="0"/>
              </a:spcBef>
              <a:spcAft>
                <a:spcPct val="0"/>
              </a:spcAft>
              <a:defRPr sz="2000">
                <a:solidFill>
                  <a:schemeClr val="tx1"/>
                </a:solidFill>
                <a:latin typeface="Arial" charset="0"/>
              </a:defRPr>
            </a:lvl9pPr>
          </a:lstStyle>
          <a:p>
            <a:pPr algn="r" eaLnBrk="1" hangingPunct="1"/>
            <a:fld id="{EEAAD626-FF98-48F6-9F33-C22959009704}" type="slidenum">
              <a:rPr lang="en-US" sz="1200"/>
              <a:pPr algn="r" eaLnBrk="1" hangingPunct="1"/>
              <a:t>7</a:t>
            </a:fld>
            <a:endParaRPr lang="en-US" sz="1200"/>
          </a:p>
        </p:txBody>
      </p:sp>
      <p:sp>
        <p:nvSpPr>
          <p:cNvPr id="675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smtClean="0"/>
              <a:t>Our customers operate in a broad range of industries and geographies and they each have diverse needs, challenges, and business goals. </a:t>
            </a:r>
          </a:p>
          <a:p>
            <a:r>
              <a:rPr lang="en-US" smtClean="0"/>
              <a:t>Telstra has standardized on NetApp in a “storage as a service” model where all their applications access a pool of more than 18PB of shared storage resources. </a:t>
            </a:r>
          </a:p>
          <a:p>
            <a:r>
              <a:rPr lang="en-US" smtClean="0"/>
              <a:t>Siemens has 18+PB supporting a broad range of activities, including 200,000 Exchange seats.  </a:t>
            </a:r>
          </a:p>
          <a:p>
            <a:r>
              <a:rPr lang="en-US" smtClean="0"/>
              <a:t>T-Systems runs its IT-as-a-Service offerings on NetApp for major companies like BMW, Heineken, and Shell.  In fact, Shell is outsourcing 100% of its IT to T-Systems.</a:t>
            </a:r>
          </a:p>
          <a:p>
            <a:endParaRPr lang="en-US" smtClean="0"/>
          </a:p>
          <a:p>
            <a:r>
              <a:rPr lang="en-US" altLang="ja-JP" smtClean="0"/>
              <a:t>At Oracle we support  </a:t>
            </a:r>
            <a:r>
              <a:rPr lang="en-US" smtClean="0"/>
              <a:t>more than 1600 independent database environments, 500 of them mission-critical ones for its customers. Oracle broadly standardized on NetApp for its own data center operations as well as its On-demand business.</a:t>
            </a:r>
          </a:p>
          <a:p>
            <a:endParaRPr lang="en-US" smtClean="0"/>
          </a:p>
          <a:p>
            <a:r>
              <a:rPr lang="en-US" smtClean="0"/>
              <a:t>At Yahoo, more than 100 </a:t>
            </a:r>
            <a:r>
              <a:rPr lang="en-US" altLang="ja-JP" smtClean="0"/>
              <a:t>PB and a deep partnership with NetApp helps them keep pace with rapid growth of over 300 million email inboxes.   This relationship began with the very first inbox on Rocketmail and has continued uninterrupted since.</a:t>
            </a:r>
          </a:p>
          <a:p>
            <a:endParaRPr lang="en-US" smtClean="0"/>
          </a:p>
          <a:p>
            <a:r>
              <a:rPr lang="en-US" smtClean="0"/>
              <a:t>Some of the world’s biggest and most successful banks rely on NetApp.  Media companies push the limits of imagination and performance with the help of NetApp.   Southwest Airlines, Catholic Healthcare West, Thomson Reuters, Cisco, Navitaire, BT, Telstra, France Telecom, AT&amp;T, Verizon and many more customers have broadly standardized on NetApp in the heart of their data centers and at the foundation of their business.</a:t>
            </a:r>
          </a:p>
          <a:p>
            <a:endParaRPr lang="en-US" smtClean="0"/>
          </a:p>
          <a:p>
            <a:r>
              <a:rPr lang="en-US" smtClean="0"/>
              <a:t>Customers large and small benefit from the increased efficiency and flexibility they get when they choose NetApp as the foundation for their IT infrastructure.</a:t>
            </a:r>
          </a:p>
          <a:p>
            <a:endParaRPr lang="en-US" altLang="ja-JP" smtClean="0"/>
          </a:p>
          <a:p>
            <a:r>
              <a:rPr lang="en-US" altLang="ja-JP" smtClean="0"/>
              <a:t>Transition to next slide:</a:t>
            </a:r>
          </a:p>
          <a:p>
            <a:pPr eaLnBrk="1" hangingPunct="1"/>
            <a:r>
              <a:rPr lang="en-US" smtClean="0"/>
              <a:t>Whether large or small, the efficiency and flexibility that a NetApp foundation provides directly impacts business outcomes.  </a:t>
            </a:r>
          </a:p>
        </p:txBody>
      </p:sp>
      <p:sp>
        <p:nvSpPr>
          <p:cNvPr id="67588" name="Slide Image Placeholder 7"/>
          <p:cNvSpPr>
            <a:spLocks noGrp="1" noRot="1" noChangeAspect="1" noTextEdit="1"/>
          </p:cNvSpPr>
          <p:nvPr>
            <p:ph type="sldImg"/>
          </p:nvPr>
        </p:nvSpPr>
        <p:spPr>
          <a:ln/>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p>
            <a:fld id="{B2D22E7B-8D98-45BD-86D3-3D84AFFE6CC2}" type="slidenum">
              <a:rPr lang="en-US">
                <a:solidFill>
                  <a:prstClr val="black"/>
                </a:solidFill>
              </a:rPr>
              <a:pPr/>
              <a:t>70</a:t>
            </a:fld>
            <a:endParaRPr lang="en-US" dirty="0">
              <a:solidFill>
                <a:prstClr val="black"/>
              </a:solidFill>
            </a:endParaRPr>
          </a:p>
        </p:txBody>
      </p:sp>
      <p:sp>
        <p:nvSpPr>
          <p:cNvPr id="36866" name="Rectangle 2"/>
          <p:cNvSpPr>
            <a:spLocks noGrp="1" noRot="1" noChangeAspect="1" noChangeArrowheads="1" noTextEdit="1"/>
          </p:cNvSpPr>
          <p:nvPr>
            <p:ph type="sldImg"/>
          </p:nvPr>
        </p:nvSpPr>
        <p:spPr>
          <a:xfrm>
            <a:off x="1144588" y="687388"/>
            <a:ext cx="4573587" cy="3429000"/>
          </a:xfrm>
          <a:ln/>
        </p:spPr>
      </p:sp>
      <p:sp>
        <p:nvSpPr>
          <p:cNvPr id="36867" name="Rectangle 3"/>
          <p:cNvSpPr>
            <a:spLocks noGrp="1" noChangeArrowheads="1"/>
          </p:cNvSpPr>
          <p:nvPr>
            <p:ph type="body" idx="1"/>
          </p:nvPr>
        </p:nvSpPr>
        <p:spPr>
          <a:xfrm>
            <a:off x="685800" y="4344025"/>
            <a:ext cx="5486400" cy="4112926"/>
          </a:xfrm>
        </p:spPr>
        <p:txBody>
          <a:bodyPr/>
          <a:lstStyle/>
          <a:p>
            <a:pPr eaLnBrk="1" hangingPunct="1"/>
            <a:endParaRPr lang="en-US" dirty="0" smtClean="0">
              <a:latin typeface="Arial"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p>
            <a:fld id="{B2D22E7B-8D98-45BD-86D3-3D84AFFE6CC2}" type="slidenum">
              <a:rPr lang="en-US">
                <a:solidFill>
                  <a:prstClr val="black"/>
                </a:solidFill>
              </a:rPr>
              <a:pPr/>
              <a:t>71</a:t>
            </a:fld>
            <a:endParaRPr lang="en-US" dirty="0">
              <a:solidFill>
                <a:prstClr val="black"/>
              </a:solidFill>
            </a:endParaRPr>
          </a:p>
        </p:txBody>
      </p:sp>
      <p:sp>
        <p:nvSpPr>
          <p:cNvPr id="36866" name="Rectangle 2"/>
          <p:cNvSpPr>
            <a:spLocks noGrp="1" noRot="1" noChangeAspect="1" noChangeArrowheads="1" noTextEdit="1"/>
          </p:cNvSpPr>
          <p:nvPr>
            <p:ph type="sldImg"/>
          </p:nvPr>
        </p:nvSpPr>
        <p:spPr>
          <a:xfrm>
            <a:off x="1144588" y="687388"/>
            <a:ext cx="4573587" cy="3429000"/>
          </a:xfrm>
          <a:ln/>
        </p:spPr>
      </p:sp>
      <p:sp>
        <p:nvSpPr>
          <p:cNvPr id="36867" name="Rectangle 3"/>
          <p:cNvSpPr>
            <a:spLocks noGrp="1" noChangeArrowheads="1"/>
          </p:cNvSpPr>
          <p:nvPr>
            <p:ph type="body" idx="1"/>
          </p:nvPr>
        </p:nvSpPr>
        <p:spPr>
          <a:xfrm>
            <a:off x="685800" y="4344025"/>
            <a:ext cx="5486400" cy="4112926"/>
          </a:xfrm>
        </p:spPr>
        <p:txBody>
          <a:bodyPr/>
          <a:lstStyle/>
          <a:p>
            <a:pPr lvl="1">
              <a:lnSpc>
                <a:spcPct val="95000"/>
              </a:lnSpc>
              <a:spcBef>
                <a:spcPts val="1100"/>
              </a:spcBef>
            </a:pPr>
            <a:r>
              <a:rPr lang="en-US" sz="2400" dirty="0" smtClean="0"/>
              <a:t>VOL MOVE</a:t>
            </a:r>
          </a:p>
          <a:p>
            <a:pPr lvl="2">
              <a:lnSpc>
                <a:spcPct val="95000"/>
              </a:lnSpc>
              <a:spcBef>
                <a:spcPts val="1100"/>
              </a:spcBef>
              <a:buFont typeface="Arial"/>
              <a:buChar char="•"/>
            </a:pPr>
            <a:r>
              <a:rPr lang="en-US" sz="2400" baseline="0" dirty="0" smtClean="0"/>
              <a:t> 8.1 7-mode=  LUN only</a:t>
            </a:r>
          </a:p>
          <a:p>
            <a:pPr lvl="2">
              <a:lnSpc>
                <a:spcPct val="95000"/>
              </a:lnSpc>
              <a:spcBef>
                <a:spcPts val="1100"/>
              </a:spcBef>
              <a:buFont typeface="Arial"/>
              <a:buChar char="•"/>
            </a:pPr>
            <a:r>
              <a:rPr lang="en-US" sz="2400" baseline="0" dirty="0" smtClean="0"/>
              <a:t>8.1 Cluster-Mode = LUN or VOL across cluster</a:t>
            </a:r>
            <a:endParaRPr lang="en-US" sz="2400" dirty="0" smtClean="0"/>
          </a:p>
          <a:p>
            <a:pPr lvl="1">
              <a:lnSpc>
                <a:spcPct val="95000"/>
              </a:lnSpc>
              <a:spcBef>
                <a:spcPts val="1100"/>
              </a:spcBef>
            </a:pPr>
            <a:r>
              <a:rPr lang="en-US" sz="2400" dirty="0" smtClean="0"/>
              <a:t>WRAP-UP</a:t>
            </a:r>
            <a:r>
              <a:rPr lang="en-US" sz="2400" baseline="0" dirty="0" smtClean="0"/>
              <a:t> POINTS:</a:t>
            </a:r>
          </a:p>
          <a:p>
            <a:pPr lvl="2">
              <a:lnSpc>
                <a:spcPct val="95000"/>
              </a:lnSpc>
              <a:spcBef>
                <a:spcPts val="1100"/>
              </a:spcBef>
              <a:buFont typeface="Arial"/>
              <a:buChar char="•"/>
            </a:pPr>
            <a:r>
              <a:rPr lang="en-US" sz="2400" dirty="0" smtClean="0"/>
              <a:t>Configure new vs. existing – turn it on at any time</a:t>
            </a:r>
          </a:p>
          <a:p>
            <a:pPr lvl="2">
              <a:lnSpc>
                <a:spcPct val="95000"/>
              </a:lnSpc>
              <a:spcBef>
                <a:spcPts val="1100"/>
              </a:spcBef>
              <a:buFont typeface="Arial"/>
              <a:buChar char="•"/>
            </a:pPr>
            <a:r>
              <a:rPr lang="en-US" sz="2400" dirty="0" smtClean="0"/>
              <a:t>Turning it off –if sufficient</a:t>
            </a:r>
            <a:r>
              <a:rPr lang="en-US" sz="2400" baseline="0" dirty="0" smtClean="0"/>
              <a:t> storage is available, can</a:t>
            </a:r>
            <a:r>
              <a:rPr lang="en-US" sz="2400" dirty="0" smtClean="0"/>
              <a:t> turn off thin </a:t>
            </a:r>
            <a:r>
              <a:rPr lang="en-US" sz="2400" dirty="0" err="1" smtClean="0"/>
              <a:t>prov</a:t>
            </a:r>
            <a:r>
              <a:rPr lang="en-US" sz="2400" dirty="0" smtClean="0"/>
              <a:t> at any time</a:t>
            </a:r>
          </a:p>
          <a:p>
            <a:pPr lvl="2">
              <a:lnSpc>
                <a:spcPct val="95000"/>
              </a:lnSpc>
              <a:spcBef>
                <a:spcPts val="1100"/>
              </a:spcBef>
              <a:buFont typeface="Arial"/>
              <a:buChar char="•"/>
            </a:pPr>
            <a:r>
              <a:rPr lang="en-US" sz="2400" dirty="0" smtClean="0"/>
              <a:t>This applies</a:t>
            </a:r>
            <a:r>
              <a:rPr lang="en-US" sz="2400" baseline="0" dirty="0" smtClean="0"/>
              <a:t> to </a:t>
            </a:r>
            <a:r>
              <a:rPr lang="en-US" sz="2400" dirty="0" smtClean="0"/>
              <a:t>LUNs also (</a:t>
            </a:r>
          </a:p>
          <a:p>
            <a:pPr lvl="1" eaLnBrk="1" hangingPunct="1">
              <a:buFont typeface="Arial"/>
              <a:buChar char="•"/>
            </a:pPr>
            <a:endParaRPr lang="en-US" dirty="0" smtClean="0">
              <a:latin typeface="Arial"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xfrm>
            <a:off x="457200" y="3810000"/>
            <a:ext cx="6019800" cy="4953000"/>
          </a:xfrm>
          <a:noFill/>
          <a:ln/>
        </p:spPr>
        <p:txBody>
          <a:bodyPr/>
          <a:lstStyle/>
          <a:p>
            <a:endParaRPr lang="en-US" dirty="0"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5924FFC-41EC-40A6-8CA1-699214E4588D}" type="slidenum">
              <a:rPr lang="en-US" smtClean="0"/>
              <a:pPr>
                <a:defRPr/>
              </a:pPr>
              <a:t>73</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0C6940D-681D-AA4A-A0F8-1A5D338C9A97}" type="slidenum">
              <a:rPr lang="en-US"/>
              <a:pPr/>
              <a:t>74</a:t>
            </a:fld>
            <a:endParaRPr lang="en-US"/>
          </a:p>
        </p:txBody>
      </p:sp>
      <p:sp>
        <p:nvSpPr>
          <p:cNvPr id="280578" name="Rectangle 2"/>
          <p:cNvSpPr>
            <a:spLocks noGrp="1" noRot="1" noChangeAspect="1" noChangeArrowheads="1" noTextEdit="1"/>
          </p:cNvSpPr>
          <p:nvPr>
            <p:ph type="sldImg"/>
          </p:nvPr>
        </p:nvSpPr>
        <p:spPr>
          <a:xfrm>
            <a:off x="1144588" y="685800"/>
            <a:ext cx="4570412" cy="3429000"/>
          </a:xfrm>
          <a:ln/>
        </p:spPr>
      </p:sp>
      <p:sp>
        <p:nvSpPr>
          <p:cNvPr id="280579" name="Rectangle 3"/>
          <p:cNvSpPr>
            <a:spLocks noGrp="1" noChangeArrowheads="1"/>
          </p:cNvSpPr>
          <p:nvPr>
            <p:ph type="body" idx="1"/>
          </p:nvPr>
        </p:nvSpPr>
        <p:spPr>
          <a:xfrm>
            <a:off x="914400" y="4343400"/>
            <a:ext cx="5029200" cy="4114800"/>
          </a:xfrm>
        </p:spPr>
        <p:txBody>
          <a:bodyPr/>
          <a:lstStyle/>
          <a:p>
            <a:pPr marL="120639" indent="-120639"/>
            <a:endParaRPr lang="en-US"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11D9D64-8754-4977-A326-1D1AFB021A42}" type="slidenum">
              <a:rPr lang="en-US"/>
              <a:pPr/>
              <a:t>75</a:t>
            </a:fld>
            <a:endParaRPr lang="en-US"/>
          </a:p>
        </p:txBody>
      </p:sp>
      <p:sp>
        <p:nvSpPr>
          <p:cNvPr id="410626" name="Rectangle 2"/>
          <p:cNvSpPr>
            <a:spLocks noGrp="1" noRot="1" noChangeAspect="1" noChangeArrowheads="1" noTextEdit="1"/>
          </p:cNvSpPr>
          <p:nvPr>
            <p:ph type="sldImg"/>
          </p:nvPr>
        </p:nvSpPr>
        <p:spPr>
          <a:xfrm>
            <a:off x="1219200" y="304800"/>
            <a:ext cx="4419600" cy="3314700"/>
          </a:xfrm>
          <a:ln/>
        </p:spPr>
      </p:sp>
      <p:sp>
        <p:nvSpPr>
          <p:cNvPr id="410627" name="Rectangle 3"/>
          <p:cNvSpPr>
            <a:spLocks noGrp="1" noChangeArrowheads="1"/>
          </p:cNvSpPr>
          <p:nvPr>
            <p:ph type="body" idx="1"/>
          </p:nvPr>
        </p:nvSpPr>
        <p:spPr>
          <a:xfrm>
            <a:off x="457200" y="3810000"/>
            <a:ext cx="6019800" cy="4953000"/>
          </a:xfrm>
        </p:spPr>
        <p:txBody>
          <a:bodyPr/>
          <a:lstStyle/>
          <a:p>
            <a:r>
              <a:rPr lang="en-US" dirty="0"/>
              <a:t>Points to make:</a:t>
            </a:r>
          </a:p>
          <a:p>
            <a:pPr>
              <a:buFontTx/>
              <a:buChar char="•"/>
            </a:pPr>
            <a:r>
              <a:rPr lang="en-US" dirty="0"/>
              <a:t>RAID-DP gives you the same level of protection as full mirrors using far less disk space. </a:t>
            </a:r>
          </a:p>
          <a:p>
            <a:pPr>
              <a:buFontTx/>
              <a:buChar char="•"/>
            </a:pPr>
            <a:r>
              <a:rPr lang="en-US" dirty="0"/>
              <a:t>Protects against two simultaneous disk failures.</a:t>
            </a:r>
          </a:p>
          <a:p>
            <a:pPr>
              <a:buFontTx/>
              <a:buChar char="•"/>
            </a:pPr>
            <a:r>
              <a:rPr lang="en-US" dirty="0"/>
              <a:t>No performance penalties (see SPC-1 benchmark results)</a:t>
            </a:r>
          </a:p>
          <a:p>
            <a:pPr>
              <a:spcBef>
                <a:spcPct val="0"/>
              </a:spcBef>
              <a:spcAft>
                <a:spcPts val="600"/>
              </a:spcAft>
              <a:buFontTx/>
              <a:buChar char="•"/>
            </a:pPr>
            <a:r>
              <a:rPr lang="en-US" dirty="0"/>
              <a:t>Unlike generic RAID4 or RAID5 implementations which are architected without thought to file system structure and activity, the NetApp RAID implementation is heavily optimized to work in tandem with the file system. </a:t>
            </a:r>
          </a:p>
          <a:p>
            <a:pPr>
              <a:spcBef>
                <a:spcPct val="0"/>
              </a:spcBef>
              <a:spcAft>
                <a:spcPts val="600"/>
              </a:spcAft>
              <a:buFontTx/>
              <a:buChar char="•"/>
            </a:pPr>
            <a:r>
              <a:rPr lang="en-US" dirty="0"/>
              <a:t>By optimizing the file system and the RAID layer together, the NetApp RAID design provides all the benefits of parity RAID protection, without incurring the performance disadvantages associated with general-purpose RAID5 solutions. </a:t>
            </a:r>
          </a:p>
          <a:p>
            <a:pPr>
              <a:spcBef>
                <a:spcPct val="0"/>
              </a:spcBef>
              <a:spcAft>
                <a:spcPts val="600"/>
              </a:spcAft>
              <a:buFontTx/>
              <a:buChar char="•"/>
            </a:pPr>
            <a:r>
              <a:rPr lang="en-US" dirty="0"/>
              <a:t>Our RAID design does not interleave parity information, so the overall system can still be expanded quickly and easily, even though RAID protection is present. </a:t>
            </a:r>
          </a:p>
          <a:p>
            <a:pPr>
              <a:spcBef>
                <a:spcPct val="0"/>
              </a:spcBef>
              <a:spcAft>
                <a:spcPts val="600"/>
              </a:spcAft>
            </a:pPr>
            <a:r>
              <a:rPr lang="en-US" dirty="0"/>
              <a:t>Suggested script:</a:t>
            </a:r>
          </a:p>
          <a:p>
            <a:pPr algn="just">
              <a:spcBef>
                <a:spcPct val="0"/>
              </a:spcBef>
            </a:pPr>
            <a:r>
              <a:rPr lang="en-US" dirty="0"/>
              <a:t>Here’s a graphical representation of NetApp RAID-DP advantage. We provides dual- parity RAID (RAID 6) called RAID-DP™, standard with Data ONTAP®. RAID-DP, when compared to RAID 10 data mirroring, offers far greater greater storage utilization. In addition, RAID-DP provides superior fault tolerance by recovering from the simultaneous failure of two drives, unlike other RAID levels that can only tolerate a single drive failure. </a:t>
            </a:r>
          </a:p>
          <a:p>
            <a:r>
              <a:rPr lang="en-US" dirty="0"/>
              <a:t>Transition:</a:t>
            </a:r>
          </a:p>
          <a:p>
            <a:endParaRPr lang="en-US" dirty="0"/>
          </a:p>
          <a:p>
            <a:pPr>
              <a:spcBef>
                <a:spcPct val="0"/>
              </a:spcBef>
              <a:spcAft>
                <a:spcPts val="600"/>
              </a:spcAft>
            </a:pPr>
            <a:endParaRPr lang="en-US" dirty="0"/>
          </a:p>
          <a:p>
            <a:pPr>
              <a:spcBef>
                <a:spcPct val="0"/>
              </a:spcBef>
              <a:spcAft>
                <a:spcPts val="600"/>
              </a:spcAft>
              <a:buFontTx/>
              <a:buChar char="•"/>
            </a:pPr>
            <a:endParaRPr lang="en-US"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1500">
                <a:solidFill>
                  <a:schemeClr val="tx1"/>
                </a:solidFill>
                <a:latin typeface="Arial" pitchFamily="34" charset="0"/>
              </a:defRPr>
            </a:lvl1pPr>
            <a:lvl2pPr marL="702756" indent="-270291" defTabSz="914485" eaLnBrk="0" hangingPunct="0">
              <a:defRPr sz="1500">
                <a:solidFill>
                  <a:schemeClr val="tx1"/>
                </a:solidFill>
                <a:latin typeface="Arial" pitchFamily="34" charset="0"/>
              </a:defRPr>
            </a:lvl2pPr>
            <a:lvl3pPr marL="1081164" indent="-216233" defTabSz="914485" eaLnBrk="0" hangingPunct="0">
              <a:defRPr sz="1500">
                <a:solidFill>
                  <a:schemeClr val="tx1"/>
                </a:solidFill>
                <a:latin typeface="Arial" pitchFamily="34" charset="0"/>
              </a:defRPr>
            </a:lvl3pPr>
            <a:lvl4pPr marL="1513629" indent="-216233" defTabSz="914485" eaLnBrk="0" hangingPunct="0">
              <a:defRPr sz="1500">
                <a:solidFill>
                  <a:schemeClr val="tx1"/>
                </a:solidFill>
                <a:latin typeface="Arial" pitchFamily="34" charset="0"/>
              </a:defRPr>
            </a:lvl4pPr>
            <a:lvl5pPr marL="1946095" indent="-216233" defTabSz="914485" eaLnBrk="0" hangingPunct="0">
              <a:defRPr sz="1500">
                <a:solidFill>
                  <a:schemeClr val="tx1"/>
                </a:solidFill>
                <a:latin typeface="Arial" pitchFamily="34" charset="0"/>
              </a:defRPr>
            </a:lvl5pPr>
            <a:lvl6pPr marL="2378560" indent="-216233" defTabSz="914485" eaLnBrk="0" fontAlgn="base" hangingPunct="0">
              <a:spcBef>
                <a:spcPct val="0"/>
              </a:spcBef>
              <a:spcAft>
                <a:spcPct val="0"/>
              </a:spcAft>
              <a:defRPr sz="1500">
                <a:solidFill>
                  <a:schemeClr val="tx1"/>
                </a:solidFill>
                <a:latin typeface="Arial" pitchFamily="34" charset="0"/>
              </a:defRPr>
            </a:lvl6pPr>
            <a:lvl7pPr marL="2811026" indent="-216233" defTabSz="914485" eaLnBrk="0" fontAlgn="base" hangingPunct="0">
              <a:spcBef>
                <a:spcPct val="0"/>
              </a:spcBef>
              <a:spcAft>
                <a:spcPct val="0"/>
              </a:spcAft>
              <a:defRPr sz="1500">
                <a:solidFill>
                  <a:schemeClr val="tx1"/>
                </a:solidFill>
                <a:latin typeface="Arial" pitchFamily="34" charset="0"/>
              </a:defRPr>
            </a:lvl7pPr>
            <a:lvl8pPr marL="3243491" indent="-216233" defTabSz="914485" eaLnBrk="0" fontAlgn="base" hangingPunct="0">
              <a:spcBef>
                <a:spcPct val="0"/>
              </a:spcBef>
              <a:spcAft>
                <a:spcPct val="0"/>
              </a:spcAft>
              <a:defRPr sz="1500">
                <a:solidFill>
                  <a:schemeClr val="tx1"/>
                </a:solidFill>
                <a:latin typeface="Arial" pitchFamily="34" charset="0"/>
              </a:defRPr>
            </a:lvl8pPr>
            <a:lvl9pPr marL="3675957" indent="-216233" defTabSz="914485" eaLnBrk="0" fontAlgn="base" hangingPunct="0">
              <a:spcBef>
                <a:spcPct val="0"/>
              </a:spcBef>
              <a:spcAft>
                <a:spcPct val="0"/>
              </a:spcAft>
              <a:defRPr sz="1500">
                <a:solidFill>
                  <a:schemeClr val="tx1"/>
                </a:solidFill>
                <a:latin typeface="Arial" pitchFamily="34" charset="0"/>
              </a:defRPr>
            </a:lvl9pPr>
          </a:lstStyle>
          <a:p>
            <a:pPr eaLnBrk="1" hangingPunct="1"/>
            <a:fld id="{3BB2C699-01C3-4FE1-AA48-1539EEF74054}" type="slidenum">
              <a:rPr lang="en-US" sz="1200"/>
              <a:pPr eaLnBrk="1" hangingPunct="1"/>
              <a:t>76</a:t>
            </a:fld>
            <a:endParaRPr lang="en-US" sz="1200"/>
          </a:p>
        </p:txBody>
      </p:sp>
      <p:sp>
        <p:nvSpPr>
          <p:cNvPr id="220163" name="Rectangle 2"/>
          <p:cNvSpPr>
            <a:spLocks noGrp="1" noRot="1" noChangeAspect="1" noChangeArrowheads="1" noTextEdit="1"/>
          </p:cNvSpPr>
          <p:nvPr>
            <p:ph type="sldImg"/>
          </p:nvPr>
        </p:nvSpPr>
        <p:spPr>
          <a:xfrm>
            <a:off x="1174750" y="725488"/>
            <a:ext cx="4510088" cy="3384550"/>
          </a:xfrm>
          <a:ln/>
        </p:spPr>
      </p:sp>
      <p:sp>
        <p:nvSpPr>
          <p:cNvPr id="220164" name="Rectangle 3"/>
          <p:cNvSpPr>
            <a:spLocks noGrp="1" noChangeArrowheads="1"/>
          </p:cNvSpPr>
          <p:nvPr>
            <p:ph type="body" idx="1"/>
          </p:nvPr>
        </p:nvSpPr>
        <p:spPr>
          <a:xfrm>
            <a:off x="904875" y="4349750"/>
            <a:ext cx="5048250" cy="411238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1500">
                <a:solidFill>
                  <a:schemeClr val="tx1"/>
                </a:solidFill>
                <a:latin typeface="Arial" pitchFamily="34" charset="0"/>
              </a:defRPr>
            </a:lvl1pPr>
            <a:lvl2pPr marL="702756" indent="-270291" defTabSz="914485" eaLnBrk="0" hangingPunct="0">
              <a:defRPr sz="1500">
                <a:solidFill>
                  <a:schemeClr val="tx1"/>
                </a:solidFill>
                <a:latin typeface="Arial" pitchFamily="34" charset="0"/>
              </a:defRPr>
            </a:lvl2pPr>
            <a:lvl3pPr marL="1081164" indent="-216233" defTabSz="914485" eaLnBrk="0" hangingPunct="0">
              <a:defRPr sz="1500">
                <a:solidFill>
                  <a:schemeClr val="tx1"/>
                </a:solidFill>
                <a:latin typeface="Arial" pitchFamily="34" charset="0"/>
              </a:defRPr>
            </a:lvl3pPr>
            <a:lvl4pPr marL="1513629" indent="-216233" defTabSz="914485" eaLnBrk="0" hangingPunct="0">
              <a:defRPr sz="1500">
                <a:solidFill>
                  <a:schemeClr val="tx1"/>
                </a:solidFill>
                <a:latin typeface="Arial" pitchFamily="34" charset="0"/>
              </a:defRPr>
            </a:lvl4pPr>
            <a:lvl5pPr marL="1946095" indent="-216233" defTabSz="914485" eaLnBrk="0" hangingPunct="0">
              <a:defRPr sz="1500">
                <a:solidFill>
                  <a:schemeClr val="tx1"/>
                </a:solidFill>
                <a:latin typeface="Arial" pitchFamily="34" charset="0"/>
              </a:defRPr>
            </a:lvl5pPr>
            <a:lvl6pPr marL="2378560" indent="-216233" defTabSz="914485" eaLnBrk="0" fontAlgn="base" hangingPunct="0">
              <a:spcBef>
                <a:spcPct val="0"/>
              </a:spcBef>
              <a:spcAft>
                <a:spcPct val="0"/>
              </a:spcAft>
              <a:defRPr sz="1500">
                <a:solidFill>
                  <a:schemeClr val="tx1"/>
                </a:solidFill>
                <a:latin typeface="Arial" pitchFamily="34" charset="0"/>
              </a:defRPr>
            </a:lvl6pPr>
            <a:lvl7pPr marL="2811026" indent="-216233" defTabSz="914485" eaLnBrk="0" fontAlgn="base" hangingPunct="0">
              <a:spcBef>
                <a:spcPct val="0"/>
              </a:spcBef>
              <a:spcAft>
                <a:spcPct val="0"/>
              </a:spcAft>
              <a:defRPr sz="1500">
                <a:solidFill>
                  <a:schemeClr val="tx1"/>
                </a:solidFill>
                <a:latin typeface="Arial" pitchFamily="34" charset="0"/>
              </a:defRPr>
            </a:lvl7pPr>
            <a:lvl8pPr marL="3243491" indent="-216233" defTabSz="914485" eaLnBrk="0" fontAlgn="base" hangingPunct="0">
              <a:spcBef>
                <a:spcPct val="0"/>
              </a:spcBef>
              <a:spcAft>
                <a:spcPct val="0"/>
              </a:spcAft>
              <a:defRPr sz="1500">
                <a:solidFill>
                  <a:schemeClr val="tx1"/>
                </a:solidFill>
                <a:latin typeface="Arial" pitchFamily="34" charset="0"/>
              </a:defRPr>
            </a:lvl8pPr>
            <a:lvl9pPr marL="3675957" indent="-216233" defTabSz="914485" eaLnBrk="0" fontAlgn="base" hangingPunct="0">
              <a:spcBef>
                <a:spcPct val="0"/>
              </a:spcBef>
              <a:spcAft>
                <a:spcPct val="0"/>
              </a:spcAft>
              <a:defRPr sz="1500">
                <a:solidFill>
                  <a:schemeClr val="tx1"/>
                </a:solidFill>
                <a:latin typeface="Arial" pitchFamily="34" charset="0"/>
              </a:defRPr>
            </a:lvl9pPr>
          </a:lstStyle>
          <a:p>
            <a:pPr eaLnBrk="1" hangingPunct="1"/>
            <a:fld id="{5E4A41D8-8554-4A93-8836-CB46EBA7D2C3}" type="slidenum">
              <a:rPr lang="en-US" sz="1200"/>
              <a:pPr eaLnBrk="1" hangingPunct="1"/>
              <a:t>77</a:t>
            </a:fld>
            <a:endParaRPr lang="en-US" sz="1200"/>
          </a:p>
        </p:txBody>
      </p:sp>
      <p:sp>
        <p:nvSpPr>
          <p:cNvPr id="221187" name="Rectangle 2"/>
          <p:cNvSpPr>
            <a:spLocks noGrp="1" noRot="1" noChangeAspect="1" noChangeArrowheads="1" noTextEdit="1"/>
          </p:cNvSpPr>
          <p:nvPr>
            <p:ph type="sldImg"/>
          </p:nvPr>
        </p:nvSpPr>
        <p:spPr>
          <a:xfrm>
            <a:off x="1174750" y="725488"/>
            <a:ext cx="4510088" cy="3384550"/>
          </a:xfrm>
          <a:ln/>
        </p:spPr>
      </p:sp>
      <p:sp>
        <p:nvSpPr>
          <p:cNvPr id="221188" name="Rectangle 3"/>
          <p:cNvSpPr>
            <a:spLocks noGrp="1" noChangeArrowheads="1"/>
          </p:cNvSpPr>
          <p:nvPr>
            <p:ph type="body" idx="1"/>
          </p:nvPr>
        </p:nvSpPr>
        <p:spPr>
          <a:xfrm>
            <a:off x="904875" y="4349750"/>
            <a:ext cx="5048250" cy="411238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1500">
                <a:solidFill>
                  <a:schemeClr val="tx1"/>
                </a:solidFill>
                <a:latin typeface="Arial" pitchFamily="34" charset="0"/>
              </a:defRPr>
            </a:lvl1pPr>
            <a:lvl2pPr marL="702756" indent="-270291" defTabSz="914485" eaLnBrk="0" hangingPunct="0">
              <a:defRPr sz="1500">
                <a:solidFill>
                  <a:schemeClr val="tx1"/>
                </a:solidFill>
                <a:latin typeface="Arial" pitchFamily="34" charset="0"/>
              </a:defRPr>
            </a:lvl2pPr>
            <a:lvl3pPr marL="1081164" indent="-216233" defTabSz="914485" eaLnBrk="0" hangingPunct="0">
              <a:defRPr sz="1500">
                <a:solidFill>
                  <a:schemeClr val="tx1"/>
                </a:solidFill>
                <a:latin typeface="Arial" pitchFamily="34" charset="0"/>
              </a:defRPr>
            </a:lvl3pPr>
            <a:lvl4pPr marL="1513629" indent="-216233" defTabSz="914485" eaLnBrk="0" hangingPunct="0">
              <a:defRPr sz="1500">
                <a:solidFill>
                  <a:schemeClr val="tx1"/>
                </a:solidFill>
                <a:latin typeface="Arial" pitchFamily="34" charset="0"/>
              </a:defRPr>
            </a:lvl4pPr>
            <a:lvl5pPr marL="1946095" indent="-216233" defTabSz="914485" eaLnBrk="0" hangingPunct="0">
              <a:defRPr sz="1500">
                <a:solidFill>
                  <a:schemeClr val="tx1"/>
                </a:solidFill>
                <a:latin typeface="Arial" pitchFamily="34" charset="0"/>
              </a:defRPr>
            </a:lvl5pPr>
            <a:lvl6pPr marL="2378560" indent="-216233" defTabSz="914485" eaLnBrk="0" fontAlgn="base" hangingPunct="0">
              <a:spcBef>
                <a:spcPct val="0"/>
              </a:spcBef>
              <a:spcAft>
                <a:spcPct val="0"/>
              </a:spcAft>
              <a:defRPr sz="1500">
                <a:solidFill>
                  <a:schemeClr val="tx1"/>
                </a:solidFill>
                <a:latin typeface="Arial" pitchFamily="34" charset="0"/>
              </a:defRPr>
            </a:lvl6pPr>
            <a:lvl7pPr marL="2811026" indent="-216233" defTabSz="914485" eaLnBrk="0" fontAlgn="base" hangingPunct="0">
              <a:spcBef>
                <a:spcPct val="0"/>
              </a:spcBef>
              <a:spcAft>
                <a:spcPct val="0"/>
              </a:spcAft>
              <a:defRPr sz="1500">
                <a:solidFill>
                  <a:schemeClr val="tx1"/>
                </a:solidFill>
                <a:latin typeface="Arial" pitchFamily="34" charset="0"/>
              </a:defRPr>
            </a:lvl7pPr>
            <a:lvl8pPr marL="3243491" indent="-216233" defTabSz="914485" eaLnBrk="0" fontAlgn="base" hangingPunct="0">
              <a:spcBef>
                <a:spcPct val="0"/>
              </a:spcBef>
              <a:spcAft>
                <a:spcPct val="0"/>
              </a:spcAft>
              <a:defRPr sz="1500">
                <a:solidFill>
                  <a:schemeClr val="tx1"/>
                </a:solidFill>
                <a:latin typeface="Arial" pitchFamily="34" charset="0"/>
              </a:defRPr>
            </a:lvl8pPr>
            <a:lvl9pPr marL="3675957" indent="-216233" defTabSz="914485" eaLnBrk="0" fontAlgn="base" hangingPunct="0">
              <a:spcBef>
                <a:spcPct val="0"/>
              </a:spcBef>
              <a:spcAft>
                <a:spcPct val="0"/>
              </a:spcAft>
              <a:defRPr sz="1500">
                <a:solidFill>
                  <a:schemeClr val="tx1"/>
                </a:solidFill>
                <a:latin typeface="Arial" pitchFamily="34" charset="0"/>
              </a:defRPr>
            </a:lvl9pPr>
          </a:lstStyle>
          <a:p>
            <a:pPr eaLnBrk="1" hangingPunct="1"/>
            <a:fld id="{C859F787-7A3A-446E-94EB-0C684281B3E7}" type="slidenum">
              <a:rPr lang="en-US" sz="1200"/>
              <a:pPr eaLnBrk="1" hangingPunct="1"/>
              <a:t>78</a:t>
            </a:fld>
            <a:endParaRPr lang="en-US" sz="1200"/>
          </a:p>
        </p:txBody>
      </p:sp>
      <p:sp>
        <p:nvSpPr>
          <p:cNvPr id="222211" name="Rectangle 2"/>
          <p:cNvSpPr>
            <a:spLocks noGrp="1" noRot="1" noChangeAspect="1" noChangeArrowheads="1" noTextEdit="1"/>
          </p:cNvSpPr>
          <p:nvPr>
            <p:ph type="sldImg"/>
          </p:nvPr>
        </p:nvSpPr>
        <p:spPr>
          <a:xfrm>
            <a:off x="1174750" y="725488"/>
            <a:ext cx="4510088" cy="3384550"/>
          </a:xfrm>
          <a:ln/>
        </p:spPr>
      </p:sp>
      <p:sp>
        <p:nvSpPr>
          <p:cNvPr id="222212" name="Rectangle 3"/>
          <p:cNvSpPr>
            <a:spLocks noGrp="1" noChangeArrowheads="1"/>
          </p:cNvSpPr>
          <p:nvPr>
            <p:ph type="body" idx="1"/>
          </p:nvPr>
        </p:nvSpPr>
        <p:spPr>
          <a:xfrm>
            <a:off x="904875" y="4349750"/>
            <a:ext cx="5048250" cy="411238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5924FFC-41EC-40A6-8CA1-699214E4588D}" type="slidenum">
              <a:rPr lang="en-US" smtClean="0"/>
              <a:pPr>
                <a:defRPr/>
              </a:pPr>
              <a:t>79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00">
                <a:solidFill>
                  <a:schemeClr val="tx1"/>
                </a:solidFill>
                <a:latin typeface="Arial" charset="0"/>
              </a:defRPr>
            </a:lvl1pPr>
            <a:lvl2pPr marL="702756" indent="-270291" eaLnBrk="0" hangingPunct="0">
              <a:defRPr sz="1900">
                <a:solidFill>
                  <a:schemeClr val="tx1"/>
                </a:solidFill>
                <a:latin typeface="Arial" charset="0"/>
              </a:defRPr>
            </a:lvl2pPr>
            <a:lvl3pPr marL="1081164" indent="-216233" eaLnBrk="0" hangingPunct="0">
              <a:defRPr sz="1900">
                <a:solidFill>
                  <a:schemeClr val="tx1"/>
                </a:solidFill>
                <a:latin typeface="Arial" charset="0"/>
              </a:defRPr>
            </a:lvl3pPr>
            <a:lvl4pPr marL="1513629" indent="-216233" eaLnBrk="0" hangingPunct="0">
              <a:defRPr sz="1900">
                <a:solidFill>
                  <a:schemeClr val="tx1"/>
                </a:solidFill>
                <a:latin typeface="Arial" charset="0"/>
              </a:defRPr>
            </a:lvl4pPr>
            <a:lvl5pPr marL="1946095" indent="-216233" eaLnBrk="0" hangingPunct="0">
              <a:defRPr sz="1900">
                <a:solidFill>
                  <a:schemeClr val="tx1"/>
                </a:solidFill>
                <a:latin typeface="Arial" charset="0"/>
              </a:defRPr>
            </a:lvl5pPr>
            <a:lvl6pPr marL="2378560" indent="-216233" eaLnBrk="0" fontAlgn="base" hangingPunct="0">
              <a:spcBef>
                <a:spcPct val="0"/>
              </a:spcBef>
              <a:spcAft>
                <a:spcPct val="0"/>
              </a:spcAft>
              <a:defRPr sz="1900">
                <a:solidFill>
                  <a:schemeClr val="tx1"/>
                </a:solidFill>
                <a:latin typeface="Arial" charset="0"/>
              </a:defRPr>
            </a:lvl6pPr>
            <a:lvl7pPr marL="2811026" indent="-216233" eaLnBrk="0" fontAlgn="base" hangingPunct="0">
              <a:spcBef>
                <a:spcPct val="0"/>
              </a:spcBef>
              <a:spcAft>
                <a:spcPct val="0"/>
              </a:spcAft>
              <a:defRPr sz="1900">
                <a:solidFill>
                  <a:schemeClr val="tx1"/>
                </a:solidFill>
                <a:latin typeface="Arial" charset="0"/>
              </a:defRPr>
            </a:lvl7pPr>
            <a:lvl8pPr marL="3243491" indent="-216233" eaLnBrk="0" fontAlgn="base" hangingPunct="0">
              <a:spcBef>
                <a:spcPct val="0"/>
              </a:spcBef>
              <a:spcAft>
                <a:spcPct val="0"/>
              </a:spcAft>
              <a:defRPr sz="1900">
                <a:solidFill>
                  <a:schemeClr val="tx1"/>
                </a:solidFill>
                <a:latin typeface="Arial" charset="0"/>
              </a:defRPr>
            </a:lvl8pPr>
            <a:lvl9pPr marL="3675957" indent="-216233" eaLnBrk="0" fontAlgn="base" hangingPunct="0">
              <a:spcBef>
                <a:spcPct val="0"/>
              </a:spcBef>
              <a:spcAft>
                <a:spcPct val="0"/>
              </a:spcAft>
              <a:defRPr sz="1900">
                <a:solidFill>
                  <a:schemeClr val="tx1"/>
                </a:solidFill>
                <a:latin typeface="Arial" charset="0"/>
              </a:defRPr>
            </a:lvl9pPr>
          </a:lstStyle>
          <a:p>
            <a:pPr eaLnBrk="1" hangingPunct="1"/>
            <a:fld id="{181FB2EA-8C5D-4992-8B91-B25C76461138}" type="slidenum">
              <a:rPr lang="en-US" sz="1000">
                <a:solidFill>
                  <a:schemeClr val="bg2"/>
                </a:solidFill>
              </a:rPr>
              <a:pPr eaLnBrk="1" hangingPunct="1"/>
              <a:t>8</a:t>
            </a:fld>
            <a:endParaRPr lang="en-US" sz="1000">
              <a:solidFill>
                <a:schemeClr val="bg2"/>
              </a:solidFill>
            </a:endParaRPr>
          </a:p>
        </p:txBody>
      </p:sp>
      <p:sp>
        <p:nvSpPr>
          <p:cNvPr id="68611" name="Rectangle 2"/>
          <p:cNvSpPr>
            <a:spLocks noGrp="1" noRot="1" noChangeAspect="1" noChangeArrowheads="1" noTextEdit="1"/>
          </p:cNvSpPr>
          <p:nvPr>
            <p:ph type="sldImg"/>
          </p:nvPr>
        </p:nvSpPr>
        <p:spPr>
          <a:xfrm>
            <a:off x="1144588" y="685800"/>
            <a:ext cx="4570412" cy="3429000"/>
          </a:xfrm>
          <a:ln/>
        </p:spPr>
      </p:sp>
      <p:sp>
        <p:nvSpPr>
          <p:cNvPr id="55299" name="Rectangle 3"/>
          <p:cNvSpPr>
            <a:spLocks noGrp="1" noChangeArrowheads="1"/>
          </p:cNvSpPr>
          <p:nvPr>
            <p:ph type="body" idx="1"/>
          </p:nvPr>
        </p:nvSpPr>
        <p:spPr>
          <a:xfrm>
            <a:off x="915294" y="4343703"/>
            <a:ext cx="5027414" cy="4115405"/>
          </a:xfrm>
          <a:ln/>
        </p:spPr>
        <p:txBody>
          <a:bodyPr/>
          <a:lstStyle/>
          <a:p>
            <a:pPr marL="576308" indent="-285039">
              <a:defRPr/>
            </a:pPr>
            <a:r>
              <a:rPr lang="en-US" b="1" dirty="0" smtClean="0"/>
              <a:t>We have close service partnerships</a:t>
            </a:r>
            <a:r>
              <a:rPr lang="en-US" dirty="0" smtClean="0"/>
              <a:t> with industry leaders like Oracle, Microsoft,  Cisco, VMware, SAP, IBM, and Symantec, with whom we can deliver integrated solutions that span not only the products, but also people and processes that work together to help maximize the results you get.</a:t>
            </a:r>
          </a:p>
          <a:p>
            <a:pPr marL="741412" lvl="1" indent="-285039">
              <a:buFontTx/>
              <a:buChar char="•"/>
              <a:defRPr/>
            </a:pPr>
            <a:r>
              <a:rPr lang="en-US" dirty="0" smtClean="0"/>
              <a:t>Some of the ways we collaborate  in professional services include:</a:t>
            </a:r>
          </a:p>
          <a:p>
            <a:pPr marL="918977" lvl="2" indent="-285039">
              <a:buFontTx/>
              <a:buChar char="•"/>
              <a:defRPr/>
            </a:pPr>
            <a:r>
              <a:rPr lang="en-US" dirty="0" smtClean="0"/>
              <a:t>Consulting Agreements that facilitate  our ability to call on other company’s experts for  joint design work and delivery</a:t>
            </a:r>
          </a:p>
          <a:p>
            <a:pPr marL="918977" lvl="2" indent="-285039">
              <a:buFontTx/>
              <a:buChar char="•"/>
              <a:defRPr/>
            </a:pPr>
            <a:r>
              <a:rPr lang="en-US" dirty="0" smtClean="0"/>
              <a:t>Jointly developed best practices and methodologies to help ensure high-quality solution deployment </a:t>
            </a:r>
          </a:p>
          <a:p>
            <a:pPr marL="918977" lvl="2" indent="-285039">
              <a:buFontTx/>
              <a:buChar char="•"/>
              <a:defRPr/>
            </a:pPr>
            <a:r>
              <a:rPr lang="en-US" dirty="0" smtClean="0"/>
              <a:t>Joint support agreements with our strategic partners, so any issues are resolved quickly without finger pointing.</a:t>
            </a:r>
          </a:p>
          <a:p>
            <a:pPr marL="190025" indent="-190025">
              <a:buFontTx/>
              <a:buChar char="•"/>
              <a:defRPr/>
            </a:pPr>
            <a:r>
              <a:rPr lang="en-US" b="1" dirty="0" smtClean="0"/>
              <a:t>We also have Implementation  partners, </a:t>
            </a:r>
            <a:r>
              <a:rPr lang="en-US" dirty="0" smtClean="0"/>
              <a:t>these may be distributors or Regional SIs.  You can customize this slide to the customer’s situation by adding local partners. </a:t>
            </a:r>
          </a:p>
          <a:p>
            <a:pPr marL="190025" indent="-190025">
              <a:buFontTx/>
              <a:buChar char="•"/>
              <a:defRPr/>
            </a:pPr>
            <a:r>
              <a:rPr lang="en-US" b="1" dirty="0" smtClean="0"/>
              <a:t>The benefits to customers of  the NetApp approach to Services are:  </a:t>
            </a:r>
            <a:r>
              <a:rPr lang="en-US" dirty="0" smtClean="0"/>
              <a:t>reduced risk and a shorter time to deployment for new solutions (since we do them everyday), advice on how to architect for efficiency in the data center and how to improve utilization of current investments and help on adopting new technologies.</a:t>
            </a:r>
          </a:p>
          <a:p>
            <a:pPr marL="190025" indent="-190025">
              <a:buFontTx/>
              <a:buChar char="•"/>
              <a:defRPr/>
            </a:pPr>
            <a:endParaRPr lang="en-US" dirty="0" smtClean="0">
              <a:solidFill>
                <a:schemeClr val="bg1"/>
              </a:solidFill>
            </a:endParaRPr>
          </a:p>
          <a:p>
            <a:pPr marL="190025" indent="-190025">
              <a:buFontTx/>
              <a:buChar char="•"/>
              <a:defRPr/>
            </a:pPr>
            <a:endParaRPr lang="en-US" dirty="0" smtClean="0"/>
          </a:p>
          <a:p>
            <a:pPr marL="190025" indent="-190025">
              <a:defRPr/>
            </a:pPr>
            <a:endParaRPr lang="en-US" dirty="0" smtClean="0"/>
          </a:p>
          <a:p>
            <a:pPr marL="190025" indent="-190025">
              <a:defRPr/>
            </a:pPr>
            <a:endParaRPr lang="en-US" dirty="0"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pPr defTabSz="915994"/>
            <a:fld id="{E74E78C7-74E4-43F9-890B-35256DAF86F6}" type="slidenum">
              <a:rPr lang="en-US" smtClean="0"/>
              <a:pPr defTabSz="915994"/>
              <a:t>80</a:t>
            </a:fld>
            <a:endParaRPr lang="en-US" dirty="0" smtClean="0"/>
          </a:p>
        </p:txBody>
      </p:sp>
      <p:sp>
        <p:nvSpPr>
          <p:cNvPr id="23555" name="Rectangle 2"/>
          <p:cNvSpPr>
            <a:spLocks noGrp="1" noRot="1" noChangeAspect="1" noChangeArrowheads="1" noTextEdit="1"/>
          </p:cNvSpPr>
          <p:nvPr>
            <p:ph type="sldImg"/>
          </p:nvPr>
        </p:nvSpPr>
        <p:spPr>
          <a:xfrm>
            <a:off x="1196975" y="304800"/>
            <a:ext cx="4419600" cy="3314700"/>
          </a:xfrm>
          <a:ln/>
        </p:spPr>
      </p:sp>
      <p:sp>
        <p:nvSpPr>
          <p:cNvPr id="23556" name="Rectangle 3"/>
          <p:cNvSpPr>
            <a:spLocks noGrp="1" noChangeArrowheads="1"/>
          </p:cNvSpPr>
          <p:nvPr>
            <p:ph type="body" idx="1"/>
          </p:nvPr>
        </p:nvSpPr>
        <p:spPr>
          <a:noFill/>
          <a:ln/>
        </p:spPr>
        <p:txBody>
          <a:bodyPr/>
          <a:lstStyle/>
          <a:p>
            <a:pPr eaLnBrk="1" hangingPunct="1"/>
            <a:r>
              <a:rPr lang="en-US" b="1" dirty="0" smtClean="0"/>
              <a:t>Slide Objective: </a:t>
            </a:r>
            <a:r>
              <a:rPr lang="en-US" dirty="0" smtClean="0"/>
              <a:t>Describe the functionality and benefits of Flash Cache (PAM II) modules.</a:t>
            </a:r>
            <a:endParaRPr lang="en-US" b="1" dirty="0" smtClean="0"/>
          </a:p>
          <a:p>
            <a:pPr eaLnBrk="1" hangingPunct="1"/>
            <a:endParaRPr lang="en-US" b="1" dirty="0" smtClean="0"/>
          </a:p>
          <a:p>
            <a:pPr eaLnBrk="1" hangingPunct="1"/>
            <a:r>
              <a:rPr lang="en-US" dirty="0" smtClean="0"/>
              <a:t>Flash Cache modules are PCIe cards enterprise class (SLC) flash memory and a custom memory management unit.  These cards fit into the expansion slots of a storage controller.</a:t>
            </a:r>
          </a:p>
          <a:p>
            <a:pPr eaLnBrk="1" hangingPunct="1"/>
            <a:endParaRPr lang="en-US" dirty="0" smtClean="0"/>
          </a:p>
          <a:p>
            <a:pPr eaLnBrk="1" hangingPunct="1"/>
            <a:r>
              <a:rPr lang="en-US" dirty="0" smtClean="0"/>
              <a:t>Our Flash Cache modules are </a:t>
            </a:r>
            <a:r>
              <a:rPr lang="en-US" i="1" dirty="0" smtClean="0"/>
              <a:t>intelligent</a:t>
            </a:r>
            <a:r>
              <a:rPr lang="en-US" dirty="0" smtClean="0"/>
              <a:t> read caches for user data and NetApp metadata. We say intelligent because what gets cached depends which of three modes of operation you select.  [See the Technical FAQ for details about operation modes.]</a:t>
            </a:r>
          </a:p>
          <a:p>
            <a:pPr eaLnBrk="1" hangingPunct="1"/>
            <a:endParaRPr lang="en-US" dirty="0" smtClean="0"/>
          </a:p>
          <a:p>
            <a:pPr eaLnBrk="1" hangingPunct="1"/>
            <a:r>
              <a:rPr lang="en-US" dirty="0" smtClean="0"/>
              <a:t>Active data automatically flows into cache and ALL storage behind the controller is subject to caching.  Do, you don’t have to guess what will get used a lot.</a:t>
            </a:r>
          </a:p>
          <a:p>
            <a:pPr eaLnBrk="1" hangingPunct="1"/>
            <a:endParaRPr lang="en-US" dirty="0" smtClean="0"/>
          </a:p>
          <a:p>
            <a:pPr eaLnBrk="1" hangingPunct="1"/>
            <a:r>
              <a:rPr lang="en-US" dirty="0" smtClean="0"/>
              <a:t>The traditional way to increase I/O throughput when the disk subsystem (not the CPU) is the bottleneck is to add more spindles. If you don’t need more capacity then this is a waste of storage. Caching can increase I/O throughput in a storage system without adding disks.</a:t>
            </a:r>
          </a:p>
          <a:p>
            <a:pPr eaLnBrk="1" hangingPunct="1"/>
            <a:endParaRPr lang="en-US" dirty="0" smtClean="0"/>
          </a:p>
          <a:p>
            <a:pPr eaLnBrk="1" hangingPunct="1"/>
            <a:r>
              <a:rPr lang="en-US" dirty="0" smtClean="0"/>
              <a:t>This approach is effective for workloads that are random in character and read intensive. Examples include file services, OLTP databases, messaging, and virtual infrastructure.</a:t>
            </a:r>
          </a:p>
          <a:p>
            <a:pPr eaLnBrk="1" hangingPunct="1"/>
            <a:endParaRPr lang="en-US" dirty="0" smtClean="0"/>
          </a:p>
          <a:p>
            <a:pPr eaLnBrk="1" hangingPunct="1"/>
            <a:r>
              <a:rPr lang="en-US" dirty="0" smtClean="0"/>
              <a:t>One of the nice things about our Flash Cache modules is that you can predict the results before adding cache to an existing storage system. A  Data ONTAP (7.3+) feature called Predictive Cache Statistics simulates having a cache under your workload. It can predict whether adding cache would be helpful and how much to use.  </a:t>
            </a:r>
          </a:p>
          <a:p>
            <a:pPr eaLnBrk="1" hangingPunct="1"/>
            <a:endParaRPr lang="en-US" dirty="0" smtClean="0"/>
          </a:p>
          <a:p>
            <a:pPr eaLnBrk="1" hangingPunct="1"/>
            <a:r>
              <a:rPr lang="en-US" dirty="0" smtClean="0"/>
              <a:t>  </a:t>
            </a: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defTabSz="915994"/>
            <a:fld id="{E9400366-CCC0-4B14-A92C-C51F41804DA2}" type="slidenum">
              <a:rPr lang="en-US" smtClean="0"/>
              <a:pPr defTabSz="915994"/>
              <a:t>81</a:t>
            </a:fld>
            <a:endParaRPr lang="en-US" dirty="0" smtClean="0"/>
          </a:p>
        </p:txBody>
      </p:sp>
      <p:sp>
        <p:nvSpPr>
          <p:cNvPr id="24579" name="Rectangle 2"/>
          <p:cNvSpPr>
            <a:spLocks noGrp="1" noRot="1" noChangeAspect="1" noChangeArrowheads="1" noTextEdit="1"/>
          </p:cNvSpPr>
          <p:nvPr>
            <p:ph type="sldImg"/>
          </p:nvPr>
        </p:nvSpPr>
        <p:spPr>
          <a:xfrm>
            <a:off x="1195388" y="304800"/>
            <a:ext cx="4419600" cy="3314700"/>
          </a:xfrm>
          <a:ln/>
        </p:spPr>
      </p:sp>
      <p:sp>
        <p:nvSpPr>
          <p:cNvPr id="24580" name="Rectangle 3"/>
          <p:cNvSpPr>
            <a:spLocks noGrp="1" noChangeArrowheads="1"/>
          </p:cNvSpPr>
          <p:nvPr>
            <p:ph type="body" idx="1"/>
          </p:nvPr>
        </p:nvSpPr>
        <p:spPr>
          <a:noFill/>
          <a:ln/>
        </p:spPr>
        <p:txBody>
          <a:bodyPr/>
          <a:lstStyle/>
          <a:p>
            <a:pPr eaLnBrk="1" hangingPunct="1"/>
            <a:r>
              <a:rPr lang="en-US" dirty="0" smtClean="0"/>
              <a:t>Here on the left we have a conceptual representation of a storage controller and an external disk drive shelf.  In a conventional storage system, the processors can access data in two places: from disk or memory, as represented by the dark gray and green lines, respectively.  If the data is not in memory then it will take over 100 times longer to get it from disk.  A Flash Cache module is a read cache located on the PCI Express IO bus.  A hit to the Flash Cache reduces latency, the time it takes to get data, by a factor of 10 compared to disk.</a:t>
            </a:r>
          </a:p>
          <a:p>
            <a:pPr eaLnBrk="1" hangingPunct="1"/>
            <a:endParaRPr lang="en-US" dirty="0" smtClean="0"/>
          </a:p>
          <a:p>
            <a:pPr eaLnBrk="1" hangingPunct="1"/>
            <a:r>
              <a:rPr lang="en-US" dirty="0" smtClean="0"/>
              <a:t>Flash Cache modules can also increase throughput for disk bound storage systems.  </a:t>
            </a: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Dedupe aware cache – this is</a:t>
            </a:r>
            <a:r>
              <a:rPr lang="en-US" baseline="0" dirty="0" smtClean="0"/>
              <a:t> absolutely critical.</a:t>
            </a:r>
            <a:endParaRPr lang="en-US" dirty="0"/>
          </a:p>
        </p:txBody>
      </p:sp>
      <p:sp>
        <p:nvSpPr>
          <p:cNvPr id="4" name="Slide Number Placeholder 3"/>
          <p:cNvSpPr>
            <a:spLocks noGrp="1"/>
          </p:cNvSpPr>
          <p:nvPr>
            <p:ph type="sldNum" sz="quarter" idx="10"/>
          </p:nvPr>
        </p:nvSpPr>
        <p:spPr/>
        <p:txBody>
          <a:bodyPr/>
          <a:lstStyle/>
          <a:p>
            <a:pPr>
              <a:defRPr/>
            </a:pPr>
            <a:fld id="{55924FFC-41EC-40A6-8CA1-699214E4588D}" type="slidenum">
              <a:rPr lang="en-US" smtClean="0"/>
              <a:pPr>
                <a:defRPr/>
              </a:pPr>
              <a:t>82</a:t>
            </a:fld>
            <a:endParaRPr lang="en-US" dirty="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5924FFC-41EC-40A6-8CA1-699214E4588D}" type="slidenum">
              <a:rPr lang="en-US" smtClean="0"/>
              <a:pPr>
                <a:defRPr/>
              </a:pPr>
              <a:t>83</a:t>
            </a:fld>
            <a:endParaRPr lang="en-US" dirty="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5924FFC-41EC-40A6-8CA1-699214E4588D}" type="slidenum">
              <a:rPr lang="en-US" smtClean="0"/>
              <a:pPr>
                <a:defRPr/>
              </a:pPr>
              <a:t>84</a:t>
            </a:fld>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59D733-802D-42B1-9880-5A3A6AC54406}" type="slidenum">
              <a:rPr lang="en-US"/>
              <a:pPr/>
              <a:t>85</a:t>
            </a:fld>
            <a:endParaRPr lang="en-US"/>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5924FFC-41EC-40A6-8CA1-699214E4588D}" type="slidenum">
              <a:rPr lang="en-US" smtClean="0"/>
              <a:pPr>
                <a:defRPr/>
              </a:pPr>
              <a:t>86</a:t>
            </a:fld>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5924FFC-41EC-40A6-8CA1-699214E4588D}" type="slidenum">
              <a:rPr lang="en-US" smtClean="0"/>
              <a:pPr>
                <a:defRPr/>
              </a:pPr>
              <a:t>87</a:t>
            </a:fld>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955B270A-DCD3-4320-8AA2-67062A3FF9ED}" type="slidenum">
              <a:rPr lang="en-US" smtClean="0"/>
              <a:pPr/>
              <a:t>88</a:t>
            </a:fld>
            <a:endParaRPr lang="en-US" smtClean="0"/>
          </a:p>
        </p:txBody>
      </p:sp>
      <p:sp>
        <p:nvSpPr>
          <p:cNvPr id="83971" name="Rectangle 2"/>
          <p:cNvSpPr>
            <a:spLocks noGrp="1" noRot="1" noChangeAspect="1" noChangeArrowheads="1" noTextEdit="1"/>
          </p:cNvSpPr>
          <p:nvPr>
            <p:ph type="sldImg"/>
          </p:nvPr>
        </p:nvSpPr>
        <p:spPr>
          <a:xfrm>
            <a:off x="1144588" y="685800"/>
            <a:ext cx="4573587" cy="3429000"/>
          </a:xfrm>
          <a:ln/>
        </p:spPr>
      </p:sp>
      <p:sp>
        <p:nvSpPr>
          <p:cNvPr id="83972" name="Rectangle 3"/>
          <p:cNvSpPr>
            <a:spLocks noGrp="1" noChangeArrowheads="1"/>
          </p:cNvSpPr>
          <p:nvPr>
            <p:ph type="body" idx="1"/>
          </p:nvPr>
        </p:nvSpPr>
        <p:spPr>
          <a:xfrm>
            <a:off x="267360" y="4284689"/>
            <a:ext cx="6313789" cy="4799975"/>
          </a:xfrm>
          <a:noFill/>
          <a:ln/>
        </p:spPr>
        <p:txBody>
          <a:bodyPr/>
          <a:lstStyle/>
          <a:p>
            <a:pPr eaLnBrk="1" hangingPunct="1"/>
            <a:r>
              <a:rPr lang="en-US" b="1" smtClean="0"/>
              <a:t>Key message: </a:t>
            </a:r>
            <a:r>
              <a:rPr lang="en-US" smtClean="0"/>
              <a:t>NetApp provides seamless integration with the existing environment while consolidating multiple existing file servers.</a:t>
            </a:r>
          </a:p>
          <a:p>
            <a:pPr eaLnBrk="1" hangingPunct="1"/>
            <a:endParaRPr lang="en-US" smtClean="0"/>
          </a:p>
          <a:p>
            <a:pPr eaLnBrk="1" hangingPunct="1"/>
            <a:r>
              <a:rPr lang="en-US" b="1" smtClean="0"/>
              <a:t>Talking points:</a:t>
            </a:r>
          </a:p>
          <a:p>
            <a:pPr eaLnBrk="1" hangingPunct="1">
              <a:buFontTx/>
              <a:buChar char="•"/>
            </a:pPr>
            <a:r>
              <a:rPr lang="en-US" b="1" smtClean="0"/>
              <a:t>Seamless Integration – </a:t>
            </a:r>
            <a:r>
              <a:rPr lang="en-US" smtClean="0"/>
              <a:t>Allows customers to seamlessly integrate with the existing Authentication environment like Microsoft Active Directory, AD LDAP and Open LDAP, AD  Kerberos and MIT Kerberos.</a:t>
            </a:r>
          </a:p>
          <a:p>
            <a:pPr eaLnBrk="1" hangingPunct="1">
              <a:buFontTx/>
              <a:buChar char="•"/>
            </a:pPr>
            <a:r>
              <a:rPr lang="en-US" b="1" smtClean="0"/>
              <a:t>Consolidation</a:t>
            </a:r>
            <a:r>
              <a:rPr lang="en-US" smtClean="0"/>
              <a:t> – Allows customers to also consolidate their data serving different applications like Home Directories, Shared Storage, Custom Applications, Technical Applications, Software development.</a:t>
            </a:r>
          </a:p>
          <a:p>
            <a:pPr eaLnBrk="1" hangingPunct="1">
              <a:buFontTx/>
              <a:buChar char="•"/>
            </a:pPr>
            <a:r>
              <a:rPr lang="en-US" b="1" smtClean="0"/>
              <a:t>Lower TCO</a:t>
            </a:r>
            <a:r>
              <a:rPr lang="en-US" smtClean="0"/>
              <a:t> – Many file servers consolidated into one NetApp System, thereby reducing the administrative overhead and also reducing the TCO.</a:t>
            </a:r>
          </a:p>
          <a:p>
            <a:pPr eaLnBrk="1" hangingPunct="1"/>
            <a:endParaRPr lang="en-US" smtClean="0"/>
          </a:p>
          <a:p>
            <a:pPr eaLnBrk="1" hangingPunct="1"/>
            <a:r>
              <a:rPr lang="en-US" smtClean="0"/>
              <a:t>NetApp started supporting Windows 2008 Active Directory and SMB2.0 protocol  since Data ONTAP 7.2.4 and 7.3.1 onwards respectively.</a:t>
            </a: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447742AE-5531-4DD4-9BF5-B2AF0DF19E0C}" type="slidenum">
              <a:rPr lang="en-US" smtClean="0">
                <a:latin typeface="Arial" charset="0"/>
              </a:rPr>
              <a:pPr/>
              <a:t>89</a:t>
            </a:fld>
            <a:endParaRPr lang="en-US" smtClean="0">
              <a:latin typeface="Arial" charset="0"/>
            </a:endParaRPr>
          </a:p>
        </p:txBody>
      </p:sp>
      <p:sp>
        <p:nvSpPr>
          <p:cNvPr id="76803" name="Rectangle 2"/>
          <p:cNvSpPr>
            <a:spLocks noGrp="1" noRot="1" noChangeAspect="1" noChangeArrowheads="1" noTextEdit="1"/>
          </p:cNvSpPr>
          <p:nvPr>
            <p:ph type="sldImg"/>
          </p:nvPr>
        </p:nvSpPr>
        <p:spPr>
          <a:solidFill>
            <a:srgbClr val="FFFFFF"/>
          </a:solidFill>
          <a:ln/>
        </p:spPr>
      </p:sp>
      <p:sp>
        <p:nvSpPr>
          <p:cNvPr id="76804" name="Rectangle 3"/>
          <p:cNvSpPr>
            <a:spLocks noGrp="1" noChangeArrowheads="1"/>
          </p:cNvSpPr>
          <p:nvPr>
            <p:ph type="body" idx="1"/>
          </p:nvPr>
        </p:nvSpPr>
        <p:spPr>
          <a:xfrm>
            <a:off x="914401" y="4344025"/>
            <a:ext cx="5029200" cy="4114488"/>
          </a:xfrm>
          <a:solidFill>
            <a:srgbClr val="FFFFFF"/>
          </a:solidFill>
          <a:ln>
            <a:solidFill>
              <a:srgbClr val="000000"/>
            </a:solidFill>
          </a:ln>
        </p:spPr>
        <p:txBody>
          <a:bodyPr/>
          <a:lstStyle/>
          <a:p>
            <a:pPr eaLnBrk="1" hangingPunct="1"/>
            <a:r>
              <a:rPr lang="en-US" b="1" smtClean="0">
                <a:latin typeface="Arial" charset="0"/>
              </a:rPr>
              <a:t>Key message:</a:t>
            </a:r>
            <a:r>
              <a:rPr lang="en-US" smtClean="0">
                <a:latin typeface="Arial" charset="0"/>
              </a:rPr>
              <a:t> NetApp dramatically simplifies the restore process with on-line access to recent backups, rapid restores and self-service recovery.</a:t>
            </a:r>
          </a:p>
          <a:p>
            <a:pPr eaLnBrk="1" hangingPunct="1"/>
            <a:endParaRPr lang="en-US" smtClean="0">
              <a:latin typeface="Arial" charset="0"/>
            </a:endParaRPr>
          </a:p>
          <a:p>
            <a:pPr eaLnBrk="1" hangingPunct="1"/>
            <a:r>
              <a:rPr lang="en-US" b="1" smtClean="0">
                <a:latin typeface="Arial" charset="0"/>
              </a:rPr>
              <a:t>Talking Points:</a:t>
            </a:r>
          </a:p>
          <a:p>
            <a:pPr eaLnBrk="1" hangingPunct="1">
              <a:buFontTx/>
              <a:buChar char="•"/>
            </a:pPr>
            <a:r>
              <a:rPr lang="en-US" b="1" smtClean="0">
                <a:latin typeface="Arial" charset="0"/>
              </a:rPr>
              <a:t>Self Restore -</a:t>
            </a:r>
            <a:r>
              <a:rPr lang="en-US" smtClean="0">
                <a:latin typeface="Arial" charset="0"/>
              </a:rPr>
              <a:t>Reduced administrative overhead - The ability for users to self-recover files eliminates IT intervention, reducing IT overhead. </a:t>
            </a:r>
          </a:p>
          <a:p>
            <a:pPr eaLnBrk="1" hangingPunct="1">
              <a:buFontTx/>
              <a:buChar char="•"/>
            </a:pPr>
            <a:r>
              <a:rPr lang="en-US" b="1" smtClean="0">
                <a:latin typeface="Arial" charset="0"/>
              </a:rPr>
              <a:t>Rapid data Recovery</a:t>
            </a:r>
            <a:r>
              <a:rPr lang="en-US" smtClean="0">
                <a:latin typeface="Arial" charset="0"/>
              </a:rPr>
              <a:t>– NetApp can perform a full file system restore of an existing snapshot (point-in-time image) in a matter of seconds. Snapshots are kept on-line, minimizing the need to restore from tape and greatly accelerating the restore process, thus saving customers hours of time per restore request. </a:t>
            </a:r>
          </a:p>
          <a:p>
            <a:pPr eaLnBrk="1" hangingPunct="1">
              <a:buFontTx/>
              <a:buChar char="•"/>
            </a:pPr>
            <a:r>
              <a:rPr lang="en-US" b="1" smtClean="0">
                <a:latin typeface="Arial" charset="0"/>
              </a:rPr>
              <a:t>Rapid system recovery</a:t>
            </a:r>
            <a:r>
              <a:rPr lang="en-US" smtClean="0">
                <a:latin typeface="Arial" charset="0"/>
              </a:rPr>
              <a:t> – In the event of a full system restore, online access to backups stored remotely on disk-based systems accelerates data restore and recovery.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txBox="1">
            <a:spLocks noGrp="1" noChangeArrowheads="1"/>
          </p:cNvSpPr>
          <p:nvPr/>
        </p:nvSpPr>
        <p:spPr bwMode="auto">
          <a:xfrm>
            <a:off x="5994797" y="8864298"/>
            <a:ext cx="836414" cy="228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nchor="b"/>
          <a:lstStyle>
            <a:lvl1pPr defTabSz="947738" eaLnBrk="0" hangingPunct="0">
              <a:defRPr sz="2000">
                <a:solidFill>
                  <a:schemeClr val="tx1"/>
                </a:solidFill>
                <a:latin typeface="Arial" charset="0"/>
              </a:defRPr>
            </a:lvl1pPr>
            <a:lvl2pPr marL="742950" indent="-285750" defTabSz="947738" eaLnBrk="0" hangingPunct="0">
              <a:defRPr sz="2000">
                <a:solidFill>
                  <a:schemeClr val="tx1"/>
                </a:solidFill>
                <a:latin typeface="Arial" charset="0"/>
              </a:defRPr>
            </a:lvl2pPr>
            <a:lvl3pPr marL="1143000" indent="-228600" defTabSz="947738" eaLnBrk="0" hangingPunct="0">
              <a:defRPr sz="2000">
                <a:solidFill>
                  <a:schemeClr val="tx1"/>
                </a:solidFill>
                <a:latin typeface="Arial" charset="0"/>
              </a:defRPr>
            </a:lvl3pPr>
            <a:lvl4pPr marL="1600200" indent="-228600" defTabSz="947738" eaLnBrk="0" hangingPunct="0">
              <a:defRPr sz="2000">
                <a:solidFill>
                  <a:schemeClr val="tx1"/>
                </a:solidFill>
                <a:latin typeface="Arial" charset="0"/>
              </a:defRPr>
            </a:lvl4pPr>
            <a:lvl5pPr marL="2057400" indent="-228600" defTabSz="947738" eaLnBrk="0" hangingPunct="0">
              <a:defRPr sz="2000">
                <a:solidFill>
                  <a:schemeClr val="tx1"/>
                </a:solidFill>
                <a:latin typeface="Arial" charset="0"/>
              </a:defRPr>
            </a:lvl5pPr>
            <a:lvl6pPr marL="2514600" indent="-228600" defTabSz="947738" eaLnBrk="0" fontAlgn="base" hangingPunct="0">
              <a:spcBef>
                <a:spcPct val="0"/>
              </a:spcBef>
              <a:spcAft>
                <a:spcPct val="0"/>
              </a:spcAft>
              <a:defRPr sz="2000">
                <a:solidFill>
                  <a:schemeClr val="tx1"/>
                </a:solidFill>
                <a:latin typeface="Arial" charset="0"/>
              </a:defRPr>
            </a:lvl6pPr>
            <a:lvl7pPr marL="2971800" indent="-228600" defTabSz="947738" eaLnBrk="0" fontAlgn="base" hangingPunct="0">
              <a:spcBef>
                <a:spcPct val="0"/>
              </a:spcBef>
              <a:spcAft>
                <a:spcPct val="0"/>
              </a:spcAft>
              <a:defRPr sz="2000">
                <a:solidFill>
                  <a:schemeClr val="tx1"/>
                </a:solidFill>
                <a:latin typeface="Arial" charset="0"/>
              </a:defRPr>
            </a:lvl7pPr>
            <a:lvl8pPr marL="3429000" indent="-228600" defTabSz="947738" eaLnBrk="0" fontAlgn="base" hangingPunct="0">
              <a:spcBef>
                <a:spcPct val="0"/>
              </a:spcBef>
              <a:spcAft>
                <a:spcPct val="0"/>
              </a:spcAft>
              <a:defRPr sz="2000">
                <a:solidFill>
                  <a:schemeClr val="tx1"/>
                </a:solidFill>
                <a:latin typeface="Arial" charset="0"/>
              </a:defRPr>
            </a:lvl8pPr>
            <a:lvl9pPr marL="3886200" indent="-228600" defTabSz="947738" eaLnBrk="0" fontAlgn="base" hangingPunct="0">
              <a:spcBef>
                <a:spcPct val="0"/>
              </a:spcBef>
              <a:spcAft>
                <a:spcPct val="0"/>
              </a:spcAft>
              <a:defRPr sz="2000">
                <a:solidFill>
                  <a:schemeClr val="tx1"/>
                </a:solidFill>
                <a:latin typeface="Arial" charset="0"/>
              </a:defRPr>
            </a:lvl9pPr>
          </a:lstStyle>
          <a:p>
            <a:pPr algn="r" eaLnBrk="1" hangingPunct="1">
              <a:buClr>
                <a:schemeClr val="accent2"/>
              </a:buClr>
            </a:pPr>
            <a:fld id="{60D6F82F-D45B-46FB-B8BD-3A18F6F799E6}" type="slidenum">
              <a:rPr lang="en-US" sz="1200"/>
              <a:pPr algn="r" eaLnBrk="1" hangingPunct="1">
                <a:buClr>
                  <a:schemeClr val="accent2"/>
                </a:buClr>
              </a:pPr>
              <a:t>9</a:t>
            </a:fld>
            <a:endParaRPr lang="en-US" sz="1200"/>
          </a:p>
        </p:txBody>
      </p:sp>
      <p:sp>
        <p:nvSpPr>
          <p:cNvPr id="69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ja-JP" smtClean="0"/>
              <a:t>Our customers operate in a broad range of industries and geographies and they each have diverse needs, challenges, and business goals. </a:t>
            </a:r>
          </a:p>
          <a:p>
            <a:pPr eaLnBrk="1" hangingPunct="1"/>
            <a:r>
              <a:rPr lang="en-US" altLang="ja-JP" smtClean="0"/>
              <a:t>At Oracle we support  </a:t>
            </a:r>
            <a:r>
              <a:rPr lang="en-US" smtClean="0"/>
              <a:t>more than 1600 independent database environments, 500 of them mission-critical ones for its customers. Oracle has broadly standardized on NetApp for its own data center operations as well as its On-demand business.</a:t>
            </a:r>
          </a:p>
          <a:p>
            <a:pPr eaLnBrk="1" hangingPunct="1"/>
            <a:r>
              <a:rPr lang="en-US" smtClean="0"/>
              <a:t>At Yahoo, </a:t>
            </a:r>
            <a:r>
              <a:rPr lang="en-US" altLang="ja-JP" smtClean="0"/>
              <a:t>80 PB and a deep partnership with NetApp helps them keep pace with rapid growth of over 300 million email inboxes.   This relationship began with the very first inbox on Rocketmail.</a:t>
            </a:r>
          </a:p>
          <a:p>
            <a:pPr eaLnBrk="1" hangingPunct="1"/>
            <a:r>
              <a:rPr lang="en-US" smtClean="0"/>
              <a:t>Telstra has standardized on NetApp in a “storage as a service” model where all their applications access a pool of more than 18PB. </a:t>
            </a:r>
          </a:p>
          <a:p>
            <a:pPr eaLnBrk="1" hangingPunct="1"/>
            <a:r>
              <a:rPr lang="en-US" smtClean="0"/>
              <a:t>Siemens has 18+PB supporting a broad range of activities, including 200,000 Exchange seats.  </a:t>
            </a:r>
          </a:p>
          <a:p>
            <a:pPr eaLnBrk="1" hangingPunct="1"/>
            <a:r>
              <a:rPr lang="en-US" smtClean="0"/>
              <a:t>T-Systems runs IT-as-a-Service on NetApp for major companies like BMW, Heinekin, and Shell.  In fact, Shell is outsourcing 100% of its IT to T-Systems.</a:t>
            </a:r>
          </a:p>
          <a:p>
            <a:pPr eaLnBrk="1" hangingPunct="1"/>
            <a:r>
              <a:rPr lang="en-US" smtClean="0"/>
              <a:t>Some of the world’s biggest and most successful banks rely on NetApp.</a:t>
            </a:r>
          </a:p>
          <a:p>
            <a:pPr eaLnBrk="1" hangingPunct="1"/>
            <a:r>
              <a:rPr lang="en-US" smtClean="0"/>
              <a:t>Media companies push the limits of imagination and performance with the help of NetApp. </a:t>
            </a:r>
          </a:p>
          <a:p>
            <a:pPr eaLnBrk="1" hangingPunct="1"/>
            <a:r>
              <a:rPr lang="en-US" smtClean="0"/>
              <a:t>Southwest Airlines, Catholic Healthcare West, Thomson Reuters, Cisco, Navitaire, BT, Telstra, France Telecom, AT&amp;T, Verizon and many  and many more customers have broadly standardized on NetApp in the heart of their data centers and at the heart of their business.</a:t>
            </a:r>
          </a:p>
          <a:p>
            <a:pPr eaLnBrk="1" hangingPunct="1"/>
            <a:endParaRPr lang="en-US" altLang="ja-JP" smtClean="0"/>
          </a:p>
          <a:p>
            <a:pPr eaLnBrk="1" hangingPunct="1"/>
            <a:r>
              <a:rPr lang="en-US" altLang="ja-JP" smtClean="0"/>
              <a:t>Transition to next slide:</a:t>
            </a:r>
          </a:p>
          <a:p>
            <a:pPr eaLnBrk="1" hangingPunct="1"/>
            <a:r>
              <a:rPr lang="en-US" altLang="ja-JP" smtClean="0"/>
              <a:t>I’ve talked about some of the challenges we can help with and what customers are doing with NetApp solutions.  I’d like to transition now and talk about the value we offer and what sets us apart</a:t>
            </a:r>
          </a:p>
        </p:txBody>
      </p:sp>
      <p:sp>
        <p:nvSpPr>
          <p:cNvPr id="69636" name="Slide Image Placeholder 7"/>
          <p:cNvSpPr>
            <a:spLocks noGrp="1" noRot="1" noChangeAspect="1" noTextEdit="1"/>
          </p:cNvSpPr>
          <p:nvPr>
            <p:ph type="sldImg"/>
          </p:nvPr>
        </p:nvSpPr>
        <p:spPr>
          <a:ln/>
        </p:spPr>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12AE3A83-14EC-4047-9326-B21DCA391F21}" type="slidenum">
              <a:rPr lang="en-US" smtClean="0"/>
              <a:pPr/>
              <a:t>90</a:t>
            </a:fld>
            <a:endParaRPr lang="en-US" smtClean="0"/>
          </a:p>
        </p:txBody>
      </p:sp>
      <p:sp>
        <p:nvSpPr>
          <p:cNvPr id="115715" name="Rectangle 2"/>
          <p:cNvSpPr>
            <a:spLocks noGrp="1" noRot="1" noChangeAspect="1" noChangeArrowheads="1" noTextEdit="1"/>
          </p:cNvSpPr>
          <p:nvPr>
            <p:ph type="sldImg"/>
          </p:nvPr>
        </p:nvSpPr>
        <p:spPr>
          <a:xfrm>
            <a:off x="1144588" y="685800"/>
            <a:ext cx="4570412" cy="3429000"/>
          </a:xfrm>
          <a:ln/>
        </p:spPr>
      </p:sp>
      <p:sp>
        <p:nvSpPr>
          <p:cNvPr id="115716" name="Rectangle 3"/>
          <p:cNvSpPr>
            <a:spLocks noGrp="1" noChangeArrowheads="1"/>
          </p:cNvSpPr>
          <p:nvPr>
            <p:ph type="body" idx="1"/>
          </p:nvPr>
        </p:nvSpPr>
        <p:spPr>
          <a:xfrm>
            <a:off x="914102" y="4344120"/>
            <a:ext cx="5029796" cy="4113967"/>
          </a:xfrm>
          <a:noFill/>
          <a:ln/>
        </p:spPr>
        <p:txBody>
          <a:bodyPr/>
          <a:lstStyle/>
          <a:p>
            <a:pPr eaLnBrk="1" hangingPunct="1"/>
            <a:endParaRPr lang="pt-BR"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0A640BFD-7794-4CAC-85B6-3F9FB3A441EE}" type="slidenum">
              <a:rPr lang="en-US" smtClean="0"/>
              <a:pPr/>
              <a:t>91</a:t>
            </a:fld>
            <a:endParaRPr lang="en-US" smtClean="0"/>
          </a:p>
        </p:txBody>
      </p:sp>
      <p:sp>
        <p:nvSpPr>
          <p:cNvPr id="117763" name="Rectangle 2"/>
          <p:cNvSpPr>
            <a:spLocks noGrp="1" noRot="1" noChangeAspect="1" noChangeArrowheads="1" noTextEdit="1"/>
          </p:cNvSpPr>
          <p:nvPr>
            <p:ph type="sldImg"/>
          </p:nvPr>
        </p:nvSpPr>
        <p:spPr>
          <a:xfrm>
            <a:off x="1144588" y="685800"/>
            <a:ext cx="4570412" cy="3429000"/>
          </a:xfrm>
          <a:ln/>
        </p:spPr>
      </p:sp>
      <p:sp>
        <p:nvSpPr>
          <p:cNvPr id="117764" name="Rectangle 3"/>
          <p:cNvSpPr>
            <a:spLocks noGrp="1" noChangeArrowheads="1"/>
          </p:cNvSpPr>
          <p:nvPr>
            <p:ph type="body" idx="1"/>
          </p:nvPr>
        </p:nvSpPr>
        <p:spPr>
          <a:xfrm>
            <a:off x="685949" y="4344120"/>
            <a:ext cx="5486102" cy="4113967"/>
          </a:xfrm>
          <a:noFill/>
          <a:ln/>
        </p:spPr>
        <p:txBody>
          <a:bodyPr/>
          <a:lstStyle/>
          <a:p>
            <a:pPr eaLnBrk="1" hangingPunct="1"/>
            <a:endParaRPr lang="pt-BR"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5924FFC-41EC-40A6-8CA1-699214E4588D}" type="slidenum">
              <a:rPr lang="en-US" smtClean="0"/>
              <a:pPr>
                <a:defRPr/>
              </a:pPr>
              <a:t>92</a:t>
            </a:fld>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5" name="Rectangle 2"/>
          <p:cNvSpPr>
            <a:spLocks noGrp="1" noRot="1" noChangeAspect="1" noChangeArrowheads="1" noTextEdit="1"/>
          </p:cNvSpPr>
          <p:nvPr>
            <p:ph type="sldImg"/>
          </p:nvPr>
        </p:nvSpPr>
        <p:spPr>
          <a:xfrm>
            <a:off x="1196975" y="304800"/>
            <a:ext cx="4418013" cy="3314700"/>
          </a:xfrm>
          <a:ln/>
        </p:spPr>
      </p:sp>
      <p:sp>
        <p:nvSpPr>
          <p:cNvPr id="277506" name="Rectangle 3"/>
          <p:cNvSpPr>
            <a:spLocks noGrp="1" noChangeArrowheads="1"/>
          </p:cNvSpPr>
          <p:nvPr>
            <p:ph type="body" idx="1"/>
          </p:nvPr>
        </p:nvSpPr>
        <p:spPr>
          <a:noFill/>
          <a:ln/>
        </p:spPr>
        <p:txBody>
          <a:bodyPr/>
          <a:lstStyle/>
          <a:p>
            <a:pPr eaLnBrk="1" hangingPunct="1"/>
            <a:r>
              <a:rPr lang="en-US" b="1" smtClean="0"/>
              <a:t>Goal of Slide: </a:t>
            </a:r>
            <a:r>
              <a:rPr lang="en-US" smtClean="0"/>
              <a:t>This slide provides an overview of what a typical backup and recovery solution looks like for a local environment. </a:t>
            </a:r>
          </a:p>
          <a:p>
            <a:pPr eaLnBrk="1" hangingPunct="1"/>
            <a:endParaRPr lang="en-US" smtClean="0"/>
          </a:p>
          <a:p>
            <a:pPr eaLnBrk="1" hangingPunct="1"/>
            <a:r>
              <a:rPr lang="en-US" b="1" smtClean="0"/>
              <a:t>Benefits:</a:t>
            </a:r>
          </a:p>
          <a:p>
            <a:pPr eaLnBrk="1" hangingPunct="1"/>
            <a:r>
              <a:rPr lang="en-US" smtClean="0"/>
              <a:t>Note that NetApp SnapManager for Exchange and Single Mailbox Recovery software are running on one of the Exchange servers. </a:t>
            </a:r>
          </a:p>
          <a:p>
            <a:pPr eaLnBrk="1" hangingPunct="1">
              <a:buFontTx/>
              <a:buChar char="•"/>
            </a:pPr>
            <a:r>
              <a:rPr lang="en-US" smtClean="0"/>
              <a:t> Snapshot copies can be made frequently (in this example, every 10 minutes) to protect more data without a significant impact on system performance </a:t>
            </a:r>
            <a:r>
              <a:rPr lang="en-US" smtClean="0">
                <a:sym typeface="Wingdings" pitchFamily="2" charset="2"/>
              </a:rPr>
              <a:t> provides more frequent recovery points.</a:t>
            </a:r>
          </a:p>
          <a:p>
            <a:pPr eaLnBrk="1" hangingPunct="1">
              <a:buFontTx/>
              <a:buChar char="•"/>
            </a:pPr>
            <a:r>
              <a:rPr lang="en-US" smtClean="0">
                <a:sym typeface="Wingdings" pitchFamily="2" charset="2"/>
              </a:rPr>
              <a:t>  Individual e-mails can be restored from any Microsoft Outlook client with NetApp Single Mailbox Recovery software (SMBR).</a:t>
            </a:r>
            <a:endParaRPr lang="en-US" smtClean="0"/>
          </a:p>
          <a:p>
            <a:endParaRPr lang="en-US" smtClean="0"/>
          </a:p>
        </p:txBody>
      </p:sp>
      <p:sp>
        <p:nvSpPr>
          <p:cNvPr id="277507" name="Rectangle 7"/>
          <p:cNvSpPr txBox="1">
            <a:spLocks noGrp="1" noChangeArrowheads="1"/>
          </p:cNvSpPr>
          <p:nvPr/>
        </p:nvSpPr>
        <p:spPr bwMode="auto">
          <a:xfrm>
            <a:off x="5994538" y="8864497"/>
            <a:ext cx="837062" cy="227975"/>
          </a:xfrm>
          <a:prstGeom prst="rect">
            <a:avLst/>
          </a:prstGeom>
          <a:noFill/>
          <a:ln w="9525">
            <a:noFill/>
            <a:miter lim="800000"/>
            <a:headEnd/>
            <a:tailEnd/>
          </a:ln>
        </p:spPr>
        <p:txBody>
          <a:bodyPr lIns="91428" tIns="45715" rIns="91428" bIns="45715" anchor="b"/>
          <a:lstStyle/>
          <a:p>
            <a:pPr algn="r" defTabSz="914373"/>
            <a:fld id="{5C9F8585-7AAA-461F-A9AD-FDDFF444C0CE}" type="slidenum">
              <a:rPr lang="en-US" sz="1100"/>
              <a:pPr algn="r" defTabSz="914373"/>
              <a:t>93</a:t>
            </a:fld>
            <a:endParaRPr lang="en-US" sz="1100" dirty="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2FEB929C-B872-4976-8482-CA47B8590B9A}" type="slidenum">
              <a:rPr lang="en-US" smtClean="0"/>
              <a:pPr/>
              <a:t>94</a:t>
            </a:fld>
            <a:endParaRPr lang="en-US" smtClean="0"/>
          </a:p>
        </p:txBody>
      </p:sp>
      <p:sp>
        <p:nvSpPr>
          <p:cNvPr id="109571" name="Rectangle 7"/>
          <p:cNvSpPr txBox="1">
            <a:spLocks noGrp="1" noChangeArrowheads="1"/>
          </p:cNvSpPr>
          <p:nvPr/>
        </p:nvSpPr>
        <p:spPr bwMode="auto">
          <a:xfrm>
            <a:off x="5994798" y="8864298"/>
            <a:ext cx="836415" cy="228297"/>
          </a:xfrm>
          <a:prstGeom prst="rect">
            <a:avLst/>
          </a:prstGeom>
          <a:noFill/>
          <a:ln w="9525">
            <a:noFill/>
            <a:miter lim="800000"/>
            <a:headEnd/>
            <a:tailEnd/>
          </a:ln>
        </p:spPr>
        <p:txBody>
          <a:bodyPr lIns="91431" tIns="45716" rIns="91431" bIns="45716" anchor="b"/>
          <a:lstStyle/>
          <a:p>
            <a:pPr algn="r" defTabSz="914474"/>
            <a:fld id="{52B111D3-08EB-4D74-8878-C11F41983778}" type="slidenum">
              <a:rPr lang="en-US" sz="1000">
                <a:solidFill>
                  <a:srgbClr val="808080"/>
                </a:solidFill>
              </a:rPr>
              <a:pPr algn="r" defTabSz="914474"/>
              <a:t>94</a:t>
            </a:fld>
            <a:endParaRPr lang="en-US" sz="1000" dirty="0">
              <a:solidFill>
                <a:srgbClr val="808080"/>
              </a:solidFill>
            </a:endParaRPr>
          </a:p>
        </p:txBody>
      </p:sp>
      <p:sp>
        <p:nvSpPr>
          <p:cNvPr id="109572" name="Rectangle 3"/>
          <p:cNvSpPr>
            <a:spLocks noGrp="1" noChangeArrowheads="1"/>
          </p:cNvSpPr>
          <p:nvPr>
            <p:ph type="body" idx="1"/>
          </p:nvPr>
        </p:nvSpPr>
        <p:spPr>
          <a:xfrm>
            <a:off x="3717727" y="769561"/>
            <a:ext cx="3025677" cy="8126488"/>
          </a:xfrm>
          <a:noFill/>
          <a:ln/>
        </p:spPr>
        <p:txBody>
          <a:bodyPr lIns="96582" tIns="48290" rIns="96582" bIns="48290"/>
          <a:lstStyle/>
          <a:p>
            <a:pPr eaLnBrk="1" hangingPunct="1"/>
            <a:r>
              <a:rPr lang="en-US" sz="1100" b="1" dirty="0" smtClean="0">
                <a:solidFill>
                  <a:srgbClr val="005BAE"/>
                </a:solidFill>
              </a:rPr>
              <a:t>Goal of Slide: </a:t>
            </a:r>
          </a:p>
          <a:p>
            <a:pPr marL="432461" lvl="2" indent="-102108" eaLnBrk="1" hangingPunct="1">
              <a:buFontTx/>
              <a:buChar char="•"/>
            </a:pPr>
            <a:r>
              <a:rPr lang="en-US" dirty="0" smtClean="0"/>
              <a:t>Transition</a:t>
            </a:r>
          </a:p>
          <a:p>
            <a:pPr eaLnBrk="1" hangingPunct="1"/>
            <a:endParaRPr lang="en-US" dirty="0" smtClean="0"/>
          </a:p>
          <a:p>
            <a:pPr eaLnBrk="1" hangingPunct="1"/>
            <a:r>
              <a:rPr lang="en-US" sz="1100" b="1" dirty="0" smtClean="0">
                <a:solidFill>
                  <a:srgbClr val="005BAE"/>
                </a:solidFill>
              </a:rPr>
              <a:t>Key Messages:</a:t>
            </a:r>
          </a:p>
          <a:p>
            <a:pPr marL="432461" lvl="2" indent="-102108" eaLnBrk="1" hangingPunct="1">
              <a:buFontTx/>
              <a:buChar char="•"/>
            </a:pPr>
            <a:r>
              <a:rPr lang="en-US" dirty="0" smtClean="0"/>
              <a:t>Lets talk about the ways that NetApp is helping users today</a:t>
            </a:r>
          </a:p>
          <a:p>
            <a:pPr eaLnBrk="1" hangingPunct="1"/>
            <a:endParaRPr lang="en-US" dirty="0" smtClean="0"/>
          </a:p>
        </p:txBody>
      </p:sp>
      <p:sp>
        <p:nvSpPr>
          <p:cNvPr id="109573" name="Slide Image Placeholder 6"/>
          <p:cNvSpPr>
            <a:spLocks noGrp="1" noRot="1" noChangeAspect="1" noTextEdit="1"/>
          </p:cNvSpPr>
          <p:nvPr>
            <p:ph type="sldImg"/>
          </p:nvPr>
        </p:nvSpPr>
        <p:spPr>
          <a:xfrm>
            <a:off x="-1111250" y="769938"/>
            <a:ext cx="6067425" cy="4551362"/>
          </a:xfrm>
          <a:ln/>
        </p:spPr>
      </p:sp>
      <p:sp>
        <p:nvSpPr>
          <p:cNvPr id="109574" name="Rectangle 46"/>
          <p:cNvSpPr txBox="1">
            <a:spLocks noGrp="1" noChangeArrowheads="1"/>
          </p:cNvSpPr>
          <p:nvPr/>
        </p:nvSpPr>
        <p:spPr bwMode="auto">
          <a:xfrm>
            <a:off x="0" y="202596"/>
            <a:ext cx="6858000" cy="520095"/>
          </a:xfrm>
          <a:prstGeom prst="rect">
            <a:avLst/>
          </a:prstGeom>
          <a:noFill/>
          <a:ln w="9525">
            <a:noFill/>
            <a:miter lim="800000"/>
            <a:headEnd/>
            <a:tailEnd/>
          </a:ln>
        </p:spPr>
        <p:txBody>
          <a:bodyPr lIns="102095" tIns="51048" rIns="102095" bIns="51048"/>
          <a:lstStyle/>
          <a:p>
            <a:pPr algn="r" defTabSz="411439"/>
            <a:r>
              <a:rPr lang="en-US" b="1" dirty="0">
                <a:solidFill>
                  <a:srgbClr val="005BAE"/>
                </a:solidFill>
              </a:rPr>
              <a:t>							  			Storage Efficiency</a:t>
            </a: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150F90AA-B67C-441B-BE7F-3519EBC7DFAC}" type="slidenum">
              <a:rPr lang="en-US" smtClean="0"/>
              <a:pPr/>
              <a:t>95</a:t>
            </a:fld>
            <a:endParaRPr lang="en-US" smtClean="0"/>
          </a:p>
        </p:txBody>
      </p:sp>
      <p:sp>
        <p:nvSpPr>
          <p:cNvPr id="21507" name="Rectangle 7"/>
          <p:cNvSpPr txBox="1">
            <a:spLocks noGrp="1" noChangeArrowheads="1"/>
          </p:cNvSpPr>
          <p:nvPr/>
        </p:nvSpPr>
        <p:spPr bwMode="auto">
          <a:xfrm>
            <a:off x="3884614" y="8685213"/>
            <a:ext cx="2971800" cy="457200"/>
          </a:xfrm>
          <a:prstGeom prst="rect">
            <a:avLst/>
          </a:prstGeom>
          <a:noFill/>
          <a:ln w="9525">
            <a:noFill/>
            <a:miter lim="800000"/>
            <a:headEnd/>
            <a:tailEnd/>
          </a:ln>
        </p:spPr>
        <p:txBody>
          <a:bodyPr lIns="91431" tIns="45715" rIns="91431" bIns="45715" anchor="b"/>
          <a:lstStyle/>
          <a:p>
            <a:pPr algn="r">
              <a:buClrTx/>
              <a:buFontTx/>
              <a:buNone/>
            </a:pPr>
            <a:fld id="{7C16F677-2A02-47A8-B091-AD09E29F0647}" type="slidenum">
              <a:rPr lang="en-US" sz="1200"/>
              <a:pPr algn="r">
                <a:buClrTx/>
                <a:buFontTx/>
                <a:buNone/>
              </a:pPr>
              <a:t>95</a:t>
            </a:fld>
            <a:endParaRPr lang="en-US" sz="1200" dirty="0"/>
          </a:p>
        </p:txBody>
      </p:sp>
      <p:sp>
        <p:nvSpPr>
          <p:cNvPr id="21508" name="Rectangle 2"/>
          <p:cNvSpPr>
            <a:spLocks noGrp="1" noRot="1" noChangeAspect="1" noChangeArrowheads="1" noTextEdit="1"/>
          </p:cNvSpPr>
          <p:nvPr>
            <p:ph type="sldImg"/>
          </p:nvPr>
        </p:nvSpPr>
        <p:spPr>
          <a:xfrm>
            <a:off x="1141413" y="685800"/>
            <a:ext cx="4570412" cy="3429000"/>
          </a:xfrm>
          <a:ln/>
        </p:spPr>
      </p:sp>
      <p:sp>
        <p:nvSpPr>
          <p:cNvPr id="21509" name="Rectangle 3"/>
          <p:cNvSpPr>
            <a:spLocks noGrp="1" noChangeArrowheads="1"/>
          </p:cNvSpPr>
          <p:nvPr>
            <p:ph type="body" idx="1"/>
          </p:nvPr>
        </p:nvSpPr>
        <p:spPr>
          <a:xfrm>
            <a:off x="685800" y="4343401"/>
            <a:ext cx="5486400" cy="4114800"/>
          </a:xfrm>
          <a:noFill/>
          <a:ln/>
        </p:spPr>
        <p:txBody>
          <a:bodyPr/>
          <a:lstStyle/>
          <a:p>
            <a:pPr marL="228577" indent="-228577" eaLnBrk="1" hangingPunct="1"/>
            <a:r>
              <a:rPr lang="en-US" sz="1400" dirty="0" smtClean="0"/>
              <a:t>Points to make:</a:t>
            </a:r>
          </a:p>
          <a:p>
            <a:pPr marL="228577" indent="-228577" eaLnBrk="1" hangingPunct="1"/>
            <a:r>
              <a:rPr lang="en-US" sz="1400" dirty="0" smtClean="0"/>
              <a:t>Here’s our approach</a:t>
            </a:r>
          </a:p>
          <a:p>
            <a:pPr marL="228577" indent="-228577" eaLnBrk="1" hangingPunct="1">
              <a:buFontTx/>
              <a:buChar char="•"/>
            </a:pPr>
            <a:r>
              <a:rPr lang="en-US" sz="1400" dirty="0" smtClean="0"/>
              <a:t>Storage experts set and document the data management policies needed for the applications</a:t>
            </a:r>
          </a:p>
          <a:p>
            <a:pPr marL="228577" indent="-228577" eaLnBrk="1" hangingPunct="1">
              <a:buFontTx/>
              <a:buChar char="•"/>
            </a:pPr>
            <a:r>
              <a:rPr lang="en-US" sz="1400" dirty="0" smtClean="0"/>
              <a:t>The applications administrators can request data management services like backup, restore, cloning, provision, from within their familiar application environment</a:t>
            </a:r>
          </a:p>
          <a:p>
            <a:pPr marL="228577" indent="-228577" eaLnBrk="1" hangingPunct="1">
              <a:buFontTx/>
              <a:buChar char="•"/>
            </a:pPr>
            <a:r>
              <a:rPr lang="en-US" sz="1400" dirty="0" smtClean="0"/>
              <a:t>All the application needs can be met quickly and conveniently, at the same time</a:t>
            </a:r>
          </a:p>
          <a:p>
            <a:pPr marL="228577" indent="-228577" eaLnBrk="1" hangingPunct="1">
              <a:buFontTx/>
              <a:buChar char="•"/>
            </a:pPr>
            <a:r>
              <a:rPr lang="en-US" sz="1400" dirty="0" smtClean="0"/>
              <a:t>Underlying infrastructure is hidden from the application administrator. They don’t have to be storage experts to get what they need themselves</a:t>
            </a:r>
          </a:p>
          <a:p>
            <a:pPr marL="228577" indent="-228577" eaLnBrk="1" hangingPunct="1">
              <a:buFontTx/>
              <a:buChar char="•"/>
            </a:pPr>
            <a:endParaRPr lang="en-US" sz="1400" dirty="0" smtClean="0"/>
          </a:p>
          <a:p>
            <a:pPr marL="228577" indent="-228577" eaLnBrk="1" hangingPunct="1"/>
            <a:r>
              <a:rPr lang="en-US" sz="1400" dirty="0" smtClean="0"/>
              <a:t>Suggested script:</a:t>
            </a:r>
          </a:p>
          <a:p>
            <a:pPr marL="228577" indent="-228577" eaLnBrk="1" hangingPunct="1"/>
            <a:r>
              <a:rPr lang="en-US" sz="1400" dirty="0" smtClean="0"/>
              <a:t>With our integrated data management approach, those routine services are available from within the application environment for self-service by the administrator. The storage team sets the policies, but otherwise are free from the old interrupt-driven manual routine of the old solution. </a:t>
            </a:r>
          </a:p>
          <a:p>
            <a:pPr marL="228577" indent="-228577" eaLnBrk="1" hangingPunct="1"/>
            <a:endParaRPr lang="en-US" sz="1400" dirty="0" smtClean="0"/>
          </a:p>
          <a:p>
            <a:pPr marL="228577" indent="-228577" eaLnBrk="1" hangingPunct="1"/>
            <a:r>
              <a:rPr lang="en-US" sz="1400" dirty="0" smtClean="0"/>
              <a:t>Transition:</a:t>
            </a:r>
          </a:p>
          <a:p>
            <a:pPr marL="228577" indent="-228577" eaLnBrk="1" hangingPunct="1"/>
            <a:r>
              <a:rPr lang="en-US" sz="1400" dirty="0" smtClean="0"/>
              <a:t>This new data management approach opens the door to managing a pool of storage in a service model.</a:t>
            </a: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5924FFC-41EC-40A6-8CA1-699214E4588D}" type="slidenum">
              <a:rPr lang="en-US" smtClean="0"/>
              <a:pPr>
                <a:defRPr/>
              </a:pPr>
              <a:t>96</a:t>
            </a:fld>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txBox="1">
            <a:spLocks noGrp="1" noChangeArrowheads="1"/>
          </p:cNvSpPr>
          <p:nvPr/>
        </p:nvSpPr>
        <p:spPr bwMode="auto">
          <a:xfrm>
            <a:off x="5995021" y="8864319"/>
            <a:ext cx="836110" cy="228962"/>
          </a:xfrm>
          <a:prstGeom prst="rect">
            <a:avLst/>
          </a:prstGeom>
          <a:noFill/>
          <a:ln w="9525">
            <a:noFill/>
            <a:miter lim="800000"/>
            <a:headEnd/>
            <a:tailEnd/>
          </a:ln>
        </p:spPr>
        <p:txBody>
          <a:bodyPr lIns="91429" tIns="45715" rIns="91429" bIns="45715" anchor="b"/>
          <a:lstStyle/>
          <a:p>
            <a:pPr algn="r" defTabSz="913562">
              <a:buClr>
                <a:schemeClr val="accent2"/>
              </a:buClr>
            </a:pPr>
            <a:fld id="{DF0161E0-9FED-4E83-B314-8C4DF9861C59}" type="slidenum">
              <a:rPr lang="en-US" sz="1200"/>
              <a:pPr algn="r" defTabSz="913562">
                <a:buClr>
                  <a:schemeClr val="accent2"/>
                </a:buClr>
              </a:pPr>
              <a:t>97</a:t>
            </a:fld>
            <a:endParaRPr lang="en-US" sz="1200" dirty="0"/>
          </a:p>
        </p:txBody>
      </p:sp>
      <p:sp>
        <p:nvSpPr>
          <p:cNvPr id="62466" name="Rectangle 2"/>
          <p:cNvSpPr>
            <a:spLocks noGrp="1" noRot="1" noChangeAspect="1" noChangeArrowheads="1" noTextEdit="1"/>
          </p:cNvSpPr>
          <p:nvPr>
            <p:ph type="sldImg"/>
          </p:nvPr>
        </p:nvSpPr>
        <p:spPr>
          <a:xfrm>
            <a:off x="1143000" y="685800"/>
            <a:ext cx="4573588" cy="3429000"/>
          </a:xfrm>
          <a:ln/>
        </p:spPr>
      </p:sp>
      <p:sp>
        <p:nvSpPr>
          <p:cNvPr id="62467" name="Rectangle 3"/>
          <p:cNvSpPr>
            <a:spLocks noGrp="1" noChangeArrowheads="1"/>
          </p:cNvSpPr>
          <p:nvPr>
            <p:ph type="body" idx="1"/>
          </p:nvPr>
        </p:nvSpPr>
        <p:spPr>
          <a:xfrm>
            <a:off x="685958" y="4344487"/>
            <a:ext cx="5486084" cy="4114076"/>
          </a:xfrm>
          <a:noFill/>
          <a:ln/>
        </p:spPr>
        <p:txBody>
          <a:bodyPr/>
          <a:lstStyle/>
          <a:p>
            <a:pPr eaLnBrk="1" hangingPunct="1">
              <a:spcAft>
                <a:spcPts val="568"/>
              </a:spcAft>
            </a:pPr>
            <a:endParaRPr lang="en-GB" dirty="0" smtClean="0">
              <a:latin typeface="Times New Roman" pitchFamily="18" charset="0"/>
              <a:ea typeface="ＭＳ Ｐゴシック"/>
              <a:cs typeface="ＭＳ Ｐゴシック"/>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p:spPr>
        <p:txBody>
          <a:bodyPr/>
          <a:lstStyle/>
          <a:p>
            <a:fld id="{D03E9910-75FC-4E0A-B95C-2056009EF00C}" type="slidenum">
              <a:rPr lang="en-US" smtClean="0">
                <a:ea typeface="ＭＳ Ｐゴシック"/>
                <a:cs typeface="ＭＳ Ｐゴシック"/>
              </a:rPr>
              <a:pPr/>
              <a:t>98</a:t>
            </a:fld>
            <a:endParaRPr lang="en-US" smtClean="0">
              <a:ea typeface="ＭＳ Ｐゴシック"/>
              <a:cs typeface="ＭＳ Ｐゴシック"/>
            </a:endParaRPr>
          </a:p>
        </p:txBody>
      </p:sp>
      <p:sp>
        <p:nvSpPr>
          <p:cNvPr id="87042" name="Rectangle 7"/>
          <p:cNvSpPr txBox="1">
            <a:spLocks noGrp="1" noChangeArrowheads="1"/>
          </p:cNvSpPr>
          <p:nvPr/>
        </p:nvSpPr>
        <p:spPr bwMode="auto">
          <a:xfrm>
            <a:off x="5995021" y="8864319"/>
            <a:ext cx="836110" cy="228962"/>
          </a:xfrm>
          <a:prstGeom prst="rect">
            <a:avLst/>
          </a:prstGeom>
          <a:noFill/>
          <a:ln w="9525">
            <a:noFill/>
            <a:miter lim="800000"/>
            <a:headEnd/>
            <a:tailEnd/>
          </a:ln>
        </p:spPr>
        <p:txBody>
          <a:bodyPr lIns="91421" tIns="45710" rIns="91421" bIns="45710" anchor="b"/>
          <a:lstStyle/>
          <a:p>
            <a:pPr algn="r" defTabSz="913562"/>
            <a:fld id="{7BE7CE38-0A54-407A-B4AA-0232A69C44F9}" type="slidenum">
              <a:rPr lang="en-US" sz="1200"/>
              <a:pPr algn="r" defTabSz="913562"/>
              <a:t>98</a:t>
            </a:fld>
            <a:endParaRPr lang="en-US" sz="1200" dirty="0"/>
          </a:p>
        </p:txBody>
      </p:sp>
      <p:sp>
        <p:nvSpPr>
          <p:cNvPr id="87043" name="Rectangle 7"/>
          <p:cNvSpPr txBox="1">
            <a:spLocks noGrp="1" noChangeArrowheads="1"/>
          </p:cNvSpPr>
          <p:nvPr/>
        </p:nvSpPr>
        <p:spPr bwMode="auto">
          <a:xfrm>
            <a:off x="3886569" y="8687525"/>
            <a:ext cx="2971431" cy="456475"/>
          </a:xfrm>
          <a:prstGeom prst="rect">
            <a:avLst/>
          </a:prstGeom>
          <a:noFill/>
          <a:ln w="9525">
            <a:noFill/>
            <a:miter lim="800000"/>
            <a:headEnd/>
            <a:tailEnd/>
          </a:ln>
        </p:spPr>
        <p:txBody>
          <a:bodyPr lIns="91421" tIns="45710" rIns="91421" bIns="45710" anchor="b"/>
          <a:lstStyle/>
          <a:p>
            <a:pPr algn="r" defTabSz="913562"/>
            <a:fld id="{8688719B-4662-4374-9B0A-4E1B61FABC36}" type="slidenum">
              <a:rPr lang="en-US" sz="1000"/>
              <a:pPr algn="r" defTabSz="913562"/>
              <a:t>98</a:t>
            </a:fld>
            <a:endParaRPr lang="en-US" sz="1000" dirty="0"/>
          </a:p>
        </p:txBody>
      </p:sp>
      <p:sp>
        <p:nvSpPr>
          <p:cNvPr id="87044" name="Rectangle 2"/>
          <p:cNvSpPr>
            <a:spLocks noGrp="1" noRot="1" noChangeAspect="1" noChangeArrowheads="1" noTextEdit="1"/>
          </p:cNvSpPr>
          <p:nvPr>
            <p:ph type="sldImg"/>
          </p:nvPr>
        </p:nvSpPr>
        <p:spPr>
          <a:xfrm>
            <a:off x="1144588" y="685800"/>
            <a:ext cx="4573587" cy="3429000"/>
          </a:xfrm>
          <a:ln/>
        </p:spPr>
      </p:sp>
      <p:sp>
        <p:nvSpPr>
          <p:cNvPr id="87045" name="Rectangle 3"/>
          <p:cNvSpPr>
            <a:spLocks noGrp="1" noChangeArrowheads="1"/>
          </p:cNvSpPr>
          <p:nvPr>
            <p:ph type="body" idx="1"/>
          </p:nvPr>
        </p:nvSpPr>
        <p:spPr>
          <a:xfrm>
            <a:off x="915138" y="4343038"/>
            <a:ext cx="5027724" cy="4115525"/>
          </a:xfrm>
          <a:noFill/>
          <a:ln/>
        </p:spPr>
        <p:txBody>
          <a:bodyPr lIns="91421" tIns="45710" rIns="91421" bIns="45710"/>
          <a:lstStyle/>
          <a:p>
            <a:pPr marL="703202" lvl="1" indent="-270462" eaLnBrk="1" hangingPunct="1"/>
            <a:endParaRPr lang="en-GB" dirty="0" smtClean="0">
              <a:ea typeface="ＭＳ Ｐゴシック"/>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5924FFC-41EC-40A6-8CA1-699214E4588D}" type="slidenum">
              <a:rPr lang="en-US" smtClean="0"/>
              <a:pPr>
                <a:defRPr/>
              </a:pPr>
              <a:t>99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6.w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8.w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FFFFFF"/>
        </a:solidFill>
        <a:effectLst/>
      </p:bgPr>
    </p:bg>
    <p:spTree>
      <p:nvGrpSpPr>
        <p:cNvPr id="1" name=""/>
        <p:cNvGrpSpPr/>
        <p:nvPr/>
      </p:nvGrpSpPr>
      <p:grpSpPr>
        <a:xfrm>
          <a:off x="0" y="0"/>
          <a:ext cx="0" cy="0"/>
          <a:chOff x="0" y="0"/>
          <a:chExt cx="0" cy="0"/>
        </a:xfrm>
      </p:grpSpPr>
      <p:pic>
        <p:nvPicPr>
          <p:cNvPr id="49" name="Picture 48" descr="copyright-eng.jpg"/>
          <p:cNvPicPr>
            <a:picLocks noChangeAspect="1"/>
          </p:cNvPicPr>
          <p:nvPr userDrawn="1"/>
        </p:nvPicPr>
        <p:blipFill>
          <a:blip r:embed="rId2" cstate="email"/>
          <a:stretch>
            <a:fillRect/>
          </a:stretch>
        </p:blipFill>
        <p:spPr>
          <a:xfrm>
            <a:off x="328174" y="6548058"/>
            <a:ext cx="2317395" cy="233742"/>
          </a:xfrm>
          <a:prstGeom prst="rect">
            <a:avLst/>
          </a:prstGeom>
        </p:spPr>
      </p:pic>
      <p:sp>
        <p:nvSpPr>
          <p:cNvPr id="4100" name="Rectangle 4"/>
          <p:cNvSpPr>
            <a:spLocks noGrp="1" noChangeArrowheads="1"/>
          </p:cNvSpPr>
          <p:nvPr>
            <p:ph type="subTitle" idx="1"/>
          </p:nvPr>
        </p:nvSpPr>
        <p:spPr bwMode="black">
          <a:xfrm>
            <a:off x="349250" y="3629025"/>
            <a:ext cx="4127331" cy="1678210"/>
          </a:xfrm>
        </p:spPr>
        <p:txBody>
          <a:bodyPr>
            <a:noAutofit/>
          </a:bodyPr>
          <a:lstStyle>
            <a:lvl1pPr marL="0" indent="0">
              <a:buFont typeface="Wingdings 2" pitchFamily="18" charset="2"/>
              <a:buNone/>
              <a:defRPr sz="2200">
                <a:solidFill>
                  <a:schemeClr val="tx1"/>
                </a:solidFill>
              </a:defRPr>
            </a:lvl1pPr>
          </a:lstStyle>
          <a:p>
            <a:r>
              <a:rPr lang="en-US" dirty="0"/>
              <a:t>Click to edit Master subtitle style</a:t>
            </a:r>
          </a:p>
        </p:txBody>
      </p:sp>
      <p:sp>
        <p:nvSpPr>
          <p:cNvPr id="4099" name="Rectangle 3"/>
          <p:cNvSpPr>
            <a:spLocks noGrp="1" noChangeArrowheads="1"/>
          </p:cNvSpPr>
          <p:nvPr>
            <p:ph type="ctrTitle"/>
          </p:nvPr>
        </p:nvSpPr>
        <p:spPr bwMode="black">
          <a:xfrm>
            <a:off x="349250" y="1746249"/>
            <a:ext cx="4118134" cy="1765301"/>
          </a:xfrm>
        </p:spPr>
        <p:txBody>
          <a:bodyPr tIns="0" bIns="0" anchor="b"/>
          <a:lstStyle>
            <a:lvl1pPr>
              <a:lnSpc>
                <a:spcPts val="4000"/>
              </a:lnSpc>
              <a:defRPr sz="3800" b="0">
                <a:solidFill>
                  <a:schemeClr val="accent3"/>
                </a:solidFill>
              </a:defRPr>
            </a:lvl1pPr>
          </a:lstStyle>
          <a:p>
            <a:r>
              <a:rPr lang="en-US" dirty="0"/>
              <a:t>Click to edit Master title style</a:t>
            </a:r>
          </a:p>
        </p:txBody>
      </p:sp>
      <p:pic>
        <p:nvPicPr>
          <p:cNvPr id="14" name="Picture 13"/>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a:fillRect/>
          </a:stretch>
        </p:blipFill>
        <p:spPr>
          <a:xfrm>
            <a:off x="331856" y="317258"/>
            <a:ext cx="1054977" cy="1234440"/>
          </a:xfrm>
          <a:prstGeom prst="rect">
            <a:avLst/>
          </a:prstGeom>
        </p:spPr>
      </p:pic>
      <p:pic>
        <p:nvPicPr>
          <p:cNvPr id="50" name="Picture 4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a:fillRect/>
          </a:stretch>
        </p:blipFill>
        <p:spPr>
          <a:xfrm>
            <a:off x="6248400" y="5867400"/>
            <a:ext cx="1436523" cy="186610"/>
          </a:xfrm>
          <a:prstGeom prst="rect">
            <a:avLst/>
          </a:prstGeom>
        </p:spPr>
      </p:pic>
      <p:sp>
        <p:nvSpPr>
          <p:cNvPr id="52" name="Rectangle 6"/>
          <p:cNvSpPr>
            <a:spLocks noGrp="1" noChangeArrowheads="1"/>
          </p:cNvSpPr>
          <p:nvPr>
            <p:ph type="sldNum" sz="quarter" idx="4"/>
          </p:nvPr>
        </p:nvSpPr>
        <p:spPr bwMode="auto">
          <a:xfrm>
            <a:off x="8207597" y="6539817"/>
            <a:ext cx="685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ClrTx/>
              <a:buFontTx/>
              <a:buNone/>
              <a:defRPr sz="1000" b="1">
                <a:solidFill>
                  <a:schemeClr val="tx1"/>
                </a:solidFill>
              </a:defRPr>
            </a:lvl1pPr>
          </a:lstStyle>
          <a:p>
            <a:pPr>
              <a:defRPr/>
            </a:pPr>
            <a:fld id="{A8F08185-882F-4F21-B6AB-5D917FCFAB1F}" type="slidenum">
              <a:rPr lang="en-US" smtClean="0"/>
              <a:pPr>
                <a:defRPr/>
              </a:pPr>
              <a:t>‹#›</a:t>
            </a:fld>
            <a:endParaRPr lang="en-US"/>
          </a:p>
        </p:txBody>
      </p:sp>
      <p:grpSp>
        <p:nvGrpSpPr>
          <p:cNvPr id="12" name="Group 8"/>
          <p:cNvGrpSpPr>
            <a:grpSpLocks noChangeAspect="1"/>
          </p:cNvGrpSpPr>
          <p:nvPr userDrawn="1"/>
        </p:nvGrpSpPr>
        <p:grpSpPr bwMode="gray">
          <a:xfrm flipH="1">
            <a:off x="5219427" y="1295400"/>
            <a:ext cx="2933973" cy="4267200"/>
            <a:chOff x="1308" y="164"/>
            <a:chExt cx="2698" cy="3924"/>
          </a:xfrm>
        </p:grpSpPr>
        <p:sp>
          <p:nvSpPr>
            <p:cNvPr id="13" name="AutoShape 7"/>
            <p:cNvSpPr>
              <a:spLocks noChangeAspect="1" noChangeArrowheads="1" noTextEdit="1"/>
            </p:cNvSpPr>
            <p:nvPr userDrawn="1"/>
          </p:nvSpPr>
          <p:spPr bwMode="gray">
            <a:xfrm>
              <a:off x="1308" y="184"/>
              <a:ext cx="2698" cy="3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9"/>
            <p:cNvSpPr>
              <a:spLocks/>
            </p:cNvSpPr>
            <p:nvPr userDrawn="1"/>
          </p:nvSpPr>
          <p:spPr bwMode="gray">
            <a:xfrm>
              <a:off x="1756" y="3918"/>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close/>
                </a:path>
              </a:pathLst>
            </a:custGeom>
            <a:solidFill>
              <a:srgbClr val="FBB1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0"/>
            <p:cNvSpPr>
              <a:spLocks/>
            </p:cNvSpPr>
            <p:nvPr userDrawn="1"/>
          </p:nvSpPr>
          <p:spPr bwMode="gray">
            <a:xfrm>
              <a:off x="1470" y="3430"/>
              <a:ext cx="6" cy="18"/>
            </a:xfrm>
            <a:custGeom>
              <a:avLst/>
              <a:gdLst>
                <a:gd name="T0" fmla="*/ 0 w 6"/>
                <a:gd name="T1" fmla="*/ 18 h 18"/>
                <a:gd name="T2" fmla="*/ 0 w 6"/>
                <a:gd name="T3" fmla="*/ 18 h 18"/>
                <a:gd name="T4" fmla="*/ 4 w 6"/>
                <a:gd name="T5" fmla="*/ 4 h 18"/>
                <a:gd name="T6" fmla="*/ 6 w 6"/>
                <a:gd name="T7" fmla="*/ 0 h 18"/>
                <a:gd name="T8" fmla="*/ 6 w 6"/>
                <a:gd name="T9" fmla="*/ 0 h 18"/>
                <a:gd name="T10" fmla="*/ 4 w 6"/>
                <a:gd name="T11" fmla="*/ 10 h 18"/>
                <a:gd name="T12" fmla="*/ 0 w 6"/>
                <a:gd name="T13" fmla="*/ 18 h 18"/>
                <a:gd name="T14" fmla="*/ 0 w 6"/>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8">
                  <a:moveTo>
                    <a:pt x="0" y="18"/>
                  </a:moveTo>
                  <a:lnTo>
                    <a:pt x="0" y="18"/>
                  </a:lnTo>
                  <a:lnTo>
                    <a:pt x="4" y="4"/>
                  </a:lnTo>
                  <a:lnTo>
                    <a:pt x="6" y="0"/>
                  </a:lnTo>
                  <a:lnTo>
                    <a:pt x="6" y="0"/>
                  </a:lnTo>
                  <a:lnTo>
                    <a:pt x="4" y="10"/>
                  </a:lnTo>
                  <a:lnTo>
                    <a:pt x="0" y="18"/>
                  </a:lnTo>
                  <a:lnTo>
                    <a:pt x="0" y="18"/>
                  </a:lnTo>
                  <a:close/>
                </a:path>
              </a:pathLst>
            </a:custGeom>
            <a:solidFill>
              <a:srgbClr val="FBB1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1"/>
            <p:cNvSpPr>
              <a:spLocks/>
            </p:cNvSpPr>
            <p:nvPr userDrawn="1"/>
          </p:nvSpPr>
          <p:spPr bwMode="gray">
            <a:xfrm>
              <a:off x="1758" y="3898"/>
              <a:ext cx="52" cy="20"/>
            </a:xfrm>
            <a:custGeom>
              <a:avLst/>
              <a:gdLst>
                <a:gd name="T0" fmla="*/ 52 w 52"/>
                <a:gd name="T1" fmla="*/ 0 h 20"/>
                <a:gd name="T2" fmla="*/ 52 w 52"/>
                <a:gd name="T3" fmla="*/ 0 h 20"/>
                <a:gd name="T4" fmla="*/ 42 w 52"/>
                <a:gd name="T5" fmla="*/ 10 h 20"/>
                <a:gd name="T6" fmla="*/ 34 w 52"/>
                <a:gd name="T7" fmla="*/ 14 h 20"/>
                <a:gd name="T8" fmla="*/ 28 w 52"/>
                <a:gd name="T9" fmla="*/ 14 h 20"/>
                <a:gd name="T10" fmla="*/ 22 w 52"/>
                <a:gd name="T11" fmla="*/ 16 h 20"/>
                <a:gd name="T12" fmla="*/ 22 w 52"/>
                <a:gd name="T13" fmla="*/ 16 h 20"/>
                <a:gd name="T14" fmla="*/ 0 w 52"/>
                <a:gd name="T15" fmla="*/ 20 h 20"/>
                <a:gd name="T16" fmla="*/ 0 w 52"/>
                <a:gd name="T17" fmla="*/ 20 h 20"/>
                <a:gd name="T18" fmla="*/ 10 w 52"/>
                <a:gd name="T19" fmla="*/ 16 h 20"/>
                <a:gd name="T20" fmla="*/ 22 w 52"/>
                <a:gd name="T21" fmla="*/ 16 h 20"/>
                <a:gd name="T22" fmla="*/ 28 w 52"/>
                <a:gd name="T23" fmla="*/ 14 h 20"/>
                <a:gd name="T24" fmla="*/ 36 w 52"/>
                <a:gd name="T25" fmla="*/ 12 h 20"/>
                <a:gd name="T26" fmla="*/ 44 w 52"/>
                <a:gd name="T27" fmla="*/ 6 h 20"/>
                <a:gd name="T28" fmla="*/ 52 w 52"/>
                <a:gd name="T29" fmla="*/ 0 h 20"/>
                <a:gd name="T30" fmla="*/ 52 w 52"/>
                <a:gd name="T3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 h="20">
                  <a:moveTo>
                    <a:pt x="52" y="0"/>
                  </a:moveTo>
                  <a:lnTo>
                    <a:pt x="52" y="0"/>
                  </a:lnTo>
                  <a:lnTo>
                    <a:pt x="42" y="10"/>
                  </a:lnTo>
                  <a:lnTo>
                    <a:pt x="34" y="14"/>
                  </a:lnTo>
                  <a:lnTo>
                    <a:pt x="28" y="14"/>
                  </a:lnTo>
                  <a:lnTo>
                    <a:pt x="22" y="16"/>
                  </a:lnTo>
                  <a:lnTo>
                    <a:pt x="22" y="16"/>
                  </a:lnTo>
                  <a:lnTo>
                    <a:pt x="0" y="20"/>
                  </a:lnTo>
                  <a:lnTo>
                    <a:pt x="0" y="20"/>
                  </a:lnTo>
                  <a:lnTo>
                    <a:pt x="10" y="16"/>
                  </a:lnTo>
                  <a:lnTo>
                    <a:pt x="22" y="16"/>
                  </a:lnTo>
                  <a:lnTo>
                    <a:pt x="28" y="14"/>
                  </a:lnTo>
                  <a:lnTo>
                    <a:pt x="36" y="12"/>
                  </a:lnTo>
                  <a:lnTo>
                    <a:pt x="44" y="6"/>
                  </a:lnTo>
                  <a:lnTo>
                    <a:pt x="52" y="0"/>
                  </a:lnTo>
                  <a:lnTo>
                    <a:pt x="52" y="0"/>
                  </a:lnTo>
                  <a:close/>
                </a:path>
              </a:pathLst>
            </a:custGeom>
            <a:solidFill>
              <a:srgbClr val="FBB1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2"/>
            <p:cNvSpPr>
              <a:spLocks/>
            </p:cNvSpPr>
            <p:nvPr userDrawn="1"/>
          </p:nvSpPr>
          <p:spPr bwMode="gray">
            <a:xfrm>
              <a:off x="1828" y="2508"/>
              <a:ext cx="4" cy="8"/>
            </a:xfrm>
            <a:custGeom>
              <a:avLst/>
              <a:gdLst>
                <a:gd name="T0" fmla="*/ 4 w 4"/>
                <a:gd name="T1" fmla="*/ 8 h 8"/>
                <a:gd name="T2" fmla="*/ 0 w 4"/>
                <a:gd name="T3" fmla="*/ 0 h 8"/>
                <a:gd name="T4" fmla="*/ 0 w 4"/>
                <a:gd name="T5" fmla="*/ 0 h 8"/>
                <a:gd name="T6" fmla="*/ 2 w 4"/>
                <a:gd name="T7" fmla="*/ 4 h 8"/>
                <a:gd name="T8" fmla="*/ 4 w 4"/>
                <a:gd name="T9" fmla="*/ 8 h 8"/>
                <a:gd name="T10" fmla="*/ 4 w 4"/>
                <a:gd name="T11" fmla="*/ 8 h 8"/>
              </a:gdLst>
              <a:ahLst/>
              <a:cxnLst>
                <a:cxn ang="0">
                  <a:pos x="T0" y="T1"/>
                </a:cxn>
                <a:cxn ang="0">
                  <a:pos x="T2" y="T3"/>
                </a:cxn>
                <a:cxn ang="0">
                  <a:pos x="T4" y="T5"/>
                </a:cxn>
                <a:cxn ang="0">
                  <a:pos x="T6" y="T7"/>
                </a:cxn>
                <a:cxn ang="0">
                  <a:pos x="T8" y="T9"/>
                </a:cxn>
                <a:cxn ang="0">
                  <a:pos x="T10" y="T11"/>
                </a:cxn>
              </a:cxnLst>
              <a:rect l="0" t="0" r="r" b="b"/>
              <a:pathLst>
                <a:path w="4" h="8">
                  <a:moveTo>
                    <a:pt x="4" y="8"/>
                  </a:moveTo>
                  <a:lnTo>
                    <a:pt x="0" y="0"/>
                  </a:lnTo>
                  <a:lnTo>
                    <a:pt x="0" y="0"/>
                  </a:lnTo>
                  <a:lnTo>
                    <a:pt x="2" y="4"/>
                  </a:lnTo>
                  <a:lnTo>
                    <a:pt x="4" y="8"/>
                  </a:lnTo>
                  <a:lnTo>
                    <a:pt x="4" y="8"/>
                  </a:lnTo>
                  <a:close/>
                </a:path>
              </a:pathLst>
            </a:custGeom>
            <a:solidFill>
              <a:srgbClr val="FBB1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3"/>
            <p:cNvSpPr>
              <a:spLocks/>
            </p:cNvSpPr>
            <p:nvPr userDrawn="1"/>
          </p:nvSpPr>
          <p:spPr bwMode="gray">
            <a:xfrm>
              <a:off x="1412" y="1564"/>
              <a:ext cx="444" cy="2372"/>
            </a:xfrm>
            <a:custGeom>
              <a:avLst/>
              <a:gdLst>
                <a:gd name="T0" fmla="*/ 442 w 444"/>
                <a:gd name="T1" fmla="*/ 1036 h 2372"/>
                <a:gd name="T2" fmla="*/ 432 w 444"/>
                <a:gd name="T3" fmla="*/ 1022 h 2372"/>
                <a:gd name="T4" fmla="*/ 438 w 444"/>
                <a:gd name="T5" fmla="*/ 984 h 2372"/>
                <a:gd name="T6" fmla="*/ 434 w 444"/>
                <a:gd name="T7" fmla="*/ 934 h 2372"/>
                <a:gd name="T8" fmla="*/ 436 w 444"/>
                <a:gd name="T9" fmla="*/ 918 h 2372"/>
                <a:gd name="T10" fmla="*/ 432 w 444"/>
                <a:gd name="T11" fmla="*/ 892 h 2372"/>
                <a:gd name="T12" fmla="*/ 438 w 444"/>
                <a:gd name="T13" fmla="*/ 874 h 2372"/>
                <a:gd name="T14" fmla="*/ 432 w 444"/>
                <a:gd name="T15" fmla="*/ 816 h 2372"/>
                <a:gd name="T16" fmla="*/ 444 w 444"/>
                <a:gd name="T17" fmla="*/ 636 h 2372"/>
                <a:gd name="T18" fmla="*/ 432 w 444"/>
                <a:gd name="T19" fmla="*/ 612 h 2372"/>
                <a:gd name="T20" fmla="*/ 436 w 444"/>
                <a:gd name="T21" fmla="*/ 550 h 2372"/>
                <a:gd name="T22" fmla="*/ 432 w 444"/>
                <a:gd name="T23" fmla="*/ 486 h 2372"/>
                <a:gd name="T24" fmla="*/ 436 w 444"/>
                <a:gd name="T25" fmla="*/ 398 h 2372"/>
                <a:gd name="T26" fmla="*/ 436 w 444"/>
                <a:gd name="T27" fmla="*/ 330 h 2372"/>
                <a:gd name="T28" fmla="*/ 436 w 444"/>
                <a:gd name="T29" fmla="*/ 292 h 2372"/>
                <a:gd name="T30" fmla="*/ 438 w 444"/>
                <a:gd name="T31" fmla="*/ 256 h 2372"/>
                <a:gd name="T32" fmla="*/ 434 w 444"/>
                <a:gd name="T33" fmla="*/ 206 h 2372"/>
                <a:gd name="T34" fmla="*/ 436 w 444"/>
                <a:gd name="T35" fmla="*/ 156 h 2372"/>
                <a:gd name="T36" fmla="*/ 432 w 444"/>
                <a:gd name="T37" fmla="*/ 102 h 2372"/>
                <a:gd name="T38" fmla="*/ 430 w 444"/>
                <a:gd name="T39" fmla="*/ 8 h 2372"/>
                <a:gd name="T40" fmla="*/ 412 w 444"/>
                <a:gd name="T41" fmla="*/ 4 h 2372"/>
                <a:gd name="T42" fmla="*/ 320 w 444"/>
                <a:gd name="T43" fmla="*/ 144 h 2372"/>
                <a:gd name="T44" fmla="*/ 80 w 444"/>
                <a:gd name="T45" fmla="*/ 530 h 2372"/>
                <a:gd name="T46" fmla="*/ 190 w 444"/>
                <a:gd name="T47" fmla="*/ 528 h 2372"/>
                <a:gd name="T48" fmla="*/ 312 w 444"/>
                <a:gd name="T49" fmla="*/ 538 h 2372"/>
                <a:gd name="T50" fmla="*/ 342 w 444"/>
                <a:gd name="T51" fmla="*/ 588 h 2372"/>
                <a:gd name="T52" fmla="*/ 334 w 444"/>
                <a:gd name="T53" fmla="*/ 628 h 2372"/>
                <a:gd name="T54" fmla="*/ 268 w 444"/>
                <a:gd name="T55" fmla="*/ 956 h 2372"/>
                <a:gd name="T56" fmla="*/ 264 w 444"/>
                <a:gd name="T57" fmla="*/ 980 h 2372"/>
                <a:gd name="T58" fmla="*/ 210 w 444"/>
                <a:gd name="T59" fmla="*/ 1224 h 2372"/>
                <a:gd name="T60" fmla="*/ 198 w 444"/>
                <a:gd name="T61" fmla="*/ 1278 h 2372"/>
                <a:gd name="T62" fmla="*/ 172 w 444"/>
                <a:gd name="T63" fmla="*/ 1416 h 2372"/>
                <a:gd name="T64" fmla="*/ 160 w 444"/>
                <a:gd name="T65" fmla="*/ 1488 h 2372"/>
                <a:gd name="T66" fmla="*/ 136 w 444"/>
                <a:gd name="T67" fmla="*/ 1608 h 2372"/>
                <a:gd name="T68" fmla="*/ 130 w 444"/>
                <a:gd name="T69" fmla="*/ 1676 h 2372"/>
                <a:gd name="T70" fmla="*/ 108 w 444"/>
                <a:gd name="T71" fmla="*/ 1754 h 2372"/>
                <a:gd name="T72" fmla="*/ 86 w 444"/>
                <a:gd name="T73" fmla="*/ 1864 h 2372"/>
                <a:gd name="T74" fmla="*/ 76 w 444"/>
                <a:gd name="T75" fmla="*/ 1934 h 2372"/>
                <a:gd name="T76" fmla="*/ 70 w 444"/>
                <a:gd name="T77" fmla="*/ 1980 h 2372"/>
                <a:gd name="T78" fmla="*/ 48 w 444"/>
                <a:gd name="T79" fmla="*/ 2074 h 2372"/>
                <a:gd name="T80" fmla="*/ 18 w 444"/>
                <a:gd name="T81" fmla="*/ 2216 h 2372"/>
                <a:gd name="T82" fmla="*/ 10 w 444"/>
                <a:gd name="T83" fmla="*/ 2260 h 2372"/>
                <a:gd name="T84" fmla="*/ 4 w 444"/>
                <a:gd name="T85" fmla="*/ 2300 h 2372"/>
                <a:gd name="T86" fmla="*/ 4 w 444"/>
                <a:gd name="T87" fmla="*/ 2328 h 2372"/>
                <a:gd name="T88" fmla="*/ 54 w 444"/>
                <a:gd name="T89" fmla="*/ 2368 h 2372"/>
                <a:gd name="T90" fmla="*/ 116 w 444"/>
                <a:gd name="T91" fmla="*/ 2370 h 2372"/>
                <a:gd name="T92" fmla="*/ 168 w 444"/>
                <a:gd name="T93" fmla="*/ 2368 h 2372"/>
                <a:gd name="T94" fmla="*/ 230 w 444"/>
                <a:gd name="T95" fmla="*/ 2356 h 2372"/>
                <a:gd name="T96" fmla="*/ 352 w 444"/>
                <a:gd name="T97" fmla="*/ 2350 h 2372"/>
                <a:gd name="T98" fmla="*/ 408 w 444"/>
                <a:gd name="T99" fmla="*/ 2338 h 2372"/>
                <a:gd name="T100" fmla="*/ 412 w 444"/>
                <a:gd name="T101" fmla="*/ 2326 h 2372"/>
                <a:gd name="T102" fmla="*/ 424 w 444"/>
                <a:gd name="T103" fmla="*/ 2264 h 2372"/>
                <a:gd name="T104" fmla="*/ 428 w 444"/>
                <a:gd name="T105" fmla="*/ 2160 h 2372"/>
                <a:gd name="T106" fmla="*/ 430 w 444"/>
                <a:gd name="T107" fmla="*/ 2028 h 2372"/>
                <a:gd name="T108" fmla="*/ 434 w 444"/>
                <a:gd name="T109" fmla="*/ 1830 h 2372"/>
                <a:gd name="T110" fmla="*/ 428 w 444"/>
                <a:gd name="T111" fmla="*/ 1730 h 2372"/>
                <a:gd name="T112" fmla="*/ 434 w 444"/>
                <a:gd name="T113" fmla="*/ 1654 h 2372"/>
                <a:gd name="T114" fmla="*/ 442 w 444"/>
                <a:gd name="T115" fmla="*/ 1528 h 2372"/>
                <a:gd name="T116" fmla="*/ 436 w 444"/>
                <a:gd name="T117" fmla="*/ 1484 h 2372"/>
                <a:gd name="T118" fmla="*/ 438 w 444"/>
                <a:gd name="T119" fmla="*/ 1352 h 2372"/>
                <a:gd name="T120" fmla="*/ 440 w 444"/>
                <a:gd name="T121" fmla="*/ 1294 h 2372"/>
                <a:gd name="T122" fmla="*/ 442 w 444"/>
                <a:gd name="T123" fmla="*/ 1128 h 2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4" h="2372">
                  <a:moveTo>
                    <a:pt x="442" y="1128"/>
                  </a:moveTo>
                  <a:lnTo>
                    <a:pt x="442" y="1128"/>
                  </a:lnTo>
                  <a:lnTo>
                    <a:pt x="440" y="1138"/>
                  </a:lnTo>
                  <a:lnTo>
                    <a:pt x="440" y="1138"/>
                  </a:lnTo>
                  <a:lnTo>
                    <a:pt x="438" y="1136"/>
                  </a:lnTo>
                  <a:lnTo>
                    <a:pt x="438" y="1136"/>
                  </a:lnTo>
                  <a:lnTo>
                    <a:pt x="440" y="1116"/>
                  </a:lnTo>
                  <a:lnTo>
                    <a:pt x="442" y="1090"/>
                  </a:lnTo>
                  <a:lnTo>
                    <a:pt x="442" y="1036"/>
                  </a:lnTo>
                  <a:lnTo>
                    <a:pt x="442" y="1036"/>
                  </a:lnTo>
                  <a:lnTo>
                    <a:pt x="442" y="1036"/>
                  </a:lnTo>
                  <a:lnTo>
                    <a:pt x="440" y="1018"/>
                  </a:lnTo>
                  <a:lnTo>
                    <a:pt x="438" y="1016"/>
                  </a:lnTo>
                  <a:lnTo>
                    <a:pt x="436" y="1016"/>
                  </a:lnTo>
                  <a:lnTo>
                    <a:pt x="436" y="1016"/>
                  </a:lnTo>
                  <a:lnTo>
                    <a:pt x="436" y="1036"/>
                  </a:lnTo>
                  <a:lnTo>
                    <a:pt x="434" y="1040"/>
                  </a:lnTo>
                  <a:lnTo>
                    <a:pt x="434" y="1042"/>
                  </a:lnTo>
                  <a:lnTo>
                    <a:pt x="434" y="1042"/>
                  </a:lnTo>
                  <a:lnTo>
                    <a:pt x="432" y="1022"/>
                  </a:lnTo>
                  <a:lnTo>
                    <a:pt x="434" y="1012"/>
                  </a:lnTo>
                  <a:lnTo>
                    <a:pt x="434" y="1006"/>
                  </a:lnTo>
                  <a:lnTo>
                    <a:pt x="436" y="1004"/>
                  </a:lnTo>
                  <a:lnTo>
                    <a:pt x="438" y="1002"/>
                  </a:lnTo>
                  <a:lnTo>
                    <a:pt x="440" y="1000"/>
                  </a:lnTo>
                  <a:lnTo>
                    <a:pt x="440" y="992"/>
                  </a:lnTo>
                  <a:lnTo>
                    <a:pt x="440" y="978"/>
                  </a:lnTo>
                  <a:lnTo>
                    <a:pt x="440" y="978"/>
                  </a:lnTo>
                  <a:lnTo>
                    <a:pt x="440" y="984"/>
                  </a:lnTo>
                  <a:lnTo>
                    <a:pt x="438" y="984"/>
                  </a:lnTo>
                  <a:lnTo>
                    <a:pt x="436" y="978"/>
                  </a:lnTo>
                  <a:lnTo>
                    <a:pt x="440" y="962"/>
                  </a:lnTo>
                  <a:lnTo>
                    <a:pt x="436" y="970"/>
                  </a:lnTo>
                  <a:lnTo>
                    <a:pt x="436" y="970"/>
                  </a:lnTo>
                  <a:lnTo>
                    <a:pt x="434" y="964"/>
                  </a:lnTo>
                  <a:lnTo>
                    <a:pt x="434" y="956"/>
                  </a:lnTo>
                  <a:lnTo>
                    <a:pt x="436" y="938"/>
                  </a:lnTo>
                  <a:lnTo>
                    <a:pt x="436" y="940"/>
                  </a:lnTo>
                  <a:lnTo>
                    <a:pt x="436" y="940"/>
                  </a:lnTo>
                  <a:lnTo>
                    <a:pt x="434" y="934"/>
                  </a:lnTo>
                  <a:lnTo>
                    <a:pt x="434" y="932"/>
                  </a:lnTo>
                  <a:lnTo>
                    <a:pt x="432" y="936"/>
                  </a:lnTo>
                  <a:lnTo>
                    <a:pt x="430" y="944"/>
                  </a:lnTo>
                  <a:lnTo>
                    <a:pt x="430" y="944"/>
                  </a:lnTo>
                  <a:lnTo>
                    <a:pt x="432" y="934"/>
                  </a:lnTo>
                  <a:lnTo>
                    <a:pt x="430" y="922"/>
                  </a:lnTo>
                  <a:lnTo>
                    <a:pt x="430" y="914"/>
                  </a:lnTo>
                  <a:lnTo>
                    <a:pt x="432" y="904"/>
                  </a:lnTo>
                  <a:lnTo>
                    <a:pt x="436" y="918"/>
                  </a:lnTo>
                  <a:lnTo>
                    <a:pt x="436" y="918"/>
                  </a:lnTo>
                  <a:lnTo>
                    <a:pt x="436" y="910"/>
                  </a:lnTo>
                  <a:lnTo>
                    <a:pt x="436" y="902"/>
                  </a:lnTo>
                  <a:lnTo>
                    <a:pt x="434" y="896"/>
                  </a:lnTo>
                  <a:lnTo>
                    <a:pt x="436" y="888"/>
                  </a:lnTo>
                  <a:lnTo>
                    <a:pt x="436" y="888"/>
                  </a:lnTo>
                  <a:lnTo>
                    <a:pt x="434" y="888"/>
                  </a:lnTo>
                  <a:lnTo>
                    <a:pt x="434" y="888"/>
                  </a:lnTo>
                  <a:lnTo>
                    <a:pt x="434" y="894"/>
                  </a:lnTo>
                  <a:lnTo>
                    <a:pt x="432" y="898"/>
                  </a:lnTo>
                  <a:lnTo>
                    <a:pt x="432" y="892"/>
                  </a:lnTo>
                  <a:lnTo>
                    <a:pt x="432" y="892"/>
                  </a:lnTo>
                  <a:lnTo>
                    <a:pt x="432" y="878"/>
                  </a:lnTo>
                  <a:lnTo>
                    <a:pt x="434" y="868"/>
                  </a:lnTo>
                  <a:lnTo>
                    <a:pt x="436" y="864"/>
                  </a:lnTo>
                  <a:lnTo>
                    <a:pt x="436" y="862"/>
                  </a:lnTo>
                  <a:lnTo>
                    <a:pt x="436" y="862"/>
                  </a:lnTo>
                  <a:lnTo>
                    <a:pt x="436" y="868"/>
                  </a:lnTo>
                  <a:lnTo>
                    <a:pt x="436" y="874"/>
                  </a:lnTo>
                  <a:lnTo>
                    <a:pt x="436" y="874"/>
                  </a:lnTo>
                  <a:lnTo>
                    <a:pt x="438" y="874"/>
                  </a:lnTo>
                  <a:lnTo>
                    <a:pt x="438" y="872"/>
                  </a:lnTo>
                  <a:lnTo>
                    <a:pt x="440" y="864"/>
                  </a:lnTo>
                  <a:lnTo>
                    <a:pt x="442" y="852"/>
                  </a:lnTo>
                  <a:lnTo>
                    <a:pt x="444" y="840"/>
                  </a:lnTo>
                  <a:lnTo>
                    <a:pt x="438" y="852"/>
                  </a:lnTo>
                  <a:lnTo>
                    <a:pt x="440" y="808"/>
                  </a:lnTo>
                  <a:lnTo>
                    <a:pt x="440" y="808"/>
                  </a:lnTo>
                  <a:lnTo>
                    <a:pt x="438" y="814"/>
                  </a:lnTo>
                  <a:lnTo>
                    <a:pt x="434" y="816"/>
                  </a:lnTo>
                  <a:lnTo>
                    <a:pt x="432" y="816"/>
                  </a:lnTo>
                  <a:lnTo>
                    <a:pt x="430" y="818"/>
                  </a:lnTo>
                  <a:lnTo>
                    <a:pt x="430" y="818"/>
                  </a:lnTo>
                  <a:lnTo>
                    <a:pt x="438" y="754"/>
                  </a:lnTo>
                  <a:lnTo>
                    <a:pt x="442" y="718"/>
                  </a:lnTo>
                  <a:lnTo>
                    <a:pt x="442" y="682"/>
                  </a:lnTo>
                  <a:lnTo>
                    <a:pt x="436" y="710"/>
                  </a:lnTo>
                  <a:lnTo>
                    <a:pt x="436" y="710"/>
                  </a:lnTo>
                  <a:lnTo>
                    <a:pt x="436" y="686"/>
                  </a:lnTo>
                  <a:lnTo>
                    <a:pt x="438" y="668"/>
                  </a:lnTo>
                  <a:lnTo>
                    <a:pt x="444" y="636"/>
                  </a:lnTo>
                  <a:lnTo>
                    <a:pt x="444" y="636"/>
                  </a:lnTo>
                  <a:lnTo>
                    <a:pt x="440" y="640"/>
                  </a:lnTo>
                  <a:lnTo>
                    <a:pt x="436" y="644"/>
                  </a:lnTo>
                  <a:lnTo>
                    <a:pt x="430" y="666"/>
                  </a:lnTo>
                  <a:lnTo>
                    <a:pt x="430" y="666"/>
                  </a:lnTo>
                  <a:lnTo>
                    <a:pt x="430" y="648"/>
                  </a:lnTo>
                  <a:lnTo>
                    <a:pt x="430" y="630"/>
                  </a:lnTo>
                  <a:lnTo>
                    <a:pt x="430" y="616"/>
                  </a:lnTo>
                  <a:lnTo>
                    <a:pt x="430" y="614"/>
                  </a:lnTo>
                  <a:lnTo>
                    <a:pt x="432" y="612"/>
                  </a:lnTo>
                  <a:lnTo>
                    <a:pt x="434" y="614"/>
                  </a:lnTo>
                  <a:lnTo>
                    <a:pt x="434" y="614"/>
                  </a:lnTo>
                  <a:lnTo>
                    <a:pt x="434" y="598"/>
                  </a:lnTo>
                  <a:lnTo>
                    <a:pt x="434" y="578"/>
                  </a:lnTo>
                  <a:lnTo>
                    <a:pt x="428" y="606"/>
                  </a:lnTo>
                  <a:lnTo>
                    <a:pt x="428" y="606"/>
                  </a:lnTo>
                  <a:lnTo>
                    <a:pt x="432" y="560"/>
                  </a:lnTo>
                  <a:lnTo>
                    <a:pt x="434" y="546"/>
                  </a:lnTo>
                  <a:lnTo>
                    <a:pt x="436" y="544"/>
                  </a:lnTo>
                  <a:lnTo>
                    <a:pt x="436" y="550"/>
                  </a:lnTo>
                  <a:lnTo>
                    <a:pt x="436" y="550"/>
                  </a:lnTo>
                  <a:lnTo>
                    <a:pt x="438" y="526"/>
                  </a:lnTo>
                  <a:lnTo>
                    <a:pt x="436" y="522"/>
                  </a:lnTo>
                  <a:lnTo>
                    <a:pt x="434" y="520"/>
                  </a:lnTo>
                  <a:lnTo>
                    <a:pt x="432" y="520"/>
                  </a:lnTo>
                  <a:lnTo>
                    <a:pt x="430" y="518"/>
                  </a:lnTo>
                  <a:lnTo>
                    <a:pt x="430" y="512"/>
                  </a:lnTo>
                  <a:lnTo>
                    <a:pt x="430" y="512"/>
                  </a:lnTo>
                  <a:lnTo>
                    <a:pt x="432" y="486"/>
                  </a:lnTo>
                  <a:lnTo>
                    <a:pt x="432" y="486"/>
                  </a:lnTo>
                  <a:lnTo>
                    <a:pt x="434" y="486"/>
                  </a:lnTo>
                  <a:lnTo>
                    <a:pt x="434" y="488"/>
                  </a:lnTo>
                  <a:lnTo>
                    <a:pt x="436" y="488"/>
                  </a:lnTo>
                  <a:lnTo>
                    <a:pt x="438" y="468"/>
                  </a:lnTo>
                  <a:lnTo>
                    <a:pt x="438" y="470"/>
                  </a:lnTo>
                  <a:lnTo>
                    <a:pt x="438" y="470"/>
                  </a:lnTo>
                  <a:lnTo>
                    <a:pt x="438" y="450"/>
                  </a:lnTo>
                  <a:lnTo>
                    <a:pt x="438" y="432"/>
                  </a:lnTo>
                  <a:lnTo>
                    <a:pt x="436" y="398"/>
                  </a:lnTo>
                  <a:lnTo>
                    <a:pt x="436" y="398"/>
                  </a:lnTo>
                  <a:lnTo>
                    <a:pt x="434" y="406"/>
                  </a:lnTo>
                  <a:lnTo>
                    <a:pt x="434" y="406"/>
                  </a:lnTo>
                  <a:lnTo>
                    <a:pt x="432" y="378"/>
                  </a:lnTo>
                  <a:lnTo>
                    <a:pt x="430" y="362"/>
                  </a:lnTo>
                  <a:lnTo>
                    <a:pt x="432" y="342"/>
                  </a:lnTo>
                  <a:lnTo>
                    <a:pt x="434" y="362"/>
                  </a:lnTo>
                  <a:lnTo>
                    <a:pt x="434" y="362"/>
                  </a:lnTo>
                  <a:lnTo>
                    <a:pt x="434" y="336"/>
                  </a:lnTo>
                  <a:lnTo>
                    <a:pt x="434" y="336"/>
                  </a:lnTo>
                  <a:lnTo>
                    <a:pt x="436" y="330"/>
                  </a:lnTo>
                  <a:lnTo>
                    <a:pt x="436" y="330"/>
                  </a:lnTo>
                  <a:lnTo>
                    <a:pt x="438" y="332"/>
                  </a:lnTo>
                  <a:lnTo>
                    <a:pt x="438" y="332"/>
                  </a:lnTo>
                  <a:lnTo>
                    <a:pt x="438" y="310"/>
                  </a:lnTo>
                  <a:lnTo>
                    <a:pt x="436" y="302"/>
                  </a:lnTo>
                  <a:lnTo>
                    <a:pt x="436" y="302"/>
                  </a:lnTo>
                  <a:lnTo>
                    <a:pt x="434" y="304"/>
                  </a:lnTo>
                  <a:lnTo>
                    <a:pt x="434" y="304"/>
                  </a:lnTo>
                  <a:lnTo>
                    <a:pt x="436" y="294"/>
                  </a:lnTo>
                  <a:lnTo>
                    <a:pt x="436" y="292"/>
                  </a:lnTo>
                  <a:lnTo>
                    <a:pt x="438" y="292"/>
                  </a:lnTo>
                  <a:lnTo>
                    <a:pt x="440" y="294"/>
                  </a:lnTo>
                  <a:lnTo>
                    <a:pt x="440" y="294"/>
                  </a:lnTo>
                  <a:lnTo>
                    <a:pt x="438" y="284"/>
                  </a:lnTo>
                  <a:lnTo>
                    <a:pt x="438" y="284"/>
                  </a:lnTo>
                  <a:lnTo>
                    <a:pt x="438" y="284"/>
                  </a:lnTo>
                  <a:lnTo>
                    <a:pt x="436" y="288"/>
                  </a:lnTo>
                  <a:lnTo>
                    <a:pt x="434" y="290"/>
                  </a:lnTo>
                  <a:lnTo>
                    <a:pt x="434" y="290"/>
                  </a:lnTo>
                  <a:lnTo>
                    <a:pt x="438" y="256"/>
                  </a:lnTo>
                  <a:lnTo>
                    <a:pt x="438" y="240"/>
                  </a:lnTo>
                  <a:lnTo>
                    <a:pt x="436" y="222"/>
                  </a:lnTo>
                  <a:lnTo>
                    <a:pt x="436" y="222"/>
                  </a:lnTo>
                  <a:lnTo>
                    <a:pt x="434" y="234"/>
                  </a:lnTo>
                  <a:lnTo>
                    <a:pt x="434" y="236"/>
                  </a:lnTo>
                  <a:lnTo>
                    <a:pt x="432" y="232"/>
                  </a:lnTo>
                  <a:lnTo>
                    <a:pt x="432" y="232"/>
                  </a:lnTo>
                  <a:lnTo>
                    <a:pt x="432" y="208"/>
                  </a:lnTo>
                  <a:lnTo>
                    <a:pt x="434" y="206"/>
                  </a:lnTo>
                  <a:lnTo>
                    <a:pt x="434" y="206"/>
                  </a:lnTo>
                  <a:lnTo>
                    <a:pt x="436" y="206"/>
                  </a:lnTo>
                  <a:lnTo>
                    <a:pt x="436" y="206"/>
                  </a:lnTo>
                  <a:lnTo>
                    <a:pt x="438" y="188"/>
                  </a:lnTo>
                  <a:lnTo>
                    <a:pt x="438" y="188"/>
                  </a:lnTo>
                  <a:lnTo>
                    <a:pt x="436" y="196"/>
                  </a:lnTo>
                  <a:lnTo>
                    <a:pt x="434" y="198"/>
                  </a:lnTo>
                  <a:lnTo>
                    <a:pt x="432" y="196"/>
                  </a:lnTo>
                  <a:lnTo>
                    <a:pt x="438" y="148"/>
                  </a:lnTo>
                  <a:lnTo>
                    <a:pt x="438" y="148"/>
                  </a:lnTo>
                  <a:lnTo>
                    <a:pt x="436" y="156"/>
                  </a:lnTo>
                  <a:lnTo>
                    <a:pt x="436" y="158"/>
                  </a:lnTo>
                  <a:lnTo>
                    <a:pt x="434" y="158"/>
                  </a:lnTo>
                  <a:lnTo>
                    <a:pt x="434" y="158"/>
                  </a:lnTo>
                  <a:lnTo>
                    <a:pt x="434" y="140"/>
                  </a:lnTo>
                  <a:lnTo>
                    <a:pt x="436" y="126"/>
                  </a:lnTo>
                  <a:lnTo>
                    <a:pt x="438" y="138"/>
                  </a:lnTo>
                  <a:lnTo>
                    <a:pt x="438" y="138"/>
                  </a:lnTo>
                  <a:lnTo>
                    <a:pt x="436" y="110"/>
                  </a:lnTo>
                  <a:lnTo>
                    <a:pt x="434" y="104"/>
                  </a:lnTo>
                  <a:lnTo>
                    <a:pt x="432" y="102"/>
                  </a:lnTo>
                  <a:lnTo>
                    <a:pt x="430" y="100"/>
                  </a:lnTo>
                  <a:lnTo>
                    <a:pt x="430" y="98"/>
                  </a:lnTo>
                  <a:lnTo>
                    <a:pt x="428" y="76"/>
                  </a:lnTo>
                  <a:lnTo>
                    <a:pt x="432" y="72"/>
                  </a:lnTo>
                  <a:lnTo>
                    <a:pt x="432" y="72"/>
                  </a:lnTo>
                  <a:lnTo>
                    <a:pt x="430" y="64"/>
                  </a:lnTo>
                  <a:lnTo>
                    <a:pt x="430" y="48"/>
                  </a:lnTo>
                  <a:lnTo>
                    <a:pt x="432" y="20"/>
                  </a:lnTo>
                  <a:lnTo>
                    <a:pt x="432" y="20"/>
                  </a:lnTo>
                  <a:lnTo>
                    <a:pt x="430" y="8"/>
                  </a:lnTo>
                  <a:lnTo>
                    <a:pt x="430" y="8"/>
                  </a:lnTo>
                  <a:lnTo>
                    <a:pt x="428" y="6"/>
                  </a:lnTo>
                  <a:lnTo>
                    <a:pt x="428" y="6"/>
                  </a:lnTo>
                  <a:lnTo>
                    <a:pt x="428" y="2"/>
                  </a:lnTo>
                  <a:lnTo>
                    <a:pt x="424" y="0"/>
                  </a:lnTo>
                  <a:lnTo>
                    <a:pt x="420" y="0"/>
                  </a:lnTo>
                  <a:lnTo>
                    <a:pt x="418" y="0"/>
                  </a:lnTo>
                  <a:lnTo>
                    <a:pt x="418" y="0"/>
                  </a:lnTo>
                  <a:lnTo>
                    <a:pt x="414" y="2"/>
                  </a:lnTo>
                  <a:lnTo>
                    <a:pt x="412" y="4"/>
                  </a:lnTo>
                  <a:lnTo>
                    <a:pt x="412" y="8"/>
                  </a:lnTo>
                  <a:lnTo>
                    <a:pt x="412" y="8"/>
                  </a:lnTo>
                  <a:lnTo>
                    <a:pt x="410" y="12"/>
                  </a:lnTo>
                  <a:lnTo>
                    <a:pt x="410" y="12"/>
                  </a:lnTo>
                  <a:lnTo>
                    <a:pt x="412" y="12"/>
                  </a:lnTo>
                  <a:lnTo>
                    <a:pt x="418" y="8"/>
                  </a:lnTo>
                  <a:lnTo>
                    <a:pt x="418" y="8"/>
                  </a:lnTo>
                  <a:lnTo>
                    <a:pt x="418" y="12"/>
                  </a:lnTo>
                  <a:lnTo>
                    <a:pt x="418" y="12"/>
                  </a:lnTo>
                  <a:lnTo>
                    <a:pt x="320" y="144"/>
                  </a:lnTo>
                  <a:lnTo>
                    <a:pt x="208" y="300"/>
                  </a:lnTo>
                  <a:lnTo>
                    <a:pt x="114" y="432"/>
                  </a:lnTo>
                  <a:lnTo>
                    <a:pt x="68" y="500"/>
                  </a:lnTo>
                  <a:lnTo>
                    <a:pt x="68" y="500"/>
                  </a:lnTo>
                  <a:lnTo>
                    <a:pt x="62" y="510"/>
                  </a:lnTo>
                  <a:lnTo>
                    <a:pt x="58" y="518"/>
                  </a:lnTo>
                  <a:lnTo>
                    <a:pt x="58" y="524"/>
                  </a:lnTo>
                  <a:lnTo>
                    <a:pt x="62" y="526"/>
                  </a:lnTo>
                  <a:lnTo>
                    <a:pt x="68" y="530"/>
                  </a:lnTo>
                  <a:lnTo>
                    <a:pt x="80" y="530"/>
                  </a:lnTo>
                  <a:lnTo>
                    <a:pt x="116" y="530"/>
                  </a:lnTo>
                  <a:lnTo>
                    <a:pt x="116" y="530"/>
                  </a:lnTo>
                  <a:lnTo>
                    <a:pt x="132" y="530"/>
                  </a:lnTo>
                  <a:lnTo>
                    <a:pt x="132" y="530"/>
                  </a:lnTo>
                  <a:lnTo>
                    <a:pt x="152" y="530"/>
                  </a:lnTo>
                  <a:lnTo>
                    <a:pt x="176" y="530"/>
                  </a:lnTo>
                  <a:lnTo>
                    <a:pt x="176" y="530"/>
                  </a:lnTo>
                  <a:lnTo>
                    <a:pt x="172" y="528"/>
                  </a:lnTo>
                  <a:lnTo>
                    <a:pt x="172" y="528"/>
                  </a:lnTo>
                  <a:lnTo>
                    <a:pt x="190" y="528"/>
                  </a:lnTo>
                  <a:lnTo>
                    <a:pt x="190" y="528"/>
                  </a:lnTo>
                  <a:lnTo>
                    <a:pt x="190" y="528"/>
                  </a:lnTo>
                  <a:lnTo>
                    <a:pt x="192" y="528"/>
                  </a:lnTo>
                  <a:lnTo>
                    <a:pt x="192" y="528"/>
                  </a:lnTo>
                  <a:lnTo>
                    <a:pt x="206" y="526"/>
                  </a:lnTo>
                  <a:lnTo>
                    <a:pt x="206" y="526"/>
                  </a:lnTo>
                  <a:lnTo>
                    <a:pt x="252" y="528"/>
                  </a:lnTo>
                  <a:lnTo>
                    <a:pt x="274" y="530"/>
                  </a:lnTo>
                  <a:lnTo>
                    <a:pt x="294" y="534"/>
                  </a:lnTo>
                  <a:lnTo>
                    <a:pt x="312" y="538"/>
                  </a:lnTo>
                  <a:lnTo>
                    <a:pt x="326" y="546"/>
                  </a:lnTo>
                  <a:lnTo>
                    <a:pt x="332" y="552"/>
                  </a:lnTo>
                  <a:lnTo>
                    <a:pt x="336" y="558"/>
                  </a:lnTo>
                  <a:lnTo>
                    <a:pt x="340" y="564"/>
                  </a:lnTo>
                  <a:lnTo>
                    <a:pt x="342" y="570"/>
                  </a:lnTo>
                  <a:lnTo>
                    <a:pt x="342" y="570"/>
                  </a:lnTo>
                  <a:lnTo>
                    <a:pt x="340" y="574"/>
                  </a:lnTo>
                  <a:lnTo>
                    <a:pt x="340" y="574"/>
                  </a:lnTo>
                  <a:lnTo>
                    <a:pt x="342" y="582"/>
                  </a:lnTo>
                  <a:lnTo>
                    <a:pt x="342" y="588"/>
                  </a:lnTo>
                  <a:lnTo>
                    <a:pt x="342" y="588"/>
                  </a:lnTo>
                  <a:lnTo>
                    <a:pt x="340" y="596"/>
                  </a:lnTo>
                  <a:lnTo>
                    <a:pt x="340" y="596"/>
                  </a:lnTo>
                  <a:lnTo>
                    <a:pt x="340" y="600"/>
                  </a:lnTo>
                  <a:lnTo>
                    <a:pt x="340" y="600"/>
                  </a:lnTo>
                  <a:lnTo>
                    <a:pt x="332" y="618"/>
                  </a:lnTo>
                  <a:lnTo>
                    <a:pt x="330" y="628"/>
                  </a:lnTo>
                  <a:lnTo>
                    <a:pt x="328" y="640"/>
                  </a:lnTo>
                  <a:lnTo>
                    <a:pt x="328" y="640"/>
                  </a:lnTo>
                  <a:lnTo>
                    <a:pt x="334" y="628"/>
                  </a:lnTo>
                  <a:lnTo>
                    <a:pt x="334" y="628"/>
                  </a:lnTo>
                  <a:lnTo>
                    <a:pt x="292" y="838"/>
                  </a:lnTo>
                  <a:lnTo>
                    <a:pt x="292" y="838"/>
                  </a:lnTo>
                  <a:lnTo>
                    <a:pt x="284" y="872"/>
                  </a:lnTo>
                  <a:lnTo>
                    <a:pt x="284" y="872"/>
                  </a:lnTo>
                  <a:lnTo>
                    <a:pt x="276" y="918"/>
                  </a:lnTo>
                  <a:lnTo>
                    <a:pt x="270" y="932"/>
                  </a:lnTo>
                  <a:lnTo>
                    <a:pt x="272" y="932"/>
                  </a:lnTo>
                  <a:lnTo>
                    <a:pt x="272" y="932"/>
                  </a:lnTo>
                  <a:lnTo>
                    <a:pt x="268" y="956"/>
                  </a:lnTo>
                  <a:lnTo>
                    <a:pt x="268" y="956"/>
                  </a:lnTo>
                  <a:lnTo>
                    <a:pt x="264" y="962"/>
                  </a:lnTo>
                  <a:lnTo>
                    <a:pt x="262" y="968"/>
                  </a:lnTo>
                  <a:lnTo>
                    <a:pt x="262" y="968"/>
                  </a:lnTo>
                  <a:lnTo>
                    <a:pt x="260" y="980"/>
                  </a:lnTo>
                  <a:lnTo>
                    <a:pt x="260" y="980"/>
                  </a:lnTo>
                  <a:lnTo>
                    <a:pt x="260" y="980"/>
                  </a:lnTo>
                  <a:lnTo>
                    <a:pt x="262" y="978"/>
                  </a:lnTo>
                  <a:lnTo>
                    <a:pt x="264" y="978"/>
                  </a:lnTo>
                  <a:lnTo>
                    <a:pt x="264" y="980"/>
                  </a:lnTo>
                  <a:lnTo>
                    <a:pt x="264" y="980"/>
                  </a:lnTo>
                  <a:lnTo>
                    <a:pt x="250" y="1050"/>
                  </a:lnTo>
                  <a:lnTo>
                    <a:pt x="250" y="1050"/>
                  </a:lnTo>
                  <a:lnTo>
                    <a:pt x="238" y="1090"/>
                  </a:lnTo>
                  <a:lnTo>
                    <a:pt x="228" y="1136"/>
                  </a:lnTo>
                  <a:lnTo>
                    <a:pt x="232" y="1126"/>
                  </a:lnTo>
                  <a:lnTo>
                    <a:pt x="232" y="1126"/>
                  </a:lnTo>
                  <a:lnTo>
                    <a:pt x="228" y="1150"/>
                  </a:lnTo>
                  <a:lnTo>
                    <a:pt x="222" y="1178"/>
                  </a:lnTo>
                  <a:lnTo>
                    <a:pt x="210" y="1224"/>
                  </a:lnTo>
                  <a:lnTo>
                    <a:pt x="210" y="1224"/>
                  </a:lnTo>
                  <a:lnTo>
                    <a:pt x="210" y="1228"/>
                  </a:lnTo>
                  <a:lnTo>
                    <a:pt x="208" y="1228"/>
                  </a:lnTo>
                  <a:lnTo>
                    <a:pt x="208" y="1228"/>
                  </a:lnTo>
                  <a:lnTo>
                    <a:pt x="204" y="1252"/>
                  </a:lnTo>
                  <a:lnTo>
                    <a:pt x="202" y="1258"/>
                  </a:lnTo>
                  <a:lnTo>
                    <a:pt x="204" y="1260"/>
                  </a:lnTo>
                  <a:lnTo>
                    <a:pt x="204" y="1258"/>
                  </a:lnTo>
                  <a:lnTo>
                    <a:pt x="204" y="1258"/>
                  </a:lnTo>
                  <a:lnTo>
                    <a:pt x="198" y="1278"/>
                  </a:lnTo>
                  <a:lnTo>
                    <a:pt x="192" y="1304"/>
                  </a:lnTo>
                  <a:lnTo>
                    <a:pt x="186" y="1334"/>
                  </a:lnTo>
                  <a:lnTo>
                    <a:pt x="178" y="1362"/>
                  </a:lnTo>
                  <a:lnTo>
                    <a:pt x="178" y="1362"/>
                  </a:lnTo>
                  <a:lnTo>
                    <a:pt x="182" y="1350"/>
                  </a:lnTo>
                  <a:lnTo>
                    <a:pt x="184" y="1350"/>
                  </a:lnTo>
                  <a:lnTo>
                    <a:pt x="184" y="1350"/>
                  </a:lnTo>
                  <a:lnTo>
                    <a:pt x="184" y="1354"/>
                  </a:lnTo>
                  <a:lnTo>
                    <a:pt x="184" y="1354"/>
                  </a:lnTo>
                  <a:lnTo>
                    <a:pt x="172" y="1416"/>
                  </a:lnTo>
                  <a:lnTo>
                    <a:pt x="166" y="1446"/>
                  </a:lnTo>
                  <a:lnTo>
                    <a:pt x="162" y="1472"/>
                  </a:lnTo>
                  <a:lnTo>
                    <a:pt x="162" y="1472"/>
                  </a:lnTo>
                  <a:lnTo>
                    <a:pt x="168" y="1462"/>
                  </a:lnTo>
                  <a:lnTo>
                    <a:pt x="170" y="1460"/>
                  </a:lnTo>
                  <a:lnTo>
                    <a:pt x="170" y="1458"/>
                  </a:lnTo>
                  <a:lnTo>
                    <a:pt x="170" y="1458"/>
                  </a:lnTo>
                  <a:lnTo>
                    <a:pt x="168" y="1468"/>
                  </a:lnTo>
                  <a:lnTo>
                    <a:pt x="168" y="1468"/>
                  </a:lnTo>
                  <a:lnTo>
                    <a:pt x="160" y="1488"/>
                  </a:lnTo>
                  <a:lnTo>
                    <a:pt x="154" y="1504"/>
                  </a:lnTo>
                  <a:lnTo>
                    <a:pt x="148" y="1530"/>
                  </a:lnTo>
                  <a:lnTo>
                    <a:pt x="150" y="1530"/>
                  </a:lnTo>
                  <a:lnTo>
                    <a:pt x="150" y="1530"/>
                  </a:lnTo>
                  <a:lnTo>
                    <a:pt x="146" y="1554"/>
                  </a:lnTo>
                  <a:lnTo>
                    <a:pt x="140" y="1574"/>
                  </a:lnTo>
                  <a:lnTo>
                    <a:pt x="136" y="1594"/>
                  </a:lnTo>
                  <a:lnTo>
                    <a:pt x="134" y="1600"/>
                  </a:lnTo>
                  <a:lnTo>
                    <a:pt x="136" y="1608"/>
                  </a:lnTo>
                  <a:lnTo>
                    <a:pt x="136" y="1608"/>
                  </a:lnTo>
                  <a:lnTo>
                    <a:pt x="138" y="1592"/>
                  </a:lnTo>
                  <a:lnTo>
                    <a:pt x="140" y="1586"/>
                  </a:lnTo>
                  <a:lnTo>
                    <a:pt x="146" y="1576"/>
                  </a:lnTo>
                  <a:lnTo>
                    <a:pt x="146" y="1576"/>
                  </a:lnTo>
                  <a:lnTo>
                    <a:pt x="138" y="1608"/>
                  </a:lnTo>
                  <a:lnTo>
                    <a:pt x="132" y="1638"/>
                  </a:lnTo>
                  <a:lnTo>
                    <a:pt x="132" y="1638"/>
                  </a:lnTo>
                  <a:lnTo>
                    <a:pt x="130" y="1660"/>
                  </a:lnTo>
                  <a:lnTo>
                    <a:pt x="128" y="1672"/>
                  </a:lnTo>
                  <a:lnTo>
                    <a:pt x="130" y="1676"/>
                  </a:lnTo>
                  <a:lnTo>
                    <a:pt x="130" y="1676"/>
                  </a:lnTo>
                  <a:lnTo>
                    <a:pt x="124" y="1706"/>
                  </a:lnTo>
                  <a:lnTo>
                    <a:pt x="124" y="1706"/>
                  </a:lnTo>
                  <a:lnTo>
                    <a:pt x="118" y="1712"/>
                  </a:lnTo>
                  <a:lnTo>
                    <a:pt x="116" y="1720"/>
                  </a:lnTo>
                  <a:lnTo>
                    <a:pt x="112" y="1732"/>
                  </a:lnTo>
                  <a:lnTo>
                    <a:pt x="114" y="1744"/>
                  </a:lnTo>
                  <a:lnTo>
                    <a:pt x="114" y="1744"/>
                  </a:lnTo>
                  <a:lnTo>
                    <a:pt x="112" y="1748"/>
                  </a:lnTo>
                  <a:lnTo>
                    <a:pt x="108" y="1754"/>
                  </a:lnTo>
                  <a:lnTo>
                    <a:pt x="104" y="1770"/>
                  </a:lnTo>
                  <a:lnTo>
                    <a:pt x="100" y="1788"/>
                  </a:lnTo>
                  <a:lnTo>
                    <a:pt x="96" y="1804"/>
                  </a:lnTo>
                  <a:lnTo>
                    <a:pt x="96" y="1806"/>
                  </a:lnTo>
                  <a:lnTo>
                    <a:pt x="96" y="1806"/>
                  </a:lnTo>
                  <a:lnTo>
                    <a:pt x="92" y="1818"/>
                  </a:lnTo>
                  <a:lnTo>
                    <a:pt x="90" y="1832"/>
                  </a:lnTo>
                  <a:lnTo>
                    <a:pt x="84" y="1862"/>
                  </a:lnTo>
                  <a:lnTo>
                    <a:pt x="84" y="1862"/>
                  </a:lnTo>
                  <a:lnTo>
                    <a:pt x="86" y="1864"/>
                  </a:lnTo>
                  <a:lnTo>
                    <a:pt x="88" y="1868"/>
                  </a:lnTo>
                  <a:lnTo>
                    <a:pt x="90" y="1878"/>
                  </a:lnTo>
                  <a:lnTo>
                    <a:pt x="90" y="1878"/>
                  </a:lnTo>
                  <a:lnTo>
                    <a:pt x="88" y="1882"/>
                  </a:lnTo>
                  <a:lnTo>
                    <a:pt x="86" y="1890"/>
                  </a:lnTo>
                  <a:lnTo>
                    <a:pt x="84" y="1898"/>
                  </a:lnTo>
                  <a:lnTo>
                    <a:pt x="82" y="1902"/>
                  </a:lnTo>
                  <a:lnTo>
                    <a:pt x="84" y="1908"/>
                  </a:lnTo>
                  <a:lnTo>
                    <a:pt x="76" y="1934"/>
                  </a:lnTo>
                  <a:lnTo>
                    <a:pt x="76" y="1934"/>
                  </a:lnTo>
                  <a:lnTo>
                    <a:pt x="76" y="1942"/>
                  </a:lnTo>
                  <a:lnTo>
                    <a:pt x="78" y="1940"/>
                  </a:lnTo>
                  <a:lnTo>
                    <a:pt x="82" y="1924"/>
                  </a:lnTo>
                  <a:lnTo>
                    <a:pt x="82" y="1924"/>
                  </a:lnTo>
                  <a:lnTo>
                    <a:pt x="80" y="1936"/>
                  </a:lnTo>
                  <a:lnTo>
                    <a:pt x="80" y="1936"/>
                  </a:lnTo>
                  <a:lnTo>
                    <a:pt x="68" y="1978"/>
                  </a:lnTo>
                  <a:lnTo>
                    <a:pt x="68" y="1978"/>
                  </a:lnTo>
                  <a:lnTo>
                    <a:pt x="70" y="1976"/>
                  </a:lnTo>
                  <a:lnTo>
                    <a:pt x="70" y="1980"/>
                  </a:lnTo>
                  <a:lnTo>
                    <a:pt x="66" y="1996"/>
                  </a:lnTo>
                  <a:lnTo>
                    <a:pt x="64" y="2014"/>
                  </a:lnTo>
                  <a:lnTo>
                    <a:pt x="64" y="2018"/>
                  </a:lnTo>
                  <a:lnTo>
                    <a:pt x="64" y="2020"/>
                  </a:lnTo>
                  <a:lnTo>
                    <a:pt x="64" y="2020"/>
                  </a:lnTo>
                  <a:lnTo>
                    <a:pt x="64" y="2020"/>
                  </a:lnTo>
                  <a:lnTo>
                    <a:pt x="60" y="2036"/>
                  </a:lnTo>
                  <a:lnTo>
                    <a:pt x="56" y="2044"/>
                  </a:lnTo>
                  <a:lnTo>
                    <a:pt x="52" y="2054"/>
                  </a:lnTo>
                  <a:lnTo>
                    <a:pt x="48" y="2074"/>
                  </a:lnTo>
                  <a:lnTo>
                    <a:pt x="54" y="2062"/>
                  </a:lnTo>
                  <a:lnTo>
                    <a:pt x="54" y="2062"/>
                  </a:lnTo>
                  <a:lnTo>
                    <a:pt x="40" y="2114"/>
                  </a:lnTo>
                  <a:lnTo>
                    <a:pt x="30" y="2152"/>
                  </a:lnTo>
                  <a:lnTo>
                    <a:pt x="30" y="2152"/>
                  </a:lnTo>
                  <a:lnTo>
                    <a:pt x="30" y="2154"/>
                  </a:lnTo>
                  <a:lnTo>
                    <a:pt x="30" y="2154"/>
                  </a:lnTo>
                  <a:lnTo>
                    <a:pt x="26" y="2170"/>
                  </a:lnTo>
                  <a:lnTo>
                    <a:pt x="22" y="2192"/>
                  </a:lnTo>
                  <a:lnTo>
                    <a:pt x="18" y="2216"/>
                  </a:lnTo>
                  <a:lnTo>
                    <a:pt x="14" y="2232"/>
                  </a:lnTo>
                  <a:lnTo>
                    <a:pt x="14" y="2232"/>
                  </a:lnTo>
                  <a:lnTo>
                    <a:pt x="16" y="2228"/>
                  </a:lnTo>
                  <a:lnTo>
                    <a:pt x="18" y="2222"/>
                  </a:lnTo>
                  <a:lnTo>
                    <a:pt x="20" y="2220"/>
                  </a:lnTo>
                  <a:lnTo>
                    <a:pt x="20" y="2226"/>
                  </a:lnTo>
                  <a:lnTo>
                    <a:pt x="20" y="2226"/>
                  </a:lnTo>
                  <a:lnTo>
                    <a:pt x="16" y="2234"/>
                  </a:lnTo>
                  <a:lnTo>
                    <a:pt x="14" y="2248"/>
                  </a:lnTo>
                  <a:lnTo>
                    <a:pt x="10" y="2260"/>
                  </a:lnTo>
                  <a:lnTo>
                    <a:pt x="8" y="2264"/>
                  </a:lnTo>
                  <a:lnTo>
                    <a:pt x="8" y="2264"/>
                  </a:lnTo>
                  <a:lnTo>
                    <a:pt x="8" y="2280"/>
                  </a:lnTo>
                  <a:lnTo>
                    <a:pt x="8" y="2288"/>
                  </a:lnTo>
                  <a:lnTo>
                    <a:pt x="8" y="2290"/>
                  </a:lnTo>
                  <a:lnTo>
                    <a:pt x="10" y="2290"/>
                  </a:lnTo>
                  <a:lnTo>
                    <a:pt x="10" y="2290"/>
                  </a:lnTo>
                  <a:lnTo>
                    <a:pt x="8" y="2298"/>
                  </a:lnTo>
                  <a:lnTo>
                    <a:pt x="6" y="2300"/>
                  </a:lnTo>
                  <a:lnTo>
                    <a:pt x="4" y="2300"/>
                  </a:lnTo>
                  <a:lnTo>
                    <a:pt x="4" y="2296"/>
                  </a:lnTo>
                  <a:lnTo>
                    <a:pt x="4" y="2296"/>
                  </a:lnTo>
                  <a:lnTo>
                    <a:pt x="4" y="2308"/>
                  </a:lnTo>
                  <a:lnTo>
                    <a:pt x="2" y="2318"/>
                  </a:lnTo>
                  <a:lnTo>
                    <a:pt x="0" y="2330"/>
                  </a:lnTo>
                  <a:lnTo>
                    <a:pt x="0" y="2342"/>
                  </a:lnTo>
                  <a:lnTo>
                    <a:pt x="0" y="2342"/>
                  </a:lnTo>
                  <a:lnTo>
                    <a:pt x="2" y="2326"/>
                  </a:lnTo>
                  <a:lnTo>
                    <a:pt x="2" y="2326"/>
                  </a:lnTo>
                  <a:lnTo>
                    <a:pt x="4" y="2328"/>
                  </a:lnTo>
                  <a:lnTo>
                    <a:pt x="4" y="2330"/>
                  </a:lnTo>
                  <a:lnTo>
                    <a:pt x="2" y="2334"/>
                  </a:lnTo>
                  <a:lnTo>
                    <a:pt x="4" y="2342"/>
                  </a:lnTo>
                  <a:lnTo>
                    <a:pt x="8" y="2348"/>
                  </a:lnTo>
                  <a:lnTo>
                    <a:pt x="14" y="2356"/>
                  </a:lnTo>
                  <a:lnTo>
                    <a:pt x="14" y="2356"/>
                  </a:lnTo>
                  <a:lnTo>
                    <a:pt x="16" y="2362"/>
                  </a:lnTo>
                  <a:lnTo>
                    <a:pt x="16" y="2362"/>
                  </a:lnTo>
                  <a:lnTo>
                    <a:pt x="40" y="2366"/>
                  </a:lnTo>
                  <a:lnTo>
                    <a:pt x="54" y="2368"/>
                  </a:lnTo>
                  <a:lnTo>
                    <a:pt x="94" y="2370"/>
                  </a:lnTo>
                  <a:lnTo>
                    <a:pt x="94" y="2370"/>
                  </a:lnTo>
                  <a:lnTo>
                    <a:pt x="86" y="2368"/>
                  </a:lnTo>
                  <a:lnTo>
                    <a:pt x="86" y="2368"/>
                  </a:lnTo>
                  <a:lnTo>
                    <a:pt x="90" y="2368"/>
                  </a:lnTo>
                  <a:lnTo>
                    <a:pt x="88" y="2366"/>
                  </a:lnTo>
                  <a:lnTo>
                    <a:pt x="88" y="2366"/>
                  </a:lnTo>
                  <a:lnTo>
                    <a:pt x="106" y="2368"/>
                  </a:lnTo>
                  <a:lnTo>
                    <a:pt x="110" y="2368"/>
                  </a:lnTo>
                  <a:lnTo>
                    <a:pt x="116" y="2370"/>
                  </a:lnTo>
                  <a:lnTo>
                    <a:pt x="132" y="2372"/>
                  </a:lnTo>
                  <a:lnTo>
                    <a:pt x="118" y="2366"/>
                  </a:lnTo>
                  <a:lnTo>
                    <a:pt x="118" y="2366"/>
                  </a:lnTo>
                  <a:lnTo>
                    <a:pt x="134" y="2366"/>
                  </a:lnTo>
                  <a:lnTo>
                    <a:pt x="140" y="2370"/>
                  </a:lnTo>
                  <a:lnTo>
                    <a:pt x="148" y="2372"/>
                  </a:lnTo>
                  <a:lnTo>
                    <a:pt x="170" y="2370"/>
                  </a:lnTo>
                  <a:lnTo>
                    <a:pt x="170" y="2370"/>
                  </a:lnTo>
                  <a:lnTo>
                    <a:pt x="168" y="2370"/>
                  </a:lnTo>
                  <a:lnTo>
                    <a:pt x="168" y="2368"/>
                  </a:lnTo>
                  <a:lnTo>
                    <a:pt x="172" y="2366"/>
                  </a:lnTo>
                  <a:lnTo>
                    <a:pt x="174" y="2362"/>
                  </a:lnTo>
                  <a:lnTo>
                    <a:pt x="172" y="2362"/>
                  </a:lnTo>
                  <a:lnTo>
                    <a:pt x="168" y="2362"/>
                  </a:lnTo>
                  <a:lnTo>
                    <a:pt x="168" y="2362"/>
                  </a:lnTo>
                  <a:lnTo>
                    <a:pt x="186" y="2358"/>
                  </a:lnTo>
                  <a:lnTo>
                    <a:pt x="210" y="2358"/>
                  </a:lnTo>
                  <a:lnTo>
                    <a:pt x="230" y="2356"/>
                  </a:lnTo>
                  <a:lnTo>
                    <a:pt x="232" y="2356"/>
                  </a:lnTo>
                  <a:lnTo>
                    <a:pt x="230" y="2356"/>
                  </a:lnTo>
                  <a:lnTo>
                    <a:pt x="230" y="2356"/>
                  </a:lnTo>
                  <a:lnTo>
                    <a:pt x="248" y="2354"/>
                  </a:lnTo>
                  <a:lnTo>
                    <a:pt x="262" y="2354"/>
                  </a:lnTo>
                  <a:lnTo>
                    <a:pt x="284" y="2356"/>
                  </a:lnTo>
                  <a:lnTo>
                    <a:pt x="304" y="2356"/>
                  </a:lnTo>
                  <a:lnTo>
                    <a:pt x="316" y="2356"/>
                  </a:lnTo>
                  <a:lnTo>
                    <a:pt x="330" y="2354"/>
                  </a:lnTo>
                  <a:lnTo>
                    <a:pt x="344" y="2348"/>
                  </a:lnTo>
                  <a:lnTo>
                    <a:pt x="344" y="2348"/>
                  </a:lnTo>
                  <a:lnTo>
                    <a:pt x="352" y="2350"/>
                  </a:lnTo>
                  <a:lnTo>
                    <a:pt x="364" y="2350"/>
                  </a:lnTo>
                  <a:lnTo>
                    <a:pt x="364" y="2350"/>
                  </a:lnTo>
                  <a:lnTo>
                    <a:pt x="358" y="2348"/>
                  </a:lnTo>
                  <a:lnTo>
                    <a:pt x="358" y="2348"/>
                  </a:lnTo>
                  <a:lnTo>
                    <a:pt x="358" y="2346"/>
                  </a:lnTo>
                  <a:lnTo>
                    <a:pt x="358" y="2346"/>
                  </a:lnTo>
                  <a:lnTo>
                    <a:pt x="382" y="2344"/>
                  </a:lnTo>
                  <a:lnTo>
                    <a:pt x="400" y="2340"/>
                  </a:lnTo>
                  <a:lnTo>
                    <a:pt x="400" y="2340"/>
                  </a:lnTo>
                  <a:lnTo>
                    <a:pt x="408" y="2338"/>
                  </a:lnTo>
                  <a:lnTo>
                    <a:pt x="408" y="2338"/>
                  </a:lnTo>
                  <a:lnTo>
                    <a:pt x="410" y="2334"/>
                  </a:lnTo>
                  <a:lnTo>
                    <a:pt x="414" y="2330"/>
                  </a:lnTo>
                  <a:lnTo>
                    <a:pt x="416" y="2326"/>
                  </a:lnTo>
                  <a:lnTo>
                    <a:pt x="416" y="2326"/>
                  </a:lnTo>
                  <a:lnTo>
                    <a:pt x="420" y="2312"/>
                  </a:lnTo>
                  <a:lnTo>
                    <a:pt x="420" y="2312"/>
                  </a:lnTo>
                  <a:lnTo>
                    <a:pt x="414" y="2326"/>
                  </a:lnTo>
                  <a:lnTo>
                    <a:pt x="412" y="2328"/>
                  </a:lnTo>
                  <a:lnTo>
                    <a:pt x="412" y="2326"/>
                  </a:lnTo>
                  <a:lnTo>
                    <a:pt x="412" y="2316"/>
                  </a:lnTo>
                  <a:lnTo>
                    <a:pt x="412" y="2316"/>
                  </a:lnTo>
                  <a:lnTo>
                    <a:pt x="414" y="2302"/>
                  </a:lnTo>
                  <a:lnTo>
                    <a:pt x="414" y="2288"/>
                  </a:lnTo>
                  <a:lnTo>
                    <a:pt x="414" y="2288"/>
                  </a:lnTo>
                  <a:lnTo>
                    <a:pt x="416" y="2282"/>
                  </a:lnTo>
                  <a:lnTo>
                    <a:pt x="418" y="2280"/>
                  </a:lnTo>
                  <a:lnTo>
                    <a:pt x="420" y="2276"/>
                  </a:lnTo>
                  <a:lnTo>
                    <a:pt x="424" y="2264"/>
                  </a:lnTo>
                  <a:lnTo>
                    <a:pt x="424" y="2264"/>
                  </a:lnTo>
                  <a:lnTo>
                    <a:pt x="426" y="2230"/>
                  </a:lnTo>
                  <a:lnTo>
                    <a:pt x="428" y="2214"/>
                  </a:lnTo>
                  <a:lnTo>
                    <a:pt x="426" y="2202"/>
                  </a:lnTo>
                  <a:lnTo>
                    <a:pt x="426" y="2226"/>
                  </a:lnTo>
                  <a:lnTo>
                    <a:pt x="422" y="2238"/>
                  </a:lnTo>
                  <a:lnTo>
                    <a:pt x="422" y="2238"/>
                  </a:lnTo>
                  <a:lnTo>
                    <a:pt x="424" y="2190"/>
                  </a:lnTo>
                  <a:lnTo>
                    <a:pt x="426" y="2172"/>
                  </a:lnTo>
                  <a:lnTo>
                    <a:pt x="428" y="2160"/>
                  </a:lnTo>
                  <a:lnTo>
                    <a:pt x="428" y="2160"/>
                  </a:lnTo>
                  <a:lnTo>
                    <a:pt x="426" y="2156"/>
                  </a:lnTo>
                  <a:lnTo>
                    <a:pt x="426" y="2156"/>
                  </a:lnTo>
                  <a:lnTo>
                    <a:pt x="428" y="2138"/>
                  </a:lnTo>
                  <a:lnTo>
                    <a:pt x="426" y="2128"/>
                  </a:lnTo>
                  <a:lnTo>
                    <a:pt x="424" y="2118"/>
                  </a:lnTo>
                  <a:lnTo>
                    <a:pt x="426" y="2092"/>
                  </a:lnTo>
                  <a:lnTo>
                    <a:pt x="426" y="2092"/>
                  </a:lnTo>
                  <a:lnTo>
                    <a:pt x="432" y="2048"/>
                  </a:lnTo>
                  <a:lnTo>
                    <a:pt x="426" y="2074"/>
                  </a:lnTo>
                  <a:lnTo>
                    <a:pt x="430" y="2028"/>
                  </a:lnTo>
                  <a:lnTo>
                    <a:pt x="432" y="2032"/>
                  </a:lnTo>
                  <a:lnTo>
                    <a:pt x="432" y="2032"/>
                  </a:lnTo>
                  <a:lnTo>
                    <a:pt x="430" y="1972"/>
                  </a:lnTo>
                  <a:lnTo>
                    <a:pt x="428" y="1914"/>
                  </a:lnTo>
                  <a:lnTo>
                    <a:pt x="428" y="1914"/>
                  </a:lnTo>
                  <a:lnTo>
                    <a:pt x="430" y="1866"/>
                  </a:lnTo>
                  <a:lnTo>
                    <a:pt x="432" y="1850"/>
                  </a:lnTo>
                  <a:lnTo>
                    <a:pt x="434" y="1840"/>
                  </a:lnTo>
                  <a:lnTo>
                    <a:pt x="434" y="1840"/>
                  </a:lnTo>
                  <a:lnTo>
                    <a:pt x="434" y="1830"/>
                  </a:lnTo>
                  <a:lnTo>
                    <a:pt x="432" y="1826"/>
                  </a:lnTo>
                  <a:lnTo>
                    <a:pt x="430" y="1830"/>
                  </a:lnTo>
                  <a:lnTo>
                    <a:pt x="428" y="1836"/>
                  </a:lnTo>
                  <a:lnTo>
                    <a:pt x="426" y="1846"/>
                  </a:lnTo>
                  <a:lnTo>
                    <a:pt x="424" y="1848"/>
                  </a:lnTo>
                  <a:lnTo>
                    <a:pt x="424" y="1846"/>
                  </a:lnTo>
                  <a:lnTo>
                    <a:pt x="422" y="1838"/>
                  </a:lnTo>
                  <a:lnTo>
                    <a:pt x="422" y="1838"/>
                  </a:lnTo>
                  <a:lnTo>
                    <a:pt x="428" y="1788"/>
                  </a:lnTo>
                  <a:lnTo>
                    <a:pt x="428" y="1730"/>
                  </a:lnTo>
                  <a:lnTo>
                    <a:pt x="428" y="1730"/>
                  </a:lnTo>
                  <a:lnTo>
                    <a:pt x="430" y="1732"/>
                  </a:lnTo>
                  <a:lnTo>
                    <a:pt x="432" y="1734"/>
                  </a:lnTo>
                  <a:lnTo>
                    <a:pt x="432" y="1732"/>
                  </a:lnTo>
                  <a:lnTo>
                    <a:pt x="434" y="1720"/>
                  </a:lnTo>
                  <a:lnTo>
                    <a:pt x="434" y="1720"/>
                  </a:lnTo>
                  <a:lnTo>
                    <a:pt x="432" y="1686"/>
                  </a:lnTo>
                  <a:lnTo>
                    <a:pt x="434" y="1668"/>
                  </a:lnTo>
                  <a:lnTo>
                    <a:pt x="434" y="1654"/>
                  </a:lnTo>
                  <a:lnTo>
                    <a:pt x="434" y="1654"/>
                  </a:lnTo>
                  <a:lnTo>
                    <a:pt x="434" y="1654"/>
                  </a:lnTo>
                  <a:lnTo>
                    <a:pt x="434" y="1654"/>
                  </a:lnTo>
                  <a:lnTo>
                    <a:pt x="438" y="1634"/>
                  </a:lnTo>
                  <a:lnTo>
                    <a:pt x="438" y="1612"/>
                  </a:lnTo>
                  <a:lnTo>
                    <a:pt x="438" y="1590"/>
                  </a:lnTo>
                  <a:lnTo>
                    <a:pt x="440" y="1572"/>
                  </a:lnTo>
                  <a:lnTo>
                    <a:pt x="440" y="1572"/>
                  </a:lnTo>
                  <a:lnTo>
                    <a:pt x="438" y="1574"/>
                  </a:lnTo>
                  <a:lnTo>
                    <a:pt x="438" y="1574"/>
                  </a:lnTo>
                  <a:lnTo>
                    <a:pt x="442" y="1528"/>
                  </a:lnTo>
                  <a:lnTo>
                    <a:pt x="438" y="1510"/>
                  </a:lnTo>
                  <a:lnTo>
                    <a:pt x="438" y="1510"/>
                  </a:lnTo>
                  <a:lnTo>
                    <a:pt x="440" y="1492"/>
                  </a:lnTo>
                  <a:lnTo>
                    <a:pt x="440" y="1472"/>
                  </a:lnTo>
                  <a:lnTo>
                    <a:pt x="440" y="1472"/>
                  </a:lnTo>
                  <a:lnTo>
                    <a:pt x="436" y="1488"/>
                  </a:lnTo>
                  <a:lnTo>
                    <a:pt x="436" y="1492"/>
                  </a:lnTo>
                  <a:lnTo>
                    <a:pt x="434" y="1486"/>
                  </a:lnTo>
                  <a:lnTo>
                    <a:pt x="434" y="1486"/>
                  </a:lnTo>
                  <a:lnTo>
                    <a:pt x="436" y="1484"/>
                  </a:lnTo>
                  <a:lnTo>
                    <a:pt x="436" y="1478"/>
                  </a:lnTo>
                  <a:lnTo>
                    <a:pt x="436" y="1462"/>
                  </a:lnTo>
                  <a:lnTo>
                    <a:pt x="436" y="1446"/>
                  </a:lnTo>
                  <a:lnTo>
                    <a:pt x="436" y="1442"/>
                  </a:lnTo>
                  <a:lnTo>
                    <a:pt x="438" y="1442"/>
                  </a:lnTo>
                  <a:lnTo>
                    <a:pt x="440" y="1410"/>
                  </a:lnTo>
                  <a:lnTo>
                    <a:pt x="434" y="1406"/>
                  </a:lnTo>
                  <a:lnTo>
                    <a:pt x="438" y="1344"/>
                  </a:lnTo>
                  <a:lnTo>
                    <a:pt x="438" y="1344"/>
                  </a:lnTo>
                  <a:lnTo>
                    <a:pt x="438" y="1352"/>
                  </a:lnTo>
                  <a:lnTo>
                    <a:pt x="440" y="1354"/>
                  </a:lnTo>
                  <a:lnTo>
                    <a:pt x="440" y="1354"/>
                  </a:lnTo>
                  <a:lnTo>
                    <a:pt x="442" y="1360"/>
                  </a:lnTo>
                  <a:lnTo>
                    <a:pt x="442" y="1360"/>
                  </a:lnTo>
                  <a:lnTo>
                    <a:pt x="442" y="1348"/>
                  </a:lnTo>
                  <a:lnTo>
                    <a:pt x="442" y="1328"/>
                  </a:lnTo>
                  <a:lnTo>
                    <a:pt x="442" y="1308"/>
                  </a:lnTo>
                  <a:lnTo>
                    <a:pt x="442" y="1288"/>
                  </a:lnTo>
                  <a:lnTo>
                    <a:pt x="440" y="1294"/>
                  </a:lnTo>
                  <a:lnTo>
                    <a:pt x="440" y="1294"/>
                  </a:lnTo>
                  <a:lnTo>
                    <a:pt x="440" y="1274"/>
                  </a:lnTo>
                  <a:lnTo>
                    <a:pt x="438" y="1248"/>
                  </a:lnTo>
                  <a:lnTo>
                    <a:pt x="442" y="1200"/>
                  </a:lnTo>
                  <a:lnTo>
                    <a:pt x="442" y="1218"/>
                  </a:lnTo>
                  <a:lnTo>
                    <a:pt x="442" y="1218"/>
                  </a:lnTo>
                  <a:lnTo>
                    <a:pt x="442" y="1192"/>
                  </a:lnTo>
                  <a:lnTo>
                    <a:pt x="442" y="1172"/>
                  </a:lnTo>
                  <a:lnTo>
                    <a:pt x="444" y="1152"/>
                  </a:lnTo>
                  <a:lnTo>
                    <a:pt x="442" y="1128"/>
                  </a:lnTo>
                  <a:lnTo>
                    <a:pt x="442" y="1128"/>
                  </a:lnTo>
                  <a:close/>
                </a:path>
              </a:pathLst>
            </a:custGeom>
            <a:solidFill>
              <a:schemeClr val="accent3">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4"/>
            <p:cNvSpPr>
              <a:spLocks/>
            </p:cNvSpPr>
            <p:nvPr userDrawn="1"/>
          </p:nvSpPr>
          <p:spPr bwMode="gray">
            <a:xfrm>
              <a:off x="1834" y="2562"/>
              <a:ext cx="2" cy="42"/>
            </a:xfrm>
            <a:custGeom>
              <a:avLst/>
              <a:gdLst>
                <a:gd name="T0" fmla="*/ 0 w 2"/>
                <a:gd name="T1" fmla="*/ 0 h 42"/>
                <a:gd name="T2" fmla="*/ 0 w 2"/>
                <a:gd name="T3" fmla="*/ 0 h 42"/>
                <a:gd name="T4" fmla="*/ 0 w 2"/>
                <a:gd name="T5" fmla="*/ 42 h 42"/>
                <a:gd name="T6" fmla="*/ 0 w 2"/>
                <a:gd name="T7" fmla="*/ 42 h 42"/>
                <a:gd name="T8" fmla="*/ 2 w 2"/>
                <a:gd name="T9" fmla="*/ 40 h 42"/>
                <a:gd name="T10" fmla="*/ 2 w 2"/>
                <a:gd name="T11" fmla="*/ 36 h 42"/>
                <a:gd name="T12" fmla="*/ 2 w 2"/>
                <a:gd name="T13" fmla="*/ 22 h 42"/>
                <a:gd name="T14" fmla="*/ 0 w 2"/>
                <a:gd name="T15" fmla="*/ 0 h 42"/>
                <a:gd name="T16" fmla="*/ 0 w 2"/>
                <a:gd name="T1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42">
                  <a:moveTo>
                    <a:pt x="0" y="0"/>
                  </a:moveTo>
                  <a:lnTo>
                    <a:pt x="0" y="0"/>
                  </a:lnTo>
                  <a:lnTo>
                    <a:pt x="0" y="42"/>
                  </a:lnTo>
                  <a:lnTo>
                    <a:pt x="0" y="42"/>
                  </a:lnTo>
                  <a:lnTo>
                    <a:pt x="2" y="40"/>
                  </a:lnTo>
                  <a:lnTo>
                    <a:pt x="2" y="36"/>
                  </a:lnTo>
                  <a:lnTo>
                    <a:pt x="2" y="22"/>
                  </a:lnTo>
                  <a:lnTo>
                    <a:pt x="0" y="0"/>
                  </a:lnTo>
                  <a:lnTo>
                    <a:pt x="0" y="0"/>
                  </a:lnTo>
                  <a:close/>
                </a:path>
              </a:pathLst>
            </a:custGeom>
            <a:solidFill>
              <a:srgbClr val="FBB1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5"/>
            <p:cNvSpPr>
              <a:spLocks/>
            </p:cNvSpPr>
            <p:nvPr userDrawn="1"/>
          </p:nvSpPr>
          <p:spPr bwMode="gray">
            <a:xfrm>
              <a:off x="1634" y="2616"/>
              <a:ext cx="4" cy="14"/>
            </a:xfrm>
            <a:custGeom>
              <a:avLst/>
              <a:gdLst>
                <a:gd name="T0" fmla="*/ 0 w 4"/>
                <a:gd name="T1" fmla="*/ 14 h 14"/>
                <a:gd name="T2" fmla="*/ 4 w 4"/>
                <a:gd name="T3" fmla="*/ 0 h 14"/>
                <a:gd name="T4" fmla="*/ 4 w 4"/>
                <a:gd name="T5" fmla="*/ 0 h 14"/>
                <a:gd name="T6" fmla="*/ 0 w 4"/>
                <a:gd name="T7" fmla="*/ 14 h 14"/>
              </a:gdLst>
              <a:ahLst/>
              <a:cxnLst>
                <a:cxn ang="0">
                  <a:pos x="T0" y="T1"/>
                </a:cxn>
                <a:cxn ang="0">
                  <a:pos x="T2" y="T3"/>
                </a:cxn>
                <a:cxn ang="0">
                  <a:pos x="T4" y="T5"/>
                </a:cxn>
                <a:cxn ang="0">
                  <a:pos x="T6" y="T7"/>
                </a:cxn>
              </a:cxnLst>
              <a:rect l="0" t="0" r="r" b="b"/>
              <a:pathLst>
                <a:path w="4" h="14">
                  <a:moveTo>
                    <a:pt x="0" y="14"/>
                  </a:moveTo>
                  <a:lnTo>
                    <a:pt x="4" y="0"/>
                  </a:lnTo>
                  <a:lnTo>
                    <a:pt x="4" y="0"/>
                  </a:lnTo>
                  <a:lnTo>
                    <a:pt x="0" y="14"/>
                  </a:lnTo>
                  <a:close/>
                </a:path>
              </a:pathLst>
            </a:custGeom>
            <a:solidFill>
              <a:srgbClr val="FBB1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6"/>
            <p:cNvSpPr>
              <a:spLocks/>
            </p:cNvSpPr>
            <p:nvPr userDrawn="1"/>
          </p:nvSpPr>
          <p:spPr bwMode="gray">
            <a:xfrm>
              <a:off x="1604" y="2750"/>
              <a:ext cx="8" cy="22"/>
            </a:xfrm>
            <a:custGeom>
              <a:avLst/>
              <a:gdLst>
                <a:gd name="T0" fmla="*/ 8 w 8"/>
                <a:gd name="T1" fmla="*/ 0 h 22"/>
                <a:gd name="T2" fmla="*/ 8 w 8"/>
                <a:gd name="T3" fmla="*/ 0 h 22"/>
                <a:gd name="T4" fmla="*/ 4 w 8"/>
                <a:gd name="T5" fmla="*/ 14 h 22"/>
                <a:gd name="T6" fmla="*/ 2 w 8"/>
                <a:gd name="T7" fmla="*/ 22 h 22"/>
                <a:gd name="T8" fmla="*/ 0 w 8"/>
                <a:gd name="T9" fmla="*/ 22 h 22"/>
                <a:gd name="T10" fmla="*/ 0 w 8"/>
                <a:gd name="T11" fmla="*/ 22 h 22"/>
                <a:gd name="T12" fmla="*/ 0 w 8"/>
                <a:gd name="T13" fmla="*/ 22 h 22"/>
                <a:gd name="T14" fmla="*/ 8 w 8"/>
                <a:gd name="T15" fmla="*/ 0 h 22"/>
                <a:gd name="T16" fmla="*/ 8 w 8"/>
                <a:gd name="T1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2">
                  <a:moveTo>
                    <a:pt x="8" y="0"/>
                  </a:moveTo>
                  <a:lnTo>
                    <a:pt x="8" y="0"/>
                  </a:lnTo>
                  <a:lnTo>
                    <a:pt x="4" y="14"/>
                  </a:lnTo>
                  <a:lnTo>
                    <a:pt x="2" y="22"/>
                  </a:lnTo>
                  <a:lnTo>
                    <a:pt x="0" y="22"/>
                  </a:lnTo>
                  <a:lnTo>
                    <a:pt x="0" y="22"/>
                  </a:lnTo>
                  <a:lnTo>
                    <a:pt x="0" y="22"/>
                  </a:lnTo>
                  <a:lnTo>
                    <a:pt x="8" y="0"/>
                  </a:lnTo>
                  <a:lnTo>
                    <a:pt x="8" y="0"/>
                  </a:lnTo>
                  <a:close/>
                </a:path>
              </a:pathLst>
            </a:custGeom>
            <a:solidFill>
              <a:srgbClr val="FBB1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7"/>
            <p:cNvSpPr>
              <a:spLocks/>
            </p:cNvSpPr>
            <p:nvPr userDrawn="1"/>
          </p:nvSpPr>
          <p:spPr bwMode="gray">
            <a:xfrm>
              <a:off x="3532" y="1628"/>
              <a:ext cx="18" cy="28"/>
            </a:xfrm>
            <a:custGeom>
              <a:avLst/>
              <a:gdLst>
                <a:gd name="T0" fmla="*/ 0 w 18"/>
                <a:gd name="T1" fmla="*/ 0 h 28"/>
                <a:gd name="T2" fmla="*/ 6 w 18"/>
                <a:gd name="T3" fmla="*/ 4 h 28"/>
                <a:gd name="T4" fmla="*/ 18 w 18"/>
                <a:gd name="T5" fmla="*/ 28 h 28"/>
                <a:gd name="T6" fmla="*/ 0 w 18"/>
                <a:gd name="T7" fmla="*/ 0 h 28"/>
              </a:gdLst>
              <a:ahLst/>
              <a:cxnLst>
                <a:cxn ang="0">
                  <a:pos x="T0" y="T1"/>
                </a:cxn>
                <a:cxn ang="0">
                  <a:pos x="T2" y="T3"/>
                </a:cxn>
                <a:cxn ang="0">
                  <a:pos x="T4" y="T5"/>
                </a:cxn>
                <a:cxn ang="0">
                  <a:pos x="T6" y="T7"/>
                </a:cxn>
              </a:cxnLst>
              <a:rect l="0" t="0" r="r" b="b"/>
              <a:pathLst>
                <a:path w="18" h="28">
                  <a:moveTo>
                    <a:pt x="0" y="0"/>
                  </a:moveTo>
                  <a:lnTo>
                    <a:pt x="6" y="4"/>
                  </a:lnTo>
                  <a:lnTo>
                    <a:pt x="18" y="28"/>
                  </a:lnTo>
                  <a:lnTo>
                    <a:pt x="0" y="0"/>
                  </a:lnTo>
                  <a:close/>
                </a:path>
              </a:pathLst>
            </a:custGeom>
            <a:solidFill>
              <a:srgbClr val="6CAD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8"/>
            <p:cNvSpPr>
              <a:spLocks/>
            </p:cNvSpPr>
            <p:nvPr userDrawn="1"/>
          </p:nvSpPr>
          <p:spPr bwMode="gray">
            <a:xfrm>
              <a:off x="3554" y="1662"/>
              <a:ext cx="162" cy="274"/>
            </a:xfrm>
            <a:custGeom>
              <a:avLst/>
              <a:gdLst>
                <a:gd name="T0" fmla="*/ 130 w 162"/>
                <a:gd name="T1" fmla="*/ 204 h 274"/>
                <a:gd name="T2" fmla="*/ 130 w 162"/>
                <a:gd name="T3" fmla="*/ 204 h 274"/>
                <a:gd name="T4" fmla="*/ 152 w 162"/>
                <a:gd name="T5" fmla="*/ 246 h 274"/>
                <a:gd name="T6" fmla="*/ 160 w 162"/>
                <a:gd name="T7" fmla="*/ 264 h 274"/>
                <a:gd name="T8" fmla="*/ 162 w 162"/>
                <a:gd name="T9" fmla="*/ 270 h 274"/>
                <a:gd name="T10" fmla="*/ 162 w 162"/>
                <a:gd name="T11" fmla="*/ 274 h 274"/>
                <a:gd name="T12" fmla="*/ 142 w 162"/>
                <a:gd name="T13" fmla="*/ 232 h 274"/>
                <a:gd name="T14" fmla="*/ 142 w 162"/>
                <a:gd name="T15" fmla="*/ 232 h 274"/>
                <a:gd name="T16" fmla="*/ 136 w 162"/>
                <a:gd name="T17" fmla="*/ 226 h 274"/>
                <a:gd name="T18" fmla="*/ 126 w 162"/>
                <a:gd name="T19" fmla="*/ 214 h 274"/>
                <a:gd name="T20" fmla="*/ 106 w 162"/>
                <a:gd name="T21" fmla="*/ 180 h 274"/>
                <a:gd name="T22" fmla="*/ 122 w 162"/>
                <a:gd name="T23" fmla="*/ 206 h 274"/>
                <a:gd name="T24" fmla="*/ 122 w 162"/>
                <a:gd name="T25" fmla="*/ 206 h 274"/>
                <a:gd name="T26" fmla="*/ 120 w 162"/>
                <a:gd name="T27" fmla="*/ 202 h 274"/>
                <a:gd name="T28" fmla="*/ 120 w 162"/>
                <a:gd name="T29" fmla="*/ 200 h 274"/>
                <a:gd name="T30" fmla="*/ 120 w 162"/>
                <a:gd name="T31" fmla="*/ 198 h 274"/>
                <a:gd name="T32" fmla="*/ 120 w 162"/>
                <a:gd name="T33" fmla="*/ 194 h 274"/>
                <a:gd name="T34" fmla="*/ 120 w 162"/>
                <a:gd name="T35" fmla="*/ 194 h 274"/>
                <a:gd name="T36" fmla="*/ 104 w 162"/>
                <a:gd name="T37" fmla="*/ 170 h 274"/>
                <a:gd name="T38" fmla="*/ 92 w 162"/>
                <a:gd name="T39" fmla="*/ 150 h 274"/>
                <a:gd name="T40" fmla="*/ 82 w 162"/>
                <a:gd name="T41" fmla="*/ 132 h 274"/>
                <a:gd name="T42" fmla="*/ 66 w 162"/>
                <a:gd name="T43" fmla="*/ 110 h 274"/>
                <a:gd name="T44" fmla="*/ 66 w 162"/>
                <a:gd name="T45" fmla="*/ 112 h 274"/>
                <a:gd name="T46" fmla="*/ 50 w 162"/>
                <a:gd name="T47" fmla="*/ 82 h 274"/>
                <a:gd name="T48" fmla="*/ 50 w 162"/>
                <a:gd name="T49" fmla="*/ 82 h 274"/>
                <a:gd name="T50" fmla="*/ 48 w 162"/>
                <a:gd name="T51" fmla="*/ 78 h 274"/>
                <a:gd name="T52" fmla="*/ 46 w 162"/>
                <a:gd name="T53" fmla="*/ 76 h 274"/>
                <a:gd name="T54" fmla="*/ 46 w 162"/>
                <a:gd name="T55" fmla="*/ 80 h 274"/>
                <a:gd name="T56" fmla="*/ 46 w 162"/>
                <a:gd name="T57" fmla="*/ 80 h 274"/>
                <a:gd name="T58" fmla="*/ 26 w 162"/>
                <a:gd name="T59" fmla="*/ 42 h 274"/>
                <a:gd name="T60" fmla="*/ 0 w 162"/>
                <a:gd name="T61" fmla="*/ 0 h 274"/>
                <a:gd name="T62" fmla="*/ 0 w 162"/>
                <a:gd name="T63" fmla="*/ 0 h 274"/>
                <a:gd name="T64" fmla="*/ 8 w 162"/>
                <a:gd name="T65" fmla="*/ 10 h 274"/>
                <a:gd name="T66" fmla="*/ 16 w 162"/>
                <a:gd name="T67" fmla="*/ 22 h 274"/>
                <a:gd name="T68" fmla="*/ 32 w 162"/>
                <a:gd name="T69" fmla="*/ 50 h 274"/>
                <a:gd name="T70" fmla="*/ 48 w 162"/>
                <a:gd name="T71" fmla="*/ 78 h 274"/>
                <a:gd name="T72" fmla="*/ 58 w 162"/>
                <a:gd name="T73" fmla="*/ 92 h 274"/>
                <a:gd name="T74" fmla="*/ 66 w 162"/>
                <a:gd name="T75" fmla="*/ 102 h 274"/>
                <a:gd name="T76" fmla="*/ 64 w 162"/>
                <a:gd name="T77" fmla="*/ 98 h 274"/>
                <a:gd name="T78" fmla="*/ 64 w 162"/>
                <a:gd name="T79" fmla="*/ 98 h 274"/>
                <a:gd name="T80" fmla="*/ 80 w 162"/>
                <a:gd name="T81" fmla="*/ 126 h 274"/>
                <a:gd name="T82" fmla="*/ 98 w 162"/>
                <a:gd name="T83" fmla="*/ 152 h 274"/>
                <a:gd name="T84" fmla="*/ 114 w 162"/>
                <a:gd name="T85" fmla="*/ 178 h 274"/>
                <a:gd name="T86" fmla="*/ 130 w 162"/>
                <a:gd name="T87" fmla="*/ 204 h 274"/>
                <a:gd name="T88" fmla="*/ 130 w 162"/>
                <a:gd name="T89" fmla="*/ 20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2" h="274">
                  <a:moveTo>
                    <a:pt x="130" y="204"/>
                  </a:moveTo>
                  <a:lnTo>
                    <a:pt x="130" y="204"/>
                  </a:lnTo>
                  <a:lnTo>
                    <a:pt x="152" y="246"/>
                  </a:lnTo>
                  <a:lnTo>
                    <a:pt x="160" y="264"/>
                  </a:lnTo>
                  <a:lnTo>
                    <a:pt x="162" y="270"/>
                  </a:lnTo>
                  <a:lnTo>
                    <a:pt x="162" y="274"/>
                  </a:lnTo>
                  <a:lnTo>
                    <a:pt x="142" y="232"/>
                  </a:lnTo>
                  <a:lnTo>
                    <a:pt x="142" y="232"/>
                  </a:lnTo>
                  <a:lnTo>
                    <a:pt x="136" y="226"/>
                  </a:lnTo>
                  <a:lnTo>
                    <a:pt x="126" y="214"/>
                  </a:lnTo>
                  <a:lnTo>
                    <a:pt x="106" y="180"/>
                  </a:lnTo>
                  <a:lnTo>
                    <a:pt x="122" y="206"/>
                  </a:lnTo>
                  <a:lnTo>
                    <a:pt x="122" y="206"/>
                  </a:lnTo>
                  <a:lnTo>
                    <a:pt x="120" y="202"/>
                  </a:lnTo>
                  <a:lnTo>
                    <a:pt x="120" y="200"/>
                  </a:lnTo>
                  <a:lnTo>
                    <a:pt x="120" y="198"/>
                  </a:lnTo>
                  <a:lnTo>
                    <a:pt x="120" y="194"/>
                  </a:lnTo>
                  <a:lnTo>
                    <a:pt x="120" y="194"/>
                  </a:lnTo>
                  <a:lnTo>
                    <a:pt x="104" y="170"/>
                  </a:lnTo>
                  <a:lnTo>
                    <a:pt x="92" y="150"/>
                  </a:lnTo>
                  <a:lnTo>
                    <a:pt x="82" y="132"/>
                  </a:lnTo>
                  <a:lnTo>
                    <a:pt x="66" y="110"/>
                  </a:lnTo>
                  <a:lnTo>
                    <a:pt x="66" y="112"/>
                  </a:lnTo>
                  <a:lnTo>
                    <a:pt x="50" y="82"/>
                  </a:lnTo>
                  <a:lnTo>
                    <a:pt x="50" y="82"/>
                  </a:lnTo>
                  <a:lnTo>
                    <a:pt x="48" y="78"/>
                  </a:lnTo>
                  <a:lnTo>
                    <a:pt x="46" y="76"/>
                  </a:lnTo>
                  <a:lnTo>
                    <a:pt x="46" y="80"/>
                  </a:lnTo>
                  <a:lnTo>
                    <a:pt x="46" y="80"/>
                  </a:lnTo>
                  <a:lnTo>
                    <a:pt x="26" y="42"/>
                  </a:lnTo>
                  <a:lnTo>
                    <a:pt x="0" y="0"/>
                  </a:lnTo>
                  <a:lnTo>
                    <a:pt x="0" y="0"/>
                  </a:lnTo>
                  <a:lnTo>
                    <a:pt x="8" y="10"/>
                  </a:lnTo>
                  <a:lnTo>
                    <a:pt x="16" y="22"/>
                  </a:lnTo>
                  <a:lnTo>
                    <a:pt x="32" y="50"/>
                  </a:lnTo>
                  <a:lnTo>
                    <a:pt x="48" y="78"/>
                  </a:lnTo>
                  <a:lnTo>
                    <a:pt x="58" y="92"/>
                  </a:lnTo>
                  <a:lnTo>
                    <a:pt x="66" y="102"/>
                  </a:lnTo>
                  <a:lnTo>
                    <a:pt x="64" y="98"/>
                  </a:lnTo>
                  <a:lnTo>
                    <a:pt x="64" y="98"/>
                  </a:lnTo>
                  <a:lnTo>
                    <a:pt x="80" y="126"/>
                  </a:lnTo>
                  <a:lnTo>
                    <a:pt x="98" y="152"/>
                  </a:lnTo>
                  <a:lnTo>
                    <a:pt x="114" y="178"/>
                  </a:lnTo>
                  <a:lnTo>
                    <a:pt x="130" y="204"/>
                  </a:lnTo>
                  <a:lnTo>
                    <a:pt x="130" y="204"/>
                  </a:lnTo>
                  <a:close/>
                </a:path>
              </a:pathLst>
            </a:custGeom>
            <a:solidFill>
              <a:srgbClr val="6CAD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9"/>
            <p:cNvSpPr>
              <a:spLocks/>
            </p:cNvSpPr>
            <p:nvPr userDrawn="1"/>
          </p:nvSpPr>
          <p:spPr bwMode="gray">
            <a:xfrm>
              <a:off x="3600" y="1742"/>
              <a:ext cx="2" cy="4"/>
            </a:xfrm>
            <a:custGeom>
              <a:avLst/>
              <a:gdLst>
                <a:gd name="T0" fmla="*/ 0 w 2"/>
                <a:gd name="T1" fmla="*/ 0 h 4"/>
                <a:gd name="T2" fmla="*/ 2 w 2"/>
                <a:gd name="T3" fmla="*/ 4 h 4"/>
                <a:gd name="T4" fmla="*/ 2 w 2"/>
                <a:gd name="T5" fmla="*/ 4 h 4"/>
                <a:gd name="T6" fmla="*/ 0 w 2"/>
                <a:gd name="T7" fmla="*/ 0 h 4"/>
                <a:gd name="T8" fmla="*/ 0 w 2"/>
                <a:gd name="T9" fmla="*/ 0 h 4"/>
              </a:gdLst>
              <a:ahLst/>
              <a:cxnLst>
                <a:cxn ang="0">
                  <a:pos x="T0" y="T1"/>
                </a:cxn>
                <a:cxn ang="0">
                  <a:pos x="T2" y="T3"/>
                </a:cxn>
                <a:cxn ang="0">
                  <a:pos x="T4" y="T5"/>
                </a:cxn>
                <a:cxn ang="0">
                  <a:pos x="T6" y="T7"/>
                </a:cxn>
                <a:cxn ang="0">
                  <a:pos x="T8" y="T9"/>
                </a:cxn>
              </a:cxnLst>
              <a:rect l="0" t="0" r="r" b="b"/>
              <a:pathLst>
                <a:path w="2" h="4">
                  <a:moveTo>
                    <a:pt x="0" y="0"/>
                  </a:moveTo>
                  <a:lnTo>
                    <a:pt x="2" y="4"/>
                  </a:lnTo>
                  <a:lnTo>
                    <a:pt x="2" y="4"/>
                  </a:lnTo>
                  <a:lnTo>
                    <a:pt x="0" y="0"/>
                  </a:lnTo>
                  <a:lnTo>
                    <a:pt x="0" y="0"/>
                  </a:lnTo>
                  <a:close/>
                </a:path>
              </a:pathLst>
            </a:custGeom>
            <a:solidFill>
              <a:srgbClr val="6CAD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0"/>
            <p:cNvSpPr>
              <a:spLocks noEditPoints="1"/>
            </p:cNvSpPr>
            <p:nvPr userDrawn="1"/>
          </p:nvSpPr>
          <p:spPr bwMode="gray">
            <a:xfrm>
              <a:off x="3468" y="1610"/>
              <a:ext cx="504" cy="2324"/>
            </a:xfrm>
            <a:custGeom>
              <a:avLst/>
              <a:gdLst>
                <a:gd name="T0" fmla="*/ 446 w 504"/>
                <a:gd name="T1" fmla="*/ 2020 h 2324"/>
                <a:gd name="T2" fmla="*/ 424 w 504"/>
                <a:gd name="T3" fmla="*/ 1932 h 2324"/>
                <a:gd name="T4" fmla="*/ 396 w 504"/>
                <a:gd name="T5" fmla="*/ 1796 h 2324"/>
                <a:gd name="T6" fmla="*/ 376 w 504"/>
                <a:gd name="T7" fmla="*/ 1696 h 2324"/>
                <a:gd name="T8" fmla="*/ 362 w 504"/>
                <a:gd name="T9" fmla="*/ 1644 h 2324"/>
                <a:gd name="T10" fmla="*/ 344 w 504"/>
                <a:gd name="T11" fmla="*/ 1546 h 2324"/>
                <a:gd name="T12" fmla="*/ 328 w 504"/>
                <a:gd name="T13" fmla="*/ 1460 h 2324"/>
                <a:gd name="T14" fmla="*/ 302 w 504"/>
                <a:gd name="T15" fmla="*/ 1378 h 2324"/>
                <a:gd name="T16" fmla="*/ 256 w 504"/>
                <a:gd name="T17" fmla="*/ 1156 h 2324"/>
                <a:gd name="T18" fmla="*/ 234 w 504"/>
                <a:gd name="T19" fmla="*/ 1048 h 2324"/>
                <a:gd name="T20" fmla="*/ 210 w 504"/>
                <a:gd name="T21" fmla="*/ 930 h 2324"/>
                <a:gd name="T22" fmla="*/ 182 w 504"/>
                <a:gd name="T23" fmla="*/ 804 h 2324"/>
                <a:gd name="T24" fmla="*/ 170 w 504"/>
                <a:gd name="T25" fmla="*/ 770 h 2324"/>
                <a:gd name="T26" fmla="*/ 138 w 504"/>
                <a:gd name="T27" fmla="*/ 582 h 2324"/>
                <a:gd name="T28" fmla="*/ 238 w 504"/>
                <a:gd name="T29" fmla="*/ 566 h 2324"/>
                <a:gd name="T30" fmla="*/ 390 w 504"/>
                <a:gd name="T31" fmla="*/ 570 h 2324"/>
                <a:gd name="T32" fmla="*/ 332 w 504"/>
                <a:gd name="T33" fmla="*/ 416 h 2324"/>
                <a:gd name="T34" fmla="*/ 306 w 504"/>
                <a:gd name="T35" fmla="*/ 380 h 2324"/>
                <a:gd name="T36" fmla="*/ 258 w 504"/>
                <a:gd name="T37" fmla="*/ 308 h 2324"/>
                <a:gd name="T38" fmla="*/ 272 w 504"/>
                <a:gd name="T39" fmla="*/ 336 h 2324"/>
                <a:gd name="T40" fmla="*/ 304 w 504"/>
                <a:gd name="T41" fmla="*/ 378 h 2324"/>
                <a:gd name="T42" fmla="*/ 388 w 504"/>
                <a:gd name="T43" fmla="*/ 526 h 2324"/>
                <a:gd name="T44" fmla="*/ 364 w 504"/>
                <a:gd name="T45" fmla="*/ 562 h 2324"/>
                <a:gd name="T46" fmla="*/ 340 w 504"/>
                <a:gd name="T47" fmla="*/ 454 h 2324"/>
                <a:gd name="T48" fmla="*/ 58 w 504"/>
                <a:gd name="T49" fmla="*/ 2 h 2324"/>
                <a:gd name="T50" fmla="*/ 52 w 504"/>
                <a:gd name="T51" fmla="*/ 6 h 2324"/>
                <a:gd name="T52" fmla="*/ 38 w 504"/>
                <a:gd name="T53" fmla="*/ 68 h 2324"/>
                <a:gd name="T54" fmla="*/ 38 w 504"/>
                <a:gd name="T55" fmla="*/ 176 h 2324"/>
                <a:gd name="T56" fmla="*/ 30 w 504"/>
                <a:gd name="T57" fmla="*/ 296 h 2324"/>
                <a:gd name="T58" fmla="*/ 22 w 504"/>
                <a:gd name="T59" fmla="*/ 494 h 2324"/>
                <a:gd name="T60" fmla="*/ 16 w 504"/>
                <a:gd name="T61" fmla="*/ 604 h 2324"/>
                <a:gd name="T62" fmla="*/ 18 w 504"/>
                <a:gd name="T63" fmla="*/ 730 h 2324"/>
                <a:gd name="T64" fmla="*/ 14 w 504"/>
                <a:gd name="T65" fmla="*/ 892 h 2324"/>
                <a:gd name="T66" fmla="*/ 12 w 504"/>
                <a:gd name="T67" fmla="*/ 972 h 2324"/>
                <a:gd name="T68" fmla="*/ 10 w 504"/>
                <a:gd name="T69" fmla="*/ 1042 h 2324"/>
                <a:gd name="T70" fmla="*/ 8 w 504"/>
                <a:gd name="T71" fmla="*/ 1142 h 2324"/>
                <a:gd name="T72" fmla="*/ 10 w 504"/>
                <a:gd name="T73" fmla="*/ 1232 h 2324"/>
                <a:gd name="T74" fmla="*/ 12 w 504"/>
                <a:gd name="T75" fmla="*/ 1274 h 2324"/>
                <a:gd name="T76" fmla="*/ 4 w 504"/>
                <a:gd name="T77" fmla="*/ 1572 h 2324"/>
                <a:gd name="T78" fmla="*/ 8 w 504"/>
                <a:gd name="T79" fmla="*/ 1618 h 2324"/>
                <a:gd name="T80" fmla="*/ 0 w 504"/>
                <a:gd name="T81" fmla="*/ 1780 h 2324"/>
                <a:gd name="T82" fmla="*/ 4 w 504"/>
                <a:gd name="T83" fmla="*/ 1892 h 2324"/>
                <a:gd name="T84" fmla="*/ 8 w 504"/>
                <a:gd name="T85" fmla="*/ 2128 h 2324"/>
                <a:gd name="T86" fmla="*/ 22 w 504"/>
                <a:gd name="T87" fmla="*/ 2288 h 2324"/>
                <a:gd name="T88" fmla="*/ 52 w 504"/>
                <a:gd name="T89" fmla="*/ 2318 h 2324"/>
                <a:gd name="T90" fmla="*/ 274 w 504"/>
                <a:gd name="T91" fmla="*/ 2322 h 2324"/>
                <a:gd name="T92" fmla="*/ 368 w 504"/>
                <a:gd name="T93" fmla="*/ 2322 h 2324"/>
                <a:gd name="T94" fmla="*/ 494 w 504"/>
                <a:gd name="T95" fmla="*/ 2312 h 2324"/>
                <a:gd name="T96" fmla="*/ 200 w 504"/>
                <a:gd name="T97" fmla="*/ 948 h 2324"/>
                <a:gd name="T98" fmla="*/ 410 w 504"/>
                <a:gd name="T99" fmla="*/ 1922 h 2324"/>
                <a:gd name="T100" fmla="*/ 310 w 504"/>
                <a:gd name="T101" fmla="*/ 1460 h 2324"/>
                <a:gd name="T102" fmla="*/ 206 w 504"/>
                <a:gd name="T103" fmla="*/ 980 h 2324"/>
                <a:gd name="T104" fmla="*/ 192 w 504"/>
                <a:gd name="T105" fmla="*/ 912 h 2324"/>
                <a:gd name="T106" fmla="*/ 196 w 504"/>
                <a:gd name="T107" fmla="*/ 906 h 2324"/>
                <a:gd name="T108" fmla="*/ 136 w 504"/>
                <a:gd name="T109" fmla="*/ 662 h 2324"/>
                <a:gd name="T110" fmla="*/ 310 w 504"/>
                <a:gd name="T111" fmla="*/ 564 h 2324"/>
                <a:gd name="T112" fmla="*/ 312 w 504"/>
                <a:gd name="T113" fmla="*/ 562 h 2324"/>
                <a:gd name="T114" fmla="*/ 246 w 504"/>
                <a:gd name="T115" fmla="*/ 560 h 2324"/>
                <a:gd name="T116" fmla="*/ 162 w 504"/>
                <a:gd name="T117" fmla="*/ 556 h 2324"/>
                <a:gd name="T118" fmla="*/ 126 w 504"/>
                <a:gd name="T119" fmla="*/ 580 h 2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4" h="2324">
                  <a:moveTo>
                    <a:pt x="504" y="2290"/>
                  </a:moveTo>
                  <a:lnTo>
                    <a:pt x="504" y="2286"/>
                  </a:lnTo>
                  <a:lnTo>
                    <a:pt x="502" y="2280"/>
                  </a:lnTo>
                  <a:lnTo>
                    <a:pt x="490" y="2228"/>
                  </a:lnTo>
                  <a:lnTo>
                    <a:pt x="490" y="2228"/>
                  </a:lnTo>
                  <a:lnTo>
                    <a:pt x="478" y="2176"/>
                  </a:lnTo>
                  <a:lnTo>
                    <a:pt x="466" y="2128"/>
                  </a:lnTo>
                  <a:lnTo>
                    <a:pt x="466" y="2128"/>
                  </a:lnTo>
                  <a:lnTo>
                    <a:pt x="458" y="2096"/>
                  </a:lnTo>
                  <a:lnTo>
                    <a:pt x="452" y="2058"/>
                  </a:lnTo>
                  <a:lnTo>
                    <a:pt x="446" y="2020"/>
                  </a:lnTo>
                  <a:lnTo>
                    <a:pt x="436" y="1984"/>
                  </a:lnTo>
                  <a:lnTo>
                    <a:pt x="436" y="1984"/>
                  </a:lnTo>
                  <a:lnTo>
                    <a:pt x="436" y="1982"/>
                  </a:lnTo>
                  <a:lnTo>
                    <a:pt x="436" y="1984"/>
                  </a:lnTo>
                  <a:lnTo>
                    <a:pt x="436" y="1988"/>
                  </a:lnTo>
                  <a:lnTo>
                    <a:pt x="436" y="1994"/>
                  </a:lnTo>
                  <a:lnTo>
                    <a:pt x="434" y="1990"/>
                  </a:lnTo>
                  <a:lnTo>
                    <a:pt x="434" y="1990"/>
                  </a:lnTo>
                  <a:lnTo>
                    <a:pt x="434" y="1978"/>
                  </a:lnTo>
                  <a:lnTo>
                    <a:pt x="432" y="1964"/>
                  </a:lnTo>
                  <a:lnTo>
                    <a:pt x="424" y="1932"/>
                  </a:lnTo>
                  <a:lnTo>
                    <a:pt x="416" y="1896"/>
                  </a:lnTo>
                  <a:lnTo>
                    <a:pt x="414" y="1880"/>
                  </a:lnTo>
                  <a:lnTo>
                    <a:pt x="414" y="1864"/>
                  </a:lnTo>
                  <a:lnTo>
                    <a:pt x="414" y="1880"/>
                  </a:lnTo>
                  <a:lnTo>
                    <a:pt x="406" y="1854"/>
                  </a:lnTo>
                  <a:lnTo>
                    <a:pt x="406" y="1854"/>
                  </a:lnTo>
                  <a:lnTo>
                    <a:pt x="408" y="1852"/>
                  </a:lnTo>
                  <a:lnTo>
                    <a:pt x="408" y="1844"/>
                  </a:lnTo>
                  <a:lnTo>
                    <a:pt x="408" y="1844"/>
                  </a:lnTo>
                  <a:lnTo>
                    <a:pt x="402" y="1818"/>
                  </a:lnTo>
                  <a:lnTo>
                    <a:pt x="396" y="1796"/>
                  </a:lnTo>
                  <a:lnTo>
                    <a:pt x="396" y="1796"/>
                  </a:lnTo>
                  <a:lnTo>
                    <a:pt x="394" y="1798"/>
                  </a:lnTo>
                  <a:lnTo>
                    <a:pt x="394" y="1800"/>
                  </a:lnTo>
                  <a:lnTo>
                    <a:pt x="392" y="1796"/>
                  </a:lnTo>
                  <a:lnTo>
                    <a:pt x="388" y="1780"/>
                  </a:lnTo>
                  <a:lnTo>
                    <a:pt x="396" y="1786"/>
                  </a:lnTo>
                  <a:lnTo>
                    <a:pt x="396" y="1786"/>
                  </a:lnTo>
                  <a:lnTo>
                    <a:pt x="390" y="1764"/>
                  </a:lnTo>
                  <a:lnTo>
                    <a:pt x="386" y="1740"/>
                  </a:lnTo>
                  <a:lnTo>
                    <a:pt x="382" y="1716"/>
                  </a:lnTo>
                  <a:lnTo>
                    <a:pt x="376" y="1696"/>
                  </a:lnTo>
                  <a:lnTo>
                    <a:pt x="376" y="1696"/>
                  </a:lnTo>
                  <a:lnTo>
                    <a:pt x="376" y="1704"/>
                  </a:lnTo>
                  <a:lnTo>
                    <a:pt x="376" y="1704"/>
                  </a:lnTo>
                  <a:lnTo>
                    <a:pt x="374" y="1698"/>
                  </a:lnTo>
                  <a:lnTo>
                    <a:pt x="372" y="1688"/>
                  </a:lnTo>
                  <a:lnTo>
                    <a:pt x="366" y="1662"/>
                  </a:lnTo>
                  <a:lnTo>
                    <a:pt x="370" y="1666"/>
                  </a:lnTo>
                  <a:lnTo>
                    <a:pt x="370" y="1666"/>
                  </a:lnTo>
                  <a:lnTo>
                    <a:pt x="366" y="1654"/>
                  </a:lnTo>
                  <a:lnTo>
                    <a:pt x="364" y="1648"/>
                  </a:lnTo>
                  <a:lnTo>
                    <a:pt x="362" y="1644"/>
                  </a:lnTo>
                  <a:lnTo>
                    <a:pt x="360" y="1634"/>
                  </a:lnTo>
                  <a:lnTo>
                    <a:pt x="362" y="1634"/>
                  </a:lnTo>
                  <a:lnTo>
                    <a:pt x="362" y="1634"/>
                  </a:lnTo>
                  <a:lnTo>
                    <a:pt x="360" y="1628"/>
                  </a:lnTo>
                  <a:lnTo>
                    <a:pt x="356" y="1618"/>
                  </a:lnTo>
                  <a:lnTo>
                    <a:pt x="352" y="1582"/>
                  </a:lnTo>
                  <a:lnTo>
                    <a:pt x="352" y="1588"/>
                  </a:lnTo>
                  <a:lnTo>
                    <a:pt x="352" y="1588"/>
                  </a:lnTo>
                  <a:lnTo>
                    <a:pt x="346" y="1570"/>
                  </a:lnTo>
                  <a:lnTo>
                    <a:pt x="344" y="1560"/>
                  </a:lnTo>
                  <a:lnTo>
                    <a:pt x="344" y="1546"/>
                  </a:lnTo>
                  <a:lnTo>
                    <a:pt x="344" y="1546"/>
                  </a:lnTo>
                  <a:lnTo>
                    <a:pt x="346" y="1552"/>
                  </a:lnTo>
                  <a:lnTo>
                    <a:pt x="346" y="1550"/>
                  </a:lnTo>
                  <a:lnTo>
                    <a:pt x="346" y="1550"/>
                  </a:lnTo>
                  <a:lnTo>
                    <a:pt x="342" y="1538"/>
                  </a:lnTo>
                  <a:lnTo>
                    <a:pt x="340" y="1530"/>
                  </a:lnTo>
                  <a:lnTo>
                    <a:pt x="338" y="1526"/>
                  </a:lnTo>
                  <a:lnTo>
                    <a:pt x="336" y="1524"/>
                  </a:lnTo>
                  <a:lnTo>
                    <a:pt x="336" y="1524"/>
                  </a:lnTo>
                  <a:lnTo>
                    <a:pt x="334" y="1496"/>
                  </a:lnTo>
                  <a:lnTo>
                    <a:pt x="328" y="1460"/>
                  </a:lnTo>
                  <a:lnTo>
                    <a:pt x="310" y="1380"/>
                  </a:lnTo>
                  <a:lnTo>
                    <a:pt x="308" y="1384"/>
                  </a:lnTo>
                  <a:lnTo>
                    <a:pt x="308" y="1384"/>
                  </a:lnTo>
                  <a:lnTo>
                    <a:pt x="310" y="1398"/>
                  </a:lnTo>
                  <a:lnTo>
                    <a:pt x="310" y="1400"/>
                  </a:lnTo>
                  <a:lnTo>
                    <a:pt x="310" y="1400"/>
                  </a:lnTo>
                  <a:lnTo>
                    <a:pt x="306" y="1400"/>
                  </a:lnTo>
                  <a:lnTo>
                    <a:pt x="306" y="1400"/>
                  </a:lnTo>
                  <a:lnTo>
                    <a:pt x="306" y="1404"/>
                  </a:lnTo>
                  <a:lnTo>
                    <a:pt x="306" y="1404"/>
                  </a:lnTo>
                  <a:lnTo>
                    <a:pt x="302" y="1378"/>
                  </a:lnTo>
                  <a:lnTo>
                    <a:pt x="300" y="1366"/>
                  </a:lnTo>
                  <a:lnTo>
                    <a:pt x="300" y="1358"/>
                  </a:lnTo>
                  <a:lnTo>
                    <a:pt x="298" y="1340"/>
                  </a:lnTo>
                  <a:lnTo>
                    <a:pt x="298" y="1340"/>
                  </a:lnTo>
                  <a:lnTo>
                    <a:pt x="286" y="1290"/>
                  </a:lnTo>
                  <a:lnTo>
                    <a:pt x="276" y="1236"/>
                  </a:lnTo>
                  <a:lnTo>
                    <a:pt x="266" y="1184"/>
                  </a:lnTo>
                  <a:lnTo>
                    <a:pt x="260" y="1164"/>
                  </a:lnTo>
                  <a:lnTo>
                    <a:pt x="256" y="1146"/>
                  </a:lnTo>
                  <a:lnTo>
                    <a:pt x="256" y="1146"/>
                  </a:lnTo>
                  <a:lnTo>
                    <a:pt x="256" y="1156"/>
                  </a:lnTo>
                  <a:lnTo>
                    <a:pt x="256" y="1156"/>
                  </a:lnTo>
                  <a:lnTo>
                    <a:pt x="254" y="1156"/>
                  </a:lnTo>
                  <a:lnTo>
                    <a:pt x="250" y="1140"/>
                  </a:lnTo>
                  <a:lnTo>
                    <a:pt x="250" y="1140"/>
                  </a:lnTo>
                  <a:lnTo>
                    <a:pt x="250" y="1134"/>
                  </a:lnTo>
                  <a:lnTo>
                    <a:pt x="250" y="1134"/>
                  </a:lnTo>
                  <a:lnTo>
                    <a:pt x="252" y="1136"/>
                  </a:lnTo>
                  <a:lnTo>
                    <a:pt x="252" y="1128"/>
                  </a:lnTo>
                  <a:lnTo>
                    <a:pt x="252" y="1128"/>
                  </a:lnTo>
                  <a:lnTo>
                    <a:pt x="244" y="1090"/>
                  </a:lnTo>
                  <a:lnTo>
                    <a:pt x="234" y="1048"/>
                  </a:lnTo>
                  <a:lnTo>
                    <a:pt x="226" y="1006"/>
                  </a:lnTo>
                  <a:lnTo>
                    <a:pt x="220" y="968"/>
                  </a:lnTo>
                  <a:lnTo>
                    <a:pt x="220" y="968"/>
                  </a:lnTo>
                  <a:lnTo>
                    <a:pt x="220" y="984"/>
                  </a:lnTo>
                  <a:lnTo>
                    <a:pt x="220" y="988"/>
                  </a:lnTo>
                  <a:lnTo>
                    <a:pt x="218" y="990"/>
                  </a:lnTo>
                  <a:lnTo>
                    <a:pt x="218" y="990"/>
                  </a:lnTo>
                  <a:lnTo>
                    <a:pt x="216" y="962"/>
                  </a:lnTo>
                  <a:lnTo>
                    <a:pt x="214" y="948"/>
                  </a:lnTo>
                  <a:lnTo>
                    <a:pt x="210" y="930"/>
                  </a:lnTo>
                  <a:lnTo>
                    <a:pt x="210" y="930"/>
                  </a:lnTo>
                  <a:lnTo>
                    <a:pt x="210" y="934"/>
                  </a:lnTo>
                  <a:lnTo>
                    <a:pt x="210" y="934"/>
                  </a:lnTo>
                  <a:lnTo>
                    <a:pt x="208" y="920"/>
                  </a:lnTo>
                  <a:lnTo>
                    <a:pt x="206" y="904"/>
                  </a:lnTo>
                  <a:lnTo>
                    <a:pt x="196" y="870"/>
                  </a:lnTo>
                  <a:lnTo>
                    <a:pt x="186" y="832"/>
                  </a:lnTo>
                  <a:lnTo>
                    <a:pt x="182" y="812"/>
                  </a:lnTo>
                  <a:lnTo>
                    <a:pt x="180" y="790"/>
                  </a:lnTo>
                  <a:lnTo>
                    <a:pt x="176" y="788"/>
                  </a:lnTo>
                  <a:lnTo>
                    <a:pt x="182" y="804"/>
                  </a:lnTo>
                  <a:lnTo>
                    <a:pt x="182" y="804"/>
                  </a:lnTo>
                  <a:lnTo>
                    <a:pt x="178" y="798"/>
                  </a:lnTo>
                  <a:lnTo>
                    <a:pt x="176" y="796"/>
                  </a:lnTo>
                  <a:lnTo>
                    <a:pt x="174" y="796"/>
                  </a:lnTo>
                  <a:lnTo>
                    <a:pt x="170" y="790"/>
                  </a:lnTo>
                  <a:lnTo>
                    <a:pt x="170" y="790"/>
                  </a:lnTo>
                  <a:lnTo>
                    <a:pt x="168" y="768"/>
                  </a:lnTo>
                  <a:lnTo>
                    <a:pt x="168" y="758"/>
                  </a:lnTo>
                  <a:lnTo>
                    <a:pt x="168" y="758"/>
                  </a:lnTo>
                  <a:lnTo>
                    <a:pt x="170" y="760"/>
                  </a:lnTo>
                  <a:lnTo>
                    <a:pt x="170" y="770"/>
                  </a:lnTo>
                  <a:lnTo>
                    <a:pt x="170" y="770"/>
                  </a:lnTo>
                  <a:lnTo>
                    <a:pt x="172" y="762"/>
                  </a:lnTo>
                  <a:lnTo>
                    <a:pt x="170" y="752"/>
                  </a:lnTo>
                  <a:lnTo>
                    <a:pt x="164" y="728"/>
                  </a:lnTo>
                  <a:lnTo>
                    <a:pt x="158" y="702"/>
                  </a:lnTo>
                  <a:lnTo>
                    <a:pt x="156" y="692"/>
                  </a:lnTo>
                  <a:lnTo>
                    <a:pt x="156" y="684"/>
                  </a:lnTo>
                  <a:lnTo>
                    <a:pt x="156" y="684"/>
                  </a:lnTo>
                  <a:lnTo>
                    <a:pt x="148" y="648"/>
                  </a:lnTo>
                  <a:lnTo>
                    <a:pt x="140" y="612"/>
                  </a:lnTo>
                  <a:lnTo>
                    <a:pt x="138" y="596"/>
                  </a:lnTo>
                  <a:lnTo>
                    <a:pt x="138" y="582"/>
                  </a:lnTo>
                  <a:lnTo>
                    <a:pt x="142" y="572"/>
                  </a:lnTo>
                  <a:lnTo>
                    <a:pt x="144" y="568"/>
                  </a:lnTo>
                  <a:lnTo>
                    <a:pt x="146" y="566"/>
                  </a:lnTo>
                  <a:lnTo>
                    <a:pt x="146" y="566"/>
                  </a:lnTo>
                  <a:lnTo>
                    <a:pt x="144" y="566"/>
                  </a:lnTo>
                  <a:lnTo>
                    <a:pt x="144" y="566"/>
                  </a:lnTo>
                  <a:lnTo>
                    <a:pt x="144" y="566"/>
                  </a:lnTo>
                  <a:lnTo>
                    <a:pt x="188" y="568"/>
                  </a:lnTo>
                  <a:lnTo>
                    <a:pt x="218" y="568"/>
                  </a:lnTo>
                  <a:lnTo>
                    <a:pt x="230" y="568"/>
                  </a:lnTo>
                  <a:lnTo>
                    <a:pt x="238" y="566"/>
                  </a:lnTo>
                  <a:lnTo>
                    <a:pt x="238" y="566"/>
                  </a:lnTo>
                  <a:lnTo>
                    <a:pt x="268" y="572"/>
                  </a:lnTo>
                  <a:lnTo>
                    <a:pt x="258" y="570"/>
                  </a:lnTo>
                  <a:lnTo>
                    <a:pt x="258" y="570"/>
                  </a:lnTo>
                  <a:lnTo>
                    <a:pt x="332" y="572"/>
                  </a:lnTo>
                  <a:lnTo>
                    <a:pt x="332" y="572"/>
                  </a:lnTo>
                  <a:lnTo>
                    <a:pt x="350" y="572"/>
                  </a:lnTo>
                  <a:lnTo>
                    <a:pt x="370" y="572"/>
                  </a:lnTo>
                  <a:lnTo>
                    <a:pt x="370" y="572"/>
                  </a:lnTo>
                  <a:lnTo>
                    <a:pt x="380" y="570"/>
                  </a:lnTo>
                  <a:lnTo>
                    <a:pt x="390" y="570"/>
                  </a:lnTo>
                  <a:lnTo>
                    <a:pt x="396" y="568"/>
                  </a:lnTo>
                  <a:lnTo>
                    <a:pt x="402" y="564"/>
                  </a:lnTo>
                  <a:lnTo>
                    <a:pt x="406" y="556"/>
                  </a:lnTo>
                  <a:lnTo>
                    <a:pt x="412" y="546"/>
                  </a:lnTo>
                  <a:lnTo>
                    <a:pt x="412" y="546"/>
                  </a:lnTo>
                  <a:lnTo>
                    <a:pt x="390" y="510"/>
                  </a:lnTo>
                  <a:lnTo>
                    <a:pt x="372" y="478"/>
                  </a:lnTo>
                  <a:lnTo>
                    <a:pt x="352" y="450"/>
                  </a:lnTo>
                  <a:lnTo>
                    <a:pt x="334" y="418"/>
                  </a:lnTo>
                  <a:lnTo>
                    <a:pt x="334" y="418"/>
                  </a:lnTo>
                  <a:lnTo>
                    <a:pt x="332" y="416"/>
                  </a:lnTo>
                  <a:lnTo>
                    <a:pt x="336" y="422"/>
                  </a:lnTo>
                  <a:lnTo>
                    <a:pt x="338" y="430"/>
                  </a:lnTo>
                  <a:lnTo>
                    <a:pt x="338" y="430"/>
                  </a:lnTo>
                  <a:lnTo>
                    <a:pt x="336" y="428"/>
                  </a:lnTo>
                  <a:lnTo>
                    <a:pt x="336" y="428"/>
                  </a:lnTo>
                  <a:lnTo>
                    <a:pt x="330" y="414"/>
                  </a:lnTo>
                  <a:lnTo>
                    <a:pt x="322" y="402"/>
                  </a:lnTo>
                  <a:lnTo>
                    <a:pt x="306" y="376"/>
                  </a:lnTo>
                  <a:lnTo>
                    <a:pt x="306" y="376"/>
                  </a:lnTo>
                  <a:lnTo>
                    <a:pt x="308" y="380"/>
                  </a:lnTo>
                  <a:lnTo>
                    <a:pt x="306" y="380"/>
                  </a:lnTo>
                  <a:lnTo>
                    <a:pt x="302" y="374"/>
                  </a:lnTo>
                  <a:lnTo>
                    <a:pt x="296" y="366"/>
                  </a:lnTo>
                  <a:lnTo>
                    <a:pt x="294" y="364"/>
                  </a:lnTo>
                  <a:lnTo>
                    <a:pt x="294" y="364"/>
                  </a:lnTo>
                  <a:lnTo>
                    <a:pt x="278" y="334"/>
                  </a:lnTo>
                  <a:lnTo>
                    <a:pt x="272" y="330"/>
                  </a:lnTo>
                  <a:lnTo>
                    <a:pt x="264" y="312"/>
                  </a:lnTo>
                  <a:lnTo>
                    <a:pt x="264" y="312"/>
                  </a:lnTo>
                  <a:lnTo>
                    <a:pt x="262" y="310"/>
                  </a:lnTo>
                  <a:lnTo>
                    <a:pt x="260" y="308"/>
                  </a:lnTo>
                  <a:lnTo>
                    <a:pt x="258" y="308"/>
                  </a:lnTo>
                  <a:lnTo>
                    <a:pt x="254" y="302"/>
                  </a:lnTo>
                  <a:lnTo>
                    <a:pt x="254" y="302"/>
                  </a:lnTo>
                  <a:lnTo>
                    <a:pt x="248" y="290"/>
                  </a:lnTo>
                  <a:lnTo>
                    <a:pt x="240" y="274"/>
                  </a:lnTo>
                  <a:lnTo>
                    <a:pt x="240" y="274"/>
                  </a:lnTo>
                  <a:lnTo>
                    <a:pt x="254" y="306"/>
                  </a:lnTo>
                  <a:lnTo>
                    <a:pt x="262" y="320"/>
                  </a:lnTo>
                  <a:lnTo>
                    <a:pt x="274" y="334"/>
                  </a:lnTo>
                  <a:lnTo>
                    <a:pt x="274" y="334"/>
                  </a:lnTo>
                  <a:lnTo>
                    <a:pt x="274" y="340"/>
                  </a:lnTo>
                  <a:lnTo>
                    <a:pt x="272" y="336"/>
                  </a:lnTo>
                  <a:lnTo>
                    <a:pt x="262" y="324"/>
                  </a:lnTo>
                  <a:lnTo>
                    <a:pt x="262" y="324"/>
                  </a:lnTo>
                  <a:lnTo>
                    <a:pt x="276" y="348"/>
                  </a:lnTo>
                  <a:lnTo>
                    <a:pt x="294" y="378"/>
                  </a:lnTo>
                  <a:lnTo>
                    <a:pt x="292" y="366"/>
                  </a:lnTo>
                  <a:lnTo>
                    <a:pt x="292" y="366"/>
                  </a:lnTo>
                  <a:lnTo>
                    <a:pt x="302" y="382"/>
                  </a:lnTo>
                  <a:lnTo>
                    <a:pt x="302" y="380"/>
                  </a:lnTo>
                  <a:lnTo>
                    <a:pt x="300" y="374"/>
                  </a:lnTo>
                  <a:lnTo>
                    <a:pt x="300" y="374"/>
                  </a:lnTo>
                  <a:lnTo>
                    <a:pt x="304" y="378"/>
                  </a:lnTo>
                  <a:lnTo>
                    <a:pt x="326" y="420"/>
                  </a:lnTo>
                  <a:lnTo>
                    <a:pt x="328" y="422"/>
                  </a:lnTo>
                  <a:lnTo>
                    <a:pt x="328" y="422"/>
                  </a:lnTo>
                  <a:lnTo>
                    <a:pt x="348" y="454"/>
                  </a:lnTo>
                  <a:lnTo>
                    <a:pt x="356" y="472"/>
                  </a:lnTo>
                  <a:lnTo>
                    <a:pt x="362" y="484"/>
                  </a:lnTo>
                  <a:lnTo>
                    <a:pt x="362" y="480"/>
                  </a:lnTo>
                  <a:lnTo>
                    <a:pt x="362" y="480"/>
                  </a:lnTo>
                  <a:lnTo>
                    <a:pt x="370" y="498"/>
                  </a:lnTo>
                  <a:lnTo>
                    <a:pt x="372" y="496"/>
                  </a:lnTo>
                  <a:lnTo>
                    <a:pt x="388" y="526"/>
                  </a:lnTo>
                  <a:lnTo>
                    <a:pt x="388" y="524"/>
                  </a:lnTo>
                  <a:lnTo>
                    <a:pt x="388" y="524"/>
                  </a:lnTo>
                  <a:lnTo>
                    <a:pt x="394" y="530"/>
                  </a:lnTo>
                  <a:lnTo>
                    <a:pt x="400" y="540"/>
                  </a:lnTo>
                  <a:lnTo>
                    <a:pt x="402" y="546"/>
                  </a:lnTo>
                  <a:lnTo>
                    <a:pt x="400" y="550"/>
                  </a:lnTo>
                  <a:lnTo>
                    <a:pt x="398" y="554"/>
                  </a:lnTo>
                  <a:lnTo>
                    <a:pt x="392" y="558"/>
                  </a:lnTo>
                  <a:lnTo>
                    <a:pt x="392" y="558"/>
                  </a:lnTo>
                  <a:lnTo>
                    <a:pt x="378" y="560"/>
                  </a:lnTo>
                  <a:lnTo>
                    <a:pt x="364" y="562"/>
                  </a:lnTo>
                  <a:lnTo>
                    <a:pt x="340" y="560"/>
                  </a:lnTo>
                  <a:lnTo>
                    <a:pt x="340" y="560"/>
                  </a:lnTo>
                  <a:lnTo>
                    <a:pt x="368" y="560"/>
                  </a:lnTo>
                  <a:lnTo>
                    <a:pt x="390" y="556"/>
                  </a:lnTo>
                  <a:lnTo>
                    <a:pt x="396" y="554"/>
                  </a:lnTo>
                  <a:lnTo>
                    <a:pt x="400" y="550"/>
                  </a:lnTo>
                  <a:lnTo>
                    <a:pt x="400" y="544"/>
                  </a:lnTo>
                  <a:lnTo>
                    <a:pt x="396" y="538"/>
                  </a:lnTo>
                  <a:lnTo>
                    <a:pt x="396" y="538"/>
                  </a:lnTo>
                  <a:lnTo>
                    <a:pt x="376" y="510"/>
                  </a:lnTo>
                  <a:lnTo>
                    <a:pt x="340" y="454"/>
                  </a:lnTo>
                  <a:lnTo>
                    <a:pt x="238" y="294"/>
                  </a:lnTo>
                  <a:lnTo>
                    <a:pt x="64" y="14"/>
                  </a:lnTo>
                  <a:lnTo>
                    <a:pt x="64" y="14"/>
                  </a:lnTo>
                  <a:lnTo>
                    <a:pt x="66" y="6"/>
                  </a:lnTo>
                  <a:lnTo>
                    <a:pt x="66" y="6"/>
                  </a:lnTo>
                  <a:lnTo>
                    <a:pt x="66" y="6"/>
                  </a:lnTo>
                  <a:lnTo>
                    <a:pt x="64" y="6"/>
                  </a:lnTo>
                  <a:lnTo>
                    <a:pt x="64" y="6"/>
                  </a:lnTo>
                  <a:lnTo>
                    <a:pt x="60" y="8"/>
                  </a:lnTo>
                  <a:lnTo>
                    <a:pt x="60" y="8"/>
                  </a:lnTo>
                  <a:lnTo>
                    <a:pt x="58" y="2"/>
                  </a:lnTo>
                  <a:lnTo>
                    <a:pt x="58" y="2"/>
                  </a:lnTo>
                  <a:lnTo>
                    <a:pt x="56" y="2"/>
                  </a:lnTo>
                  <a:lnTo>
                    <a:pt x="56" y="2"/>
                  </a:lnTo>
                  <a:lnTo>
                    <a:pt x="56" y="2"/>
                  </a:lnTo>
                  <a:lnTo>
                    <a:pt x="56" y="2"/>
                  </a:lnTo>
                  <a:lnTo>
                    <a:pt x="56" y="2"/>
                  </a:lnTo>
                  <a:lnTo>
                    <a:pt x="56" y="2"/>
                  </a:lnTo>
                  <a:lnTo>
                    <a:pt x="56" y="0"/>
                  </a:lnTo>
                  <a:lnTo>
                    <a:pt x="54" y="0"/>
                  </a:lnTo>
                  <a:lnTo>
                    <a:pt x="52" y="6"/>
                  </a:lnTo>
                  <a:lnTo>
                    <a:pt x="52" y="6"/>
                  </a:lnTo>
                  <a:lnTo>
                    <a:pt x="50" y="8"/>
                  </a:lnTo>
                  <a:lnTo>
                    <a:pt x="50" y="8"/>
                  </a:lnTo>
                  <a:lnTo>
                    <a:pt x="52" y="8"/>
                  </a:lnTo>
                  <a:lnTo>
                    <a:pt x="52" y="8"/>
                  </a:lnTo>
                  <a:lnTo>
                    <a:pt x="40" y="46"/>
                  </a:lnTo>
                  <a:lnTo>
                    <a:pt x="34" y="72"/>
                  </a:lnTo>
                  <a:lnTo>
                    <a:pt x="34" y="72"/>
                  </a:lnTo>
                  <a:lnTo>
                    <a:pt x="36" y="68"/>
                  </a:lnTo>
                  <a:lnTo>
                    <a:pt x="38" y="68"/>
                  </a:lnTo>
                  <a:lnTo>
                    <a:pt x="38" y="68"/>
                  </a:lnTo>
                  <a:lnTo>
                    <a:pt x="38" y="68"/>
                  </a:lnTo>
                  <a:lnTo>
                    <a:pt x="32" y="130"/>
                  </a:lnTo>
                  <a:lnTo>
                    <a:pt x="30" y="160"/>
                  </a:lnTo>
                  <a:lnTo>
                    <a:pt x="30" y="188"/>
                  </a:lnTo>
                  <a:lnTo>
                    <a:pt x="30" y="188"/>
                  </a:lnTo>
                  <a:lnTo>
                    <a:pt x="32" y="192"/>
                  </a:lnTo>
                  <a:lnTo>
                    <a:pt x="32" y="192"/>
                  </a:lnTo>
                  <a:lnTo>
                    <a:pt x="34" y="180"/>
                  </a:lnTo>
                  <a:lnTo>
                    <a:pt x="36" y="172"/>
                  </a:lnTo>
                  <a:lnTo>
                    <a:pt x="36" y="170"/>
                  </a:lnTo>
                  <a:lnTo>
                    <a:pt x="38" y="176"/>
                  </a:lnTo>
                  <a:lnTo>
                    <a:pt x="38" y="176"/>
                  </a:lnTo>
                  <a:lnTo>
                    <a:pt x="34" y="192"/>
                  </a:lnTo>
                  <a:lnTo>
                    <a:pt x="32" y="210"/>
                  </a:lnTo>
                  <a:lnTo>
                    <a:pt x="28" y="246"/>
                  </a:lnTo>
                  <a:lnTo>
                    <a:pt x="28" y="246"/>
                  </a:lnTo>
                  <a:lnTo>
                    <a:pt x="30" y="272"/>
                  </a:lnTo>
                  <a:lnTo>
                    <a:pt x="28" y="302"/>
                  </a:lnTo>
                  <a:lnTo>
                    <a:pt x="28" y="302"/>
                  </a:lnTo>
                  <a:lnTo>
                    <a:pt x="28" y="296"/>
                  </a:lnTo>
                  <a:lnTo>
                    <a:pt x="30" y="296"/>
                  </a:lnTo>
                  <a:lnTo>
                    <a:pt x="30" y="296"/>
                  </a:lnTo>
                  <a:lnTo>
                    <a:pt x="30" y="296"/>
                  </a:lnTo>
                  <a:lnTo>
                    <a:pt x="30" y="308"/>
                  </a:lnTo>
                  <a:lnTo>
                    <a:pt x="28" y="318"/>
                  </a:lnTo>
                  <a:lnTo>
                    <a:pt x="24" y="338"/>
                  </a:lnTo>
                  <a:lnTo>
                    <a:pt x="30" y="346"/>
                  </a:lnTo>
                  <a:lnTo>
                    <a:pt x="30" y="346"/>
                  </a:lnTo>
                  <a:lnTo>
                    <a:pt x="26" y="396"/>
                  </a:lnTo>
                  <a:lnTo>
                    <a:pt x="24" y="438"/>
                  </a:lnTo>
                  <a:lnTo>
                    <a:pt x="24" y="438"/>
                  </a:lnTo>
                  <a:lnTo>
                    <a:pt x="24" y="438"/>
                  </a:lnTo>
                  <a:lnTo>
                    <a:pt x="24" y="476"/>
                  </a:lnTo>
                  <a:lnTo>
                    <a:pt x="22" y="494"/>
                  </a:lnTo>
                  <a:lnTo>
                    <a:pt x="20" y="514"/>
                  </a:lnTo>
                  <a:lnTo>
                    <a:pt x="20" y="514"/>
                  </a:lnTo>
                  <a:lnTo>
                    <a:pt x="22" y="524"/>
                  </a:lnTo>
                  <a:lnTo>
                    <a:pt x="24" y="540"/>
                  </a:lnTo>
                  <a:lnTo>
                    <a:pt x="24" y="540"/>
                  </a:lnTo>
                  <a:lnTo>
                    <a:pt x="22" y="542"/>
                  </a:lnTo>
                  <a:lnTo>
                    <a:pt x="20" y="548"/>
                  </a:lnTo>
                  <a:lnTo>
                    <a:pt x="20" y="566"/>
                  </a:lnTo>
                  <a:lnTo>
                    <a:pt x="20" y="586"/>
                  </a:lnTo>
                  <a:lnTo>
                    <a:pt x="18" y="596"/>
                  </a:lnTo>
                  <a:lnTo>
                    <a:pt x="16" y="604"/>
                  </a:lnTo>
                  <a:lnTo>
                    <a:pt x="20" y="636"/>
                  </a:lnTo>
                  <a:lnTo>
                    <a:pt x="20" y="636"/>
                  </a:lnTo>
                  <a:lnTo>
                    <a:pt x="18" y="646"/>
                  </a:lnTo>
                  <a:lnTo>
                    <a:pt x="18" y="662"/>
                  </a:lnTo>
                  <a:lnTo>
                    <a:pt x="14" y="694"/>
                  </a:lnTo>
                  <a:lnTo>
                    <a:pt x="14" y="694"/>
                  </a:lnTo>
                  <a:lnTo>
                    <a:pt x="16" y="692"/>
                  </a:lnTo>
                  <a:lnTo>
                    <a:pt x="16" y="692"/>
                  </a:lnTo>
                  <a:lnTo>
                    <a:pt x="16" y="700"/>
                  </a:lnTo>
                  <a:lnTo>
                    <a:pt x="18" y="730"/>
                  </a:lnTo>
                  <a:lnTo>
                    <a:pt x="18" y="730"/>
                  </a:lnTo>
                  <a:lnTo>
                    <a:pt x="16" y="750"/>
                  </a:lnTo>
                  <a:lnTo>
                    <a:pt x="16" y="772"/>
                  </a:lnTo>
                  <a:lnTo>
                    <a:pt x="14" y="792"/>
                  </a:lnTo>
                  <a:lnTo>
                    <a:pt x="16" y="790"/>
                  </a:lnTo>
                  <a:lnTo>
                    <a:pt x="16" y="790"/>
                  </a:lnTo>
                  <a:lnTo>
                    <a:pt x="14" y="836"/>
                  </a:lnTo>
                  <a:lnTo>
                    <a:pt x="14" y="856"/>
                  </a:lnTo>
                  <a:lnTo>
                    <a:pt x="14" y="862"/>
                  </a:lnTo>
                  <a:lnTo>
                    <a:pt x="16" y="868"/>
                  </a:lnTo>
                  <a:lnTo>
                    <a:pt x="16" y="868"/>
                  </a:lnTo>
                  <a:lnTo>
                    <a:pt x="14" y="892"/>
                  </a:lnTo>
                  <a:lnTo>
                    <a:pt x="10" y="912"/>
                  </a:lnTo>
                  <a:lnTo>
                    <a:pt x="12" y="942"/>
                  </a:lnTo>
                  <a:lnTo>
                    <a:pt x="12" y="936"/>
                  </a:lnTo>
                  <a:lnTo>
                    <a:pt x="12" y="936"/>
                  </a:lnTo>
                  <a:lnTo>
                    <a:pt x="14" y="936"/>
                  </a:lnTo>
                  <a:lnTo>
                    <a:pt x="16" y="940"/>
                  </a:lnTo>
                  <a:lnTo>
                    <a:pt x="14" y="952"/>
                  </a:lnTo>
                  <a:lnTo>
                    <a:pt x="14" y="968"/>
                  </a:lnTo>
                  <a:lnTo>
                    <a:pt x="14" y="982"/>
                  </a:lnTo>
                  <a:lnTo>
                    <a:pt x="12" y="972"/>
                  </a:lnTo>
                  <a:lnTo>
                    <a:pt x="12" y="972"/>
                  </a:lnTo>
                  <a:lnTo>
                    <a:pt x="10" y="992"/>
                  </a:lnTo>
                  <a:lnTo>
                    <a:pt x="12" y="986"/>
                  </a:lnTo>
                  <a:lnTo>
                    <a:pt x="12" y="986"/>
                  </a:lnTo>
                  <a:lnTo>
                    <a:pt x="10" y="1000"/>
                  </a:lnTo>
                  <a:lnTo>
                    <a:pt x="8" y="1010"/>
                  </a:lnTo>
                  <a:lnTo>
                    <a:pt x="8" y="1010"/>
                  </a:lnTo>
                  <a:lnTo>
                    <a:pt x="10" y="1010"/>
                  </a:lnTo>
                  <a:lnTo>
                    <a:pt x="10" y="1012"/>
                  </a:lnTo>
                  <a:lnTo>
                    <a:pt x="10" y="1020"/>
                  </a:lnTo>
                  <a:lnTo>
                    <a:pt x="10" y="1042"/>
                  </a:lnTo>
                  <a:lnTo>
                    <a:pt x="10" y="1042"/>
                  </a:lnTo>
                  <a:lnTo>
                    <a:pt x="10" y="1036"/>
                  </a:lnTo>
                  <a:lnTo>
                    <a:pt x="10" y="1038"/>
                  </a:lnTo>
                  <a:lnTo>
                    <a:pt x="10" y="1044"/>
                  </a:lnTo>
                  <a:lnTo>
                    <a:pt x="10" y="1044"/>
                  </a:lnTo>
                  <a:lnTo>
                    <a:pt x="10" y="1054"/>
                  </a:lnTo>
                  <a:lnTo>
                    <a:pt x="10" y="1076"/>
                  </a:lnTo>
                  <a:lnTo>
                    <a:pt x="12" y="1104"/>
                  </a:lnTo>
                  <a:lnTo>
                    <a:pt x="10" y="1134"/>
                  </a:lnTo>
                  <a:lnTo>
                    <a:pt x="10" y="1134"/>
                  </a:lnTo>
                  <a:lnTo>
                    <a:pt x="8" y="1140"/>
                  </a:lnTo>
                  <a:lnTo>
                    <a:pt x="8" y="1142"/>
                  </a:lnTo>
                  <a:lnTo>
                    <a:pt x="6" y="1142"/>
                  </a:lnTo>
                  <a:lnTo>
                    <a:pt x="6" y="1142"/>
                  </a:lnTo>
                  <a:lnTo>
                    <a:pt x="8" y="1164"/>
                  </a:lnTo>
                  <a:lnTo>
                    <a:pt x="6" y="1188"/>
                  </a:lnTo>
                  <a:lnTo>
                    <a:pt x="6" y="1208"/>
                  </a:lnTo>
                  <a:lnTo>
                    <a:pt x="6" y="1222"/>
                  </a:lnTo>
                  <a:lnTo>
                    <a:pt x="6" y="1222"/>
                  </a:lnTo>
                  <a:lnTo>
                    <a:pt x="8" y="1210"/>
                  </a:lnTo>
                  <a:lnTo>
                    <a:pt x="10" y="1206"/>
                  </a:lnTo>
                  <a:lnTo>
                    <a:pt x="10" y="1206"/>
                  </a:lnTo>
                  <a:lnTo>
                    <a:pt x="10" y="1232"/>
                  </a:lnTo>
                  <a:lnTo>
                    <a:pt x="6" y="1252"/>
                  </a:lnTo>
                  <a:lnTo>
                    <a:pt x="6" y="1252"/>
                  </a:lnTo>
                  <a:lnTo>
                    <a:pt x="8" y="1262"/>
                  </a:lnTo>
                  <a:lnTo>
                    <a:pt x="8" y="1262"/>
                  </a:lnTo>
                  <a:lnTo>
                    <a:pt x="10" y="1260"/>
                  </a:lnTo>
                  <a:lnTo>
                    <a:pt x="10" y="1256"/>
                  </a:lnTo>
                  <a:lnTo>
                    <a:pt x="12" y="1256"/>
                  </a:lnTo>
                  <a:lnTo>
                    <a:pt x="12" y="1258"/>
                  </a:lnTo>
                  <a:lnTo>
                    <a:pt x="12" y="1258"/>
                  </a:lnTo>
                  <a:lnTo>
                    <a:pt x="12" y="1272"/>
                  </a:lnTo>
                  <a:lnTo>
                    <a:pt x="12" y="1274"/>
                  </a:lnTo>
                  <a:lnTo>
                    <a:pt x="10" y="1274"/>
                  </a:lnTo>
                  <a:lnTo>
                    <a:pt x="10" y="1272"/>
                  </a:lnTo>
                  <a:lnTo>
                    <a:pt x="8" y="1272"/>
                  </a:lnTo>
                  <a:lnTo>
                    <a:pt x="8" y="1284"/>
                  </a:lnTo>
                  <a:lnTo>
                    <a:pt x="8" y="1284"/>
                  </a:lnTo>
                  <a:lnTo>
                    <a:pt x="8" y="1360"/>
                  </a:lnTo>
                  <a:lnTo>
                    <a:pt x="6" y="1438"/>
                  </a:lnTo>
                  <a:lnTo>
                    <a:pt x="4" y="1510"/>
                  </a:lnTo>
                  <a:lnTo>
                    <a:pt x="4" y="1542"/>
                  </a:lnTo>
                  <a:lnTo>
                    <a:pt x="4" y="1572"/>
                  </a:lnTo>
                  <a:lnTo>
                    <a:pt x="4" y="1572"/>
                  </a:lnTo>
                  <a:lnTo>
                    <a:pt x="6" y="1572"/>
                  </a:lnTo>
                  <a:lnTo>
                    <a:pt x="6" y="1572"/>
                  </a:lnTo>
                  <a:lnTo>
                    <a:pt x="8" y="1574"/>
                  </a:lnTo>
                  <a:lnTo>
                    <a:pt x="8" y="1574"/>
                  </a:lnTo>
                  <a:lnTo>
                    <a:pt x="8" y="1574"/>
                  </a:lnTo>
                  <a:lnTo>
                    <a:pt x="8" y="1588"/>
                  </a:lnTo>
                  <a:lnTo>
                    <a:pt x="6" y="1602"/>
                  </a:lnTo>
                  <a:lnTo>
                    <a:pt x="6" y="1614"/>
                  </a:lnTo>
                  <a:lnTo>
                    <a:pt x="6" y="1628"/>
                  </a:lnTo>
                  <a:lnTo>
                    <a:pt x="6" y="1628"/>
                  </a:lnTo>
                  <a:lnTo>
                    <a:pt x="8" y="1618"/>
                  </a:lnTo>
                  <a:lnTo>
                    <a:pt x="8" y="1616"/>
                  </a:lnTo>
                  <a:lnTo>
                    <a:pt x="10" y="1616"/>
                  </a:lnTo>
                  <a:lnTo>
                    <a:pt x="10" y="1616"/>
                  </a:lnTo>
                  <a:lnTo>
                    <a:pt x="6" y="1634"/>
                  </a:lnTo>
                  <a:lnTo>
                    <a:pt x="6" y="1658"/>
                  </a:lnTo>
                  <a:lnTo>
                    <a:pt x="4" y="1684"/>
                  </a:lnTo>
                  <a:lnTo>
                    <a:pt x="2" y="1700"/>
                  </a:lnTo>
                  <a:lnTo>
                    <a:pt x="4" y="1702"/>
                  </a:lnTo>
                  <a:lnTo>
                    <a:pt x="4" y="1702"/>
                  </a:lnTo>
                  <a:lnTo>
                    <a:pt x="0" y="1758"/>
                  </a:lnTo>
                  <a:lnTo>
                    <a:pt x="0" y="1780"/>
                  </a:lnTo>
                  <a:lnTo>
                    <a:pt x="2" y="1796"/>
                  </a:lnTo>
                  <a:lnTo>
                    <a:pt x="2" y="1796"/>
                  </a:lnTo>
                  <a:lnTo>
                    <a:pt x="2" y="1794"/>
                  </a:lnTo>
                  <a:lnTo>
                    <a:pt x="4" y="1794"/>
                  </a:lnTo>
                  <a:lnTo>
                    <a:pt x="4" y="1794"/>
                  </a:lnTo>
                  <a:lnTo>
                    <a:pt x="2" y="1812"/>
                  </a:lnTo>
                  <a:lnTo>
                    <a:pt x="0" y="1830"/>
                  </a:lnTo>
                  <a:lnTo>
                    <a:pt x="0" y="1876"/>
                  </a:lnTo>
                  <a:lnTo>
                    <a:pt x="0" y="1876"/>
                  </a:lnTo>
                  <a:lnTo>
                    <a:pt x="2" y="1882"/>
                  </a:lnTo>
                  <a:lnTo>
                    <a:pt x="4" y="1892"/>
                  </a:lnTo>
                  <a:lnTo>
                    <a:pt x="4" y="1918"/>
                  </a:lnTo>
                  <a:lnTo>
                    <a:pt x="4" y="1944"/>
                  </a:lnTo>
                  <a:lnTo>
                    <a:pt x="4" y="1954"/>
                  </a:lnTo>
                  <a:lnTo>
                    <a:pt x="6" y="1960"/>
                  </a:lnTo>
                  <a:lnTo>
                    <a:pt x="6" y="1960"/>
                  </a:lnTo>
                  <a:lnTo>
                    <a:pt x="6" y="2014"/>
                  </a:lnTo>
                  <a:lnTo>
                    <a:pt x="6" y="2054"/>
                  </a:lnTo>
                  <a:lnTo>
                    <a:pt x="4" y="2092"/>
                  </a:lnTo>
                  <a:lnTo>
                    <a:pt x="6" y="2132"/>
                  </a:lnTo>
                  <a:lnTo>
                    <a:pt x="6" y="2132"/>
                  </a:lnTo>
                  <a:lnTo>
                    <a:pt x="8" y="2128"/>
                  </a:lnTo>
                  <a:lnTo>
                    <a:pt x="8" y="2132"/>
                  </a:lnTo>
                  <a:lnTo>
                    <a:pt x="10" y="2154"/>
                  </a:lnTo>
                  <a:lnTo>
                    <a:pt x="8" y="2150"/>
                  </a:lnTo>
                  <a:lnTo>
                    <a:pt x="8" y="2150"/>
                  </a:lnTo>
                  <a:lnTo>
                    <a:pt x="12" y="2208"/>
                  </a:lnTo>
                  <a:lnTo>
                    <a:pt x="16" y="2276"/>
                  </a:lnTo>
                  <a:lnTo>
                    <a:pt x="16" y="2276"/>
                  </a:lnTo>
                  <a:lnTo>
                    <a:pt x="18" y="2280"/>
                  </a:lnTo>
                  <a:lnTo>
                    <a:pt x="20" y="2280"/>
                  </a:lnTo>
                  <a:lnTo>
                    <a:pt x="20" y="2282"/>
                  </a:lnTo>
                  <a:lnTo>
                    <a:pt x="22" y="2288"/>
                  </a:lnTo>
                  <a:lnTo>
                    <a:pt x="22" y="2288"/>
                  </a:lnTo>
                  <a:lnTo>
                    <a:pt x="22" y="2300"/>
                  </a:lnTo>
                  <a:lnTo>
                    <a:pt x="22" y="2300"/>
                  </a:lnTo>
                  <a:lnTo>
                    <a:pt x="24" y="2304"/>
                  </a:lnTo>
                  <a:lnTo>
                    <a:pt x="26" y="2306"/>
                  </a:lnTo>
                  <a:lnTo>
                    <a:pt x="30" y="2312"/>
                  </a:lnTo>
                  <a:lnTo>
                    <a:pt x="38" y="2318"/>
                  </a:lnTo>
                  <a:lnTo>
                    <a:pt x="38" y="2318"/>
                  </a:lnTo>
                  <a:lnTo>
                    <a:pt x="48" y="2318"/>
                  </a:lnTo>
                  <a:lnTo>
                    <a:pt x="52" y="2318"/>
                  </a:lnTo>
                  <a:lnTo>
                    <a:pt x="52" y="2318"/>
                  </a:lnTo>
                  <a:lnTo>
                    <a:pt x="84" y="2322"/>
                  </a:lnTo>
                  <a:lnTo>
                    <a:pt x="120" y="2322"/>
                  </a:lnTo>
                  <a:lnTo>
                    <a:pt x="120" y="2322"/>
                  </a:lnTo>
                  <a:lnTo>
                    <a:pt x="126" y="2320"/>
                  </a:lnTo>
                  <a:lnTo>
                    <a:pt x="132" y="2320"/>
                  </a:lnTo>
                  <a:lnTo>
                    <a:pt x="140" y="2320"/>
                  </a:lnTo>
                  <a:lnTo>
                    <a:pt x="140" y="2320"/>
                  </a:lnTo>
                  <a:lnTo>
                    <a:pt x="166" y="2322"/>
                  </a:lnTo>
                  <a:lnTo>
                    <a:pt x="202" y="2322"/>
                  </a:lnTo>
                  <a:lnTo>
                    <a:pt x="282" y="2324"/>
                  </a:lnTo>
                  <a:lnTo>
                    <a:pt x="274" y="2322"/>
                  </a:lnTo>
                  <a:lnTo>
                    <a:pt x="274" y="2322"/>
                  </a:lnTo>
                  <a:lnTo>
                    <a:pt x="300" y="2322"/>
                  </a:lnTo>
                  <a:lnTo>
                    <a:pt x="332" y="2322"/>
                  </a:lnTo>
                  <a:lnTo>
                    <a:pt x="332" y="2322"/>
                  </a:lnTo>
                  <a:lnTo>
                    <a:pt x="330" y="2322"/>
                  </a:lnTo>
                  <a:lnTo>
                    <a:pt x="330" y="2320"/>
                  </a:lnTo>
                  <a:lnTo>
                    <a:pt x="330" y="2320"/>
                  </a:lnTo>
                  <a:lnTo>
                    <a:pt x="330" y="2318"/>
                  </a:lnTo>
                  <a:lnTo>
                    <a:pt x="330" y="2318"/>
                  </a:lnTo>
                  <a:lnTo>
                    <a:pt x="348" y="2320"/>
                  </a:lnTo>
                  <a:lnTo>
                    <a:pt x="368" y="2322"/>
                  </a:lnTo>
                  <a:lnTo>
                    <a:pt x="386" y="2322"/>
                  </a:lnTo>
                  <a:lnTo>
                    <a:pt x="400" y="2324"/>
                  </a:lnTo>
                  <a:lnTo>
                    <a:pt x="400" y="2324"/>
                  </a:lnTo>
                  <a:lnTo>
                    <a:pt x="452" y="2320"/>
                  </a:lnTo>
                  <a:lnTo>
                    <a:pt x="452" y="2322"/>
                  </a:lnTo>
                  <a:lnTo>
                    <a:pt x="452" y="2322"/>
                  </a:lnTo>
                  <a:lnTo>
                    <a:pt x="480" y="2316"/>
                  </a:lnTo>
                  <a:lnTo>
                    <a:pt x="480" y="2316"/>
                  </a:lnTo>
                  <a:lnTo>
                    <a:pt x="484" y="2316"/>
                  </a:lnTo>
                  <a:lnTo>
                    <a:pt x="488" y="2314"/>
                  </a:lnTo>
                  <a:lnTo>
                    <a:pt x="494" y="2312"/>
                  </a:lnTo>
                  <a:lnTo>
                    <a:pt x="502" y="2304"/>
                  </a:lnTo>
                  <a:lnTo>
                    <a:pt x="502" y="2304"/>
                  </a:lnTo>
                  <a:lnTo>
                    <a:pt x="504" y="2294"/>
                  </a:lnTo>
                  <a:lnTo>
                    <a:pt x="504" y="2290"/>
                  </a:lnTo>
                  <a:lnTo>
                    <a:pt x="504" y="2290"/>
                  </a:lnTo>
                  <a:close/>
                  <a:moveTo>
                    <a:pt x="200" y="958"/>
                  </a:moveTo>
                  <a:lnTo>
                    <a:pt x="200" y="958"/>
                  </a:lnTo>
                  <a:lnTo>
                    <a:pt x="194" y="932"/>
                  </a:lnTo>
                  <a:lnTo>
                    <a:pt x="196" y="932"/>
                  </a:lnTo>
                  <a:lnTo>
                    <a:pt x="196" y="932"/>
                  </a:lnTo>
                  <a:lnTo>
                    <a:pt x="200" y="948"/>
                  </a:lnTo>
                  <a:lnTo>
                    <a:pt x="200" y="958"/>
                  </a:lnTo>
                  <a:lnTo>
                    <a:pt x="200" y="958"/>
                  </a:lnTo>
                  <a:close/>
                  <a:moveTo>
                    <a:pt x="410" y="1922"/>
                  </a:moveTo>
                  <a:lnTo>
                    <a:pt x="410" y="1922"/>
                  </a:lnTo>
                  <a:lnTo>
                    <a:pt x="410" y="1932"/>
                  </a:lnTo>
                  <a:lnTo>
                    <a:pt x="410" y="1932"/>
                  </a:lnTo>
                  <a:lnTo>
                    <a:pt x="408" y="1920"/>
                  </a:lnTo>
                  <a:lnTo>
                    <a:pt x="408" y="1920"/>
                  </a:lnTo>
                  <a:lnTo>
                    <a:pt x="408" y="1918"/>
                  </a:lnTo>
                  <a:lnTo>
                    <a:pt x="410" y="1922"/>
                  </a:lnTo>
                  <a:lnTo>
                    <a:pt x="410" y="1922"/>
                  </a:lnTo>
                  <a:close/>
                  <a:moveTo>
                    <a:pt x="362" y="1696"/>
                  </a:moveTo>
                  <a:lnTo>
                    <a:pt x="362" y="1696"/>
                  </a:lnTo>
                  <a:lnTo>
                    <a:pt x="362" y="1702"/>
                  </a:lnTo>
                  <a:lnTo>
                    <a:pt x="362" y="1702"/>
                  </a:lnTo>
                  <a:lnTo>
                    <a:pt x="354" y="1672"/>
                  </a:lnTo>
                  <a:lnTo>
                    <a:pt x="354" y="1672"/>
                  </a:lnTo>
                  <a:lnTo>
                    <a:pt x="354" y="1660"/>
                  </a:lnTo>
                  <a:lnTo>
                    <a:pt x="354" y="1660"/>
                  </a:lnTo>
                  <a:lnTo>
                    <a:pt x="362" y="1696"/>
                  </a:lnTo>
                  <a:lnTo>
                    <a:pt x="362" y="1696"/>
                  </a:lnTo>
                  <a:close/>
                  <a:moveTo>
                    <a:pt x="310" y="1460"/>
                  </a:moveTo>
                  <a:lnTo>
                    <a:pt x="310" y="1460"/>
                  </a:lnTo>
                  <a:lnTo>
                    <a:pt x="310" y="1466"/>
                  </a:lnTo>
                  <a:lnTo>
                    <a:pt x="310" y="1466"/>
                  </a:lnTo>
                  <a:lnTo>
                    <a:pt x="308" y="1458"/>
                  </a:lnTo>
                  <a:lnTo>
                    <a:pt x="308" y="1458"/>
                  </a:lnTo>
                  <a:lnTo>
                    <a:pt x="310" y="1460"/>
                  </a:lnTo>
                  <a:lnTo>
                    <a:pt x="310" y="1460"/>
                  </a:lnTo>
                  <a:close/>
                  <a:moveTo>
                    <a:pt x="220" y="1050"/>
                  </a:moveTo>
                  <a:lnTo>
                    <a:pt x="220" y="1050"/>
                  </a:lnTo>
                  <a:lnTo>
                    <a:pt x="206" y="980"/>
                  </a:lnTo>
                  <a:lnTo>
                    <a:pt x="206" y="980"/>
                  </a:lnTo>
                  <a:lnTo>
                    <a:pt x="206" y="982"/>
                  </a:lnTo>
                  <a:lnTo>
                    <a:pt x="206" y="982"/>
                  </a:lnTo>
                  <a:lnTo>
                    <a:pt x="216" y="1020"/>
                  </a:lnTo>
                  <a:lnTo>
                    <a:pt x="220" y="1050"/>
                  </a:lnTo>
                  <a:lnTo>
                    <a:pt x="220" y="1050"/>
                  </a:lnTo>
                  <a:close/>
                  <a:moveTo>
                    <a:pt x="202" y="932"/>
                  </a:moveTo>
                  <a:lnTo>
                    <a:pt x="202" y="932"/>
                  </a:lnTo>
                  <a:lnTo>
                    <a:pt x="202" y="942"/>
                  </a:lnTo>
                  <a:lnTo>
                    <a:pt x="200" y="936"/>
                  </a:lnTo>
                  <a:lnTo>
                    <a:pt x="196" y="924"/>
                  </a:lnTo>
                  <a:lnTo>
                    <a:pt x="192" y="912"/>
                  </a:lnTo>
                  <a:lnTo>
                    <a:pt x="192" y="920"/>
                  </a:lnTo>
                  <a:lnTo>
                    <a:pt x="192" y="920"/>
                  </a:lnTo>
                  <a:lnTo>
                    <a:pt x="182" y="874"/>
                  </a:lnTo>
                  <a:lnTo>
                    <a:pt x="182" y="874"/>
                  </a:lnTo>
                  <a:lnTo>
                    <a:pt x="188" y="900"/>
                  </a:lnTo>
                  <a:lnTo>
                    <a:pt x="188" y="900"/>
                  </a:lnTo>
                  <a:lnTo>
                    <a:pt x="190" y="888"/>
                  </a:lnTo>
                  <a:lnTo>
                    <a:pt x="188" y="876"/>
                  </a:lnTo>
                  <a:lnTo>
                    <a:pt x="188" y="876"/>
                  </a:lnTo>
                  <a:lnTo>
                    <a:pt x="194" y="894"/>
                  </a:lnTo>
                  <a:lnTo>
                    <a:pt x="196" y="906"/>
                  </a:lnTo>
                  <a:lnTo>
                    <a:pt x="198" y="918"/>
                  </a:lnTo>
                  <a:lnTo>
                    <a:pt x="202" y="932"/>
                  </a:lnTo>
                  <a:lnTo>
                    <a:pt x="202" y="932"/>
                  </a:lnTo>
                  <a:close/>
                  <a:moveTo>
                    <a:pt x="150" y="730"/>
                  </a:moveTo>
                  <a:lnTo>
                    <a:pt x="150" y="730"/>
                  </a:lnTo>
                  <a:lnTo>
                    <a:pt x="160" y="762"/>
                  </a:lnTo>
                  <a:lnTo>
                    <a:pt x="166" y="790"/>
                  </a:lnTo>
                  <a:lnTo>
                    <a:pt x="174" y="840"/>
                  </a:lnTo>
                  <a:lnTo>
                    <a:pt x="174" y="840"/>
                  </a:lnTo>
                  <a:lnTo>
                    <a:pt x="136" y="662"/>
                  </a:lnTo>
                  <a:lnTo>
                    <a:pt x="136" y="662"/>
                  </a:lnTo>
                  <a:lnTo>
                    <a:pt x="128" y="630"/>
                  </a:lnTo>
                  <a:lnTo>
                    <a:pt x="128" y="630"/>
                  </a:lnTo>
                  <a:lnTo>
                    <a:pt x="130" y="626"/>
                  </a:lnTo>
                  <a:lnTo>
                    <a:pt x="134" y="624"/>
                  </a:lnTo>
                  <a:lnTo>
                    <a:pt x="134" y="624"/>
                  </a:lnTo>
                  <a:lnTo>
                    <a:pt x="136" y="646"/>
                  </a:lnTo>
                  <a:lnTo>
                    <a:pt x="142" y="672"/>
                  </a:lnTo>
                  <a:lnTo>
                    <a:pt x="146" y="702"/>
                  </a:lnTo>
                  <a:lnTo>
                    <a:pt x="150" y="730"/>
                  </a:lnTo>
                  <a:lnTo>
                    <a:pt x="150" y="730"/>
                  </a:lnTo>
                  <a:close/>
                  <a:moveTo>
                    <a:pt x="310" y="564"/>
                  </a:moveTo>
                  <a:lnTo>
                    <a:pt x="302" y="562"/>
                  </a:lnTo>
                  <a:lnTo>
                    <a:pt x="302" y="562"/>
                  </a:lnTo>
                  <a:lnTo>
                    <a:pt x="294" y="562"/>
                  </a:lnTo>
                  <a:lnTo>
                    <a:pt x="294" y="562"/>
                  </a:lnTo>
                  <a:lnTo>
                    <a:pt x="286" y="562"/>
                  </a:lnTo>
                  <a:lnTo>
                    <a:pt x="282" y="560"/>
                  </a:lnTo>
                  <a:lnTo>
                    <a:pt x="286" y="558"/>
                  </a:lnTo>
                  <a:lnTo>
                    <a:pt x="286" y="558"/>
                  </a:lnTo>
                  <a:lnTo>
                    <a:pt x="302" y="560"/>
                  </a:lnTo>
                  <a:lnTo>
                    <a:pt x="302" y="560"/>
                  </a:lnTo>
                  <a:lnTo>
                    <a:pt x="312" y="562"/>
                  </a:lnTo>
                  <a:lnTo>
                    <a:pt x="314" y="562"/>
                  </a:lnTo>
                  <a:lnTo>
                    <a:pt x="310" y="564"/>
                  </a:lnTo>
                  <a:lnTo>
                    <a:pt x="310" y="564"/>
                  </a:lnTo>
                  <a:close/>
                  <a:moveTo>
                    <a:pt x="150" y="552"/>
                  </a:moveTo>
                  <a:lnTo>
                    <a:pt x="150" y="552"/>
                  </a:lnTo>
                  <a:lnTo>
                    <a:pt x="196" y="554"/>
                  </a:lnTo>
                  <a:lnTo>
                    <a:pt x="250" y="556"/>
                  </a:lnTo>
                  <a:lnTo>
                    <a:pt x="250" y="556"/>
                  </a:lnTo>
                  <a:lnTo>
                    <a:pt x="270" y="558"/>
                  </a:lnTo>
                  <a:lnTo>
                    <a:pt x="270" y="558"/>
                  </a:lnTo>
                  <a:lnTo>
                    <a:pt x="246" y="560"/>
                  </a:lnTo>
                  <a:lnTo>
                    <a:pt x="228" y="562"/>
                  </a:lnTo>
                  <a:lnTo>
                    <a:pt x="206" y="560"/>
                  </a:lnTo>
                  <a:lnTo>
                    <a:pt x="206" y="560"/>
                  </a:lnTo>
                  <a:lnTo>
                    <a:pt x="220" y="562"/>
                  </a:lnTo>
                  <a:lnTo>
                    <a:pt x="222" y="564"/>
                  </a:lnTo>
                  <a:lnTo>
                    <a:pt x="218" y="564"/>
                  </a:lnTo>
                  <a:lnTo>
                    <a:pt x="206" y="564"/>
                  </a:lnTo>
                  <a:lnTo>
                    <a:pt x="206" y="564"/>
                  </a:lnTo>
                  <a:lnTo>
                    <a:pt x="194" y="560"/>
                  </a:lnTo>
                  <a:lnTo>
                    <a:pt x="174" y="556"/>
                  </a:lnTo>
                  <a:lnTo>
                    <a:pt x="162" y="556"/>
                  </a:lnTo>
                  <a:lnTo>
                    <a:pt x="152" y="556"/>
                  </a:lnTo>
                  <a:lnTo>
                    <a:pt x="140" y="558"/>
                  </a:lnTo>
                  <a:lnTo>
                    <a:pt x="132" y="562"/>
                  </a:lnTo>
                  <a:lnTo>
                    <a:pt x="132" y="562"/>
                  </a:lnTo>
                  <a:lnTo>
                    <a:pt x="136" y="558"/>
                  </a:lnTo>
                  <a:lnTo>
                    <a:pt x="140" y="554"/>
                  </a:lnTo>
                  <a:lnTo>
                    <a:pt x="146" y="552"/>
                  </a:lnTo>
                  <a:lnTo>
                    <a:pt x="150" y="552"/>
                  </a:lnTo>
                  <a:lnTo>
                    <a:pt x="150" y="552"/>
                  </a:lnTo>
                  <a:close/>
                  <a:moveTo>
                    <a:pt x="126" y="580"/>
                  </a:moveTo>
                  <a:lnTo>
                    <a:pt x="126" y="580"/>
                  </a:lnTo>
                  <a:lnTo>
                    <a:pt x="124" y="604"/>
                  </a:lnTo>
                  <a:lnTo>
                    <a:pt x="124" y="604"/>
                  </a:lnTo>
                  <a:lnTo>
                    <a:pt x="124" y="592"/>
                  </a:lnTo>
                  <a:lnTo>
                    <a:pt x="126" y="580"/>
                  </a:lnTo>
                  <a:lnTo>
                    <a:pt x="126" y="580"/>
                  </a:lnTo>
                  <a:close/>
                  <a:moveTo>
                    <a:pt x="56" y="4"/>
                  </a:moveTo>
                  <a:lnTo>
                    <a:pt x="56" y="4"/>
                  </a:lnTo>
                  <a:lnTo>
                    <a:pt x="56" y="4"/>
                  </a:lnTo>
                  <a:lnTo>
                    <a:pt x="56" y="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1"/>
            <p:cNvSpPr>
              <a:spLocks/>
            </p:cNvSpPr>
            <p:nvPr userDrawn="1"/>
          </p:nvSpPr>
          <p:spPr bwMode="gray">
            <a:xfrm>
              <a:off x="1962" y="3172"/>
              <a:ext cx="22" cy="2"/>
            </a:xfrm>
            <a:custGeom>
              <a:avLst/>
              <a:gdLst>
                <a:gd name="T0" fmla="*/ 0 w 22"/>
                <a:gd name="T1" fmla="*/ 2 h 2"/>
                <a:gd name="T2" fmla="*/ 2 w 22"/>
                <a:gd name="T3" fmla="*/ 0 h 2"/>
                <a:gd name="T4" fmla="*/ 22 w 22"/>
                <a:gd name="T5" fmla="*/ 2 h 2"/>
                <a:gd name="T6" fmla="*/ 0 w 22"/>
                <a:gd name="T7" fmla="*/ 2 h 2"/>
              </a:gdLst>
              <a:ahLst/>
              <a:cxnLst>
                <a:cxn ang="0">
                  <a:pos x="T0" y="T1"/>
                </a:cxn>
                <a:cxn ang="0">
                  <a:pos x="T2" y="T3"/>
                </a:cxn>
                <a:cxn ang="0">
                  <a:pos x="T4" y="T5"/>
                </a:cxn>
                <a:cxn ang="0">
                  <a:pos x="T6" y="T7"/>
                </a:cxn>
              </a:cxnLst>
              <a:rect l="0" t="0" r="r" b="b"/>
              <a:pathLst>
                <a:path w="22" h="2">
                  <a:moveTo>
                    <a:pt x="0" y="2"/>
                  </a:moveTo>
                  <a:lnTo>
                    <a:pt x="2" y="0"/>
                  </a:lnTo>
                  <a:lnTo>
                    <a:pt x="22" y="2"/>
                  </a:lnTo>
                  <a:lnTo>
                    <a:pt x="0" y="2"/>
                  </a:lnTo>
                  <a:close/>
                </a:path>
              </a:pathLst>
            </a:custGeom>
            <a:solidFill>
              <a:srgbClr val="0079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2"/>
            <p:cNvSpPr>
              <a:spLocks/>
            </p:cNvSpPr>
            <p:nvPr userDrawn="1"/>
          </p:nvSpPr>
          <p:spPr bwMode="gray">
            <a:xfrm>
              <a:off x="1990" y="3168"/>
              <a:ext cx="224" cy="10"/>
            </a:xfrm>
            <a:custGeom>
              <a:avLst/>
              <a:gdLst>
                <a:gd name="T0" fmla="*/ 172 w 224"/>
                <a:gd name="T1" fmla="*/ 2 h 10"/>
                <a:gd name="T2" fmla="*/ 172 w 224"/>
                <a:gd name="T3" fmla="*/ 2 h 10"/>
                <a:gd name="T4" fmla="*/ 204 w 224"/>
                <a:gd name="T5" fmla="*/ 4 h 10"/>
                <a:gd name="T6" fmla="*/ 218 w 224"/>
                <a:gd name="T7" fmla="*/ 6 h 10"/>
                <a:gd name="T8" fmla="*/ 222 w 224"/>
                <a:gd name="T9" fmla="*/ 8 h 10"/>
                <a:gd name="T10" fmla="*/ 224 w 224"/>
                <a:gd name="T11" fmla="*/ 10 h 10"/>
                <a:gd name="T12" fmla="*/ 192 w 224"/>
                <a:gd name="T13" fmla="*/ 6 h 10"/>
                <a:gd name="T14" fmla="*/ 192 w 224"/>
                <a:gd name="T15" fmla="*/ 6 h 10"/>
                <a:gd name="T16" fmla="*/ 186 w 224"/>
                <a:gd name="T17" fmla="*/ 8 h 10"/>
                <a:gd name="T18" fmla="*/ 176 w 224"/>
                <a:gd name="T19" fmla="*/ 10 h 10"/>
                <a:gd name="T20" fmla="*/ 148 w 224"/>
                <a:gd name="T21" fmla="*/ 8 h 10"/>
                <a:gd name="T22" fmla="*/ 168 w 224"/>
                <a:gd name="T23" fmla="*/ 8 h 10"/>
                <a:gd name="T24" fmla="*/ 168 w 224"/>
                <a:gd name="T25" fmla="*/ 8 h 10"/>
                <a:gd name="T26" fmla="*/ 166 w 224"/>
                <a:gd name="T27" fmla="*/ 8 h 10"/>
                <a:gd name="T28" fmla="*/ 164 w 224"/>
                <a:gd name="T29" fmla="*/ 8 h 10"/>
                <a:gd name="T30" fmla="*/ 164 w 224"/>
                <a:gd name="T31" fmla="*/ 6 h 10"/>
                <a:gd name="T32" fmla="*/ 162 w 224"/>
                <a:gd name="T33" fmla="*/ 6 h 10"/>
                <a:gd name="T34" fmla="*/ 162 w 224"/>
                <a:gd name="T35" fmla="*/ 6 h 10"/>
                <a:gd name="T36" fmla="*/ 140 w 224"/>
                <a:gd name="T37" fmla="*/ 6 h 10"/>
                <a:gd name="T38" fmla="*/ 124 w 224"/>
                <a:gd name="T39" fmla="*/ 6 h 10"/>
                <a:gd name="T40" fmla="*/ 110 w 224"/>
                <a:gd name="T41" fmla="*/ 6 h 10"/>
                <a:gd name="T42" fmla="*/ 90 w 224"/>
                <a:gd name="T43" fmla="*/ 8 h 10"/>
                <a:gd name="T44" fmla="*/ 92 w 224"/>
                <a:gd name="T45" fmla="*/ 8 h 10"/>
                <a:gd name="T46" fmla="*/ 68 w 224"/>
                <a:gd name="T47" fmla="*/ 6 h 10"/>
                <a:gd name="T48" fmla="*/ 68 w 224"/>
                <a:gd name="T49" fmla="*/ 6 h 10"/>
                <a:gd name="T50" fmla="*/ 64 w 224"/>
                <a:gd name="T51" fmla="*/ 6 h 10"/>
                <a:gd name="T52" fmla="*/ 62 w 224"/>
                <a:gd name="T53" fmla="*/ 6 h 10"/>
                <a:gd name="T54" fmla="*/ 66 w 224"/>
                <a:gd name="T55" fmla="*/ 8 h 10"/>
                <a:gd name="T56" fmla="*/ 66 w 224"/>
                <a:gd name="T57" fmla="*/ 8 h 10"/>
                <a:gd name="T58" fmla="*/ 36 w 224"/>
                <a:gd name="T59" fmla="*/ 6 h 10"/>
                <a:gd name="T60" fmla="*/ 0 w 224"/>
                <a:gd name="T61" fmla="*/ 4 h 10"/>
                <a:gd name="T62" fmla="*/ 0 w 224"/>
                <a:gd name="T63" fmla="*/ 4 h 10"/>
                <a:gd name="T64" fmla="*/ 8 w 224"/>
                <a:gd name="T65" fmla="*/ 4 h 10"/>
                <a:gd name="T66" fmla="*/ 18 w 224"/>
                <a:gd name="T67" fmla="*/ 2 h 10"/>
                <a:gd name="T68" fmla="*/ 42 w 224"/>
                <a:gd name="T69" fmla="*/ 4 h 10"/>
                <a:gd name="T70" fmla="*/ 66 w 224"/>
                <a:gd name="T71" fmla="*/ 6 h 10"/>
                <a:gd name="T72" fmla="*/ 76 w 224"/>
                <a:gd name="T73" fmla="*/ 4 h 10"/>
                <a:gd name="T74" fmla="*/ 84 w 224"/>
                <a:gd name="T75" fmla="*/ 2 h 10"/>
                <a:gd name="T76" fmla="*/ 84 w 224"/>
                <a:gd name="T77" fmla="*/ 2 h 10"/>
                <a:gd name="T78" fmla="*/ 84 w 224"/>
                <a:gd name="T79" fmla="*/ 2 h 10"/>
                <a:gd name="T80" fmla="*/ 104 w 224"/>
                <a:gd name="T81" fmla="*/ 2 h 10"/>
                <a:gd name="T82" fmla="*/ 128 w 224"/>
                <a:gd name="T83" fmla="*/ 2 h 10"/>
                <a:gd name="T84" fmla="*/ 150 w 224"/>
                <a:gd name="T85" fmla="*/ 0 h 10"/>
                <a:gd name="T86" fmla="*/ 172 w 224"/>
                <a:gd name="T87" fmla="*/ 2 h 10"/>
                <a:gd name="T88" fmla="*/ 172 w 224"/>
                <a:gd name="T8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4" h="10">
                  <a:moveTo>
                    <a:pt x="172" y="2"/>
                  </a:moveTo>
                  <a:lnTo>
                    <a:pt x="172" y="2"/>
                  </a:lnTo>
                  <a:lnTo>
                    <a:pt x="204" y="4"/>
                  </a:lnTo>
                  <a:lnTo>
                    <a:pt x="218" y="6"/>
                  </a:lnTo>
                  <a:lnTo>
                    <a:pt x="222" y="8"/>
                  </a:lnTo>
                  <a:lnTo>
                    <a:pt x="224" y="10"/>
                  </a:lnTo>
                  <a:lnTo>
                    <a:pt x="192" y="6"/>
                  </a:lnTo>
                  <a:lnTo>
                    <a:pt x="192" y="6"/>
                  </a:lnTo>
                  <a:lnTo>
                    <a:pt x="186" y="8"/>
                  </a:lnTo>
                  <a:lnTo>
                    <a:pt x="176" y="10"/>
                  </a:lnTo>
                  <a:lnTo>
                    <a:pt x="148" y="8"/>
                  </a:lnTo>
                  <a:lnTo>
                    <a:pt x="168" y="8"/>
                  </a:lnTo>
                  <a:lnTo>
                    <a:pt x="168" y="8"/>
                  </a:lnTo>
                  <a:lnTo>
                    <a:pt x="166" y="8"/>
                  </a:lnTo>
                  <a:lnTo>
                    <a:pt x="164" y="8"/>
                  </a:lnTo>
                  <a:lnTo>
                    <a:pt x="164" y="6"/>
                  </a:lnTo>
                  <a:lnTo>
                    <a:pt x="162" y="6"/>
                  </a:lnTo>
                  <a:lnTo>
                    <a:pt x="162" y="6"/>
                  </a:lnTo>
                  <a:lnTo>
                    <a:pt x="140" y="6"/>
                  </a:lnTo>
                  <a:lnTo>
                    <a:pt x="124" y="6"/>
                  </a:lnTo>
                  <a:lnTo>
                    <a:pt x="110" y="6"/>
                  </a:lnTo>
                  <a:lnTo>
                    <a:pt x="90" y="8"/>
                  </a:lnTo>
                  <a:lnTo>
                    <a:pt x="92" y="8"/>
                  </a:lnTo>
                  <a:lnTo>
                    <a:pt x="68" y="6"/>
                  </a:lnTo>
                  <a:lnTo>
                    <a:pt x="68" y="6"/>
                  </a:lnTo>
                  <a:lnTo>
                    <a:pt x="64" y="6"/>
                  </a:lnTo>
                  <a:lnTo>
                    <a:pt x="62" y="6"/>
                  </a:lnTo>
                  <a:lnTo>
                    <a:pt x="66" y="8"/>
                  </a:lnTo>
                  <a:lnTo>
                    <a:pt x="66" y="8"/>
                  </a:lnTo>
                  <a:lnTo>
                    <a:pt x="36" y="6"/>
                  </a:lnTo>
                  <a:lnTo>
                    <a:pt x="0" y="4"/>
                  </a:lnTo>
                  <a:lnTo>
                    <a:pt x="0" y="4"/>
                  </a:lnTo>
                  <a:lnTo>
                    <a:pt x="8" y="4"/>
                  </a:lnTo>
                  <a:lnTo>
                    <a:pt x="18" y="2"/>
                  </a:lnTo>
                  <a:lnTo>
                    <a:pt x="42" y="4"/>
                  </a:lnTo>
                  <a:lnTo>
                    <a:pt x="66" y="6"/>
                  </a:lnTo>
                  <a:lnTo>
                    <a:pt x="76" y="4"/>
                  </a:lnTo>
                  <a:lnTo>
                    <a:pt x="84" y="2"/>
                  </a:lnTo>
                  <a:lnTo>
                    <a:pt x="84" y="2"/>
                  </a:lnTo>
                  <a:lnTo>
                    <a:pt x="84" y="2"/>
                  </a:lnTo>
                  <a:lnTo>
                    <a:pt x="104" y="2"/>
                  </a:lnTo>
                  <a:lnTo>
                    <a:pt x="128" y="2"/>
                  </a:lnTo>
                  <a:lnTo>
                    <a:pt x="150" y="0"/>
                  </a:lnTo>
                  <a:lnTo>
                    <a:pt x="172" y="2"/>
                  </a:lnTo>
                  <a:lnTo>
                    <a:pt x="172" y="2"/>
                  </a:lnTo>
                  <a:close/>
                </a:path>
              </a:pathLst>
            </a:custGeom>
            <a:solidFill>
              <a:srgbClr val="0079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3"/>
            <p:cNvSpPr>
              <a:spLocks noEditPoints="1"/>
            </p:cNvSpPr>
            <p:nvPr userDrawn="1"/>
          </p:nvSpPr>
          <p:spPr bwMode="gray">
            <a:xfrm>
              <a:off x="1894" y="3154"/>
              <a:ext cx="1162" cy="934"/>
            </a:xfrm>
            <a:custGeom>
              <a:avLst/>
              <a:gdLst>
                <a:gd name="T0" fmla="*/ 1150 w 1162"/>
                <a:gd name="T1" fmla="*/ 682 h 934"/>
                <a:gd name="T2" fmla="*/ 1146 w 1162"/>
                <a:gd name="T3" fmla="*/ 618 h 934"/>
                <a:gd name="T4" fmla="*/ 1142 w 1162"/>
                <a:gd name="T5" fmla="*/ 546 h 934"/>
                <a:gd name="T6" fmla="*/ 1142 w 1162"/>
                <a:gd name="T7" fmla="*/ 488 h 934"/>
                <a:gd name="T8" fmla="*/ 1136 w 1162"/>
                <a:gd name="T9" fmla="*/ 444 h 934"/>
                <a:gd name="T10" fmla="*/ 1134 w 1162"/>
                <a:gd name="T11" fmla="*/ 394 h 934"/>
                <a:gd name="T12" fmla="*/ 1130 w 1162"/>
                <a:gd name="T13" fmla="*/ 350 h 934"/>
                <a:gd name="T14" fmla="*/ 1122 w 1162"/>
                <a:gd name="T15" fmla="*/ 260 h 934"/>
                <a:gd name="T16" fmla="*/ 1118 w 1162"/>
                <a:gd name="T17" fmla="*/ 180 h 934"/>
                <a:gd name="T18" fmla="*/ 1108 w 1162"/>
                <a:gd name="T19" fmla="*/ 72 h 934"/>
                <a:gd name="T20" fmla="*/ 1108 w 1162"/>
                <a:gd name="T21" fmla="*/ 26 h 934"/>
                <a:gd name="T22" fmla="*/ 1026 w 1162"/>
                <a:gd name="T23" fmla="*/ 4 h 934"/>
                <a:gd name="T24" fmla="*/ 980 w 1162"/>
                <a:gd name="T25" fmla="*/ 2 h 934"/>
                <a:gd name="T26" fmla="*/ 890 w 1162"/>
                <a:gd name="T27" fmla="*/ 8 h 934"/>
                <a:gd name="T28" fmla="*/ 866 w 1162"/>
                <a:gd name="T29" fmla="*/ 6 h 934"/>
                <a:gd name="T30" fmla="*/ 714 w 1162"/>
                <a:gd name="T31" fmla="*/ 8 h 934"/>
                <a:gd name="T32" fmla="*/ 626 w 1162"/>
                <a:gd name="T33" fmla="*/ 10 h 934"/>
                <a:gd name="T34" fmla="*/ 426 w 1162"/>
                <a:gd name="T35" fmla="*/ 14 h 934"/>
                <a:gd name="T36" fmla="*/ 372 w 1162"/>
                <a:gd name="T37" fmla="*/ 14 h 934"/>
                <a:gd name="T38" fmla="*/ 320 w 1162"/>
                <a:gd name="T39" fmla="*/ 18 h 934"/>
                <a:gd name="T40" fmla="*/ 338 w 1162"/>
                <a:gd name="T41" fmla="*/ 22 h 934"/>
                <a:gd name="T42" fmla="*/ 386 w 1162"/>
                <a:gd name="T43" fmla="*/ 14 h 934"/>
                <a:gd name="T44" fmla="*/ 482 w 1162"/>
                <a:gd name="T45" fmla="*/ 22 h 934"/>
                <a:gd name="T46" fmla="*/ 50 w 1162"/>
                <a:gd name="T47" fmla="*/ 28 h 934"/>
                <a:gd name="T48" fmla="*/ 30 w 1162"/>
                <a:gd name="T49" fmla="*/ 90 h 934"/>
                <a:gd name="T50" fmla="*/ 28 w 1162"/>
                <a:gd name="T51" fmla="*/ 164 h 934"/>
                <a:gd name="T52" fmla="*/ 20 w 1162"/>
                <a:gd name="T53" fmla="*/ 256 h 934"/>
                <a:gd name="T54" fmla="*/ 18 w 1162"/>
                <a:gd name="T55" fmla="*/ 322 h 934"/>
                <a:gd name="T56" fmla="*/ 14 w 1162"/>
                <a:gd name="T57" fmla="*/ 424 h 934"/>
                <a:gd name="T58" fmla="*/ 6 w 1162"/>
                <a:gd name="T59" fmla="*/ 512 h 934"/>
                <a:gd name="T60" fmla="*/ 2 w 1162"/>
                <a:gd name="T61" fmla="*/ 604 h 934"/>
                <a:gd name="T62" fmla="*/ 2 w 1162"/>
                <a:gd name="T63" fmla="*/ 710 h 934"/>
                <a:gd name="T64" fmla="*/ 0 w 1162"/>
                <a:gd name="T65" fmla="*/ 746 h 934"/>
                <a:gd name="T66" fmla="*/ 4 w 1162"/>
                <a:gd name="T67" fmla="*/ 780 h 934"/>
                <a:gd name="T68" fmla="*/ 6 w 1162"/>
                <a:gd name="T69" fmla="*/ 852 h 934"/>
                <a:gd name="T70" fmla="*/ 14 w 1162"/>
                <a:gd name="T71" fmla="*/ 900 h 934"/>
                <a:gd name="T72" fmla="*/ 52 w 1162"/>
                <a:gd name="T73" fmla="*/ 932 h 934"/>
                <a:gd name="T74" fmla="*/ 68 w 1162"/>
                <a:gd name="T75" fmla="*/ 932 h 934"/>
                <a:gd name="T76" fmla="*/ 272 w 1162"/>
                <a:gd name="T77" fmla="*/ 922 h 934"/>
                <a:gd name="T78" fmla="*/ 302 w 1162"/>
                <a:gd name="T79" fmla="*/ 920 h 934"/>
                <a:gd name="T80" fmla="*/ 430 w 1162"/>
                <a:gd name="T81" fmla="*/ 922 h 934"/>
                <a:gd name="T82" fmla="*/ 516 w 1162"/>
                <a:gd name="T83" fmla="*/ 918 h 934"/>
                <a:gd name="T84" fmla="*/ 664 w 1162"/>
                <a:gd name="T85" fmla="*/ 912 h 934"/>
                <a:gd name="T86" fmla="*/ 772 w 1162"/>
                <a:gd name="T87" fmla="*/ 906 h 934"/>
                <a:gd name="T88" fmla="*/ 850 w 1162"/>
                <a:gd name="T89" fmla="*/ 902 h 934"/>
                <a:gd name="T90" fmla="*/ 996 w 1162"/>
                <a:gd name="T91" fmla="*/ 894 h 934"/>
                <a:gd name="T92" fmla="*/ 1080 w 1162"/>
                <a:gd name="T93" fmla="*/ 888 h 934"/>
                <a:gd name="T94" fmla="*/ 1162 w 1162"/>
                <a:gd name="T95" fmla="*/ 860 h 934"/>
                <a:gd name="T96" fmla="*/ 1136 w 1162"/>
                <a:gd name="T97" fmla="*/ 634 h 934"/>
                <a:gd name="T98" fmla="*/ 1124 w 1162"/>
                <a:gd name="T99" fmla="*/ 446 h 934"/>
                <a:gd name="T100" fmla="*/ 1070 w 1162"/>
                <a:gd name="T101" fmla="*/ 18 h 934"/>
                <a:gd name="T102" fmla="*/ 1070 w 1162"/>
                <a:gd name="T103" fmla="*/ 18 h 934"/>
                <a:gd name="T104" fmla="*/ 988 w 1162"/>
                <a:gd name="T105" fmla="*/ 10 h 934"/>
                <a:gd name="T106" fmla="*/ 964 w 1162"/>
                <a:gd name="T107" fmla="*/ 16 h 934"/>
                <a:gd name="T108" fmla="*/ 840 w 1162"/>
                <a:gd name="T109" fmla="*/ 20 h 934"/>
                <a:gd name="T110" fmla="*/ 764 w 1162"/>
                <a:gd name="T111" fmla="*/ 14 h 934"/>
                <a:gd name="T112" fmla="*/ 748 w 1162"/>
                <a:gd name="T113" fmla="*/ 20 h 934"/>
                <a:gd name="T114" fmla="*/ 692 w 1162"/>
                <a:gd name="T115" fmla="*/ 18 h 934"/>
                <a:gd name="T116" fmla="*/ 590 w 1162"/>
                <a:gd name="T117" fmla="*/ 18 h 934"/>
                <a:gd name="T118" fmla="*/ 596 w 1162"/>
                <a:gd name="T119" fmla="*/ 22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62" h="934">
                  <a:moveTo>
                    <a:pt x="1162" y="858"/>
                  </a:moveTo>
                  <a:lnTo>
                    <a:pt x="1162" y="858"/>
                  </a:lnTo>
                  <a:lnTo>
                    <a:pt x="1160" y="820"/>
                  </a:lnTo>
                  <a:lnTo>
                    <a:pt x="1156" y="784"/>
                  </a:lnTo>
                  <a:lnTo>
                    <a:pt x="1156" y="784"/>
                  </a:lnTo>
                  <a:lnTo>
                    <a:pt x="1154" y="762"/>
                  </a:lnTo>
                  <a:lnTo>
                    <a:pt x="1152" y="734"/>
                  </a:lnTo>
                  <a:lnTo>
                    <a:pt x="1152" y="708"/>
                  </a:lnTo>
                  <a:lnTo>
                    <a:pt x="1150" y="682"/>
                  </a:lnTo>
                  <a:lnTo>
                    <a:pt x="1150" y="682"/>
                  </a:lnTo>
                  <a:lnTo>
                    <a:pt x="1150" y="680"/>
                  </a:lnTo>
                  <a:lnTo>
                    <a:pt x="1150" y="680"/>
                  </a:lnTo>
                  <a:lnTo>
                    <a:pt x="1148" y="684"/>
                  </a:lnTo>
                  <a:lnTo>
                    <a:pt x="1148" y="688"/>
                  </a:lnTo>
                  <a:lnTo>
                    <a:pt x="1146" y="684"/>
                  </a:lnTo>
                  <a:lnTo>
                    <a:pt x="1146" y="684"/>
                  </a:lnTo>
                  <a:lnTo>
                    <a:pt x="1148" y="676"/>
                  </a:lnTo>
                  <a:lnTo>
                    <a:pt x="1148" y="666"/>
                  </a:lnTo>
                  <a:lnTo>
                    <a:pt x="1146" y="642"/>
                  </a:lnTo>
                  <a:lnTo>
                    <a:pt x="1146" y="618"/>
                  </a:lnTo>
                  <a:lnTo>
                    <a:pt x="1146" y="606"/>
                  </a:lnTo>
                  <a:lnTo>
                    <a:pt x="1148" y="594"/>
                  </a:lnTo>
                  <a:lnTo>
                    <a:pt x="1146" y="606"/>
                  </a:lnTo>
                  <a:lnTo>
                    <a:pt x="1142" y="588"/>
                  </a:lnTo>
                  <a:lnTo>
                    <a:pt x="1142" y="588"/>
                  </a:lnTo>
                  <a:lnTo>
                    <a:pt x="1144" y="586"/>
                  </a:lnTo>
                  <a:lnTo>
                    <a:pt x="1146" y="580"/>
                  </a:lnTo>
                  <a:lnTo>
                    <a:pt x="1146" y="580"/>
                  </a:lnTo>
                  <a:lnTo>
                    <a:pt x="1144" y="560"/>
                  </a:lnTo>
                  <a:lnTo>
                    <a:pt x="1142" y="546"/>
                  </a:lnTo>
                  <a:lnTo>
                    <a:pt x="1142" y="546"/>
                  </a:lnTo>
                  <a:lnTo>
                    <a:pt x="1140" y="546"/>
                  </a:lnTo>
                  <a:lnTo>
                    <a:pt x="1138" y="548"/>
                  </a:lnTo>
                  <a:lnTo>
                    <a:pt x="1138" y="544"/>
                  </a:lnTo>
                  <a:lnTo>
                    <a:pt x="1138" y="534"/>
                  </a:lnTo>
                  <a:lnTo>
                    <a:pt x="1144" y="538"/>
                  </a:lnTo>
                  <a:lnTo>
                    <a:pt x="1144" y="538"/>
                  </a:lnTo>
                  <a:lnTo>
                    <a:pt x="1142" y="522"/>
                  </a:lnTo>
                  <a:lnTo>
                    <a:pt x="1142" y="504"/>
                  </a:lnTo>
                  <a:lnTo>
                    <a:pt x="1142" y="488"/>
                  </a:lnTo>
                  <a:lnTo>
                    <a:pt x="1138" y="474"/>
                  </a:lnTo>
                  <a:lnTo>
                    <a:pt x="1138" y="474"/>
                  </a:lnTo>
                  <a:lnTo>
                    <a:pt x="1138" y="480"/>
                  </a:lnTo>
                  <a:lnTo>
                    <a:pt x="1138" y="480"/>
                  </a:lnTo>
                  <a:lnTo>
                    <a:pt x="1136" y="476"/>
                  </a:lnTo>
                  <a:lnTo>
                    <a:pt x="1136" y="468"/>
                  </a:lnTo>
                  <a:lnTo>
                    <a:pt x="1134" y="448"/>
                  </a:lnTo>
                  <a:lnTo>
                    <a:pt x="1138" y="452"/>
                  </a:lnTo>
                  <a:lnTo>
                    <a:pt x="1138" y="452"/>
                  </a:lnTo>
                  <a:lnTo>
                    <a:pt x="1136" y="444"/>
                  </a:lnTo>
                  <a:lnTo>
                    <a:pt x="1136" y="440"/>
                  </a:lnTo>
                  <a:lnTo>
                    <a:pt x="1134" y="436"/>
                  </a:lnTo>
                  <a:lnTo>
                    <a:pt x="1132" y="428"/>
                  </a:lnTo>
                  <a:lnTo>
                    <a:pt x="1136" y="428"/>
                  </a:lnTo>
                  <a:lnTo>
                    <a:pt x="1136" y="428"/>
                  </a:lnTo>
                  <a:lnTo>
                    <a:pt x="1134" y="424"/>
                  </a:lnTo>
                  <a:lnTo>
                    <a:pt x="1132" y="418"/>
                  </a:lnTo>
                  <a:lnTo>
                    <a:pt x="1134" y="392"/>
                  </a:lnTo>
                  <a:lnTo>
                    <a:pt x="1134" y="394"/>
                  </a:lnTo>
                  <a:lnTo>
                    <a:pt x="1134" y="394"/>
                  </a:lnTo>
                  <a:lnTo>
                    <a:pt x="1132" y="382"/>
                  </a:lnTo>
                  <a:lnTo>
                    <a:pt x="1130" y="374"/>
                  </a:lnTo>
                  <a:lnTo>
                    <a:pt x="1132" y="366"/>
                  </a:lnTo>
                  <a:lnTo>
                    <a:pt x="1132" y="366"/>
                  </a:lnTo>
                  <a:lnTo>
                    <a:pt x="1132" y="370"/>
                  </a:lnTo>
                  <a:lnTo>
                    <a:pt x="1132" y="368"/>
                  </a:lnTo>
                  <a:lnTo>
                    <a:pt x="1132" y="368"/>
                  </a:lnTo>
                  <a:lnTo>
                    <a:pt x="1132" y="360"/>
                  </a:lnTo>
                  <a:lnTo>
                    <a:pt x="1132" y="354"/>
                  </a:lnTo>
                  <a:lnTo>
                    <a:pt x="1130" y="350"/>
                  </a:lnTo>
                  <a:lnTo>
                    <a:pt x="1128" y="348"/>
                  </a:lnTo>
                  <a:lnTo>
                    <a:pt x="1128" y="348"/>
                  </a:lnTo>
                  <a:lnTo>
                    <a:pt x="1130" y="328"/>
                  </a:lnTo>
                  <a:lnTo>
                    <a:pt x="1130" y="302"/>
                  </a:lnTo>
                  <a:lnTo>
                    <a:pt x="1128" y="246"/>
                  </a:lnTo>
                  <a:lnTo>
                    <a:pt x="1126" y="248"/>
                  </a:lnTo>
                  <a:lnTo>
                    <a:pt x="1126" y="248"/>
                  </a:lnTo>
                  <a:lnTo>
                    <a:pt x="1124" y="258"/>
                  </a:lnTo>
                  <a:lnTo>
                    <a:pt x="1124" y="260"/>
                  </a:lnTo>
                  <a:lnTo>
                    <a:pt x="1122" y="260"/>
                  </a:lnTo>
                  <a:lnTo>
                    <a:pt x="1120" y="258"/>
                  </a:lnTo>
                  <a:lnTo>
                    <a:pt x="1120" y="260"/>
                  </a:lnTo>
                  <a:lnTo>
                    <a:pt x="1118" y="262"/>
                  </a:lnTo>
                  <a:lnTo>
                    <a:pt x="1118" y="262"/>
                  </a:lnTo>
                  <a:lnTo>
                    <a:pt x="1118" y="242"/>
                  </a:lnTo>
                  <a:lnTo>
                    <a:pt x="1120" y="234"/>
                  </a:lnTo>
                  <a:lnTo>
                    <a:pt x="1122" y="228"/>
                  </a:lnTo>
                  <a:lnTo>
                    <a:pt x="1122" y="216"/>
                  </a:lnTo>
                  <a:lnTo>
                    <a:pt x="1122" y="216"/>
                  </a:lnTo>
                  <a:lnTo>
                    <a:pt x="1118" y="180"/>
                  </a:lnTo>
                  <a:lnTo>
                    <a:pt x="1118" y="140"/>
                  </a:lnTo>
                  <a:lnTo>
                    <a:pt x="1116" y="104"/>
                  </a:lnTo>
                  <a:lnTo>
                    <a:pt x="1116" y="88"/>
                  </a:lnTo>
                  <a:lnTo>
                    <a:pt x="1114" y="76"/>
                  </a:lnTo>
                  <a:lnTo>
                    <a:pt x="1114" y="76"/>
                  </a:lnTo>
                  <a:lnTo>
                    <a:pt x="1112" y="82"/>
                  </a:lnTo>
                  <a:lnTo>
                    <a:pt x="1112" y="82"/>
                  </a:lnTo>
                  <a:lnTo>
                    <a:pt x="1110" y="82"/>
                  </a:lnTo>
                  <a:lnTo>
                    <a:pt x="1108" y="72"/>
                  </a:lnTo>
                  <a:lnTo>
                    <a:pt x="1108" y="72"/>
                  </a:lnTo>
                  <a:lnTo>
                    <a:pt x="1110" y="66"/>
                  </a:lnTo>
                  <a:lnTo>
                    <a:pt x="1110" y="68"/>
                  </a:lnTo>
                  <a:lnTo>
                    <a:pt x="1112" y="68"/>
                  </a:lnTo>
                  <a:lnTo>
                    <a:pt x="1114" y="64"/>
                  </a:lnTo>
                  <a:lnTo>
                    <a:pt x="1114" y="64"/>
                  </a:lnTo>
                  <a:lnTo>
                    <a:pt x="1112" y="50"/>
                  </a:lnTo>
                  <a:lnTo>
                    <a:pt x="1112" y="42"/>
                  </a:lnTo>
                  <a:lnTo>
                    <a:pt x="1110" y="32"/>
                  </a:lnTo>
                  <a:lnTo>
                    <a:pt x="1110" y="32"/>
                  </a:lnTo>
                  <a:lnTo>
                    <a:pt x="1108" y="26"/>
                  </a:lnTo>
                  <a:lnTo>
                    <a:pt x="1104" y="22"/>
                  </a:lnTo>
                  <a:lnTo>
                    <a:pt x="1096" y="12"/>
                  </a:lnTo>
                  <a:lnTo>
                    <a:pt x="1086" y="6"/>
                  </a:lnTo>
                  <a:lnTo>
                    <a:pt x="1076" y="4"/>
                  </a:lnTo>
                  <a:lnTo>
                    <a:pt x="1076" y="4"/>
                  </a:lnTo>
                  <a:lnTo>
                    <a:pt x="1058" y="2"/>
                  </a:lnTo>
                  <a:lnTo>
                    <a:pt x="1042" y="0"/>
                  </a:lnTo>
                  <a:lnTo>
                    <a:pt x="1016" y="0"/>
                  </a:lnTo>
                  <a:lnTo>
                    <a:pt x="1016" y="0"/>
                  </a:lnTo>
                  <a:lnTo>
                    <a:pt x="1026" y="4"/>
                  </a:lnTo>
                  <a:lnTo>
                    <a:pt x="1030" y="4"/>
                  </a:lnTo>
                  <a:lnTo>
                    <a:pt x="1030" y="6"/>
                  </a:lnTo>
                  <a:lnTo>
                    <a:pt x="1030" y="6"/>
                  </a:lnTo>
                  <a:lnTo>
                    <a:pt x="1010" y="2"/>
                  </a:lnTo>
                  <a:lnTo>
                    <a:pt x="1000" y="2"/>
                  </a:lnTo>
                  <a:lnTo>
                    <a:pt x="988" y="2"/>
                  </a:lnTo>
                  <a:lnTo>
                    <a:pt x="988" y="2"/>
                  </a:lnTo>
                  <a:lnTo>
                    <a:pt x="990" y="4"/>
                  </a:lnTo>
                  <a:lnTo>
                    <a:pt x="990" y="4"/>
                  </a:lnTo>
                  <a:lnTo>
                    <a:pt x="980" y="2"/>
                  </a:lnTo>
                  <a:lnTo>
                    <a:pt x="970" y="2"/>
                  </a:lnTo>
                  <a:lnTo>
                    <a:pt x="944" y="4"/>
                  </a:lnTo>
                  <a:lnTo>
                    <a:pt x="918" y="6"/>
                  </a:lnTo>
                  <a:lnTo>
                    <a:pt x="902" y="4"/>
                  </a:lnTo>
                  <a:lnTo>
                    <a:pt x="886" y="2"/>
                  </a:lnTo>
                  <a:lnTo>
                    <a:pt x="884" y="6"/>
                  </a:lnTo>
                  <a:lnTo>
                    <a:pt x="896" y="4"/>
                  </a:lnTo>
                  <a:lnTo>
                    <a:pt x="896" y="4"/>
                  </a:lnTo>
                  <a:lnTo>
                    <a:pt x="892" y="6"/>
                  </a:lnTo>
                  <a:lnTo>
                    <a:pt x="890" y="8"/>
                  </a:lnTo>
                  <a:lnTo>
                    <a:pt x="890" y="10"/>
                  </a:lnTo>
                  <a:lnTo>
                    <a:pt x="886" y="14"/>
                  </a:lnTo>
                  <a:lnTo>
                    <a:pt x="886" y="14"/>
                  </a:lnTo>
                  <a:lnTo>
                    <a:pt x="870" y="10"/>
                  </a:lnTo>
                  <a:lnTo>
                    <a:pt x="862" y="8"/>
                  </a:lnTo>
                  <a:lnTo>
                    <a:pt x="862" y="6"/>
                  </a:lnTo>
                  <a:lnTo>
                    <a:pt x="864" y="6"/>
                  </a:lnTo>
                  <a:lnTo>
                    <a:pt x="872" y="8"/>
                  </a:lnTo>
                  <a:lnTo>
                    <a:pt x="872" y="8"/>
                  </a:lnTo>
                  <a:lnTo>
                    <a:pt x="866" y="6"/>
                  </a:lnTo>
                  <a:lnTo>
                    <a:pt x="858" y="4"/>
                  </a:lnTo>
                  <a:lnTo>
                    <a:pt x="840" y="4"/>
                  </a:lnTo>
                  <a:lnTo>
                    <a:pt x="824" y="6"/>
                  </a:lnTo>
                  <a:lnTo>
                    <a:pt x="816" y="6"/>
                  </a:lnTo>
                  <a:lnTo>
                    <a:pt x="810" y="4"/>
                  </a:lnTo>
                  <a:lnTo>
                    <a:pt x="810" y="4"/>
                  </a:lnTo>
                  <a:lnTo>
                    <a:pt x="756" y="6"/>
                  </a:lnTo>
                  <a:lnTo>
                    <a:pt x="712" y="8"/>
                  </a:lnTo>
                  <a:lnTo>
                    <a:pt x="712" y="8"/>
                  </a:lnTo>
                  <a:lnTo>
                    <a:pt x="714" y="8"/>
                  </a:lnTo>
                  <a:lnTo>
                    <a:pt x="714" y="10"/>
                  </a:lnTo>
                  <a:lnTo>
                    <a:pt x="714" y="10"/>
                  </a:lnTo>
                  <a:lnTo>
                    <a:pt x="714" y="10"/>
                  </a:lnTo>
                  <a:lnTo>
                    <a:pt x="698" y="6"/>
                  </a:lnTo>
                  <a:lnTo>
                    <a:pt x="676" y="8"/>
                  </a:lnTo>
                  <a:lnTo>
                    <a:pt x="654" y="10"/>
                  </a:lnTo>
                  <a:lnTo>
                    <a:pt x="640" y="12"/>
                  </a:lnTo>
                  <a:lnTo>
                    <a:pt x="640" y="12"/>
                  </a:lnTo>
                  <a:lnTo>
                    <a:pt x="620" y="8"/>
                  </a:lnTo>
                  <a:lnTo>
                    <a:pt x="626" y="10"/>
                  </a:lnTo>
                  <a:lnTo>
                    <a:pt x="626" y="10"/>
                  </a:lnTo>
                  <a:lnTo>
                    <a:pt x="522" y="12"/>
                  </a:lnTo>
                  <a:lnTo>
                    <a:pt x="472" y="12"/>
                  </a:lnTo>
                  <a:lnTo>
                    <a:pt x="420" y="10"/>
                  </a:lnTo>
                  <a:lnTo>
                    <a:pt x="420" y="10"/>
                  </a:lnTo>
                  <a:lnTo>
                    <a:pt x="418" y="10"/>
                  </a:lnTo>
                  <a:lnTo>
                    <a:pt x="424" y="12"/>
                  </a:lnTo>
                  <a:lnTo>
                    <a:pt x="428" y="12"/>
                  </a:lnTo>
                  <a:lnTo>
                    <a:pt x="430" y="12"/>
                  </a:lnTo>
                  <a:lnTo>
                    <a:pt x="426" y="14"/>
                  </a:lnTo>
                  <a:lnTo>
                    <a:pt x="426" y="14"/>
                  </a:lnTo>
                  <a:lnTo>
                    <a:pt x="416" y="12"/>
                  </a:lnTo>
                  <a:lnTo>
                    <a:pt x="406" y="12"/>
                  </a:lnTo>
                  <a:lnTo>
                    <a:pt x="386" y="12"/>
                  </a:lnTo>
                  <a:lnTo>
                    <a:pt x="386" y="12"/>
                  </a:lnTo>
                  <a:lnTo>
                    <a:pt x="388" y="12"/>
                  </a:lnTo>
                  <a:lnTo>
                    <a:pt x="386" y="14"/>
                  </a:lnTo>
                  <a:lnTo>
                    <a:pt x="382" y="14"/>
                  </a:lnTo>
                  <a:lnTo>
                    <a:pt x="376" y="14"/>
                  </a:lnTo>
                  <a:lnTo>
                    <a:pt x="372" y="14"/>
                  </a:lnTo>
                  <a:lnTo>
                    <a:pt x="372" y="16"/>
                  </a:lnTo>
                  <a:lnTo>
                    <a:pt x="348" y="14"/>
                  </a:lnTo>
                  <a:lnTo>
                    <a:pt x="344" y="18"/>
                  </a:lnTo>
                  <a:lnTo>
                    <a:pt x="330" y="14"/>
                  </a:lnTo>
                  <a:lnTo>
                    <a:pt x="330" y="14"/>
                  </a:lnTo>
                  <a:lnTo>
                    <a:pt x="328" y="16"/>
                  </a:lnTo>
                  <a:lnTo>
                    <a:pt x="328" y="16"/>
                  </a:lnTo>
                  <a:lnTo>
                    <a:pt x="326" y="16"/>
                  </a:lnTo>
                  <a:lnTo>
                    <a:pt x="320" y="18"/>
                  </a:lnTo>
                  <a:lnTo>
                    <a:pt x="320" y="18"/>
                  </a:lnTo>
                  <a:lnTo>
                    <a:pt x="310" y="16"/>
                  </a:lnTo>
                  <a:lnTo>
                    <a:pt x="298" y="14"/>
                  </a:lnTo>
                  <a:lnTo>
                    <a:pt x="298" y="14"/>
                  </a:lnTo>
                  <a:lnTo>
                    <a:pt x="324" y="20"/>
                  </a:lnTo>
                  <a:lnTo>
                    <a:pt x="334" y="20"/>
                  </a:lnTo>
                  <a:lnTo>
                    <a:pt x="348" y="18"/>
                  </a:lnTo>
                  <a:lnTo>
                    <a:pt x="348" y="18"/>
                  </a:lnTo>
                  <a:lnTo>
                    <a:pt x="350" y="20"/>
                  </a:lnTo>
                  <a:lnTo>
                    <a:pt x="348" y="20"/>
                  </a:lnTo>
                  <a:lnTo>
                    <a:pt x="338" y="22"/>
                  </a:lnTo>
                  <a:lnTo>
                    <a:pt x="338" y="22"/>
                  </a:lnTo>
                  <a:lnTo>
                    <a:pt x="356" y="22"/>
                  </a:lnTo>
                  <a:lnTo>
                    <a:pt x="382" y="22"/>
                  </a:lnTo>
                  <a:lnTo>
                    <a:pt x="374" y="18"/>
                  </a:lnTo>
                  <a:lnTo>
                    <a:pt x="374" y="18"/>
                  </a:lnTo>
                  <a:lnTo>
                    <a:pt x="388" y="18"/>
                  </a:lnTo>
                  <a:lnTo>
                    <a:pt x="386" y="18"/>
                  </a:lnTo>
                  <a:lnTo>
                    <a:pt x="382" y="16"/>
                  </a:lnTo>
                  <a:lnTo>
                    <a:pt x="382" y="16"/>
                  </a:lnTo>
                  <a:lnTo>
                    <a:pt x="386" y="14"/>
                  </a:lnTo>
                  <a:lnTo>
                    <a:pt x="418" y="18"/>
                  </a:lnTo>
                  <a:lnTo>
                    <a:pt x="420" y="18"/>
                  </a:lnTo>
                  <a:lnTo>
                    <a:pt x="420" y="18"/>
                  </a:lnTo>
                  <a:lnTo>
                    <a:pt x="448" y="18"/>
                  </a:lnTo>
                  <a:lnTo>
                    <a:pt x="462" y="20"/>
                  </a:lnTo>
                  <a:lnTo>
                    <a:pt x="470" y="22"/>
                  </a:lnTo>
                  <a:lnTo>
                    <a:pt x="468" y="20"/>
                  </a:lnTo>
                  <a:lnTo>
                    <a:pt x="468" y="20"/>
                  </a:lnTo>
                  <a:lnTo>
                    <a:pt x="476" y="20"/>
                  </a:lnTo>
                  <a:lnTo>
                    <a:pt x="482" y="22"/>
                  </a:lnTo>
                  <a:lnTo>
                    <a:pt x="482" y="20"/>
                  </a:lnTo>
                  <a:lnTo>
                    <a:pt x="506" y="22"/>
                  </a:lnTo>
                  <a:lnTo>
                    <a:pt x="504" y="22"/>
                  </a:lnTo>
                  <a:lnTo>
                    <a:pt x="534" y="22"/>
                  </a:lnTo>
                  <a:lnTo>
                    <a:pt x="528" y="20"/>
                  </a:lnTo>
                  <a:lnTo>
                    <a:pt x="528" y="20"/>
                  </a:lnTo>
                  <a:lnTo>
                    <a:pt x="550" y="20"/>
                  </a:lnTo>
                  <a:lnTo>
                    <a:pt x="566" y="22"/>
                  </a:lnTo>
                  <a:lnTo>
                    <a:pt x="566" y="22"/>
                  </a:lnTo>
                  <a:lnTo>
                    <a:pt x="50" y="28"/>
                  </a:lnTo>
                  <a:lnTo>
                    <a:pt x="50" y="28"/>
                  </a:lnTo>
                  <a:lnTo>
                    <a:pt x="50" y="44"/>
                  </a:lnTo>
                  <a:lnTo>
                    <a:pt x="50" y="44"/>
                  </a:lnTo>
                  <a:lnTo>
                    <a:pt x="46" y="46"/>
                  </a:lnTo>
                  <a:lnTo>
                    <a:pt x="44" y="50"/>
                  </a:lnTo>
                  <a:lnTo>
                    <a:pt x="36" y="68"/>
                  </a:lnTo>
                  <a:lnTo>
                    <a:pt x="28" y="94"/>
                  </a:lnTo>
                  <a:lnTo>
                    <a:pt x="28" y="94"/>
                  </a:lnTo>
                  <a:lnTo>
                    <a:pt x="30" y="92"/>
                  </a:lnTo>
                  <a:lnTo>
                    <a:pt x="30" y="90"/>
                  </a:lnTo>
                  <a:lnTo>
                    <a:pt x="32" y="92"/>
                  </a:lnTo>
                  <a:lnTo>
                    <a:pt x="32" y="92"/>
                  </a:lnTo>
                  <a:lnTo>
                    <a:pt x="26" y="136"/>
                  </a:lnTo>
                  <a:lnTo>
                    <a:pt x="24" y="156"/>
                  </a:lnTo>
                  <a:lnTo>
                    <a:pt x="24" y="176"/>
                  </a:lnTo>
                  <a:lnTo>
                    <a:pt x="24" y="176"/>
                  </a:lnTo>
                  <a:lnTo>
                    <a:pt x="24" y="180"/>
                  </a:lnTo>
                  <a:lnTo>
                    <a:pt x="26" y="178"/>
                  </a:lnTo>
                  <a:lnTo>
                    <a:pt x="28" y="172"/>
                  </a:lnTo>
                  <a:lnTo>
                    <a:pt x="28" y="164"/>
                  </a:lnTo>
                  <a:lnTo>
                    <a:pt x="30" y="164"/>
                  </a:lnTo>
                  <a:lnTo>
                    <a:pt x="30" y="168"/>
                  </a:lnTo>
                  <a:lnTo>
                    <a:pt x="30" y="168"/>
                  </a:lnTo>
                  <a:lnTo>
                    <a:pt x="28" y="180"/>
                  </a:lnTo>
                  <a:lnTo>
                    <a:pt x="26" y="192"/>
                  </a:lnTo>
                  <a:lnTo>
                    <a:pt x="20" y="218"/>
                  </a:lnTo>
                  <a:lnTo>
                    <a:pt x="20" y="218"/>
                  </a:lnTo>
                  <a:lnTo>
                    <a:pt x="22" y="236"/>
                  </a:lnTo>
                  <a:lnTo>
                    <a:pt x="20" y="256"/>
                  </a:lnTo>
                  <a:lnTo>
                    <a:pt x="20" y="256"/>
                  </a:lnTo>
                  <a:lnTo>
                    <a:pt x="22" y="252"/>
                  </a:lnTo>
                  <a:lnTo>
                    <a:pt x="22" y="252"/>
                  </a:lnTo>
                  <a:lnTo>
                    <a:pt x="22" y="254"/>
                  </a:lnTo>
                  <a:lnTo>
                    <a:pt x="22" y="254"/>
                  </a:lnTo>
                  <a:lnTo>
                    <a:pt x="22" y="262"/>
                  </a:lnTo>
                  <a:lnTo>
                    <a:pt x="20" y="268"/>
                  </a:lnTo>
                  <a:lnTo>
                    <a:pt x="16" y="282"/>
                  </a:lnTo>
                  <a:lnTo>
                    <a:pt x="22" y="288"/>
                  </a:lnTo>
                  <a:lnTo>
                    <a:pt x="22" y="288"/>
                  </a:lnTo>
                  <a:lnTo>
                    <a:pt x="18" y="322"/>
                  </a:lnTo>
                  <a:lnTo>
                    <a:pt x="14" y="352"/>
                  </a:lnTo>
                  <a:lnTo>
                    <a:pt x="16" y="352"/>
                  </a:lnTo>
                  <a:lnTo>
                    <a:pt x="16" y="352"/>
                  </a:lnTo>
                  <a:lnTo>
                    <a:pt x="14" y="380"/>
                  </a:lnTo>
                  <a:lnTo>
                    <a:pt x="12" y="394"/>
                  </a:lnTo>
                  <a:lnTo>
                    <a:pt x="10" y="406"/>
                  </a:lnTo>
                  <a:lnTo>
                    <a:pt x="10" y="406"/>
                  </a:lnTo>
                  <a:lnTo>
                    <a:pt x="12" y="414"/>
                  </a:lnTo>
                  <a:lnTo>
                    <a:pt x="14" y="424"/>
                  </a:lnTo>
                  <a:lnTo>
                    <a:pt x="14" y="424"/>
                  </a:lnTo>
                  <a:lnTo>
                    <a:pt x="12" y="426"/>
                  </a:lnTo>
                  <a:lnTo>
                    <a:pt x="10" y="430"/>
                  </a:lnTo>
                  <a:lnTo>
                    <a:pt x="10" y="444"/>
                  </a:lnTo>
                  <a:lnTo>
                    <a:pt x="10" y="458"/>
                  </a:lnTo>
                  <a:lnTo>
                    <a:pt x="8" y="466"/>
                  </a:lnTo>
                  <a:lnTo>
                    <a:pt x="6" y="470"/>
                  </a:lnTo>
                  <a:lnTo>
                    <a:pt x="10" y="494"/>
                  </a:lnTo>
                  <a:lnTo>
                    <a:pt x="10" y="494"/>
                  </a:lnTo>
                  <a:lnTo>
                    <a:pt x="8" y="500"/>
                  </a:lnTo>
                  <a:lnTo>
                    <a:pt x="6" y="512"/>
                  </a:lnTo>
                  <a:lnTo>
                    <a:pt x="4" y="534"/>
                  </a:lnTo>
                  <a:lnTo>
                    <a:pt x="4" y="534"/>
                  </a:lnTo>
                  <a:lnTo>
                    <a:pt x="4" y="532"/>
                  </a:lnTo>
                  <a:lnTo>
                    <a:pt x="6" y="534"/>
                  </a:lnTo>
                  <a:lnTo>
                    <a:pt x="6" y="540"/>
                  </a:lnTo>
                  <a:lnTo>
                    <a:pt x="6" y="560"/>
                  </a:lnTo>
                  <a:lnTo>
                    <a:pt x="6" y="560"/>
                  </a:lnTo>
                  <a:lnTo>
                    <a:pt x="6" y="574"/>
                  </a:lnTo>
                  <a:lnTo>
                    <a:pt x="4" y="590"/>
                  </a:lnTo>
                  <a:lnTo>
                    <a:pt x="2" y="604"/>
                  </a:lnTo>
                  <a:lnTo>
                    <a:pt x="4" y="602"/>
                  </a:lnTo>
                  <a:lnTo>
                    <a:pt x="4" y="602"/>
                  </a:lnTo>
                  <a:lnTo>
                    <a:pt x="2" y="634"/>
                  </a:lnTo>
                  <a:lnTo>
                    <a:pt x="2" y="648"/>
                  </a:lnTo>
                  <a:lnTo>
                    <a:pt x="4" y="654"/>
                  </a:lnTo>
                  <a:lnTo>
                    <a:pt x="4" y="656"/>
                  </a:lnTo>
                  <a:lnTo>
                    <a:pt x="4" y="656"/>
                  </a:lnTo>
                  <a:lnTo>
                    <a:pt x="4" y="674"/>
                  </a:lnTo>
                  <a:lnTo>
                    <a:pt x="0" y="688"/>
                  </a:lnTo>
                  <a:lnTo>
                    <a:pt x="2" y="710"/>
                  </a:lnTo>
                  <a:lnTo>
                    <a:pt x="4" y="706"/>
                  </a:lnTo>
                  <a:lnTo>
                    <a:pt x="4" y="706"/>
                  </a:lnTo>
                  <a:lnTo>
                    <a:pt x="4" y="706"/>
                  </a:lnTo>
                  <a:lnTo>
                    <a:pt x="6" y="708"/>
                  </a:lnTo>
                  <a:lnTo>
                    <a:pt x="6" y="718"/>
                  </a:lnTo>
                  <a:lnTo>
                    <a:pt x="4" y="728"/>
                  </a:lnTo>
                  <a:lnTo>
                    <a:pt x="4" y="738"/>
                  </a:lnTo>
                  <a:lnTo>
                    <a:pt x="4" y="732"/>
                  </a:lnTo>
                  <a:lnTo>
                    <a:pt x="4" y="732"/>
                  </a:lnTo>
                  <a:lnTo>
                    <a:pt x="0" y="746"/>
                  </a:lnTo>
                  <a:lnTo>
                    <a:pt x="4" y="742"/>
                  </a:lnTo>
                  <a:lnTo>
                    <a:pt x="4" y="742"/>
                  </a:lnTo>
                  <a:lnTo>
                    <a:pt x="2" y="752"/>
                  </a:lnTo>
                  <a:lnTo>
                    <a:pt x="0" y="760"/>
                  </a:lnTo>
                  <a:lnTo>
                    <a:pt x="0" y="760"/>
                  </a:lnTo>
                  <a:lnTo>
                    <a:pt x="0" y="758"/>
                  </a:lnTo>
                  <a:lnTo>
                    <a:pt x="2" y="760"/>
                  </a:lnTo>
                  <a:lnTo>
                    <a:pt x="2" y="766"/>
                  </a:lnTo>
                  <a:lnTo>
                    <a:pt x="4" y="780"/>
                  </a:lnTo>
                  <a:lnTo>
                    <a:pt x="4" y="780"/>
                  </a:lnTo>
                  <a:lnTo>
                    <a:pt x="2" y="778"/>
                  </a:lnTo>
                  <a:lnTo>
                    <a:pt x="2" y="778"/>
                  </a:lnTo>
                  <a:lnTo>
                    <a:pt x="2" y="782"/>
                  </a:lnTo>
                  <a:lnTo>
                    <a:pt x="2" y="782"/>
                  </a:lnTo>
                  <a:lnTo>
                    <a:pt x="2" y="790"/>
                  </a:lnTo>
                  <a:lnTo>
                    <a:pt x="4" y="806"/>
                  </a:lnTo>
                  <a:lnTo>
                    <a:pt x="6" y="826"/>
                  </a:lnTo>
                  <a:lnTo>
                    <a:pt x="6" y="846"/>
                  </a:lnTo>
                  <a:lnTo>
                    <a:pt x="6" y="846"/>
                  </a:lnTo>
                  <a:lnTo>
                    <a:pt x="6" y="852"/>
                  </a:lnTo>
                  <a:lnTo>
                    <a:pt x="4" y="852"/>
                  </a:lnTo>
                  <a:lnTo>
                    <a:pt x="4" y="852"/>
                  </a:lnTo>
                  <a:lnTo>
                    <a:pt x="4" y="852"/>
                  </a:lnTo>
                  <a:lnTo>
                    <a:pt x="6" y="868"/>
                  </a:lnTo>
                  <a:lnTo>
                    <a:pt x="8" y="886"/>
                  </a:lnTo>
                  <a:lnTo>
                    <a:pt x="10" y="902"/>
                  </a:lnTo>
                  <a:lnTo>
                    <a:pt x="14" y="914"/>
                  </a:lnTo>
                  <a:lnTo>
                    <a:pt x="14" y="914"/>
                  </a:lnTo>
                  <a:lnTo>
                    <a:pt x="12" y="904"/>
                  </a:lnTo>
                  <a:lnTo>
                    <a:pt x="14" y="900"/>
                  </a:lnTo>
                  <a:lnTo>
                    <a:pt x="14" y="900"/>
                  </a:lnTo>
                  <a:lnTo>
                    <a:pt x="18" y="910"/>
                  </a:lnTo>
                  <a:lnTo>
                    <a:pt x="22" y="920"/>
                  </a:lnTo>
                  <a:lnTo>
                    <a:pt x="22" y="920"/>
                  </a:lnTo>
                  <a:lnTo>
                    <a:pt x="26" y="926"/>
                  </a:lnTo>
                  <a:lnTo>
                    <a:pt x="34" y="930"/>
                  </a:lnTo>
                  <a:lnTo>
                    <a:pt x="34" y="930"/>
                  </a:lnTo>
                  <a:lnTo>
                    <a:pt x="44" y="934"/>
                  </a:lnTo>
                  <a:lnTo>
                    <a:pt x="44" y="934"/>
                  </a:lnTo>
                  <a:lnTo>
                    <a:pt x="52" y="932"/>
                  </a:lnTo>
                  <a:lnTo>
                    <a:pt x="50" y="932"/>
                  </a:lnTo>
                  <a:lnTo>
                    <a:pt x="48" y="930"/>
                  </a:lnTo>
                  <a:lnTo>
                    <a:pt x="48" y="928"/>
                  </a:lnTo>
                  <a:lnTo>
                    <a:pt x="48" y="928"/>
                  </a:lnTo>
                  <a:lnTo>
                    <a:pt x="48" y="928"/>
                  </a:lnTo>
                  <a:lnTo>
                    <a:pt x="60" y="928"/>
                  </a:lnTo>
                  <a:lnTo>
                    <a:pt x="60" y="928"/>
                  </a:lnTo>
                  <a:lnTo>
                    <a:pt x="60" y="930"/>
                  </a:lnTo>
                  <a:lnTo>
                    <a:pt x="60" y="932"/>
                  </a:lnTo>
                  <a:lnTo>
                    <a:pt x="68" y="932"/>
                  </a:lnTo>
                  <a:lnTo>
                    <a:pt x="68" y="932"/>
                  </a:lnTo>
                  <a:lnTo>
                    <a:pt x="122" y="930"/>
                  </a:lnTo>
                  <a:lnTo>
                    <a:pt x="176" y="930"/>
                  </a:lnTo>
                  <a:lnTo>
                    <a:pt x="228" y="928"/>
                  </a:lnTo>
                  <a:lnTo>
                    <a:pt x="272" y="926"/>
                  </a:lnTo>
                  <a:lnTo>
                    <a:pt x="272" y="926"/>
                  </a:lnTo>
                  <a:lnTo>
                    <a:pt x="270" y="924"/>
                  </a:lnTo>
                  <a:lnTo>
                    <a:pt x="272" y="924"/>
                  </a:lnTo>
                  <a:lnTo>
                    <a:pt x="272" y="922"/>
                  </a:lnTo>
                  <a:lnTo>
                    <a:pt x="272" y="922"/>
                  </a:lnTo>
                  <a:lnTo>
                    <a:pt x="272" y="922"/>
                  </a:lnTo>
                  <a:lnTo>
                    <a:pt x="284" y="922"/>
                  </a:lnTo>
                  <a:lnTo>
                    <a:pt x="292" y="924"/>
                  </a:lnTo>
                  <a:lnTo>
                    <a:pt x="302" y="924"/>
                  </a:lnTo>
                  <a:lnTo>
                    <a:pt x="310" y="922"/>
                  </a:lnTo>
                  <a:lnTo>
                    <a:pt x="310" y="922"/>
                  </a:lnTo>
                  <a:lnTo>
                    <a:pt x="304" y="920"/>
                  </a:lnTo>
                  <a:lnTo>
                    <a:pt x="302" y="920"/>
                  </a:lnTo>
                  <a:lnTo>
                    <a:pt x="302" y="920"/>
                  </a:lnTo>
                  <a:lnTo>
                    <a:pt x="302" y="920"/>
                  </a:lnTo>
                  <a:lnTo>
                    <a:pt x="314" y="922"/>
                  </a:lnTo>
                  <a:lnTo>
                    <a:pt x="332" y="922"/>
                  </a:lnTo>
                  <a:lnTo>
                    <a:pt x="350" y="922"/>
                  </a:lnTo>
                  <a:lnTo>
                    <a:pt x="362" y="926"/>
                  </a:lnTo>
                  <a:lnTo>
                    <a:pt x="364" y="922"/>
                  </a:lnTo>
                  <a:lnTo>
                    <a:pt x="364" y="922"/>
                  </a:lnTo>
                  <a:lnTo>
                    <a:pt x="402" y="924"/>
                  </a:lnTo>
                  <a:lnTo>
                    <a:pt x="420" y="924"/>
                  </a:lnTo>
                  <a:lnTo>
                    <a:pt x="430" y="922"/>
                  </a:lnTo>
                  <a:lnTo>
                    <a:pt x="430" y="922"/>
                  </a:lnTo>
                  <a:lnTo>
                    <a:pt x="428" y="922"/>
                  </a:lnTo>
                  <a:lnTo>
                    <a:pt x="428" y="920"/>
                  </a:lnTo>
                  <a:lnTo>
                    <a:pt x="428" y="920"/>
                  </a:lnTo>
                  <a:lnTo>
                    <a:pt x="442" y="922"/>
                  </a:lnTo>
                  <a:lnTo>
                    <a:pt x="454" y="922"/>
                  </a:lnTo>
                  <a:lnTo>
                    <a:pt x="486" y="922"/>
                  </a:lnTo>
                  <a:lnTo>
                    <a:pt x="486" y="922"/>
                  </a:lnTo>
                  <a:lnTo>
                    <a:pt x="490" y="920"/>
                  </a:lnTo>
                  <a:lnTo>
                    <a:pt x="498" y="918"/>
                  </a:lnTo>
                  <a:lnTo>
                    <a:pt x="516" y="918"/>
                  </a:lnTo>
                  <a:lnTo>
                    <a:pt x="534" y="916"/>
                  </a:lnTo>
                  <a:lnTo>
                    <a:pt x="542" y="916"/>
                  </a:lnTo>
                  <a:lnTo>
                    <a:pt x="546" y="914"/>
                  </a:lnTo>
                  <a:lnTo>
                    <a:pt x="546" y="914"/>
                  </a:lnTo>
                  <a:lnTo>
                    <a:pt x="584" y="912"/>
                  </a:lnTo>
                  <a:lnTo>
                    <a:pt x="612" y="914"/>
                  </a:lnTo>
                  <a:lnTo>
                    <a:pt x="638" y="914"/>
                  </a:lnTo>
                  <a:lnTo>
                    <a:pt x="668" y="914"/>
                  </a:lnTo>
                  <a:lnTo>
                    <a:pt x="668" y="914"/>
                  </a:lnTo>
                  <a:lnTo>
                    <a:pt x="664" y="912"/>
                  </a:lnTo>
                  <a:lnTo>
                    <a:pt x="668" y="910"/>
                  </a:lnTo>
                  <a:lnTo>
                    <a:pt x="682" y="910"/>
                  </a:lnTo>
                  <a:lnTo>
                    <a:pt x="680" y="912"/>
                  </a:lnTo>
                  <a:lnTo>
                    <a:pt x="680" y="912"/>
                  </a:lnTo>
                  <a:lnTo>
                    <a:pt x="720" y="908"/>
                  </a:lnTo>
                  <a:lnTo>
                    <a:pt x="744" y="908"/>
                  </a:lnTo>
                  <a:lnTo>
                    <a:pt x="768" y="908"/>
                  </a:lnTo>
                  <a:lnTo>
                    <a:pt x="768" y="908"/>
                  </a:lnTo>
                  <a:lnTo>
                    <a:pt x="770" y="908"/>
                  </a:lnTo>
                  <a:lnTo>
                    <a:pt x="772" y="906"/>
                  </a:lnTo>
                  <a:lnTo>
                    <a:pt x="772" y="906"/>
                  </a:lnTo>
                  <a:lnTo>
                    <a:pt x="776" y="904"/>
                  </a:lnTo>
                  <a:lnTo>
                    <a:pt x="784" y="908"/>
                  </a:lnTo>
                  <a:lnTo>
                    <a:pt x="784" y="908"/>
                  </a:lnTo>
                  <a:lnTo>
                    <a:pt x="796" y="904"/>
                  </a:lnTo>
                  <a:lnTo>
                    <a:pt x="796" y="904"/>
                  </a:lnTo>
                  <a:lnTo>
                    <a:pt x="820" y="906"/>
                  </a:lnTo>
                  <a:lnTo>
                    <a:pt x="846" y="906"/>
                  </a:lnTo>
                  <a:lnTo>
                    <a:pt x="846" y="906"/>
                  </a:lnTo>
                  <a:lnTo>
                    <a:pt x="850" y="902"/>
                  </a:lnTo>
                  <a:lnTo>
                    <a:pt x="854" y="902"/>
                  </a:lnTo>
                  <a:lnTo>
                    <a:pt x="860" y="900"/>
                  </a:lnTo>
                  <a:lnTo>
                    <a:pt x="860" y="900"/>
                  </a:lnTo>
                  <a:lnTo>
                    <a:pt x="878" y="902"/>
                  </a:lnTo>
                  <a:lnTo>
                    <a:pt x="904" y="900"/>
                  </a:lnTo>
                  <a:lnTo>
                    <a:pt x="960" y="898"/>
                  </a:lnTo>
                  <a:lnTo>
                    <a:pt x="954" y="896"/>
                  </a:lnTo>
                  <a:lnTo>
                    <a:pt x="954" y="896"/>
                  </a:lnTo>
                  <a:lnTo>
                    <a:pt x="972" y="894"/>
                  </a:lnTo>
                  <a:lnTo>
                    <a:pt x="996" y="894"/>
                  </a:lnTo>
                  <a:lnTo>
                    <a:pt x="996" y="894"/>
                  </a:lnTo>
                  <a:lnTo>
                    <a:pt x="994" y="894"/>
                  </a:lnTo>
                  <a:lnTo>
                    <a:pt x="994" y="892"/>
                  </a:lnTo>
                  <a:lnTo>
                    <a:pt x="994" y="890"/>
                  </a:lnTo>
                  <a:lnTo>
                    <a:pt x="994" y="890"/>
                  </a:lnTo>
                  <a:lnTo>
                    <a:pt x="1006" y="892"/>
                  </a:lnTo>
                  <a:lnTo>
                    <a:pt x="1020" y="892"/>
                  </a:lnTo>
                  <a:lnTo>
                    <a:pt x="1034" y="892"/>
                  </a:lnTo>
                  <a:lnTo>
                    <a:pt x="1044" y="892"/>
                  </a:lnTo>
                  <a:lnTo>
                    <a:pt x="1080" y="888"/>
                  </a:lnTo>
                  <a:lnTo>
                    <a:pt x="1078" y="890"/>
                  </a:lnTo>
                  <a:lnTo>
                    <a:pt x="1118" y="886"/>
                  </a:lnTo>
                  <a:lnTo>
                    <a:pt x="1138" y="884"/>
                  </a:lnTo>
                  <a:lnTo>
                    <a:pt x="1138" y="884"/>
                  </a:lnTo>
                  <a:lnTo>
                    <a:pt x="1142" y="882"/>
                  </a:lnTo>
                  <a:lnTo>
                    <a:pt x="1152" y="880"/>
                  </a:lnTo>
                  <a:lnTo>
                    <a:pt x="1152" y="880"/>
                  </a:lnTo>
                  <a:lnTo>
                    <a:pt x="1160" y="868"/>
                  </a:lnTo>
                  <a:lnTo>
                    <a:pt x="1162" y="862"/>
                  </a:lnTo>
                  <a:lnTo>
                    <a:pt x="1162" y="860"/>
                  </a:lnTo>
                  <a:lnTo>
                    <a:pt x="1162" y="858"/>
                  </a:lnTo>
                  <a:lnTo>
                    <a:pt x="1162" y="858"/>
                  </a:lnTo>
                  <a:close/>
                  <a:moveTo>
                    <a:pt x="1136" y="634"/>
                  </a:moveTo>
                  <a:lnTo>
                    <a:pt x="1136" y="634"/>
                  </a:lnTo>
                  <a:lnTo>
                    <a:pt x="1134" y="642"/>
                  </a:lnTo>
                  <a:lnTo>
                    <a:pt x="1134" y="642"/>
                  </a:lnTo>
                  <a:lnTo>
                    <a:pt x="1132" y="634"/>
                  </a:lnTo>
                  <a:lnTo>
                    <a:pt x="1132" y="634"/>
                  </a:lnTo>
                  <a:lnTo>
                    <a:pt x="1134" y="632"/>
                  </a:lnTo>
                  <a:lnTo>
                    <a:pt x="1136" y="634"/>
                  </a:lnTo>
                  <a:lnTo>
                    <a:pt x="1136" y="634"/>
                  </a:lnTo>
                  <a:close/>
                  <a:moveTo>
                    <a:pt x="1124" y="446"/>
                  </a:moveTo>
                  <a:lnTo>
                    <a:pt x="1124" y="446"/>
                  </a:lnTo>
                  <a:lnTo>
                    <a:pt x="1124" y="472"/>
                  </a:lnTo>
                  <a:lnTo>
                    <a:pt x="1124" y="472"/>
                  </a:lnTo>
                  <a:lnTo>
                    <a:pt x="1124" y="476"/>
                  </a:lnTo>
                  <a:lnTo>
                    <a:pt x="1124" y="476"/>
                  </a:lnTo>
                  <a:lnTo>
                    <a:pt x="1122" y="454"/>
                  </a:lnTo>
                  <a:lnTo>
                    <a:pt x="1122" y="454"/>
                  </a:lnTo>
                  <a:lnTo>
                    <a:pt x="1124" y="446"/>
                  </a:lnTo>
                  <a:lnTo>
                    <a:pt x="1124" y="446"/>
                  </a:lnTo>
                  <a:close/>
                  <a:moveTo>
                    <a:pt x="1114" y="300"/>
                  </a:moveTo>
                  <a:lnTo>
                    <a:pt x="1114" y="300"/>
                  </a:lnTo>
                  <a:lnTo>
                    <a:pt x="1112" y="306"/>
                  </a:lnTo>
                  <a:lnTo>
                    <a:pt x="1112" y="306"/>
                  </a:lnTo>
                  <a:lnTo>
                    <a:pt x="1112" y="300"/>
                  </a:lnTo>
                  <a:lnTo>
                    <a:pt x="1112" y="300"/>
                  </a:lnTo>
                  <a:lnTo>
                    <a:pt x="1114" y="300"/>
                  </a:lnTo>
                  <a:lnTo>
                    <a:pt x="1114" y="300"/>
                  </a:lnTo>
                  <a:close/>
                  <a:moveTo>
                    <a:pt x="1070" y="18"/>
                  </a:moveTo>
                  <a:lnTo>
                    <a:pt x="1070" y="18"/>
                  </a:lnTo>
                  <a:lnTo>
                    <a:pt x="1050" y="16"/>
                  </a:lnTo>
                  <a:lnTo>
                    <a:pt x="1050" y="16"/>
                  </a:lnTo>
                  <a:lnTo>
                    <a:pt x="1022" y="16"/>
                  </a:lnTo>
                  <a:lnTo>
                    <a:pt x="1022" y="16"/>
                  </a:lnTo>
                  <a:lnTo>
                    <a:pt x="1024" y="16"/>
                  </a:lnTo>
                  <a:lnTo>
                    <a:pt x="1024" y="16"/>
                  </a:lnTo>
                  <a:lnTo>
                    <a:pt x="1050" y="14"/>
                  </a:lnTo>
                  <a:lnTo>
                    <a:pt x="1060" y="16"/>
                  </a:lnTo>
                  <a:lnTo>
                    <a:pt x="1070" y="18"/>
                  </a:lnTo>
                  <a:lnTo>
                    <a:pt x="1070" y="18"/>
                  </a:lnTo>
                  <a:close/>
                  <a:moveTo>
                    <a:pt x="1006" y="18"/>
                  </a:moveTo>
                  <a:lnTo>
                    <a:pt x="1006" y="18"/>
                  </a:lnTo>
                  <a:lnTo>
                    <a:pt x="988" y="18"/>
                  </a:lnTo>
                  <a:lnTo>
                    <a:pt x="988" y="16"/>
                  </a:lnTo>
                  <a:lnTo>
                    <a:pt x="988" y="16"/>
                  </a:lnTo>
                  <a:lnTo>
                    <a:pt x="998" y="16"/>
                  </a:lnTo>
                  <a:lnTo>
                    <a:pt x="1006" y="18"/>
                  </a:lnTo>
                  <a:lnTo>
                    <a:pt x="1006" y="18"/>
                  </a:lnTo>
                  <a:close/>
                  <a:moveTo>
                    <a:pt x="988" y="10"/>
                  </a:moveTo>
                  <a:lnTo>
                    <a:pt x="988" y="10"/>
                  </a:lnTo>
                  <a:lnTo>
                    <a:pt x="994" y="12"/>
                  </a:lnTo>
                  <a:lnTo>
                    <a:pt x="990" y="14"/>
                  </a:lnTo>
                  <a:lnTo>
                    <a:pt x="982" y="14"/>
                  </a:lnTo>
                  <a:lnTo>
                    <a:pt x="974" y="16"/>
                  </a:lnTo>
                  <a:lnTo>
                    <a:pt x="978" y="18"/>
                  </a:lnTo>
                  <a:lnTo>
                    <a:pt x="978" y="18"/>
                  </a:lnTo>
                  <a:lnTo>
                    <a:pt x="946" y="18"/>
                  </a:lnTo>
                  <a:lnTo>
                    <a:pt x="946" y="18"/>
                  </a:lnTo>
                  <a:lnTo>
                    <a:pt x="964" y="16"/>
                  </a:lnTo>
                  <a:lnTo>
                    <a:pt x="964" y="16"/>
                  </a:lnTo>
                  <a:lnTo>
                    <a:pt x="956" y="14"/>
                  </a:lnTo>
                  <a:lnTo>
                    <a:pt x="946" y="12"/>
                  </a:lnTo>
                  <a:lnTo>
                    <a:pt x="946" y="12"/>
                  </a:lnTo>
                  <a:lnTo>
                    <a:pt x="960" y="10"/>
                  </a:lnTo>
                  <a:lnTo>
                    <a:pt x="970" y="10"/>
                  </a:lnTo>
                  <a:lnTo>
                    <a:pt x="978" y="12"/>
                  </a:lnTo>
                  <a:lnTo>
                    <a:pt x="988" y="10"/>
                  </a:lnTo>
                  <a:lnTo>
                    <a:pt x="988" y="10"/>
                  </a:lnTo>
                  <a:close/>
                  <a:moveTo>
                    <a:pt x="840" y="20"/>
                  </a:moveTo>
                  <a:lnTo>
                    <a:pt x="840" y="20"/>
                  </a:lnTo>
                  <a:lnTo>
                    <a:pt x="864" y="18"/>
                  </a:lnTo>
                  <a:lnTo>
                    <a:pt x="884" y="18"/>
                  </a:lnTo>
                  <a:lnTo>
                    <a:pt x="920" y="18"/>
                  </a:lnTo>
                  <a:lnTo>
                    <a:pt x="920" y="18"/>
                  </a:lnTo>
                  <a:lnTo>
                    <a:pt x="768" y="20"/>
                  </a:lnTo>
                  <a:lnTo>
                    <a:pt x="768" y="20"/>
                  </a:lnTo>
                  <a:lnTo>
                    <a:pt x="766" y="16"/>
                  </a:lnTo>
                  <a:lnTo>
                    <a:pt x="764" y="14"/>
                  </a:lnTo>
                  <a:lnTo>
                    <a:pt x="764" y="14"/>
                  </a:lnTo>
                  <a:lnTo>
                    <a:pt x="800" y="16"/>
                  </a:lnTo>
                  <a:lnTo>
                    <a:pt x="840" y="20"/>
                  </a:lnTo>
                  <a:lnTo>
                    <a:pt x="840" y="20"/>
                  </a:lnTo>
                  <a:close/>
                  <a:moveTo>
                    <a:pt x="748" y="20"/>
                  </a:moveTo>
                  <a:lnTo>
                    <a:pt x="748" y="20"/>
                  </a:lnTo>
                  <a:lnTo>
                    <a:pt x="734" y="20"/>
                  </a:lnTo>
                  <a:lnTo>
                    <a:pt x="734" y="20"/>
                  </a:lnTo>
                  <a:lnTo>
                    <a:pt x="742" y="20"/>
                  </a:lnTo>
                  <a:lnTo>
                    <a:pt x="748" y="20"/>
                  </a:lnTo>
                  <a:lnTo>
                    <a:pt x="748" y="20"/>
                  </a:lnTo>
                  <a:close/>
                  <a:moveTo>
                    <a:pt x="664" y="16"/>
                  </a:moveTo>
                  <a:lnTo>
                    <a:pt x="664" y="16"/>
                  </a:lnTo>
                  <a:lnTo>
                    <a:pt x="654" y="14"/>
                  </a:lnTo>
                  <a:lnTo>
                    <a:pt x="654" y="14"/>
                  </a:lnTo>
                  <a:lnTo>
                    <a:pt x="654" y="14"/>
                  </a:lnTo>
                  <a:lnTo>
                    <a:pt x="664" y="12"/>
                  </a:lnTo>
                  <a:lnTo>
                    <a:pt x="664" y="12"/>
                  </a:lnTo>
                  <a:lnTo>
                    <a:pt x="668" y="14"/>
                  </a:lnTo>
                  <a:lnTo>
                    <a:pt x="674" y="16"/>
                  </a:lnTo>
                  <a:lnTo>
                    <a:pt x="692" y="18"/>
                  </a:lnTo>
                  <a:lnTo>
                    <a:pt x="712" y="18"/>
                  </a:lnTo>
                  <a:lnTo>
                    <a:pt x="726" y="20"/>
                  </a:lnTo>
                  <a:lnTo>
                    <a:pt x="726" y="20"/>
                  </a:lnTo>
                  <a:lnTo>
                    <a:pt x="618" y="22"/>
                  </a:lnTo>
                  <a:lnTo>
                    <a:pt x="618" y="22"/>
                  </a:lnTo>
                  <a:lnTo>
                    <a:pt x="636" y="18"/>
                  </a:lnTo>
                  <a:lnTo>
                    <a:pt x="648" y="16"/>
                  </a:lnTo>
                  <a:lnTo>
                    <a:pt x="664" y="16"/>
                  </a:lnTo>
                  <a:lnTo>
                    <a:pt x="664" y="16"/>
                  </a:lnTo>
                  <a:close/>
                  <a:moveTo>
                    <a:pt x="590" y="18"/>
                  </a:moveTo>
                  <a:lnTo>
                    <a:pt x="596" y="20"/>
                  </a:lnTo>
                  <a:lnTo>
                    <a:pt x="596" y="20"/>
                  </a:lnTo>
                  <a:lnTo>
                    <a:pt x="602" y="18"/>
                  </a:lnTo>
                  <a:lnTo>
                    <a:pt x="602" y="18"/>
                  </a:lnTo>
                  <a:lnTo>
                    <a:pt x="608" y="18"/>
                  </a:lnTo>
                  <a:lnTo>
                    <a:pt x="610" y="20"/>
                  </a:lnTo>
                  <a:lnTo>
                    <a:pt x="608" y="22"/>
                  </a:lnTo>
                  <a:lnTo>
                    <a:pt x="608" y="22"/>
                  </a:lnTo>
                  <a:lnTo>
                    <a:pt x="596" y="22"/>
                  </a:lnTo>
                  <a:lnTo>
                    <a:pt x="596" y="22"/>
                  </a:lnTo>
                  <a:lnTo>
                    <a:pt x="590" y="20"/>
                  </a:lnTo>
                  <a:lnTo>
                    <a:pt x="588" y="20"/>
                  </a:lnTo>
                  <a:lnTo>
                    <a:pt x="590" y="18"/>
                  </a:lnTo>
                  <a:lnTo>
                    <a:pt x="590" y="18"/>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4"/>
            <p:cNvSpPr>
              <a:spLocks/>
            </p:cNvSpPr>
            <p:nvPr userDrawn="1"/>
          </p:nvSpPr>
          <p:spPr bwMode="gray">
            <a:xfrm>
              <a:off x="2918" y="334"/>
              <a:ext cx="24" cy="34"/>
            </a:xfrm>
            <a:custGeom>
              <a:avLst/>
              <a:gdLst>
                <a:gd name="T0" fmla="*/ 0 w 24"/>
                <a:gd name="T1" fmla="*/ 0 h 34"/>
                <a:gd name="T2" fmla="*/ 6 w 24"/>
                <a:gd name="T3" fmla="*/ 4 h 34"/>
                <a:gd name="T4" fmla="*/ 6 w 24"/>
                <a:gd name="T5" fmla="*/ 4 h 34"/>
                <a:gd name="T6" fmla="*/ 14 w 24"/>
                <a:gd name="T7" fmla="*/ 20 h 34"/>
                <a:gd name="T8" fmla="*/ 24 w 24"/>
                <a:gd name="T9" fmla="*/ 34 h 34"/>
                <a:gd name="T10" fmla="*/ 24 w 24"/>
                <a:gd name="T11" fmla="*/ 34 h 34"/>
                <a:gd name="T12" fmla="*/ 10 w 24"/>
                <a:gd name="T13" fmla="*/ 18 h 34"/>
                <a:gd name="T14" fmla="*/ 0 w 24"/>
                <a:gd name="T15" fmla="*/ 0 h 34"/>
                <a:gd name="T16" fmla="*/ 0 w 24"/>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4">
                  <a:moveTo>
                    <a:pt x="0" y="0"/>
                  </a:moveTo>
                  <a:lnTo>
                    <a:pt x="6" y="4"/>
                  </a:lnTo>
                  <a:lnTo>
                    <a:pt x="6" y="4"/>
                  </a:lnTo>
                  <a:lnTo>
                    <a:pt x="14" y="20"/>
                  </a:lnTo>
                  <a:lnTo>
                    <a:pt x="24" y="34"/>
                  </a:lnTo>
                  <a:lnTo>
                    <a:pt x="24" y="34"/>
                  </a:lnTo>
                  <a:lnTo>
                    <a:pt x="10" y="18"/>
                  </a:lnTo>
                  <a:lnTo>
                    <a:pt x="0" y="0"/>
                  </a:lnTo>
                  <a:lnTo>
                    <a:pt x="0" y="0"/>
                  </a:lnTo>
                  <a:close/>
                </a:path>
              </a:pathLst>
            </a:custGeom>
            <a:solidFill>
              <a:srgbClr val="B4D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5"/>
            <p:cNvSpPr>
              <a:spLocks/>
            </p:cNvSpPr>
            <p:nvPr userDrawn="1"/>
          </p:nvSpPr>
          <p:spPr bwMode="gray">
            <a:xfrm>
              <a:off x="3030" y="474"/>
              <a:ext cx="2" cy="2"/>
            </a:xfrm>
            <a:custGeom>
              <a:avLst/>
              <a:gdLst>
                <a:gd name="T0" fmla="*/ 0 w 2"/>
                <a:gd name="T1" fmla="*/ 0 h 2"/>
                <a:gd name="T2" fmla="*/ 2 w 2"/>
                <a:gd name="T3" fmla="*/ 2 h 2"/>
                <a:gd name="T4" fmla="*/ 2 w 2"/>
                <a:gd name="T5" fmla="*/ 2 h 2"/>
                <a:gd name="T6" fmla="*/ 0 w 2"/>
                <a:gd name="T7" fmla="*/ 0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lnTo>
                    <a:pt x="2" y="2"/>
                  </a:lnTo>
                  <a:lnTo>
                    <a:pt x="2" y="2"/>
                  </a:lnTo>
                  <a:lnTo>
                    <a:pt x="0" y="0"/>
                  </a:lnTo>
                  <a:lnTo>
                    <a:pt x="0" y="0"/>
                  </a:lnTo>
                  <a:close/>
                </a:path>
              </a:pathLst>
            </a:custGeom>
            <a:solidFill>
              <a:srgbClr val="B4D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Rectangle 27"/>
            <p:cNvSpPr>
              <a:spLocks noChangeArrowheads="1"/>
            </p:cNvSpPr>
            <p:nvPr userDrawn="1"/>
          </p:nvSpPr>
          <p:spPr bwMode="gray">
            <a:xfrm>
              <a:off x="2918" y="340"/>
              <a:ext cx="1" cy="1"/>
            </a:xfrm>
            <a:prstGeom prst="rect">
              <a:avLst/>
            </a:prstGeom>
            <a:solidFill>
              <a:srgbClr val="B4D88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8"/>
            <p:cNvSpPr>
              <a:spLocks noEditPoints="1"/>
            </p:cNvSpPr>
            <p:nvPr userDrawn="1"/>
          </p:nvSpPr>
          <p:spPr bwMode="gray">
            <a:xfrm>
              <a:off x="2896" y="336"/>
              <a:ext cx="518" cy="3474"/>
            </a:xfrm>
            <a:custGeom>
              <a:avLst/>
              <a:gdLst>
                <a:gd name="T0" fmla="*/ 474 w 518"/>
                <a:gd name="T1" fmla="*/ 2966 h 3474"/>
                <a:gd name="T2" fmla="*/ 456 w 518"/>
                <a:gd name="T3" fmla="*/ 2774 h 3474"/>
                <a:gd name="T4" fmla="*/ 442 w 518"/>
                <a:gd name="T5" fmla="*/ 2670 h 3474"/>
                <a:gd name="T6" fmla="*/ 432 w 518"/>
                <a:gd name="T7" fmla="*/ 2542 h 3474"/>
                <a:gd name="T8" fmla="*/ 420 w 518"/>
                <a:gd name="T9" fmla="*/ 2446 h 3474"/>
                <a:gd name="T10" fmla="*/ 414 w 518"/>
                <a:gd name="T11" fmla="*/ 2352 h 3474"/>
                <a:gd name="T12" fmla="*/ 390 w 518"/>
                <a:gd name="T13" fmla="*/ 2140 h 3474"/>
                <a:gd name="T14" fmla="*/ 380 w 518"/>
                <a:gd name="T15" fmla="*/ 2060 h 3474"/>
                <a:gd name="T16" fmla="*/ 342 w 518"/>
                <a:gd name="T17" fmla="*/ 1780 h 3474"/>
                <a:gd name="T18" fmla="*/ 322 w 518"/>
                <a:gd name="T19" fmla="*/ 1544 h 3474"/>
                <a:gd name="T20" fmla="*/ 316 w 518"/>
                <a:gd name="T21" fmla="*/ 1496 h 3474"/>
                <a:gd name="T22" fmla="*/ 292 w 518"/>
                <a:gd name="T23" fmla="*/ 1306 h 3474"/>
                <a:gd name="T24" fmla="*/ 288 w 518"/>
                <a:gd name="T25" fmla="*/ 1254 h 3474"/>
                <a:gd name="T26" fmla="*/ 252 w 518"/>
                <a:gd name="T27" fmla="*/ 966 h 3474"/>
                <a:gd name="T28" fmla="*/ 210 w 518"/>
                <a:gd name="T29" fmla="*/ 598 h 3474"/>
                <a:gd name="T30" fmla="*/ 250 w 518"/>
                <a:gd name="T31" fmla="*/ 456 h 3474"/>
                <a:gd name="T32" fmla="*/ 312 w 518"/>
                <a:gd name="T33" fmla="*/ 458 h 3474"/>
                <a:gd name="T34" fmla="*/ 374 w 518"/>
                <a:gd name="T35" fmla="*/ 434 h 3474"/>
                <a:gd name="T36" fmla="*/ 354 w 518"/>
                <a:gd name="T37" fmla="*/ 370 h 3474"/>
                <a:gd name="T38" fmla="*/ 372 w 518"/>
                <a:gd name="T39" fmla="*/ 416 h 3474"/>
                <a:gd name="T40" fmla="*/ 366 w 518"/>
                <a:gd name="T41" fmla="*/ 434 h 3474"/>
                <a:gd name="T42" fmla="*/ 312 w 518"/>
                <a:gd name="T43" fmla="*/ 452 h 3474"/>
                <a:gd name="T44" fmla="*/ 240 w 518"/>
                <a:gd name="T45" fmla="*/ 450 h 3474"/>
                <a:gd name="T46" fmla="*/ 192 w 518"/>
                <a:gd name="T47" fmla="*/ 518 h 3474"/>
                <a:gd name="T48" fmla="*/ 186 w 518"/>
                <a:gd name="T49" fmla="*/ 486 h 3474"/>
                <a:gd name="T50" fmla="*/ 334 w 518"/>
                <a:gd name="T51" fmla="*/ 446 h 3474"/>
                <a:gd name="T52" fmla="*/ 200 w 518"/>
                <a:gd name="T53" fmla="*/ 218 h 3474"/>
                <a:gd name="T54" fmla="*/ 14 w 518"/>
                <a:gd name="T55" fmla="*/ 2 h 3474"/>
                <a:gd name="T56" fmla="*/ 8 w 518"/>
                <a:gd name="T57" fmla="*/ 8 h 3474"/>
                <a:gd name="T58" fmla="*/ 4 w 518"/>
                <a:gd name="T59" fmla="*/ 178 h 3474"/>
                <a:gd name="T60" fmla="*/ 16 w 518"/>
                <a:gd name="T61" fmla="*/ 240 h 3474"/>
                <a:gd name="T62" fmla="*/ 22 w 518"/>
                <a:gd name="T63" fmla="*/ 406 h 3474"/>
                <a:gd name="T64" fmla="*/ 38 w 518"/>
                <a:gd name="T65" fmla="*/ 650 h 3474"/>
                <a:gd name="T66" fmla="*/ 48 w 518"/>
                <a:gd name="T67" fmla="*/ 814 h 3474"/>
                <a:gd name="T68" fmla="*/ 62 w 518"/>
                <a:gd name="T69" fmla="*/ 996 h 3474"/>
                <a:gd name="T70" fmla="*/ 78 w 518"/>
                <a:gd name="T71" fmla="*/ 1182 h 3474"/>
                <a:gd name="T72" fmla="*/ 86 w 518"/>
                <a:gd name="T73" fmla="*/ 1326 h 3474"/>
                <a:gd name="T74" fmla="*/ 94 w 518"/>
                <a:gd name="T75" fmla="*/ 1420 h 3474"/>
                <a:gd name="T76" fmla="*/ 102 w 518"/>
                <a:gd name="T77" fmla="*/ 1554 h 3474"/>
                <a:gd name="T78" fmla="*/ 112 w 518"/>
                <a:gd name="T79" fmla="*/ 1646 h 3474"/>
                <a:gd name="T80" fmla="*/ 122 w 518"/>
                <a:gd name="T81" fmla="*/ 1736 h 3474"/>
                <a:gd name="T82" fmla="*/ 146 w 518"/>
                <a:gd name="T83" fmla="*/ 2144 h 3474"/>
                <a:gd name="T84" fmla="*/ 156 w 518"/>
                <a:gd name="T85" fmla="*/ 2206 h 3474"/>
                <a:gd name="T86" fmla="*/ 164 w 518"/>
                <a:gd name="T87" fmla="*/ 2428 h 3474"/>
                <a:gd name="T88" fmla="*/ 178 w 518"/>
                <a:gd name="T89" fmla="*/ 2578 h 3474"/>
                <a:gd name="T90" fmla="*/ 200 w 518"/>
                <a:gd name="T91" fmla="*/ 2898 h 3474"/>
                <a:gd name="T92" fmla="*/ 218 w 518"/>
                <a:gd name="T93" fmla="*/ 3108 h 3474"/>
                <a:gd name="T94" fmla="*/ 230 w 518"/>
                <a:gd name="T95" fmla="*/ 3278 h 3474"/>
                <a:gd name="T96" fmla="*/ 250 w 518"/>
                <a:gd name="T97" fmla="*/ 3452 h 3474"/>
                <a:gd name="T98" fmla="*/ 350 w 518"/>
                <a:gd name="T99" fmla="*/ 3468 h 3474"/>
                <a:gd name="T100" fmla="*/ 504 w 518"/>
                <a:gd name="T101" fmla="*/ 3468 h 3474"/>
                <a:gd name="T102" fmla="*/ 502 w 518"/>
                <a:gd name="T103" fmla="*/ 3220 h 3474"/>
                <a:gd name="T104" fmla="*/ 304 w 518"/>
                <a:gd name="T105" fmla="*/ 1524 h 3474"/>
                <a:gd name="T106" fmla="*/ 452 w 518"/>
                <a:gd name="T107" fmla="*/ 2862 h 3474"/>
                <a:gd name="T108" fmla="*/ 416 w 518"/>
                <a:gd name="T109" fmla="*/ 2502 h 3474"/>
                <a:gd name="T110" fmla="*/ 386 w 518"/>
                <a:gd name="T111" fmla="*/ 2222 h 3474"/>
                <a:gd name="T112" fmla="*/ 296 w 518"/>
                <a:gd name="T113" fmla="*/ 1444 h 3474"/>
                <a:gd name="T114" fmla="*/ 302 w 518"/>
                <a:gd name="T115" fmla="*/ 1478 h 3474"/>
                <a:gd name="T116" fmla="*/ 268 w 518"/>
                <a:gd name="T117" fmla="*/ 1208 h 3474"/>
                <a:gd name="T118" fmla="*/ 234 w 518"/>
                <a:gd name="T119" fmla="*/ 868 h 3474"/>
                <a:gd name="T120" fmla="*/ 242 w 518"/>
                <a:gd name="T121" fmla="*/ 990 h 3474"/>
                <a:gd name="T122" fmla="*/ 218 w 518"/>
                <a:gd name="T123" fmla="*/ 748 h 3474"/>
                <a:gd name="T124" fmla="*/ 216 w 518"/>
                <a:gd name="T125" fmla="*/ 726 h 3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18" h="3474">
                  <a:moveTo>
                    <a:pt x="494" y="3152"/>
                  </a:moveTo>
                  <a:lnTo>
                    <a:pt x="494" y="3152"/>
                  </a:lnTo>
                  <a:lnTo>
                    <a:pt x="490" y="3108"/>
                  </a:lnTo>
                  <a:lnTo>
                    <a:pt x="486" y="3058"/>
                  </a:lnTo>
                  <a:lnTo>
                    <a:pt x="482" y="3004"/>
                  </a:lnTo>
                  <a:lnTo>
                    <a:pt x="476" y="2954"/>
                  </a:lnTo>
                  <a:lnTo>
                    <a:pt x="476" y="2954"/>
                  </a:lnTo>
                  <a:lnTo>
                    <a:pt x="476" y="2952"/>
                  </a:lnTo>
                  <a:lnTo>
                    <a:pt x="476" y="2952"/>
                  </a:lnTo>
                  <a:lnTo>
                    <a:pt x="476" y="2960"/>
                  </a:lnTo>
                  <a:lnTo>
                    <a:pt x="474" y="2966"/>
                  </a:lnTo>
                  <a:lnTo>
                    <a:pt x="472" y="2960"/>
                  </a:lnTo>
                  <a:lnTo>
                    <a:pt x="472" y="2960"/>
                  </a:lnTo>
                  <a:lnTo>
                    <a:pt x="474" y="2944"/>
                  </a:lnTo>
                  <a:lnTo>
                    <a:pt x="472" y="2926"/>
                  </a:lnTo>
                  <a:lnTo>
                    <a:pt x="468" y="2880"/>
                  </a:lnTo>
                  <a:lnTo>
                    <a:pt x="462" y="2832"/>
                  </a:lnTo>
                  <a:lnTo>
                    <a:pt x="462" y="2808"/>
                  </a:lnTo>
                  <a:lnTo>
                    <a:pt x="462" y="2786"/>
                  </a:lnTo>
                  <a:lnTo>
                    <a:pt x="460" y="2810"/>
                  </a:lnTo>
                  <a:lnTo>
                    <a:pt x="456" y="2774"/>
                  </a:lnTo>
                  <a:lnTo>
                    <a:pt x="456" y="2774"/>
                  </a:lnTo>
                  <a:lnTo>
                    <a:pt x="456" y="2772"/>
                  </a:lnTo>
                  <a:lnTo>
                    <a:pt x="458" y="2770"/>
                  </a:lnTo>
                  <a:lnTo>
                    <a:pt x="458" y="2758"/>
                  </a:lnTo>
                  <a:lnTo>
                    <a:pt x="458" y="2758"/>
                  </a:lnTo>
                  <a:lnTo>
                    <a:pt x="452" y="2722"/>
                  </a:lnTo>
                  <a:lnTo>
                    <a:pt x="448" y="2692"/>
                  </a:lnTo>
                  <a:lnTo>
                    <a:pt x="448" y="2692"/>
                  </a:lnTo>
                  <a:lnTo>
                    <a:pt x="448" y="2694"/>
                  </a:lnTo>
                  <a:lnTo>
                    <a:pt x="446" y="2696"/>
                  </a:lnTo>
                  <a:lnTo>
                    <a:pt x="444" y="2690"/>
                  </a:lnTo>
                  <a:lnTo>
                    <a:pt x="442" y="2670"/>
                  </a:lnTo>
                  <a:lnTo>
                    <a:pt x="450" y="2680"/>
                  </a:lnTo>
                  <a:lnTo>
                    <a:pt x="450" y="2680"/>
                  </a:lnTo>
                  <a:lnTo>
                    <a:pt x="446" y="2648"/>
                  </a:lnTo>
                  <a:lnTo>
                    <a:pt x="444" y="2614"/>
                  </a:lnTo>
                  <a:lnTo>
                    <a:pt x="440" y="2582"/>
                  </a:lnTo>
                  <a:lnTo>
                    <a:pt x="436" y="2554"/>
                  </a:lnTo>
                  <a:lnTo>
                    <a:pt x="436" y="2554"/>
                  </a:lnTo>
                  <a:lnTo>
                    <a:pt x="436" y="2564"/>
                  </a:lnTo>
                  <a:lnTo>
                    <a:pt x="436" y="2564"/>
                  </a:lnTo>
                  <a:lnTo>
                    <a:pt x="434" y="2556"/>
                  </a:lnTo>
                  <a:lnTo>
                    <a:pt x="432" y="2542"/>
                  </a:lnTo>
                  <a:lnTo>
                    <a:pt x="428" y="2506"/>
                  </a:lnTo>
                  <a:lnTo>
                    <a:pt x="432" y="2512"/>
                  </a:lnTo>
                  <a:lnTo>
                    <a:pt x="432" y="2512"/>
                  </a:lnTo>
                  <a:lnTo>
                    <a:pt x="430" y="2496"/>
                  </a:lnTo>
                  <a:lnTo>
                    <a:pt x="428" y="2488"/>
                  </a:lnTo>
                  <a:lnTo>
                    <a:pt x="424" y="2482"/>
                  </a:lnTo>
                  <a:lnTo>
                    <a:pt x="422" y="2468"/>
                  </a:lnTo>
                  <a:lnTo>
                    <a:pt x="426" y="2468"/>
                  </a:lnTo>
                  <a:lnTo>
                    <a:pt x="426" y="2468"/>
                  </a:lnTo>
                  <a:lnTo>
                    <a:pt x="424" y="2458"/>
                  </a:lnTo>
                  <a:lnTo>
                    <a:pt x="420" y="2446"/>
                  </a:lnTo>
                  <a:lnTo>
                    <a:pt x="418" y="2396"/>
                  </a:lnTo>
                  <a:lnTo>
                    <a:pt x="418" y="2402"/>
                  </a:lnTo>
                  <a:lnTo>
                    <a:pt x="418" y="2402"/>
                  </a:lnTo>
                  <a:lnTo>
                    <a:pt x="414" y="2378"/>
                  </a:lnTo>
                  <a:lnTo>
                    <a:pt x="412" y="2364"/>
                  </a:lnTo>
                  <a:lnTo>
                    <a:pt x="412" y="2346"/>
                  </a:lnTo>
                  <a:lnTo>
                    <a:pt x="412" y="2346"/>
                  </a:lnTo>
                  <a:lnTo>
                    <a:pt x="414" y="2354"/>
                  </a:lnTo>
                  <a:lnTo>
                    <a:pt x="414" y="2356"/>
                  </a:lnTo>
                  <a:lnTo>
                    <a:pt x="414" y="2352"/>
                  </a:lnTo>
                  <a:lnTo>
                    <a:pt x="414" y="2352"/>
                  </a:lnTo>
                  <a:lnTo>
                    <a:pt x="412" y="2334"/>
                  </a:lnTo>
                  <a:lnTo>
                    <a:pt x="410" y="2324"/>
                  </a:lnTo>
                  <a:lnTo>
                    <a:pt x="408" y="2316"/>
                  </a:lnTo>
                  <a:lnTo>
                    <a:pt x="406" y="2314"/>
                  </a:lnTo>
                  <a:lnTo>
                    <a:pt x="406" y="2314"/>
                  </a:lnTo>
                  <a:lnTo>
                    <a:pt x="406" y="2276"/>
                  </a:lnTo>
                  <a:lnTo>
                    <a:pt x="402" y="2226"/>
                  </a:lnTo>
                  <a:lnTo>
                    <a:pt x="390" y="2116"/>
                  </a:lnTo>
                  <a:lnTo>
                    <a:pt x="388" y="2120"/>
                  </a:lnTo>
                  <a:lnTo>
                    <a:pt x="388" y="2120"/>
                  </a:lnTo>
                  <a:lnTo>
                    <a:pt x="390" y="2140"/>
                  </a:lnTo>
                  <a:lnTo>
                    <a:pt x="388" y="2142"/>
                  </a:lnTo>
                  <a:lnTo>
                    <a:pt x="388" y="2142"/>
                  </a:lnTo>
                  <a:lnTo>
                    <a:pt x="384" y="2140"/>
                  </a:lnTo>
                  <a:lnTo>
                    <a:pt x="384" y="2142"/>
                  </a:lnTo>
                  <a:lnTo>
                    <a:pt x="384" y="2146"/>
                  </a:lnTo>
                  <a:lnTo>
                    <a:pt x="384" y="2146"/>
                  </a:lnTo>
                  <a:lnTo>
                    <a:pt x="380" y="2110"/>
                  </a:lnTo>
                  <a:lnTo>
                    <a:pt x="380" y="2094"/>
                  </a:lnTo>
                  <a:lnTo>
                    <a:pt x="380" y="2082"/>
                  </a:lnTo>
                  <a:lnTo>
                    <a:pt x="380" y="2060"/>
                  </a:lnTo>
                  <a:lnTo>
                    <a:pt x="380" y="2060"/>
                  </a:lnTo>
                  <a:lnTo>
                    <a:pt x="372" y="1990"/>
                  </a:lnTo>
                  <a:lnTo>
                    <a:pt x="364" y="1914"/>
                  </a:lnTo>
                  <a:lnTo>
                    <a:pt x="356" y="1844"/>
                  </a:lnTo>
                  <a:lnTo>
                    <a:pt x="352" y="1814"/>
                  </a:lnTo>
                  <a:lnTo>
                    <a:pt x="348" y="1790"/>
                  </a:lnTo>
                  <a:lnTo>
                    <a:pt x="348" y="1790"/>
                  </a:lnTo>
                  <a:lnTo>
                    <a:pt x="348" y="1802"/>
                  </a:lnTo>
                  <a:lnTo>
                    <a:pt x="348" y="1802"/>
                  </a:lnTo>
                  <a:lnTo>
                    <a:pt x="348" y="1802"/>
                  </a:lnTo>
                  <a:lnTo>
                    <a:pt x="342" y="1780"/>
                  </a:lnTo>
                  <a:lnTo>
                    <a:pt x="342" y="1780"/>
                  </a:lnTo>
                  <a:lnTo>
                    <a:pt x="344" y="1772"/>
                  </a:lnTo>
                  <a:lnTo>
                    <a:pt x="344" y="1772"/>
                  </a:lnTo>
                  <a:lnTo>
                    <a:pt x="344" y="1772"/>
                  </a:lnTo>
                  <a:lnTo>
                    <a:pt x="346" y="1774"/>
                  </a:lnTo>
                  <a:lnTo>
                    <a:pt x="346" y="1774"/>
                  </a:lnTo>
                  <a:lnTo>
                    <a:pt x="348" y="1764"/>
                  </a:lnTo>
                  <a:lnTo>
                    <a:pt x="348" y="1764"/>
                  </a:lnTo>
                  <a:lnTo>
                    <a:pt x="340" y="1712"/>
                  </a:lnTo>
                  <a:lnTo>
                    <a:pt x="334" y="1652"/>
                  </a:lnTo>
                  <a:lnTo>
                    <a:pt x="328" y="1594"/>
                  </a:lnTo>
                  <a:lnTo>
                    <a:pt x="322" y="1544"/>
                  </a:lnTo>
                  <a:lnTo>
                    <a:pt x="322" y="1544"/>
                  </a:lnTo>
                  <a:lnTo>
                    <a:pt x="322" y="1562"/>
                  </a:lnTo>
                  <a:lnTo>
                    <a:pt x="322" y="1570"/>
                  </a:lnTo>
                  <a:lnTo>
                    <a:pt x="322" y="1572"/>
                  </a:lnTo>
                  <a:lnTo>
                    <a:pt x="320" y="1572"/>
                  </a:lnTo>
                  <a:lnTo>
                    <a:pt x="320" y="1572"/>
                  </a:lnTo>
                  <a:lnTo>
                    <a:pt x="320" y="1534"/>
                  </a:lnTo>
                  <a:lnTo>
                    <a:pt x="320" y="1512"/>
                  </a:lnTo>
                  <a:lnTo>
                    <a:pt x="316" y="1490"/>
                  </a:lnTo>
                  <a:lnTo>
                    <a:pt x="316" y="1490"/>
                  </a:lnTo>
                  <a:lnTo>
                    <a:pt x="316" y="1496"/>
                  </a:lnTo>
                  <a:lnTo>
                    <a:pt x="316" y="1496"/>
                  </a:lnTo>
                  <a:lnTo>
                    <a:pt x="314" y="1476"/>
                  </a:lnTo>
                  <a:lnTo>
                    <a:pt x="312" y="1454"/>
                  </a:lnTo>
                  <a:lnTo>
                    <a:pt x="306" y="1406"/>
                  </a:lnTo>
                  <a:lnTo>
                    <a:pt x="298" y="1354"/>
                  </a:lnTo>
                  <a:lnTo>
                    <a:pt x="296" y="1324"/>
                  </a:lnTo>
                  <a:lnTo>
                    <a:pt x="296" y="1294"/>
                  </a:lnTo>
                  <a:lnTo>
                    <a:pt x="290" y="1290"/>
                  </a:lnTo>
                  <a:lnTo>
                    <a:pt x="294" y="1314"/>
                  </a:lnTo>
                  <a:lnTo>
                    <a:pt x="294" y="1314"/>
                  </a:lnTo>
                  <a:lnTo>
                    <a:pt x="292" y="1306"/>
                  </a:lnTo>
                  <a:lnTo>
                    <a:pt x="290" y="1302"/>
                  </a:lnTo>
                  <a:lnTo>
                    <a:pt x="288" y="1302"/>
                  </a:lnTo>
                  <a:lnTo>
                    <a:pt x="284" y="1294"/>
                  </a:lnTo>
                  <a:lnTo>
                    <a:pt x="284" y="1294"/>
                  </a:lnTo>
                  <a:lnTo>
                    <a:pt x="284" y="1262"/>
                  </a:lnTo>
                  <a:lnTo>
                    <a:pt x="284" y="1248"/>
                  </a:lnTo>
                  <a:lnTo>
                    <a:pt x="286" y="1248"/>
                  </a:lnTo>
                  <a:lnTo>
                    <a:pt x="286" y="1252"/>
                  </a:lnTo>
                  <a:lnTo>
                    <a:pt x="286" y="1266"/>
                  </a:lnTo>
                  <a:lnTo>
                    <a:pt x="286" y="1266"/>
                  </a:lnTo>
                  <a:lnTo>
                    <a:pt x="288" y="1254"/>
                  </a:lnTo>
                  <a:lnTo>
                    <a:pt x="286" y="1240"/>
                  </a:lnTo>
                  <a:lnTo>
                    <a:pt x="282" y="1208"/>
                  </a:lnTo>
                  <a:lnTo>
                    <a:pt x="278" y="1174"/>
                  </a:lnTo>
                  <a:lnTo>
                    <a:pt x="276" y="1158"/>
                  </a:lnTo>
                  <a:lnTo>
                    <a:pt x="278" y="1146"/>
                  </a:lnTo>
                  <a:lnTo>
                    <a:pt x="278" y="1146"/>
                  </a:lnTo>
                  <a:lnTo>
                    <a:pt x="264" y="1046"/>
                  </a:lnTo>
                  <a:lnTo>
                    <a:pt x="252" y="958"/>
                  </a:lnTo>
                  <a:lnTo>
                    <a:pt x="252" y="958"/>
                  </a:lnTo>
                  <a:lnTo>
                    <a:pt x="252" y="964"/>
                  </a:lnTo>
                  <a:lnTo>
                    <a:pt x="252" y="966"/>
                  </a:lnTo>
                  <a:lnTo>
                    <a:pt x="252" y="964"/>
                  </a:lnTo>
                  <a:lnTo>
                    <a:pt x="252" y="964"/>
                  </a:lnTo>
                  <a:lnTo>
                    <a:pt x="250" y="932"/>
                  </a:lnTo>
                  <a:lnTo>
                    <a:pt x="246" y="890"/>
                  </a:lnTo>
                  <a:lnTo>
                    <a:pt x="240" y="850"/>
                  </a:lnTo>
                  <a:lnTo>
                    <a:pt x="234" y="824"/>
                  </a:lnTo>
                  <a:lnTo>
                    <a:pt x="234" y="824"/>
                  </a:lnTo>
                  <a:lnTo>
                    <a:pt x="234" y="784"/>
                  </a:lnTo>
                  <a:lnTo>
                    <a:pt x="234" y="796"/>
                  </a:lnTo>
                  <a:lnTo>
                    <a:pt x="234" y="796"/>
                  </a:lnTo>
                  <a:lnTo>
                    <a:pt x="210" y="598"/>
                  </a:lnTo>
                  <a:lnTo>
                    <a:pt x="210" y="598"/>
                  </a:lnTo>
                  <a:lnTo>
                    <a:pt x="198" y="500"/>
                  </a:lnTo>
                  <a:lnTo>
                    <a:pt x="198" y="500"/>
                  </a:lnTo>
                  <a:lnTo>
                    <a:pt x="198" y="488"/>
                  </a:lnTo>
                  <a:lnTo>
                    <a:pt x="200" y="480"/>
                  </a:lnTo>
                  <a:lnTo>
                    <a:pt x="204" y="472"/>
                  </a:lnTo>
                  <a:lnTo>
                    <a:pt x="210" y="466"/>
                  </a:lnTo>
                  <a:lnTo>
                    <a:pt x="218" y="462"/>
                  </a:lnTo>
                  <a:lnTo>
                    <a:pt x="228" y="460"/>
                  </a:lnTo>
                  <a:lnTo>
                    <a:pt x="238" y="458"/>
                  </a:lnTo>
                  <a:lnTo>
                    <a:pt x="250" y="456"/>
                  </a:lnTo>
                  <a:lnTo>
                    <a:pt x="250" y="456"/>
                  </a:lnTo>
                  <a:lnTo>
                    <a:pt x="254" y="456"/>
                  </a:lnTo>
                  <a:lnTo>
                    <a:pt x="244" y="456"/>
                  </a:lnTo>
                  <a:lnTo>
                    <a:pt x="236" y="456"/>
                  </a:lnTo>
                  <a:lnTo>
                    <a:pt x="234" y="456"/>
                  </a:lnTo>
                  <a:lnTo>
                    <a:pt x="238" y="454"/>
                  </a:lnTo>
                  <a:lnTo>
                    <a:pt x="238" y="454"/>
                  </a:lnTo>
                  <a:lnTo>
                    <a:pt x="276" y="456"/>
                  </a:lnTo>
                  <a:lnTo>
                    <a:pt x="316" y="458"/>
                  </a:lnTo>
                  <a:lnTo>
                    <a:pt x="316" y="458"/>
                  </a:lnTo>
                  <a:lnTo>
                    <a:pt x="312" y="458"/>
                  </a:lnTo>
                  <a:lnTo>
                    <a:pt x="314" y="456"/>
                  </a:lnTo>
                  <a:lnTo>
                    <a:pt x="324" y="456"/>
                  </a:lnTo>
                  <a:lnTo>
                    <a:pt x="338" y="456"/>
                  </a:lnTo>
                  <a:lnTo>
                    <a:pt x="342" y="456"/>
                  </a:lnTo>
                  <a:lnTo>
                    <a:pt x="344" y="454"/>
                  </a:lnTo>
                  <a:lnTo>
                    <a:pt x="344" y="454"/>
                  </a:lnTo>
                  <a:lnTo>
                    <a:pt x="350" y="454"/>
                  </a:lnTo>
                  <a:lnTo>
                    <a:pt x="358" y="452"/>
                  </a:lnTo>
                  <a:lnTo>
                    <a:pt x="364" y="446"/>
                  </a:lnTo>
                  <a:lnTo>
                    <a:pt x="370" y="440"/>
                  </a:lnTo>
                  <a:lnTo>
                    <a:pt x="374" y="434"/>
                  </a:lnTo>
                  <a:lnTo>
                    <a:pt x="378" y="426"/>
                  </a:lnTo>
                  <a:lnTo>
                    <a:pt x="378" y="418"/>
                  </a:lnTo>
                  <a:lnTo>
                    <a:pt x="376" y="410"/>
                  </a:lnTo>
                  <a:lnTo>
                    <a:pt x="376" y="410"/>
                  </a:lnTo>
                  <a:lnTo>
                    <a:pt x="370" y="402"/>
                  </a:lnTo>
                  <a:lnTo>
                    <a:pt x="370" y="402"/>
                  </a:lnTo>
                  <a:lnTo>
                    <a:pt x="366" y="388"/>
                  </a:lnTo>
                  <a:lnTo>
                    <a:pt x="358" y="376"/>
                  </a:lnTo>
                  <a:lnTo>
                    <a:pt x="358" y="376"/>
                  </a:lnTo>
                  <a:lnTo>
                    <a:pt x="356" y="372"/>
                  </a:lnTo>
                  <a:lnTo>
                    <a:pt x="354" y="370"/>
                  </a:lnTo>
                  <a:lnTo>
                    <a:pt x="350" y="370"/>
                  </a:lnTo>
                  <a:lnTo>
                    <a:pt x="344" y="362"/>
                  </a:lnTo>
                  <a:lnTo>
                    <a:pt x="344" y="362"/>
                  </a:lnTo>
                  <a:lnTo>
                    <a:pt x="334" y="346"/>
                  </a:lnTo>
                  <a:lnTo>
                    <a:pt x="318" y="330"/>
                  </a:lnTo>
                  <a:lnTo>
                    <a:pt x="318" y="330"/>
                  </a:lnTo>
                  <a:lnTo>
                    <a:pt x="346" y="366"/>
                  </a:lnTo>
                  <a:lnTo>
                    <a:pt x="360" y="386"/>
                  </a:lnTo>
                  <a:lnTo>
                    <a:pt x="372" y="410"/>
                  </a:lnTo>
                  <a:lnTo>
                    <a:pt x="372" y="410"/>
                  </a:lnTo>
                  <a:lnTo>
                    <a:pt x="372" y="416"/>
                  </a:lnTo>
                  <a:lnTo>
                    <a:pt x="370" y="412"/>
                  </a:lnTo>
                  <a:lnTo>
                    <a:pt x="366" y="402"/>
                  </a:lnTo>
                  <a:lnTo>
                    <a:pt x="364" y="396"/>
                  </a:lnTo>
                  <a:lnTo>
                    <a:pt x="360" y="392"/>
                  </a:lnTo>
                  <a:lnTo>
                    <a:pt x="360" y="392"/>
                  </a:lnTo>
                  <a:lnTo>
                    <a:pt x="364" y="402"/>
                  </a:lnTo>
                  <a:lnTo>
                    <a:pt x="368" y="412"/>
                  </a:lnTo>
                  <a:lnTo>
                    <a:pt x="370" y="420"/>
                  </a:lnTo>
                  <a:lnTo>
                    <a:pt x="368" y="430"/>
                  </a:lnTo>
                  <a:lnTo>
                    <a:pt x="368" y="430"/>
                  </a:lnTo>
                  <a:lnTo>
                    <a:pt x="366" y="434"/>
                  </a:lnTo>
                  <a:lnTo>
                    <a:pt x="362" y="438"/>
                  </a:lnTo>
                  <a:lnTo>
                    <a:pt x="358" y="442"/>
                  </a:lnTo>
                  <a:lnTo>
                    <a:pt x="354" y="444"/>
                  </a:lnTo>
                  <a:lnTo>
                    <a:pt x="340" y="448"/>
                  </a:lnTo>
                  <a:lnTo>
                    <a:pt x="324" y="448"/>
                  </a:lnTo>
                  <a:lnTo>
                    <a:pt x="324" y="448"/>
                  </a:lnTo>
                  <a:lnTo>
                    <a:pt x="332" y="450"/>
                  </a:lnTo>
                  <a:lnTo>
                    <a:pt x="342" y="452"/>
                  </a:lnTo>
                  <a:lnTo>
                    <a:pt x="342" y="452"/>
                  </a:lnTo>
                  <a:lnTo>
                    <a:pt x="314" y="452"/>
                  </a:lnTo>
                  <a:lnTo>
                    <a:pt x="312" y="452"/>
                  </a:lnTo>
                  <a:lnTo>
                    <a:pt x="316" y="452"/>
                  </a:lnTo>
                  <a:lnTo>
                    <a:pt x="326" y="454"/>
                  </a:lnTo>
                  <a:lnTo>
                    <a:pt x="326" y="454"/>
                  </a:lnTo>
                  <a:lnTo>
                    <a:pt x="324" y="456"/>
                  </a:lnTo>
                  <a:lnTo>
                    <a:pt x="316" y="456"/>
                  </a:lnTo>
                  <a:lnTo>
                    <a:pt x="316" y="456"/>
                  </a:lnTo>
                  <a:lnTo>
                    <a:pt x="286" y="452"/>
                  </a:lnTo>
                  <a:lnTo>
                    <a:pt x="254" y="448"/>
                  </a:lnTo>
                  <a:lnTo>
                    <a:pt x="250" y="450"/>
                  </a:lnTo>
                  <a:lnTo>
                    <a:pt x="250" y="450"/>
                  </a:lnTo>
                  <a:lnTo>
                    <a:pt x="240" y="450"/>
                  </a:lnTo>
                  <a:lnTo>
                    <a:pt x="228" y="452"/>
                  </a:lnTo>
                  <a:lnTo>
                    <a:pt x="216" y="456"/>
                  </a:lnTo>
                  <a:lnTo>
                    <a:pt x="204" y="462"/>
                  </a:lnTo>
                  <a:lnTo>
                    <a:pt x="204" y="462"/>
                  </a:lnTo>
                  <a:lnTo>
                    <a:pt x="196" y="472"/>
                  </a:lnTo>
                  <a:lnTo>
                    <a:pt x="192" y="482"/>
                  </a:lnTo>
                  <a:lnTo>
                    <a:pt x="188" y="498"/>
                  </a:lnTo>
                  <a:lnTo>
                    <a:pt x="190" y="492"/>
                  </a:lnTo>
                  <a:lnTo>
                    <a:pt x="190" y="492"/>
                  </a:lnTo>
                  <a:lnTo>
                    <a:pt x="190" y="520"/>
                  </a:lnTo>
                  <a:lnTo>
                    <a:pt x="192" y="518"/>
                  </a:lnTo>
                  <a:lnTo>
                    <a:pt x="196" y="564"/>
                  </a:lnTo>
                  <a:lnTo>
                    <a:pt x="196" y="562"/>
                  </a:lnTo>
                  <a:lnTo>
                    <a:pt x="202" y="618"/>
                  </a:lnTo>
                  <a:lnTo>
                    <a:pt x="202" y="608"/>
                  </a:lnTo>
                  <a:lnTo>
                    <a:pt x="202" y="608"/>
                  </a:lnTo>
                  <a:lnTo>
                    <a:pt x="206" y="648"/>
                  </a:lnTo>
                  <a:lnTo>
                    <a:pt x="208" y="682"/>
                  </a:lnTo>
                  <a:lnTo>
                    <a:pt x="208" y="682"/>
                  </a:lnTo>
                  <a:lnTo>
                    <a:pt x="186" y="500"/>
                  </a:lnTo>
                  <a:lnTo>
                    <a:pt x="186" y="500"/>
                  </a:lnTo>
                  <a:lnTo>
                    <a:pt x="186" y="486"/>
                  </a:lnTo>
                  <a:lnTo>
                    <a:pt x="188" y="474"/>
                  </a:lnTo>
                  <a:lnTo>
                    <a:pt x="194" y="466"/>
                  </a:lnTo>
                  <a:lnTo>
                    <a:pt x="200" y="458"/>
                  </a:lnTo>
                  <a:lnTo>
                    <a:pt x="208" y="452"/>
                  </a:lnTo>
                  <a:lnTo>
                    <a:pt x="218" y="448"/>
                  </a:lnTo>
                  <a:lnTo>
                    <a:pt x="228" y="446"/>
                  </a:lnTo>
                  <a:lnTo>
                    <a:pt x="240" y="444"/>
                  </a:lnTo>
                  <a:lnTo>
                    <a:pt x="264" y="442"/>
                  </a:lnTo>
                  <a:lnTo>
                    <a:pt x="290" y="444"/>
                  </a:lnTo>
                  <a:lnTo>
                    <a:pt x="334" y="446"/>
                  </a:lnTo>
                  <a:lnTo>
                    <a:pt x="334" y="446"/>
                  </a:lnTo>
                  <a:lnTo>
                    <a:pt x="348" y="444"/>
                  </a:lnTo>
                  <a:lnTo>
                    <a:pt x="358" y="440"/>
                  </a:lnTo>
                  <a:lnTo>
                    <a:pt x="364" y="432"/>
                  </a:lnTo>
                  <a:lnTo>
                    <a:pt x="366" y="422"/>
                  </a:lnTo>
                  <a:lnTo>
                    <a:pt x="366" y="412"/>
                  </a:lnTo>
                  <a:lnTo>
                    <a:pt x="362" y="402"/>
                  </a:lnTo>
                  <a:lnTo>
                    <a:pt x="356" y="390"/>
                  </a:lnTo>
                  <a:lnTo>
                    <a:pt x="348" y="380"/>
                  </a:lnTo>
                  <a:lnTo>
                    <a:pt x="348" y="380"/>
                  </a:lnTo>
                  <a:lnTo>
                    <a:pt x="298" y="326"/>
                  </a:lnTo>
                  <a:lnTo>
                    <a:pt x="200" y="218"/>
                  </a:lnTo>
                  <a:lnTo>
                    <a:pt x="94" y="102"/>
                  </a:lnTo>
                  <a:lnTo>
                    <a:pt x="52" y="52"/>
                  </a:lnTo>
                  <a:lnTo>
                    <a:pt x="22" y="16"/>
                  </a:lnTo>
                  <a:lnTo>
                    <a:pt x="22" y="16"/>
                  </a:lnTo>
                  <a:lnTo>
                    <a:pt x="22" y="6"/>
                  </a:lnTo>
                  <a:lnTo>
                    <a:pt x="22" y="4"/>
                  </a:lnTo>
                  <a:lnTo>
                    <a:pt x="22" y="4"/>
                  </a:lnTo>
                  <a:lnTo>
                    <a:pt x="20" y="6"/>
                  </a:lnTo>
                  <a:lnTo>
                    <a:pt x="18" y="8"/>
                  </a:lnTo>
                  <a:lnTo>
                    <a:pt x="18" y="8"/>
                  </a:lnTo>
                  <a:lnTo>
                    <a:pt x="14" y="2"/>
                  </a:lnTo>
                  <a:lnTo>
                    <a:pt x="14" y="2"/>
                  </a:lnTo>
                  <a:lnTo>
                    <a:pt x="14" y="2"/>
                  </a:lnTo>
                  <a:lnTo>
                    <a:pt x="14" y="2"/>
                  </a:lnTo>
                  <a:lnTo>
                    <a:pt x="12" y="2"/>
                  </a:lnTo>
                  <a:lnTo>
                    <a:pt x="12" y="2"/>
                  </a:lnTo>
                  <a:lnTo>
                    <a:pt x="12" y="0"/>
                  </a:lnTo>
                  <a:lnTo>
                    <a:pt x="10" y="4"/>
                  </a:lnTo>
                  <a:lnTo>
                    <a:pt x="10" y="4"/>
                  </a:lnTo>
                  <a:lnTo>
                    <a:pt x="6" y="6"/>
                  </a:lnTo>
                  <a:lnTo>
                    <a:pt x="6" y="6"/>
                  </a:lnTo>
                  <a:lnTo>
                    <a:pt x="8" y="8"/>
                  </a:lnTo>
                  <a:lnTo>
                    <a:pt x="8" y="8"/>
                  </a:lnTo>
                  <a:lnTo>
                    <a:pt x="8" y="8"/>
                  </a:lnTo>
                  <a:lnTo>
                    <a:pt x="4" y="32"/>
                  </a:lnTo>
                  <a:lnTo>
                    <a:pt x="2" y="62"/>
                  </a:lnTo>
                  <a:lnTo>
                    <a:pt x="0" y="98"/>
                  </a:lnTo>
                  <a:lnTo>
                    <a:pt x="0" y="98"/>
                  </a:lnTo>
                  <a:lnTo>
                    <a:pt x="0" y="92"/>
                  </a:lnTo>
                  <a:lnTo>
                    <a:pt x="2" y="92"/>
                  </a:lnTo>
                  <a:lnTo>
                    <a:pt x="2" y="94"/>
                  </a:lnTo>
                  <a:lnTo>
                    <a:pt x="2" y="94"/>
                  </a:lnTo>
                  <a:lnTo>
                    <a:pt x="4" y="178"/>
                  </a:lnTo>
                  <a:lnTo>
                    <a:pt x="6" y="218"/>
                  </a:lnTo>
                  <a:lnTo>
                    <a:pt x="10" y="258"/>
                  </a:lnTo>
                  <a:lnTo>
                    <a:pt x="10" y="258"/>
                  </a:lnTo>
                  <a:lnTo>
                    <a:pt x="12" y="262"/>
                  </a:lnTo>
                  <a:lnTo>
                    <a:pt x="12" y="262"/>
                  </a:lnTo>
                  <a:lnTo>
                    <a:pt x="12" y="246"/>
                  </a:lnTo>
                  <a:lnTo>
                    <a:pt x="12" y="234"/>
                  </a:lnTo>
                  <a:lnTo>
                    <a:pt x="12" y="232"/>
                  </a:lnTo>
                  <a:lnTo>
                    <a:pt x="14" y="232"/>
                  </a:lnTo>
                  <a:lnTo>
                    <a:pt x="16" y="240"/>
                  </a:lnTo>
                  <a:lnTo>
                    <a:pt x="16" y="240"/>
                  </a:lnTo>
                  <a:lnTo>
                    <a:pt x="14" y="262"/>
                  </a:lnTo>
                  <a:lnTo>
                    <a:pt x="14" y="286"/>
                  </a:lnTo>
                  <a:lnTo>
                    <a:pt x="14" y="338"/>
                  </a:lnTo>
                  <a:lnTo>
                    <a:pt x="14" y="338"/>
                  </a:lnTo>
                  <a:lnTo>
                    <a:pt x="18" y="372"/>
                  </a:lnTo>
                  <a:lnTo>
                    <a:pt x="22" y="412"/>
                  </a:lnTo>
                  <a:lnTo>
                    <a:pt x="22" y="412"/>
                  </a:lnTo>
                  <a:lnTo>
                    <a:pt x="22" y="404"/>
                  </a:lnTo>
                  <a:lnTo>
                    <a:pt x="22" y="402"/>
                  </a:lnTo>
                  <a:lnTo>
                    <a:pt x="22" y="406"/>
                  </a:lnTo>
                  <a:lnTo>
                    <a:pt x="22" y="406"/>
                  </a:lnTo>
                  <a:lnTo>
                    <a:pt x="24" y="420"/>
                  </a:lnTo>
                  <a:lnTo>
                    <a:pt x="22" y="432"/>
                  </a:lnTo>
                  <a:lnTo>
                    <a:pt x="22" y="446"/>
                  </a:lnTo>
                  <a:lnTo>
                    <a:pt x="22" y="462"/>
                  </a:lnTo>
                  <a:lnTo>
                    <a:pt x="28" y="472"/>
                  </a:lnTo>
                  <a:lnTo>
                    <a:pt x="28" y="472"/>
                  </a:lnTo>
                  <a:lnTo>
                    <a:pt x="30" y="540"/>
                  </a:lnTo>
                  <a:lnTo>
                    <a:pt x="34" y="596"/>
                  </a:lnTo>
                  <a:lnTo>
                    <a:pt x="34" y="598"/>
                  </a:lnTo>
                  <a:lnTo>
                    <a:pt x="34" y="598"/>
                  </a:lnTo>
                  <a:lnTo>
                    <a:pt x="38" y="650"/>
                  </a:lnTo>
                  <a:lnTo>
                    <a:pt x="40" y="676"/>
                  </a:lnTo>
                  <a:lnTo>
                    <a:pt x="40" y="700"/>
                  </a:lnTo>
                  <a:lnTo>
                    <a:pt x="40" y="700"/>
                  </a:lnTo>
                  <a:lnTo>
                    <a:pt x="42" y="716"/>
                  </a:lnTo>
                  <a:lnTo>
                    <a:pt x="46" y="736"/>
                  </a:lnTo>
                  <a:lnTo>
                    <a:pt x="46" y="736"/>
                  </a:lnTo>
                  <a:lnTo>
                    <a:pt x="44" y="740"/>
                  </a:lnTo>
                  <a:lnTo>
                    <a:pt x="44" y="748"/>
                  </a:lnTo>
                  <a:lnTo>
                    <a:pt x="46" y="772"/>
                  </a:lnTo>
                  <a:lnTo>
                    <a:pt x="48" y="800"/>
                  </a:lnTo>
                  <a:lnTo>
                    <a:pt x="48" y="814"/>
                  </a:lnTo>
                  <a:lnTo>
                    <a:pt x="48" y="826"/>
                  </a:lnTo>
                  <a:lnTo>
                    <a:pt x="54" y="868"/>
                  </a:lnTo>
                  <a:lnTo>
                    <a:pt x="54" y="868"/>
                  </a:lnTo>
                  <a:lnTo>
                    <a:pt x="54" y="882"/>
                  </a:lnTo>
                  <a:lnTo>
                    <a:pt x="54" y="904"/>
                  </a:lnTo>
                  <a:lnTo>
                    <a:pt x="56" y="946"/>
                  </a:lnTo>
                  <a:lnTo>
                    <a:pt x="56" y="946"/>
                  </a:lnTo>
                  <a:lnTo>
                    <a:pt x="56" y="944"/>
                  </a:lnTo>
                  <a:lnTo>
                    <a:pt x="58" y="944"/>
                  </a:lnTo>
                  <a:lnTo>
                    <a:pt x="60" y="956"/>
                  </a:lnTo>
                  <a:lnTo>
                    <a:pt x="62" y="996"/>
                  </a:lnTo>
                  <a:lnTo>
                    <a:pt x="62" y="996"/>
                  </a:lnTo>
                  <a:lnTo>
                    <a:pt x="64" y="1022"/>
                  </a:lnTo>
                  <a:lnTo>
                    <a:pt x="66" y="1054"/>
                  </a:lnTo>
                  <a:lnTo>
                    <a:pt x="66" y="1080"/>
                  </a:lnTo>
                  <a:lnTo>
                    <a:pt x="68" y="1078"/>
                  </a:lnTo>
                  <a:lnTo>
                    <a:pt x="68" y="1078"/>
                  </a:lnTo>
                  <a:lnTo>
                    <a:pt x="72" y="1140"/>
                  </a:lnTo>
                  <a:lnTo>
                    <a:pt x="74" y="1166"/>
                  </a:lnTo>
                  <a:lnTo>
                    <a:pt x="76" y="1176"/>
                  </a:lnTo>
                  <a:lnTo>
                    <a:pt x="78" y="1182"/>
                  </a:lnTo>
                  <a:lnTo>
                    <a:pt x="78" y="1182"/>
                  </a:lnTo>
                  <a:lnTo>
                    <a:pt x="80" y="1216"/>
                  </a:lnTo>
                  <a:lnTo>
                    <a:pt x="78" y="1242"/>
                  </a:lnTo>
                  <a:lnTo>
                    <a:pt x="84" y="1284"/>
                  </a:lnTo>
                  <a:lnTo>
                    <a:pt x="84" y="1276"/>
                  </a:lnTo>
                  <a:lnTo>
                    <a:pt x="84" y="1276"/>
                  </a:lnTo>
                  <a:lnTo>
                    <a:pt x="84" y="1278"/>
                  </a:lnTo>
                  <a:lnTo>
                    <a:pt x="86" y="1282"/>
                  </a:lnTo>
                  <a:lnTo>
                    <a:pt x="86" y="1298"/>
                  </a:lnTo>
                  <a:lnTo>
                    <a:pt x="88" y="1320"/>
                  </a:lnTo>
                  <a:lnTo>
                    <a:pt x="90" y="1340"/>
                  </a:lnTo>
                  <a:lnTo>
                    <a:pt x="86" y="1326"/>
                  </a:lnTo>
                  <a:lnTo>
                    <a:pt x="86" y="1326"/>
                  </a:lnTo>
                  <a:lnTo>
                    <a:pt x="86" y="1352"/>
                  </a:lnTo>
                  <a:lnTo>
                    <a:pt x="88" y="1344"/>
                  </a:lnTo>
                  <a:lnTo>
                    <a:pt x="88" y="1344"/>
                  </a:lnTo>
                  <a:lnTo>
                    <a:pt x="88" y="1364"/>
                  </a:lnTo>
                  <a:lnTo>
                    <a:pt x="88" y="1378"/>
                  </a:lnTo>
                  <a:lnTo>
                    <a:pt x="88" y="1378"/>
                  </a:lnTo>
                  <a:lnTo>
                    <a:pt x="88" y="1378"/>
                  </a:lnTo>
                  <a:lnTo>
                    <a:pt x="88" y="1380"/>
                  </a:lnTo>
                  <a:lnTo>
                    <a:pt x="90" y="1390"/>
                  </a:lnTo>
                  <a:lnTo>
                    <a:pt x="94" y="1420"/>
                  </a:lnTo>
                  <a:lnTo>
                    <a:pt x="94" y="1420"/>
                  </a:lnTo>
                  <a:lnTo>
                    <a:pt x="92" y="1414"/>
                  </a:lnTo>
                  <a:lnTo>
                    <a:pt x="92" y="1416"/>
                  </a:lnTo>
                  <a:lnTo>
                    <a:pt x="92" y="1422"/>
                  </a:lnTo>
                  <a:lnTo>
                    <a:pt x="92" y="1422"/>
                  </a:lnTo>
                  <a:lnTo>
                    <a:pt x="94" y="1436"/>
                  </a:lnTo>
                  <a:lnTo>
                    <a:pt x="98" y="1466"/>
                  </a:lnTo>
                  <a:lnTo>
                    <a:pt x="102" y="1506"/>
                  </a:lnTo>
                  <a:lnTo>
                    <a:pt x="104" y="1546"/>
                  </a:lnTo>
                  <a:lnTo>
                    <a:pt x="104" y="1546"/>
                  </a:lnTo>
                  <a:lnTo>
                    <a:pt x="102" y="1554"/>
                  </a:lnTo>
                  <a:lnTo>
                    <a:pt x="102" y="1558"/>
                  </a:lnTo>
                  <a:lnTo>
                    <a:pt x="100" y="1558"/>
                  </a:lnTo>
                  <a:lnTo>
                    <a:pt x="100" y="1558"/>
                  </a:lnTo>
                  <a:lnTo>
                    <a:pt x="104" y="1586"/>
                  </a:lnTo>
                  <a:lnTo>
                    <a:pt x="106" y="1618"/>
                  </a:lnTo>
                  <a:lnTo>
                    <a:pt x="108" y="1648"/>
                  </a:lnTo>
                  <a:lnTo>
                    <a:pt x="110" y="1668"/>
                  </a:lnTo>
                  <a:lnTo>
                    <a:pt x="110" y="1668"/>
                  </a:lnTo>
                  <a:lnTo>
                    <a:pt x="110" y="1650"/>
                  </a:lnTo>
                  <a:lnTo>
                    <a:pt x="112" y="1646"/>
                  </a:lnTo>
                  <a:lnTo>
                    <a:pt x="112" y="1646"/>
                  </a:lnTo>
                  <a:lnTo>
                    <a:pt x="114" y="1680"/>
                  </a:lnTo>
                  <a:lnTo>
                    <a:pt x="114" y="1708"/>
                  </a:lnTo>
                  <a:lnTo>
                    <a:pt x="114" y="1708"/>
                  </a:lnTo>
                  <a:lnTo>
                    <a:pt x="116" y="1720"/>
                  </a:lnTo>
                  <a:lnTo>
                    <a:pt x="116" y="1720"/>
                  </a:lnTo>
                  <a:lnTo>
                    <a:pt x="116" y="1718"/>
                  </a:lnTo>
                  <a:lnTo>
                    <a:pt x="118" y="1712"/>
                  </a:lnTo>
                  <a:lnTo>
                    <a:pt x="120" y="1710"/>
                  </a:lnTo>
                  <a:lnTo>
                    <a:pt x="120" y="1714"/>
                  </a:lnTo>
                  <a:lnTo>
                    <a:pt x="120" y="1714"/>
                  </a:lnTo>
                  <a:lnTo>
                    <a:pt x="122" y="1736"/>
                  </a:lnTo>
                  <a:lnTo>
                    <a:pt x="120" y="1738"/>
                  </a:lnTo>
                  <a:lnTo>
                    <a:pt x="120" y="1736"/>
                  </a:lnTo>
                  <a:lnTo>
                    <a:pt x="118" y="1736"/>
                  </a:lnTo>
                  <a:lnTo>
                    <a:pt x="118" y="1736"/>
                  </a:lnTo>
                  <a:lnTo>
                    <a:pt x="118" y="1750"/>
                  </a:lnTo>
                  <a:lnTo>
                    <a:pt x="118" y="1750"/>
                  </a:lnTo>
                  <a:lnTo>
                    <a:pt x="126" y="1854"/>
                  </a:lnTo>
                  <a:lnTo>
                    <a:pt x="132" y="1960"/>
                  </a:lnTo>
                  <a:lnTo>
                    <a:pt x="138" y="2058"/>
                  </a:lnTo>
                  <a:lnTo>
                    <a:pt x="146" y="2144"/>
                  </a:lnTo>
                  <a:lnTo>
                    <a:pt x="146" y="2144"/>
                  </a:lnTo>
                  <a:lnTo>
                    <a:pt x="148" y="2142"/>
                  </a:lnTo>
                  <a:lnTo>
                    <a:pt x="148" y="2142"/>
                  </a:lnTo>
                  <a:lnTo>
                    <a:pt x="150" y="2144"/>
                  </a:lnTo>
                  <a:lnTo>
                    <a:pt x="150" y="2144"/>
                  </a:lnTo>
                  <a:lnTo>
                    <a:pt x="150" y="2144"/>
                  </a:lnTo>
                  <a:lnTo>
                    <a:pt x="152" y="2166"/>
                  </a:lnTo>
                  <a:lnTo>
                    <a:pt x="152" y="2184"/>
                  </a:lnTo>
                  <a:lnTo>
                    <a:pt x="152" y="2202"/>
                  </a:lnTo>
                  <a:lnTo>
                    <a:pt x="154" y="2218"/>
                  </a:lnTo>
                  <a:lnTo>
                    <a:pt x="154" y="2218"/>
                  </a:lnTo>
                  <a:lnTo>
                    <a:pt x="156" y="2206"/>
                  </a:lnTo>
                  <a:lnTo>
                    <a:pt x="156" y="2202"/>
                  </a:lnTo>
                  <a:lnTo>
                    <a:pt x="156" y="2204"/>
                  </a:lnTo>
                  <a:lnTo>
                    <a:pt x="156" y="2204"/>
                  </a:lnTo>
                  <a:lnTo>
                    <a:pt x="156" y="2226"/>
                  </a:lnTo>
                  <a:lnTo>
                    <a:pt x="156" y="2260"/>
                  </a:lnTo>
                  <a:lnTo>
                    <a:pt x="158" y="2296"/>
                  </a:lnTo>
                  <a:lnTo>
                    <a:pt x="156" y="2318"/>
                  </a:lnTo>
                  <a:lnTo>
                    <a:pt x="160" y="2322"/>
                  </a:lnTo>
                  <a:lnTo>
                    <a:pt x="160" y="2322"/>
                  </a:lnTo>
                  <a:lnTo>
                    <a:pt x="162" y="2396"/>
                  </a:lnTo>
                  <a:lnTo>
                    <a:pt x="164" y="2428"/>
                  </a:lnTo>
                  <a:lnTo>
                    <a:pt x="168" y="2448"/>
                  </a:lnTo>
                  <a:lnTo>
                    <a:pt x="168" y="2448"/>
                  </a:lnTo>
                  <a:lnTo>
                    <a:pt x="168" y="2444"/>
                  </a:lnTo>
                  <a:lnTo>
                    <a:pt x="168" y="2446"/>
                  </a:lnTo>
                  <a:lnTo>
                    <a:pt x="168" y="2446"/>
                  </a:lnTo>
                  <a:lnTo>
                    <a:pt x="168" y="2470"/>
                  </a:lnTo>
                  <a:lnTo>
                    <a:pt x="170" y="2496"/>
                  </a:lnTo>
                  <a:lnTo>
                    <a:pt x="174" y="2556"/>
                  </a:lnTo>
                  <a:lnTo>
                    <a:pt x="174" y="2556"/>
                  </a:lnTo>
                  <a:lnTo>
                    <a:pt x="176" y="2566"/>
                  </a:lnTo>
                  <a:lnTo>
                    <a:pt x="178" y="2578"/>
                  </a:lnTo>
                  <a:lnTo>
                    <a:pt x="180" y="2614"/>
                  </a:lnTo>
                  <a:lnTo>
                    <a:pt x="182" y="2650"/>
                  </a:lnTo>
                  <a:lnTo>
                    <a:pt x="184" y="2664"/>
                  </a:lnTo>
                  <a:lnTo>
                    <a:pt x="188" y="2672"/>
                  </a:lnTo>
                  <a:lnTo>
                    <a:pt x="188" y="2672"/>
                  </a:lnTo>
                  <a:lnTo>
                    <a:pt x="192" y="2744"/>
                  </a:lnTo>
                  <a:lnTo>
                    <a:pt x="194" y="2800"/>
                  </a:lnTo>
                  <a:lnTo>
                    <a:pt x="196" y="2850"/>
                  </a:lnTo>
                  <a:lnTo>
                    <a:pt x="200" y="2906"/>
                  </a:lnTo>
                  <a:lnTo>
                    <a:pt x="200" y="2906"/>
                  </a:lnTo>
                  <a:lnTo>
                    <a:pt x="200" y="2898"/>
                  </a:lnTo>
                  <a:lnTo>
                    <a:pt x="202" y="2906"/>
                  </a:lnTo>
                  <a:lnTo>
                    <a:pt x="204" y="2936"/>
                  </a:lnTo>
                  <a:lnTo>
                    <a:pt x="202" y="2930"/>
                  </a:lnTo>
                  <a:lnTo>
                    <a:pt x="202" y="2930"/>
                  </a:lnTo>
                  <a:lnTo>
                    <a:pt x="210" y="3008"/>
                  </a:lnTo>
                  <a:lnTo>
                    <a:pt x="212" y="3054"/>
                  </a:lnTo>
                  <a:lnTo>
                    <a:pt x="214" y="3100"/>
                  </a:lnTo>
                  <a:lnTo>
                    <a:pt x="214" y="3100"/>
                  </a:lnTo>
                  <a:lnTo>
                    <a:pt x="216" y="3104"/>
                  </a:lnTo>
                  <a:lnTo>
                    <a:pt x="216" y="3106"/>
                  </a:lnTo>
                  <a:lnTo>
                    <a:pt x="218" y="3108"/>
                  </a:lnTo>
                  <a:lnTo>
                    <a:pt x="220" y="3114"/>
                  </a:lnTo>
                  <a:lnTo>
                    <a:pt x="216" y="3130"/>
                  </a:lnTo>
                  <a:lnTo>
                    <a:pt x="216" y="3130"/>
                  </a:lnTo>
                  <a:lnTo>
                    <a:pt x="222" y="3156"/>
                  </a:lnTo>
                  <a:lnTo>
                    <a:pt x="222" y="3156"/>
                  </a:lnTo>
                  <a:lnTo>
                    <a:pt x="222" y="3200"/>
                  </a:lnTo>
                  <a:lnTo>
                    <a:pt x="224" y="3250"/>
                  </a:lnTo>
                  <a:lnTo>
                    <a:pt x="224" y="3250"/>
                  </a:lnTo>
                  <a:lnTo>
                    <a:pt x="228" y="3258"/>
                  </a:lnTo>
                  <a:lnTo>
                    <a:pt x="230" y="3264"/>
                  </a:lnTo>
                  <a:lnTo>
                    <a:pt x="230" y="3278"/>
                  </a:lnTo>
                  <a:lnTo>
                    <a:pt x="230" y="3278"/>
                  </a:lnTo>
                  <a:lnTo>
                    <a:pt x="232" y="3312"/>
                  </a:lnTo>
                  <a:lnTo>
                    <a:pt x="234" y="3362"/>
                  </a:lnTo>
                  <a:lnTo>
                    <a:pt x="234" y="3362"/>
                  </a:lnTo>
                  <a:lnTo>
                    <a:pt x="238" y="3416"/>
                  </a:lnTo>
                  <a:lnTo>
                    <a:pt x="238" y="3416"/>
                  </a:lnTo>
                  <a:lnTo>
                    <a:pt x="240" y="3422"/>
                  </a:lnTo>
                  <a:lnTo>
                    <a:pt x="238" y="3428"/>
                  </a:lnTo>
                  <a:lnTo>
                    <a:pt x="240" y="3438"/>
                  </a:lnTo>
                  <a:lnTo>
                    <a:pt x="250" y="3452"/>
                  </a:lnTo>
                  <a:lnTo>
                    <a:pt x="250" y="3452"/>
                  </a:lnTo>
                  <a:lnTo>
                    <a:pt x="258" y="3458"/>
                  </a:lnTo>
                  <a:lnTo>
                    <a:pt x="266" y="3460"/>
                  </a:lnTo>
                  <a:lnTo>
                    <a:pt x="280" y="3464"/>
                  </a:lnTo>
                  <a:lnTo>
                    <a:pt x="270" y="3460"/>
                  </a:lnTo>
                  <a:lnTo>
                    <a:pt x="270" y="3460"/>
                  </a:lnTo>
                  <a:lnTo>
                    <a:pt x="306" y="3466"/>
                  </a:lnTo>
                  <a:lnTo>
                    <a:pt x="352" y="3472"/>
                  </a:lnTo>
                  <a:lnTo>
                    <a:pt x="352" y="3472"/>
                  </a:lnTo>
                  <a:lnTo>
                    <a:pt x="348" y="3470"/>
                  </a:lnTo>
                  <a:lnTo>
                    <a:pt x="348" y="3470"/>
                  </a:lnTo>
                  <a:lnTo>
                    <a:pt x="350" y="3468"/>
                  </a:lnTo>
                  <a:lnTo>
                    <a:pt x="348" y="3468"/>
                  </a:lnTo>
                  <a:lnTo>
                    <a:pt x="348" y="3468"/>
                  </a:lnTo>
                  <a:lnTo>
                    <a:pt x="374" y="3470"/>
                  </a:lnTo>
                  <a:lnTo>
                    <a:pt x="402" y="3472"/>
                  </a:lnTo>
                  <a:lnTo>
                    <a:pt x="426" y="3472"/>
                  </a:lnTo>
                  <a:lnTo>
                    <a:pt x="446" y="3474"/>
                  </a:lnTo>
                  <a:lnTo>
                    <a:pt x="482" y="3472"/>
                  </a:lnTo>
                  <a:lnTo>
                    <a:pt x="482" y="3472"/>
                  </a:lnTo>
                  <a:lnTo>
                    <a:pt x="500" y="3470"/>
                  </a:lnTo>
                  <a:lnTo>
                    <a:pt x="500" y="3470"/>
                  </a:lnTo>
                  <a:lnTo>
                    <a:pt x="504" y="3468"/>
                  </a:lnTo>
                  <a:lnTo>
                    <a:pt x="510" y="3466"/>
                  </a:lnTo>
                  <a:lnTo>
                    <a:pt x="514" y="3458"/>
                  </a:lnTo>
                  <a:lnTo>
                    <a:pt x="514" y="3458"/>
                  </a:lnTo>
                  <a:lnTo>
                    <a:pt x="516" y="3450"/>
                  </a:lnTo>
                  <a:lnTo>
                    <a:pt x="516" y="3450"/>
                  </a:lnTo>
                  <a:lnTo>
                    <a:pt x="516" y="3440"/>
                  </a:lnTo>
                  <a:lnTo>
                    <a:pt x="518" y="3442"/>
                  </a:lnTo>
                  <a:lnTo>
                    <a:pt x="518" y="3442"/>
                  </a:lnTo>
                  <a:lnTo>
                    <a:pt x="514" y="3366"/>
                  </a:lnTo>
                  <a:lnTo>
                    <a:pt x="510" y="3292"/>
                  </a:lnTo>
                  <a:lnTo>
                    <a:pt x="502" y="3220"/>
                  </a:lnTo>
                  <a:lnTo>
                    <a:pt x="494" y="3152"/>
                  </a:lnTo>
                  <a:lnTo>
                    <a:pt x="494" y="3152"/>
                  </a:lnTo>
                  <a:close/>
                  <a:moveTo>
                    <a:pt x="244" y="1004"/>
                  </a:moveTo>
                  <a:lnTo>
                    <a:pt x="244" y="1004"/>
                  </a:lnTo>
                  <a:lnTo>
                    <a:pt x="246" y="1018"/>
                  </a:lnTo>
                  <a:lnTo>
                    <a:pt x="248" y="1032"/>
                  </a:lnTo>
                  <a:lnTo>
                    <a:pt x="248" y="1032"/>
                  </a:lnTo>
                  <a:lnTo>
                    <a:pt x="244" y="1004"/>
                  </a:lnTo>
                  <a:lnTo>
                    <a:pt x="244" y="1004"/>
                  </a:lnTo>
                  <a:close/>
                  <a:moveTo>
                    <a:pt x="304" y="1524"/>
                  </a:moveTo>
                  <a:lnTo>
                    <a:pt x="304" y="1524"/>
                  </a:lnTo>
                  <a:lnTo>
                    <a:pt x="300" y="1490"/>
                  </a:lnTo>
                  <a:lnTo>
                    <a:pt x="302" y="1488"/>
                  </a:lnTo>
                  <a:lnTo>
                    <a:pt x="302" y="1488"/>
                  </a:lnTo>
                  <a:lnTo>
                    <a:pt x="304" y="1512"/>
                  </a:lnTo>
                  <a:lnTo>
                    <a:pt x="304" y="1524"/>
                  </a:lnTo>
                  <a:lnTo>
                    <a:pt x="304" y="1524"/>
                  </a:lnTo>
                  <a:close/>
                  <a:moveTo>
                    <a:pt x="456" y="2864"/>
                  </a:moveTo>
                  <a:lnTo>
                    <a:pt x="456" y="2864"/>
                  </a:lnTo>
                  <a:lnTo>
                    <a:pt x="454" y="2880"/>
                  </a:lnTo>
                  <a:lnTo>
                    <a:pt x="454" y="2880"/>
                  </a:lnTo>
                  <a:lnTo>
                    <a:pt x="452" y="2862"/>
                  </a:lnTo>
                  <a:lnTo>
                    <a:pt x="452" y="2862"/>
                  </a:lnTo>
                  <a:lnTo>
                    <a:pt x="454" y="2860"/>
                  </a:lnTo>
                  <a:lnTo>
                    <a:pt x="456" y="2864"/>
                  </a:lnTo>
                  <a:lnTo>
                    <a:pt x="456" y="2864"/>
                  </a:lnTo>
                  <a:close/>
                  <a:moveTo>
                    <a:pt x="422" y="2550"/>
                  </a:moveTo>
                  <a:lnTo>
                    <a:pt x="422" y="2550"/>
                  </a:lnTo>
                  <a:lnTo>
                    <a:pt x="420" y="2560"/>
                  </a:lnTo>
                  <a:lnTo>
                    <a:pt x="420" y="2560"/>
                  </a:lnTo>
                  <a:lnTo>
                    <a:pt x="416" y="2518"/>
                  </a:lnTo>
                  <a:lnTo>
                    <a:pt x="416" y="2518"/>
                  </a:lnTo>
                  <a:lnTo>
                    <a:pt x="416" y="2502"/>
                  </a:lnTo>
                  <a:lnTo>
                    <a:pt x="416" y="2502"/>
                  </a:lnTo>
                  <a:lnTo>
                    <a:pt x="422" y="2550"/>
                  </a:lnTo>
                  <a:lnTo>
                    <a:pt x="422" y="2550"/>
                  </a:lnTo>
                  <a:close/>
                  <a:moveTo>
                    <a:pt x="386" y="2222"/>
                  </a:moveTo>
                  <a:lnTo>
                    <a:pt x="386" y="2222"/>
                  </a:lnTo>
                  <a:lnTo>
                    <a:pt x="384" y="2232"/>
                  </a:lnTo>
                  <a:lnTo>
                    <a:pt x="384" y="2232"/>
                  </a:lnTo>
                  <a:lnTo>
                    <a:pt x="384" y="2220"/>
                  </a:lnTo>
                  <a:lnTo>
                    <a:pt x="384" y="2220"/>
                  </a:lnTo>
                  <a:lnTo>
                    <a:pt x="386" y="2222"/>
                  </a:lnTo>
                  <a:lnTo>
                    <a:pt x="386" y="2222"/>
                  </a:lnTo>
                  <a:close/>
                  <a:moveTo>
                    <a:pt x="320" y="1654"/>
                  </a:moveTo>
                  <a:lnTo>
                    <a:pt x="320" y="1654"/>
                  </a:lnTo>
                  <a:lnTo>
                    <a:pt x="308" y="1556"/>
                  </a:lnTo>
                  <a:lnTo>
                    <a:pt x="308" y="1556"/>
                  </a:lnTo>
                  <a:lnTo>
                    <a:pt x="310" y="1560"/>
                  </a:lnTo>
                  <a:lnTo>
                    <a:pt x="310" y="1560"/>
                  </a:lnTo>
                  <a:lnTo>
                    <a:pt x="316" y="1612"/>
                  </a:lnTo>
                  <a:lnTo>
                    <a:pt x="320" y="1654"/>
                  </a:lnTo>
                  <a:lnTo>
                    <a:pt x="320" y="1654"/>
                  </a:lnTo>
                  <a:close/>
                  <a:moveTo>
                    <a:pt x="296" y="1444"/>
                  </a:moveTo>
                  <a:lnTo>
                    <a:pt x="296" y="1444"/>
                  </a:lnTo>
                  <a:lnTo>
                    <a:pt x="298" y="1428"/>
                  </a:lnTo>
                  <a:lnTo>
                    <a:pt x="298" y="1412"/>
                  </a:lnTo>
                  <a:lnTo>
                    <a:pt x="298" y="1412"/>
                  </a:lnTo>
                  <a:lnTo>
                    <a:pt x="302" y="1438"/>
                  </a:lnTo>
                  <a:lnTo>
                    <a:pt x="304" y="1454"/>
                  </a:lnTo>
                  <a:lnTo>
                    <a:pt x="304" y="1470"/>
                  </a:lnTo>
                  <a:lnTo>
                    <a:pt x="308" y="1492"/>
                  </a:lnTo>
                  <a:lnTo>
                    <a:pt x="308" y="1492"/>
                  </a:lnTo>
                  <a:lnTo>
                    <a:pt x="308" y="1504"/>
                  </a:lnTo>
                  <a:lnTo>
                    <a:pt x="306" y="1496"/>
                  </a:lnTo>
                  <a:lnTo>
                    <a:pt x="302" y="1478"/>
                  </a:lnTo>
                  <a:lnTo>
                    <a:pt x="298" y="1462"/>
                  </a:lnTo>
                  <a:lnTo>
                    <a:pt x="298" y="1470"/>
                  </a:lnTo>
                  <a:lnTo>
                    <a:pt x="298" y="1470"/>
                  </a:lnTo>
                  <a:lnTo>
                    <a:pt x="292" y="1408"/>
                  </a:lnTo>
                  <a:lnTo>
                    <a:pt x="292" y="1408"/>
                  </a:lnTo>
                  <a:lnTo>
                    <a:pt x="296" y="1444"/>
                  </a:lnTo>
                  <a:lnTo>
                    <a:pt x="296" y="1444"/>
                  </a:lnTo>
                  <a:close/>
                  <a:moveTo>
                    <a:pt x="258" y="1062"/>
                  </a:moveTo>
                  <a:lnTo>
                    <a:pt x="258" y="1062"/>
                  </a:lnTo>
                  <a:lnTo>
                    <a:pt x="262" y="1130"/>
                  </a:lnTo>
                  <a:lnTo>
                    <a:pt x="268" y="1208"/>
                  </a:lnTo>
                  <a:lnTo>
                    <a:pt x="268" y="1208"/>
                  </a:lnTo>
                  <a:lnTo>
                    <a:pt x="276" y="1254"/>
                  </a:lnTo>
                  <a:lnTo>
                    <a:pt x="280" y="1292"/>
                  </a:lnTo>
                  <a:lnTo>
                    <a:pt x="286" y="1360"/>
                  </a:lnTo>
                  <a:lnTo>
                    <a:pt x="286" y="1360"/>
                  </a:lnTo>
                  <a:lnTo>
                    <a:pt x="252" y="1070"/>
                  </a:lnTo>
                  <a:lnTo>
                    <a:pt x="252" y="1070"/>
                  </a:lnTo>
                  <a:lnTo>
                    <a:pt x="254" y="1064"/>
                  </a:lnTo>
                  <a:lnTo>
                    <a:pt x="258" y="1062"/>
                  </a:lnTo>
                  <a:lnTo>
                    <a:pt x="258" y="1062"/>
                  </a:lnTo>
                  <a:close/>
                  <a:moveTo>
                    <a:pt x="234" y="868"/>
                  </a:moveTo>
                  <a:lnTo>
                    <a:pt x="234" y="868"/>
                  </a:lnTo>
                  <a:lnTo>
                    <a:pt x="234" y="848"/>
                  </a:lnTo>
                  <a:lnTo>
                    <a:pt x="234" y="848"/>
                  </a:lnTo>
                  <a:lnTo>
                    <a:pt x="236" y="850"/>
                  </a:lnTo>
                  <a:lnTo>
                    <a:pt x="238" y="868"/>
                  </a:lnTo>
                  <a:lnTo>
                    <a:pt x="238" y="868"/>
                  </a:lnTo>
                  <a:lnTo>
                    <a:pt x="238" y="874"/>
                  </a:lnTo>
                  <a:lnTo>
                    <a:pt x="236" y="888"/>
                  </a:lnTo>
                  <a:lnTo>
                    <a:pt x="238" y="922"/>
                  </a:lnTo>
                  <a:lnTo>
                    <a:pt x="242" y="960"/>
                  </a:lnTo>
                  <a:lnTo>
                    <a:pt x="242" y="990"/>
                  </a:lnTo>
                  <a:lnTo>
                    <a:pt x="242" y="990"/>
                  </a:lnTo>
                  <a:lnTo>
                    <a:pt x="218" y="782"/>
                  </a:lnTo>
                  <a:lnTo>
                    <a:pt x="218" y="782"/>
                  </a:lnTo>
                  <a:lnTo>
                    <a:pt x="226" y="814"/>
                  </a:lnTo>
                  <a:lnTo>
                    <a:pt x="230" y="838"/>
                  </a:lnTo>
                  <a:lnTo>
                    <a:pt x="234" y="868"/>
                  </a:lnTo>
                  <a:lnTo>
                    <a:pt x="234" y="868"/>
                  </a:lnTo>
                  <a:close/>
                  <a:moveTo>
                    <a:pt x="216" y="726"/>
                  </a:moveTo>
                  <a:lnTo>
                    <a:pt x="216" y="740"/>
                  </a:lnTo>
                  <a:lnTo>
                    <a:pt x="216" y="740"/>
                  </a:lnTo>
                  <a:lnTo>
                    <a:pt x="218" y="748"/>
                  </a:lnTo>
                  <a:lnTo>
                    <a:pt x="218" y="748"/>
                  </a:lnTo>
                  <a:lnTo>
                    <a:pt x="220" y="762"/>
                  </a:lnTo>
                  <a:lnTo>
                    <a:pt x="220" y="766"/>
                  </a:lnTo>
                  <a:lnTo>
                    <a:pt x="218" y="764"/>
                  </a:lnTo>
                  <a:lnTo>
                    <a:pt x="216" y="762"/>
                  </a:lnTo>
                  <a:lnTo>
                    <a:pt x="216" y="762"/>
                  </a:lnTo>
                  <a:lnTo>
                    <a:pt x="214" y="738"/>
                  </a:lnTo>
                  <a:lnTo>
                    <a:pt x="214" y="738"/>
                  </a:lnTo>
                  <a:lnTo>
                    <a:pt x="214" y="726"/>
                  </a:lnTo>
                  <a:lnTo>
                    <a:pt x="216" y="722"/>
                  </a:lnTo>
                  <a:lnTo>
                    <a:pt x="216" y="726"/>
                  </a:lnTo>
                  <a:lnTo>
                    <a:pt x="216" y="726"/>
                  </a:lnTo>
                  <a:close/>
                </a:path>
              </a:pathLst>
            </a:custGeom>
            <a:solidFill>
              <a:schemeClr val="accent3">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Rectangle 29"/>
            <p:cNvSpPr>
              <a:spLocks noChangeArrowheads="1"/>
            </p:cNvSpPr>
            <p:nvPr userDrawn="1"/>
          </p:nvSpPr>
          <p:spPr bwMode="gray">
            <a:xfrm>
              <a:off x="2918" y="340"/>
              <a:ext cx="1" cy="1"/>
            </a:xfrm>
            <a:prstGeom prst="rect">
              <a:avLst/>
            </a:prstGeom>
            <a:solidFill>
              <a:srgbClr val="B4D88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Rectangle 30"/>
            <p:cNvSpPr>
              <a:spLocks noChangeArrowheads="1"/>
            </p:cNvSpPr>
            <p:nvPr userDrawn="1"/>
          </p:nvSpPr>
          <p:spPr bwMode="gray">
            <a:xfrm>
              <a:off x="2918" y="340"/>
              <a:ext cx="1" cy="1"/>
            </a:xfrm>
            <a:prstGeom prst="rect">
              <a:avLst/>
            </a:prstGeom>
            <a:solidFill>
              <a:srgbClr val="B4D88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31"/>
            <p:cNvSpPr>
              <a:spLocks/>
            </p:cNvSpPr>
            <p:nvPr userDrawn="1"/>
          </p:nvSpPr>
          <p:spPr bwMode="gray">
            <a:xfrm>
              <a:off x="1972" y="1114"/>
              <a:ext cx="16" cy="26"/>
            </a:xfrm>
            <a:custGeom>
              <a:avLst/>
              <a:gdLst>
                <a:gd name="T0" fmla="*/ 0 w 16"/>
                <a:gd name="T1" fmla="*/ 20 h 26"/>
                <a:gd name="T2" fmla="*/ 0 w 16"/>
                <a:gd name="T3" fmla="*/ 26 h 26"/>
                <a:gd name="T4" fmla="*/ 0 w 16"/>
                <a:gd name="T5" fmla="*/ 26 h 26"/>
                <a:gd name="T6" fmla="*/ 16 w 16"/>
                <a:gd name="T7" fmla="*/ 0 h 26"/>
                <a:gd name="T8" fmla="*/ 16 w 16"/>
                <a:gd name="T9" fmla="*/ 0 h 26"/>
                <a:gd name="T10" fmla="*/ 0 w 16"/>
                <a:gd name="T11" fmla="*/ 20 h 26"/>
                <a:gd name="T12" fmla="*/ 0 w 16"/>
                <a:gd name="T13" fmla="*/ 20 h 26"/>
              </a:gdLst>
              <a:ahLst/>
              <a:cxnLst>
                <a:cxn ang="0">
                  <a:pos x="T0" y="T1"/>
                </a:cxn>
                <a:cxn ang="0">
                  <a:pos x="T2" y="T3"/>
                </a:cxn>
                <a:cxn ang="0">
                  <a:pos x="T4" y="T5"/>
                </a:cxn>
                <a:cxn ang="0">
                  <a:pos x="T6" y="T7"/>
                </a:cxn>
                <a:cxn ang="0">
                  <a:pos x="T8" y="T9"/>
                </a:cxn>
                <a:cxn ang="0">
                  <a:pos x="T10" y="T11"/>
                </a:cxn>
                <a:cxn ang="0">
                  <a:pos x="T12" y="T13"/>
                </a:cxn>
              </a:cxnLst>
              <a:rect l="0" t="0" r="r" b="b"/>
              <a:pathLst>
                <a:path w="16" h="26">
                  <a:moveTo>
                    <a:pt x="0" y="20"/>
                  </a:moveTo>
                  <a:lnTo>
                    <a:pt x="0" y="26"/>
                  </a:lnTo>
                  <a:lnTo>
                    <a:pt x="0" y="26"/>
                  </a:lnTo>
                  <a:lnTo>
                    <a:pt x="16" y="0"/>
                  </a:lnTo>
                  <a:lnTo>
                    <a:pt x="16" y="0"/>
                  </a:lnTo>
                  <a:lnTo>
                    <a:pt x="0" y="20"/>
                  </a:lnTo>
                  <a:lnTo>
                    <a:pt x="0" y="20"/>
                  </a:lnTo>
                  <a:close/>
                </a:path>
              </a:pathLst>
            </a:custGeom>
            <a:solidFill>
              <a:srgbClr val="6CAD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33"/>
            <p:cNvSpPr>
              <a:spLocks/>
            </p:cNvSpPr>
            <p:nvPr userDrawn="1"/>
          </p:nvSpPr>
          <p:spPr bwMode="gray">
            <a:xfrm>
              <a:off x="2098" y="864"/>
              <a:ext cx="10" cy="18"/>
            </a:xfrm>
            <a:custGeom>
              <a:avLst/>
              <a:gdLst>
                <a:gd name="T0" fmla="*/ 10 w 10"/>
                <a:gd name="T1" fmla="*/ 0 h 18"/>
                <a:gd name="T2" fmla="*/ 10 w 10"/>
                <a:gd name="T3" fmla="*/ 0 h 18"/>
                <a:gd name="T4" fmla="*/ 0 w 10"/>
                <a:gd name="T5" fmla="*/ 18 h 18"/>
                <a:gd name="T6" fmla="*/ 0 w 10"/>
                <a:gd name="T7" fmla="*/ 18 h 18"/>
                <a:gd name="T8" fmla="*/ 10 w 10"/>
                <a:gd name="T9" fmla="*/ 0 h 18"/>
                <a:gd name="T10" fmla="*/ 10 w 10"/>
                <a:gd name="T11" fmla="*/ 0 h 18"/>
              </a:gdLst>
              <a:ahLst/>
              <a:cxnLst>
                <a:cxn ang="0">
                  <a:pos x="T0" y="T1"/>
                </a:cxn>
                <a:cxn ang="0">
                  <a:pos x="T2" y="T3"/>
                </a:cxn>
                <a:cxn ang="0">
                  <a:pos x="T4" y="T5"/>
                </a:cxn>
                <a:cxn ang="0">
                  <a:pos x="T6" y="T7"/>
                </a:cxn>
                <a:cxn ang="0">
                  <a:pos x="T8" y="T9"/>
                </a:cxn>
                <a:cxn ang="0">
                  <a:pos x="T10" y="T11"/>
                </a:cxn>
              </a:cxnLst>
              <a:rect l="0" t="0" r="r" b="b"/>
              <a:pathLst>
                <a:path w="10" h="18">
                  <a:moveTo>
                    <a:pt x="10" y="0"/>
                  </a:moveTo>
                  <a:lnTo>
                    <a:pt x="10" y="0"/>
                  </a:lnTo>
                  <a:lnTo>
                    <a:pt x="0" y="18"/>
                  </a:lnTo>
                  <a:lnTo>
                    <a:pt x="0" y="18"/>
                  </a:lnTo>
                  <a:lnTo>
                    <a:pt x="10" y="0"/>
                  </a:lnTo>
                  <a:lnTo>
                    <a:pt x="10" y="0"/>
                  </a:lnTo>
                  <a:close/>
                </a:path>
              </a:pathLst>
            </a:custGeom>
            <a:solidFill>
              <a:srgbClr val="6CAD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34"/>
            <p:cNvSpPr>
              <a:spLocks noEditPoints="1"/>
            </p:cNvSpPr>
            <p:nvPr userDrawn="1"/>
          </p:nvSpPr>
          <p:spPr bwMode="gray">
            <a:xfrm>
              <a:off x="1952" y="658"/>
              <a:ext cx="362" cy="2368"/>
            </a:xfrm>
            <a:custGeom>
              <a:avLst/>
              <a:gdLst>
                <a:gd name="T0" fmla="*/ 354 w 362"/>
                <a:gd name="T1" fmla="*/ 1806 h 2368"/>
                <a:gd name="T2" fmla="*/ 352 w 362"/>
                <a:gd name="T3" fmla="*/ 1726 h 2368"/>
                <a:gd name="T4" fmla="*/ 352 w 362"/>
                <a:gd name="T5" fmla="*/ 1598 h 2368"/>
                <a:gd name="T6" fmla="*/ 350 w 362"/>
                <a:gd name="T7" fmla="*/ 1542 h 2368"/>
                <a:gd name="T8" fmla="*/ 342 w 362"/>
                <a:gd name="T9" fmla="*/ 1422 h 2368"/>
                <a:gd name="T10" fmla="*/ 340 w 362"/>
                <a:gd name="T11" fmla="*/ 1380 h 2368"/>
                <a:gd name="T12" fmla="*/ 342 w 362"/>
                <a:gd name="T13" fmla="*/ 1314 h 2368"/>
                <a:gd name="T14" fmla="*/ 336 w 362"/>
                <a:gd name="T15" fmla="*/ 1154 h 2368"/>
                <a:gd name="T16" fmla="*/ 332 w 362"/>
                <a:gd name="T17" fmla="*/ 1126 h 2368"/>
                <a:gd name="T18" fmla="*/ 322 w 362"/>
                <a:gd name="T19" fmla="*/ 932 h 2368"/>
                <a:gd name="T20" fmla="*/ 320 w 362"/>
                <a:gd name="T21" fmla="*/ 826 h 2368"/>
                <a:gd name="T22" fmla="*/ 316 w 362"/>
                <a:gd name="T23" fmla="*/ 714 h 2368"/>
                <a:gd name="T24" fmla="*/ 306 w 362"/>
                <a:gd name="T25" fmla="*/ 574 h 2368"/>
                <a:gd name="T26" fmla="*/ 304 w 362"/>
                <a:gd name="T27" fmla="*/ 546 h 2368"/>
                <a:gd name="T28" fmla="*/ 304 w 362"/>
                <a:gd name="T29" fmla="*/ 474 h 2368"/>
                <a:gd name="T30" fmla="*/ 290 w 362"/>
                <a:gd name="T31" fmla="*/ 268 h 2368"/>
                <a:gd name="T32" fmla="*/ 274 w 362"/>
                <a:gd name="T33" fmla="*/ 14 h 2368"/>
                <a:gd name="T34" fmla="*/ 250 w 362"/>
                <a:gd name="T35" fmla="*/ 4 h 2368"/>
                <a:gd name="T36" fmla="*/ 230 w 362"/>
                <a:gd name="T37" fmla="*/ 50 h 2368"/>
                <a:gd name="T38" fmla="*/ 198 w 362"/>
                <a:gd name="T39" fmla="*/ 116 h 2368"/>
                <a:gd name="T40" fmla="*/ 170 w 362"/>
                <a:gd name="T41" fmla="*/ 180 h 2368"/>
                <a:gd name="T42" fmla="*/ 184 w 362"/>
                <a:gd name="T43" fmla="*/ 162 h 2368"/>
                <a:gd name="T44" fmla="*/ 206 w 362"/>
                <a:gd name="T45" fmla="*/ 100 h 2368"/>
                <a:gd name="T46" fmla="*/ 266 w 362"/>
                <a:gd name="T47" fmla="*/ 16 h 2368"/>
                <a:gd name="T48" fmla="*/ 270 w 362"/>
                <a:gd name="T49" fmla="*/ 106 h 2368"/>
                <a:gd name="T50" fmla="*/ 224 w 362"/>
                <a:gd name="T51" fmla="*/ 86 h 2368"/>
                <a:gd name="T52" fmla="*/ 12 w 362"/>
                <a:gd name="T53" fmla="*/ 508 h 2368"/>
                <a:gd name="T54" fmla="*/ 54 w 362"/>
                <a:gd name="T55" fmla="*/ 536 h 2368"/>
                <a:gd name="T56" fmla="*/ 116 w 362"/>
                <a:gd name="T57" fmla="*/ 632 h 2368"/>
                <a:gd name="T58" fmla="*/ 114 w 362"/>
                <a:gd name="T59" fmla="*/ 674 h 2368"/>
                <a:gd name="T60" fmla="*/ 98 w 362"/>
                <a:gd name="T61" fmla="*/ 858 h 2368"/>
                <a:gd name="T62" fmla="*/ 88 w 362"/>
                <a:gd name="T63" fmla="*/ 958 h 2368"/>
                <a:gd name="T64" fmla="*/ 78 w 362"/>
                <a:gd name="T65" fmla="*/ 1078 h 2368"/>
                <a:gd name="T66" fmla="*/ 66 w 362"/>
                <a:gd name="T67" fmla="*/ 1208 h 2368"/>
                <a:gd name="T68" fmla="*/ 64 w 362"/>
                <a:gd name="T69" fmla="*/ 1266 h 2368"/>
                <a:gd name="T70" fmla="*/ 58 w 362"/>
                <a:gd name="T71" fmla="*/ 1332 h 2368"/>
                <a:gd name="T72" fmla="*/ 52 w 362"/>
                <a:gd name="T73" fmla="*/ 1418 h 2368"/>
                <a:gd name="T74" fmla="*/ 46 w 362"/>
                <a:gd name="T75" fmla="*/ 1490 h 2368"/>
                <a:gd name="T76" fmla="*/ 48 w 362"/>
                <a:gd name="T77" fmla="*/ 1536 h 2368"/>
                <a:gd name="T78" fmla="*/ 30 w 362"/>
                <a:gd name="T79" fmla="*/ 1704 h 2368"/>
                <a:gd name="T80" fmla="*/ 24 w 362"/>
                <a:gd name="T81" fmla="*/ 1848 h 2368"/>
                <a:gd name="T82" fmla="*/ 18 w 362"/>
                <a:gd name="T83" fmla="*/ 1914 h 2368"/>
                <a:gd name="T84" fmla="*/ 8 w 362"/>
                <a:gd name="T85" fmla="*/ 2042 h 2368"/>
                <a:gd name="T86" fmla="*/ 2 w 362"/>
                <a:gd name="T87" fmla="*/ 2194 h 2368"/>
                <a:gd name="T88" fmla="*/ 2 w 362"/>
                <a:gd name="T89" fmla="*/ 2346 h 2368"/>
                <a:gd name="T90" fmla="*/ 36 w 362"/>
                <a:gd name="T91" fmla="*/ 2364 h 2368"/>
                <a:gd name="T92" fmla="*/ 176 w 362"/>
                <a:gd name="T93" fmla="*/ 2348 h 2368"/>
                <a:gd name="T94" fmla="*/ 284 w 362"/>
                <a:gd name="T95" fmla="*/ 2336 h 2368"/>
                <a:gd name="T96" fmla="*/ 350 w 362"/>
                <a:gd name="T97" fmla="*/ 2324 h 2368"/>
                <a:gd name="T98" fmla="*/ 360 w 362"/>
                <a:gd name="T99" fmla="*/ 2184 h 2368"/>
                <a:gd name="T100" fmla="*/ 362 w 362"/>
                <a:gd name="T101" fmla="*/ 2120 h 2368"/>
                <a:gd name="T102" fmla="*/ 306 w 362"/>
                <a:gd name="T103" fmla="*/ 828 h 2368"/>
                <a:gd name="T104" fmla="*/ 300 w 362"/>
                <a:gd name="T105" fmla="*/ 714 h 2368"/>
                <a:gd name="T106" fmla="*/ 338 w 362"/>
                <a:gd name="T107" fmla="*/ 1670 h 2368"/>
                <a:gd name="T108" fmla="*/ 330 w 362"/>
                <a:gd name="T109" fmla="*/ 1458 h 2368"/>
                <a:gd name="T110" fmla="*/ 322 w 362"/>
                <a:gd name="T111" fmla="*/ 1222 h 2368"/>
                <a:gd name="T112" fmla="*/ 306 w 362"/>
                <a:gd name="T113" fmla="*/ 700 h 2368"/>
                <a:gd name="T114" fmla="*/ 298 w 362"/>
                <a:gd name="T115" fmla="*/ 656 h 2368"/>
                <a:gd name="T116" fmla="*/ 296 w 362"/>
                <a:gd name="T117" fmla="*/ 622 h 2368"/>
                <a:gd name="T118" fmla="*/ 286 w 362"/>
                <a:gd name="T119" fmla="*/ 266 h 2368"/>
                <a:gd name="T120" fmla="*/ 276 w 362"/>
                <a:gd name="T121" fmla="*/ 220 h 2368"/>
                <a:gd name="T122" fmla="*/ 278 w 362"/>
                <a:gd name="T123" fmla="*/ 198 h 2368"/>
                <a:gd name="T124" fmla="*/ 278 w 362"/>
                <a:gd name="T125" fmla="*/ 182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2" h="2368">
                  <a:moveTo>
                    <a:pt x="360" y="2070"/>
                  </a:moveTo>
                  <a:lnTo>
                    <a:pt x="362" y="2072"/>
                  </a:lnTo>
                  <a:lnTo>
                    <a:pt x="362" y="2072"/>
                  </a:lnTo>
                  <a:lnTo>
                    <a:pt x="360" y="2020"/>
                  </a:lnTo>
                  <a:lnTo>
                    <a:pt x="360" y="1970"/>
                  </a:lnTo>
                  <a:lnTo>
                    <a:pt x="358" y="1920"/>
                  </a:lnTo>
                  <a:lnTo>
                    <a:pt x="356" y="1872"/>
                  </a:lnTo>
                  <a:lnTo>
                    <a:pt x="356" y="1872"/>
                  </a:lnTo>
                  <a:lnTo>
                    <a:pt x="354" y="1840"/>
                  </a:lnTo>
                  <a:lnTo>
                    <a:pt x="354" y="1806"/>
                  </a:lnTo>
                  <a:lnTo>
                    <a:pt x="356" y="1768"/>
                  </a:lnTo>
                  <a:lnTo>
                    <a:pt x="354" y="1734"/>
                  </a:lnTo>
                  <a:lnTo>
                    <a:pt x="354" y="1734"/>
                  </a:lnTo>
                  <a:lnTo>
                    <a:pt x="354" y="1732"/>
                  </a:lnTo>
                  <a:lnTo>
                    <a:pt x="352" y="1732"/>
                  </a:lnTo>
                  <a:lnTo>
                    <a:pt x="352" y="1738"/>
                  </a:lnTo>
                  <a:lnTo>
                    <a:pt x="350" y="1742"/>
                  </a:lnTo>
                  <a:lnTo>
                    <a:pt x="350" y="1738"/>
                  </a:lnTo>
                  <a:lnTo>
                    <a:pt x="350" y="1738"/>
                  </a:lnTo>
                  <a:lnTo>
                    <a:pt x="352" y="1726"/>
                  </a:lnTo>
                  <a:lnTo>
                    <a:pt x="352" y="1714"/>
                  </a:lnTo>
                  <a:lnTo>
                    <a:pt x="352" y="1682"/>
                  </a:lnTo>
                  <a:lnTo>
                    <a:pt x="350" y="1648"/>
                  </a:lnTo>
                  <a:lnTo>
                    <a:pt x="350" y="1632"/>
                  </a:lnTo>
                  <a:lnTo>
                    <a:pt x="352" y="1616"/>
                  </a:lnTo>
                  <a:lnTo>
                    <a:pt x="350" y="1632"/>
                  </a:lnTo>
                  <a:lnTo>
                    <a:pt x="348" y="1608"/>
                  </a:lnTo>
                  <a:lnTo>
                    <a:pt x="348" y="1608"/>
                  </a:lnTo>
                  <a:lnTo>
                    <a:pt x="350" y="1606"/>
                  </a:lnTo>
                  <a:lnTo>
                    <a:pt x="352" y="1598"/>
                  </a:lnTo>
                  <a:lnTo>
                    <a:pt x="352" y="1598"/>
                  </a:lnTo>
                  <a:lnTo>
                    <a:pt x="350" y="1572"/>
                  </a:lnTo>
                  <a:lnTo>
                    <a:pt x="348" y="1552"/>
                  </a:lnTo>
                  <a:lnTo>
                    <a:pt x="348" y="1552"/>
                  </a:lnTo>
                  <a:lnTo>
                    <a:pt x="346" y="1554"/>
                  </a:lnTo>
                  <a:lnTo>
                    <a:pt x="344" y="1554"/>
                  </a:lnTo>
                  <a:lnTo>
                    <a:pt x="344" y="1550"/>
                  </a:lnTo>
                  <a:lnTo>
                    <a:pt x="344" y="1536"/>
                  </a:lnTo>
                  <a:lnTo>
                    <a:pt x="350" y="1542"/>
                  </a:lnTo>
                  <a:lnTo>
                    <a:pt x="350" y="1542"/>
                  </a:lnTo>
                  <a:lnTo>
                    <a:pt x="348" y="1520"/>
                  </a:lnTo>
                  <a:lnTo>
                    <a:pt x="348" y="1496"/>
                  </a:lnTo>
                  <a:lnTo>
                    <a:pt x="348" y="1474"/>
                  </a:lnTo>
                  <a:lnTo>
                    <a:pt x="346" y="1456"/>
                  </a:lnTo>
                  <a:lnTo>
                    <a:pt x="346" y="1456"/>
                  </a:lnTo>
                  <a:lnTo>
                    <a:pt x="346" y="1462"/>
                  </a:lnTo>
                  <a:lnTo>
                    <a:pt x="346" y="1462"/>
                  </a:lnTo>
                  <a:lnTo>
                    <a:pt x="344" y="1458"/>
                  </a:lnTo>
                  <a:lnTo>
                    <a:pt x="344" y="1446"/>
                  </a:lnTo>
                  <a:lnTo>
                    <a:pt x="342" y="1422"/>
                  </a:lnTo>
                  <a:lnTo>
                    <a:pt x="346" y="1426"/>
                  </a:lnTo>
                  <a:lnTo>
                    <a:pt x="346" y="1426"/>
                  </a:lnTo>
                  <a:lnTo>
                    <a:pt x="344" y="1414"/>
                  </a:lnTo>
                  <a:lnTo>
                    <a:pt x="344" y="1410"/>
                  </a:lnTo>
                  <a:lnTo>
                    <a:pt x="342" y="1404"/>
                  </a:lnTo>
                  <a:lnTo>
                    <a:pt x="340" y="1394"/>
                  </a:lnTo>
                  <a:lnTo>
                    <a:pt x="344" y="1394"/>
                  </a:lnTo>
                  <a:lnTo>
                    <a:pt x="344" y="1394"/>
                  </a:lnTo>
                  <a:lnTo>
                    <a:pt x="342" y="1388"/>
                  </a:lnTo>
                  <a:lnTo>
                    <a:pt x="340" y="1380"/>
                  </a:lnTo>
                  <a:lnTo>
                    <a:pt x="342" y="1346"/>
                  </a:lnTo>
                  <a:lnTo>
                    <a:pt x="342" y="1350"/>
                  </a:lnTo>
                  <a:lnTo>
                    <a:pt x="342" y="1350"/>
                  </a:lnTo>
                  <a:lnTo>
                    <a:pt x="340" y="1332"/>
                  </a:lnTo>
                  <a:lnTo>
                    <a:pt x="340" y="1322"/>
                  </a:lnTo>
                  <a:lnTo>
                    <a:pt x="340" y="1310"/>
                  </a:lnTo>
                  <a:lnTo>
                    <a:pt x="340" y="1310"/>
                  </a:lnTo>
                  <a:lnTo>
                    <a:pt x="342" y="1316"/>
                  </a:lnTo>
                  <a:lnTo>
                    <a:pt x="342" y="1314"/>
                  </a:lnTo>
                  <a:lnTo>
                    <a:pt x="342" y="1314"/>
                  </a:lnTo>
                  <a:lnTo>
                    <a:pt x="340" y="1302"/>
                  </a:lnTo>
                  <a:lnTo>
                    <a:pt x="340" y="1294"/>
                  </a:lnTo>
                  <a:lnTo>
                    <a:pt x="340" y="1290"/>
                  </a:lnTo>
                  <a:lnTo>
                    <a:pt x="338" y="1288"/>
                  </a:lnTo>
                  <a:lnTo>
                    <a:pt x="338" y="1288"/>
                  </a:lnTo>
                  <a:lnTo>
                    <a:pt x="340" y="1262"/>
                  </a:lnTo>
                  <a:lnTo>
                    <a:pt x="340" y="1226"/>
                  </a:lnTo>
                  <a:lnTo>
                    <a:pt x="338" y="1150"/>
                  </a:lnTo>
                  <a:lnTo>
                    <a:pt x="336" y="1154"/>
                  </a:lnTo>
                  <a:lnTo>
                    <a:pt x="336" y="1154"/>
                  </a:lnTo>
                  <a:lnTo>
                    <a:pt x="334" y="1166"/>
                  </a:lnTo>
                  <a:lnTo>
                    <a:pt x="334" y="1168"/>
                  </a:lnTo>
                  <a:lnTo>
                    <a:pt x="332" y="1168"/>
                  </a:lnTo>
                  <a:lnTo>
                    <a:pt x="330" y="1168"/>
                  </a:lnTo>
                  <a:lnTo>
                    <a:pt x="330" y="1168"/>
                  </a:lnTo>
                  <a:lnTo>
                    <a:pt x="328" y="1170"/>
                  </a:lnTo>
                  <a:lnTo>
                    <a:pt x="328" y="1170"/>
                  </a:lnTo>
                  <a:lnTo>
                    <a:pt x="328" y="1146"/>
                  </a:lnTo>
                  <a:lnTo>
                    <a:pt x="330" y="1134"/>
                  </a:lnTo>
                  <a:lnTo>
                    <a:pt x="332" y="1126"/>
                  </a:lnTo>
                  <a:lnTo>
                    <a:pt x="332" y="1110"/>
                  </a:lnTo>
                  <a:lnTo>
                    <a:pt x="332" y="1110"/>
                  </a:lnTo>
                  <a:lnTo>
                    <a:pt x="330" y="1062"/>
                  </a:lnTo>
                  <a:lnTo>
                    <a:pt x="328" y="1008"/>
                  </a:lnTo>
                  <a:lnTo>
                    <a:pt x="326" y="960"/>
                  </a:lnTo>
                  <a:lnTo>
                    <a:pt x="326" y="940"/>
                  </a:lnTo>
                  <a:lnTo>
                    <a:pt x="324" y="922"/>
                  </a:lnTo>
                  <a:lnTo>
                    <a:pt x="324" y="922"/>
                  </a:lnTo>
                  <a:lnTo>
                    <a:pt x="322" y="930"/>
                  </a:lnTo>
                  <a:lnTo>
                    <a:pt x="322" y="932"/>
                  </a:lnTo>
                  <a:lnTo>
                    <a:pt x="322" y="932"/>
                  </a:lnTo>
                  <a:lnTo>
                    <a:pt x="318" y="916"/>
                  </a:lnTo>
                  <a:lnTo>
                    <a:pt x="318" y="916"/>
                  </a:lnTo>
                  <a:lnTo>
                    <a:pt x="320" y="910"/>
                  </a:lnTo>
                  <a:lnTo>
                    <a:pt x="322" y="910"/>
                  </a:lnTo>
                  <a:lnTo>
                    <a:pt x="322" y="912"/>
                  </a:lnTo>
                  <a:lnTo>
                    <a:pt x="324" y="906"/>
                  </a:lnTo>
                  <a:lnTo>
                    <a:pt x="324" y="906"/>
                  </a:lnTo>
                  <a:lnTo>
                    <a:pt x="322" y="868"/>
                  </a:lnTo>
                  <a:lnTo>
                    <a:pt x="320" y="826"/>
                  </a:lnTo>
                  <a:lnTo>
                    <a:pt x="320" y="786"/>
                  </a:lnTo>
                  <a:lnTo>
                    <a:pt x="318" y="752"/>
                  </a:lnTo>
                  <a:lnTo>
                    <a:pt x="318" y="752"/>
                  </a:lnTo>
                  <a:lnTo>
                    <a:pt x="316" y="764"/>
                  </a:lnTo>
                  <a:lnTo>
                    <a:pt x="316" y="770"/>
                  </a:lnTo>
                  <a:lnTo>
                    <a:pt x="314" y="770"/>
                  </a:lnTo>
                  <a:lnTo>
                    <a:pt x="314" y="770"/>
                  </a:lnTo>
                  <a:lnTo>
                    <a:pt x="316" y="744"/>
                  </a:lnTo>
                  <a:lnTo>
                    <a:pt x="318" y="730"/>
                  </a:lnTo>
                  <a:lnTo>
                    <a:pt x="316" y="714"/>
                  </a:lnTo>
                  <a:lnTo>
                    <a:pt x="316" y="714"/>
                  </a:lnTo>
                  <a:lnTo>
                    <a:pt x="314" y="718"/>
                  </a:lnTo>
                  <a:lnTo>
                    <a:pt x="314" y="718"/>
                  </a:lnTo>
                  <a:lnTo>
                    <a:pt x="316" y="704"/>
                  </a:lnTo>
                  <a:lnTo>
                    <a:pt x="316" y="688"/>
                  </a:lnTo>
                  <a:lnTo>
                    <a:pt x="312" y="656"/>
                  </a:lnTo>
                  <a:lnTo>
                    <a:pt x="308" y="618"/>
                  </a:lnTo>
                  <a:lnTo>
                    <a:pt x="308" y="598"/>
                  </a:lnTo>
                  <a:lnTo>
                    <a:pt x="312" y="578"/>
                  </a:lnTo>
                  <a:lnTo>
                    <a:pt x="306" y="574"/>
                  </a:lnTo>
                  <a:lnTo>
                    <a:pt x="310" y="592"/>
                  </a:lnTo>
                  <a:lnTo>
                    <a:pt x="310" y="592"/>
                  </a:lnTo>
                  <a:lnTo>
                    <a:pt x="306" y="586"/>
                  </a:lnTo>
                  <a:lnTo>
                    <a:pt x="304" y="584"/>
                  </a:lnTo>
                  <a:lnTo>
                    <a:pt x="302" y="582"/>
                  </a:lnTo>
                  <a:lnTo>
                    <a:pt x="300" y="576"/>
                  </a:lnTo>
                  <a:lnTo>
                    <a:pt x="300" y="576"/>
                  </a:lnTo>
                  <a:lnTo>
                    <a:pt x="302" y="554"/>
                  </a:lnTo>
                  <a:lnTo>
                    <a:pt x="304" y="546"/>
                  </a:lnTo>
                  <a:lnTo>
                    <a:pt x="304" y="546"/>
                  </a:lnTo>
                  <a:lnTo>
                    <a:pt x="306" y="548"/>
                  </a:lnTo>
                  <a:lnTo>
                    <a:pt x="304" y="558"/>
                  </a:lnTo>
                  <a:lnTo>
                    <a:pt x="304" y="558"/>
                  </a:lnTo>
                  <a:lnTo>
                    <a:pt x="306" y="550"/>
                  </a:lnTo>
                  <a:lnTo>
                    <a:pt x="306" y="540"/>
                  </a:lnTo>
                  <a:lnTo>
                    <a:pt x="306" y="516"/>
                  </a:lnTo>
                  <a:lnTo>
                    <a:pt x="304" y="494"/>
                  </a:lnTo>
                  <a:lnTo>
                    <a:pt x="304" y="482"/>
                  </a:lnTo>
                  <a:lnTo>
                    <a:pt x="304" y="474"/>
                  </a:lnTo>
                  <a:lnTo>
                    <a:pt x="304" y="474"/>
                  </a:lnTo>
                  <a:lnTo>
                    <a:pt x="300" y="404"/>
                  </a:lnTo>
                  <a:lnTo>
                    <a:pt x="296" y="344"/>
                  </a:lnTo>
                  <a:lnTo>
                    <a:pt x="296" y="344"/>
                  </a:lnTo>
                  <a:lnTo>
                    <a:pt x="294" y="348"/>
                  </a:lnTo>
                  <a:lnTo>
                    <a:pt x="294" y="348"/>
                  </a:lnTo>
                  <a:lnTo>
                    <a:pt x="294" y="348"/>
                  </a:lnTo>
                  <a:lnTo>
                    <a:pt x="294" y="348"/>
                  </a:lnTo>
                  <a:lnTo>
                    <a:pt x="296" y="326"/>
                  </a:lnTo>
                  <a:lnTo>
                    <a:pt x="294" y="296"/>
                  </a:lnTo>
                  <a:lnTo>
                    <a:pt x="290" y="268"/>
                  </a:lnTo>
                  <a:lnTo>
                    <a:pt x="288" y="250"/>
                  </a:lnTo>
                  <a:lnTo>
                    <a:pt x="288" y="250"/>
                  </a:lnTo>
                  <a:lnTo>
                    <a:pt x="290" y="222"/>
                  </a:lnTo>
                  <a:lnTo>
                    <a:pt x="290" y="230"/>
                  </a:lnTo>
                  <a:lnTo>
                    <a:pt x="290" y="230"/>
                  </a:lnTo>
                  <a:lnTo>
                    <a:pt x="280" y="92"/>
                  </a:lnTo>
                  <a:lnTo>
                    <a:pt x="280" y="92"/>
                  </a:lnTo>
                  <a:lnTo>
                    <a:pt x="274" y="22"/>
                  </a:lnTo>
                  <a:lnTo>
                    <a:pt x="274" y="22"/>
                  </a:lnTo>
                  <a:lnTo>
                    <a:pt x="274" y="14"/>
                  </a:lnTo>
                  <a:lnTo>
                    <a:pt x="274" y="10"/>
                  </a:lnTo>
                  <a:lnTo>
                    <a:pt x="274" y="10"/>
                  </a:lnTo>
                  <a:lnTo>
                    <a:pt x="272" y="8"/>
                  </a:lnTo>
                  <a:lnTo>
                    <a:pt x="268" y="4"/>
                  </a:lnTo>
                  <a:lnTo>
                    <a:pt x="268" y="4"/>
                  </a:lnTo>
                  <a:lnTo>
                    <a:pt x="262" y="0"/>
                  </a:lnTo>
                  <a:lnTo>
                    <a:pt x="256" y="2"/>
                  </a:lnTo>
                  <a:lnTo>
                    <a:pt x="252" y="4"/>
                  </a:lnTo>
                  <a:lnTo>
                    <a:pt x="250" y="4"/>
                  </a:lnTo>
                  <a:lnTo>
                    <a:pt x="250" y="4"/>
                  </a:lnTo>
                  <a:lnTo>
                    <a:pt x="250" y="6"/>
                  </a:lnTo>
                  <a:lnTo>
                    <a:pt x="246" y="12"/>
                  </a:lnTo>
                  <a:lnTo>
                    <a:pt x="238" y="26"/>
                  </a:lnTo>
                  <a:lnTo>
                    <a:pt x="222" y="56"/>
                  </a:lnTo>
                  <a:lnTo>
                    <a:pt x="222" y="56"/>
                  </a:lnTo>
                  <a:lnTo>
                    <a:pt x="222" y="60"/>
                  </a:lnTo>
                  <a:lnTo>
                    <a:pt x="226" y="54"/>
                  </a:lnTo>
                  <a:lnTo>
                    <a:pt x="230" y="48"/>
                  </a:lnTo>
                  <a:lnTo>
                    <a:pt x="230" y="48"/>
                  </a:lnTo>
                  <a:lnTo>
                    <a:pt x="230" y="50"/>
                  </a:lnTo>
                  <a:lnTo>
                    <a:pt x="230" y="50"/>
                  </a:lnTo>
                  <a:lnTo>
                    <a:pt x="222" y="62"/>
                  </a:lnTo>
                  <a:lnTo>
                    <a:pt x="216" y="74"/>
                  </a:lnTo>
                  <a:lnTo>
                    <a:pt x="202" y="100"/>
                  </a:lnTo>
                  <a:lnTo>
                    <a:pt x="202" y="100"/>
                  </a:lnTo>
                  <a:lnTo>
                    <a:pt x="204" y="98"/>
                  </a:lnTo>
                  <a:lnTo>
                    <a:pt x="206" y="98"/>
                  </a:lnTo>
                  <a:lnTo>
                    <a:pt x="202" y="106"/>
                  </a:lnTo>
                  <a:lnTo>
                    <a:pt x="200" y="114"/>
                  </a:lnTo>
                  <a:lnTo>
                    <a:pt x="198" y="116"/>
                  </a:lnTo>
                  <a:lnTo>
                    <a:pt x="200" y="118"/>
                  </a:lnTo>
                  <a:lnTo>
                    <a:pt x="184" y="146"/>
                  </a:lnTo>
                  <a:lnTo>
                    <a:pt x="184" y="152"/>
                  </a:lnTo>
                  <a:lnTo>
                    <a:pt x="174" y="168"/>
                  </a:lnTo>
                  <a:lnTo>
                    <a:pt x="174" y="168"/>
                  </a:lnTo>
                  <a:lnTo>
                    <a:pt x="172" y="170"/>
                  </a:lnTo>
                  <a:lnTo>
                    <a:pt x="174" y="172"/>
                  </a:lnTo>
                  <a:lnTo>
                    <a:pt x="174" y="174"/>
                  </a:lnTo>
                  <a:lnTo>
                    <a:pt x="170" y="180"/>
                  </a:lnTo>
                  <a:lnTo>
                    <a:pt x="170" y="180"/>
                  </a:lnTo>
                  <a:lnTo>
                    <a:pt x="162" y="190"/>
                  </a:lnTo>
                  <a:lnTo>
                    <a:pt x="156" y="206"/>
                  </a:lnTo>
                  <a:lnTo>
                    <a:pt x="156" y="206"/>
                  </a:lnTo>
                  <a:lnTo>
                    <a:pt x="174" y="178"/>
                  </a:lnTo>
                  <a:lnTo>
                    <a:pt x="182" y="164"/>
                  </a:lnTo>
                  <a:lnTo>
                    <a:pt x="186" y="148"/>
                  </a:lnTo>
                  <a:lnTo>
                    <a:pt x="186" y="148"/>
                  </a:lnTo>
                  <a:lnTo>
                    <a:pt x="190" y="144"/>
                  </a:lnTo>
                  <a:lnTo>
                    <a:pt x="190" y="148"/>
                  </a:lnTo>
                  <a:lnTo>
                    <a:pt x="184" y="162"/>
                  </a:lnTo>
                  <a:lnTo>
                    <a:pt x="184" y="162"/>
                  </a:lnTo>
                  <a:lnTo>
                    <a:pt x="196" y="138"/>
                  </a:lnTo>
                  <a:lnTo>
                    <a:pt x="212" y="108"/>
                  </a:lnTo>
                  <a:lnTo>
                    <a:pt x="202" y="118"/>
                  </a:lnTo>
                  <a:lnTo>
                    <a:pt x="202" y="118"/>
                  </a:lnTo>
                  <a:lnTo>
                    <a:pt x="210" y="100"/>
                  </a:lnTo>
                  <a:lnTo>
                    <a:pt x="208" y="102"/>
                  </a:lnTo>
                  <a:lnTo>
                    <a:pt x="204" y="106"/>
                  </a:lnTo>
                  <a:lnTo>
                    <a:pt x="204" y="106"/>
                  </a:lnTo>
                  <a:lnTo>
                    <a:pt x="206" y="100"/>
                  </a:lnTo>
                  <a:lnTo>
                    <a:pt x="228" y="64"/>
                  </a:lnTo>
                  <a:lnTo>
                    <a:pt x="228" y="60"/>
                  </a:lnTo>
                  <a:lnTo>
                    <a:pt x="228" y="60"/>
                  </a:lnTo>
                  <a:lnTo>
                    <a:pt x="246" y="28"/>
                  </a:lnTo>
                  <a:lnTo>
                    <a:pt x="246" y="28"/>
                  </a:lnTo>
                  <a:lnTo>
                    <a:pt x="256" y="12"/>
                  </a:lnTo>
                  <a:lnTo>
                    <a:pt x="256" y="12"/>
                  </a:lnTo>
                  <a:lnTo>
                    <a:pt x="264" y="14"/>
                  </a:lnTo>
                  <a:lnTo>
                    <a:pt x="266" y="14"/>
                  </a:lnTo>
                  <a:lnTo>
                    <a:pt x="266" y="16"/>
                  </a:lnTo>
                  <a:lnTo>
                    <a:pt x="264" y="20"/>
                  </a:lnTo>
                  <a:lnTo>
                    <a:pt x="264" y="22"/>
                  </a:lnTo>
                  <a:lnTo>
                    <a:pt x="266" y="18"/>
                  </a:lnTo>
                  <a:lnTo>
                    <a:pt x="266" y="18"/>
                  </a:lnTo>
                  <a:lnTo>
                    <a:pt x="266" y="30"/>
                  </a:lnTo>
                  <a:lnTo>
                    <a:pt x="266" y="38"/>
                  </a:lnTo>
                  <a:lnTo>
                    <a:pt x="268" y="38"/>
                  </a:lnTo>
                  <a:lnTo>
                    <a:pt x="268" y="70"/>
                  </a:lnTo>
                  <a:lnTo>
                    <a:pt x="268" y="66"/>
                  </a:lnTo>
                  <a:lnTo>
                    <a:pt x="270" y="106"/>
                  </a:lnTo>
                  <a:lnTo>
                    <a:pt x="272" y="100"/>
                  </a:lnTo>
                  <a:lnTo>
                    <a:pt x="272" y="100"/>
                  </a:lnTo>
                  <a:lnTo>
                    <a:pt x="272" y="128"/>
                  </a:lnTo>
                  <a:lnTo>
                    <a:pt x="272" y="152"/>
                  </a:lnTo>
                  <a:lnTo>
                    <a:pt x="272" y="152"/>
                  </a:lnTo>
                  <a:lnTo>
                    <a:pt x="264" y="48"/>
                  </a:lnTo>
                  <a:lnTo>
                    <a:pt x="262" y="20"/>
                  </a:lnTo>
                  <a:lnTo>
                    <a:pt x="260" y="12"/>
                  </a:lnTo>
                  <a:lnTo>
                    <a:pt x="260" y="12"/>
                  </a:lnTo>
                  <a:lnTo>
                    <a:pt x="224" y="86"/>
                  </a:lnTo>
                  <a:lnTo>
                    <a:pt x="154" y="234"/>
                  </a:lnTo>
                  <a:lnTo>
                    <a:pt x="78" y="390"/>
                  </a:lnTo>
                  <a:lnTo>
                    <a:pt x="48" y="448"/>
                  </a:lnTo>
                  <a:lnTo>
                    <a:pt x="28" y="486"/>
                  </a:lnTo>
                  <a:lnTo>
                    <a:pt x="28" y="486"/>
                  </a:lnTo>
                  <a:lnTo>
                    <a:pt x="22" y="486"/>
                  </a:lnTo>
                  <a:lnTo>
                    <a:pt x="16" y="490"/>
                  </a:lnTo>
                  <a:lnTo>
                    <a:pt x="14" y="494"/>
                  </a:lnTo>
                  <a:lnTo>
                    <a:pt x="12" y="500"/>
                  </a:lnTo>
                  <a:lnTo>
                    <a:pt x="12" y="508"/>
                  </a:lnTo>
                  <a:lnTo>
                    <a:pt x="14" y="518"/>
                  </a:lnTo>
                  <a:lnTo>
                    <a:pt x="14" y="518"/>
                  </a:lnTo>
                  <a:lnTo>
                    <a:pt x="28" y="530"/>
                  </a:lnTo>
                  <a:lnTo>
                    <a:pt x="40" y="534"/>
                  </a:lnTo>
                  <a:lnTo>
                    <a:pt x="50" y="538"/>
                  </a:lnTo>
                  <a:lnTo>
                    <a:pt x="56" y="538"/>
                  </a:lnTo>
                  <a:lnTo>
                    <a:pt x="56" y="538"/>
                  </a:lnTo>
                  <a:lnTo>
                    <a:pt x="54" y="536"/>
                  </a:lnTo>
                  <a:lnTo>
                    <a:pt x="52" y="536"/>
                  </a:lnTo>
                  <a:lnTo>
                    <a:pt x="54" y="536"/>
                  </a:lnTo>
                  <a:lnTo>
                    <a:pt x="54" y="536"/>
                  </a:lnTo>
                  <a:lnTo>
                    <a:pt x="112" y="540"/>
                  </a:lnTo>
                  <a:lnTo>
                    <a:pt x="112" y="540"/>
                  </a:lnTo>
                  <a:lnTo>
                    <a:pt x="126" y="540"/>
                  </a:lnTo>
                  <a:lnTo>
                    <a:pt x="126" y="540"/>
                  </a:lnTo>
                  <a:lnTo>
                    <a:pt x="122" y="560"/>
                  </a:lnTo>
                  <a:lnTo>
                    <a:pt x="118" y="582"/>
                  </a:lnTo>
                  <a:lnTo>
                    <a:pt x="118" y="582"/>
                  </a:lnTo>
                  <a:lnTo>
                    <a:pt x="118" y="606"/>
                  </a:lnTo>
                  <a:lnTo>
                    <a:pt x="116" y="632"/>
                  </a:lnTo>
                  <a:lnTo>
                    <a:pt x="116" y="632"/>
                  </a:lnTo>
                  <a:lnTo>
                    <a:pt x="116" y="628"/>
                  </a:lnTo>
                  <a:lnTo>
                    <a:pt x="116" y="628"/>
                  </a:lnTo>
                  <a:lnTo>
                    <a:pt x="118" y="628"/>
                  </a:lnTo>
                  <a:lnTo>
                    <a:pt x="118" y="628"/>
                  </a:lnTo>
                  <a:lnTo>
                    <a:pt x="116" y="640"/>
                  </a:lnTo>
                  <a:lnTo>
                    <a:pt x="114" y="648"/>
                  </a:lnTo>
                  <a:lnTo>
                    <a:pt x="110" y="668"/>
                  </a:lnTo>
                  <a:lnTo>
                    <a:pt x="114" y="674"/>
                  </a:lnTo>
                  <a:lnTo>
                    <a:pt x="114" y="674"/>
                  </a:lnTo>
                  <a:lnTo>
                    <a:pt x="108" y="722"/>
                  </a:lnTo>
                  <a:lnTo>
                    <a:pt x="104" y="760"/>
                  </a:lnTo>
                  <a:lnTo>
                    <a:pt x="104" y="762"/>
                  </a:lnTo>
                  <a:lnTo>
                    <a:pt x="104" y="762"/>
                  </a:lnTo>
                  <a:lnTo>
                    <a:pt x="102" y="798"/>
                  </a:lnTo>
                  <a:lnTo>
                    <a:pt x="100" y="816"/>
                  </a:lnTo>
                  <a:lnTo>
                    <a:pt x="96" y="832"/>
                  </a:lnTo>
                  <a:lnTo>
                    <a:pt x="96" y="832"/>
                  </a:lnTo>
                  <a:lnTo>
                    <a:pt x="98" y="844"/>
                  </a:lnTo>
                  <a:lnTo>
                    <a:pt x="98" y="858"/>
                  </a:lnTo>
                  <a:lnTo>
                    <a:pt x="98" y="858"/>
                  </a:lnTo>
                  <a:lnTo>
                    <a:pt x="96" y="860"/>
                  </a:lnTo>
                  <a:lnTo>
                    <a:pt x="94" y="866"/>
                  </a:lnTo>
                  <a:lnTo>
                    <a:pt x="94" y="882"/>
                  </a:lnTo>
                  <a:lnTo>
                    <a:pt x="92" y="902"/>
                  </a:lnTo>
                  <a:lnTo>
                    <a:pt x="90" y="912"/>
                  </a:lnTo>
                  <a:lnTo>
                    <a:pt x="88" y="918"/>
                  </a:lnTo>
                  <a:lnTo>
                    <a:pt x="90" y="950"/>
                  </a:lnTo>
                  <a:lnTo>
                    <a:pt x="90" y="950"/>
                  </a:lnTo>
                  <a:lnTo>
                    <a:pt x="88" y="958"/>
                  </a:lnTo>
                  <a:lnTo>
                    <a:pt x="86" y="974"/>
                  </a:lnTo>
                  <a:lnTo>
                    <a:pt x="82" y="1002"/>
                  </a:lnTo>
                  <a:lnTo>
                    <a:pt x="82" y="1002"/>
                  </a:lnTo>
                  <a:lnTo>
                    <a:pt x="82" y="1002"/>
                  </a:lnTo>
                  <a:lnTo>
                    <a:pt x="82" y="1002"/>
                  </a:lnTo>
                  <a:lnTo>
                    <a:pt x="84" y="1010"/>
                  </a:lnTo>
                  <a:lnTo>
                    <a:pt x="82" y="1038"/>
                  </a:lnTo>
                  <a:lnTo>
                    <a:pt x="82" y="1038"/>
                  </a:lnTo>
                  <a:lnTo>
                    <a:pt x="80" y="1056"/>
                  </a:lnTo>
                  <a:lnTo>
                    <a:pt x="78" y="1078"/>
                  </a:lnTo>
                  <a:lnTo>
                    <a:pt x="74" y="1096"/>
                  </a:lnTo>
                  <a:lnTo>
                    <a:pt x="76" y="1094"/>
                  </a:lnTo>
                  <a:lnTo>
                    <a:pt x="76" y="1094"/>
                  </a:lnTo>
                  <a:lnTo>
                    <a:pt x="72" y="1136"/>
                  </a:lnTo>
                  <a:lnTo>
                    <a:pt x="70" y="1156"/>
                  </a:lnTo>
                  <a:lnTo>
                    <a:pt x="72" y="1162"/>
                  </a:lnTo>
                  <a:lnTo>
                    <a:pt x="72" y="1166"/>
                  </a:lnTo>
                  <a:lnTo>
                    <a:pt x="72" y="1166"/>
                  </a:lnTo>
                  <a:lnTo>
                    <a:pt x="70" y="1190"/>
                  </a:lnTo>
                  <a:lnTo>
                    <a:pt x="66" y="1208"/>
                  </a:lnTo>
                  <a:lnTo>
                    <a:pt x="66" y="1236"/>
                  </a:lnTo>
                  <a:lnTo>
                    <a:pt x="66" y="1232"/>
                  </a:lnTo>
                  <a:lnTo>
                    <a:pt x="66" y="1232"/>
                  </a:lnTo>
                  <a:lnTo>
                    <a:pt x="68" y="1232"/>
                  </a:lnTo>
                  <a:lnTo>
                    <a:pt x="68" y="1236"/>
                  </a:lnTo>
                  <a:lnTo>
                    <a:pt x="66" y="1248"/>
                  </a:lnTo>
                  <a:lnTo>
                    <a:pt x="66" y="1262"/>
                  </a:lnTo>
                  <a:lnTo>
                    <a:pt x="64" y="1276"/>
                  </a:lnTo>
                  <a:lnTo>
                    <a:pt x="64" y="1266"/>
                  </a:lnTo>
                  <a:lnTo>
                    <a:pt x="64" y="1266"/>
                  </a:lnTo>
                  <a:lnTo>
                    <a:pt x="60" y="1284"/>
                  </a:lnTo>
                  <a:lnTo>
                    <a:pt x="62" y="1280"/>
                  </a:lnTo>
                  <a:lnTo>
                    <a:pt x="62" y="1280"/>
                  </a:lnTo>
                  <a:lnTo>
                    <a:pt x="60" y="1292"/>
                  </a:lnTo>
                  <a:lnTo>
                    <a:pt x="58" y="1302"/>
                  </a:lnTo>
                  <a:lnTo>
                    <a:pt x="58" y="1302"/>
                  </a:lnTo>
                  <a:lnTo>
                    <a:pt x="58" y="1302"/>
                  </a:lnTo>
                  <a:lnTo>
                    <a:pt x="58" y="1304"/>
                  </a:lnTo>
                  <a:lnTo>
                    <a:pt x="60" y="1310"/>
                  </a:lnTo>
                  <a:lnTo>
                    <a:pt x="58" y="1332"/>
                  </a:lnTo>
                  <a:lnTo>
                    <a:pt x="58" y="1332"/>
                  </a:lnTo>
                  <a:lnTo>
                    <a:pt x="58" y="1326"/>
                  </a:lnTo>
                  <a:lnTo>
                    <a:pt x="58" y="1328"/>
                  </a:lnTo>
                  <a:lnTo>
                    <a:pt x="56" y="1332"/>
                  </a:lnTo>
                  <a:lnTo>
                    <a:pt x="56" y="1332"/>
                  </a:lnTo>
                  <a:lnTo>
                    <a:pt x="56" y="1342"/>
                  </a:lnTo>
                  <a:lnTo>
                    <a:pt x="56" y="1364"/>
                  </a:lnTo>
                  <a:lnTo>
                    <a:pt x="56" y="1390"/>
                  </a:lnTo>
                  <a:lnTo>
                    <a:pt x="52" y="1418"/>
                  </a:lnTo>
                  <a:lnTo>
                    <a:pt x="52" y="1418"/>
                  </a:lnTo>
                  <a:lnTo>
                    <a:pt x="50" y="1424"/>
                  </a:lnTo>
                  <a:lnTo>
                    <a:pt x="50" y="1426"/>
                  </a:lnTo>
                  <a:lnTo>
                    <a:pt x="48" y="1426"/>
                  </a:lnTo>
                  <a:lnTo>
                    <a:pt x="48" y="1426"/>
                  </a:lnTo>
                  <a:lnTo>
                    <a:pt x="48" y="1446"/>
                  </a:lnTo>
                  <a:lnTo>
                    <a:pt x="46" y="1468"/>
                  </a:lnTo>
                  <a:lnTo>
                    <a:pt x="44" y="1488"/>
                  </a:lnTo>
                  <a:lnTo>
                    <a:pt x="42" y="1502"/>
                  </a:lnTo>
                  <a:lnTo>
                    <a:pt x="42" y="1502"/>
                  </a:lnTo>
                  <a:lnTo>
                    <a:pt x="46" y="1490"/>
                  </a:lnTo>
                  <a:lnTo>
                    <a:pt x="48" y="1488"/>
                  </a:lnTo>
                  <a:lnTo>
                    <a:pt x="48" y="1488"/>
                  </a:lnTo>
                  <a:lnTo>
                    <a:pt x="46" y="1510"/>
                  </a:lnTo>
                  <a:lnTo>
                    <a:pt x="42" y="1530"/>
                  </a:lnTo>
                  <a:lnTo>
                    <a:pt x="42" y="1530"/>
                  </a:lnTo>
                  <a:lnTo>
                    <a:pt x="42" y="1538"/>
                  </a:lnTo>
                  <a:lnTo>
                    <a:pt x="44" y="1538"/>
                  </a:lnTo>
                  <a:lnTo>
                    <a:pt x="46" y="1534"/>
                  </a:lnTo>
                  <a:lnTo>
                    <a:pt x="48" y="1534"/>
                  </a:lnTo>
                  <a:lnTo>
                    <a:pt x="48" y="1536"/>
                  </a:lnTo>
                  <a:lnTo>
                    <a:pt x="48" y="1536"/>
                  </a:lnTo>
                  <a:lnTo>
                    <a:pt x="46" y="1550"/>
                  </a:lnTo>
                  <a:lnTo>
                    <a:pt x="46" y="1552"/>
                  </a:lnTo>
                  <a:lnTo>
                    <a:pt x="44" y="1550"/>
                  </a:lnTo>
                  <a:lnTo>
                    <a:pt x="44" y="1550"/>
                  </a:lnTo>
                  <a:lnTo>
                    <a:pt x="42" y="1550"/>
                  </a:lnTo>
                  <a:lnTo>
                    <a:pt x="42" y="1560"/>
                  </a:lnTo>
                  <a:lnTo>
                    <a:pt x="42" y="1560"/>
                  </a:lnTo>
                  <a:lnTo>
                    <a:pt x="36" y="1632"/>
                  </a:lnTo>
                  <a:lnTo>
                    <a:pt x="30" y="1704"/>
                  </a:lnTo>
                  <a:lnTo>
                    <a:pt x="24" y="1774"/>
                  </a:lnTo>
                  <a:lnTo>
                    <a:pt x="22" y="1804"/>
                  </a:lnTo>
                  <a:lnTo>
                    <a:pt x="22" y="1834"/>
                  </a:lnTo>
                  <a:lnTo>
                    <a:pt x="22" y="1834"/>
                  </a:lnTo>
                  <a:lnTo>
                    <a:pt x="22" y="1832"/>
                  </a:lnTo>
                  <a:lnTo>
                    <a:pt x="24" y="1832"/>
                  </a:lnTo>
                  <a:lnTo>
                    <a:pt x="24" y="1834"/>
                  </a:lnTo>
                  <a:lnTo>
                    <a:pt x="26" y="1834"/>
                  </a:lnTo>
                  <a:lnTo>
                    <a:pt x="26" y="1834"/>
                  </a:lnTo>
                  <a:lnTo>
                    <a:pt x="24" y="1848"/>
                  </a:lnTo>
                  <a:lnTo>
                    <a:pt x="22" y="1862"/>
                  </a:lnTo>
                  <a:lnTo>
                    <a:pt x="20" y="1872"/>
                  </a:lnTo>
                  <a:lnTo>
                    <a:pt x="20" y="1886"/>
                  </a:lnTo>
                  <a:lnTo>
                    <a:pt x="20" y="1886"/>
                  </a:lnTo>
                  <a:lnTo>
                    <a:pt x="22" y="1876"/>
                  </a:lnTo>
                  <a:lnTo>
                    <a:pt x="24" y="1874"/>
                  </a:lnTo>
                  <a:lnTo>
                    <a:pt x="24" y="1874"/>
                  </a:lnTo>
                  <a:lnTo>
                    <a:pt x="24" y="1874"/>
                  </a:lnTo>
                  <a:lnTo>
                    <a:pt x="20" y="1890"/>
                  </a:lnTo>
                  <a:lnTo>
                    <a:pt x="18" y="1914"/>
                  </a:lnTo>
                  <a:lnTo>
                    <a:pt x="14" y="1938"/>
                  </a:lnTo>
                  <a:lnTo>
                    <a:pt x="12" y="1954"/>
                  </a:lnTo>
                  <a:lnTo>
                    <a:pt x="14" y="1956"/>
                  </a:lnTo>
                  <a:lnTo>
                    <a:pt x="14" y="1956"/>
                  </a:lnTo>
                  <a:lnTo>
                    <a:pt x="8" y="2008"/>
                  </a:lnTo>
                  <a:lnTo>
                    <a:pt x="6" y="2030"/>
                  </a:lnTo>
                  <a:lnTo>
                    <a:pt x="8" y="2044"/>
                  </a:lnTo>
                  <a:lnTo>
                    <a:pt x="8" y="2044"/>
                  </a:lnTo>
                  <a:lnTo>
                    <a:pt x="8" y="2042"/>
                  </a:lnTo>
                  <a:lnTo>
                    <a:pt x="8" y="2042"/>
                  </a:lnTo>
                  <a:lnTo>
                    <a:pt x="8" y="2042"/>
                  </a:lnTo>
                  <a:lnTo>
                    <a:pt x="6" y="2060"/>
                  </a:lnTo>
                  <a:lnTo>
                    <a:pt x="4" y="2076"/>
                  </a:lnTo>
                  <a:lnTo>
                    <a:pt x="2" y="2118"/>
                  </a:lnTo>
                  <a:lnTo>
                    <a:pt x="2" y="2118"/>
                  </a:lnTo>
                  <a:lnTo>
                    <a:pt x="4" y="2126"/>
                  </a:lnTo>
                  <a:lnTo>
                    <a:pt x="4" y="2134"/>
                  </a:lnTo>
                  <a:lnTo>
                    <a:pt x="2" y="2160"/>
                  </a:lnTo>
                  <a:lnTo>
                    <a:pt x="2" y="2184"/>
                  </a:lnTo>
                  <a:lnTo>
                    <a:pt x="2" y="2194"/>
                  </a:lnTo>
                  <a:lnTo>
                    <a:pt x="4" y="2200"/>
                  </a:lnTo>
                  <a:lnTo>
                    <a:pt x="4" y="2200"/>
                  </a:lnTo>
                  <a:lnTo>
                    <a:pt x="2" y="2250"/>
                  </a:lnTo>
                  <a:lnTo>
                    <a:pt x="0" y="2288"/>
                  </a:lnTo>
                  <a:lnTo>
                    <a:pt x="0" y="2288"/>
                  </a:lnTo>
                  <a:lnTo>
                    <a:pt x="0" y="2324"/>
                  </a:lnTo>
                  <a:lnTo>
                    <a:pt x="0" y="2324"/>
                  </a:lnTo>
                  <a:lnTo>
                    <a:pt x="0" y="2334"/>
                  </a:lnTo>
                  <a:lnTo>
                    <a:pt x="2" y="2346"/>
                  </a:lnTo>
                  <a:lnTo>
                    <a:pt x="2" y="2346"/>
                  </a:lnTo>
                  <a:lnTo>
                    <a:pt x="4" y="2354"/>
                  </a:lnTo>
                  <a:lnTo>
                    <a:pt x="8" y="2360"/>
                  </a:lnTo>
                  <a:lnTo>
                    <a:pt x="8" y="2360"/>
                  </a:lnTo>
                  <a:lnTo>
                    <a:pt x="10" y="2362"/>
                  </a:lnTo>
                  <a:lnTo>
                    <a:pt x="16" y="2366"/>
                  </a:lnTo>
                  <a:lnTo>
                    <a:pt x="24" y="2368"/>
                  </a:lnTo>
                  <a:lnTo>
                    <a:pt x="36" y="2366"/>
                  </a:lnTo>
                  <a:lnTo>
                    <a:pt x="36" y="2366"/>
                  </a:lnTo>
                  <a:lnTo>
                    <a:pt x="30" y="2364"/>
                  </a:lnTo>
                  <a:lnTo>
                    <a:pt x="36" y="2364"/>
                  </a:lnTo>
                  <a:lnTo>
                    <a:pt x="56" y="2360"/>
                  </a:lnTo>
                  <a:lnTo>
                    <a:pt x="52" y="2364"/>
                  </a:lnTo>
                  <a:lnTo>
                    <a:pt x="52" y="2364"/>
                  </a:lnTo>
                  <a:lnTo>
                    <a:pt x="106" y="2356"/>
                  </a:lnTo>
                  <a:lnTo>
                    <a:pt x="138" y="2352"/>
                  </a:lnTo>
                  <a:lnTo>
                    <a:pt x="170" y="2352"/>
                  </a:lnTo>
                  <a:lnTo>
                    <a:pt x="170" y="2352"/>
                  </a:lnTo>
                  <a:lnTo>
                    <a:pt x="174" y="2350"/>
                  </a:lnTo>
                  <a:lnTo>
                    <a:pt x="174" y="2348"/>
                  </a:lnTo>
                  <a:lnTo>
                    <a:pt x="176" y="2348"/>
                  </a:lnTo>
                  <a:lnTo>
                    <a:pt x="180" y="2346"/>
                  </a:lnTo>
                  <a:lnTo>
                    <a:pt x="190" y="2348"/>
                  </a:lnTo>
                  <a:lnTo>
                    <a:pt x="190" y="2348"/>
                  </a:lnTo>
                  <a:lnTo>
                    <a:pt x="208" y="2344"/>
                  </a:lnTo>
                  <a:lnTo>
                    <a:pt x="208" y="2344"/>
                  </a:lnTo>
                  <a:lnTo>
                    <a:pt x="240" y="2344"/>
                  </a:lnTo>
                  <a:lnTo>
                    <a:pt x="274" y="2342"/>
                  </a:lnTo>
                  <a:lnTo>
                    <a:pt x="274" y="2342"/>
                  </a:lnTo>
                  <a:lnTo>
                    <a:pt x="278" y="2338"/>
                  </a:lnTo>
                  <a:lnTo>
                    <a:pt x="284" y="2336"/>
                  </a:lnTo>
                  <a:lnTo>
                    <a:pt x="292" y="2336"/>
                  </a:lnTo>
                  <a:lnTo>
                    <a:pt x="292" y="2336"/>
                  </a:lnTo>
                  <a:lnTo>
                    <a:pt x="316" y="2336"/>
                  </a:lnTo>
                  <a:lnTo>
                    <a:pt x="332" y="2336"/>
                  </a:lnTo>
                  <a:lnTo>
                    <a:pt x="332" y="2336"/>
                  </a:lnTo>
                  <a:lnTo>
                    <a:pt x="334" y="2336"/>
                  </a:lnTo>
                  <a:lnTo>
                    <a:pt x="338" y="2334"/>
                  </a:lnTo>
                  <a:lnTo>
                    <a:pt x="346" y="2330"/>
                  </a:lnTo>
                  <a:lnTo>
                    <a:pt x="346" y="2330"/>
                  </a:lnTo>
                  <a:lnTo>
                    <a:pt x="350" y="2324"/>
                  </a:lnTo>
                  <a:lnTo>
                    <a:pt x="352" y="2320"/>
                  </a:lnTo>
                  <a:lnTo>
                    <a:pt x="352" y="2320"/>
                  </a:lnTo>
                  <a:lnTo>
                    <a:pt x="354" y="2308"/>
                  </a:lnTo>
                  <a:lnTo>
                    <a:pt x="354" y="2308"/>
                  </a:lnTo>
                  <a:lnTo>
                    <a:pt x="358" y="2270"/>
                  </a:lnTo>
                  <a:lnTo>
                    <a:pt x="360" y="2232"/>
                  </a:lnTo>
                  <a:lnTo>
                    <a:pt x="358" y="2238"/>
                  </a:lnTo>
                  <a:lnTo>
                    <a:pt x="358" y="2238"/>
                  </a:lnTo>
                  <a:lnTo>
                    <a:pt x="358" y="2214"/>
                  </a:lnTo>
                  <a:lnTo>
                    <a:pt x="360" y="2184"/>
                  </a:lnTo>
                  <a:lnTo>
                    <a:pt x="360" y="2184"/>
                  </a:lnTo>
                  <a:lnTo>
                    <a:pt x="358" y="2186"/>
                  </a:lnTo>
                  <a:lnTo>
                    <a:pt x="358" y="2186"/>
                  </a:lnTo>
                  <a:lnTo>
                    <a:pt x="356" y="2186"/>
                  </a:lnTo>
                  <a:lnTo>
                    <a:pt x="356" y="2186"/>
                  </a:lnTo>
                  <a:lnTo>
                    <a:pt x="356" y="2186"/>
                  </a:lnTo>
                  <a:lnTo>
                    <a:pt x="358" y="2168"/>
                  </a:lnTo>
                  <a:lnTo>
                    <a:pt x="360" y="2150"/>
                  </a:lnTo>
                  <a:lnTo>
                    <a:pt x="360" y="2132"/>
                  </a:lnTo>
                  <a:lnTo>
                    <a:pt x="362" y="2120"/>
                  </a:lnTo>
                  <a:lnTo>
                    <a:pt x="360" y="2070"/>
                  </a:lnTo>
                  <a:close/>
                  <a:moveTo>
                    <a:pt x="286" y="394"/>
                  </a:moveTo>
                  <a:lnTo>
                    <a:pt x="286" y="394"/>
                  </a:lnTo>
                  <a:lnTo>
                    <a:pt x="284" y="376"/>
                  </a:lnTo>
                  <a:lnTo>
                    <a:pt x="284" y="376"/>
                  </a:lnTo>
                  <a:lnTo>
                    <a:pt x="286" y="384"/>
                  </a:lnTo>
                  <a:lnTo>
                    <a:pt x="286" y="394"/>
                  </a:lnTo>
                  <a:lnTo>
                    <a:pt x="286" y="394"/>
                  </a:lnTo>
                  <a:close/>
                  <a:moveTo>
                    <a:pt x="306" y="828"/>
                  </a:moveTo>
                  <a:lnTo>
                    <a:pt x="306" y="828"/>
                  </a:lnTo>
                  <a:lnTo>
                    <a:pt x="302" y="760"/>
                  </a:lnTo>
                  <a:lnTo>
                    <a:pt x="302" y="760"/>
                  </a:lnTo>
                  <a:lnTo>
                    <a:pt x="304" y="762"/>
                  </a:lnTo>
                  <a:lnTo>
                    <a:pt x="304" y="762"/>
                  </a:lnTo>
                  <a:lnTo>
                    <a:pt x="306" y="798"/>
                  </a:lnTo>
                  <a:lnTo>
                    <a:pt x="306" y="828"/>
                  </a:lnTo>
                  <a:lnTo>
                    <a:pt x="306" y="828"/>
                  </a:lnTo>
                  <a:close/>
                  <a:moveTo>
                    <a:pt x="302" y="738"/>
                  </a:moveTo>
                  <a:lnTo>
                    <a:pt x="302" y="738"/>
                  </a:lnTo>
                  <a:lnTo>
                    <a:pt x="300" y="714"/>
                  </a:lnTo>
                  <a:lnTo>
                    <a:pt x="302" y="712"/>
                  </a:lnTo>
                  <a:lnTo>
                    <a:pt x="302" y="712"/>
                  </a:lnTo>
                  <a:lnTo>
                    <a:pt x="302" y="728"/>
                  </a:lnTo>
                  <a:lnTo>
                    <a:pt x="302" y="738"/>
                  </a:lnTo>
                  <a:lnTo>
                    <a:pt x="302" y="738"/>
                  </a:lnTo>
                  <a:close/>
                  <a:moveTo>
                    <a:pt x="340" y="1670"/>
                  </a:moveTo>
                  <a:lnTo>
                    <a:pt x="340" y="1670"/>
                  </a:lnTo>
                  <a:lnTo>
                    <a:pt x="338" y="1682"/>
                  </a:lnTo>
                  <a:lnTo>
                    <a:pt x="338" y="1682"/>
                  </a:lnTo>
                  <a:lnTo>
                    <a:pt x="338" y="1670"/>
                  </a:lnTo>
                  <a:lnTo>
                    <a:pt x="338" y="1670"/>
                  </a:lnTo>
                  <a:lnTo>
                    <a:pt x="338" y="1668"/>
                  </a:lnTo>
                  <a:lnTo>
                    <a:pt x="340" y="1670"/>
                  </a:lnTo>
                  <a:lnTo>
                    <a:pt x="340" y="1670"/>
                  </a:lnTo>
                  <a:close/>
                  <a:moveTo>
                    <a:pt x="332" y="1418"/>
                  </a:moveTo>
                  <a:lnTo>
                    <a:pt x="332" y="1418"/>
                  </a:lnTo>
                  <a:lnTo>
                    <a:pt x="332" y="1452"/>
                  </a:lnTo>
                  <a:lnTo>
                    <a:pt x="332" y="1452"/>
                  </a:lnTo>
                  <a:lnTo>
                    <a:pt x="330" y="1458"/>
                  </a:lnTo>
                  <a:lnTo>
                    <a:pt x="330" y="1458"/>
                  </a:lnTo>
                  <a:lnTo>
                    <a:pt x="330" y="1430"/>
                  </a:lnTo>
                  <a:lnTo>
                    <a:pt x="330" y="1430"/>
                  </a:lnTo>
                  <a:lnTo>
                    <a:pt x="332" y="1418"/>
                  </a:lnTo>
                  <a:lnTo>
                    <a:pt x="332" y="1418"/>
                  </a:lnTo>
                  <a:close/>
                  <a:moveTo>
                    <a:pt x="324" y="1224"/>
                  </a:moveTo>
                  <a:lnTo>
                    <a:pt x="324" y="1224"/>
                  </a:lnTo>
                  <a:lnTo>
                    <a:pt x="322" y="1230"/>
                  </a:lnTo>
                  <a:lnTo>
                    <a:pt x="322" y="1230"/>
                  </a:lnTo>
                  <a:lnTo>
                    <a:pt x="322" y="1222"/>
                  </a:lnTo>
                  <a:lnTo>
                    <a:pt x="322" y="1222"/>
                  </a:lnTo>
                  <a:lnTo>
                    <a:pt x="324" y="1224"/>
                  </a:lnTo>
                  <a:lnTo>
                    <a:pt x="324" y="1224"/>
                  </a:lnTo>
                  <a:close/>
                  <a:moveTo>
                    <a:pt x="300" y="682"/>
                  </a:moveTo>
                  <a:lnTo>
                    <a:pt x="300" y="682"/>
                  </a:lnTo>
                  <a:lnTo>
                    <a:pt x="302" y="672"/>
                  </a:lnTo>
                  <a:lnTo>
                    <a:pt x="304" y="658"/>
                  </a:lnTo>
                  <a:lnTo>
                    <a:pt x="304" y="658"/>
                  </a:lnTo>
                  <a:lnTo>
                    <a:pt x="306" y="678"/>
                  </a:lnTo>
                  <a:lnTo>
                    <a:pt x="306" y="688"/>
                  </a:lnTo>
                  <a:lnTo>
                    <a:pt x="306" y="700"/>
                  </a:lnTo>
                  <a:lnTo>
                    <a:pt x="308" y="714"/>
                  </a:lnTo>
                  <a:lnTo>
                    <a:pt x="308" y="714"/>
                  </a:lnTo>
                  <a:lnTo>
                    <a:pt x="306" y="722"/>
                  </a:lnTo>
                  <a:lnTo>
                    <a:pt x="304" y="718"/>
                  </a:lnTo>
                  <a:lnTo>
                    <a:pt x="302" y="706"/>
                  </a:lnTo>
                  <a:lnTo>
                    <a:pt x="300" y="694"/>
                  </a:lnTo>
                  <a:lnTo>
                    <a:pt x="300" y="700"/>
                  </a:lnTo>
                  <a:lnTo>
                    <a:pt x="300" y="700"/>
                  </a:lnTo>
                  <a:lnTo>
                    <a:pt x="298" y="656"/>
                  </a:lnTo>
                  <a:lnTo>
                    <a:pt x="298" y="656"/>
                  </a:lnTo>
                  <a:lnTo>
                    <a:pt x="300" y="682"/>
                  </a:lnTo>
                  <a:lnTo>
                    <a:pt x="300" y="682"/>
                  </a:lnTo>
                  <a:close/>
                  <a:moveTo>
                    <a:pt x="292" y="414"/>
                  </a:moveTo>
                  <a:lnTo>
                    <a:pt x="292" y="414"/>
                  </a:lnTo>
                  <a:lnTo>
                    <a:pt x="292" y="462"/>
                  </a:lnTo>
                  <a:lnTo>
                    <a:pt x="292" y="518"/>
                  </a:lnTo>
                  <a:lnTo>
                    <a:pt x="292" y="518"/>
                  </a:lnTo>
                  <a:lnTo>
                    <a:pt x="294" y="548"/>
                  </a:lnTo>
                  <a:lnTo>
                    <a:pt x="296" y="574"/>
                  </a:lnTo>
                  <a:lnTo>
                    <a:pt x="296" y="622"/>
                  </a:lnTo>
                  <a:lnTo>
                    <a:pt x="296" y="622"/>
                  </a:lnTo>
                  <a:lnTo>
                    <a:pt x="286" y="420"/>
                  </a:lnTo>
                  <a:lnTo>
                    <a:pt x="286" y="420"/>
                  </a:lnTo>
                  <a:lnTo>
                    <a:pt x="290" y="416"/>
                  </a:lnTo>
                  <a:lnTo>
                    <a:pt x="292" y="414"/>
                  </a:lnTo>
                  <a:lnTo>
                    <a:pt x="292" y="414"/>
                  </a:lnTo>
                  <a:close/>
                  <a:moveTo>
                    <a:pt x="284" y="280"/>
                  </a:moveTo>
                  <a:lnTo>
                    <a:pt x="284" y="280"/>
                  </a:lnTo>
                  <a:lnTo>
                    <a:pt x="286" y="266"/>
                  </a:lnTo>
                  <a:lnTo>
                    <a:pt x="286" y="266"/>
                  </a:lnTo>
                  <a:lnTo>
                    <a:pt x="286" y="268"/>
                  </a:lnTo>
                  <a:lnTo>
                    <a:pt x="288" y="280"/>
                  </a:lnTo>
                  <a:lnTo>
                    <a:pt x="288" y="280"/>
                  </a:lnTo>
                  <a:lnTo>
                    <a:pt x="286" y="286"/>
                  </a:lnTo>
                  <a:lnTo>
                    <a:pt x="286" y="294"/>
                  </a:lnTo>
                  <a:lnTo>
                    <a:pt x="284" y="318"/>
                  </a:lnTo>
                  <a:lnTo>
                    <a:pt x="284" y="344"/>
                  </a:lnTo>
                  <a:lnTo>
                    <a:pt x="284" y="364"/>
                  </a:lnTo>
                  <a:lnTo>
                    <a:pt x="284" y="364"/>
                  </a:lnTo>
                  <a:lnTo>
                    <a:pt x="276" y="220"/>
                  </a:lnTo>
                  <a:lnTo>
                    <a:pt x="276" y="220"/>
                  </a:lnTo>
                  <a:lnTo>
                    <a:pt x="282" y="244"/>
                  </a:lnTo>
                  <a:lnTo>
                    <a:pt x="284" y="260"/>
                  </a:lnTo>
                  <a:lnTo>
                    <a:pt x="284" y="280"/>
                  </a:lnTo>
                  <a:lnTo>
                    <a:pt x="284" y="280"/>
                  </a:lnTo>
                  <a:close/>
                  <a:moveTo>
                    <a:pt x="278" y="182"/>
                  </a:moveTo>
                  <a:lnTo>
                    <a:pt x="276" y="190"/>
                  </a:lnTo>
                  <a:lnTo>
                    <a:pt x="276" y="190"/>
                  </a:lnTo>
                  <a:lnTo>
                    <a:pt x="278" y="198"/>
                  </a:lnTo>
                  <a:lnTo>
                    <a:pt x="278" y="198"/>
                  </a:lnTo>
                  <a:lnTo>
                    <a:pt x="278" y="206"/>
                  </a:lnTo>
                  <a:lnTo>
                    <a:pt x="278" y="208"/>
                  </a:lnTo>
                  <a:lnTo>
                    <a:pt x="274" y="206"/>
                  </a:lnTo>
                  <a:lnTo>
                    <a:pt x="274" y="206"/>
                  </a:lnTo>
                  <a:lnTo>
                    <a:pt x="274" y="190"/>
                  </a:lnTo>
                  <a:lnTo>
                    <a:pt x="274" y="190"/>
                  </a:lnTo>
                  <a:lnTo>
                    <a:pt x="276" y="182"/>
                  </a:lnTo>
                  <a:lnTo>
                    <a:pt x="276" y="180"/>
                  </a:lnTo>
                  <a:lnTo>
                    <a:pt x="278" y="182"/>
                  </a:lnTo>
                  <a:lnTo>
                    <a:pt x="278" y="18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35"/>
            <p:cNvSpPr>
              <a:spLocks noEditPoints="1"/>
            </p:cNvSpPr>
            <p:nvPr userDrawn="1"/>
          </p:nvSpPr>
          <p:spPr bwMode="gray">
            <a:xfrm>
              <a:off x="1308" y="164"/>
              <a:ext cx="2698" cy="3852"/>
            </a:xfrm>
            <a:custGeom>
              <a:avLst/>
              <a:gdLst>
                <a:gd name="T0" fmla="*/ 2470 w 2698"/>
                <a:gd name="T1" fmla="*/ 2818 h 3852"/>
                <a:gd name="T2" fmla="*/ 2364 w 2698"/>
                <a:gd name="T3" fmla="*/ 1990 h 3852"/>
                <a:gd name="T4" fmla="*/ 2236 w 2698"/>
                <a:gd name="T5" fmla="*/ 1398 h 3852"/>
                <a:gd name="T6" fmla="*/ 1874 w 2698"/>
                <a:gd name="T7" fmla="*/ 934 h 3852"/>
                <a:gd name="T8" fmla="*/ 1858 w 2698"/>
                <a:gd name="T9" fmla="*/ 324 h 3852"/>
                <a:gd name="T10" fmla="*/ 1302 w 2698"/>
                <a:gd name="T11" fmla="*/ 452 h 3852"/>
                <a:gd name="T12" fmla="*/ 1288 w 2698"/>
                <a:gd name="T13" fmla="*/ 1164 h 3852"/>
                <a:gd name="T14" fmla="*/ 1152 w 2698"/>
                <a:gd name="T15" fmla="*/ 740 h 3852"/>
                <a:gd name="T16" fmla="*/ 658 w 2698"/>
                <a:gd name="T17" fmla="*/ 842 h 3852"/>
                <a:gd name="T18" fmla="*/ 450 w 2698"/>
                <a:gd name="T19" fmla="*/ 1362 h 3852"/>
                <a:gd name="T20" fmla="*/ 278 w 2698"/>
                <a:gd name="T21" fmla="*/ 1950 h 3852"/>
                <a:gd name="T22" fmla="*/ 192 w 2698"/>
                <a:gd name="T23" fmla="*/ 2832 h 3852"/>
                <a:gd name="T24" fmla="*/ 18 w 2698"/>
                <a:gd name="T25" fmla="*/ 3796 h 3852"/>
                <a:gd name="T26" fmla="*/ 460 w 2698"/>
                <a:gd name="T27" fmla="*/ 3152 h 3852"/>
                <a:gd name="T28" fmla="*/ 580 w 2698"/>
                <a:gd name="T29" fmla="*/ 2224 h 3852"/>
                <a:gd name="T30" fmla="*/ 800 w 2698"/>
                <a:gd name="T31" fmla="*/ 1610 h 3852"/>
                <a:gd name="T32" fmla="*/ 814 w 2698"/>
                <a:gd name="T33" fmla="*/ 2244 h 3852"/>
                <a:gd name="T34" fmla="*/ 948 w 2698"/>
                <a:gd name="T35" fmla="*/ 3016 h 3852"/>
                <a:gd name="T36" fmla="*/ 1136 w 2698"/>
                <a:gd name="T37" fmla="*/ 2086 h 3852"/>
                <a:gd name="T38" fmla="*/ 1362 w 2698"/>
                <a:gd name="T39" fmla="*/ 1736 h 3852"/>
                <a:gd name="T40" fmla="*/ 1666 w 2698"/>
                <a:gd name="T41" fmla="*/ 2624 h 3852"/>
                <a:gd name="T42" fmla="*/ 1732 w 2698"/>
                <a:gd name="T43" fmla="*/ 1926 h 3852"/>
                <a:gd name="T44" fmla="*/ 1956 w 2698"/>
                <a:gd name="T45" fmla="*/ 1746 h 3852"/>
                <a:gd name="T46" fmla="*/ 2094 w 2698"/>
                <a:gd name="T47" fmla="*/ 2674 h 3852"/>
                <a:gd name="T48" fmla="*/ 2240 w 2698"/>
                <a:gd name="T49" fmla="*/ 3668 h 3852"/>
                <a:gd name="T50" fmla="*/ 1794 w 2698"/>
                <a:gd name="T51" fmla="*/ 3314 h 3852"/>
                <a:gd name="T52" fmla="*/ 1272 w 2698"/>
                <a:gd name="T53" fmla="*/ 2886 h 3852"/>
                <a:gd name="T54" fmla="*/ 588 w 2698"/>
                <a:gd name="T55" fmla="*/ 3186 h 3852"/>
                <a:gd name="T56" fmla="*/ 934 w 2698"/>
                <a:gd name="T57" fmla="*/ 3816 h 3852"/>
                <a:gd name="T58" fmla="*/ 1276 w 2698"/>
                <a:gd name="T59" fmla="*/ 3162 h 3852"/>
                <a:gd name="T60" fmla="*/ 1598 w 2698"/>
                <a:gd name="T61" fmla="*/ 3772 h 3852"/>
                <a:gd name="T62" fmla="*/ 2410 w 2698"/>
                <a:gd name="T63" fmla="*/ 3754 h 3852"/>
                <a:gd name="T64" fmla="*/ 2190 w 2698"/>
                <a:gd name="T65" fmla="*/ 3090 h 3852"/>
                <a:gd name="T66" fmla="*/ 2054 w 2698"/>
                <a:gd name="T67" fmla="*/ 2144 h 3852"/>
                <a:gd name="T68" fmla="*/ 2086 w 2698"/>
                <a:gd name="T69" fmla="*/ 1256 h 3852"/>
                <a:gd name="T70" fmla="*/ 2488 w 2698"/>
                <a:gd name="T71" fmla="*/ 1970 h 3852"/>
                <a:gd name="T72" fmla="*/ 2394 w 2698"/>
                <a:gd name="T73" fmla="*/ 2672 h 3852"/>
                <a:gd name="T74" fmla="*/ 2622 w 2698"/>
                <a:gd name="T75" fmla="*/ 3582 h 3852"/>
                <a:gd name="T76" fmla="*/ 1978 w 2698"/>
                <a:gd name="T77" fmla="*/ 3762 h 3852"/>
                <a:gd name="T78" fmla="*/ 1670 w 2698"/>
                <a:gd name="T79" fmla="*/ 1952 h 3852"/>
                <a:gd name="T80" fmla="*/ 1660 w 2698"/>
                <a:gd name="T81" fmla="*/ 2478 h 3852"/>
                <a:gd name="T82" fmla="*/ 1352 w 2698"/>
                <a:gd name="T83" fmla="*/ 1582 h 3852"/>
                <a:gd name="T84" fmla="*/ 1372 w 2698"/>
                <a:gd name="T85" fmla="*/ 674 h 3852"/>
                <a:gd name="T86" fmla="*/ 1630 w 2698"/>
                <a:gd name="T87" fmla="*/ 70 h 3852"/>
                <a:gd name="T88" fmla="*/ 1880 w 2698"/>
                <a:gd name="T89" fmla="*/ 686 h 3852"/>
                <a:gd name="T90" fmla="*/ 1826 w 2698"/>
                <a:gd name="T91" fmla="*/ 1556 h 3852"/>
                <a:gd name="T92" fmla="*/ 1100 w 2698"/>
                <a:gd name="T93" fmla="*/ 2084 h 3852"/>
                <a:gd name="T94" fmla="*/ 914 w 2698"/>
                <a:gd name="T95" fmla="*/ 2874 h 3852"/>
                <a:gd name="T96" fmla="*/ 828 w 2698"/>
                <a:gd name="T97" fmla="*/ 1930 h 3852"/>
                <a:gd name="T98" fmla="*/ 684 w 2698"/>
                <a:gd name="T99" fmla="*/ 1376 h 3852"/>
                <a:gd name="T100" fmla="*/ 850 w 2698"/>
                <a:gd name="T101" fmla="*/ 536 h 3852"/>
                <a:gd name="T102" fmla="*/ 1104 w 2698"/>
                <a:gd name="T103" fmla="*/ 1012 h 3852"/>
                <a:gd name="T104" fmla="*/ 116 w 2698"/>
                <a:gd name="T105" fmla="*/ 3394 h 3852"/>
                <a:gd name="T106" fmla="*/ 302 w 2698"/>
                <a:gd name="T107" fmla="*/ 2456 h 3852"/>
                <a:gd name="T108" fmla="*/ 92 w 2698"/>
                <a:gd name="T109" fmla="*/ 1904 h 3852"/>
                <a:gd name="T110" fmla="*/ 636 w 2698"/>
                <a:gd name="T111" fmla="*/ 1454 h 3852"/>
                <a:gd name="T112" fmla="*/ 514 w 2698"/>
                <a:gd name="T113" fmla="*/ 2420 h 3852"/>
                <a:gd name="T114" fmla="*/ 392 w 2698"/>
                <a:gd name="T115" fmla="*/ 3384 h 3852"/>
                <a:gd name="T116" fmla="*/ 1428 w 2698"/>
                <a:gd name="T117" fmla="*/ 3758 h 3852"/>
                <a:gd name="T118" fmla="*/ 1746 w 2698"/>
                <a:gd name="T119" fmla="*/ 3210 h 3852"/>
                <a:gd name="T120" fmla="*/ 630 w 2698"/>
                <a:gd name="T121" fmla="*/ 3596 h 3852"/>
                <a:gd name="T122" fmla="*/ 1002 w 2698"/>
                <a:gd name="T123" fmla="*/ 3324 h 3852"/>
                <a:gd name="T124" fmla="*/ 1046 w 2698"/>
                <a:gd name="T125" fmla="*/ 3138 h 3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8" h="3852">
                  <a:moveTo>
                    <a:pt x="2698" y="3722"/>
                  </a:moveTo>
                  <a:lnTo>
                    <a:pt x="2696" y="3720"/>
                  </a:lnTo>
                  <a:lnTo>
                    <a:pt x="2696" y="3720"/>
                  </a:lnTo>
                  <a:lnTo>
                    <a:pt x="2696" y="3718"/>
                  </a:lnTo>
                  <a:lnTo>
                    <a:pt x="2696" y="3718"/>
                  </a:lnTo>
                  <a:lnTo>
                    <a:pt x="2696" y="3714"/>
                  </a:lnTo>
                  <a:lnTo>
                    <a:pt x="2696" y="3714"/>
                  </a:lnTo>
                  <a:lnTo>
                    <a:pt x="2694" y="3710"/>
                  </a:lnTo>
                  <a:lnTo>
                    <a:pt x="2694" y="3710"/>
                  </a:lnTo>
                  <a:lnTo>
                    <a:pt x="2694" y="3708"/>
                  </a:lnTo>
                  <a:lnTo>
                    <a:pt x="2694" y="3708"/>
                  </a:lnTo>
                  <a:lnTo>
                    <a:pt x="2692" y="3704"/>
                  </a:lnTo>
                  <a:lnTo>
                    <a:pt x="2692" y="3704"/>
                  </a:lnTo>
                  <a:lnTo>
                    <a:pt x="2690" y="3702"/>
                  </a:lnTo>
                  <a:lnTo>
                    <a:pt x="2690" y="3702"/>
                  </a:lnTo>
                  <a:lnTo>
                    <a:pt x="2690" y="3700"/>
                  </a:lnTo>
                  <a:lnTo>
                    <a:pt x="2690" y="3700"/>
                  </a:lnTo>
                  <a:lnTo>
                    <a:pt x="2690" y="3696"/>
                  </a:lnTo>
                  <a:lnTo>
                    <a:pt x="2690" y="3694"/>
                  </a:lnTo>
                  <a:lnTo>
                    <a:pt x="2690" y="3694"/>
                  </a:lnTo>
                  <a:lnTo>
                    <a:pt x="2688" y="3690"/>
                  </a:lnTo>
                  <a:lnTo>
                    <a:pt x="2688" y="3690"/>
                  </a:lnTo>
                  <a:lnTo>
                    <a:pt x="2686" y="3686"/>
                  </a:lnTo>
                  <a:lnTo>
                    <a:pt x="2686" y="3686"/>
                  </a:lnTo>
                  <a:lnTo>
                    <a:pt x="2684" y="3686"/>
                  </a:lnTo>
                  <a:lnTo>
                    <a:pt x="2684" y="3686"/>
                  </a:lnTo>
                  <a:lnTo>
                    <a:pt x="2684" y="3684"/>
                  </a:lnTo>
                  <a:lnTo>
                    <a:pt x="2684" y="3684"/>
                  </a:lnTo>
                  <a:lnTo>
                    <a:pt x="2686" y="3680"/>
                  </a:lnTo>
                  <a:lnTo>
                    <a:pt x="2686" y="3680"/>
                  </a:lnTo>
                  <a:lnTo>
                    <a:pt x="2684" y="3676"/>
                  </a:lnTo>
                  <a:lnTo>
                    <a:pt x="2684" y="3676"/>
                  </a:lnTo>
                  <a:lnTo>
                    <a:pt x="2682" y="3674"/>
                  </a:lnTo>
                  <a:lnTo>
                    <a:pt x="2682" y="3674"/>
                  </a:lnTo>
                  <a:lnTo>
                    <a:pt x="2682" y="3672"/>
                  </a:lnTo>
                  <a:lnTo>
                    <a:pt x="2682" y="3672"/>
                  </a:lnTo>
                  <a:lnTo>
                    <a:pt x="2684" y="3668"/>
                  </a:lnTo>
                  <a:lnTo>
                    <a:pt x="2684" y="3668"/>
                  </a:lnTo>
                  <a:lnTo>
                    <a:pt x="2682" y="3664"/>
                  </a:lnTo>
                  <a:lnTo>
                    <a:pt x="2682" y="3664"/>
                  </a:lnTo>
                  <a:lnTo>
                    <a:pt x="2682" y="3662"/>
                  </a:lnTo>
                  <a:lnTo>
                    <a:pt x="2682" y="3662"/>
                  </a:lnTo>
                  <a:lnTo>
                    <a:pt x="2680" y="3658"/>
                  </a:lnTo>
                  <a:lnTo>
                    <a:pt x="2680" y="3658"/>
                  </a:lnTo>
                  <a:lnTo>
                    <a:pt x="2680" y="3656"/>
                  </a:lnTo>
                  <a:lnTo>
                    <a:pt x="2680" y="3656"/>
                  </a:lnTo>
                  <a:lnTo>
                    <a:pt x="2678" y="3654"/>
                  </a:lnTo>
                  <a:lnTo>
                    <a:pt x="2678" y="3654"/>
                  </a:lnTo>
                  <a:lnTo>
                    <a:pt x="2678" y="3650"/>
                  </a:lnTo>
                  <a:lnTo>
                    <a:pt x="2678" y="3650"/>
                  </a:lnTo>
                  <a:lnTo>
                    <a:pt x="2678" y="3648"/>
                  </a:lnTo>
                  <a:lnTo>
                    <a:pt x="2678" y="3648"/>
                  </a:lnTo>
                  <a:lnTo>
                    <a:pt x="2678" y="3644"/>
                  </a:lnTo>
                  <a:lnTo>
                    <a:pt x="2678" y="3644"/>
                  </a:lnTo>
                  <a:lnTo>
                    <a:pt x="2676" y="3642"/>
                  </a:lnTo>
                  <a:lnTo>
                    <a:pt x="2676" y="3638"/>
                  </a:lnTo>
                  <a:lnTo>
                    <a:pt x="2676" y="3638"/>
                  </a:lnTo>
                  <a:lnTo>
                    <a:pt x="2674" y="3636"/>
                  </a:lnTo>
                  <a:lnTo>
                    <a:pt x="2674" y="3636"/>
                  </a:lnTo>
                  <a:lnTo>
                    <a:pt x="2672" y="3634"/>
                  </a:lnTo>
                  <a:lnTo>
                    <a:pt x="2672" y="3634"/>
                  </a:lnTo>
                  <a:lnTo>
                    <a:pt x="2672" y="3632"/>
                  </a:lnTo>
                  <a:lnTo>
                    <a:pt x="2672" y="3632"/>
                  </a:lnTo>
                  <a:lnTo>
                    <a:pt x="2672" y="3628"/>
                  </a:lnTo>
                  <a:lnTo>
                    <a:pt x="2672" y="3628"/>
                  </a:lnTo>
                  <a:lnTo>
                    <a:pt x="2672" y="3626"/>
                  </a:lnTo>
                  <a:lnTo>
                    <a:pt x="2672" y="3626"/>
                  </a:lnTo>
                  <a:lnTo>
                    <a:pt x="2670" y="3622"/>
                  </a:lnTo>
                  <a:lnTo>
                    <a:pt x="2670" y="3622"/>
                  </a:lnTo>
                  <a:lnTo>
                    <a:pt x="2668" y="3620"/>
                  </a:lnTo>
                  <a:lnTo>
                    <a:pt x="2668" y="3620"/>
                  </a:lnTo>
                  <a:lnTo>
                    <a:pt x="2668" y="3618"/>
                  </a:lnTo>
                  <a:lnTo>
                    <a:pt x="2668" y="3618"/>
                  </a:lnTo>
                  <a:lnTo>
                    <a:pt x="2666" y="3614"/>
                  </a:lnTo>
                  <a:lnTo>
                    <a:pt x="2666" y="3614"/>
                  </a:lnTo>
                  <a:lnTo>
                    <a:pt x="2666" y="3612"/>
                  </a:lnTo>
                  <a:lnTo>
                    <a:pt x="2666" y="3612"/>
                  </a:lnTo>
                  <a:lnTo>
                    <a:pt x="2664" y="3610"/>
                  </a:lnTo>
                  <a:lnTo>
                    <a:pt x="2664" y="3610"/>
                  </a:lnTo>
                  <a:lnTo>
                    <a:pt x="2664" y="3606"/>
                  </a:lnTo>
                  <a:lnTo>
                    <a:pt x="2664" y="3606"/>
                  </a:lnTo>
                  <a:lnTo>
                    <a:pt x="2664" y="3604"/>
                  </a:lnTo>
                  <a:lnTo>
                    <a:pt x="2664" y="3604"/>
                  </a:lnTo>
                  <a:lnTo>
                    <a:pt x="2664" y="3602"/>
                  </a:lnTo>
                  <a:lnTo>
                    <a:pt x="2664" y="3602"/>
                  </a:lnTo>
                  <a:lnTo>
                    <a:pt x="2662" y="3598"/>
                  </a:lnTo>
                  <a:lnTo>
                    <a:pt x="2662" y="3596"/>
                  </a:lnTo>
                  <a:lnTo>
                    <a:pt x="2662" y="3596"/>
                  </a:lnTo>
                  <a:lnTo>
                    <a:pt x="2662" y="3594"/>
                  </a:lnTo>
                  <a:lnTo>
                    <a:pt x="2662" y="3594"/>
                  </a:lnTo>
                  <a:lnTo>
                    <a:pt x="2662" y="3590"/>
                  </a:lnTo>
                  <a:lnTo>
                    <a:pt x="2662" y="3590"/>
                  </a:lnTo>
                  <a:lnTo>
                    <a:pt x="2660" y="3586"/>
                  </a:lnTo>
                  <a:lnTo>
                    <a:pt x="2660" y="3586"/>
                  </a:lnTo>
                  <a:lnTo>
                    <a:pt x="2660" y="3584"/>
                  </a:lnTo>
                  <a:lnTo>
                    <a:pt x="2660" y="3584"/>
                  </a:lnTo>
                  <a:lnTo>
                    <a:pt x="2660" y="3582"/>
                  </a:lnTo>
                  <a:lnTo>
                    <a:pt x="2660" y="3582"/>
                  </a:lnTo>
                  <a:lnTo>
                    <a:pt x="2660" y="3578"/>
                  </a:lnTo>
                  <a:lnTo>
                    <a:pt x="2660" y="3578"/>
                  </a:lnTo>
                  <a:lnTo>
                    <a:pt x="2658" y="3576"/>
                  </a:lnTo>
                  <a:lnTo>
                    <a:pt x="2658" y="3576"/>
                  </a:lnTo>
                  <a:lnTo>
                    <a:pt x="2658" y="3574"/>
                  </a:lnTo>
                  <a:lnTo>
                    <a:pt x="2658" y="3574"/>
                  </a:lnTo>
                  <a:lnTo>
                    <a:pt x="2658" y="3570"/>
                  </a:lnTo>
                  <a:lnTo>
                    <a:pt x="2658" y="3570"/>
                  </a:lnTo>
                  <a:lnTo>
                    <a:pt x="2658" y="3568"/>
                  </a:lnTo>
                  <a:lnTo>
                    <a:pt x="2658" y="3568"/>
                  </a:lnTo>
                  <a:lnTo>
                    <a:pt x="2658" y="3566"/>
                  </a:lnTo>
                  <a:lnTo>
                    <a:pt x="2658" y="3566"/>
                  </a:lnTo>
                  <a:lnTo>
                    <a:pt x="2660" y="3562"/>
                  </a:lnTo>
                  <a:lnTo>
                    <a:pt x="2660" y="3562"/>
                  </a:lnTo>
                  <a:lnTo>
                    <a:pt x="2660" y="3556"/>
                  </a:lnTo>
                  <a:lnTo>
                    <a:pt x="2660" y="3556"/>
                  </a:lnTo>
                  <a:lnTo>
                    <a:pt x="2658" y="3554"/>
                  </a:lnTo>
                  <a:lnTo>
                    <a:pt x="2656" y="3550"/>
                  </a:lnTo>
                  <a:lnTo>
                    <a:pt x="2656" y="3550"/>
                  </a:lnTo>
                  <a:lnTo>
                    <a:pt x="2656" y="3550"/>
                  </a:lnTo>
                  <a:lnTo>
                    <a:pt x="2656" y="3548"/>
                  </a:lnTo>
                  <a:lnTo>
                    <a:pt x="2656" y="3548"/>
                  </a:lnTo>
                  <a:lnTo>
                    <a:pt x="2652" y="3544"/>
                  </a:lnTo>
                  <a:lnTo>
                    <a:pt x="2652" y="3544"/>
                  </a:lnTo>
                  <a:lnTo>
                    <a:pt x="2652" y="3544"/>
                  </a:lnTo>
                  <a:lnTo>
                    <a:pt x="2650" y="3540"/>
                  </a:lnTo>
                  <a:lnTo>
                    <a:pt x="2650" y="3540"/>
                  </a:lnTo>
                  <a:lnTo>
                    <a:pt x="2650" y="3538"/>
                  </a:lnTo>
                  <a:lnTo>
                    <a:pt x="2650" y="3538"/>
                  </a:lnTo>
                  <a:lnTo>
                    <a:pt x="2652" y="3536"/>
                  </a:lnTo>
                  <a:lnTo>
                    <a:pt x="2652" y="3536"/>
                  </a:lnTo>
                  <a:lnTo>
                    <a:pt x="2652" y="3530"/>
                  </a:lnTo>
                  <a:lnTo>
                    <a:pt x="2652" y="3530"/>
                  </a:lnTo>
                  <a:lnTo>
                    <a:pt x="2650" y="3526"/>
                  </a:lnTo>
                  <a:lnTo>
                    <a:pt x="2650" y="3524"/>
                  </a:lnTo>
                  <a:lnTo>
                    <a:pt x="2650" y="3524"/>
                  </a:lnTo>
                  <a:lnTo>
                    <a:pt x="2648" y="3520"/>
                  </a:lnTo>
                  <a:lnTo>
                    <a:pt x="2648" y="3520"/>
                  </a:lnTo>
                  <a:lnTo>
                    <a:pt x="2648" y="3518"/>
                  </a:lnTo>
                  <a:lnTo>
                    <a:pt x="2648" y="3516"/>
                  </a:lnTo>
                  <a:lnTo>
                    <a:pt x="2648" y="3516"/>
                  </a:lnTo>
                  <a:lnTo>
                    <a:pt x="2644" y="3512"/>
                  </a:lnTo>
                  <a:lnTo>
                    <a:pt x="2644" y="3512"/>
                  </a:lnTo>
                  <a:lnTo>
                    <a:pt x="2644" y="3510"/>
                  </a:lnTo>
                  <a:lnTo>
                    <a:pt x="2644" y="3510"/>
                  </a:lnTo>
                  <a:lnTo>
                    <a:pt x="2644" y="3508"/>
                  </a:lnTo>
                  <a:lnTo>
                    <a:pt x="2644" y="3508"/>
                  </a:lnTo>
                  <a:lnTo>
                    <a:pt x="2644" y="3508"/>
                  </a:lnTo>
                  <a:lnTo>
                    <a:pt x="2644" y="3504"/>
                  </a:lnTo>
                  <a:lnTo>
                    <a:pt x="2644" y="3504"/>
                  </a:lnTo>
                  <a:lnTo>
                    <a:pt x="2644" y="3502"/>
                  </a:lnTo>
                  <a:lnTo>
                    <a:pt x="2644" y="3502"/>
                  </a:lnTo>
                  <a:lnTo>
                    <a:pt x="2644" y="3498"/>
                  </a:lnTo>
                  <a:lnTo>
                    <a:pt x="2644" y="3498"/>
                  </a:lnTo>
                  <a:lnTo>
                    <a:pt x="2642" y="3494"/>
                  </a:lnTo>
                  <a:lnTo>
                    <a:pt x="2640" y="3492"/>
                  </a:lnTo>
                  <a:lnTo>
                    <a:pt x="2638" y="3492"/>
                  </a:lnTo>
                  <a:lnTo>
                    <a:pt x="2638" y="3490"/>
                  </a:lnTo>
                  <a:lnTo>
                    <a:pt x="2638" y="3490"/>
                  </a:lnTo>
                  <a:lnTo>
                    <a:pt x="2636" y="3488"/>
                  </a:lnTo>
                  <a:lnTo>
                    <a:pt x="2636" y="3488"/>
                  </a:lnTo>
                  <a:lnTo>
                    <a:pt x="2636" y="3488"/>
                  </a:lnTo>
                  <a:lnTo>
                    <a:pt x="2636" y="3488"/>
                  </a:lnTo>
                  <a:lnTo>
                    <a:pt x="2636" y="3484"/>
                  </a:lnTo>
                  <a:lnTo>
                    <a:pt x="2636" y="3484"/>
                  </a:lnTo>
                  <a:lnTo>
                    <a:pt x="2634" y="3480"/>
                  </a:lnTo>
                  <a:lnTo>
                    <a:pt x="2634" y="3480"/>
                  </a:lnTo>
                  <a:lnTo>
                    <a:pt x="2634" y="3478"/>
                  </a:lnTo>
                  <a:lnTo>
                    <a:pt x="2634" y="3478"/>
                  </a:lnTo>
                  <a:lnTo>
                    <a:pt x="2634" y="3476"/>
                  </a:lnTo>
                  <a:lnTo>
                    <a:pt x="2634" y="3476"/>
                  </a:lnTo>
                  <a:lnTo>
                    <a:pt x="2632" y="3474"/>
                  </a:lnTo>
                  <a:lnTo>
                    <a:pt x="2632" y="3474"/>
                  </a:lnTo>
                  <a:lnTo>
                    <a:pt x="2632" y="3470"/>
                  </a:lnTo>
                  <a:lnTo>
                    <a:pt x="2632" y="3470"/>
                  </a:lnTo>
                  <a:lnTo>
                    <a:pt x="2632" y="3468"/>
                  </a:lnTo>
                  <a:lnTo>
                    <a:pt x="2632" y="3468"/>
                  </a:lnTo>
                  <a:lnTo>
                    <a:pt x="2630" y="3462"/>
                  </a:lnTo>
                  <a:lnTo>
                    <a:pt x="2630" y="3462"/>
                  </a:lnTo>
                  <a:lnTo>
                    <a:pt x="2630" y="3462"/>
                  </a:lnTo>
                  <a:lnTo>
                    <a:pt x="2630" y="3462"/>
                  </a:lnTo>
                  <a:lnTo>
                    <a:pt x="2630" y="3456"/>
                  </a:lnTo>
                  <a:lnTo>
                    <a:pt x="2630" y="3456"/>
                  </a:lnTo>
                  <a:lnTo>
                    <a:pt x="2630" y="3454"/>
                  </a:lnTo>
                  <a:lnTo>
                    <a:pt x="2630" y="3454"/>
                  </a:lnTo>
                  <a:lnTo>
                    <a:pt x="2628" y="3450"/>
                  </a:lnTo>
                  <a:lnTo>
                    <a:pt x="2628" y="3450"/>
                  </a:lnTo>
                  <a:lnTo>
                    <a:pt x="2628" y="3448"/>
                  </a:lnTo>
                  <a:lnTo>
                    <a:pt x="2628" y="3448"/>
                  </a:lnTo>
                  <a:lnTo>
                    <a:pt x="2626" y="3446"/>
                  </a:lnTo>
                  <a:lnTo>
                    <a:pt x="2626" y="3446"/>
                  </a:lnTo>
                  <a:lnTo>
                    <a:pt x="2626" y="3444"/>
                  </a:lnTo>
                  <a:lnTo>
                    <a:pt x="2626" y="3444"/>
                  </a:lnTo>
                  <a:lnTo>
                    <a:pt x="2626" y="3440"/>
                  </a:lnTo>
                  <a:lnTo>
                    <a:pt x="2626" y="3440"/>
                  </a:lnTo>
                  <a:lnTo>
                    <a:pt x="2626" y="3436"/>
                  </a:lnTo>
                  <a:lnTo>
                    <a:pt x="2626" y="3436"/>
                  </a:lnTo>
                  <a:lnTo>
                    <a:pt x="2624" y="3434"/>
                  </a:lnTo>
                  <a:lnTo>
                    <a:pt x="2624" y="3434"/>
                  </a:lnTo>
                  <a:lnTo>
                    <a:pt x="2624" y="3430"/>
                  </a:lnTo>
                  <a:lnTo>
                    <a:pt x="2624" y="3430"/>
                  </a:lnTo>
                  <a:lnTo>
                    <a:pt x="2622" y="3428"/>
                  </a:lnTo>
                  <a:lnTo>
                    <a:pt x="2622" y="3428"/>
                  </a:lnTo>
                  <a:lnTo>
                    <a:pt x="2622" y="3426"/>
                  </a:lnTo>
                  <a:lnTo>
                    <a:pt x="2622" y="3426"/>
                  </a:lnTo>
                  <a:lnTo>
                    <a:pt x="2622" y="3422"/>
                  </a:lnTo>
                  <a:lnTo>
                    <a:pt x="2622" y="3422"/>
                  </a:lnTo>
                  <a:lnTo>
                    <a:pt x="2620" y="3420"/>
                  </a:lnTo>
                  <a:lnTo>
                    <a:pt x="2620" y="3420"/>
                  </a:lnTo>
                  <a:lnTo>
                    <a:pt x="2620" y="3416"/>
                  </a:lnTo>
                  <a:lnTo>
                    <a:pt x="2620" y="3416"/>
                  </a:lnTo>
                  <a:lnTo>
                    <a:pt x="2620" y="3414"/>
                  </a:lnTo>
                  <a:lnTo>
                    <a:pt x="2620" y="3414"/>
                  </a:lnTo>
                  <a:lnTo>
                    <a:pt x="2618" y="3410"/>
                  </a:lnTo>
                  <a:lnTo>
                    <a:pt x="2618" y="3410"/>
                  </a:lnTo>
                  <a:lnTo>
                    <a:pt x="2614" y="3404"/>
                  </a:lnTo>
                  <a:lnTo>
                    <a:pt x="2614" y="3404"/>
                  </a:lnTo>
                  <a:lnTo>
                    <a:pt x="2614" y="3402"/>
                  </a:lnTo>
                  <a:lnTo>
                    <a:pt x="2614" y="3402"/>
                  </a:lnTo>
                  <a:lnTo>
                    <a:pt x="2612" y="3400"/>
                  </a:lnTo>
                  <a:lnTo>
                    <a:pt x="2612" y="3400"/>
                  </a:lnTo>
                  <a:lnTo>
                    <a:pt x="2612" y="3400"/>
                  </a:lnTo>
                  <a:lnTo>
                    <a:pt x="2612" y="3400"/>
                  </a:lnTo>
                  <a:lnTo>
                    <a:pt x="2614" y="3396"/>
                  </a:lnTo>
                  <a:lnTo>
                    <a:pt x="2614" y="3396"/>
                  </a:lnTo>
                  <a:lnTo>
                    <a:pt x="2614" y="3390"/>
                  </a:lnTo>
                  <a:lnTo>
                    <a:pt x="2614" y="3390"/>
                  </a:lnTo>
                  <a:lnTo>
                    <a:pt x="2614" y="3388"/>
                  </a:lnTo>
                  <a:lnTo>
                    <a:pt x="2614" y="3388"/>
                  </a:lnTo>
                  <a:lnTo>
                    <a:pt x="2614" y="3386"/>
                  </a:lnTo>
                  <a:lnTo>
                    <a:pt x="2614" y="3386"/>
                  </a:lnTo>
                  <a:lnTo>
                    <a:pt x="2614" y="3382"/>
                  </a:lnTo>
                  <a:lnTo>
                    <a:pt x="2614" y="3382"/>
                  </a:lnTo>
                  <a:lnTo>
                    <a:pt x="2614" y="3380"/>
                  </a:lnTo>
                  <a:lnTo>
                    <a:pt x="2614" y="3380"/>
                  </a:lnTo>
                  <a:lnTo>
                    <a:pt x="2614" y="3374"/>
                  </a:lnTo>
                  <a:lnTo>
                    <a:pt x="2614" y="3374"/>
                  </a:lnTo>
                  <a:lnTo>
                    <a:pt x="2612" y="3370"/>
                  </a:lnTo>
                  <a:lnTo>
                    <a:pt x="2612" y="3370"/>
                  </a:lnTo>
                  <a:lnTo>
                    <a:pt x="2610" y="3368"/>
                  </a:lnTo>
                  <a:lnTo>
                    <a:pt x="2610" y="3368"/>
                  </a:lnTo>
                  <a:lnTo>
                    <a:pt x="2610" y="3368"/>
                  </a:lnTo>
                  <a:lnTo>
                    <a:pt x="2610" y="3368"/>
                  </a:lnTo>
                  <a:lnTo>
                    <a:pt x="2610" y="3364"/>
                  </a:lnTo>
                  <a:lnTo>
                    <a:pt x="2610" y="3364"/>
                  </a:lnTo>
                  <a:lnTo>
                    <a:pt x="2610" y="3362"/>
                  </a:lnTo>
                  <a:lnTo>
                    <a:pt x="2610" y="3362"/>
                  </a:lnTo>
                  <a:lnTo>
                    <a:pt x="2608" y="3358"/>
                  </a:lnTo>
                  <a:lnTo>
                    <a:pt x="2608" y="3358"/>
                  </a:lnTo>
                  <a:lnTo>
                    <a:pt x="2606" y="3354"/>
                  </a:lnTo>
                  <a:lnTo>
                    <a:pt x="2606" y="3354"/>
                  </a:lnTo>
                  <a:lnTo>
                    <a:pt x="2606" y="3354"/>
                  </a:lnTo>
                  <a:lnTo>
                    <a:pt x="2606" y="3354"/>
                  </a:lnTo>
                  <a:lnTo>
                    <a:pt x="2604" y="3350"/>
                  </a:lnTo>
                  <a:lnTo>
                    <a:pt x="2604" y="3350"/>
                  </a:lnTo>
                  <a:lnTo>
                    <a:pt x="2604" y="3348"/>
                  </a:lnTo>
                  <a:lnTo>
                    <a:pt x="2604" y="3348"/>
                  </a:lnTo>
                  <a:lnTo>
                    <a:pt x="2604" y="3344"/>
                  </a:lnTo>
                  <a:lnTo>
                    <a:pt x="2604" y="3344"/>
                  </a:lnTo>
                  <a:lnTo>
                    <a:pt x="2604" y="3344"/>
                  </a:lnTo>
                  <a:lnTo>
                    <a:pt x="2602" y="3340"/>
                  </a:lnTo>
                  <a:lnTo>
                    <a:pt x="2602" y="3340"/>
                  </a:lnTo>
                  <a:lnTo>
                    <a:pt x="2602" y="3338"/>
                  </a:lnTo>
                  <a:lnTo>
                    <a:pt x="2602" y="3338"/>
                  </a:lnTo>
                  <a:lnTo>
                    <a:pt x="2602" y="3338"/>
                  </a:lnTo>
                  <a:lnTo>
                    <a:pt x="2602" y="3338"/>
                  </a:lnTo>
                  <a:lnTo>
                    <a:pt x="2604" y="3332"/>
                  </a:lnTo>
                  <a:lnTo>
                    <a:pt x="2604" y="3332"/>
                  </a:lnTo>
                  <a:lnTo>
                    <a:pt x="2602" y="3328"/>
                  </a:lnTo>
                  <a:lnTo>
                    <a:pt x="2602" y="3328"/>
                  </a:lnTo>
                  <a:lnTo>
                    <a:pt x="2600" y="3326"/>
                  </a:lnTo>
                  <a:lnTo>
                    <a:pt x="2600" y="3324"/>
                  </a:lnTo>
                  <a:lnTo>
                    <a:pt x="2600" y="3324"/>
                  </a:lnTo>
                  <a:lnTo>
                    <a:pt x="2600" y="3320"/>
                  </a:lnTo>
                  <a:lnTo>
                    <a:pt x="2598" y="3318"/>
                  </a:lnTo>
                  <a:lnTo>
                    <a:pt x="2598" y="3318"/>
                  </a:lnTo>
                  <a:lnTo>
                    <a:pt x="2598" y="3314"/>
                  </a:lnTo>
                  <a:lnTo>
                    <a:pt x="2598" y="3314"/>
                  </a:lnTo>
                  <a:lnTo>
                    <a:pt x="2598" y="3312"/>
                  </a:lnTo>
                  <a:lnTo>
                    <a:pt x="2598" y="3312"/>
                  </a:lnTo>
                  <a:lnTo>
                    <a:pt x="2596" y="3308"/>
                  </a:lnTo>
                  <a:lnTo>
                    <a:pt x="2596" y="3308"/>
                  </a:lnTo>
                  <a:lnTo>
                    <a:pt x="2594" y="3304"/>
                  </a:lnTo>
                  <a:lnTo>
                    <a:pt x="2594" y="3304"/>
                  </a:lnTo>
                  <a:lnTo>
                    <a:pt x="2592" y="3304"/>
                  </a:lnTo>
                  <a:lnTo>
                    <a:pt x="2592" y="3304"/>
                  </a:lnTo>
                  <a:lnTo>
                    <a:pt x="2592" y="3300"/>
                  </a:lnTo>
                  <a:lnTo>
                    <a:pt x="2592" y="3300"/>
                  </a:lnTo>
                  <a:lnTo>
                    <a:pt x="2592" y="3298"/>
                  </a:lnTo>
                  <a:lnTo>
                    <a:pt x="2592" y="3298"/>
                  </a:lnTo>
                  <a:lnTo>
                    <a:pt x="2590" y="3292"/>
                  </a:lnTo>
                  <a:lnTo>
                    <a:pt x="2588" y="3292"/>
                  </a:lnTo>
                  <a:lnTo>
                    <a:pt x="2588" y="3292"/>
                  </a:lnTo>
                  <a:lnTo>
                    <a:pt x="2588" y="3290"/>
                  </a:lnTo>
                  <a:lnTo>
                    <a:pt x="2588" y="3290"/>
                  </a:lnTo>
                  <a:lnTo>
                    <a:pt x="2586" y="3288"/>
                  </a:lnTo>
                  <a:lnTo>
                    <a:pt x="2586" y="3288"/>
                  </a:lnTo>
                  <a:lnTo>
                    <a:pt x="2586" y="3286"/>
                  </a:lnTo>
                  <a:lnTo>
                    <a:pt x="2586" y="3286"/>
                  </a:lnTo>
                  <a:lnTo>
                    <a:pt x="2586" y="3282"/>
                  </a:lnTo>
                  <a:lnTo>
                    <a:pt x="2586" y="3282"/>
                  </a:lnTo>
                  <a:lnTo>
                    <a:pt x="2584" y="3280"/>
                  </a:lnTo>
                  <a:lnTo>
                    <a:pt x="2584" y="3280"/>
                  </a:lnTo>
                  <a:lnTo>
                    <a:pt x="2584" y="3278"/>
                  </a:lnTo>
                  <a:lnTo>
                    <a:pt x="2584" y="3278"/>
                  </a:lnTo>
                  <a:lnTo>
                    <a:pt x="2584" y="3276"/>
                  </a:lnTo>
                  <a:lnTo>
                    <a:pt x="2584" y="3276"/>
                  </a:lnTo>
                  <a:lnTo>
                    <a:pt x="2584" y="3272"/>
                  </a:lnTo>
                  <a:lnTo>
                    <a:pt x="2584" y="3272"/>
                  </a:lnTo>
                  <a:lnTo>
                    <a:pt x="2582" y="3268"/>
                  </a:lnTo>
                  <a:lnTo>
                    <a:pt x="2582" y="3268"/>
                  </a:lnTo>
                  <a:lnTo>
                    <a:pt x="2580" y="3266"/>
                  </a:lnTo>
                  <a:lnTo>
                    <a:pt x="2580" y="3266"/>
                  </a:lnTo>
                  <a:lnTo>
                    <a:pt x="2580" y="3262"/>
                  </a:lnTo>
                  <a:lnTo>
                    <a:pt x="2580" y="3262"/>
                  </a:lnTo>
                  <a:lnTo>
                    <a:pt x="2580" y="3262"/>
                  </a:lnTo>
                  <a:lnTo>
                    <a:pt x="2580" y="3260"/>
                  </a:lnTo>
                  <a:lnTo>
                    <a:pt x="2580" y="3260"/>
                  </a:lnTo>
                  <a:lnTo>
                    <a:pt x="2582" y="3256"/>
                  </a:lnTo>
                  <a:lnTo>
                    <a:pt x="2582" y="3254"/>
                  </a:lnTo>
                  <a:lnTo>
                    <a:pt x="2582" y="3254"/>
                  </a:lnTo>
                  <a:lnTo>
                    <a:pt x="2582" y="3252"/>
                  </a:lnTo>
                  <a:lnTo>
                    <a:pt x="2582" y="3252"/>
                  </a:lnTo>
                  <a:lnTo>
                    <a:pt x="2582" y="3244"/>
                  </a:lnTo>
                  <a:lnTo>
                    <a:pt x="2582" y="3244"/>
                  </a:lnTo>
                  <a:lnTo>
                    <a:pt x="2580" y="3242"/>
                  </a:lnTo>
                  <a:lnTo>
                    <a:pt x="2580" y="3242"/>
                  </a:lnTo>
                  <a:lnTo>
                    <a:pt x="2578" y="3240"/>
                  </a:lnTo>
                  <a:lnTo>
                    <a:pt x="2578" y="3240"/>
                  </a:lnTo>
                  <a:lnTo>
                    <a:pt x="2580" y="3238"/>
                  </a:lnTo>
                  <a:lnTo>
                    <a:pt x="2580" y="3238"/>
                  </a:lnTo>
                  <a:lnTo>
                    <a:pt x="2578" y="3234"/>
                  </a:lnTo>
                  <a:lnTo>
                    <a:pt x="2578" y="3234"/>
                  </a:lnTo>
                  <a:lnTo>
                    <a:pt x="2578" y="3230"/>
                  </a:lnTo>
                  <a:lnTo>
                    <a:pt x="2578" y="3230"/>
                  </a:lnTo>
                  <a:lnTo>
                    <a:pt x="2576" y="3228"/>
                  </a:lnTo>
                  <a:lnTo>
                    <a:pt x="2576" y="3228"/>
                  </a:lnTo>
                  <a:lnTo>
                    <a:pt x="2576" y="3226"/>
                  </a:lnTo>
                  <a:lnTo>
                    <a:pt x="2576" y="3226"/>
                  </a:lnTo>
                  <a:lnTo>
                    <a:pt x="2576" y="3222"/>
                  </a:lnTo>
                  <a:lnTo>
                    <a:pt x="2576" y="3222"/>
                  </a:lnTo>
                  <a:lnTo>
                    <a:pt x="2572" y="3218"/>
                  </a:lnTo>
                  <a:lnTo>
                    <a:pt x="2572" y="3218"/>
                  </a:lnTo>
                  <a:lnTo>
                    <a:pt x="2572" y="3216"/>
                  </a:lnTo>
                  <a:lnTo>
                    <a:pt x="2572" y="3216"/>
                  </a:lnTo>
                  <a:lnTo>
                    <a:pt x="2572" y="3214"/>
                  </a:lnTo>
                  <a:lnTo>
                    <a:pt x="2572" y="3214"/>
                  </a:lnTo>
                  <a:lnTo>
                    <a:pt x="2570" y="3210"/>
                  </a:lnTo>
                  <a:lnTo>
                    <a:pt x="2570" y="3210"/>
                  </a:lnTo>
                  <a:lnTo>
                    <a:pt x="2568" y="3210"/>
                  </a:lnTo>
                  <a:lnTo>
                    <a:pt x="2568" y="3210"/>
                  </a:lnTo>
                  <a:lnTo>
                    <a:pt x="2568" y="3208"/>
                  </a:lnTo>
                  <a:lnTo>
                    <a:pt x="2568" y="3208"/>
                  </a:lnTo>
                  <a:lnTo>
                    <a:pt x="2568" y="3204"/>
                  </a:lnTo>
                  <a:lnTo>
                    <a:pt x="2568" y="3204"/>
                  </a:lnTo>
                  <a:lnTo>
                    <a:pt x="2568" y="3204"/>
                  </a:lnTo>
                  <a:lnTo>
                    <a:pt x="2566" y="3198"/>
                  </a:lnTo>
                  <a:lnTo>
                    <a:pt x="2566" y="3198"/>
                  </a:lnTo>
                  <a:lnTo>
                    <a:pt x="2564" y="3196"/>
                  </a:lnTo>
                  <a:lnTo>
                    <a:pt x="2564" y="3196"/>
                  </a:lnTo>
                  <a:lnTo>
                    <a:pt x="2562" y="3194"/>
                  </a:lnTo>
                  <a:lnTo>
                    <a:pt x="2562" y="3194"/>
                  </a:lnTo>
                  <a:lnTo>
                    <a:pt x="2562" y="3190"/>
                  </a:lnTo>
                  <a:lnTo>
                    <a:pt x="2562" y="3190"/>
                  </a:lnTo>
                  <a:lnTo>
                    <a:pt x="2562" y="3190"/>
                  </a:lnTo>
                  <a:lnTo>
                    <a:pt x="2562" y="3190"/>
                  </a:lnTo>
                  <a:lnTo>
                    <a:pt x="2562" y="3186"/>
                  </a:lnTo>
                  <a:lnTo>
                    <a:pt x="2562" y="3186"/>
                  </a:lnTo>
                  <a:lnTo>
                    <a:pt x="2560" y="3186"/>
                  </a:lnTo>
                  <a:lnTo>
                    <a:pt x="2560" y="3186"/>
                  </a:lnTo>
                  <a:lnTo>
                    <a:pt x="2562" y="3184"/>
                  </a:lnTo>
                  <a:lnTo>
                    <a:pt x="2562" y="3184"/>
                  </a:lnTo>
                  <a:lnTo>
                    <a:pt x="2564" y="3178"/>
                  </a:lnTo>
                  <a:lnTo>
                    <a:pt x="2564" y="3178"/>
                  </a:lnTo>
                  <a:lnTo>
                    <a:pt x="2562" y="3176"/>
                  </a:lnTo>
                  <a:lnTo>
                    <a:pt x="2562" y="3174"/>
                  </a:lnTo>
                  <a:lnTo>
                    <a:pt x="2562" y="3174"/>
                  </a:lnTo>
                  <a:lnTo>
                    <a:pt x="2560" y="3172"/>
                  </a:lnTo>
                  <a:lnTo>
                    <a:pt x="2560" y="3172"/>
                  </a:lnTo>
                  <a:lnTo>
                    <a:pt x="2560" y="3170"/>
                  </a:lnTo>
                  <a:lnTo>
                    <a:pt x="2560" y="3170"/>
                  </a:lnTo>
                  <a:lnTo>
                    <a:pt x="2558" y="3166"/>
                  </a:lnTo>
                  <a:lnTo>
                    <a:pt x="2558" y="3166"/>
                  </a:lnTo>
                  <a:lnTo>
                    <a:pt x="2558" y="3166"/>
                  </a:lnTo>
                  <a:lnTo>
                    <a:pt x="2558" y="3164"/>
                  </a:lnTo>
                  <a:lnTo>
                    <a:pt x="2558" y="3164"/>
                  </a:lnTo>
                  <a:lnTo>
                    <a:pt x="2558" y="3156"/>
                  </a:lnTo>
                  <a:lnTo>
                    <a:pt x="2558" y="3156"/>
                  </a:lnTo>
                  <a:lnTo>
                    <a:pt x="2556" y="3152"/>
                  </a:lnTo>
                  <a:lnTo>
                    <a:pt x="2556" y="3152"/>
                  </a:lnTo>
                  <a:lnTo>
                    <a:pt x="2554" y="3150"/>
                  </a:lnTo>
                  <a:lnTo>
                    <a:pt x="2554" y="3150"/>
                  </a:lnTo>
                  <a:lnTo>
                    <a:pt x="2552" y="3148"/>
                  </a:lnTo>
                  <a:lnTo>
                    <a:pt x="2552" y="3146"/>
                  </a:lnTo>
                  <a:lnTo>
                    <a:pt x="2552" y="3146"/>
                  </a:lnTo>
                  <a:lnTo>
                    <a:pt x="2552" y="3142"/>
                  </a:lnTo>
                  <a:lnTo>
                    <a:pt x="2552" y="3142"/>
                  </a:lnTo>
                  <a:lnTo>
                    <a:pt x="2552" y="3134"/>
                  </a:lnTo>
                  <a:lnTo>
                    <a:pt x="2552" y="3134"/>
                  </a:lnTo>
                  <a:lnTo>
                    <a:pt x="2552" y="3132"/>
                  </a:lnTo>
                  <a:lnTo>
                    <a:pt x="2552" y="3132"/>
                  </a:lnTo>
                  <a:lnTo>
                    <a:pt x="2550" y="3128"/>
                  </a:lnTo>
                  <a:lnTo>
                    <a:pt x="2550" y="3128"/>
                  </a:lnTo>
                  <a:lnTo>
                    <a:pt x="2548" y="3124"/>
                  </a:lnTo>
                  <a:lnTo>
                    <a:pt x="2548" y="3124"/>
                  </a:lnTo>
                  <a:lnTo>
                    <a:pt x="2546" y="3122"/>
                  </a:lnTo>
                  <a:lnTo>
                    <a:pt x="2546" y="3122"/>
                  </a:lnTo>
                  <a:lnTo>
                    <a:pt x="2546" y="3120"/>
                  </a:lnTo>
                  <a:lnTo>
                    <a:pt x="2546" y="3120"/>
                  </a:lnTo>
                  <a:lnTo>
                    <a:pt x="2546" y="3116"/>
                  </a:lnTo>
                  <a:lnTo>
                    <a:pt x="2546" y="3116"/>
                  </a:lnTo>
                  <a:lnTo>
                    <a:pt x="2544" y="3112"/>
                  </a:lnTo>
                  <a:lnTo>
                    <a:pt x="2544" y="3112"/>
                  </a:lnTo>
                  <a:lnTo>
                    <a:pt x="2544" y="3112"/>
                  </a:lnTo>
                  <a:lnTo>
                    <a:pt x="2544" y="3112"/>
                  </a:lnTo>
                  <a:lnTo>
                    <a:pt x="2544" y="3110"/>
                  </a:lnTo>
                  <a:lnTo>
                    <a:pt x="2544" y="3110"/>
                  </a:lnTo>
                  <a:lnTo>
                    <a:pt x="2544" y="3106"/>
                  </a:lnTo>
                  <a:lnTo>
                    <a:pt x="2544" y="3106"/>
                  </a:lnTo>
                  <a:lnTo>
                    <a:pt x="2544" y="3104"/>
                  </a:lnTo>
                  <a:lnTo>
                    <a:pt x="2544" y="3104"/>
                  </a:lnTo>
                  <a:lnTo>
                    <a:pt x="2544" y="3100"/>
                  </a:lnTo>
                  <a:lnTo>
                    <a:pt x="2544" y="3100"/>
                  </a:lnTo>
                  <a:lnTo>
                    <a:pt x="2542" y="3098"/>
                  </a:lnTo>
                  <a:lnTo>
                    <a:pt x="2542" y="3098"/>
                  </a:lnTo>
                  <a:lnTo>
                    <a:pt x="2542" y="3094"/>
                  </a:lnTo>
                  <a:lnTo>
                    <a:pt x="2542" y="3094"/>
                  </a:lnTo>
                  <a:lnTo>
                    <a:pt x="2540" y="3092"/>
                  </a:lnTo>
                  <a:lnTo>
                    <a:pt x="2540" y="3092"/>
                  </a:lnTo>
                  <a:lnTo>
                    <a:pt x="2540" y="3090"/>
                  </a:lnTo>
                  <a:lnTo>
                    <a:pt x="2540" y="3090"/>
                  </a:lnTo>
                  <a:lnTo>
                    <a:pt x="2540" y="3088"/>
                  </a:lnTo>
                  <a:lnTo>
                    <a:pt x="2540" y="3088"/>
                  </a:lnTo>
                  <a:lnTo>
                    <a:pt x="2538" y="3084"/>
                  </a:lnTo>
                  <a:lnTo>
                    <a:pt x="2538" y="3084"/>
                  </a:lnTo>
                  <a:lnTo>
                    <a:pt x="2538" y="3082"/>
                  </a:lnTo>
                  <a:lnTo>
                    <a:pt x="2538" y="3082"/>
                  </a:lnTo>
                  <a:lnTo>
                    <a:pt x="2536" y="3080"/>
                  </a:lnTo>
                  <a:lnTo>
                    <a:pt x="2536" y="3076"/>
                  </a:lnTo>
                  <a:lnTo>
                    <a:pt x="2536" y="3076"/>
                  </a:lnTo>
                  <a:lnTo>
                    <a:pt x="2536" y="3074"/>
                  </a:lnTo>
                  <a:lnTo>
                    <a:pt x="2534" y="3072"/>
                  </a:lnTo>
                  <a:lnTo>
                    <a:pt x="2534" y="3072"/>
                  </a:lnTo>
                  <a:lnTo>
                    <a:pt x="2534" y="3068"/>
                  </a:lnTo>
                  <a:lnTo>
                    <a:pt x="2532" y="3066"/>
                  </a:lnTo>
                  <a:lnTo>
                    <a:pt x="2532" y="3066"/>
                  </a:lnTo>
                  <a:lnTo>
                    <a:pt x="2532" y="3064"/>
                  </a:lnTo>
                  <a:lnTo>
                    <a:pt x="2532" y="3064"/>
                  </a:lnTo>
                  <a:lnTo>
                    <a:pt x="2532" y="3062"/>
                  </a:lnTo>
                  <a:lnTo>
                    <a:pt x="2532" y="3062"/>
                  </a:lnTo>
                  <a:lnTo>
                    <a:pt x="2532" y="3058"/>
                  </a:lnTo>
                  <a:lnTo>
                    <a:pt x="2530" y="3052"/>
                  </a:lnTo>
                  <a:lnTo>
                    <a:pt x="2530" y="3052"/>
                  </a:lnTo>
                  <a:lnTo>
                    <a:pt x="2530" y="3048"/>
                  </a:lnTo>
                  <a:lnTo>
                    <a:pt x="2530" y="3048"/>
                  </a:lnTo>
                  <a:lnTo>
                    <a:pt x="2528" y="3046"/>
                  </a:lnTo>
                  <a:lnTo>
                    <a:pt x="2528" y="3046"/>
                  </a:lnTo>
                  <a:lnTo>
                    <a:pt x="2528" y="3042"/>
                  </a:lnTo>
                  <a:lnTo>
                    <a:pt x="2528" y="3040"/>
                  </a:lnTo>
                  <a:lnTo>
                    <a:pt x="2528" y="3040"/>
                  </a:lnTo>
                  <a:lnTo>
                    <a:pt x="2528" y="3036"/>
                  </a:lnTo>
                  <a:lnTo>
                    <a:pt x="2528" y="3036"/>
                  </a:lnTo>
                  <a:lnTo>
                    <a:pt x="2526" y="3032"/>
                  </a:lnTo>
                  <a:lnTo>
                    <a:pt x="2526" y="3032"/>
                  </a:lnTo>
                  <a:lnTo>
                    <a:pt x="2526" y="3030"/>
                  </a:lnTo>
                  <a:lnTo>
                    <a:pt x="2526" y="3030"/>
                  </a:lnTo>
                  <a:lnTo>
                    <a:pt x="2524" y="3026"/>
                  </a:lnTo>
                  <a:lnTo>
                    <a:pt x="2524" y="3026"/>
                  </a:lnTo>
                  <a:lnTo>
                    <a:pt x="2524" y="3024"/>
                  </a:lnTo>
                  <a:lnTo>
                    <a:pt x="2524" y="3024"/>
                  </a:lnTo>
                  <a:lnTo>
                    <a:pt x="2524" y="3022"/>
                  </a:lnTo>
                  <a:lnTo>
                    <a:pt x="2524" y="3022"/>
                  </a:lnTo>
                  <a:lnTo>
                    <a:pt x="2524" y="3018"/>
                  </a:lnTo>
                  <a:lnTo>
                    <a:pt x="2524" y="3018"/>
                  </a:lnTo>
                  <a:lnTo>
                    <a:pt x="2522" y="3014"/>
                  </a:lnTo>
                  <a:lnTo>
                    <a:pt x="2520" y="3012"/>
                  </a:lnTo>
                  <a:lnTo>
                    <a:pt x="2520" y="3012"/>
                  </a:lnTo>
                  <a:lnTo>
                    <a:pt x="2516" y="3008"/>
                  </a:lnTo>
                  <a:lnTo>
                    <a:pt x="2516" y="3008"/>
                  </a:lnTo>
                  <a:lnTo>
                    <a:pt x="2516" y="3008"/>
                  </a:lnTo>
                  <a:lnTo>
                    <a:pt x="2516" y="3008"/>
                  </a:lnTo>
                  <a:lnTo>
                    <a:pt x="2514" y="3004"/>
                  </a:lnTo>
                  <a:lnTo>
                    <a:pt x="2514" y="3004"/>
                  </a:lnTo>
                  <a:lnTo>
                    <a:pt x="2514" y="3002"/>
                  </a:lnTo>
                  <a:lnTo>
                    <a:pt x="2514" y="3002"/>
                  </a:lnTo>
                  <a:lnTo>
                    <a:pt x="2512" y="3000"/>
                  </a:lnTo>
                  <a:lnTo>
                    <a:pt x="2512" y="3000"/>
                  </a:lnTo>
                  <a:lnTo>
                    <a:pt x="2514" y="2996"/>
                  </a:lnTo>
                  <a:lnTo>
                    <a:pt x="2514" y="2996"/>
                  </a:lnTo>
                  <a:lnTo>
                    <a:pt x="2514" y="2994"/>
                  </a:lnTo>
                  <a:lnTo>
                    <a:pt x="2514" y="2994"/>
                  </a:lnTo>
                  <a:lnTo>
                    <a:pt x="2514" y="2990"/>
                  </a:lnTo>
                  <a:lnTo>
                    <a:pt x="2514" y="2990"/>
                  </a:lnTo>
                  <a:lnTo>
                    <a:pt x="2514" y="2988"/>
                  </a:lnTo>
                  <a:lnTo>
                    <a:pt x="2514" y="2988"/>
                  </a:lnTo>
                  <a:lnTo>
                    <a:pt x="2514" y="2986"/>
                  </a:lnTo>
                  <a:lnTo>
                    <a:pt x="2514" y="2986"/>
                  </a:lnTo>
                  <a:lnTo>
                    <a:pt x="2514" y="2982"/>
                  </a:lnTo>
                  <a:lnTo>
                    <a:pt x="2514" y="2982"/>
                  </a:lnTo>
                  <a:lnTo>
                    <a:pt x="2512" y="2978"/>
                  </a:lnTo>
                  <a:lnTo>
                    <a:pt x="2512" y="2978"/>
                  </a:lnTo>
                  <a:lnTo>
                    <a:pt x="2512" y="2976"/>
                  </a:lnTo>
                  <a:lnTo>
                    <a:pt x="2512" y="2976"/>
                  </a:lnTo>
                  <a:lnTo>
                    <a:pt x="2512" y="2974"/>
                  </a:lnTo>
                  <a:lnTo>
                    <a:pt x="2512" y="2974"/>
                  </a:lnTo>
                  <a:lnTo>
                    <a:pt x="2510" y="2970"/>
                  </a:lnTo>
                  <a:lnTo>
                    <a:pt x="2510" y="2970"/>
                  </a:lnTo>
                  <a:lnTo>
                    <a:pt x="2510" y="2966"/>
                  </a:lnTo>
                  <a:lnTo>
                    <a:pt x="2510" y="2966"/>
                  </a:lnTo>
                  <a:lnTo>
                    <a:pt x="2508" y="2964"/>
                  </a:lnTo>
                  <a:lnTo>
                    <a:pt x="2508" y="2964"/>
                  </a:lnTo>
                  <a:lnTo>
                    <a:pt x="2506" y="2960"/>
                  </a:lnTo>
                  <a:lnTo>
                    <a:pt x="2506" y="2960"/>
                  </a:lnTo>
                  <a:lnTo>
                    <a:pt x="2506" y="2958"/>
                  </a:lnTo>
                  <a:lnTo>
                    <a:pt x="2506" y="2958"/>
                  </a:lnTo>
                  <a:lnTo>
                    <a:pt x="2504" y="2954"/>
                  </a:lnTo>
                  <a:lnTo>
                    <a:pt x="2504" y="2952"/>
                  </a:lnTo>
                  <a:lnTo>
                    <a:pt x="2504" y="2952"/>
                  </a:lnTo>
                  <a:lnTo>
                    <a:pt x="2504" y="2950"/>
                  </a:lnTo>
                  <a:lnTo>
                    <a:pt x="2504" y="2950"/>
                  </a:lnTo>
                  <a:lnTo>
                    <a:pt x="2502" y="2948"/>
                  </a:lnTo>
                  <a:lnTo>
                    <a:pt x="2502" y="2948"/>
                  </a:lnTo>
                  <a:lnTo>
                    <a:pt x="2502" y="2944"/>
                  </a:lnTo>
                  <a:lnTo>
                    <a:pt x="2502" y="2944"/>
                  </a:lnTo>
                  <a:lnTo>
                    <a:pt x="2502" y="2942"/>
                  </a:lnTo>
                  <a:lnTo>
                    <a:pt x="2502" y="2942"/>
                  </a:lnTo>
                  <a:lnTo>
                    <a:pt x="2500" y="2938"/>
                  </a:lnTo>
                  <a:lnTo>
                    <a:pt x="2500" y="2936"/>
                  </a:lnTo>
                  <a:lnTo>
                    <a:pt x="2500" y="2936"/>
                  </a:lnTo>
                  <a:lnTo>
                    <a:pt x="2500" y="2934"/>
                  </a:lnTo>
                  <a:lnTo>
                    <a:pt x="2500" y="2934"/>
                  </a:lnTo>
                  <a:lnTo>
                    <a:pt x="2502" y="2930"/>
                  </a:lnTo>
                  <a:lnTo>
                    <a:pt x="2502" y="2930"/>
                  </a:lnTo>
                  <a:lnTo>
                    <a:pt x="2500" y="2926"/>
                  </a:lnTo>
                  <a:lnTo>
                    <a:pt x="2500" y="2924"/>
                  </a:lnTo>
                  <a:lnTo>
                    <a:pt x="2500" y="2924"/>
                  </a:lnTo>
                  <a:lnTo>
                    <a:pt x="2498" y="2920"/>
                  </a:lnTo>
                  <a:lnTo>
                    <a:pt x="2498" y="2920"/>
                  </a:lnTo>
                  <a:lnTo>
                    <a:pt x="2498" y="2918"/>
                  </a:lnTo>
                  <a:lnTo>
                    <a:pt x="2498" y="2918"/>
                  </a:lnTo>
                  <a:lnTo>
                    <a:pt x="2498" y="2916"/>
                  </a:lnTo>
                  <a:lnTo>
                    <a:pt x="2498" y="2916"/>
                  </a:lnTo>
                  <a:lnTo>
                    <a:pt x="2498" y="2912"/>
                  </a:lnTo>
                  <a:lnTo>
                    <a:pt x="2498" y="2912"/>
                  </a:lnTo>
                  <a:lnTo>
                    <a:pt x="2496" y="2910"/>
                  </a:lnTo>
                  <a:lnTo>
                    <a:pt x="2496" y="2910"/>
                  </a:lnTo>
                  <a:lnTo>
                    <a:pt x="2496" y="2908"/>
                  </a:lnTo>
                  <a:lnTo>
                    <a:pt x="2496" y="2908"/>
                  </a:lnTo>
                  <a:lnTo>
                    <a:pt x="2494" y="2904"/>
                  </a:lnTo>
                  <a:lnTo>
                    <a:pt x="2494" y="2904"/>
                  </a:lnTo>
                  <a:lnTo>
                    <a:pt x="2494" y="2902"/>
                  </a:lnTo>
                  <a:lnTo>
                    <a:pt x="2494" y="2902"/>
                  </a:lnTo>
                  <a:lnTo>
                    <a:pt x="2492" y="2900"/>
                  </a:lnTo>
                  <a:lnTo>
                    <a:pt x="2492" y="2900"/>
                  </a:lnTo>
                  <a:lnTo>
                    <a:pt x="2492" y="2896"/>
                  </a:lnTo>
                  <a:lnTo>
                    <a:pt x="2492" y="2890"/>
                  </a:lnTo>
                  <a:lnTo>
                    <a:pt x="2492" y="2890"/>
                  </a:lnTo>
                  <a:lnTo>
                    <a:pt x="2490" y="2886"/>
                  </a:lnTo>
                  <a:lnTo>
                    <a:pt x="2490" y="2886"/>
                  </a:lnTo>
                  <a:lnTo>
                    <a:pt x="2488" y="2884"/>
                  </a:lnTo>
                  <a:lnTo>
                    <a:pt x="2488" y="2884"/>
                  </a:lnTo>
                  <a:lnTo>
                    <a:pt x="2488" y="2882"/>
                  </a:lnTo>
                  <a:lnTo>
                    <a:pt x="2488" y="2882"/>
                  </a:lnTo>
                  <a:lnTo>
                    <a:pt x="2488" y="2878"/>
                  </a:lnTo>
                  <a:lnTo>
                    <a:pt x="2488" y="2878"/>
                  </a:lnTo>
                  <a:lnTo>
                    <a:pt x="2488" y="2876"/>
                  </a:lnTo>
                  <a:lnTo>
                    <a:pt x="2488" y="2876"/>
                  </a:lnTo>
                  <a:lnTo>
                    <a:pt x="2486" y="2874"/>
                  </a:lnTo>
                  <a:lnTo>
                    <a:pt x="2486" y="2874"/>
                  </a:lnTo>
                  <a:lnTo>
                    <a:pt x="2486" y="2870"/>
                  </a:lnTo>
                  <a:lnTo>
                    <a:pt x="2486" y="2870"/>
                  </a:lnTo>
                  <a:lnTo>
                    <a:pt x="2484" y="2868"/>
                  </a:lnTo>
                  <a:lnTo>
                    <a:pt x="2484" y="2868"/>
                  </a:lnTo>
                  <a:lnTo>
                    <a:pt x="2484" y="2864"/>
                  </a:lnTo>
                  <a:lnTo>
                    <a:pt x="2484" y="2864"/>
                  </a:lnTo>
                  <a:lnTo>
                    <a:pt x="2484" y="2862"/>
                  </a:lnTo>
                  <a:lnTo>
                    <a:pt x="2484" y="2862"/>
                  </a:lnTo>
                  <a:lnTo>
                    <a:pt x="2482" y="2858"/>
                  </a:lnTo>
                  <a:lnTo>
                    <a:pt x="2482" y="2858"/>
                  </a:lnTo>
                  <a:lnTo>
                    <a:pt x="2480" y="2856"/>
                  </a:lnTo>
                  <a:lnTo>
                    <a:pt x="2480" y="2856"/>
                  </a:lnTo>
                  <a:lnTo>
                    <a:pt x="2480" y="2854"/>
                  </a:lnTo>
                  <a:lnTo>
                    <a:pt x="2480" y="2854"/>
                  </a:lnTo>
                  <a:lnTo>
                    <a:pt x="2478" y="2850"/>
                  </a:lnTo>
                  <a:lnTo>
                    <a:pt x="2478" y="2850"/>
                  </a:lnTo>
                  <a:lnTo>
                    <a:pt x="2478" y="2848"/>
                  </a:lnTo>
                  <a:lnTo>
                    <a:pt x="2478" y="2848"/>
                  </a:lnTo>
                  <a:lnTo>
                    <a:pt x="2476" y="2846"/>
                  </a:lnTo>
                  <a:lnTo>
                    <a:pt x="2474" y="2840"/>
                  </a:lnTo>
                  <a:lnTo>
                    <a:pt x="2474" y="2840"/>
                  </a:lnTo>
                  <a:lnTo>
                    <a:pt x="2474" y="2838"/>
                  </a:lnTo>
                  <a:lnTo>
                    <a:pt x="2474" y="2838"/>
                  </a:lnTo>
                  <a:lnTo>
                    <a:pt x="2474" y="2834"/>
                  </a:lnTo>
                  <a:lnTo>
                    <a:pt x="2474" y="2834"/>
                  </a:lnTo>
                  <a:lnTo>
                    <a:pt x="2474" y="2832"/>
                  </a:lnTo>
                  <a:lnTo>
                    <a:pt x="2474" y="2832"/>
                  </a:lnTo>
                  <a:lnTo>
                    <a:pt x="2474" y="2828"/>
                  </a:lnTo>
                  <a:lnTo>
                    <a:pt x="2474" y="2828"/>
                  </a:lnTo>
                  <a:lnTo>
                    <a:pt x="2472" y="2824"/>
                  </a:lnTo>
                  <a:lnTo>
                    <a:pt x="2472" y="2824"/>
                  </a:lnTo>
                  <a:lnTo>
                    <a:pt x="2470" y="2824"/>
                  </a:lnTo>
                  <a:lnTo>
                    <a:pt x="2470" y="2824"/>
                  </a:lnTo>
                  <a:lnTo>
                    <a:pt x="2470" y="2822"/>
                  </a:lnTo>
                  <a:lnTo>
                    <a:pt x="2470" y="2822"/>
                  </a:lnTo>
                  <a:lnTo>
                    <a:pt x="2470" y="2818"/>
                  </a:lnTo>
                  <a:lnTo>
                    <a:pt x="2470" y="2818"/>
                  </a:lnTo>
                  <a:lnTo>
                    <a:pt x="2470" y="2814"/>
                  </a:lnTo>
                  <a:lnTo>
                    <a:pt x="2470" y="2814"/>
                  </a:lnTo>
                  <a:lnTo>
                    <a:pt x="2470" y="2812"/>
                  </a:lnTo>
                  <a:lnTo>
                    <a:pt x="2470" y="2812"/>
                  </a:lnTo>
                  <a:lnTo>
                    <a:pt x="2470" y="2808"/>
                  </a:lnTo>
                  <a:lnTo>
                    <a:pt x="2468" y="2806"/>
                  </a:lnTo>
                  <a:lnTo>
                    <a:pt x="2468" y="2806"/>
                  </a:lnTo>
                  <a:lnTo>
                    <a:pt x="2466" y="2802"/>
                  </a:lnTo>
                  <a:lnTo>
                    <a:pt x="2466" y="2802"/>
                  </a:lnTo>
                  <a:lnTo>
                    <a:pt x="2466" y="2800"/>
                  </a:lnTo>
                  <a:lnTo>
                    <a:pt x="2466" y="2800"/>
                  </a:lnTo>
                  <a:lnTo>
                    <a:pt x="2466" y="2798"/>
                  </a:lnTo>
                  <a:lnTo>
                    <a:pt x="2466" y="2798"/>
                  </a:lnTo>
                  <a:lnTo>
                    <a:pt x="2466" y="2794"/>
                  </a:lnTo>
                  <a:lnTo>
                    <a:pt x="2466" y="2794"/>
                  </a:lnTo>
                  <a:lnTo>
                    <a:pt x="2464" y="2790"/>
                  </a:lnTo>
                  <a:lnTo>
                    <a:pt x="2464" y="2790"/>
                  </a:lnTo>
                  <a:lnTo>
                    <a:pt x="2464" y="2788"/>
                  </a:lnTo>
                  <a:lnTo>
                    <a:pt x="2464" y="2788"/>
                  </a:lnTo>
                  <a:lnTo>
                    <a:pt x="2464" y="2786"/>
                  </a:lnTo>
                  <a:lnTo>
                    <a:pt x="2464" y="2786"/>
                  </a:lnTo>
                  <a:lnTo>
                    <a:pt x="2464" y="2784"/>
                  </a:lnTo>
                  <a:lnTo>
                    <a:pt x="2464" y="2784"/>
                  </a:lnTo>
                  <a:lnTo>
                    <a:pt x="2462" y="2780"/>
                  </a:lnTo>
                  <a:lnTo>
                    <a:pt x="2462" y="2780"/>
                  </a:lnTo>
                  <a:lnTo>
                    <a:pt x="2460" y="2778"/>
                  </a:lnTo>
                  <a:lnTo>
                    <a:pt x="2460" y="2778"/>
                  </a:lnTo>
                  <a:lnTo>
                    <a:pt x="2460" y="2776"/>
                  </a:lnTo>
                  <a:lnTo>
                    <a:pt x="2460" y="2776"/>
                  </a:lnTo>
                  <a:lnTo>
                    <a:pt x="2460" y="2772"/>
                  </a:lnTo>
                  <a:lnTo>
                    <a:pt x="2460" y="2772"/>
                  </a:lnTo>
                  <a:lnTo>
                    <a:pt x="2460" y="2770"/>
                  </a:lnTo>
                  <a:lnTo>
                    <a:pt x="2460" y="2770"/>
                  </a:lnTo>
                  <a:lnTo>
                    <a:pt x="2460" y="2766"/>
                  </a:lnTo>
                  <a:lnTo>
                    <a:pt x="2460" y="2766"/>
                  </a:lnTo>
                  <a:lnTo>
                    <a:pt x="2458" y="2762"/>
                  </a:lnTo>
                  <a:lnTo>
                    <a:pt x="2458" y="2762"/>
                  </a:lnTo>
                  <a:lnTo>
                    <a:pt x="2458" y="2760"/>
                  </a:lnTo>
                  <a:lnTo>
                    <a:pt x="2458" y="2760"/>
                  </a:lnTo>
                  <a:lnTo>
                    <a:pt x="2456" y="2756"/>
                  </a:lnTo>
                  <a:lnTo>
                    <a:pt x="2456" y="2756"/>
                  </a:lnTo>
                  <a:lnTo>
                    <a:pt x="2456" y="2756"/>
                  </a:lnTo>
                  <a:lnTo>
                    <a:pt x="2456" y="2756"/>
                  </a:lnTo>
                  <a:lnTo>
                    <a:pt x="2456" y="2754"/>
                  </a:lnTo>
                  <a:lnTo>
                    <a:pt x="2456" y="2754"/>
                  </a:lnTo>
                  <a:lnTo>
                    <a:pt x="2454" y="2750"/>
                  </a:lnTo>
                  <a:lnTo>
                    <a:pt x="2454" y="2750"/>
                  </a:lnTo>
                  <a:lnTo>
                    <a:pt x="2454" y="2746"/>
                  </a:lnTo>
                  <a:lnTo>
                    <a:pt x="2454" y="2746"/>
                  </a:lnTo>
                  <a:lnTo>
                    <a:pt x="2452" y="2744"/>
                  </a:lnTo>
                  <a:lnTo>
                    <a:pt x="2452" y="2744"/>
                  </a:lnTo>
                  <a:lnTo>
                    <a:pt x="2452" y="2742"/>
                  </a:lnTo>
                  <a:lnTo>
                    <a:pt x="2452" y="2742"/>
                  </a:lnTo>
                  <a:lnTo>
                    <a:pt x="2452" y="2738"/>
                  </a:lnTo>
                  <a:lnTo>
                    <a:pt x="2452" y="2738"/>
                  </a:lnTo>
                  <a:lnTo>
                    <a:pt x="2450" y="2734"/>
                  </a:lnTo>
                  <a:lnTo>
                    <a:pt x="2450" y="2734"/>
                  </a:lnTo>
                  <a:lnTo>
                    <a:pt x="2448" y="2732"/>
                  </a:lnTo>
                  <a:lnTo>
                    <a:pt x="2448" y="2732"/>
                  </a:lnTo>
                  <a:lnTo>
                    <a:pt x="2448" y="2730"/>
                  </a:lnTo>
                  <a:lnTo>
                    <a:pt x="2448" y="2730"/>
                  </a:lnTo>
                  <a:lnTo>
                    <a:pt x="2448" y="2726"/>
                  </a:lnTo>
                  <a:lnTo>
                    <a:pt x="2448" y="2726"/>
                  </a:lnTo>
                  <a:lnTo>
                    <a:pt x="2448" y="2724"/>
                  </a:lnTo>
                  <a:lnTo>
                    <a:pt x="2448" y="2724"/>
                  </a:lnTo>
                  <a:lnTo>
                    <a:pt x="2446" y="2720"/>
                  </a:lnTo>
                  <a:lnTo>
                    <a:pt x="2446" y="2720"/>
                  </a:lnTo>
                  <a:lnTo>
                    <a:pt x="2446" y="2718"/>
                  </a:lnTo>
                  <a:lnTo>
                    <a:pt x="2446" y="2718"/>
                  </a:lnTo>
                  <a:lnTo>
                    <a:pt x="2444" y="2716"/>
                  </a:lnTo>
                  <a:lnTo>
                    <a:pt x="2444" y="2716"/>
                  </a:lnTo>
                  <a:lnTo>
                    <a:pt x="2442" y="2712"/>
                  </a:lnTo>
                  <a:lnTo>
                    <a:pt x="2442" y="2712"/>
                  </a:lnTo>
                  <a:lnTo>
                    <a:pt x="2440" y="2710"/>
                  </a:lnTo>
                  <a:lnTo>
                    <a:pt x="2440" y="2710"/>
                  </a:lnTo>
                  <a:lnTo>
                    <a:pt x="2440" y="2708"/>
                  </a:lnTo>
                  <a:lnTo>
                    <a:pt x="2440" y="2708"/>
                  </a:lnTo>
                  <a:lnTo>
                    <a:pt x="2440" y="2704"/>
                  </a:lnTo>
                  <a:lnTo>
                    <a:pt x="2440" y="2704"/>
                  </a:lnTo>
                  <a:lnTo>
                    <a:pt x="2440" y="2702"/>
                  </a:lnTo>
                  <a:lnTo>
                    <a:pt x="2440" y="2702"/>
                  </a:lnTo>
                  <a:lnTo>
                    <a:pt x="2440" y="2698"/>
                  </a:lnTo>
                  <a:lnTo>
                    <a:pt x="2440" y="2698"/>
                  </a:lnTo>
                  <a:lnTo>
                    <a:pt x="2438" y="2696"/>
                  </a:lnTo>
                  <a:lnTo>
                    <a:pt x="2438" y="2696"/>
                  </a:lnTo>
                  <a:lnTo>
                    <a:pt x="2438" y="2694"/>
                  </a:lnTo>
                  <a:lnTo>
                    <a:pt x="2438" y="2694"/>
                  </a:lnTo>
                  <a:lnTo>
                    <a:pt x="2436" y="2690"/>
                  </a:lnTo>
                  <a:lnTo>
                    <a:pt x="2436" y="2690"/>
                  </a:lnTo>
                  <a:lnTo>
                    <a:pt x="2436" y="2688"/>
                  </a:lnTo>
                  <a:lnTo>
                    <a:pt x="2436" y="2688"/>
                  </a:lnTo>
                  <a:lnTo>
                    <a:pt x="2436" y="2684"/>
                  </a:lnTo>
                  <a:lnTo>
                    <a:pt x="2436" y="2684"/>
                  </a:lnTo>
                  <a:lnTo>
                    <a:pt x="2436" y="2682"/>
                  </a:lnTo>
                  <a:lnTo>
                    <a:pt x="2436" y="2682"/>
                  </a:lnTo>
                  <a:lnTo>
                    <a:pt x="2436" y="2680"/>
                  </a:lnTo>
                  <a:lnTo>
                    <a:pt x="2436" y="2680"/>
                  </a:lnTo>
                  <a:lnTo>
                    <a:pt x="2436" y="2676"/>
                  </a:lnTo>
                  <a:lnTo>
                    <a:pt x="2436" y="2676"/>
                  </a:lnTo>
                  <a:lnTo>
                    <a:pt x="2436" y="2672"/>
                  </a:lnTo>
                  <a:lnTo>
                    <a:pt x="2436" y="2672"/>
                  </a:lnTo>
                  <a:lnTo>
                    <a:pt x="2434" y="2670"/>
                  </a:lnTo>
                  <a:lnTo>
                    <a:pt x="2434" y="2670"/>
                  </a:lnTo>
                  <a:lnTo>
                    <a:pt x="2434" y="2666"/>
                  </a:lnTo>
                  <a:lnTo>
                    <a:pt x="2434" y="2666"/>
                  </a:lnTo>
                  <a:lnTo>
                    <a:pt x="2432" y="2664"/>
                  </a:lnTo>
                  <a:lnTo>
                    <a:pt x="2432" y="2664"/>
                  </a:lnTo>
                  <a:lnTo>
                    <a:pt x="2434" y="2658"/>
                  </a:lnTo>
                  <a:lnTo>
                    <a:pt x="2434" y="2658"/>
                  </a:lnTo>
                  <a:lnTo>
                    <a:pt x="2434" y="2658"/>
                  </a:lnTo>
                  <a:lnTo>
                    <a:pt x="2434" y="2658"/>
                  </a:lnTo>
                  <a:lnTo>
                    <a:pt x="2434" y="2652"/>
                  </a:lnTo>
                  <a:lnTo>
                    <a:pt x="2434" y="2652"/>
                  </a:lnTo>
                  <a:lnTo>
                    <a:pt x="2432" y="2648"/>
                  </a:lnTo>
                  <a:lnTo>
                    <a:pt x="2432" y="2648"/>
                  </a:lnTo>
                  <a:lnTo>
                    <a:pt x="2432" y="2646"/>
                  </a:lnTo>
                  <a:lnTo>
                    <a:pt x="2432" y="2646"/>
                  </a:lnTo>
                  <a:lnTo>
                    <a:pt x="2432" y="2644"/>
                  </a:lnTo>
                  <a:lnTo>
                    <a:pt x="2432" y="2644"/>
                  </a:lnTo>
                  <a:lnTo>
                    <a:pt x="2430" y="2640"/>
                  </a:lnTo>
                  <a:lnTo>
                    <a:pt x="2430" y="2640"/>
                  </a:lnTo>
                  <a:lnTo>
                    <a:pt x="2430" y="2638"/>
                  </a:lnTo>
                  <a:lnTo>
                    <a:pt x="2430" y="2638"/>
                  </a:lnTo>
                  <a:lnTo>
                    <a:pt x="2430" y="2636"/>
                  </a:lnTo>
                  <a:lnTo>
                    <a:pt x="2430" y="2636"/>
                  </a:lnTo>
                  <a:lnTo>
                    <a:pt x="2428" y="2632"/>
                  </a:lnTo>
                  <a:lnTo>
                    <a:pt x="2428" y="2632"/>
                  </a:lnTo>
                  <a:lnTo>
                    <a:pt x="2426" y="2630"/>
                  </a:lnTo>
                  <a:lnTo>
                    <a:pt x="2426" y="2628"/>
                  </a:lnTo>
                  <a:lnTo>
                    <a:pt x="2426" y="2628"/>
                  </a:lnTo>
                  <a:lnTo>
                    <a:pt x="2424" y="2624"/>
                  </a:lnTo>
                  <a:lnTo>
                    <a:pt x="2424" y="2624"/>
                  </a:lnTo>
                  <a:lnTo>
                    <a:pt x="2424" y="2622"/>
                  </a:lnTo>
                  <a:lnTo>
                    <a:pt x="2424" y="2622"/>
                  </a:lnTo>
                  <a:lnTo>
                    <a:pt x="2422" y="2620"/>
                  </a:lnTo>
                  <a:lnTo>
                    <a:pt x="2422" y="2620"/>
                  </a:lnTo>
                  <a:lnTo>
                    <a:pt x="2418" y="2616"/>
                  </a:lnTo>
                  <a:lnTo>
                    <a:pt x="2418" y="2616"/>
                  </a:lnTo>
                  <a:lnTo>
                    <a:pt x="2418" y="2616"/>
                  </a:lnTo>
                  <a:lnTo>
                    <a:pt x="2418" y="2616"/>
                  </a:lnTo>
                  <a:lnTo>
                    <a:pt x="2418" y="2616"/>
                  </a:lnTo>
                  <a:lnTo>
                    <a:pt x="2418" y="2616"/>
                  </a:lnTo>
                  <a:lnTo>
                    <a:pt x="2418" y="2610"/>
                  </a:lnTo>
                  <a:lnTo>
                    <a:pt x="2418" y="2610"/>
                  </a:lnTo>
                  <a:lnTo>
                    <a:pt x="2416" y="2606"/>
                  </a:lnTo>
                  <a:lnTo>
                    <a:pt x="2416" y="2606"/>
                  </a:lnTo>
                  <a:lnTo>
                    <a:pt x="2416" y="2604"/>
                  </a:lnTo>
                  <a:lnTo>
                    <a:pt x="2416" y="2604"/>
                  </a:lnTo>
                  <a:lnTo>
                    <a:pt x="2414" y="2602"/>
                  </a:lnTo>
                  <a:lnTo>
                    <a:pt x="2414" y="2602"/>
                  </a:lnTo>
                  <a:lnTo>
                    <a:pt x="2414" y="2600"/>
                  </a:lnTo>
                  <a:lnTo>
                    <a:pt x="2414" y="2600"/>
                  </a:lnTo>
                  <a:lnTo>
                    <a:pt x="2412" y="2596"/>
                  </a:lnTo>
                  <a:lnTo>
                    <a:pt x="2412" y="2596"/>
                  </a:lnTo>
                  <a:lnTo>
                    <a:pt x="2412" y="2594"/>
                  </a:lnTo>
                  <a:lnTo>
                    <a:pt x="2410" y="2588"/>
                  </a:lnTo>
                  <a:lnTo>
                    <a:pt x="2410" y="2588"/>
                  </a:lnTo>
                  <a:lnTo>
                    <a:pt x="2410" y="2586"/>
                  </a:lnTo>
                  <a:lnTo>
                    <a:pt x="2410" y="2586"/>
                  </a:lnTo>
                  <a:lnTo>
                    <a:pt x="2410" y="2582"/>
                  </a:lnTo>
                  <a:lnTo>
                    <a:pt x="2410" y="2582"/>
                  </a:lnTo>
                  <a:lnTo>
                    <a:pt x="2410" y="2580"/>
                  </a:lnTo>
                  <a:lnTo>
                    <a:pt x="2410" y="2580"/>
                  </a:lnTo>
                  <a:lnTo>
                    <a:pt x="2408" y="2576"/>
                  </a:lnTo>
                  <a:lnTo>
                    <a:pt x="2408" y="2576"/>
                  </a:lnTo>
                  <a:lnTo>
                    <a:pt x="2408" y="2574"/>
                  </a:lnTo>
                  <a:lnTo>
                    <a:pt x="2408" y="2574"/>
                  </a:lnTo>
                  <a:lnTo>
                    <a:pt x="2408" y="2572"/>
                  </a:lnTo>
                  <a:lnTo>
                    <a:pt x="2408" y="2572"/>
                  </a:lnTo>
                  <a:lnTo>
                    <a:pt x="2406" y="2568"/>
                  </a:lnTo>
                  <a:lnTo>
                    <a:pt x="2406" y="2568"/>
                  </a:lnTo>
                  <a:lnTo>
                    <a:pt x="2406" y="2566"/>
                  </a:lnTo>
                  <a:lnTo>
                    <a:pt x="2406" y="2566"/>
                  </a:lnTo>
                  <a:lnTo>
                    <a:pt x="2406" y="2562"/>
                  </a:lnTo>
                  <a:lnTo>
                    <a:pt x="2406" y="2562"/>
                  </a:lnTo>
                  <a:lnTo>
                    <a:pt x="2404" y="2560"/>
                  </a:lnTo>
                  <a:lnTo>
                    <a:pt x="2404" y="2560"/>
                  </a:lnTo>
                  <a:lnTo>
                    <a:pt x="2404" y="2558"/>
                  </a:lnTo>
                  <a:lnTo>
                    <a:pt x="2404" y="2558"/>
                  </a:lnTo>
                  <a:lnTo>
                    <a:pt x="2404" y="2554"/>
                  </a:lnTo>
                  <a:lnTo>
                    <a:pt x="2402" y="2548"/>
                  </a:lnTo>
                  <a:lnTo>
                    <a:pt x="2402" y="2548"/>
                  </a:lnTo>
                  <a:lnTo>
                    <a:pt x="2400" y="2544"/>
                  </a:lnTo>
                  <a:lnTo>
                    <a:pt x="2400" y="2544"/>
                  </a:lnTo>
                  <a:lnTo>
                    <a:pt x="2400" y="2544"/>
                  </a:lnTo>
                  <a:lnTo>
                    <a:pt x="2400" y="2544"/>
                  </a:lnTo>
                  <a:lnTo>
                    <a:pt x="2400" y="2540"/>
                  </a:lnTo>
                  <a:lnTo>
                    <a:pt x="2400" y="2540"/>
                  </a:lnTo>
                  <a:lnTo>
                    <a:pt x="2398" y="2536"/>
                  </a:lnTo>
                  <a:lnTo>
                    <a:pt x="2398" y="2536"/>
                  </a:lnTo>
                  <a:lnTo>
                    <a:pt x="2398" y="2532"/>
                  </a:lnTo>
                  <a:lnTo>
                    <a:pt x="2398" y="2532"/>
                  </a:lnTo>
                  <a:lnTo>
                    <a:pt x="2396" y="2528"/>
                  </a:lnTo>
                  <a:lnTo>
                    <a:pt x="2396" y="2528"/>
                  </a:lnTo>
                  <a:lnTo>
                    <a:pt x="2394" y="2526"/>
                  </a:lnTo>
                  <a:lnTo>
                    <a:pt x="2394" y="2526"/>
                  </a:lnTo>
                  <a:lnTo>
                    <a:pt x="2396" y="2524"/>
                  </a:lnTo>
                  <a:lnTo>
                    <a:pt x="2396" y="2524"/>
                  </a:lnTo>
                  <a:lnTo>
                    <a:pt x="2396" y="2520"/>
                  </a:lnTo>
                  <a:lnTo>
                    <a:pt x="2396" y="2518"/>
                  </a:lnTo>
                  <a:lnTo>
                    <a:pt x="2396" y="2518"/>
                  </a:lnTo>
                  <a:lnTo>
                    <a:pt x="2396" y="2514"/>
                  </a:lnTo>
                  <a:lnTo>
                    <a:pt x="2396" y="2514"/>
                  </a:lnTo>
                  <a:lnTo>
                    <a:pt x="2394" y="2510"/>
                  </a:lnTo>
                  <a:lnTo>
                    <a:pt x="2394" y="2510"/>
                  </a:lnTo>
                  <a:lnTo>
                    <a:pt x="2394" y="2508"/>
                  </a:lnTo>
                  <a:lnTo>
                    <a:pt x="2394" y="2508"/>
                  </a:lnTo>
                  <a:lnTo>
                    <a:pt x="2394" y="2506"/>
                  </a:lnTo>
                  <a:lnTo>
                    <a:pt x="2394" y="2506"/>
                  </a:lnTo>
                  <a:lnTo>
                    <a:pt x="2394" y="2502"/>
                  </a:lnTo>
                  <a:lnTo>
                    <a:pt x="2394" y="2502"/>
                  </a:lnTo>
                  <a:lnTo>
                    <a:pt x="2392" y="2498"/>
                  </a:lnTo>
                  <a:lnTo>
                    <a:pt x="2392" y="2498"/>
                  </a:lnTo>
                  <a:lnTo>
                    <a:pt x="2392" y="2496"/>
                  </a:lnTo>
                  <a:lnTo>
                    <a:pt x="2392" y="2496"/>
                  </a:lnTo>
                  <a:lnTo>
                    <a:pt x="2392" y="2494"/>
                  </a:lnTo>
                  <a:lnTo>
                    <a:pt x="2392" y="2494"/>
                  </a:lnTo>
                  <a:lnTo>
                    <a:pt x="2392" y="2492"/>
                  </a:lnTo>
                  <a:lnTo>
                    <a:pt x="2392" y="2492"/>
                  </a:lnTo>
                  <a:lnTo>
                    <a:pt x="2390" y="2488"/>
                  </a:lnTo>
                  <a:lnTo>
                    <a:pt x="2390" y="2488"/>
                  </a:lnTo>
                  <a:lnTo>
                    <a:pt x="2390" y="2486"/>
                  </a:lnTo>
                  <a:lnTo>
                    <a:pt x="2390" y="2486"/>
                  </a:lnTo>
                  <a:lnTo>
                    <a:pt x="2390" y="2482"/>
                  </a:lnTo>
                  <a:lnTo>
                    <a:pt x="2390" y="2482"/>
                  </a:lnTo>
                  <a:lnTo>
                    <a:pt x="2390" y="2480"/>
                  </a:lnTo>
                  <a:lnTo>
                    <a:pt x="2390" y="2480"/>
                  </a:lnTo>
                  <a:lnTo>
                    <a:pt x="2388" y="2476"/>
                  </a:lnTo>
                  <a:lnTo>
                    <a:pt x="2388" y="2476"/>
                  </a:lnTo>
                  <a:lnTo>
                    <a:pt x="2388" y="2474"/>
                  </a:lnTo>
                  <a:lnTo>
                    <a:pt x="2386" y="2472"/>
                  </a:lnTo>
                  <a:lnTo>
                    <a:pt x="2386" y="2472"/>
                  </a:lnTo>
                  <a:lnTo>
                    <a:pt x="2384" y="2468"/>
                  </a:lnTo>
                  <a:lnTo>
                    <a:pt x="2384" y="2466"/>
                  </a:lnTo>
                  <a:lnTo>
                    <a:pt x="2384" y="2466"/>
                  </a:lnTo>
                  <a:lnTo>
                    <a:pt x="2382" y="2464"/>
                  </a:lnTo>
                  <a:lnTo>
                    <a:pt x="2382" y="2464"/>
                  </a:lnTo>
                  <a:lnTo>
                    <a:pt x="2382" y="2462"/>
                  </a:lnTo>
                  <a:lnTo>
                    <a:pt x="2382" y="2462"/>
                  </a:lnTo>
                  <a:lnTo>
                    <a:pt x="2384" y="2458"/>
                  </a:lnTo>
                  <a:lnTo>
                    <a:pt x="2384" y="2458"/>
                  </a:lnTo>
                  <a:lnTo>
                    <a:pt x="2384" y="2456"/>
                  </a:lnTo>
                  <a:lnTo>
                    <a:pt x="2384" y="2456"/>
                  </a:lnTo>
                  <a:lnTo>
                    <a:pt x="2382" y="2452"/>
                  </a:lnTo>
                  <a:lnTo>
                    <a:pt x="2382" y="2452"/>
                  </a:lnTo>
                  <a:lnTo>
                    <a:pt x="2382" y="2450"/>
                  </a:lnTo>
                  <a:lnTo>
                    <a:pt x="2382" y="2446"/>
                  </a:lnTo>
                  <a:lnTo>
                    <a:pt x="2382" y="2446"/>
                  </a:lnTo>
                  <a:lnTo>
                    <a:pt x="2380" y="2442"/>
                  </a:lnTo>
                  <a:lnTo>
                    <a:pt x="2380" y="2442"/>
                  </a:lnTo>
                  <a:lnTo>
                    <a:pt x="2378" y="2442"/>
                  </a:lnTo>
                  <a:lnTo>
                    <a:pt x="2378" y="2442"/>
                  </a:lnTo>
                  <a:lnTo>
                    <a:pt x="2376" y="2438"/>
                  </a:lnTo>
                  <a:lnTo>
                    <a:pt x="2376" y="2438"/>
                  </a:lnTo>
                  <a:lnTo>
                    <a:pt x="2374" y="2438"/>
                  </a:lnTo>
                  <a:lnTo>
                    <a:pt x="2374" y="2438"/>
                  </a:lnTo>
                  <a:lnTo>
                    <a:pt x="2374" y="2436"/>
                  </a:lnTo>
                  <a:lnTo>
                    <a:pt x="2374" y="2436"/>
                  </a:lnTo>
                  <a:lnTo>
                    <a:pt x="2374" y="2432"/>
                  </a:lnTo>
                  <a:lnTo>
                    <a:pt x="2374" y="2432"/>
                  </a:lnTo>
                  <a:lnTo>
                    <a:pt x="2372" y="2430"/>
                  </a:lnTo>
                  <a:lnTo>
                    <a:pt x="2372" y="2430"/>
                  </a:lnTo>
                  <a:lnTo>
                    <a:pt x="2374" y="2422"/>
                  </a:lnTo>
                  <a:lnTo>
                    <a:pt x="2374" y="2422"/>
                  </a:lnTo>
                  <a:lnTo>
                    <a:pt x="2372" y="2418"/>
                  </a:lnTo>
                  <a:lnTo>
                    <a:pt x="2372" y="2418"/>
                  </a:lnTo>
                  <a:lnTo>
                    <a:pt x="2372" y="2416"/>
                  </a:lnTo>
                  <a:lnTo>
                    <a:pt x="2372" y="2416"/>
                  </a:lnTo>
                  <a:lnTo>
                    <a:pt x="2370" y="2410"/>
                  </a:lnTo>
                  <a:lnTo>
                    <a:pt x="2370" y="2410"/>
                  </a:lnTo>
                  <a:lnTo>
                    <a:pt x="2368" y="2408"/>
                  </a:lnTo>
                  <a:lnTo>
                    <a:pt x="2368" y="2408"/>
                  </a:lnTo>
                  <a:lnTo>
                    <a:pt x="2368" y="2406"/>
                  </a:lnTo>
                  <a:lnTo>
                    <a:pt x="2368" y="2406"/>
                  </a:lnTo>
                  <a:lnTo>
                    <a:pt x="2366" y="2402"/>
                  </a:lnTo>
                  <a:lnTo>
                    <a:pt x="2366" y="2402"/>
                  </a:lnTo>
                  <a:lnTo>
                    <a:pt x="2366" y="2400"/>
                  </a:lnTo>
                  <a:lnTo>
                    <a:pt x="2366" y="2400"/>
                  </a:lnTo>
                  <a:lnTo>
                    <a:pt x="2366" y="2398"/>
                  </a:lnTo>
                  <a:lnTo>
                    <a:pt x="2366" y="2398"/>
                  </a:lnTo>
                  <a:lnTo>
                    <a:pt x="2364" y="2394"/>
                  </a:lnTo>
                  <a:lnTo>
                    <a:pt x="2364" y="2394"/>
                  </a:lnTo>
                  <a:lnTo>
                    <a:pt x="2364" y="2392"/>
                  </a:lnTo>
                  <a:lnTo>
                    <a:pt x="2364" y="2392"/>
                  </a:lnTo>
                  <a:lnTo>
                    <a:pt x="2364" y="2388"/>
                  </a:lnTo>
                  <a:lnTo>
                    <a:pt x="2364" y="2388"/>
                  </a:lnTo>
                  <a:lnTo>
                    <a:pt x="2364" y="2386"/>
                  </a:lnTo>
                  <a:lnTo>
                    <a:pt x="2364" y="2386"/>
                  </a:lnTo>
                  <a:lnTo>
                    <a:pt x="2362" y="2382"/>
                  </a:lnTo>
                  <a:lnTo>
                    <a:pt x="2362" y="2382"/>
                  </a:lnTo>
                  <a:lnTo>
                    <a:pt x="2360" y="2380"/>
                  </a:lnTo>
                  <a:lnTo>
                    <a:pt x="2360" y="2380"/>
                  </a:lnTo>
                  <a:lnTo>
                    <a:pt x="2360" y="2378"/>
                  </a:lnTo>
                  <a:lnTo>
                    <a:pt x="2360" y="2378"/>
                  </a:lnTo>
                  <a:lnTo>
                    <a:pt x="2360" y="2374"/>
                  </a:lnTo>
                  <a:lnTo>
                    <a:pt x="2360" y="2374"/>
                  </a:lnTo>
                  <a:lnTo>
                    <a:pt x="2360" y="2372"/>
                  </a:lnTo>
                  <a:lnTo>
                    <a:pt x="2360" y="2372"/>
                  </a:lnTo>
                  <a:lnTo>
                    <a:pt x="2360" y="2370"/>
                  </a:lnTo>
                  <a:lnTo>
                    <a:pt x="2360" y="2370"/>
                  </a:lnTo>
                  <a:lnTo>
                    <a:pt x="2360" y="2366"/>
                  </a:lnTo>
                  <a:lnTo>
                    <a:pt x="2360" y="2366"/>
                  </a:lnTo>
                  <a:lnTo>
                    <a:pt x="2358" y="2362"/>
                  </a:lnTo>
                  <a:lnTo>
                    <a:pt x="2358" y="2362"/>
                  </a:lnTo>
                  <a:lnTo>
                    <a:pt x="2358" y="2360"/>
                  </a:lnTo>
                  <a:lnTo>
                    <a:pt x="2358" y="2360"/>
                  </a:lnTo>
                  <a:lnTo>
                    <a:pt x="2356" y="2356"/>
                  </a:lnTo>
                  <a:lnTo>
                    <a:pt x="2356" y="2356"/>
                  </a:lnTo>
                  <a:lnTo>
                    <a:pt x="2354" y="2356"/>
                  </a:lnTo>
                  <a:lnTo>
                    <a:pt x="2354" y="2356"/>
                  </a:lnTo>
                  <a:lnTo>
                    <a:pt x="2354" y="2354"/>
                  </a:lnTo>
                  <a:lnTo>
                    <a:pt x="2354" y="2354"/>
                  </a:lnTo>
                  <a:lnTo>
                    <a:pt x="2354" y="2348"/>
                  </a:lnTo>
                  <a:lnTo>
                    <a:pt x="2354" y="2348"/>
                  </a:lnTo>
                  <a:lnTo>
                    <a:pt x="2352" y="2346"/>
                  </a:lnTo>
                  <a:lnTo>
                    <a:pt x="2352" y="2346"/>
                  </a:lnTo>
                  <a:lnTo>
                    <a:pt x="2352" y="2344"/>
                  </a:lnTo>
                  <a:lnTo>
                    <a:pt x="2352" y="2344"/>
                  </a:lnTo>
                  <a:lnTo>
                    <a:pt x="2348" y="2338"/>
                  </a:lnTo>
                  <a:lnTo>
                    <a:pt x="2348" y="2338"/>
                  </a:lnTo>
                  <a:lnTo>
                    <a:pt x="2350" y="2336"/>
                  </a:lnTo>
                  <a:lnTo>
                    <a:pt x="2350" y="2336"/>
                  </a:lnTo>
                  <a:lnTo>
                    <a:pt x="2350" y="2336"/>
                  </a:lnTo>
                  <a:lnTo>
                    <a:pt x="2350" y="2332"/>
                  </a:lnTo>
                  <a:lnTo>
                    <a:pt x="2348" y="2326"/>
                  </a:lnTo>
                  <a:lnTo>
                    <a:pt x="2348" y="2326"/>
                  </a:lnTo>
                  <a:lnTo>
                    <a:pt x="2348" y="2326"/>
                  </a:lnTo>
                  <a:lnTo>
                    <a:pt x="2348" y="2326"/>
                  </a:lnTo>
                  <a:lnTo>
                    <a:pt x="2346" y="2322"/>
                  </a:lnTo>
                  <a:lnTo>
                    <a:pt x="2346" y="2322"/>
                  </a:lnTo>
                  <a:lnTo>
                    <a:pt x="2346" y="2320"/>
                  </a:lnTo>
                  <a:lnTo>
                    <a:pt x="2346" y="2320"/>
                  </a:lnTo>
                  <a:lnTo>
                    <a:pt x="2344" y="2320"/>
                  </a:lnTo>
                  <a:lnTo>
                    <a:pt x="2344" y="2318"/>
                  </a:lnTo>
                  <a:lnTo>
                    <a:pt x="2344" y="2318"/>
                  </a:lnTo>
                  <a:lnTo>
                    <a:pt x="2344" y="2316"/>
                  </a:lnTo>
                  <a:lnTo>
                    <a:pt x="2344" y="2316"/>
                  </a:lnTo>
                  <a:lnTo>
                    <a:pt x="2344" y="2312"/>
                  </a:lnTo>
                  <a:lnTo>
                    <a:pt x="2344" y="2308"/>
                  </a:lnTo>
                  <a:lnTo>
                    <a:pt x="2344" y="2308"/>
                  </a:lnTo>
                  <a:lnTo>
                    <a:pt x="2340" y="2302"/>
                  </a:lnTo>
                  <a:lnTo>
                    <a:pt x="2340" y="2302"/>
                  </a:lnTo>
                  <a:lnTo>
                    <a:pt x="2340" y="2300"/>
                  </a:lnTo>
                  <a:lnTo>
                    <a:pt x="2340" y="2300"/>
                  </a:lnTo>
                  <a:lnTo>
                    <a:pt x="2340" y="2298"/>
                  </a:lnTo>
                  <a:lnTo>
                    <a:pt x="2340" y="2298"/>
                  </a:lnTo>
                  <a:lnTo>
                    <a:pt x="2340" y="2294"/>
                  </a:lnTo>
                  <a:lnTo>
                    <a:pt x="2340" y="2294"/>
                  </a:lnTo>
                  <a:lnTo>
                    <a:pt x="2340" y="2294"/>
                  </a:lnTo>
                  <a:lnTo>
                    <a:pt x="2340" y="2294"/>
                  </a:lnTo>
                  <a:lnTo>
                    <a:pt x="2342" y="2290"/>
                  </a:lnTo>
                  <a:lnTo>
                    <a:pt x="2342" y="2290"/>
                  </a:lnTo>
                  <a:lnTo>
                    <a:pt x="2342" y="2288"/>
                  </a:lnTo>
                  <a:lnTo>
                    <a:pt x="2340" y="2286"/>
                  </a:lnTo>
                  <a:lnTo>
                    <a:pt x="2340" y="2286"/>
                  </a:lnTo>
                  <a:lnTo>
                    <a:pt x="2340" y="2282"/>
                  </a:lnTo>
                  <a:lnTo>
                    <a:pt x="2340" y="2282"/>
                  </a:lnTo>
                  <a:lnTo>
                    <a:pt x="2340" y="2280"/>
                  </a:lnTo>
                  <a:lnTo>
                    <a:pt x="2340" y="2280"/>
                  </a:lnTo>
                  <a:lnTo>
                    <a:pt x="2340" y="2276"/>
                  </a:lnTo>
                  <a:lnTo>
                    <a:pt x="2340" y="2276"/>
                  </a:lnTo>
                  <a:lnTo>
                    <a:pt x="2336" y="2272"/>
                  </a:lnTo>
                  <a:lnTo>
                    <a:pt x="2336" y="2272"/>
                  </a:lnTo>
                  <a:lnTo>
                    <a:pt x="2336" y="2270"/>
                  </a:lnTo>
                  <a:lnTo>
                    <a:pt x="2336" y="2270"/>
                  </a:lnTo>
                  <a:lnTo>
                    <a:pt x="2334" y="2266"/>
                  </a:lnTo>
                  <a:lnTo>
                    <a:pt x="2334" y="2266"/>
                  </a:lnTo>
                  <a:lnTo>
                    <a:pt x="2332" y="2264"/>
                  </a:lnTo>
                  <a:lnTo>
                    <a:pt x="2332" y="2264"/>
                  </a:lnTo>
                  <a:lnTo>
                    <a:pt x="2332" y="2262"/>
                  </a:lnTo>
                  <a:lnTo>
                    <a:pt x="2332" y="2262"/>
                  </a:lnTo>
                  <a:lnTo>
                    <a:pt x="2332" y="2258"/>
                  </a:lnTo>
                  <a:lnTo>
                    <a:pt x="2332" y="2258"/>
                  </a:lnTo>
                  <a:lnTo>
                    <a:pt x="2328" y="2254"/>
                  </a:lnTo>
                  <a:lnTo>
                    <a:pt x="2328" y="2254"/>
                  </a:lnTo>
                  <a:lnTo>
                    <a:pt x="2328" y="2254"/>
                  </a:lnTo>
                  <a:lnTo>
                    <a:pt x="2328" y="2254"/>
                  </a:lnTo>
                  <a:lnTo>
                    <a:pt x="2328" y="2252"/>
                  </a:lnTo>
                  <a:lnTo>
                    <a:pt x="2328" y="2252"/>
                  </a:lnTo>
                  <a:lnTo>
                    <a:pt x="2328" y="2248"/>
                  </a:lnTo>
                  <a:lnTo>
                    <a:pt x="2328" y="2248"/>
                  </a:lnTo>
                  <a:lnTo>
                    <a:pt x="2328" y="2246"/>
                  </a:lnTo>
                  <a:lnTo>
                    <a:pt x="2328" y="2246"/>
                  </a:lnTo>
                  <a:lnTo>
                    <a:pt x="2326" y="2242"/>
                  </a:lnTo>
                  <a:lnTo>
                    <a:pt x="2326" y="2242"/>
                  </a:lnTo>
                  <a:lnTo>
                    <a:pt x="2326" y="2238"/>
                  </a:lnTo>
                  <a:lnTo>
                    <a:pt x="2326" y="2238"/>
                  </a:lnTo>
                  <a:lnTo>
                    <a:pt x="2324" y="2236"/>
                  </a:lnTo>
                  <a:lnTo>
                    <a:pt x="2324" y="2236"/>
                  </a:lnTo>
                  <a:lnTo>
                    <a:pt x="2324" y="2234"/>
                  </a:lnTo>
                  <a:lnTo>
                    <a:pt x="2324" y="2234"/>
                  </a:lnTo>
                  <a:lnTo>
                    <a:pt x="2322" y="2230"/>
                  </a:lnTo>
                  <a:lnTo>
                    <a:pt x="2322" y="2230"/>
                  </a:lnTo>
                  <a:lnTo>
                    <a:pt x="2322" y="2228"/>
                  </a:lnTo>
                  <a:lnTo>
                    <a:pt x="2322" y="2228"/>
                  </a:lnTo>
                  <a:lnTo>
                    <a:pt x="2322" y="2224"/>
                  </a:lnTo>
                  <a:lnTo>
                    <a:pt x="2320" y="2220"/>
                  </a:lnTo>
                  <a:lnTo>
                    <a:pt x="2320" y="2220"/>
                  </a:lnTo>
                  <a:lnTo>
                    <a:pt x="2318" y="2216"/>
                  </a:lnTo>
                  <a:lnTo>
                    <a:pt x="2318" y="2216"/>
                  </a:lnTo>
                  <a:lnTo>
                    <a:pt x="2318" y="2214"/>
                  </a:lnTo>
                  <a:lnTo>
                    <a:pt x="2318" y="2214"/>
                  </a:lnTo>
                  <a:lnTo>
                    <a:pt x="2318" y="2212"/>
                  </a:lnTo>
                  <a:lnTo>
                    <a:pt x="2318" y="2212"/>
                  </a:lnTo>
                  <a:lnTo>
                    <a:pt x="2318" y="2208"/>
                  </a:lnTo>
                  <a:lnTo>
                    <a:pt x="2318" y="2208"/>
                  </a:lnTo>
                  <a:lnTo>
                    <a:pt x="2316" y="2204"/>
                  </a:lnTo>
                  <a:lnTo>
                    <a:pt x="2316" y="2204"/>
                  </a:lnTo>
                  <a:lnTo>
                    <a:pt x="2314" y="2202"/>
                  </a:lnTo>
                  <a:lnTo>
                    <a:pt x="2314" y="2202"/>
                  </a:lnTo>
                  <a:lnTo>
                    <a:pt x="2314" y="2198"/>
                  </a:lnTo>
                  <a:lnTo>
                    <a:pt x="2314" y="2198"/>
                  </a:lnTo>
                  <a:lnTo>
                    <a:pt x="2312" y="2196"/>
                  </a:lnTo>
                  <a:lnTo>
                    <a:pt x="2312" y="2196"/>
                  </a:lnTo>
                  <a:lnTo>
                    <a:pt x="2310" y="2192"/>
                  </a:lnTo>
                  <a:lnTo>
                    <a:pt x="2310" y="2192"/>
                  </a:lnTo>
                  <a:lnTo>
                    <a:pt x="2308" y="2186"/>
                  </a:lnTo>
                  <a:lnTo>
                    <a:pt x="2308" y="2186"/>
                  </a:lnTo>
                  <a:lnTo>
                    <a:pt x="2308" y="2182"/>
                  </a:lnTo>
                  <a:lnTo>
                    <a:pt x="2308" y="2182"/>
                  </a:lnTo>
                  <a:lnTo>
                    <a:pt x="2308" y="2180"/>
                  </a:lnTo>
                  <a:lnTo>
                    <a:pt x="2308" y="2180"/>
                  </a:lnTo>
                  <a:lnTo>
                    <a:pt x="2308" y="2176"/>
                  </a:lnTo>
                  <a:lnTo>
                    <a:pt x="2308" y="2176"/>
                  </a:lnTo>
                  <a:lnTo>
                    <a:pt x="2308" y="2172"/>
                  </a:lnTo>
                  <a:lnTo>
                    <a:pt x="2308" y="2172"/>
                  </a:lnTo>
                  <a:lnTo>
                    <a:pt x="2308" y="2170"/>
                  </a:lnTo>
                  <a:lnTo>
                    <a:pt x="2308" y="2170"/>
                  </a:lnTo>
                  <a:lnTo>
                    <a:pt x="2306" y="2166"/>
                  </a:lnTo>
                  <a:lnTo>
                    <a:pt x="2306" y="2166"/>
                  </a:lnTo>
                  <a:lnTo>
                    <a:pt x="2306" y="2166"/>
                  </a:lnTo>
                  <a:lnTo>
                    <a:pt x="2306" y="2166"/>
                  </a:lnTo>
                  <a:lnTo>
                    <a:pt x="2304" y="2158"/>
                  </a:lnTo>
                  <a:lnTo>
                    <a:pt x="2304" y="2158"/>
                  </a:lnTo>
                  <a:lnTo>
                    <a:pt x="2304" y="2156"/>
                  </a:lnTo>
                  <a:lnTo>
                    <a:pt x="2304" y="2156"/>
                  </a:lnTo>
                  <a:lnTo>
                    <a:pt x="2304" y="2152"/>
                  </a:lnTo>
                  <a:lnTo>
                    <a:pt x="2304" y="2152"/>
                  </a:lnTo>
                  <a:lnTo>
                    <a:pt x="2304" y="2148"/>
                  </a:lnTo>
                  <a:lnTo>
                    <a:pt x="2304" y="2148"/>
                  </a:lnTo>
                  <a:lnTo>
                    <a:pt x="2302" y="2146"/>
                  </a:lnTo>
                  <a:lnTo>
                    <a:pt x="2302" y="2146"/>
                  </a:lnTo>
                  <a:lnTo>
                    <a:pt x="2300" y="2138"/>
                  </a:lnTo>
                  <a:lnTo>
                    <a:pt x="2300" y="2138"/>
                  </a:lnTo>
                  <a:lnTo>
                    <a:pt x="2298" y="2134"/>
                  </a:lnTo>
                  <a:lnTo>
                    <a:pt x="2298" y="2134"/>
                  </a:lnTo>
                  <a:lnTo>
                    <a:pt x="2298" y="2130"/>
                  </a:lnTo>
                  <a:lnTo>
                    <a:pt x="2298" y="2130"/>
                  </a:lnTo>
                  <a:lnTo>
                    <a:pt x="2298" y="2128"/>
                  </a:lnTo>
                  <a:lnTo>
                    <a:pt x="2298" y="2128"/>
                  </a:lnTo>
                  <a:lnTo>
                    <a:pt x="2298" y="2124"/>
                  </a:lnTo>
                  <a:lnTo>
                    <a:pt x="2298" y="2124"/>
                  </a:lnTo>
                  <a:lnTo>
                    <a:pt x="2298" y="2118"/>
                  </a:lnTo>
                  <a:lnTo>
                    <a:pt x="2298" y="2118"/>
                  </a:lnTo>
                  <a:lnTo>
                    <a:pt x="2294" y="2112"/>
                  </a:lnTo>
                  <a:lnTo>
                    <a:pt x="2294" y="2112"/>
                  </a:lnTo>
                  <a:lnTo>
                    <a:pt x="2292" y="2110"/>
                  </a:lnTo>
                  <a:lnTo>
                    <a:pt x="2292" y="2110"/>
                  </a:lnTo>
                  <a:lnTo>
                    <a:pt x="2290" y="2106"/>
                  </a:lnTo>
                  <a:lnTo>
                    <a:pt x="2290" y="2106"/>
                  </a:lnTo>
                  <a:lnTo>
                    <a:pt x="2290" y="2102"/>
                  </a:lnTo>
                  <a:lnTo>
                    <a:pt x="2290" y="2102"/>
                  </a:lnTo>
                  <a:lnTo>
                    <a:pt x="2290" y="2096"/>
                  </a:lnTo>
                  <a:lnTo>
                    <a:pt x="2290" y="2096"/>
                  </a:lnTo>
                  <a:lnTo>
                    <a:pt x="2290" y="2094"/>
                  </a:lnTo>
                  <a:lnTo>
                    <a:pt x="2290" y="2094"/>
                  </a:lnTo>
                  <a:lnTo>
                    <a:pt x="2292" y="2090"/>
                  </a:lnTo>
                  <a:lnTo>
                    <a:pt x="2292" y="2090"/>
                  </a:lnTo>
                  <a:lnTo>
                    <a:pt x="2290" y="2086"/>
                  </a:lnTo>
                  <a:lnTo>
                    <a:pt x="2290" y="2086"/>
                  </a:lnTo>
                  <a:lnTo>
                    <a:pt x="2290" y="2086"/>
                  </a:lnTo>
                  <a:lnTo>
                    <a:pt x="2290" y="2086"/>
                  </a:lnTo>
                  <a:lnTo>
                    <a:pt x="2288" y="2082"/>
                  </a:lnTo>
                  <a:lnTo>
                    <a:pt x="2288" y="2082"/>
                  </a:lnTo>
                  <a:lnTo>
                    <a:pt x="2286" y="2080"/>
                  </a:lnTo>
                  <a:lnTo>
                    <a:pt x="2286" y="2080"/>
                  </a:lnTo>
                  <a:lnTo>
                    <a:pt x="2286" y="2078"/>
                  </a:lnTo>
                  <a:lnTo>
                    <a:pt x="2286" y="2078"/>
                  </a:lnTo>
                  <a:lnTo>
                    <a:pt x="2286" y="2074"/>
                  </a:lnTo>
                  <a:lnTo>
                    <a:pt x="2286" y="2074"/>
                  </a:lnTo>
                  <a:lnTo>
                    <a:pt x="2284" y="2072"/>
                  </a:lnTo>
                  <a:lnTo>
                    <a:pt x="2284" y="2072"/>
                  </a:lnTo>
                  <a:lnTo>
                    <a:pt x="2282" y="2072"/>
                  </a:lnTo>
                  <a:lnTo>
                    <a:pt x="2282" y="2072"/>
                  </a:lnTo>
                  <a:lnTo>
                    <a:pt x="2284" y="2066"/>
                  </a:lnTo>
                  <a:lnTo>
                    <a:pt x="2284" y="2066"/>
                  </a:lnTo>
                  <a:lnTo>
                    <a:pt x="2284" y="2064"/>
                  </a:lnTo>
                  <a:lnTo>
                    <a:pt x="2284" y="2064"/>
                  </a:lnTo>
                  <a:lnTo>
                    <a:pt x="2284" y="2060"/>
                  </a:lnTo>
                  <a:lnTo>
                    <a:pt x="2284" y="2060"/>
                  </a:lnTo>
                  <a:lnTo>
                    <a:pt x="2284" y="2058"/>
                  </a:lnTo>
                  <a:lnTo>
                    <a:pt x="2282" y="2054"/>
                  </a:lnTo>
                  <a:lnTo>
                    <a:pt x="2282" y="2054"/>
                  </a:lnTo>
                  <a:lnTo>
                    <a:pt x="2282" y="2054"/>
                  </a:lnTo>
                  <a:lnTo>
                    <a:pt x="2282" y="2054"/>
                  </a:lnTo>
                  <a:lnTo>
                    <a:pt x="2282" y="2050"/>
                  </a:lnTo>
                  <a:lnTo>
                    <a:pt x="2278" y="2048"/>
                  </a:lnTo>
                  <a:lnTo>
                    <a:pt x="2278" y="2048"/>
                  </a:lnTo>
                  <a:lnTo>
                    <a:pt x="2278" y="2046"/>
                  </a:lnTo>
                  <a:lnTo>
                    <a:pt x="2278" y="2046"/>
                  </a:lnTo>
                  <a:lnTo>
                    <a:pt x="2278" y="2044"/>
                  </a:lnTo>
                  <a:lnTo>
                    <a:pt x="2278" y="2044"/>
                  </a:lnTo>
                  <a:lnTo>
                    <a:pt x="2278" y="2040"/>
                  </a:lnTo>
                  <a:lnTo>
                    <a:pt x="2278" y="2040"/>
                  </a:lnTo>
                  <a:lnTo>
                    <a:pt x="2276" y="2036"/>
                  </a:lnTo>
                  <a:lnTo>
                    <a:pt x="2276" y="2036"/>
                  </a:lnTo>
                  <a:lnTo>
                    <a:pt x="2274" y="2036"/>
                  </a:lnTo>
                  <a:lnTo>
                    <a:pt x="2274" y="2036"/>
                  </a:lnTo>
                  <a:lnTo>
                    <a:pt x="2276" y="2034"/>
                  </a:lnTo>
                  <a:lnTo>
                    <a:pt x="2276" y="2034"/>
                  </a:lnTo>
                  <a:lnTo>
                    <a:pt x="2276" y="2030"/>
                  </a:lnTo>
                  <a:lnTo>
                    <a:pt x="2276" y="2030"/>
                  </a:lnTo>
                  <a:lnTo>
                    <a:pt x="2276" y="2028"/>
                  </a:lnTo>
                  <a:lnTo>
                    <a:pt x="2276" y="2028"/>
                  </a:lnTo>
                  <a:lnTo>
                    <a:pt x="2274" y="2024"/>
                  </a:lnTo>
                  <a:lnTo>
                    <a:pt x="2274" y="2024"/>
                  </a:lnTo>
                  <a:lnTo>
                    <a:pt x="2272" y="2020"/>
                  </a:lnTo>
                  <a:lnTo>
                    <a:pt x="2272" y="2020"/>
                  </a:lnTo>
                  <a:lnTo>
                    <a:pt x="2272" y="2018"/>
                  </a:lnTo>
                  <a:lnTo>
                    <a:pt x="2272" y="2018"/>
                  </a:lnTo>
                  <a:lnTo>
                    <a:pt x="2270" y="2014"/>
                  </a:lnTo>
                  <a:lnTo>
                    <a:pt x="2270" y="2014"/>
                  </a:lnTo>
                  <a:lnTo>
                    <a:pt x="2270" y="2010"/>
                  </a:lnTo>
                  <a:lnTo>
                    <a:pt x="2270" y="2010"/>
                  </a:lnTo>
                  <a:lnTo>
                    <a:pt x="2270" y="2008"/>
                  </a:lnTo>
                  <a:lnTo>
                    <a:pt x="2270" y="2006"/>
                  </a:lnTo>
                  <a:lnTo>
                    <a:pt x="2270" y="2006"/>
                  </a:lnTo>
                  <a:lnTo>
                    <a:pt x="2268" y="2004"/>
                  </a:lnTo>
                  <a:lnTo>
                    <a:pt x="2268" y="2004"/>
                  </a:lnTo>
                  <a:lnTo>
                    <a:pt x="2270" y="2002"/>
                  </a:lnTo>
                  <a:lnTo>
                    <a:pt x="2270" y="2002"/>
                  </a:lnTo>
                  <a:lnTo>
                    <a:pt x="2270" y="1998"/>
                  </a:lnTo>
                  <a:lnTo>
                    <a:pt x="2270" y="1998"/>
                  </a:lnTo>
                  <a:lnTo>
                    <a:pt x="2272" y="1998"/>
                  </a:lnTo>
                  <a:lnTo>
                    <a:pt x="2272" y="1998"/>
                  </a:lnTo>
                  <a:lnTo>
                    <a:pt x="2274" y="1996"/>
                  </a:lnTo>
                  <a:lnTo>
                    <a:pt x="2274" y="1996"/>
                  </a:lnTo>
                  <a:lnTo>
                    <a:pt x="2276" y="1994"/>
                  </a:lnTo>
                  <a:lnTo>
                    <a:pt x="2276" y="1994"/>
                  </a:lnTo>
                  <a:lnTo>
                    <a:pt x="2280" y="1994"/>
                  </a:lnTo>
                  <a:lnTo>
                    <a:pt x="2280" y="1994"/>
                  </a:lnTo>
                  <a:lnTo>
                    <a:pt x="2282" y="1992"/>
                  </a:lnTo>
                  <a:lnTo>
                    <a:pt x="2282" y="1992"/>
                  </a:lnTo>
                  <a:lnTo>
                    <a:pt x="2284" y="1992"/>
                  </a:lnTo>
                  <a:lnTo>
                    <a:pt x="2284" y="1992"/>
                  </a:lnTo>
                  <a:lnTo>
                    <a:pt x="2288" y="1992"/>
                  </a:lnTo>
                  <a:lnTo>
                    <a:pt x="2288" y="1992"/>
                  </a:lnTo>
                  <a:lnTo>
                    <a:pt x="2290" y="1992"/>
                  </a:lnTo>
                  <a:lnTo>
                    <a:pt x="2290" y="1992"/>
                  </a:lnTo>
                  <a:lnTo>
                    <a:pt x="2294" y="1990"/>
                  </a:lnTo>
                  <a:lnTo>
                    <a:pt x="2294" y="1990"/>
                  </a:lnTo>
                  <a:lnTo>
                    <a:pt x="2294" y="1990"/>
                  </a:lnTo>
                  <a:lnTo>
                    <a:pt x="2294" y="1990"/>
                  </a:lnTo>
                  <a:lnTo>
                    <a:pt x="2298" y="1990"/>
                  </a:lnTo>
                  <a:lnTo>
                    <a:pt x="2300" y="1990"/>
                  </a:lnTo>
                  <a:lnTo>
                    <a:pt x="2300" y="1990"/>
                  </a:lnTo>
                  <a:lnTo>
                    <a:pt x="2300" y="1990"/>
                  </a:lnTo>
                  <a:lnTo>
                    <a:pt x="2300" y="1990"/>
                  </a:lnTo>
                  <a:lnTo>
                    <a:pt x="2304" y="1990"/>
                  </a:lnTo>
                  <a:lnTo>
                    <a:pt x="2304" y="1990"/>
                  </a:lnTo>
                  <a:lnTo>
                    <a:pt x="2308" y="1990"/>
                  </a:lnTo>
                  <a:lnTo>
                    <a:pt x="2308" y="1990"/>
                  </a:lnTo>
                  <a:lnTo>
                    <a:pt x="2310" y="1990"/>
                  </a:lnTo>
                  <a:lnTo>
                    <a:pt x="2312" y="1990"/>
                  </a:lnTo>
                  <a:lnTo>
                    <a:pt x="2312" y="1990"/>
                  </a:lnTo>
                  <a:lnTo>
                    <a:pt x="2316" y="1990"/>
                  </a:lnTo>
                  <a:lnTo>
                    <a:pt x="2316" y="1990"/>
                  </a:lnTo>
                  <a:lnTo>
                    <a:pt x="2318" y="1990"/>
                  </a:lnTo>
                  <a:lnTo>
                    <a:pt x="2318" y="1990"/>
                  </a:lnTo>
                  <a:lnTo>
                    <a:pt x="2322" y="1990"/>
                  </a:lnTo>
                  <a:lnTo>
                    <a:pt x="2322" y="1990"/>
                  </a:lnTo>
                  <a:lnTo>
                    <a:pt x="2322" y="1990"/>
                  </a:lnTo>
                  <a:lnTo>
                    <a:pt x="2322" y="1990"/>
                  </a:lnTo>
                  <a:lnTo>
                    <a:pt x="2324" y="1990"/>
                  </a:lnTo>
                  <a:lnTo>
                    <a:pt x="2324" y="1990"/>
                  </a:lnTo>
                  <a:lnTo>
                    <a:pt x="2326" y="1990"/>
                  </a:lnTo>
                  <a:lnTo>
                    <a:pt x="2326" y="1990"/>
                  </a:lnTo>
                  <a:lnTo>
                    <a:pt x="2330" y="1988"/>
                  </a:lnTo>
                  <a:lnTo>
                    <a:pt x="2330" y="1988"/>
                  </a:lnTo>
                  <a:lnTo>
                    <a:pt x="2334" y="1988"/>
                  </a:lnTo>
                  <a:lnTo>
                    <a:pt x="2334" y="1988"/>
                  </a:lnTo>
                  <a:lnTo>
                    <a:pt x="2338" y="1988"/>
                  </a:lnTo>
                  <a:lnTo>
                    <a:pt x="2338" y="1988"/>
                  </a:lnTo>
                  <a:lnTo>
                    <a:pt x="2340" y="1988"/>
                  </a:lnTo>
                  <a:lnTo>
                    <a:pt x="2340" y="1988"/>
                  </a:lnTo>
                  <a:lnTo>
                    <a:pt x="2344" y="1988"/>
                  </a:lnTo>
                  <a:lnTo>
                    <a:pt x="2344" y="1988"/>
                  </a:lnTo>
                  <a:lnTo>
                    <a:pt x="2344" y="1988"/>
                  </a:lnTo>
                  <a:lnTo>
                    <a:pt x="2346" y="1990"/>
                  </a:lnTo>
                  <a:lnTo>
                    <a:pt x="2346" y="1990"/>
                  </a:lnTo>
                  <a:lnTo>
                    <a:pt x="2348" y="1990"/>
                  </a:lnTo>
                  <a:lnTo>
                    <a:pt x="2348" y="1990"/>
                  </a:lnTo>
                  <a:lnTo>
                    <a:pt x="2348" y="1990"/>
                  </a:lnTo>
                  <a:lnTo>
                    <a:pt x="2352" y="1990"/>
                  </a:lnTo>
                  <a:lnTo>
                    <a:pt x="2352" y="1990"/>
                  </a:lnTo>
                  <a:lnTo>
                    <a:pt x="2354" y="1990"/>
                  </a:lnTo>
                  <a:lnTo>
                    <a:pt x="2354" y="1990"/>
                  </a:lnTo>
                  <a:lnTo>
                    <a:pt x="2360" y="1988"/>
                  </a:lnTo>
                  <a:lnTo>
                    <a:pt x="2360" y="1988"/>
                  </a:lnTo>
                  <a:lnTo>
                    <a:pt x="2360" y="1988"/>
                  </a:lnTo>
                  <a:lnTo>
                    <a:pt x="2360" y="1988"/>
                  </a:lnTo>
                  <a:lnTo>
                    <a:pt x="2364" y="1990"/>
                  </a:lnTo>
                  <a:lnTo>
                    <a:pt x="2364" y="1990"/>
                  </a:lnTo>
                  <a:lnTo>
                    <a:pt x="2368" y="1988"/>
                  </a:lnTo>
                  <a:lnTo>
                    <a:pt x="2368" y="1988"/>
                  </a:lnTo>
                  <a:lnTo>
                    <a:pt x="2376" y="1986"/>
                  </a:lnTo>
                  <a:lnTo>
                    <a:pt x="2376" y="1986"/>
                  </a:lnTo>
                  <a:lnTo>
                    <a:pt x="2376" y="1986"/>
                  </a:lnTo>
                  <a:lnTo>
                    <a:pt x="2382" y="1988"/>
                  </a:lnTo>
                  <a:lnTo>
                    <a:pt x="2382" y="1988"/>
                  </a:lnTo>
                  <a:lnTo>
                    <a:pt x="2382" y="1988"/>
                  </a:lnTo>
                  <a:lnTo>
                    <a:pt x="2384" y="1988"/>
                  </a:lnTo>
                  <a:lnTo>
                    <a:pt x="2384" y="1988"/>
                  </a:lnTo>
                  <a:lnTo>
                    <a:pt x="2386" y="1988"/>
                  </a:lnTo>
                  <a:lnTo>
                    <a:pt x="2386" y="1988"/>
                  </a:lnTo>
                  <a:lnTo>
                    <a:pt x="2396" y="1988"/>
                  </a:lnTo>
                  <a:lnTo>
                    <a:pt x="2396" y="1988"/>
                  </a:lnTo>
                  <a:lnTo>
                    <a:pt x="2398" y="1990"/>
                  </a:lnTo>
                  <a:lnTo>
                    <a:pt x="2400" y="1988"/>
                  </a:lnTo>
                  <a:lnTo>
                    <a:pt x="2400" y="1988"/>
                  </a:lnTo>
                  <a:lnTo>
                    <a:pt x="2404" y="1988"/>
                  </a:lnTo>
                  <a:lnTo>
                    <a:pt x="2404" y="1988"/>
                  </a:lnTo>
                  <a:lnTo>
                    <a:pt x="2408" y="1988"/>
                  </a:lnTo>
                  <a:lnTo>
                    <a:pt x="2408" y="1988"/>
                  </a:lnTo>
                  <a:lnTo>
                    <a:pt x="2410" y="1990"/>
                  </a:lnTo>
                  <a:lnTo>
                    <a:pt x="2410" y="1990"/>
                  </a:lnTo>
                  <a:lnTo>
                    <a:pt x="2414" y="1990"/>
                  </a:lnTo>
                  <a:lnTo>
                    <a:pt x="2414" y="1990"/>
                  </a:lnTo>
                  <a:lnTo>
                    <a:pt x="2416" y="1990"/>
                  </a:lnTo>
                  <a:lnTo>
                    <a:pt x="2416" y="1990"/>
                  </a:lnTo>
                  <a:lnTo>
                    <a:pt x="2416" y="1990"/>
                  </a:lnTo>
                  <a:lnTo>
                    <a:pt x="2416" y="1990"/>
                  </a:lnTo>
                  <a:lnTo>
                    <a:pt x="2420" y="1992"/>
                  </a:lnTo>
                  <a:lnTo>
                    <a:pt x="2420" y="1992"/>
                  </a:lnTo>
                  <a:lnTo>
                    <a:pt x="2424" y="1992"/>
                  </a:lnTo>
                  <a:lnTo>
                    <a:pt x="2426" y="1992"/>
                  </a:lnTo>
                  <a:lnTo>
                    <a:pt x="2426" y="1992"/>
                  </a:lnTo>
                  <a:lnTo>
                    <a:pt x="2430" y="1990"/>
                  </a:lnTo>
                  <a:lnTo>
                    <a:pt x="2430" y="1990"/>
                  </a:lnTo>
                  <a:lnTo>
                    <a:pt x="2432" y="1990"/>
                  </a:lnTo>
                  <a:lnTo>
                    <a:pt x="2432" y="1990"/>
                  </a:lnTo>
                  <a:lnTo>
                    <a:pt x="2434" y="1990"/>
                  </a:lnTo>
                  <a:lnTo>
                    <a:pt x="2434" y="1990"/>
                  </a:lnTo>
                  <a:lnTo>
                    <a:pt x="2438" y="1990"/>
                  </a:lnTo>
                  <a:lnTo>
                    <a:pt x="2438" y="1990"/>
                  </a:lnTo>
                  <a:lnTo>
                    <a:pt x="2442" y="1990"/>
                  </a:lnTo>
                  <a:lnTo>
                    <a:pt x="2442" y="1990"/>
                  </a:lnTo>
                  <a:lnTo>
                    <a:pt x="2444" y="1990"/>
                  </a:lnTo>
                  <a:lnTo>
                    <a:pt x="2444" y="1990"/>
                  </a:lnTo>
                  <a:lnTo>
                    <a:pt x="2446" y="1988"/>
                  </a:lnTo>
                  <a:lnTo>
                    <a:pt x="2446" y="1988"/>
                  </a:lnTo>
                  <a:lnTo>
                    <a:pt x="2450" y="1988"/>
                  </a:lnTo>
                  <a:lnTo>
                    <a:pt x="2450" y="1988"/>
                  </a:lnTo>
                  <a:lnTo>
                    <a:pt x="2452" y="1986"/>
                  </a:lnTo>
                  <a:lnTo>
                    <a:pt x="2452" y="1986"/>
                  </a:lnTo>
                  <a:lnTo>
                    <a:pt x="2454" y="1986"/>
                  </a:lnTo>
                  <a:lnTo>
                    <a:pt x="2456" y="1986"/>
                  </a:lnTo>
                  <a:lnTo>
                    <a:pt x="2456" y="1986"/>
                  </a:lnTo>
                  <a:lnTo>
                    <a:pt x="2460" y="1986"/>
                  </a:lnTo>
                  <a:lnTo>
                    <a:pt x="2460" y="1986"/>
                  </a:lnTo>
                  <a:lnTo>
                    <a:pt x="2462" y="1986"/>
                  </a:lnTo>
                  <a:lnTo>
                    <a:pt x="2462" y="1986"/>
                  </a:lnTo>
                  <a:lnTo>
                    <a:pt x="2466" y="1988"/>
                  </a:lnTo>
                  <a:lnTo>
                    <a:pt x="2466" y="1988"/>
                  </a:lnTo>
                  <a:lnTo>
                    <a:pt x="2468" y="1988"/>
                  </a:lnTo>
                  <a:lnTo>
                    <a:pt x="2468" y="1988"/>
                  </a:lnTo>
                  <a:lnTo>
                    <a:pt x="2470" y="1988"/>
                  </a:lnTo>
                  <a:lnTo>
                    <a:pt x="2470" y="1988"/>
                  </a:lnTo>
                  <a:lnTo>
                    <a:pt x="2474" y="1988"/>
                  </a:lnTo>
                  <a:lnTo>
                    <a:pt x="2474" y="1988"/>
                  </a:lnTo>
                  <a:lnTo>
                    <a:pt x="2476" y="1988"/>
                  </a:lnTo>
                  <a:lnTo>
                    <a:pt x="2476" y="1988"/>
                  </a:lnTo>
                  <a:lnTo>
                    <a:pt x="2478" y="1988"/>
                  </a:lnTo>
                  <a:lnTo>
                    <a:pt x="2478" y="1988"/>
                  </a:lnTo>
                  <a:lnTo>
                    <a:pt x="2482" y="1990"/>
                  </a:lnTo>
                  <a:lnTo>
                    <a:pt x="2482" y="1990"/>
                  </a:lnTo>
                  <a:lnTo>
                    <a:pt x="2486" y="1988"/>
                  </a:lnTo>
                  <a:lnTo>
                    <a:pt x="2486" y="1988"/>
                  </a:lnTo>
                  <a:lnTo>
                    <a:pt x="2488" y="1988"/>
                  </a:lnTo>
                  <a:lnTo>
                    <a:pt x="2488" y="1988"/>
                  </a:lnTo>
                  <a:lnTo>
                    <a:pt x="2492" y="1988"/>
                  </a:lnTo>
                  <a:lnTo>
                    <a:pt x="2492" y="1988"/>
                  </a:lnTo>
                  <a:lnTo>
                    <a:pt x="2494" y="1988"/>
                  </a:lnTo>
                  <a:lnTo>
                    <a:pt x="2494" y="1988"/>
                  </a:lnTo>
                  <a:lnTo>
                    <a:pt x="2500" y="1990"/>
                  </a:lnTo>
                  <a:lnTo>
                    <a:pt x="2500" y="1990"/>
                  </a:lnTo>
                  <a:lnTo>
                    <a:pt x="2502" y="1990"/>
                  </a:lnTo>
                  <a:lnTo>
                    <a:pt x="2502" y="1990"/>
                  </a:lnTo>
                  <a:lnTo>
                    <a:pt x="2504" y="1988"/>
                  </a:lnTo>
                  <a:lnTo>
                    <a:pt x="2504" y="1988"/>
                  </a:lnTo>
                  <a:lnTo>
                    <a:pt x="2504" y="1988"/>
                  </a:lnTo>
                  <a:lnTo>
                    <a:pt x="2508" y="1988"/>
                  </a:lnTo>
                  <a:lnTo>
                    <a:pt x="2508" y="1988"/>
                  </a:lnTo>
                  <a:lnTo>
                    <a:pt x="2512" y="1988"/>
                  </a:lnTo>
                  <a:lnTo>
                    <a:pt x="2512" y="1988"/>
                  </a:lnTo>
                  <a:lnTo>
                    <a:pt x="2518" y="1988"/>
                  </a:lnTo>
                  <a:lnTo>
                    <a:pt x="2522" y="1988"/>
                  </a:lnTo>
                  <a:lnTo>
                    <a:pt x="2522" y="1988"/>
                  </a:lnTo>
                  <a:lnTo>
                    <a:pt x="2524" y="1988"/>
                  </a:lnTo>
                  <a:lnTo>
                    <a:pt x="2524" y="1988"/>
                  </a:lnTo>
                  <a:lnTo>
                    <a:pt x="2526" y="1988"/>
                  </a:lnTo>
                  <a:lnTo>
                    <a:pt x="2528" y="1988"/>
                  </a:lnTo>
                  <a:lnTo>
                    <a:pt x="2528" y="1988"/>
                  </a:lnTo>
                  <a:lnTo>
                    <a:pt x="2532" y="1986"/>
                  </a:lnTo>
                  <a:lnTo>
                    <a:pt x="2532" y="1986"/>
                  </a:lnTo>
                  <a:lnTo>
                    <a:pt x="2534" y="1986"/>
                  </a:lnTo>
                  <a:lnTo>
                    <a:pt x="2534" y="1986"/>
                  </a:lnTo>
                  <a:lnTo>
                    <a:pt x="2534" y="1986"/>
                  </a:lnTo>
                  <a:lnTo>
                    <a:pt x="2534" y="1986"/>
                  </a:lnTo>
                  <a:lnTo>
                    <a:pt x="2538" y="1988"/>
                  </a:lnTo>
                  <a:lnTo>
                    <a:pt x="2538" y="1988"/>
                  </a:lnTo>
                  <a:lnTo>
                    <a:pt x="2538" y="1988"/>
                  </a:lnTo>
                  <a:lnTo>
                    <a:pt x="2542" y="1988"/>
                  </a:lnTo>
                  <a:lnTo>
                    <a:pt x="2542" y="1988"/>
                  </a:lnTo>
                  <a:lnTo>
                    <a:pt x="2544" y="1986"/>
                  </a:lnTo>
                  <a:lnTo>
                    <a:pt x="2544" y="1986"/>
                  </a:lnTo>
                  <a:lnTo>
                    <a:pt x="2544" y="1986"/>
                  </a:lnTo>
                  <a:lnTo>
                    <a:pt x="2544" y="1986"/>
                  </a:lnTo>
                  <a:lnTo>
                    <a:pt x="2546" y="1988"/>
                  </a:lnTo>
                  <a:lnTo>
                    <a:pt x="2546" y="1988"/>
                  </a:lnTo>
                  <a:lnTo>
                    <a:pt x="2550" y="1988"/>
                  </a:lnTo>
                  <a:lnTo>
                    <a:pt x="2550" y="1988"/>
                  </a:lnTo>
                  <a:lnTo>
                    <a:pt x="2554" y="1988"/>
                  </a:lnTo>
                  <a:lnTo>
                    <a:pt x="2556" y="1988"/>
                  </a:lnTo>
                  <a:lnTo>
                    <a:pt x="2556" y="1988"/>
                  </a:lnTo>
                  <a:lnTo>
                    <a:pt x="2558" y="1988"/>
                  </a:lnTo>
                  <a:lnTo>
                    <a:pt x="2558" y="1988"/>
                  </a:lnTo>
                  <a:lnTo>
                    <a:pt x="2562" y="1988"/>
                  </a:lnTo>
                  <a:lnTo>
                    <a:pt x="2562" y="1988"/>
                  </a:lnTo>
                  <a:lnTo>
                    <a:pt x="2564" y="1988"/>
                  </a:lnTo>
                  <a:lnTo>
                    <a:pt x="2564" y="1988"/>
                  </a:lnTo>
                  <a:lnTo>
                    <a:pt x="2568" y="1990"/>
                  </a:lnTo>
                  <a:lnTo>
                    <a:pt x="2568" y="1990"/>
                  </a:lnTo>
                  <a:lnTo>
                    <a:pt x="2568" y="1990"/>
                  </a:lnTo>
                  <a:lnTo>
                    <a:pt x="2572" y="1988"/>
                  </a:lnTo>
                  <a:lnTo>
                    <a:pt x="2572" y="1988"/>
                  </a:lnTo>
                  <a:lnTo>
                    <a:pt x="2574" y="1988"/>
                  </a:lnTo>
                  <a:lnTo>
                    <a:pt x="2574" y="1988"/>
                  </a:lnTo>
                  <a:lnTo>
                    <a:pt x="2576" y="1988"/>
                  </a:lnTo>
                  <a:lnTo>
                    <a:pt x="2578" y="1988"/>
                  </a:lnTo>
                  <a:lnTo>
                    <a:pt x="2578" y="1988"/>
                  </a:lnTo>
                  <a:lnTo>
                    <a:pt x="2580" y="1988"/>
                  </a:lnTo>
                  <a:lnTo>
                    <a:pt x="2580" y="1988"/>
                  </a:lnTo>
                  <a:lnTo>
                    <a:pt x="2584" y="1990"/>
                  </a:lnTo>
                  <a:lnTo>
                    <a:pt x="2584" y="1990"/>
                  </a:lnTo>
                  <a:lnTo>
                    <a:pt x="2586" y="1990"/>
                  </a:lnTo>
                  <a:lnTo>
                    <a:pt x="2586" y="1990"/>
                  </a:lnTo>
                  <a:lnTo>
                    <a:pt x="2590" y="1988"/>
                  </a:lnTo>
                  <a:lnTo>
                    <a:pt x="2590" y="1988"/>
                  </a:lnTo>
                  <a:lnTo>
                    <a:pt x="2592" y="1988"/>
                  </a:lnTo>
                  <a:lnTo>
                    <a:pt x="2592" y="1988"/>
                  </a:lnTo>
                  <a:lnTo>
                    <a:pt x="2594" y="1988"/>
                  </a:lnTo>
                  <a:lnTo>
                    <a:pt x="2594" y="1988"/>
                  </a:lnTo>
                  <a:lnTo>
                    <a:pt x="2598" y="1990"/>
                  </a:lnTo>
                  <a:lnTo>
                    <a:pt x="2598" y="1990"/>
                  </a:lnTo>
                  <a:lnTo>
                    <a:pt x="2602" y="1988"/>
                  </a:lnTo>
                  <a:lnTo>
                    <a:pt x="2602" y="1988"/>
                  </a:lnTo>
                  <a:lnTo>
                    <a:pt x="2604" y="1988"/>
                  </a:lnTo>
                  <a:lnTo>
                    <a:pt x="2604" y="1988"/>
                  </a:lnTo>
                  <a:lnTo>
                    <a:pt x="2610" y="1986"/>
                  </a:lnTo>
                  <a:lnTo>
                    <a:pt x="2610" y="1986"/>
                  </a:lnTo>
                  <a:lnTo>
                    <a:pt x="2612" y="1986"/>
                  </a:lnTo>
                  <a:lnTo>
                    <a:pt x="2612" y="1986"/>
                  </a:lnTo>
                  <a:lnTo>
                    <a:pt x="2616" y="1986"/>
                  </a:lnTo>
                  <a:lnTo>
                    <a:pt x="2616" y="1986"/>
                  </a:lnTo>
                  <a:lnTo>
                    <a:pt x="2620" y="1982"/>
                  </a:lnTo>
                  <a:lnTo>
                    <a:pt x="2622" y="1978"/>
                  </a:lnTo>
                  <a:lnTo>
                    <a:pt x="2622" y="1978"/>
                  </a:lnTo>
                  <a:lnTo>
                    <a:pt x="2620" y="1976"/>
                  </a:lnTo>
                  <a:lnTo>
                    <a:pt x="2620" y="1972"/>
                  </a:lnTo>
                  <a:lnTo>
                    <a:pt x="2618" y="1970"/>
                  </a:lnTo>
                  <a:lnTo>
                    <a:pt x="2618" y="1970"/>
                  </a:lnTo>
                  <a:lnTo>
                    <a:pt x="2616" y="1966"/>
                  </a:lnTo>
                  <a:lnTo>
                    <a:pt x="2616" y="1966"/>
                  </a:lnTo>
                  <a:lnTo>
                    <a:pt x="2612" y="1962"/>
                  </a:lnTo>
                  <a:lnTo>
                    <a:pt x="2612" y="1962"/>
                  </a:lnTo>
                  <a:lnTo>
                    <a:pt x="2612" y="1962"/>
                  </a:lnTo>
                  <a:lnTo>
                    <a:pt x="2610" y="1960"/>
                  </a:lnTo>
                  <a:lnTo>
                    <a:pt x="2610" y="1960"/>
                  </a:lnTo>
                  <a:lnTo>
                    <a:pt x="2608" y="1956"/>
                  </a:lnTo>
                  <a:lnTo>
                    <a:pt x="2608" y="1956"/>
                  </a:lnTo>
                  <a:lnTo>
                    <a:pt x="2606" y="1954"/>
                  </a:lnTo>
                  <a:lnTo>
                    <a:pt x="2606" y="1954"/>
                  </a:lnTo>
                  <a:lnTo>
                    <a:pt x="2604" y="1952"/>
                  </a:lnTo>
                  <a:lnTo>
                    <a:pt x="2604" y="1952"/>
                  </a:lnTo>
                  <a:lnTo>
                    <a:pt x="2602" y="1950"/>
                  </a:lnTo>
                  <a:lnTo>
                    <a:pt x="2602" y="1950"/>
                  </a:lnTo>
                  <a:lnTo>
                    <a:pt x="2600" y="1948"/>
                  </a:lnTo>
                  <a:lnTo>
                    <a:pt x="2600" y="1948"/>
                  </a:lnTo>
                  <a:lnTo>
                    <a:pt x="2598" y="1944"/>
                  </a:lnTo>
                  <a:lnTo>
                    <a:pt x="2598" y="1944"/>
                  </a:lnTo>
                  <a:lnTo>
                    <a:pt x="2598" y="1942"/>
                  </a:lnTo>
                  <a:lnTo>
                    <a:pt x="2598" y="1942"/>
                  </a:lnTo>
                  <a:lnTo>
                    <a:pt x="2598" y="1938"/>
                  </a:lnTo>
                  <a:lnTo>
                    <a:pt x="2598" y="1938"/>
                  </a:lnTo>
                  <a:lnTo>
                    <a:pt x="2596" y="1934"/>
                  </a:lnTo>
                  <a:lnTo>
                    <a:pt x="2596" y="1934"/>
                  </a:lnTo>
                  <a:lnTo>
                    <a:pt x="2594" y="1932"/>
                  </a:lnTo>
                  <a:lnTo>
                    <a:pt x="2594" y="1930"/>
                  </a:lnTo>
                  <a:lnTo>
                    <a:pt x="2594" y="1930"/>
                  </a:lnTo>
                  <a:lnTo>
                    <a:pt x="2592" y="1926"/>
                  </a:lnTo>
                  <a:lnTo>
                    <a:pt x="2592" y="1926"/>
                  </a:lnTo>
                  <a:lnTo>
                    <a:pt x="2588" y="1922"/>
                  </a:lnTo>
                  <a:lnTo>
                    <a:pt x="2588" y="1922"/>
                  </a:lnTo>
                  <a:lnTo>
                    <a:pt x="2586" y="1922"/>
                  </a:lnTo>
                  <a:lnTo>
                    <a:pt x="2586" y="1922"/>
                  </a:lnTo>
                  <a:lnTo>
                    <a:pt x="2584" y="1916"/>
                  </a:lnTo>
                  <a:lnTo>
                    <a:pt x="2584" y="1916"/>
                  </a:lnTo>
                  <a:lnTo>
                    <a:pt x="2580" y="1914"/>
                  </a:lnTo>
                  <a:lnTo>
                    <a:pt x="2580" y="1914"/>
                  </a:lnTo>
                  <a:lnTo>
                    <a:pt x="2578" y="1912"/>
                  </a:lnTo>
                  <a:lnTo>
                    <a:pt x="2578" y="1912"/>
                  </a:lnTo>
                  <a:lnTo>
                    <a:pt x="2574" y="1908"/>
                  </a:lnTo>
                  <a:lnTo>
                    <a:pt x="2574" y="1908"/>
                  </a:lnTo>
                  <a:lnTo>
                    <a:pt x="2574" y="1908"/>
                  </a:lnTo>
                  <a:lnTo>
                    <a:pt x="2572" y="1906"/>
                  </a:lnTo>
                  <a:lnTo>
                    <a:pt x="2572" y="1906"/>
                  </a:lnTo>
                  <a:lnTo>
                    <a:pt x="2570" y="1904"/>
                  </a:lnTo>
                  <a:lnTo>
                    <a:pt x="2570" y="1904"/>
                  </a:lnTo>
                  <a:lnTo>
                    <a:pt x="2568" y="1902"/>
                  </a:lnTo>
                  <a:lnTo>
                    <a:pt x="2568" y="1902"/>
                  </a:lnTo>
                  <a:lnTo>
                    <a:pt x="2568" y="1900"/>
                  </a:lnTo>
                  <a:lnTo>
                    <a:pt x="2568" y="1900"/>
                  </a:lnTo>
                  <a:lnTo>
                    <a:pt x="2566" y="1896"/>
                  </a:lnTo>
                  <a:lnTo>
                    <a:pt x="2566" y="1896"/>
                  </a:lnTo>
                  <a:lnTo>
                    <a:pt x="2564" y="1896"/>
                  </a:lnTo>
                  <a:lnTo>
                    <a:pt x="2564" y="1896"/>
                  </a:lnTo>
                  <a:lnTo>
                    <a:pt x="2562" y="1892"/>
                  </a:lnTo>
                  <a:lnTo>
                    <a:pt x="2562" y="1892"/>
                  </a:lnTo>
                  <a:lnTo>
                    <a:pt x="2562" y="1890"/>
                  </a:lnTo>
                  <a:lnTo>
                    <a:pt x="2562" y="1890"/>
                  </a:lnTo>
                  <a:lnTo>
                    <a:pt x="2560" y="1888"/>
                  </a:lnTo>
                  <a:lnTo>
                    <a:pt x="2560" y="1888"/>
                  </a:lnTo>
                  <a:lnTo>
                    <a:pt x="2560" y="1886"/>
                  </a:lnTo>
                  <a:lnTo>
                    <a:pt x="2560" y="1886"/>
                  </a:lnTo>
                  <a:lnTo>
                    <a:pt x="2560" y="1884"/>
                  </a:lnTo>
                  <a:lnTo>
                    <a:pt x="2560" y="1884"/>
                  </a:lnTo>
                  <a:lnTo>
                    <a:pt x="2558" y="1880"/>
                  </a:lnTo>
                  <a:lnTo>
                    <a:pt x="2558" y="1880"/>
                  </a:lnTo>
                  <a:lnTo>
                    <a:pt x="2556" y="1876"/>
                  </a:lnTo>
                  <a:lnTo>
                    <a:pt x="2556" y="1876"/>
                  </a:lnTo>
                  <a:lnTo>
                    <a:pt x="2554" y="1876"/>
                  </a:lnTo>
                  <a:lnTo>
                    <a:pt x="2554" y="1874"/>
                  </a:lnTo>
                  <a:lnTo>
                    <a:pt x="2554" y="1874"/>
                  </a:lnTo>
                  <a:lnTo>
                    <a:pt x="2552" y="1870"/>
                  </a:lnTo>
                  <a:lnTo>
                    <a:pt x="2552" y="1870"/>
                  </a:lnTo>
                  <a:lnTo>
                    <a:pt x="2550" y="1870"/>
                  </a:lnTo>
                  <a:lnTo>
                    <a:pt x="2550" y="1870"/>
                  </a:lnTo>
                  <a:lnTo>
                    <a:pt x="2546" y="1866"/>
                  </a:lnTo>
                  <a:lnTo>
                    <a:pt x="2546" y="1866"/>
                  </a:lnTo>
                  <a:lnTo>
                    <a:pt x="2546" y="1864"/>
                  </a:lnTo>
                  <a:lnTo>
                    <a:pt x="2546" y="1864"/>
                  </a:lnTo>
                  <a:lnTo>
                    <a:pt x="2544" y="1862"/>
                  </a:lnTo>
                  <a:lnTo>
                    <a:pt x="2544" y="1862"/>
                  </a:lnTo>
                  <a:lnTo>
                    <a:pt x="2542" y="1860"/>
                  </a:lnTo>
                  <a:lnTo>
                    <a:pt x="2542" y="1860"/>
                  </a:lnTo>
                  <a:lnTo>
                    <a:pt x="2540" y="1858"/>
                  </a:lnTo>
                  <a:lnTo>
                    <a:pt x="2540" y="1858"/>
                  </a:lnTo>
                  <a:lnTo>
                    <a:pt x="2538" y="1856"/>
                  </a:lnTo>
                  <a:lnTo>
                    <a:pt x="2538" y="1856"/>
                  </a:lnTo>
                  <a:lnTo>
                    <a:pt x="2536" y="1854"/>
                  </a:lnTo>
                  <a:lnTo>
                    <a:pt x="2536" y="1854"/>
                  </a:lnTo>
                  <a:lnTo>
                    <a:pt x="2536" y="1852"/>
                  </a:lnTo>
                  <a:lnTo>
                    <a:pt x="2536" y="1852"/>
                  </a:lnTo>
                  <a:lnTo>
                    <a:pt x="2536" y="1846"/>
                  </a:lnTo>
                  <a:lnTo>
                    <a:pt x="2536" y="1846"/>
                  </a:lnTo>
                  <a:lnTo>
                    <a:pt x="2532" y="1844"/>
                  </a:lnTo>
                  <a:lnTo>
                    <a:pt x="2532" y="1844"/>
                  </a:lnTo>
                  <a:lnTo>
                    <a:pt x="2532" y="1842"/>
                  </a:lnTo>
                  <a:lnTo>
                    <a:pt x="2532" y="1842"/>
                  </a:lnTo>
                  <a:lnTo>
                    <a:pt x="2530" y="1838"/>
                  </a:lnTo>
                  <a:lnTo>
                    <a:pt x="2528" y="1838"/>
                  </a:lnTo>
                  <a:lnTo>
                    <a:pt x="2528" y="1838"/>
                  </a:lnTo>
                  <a:lnTo>
                    <a:pt x="2528" y="1836"/>
                  </a:lnTo>
                  <a:lnTo>
                    <a:pt x="2528" y="1836"/>
                  </a:lnTo>
                  <a:lnTo>
                    <a:pt x="2526" y="1832"/>
                  </a:lnTo>
                  <a:lnTo>
                    <a:pt x="2526" y="1832"/>
                  </a:lnTo>
                  <a:lnTo>
                    <a:pt x="2522" y="1828"/>
                  </a:lnTo>
                  <a:lnTo>
                    <a:pt x="2520" y="1826"/>
                  </a:lnTo>
                  <a:lnTo>
                    <a:pt x="2520" y="1826"/>
                  </a:lnTo>
                  <a:lnTo>
                    <a:pt x="2516" y="1824"/>
                  </a:lnTo>
                  <a:lnTo>
                    <a:pt x="2516" y="1824"/>
                  </a:lnTo>
                  <a:lnTo>
                    <a:pt x="2514" y="1820"/>
                  </a:lnTo>
                  <a:lnTo>
                    <a:pt x="2514" y="1820"/>
                  </a:lnTo>
                  <a:lnTo>
                    <a:pt x="2512" y="1816"/>
                  </a:lnTo>
                  <a:lnTo>
                    <a:pt x="2512" y="1814"/>
                  </a:lnTo>
                  <a:lnTo>
                    <a:pt x="2512" y="1814"/>
                  </a:lnTo>
                  <a:lnTo>
                    <a:pt x="2512" y="1812"/>
                  </a:lnTo>
                  <a:lnTo>
                    <a:pt x="2512" y="1812"/>
                  </a:lnTo>
                  <a:lnTo>
                    <a:pt x="2510" y="1808"/>
                  </a:lnTo>
                  <a:lnTo>
                    <a:pt x="2510" y="1808"/>
                  </a:lnTo>
                  <a:lnTo>
                    <a:pt x="2510" y="1806"/>
                  </a:lnTo>
                  <a:lnTo>
                    <a:pt x="2510" y="1806"/>
                  </a:lnTo>
                  <a:lnTo>
                    <a:pt x="2510" y="1804"/>
                  </a:lnTo>
                  <a:lnTo>
                    <a:pt x="2510" y="1804"/>
                  </a:lnTo>
                  <a:lnTo>
                    <a:pt x="2506" y="1800"/>
                  </a:lnTo>
                  <a:lnTo>
                    <a:pt x="2506" y="1800"/>
                  </a:lnTo>
                  <a:lnTo>
                    <a:pt x="2506" y="1798"/>
                  </a:lnTo>
                  <a:lnTo>
                    <a:pt x="2506" y="1798"/>
                  </a:lnTo>
                  <a:lnTo>
                    <a:pt x="2504" y="1798"/>
                  </a:lnTo>
                  <a:lnTo>
                    <a:pt x="2504" y="1798"/>
                  </a:lnTo>
                  <a:lnTo>
                    <a:pt x="2504" y="1792"/>
                  </a:lnTo>
                  <a:lnTo>
                    <a:pt x="2504" y="1792"/>
                  </a:lnTo>
                  <a:lnTo>
                    <a:pt x="2498" y="1790"/>
                  </a:lnTo>
                  <a:lnTo>
                    <a:pt x="2498" y="1788"/>
                  </a:lnTo>
                  <a:lnTo>
                    <a:pt x="2498" y="1788"/>
                  </a:lnTo>
                  <a:lnTo>
                    <a:pt x="2496" y="1788"/>
                  </a:lnTo>
                  <a:lnTo>
                    <a:pt x="2496" y="1788"/>
                  </a:lnTo>
                  <a:lnTo>
                    <a:pt x="2494" y="1786"/>
                  </a:lnTo>
                  <a:lnTo>
                    <a:pt x="2494" y="1786"/>
                  </a:lnTo>
                  <a:lnTo>
                    <a:pt x="2490" y="1782"/>
                  </a:lnTo>
                  <a:lnTo>
                    <a:pt x="2490" y="1782"/>
                  </a:lnTo>
                  <a:lnTo>
                    <a:pt x="2488" y="1778"/>
                  </a:lnTo>
                  <a:lnTo>
                    <a:pt x="2488" y="1778"/>
                  </a:lnTo>
                  <a:lnTo>
                    <a:pt x="2486" y="1774"/>
                  </a:lnTo>
                  <a:lnTo>
                    <a:pt x="2486" y="1774"/>
                  </a:lnTo>
                  <a:lnTo>
                    <a:pt x="2486" y="1770"/>
                  </a:lnTo>
                  <a:lnTo>
                    <a:pt x="2486" y="1766"/>
                  </a:lnTo>
                  <a:lnTo>
                    <a:pt x="2486" y="1766"/>
                  </a:lnTo>
                  <a:lnTo>
                    <a:pt x="2484" y="1764"/>
                  </a:lnTo>
                  <a:lnTo>
                    <a:pt x="2482" y="1762"/>
                  </a:lnTo>
                  <a:lnTo>
                    <a:pt x="2482" y="1762"/>
                  </a:lnTo>
                  <a:lnTo>
                    <a:pt x="2480" y="1760"/>
                  </a:lnTo>
                  <a:lnTo>
                    <a:pt x="2480" y="1760"/>
                  </a:lnTo>
                  <a:lnTo>
                    <a:pt x="2480" y="1758"/>
                  </a:lnTo>
                  <a:lnTo>
                    <a:pt x="2480" y="1758"/>
                  </a:lnTo>
                  <a:lnTo>
                    <a:pt x="2476" y="1756"/>
                  </a:lnTo>
                  <a:lnTo>
                    <a:pt x="2476" y="1756"/>
                  </a:lnTo>
                  <a:lnTo>
                    <a:pt x="2476" y="1754"/>
                  </a:lnTo>
                  <a:lnTo>
                    <a:pt x="2476" y="1754"/>
                  </a:lnTo>
                  <a:lnTo>
                    <a:pt x="2474" y="1750"/>
                  </a:lnTo>
                  <a:lnTo>
                    <a:pt x="2474" y="1750"/>
                  </a:lnTo>
                  <a:lnTo>
                    <a:pt x="2472" y="1748"/>
                  </a:lnTo>
                  <a:lnTo>
                    <a:pt x="2472" y="1748"/>
                  </a:lnTo>
                  <a:lnTo>
                    <a:pt x="2470" y="1746"/>
                  </a:lnTo>
                  <a:lnTo>
                    <a:pt x="2470" y="1746"/>
                  </a:lnTo>
                  <a:lnTo>
                    <a:pt x="2470" y="1744"/>
                  </a:lnTo>
                  <a:lnTo>
                    <a:pt x="2470" y="1744"/>
                  </a:lnTo>
                  <a:lnTo>
                    <a:pt x="2468" y="1740"/>
                  </a:lnTo>
                  <a:lnTo>
                    <a:pt x="2468" y="1740"/>
                  </a:lnTo>
                  <a:lnTo>
                    <a:pt x="2468" y="1738"/>
                  </a:lnTo>
                  <a:lnTo>
                    <a:pt x="2468" y="1738"/>
                  </a:lnTo>
                  <a:lnTo>
                    <a:pt x="2466" y="1734"/>
                  </a:lnTo>
                  <a:lnTo>
                    <a:pt x="2466" y="1734"/>
                  </a:lnTo>
                  <a:lnTo>
                    <a:pt x="2464" y="1732"/>
                  </a:lnTo>
                  <a:lnTo>
                    <a:pt x="2464" y="1732"/>
                  </a:lnTo>
                  <a:lnTo>
                    <a:pt x="2462" y="1732"/>
                  </a:lnTo>
                  <a:lnTo>
                    <a:pt x="2462" y="1732"/>
                  </a:lnTo>
                  <a:lnTo>
                    <a:pt x="2458" y="1728"/>
                  </a:lnTo>
                  <a:lnTo>
                    <a:pt x="2458" y="1728"/>
                  </a:lnTo>
                  <a:lnTo>
                    <a:pt x="2456" y="1728"/>
                  </a:lnTo>
                  <a:lnTo>
                    <a:pt x="2456" y="1728"/>
                  </a:lnTo>
                  <a:lnTo>
                    <a:pt x="2456" y="1726"/>
                  </a:lnTo>
                  <a:lnTo>
                    <a:pt x="2456" y="1726"/>
                  </a:lnTo>
                  <a:lnTo>
                    <a:pt x="2454" y="1724"/>
                  </a:lnTo>
                  <a:lnTo>
                    <a:pt x="2454" y="1724"/>
                  </a:lnTo>
                  <a:lnTo>
                    <a:pt x="2452" y="1720"/>
                  </a:lnTo>
                  <a:lnTo>
                    <a:pt x="2452" y="1720"/>
                  </a:lnTo>
                  <a:lnTo>
                    <a:pt x="2450" y="1718"/>
                  </a:lnTo>
                  <a:lnTo>
                    <a:pt x="2450" y="1718"/>
                  </a:lnTo>
                  <a:lnTo>
                    <a:pt x="2448" y="1716"/>
                  </a:lnTo>
                  <a:lnTo>
                    <a:pt x="2448" y="1716"/>
                  </a:lnTo>
                  <a:lnTo>
                    <a:pt x="2446" y="1714"/>
                  </a:lnTo>
                  <a:lnTo>
                    <a:pt x="2446" y="1714"/>
                  </a:lnTo>
                  <a:lnTo>
                    <a:pt x="2444" y="1710"/>
                  </a:lnTo>
                  <a:lnTo>
                    <a:pt x="2444" y="1710"/>
                  </a:lnTo>
                  <a:lnTo>
                    <a:pt x="2442" y="1708"/>
                  </a:lnTo>
                  <a:lnTo>
                    <a:pt x="2442" y="1708"/>
                  </a:lnTo>
                  <a:lnTo>
                    <a:pt x="2440" y="1706"/>
                  </a:lnTo>
                  <a:lnTo>
                    <a:pt x="2440" y="1706"/>
                  </a:lnTo>
                  <a:lnTo>
                    <a:pt x="2438" y="1702"/>
                  </a:lnTo>
                  <a:lnTo>
                    <a:pt x="2438" y="1702"/>
                  </a:lnTo>
                  <a:lnTo>
                    <a:pt x="2432" y="1698"/>
                  </a:lnTo>
                  <a:lnTo>
                    <a:pt x="2432" y="1698"/>
                  </a:lnTo>
                  <a:lnTo>
                    <a:pt x="2432" y="1696"/>
                  </a:lnTo>
                  <a:lnTo>
                    <a:pt x="2432" y="1696"/>
                  </a:lnTo>
                  <a:lnTo>
                    <a:pt x="2430" y="1692"/>
                  </a:lnTo>
                  <a:lnTo>
                    <a:pt x="2430" y="1692"/>
                  </a:lnTo>
                  <a:lnTo>
                    <a:pt x="2426" y="1686"/>
                  </a:lnTo>
                  <a:lnTo>
                    <a:pt x="2426" y="1686"/>
                  </a:lnTo>
                  <a:lnTo>
                    <a:pt x="2424" y="1684"/>
                  </a:lnTo>
                  <a:lnTo>
                    <a:pt x="2424" y="1684"/>
                  </a:lnTo>
                  <a:lnTo>
                    <a:pt x="2422" y="1682"/>
                  </a:lnTo>
                  <a:lnTo>
                    <a:pt x="2420" y="1680"/>
                  </a:lnTo>
                  <a:lnTo>
                    <a:pt x="2420" y="1680"/>
                  </a:lnTo>
                  <a:lnTo>
                    <a:pt x="2418" y="1678"/>
                  </a:lnTo>
                  <a:lnTo>
                    <a:pt x="2418" y="1678"/>
                  </a:lnTo>
                  <a:lnTo>
                    <a:pt x="2418" y="1674"/>
                  </a:lnTo>
                  <a:lnTo>
                    <a:pt x="2418" y="1674"/>
                  </a:lnTo>
                  <a:lnTo>
                    <a:pt x="2418" y="1672"/>
                  </a:lnTo>
                  <a:lnTo>
                    <a:pt x="2418" y="1672"/>
                  </a:lnTo>
                  <a:lnTo>
                    <a:pt x="2416" y="1668"/>
                  </a:lnTo>
                  <a:lnTo>
                    <a:pt x="2416" y="1668"/>
                  </a:lnTo>
                  <a:lnTo>
                    <a:pt x="2414" y="1666"/>
                  </a:lnTo>
                  <a:lnTo>
                    <a:pt x="2414" y="1666"/>
                  </a:lnTo>
                  <a:lnTo>
                    <a:pt x="2414" y="1666"/>
                  </a:lnTo>
                  <a:lnTo>
                    <a:pt x="2414" y="1666"/>
                  </a:lnTo>
                  <a:lnTo>
                    <a:pt x="2412" y="1660"/>
                  </a:lnTo>
                  <a:lnTo>
                    <a:pt x="2410" y="1660"/>
                  </a:lnTo>
                  <a:lnTo>
                    <a:pt x="2410" y="1660"/>
                  </a:lnTo>
                  <a:lnTo>
                    <a:pt x="2408" y="1656"/>
                  </a:lnTo>
                  <a:lnTo>
                    <a:pt x="2406" y="1656"/>
                  </a:lnTo>
                  <a:lnTo>
                    <a:pt x="2406" y="1656"/>
                  </a:lnTo>
                  <a:lnTo>
                    <a:pt x="2404" y="1654"/>
                  </a:lnTo>
                  <a:lnTo>
                    <a:pt x="2404" y="1654"/>
                  </a:lnTo>
                  <a:lnTo>
                    <a:pt x="2402" y="1652"/>
                  </a:lnTo>
                  <a:lnTo>
                    <a:pt x="2402" y="1652"/>
                  </a:lnTo>
                  <a:lnTo>
                    <a:pt x="2400" y="1650"/>
                  </a:lnTo>
                  <a:lnTo>
                    <a:pt x="2400" y="1650"/>
                  </a:lnTo>
                  <a:lnTo>
                    <a:pt x="2400" y="1648"/>
                  </a:lnTo>
                  <a:lnTo>
                    <a:pt x="2400" y="1648"/>
                  </a:lnTo>
                  <a:lnTo>
                    <a:pt x="2400" y="1644"/>
                  </a:lnTo>
                  <a:lnTo>
                    <a:pt x="2400" y="1644"/>
                  </a:lnTo>
                  <a:lnTo>
                    <a:pt x="2398" y="1640"/>
                  </a:lnTo>
                  <a:lnTo>
                    <a:pt x="2398" y="1640"/>
                  </a:lnTo>
                  <a:lnTo>
                    <a:pt x="2396" y="1636"/>
                  </a:lnTo>
                  <a:lnTo>
                    <a:pt x="2396" y="1636"/>
                  </a:lnTo>
                  <a:lnTo>
                    <a:pt x="2394" y="1634"/>
                  </a:lnTo>
                  <a:lnTo>
                    <a:pt x="2394" y="1634"/>
                  </a:lnTo>
                  <a:lnTo>
                    <a:pt x="2394" y="1632"/>
                  </a:lnTo>
                  <a:lnTo>
                    <a:pt x="2394" y="1632"/>
                  </a:lnTo>
                  <a:lnTo>
                    <a:pt x="2392" y="1630"/>
                  </a:lnTo>
                  <a:lnTo>
                    <a:pt x="2392" y="1630"/>
                  </a:lnTo>
                  <a:lnTo>
                    <a:pt x="2388" y="1626"/>
                  </a:lnTo>
                  <a:lnTo>
                    <a:pt x="2388" y="1626"/>
                  </a:lnTo>
                  <a:lnTo>
                    <a:pt x="2388" y="1626"/>
                  </a:lnTo>
                  <a:lnTo>
                    <a:pt x="2388" y="1626"/>
                  </a:lnTo>
                  <a:lnTo>
                    <a:pt x="2386" y="1624"/>
                  </a:lnTo>
                  <a:lnTo>
                    <a:pt x="2386" y="1624"/>
                  </a:lnTo>
                  <a:lnTo>
                    <a:pt x="2386" y="1620"/>
                  </a:lnTo>
                  <a:lnTo>
                    <a:pt x="2386" y="1620"/>
                  </a:lnTo>
                  <a:lnTo>
                    <a:pt x="2384" y="1618"/>
                  </a:lnTo>
                  <a:lnTo>
                    <a:pt x="2384" y="1618"/>
                  </a:lnTo>
                  <a:lnTo>
                    <a:pt x="2382" y="1616"/>
                  </a:lnTo>
                  <a:lnTo>
                    <a:pt x="2382" y="1616"/>
                  </a:lnTo>
                  <a:lnTo>
                    <a:pt x="2380" y="1612"/>
                  </a:lnTo>
                  <a:lnTo>
                    <a:pt x="2380" y="1612"/>
                  </a:lnTo>
                  <a:lnTo>
                    <a:pt x="2378" y="1610"/>
                  </a:lnTo>
                  <a:lnTo>
                    <a:pt x="2378" y="1610"/>
                  </a:lnTo>
                  <a:lnTo>
                    <a:pt x="2374" y="1606"/>
                  </a:lnTo>
                  <a:lnTo>
                    <a:pt x="2374" y="1606"/>
                  </a:lnTo>
                  <a:lnTo>
                    <a:pt x="2372" y="1606"/>
                  </a:lnTo>
                  <a:lnTo>
                    <a:pt x="2372" y="1606"/>
                  </a:lnTo>
                  <a:lnTo>
                    <a:pt x="2370" y="1602"/>
                  </a:lnTo>
                  <a:lnTo>
                    <a:pt x="2370" y="1602"/>
                  </a:lnTo>
                  <a:lnTo>
                    <a:pt x="2368" y="1600"/>
                  </a:lnTo>
                  <a:lnTo>
                    <a:pt x="2368" y="1600"/>
                  </a:lnTo>
                  <a:lnTo>
                    <a:pt x="2368" y="1598"/>
                  </a:lnTo>
                  <a:lnTo>
                    <a:pt x="2368" y="1598"/>
                  </a:lnTo>
                  <a:lnTo>
                    <a:pt x="2366" y="1596"/>
                  </a:lnTo>
                  <a:lnTo>
                    <a:pt x="2366" y="1596"/>
                  </a:lnTo>
                  <a:lnTo>
                    <a:pt x="2364" y="1592"/>
                  </a:lnTo>
                  <a:lnTo>
                    <a:pt x="2364" y="1592"/>
                  </a:lnTo>
                  <a:lnTo>
                    <a:pt x="2362" y="1592"/>
                  </a:lnTo>
                  <a:lnTo>
                    <a:pt x="2362" y="1590"/>
                  </a:lnTo>
                  <a:lnTo>
                    <a:pt x="2362" y="1590"/>
                  </a:lnTo>
                  <a:lnTo>
                    <a:pt x="2360" y="1586"/>
                  </a:lnTo>
                  <a:lnTo>
                    <a:pt x="2360" y="1586"/>
                  </a:lnTo>
                  <a:lnTo>
                    <a:pt x="2358" y="1582"/>
                  </a:lnTo>
                  <a:lnTo>
                    <a:pt x="2356" y="1580"/>
                  </a:lnTo>
                  <a:lnTo>
                    <a:pt x="2356" y="1580"/>
                  </a:lnTo>
                  <a:lnTo>
                    <a:pt x="2354" y="1576"/>
                  </a:lnTo>
                  <a:lnTo>
                    <a:pt x="2354" y="1576"/>
                  </a:lnTo>
                  <a:lnTo>
                    <a:pt x="2352" y="1572"/>
                  </a:lnTo>
                  <a:lnTo>
                    <a:pt x="2352" y="1572"/>
                  </a:lnTo>
                  <a:lnTo>
                    <a:pt x="2350" y="1570"/>
                  </a:lnTo>
                  <a:lnTo>
                    <a:pt x="2350" y="1570"/>
                  </a:lnTo>
                  <a:lnTo>
                    <a:pt x="2350" y="1568"/>
                  </a:lnTo>
                  <a:lnTo>
                    <a:pt x="2350" y="1568"/>
                  </a:lnTo>
                  <a:lnTo>
                    <a:pt x="2348" y="1566"/>
                  </a:lnTo>
                  <a:lnTo>
                    <a:pt x="2348" y="1566"/>
                  </a:lnTo>
                  <a:lnTo>
                    <a:pt x="2348" y="1564"/>
                  </a:lnTo>
                  <a:lnTo>
                    <a:pt x="2348" y="1564"/>
                  </a:lnTo>
                  <a:lnTo>
                    <a:pt x="2346" y="1560"/>
                  </a:lnTo>
                  <a:lnTo>
                    <a:pt x="2346" y="1560"/>
                  </a:lnTo>
                  <a:lnTo>
                    <a:pt x="2344" y="1558"/>
                  </a:lnTo>
                  <a:lnTo>
                    <a:pt x="2344" y="1558"/>
                  </a:lnTo>
                  <a:lnTo>
                    <a:pt x="2342" y="1556"/>
                  </a:lnTo>
                  <a:lnTo>
                    <a:pt x="2342" y="1556"/>
                  </a:lnTo>
                  <a:lnTo>
                    <a:pt x="2342" y="1554"/>
                  </a:lnTo>
                  <a:lnTo>
                    <a:pt x="2342" y="1554"/>
                  </a:lnTo>
                  <a:lnTo>
                    <a:pt x="2340" y="1550"/>
                  </a:lnTo>
                  <a:lnTo>
                    <a:pt x="2340" y="1550"/>
                  </a:lnTo>
                  <a:lnTo>
                    <a:pt x="2338" y="1546"/>
                  </a:lnTo>
                  <a:lnTo>
                    <a:pt x="2338" y="1546"/>
                  </a:lnTo>
                  <a:lnTo>
                    <a:pt x="2336" y="1546"/>
                  </a:lnTo>
                  <a:lnTo>
                    <a:pt x="2336" y="1546"/>
                  </a:lnTo>
                  <a:lnTo>
                    <a:pt x="2334" y="1544"/>
                  </a:lnTo>
                  <a:lnTo>
                    <a:pt x="2334" y="1544"/>
                  </a:lnTo>
                  <a:lnTo>
                    <a:pt x="2332" y="1540"/>
                  </a:lnTo>
                  <a:lnTo>
                    <a:pt x="2332" y="1540"/>
                  </a:lnTo>
                  <a:lnTo>
                    <a:pt x="2330" y="1540"/>
                  </a:lnTo>
                  <a:lnTo>
                    <a:pt x="2330" y="1540"/>
                  </a:lnTo>
                  <a:lnTo>
                    <a:pt x="2330" y="1536"/>
                  </a:lnTo>
                  <a:lnTo>
                    <a:pt x="2328" y="1536"/>
                  </a:lnTo>
                  <a:lnTo>
                    <a:pt x="2328" y="1536"/>
                  </a:lnTo>
                  <a:lnTo>
                    <a:pt x="2326" y="1532"/>
                  </a:lnTo>
                  <a:lnTo>
                    <a:pt x="2326" y="1532"/>
                  </a:lnTo>
                  <a:lnTo>
                    <a:pt x="2324" y="1530"/>
                  </a:lnTo>
                  <a:lnTo>
                    <a:pt x="2324" y="1530"/>
                  </a:lnTo>
                  <a:lnTo>
                    <a:pt x="2322" y="1530"/>
                  </a:lnTo>
                  <a:lnTo>
                    <a:pt x="2322" y="1530"/>
                  </a:lnTo>
                  <a:lnTo>
                    <a:pt x="2320" y="1526"/>
                  </a:lnTo>
                  <a:lnTo>
                    <a:pt x="2320" y="1526"/>
                  </a:lnTo>
                  <a:lnTo>
                    <a:pt x="2320" y="1524"/>
                  </a:lnTo>
                  <a:lnTo>
                    <a:pt x="2320" y="1524"/>
                  </a:lnTo>
                  <a:lnTo>
                    <a:pt x="2318" y="1522"/>
                  </a:lnTo>
                  <a:lnTo>
                    <a:pt x="2318" y="1522"/>
                  </a:lnTo>
                  <a:lnTo>
                    <a:pt x="2318" y="1520"/>
                  </a:lnTo>
                  <a:lnTo>
                    <a:pt x="2318" y="1520"/>
                  </a:lnTo>
                  <a:lnTo>
                    <a:pt x="2316" y="1518"/>
                  </a:lnTo>
                  <a:lnTo>
                    <a:pt x="2316" y="1518"/>
                  </a:lnTo>
                  <a:lnTo>
                    <a:pt x="2314" y="1514"/>
                  </a:lnTo>
                  <a:lnTo>
                    <a:pt x="2314" y="1514"/>
                  </a:lnTo>
                  <a:lnTo>
                    <a:pt x="2312" y="1512"/>
                  </a:lnTo>
                  <a:lnTo>
                    <a:pt x="2312" y="1512"/>
                  </a:lnTo>
                  <a:lnTo>
                    <a:pt x="2310" y="1510"/>
                  </a:lnTo>
                  <a:lnTo>
                    <a:pt x="2310" y="1510"/>
                  </a:lnTo>
                  <a:lnTo>
                    <a:pt x="2310" y="1506"/>
                  </a:lnTo>
                  <a:lnTo>
                    <a:pt x="2310" y="1506"/>
                  </a:lnTo>
                  <a:lnTo>
                    <a:pt x="2310" y="1504"/>
                  </a:lnTo>
                  <a:lnTo>
                    <a:pt x="2308" y="1504"/>
                  </a:lnTo>
                  <a:lnTo>
                    <a:pt x="2308" y="1504"/>
                  </a:lnTo>
                  <a:lnTo>
                    <a:pt x="2302" y="1498"/>
                  </a:lnTo>
                  <a:lnTo>
                    <a:pt x="2302" y="1498"/>
                  </a:lnTo>
                  <a:lnTo>
                    <a:pt x="2300" y="1496"/>
                  </a:lnTo>
                  <a:lnTo>
                    <a:pt x="2300" y="1496"/>
                  </a:lnTo>
                  <a:lnTo>
                    <a:pt x="2300" y="1494"/>
                  </a:lnTo>
                  <a:lnTo>
                    <a:pt x="2298" y="1492"/>
                  </a:lnTo>
                  <a:lnTo>
                    <a:pt x="2298" y="1492"/>
                  </a:lnTo>
                  <a:lnTo>
                    <a:pt x="2298" y="1488"/>
                  </a:lnTo>
                  <a:lnTo>
                    <a:pt x="2298" y="1488"/>
                  </a:lnTo>
                  <a:lnTo>
                    <a:pt x="2294" y="1486"/>
                  </a:lnTo>
                  <a:lnTo>
                    <a:pt x="2294" y="1486"/>
                  </a:lnTo>
                  <a:lnTo>
                    <a:pt x="2294" y="1484"/>
                  </a:lnTo>
                  <a:lnTo>
                    <a:pt x="2294" y="1484"/>
                  </a:lnTo>
                  <a:lnTo>
                    <a:pt x="2294" y="1482"/>
                  </a:lnTo>
                  <a:lnTo>
                    <a:pt x="2294" y="1482"/>
                  </a:lnTo>
                  <a:lnTo>
                    <a:pt x="2292" y="1478"/>
                  </a:lnTo>
                  <a:lnTo>
                    <a:pt x="2292" y="1478"/>
                  </a:lnTo>
                  <a:lnTo>
                    <a:pt x="2290" y="1476"/>
                  </a:lnTo>
                  <a:lnTo>
                    <a:pt x="2290" y="1476"/>
                  </a:lnTo>
                  <a:lnTo>
                    <a:pt x="2288" y="1474"/>
                  </a:lnTo>
                  <a:lnTo>
                    <a:pt x="2288" y="1474"/>
                  </a:lnTo>
                  <a:lnTo>
                    <a:pt x="2286" y="1470"/>
                  </a:lnTo>
                  <a:lnTo>
                    <a:pt x="2286" y="1470"/>
                  </a:lnTo>
                  <a:lnTo>
                    <a:pt x="2286" y="1468"/>
                  </a:lnTo>
                  <a:lnTo>
                    <a:pt x="2286" y="1468"/>
                  </a:lnTo>
                  <a:lnTo>
                    <a:pt x="2282" y="1464"/>
                  </a:lnTo>
                  <a:lnTo>
                    <a:pt x="2282" y="1464"/>
                  </a:lnTo>
                  <a:lnTo>
                    <a:pt x="2282" y="1464"/>
                  </a:lnTo>
                  <a:lnTo>
                    <a:pt x="2282" y="1464"/>
                  </a:lnTo>
                  <a:lnTo>
                    <a:pt x="2280" y="1462"/>
                  </a:lnTo>
                  <a:lnTo>
                    <a:pt x="2280" y="1462"/>
                  </a:lnTo>
                  <a:lnTo>
                    <a:pt x="2278" y="1458"/>
                  </a:lnTo>
                  <a:lnTo>
                    <a:pt x="2278" y="1458"/>
                  </a:lnTo>
                  <a:lnTo>
                    <a:pt x="2274" y="1454"/>
                  </a:lnTo>
                  <a:lnTo>
                    <a:pt x="2274" y="1454"/>
                  </a:lnTo>
                  <a:lnTo>
                    <a:pt x="2272" y="1454"/>
                  </a:lnTo>
                  <a:lnTo>
                    <a:pt x="2272" y="1454"/>
                  </a:lnTo>
                  <a:lnTo>
                    <a:pt x="2272" y="1454"/>
                  </a:lnTo>
                  <a:lnTo>
                    <a:pt x="2272" y="1454"/>
                  </a:lnTo>
                  <a:lnTo>
                    <a:pt x="2270" y="1450"/>
                  </a:lnTo>
                  <a:lnTo>
                    <a:pt x="2270" y="1448"/>
                  </a:lnTo>
                  <a:lnTo>
                    <a:pt x="2270" y="1448"/>
                  </a:lnTo>
                  <a:lnTo>
                    <a:pt x="2266" y="1446"/>
                  </a:lnTo>
                  <a:lnTo>
                    <a:pt x="2266" y="1446"/>
                  </a:lnTo>
                  <a:lnTo>
                    <a:pt x="2264" y="1442"/>
                  </a:lnTo>
                  <a:lnTo>
                    <a:pt x="2264" y="1442"/>
                  </a:lnTo>
                  <a:lnTo>
                    <a:pt x="2262" y="1442"/>
                  </a:lnTo>
                  <a:lnTo>
                    <a:pt x="2262" y="1442"/>
                  </a:lnTo>
                  <a:lnTo>
                    <a:pt x="2262" y="1438"/>
                  </a:lnTo>
                  <a:lnTo>
                    <a:pt x="2262" y="1438"/>
                  </a:lnTo>
                  <a:lnTo>
                    <a:pt x="2260" y="1436"/>
                  </a:lnTo>
                  <a:lnTo>
                    <a:pt x="2260" y="1436"/>
                  </a:lnTo>
                  <a:lnTo>
                    <a:pt x="2260" y="1434"/>
                  </a:lnTo>
                  <a:lnTo>
                    <a:pt x="2260" y="1434"/>
                  </a:lnTo>
                  <a:lnTo>
                    <a:pt x="2258" y="1430"/>
                  </a:lnTo>
                  <a:lnTo>
                    <a:pt x="2258" y="1430"/>
                  </a:lnTo>
                  <a:lnTo>
                    <a:pt x="2258" y="1428"/>
                  </a:lnTo>
                  <a:lnTo>
                    <a:pt x="2258" y="1428"/>
                  </a:lnTo>
                  <a:lnTo>
                    <a:pt x="2256" y="1422"/>
                  </a:lnTo>
                  <a:lnTo>
                    <a:pt x="2256" y="1422"/>
                  </a:lnTo>
                  <a:lnTo>
                    <a:pt x="2254" y="1418"/>
                  </a:lnTo>
                  <a:lnTo>
                    <a:pt x="2254" y="1418"/>
                  </a:lnTo>
                  <a:lnTo>
                    <a:pt x="2252" y="1416"/>
                  </a:lnTo>
                  <a:lnTo>
                    <a:pt x="2252" y="1416"/>
                  </a:lnTo>
                  <a:lnTo>
                    <a:pt x="2252" y="1416"/>
                  </a:lnTo>
                  <a:lnTo>
                    <a:pt x="2252" y="1416"/>
                  </a:lnTo>
                  <a:lnTo>
                    <a:pt x="2250" y="1412"/>
                  </a:lnTo>
                  <a:lnTo>
                    <a:pt x="2250" y="1412"/>
                  </a:lnTo>
                  <a:lnTo>
                    <a:pt x="2244" y="1408"/>
                  </a:lnTo>
                  <a:lnTo>
                    <a:pt x="2244" y="1408"/>
                  </a:lnTo>
                  <a:lnTo>
                    <a:pt x="2244" y="1406"/>
                  </a:lnTo>
                  <a:lnTo>
                    <a:pt x="2242" y="1404"/>
                  </a:lnTo>
                  <a:lnTo>
                    <a:pt x="2242" y="1404"/>
                  </a:lnTo>
                  <a:lnTo>
                    <a:pt x="2242" y="1402"/>
                  </a:lnTo>
                  <a:lnTo>
                    <a:pt x="2242" y="1402"/>
                  </a:lnTo>
                  <a:lnTo>
                    <a:pt x="2242" y="1402"/>
                  </a:lnTo>
                  <a:lnTo>
                    <a:pt x="2240" y="1402"/>
                  </a:lnTo>
                  <a:lnTo>
                    <a:pt x="2240" y="1402"/>
                  </a:lnTo>
                  <a:lnTo>
                    <a:pt x="2238" y="1400"/>
                  </a:lnTo>
                  <a:lnTo>
                    <a:pt x="2238" y="1400"/>
                  </a:lnTo>
                  <a:lnTo>
                    <a:pt x="2236" y="1398"/>
                  </a:lnTo>
                  <a:lnTo>
                    <a:pt x="2236" y="1398"/>
                  </a:lnTo>
                  <a:lnTo>
                    <a:pt x="2234" y="1396"/>
                  </a:lnTo>
                  <a:lnTo>
                    <a:pt x="2234" y="1394"/>
                  </a:lnTo>
                  <a:lnTo>
                    <a:pt x="2234" y="1394"/>
                  </a:lnTo>
                  <a:lnTo>
                    <a:pt x="2232" y="1392"/>
                  </a:lnTo>
                  <a:lnTo>
                    <a:pt x="2232" y="1392"/>
                  </a:lnTo>
                  <a:lnTo>
                    <a:pt x="2230" y="1390"/>
                  </a:lnTo>
                  <a:lnTo>
                    <a:pt x="2230" y="1390"/>
                  </a:lnTo>
                  <a:lnTo>
                    <a:pt x="2228" y="1388"/>
                  </a:lnTo>
                  <a:lnTo>
                    <a:pt x="2228" y="1388"/>
                  </a:lnTo>
                  <a:lnTo>
                    <a:pt x="2226" y="1386"/>
                  </a:lnTo>
                  <a:lnTo>
                    <a:pt x="2226" y="1386"/>
                  </a:lnTo>
                  <a:lnTo>
                    <a:pt x="2226" y="1382"/>
                  </a:lnTo>
                  <a:lnTo>
                    <a:pt x="2226" y="1382"/>
                  </a:lnTo>
                  <a:lnTo>
                    <a:pt x="2224" y="1380"/>
                  </a:lnTo>
                  <a:lnTo>
                    <a:pt x="2224" y="1380"/>
                  </a:lnTo>
                  <a:lnTo>
                    <a:pt x="2224" y="1378"/>
                  </a:lnTo>
                  <a:lnTo>
                    <a:pt x="2224" y="1378"/>
                  </a:lnTo>
                  <a:lnTo>
                    <a:pt x="2222" y="1374"/>
                  </a:lnTo>
                  <a:lnTo>
                    <a:pt x="2220" y="1372"/>
                  </a:lnTo>
                  <a:lnTo>
                    <a:pt x="2220" y="1372"/>
                  </a:lnTo>
                  <a:lnTo>
                    <a:pt x="2220" y="1370"/>
                  </a:lnTo>
                  <a:lnTo>
                    <a:pt x="2220" y="1370"/>
                  </a:lnTo>
                  <a:lnTo>
                    <a:pt x="2218" y="1368"/>
                  </a:lnTo>
                  <a:lnTo>
                    <a:pt x="2218" y="1368"/>
                  </a:lnTo>
                  <a:lnTo>
                    <a:pt x="2214" y="1364"/>
                  </a:lnTo>
                  <a:lnTo>
                    <a:pt x="2214" y="1364"/>
                  </a:lnTo>
                  <a:lnTo>
                    <a:pt x="2212" y="1364"/>
                  </a:lnTo>
                  <a:lnTo>
                    <a:pt x="2212" y="1364"/>
                  </a:lnTo>
                  <a:lnTo>
                    <a:pt x="2210" y="1362"/>
                  </a:lnTo>
                  <a:lnTo>
                    <a:pt x="2210" y="1362"/>
                  </a:lnTo>
                  <a:lnTo>
                    <a:pt x="2210" y="1358"/>
                  </a:lnTo>
                  <a:lnTo>
                    <a:pt x="2208" y="1358"/>
                  </a:lnTo>
                  <a:lnTo>
                    <a:pt x="2208" y="1358"/>
                  </a:lnTo>
                  <a:lnTo>
                    <a:pt x="2206" y="1356"/>
                  </a:lnTo>
                  <a:lnTo>
                    <a:pt x="2206" y="1356"/>
                  </a:lnTo>
                  <a:lnTo>
                    <a:pt x="2204" y="1354"/>
                  </a:lnTo>
                  <a:lnTo>
                    <a:pt x="2204" y="1354"/>
                  </a:lnTo>
                  <a:lnTo>
                    <a:pt x="2204" y="1350"/>
                  </a:lnTo>
                  <a:lnTo>
                    <a:pt x="2204" y="1350"/>
                  </a:lnTo>
                  <a:lnTo>
                    <a:pt x="2202" y="1346"/>
                  </a:lnTo>
                  <a:lnTo>
                    <a:pt x="2202" y="1346"/>
                  </a:lnTo>
                  <a:lnTo>
                    <a:pt x="2202" y="1344"/>
                  </a:lnTo>
                  <a:lnTo>
                    <a:pt x="2202" y="1344"/>
                  </a:lnTo>
                  <a:lnTo>
                    <a:pt x="2202" y="1342"/>
                  </a:lnTo>
                  <a:lnTo>
                    <a:pt x="2202" y="1342"/>
                  </a:lnTo>
                  <a:lnTo>
                    <a:pt x="2200" y="1338"/>
                  </a:lnTo>
                  <a:lnTo>
                    <a:pt x="2200" y="1338"/>
                  </a:lnTo>
                  <a:lnTo>
                    <a:pt x="2198" y="1336"/>
                  </a:lnTo>
                  <a:lnTo>
                    <a:pt x="2194" y="1334"/>
                  </a:lnTo>
                  <a:lnTo>
                    <a:pt x="2194" y="1334"/>
                  </a:lnTo>
                  <a:lnTo>
                    <a:pt x="2192" y="1332"/>
                  </a:lnTo>
                  <a:lnTo>
                    <a:pt x="2192" y="1332"/>
                  </a:lnTo>
                  <a:lnTo>
                    <a:pt x="2190" y="1332"/>
                  </a:lnTo>
                  <a:lnTo>
                    <a:pt x="2190" y="1332"/>
                  </a:lnTo>
                  <a:lnTo>
                    <a:pt x="2188" y="1328"/>
                  </a:lnTo>
                  <a:lnTo>
                    <a:pt x="2188" y="1328"/>
                  </a:lnTo>
                  <a:lnTo>
                    <a:pt x="2188" y="1326"/>
                  </a:lnTo>
                  <a:lnTo>
                    <a:pt x="2188" y="1326"/>
                  </a:lnTo>
                  <a:lnTo>
                    <a:pt x="2188" y="1322"/>
                  </a:lnTo>
                  <a:lnTo>
                    <a:pt x="2188" y="1322"/>
                  </a:lnTo>
                  <a:lnTo>
                    <a:pt x="2184" y="1318"/>
                  </a:lnTo>
                  <a:lnTo>
                    <a:pt x="2184" y="1318"/>
                  </a:lnTo>
                  <a:lnTo>
                    <a:pt x="2184" y="1316"/>
                  </a:lnTo>
                  <a:lnTo>
                    <a:pt x="2184" y="1316"/>
                  </a:lnTo>
                  <a:lnTo>
                    <a:pt x="2180" y="1312"/>
                  </a:lnTo>
                  <a:lnTo>
                    <a:pt x="2180" y="1312"/>
                  </a:lnTo>
                  <a:lnTo>
                    <a:pt x="2178" y="1312"/>
                  </a:lnTo>
                  <a:lnTo>
                    <a:pt x="2178" y="1312"/>
                  </a:lnTo>
                  <a:lnTo>
                    <a:pt x="2176" y="1308"/>
                  </a:lnTo>
                  <a:lnTo>
                    <a:pt x="2176" y="1308"/>
                  </a:lnTo>
                  <a:lnTo>
                    <a:pt x="2174" y="1306"/>
                  </a:lnTo>
                  <a:lnTo>
                    <a:pt x="2174" y="1306"/>
                  </a:lnTo>
                  <a:lnTo>
                    <a:pt x="2172" y="1304"/>
                  </a:lnTo>
                  <a:lnTo>
                    <a:pt x="2172" y="1304"/>
                  </a:lnTo>
                  <a:lnTo>
                    <a:pt x="2170" y="1302"/>
                  </a:lnTo>
                  <a:lnTo>
                    <a:pt x="2170" y="1302"/>
                  </a:lnTo>
                  <a:lnTo>
                    <a:pt x="2170" y="1300"/>
                  </a:lnTo>
                  <a:lnTo>
                    <a:pt x="2170" y="1300"/>
                  </a:lnTo>
                  <a:lnTo>
                    <a:pt x="2166" y="1298"/>
                  </a:lnTo>
                  <a:lnTo>
                    <a:pt x="2166" y="1298"/>
                  </a:lnTo>
                  <a:lnTo>
                    <a:pt x="2166" y="1296"/>
                  </a:lnTo>
                  <a:lnTo>
                    <a:pt x="2160" y="1288"/>
                  </a:lnTo>
                  <a:lnTo>
                    <a:pt x="2160" y="1288"/>
                  </a:lnTo>
                  <a:lnTo>
                    <a:pt x="2158" y="1286"/>
                  </a:lnTo>
                  <a:lnTo>
                    <a:pt x="2158" y="1286"/>
                  </a:lnTo>
                  <a:lnTo>
                    <a:pt x="2156" y="1282"/>
                  </a:lnTo>
                  <a:lnTo>
                    <a:pt x="2156" y="1282"/>
                  </a:lnTo>
                  <a:lnTo>
                    <a:pt x="2156" y="1280"/>
                  </a:lnTo>
                  <a:lnTo>
                    <a:pt x="2156" y="1280"/>
                  </a:lnTo>
                  <a:lnTo>
                    <a:pt x="2154" y="1278"/>
                  </a:lnTo>
                  <a:lnTo>
                    <a:pt x="2152" y="1276"/>
                  </a:lnTo>
                  <a:lnTo>
                    <a:pt x="2152" y="1276"/>
                  </a:lnTo>
                  <a:lnTo>
                    <a:pt x="2150" y="1272"/>
                  </a:lnTo>
                  <a:lnTo>
                    <a:pt x="2150" y="1272"/>
                  </a:lnTo>
                  <a:lnTo>
                    <a:pt x="2150" y="1270"/>
                  </a:lnTo>
                  <a:lnTo>
                    <a:pt x="2150" y="1270"/>
                  </a:lnTo>
                  <a:lnTo>
                    <a:pt x="2148" y="1266"/>
                  </a:lnTo>
                  <a:lnTo>
                    <a:pt x="2148" y="1266"/>
                  </a:lnTo>
                  <a:lnTo>
                    <a:pt x="2146" y="1262"/>
                  </a:lnTo>
                  <a:lnTo>
                    <a:pt x="2146" y="1262"/>
                  </a:lnTo>
                  <a:lnTo>
                    <a:pt x="2146" y="1260"/>
                  </a:lnTo>
                  <a:lnTo>
                    <a:pt x="2144" y="1260"/>
                  </a:lnTo>
                  <a:lnTo>
                    <a:pt x="2144" y="1260"/>
                  </a:lnTo>
                  <a:lnTo>
                    <a:pt x="2144" y="1254"/>
                  </a:lnTo>
                  <a:lnTo>
                    <a:pt x="2144" y="1254"/>
                  </a:lnTo>
                  <a:lnTo>
                    <a:pt x="2140" y="1252"/>
                  </a:lnTo>
                  <a:lnTo>
                    <a:pt x="2140" y="1252"/>
                  </a:lnTo>
                  <a:lnTo>
                    <a:pt x="2140" y="1250"/>
                  </a:lnTo>
                  <a:lnTo>
                    <a:pt x="2138" y="1250"/>
                  </a:lnTo>
                  <a:lnTo>
                    <a:pt x="2138" y="1250"/>
                  </a:lnTo>
                  <a:lnTo>
                    <a:pt x="2136" y="1246"/>
                  </a:lnTo>
                  <a:lnTo>
                    <a:pt x="2136" y="1246"/>
                  </a:lnTo>
                  <a:lnTo>
                    <a:pt x="2136" y="1246"/>
                  </a:lnTo>
                  <a:lnTo>
                    <a:pt x="2136" y="1246"/>
                  </a:lnTo>
                  <a:lnTo>
                    <a:pt x="2134" y="1240"/>
                  </a:lnTo>
                  <a:lnTo>
                    <a:pt x="2134" y="1240"/>
                  </a:lnTo>
                  <a:lnTo>
                    <a:pt x="2132" y="1238"/>
                  </a:lnTo>
                  <a:lnTo>
                    <a:pt x="2132" y="1238"/>
                  </a:lnTo>
                  <a:lnTo>
                    <a:pt x="2130" y="1236"/>
                  </a:lnTo>
                  <a:lnTo>
                    <a:pt x="2130" y="1236"/>
                  </a:lnTo>
                  <a:lnTo>
                    <a:pt x="2128" y="1234"/>
                  </a:lnTo>
                  <a:lnTo>
                    <a:pt x="2128" y="1234"/>
                  </a:lnTo>
                  <a:lnTo>
                    <a:pt x="2126" y="1232"/>
                  </a:lnTo>
                  <a:lnTo>
                    <a:pt x="2126" y="1232"/>
                  </a:lnTo>
                  <a:lnTo>
                    <a:pt x="2124" y="1230"/>
                  </a:lnTo>
                  <a:lnTo>
                    <a:pt x="2124" y="1230"/>
                  </a:lnTo>
                  <a:lnTo>
                    <a:pt x="2124" y="1228"/>
                  </a:lnTo>
                  <a:lnTo>
                    <a:pt x="2124" y="1228"/>
                  </a:lnTo>
                  <a:lnTo>
                    <a:pt x="2122" y="1226"/>
                  </a:lnTo>
                  <a:lnTo>
                    <a:pt x="2122" y="1226"/>
                  </a:lnTo>
                  <a:lnTo>
                    <a:pt x="2122" y="1222"/>
                  </a:lnTo>
                  <a:lnTo>
                    <a:pt x="2122" y="1222"/>
                  </a:lnTo>
                  <a:lnTo>
                    <a:pt x="2118" y="1218"/>
                  </a:lnTo>
                  <a:lnTo>
                    <a:pt x="2118" y="1218"/>
                  </a:lnTo>
                  <a:lnTo>
                    <a:pt x="2116" y="1216"/>
                  </a:lnTo>
                  <a:lnTo>
                    <a:pt x="2116" y="1216"/>
                  </a:lnTo>
                  <a:lnTo>
                    <a:pt x="2114" y="1212"/>
                  </a:lnTo>
                  <a:lnTo>
                    <a:pt x="2114" y="1212"/>
                  </a:lnTo>
                  <a:lnTo>
                    <a:pt x="2110" y="1210"/>
                  </a:lnTo>
                  <a:lnTo>
                    <a:pt x="2110" y="1210"/>
                  </a:lnTo>
                  <a:lnTo>
                    <a:pt x="2108" y="1210"/>
                  </a:lnTo>
                  <a:lnTo>
                    <a:pt x="2108" y="1210"/>
                  </a:lnTo>
                  <a:lnTo>
                    <a:pt x="2108" y="1210"/>
                  </a:lnTo>
                  <a:lnTo>
                    <a:pt x="2102" y="1208"/>
                  </a:lnTo>
                  <a:lnTo>
                    <a:pt x="2102" y="1208"/>
                  </a:lnTo>
                  <a:lnTo>
                    <a:pt x="2102" y="1208"/>
                  </a:lnTo>
                  <a:lnTo>
                    <a:pt x="2096" y="1210"/>
                  </a:lnTo>
                  <a:lnTo>
                    <a:pt x="2096" y="1210"/>
                  </a:lnTo>
                  <a:lnTo>
                    <a:pt x="2094" y="1212"/>
                  </a:lnTo>
                  <a:lnTo>
                    <a:pt x="2094" y="1212"/>
                  </a:lnTo>
                  <a:lnTo>
                    <a:pt x="2090" y="1214"/>
                  </a:lnTo>
                  <a:lnTo>
                    <a:pt x="2090" y="1214"/>
                  </a:lnTo>
                  <a:lnTo>
                    <a:pt x="2086" y="1216"/>
                  </a:lnTo>
                  <a:lnTo>
                    <a:pt x="2086" y="1218"/>
                  </a:lnTo>
                  <a:lnTo>
                    <a:pt x="2086" y="1218"/>
                  </a:lnTo>
                  <a:lnTo>
                    <a:pt x="2082" y="1220"/>
                  </a:lnTo>
                  <a:lnTo>
                    <a:pt x="2082" y="1220"/>
                  </a:lnTo>
                  <a:lnTo>
                    <a:pt x="2082" y="1222"/>
                  </a:lnTo>
                  <a:lnTo>
                    <a:pt x="2082" y="1222"/>
                  </a:lnTo>
                  <a:lnTo>
                    <a:pt x="2080" y="1222"/>
                  </a:lnTo>
                  <a:lnTo>
                    <a:pt x="2080" y="1222"/>
                  </a:lnTo>
                  <a:lnTo>
                    <a:pt x="2078" y="1224"/>
                  </a:lnTo>
                  <a:lnTo>
                    <a:pt x="2078" y="1224"/>
                  </a:lnTo>
                  <a:lnTo>
                    <a:pt x="2076" y="1226"/>
                  </a:lnTo>
                  <a:lnTo>
                    <a:pt x="2076" y="1226"/>
                  </a:lnTo>
                  <a:lnTo>
                    <a:pt x="2074" y="1230"/>
                  </a:lnTo>
                  <a:lnTo>
                    <a:pt x="2074" y="1230"/>
                  </a:lnTo>
                  <a:lnTo>
                    <a:pt x="2072" y="1232"/>
                  </a:lnTo>
                  <a:lnTo>
                    <a:pt x="2072" y="1232"/>
                  </a:lnTo>
                  <a:lnTo>
                    <a:pt x="2070" y="1234"/>
                  </a:lnTo>
                  <a:lnTo>
                    <a:pt x="2070" y="1234"/>
                  </a:lnTo>
                  <a:lnTo>
                    <a:pt x="2068" y="1238"/>
                  </a:lnTo>
                  <a:lnTo>
                    <a:pt x="2068" y="1238"/>
                  </a:lnTo>
                  <a:lnTo>
                    <a:pt x="2068" y="1240"/>
                  </a:lnTo>
                  <a:lnTo>
                    <a:pt x="2068" y="1240"/>
                  </a:lnTo>
                  <a:lnTo>
                    <a:pt x="2066" y="1240"/>
                  </a:lnTo>
                  <a:lnTo>
                    <a:pt x="2066" y="1240"/>
                  </a:lnTo>
                  <a:lnTo>
                    <a:pt x="2064" y="1244"/>
                  </a:lnTo>
                  <a:lnTo>
                    <a:pt x="2064" y="1244"/>
                  </a:lnTo>
                  <a:lnTo>
                    <a:pt x="2062" y="1244"/>
                  </a:lnTo>
                  <a:lnTo>
                    <a:pt x="2062" y="1244"/>
                  </a:lnTo>
                  <a:lnTo>
                    <a:pt x="2060" y="1246"/>
                  </a:lnTo>
                  <a:lnTo>
                    <a:pt x="2060" y="1246"/>
                  </a:lnTo>
                  <a:lnTo>
                    <a:pt x="2058" y="1250"/>
                  </a:lnTo>
                  <a:lnTo>
                    <a:pt x="2058" y="1250"/>
                  </a:lnTo>
                  <a:lnTo>
                    <a:pt x="2056" y="1252"/>
                  </a:lnTo>
                  <a:lnTo>
                    <a:pt x="2056" y="1252"/>
                  </a:lnTo>
                  <a:lnTo>
                    <a:pt x="2054" y="1256"/>
                  </a:lnTo>
                  <a:lnTo>
                    <a:pt x="2054" y="1256"/>
                  </a:lnTo>
                  <a:lnTo>
                    <a:pt x="2052" y="1256"/>
                  </a:lnTo>
                  <a:lnTo>
                    <a:pt x="2052" y="1256"/>
                  </a:lnTo>
                  <a:lnTo>
                    <a:pt x="2050" y="1262"/>
                  </a:lnTo>
                  <a:lnTo>
                    <a:pt x="2050" y="1262"/>
                  </a:lnTo>
                  <a:lnTo>
                    <a:pt x="2050" y="1264"/>
                  </a:lnTo>
                  <a:lnTo>
                    <a:pt x="2050" y="1264"/>
                  </a:lnTo>
                  <a:lnTo>
                    <a:pt x="2048" y="1268"/>
                  </a:lnTo>
                  <a:lnTo>
                    <a:pt x="2048" y="1268"/>
                  </a:lnTo>
                  <a:lnTo>
                    <a:pt x="2048" y="1270"/>
                  </a:lnTo>
                  <a:lnTo>
                    <a:pt x="2048" y="1270"/>
                  </a:lnTo>
                  <a:lnTo>
                    <a:pt x="2046" y="1272"/>
                  </a:lnTo>
                  <a:lnTo>
                    <a:pt x="2046" y="1272"/>
                  </a:lnTo>
                  <a:lnTo>
                    <a:pt x="2044" y="1274"/>
                  </a:lnTo>
                  <a:lnTo>
                    <a:pt x="2044" y="1274"/>
                  </a:lnTo>
                  <a:lnTo>
                    <a:pt x="2042" y="1278"/>
                  </a:lnTo>
                  <a:lnTo>
                    <a:pt x="2042" y="1278"/>
                  </a:lnTo>
                  <a:lnTo>
                    <a:pt x="2042" y="1278"/>
                  </a:lnTo>
                  <a:lnTo>
                    <a:pt x="2042" y="1278"/>
                  </a:lnTo>
                  <a:lnTo>
                    <a:pt x="2038" y="1282"/>
                  </a:lnTo>
                  <a:lnTo>
                    <a:pt x="2038" y="1282"/>
                  </a:lnTo>
                  <a:lnTo>
                    <a:pt x="2036" y="1286"/>
                  </a:lnTo>
                  <a:lnTo>
                    <a:pt x="2036" y="1286"/>
                  </a:lnTo>
                  <a:lnTo>
                    <a:pt x="2036" y="1286"/>
                  </a:lnTo>
                  <a:lnTo>
                    <a:pt x="2036" y="1286"/>
                  </a:lnTo>
                  <a:lnTo>
                    <a:pt x="2034" y="1288"/>
                  </a:lnTo>
                  <a:lnTo>
                    <a:pt x="2034" y="1288"/>
                  </a:lnTo>
                  <a:lnTo>
                    <a:pt x="2032" y="1292"/>
                  </a:lnTo>
                  <a:lnTo>
                    <a:pt x="2032" y="1292"/>
                  </a:lnTo>
                  <a:lnTo>
                    <a:pt x="2030" y="1294"/>
                  </a:lnTo>
                  <a:lnTo>
                    <a:pt x="2030" y="1294"/>
                  </a:lnTo>
                  <a:lnTo>
                    <a:pt x="2028" y="1296"/>
                  </a:lnTo>
                  <a:lnTo>
                    <a:pt x="2028" y="1296"/>
                  </a:lnTo>
                  <a:lnTo>
                    <a:pt x="2026" y="1298"/>
                  </a:lnTo>
                  <a:lnTo>
                    <a:pt x="2026" y="1298"/>
                  </a:lnTo>
                  <a:lnTo>
                    <a:pt x="2026" y="1300"/>
                  </a:lnTo>
                  <a:lnTo>
                    <a:pt x="2026" y="1300"/>
                  </a:lnTo>
                  <a:lnTo>
                    <a:pt x="2024" y="1302"/>
                  </a:lnTo>
                  <a:lnTo>
                    <a:pt x="2024" y="1302"/>
                  </a:lnTo>
                  <a:lnTo>
                    <a:pt x="2020" y="1304"/>
                  </a:lnTo>
                  <a:lnTo>
                    <a:pt x="2020" y="1304"/>
                  </a:lnTo>
                  <a:lnTo>
                    <a:pt x="2020" y="1308"/>
                  </a:lnTo>
                  <a:lnTo>
                    <a:pt x="2020" y="1308"/>
                  </a:lnTo>
                  <a:lnTo>
                    <a:pt x="2018" y="1310"/>
                  </a:lnTo>
                  <a:lnTo>
                    <a:pt x="2018" y="1310"/>
                  </a:lnTo>
                  <a:lnTo>
                    <a:pt x="2016" y="1312"/>
                  </a:lnTo>
                  <a:lnTo>
                    <a:pt x="2016" y="1312"/>
                  </a:lnTo>
                  <a:lnTo>
                    <a:pt x="2014" y="1314"/>
                  </a:lnTo>
                  <a:lnTo>
                    <a:pt x="2014" y="1314"/>
                  </a:lnTo>
                  <a:lnTo>
                    <a:pt x="2012" y="1316"/>
                  </a:lnTo>
                  <a:lnTo>
                    <a:pt x="2012" y="1316"/>
                  </a:lnTo>
                  <a:lnTo>
                    <a:pt x="2010" y="1318"/>
                  </a:lnTo>
                  <a:lnTo>
                    <a:pt x="2010" y="1318"/>
                  </a:lnTo>
                  <a:lnTo>
                    <a:pt x="2008" y="1322"/>
                  </a:lnTo>
                  <a:lnTo>
                    <a:pt x="2008" y="1322"/>
                  </a:lnTo>
                  <a:lnTo>
                    <a:pt x="2006" y="1324"/>
                  </a:lnTo>
                  <a:lnTo>
                    <a:pt x="2006" y="1324"/>
                  </a:lnTo>
                  <a:lnTo>
                    <a:pt x="2004" y="1324"/>
                  </a:lnTo>
                  <a:lnTo>
                    <a:pt x="2004" y="1324"/>
                  </a:lnTo>
                  <a:lnTo>
                    <a:pt x="2002" y="1326"/>
                  </a:lnTo>
                  <a:lnTo>
                    <a:pt x="2002" y="1326"/>
                  </a:lnTo>
                  <a:lnTo>
                    <a:pt x="1998" y="1330"/>
                  </a:lnTo>
                  <a:lnTo>
                    <a:pt x="1998" y="1332"/>
                  </a:lnTo>
                  <a:lnTo>
                    <a:pt x="1998" y="1332"/>
                  </a:lnTo>
                  <a:lnTo>
                    <a:pt x="1996" y="1336"/>
                  </a:lnTo>
                  <a:lnTo>
                    <a:pt x="1996" y="1336"/>
                  </a:lnTo>
                  <a:lnTo>
                    <a:pt x="1994" y="1338"/>
                  </a:lnTo>
                  <a:lnTo>
                    <a:pt x="1994" y="1338"/>
                  </a:lnTo>
                  <a:lnTo>
                    <a:pt x="1990" y="1342"/>
                  </a:lnTo>
                  <a:lnTo>
                    <a:pt x="1990" y="1342"/>
                  </a:lnTo>
                  <a:lnTo>
                    <a:pt x="1988" y="1344"/>
                  </a:lnTo>
                  <a:lnTo>
                    <a:pt x="1988" y="1344"/>
                  </a:lnTo>
                  <a:lnTo>
                    <a:pt x="1986" y="1346"/>
                  </a:lnTo>
                  <a:lnTo>
                    <a:pt x="1986" y="1346"/>
                  </a:lnTo>
                  <a:lnTo>
                    <a:pt x="1984" y="1352"/>
                  </a:lnTo>
                  <a:lnTo>
                    <a:pt x="1984" y="1352"/>
                  </a:lnTo>
                  <a:lnTo>
                    <a:pt x="1982" y="1356"/>
                  </a:lnTo>
                  <a:lnTo>
                    <a:pt x="1982" y="1356"/>
                  </a:lnTo>
                  <a:lnTo>
                    <a:pt x="1980" y="1356"/>
                  </a:lnTo>
                  <a:lnTo>
                    <a:pt x="1980" y="1356"/>
                  </a:lnTo>
                  <a:lnTo>
                    <a:pt x="1978" y="1360"/>
                  </a:lnTo>
                  <a:lnTo>
                    <a:pt x="1978" y="1360"/>
                  </a:lnTo>
                  <a:lnTo>
                    <a:pt x="1974" y="1364"/>
                  </a:lnTo>
                  <a:lnTo>
                    <a:pt x="1974" y="1364"/>
                  </a:lnTo>
                  <a:lnTo>
                    <a:pt x="1972" y="1366"/>
                  </a:lnTo>
                  <a:lnTo>
                    <a:pt x="1972" y="1366"/>
                  </a:lnTo>
                  <a:lnTo>
                    <a:pt x="1972" y="1368"/>
                  </a:lnTo>
                  <a:lnTo>
                    <a:pt x="1972" y="1368"/>
                  </a:lnTo>
                  <a:lnTo>
                    <a:pt x="1970" y="1370"/>
                  </a:lnTo>
                  <a:lnTo>
                    <a:pt x="1970" y="1370"/>
                  </a:lnTo>
                  <a:lnTo>
                    <a:pt x="1968" y="1372"/>
                  </a:lnTo>
                  <a:lnTo>
                    <a:pt x="1968" y="1372"/>
                  </a:lnTo>
                  <a:lnTo>
                    <a:pt x="1966" y="1374"/>
                  </a:lnTo>
                  <a:lnTo>
                    <a:pt x="1966" y="1374"/>
                  </a:lnTo>
                  <a:lnTo>
                    <a:pt x="1964" y="1376"/>
                  </a:lnTo>
                  <a:lnTo>
                    <a:pt x="1962" y="1376"/>
                  </a:lnTo>
                  <a:lnTo>
                    <a:pt x="1962" y="1376"/>
                  </a:lnTo>
                  <a:lnTo>
                    <a:pt x="1960" y="1380"/>
                  </a:lnTo>
                  <a:lnTo>
                    <a:pt x="1960" y="1380"/>
                  </a:lnTo>
                  <a:lnTo>
                    <a:pt x="1956" y="1384"/>
                  </a:lnTo>
                  <a:lnTo>
                    <a:pt x="1956" y="1384"/>
                  </a:lnTo>
                  <a:lnTo>
                    <a:pt x="1956" y="1386"/>
                  </a:lnTo>
                  <a:lnTo>
                    <a:pt x="1956" y="1386"/>
                  </a:lnTo>
                  <a:lnTo>
                    <a:pt x="1952" y="1388"/>
                  </a:lnTo>
                  <a:lnTo>
                    <a:pt x="1952" y="1388"/>
                  </a:lnTo>
                  <a:lnTo>
                    <a:pt x="1952" y="1392"/>
                  </a:lnTo>
                  <a:lnTo>
                    <a:pt x="1952" y="1392"/>
                  </a:lnTo>
                  <a:lnTo>
                    <a:pt x="1950" y="1394"/>
                  </a:lnTo>
                  <a:lnTo>
                    <a:pt x="1950" y="1394"/>
                  </a:lnTo>
                  <a:lnTo>
                    <a:pt x="1948" y="1396"/>
                  </a:lnTo>
                  <a:lnTo>
                    <a:pt x="1948" y="1396"/>
                  </a:lnTo>
                  <a:lnTo>
                    <a:pt x="1946" y="1398"/>
                  </a:lnTo>
                  <a:lnTo>
                    <a:pt x="1946" y="1398"/>
                  </a:lnTo>
                  <a:lnTo>
                    <a:pt x="1946" y="1400"/>
                  </a:lnTo>
                  <a:lnTo>
                    <a:pt x="1946" y="1400"/>
                  </a:lnTo>
                  <a:lnTo>
                    <a:pt x="1942" y="1400"/>
                  </a:lnTo>
                  <a:lnTo>
                    <a:pt x="1942" y="1400"/>
                  </a:lnTo>
                  <a:lnTo>
                    <a:pt x="1942" y="1400"/>
                  </a:lnTo>
                  <a:lnTo>
                    <a:pt x="1942" y="1400"/>
                  </a:lnTo>
                  <a:lnTo>
                    <a:pt x="1940" y="1398"/>
                  </a:lnTo>
                  <a:lnTo>
                    <a:pt x="1940" y="1398"/>
                  </a:lnTo>
                  <a:lnTo>
                    <a:pt x="1938" y="1394"/>
                  </a:lnTo>
                  <a:lnTo>
                    <a:pt x="1938" y="1394"/>
                  </a:lnTo>
                  <a:lnTo>
                    <a:pt x="1940" y="1390"/>
                  </a:lnTo>
                  <a:lnTo>
                    <a:pt x="1940" y="1390"/>
                  </a:lnTo>
                  <a:lnTo>
                    <a:pt x="1940" y="1388"/>
                  </a:lnTo>
                  <a:lnTo>
                    <a:pt x="1940" y="1388"/>
                  </a:lnTo>
                  <a:lnTo>
                    <a:pt x="1942" y="1384"/>
                  </a:lnTo>
                  <a:lnTo>
                    <a:pt x="1942" y="1384"/>
                  </a:lnTo>
                  <a:lnTo>
                    <a:pt x="1940" y="1380"/>
                  </a:lnTo>
                  <a:lnTo>
                    <a:pt x="1940" y="1380"/>
                  </a:lnTo>
                  <a:lnTo>
                    <a:pt x="1940" y="1378"/>
                  </a:lnTo>
                  <a:lnTo>
                    <a:pt x="1940" y="1378"/>
                  </a:lnTo>
                  <a:lnTo>
                    <a:pt x="1940" y="1374"/>
                  </a:lnTo>
                  <a:lnTo>
                    <a:pt x="1940" y="1372"/>
                  </a:lnTo>
                  <a:lnTo>
                    <a:pt x="1940" y="1372"/>
                  </a:lnTo>
                  <a:lnTo>
                    <a:pt x="1940" y="1368"/>
                  </a:lnTo>
                  <a:lnTo>
                    <a:pt x="1940" y="1368"/>
                  </a:lnTo>
                  <a:lnTo>
                    <a:pt x="1940" y="1366"/>
                  </a:lnTo>
                  <a:lnTo>
                    <a:pt x="1940" y="1366"/>
                  </a:lnTo>
                  <a:lnTo>
                    <a:pt x="1940" y="1362"/>
                  </a:lnTo>
                  <a:lnTo>
                    <a:pt x="1940" y="1362"/>
                  </a:lnTo>
                  <a:lnTo>
                    <a:pt x="1940" y="1360"/>
                  </a:lnTo>
                  <a:lnTo>
                    <a:pt x="1940" y="1360"/>
                  </a:lnTo>
                  <a:lnTo>
                    <a:pt x="1940" y="1356"/>
                  </a:lnTo>
                  <a:lnTo>
                    <a:pt x="1940" y="1356"/>
                  </a:lnTo>
                  <a:lnTo>
                    <a:pt x="1940" y="1352"/>
                  </a:lnTo>
                  <a:lnTo>
                    <a:pt x="1940" y="1352"/>
                  </a:lnTo>
                  <a:lnTo>
                    <a:pt x="1938" y="1350"/>
                  </a:lnTo>
                  <a:lnTo>
                    <a:pt x="1938" y="1350"/>
                  </a:lnTo>
                  <a:lnTo>
                    <a:pt x="1938" y="1348"/>
                  </a:lnTo>
                  <a:lnTo>
                    <a:pt x="1938" y="1348"/>
                  </a:lnTo>
                  <a:lnTo>
                    <a:pt x="1936" y="1344"/>
                  </a:lnTo>
                  <a:lnTo>
                    <a:pt x="1936" y="1344"/>
                  </a:lnTo>
                  <a:lnTo>
                    <a:pt x="1936" y="1342"/>
                  </a:lnTo>
                  <a:lnTo>
                    <a:pt x="1936" y="1342"/>
                  </a:lnTo>
                  <a:lnTo>
                    <a:pt x="1934" y="1336"/>
                  </a:lnTo>
                  <a:lnTo>
                    <a:pt x="1934" y="1336"/>
                  </a:lnTo>
                  <a:lnTo>
                    <a:pt x="1934" y="1336"/>
                  </a:lnTo>
                  <a:lnTo>
                    <a:pt x="1932" y="1334"/>
                  </a:lnTo>
                  <a:lnTo>
                    <a:pt x="1932" y="1334"/>
                  </a:lnTo>
                  <a:lnTo>
                    <a:pt x="1930" y="1330"/>
                  </a:lnTo>
                  <a:lnTo>
                    <a:pt x="1930" y="1330"/>
                  </a:lnTo>
                  <a:lnTo>
                    <a:pt x="1930" y="1328"/>
                  </a:lnTo>
                  <a:lnTo>
                    <a:pt x="1930" y="1328"/>
                  </a:lnTo>
                  <a:lnTo>
                    <a:pt x="1930" y="1326"/>
                  </a:lnTo>
                  <a:lnTo>
                    <a:pt x="1930" y="1326"/>
                  </a:lnTo>
                  <a:lnTo>
                    <a:pt x="1928" y="1320"/>
                  </a:lnTo>
                  <a:lnTo>
                    <a:pt x="1928" y="1320"/>
                  </a:lnTo>
                  <a:lnTo>
                    <a:pt x="1928" y="1318"/>
                  </a:lnTo>
                  <a:lnTo>
                    <a:pt x="1928" y="1318"/>
                  </a:lnTo>
                  <a:lnTo>
                    <a:pt x="1926" y="1316"/>
                  </a:lnTo>
                  <a:lnTo>
                    <a:pt x="1926" y="1316"/>
                  </a:lnTo>
                  <a:lnTo>
                    <a:pt x="1926" y="1312"/>
                  </a:lnTo>
                  <a:lnTo>
                    <a:pt x="1926" y="1312"/>
                  </a:lnTo>
                  <a:lnTo>
                    <a:pt x="1926" y="1310"/>
                  </a:lnTo>
                  <a:lnTo>
                    <a:pt x="1926" y="1310"/>
                  </a:lnTo>
                  <a:lnTo>
                    <a:pt x="1926" y="1306"/>
                  </a:lnTo>
                  <a:lnTo>
                    <a:pt x="1926" y="1304"/>
                  </a:lnTo>
                  <a:lnTo>
                    <a:pt x="1926" y="1304"/>
                  </a:lnTo>
                  <a:lnTo>
                    <a:pt x="1928" y="1302"/>
                  </a:lnTo>
                  <a:lnTo>
                    <a:pt x="1928" y="1302"/>
                  </a:lnTo>
                  <a:lnTo>
                    <a:pt x="1928" y="1298"/>
                  </a:lnTo>
                  <a:lnTo>
                    <a:pt x="1928" y="1298"/>
                  </a:lnTo>
                  <a:lnTo>
                    <a:pt x="1928" y="1292"/>
                  </a:lnTo>
                  <a:lnTo>
                    <a:pt x="1928" y="1292"/>
                  </a:lnTo>
                  <a:lnTo>
                    <a:pt x="1928" y="1288"/>
                  </a:lnTo>
                  <a:lnTo>
                    <a:pt x="1928" y="1288"/>
                  </a:lnTo>
                  <a:lnTo>
                    <a:pt x="1928" y="1286"/>
                  </a:lnTo>
                  <a:lnTo>
                    <a:pt x="1928" y="1286"/>
                  </a:lnTo>
                  <a:lnTo>
                    <a:pt x="1926" y="1284"/>
                  </a:lnTo>
                  <a:lnTo>
                    <a:pt x="1926" y="1284"/>
                  </a:lnTo>
                  <a:lnTo>
                    <a:pt x="1926" y="1280"/>
                  </a:lnTo>
                  <a:lnTo>
                    <a:pt x="1926" y="1280"/>
                  </a:lnTo>
                  <a:lnTo>
                    <a:pt x="1924" y="1278"/>
                  </a:lnTo>
                  <a:lnTo>
                    <a:pt x="1924" y="1278"/>
                  </a:lnTo>
                  <a:lnTo>
                    <a:pt x="1924" y="1276"/>
                  </a:lnTo>
                  <a:lnTo>
                    <a:pt x="1924" y="1276"/>
                  </a:lnTo>
                  <a:lnTo>
                    <a:pt x="1924" y="1274"/>
                  </a:lnTo>
                  <a:lnTo>
                    <a:pt x="1924" y="1274"/>
                  </a:lnTo>
                  <a:lnTo>
                    <a:pt x="1924" y="1270"/>
                  </a:lnTo>
                  <a:lnTo>
                    <a:pt x="1924" y="1270"/>
                  </a:lnTo>
                  <a:lnTo>
                    <a:pt x="1924" y="1266"/>
                  </a:lnTo>
                  <a:lnTo>
                    <a:pt x="1924" y="1266"/>
                  </a:lnTo>
                  <a:lnTo>
                    <a:pt x="1924" y="1264"/>
                  </a:lnTo>
                  <a:lnTo>
                    <a:pt x="1924" y="1264"/>
                  </a:lnTo>
                  <a:lnTo>
                    <a:pt x="1924" y="1262"/>
                  </a:lnTo>
                  <a:lnTo>
                    <a:pt x="1924" y="1262"/>
                  </a:lnTo>
                  <a:lnTo>
                    <a:pt x="1926" y="1258"/>
                  </a:lnTo>
                  <a:lnTo>
                    <a:pt x="1926" y="1258"/>
                  </a:lnTo>
                  <a:lnTo>
                    <a:pt x="1926" y="1254"/>
                  </a:lnTo>
                  <a:lnTo>
                    <a:pt x="1926" y="1254"/>
                  </a:lnTo>
                  <a:lnTo>
                    <a:pt x="1924" y="1252"/>
                  </a:lnTo>
                  <a:lnTo>
                    <a:pt x="1924" y="1252"/>
                  </a:lnTo>
                  <a:lnTo>
                    <a:pt x="1924" y="1248"/>
                  </a:lnTo>
                  <a:lnTo>
                    <a:pt x="1924" y="1248"/>
                  </a:lnTo>
                  <a:lnTo>
                    <a:pt x="1922" y="1246"/>
                  </a:lnTo>
                  <a:lnTo>
                    <a:pt x="1922" y="1246"/>
                  </a:lnTo>
                  <a:lnTo>
                    <a:pt x="1922" y="1244"/>
                  </a:lnTo>
                  <a:lnTo>
                    <a:pt x="1922" y="1244"/>
                  </a:lnTo>
                  <a:lnTo>
                    <a:pt x="1922" y="1240"/>
                  </a:lnTo>
                  <a:lnTo>
                    <a:pt x="1922" y="1240"/>
                  </a:lnTo>
                  <a:lnTo>
                    <a:pt x="1922" y="1238"/>
                  </a:lnTo>
                  <a:lnTo>
                    <a:pt x="1922" y="1238"/>
                  </a:lnTo>
                  <a:lnTo>
                    <a:pt x="1922" y="1236"/>
                  </a:lnTo>
                  <a:lnTo>
                    <a:pt x="1922" y="1236"/>
                  </a:lnTo>
                  <a:lnTo>
                    <a:pt x="1922" y="1234"/>
                  </a:lnTo>
                  <a:lnTo>
                    <a:pt x="1922" y="1234"/>
                  </a:lnTo>
                  <a:lnTo>
                    <a:pt x="1922" y="1230"/>
                  </a:lnTo>
                  <a:lnTo>
                    <a:pt x="1922" y="1230"/>
                  </a:lnTo>
                  <a:lnTo>
                    <a:pt x="1920" y="1226"/>
                  </a:lnTo>
                  <a:lnTo>
                    <a:pt x="1920" y="1226"/>
                  </a:lnTo>
                  <a:lnTo>
                    <a:pt x="1920" y="1224"/>
                  </a:lnTo>
                  <a:lnTo>
                    <a:pt x="1920" y="1224"/>
                  </a:lnTo>
                  <a:lnTo>
                    <a:pt x="1920" y="1220"/>
                  </a:lnTo>
                  <a:lnTo>
                    <a:pt x="1920" y="1220"/>
                  </a:lnTo>
                  <a:lnTo>
                    <a:pt x="1918" y="1218"/>
                  </a:lnTo>
                  <a:lnTo>
                    <a:pt x="1918" y="1218"/>
                  </a:lnTo>
                  <a:lnTo>
                    <a:pt x="1918" y="1214"/>
                  </a:lnTo>
                  <a:lnTo>
                    <a:pt x="1918" y="1214"/>
                  </a:lnTo>
                  <a:lnTo>
                    <a:pt x="1916" y="1212"/>
                  </a:lnTo>
                  <a:lnTo>
                    <a:pt x="1916" y="1212"/>
                  </a:lnTo>
                  <a:lnTo>
                    <a:pt x="1916" y="1210"/>
                  </a:lnTo>
                  <a:lnTo>
                    <a:pt x="1916" y="1210"/>
                  </a:lnTo>
                  <a:lnTo>
                    <a:pt x="1916" y="1206"/>
                  </a:lnTo>
                  <a:lnTo>
                    <a:pt x="1916" y="1206"/>
                  </a:lnTo>
                  <a:lnTo>
                    <a:pt x="1914" y="1202"/>
                  </a:lnTo>
                  <a:lnTo>
                    <a:pt x="1914" y="1202"/>
                  </a:lnTo>
                  <a:lnTo>
                    <a:pt x="1914" y="1202"/>
                  </a:lnTo>
                  <a:lnTo>
                    <a:pt x="1914" y="1202"/>
                  </a:lnTo>
                  <a:lnTo>
                    <a:pt x="1912" y="1198"/>
                  </a:lnTo>
                  <a:lnTo>
                    <a:pt x="1912" y="1198"/>
                  </a:lnTo>
                  <a:lnTo>
                    <a:pt x="1912" y="1196"/>
                  </a:lnTo>
                  <a:lnTo>
                    <a:pt x="1912" y="1196"/>
                  </a:lnTo>
                  <a:lnTo>
                    <a:pt x="1912" y="1194"/>
                  </a:lnTo>
                  <a:lnTo>
                    <a:pt x="1912" y="1194"/>
                  </a:lnTo>
                  <a:lnTo>
                    <a:pt x="1912" y="1190"/>
                  </a:lnTo>
                  <a:lnTo>
                    <a:pt x="1912" y="1190"/>
                  </a:lnTo>
                  <a:lnTo>
                    <a:pt x="1910" y="1186"/>
                  </a:lnTo>
                  <a:lnTo>
                    <a:pt x="1910" y="1186"/>
                  </a:lnTo>
                  <a:lnTo>
                    <a:pt x="1910" y="1184"/>
                  </a:lnTo>
                  <a:lnTo>
                    <a:pt x="1910" y="1184"/>
                  </a:lnTo>
                  <a:lnTo>
                    <a:pt x="1910" y="1182"/>
                  </a:lnTo>
                  <a:lnTo>
                    <a:pt x="1910" y="1182"/>
                  </a:lnTo>
                  <a:lnTo>
                    <a:pt x="1910" y="1178"/>
                  </a:lnTo>
                  <a:lnTo>
                    <a:pt x="1910" y="1178"/>
                  </a:lnTo>
                  <a:lnTo>
                    <a:pt x="1910" y="1178"/>
                  </a:lnTo>
                  <a:lnTo>
                    <a:pt x="1908" y="1174"/>
                  </a:lnTo>
                  <a:lnTo>
                    <a:pt x="1908" y="1174"/>
                  </a:lnTo>
                  <a:lnTo>
                    <a:pt x="1908" y="1170"/>
                  </a:lnTo>
                  <a:lnTo>
                    <a:pt x="1908" y="1170"/>
                  </a:lnTo>
                  <a:lnTo>
                    <a:pt x="1906" y="1168"/>
                  </a:lnTo>
                  <a:lnTo>
                    <a:pt x="1906" y="1168"/>
                  </a:lnTo>
                  <a:lnTo>
                    <a:pt x="1906" y="1166"/>
                  </a:lnTo>
                  <a:lnTo>
                    <a:pt x="1906" y="1166"/>
                  </a:lnTo>
                  <a:lnTo>
                    <a:pt x="1908" y="1162"/>
                  </a:lnTo>
                  <a:lnTo>
                    <a:pt x="1908" y="1162"/>
                  </a:lnTo>
                  <a:lnTo>
                    <a:pt x="1906" y="1160"/>
                  </a:lnTo>
                  <a:lnTo>
                    <a:pt x="1906" y="1160"/>
                  </a:lnTo>
                  <a:lnTo>
                    <a:pt x="1906" y="1156"/>
                  </a:lnTo>
                  <a:lnTo>
                    <a:pt x="1906" y="1156"/>
                  </a:lnTo>
                  <a:lnTo>
                    <a:pt x="1906" y="1150"/>
                  </a:lnTo>
                  <a:lnTo>
                    <a:pt x="1906" y="1150"/>
                  </a:lnTo>
                  <a:lnTo>
                    <a:pt x="1906" y="1148"/>
                  </a:lnTo>
                  <a:lnTo>
                    <a:pt x="1906" y="1148"/>
                  </a:lnTo>
                  <a:lnTo>
                    <a:pt x="1906" y="1146"/>
                  </a:lnTo>
                  <a:lnTo>
                    <a:pt x="1906" y="1146"/>
                  </a:lnTo>
                  <a:lnTo>
                    <a:pt x="1906" y="1142"/>
                  </a:lnTo>
                  <a:lnTo>
                    <a:pt x="1906" y="1142"/>
                  </a:lnTo>
                  <a:lnTo>
                    <a:pt x="1906" y="1140"/>
                  </a:lnTo>
                  <a:lnTo>
                    <a:pt x="1906" y="1140"/>
                  </a:lnTo>
                  <a:lnTo>
                    <a:pt x="1906" y="1136"/>
                  </a:lnTo>
                  <a:lnTo>
                    <a:pt x="1906" y="1136"/>
                  </a:lnTo>
                  <a:lnTo>
                    <a:pt x="1906" y="1134"/>
                  </a:lnTo>
                  <a:lnTo>
                    <a:pt x="1906" y="1134"/>
                  </a:lnTo>
                  <a:lnTo>
                    <a:pt x="1906" y="1128"/>
                  </a:lnTo>
                  <a:lnTo>
                    <a:pt x="1906" y="1126"/>
                  </a:lnTo>
                  <a:lnTo>
                    <a:pt x="1906" y="1126"/>
                  </a:lnTo>
                  <a:lnTo>
                    <a:pt x="1906" y="1122"/>
                  </a:lnTo>
                  <a:lnTo>
                    <a:pt x="1906" y="1122"/>
                  </a:lnTo>
                  <a:lnTo>
                    <a:pt x="1904" y="1118"/>
                  </a:lnTo>
                  <a:lnTo>
                    <a:pt x="1904" y="1118"/>
                  </a:lnTo>
                  <a:lnTo>
                    <a:pt x="1904" y="1116"/>
                  </a:lnTo>
                  <a:lnTo>
                    <a:pt x="1904" y="1116"/>
                  </a:lnTo>
                  <a:lnTo>
                    <a:pt x="1902" y="1112"/>
                  </a:lnTo>
                  <a:lnTo>
                    <a:pt x="1902" y="1112"/>
                  </a:lnTo>
                  <a:lnTo>
                    <a:pt x="1902" y="1110"/>
                  </a:lnTo>
                  <a:lnTo>
                    <a:pt x="1902" y="1110"/>
                  </a:lnTo>
                  <a:lnTo>
                    <a:pt x="1902" y="1106"/>
                  </a:lnTo>
                  <a:lnTo>
                    <a:pt x="1902" y="1106"/>
                  </a:lnTo>
                  <a:lnTo>
                    <a:pt x="1900" y="1102"/>
                  </a:lnTo>
                  <a:lnTo>
                    <a:pt x="1900" y="1102"/>
                  </a:lnTo>
                  <a:lnTo>
                    <a:pt x="1900" y="1100"/>
                  </a:lnTo>
                  <a:lnTo>
                    <a:pt x="1900" y="1100"/>
                  </a:lnTo>
                  <a:lnTo>
                    <a:pt x="1900" y="1096"/>
                  </a:lnTo>
                  <a:lnTo>
                    <a:pt x="1900" y="1096"/>
                  </a:lnTo>
                  <a:lnTo>
                    <a:pt x="1900" y="1092"/>
                  </a:lnTo>
                  <a:lnTo>
                    <a:pt x="1900" y="1092"/>
                  </a:lnTo>
                  <a:lnTo>
                    <a:pt x="1898" y="1088"/>
                  </a:lnTo>
                  <a:lnTo>
                    <a:pt x="1896" y="1086"/>
                  </a:lnTo>
                  <a:lnTo>
                    <a:pt x="1896" y="1086"/>
                  </a:lnTo>
                  <a:lnTo>
                    <a:pt x="1896" y="1084"/>
                  </a:lnTo>
                  <a:lnTo>
                    <a:pt x="1896" y="1084"/>
                  </a:lnTo>
                  <a:lnTo>
                    <a:pt x="1894" y="1080"/>
                  </a:lnTo>
                  <a:lnTo>
                    <a:pt x="1894" y="1080"/>
                  </a:lnTo>
                  <a:lnTo>
                    <a:pt x="1894" y="1076"/>
                  </a:lnTo>
                  <a:lnTo>
                    <a:pt x="1894" y="1076"/>
                  </a:lnTo>
                  <a:lnTo>
                    <a:pt x="1892" y="1074"/>
                  </a:lnTo>
                  <a:lnTo>
                    <a:pt x="1892" y="1072"/>
                  </a:lnTo>
                  <a:lnTo>
                    <a:pt x="1892" y="1072"/>
                  </a:lnTo>
                  <a:lnTo>
                    <a:pt x="1892" y="1068"/>
                  </a:lnTo>
                  <a:lnTo>
                    <a:pt x="1892" y="1068"/>
                  </a:lnTo>
                  <a:lnTo>
                    <a:pt x="1892" y="1066"/>
                  </a:lnTo>
                  <a:lnTo>
                    <a:pt x="1892" y="1066"/>
                  </a:lnTo>
                  <a:lnTo>
                    <a:pt x="1892" y="1062"/>
                  </a:lnTo>
                  <a:lnTo>
                    <a:pt x="1892" y="1062"/>
                  </a:lnTo>
                  <a:lnTo>
                    <a:pt x="1890" y="1060"/>
                  </a:lnTo>
                  <a:lnTo>
                    <a:pt x="1890" y="1060"/>
                  </a:lnTo>
                  <a:lnTo>
                    <a:pt x="1890" y="1058"/>
                  </a:lnTo>
                  <a:lnTo>
                    <a:pt x="1890" y="1058"/>
                  </a:lnTo>
                  <a:lnTo>
                    <a:pt x="1892" y="1054"/>
                  </a:lnTo>
                  <a:lnTo>
                    <a:pt x="1892" y="1054"/>
                  </a:lnTo>
                  <a:lnTo>
                    <a:pt x="1892" y="1052"/>
                  </a:lnTo>
                  <a:lnTo>
                    <a:pt x="1892" y="1052"/>
                  </a:lnTo>
                  <a:lnTo>
                    <a:pt x="1892" y="1048"/>
                  </a:lnTo>
                  <a:lnTo>
                    <a:pt x="1892" y="1048"/>
                  </a:lnTo>
                  <a:lnTo>
                    <a:pt x="1892" y="1046"/>
                  </a:lnTo>
                  <a:lnTo>
                    <a:pt x="1892" y="1046"/>
                  </a:lnTo>
                  <a:lnTo>
                    <a:pt x="1892" y="1044"/>
                  </a:lnTo>
                  <a:lnTo>
                    <a:pt x="1892" y="1044"/>
                  </a:lnTo>
                  <a:lnTo>
                    <a:pt x="1892" y="1040"/>
                  </a:lnTo>
                  <a:lnTo>
                    <a:pt x="1892" y="1040"/>
                  </a:lnTo>
                  <a:lnTo>
                    <a:pt x="1892" y="1038"/>
                  </a:lnTo>
                  <a:lnTo>
                    <a:pt x="1892" y="1038"/>
                  </a:lnTo>
                  <a:lnTo>
                    <a:pt x="1890" y="1034"/>
                  </a:lnTo>
                  <a:lnTo>
                    <a:pt x="1890" y="1034"/>
                  </a:lnTo>
                  <a:lnTo>
                    <a:pt x="1890" y="1032"/>
                  </a:lnTo>
                  <a:lnTo>
                    <a:pt x="1890" y="1032"/>
                  </a:lnTo>
                  <a:lnTo>
                    <a:pt x="1890" y="1026"/>
                  </a:lnTo>
                  <a:lnTo>
                    <a:pt x="1890" y="1026"/>
                  </a:lnTo>
                  <a:lnTo>
                    <a:pt x="1888" y="1024"/>
                  </a:lnTo>
                  <a:lnTo>
                    <a:pt x="1888" y="1024"/>
                  </a:lnTo>
                  <a:lnTo>
                    <a:pt x="1888" y="1022"/>
                  </a:lnTo>
                  <a:lnTo>
                    <a:pt x="1888" y="1022"/>
                  </a:lnTo>
                  <a:lnTo>
                    <a:pt x="1884" y="1018"/>
                  </a:lnTo>
                  <a:lnTo>
                    <a:pt x="1884" y="1018"/>
                  </a:lnTo>
                  <a:lnTo>
                    <a:pt x="1884" y="1016"/>
                  </a:lnTo>
                  <a:lnTo>
                    <a:pt x="1884" y="1012"/>
                  </a:lnTo>
                  <a:lnTo>
                    <a:pt x="1884" y="1012"/>
                  </a:lnTo>
                  <a:lnTo>
                    <a:pt x="1884" y="1010"/>
                  </a:lnTo>
                  <a:lnTo>
                    <a:pt x="1884" y="1010"/>
                  </a:lnTo>
                  <a:lnTo>
                    <a:pt x="1884" y="1006"/>
                  </a:lnTo>
                  <a:lnTo>
                    <a:pt x="1882" y="1004"/>
                  </a:lnTo>
                  <a:lnTo>
                    <a:pt x="1886" y="1004"/>
                  </a:lnTo>
                  <a:lnTo>
                    <a:pt x="1886" y="1004"/>
                  </a:lnTo>
                  <a:lnTo>
                    <a:pt x="1884" y="1000"/>
                  </a:lnTo>
                  <a:lnTo>
                    <a:pt x="1884" y="1000"/>
                  </a:lnTo>
                  <a:lnTo>
                    <a:pt x="1884" y="996"/>
                  </a:lnTo>
                  <a:lnTo>
                    <a:pt x="1884" y="996"/>
                  </a:lnTo>
                  <a:lnTo>
                    <a:pt x="1882" y="994"/>
                  </a:lnTo>
                  <a:lnTo>
                    <a:pt x="1882" y="994"/>
                  </a:lnTo>
                  <a:lnTo>
                    <a:pt x="1884" y="992"/>
                  </a:lnTo>
                  <a:lnTo>
                    <a:pt x="1884" y="992"/>
                  </a:lnTo>
                  <a:lnTo>
                    <a:pt x="1884" y="988"/>
                  </a:lnTo>
                  <a:lnTo>
                    <a:pt x="1884" y="988"/>
                  </a:lnTo>
                  <a:lnTo>
                    <a:pt x="1884" y="980"/>
                  </a:lnTo>
                  <a:lnTo>
                    <a:pt x="1884" y="980"/>
                  </a:lnTo>
                  <a:lnTo>
                    <a:pt x="1880" y="976"/>
                  </a:lnTo>
                  <a:lnTo>
                    <a:pt x="1880" y="974"/>
                  </a:lnTo>
                  <a:lnTo>
                    <a:pt x="1880" y="974"/>
                  </a:lnTo>
                  <a:lnTo>
                    <a:pt x="1878" y="972"/>
                  </a:lnTo>
                  <a:lnTo>
                    <a:pt x="1878" y="968"/>
                  </a:lnTo>
                  <a:lnTo>
                    <a:pt x="1878" y="968"/>
                  </a:lnTo>
                  <a:lnTo>
                    <a:pt x="1876" y="964"/>
                  </a:lnTo>
                  <a:lnTo>
                    <a:pt x="1876" y="964"/>
                  </a:lnTo>
                  <a:lnTo>
                    <a:pt x="1876" y="960"/>
                  </a:lnTo>
                  <a:lnTo>
                    <a:pt x="1876" y="960"/>
                  </a:lnTo>
                  <a:lnTo>
                    <a:pt x="1874" y="956"/>
                  </a:lnTo>
                  <a:lnTo>
                    <a:pt x="1874" y="956"/>
                  </a:lnTo>
                  <a:lnTo>
                    <a:pt x="1874" y="954"/>
                  </a:lnTo>
                  <a:lnTo>
                    <a:pt x="1874" y="954"/>
                  </a:lnTo>
                  <a:lnTo>
                    <a:pt x="1874" y="950"/>
                  </a:lnTo>
                  <a:lnTo>
                    <a:pt x="1874" y="950"/>
                  </a:lnTo>
                  <a:lnTo>
                    <a:pt x="1874" y="948"/>
                  </a:lnTo>
                  <a:lnTo>
                    <a:pt x="1874" y="948"/>
                  </a:lnTo>
                  <a:lnTo>
                    <a:pt x="1874" y="944"/>
                  </a:lnTo>
                  <a:lnTo>
                    <a:pt x="1874" y="944"/>
                  </a:lnTo>
                  <a:lnTo>
                    <a:pt x="1874" y="942"/>
                  </a:lnTo>
                  <a:lnTo>
                    <a:pt x="1874" y="942"/>
                  </a:lnTo>
                  <a:lnTo>
                    <a:pt x="1874" y="938"/>
                  </a:lnTo>
                  <a:lnTo>
                    <a:pt x="1874" y="938"/>
                  </a:lnTo>
                  <a:lnTo>
                    <a:pt x="1874" y="936"/>
                  </a:lnTo>
                  <a:lnTo>
                    <a:pt x="1874" y="936"/>
                  </a:lnTo>
                  <a:lnTo>
                    <a:pt x="1874" y="934"/>
                  </a:lnTo>
                  <a:lnTo>
                    <a:pt x="1874" y="934"/>
                  </a:lnTo>
                  <a:lnTo>
                    <a:pt x="1874" y="930"/>
                  </a:lnTo>
                  <a:lnTo>
                    <a:pt x="1874" y="930"/>
                  </a:lnTo>
                  <a:lnTo>
                    <a:pt x="1872" y="924"/>
                  </a:lnTo>
                  <a:lnTo>
                    <a:pt x="1872" y="924"/>
                  </a:lnTo>
                  <a:lnTo>
                    <a:pt x="1872" y="924"/>
                  </a:lnTo>
                  <a:lnTo>
                    <a:pt x="1872" y="924"/>
                  </a:lnTo>
                  <a:lnTo>
                    <a:pt x="1872" y="922"/>
                  </a:lnTo>
                  <a:lnTo>
                    <a:pt x="1872" y="922"/>
                  </a:lnTo>
                  <a:lnTo>
                    <a:pt x="1872" y="916"/>
                  </a:lnTo>
                  <a:lnTo>
                    <a:pt x="1872" y="916"/>
                  </a:lnTo>
                  <a:lnTo>
                    <a:pt x="1868" y="910"/>
                  </a:lnTo>
                  <a:lnTo>
                    <a:pt x="1868" y="910"/>
                  </a:lnTo>
                  <a:lnTo>
                    <a:pt x="1868" y="910"/>
                  </a:lnTo>
                  <a:lnTo>
                    <a:pt x="1868" y="910"/>
                  </a:lnTo>
                  <a:lnTo>
                    <a:pt x="1868" y="906"/>
                  </a:lnTo>
                  <a:lnTo>
                    <a:pt x="1868" y="906"/>
                  </a:lnTo>
                  <a:lnTo>
                    <a:pt x="1868" y="902"/>
                  </a:lnTo>
                  <a:lnTo>
                    <a:pt x="1868" y="902"/>
                  </a:lnTo>
                  <a:lnTo>
                    <a:pt x="1866" y="900"/>
                  </a:lnTo>
                  <a:lnTo>
                    <a:pt x="1866" y="900"/>
                  </a:lnTo>
                  <a:lnTo>
                    <a:pt x="1868" y="898"/>
                  </a:lnTo>
                  <a:lnTo>
                    <a:pt x="1868" y="898"/>
                  </a:lnTo>
                  <a:lnTo>
                    <a:pt x="1868" y="894"/>
                  </a:lnTo>
                  <a:lnTo>
                    <a:pt x="1868" y="894"/>
                  </a:lnTo>
                  <a:lnTo>
                    <a:pt x="1868" y="892"/>
                  </a:lnTo>
                  <a:lnTo>
                    <a:pt x="1868" y="892"/>
                  </a:lnTo>
                  <a:lnTo>
                    <a:pt x="1868" y="888"/>
                  </a:lnTo>
                  <a:lnTo>
                    <a:pt x="1868" y="888"/>
                  </a:lnTo>
                  <a:lnTo>
                    <a:pt x="1868" y="882"/>
                  </a:lnTo>
                  <a:lnTo>
                    <a:pt x="1868" y="882"/>
                  </a:lnTo>
                  <a:lnTo>
                    <a:pt x="1866" y="878"/>
                  </a:lnTo>
                  <a:lnTo>
                    <a:pt x="1866" y="878"/>
                  </a:lnTo>
                  <a:lnTo>
                    <a:pt x="1866" y="878"/>
                  </a:lnTo>
                  <a:lnTo>
                    <a:pt x="1866" y="878"/>
                  </a:lnTo>
                  <a:lnTo>
                    <a:pt x="1866" y="876"/>
                  </a:lnTo>
                  <a:lnTo>
                    <a:pt x="1866" y="876"/>
                  </a:lnTo>
                  <a:lnTo>
                    <a:pt x="1866" y="872"/>
                  </a:lnTo>
                  <a:lnTo>
                    <a:pt x="1866" y="872"/>
                  </a:lnTo>
                  <a:lnTo>
                    <a:pt x="1866" y="870"/>
                  </a:lnTo>
                  <a:lnTo>
                    <a:pt x="1866" y="870"/>
                  </a:lnTo>
                  <a:lnTo>
                    <a:pt x="1866" y="866"/>
                  </a:lnTo>
                  <a:lnTo>
                    <a:pt x="1866" y="866"/>
                  </a:lnTo>
                  <a:lnTo>
                    <a:pt x="1864" y="862"/>
                  </a:lnTo>
                  <a:lnTo>
                    <a:pt x="1864" y="862"/>
                  </a:lnTo>
                  <a:lnTo>
                    <a:pt x="1864" y="862"/>
                  </a:lnTo>
                  <a:lnTo>
                    <a:pt x="1864" y="862"/>
                  </a:lnTo>
                  <a:lnTo>
                    <a:pt x="1864" y="858"/>
                  </a:lnTo>
                  <a:lnTo>
                    <a:pt x="1864" y="856"/>
                  </a:lnTo>
                  <a:lnTo>
                    <a:pt x="1864" y="856"/>
                  </a:lnTo>
                  <a:lnTo>
                    <a:pt x="1864" y="854"/>
                  </a:lnTo>
                  <a:lnTo>
                    <a:pt x="1864" y="854"/>
                  </a:lnTo>
                  <a:lnTo>
                    <a:pt x="1864" y="850"/>
                  </a:lnTo>
                  <a:lnTo>
                    <a:pt x="1864" y="850"/>
                  </a:lnTo>
                  <a:lnTo>
                    <a:pt x="1862" y="846"/>
                  </a:lnTo>
                  <a:lnTo>
                    <a:pt x="1862" y="846"/>
                  </a:lnTo>
                  <a:lnTo>
                    <a:pt x="1862" y="844"/>
                  </a:lnTo>
                  <a:lnTo>
                    <a:pt x="1862" y="844"/>
                  </a:lnTo>
                  <a:lnTo>
                    <a:pt x="1862" y="844"/>
                  </a:lnTo>
                  <a:lnTo>
                    <a:pt x="1860" y="838"/>
                  </a:lnTo>
                  <a:lnTo>
                    <a:pt x="1860" y="838"/>
                  </a:lnTo>
                  <a:lnTo>
                    <a:pt x="1858" y="834"/>
                  </a:lnTo>
                  <a:lnTo>
                    <a:pt x="1858" y="834"/>
                  </a:lnTo>
                  <a:lnTo>
                    <a:pt x="1858" y="830"/>
                  </a:lnTo>
                  <a:lnTo>
                    <a:pt x="1858" y="830"/>
                  </a:lnTo>
                  <a:lnTo>
                    <a:pt x="1858" y="826"/>
                  </a:lnTo>
                  <a:lnTo>
                    <a:pt x="1858" y="826"/>
                  </a:lnTo>
                  <a:lnTo>
                    <a:pt x="1858" y="824"/>
                  </a:lnTo>
                  <a:lnTo>
                    <a:pt x="1858" y="824"/>
                  </a:lnTo>
                  <a:lnTo>
                    <a:pt x="1858" y="822"/>
                  </a:lnTo>
                  <a:lnTo>
                    <a:pt x="1858" y="822"/>
                  </a:lnTo>
                  <a:lnTo>
                    <a:pt x="1858" y="818"/>
                  </a:lnTo>
                  <a:lnTo>
                    <a:pt x="1858" y="818"/>
                  </a:lnTo>
                  <a:lnTo>
                    <a:pt x="1858" y="814"/>
                  </a:lnTo>
                  <a:lnTo>
                    <a:pt x="1858" y="814"/>
                  </a:lnTo>
                  <a:lnTo>
                    <a:pt x="1856" y="812"/>
                  </a:lnTo>
                  <a:lnTo>
                    <a:pt x="1856" y="812"/>
                  </a:lnTo>
                  <a:lnTo>
                    <a:pt x="1854" y="806"/>
                  </a:lnTo>
                  <a:lnTo>
                    <a:pt x="1854" y="806"/>
                  </a:lnTo>
                  <a:lnTo>
                    <a:pt x="1854" y="806"/>
                  </a:lnTo>
                  <a:lnTo>
                    <a:pt x="1854" y="806"/>
                  </a:lnTo>
                  <a:lnTo>
                    <a:pt x="1854" y="802"/>
                  </a:lnTo>
                  <a:lnTo>
                    <a:pt x="1854" y="802"/>
                  </a:lnTo>
                  <a:lnTo>
                    <a:pt x="1852" y="800"/>
                  </a:lnTo>
                  <a:lnTo>
                    <a:pt x="1852" y="800"/>
                  </a:lnTo>
                  <a:lnTo>
                    <a:pt x="1852" y="796"/>
                  </a:lnTo>
                  <a:lnTo>
                    <a:pt x="1852" y="796"/>
                  </a:lnTo>
                  <a:lnTo>
                    <a:pt x="1852" y="794"/>
                  </a:lnTo>
                  <a:lnTo>
                    <a:pt x="1852" y="794"/>
                  </a:lnTo>
                  <a:lnTo>
                    <a:pt x="1850" y="792"/>
                  </a:lnTo>
                  <a:lnTo>
                    <a:pt x="1850" y="792"/>
                  </a:lnTo>
                  <a:lnTo>
                    <a:pt x="1850" y="790"/>
                  </a:lnTo>
                  <a:lnTo>
                    <a:pt x="1850" y="790"/>
                  </a:lnTo>
                  <a:lnTo>
                    <a:pt x="1850" y="786"/>
                  </a:lnTo>
                  <a:lnTo>
                    <a:pt x="1850" y="786"/>
                  </a:lnTo>
                  <a:lnTo>
                    <a:pt x="1850" y="784"/>
                  </a:lnTo>
                  <a:lnTo>
                    <a:pt x="1850" y="784"/>
                  </a:lnTo>
                  <a:lnTo>
                    <a:pt x="1850" y="782"/>
                  </a:lnTo>
                  <a:lnTo>
                    <a:pt x="1850" y="782"/>
                  </a:lnTo>
                  <a:lnTo>
                    <a:pt x="1850" y="778"/>
                  </a:lnTo>
                  <a:lnTo>
                    <a:pt x="1850" y="778"/>
                  </a:lnTo>
                  <a:lnTo>
                    <a:pt x="1850" y="776"/>
                  </a:lnTo>
                  <a:lnTo>
                    <a:pt x="1850" y="776"/>
                  </a:lnTo>
                  <a:lnTo>
                    <a:pt x="1850" y="772"/>
                  </a:lnTo>
                  <a:lnTo>
                    <a:pt x="1850" y="772"/>
                  </a:lnTo>
                  <a:lnTo>
                    <a:pt x="1852" y="770"/>
                  </a:lnTo>
                  <a:lnTo>
                    <a:pt x="1852" y="770"/>
                  </a:lnTo>
                  <a:lnTo>
                    <a:pt x="1854" y="768"/>
                  </a:lnTo>
                  <a:lnTo>
                    <a:pt x="1854" y="766"/>
                  </a:lnTo>
                  <a:lnTo>
                    <a:pt x="1854" y="766"/>
                  </a:lnTo>
                  <a:lnTo>
                    <a:pt x="1852" y="762"/>
                  </a:lnTo>
                  <a:lnTo>
                    <a:pt x="1850" y="760"/>
                  </a:lnTo>
                  <a:lnTo>
                    <a:pt x="1850" y="758"/>
                  </a:lnTo>
                  <a:lnTo>
                    <a:pt x="1850" y="758"/>
                  </a:lnTo>
                  <a:lnTo>
                    <a:pt x="1848" y="756"/>
                  </a:lnTo>
                  <a:lnTo>
                    <a:pt x="1848" y="756"/>
                  </a:lnTo>
                  <a:lnTo>
                    <a:pt x="1846" y="754"/>
                  </a:lnTo>
                  <a:lnTo>
                    <a:pt x="1846" y="754"/>
                  </a:lnTo>
                  <a:lnTo>
                    <a:pt x="1846" y="752"/>
                  </a:lnTo>
                  <a:lnTo>
                    <a:pt x="1846" y="752"/>
                  </a:lnTo>
                  <a:lnTo>
                    <a:pt x="1848" y="750"/>
                  </a:lnTo>
                  <a:lnTo>
                    <a:pt x="1848" y="750"/>
                  </a:lnTo>
                  <a:lnTo>
                    <a:pt x="1846" y="746"/>
                  </a:lnTo>
                  <a:lnTo>
                    <a:pt x="1846" y="746"/>
                  </a:lnTo>
                  <a:lnTo>
                    <a:pt x="1846" y="744"/>
                  </a:lnTo>
                  <a:lnTo>
                    <a:pt x="1846" y="744"/>
                  </a:lnTo>
                  <a:lnTo>
                    <a:pt x="1846" y="742"/>
                  </a:lnTo>
                  <a:lnTo>
                    <a:pt x="1846" y="742"/>
                  </a:lnTo>
                  <a:lnTo>
                    <a:pt x="1846" y="738"/>
                  </a:lnTo>
                  <a:lnTo>
                    <a:pt x="1846" y="738"/>
                  </a:lnTo>
                  <a:lnTo>
                    <a:pt x="1846" y="736"/>
                  </a:lnTo>
                  <a:lnTo>
                    <a:pt x="1846" y="736"/>
                  </a:lnTo>
                  <a:lnTo>
                    <a:pt x="1846" y="732"/>
                  </a:lnTo>
                  <a:lnTo>
                    <a:pt x="1846" y="732"/>
                  </a:lnTo>
                  <a:lnTo>
                    <a:pt x="1844" y="730"/>
                  </a:lnTo>
                  <a:lnTo>
                    <a:pt x="1844" y="730"/>
                  </a:lnTo>
                  <a:lnTo>
                    <a:pt x="1842" y="726"/>
                  </a:lnTo>
                  <a:lnTo>
                    <a:pt x="1842" y="726"/>
                  </a:lnTo>
                  <a:lnTo>
                    <a:pt x="1842" y="722"/>
                  </a:lnTo>
                  <a:lnTo>
                    <a:pt x="1842" y="722"/>
                  </a:lnTo>
                  <a:lnTo>
                    <a:pt x="1840" y="718"/>
                  </a:lnTo>
                  <a:lnTo>
                    <a:pt x="1840" y="718"/>
                  </a:lnTo>
                  <a:lnTo>
                    <a:pt x="1840" y="716"/>
                  </a:lnTo>
                  <a:lnTo>
                    <a:pt x="1840" y="716"/>
                  </a:lnTo>
                  <a:lnTo>
                    <a:pt x="1840" y="714"/>
                  </a:lnTo>
                  <a:lnTo>
                    <a:pt x="1840" y="714"/>
                  </a:lnTo>
                  <a:lnTo>
                    <a:pt x="1840" y="710"/>
                  </a:lnTo>
                  <a:lnTo>
                    <a:pt x="1840" y="710"/>
                  </a:lnTo>
                  <a:lnTo>
                    <a:pt x="1840" y="706"/>
                  </a:lnTo>
                  <a:lnTo>
                    <a:pt x="1840" y="706"/>
                  </a:lnTo>
                  <a:lnTo>
                    <a:pt x="1840" y="704"/>
                  </a:lnTo>
                  <a:lnTo>
                    <a:pt x="1840" y="704"/>
                  </a:lnTo>
                  <a:lnTo>
                    <a:pt x="1840" y="702"/>
                  </a:lnTo>
                  <a:lnTo>
                    <a:pt x="1842" y="702"/>
                  </a:lnTo>
                  <a:lnTo>
                    <a:pt x="1842" y="702"/>
                  </a:lnTo>
                  <a:lnTo>
                    <a:pt x="1846" y="702"/>
                  </a:lnTo>
                  <a:lnTo>
                    <a:pt x="1848" y="702"/>
                  </a:lnTo>
                  <a:lnTo>
                    <a:pt x="1848" y="702"/>
                  </a:lnTo>
                  <a:lnTo>
                    <a:pt x="1850" y="704"/>
                  </a:lnTo>
                  <a:lnTo>
                    <a:pt x="1850" y="704"/>
                  </a:lnTo>
                  <a:lnTo>
                    <a:pt x="1856" y="704"/>
                  </a:lnTo>
                  <a:lnTo>
                    <a:pt x="1856" y="704"/>
                  </a:lnTo>
                  <a:lnTo>
                    <a:pt x="1858" y="704"/>
                  </a:lnTo>
                  <a:lnTo>
                    <a:pt x="1858" y="704"/>
                  </a:lnTo>
                  <a:lnTo>
                    <a:pt x="1862" y="702"/>
                  </a:lnTo>
                  <a:lnTo>
                    <a:pt x="1862" y="702"/>
                  </a:lnTo>
                  <a:lnTo>
                    <a:pt x="1864" y="702"/>
                  </a:lnTo>
                  <a:lnTo>
                    <a:pt x="1864" y="702"/>
                  </a:lnTo>
                  <a:lnTo>
                    <a:pt x="1868" y="702"/>
                  </a:lnTo>
                  <a:lnTo>
                    <a:pt x="1868" y="702"/>
                  </a:lnTo>
                  <a:lnTo>
                    <a:pt x="1870" y="702"/>
                  </a:lnTo>
                  <a:lnTo>
                    <a:pt x="1870" y="702"/>
                  </a:lnTo>
                  <a:lnTo>
                    <a:pt x="1874" y="702"/>
                  </a:lnTo>
                  <a:lnTo>
                    <a:pt x="1874" y="702"/>
                  </a:lnTo>
                  <a:lnTo>
                    <a:pt x="1878" y="702"/>
                  </a:lnTo>
                  <a:lnTo>
                    <a:pt x="1878" y="702"/>
                  </a:lnTo>
                  <a:lnTo>
                    <a:pt x="1880" y="700"/>
                  </a:lnTo>
                  <a:lnTo>
                    <a:pt x="1882" y="700"/>
                  </a:lnTo>
                  <a:lnTo>
                    <a:pt x="1882" y="700"/>
                  </a:lnTo>
                  <a:lnTo>
                    <a:pt x="1886" y="700"/>
                  </a:lnTo>
                  <a:lnTo>
                    <a:pt x="1886" y="700"/>
                  </a:lnTo>
                  <a:lnTo>
                    <a:pt x="1890" y="700"/>
                  </a:lnTo>
                  <a:lnTo>
                    <a:pt x="1890" y="700"/>
                  </a:lnTo>
                  <a:lnTo>
                    <a:pt x="1890" y="700"/>
                  </a:lnTo>
                  <a:lnTo>
                    <a:pt x="1892" y="700"/>
                  </a:lnTo>
                  <a:lnTo>
                    <a:pt x="1892" y="700"/>
                  </a:lnTo>
                  <a:lnTo>
                    <a:pt x="1896" y="702"/>
                  </a:lnTo>
                  <a:lnTo>
                    <a:pt x="1896" y="702"/>
                  </a:lnTo>
                  <a:lnTo>
                    <a:pt x="1902" y="702"/>
                  </a:lnTo>
                  <a:lnTo>
                    <a:pt x="1902" y="702"/>
                  </a:lnTo>
                  <a:lnTo>
                    <a:pt x="1902" y="702"/>
                  </a:lnTo>
                  <a:lnTo>
                    <a:pt x="1906" y="702"/>
                  </a:lnTo>
                  <a:lnTo>
                    <a:pt x="1906" y="702"/>
                  </a:lnTo>
                  <a:lnTo>
                    <a:pt x="1908" y="702"/>
                  </a:lnTo>
                  <a:lnTo>
                    <a:pt x="1908" y="702"/>
                  </a:lnTo>
                  <a:lnTo>
                    <a:pt x="1910" y="702"/>
                  </a:lnTo>
                  <a:lnTo>
                    <a:pt x="1910" y="702"/>
                  </a:lnTo>
                  <a:lnTo>
                    <a:pt x="1914" y="702"/>
                  </a:lnTo>
                  <a:lnTo>
                    <a:pt x="1914" y="702"/>
                  </a:lnTo>
                  <a:lnTo>
                    <a:pt x="1920" y="702"/>
                  </a:lnTo>
                  <a:lnTo>
                    <a:pt x="1920" y="702"/>
                  </a:lnTo>
                  <a:lnTo>
                    <a:pt x="1924" y="702"/>
                  </a:lnTo>
                  <a:lnTo>
                    <a:pt x="1924" y="702"/>
                  </a:lnTo>
                  <a:lnTo>
                    <a:pt x="1926" y="702"/>
                  </a:lnTo>
                  <a:lnTo>
                    <a:pt x="1926" y="702"/>
                  </a:lnTo>
                  <a:lnTo>
                    <a:pt x="1932" y="702"/>
                  </a:lnTo>
                  <a:lnTo>
                    <a:pt x="1932" y="702"/>
                  </a:lnTo>
                  <a:lnTo>
                    <a:pt x="1940" y="702"/>
                  </a:lnTo>
                  <a:lnTo>
                    <a:pt x="1940" y="702"/>
                  </a:lnTo>
                  <a:lnTo>
                    <a:pt x="1946" y="700"/>
                  </a:lnTo>
                  <a:lnTo>
                    <a:pt x="1946" y="700"/>
                  </a:lnTo>
                  <a:lnTo>
                    <a:pt x="1946" y="700"/>
                  </a:lnTo>
                  <a:lnTo>
                    <a:pt x="1950" y="700"/>
                  </a:lnTo>
                  <a:lnTo>
                    <a:pt x="1950" y="700"/>
                  </a:lnTo>
                  <a:lnTo>
                    <a:pt x="1950" y="700"/>
                  </a:lnTo>
                  <a:lnTo>
                    <a:pt x="1950" y="700"/>
                  </a:lnTo>
                  <a:lnTo>
                    <a:pt x="1952" y="700"/>
                  </a:lnTo>
                  <a:lnTo>
                    <a:pt x="1952" y="700"/>
                  </a:lnTo>
                  <a:lnTo>
                    <a:pt x="1956" y="700"/>
                  </a:lnTo>
                  <a:lnTo>
                    <a:pt x="1956" y="700"/>
                  </a:lnTo>
                  <a:lnTo>
                    <a:pt x="1958" y="700"/>
                  </a:lnTo>
                  <a:lnTo>
                    <a:pt x="1958" y="700"/>
                  </a:lnTo>
                  <a:lnTo>
                    <a:pt x="1962" y="700"/>
                  </a:lnTo>
                  <a:lnTo>
                    <a:pt x="1962" y="700"/>
                  </a:lnTo>
                  <a:lnTo>
                    <a:pt x="1964" y="702"/>
                  </a:lnTo>
                  <a:lnTo>
                    <a:pt x="1964" y="702"/>
                  </a:lnTo>
                  <a:lnTo>
                    <a:pt x="1968" y="702"/>
                  </a:lnTo>
                  <a:lnTo>
                    <a:pt x="1968" y="702"/>
                  </a:lnTo>
                  <a:lnTo>
                    <a:pt x="1970" y="702"/>
                  </a:lnTo>
                  <a:lnTo>
                    <a:pt x="1970" y="702"/>
                  </a:lnTo>
                  <a:lnTo>
                    <a:pt x="1972" y="702"/>
                  </a:lnTo>
                  <a:lnTo>
                    <a:pt x="1972" y="702"/>
                  </a:lnTo>
                  <a:lnTo>
                    <a:pt x="1976" y="702"/>
                  </a:lnTo>
                  <a:lnTo>
                    <a:pt x="1976" y="702"/>
                  </a:lnTo>
                  <a:lnTo>
                    <a:pt x="1978" y="700"/>
                  </a:lnTo>
                  <a:lnTo>
                    <a:pt x="1982" y="700"/>
                  </a:lnTo>
                  <a:lnTo>
                    <a:pt x="1984" y="700"/>
                  </a:lnTo>
                  <a:lnTo>
                    <a:pt x="1984" y="700"/>
                  </a:lnTo>
                  <a:lnTo>
                    <a:pt x="1986" y="700"/>
                  </a:lnTo>
                  <a:lnTo>
                    <a:pt x="1988" y="702"/>
                  </a:lnTo>
                  <a:lnTo>
                    <a:pt x="1988" y="702"/>
                  </a:lnTo>
                  <a:lnTo>
                    <a:pt x="1988" y="700"/>
                  </a:lnTo>
                  <a:lnTo>
                    <a:pt x="1990" y="702"/>
                  </a:lnTo>
                  <a:lnTo>
                    <a:pt x="1990" y="702"/>
                  </a:lnTo>
                  <a:lnTo>
                    <a:pt x="1992" y="700"/>
                  </a:lnTo>
                  <a:lnTo>
                    <a:pt x="1992" y="700"/>
                  </a:lnTo>
                  <a:lnTo>
                    <a:pt x="1994" y="700"/>
                  </a:lnTo>
                  <a:lnTo>
                    <a:pt x="1994" y="700"/>
                  </a:lnTo>
                  <a:lnTo>
                    <a:pt x="1998" y="700"/>
                  </a:lnTo>
                  <a:lnTo>
                    <a:pt x="1998" y="700"/>
                  </a:lnTo>
                  <a:lnTo>
                    <a:pt x="2000" y="700"/>
                  </a:lnTo>
                  <a:lnTo>
                    <a:pt x="2000" y="700"/>
                  </a:lnTo>
                  <a:lnTo>
                    <a:pt x="2002" y="702"/>
                  </a:lnTo>
                  <a:lnTo>
                    <a:pt x="2002" y="702"/>
                  </a:lnTo>
                  <a:lnTo>
                    <a:pt x="2006" y="702"/>
                  </a:lnTo>
                  <a:lnTo>
                    <a:pt x="2006" y="702"/>
                  </a:lnTo>
                  <a:lnTo>
                    <a:pt x="2010" y="702"/>
                  </a:lnTo>
                  <a:lnTo>
                    <a:pt x="2010" y="702"/>
                  </a:lnTo>
                  <a:lnTo>
                    <a:pt x="2014" y="700"/>
                  </a:lnTo>
                  <a:lnTo>
                    <a:pt x="2014" y="700"/>
                  </a:lnTo>
                  <a:lnTo>
                    <a:pt x="2018" y="700"/>
                  </a:lnTo>
                  <a:lnTo>
                    <a:pt x="2020" y="700"/>
                  </a:lnTo>
                  <a:lnTo>
                    <a:pt x="2024" y="700"/>
                  </a:lnTo>
                  <a:lnTo>
                    <a:pt x="2024" y="700"/>
                  </a:lnTo>
                  <a:lnTo>
                    <a:pt x="2028" y="700"/>
                  </a:lnTo>
                  <a:lnTo>
                    <a:pt x="2028" y="700"/>
                  </a:lnTo>
                  <a:lnTo>
                    <a:pt x="2032" y="700"/>
                  </a:lnTo>
                  <a:lnTo>
                    <a:pt x="2032" y="700"/>
                  </a:lnTo>
                  <a:lnTo>
                    <a:pt x="2034" y="700"/>
                  </a:lnTo>
                  <a:lnTo>
                    <a:pt x="2034" y="700"/>
                  </a:lnTo>
                  <a:lnTo>
                    <a:pt x="2036" y="700"/>
                  </a:lnTo>
                  <a:lnTo>
                    <a:pt x="2036" y="700"/>
                  </a:lnTo>
                  <a:lnTo>
                    <a:pt x="2038" y="700"/>
                  </a:lnTo>
                  <a:lnTo>
                    <a:pt x="2038" y="700"/>
                  </a:lnTo>
                  <a:lnTo>
                    <a:pt x="2042" y="700"/>
                  </a:lnTo>
                  <a:lnTo>
                    <a:pt x="2042" y="700"/>
                  </a:lnTo>
                  <a:lnTo>
                    <a:pt x="2044" y="700"/>
                  </a:lnTo>
                  <a:lnTo>
                    <a:pt x="2044" y="700"/>
                  </a:lnTo>
                  <a:lnTo>
                    <a:pt x="2044" y="700"/>
                  </a:lnTo>
                  <a:lnTo>
                    <a:pt x="2044" y="700"/>
                  </a:lnTo>
                  <a:lnTo>
                    <a:pt x="2046" y="700"/>
                  </a:lnTo>
                  <a:lnTo>
                    <a:pt x="2046" y="700"/>
                  </a:lnTo>
                  <a:lnTo>
                    <a:pt x="2050" y="702"/>
                  </a:lnTo>
                  <a:lnTo>
                    <a:pt x="2050" y="702"/>
                  </a:lnTo>
                  <a:lnTo>
                    <a:pt x="2052" y="700"/>
                  </a:lnTo>
                  <a:lnTo>
                    <a:pt x="2052" y="700"/>
                  </a:lnTo>
                  <a:lnTo>
                    <a:pt x="2054" y="700"/>
                  </a:lnTo>
                  <a:lnTo>
                    <a:pt x="2054" y="700"/>
                  </a:lnTo>
                  <a:lnTo>
                    <a:pt x="2054" y="700"/>
                  </a:lnTo>
                  <a:lnTo>
                    <a:pt x="2058" y="700"/>
                  </a:lnTo>
                  <a:lnTo>
                    <a:pt x="2058" y="700"/>
                  </a:lnTo>
                  <a:lnTo>
                    <a:pt x="2060" y="700"/>
                  </a:lnTo>
                  <a:lnTo>
                    <a:pt x="2060" y="700"/>
                  </a:lnTo>
                  <a:lnTo>
                    <a:pt x="2064" y="700"/>
                  </a:lnTo>
                  <a:lnTo>
                    <a:pt x="2064" y="700"/>
                  </a:lnTo>
                  <a:lnTo>
                    <a:pt x="2066" y="700"/>
                  </a:lnTo>
                  <a:lnTo>
                    <a:pt x="2066" y="700"/>
                  </a:lnTo>
                  <a:lnTo>
                    <a:pt x="2066" y="700"/>
                  </a:lnTo>
                  <a:lnTo>
                    <a:pt x="2068" y="700"/>
                  </a:lnTo>
                  <a:lnTo>
                    <a:pt x="2068" y="700"/>
                  </a:lnTo>
                  <a:lnTo>
                    <a:pt x="2072" y="702"/>
                  </a:lnTo>
                  <a:lnTo>
                    <a:pt x="2072" y="702"/>
                  </a:lnTo>
                  <a:lnTo>
                    <a:pt x="2074" y="702"/>
                  </a:lnTo>
                  <a:lnTo>
                    <a:pt x="2074" y="702"/>
                  </a:lnTo>
                  <a:lnTo>
                    <a:pt x="2076" y="700"/>
                  </a:lnTo>
                  <a:lnTo>
                    <a:pt x="2076" y="700"/>
                  </a:lnTo>
                  <a:lnTo>
                    <a:pt x="2080" y="700"/>
                  </a:lnTo>
                  <a:lnTo>
                    <a:pt x="2080" y="700"/>
                  </a:lnTo>
                  <a:lnTo>
                    <a:pt x="2082" y="700"/>
                  </a:lnTo>
                  <a:lnTo>
                    <a:pt x="2082" y="700"/>
                  </a:lnTo>
                  <a:lnTo>
                    <a:pt x="2088" y="700"/>
                  </a:lnTo>
                  <a:lnTo>
                    <a:pt x="2088" y="700"/>
                  </a:lnTo>
                  <a:lnTo>
                    <a:pt x="2090" y="700"/>
                  </a:lnTo>
                  <a:lnTo>
                    <a:pt x="2090" y="700"/>
                  </a:lnTo>
                  <a:lnTo>
                    <a:pt x="2094" y="700"/>
                  </a:lnTo>
                  <a:lnTo>
                    <a:pt x="2094" y="700"/>
                  </a:lnTo>
                  <a:lnTo>
                    <a:pt x="2094" y="700"/>
                  </a:lnTo>
                  <a:lnTo>
                    <a:pt x="2100" y="700"/>
                  </a:lnTo>
                  <a:lnTo>
                    <a:pt x="2100" y="700"/>
                  </a:lnTo>
                  <a:lnTo>
                    <a:pt x="2102" y="698"/>
                  </a:lnTo>
                  <a:lnTo>
                    <a:pt x="2102" y="698"/>
                  </a:lnTo>
                  <a:lnTo>
                    <a:pt x="2106" y="698"/>
                  </a:lnTo>
                  <a:lnTo>
                    <a:pt x="2106" y="698"/>
                  </a:lnTo>
                  <a:lnTo>
                    <a:pt x="2110" y="696"/>
                  </a:lnTo>
                  <a:lnTo>
                    <a:pt x="2110" y="696"/>
                  </a:lnTo>
                  <a:lnTo>
                    <a:pt x="2116" y="694"/>
                  </a:lnTo>
                  <a:lnTo>
                    <a:pt x="2118" y="690"/>
                  </a:lnTo>
                  <a:lnTo>
                    <a:pt x="2118" y="690"/>
                  </a:lnTo>
                  <a:lnTo>
                    <a:pt x="2118" y="688"/>
                  </a:lnTo>
                  <a:lnTo>
                    <a:pt x="2116" y="686"/>
                  </a:lnTo>
                  <a:lnTo>
                    <a:pt x="2116" y="686"/>
                  </a:lnTo>
                  <a:lnTo>
                    <a:pt x="2114" y="684"/>
                  </a:lnTo>
                  <a:lnTo>
                    <a:pt x="2114" y="684"/>
                  </a:lnTo>
                  <a:lnTo>
                    <a:pt x="2114" y="682"/>
                  </a:lnTo>
                  <a:lnTo>
                    <a:pt x="2114" y="682"/>
                  </a:lnTo>
                  <a:lnTo>
                    <a:pt x="2112" y="678"/>
                  </a:lnTo>
                  <a:lnTo>
                    <a:pt x="2112" y="678"/>
                  </a:lnTo>
                  <a:lnTo>
                    <a:pt x="2110" y="674"/>
                  </a:lnTo>
                  <a:lnTo>
                    <a:pt x="2110" y="674"/>
                  </a:lnTo>
                  <a:lnTo>
                    <a:pt x="2108" y="674"/>
                  </a:lnTo>
                  <a:lnTo>
                    <a:pt x="2108" y="674"/>
                  </a:lnTo>
                  <a:lnTo>
                    <a:pt x="2108" y="672"/>
                  </a:lnTo>
                  <a:lnTo>
                    <a:pt x="2108" y="672"/>
                  </a:lnTo>
                  <a:lnTo>
                    <a:pt x="2106" y="668"/>
                  </a:lnTo>
                  <a:lnTo>
                    <a:pt x="2106" y="668"/>
                  </a:lnTo>
                  <a:lnTo>
                    <a:pt x="2104" y="666"/>
                  </a:lnTo>
                  <a:lnTo>
                    <a:pt x="2104" y="666"/>
                  </a:lnTo>
                  <a:lnTo>
                    <a:pt x="2102" y="662"/>
                  </a:lnTo>
                  <a:lnTo>
                    <a:pt x="2102" y="662"/>
                  </a:lnTo>
                  <a:lnTo>
                    <a:pt x="2100" y="660"/>
                  </a:lnTo>
                  <a:lnTo>
                    <a:pt x="2100" y="660"/>
                  </a:lnTo>
                  <a:lnTo>
                    <a:pt x="2098" y="658"/>
                  </a:lnTo>
                  <a:lnTo>
                    <a:pt x="2098" y="658"/>
                  </a:lnTo>
                  <a:lnTo>
                    <a:pt x="2098" y="656"/>
                  </a:lnTo>
                  <a:lnTo>
                    <a:pt x="2098" y="656"/>
                  </a:lnTo>
                  <a:lnTo>
                    <a:pt x="2096" y="654"/>
                  </a:lnTo>
                  <a:lnTo>
                    <a:pt x="2096" y="654"/>
                  </a:lnTo>
                  <a:lnTo>
                    <a:pt x="2092" y="652"/>
                  </a:lnTo>
                  <a:lnTo>
                    <a:pt x="2092" y="652"/>
                  </a:lnTo>
                  <a:lnTo>
                    <a:pt x="2092" y="650"/>
                  </a:lnTo>
                  <a:lnTo>
                    <a:pt x="2092" y="650"/>
                  </a:lnTo>
                  <a:lnTo>
                    <a:pt x="2088" y="646"/>
                  </a:lnTo>
                  <a:lnTo>
                    <a:pt x="2088" y="646"/>
                  </a:lnTo>
                  <a:lnTo>
                    <a:pt x="2086" y="646"/>
                  </a:lnTo>
                  <a:lnTo>
                    <a:pt x="2086" y="646"/>
                  </a:lnTo>
                  <a:lnTo>
                    <a:pt x="2086" y="644"/>
                  </a:lnTo>
                  <a:lnTo>
                    <a:pt x="2086" y="644"/>
                  </a:lnTo>
                  <a:lnTo>
                    <a:pt x="2084" y="640"/>
                  </a:lnTo>
                  <a:lnTo>
                    <a:pt x="2084" y="640"/>
                  </a:lnTo>
                  <a:lnTo>
                    <a:pt x="2084" y="638"/>
                  </a:lnTo>
                  <a:lnTo>
                    <a:pt x="2084" y="638"/>
                  </a:lnTo>
                  <a:lnTo>
                    <a:pt x="2082" y="636"/>
                  </a:lnTo>
                  <a:lnTo>
                    <a:pt x="2082" y="636"/>
                  </a:lnTo>
                  <a:lnTo>
                    <a:pt x="2078" y="632"/>
                  </a:lnTo>
                  <a:lnTo>
                    <a:pt x="2078" y="632"/>
                  </a:lnTo>
                  <a:lnTo>
                    <a:pt x="2076" y="632"/>
                  </a:lnTo>
                  <a:lnTo>
                    <a:pt x="2076" y="632"/>
                  </a:lnTo>
                  <a:lnTo>
                    <a:pt x="2076" y="630"/>
                  </a:lnTo>
                  <a:lnTo>
                    <a:pt x="2076" y="630"/>
                  </a:lnTo>
                  <a:lnTo>
                    <a:pt x="2076" y="626"/>
                  </a:lnTo>
                  <a:lnTo>
                    <a:pt x="2076" y="626"/>
                  </a:lnTo>
                  <a:lnTo>
                    <a:pt x="2072" y="622"/>
                  </a:lnTo>
                  <a:lnTo>
                    <a:pt x="2072" y="622"/>
                  </a:lnTo>
                  <a:lnTo>
                    <a:pt x="2072" y="622"/>
                  </a:lnTo>
                  <a:lnTo>
                    <a:pt x="2072" y="622"/>
                  </a:lnTo>
                  <a:lnTo>
                    <a:pt x="2068" y="618"/>
                  </a:lnTo>
                  <a:lnTo>
                    <a:pt x="2068" y="618"/>
                  </a:lnTo>
                  <a:lnTo>
                    <a:pt x="2068" y="616"/>
                  </a:lnTo>
                  <a:lnTo>
                    <a:pt x="2068" y="616"/>
                  </a:lnTo>
                  <a:lnTo>
                    <a:pt x="2066" y="616"/>
                  </a:lnTo>
                  <a:lnTo>
                    <a:pt x="2066" y="616"/>
                  </a:lnTo>
                  <a:lnTo>
                    <a:pt x="2066" y="610"/>
                  </a:lnTo>
                  <a:lnTo>
                    <a:pt x="2066" y="610"/>
                  </a:lnTo>
                  <a:lnTo>
                    <a:pt x="2062" y="608"/>
                  </a:lnTo>
                  <a:lnTo>
                    <a:pt x="2062" y="608"/>
                  </a:lnTo>
                  <a:lnTo>
                    <a:pt x="2060" y="608"/>
                  </a:lnTo>
                  <a:lnTo>
                    <a:pt x="2060" y="608"/>
                  </a:lnTo>
                  <a:lnTo>
                    <a:pt x="2060" y="606"/>
                  </a:lnTo>
                  <a:lnTo>
                    <a:pt x="2060" y="606"/>
                  </a:lnTo>
                  <a:lnTo>
                    <a:pt x="2058" y="602"/>
                  </a:lnTo>
                  <a:lnTo>
                    <a:pt x="2056" y="600"/>
                  </a:lnTo>
                  <a:lnTo>
                    <a:pt x="2056" y="600"/>
                  </a:lnTo>
                  <a:lnTo>
                    <a:pt x="2054" y="598"/>
                  </a:lnTo>
                  <a:lnTo>
                    <a:pt x="2054" y="598"/>
                  </a:lnTo>
                  <a:lnTo>
                    <a:pt x="2050" y="596"/>
                  </a:lnTo>
                  <a:lnTo>
                    <a:pt x="2050" y="596"/>
                  </a:lnTo>
                  <a:lnTo>
                    <a:pt x="2048" y="594"/>
                  </a:lnTo>
                  <a:lnTo>
                    <a:pt x="2048" y="594"/>
                  </a:lnTo>
                  <a:lnTo>
                    <a:pt x="2048" y="594"/>
                  </a:lnTo>
                  <a:lnTo>
                    <a:pt x="2048" y="594"/>
                  </a:lnTo>
                  <a:lnTo>
                    <a:pt x="2046" y="590"/>
                  </a:lnTo>
                  <a:lnTo>
                    <a:pt x="2046" y="590"/>
                  </a:lnTo>
                  <a:lnTo>
                    <a:pt x="2042" y="586"/>
                  </a:lnTo>
                  <a:lnTo>
                    <a:pt x="2042" y="586"/>
                  </a:lnTo>
                  <a:lnTo>
                    <a:pt x="2040" y="584"/>
                  </a:lnTo>
                  <a:lnTo>
                    <a:pt x="2040" y="584"/>
                  </a:lnTo>
                  <a:lnTo>
                    <a:pt x="2040" y="582"/>
                  </a:lnTo>
                  <a:lnTo>
                    <a:pt x="2040" y="582"/>
                  </a:lnTo>
                  <a:lnTo>
                    <a:pt x="2038" y="580"/>
                  </a:lnTo>
                  <a:lnTo>
                    <a:pt x="2038" y="580"/>
                  </a:lnTo>
                  <a:lnTo>
                    <a:pt x="2038" y="580"/>
                  </a:lnTo>
                  <a:lnTo>
                    <a:pt x="2038" y="580"/>
                  </a:lnTo>
                  <a:lnTo>
                    <a:pt x="2036" y="576"/>
                  </a:lnTo>
                  <a:lnTo>
                    <a:pt x="2036" y="576"/>
                  </a:lnTo>
                  <a:lnTo>
                    <a:pt x="2034" y="574"/>
                  </a:lnTo>
                  <a:lnTo>
                    <a:pt x="2034" y="574"/>
                  </a:lnTo>
                  <a:lnTo>
                    <a:pt x="2034" y="572"/>
                  </a:lnTo>
                  <a:lnTo>
                    <a:pt x="2034" y="572"/>
                  </a:lnTo>
                  <a:lnTo>
                    <a:pt x="2032" y="568"/>
                  </a:lnTo>
                  <a:lnTo>
                    <a:pt x="2032" y="568"/>
                  </a:lnTo>
                  <a:lnTo>
                    <a:pt x="2032" y="566"/>
                  </a:lnTo>
                  <a:lnTo>
                    <a:pt x="2032" y="566"/>
                  </a:lnTo>
                  <a:lnTo>
                    <a:pt x="2030" y="562"/>
                  </a:lnTo>
                  <a:lnTo>
                    <a:pt x="2030" y="562"/>
                  </a:lnTo>
                  <a:lnTo>
                    <a:pt x="2026" y="560"/>
                  </a:lnTo>
                  <a:lnTo>
                    <a:pt x="2024" y="558"/>
                  </a:lnTo>
                  <a:lnTo>
                    <a:pt x="2024" y="558"/>
                  </a:lnTo>
                  <a:lnTo>
                    <a:pt x="2020" y="556"/>
                  </a:lnTo>
                  <a:lnTo>
                    <a:pt x="2020" y="556"/>
                  </a:lnTo>
                  <a:lnTo>
                    <a:pt x="2018" y="554"/>
                  </a:lnTo>
                  <a:lnTo>
                    <a:pt x="2016" y="552"/>
                  </a:lnTo>
                  <a:lnTo>
                    <a:pt x="2016" y="552"/>
                  </a:lnTo>
                  <a:lnTo>
                    <a:pt x="2016" y="550"/>
                  </a:lnTo>
                  <a:lnTo>
                    <a:pt x="2016" y="550"/>
                  </a:lnTo>
                  <a:lnTo>
                    <a:pt x="2014" y="548"/>
                  </a:lnTo>
                  <a:lnTo>
                    <a:pt x="2014" y="548"/>
                  </a:lnTo>
                  <a:lnTo>
                    <a:pt x="2012" y="546"/>
                  </a:lnTo>
                  <a:lnTo>
                    <a:pt x="2012" y="546"/>
                  </a:lnTo>
                  <a:lnTo>
                    <a:pt x="2010" y="544"/>
                  </a:lnTo>
                  <a:lnTo>
                    <a:pt x="2010" y="544"/>
                  </a:lnTo>
                  <a:lnTo>
                    <a:pt x="2010" y="542"/>
                  </a:lnTo>
                  <a:lnTo>
                    <a:pt x="2010" y="542"/>
                  </a:lnTo>
                  <a:lnTo>
                    <a:pt x="2008" y="538"/>
                  </a:lnTo>
                  <a:lnTo>
                    <a:pt x="2008" y="538"/>
                  </a:lnTo>
                  <a:lnTo>
                    <a:pt x="2006" y="536"/>
                  </a:lnTo>
                  <a:lnTo>
                    <a:pt x="2006" y="536"/>
                  </a:lnTo>
                  <a:lnTo>
                    <a:pt x="2006" y="534"/>
                  </a:lnTo>
                  <a:lnTo>
                    <a:pt x="2006" y="534"/>
                  </a:lnTo>
                  <a:lnTo>
                    <a:pt x="2004" y="532"/>
                  </a:lnTo>
                  <a:lnTo>
                    <a:pt x="2004" y="532"/>
                  </a:lnTo>
                  <a:lnTo>
                    <a:pt x="2004" y="528"/>
                  </a:lnTo>
                  <a:lnTo>
                    <a:pt x="2002" y="526"/>
                  </a:lnTo>
                  <a:lnTo>
                    <a:pt x="2002" y="526"/>
                  </a:lnTo>
                  <a:lnTo>
                    <a:pt x="2000" y="524"/>
                  </a:lnTo>
                  <a:lnTo>
                    <a:pt x="2000" y="524"/>
                  </a:lnTo>
                  <a:lnTo>
                    <a:pt x="1996" y="518"/>
                  </a:lnTo>
                  <a:lnTo>
                    <a:pt x="1996" y="518"/>
                  </a:lnTo>
                  <a:lnTo>
                    <a:pt x="1996" y="516"/>
                  </a:lnTo>
                  <a:lnTo>
                    <a:pt x="1996" y="516"/>
                  </a:lnTo>
                  <a:lnTo>
                    <a:pt x="1992" y="514"/>
                  </a:lnTo>
                  <a:lnTo>
                    <a:pt x="1992" y="514"/>
                  </a:lnTo>
                  <a:lnTo>
                    <a:pt x="1990" y="512"/>
                  </a:lnTo>
                  <a:lnTo>
                    <a:pt x="1990" y="512"/>
                  </a:lnTo>
                  <a:lnTo>
                    <a:pt x="1988" y="512"/>
                  </a:lnTo>
                  <a:lnTo>
                    <a:pt x="1988" y="510"/>
                  </a:lnTo>
                  <a:lnTo>
                    <a:pt x="1988" y="510"/>
                  </a:lnTo>
                  <a:lnTo>
                    <a:pt x="1986" y="506"/>
                  </a:lnTo>
                  <a:lnTo>
                    <a:pt x="1984" y="504"/>
                  </a:lnTo>
                  <a:lnTo>
                    <a:pt x="1984" y="504"/>
                  </a:lnTo>
                  <a:lnTo>
                    <a:pt x="1984" y="502"/>
                  </a:lnTo>
                  <a:lnTo>
                    <a:pt x="1984" y="502"/>
                  </a:lnTo>
                  <a:lnTo>
                    <a:pt x="1982" y="500"/>
                  </a:lnTo>
                  <a:lnTo>
                    <a:pt x="1982" y="500"/>
                  </a:lnTo>
                  <a:lnTo>
                    <a:pt x="1982" y="496"/>
                  </a:lnTo>
                  <a:lnTo>
                    <a:pt x="1982" y="496"/>
                  </a:lnTo>
                  <a:lnTo>
                    <a:pt x="1980" y="494"/>
                  </a:lnTo>
                  <a:lnTo>
                    <a:pt x="1980" y="494"/>
                  </a:lnTo>
                  <a:lnTo>
                    <a:pt x="1978" y="490"/>
                  </a:lnTo>
                  <a:lnTo>
                    <a:pt x="1978" y="490"/>
                  </a:lnTo>
                  <a:lnTo>
                    <a:pt x="1974" y="488"/>
                  </a:lnTo>
                  <a:lnTo>
                    <a:pt x="1974" y="488"/>
                  </a:lnTo>
                  <a:lnTo>
                    <a:pt x="1972" y="488"/>
                  </a:lnTo>
                  <a:lnTo>
                    <a:pt x="1972" y="488"/>
                  </a:lnTo>
                  <a:lnTo>
                    <a:pt x="1972" y="486"/>
                  </a:lnTo>
                  <a:lnTo>
                    <a:pt x="1972" y="486"/>
                  </a:lnTo>
                  <a:lnTo>
                    <a:pt x="1972" y="482"/>
                  </a:lnTo>
                  <a:lnTo>
                    <a:pt x="1972" y="482"/>
                  </a:lnTo>
                  <a:lnTo>
                    <a:pt x="1968" y="480"/>
                  </a:lnTo>
                  <a:lnTo>
                    <a:pt x="1968" y="480"/>
                  </a:lnTo>
                  <a:lnTo>
                    <a:pt x="1968" y="478"/>
                  </a:lnTo>
                  <a:lnTo>
                    <a:pt x="1968" y="478"/>
                  </a:lnTo>
                  <a:lnTo>
                    <a:pt x="1962" y="474"/>
                  </a:lnTo>
                  <a:lnTo>
                    <a:pt x="1962" y="474"/>
                  </a:lnTo>
                  <a:lnTo>
                    <a:pt x="1962" y="474"/>
                  </a:lnTo>
                  <a:lnTo>
                    <a:pt x="1960" y="470"/>
                  </a:lnTo>
                  <a:lnTo>
                    <a:pt x="1958" y="470"/>
                  </a:lnTo>
                  <a:lnTo>
                    <a:pt x="1958" y="470"/>
                  </a:lnTo>
                  <a:lnTo>
                    <a:pt x="1958" y="466"/>
                  </a:lnTo>
                  <a:lnTo>
                    <a:pt x="1958" y="466"/>
                  </a:lnTo>
                  <a:lnTo>
                    <a:pt x="1956" y="464"/>
                  </a:lnTo>
                  <a:lnTo>
                    <a:pt x="1956" y="464"/>
                  </a:lnTo>
                  <a:lnTo>
                    <a:pt x="1954" y="462"/>
                  </a:lnTo>
                  <a:lnTo>
                    <a:pt x="1954" y="462"/>
                  </a:lnTo>
                  <a:lnTo>
                    <a:pt x="1952" y="460"/>
                  </a:lnTo>
                  <a:lnTo>
                    <a:pt x="1952" y="460"/>
                  </a:lnTo>
                  <a:lnTo>
                    <a:pt x="1950" y="456"/>
                  </a:lnTo>
                  <a:lnTo>
                    <a:pt x="1950" y="456"/>
                  </a:lnTo>
                  <a:lnTo>
                    <a:pt x="1950" y="454"/>
                  </a:lnTo>
                  <a:lnTo>
                    <a:pt x="1950" y="454"/>
                  </a:lnTo>
                  <a:lnTo>
                    <a:pt x="1946" y="450"/>
                  </a:lnTo>
                  <a:lnTo>
                    <a:pt x="1946" y="450"/>
                  </a:lnTo>
                  <a:lnTo>
                    <a:pt x="1946" y="448"/>
                  </a:lnTo>
                  <a:lnTo>
                    <a:pt x="1946" y="448"/>
                  </a:lnTo>
                  <a:lnTo>
                    <a:pt x="1944" y="446"/>
                  </a:lnTo>
                  <a:lnTo>
                    <a:pt x="1944" y="446"/>
                  </a:lnTo>
                  <a:lnTo>
                    <a:pt x="1942" y="444"/>
                  </a:lnTo>
                  <a:lnTo>
                    <a:pt x="1942" y="444"/>
                  </a:lnTo>
                  <a:lnTo>
                    <a:pt x="1942" y="442"/>
                  </a:lnTo>
                  <a:lnTo>
                    <a:pt x="1942" y="442"/>
                  </a:lnTo>
                  <a:lnTo>
                    <a:pt x="1940" y="440"/>
                  </a:lnTo>
                  <a:lnTo>
                    <a:pt x="1940" y="440"/>
                  </a:lnTo>
                  <a:lnTo>
                    <a:pt x="1938" y="438"/>
                  </a:lnTo>
                  <a:lnTo>
                    <a:pt x="1938" y="438"/>
                  </a:lnTo>
                  <a:lnTo>
                    <a:pt x="1936" y="436"/>
                  </a:lnTo>
                  <a:lnTo>
                    <a:pt x="1936" y="436"/>
                  </a:lnTo>
                  <a:lnTo>
                    <a:pt x="1936" y="432"/>
                  </a:lnTo>
                  <a:lnTo>
                    <a:pt x="1936" y="432"/>
                  </a:lnTo>
                  <a:lnTo>
                    <a:pt x="1934" y="430"/>
                  </a:lnTo>
                  <a:lnTo>
                    <a:pt x="1930" y="426"/>
                  </a:lnTo>
                  <a:lnTo>
                    <a:pt x="1930" y="426"/>
                  </a:lnTo>
                  <a:lnTo>
                    <a:pt x="1928" y="424"/>
                  </a:lnTo>
                  <a:lnTo>
                    <a:pt x="1928" y="424"/>
                  </a:lnTo>
                  <a:lnTo>
                    <a:pt x="1926" y="422"/>
                  </a:lnTo>
                  <a:lnTo>
                    <a:pt x="1926" y="422"/>
                  </a:lnTo>
                  <a:lnTo>
                    <a:pt x="1926" y="420"/>
                  </a:lnTo>
                  <a:lnTo>
                    <a:pt x="1926" y="420"/>
                  </a:lnTo>
                  <a:lnTo>
                    <a:pt x="1924" y="416"/>
                  </a:lnTo>
                  <a:lnTo>
                    <a:pt x="1924" y="416"/>
                  </a:lnTo>
                  <a:lnTo>
                    <a:pt x="1924" y="412"/>
                  </a:lnTo>
                  <a:lnTo>
                    <a:pt x="1924" y="412"/>
                  </a:lnTo>
                  <a:lnTo>
                    <a:pt x="1920" y="408"/>
                  </a:lnTo>
                  <a:lnTo>
                    <a:pt x="1918" y="406"/>
                  </a:lnTo>
                  <a:lnTo>
                    <a:pt x="1918" y="406"/>
                  </a:lnTo>
                  <a:lnTo>
                    <a:pt x="1916" y="404"/>
                  </a:lnTo>
                  <a:lnTo>
                    <a:pt x="1916" y="404"/>
                  </a:lnTo>
                  <a:lnTo>
                    <a:pt x="1914" y="404"/>
                  </a:lnTo>
                  <a:lnTo>
                    <a:pt x="1914" y="404"/>
                  </a:lnTo>
                  <a:lnTo>
                    <a:pt x="1912" y="402"/>
                  </a:lnTo>
                  <a:lnTo>
                    <a:pt x="1912" y="402"/>
                  </a:lnTo>
                  <a:lnTo>
                    <a:pt x="1910" y="398"/>
                  </a:lnTo>
                  <a:lnTo>
                    <a:pt x="1910" y="398"/>
                  </a:lnTo>
                  <a:lnTo>
                    <a:pt x="1908" y="394"/>
                  </a:lnTo>
                  <a:lnTo>
                    <a:pt x="1908" y="394"/>
                  </a:lnTo>
                  <a:lnTo>
                    <a:pt x="1906" y="392"/>
                  </a:lnTo>
                  <a:lnTo>
                    <a:pt x="1906" y="392"/>
                  </a:lnTo>
                  <a:lnTo>
                    <a:pt x="1904" y="390"/>
                  </a:lnTo>
                  <a:lnTo>
                    <a:pt x="1904" y="390"/>
                  </a:lnTo>
                  <a:lnTo>
                    <a:pt x="1902" y="388"/>
                  </a:lnTo>
                  <a:lnTo>
                    <a:pt x="1902" y="388"/>
                  </a:lnTo>
                  <a:lnTo>
                    <a:pt x="1900" y="386"/>
                  </a:lnTo>
                  <a:lnTo>
                    <a:pt x="1900" y="386"/>
                  </a:lnTo>
                  <a:lnTo>
                    <a:pt x="1898" y="382"/>
                  </a:lnTo>
                  <a:lnTo>
                    <a:pt x="1896" y="380"/>
                  </a:lnTo>
                  <a:lnTo>
                    <a:pt x="1896" y="380"/>
                  </a:lnTo>
                  <a:lnTo>
                    <a:pt x="1896" y="378"/>
                  </a:lnTo>
                  <a:lnTo>
                    <a:pt x="1894" y="376"/>
                  </a:lnTo>
                  <a:lnTo>
                    <a:pt x="1894" y="376"/>
                  </a:lnTo>
                  <a:lnTo>
                    <a:pt x="1892" y="370"/>
                  </a:lnTo>
                  <a:lnTo>
                    <a:pt x="1892" y="368"/>
                  </a:lnTo>
                  <a:lnTo>
                    <a:pt x="1892" y="368"/>
                  </a:lnTo>
                  <a:lnTo>
                    <a:pt x="1888" y="364"/>
                  </a:lnTo>
                  <a:lnTo>
                    <a:pt x="1888" y="364"/>
                  </a:lnTo>
                  <a:lnTo>
                    <a:pt x="1886" y="362"/>
                  </a:lnTo>
                  <a:lnTo>
                    <a:pt x="1886" y="362"/>
                  </a:lnTo>
                  <a:lnTo>
                    <a:pt x="1884" y="360"/>
                  </a:lnTo>
                  <a:lnTo>
                    <a:pt x="1884" y="360"/>
                  </a:lnTo>
                  <a:lnTo>
                    <a:pt x="1878" y="354"/>
                  </a:lnTo>
                  <a:lnTo>
                    <a:pt x="1878" y="354"/>
                  </a:lnTo>
                  <a:lnTo>
                    <a:pt x="1876" y="348"/>
                  </a:lnTo>
                  <a:lnTo>
                    <a:pt x="1876" y="348"/>
                  </a:lnTo>
                  <a:lnTo>
                    <a:pt x="1874" y="342"/>
                  </a:lnTo>
                  <a:lnTo>
                    <a:pt x="1874" y="342"/>
                  </a:lnTo>
                  <a:lnTo>
                    <a:pt x="1872" y="338"/>
                  </a:lnTo>
                  <a:lnTo>
                    <a:pt x="1868" y="336"/>
                  </a:lnTo>
                  <a:lnTo>
                    <a:pt x="1868" y="336"/>
                  </a:lnTo>
                  <a:lnTo>
                    <a:pt x="1868" y="334"/>
                  </a:lnTo>
                  <a:lnTo>
                    <a:pt x="1868" y="334"/>
                  </a:lnTo>
                  <a:lnTo>
                    <a:pt x="1866" y="332"/>
                  </a:lnTo>
                  <a:lnTo>
                    <a:pt x="1866" y="332"/>
                  </a:lnTo>
                  <a:lnTo>
                    <a:pt x="1862" y="328"/>
                  </a:lnTo>
                  <a:lnTo>
                    <a:pt x="1862" y="328"/>
                  </a:lnTo>
                  <a:lnTo>
                    <a:pt x="1860" y="326"/>
                  </a:lnTo>
                  <a:lnTo>
                    <a:pt x="1860" y="326"/>
                  </a:lnTo>
                  <a:lnTo>
                    <a:pt x="1858" y="324"/>
                  </a:lnTo>
                  <a:lnTo>
                    <a:pt x="1858" y="324"/>
                  </a:lnTo>
                  <a:lnTo>
                    <a:pt x="1858" y="324"/>
                  </a:lnTo>
                  <a:lnTo>
                    <a:pt x="1854" y="320"/>
                  </a:lnTo>
                  <a:lnTo>
                    <a:pt x="1854" y="320"/>
                  </a:lnTo>
                  <a:lnTo>
                    <a:pt x="1854" y="318"/>
                  </a:lnTo>
                  <a:lnTo>
                    <a:pt x="1854" y="318"/>
                  </a:lnTo>
                  <a:lnTo>
                    <a:pt x="1852" y="316"/>
                  </a:lnTo>
                  <a:lnTo>
                    <a:pt x="1852" y="316"/>
                  </a:lnTo>
                  <a:lnTo>
                    <a:pt x="1850" y="312"/>
                  </a:lnTo>
                  <a:lnTo>
                    <a:pt x="1850" y="312"/>
                  </a:lnTo>
                  <a:lnTo>
                    <a:pt x="1848" y="312"/>
                  </a:lnTo>
                  <a:lnTo>
                    <a:pt x="1848" y="312"/>
                  </a:lnTo>
                  <a:lnTo>
                    <a:pt x="1848" y="310"/>
                  </a:lnTo>
                  <a:lnTo>
                    <a:pt x="1848" y="310"/>
                  </a:lnTo>
                  <a:lnTo>
                    <a:pt x="1846" y="306"/>
                  </a:lnTo>
                  <a:lnTo>
                    <a:pt x="1846" y="306"/>
                  </a:lnTo>
                  <a:lnTo>
                    <a:pt x="1844" y="302"/>
                  </a:lnTo>
                  <a:lnTo>
                    <a:pt x="1844" y="302"/>
                  </a:lnTo>
                  <a:lnTo>
                    <a:pt x="1842" y="300"/>
                  </a:lnTo>
                  <a:lnTo>
                    <a:pt x="1842" y="300"/>
                  </a:lnTo>
                  <a:lnTo>
                    <a:pt x="1838" y="296"/>
                  </a:lnTo>
                  <a:lnTo>
                    <a:pt x="1838" y="296"/>
                  </a:lnTo>
                  <a:lnTo>
                    <a:pt x="1836" y="296"/>
                  </a:lnTo>
                  <a:lnTo>
                    <a:pt x="1836" y="296"/>
                  </a:lnTo>
                  <a:lnTo>
                    <a:pt x="1834" y="294"/>
                  </a:lnTo>
                  <a:lnTo>
                    <a:pt x="1834" y="294"/>
                  </a:lnTo>
                  <a:lnTo>
                    <a:pt x="1832" y="290"/>
                  </a:lnTo>
                  <a:lnTo>
                    <a:pt x="1832" y="290"/>
                  </a:lnTo>
                  <a:lnTo>
                    <a:pt x="1830" y="286"/>
                  </a:lnTo>
                  <a:lnTo>
                    <a:pt x="1830" y="286"/>
                  </a:lnTo>
                  <a:lnTo>
                    <a:pt x="1828" y="284"/>
                  </a:lnTo>
                  <a:lnTo>
                    <a:pt x="1828" y="284"/>
                  </a:lnTo>
                  <a:lnTo>
                    <a:pt x="1828" y="282"/>
                  </a:lnTo>
                  <a:lnTo>
                    <a:pt x="1828" y="282"/>
                  </a:lnTo>
                  <a:lnTo>
                    <a:pt x="1826" y="280"/>
                  </a:lnTo>
                  <a:lnTo>
                    <a:pt x="1826" y="280"/>
                  </a:lnTo>
                  <a:lnTo>
                    <a:pt x="1826" y="276"/>
                  </a:lnTo>
                  <a:lnTo>
                    <a:pt x="1826" y="276"/>
                  </a:lnTo>
                  <a:lnTo>
                    <a:pt x="1824" y="274"/>
                  </a:lnTo>
                  <a:lnTo>
                    <a:pt x="1824" y="274"/>
                  </a:lnTo>
                  <a:lnTo>
                    <a:pt x="1820" y="268"/>
                  </a:lnTo>
                  <a:lnTo>
                    <a:pt x="1820" y="268"/>
                  </a:lnTo>
                  <a:lnTo>
                    <a:pt x="1816" y="264"/>
                  </a:lnTo>
                  <a:lnTo>
                    <a:pt x="1816" y="264"/>
                  </a:lnTo>
                  <a:lnTo>
                    <a:pt x="1816" y="262"/>
                  </a:lnTo>
                  <a:lnTo>
                    <a:pt x="1816" y="262"/>
                  </a:lnTo>
                  <a:lnTo>
                    <a:pt x="1814" y="258"/>
                  </a:lnTo>
                  <a:lnTo>
                    <a:pt x="1814" y="258"/>
                  </a:lnTo>
                  <a:lnTo>
                    <a:pt x="1810" y="256"/>
                  </a:lnTo>
                  <a:lnTo>
                    <a:pt x="1810" y="256"/>
                  </a:lnTo>
                  <a:lnTo>
                    <a:pt x="1808" y="256"/>
                  </a:lnTo>
                  <a:lnTo>
                    <a:pt x="1808" y="256"/>
                  </a:lnTo>
                  <a:lnTo>
                    <a:pt x="1806" y="252"/>
                  </a:lnTo>
                  <a:lnTo>
                    <a:pt x="1806" y="252"/>
                  </a:lnTo>
                  <a:lnTo>
                    <a:pt x="1806" y="250"/>
                  </a:lnTo>
                  <a:lnTo>
                    <a:pt x="1806" y="250"/>
                  </a:lnTo>
                  <a:lnTo>
                    <a:pt x="1806" y="248"/>
                  </a:lnTo>
                  <a:lnTo>
                    <a:pt x="1806" y="248"/>
                  </a:lnTo>
                  <a:lnTo>
                    <a:pt x="1804" y="246"/>
                  </a:lnTo>
                  <a:lnTo>
                    <a:pt x="1804" y="246"/>
                  </a:lnTo>
                  <a:lnTo>
                    <a:pt x="1804" y="244"/>
                  </a:lnTo>
                  <a:lnTo>
                    <a:pt x="1802" y="242"/>
                  </a:lnTo>
                  <a:lnTo>
                    <a:pt x="1802" y="242"/>
                  </a:lnTo>
                  <a:lnTo>
                    <a:pt x="1800" y="240"/>
                  </a:lnTo>
                  <a:lnTo>
                    <a:pt x="1800" y="240"/>
                  </a:lnTo>
                  <a:lnTo>
                    <a:pt x="1800" y="240"/>
                  </a:lnTo>
                  <a:lnTo>
                    <a:pt x="1798" y="236"/>
                  </a:lnTo>
                  <a:lnTo>
                    <a:pt x="1798" y="236"/>
                  </a:lnTo>
                  <a:lnTo>
                    <a:pt x="1796" y="234"/>
                  </a:lnTo>
                  <a:lnTo>
                    <a:pt x="1796" y="234"/>
                  </a:lnTo>
                  <a:lnTo>
                    <a:pt x="1794" y="230"/>
                  </a:lnTo>
                  <a:lnTo>
                    <a:pt x="1794" y="230"/>
                  </a:lnTo>
                  <a:lnTo>
                    <a:pt x="1792" y="226"/>
                  </a:lnTo>
                  <a:lnTo>
                    <a:pt x="1792" y="226"/>
                  </a:lnTo>
                  <a:lnTo>
                    <a:pt x="1790" y="226"/>
                  </a:lnTo>
                  <a:lnTo>
                    <a:pt x="1790" y="226"/>
                  </a:lnTo>
                  <a:lnTo>
                    <a:pt x="1788" y="224"/>
                  </a:lnTo>
                  <a:lnTo>
                    <a:pt x="1788" y="224"/>
                  </a:lnTo>
                  <a:lnTo>
                    <a:pt x="1786" y="220"/>
                  </a:lnTo>
                  <a:lnTo>
                    <a:pt x="1786" y="220"/>
                  </a:lnTo>
                  <a:lnTo>
                    <a:pt x="1784" y="218"/>
                  </a:lnTo>
                  <a:lnTo>
                    <a:pt x="1784" y="218"/>
                  </a:lnTo>
                  <a:lnTo>
                    <a:pt x="1782" y="216"/>
                  </a:lnTo>
                  <a:lnTo>
                    <a:pt x="1782" y="216"/>
                  </a:lnTo>
                  <a:lnTo>
                    <a:pt x="1782" y="214"/>
                  </a:lnTo>
                  <a:lnTo>
                    <a:pt x="1782" y="214"/>
                  </a:lnTo>
                  <a:lnTo>
                    <a:pt x="1780" y="210"/>
                  </a:lnTo>
                  <a:lnTo>
                    <a:pt x="1780" y="210"/>
                  </a:lnTo>
                  <a:lnTo>
                    <a:pt x="1776" y="206"/>
                  </a:lnTo>
                  <a:lnTo>
                    <a:pt x="1776" y="206"/>
                  </a:lnTo>
                  <a:lnTo>
                    <a:pt x="1774" y="204"/>
                  </a:lnTo>
                  <a:lnTo>
                    <a:pt x="1774" y="204"/>
                  </a:lnTo>
                  <a:lnTo>
                    <a:pt x="1772" y="202"/>
                  </a:lnTo>
                  <a:lnTo>
                    <a:pt x="1772" y="202"/>
                  </a:lnTo>
                  <a:lnTo>
                    <a:pt x="1772" y="200"/>
                  </a:lnTo>
                  <a:lnTo>
                    <a:pt x="1772" y="200"/>
                  </a:lnTo>
                  <a:lnTo>
                    <a:pt x="1772" y="196"/>
                  </a:lnTo>
                  <a:lnTo>
                    <a:pt x="1772" y="196"/>
                  </a:lnTo>
                  <a:lnTo>
                    <a:pt x="1770" y="194"/>
                  </a:lnTo>
                  <a:lnTo>
                    <a:pt x="1770" y="194"/>
                  </a:lnTo>
                  <a:lnTo>
                    <a:pt x="1768" y="190"/>
                  </a:lnTo>
                  <a:lnTo>
                    <a:pt x="1768" y="190"/>
                  </a:lnTo>
                  <a:lnTo>
                    <a:pt x="1766" y="188"/>
                  </a:lnTo>
                  <a:lnTo>
                    <a:pt x="1766" y="188"/>
                  </a:lnTo>
                  <a:lnTo>
                    <a:pt x="1764" y="186"/>
                  </a:lnTo>
                  <a:lnTo>
                    <a:pt x="1764" y="186"/>
                  </a:lnTo>
                  <a:lnTo>
                    <a:pt x="1762" y="184"/>
                  </a:lnTo>
                  <a:lnTo>
                    <a:pt x="1762" y="184"/>
                  </a:lnTo>
                  <a:lnTo>
                    <a:pt x="1760" y="182"/>
                  </a:lnTo>
                  <a:lnTo>
                    <a:pt x="1760" y="182"/>
                  </a:lnTo>
                  <a:lnTo>
                    <a:pt x="1760" y="180"/>
                  </a:lnTo>
                  <a:lnTo>
                    <a:pt x="1760" y="180"/>
                  </a:lnTo>
                  <a:lnTo>
                    <a:pt x="1758" y="176"/>
                  </a:lnTo>
                  <a:lnTo>
                    <a:pt x="1758" y="176"/>
                  </a:lnTo>
                  <a:lnTo>
                    <a:pt x="1754" y="174"/>
                  </a:lnTo>
                  <a:lnTo>
                    <a:pt x="1754" y="174"/>
                  </a:lnTo>
                  <a:lnTo>
                    <a:pt x="1752" y="172"/>
                  </a:lnTo>
                  <a:lnTo>
                    <a:pt x="1752" y="172"/>
                  </a:lnTo>
                  <a:lnTo>
                    <a:pt x="1752" y="170"/>
                  </a:lnTo>
                  <a:lnTo>
                    <a:pt x="1752" y="170"/>
                  </a:lnTo>
                  <a:lnTo>
                    <a:pt x="1750" y="168"/>
                  </a:lnTo>
                  <a:lnTo>
                    <a:pt x="1750" y="168"/>
                  </a:lnTo>
                  <a:lnTo>
                    <a:pt x="1746" y="166"/>
                  </a:lnTo>
                  <a:lnTo>
                    <a:pt x="1746" y="166"/>
                  </a:lnTo>
                  <a:lnTo>
                    <a:pt x="1744" y="164"/>
                  </a:lnTo>
                  <a:lnTo>
                    <a:pt x="1744" y="164"/>
                  </a:lnTo>
                  <a:lnTo>
                    <a:pt x="1744" y="162"/>
                  </a:lnTo>
                  <a:lnTo>
                    <a:pt x="1744" y="162"/>
                  </a:lnTo>
                  <a:lnTo>
                    <a:pt x="1742" y="160"/>
                  </a:lnTo>
                  <a:lnTo>
                    <a:pt x="1742" y="160"/>
                  </a:lnTo>
                  <a:lnTo>
                    <a:pt x="1740" y="156"/>
                  </a:lnTo>
                  <a:lnTo>
                    <a:pt x="1740" y="156"/>
                  </a:lnTo>
                  <a:lnTo>
                    <a:pt x="1738" y="156"/>
                  </a:lnTo>
                  <a:lnTo>
                    <a:pt x="1738" y="156"/>
                  </a:lnTo>
                  <a:lnTo>
                    <a:pt x="1736" y="154"/>
                  </a:lnTo>
                  <a:lnTo>
                    <a:pt x="1736" y="154"/>
                  </a:lnTo>
                  <a:lnTo>
                    <a:pt x="1736" y="150"/>
                  </a:lnTo>
                  <a:lnTo>
                    <a:pt x="1736" y="150"/>
                  </a:lnTo>
                  <a:lnTo>
                    <a:pt x="1734" y="148"/>
                  </a:lnTo>
                  <a:lnTo>
                    <a:pt x="1734" y="148"/>
                  </a:lnTo>
                  <a:lnTo>
                    <a:pt x="1732" y="146"/>
                  </a:lnTo>
                  <a:lnTo>
                    <a:pt x="1732" y="146"/>
                  </a:lnTo>
                  <a:lnTo>
                    <a:pt x="1730" y="142"/>
                  </a:lnTo>
                  <a:lnTo>
                    <a:pt x="1730" y="142"/>
                  </a:lnTo>
                  <a:lnTo>
                    <a:pt x="1728" y="142"/>
                  </a:lnTo>
                  <a:lnTo>
                    <a:pt x="1728" y="142"/>
                  </a:lnTo>
                  <a:lnTo>
                    <a:pt x="1726" y="138"/>
                  </a:lnTo>
                  <a:lnTo>
                    <a:pt x="1726" y="138"/>
                  </a:lnTo>
                  <a:lnTo>
                    <a:pt x="1724" y="136"/>
                  </a:lnTo>
                  <a:lnTo>
                    <a:pt x="1724" y="136"/>
                  </a:lnTo>
                  <a:lnTo>
                    <a:pt x="1722" y="134"/>
                  </a:lnTo>
                  <a:lnTo>
                    <a:pt x="1722" y="134"/>
                  </a:lnTo>
                  <a:lnTo>
                    <a:pt x="1720" y="132"/>
                  </a:lnTo>
                  <a:lnTo>
                    <a:pt x="1720" y="132"/>
                  </a:lnTo>
                  <a:lnTo>
                    <a:pt x="1718" y="130"/>
                  </a:lnTo>
                  <a:lnTo>
                    <a:pt x="1718" y="130"/>
                  </a:lnTo>
                  <a:lnTo>
                    <a:pt x="1718" y="126"/>
                  </a:lnTo>
                  <a:lnTo>
                    <a:pt x="1718" y="126"/>
                  </a:lnTo>
                  <a:lnTo>
                    <a:pt x="1716" y="124"/>
                  </a:lnTo>
                  <a:lnTo>
                    <a:pt x="1716" y="124"/>
                  </a:lnTo>
                  <a:lnTo>
                    <a:pt x="1714" y="122"/>
                  </a:lnTo>
                  <a:lnTo>
                    <a:pt x="1714" y="122"/>
                  </a:lnTo>
                  <a:lnTo>
                    <a:pt x="1712" y="118"/>
                  </a:lnTo>
                  <a:lnTo>
                    <a:pt x="1712" y="118"/>
                  </a:lnTo>
                  <a:lnTo>
                    <a:pt x="1710" y="118"/>
                  </a:lnTo>
                  <a:lnTo>
                    <a:pt x="1710" y="118"/>
                  </a:lnTo>
                  <a:lnTo>
                    <a:pt x="1710" y="116"/>
                  </a:lnTo>
                  <a:lnTo>
                    <a:pt x="1710" y="116"/>
                  </a:lnTo>
                  <a:lnTo>
                    <a:pt x="1708" y="112"/>
                  </a:lnTo>
                  <a:lnTo>
                    <a:pt x="1708" y="112"/>
                  </a:lnTo>
                  <a:lnTo>
                    <a:pt x="1706" y="110"/>
                  </a:lnTo>
                  <a:lnTo>
                    <a:pt x="1706" y="110"/>
                  </a:lnTo>
                  <a:lnTo>
                    <a:pt x="1706" y="106"/>
                  </a:lnTo>
                  <a:lnTo>
                    <a:pt x="1706" y="106"/>
                  </a:lnTo>
                  <a:lnTo>
                    <a:pt x="1702" y="104"/>
                  </a:lnTo>
                  <a:lnTo>
                    <a:pt x="1702" y="104"/>
                  </a:lnTo>
                  <a:lnTo>
                    <a:pt x="1700" y="102"/>
                  </a:lnTo>
                  <a:lnTo>
                    <a:pt x="1700" y="102"/>
                  </a:lnTo>
                  <a:lnTo>
                    <a:pt x="1700" y="100"/>
                  </a:lnTo>
                  <a:lnTo>
                    <a:pt x="1700" y="100"/>
                  </a:lnTo>
                  <a:lnTo>
                    <a:pt x="1698" y="98"/>
                  </a:lnTo>
                  <a:lnTo>
                    <a:pt x="1698" y="98"/>
                  </a:lnTo>
                  <a:lnTo>
                    <a:pt x="1696" y="94"/>
                  </a:lnTo>
                  <a:lnTo>
                    <a:pt x="1696" y="94"/>
                  </a:lnTo>
                  <a:lnTo>
                    <a:pt x="1694" y="92"/>
                  </a:lnTo>
                  <a:lnTo>
                    <a:pt x="1694" y="92"/>
                  </a:lnTo>
                  <a:lnTo>
                    <a:pt x="1692" y="90"/>
                  </a:lnTo>
                  <a:lnTo>
                    <a:pt x="1690" y="88"/>
                  </a:lnTo>
                  <a:lnTo>
                    <a:pt x="1690" y="88"/>
                  </a:lnTo>
                  <a:lnTo>
                    <a:pt x="1688" y="86"/>
                  </a:lnTo>
                  <a:lnTo>
                    <a:pt x="1688" y="86"/>
                  </a:lnTo>
                  <a:lnTo>
                    <a:pt x="1686" y="84"/>
                  </a:lnTo>
                  <a:lnTo>
                    <a:pt x="1686" y="84"/>
                  </a:lnTo>
                  <a:lnTo>
                    <a:pt x="1684" y="82"/>
                  </a:lnTo>
                  <a:lnTo>
                    <a:pt x="1684" y="82"/>
                  </a:lnTo>
                  <a:lnTo>
                    <a:pt x="1682" y="80"/>
                  </a:lnTo>
                  <a:lnTo>
                    <a:pt x="1682" y="80"/>
                  </a:lnTo>
                  <a:lnTo>
                    <a:pt x="1682" y="78"/>
                  </a:lnTo>
                  <a:lnTo>
                    <a:pt x="1682" y="78"/>
                  </a:lnTo>
                  <a:lnTo>
                    <a:pt x="1680" y="74"/>
                  </a:lnTo>
                  <a:lnTo>
                    <a:pt x="1680" y="74"/>
                  </a:lnTo>
                  <a:lnTo>
                    <a:pt x="1676" y="72"/>
                  </a:lnTo>
                  <a:lnTo>
                    <a:pt x="1676" y="72"/>
                  </a:lnTo>
                  <a:lnTo>
                    <a:pt x="1674" y="70"/>
                  </a:lnTo>
                  <a:lnTo>
                    <a:pt x="1674" y="70"/>
                  </a:lnTo>
                  <a:lnTo>
                    <a:pt x="1674" y="68"/>
                  </a:lnTo>
                  <a:lnTo>
                    <a:pt x="1674" y="68"/>
                  </a:lnTo>
                  <a:lnTo>
                    <a:pt x="1672" y="66"/>
                  </a:lnTo>
                  <a:lnTo>
                    <a:pt x="1672" y="66"/>
                  </a:lnTo>
                  <a:lnTo>
                    <a:pt x="1670" y="64"/>
                  </a:lnTo>
                  <a:lnTo>
                    <a:pt x="1670" y="64"/>
                  </a:lnTo>
                  <a:lnTo>
                    <a:pt x="1668" y="62"/>
                  </a:lnTo>
                  <a:lnTo>
                    <a:pt x="1668" y="62"/>
                  </a:lnTo>
                  <a:lnTo>
                    <a:pt x="1666" y="60"/>
                  </a:lnTo>
                  <a:lnTo>
                    <a:pt x="1666" y="60"/>
                  </a:lnTo>
                  <a:lnTo>
                    <a:pt x="1664" y="56"/>
                  </a:lnTo>
                  <a:lnTo>
                    <a:pt x="1664" y="56"/>
                  </a:lnTo>
                  <a:lnTo>
                    <a:pt x="1664" y="54"/>
                  </a:lnTo>
                  <a:lnTo>
                    <a:pt x="1664" y="54"/>
                  </a:lnTo>
                  <a:lnTo>
                    <a:pt x="1662" y="52"/>
                  </a:lnTo>
                  <a:lnTo>
                    <a:pt x="1660" y="50"/>
                  </a:lnTo>
                  <a:lnTo>
                    <a:pt x="1660" y="50"/>
                  </a:lnTo>
                  <a:lnTo>
                    <a:pt x="1660" y="46"/>
                  </a:lnTo>
                  <a:lnTo>
                    <a:pt x="1660" y="46"/>
                  </a:lnTo>
                  <a:lnTo>
                    <a:pt x="1656" y="44"/>
                  </a:lnTo>
                  <a:lnTo>
                    <a:pt x="1656" y="44"/>
                  </a:lnTo>
                  <a:lnTo>
                    <a:pt x="1656" y="42"/>
                  </a:lnTo>
                  <a:lnTo>
                    <a:pt x="1656" y="42"/>
                  </a:lnTo>
                  <a:lnTo>
                    <a:pt x="1654" y="40"/>
                  </a:lnTo>
                  <a:lnTo>
                    <a:pt x="1654" y="40"/>
                  </a:lnTo>
                  <a:lnTo>
                    <a:pt x="1654" y="38"/>
                  </a:lnTo>
                  <a:lnTo>
                    <a:pt x="1654" y="38"/>
                  </a:lnTo>
                  <a:lnTo>
                    <a:pt x="1652" y="36"/>
                  </a:lnTo>
                  <a:lnTo>
                    <a:pt x="1652" y="36"/>
                  </a:lnTo>
                  <a:lnTo>
                    <a:pt x="1652" y="32"/>
                  </a:lnTo>
                  <a:lnTo>
                    <a:pt x="1652" y="32"/>
                  </a:lnTo>
                  <a:lnTo>
                    <a:pt x="1650" y="28"/>
                  </a:lnTo>
                  <a:lnTo>
                    <a:pt x="1650" y="28"/>
                  </a:lnTo>
                  <a:lnTo>
                    <a:pt x="1648" y="26"/>
                  </a:lnTo>
                  <a:lnTo>
                    <a:pt x="1648" y="26"/>
                  </a:lnTo>
                  <a:lnTo>
                    <a:pt x="1646" y="24"/>
                  </a:lnTo>
                  <a:lnTo>
                    <a:pt x="1646" y="24"/>
                  </a:lnTo>
                  <a:lnTo>
                    <a:pt x="1644" y="22"/>
                  </a:lnTo>
                  <a:lnTo>
                    <a:pt x="1644" y="22"/>
                  </a:lnTo>
                  <a:lnTo>
                    <a:pt x="1644" y="20"/>
                  </a:lnTo>
                  <a:lnTo>
                    <a:pt x="1644" y="20"/>
                  </a:lnTo>
                  <a:lnTo>
                    <a:pt x="1642" y="16"/>
                  </a:lnTo>
                  <a:lnTo>
                    <a:pt x="1642" y="16"/>
                  </a:lnTo>
                  <a:lnTo>
                    <a:pt x="1640" y="14"/>
                  </a:lnTo>
                  <a:lnTo>
                    <a:pt x="1640" y="14"/>
                  </a:lnTo>
                  <a:lnTo>
                    <a:pt x="1638" y="12"/>
                  </a:lnTo>
                  <a:lnTo>
                    <a:pt x="1638" y="12"/>
                  </a:lnTo>
                  <a:lnTo>
                    <a:pt x="1638" y="10"/>
                  </a:lnTo>
                  <a:lnTo>
                    <a:pt x="1638" y="10"/>
                  </a:lnTo>
                  <a:lnTo>
                    <a:pt x="1628" y="4"/>
                  </a:lnTo>
                  <a:lnTo>
                    <a:pt x="1628" y="4"/>
                  </a:lnTo>
                  <a:lnTo>
                    <a:pt x="1628" y="2"/>
                  </a:lnTo>
                  <a:lnTo>
                    <a:pt x="1628" y="2"/>
                  </a:lnTo>
                  <a:lnTo>
                    <a:pt x="1624" y="0"/>
                  </a:lnTo>
                  <a:lnTo>
                    <a:pt x="1624" y="0"/>
                  </a:lnTo>
                  <a:lnTo>
                    <a:pt x="1620" y="0"/>
                  </a:lnTo>
                  <a:lnTo>
                    <a:pt x="1620" y="0"/>
                  </a:lnTo>
                  <a:lnTo>
                    <a:pt x="1616" y="0"/>
                  </a:lnTo>
                  <a:lnTo>
                    <a:pt x="1616" y="0"/>
                  </a:lnTo>
                  <a:lnTo>
                    <a:pt x="1614" y="0"/>
                  </a:lnTo>
                  <a:lnTo>
                    <a:pt x="1614" y="0"/>
                  </a:lnTo>
                  <a:lnTo>
                    <a:pt x="1610" y="0"/>
                  </a:lnTo>
                  <a:lnTo>
                    <a:pt x="1610" y="0"/>
                  </a:lnTo>
                  <a:lnTo>
                    <a:pt x="1606" y="0"/>
                  </a:lnTo>
                  <a:lnTo>
                    <a:pt x="1606" y="0"/>
                  </a:lnTo>
                  <a:lnTo>
                    <a:pt x="1604" y="2"/>
                  </a:lnTo>
                  <a:lnTo>
                    <a:pt x="1604" y="2"/>
                  </a:lnTo>
                  <a:lnTo>
                    <a:pt x="1598" y="4"/>
                  </a:lnTo>
                  <a:lnTo>
                    <a:pt x="1598" y="4"/>
                  </a:lnTo>
                  <a:lnTo>
                    <a:pt x="1596" y="6"/>
                  </a:lnTo>
                  <a:lnTo>
                    <a:pt x="1596" y="6"/>
                  </a:lnTo>
                  <a:lnTo>
                    <a:pt x="1592" y="10"/>
                  </a:lnTo>
                  <a:lnTo>
                    <a:pt x="1592" y="10"/>
                  </a:lnTo>
                  <a:lnTo>
                    <a:pt x="1590" y="14"/>
                  </a:lnTo>
                  <a:lnTo>
                    <a:pt x="1590" y="14"/>
                  </a:lnTo>
                  <a:lnTo>
                    <a:pt x="1590" y="16"/>
                  </a:lnTo>
                  <a:lnTo>
                    <a:pt x="1590" y="16"/>
                  </a:lnTo>
                  <a:lnTo>
                    <a:pt x="1588" y="20"/>
                  </a:lnTo>
                  <a:lnTo>
                    <a:pt x="1588" y="20"/>
                  </a:lnTo>
                  <a:lnTo>
                    <a:pt x="1588" y="24"/>
                  </a:lnTo>
                  <a:lnTo>
                    <a:pt x="1588" y="24"/>
                  </a:lnTo>
                  <a:lnTo>
                    <a:pt x="1588" y="26"/>
                  </a:lnTo>
                  <a:lnTo>
                    <a:pt x="1588" y="26"/>
                  </a:lnTo>
                  <a:lnTo>
                    <a:pt x="1586" y="28"/>
                  </a:lnTo>
                  <a:lnTo>
                    <a:pt x="1586" y="28"/>
                  </a:lnTo>
                  <a:lnTo>
                    <a:pt x="1584" y="30"/>
                  </a:lnTo>
                  <a:lnTo>
                    <a:pt x="1584" y="30"/>
                  </a:lnTo>
                  <a:lnTo>
                    <a:pt x="1582" y="32"/>
                  </a:lnTo>
                  <a:lnTo>
                    <a:pt x="1582" y="32"/>
                  </a:lnTo>
                  <a:lnTo>
                    <a:pt x="1582" y="34"/>
                  </a:lnTo>
                  <a:lnTo>
                    <a:pt x="1582" y="34"/>
                  </a:lnTo>
                  <a:lnTo>
                    <a:pt x="1580" y="36"/>
                  </a:lnTo>
                  <a:lnTo>
                    <a:pt x="1580" y="36"/>
                  </a:lnTo>
                  <a:lnTo>
                    <a:pt x="1578" y="38"/>
                  </a:lnTo>
                  <a:lnTo>
                    <a:pt x="1578" y="38"/>
                  </a:lnTo>
                  <a:lnTo>
                    <a:pt x="1574" y="38"/>
                  </a:lnTo>
                  <a:lnTo>
                    <a:pt x="1572" y="40"/>
                  </a:lnTo>
                  <a:lnTo>
                    <a:pt x="1572" y="40"/>
                  </a:lnTo>
                  <a:lnTo>
                    <a:pt x="1570" y="44"/>
                  </a:lnTo>
                  <a:lnTo>
                    <a:pt x="1570" y="44"/>
                  </a:lnTo>
                  <a:lnTo>
                    <a:pt x="1568" y="46"/>
                  </a:lnTo>
                  <a:lnTo>
                    <a:pt x="1568" y="46"/>
                  </a:lnTo>
                  <a:lnTo>
                    <a:pt x="1566" y="48"/>
                  </a:lnTo>
                  <a:lnTo>
                    <a:pt x="1566" y="48"/>
                  </a:lnTo>
                  <a:lnTo>
                    <a:pt x="1564" y="50"/>
                  </a:lnTo>
                  <a:lnTo>
                    <a:pt x="1564" y="50"/>
                  </a:lnTo>
                  <a:lnTo>
                    <a:pt x="1562" y="54"/>
                  </a:lnTo>
                  <a:lnTo>
                    <a:pt x="1562" y="54"/>
                  </a:lnTo>
                  <a:lnTo>
                    <a:pt x="1562" y="54"/>
                  </a:lnTo>
                  <a:lnTo>
                    <a:pt x="1562" y="54"/>
                  </a:lnTo>
                  <a:lnTo>
                    <a:pt x="1560" y="56"/>
                  </a:lnTo>
                  <a:lnTo>
                    <a:pt x="1560" y="56"/>
                  </a:lnTo>
                  <a:lnTo>
                    <a:pt x="1558" y="58"/>
                  </a:lnTo>
                  <a:lnTo>
                    <a:pt x="1558" y="58"/>
                  </a:lnTo>
                  <a:lnTo>
                    <a:pt x="1554" y="64"/>
                  </a:lnTo>
                  <a:lnTo>
                    <a:pt x="1554" y="64"/>
                  </a:lnTo>
                  <a:lnTo>
                    <a:pt x="1554" y="68"/>
                  </a:lnTo>
                  <a:lnTo>
                    <a:pt x="1554" y="68"/>
                  </a:lnTo>
                  <a:lnTo>
                    <a:pt x="1552" y="70"/>
                  </a:lnTo>
                  <a:lnTo>
                    <a:pt x="1552" y="70"/>
                  </a:lnTo>
                  <a:lnTo>
                    <a:pt x="1550" y="76"/>
                  </a:lnTo>
                  <a:lnTo>
                    <a:pt x="1550" y="76"/>
                  </a:lnTo>
                  <a:lnTo>
                    <a:pt x="1550" y="78"/>
                  </a:lnTo>
                  <a:lnTo>
                    <a:pt x="1550" y="78"/>
                  </a:lnTo>
                  <a:lnTo>
                    <a:pt x="1548" y="80"/>
                  </a:lnTo>
                  <a:lnTo>
                    <a:pt x="1548" y="80"/>
                  </a:lnTo>
                  <a:lnTo>
                    <a:pt x="1546" y="84"/>
                  </a:lnTo>
                  <a:lnTo>
                    <a:pt x="1546" y="84"/>
                  </a:lnTo>
                  <a:lnTo>
                    <a:pt x="1546" y="84"/>
                  </a:lnTo>
                  <a:lnTo>
                    <a:pt x="1546" y="84"/>
                  </a:lnTo>
                  <a:lnTo>
                    <a:pt x="1542" y="86"/>
                  </a:lnTo>
                  <a:lnTo>
                    <a:pt x="1542" y="86"/>
                  </a:lnTo>
                  <a:lnTo>
                    <a:pt x="1542" y="88"/>
                  </a:lnTo>
                  <a:lnTo>
                    <a:pt x="1542" y="88"/>
                  </a:lnTo>
                  <a:lnTo>
                    <a:pt x="1540" y="90"/>
                  </a:lnTo>
                  <a:lnTo>
                    <a:pt x="1540" y="90"/>
                  </a:lnTo>
                  <a:lnTo>
                    <a:pt x="1536" y="94"/>
                  </a:lnTo>
                  <a:lnTo>
                    <a:pt x="1536" y="94"/>
                  </a:lnTo>
                  <a:lnTo>
                    <a:pt x="1534" y="96"/>
                  </a:lnTo>
                  <a:lnTo>
                    <a:pt x="1534" y="98"/>
                  </a:lnTo>
                  <a:lnTo>
                    <a:pt x="1534" y="98"/>
                  </a:lnTo>
                  <a:lnTo>
                    <a:pt x="1534" y="100"/>
                  </a:lnTo>
                  <a:lnTo>
                    <a:pt x="1534" y="100"/>
                  </a:lnTo>
                  <a:lnTo>
                    <a:pt x="1532" y="102"/>
                  </a:lnTo>
                  <a:lnTo>
                    <a:pt x="1532" y="102"/>
                  </a:lnTo>
                  <a:lnTo>
                    <a:pt x="1530" y="106"/>
                  </a:lnTo>
                  <a:lnTo>
                    <a:pt x="1530" y="106"/>
                  </a:lnTo>
                  <a:lnTo>
                    <a:pt x="1530" y="108"/>
                  </a:lnTo>
                  <a:lnTo>
                    <a:pt x="1530" y="108"/>
                  </a:lnTo>
                  <a:lnTo>
                    <a:pt x="1528" y="110"/>
                  </a:lnTo>
                  <a:lnTo>
                    <a:pt x="1528" y="110"/>
                  </a:lnTo>
                  <a:lnTo>
                    <a:pt x="1524" y="114"/>
                  </a:lnTo>
                  <a:lnTo>
                    <a:pt x="1522" y="116"/>
                  </a:lnTo>
                  <a:lnTo>
                    <a:pt x="1522" y="116"/>
                  </a:lnTo>
                  <a:lnTo>
                    <a:pt x="1520" y="118"/>
                  </a:lnTo>
                  <a:lnTo>
                    <a:pt x="1520" y="118"/>
                  </a:lnTo>
                  <a:lnTo>
                    <a:pt x="1518" y="120"/>
                  </a:lnTo>
                  <a:lnTo>
                    <a:pt x="1518" y="120"/>
                  </a:lnTo>
                  <a:lnTo>
                    <a:pt x="1516" y="122"/>
                  </a:lnTo>
                  <a:lnTo>
                    <a:pt x="1516" y="122"/>
                  </a:lnTo>
                  <a:lnTo>
                    <a:pt x="1514" y="126"/>
                  </a:lnTo>
                  <a:lnTo>
                    <a:pt x="1514" y="126"/>
                  </a:lnTo>
                  <a:lnTo>
                    <a:pt x="1514" y="128"/>
                  </a:lnTo>
                  <a:lnTo>
                    <a:pt x="1514" y="128"/>
                  </a:lnTo>
                  <a:lnTo>
                    <a:pt x="1512" y="130"/>
                  </a:lnTo>
                  <a:lnTo>
                    <a:pt x="1512" y="130"/>
                  </a:lnTo>
                  <a:lnTo>
                    <a:pt x="1510" y="132"/>
                  </a:lnTo>
                  <a:lnTo>
                    <a:pt x="1510" y="132"/>
                  </a:lnTo>
                  <a:lnTo>
                    <a:pt x="1508" y="134"/>
                  </a:lnTo>
                  <a:lnTo>
                    <a:pt x="1508" y="134"/>
                  </a:lnTo>
                  <a:lnTo>
                    <a:pt x="1506" y="136"/>
                  </a:lnTo>
                  <a:lnTo>
                    <a:pt x="1506" y="136"/>
                  </a:lnTo>
                  <a:lnTo>
                    <a:pt x="1504" y="140"/>
                  </a:lnTo>
                  <a:lnTo>
                    <a:pt x="1504" y="140"/>
                  </a:lnTo>
                  <a:lnTo>
                    <a:pt x="1504" y="142"/>
                  </a:lnTo>
                  <a:lnTo>
                    <a:pt x="1504" y="142"/>
                  </a:lnTo>
                  <a:lnTo>
                    <a:pt x="1502" y="146"/>
                  </a:lnTo>
                  <a:lnTo>
                    <a:pt x="1502" y="146"/>
                  </a:lnTo>
                  <a:lnTo>
                    <a:pt x="1502" y="148"/>
                  </a:lnTo>
                  <a:lnTo>
                    <a:pt x="1502" y="148"/>
                  </a:lnTo>
                  <a:lnTo>
                    <a:pt x="1500" y="150"/>
                  </a:lnTo>
                  <a:lnTo>
                    <a:pt x="1500" y="150"/>
                  </a:lnTo>
                  <a:lnTo>
                    <a:pt x="1498" y="152"/>
                  </a:lnTo>
                  <a:lnTo>
                    <a:pt x="1498" y="152"/>
                  </a:lnTo>
                  <a:lnTo>
                    <a:pt x="1498" y="156"/>
                  </a:lnTo>
                  <a:lnTo>
                    <a:pt x="1498" y="156"/>
                  </a:lnTo>
                  <a:lnTo>
                    <a:pt x="1496" y="158"/>
                  </a:lnTo>
                  <a:lnTo>
                    <a:pt x="1496" y="158"/>
                  </a:lnTo>
                  <a:lnTo>
                    <a:pt x="1496" y="160"/>
                  </a:lnTo>
                  <a:lnTo>
                    <a:pt x="1496" y="160"/>
                  </a:lnTo>
                  <a:lnTo>
                    <a:pt x="1494" y="162"/>
                  </a:lnTo>
                  <a:lnTo>
                    <a:pt x="1494" y="162"/>
                  </a:lnTo>
                  <a:lnTo>
                    <a:pt x="1492" y="164"/>
                  </a:lnTo>
                  <a:lnTo>
                    <a:pt x="1492" y="164"/>
                  </a:lnTo>
                  <a:lnTo>
                    <a:pt x="1492" y="166"/>
                  </a:lnTo>
                  <a:lnTo>
                    <a:pt x="1492" y="166"/>
                  </a:lnTo>
                  <a:lnTo>
                    <a:pt x="1486" y="168"/>
                  </a:lnTo>
                  <a:lnTo>
                    <a:pt x="1486" y="168"/>
                  </a:lnTo>
                  <a:lnTo>
                    <a:pt x="1486" y="170"/>
                  </a:lnTo>
                  <a:lnTo>
                    <a:pt x="1486" y="170"/>
                  </a:lnTo>
                  <a:lnTo>
                    <a:pt x="1482" y="174"/>
                  </a:lnTo>
                  <a:lnTo>
                    <a:pt x="1482" y="174"/>
                  </a:lnTo>
                  <a:lnTo>
                    <a:pt x="1480" y="176"/>
                  </a:lnTo>
                  <a:lnTo>
                    <a:pt x="1480" y="176"/>
                  </a:lnTo>
                  <a:lnTo>
                    <a:pt x="1480" y="178"/>
                  </a:lnTo>
                  <a:lnTo>
                    <a:pt x="1480" y="178"/>
                  </a:lnTo>
                  <a:lnTo>
                    <a:pt x="1478" y="180"/>
                  </a:lnTo>
                  <a:lnTo>
                    <a:pt x="1478" y="180"/>
                  </a:lnTo>
                  <a:lnTo>
                    <a:pt x="1476" y="182"/>
                  </a:lnTo>
                  <a:lnTo>
                    <a:pt x="1476" y="182"/>
                  </a:lnTo>
                  <a:lnTo>
                    <a:pt x="1474" y="186"/>
                  </a:lnTo>
                  <a:lnTo>
                    <a:pt x="1474" y="186"/>
                  </a:lnTo>
                  <a:lnTo>
                    <a:pt x="1474" y="188"/>
                  </a:lnTo>
                  <a:lnTo>
                    <a:pt x="1474" y="188"/>
                  </a:lnTo>
                  <a:lnTo>
                    <a:pt x="1472" y="190"/>
                  </a:lnTo>
                  <a:lnTo>
                    <a:pt x="1472" y="190"/>
                  </a:lnTo>
                  <a:lnTo>
                    <a:pt x="1470" y="192"/>
                  </a:lnTo>
                  <a:lnTo>
                    <a:pt x="1466" y="196"/>
                  </a:lnTo>
                  <a:lnTo>
                    <a:pt x="1466" y="196"/>
                  </a:lnTo>
                  <a:lnTo>
                    <a:pt x="1466" y="200"/>
                  </a:lnTo>
                  <a:lnTo>
                    <a:pt x="1466" y="200"/>
                  </a:lnTo>
                  <a:lnTo>
                    <a:pt x="1464" y="202"/>
                  </a:lnTo>
                  <a:lnTo>
                    <a:pt x="1464" y="202"/>
                  </a:lnTo>
                  <a:lnTo>
                    <a:pt x="1460" y="208"/>
                  </a:lnTo>
                  <a:lnTo>
                    <a:pt x="1460" y="208"/>
                  </a:lnTo>
                  <a:lnTo>
                    <a:pt x="1458" y="210"/>
                  </a:lnTo>
                  <a:lnTo>
                    <a:pt x="1458" y="210"/>
                  </a:lnTo>
                  <a:lnTo>
                    <a:pt x="1456" y="216"/>
                  </a:lnTo>
                  <a:lnTo>
                    <a:pt x="1456" y="216"/>
                  </a:lnTo>
                  <a:lnTo>
                    <a:pt x="1454" y="216"/>
                  </a:lnTo>
                  <a:lnTo>
                    <a:pt x="1454" y="216"/>
                  </a:lnTo>
                  <a:lnTo>
                    <a:pt x="1450" y="220"/>
                  </a:lnTo>
                  <a:lnTo>
                    <a:pt x="1450" y="220"/>
                  </a:lnTo>
                  <a:lnTo>
                    <a:pt x="1450" y="224"/>
                  </a:lnTo>
                  <a:lnTo>
                    <a:pt x="1448" y="226"/>
                  </a:lnTo>
                  <a:lnTo>
                    <a:pt x="1448" y="226"/>
                  </a:lnTo>
                  <a:lnTo>
                    <a:pt x="1448" y="230"/>
                  </a:lnTo>
                  <a:lnTo>
                    <a:pt x="1448" y="230"/>
                  </a:lnTo>
                  <a:lnTo>
                    <a:pt x="1448" y="232"/>
                  </a:lnTo>
                  <a:lnTo>
                    <a:pt x="1448" y="232"/>
                  </a:lnTo>
                  <a:lnTo>
                    <a:pt x="1446" y="236"/>
                  </a:lnTo>
                  <a:lnTo>
                    <a:pt x="1446" y="236"/>
                  </a:lnTo>
                  <a:lnTo>
                    <a:pt x="1444" y="238"/>
                  </a:lnTo>
                  <a:lnTo>
                    <a:pt x="1444" y="238"/>
                  </a:lnTo>
                  <a:lnTo>
                    <a:pt x="1442" y="240"/>
                  </a:lnTo>
                  <a:lnTo>
                    <a:pt x="1442" y="240"/>
                  </a:lnTo>
                  <a:lnTo>
                    <a:pt x="1440" y="240"/>
                  </a:lnTo>
                  <a:lnTo>
                    <a:pt x="1440" y="240"/>
                  </a:lnTo>
                  <a:lnTo>
                    <a:pt x="1438" y="244"/>
                  </a:lnTo>
                  <a:lnTo>
                    <a:pt x="1438" y="244"/>
                  </a:lnTo>
                  <a:lnTo>
                    <a:pt x="1436" y="246"/>
                  </a:lnTo>
                  <a:lnTo>
                    <a:pt x="1434" y="248"/>
                  </a:lnTo>
                  <a:lnTo>
                    <a:pt x="1434" y="248"/>
                  </a:lnTo>
                  <a:lnTo>
                    <a:pt x="1432" y="252"/>
                  </a:lnTo>
                  <a:lnTo>
                    <a:pt x="1432" y="252"/>
                  </a:lnTo>
                  <a:lnTo>
                    <a:pt x="1430" y="256"/>
                  </a:lnTo>
                  <a:lnTo>
                    <a:pt x="1430" y="256"/>
                  </a:lnTo>
                  <a:lnTo>
                    <a:pt x="1428" y="258"/>
                  </a:lnTo>
                  <a:lnTo>
                    <a:pt x="1428" y="258"/>
                  </a:lnTo>
                  <a:lnTo>
                    <a:pt x="1426" y="260"/>
                  </a:lnTo>
                  <a:lnTo>
                    <a:pt x="1426" y="260"/>
                  </a:lnTo>
                  <a:lnTo>
                    <a:pt x="1424" y="262"/>
                  </a:lnTo>
                  <a:lnTo>
                    <a:pt x="1418" y="272"/>
                  </a:lnTo>
                  <a:lnTo>
                    <a:pt x="1418" y="272"/>
                  </a:lnTo>
                  <a:lnTo>
                    <a:pt x="1416" y="274"/>
                  </a:lnTo>
                  <a:lnTo>
                    <a:pt x="1416" y="274"/>
                  </a:lnTo>
                  <a:lnTo>
                    <a:pt x="1414" y="276"/>
                  </a:lnTo>
                  <a:lnTo>
                    <a:pt x="1414" y="276"/>
                  </a:lnTo>
                  <a:lnTo>
                    <a:pt x="1412" y="280"/>
                  </a:lnTo>
                  <a:lnTo>
                    <a:pt x="1412" y="280"/>
                  </a:lnTo>
                  <a:lnTo>
                    <a:pt x="1412" y="282"/>
                  </a:lnTo>
                  <a:lnTo>
                    <a:pt x="1412" y="282"/>
                  </a:lnTo>
                  <a:lnTo>
                    <a:pt x="1410" y="284"/>
                  </a:lnTo>
                  <a:lnTo>
                    <a:pt x="1410" y="284"/>
                  </a:lnTo>
                  <a:lnTo>
                    <a:pt x="1408" y="286"/>
                  </a:lnTo>
                  <a:lnTo>
                    <a:pt x="1408" y="286"/>
                  </a:lnTo>
                  <a:lnTo>
                    <a:pt x="1406" y="290"/>
                  </a:lnTo>
                  <a:lnTo>
                    <a:pt x="1406" y="290"/>
                  </a:lnTo>
                  <a:lnTo>
                    <a:pt x="1406" y="292"/>
                  </a:lnTo>
                  <a:lnTo>
                    <a:pt x="1406" y="292"/>
                  </a:lnTo>
                  <a:lnTo>
                    <a:pt x="1404" y="294"/>
                  </a:lnTo>
                  <a:lnTo>
                    <a:pt x="1404" y="294"/>
                  </a:lnTo>
                  <a:lnTo>
                    <a:pt x="1402" y="296"/>
                  </a:lnTo>
                  <a:lnTo>
                    <a:pt x="1402" y="296"/>
                  </a:lnTo>
                  <a:lnTo>
                    <a:pt x="1400" y="304"/>
                  </a:lnTo>
                  <a:lnTo>
                    <a:pt x="1400" y="304"/>
                  </a:lnTo>
                  <a:lnTo>
                    <a:pt x="1400" y="306"/>
                  </a:lnTo>
                  <a:lnTo>
                    <a:pt x="1400" y="306"/>
                  </a:lnTo>
                  <a:lnTo>
                    <a:pt x="1398" y="308"/>
                  </a:lnTo>
                  <a:lnTo>
                    <a:pt x="1398" y="308"/>
                  </a:lnTo>
                  <a:lnTo>
                    <a:pt x="1396" y="310"/>
                  </a:lnTo>
                  <a:lnTo>
                    <a:pt x="1396" y="310"/>
                  </a:lnTo>
                  <a:lnTo>
                    <a:pt x="1396" y="312"/>
                  </a:lnTo>
                  <a:lnTo>
                    <a:pt x="1396" y="312"/>
                  </a:lnTo>
                  <a:lnTo>
                    <a:pt x="1394" y="316"/>
                  </a:lnTo>
                  <a:lnTo>
                    <a:pt x="1392" y="318"/>
                  </a:lnTo>
                  <a:lnTo>
                    <a:pt x="1392" y="318"/>
                  </a:lnTo>
                  <a:lnTo>
                    <a:pt x="1392" y="318"/>
                  </a:lnTo>
                  <a:lnTo>
                    <a:pt x="1392" y="318"/>
                  </a:lnTo>
                  <a:lnTo>
                    <a:pt x="1390" y="322"/>
                  </a:lnTo>
                  <a:lnTo>
                    <a:pt x="1390" y="322"/>
                  </a:lnTo>
                  <a:lnTo>
                    <a:pt x="1388" y="326"/>
                  </a:lnTo>
                  <a:lnTo>
                    <a:pt x="1388" y="326"/>
                  </a:lnTo>
                  <a:lnTo>
                    <a:pt x="1388" y="328"/>
                  </a:lnTo>
                  <a:lnTo>
                    <a:pt x="1388" y="328"/>
                  </a:lnTo>
                  <a:lnTo>
                    <a:pt x="1386" y="328"/>
                  </a:lnTo>
                  <a:lnTo>
                    <a:pt x="1386" y="328"/>
                  </a:lnTo>
                  <a:lnTo>
                    <a:pt x="1384" y="332"/>
                  </a:lnTo>
                  <a:lnTo>
                    <a:pt x="1384" y="332"/>
                  </a:lnTo>
                  <a:lnTo>
                    <a:pt x="1382" y="332"/>
                  </a:lnTo>
                  <a:lnTo>
                    <a:pt x="1382" y="332"/>
                  </a:lnTo>
                  <a:lnTo>
                    <a:pt x="1380" y="336"/>
                  </a:lnTo>
                  <a:lnTo>
                    <a:pt x="1380" y="336"/>
                  </a:lnTo>
                  <a:lnTo>
                    <a:pt x="1378" y="338"/>
                  </a:lnTo>
                  <a:lnTo>
                    <a:pt x="1376" y="340"/>
                  </a:lnTo>
                  <a:lnTo>
                    <a:pt x="1376" y="340"/>
                  </a:lnTo>
                  <a:lnTo>
                    <a:pt x="1376" y="342"/>
                  </a:lnTo>
                  <a:lnTo>
                    <a:pt x="1376" y="342"/>
                  </a:lnTo>
                  <a:lnTo>
                    <a:pt x="1374" y="344"/>
                  </a:lnTo>
                  <a:lnTo>
                    <a:pt x="1374" y="344"/>
                  </a:lnTo>
                  <a:lnTo>
                    <a:pt x="1372" y="346"/>
                  </a:lnTo>
                  <a:lnTo>
                    <a:pt x="1372" y="346"/>
                  </a:lnTo>
                  <a:lnTo>
                    <a:pt x="1370" y="348"/>
                  </a:lnTo>
                  <a:lnTo>
                    <a:pt x="1370" y="348"/>
                  </a:lnTo>
                  <a:lnTo>
                    <a:pt x="1368" y="350"/>
                  </a:lnTo>
                  <a:lnTo>
                    <a:pt x="1366" y="352"/>
                  </a:lnTo>
                  <a:lnTo>
                    <a:pt x="1366" y="352"/>
                  </a:lnTo>
                  <a:lnTo>
                    <a:pt x="1364" y="356"/>
                  </a:lnTo>
                  <a:lnTo>
                    <a:pt x="1364" y="356"/>
                  </a:lnTo>
                  <a:lnTo>
                    <a:pt x="1364" y="358"/>
                  </a:lnTo>
                  <a:lnTo>
                    <a:pt x="1364" y="358"/>
                  </a:lnTo>
                  <a:lnTo>
                    <a:pt x="1362" y="360"/>
                  </a:lnTo>
                  <a:lnTo>
                    <a:pt x="1362" y="360"/>
                  </a:lnTo>
                  <a:lnTo>
                    <a:pt x="1360" y="362"/>
                  </a:lnTo>
                  <a:lnTo>
                    <a:pt x="1360" y="362"/>
                  </a:lnTo>
                  <a:lnTo>
                    <a:pt x="1358" y="364"/>
                  </a:lnTo>
                  <a:lnTo>
                    <a:pt x="1358" y="364"/>
                  </a:lnTo>
                  <a:lnTo>
                    <a:pt x="1356" y="364"/>
                  </a:lnTo>
                  <a:lnTo>
                    <a:pt x="1356" y="364"/>
                  </a:lnTo>
                  <a:lnTo>
                    <a:pt x="1354" y="368"/>
                  </a:lnTo>
                  <a:lnTo>
                    <a:pt x="1352" y="370"/>
                  </a:lnTo>
                  <a:lnTo>
                    <a:pt x="1352" y="370"/>
                  </a:lnTo>
                  <a:lnTo>
                    <a:pt x="1350" y="370"/>
                  </a:lnTo>
                  <a:lnTo>
                    <a:pt x="1350" y="370"/>
                  </a:lnTo>
                  <a:lnTo>
                    <a:pt x="1348" y="374"/>
                  </a:lnTo>
                  <a:lnTo>
                    <a:pt x="1348" y="374"/>
                  </a:lnTo>
                  <a:lnTo>
                    <a:pt x="1346" y="376"/>
                  </a:lnTo>
                  <a:lnTo>
                    <a:pt x="1346" y="376"/>
                  </a:lnTo>
                  <a:lnTo>
                    <a:pt x="1346" y="378"/>
                  </a:lnTo>
                  <a:lnTo>
                    <a:pt x="1346" y="378"/>
                  </a:lnTo>
                  <a:lnTo>
                    <a:pt x="1344" y="380"/>
                  </a:lnTo>
                  <a:lnTo>
                    <a:pt x="1344" y="380"/>
                  </a:lnTo>
                  <a:lnTo>
                    <a:pt x="1342" y="384"/>
                  </a:lnTo>
                  <a:lnTo>
                    <a:pt x="1342" y="384"/>
                  </a:lnTo>
                  <a:lnTo>
                    <a:pt x="1340" y="388"/>
                  </a:lnTo>
                  <a:lnTo>
                    <a:pt x="1340" y="388"/>
                  </a:lnTo>
                  <a:lnTo>
                    <a:pt x="1340" y="390"/>
                  </a:lnTo>
                  <a:lnTo>
                    <a:pt x="1340" y="390"/>
                  </a:lnTo>
                  <a:lnTo>
                    <a:pt x="1338" y="392"/>
                  </a:lnTo>
                  <a:lnTo>
                    <a:pt x="1338" y="394"/>
                  </a:lnTo>
                  <a:lnTo>
                    <a:pt x="1338" y="394"/>
                  </a:lnTo>
                  <a:lnTo>
                    <a:pt x="1336" y="396"/>
                  </a:lnTo>
                  <a:lnTo>
                    <a:pt x="1336" y="396"/>
                  </a:lnTo>
                  <a:lnTo>
                    <a:pt x="1334" y="400"/>
                  </a:lnTo>
                  <a:lnTo>
                    <a:pt x="1334" y="400"/>
                  </a:lnTo>
                  <a:lnTo>
                    <a:pt x="1334" y="402"/>
                  </a:lnTo>
                  <a:lnTo>
                    <a:pt x="1334" y="402"/>
                  </a:lnTo>
                  <a:lnTo>
                    <a:pt x="1332" y="404"/>
                  </a:lnTo>
                  <a:lnTo>
                    <a:pt x="1332" y="404"/>
                  </a:lnTo>
                  <a:lnTo>
                    <a:pt x="1330" y="408"/>
                  </a:lnTo>
                  <a:lnTo>
                    <a:pt x="1330" y="408"/>
                  </a:lnTo>
                  <a:lnTo>
                    <a:pt x="1330" y="410"/>
                  </a:lnTo>
                  <a:lnTo>
                    <a:pt x="1330" y="410"/>
                  </a:lnTo>
                  <a:lnTo>
                    <a:pt x="1330" y="412"/>
                  </a:lnTo>
                  <a:lnTo>
                    <a:pt x="1330" y="412"/>
                  </a:lnTo>
                  <a:lnTo>
                    <a:pt x="1328" y="416"/>
                  </a:lnTo>
                  <a:lnTo>
                    <a:pt x="1328" y="416"/>
                  </a:lnTo>
                  <a:lnTo>
                    <a:pt x="1326" y="420"/>
                  </a:lnTo>
                  <a:lnTo>
                    <a:pt x="1326" y="420"/>
                  </a:lnTo>
                  <a:lnTo>
                    <a:pt x="1322" y="422"/>
                  </a:lnTo>
                  <a:lnTo>
                    <a:pt x="1322" y="422"/>
                  </a:lnTo>
                  <a:lnTo>
                    <a:pt x="1322" y="422"/>
                  </a:lnTo>
                  <a:lnTo>
                    <a:pt x="1316" y="426"/>
                  </a:lnTo>
                  <a:lnTo>
                    <a:pt x="1316" y="428"/>
                  </a:lnTo>
                  <a:lnTo>
                    <a:pt x="1316" y="428"/>
                  </a:lnTo>
                  <a:lnTo>
                    <a:pt x="1312" y="432"/>
                  </a:lnTo>
                  <a:lnTo>
                    <a:pt x="1312" y="432"/>
                  </a:lnTo>
                  <a:lnTo>
                    <a:pt x="1310" y="436"/>
                  </a:lnTo>
                  <a:lnTo>
                    <a:pt x="1308" y="440"/>
                  </a:lnTo>
                  <a:lnTo>
                    <a:pt x="1308" y="440"/>
                  </a:lnTo>
                  <a:lnTo>
                    <a:pt x="1308" y="444"/>
                  </a:lnTo>
                  <a:lnTo>
                    <a:pt x="1308" y="444"/>
                  </a:lnTo>
                  <a:lnTo>
                    <a:pt x="1306" y="446"/>
                  </a:lnTo>
                  <a:lnTo>
                    <a:pt x="1306" y="446"/>
                  </a:lnTo>
                  <a:lnTo>
                    <a:pt x="1304" y="448"/>
                  </a:lnTo>
                  <a:lnTo>
                    <a:pt x="1304" y="448"/>
                  </a:lnTo>
                  <a:lnTo>
                    <a:pt x="1302" y="452"/>
                  </a:lnTo>
                  <a:lnTo>
                    <a:pt x="1302" y="452"/>
                  </a:lnTo>
                  <a:lnTo>
                    <a:pt x="1300" y="454"/>
                  </a:lnTo>
                  <a:lnTo>
                    <a:pt x="1300" y="454"/>
                  </a:lnTo>
                  <a:lnTo>
                    <a:pt x="1298" y="460"/>
                  </a:lnTo>
                  <a:lnTo>
                    <a:pt x="1298" y="460"/>
                  </a:lnTo>
                  <a:lnTo>
                    <a:pt x="1298" y="462"/>
                  </a:lnTo>
                  <a:lnTo>
                    <a:pt x="1298" y="462"/>
                  </a:lnTo>
                  <a:lnTo>
                    <a:pt x="1296" y="464"/>
                  </a:lnTo>
                  <a:lnTo>
                    <a:pt x="1296" y="464"/>
                  </a:lnTo>
                  <a:lnTo>
                    <a:pt x="1296" y="466"/>
                  </a:lnTo>
                  <a:lnTo>
                    <a:pt x="1296" y="466"/>
                  </a:lnTo>
                  <a:lnTo>
                    <a:pt x="1292" y="470"/>
                  </a:lnTo>
                  <a:lnTo>
                    <a:pt x="1292" y="470"/>
                  </a:lnTo>
                  <a:lnTo>
                    <a:pt x="1290" y="472"/>
                  </a:lnTo>
                  <a:lnTo>
                    <a:pt x="1288" y="474"/>
                  </a:lnTo>
                  <a:lnTo>
                    <a:pt x="1288" y="474"/>
                  </a:lnTo>
                  <a:lnTo>
                    <a:pt x="1286" y="474"/>
                  </a:lnTo>
                  <a:lnTo>
                    <a:pt x="1286" y="474"/>
                  </a:lnTo>
                  <a:lnTo>
                    <a:pt x="1284" y="476"/>
                  </a:lnTo>
                  <a:lnTo>
                    <a:pt x="1284" y="476"/>
                  </a:lnTo>
                  <a:lnTo>
                    <a:pt x="1282" y="480"/>
                  </a:lnTo>
                  <a:lnTo>
                    <a:pt x="1282" y="480"/>
                  </a:lnTo>
                  <a:lnTo>
                    <a:pt x="1280" y="482"/>
                  </a:lnTo>
                  <a:lnTo>
                    <a:pt x="1280" y="482"/>
                  </a:lnTo>
                  <a:lnTo>
                    <a:pt x="1278" y="486"/>
                  </a:lnTo>
                  <a:lnTo>
                    <a:pt x="1278" y="486"/>
                  </a:lnTo>
                  <a:lnTo>
                    <a:pt x="1278" y="488"/>
                  </a:lnTo>
                  <a:lnTo>
                    <a:pt x="1278" y="488"/>
                  </a:lnTo>
                  <a:lnTo>
                    <a:pt x="1276" y="488"/>
                  </a:lnTo>
                  <a:lnTo>
                    <a:pt x="1276" y="488"/>
                  </a:lnTo>
                  <a:lnTo>
                    <a:pt x="1274" y="490"/>
                  </a:lnTo>
                  <a:lnTo>
                    <a:pt x="1274" y="492"/>
                  </a:lnTo>
                  <a:lnTo>
                    <a:pt x="1274" y="492"/>
                  </a:lnTo>
                  <a:lnTo>
                    <a:pt x="1272" y="502"/>
                  </a:lnTo>
                  <a:lnTo>
                    <a:pt x="1272" y="502"/>
                  </a:lnTo>
                  <a:lnTo>
                    <a:pt x="1270" y="504"/>
                  </a:lnTo>
                  <a:lnTo>
                    <a:pt x="1270" y="504"/>
                  </a:lnTo>
                  <a:lnTo>
                    <a:pt x="1268" y="506"/>
                  </a:lnTo>
                  <a:lnTo>
                    <a:pt x="1268" y="506"/>
                  </a:lnTo>
                  <a:lnTo>
                    <a:pt x="1266" y="508"/>
                  </a:lnTo>
                  <a:lnTo>
                    <a:pt x="1266" y="508"/>
                  </a:lnTo>
                  <a:lnTo>
                    <a:pt x="1266" y="512"/>
                  </a:lnTo>
                  <a:lnTo>
                    <a:pt x="1266" y="512"/>
                  </a:lnTo>
                  <a:lnTo>
                    <a:pt x="1264" y="516"/>
                  </a:lnTo>
                  <a:lnTo>
                    <a:pt x="1264" y="516"/>
                  </a:lnTo>
                  <a:lnTo>
                    <a:pt x="1262" y="516"/>
                  </a:lnTo>
                  <a:lnTo>
                    <a:pt x="1262" y="516"/>
                  </a:lnTo>
                  <a:lnTo>
                    <a:pt x="1260" y="520"/>
                  </a:lnTo>
                  <a:lnTo>
                    <a:pt x="1260" y="520"/>
                  </a:lnTo>
                  <a:lnTo>
                    <a:pt x="1258" y="520"/>
                  </a:lnTo>
                  <a:lnTo>
                    <a:pt x="1258" y="520"/>
                  </a:lnTo>
                  <a:lnTo>
                    <a:pt x="1258" y="522"/>
                  </a:lnTo>
                  <a:lnTo>
                    <a:pt x="1258" y="522"/>
                  </a:lnTo>
                  <a:lnTo>
                    <a:pt x="1254" y="524"/>
                  </a:lnTo>
                  <a:lnTo>
                    <a:pt x="1254" y="524"/>
                  </a:lnTo>
                  <a:lnTo>
                    <a:pt x="1252" y="526"/>
                  </a:lnTo>
                  <a:lnTo>
                    <a:pt x="1252" y="526"/>
                  </a:lnTo>
                  <a:lnTo>
                    <a:pt x="1250" y="530"/>
                  </a:lnTo>
                  <a:lnTo>
                    <a:pt x="1250" y="530"/>
                  </a:lnTo>
                  <a:lnTo>
                    <a:pt x="1248" y="532"/>
                  </a:lnTo>
                  <a:lnTo>
                    <a:pt x="1248" y="532"/>
                  </a:lnTo>
                  <a:lnTo>
                    <a:pt x="1246" y="534"/>
                  </a:lnTo>
                  <a:lnTo>
                    <a:pt x="1246" y="534"/>
                  </a:lnTo>
                  <a:lnTo>
                    <a:pt x="1244" y="536"/>
                  </a:lnTo>
                  <a:lnTo>
                    <a:pt x="1244" y="536"/>
                  </a:lnTo>
                  <a:lnTo>
                    <a:pt x="1244" y="538"/>
                  </a:lnTo>
                  <a:lnTo>
                    <a:pt x="1244" y="538"/>
                  </a:lnTo>
                  <a:lnTo>
                    <a:pt x="1242" y="542"/>
                  </a:lnTo>
                  <a:lnTo>
                    <a:pt x="1242" y="542"/>
                  </a:lnTo>
                  <a:lnTo>
                    <a:pt x="1240" y="544"/>
                  </a:lnTo>
                  <a:lnTo>
                    <a:pt x="1240" y="544"/>
                  </a:lnTo>
                  <a:lnTo>
                    <a:pt x="1238" y="546"/>
                  </a:lnTo>
                  <a:lnTo>
                    <a:pt x="1238" y="546"/>
                  </a:lnTo>
                  <a:lnTo>
                    <a:pt x="1236" y="548"/>
                  </a:lnTo>
                  <a:lnTo>
                    <a:pt x="1236" y="548"/>
                  </a:lnTo>
                  <a:lnTo>
                    <a:pt x="1234" y="552"/>
                  </a:lnTo>
                  <a:lnTo>
                    <a:pt x="1234" y="552"/>
                  </a:lnTo>
                  <a:lnTo>
                    <a:pt x="1234" y="554"/>
                  </a:lnTo>
                  <a:lnTo>
                    <a:pt x="1230" y="558"/>
                  </a:lnTo>
                  <a:lnTo>
                    <a:pt x="1230" y="558"/>
                  </a:lnTo>
                  <a:lnTo>
                    <a:pt x="1228" y="560"/>
                  </a:lnTo>
                  <a:lnTo>
                    <a:pt x="1228" y="560"/>
                  </a:lnTo>
                  <a:lnTo>
                    <a:pt x="1226" y="562"/>
                  </a:lnTo>
                  <a:lnTo>
                    <a:pt x="1226" y="562"/>
                  </a:lnTo>
                  <a:lnTo>
                    <a:pt x="1224" y="564"/>
                  </a:lnTo>
                  <a:lnTo>
                    <a:pt x="1224" y="564"/>
                  </a:lnTo>
                  <a:lnTo>
                    <a:pt x="1222" y="568"/>
                  </a:lnTo>
                  <a:lnTo>
                    <a:pt x="1222" y="568"/>
                  </a:lnTo>
                  <a:lnTo>
                    <a:pt x="1222" y="570"/>
                  </a:lnTo>
                  <a:lnTo>
                    <a:pt x="1222" y="570"/>
                  </a:lnTo>
                  <a:lnTo>
                    <a:pt x="1220" y="572"/>
                  </a:lnTo>
                  <a:lnTo>
                    <a:pt x="1218" y="574"/>
                  </a:lnTo>
                  <a:lnTo>
                    <a:pt x="1218" y="574"/>
                  </a:lnTo>
                  <a:lnTo>
                    <a:pt x="1216" y="576"/>
                  </a:lnTo>
                  <a:lnTo>
                    <a:pt x="1216" y="576"/>
                  </a:lnTo>
                  <a:lnTo>
                    <a:pt x="1214" y="580"/>
                  </a:lnTo>
                  <a:lnTo>
                    <a:pt x="1214" y="580"/>
                  </a:lnTo>
                  <a:lnTo>
                    <a:pt x="1214" y="582"/>
                  </a:lnTo>
                  <a:lnTo>
                    <a:pt x="1214" y="582"/>
                  </a:lnTo>
                  <a:lnTo>
                    <a:pt x="1212" y="586"/>
                  </a:lnTo>
                  <a:lnTo>
                    <a:pt x="1212" y="586"/>
                  </a:lnTo>
                  <a:lnTo>
                    <a:pt x="1212" y="588"/>
                  </a:lnTo>
                  <a:lnTo>
                    <a:pt x="1210" y="590"/>
                  </a:lnTo>
                  <a:lnTo>
                    <a:pt x="1210" y="590"/>
                  </a:lnTo>
                  <a:lnTo>
                    <a:pt x="1208" y="592"/>
                  </a:lnTo>
                  <a:lnTo>
                    <a:pt x="1208" y="592"/>
                  </a:lnTo>
                  <a:lnTo>
                    <a:pt x="1206" y="594"/>
                  </a:lnTo>
                  <a:lnTo>
                    <a:pt x="1206" y="594"/>
                  </a:lnTo>
                  <a:lnTo>
                    <a:pt x="1204" y="598"/>
                  </a:lnTo>
                  <a:lnTo>
                    <a:pt x="1204" y="598"/>
                  </a:lnTo>
                  <a:lnTo>
                    <a:pt x="1202" y="600"/>
                  </a:lnTo>
                  <a:lnTo>
                    <a:pt x="1202" y="600"/>
                  </a:lnTo>
                  <a:lnTo>
                    <a:pt x="1202" y="602"/>
                  </a:lnTo>
                  <a:lnTo>
                    <a:pt x="1202" y="602"/>
                  </a:lnTo>
                  <a:lnTo>
                    <a:pt x="1200" y="606"/>
                  </a:lnTo>
                  <a:lnTo>
                    <a:pt x="1200" y="606"/>
                  </a:lnTo>
                  <a:lnTo>
                    <a:pt x="1200" y="608"/>
                  </a:lnTo>
                  <a:lnTo>
                    <a:pt x="1200" y="608"/>
                  </a:lnTo>
                  <a:lnTo>
                    <a:pt x="1198" y="612"/>
                  </a:lnTo>
                  <a:lnTo>
                    <a:pt x="1198" y="612"/>
                  </a:lnTo>
                  <a:lnTo>
                    <a:pt x="1198" y="614"/>
                  </a:lnTo>
                  <a:lnTo>
                    <a:pt x="1198" y="614"/>
                  </a:lnTo>
                  <a:lnTo>
                    <a:pt x="1198" y="616"/>
                  </a:lnTo>
                  <a:lnTo>
                    <a:pt x="1198" y="616"/>
                  </a:lnTo>
                  <a:lnTo>
                    <a:pt x="1196" y="618"/>
                  </a:lnTo>
                  <a:lnTo>
                    <a:pt x="1196" y="618"/>
                  </a:lnTo>
                  <a:lnTo>
                    <a:pt x="1192" y="622"/>
                  </a:lnTo>
                  <a:lnTo>
                    <a:pt x="1192" y="622"/>
                  </a:lnTo>
                  <a:lnTo>
                    <a:pt x="1190" y="626"/>
                  </a:lnTo>
                  <a:lnTo>
                    <a:pt x="1190" y="626"/>
                  </a:lnTo>
                  <a:lnTo>
                    <a:pt x="1188" y="628"/>
                  </a:lnTo>
                  <a:lnTo>
                    <a:pt x="1188" y="628"/>
                  </a:lnTo>
                  <a:lnTo>
                    <a:pt x="1188" y="630"/>
                  </a:lnTo>
                  <a:lnTo>
                    <a:pt x="1188" y="630"/>
                  </a:lnTo>
                  <a:lnTo>
                    <a:pt x="1186" y="632"/>
                  </a:lnTo>
                  <a:lnTo>
                    <a:pt x="1186" y="632"/>
                  </a:lnTo>
                  <a:lnTo>
                    <a:pt x="1184" y="636"/>
                  </a:lnTo>
                  <a:lnTo>
                    <a:pt x="1184" y="636"/>
                  </a:lnTo>
                  <a:lnTo>
                    <a:pt x="1182" y="638"/>
                  </a:lnTo>
                  <a:lnTo>
                    <a:pt x="1182" y="638"/>
                  </a:lnTo>
                  <a:lnTo>
                    <a:pt x="1178" y="642"/>
                  </a:lnTo>
                  <a:lnTo>
                    <a:pt x="1178" y="642"/>
                  </a:lnTo>
                  <a:lnTo>
                    <a:pt x="1176" y="644"/>
                  </a:lnTo>
                  <a:lnTo>
                    <a:pt x="1174" y="644"/>
                  </a:lnTo>
                  <a:lnTo>
                    <a:pt x="1174" y="644"/>
                  </a:lnTo>
                  <a:lnTo>
                    <a:pt x="1174" y="646"/>
                  </a:lnTo>
                  <a:lnTo>
                    <a:pt x="1174" y="646"/>
                  </a:lnTo>
                  <a:lnTo>
                    <a:pt x="1168" y="648"/>
                  </a:lnTo>
                  <a:lnTo>
                    <a:pt x="1168" y="650"/>
                  </a:lnTo>
                  <a:lnTo>
                    <a:pt x="1168" y="650"/>
                  </a:lnTo>
                  <a:lnTo>
                    <a:pt x="1164" y="652"/>
                  </a:lnTo>
                  <a:lnTo>
                    <a:pt x="1164" y="652"/>
                  </a:lnTo>
                  <a:lnTo>
                    <a:pt x="1164" y="654"/>
                  </a:lnTo>
                  <a:lnTo>
                    <a:pt x="1164" y="654"/>
                  </a:lnTo>
                  <a:lnTo>
                    <a:pt x="1160" y="658"/>
                  </a:lnTo>
                  <a:lnTo>
                    <a:pt x="1160" y="658"/>
                  </a:lnTo>
                  <a:lnTo>
                    <a:pt x="1160" y="660"/>
                  </a:lnTo>
                  <a:lnTo>
                    <a:pt x="1160" y="660"/>
                  </a:lnTo>
                  <a:lnTo>
                    <a:pt x="1158" y="662"/>
                  </a:lnTo>
                  <a:lnTo>
                    <a:pt x="1158" y="662"/>
                  </a:lnTo>
                  <a:lnTo>
                    <a:pt x="1156" y="666"/>
                  </a:lnTo>
                  <a:lnTo>
                    <a:pt x="1156" y="666"/>
                  </a:lnTo>
                  <a:lnTo>
                    <a:pt x="1156" y="668"/>
                  </a:lnTo>
                  <a:lnTo>
                    <a:pt x="1156" y="668"/>
                  </a:lnTo>
                  <a:lnTo>
                    <a:pt x="1154" y="674"/>
                  </a:lnTo>
                  <a:lnTo>
                    <a:pt x="1154" y="674"/>
                  </a:lnTo>
                  <a:lnTo>
                    <a:pt x="1152" y="674"/>
                  </a:lnTo>
                  <a:lnTo>
                    <a:pt x="1152" y="674"/>
                  </a:lnTo>
                  <a:lnTo>
                    <a:pt x="1152" y="676"/>
                  </a:lnTo>
                  <a:lnTo>
                    <a:pt x="1152" y="680"/>
                  </a:lnTo>
                  <a:lnTo>
                    <a:pt x="1152" y="680"/>
                  </a:lnTo>
                  <a:lnTo>
                    <a:pt x="1154" y="682"/>
                  </a:lnTo>
                  <a:lnTo>
                    <a:pt x="1156" y="682"/>
                  </a:lnTo>
                  <a:lnTo>
                    <a:pt x="1156" y="684"/>
                  </a:lnTo>
                  <a:lnTo>
                    <a:pt x="1156" y="684"/>
                  </a:lnTo>
                  <a:lnTo>
                    <a:pt x="1162" y="684"/>
                  </a:lnTo>
                  <a:lnTo>
                    <a:pt x="1162" y="684"/>
                  </a:lnTo>
                  <a:lnTo>
                    <a:pt x="1164" y="684"/>
                  </a:lnTo>
                  <a:lnTo>
                    <a:pt x="1164" y="684"/>
                  </a:lnTo>
                  <a:lnTo>
                    <a:pt x="1168" y="684"/>
                  </a:lnTo>
                  <a:lnTo>
                    <a:pt x="1170" y="684"/>
                  </a:lnTo>
                  <a:lnTo>
                    <a:pt x="1170" y="684"/>
                  </a:lnTo>
                  <a:lnTo>
                    <a:pt x="1174" y="684"/>
                  </a:lnTo>
                  <a:lnTo>
                    <a:pt x="1174" y="684"/>
                  </a:lnTo>
                  <a:lnTo>
                    <a:pt x="1176" y="682"/>
                  </a:lnTo>
                  <a:lnTo>
                    <a:pt x="1176" y="682"/>
                  </a:lnTo>
                  <a:lnTo>
                    <a:pt x="1176" y="684"/>
                  </a:lnTo>
                  <a:lnTo>
                    <a:pt x="1176" y="684"/>
                  </a:lnTo>
                  <a:lnTo>
                    <a:pt x="1182" y="684"/>
                  </a:lnTo>
                  <a:lnTo>
                    <a:pt x="1182" y="684"/>
                  </a:lnTo>
                  <a:lnTo>
                    <a:pt x="1188" y="684"/>
                  </a:lnTo>
                  <a:lnTo>
                    <a:pt x="1188" y="684"/>
                  </a:lnTo>
                  <a:lnTo>
                    <a:pt x="1188" y="684"/>
                  </a:lnTo>
                  <a:lnTo>
                    <a:pt x="1188" y="684"/>
                  </a:lnTo>
                  <a:lnTo>
                    <a:pt x="1188" y="684"/>
                  </a:lnTo>
                  <a:lnTo>
                    <a:pt x="1194" y="686"/>
                  </a:lnTo>
                  <a:lnTo>
                    <a:pt x="1194" y="686"/>
                  </a:lnTo>
                  <a:lnTo>
                    <a:pt x="1196" y="686"/>
                  </a:lnTo>
                  <a:lnTo>
                    <a:pt x="1196" y="686"/>
                  </a:lnTo>
                  <a:lnTo>
                    <a:pt x="1200" y="688"/>
                  </a:lnTo>
                  <a:lnTo>
                    <a:pt x="1200" y="688"/>
                  </a:lnTo>
                  <a:lnTo>
                    <a:pt x="1204" y="686"/>
                  </a:lnTo>
                  <a:lnTo>
                    <a:pt x="1204" y="686"/>
                  </a:lnTo>
                  <a:lnTo>
                    <a:pt x="1206" y="686"/>
                  </a:lnTo>
                  <a:lnTo>
                    <a:pt x="1206" y="686"/>
                  </a:lnTo>
                  <a:lnTo>
                    <a:pt x="1210" y="686"/>
                  </a:lnTo>
                  <a:lnTo>
                    <a:pt x="1210" y="686"/>
                  </a:lnTo>
                  <a:lnTo>
                    <a:pt x="1212" y="686"/>
                  </a:lnTo>
                  <a:lnTo>
                    <a:pt x="1212" y="686"/>
                  </a:lnTo>
                  <a:lnTo>
                    <a:pt x="1216" y="688"/>
                  </a:lnTo>
                  <a:lnTo>
                    <a:pt x="1216" y="688"/>
                  </a:lnTo>
                  <a:lnTo>
                    <a:pt x="1222" y="686"/>
                  </a:lnTo>
                  <a:lnTo>
                    <a:pt x="1222" y="686"/>
                  </a:lnTo>
                  <a:lnTo>
                    <a:pt x="1222" y="686"/>
                  </a:lnTo>
                  <a:lnTo>
                    <a:pt x="1222" y="686"/>
                  </a:lnTo>
                  <a:lnTo>
                    <a:pt x="1228" y="684"/>
                  </a:lnTo>
                  <a:lnTo>
                    <a:pt x="1228" y="684"/>
                  </a:lnTo>
                  <a:lnTo>
                    <a:pt x="1228" y="686"/>
                  </a:lnTo>
                  <a:lnTo>
                    <a:pt x="1228" y="686"/>
                  </a:lnTo>
                  <a:lnTo>
                    <a:pt x="1232" y="686"/>
                  </a:lnTo>
                  <a:lnTo>
                    <a:pt x="1232" y="686"/>
                  </a:lnTo>
                  <a:lnTo>
                    <a:pt x="1236" y="686"/>
                  </a:lnTo>
                  <a:lnTo>
                    <a:pt x="1236" y="686"/>
                  </a:lnTo>
                  <a:lnTo>
                    <a:pt x="1238" y="686"/>
                  </a:lnTo>
                  <a:lnTo>
                    <a:pt x="1238" y="686"/>
                  </a:lnTo>
                  <a:lnTo>
                    <a:pt x="1242" y="686"/>
                  </a:lnTo>
                  <a:lnTo>
                    <a:pt x="1242" y="686"/>
                  </a:lnTo>
                  <a:lnTo>
                    <a:pt x="1244" y="686"/>
                  </a:lnTo>
                  <a:lnTo>
                    <a:pt x="1244" y="686"/>
                  </a:lnTo>
                  <a:lnTo>
                    <a:pt x="1248" y="688"/>
                  </a:lnTo>
                  <a:lnTo>
                    <a:pt x="1248" y="688"/>
                  </a:lnTo>
                  <a:lnTo>
                    <a:pt x="1250" y="688"/>
                  </a:lnTo>
                  <a:lnTo>
                    <a:pt x="1250" y="688"/>
                  </a:lnTo>
                  <a:lnTo>
                    <a:pt x="1252" y="688"/>
                  </a:lnTo>
                  <a:lnTo>
                    <a:pt x="1252" y="688"/>
                  </a:lnTo>
                  <a:lnTo>
                    <a:pt x="1258" y="688"/>
                  </a:lnTo>
                  <a:lnTo>
                    <a:pt x="1258" y="688"/>
                  </a:lnTo>
                  <a:lnTo>
                    <a:pt x="1258" y="688"/>
                  </a:lnTo>
                  <a:lnTo>
                    <a:pt x="1260" y="688"/>
                  </a:lnTo>
                  <a:lnTo>
                    <a:pt x="1260" y="688"/>
                  </a:lnTo>
                  <a:lnTo>
                    <a:pt x="1268" y="688"/>
                  </a:lnTo>
                  <a:lnTo>
                    <a:pt x="1268" y="688"/>
                  </a:lnTo>
                  <a:lnTo>
                    <a:pt x="1272" y="688"/>
                  </a:lnTo>
                  <a:lnTo>
                    <a:pt x="1274" y="688"/>
                  </a:lnTo>
                  <a:lnTo>
                    <a:pt x="1274" y="688"/>
                  </a:lnTo>
                  <a:lnTo>
                    <a:pt x="1278" y="688"/>
                  </a:lnTo>
                  <a:lnTo>
                    <a:pt x="1280" y="688"/>
                  </a:lnTo>
                  <a:lnTo>
                    <a:pt x="1280" y="688"/>
                  </a:lnTo>
                  <a:lnTo>
                    <a:pt x="1282" y="690"/>
                  </a:lnTo>
                  <a:lnTo>
                    <a:pt x="1282" y="690"/>
                  </a:lnTo>
                  <a:lnTo>
                    <a:pt x="1286" y="690"/>
                  </a:lnTo>
                  <a:lnTo>
                    <a:pt x="1286" y="690"/>
                  </a:lnTo>
                  <a:lnTo>
                    <a:pt x="1288" y="690"/>
                  </a:lnTo>
                  <a:lnTo>
                    <a:pt x="1288" y="690"/>
                  </a:lnTo>
                  <a:lnTo>
                    <a:pt x="1290" y="692"/>
                  </a:lnTo>
                  <a:lnTo>
                    <a:pt x="1296" y="692"/>
                  </a:lnTo>
                  <a:lnTo>
                    <a:pt x="1296" y="692"/>
                  </a:lnTo>
                  <a:lnTo>
                    <a:pt x="1300" y="692"/>
                  </a:lnTo>
                  <a:lnTo>
                    <a:pt x="1300" y="692"/>
                  </a:lnTo>
                  <a:lnTo>
                    <a:pt x="1302" y="692"/>
                  </a:lnTo>
                  <a:lnTo>
                    <a:pt x="1302" y="692"/>
                  </a:lnTo>
                  <a:lnTo>
                    <a:pt x="1312" y="692"/>
                  </a:lnTo>
                  <a:lnTo>
                    <a:pt x="1312" y="692"/>
                  </a:lnTo>
                  <a:lnTo>
                    <a:pt x="1314" y="692"/>
                  </a:lnTo>
                  <a:lnTo>
                    <a:pt x="1314" y="692"/>
                  </a:lnTo>
                  <a:lnTo>
                    <a:pt x="1316" y="692"/>
                  </a:lnTo>
                  <a:lnTo>
                    <a:pt x="1316" y="692"/>
                  </a:lnTo>
                  <a:lnTo>
                    <a:pt x="1320" y="692"/>
                  </a:lnTo>
                  <a:lnTo>
                    <a:pt x="1330" y="690"/>
                  </a:lnTo>
                  <a:lnTo>
                    <a:pt x="1330" y="690"/>
                  </a:lnTo>
                  <a:lnTo>
                    <a:pt x="1332" y="692"/>
                  </a:lnTo>
                  <a:lnTo>
                    <a:pt x="1332" y="692"/>
                  </a:lnTo>
                  <a:lnTo>
                    <a:pt x="1336" y="692"/>
                  </a:lnTo>
                  <a:lnTo>
                    <a:pt x="1336" y="692"/>
                  </a:lnTo>
                  <a:lnTo>
                    <a:pt x="1340" y="690"/>
                  </a:lnTo>
                  <a:lnTo>
                    <a:pt x="1340" y="690"/>
                  </a:lnTo>
                  <a:lnTo>
                    <a:pt x="1340" y="690"/>
                  </a:lnTo>
                  <a:lnTo>
                    <a:pt x="1340" y="690"/>
                  </a:lnTo>
                  <a:lnTo>
                    <a:pt x="1344" y="690"/>
                  </a:lnTo>
                  <a:lnTo>
                    <a:pt x="1344" y="690"/>
                  </a:lnTo>
                  <a:lnTo>
                    <a:pt x="1346" y="692"/>
                  </a:lnTo>
                  <a:lnTo>
                    <a:pt x="1346" y="692"/>
                  </a:lnTo>
                  <a:lnTo>
                    <a:pt x="1350" y="692"/>
                  </a:lnTo>
                  <a:lnTo>
                    <a:pt x="1354" y="692"/>
                  </a:lnTo>
                  <a:lnTo>
                    <a:pt x="1354" y="692"/>
                  </a:lnTo>
                  <a:lnTo>
                    <a:pt x="1358" y="692"/>
                  </a:lnTo>
                  <a:lnTo>
                    <a:pt x="1358" y="692"/>
                  </a:lnTo>
                  <a:lnTo>
                    <a:pt x="1358" y="692"/>
                  </a:lnTo>
                  <a:lnTo>
                    <a:pt x="1358" y="692"/>
                  </a:lnTo>
                  <a:lnTo>
                    <a:pt x="1364" y="690"/>
                  </a:lnTo>
                  <a:lnTo>
                    <a:pt x="1364" y="690"/>
                  </a:lnTo>
                  <a:lnTo>
                    <a:pt x="1364" y="690"/>
                  </a:lnTo>
                  <a:lnTo>
                    <a:pt x="1364" y="690"/>
                  </a:lnTo>
                  <a:lnTo>
                    <a:pt x="1366" y="690"/>
                  </a:lnTo>
                  <a:lnTo>
                    <a:pt x="1366" y="690"/>
                  </a:lnTo>
                  <a:lnTo>
                    <a:pt x="1368" y="692"/>
                  </a:lnTo>
                  <a:lnTo>
                    <a:pt x="1372" y="692"/>
                  </a:lnTo>
                  <a:lnTo>
                    <a:pt x="1372" y="692"/>
                  </a:lnTo>
                  <a:lnTo>
                    <a:pt x="1376" y="692"/>
                  </a:lnTo>
                  <a:lnTo>
                    <a:pt x="1380" y="692"/>
                  </a:lnTo>
                  <a:lnTo>
                    <a:pt x="1380" y="692"/>
                  </a:lnTo>
                  <a:lnTo>
                    <a:pt x="1382" y="692"/>
                  </a:lnTo>
                  <a:lnTo>
                    <a:pt x="1382" y="692"/>
                  </a:lnTo>
                  <a:lnTo>
                    <a:pt x="1384" y="692"/>
                  </a:lnTo>
                  <a:lnTo>
                    <a:pt x="1384" y="692"/>
                  </a:lnTo>
                  <a:lnTo>
                    <a:pt x="1386" y="696"/>
                  </a:lnTo>
                  <a:lnTo>
                    <a:pt x="1386" y="696"/>
                  </a:lnTo>
                  <a:lnTo>
                    <a:pt x="1384" y="702"/>
                  </a:lnTo>
                  <a:lnTo>
                    <a:pt x="1384" y="702"/>
                  </a:lnTo>
                  <a:lnTo>
                    <a:pt x="1384" y="706"/>
                  </a:lnTo>
                  <a:lnTo>
                    <a:pt x="1382" y="706"/>
                  </a:lnTo>
                  <a:lnTo>
                    <a:pt x="1382" y="706"/>
                  </a:lnTo>
                  <a:lnTo>
                    <a:pt x="1382" y="710"/>
                  </a:lnTo>
                  <a:lnTo>
                    <a:pt x="1382" y="710"/>
                  </a:lnTo>
                  <a:lnTo>
                    <a:pt x="1380" y="712"/>
                  </a:lnTo>
                  <a:lnTo>
                    <a:pt x="1380" y="712"/>
                  </a:lnTo>
                  <a:lnTo>
                    <a:pt x="1380" y="714"/>
                  </a:lnTo>
                  <a:lnTo>
                    <a:pt x="1380" y="714"/>
                  </a:lnTo>
                  <a:lnTo>
                    <a:pt x="1378" y="718"/>
                  </a:lnTo>
                  <a:lnTo>
                    <a:pt x="1378" y="720"/>
                  </a:lnTo>
                  <a:lnTo>
                    <a:pt x="1378" y="720"/>
                  </a:lnTo>
                  <a:lnTo>
                    <a:pt x="1376" y="722"/>
                  </a:lnTo>
                  <a:lnTo>
                    <a:pt x="1376" y="722"/>
                  </a:lnTo>
                  <a:lnTo>
                    <a:pt x="1376" y="724"/>
                  </a:lnTo>
                  <a:lnTo>
                    <a:pt x="1376" y="724"/>
                  </a:lnTo>
                  <a:lnTo>
                    <a:pt x="1374" y="728"/>
                  </a:lnTo>
                  <a:lnTo>
                    <a:pt x="1374" y="728"/>
                  </a:lnTo>
                  <a:lnTo>
                    <a:pt x="1374" y="730"/>
                  </a:lnTo>
                  <a:lnTo>
                    <a:pt x="1374" y="730"/>
                  </a:lnTo>
                  <a:lnTo>
                    <a:pt x="1372" y="734"/>
                  </a:lnTo>
                  <a:lnTo>
                    <a:pt x="1372" y="734"/>
                  </a:lnTo>
                  <a:lnTo>
                    <a:pt x="1372" y="740"/>
                  </a:lnTo>
                  <a:lnTo>
                    <a:pt x="1372" y="740"/>
                  </a:lnTo>
                  <a:lnTo>
                    <a:pt x="1372" y="744"/>
                  </a:lnTo>
                  <a:lnTo>
                    <a:pt x="1372" y="744"/>
                  </a:lnTo>
                  <a:lnTo>
                    <a:pt x="1372" y="744"/>
                  </a:lnTo>
                  <a:lnTo>
                    <a:pt x="1372" y="744"/>
                  </a:lnTo>
                  <a:lnTo>
                    <a:pt x="1370" y="750"/>
                  </a:lnTo>
                  <a:lnTo>
                    <a:pt x="1370" y="750"/>
                  </a:lnTo>
                  <a:lnTo>
                    <a:pt x="1370" y="754"/>
                  </a:lnTo>
                  <a:lnTo>
                    <a:pt x="1370" y="754"/>
                  </a:lnTo>
                  <a:lnTo>
                    <a:pt x="1370" y="756"/>
                  </a:lnTo>
                  <a:lnTo>
                    <a:pt x="1370" y="756"/>
                  </a:lnTo>
                  <a:lnTo>
                    <a:pt x="1368" y="758"/>
                  </a:lnTo>
                  <a:lnTo>
                    <a:pt x="1368" y="758"/>
                  </a:lnTo>
                  <a:lnTo>
                    <a:pt x="1368" y="760"/>
                  </a:lnTo>
                  <a:lnTo>
                    <a:pt x="1368" y="760"/>
                  </a:lnTo>
                  <a:lnTo>
                    <a:pt x="1368" y="762"/>
                  </a:lnTo>
                  <a:lnTo>
                    <a:pt x="1368" y="762"/>
                  </a:lnTo>
                  <a:lnTo>
                    <a:pt x="1366" y="766"/>
                  </a:lnTo>
                  <a:lnTo>
                    <a:pt x="1366" y="766"/>
                  </a:lnTo>
                  <a:lnTo>
                    <a:pt x="1364" y="768"/>
                  </a:lnTo>
                  <a:lnTo>
                    <a:pt x="1364" y="768"/>
                  </a:lnTo>
                  <a:lnTo>
                    <a:pt x="1364" y="770"/>
                  </a:lnTo>
                  <a:lnTo>
                    <a:pt x="1364" y="770"/>
                  </a:lnTo>
                  <a:lnTo>
                    <a:pt x="1364" y="774"/>
                  </a:lnTo>
                  <a:lnTo>
                    <a:pt x="1364" y="774"/>
                  </a:lnTo>
                  <a:lnTo>
                    <a:pt x="1362" y="776"/>
                  </a:lnTo>
                  <a:lnTo>
                    <a:pt x="1362" y="776"/>
                  </a:lnTo>
                  <a:lnTo>
                    <a:pt x="1362" y="778"/>
                  </a:lnTo>
                  <a:lnTo>
                    <a:pt x="1362" y="778"/>
                  </a:lnTo>
                  <a:lnTo>
                    <a:pt x="1360" y="782"/>
                  </a:lnTo>
                  <a:lnTo>
                    <a:pt x="1360" y="782"/>
                  </a:lnTo>
                  <a:lnTo>
                    <a:pt x="1360" y="784"/>
                  </a:lnTo>
                  <a:lnTo>
                    <a:pt x="1360" y="784"/>
                  </a:lnTo>
                  <a:lnTo>
                    <a:pt x="1360" y="788"/>
                  </a:lnTo>
                  <a:lnTo>
                    <a:pt x="1360" y="788"/>
                  </a:lnTo>
                  <a:lnTo>
                    <a:pt x="1360" y="792"/>
                  </a:lnTo>
                  <a:lnTo>
                    <a:pt x="1360" y="792"/>
                  </a:lnTo>
                  <a:lnTo>
                    <a:pt x="1360" y="794"/>
                  </a:lnTo>
                  <a:lnTo>
                    <a:pt x="1360" y="794"/>
                  </a:lnTo>
                  <a:lnTo>
                    <a:pt x="1360" y="794"/>
                  </a:lnTo>
                  <a:lnTo>
                    <a:pt x="1360" y="794"/>
                  </a:lnTo>
                  <a:lnTo>
                    <a:pt x="1358" y="798"/>
                  </a:lnTo>
                  <a:lnTo>
                    <a:pt x="1358" y="798"/>
                  </a:lnTo>
                  <a:lnTo>
                    <a:pt x="1358" y="802"/>
                  </a:lnTo>
                  <a:lnTo>
                    <a:pt x="1358" y="802"/>
                  </a:lnTo>
                  <a:lnTo>
                    <a:pt x="1358" y="802"/>
                  </a:lnTo>
                  <a:lnTo>
                    <a:pt x="1358" y="802"/>
                  </a:lnTo>
                  <a:lnTo>
                    <a:pt x="1356" y="804"/>
                  </a:lnTo>
                  <a:lnTo>
                    <a:pt x="1356" y="804"/>
                  </a:lnTo>
                  <a:lnTo>
                    <a:pt x="1354" y="806"/>
                  </a:lnTo>
                  <a:lnTo>
                    <a:pt x="1354" y="806"/>
                  </a:lnTo>
                  <a:lnTo>
                    <a:pt x="1352" y="810"/>
                  </a:lnTo>
                  <a:lnTo>
                    <a:pt x="1352" y="810"/>
                  </a:lnTo>
                  <a:lnTo>
                    <a:pt x="1352" y="814"/>
                  </a:lnTo>
                  <a:lnTo>
                    <a:pt x="1352" y="814"/>
                  </a:lnTo>
                  <a:lnTo>
                    <a:pt x="1352" y="816"/>
                  </a:lnTo>
                  <a:lnTo>
                    <a:pt x="1352" y="816"/>
                  </a:lnTo>
                  <a:lnTo>
                    <a:pt x="1352" y="820"/>
                  </a:lnTo>
                  <a:lnTo>
                    <a:pt x="1352" y="820"/>
                  </a:lnTo>
                  <a:lnTo>
                    <a:pt x="1350" y="822"/>
                  </a:lnTo>
                  <a:lnTo>
                    <a:pt x="1350" y="822"/>
                  </a:lnTo>
                  <a:lnTo>
                    <a:pt x="1350" y="826"/>
                  </a:lnTo>
                  <a:lnTo>
                    <a:pt x="1350" y="826"/>
                  </a:lnTo>
                  <a:lnTo>
                    <a:pt x="1350" y="828"/>
                  </a:lnTo>
                  <a:lnTo>
                    <a:pt x="1350" y="828"/>
                  </a:lnTo>
                  <a:lnTo>
                    <a:pt x="1348" y="832"/>
                  </a:lnTo>
                  <a:lnTo>
                    <a:pt x="1348" y="832"/>
                  </a:lnTo>
                  <a:lnTo>
                    <a:pt x="1348" y="836"/>
                  </a:lnTo>
                  <a:lnTo>
                    <a:pt x="1348" y="836"/>
                  </a:lnTo>
                  <a:lnTo>
                    <a:pt x="1350" y="838"/>
                  </a:lnTo>
                  <a:lnTo>
                    <a:pt x="1350" y="838"/>
                  </a:lnTo>
                  <a:lnTo>
                    <a:pt x="1350" y="844"/>
                  </a:lnTo>
                  <a:lnTo>
                    <a:pt x="1350" y="844"/>
                  </a:lnTo>
                  <a:lnTo>
                    <a:pt x="1350" y="846"/>
                  </a:lnTo>
                  <a:lnTo>
                    <a:pt x="1350" y="846"/>
                  </a:lnTo>
                  <a:lnTo>
                    <a:pt x="1350" y="850"/>
                  </a:lnTo>
                  <a:lnTo>
                    <a:pt x="1350" y="850"/>
                  </a:lnTo>
                  <a:lnTo>
                    <a:pt x="1350" y="852"/>
                  </a:lnTo>
                  <a:lnTo>
                    <a:pt x="1350" y="852"/>
                  </a:lnTo>
                  <a:lnTo>
                    <a:pt x="1350" y="856"/>
                  </a:lnTo>
                  <a:lnTo>
                    <a:pt x="1350" y="856"/>
                  </a:lnTo>
                  <a:lnTo>
                    <a:pt x="1350" y="858"/>
                  </a:lnTo>
                  <a:lnTo>
                    <a:pt x="1350" y="858"/>
                  </a:lnTo>
                  <a:lnTo>
                    <a:pt x="1348" y="862"/>
                  </a:lnTo>
                  <a:lnTo>
                    <a:pt x="1348" y="862"/>
                  </a:lnTo>
                  <a:lnTo>
                    <a:pt x="1348" y="866"/>
                  </a:lnTo>
                  <a:lnTo>
                    <a:pt x="1348" y="866"/>
                  </a:lnTo>
                  <a:lnTo>
                    <a:pt x="1348" y="868"/>
                  </a:lnTo>
                  <a:lnTo>
                    <a:pt x="1348" y="870"/>
                  </a:lnTo>
                  <a:lnTo>
                    <a:pt x="1348" y="870"/>
                  </a:lnTo>
                  <a:lnTo>
                    <a:pt x="1348" y="874"/>
                  </a:lnTo>
                  <a:lnTo>
                    <a:pt x="1348" y="874"/>
                  </a:lnTo>
                  <a:lnTo>
                    <a:pt x="1346" y="878"/>
                  </a:lnTo>
                  <a:lnTo>
                    <a:pt x="1346" y="880"/>
                  </a:lnTo>
                  <a:lnTo>
                    <a:pt x="1346" y="880"/>
                  </a:lnTo>
                  <a:lnTo>
                    <a:pt x="1346" y="882"/>
                  </a:lnTo>
                  <a:lnTo>
                    <a:pt x="1346" y="882"/>
                  </a:lnTo>
                  <a:lnTo>
                    <a:pt x="1344" y="884"/>
                  </a:lnTo>
                  <a:lnTo>
                    <a:pt x="1344" y="884"/>
                  </a:lnTo>
                  <a:lnTo>
                    <a:pt x="1342" y="890"/>
                  </a:lnTo>
                  <a:lnTo>
                    <a:pt x="1342" y="890"/>
                  </a:lnTo>
                  <a:lnTo>
                    <a:pt x="1338" y="896"/>
                  </a:lnTo>
                  <a:lnTo>
                    <a:pt x="1338" y="896"/>
                  </a:lnTo>
                  <a:lnTo>
                    <a:pt x="1338" y="900"/>
                  </a:lnTo>
                  <a:lnTo>
                    <a:pt x="1338" y="900"/>
                  </a:lnTo>
                  <a:lnTo>
                    <a:pt x="1338" y="902"/>
                  </a:lnTo>
                  <a:lnTo>
                    <a:pt x="1338" y="902"/>
                  </a:lnTo>
                  <a:lnTo>
                    <a:pt x="1338" y="906"/>
                  </a:lnTo>
                  <a:lnTo>
                    <a:pt x="1338" y="908"/>
                  </a:lnTo>
                  <a:lnTo>
                    <a:pt x="1338" y="908"/>
                  </a:lnTo>
                  <a:lnTo>
                    <a:pt x="1336" y="910"/>
                  </a:lnTo>
                  <a:lnTo>
                    <a:pt x="1336" y="910"/>
                  </a:lnTo>
                  <a:lnTo>
                    <a:pt x="1334" y="914"/>
                  </a:lnTo>
                  <a:lnTo>
                    <a:pt x="1334" y="916"/>
                  </a:lnTo>
                  <a:lnTo>
                    <a:pt x="1334" y="916"/>
                  </a:lnTo>
                  <a:lnTo>
                    <a:pt x="1334" y="918"/>
                  </a:lnTo>
                  <a:lnTo>
                    <a:pt x="1334" y="918"/>
                  </a:lnTo>
                  <a:lnTo>
                    <a:pt x="1332" y="922"/>
                  </a:lnTo>
                  <a:lnTo>
                    <a:pt x="1332" y="922"/>
                  </a:lnTo>
                  <a:lnTo>
                    <a:pt x="1332" y="924"/>
                  </a:lnTo>
                  <a:lnTo>
                    <a:pt x="1332" y="924"/>
                  </a:lnTo>
                  <a:lnTo>
                    <a:pt x="1332" y="928"/>
                  </a:lnTo>
                  <a:lnTo>
                    <a:pt x="1332" y="928"/>
                  </a:lnTo>
                  <a:lnTo>
                    <a:pt x="1332" y="930"/>
                  </a:lnTo>
                  <a:lnTo>
                    <a:pt x="1332" y="930"/>
                  </a:lnTo>
                  <a:lnTo>
                    <a:pt x="1332" y="932"/>
                  </a:lnTo>
                  <a:lnTo>
                    <a:pt x="1332" y="932"/>
                  </a:lnTo>
                  <a:lnTo>
                    <a:pt x="1332" y="936"/>
                  </a:lnTo>
                  <a:lnTo>
                    <a:pt x="1332" y="936"/>
                  </a:lnTo>
                  <a:lnTo>
                    <a:pt x="1330" y="938"/>
                  </a:lnTo>
                  <a:lnTo>
                    <a:pt x="1330" y="938"/>
                  </a:lnTo>
                  <a:lnTo>
                    <a:pt x="1330" y="942"/>
                  </a:lnTo>
                  <a:lnTo>
                    <a:pt x="1330" y="942"/>
                  </a:lnTo>
                  <a:lnTo>
                    <a:pt x="1330" y="946"/>
                  </a:lnTo>
                  <a:lnTo>
                    <a:pt x="1330" y="946"/>
                  </a:lnTo>
                  <a:lnTo>
                    <a:pt x="1330" y="948"/>
                  </a:lnTo>
                  <a:lnTo>
                    <a:pt x="1330" y="948"/>
                  </a:lnTo>
                  <a:lnTo>
                    <a:pt x="1330" y="950"/>
                  </a:lnTo>
                  <a:lnTo>
                    <a:pt x="1330" y="950"/>
                  </a:lnTo>
                  <a:lnTo>
                    <a:pt x="1328" y="952"/>
                  </a:lnTo>
                  <a:lnTo>
                    <a:pt x="1328" y="952"/>
                  </a:lnTo>
                  <a:lnTo>
                    <a:pt x="1328" y="956"/>
                  </a:lnTo>
                  <a:lnTo>
                    <a:pt x="1328" y="956"/>
                  </a:lnTo>
                  <a:lnTo>
                    <a:pt x="1328" y="958"/>
                  </a:lnTo>
                  <a:lnTo>
                    <a:pt x="1328" y="958"/>
                  </a:lnTo>
                  <a:lnTo>
                    <a:pt x="1326" y="960"/>
                  </a:lnTo>
                  <a:lnTo>
                    <a:pt x="1326" y="960"/>
                  </a:lnTo>
                  <a:lnTo>
                    <a:pt x="1324" y="964"/>
                  </a:lnTo>
                  <a:lnTo>
                    <a:pt x="1324" y="964"/>
                  </a:lnTo>
                  <a:lnTo>
                    <a:pt x="1324" y="968"/>
                  </a:lnTo>
                  <a:lnTo>
                    <a:pt x="1324" y="968"/>
                  </a:lnTo>
                  <a:lnTo>
                    <a:pt x="1326" y="970"/>
                  </a:lnTo>
                  <a:lnTo>
                    <a:pt x="1326" y="970"/>
                  </a:lnTo>
                  <a:lnTo>
                    <a:pt x="1324" y="972"/>
                  </a:lnTo>
                  <a:lnTo>
                    <a:pt x="1324" y="972"/>
                  </a:lnTo>
                  <a:lnTo>
                    <a:pt x="1322" y="976"/>
                  </a:lnTo>
                  <a:lnTo>
                    <a:pt x="1322" y="976"/>
                  </a:lnTo>
                  <a:lnTo>
                    <a:pt x="1322" y="980"/>
                  </a:lnTo>
                  <a:lnTo>
                    <a:pt x="1322" y="980"/>
                  </a:lnTo>
                  <a:lnTo>
                    <a:pt x="1322" y="982"/>
                  </a:lnTo>
                  <a:lnTo>
                    <a:pt x="1322" y="982"/>
                  </a:lnTo>
                  <a:lnTo>
                    <a:pt x="1322" y="984"/>
                  </a:lnTo>
                  <a:lnTo>
                    <a:pt x="1322" y="984"/>
                  </a:lnTo>
                  <a:lnTo>
                    <a:pt x="1320" y="988"/>
                  </a:lnTo>
                  <a:lnTo>
                    <a:pt x="1320" y="988"/>
                  </a:lnTo>
                  <a:lnTo>
                    <a:pt x="1318" y="994"/>
                  </a:lnTo>
                  <a:lnTo>
                    <a:pt x="1318" y="994"/>
                  </a:lnTo>
                  <a:lnTo>
                    <a:pt x="1318" y="996"/>
                  </a:lnTo>
                  <a:lnTo>
                    <a:pt x="1318" y="996"/>
                  </a:lnTo>
                  <a:lnTo>
                    <a:pt x="1316" y="998"/>
                  </a:lnTo>
                  <a:lnTo>
                    <a:pt x="1316" y="998"/>
                  </a:lnTo>
                  <a:lnTo>
                    <a:pt x="1316" y="1002"/>
                  </a:lnTo>
                  <a:lnTo>
                    <a:pt x="1316" y="1002"/>
                  </a:lnTo>
                  <a:lnTo>
                    <a:pt x="1314" y="1004"/>
                  </a:lnTo>
                  <a:lnTo>
                    <a:pt x="1314" y="1004"/>
                  </a:lnTo>
                  <a:lnTo>
                    <a:pt x="1314" y="1006"/>
                  </a:lnTo>
                  <a:lnTo>
                    <a:pt x="1314" y="1006"/>
                  </a:lnTo>
                  <a:lnTo>
                    <a:pt x="1312" y="1010"/>
                  </a:lnTo>
                  <a:lnTo>
                    <a:pt x="1312" y="1010"/>
                  </a:lnTo>
                  <a:lnTo>
                    <a:pt x="1312" y="1014"/>
                  </a:lnTo>
                  <a:lnTo>
                    <a:pt x="1312" y="1014"/>
                  </a:lnTo>
                  <a:lnTo>
                    <a:pt x="1312" y="1016"/>
                  </a:lnTo>
                  <a:lnTo>
                    <a:pt x="1312" y="1016"/>
                  </a:lnTo>
                  <a:lnTo>
                    <a:pt x="1312" y="1022"/>
                  </a:lnTo>
                  <a:lnTo>
                    <a:pt x="1312" y="1022"/>
                  </a:lnTo>
                  <a:lnTo>
                    <a:pt x="1310" y="1026"/>
                  </a:lnTo>
                  <a:lnTo>
                    <a:pt x="1310" y="1028"/>
                  </a:lnTo>
                  <a:lnTo>
                    <a:pt x="1310" y="1028"/>
                  </a:lnTo>
                  <a:lnTo>
                    <a:pt x="1312" y="1034"/>
                  </a:lnTo>
                  <a:lnTo>
                    <a:pt x="1312" y="1034"/>
                  </a:lnTo>
                  <a:lnTo>
                    <a:pt x="1312" y="1036"/>
                  </a:lnTo>
                  <a:lnTo>
                    <a:pt x="1312" y="1036"/>
                  </a:lnTo>
                  <a:lnTo>
                    <a:pt x="1310" y="1038"/>
                  </a:lnTo>
                  <a:lnTo>
                    <a:pt x="1310" y="1038"/>
                  </a:lnTo>
                  <a:lnTo>
                    <a:pt x="1310" y="1042"/>
                  </a:lnTo>
                  <a:lnTo>
                    <a:pt x="1310" y="1042"/>
                  </a:lnTo>
                  <a:lnTo>
                    <a:pt x="1310" y="1046"/>
                  </a:lnTo>
                  <a:lnTo>
                    <a:pt x="1310" y="1046"/>
                  </a:lnTo>
                  <a:lnTo>
                    <a:pt x="1310" y="1048"/>
                  </a:lnTo>
                  <a:lnTo>
                    <a:pt x="1310" y="1048"/>
                  </a:lnTo>
                  <a:lnTo>
                    <a:pt x="1310" y="1050"/>
                  </a:lnTo>
                  <a:lnTo>
                    <a:pt x="1310" y="1050"/>
                  </a:lnTo>
                  <a:lnTo>
                    <a:pt x="1308" y="1054"/>
                  </a:lnTo>
                  <a:lnTo>
                    <a:pt x="1308" y="1054"/>
                  </a:lnTo>
                  <a:lnTo>
                    <a:pt x="1308" y="1060"/>
                  </a:lnTo>
                  <a:lnTo>
                    <a:pt x="1308" y="1060"/>
                  </a:lnTo>
                  <a:lnTo>
                    <a:pt x="1308" y="1062"/>
                  </a:lnTo>
                  <a:lnTo>
                    <a:pt x="1308" y="1062"/>
                  </a:lnTo>
                  <a:lnTo>
                    <a:pt x="1306" y="1064"/>
                  </a:lnTo>
                  <a:lnTo>
                    <a:pt x="1306" y="1064"/>
                  </a:lnTo>
                  <a:lnTo>
                    <a:pt x="1304" y="1068"/>
                  </a:lnTo>
                  <a:lnTo>
                    <a:pt x="1304" y="1068"/>
                  </a:lnTo>
                  <a:lnTo>
                    <a:pt x="1304" y="1070"/>
                  </a:lnTo>
                  <a:lnTo>
                    <a:pt x="1302" y="1072"/>
                  </a:lnTo>
                  <a:lnTo>
                    <a:pt x="1302" y="1072"/>
                  </a:lnTo>
                  <a:lnTo>
                    <a:pt x="1300" y="1074"/>
                  </a:lnTo>
                  <a:lnTo>
                    <a:pt x="1300" y="1074"/>
                  </a:lnTo>
                  <a:lnTo>
                    <a:pt x="1298" y="1078"/>
                  </a:lnTo>
                  <a:lnTo>
                    <a:pt x="1298" y="1078"/>
                  </a:lnTo>
                  <a:lnTo>
                    <a:pt x="1298" y="1082"/>
                  </a:lnTo>
                  <a:lnTo>
                    <a:pt x="1298" y="1082"/>
                  </a:lnTo>
                  <a:lnTo>
                    <a:pt x="1298" y="1084"/>
                  </a:lnTo>
                  <a:lnTo>
                    <a:pt x="1298" y="1084"/>
                  </a:lnTo>
                  <a:lnTo>
                    <a:pt x="1298" y="1090"/>
                  </a:lnTo>
                  <a:lnTo>
                    <a:pt x="1298" y="1090"/>
                  </a:lnTo>
                  <a:lnTo>
                    <a:pt x="1298" y="1092"/>
                  </a:lnTo>
                  <a:lnTo>
                    <a:pt x="1298" y="1092"/>
                  </a:lnTo>
                  <a:lnTo>
                    <a:pt x="1298" y="1096"/>
                  </a:lnTo>
                  <a:lnTo>
                    <a:pt x="1298" y="1096"/>
                  </a:lnTo>
                  <a:lnTo>
                    <a:pt x="1298" y="1100"/>
                  </a:lnTo>
                  <a:lnTo>
                    <a:pt x="1298" y="1100"/>
                  </a:lnTo>
                  <a:lnTo>
                    <a:pt x="1298" y="1102"/>
                  </a:lnTo>
                  <a:lnTo>
                    <a:pt x="1298" y="1102"/>
                  </a:lnTo>
                  <a:lnTo>
                    <a:pt x="1298" y="1108"/>
                  </a:lnTo>
                  <a:lnTo>
                    <a:pt x="1298" y="1108"/>
                  </a:lnTo>
                  <a:lnTo>
                    <a:pt x="1298" y="1110"/>
                  </a:lnTo>
                  <a:lnTo>
                    <a:pt x="1298" y="1110"/>
                  </a:lnTo>
                  <a:lnTo>
                    <a:pt x="1296" y="1112"/>
                  </a:lnTo>
                  <a:lnTo>
                    <a:pt x="1296" y="1112"/>
                  </a:lnTo>
                  <a:lnTo>
                    <a:pt x="1298" y="1116"/>
                  </a:lnTo>
                  <a:lnTo>
                    <a:pt x="1298" y="1116"/>
                  </a:lnTo>
                  <a:lnTo>
                    <a:pt x="1298" y="1118"/>
                  </a:lnTo>
                  <a:lnTo>
                    <a:pt x="1298" y="1118"/>
                  </a:lnTo>
                  <a:lnTo>
                    <a:pt x="1296" y="1120"/>
                  </a:lnTo>
                  <a:lnTo>
                    <a:pt x="1296" y="1120"/>
                  </a:lnTo>
                  <a:lnTo>
                    <a:pt x="1296" y="1124"/>
                  </a:lnTo>
                  <a:lnTo>
                    <a:pt x="1296" y="1124"/>
                  </a:lnTo>
                  <a:lnTo>
                    <a:pt x="1294" y="1126"/>
                  </a:lnTo>
                  <a:lnTo>
                    <a:pt x="1294" y="1126"/>
                  </a:lnTo>
                  <a:lnTo>
                    <a:pt x="1294" y="1128"/>
                  </a:lnTo>
                  <a:lnTo>
                    <a:pt x="1294" y="1128"/>
                  </a:lnTo>
                  <a:lnTo>
                    <a:pt x="1294" y="1132"/>
                  </a:lnTo>
                  <a:lnTo>
                    <a:pt x="1294" y="1132"/>
                  </a:lnTo>
                  <a:lnTo>
                    <a:pt x="1294" y="1134"/>
                  </a:lnTo>
                  <a:lnTo>
                    <a:pt x="1294" y="1134"/>
                  </a:lnTo>
                  <a:lnTo>
                    <a:pt x="1294" y="1138"/>
                  </a:lnTo>
                  <a:lnTo>
                    <a:pt x="1294" y="1138"/>
                  </a:lnTo>
                  <a:lnTo>
                    <a:pt x="1292" y="1140"/>
                  </a:lnTo>
                  <a:lnTo>
                    <a:pt x="1292" y="1140"/>
                  </a:lnTo>
                  <a:lnTo>
                    <a:pt x="1290" y="1142"/>
                  </a:lnTo>
                  <a:lnTo>
                    <a:pt x="1290" y="1144"/>
                  </a:lnTo>
                  <a:lnTo>
                    <a:pt x="1290" y="1144"/>
                  </a:lnTo>
                  <a:lnTo>
                    <a:pt x="1290" y="1144"/>
                  </a:lnTo>
                  <a:lnTo>
                    <a:pt x="1288" y="1148"/>
                  </a:lnTo>
                  <a:lnTo>
                    <a:pt x="1288" y="1148"/>
                  </a:lnTo>
                  <a:lnTo>
                    <a:pt x="1286" y="1150"/>
                  </a:lnTo>
                  <a:lnTo>
                    <a:pt x="1286" y="1154"/>
                  </a:lnTo>
                  <a:lnTo>
                    <a:pt x="1286" y="1156"/>
                  </a:lnTo>
                  <a:lnTo>
                    <a:pt x="1286" y="1156"/>
                  </a:lnTo>
                  <a:lnTo>
                    <a:pt x="1286" y="1162"/>
                  </a:lnTo>
                  <a:lnTo>
                    <a:pt x="1286" y="1162"/>
                  </a:lnTo>
                  <a:lnTo>
                    <a:pt x="1288" y="1164"/>
                  </a:lnTo>
                  <a:lnTo>
                    <a:pt x="1288" y="1164"/>
                  </a:lnTo>
                  <a:lnTo>
                    <a:pt x="1288" y="1166"/>
                  </a:lnTo>
                  <a:lnTo>
                    <a:pt x="1288" y="1166"/>
                  </a:lnTo>
                  <a:lnTo>
                    <a:pt x="1288" y="1168"/>
                  </a:lnTo>
                  <a:lnTo>
                    <a:pt x="1288" y="1168"/>
                  </a:lnTo>
                  <a:lnTo>
                    <a:pt x="1286" y="1172"/>
                  </a:lnTo>
                  <a:lnTo>
                    <a:pt x="1286" y="1172"/>
                  </a:lnTo>
                  <a:lnTo>
                    <a:pt x="1286" y="1174"/>
                  </a:lnTo>
                  <a:lnTo>
                    <a:pt x="1286" y="1174"/>
                  </a:lnTo>
                  <a:lnTo>
                    <a:pt x="1286" y="1178"/>
                  </a:lnTo>
                  <a:lnTo>
                    <a:pt x="1286" y="1178"/>
                  </a:lnTo>
                  <a:lnTo>
                    <a:pt x="1284" y="1178"/>
                  </a:lnTo>
                  <a:lnTo>
                    <a:pt x="1284" y="1178"/>
                  </a:lnTo>
                  <a:lnTo>
                    <a:pt x="1282" y="1182"/>
                  </a:lnTo>
                  <a:lnTo>
                    <a:pt x="1282" y="1182"/>
                  </a:lnTo>
                  <a:lnTo>
                    <a:pt x="1282" y="1184"/>
                  </a:lnTo>
                  <a:lnTo>
                    <a:pt x="1282" y="1184"/>
                  </a:lnTo>
                  <a:lnTo>
                    <a:pt x="1280" y="1186"/>
                  </a:lnTo>
                  <a:lnTo>
                    <a:pt x="1280" y="1186"/>
                  </a:lnTo>
                  <a:lnTo>
                    <a:pt x="1280" y="1190"/>
                  </a:lnTo>
                  <a:lnTo>
                    <a:pt x="1280" y="1190"/>
                  </a:lnTo>
                  <a:lnTo>
                    <a:pt x="1280" y="1192"/>
                  </a:lnTo>
                  <a:lnTo>
                    <a:pt x="1280" y="1194"/>
                  </a:lnTo>
                  <a:lnTo>
                    <a:pt x="1280" y="1194"/>
                  </a:lnTo>
                  <a:lnTo>
                    <a:pt x="1278" y="1198"/>
                  </a:lnTo>
                  <a:lnTo>
                    <a:pt x="1278" y="1198"/>
                  </a:lnTo>
                  <a:lnTo>
                    <a:pt x="1280" y="1202"/>
                  </a:lnTo>
                  <a:lnTo>
                    <a:pt x="1280" y="1202"/>
                  </a:lnTo>
                  <a:lnTo>
                    <a:pt x="1280" y="1204"/>
                  </a:lnTo>
                  <a:lnTo>
                    <a:pt x="1278" y="1206"/>
                  </a:lnTo>
                  <a:lnTo>
                    <a:pt x="1278" y="1206"/>
                  </a:lnTo>
                  <a:lnTo>
                    <a:pt x="1278" y="1210"/>
                  </a:lnTo>
                  <a:lnTo>
                    <a:pt x="1278" y="1210"/>
                  </a:lnTo>
                  <a:lnTo>
                    <a:pt x="1278" y="1210"/>
                  </a:lnTo>
                  <a:lnTo>
                    <a:pt x="1278" y="1210"/>
                  </a:lnTo>
                  <a:lnTo>
                    <a:pt x="1276" y="1214"/>
                  </a:lnTo>
                  <a:lnTo>
                    <a:pt x="1276" y="1214"/>
                  </a:lnTo>
                  <a:lnTo>
                    <a:pt x="1276" y="1218"/>
                  </a:lnTo>
                  <a:lnTo>
                    <a:pt x="1276" y="1218"/>
                  </a:lnTo>
                  <a:lnTo>
                    <a:pt x="1276" y="1220"/>
                  </a:lnTo>
                  <a:lnTo>
                    <a:pt x="1276" y="1220"/>
                  </a:lnTo>
                  <a:lnTo>
                    <a:pt x="1276" y="1224"/>
                  </a:lnTo>
                  <a:lnTo>
                    <a:pt x="1276" y="1224"/>
                  </a:lnTo>
                  <a:lnTo>
                    <a:pt x="1276" y="1226"/>
                  </a:lnTo>
                  <a:lnTo>
                    <a:pt x="1276" y="1226"/>
                  </a:lnTo>
                  <a:lnTo>
                    <a:pt x="1274" y="1230"/>
                  </a:lnTo>
                  <a:lnTo>
                    <a:pt x="1274" y="1230"/>
                  </a:lnTo>
                  <a:lnTo>
                    <a:pt x="1274" y="1232"/>
                  </a:lnTo>
                  <a:lnTo>
                    <a:pt x="1274" y="1232"/>
                  </a:lnTo>
                  <a:lnTo>
                    <a:pt x="1274" y="1238"/>
                  </a:lnTo>
                  <a:lnTo>
                    <a:pt x="1274" y="1238"/>
                  </a:lnTo>
                  <a:lnTo>
                    <a:pt x="1272" y="1240"/>
                  </a:lnTo>
                  <a:lnTo>
                    <a:pt x="1272" y="1240"/>
                  </a:lnTo>
                  <a:lnTo>
                    <a:pt x="1270" y="1242"/>
                  </a:lnTo>
                  <a:lnTo>
                    <a:pt x="1270" y="1242"/>
                  </a:lnTo>
                  <a:lnTo>
                    <a:pt x="1266" y="1248"/>
                  </a:lnTo>
                  <a:lnTo>
                    <a:pt x="1266" y="1248"/>
                  </a:lnTo>
                  <a:lnTo>
                    <a:pt x="1266" y="1252"/>
                  </a:lnTo>
                  <a:lnTo>
                    <a:pt x="1266" y="1252"/>
                  </a:lnTo>
                  <a:lnTo>
                    <a:pt x="1266" y="1254"/>
                  </a:lnTo>
                  <a:lnTo>
                    <a:pt x="1266" y="1254"/>
                  </a:lnTo>
                  <a:lnTo>
                    <a:pt x="1264" y="1260"/>
                  </a:lnTo>
                  <a:lnTo>
                    <a:pt x="1264" y="1260"/>
                  </a:lnTo>
                  <a:lnTo>
                    <a:pt x="1264" y="1262"/>
                  </a:lnTo>
                  <a:lnTo>
                    <a:pt x="1264" y="1262"/>
                  </a:lnTo>
                  <a:lnTo>
                    <a:pt x="1264" y="1266"/>
                  </a:lnTo>
                  <a:lnTo>
                    <a:pt x="1264" y="1266"/>
                  </a:lnTo>
                  <a:lnTo>
                    <a:pt x="1264" y="1268"/>
                  </a:lnTo>
                  <a:lnTo>
                    <a:pt x="1264" y="1268"/>
                  </a:lnTo>
                  <a:lnTo>
                    <a:pt x="1262" y="1272"/>
                  </a:lnTo>
                  <a:lnTo>
                    <a:pt x="1262" y="1272"/>
                  </a:lnTo>
                  <a:lnTo>
                    <a:pt x="1264" y="1276"/>
                  </a:lnTo>
                  <a:lnTo>
                    <a:pt x="1264" y="1276"/>
                  </a:lnTo>
                  <a:lnTo>
                    <a:pt x="1264" y="1278"/>
                  </a:lnTo>
                  <a:lnTo>
                    <a:pt x="1264" y="1278"/>
                  </a:lnTo>
                  <a:lnTo>
                    <a:pt x="1264" y="1282"/>
                  </a:lnTo>
                  <a:lnTo>
                    <a:pt x="1262" y="1284"/>
                  </a:lnTo>
                  <a:lnTo>
                    <a:pt x="1262" y="1284"/>
                  </a:lnTo>
                  <a:lnTo>
                    <a:pt x="1262" y="1288"/>
                  </a:lnTo>
                  <a:lnTo>
                    <a:pt x="1262" y="1288"/>
                  </a:lnTo>
                  <a:lnTo>
                    <a:pt x="1260" y="1290"/>
                  </a:lnTo>
                  <a:lnTo>
                    <a:pt x="1260" y="1290"/>
                  </a:lnTo>
                  <a:lnTo>
                    <a:pt x="1258" y="1294"/>
                  </a:lnTo>
                  <a:lnTo>
                    <a:pt x="1258" y="1294"/>
                  </a:lnTo>
                  <a:lnTo>
                    <a:pt x="1258" y="1298"/>
                  </a:lnTo>
                  <a:lnTo>
                    <a:pt x="1258" y="1298"/>
                  </a:lnTo>
                  <a:lnTo>
                    <a:pt x="1260" y="1300"/>
                  </a:lnTo>
                  <a:lnTo>
                    <a:pt x="1260" y="1300"/>
                  </a:lnTo>
                  <a:lnTo>
                    <a:pt x="1260" y="1306"/>
                  </a:lnTo>
                  <a:lnTo>
                    <a:pt x="1260" y="1306"/>
                  </a:lnTo>
                  <a:lnTo>
                    <a:pt x="1258" y="1308"/>
                  </a:lnTo>
                  <a:lnTo>
                    <a:pt x="1258" y="1308"/>
                  </a:lnTo>
                  <a:lnTo>
                    <a:pt x="1258" y="1310"/>
                  </a:lnTo>
                  <a:lnTo>
                    <a:pt x="1258" y="1312"/>
                  </a:lnTo>
                  <a:lnTo>
                    <a:pt x="1258" y="1312"/>
                  </a:lnTo>
                  <a:lnTo>
                    <a:pt x="1258" y="1316"/>
                  </a:lnTo>
                  <a:lnTo>
                    <a:pt x="1258" y="1316"/>
                  </a:lnTo>
                  <a:lnTo>
                    <a:pt x="1256" y="1320"/>
                  </a:lnTo>
                  <a:lnTo>
                    <a:pt x="1256" y="1320"/>
                  </a:lnTo>
                  <a:lnTo>
                    <a:pt x="1254" y="1320"/>
                  </a:lnTo>
                  <a:lnTo>
                    <a:pt x="1254" y="1320"/>
                  </a:lnTo>
                  <a:lnTo>
                    <a:pt x="1254" y="1316"/>
                  </a:lnTo>
                  <a:lnTo>
                    <a:pt x="1254" y="1316"/>
                  </a:lnTo>
                  <a:lnTo>
                    <a:pt x="1250" y="1312"/>
                  </a:lnTo>
                  <a:lnTo>
                    <a:pt x="1250" y="1312"/>
                  </a:lnTo>
                  <a:lnTo>
                    <a:pt x="1250" y="1306"/>
                  </a:lnTo>
                  <a:lnTo>
                    <a:pt x="1250" y="1306"/>
                  </a:lnTo>
                  <a:lnTo>
                    <a:pt x="1248" y="1304"/>
                  </a:lnTo>
                  <a:lnTo>
                    <a:pt x="1248" y="1304"/>
                  </a:lnTo>
                  <a:lnTo>
                    <a:pt x="1246" y="1302"/>
                  </a:lnTo>
                  <a:lnTo>
                    <a:pt x="1246" y="1302"/>
                  </a:lnTo>
                  <a:lnTo>
                    <a:pt x="1246" y="1298"/>
                  </a:lnTo>
                  <a:lnTo>
                    <a:pt x="1246" y="1298"/>
                  </a:lnTo>
                  <a:lnTo>
                    <a:pt x="1246" y="1296"/>
                  </a:lnTo>
                  <a:lnTo>
                    <a:pt x="1246" y="1292"/>
                  </a:lnTo>
                  <a:lnTo>
                    <a:pt x="1246" y="1292"/>
                  </a:lnTo>
                  <a:lnTo>
                    <a:pt x="1246" y="1290"/>
                  </a:lnTo>
                  <a:lnTo>
                    <a:pt x="1246" y="1290"/>
                  </a:lnTo>
                  <a:lnTo>
                    <a:pt x="1246" y="1282"/>
                  </a:lnTo>
                  <a:lnTo>
                    <a:pt x="1246" y="1282"/>
                  </a:lnTo>
                  <a:lnTo>
                    <a:pt x="1244" y="1276"/>
                  </a:lnTo>
                  <a:lnTo>
                    <a:pt x="1244" y="1276"/>
                  </a:lnTo>
                  <a:lnTo>
                    <a:pt x="1242" y="1274"/>
                  </a:lnTo>
                  <a:lnTo>
                    <a:pt x="1242" y="1274"/>
                  </a:lnTo>
                  <a:lnTo>
                    <a:pt x="1240" y="1270"/>
                  </a:lnTo>
                  <a:lnTo>
                    <a:pt x="1240" y="1270"/>
                  </a:lnTo>
                  <a:lnTo>
                    <a:pt x="1238" y="1268"/>
                  </a:lnTo>
                  <a:lnTo>
                    <a:pt x="1238" y="1268"/>
                  </a:lnTo>
                  <a:lnTo>
                    <a:pt x="1238" y="1266"/>
                  </a:lnTo>
                  <a:lnTo>
                    <a:pt x="1238" y="1266"/>
                  </a:lnTo>
                  <a:lnTo>
                    <a:pt x="1236" y="1260"/>
                  </a:lnTo>
                  <a:lnTo>
                    <a:pt x="1236" y="1260"/>
                  </a:lnTo>
                  <a:lnTo>
                    <a:pt x="1236" y="1258"/>
                  </a:lnTo>
                  <a:lnTo>
                    <a:pt x="1236" y="1258"/>
                  </a:lnTo>
                  <a:lnTo>
                    <a:pt x="1234" y="1252"/>
                  </a:lnTo>
                  <a:lnTo>
                    <a:pt x="1234" y="1252"/>
                  </a:lnTo>
                  <a:lnTo>
                    <a:pt x="1232" y="1248"/>
                  </a:lnTo>
                  <a:lnTo>
                    <a:pt x="1232" y="1248"/>
                  </a:lnTo>
                  <a:lnTo>
                    <a:pt x="1230" y="1248"/>
                  </a:lnTo>
                  <a:lnTo>
                    <a:pt x="1230" y="1248"/>
                  </a:lnTo>
                  <a:lnTo>
                    <a:pt x="1230" y="1244"/>
                  </a:lnTo>
                  <a:lnTo>
                    <a:pt x="1230" y="1244"/>
                  </a:lnTo>
                  <a:lnTo>
                    <a:pt x="1228" y="1240"/>
                  </a:lnTo>
                  <a:lnTo>
                    <a:pt x="1228" y="1240"/>
                  </a:lnTo>
                  <a:lnTo>
                    <a:pt x="1228" y="1238"/>
                  </a:lnTo>
                  <a:lnTo>
                    <a:pt x="1228" y="1238"/>
                  </a:lnTo>
                  <a:lnTo>
                    <a:pt x="1226" y="1234"/>
                  </a:lnTo>
                  <a:lnTo>
                    <a:pt x="1226" y="1234"/>
                  </a:lnTo>
                  <a:lnTo>
                    <a:pt x="1224" y="1232"/>
                  </a:lnTo>
                  <a:lnTo>
                    <a:pt x="1224" y="1232"/>
                  </a:lnTo>
                  <a:lnTo>
                    <a:pt x="1224" y="1230"/>
                  </a:lnTo>
                  <a:lnTo>
                    <a:pt x="1224" y="1230"/>
                  </a:lnTo>
                  <a:lnTo>
                    <a:pt x="1222" y="1228"/>
                  </a:lnTo>
                  <a:lnTo>
                    <a:pt x="1222" y="1228"/>
                  </a:lnTo>
                  <a:lnTo>
                    <a:pt x="1222" y="1226"/>
                  </a:lnTo>
                  <a:lnTo>
                    <a:pt x="1222" y="1226"/>
                  </a:lnTo>
                  <a:lnTo>
                    <a:pt x="1222" y="1224"/>
                  </a:lnTo>
                  <a:lnTo>
                    <a:pt x="1222" y="1224"/>
                  </a:lnTo>
                  <a:lnTo>
                    <a:pt x="1220" y="1222"/>
                  </a:lnTo>
                  <a:lnTo>
                    <a:pt x="1220" y="1222"/>
                  </a:lnTo>
                  <a:lnTo>
                    <a:pt x="1220" y="1220"/>
                  </a:lnTo>
                  <a:lnTo>
                    <a:pt x="1220" y="1220"/>
                  </a:lnTo>
                  <a:lnTo>
                    <a:pt x="1222" y="1216"/>
                  </a:lnTo>
                  <a:lnTo>
                    <a:pt x="1222" y="1216"/>
                  </a:lnTo>
                  <a:lnTo>
                    <a:pt x="1220" y="1212"/>
                  </a:lnTo>
                  <a:lnTo>
                    <a:pt x="1218" y="1212"/>
                  </a:lnTo>
                  <a:lnTo>
                    <a:pt x="1218" y="1212"/>
                  </a:lnTo>
                  <a:lnTo>
                    <a:pt x="1216" y="1210"/>
                  </a:lnTo>
                  <a:lnTo>
                    <a:pt x="1216" y="1210"/>
                  </a:lnTo>
                  <a:lnTo>
                    <a:pt x="1214" y="1206"/>
                  </a:lnTo>
                  <a:lnTo>
                    <a:pt x="1214" y="1206"/>
                  </a:lnTo>
                  <a:lnTo>
                    <a:pt x="1214" y="1204"/>
                  </a:lnTo>
                  <a:lnTo>
                    <a:pt x="1214" y="1204"/>
                  </a:lnTo>
                  <a:lnTo>
                    <a:pt x="1214" y="1202"/>
                  </a:lnTo>
                  <a:lnTo>
                    <a:pt x="1214" y="1202"/>
                  </a:lnTo>
                  <a:lnTo>
                    <a:pt x="1214" y="1200"/>
                  </a:lnTo>
                  <a:lnTo>
                    <a:pt x="1214" y="1200"/>
                  </a:lnTo>
                  <a:lnTo>
                    <a:pt x="1214" y="1196"/>
                  </a:lnTo>
                  <a:lnTo>
                    <a:pt x="1214" y="1196"/>
                  </a:lnTo>
                  <a:lnTo>
                    <a:pt x="1212" y="1194"/>
                  </a:lnTo>
                  <a:lnTo>
                    <a:pt x="1210" y="1192"/>
                  </a:lnTo>
                  <a:lnTo>
                    <a:pt x="1210" y="1192"/>
                  </a:lnTo>
                  <a:lnTo>
                    <a:pt x="1208" y="1190"/>
                  </a:lnTo>
                  <a:lnTo>
                    <a:pt x="1208" y="1190"/>
                  </a:lnTo>
                  <a:lnTo>
                    <a:pt x="1206" y="1188"/>
                  </a:lnTo>
                  <a:lnTo>
                    <a:pt x="1206" y="1186"/>
                  </a:lnTo>
                  <a:lnTo>
                    <a:pt x="1206" y="1186"/>
                  </a:lnTo>
                  <a:lnTo>
                    <a:pt x="1206" y="1184"/>
                  </a:lnTo>
                  <a:lnTo>
                    <a:pt x="1206" y="1184"/>
                  </a:lnTo>
                  <a:lnTo>
                    <a:pt x="1204" y="1182"/>
                  </a:lnTo>
                  <a:lnTo>
                    <a:pt x="1204" y="1182"/>
                  </a:lnTo>
                  <a:lnTo>
                    <a:pt x="1204" y="1180"/>
                  </a:lnTo>
                  <a:lnTo>
                    <a:pt x="1204" y="1180"/>
                  </a:lnTo>
                  <a:lnTo>
                    <a:pt x="1204" y="1178"/>
                  </a:lnTo>
                  <a:lnTo>
                    <a:pt x="1204" y="1178"/>
                  </a:lnTo>
                  <a:lnTo>
                    <a:pt x="1204" y="1176"/>
                  </a:lnTo>
                  <a:lnTo>
                    <a:pt x="1204" y="1176"/>
                  </a:lnTo>
                  <a:lnTo>
                    <a:pt x="1206" y="1172"/>
                  </a:lnTo>
                  <a:lnTo>
                    <a:pt x="1206" y="1172"/>
                  </a:lnTo>
                  <a:lnTo>
                    <a:pt x="1206" y="1170"/>
                  </a:lnTo>
                  <a:lnTo>
                    <a:pt x="1206" y="1170"/>
                  </a:lnTo>
                  <a:lnTo>
                    <a:pt x="1206" y="1166"/>
                  </a:lnTo>
                  <a:lnTo>
                    <a:pt x="1206" y="1166"/>
                  </a:lnTo>
                  <a:lnTo>
                    <a:pt x="1206" y="1164"/>
                  </a:lnTo>
                  <a:lnTo>
                    <a:pt x="1204" y="1162"/>
                  </a:lnTo>
                  <a:lnTo>
                    <a:pt x="1204" y="1162"/>
                  </a:lnTo>
                  <a:lnTo>
                    <a:pt x="1204" y="1160"/>
                  </a:lnTo>
                  <a:lnTo>
                    <a:pt x="1204" y="1160"/>
                  </a:lnTo>
                  <a:lnTo>
                    <a:pt x="1202" y="1158"/>
                  </a:lnTo>
                  <a:lnTo>
                    <a:pt x="1202" y="1158"/>
                  </a:lnTo>
                  <a:lnTo>
                    <a:pt x="1202" y="1154"/>
                  </a:lnTo>
                  <a:lnTo>
                    <a:pt x="1202" y="1154"/>
                  </a:lnTo>
                  <a:lnTo>
                    <a:pt x="1200" y="1150"/>
                  </a:lnTo>
                  <a:lnTo>
                    <a:pt x="1200" y="1150"/>
                  </a:lnTo>
                  <a:lnTo>
                    <a:pt x="1198" y="1148"/>
                  </a:lnTo>
                  <a:lnTo>
                    <a:pt x="1198" y="1148"/>
                  </a:lnTo>
                  <a:lnTo>
                    <a:pt x="1198" y="1146"/>
                  </a:lnTo>
                  <a:lnTo>
                    <a:pt x="1198" y="1146"/>
                  </a:lnTo>
                  <a:lnTo>
                    <a:pt x="1196" y="1142"/>
                  </a:lnTo>
                  <a:lnTo>
                    <a:pt x="1196" y="1142"/>
                  </a:lnTo>
                  <a:lnTo>
                    <a:pt x="1194" y="1138"/>
                  </a:lnTo>
                  <a:lnTo>
                    <a:pt x="1194" y="1138"/>
                  </a:lnTo>
                  <a:lnTo>
                    <a:pt x="1194" y="1138"/>
                  </a:lnTo>
                  <a:lnTo>
                    <a:pt x="1192" y="1132"/>
                  </a:lnTo>
                  <a:lnTo>
                    <a:pt x="1192" y="1132"/>
                  </a:lnTo>
                  <a:lnTo>
                    <a:pt x="1192" y="1128"/>
                  </a:lnTo>
                  <a:lnTo>
                    <a:pt x="1190" y="1126"/>
                  </a:lnTo>
                  <a:lnTo>
                    <a:pt x="1190" y="1126"/>
                  </a:lnTo>
                  <a:lnTo>
                    <a:pt x="1190" y="1122"/>
                  </a:lnTo>
                  <a:lnTo>
                    <a:pt x="1190" y="1122"/>
                  </a:lnTo>
                  <a:lnTo>
                    <a:pt x="1188" y="1122"/>
                  </a:lnTo>
                  <a:lnTo>
                    <a:pt x="1188" y="1122"/>
                  </a:lnTo>
                  <a:lnTo>
                    <a:pt x="1188" y="1120"/>
                  </a:lnTo>
                  <a:lnTo>
                    <a:pt x="1188" y="1120"/>
                  </a:lnTo>
                  <a:lnTo>
                    <a:pt x="1188" y="1116"/>
                  </a:lnTo>
                  <a:lnTo>
                    <a:pt x="1188" y="1116"/>
                  </a:lnTo>
                  <a:lnTo>
                    <a:pt x="1184" y="1112"/>
                  </a:lnTo>
                  <a:lnTo>
                    <a:pt x="1184" y="1112"/>
                  </a:lnTo>
                  <a:lnTo>
                    <a:pt x="1184" y="1110"/>
                  </a:lnTo>
                  <a:lnTo>
                    <a:pt x="1184" y="1110"/>
                  </a:lnTo>
                  <a:lnTo>
                    <a:pt x="1182" y="1108"/>
                  </a:lnTo>
                  <a:lnTo>
                    <a:pt x="1182" y="1108"/>
                  </a:lnTo>
                  <a:lnTo>
                    <a:pt x="1182" y="1106"/>
                  </a:lnTo>
                  <a:lnTo>
                    <a:pt x="1182" y="1106"/>
                  </a:lnTo>
                  <a:lnTo>
                    <a:pt x="1180" y="1102"/>
                  </a:lnTo>
                  <a:lnTo>
                    <a:pt x="1180" y="1102"/>
                  </a:lnTo>
                  <a:lnTo>
                    <a:pt x="1178" y="1102"/>
                  </a:lnTo>
                  <a:lnTo>
                    <a:pt x="1178" y="1102"/>
                  </a:lnTo>
                  <a:lnTo>
                    <a:pt x="1178" y="1098"/>
                  </a:lnTo>
                  <a:lnTo>
                    <a:pt x="1178" y="1098"/>
                  </a:lnTo>
                  <a:lnTo>
                    <a:pt x="1176" y="1096"/>
                  </a:lnTo>
                  <a:lnTo>
                    <a:pt x="1176" y="1096"/>
                  </a:lnTo>
                  <a:lnTo>
                    <a:pt x="1174" y="1090"/>
                  </a:lnTo>
                  <a:lnTo>
                    <a:pt x="1174" y="1090"/>
                  </a:lnTo>
                  <a:lnTo>
                    <a:pt x="1172" y="1088"/>
                  </a:lnTo>
                  <a:lnTo>
                    <a:pt x="1172" y="1088"/>
                  </a:lnTo>
                  <a:lnTo>
                    <a:pt x="1172" y="1086"/>
                  </a:lnTo>
                  <a:lnTo>
                    <a:pt x="1172" y="1086"/>
                  </a:lnTo>
                  <a:lnTo>
                    <a:pt x="1170" y="1084"/>
                  </a:lnTo>
                  <a:lnTo>
                    <a:pt x="1170" y="1084"/>
                  </a:lnTo>
                  <a:lnTo>
                    <a:pt x="1168" y="1082"/>
                  </a:lnTo>
                  <a:lnTo>
                    <a:pt x="1168" y="1082"/>
                  </a:lnTo>
                  <a:lnTo>
                    <a:pt x="1168" y="1078"/>
                  </a:lnTo>
                  <a:lnTo>
                    <a:pt x="1168" y="1078"/>
                  </a:lnTo>
                  <a:lnTo>
                    <a:pt x="1166" y="1076"/>
                  </a:lnTo>
                  <a:lnTo>
                    <a:pt x="1166" y="1076"/>
                  </a:lnTo>
                  <a:lnTo>
                    <a:pt x="1164" y="1074"/>
                  </a:lnTo>
                  <a:lnTo>
                    <a:pt x="1164" y="1074"/>
                  </a:lnTo>
                  <a:lnTo>
                    <a:pt x="1164" y="1072"/>
                  </a:lnTo>
                  <a:lnTo>
                    <a:pt x="1164" y="1072"/>
                  </a:lnTo>
                  <a:lnTo>
                    <a:pt x="1164" y="1070"/>
                  </a:lnTo>
                  <a:lnTo>
                    <a:pt x="1164" y="1070"/>
                  </a:lnTo>
                  <a:lnTo>
                    <a:pt x="1162" y="1066"/>
                  </a:lnTo>
                  <a:lnTo>
                    <a:pt x="1162" y="1066"/>
                  </a:lnTo>
                  <a:lnTo>
                    <a:pt x="1162" y="1064"/>
                  </a:lnTo>
                  <a:lnTo>
                    <a:pt x="1162" y="1064"/>
                  </a:lnTo>
                  <a:lnTo>
                    <a:pt x="1162" y="1060"/>
                  </a:lnTo>
                  <a:lnTo>
                    <a:pt x="1162" y="1060"/>
                  </a:lnTo>
                  <a:lnTo>
                    <a:pt x="1160" y="1056"/>
                  </a:lnTo>
                  <a:lnTo>
                    <a:pt x="1160" y="1056"/>
                  </a:lnTo>
                  <a:lnTo>
                    <a:pt x="1158" y="1056"/>
                  </a:lnTo>
                  <a:lnTo>
                    <a:pt x="1158" y="1056"/>
                  </a:lnTo>
                  <a:lnTo>
                    <a:pt x="1158" y="1052"/>
                  </a:lnTo>
                  <a:lnTo>
                    <a:pt x="1158" y="1052"/>
                  </a:lnTo>
                  <a:lnTo>
                    <a:pt x="1158" y="1050"/>
                  </a:lnTo>
                  <a:lnTo>
                    <a:pt x="1158" y="1050"/>
                  </a:lnTo>
                  <a:lnTo>
                    <a:pt x="1156" y="1044"/>
                  </a:lnTo>
                  <a:lnTo>
                    <a:pt x="1156" y="1044"/>
                  </a:lnTo>
                  <a:lnTo>
                    <a:pt x="1156" y="1042"/>
                  </a:lnTo>
                  <a:lnTo>
                    <a:pt x="1156" y="1042"/>
                  </a:lnTo>
                  <a:lnTo>
                    <a:pt x="1156" y="1038"/>
                  </a:lnTo>
                  <a:lnTo>
                    <a:pt x="1156" y="1038"/>
                  </a:lnTo>
                  <a:lnTo>
                    <a:pt x="1154" y="1036"/>
                  </a:lnTo>
                  <a:lnTo>
                    <a:pt x="1154" y="1036"/>
                  </a:lnTo>
                  <a:lnTo>
                    <a:pt x="1154" y="1034"/>
                  </a:lnTo>
                  <a:lnTo>
                    <a:pt x="1154" y="1034"/>
                  </a:lnTo>
                  <a:lnTo>
                    <a:pt x="1154" y="1032"/>
                  </a:lnTo>
                  <a:lnTo>
                    <a:pt x="1154" y="1032"/>
                  </a:lnTo>
                  <a:lnTo>
                    <a:pt x="1154" y="1028"/>
                  </a:lnTo>
                  <a:lnTo>
                    <a:pt x="1154" y="1028"/>
                  </a:lnTo>
                  <a:lnTo>
                    <a:pt x="1152" y="1024"/>
                  </a:lnTo>
                  <a:lnTo>
                    <a:pt x="1152" y="1024"/>
                  </a:lnTo>
                  <a:lnTo>
                    <a:pt x="1150" y="1022"/>
                  </a:lnTo>
                  <a:lnTo>
                    <a:pt x="1150" y="1022"/>
                  </a:lnTo>
                  <a:lnTo>
                    <a:pt x="1148" y="1018"/>
                  </a:lnTo>
                  <a:lnTo>
                    <a:pt x="1148" y="1018"/>
                  </a:lnTo>
                  <a:lnTo>
                    <a:pt x="1148" y="1016"/>
                  </a:lnTo>
                  <a:lnTo>
                    <a:pt x="1148" y="1014"/>
                  </a:lnTo>
                  <a:lnTo>
                    <a:pt x="1148" y="1014"/>
                  </a:lnTo>
                  <a:lnTo>
                    <a:pt x="1146" y="1012"/>
                  </a:lnTo>
                  <a:lnTo>
                    <a:pt x="1146" y="1012"/>
                  </a:lnTo>
                  <a:lnTo>
                    <a:pt x="1144" y="1008"/>
                  </a:lnTo>
                  <a:lnTo>
                    <a:pt x="1144" y="1008"/>
                  </a:lnTo>
                  <a:lnTo>
                    <a:pt x="1144" y="1006"/>
                  </a:lnTo>
                  <a:lnTo>
                    <a:pt x="1144" y="1006"/>
                  </a:lnTo>
                  <a:lnTo>
                    <a:pt x="1144" y="1004"/>
                  </a:lnTo>
                  <a:lnTo>
                    <a:pt x="1144" y="1004"/>
                  </a:lnTo>
                  <a:lnTo>
                    <a:pt x="1144" y="1000"/>
                  </a:lnTo>
                  <a:lnTo>
                    <a:pt x="1144" y="1000"/>
                  </a:lnTo>
                  <a:lnTo>
                    <a:pt x="1142" y="998"/>
                  </a:lnTo>
                  <a:lnTo>
                    <a:pt x="1142" y="998"/>
                  </a:lnTo>
                  <a:lnTo>
                    <a:pt x="1142" y="996"/>
                  </a:lnTo>
                  <a:lnTo>
                    <a:pt x="1142" y="996"/>
                  </a:lnTo>
                  <a:lnTo>
                    <a:pt x="1140" y="992"/>
                  </a:lnTo>
                  <a:lnTo>
                    <a:pt x="1140" y="992"/>
                  </a:lnTo>
                  <a:lnTo>
                    <a:pt x="1138" y="990"/>
                  </a:lnTo>
                  <a:lnTo>
                    <a:pt x="1138" y="990"/>
                  </a:lnTo>
                  <a:lnTo>
                    <a:pt x="1138" y="986"/>
                  </a:lnTo>
                  <a:lnTo>
                    <a:pt x="1138" y="986"/>
                  </a:lnTo>
                  <a:lnTo>
                    <a:pt x="1138" y="978"/>
                  </a:lnTo>
                  <a:lnTo>
                    <a:pt x="1138" y="978"/>
                  </a:lnTo>
                  <a:lnTo>
                    <a:pt x="1136" y="974"/>
                  </a:lnTo>
                  <a:lnTo>
                    <a:pt x="1136" y="974"/>
                  </a:lnTo>
                  <a:lnTo>
                    <a:pt x="1138" y="974"/>
                  </a:lnTo>
                  <a:lnTo>
                    <a:pt x="1138" y="974"/>
                  </a:lnTo>
                  <a:lnTo>
                    <a:pt x="1140" y="974"/>
                  </a:lnTo>
                  <a:lnTo>
                    <a:pt x="1140" y="974"/>
                  </a:lnTo>
                  <a:lnTo>
                    <a:pt x="1140" y="974"/>
                  </a:lnTo>
                  <a:lnTo>
                    <a:pt x="1140" y="974"/>
                  </a:lnTo>
                  <a:lnTo>
                    <a:pt x="1146" y="976"/>
                  </a:lnTo>
                  <a:lnTo>
                    <a:pt x="1146" y="976"/>
                  </a:lnTo>
                  <a:lnTo>
                    <a:pt x="1150" y="976"/>
                  </a:lnTo>
                  <a:lnTo>
                    <a:pt x="1150" y="976"/>
                  </a:lnTo>
                  <a:lnTo>
                    <a:pt x="1152" y="976"/>
                  </a:lnTo>
                  <a:lnTo>
                    <a:pt x="1152" y="976"/>
                  </a:lnTo>
                  <a:lnTo>
                    <a:pt x="1152" y="976"/>
                  </a:lnTo>
                  <a:lnTo>
                    <a:pt x="1152" y="976"/>
                  </a:lnTo>
                  <a:lnTo>
                    <a:pt x="1156" y="976"/>
                  </a:lnTo>
                  <a:lnTo>
                    <a:pt x="1156" y="976"/>
                  </a:lnTo>
                  <a:lnTo>
                    <a:pt x="1158" y="976"/>
                  </a:lnTo>
                  <a:lnTo>
                    <a:pt x="1158" y="976"/>
                  </a:lnTo>
                  <a:lnTo>
                    <a:pt x="1162" y="976"/>
                  </a:lnTo>
                  <a:lnTo>
                    <a:pt x="1162" y="976"/>
                  </a:lnTo>
                  <a:lnTo>
                    <a:pt x="1166" y="974"/>
                  </a:lnTo>
                  <a:lnTo>
                    <a:pt x="1166" y="974"/>
                  </a:lnTo>
                  <a:lnTo>
                    <a:pt x="1168" y="974"/>
                  </a:lnTo>
                  <a:lnTo>
                    <a:pt x="1168" y="974"/>
                  </a:lnTo>
                  <a:lnTo>
                    <a:pt x="1170" y="974"/>
                  </a:lnTo>
                  <a:lnTo>
                    <a:pt x="1170" y="974"/>
                  </a:lnTo>
                  <a:lnTo>
                    <a:pt x="1174" y="974"/>
                  </a:lnTo>
                  <a:lnTo>
                    <a:pt x="1174" y="974"/>
                  </a:lnTo>
                  <a:lnTo>
                    <a:pt x="1176" y="974"/>
                  </a:lnTo>
                  <a:lnTo>
                    <a:pt x="1176" y="974"/>
                  </a:lnTo>
                  <a:lnTo>
                    <a:pt x="1178" y="974"/>
                  </a:lnTo>
                  <a:lnTo>
                    <a:pt x="1178" y="974"/>
                  </a:lnTo>
                  <a:lnTo>
                    <a:pt x="1180" y="974"/>
                  </a:lnTo>
                  <a:lnTo>
                    <a:pt x="1180" y="974"/>
                  </a:lnTo>
                  <a:lnTo>
                    <a:pt x="1184" y="976"/>
                  </a:lnTo>
                  <a:lnTo>
                    <a:pt x="1186" y="976"/>
                  </a:lnTo>
                  <a:lnTo>
                    <a:pt x="1190" y="976"/>
                  </a:lnTo>
                  <a:lnTo>
                    <a:pt x="1196" y="974"/>
                  </a:lnTo>
                  <a:lnTo>
                    <a:pt x="1196" y="974"/>
                  </a:lnTo>
                  <a:lnTo>
                    <a:pt x="1198" y="974"/>
                  </a:lnTo>
                  <a:lnTo>
                    <a:pt x="1198" y="974"/>
                  </a:lnTo>
                  <a:lnTo>
                    <a:pt x="1202" y="974"/>
                  </a:lnTo>
                  <a:lnTo>
                    <a:pt x="1202" y="974"/>
                  </a:lnTo>
                  <a:lnTo>
                    <a:pt x="1206" y="974"/>
                  </a:lnTo>
                  <a:lnTo>
                    <a:pt x="1206" y="974"/>
                  </a:lnTo>
                  <a:lnTo>
                    <a:pt x="1208" y="974"/>
                  </a:lnTo>
                  <a:lnTo>
                    <a:pt x="1208" y="974"/>
                  </a:lnTo>
                  <a:lnTo>
                    <a:pt x="1214" y="974"/>
                  </a:lnTo>
                  <a:lnTo>
                    <a:pt x="1214" y="974"/>
                  </a:lnTo>
                  <a:lnTo>
                    <a:pt x="1218" y="974"/>
                  </a:lnTo>
                  <a:lnTo>
                    <a:pt x="1218" y="974"/>
                  </a:lnTo>
                  <a:lnTo>
                    <a:pt x="1222" y="974"/>
                  </a:lnTo>
                  <a:lnTo>
                    <a:pt x="1222" y="974"/>
                  </a:lnTo>
                  <a:lnTo>
                    <a:pt x="1224" y="974"/>
                  </a:lnTo>
                  <a:lnTo>
                    <a:pt x="1224" y="974"/>
                  </a:lnTo>
                  <a:lnTo>
                    <a:pt x="1226" y="974"/>
                  </a:lnTo>
                  <a:lnTo>
                    <a:pt x="1226" y="974"/>
                  </a:lnTo>
                  <a:lnTo>
                    <a:pt x="1230" y="974"/>
                  </a:lnTo>
                  <a:lnTo>
                    <a:pt x="1230" y="974"/>
                  </a:lnTo>
                  <a:lnTo>
                    <a:pt x="1232" y="974"/>
                  </a:lnTo>
                  <a:lnTo>
                    <a:pt x="1232" y="974"/>
                  </a:lnTo>
                  <a:lnTo>
                    <a:pt x="1234" y="974"/>
                  </a:lnTo>
                  <a:lnTo>
                    <a:pt x="1238" y="974"/>
                  </a:lnTo>
                  <a:lnTo>
                    <a:pt x="1238" y="974"/>
                  </a:lnTo>
                  <a:lnTo>
                    <a:pt x="1240" y="974"/>
                  </a:lnTo>
                  <a:lnTo>
                    <a:pt x="1242" y="974"/>
                  </a:lnTo>
                  <a:lnTo>
                    <a:pt x="1246" y="974"/>
                  </a:lnTo>
                  <a:lnTo>
                    <a:pt x="1246" y="974"/>
                  </a:lnTo>
                  <a:lnTo>
                    <a:pt x="1246" y="974"/>
                  </a:lnTo>
                  <a:lnTo>
                    <a:pt x="1250" y="974"/>
                  </a:lnTo>
                  <a:lnTo>
                    <a:pt x="1252" y="974"/>
                  </a:lnTo>
                  <a:lnTo>
                    <a:pt x="1252" y="974"/>
                  </a:lnTo>
                  <a:lnTo>
                    <a:pt x="1252" y="974"/>
                  </a:lnTo>
                  <a:lnTo>
                    <a:pt x="1252" y="974"/>
                  </a:lnTo>
                  <a:lnTo>
                    <a:pt x="1258" y="976"/>
                  </a:lnTo>
                  <a:lnTo>
                    <a:pt x="1258" y="976"/>
                  </a:lnTo>
                  <a:lnTo>
                    <a:pt x="1258" y="976"/>
                  </a:lnTo>
                  <a:lnTo>
                    <a:pt x="1262" y="974"/>
                  </a:lnTo>
                  <a:lnTo>
                    <a:pt x="1262" y="974"/>
                  </a:lnTo>
                  <a:lnTo>
                    <a:pt x="1264" y="974"/>
                  </a:lnTo>
                  <a:lnTo>
                    <a:pt x="1264" y="974"/>
                  </a:lnTo>
                  <a:lnTo>
                    <a:pt x="1268" y="972"/>
                  </a:lnTo>
                  <a:lnTo>
                    <a:pt x="1268" y="972"/>
                  </a:lnTo>
                  <a:lnTo>
                    <a:pt x="1270" y="972"/>
                  </a:lnTo>
                  <a:lnTo>
                    <a:pt x="1270" y="972"/>
                  </a:lnTo>
                  <a:lnTo>
                    <a:pt x="1274" y="970"/>
                  </a:lnTo>
                  <a:lnTo>
                    <a:pt x="1278" y="970"/>
                  </a:lnTo>
                  <a:lnTo>
                    <a:pt x="1278" y="970"/>
                  </a:lnTo>
                  <a:lnTo>
                    <a:pt x="1282" y="968"/>
                  </a:lnTo>
                  <a:lnTo>
                    <a:pt x="1282" y="968"/>
                  </a:lnTo>
                  <a:lnTo>
                    <a:pt x="1282" y="968"/>
                  </a:lnTo>
                  <a:lnTo>
                    <a:pt x="1286" y="966"/>
                  </a:lnTo>
                  <a:lnTo>
                    <a:pt x="1288" y="964"/>
                  </a:lnTo>
                  <a:lnTo>
                    <a:pt x="1288" y="962"/>
                  </a:lnTo>
                  <a:lnTo>
                    <a:pt x="1288" y="960"/>
                  </a:lnTo>
                  <a:lnTo>
                    <a:pt x="1288" y="960"/>
                  </a:lnTo>
                  <a:lnTo>
                    <a:pt x="1286" y="956"/>
                  </a:lnTo>
                  <a:lnTo>
                    <a:pt x="1286" y="956"/>
                  </a:lnTo>
                  <a:lnTo>
                    <a:pt x="1284" y="954"/>
                  </a:lnTo>
                  <a:lnTo>
                    <a:pt x="1284" y="954"/>
                  </a:lnTo>
                  <a:lnTo>
                    <a:pt x="1284" y="950"/>
                  </a:lnTo>
                  <a:lnTo>
                    <a:pt x="1284" y="950"/>
                  </a:lnTo>
                  <a:lnTo>
                    <a:pt x="1282" y="948"/>
                  </a:lnTo>
                  <a:lnTo>
                    <a:pt x="1282" y="948"/>
                  </a:lnTo>
                  <a:lnTo>
                    <a:pt x="1280" y="946"/>
                  </a:lnTo>
                  <a:lnTo>
                    <a:pt x="1280" y="946"/>
                  </a:lnTo>
                  <a:lnTo>
                    <a:pt x="1278" y="942"/>
                  </a:lnTo>
                  <a:lnTo>
                    <a:pt x="1278" y="942"/>
                  </a:lnTo>
                  <a:lnTo>
                    <a:pt x="1276" y="942"/>
                  </a:lnTo>
                  <a:lnTo>
                    <a:pt x="1276" y="942"/>
                  </a:lnTo>
                  <a:lnTo>
                    <a:pt x="1274" y="938"/>
                  </a:lnTo>
                  <a:lnTo>
                    <a:pt x="1274" y="938"/>
                  </a:lnTo>
                  <a:lnTo>
                    <a:pt x="1272" y="936"/>
                  </a:lnTo>
                  <a:lnTo>
                    <a:pt x="1272" y="936"/>
                  </a:lnTo>
                  <a:lnTo>
                    <a:pt x="1272" y="936"/>
                  </a:lnTo>
                  <a:lnTo>
                    <a:pt x="1272" y="936"/>
                  </a:lnTo>
                  <a:lnTo>
                    <a:pt x="1272" y="932"/>
                  </a:lnTo>
                  <a:lnTo>
                    <a:pt x="1268" y="926"/>
                  </a:lnTo>
                  <a:lnTo>
                    <a:pt x="1268" y="926"/>
                  </a:lnTo>
                  <a:lnTo>
                    <a:pt x="1266" y="924"/>
                  </a:lnTo>
                  <a:lnTo>
                    <a:pt x="1266" y="924"/>
                  </a:lnTo>
                  <a:lnTo>
                    <a:pt x="1264" y="922"/>
                  </a:lnTo>
                  <a:lnTo>
                    <a:pt x="1264" y="922"/>
                  </a:lnTo>
                  <a:lnTo>
                    <a:pt x="1262" y="920"/>
                  </a:lnTo>
                  <a:lnTo>
                    <a:pt x="1262" y="920"/>
                  </a:lnTo>
                  <a:lnTo>
                    <a:pt x="1262" y="918"/>
                  </a:lnTo>
                  <a:lnTo>
                    <a:pt x="1262" y="918"/>
                  </a:lnTo>
                  <a:lnTo>
                    <a:pt x="1258" y="916"/>
                  </a:lnTo>
                  <a:lnTo>
                    <a:pt x="1258" y="916"/>
                  </a:lnTo>
                  <a:lnTo>
                    <a:pt x="1256" y="914"/>
                  </a:lnTo>
                  <a:lnTo>
                    <a:pt x="1256" y="914"/>
                  </a:lnTo>
                  <a:lnTo>
                    <a:pt x="1256" y="912"/>
                  </a:lnTo>
                  <a:lnTo>
                    <a:pt x="1256" y="912"/>
                  </a:lnTo>
                  <a:lnTo>
                    <a:pt x="1256" y="908"/>
                  </a:lnTo>
                  <a:lnTo>
                    <a:pt x="1256" y="908"/>
                  </a:lnTo>
                  <a:lnTo>
                    <a:pt x="1254" y="906"/>
                  </a:lnTo>
                  <a:lnTo>
                    <a:pt x="1254" y="906"/>
                  </a:lnTo>
                  <a:lnTo>
                    <a:pt x="1254" y="904"/>
                  </a:lnTo>
                  <a:lnTo>
                    <a:pt x="1254" y="904"/>
                  </a:lnTo>
                  <a:lnTo>
                    <a:pt x="1252" y="900"/>
                  </a:lnTo>
                  <a:lnTo>
                    <a:pt x="1252" y="900"/>
                  </a:lnTo>
                  <a:lnTo>
                    <a:pt x="1250" y="898"/>
                  </a:lnTo>
                  <a:lnTo>
                    <a:pt x="1250" y="898"/>
                  </a:lnTo>
                  <a:lnTo>
                    <a:pt x="1248" y="896"/>
                  </a:lnTo>
                  <a:lnTo>
                    <a:pt x="1248" y="896"/>
                  </a:lnTo>
                  <a:lnTo>
                    <a:pt x="1246" y="894"/>
                  </a:lnTo>
                  <a:lnTo>
                    <a:pt x="1246" y="894"/>
                  </a:lnTo>
                  <a:lnTo>
                    <a:pt x="1246" y="892"/>
                  </a:lnTo>
                  <a:lnTo>
                    <a:pt x="1246" y="892"/>
                  </a:lnTo>
                  <a:lnTo>
                    <a:pt x="1244" y="888"/>
                  </a:lnTo>
                  <a:lnTo>
                    <a:pt x="1244" y="888"/>
                  </a:lnTo>
                  <a:lnTo>
                    <a:pt x="1244" y="886"/>
                  </a:lnTo>
                  <a:lnTo>
                    <a:pt x="1244" y="886"/>
                  </a:lnTo>
                  <a:lnTo>
                    <a:pt x="1244" y="884"/>
                  </a:lnTo>
                  <a:lnTo>
                    <a:pt x="1244" y="884"/>
                  </a:lnTo>
                  <a:lnTo>
                    <a:pt x="1240" y="880"/>
                  </a:lnTo>
                  <a:lnTo>
                    <a:pt x="1240" y="880"/>
                  </a:lnTo>
                  <a:lnTo>
                    <a:pt x="1240" y="878"/>
                  </a:lnTo>
                  <a:lnTo>
                    <a:pt x="1240" y="878"/>
                  </a:lnTo>
                  <a:lnTo>
                    <a:pt x="1238" y="876"/>
                  </a:lnTo>
                  <a:lnTo>
                    <a:pt x="1238" y="876"/>
                  </a:lnTo>
                  <a:lnTo>
                    <a:pt x="1238" y="874"/>
                  </a:lnTo>
                  <a:lnTo>
                    <a:pt x="1238" y="874"/>
                  </a:lnTo>
                  <a:lnTo>
                    <a:pt x="1236" y="872"/>
                  </a:lnTo>
                  <a:lnTo>
                    <a:pt x="1236" y="872"/>
                  </a:lnTo>
                  <a:lnTo>
                    <a:pt x="1234" y="868"/>
                  </a:lnTo>
                  <a:lnTo>
                    <a:pt x="1234" y="868"/>
                  </a:lnTo>
                  <a:lnTo>
                    <a:pt x="1232" y="866"/>
                  </a:lnTo>
                  <a:lnTo>
                    <a:pt x="1232" y="866"/>
                  </a:lnTo>
                  <a:lnTo>
                    <a:pt x="1230" y="864"/>
                  </a:lnTo>
                  <a:lnTo>
                    <a:pt x="1230" y="864"/>
                  </a:lnTo>
                  <a:lnTo>
                    <a:pt x="1228" y="860"/>
                  </a:lnTo>
                  <a:lnTo>
                    <a:pt x="1228" y="860"/>
                  </a:lnTo>
                  <a:lnTo>
                    <a:pt x="1226" y="860"/>
                  </a:lnTo>
                  <a:lnTo>
                    <a:pt x="1226" y="860"/>
                  </a:lnTo>
                  <a:lnTo>
                    <a:pt x="1222" y="856"/>
                  </a:lnTo>
                  <a:lnTo>
                    <a:pt x="1222" y="856"/>
                  </a:lnTo>
                  <a:lnTo>
                    <a:pt x="1222" y="854"/>
                  </a:lnTo>
                  <a:lnTo>
                    <a:pt x="1222" y="854"/>
                  </a:lnTo>
                  <a:lnTo>
                    <a:pt x="1220" y="850"/>
                  </a:lnTo>
                  <a:lnTo>
                    <a:pt x="1220" y="850"/>
                  </a:lnTo>
                  <a:lnTo>
                    <a:pt x="1218" y="848"/>
                  </a:lnTo>
                  <a:lnTo>
                    <a:pt x="1218" y="848"/>
                  </a:lnTo>
                  <a:lnTo>
                    <a:pt x="1216" y="846"/>
                  </a:lnTo>
                  <a:lnTo>
                    <a:pt x="1216" y="846"/>
                  </a:lnTo>
                  <a:lnTo>
                    <a:pt x="1214" y="844"/>
                  </a:lnTo>
                  <a:lnTo>
                    <a:pt x="1214" y="844"/>
                  </a:lnTo>
                  <a:lnTo>
                    <a:pt x="1212" y="842"/>
                  </a:lnTo>
                  <a:lnTo>
                    <a:pt x="1212" y="842"/>
                  </a:lnTo>
                  <a:lnTo>
                    <a:pt x="1212" y="840"/>
                  </a:lnTo>
                  <a:lnTo>
                    <a:pt x="1212" y="840"/>
                  </a:lnTo>
                  <a:lnTo>
                    <a:pt x="1210" y="836"/>
                  </a:lnTo>
                  <a:lnTo>
                    <a:pt x="1210" y="836"/>
                  </a:lnTo>
                  <a:lnTo>
                    <a:pt x="1208" y="832"/>
                  </a:lnTo>
                  <a:lnTo>
                    <a:pt x="1208" y="832"/>
                  </a:lnTo>
                  <a:lnTo>
                    <a:pt x="1206" y="832"/>
                  </a:lnTo>
                  <a:lnTo>
                    <a:pt x="1206" y="832"/>
                  </a:lnTo>
                  <a:lnTo>
                    <a:pt x="1206" y="830"/>
                  </a:lnTo>
                  <a:lnTo>
                    <a:pt x="1206" y="830"/>
                  </a:lnTo>
                  <a:lnTo>
                    <a:pt x="1206" y="826"/>
                  </a:lnTo>
                  <a:lnTo>
                    <a:pt x="1206" y="826"/>
                  </a:lnTo>
                  <a:lnTo>
                    <a:pt x="1204" y="824"/>
                  </a:lnTo>
                  <a:lnTo>
                    <a:pt x="1204" y="824"/>
                  </a:lnTo>
                  <a:lnTo>
                    <a:pt x="1202" y="822"/>
                  </a:lnTo>
                  <a:lnTo>
                    <a:pt x="1202" y="822"/>
                  </a:lnTo>
                  <a:lnTo>
                    <a:pt x="1202" y="820"/>
                  </a:lnTo>
                  <a:lnTo>
                    <a:pt x="1202" y="820"/>
                  </a:lnTo>
                  <a:lnTo>
                    <a:pt x="1200" y="816"/>
                  </a:lnTo>
                  <a:lnTo>
                    <a:pt x="1200" y="816"/>
                  </a:lnTo>
                  <a:lnTo>
                    <a:pt x="1200" y="814"/>
                  </a:lnTo>
                  <a:lnTo>
                    <a:pt x="1200" y="814"/>
                  </a:lnTo>
                  <a:lnTo>
                    <a:pt x="1200" y="810"/>
                  </a:lnTo>
                  <a:lnTo>
                    <a:pt x="1200" y="810"/>
                  </a:lnTo>
                  <a:lnTo>
                    <a:pt x="1196" y="806"/>
                  </a:lnTo>
                  <a:lnTo>
                    <a:pt x="1196" y="806"/>
                  </a:lnTo>
                  <a:lnTo>
                    <a:pt x="1196" y="806"/>
                  </a:lnTo>
                  <a:lnTo>
                    <a:pt x="1190" y="800"/>
                  </a:lnTo>
                  <a:lnTo>
                    <a:pt x="1190" y="800"/>
                  </a:lnTo>
                  <a:lnTo>
                    <a:pt x="1186" y="800"/>
                  </a:lnTo>
                  <a:lnTo>
                    <a:pt x="1186" y="800"/>
                  </a:lnTo>
                  <a:lnTo>
                    <a:pt x="1184" y="800"/>
                  </a:lnTo>
                  <a:lnTo>
                    <a:pt x="1184" y="800"/>
                  </a:lnTo>
                  <a:lnTo>
                    <a:pt x="1184" y="798"/>
                  </a:lnTo>
                  <a:lnTo>
                    <a:pt x="1184" y="798"/>
                  </a:lnTo>
                  <a:lnTo>
                    <a:pt x="1182" y="796"/>
                  </a:lnTo>
                  <a:lnTo>
                    <a:pt x="1182" y="796"/>
                  </a:lnTo>
                  <a:lnTo>
                    <a:pt x="1182" y="794"/>
                  </a:lnTo>
                  <a:lnTo>
                    <a:pt x="1182" y="794"/>
                  </a:lnTo>
                  <a:lnTo>
                    <a:pt x="1180" y="790"/>
                  </a:lnTo>
                  <a:lnTo>
                    <a:pt x="1180" y="790"/>
                  </a:lnTo>
                  <a:lnTo>
                    <a:pt x="1178" y="788"/>
                  </a:lnTo>
                  <a:lnTo>
                    <a:pt x="1178" y="788"/>
                  </a:lnTo>
                  <a:lnTo>
                    <a:pt x="1176" y="786"/>
                  </a:lnTo>
                  <a:lnTo>
                    <a:pt x="1176" y="786"/>
                  </a:lnTo>
                  <a:lnTo>
                    <a:pt x="1176" y="782"/>
                  </a:lnTo>
                  <a:lnTo>
                    <a:pt x="1176" y="782"/>
                  </a:lnTo>
                  <a:lnTo>
                    <a:pt x="1174" y="780"/>
                  </a:lnTo>
                  <a:lnTo>
                    <a:pt x="1174" y="780"/>
                  </a:lnTo>
                  <a:lnTo>
                    <a:pt x="1174" y="778"/>
                  </a:lnTo>
                  <a:lnTo>
                    <a:pt x="1174" y="778"/>
                  </a:lnTo>
                  <a:lnTo>
                    <a:pt x="1172" y="774"/>
                  </a:lnTo>
                  <a:lnTo>
                    <a:pt x="1172" y="774"/>
                  </a:lnTo>
                  <a:lnTo>
                    <a:pt x="1168" y="770"/>
                  </a:lnTo>
                  <a:lnTo>
                    <a:pt x="1168" y="770"/>
                  </a:lnTo>
                  <a:lnTo>
                    <a:pt x="1166" y="770"/>
                  </a:lnTo>
                  <a:lnTo>
                    <a:pt x="1166" y="770"/>
                  </a:lnTo>
                  <a:lnTo>
                    <a:pt x="1166" y="768"/>
                  </a:lnTo>
                  <a:lnTo>
                    <a:pt x="1166" y="768"/>
                  </a:lnTo>
                  <a:lnTo>
                    <a:pt x="1164" y="766"/>
                  </a:lnTo>
                  <a:lnTo>
                    <a:pt x="1164" y="766"/>
                  </a:lnTo>
                  <a:lnTo>
                    <a:pt x="1164" y="764"/>
                  </a:lnTo>
                  <a:lnTo>
                    <a:pt x="1164" y="764"/>
                  </a:lnTo>
                  <a:lnTo>
                    <a:pt x="1162" y="760"/>
                  </a:lnTo>
                  <a:lnTo>
                    <a:pt x="1162" y="760"/>
                  </a:lnTo>
                  <a:lnTo>
                    <a:pt x="1160" y="758"/>
                  </a:lnTo>
                  <a:lnTo>
                    <a:pt x="1160" y="758"/>
                  </a:lnTo>
                  <a:lnTo>
                    <a:pt x="1160" y="756"/>
                  </a:lnTo>
                  <a:lnTo>
                    <a:pt x="1160" y="756"/>
                  </a:lnTo>
                  <a:lnTo>
                    <a:pt x="1158" y="754"/>
                  </a:lnTo>
                  <a:lnTo>
                    <a:pt x="1158" y="754"/>
                  </a:lnTo>
                  <a:lnTo>
                    <a:pt x="1158" y="750"/>
                  </a:lnTo>
                  <a:lnTo>
                    <a:pt x="1158" y="750"/>
                  </a:lnTo>
                  <a:lnTo>
                    <a:pt x="1158" y="748"/>
                  </a:lnTo>
                  <a:lnTo>
                    <a:pt x="1158" y="748"/>
                  </a:lnTo>
                  <a:lnTo>
                    <a:pt x="1156" y="746"/>
                  </a:lnTo>
                  <a:lnTo>
                    <a:pt x="1156" y="746"/>
                  </a:lnTo>
                  <a:lnTo>
                    <a:pt x="1154" y="742"/>
                  </a:lnTo>
                  <a:lnTo>
                    <a:pt x="1154" y="742"/>
                  </a:lnTo>
                  <a:lnTo>
                    <a:pt x="1152" y="740"/>
                  </a:lnTo>
                  <a:lnTo>
                    <a:pt x="1152" y="740"/>
                  </a:lnTo>
                  <a:lnTo>
                    <a:pt x="1152" y="740"/>
                  </a:lnTo>
                  <a:lnTo>
                    <a:pt x="1148" y="736"/>
                  </a:lnTo>
                  <a:lnTo>
                    <a:pt x="1148" y="736"/>
                  </a:lnTo>
                  <a:lnTo>
                    <a:pt x="1148" y="734"/>
                  </a:lnTo>
                  <a:lnTo>
                    <a:pt x="1148" y="734"/>
                  </a:lnTo>
                  <a:lnTo>
                    <a:pt x="1144" y="732"/>
                  </a:lnTo>
                  <a:lnTo>
                    <a:pt x="1144" y="732"/>
                  </a:lnTo>
                  <a:lnTo>
                    <a:pt x="1140" y="728"/>
                  </a:lnTo>
                  <a:lnTo>
                    <a:pt x="1140" y="728"/>
                  </a:lnTo>
                  <a:lnTo>
                    <a:pt x="1136" y="724"/>
                  </a:lnTo>
                  <a:lnTo>
                    <a:pt x="1136" y="724"/>
                  </a:lnTo>
                  <a:lnTo>
                    <a:pt x="1136" y="722"/>
                  </a:lnTo>
                  <a:lnTo>
                    <a:pt x="1136" y="722"/>
                  </a:lnTo>
                  <a:lnTo>
                    <a:pt x="1136" y="718"/>
                  </a:lnTo>
                  <a:lnTo>
                    <a:pt x="1136" y="718"/>
                  </a:lnTo>
                  <a:lnTo>
                    <a:pt x="1134" y="716"/>
                  </a:lnTo>
                  <a:lnTo>
                    <a:pt x="1134" y="716"/>
                  </a:lnTo>
                  <a:lnTo>
                    <a:pt x="1134" y="714"/>
                  </a:lnTo>
                  <a:lnTo>
                    <a:pt x="1134" y="714"/>
                  </a:lnTo>
                  <a:lnTo>
                    <a:pt x="1132" y="710"/>
                  </a:lnTo>
                  <a:lnTo>
                    <a:pt x="1132" y="710"/>
                  </a:lnTo>
                  <a:lnTo>
                    <a:pt x="1132" y="708"/>
                  </a:lnTo>
                  <a:lnTo>
                    <a:pt x="1132" y="708"/>
                  </a:lnTo>
                  <a:lnTo>
                    <a:pt x="1130" y="704"/>
                  </a:lnTo>
                  <a:lnTo>
                    <a:pt x="1130" y="704"/>
                  </a:lnTo>
                  <a:lnTo>
                    <a:pt x="1128" y="702"/>
                  </a:lnTo>
                  <a:lnTo>
                    <a:pt x="1128" y="702"/>
                  </a:lnTo>
                  <a:lnTo>
                    <a:pt x="1128" y="700"/>
                  </a:lnTo>
                  <a:lnTo>
                    <a:pt x="1128" y="700"/>
                  </a:lnTo>
                  <a:lnTo>
                    <a:pt x="1126" y="696"/>
                  </a:lnTo>
                  <a:lnTo>
                    <a:pt x="1126" y="696"/>
                  </a:lnTo>
                  <a:lnTo>
                    <a:pt x="1124" y="694"/>
                  </a:lnTo>
                  <a:lnTo>
                    <a:pt x="1124" y="694"/>
                  </a:lnTo>
                  <a:lnTo>
                    <a:pt x="1122" y="692"/>
                  </a:lnTo>
                  <a:lnTo>
                    <a:pt x="1122" y="692"/>
                  </a:lnTo>
                  <a:lnTo>
                    <a:pt x="1120" y="690"/>
                  </a:lnTo>
                  <a:lnTo>
                    <a:pt x="1120" y="690"/>
                  </a:lnTo>
                  <a:lnTo>
                    <a:pt x="1120" y="688"/>
                  </a:lnTo>
                  <a:lnTo>
                    <a:pt x="1120" y="688"/>
                  </a:lnTo>
                  <a:lnTo>
                    <a:pt x="1118" y="684"/>
                  </a:lnTo>
                  <a:lnTo>
                    <a:pt x="1118" y="684"/>
                  </a:lnTo>
                  <a:lnTo>
                    <a:pt x="1118" y="682"/>
                  </a:lnTo>
                  <a:lnTo>
                    <a:pt x="1118" y="682"/>
                  </a:lnTo>
                  <a:lnTo>
                    <a:pt x="1114" y="676"/>
                  </a:lnTo>
                  <a:lnTo>
                    <a:pt x="1114" y="676"/>
                  </a:lnTo>
                  <a:lnTo>
                    <a:pt x="1110" y="672"/>
                  </a:lnTo>
                  <a:lnTo>
                    <a:pt x="1110" y="672"/>
                  </a:lnTo>
                  <a:lnTo>
                    <a:pt x="1110" y="670"/>
                  </a:lnTo>
                  <a:lnTo>
                    <a:pt x="1110" y="670"/>
                  </a:lnTo>
                  <a:lnTo>
                    <a:pt x="1108" y="668"/>
                  </a:lnTo>
                  <a:lnTo>
                    <a:pt x="1108" y="668"/>
                  </a:lnTo>
                  <a:lnTo>
                    <a:pt x="1102" y="664"/>
                  </a:lnTo>
                  <a:lnTo>
                    <a:pt x="1102" y="664"/>
                  </a:lnTo>
                  <a:lnTo>
                    <a:pt x="1102" y="664"/>
                  </a:lnTo>
                  <a:lnTo>
                    <a:pt x="1098" y="660"/>
                  </a:lnTo>
                  <a:lnTo>
                    <a:pt x="1098" y="660"/>
                  </a:lnTo>
                  <a:lnTo>
                    <a:pt x="1096" y="656"/>
                  </a:lnTo>
                  <a:lnTo>
                    <a:pt x="1096" y="656"/>
                  </a:lnTo>
                  <a:lnTo>
                    <a:pt x="1096" y="656"/>
                  </a:lnTo>
                  <a:lnTo>
                    <a:pt x="1094" y="652"/>
                  </a:lnTo>
                  <a:lnTo>
                    <a:pt x="1094" y="652"/>
                  </a:lnTo>
                  <a:lnTo>
                    <a:pt x="1094" y="650"/>
                  </a:lnTo>
                  <a:lnTo>
                    <a:pt x="1094" y="650"/>
                  </a:lnTo>
                  <a:lnTo>
                    <a:pt x="1092" y="646"/>
                  </a:lnTo>
                  <a:lnTo>
                    <a:pt x="1092" y="646"/>
                  </a:lnTo>
                  <a:lnTo>
                    <a:pt x="1090" y="644"/>
                  </a:lnTo>
                  <a:lnTo>
                    <a:pt x="1090" y="644"/>
                  </a:lnTo>
                  <a:lnTo>
                    <a:pt x="1090" y="642"/>
                  </a:lnTo>
                  <a:lnTo>
                    <a:pt x="1090" y="642"/>
                  </a:lnTo>
                  <a:lnTo>
                    <a:pt x="1088" y="638"/>
                  </a:lnTo>
                  <a:lnTo>
                    <a:pt x="1088" y="638"/>
                  </a:lnTo>
                  <a:lnTo>
                    <a:pt x="1088" y="634"/>
                  </a:lnTo>
                  <a:lnTo>
                    <a:pt x="1088" y="634"/>
                  </a:lnTo>
                  <a:lnTo>
                    <a:pt x="1086" y="632"/>
                  </a:lnTo>
                  <a:lnTo>
                    <a:pt x="1086" y="632"/>
                  </a:lnTo>
                  <a:lnTo>
                    <a:pt x="1084" y="630"/>
                  </a:lnTo>
                  <a:lnTo>
                    <a:pt x="1084" y="628"/>
                  </a:lnTo>
                  <a:lnTo>
                    <a:pt x="1084" y="628"/>
                  </a:lnTo>
                  <a:lnTo>
                    <a:pt x="1082" y="626"/>
                  </a:lnTo>
                  <a:lnTo>
                    <a:pt x="1082" y="626"/>
                  </a:lnTo>
                  <a:lnTo>
                    <a:pt x="1080" y="622"/>
                  </a:lnTo>
                  <a:lnTo>
                    <a:pt x="1080" y="622"/>
                  </a:lnTo>
                  <a:lnTo>
                    <a:pt x="1080" y="620"/>
                  </a:lnTo>
                  <a:lnTo>
                    <a:pt x="1080" y="620"/>
                  </a:lnTo>
                  <a:lnTo>
                    <a:pt x="1078" y="616"/>
                  </a:lnTo>
                  <a:lnTo>
                    <a:pt x="1078" y="616"/>
                  </a:lnTo>
                  <a:lnTo>
                    <a:pt x="1076" y="614"/>
                  </a:lnTo>
                  <a:lnTo>
                    <a:pt x="1076" y="614"/>
                  </a:lnTo>
                  <a:lnTo>
                    <a:pt x="1074" y="612"/>
                  </a:lnTo>
                  <a:lnTo>
                    <a:pt x="1074" y="612"/>
                  </a:lnTo>
                  <a:lnTo>
                    <a:pt x="1074" y="610"/>
                  </a:lnTo>
                  <a:lnTo>
                    <a:pt x="1074" y="610"/>
                  </a:lnTo>
                  <a:lnTo>
                    <a:pt x="1072" y="608"/>
                  </a:lnTo>
                  <a:lnTo>
                    <a:pt x="1072" y="608"/>
                  </a:lnTo>
                  <a:lnTo>
                    <a:pt x="1070" y="604"/>
                  </a:lnTo>
                  <a:lnTo>
                    <a:pt x="1070" y="604"/>
                  </a:lnTo>
                  <a:lnTo>
                    <a:pt x="1068" y="602"/>
                  </a:lnTo>
                  <a:lnTo>
                    <a:pt x="1068" y="602"/>
                  </a:lnTo>
                  <a:lnTo>
                    <a:pt x="1068" y="600"/>
                  </a:lnTo>
                  <a:lnTo>
                    <a:pt x="1068" y="600"/>
                  </a:lnTo>
                  <a:lnTo>
                    <a:pt x="1066" y="598"/>
                  </a:lnTo>
                  <a:lnTo>
                    <a:pt x="1066" y="598"/>
                  </a:lnTo>
                  <a:lnTo>
                    <a:pt x="1064" y="594"/>
                  </a:lnTo>
                  <a:lnTo>
                    <a:pt x="1064" y="594"/>
                  </a:lnTo>
                  <a:lnTo>
                    <a:pt x="1062" y="592"/>
                  </a:lnTo>
                  <a:lnTo>
                    <a:pt x="1062" y="592"/>
                  </a:lnTo>
                  <a:lnTo>
                    <a:pt x="1062" y="590"/>
                  </a:lnTo>
                  <a:lnTo>
                    <a:pt x="1062" y="590"/>
                  </a:lnTo>
                  <a:lnTo>
                    <a:pt x="1060" y="588"/>
                  </a:lnTo>
                  <a:lnTo>
                    <a:pt x="1060" y="588"/>
                  </a:lnTo>
                  <a:lnTo>
                    <a:pt x="1058" y="584"/>
                  </a:lnTo>
                  <a:lnTo>
                    <a:pt x="1058" y="584"/>
                  </a:lnTo>
                  <a:lnTo>
                    <a:pt x="1056" y="582"/>
                  </a:lnTo>
                  <a:lnTo>
                    <a:pt x="1056" y="582"/>
                  </a:lnTo>
                  <a:lnTo>
                    <a:pt x="1054" y="580"/>
                  </a:lnTo>
                  <a:lnTo>
                    <a:pt x="1054" y="580"/>
                  </a:lnTo>
                  <a:lnTo>
                    <a:pt x="1054" y="578"/>
                  </a:lnTo>
                  <a:lnTo>
                    <a:pt x="1054" y="578"/>
                  </a:lnTo>
                  <a:lnTo>
                    <a:pt x="1050" y="576"/>
                  </a:lnTo>
                  <a:lnTo>
                    <a:pt x="1050" y="576"/>
                  </a:lnTo>
                  <a:lnTo>
                    <a:pt x="1048" y="574"/>
                  </a:lnTo>
                  <a:lnTo>
                    <a:pt x="1048" y="574"/>
                  </a:lnTo>
                  <a:lnTo>
                    <a:pt x="1046" y="572"/>
                  </a:lnTo>
                  <a:lnTo>
                    <a:pt x="1046" y="572"/>
                  </a:lnTo>
                  <a:lnTo>
                    <a:pt x="1046" y="570"/>
                  </a:lnTo>
                  <a:lnTo>
                    <a:pt x="1046" y="570"/>
                  </a:lnTo>
                  <a:lnTo>
                    <a:pt x="1044" y="566"/>
                  </a:lnTo>
                  <a:lnTo>
                    <a:pt x="1044" y="566"/>
                  </a:lnTo>
                  <a:lnTo>
                    <a:pt x="1042" y="564"/>
                  </a:lnTo>
                  <a:lnTo>
                    <a:pt x="1042" y="564"/>
                  </a:lnTo>
                  <a:lnTo>
                    <a:pt x="1042" y="562"/>
                  </a:lnTo>
                  <a:lnTo>
                    <a:pt x="1042" y="562"/>
                  </a:lnTo>
                  <a:lnTo>
                    <a:pt x="1040" y="560"/>
                  </a:lnTo>
                  <a:lnTo>
                    <a:pt x="1040" y="560"/>
                  </a:lnTo>
                  <a:lnTo>
                    <a:pt x="1038" y="558"/>
                  </a:lnTo>
                  <a:lnTo>
                    <a:pt x="1038" y="558"/>
                  </a:lnTo>
                  <a:lnTo>
                    <a:pt x="1038" y="554"/>
                  </a:lnTo>
                  <a:lnTo>
                    <a:pt x="1036" y="552"/>
                  </a:lnTo>
                  <a:lnTo>
                    <a:pt x="1036" y="552"/>
                  </a:lnTo>
                  <a:lnTo>
                    <a:pt x="1034" y="548"/>
                  </a:lnTo>
                  <a:lnTo>
                    <a:pt x="1034" y="548"/>
                  </a:lnTo>
                  <a:lnTo>
                    <a:pt x="1032" y="546"/>
                  </a:lnTo>
                  <a:lnTo>
                    <a:pt x="1032" y="546"/>
                  </a:lnTo>
                  <a:lnTo>
                    <a:pt x="1030" y="544"/>
                  </a:lnTo>
                  <a:lnTo>
                    <a:pt x="1030" y="544"/>
                  </a:lnTo>
                  <a:lnTo>
                    <a:pt x="1030" y="542"/>
                  </a:lnTo>
                  <a:lnTo>
                    <a:pt x="1028" y="540"/>
                  </a:lnTo>
                  <a:lnTo>
                    <a:pt x="1028" y="540"/>
                  </a:lnTo>
                  <a:lnTo>
                    <a:pt x="1026" y="536"/>
                  </a:lnTo>
                  <a:lnTo>
                    <a:pt x="1026" y="536"/>
                  </a:lnTo>
                  <a:lnTo>
                    <a:pt x="1024" y="534"/>
                  </a:lnTo>
                  <a:lnTo>
                    <a:pt x="1024" y="534"/>
                  </a:lnTo>
                  <a:lnTo>
                    <a:pt x="1024" y="532"/>
                  </a:lnTo>
                  <a:lnTo>
                    <a:pt x="1024" y="532"/>
                  </a:lnTo>
                  <a:lnTo>
                    <a:pt x="1022" y="530"/>
                  </a:lnTo>
                  <a:lnTo>
                    <a:pt x="1022" y="530"/>
                  </a:lnTo>
                  <a:lnTo>
                    <a:pt x="1020" y="528"/>
                  </a:lnTo>
                  <a:lnTo>
                    <a:pt x="1020" y="528"/>
                  </a:lnTo>
                  <a:lnTo>
                    <a:pt x="1018" y="524"/>
                  </a:lnTo>
                  <a:lnTo>
                    <a:pt x="1018" y="524"/>
                  </a:lnTo>
                  <a:lnTo>
                    <a:pt x="1014" y="522"/>
                  </a:lnTo>
                  <a:lnTo>
                    <a:pt x="1014" y="522"/>
                  </a:lnTo>
                  <a:lnTo>
                    <a:pt x="1012" y="522"/>
                  </a:lnTo>
                  <a:lnTo>
                    <a:pt x="1012" y="522"/>
                  </a:lnTo>
                  <a:lnTo>
                    <a:pt x="1010" y="518"/>
                  </a:lnTo>
                  <a:lnTo>
                    <a:pt x="1010" y="518"/>
                  </a:lnTo>
                  <a:lnTo>
                    <a:pt x="1008" y="516"/>
                  </a:lnTo>
                  <a:lnTo>
                    <a:pt x="1008" y="516"/>
                  </a:lnTo>
                  <a:lnTo>
                    <a:pt x="1008" y="514"/>
                  </a:lnTo>
                  <a:lnTo>
                    <a:pt x="1008" y="512"/>
                  </a:lnTo>
                  <a:lnTo>
                    <a:pt x="1008" y="512"/>
                  </a:lnTo>
                  <a:lnTo>
                    <a:pt x="1006" y="508"/>
                  </a:lnTo>
                  <a:lnTo>
                    <a:pt x="1006" y="508"/>
                  </a:lnTo>
                  <a:lnTo>
                    <a:pt x="1006" y="506"/>
                  </a:lnTo>
                  <a:lnTo>
                    <a:pt x="1006" y="506"/>
                  </a:lnTo>
                  <a:lnTo>
                    <a:pt x="1006" y="504"/>
                  </a:lnTo>
                  <a:lnTo>
                    <a:pt x="1006" y="500"/>
                  </a:lnTo>
                  <a:lnTo>
                    <a:pt x="1006" y="500"/>
                  </a:lnTo>
                  <a:lnTo>
                    <a:pt x="1004" y="498"/>
                  </a:lnTo>
                  <a:lnTo>
                    <a:pt x="1004" y="498"/>
                  </a:lnTo>
                  <a:lnTo>
                    <a:pt x="1002" y="496"/>
                  </a:lnTo>
                  <a:lnTo>
                    <a:pt x="1002" y="496"/>
                  </a:lnTo>
                  <a:lnTo>
                    <a:pt x="1000" y="492"/>
                  </a:lnTo>
                  <a:lnTo>
                    <a:pt x="1000" y="492"/>
                  </a:lnTo>
                  <a:lnTo>
                    <a:pt x="998" y="492"/>
                  </a:lnTo>
                  <a:lnTo>
                    <a:pt x="998" y="492"/>
                  </a:lnTo>
                  <a:lnTo>
                    <a:pt x="996" y="490"/>
                  </a:lnTo>
                  <a:lnTo>
                    <a:pt x="996" y="490"/>
                  </a:lnTo>
                  <a:lnTo>
                    <a:pt x="994" y="488"/>
                  </a:lnTo>
                  <a:lnTo>
                    <a:pt x="994" y="488"/>
                  </a:lnTo>
                  <a:lnTo>
                    <a:pt x="994" y="484"/>
                  </a:lnTo>
                  <a:lnTo>
                    <a:pt x="994" y="484"/>
                  </a:lnTo>
                  <a:lnTo>
                    <a:pt x="992" y="482"/>
                  </a:lnTo>
                  <a:lnTo>
                    <a:pt x="992" y="482"/>
                  </a:lnTo>
                  <a:lnTo>
                    <a:pt x="990" y="480"/>
                  </a:lnTo>
                  <a:lnTo>
                    <a:pt x="990" y="480"/>
                  </a:lnTo>
                  <a:lnTo>
                    <a:pt x="990" y="476"/>
                  </a:lnTo>
                  <a:lnTo>
                    <a:pt x="990" y="476"/>
                  </a:lnTo>
                  <a:lnTo>
                    <a:pt x="986" y="474"/>
                  </a:lnTo>
                  <a:lnTo>
                    <a:pt x="986" y="474"/>
                  </a:lnTo>
                  <a:lnTo>
                    <a:pt x="986" y="472"/>
                  </a:lnTo>
                  <a:lnTo>
                    <a:pt x="986" y="472"/>
                  </a:lnTo>
                  <a:lnTo>
                    <a:pt x="984" y="470"/>
                  </a:lnTo>
                  <a:lnTo>
                    <a:pt x="984" y="470"/>
                  </a:lnTo>
                  <a:lnTo>
                    <a:pt x="982" y="466"/>
                  </a:lnTo>
                  <a:lnTo>
                    <a:pt x="982" y="466"/>
                  </a:lnTo>
                  <a:lnTo>
                    <a:pt x="982" y="464"/>
                  </a:lnTo>
                  <a:lnTo>
                    <a:pt x="982" y="464"/>
                  </a:lnTo>
                  <a:lnTo>
                    <a:pt x="980" y="462"/>
                  </a:lnTo>
                  <a:lnTo>
                    <a:pt x="980" y="462"/>
                  </a:lnTo>
                  <a:lnTo>
                    <a:pt x="976" y="458"/>
                  </a:lnTo>
                  <a:lnTo>
                    <a:pt x="976" y="458"/>
                  </a:lnTo>
                  <a:lnTo>
                    <a:pt x="974" y="458"/>
                  </a:lnTo>
                  <a:lnTo>
                    <a:pt x="974" y="458"/>
                  </a:lnTo>
                  <a:lnTo>
                    <a:pt x="974" y="456"/>
                  </a:lnTo>
                  <a:lnTo>
                    <a:pt x="974" y="456"/>
                  </a:lnTo>
                  <a:lnTo>
                    <a:pt x="974" y="452"/>
                  </a:lnTo>
                  <a:lnTo>
                    <a:pt x="974" y="452"/>
                  </a:lnTo>
                  <a:lnTo>
                    <a:pt x="972" y="446"/>
                  </a:lnTo>
                  <a:lnTo>
                    <a:pt x="972" y="446"/>
                  </a:lnTo>
                  <a:lnTo>
                    <a:pt x="968" y="444"/>
                  </a:lnTo>
                  <a:lnTo>
                    <a:pt x="968" y="444"/>
                  </a:lnTo>
                  <a:lnTo>
                    <a:pt x="968" y="442"/>
                  </a:lnTo>
                  <a:lnTo>
                    <a:pt x="966" y="440"/>
                  </a:lnTo>
                  <a:lnTo>
                    <a:pt x="966" y="440"/>
                  </a:lnTo>
                  <a:lnTo>
                    <a:pt x="964" y="436"/>
                  </a:lnTo>
                  <a:lnTo>
                    <a:pt x="964" y="436"/>
                  </a:lnTo>
                  <a:lnTo>
                    <a:pt x="964" y="436"/>
                  </a:lnTo>
                  <a:lnTo>
                    <a:pt x="964" y="436"/>
                  </a:lnTo>
                  <a:lnTo>
                    <a:pt x="962" y="432"/>
                  </a:lnTo>
                  <a:lnTo>
                    <a:pt x="962" y="432"/>
                  </a:lnTo>
                  <a:lnTo>
                    <a:pt x="958" y="428"/>
                  </a:lnTo>
                  <a:lnTo>
                    <a:pt x="958" y="428"/>
                  </a:lnTo>
                  <a:lnTo>
                    <a:pt x="958" y="428"/>
                  </a:lnTo>
                  <a:lnTo>
                    <a:pt x="958" y="428"/>
                  </a:lnTo>
                  <a:lnTo>
                    <a:pt x="956" y="426"/>
                  </a:lnTo>
                  <a:lnTo>
                    <a:pt x="956" y="426"/>
                  </a:lnTo>
                  <a:lnTo>
                    <a:pt x="956" y="422"/>
                  </a:lnTo>
                  <a:lnTo>
                    <a:pt x="956" y="422"/>
                  </a:lnTo>
                  <a:lnTo>
                    <a:pt x="952" y="420"/>
                  </a:lnTo>
                  <a:lnTo>
                    <a:pt x="952" y="420"/>
                  </a:lnTo>
                  <a:lnTo>
                    <a:pt x="950" y="418"/>
                  </a:lnTo>
                  <a:lnTo>
                    <a:pt x="950" y="418"/>
                  </a:lnTo>
                  <a:lnTo>
                    <a:pt x="950" y="416"/>
                  </a:lnTo>
                  <a:lnTo>
                    <a:pt x="950" y="416"/>
                  </a:lnTo>
                  <a:lnTo>
                    <a:pt x="950" y="412"/>
                  </a:lnTo>
                  <a:lnTo>
                    <a:pt x="950" y="412"/>
                  </a:lnTo>
                  <a:lnTo>
                    <a:pt x="946" y="408"/>
                  </a:lnTo>
                  <a:lnTo>
                    <a:pt x="946" y="406"/>
                  </a:lnTo>
                  <a:lnTo>
                    <a:pt x="946" y="406"/>
                  </a:lnTo>
                  <a:lnTo>
                    <a:pt x="944" y="404"/>
                  </a:lnTo>
                  <a:lnTo>
                    <a:pt x="942" y="402"/>
                  </a:lnTo>
                  <a:lnTo>
                    <a:pt x="942" y="402"/>
                  </a:lnTo>
                  <a:lnTo>
                    <a:pt x="940" y="400"/>
                  </a:lnTo>
                  <a:lnTo>
                    <a:pt x="940" y="400"/>
                  </a:lnTo>
                  <a:lnTo>
                    <a:pt x="938" y="400"/>
                  </a:lnTo>
                  <a:lnTo>
                    <a:pt x="938" y="400"/>
                  </a:lnTo>
                  <a:lnTo>
                    <a:pt x="936" y="394"/>
                  </a:lnTo>
                  <a:lnTo>
                    <a:pt x="936" y="394"/>
                  </a:lnTo>
                  <a:lnTo>
                    <a:pt x="936" y="392"/>
                  </a:lnTo>
                  <a:lnTo>
                    <a:pt x="936" y="392"/>
                  </a:lnTo>
                  <a:lnTo>
                    <a:pt x="938" y="390"/>
                  </a:lnTo>
                  <a:lnTo>
                    <a:pt x="936" y="386"/>
                  </a:lnTo>
                  <a:lnTo>
                    <a:pt x="936" y="386"/>
                  </a:lnTo>
                  <a:lnTo>
                    <a:pt x="930" y="382"/>
                  </a:lnTo>
                  <a:lnTo>
                    <a:pt x="930" y="382"/>
                  </a:lnTo>
                  <a:lnTo>
                    <a:pt x="926" y="380"/>
                  </a:lnTo>
                  <a:lnTo>
                    <a:pt x="926" y="380"/>
                  </a:lnTo>
                  <a:lnTo>
                    <a:pt x="924" y="380"/>
                  </a:lnTo>
                  <a:lnTo>
                    <a:pt x="924" y="380"/>
                  </a:lnTo>
                  <a:lnTo>
                    <a:pt x="920" y="380"/>
                  </a:lnTo>
                  <a:lnTo>
                    <a:pt x="920" y="380"/>
                  </a:lnTo>
                  <a:lnTo>
                    <a:pt x="918" y="380"/>
                  </a:lnTo>
                  <a:lnTo>
                    <a:pt x="918" y="380"/>
                  </a:lnTo>
                  <a:lnTo>
                    <a:pt x="916" y="380"/>
                  </a:lnTo>
                  <a:lnTo>
                    <a:pt x="916" y="380"/>
                  </a:lnTo>
                  <a:lnTo>
                    <a:pt x="912" y="378"/>
                  </a:lnTo>
                  <a:lnTo>
                    <a:pt x="912" y="378"/>
                  </a:lnTo>
                  <a:lnTo>
                    <a:pt x="912" y="378"/>
                  </a:lnTo>
                  <a:lnTo>
                    <a:pt x="908" y="380"/>
                  </a:lnTo>
                  <a:lnTo>
                    <a:pt x="908" y="380"/>
                  </a:lnTo>
                  <a:lnTo>
                    <a:pt x="906" y="382"/>
                  </a:lnTo>
                  <a:lnTo>
                    <a:pt x="906" y="382"/>
                  </a:lnTo>
                  <a:lnTo>
                    <a:pt x="904" y="382"/>
                  </a:lnTo>
                  <a:lnTo>
                    <a:pt x="904" y="382"/>
                  </a:lnTo>
                  <a:lnTo>
                    <a:pt x="902" y="382"/>
                  </a:lnTo>
                  <a:lnTo>
                    <a:pt x="898" y="384"/>
                  </a:lnTo>
                  <a:lnTo>
                    <a:pt x="898" y="384"/>
                  </a:lnTo>
                  <a:lnTo>
                    <a:pt x="896" y="386"/>
                  </a:lnTo>
                  <a:lnTo>
                    <a:pt x="896" y="386"/>
                  </a:lnTo>
                  <a:lnTo>
                    <a:pt x="896" y="388"/>
                  </a:lnTo>
                  <a:lnTo>
                    <a:pt x="896" y="388"/>
                  </a:lnTo>
                  <a:lnTo>
                    <a:pt x="894" y="390"/>
                  </a:lnTo>
                  <a:lnTo>
                    <a:pt x="894" y="390"/>
                  </a:lnTo>
                  <a:lnTo>
                    <a:pt x="892" y="392"/>
                  </a:lnTo>
                  <a:lnTo>
                    <a:pt x="892" y="392"/>
                  </a:lnTo>
                  <a:lnTo>
                    <a:pt x="890" y="394"/>
                  </a:lnTo>
                  <a:lnTo>
                    <a:pt x="890" y="394"/>
                  </a:lnTo>
                  <a:lnTo>
                    <a:pt x="888" y="396"/>
                  </a:lnTo>
                  <a:lnTo>
                    <a:pt x="888" y="396"/>
                  </a:lnTo>
                  <a:lnTo>
                    <a:pt x="886" y="396"/>
                  </a:lnTo>
                  <a:lnTo>
                    <a:pt x="886" y="396"/>
                  </a:lnTo>
                  <a:lnTo>
                    <a:pt x="884" y="398"/>
                  </a:lnTo>
                  <a:lnTo>
                    <a:pt x="884" y="398"/>
                  </a:lnTo>
                  <a:lnTo>
                    <a:pt x="882" y="402"/>
                  </a:lnTo>
                  <a:lnTo>
                    <a:pt x="882" y="402"/>
                  </a:lnTo>
                  <a:lnTo>
                    <a:pt x="880" y="406"/>
                  </a:lnTo>
                  <a:lnTo>
                    <a:pt x="880" y="406"/>
                  </a:lnTo>
                  <a:lnTo>
                    <a:pt x="876" y="410"/>
                  </a:lnTo>
                  <a:lnTo>
                    <a:pt x="876" y="410"/>
                  </a:lnTo>
                  <a:lnTo>
                    <a:pt x="874" y="416"/>
                  </a:lnTo>
                  <a:lnTo>
                    <a:pt x="874" y="416"/>
                  </a:lnTo>
                  <a:lnTo>
                    <a:pt x="872" y="420"/>
                  </a:lnTo>
                  <a:lnTo>
                    <a:pt x="872" y="420"/>
                  </a:lnTo>
                  <a:lnTo>
                    <a:pt x="872" y="420"/>
                  </a:lnTo>
                  <a:lnTo>
                    <a:pt x="870" y="422"/>
                  </a:lnTo>
                  <a:lnTo>
                    <a:pt x="870" y="422"/>
                  </a:lnTo>
                  <a:lnTo>
                    <a:pt x="868" y="426"/>
                  </a:lnTo>
                  <a:lnTo>
                    <a:pt x="868" y="426"/>
                  </a:lnTo>
                  <a:lnTo>
                    <a:pt x="866" y="428"/>
                  </a:lnTo>
                  <a:lnTo>
                    <a:pt x="866" y="428"/>
                  </a:lnTo>
                  <a:lnTo>
                    <a:pt x="864" y="432"/>
                  </a:lnTo>
                  <a:lnTo>
                    <a:pt x="864" y="434"/>
                  </a:lnTo>
                  <a:lnTo>
                    <a:pt x="864" y="434"/>
                  </a:lnTo>
                  <a:lnTo>
                    <a:pt x="862" y="436"/>
                  </a:lnTo>
                  <a:lnTo>
                    <a:pt x="862" y="438"/>
                  </a:lnTo>
                  <a:lnTo>
                    <a:pt x="862" y="438"/>
                  </a:lnTo>
                  <a:lnTo>
                    <a:pt x="860" y="442"/>
                  </a:lnTo>
                  <a:lnTo>
                    <a:pt x="860" y="442"/>
                  </a:lnTo>
                  <a:lnTo>
                    <a:pt x="858" y="444"/>
                  </a:lnTo>
                  <a:lnTo>
                    <a:pt x="858" y="444"/>
                  </a:lnTo>
                  <a:lnTo>
                    <a:pt x="856" y="448"/>
                  </a:lnTo>
                  <a:lnTo>
                    <a:pt x="856" y="448"/>
                  </a:lnTo>
                  <a:lnTo>
                    <a:pt x="856" y="452"/>
                  </a:lnTo>
                  <a:lnTo>
                    <a:pt x="856" y="452"/>
                  </a:lnTo>
                  <a:lnTo>
                    <a:pt x="856" y="454"/>
                  </a:lnTo>
                  <a:lnTo>
                    <a:pt x="856" y="454"/>
                  </a:lnTo>
                  <a:lnTo>
                    <a:pt x="854" y="456"/>
                  </a:lnTo>
                  <a:lnTo>
                    <a:pt x="854" y="456"/>
                  </a:lnTo>
                  <a:lnTo>
                    <a:pt x="852" y="460"/>
                  </a:lnTo>
                  <a:lnTo>
                    <a:pt x="852" y="460"/>
                  </a:lnTo>
                  <a:lnTo>
                    <a:pt x="852" y="464"/>
                  </a:lnTo>
                  <a:lnTo>
                    <a:pt x="852" y="464"/>
                  </a:lnTo>
                  <a:lnTo>
                    <a:pt x="852" y="466"/>
                  </a:lnTo>
                  <a:lnTo>
                    <a:pt x="852" y="466"/>
                  </a:lnTo>
                  <a:lnTo>
                    <a:pt x="850" y="468"/>
                  </a:lnTo>
                  <a:lnTo>
                    <a:pt x="850" y="470"/>
                  </a:lnTo>
                  <a:lnTo>
                    <a:pt x="850" y="470"/>
                  </a:lnTo>
                  <a:lnTo>
                    <a:pt x="848" y="472"/>
                  </a:lnTo>
                  <a:lnTo>
                    <a:pt x="848" y="472"/>
                  </a:lnTo>
                  <a:lnTo>
                    <a:pt x="846" y="474"/>
                  </a:lnTo>
                  <a:lnTo>
                    <a:pt x="846" y="474"/>
                  </a:lnTo>
                  <a:lnTo>
                    <a:pt x="844" y="478"/>
                  </a:lnTo>
                  <a:lnTo>
                    <a:pt x="844" y="478"/>
                  </a:lnTo>
                  <a:lnTo>
                    <a:pt x="844" y="480"/>
                  </a:lnTo>
                  <a:lnTo>
                    <a:pt x="844" y="480"/>
                  </a:lnTo>
                  <a:lnTo>
                    <a:pt x="842" y="484"/>
                  </a:lnTo>
                  <a:lnTo>
                    <a:pt x="842" y="484"/>
                  </a:lnTo>
                  <a:lnTo>
                    <a:pt x="842" y="486"/>
                  </a:lnTo>
                  <a:lnTo>
                    <a:pt x="842" y="486"/>
                  </a:lnTo>
                  <a:lnTo>
                    <a:pt x="840" y="488"/>
                  </a:lnTo>
                  <a:lnTo>
                    <a:pt x="840" y="488"/>
                  </a:lnTo>
                  <a:lnTo>
                    <a:pt x="838" y="490"/>
                  </a:lnTo>
                  <a:lnTo>
                    <a:pt x="838" y="490"/>
                  </a:lnTo>
                  <a:lnTo>
                    <a:pt x="838" y="492"/>
                  </a:lnTo>
                  <a:lnTo>
                    <a:pt x="838" y="492"/>
                  </a:lnTo>
                  <a:lnTo>
                    <a:pt x="834" y="494"/>
                  </a:lnTo>
                  <a:lnTo>
                    <a:pt x="834" y="494"/>
                  </a:lnTo>
                  <a:lnTo>
                    <a:pt x="832" y="498"/>
                  </a:lnTo>
                  <a:lnTo>
                    <a:pt x="832" y="498"/>
                  </a:lnTo>
                  <a:lnTo>
                    <a:pt x="832" y="500"/>
                  </a:lnTo>
                  <a:lnTo>
                    <a:pt x="832" y="500"/>
                  </a:lnTo>
                  <a:lnTo>
                    <a:pt x="828" y="504"/>
                  </a:lnTo>
                  <a:lnTo>
                    <a:pt x="828" y="504"/>
                  </a:lnTo>
                  <a:lnTo>
                    <a:pt x="824" y="508"/>
                  </a:lnTo>
                  <a:lnTo>
                    <a:pt x="824" y="508"/>
                  </a:lnTo>
                  <a:lnTo>
                    <a:pt x="822" y="512"/>
                  </a:lnTo>
                  <a:lnTo>
                    <a:pt x="822" y="512"/>
                  </a:lnTo>
                  <a:lnTo>
                    <a:pt x="820" y="514"/>
                  </a:lnTo>
                  <a:lnTo>
                    <a:pt x="820" y="514"/>
                  </a:lnTo>
                  <a:lnTo>
                    <a:pt x="818" y="518"/>
                  </a:lnTo>
                  <a:lnTo>
                    <a:pt x="818" y="518"/>
                  </a:lnTo>
                  <a:lnTo>
                    <a:pt x="816" y="524"/>
                  </a:lnTo>
                  <a:lnTo>
                    <a:pt x="816" y="524"/>
                  </a:lnTo>
                  <a:lnTo>
                    <a:pt x="816" y="526"/>
                  </a:lnTo>
                  <a:lnTo>
                    <a:pt x="816" y="526"/>
                  </a:lnTo>
                  <a:lnTo>
                    <a:pt x="816" y="528"/>
                  </a:lnTo>
                  <a:lnTo>
                    <a:pt x="816" y="528"/>
                  </a:lnTo>
                  <a:lnTo>
                    <a:pt x="814" y="532"/>
                  </a:lnTo>
                  <a:lnTo>
                    <a:pt x="814" y="532"/>
                  </a:lnTo>
                  <a:lnTo>
                    <a:pt x="814" y="534"/>
                  </a:lnTo>
                  <a:lnTo>
                    <a:pt x="814" y="534"/>
                  </a:lnTo>
                  <a:lnTo>
                    <a:pt x="814" y="536"/>
                  </a:lnTo>
                  <a:lnTo>
                    <a:pt x="814" y="536"/>
                  </a:lnTo>
                  <a:lnTo>
                    <a:pt x="812" y="538"/>
                  </a:lnTo>
                  <a:lnTo>
                    <a:pt x="812" y="538"/>
                  </a:lnTo>
                  <a:lnTo>
                    <a:pt x="812" y="544"/>
                  </a:lnTo>
                  <a:lnTo>
                    <a:pt x="812" y="544"/>
                  </a:lnTo>
                  <a:lnTo>
                    <a:pt x="812" y="544"/>
                  </a:lnTo>
                  <a:lnTo>
                    <a:pt x="812" y="544"/>
                  </a:lnTo>
                  <a:lnTo>
                    <a:pt x="810" y="546"/>
                  </a:lnTo>
                  <a:lnTo>
                    <a:pt x="810" y="546"/>
                  </a:lnTo>
                  <a:lnTo>
                    <a:pt x="808" y="548"/>
                  </a:lnTo>
                  <a:lnTo>
                    <a:pt x="808" y="548"/>
                  </a:lnTo>
                  <a:lnTo>
                    <a:pt x="806" y="552"/>
                  </a:lnTo>
                  <a:lnTo>
                    <a:pt x="806" y="552"/>
                  </a:lnTo>
                  <a:lnTo>
                    <a:pt x="806" y="554"/>
                  </a:lnTo>
                  <a:lnTo>
                    <a:pt x="806" y="554"/>
                  </a:lnTo>
                  <a:lnTo>
                    <a:pt x="804" y="554"/>
                  </a:lnTo>
                  <a:lnTo>
                    <a:pt x="804" y="554"/>
                  </a:lnTo>
                  <a:lnTo>
                    <a:pt x="802" y="556"/>
                  </a:lnTo>
                  <a:lnTo>
                    <a:pt x="802" y="556"/>
                  </a:lnTo>
                  <a:lnTo>
                    <a:pt x="800" y="562"/>
                  </a:lnTo>
                  <a:lnTo>
                    <a:pt x="798" y="564"/>
                  </a:lnTo>
                  <a:lnTo>
                    <a:pt x="798" y="564"/>
                  </a:lnTo>
                  <a:lnTo>
                    <a:pt x="798" y="568"/>
                  </a:lnTo>
                  <a:lnTo>
                    <a:pt x="798" y="568"/>
                  </a:lnTo>
                  <a:lnTo>
                    <a:pt x="798" y="570"/>
                  </a:lnTo>
                  <a:lnTo>
                    <a:pt x="798" y="570"/>
                  </a:lnTo>
                  <a:lnTo>
                    <a:pt x="798" y="572"/>
                  </a:lnTo>
                  <a:lnTo>
                    <a:pt x="798" y="572"/>
                  </a:lnTo>
                  <a:lnTo>
                    <a:pt x="796" y="574"/>
                  </a:lnTo>
                  <a:lnTo>
                    <a:pt x="796" y="574"/>
                  </a:lnTo>
                  <a:lnTo>
                    <a:pt x="796" y="576"/>
                  </a:lnTo>
                  <a:lnTo>
                    <a:pt x="796" y="576"/>
                  </a:lnTo>
                  <a:lnTo>
                    <a:pt x="794" y="578"/>
                  </a:lnTo>
                  <a:lnTo>
                    <a:pt x="794" y="578"/>
                  </a:lnTo>
                  <a:lnTo>
                    <a:pt x="792" y="580"/>
                  </a:lnTo>
                  <a:lnTo>
                    <a:pt x="792" y="580"/>
                  </a:lnTo>
                  <a:lnTo>
                    <a:pt x="792" y="582"/>
                  </a:lnTo>
                  <a:lnTo>
                    <a:pt x="792" y="582"/>
                  </a:lnTo>
                  <a:lnTo>
                    <a:pt x="790" y="584"/>
                  </a:lnTo>
                  <a:lnTo>
                    <a:pt x="790" y="584"/>
                  </a:lnTo>
                  <a:lnTo>
                    <a:pt x="788" y="586"/>
                  </a:lnTo>
                  <a:lnTo>
                    <a:pt x="788" y="586"/>
                  </a:lnTo>
                  <a:lnTo>
                    <a:pt x="788" y="592"/>
                  </a:lnTo>
                  <a:lnTo>
                    <a:pt x="788" y="592"/>
                  </a:lnTo>
                  <a:lnTo>
                    <a:pt x="786" y="592"/>
                  </a:lnTo>
                  <a:lnTo>
                    <a:pt x="786" y="592"/>
                  </a:lnTo>
                  <a:lnTo>
                    <a:pt x="786" y="594"/>
                  </a:lnTo>
                  <a:lnTo>
                    <a:pt x="786" y="594"/>
                  </a:lnTo>
                  <a:lnTo>
                    <a:pt x="782" y="596"/>
                  </a:lnTo>
                  <a:lnTo>
                    <a:pt x="782" y="596"/>
                  </a:lnTo>
                  <a:lnTo>
                    <a:pt x="782" y="600"/>
                  </a:lnTo>
                  <a:lnTo>
                    <a:pt x="780" y="602"/>
                  </a:lnTo>
                  <a:lnTo>
                    <a:pt x="780" y="602"/>
                  </a:lnTo>
                  <a:lnTo>
                    <a:pt x="778" y="606"/>
                  </a:lnTo>
                  <a:lnTo>
                    <a:pt x="778" y="606"/>
                  </a:lnTo>
                  <a:lnTo>
                    <a:pt x="776" y="608"/>
                  </a:lnTo>
                  <a:lnTo>
                    <a:pt x="776" y="608"/>
                  </a:lnTo>
                  <a:lnTo>
                    <a:pt x="776" y="612"/>
                  </a:lnTo>
                  <a:lnTo>
                    <a:pt x="774" y="614"/>
                  </a:lnTo>
                  <a:lnTo>
                    <a:pt x="774" y="614"/>
                  </a:lnTo>
                  <a:lnTo>
                    <a:pt x="772" y="616"/>
                  </a:lnTo>
                  <a:lnTo>
                    <a:pt x="770" y="622"/>
                  </a:lnTo>
                  <a:lnTo>
                    <a:pt x="770" y="622"/>
                  </a:lnTo>
                  <a:lnTo>
                    <a:pt x="768" y="624"/>
                  </a:lnTo>
                  <a:lnTo>
                    <a:pt x="768" y="624"/>
                  </a:lnTo>
                  <a:lnTo>
                    <a:pt x="766" y="626"/>
                  </a:lnTo>
                  <a:lnTo>
                    <a:pt x="764" y="628"/>
                  </a:lnTo>
                  <a:lnTo>
                    <a:pt x="764" y="628"/>
                  </a:lnTo>
                  <a:lnTo>
                    <a:pt x="764" y="630"/>
                  </a:lnTo>
                  <a:lnTo>
                    <a:pt x="764" y="630"/>
                  </a:lnTo>
                  <a:lnTo>
                    <a:pt x="762" y="634"/>
                  </a:lnTo>
                  <a:lnTo>
                    <a:pt x="762" y="634"/>
                  </a:lnTo>
                  <a:lnTo>
                    <a:pt x="762" y="636"/>
                  </a:lnTo>
                  <a:lnTo>
                    <a:pt x="762" y="636"/>
                  </a:lnTo>
                  <a:lnTo>
                    <a:pt x="760" y="638"/>
                  </a:lnTo>
                  <a:lnTo>
                    <a:pt x="760" y="638"/>
                  </a:lnTo>
                  <a:lnTo>
                    <a:pt x="758" y="642"/>
                  </a:lnTo>
                  <a:lnTo>
                    <a:pt x="758" y="642"/>
                  </a:lnTo>
                  <a:lnTo>
                    <a:pt x="758" y="644"/>
                  </a:lnTo>
                  <a:lnTo>
                    <a:pt x="758" y="644"/>
                  </a:lnTo>
                  <a:lnTo>
                    <a:pt x="756" y="646"/>
                  </a:lnTo>
                  <a:lnTo>
                    <a:pt x="756" y="646"/>
                  </a:lnTo>
                  <a:lnTo>
                    <a:pt x="754" y="648"/>
                  </a:lnTo>
                  <a:lnTo>
                    <a:pt x="754" y="648"/>
                  </a:lnTo>
                  <a:lnTo>
                    <a:pt x="752" y="652"/>
                  </a:lnTo>
                  <a:lnTo>
                    <a:pt x="752" y="652"/>
                  </a:lnTo>
                  <a:lnTo>
                    <a:pt x="752" y="654"/>
                  </a:lnTo>
                  <a:lnTo>
                    <a:pt x="752" y="654"/>
                  </a:lnTo>
                  <a:lnTo>
                    <a:pt x="750" y="656"/>
                  </a:lnTo>
                  <a:lnTo>
                    <a:pt x="750" y="656"/>
                  </a:lnTo>
                  <a:lnTo>
                    <a:pt x="748" y="660"/>
                  </a:lnTo>
                  <a:lnTo>
                    <a:pt x="748" y="660"/>
                  </a:lnTo>
                  <a:lnTo>
                    <a:pt x="748" y="662"/>
                  </a:lnTo>
                  <a:lnTo>
                    <a:pt x="748" y="662"/>
                  </a:lnTo>
                  <a:lnTo>
                    <a:pt x="746" y="666"/>
                  </a:lnTo>
                  <a:lnTo>
                    <a:pt x="746" y="666"/>
                  </a:lnTo>
                  <a:lnTo>
                    <a:pt x="746" y="668"/>
                  </a:lnTo>
                  <a:lnTo>
                    <a:pt x="746" y="668"/>
                  </a:lnTo>
                  <a:lnTo>
                    <a:pt x="744" y="674"/>
                  </a:lnTo>
                  <a:lnTo>
                    <a:pt x="744" y="674"/>
                  </a:lnTo>
                  <a:lnTo>
                    <a:pt x="744" y="680"/>
                  </a:lnTo>
                  <a:lnTo>
                    <a:pt x="744" y="680"/>
                  </a:lnTo>
                  <a:lnTo>
                    <a:pt x="742" y="684"/>
                  </a:lnTo>
                  <a:lnTo>
                    <a:pt x="742" y="684"/>
                  </a:lnTo>
                  <a:lnTo>
                    <a:pt x="740" y="690"/>
                  </a:lnTo>
                  <a:lnTo>
                    <a:pt x="740" y="690"/>
                  </a:lnTo>
                  <a:lnTo>
                    <a:pt x="738" y="692"/>
                  </a:lnTo>
                  <a:lnTo>
                    <a:pt x="738" y="692"/>
                  </a:lnTo>
                  <a:lnTo>
                    <a:pt x="736" y="696"/>
                  </a:lnTo>
                  <a:lnTo>
                    <a:pt x="736" y="696"/>
                  </a:lnTo>
                  <a:lnTo>
                    <a:pt x="734" y="698"/>
                  </a:lnTo>
                  <a:lnTo>
                    <a:pt x="734" y="698"/>
                  </a:lnTo>
                  <a:lnTo>
                    <a:pt x="734" y="700"/>
                  </a:lnTo>
                  <a:lnTo>
                    <a:pt x="734" y="700"/>
                  </a:lnTo>
                  <a:lnTo>
                    <a:pt x="732" y="702"/>
                  </a:lnTo>
                  <a:lnTo>
                    <a:pt x="732" y="702"/>
                  </a:lnTo>
                  <a:lnTo>
                    <a:pt x="730" y="706"/>
                  </a:lnTo>
                  <a:lnTo>
                    <a:pt x="730" y="706"/>
                  </a:lnTo>
                  <a:lnTo>
                    <a:pt x="728" y="708"/>
                  </a:lnTo>
                  <a:lnTo>
                    <a:pt x="728" y="708"/>
                  </a:lnTo>
                  <a:lnTo>
                    <a:pt x="726" y="710"/>
                  </a:lnTo>
                  <a:lnTo>
                    <a:pt x="726" y="710"/>
                  </a:lnTo>
                  <a:lnTo>
                    <a:pt x="722" y="716"/>
                  </a:lnTo>
                  <a:lnTo>
                    <a:pt x="722" y="716"/>
                  </a:lnTo>
                  <a:lnTo>
                    <a:pt x="722" y="718"/>
                  </a:lnTo>
                  <a:lnTo>
                    <a:pt x="722" y="718"/>
                  </a:lnTo>
                  <a:lnTo>
                    <a:pt x="720" y="720"/>
                  </a:lnTo>
                  <a:lnTo>
                    <a:pt x="720" y="720"/>
                  </a:lnTo>
                  <a:lnTo>
                    <a:pt x="718" y="724"/>
                  </a:lnTo>
                  <a:lnTo>
                    <a:pt x="718" y="724"/>
                  </a:lnTo>
                  <a:lnTo>
                    <a:pt x="716" y="726"/>
                  </a:lnTo>
                  <a:lnTo>
                    <a:pt x="716" y="726"/>
                  </a:lnTo>
                  <a:lnTo>
                    <a:pt x="716" y="730"/>
                  </a:lnTo>
                  <a:lnTo>
                    <a:pt x="716" y="730"/>
                  </a:lnTo>
                  <a:lnTo>
                    <a:pt x="714" y="732"/>
                  </a:lnTo>
                  <a:lnTo>
                    <a:pt x="714" y="732"/>
                  </a:lnTo>
                  <a:lnTo>
                    <a:pt x="712" y="734"/>
                  </a:lnTo>
                  <a:lnTo>
                    <a:pt x="712" y="734"/>
                  </a:lnTo>
                  <a:lnTo>
                    <a:pt x="710" y="736"/>
                  </a:lnTo>
                  <a:lnTo>
                    <a:pt x="710" y="736"/>
                  </a:lnTo>
                  <a:lnTo>
                    <a:pt x="708" y="738"/>
                  </a:lnTo>
                  <a:lnTo>
                    <a:pt x="708" y="738"/>
                  </a:lnTo>
                  <a:lnTo>
                    <a:pt x="706" y="740"/>
                  </a:lnTo>
                  <a:lnTo>
                    <a:pt x="706" y="740"/>
                  </a:lnTo>
                  <a:lnTo>
                    <a:pt x="704" y="746"/>
                  </a:lnTo>
                  <a:lnTo>
                    <a:pt x="704" y="746"/>
                  </a:lnTo>
                  <a:lnTo>
                    <a:pt x="704" y="746"/>
                  </a:lnTo>
                  <a:lnTo>
                    <a:pt x="704" y="746"/>
                  </a:lnTo>
                  <a:lnTo>
                    <a:pt x="702" y="748"/>
                  </a:lnTo>
                  <a:lnTo>
                    <a:pt x="702" y="748"/>
                  </a:lnTo>
                  <a:lnTo>
                    <a:pt x="700" y="752"/>
                  </a:lnTo>
                  <a:lnTo>
                    <a:pt x="700" y="752"/>
                  </a:lnTo>
                  <a:lnTo>
                    <a:pt x="700" y="756"/>
                  </a:lnTo>
                  <a:lnTo>
                    <a:pt x="700" y="756"/>
                  </a:lnTo>
                  <a:lnTo>
                    <a:pt x="698" y="758"/>
                  </a:lnTo>
                  <a:lnTo>
                    <a:pt x="698" y="758"/>
                  </a:lnTo>
                  <a:lnTo>
                    <a:pt x="698" y="760"/>
                  </a:lnTo>
                  <a:lnTo>
                    <a:pt x="698" y="760"/>
                  </a:lnTo>
                  <a:lnTo>
                    <a:pt x="696" y="762"/>
                  </a:lnTo>
                  <a:lnTo>
                    <a:pt x="696" y="762"/>
                  </a:lnTo>
                  <a:lnTo>
                    <a:pt x="692" y="766"/>
                  </a:lnTo>
                  <a:lnTo>
                    <a:pt x="692" y="766"/>
                  </a:lnTo>
                  <a:lnTo>
                    <a:pt x="690" y="768"/>
                  </a:lnTo>
                  <a:lnTo>
                    <a:pt x="690" y="772"/>
                  </a:lnTo>
                  <a:lnTo>
                    <a:pt x="690" y="772"/>
                  </a:lnTo>
                  <a:lnTo>
                    <a:pt x="690" y="772"/>
                  </a:lnTo>
                  <a:lnTo>
                    <a:pt x="690" y="772"/>
                  </a:lnTo>
                  <a:lnTo>
                    <a:pt x="688" y="774"/>
                  </a:lnTo>
                  <a:lnTo>
                    <a:pt x="688" y="774"/>
                  </a:lnTo>
                  <a:lnTo>
                    <a:pt x="688" y="778"/>
                  </a:lnTo>
                  <a:lnTo>
                    <a:pt x="688" y="778"/>
                  </a:lnTo>
                  <a:lnTo>
                    <a:pt x="686" y="782"/>
                  </a:lnTo>
                  <a:lnTo>
                    <a:pt x="686" y="782"/>
                  </a:lnTo>
                  <a:lnTo>
                    <a:pt x="680" y="790"/>
                  </a:lnTo>
                  <a:lnTo>
                    <a:pt x="680" y="790"/>
                  </a:lnTo>
                  <a:lnTo>
                    <a:pt x="680" y="790"/>
                  </a:lnTo>
                  <a:lnTo>
                    <a:pt x="676" y="794"/>
                  </a:lnTo>
                  <a:lnTo>
                    <a:pt x="676" y="796"/>
                  </a:lnTo>
                  <a:lnTo>
                    <a:pt x="676" y="796"/>
                  </a:lnTo>
                  <a:lnTo>
                    <a:pt x="676" y="798"/>
                  </a:lnTo>
                  <a:lnTo>
                    <a:pt x="676" y="798"/>
                  </a:lnTo>
                  <a:lnTo>
                    <a:pt x="674" y="800"/>
                  </a:lnTo>
                  <a:lnTo>
                    <a:pt x="674" y="800"/>
                  </a:lnTo>
                  <a:lnTo>
                    <a:pt x="672" y="806"/>
                  </a:lnTo>
                  <a:lnTo>
                    <a:pt x="672" y="806"/>
                  </a:lnTo>
                  <a:lnTo>
                    <a:pt x="672" y="806"/>
                  </a:lnTo>
                  <a:lnTo>
                    <a:pt x="672" y="806"/>
                  </a:lnTo>
                  <a:lnTo>
                    <a:pt x="670" y="808"/>
                  </a:lnTo>
                  <a:lnTo>
                    <a:pt x="670" y="812"/>
                  </a:lnTo>
                  <a:lnTo>
                    <a:pt x="670" y="812"/>
                  </a:lnTo>
                  <a:lnTo>
                    <a:pt x="670" y="814"/>
                  </a:lnTo>
                  <a:lnTo>
                    <a:pt x="670" y="814"/>
                  </a:lnTo>
                  <a:lnTo>
                    <a:pt x="670" y="816"/>
                  </a:lnTo>
                  <a:lnTo>
                    <a:pt x="670" y="816"/>
                  </a:lnTo>
                  <a:lnTo>
                    <a:pt x="668" y="822"/>
                  </a:lnTo>
                  <a:lnTo>
                    <a:pt x="668" y="822"/>
                  </a:lnTo>
                  <a:lnTo>
                    <a:pt x="666" y="826"/>
                  </a:lnTo>
                  <a:lnTo>
                    <a:pt x="666" y="826"/>
                  </a:lnTo>
                  <a:lnTo>
                    <a:pt x="666" y="830"/>
                  </a:lnTo>
                  <a:lnTo>
                    <a:pt x="666" y="830"/>
                  </a:lnTo>
                  <a:lnTo>
                    <a:pt x="664" y="832"/>
                  </a:lnTo>
                  <a:lnTo>
                    <a:pt x="664" y="832"/>
                  </a:lnTo>
                  <a:lnTo>
                    <a:pt x="662" y="832"/>
                  </a:lnTo>
                  <a:lnTo>
                    <a:pt x="662" y="832"/>
                  </a:lnTo>
                  <a:lnTo>
                    <a:pt x="660" y="836"/>
                  </a:lnTo>
                  <a:lnTo>
                    <a:pt x="660" y="836"/>
                  </a:lnTo>
                  <a:lnTo>
                    <a:pt x="658" y="840"/>
                  </a:lnTo>
                  <a:lnTo>
                    <a:pt x="658" y="840"/>
                  </a:lnTo>
                  <a:lnTo>
                    <a:pt x="658" y="842"/>
                  </a:lnTo>
                  <a:lnTo>
                    <a:pt x="658" y="842"/>
                  </a:lnTo>
                  <a:lnTo>
                    <a:pt x="658" y="842"/>
                  </a:lnTo>
                  <a:lnTo>
                    <a:pt x="658" y="842"/>
                  </a:lnTo>
                  <a:lnTo>
                    <a:pt x="654" y="846"/>
                  </a:lnTo>
                  <a:lnTo>
                    <a:pt x="652" y="848"/>
                  </a:lnTo>
                  <a:lnTo>
                    <a:pt x="652" y="848"/>
                  </a:lnTo>
                  <a:lnTo>
                    <a:pt x="652" y="850"/>
                  </a:lnTo>
                  <a:lnTo>
                    <a:pt x="650" y="852"/>
                  </a:lnTo>
                  <a:lnTo>
                    <a:pt x="650" y="852"/>
                  </a:lnTo>
                  <a:lnTo>
                    <a:pt x="648" y="854"/>
                  </a:lnTo>
                  <a:lnTo>
                    <a:pt x="648" y="854"/>
                  </a:lnTo>
                  <a:lnTo>
                    <a:pt x="644" y="858"/>
                  </a:lnTo>
                  <a:lnTo>
                    <a:pt x="644" y="858"/>
                  </a:lnTo>
                  <a:lnTo>
                    <a:pt x="642" y="860"/>
                  </a:lnTo>
                  <a:lnTo>
                    <a:pt x="642" y="860"/>
                  </a:lnTo>
                  <a:lnTo>
                    <a:pt x="640" y="864"/>
                  </a:lnTo>
                  <a:lnTo>
                    <a:pt x="640" y="864"/>
                  </a:lnTo>
                  <a:lnTo>
                    <a:pt x="638" y="868"/>
                  </a:lnTo>
                  <a:lnTo>
                    <a:pt x="638" y="870"/>
                  </a:lnTo>
                  <a:lnTo>
                    <a:pt x="638" y="870"/>
                  </a:lnTo>
                  <a:lnTo>
                    <a:pt x="636" y="874"/>
                  </a:lnTo>
                  <a:lnTo>
                    <a:pt x="636" y="874"/>
                  </a:lnTo>
                  <a:lnTo>
                    <a:pt x="634" y="878"/>
                  </a:lnTo>
                  <a:lnTo>
                    <a:pt x="634" y="878"/>
                  </a:lnTo>
                  <a:lnTo>
                    <a:pt x="634" y="880"/>
                  </a:lnTo>
                  <a:lnTo>
                    <a:pt x="634" y="880"/>
                  </a:lnTo>
                  <a:lnTo>
                    <a:pt x="634" y="884"/>
                  </a:lnTo>
                  <a:lnTo>
                    <a:pt x="634" y="884"/>
                  </a:lnTo>
                  <a:lnTo>
                    <a:pt x="632" y="886"/>
                  </a:lnTo>
                  <a:lnTo>
                    <a:pt x="632" y="886"/>
                  </a:lnTo>
                  <a:lnTo>
                    <a:pt x="632" y="888"/>
                  </a:lnTo>
                  <a:lnTo>
                    <a:pt x="632" y="888"/>
                  </a:lnTo>
                  <a:lnTo>
                    <a:pt x="630" y="892"/>
                  </a:lnTo>
                  <a:lnTo>
                    <a:pt x="630" y="892"/>
                  </a:lnTo>
                  <a:lnTo>
                    <a:pt x="630" y="892"/>
                  </a:lnTo>
                  <a:lnTo>
                    <a:pt x="628" y="896"/>
                  </a:lnTo>
                  <a:lnTo>
                    <a:pt x="628" y="896"/>
                  </a:lnTo>
                  <a:lnTo>
                    <a:pt x="628" y="900"/>
                  </a:lnTo>
                  <a:lnTo>
                    <a:pt x="628" y="900"/>
                  </a:lnTo>
                  <a:lnTo>
                    <a:pt x="628" y="902"/>
                  </a:lnTo>
                  <a:lnTo>
                    <a:pt x="628" y="902"/>
                  </a:lnTo>
                  <a:lnTo>
                    <a:pt x="624" y="906"/>
                  </a:lnTo>
                  <a:lnTo>
                    <a:pt x="624" y="908"/>
                  </a:lnTo>
                  <a:lnTo>
                    <a:pt x="624" y="908"/>
                  </a:lnTo>
                  <a:lnTo>
                    <a:pt x="622" y="910"/>
                  </a:lnTo>
                  <a:lnTo>
                    <a:pt x="622" y="910"/>
                  </a:lnTo>
                  <a:lnTo>
                    <a:pt x="620" y="914"/>
                  </a:lnTo>
                  <a:lnTo>
                    <a:pt x="620" y="914"/>
                  </a:lnTo>
                  <a:lnTo>
                    <a:pt x="620" y="916"/>
                  </a:lnTo>
                  <a:lnTo>
                    <a:pt x="620" y="916"/>
                  </a:lnTo>
                  <a:lnTo>
                    <a:pt x="614" y="920"/>
                  </a:lnTo>
                  <a:lnTo>
                    <a:pt x="614" y="920"/>
                  </a:lnTo>
                  <a:lnTo>
                    <a:pt x="614" y="924"/>
                  </a:lnTo>
                  <a:lnTo>
                    <a:pt x="614" y="924"/>
                  </a:lnTo>
                  <a:lnTo>
                    <a:pt x="614" y="926"/>
                  </a:lnTo>
                  <a:lnTo>
                    <a:pt x="614" y="926"/>
                  </a:lnTo>
                  <a:lnTo>
                    <a:pt x="612" y="928"/>
                  </a:lnTo>
                  <a:lnTo>
                    <a:pt x="612" y="928"/>
                  </a:lnTo>
                  <a:lnTo>
                    <a:pt x="610" y="932"/>
                  </a:lnTo>
                  <a:lnTo>
                    <a:pt x="610" y="934"/>
                  </a:lnTo>
                  <a:lnTo>
                    <a:pt x="610" y="934"/>
                  </a:lnTo>
                  <a:lnTo>
                    <a:pt x="608" y="936"/>
                  </a:lnTo>
                  <a:lnTo>
                    <a:pt x="608" y="936"/>
                  </a:lnTo>
                  <a:lnTo>
                    <a:pt x="608" y="940"/>
                  </a:lnTo>
                  <a:lnTo>
                    <a:pt x="608" y="940"/>
                  </a:lnTo>
                  <a:lnTo>
                    <a:pt x="606" y="942"/>
                  </a:lnTo>
                  <a:lnTo>
                    <a:pt x="606" y="942"/>
                  </a:lnTo>
                  <a:lnTo>
                    <a:pt x="606" y="946"/>
                  </a:lnTo>
                  <a:lnTo>
                    <a:pt x="606" y="946"/>
                  </a:lnTo>
                  <a:lnTo>
                    <a:pt x="606" y="948"/>
                  </a:lnTo>
                  <a:lnTo>
                    <a:pt x="606" y="948"/>
                  </a:lnTo>
                  <a:lnTo>
                    <a:pt x="604" y="950"/>
                  </a:lnTo>
                  <a:lnTo>
                    <a:pt x="604" y="950"/>
                  </a:lnTo>
                  <a:lnTo>
                    <a:pt x="602" y="952"/>
                  </a:lnTo>
                  <a:lnTo>
                    <a:pt x="600" y="954"/>
                  </a:lnTo>
                  <a:lnTo>
                    <a:pt x="600" y="954"/>
                  </a:lnTo>
                  <a:lnTo>
                    <a:pt x="600" y="956"/>
                  </a:lnTo>
                  <a:lnTo>
                    <a:pt x="600" y="956"/>
                  </a:lnTo>
                  <a:lnTo>
                    <a:pt x="598" y="958"/>
                  </a:lnTo>
                  <a:lnTo>
                    <a:pt x="598" y="958"/>
                  </a:lnTo>
                  <a:lnTo>
                    <a:pt x="596" y="962"/>
                  </a:lnTo>
                  <a:lnTo>
                    <a:pt x="596" y="962"/>
                  </a:lnTo>
                  <a:lnTo>
                    <a:pt x="594" y="966"/>
                  </a:lnTo>
                  <a:lnTo>
                    <a:pt x="594" y="966"/>
                  </a:lnTo>
                  <a:lnTo>
                    <a:pt x="594" y="968"/>
                  </a:lnTo>
                  <a:lnTo>
                    <a:pt x="594" y="968"/>
                  </a:lnTo>
                  <a:lnTo>
                    <a:pt x="592" y="968"/>
                  </a:lnTo>
                  <a:lnTo>
                    <a:pt x="592" y="968"/>
                  </a:lnTo>
                  <a:lnTo>
                    <a:pt x="590" y="972"/>
                  </a:lnTo>
                  <a:lnTo>
                    <a:pt x="590" y="972"/>
                  </a:lnTo>
                  <a:lnTo>
                    <a:pt x="588" y="974"/>
                  </a:lnTo>
                  <a:lnTo>
                    <a:pt x="588" y="974"/>
                  </a:lnTo>
                  <a:lnTo>
                    <a:pt x="586" y="976"/>
                  </a:lnTo>
                  <a:lnTo>
                    <a:pt x="586" y="976"/>
                  </a:lnTo>
                  <a:lnTo>
                    <a:pt x="586" y="980"/>
                  </a:lnTo>
                  <a:lnTo>
                    <a:pt x="586" y="980"/>
                  </a:lnTo>
                  <a:lnTo>
                    <a:pt x="584" y="982"/>
                  </a:lnTo>
                  <a:lnTo>
                    <a:pt x="584" y="982"/>
                  </a:lnTo>
                  <a:lnTo>
                    <a:pt x="582" y="984"/>
                  </a:lnTo>
                  <a:lnTo>
                    <a:pt x="582" y="984"/>
                  </a:lnTo>
                  <a:lnTo>
                    <a:pt x="582" y="986"/>
                  </a:lnTo>
                  <a:lnTo>
                    <a:pt x="580" y="988"/>
                  </a:lnTo>
                  <a:lnTo>
                    <a:pt x="580" y="988"/>
                  </a:lnTo>
                  <a:lnTo>
                    <a:pt x="578" y="992"/>
                  </a:lnTo>
                  <a:lnTo>
                    <a:pt x="578" y="992"/>
                  </a:lnTo>
                  <a:lnTo>
                    <a:pt x="578" y="994"/>
                  </a:lnTo>
                  <a:lnTo>
                    <a:pt x="578" y="994"/>
                  </a:lnTo>
                  <a:lnTo>
                    <a:pt x="576" y="996"/>
                  </a:lnTo>
                  <a:lnTo>
                    <a:pt x="576" y="1000"/>
                  </a:lnTo>
                  <a:lnTo>
                    <a:pt x="576" y="1000"/>
                  </a:lnTo>
                  <a:lnTo>
                    <a:pt x="578" y="1006"/>
                  </a:lnTo>
                  <a:lnTo>
                    <a:pt x="580" y="1008"/>
                  </a:lnTo>
                  <a:lnTo>
                    <a:pt x="584" y="1008"/>
                  </a:lnTo>
                  <a:lnTo>
                    <a:pt x="584" y="1008"/>
                  </a:lnTo>
                  <a:lnTo>
                    <a:pt x="588" y="1006"/>
                  </a:lnTo>
                  <a:lnTo>
                    <a:pt x="588" y="1006"/>
                  </a:lnTo>
                  <a:lnTo>
                    <a:pt x="592" y="1006"/>
                  </a:lnTo>
                  <a:lnTo>
                    <a:pt x="592" y="1006"/>
                  </a:lnTo>
                  <a:lnTo>
                    <a:pt x="594" y="1006"/>
                  </a:lnTo>
                  <a:lnTo>
                    <a:pt x="594" y="1006"/>
                  </a:lnTo>
                  <a:lnTo>
                    <a:pt x="596" y="1006"/>
                  </a:lnTo>
                  <a:lnTo>
                    <a:pt x="596" y="1006"/>
                  </a:lnTo>
                  <a:lnTo>
                    <a:pt x="600" y="1008"/>
                  </a:lnTo>
                  <a:lnTo>
                    <a:pt x="600" y="1008"/>
                  </a:lnTo>
                  <a:lnTo>
                    <a:pt x="600" y="1008"/>
                  </a:lnTo>
                  <a:lnTo>
                    <a:pt x="600" y="1008"/>
                  </a:lnTo>
                  <a:lnTo>
                    <a:pt x="604" y="1008"/>
                  </a:lnTo>
                  <a:lnTo>
                    <a:pt x="604" y="1008"/>
                  </a:lnTo>
                  <a:lnTo>
                    <a:pt x="608" y="1008"/>
                  </a:lnTo>
                  <a:lnTo>
                    <a:pt x="608" y="1008"/>
                  </a:lnTo>
                  <a:lnTo>
                    <a:pt x="612" y="1008"/>
                  </a:lnTo>
                  <a:lnTo>
                    <a:pt x="612" y="1008"/>
                  </a:lnTo>
                  <a:lnTo>
                    <a:pt x="616" y="1008"/>
                  </a:lnTo>
                  <a:lnTo>
                    <a:pt x="616" y="1008"/>
                  </a:lnTo>
                  <a:lnTo>
                    <a:pt x="620" y="1008"/>
                  </a:lnTo>
                  <a:lnTo>
                    <a:pt x="620" y="1008"/>
                  </a:lnTo>
                  <a:lnTo>
                    <a:pt x="624" y="1008"/>
                  </a:lnTo>
                  <a:lnTo>
                    <a:pt x="624" y="1008"/>
                  </a:lnTo>
                  <a:lnTo>
                    <a:pt x="626" y="1008"/>
                  </a:lnTo>
                  <a:lnTo>
                    <a:pt x="626" y="1008"/>
                  </a:lnTo>
                  <a:lnTo>
                    <a:pt x="632" y="1008"/>
                  </a:lnTo>
                  <a:lnTo>
                    <a:pt x="632" y="1008"/>
                  </a:lnTo>
                  <a:lnTo>
                    <a:pt x="632" y="1008"/>
                  </a:lnTo>
                  <a:lnTo>
                    <a:pt x="636" y="1008"/>
                  </a:lnTo>
                  <a:lnTo>
                    <a:pt x="636" y="1008"/>
                  </a:lnTo>
                  <a:lnTo>
                    <a:pt x="638" y="1008"/>
                  </a:lnTo>
                  <a:lnTo>
                    <a:pt x="638" y="1008"/>
                  </a:lnTo>
                  <a:lnTo>
                    <a:pt x="640" y="1010"/>
                  </a:lnTo>
                  <a:lnTo>
                    <a:pt x="640" y="1010"/>
                  </a:lnTo>
                  <a:lnTo>
                    <a:pt x="644" y="1010"/>
                  </a:lnTo>
                  <a:lnTo>
                    <a:pt x="644" y="1010"/>
                  </a:lnTo>
                  <a:lnTo>
                    <a:pt x="648" y="1010"/>
                  </a:lnTo>
                  <a:lnTo>
                    <a:pt x="648" y="1010"/>
                  </a:lnTo>
                  <a:lnTo>
                    <a:pt x="650" y="1010"/>
                  </a:lnTo>
                  <a:lnTo>
                    <a:pt x="652" y="1010"/>
                  </a:lnTo>
                  <a:lnTo>
                    <a:pt x="656" y="1010"/>
                  </a:lnTo>
                  <a:lnTo>
                    <a:pt x="656" y="1010"/>
                  </a:lnTo>
                  <a:lnTo>
                    <a:pt x="658" y="1010"/>
                  </a:lnTo>
                  <a:lnTo>
                    <a:pt x="658" y="1010"/>
                  </a:lnTo>
                  <a:lnTo>
                    <a:pt x="662" y="1010"/>
                  </a:lnTo>
                  <a:lnTo>
                    <a:pt x="662" y="1010"/>
                  </a:lnTo>
                  <a:lnTo>
                    <a:pt x="666" y="1010"/>
                  </a:lnTo>
                  <a:lnTo>
                    <a:pt x="666" y="1010"/>
                  </a:lnTo>
                  <a:lnTo>
                    <a:pt x="668" y="1010"/>
                  </a:lnTo>
                  <a:lnTo>
                    <a:pt x="668" y="1010"/>
                  </a:lnTo>
                  <a:lnTo>
                    <a:pt x="670" y="1010"/>
                  </a:lnTo>
                  <a:lnTo>
                    <a:pt x="670" y="1010"/>
                  </a:lnTo>
                  <a:lnTo>
                    <a:pt x="672" y="1010"/>
                  </a:lnTo>
                  <a:lnTo>
                    <a:pt x="672" y="1010"/>
                  </a:lnTo>
                  <a:lnTo>
                    <a:pt x="678" y="1008"/>
                  </a:lnTo>
                  <a:lnTo>
                    <a:pt x="678" y="1008"/>
                  </a:lnTo>
                  <a:lnTo>
                    <a:pt x="680" y="1008"/>
                  </a:lnTo>
                  <a:lnTo>
                    <a:pt x="680" y="1008"/>
                  </a:lnTo>
                  <a:lnTo>
                    <a:pt x="684" y="1010"/>
                  </a:lnTo>
                  <a:lnTo>
                    <a:pt x="684" y="1010"/>
                  </a:lnTo>
                  <a:lnTo>
                    <a:pt x="688" y="1010"/>
                  </a:lnTo>
                  <a:lnTo>
                    <a:pt x="688" y="1010"/>
                  </a:lnTo>
                  <a:lnTo>
                    <a:pt x="690" y="1010"/>
                  </a:lnTo>
                  <a:lnTo>
                    <a:pt x="692" y="1010"/>
                  </a:lnTo>
                  <a:lnTo>
                    <a:pt x="692" y="1010"/>
                  </a:lnTo>
                  <a:lnTo>
                    <a:pt x="696" y="1010"/>
                  </a:lnTo>
                  <a:lnTo>
                    <a:pt x="696" y="1010"/>
                  </a:lnTo>
                  <a:lnTo>
                    <a:pt x="696" y="1010"/>
                  </a:lnTo>
                  <a:lnTo>
                    <a:pt x="696" y="1010"/>
                  </a:lnTo>
                  <a:lnTo>
                    <a:pt x="696" y="1012"/>
                  </a:lnTo>
                  <a:lnTo>
                    <a:pt x="694" y="1012"/>
                  </a:lnTo>
                  <a:lnTo>
                    <a:pt x="694" y="1012"/>
                  </a:lnTo>
                  <a:lnTo>
                    <a:pt x="696" y="1016"/>
                  </a:lnTo>
                  <a:lnTo>
                    <a:pt x="696" y="1016"/>
                  </a:lnTo>
                  <a:lnTo>
                    <a:pt x="696" y="1018"/>
                  </a:lnTo>
                  <a:lnTo>
                    <a:pt x="696" y="1020"/>
                  </a:lnTo>
                  <a:lnTo>
                    <a:pt x="696" y="1020"/>
                  </a:lnTo>
                  <a:lnTo>
                    <a:pt x="694" y="1024"/>
                  </a:lnTo>
                  <a:lnTo>
                    <a:pt x="694" y="1024"/>
                  </a:lnTo>
                  <a:lnTo>
                    <a:pt x="694" y="1026"/>
                  </a:lnTo>
                  <a:lnTo>
                    <a:pt x="694" y="1026"/>
                  </a:lnTo>
                  <a:lnTo>
                    <a:pt x="692" y="1030"/>
                  </a:lnTo>
                  <a:lnTo>
                    <a:pt x="692" y="1030"/>
                  </a:lnTo>
                  <a:lnTo>
                    <a:pt x="692" y="1032"/>
                  </a:lnTo>
                  <a:lnTo>
                    <a:pt x="692" y="1032"/>
                  </a:lnTo>
                  <a:lnTo>
                    <a:pt x="690" y="1034"/>
                  </a:lnTo>
                  <a:lnTo>
                    <a:pt x="690" y="1034"/>
                  </a:lnTo>
                  <a:lnTo>
                    <a:pt x="690" y="1038"/>
                  </a:lnTo>
                  <a:lnTo>
                    <a:pt x="690" y="1038"/>
                  </a:lnTo>
                  <a:lnTo>
                    <a:pt x="690" y="1040"/>
                  </a:lnTo>
                  <a:lnTo>
                    <a:pt x="690" y="1040"/>
                  </a:lnTo>
                  <a:lnTo>
                    <a:pt x="688" y="1044"/>
                  </a:lnTo>
                  <a:lnTo>
                    <a:pt x="690" y="1048"/>
                  </a:lnTo>
                  <a:lnTo>
                    <a:pt x="690" y="1048"/>
                  </a:lnTo>
                  <a:lnTo>
                    <a:pt x="690" y="1052"/>
                  </a:lnTo>
                  <a:lnTo>
                    <a:pt x="690" y="1052"/>
                  </a:lnTo>
                  <a:lnTo>
                    <a:pt x="688" y="1054"/>
                  </a:lnTo>
                  <a:lnTo>
                    <a:pt x="688" y="1054"/>
                  </a:lnTo>
                  <a:lnTo>
                    <a:pt x="688" y="1058"/>
                  </a:lnTo>
                  <a:lnTo>
                    <a:pt x="688" y="1058"/>
                  </a:lnTo>
                  <a:lnTo>
                    <a:pt x="688" y="1060"/>
                  </a:lnTo>
                  <a:lnTo>
                    <a:pt x="688" y="1060"/>
                  </a:lnTo>
                  <a:lnTo>
                    <a:pt x="688" y="1064"/>
                  </a:lnTo>
                  <a:lnTo>
                    <a:pt x="688" y="1064"/>
                  </a:lnTo>
                  <a:lnTo>
                    <a:pt x="686" y="1066"/>
                  </a:lnTo>
                  <a:lnTo>
                    <a:pt x="686" y="1066"/>
                  </a:lnTo>
                  <a:lnTo>
                    <a:pt x="686" y="1070"/>
                  </a:lnTo>
                  <a:lnTo>
                    <a:pt x="686" y="1070"/>
                  </a:lnTo>
                  <a:lnTo>
                    <a:pt x="686" y="1072"/>
                  </a:lnTo>
                  <a:lnTo>
                    <a:pt x="686" y="1072"/>
                  </a:lnTo>
                  <a:lnTo>
                    <a:pt x="688" y="1074"/>
                  </a:lnTo>
                  <a:lnTo>
                    <a:pt x="688" y="1074"/>
                  </a:lnTo>
                  <a:lnTo>
                    <a:pt x="686" y="1076"/>
                  </a:lnTo>
                  <a:lnTo>
                    <a:pt x="686" y="1076"/>
                  </a:lnTo>
                  <a:lnTo>
                    <a:pt x="686" y="1080"/>
                  </a:lnTo>
                  <a:lnTo>
                    <a:pt x="686" y="1080"/>
                  </a:lnTo>
                  <a:lnTo>
                    <a:pt x="686" y="1084"/>
                  </a:lnTo>
                  <a:lnTo>
                    <a:pt x="686" y="1084"/>
                  </a:lnTo>
                  <a:lnTo>
                    <a:pt x="686" y="1086"/>
                  </a:lnTo>
                  <a:lnTo>
                    <a:pt x="686" y="1086"/>
                  </a:lnTo>
                  <a:lnTo>
                    <a:pt x="684" y="1088"/>
                  </a:lnTo>
                  <a:lnTo>
                    <a:pt x="684" y="1088"/>
                  </a:lnTo>
                  <a:lnTo>
                    <a:pt x="684" y="1092"/>
                  </a:lnTo>
                  <a:lnTo>
                    <a:pt x="684" y="1092"/>
                  </a:lnTo>
                  <a:lnTo>
                    <a:pt x="684" y="1094"/>
                  </a:lnTo>
                  <a:lnTo>
                    <a:pt x="684" y="1094"/>
                  </a:lnTo>
                  <a:lnTo>
                    <a:pt x="684" y="1098"/>
                  </a:lnTo>
                  <a:lnTo>
                    <a:pt x="684" y="1098"/>
                  </a:lnTo>
                  <a:lnTo>
                    <a:pt x="682" y="1100"/>
                  </a:lnTo>
                  <a:lnTo>
                    <a:pt x="682" y="1100"/>
                  </a:lnTo>
                  <a:lnTo>
                    <a:pt x="682" y="1102"/>
                  </a:lnTo>
                  <a:lnTo>
                    <a:pt x="682" y="1102"/>
                  </a:lnTo>
                  <a:lnTo>
                    <a:pt x="682" y="1106"/>
                  </a:lnTo>
                  <a:lnTo>
                    <a:pt x="682" y="1106"/>
                  </a:lnTo>
                  <a:lnTo>
                    <a:pt x="682" y="1108"/>
                  </a:lnTo>
                  <a:lnTo>
                    <a:pt x="682" y="1108"/>
                  </a:lnTo>
                  <a:lnTo>
                    <a:pt x="682" y="1110"/>
                  </a:lnTo>
                  <a:lnTo>
                    <a:pt x="682" y="1110"/>
                  </a:lnTo>
                  <a:lnTo>
                    <a:pt x="680" y="1114"/>
                  </a:lnTo>
                  <a:lnTo>
                    <a:pt x="680" y="1114"/>
                  </a:lnTo>
                  <a:lnTo>
                    <a:pt x="680" y="1118"/>
                  </a:lnTo>
                  <a:lnTo>
                    <a:pt x="680" y="1118"/>
                  </a:lnTo>
                  <a:lnTo>
                    <a:pt x="682" y="1120"/>
                  </a:lnTo>
                  <a:lnTo>
                    <a:pt x="682" y="1120"/>
                  </a:lnTo>
                  <a:lnTo>
                    <a:pt x="680" y="1124"/>
                  </a:lnTo>
                  <a:lnTo>
                    <a:pt x="680" y="1124"/>
                  </a:lnTo>
                  <a:lnTo>
                    <a:pt x="680" y="1126"/>
                  </a:lnTo>
                  <a:lnTo>
                    <a:pt x="680" y="1126"/>
                  </a:lnTo>
                  <a:lnTo>
                    <a:pt x="680" y="1128"/>
                  </a:lnTo>
                  <a:lnTo>
                    <a:pt x="680" y="1128"/>
                  </a:lnTo>
                  <a:lnTo>
                    <a:pt x="680" y="1132"/>
                  </a:lnTo>
                  <a:lnTo>
                    <a:pt x="680" y="1132"/>
                  </a:lnTo>
                  <a:lnTo>
                    <a:pt x="680" y="1136"/>
                  </a:lnTo>
                  <a:lnTo>
                    <a:pt x="680" y="1136"/>
                  </a:lnTo>
                  <a:lnTo>
                    <a:pt x="678" y="1142"/>
                  </a:lnTo>
                  <a:lnTo>
                    <a:pt x="678" y="1142"/>
                  </a:lnTo>
                  <a:lnTo>
                    <a:pt x="678" y="1146"/>
                  </a:lnTo>
                  <a:lnTo>
                    <a:pt x="678" y="1146"/>
                  </a:lnTo>
                  <a:lnTo>
                    <a:pt x="678" y="1148"/>
                  </a:lnTo>
                  <a:lnTo>
                    <a:pt x="676" y="1152"/>
                  </a:lnTo>
                  <a:lnTo>
                    <a:pt x="676" y="1152"/>
                  </a:lnTo>
                  <a:lnTo>
                    <a:pt x="676" y="1158"/>
                  </a:lnTo>
                  <a:lnTo>
                    <a:pt x="676" y="1158"/>
                  </a:lnTo>
                  <a:lnTo>
                    <a:pt x="676" y="1158"/>
                  </a:lnTo>
                  <a:lnTo>
                    <a:pt x="676" y="1162"/>
                  </a:lnTo>
                  <a:lnTo>
                    <a:pt x="676" y="1162"/>
                  </a:lnTo>
                  <a:lnTo>
                    <a:pt x="676" y="1166"/>
                  </a:lnTo>
                  <a:lnTo>
                    <a:pt x="676" y="1166"/>
                  </a:lnTo>
                  <a:lnTo>
                    <a:pt x="676" y="1166"/>
                  </a:lnTo>
                  <a:lnTo>
                    <a:pt x="676" y="1166"/>
                  </a:lnTo>
                  <a:lnTo>
                    <a:pt x="674" y="1172"/>
                  </a:lnTo>
                  <a:lnTo>
                    <a:pt x="674" y="1172"/>
                  </a:lnTo>
                  <a:lnTo>
                    <a:pt x="674" y="1176"/>
                  </a:lnTo>
                  <a:lnTo>
                    <a:pt x="674" y="1176"/>
                  </a:lnTo>
                  <a:lnTo>
                    <a:pt x="674" y="1178"/>
                  </a:lnTo>
                  <a:lnTo>
                    <a:pt x="674" y="1180"/>
                  </a:lnTo>
                  <a:lnTo>
                    <a:pt x="674" y="1180"/>
                  </a:lnTo>
                  <a:lnTo>
                    <a:pt x="674" y="1184"/>
                  </a:lnTo>
                  <a:lnTo>
                    <a:pt x="674" y="1184"/>
                  </a:lnTo>
                  <a:lnTo>
                    <a:pt x="674" y="1184"/>
                  </a:lnTo>
                  <a:lnTo>
                    <a:pt x="670" y="1188"/>
                  </a:lnTo>
                  <a:lnTo>
                    <a:pt x="670" y="1188"/>
                  </a:lnTo>
                  <a:lnTo>
                    <a:pt x="670" y="1192"/>
                  </a:lnTo>
                  <a:lnTo>
                    <a:pt x="670" y="1192"/>
                  </a:lnTo>
                  <a:lnTo>
                    <a:pt x="670" y="1194"/>
                  </a:lnTo>
                  <a:lnTo>
                    <a:pt x="670" y="1194"/>
                  </a:lnTo>
                  <a:lnTo>
                    <a:pt x="670" y="1196"/>
                  </a:lnTo>
                  <a:lnTo>
                    <a:pt x="670" y="1196"/>
                  </a:lnTo>
                  <a:lnTo>
                    <a:pt x="668" y="1200"/>
                  </a:lnTo>
                  <a:lnTo>
                    <a:pt x="668" y="1200"/>
                  </a:lnTo>
                  <a:lnTo>
                    <a:pt x="668" y="1202"/>
                  </a:lnTo>
                  <a:lnTo>
                    <a:pt x="668" y="1202"/>
                  </a:lnTo>
                  <a:lnTo>
                    <a:pt x="668" y="1206"/>
                  </a:lnTo>
                  <a:lnTo>
                    <a:pt x="668" y="1206"/>
                  </a:lnTo>
                  <a:lnTo>
                    <a:pt x="668" y="1208"/>
                  </a:lnTo>
                  <a:lnTo>
                    <a:pt x="668" y="1208"/>
                  </a:lnTo>
                  <a:lnTo>
                    <a:pt x="668" y="1210"/>
                  </a:lnTo>
                  <a:lnTo>
                    <a:pt x="668" y="1210"/>
                  </a:lnTo>
                  <a:lnTo>
                    <a:pt x="668" y="1214"/>
                  </a:lnTo>
                  <a:lnTo>
                    <a:pt x="668" y="1214"/>
                  </a:lnTo>
                  <a:lnTo>
                    <a:pt x="668" y="1216"/>
                  </a:lnTo>
                  <a:lnTo>
                    <a:pt x="668" y="1216"/>
                  </a:lnTo>
                  <a:lnTo>
                    <a:pt x="668" y="1220"/>
                  </a:lnTo>
                  <a:lnTo>
                    <a:pt x="668" y="1220"/>
                  </a:lnTo>
                  <a:lnTo>
                    <a:pt x="668" y="1222"/>
                  </a:lnTo>
                  <a:lnTo>
                    <a:pt x="668" y="1222"/>
                  </a:lnTo>
                  <a:lnTo>
                    <a:pt x="668" y="1224"/>
                  </a:lnTo>
                  <a:lnTo>
                    <a:pt x="668" y="1224"/>
                  </a:lnTo>
                  <a:lnTo>
                    <a:pt x="666" y="1228"/>
                  </a:lnTo>
                  <a:lnTo>
                    <a:pt x="666" y="1230"/>
                  </a:lnTo>
                  <a:lnTo>
                    <a:pt x="666" y="1230"/>
                  </a:lnTo>
                  <a:lnTo>
                    <a:pt x="666" y="1232"/>
                  </a:lnTo>
                  <a:lnTo>
                    <a:pt x="666" y="1232"/>
                  </a:lnTo>
                  <a:lnTo>
                    <a:pt x="666" y="1236"/>
                  </a:lnTo>
                  <a:lnTo>
                    <a:pt x="666" y="1236"/>
                  </a:lnTo>
                  <a:lnTo>
                    <a:pt x="666" y="1238"/>
                  </a:lnTo>
                  <a:lnTo>
                    <a:pt x="666" y="1238"/>
                  </a:lnTo>
                  <a:lnTo>
                    <a:pt x="666" y="1242"/>
                  </a:lnTo>
                  <a:lnTo>
                    <a:pt x="666" y="1242"/>
                  </a:lnTo>
                  <a:lnTo>
                    <a:pt x="666" y="1244"/>
                  </a:lnTo>
                  <a:lnTo>
                    <a:pt x="666" y="1244"/>
                  </a:lnTo>
                  <a:lnTo>
                    <a:pt x="666" y="1246"/>
                  </a:lnTo>
                  <a:lnTo>
                    <a:pt x="666" y="1246"/>
                  </a:lnTo>
                  <a:lnTo>
                    <a:pt x="664" y="1248"/>
                  </a:lnTo>
                  <a:lnTo>
                    <a:pt x="664" y="1248"/>
                  </a:lnTo>
                  <a:lnTo>
                    <a:pt x="664" y="1250"/>
                  </a:lnTo>
                  <a:lnTo>
                    <a:pt x="664" y="1250"/>
                  </a:lnTo>
                  <a:lnTo>
                    <a:pt x="662" y="1254"/>
                  </a:lnTo>
                  <a:lnTo>
                    <a:pt x="662" y="1254"/>
                  </a:lnTo>
                  <a:lnTo>
                    <a:pt x="664" y="1258"/>
                  </a:lnTo>
                  <a:lnTo>
                    <a:pt x="664" y="1258"/>
                  </a:lnTo>
                  <a:lnTo>
                    <a:pt x="664" y="1260"/>
                  </a:lnTo>
                  <a:lnTo>
                    <a:pt x="664" y="1260"/>
                  </a:lnTo>
                  <a:lnTo>
                    <a:pt x="664" y="1260"/>
                  </a:lnTo>
                  <a:lnTo>
                    <a:pt x="662" y="1264"/>
                  </a:lnTo>
                  <a:lnTo>
                    <a:pt x="662" y="1264"/>
                  </a:lnTo>
                  <a:lnTo>
                    <a:pt x="660" y="1268"/>
                  </a:lnTo>
                  <a:lnTo>
                    <a:pt x="660" y="1268"/>
                  </a:lnTo>
                  <a:lnTo>
                    <a:pt x="660" y="1268"/>
                  </a:lnTo>
                  <a:lnTo>
                    <a:pt x="656" y="1274"/>
                  </a:lnTo>
                  <a:lnTo>
                    <a:pt x="656" y="1274"/>
                  </a:lnTo>
                  <a:lnTo>
                    <a:pt x="656" y="1280"/>
                  </a:lnTo>
                  <a:lnTo>
                    <a:pt x="656" y="1280"/>
                  </a:lnTo>
                  <a:lnTo>
                    <a:pt x="656" y="1280"/>
                  </a:lnTo>
                  <a:lnTo>
                    <a:pt x="656" y="1280"/>
                  </a:lnTo>
                  <a:lnTo>
                    <a:pt x="656" y="1282"/>
                  </a:lnTo>
                  <a:lnTo>
                    <a:pt x="656" y="1282"/>
                  </a:lnTo>
                  <a:lnTo>
                    <a:pt x="654" y="1288"/>
                  </a:lnTo>
                  <a:lnTo>
                    <a:pt x="654" y="1288"/>
                  </a:lnTo>
                  <a:lnTo>
                    <a:pt x="656" y="1292"/>
                  </a:lnTo>
                  <a:lnTo>
                    <a:pt x="656" y="1292"/>
                  </a:lnTo>
                  <a:lnTo>
                    <a:pt x="656" y="1292"/>
                  </a:lnTo>
                  <a:lnTo>
                    <a:pt x="656" y="1292"/>
                  </a:lnTo>
                  <a:lnTo>
                    <a:pt x="656" y="1294"/>
                  </a:lnTo>
                  <a:lnTo>
                    <a:pt x="656" y="1294"/>
                  </a:lnTo>
                  <a:lnTo>
                    <a:pt x="656" y="1298"/>
                  </a:lnTo>
                  <a:lnTo>
                    <a:pt x="656" y="1298"/>
                  </a:lnTo>
                  <a:lnTo>
                    <a:pt x="656" y="1300"/>
                  </a:lnTo>
                  <a:lnTo>
                    <a:pt x="656" y="1300"/>
                  </a:lnTo>
                  <a:lnTo>
                    <a:pt x="656" y="1304"/>
                  </a:lnTo>
                  <a:lnTo>
                    <a:pt x="656" y="1304"/>
                  </a:lnTo>
                  <a:lnTo>
                    <a:pt x="654" y="1308"/>
                  </a:lnTo>
                  <a:lnTo>
                    <a:pt x="654" y="1310"/>
                  </a:lnTo>
                  <a:lnTo>
                    <a:pt x="654" y="1310"/>
                  </a:lnTo>
                  <a:lnTo>
                    <a:pt x="652" y="1314"/>
                  </a:lnTo>
                  <a:lnTo>
                    <a:pt x="652" y="1314"/>
                  </a:lnTo>
                  <a:lnTo>
                    <a:pt x="652" y="1320"/>
                  </a:lnTo>
                  <a:lnTo>
                    <a:pt x="652" y="1320"/>
                  </a:lnTo>
                  <a:lnTo>
                    <a:pt x="652" y="1320"/>
                  </a:lnTo>
                  <a:lnTo>
                    <a:pt x="652" y="1320"/>
                  </a:lnTo>
                  <a:lnTo>
                    <a:pt x="652" y="1322"/>
                  </a:lnTo>
                  <a:lnTo>
                    <a:pt x="652" y="1322"/>
                  </a:lnTo>
                  <a:lnTo>
                    <a:pt x="650" y="1326"/>
                  </a:lnTo>
                  <a:lnTo>
                    <a:pt x="650" y="1326"/>
                  </a:lnTo>
                  <a:lnTo>
                    <a:pt x="652" y="1330"/>
                  </a:lnTo>
                  <a:lnTo>
                    <a:pt x="652" y="1330"/>
                  </a:lnTo>
                  <a:lnTo>
                    <a:pt x="652" y="1332"/>
                  </a:lnTo>
                  <a:lnTo>
                    <a:pt x="652" y="1334"/>
                  </a:lnTo>
                  <a:lnTo>
                    <a:pt x="652" y="1334"/>
                  </a:lnTo>
                  <a:lnTo>
                    <a:pt x="652" y="1338"/>
                  </a:lnTo>
                  <a:lnTo>
                    <a:pt x="652" y="1338"/>
                  </a:lnTo>
                  <a:lnTo>
                    <a:pt x="650" y="1340"/>
                  </a:lnTo>
                  <a:lnTo>
                    <a:pt x="650" y="1340"/>
                  </a:lnTo>
                  <a:lnTo>
                    <a:pt x="650" y="1344"/>
                  </a:lnTo>
                  <a:lnTo>
                    <a:pt x="650" y="1344"/>
                  </a:lnTo>
                  <a:lnTo>
                    <a:pt x="652" y="1350"/>
                  </a:lnTo>
                  <a:lnTo>
                    <a:pt x="652" y="1350"/>
                  </a:lnTo>
                  <a:lnTo>
                    <a:pt x="652" y="1352"/>
                  </a:lnTo>
                  <a:lnTo>
                    <a:pt x="652" y="1352"/>
                  </a:lnTo>
                  <a:lnTo>
                    <a:pt x="652" y="1356"/>
                  </a:lnTo>
                  <a:lnTo>
                    <a:pt x="652" y="1356"/>
                  </a:lnTo>
                  <a:lnTo>
                    <a:pt x="652" y="1358"/>
                  </a:lnTo>
                  <a:lnTo>
                    <a:pt x="652" y="1358"/>
                  </a:lnTo>
                  <a:lnTo>
                    <a:pt x="652" y="1366"/>
                  </a:lnTo>
                  <a:lnTo>
                    <a:pt x="652" y="1366"/>
                  </a:lnTo>
                  <a:lnTo>
                    <a:pt x="652" y="1368"/>
                  </a:lnTo>
                  <a:lnTo>
                    <a:pt x="652" y="1368"/>
                  </a:lnTo>
                  <a:lnTo>
                    <a:pt x="652" y="1372"/>
                  </a:lnTo>
                  <a:lnTo>
                    <a:pt x="650" y="1374"/>
                  </a:lnTo>
                  <a:lnTo>
                    <a:pt x="650" y="1374"/>
                  </a:lnTo>
                  <a:lnTo>
                    <a:pt x="650" y="1376"/>
                  </a:lnTo>
                  <a:lnTo>
                    <a:pt x="650" y="1376"/>
                  </a:lnTo>
                  <a:lnTo>
                    <a:pt x="648" y="1374"/>
                  </a:lnTo>
                  <a:lnTo>
                    <a:pt x="648" y="1374"/>
                  </a:lnTo>
                  <a:lnTo>
                    <a:pt x="648" y="1374"/>
                  </a:lnTo>
                  <a:lnTo>
                    <a:pt x="646" y="1372"/>
                  </a:lnTo>
                  <a:lnTo>
                    <a:pt x="646" y="1372"/>
                  </a:lnTo>
                  <a:lnTo>
                    <a:pt x="642" y="1370"/>
                  </a:lnTo>
                  <a:lnTo>
                    <a:pt x="642" y="1370"/>
                  </a:lnTo>
                  <a:lnTo>
                    <a:pt x="642" y="1368"/>
                  </a:lnTo>
                  <a:lnTo>
                    <a:pt x="642" y="1368"/>
                  </a:lnTo>
                  <a:lnTo>
                    <a:pt x="638" y="1362"/>
                  </a:lnTo>
                  <a:lnTo>
                    <a:pt x="638" y="1362"/>
                  </a:lnTo>
                  <a:lnTo>
                    <a:pt x="636" y="1360"/>
                  </a:lnTo>
                  <a:lnTo>
                    <a:pt x="636" y="1360"/>
                  </a:lnTo>
                  <a:lnTo>
                    <a:pt x="636" y="1358"/>
                  </a:lnTo>
                  <a:lnTo>
                    <a:pt x="636" y="1358"/>
                  </a:lnTo>
                  <a:lnTo>
                    <a:pt x="636" y="1354"/>
                  </a:lnTo>
                  <a:lnTo>
                    <a:pt x="636" y="1354"/>
                  </a:lnTo>
                  <a:lnTo>
                    <a:pt x="634" y="1352"/>
                  </a:lnTo>
                  <a:lnTo>
                    <a:pt x="634" y="1352"/>
                  </a:lnTo>
                  <a:lnTo>
                    <a:pt x="632" y="1350"/>
                  </a:lnTo>
                  <a:lnTo>
                    <a:pt x="632" y="1350"/>
                  </a:lnTo>
                  <a:lnTo>
                    <a:pt x="632" y="1346"/>
                  </a:lnTo>
                  <a:lnTo>
                    <a:pt x="628" y="1344"/>
                  </a:lnTo>
                  <a:lnTo>
                    <a:pt x="628" y="1344"/>
                  </a:lnTo>
                  <a:lnTo>
                    <a:pt x="624" y="1342"/>
                  </a:lnTo>
                  <a:lnTo>
                    <a:pt x="624" y="1342"/>
                  </a:lnTo>
                  <a:lnTo>
                    <a:pt x="622" y="1340"/>
                  </a:lnTo>
                  <a:lnTo>
                    <a:pt x="622" y="1340"/>
                  </a:lnTo>
                  <a:lnTo>
                    <a:pt x="620" y="1338"/>
                  </a:lnTo>
                  <a:lnTo>
                    <a:pt x="620" y="1338"/>
                  </a:lnTo>
                  <a:lnTo>
                    <a:pt x="618" y="1336"/>
                  </a:lnTo>
                  <a:lnTo>
                    <a:pt x="618" y="1336"/>
                  </a:lnTo>
                  <a:lnTo>
                    <a:pt x="614" y="1334"/>
                  </a:lnTo>
                  <a:lnTo>
                    <a:pt x="614" y="1332"/>
                  </a:lnTo>
                  <a:lnTo>
                    <a:pt x="614" y="1332"/>
                  </a:lnTo>
                  <a:lnTo>
                    <a:pt x="612" y="1330"/>
                  </a:lnTo>
                  <a:lnTo>
                    <a:pt x="612" y="1330"/>
                  </a:lnTo>
                  <a:lnTo>
                    <a:pt x="610" y="1328"/>
                  </a:lnTo>
                  <a:lnTo>
                    <a:pt x="610" y="1328"/>
                  </a:lnTo>
                  <a:lnTo>
                    <a:pt x="610" y="1324"/>
                  </a:lnTo>
                  <a:lnTo>
                    <a:pt x="610" y="1324"/>
                  </a:lnTo>
                  <a:lnTo>
                    <a:pt x="606" y="1320"/>
                  </a:lnTo>
                  <a:lnTo>
                    <a:pt x="606" y="1320"/>
                  </a:lnTo>
                  <a:lnTo>
                    <a:pt x="602" y="1318"/>
                  </a:lnTo>
                  <a:lnTo>
                    <a:pt x="602" y="1318"/>
                  </a:lnTo>
                  <a:lnTo>
                    <a:pt x="600" y="1316"/>
                  </a:lnTo>
                  <a:lnTo>
                    <a:pt x="600" y="1316"/>
                  </a:lnTo>
                  <a:lnTo>
                    <a:pt x="600" y="1314"/>
                  </a:lnTo>
                  <a:lnTo>
                    <a:pt x="600" y="1314"/>
                  </a:lnTo>
                  <a:lnTo>
                    <a:pt x="598" y="1312"/>
                  </a:lnTo>
                  <a:lnTo>
                    <a:pt x="598" y="1312"/>
                  </a:lnTo>
                  <a:lnTo>
                    <a:pt x="596" y="1308"/>
                  </a:lnTo>
                  <a:lnTo>
                    <a:pt x="596" y="1308"/>
                  </a:lnTo>
                  <a:lnTo>
                    <a:pt x="596" y="1306"/>
                  </a:lnTo>
                  <a:lnTo>
                    <a:pt x="596" y="1306"/>
                  </a:lnTo>
                  <a:lnTo>
                    <a:pt x="592" y="1302"/>
                  </a:lnTo>
                  <a:lnTo>
                    <a:pt x="592" y="1302"/>
                  </a:lnTo>
                  <a:lnTo>
                    <a:pt x="592" y="1302"/>
                  </a:lnTo>
                  <a:lnTo>
                    <a:pt x="592" y="1302"/>
                  </a:lnTo>
                  <a:lnTo>
                    <a:pt x="592" y="1300"/>
                  </a:lnTo>
                  <a:lnTo>
                    <a:pt x="592" y="1300"/>
                  </a:lnTo>
                  <a:lnTo>
                    <a:pt x="590" y="1296"/>
                  </a:lnTo>
                  <a:lnTo>
                    <a:pt x="590" y="1296"/>
                  </a:lnTo>
                  <a:lnTo>
                    <a:pt x="586" y="1292"/>
                  </a:lnTo>
                  <a:lnTo>
                    <a:pt x="584" y="1292"/>
                  </a:lnTo>
                  <a:lnTo>
                    <a:pt x="584" y="1292"/>
                  </a:lnTo>
                  <a:lnTo>
                    <a:pt x="580" y="1288"/>
                  </a:lnTo>
                  <a:lnTo>
                    <a:pt x="580" y="1288"/>
                  </a:lnTo>
                  <a:lnTo>
                    <a:pt x="578" y="1284"/>
                  </a:lnTo>
                  <a:lnTo>
                    <a:pt x="578" y="1284"/>
                  </a:lnTo>
                  <a:lnTo>
                    <a:pt x="574" y="1280"/>
                  </a:lnTo>
                  <a:lnTo>
                    <a:pt x="574" y="1280"/>
                  </a:lnTo>
                  <a:lnTo>
                    <a:pt x="574" y="1278"/>
                  </a:lnTo>
                  <a:lnTo>
                    <a:pt x="574" y="1278"/>
                  </a:lnTo>
                  <a:lnTo>
                    <a:pt x="570" y="1274"/>
                  </a:lnTo>
                  <a:lnTo>
                    <a:pt x="570" y="1274"/>
                  </a:lnTo>
                  <a:lnTo>
                    <a:pt x="570" y="1274"/>
                  </a:lnTo>
                  <a:lnTo>
                    <a:pt x="570" y="1274"/>
                  </a:lnTo>
                  <a:lnTo>
                    <a:pt x="568" y="1274"/>
                  </a:lnTo>
                  <a:lnTo>
                    <a:pt x="568" y="1274"/>
                  </a:lnTo>
                  <a:lnTo>
                    <a:pt x="568" y="1274"/>
                  </a:lnTo>
                  <a:lnTo>
                    <a:pt x="566" y="1272"/>
                  </a:lnTo>
                  <a:lnTo>
                    <a:pt x="566" y="1270"/>
                  </a:lnTo>
                  <a:lnTo>
                    <a:pt x="566" y="1270"/>
                  </a:lnTo>
                  <a:lnTo>
                    <a:pt x="562" y="1268"/>
                  </a:lnTo>
                  <a:lnTo>
                    <a:pt x="562" y="1268"/>
                  </a:lnTo>
                  <a:lnTo>
                    <a:pt x="560" y="1266"/>
                  </a:lnTo>
                  <a:lnTo>
                    <a:pt x="560" y="1266"/>
                  </a:lnTo>
                  <a:lnTo>
                    <a:pt x="556" y="1264"/>
                  </a:lnTo>
                  <a:lnTo>
                    <a:pt x="556" y="1264"/>
                  </a:lnTo>
                  <a:lnTo>
                    <a:pt x="552" y="1260"/>
                  </a:lnTo>
                  <a:lnTo>
                    <a:pt x="552" y="1260"/>
                  </a:lnTo>
                  <a:lnTo>
                    <a:pt x="550" y="1260"/>
                  </a:lnTo>
                  <a:lnTo>
                    <a:pt x="550" y="1260"/>
                  </a:lnTo>
                  <a:lnTo>
                    <a:pt x="546" y="1258"/>
                  </a:lnTo>
                  <a:lnTo>
                    <a:pt x="546" y="1258"/>
                  </a:lnTo>
                  <a:lnTo>
                    <a:pt x="542" y="1258"/>
                  </a:lnTo>
                  <a:lnTo>
                    <a:pt x="542" y="1258"/>
                  </a:lnTo>
                  <a:lnTo>
                    <a:pt x="540" y="1258"/>
                  </a:lnTo>
                  <a:lnTo>
                    <a:pt x="540" y="1258"/>
                  </a:lnTo>
                  <a:lnTo>
                    <a:pt x="540" y="1256"/>
                  </a:lnTo>
                  <a:lnTo>
                    <a:pt x="540" y="1256"/>
                  </a:lnTo>
                  <a:lnTo>
                    <a:pt x="534" y="1256"/>
                  </a:lnTo>
                  <a:lnTo>
                    <a:pt x="534" y="1256"/>
                  </a:lnTo>
                  <a:lnTo>
                    <a:pt x="528" y="1258"/>
                  </a:lnTo>
                  <a:lnTo>
                    <a:pt x="528" y="1258"/>
                  </a:lnTo>
                  <a:lnTo>
                    <a:pt x="524" y="1262"/>
                  </a:lnTo>
                  <a:lnTo>
                    <a:pt x="522" y="1262"/>
                  </a:lnTo>
                  <a:lnTo>
                    <a:pt x="522" y="1262"/>
                  </a:lnTo>
                  <a:lnTo>
                    <a:pt x="518" y="1266"/>
                  </a:lnTo>
                  <a:lnTo>
                    <a:pt x="518" y="1266"/>
                  </a:lnTo>
                  <a:lnTo>
                    <a:pt x="516" y="1268"/>
                  </a:lnTo>
                  <a:lnTo>
                    <a:pt x="516" y="1268"/>
                  </a:lnTo>
                  <a:lnTo>
                    <a:pt x="516" y="1270"/>
                  </a:lnTo>
                  <a:lnTo>
                    <a:pt x="516" y="1270"/>
                  </a:lnTo>
                  <a:lnTo>
                    <a:pt x="514" y="1272"/>
                  </a:lnTo>
                  <a:lnTo>
                    <a:pt x="514" y="1272"/>
                  </a:lnTo>
                  <a:lnTo>
                    <a:pt x="512" y="1274"/>
                  </a:lnTo>
                  <a:lnTo>
                    <a:pt x="512" y="1274"/>
                  </a:lnTo>
                  <a:lnTo>
                    <a:pt x="510" y="1278"/>
                  </a:lnTo>
                  <a:lnTo>
                    <a:pt x="510" y="1278"/>
                  </a:lnTo>
                  <a:lnTo>
                    <a:pt x="510" y="1280"/>
                  </a:lnTo>
                  <a:lnTo>
                    <a:pt x="510" y="1280"/>
                  </a:lnTo>
                  <a:lnTo>
                    <a:pt x="508" y="1284"/>
                  </a:lnTo>
                  <a:lnTo>
                    <a:pt x="508" y="1284"/>
                  </a:lnTo>
                  <a:lnTo>
                    <a:pt x="506" y="1286"/>
                  </a:lnTo>
                  <a:lnTo>
                    <a:pt x="506" y="1286"/>
                  </a:lnTo>
                  <a:lnTo>
                    <a:pt x="506" y="1288"/>
                  </a:lnTo>
                  <a:lnTo>
                    <a:pt x="506" y="1288"/>
                  </a:lnTo>
                  <a:lnTo>
                    <a:pt x="502" y="1290"/>
                  </a:lnTo>
                  <a:lnTo>
                    <a:pt x="502" y="1290"/>
                  </a:lnTo>
                  <a:lnTo>
                    <a:pt x="500" y="1292"/>
                  </a:lnTo>
                  <a:lnTo>
                    <a:pt x="500" y="1292"/>
                  </a:lnTo>
                  <a:lnTo>
                    <a:pt x="498" y="1296"/>
                  </a:lnTo>
                  <a:lnTo>
                    <a:pt x="498" y="1296"/>
                  </a:lnTo>
                  <a:lnTo>
                    <a:pt x="496" y="1302"/>
                  </a:lnTo>
                  <a:lnTo>
                    <a:pt x="496" y="1302"/>
                  </a:lnTo>
                  <a:lnTo>
                    <a:pt x="496" y="1306"/>
                  </a:lnTo>
                  <a:lnTo>
                    <a:pt x="496" y="1306"/>
                  </a:lnTo>
                  <a:lnTo>
                    <a:pt x="496" y="1308"/>
                  </a:lnTo>
                  <a:lnTo>
                    <a:pt x="496" y="1308"/>
                  </a:lnTo>
                  <a:lnTo>
                    <a:pt x="494" y="1310"/>
                  </a:lnTo>
                  <a:lnTo>
                    <a:pt x="494" y="1310"/>
                  </a:lnTo>
                  <a:lnTo>
                    <a:pt x="492" y="1314"/>
                  </a:lnTo>
                  <a:lnTo>
                    <a:pt x="492" y="1314"/>
                  </a:lnTo>
                  <a:lnTo>
                    <a:pt x="490" y="1314"/>
                  </a:lnTo>
                  <a:lnTo>
                    <a:pt x="490" y="1314"/>
                  </a:lnTo>
                  <a:lnTo>
                    <a:pt x="490" y="1318"/>
                  </a:lnTo>
                  <a:lnTo>
                    <a:pt x="490" y="1318"/>
                  </a:lnTo>
                  <a:lnTo>
                    <a:pt x="486" y="1320"/>
                  </a:lnTo>
                  <a:lnTo>
                    <a:pt x="484" y="1322"/>
                  </a:lnTo>
                  <a:lnTo>
                    <a:pt x="484" y="1322"/>
                  </a:lnTo>
                  <a:lnTo>
                    <a:pt x="480" y="1324"/>
                  </a:lnTo>
                  <a:lnTo>
                    <a:pt x="480" y="1324"/>
                  </a:lnTo>
                  <a:lnTo>
                    <a:pt x="478" y="1326"/>
                  </a:lnTo>
                  <a:lnTo>
                    <a:pt x="478" y="1326"/>
                  </a:lnTo>
                  <a:lnTo>
                    <a:pt x="474" y="1326"/>
                  </a:lnTo>
                  <a:lnTo>
                    <a:pt x="474" y="1326"/>
                  </a:lnTo>
                  <a:lnTo>
                    <a:pt x="472" y="1330"/>
                  </a:lnTo>
                  <a:lnTo>
                    <a:pt x="472" y="1330"/>
                  </a:lnTo>
                  <a:lnTo>
                    <a:pt x="470" y="1332"/>
                  </a:lnTo>
                  <a:lnTo>
                    <a:pt x="470" y="1332"/>
                  </a:lnTo>
                  <a:lnTo>
                    <a:pt x="468" y="1336"/>
                  </a:lnTo>
                  <a:lnTo>
                    <a:pt x="468" y="1336"/>
                  </a:lnTo>
                  <a:lnTo>
                    <a:pt x="468" y="1338"/>
                  </a:lnTo>
                  <a:lnTo>
                    <a:pt x="468" y="1338"/>
                  </a:lnTo>
                  <a:lnTo>
                    <a:pt x="468" y="1340"/>
                  </a:lnTo>
                  <a:lnTo>
                    <a:pt x="468" y="1340"/>
                  </a:lnTo>
                  <a:lnTo>
                    <a:pt x="466" y="1342"/>
                  </a:lnTo>
                  <a:lnTo>
                    <a:pt x="466" y="1342"/>
                  </a:lnTo>
                  <a:lnTo>
                    <a:pt x="464" y="1346"/>
                  </a:lnTo>
                  <a:lnTo>
                    <a:pt x="464" y="1346"/>
                  </a:lnTo>
                  <a:lnTo>
                    <a:pt x="462" y="1348"/>
                  </a:lnTo>
                  <a:lnTo>
                    <a:pt x="462" y="1348"/>
                  </a:lnTo>
                  <a:lnTo>
                    <a:pt x="462" y="1350"/>
                  </a:lnTo>
                  <a:lnTo>
                    <a:pt x="462" y="1350"/>
                  </a:lnTo>
                  <a:lnTo>
                    <a:pt x="460" y="1352"/>
                  </a:lnTo>
                  <a:lnTo>
                    <a:pt x="460" y="1352"/>
                  </a:lnTo>
                  <a:lnTo>
                    <a:pt x="456" y="1354"/>
                  </a:lnTo>
                  <a:lnTo>
                    <a:pt x="456" y="1354"/>
                  </a:lnTo>
                  <a:lnTo>
                    <a:pt x="454" y="1356"/>
                  </a:lnTo>
                  <a:lnTo>
                    <a:pt x="454" y="1356"/>
                  </a:lnTo>
                  <a:lnTo>
                    <a:pt x="454" y="1358"/>
                  </a:lnTo>
                  <a:lnTo>
                    <a:pt x="454" y="1358"/>
                  </a:lnTo>
                  <a:lnTo>
                    <a:pt x="450" y="1360"/>
                  </a:lnTo>
                  <a:lnTo>
                    <a:pt x="450" y="1362"/>
                  </a:lnTo>
                  <a:lnTo>
                    <a:pt x="450" y="1362"/>
                  </a:lnTo>
                  <a:lnTo>
                    <a:pt x="448" y="1364"/>
                  </a:lnTo>
                  <a:lnTo>
                    <a:pt x="448" y="1364"/>
                  </a:lnTo>
                  <a:lnTo>
                    <a:pt x="446" y="1366"/>
                  </a:lnTo>
                  <a:lnTo>
                    <a:pt x="446" y="1366"/>
                  </a:lnTo>
                  <a:lnTo>
                    <a:pt x="446" y="1368"/>
                  </a:lnTo>
                  <a:lnTo>
                    <a:pt x="446" y="1368"/>
                  </a:lnTo>
                  <a:lnTo>
                    <a:pt x="442" y="1370"/>
                  </a:lnTo>
                  <a:lnTo>
                    <a:pt x="442" y="1370"/>
                  </a:lnTo>
                  <a:lnTo>
                    <a:pt x="442" y="1374"/>
                  </a:lnTo>
                  <a:lnTo>
                    <a:pt x="442" y="1374"/>
                  </a:lnTo>
                  <a:lnTo>
                    <a:pt x="440" y="1376"/>
                  </a:lnTo>
                  <a:lnTo>
                    <a:pt x="440" y="1376"/>
                  </a:lnTo>
                  <a:lnTo>
                    <a:pt x="440" y="1378"/>
                  </a:lnTo>
                  <a:lnTo>
                    <a:pt x="440" y="1378"/>
                  </a:lnTo>
                  <a:lnTo>
                    <a:pt x="440" y="1380"/>
                  </a:lnTo>
                  <a:lnTo>
                    <a:pt x="440" y="1380"/>
                  </a:lnTo>
                  <a:lnTo>
                    <a:pt x="436" y="1384"/>
                  </a:lnTo>
                  <a:lnTo>
                    <a:pt x="436" y="1384"/>
                  </a:lnTo>
                  <a:lnTo>
                    <a:pt x="436" y="1386"/>
                  </a:lnTo>
                  <a:lnTo>
                    <a:pt x="436" y="1386"/>
                  </a:lnTo>
                  <a:lnTo>
                    <a:pt x="434" y="1390"/>
                  </a:lnTo>
                  <a:lnTo>
                    <a:pt x="434" y="1390"/>
                  </a:lnTo>
                  <a:lnTo>
                    <a:pt x="432" y="1392"/>
                  </a:lnTo>
                  <a:lnTo>
                    <a:pt x="432" y="1392"/>
                  </a:lnTo>
                  <a:lnTo>
                    <a:pt x="432" y="1396"/>
                  </a:lnTo>
                  <a:lnTo>
                    <a:pt x="432" y="1396"/>
                  </a:lnTo>
                  <a:lnTo>
                    <a:pt x="430" y="1396"/>
                  </a:lnTo>
                  <a:lnTo>
                    <a:pt x="430" y="1396"/>
                  </a:lnTo>
                  <a:lnTo>
                    <a:pt x="428" y="1400"/>
                  </a:lnTo>
                  <a:lnTo>
                    <a:pt x="428" y="1400"/>
                  </a:lnTo>
                  <a:lnTo>
                    <a:pt x="426" y="1402"/>
                  </a:lnTo>
                  <a:lnTo>
                    <a:pt x="426" y="1402"/>
                  </a:lnTo>
                  <a:lnTo>
                    <a:pt x="426" y="1404"/>
                  </a:lnTo>
                  <a:lnTo>
                    <a:pt x="426" y="1404"/>
                  </a:lnTo>
                  <a:lnTo>
                    <a:pt x="424" y="1406"/>
                  </a:lnTo>
                  <a:lnTo>
                    <a:pt x="424" y="1406"/>
                  </a:lnTo>
                  <a:lnTo>
                    <a:pt x="420" y="1408"/>
                  </a:lnTo>
                  <a:lnTo>
                    <a:pt x="420" y="1408"/>
                  </a:lnTo>
                  <a:lnTo>
                    <a:pt x="418" y="1410"/>
                  </a:lnTo>
                  <a:lnTo>
                    <a:pt x="418" y="1410"/>
                  </a:lnTo>
                  <a:lnTo>
                    <a:pt x="418" y="1412"/>
                  </a:lnTo>
                  <a:lnTo>
                    <a:pt x="416" y="1414"/>
                  </a:lnTo>
                  <a:lnTo>
                    <a:pt x="416" y="1414"/>
                  </a:lnTo>
                  <a:lnTo>
                    <a:pt x="414" y="1416"/>
                  </a:lnTo>
                  <a:lnTo>
                    <a:pt x="414" y="1416"/>
                  </a:lnTo>
                  <a:lnTo>
                    <a:pt x="412" y="1418"/>
                  </a:lnTo>
                  <a:lnTo>
                    <a:pt x="412" y="1418"/>
                  </a:lnTo>
                  <a:lnTo>
                    <a:pt x="410" y="1418"/>
                  </a:lnTo>
                  <a:lnTo>
                    <a:pt x="408" y="1420"/>
                  </a:lnTo>
                  <a:lnTo>
                    <a:pt x="408" y="1420"/>
                  </a:lnTo>
                  <a:lnTo>
                    <a:pt x="408" y="1426"/>
                  </a:lnTo>
                  <a:lnTo>
                    <a:pt x="408" y="1426"/>
                  </a:lnTo>
                  <a:lnTo>
                    <a:pt x="408" y="1428"/>
                  </a:lnTo>
                  <a:lnTo>
                    <a:pt x="408" y="1428"/>
                  </a:lnTo>
                  <a:lnTo>
                    <a:pt x="406" y="1430"/>
                  </a:lnTo>
                  <a:lnTo>
                    <a:pt x="406" y="1430"/>
                  </a:lnTo>
                  <a:lnTo>
                    <a:pt x="404" y="1432"/>
                  </a:lnTo>
                  <a:lnTo>
                    <a:pt x="404" y="1432"/>
                  </a:lnTo>
                  <a:lnTo>
                    <a:pt x="402" y="1436"/>
                  </a:lnTo>
                  <a:lnTo>
                    <a:pt x="400" y="1438"/>
                  </a:lnTo>
                  <a:lnTo>
                    <a:pt x="400" y="1438"/>
                  </a:lnTo>
                  <a:lnTo>
                    <a:pt x="398" y="1440"/>
                  </a:lnTo>
                  <a:lnTo>
                    <a:pt x="398" y="1440"/>
                  </a:lnTo>
                  <a:lnTo>
                    <a:pt x="394" y="1444"/>
                  </a:lnTo>
                  <a:lnTo>
                    <a:pt x="394" y="1444"/>
                  </a:lnTo>
                  <a:lnTo>
                    <a:pt x="394" y="1446"/>
                  </a:lnTo>
                  <a:lnTo>
                    <a:pt x="394" y="1446"/>
                  </a:lnTo>
                  <a:lnTo>
                    <a:pt x="390" y="1452"/>
                  </a:lnTo>
                  <a:lnTo>
                    <a:pt x="390" y="1452"/>
                  </a:lnTo>
                  <a:lnTo>
                    <a:pt x="388" y="1454"/>
                  </a:lnTo>
                  <a:lnTo>
                    <a:pt x="388" y="1454"/>
                  </a:lnTo>
                  <a:lnTo>
                    <a:pt x="386" y="1456"/>
                  </a:lnTo>
                  <a:lnTo>
                    <a:pt x="386" y="1456"/>
                  </a:lnTo>
                  <a:lnTo>
                    <a:pt x="384" y="1460"/>
                  </a:lnTo>
                  <a:lnTo>
                    <a:pt x="384" y="1460"/>
                  </a:lnTo>
                  <a:lnTo>
                    <a:pt x="384" y="1462"/>
                  </a:lnTo>
                  <a:lnTo>
                    <a:pt x="384" y="1462"/>
                  </a:lnTo>
                  <a:lnTo>
                    <a:pt x="382" y="1462"/>
                  </a:lnTo>
                  <a:lnTo>
                    <a:pt x="382" y="1462"/>
                  </a:lnTo>
                  <a:lnTo>
                    <a:pt x="378" y="1464"/>
                  </a:lnTo>
                  <a:lnTo>
                    <a:pt x="378" y="1464"/>
                  </a:lnTo>
                  <a:lnTo>
                    <a:pt x="376" y="1468"/>
                  </a:lnTo>
                  <a:lnTo>
                    <a:pt x="376" y="1468"/>
                  </a:lnTo>
                  <a:lnTo>
                    <a:pt x="376" y="1468"/>
                  </a:lnTo>
                  <a:lnTo>
                    <a:pt x="376" y="1468"/>
                  </a:lnTo>
                  <a:lnTo>
                    <a:pt x="372" y="1474"/>
                  </a:lnTo>
                  <a:lnTo>
                    <a:pt x="372" y="1474"/>
                  </a:lnTo>
                  <a:lnTo>
                    <a:pt x="372" y="1476"/>
                  </a:lnTo>
                  <a:lnTo>
                    <a:pt x="372" y="1476"/>
                  </a:lnTo>
                  <a:lnTo>
                    <a:pt x="368" y="1478"/>
                  </a:lnTo>
                  <a:lnTo>
                    <a:pt x="368" y="1478"/>
                  </a:lnTo>
                  <a:lnTo>
                    <a:pt x="366" y="1482"/>
                  </a:lnTo>
                  <a:lnTo>
                    <a:pt x="364" y="1482"/>
                  </a:lnTo>
                  <a:lnTo>
                    <a:pt x="364" y="1482"/>
                  </a:lnTo>
                  <a:lnTo>
                    <a:pt x="362" y="1484"/>
                  </a:lnTo>
                  <a:lnTo>
                    <a:pt x="362" y="1484"/>
                  </a:lnTo>
                  <a:lnTo>
                    <a:pt x="360" y="1486"/>
                  </a:lnTo>
                  <a:lnTo>
                    <a:pt x="360" y="1486"/>
                  </a:lnTo>
                  <a:lnTo>
                    <a:pt x="354" y="1490"/>
                  </a:lnTo>
                  <a:lnTo>
                    <a:pt x="354" y="1490"/>
                  </a:lnTo>
                  <a:lnTo>
                    <a:pt x="354" y="1492"/>
                  </a:lnTo>
                  <a:lnTo>
                    <a:pt x="354" y="1492"/>
                  </a:lnTo>
                  <a:lnTo>
                    <a:pt x="352" y="1494"/>
                  </a:lnTo>
                  <a:lnTo>
                    <a:pt x="352" y="1494"/>
                  </a:lnTo>
                  <a:lnTo>
                    <a:pt x="350" y="1496"/>
                  </a:lnTo>
                  <a:lnTo>
                    <a:pt x="350" y="1496"/>
                  </a:lnTo>
                  <a:lnTo>
                    <a:pt x="348" y="1500"/>
                  </a:lnTo>
                  <a:lnTo>
                    <a:pt x="348" y="1500"/>
                  </a:lnTo>
                  <a:lnTo>
                    <a:pt x="346" y="1502"/>
                  </a:lnTo>
                  <a:lnTo>
                    <a:pt x="346" y="1502"/>
                  </a:lnTo>
                  <a:lnTo>
                    <a:pt x="344" y="1504"/>
                  </a:lnTo>
                  <a:lnTo>
                    <a:pt x="344" y="1504"/>
                  </a:lnTo>
                  <a:lnTo>
                    <a:pt x="344" y="1508"/>
                  </a:lnTo>
                  <a:lnTo>
                    <a:pt x="344" y="1508"/>
                  </a:lnTo>
                  <a:lnTo>
                    <a:pt x="344" y="1510"/>
                  </a:lnTo>
                  <a:lnTo>
                    <a:pt x="344" y="1510"/>
                  </a:lnTo>
                  <a:lnTo>
                    <a:pt x="342" y="1512"/>
                  </a:lnTo>
                  <a:lnTo>
                    <a:pt x="342" y="1512"/>
                  </a:lnTo>
                  <a:lnTo>
                    <a:pt x="340" y="1514"/>
                  </a:lnTo>
                  <a:lnTo>
                    <a:pt x="340" y="1514"/>
                  </a:lnTo>
                  <a:lnTo>
                    <a:pt x="338" y="1518"/>
                  </a:lnTo>
                  <a:lnTo>
                    <a:pt x="338" y="1518"/>
                  </a:lnTo>
                  <a:lnTo>
                    <a:pt x="338" y="1520"/>
                  </a:lnTo>
                  <a:lnTo>
                    <a:pt x="338" y="1520"/>
                  </a:lnTo>
                  <a:lnTo>
                    <a:pt x="336" y="1522"/>
                  </a:lnTo>
                  <a:lnTo>
                    <a:pt x="336" y="1522"/>
                  </a:lnTo>
                  <a:lnTo>
                    <a:pt x="334" y="1524"/>
                  </a:lnTo>
                  <a:lnTo>
                    <a:pt x="334" y="1524"/>
                  </a:lnTo>
                  <a:lnTo>
                    <a:pt x="334" y="1524"/>
                  </a:lnTo>
                  <a:lnTo>
                    <a:pt x="332" y="1528"/>
                  </a:lnTo>
                  <a:lnTo>
                    <a:pt x="332" y="1528"/>
                  </a:lnTo>
                  <a:lnTo>
                    <a:pt x="328" y="1532"/>
                  </a:lnTo>
                  <a:lnTo>
                    <a:pt x="328" y="1532"/>
                  </a:lnTo>
                  <a:lnTo>
                    <a:pt x="328" y="1534"/>
                  </a:lnTo>
                  <a:lnTo>
                    <a:pt x="328" y="1534"/>
                  </a:lnTo>
                  <a:lnTo>
                    <a:pt x="326" y="1536"/>
                  </a:lnTo>
                  <a:lnTo>
                    <a:pt x="326" y="1536"/>
                  </a:lnTo>
                  <a:lnTo>
                    <a:pt x="324" y="1538"/>
                  </a:lnTo>
                  <a:lnTo>
                    <a:pt x="324" y="1538"/>
                  </a:lnTo>
                  <a:lnTo>
                    <a:pt x="322" y="1542"/>
                  </a:lnTo>
                  <a:lnTo>
                    <a:pt x="322" y="1542"/>
                  </a:lnTo>
                  <a:lnTo>
                    <a:pt x="318" y="1546"/>
                  </a:lnTo>
                  <a:lnTo>
                    <a:pt x="318" y="1546"/>
                  </a:lnTo>
                  <a:lnTo>
                    <a:pt x="316" y="1546"/>
                  </a:lnTo>
                  <a:lnTo>
                    <a:pt x="316" y="1546"/>
                  </a:lnTo>
                  <a:lnTo>
                    <a:pt x="314" y="1548"/>
                  </a:lnTo>
                  <a:lnTo>
                    <a:pt x="314" y="1548"/>
                  </a:lnTo>
                  <a:lnTo>
                    <a:pt x="310" y="1552"/>
                  </a:lnTo>
                  <a:lnTo>
                    <a:pt x="310" y="1554"/>
                  </a:lnTo>
                  <a:lnTo>
                    <a:pt x="310" y="1554"/>
                  </a:lnTo>
                  <a:lnTo>
                    <a:pt x="308" y="1556"/>
                  </a:lnTo>
                  <a:lnTo>
                    <a:pt x="308" y="1556"/>
                  </a:lnTo>
                  <a:lnTo>
                    <a:pt x="306" y="1558"/>
                  </a:lnTo>
                  <a:lnTo>
                    <a:pt x="306" y="1558"/>
                  </a:lnTo>
                  <a:lnTo>
                    <a:pt x="304" y="1562"/>
                  </a:lnTo>
                  <a:lnTo>
                    <a:pt x="304" y="1562"/>
                  </a:lnTo>
                  <a:lnTo>
                    <a:pt x="304" y="1564"/>
                  </a:lnTo>
                  <a:lnTo>
                    <a:pt x="304" y="1564"/>
                  </a:lnTo>
                  <a:lnTo>
                    <a:pt x="302" y="1566"/>
                  </a:lnTo>
                  <a:lnTo>
                    <a:pt x="302" y="1566"/>
                  </a:lnTo>
                  <a:lnTo>
                    <a:pt x="300" y="1568"/>
                  </a:lnTo>
                  <a:lnTo>
                    <a:pt x="300" y="1568"/>
                  </a:lnTo>
                  <a:lnTo>
                    <a:pt x="300" y="1570"/>
                  </a:lnTo>
                  <a:lnTo>
                    <a:pt x="298" y="1574"/>
                  </a:lnTo>
                  <a:lnTo>
                    <a:pt x="298" y="1574"/>
                  </a:lnTo>
                  <a:lnTo>
                    <a:pt x="298" y="1574"/>
                  </a:lnTo>
                  <a:lnTo>
                    <a:pt x="298" y="1574"/>
                  </a:lnTo>
                  <a:lnTo>
                    <a:pt x="294" y="1578"/>
                  </a:lnTo>
                  <a:lnTo>
                    <a:pt x="294" y="1578"/>
                  </a:lnTo>
                  <a:lnTo>
                    <a:pt x="294" y="1580"/>
                  </a:lnTo>
                  <a:lnTo>
                    <a:pt x="292" y="1582"/>
                  </a:lnTo>
                  <a:lnTo>
                    <a:pt x="292" y="1582"/>
                  </a:lnTo>
                  <a:lnTo>
                    <a:pt x="290" y="1586"/>
                  </a:lnTo>
                  <a:lnTo>
                    <a:pt x="290" y="1586"/>
                  </a:lnTo>
                  <a:lnTo>
                    <a:pt x="290" y="1588"/>
                  </a:lnTo>
                  <a:lnTo>
                    <a:pt x="290" y="1588"/>
                  </a:lnTo>
                  <a:lnTo>
                    <a:pt x="288" y="1588"/>
                  </a:lnTo>
                  <a:lnTo>
                    <a:pt x="288" y="1588"/>
                  </a:lnTo>
                  <a:lnTo>
                    <a:pt x="286" y="1590"/>
                  </a:lnTo>
                  <a:lnTo>
                    <a:pt x="286" y="1590"/>
                  </a:lnTo>
                  <a:lnTo>
                    <a:pt x="284" y="1594"/>
                  </a:lnTo>
                  <a:lnTo>
                    <a:pt x="284" y="1594"/>
                  </a:lnTo>
                  <a:lnTo>
                    <a:pt x="282" y="1594"/>
                  </a:lnTo>
                  <a:lnTo>
                    <a:pt x="282" y="1594"/>
                  </a:lnTo>
                  <a:lnTo>
                    <a:pt x="278" y="1598"/>
                  </a:lnTo>
                  <a:lnTo>
                    <a:pt x="278" y="1598"/>
                  </a:lnTo>
                  <a:lnTo>
                    <a:pt x="276" y="1600"/>
                  </a:lnTo>
                  <a:lnTo>
                    <a:pt x="276" y="1602"/>
                  </a:lnTo>
                  <a:lnTo>
                    <a:pt x="276" y="1602"/>
                  </a:lnTo>
                  <a:lnTo>
                    <a:pt x="276" y="1604"/>
                  </a:lnTo>
                  <a:lnTo>
                    <a:pt x="276" y="1604"/>
                  </a:lnTo>
                  <a:lnTo>
                    <a:pt x="274" y="1606"/>
                  </a:lnTo>
                  <a:lnTo>
                    <a:pt x="274" y="1606"/>
                  </a:lnTo>
                  <a:lnTo>
                    <a:pt x="272" y="1606"/>
                  </a:lnTo>
                  <a:lnTo>
                    <a:pt x="272" y="1606"/>
                  </a:lnTo>
                  <a:lnTo>
                    <a:pt x="272" y="1608"/>
                  </a:lnTo>
                  <a:lnTo>
                    <a:pt x="272" y="1608"/>
                  </a:lnTo>
                  <a:lnTo>
                    <a:pt x="270" y="1608"/>
                  </a:lnTo>
                  <a:lnTo>
                    <a:pt x="270" y="1608"/>
                  </a:lnTo>
                  <a:lnTo>
                    <a:pt x="264" y="1614"/>
                  </a:lnTo>
                  <a:lnTo>
                    <a:pt x="264" y="1614"/>
                  </a:lnTo>
                  <a:lnTo>
                    <a:pt x="260" y="1618"/>
                  </a:lnTo>
                  <a:lnTo>
                    <a:pt x="260" y="1618"/>
                  </a:lnTo>
                  <a:lnTo>
                    <a:pt x="258" y="1624"/>
                  </a:lnTo>
                  <a:lnTo>
                    <a:pt x="258" y="1626"/>
                  </a:lnTo>
                  <a:lnTo>
                    <a:pt x="258" y="1626"/>
                  </a:lnTo>
                  <a:lnTo>
                    <a:pt x="256" y="1630"/>
                  </a:lnTo>
                  <a:lnTo>
                    <a:pt x="256" y="1632"/>
                  </a:lnTo>
                  <a:lnTo>
                    <a:pt x="256" y="1632"/>
                  </a:lnTo>
                  <a:lnTo>
                    <a:pt x="256" y="1638"/>
                  </a:lnTo>
                  <a:lnTo>
                    <a:pt x="256" y="1638"/>
                  </a:lnTo>
                  <a:lnTo>
                    <a:pt x="254" y="1640"/>
                  </a:lnTo>
                  <a:lnTo>
                    <a:pt x="252" y="1642"/>
                  </a:lnTo>
                  <a:lnTo>
                    <a:pt x="252" y="1642"/>
                  </a:lnTo>
                  <a:lnTo>
                    <a:pt x="252" y="1644"/>
                  </a:lnTo>
                  <a:lnTo>
                    <a:pt x="252" y="1644"/>
                  </a:lnTo>
                  <a:lnTo>
                    <a:pt x="250" y="1646"/>
                  </a:lnTo>
                  <a:lnTo>
                    <a:pt x="250" y="1646"/>
                  </a:lnTo>
                  <a:lnTo>
                    <a:pt x="248" y="1650"/>
                  </a:lnTo>
                  <a:lnTo>
                    <a:pt x="248" y="1650"/>
                  </a:lnTo>
                  <a:lnTo>
                    <a:pt x="246" y="1652"/>
                  </a:lnTo>
                  <a:lnTo>
                    <a:pt x="246" y="1652"/>
                  </a:lnTo>
                  <a:lnTo>
                    <a:pt x="244" y="1652"/>
                  </a:lnTo>
                  <a:lnTo>
                    <a:pt x="244" y="1652"/>
                  </a:lnTo>
                  <a:lnTo>
                    <a:pt x="240" y="1654"/>
                  </a:lnTo>
                  <a:lnTo>
                    <a:pt x="240" y="1654"/>
                  </a:lnTo>
                  <a:lnTo>
                    <a:pt x="238" y="1658"/>
                  </a:lnTo>
                  <a:lnTo>
                    <a:pt x="238" y="1658"/>
                  </a:lnTo>
                  <a:lnTo>
                    <a:pt x="238" y="1660"/>
                  </a:lnTo>
                  <a:lnTo>
                    <a:pt x="238" y="1660"/>
                  </a:lnTo>
                  <a:lnTo>
                    <a:pt x="234" y="1664"/>
                  </a:lnTo>
                  <a:lnTo>
                    <a:pt x="234" y="1664"/>
                  </a:lnTo>
                  <a:lnTo>
                    <a:pt x="232" y="1664"/>
                  </a:lnTo>
                  <a:lnTo>
                    <a:pt x="232" y="1664"/>
                  </a:lnTo>
                  <a:lnTo>
                    <a:pt x="228" y="1666"/>
                  </a:lnTo>
                  <a:lnTo>
                    <a:pt x="228" y="1666"/>
                  </a:lnTo>
                  <a:lnTo>
                    <a:pt x="224" y="1670"/>
                  </a:lnTo>
                  <a:lnTo>
                    <a:pt x="224" y="1672"/>
                  </a:lnTo>
                  <a:lnTo>
                    <a:pt x="224" y="1672"/>
                  </a:lnTo>
                  <a:lnTo>
                    <a:pt x="222" y="1676"/>
                  </a:lnTo>
                  <a:lnTo>
                    <a:pt x="222" y="1676"/>
                  </a:lnTo>
                  <a:lnTo>
                    <a:pt x="222" y="1678"/>
                  </a:lnTo>
                  <a:lnTo>
                    <a:pt x="222" y="1678"/>
                  </a:lnTo>
                  <a:lnTo>
                    <a:pt x="220" y="1680"/>
                  </a:lnTo>
                  <a:lnTo>
                    <a:pt x="220" y="1680"/>
                  </a:lnTo>
                  <a:lnTo>
                    <a:pt x="220" y="1684"/>
                  </a:lnTo>
                  <a:lnTo>
                    <a:pt x="220" y="1684"/>
                  </a:lnTo>
                  <a:lnTo>
                    <a:pt x="218" y="1688"/>
                  </a:lnTo>
                  <a:lnTo>
                    <a:pt x="218" y="1688"/>
                  </a:lnTo>
                  <a:lnTo>
                    <a:pt x="212" y="1690"/>
                  </a:lnTo>
                  <a:lnTo>
                    <a:pt x="212" y="1690"/>
                  </a:lnTo>
                  <a:lnTo>
                    <a:pt x="210" y="1694"/>
                  </a:lnTo>
                  <a:lnTo>
                    <a:pt x="210" y="1694"/>
                  </a:lnTo>
                  <a:lnTo>
                    <a:pt x="210" y="1696"/>
                  </a:lnTo>
                  <a:lnTo>
                    <a:pt x="210" y="1696"/>
                  </a:lnTo>
                  <a:lnTo>
                    <a:pt x="208" y="1698"/>
                  </a:lnTo>
                  <a:lnTo>
                    <a:pt x="208" y="1698"/>
                  </a:lnTo>
                  <a:lnTo>
                    <a:pt x="206" y="1700"/>
                  </a:lnTo>
                  <a:lnTo>
                    <a:pt x="206" y="1700"/>
                  </a:lnTo>
                  <a:lnTo>
                    <a:pt x="202" y="1702"/>
                  </a:lnTo>
                  <a:lnTo>
                    <a:pt x="202" y="1702"/>
                  </a:lnTo>
                  <a:lnTo>
                    <a:pt x="198" y="1708"/>
                  </a:lnTo>
                  <a:lnTo>
                    <a:pt x="198" y="1708"/>
                  </a:lnTo>
                  <a:lnTo>
                    <a:pt x="196" y="1712"/>
                  </a:lnTo>
                  <a:lnTo>
                    <a:pt x="196" y="1712"/>
                  </a:lnTo>
                  <a:lnTo>
                    <a:pt x="196" y="1714"/>
                  </a:lnTo>
                  <a:lnTo>
                    <a:pt x="196" y="1714"/>
                  </a:lnTo>
                  <a:lnTo>
                    <a:pt x="194" y="1714"/>
                  </a:lnTo>
                  <a:lnTo>
                    <a:pt x="194" y="1714"/>
                  </a:lnTo>
                  <a:lnTo>
                    <a:pt x="192" y="1718"/>
                  </a:lnTo>
                  <a:lnTo>
                    <a:pt x="192" y="1718"/>
                  </a:lnTo>
                  <a:lnTo>
                    <a:pt x="190" y="1722"/>
                  </a:lnTo>
                  <a:lnTo>
                    <a:pt x="190" y="1722"/>
                  </a:lnTo>
                  <a:lnTo>
                    <a:pt x="190" y="1724"/>
                  </a:lnTo>
                  <a:lnTo>
                    <a:pt x="190" y="1724"/>
                  </a:lnTo>
                  <a:lnTo>
                    <a:pt x="188" y="1724"/>
                  </a:lnTo>
                  <a:lnTo>
                    <a:pt x="188" y="1724"/>
                  </a:lnTo>
                  <a:lnTo>
                    <a:pt x="186" y="1728"/>
                  </a:lnTo>
                  <a:lnTo>
                    <a:pt x="186" y="1728"/>
                  </a:lnTo>
                  <a:lnTo>
                    <a:pt x="186" y="1732"/>
                  </a:lnTo>
                  <a:lnTo>
                    <a:pt x="186" y="1732"/>
                  </a:lnTo>
                  <a:lnTo>
                    <a:pt x="184" y="1734"/>
                  </a:lnTo>
                  <a:lnTo>
                    <a:pt x="184" y="1734"/>
                  </a:lnTo>
                  <a:lnTo>
                    <a:pt x="184" y="1736"/>
                  </a:lnTo>
                  <a:lnTo>
                    <a:pt x="184" y="1736"/>
                  </a:lnTo>
                  <a:lnTo>
                    <a:pt x="182" y="1738"/>
                  </a:lnTo>
                  <a:lnTo>
                    <a:pt x="182" y="1738"/>
                  </a:lnTo>
                  <a:lnTo>
                    <a:pt x="182" y="1740"/>
                  </a:lnTo>
                  <a:lnTo>
                    <a:pt x="182" y="1740"/>
                  </a:lnTo>
                  <a:lnTo>
                    <a:pt x="180" y="1744"/>
                  </a:lnTo>
                  <a:lnTo>
                    <a:pt x="180" y="1744"/>
                  </a:lnTo>
                  <a:lnTo>
                    <a:pt x="178" y="1748"/>
                  </a:lnTo>
                  <a:lnTo>
                    <a:pt x="178" y="1748"/>
                  </a:lnTo>
                  <a:lnTo>
                    <a:pt x="176" y="1752"/>
                  </a:lnTo>
                  <a:lnTo>
                    <a:pt x="176" y="1752"/>
                  </a:lnTo>
                  <a:lnTo>
                    <a:pt x="172" y="1756"/>
                  </a:lnTo>
                  <a:lnTo>
                    <a:pt x="172" y="1756"/>
                  </a:lnTo>
                  <a:lnTo>
                    <a:pt x="170" y="1756"/>
                  </a:lnTo>
                  <a:lnTo>
                    <a:pt x="170" y="1756"/>
                  </a:lnTo>
                  <a:lnTo>
                    <a:pt x="166" y="1758"/>
                  </a:lnTo>
                  <a:lnTo>
                    <a:pt x="166" y="1758"/>
                  </a:lnTo>
                  <a:lnTo>
                    <a:pt x="164" y="1762"/>
                  </a:lnTo>
                  <a:lnTo>
                    <a:pt x="164" y="1762"/>
                  </a:lnTo>
                  <a:lnTo>
                    <a:pt x="164" y="1764"/>
                  </a:lnTo>
                  <a:lnTo>
                    <a:pt x="164" y="1764"/>
                  </a:lnTo>
                  <a:lnTo>
                    <a:pt x="162" y="1764"/>
                  </a:lnTo>
                  <a:lnTo>
                    <a:pt x="162" y="1764"/>
                  </a:lnTo>
                  <a:lnTo>
                    <a:pt x="160" y="1768"/>
                  </a:lnTo>
                  <a:lnTo>
                    <a:pt x="160" y="1768"/>
                  </a:lnTo>
                  <a:lnTo>
                    <a:pt x="156" y="1772"/>
                  </a:lnTo>
                  <a:lnTo>
                    <a:pt x="156" y="1772"/>
                  </a:lnTo>
                  <a:lnTo>
                    <a:pt x="154" y="1778"/>
                  </a:lnTo>
                  <a:lnTo>
                    <a:pt x="154" y="1778"/>
                  </a:lnTo>
                  <a:lnTo>
                    <a:pt x="154" y="1778"/>
                  </a:lnTo>
                  <a:lnTo>
                    <a:pt x="150" y="1782"/>
                  </a:lnTo>
                  <a:lnTo>
                    <a:pt x="150" y="1782"/>
                  </a:lnTo>
                  <a:lnTo>
                    <a:pt x="148" y="1784"/>
                  </a:lnTo>
                  <a:lnTo>
                    <a:pt x="148" y="1786"/>
                  </a:lnTo>
                  <a:lnTo>
                    <a:pt x="148" y="1786"/>
                  </a:lnTo>
                  <a:lnTo>
                    <a:pt x="146" y="1790"/>
                  </a:lnTo>
                  <a:lnTo>
                    <a:pt x="146" y="1790"/>
                  </a:lnTo>
                  <a:lnTo>
                    <a:pt x="144" y="1792"/>
                  </a:lnTo>
                  <a:lnTo>
                    <a:pt x="144" y="1792"/>
                  </a:lnTo>
                  <a:lnTo>
                    <a:pt x="142" y="1794"/>
                  </a:lnTo>
                  <a:lnTo>
                    <a:pt x="142" y="1794"/>
                  </a:lnTo>
                  <a:lnTo>
                    <a:pt x="140" y="1796"/>
                  </a:lnTo>
                  <a:lnTo>
                    <a:pt x="140" y="1796"/>
                  </a:lnTo>
                  <a:lnTo>
                    <a:pt x="140" y="1798"/>
                  </a:lnTo>
                  <a:lnTo>
                    <a:pt x="140" y="1798"/>
                  </a:lnTo>
                  <a:lnTo>
                    <a:pt x="136" y="1800"/>
                  </a:lnTo>
                  <a:lnTo>
                    <a:pt x="136" y="1800"/>
                  </a:lnTo>
                  <a:lnTo>
                    <a:pt x="134" y="1804"/>
                  </a:lnTo>
                  <a:lnTo>
                    <a:pt x="134" y="1804"/>
                  </a:lnTo>
                  <a:lnTo>
                    <a:pt x="134" y="1806"/>
                  </a:lnTo>
                  <a:lnTo>
                    <a:pt x="134" y="1806"/>
                  </a:lnTo>
                  <a:lnTo>
                    <a:pt x="132" y="1808"/>
                  </a:lnTo>
                  <a:lnTo>
                    <a:pt x="132" y="1808"/>
                  </a:lnTo>
                  <a:lnTo>
                    <a:pt x="130" y="1810"/>
                  </a:lnTo>
                  <a:lnTo>
                    <a:pt x="130" y="1810"/>
                  </a:lnTo>
                  <a:lnTo>
                    <a:pt x="128" y="1814"/>
                  </a:lnTo>
                  <a:lnTo>
                    <a:pt x="128" y="1814"/>
                  </a:lnTo>
                  <a:lnTo>
                    <a:pt x="128" y="1816"/>
                  </a:lnTo>
                  <a:lnTo>
                    <a:pt x="128" y="1816"/>
                  </a:lnTo>
                  <a:lnTo>
                    <a:pt x="126" y="1818"/>
                  </a:lnTo>
                  <a:lnTo>
                    <a:pt x="122" y="1824"/>
                  </a:lnTo>
                  <a:lnTo>
                    <a:pt x="122" y="1824"/>
                  </a:lnTo>
                  <a:lnTo>
                    <a:pt x="120" y="1826"/>
                  </a:lnTo>
                  <a:lnTo>
                    <a:pt x="120" y="1826"/>
                  </a:lnTo>
                  <a:lnTo>
                    <a:pt x="118" y="1828"/>
                  </a:lnTo>
                  <a:lnTo>
                    <a:pt x="118" y="1828"/>
                  </a:lnTo>
                  <a:lnTo>
                    <a:pt x="116" y="1830"/>
                  </a:lnTo>
                  <a:lnTo>
                    <a:pt x="116" y="1830"/>
                  </a:lnTo>
                  <a:lnTo>
                    <a:pt x="116" y="1830"/>
                  </a:lnTo>
                  <a:lnTo>
                    <a:pt x="112" y="1834"/>
                  </a:lnTo>
                  <a:lnTo>
                    <a:pt x="112" y="1834"/>
                  </a:lnTo>
                  <a:lnTo>
                    <a:pt x="110" y="1836"/>
                  </a:lnTo>
                  <a:lnTo>
                    <a:pt x="110" y="1836"/>
                  </a:lnTo>
                  <a:lnTo>
                    <a:pt x="108" y="1838"/>
                  </a:lnTo>
                  <a:lnTo>
                    <a:pt x="108" y="1838"/>
                  </a:lnTo>
                  <a:lnTo>
                    <a:pt x="106" y="1842"/>
                  </a:lnTo>
                  <a:lnTo>
                    <a:pt x="106" y="1842"/>
                  </a:lnTo>
                  <a:lnTo>
                    <a:pt x="106" y="1844"/>
                  </a:lnTo>
                  <a:lnTo>
                    <a:pt x="106" y="1844"/>
                  </a:lnTo>
                  <a:lnTo>
                    <a:pt x="104" y="1846"/>
                  </a:lnTo>
                  <a:lnTo>
                    <a:pt x="104" y="1846"/>
                  </a:lnTo>
                  <a:lnTo>
                    <a:pt x="102" y="1848"/>
                  </a:lnTo>
                  <a:lnTo>
                    <a:pt x="102" y="1848"/>
                  </a:lnTo>
                  <a:lnTo>
                    <a:pt x="98" y="1850"/>
                  </a:lnTo>
                  <a:lnTo>
                    <a:pt x="98" y="1852"/>
                  </a:lnTo>
                  <a:lnTo>
                    <a:pt x="98" y="1852"/>
                  </a:lnTo>
                  <a:lnTo>
                    <a:pt x="94" y="1854"/>
                  </a:lnTo>
                  <a:lnTo>
                    <a:pt x="94" y="1854"/>
                  </a:lnTo>
                  <a:lnTo>
                    <a:pt x="94" y="1856"/>
                  </a:lnTo>
                  <a:lnTo>
                    <a:pt x="94" y="1856"/>
                  </a:lnTo>
                  <a:lnTo>
                    <a:pt x="92" y="1858"/>
                  </a:lnTo>
                  <a:lnTo>
                    <a:pt x="92" y="1858"/>
                  </a:lnTo>
                  <a:lnTo>
                    <a:pt x="90" y="1860"/>
                  </a:lnTo>
                  <a:lnTo>
                    <a:pt x="90" y="1860"/>
                  </a:lnTo>
                  <a:lnTo>
                    <a:pt x="86" y="1866"/>
                  </a:lnTo>
                  <a:lnTo>
                    <a:pt x="86" y="1866"/>
                  </a:lnTo>
                  <a:lnTo>
                    <a:pt x="84" y="1872"/>
                  </a:lnTo>
                  <a:lnTo>
                    <a:pt x="84" y="1872"/>
                  </a:lnTo>
                  <a:lnTo>
                    <a:pt x="82" y="1874"/>
                  </a:lnTo>
                  <a:lnTo>
                    <a:pt x="82" y="1874"/>
                  </a:lnTo>
                  <a:lnTo>
                    <a:pt x="82" y="1876"/>
                  </a:lnTo>
                  <a:lnTo>
                    <a:pt x="82" y="1876"/>
                  </a:lnTo>
                  <a:lnTo>
                    <a:pt x="80" y="1878"/>
                  </a:lnTo>
                  <a:lnTo>
                    <a:pt x="80" y="1878"/>
                  </a:lnTo>
                  <a:lnTo>
                    <a:pt x="78" y="1880"/>
                  </a:lnTo>
                  <a:lnTo>
                    <a:pt x="78" y="1880"/>
                  </a:lnTo>
                  <a:lnTo>
                    <a:pt x="76" y="1886"/>
                  </a:lnTo>
                  <a:lnTo>
                    <a:pt x="76" y="1886"/>
                  </a:lnTo>
                  <a:lnTo>
                    <a:pt x="74" y="1888"/>
                  </a:lnTo>
                  <a:lnTo>
                    <a:pt x="74" y="1888"/>
                  </a:lnTo>
                  <a:lnTo>
                    <a:pt x="72" y="1890"/>
                  </a:lnTo>
                  <a:lnTo>
                    <a:pt x="72" y="1890"/>
                  </a:lnTo>
                  <a:lnTo>
                    <a:pt x="70" y="1892"/>
                  </a:lnTo>
                  <a:lnTo>
                    <a:pt x="70" y="1892"/>
                  </a:lnTo>
                  <a:lnTo>
                    <a:pt x="68" y="1892"/>
                  </a:lnTo>
                  <a:lnTo>
                    <a:pt x="68" y="1892"/>
                  </a:lnTo>
                  <a:lnTo>
                    <a:pt x="64" y="1896"/>
                  </a:lnTo>
                  <a:lnTo>
                    <a:pt x="64" y="1898"/>
                  </a:lnTo>
                  <a:lnTo>
                    <a:pt x="64" y="1898"/>
                  </a:lnTo>
                  <a:lnTo>
                    <a:pt x="62" y="1898"/>
                  </a:lnTo>
                  <a:lnTo>
                    <a:pt x="62" y="1898"/>
                  </a:lnTo>
                  <a:lnTo>
                    <a:pt x="60" y="1902"/>
                  </a:lnTo>
                  <a:lnTo>
                    <a:pt x="60" y="1902"/>
                  </a:lnTo>
                  <a:lnTo>
                    <a:pt x="56" y="1906"/>
                  </a:lnTo>
                  <a:lnTo>
                    <a:pt x="56" y="1906"/>
                  </a:lnTo>
                  <a:lnTo>
                    <a:pt x="56" y="1908"/>
                  </a:lnTo>
                  <a:lnTo>
                    <a:pt x="56" y="1908"/>
                  </a:lnTo>
                  <a:lnTo>
                    <a:pt x="54" y="1912"/>
                  </a:lnTo>
                  <a:lnTo>
                    <a:pt x="54" y="1912"/>
                  </a:lnTo>
                  <a:lnTo>
                    <a:pt x="54" y="1914"/>
                  </a:lnTo>
                  <a:lnTo>
                    <a:pt x="54" y="1914"/>
                  </a:lnTo>
                  <a:lnTo>
                    <a:pt x="54" y="1916"/>
                  </a:lnTo>
                  <a:lnTo>
                    <a:pt x="54" y="1916"/>
                  </a:lnTo>
                  <a:lnTo>
                    <a:pt x="52" y="1920"/>
                  </a:lnTo>
                  <a:lnTo>
                    <a:pt x="52" y="1920"/>
                  </a:lnTo>
                  <a:lnTo>
                    <a:pt x="50" y="1924"/>
                  </a:lnTo>
                  <a:lnTo>
                    <a:pt x="50" y="1924"/>
                  </a:lnTo>
                  <a:lnTo>
                    <a:pt x="48" y="1924"/>
                  </a:lnTo>
                  <a:lnTo>
                    <a:pt x="48" y="1924"/>
                  </a:lnTo>
                  <a:lnTo>
                    <a:pt x="46" y="1926"/>
                  </a:lnTo>
                  <a:lnTo>
                    <a:pt x="46" y="1926"/>
                  </a:lnTo>
                  <a:lnTo>
                    <a:pt x="44" y="1930"/>
                  </a:lnTo>
                  <a:lnTo>
                    <a:pt x="44" y="1930"/>
                  </a:lnTo>
                  <a:lnTo>
                    <a:pt x="42" y="1932"/>
                  </a:lnTo>
                  <a:lnTo>
                    <a:pt x="42" y="1932"/>
                  </a:lnTo>
                  <a:lnTo>
                    <a:pt x="40" y="1932"/>
                  </a:lnTo>
                  <a:lnTo>
                    <a:pt x="40" y="1932"/>
                  </a:lnTo>
                  <a:lnTo>
                    <a:pt x="38" y="1934"/>
                  </a:lnTo>
                  <a:lnTo>
                    <a:pt x="38" y="1934"/>
                  </a:lnTo>
                  <a:lnTo>
                    <a:pt x="36" y="1936"/>
                  </a:lnTo>
                  <a:lnTo>
                    <a:pt x="36" y="1936"/>
                  </a:lnTo>
                  <a:lnTo>
                    <a:pt x="32" y="1938"/>
                  </a:lnTo>
                  <a:lnTo>
                    <a:pt x="32" y="1940"/>
                  </a:lnTo>
                  <a:lnTo>
                    <a:pt x="32" y="1940"/>
                  </a:lnTo>
                  <a:lnTo>
                    <a:pt x="28" y="1942"/>
                  </a:lnTo>
                  <a:lnTo>
                    <a:pt x="28" y="1942"/>
                  </a:lnTo>
                  <a:lnTo>
                    <a:pt x="26" y="1946"/>
                  </a:lnTo>
                  <a:lnTo>
                    <a:pt x="26" y="1946"/>
                  </a:lnTo>
                  <a:lnTo>
                    <a:pt x="26" y="1948"/>
                  </a:lnTo>
                  <a:lnTo>
                    <a:pt x="26" y="1948"/>
                  </a:lnTo>
                  <a:lnTo>
                    <a:pt x="24" y="1952"/>
                  </a:lnTo>
                  <a:lnTo>
                    <a:pt x="26" y="1954"/>
                  </a:lnTo>
                  <a:lnTo>
                    <a:pt x="28" y="1956"/>
                  </a:lnTo>
                  <a:lnTo>
                    <a:pt x="28" y="1956"/>
                  </a:lnTo>
                  <a:lnTo>
                    <a:pt x="34" y="1958"/>
                  </a:lnTo>
                  <a:lnTo>
                    <a:pt x="36" y="1958"/>
                  </a:lnTo>
                  <a:lnTo>
                    <a:pt x="36" y="1958"/>
                  </a:lnTo>
                  <a:lnTo>
                    <a:pt x="40" y="1960"/>
                  </a:lnTo>
                  <a:lnTo>
                    <a:pt x="40" y="1960"/>
                  </a:lnTo>
                  <a:lnTo>
                    <a:pt x="44" y="1958"/>
                  </a:lnTo>
                  <a:lnTo>
                    <a:pt x="44" y="1958"/>
                  </a:lnTo>
                  <a:lnTo>
                    <a:pt x="46" y="1958"/>
                  </a:lnTo>
                  <a:lnTo>
                    <a:pt x="46" y="1958"/>
                  </a:lnTo>
                  <a:lnTo>
                    <a:pt x="52" y="1958"/>
                  </a:lnTo>
                  <a:lnTo>
                    <a:pt x="52" y="1958"/>
                  </a:lnTo>
                  <a:lnTo>
                    <a:pt x="54" y="1958"/>
                  </a:lnTo>
                  <a:lnTo>
                    <a:pt x="54" y="1958"/>
                  </a:lnTo>
                  <a:lnTo>
                    <a:pt x="58" y="1958"/>
                  </a:lnTo>
                  <a:lnTo>
                    <a:pt x="58" y="1958"/>
                  </a:lnTo>
                  <a:lnTo>
                    <a:pt x="62" y="1958"/>
                  </a:lnTo>
                  <a:lnTo>
                    <a:pt x="62" y="1958"/>
                  </a:lnTo>
                  <a:lnTo>
                    <a:pt x="64" y="1956"/>
                  </a:lnTo>
                  <a:lnTo>
                    <a:pt x="64" y="1956"/>
                  </a:lnTo>
                  <a:lnTo>
                    <a:pt x="66" y="1958"/>
                  </a:lnTo>
                  <a:lnTo>
                    <a:pt x="66" y="1958"/>
                  </a:lnTo>
                  <a:lnTo>
                    <a:pt x="70" y="1958"/>
                  </a:lnTo>
                  <a:lnTo>
                    <a:pt x="70" y="1958"/>
                  </a:lnTo>
                  <a:lnTo>
                    <a:pt x="74" y="1956"/>
                  </a:lnTo>
                  <a:lnTo>
                    <a:pt x="74" y="1956"/>
                  </a:lnTo>
                  <a:lnTo>
                    <a:pt x="76" y="1956"/>
                  </a:lnTo>
                  <a:lnTo>
                    <a:pt x="76" y="1956"/>
                  </a:lnTo>
                  <a:lnTo>
                    <a:pt x="78" y="1956"/>
                  </a:lnTo>
                  <a:lnTo>
                    <a:pt x="78" y="1956"/>
                  </a:lnTo>
                  <a:lnTo>
                    <a:pt x="80" y="1956"/>
                  </a:lnTo>
                  <a:lnTo>
                    <a:pt x="82" y="1956"/>
                  </a:lnTo>
                  <a:lnTo>
                    <a:pt x="82" y="1956"/>
                  </a:lnTo>
                  <a:lnTo>
                    <a:pt x="84" y="1956"/>
                  </a:lnTo>
                  <a:lnTo>
                    <a:pt x="84" y="1956"/>
                  </a:lnTo>
                  <a:lnTo>
                    <a:pt x="88" y="1956"/>
                  </a:lnTo>
                  <a:lnTo>
                    <a:pt x="94" y="1956"/>
                  </a:lnTo>
                  <a:lnTo>
                    <a:pt x="94" y="1956"/>
                  </a:lnTo>
                  <a:lnTo>
                    <a:pt x="96" y="1956"/>
                  </a:lnTo>
                  <a:lnTo>
                    <a:pt x="96" y="1956"/>
                  </a:lnTo>
                  <a:lnTo>
                    <a:pt x="100" y="1956"/>
                  </a:lnTo>
                  <a:lnTo>
                    <a:pt x="100" y="1956"/>
                  </a:lnTo>
                  <a:lnTo>
                    <a:pt x="106" y="1954"/>
                  </a:lnTo>
                  <a:lnTo>
                    <a:pt x="106" y="1954"/>
                  </a:lnTo>
                  <a:lnTo>
                    <a:pt x="108" y="1954"/>
                  </a:lnTo>
                  <a:lnTo>
                    <a:pt x="108" y="1954"/>
                  </a:lnTo>
                  <a:lnTo>
                    <a:pt x="112" y="1954"/>
                  </a:lnTo>
                  <a:lnTo>
                    <a:pt x="112" y="1954"/>
                  </a:lnTo>
                  <a:lnTo>
                    <a:pt x="118" y="1956"/>
                  </a:lnTo>
                  <a:lnTo>
                    <a:pt x="118" y="1956"/>
                  </a:lnTo>
                  <a:lnTo>
                    <a:pt x="124" y="1956"/>
                  </a:lnTo>
                  <a:lnTo>
                    <a:pt x="126" y="1956"/>
                  </a:lnTo>
                  <a:lnTo>
                    <a:pt x="126" y="1956"/>
                  </a:lnTo>
                  <a:lnTo>
                    <a:pt x="126" y="1956"/>
                  </a:lnTo>
                  <a:lnTo>
                    <a:pt x="128" y="1956"/>
                  </a:lnTo>
                  <a:lnTo>
                    <a:pt x="128" y="1956"/>
                  </a:lnTo>
                  <a:lnTo>
                    <a:pt x="130" y="1956"/>
                  </a:lnTo>
                  <a:lnTo>
                    <a:pt x="130" y="1956"/>
                  </a:lnTo>
                  <a:lnTo>
                    <a:pt x="134" y="1954"/>
                  </a:lnTo>
                  <a:lnTo>
                    <a:pt x="134" y="1954"/>
                  </a:lnTo>
                  <a:lnTo>
                    <a:pt x="138" y="1954"/>
                  </a:lnTo>
                  <a:lnTo>
                    <a:pt x="138" y="1954"/>
                  </a:lnTo>
                  <a:lnTo>
                    <a:pt x="142" y="1954"/>
                  </a:lnTo>
                  <a:lnTo>
                    <a:pt x="142" y="1954"/>
                  </a:lnTo>
                  <a:lnTo>
                    <a:pt x="144" y="1954"/>
                  </a:lnTo>
                  <a:lnTo>
                    <a:pt x="144" y="1954"/>
                  </a:lnTo>
                  <a:lnTo>
                    <a:pt x="146" y="1954"/>
                  </a:lnTo>
                  <a:lnTo>
                    <a:pt x="148" y="1954"/>
                  </a:lnTo>
                  <a:lnTo>
                    <a:pt x="148" y="1954"/>
                  </a:lnTo>
                  <a:lnTo>
                    <a:pt x="152" y="1954"/>
                  </a:lnTo>
                  <a:lnTo>
                    <a:pt x="152" y="1954"/>
                  </a:lnTo>
                  <a:lnTo>
                    <a:pt x="152" y="1954"/>
                  </a:lnTo>
                  <a:lnTo>
                    <a:pt x="152" y="1954"/>
                  </a:lnTo>
                  <a:lnTo>
                    <a:pt x="156" y="1956"/>
                  </a:lnTo>
                  <a:lnTo>
                    <a:pt x="158" y="1956"/>
                  </a:lnTo>
                  <a:lnTo>
                    <a:pt x="158" y="1956"/>
                  </a:lnTo>
                  <a:lnTo>
                    <a:pt x="160" y="1956"/>
                  </a:lnTo>
                  <a:lnTo>
                    <a:pt x="160" y="1956"/>
                  </a:lnTo>
                  <a:lnTo>
                    <a:pt x="162" y="1956"/>
                  </a:lnTo>
                  <a:lnTo>
                    <a:pt x="162" y="1956"/>
                  </a:lnTo>
                  <a:lnTo>
                    <a:pt x="166" y="1956"/>
                  </a:lnTo>
                  <a:lnTo>
                    <a:pt x="166" y="1956"/>
                  </a:lnTo>
                  <a:lnTo>
                    <a:pt x="168" y="1956"/>
                  </a:lnTo>
                  <a:lnTo>
                    <a:pt x="168" y="1956"/>
                  </a:lnTo>
                  <a:lnTo>
                    <a:pt x="170" y="1954"/>
                  </a:lnTo>
                  <a:lnTo>
                    <a:pt x="170" y="1954"/>
                  </a:lnTo>
                  <a:lnTo>
                    <a:pt x="172" y="1954"/>
                  </a:lnTo>
                  <a:lnTo>
                    <a:pt x="172" y="1954"/>
                  </a:lnTo>
                  <a:lnTo>
                    <a:pt x="174" y="1954"/>
                  </a:lnTo>
                  <a:lnTo>
                    <a:pt x="176" y="1954"/>
                  </a:lnTo>
                  <a:lnTo>
                    <a:pt x="176" y="1954"/>
                  </a:lnTo>
                  <a:lnTo>
                    <a:pt x="178" y="1954"/>
                  </a:lnTo>
                  <a:lnTo>
                    <a:pt x="178" y="1954"/>
                  </a:lnTo>
                  <a:lnTo>
                    <a:pt x="182" y="1954"/>
                  </a:lnTo>
                  <a:lnTo>
                    <a:pt x="182" y="1954"/>
                  </a:lnTo>
                  <a:lnTo>
                    <a:pt x="184" y="1954"/>
                  </a:lnTo>
                  <a:lnTo>
                    <a:pt x="184" y="1954"/>
                  </a:lnTo>
                  <a:lnTo>
                    <a:pt x="188" y="1954"/>
                  </a:lnTo>
                  <a:lnTo>
                    <a:pt x="188" y="1954"/>
                  </a:lnTo>
                  <a:lnTo>
                    <a:pt x="190" y="1954"/>
                  </a:lnTo>
                  <a:lnTo>
                    <a:pt x="190" y="1954"/>
                  </a:lnTo>
                  <a:lnTo>
                    <a:pt x="194" y="1954"/>
                  </a:lnTo>
                  <a:lnTo>
                    <a:pt x="194" y="1954"/>
                  </a:lnTo>
                  <a:lnTo>
                    <a:pt x="196" y="1954"/>
                  </a:lnTo>
                  <a:lnTo>
                    <a:pt x="196" y="1954"/>
                  </a:lnTo>
                  <a:lnTo>
                    <a:pt x="198" y="1954"/>
                  </a:lnTo>
                  <a:lnTo>
                    <a:pt x="198" y="1954"/>
                  </a:lnTo>
                  <a:lnTo>
                    <a:pt x="204" y="1956"/>
                  </a:lnTo>
                  <a:lnTo>
                    <a:pt x="204" y="1956"/>
                  </a:lnTo>
                  <a:lnTo>
                    <a:pt x="208" y="1954"/>
                  </a:lnTo>
                  <a:lnTo>
                    <a:pt x="208" y="1954"/>
                  </a:lnTo>
                  <a:lnTo>
                    <a:pt x="210" y="1954"/>
                  </a:lnTo>
                  <a:lnTo>
                    <a:pt x="210" y="1954"/>
                  </a:lnTo>
                  <a:lnTo>
                    <a:pt x="212" y="1954"/>
                  </a:lnTo>
                  <a:lnTo>
                    <a:pt x="212" y="1954"/>
                  </a:lnTo>
                  <a:lnTo>
                    <a:pt x="216" y="1954"/>
                  </a:lnTo>
                  <a:lnTo>
                    <a:pt x="216" y="1954"/>
                  </a:lnTo>
                  <a:lnTo>
                    <a:pt x="220" y="1954"/>
                  </a:lnTo>
                  <a:lnTo>
                    <a:pt x="220" y="1954"/>
                  </a:lnTo>
                  <a:lnTo>
                    <a:pt x="222" y="1954"/>
                  </a:lnTo>
                  <a:lnTo>
                    <a:pt x="222" y="1954"/>
                  </a:lnTo>
                  <a:lnTo>
                    <a:pt x="222" y="1954"/>
                  </a:lnTo>
                  <a:lnTo>
                    <a:pt x="226" y="1954"/>
                  </a:lnTo>
                  <a:lnTo>
                    <a:pt x="226" y="1954"/>
                  </a:lnTo>
                  <a:lnTo>
                    <a:pt x="230" y="1954"/>
                  </a:lnTo>
                  <a:lnTo>
                    <a:pt x="230" y="1954"/>
                  </a:lnTo>
                  <a:lnTo>
                    <a:pt x="232" y="1952"/>
                  </a:lnTo>
                  <a:lnTo>
                    <a:pt x="232" y="1952"/>
                  </a:lnTo>
                  <a:lnTo>
                    <a:pt x="232" y="1954"/>
                  </a:lnTo>
                  <a:lnTo>
                    <a:pt x="232" y="1954"/>
                  </a:lnTo>
                  <a:lnTo>
                    <a:pt x="236" y="1954"/>
                  </a:lnTo>
                  <a:lnTo>
                    <a:pt x="238" y="1954"/>
                  </a:lnTo>
                  <a:lnTo>
                    <a:pt x="238" y="1954"/>
                  </a:lnTo>
                  <a:lnTo>
                    <a:pt x="240" y="1952"/>
                  </a:lnTo>
                  <a:lnTo>
                    <a:pt x="240" y="1952"/>
                  </a:lnTo>
                  <a:lnTo>
                    <a:pt x="242" y="1950"/>
                  </a:lnTo>
                  <a:lnTo>
                    <a:pt x="242" y="1950"/>
                  </a:lnTo>
                  <a:lnTo>
                    <a:pt x="244" y="1950"/>
                  </a:lnTo>
                  <a:lnTo>
                    <a:pt x="244" y="1950"/>
                  </a:lnTo>
                  <a:lnTo>
                    <a:pt x="248" y="1950"/>
                  </a:lnTo>
                  <a:lnTo>
                    <a:pt x="248" y="1950"/>
                  </a:lnTo>
                  <a:lnTo>
                    <a:pt x="254" y="1950"/>
                  </a:lnTo>
                  <a:lnTo>
                    <a:pt x="254" y="1950"/>
                  </a:lnTo>
                  <a:lnTo>
                    <a:pt x="258" y="1950"/>
                  </a:lnTo>
                  <a:lnTo>
                    <a:pt x="258" y="1950"/>
                  </a:lnTo>
                  <a:lnTo>
                    <a:pt x="262" y="1950"/>
                  </a:lnTo>
                  <a:lnTo>
                    <a:pt x="266" y="1950"/>
                  </a:lnTo>
                  <a:lnTo>
                    <a:pt x="266" y="1950"/>
                  </a:lnTo>
                  <a:lnTo>
                    <a:pt x="268" y="1950"/>
                  </a:lnTo>
                  <a:lnTo>
                    <a:pt x="268" y="1950"/>
                  </a:lnTo>
                  <a:lnTo>
                    <a:pt x="274" y="1950"/>
                  </a:lnTo>
                  <a:lnTo>
                    <a:pt x="274" y="1950"/>
                  </a:lnTo>
                  <a:lnTo>
                    <a:pt x="274" y="1950"/>
                  </a:lnTo>
                  <a:lnTo>
                    <a:pt x="278" y="1950"/>
                  </a:lnTo>
                  <a:lnTo>
                    <a:pt x="278" y="1950"/>
                  </a:lnTo>
                  <a:lnTo>
                    <a:pt x="278" y="1950"/>
                  </a:lnTo>
                  <a:lnTo>
                    <a:pt x="284" y="1950"/>
                  </a:lnTo>
                  <a:lnTo>
                    <a:pt x="284" y="1950"/>
                  </a:lnTo>
                  <a:lnTo>
                    <a:pt x="288" y="1950"/>
                  </a:lnTo>
                  <a:lnTo>
                    <a:pt x="288" y="1950"/>
                  </a:lnTo>
                  <a:lnTo>
                    <a:pt x="290" y="1950"/>
                  </a:lnTo>
                  <a:lnTo>
                    <a:pt x="290" y="1950"/>
                  </a:lnTo>
                  <a:lnTo>
                    <a:pt x="294" y="1950"/>
                  </a:lnTo>
                  <a:lnTo>
                    <a:pt x="294" y="1950"/>
                  </a:lnTo>
                  <a:lnTo>
                    <a:pt x="296" y="1950"/>
                  </a:lnTo>
                  <a:lnTo>
                    <a:pt x="296" y="1950"/>
                  </a:lnTo>
                  <a:lnTo>
                    <a:pt x="300" y="1950"/>
                  </a:lnTo>
                  <a:lnTo>
                    <a:pt x="300" y="1950"/>
                  </a:lnTo>
                  <a:lnTo>
                    <a:pt x="302" y="1952"/>
                  </a:lnTo>
                  <a:lnTo>
                    <a:pt x="302" y="1952"/>
                  </a:lnTo>
                  <a:lnTo>
                    <a:pt x="304" y="1952"/>
                  </a:lnTo>
                  <a:lnTo>
                    <a:pt x="304" y="1952"/>
                  </a:lnTo>
                  <a:lnTo>
                    <a:pt x="308" y="1954"/>
                  </a:lnTo>
                  <a:lnTo>
                    <a:pt x="310" y="1954"/>
                  </a:lnTo>
                  <a:lnTo>
                    <a:pt x="310" y="1954"/>
                  </a:lnTo>
                  <a:lnTo>
                    <a:pt x="312" y="1954"/>
                  </a:lnTo>
                  <a:lnTo>
                    <a:pt x="312" y="1954"/>
                  </a:lnTo>
                  <a:lnTo>
                    <a:pt x="318" y="1954"/>
                  </a:lnTo>
                  <a:lnTo>
                    <a:pt x="318" y="1954"/>
                  </a:lnTo>
                  <a:lnTo>
                    <a:pt x="320" y="1952"/>
                  </a:lnTo>
                  <a:lnTo>
                    <a:pt x="320" y="1952"/>
                  </a:lnTo>
                  <a:lnTo>
                    <a:pt x="322" y="1954"/>
                  </a:lnTo>
                  <a:lnTo>
                    <a:pt x="322" y="1954"/>
                  </a:lnTo>
                  <a:lnTo>
                    <a:pt x="326" y="1954"/>
                  </a:lnTo>
                  <a:lnTo>
                    <a:pt x="326" y="1954"/>
                  </a:lnTo>
                  <a:lnTo>
                    <a:pt x="326" y="1954"/>
                  </a:lnTo>
                  <a:lnTo>
                    <a:pt x="330" y="1952"/>
                  </a:lnTo>
                  <a:lnTo>
                    <a:pt x="330" y="1952"/>
                  </a:lnTo>
                  <a:lnTo>
                    <a:pt x="332" y="1952"/>
                  </a:lnTo>
                  <a:lnTo>
                    <a:pt x="332" y="1952"/>
                  </a:lnTo>
                  <a:lnTo>
                    <a:pt x="334" y="1952"/>
                  </a:lnTo>
                  <a:lnTo>
                    <a:pt x="334" y="1952"/>
                  </a:lnTo>
                  <a:lnTo>
                    <a:pt x="338" y="1950"/>
                  </a:lnTo>
                  <a:lnTo>
                    <a:pt x="338" y="1950"/>
                  </a:lnTo>
                  <a:lnTo>
                    <a:pt x="340" y="1950"/>
                  </a:lnTo>
                  <a:lnTo>
                    <a:pt x="340" y="1950"/>
                  </a:lnTo>
                  <a:lnTo>
                    <a:pt x="342" y="1950"/>
                  </a:lnTo>
                  <a:lnTo>
                    <a:pt x="342" y="1950"/>
                  </a:lnTo>
                  <a:lnTo>
                    <a:pt x="344" y="1950"/>
                  </a:lnTo>
                  <a:lnTo>
                    <a:pt x="344" y="1950"/>
                  </a:lnTo>
                  <a:lnTo>
                    <a:pt x="350" y="1950"/>
                  </a:lnTo>
                  <a:lnTo>
                    <a:pt x="352" y="1950"/>
                  </a:lnTo>
                  <a:lnTo>
                    <a:pt x="354" y="1950"/>
                  </a:lnTo>
                  <a:lnTo>
                    <a:pt x="358" y="1950"/>
                  </a:lnTo>
                  <a:lnTo>
                    <a:pt x="358" y="1950"/>
                  </a:lnTo>
                  <a:lnTo>
                    <a:pt x="364" y="1950"/>
                  </a:lnTo>
                  <a:lnTo>
                    <a:pt x="364" y="1950"/>
                  </a:lnTo>
                  <a:lnTo>
                    <a:pt x="370" y="1948"/>
                  </a:lnTo>
                  <a:lnTo>
                    <a:pt x="370" y="1948"/>
                  </a:lnTo>
                  <a:lnTo>
                    <a:pt x="370" y="1950"/>
                  </a:lnTo>
                  <a:lnTo>
                    <a:pt x="370" y="1950"/>
                  </a:lnTo>
                  <a:lnTo>
                    <a:pt x="368" y="1952"/>
                  </a:lnTo>
                  <a:lnTo>
                    <a:pt x="368" y="1952"/>
                  </a:lnTo>
                  <a:lnTo>
                    <a:pt x="368" y="1956"/>
                  </a:lnTo>
                  <a:lnTo>
                    <a:pt x="368" y="1956"/>
                  </a:lnTo>
                  <a:lnTo>
                    <a:pt x="368" y="1958"/>
                  </a:lnTo>
                  <a:lnTo>
                    <a:pt x="368" y="1958"/>
                  </a:lnTo>
                  <a:lnTo>
                    <a:pt x="368" y="1962"/>
                  </a:lnTo>
                  <a:lnTo>
                    <a:pt x="368" y="1962"/>
                  </a:lnTo>
                  <a:lnTo>
                    <a:pt x="366" y="1964"/>
                  </a:lnTo>
                  <a:lnTo>
                    <a:pt x="366" y="1964"/>
                  </a:lnTo>
                  <a:lnTo>
                    <a:pt x="366" y="1966"/>
                  </a:lnTo>
                  <a:lnTo>
                    <a:pt x="366" y="1966"/>
                  </a:lnTo>
                  <a:lnTo>
                    <a:pt x="366" y="1970"/>
                  </a:lnTo>
                  <a:lnTo>
                    <a:pt x="366" y="1970"/>
                  </a:lnTo>
                  <a:lnTo>
                    <a:pt x="366" y="1972"/>
                  </a:lnTo>
                  <a:lnTo>
                    <a:pt x="364" y="1978"/>
                  </a:lnTo>
                  <a:lnTo>
                    <a:pt x="364" y="1978"/>
                  </a:lnTo>
                  <a:lnTo>
                    <a:pt x="362" y="1980"/>
                  </a:lnTo>
                  <a:lnTo>
                    <a:pt x="362" y="1980"/>
                  </a:lnTo>
                  <a:lnTo>
                    <a:pt x="362" y="1984"/>
                  </a:lnTo>
                  <a:lnTo>
                    <a:pt x="358" y="1994"/>
                  </a:lnTo>
                  <a:lnTo>
                    <a:pt x="358" y="1994"/>
                  </a:lnTo>
                  <a:lnTo>
                    <a:pt x="356" y="2000"/>
                  </a:lnTo>
                  <a:lnTo>
                    <a:pt x="356" y="2000"/>
                  </a:lnTo>
                  <a:lnTo>
                    <a:pt x="356" y="2000"/>
                  </a:lnTo>
                  <a:lnTo>
                    <a:pt x="356" y="2000"/>
                  </a:lnTo>
                  <a:lnTo>
                    <a:pt x="356" y="2002"/>
                  </a:lnTo>
                  <a:lnTo>
                    <a:pt x="356" y="2002"/>
                  </a:lnTo>
                  <a:lnTo>
                    <a:pt x="354" y="2006"/>
                  </a:lnTo>
                  <a:lnTo>
                    <a:pt x="354" y="2006"/>
                  </a:lnTo>
                  <a:lnTo>
                    <a:pt x="354" y="2010"/>
                  </a:lnTo>
                  <a:lnTo>
                    <a:pt x="354" y="2010"/>
                  </a:lnTo>
                  <a:lnTo>
                    <a:pt x="352" y="2014"/>
                  </a:lnTo>
                  <a:lnTo>
                    <a:pt x="352" y="2014"/>
                  </a:lnTo>
                  <a:lnTo>
                    <a:pt x="352" y="2020"/>
                  </a:lnTo>
                  <a:lnTo>
                    <a:pt x="352" y="2020"/>
                  </a:lnTo>
                  <a:lnTo>
                    <a:pt x="354" y="2026"/>
                  </a:lnTo>
                  <a:lnTo>
                    <a:pt x="354" y="2026"/>
                  </a:lnTo>
                  <a:lnTo>
                    <a:pt x="354" y="2028"/>
                  </a:lnTo>
                  <a:lnTo>
                    <a:pt x="354" y="2028"/>
                  </a:lnTo>
                  <a:lnTo>
                    <a:pt x="354" y="2032"/>
                  </a:lnTo>
                  <a:lnTo>
                    <a:pt x="354" y="2032"/>
                  </a:lnTo>
                  <a:lnTo>
                    <a:pt x="354" y="2032"/>
                  </a:lnTo>
                  <a:lnTo>
                    <a:pt x="354" y="2032"/>
                  </a:lnTo>
                  <a:lnTo>
                    <a:pt x="352" y="2036"/>
                  </a:lnTo>
                  <a:lnTo>
                    <a:pt x="352" y="2036"/>
                  </a:lnTo>
                  <a:lnTo>
                    <a:pt x="352" y="2038"/>
                  </a:lnTo>
                  <a:lnTo>
                    <a:pt x="352" y="2038"/>
                  </a:lnTo>
                  <a:lnTo>
                    <a:pt x="350" y="2042"/>
                  </a:lnTo>
                  <a:lnTo>
                    <a:pt x="350" y="2042"/>
                  </a:lnTo>
                  <a:lnTo>
                    <a:pt x="350" y="2046"/>
                  </a:lnTo>
                  <a:lnTo>
                    <a:pt x="350" y="2046"/>
                  </a:lnTo>
                  <a:lnTo>
                    <a:pt x="350" y="2048"/>
                  </a:lnTo>
                  <a:lnTo>
                    <a:pt x="350" y="2048"/>
                  </a:lnTo>
                  <a:lnTo>
                    <a:pt x="350" y="2052"/>
                  </a:lnTo>
                  <a:lnTo>
                    <a:pt x="350" y="2052"/>
                  </a:lnTo>
                  <a:lnTo>
                    <a:pt x="350" y="2054"/>
                  </a:lnTo>
                  <a:lnTo>
                    <a:pt x="350" y="2054"/>
                  </a:lnTo>
                  <a:lnTo>
                    <a:pt x="350" y="2056"/>
                  </a:lnTo>
                  <a:lnTo>
                    <a:pt x="350" y="2056"/>
                  </a:lnTo>
                  <a:lnTo>
                    <a:pt x="350" y="2058"/>
                  </a:lnTo>
                  <a:lnTo>
                    <a:pt x="350" y="2058"/>
                  </a:lnTo>
                  <a:lnTo>
                    <a:pt x="350" y="2060"/>
                  </a:lnTo>
                  <a:lnTo>
                    <a:pt x="350" y="2060"/>
                  </a:lnTo>
                  <a:lnTo>
                    <a:pt x="348" y="2064"/>
                  </a:lnTo>
                  <a:lnTo>
                    <a:pt x="348" y="2064"/>
                  </a:lnTo>
                  <a:lnTo>
                    <a:pt x="348" y="2066"/>
                  </a:lnTo>
                  <a:lnTo>
                    <a:pt x="348" y="2066"/>
                  </a:lnTo>
                  <a:lnTo>
                    <a:pt x="348" y="2070"/>
                  </a:lnTo>
                  <a:lnTo>
                    <a:pt x="348" y="2070"/>
                  </a:lnTo>
                  <a:lnTo>
                    <a:pt x="346" y="2072"/>
                  </a:lnTo>
                  <a:lnTo>
                    <a:pt x="346" y="2072"/>
                  </a:lnTo>
                  <a:lnTo>
                    <a:pt x="346" y="2076"/>
                  </a:lnTo>
                  <a:lnTo>
                    <a:pt x="346" y="2076"/>
                  </a:lnTo>
                  <a:lnTo>
                    <a:pt x="346" y="2078"/>
                  </a:lnTo>
                  <a:lnTo>
                    <a:pt x="346" y="2078"/>
                  </a:lnTo>
                  <a:lnTo>
                    <a:pt x="346" y="2082"/>
                  </a:lnTo>
                  <a:lnTo>
                    <a:pt x="346" y="2082"/>
                  </a:lnTo>
                  <a:lnTo>
                    <a:pt x="346" y="2084"/>
                  </a:lnTo>
                  <a:lnTo>
                    <a:pt x="346" y="2084"/>
                  </a:lnTo>
                  <a:lnTo>
                    <a:pt x="344" y="2086"/>
                  </a:lnTo>
                  <a:lnTo>
                    <a:pt x="344" y="2086"/>
                  </a:lnTo>
                  <a:lnTo>
                    <a:pt x="344" y="2090"/>
                  </a:lnTo>
                  <a:lnTo>
                    <a:pt x="344" y="2090"/>
                  </a:lnTo>
                  <a:lnTo>
                    <a:pt x="344" y="2092"/>
                  </a:lnTo>
                  <a:lnTo>
                    <a:pt x="344" y="2092"/>
                  </a:lnTo>
                  <a:lnTo>
                    <a:pt x="342" y="2094"/>
                  </a:lnTo>
                  <a:lnTo>
                    <a:pt x="342" y="2094"/>
                  </a:lnTo>
                  <a:lnTo>
                    <a:pt x="342" y="2098"/>
                  </a:lnTo>
                  <a:lnTo>
                    <a:pt x="340" y="2100"/>
                  </a:lnTo>
                  <a:lnTo>
                    <a:pt x="340" y="2100"/>
                  </a:lnTo>
                  <a:lnTo>
                    <a:pt x="340" y="2104"/>
                  </a:lnTo>
                  <a:lnTo>
                    <a:pt x="340" y="2104"/>
                  </a:lnTo>
                  <a:lnTo>
                    <a:pt x="340" y="2108"/>
                  </a:lnTo>
                  <a:lnTo>
                    <a:pt x="340" y="2108"/>
                  </a:lnTo>
                  <a:lnTo>
                    <a:pt x="340" y="2110"/>
                  </a:lnTo>
                  <a:lnTo>
                    <a:pt x="340" y="2110"/>
                  </a:lnTo>
                  <a:lnTo>
                    <a:pt x="338" y="2112"/>
                  </a:lnTo>
                  <a:lnTo>
                    <a:pt x="338" y="2112"/>
                  </a:lnTo>
                  <a:lnTo>
                    <a:pt x="338" y="2114"/>
                  </a:lnTo>
                  <a:lnTo>
                    <a:pt x="338" y="2114"/>
                  </a:lnTo>
                  <a:lnTo>
                    <a:pt x="336" y="2120"/>
                  </a:lnTo>
                  <a:lnTo>
                    <a:pt x="336" y="2120"/>
                  </a:lnTo>
                  <a:lnTo>
                    <a:pt x="336" y="2120"/>
                  </a:lnTo>
                  <a:lnTo>
                    <a:pt x="334" y="2122"/>
                  </a:lnTo>
                  <a:lnTo>
                    <a:pt x="334" y="2122"/>
                  </a:lnTo>
                  <a:lnTo>
                    <a:pt x="334" y="2126"/>
                  </a:lnTo>
                  <a:lnTo>
                    <a:pt x="334" y="2126"/>
                  </a:lnTo>
                  <a:lnTo>
                    <a:pt x="334" y="2132"/>
                  </a:lnTo>
                  <a:lnTo>
                    <a:pt x="334" y="2132"/>
                  </a:lnTo>
                  <a:lnTo>
                    <a:pt x="334" y="2134"/>
                  </a:lnTo>
                  <a:lnTo>
                    <a:pt x="334" y="2134"/>
                  </a:lnTo>
                  <a:lnTo>
                    <a:pt x="334" y="2136"/>
                  </a:lnTo>
                  <a:lnTo>
                    <a:pt x="334" y="2136"/>
                  </a:lnTo>
                  <a:lnTo>
                    <a:pt x="334" y="2140"/>
                  </a:lnTo>
                  <a:lnTo>
                    <a:pt x="334" y="2140"/>
                  </a:lnTo>
                  <a:lnTo>
                    <a:pt x="332" y="2142"/>
                  </a:lnTo>
                  <a:lnTo>
                    <a:pt x="332" y="2142"/>
                  </a:lnTo>
                  <a:lnTo>
                    <a:pt x="332" y="2144"/>
                  </a:lnTo>
                  <a:lnTo>
                    <a:pt x="332" y="2144"/>
                  </a:lnTo>
                  <a:lnTo>
                    <a:pt x="330" y="2146"/>
                  </a:lnTo>
                  <a:lnTo>
                    <a:pt x="330" y="2146"/>
                  </a:lnTo>
                  <a:lnTo>
                    <a:pt x="328" y="2150"/>
                  </a:lnTo>
                  <a:lnTo>
                    <a:pt x="328" y="2150"/>
                  </a:lnTo>
                  <a:lnTo>
                    <a:pt x="326" y="2156"/>
                  </a:lnTo>
                  <a:lnTo>
                    <a:pt x="326" y="2156"/>
                  </a:lnTo>
                  <a:lnTo>
                    <a:pt x="326" y="2160"/>
                  </a:lnTo>
                  <a:lnTo>
                    <a:pt x="326" y="2160"/>
                  </a:lnTo>
                  <a:lnTo>
                    <a:pt x="326" y="2162"/>
                  </a:lnTo>
                  <a:lnTo>
                    <a:pt x="326" y="2162"/>
                  </a:lnTo>
                  <a:lnTo>
                    <a:pt x="324" y="2168"/>
                  </a:lnTo>
                  <a:lnTo>
                    <a:pt x="324" y="2168"/>
                  </a:lnTo>
                  <a:lnTo>
                    <a:pt x="324" y="2168"/>
                  </a:lnTo>
                  <a:lnTo>
                    <a:pt x="324" y="2172"/>
                  </a:lnTo>
                  <a:lnTo>
                    <a:pt x="326" y="2176"/>
                  </a:lnTo>
                  <a:lnTo>
                    <a:pt x="326" y="2176"/>
                  </a:lnTo>
                  <a:lnTo>
                    <a:pt x="324" y="2178"/>
                  </a:lnTo>
                  <a:lnTo>
                    <a:pt x="324" y="2178"/>
                  </a:lnTo>
                  <a:lnTo>
                    <a:pt x="324" y="2182"/>
                  </a:lnTo>
                  <a:lnTo>
                    <a:pt x="324" y="2182"/>
                  </a:lnTo>
                  <a:lnTo>
                    <a:pt x="326" y="2184"/>
                  </a:lnTo>
                  <a:lnTo>
                    <a:pt x="326" y="2184"/>
                  </a:lnTo>
                  <a:lnTo>
                    <a:pt x="326" y="2188"/>
                  </a:lnTo>
                  <a:lnTo>
                    <a:pt x="326" y="2188"/>
                  </a:lnTo>
                  <a:lnTo>
                    <a:pt x="326" y="2192"/>
                  </a:lnTo>
                  <a:lnTo>
                    <a:pt x="326" y="2192"/>
                  </a:lnTo>
                  <a:lnTo>
                    <a:pt x="324" y="2194"/>
                  </a:lnTo>
                  <a:lnTo>
                    <a:pt x="324" y="2194"/>
                  </a:lnTo>
                  <a:lnTo>
                    <a:pt x="322" y="2198"/>
                  </a:lnTo>
                  <a:lnTo>
                    <a:pt x="322" y="2198"/>
                  </a:lnTo>
                  <a:lnTo>
                    <a:pt x="322" y="2202"/>
                  </a:lnTo>
                  <a:lnTo>
                    <a:pt x="322" y="2204"/>
                  </a:lnTo>
                  <a:lnTo>
                    <a:pt x="322" y="2204"/>
                  </a:lnTo>
                  <a:lnTo>
                    <a:pt x="320" y="2206"/>
                  </a:lnTo>
                  <a:lnTo>
                    <a:pt x="320" y="2206"/>
                  </a:lnTo>
                  <a:lnTo>
                    <a:pt x="320" y="2210"/>
                  </a:lnTo>
                  <a:lnTo>
                    <a:pt x="320" y="2210"/>
                  </a:lnTo>
                  <a:lnTo>
                    <a:pt x="320" y="2210"/>
                  </a:lnTo>
                  <a:lnTo>
                    <a:pt x="320" y="2210"/>
                  </a:lnTo>
                  <a:lnTo>
                    <a:pt x="318" y="2214"/>
                  </a:lnTo>
                  <a:lnTo>
                    <a:pt x="318" y="2214"/>
                  </a:lnTo>
                  <a:lnTo>
                    <a:pt x="318" y="2218"/>
                  </a:lnTo>
                  <a:lnTo>
                    <a:pt x="318" y="2218"/>
                  </a:lnTo>
                  <a:lnTo>
                    <a:pt x="318" y="2220"/>
                  </a:lnTo>
                  <a:lnTo>
                    <a:pt x="318" y="2220"/>
                  </a:lnTo>
                  <a:lnTo>
                    <a:pt x="318" y="2222"/>
                  </a:lnTo>
                  <a:lnTo>
                    <a:pt x="318" y="2222"/>
                  </a:lnTo>
                  <a:lnTo>
                    <a:pt x="316" y="2226"/>
                  </a:lnTo>
                  <a:lnTo>
                    <a:pt x="316" y="2226"/>
                  </a:lnTo>
                  <a:lnTo>
                    <a:pt x="316" y="2230"/>
                  </a:lnTo>
                  <a:lnTo>
                    <a:pt x="316" y="2230"/>
                  </a:lnTo>
                  <a:lnTo>
                    <a:pt x="316" y="2232"/>
                  </a:lnTo>
                  <a:lnTo>
                    <a:pt x="316" y="2232"/>
                  </a:lnTo>
                  <a:lnTo>
                    <a:pt x="314" y="2234"/>
                  </a:lnTo>
                  <a:lnTo>
                    <a:pt x="314" y="2234"/>
                  </a:lnTo>
                  <a:lnTo>
                    <a:pt x="312" y="2236"/>
                  </a:lnTo>
                  <a:lnTo>
                    <a:pt x="312" y="2238"/>
                  </a:lnTo>
                  <a:lnTo>
                    <a:pt x="312" y="2238"/>
                  </a:lnTo>
                  <a:lnTo>
                    <a:pt x="312" y="2242"/>
                  </a:lnTo>
                  <a:lnTo>
                    <a:pt x="312" y="2242"/>
                  </a:lnTo>
                  <a:lnTo>
                    <a:pt x="312" y="2244"/>
                  </a:lnTo>
                  <a:lnTo>
                    <a:pt x="312" y="2244"/>
                  </a:lnTo>
                  <a:lnTo>
                    <a:pt x="310" y="2248"/>
                  </a:lnTo>
                  <a:lnTo>
                    <a:pt x="310" y="2248"/>
                  </a:lnTo>
                  <a:lnTo>
                    <a:pt x="308" y="2252"/>
                  </a:lnTo>
                  <a:lnTo>
                    <a:pt x="308" y="2252"/>
                  </a:lnTo>
                  <a:lnTo>
                    <a:pt x="308" y="2254"/>
                  </a:lnTo>
                  <a:lnTo>
                    <a:pt x="308" y="2254"/>
                  </a:lnTo>
                  <a:lnTo>
                    <a:pt x="308" y="2256"/>
                  </a:lnTo>
                  <a:lnTo>
                    <a:pt x="308" y="2256"/>
                  </a:lnTo>
                  <a:lnTo>
                    <a:pt x="306" y="2260"/>
                  </a:lnTo>
                  <a:lnTo>
                    <a:pt x="306" y="2260"/>
                  </a:lnTo>
                  <a:lnTo>
                    <a:pt x="306" y="2266"/>
                  </a:lnTo>
                  <a:lnTo>
                    <a:pt x="306" y="2266"/>
                  </a:lnTo>
                  <a:lnTo>
                    <a:pt x="306" y="2266"/>
                  </a:lnTo>
                  <a:lnTo>
                    <a:pt x="306" y="2268"/>
                  </a:lnTo>
                  <a:lnTo>
                    <a:pt x="306" y="2268"/>
                  </a:lnTo>
                  <a:lnTo>
                    <a:pt x="306" y="2274"/>
                  </a:lnTo>
                  <a:lnTo>
                    <a:pt x="306" y="2274"/>
                  </a:lnTo>
                  <a:lnTo>
                    <a:pt x="306" y="2276"/>
                  </a:lnTo>
                  <a:lnTo>
                    <a:pt x="306" y="2276"/>
                  </a:lnTo>
                  <a:lnTo>
                    <a:pt x="306" y="2278"/>
                  </a:lnTo>
                  <a:lnTo>
                    <a:pt x="306" y="2278"/>
                  </a:lnTo>
                  <a:lnTo>
                    <a:pt x="306" y="2280"/>
                  </a:lnTo>
                  <a:lnTo>
                    <a:pt x="306" y="2280"/>
                  </a:lnTo>
                  <a:lnTo>
                    <a:pt x="304" y="2284"/>
                  </a:lnTo>
                  <a:lnTo>
                    <a:pt x="304" y="2284"/>
                  </a:lnTo>
                  <a:lnTo>
                    <a:pt x="304" y="2286"/>
                  </a:lnTo>
                  <a:lnTo>
                    <a:pt x="304" y="2286"/>
                  </a:lnTo>
                  <a:lnTo>
                    <a:pt x="304" y="2290"/>
                  </a:lnTo>
                  <a:lnTo>
                    <a:pt x="304" y="2290"/>
                  </a:lnTo>
                  <a:lnTo>
                    <a:pt x="304" y="2292"/>
                  </a:lnTo>
                  <a:lnTo>
                    <a:pt x="304" y="2292"/>
                  </a:lnTo>
                  <a:lnTo>
                    <a:pt x="304" y="2294"/>
                  </a:lnTo>
                  <a:lnTo>
                    <a:pt x="304" y="2294"/>
                  </a:lnTo>
                  <a:lnTo>
                    <a:pt x="302" y="2296"/>
                  </a:lnTo>
                  <a:lnTo>
                    <a:pt x="302" y="2296"/>
                  </a:lnTo>
                  <a:lnTo>
                    <a:pt x="302" y="2300"/>
                  </a:lnTo>
                  <a:lnTo>
                    <a:pt x="302" y="2300"/>
                  </a:lnTo>
                  <a:lnTo>
                    <a:pt x="300" y="2302"/>
                  </a:lnTo>
                  <a:lnTo>
                    <a:pt x="300" y="2302"/>
                  </a:lnTo>
                  <a:lnTo>
                    <a:pt x="300" y="2306"/>
                  </a:lnTo>
                  <a:lnTo>
                    <a:pt x="300" y="2306"/>
                  </a:lnTo>
                  <a:lnTo>
                    <a:pt x="298" y="2306"/>
                  </a:lnTo>
                  <a:lnTo>
                    <a:pt x="298" y="2306"/>
                  </a:lnTo>
                  <a:lnTo>
                    <a:pt x="296" y="2310"/>
                  </a:lnTo>
                  <a:lnTo>
                    <a:pt x="296" y="2310"/>
                  </a:lnTo>
                  <a:lnTo>
                    <a:pt x="296" y="2314"/>
                  </a:lnTo>
                  <a:lnTo>
                    <a:pt x="296" y="2314"/>
                  </a:lnTo>
                  <a:lnTo>
                    <a:pt x="296" y="2316"/>
                  </a:lnTo>
                  <a:lnTo>
                    <a:pt x="296" y="2316"/>
                  </a:lnTo>
                  <a:lnTo>
                    <a:pt x="294" y="2318"/>
                  </a:lnTo>
                  <a:lnTo>
                    <a:pt x="294" y="2318"/>
                  </a:lnTo>
                  <a:lnTo>
                    <a:pt x="294" y="2322"/>
                  </a:lnTo>
                  <a:lnTo>
                    <a:pt x="294" y="2322"/>
                  </a:lnTo>
                  <a:lnTo>
                    <a:pt x="292" y="2326"/>
                  </a:lnTo>
                  <a:lnTo>
                    <a:pt x="292" y="2326"/>
                  </a:lnTo>
                  <a:lnTo>
                    <a:pt x="290" y="2330"/>
                  </a:lnTo>
                  <a:lnTo>
                    <a:pt x="290" y="2332"/>
                  </a:lnTo>
                  <a:lnTo>
                    <a:pt x="290" y="2332"/>
                  </a:lnTo>
                  <a:lnTo>
                    <a:pt x="290" y="2336"/>
                  </a:lnTo>
                  <a:lnTo>
                    <a:pt x="290" y="2336"/>
                  </a:lnTo>
                  <a:lnTo>
                    <a:pt x="290" y="2338"/>
                  </a:lnTo>
                  <a:lnTo>
                    <a:pt x="290" y="2338"/>
                  </a:lnTo>
                  <a:lnTo>
                    <a:pt x="290" y="2340"/>
                  </a:lnTo>
                  <a:lnTo>
                    <a:pt x="290" y="2340"/>
                  </a:lnTo>
                  <a:lnTo>
                    <a:pt x="290" y="2344"/>
                  </a:lnTo>
                  <a:lnTo>
                    <a:pt x="290" y="2344"/>
                  </a:lnTo>
                  <a:lnTo>
                    <a:pt x="288" y="2348"/>
                  </a:lnTo>
                  <a:lnTo>
                    <a:pt x="288" y="2350"/>
                  </a:lnTo>
                  <a:lnTo>
                    <a:pt x="288" y="2350"/>
                  </a:lnTo>
                  <a:lnTo>
                    <a:pt x="288" y="2352"/>
                  </a:lnTo>
                  <a:lnTo>
                    <a:pt x="288" y="2352"/>
                  </a:lnTo>
                  <a:lnTo>
                    <a:pt x="288" y="2356"/>
                  </a:lnTo>
                  <a:lnTo>
                    <a:pt x="288" y="2356"/>
                  </a:lnTo>
                  <a:lnTo>
                    <a:pt x="288" y="2360"/>
                  </a:lnTo>
                  <a:lnTo>
                    <a:pt x="288" y="2360"/>
                  </a:lnTo>
                  <a:lnTo>
                    <a:pt x="288" y="2362"/>
                  </a:lnTo>
                  <a:lnTo>
                    <a:pt x="288" y="2362"/>
                  </a:lnTo>
                  <a:lnTo>
                    <a:pt x="286" y="2368"/>
                  </a:lnTo>
                  <a:lnTo>
                    <a:pt x="286" y="2368"/>
                  </a:lnTo>
                  <a:lnTo>
                    <a:pt x="286" y="2370"/>
                  </a:lnTo>
                  <a:lnTo>
                    <a:pt x="286" y="2370"/>
                  </a:lnTo>
                  <a:lnTo>
                    <a:pt x="286" y="2372"/>
                  </a:lnTo>
                  <a:lnTo>
                    <a:pt x="286" y="2374"/>
                  </a:lnTo>
                  <a:lnTo>
                    <a:pt x="286" y="2374"/>
                  </a:lnTo>
                  <a:lnTo>
                    <a:pt x="284" y="2378"/>
                  </a:lnTo>
                  <a:lnTo>
                    <a:pt x="284" y="2378"/>
                  </a:lnTo>
                  <a:lnTo>
                    <a:pt x="280" y="2382"/>
                  </a:lnTo>
                  <a:lnTo>
                    <a:pt x="280" y="2382"/>
                  </a:lnTo>
                  <a:lnTo>
                    <a:pt x="278" y="2390"/>
                  </a:lnTo>
                  <a:lnTo>
                    <a:pt x="278" y="2390"/>
                  </a:lnTo>
                  <a:lnTo>
                    <a:pt x="278" y="2394"/>
                  </a:lnTo>
                  <a:lnTo>
                    <a:pt x="278" y="2394"/>
                  </a:lnTo>
                  <a:lnTo>
                    <a:pt x="278" y="2396"/>
                  </a:lnTo>
                  <a:lnTo>
                    <a:pt x="278" y="2396"/>
                  </a:lnTo>
                  <a:lnTo>
                    <a:pt x="278" y="2400"/>
                  </a:lnTo>
                  <a:lnTo>
                    <a:pt x="278" y="2400"/>
                  </a:lnTo>
                  <a:lnTo>
                    <a:pt x="278" y="2402"/>
                  </a:lnTo>
                  <a:lnTo>
                    <a:pt x="278" y="2402"/>
                  </a:lnTo>
                  <a:lnTo>
                    <a:pt x="278" y="2404"/>
                  </a:lnTo>
                  <a:lnTo>
                    <a:pt x="278" y="2404"/>
                  </a:lnTo>
                  <a:lnTo>
                    <a:pt x="278" y="2408"/>
                  </a:lnTo>
                  <a:lnTo>
                    <a:pt x="278" y="2408"/>
                  </a:lnTo>
                  <a:lnTo>
                    <a:pt x="278" y="2410"/>
                  </a:lnTo>
                  <a:lnTo>
                    <a:pt x="278" y="2410"/>
                  </a:lnTo>
                  <a:lnTo>
                    <a:pt x="278" y="2414"/>
                  </a:lnTo>
                  <a:lnTo>
                    <a:pt x="278" y="2414"/>
                  </a:lnTo>
                  <a:lnTo>
                    <a:pt x="278" y="2416"/>
                  </a:lnTo>
                  <a:lnTo>
                    <a:pt x="278" y="2420"/>
                  </a:lnTo>
                  <a:lnTo>
                    <a:pt x="278" y="2420"/>
                  </a:lnTo>
                  <a:lnTo>
                    <a:pt x="276" y="2424"/>
                  </a:lnTo>
                  <a:lnTo>
                    <a:pt x="276" y="2424"/>
                  </a:lnTo>
                  <a:lnTo>
                    <a:pt x="276" y="2428"/>
                  </a:lnTo>
                  <a:lnTo>
                    <a:pt x="276" y="2428"/>
                  </a:lnTo>
                  <a:lnTo>
                    <a:pt x="276" y="2430"/>
                  </a:lnTo>
                  <a:lnTo>
                    <a:pt x="276" y="2430"/>
                  </a:lnTo>
                  <a:lnTo>
                    <a:pt x="276" y="2432"/>
                  </a:lnTo>
                  <a:lnTo>
                    <a:pt x="276" y="2432"/>
                  </a:lnTo>
                  <a:lnTo>
                    <a:pt x="274" y="2436"/>
                  </a:lnTo>
                  <a:lnTo>
                    <a:pt x="274" y="2436"/>
                  </a:lnTo>
                  <a:lnTo>
                    <a:pt x="274" y="2440"/>
                  </a:lnTo>
                  <a:lnTo>
                    <a:pt x="274" y="2440"/>
                  </a:lnTo>
                  <a:lnTo>
                    <a:pt x="272" y="2444"/>
                  </a:lnTo>
                  <a:lnTo>
                    <a:pt x="272" y="2444"/>
                  </a:lnTo>
                  <a:lnTo>
                    <a:pt x="270" y="2446"/>
                  </a:lnTo>
                  <a:lnTo>
                    <a:pt x="270" y="2446"/>
                  </a:lnTo>
                  <a:lnTo>
                    <a:pt x="270" y="2448"/>
                  </a:lnTo>
                  <a:lnTo>
                    <a:pt x="270" y="2448"/>
                  </a:lnTo>
                  <a:lnTo>
                    <a:pt x="268" y="2450"/>
                  </a:lnTo>
                  <a:lnTo>
                    <a:pt x="268" y="2450"/>
                  </a:lnTo>
                  <a:lnTo>
                    <a:pt x="266" y="2454"/>
                  </a:lnTo>
                  <a:lnTo>
                    <a:pt x="266" y="2456"/>
                  </a:lnTo>
                  <a:lnTo>
                    <a:pt x="266" y="2456"/>
                  </a:lnTo>
                  <a:lnTo>
                    <a:pt x="266" y="2458"/>
                  </a:lnTo>
                  <a:lnTo>
                    <a:pt x="266" y="2458"/>
                  </a:lnTo>
                  <a:lnTo>
                    <a:pt x="264" y="2460"/>
                  </a:lnTo>
                  <a:lnTo>
                    <a:pt x="264" y="2460"/>
                  </a:lnTo>
                  <a:lnTo>
                    <a:pt x="262" y="2464"/>
                  </a:lnTo>
                  <a:lnTo>
                    <a:pt x="262" y="2464"/>
                  </a:lnTo>
                  <a:lnTo>
                    <a:pt x="262" y="2466"/>
                  </a:lnTo>
                  <a:lnTo>
                    <a:pt x="262" y="2466"/>
                  </a:lnTo>
                  <a:lnTo>
                    <a:pt x="262" y="2468"/>
                  </a:lnTo>
                  <a:lnTo>
                    <a:pt x="262" y="2468"/>
                  </a:lnTo>
                  <a:lnTo>
                    <a:pt x="260" y="2472"/>
                  </a:lnTo>
                  <a:lnTo>
                    <a:pt x="260" y="2472"/>
                  </a:lnTo>
                  <a:lnTo>
                    <a:pt x="260" y="2474"/>
                  </a:lnTo>
                  <a:lnTo>
                    <a:pt x="262" y="2478"/>
                  </a:lnTo>
                  <a:lnTo>
                    <a:pt x="262" y="2478"/>
                  </a:lnTo>
                  <a:lnTo>
                    <a:pt x="262" y="2478"/>
                  </a:lnTo>
                  <a:lnTo>
                    <a:pt x="264" y="2480"/>
                  </a:lnTo>
                  <a:lnTo>
                    <a:pt x="264" y="2480"/>
                  </a:lnTo>
                  <a:lnTo>
                    <a:pt x="264" y="2482"/>
                  </a:lnTo>
                  <a:lnTo>
                    <a:pt x="264" y="2482"/>
                  </a:lnTo>
                  <a:lnTo>
                    <a:pt x="264" y="2484"/>
                  </a:lnTo>
                  <a:lnTo>
                    <a:pt x="264" y="2484"/>
                  </a:lnTo>
                  <a:lnTo>
                    <a:pt x="262" y="2486"/>
                  </a:lnTo>
                  <a:lnTo>
                    <a:pt x="262" y="2486"/>
                  </a:lnTo>
                  <a:lnTo>
                    <a:pt x="260" y="2490"/>
                  </a:lnTo>
                  <a:lnTo>
                    <a:pt x="260" y="2490"/>
                  </a:lnTo>
                  <a:lnTo>
                    <a:pt x="260" y="2494"/>
                  </a:lnTo>
                  <a:lnTo>
                    <a:pt x="260" y="2494"/>
                  </a:lnTo>
                  <a:lnTo>
                    <a:pt x="260" y="2496"/>
                  </a:lnTo>
                  <a:lnTo>
                    <a:pt x="260" y="2496"/>
                  </a:lnTo>
                  <a:lnTo>
                    <a:pt x="258" y="2498"/>
                  </a:lnTo>
                  <a:lnTo>
                    <a:pt x="258" y="2498"/>
                  </a:lnTo>
                  <a:lnTo>
                    <a:pt x="256" y="2502"/>
                  </a:lnTo>
                  <a:lnTo>
                    <a:pt x="256" y="2502"/>
                  </a:lnTo>
                  <a:lnTo>
                    <a:pt x="256" y="2502"/>
                  </a:lnTo>
                  <a:lnTo>
                    <a:pt x="256" y="2502"/>
                  </a:lnTo>
                  <a:lnTo>
                    <a:pt x="254" y="2508"/>
                  </a:lnTo>
                  <a:lnTo>
                    <a:pt x="254" y="2508"/>
                  </a:lnTo>
                  <a:lnTo>
                    <a:pt x="256" y="2512"/>
                  </a:lnTo>
                  <a:lnTo>
                    <a:pt x="256" y="2512"/>
                  </a:lnTo>
                  <a:lnTo>
                    <a:pt x="256" y="2514"/>
                  </a:lnTo>
                  <a:lnTo>
                    <a:pt x="256" y="2514"/>
                  </a:lnTo>
                  <a:lnTo>
                    <a:pt x="254" y="2516"/>
                  </a:lnTo>
                  <a:lnTo>
                    <a:pt x="254" y="2516"/>
                  </a:lnTo>
                  <a:lnTo>
                    <a:pt x="254" y="2522"/>
                  </a:lnTo>
                  <a:lnTo>
                    <a:pt x="254" y="2522"/>
                  </a:lnTo>
                  <a:lnTo>
                    <a:pt x="254" y="2526"/>
                  </a:lnTo>
                  <a:lnTo>
                    <a:pt x="254" y="2528"/>
                  </a:lnTo>
                  <a:lnTo>
                    <a:pt x="254" y="2528"/>
                  </a:lnTo>
                  <a:lnTo>
                    <a:pt x="254" y="2530"/>
                  </a:lnTo>
                  <a:lnTo>
                    <a:pt x="254" y="2530"/>
                  </a:lnTo>
                  <a:lnTo>
                    <a:pt x="254" y="2532"/>
                  </a:lnTo>
                  <a:lnTo>
                    <a:pt x="254" y="2532"/>
                  </a:lnTo>
                  <a:lnTo>
                    <a:pt x="254" y="2534"/>
                  </a:lnTo>
                  <a:lnTo>
                    <a:pt x="254" y="2534"/>
                  </a:lnTo>
                  <a:lnTo>
                    <a:pt x="254" y="2538"/>
                  </a:lnTo>
                  <a:lnTo>
                    <a:pt x="254" y="2538"/>
                  </a:lnTo>
                  <a:lnTo>
                    <a:pt x="252" y="2540"/>
                  </a:lnTo>
                  <a:lnTo>
                    <a:pt x="252" y="2540"/>
                  </a:lnTo>
                  <a:lnTo>
                    <a:pt x="252" y="2544"/>
                  </a:lnTo>
                  <a:lnTo>
                    <a:pt x="252" y="2544"/>
                  </a:lnTo>
                  <a:lnTo>
                    <a:pt x="250" y="2546"/>
                  </a:lnTo>
                  <a:lnTo>
                    <a:pt x="250" y="2546"/>
                  </a:lnTo>
                  <a:lnTo>
                    <a:pt x="250" y="2548"/>
                  </a:lnTo>
                  <a:lnTo>
                    <a:pt x="250" y="2550"/>
                  </a:lnTo>
                  <a:lnTo>
                    <a:pt x="250" y="2550"/>
                  </a:lnTo>
                  <a:lnTo>
                    <a:pt x="248" y="2554"/>
                  </a:lnTo>
                  <a:lnTo>
                    <a:pt x="248" y="2554"/>
                  </a:lnTo>
                  <a:lnTo>
                    <a:pt x="246" y="2558"/>
                  </a:lnTo>
                  <a:lnTo>
                    <a:pt x="246" y="2558"/>
                  </a:lnTo>
                  <a:lnTo>
                    <a:pt x="242" y="2564"/>
                  </a:lnTo>
                  <a:lnTo>
                    <a:pt x="242" y="2564"/>
                  </a:lnTo>
                  <a:lnTo>
                    <a:pt x="242" y="2568"/>
                  </a:lnTo>
                  <a:lnTo>
                    <a:pt x="242" y="2568"/>
                  </a:lnTo>
                  <a:lnTo>
                    <a:pt x="240" y="2572"/>
                  </a:lnTo>
                  <a:lnTo>
                    <a:pt x="240" y="2572"/>
                  </a:lnTo>
                  <a:lnTo>
                    <a:pt x="240" y="2574"/>
                  </a:lnTo>
                  <a:lnTo>
                    <a:pt x="240" y="2574"/>
                  </a:lnTo>
                  <a:lnTo>
                    <a:pt x="240" y="2576"/>
                  </a:lnTo>
                  <a:lnTo>
                    <a:pt x="240" y="2576"/>
                  </a:lnTo>
                  <a:lnTo>
                    <a:pt x="240" y="2580"/>
                  </a:lnTo>
                  <a:lnTo>
                    <a:pt x="240" y="2580"/>
                  </a:lnTo>
                  <a:lnTo>
                    <a:pt x="242" y="2586"/>
                  </a:lnTo>
                  <a:lnTo>
                    <a:pt x="242" y="2586"/>
                  </a:lnTo>
                  <a:lnTo>
                    <a:pt x="242" y="2588"/>
                  </a:lnTo>
                  <a:lnTo>
                    <a:pt x="242" y="2588"/>
                  </a:lnTo>
                  <a:lnTo>
                    <a:pt x="242" y="2590"/>
                  </a:lnTo>
                  <a:lnTo>
                    <a:pt x="242" y="2590"/>
                  </a:lnTo>
                  <a:lnTo>
                    <a:pt x="242" y="2594"/>
                  </a:lnTo>
                  <a:lnTo>
                    <a:pt x="242" y="2594"/>
                  </a:lnTo>
                  <a:lnTo>
                    <a:pt x="244" y="2596"/>
                  </a:lnTo>
                  <a:lnTo>
                    <a:pt x="244" y="2596"/>
                  </a:lnTo>
                  <a:lnTo>
                    <a:pt x="242" y="2602"/>
                  </a:lnTo>
                  <a:lnTo>
                    <a:pt x="242" y="2602"/>
                  </a:lnTo>
                  <a:lnTo>
                    <a:pt x="240" y="2604"/>
                  </a:lnTo>
                  <a:lnTo>
                    <a:pt x="240" y="2604"/>
                  </a:lnTo>
                  <a:lnTo>
                    <a:pt x="236" y="2610"/>
                  </a:lnTo>
                  <a:lnTo>
                    <a:pt x="236" y="2610"/>
                  </a:lnTo>
                  <a:lnTo>
                    <a:pt x="236" y="2614"/>
                  </a:lnTo>
                  <a:lnTo>
                    <a:pt x="236" y="2614"/>
                  </a:lnTo>
                  <a:lnTo>
                    <a:pt x="236" y="2616"/>
                  </a:lnTo>
                  <a:lnTo>
                    <a:pt x="234" y="2616"/>
                  </a:lnTo>
                  <a:lnTo>
                    <a:pt x="234" y="2616"/>
                  </a:lnTo>
                  <a:lnTo>
                    <a:pt x="234" y="2620"/>
                  </a:lnTo>
                  <a:lnTo>
                    <a:pt x="234" y="2620"/>
                  </a:lnTo>
                  <a:lnTo>
                    <a:pt x="232" y="2622"/>
                  </a:lnTo>
                  <a:lnTo>
                    <a:pt x="232" y="2622"/>
                  </a:lnTo>
                  <a:lnTo>
                    <a:pt x="230" y="2624"/>
                  </a:lnTo>
                  <a:lnTo>
                    <a:pt x="230" y="2624"/>
                  </a:lnTo>
                  <a:lnTo>
                    <a:pt x="230" y="2628"/>
                  </a:lnTo>
                  <a:lnTo>
                    <a:pt x="230" y="2628"/>
                  </a:lnTo>
                  <a:lnTo>
                    <a:pt x="228" y="2630"/>
                  </a:lnTo>
                  <a:lnTo>
                    <a:pt x="228" y="2630"/>
                  </a:lnTo>
                  <a:lnTo>
                    <a:pt x="228" y="2634"/>
                  </a:lnTo>
                  <a:lnTo>
                    <a:pt x="228" y="2634"/>
                  </a:lnTo>
                  <a:lnTo>
                    <a:pt x="228" y="2636"/>
                  </a:lnTo>
                  <a:lnTo>
                    <a:pt x="228" y="2636"/>
                  </a:lnTo>
                  <a:lnTo>
                    <a:pt x="228" y="2640"/>
                  </a:lnTo>
                  <a:lnTo>
                    <a:pt x="228" y="2640"/>
                  </a:lnTo>
                  <a:lnTo>
                    <a:pt x="228" y="2642"/>
                  </a:lnTo>
                  <a:lnTo>
                    <a:pt x="228" y="2642"/>
                  </a:lnTo>
                  <a:lnTo>
                    <a:pt x="228" y="2644"/>
                  </a:lnTo>
                  <a:lnTo>
                    <a:pt x="228" y="2644"/>
                  </a:lnTo>
                  <a:lnTo>
                    <a:pt x="228" y="2648"/>
                  </a:lnTo>
                  <a:lnTo>
                    <a:pt x="228" y="2648"/>
                  </a:lnTo>
                  <a:lnTo>
                    <a:pt x="228" y="2650"/>
                  </a:lnTo>
                  <a:lnTo>
                    <a:pt x="228" y="2650"/>
                  </a:lnTo>
                  <a:lnTo>
                    <a:pt x="228" y="2652"/>
                  </a:lnTo>
                  <a:lnTo>
                    <a:pt x="228" y="2652"/>
                  </a:lnTo>
                  <a:lnTo>
                    <a:pt x="226" y="2654"/>
                  </a:lnTo>
                  <a:lnTo>
                    <a:pt x="226" y="2654"/>
                  </a:lnTo>
                  <a:lnTo>
                    <a:pt x="226" y="2658"/>
                  </a:lnTo>
                  <a:lnTo>
                    <a:pt x="226" y="2658"/>
                  </a:lnTo>
                  <a:lnTo>
                    <a:pt x="226" y="2662"/>
                  </a:lnTo>
                  <a:lnTo>
                    <a:pt x="226" y="2662"/>
                  </a:lnTo>
                  <a:lnTo>
                    <a:pt x="226" y="2664"/>
                  </a:lnTo>
                  <a:lnTo>
                    <a:pt x="226" y="2664"/>
                  </a:lnTo>
                  <a:lnTo>
                    <a:pt x="226" y="2666"/>
                  </a:lnTo>
                  <a:lnTo>
                    <a:pt x="226" y="2666"/>
                  </a:lnTo>
                  <a:lnTo>
                    <a:pt x="226" y="2668"/>
                  </a:lnTo>
                  <a:lnTo>
                    <a:pt x="226" y="2668"/>
                  </a:lnTo>
                  <a:lnTo>
                    <a:pt x="226" y="2670"/>
                  </a:lnTo>
                  <a:lnTo>
                    <a:pt x="226" y="2670"/>
                  </a:lnTo>
                  <a:lnTo>
                    <a:pt x="224" y="2674"/>
                  </a:lnTo>
                  <a:lnTo>
                    <a:pt x="222" y="2680"/>
                  </a:lnTo>
                  <a:lnTo>
                    <a:pt x="222" y="2680"/>
                  </a:lnTo>
                  <a:lnTo>
                    <a:pt x="220" y="2680"/>
                  </a:lnTo>
                  <a:lnTo>
                    <a:pt x="220" y="2680"/>
                  </a:lnTo>
                  <a:lnTo>
                    <a:pt x="218" y="2684"/>
                  </a:lnTo>
                  <a:lnTo>
                    <a:pt x="218" y="2684"/>
                  </a:lnTo>
                  <a:lnTo>
                    <a:pt x="218" y="2688"/>
                  </a:lnTo>
                  <a:lnTo>
                    <a:pt x="218" y="2688"/>
                  </a:lnTo>
                  <a:lnTo>
                    <a:pt x="218" y="2690"/>
                  </a:lnTo>
                  <a:lnTo>
                    <a:pt x="218" y="2690"/>
                  </a:lnTo>
                  <a:lnTo>
                    <a:pt x="218" y="2694"/>
                  </a:lnTo>
                  <a:lnTo>
                    <a:pt x="218" y="2694"/>
                  </a:lnTo>
                  <a:lnTo>
                    <a:pt x="218" y="2696"/>
                  </a:lnTo>
                  <a:lnTo>
                    <a:pt x="218" y="2696"/>
                  </a:lnTo>
                  <a:lnTo>
                    <a:pt x="216" y="2698"/>
                  </a:lnTo>
                  <a:lnTo>
                    <a:pt x="216" y="2698"/>
                  </a:lnTo>
                  <a:lnTo>
                    <a:pt x="214" y="2702"/>
                  </a:lnTo>
                  <a:lnTo>
                    <a:pt x="214" y="2702"/>
                  </a:lnTo>
                  <a:lnTo>
                    <a:pt x="216" y="2708"/>
                  </a:lnTo>
                  <a:lnTo>
                    <a:pt x="216" y="2708"/>
                  </a:lnTo>
                  <a:lnTo>
                    <a:pt x="216" y="2708"/>
                  </a:lnTo>
                  <a:lnTo>
                    <a:pt x="216" y="2708"/>
                  </a:lnTo>
                  <a:lnTo>
                    <a:pt x="218" y="2714"/>
                  </a:lnTo>
                  <a:lnTo>
                    <a:pt x="218" y="2714"/>
                  </a:lnTo>
                  <a:lnTo>
                    <a:pt x="216" y="2720"/>
                  </a:lnTo>
                  <a:lnTo>
                    <a:pt x="216" y="2720"/>
                  </a:lnTo>
                  <a:lnTo>
                    <a:pt x="216" y="2720"/>
                  </a:lnTo>
                  <a:lnTo>
                    <a:pt x="216" y="2720"/>
                  </a:lnTo>
                  <a:lnTo>
                    <a:pt x="212" y="2724"/>
                  </a:lnTo>
                  <a:lnTo>
                    <a:pt x="212" y="2724"/>
                  </a:lnTo>
                  <a:lnTo>
                    <a:pt x="212" y="2728"/>
                  </a:lnTo>
                  <a:lnTo>
                    <a:pt x="212" y="2728"/>
                  </a:lnTo>
                  <a:lnTo>
                    <a:pt x="212" y="2730"/>
                  </a:lnTo>
                  <a:lnTo>
                    <a:pt x="212" y="2730"/>
                  </a:lnTo>
                  <a:lnTo>
                    <a:pt x="210" y="2736"/>
                  </a:lnTo>
                  <a:lnTo>
                    <a:pt x="210" y="2736"/>
                  </a:lnTo>
                  <a:lnTo>
                    <a:pt x="210" y="2736"/>
                  </a:lnTo>
                  <a:lnTo>
                    <a:pt x="212" y="2742"/>
                  </a:lnTo>
                  <a:lnTo>
                    <a:pt x="212" y="2744"/>
                  </a:lnTo>
                  <a:lnTo>
                    <a:pt x="212" y="2744"/>
                  </a:lnTo>
                  <a:lnTo>
                    <a:pt x="212" y="2748"/>
                  </a:lnTo>
                  <a:lnTo>
                    <a:pt x="212" y="2748"/>
                  </a:lnTo>
                  <a:lnTo>
                    <a:pt x="210" y="2752"/>
                  </a:lnTo>
                  <a:lnTo>
                    <a:pt x="210" y="2752"/>
                  </a:lnTo>
                  <a:lnTo>
                    <a:pt x="210" y="2754"/>
                  </a:lnTo>
                  <a:lnTo>
                    <a:pt x="210" y="2754"/>
                  </a:lnTo>
                  <a:lnTo>
                    <a:pt x="208" y="2756"/>
                  </a:lnTo>
                  <a:lnTo>
                    <a:pt x="208" y="2756"/>
                  </a:lnTo>
                  <a:lnTo>
                    <a:pt x="206" y="2762"/>
                  </a:lnTo>
                  <a:lnTo>
                    <a:pt x="206" y="2762"/>
                  </a:lnTo>
                  <a:lnTo>
                    <a:pt x="206" y="2766"/>
                  </a:lnTo>
                  <a:lnTo>
                    <a:pt x="206" y="2766"/>
                  </a:lnTo>
                  <a:lnTo>
                    <a:pt x="206" y="2768"/>
                  </a:lnTo>
                  <a:lnTo>
                    <a:pt x="206" y="2768"/>
                  </a:lnTo>
                  <a:lnTo>
                    <a:pt x="206" y="2774"/>
                  </a:lnTo>
                  <a:lnTo>
                    <a:pt x="206" y="2774"/>
                  </a:lnTo>
                  <a:lnTo>
                    <a:pt x="206" y="2778"/>
                  </a:lnTo>
                  <a:lnTo>
                    <a:pt x="206" y="2778"/>
                  </a:lnTo>
                  <a:lnTo>
                    <a:pt x="206" y="2782"/>
                  </a:lnTo>
                  <a:lnTo>
                    <a:pt x="206" y="2782"/>
                  </a:lnTo>
                  <a:lnTo>
                    <a:pt x="206" y="2784"/>
                  </a:lnTo>
                  <a:lnTo>
                    <a:pt x="206" y="2784"/>
                  </a:lnTo>
                  <a:lnTo>
                    <a:pt x="206" y="2786"/>
                  </a:lnTo>
                  <a:lnTo>
                    <a:pt x="206" y="2786"/>
                  </a:lnTo>
                  <a:lnTo>
                    <a:pt x="204" y="2790"/>
                  </a:lnTo>
                  <a:lnTo>
                    <a:pt x="204" y="2790"/>
                  </a:lnTo>
                  <a:lnTo>
                    <a:pt x="204" y="2792"/>
                  </a:lnTo>
                  <a:lnTo>
                    <a:pt x="204" y="2792"/>
                  </a:lnTo>
                  <a:lnTo>
                    <a:pt x="202" y="2794"/>
                  </a:lnTo>
                  <a:lnTo>
                    <a:pt x="202" y="2794"/>
                  </a:lnTo>
                  <a:lnTo>
                    <a:pt x="202" y="2798"/>
                  </a:lnTo>
                  <a:lnTo>
                    <a:pt x="202" y="2798"/>
                  </a:lnTo>
                  <a:lnTo>
                    <a:pt x="202" y="2800"/>
                  </a:lnTo>
                  <a:lnTo>
                    <a:pt x="202" y="2806"/>
                  </a:lnTo>
                  <a:lnTo>
                    <a:pt x="202" y="2806"/>
                  </a:lnTo>
                  <a:lnTo>
                    <a:pt x="200" y="2810"/>
                  </a:lnTo>
                  <a:lnTo>
                    <a:pt x="200" y="2810"/>
                  </a:lnTo>
                  <a:lnTo>
                    <a:pt x="198" y="2814"/>
                  </a:lnTo>
                  <a:lnTo>
                    <a:pt x="196" y="2820"/>
                  </a:lnTo>
                  <a:lnTo>
                    <a:pt x="196" y="2820"/>
                  </a:lnTo>
                  <a:lnTo>
                    <a:pt x="194" y="2822"/>
                  </a:lnTo>
                  <a:lnTo>
                    <a:pt x="192" y="2824"/>
                  </a:lnTo>
                  <a:lnTo>
                    <a:pt x="192" y="2824"/>
                  </a:lnTo>
                  <a:lnTo>
                    <a:pt x="192" y="2824"/>
                  </a:lnTo>
                  <a:lnTo>
                    <a:pt x="192" y="2828"/>
                  </a:lnTo>
                  <a:lnTo>
                    <a:pt x="192" y="2828"/>
                  </a:lnTo>
                  <a:lnTo>
                    <a:pt x="192" y="2830"/>
                  </a:lnTo>
                  <a:lnTo>
                    <a:pt x="192" y="2830"/>
                  </a:lnTo>
                  <a:lnTo>
                    <a:pt x="192" y="2832"/>
                  </a:lnTo>
                  <a:lnTo>
                    <a:pt x="192" y="2832"/>
                  </a:lnTo>
                  <a:lnTo>
                    <a:pt x="192" y="2836"/>
                  </a:lnTo>
                  <a:lnTo>
                    <a:pt x="192" y="2836"/>
                  </a:lnTo>
                  <a:lnTo>
                    <a:pt x="190" y="2838"/>
                  </a:lnTo>
                  <a:lnTo>
                    <a:pt x="190" y="2838"/>
                  </a:lnTo>
                  <a:lnTo>
                    <a:pt x="190" y="2840"/>
                  </a:lnTo>
                  <a:lnTo>
                    <a:pt x="190" y="2840"/>
                  </a:lnTo>
                  <a:lnTo>
                    <a:pt x="190" y="2844"/>
                  </a:lnTo>
                  <a:lnTo>
                    <a:pt x="190" y="2844"/>
                  </a:lnTo>
                  <a:lnTo>
                    <a:pt x="188" y="2846"/>
                  </a:lnTo>
                  <a:lnTo>
                    <a:pt x="188" y="2846"/>
                  </a:lnTo>
                  <a:lnTo>
                    <a:pt x="186" y="2852"/>
                  </a:lnTo>
                  <a:lnTo>
                    <a:pt x="186" y="2852"/>
                  </a:lnTo>
                  <a:lnTo>
                    <a:pt x="186" y="2856"/>
                  </a:lnTo>
                  <a:lnTo>
                    <a:pt x="186" y="2856"/>
                  </a:lnTo>
                  <a:lnTo>
                    <a:pt x="186" y="2858"/>
                  </a:lnTo>
                  <a:lnTo>
                    <a:pt x="186" y="2858"/>
                  </a:lnTo>
                  <a:lnTo>
                    <a:pt x="186" y="2860"/>
                  </a:lnTo>
                  <a:lnTo>
                    <a:pt x="186" y="2860"/>
                  </a:lnTo>
                  <a:lnTo>
                    <a:pt x="184" y="2864"/>
                  </a:lnTo>
                  <a:lnTo>
                    <a:pt x="184" y="2864"/>
                  </a:lnTo>
                  <a:lnTo>
                    <a:pt x="186" y="2868"/>
                  </a:lnTo>
                  <a:lnTo>
                    <a:pt x="186" y="2870"/>
                  </a:lnTo>
                  <a:lnTo>
                    <a:pt x="186" y="2870"/>
                  </a:lnTo>
                  <a:lnTo>
                    <a:pt x="186" y="2872"/>
                  </a:lnTo>
                  <a:lnTo>
                    <a:pt x="186" y="2872"/>
                  </a:lnTo>
                  <a:lnTo>
                    <a:pt x="186" y="2876"/>
                  </a:lnTo>
                  <a:lnTo>
                    <a:pt x="186" y="2876"/>
                  </a:lnTo>
                  <a:lnTo>
                    <a:pt x="186" y="2882"/>
                  </a:lnTo>
                  <a:lnTo>
                    <a:pt x="186" y="2882"/>
                  </a:lnTo>
                  <a:lnTo>
                    <a:pt x="186" y="2882"/>
                  </a:lnTo>
                  <a:lnTo>
                    <a:pt x="184" y="2886"/>
                  </a:lnTo>
                  <a:lnTo>
                    <a:pt x="184" y="2886"/>
                  </a:lnTo>
                  <a:lnTo>
                    <a:pt x="184" y="2888"/>
                  </a:lnTo>
                  <a:lnTo>
                    <a:pt x="184" y="2888"/>
                  </a:lnTo>
                  <a:lnTo>
                    <a:pt x="184" y="2892"/>
                  </a:lnTo>
                  <a:lnTo>
                    <a:pt x="184" y="2892"/>
                  </a:lnTo>
                  <a:lnTo>
                    <a:pt x="182" y="2894"/>
                  </a:lnTo>
                  <a:lnTo>
                    <a:pt x="182" y="2894"/>
                  </a:lnTo>
                  <a:lnTo>
                    <a:pt x="182" y="2896"/>
                  </a:lnTo>
                  <a:lnTo>
                    <a:pt x="182" y="2896"/>
                  </a:lnTo>
                  <a:lnTo>
                    <a:pt x="182" y="2900"/>
                  </a:lnTo>
                  <a:lnTo>
                    <a:pt x="182" y="2900"/>
                  </a:lnTo>
                  <a:lnTo>
                    <a:pt x="182" y="2902"/>
                  </a:lnTo>
                  <a:lnTo>
                    <a:pt x="182" y="2902"/>
                  </a:lnTo>
                  <a:lnTo>
                    <a:pt x="180" y="2904"/>
                  </a:lnTo>
                  <a:lnTo>
                    <a:pt x="180" y="2904"/>
                  </a:lnTo>
                  <a:lnTo>
                    <a:pt x="178" y="2906"/>
                  </a:lnTo>
                  <a:lnTo>
                    <a:pt x="178" y="2906"/>
                  </a:lnTo>
                  <a:lnTo>
                    <a:pt x="178" y="2910"/>
                  </a:lnTo>
                  <a:lnTo>
                    <a:pt x="178" y="2910"/>
                  </a:lnTo>
                  <a:lnTo>
                    <a:pt x="178" y="2912"/>
                  </a:lnTo>
                  <a:lnTo>
                    <a:pt x="178" y="2912"/>
                  </a:lnTo>
                  <a:lnTo>
                    <a:pt x="176" y="2914"/>
                  </a:lnTo>
                  <a:lnTo>
                    <a:pt x="176" y="2914"/>
                  </a:lnTo>
                  <a:lnTo>
                    <a:pt x="174" y="2916"/>
                  </a:lnTo>
                  <a:lnTo>
                    <a:pt x="174" y="2916"/>
                  </a:lnTo>
                  <a:lnTo>
                    <a:pt x="174" y="2920"/>
                  </a:lnTo>
                  <a:lnTo>
                    <a:pt x="174" y="2920"/>
                  </a:lnTo>
                  <a:lnTo>
                    <a:pt x="172" y="2922"/>
                  </a:lnTo>
                  <a:lnTo>
                    <a:pt x="172" y="2922"/>
                  </a:lnTo>
                  <a:lnTo>
                    <a:pt x="170" y="2928"/>
                  </a:lnTo>
                  <a:lnTo>
                    <a:pt x="170" y="2928"/>
                  </a:lnTo>
                  <a:lnTo>
                    <a:pt x="170" y="2930"/>
                  </a:lnTo>
                  <a:lnTo>
                    <a:pt x="170" y="2930"/>
                  </a:lnTo>
                  <a:lnTo>
                    <a:pt x="170" y="2934"/>
                  </a:lnTo>
                  <a:lnTo>
                    <a:pt x="170" y="2934"/>
                  </a:lnTo>
                  <a:lnTo>
                    <a:pt x="170" y="2938"/>
                  </a:lnTo>
                  <a:lnTo>
                    <a:pt x="170" y="2938"/>
                  </a:lnTo>
                  <a:lnTo>
                    <a:pt x="170" y="2940"/>
                  </a:lnTo>
                  <a:lnTo>
                    <a:pt x="170" y="2940"/>
                  </a:lnTo>
                  <a:lnTo>
                    <a:pt x="170" y="2942"/>
                  </a:lnTo>
                  <a:lnTo>
                    <a:pt x="170" y="2942"/>
                  </a:lnTo>
                  <a:lnTo>
                    <a:pt x="170" y="2948"/>
                  </a:lnTo>
                  <a:lnTo>
                    <a:pt x="170" y="2948"/>
                  </a:lnTo>
                  <a:lnTo>
                    <a:pt x="170" y="2952"/>
                  </a:lnTo>
                  <a:lnTo>
                    <a:pt x="170" y="2952"/>
                  </a:lnTo>
                  <a:lnTo>
                    <a:pt x="168" y="2956"/>
                  </a:lnTo>
                  <a:lnTo>
                    <a:pt x="168" y="2958"/>
                  </a:lnTo>
                  <a:lnTo>
                    <a:pt x="168" y="2958"/>
                  </a:lnTo>
                  <a:lnTo>
                    <a:pt x="166" y="2962"/>
                  </a:lnTo>
                  <a:lnTo>
                    <a:pt x="166" y="2964"/>
                  </a:lnTo>
                  <a:lnTo>
                    <a:pt x="166" y="2964"/>
                  </a:lnTo>
                  <a:lnTo>
                    <a:pt x="166" y="2968"/>
                  </a:lnTo>
                  <a:lnTo>
                    <a:pt x="166" y="2968"/>
                  </a:lnTo>
                  <a:lnTo>
                    <a:pt x="164" y="2970"/>
                  </a:lnTo>
                  <a:lnTo>
                    <a:pt x="164" y="2970"/>
                  </a:lnTo>
                  <a:lnTo>
                    <a:pt x="164" y="2972"/>
                  </a:lnTo>
                  <a:lnTo>
                    <a:pt x="164" y="2972"/>
                  </a:lnTo>
                  <a:lnTo>
                    <a:pt x="162" y="2976"/>
                  </a:lnTo>
                  <a:lnTo>
                    <a:pt x="162" y="2976"/>
                  </a:lnTo>
                  <a:lnTo>
                    <a:pt x="162" y="2980"/>
                  </a:lnTo>
                  <a:lnTo>
                    <a:pt x="162" y="2980"/>
                  </a:lnTo>
                  <a:lnTo>
                    <a:pt x="162" y="2982"/>
                  </a:lnTo>
                  <a:lnTo>
                    <a:pt x="162" y="2982"/>
                  </a:lnTo>
                  <a:lnTo>
                    <a:pt x="162" y="2984"/>
                  </a:lnTo>
                  <a:lnTo>
                    <a:pt x="162" y="2984"/>
                  </a:lnTo>
                  <a:lnTo>
                    <a:pt x="160" y="2988"/>
                  </a:lnTo>
                  <a:lnTo>
                    <a:pt x="160" y="2988"/>
                  </a:lnTo>
                  <a:lnTo>
                    <a:pt x="160" y="2990"/>
                  </a:lnTo>
                  <a:lnTo>
                    <a:pt x="160" y="2990"/>
                  </a:lnTo>
                  <a:lnTo>
                    <a:pt x="160" y="2994"/>
                  </a:lnTo>
                  <a:lnTo>
                    <a:pt x="160" y="2994"/>
                  </a:lnTo>
                  <a:lnTo>
                    <a:pt x="158" y="2996"/>
                  </a:lnTo>
                  <a:lnTo>
                    <a:pt x="158" y="2996"/>
                  </a:lnTo>
                  <a:lnTo>
                    <a:pt x="158" y="3000"/>
                  </a:lnTo>
                  <a:lnTo>
                    <a:pt x="158" y="3000"/>
                  </a:lnTo>
                  <a:lnTo>
                    <a:pt x="158" y="3002"/>
                  </a:lnTo>
                  <a:lnTo>
                    <a:pt x="158" y="3002"/>
                  </a:lnTo>
                  <a:lnTo>
                    <a:pt x="158" y="3006"/>
                  </a:lnTo>
                  <a:lnTo>
                    <a:pt x="158" y="3006"/>
                  </a:lnTo>
                  <a:lnTo>
                    <a:pt x="158" y="3012"/>
                  </a:lnTo>
                  <a:lnTo>
                    <a:pt x="158" y="3012"/>
                  </a:lnTo>
                  <a:lnTo>
                    <a:pt x="156" y="3012"/>
                  </a:lnTo>
                  <a:lnTo>
                    <a:pt x="156" y="3012"/>
                  </a:lnTo>
                  <a:lnTo>
                    <a:pt x="156" y="3014"/>
                  </a:lnTo>
                  <a:lnTo>
                    <a:pt x="156" y="3014"/>
                  </a:lnTo>
                  <a:lnTo>
                    <a:pt x="154" y="3018"/>
                  </a:lnTo>
                  <a:lnTo>
                    <a:pt x="154" y="3018"/>
                  </a:lnTo>
                  <a:lnTo>
                    <a:pt x="154" y="3020"/>
                  </a:lnTo>
                  <a:lnTo>
                    <a:pt x="154" y="3020"/>
                  </a:lnTo>
                  <a:lnTo>
                    <a:pt x="154" y="3024"/>
                  </a:lnTo>
                  <a:lnTo>
                    <a:pt x="152" y="3026"/>
                  </a:lnTo>
                  <a:lnTo>
                    <a:pt x="152" y="3026"/>
                  </a:lnTo>
                  <a:lnTo>
                    <a:pt x="152" y="3030"/>
                  </a:lnTo>
                  <a:lnTo>
                    <a:pt x="152" y="3032"/>
                  </a:lnTo>
                  <a:lnTo>
                    <a:pt x="152" y="3032"/>
                  </a:lnTo>
                  <a:lnTo>
                    <a:pt x="154" y="3038"/>
                  </a:lnTo>
                  <a:lnTo>
                    <a:pt x="154" y="3038"/>
                  </a:lnTo>
                  <a:lnTo>
                    <a:pt x="154" y="3042"/>
                  </a:lnTo>
                  <a:lnTo>
                    <a:pt x="154" y="3042"/>
                  </a:lnTo>
                  <a:lnTo>
                    <a:pt x="152" y="3044"/>
                  </a:lnTo>
                  <a:lnTo>
                    <a:pt x="152" y="3044"/>
                  </a:lnTo>
                  <a:lnTo>
                    <a:pt x="152" y="3046"/>
                  </a:lnTo>
                  <a:lnTo>
                    <a:pt x="152" y="3046"/>
                  </a:lnTo>
                  <a:lnTo>
                    <a:pt x="150" y="3050"/>
                  </a:lnTo>
                  <a:lnTo>
                    <a:pt x="150" y="3050"/>
                  </a:lnTo>
                  <a:lnTo>
                    <a:pt x="150" y="3052"/>
                  </a:lnTo>
                  <a:lnTo>
                    <a:pt x="150" y="3052"/>
                  </a:lnTo>
                  <a:lnTo>
                    <a:pt x="150" y="3054"/>
                  </a:lnTo>
                  <a:lnTo>
                    <a:pt x="150" y="3054"/>
                  </a:lnTo>
                  <a:lnTo>
                    <a:pt x="148" y="3058"/>
                  </a:lnTo>
                  <a:lnTo>
                    <a:pt x="148" y="3058"/>
                  </a:lnTo>
                  <a:lnTo>
                    <a:pt x="146" y="3060"/>
                  </a:lnTo>
                  <a:lnTo>
                    <a:pt x="146" y="3060"/>
                  </a:lnTo>
                  <a:lnTo>
                    <a:pt x="144" y="3064"/>
                  </a:lnTo>
                  <a:lnTo>
                    <a:pt x="144" y="3064"/>
                  </a:lnTo>
                  <a:lnTo>
                    <a:pt x="144" y="3068"/>
                  </a:lnTo>
                  <a:lnTo>
                    <a:pt x="144" y="3068"/>
                  </a:lnTo>
                  <a:lnTo>
                    <a:pt x="144" y="3070"/>
                  </a:lnTo>
                  <a:lnTo>
                    <a:pt x="144" y="3070"/>
                  </a:lnTo>
                  <a:lnTo>
                    <a:pt x="144" y="3072"/>
                  </a:lnTo>
                  <a:lnTo>
                    <a:pt x="146" y="3076"/>
                  </a:lnTo>
                  <a:lnTo>
                    <a:pt x="146" y="3076"/>
                  </a:lnTo>
                  <a:lnTo>
                    <a:pt x="146" y="3076"/>
                  </a:lnTo>
                  <a:lnTo>
                    <a:pt x="146" y="3076"/>
                  </a:lnTo>
                  <a:lnTo>
                    <a:pt x="146" y="3076"/>
                  </a:lnTo>
                  <a:lnTo>
                    <a:pt x="146" y="3076"/>
                  </a:lnTo>
                  <a:lnTo>
                    <a:pt x="144" y="3080"/>
                  </a:lnTo>
                  <a:lnTo>
                    <a:pt x="144" y="3080"/>
                  </a:lnTo>
                  <a:lnTo>
                    <a:pt x="144" y="3082"/>
                  </a:lnTo>
                  <a:lnTo>
                    <a:pt x="144" y="3082"/>
                  </a:lnTo>
                  <a:lnTo>
                    <a:pt x="142" y="3086"/>
                  </a:lnTo>
                  <a:lnTo>
                    <a:pt x="142" y="3086"/>
                  </a:lnTo>
                  <a:lnTo>
                    <a:pt x="142" y="3088"/>
                  </a:lnTo>
                  <a:lnTo>
                    <a:pt x="142" y="3088"/>
                  </a:lnTo>
                  <a:lnTo>
                    <a:pt x="142" y="3090"/>
                  </a:lnTo>
                  <a:lnTo>
                    <a:pt x="142" y="3090"/>
                  </a:lnTo>
                  <a:lnTo>
                    <a:pt x="142" y="3094"/>
                  </a:lnTo>
                  <a:lnTo>
                    <a:pt x="142" y="3094"/>
                  </a:lnTo>
                  <a:lnTo>
                    <a:pt x="142" y="3096"/>
                  </a:lnTo>
                  <a:lnTo>
                    <a:pt x="142" y="3096"/>
                  </a:lnTo>
                  <a:lnTo>
                    <a:pt x="140" y="3102"/>
                  </a:lnTo>
                  <a:lnTo>
                    <a:pt x="140" y="3104"/>
                  </a:lnTo>
                  <a:lnTo>
                    <a:pt x="140" y="3104"/>
                  </a:lnTo>
                  <a:lnTo>
                    <a:pt x="138" y="3106"/>
                  </a:lnTo>
                  <a:lnTo>
                    <a:pt x="138" y="3106"/>
                  </a:lnTo>
                  <a:lnTo>
                    <a:pt x="136" y="3112"/>
                  </a:lnTo>
                  <a:lnTo>
                    <a:pt x="136" y="3112"/>
                  </a:lnTo>
                  <a:lnTo>
                    <a:pt x="136" y="3118"/>
                  </a:lnTo>
                  <a:lnTo>
                    <a:pt x="136" y="3124"/>
                  </a:lnTo>
                  <a:lnTo>
                    <a:pt x="136" y="3124"/>
                  </a:lnTo>
                  <a:lnTo>
                    <a:pt x="136" y="3128"/>
                  </a:lnTo>
                  <a:lnTo>
                    <a:pt x="136" y="3128"/>
                  </a:lnTo>
                  <a:lnTo>
                    <a:pt x="134" y="3130"/>
                  </a:lnTo>
                  <a:lnTo>
                    <a:pt x="134" y="3130"/>
                  </a:lnTo>
                  <a:lnTo>
                    <a:pt x="134" y="3134"/>
                  </a:lnTo>
                  <a:lnTo>
                    <a:pt x="134" y="3134"/>
                  </a:lnTo>
                  <a:lnTo>
                    <a:pt x="132" y="3138"/>
                  </a:lnTo>
                  <a:lnTo>
                    <a:pt x="132" y="3138"/>
                  </a:lnTo>
                  <a:lnTo>
                    <a:pt x="130" y="3140"/>
                  </a:lnTo>
                  <a:lnTo>
                    <a:pt x="130" y="3140"/>
                  </a:lnTo>
                  <a:lnTo>
                    <a:pt x="128" y="3146"/>
                  </a:lnTo>
                  <a:lnTo>
                    <a:pt x="128" y="3146"/>
                  </a:lnTo>
                  <a:lnTo>
                    <a:pt x="128" y="3148"/>
                  </a:lnTo>
                  <a:lnTo>
                    <a:pt x="128" y="3148"/>
                  </a:lnTo>
                  <a:lnTo>
                    <a:pt x="126" y="3152"/>
                  </a:lnTo>
                  <a:lnTo>
                    <a:pt x="126" y="3152"/>
                  </a:lnTo>
                  <a:lnTo>
                    <a:pt x="126" y="3156"/>
                  </a:lnTo>
                  <a:lnTo>
                    <a:pt x="126" y="3156"/>
                  </a:lnTo>
                  <a:lnTo>
                    <a:pt x="128" y="3158"/>
                  </a:lnTo>
                  <a:lnTo>
                    <a:pt x="128" y="3158"/>
                  </a:lnTo>
                  <a:lnTo>
                    <a:pt x="126" y="3160"/>
                  </a:lnTo>
                  <a:lnTo>
                    <a:pt x="126" y="3160"/>
                  </a:lnTo>
                  <a:lnTo>
                    <a:pt x="126" y="3164"/>
                  </a:lnTo>
                  <a:lnTo>
                    <a:pt x="126" y="3164"/>
                  </a:lnTo>
                  <a:lnTo>
                    <a:pt x="126" y="3168"/>
                  </a:lnTo>
                  <a:lnTo>
                    <a:pt x="126" y="3168"/>
                  </a:lnTo>
                  <a:lnTo>
                    <a:pt x="126" y="3170"/>
                  </a:lnTo>
                  <a:lnTo>
                    <a:pt x="128" y="3172"/>
                  </a:lnTo>
                  <a:lnTo>
                    <a:pt x="128" y="3172"/>
                  </a:lnTo>
                  <a:lnTo>
                    <a:pt x="128" y="3176"/>
                  </a:lnTo>
                  <a:lnTo>
                    <a:pt x="128" y="3176"/>
                  </a:lnTo>
                  <a:lnTo>
                    <a:pt x="126" y="3176"/>
                  </a:lnTo>
                  <a:lnTo>
                    <a:pt x="126" y="3176"/>
                  </a:lnTo>
                  <a:lnTo>
                    <a:pt x="124" y="3178"/>
                  </a:lnTo>
                  <a:lnTo>
                    <a:pt x="124" y="3178"/>
                  </a:lnTo>
                  <a:lnTo>
                    <a:pt x="122" y="3182"/>
                  </a:lnTo>
                  <a:lnTo>
                    <a:pt x="122" y="3182"/>
                  </a:lnTo>
                  <a:lnTo>
                    <a:pt x="122" y="3184"/>
                  </a:lnTo>
                  <a:lnTo>
                    <a:pt x="122" y="3184"/>
                  </a:lnTo>
                  <a:lnTo>
                    <a:pt x="120" y="3184"/>
                  </a:lnTo>
                  <a:lnTo>
                    <a:pt x="120" y="3184"/>
                  </a:lnTo>
                  <a:lnTo>
                    <a:pt x="116" y="3188"/>
                  </a:lnTo>
                  <a:lnTo>
                    <a:pt x="116" y="3188"/>
                  </a:lnTo>
                  <a:lnTo>
                    <a:pt x="116" y="3196"/>
                  </a:lnTo>
                  <a:lnTo>
                    <a:pt x="116" y="3196"/>
                  </a:lnTo>
                  <a:lnTo>
                    <a:pt x="116" y="3200"/>
                  </a:lnTo>
                  <a:lnTo>
                    <a:pt x="116" y="3200"/>
                  </a:lnTo>
                  <a:lnTo>
                    <a:pt x="114" y="3202"/>
                  </a:lnTo>
                  <a:lnTo>
                    <a:pt x="114" y="3202"/>
                  </a:lnTo>
                  <a:lnTo>
                    <a:pt x="114" y="3206"/>
                  </a:lnTo>
                  <a:lnTo>
                    <a:pt x="114" y="3206"/>
                  </a:lnTo>
                  <a:lnTo>
                    <a:pt x="114" y="3208"/>
                  </a:lnTo>
                  <a:lnTo>
                    <a:pt x="114" y="3210"/>
                  </a:lnTo>
                  <a:lnTo>
                    <a:pt x="114" y="3210"/>
                  </a:lnTo>
                  <a:lnTo>
                    <a:pt x="114" y="3214"/>
                  </a:lnTo>
                  <a:lnTo>
                    <a:pt x="114" y="3214"/>
                  </a:lnTo>
                  <a:lnTo>
                    <a:pt x="116" y="3220"/>
                  </a:lnTo>
                  <a:lnTo>
                    <a:pt x="116" y="3220"/>
                  </a:lnTo>
                  <a:lnTo>
                    <a:pt x="116" y="3222"/>
                  </a:lnTo>
                  <a:lnTo>
                    <a:pt x="116" y="3222"/>
                  </a:lnTo>
                  <a:lnTo>
                    <a:pt x="116" y="3228"/>
                  </a:lnTo>
                  <a:lnTo>
                    <a:pt x="116" y="3228"/>
                  </a:lnTo>
                  <a:lnTo>
                    <a:pt x="114" y="3228"/>
                  </a:lnTo>
                  <a:lnTo>
                    <a:pt x="114" y="3228"/>
                  </a:lnTo>
                  <a:lnTo>
                    <a:pt x="114" y="3232"/>
                  </a:lnTo>
                  <a:lnTo>
                    <a:pt x="114" y="3232"/>
                  </a:lnTo>
                  <a:lnTo>
                    <a:pt x="114" y="3236"/>
                  </a:lnTo>
                  <a:lnTo>
                    <a:pt x="114" y="3236"/>
                  </a:lnTo>
                  <a:lnTo>
                    <a:pt x="114" y="3238"/>
                  </a:lnTo>
                  <a:lnTo>
                    <a:pt x="114" y="3238"/>
                  </a:lnTo>
                  <a:lnTo>
                    <a:pt x="112" y="3242"/>
                  </a:lnTo>
                  <a:lnTo>
                    <a:pt x="112" y="3242"/>
                  </a:lnTo>
                  <a:lnTo>
                    <a:pt x="112" y="3244"/>
                  </a:lnTo>
                  <a:lnTo>
                    <a:pt x="112" y="3244"/>
                  </a:lnTo>
                  <a:lnTo>
                    <a:pt x="110" y="3246"/>
                  </a:lnTo>
                  <a:lnTo>
                    <a:pt x="110" y="3246"/>
                  </a:lnTo>
                  <a:lnTo>
                    <a:pt x="108" y="3246"/>
                  </a:lnTo>
                  <a:lnTo>
                    <a:pt x="108" y="3246"/>
                  </a:lnTo>
                  <a:lnTo>
                    <a:pt x="106" y="3250"/>
                  </a:lnTo>
                  <a:lnTo>
                    <a:pt x="106" y="3252"/>
                  </a:lnTo>
                  <a:lnTo>
                    <a:pt x="106" y="3252"/>
                  </a:lnTo>
                  <a:lnTo>
                    <a:pt x="106" y="3254"/>
                  </a:lnTo>
                  <a:lnTo>
                    <a:pt x="106" y="3254"/>
                  </a:lnTo>
                  <a:lnTo>
                    <a:pt x="106" y="3256"/>
                  </a:lnTo>
                  <a:lnTo>
                    <a:pt x="106" y="3256"/>
                  </a:lnTo>
                  <a:lnTo>
                    <a:pt x="104" y="3260"/>
                  </a:lnTo>
                  <a:lnTo>
                    <a:pt x="104" y="3260"/>
                  </a:lnTo>
                  <a:lnTo>
                    <a:pt x="104" y="3262"/>
                  </a:lnTo>
                  <a:lnTo>
                    <a:pt x="104" y="3262"/>
                  </a:lnTo>
                  <a:lnTo>
                    <a:pt x="102" y="3264"/>
                  </a:lnTo>
                  <a:lnTo>
                    <a:pt x="102" y="3264"/>
                  </a:lnTo>
                  <a:lnTo>
                    <a:pt x="102" y="3268"/>
                  </a:lnTo>
                  <a:lnTo>
                    <a:pt x="102" y="3268"/>
                  </a:lnTo>
                  <a:lnTo>
                    <a:pt x="102" y="3270"/>
                  </a:lnTo>
                  <a:lnTo>
                    <a:pt x="102" y="3270"/>
                  </a:lnTo>
                  <a:lnTo>
                    <a:pt x="102" y="3274"/>
                  </a:lnTo>
                  <a:lnTo>
                    <a:pt x="102" y="3274"/>
                  </a:lnTo>
                  <a:lnTo>
                    <a:pt x="102" y="3276"/>
                  </a:lnTo>
                  <a:lnTo>
                    <a:pt x="102" y="3276"/>
                  </a:lnTo>
                  <a:lnTo>
                    <a:pt x="100" y="3278"/>
                  </a:lnTo>
                  <a:lnTo>
                    <a:pt x="100" y="3278"/>
                  </a:lnTo>
                  <a:lnTo>
                    <a:pt x="98" y="3280"/>
                  </a:lnTo>
                  <a:lnTo>
                    <a:pt x="98" y="3280"/>
                  </a:lnTo>
                  <a:lnTo>
                    <a:pt x="98" y="3282"/>
                  </a:lnTo>
                  <a:lnTo>
                    <a:pt x="98" y="3286"/>
                  </a:lnTo>
                  <a:lnTo>
                    <a:pt x="98" y="3286"/>
                  </a:lnTo>
                  <a:lnTo>
                    <a:pt x="98" y="3286"/>
                  </a:lnTo>
                  <a:lnTo>
                    <a:pt x="98" y="3288"/>
                  </a:lnTo>
                  <a:lnTo>
                    <a:pt x="98" y="3288"/>
                  </a:lnTo>
                  <a:lnTo>
                    <a:pt x="98" y="3292"/>
                  </a:lnTo>
                  <a:lnTo>
                    <a:pt x="98" y="3292"/>
                  </a:lnTo>
                  <a:lnTo>
                    <a:pt x="98" y="3296"/>
                  </a:lnTo>
                  <a:lnTo>
                    <a:pt x="98" y="3296"/>
                  </a:lnTo>
                  <a:lnTo>
                    <a:pt x="98" y="3298"/>
                  </a:lnTo>
                  <a:lnTo>
                    <a:pt x="98" y="3298"/>
                  </a:lnTo>
                  <a:lnTo>
                    <a:pt x="98" y="3300"/>
                  </a:lnTo>
                  <a:lnTo>
                    <a:pt x="98" y="3300"/>
                  </a:lnTo>
                  <a:lnTo>
                    <a:pt x="98" y="3302"/>
                  </a:lnTo>
                  <a:lnTo>
                    <a:pt x="98" y="3302"/>
                  </a:lnTo>
                  <a:lnTo>
                    <a:pt x="96" y="3304"/>
                  </a:lnTo>
                  <a:lnTo>
                    <a:pt x="96" y="3304"/>
                  </a:lnTo>
                  <a:lnTo>
                    <a:pt x="96" y="3308"/>
                  </a:lnTo>
                  <a:lnTo>
                    <a:pt x="96" y="3308"/>
                  </a:lnTo>
                  <a:lnTo>
                    <a:pt x="94" y="3312"/>
                  </a:lnTo>
                  <a:lnTo>
                    <a:pt x="94" y="3312"/>
                  </a:lnTo>
                  <a:lnTo>
                    <a:pt x="94" y="3316"/>
                  </a:lnTo>
                  <a:lnTo>
                    <a:pt x="94" y="3318"/>
                  </a:lnTo>
                  <a:lnTo>
                    <a:pt x="94" y="3318"/>
                  </a:lnTo>
                  <a:lnTo>
                    <a:pt x="92" y="3320"/>
                  </a:lnTo>
                  <a:lnTo>
                    <a:pt x="92" y="3320"/>
                  </a:lnTo>
                  <a:lnTo>
                    <a:pt x="90" y="3324"/>
                  </a:lnTo>
                  <a:lnTo>
                    <a:pt x="90" y="3324"/>
                  </a:lnTo>
                  <a:lnTo>
                    <a:pt x="90" y="3328"/>
                  </a:lnTo>
                  <a:lnTo>
                    <a:pt x="90" y="3328"/>
                  </a:lnTo>
                  <a:lnTo>
                    <a:pt x="90" y="3330"/>
                  </a:lnTo>
                  <a:lnTo>
                    <a:pt x="90" y="3330"/>
                  </a:lnTo>
                  <a:lnTo>
                    <a:pt x="90" y="3332"/>
                  </a:lnTo>
                  <a:lnTo>
                    <a:pt x="90" y="3332"/>
                  </a:lnTo>
                  <a:lnTo>
                    <a:pt x="90" y="3336"/>
                  </a:lnTo>
                  <a:lnTo>
                    <a:pt x="90" y="3336"/>
                  </a:lnTo>
                  <a:lnTo>
                    <a:pt x="90" y="3338"/>
                  </a:lnTo>
                  <a:lnTo>
                    <a:pt x="90" y="3338"/>
                  </a:lnTo>
                  <a:lnTo>
                    <a:pt x="88" y="3342"/>
                  </a:lnTo>
                  <a:lnTo>
                    <a:pt x="88" y="3342"/>
                  </a:lnTo>
                  <a:lnTo>
                    <a:pt x="90" y="3344"/>
                  </a:lnTo>
                  <a:lnTo>
                    <a:pt x="90" y="3344"/>
                  </a:lnTo>
                  <a:lnTo>
                    <a:pt x="90" y="3348"/>
                  </a:lnTo>
                  <a:lnTo>
                    <a:pt x="90" y="3348"/>
                  </a:lnTo>
                  <a:lnTo>
                    <a:pt x="90" y="3350"/>
                  </a:lnTo>
                  <a:lnTo>
                    <a:pt x="90" y="3350"/>
                  </a:lnTo>
                  <a:lnTo>
                    <a:pt x="90" y="3352"/>
                  </a:lnTo>
                  <a:lnTo>
                    <a:pt x="90" y="3352"/>
                  </a:lnTo>
                  <a:lnTo>
                    <a:pt x="88" y="3354"/>
                  </a:lnTo>
                  <a:lnTo>
                    <a:pt x="88" y="3354"/>
                  </a:lnTo>
                  <a:lnTo>
                    <a:pt x="88" y="3356"/>
                  </a:lnTo>
                  <a:lnTo>
                    <a:pt x="88" y="3356"/>
                  </a:lnTo>
                  <a:lnTo>
                    <a:pt x="88" y="3358"/>
                  </a:lnTo>
                  <a:lnTo>
                    <a:pt x="88" y="3358"/>
                  </a:lnTo>
                  <a:lnTo>
                    <a:pt x="86" y="3362"/>
                  </a:lnTo>
                  <a:lnTo>
                    <a:pt x="86" y="3362"/>
                  </a:lnTo>
                  <a:lnTo>
                    <a:pt x="84" y="3362"/>
                  </a:lnTo>
                  <a:lnTo>
                    <a:pt x="84" y="3362"/>
                  </a:lnTo>
                  <a:lnTo>
                    <a:pt x="82" y="3364"/>
                  </a:lnTo>
                  <a:lnTo>
                    <a:pt x="82" y="3364"/>
                  </a:lnTo>
                  <a:lnTo>
                    <a:pt x="80" y="3366"/>
                  </a:lnTo>
                  <a:lnTo>
                    <a:pt x="80" y="3370"/>
                  </a:lnTo>
                  <a:lnTo>
                    <a:pt x="80" y="3370"/>
                  </a:lnTo>
                  <a:lnTo>
                    <a:pt x="78" y="3376"/>
                  </a:lnTo>
                  <a:lnTo>
                    <a:pt x="78" y="3376"/>
                  </a:lnTo>
                  <a:lnTo>
                    <a:pt x="78" y="3380"/>
                  </a:lnTo>
                  <a:lnTo>
                    <a:pt x="78" y="3380"/>
                  </a:lnTo>
                  <a:lnTo>
                    <a:pt x="78" y="3382"/>
                  </a:lnTo>
                  <a:lnTo>
                    <a:pt x="78" y="3382"/>
                  </a:lnTo>
                  <a:lnTo>
                    <a:pt x="78" y="3384"/>
                  </a:lnTo>
                  <a:lnTo>
                    <a:pt x="78" y="3384"/>
                  </a:lnTo>
                  <a:lnTo>
                    <a:pt x="78" y="3388"/>
                  </a:lnTo>
                  <a:lnTo>
                    <a:pt x="78" y="3388"/>
                  </a:lnTo>
                  <a:lnTo>
                    <a:pt x="78" y="3390"/>
                  </a:lnTo>
                  <a:lnTo>
                    <a:pt x="78" y="3390"/>
                  </a:lnTo>
                  <a:lnTo>
                    <a:pt x="78" y="3392"/>
                  </a:lnTo>
                  <a:lnTo>
                    <a:pt x="78" y="3392"/>
                  </a:lnTo>
                  <a:lnTo>
                    <a:pt x="76" y="3396"/>
                  </a:lnTo>
                  <a:lnTo>
                    <a:pt x="76" y="3396"/>
                  </a:lnTo>
                  <a:lnTo>
                    <a:pt x="76" y="3398"/>
                  </a:lnTo>
                  <a:lnTo>
                    <a:pt x="76" y="3398"/>
                  </a:lnTo>
                  <a:lnTo>
                    <a:pt x="76" y="3400"/>
                  </a:lnTo>
                  <a:lnTo>
                    <a:pt x="76" y="3400"/>
                  </a:lnTo>
                  <a:lnTo>
                    <a:pt x="74" y="3404"/>
                  </a:lnTo>
                  <a:lnTo>
                    <a:pt x="74" y="3404"/>
                  </a:lnTo>
                  <a:lnTo>
                    <a:pt x="74" y="3408"/>
                  </a:lnTo>
                  <a:lnTo>
                    <a:pt x="74" y="3408"/>
                  </a:lnTo>
                  <a:lnTo>
                    <a:pt x="74" y="3414"/>
                  </a:lnTo>
                  <a:lnTo>
                    <a:pt x="74" y="3414"/>
                  </a:lnTo>
                  <a:lnTo>
                    <a:pt x="74" y="3418"/>
                  </a:lnTo>
                  <a:lnTo>
                    <a:pt x="74" y="3418"/>
                  </a:lnTo>
                  <a:lnTo>
                    <a:pt x="74" y="3420"/>
                  </a:lnTo>
                  <a:lnTo>
                    <a:pt x="74" y="3420"/>
                  </a:lnTo>
                  <a:lnTo>
                    <a:pt x="74" y="3422"/>
                  </a:lnTo>
                  <a:lnTo>
                    <a:pt x="74" y="3422"/>
                  </a:lnTo>
                  <a:lnTo>
                    <a:pt x="72" y="3426"/>
                  </a:lnTo>
                  <a:lnTo>
                    <a:pt x="72" y="3426"/>
                  </a:lnTo>
                  <a:lnTo>
                    <a:pt x="72" y="3428"/>
                  </a:lnTo>
                  <a:lnTo>
                    <a:pt x="72" y="3428"/>
                  </a:lnTo>
                  <a:lnTo>
                    <a:pt x="72" y="3430"/>
                  </a:lnTo>
                  <a:lnTo>
                    <a:pt x="72" y="3430"/>
                  </a:lnTo>
                  <a:lnTo>
                    <a:pt x="72" y="3430"/>
                  </a:lnTo>
                  <a:lnTo>
                    <a:pt x="72" y="3430"/>
                  </a:lnTo>
                  <a:lnTo>
                    <a:pt x="70" y="3436"/>
                  </a:lnTo>
                  <a:lnTo>
                    <a:pt x="70" y="3436"/>
                  </a:lnTo>
                  <a:lnTo>
                    <a:pt x="70" y="3440"/>
                  </a:lnTo>
                  <a:lnTo>
                    <a:pt x="70" y="3440"/>
                  </a:lnTo>
                  <a:lnTo>
                    <a:pt x="68" y="3442"/>
                  </a:lnTo>
                  <a:lnTo>
                    <a:pt x="68" y="3444"/>
                  </a:lnTo>
                  <a:lnTo>
                    <a:pt x="68" y="3444"/>
                  </a:lnTo>
                  <a:lnTo>
                    <a:pt x="68" y="3446"/>
                  </a:lnTo>
                  <a:lnTo>
                    <a:pt x="68" y="3446"/>
                  </a:lnTo>
                  <a:lnTo>
                    <a:pt x="68" y="3450"/>
                  </a:lnTo>
                  <a:lnTo>
                    <a:pt x="68" y="3450"/>
                  </a:lnTo>
                  <a:lnTo>
                    <a:pt x="68" y="3452"/>
                  </a:lnTo>
                  <a:lnTo>
                    <a:pt x="68" y="3452"/>
                  </a:lnTo>
                  <a:lnTo>
                    <a:pt x="68" y="3454"/>
                  </a:lnTo>
                  <a:lnTo>
                    <a:pt x="68" y="3454"/>
                  </a:lnTo>
                  <a:lnTo>
                    <a:pt x="66" y="3458"/>
                  </a:lnTo>
                  <a:lnTo>
                    <a:pt x="66" y="3458"/>
                  </a:lnTo>
                  <a:lnTo>
                    <a:pt x="66" y="3460"/>
                  </a:lnTo>
                  <a:lnTo>
                    <a:pt x="66" y="3460"/>
                  </a:lnTo>
                  <a:lnTo>
                    <a:pt x="66" y="3464"/>
                  </a:lnTo>
                  <a:lnTo>
                    <a:pt x="66" y="3464"/>
                  </a:lnTo>
                  <a:lnTo>
                    <a:pt x="66" y="3468"/>
                  </a:lnTo>
                  <a:lnTo>
                    <a:pt x="66" y="3470"/>
                  </a:lnTo>
                  <a:lnTo>
                    <a:pt x="66" y="3470"/>
                  </a:lnTo>
                  <a:lnTo>
                    <a:pt x="66" y="3474"/>
                  </a:lnTo>
                  <a:lnTo>
                    <a:pt x="66" y="3474"/>
                  </a:lnTo>
                  <a:lnTo>
                    <a:pt x="66" y="3478"/>
                  </a:lnTo>
                  <a:lnTo>
                    <a:pt x="66" y="3478"/>
                  </a:lnTo>
                  <a:lnTo>
                    <a:pt x="66" y="3480"/>
                  </a:lnTo>
                  <a:lnTo>
                    <a:pt x="66" y="3480"/>
                  </a:lnTo>
                  <a:lnTo>
                    <a:pt x="60" y="3488"/>
                  </a:lnTo>
                  <a:lnTo>
                    <a:pt x="60" y="3488"/>
                  </a:lnTo>
                  <a:lnTo>
                    <a:pt x="60" y="3490"/>
                  </a:lnTo>
                  <a:lnTo>
                    <a:pt x="60" y="3490"/>
                  </a:lnTo>
                  <a:lnTo>
                    <a:pt x="58" y="3496"/>
                  </a:lnTo>
                  <a:lnTo>
                    <a:pt x="58" y="3496"/>
                  </a:lnTo>
                  <a:lnTo>
                    <a:pt x="58" y="3498"/>
                  </a:lnTo>
                  <a:lnTo>
                    <a:pt x="58" y="3498"/>
                  </a:lnTo>
                  <a:lnTo>
                    <a:pt x="58" y="3502"/>
                  </a:lnTo>
                  <a:lnTo>
                    <a:pt x="58" y="3502"/>
                  </a:lnTo>
                  <a:lnTo>
                    <a:pt x="58" y="3508"/>
                  </a:lnTo>
                  <a:lnTo>
                    <a:pt x="58" y="3508"/>
                  </a:lnTo>
                  <a:lnTo>
                    <a:pt x="58" y="3510"/>
                  </a:lnTo>
                  <a:lnTo>
                    <a:pt x="58" y="3510"/>
                  </a:lnTo>
                  <a:lnTo>
                    <a:pt x="56" y="3514"/>
                  </a:lnTo>
                  <a:lnTo>
                    <a:pt x="56" y="3514"/>
                  </a:lnTo>
                  <a:lnTo>
                    <a:pt x="56" y="3516"/>
                  </a:lnTo>
                  <a:lnTo>
                    <a:pt x="56" y="3516"/>
                  </a:lnTo>
                  <a:lnTo>
                    <a:pt x="56" y="3520"/>
                  </a:lnTo>
                  <a:lnTo>
                    <a:pt x="56" y="3520"/>
                  </a:lnTo>
                  <a:lnTo>
                    <a:pt x="54" y="3522"/>
                  </a:lnTo>
                  <a:lnTo>
                    <a:pt x="54" y="3522"/>
                  </a:lnTo>
                  <a:lnTo>
                    <a:pt x="54" y="3524"/>
                  </a:lnTo>
                  <a:lnTo>
                    <a:pt x="54" y="3524"/>
                  </a:lnTo>
                  <a:lnTo>
                    <a:pt x="52" y="3532"/>
                  </a:lnTo>
                  <a:lnTo>
                    <a:pt x="52" y="3532"/>
                  </a:lnTo>
                  <a:lnTo>
                    <a:pt x="50" y="3536"/>
                  </a:lnTo>
                  <a:lnTo>
                    <a:pt x="50" y="3536"/>
                  </a:lnTo>
                  <a:lnTo>
                    <a:pt x="50" y="3538"/>
                  </a:lnTo>
                  <a:lnTo>
                    <a:pt x="50" y="3538"/>
                  </a:lnTo>
                  <a:lnTo>
                    <a:pt x="48" y="3540"/>
                  </a:lnTo>
                  <a:lnTo>
                    <a:pt x="48" y="3540"/>
                  </a:lnTo>
                  <a:lnTo>
                    <a:pt x="48" y="3544"/>
                  </a:lnTo>
                  <a:lnTo>
                    <a:pt x="48" y="3544"/>
                  </a:lnTo>
                  <a:lnTo>
                    <a:pt x="48" y="3546"/>
                  </a:lnTo>
                  <a:lnTo>
                    <a:pt x="46" y="3548"/>
                  </a:lnTo>
                  <a:lnTo>
                    <a:pt x="46" y="3548"/>
                  </a:lnTo>
                  <a:lnTo>
                    <a:pt x="44" y="3558"/>
                  </a:lnTo>
                  <a:lnTo>
                    <a:pt x="44" y="3558"/>
                  </a:lnTo>
                  <a:lnTo>
                    <a:pt x="44" y="3562"/>
                  </a:lnTo>
                  <a:lnTo>
                    <a:pt x="44" y="3562"/>
                  </a:lnTo>
                  <a:lnTo>
                    <a:pt x="46" y="3566"/>
                  </a:lnTo>
                  <a:lnTo>
                    <a:pt x="46" y="3566"/>
                  </a:lnTo>
                  <a:lnTo>
                    <a:pt x="44" y="3572"/>
                  </a:lnTo>
                  <a:lnTo>
                    <a:pt x="44" y="3572"/>
                  </a:lnTo>
                  <a:lnTo>
                    <a:pt x="44" y="3574"/>
                  </a:lnTo>
                  <a:lnTo>
                    <a:pt x="44" y="3574"/>
                  </a:lnTo>
                  <a:lnTo>
                    <a:pt x="44" y="3576"/>
                  </a:lnTo>
                  <a:lnTo>
                    <a:pt x="44" y="3576"/>
                  </a:lnTo>
                  <a:lnTo>
                    <a:pt x="42" y="3580"/>
                  </a:lnTo>
                  <a:lnTo>
                    <a:pt x="42" y="3580"/>
                  </a:lnTo>
                  <a:lnTo>
                    <a:pt x="42" y="3580"/>
                  </a:lnTo>
                  <a:lnTo>
                    <a:pt x="40" y="3584"/>
                  </a:lnTo>
                  <a:lnTo>
                    <a:pt x="40" y="3584"/>
                  </a:lnTo>
                  <a:lnTo>
                    <a:pt x="36" y="3588"/>
                  </a:lnTo>
                  <a:lnTo>
                    <a:pt x="34" y="3592"/>
                  </a:lnTo>
                  <a:lnTo>
                    <a:pt x="34" y="3592"/>
                  </a:lnTo>
                  <a:lnTo>
                    <a:pt x="36" y="3596"/>
                  </a:lnTo>
                  <a:lnTo>
                    <a:pt x="36" y="3596"/>
                  </a:lnTo>
                  <a:lnTo>
                    <a:pt x="36" y="3598"/>
                  </a:lnTo>
                  <a:lnTo>
                    <a:pt x="36" y="3598"/>
                  </a:lnTo>
                  <a:lnTo>
                    <a:pt x="36" y="3600"/>
                  </a:lnTo>
                  <a:lnTo>
                    <a:pt x="36" y="3600"/>
                  </a:lnTo>
                  <a:lnTo>
                    <a:pt x="36" y="3604"/>
                  </a:lnTo>
                  <a:lnTo>
                    <a:pt x="36" y="3604"/>
                  </a:lnTo>
                  <a:lnTo>
                    <a:pt x="34" y="3608"/>
                  </a:lnTo>
                  <a:lnTo>
                    <a:pt x="34" y="3608"/>
                  </a:lnTo>
                  <a:lnTo>
                    <a:pt x="34" y="3610"/>
                  </a:lnTo>
                  <a:lnTo>
                    <a:pt x="34" y="3610"/>
                  </a:lnTo>
                  <a:lnTo>
                    <a:pt x="34" y="3614"/>
                  </a:lnTo>
                  <a:lnTo>
                    <a:pt x="34" y="3614"/>
                  </a:lnTo>
                  <a:lnTo>
                    <a:pt x="30" y="3620"/>
                  </a:lnTo>
                  <a:lnTo>
                    <a:pt x="30" y="3620"/>
                  </a:lnTo>
                  <a:lnTo>
                    <a:pt x="30" y="3624"/>
                  </a:lnTo>
                  <a:lnTo>
                    <a:pt x="30" y="3624"/>
                  </a:lnTo>
                  <a:lnTo>
                    <a:pt x="30" y="3626"/>
                  </a:lnTo>
                  <a:lnTo>
                    <a:pt x="30" y="3626"/>
                  </a:lnTo>
                  <a:lnTo>
                    <a:pt x="30" y="3630"/>
                  </a:lnTo>
                  <a:lnTo>
                    <a:pt x="30" y="3630"/>
                  </a:lnTo>
                  <a:lnTo>
                    <a:pt x="30" y="3634"/>
                  </a:lnTo>
                  <a:lnTo>
                    <a:pt x="30" y="3634"/>
                  </a:lnTo>
                  <a:lnTo>
                    <a:pt x="30" y="3636"/>
                  </a:lnTo>
                  <a:lnTo>
                    <a:pt x="30" y="3636"/>
                  </a:lnTo>
                  <a:lnTo>
                    <a:pt x="28" y="3640"/>
                  </a:lnTo>
                  <a:lnTo>
                    <a:pt x="28" y="3640"/>
                  </a:lnTo>
                  <a:lnTo>
                    <a:pt x="28" y="3644"/>
                  </a:lnTo>
                  <a:lnTo>
                    <a:pt x="28" y="3644"/>
                  </a:lnTo>
                  <a:lnTo>
                    <a:pt x="28" y="3646"/>
                  </a:lnTo>
                  <a:lnTo>
                    <a:pt x="28" y="3646"/>
                  </a:lnTo>
                  <a:lnTo>
                    <a:pt x="26" y="3650"/>
                  </a:lnTo>
                  <a:lnTo>
                    <a:pt x="26" y="3650"/>
                  </a:lnTo>
                  <a:lnTo>
                    <a:pt x="26" y="3652"/>
                  </a:lnTo>
                  <a:lnTo>
                    <a:pt x="26" y="3652"/>
                  </a:lnTo>
                  <a:lnTo>
                    <a:pt x="24" y="3656"/>
                  </a:lnTo>
                  <a:lnTo>
                    <a:pt x="24" y="3656"/>
                  </a:lnTo>
                  <a:lnTo>
                    <a:pt x="22" y="3658"/>
                  </a:lnTo>
                  <a:lnTo>
                    <a:pt x="22" y="3658"/>
                  </a:lnTo>
                  <a:lnTo>
                    <a:pt x="20" y="3666"/>
                  </a:lnTo>
                  <a:lnTo>
                    <a:pt x="20" y="3666"/>
                  </a:lnTo>
                  <a:lnTo>
                    <a:pt x="20" y="3668"/>
                  </a:lnTo>
                  <a:lnTo>
                    <a:pt x="20" y="3668"/>
                  </a:lnTo>
                  <a:lnTo>
                    <a:pt x="20" y="3672"/>
                  </a:lnTo>
                  <a:lnTo>
                    <a:pt x="20" y="3672"/>
                  </a:lnTo>
                  <a:lnTo>
                    <a:pt x="20" y="3674"/>
                  </a:lnTo>
                  <a:lnTo>
                    <a:pt x="20" y="3674"/>
                  </a:lnTo>
                  <a:lnTo>
                    <a:pt x="20" y="3676"/>
                  </a:lnTo>
                  <a:lnTo>
                    <a:pt x="20" y="3676"/>
                  </a:lnTo>
                  <a:lnTo>
                    <a:pt x="18" y="3680"/>
                  </a:lnTo>
                  <a:lnTo>
                    <a:pt x="18" y="3686"/>
                  </a:lnTo>
                  <a:lnTo>
                    <a:pt x="18" y="3686"/>
                  </a:lnTo>
                  <a:lnTo>
                    <a:pt x="18" y="3690"/>
                  </a:lnTo>
                  <a:lnTo>
                    <a:pt x="18" y="3690"/>
                  </a:lnTo>
                  <a:lnTo>
                    <a:pt x="20" y="3692"/>
                  </a:lnTo>
                  <a:lnTo>
                    <a:pt x="20" y="3692"/>
                  </a:lnTo>
                  <a:lnTo>
                    <a:pt x="18" y="3694"/>
                  </a:lnTo>
                  <a:lnTo>
                    <a:pt x="18" y="3694"/>
                  </a:lnTo>
                  <a:lnTo>
                    <a:pt x="18" y="3698"/>
                  </a:lnTo>
                  <a:lnTo>
                    <a:pt x="18" y="3698"/>
                  </a:lnTo>
                  <a:lnTo>
                    <a:pt x="18" y="3700"/>
                  </a:lnTo>
                  <a:lnTo>
                    <a:pt x="18" y="3700"/>
                  </a:lnTo>
                  <a:lnTo>
                    <a:pt x="16" y="3704"/>
                  </a:lnTo>
                  <a:lnTo>
                    <a:pt x="16" y="3704"/>
                  </a:lnTo>
                  <a:lnTo>
                    <a:pt x="16" y="3708"/>
                  </a:lnTo>
                  <a:lnTo>
                    <a:pt x="16" y="3710"/>
                  </a:lnTo>
                  <a:lnTo>
                    <a:pt x="16" y="3710"/>
                  </a:lnTo>
                  <a:lnTo>
                    <a:pt x="16" y="3712"/>
                  </a:lnTo>
                  <a:lnTo>
                    <a:pt x="16" y="3712"/>
                  </a:lnTo>
                  <a:lnTo>
                    <a:pt x="16" y="3716"/>
                  </a:lnTo>
                  <a:lnTo>
                    <a:pt x="16" y="3716"/>
                  </a:lnTo>
                  <a:lnTo>
                    <a:pt x="16" y="3720"/>
                  </a:lnTo>
                  <a:lnTo>
                    <a:pt x="16" y="3720"/>
                  </a:lnTo>
                  <a:lnTo>
                    <a:pt x="16" y="3722"/>
                  </a:lnTo>
                  <a:lnTo>
                    <a:pt x="16" y="3722"/>
                  </a:lnTo>
                  <a:lnTo>
                    <a:pt x="14" y="3726"/>
                  </a:lnTo>
                  <a:lnTo>
                    <a:pt x="14" y="3726"/>
                  </a:lnTo>
                  <a:lnTo>
                    <a:pt x="12" y="3728"/>
                  </a:lnTo>
                  <a:lnTo>
                    <a:pt x="12" y="3728"/>
                  </a:lnTo>
                  <a:lnTo>
                    <a:pt x="10" y="3730"/>
                  </a:lnTo>
                  <a:lnTo>
                    <a:pt x="10" y="3730"/>
                  </a:lnTo>
                  <a:lnTo>
                    <a:pt x="10" y="3734"/>
                  </a:lnTo>
                  <a:lnTo>
                    <a:pt x="10" y="3734"/>
                  </a:lnTo>
                  <a:lnTo>
                    <a:pt x="8" y="3736"/>
                  </a:lnTo>
                  <a:lnTo>
                    <a:pt x="8" y="3736"/>
                  </a:lnTo>
                  <a:lnTo>
                    <a:pt x="8" y="3740"/>
                  </a:lnTo>
                  <a:lnTo>
                    <a:pt x="8" y="3740"/>
                  </a:lnTo>
                  <a:lnTo>
                    <a:pt x="8" y="3742"/>
                  </a:lnTo>
                  <a:lnTo>
                    <a:pt x="8" y="3742"/>
                  </a:lnTo>
                  <a:lnTo>
                    <a:pt x="8" y="3744"/>
                  </a:lnTo>
                  <a:lnTo>
                    <a:pt x="8" y="3744"/>
                  </a:lnTo>
                  <a:lnTo>
                    <a:pt x="6" y="3748"/>
                  </a:lnTo>
                  <a:lnTo>
                    <a:pt x="6" y="3748"/>
                  </a:lnTo>
                  <a:lnTo>
                    <a:pt x="6" y="3750"/>
                  </a:lnTo>
                  <a:lnTo>
                    <a:pt x="6" y="3750"/>
                  </a:lnTo>
                  <a:lnTo>
                    <a:pt x="6" y="3752"/>
                  </a:lnTo>
                  <a:lnTo>
                    <a:pt x="6" y="3752"/>
                  </a:lnTo>
                  <a:lnTo>
                    <a:pt x="6" y="3756"/>
                  </a:lnTo>
                  <a:lnTo>
                    <a:pt x="6" y="3756"/>
                  </a:lnTo>
                  <a:lnTo>
                    <a:pt x="8" y="3758"/>
                  </a:lnTo>
                  <a:lnTo>
                    <a:pt x="8" y="3758"/>
                  </a:lnTo>
                  <a:lnTo>
                    <a:pt x="6" y="3758"/>
                  </a:lnTo>
                  <a:lnTo>
                    <a:pt x="6" y="3758"/>
                  </a:lnTo>
                  <a:lnTo>
                    <a:pt x="4" y="3762"/>
                  </a:lnTo>
                  <a:lnTo>
                    <a:pt x="4" y="3762"/>
                  </a:lnTo>
                  <a:lnTo>
                    <a:pt x="2" y="3766"/>
                  </a:lnTo>
                  <a:lnTo>
                    <a:pt x="2" y="3766"/>
                  </a:lnTo>
                  <a:lnTo>
                    <a:pt x="2" y="3768"/>
                  </a:lnTo>
                  <a:lnTo>
                    <a:pt x="2" y="3768"/>
                  </a:lnTo>
                  <a:lnTo>
                    <a:pt x="2" y="3772"/>
                  </a:lnTo>
                  <a:lnTo>
                    <a:pt x="0" y="3774"/>
                  </a:lnTo>
                  <a:lnTo>
                    <a:pt x="0" y="3774"/>
                  </a:lnTo>
                  <a:lnTo>
                    <a:pt x="0" y="3778"/>
                  </a:lnTo>
                  <a:lnTo>
                    <a:pt x="0" y="3778"/>
                  </a:lnTo>
                  <a:lnTo>
                    <a:pt x="0" y="3780"/>
                  </a:lnTo>
                  <a:lnTo>
                    <a:pt x="0" y="3780"/>
                  </a:lnTo>
                  <a:lnTo>
                    <a:pt x="2" y="3786"/>
                  </a:lnTo>
                  <a:lnTo>
                    <a:pt x="2" y="3786"/>
                  </a:lnTo>
                  <a:lnTo>
                    <a:pt x="2" y="3788"/>
                  </a:lnTo>
                  <a:lnTo>
                    <a:pt x="4" y="3792"/>
                  </a:lnTo>
                  <a:lnTo>
                    <a:pt x="4" y="3792"/>
                  </a:lnTo>
                  <a:lnTo>
                    <a:pt x="10" y="3794"/>
                  </a:lnTo>
                  <a:lnTo>
                    <a:pt x="10" y="3794"/>
                  </a:lnTo>
                  <a:lnTo>
                    <a:pt x="12" y="3794"/>
                  </a:lnTo>
                  <a:lnTo>
                    <a:pt x="12" y="3794"/>
                  </a:lnTo>
                  <a:lnTo>
                    <a:pt x="18" y="3796"/>
                  </a:lnTo>
                  <a:lnTo>
                    <a:pt x="18" y="3796"/>
                  </a:lnTo>
                  <a:lnTo>
                    <a:pt x="20" y="3794"/>
                  </a:lnTo>
                  <a:lnTo>
                    <a:pt x="20" y="3794"/>
                  </a:lnTo>
                  <a:lnTo>
                    <a:pt x="24" y="3794"/>
                  </a:lnTo>
                  <a:lnTo>
                    <a:pt x="24" y="3794"/>
                  </a:lnTo>
                  <a:lnTo>
                    <a:pt x="30" y="3796"/>
                  </a:lnTo>
                  <a:lnTo>
                    <a:pt x="30" y="3796"/>
                  </a:lnTo>
                  <a:lnTo>
                    <a:pt x="32" y="3794"/>
                  </a:lnTo>
                  <a:lnTo>
                    <a:pt x="32" y="3794"/>
                  </a:lnTo>
                  <a:lnTo>
                    <a:pt x="34" y="3794"/>
                  </a:lnTo>
                  <a:lnTo>
                    <a:pt x="38" y="3794"/>
                  </a:lnTo>
                  <a:lnTo>
                    <a:pt x="38" y="3794"/>
                  </a:lnTo>
                  <a:lnTo>
                    <a:pt x="40" y="3794"/>
                  </a:lnTo>
                  <a:lnTo>
                    <a:pt x="40" y="3794"/>
                  </a:lnTo>
                  <a:lnTo>
                    <a:pt x="44" y="3794"/>
                  </a:lnTo>
                  <a:lnTo>
                    <a:pt x="44" y="3794"/>
                  </a:lnTo>
                  <a:lnTo>
                    <a:pt x="46" y="3792"/>
                  </a:lnTo>
                  <a:lnTo>
                    <a:pt x="54" y="3792"/>
                  </a:lnTo>
                  <a:lnTo>
                    <a:pt x="54" y="3792"/>
                  </a:lnTo>
                  <a:lnTo>
                    <a:pt x="56" y="3792"/>
                  </a:lnTo>
                  <a:lnTo>
                    <a:pt x="56" y="3792"/>
                  </a:lnTo>
                  <a:lnTo>
                    <a:pt x="58" y="3792"/>
                  </a:lnTo>
                  <a:lnTo>
                    <a:pt x="58" y="3792"/>
                  </a:lnTo>
                  <a:lnTo>
                    <a:pt x="58" y="3792"/>
                  </a:lnTo>
                  <a:lnTo>
                    <a:pt x="64" y="3792"/>
                  </a:lnTo>
                  <a:lnTo>
                    <a:pt x="64" y="3792"/>
                  </a:lnTo>
                  <a:lnTo>
                    <a:pt x="68" y="3790"/>
                  </a:lnTo>
                  <a:lnTo>
                    <a:pt x="70" y="3790"/>
                  </a:lnTo>
                  <a:lnTo>
                    <a:pt x="70" y="3790"/>
                  </a:lnTo>
                  <a:lnTo>
                    <a:pt x="76" y="3790"/>
                  </a:lnTo>
                  <a:lnTo>
                    <a:pt x="76" y="3790"/>
                  </a:lnTo>
                  <a:lnTo>
                    <a:pt x="78" y="3790"/>
                  </a:lnTo>
                  <a:lnTo>
                    <a:pt x="78" y="3790"/>
                  </a:lnTo>
                  <a:lnTo>
                    <a:pt x="82" y="3790"/>
                  </a:lnTo>
                  <a:lnTo>
                    <a:pt x="82" y="3790"/>
                  </a:lnTo>
                  <a:lnTo>
                    <a:pt x="84" y="3790"/>
                  </a:lnTo>
                  <a:lnTo>
                    <a:pt x="84" y="3790"/>
                  </a:lnTo>
                  <a:lnTo>
                    <a:pt x="84" y="3790"/>
                  </a:lnTo>
                  <a:lnTo>
                    <a:pt x="90" y="3790"/>
                  </a:lnTo>
                  <a:lnTo>
                    <a:pt x="90" y="3790"/>
                  </a:lnTo>
                  <a:lnTo>
                    <a:pt x="92" y="3788"/>
                  </a:lnTo>
                  <a:lnTo>
                    <a:pt x="92" y="3788"/>
                  </a:lnTo>
                  <a:lnTo>
                    <a:pt x="98" y="3790"/>
                  </a:lnTo>
                  <a:lnTo>
                    <a:pt x="100" y="3790"/>
                  </a:lnTo>
                  <a:lnTo>
                    <a:pt x="100" y="3790"/>
                  </a:lnTo>
                  <a:lnTo>
                    <a:pt x="104" y="3790"/>
                  </a:lnTo>
                  <a:lnTo>
                    <a:pt x="104" y="3790"/>
                  </a:lnTo>
                  <a:lnTo>
                    <a:pt x="108" y="3788"/>
                  </a:lnTo>
                  <a:lnTo>
                    <a:pt x="108" y="3788"/>
                  </a:lnTo>
                  <a:lnTo>
                    <a:pt x="112" y="3788"/>
                  </a:lnTo>
                  <a:lnTo>
                    <a:pt x="112" y="3788"/>
                  </a:lnTo>
                  <a:lnTo>
                    <a:pt x="116" y="3788"/>
                  </a:lnTo>
                  <a:lnTo>
                    <a:pt x="116" y="3788"/>
                  </a:lnTo>
                  <a:lnTo>
                    <a:pt x="118" y="3788"/>
                  </a:lnTo>
                  <a:lnTo>
                    <a:pt x="118" y="3788"/>
                  </a:lnTo>
                  <a:lnTo>
                    <a:pt x="120" y="3788"/>
                  </a:lnTo>
                  <a:lnTo>
                    <a:pt x="120" y="3788"/>
                  </a:lnTo>
                  <a:lnTo>
                    <a:pt x="124" y="3786"/>
                  </a:lnTo>
                  <a:lnTo>
                    <a:pt x="124" y="3786"/>
                  </a:lnTo>
                  <a:lnTo>
                    <a:pt x="126" y="3786"/>
                  </a:lnTo>
                  <a:lnTo>
                    <a:pt x="126" y="3786"/>
                  </a:lnTo>
                  <a:lnTo>
                    <a:pt x="130" y="3786"/>
                  </a:lnTo>
                  <a:lnTo>
                    <a:pt x="132" y="3788"/>
                  </a:lnTo>
                  <a:lnTo>
                    <a:pt x="132" y="3788"/>
                  </a:lnTo>
                  <a:lnTo>
                    <a:pt x="132" y="3788"/>
                  </a:lnTo>
                  <a:lnTo>
                    <a:pt x="136" y="3786"/>
                  </a:lnTo>
                  <a:lnTo>
                    <a:pt x="136" y="3786"/>
                  </a:lnTo>
                  <a:lnTo>
                    <a:pt x="138" y="3784"/>
                  </a:lnTo>
                  <a:lnTo>
                    <a:pt x="138" y="3784"/>
                  </a:lnTo>
                  <a:lnTo>
                    <a:pt x="138" y="3784"/>
                  </a:lnTo>
                  <a:lnTo>
                    <a:pt x="138" y="3784"/>
                  </a:lnTo>
                  <a:lnTo>
                    <a:pt x="142" y="3784"/>
                  </a:lnTo>
                  <a:lnTo>
                    <a:pt x="142" y="3784"/>
                  </a:lnTo>
                  <a:lnTo>
                    <a:pt x="144" y="3784"/>
                  </a:lnTo>
                  <a:lnTo>
                    <a:pt x="144" y="3784"/>
                  </a:lnTo>
                  <a:lnTo>
                    <a:pt x="148" y="3786"/>
                  </a:lnTo>
                  <a:lnTo>
                    <a:pt x="148" y="3786"/>
                  </a:lnTo>
                  <a:lnTo>
                    <a:pt x="156" y="3784"/>
                  </a:lnTo>
                  <a:lnTo>
                    <a:pt x="156" y="3784"/>
                  </a:lnTo>
                  <a:lnTo>
                    <a:pt x="158" y="3784"/>
                  </a:lnTo>
                  <a:lnTo>
                    <a:pt x="158" y="3784"/>
                  </a:lnTo>
                  <a:lnTo>
                    <a:pt x="162" y="3784"/>
                  </a:lnTo>
                  <a:lnTo>
                    <a:pt x="162" y="3784"/>
                  </a:lnTo>
                  <a:lnTo>
                    <a:pt x="164" y="3784"/>
                  </a:lnTo>
                  <a:lnTo>
                    <a:pt x="164" y="3784"/>
                  </a:lnTo>
                  <a:lnTo>
                    <a:pt x="166" y="3784"/>
                  </a:lnTo>
                  <a:lnTo>
                    <a:pt x="166" y="3784"/>
                  </a:lnTo>
                  <a:lnTo>
                    <a:pt x="176" y="3786"/>
                  </a:lnTo>
                  <a:lnTo>
                    <a:pt x="176" y="3786"/>
                  </a:lnTo>
                  <a:lnTo>
                    <a:pt x="176" y="3786"/>
                  </a:lnTo>
                  <a:lnTo>
                    <a:pt x="180" y="3784"/>
                  </a:lnTo>
                  <a:lnTo>
                    <a:pt x="180" y="3784"/>
                  </a:lnTo>
                  <a:lnTo>
                    <a:pt x="180" y="3784"/>
                  </a:lnTo>
                  <a:lnTo>
                    <a:pt x="180" y="3784"/>
                  </a:lnTo>
                  <a:lnTo>
                    <a:pt x="186" y="3786"/>
                  </a:lnTo>
                  <a:lnTo>
                    <a:pt x="188" y="3786"/>
                  </a:lnTo>
                  <a:lnTo>
                    <a:pt x="188" y="3786"/>
                  </a:lnTo>
                  <a:lnTo>
                    <a:pt x="190" y="3786"/>
                  </a:lnTo>
                  <a:lnTo>
                    <a:pt x="190" y="3786"/>
                  </a:lnTo>
                  <a:lnTo>
                    <a:pt x="192" y="3784"/>
                  </a:lnTo>
                  <a:lnTo>
                    <a:pt x="192" y="3784"/>
                  </a:lnTo>
                  <a:lnTo>
                    <a:pt x="192" y="3784"/>
                  </a:lnTo>
                  <a:lnTo>
                    <a:pt x="192" y="3784"/>
                  </a:lnTo>
                  <a:lnTo>
                    <a:pt x="198" y="3784"/>
                  </a:lnTo>
                  <a:lnTo>
                    <a:pt x="198" y="3784"/>
                  </a:lnTo>
                  <a:lnTo>
                    <a:pt x="200" y="3784"/>
                  </a:lnTo>
                  <a:lnTo>
                    <a:pt x="200" y="3784"/>
                  </a:lnTo>
                  <a:lnTo>
                    <a:pt x="202" y="3784"/>
                  </a:lnTo>
                  <a:lnTo>
                    <a:pt x="202" y="3784"/>
                  </a:lnTo>
                  <a:lnTo>
                    <a:pt x="206" y="3784"/>
                  </a:lnTo>
                  <a:lnTo>
                    <a:pt x="206" y="3784"/>
                  </a:lnTo>
                  <a:lnTo>
                    <a:pt x="208" y="3784"/>
                  </a:lnTo>
                  <a:lnTo>
                    <a:pt x="208" y="3784"/>
                  </a:lnTo>
                  <a:lnTo>
                    <a:pt x="210" y="3784"/>
                  </a:lnTo>
                  <a:lnTo>
                    <a:pt x="210" y="3784"/>
                  </a:lnTo>
                  <a:lnTo>
                    <a:pt x="212" y="3784"/>
                  </a:lnTo>
                  <a:lnTo>
                    <a:pt x="212" y="3784"/>
                  </a:lnTo>
                  <a:lnTo>
                    <a:pt x="218" y="3784"/>
                  </a:lnTo>
                  <a:lnTo>
                    <a:pt x="218" y="3784"/>
                  </a:lnTo>
                  <a:lnTo>
                    <a:pt x="222" y="3784"/>
                  </a:lnTo>
                  <a:lnTo>
                    <a:pt x="222" y="3784"/>
                  </a:lnTo>
                  <a:lnTo>
                    <a:pt x="224" y="3782"/>
                  </a:lnTo>
                  <a:lnTo>
                    <a:pt x="224" y="3782"/>
                  </a:lnTo>
                  <a:lnTo>
                    <a:pt x="224" y="3782"/>
                  </a:lnTo>
                  <a:lnTo>
                    <a:pt x="226" y="3782"/>
                  </a:lnTo>
                  <a:lnTo>
                    <a:pt x="226" y="3782"/>
                  </a:lnTo>
                  <a:lnTo>
                    <a:pt x="230" y="3782"/>
                  </a:lnTo>
                  <a:lnTo>
                    <a:pt x="230" y="3782"/>
                  </a:lnTo>
                  <a:lnTo>
                    <a:pt x="230" y="3782"/>
                  </a:lnTo>
                  <a:lnTo>
                    <a:pt x="234" y="3782"/>
                  </a:lnTo>
                  <a:lnTo>
                    <a:pt x="234" y="3782"/>
                  </a:lnTo>
                  <a:lnTo>
                    <a:pt x="236" y="3782"/>
                  </a:lnTo>
                  <a:lnTo>
                    <a:pt x="236" y="3782"/>
                  </a:lnTo>
                  <a:lnTo>
                    <a:pt x="240" y="3782"/>
                  </a:lnTo>
                  <a:lnTo>
                    <a:pt x="240" y="3782"/>
                  </a:lnTo>
                  <a:lnTo>
                    <a:pt x="246" y="3780"/>
                  </a:lnTo>
                  <a:lnTo>
                    <a:pt x="246" y="3780"/>
                  </a:lnTo>
                  <a:lnTo>
                    <a:pt x="248" y="3780"/>
                  </a:lnTo>
                  <a:lnTo>
                    <a:pt x="248" y="3780"/>
                  </a:lnTo>
                  <a:lnTo>
                    <a:pt x="250" y="3780"/>
                  </a:lnTo>
                  <a:lnTo>
                    <a:pt x="250" y="3780"/>
                  </a:lnTo>
                  <a:lnTo>
                    <a:pt x="252" y="3780"/>
                  </a:lnTo>
                  <a:lnTo>
                    <a:pt x="252" y="3780"/>
                  </a:lnTo>
                  <a:lnTo>
                    <a:pt x="254" y="3780"/>
                  </a:lnTo>
                  <a:lnTo>
                    <a:pt x="254" y="3780"/>
                  </a:lnTo>
                  <a:lnTo>
                    <a:pt x="258" y="3780"/>
                  </a:lnTo>
                  <a:lnTo>
                    <a:pt x="258" y="3780"/>
                  </a:lnTo>
                  <a:lnTo>
                    <a:pt x="262" y="3780"/>
                  </a:lnTo>
                  <a:lnTo>
                    <a:pt x="262" y="3780"/>
                  </a:lnTo>
                  <a:lnTo>
                    <a:pt x="264" y="3780"/>
                  </a:lnTo>
                  <a:lnTo>
                    <a:pt x="264" y="3780"/>
                  </a:lnTo>
                  <a:lnTo>
                    <a:pt x="266" y="3780"/>
                  </a:lnTo>
                  <a:lnTo>
                    <a:pt x="268" y="3780"/>
                  </a:lnTo>
                  <a:lnTo>
                    <a:pt x="268" y="3780"/>
                  </a:lnTo>
                  <a:lnTo>
                    <a:pt x="270" y="3780"/>
                  </a:lnTo>
                  <a:lnTo>
                    <a:pt x="270" y="3780"/>
                  </a:lnTo>
                  <a:lnTo>
                    <a:pt x="278" y="3780"/>
                  </a:lnTo>
                  <a:lnTo>
                    <a:pt x="278" y="3780"/>
                  </a:lnTo>
                  <a:lnTo>
                    <a:pt x="280" y="3780"/>
                  </a:lnTo>
                  <a:lnTo>
                    <a:pt x="280" y="3780"/>
                  </a:lnTo>
                  <a:lnTo>
                    <a:pt x="282" y="3780"/>
                  </a:lnTo>
                  <a:lnTo>
                    <a:pt x="282" y="3780"/>
                  </a:lnTo>
                  <a:lnTo>
                    <a:pt x="286" y="3780"/>
                  </a:lnTo>
                  <a:lnTo>
                    <a:pt x="286" y="3780"/>
                  </a:lnTo>
                  <a:lnTo>
                    <a:pt x="288" y="3778"/>
                  </a:lnTo>
                  <a:lnTo>
                    <a:pt x="288" y="3778"/>
                  </a:lnTo>
                  <a:lnTo>
                    <a:pt x="288" y="3778"/>
                  </a:lnTo>
                  <a:lnTo>
                    <a:pt x="288" y="3778"/>
                  </a:lnTo>
                  <a:lnTo>
                    <a:pt x="292" y="3778"/>
                  </a:lnTo>
                  <a:lnTo>
                    <a:pt x="292" y="3778"/>
                  </a:lnTo>
                  <a:lnTo>
                    <a:pt x="294" y="3778"/>
                  </a:lnTo>
                  <a:lnTo>
                    <a:pt x="294" y="3778"/>
                  </a:lnTo>
                  <a:lnTo>
                    <a:pt x="296" y="3778"/>
                  </a:lnTo>
                  <a:lnTo>
                    <a:pt x="296" y="3778"/>
                  </a:lnTo>
                  <a:lnTo>
                    <a:pt x="300" y="3780"/>
                  </a:lnTo>
                  <a:lnTo>
                    <a:pt x="300" y="3780"/>
                  </a:lnTo>
                  <a:lnTo>
                    <a:pt x="302" y="3780"/>
                  </a:lnTo>
                  <a:lnTo>
                    <a:pt x="302" y="3780"/>
                  </a:lnTo>
                  <a:lnTo>
                    <a:pt x="310" y="3780"/>
                  </a:lnTo>
                  <a:lnTo>
                    <a:pt x="310" y="3780"/>
                  </a:lnTo>
                  <a:lnTo>
                    <a:pt x="312" y="3780"/>
                  </a:lnTo>
                  <a:lnTo>
                    <a:pt x="320" y="3780"/>
                  </a:lnTo>
                  <a:lnTo>
                    <a:pt x="320" y="3780"/>
                  </a:lnTo>
                  <a:lnTo>
                    <a:pt x="324" y="3780"/>
                  </a:lnTo>
                  <a:lnTo>
                    <a:pt x="324" y="3780"/>
                  </a:lnTo>
                  <a:lnTo>
                    <a:pt x="328" y="3778"/>
                  </a:lnTo>
                  <a:lnTo>
                    <a:pt x="328" y="3778"/>
                  </a:lnTo>
                  <a:lnTo>
                    <a:pt x="330" y="3778"/>
                  </a:lnTo>
                  <a:lnTo>
                    <a:pt x="332" y="3778"/>
                  </a:lnTo>
                  <a:lnTo>
                    <a:pt x="332" y="3778"/>
                  </a:lnTo>
                  <a:lnTo>
                    <a:pt x="336" y="3778"/>
                  </a:lnTo>
                  <a:lnTo>
                    <a:pt x="336" y="3778"/>
                  </a:lnTo>
                  <a:lnTo>
                    <a:pt x="340" y="3778"/>
                  </a:lnTo>
                  <a:lnTo>
                    <a:pt x="340" y="3778"/>
                  </a:lnTo>
                  <a:lnTo>
                    <a:pt x="342" y="3778"/>
                  </a:lnTo>
                  <a:lnTo>
                    <a:pt x="342" y="3778"/>
                  </a:lnTo>
                  <a:lnTo>
                    <a:pt x="342" y="3778"/>
                  </a:lnTo>
                  <a:lnTo>
                    <a:pt x="342" y="3778"/>
                  </a:lnTo>
                  <a:lnTo>
                    <a:pt x="348" y="3778"/>
                  </a:lnTo>
                  <a:lnTo>
                    <a:pt x="348" y="3778"/>
                  </a:lnTo>
                  <a:lnTo>
                    <a:pt x="348" y="3778"/>
                  </a:lnTo>
                  <a:lnTo>
                    <a:pt x="354" y="3778"/>
                  </a:lnTo>
                  <a:lnTo>
                    <a:pt x="354" y="3778"/>
                  </a:lnTo>
                  <a:lnTo>
                    <a:pt x="358" y="3776"/>
                  </a:lnTo>
                  <a:lnTo>
                    <a:pt x="358" y="3776"/>
                  </a:lnTo>
                  <a:lnTo>
                    <a:pt x="360" y="3774"/>
                  </a:lnTo>
                  <a:lnTo>
                    <a:pt x="360" y="3774"/>
                  </a:lnTo>
                  <a:lnTo>
                    <a:pt x="364" y="3774"/>
                  </a:lnTo>
                  <a:lnTo>
                    <a:pt x="364" y="3774"/>
                  </a:lnTo>
                  <a:lnTo>
                    <a:pt x="368" y="3772"/>
                  </a:lnTo>
                  <a:lnTo>
                    <a:pt x="368" y="3772"/>
                  </a:lnTo>
                  <a:lnTo>
                    <a:pt x="372" y="3772"/>
                  </a:lnTo>
                  <a:lnTo>
                    <a:pt x="372" y="3772"/>
                  </a:lnTo>
                  <a:lnTo>
                    <a:pt x="380" y="3768"/>
                  </a:lnTo>
                  <a:lnTo>
                    <a:pt x="380" y="3768"/>
                  </a:lnTo>
                  <a:lnTo>
                    <a:pt x="382" y="3766"/>
                  </a:lnTo>
                  <a:lnTo>
                    <a:pt x="382" y="3766"/>
                  </a:lnTo>
                  <a:lnTo>
                    <a:pt x="382" y="3764"/>
                  </a:lnTo>
                  <a:lnTo>
                    <a:pt x="382" y="3764"/>
                  </a:lnTo>
                  <a:lnTo>
                    <a:pt x="382" y="3762"/>
                  </a:lnTo>
                  <a:lnTo>
                    <a:pt x="382" y="3762"/>
                  </a:lnTo>
                  <a:lnTo>
                    <a:pt x="386" y="3758"/>
                  </a:lnTo>
                  <a:lnTo>
                    <a:pt x="386" y="3758"/>
                  </a:lnTo>
                  <a:lnTo>
                    <a:pt x="386" y="3754"/>
                  </a:lnTo>
                  <a:lnTo>
                    <a:pt x="386" y="3754"/>
                  </a:lnTo>
                  <a:lnTo>
                    <a:pt x="386" y="3752"/>
                  </a:lnTo>
                  <a:lnTo>
                    <a:pt x="386" y="3752"/>
                  </a:lnTo>
                  <a:lnTo>
                    <a:pt x="386" y="3750"/>
                  </a:lnTo>
                  <a:lnTo>
                    <a:pt x="386" y="3750"/>
                  </a:lnTo>
                  <a:lnTo>
                    <a:pt x="388" y="3746"/>
                  </a:lnTo>
                  <a:lnTo>
                    <a:pt x="388" y="3746"/>
                  </a:lnTo>
                  <a:lnTo>
                    <a:pt x="388" y="3742"/>
                  </a:lnTo>
                  <a:lnTo>
                    <a:pt x="388" y="3742"/>
                  </a:lnTo>
                  <a:lnTo>
                    <a:pt x="388" y="3740"/>
                  </a:lnTo>
                  <a:lnTo>
                    <a:pt x="388" y="3740"/>
                  </a:lnTo>
                  <a:lnTo>
                    <a:pt x="388" y="3736"/>
                  </a:lnTo>
                  <a:lnTo>
                    <a:pt x="388" y="3734"/>
                  </a:lnTo>
                  <a:lnTo>
                    <a:pt x="388" y="3734"/>
                  </a:lnTo>
                  <a:lnTo>
                    <a:pt x="388" y="3732"/>
                  </a:lnTo>
                  <a:lnTo>
                    <a:pt x="388" y="3732"/>
                  </a:lnTo>
                  <a:lnTo>
                    <a:pt x="388" y="3728"/>
                  </a:lnTo>
                  <a:lnTo>
                    <a:pt x="388" y="3728"/>
                  </a:lnTo>
                  <a:lnTo>
                    <a:pt x="386" y="3722"/>
                  </a:lnTo>
                  <a:lnTo>
                    <a:pt x="386" y="3720"/>
                  </a:lnTo>
                  <a:lnTo>
                    <a:pt x="386" y="3720"/>
                  </a:lnTo>
                  <a:lnTo>
                    <a:pt x="386" y="3718"/>
                  </a:lnTo>
                  <a:lnTo>
                    <a:pt x="386" y="3718"/>
                  </a:lnTo>
                  <a:lnTo>
                    <a:pt x="386" y="3714"/>
                  </a:lnTo>
                  <a:lnTo>
                    <a:pt x="386" y="3712"/>
                  </a:lnTo>
                  <a:lnTo>
                    <a:pt x="386" y="3712"/>
                  </a:lnTo>
                  <a:lnTo>
                    <a:pt x="386" y="3710"/>
                  </a:lnTo>
                  <a:lnTo>
                    <a:pt x="386" y="3710"/>
                  </a:lnTo>
                  <a:lnTo>
                    <a:pt x="388" y="3706"/>
                  </a:lnTo>
                  <a:lnTo>
                    <a:pt x="388" y="3706"/>
                  </a:lnTo>
                  <a:lnTo>
                    <a:pt x="388" y="3702"/>
                  </a:lnTo>
                  <a:lnTo>
                    <a:pt x="388" y="3702"/>
                  </a:lnTo>
                  <a:lnTo>
                    <a:pt x="388" y="3700"/>
                  </a:lnTo>
                  <a:lnTo>
                    <a:pt x="388" y="3700"/>
                  </a:lnTo>
                  <a:lnTo>
                    <a:pt x="388" y="3694"/>
                  </a:lnTo>
                  <a:lnTo>
                    <a:pt x="388" y="3694"/>
                  </a:lnTo>
                  <a:lnTo>
                    <a:pt x="388" y="3694"/>
                  </a:lnTo>
                  <a:lnTo>
                    <a:pt x="388" y="3694"/>
                  </a:lnTo>
                  <a:lnTo>
                    <a:pt x="390" y="3690"/>
                  </a:lnTo>
                  <a:lnTo>
                    <a:pt x="390" y="3690"/>
                  </a:lnTo>
                  <a:lnTo>
                    <a:pt x="390" y="3686"/>
                  </a:lnTo>
                  <a:lnTo>
                    <a:pt x="390" y="3686"/>
                  </a:lnTo>
                  <a:lnTo>
                    <a:pt x="392" y="3684"/>
                  </a:lnTo>
                  <a:lnTo>
                    <a:pt x="392" y="3684"/>
                  </a:lnTo>
                  <a:lnTo>
                    <a:pt x="392" y="3684"/>
                  </a:lnTo>
                  <a:lnTo>
                    <a:pt x="392" y="3684"/>
                  </a:lnTo>
                  <a:lnTo>
                    <a:pt x="394" y="3680"/>
                  </a:lnTo>
                  <a:lnTo>
                    <a:pt x="394" y="3680"/>
                  </a:lnTo>
                  <a:lnTo>
                    <a:pt x="394" y="3674"/>
                  </a:lnTo>
                  <a:lnTo>
                    <a:pt x="394" y="3674"/>
                  </a:lnTo>
                  <a:lnTo>
                    <a:pt x="394" y="3668"/>
                  </a:lnTo>
                  <a:lnTo>
                    <a:pt x="394" y="3668"/>
                  </a:lnTo>
                  <a:lnTo>
                    <a:pt x="394" y="3666"/>
                  </a:lnTo>
                  <a:lnTo>
                    <a:pt x="394" y="3666"/>
                  </a:lnTo>
                  <a:lnTo>
                    <a:pt x="394" y="3660"/>
                  </a:lnTo>
                  <a:lnTo>
                    <a:pt x="394" y="3660"/>
                  </a:lnTo>
                  <a:lnTo>
                    <a:pt x="394" y="3656"/>
                  </a:lnTo>
                  <a:lnTo>
                    <a:pt x="394" y="3656"/>
                  </a:lnTo>
                  <a:lnTo>
                    <a:pt x="396" y="3656"/>
                  </a:lnTo>
                  <a:lnTo>
                    <a:pt x="396" y="3656"/>
                  </a:lnTo>
                  <a:lnTo>
                    <a:pt x="398" y="3652"/>
                  </a:lnTo>
                  <a:lnTo>
                    <a:pt x="398" y="3652"/>
                  </a:lnTo>
                  <a:lnTo>
                    <a:pt x="400" y="3648"/>
                  </a:lnTo>
                  <a:lnTo>
                    <a:pt x="400" y="3648"/>
                  </a:lnTo>
                  <a:lnTo>
                    <a:pt x="400" y="3646"/>
                  </a:lnTo>
                  <a:lnTo>
                    <a:pt x="400" y="3646"/>
                  </a:lnTo>
                  <a:lnTo>
                    <a:pt x="400" y="3640"/>
                  </a:lnTo>
                  <a:lnTo>
                    <a:pt x="400" y="3640"/>
                  </a:lnTo>
                  <a:lnTo>
                    <a:pt x="400" y="3638"/>
                  </a:lnTo>
                  <a:lnTo>
                    <a:pt x="400" y="3638"/>
                  </a:lnTo>
                  <a:lnTo>
                    <a:pt x="400" y="3638"/>
                  </a:lnTo>
                  <a:lnTo>
                    <a:pt x="400" y="3638"/>
                  </a:lnTo>
                  <a:lnTo>
                    <a:pt x="402" y="3632"/>
                  </a:lnTo>
                  <a:lnTo>
                    <a:pt x="402" y="3632"/>
                  </a:lnTo>
                  <a:lnTo>
                    <a:pt x="402" y="3628"/>
                  </a:lnTo>
                  <a:lnTo>
                    <a:pt x="402" y="3628"/>
                  </a:lnTo>
                  <a:lnTo>
                    <a:pt x="402" y="3626"/>
                  </a:lnTo>
                  <a:lnTo>
                    <a:pt x="402" y="3626"/>
                  </a:lnTo>
                  <a:lnTo>
                    <a:pt x="402" y="3624"/>
                  </a:lnTo>
                  <a:lnTo>
                    <a:pt x="402" y="3624"/>
                  </a:lnTo>
                  <a:lnTo>
                    <a:pt x="404" y="3620"/>
                  </a:lnTo>
                  <a:lnTo>
                    <a:pt x="404" y="3620"/>
                  </a:lnTo>
                  <a:lnTo>
                    <a:pt x="402" y="3618"/>
                  </a:lnTo>
                  <a:lnTo>
                    <a:pt x="402" y="3618"/>
                  </a:lnTo>
                  <a:lnTo>
                    <a:pt x="402" y="3614"/>
                  </a:lnTo>
                  <a:lnTo>
                    <a:pt x="402" y="3614"/>
                  </a:lnTo>
                  <a:lnTo>
                    <a:pt x="402" y="3612"/>
                  </a:lnTo>
                  <a:lnTo>
                    <a:pt x="402" y="3612"/>
                  </a:lnTo>
                  <a:lnTo>
                    <a:pt x="404" y="3608"/>
                  </a:lnTo>
                  <a:lnTo>
                    <a:pt x="404" y="3608"/>
                  </a:lnTo>
                  <a:lnTo>
                    <a:pt x="402" y="3604"/>
                  </a:lnTo>
                  <a:lnTo>
                    <a:pt x="402" y="3602"/>
                  </a:lnTo>
                  <a:lnTo>
                    <a:pt x="402" y="3602"/>
                  </a:lnTo>
                  <a:lnTo>
                    <a:pt x="402" y="3600"/>
                  </a:lnTo>
                  <a:lnTo>
                    <a:pt x="402" y="3600"/>
                  </a:lnTo>
                  <a:lnTo>
                    <a:pt x="402" y="3596"/>
                  </a:lnTo>
                  <a:lnTo>
                    <a:pt x="402" y="3596"/>
                  </a:lnTo>
                  <a:lnTo>
                    <a:pt x="402" y="3594"/>
                  </a:lnTo>
                  <a:lnTo>
                    <a:pt x="402" y="3594"/>
                  </a:lnTo>
                  <a:lnTo>
                    <a:pt x="402" y="3592"/>
                  </a:lnTo>
                  <a:lnTo>
                    <a:pt x="402" y="3590"/>
                  </a:lnTo>
                  <a:lnTo>
                    <a:pt x="402" y="3590"/>
                  </a:lnTo>
                  <a:lnTo>
                    <a:pt x="402" y="3586"/>
                  </a:lnTo>
                  <a:lnTo>
                    <a:pt x="402" y="3586"/>
                  </a:lnTo>
                  <a:lnTo>
                    <a:pt x="404" y="3582"/>
                  </a:lnTo>
                  <a:lnTo>
                    <a:pt x="404" y="3580"/>
                  </a:lnTo>
                  <a:lnTo>
                    <a:pt x="404" y="3580"/>
                  </a:lnTo>
                  <a:lnTo>
                    <a:pt x="406" y="3578"/>
                  </a:lnTo>
                  <a:lnTo>
                    <a:pt x="406" y="3578"/>
                  </a:lnTo>
                  <a:lnTo>
                    <a:pt x="406" y="3574"/>
                  </a:lnTo>
                  <a:lnTo>
                    <a:pt x="406" y="3574"/>
                  </a:lnTo>
                  <a:lnTo>
                    <a:pt x="406" y="3570"/>
                  </a:lnTo>
                  <a:lnTo>
                    <a:pt x="406" y="3570"/>
                  </a:lnTo>
                  <a:lnTo>
                    <a:pt x="406" y="3568"/>
                  </a:lnTo>
                  <a:lnTo>
                    <a:pt x="406" y="3568"/>
                  </a:lnTo>
                  <a:lnTo>
                    <a:pt x="406" y="3566"/>
                  </a:lnTo>
                  <a:lnTo>
                    <a:pt x="406" y="3566"/>
                  </a:lnTo>
                  <a:lnTo>
                    <a:pt x="408" y="3562"/>
                  </a:lnTo>
                  <a:lnTo>
                    <a:pt x="408" y="3562"/>
                  </a:lnTo>
                  <a:lnTo>
                    <a:pt x="408" y="3558"/>
                  </a:lnTo>
                  <a:lnTo>
                    <a:pt x="408" y="3558"/>
                  </a:lnTo>
                  <a:lnTo>
                    <a:pt x="408" y="3554"/>
                  </a:lnTo>
                  <a:lnTo>
                    <a:pt x="408" y="3554"/>
                  </a:lnTo>
                  <a:lnTo>
                    <a:pt x="408" y="3550"/>
                  </a:lnTo>
                  <a:lnTo>
                    <a:pt x="408" y="3550"/>
                  </a:lnTo>
                  <a:lnTo>
                    <a:pt x="408" y="3546"/>
                  </a:lnTo>
                  <a:lnTo>
                    <a:pt x="408" y="3546"/>
                  </a:lnTo>
                  <a:lnTo>
                    <a:pt x="408" y="3544"/>
                  </a:lnTo>
                  <a:lnTo>
                    <a:pt x="408" y="3544"/>
                  </a:lnTo>
                  <a:lnTo>
                    <a:pt x="408" y="3538"/>
                  </a:lnTo>
                  <a:lnTo>
                    <a:pt x="408" y="3538"/>
                  </a:lnTo>
                  <a:lnTo>
                    <a:pt x="410" y="3536"/>
                  </a:lnTo>
                  <a:lnTo>
                    <a:pt x="410" y="3536"/>
                  </a:lnTo>
                  <a:lnTo>
                    <a:pt x="410" y="3532"/>
                  </a:lnTo>
                  <a:lnTo>
                    <a:pt x="410" y="3532"/>
                  </a:lnTo>
                  <a:lnTo>
                    <a:pt x="410" y="3528"/>
                  </a:lnTo>
                  <a:lnTo>
                    <a:pt x="410" y="3528"/>
                  </a:lnTo>
                  <a:lnTo>
                    <a:pt x="408" y="3526"/>
                  </a:lnTo>
                  <a:lnTo>
                    <a:pt x="408" y="3526"/>
                  </a:lnTo>
                  <a:lnTo>
                    <a:pt x="408" y="3526"/>
                  </a:lnTo>
                  <a:lnTo>
                    <a:pt x="410" y="3522"/>
                  </a:lnTo>
                  <a:lnTo>
                    <a:pt x="410" y="3522"/>
                  </a:lnTo>
                  <a:lnTo>
                    <a:pt x="410" y="3520"/>
                  </a:lnTo>
                  <a:lnTo>
                    <a:pt x="410" y="3520"/>
                  </a:lnTo>
                  <a:lnTo>
                    <a:pt x="412" y="3516"/>
                  </a:lnTo>
                  <a:lnTo>
                    <a:pt x="412" y="3516"/>
                  </a:lnTo>
                  <a:lnTo>
                    <a:pt x="414" y="3514"/>
                  </a:lnTo>
                  <a:lnTo>
                    <a:pt x="414" y="3514"/>
                  </a:lnTo>
                  <a:lnTo>
                    <a:pt x="416" y="3508"/>
                  </a:lnTo>
                  <a:lnTo>
                    <a:pt x="416" y="3508"/>
                  </a:lnTo>
                  <a:lnTo>
                    <a:pt x="416" y="3506"/>
                  </a:lnTo>
                  <a:lnTo>
                    <a:pt x="416" y="3506"/>
                  </a:lnTo>
                  <a:lnTo>
                    <a:pt x="418" y="3502"/>
                  </a:lnTo>
                  <a:lnTo>
                    <a:pt x="418" y="3502"/>
                  </a:lnTo>
                  <a:lnTo>
                    <a:pt x="418" y="3500"/>
                  </a:lnTo>
                  <a:lnTo>
                    <a:pt x="418" y="3500"/>
                  </a:lnTo>
                  <a:lnTo>
                    <a:pt x="418" y="3496"/>
                  </a:lnTo>
                  <a:lnTo>
                    <a:pt x="418" y="3496"/>
                  </a:lnTo>
                  <a:lnTo>
                    <a:pt x="418" y="3494"/>
                  </a:lnTo>
                  <a:lnTo>
                    <a:pt x="418" y="3494"/>
                  </a:lnTo>
                  <a:lnTo>
                    <a:pt x="420" y="3492"/>
                  </a:lnTo>
                  <a:lnTo>
                    <a:pt x="420" y="3492"/>
                  </a:lnTo>
                  <a:lnTo>
                    <a:pt x="420" y="3486"/>
                  </a:lnTo>
                  <a:lnTo>
                    <a:pt x="420" y="3486"/>
                  </a:lnTo>
                  <a:lnTo>
                    <a:pt x="420" y="3482"/>
                  </a:lnTo>
                  <a:lnTo>
                    <a:pt x="420" y="3482"/>
                  </a:lnTo>
                  <a:lnTo>
                    <a:pt x="420" y="3480"/>
                  </a:lnTo>
                  <a:lnTo>
                    <a:pt x="420" y="3480"/>
                  </a:lnTo>
                  <a:lnTo>
                    <a:pt x="420" y="3478"/>
                  </a:lnTo>
                  <a:lnTo>
                    <a:pt x="420" y="3478"/>
                  </a:lnTo>
                  <a:lnTo>
                    <a:pt x="420" y="3472"/>
                  </a:lnTo>
                  <a:lnTo>
                    <a:pt x="420" y="3472"/>
                  </a:lnTo>
                  <a:lnTo>
                    <a:pt x="418" y="3470"/>
                  </a:lnTo>
                  <a:lnTo>
                    <a:pt x="418" y="3470"/>
                  </a:lnTo>
                  <a:lnTo>
                    <a:pt x="416" y="3468"/>
                  </a:lnTo>
                  <a:lnTo>
                    <a:pt x="416" y="3468"/>
                  </a:lnTo>
                  <a:lnTo>
                    <a:pt x="418" y="3468"/>
                  </a:lnTo>
                  <a:lnTo>
                    <a:pt x="418" y="3468"/>
                  </a:lnTo>
                  <a:lnTo>
                    <a:pt x="420" y="3464"/>
                  </a:lnTo>
                  <a:lnTo>
                    <a:pt x="420" y="3464"/>
                  </a:lnTo>
                  <a:lnTo>
                    <a:pt x="420" y="3460"/>
                  </a:lnTo>
                  <a:lnTo>
                    <a:pt x="420" y="3460"/>
                  </a:lnTo>
                  <a:lnTo>
                    <a:pt x="420" y="3458"/>
                  </a:lnTo>
                  <a:lnTo>
                    <a:pt x="420" y="3458"/>
                  </a:lnTo>
                  <a:lnTo>
                    <a:pt x="422" y="3456"/>
                  </a:lnTo>
                  <a:lnTo>
                    <a:pt x="422" y="3456"/>
                  </a:lnTo>
                  <a:lnTo>
                    <a:pt x="426" y="3452"/>
                  </a:lnTo>
                  <a:lnTo>
                    <a:pt x="426" y="3452"/>
                  </a:lnTo>
                  <a:lnTo>
                    <a:pt x="426" y="3450"/>
                  </a:lnTo>
                  <a:lnTo>
                    <a:pt x="426" y="3444"/>
                  </a:lnTo>
                  <a:lnTo>
                    <a:pt x="426" y="3444"/>
                  </a:lnTo>
                  <a:lnTo>
                    <a:pt x="424" y="3442"/>
                  </a:lnTo>
                  <a:lnTo>
                    <a:pt x="424" y="3442"/>
                  </a:lnTo>
                  <a:lnTo>
                    <a:pt x="424" y="3440"/>
                  </a:lnTo>
                  <a:lnTo>
                    <a:pt x="424" y="3440"/>
                  </a:lnTo>
                  <a:lnTo>
                    <a:pt x="424" y="3438"/>
                  </a:lnTo>
                  <a:lnTo>
                    <a:pt x="424" y="3438"/>
                  </a:lnTo>
                  <a:lnTo>
                    <a:pt x="422" y="3434"/>
                  </a:lnTo>
                  <a:lnTo>
                    <a:pt x="422" y="3434"/>
                  </a:lnTo>
                  <a:lnTo>
                    <a:pt x="424" y="3432"/>
                  </a:lnTo>
                  <a:lnTo>
                    <a:pt x="424" y="3432"/>
                  </a:lnTo>
                  <a:lnTo>
                    <a:pt x="424" y="3430"/>
                  </a:lnTo>
                  <a:lnTo>
                    <a:pt x="424" y="3430"/>
                  </a:lnTo>
                  <a:lnTo>
                    <a:pt x="426" y="3424"/>
                  </a:lnTo>
                  <a:lnTo>
                    <a:pt x="426" y="3418"/>
                  </a:lnTo>
                  <a:lnTo>
                    <a:pt x="426" y="3418"/>
                  </a:lnTo>
                  <a:lnTo>
                    <a:pt x="428" y="3416"/>
                  </a:lnTo>
                  <a:lnTo>
                    <a:pt x="428" y="3416"/>
                  </a:lnTo>
                  <a:lnTo>
                    <a:pt x="428" y="3414"/>
                  </a:lnTo>
                  <a:lnTo>
                    <a:pt x="428" y="3414"/>
                  </a:lnTo>
                  <a:lnTo>
                    <a:pt x="428" y="3410"/>
                  </a:lnTo>
                  <a:lnTo>
                    <a:pt x="428" y="3410"/>
                  </a:lnTo>
                  <a:lnTo>
                    <a:pt x="428" y="3408"/>
                  </a:lnTo>
                  <a:lnTo>
                    <a:pt x="428" y="3408"/>
                  </a:lnTo>
                  <a:lnTo>
                    <a:pt x="428" y="3406"/>
                  </a:lnTo>
                  <a:lnTo>
                    <a:pt x="428" y="3406"/>
                  </a:lnTo>
                  <a:lnTo>
                    <a:pt x="428" y="3402"/>
                  </a:lnTo>
                  <a:lnTo>
                    <a:pt x="428" y="3402"/>
                  </a:lnTo>
                  <a:lnTo>
                    <a:pt x="428" y="3400"/>
                  </a:lnTo>
                  <a:lnTo>
                    <a:pt x="428" y="3400"/>
                  </a:lnTo>
                  <a:lnTo>
                    <a:pt x="430" y="3396"/>
                  </a:lnTo>
                  <a:lnTo>
                    <a:pt x="430" y="3396"/>
                  </a:lnTo>
                  <a:lnTo>
                    <a:pt x="428" y="3392"/>
                  </a:lnTo>
                  <a:lnTo>
                    <a:pt x="428" y="3392"/>
                  </a:lnTo>
                  <a:lnTo>
                    <a:pt x="428" y="3392"/>
                  </a:lnTo>
                  <a:lnTo>
                    <a:pt x="428" y="3392"/>
                  </a:lnTo>
                  <a:lnTo>
                    <a:pt x="428" y="3390"/>
                  </a:lnTo>
                  <a:lnTo>
                    <a:pt x="428" y="3390"/>
                  </a:lnTo>
                  <a:lnTo>
                    <a:pt x="430" y="3386"/>
                  </a:lnTo>
                  <a:lnTo>
                    <a:pt x="430" y="3386"/>
                  </a:lnTo>
                  <a:lnTo>
                    <a:pt x="430" y="3384"/>
                  </a:lnTo>
                  <a:lnTo>
                    <a:pt x="430" y="3384"/>
                  </a:lnTo>
                  <a:lnTo>
                    <a:pt x="430" y="3382"/>
                  </a:lnTo>
                  <a:lnTo>
                    <a:pt x="430" y="3382"/>
                  </a:lnTo>
                  <a:lnTo>
                    <a:pt x="430" y="3380"/>
                  </a:lnTo>
                  <a:lnTo>
                    <a:pt x="430" y="3380"/>
                  </a:lnTo>
                  <a:lnTo>
                    <a:pt x="432" y="3378"/>
                  </a:lnTo>
                  <a:lnTo>
                    <a:pt x="432" y="3378"/>
                  </a:lnTo>
                  <a:lnTo>
                    <a:pt x="434" y="3376"/>
                  </a:lnTo>
                  <a:lnTo>
                    <a:pt x="436" y="3372"/>
                  </a:lnTo>
                  <a:lnTo>
                    <a:pt x="436" y="3372"/>
                  </a:lnTo>
                  <a:lnTo>
                    <a:pt x="436" y="3368"/>
                  </a:lnTo>
                  <a:lnTo>
                    <a:pt x="436" y="3368"/>
                  </a:lnTo>
                  <a:lnTo>
                    <a:pt x="436" y="3366"/>
                  </a:lnTo>
                  <a:lnTo>
                    <a:pt x="436" y="3366"/>
                  </a:lnTo>
                  <a:lnTo>
                    <a:pt x="436" y="3364"/>
                  </a:lnTo>
                  <a:lnTo>
                    <a:pt x="436" y="3364"/>
                  </a:lnTo>
                  <a:lnTo>
                    <a:pt x="436" y="3360"/>
                  </a:lnTo>
                  <a:lnTo>
                    <a:pt x="436" y="3360"/>
                  </a:lnTo>
                  <a:lnTo>
                    <a:pt x="438" y="3358"/>
                  </a:lnTo>
                  <a:lnTo>
                    <a:pt x="438" y="3358"/>
                  </a:lnTo>
                  <a:lnTo>
                    <a:pt x="438" y="3354"/>
                  </a:lnTo>
                  <a:lnTo>
                    <a:pt x="438" y="3354"/>
                  </a:lnTo>
                  <a:lnTo>
                    <a:pt x="436" y="3350"/>
                  </a:lnTo>
                  <a:lnTo>
                    <a:pt x="436" y="3350"/>
                  </a:lnTo>
                  <a:lnTo>
                    <a:pt x="436" y="3350"/>
                  </a:lnTo>
                  <a:lnTo>
                    <a:pt x="436" y="3346"/>
                  </a:lnTo>
                  <a:lnTo>
                    <a:pt x="436" y="3346"/>
                  </a:lnTo>
                  <a:lnTo>
                    <a:pt x="436" y="3344"/>
                  </a:lnTo>
                  <a:lnTo>
                    <a:pt x="436" y="3344"/>
                  </a:lnTo>
                  <a:lnTo>
                    <a:pt x="436" y="3338"/>
                  </a:lnTo>
                  <a:lnTo>
                    <a:pt x="436" y="3338"/>
                  </a:lnTo>
                  <a:lnTo>
                    <a:pt x="434" y="3332"/>
                  </a:lnTo>
                  <a:lnTo>
                    <a:pt x="434" y="3332"/>
                  </a:lnTo>
                  <a:lnTo>
                    <a:pt x="434" y="3332"/>
                  </a:lnTo>
                  <a:lnTo>
                    <a:pt x="436" y="3328"/>
                  </a:lnTo>
                  <a:lnTo>
                    <a:pt x="436" y="3328"/>
                  </a:lnTo>
                  <a:lnTo>
                    <a:pt x="436" y="3326"/>
                  </a:lnTo>
                  <a:lnTo>
                    <a:pt x="436" y="3326"/>
                  </a:lnTo>
                  <a:lnTo>
                    <a:pt x="438" y="3322"/>
                  </a:lnTo>
                  <a:lnTo>
                    <a:pt x="438" y="3322"/>
                  </a:lnTo>
                  <a:lnTo>
                    <a:pt x="438" y="3320"/>
                  </a:lnTo>
                  <a:lnTo>
                    <a:pt x="438" y="3320"/>
                  </a:lnTo>
                  <a:lnTo>
                    <a:pt x="438" y="3318"/>
                  </a:lnTo>
                  <a:lnTo>
                    <a:pt x="438" y="3318"/>
                  </a:lnTo>
                  <a:lnTo>
                    <a:pt x="440" y="3314"/>
                  </a:lnTo>
                  <a:lnTo>
                    <a:pt x="440" y="3314"/>
                  </a:lnTo>
                  <a:lnTo>
                    <a:pt x="440" y="3312"/>
                  </a:lnTo>
                  <a:lnTo>
                    <a:pt x="440" y="3312"/>
                  </a:lnTo>
                  <a:lnTo>
                    <a:pt x="440" y="3310"/>
                  </a:lnTo>
                  <a:lnTo>
                    <a:pt x="440" y="3310"/>
                  </a:lnTo>
                  <a:lnTo>
                    <a:pt x="442" y="3306"/>
                  </a:lnTo>
                  <a:lnTo>
                    <a:pt x="442" y="3306"/>
                  </a:lnTo>
                  <a:lnTo>
                    <a:pt x="442" y="3302"/>
                  </a:lnTo>
                  <a:lnTo>
                    <a:pt x="442" y="3302"/>
                  </a:lnTo>
                  <a:lnTo>
                    <a:pt x="442" y="3300"/>
                  </a:lnTo>
                  <a:lnTo>
                    <a:pt x="442" y="3300"/>
                  </a:lnTo>
                  <a:lnTo>
                    <a:pt x="442" y="3298"/>
                  </a:lnTo>
                  <a:lnTo>
                    <a:pt x="442" y="3298"/>
                  </a:lnTo>
                  <a:lnTo>
                    <a:pt x="442" y="3296"/>
                  </a:lnTo>
                  <a:lnTo>
                    <a:pt x="442" y="3296"/>
                  </a:lnTo>
                  <a:lnTo>
                    <a:pt x="444" y="3290"/>
                  </a:lnTo>
                  <a:lnTo>
                    <a:pt x="444" y="3290"/>
                  </a:lnTo>
                  <a:lnTo>
                    <a:pt x="444" y="3288"/>
                  </a:lnTo>
                  <a:lnTo>
                    <a:pt x="444" y="3288"/>
                  </a:lnTo>
                  <a:lnTo>
                    <a:pt x="446" y="3284"/>
                  </a:lnTo>
                  <a:lnTo>
                    <a:pt x="446" y="3284"/>
                  </a:lnTo>
                  <a:lnTo>
                    <a:pt x="446" y="3280"/>
                  </a:lnTo>
                  <a:lnTo>
                    <a:pt x="446" y="3280"/>
                  </a:lnTo>
                  <a:lnTo>
                    <a:pt x="446" y="3278"/>
                  </a:lnTo>
                  <a:lnTo>
                    <a:pt x="446" y="3278"/>
                  </a:lnTo>
                  <a:lnTo>
                    <a:pt x="446" y="3276"/>
                  </a:lnTo>
                  <a:lnTo>
                    <a:pt x="446" y="3276"/>
                  </a:lnTo>
                  <a:lnTo>
                    <a:pt x="446" y="3272"/>
                  </a:lnTo>
                  <a:lnTo>
                    <a:pt x="446" y="3272"/>
                  </a:lnTo>
                  <a:lnTo>
                    <a:pt x="446" y="3266"/>
                  </a:lnTo>
                  <a:lnTo>
                    <a:pt x="446" y="3266"/>
                  </a:lnTo>
                  <a:lnTo>
                    <a:pt x="446" y="3266"/>
                  </a:lnTo>
                  <a:lnTo>
                    <a:pt x="446" y="3264"/>
                  </a:lnTo>
                  <a:lnTo>
                    <a:pt x="446" y="3264"/>
                  </a:lnTo>
                  <a:lnTo>
                    <a:pt x="444" y="3258"/>
                  </a:lnTo>
                  <a:lnTo>
                    <a:pt x="444" y="3258"/>
                  </a:lnTo>
                  <a:lnTo>
                    <a:pt x="444" y="3254"/>
                  </a:lnTo>
                  <a:lnTo>
                    <a:pt x="444" y="3254"/>
                  </a:lnTo>
                  <a:lnTo>
                    <a:pt x="444" y="3250"/>
                  </a:lnTo>
                  <a:lnTo>
                    <a:pt x="444" y="3250"/>
                  </a:lnTo>
                  <a:lnTo>
                    <a:pt x="444" y="3246"/>
                  </a:lnTo>
                  <a:lnTo>
                    <a:pt x="444" y="3246"/>
                  </a:lnTo>
                  <a:lnTo>
                    <a:pt x="444" y="3244"/>
                  </a:lnTo>
                  <a:lnTo>
                    <a:pt x="444" y="3244"/>
                  </a:lnTo>
                  <a:lnTo>
                    <a:pt x="446" y="3242"/>
                  </a:lnTo>
                  <a:lnTo>
                    <a:pt x="446" y="3242"/>
                  </a:lnTo>
                  <a:lnTo>
                    <a:pt x="446" y="3238"/>
                  </a:lnTo>
                  <a:lnTo>
                    <a:pt x="446" y="3238"/>
                  </a:lnTo>
                  <a:lnTo>
                    <a:pt x="448" y="3232"/>
                  </a:lnTo>
                  <a:lnTo>
                    <a:pt x="448" y="3232"/>
                  </a:lnTo>
                  <a:lnTo>
                    <a:pt x="448" y="3228"/>
                  </a:lnTo>
                  <a:lnTo>
                    <a:pt x="448" y="3228"/>
                  </a:lnTo>
                  <a:lnTo>
                    <a:pt x="448" y="3226"/>
                  </a:lnTo>
                  <a:lnTo>
                    <a:pt x="448" y="3226"/>
                  </a:lnTo>
                  <a:lnTo>
                    <a:pt x="448" y="3224"/>
                  </a:lnTo>
                  <a:lnTo>
                    <a:pt x="448" y="3224"/>
                  </a:lnTo>
                  <a:lnTo>
                    <a:pt x="450" y="3220"/>
                  </a:lnTo>
                  <a:lnTo>
                    <a:pt x="450" y="3220"/>
                  </a:lnTo>
                  <a:lnTo>
                    <a:pt x="450" y="3218"/>
                  </a:lnTo>
                  <a:lnTo>
                    <a:pt x="450" y="3218"/>
                  </a:lnTo>
                  <a:lnTo>
                    <a:pt x="450" y="3216"/>
                  </a:lnTo>
                  <a:lnTo>
                    <a:pt x="450" y="3216"/>
                  </a:lnTo>
                  <a:lnTo>
                    <a:pt x="452" y="3214"/>
                  </a:lnTo>
                  <a:lnTo>
                    <a:pt x="452" y="3214"/>
                  </a:lnTo>
                  <a:lnTo>
                    <a:pt x="454" y="3210"/>
                  </a:lnTo>
                  <a:lnTo>
                    <a:pt x="454" y="3210"/>
                  </a:lnTo>
                  <a:lnTo>
                    <a:pt x="454" y="3206"/>
                  </a:lnTo>
                  <a:lnTo>
                    <a:pt x="454" y="3206"/>
                  </a:lnTo>
                  <a:lnTo>
                    <a:pt x="454" y="3204"/>
                  </a:lnTo>
                  <a:lnTo>
                    <a:pt x="454" y="3204"/>
                  </a:lnTo>
                  <a:lnTo>
                    <a:pt x="454" y="3200"/>
                  </a:lnTo>
                  <a:lnTo>
                    <a:pt x="454" y="3200"/>
                  </a:lnTo>
                  <a:lnTo>
                    <a:pt x="454" y="3200"/>
                  </a:lnTo>
                  <a:lnTo>
                    <a:pt x="456" y="3198"/>
                  </a:lnTo>
                  <a:lnTo>
                    <a:pt x="456" y="3198"/>
                  </a:lnTo>
                  <a:lnTo>
                    <a:pt x="456" y="3194"/>
                  </a:lnTo>
                  <a:lnTo>
                    <a:pt x="456" y="3194"/>
                  </a:lnTo>
                  <a:lnTo>
                    <a:pt x="456" y="3190"/>
                  </a:lnTo>
                  <a:lnTo>
                    <a:pt x="456" y="3190"/>
                  </a:lnTo>
                  <a:lnTo>
                    <a:pt x="456" y="3188"/>
                  </a:lnTo>
                  <a:lnTo>
                    <a:pt x="456" y="3188"/>
                  </a:lnTo>
                  <a:lnTo>
                    <a:pt x="456" y="3186"/>
                  </a:lnTo>
                  <a:lnTo>
                    <a:pt x="456" y="3186"/>
                  </a:lnTo>
                  <a:lnTo>
                    <a:pt x="458" y="3182"/>
                  </a:lnTo>
                  <a:lnTo>
                    <a:pt x="458" y="3182"/>
                  </a:lnTo>
                  <a:lnTo>
                    <a:pt x="456" y="3178"/>
                  </a:lnTo>
                  <a:lnTo>
                    <a:pt x="456" y="3178"/>
                  </a:lnTo>
                  <a:lnTo>
                    <a:pt x="456" y="3176"/>
                  </a:lnTo>
                  <a:lnTo>
                    <a:pt x="456" y="3176"/>
                  </a:lnTo>
                  <a:lnTo>
                    <a:pt x="456" y="3174"/>
                  </a:lnTo>
                  <a:lnTo>
                    <a:pt x="456" y="3174"/>
                  </a:lnTo>
                  <a:lnTo>
                    <a:pt x="458" y="3170"/>
                  </a:lnTo>
                  <a:lnTo>
                    <a:pt x="458" y="3170"/>
                  </a:lnTo>
                  <a:lnTo>
                    <a:pt x="458" y="3166"/>
                  </a:lnTo>
                  <a:lnTo>
                    <a:pt x="458" y="3166"/>
                  </a:lnTo>
                  <a:lnTo>
                    <a:pt x="458" y="3164"/>
                  </a:lnTo>
                  <a:lnTo>
                    <a:pt x="458" y="3162"/>
                  </a:lnTo>
                  <a:lnTo>
                    <a:pt x="458" y="3162"/>
                  </a:lnTo>
                  <a:lnTo>
                    <a:pt x="458" y="3158"/>
                  </a:lnTo>
                  <a:lnTo>
                    <a:pt x="458" y="3158"/>
                  </a:lnTo>
                  <a:lnTo>
                    <a:pt x="458" y="3156"/>
                  </a:lnTo>
                  <a:lnTo>
                    <a:pt x="458" y="3156"/>
                  </a:lnTo>
                  <a:lnTo>
                    <a:pt x="460" y="3152"/>
                  </a:lnTo>
                  <a:lnTo>
                    <a:pt x="460" y="3152"/>
                  </a:lnTo>
                  <a:lnTo>
                    <a:pt x="460" y="3148"/>
                  </a:lnTo>
                  <a:lnTo>
                    <a:pt x="460" y="3148"/>
                  </a:lnTo>
                  <a:lnTo>
                    <a:pt x="460" y="3146"/>
                  </a:lnTo>
                  <a:lnTo>
                    <a:pt x="460" y="3146"/>
                  </a:lnTo>
                  <a:lnTo>
                    <a:pt x="460" y="3144"/>
                  </a:lnTo>
                  <a:lnTo>
                    <a:pt x="460" y="3144"/>
                  </a:lnTo>
                  <a:lnTo>
                    <a:pt x="462" y="3140"/>
                  </a:lnTo>
                  <a:lnTo>
                    <a:pt x="462" y="3140"/>
                  </a:lnTo>
                  <a:lnTo>
                    <a:pt x="462" y="3138"/>
                  </a:lnTo>
                  <a:lnTo>
                    <a:pt x="462" y="3138"/>
                  </a:lnTo>
                  <a:lnTo>
                    <a:pt x="462" y="3134"/>
                  </a:lnTo>
                  <a:lnTo>
                    <a:pt x="462" y="3134"/>
                  </a:lnTo>
                  <a:lnTo>
                    <a:pt x="462" y="3128"/>
                  </a:lnTo>
                  <a:lnTo>
                    <a:pt x="462" y="3128"/>
                  </a:lnTo>
                  <a:lnTo>
                    <a:pt x="462" y="3124"/>
                  </a:lnTo>
                  <a:lnTo>
                    <a:pt x="462" y="3122"/>
                  </a:lnTo>
                  <a:lnTo>
                    <a:pt x="462" y="3122"/>
                  </a:lnTo>
                  <a:lnTo>
                    <a:pt x="460" y="3118"/>
                  </a:lnTo>
                  <a:lnTo>
                    <a:pt x="460" y="3118"/>
                  </a:lnTo>
                  <a:lnTo>
                    <a:pt x="460" y="3116"/>
                  </a:lnTo>
                  <a:lnTo>
                    <a:pt x="460" y="3116"/>
                  </a:lnTo>
                  <a:lnTo>
                    <a:pt x="460" y="3114"/>
                  </a:lnTo>
                  <a:lnTo>
                    <a:pt x="460" y="3114"/>
                  </a:lnTo>
                  <a:lnTo>
                    <a:pt x="462" y="3112"/>
                  </a:lnTo>
                  <a:lnTo>
                    <a:pt x="462" y="3112"/>
                  </a:lnTo>
                  <a:lnTo>
                    <a:pt x="462" y="3108"/>
                  </a:lnTo>
                  <a:lnTo>
                    <a:pt x="462" y="3108"/>
                  </a:lnTo>
                  <a:lnTo>
                    <a:pt x="462" y="3106"/>
                  </a:lnTo>
                  <a:lnTo>
                    <a:pt x="462" y="3106"/>
                  </a:lnTo>
                  <a:lnTo>
                    <a:pt x="464" y="3102"/>
                  </a:lnTo>
                  <a:lnTo>
                    <a:pt x="464" y="3102"/>
                  </a:lnTo>
                  <a:lnTo>
                    <a:pt x="464" y="3100"/>
                  </a:lnTo>
                  <a:lnTo>
                    <a:pt x="464" y="3100"/>
                  </a:lnTo>
                  <a:lnTo>
                    <a:pt x="466" y="3094"/>
                  </a:lnTo>
                  <a:lnTo>
                    <a:pt x="466" y="3094"/>
                  </a:lnTo>
                  <a:lnTo>
                    <a:pt x="466" y="3094"/>
                  </a:lnTo>
                  <a:lnTo>
                    <a:pt x="466" y="3094"/>
                  </a:lnTo>
                  <a:lnTo>
                    <a:pt x="466" y="3090"/>
                  </a:lnTo>
                  <a:lnTo>
                    <a:pt x="466" y="3090"/>
                  </a:lnTo>
                  <a:lnTo>
                    <a:pt x="466" y="3090"/>
                  </a:lnTo>
                  <a:lnTo>
                    <a:pt x="466" y="3088"/>
                  </a:lnTo>
                  <a:lnTo>
                    <a:pt x="466" y="3088"/>
                  </a:lnTo>
                  <a:lnTo>
                    <a:pt x="466" y="3086"/>
                  </a:lnTo>
                  <a:lnTo>
                    <a:pt x="466" y="3086"/>
                  </a:lnTo>
                  <a:lnTo>
                    <a:pt x="466" y="3082"/>
                  </a:lnTo>
                  <a:lnTo>
                    <a:pt x="466" y="3082"/>
                  </a:lnTo>
                  <a:lnTo>
                    <a:pt x="468" y="3080"/>
                  </a:lnTo>
                  <a:lnTo>
                    <a:pt x="468" y="3080"/>
                  </a:lnTo>
                  <a:lnTo>
                    <a:pt x="468" y="3076"/>
                  </a:lnTo>
                  <a:lnTo>
                    <a:pt x="468" y="3076"/>
                  </a:lnTo>
                  <a:lnTo>
                    <a:pt x="468" y="3074"/>
                  </a:lnTo>
                  <a:lnTo>
                    <a:pt x="468" y="3074"/>
                  </a:lnTo>
                  <a:lnTo>
                    <a:pt x="468" y="3072"/>
                  </a:lnTo>
                  <a:lnTo>
                    <a:pt x="468" y="3072"/>
                  </a:lnTo>
                  <a:lnTo>
                    <a:pt x="468" y="3068"/>
                  </a:lnTo>
                  <a:lnTo>
                    <a:pt x="468" y="3068"/>
                  </a:lnTo>
                  <a:lnTo>
                    <a:pt x="468" y="3066"/>
                  </a:lnTo>
                  <a:lnTo>
                    <a:pt x="468" y="3066"/>
                  </a:lnTo>
                  <a:lnTo>
                    <a:pt x="468" y="3064"/>
                  </a:lnTo>
                  <a:lnTo>
                    <a:pt x="468" y="3064"/>
                  </a:lnTo>
                  <a:lnTo>
                    <a:pt x="470" y="3060"/>
                  </a:lnTo>
                  <a:lnTo>
                    <a:pt x="470" y="3060"/>
                  </a:lnTo>
                  <a:lnTo>
                    <a:pt x="470" y="3056"/>
                  </a:lnTo>
                  <a:lnTo>
                    <a:pt x="470" y="3056"/>
                  </a:lnTo>
                  <a:lnTo>
                    <a:pt x="470" y="3054"/>
                  </a:lnTo>
                  <a:lnTo>
                    <a:pt x="470" y="3054"/>
                  </a:lnTo>
                  <a:lnTo>
                    <a:pt x="470" y="3050"/>
                  </a:lnTo>
                  <a:lnTo>
                    <a:pt x="470" y="3048"/>
                  </a:lnTo>
                  <a:lnTo>
                    <a:pt x="470" y="3048"/>
                  </a:lnTo>
                  <a:lnTo>
                    <a:pt x="472" y="3042"/>
                  </a:lnTo>
                  <a:lnTo>
                    <a:pt x="472" y="3042"/>
                  </a:lnTo>
                  <a:lnTo>
                    <a:pt x="472" y="3040"/>
                  </a:lnTo>
                  <a:lnTo>
                    <a:pt x="472" y="3040"/>
                  </a:lnTo>
                  <a:lnTo>
                    <a:pt x="472" y="3036"/>
                  </a:lnTo>
                  <a:lnTo>
                    <a:pt x="472" y="3036"/>
                  </a:lnTo>
                  <a:lnTo>
                    <a:pt x="472" y="3032"/>
                  </a:lnTo>
                  <a:lnTo>
                    <a:pt x="472" y="3032"/>
                  </a:lnTo>
                  <a:lnTo>
                    <a:pt x="472" y="3028"/>
                  </a:lnTo>
                  <a:lnTo>
                    <a:pt x="472" y="3028"/>
                  </a:lnTo>
                  <a:lnTo>
                    <a:pt x="472" y="3026"/>
                  </a:lnTo>
                  <a:lnTo>
                    <a:pt x="472" y="3026"/>
                  </a:lnTo>
                  <a:lnTo>
                    <a:pt x="474" y="3024"/>
                  </a:lnTo>
                  <a:lnTo>
                    <a:pt x="474" y="3024"/>
                  </a:lnTo>
                  <a:lnTo>
                    <a:pt x="476" y="3020"/>
                  </a:lnTo>
                  <a:lnTo>
                    <a:pt x="476" y="3018"/>
                  </a:lnTo>
                  <a:lnTo>
                    <a:pt x="476" y="3018"/>
                  </a:lnTo>
                  <a:lnTo>
                    <a:pt x="478" y="3016"/>
                  </a:lnTo>
                  <a:lnTo>
                    <a:pt x="478" y="3016"/>
                  </a:lnTo>
                  <a:lnTo>
                    <a:pt x="478" y="3012"/>
                  </a:lnTo>
                  <a:lnTo>
                    <a:pt x="478" y="3008"/>
                  </a:lnTo>
                  <a:lnTo>
                    <a:pt x="478" y="3008"/>
                  </a:lnTo>
                  <a:lnTo>
                    <a:pt x="476" y="3006"/>
                  </a:lnTo>
                  <a:lnTo>
                    <a:pt x="476" y="3006"/>
                  </a:lnTo>
                  <a:lnTo>
                    <a:pt x="478" y="2998"/>
                  </a:lnTo>
                  <a:lnTo>
                    <a:pt x="478" y="2998"/>
                  </a:lnTo>
                  <a:lnTo>
                    <a:pt x="478" y="2994"/>
                  </a:lnTo>
                  <a:lnTo>
                    <a:pt x="478" y="2994"/>
                  </a:lnTo>
                  <a:lnTo>
                    <a:pt x="478" y="2992"/>
                  </a:lnTo>
                  <a:lnTo>
                    <a:pt x="478" y="2992"/>
                  </a:lnTo>
                  <a:lnTo>
                    <a:pt x="480" y="2986"/>
                  </a:lnTo>
                  <a:lnTo>
                    <a:pt x="480" y="2986"/>
                  </a:lnTo>
                  <a:lnTo>
                    <a:pt x="480" y="2984"/>
                  </a:lnTo>
                  <a:lnTo>
                    <a:pt x="480" y="2984"/>
                  </a:lnTo>
                  <a:lnTo>
                    <a:pt x="480" y="2982"/>
                  </a:lnTo>
                  <a:lnTo>
                    <a:pt x="480" y="2982"/>
                  </a:lnTo>
                  <a:lnTo>
                    <a:pt x="480" y="2978"/>
                  </a:lnTo>
                  <a:lnTo>
                    <a:pt x="480" y="2978"/>
                  </a:lnTo>
                  <a:lnTo>
                    <a:pt x="480" y="2976"/>
                  </a:lnTo>
                  <a:lnTo>
                    <a:pt x="480" y="2970"/>
                  </a:lnTo>
                  <a:lnTo>
                    <a:pt x="480" y="2970"/>
                  </a:lnTo>
                  <a:lnTo>
                    <a:pt x="480" y="2968"/>
                  </a:lnTo>
                  <a:lnTo>
                    <a:pt x="480" y="2968"/>
                  </a:lnTo>
                  <a:lnTo>
                    <a:pt x="480" y="2964"/>
                  </a:lnTo>
                  <a:lnTo>
                    <a:pt x="480" y="2964"/>
                  </a:lnTo>
                  <a:lnTo>
                    <a:pt x="480" y="2962"/>
                  </a:lnTo>
                  <a:lnTo>
                    <a:pt x="480" y="2962"/>
                  </a:lnTo>
                  <a:lnTo>
                    <a:pt x="480" y="2960"/>
                  </a:lnTo>
                  <a:lnTo>
                    <a:pt x="480" y="2960"/>
                  </a:lnTo>
                  <a:lnTo>
                    <a:pt x="480" y="2956"/>
                  </a:lnTo>
                  <a:lnTo>
                    <a:pt x="480" y="2956"/>
                  </a:lnTo>
                  <a:lnTo>
                    <a:pt x="480" y="2954"/>
                  </a:lnTo>
                  <a:lnTo>
                    <a:pt x="480" y="2954"/>
                  </a:lnTo>
                  <a:lnTo>
                    <a:pt x="480" y="2950"/>
                  </a:lnTo>
                  <a:lnTo>
                    <a:pt x="480" y="2950"/>
                  </a:lnTo>
                  <a:lnTo>
                    <a:pt x="480" y="2950"/>
                  </a:lnTo>
                  <a:lnTo>
                    <a:pt x="480" y="2950"/>
                  </a:lnTo>
                  <a:lnTo>
                    <a:pt x="484" y="2946"/>
                  </a:lnTo>
                  <a:lnTo>
                    <a:pt x="484" y="2946"/>
                  </a:lnTo>
                  <a:lnTo>
                    <a:pt x="484" y="2942"/>
                  </a:lnTo>
                  <a:lnTo>
                    <a:pt x="484" y="2942"/>
                  </a:lnTo>
                  <a:lnTo>
                    <a:pt x="484" y="2940"/>
                  </a:lnTo>
                  <a:lnTo>
                    <a:pt x="484" y="2940"/>
                  </a:lnTo>
                  <a:lnTo>
                    <a:pt x="486" y="2938"/>
                  </a:lnTo>
                  <a:lnTo>
                    <a:pt x="486" y="2938"/>
                  </a:lnTo>
                  <a:lnTo>
                    <a:pt x="488" y="2934"/>
                  </a:lnTo>
                  <a:lnTo>
                    <a:pt x="488" y="2934"/>
                  </a:lnTo>
                  <a:lnTo>
                    <a:pt x="488" y="2932"/>
                  </a:lnTo>
                  <a:lnTo>
                    <a:pt x="488" y="2932"/>
                  </a:lnTo>
                  <a:lnTo>
                    <a:pt x="488" y="2928"/>
                  </a:lnTo>
                  <a:lnTo>
                    <a:pt x="488" y="2928"/>
                  </a:lnTo>
                  <a:lnTo>
                    <a:pt x="488" y="2926"/>
                  </a:lnTo>
                  <a:lnTo>
                    <a:pt x="488" y="2926"/>
                  </a:lnTo>
                  <a:lnTo>
                    <a:pt x="488" y="2924"/>
                  </a:lnTo>
                  <a:lnTo>
                    <a:pt x="488" y="2924"/>
                  </a:lnTo>
                  <a:lnTo>
                    <a:pt x="490" y="2922"/>
                  </a:lnTo>
                  <a:lnTo>
                    <a:pt x="490" y="2922"/>
                  </a:lnTo>
                  <a:lnTo>
                    <a:pt x="490" y="2918"/>
                  </a:lnTo>
                  <a:lnTo>
                    <a:pt x="490" y="2918"/>
                  </a:lnTo>
                  <a:lnTo>
                    <a:pt x="492" y="2914"/>
                  </a:lnTo>
                  <a:lnTo>
                    <a:pt x="492" y="2914"/>
                  </a:lnTo>
                  <a:lnTo>
                    <a:pt x="492" y="2914"/>
                  </a:lnTo>
                  <a:lnTo>
                    <a:pt x="492" y="2910"/>
                  </a:lnTo>
                  <a:lnTo>
                    <a:pt x="492" y="2908"/>
                  </a:lnTo>
                  <a:lnTo>
                    <a:pt x="492" y="2908"/>
                  </a:lnTo>
                  <a:lnTo>
                    <a:pt x="490" y="2906"/>
                  </a:lnTo>
                  <a:lnTo>
                    <a:pt x="490" y="2906"/>
                  </a:lnTo>
                  <a:lnTo>
                    <a:pt x="490" y="2902"/>
                  </a:lnTo>
                  <a:lnTo>
                    <a:pt x="490" y="2902"/>
                  </a:lnTo>
                  <a:lnTo>
                    <a:pt x="488" y="2900"/>
                  </a:lnTo>
                  <a:lnTo>
                    <a:pt x="488" y="2900"/>
                  </a:lnTo>
                  <a:lnTo>
                    <a:pt x="490" y="2896"/>
                  </a:lnTo>
                  <a:lnTo>
                    <a:pt x="490" y="2896"/>
                  </a:lnTo>
                  <a:lnTo>
                    <a:pt x="492" y="2894"/>
                  </a:lnTo>
                  <a:lnTo>
                    <a:pt x="492" y="2894"/>
                  </a:lnTo>
                  <a:lnTo>
                    <a:pt x="494" y="2890"/>
                  </a:lnTo>
                  <a:lnTo>
                    <a:pt x="494" y="2890"/>
                  </a:lnTo>
                  <a:lnTo>
                    <a:pt x="494" y="2886"/>
                  </a:lnTo>
                  <a:lnTo>
                    <a:pt x="494" y="2884"/>
                  </a:lnTo>
                  <a:lnTo>
                    <a:pt x="494" y="2884"/>
                  </a:lnTo>
                  <a:lnTo>
                    <a:pt x="492" y="2882"/>
                  </a:lnTo>
                  <a:lnTo>
                    <a:pt x="492" y="2882"/>
                  </a:lnTo>
                  <a:lnTo>
                    <a:pt x="492" y="2880"/>
                  </a:lnTo>
                  <a:lnTo>
                    <a:pt x="492" y="2880"/>
                  </a:lnTo>
                  <a:lnTo>
                    <a:pt x="492" y="2876"/>
                  </a:lnTo>
                  <a:lnTo>
                    <a:pt x="492" y="2876"/>
                  </a:lnTo>
                  <a:lnTo>
                    <a:pt x="492" y="2874"/>
                  </a:lnTo>
                  <a:lnTo>
                    <a:pt x="492" y="2874"/>
                  </a:lnTo>
                  <a:lnTo>
                    <a:pt x="494" y="2870"/>
                  </a:lnTo>
                  <a:lnTo>
                    <a:pt x="494" y="2870"/>
                  </a:lnTo>
                  <a:lnTo>
                    <a:pt x="492" y="2868"/>
                  </a:lnTo>
                  <a:lnTo>
                    <a:pt x="492" y="2868"/>
                  </a:lnTo>
                  <a:lnTo>
                    <a:pt x="492" y="2866"/>
                  </a:lnTo>
                  <a:lnTo>
                    <a:pt x="492" y="2866"/>
                  </a:lnTo>
                  <a:lnTo>
                    <a:pt x="492" y="2864"/>
                  </a:lnTo>
                  <a:lnTo>
                    <a:pt x="492" y="2864"/>
                  </a:lnTo>
                  <a:lnTo>
                    <a:pt x="494" y="2860"/>
                  </a:lnTo>
                  <a:lnTo>
                    <a:pt x="494" y="2860"/>
                  </a:lnTo>
                  <a:lnTo>
                    <a:pt x="494" y="2858"/>
                  </a:lnTo>
                  <a:lnTo>
                    <a:pt x="494" y="2858"/>
                  </a:lnTo>
                  <a:lnTo>
                    <a:pt x="494" y="2856"/>
                  </a:lnTo>
                  <a:lnTo>
                    <a:pt x="494" y="2856"/>
                  </a:lnTo>
                  <a:lnTo>
                    <a:pt x="496" y="2854"/>
                  </a:lnTo>
                  <a:lnTo>
                    <a:pt x="496" y="2852"/>
                  </a:lnTo>
                  <a:lnTo>
                    <a:pt x="496" y="2852"/>
                  </a:lnTo>
                  <a:lnTo>
                    <a:pt x="498" y="2848"/>
                  </a:lnTo>
                  <a:lnTo>
                    <a:pt x="498" y="2848"/>
                  </a:lnTo>
                  <a:lnTo>
                    <a:pt x="498" y="2846"/>
                  </a:lnTo>
                  <a:lnTo>
                    <a:pt x="498" y="2846"/>
                  </a:lnTo>
                  <a:lnTo>
                    <a:pt x="498" y="2844"/>
                  </a:lnTo>
                  <a:lnTo>
                    <a:pt x="498" y="2844"/>
                  </a:lnTo>
                  <a:lnTo>
                    <a:pt x="498" y="2840"/>
                  </a:lnTo>
                  <a:lnTo>
                    <a:pt x="498" y="2840"/>
                  </a:lnTo>
                  <a:lnTo>
                    <a:pt x="500" y="2838"/>
                  </a:lnTo>
                  <a:lnTo>
                    <a:pt x="500" y="2838"/>
                  </a:lnTo>
                  <a:lnTo>
                    <a:pt x="500" y="2834"/>
                  </a:lnTo>
                  <a:lnTo>
                    <a:pt x="500" y="2834"/>
                  </a:lnTo>
                  <a:lnTo>
                    <a:pt x="500" y="2830"/>
                  </a:lnTo>
                  <a:lnTo>
                    <a:pt x="500" y="2830"/>
                  </a:lnTo>
                  <a:lnTo>
                    <a:pt x="498" y="2830"/>
                  </a:lnTo>
                  <a:lnTo>
                    <a:pt x="498" y="2830"/>
                  </a:lnTo>
                  <a:lnTo>
                    <a:pt x="498" y="2824"/>
                  </a:lnTo>
                  <a:lnTo>
                    <a:pt x="498" y="2824"/>
                  </a:lnTo>
                  <a:lnTo>
                    <a:pt x="502" y="2820"/>
                  </a:lnTo>
                  <a:lnTo>
                    <a:pt x="502" y="2820"/>
                  </a:lnTo>
                  <a:lnTo>
                    <a:pt x="502" y="2816"/>
                  </a:lnTo>
                  <a:lnTo>
                    <a:pt x="502" y="2814"/>
                  </a:lnTo>
                  <a:lnTo>
                    <a:pt x="502" y="2814"/>
                  </a:lnTo>
                  <a:lnTo>
                    <a:pt x="502" y="2808"/>
                  </a:lnTo>
                  <a:lnTo>
                    <a:pt x="502" y="2808"/>
                  </a:lnTo>
                  <a:lnTo>
                    <a:pt x="500" y="2806"/>
                  </a:lnTo>
                  <a:lnTo>
                    <a:pt x="500" y="2806"/>
                  </a:lnTo>
                  <a:lnTo>
                    <a:pt x="500" y="2804"/>
                  </a:lnTo>
                  <a:lnTo>
                    <a:pt x="500" y="2804"/>
                  </a:lnTo>
                  <a:lnTo>
                    <a:pt x="502" y="2802"/>
                  </a:lnTo>
                  <a:lnTo>
                    <a:pt x="502" y="2802"/>
                  </a:lnTo>
                  <a:lnTo>
                    <a:pt x="502" y="2798"/>
                  </a:lnTo>
                  <a:lnTo>
                    <a:pt x="502" y="2798"/>
                  </a:lnTo>
                  <a:lnTo>
                    <a:pt x="504" y="2796"/>
                  </a:lnTo>
                  <a:lnTo>
                    <a:pt x="504" y="2796"/>
                  </a:lnTo>
                  <a:lnTo>
                    <a:pt x="504" y="2794"/>
                  </a:lnTo>
                  <a:lnTo>
                    <a:pt x="504" y="2794"/>
                  </a:lnTo>
                  <a:lnTo>
                    <a:pt x="504" y="2790"/>
                  </a:lnTo>
                  <a:lnTo>
                    <a:pt x="504" y="2790"/>
                  </a:lnTo>
                  <a:lnTo>
                    <a:pt x="506" y="2788"/>
                  </a:lnTo>
                  <a:lnTo>
                    <a:pt x="506" y="2788"/>
                  </a:lnTo>
                  <a:lnTo>
                    <a:pt x="506" y="2784"/>
                  </a:lnTo>
                  <a:lnTo>
                    <a:pt x="506" y="2784"/>
                  </a:lnTo>
                  <a:lnTo>
                    <a:pt x="506" y="2782"/>
                  </a:lnTo>
                  <a:lnTo>
                    <a:pt x="506" y="2782"/>
                  </a:lnTo>
                  <a:lnTo>
                    <a:pt x="508" y="2780"/>
                  </a:lnTo>
                  <a:lnTo>
                    <a:pt x="508" y="2780"/>
                  </a:lnTo>
                  <a:lnTo>
                    <a:pt x="508" y="2778"/>
                  </a:lnTo>
                  <a:lnTo>
                    <a:pt x="508" y="2778"/>
                  </a:lnTo>
                  <a:lnTo>
                    <a:pt x="508" y="2776"/>
                  </a:lnTo>
                  <a:lnTo>
                    <a:pt x="508" y="2776"/>
                  </a:lnTo>
                  <a:lnTo>
                    <a:pt x="508" y="2766"/>
                  </a:lnTo>
                  <a:lnTo>
                    <a:pt x="508" y="2766"/>
                  </a:lnTo>
                  <a:lnTo>
                    <a:pt x="508" y="2766"/>
                  </a:lnTo>
                  <a:lnTo>
                    <a:pt x="508" y="2764"/>
                  </a:lnTo>
                  <a:lnTo>
                    <a:pt x="508" y="2764"/>
                  </a:lnTo>
                  <a:lnTo>
                    <a:pt x="508" y="2760"/>
                  </a:lnTo>
                  <a:lnTo>
                    <a:pt x="508" y="2760"/>
                  </a:lnTo>
                  <a:lnTo>
                    <a:pt x="508" y="2758"/>
                  </a:lnTo>
                  <a:lnTo>
                    <a:pt x="508" y="2758"/>
                  </a:lnTo>
                  <a:lnTo>
                    <a:pt x="508" y="2754"/>
                  </a:lnTo>
                  <a:lnTo>
                    <a:pt x="508" y="2754"/>
                  </a:lnTo>
                  <a:lnTo>
                    <a:pt x="508" y="2752"/>
                  </a:lnTo>
                  <a:lnTo>
                    <a:pt x="508" y="2752"/>
                  </a:lnTo>
                  <a:lnTo>
                    <a:pt x="508" y="2748"/>
                  </a:lnTo>
                  <a:lnTo>
                    <a:pt x="508" y="2748"/>
                  </a:lnTo>
                  <a:lnTo>
                    <a:pt x="508" y="2746"/>
                  </a:lnTo>
                  <a:lnTo>
                    <a:pt x="508" y="2746"/>
                  </a:lnTo>
                  <a:lnTo>
                    <a:pt x="508" y="2742"/>
                  </a:lnTo>
                  <a:lnTo>
                    <a:pt x="508" y="2742"/>
                  </a:lnTo>
                  <a:lnTo>
                    <a:pt x="510" y="2738"/>
                  </a:lnTo>
                  <a:lnTo>
                    <a:pt x="510" y="2738"/>
                  </a:lnTo>
                  <a:lnTo>
                    <a:pt x="510" y="2736"/>
                  </a:lnTo>
                  <a:lnTo>
                    <a:pt x="510" y="2736"/>
                  </a:lnTo>
                  <a:lnTo>
                    <a:pt x="510" y="2734"/>
                  </a:lnTo>
                  <a:lnTo>
                    <a:pt x="510" y="2734"/>
                  </a:lnTo>
                  <a:lnTo>
                    <a:pt x="512" y="2728"/>
                  </a:lnTo>
                  <a:lnTo>
                    <a:pt x="512" y="2728"/>
                  </a:lnTo>
                  <a:lnTo>
                    <a:pt x="514" y="2726"/>
                  </a:lnTo>
                  <a:lnTo>
                    <a:pt x="516" y="2722"/>
                  </a:lnTo>
                  <a:lnTo>
                    <a:pt x="516" y="2722"/>
                  </a:lnTo>
                  <a:lnTo>
                    <a:pt x="516" y="2716"/>
                  </a:lnTo>
                  <a:lnTo>
                    <a:pt x="516" y="2716"/>
                  </a:lnTo>
                  <a:lnTo>
                    <a:pt x="516" y="2714"/>
                  </a:lnTo>
                  <a:lnTo>
                    <a:pt x="516" y="2714"/>
                  </a:lnTo>
                  <a:lnTo>
                    <a:pt x="516" y="2712"/>
                  </a:lnTo>
                  <a:lnTo>
                    <a:pt x="516" y="2712"/>
                  </a:lnTo>
                  <a:lnTo>
                    <a:pt x="516" y="2708"/>
                  </a:lnTo>
                  <a:lnTo>
                    <a:pt x="516" y="2708"/>
                  </a:lnTo>
                  <a:lnTo>
                    <a:pt x="516" y="2706"/>
                  </a:lnTo>
                  <a:lnTo>
                    <a:pt x="516" y="2706"/>
                  </a:lnTo>
                  <a:lnTo>
                    <a:pt x="516" y="2704"/>
                  </a:lnTo>
                  <a:lnTo>
                    <a:pt x="516" y="2704"/>
                  </a:lnTo>
                  <a:lnTo>
                    <a:pt x="518" y="2700"/>
                  </a:lnTo>
                  <a:lnTo>
                    <a:pt x="518" y="2700"/>
                  </a:lnTo>
                  <a:lnTo>
                    <a:pt x="518" y="2696"/>
                  </a:lnTo>
                  <a:lnTo>
                    <a:pt x="518" y="2694"/>
                  </a:lnTo>
                  <a:lnTo>
                    <a:pt x="518" y="2694"/>
                  </a:lnTo>
                  <a:lnTo>
                    <a:pt x="516" y="2692"/>
                  </a:lnTo>
                  <a:lnTo>
                    <a:pt x="516" y="2692"/>
                  </a:lnTo>
                  <a:lnTo>
                    <a:pt x="516" y="2688"/>
                  </a:lnTo>
                  <a:lnTo>
                    <a:pt x="516" y="2688"/>
                  </a:lnTo>
                  <a:lnTo>
                    <a:pt x="516" y="2686"/>
                  </a:lnTo>
                  <a:lnTo>
                    <a:pt x="516" y="2686"/>
                  </a:lnTo>
                  <a:lnTo>
                    <a:pt x="518" y="2684"/>
                  </a:lnTo>
                  <a:lnTo>
                    <a:pt x="518" y="2684"/>
                  </a:lnTo>
                  <a:lnTo>
                    <a:pt x="518" y="2680"/>
                  </a:lnTo>
                  <a:lnTo>
                    <a:pt x="518" y="2680"/>
                  </a:lnTo>
                  <a:lnTo>
                    <a:pt x="518" y="2678"/>
                  </a:lnTo>
                  <a:lnTo>
                    <a:pt x="518" y="2678"/>
                  </a:lnTo>
                  <a:lnTo>
                    <a:pt x="518" y="2674"/>
                  </a:lnTo>
                  <a:lnTo>
                    <a:pt x="518" y="2674"/>
                  </a:lnTo>
                  <a:lnTo>
                    <a:pt x="518" y="2672"/>
                  </a:lnTo>
                  <a:lnTo>
                    <a:pt x="518" y="2672"/>
                  </a:lnTo>
                  <a:lnTo>
                    <a:pt x="518" y="2668"/>
                  </a:lnTo>
                  <a:lnTo>
                    <a:pt x="518" y="2668"/>
                  </a:lnTo>
                  <a:lnTo>
                    <a:pt x="518" y="2666"/>
                  </a:lnTo>
                  <a:lnTo>
                    <a:pt x="518" y="2666"/>
                  </a:lnTo>
                  <a:lnTo>
                    <a:pt x="518" y="2664"/>
                  </a:lnTo>
                  <a:lnTo>
                    <a:pt x="518" y="2664"/>
                  </a:lnTo>
                  <a:lnTo>
                    <a:pt x="520" y="2660"/>
                  </a:lnTo>
                  <a:lnTo>
                    <a:pt x="520" y="2660"/>
                  </a:lnTo>
                  <a:lnTo>
                    <a:pt x="520" y="2658"/>
                  </a:lnTo>
                  <a:lnTo>
                    <a:pt x="520" y="2658"/>
                  </a:lnTo>
                  <a:lnTo>
                    <a:pt x="522" y="2656"/>
                  </a:lnTo>
                  <a:lnTo>
                    <a:pt x="522" y="2656"/>
                  </a:lnTo>
                  <a:lnTo>
                    <a:pt x="522" y="2652"/>
                  </a:lnTo>
                  <a:lnTo>
                    <a:pt x="522" y="2652"/>
                  </a:lnTo>
                  <a:lnTo>
                    <a:pt x="522" y="2650"/>
                  </a:lnTo>
                  <a:lnTo>
                    <a:pt x="522" y="2650"/>
                  </a:lnTo>
                  <a:lnTo>
                    <a:pt x="522" y="2646"/>
                  </a:lnTo>
                  <a:lnTo>
                    <a:pt x="522" y="2646"/>
                  </a:lnTo>
                  <a:lnTo>
                    <a:pt x="522" y="2644"/>
                  </a:lnTo>
                  <a:lnTo>
                    <a:pt x="524" y="2638"/>
                  </a:lnTo>
                  <a:lnTo>
                    <a:pt x="524" y="2638"/>
                  </a:lnTo>
                  <a:lnTo>
                    <a:pt x="524" y="2636"/>
                  </a:lnTo>
                  <a:lnTo>
                    <a:pt x="524" y="2636"/>
                  </a:lnTo>
                  <a:lnTo>
                    <a:pt x="526" y="2632"/>
                  </a:lnTo>
                  <a:lnTo>
                    <a:pt x="526" y="2632"/>
                  </a:lnTo>
                  <a:lnTo>
                    <a:pt x="526" y="2630"/>
                  </a:lnTo>
                  <a:lnTo>
                    <a:pt x="526" y="2630"/>
                  </a:lnTo>
                  <a:lnTo>
                    <a:pt x="526" y="2626"/>
                  </a:lnTo>
                  <a:lnTo>
                    <a:pt x="526" y="2626"/>
                  </a:lnTo>
                  <a:lnTo>
                    <a:pt x="526" y="2622"/>
                  </a:lnTo>
                  <a:lnTo>
                    <a:pt x="526" y="2622"/>
                  </a:lnTo>
                  <a:lnTo>
                    <a:pt x="526" y="2620"/>
                  </a:lnTo>
                  <a:lnTo>
                    <a:pt x="526" y="2618"/>
                  </a:lnTo>
                  <a:lnTo>
                    <a:pt x="526" y="2618"/>
                  </a:lnTo>
                  <a:lnTo>
                    <a:pt x="526" y="2614"/>
                  </a:lnTo>
                  <a:lnTo>
                    <a:pt x="526" y="2614"/>
                  </a:lnTo>
                  <a:lnTo>
                    <a:pt x="526" y="2612"/>
                  </a:lnTo>
                  <a:lnTo>
                    <a:pt x="526" y="2612"/>
                  </a:lnTo>
                  <a:lnTo>
                    <a:pt x="528" y="2610"/>
                  </a:lnTo>
                  <a:lnTo>
                    <a:pt x="528" y="2610"/>
                  </a:lnTo>
                  <a:lnTo>
                    <a:pt x="528" y="2608"/>
                  </a:lnTo>
                  <a:lnTo>
                    <a:pt x="528" y="2608"/>
                  </a:lnTo>
                  <a:lnTo>
                    <a:pt x="530" y="2604"/>
                  </a:lnTo>
                  <a:lnTo>
                    <a:pt x="530" y="2604"/>
                  </a:lnTo>
                  <a:lnTo>
                    <a:pt x="530" y="2602"/>
                  </a:lnTo>
                  <a:lnTo>
                    <a:pt x="530" y="2602"/>
                  </a:lnTo>
                  <a:lnTo>
                    <a:pt x="530" y="2600"/>
                  </a:lnTo>
                  <a:lnTo>
                    <a:pt x="530" y="2600"/>
                  </a:lnTo>
                  <a:lnTo>
                    <a:pt x="532" y="2598"/>
                  </a:lnTo>
                  <a:lnTo>
                    <a:pt x="532" y="2598"/>
                  </a:lnTo>
                  <a:lnTo>
                    <a:pt x="534" y="2596"/>
                  </a:lnTo>
                  <a:lnTo>
                    <a:pt x="534" y="2596"/>
                  </a:lnTo>
                  <a:lnTo>
                    <a:pt x="534" y="2592"/>
                  </a:lnTo>
                  <a:lnTo>
                    <a:pt x="534" y="2592"/>
                  </a:lnTo>
                  <a:lnTo>
                    <a:pt x="534" y="2588"/>
                  </a:lnTo>
                  <a:lnTo>
                    <a:pt x="534" y="2588"/>
                  </a:lnTo>
                  <a:lnTo>
                    <a:pt x="534" y="2586"/>
                  </a:lnTo>
                  <a:lnTo>
                    <a:pt x="534" y="2586"/>
                  </a:lnTo>
                  <a:lnTo>
                    <a:pt x="536" y="2582"/>
                  </a:lnTo>
                  <a:lnTo>
                    <a:pt x="536" y="2582"/>
                  </a:lnTo>
                  <a:lnTo>
                    <a:pt x="536" y="2580"/>
                  </a:lnTo>
                  <a:lnTo>
                    <a:pt x="536" y="2580"/>
                  </a:lnTo>
                  <a:lnTo>
                    <a:pt x="536" y="2576"/>
                  </a:lnTo>
                  <a:lnTo>
                    <a:pt x="536" y="2576"/>
                  </a:lnTo>
                  <a:lnTo>
                    <a:pt x="536" y="2572"/>
                  </a:lnTo>
                  <a:lnTo>
                    <a:pt x="536" y="2572"/>
                  </a:lnTo>
                  <a:lnTo>
                    <a:pt x="536" y="2570"/>
                  </a:lnTo>
                  <a:lnTo>
                    <a:pt x="536" y="2570"/>
                  </a:lnTo>
                  <a:lnTo>
                    <a:pt x="536" y="2568"/>
                  </a:lnTo>
                  <a:lnTo>
                    <a:pt x="536" y="2568"/>
                  </a:lnTo>
                  <a:lnTo>
                    <a:pt x="538" y="2564"/>
                  </a:lnTo>
                  <a:lnTo>
                    <a:pt x="538" y="2564"/>
                  </a:lnTo>
                  <a:lnTo>
                    <a:pt x="536" y="2560"/>
                  </a:lnTo>
                  <a:lnTo>
                    <a:pt x="536" y="2560"/>
                  </a:lnTo>
                  <a:lnTo>
                    <a:pt x="536" y="2558"/>
                  </a:lnTo>
                  <a:lnTo>
                    <a:pt x="536" y="2558"/>
                  </a:lnTo>
                  <a:lnTo>
                    <a:pt x="536" y="2556"/>
                  </a:lnTo>
                  <a:lnTo>
                    <a:pt x="536" y="2556"/>
                  </a:lnTo>
                  <a:lnTo>
                    <a:pt x="536" y="2552"/>
                  </a:lnTo>
                  <a:lnTo>
                    <a:pt x="536" y="2552"/>
                  </a:lnTo>
                  <a:lnTo>
                    <a:pt x="536" y="2550"/>
                  </a:lnTo>
                  <a:lnTo>
                    <a:pt x="536" y="2550"/>
                  </a:lnTo>
                  <a:lnTo>
                    <a:pt x="536" y="2548"/>
                  </a:lnTo>
                  <a:lnTo>
                    <a:pt x="536" y="2548"/>
                  </a:lnTo>
                  <a:lnTo>
                    <a:pt x="534" y="2544"/>
                  </a:lnTo>
                  <a:lnTo>
                    <a:pt x="534" y="2544"/>
                  </a:lnTo>
                  <a:lnTo>
                    <a:pt x="534" y="2542"/>
                  </a:lnTo>
                  <a:lnTo>
                    <a:pt x="534" y="2542"/>
                  </a:lnTo>
                  <a:lnTo>
                    <a:pt x="536" y="2540"/>
                  </a:lnTo>
                  <a:lnTo>
                    <a:pt x="536" y="2540"/>
                  </a:lnTo>
                  <a:lnTo>
                    <a:pt x="536" y="2536"/>
                  </a:lnTo>
                  <a:lnTo>
                    <a:pt x="536" y="2536"/>
                  </a:lnTo>
                  <a:lnTo>
                    <a:pt x="536" y="2534"/>
                  </a:lnTo>
                  <a:lnTo>
                    <a:pt x="536" y="2534"/>
                  </a:lnTo>
                  <a:lnTo>
                    <a:pt x="536" y="2530"/>
                  </a:lnTo>
                  <a:lnTo>
                    <a:pt x="536" y="2530"/>
                  </a:lnTo>
                  <a:lnTo>
                    <a:pt x="538" y="2530"/>
                  </a:lnTo>
                  <a:lnTo>
                    <a:pt x="538" y="2530"/>
                  </a:lnTo>
                  <a:lnTo>
                    <a:pt x="540" y="2526"/>
                  </a:lnTo>
                  <a:lnTo>
                    <a:pt x="540" y="2526"/>
                  </a:lnTo>
                  <a:lnTo>
                    <a:pt x="538" y="2520"/>
                  </a:lnTo>
                  <a:lnTo>
                    <a:pt x="538" y="2520"/>
                  </a:lnTo>
                  <a:lnTo>
                    <a:pt x="538" y="2518"/>
                  </a:lnTo>
                  <a:lnTo>
                    <a:pt x="538" y="2518"/>
                  </a:lnTo>
                  <a:lnTo>
                    <a:pt x="538" y="2518"/>
                  </a:lnTo>
                  <a:lnTo>
                    <a:pt x="538" y="2518"/>
                  </a:lnTo>
                  <a:lnTo>
                    <a:pt x="538" y="2512"/>
                  </a:lnTo>
                  <a:lnTo>
                    <a:pt x="538" y="2512"/>
                  </a:lnTo>
                  <a:lnTo>
                    <a:pt x="538" y="2508"/>
                  </a:lnTo>
                  <a:lnTo>
                    <a:pt x="538" y="2508"/>
                  </a:lnTo>
                  <a:lnTo>
                    <a:pt x="538" y="2504"/>
                  </a:lnTo>
                  <a:lnTo>
                    <a:pt x="538" y="2502"/>
                  </a:lnTo>
                  <a:lnTo>
                    <a:pt x="538" y="2502"/>
                  </a:lnTo>
                  <a:lnTo>
                    <a:pt x="538" y="2500"/>
                  </a:lnTo>
                  <a:lnTo>
                    <a:pt x="538" y="2500"/>
                  </a:lnTo>
                  <a:lnTo>
                    <a:pt x="538" y="2496"/>
                  </a:lnTo>
                  <a:lnTo>
                    <a:pt x="540" y="2496"/>
                  </a:lnTo>
                  <a:lnTo>
                    <a:pt x="540" y="2496"/>
                  </a:lnTo>
                  <a:lnTo>
                    <a:pt x="540" y="2492"/>
                  </a:lnTo>
                  <a:lnTo>
                    <a:pt x="540" y="2492"/>
                  </a:lnTo>
                  <a:lnTo>
                    <a:pt x="540" y="2488"/>
                  </a:lnTo>
                  <a:lnTo>
                    <a:pt x="540" y="2488"/>
                  </a:lnTo>
                  <a:lnTo>
                    <a:pt x="540" y="2486"/>
                  </a:lnTo>
                  <a:lnTo>
                    <a:pt x="540" y="2486"/>
                  </a:lnTo>
                  <a:lnTo>
                    <a:pt x="540" y="2484"/>
                  </a:lnTo>
                  <a:lnTo>
                    <a:pt x="540" y="2484"/>
                  </a:lnTo>
                  <a:lnTo>
                    <a:pt x="542" y="2480"/>
                  </a:lnTo>
                  <a:lnTo>
                    <a:pt x="542" y="2480"/>
                  </a:lnTo>
                  <a:lnTo>
                    <a:pt x="542" y="2476"/>
                  </a:lnTo>
                  <a:lnTo>
                    <a:pt x="542" y="2476"/>
                  </a:lnTo>
                  <a:lnTo>
                    <a:pt x="542" y="2476"/>
                  </a:lnTo>
                  <a:lnTo>
                    <a:pt x="542" y="2476"/>
                  </a:lnTo>
                  <a:lnTo>
                    <a:pt x="542" y="2474"/>
                  </a:lnTo>
                  <a:lnTo>
                    <a:pt x="542" y="2474"/>
                  </a:lnTo>
                  <a:lnTo>
                    <a:pt x="544" y="2470"/>
                  </a:lnTo>
                  <a:lnTo>
                    <a:pt x="544" y="2470"/>
                  </a:lnTo>
                  <a:lnTo>
                    <a:pt x="544" y="2466"/>
                  </a:lnTo>
                  <a:lnTo>
                    <a:pt x="544" y="2466"/>
                  </a:lnTo>
                  <a:lnTo>
                    <a:pt x="544" y="2464"/>
                  </a:lnTo>
                  <a:lnTo>
                    <a:pt x="544" y="2464"/>
                  </a:lnTo>
                  <a:lnTo>
                    <a:pt x="546" y="2462"/>
                  </a:lnTo>
                  <a:lnTo>
                    <a:pt x="546" y="2462"/>
                  </a:lnTo>
                  <a:lnTo>
                    <a:pt x="548" y="2458"/>
                  </a:lnTo>
                  <a:lnTo>
                    <a:pt x="548" y="2458"/>
                  </a:lnTo>
                  <a:lnTo>
                    <a:pt x="548" y="2454"/>
                  </a:lnTo>
                  <a:lnTo>
                    <a:pt x="548" y="2454"/>
                  </a:lnTo>
                  <a:lnTo>
                    <a:pt x="548" y="2452"/>
                  </a:lnTo>
                  <a:lnTo>
                    <a:pt x="548" y="2452"/>
                  </a:lnTo>
                  <a:lnTo>
                    <a:pt x="548" y="2448"/>
                  </a:lnTo>
                  <a:lnTo>
                    <a:pt x="548" y="2448"/>
                  </a:lnTo>
                  <a:lnTo>
                    <a:pt x="548" y="2446"/>
                  </a:lnTo>
                  <a:lnTo>
                    <a:pt x="548" y="2446"/>
                  </a:lnTo>
                  <a:lnTo>
                    <a:pt x="548" y="2442"/>
                  </a:lnTo>
                  <a:lnTo>
                    <a:pt x="548" y="2440"/>
                  </a:lnTo>
                  <a:lnTo>
                    <a:pt x="548" y="2440"/>
                  </a:lnTo>
                  <a:lnTo>
                    <a:pt x="548" y="2438"/>
                  </a:lnTo>
                  <a:lnTo>
                    <a:pt x="548" y="2438"/>
                  </a:lnTo>
                  <a:lnTo>
                    <a:pt x="550" y="2434"/>
                  </a:lnTo>
                  <a:lnTo>
                    <a:pt x="550" y="2432"/>
                  </a:lnTo>
                  <a:lnTo>
                    <a:pt x="550" y="2432"/>
                  </a:lnTo>
                  <a:lnTo>
                    <a:pt x="550" y="2428"/>
                  </a:lnTo>
                  <a:lnTo>
                    <a:pt x="550" y="2428"/>
                  </a:lnTo>
                  <a:lnTo>
                    <a:pt x="550" y="2426"/>
                  </a:lnTo>
                  <a:lnTo>
                    <a:pt x="550" y="2426"/>
                  </a:lnTo>
                  <a:lnTo>
                    <a:pt x="550" y="2422"/>
                  </a:lnTo>
                  <a:lnTo>
                    <a:pt x="550" y="2422"/>
                  </a:lnTo>
                  <a:lnTo>
                    <a:pt x="552" y="2420"/>
                  </a:lnTo>
                  <a:lnTo>
                    <a:pt x="552" y="2420"/>
                  </a:lnTo>
                  <a:lnTo>
                    <a:pt x="552" y="2416"/>
                  </a:lnTo>
                  <a:lnTo>
                    <a:pt x="552" y="2410"/>
                  </a:lnTo>
                  <a:lnTo>
                    <a:pt x="552" y="2410"/>
                  </a:lnTo>
                  <a:lnTo>
                    <a:pt x="550" y="2406"/>
                  </a:lnTo>
                  <a:lnTo>
                    <a:pt x="550" y="2406"/>
                  </a:lnTo>
                  <a:lnTo>
                    <a:pt x="550" y="2404"/>
                  </a:lnTo>
                  <a:lnTo>
                    <a:pt x="550" y="2404"/>
                  </a:lnTo>
                  <a:lnTo>
                    <a:pt x="550" y="2404"/>
                  </a:lnTo>
                  <a:lnTo>
                    <a:pt x="550" y="2404"/>
                  </a:lnTo>
                  <a:lnTo>
                    <a:pt x="552" y="2400"/>
                  </a:lnTo>
                  <a:lnTo>
                    <a:pt x="552" y="2400"/>
                  </a:lnTo>
                  <a:lnTo>
                    <a:pt x="554" y="2396"/>
                  </a:lnTo>
                  <a:lnTo>
                    <a:pt x="554" y="2396"/>
                  </a:lnTo>
                  <a:lnTo>
                    <a:pt x="554" y="2396"/>
                  </a:lnTo>
                  <a:lnTo>
                    <a:pt x="554" y="2396"/>
                  </a:lnTo>
                  <a:lnTo>
                    <a:pt x="556" y="2394"/>
                  </a:lnTo>
                  <a:lnTo>
                    <a:pt x="556" y="2394"/>
                  </a:lnTo>
                  <a:lnTo>
                    <a:pt x="556" y="2392"/>
                  </a:lnTo>
                  <a:lnTo>
                    <a:pt x="556" y="2392"/>
                  </a:lnTo>
                  <a:lnTo>
                    <a:pt x="558" y="2390"/>
                  </a:lnTo>
                  <a:lnTo>
                    <a:pt x="558" y="2390"/>
                  </a:lnTo>
                  <a:lnTo>
                    <a:pt x="558" y="2384"/>
                  </a:lnTo>
                  <a:lnTo>
                    <a:pt x="558" y="2384"/>
                  </a:lnTo>
                  <a:lnTo>
                    <a:pt x="558" y="2380"/>
                  </a:lnTo>
                  <a:lnTo>
                    <a:pt x="558" y="2380"/>
                  </a:lnTo>
                  <a:lnTo>
                    <a:pt x="558" y="2380"/>
                  </a:lnTo>
                  <a:lnTo>
                    <a:pt x="558" y="2380"/>
                  </a:lnTo>
                  <a:lnTo>
                    <a:pt x="558" y="2378"/>
                  </a:lnTo>
                  <a:lnTo>
                    <a:pt x="558" y="2378"/>
                  </a:lnTo>
                  <a:lnTo>
                    <a:pt x="558" y="2374"/>
                  </a:lnTo>
                  <a:lnTo>
                    <a:pt x="558" y="2374"/>
                  </a:lnTo>
                  <a:lnTo>
                    <a:pt x="558" y="2370"/>
                  </a:lnTo>
                  <a:lnTo>
                    <a:pt x="558" y="2370"/>
                  </a:lnTo>
                  <a:lnTo>
                    <a:pt x="556" y="2368"/>
                  </a:lnTo>
                  <a:lnTo>
                    <a:pt x="558" y="2368"/>
                  </a:lnTo>
                  <a:lnTo>
                    <a:pt x="558" y="2368"/>
                  </a:lnTo>
                  <a:lnTo>
                    <a:pt x="558" y="2364"/>
                  </a:lnTo>
                  <a:lnTo>
                    <a:pt x="558" y="2364"/>
                  </a:lnTo>
                  <a:lnTo>
                    <a:pt x="560" y="2362"/>
                  </a:lnTo>
                  <a:lnTo>
                    <a:pt x="560" y="2362"/>
                  </a:lnTo>
                  <a:lnTo>
                    <a:pt x="562" y="2358"/>
                  </a:lnTo>
                  <a:lnTo>
                    <a:pt x="562" y="2358"/>
                  </a:lnTo>
                  <a:lnTo>
                    <a:pt x="562" y="2354"/>
                  </a:lnTo>
                  <a:lnTo>
                    <a:pt x="562" y="2354"/>
                  </a:lnTo>
                  <a:lnTo>
                    <a:pt x="560" y="2352"/>
                  </a:lnTo>
                  <a:lnTo>
                    <a:pt x="560" y="2352"/>
                  </a:lnTo>
                  <a:lnTo>
                    <a:pt x="562" y="2350"/>
                  </a:lnTo>
                  <a:lnTo>
                    <a:pt x="562" y="2350"/>
                  </a:lnTo>
                  <a:lnTo>
                    <a:pt x="562" y="2346"/>
                  </a:lnTo>
                  <a:lnTo>
                    <a:pt x="562" y="2346"/>
                  </a:lnTo>
                  <a:lnTo>
                    <a:pt x="562" y="2342"/>
                  </a:lnTo>
                  <a:lnTo>
                    <a:pt x="562" y="2342"/>
                  </a:lnTo>
                  <a:lnTo>
                    <a:pt x="562" y="2340"/>
                  </a:lnTo>
                  <a:lnTo>
                    <a:pt x="562" y="2340"/>
                  </a:lnTo>
                  <a:lnTo>
                    <a:pt x="562" y="2338"/>
                  </a:lnTo>
                  <a:lnTo>
                    <a:pt x="562" y="2336"/>
                  </a:lnTo>
                  <a:lnTo>
                    <a:pt x="562" y="2336"/>
                  </a:lnTo>
                  <a:lnTo>
                    <a:pt x="564" y="2332"/>
                  </a:lnTo>
                  <a:lnTo>
                    <a:pt x="564" y="2332"/>
                  </a:lnTo>
                  <a:lnTo>
                    <a:pt x="564" y="2330"/>
                  </a:lnTo>
                  <a:lnTo>
                    <a:pt x="564" y="2330"/>
                  </a:lnTo>
                  <a:lnTo>
                    <a:pt x="564" y="2328"/>
                  </a:lnTo>
                  <a:lnTo>
                    <a:pt x="564" y="2328"/>
                  </a:lnTo>
                  <a:lnTo>
                    <a:pt x="566" y="2324"/>
                  </a:lnTo>
                  <a:lnTo>
                    <a:pt x="566" y="2324"/>
                  </a:lnTo>
                  <a:lnTo>
                    <a:pt x="564" y="2320"/>
                  </a:lnTo>
                  <a:lnTo>
                    <a:pt x="564" y="2320"/>
                  </a:lnTo>
                  <a:lnTo>
                    <a:pt x="564" y="2318"/>
                  </a:lnTo>
                  <a:lnTo>
                    <a:pt x="564" y="2318"/>
                  </a:lnTo>
                  <a:lnTo>
                    <a:pt x="566" y="2316"/>
                  </a:lnTo>
                  <a:lnTo>
                    <a:pt x="566" y="2316"/>
                  </a:lnTo>
                  <a:lnTo>
                    <a:pt x="566" y="2312"/>
                  </a:lnTo>
                  <a:lnTo>
                    <a:pt x="566" y="2312"/>
                  </a:lnTo>
                  <a:lnTo>
                    <a:pt x="566" y="2306"/>
                  </a:lnTo>
                  <a:lnTo>
                    <a:pt x="566" y="2306"/>
                  </a:lnTo>
                  <a:lnTo>
                    <a:pt x="566" y="2302"/>
                  </a:lnTo>
                  <a:lnTo>
                    <a:pt x="566" y="2302"/>
                  </a:lnTo>
                  <a:lnTo>
                    <a:pt x="566" y="2302"/>
                  </a:lnTo>
                  <a:lnTo>
                    <a:pt x="566" y="2302"/>
                  </a:lnTo>
                  <a:lnTo>
                    <a:pt x="566" y="2298"/>
                  </a:lnTo>
                  <a:lnTo>
                    <a:pt x="566" y="2298"/>
                  </a:lnTo>
                  <a:lnTo>
                    <a:pt x="564" y="2296"/>
                  </a:lnTo>
                  <a:lnTo>
                    <a:pt x="564" y="2296"/>
                  </a:lnTo>
                  <a:lnTo>
                    <a:pt x="566" y="2294"/>
                  </a:lnTo>
                  <a:lnTo>
                    <a:pt x="566" y="2294"/>
                  </a:lnTo>
                  <a:lnTo>
                    <a:pt x="568" y="2292"/>
                  </a:lnTo>
                  <a:lnTo>
                    <a:pt x="568" y="2292"/>
                  </a:lnTo>
                  <a:lnTo>
                    <a:pt x="568" y="2290"/>
                  </a:lnTo>
                  <a:lnTo>
                    <a:pt x="568" y="2290"/>
                  </a:lnTo>
                  <a:lnTo>
                    <a:pt x="570" y="2286"/>
                  </a:lnTo>
                  <a:lnTo>
                    <a:pt x="570" y="2286"/>
                  </a:lnTo>
                  <a:lnTo>
                    <a:pt x="570" y="2278"/>
                  </a:lnTo>
                  <a:lnTo>
                    <a:pt x="570" y="2278"/>
                  </a:lnTo>
                  <a:lnTo>
                    <a:pt x="568" y="2274"/>
                  </a:lnTo>
                  <a:lnTo>
                    <a:pt x="568" y="2274"/>
                  </a:lnTo>
                  <a:lnTo>
                    <a:pt x="566" y="2274"/>
                  </a:lnTo>
                  <a:lnTo>
                    <a:pt x="566" y="2274"/>
                  </a:lnTo>
                  <a:lnTo>
                    <a:pt x="568" y="2270"/>
                  </a:lnTo>
                  <a:lnTo>
                    <a:pt x="568" y="2270"/>
                  </a:lnTo>
                  <a:lnTo>
                    <a:pt x="568" y="2268"/>
                  </a:lnTo>
                  <a:lnTo>
                    <a:pt x="568" y="2268"/>
                  </a:lnTo>
                  <a:lnTo>
                    <a:pt x="570" y="2264"/>
                  </a:lnTo>
                  <a:lnTo>
                    <a:pt x="570" y="2264"/>
                  </a:lnTo>
                  <a:lnTo>
                    <a:pt x="572" y="2258"/>
                  </a:lnTo>
                  <a:lnTo>
                    <a:pt x="572" y="2258"/>
                  </a:lnTo>
                  <a:lnTo>
                    <a:pt x="574" y="2258"/>
                  </a:lnTo>
                  <a:lnTo>
                    <a:pt x="574" y="2258"/>
                  </a:lnTo>
                  <a:lnTo>
                    <a:pt x="574" y="2254"/>
                  </a:lnTo>
                  <a:lnTo>
                    <a:pt x="574" y="2252"/>
                  </a:lnTo>
                  <a:lnTo>
                    <a:pt x="574" y="2252"/>
                  </a:lnTo>
                  <a:lnTo>
                    <a:pt x="572" y="2248"/>
                  </a:lnTo>
                  <a:lnTo>
                    <a:pt x="572" y="2248"/>
                  </a:lnTo>
                  <a:lnTo>
                    <a:pt x="572" y="2246"/>
                  </a:lnTo>
                  <a:lnTo>
                    <a:pt x="572" y="2246"/>
                  </a:lnTo>
                  <a:lnTo>
                    <a:pt x="572" y="2244"/>
                  </a:lnTo>
                  <a:lnTo>
                    <a:pt x="572" y="2242"/>
                  </a:lnTo>
                  <a:lnTo>
                    <a:pt x="572" y="2242"/>
                  </a:lnTo>
                  <a:lnTo>
                    <a:pt x="574" y="2238"/>
                  </a:lnTo>
                  <a:lnTo>
                    <a:pt x="574" y="2238"/>
                  </a:lnTo>
                  <a:lnTo>
                    <a:pt x="574" y="2236"/>
                  </a:lnTo>
                  <a:lnTo>
                    <a:pt x="574" y="2236"/>
                  </a:lnTo>
                  <a:lnTo>
                    <a:pt x="576" y="2234"/>
                  </a:lnTo>
                  <a:lnTo>
                    <a:pt x="576" y="2234"/>
                  </a:lnTo>
                  <a:lnTo>
                    <a:pt x="578" y="2230"/>
                  </a:lnTo>
                  <a:lnTo>
                    <a:pt x="578" y="2230"/>
                  </a:lnTo>
                  <a:lnTo>
                    <a:pt x="578" y="2230"/>
                  </a:lnTo>
                  <a:lnTo>
                    <a:pt x="580" y="2224"/>
                  </a:lnTo>
                  <a:lnTo>
                    <a:pt x="580" y="2224"/>
                  </a:lnTo>
                  <a:lnTo>
                    <a:pt x="580" y="2222"/>
                  </a:lnTo>
                  <a:lnTo>
                    <a:pt x="580" y="2222"/>
                  </a:lnTo>
                  <a:lnTo>
                    <a:pt x="580" y="2218"/>
                  </a:lnTo>
                  <a:lnTo>
                    <a:pt x="580" y="2218"/>
                  </a:lnTo>
                  <a:lnTo>
                    <a:pt x="580" y="2216"/>
                  </a:lnTo>
                  <a:lnTo>
                    <a:pt x="580" y="2216"/>
                  </a:lnTo>
                  <a:lnTo>
                    <a:pt x="582" y="2212"/>
                  </a:lnTo>
                  <a:lnTo>
                    <a:pt x="582" y="2212"/>
                  </a:lnTo>
                  <a:lnTo>
                    <a:pt x="580" y="2208"/>
                  </a:lnTo>
                  <a:lnTo>
                    <a:pt x="580" y="2208"/>
                  </a:lnTo>
                  <a:lnTo>
                    <a:pt x="580" y="2206"/>
                  </a:lnTo>
                  <a:lnTo>
                    <a:pt x="580" y="2206"/>
                  </a:lnTo>
                  <a:lnTo>
                    <a:pt x="580" y="2202"/>
                  </a:lnTo>
                  <a:lnTo>
                    <a:pt x="580" y="2202"/>
                  </a:lnTo>
                  <a:lnTo>
                    <a:pt x="580" y="2200"/>
                  </a:lnTo>
                  <a:lnTo>
                    <a:pt x="580" y="2200"/>
                  </a:lnTo>
                  <a:lnTo>
                    <a:pt x="580" y="2194"/>
                  </a:lnTo>
                  <a:lnTo>
                    <a:pt x="580" y="2194"/>
                  </a:lnTo>
                  <a:lnTo>
                    <a:pt x="578" y="2192"/>
                  </a:lnTo>
                  <a:lnTo>
                    <a:pt x="578" y="2192"/>
                  </a:lnTo>
                  <a:lnTo>
                    <a:pt x="578" y="2188"/>
                  </a:lnTo>
                  <a:lnTo>
                    <a:pt x="578" y="2188"/>
                  </a:lnTo>
                  <a:lnTo>
                    <a:pt x="578" y="2184"/>
                  </a:lnTo>
                  <a:lnTo>
                    <a:pt x="580" y="2184"/>
                  </a:lnTo>
                  <a:lnTo>
                    <a:pt x="580" y="2184"/>
                  </a:lnTo>
                  <a:lnTo>
                    <a:pt x="580" y="2182"/>
                  </a:lnTo>
                  <a:lnTo>
                    <a:pt x="580" y="2182"/>
                  </a:lnTo>
                  <a:lnTo>
                    <a:pt x="582" y="2178"/>
                  </a:lnTo>
                  <a:lnTo>
                    <a:pt x="582" y="2178"/>
                  </a:lnTo>
                  <a:lnTo>
                    <a:pt x="582" y="2170"/>
                  </a:lnTo>
                  <a:lnTo>
                    <a:pt x="582" y="2170"/>
                  </a:lnTo>
                  <a:lnTo>
                    <a:pt x="580" y="2166"/>
                  </a:lnTo>
                  <a:lnTo>
                    <a:pt x="580" y="2166"/>
                  </a:lnTo>
                  <a:lnTo>
                    <a:pt x="578" y="2166"/>
                  </a:lnTo>
                  <a:lnTo>
                    <a:pt x="578" y="2166"/>
                  </a:lnTo>
                  <a:lnTo>
                    <a:pt x="580" y="2160"/>
                  </a:lnTo>
                  <a:lnTo>
                    <a:pt x="580" y="2160"/>
                  </a:lnTo>
                  <a:lnTo>
                    <a:pt x="580" y="2156"/>
                  </a:lnTo>
                  <a:lnTo>
                    <a:pt x="580" y="2156"/>
                  </a:lnTo>
                  <a:lnTo>
                    <a:pt x="582" y="2154"/>
                  </a:lnTo>
                  <a:lnTo>
                    <a:pt x="582" y="2154"/>
                  </a:lnTo>
                  <a:lnTo>
                    <a:pt x="582" y="2150"/>
                  </a:lnTo>
                  <a:lnTo>
                    <a:pt x="582" y="2150"/>
                  </a:lnTo>
                  <a:lnTo>
                    <a:pt x="584" y="2148"/>
                  </a:lnTo>
                  <a:lnTo>
                    <a:pt x="584" y="2148"/>
                  </a:lnTo>
                  <a:lnTo>
                    <a:pt x="586" y="2144"/>
                  </a:lnTo>
                  <a:lnTo>
                    <a:pt x="586" y="2144"/>
                  </a:lnTo>
                  <a:lnTo>
                    <a:pt x="586" y="2144"/>
                  </a:lnTo>
                  <a:lnTo>
                    <a:pt x="586" y="2138"/>
                  </a:lnTo>
                  <a:lnTo>
                    <a:pt x="586" y="2138"/>
                  </a:lnTo>
                  <a:lnTo>
                    <a:pt x="588" y="2136"/>
                  </a:lnTo>
                  <a:lnTo>
                    <a:pt x="588" y="2136"/>
                  </a:lnTo>
                  <a:lnTo>
                    <a:pt x="588" y="2132"/>
                  </a:lnTo>
                  <a:lnTo>
                    <a:pt x="588" y="2132"/>
                  </a:lnTo>
                  <a:lnTo>
                    <a:pt x="588" y="2130"/>
                  </a:lnTo>
                  <a:lnTo>
                    <a:pt x="588" y="2130"/>
                  </a:lnTo>
                  <a:lnTo>
                    <a:pt x="588" y="2128"/>
                  </a:lnTo>
                  <a:lnTo>
                    <a:pt x="588" y="2128"/>
                  </a:lnTo>
                  <a:lnTo>
                    <a:pt x="588" y="2124"/>
                  </a:lnTo>
                  <a:lnTo>
                    <a:pt x="588" y="2124"/>
                  </a:lnTo>
                  <a:lnTo>
                    <a:pt x="590" y="2124"/>
                  </a:lnTo>
                  <a:lnTo>
                    <a:pt x="590" y="2124"/>
                  </a:lnTo>
                  <a:lnTo>
                    <a:pt x="590" y="2120"/>
                  </a:lnTo>
                  <a:lnTo>
                    <a:pt x="590" y="2120"/>
                  </a:lnTo>
                  <a:lnTo>
                    <a:pt x="590" y="2116"/>
                  </a:lnTo>
                  <a:lnTo>
                    <a:pt x="590" y="2116"/>
                  </a:lnTo>
                  <a:lnTo>
                    <a:pt x="590" y="2114"/>
                  </a:lnTo>
                  <a:lnTo>
                    <a:pt x="590" y="2114"/>
                  </a:lnTo>
                  <a:lnTo>
                    <a:pt x="592" y="2112"/>
                  </a:lnTo>
                  <a:lnTo>
                    <a:pt x="592" y="2112"/>
                  </a:lnTo>
                  <a:lnTo>
                    <a:pt x="592" y="2108"/>
                  </a:lnTo>
                  <a:lnTo>
                    <a:pt x="592" y="2108"/>
                  </a:lnTo>
                  <a:lnTo>
                    <a:pt x="592" y="2106"/>
                  </a:lnTo>
                  <a:lnTo>
                    <a:pt x="592" y="2106"/>
                  </a:lnTo>
                  <a:lnTo>
                    <a:pt x="592" y="2102"/>
                  </a:lnTo>
                  <a:lnTo>
                    <a:pt x="592" y="2102"/>
                  </a:lnTo>
                  <a:lnTo>
                    <a:pt x="592" y="2100"/>
                  </a:lnTo>
                  <a:lnTo>
                    <a:pt x="592" y="2100"/>
                  </a:lnTo>
                  <a:lnTo>
                    <a:pt x="592" y="2098"/>
                  </a:lnTo>
                  <a:lnTo>
                    <a:pt x="592" y="2098"/>
                  </a:lnTo>
                  <a:lnTo>
                    <a:pt x="592" y="2094"/>
                  </a:lnTo>
                  <a:lnTo>
                    <a:pt x="592" y="2092"/>
                  </a:lnTo>
                  <a:lnTo>
                    <a:pt x="592" y="2092"/>
                  </a:lnTo>
                  <a:lnTo>
                    <a:pt x="592" y="2088"/>
                  </a:lnTo>
                  <a:lnTo>
                    <a:pt x="592" y="2088"/>
                  </a:lnTo>
                  <a:lnTo>
                    <a:pt x="592" y="2086"/>
                  </a:lnTo>
                  <a:lnTo>
                    <a:pt x="592" y="2086"/>
                  </a:lnTo>
                  <a:lnTo>
                    <a:pt x="592" y="2084"/>
                  </a:lnTo>
                  <a:lnTo>
                    <a:pt x="592" y="2084"/>
                  </a:lnTo>
                  <a:lnTo>
                    <a:pt x="592" y="2082"/>
                  </a:lnTo>
                  <a:lnTo>
                    <a:pt x="592" y="2082"/>
                  </a:lnTo>
                  <a:lnTo>
                    <a:pt x="594" y="2078"/>
                  </a:lnTo>
                  <a:lnTo>
                    <a:pt x="594" y="2078"/>
                  </a:lnTo>
                  <a:lnTo>
                    <a:pt x="596" y="2074"/>
                  </a:lnTo>
                  <a:lnTo>
                    <a:pt x="598" y="2070"/>
                  </a:lnTo>
                  <a:lnTo>
                    <a:pt x="598" y="2070"/>
                  </a:lnTo>
                  <a:lnTo>
                    <a:pt x="598" y="2070"/>
                  </a:lnTo>
                  <a:lnTo>
                    <a:pt x="598" y="2070"/>
                  </a:lnTo>
                  <a:lnTo>
                    <a:pt x="598" y="2066"/>
                  </a:lnTo>
                  <a:lnTo>
                    <a:pt x="598" y="2066"/>
                  </a:lnTo>
                  <a:lnTo>
                    <a:pt x="598" y="2062"/>
                  </a:lnTo>
                  <a:lnTo>
                    <a:pt x="598" y="2060"/>
                  </a:lnTo>
                  <a:lnTo>
                    <a:pt x="598" y="2060"/>
                  </a:lnTo>
                  <a:lnTo>
                    <a:pt x="598" y="2056"/>
                  </a:lnTo>
                  <a:lnTo>
                    <a:pt x="598" y="2056"/>
                  </a:lnTo>
                  <a:lnTo>
                    <a:pt x="598" y="2054"/>
                  </a:lnTo>
                  <a:lnTo>
                    <a:pt x="598" y="2054"/>
                  </a:lnTo>
                  <a:lnTo>
                    <a:pt x="598" y="2050"/>
                  </a:lnTo>
                  <a:lnTo>
                    <a:pt x="600" y="2048"/>
                  </a:lnTo>
                  <a:lnTo>
                    <a:pt x="600" y="2048"/>
                  </a:lnTo>
                  <a:lnTo>
                    <a:pt x="600" y="2044"/>
                  </a:lnTo>
                  <a:lnTo>
                    <a:pt x="600" y="2044"/>
                  </a:lnTo>
                  <a:lnTo>
                    <a:pt x="600" y="2040"/>
                  </a:lnTo>
                  <a:lnTo>
                    <a:pt x="600" y="2040"/>
                  </a:lnTo>
                  <a:lnTo>
                    <a:pt x="600" y="2038"/>
                  </a:lnTo>
                  <a:lnTo>
                    <a:pt x="600" y="2038"/>
                  </a:lnTo>
                  <a:lnTo>
                    <a:pt x="600" y="2034"/>
                  </a:lnTo>
                  <a:lnTo>
                    <a:pt x="600" y="2034"/>
                  </a:lnTo>
                  <a:lnTo>
                    <a:pt x="598" y="2032"/>
                  </a:lnTo>
                  <a:lnTo>
                    <a:pt x="598" y="2032"/>
                  </a:lnTo>
                  <a:lnTo>
                    <a:pt x="600" y="2030"/>
                  </a:lnTo>
                  <a:lnTo>
                    <a:pt x="600" y="2030"/>
                  </a:lnTo>
                  <a:lnTo>
                    <a:pt x="600" y="2026"/>
                  </a:lnTo>
                  <a:lnTo>
                    <a:pt x="600" y="2026"/>
                  </a:lnTo>
                  <a:lnTo>
                    <a:pt x="600" y="2024"/>
                  </a:lnTo>
                  <a:lnTo>
                    <a:pt x="600" y="2024"/>
                  </a:lnTo>
                  <a:lnTo>
                    <a:pt x="600" y="2022"/>
                  </a:lnTo>
                  <a:lnTo>
                    <a:pt x="600" y="2022"/>
                  </a:lnTo>
                  <a:lnTo>
                    <a:pt x="600" y="2018"/>
                  </a:lnTo>
                  <a:lnTo>
                    <a:pt x="600" y="2018"/>
                  </a:lnTo>
                  <a:lnTo>
                    <a:pt x="600" y="2016"/>
                  </a:lnTo>
                  <a:lnTo>
                    <a:pt x="600" y="2016"/>
                  </a:lnTo>
                  <a:lnTo>
                    <a:pt x="602" y="2012"/>
                  </a:lnTo>
                  <a:lnTo>
                    <a:pt x="602" y="2012"/>
                  </a:lnTo>
                  <a:lnTo>
                    <a:pt x="604" y="2006"/>
                  </a:lnTo>
                  <a:lnTo>
                    <a:pt x="604" y="2006"/>
                  </a:lnTo>
                  <a:lnTo>
                    <a:pt x="604" y="2000"/>
                  </a:lnTo>
                  <a:lnTo>
                    <a:pt x="604" y="2000"/>
                  </a:lnTo>
                  <a:lnTo>
                    <a:pt x="602" y="1998"/>
                  </a:lnTo>
                  <a:lnTo>
                    <a:pt x="602" y="1998"/>
                  </a:lnTo>
                  <a:lnTo>
                    <a:pt x="604" y="1996"/>
                  </a:lnTo>
                  <a:lnTo>
                    <a:pt x="604" y="1996"/>
                  </a:lnTo>
                  <a:lnTo>
                    <a:pt x="604" y="1992"/>
                  </a:lnTo>
                  <a:lnTo>
                    <a:pt x="604" y="1992"/>
                  </a:lnTo>
                  <a:lnTo>
                    <a:pt x="602" y="1988"/>
                  </a:lnTo>
                  <a:lnTo>
                    <a:pt x="602" y="1988"/>
                  </a:lnTo>
                  <a:lnTo>
                    <a:pt x="602" y="1986"/>
                  </a:lnTo>
                  <a:lnTo>
                    <a:pt x="602" y="1986"/>
                  </a:lnTo>
                  <a:lnTo>
                    <a:pt x="604" y="1986"/>
                  </a:lnTo>
                  <a:lnTo>
                    <a:pt x="604" y="1986"/>
                  </a:lnTo>
                  <a:lnTo>
                    <a:pt x="608" y="1982"/>
                  </a:lnTo>
                  <a:lnTo>
                    <a:pt x="608" y="1982"/>
                  </a:lnTo>
                  <a:lnTo>
                    <a:pt x="610" y="1980"/>
                  </a:lnTo>
                  <a:lnTo>
                    <a:pt x="610" y="1974"/>
                  </a:lnTo>
                  <a:lnTo>
                    <a:pt x="610" y="1974"/>
                  </a:lnTo>
                  <a:lnTo>
                    <a:pt x="608" y="1970"/>
                  </a:lnTo>
                  <a:lnTo>
                    <a:pt x="608" y="1970"/>
                  </a:lnTo>
                  <a:lnTo>
                    <a:pt x="608" y="1970"/>
                  </a:lnTo>
                  <a:lnTo>
                    <a:pt x="608" y="1970"/>
                  </a:lnTo>
                  <a:lnTo>
                    <a:pt x="608" y="1964"/>
                  </a:lnTo>
                  <a:lnTo>
                    <a:pt x="608" y="1964"/>
                  </a:lnTo>
                  <a:lnTo>
                    <a:pt x="608" y="1962"/>
                  </a:lnTo>
                  <a:lnTo>
                    <a:pt x="608" y="1962"/>
                  </a:lnTo>
                  <a:lnTo>
                    <a:pt x="610" y="1958"/>
                  </a:lnTo>
                  <a:lnTo>
                    <a:pt x="610" y="1958"/>
                  </a:lnTo>
                  <a:lnTo>
                    <a:pt x="610" y="1956"/>
                  </a:lnTo>
                  <a:lnTo>
                    <a:pt x="610" y="1956"/>
                  </a:lnTo>
                  <a:lnTo>
                    <a:pt x="610" y="1954"/>
                  </a:lnTo>
                  <a:lnTo>
                    <a:pt x="610" y="1954"/>
                  </a:lnTo>
                  <a:lnTo>
                    <a:pt x="610" y="1950"/>
                  </a:lnTo>
                  <a:lnTo>
                    <a:pt x="610" y="1950"/>
                  </a:lnTo>
                  <a:lnTo>
                    <a:pt x="610" y="1948"/>
                  </a:lnTo>
                  <a:lnTo>
                    <a:pt x="610" y="1948"/>
                  </a:lnTo>
                  <a:lnTo>
                    <a:pt x="612" y="1946"/>
                  </a:lnTo>
                  <a:lnTo>
                    <a:pt x="612" y="1946"/>
                  </a:lnTo>
                  <a:lnTo>
                    <a:pt x="612" y="1944"/>
                  </a:lnTo>
                  <a:lnTo>
                    <a:pt x="612" y="1944"/>
                  </a:lnTo>
                  <a:lnTo>
                    <a:pt x="614" y="1942"/>
                  </a:lnTo>
                  <a:lnTo>
                    <a:pt x="614" y="1942"/>
                  </a:lnTo>
                  <a:lnTo>
                    <a:pt x="614" y="1938"/>
                  </a:lnTo>
                  <a:lnTo>
                    <a:pt x="614" y="1936"/>
                  </a:lnTo>
                  <a:lnTo>
                    <a:pt x="614" y="1936"/>
                  </a:lnTo>
                  <a:lnTo>
                    <a:pt x="616" y="1932"/>
                  </a:lnTo>
                  <a:lnTo>
                    <a:pt x="616" y="1932"/>
                  </a:lnTo>
                  <a:lnTo>
                    <a:pt x="614" y="1928"/>
                  </a:lnTo>
                  <a:lnTo>
                    <a:pt x="614" y="1928"/>
                  </a:lnTo>
                  <a:lnTo>
                    <a:pt x="614" y="1926"/>
                  </a:lnTo>
                  <a:lnTo>
                    <a:pt x="614" y="1926"/>
                  </a:lnTo>
                  <a:lnTo>
                    <a:pt x="614" y="1920"/>
                  </a:lnTo>
                  <a:lnTo>
                    <a:pt x="614" y="1920"/>
                  </a:lnTo>
                  <a:lnTo>
                    <a:pt x="614" y="1916"/>
                  </a:lnTo>
                  <a:lnTo>
                    <a:pt x="614" y="1916"/>
                  </a:lnTo>
                  <a:lnTo>
                    <a:pt x="614" y="1914"/>
                  </a:lnTo>
                  <a:lnTo>
                    <a:pt x="614" y="1914"/>
                  </a:lnTo>
                  <a:lnTo>
                    <a:pt x="614" y="1910"/>
                  </a:lnTo>
                  <a:lnTo>
                    <a:pt x="614" y="1910"/>
                  </a:lnTo>
                  <a:lnTo>
                    <a:pt x="614" y="1906"/>
                  </a:lnTo>
                  <a:lnTo>
                    <a:pt x="616" y="1906"/>
                  </a:lnTo>
                  <a:lnTo>
                    <a:pt x="616" y="1906"/>
                  </a:lnTo>
                  <a:lnTo>
                    <a:pt x="616" y="1902"/>
                  </a:lnTo>
                  <a:lnTo>
                    <a:pt x="618" y="1894"/>
                  </a:lnTo>
                  <a:lnTo>
                    <a:pt x="618" y="1894"/>
                  </a:lnTo>
                  <a:lnTo>
                    <a:pt x="618" y="1890"/>
                  </a:lnTo>
                  <a:lnTo>
                    <a:pt x="618" y="1890"/>
                  </a:lnTo>
                  <a:lnTo>
                    <a:pt x="618" y="1888"/>
                  </a:lnTo>
                  <a:lnTo>
                    <a:pt x="618" y="1888"/>
                  </a:lnTo>
                  <a:lnTo>
                    <a:pt x="618" y="1886"/>
                  </a:lnTo>
                  <a:lnTo>
                    <a:pt x="618" y="1886"/>
                  </a:lnTo>
                  <a:lnTo>
                    <a:pt x="620" y="1884"/>
                  </a:lnTo>
                  <a:lnTo>
                    <a:pt x="620" y="1884"/>
                  </a:lnTo>
                  <a:lnTo>
                    <a:pt x="620" y="1882"/>
                  </a:lnTo>
                  <a:lnTo>
                    <a:pt x="620" y="1882"/>
                  </a:lnTo>
                  <a:lnTo>
                    <a:pt x="620" y="1878"/>
                  </a:lnTo>
                  <a:lnTo>
                    <a:pt x="620" y="1876"/>
                  </a:lnTo>
                  <a:lnTo>
                    <a:pt x="620" y="1876"/>
                  </a:lnTo>
                  <a:lnTo>
                    <a:pt x="620" y="1872"/>
                  </a:lnTo>
                  <a:lnTo>
                    <a:pt x="620" y="1872"/>
                  </a:lnTo>
                  <a:lnTo>
                    <a:pt x="620" y="1868"/>
                  </a:lnTo>
                  <a:lnTo>
                    <a:pt x="620" y="1868"/>
                  </a:lnTo>
                  <a:lnTo>
                    <a:pt x="620" y="1866"/>
                  </a:lnTo>
                  <a:lnTo>
                    <a:pt x="620" y="1866"/>
                  </a:lnTo>
                  <a:lnTo>
                    <a:pt x="620" y="1864"/>
                  </a:lnTo>
                  <a:lnTo>
                    <a:pt x="620" y="1864"/>
                  </a:lnTo>
                  <a:lnTo>
                    <a:pt x="622" y="1860"/>
                  </a:lnTo>
                  <a:lnTo>
                    <a:pt x="622" y="1860"/>
                  </a:lnTo>
                  <a:lnTo>
                    <a:pt x="620" y="1856"/>
                  </a:lnTo>
                  <a:lnTo>
                    <a:pt x="620" y="1856"/>
                  </a:lnTo>
                  <a:lnTo>
                    <a:pt x="620" y="1854"/>
                  </a:lnTo>
                  <a:lnTo>
                    <a:pt x="620" y="1854"/>
                  </a:lnTo>
                  <a:lnTo>
                    <a:pt x="620" y="1852"/>
                  </a:lnTo>
                  <a:lnTo>
                    <a:pt x="620" y="1852"/>
                  </a:lnTo>
                  <a:lnTo>
                    <a:pt x="620" y="1848"/>
                  </a:lnTo>
                  <a:lnTo>
                    <a:pt x="620" y="1848"/>
                  </a:lnTo>
                  <a:lnTo>
                    <a:pt x="620" y="1848"/>
                  </a:lnTo>
                  <a:lnTo>
                    <a:pt x="620" y="1848"/>
                  </a:lnTo>
                  <a:lnTo>
                    <a:pt x="622" y="1844"/>
                  </a:lnTo>
                  <a:lnTo>
                    <a:pt x="622" y="1844"/>
                  </a:lnTo>
                  <a:lnTo>
                    <a:pt x="622" y="1840"/>
                  </a:lnTo>
                  <a:lnTo>
                    <a:pt x="622" y="1840"/>
                  </a:lnTo>
                  <a:lnTo>
                    <a:pt x="622" y="1840"/>
                  </a:lnTo>
                  <a:lnTo>
                    <a:pt x="622" y="1840"/>
                  </a:lnTo>
                  <a:lnTo>
                    <a:pt x="626" y="1834"/>
                  </a:lnTo>
                  <a:lnTo>
                    <a:pt x="626" y="1834"/>
                  </a:lnTo>
                  <a:lnTo>
                    <a:pt x="626" y="1832"/>
                  </a:lnTo>
                  <a:lnTo>
                    <a:pt x="626" y="1832"/>
                  </a:lnTo>
                  <a:lnTo>
                    <a:pt x="628" y="1828"/>
                  </a:lnTo>
                  <a:lnTo>
                    <a:pt x="628" y="1828"/>
                  </a:lnTo>
                  <a:lnTo>
                    <a:pt x="628" y="1824"/>
                  </a:lnTo>
                  <a:lnTo>
                    <a:pt x="628" y="1824"/>
                  </a:lnTo>
                  <a:lnTo>
                    <a:pt x="628" y="1822"/>
                  </a:lnTo>
                  <a:lnTo>
                    <a:pt x="628" y="1822"/>
                  </a:lnTo>
                  <a:lnTo>
                    <a:pt x="630" y="1820"/>
                  </a:lnTo>
                  <a:lnTo>
                    <a:pt x="630" y="1820"/>
                  </a:lnTo>
                  <a:lnTo>
                    <a:pt x="630" y="1816"/>
                  </a:lnTo>
                  <a:lnTo>
                    <a:pt x="630" y="1816"/>
                  </a:lnTo>
                  <a:lnTo>
                    <a:pt x="628" y="1812"/>
                  </a:lnTo>
                  <a:lnTo>
                    <a:pt x="628" y="1812"/>
                  </a:lnTo>
                  <a:lnTo>
                    <a:pt x="628" y="1810"/>
                  </a:lnTo>
                  <a:lnTo>
                    <a:pt x="628" y="1810"/>
                  </a:lnTo>
                  <a:lnTo>
                    <a:pt x="628" y="1810"/>
                  </a:lnTo>
                  <a:lnTo>
                    <a:pt x="628" y="1810"/>
                  </a:lnTo>
                  <a:lnTo>
                    <a:pt x="630" y="1806"/>
                  </a:lnTo>
                  <a:lnTo>
                    <a:pt x="630" y="1804"/>
                  </a:lnTo>
                  <a:lnTo>
                    <a:pt x="630" y="1804"/>
                  </a:lnTo>
                  <a:lnTo>
                    <a:pt x="630" y="1800"/>
                  </a:lnTo>
                  <a:lnTo>
                    <a:pt x="630" y="1800"/>
                  </a:lnTo>
                  <a:lnTo>
                    <a:pt x="630" y="1796"/>
                  </a:lnTo>
                  <a:lnTo>
                    <a:pt x="630" y="1796"/>
                  </a:lnTo>
                  <a:lnTo>
                    <a:pt x="630" y="1794"/>
                  </a:lnTo>
                  <a:lnTo>
                    <a:pt x="630" y="1794"/>
                  </a:lnTo>
                  <a:lnTo>
                    <a:pt x="630" y="1790"/>
                  </a:lnTo>
                  <a:lnTo>
                    <a:pt x="630" y="1790"/>
                  </a:lnTo>
                  <a:lnTo>
                    <a:pt x="630" y="1790"/>
                  </a:lnTo>
                  <a:lnTo>
                    <a:pt x="630" y="1790"/>
                  </a:lnTo>
                  <a:lnTo>
                    <a:pt x="630" y="1788"/>
                  </a:lnTo>
                  <a:lnTo>
                    <a:pt x="630" y="1788"/>
                  </a:lnTo>
                  <a:lnTo>
                    <a:pt x="634" y="1786"/>
                  </a:lnTo>
                  <a:lnTo>
                    <a:pt x="634" y="1786"/>
                  </a:lnTo>
                  <a:lnTo>
                    <a:pt x="634" y="1778"/>
                  </a:lnTo>
                  <a:lnTo>
                    <a:pt x="634" y="1778"/>
                  </a:lnTo>
                  <a:lnTo>
                    <a:pt x="634" y="1774"/>
                  </a:lnTo>
                  <a:lnTo>
                    <a:pt x="634" y="1774"/>
                  </a:lnTo>
                  <a:lnTo>
                    <a:pt x="634" y="1772"/>
                  </a:lnTo>
                  <a:lnTo>
                    <a:pt x="634" y="1772"/>
                  </a:lnTo>
                  <a:lnTo>
                    <a:pt x="634" y="1770"/>
                  </a:lnTo>
                  <a:lnTo>
                    <a:pt x="634" y="1770"/>
                  </a:lnTo>
                  <a:lnTo>
                    <a:pt x="634" y="1766"/>
                  </a:lnTo>
                  <a:lnTo>
                    <a:pt x="634" y="1766"/>
                  </a:lnTo>
                  <a:lnTo>
                    <a:pt x="634" y="1764"/>
                  </a:lnTo>
                  <a:lnTo>
                    <a:pt x="634" y="1764"/>
                  </a:lnTo>
                  <a:lnTo>
                    <a:pt x="636" y="1760"/>
                  </a:lnTo>
                  <a:lnTo>
                    <a:pt x="636" y="1760"/>
                  </a:lnTo>
                  <a:lnTo>
                    <a:pt x="634" y="1754"/>
                  </a:lnTo>
                  <a:lnTo>
                    <a:pt x="634" y="1754"/>
                  </a:lnTo>
                  <a:lnTo>
                    <a:pt x="634" y="1754"/>
                  </a:lnTo>
                  <a:lnTo>
                    <a:pt x="634" y="1754"/>
                  </a:lnTo>
                  <a:lnTo>
                    <a:pt x="634" y="1750"/>
                  </a:lnTo>
                  <a:lnTo>
                    <a:pt x="634" y="1750"/>
                  </a:lnTo>
                  <a:lnTo>
                    <a:pt x="634" y="1746"/>
                  </a:lnTo>
                  <a:lnTo>
                    <a:pt x="634" y="1746"/>
                  </a:lnTo>
                  <a:lnTo>
                    <a:pt x="634" y="1744"/>
                  </a:lnTo>
                  <a:lnTo>
                    <a:pt x="634" y="1744"/>
                  </a:lnTo>
                  <a:lnTo>
                    <a:pt x="634" y="1740"/>
                  </a:lnTo>
                  <a:lnTo>
                    <a:pt x="634" y="1740"/>
                  </a:lnTo>
                  <a:lnTo>
                    <a:pt x="634" y="1736"/>
                  </a:lnTo>
                  <a:lnTo>
                    <a:pt x="634" y="1734"/>
                  </a:lnTo>
                  <a:lnTo>
                    <a:pt x="634" y="1734"/>
                  </a:lnTo>
                  <a:lnTo>
                    <a:pt x="636" y="1732"/>
                  </a:lnTo>
                  <a:lnTo>
                    <a:pt x="636" y="1732"/>
                  </a:lnTo>
                  <a:lnTo>
                    <a:pt x="636" y="1728"/>
                  </a:lnTo>
                  <a:lnTo>
                    <a:pt x="636" y="1728"/>
                  </a:lnTo>
                  <a:lnTo>
                    <a:pt x="636" y="1728"/>
                  </a:lnTo>
                  <a:lnTo>
                    <a:pt x="638" y="1724"/>
                  </a:lnTo>
                  <a:lnTo>
                    <a:pt x="638" y="1724"/>
                  </a:lnTo>
                  <a:lnTo>
                    <a:pt x="642" y="1718"/>
                  </a:lnTo>
                  <a:lnTo>
                    <a:pt x="642" y="1716"/>
                  </a:lnTo>
                  <a:lnTo>
                    <a:pt x="642" y="1716"/>
                  </a:lnTo>
                  <a:lnTo>
                    <a:pt x="642" y="1712"/>
                  </a:lnTo>
                  <a:lnTo>
                    <a:pt x="642" y="1712"/>
                  </a:lnTo>
                  <a:lnTo>
                    <a:pt x="642" y="1710"/>
                  </a:lnTo>
                  <a:lnTo>
                    <a:pt x="642" y="1710"/>
                  </a:lnTo>
                  <a:lnTo>
                    <a:pt x="644" y="1706"/>
                  </a:lnTo>
                  <a:lnTo>
                    <a:pt x="644" y="1706"/>
                  </a:lnTo>
                  <a:lnTo>
                    <a:pt x="644" y="1704"/>
                  </a:lnTo>
                  <a:lnTo>
                    <a:pt x="644" y="1704"/>
                  </a:lnTo>
                  <a:lnTo>
                    <a:pt x="644" y="1702"/>
                  </a:lnTo>
                  <a:lnTo>
                    <a:pt x="644" y="1702"/>
                  </a:lnTo>
                  <a:lnTo>
                    <a:pt x="644" y="1698"/>
                  </a:lnTo>
                  <a:lnTo>
                    <a:pt x="644" y="1696"/>
                  </a:lnTo>
                  <a:lnTo>
                    <a:pt x="644" y="1696"/>
                  </a:lnTo>
                  <a:lnTo>
                    <a:pt x="646" y="1694"/>
                  </a:lnTo>
                  <a:lnTo>
                    <a:pt x="646" y="1694"/>
                  </a:lnTo>
                  <a:lnTo>
                    <a:pt x="646" y="1692"/>
                  </a:lnTo>
                  <a:lnTo>
                    <a:pt x="646" y="1692"/>
                  </a:lnTo>
                  <a:lnTo>
                    <a:pt x="648" y="1684"/>
                  </a:lnTo>
                  <a:lnTo>
                    <a:pt x="648" y="1684"/>
                  </a:lnTo>
                  <a:lnTo>
                    <a:pt x="646" y="1680"/>
                  </a:lnTo>
                  <a:lnTo>
                    <a:pt x="646" y="1680"/>
                  </a:lnTo>
                  <a:lnTo>
                    <a:pt x="646" y="1678"/>
                  </a:lnTo>
                  <a:lnTo>
                    <a:pt x="646" y="1678"/>
                  </a:lnTo>
                  <a:lnTo>
                    <a:pt x="646" y="1676"/>
                  </a:lnTo>
                  <a:lnTo>
                    <a:pt x="646" y="1676"/>
                  </a:lnTo>
                  <a:lnTo>
                    <a:pt x="646" y="1670"/>
                  </a:lnTo>
                  <a:lnTo>
                    <a:pt x="646" y="1670"/>
                  </a:lnTo>
                  <a:lnTo>
                    <a:pt x="648" y="1668"/>
                  </a:lnTo>
                  <a:lnTo>
                    <a:pt x="648" y="1668"/>
                  </a:lnTo>
                  <a:lnTo>
                    <a:pt x="648" y="1662"/>
                  </a:lnTo>
                  <a:lnTo>
                    <a:pt x="648" y="1662"/>
                  </a:lnTo>
                  <a:lnTo>
                    <a:pt x="650" y="1660"/>
                  </a:lnTo>
                  <a:lnTo>
                    <a:pt x="650" y="1656"/>
                  </a:lnTo>
                  <a:lnTo>
                    <a:pt x="650" y="1656"/>
                  </a:lnTo>
                  <a:lnTo>
                    <a:pt x="650" y="1650"/>
                  </a:lnTo>
                  <a:lnTo>
                    <a:pt x="650" y="1650"/>
                  </a:lnTo>
                  <a:lnTo>
                    <a:pt x="648" y="1646"/>
                  </a:lnTo>
                  <a:lnTo>
                    <a:pt x="648" y="1646"/>
                  </a:lnTo>
                  <a:lnTo>
                    <a:pt x="648" y="1644"/>
                  </a:lnTo>
                  <a:lnTo>
                    <a:pt x="648" y="1644"/>
                  </a:lnTo>
                  <a:lnTo>
                    <a:pt x="646" y="1640"/>
                  </a:lnTo>
                  <a:lnTo>
                    <a:pt x="646" y="1640"/>
                  </a:lnTo>
                  <a:lnTo>
                    <a:pt x="646" y="1638"/>
                  </a:lnTo>
                  <a:lnTo>
                    <a:pt x="646" y="1638"/>
                  </a:lnTo>
                  <a:lnTo>
                    <a:pt x="648" y="1636"/>
                  </a:lnTo>
                  <a:lnTo>
                    <a:pt x="648" y="1636"/>
                  </a:lnTo>
                  <a:lnTo>
                    <a:pt x="648" y="1632"/>
                  </a:lnTo>
                  <a:lnTo>
                    <a:pt x="648" y="1632"/>
                  </a:lnTo>
                  <a:lnTo>
                    <a:pt x="648" y="1630"/>
                  </a:lnTo>
                  <a:lnTo>
                    <a:pt x="648" y="1630"/>
                  </a:lnTo>
                  <a:lnTo>
                    <a:pt x="650" y="1628"/>
                  </a:lnTo>
                  <a:lnTo>
                    <a:pt x="650" y="1628"/>
                  </a:lnTo>
                  <a:lnTo>
                    <a:pt x="650" y="1624"/>
                  </a:lnTo>
                  <a:lnTo>
                    <a:pt x="650" y="1624"/>
                  </a:lnTo>
                  <a:lnTo>
                    <a:pt x="650" y="1622"/>
                  </a:lnTo>
                  <a:lnTo>
                    <a:pt x="650" y="1622"/>
                  </a:lnTo>
                  <a:lnTo>
                    <a:pt x="652" y="1620"/>
                  </a:lnTo>
                  <a:lnTo>
                    <a:pt x="652" y="1620"/>
                  </a:lnTo>
                  <a:lnTo>
                    <a:pt x="652" y="1616"/>
                  </a:lnTo>
                  <a:lnTo>
                    <a:pt x="652" y="1616"/>
                  </a:lnTo>
                  <a:lnTo>
                    <a:pt x="652" y="1614"/>
                  </a:lnTo>
                  <a:lnTo>
                    <a:pt x="652" y="1614"/>
                  </a:lnTo>
                  <a:lnTo>
                    <a:pt x="652" y="1610"/>
                  </a:lnTo>
                  <a:lnTo>
                    <a:pt x="652" y="1610"/>
                  </a:lnTo>
                  <a:lnTo>
                    <a:pt x="652" y="1608"/>
                  </a:lnTo>
                  <a:lnTo>
                    <a:pt x="652" y="1608"/>
                  </a:lnTo>
                  <a:lnTo>
                    <a:pt x="654" y="1604"/>
                  </a:lnTo>
                  <a:lnTo>
                    <a:pt x="654" y="1604"/>
                  </a:lnTo>
                  <a:lnTo>
                    <a:pt x="654" y="1602"/>
                  </a:lnTo>
                  <a:lnTo>
                    <a:pt x="654" y="1602"/>
                  </a:lnTo>
                  <a:lnTo>
                    <a:pt x="654" y="1600"/>
                  </a:lnTo>
                  <a:lnTo>
                    <a:pt x="654" y="1600"/>
                  </a:lnTo>
                  <a:lnTo>
                    <a:pt x="656" y="1596"/>
                  </a:lnTo>
                  <a:lnTo>
                    <a:pt x="656" y="1596"/>
                  </a:lnTo>
                  <a:lnTo>
                    <a:pt x="656" y="1594"/>
                  </a:lnTo>
                  <a:lnTo>
                    <a:pt x="656" y="1594"/>
                  </a:lnTo>
                  <a:lnTo>
                    <a:pt x="656" y="1590"/>
                  </a:lnTo>
                  <a:lnTo>
                    <a:pt x="656" y="1590"/>
                  </a:lnTo>
                  <a:lnTo>
                    <a:pt x="656" y="1584"/>
                  </a:lnTo>
                  <a:lnTo>
                    <a:pt x="656" y="1584"/>
                  </a:lnTo>
                  <a:lnTo>
                    <a:pt x="656" y="1582"/>
                  </a:lnTo>
                  <a:lnTo>
                    <a:pt x="656" y="1582"/>
                  </a:lnTo>
                  <a:lnTo>
                    <a:pt x="656" y="1578"/>
                  </a:lnTo>
                  <a:lnTo>
                    <a:pt x="656" y="1578"/>
                  </a:lnTo>
                  <a:lnTo>
                    <a:pt x="658" y="1576"/>
                  </a:lnTo>
                  <a:lnTo>
                    <a:pt x="658" y="1576"/>
                  </a:lnTo>
                  <a:lnTo>
                    <a:pt x="658" y="1572"/>
                  </a:lnTo>
                  <a:lnTo>
                    <a:pt x="658" y="1572"/>
                  </a:lnTo>
                  <a:lnTo>
                    <a:pt x="658" y="1570"/>
                  </a:lnTo>
                  <a:lnTo>
                    <a:pt x="658" y="1570"/>
                  </a:lnTo>
                  <a:lnTo>
                    <a:pt x="660" y="1568"/>
                  </a:lnTo>
                  <a:lnTo>
                    <a:pt x="660" y="1568"/>
                  </a:lnTo>
                  <a:lnTo>
                    <a:pt x="662" y="1564"/>
                  </a:lnTo>
                  <a:lnTo>
                    <a:pt x="662" y="1564"/>
                  </a:lnTo>
                  <a:lnTo>
                    <a:pt x="662" y="1562"/>
                  </a:lnTo>
                  <a:lnTo>
                    <a:pt x="662" y="1562"/>
                  </a:lnTo>
                  <a:lnTo>
                    <a:pt x="662" y="1554"/>
                  </a:lnTo>
                  <a:lnTo>
                    <a:pt x="662" y="1554"/>
                  </a:lnTo>
                  <a:lnTo>
                    <a:pt x="662" y="1552"/>
                  </a:lnTo>
                  <a:lnTo>
                    <a:pt x="662" y="1552"/>
                  </a:lnTo>
                  <a:lnTo>
                    <a:pt x="664" y="1548"/>
                  </a:lnTo>
                  <a:lnTo>
                    <a:pt x="664" y="1548"/>
                  </a:lnTo>
                  <a:lnTo>
                    <a:pt x="662" y="1544"/>
                  </a:lnTo>
                  <a:lnTo>
                    <a:pt x="662" y="1544"/>
                  </a:lnTo>
                  <a:lnTo>
                    <a:pt x="662" y="1542"/>
                  </a:lnTo>
                  <a:lnTo>
                    <a:pt x="662" y="1542"/>
                  </a:lnTo>
                  <a:lnTo>
                    <a:pt x="662" y="1540"/>
                  </a:lnTo>
                  <a:lnTo>
                    <a:pt x="662" y="1540"/>
                  </a:lnTo>
                  <a:lnTo>
                    <a:pt x="662" y="1538"/>
                  </a:lnTo>
                  <a:lnTo>
                    <a:pt x="662" y="1538"/>
                  </a:lnTo>
                  <a:lnTo>
                    <a:pt x="662" y="1534"/>
                  </a:lnTo>
                  <a:lnTo>
                    <a:pt x="664" y="1532"/>
                  </a:lnTo>
                  <a:lnTo>
                    <a:pt x="664" y="1532"/>
                  </a:lnTo>
                  <a:lnTo>
                    <a:pt x="664" y="1530"/>
                  </a:lnTo>
                  <a:lnTo>
                    <a:pt x="664" y="1530"/>
                  </a:lnTo>
                  <a:lnTo>
                    <a:pt x="664" y="1526"/>
                  </a:lnTo>
                  <a:lnTo>
                    <a:pt x="664" y="1526"/>
                  </a:lnTo>
                  <a:lnTo>
                    <a:pt x="666" y="1524"/>
                  </a:lnTo>
                  <a:lnTo>
                    <a:pt x="666" y="1524"/>
                  </a:lnTo>
                  <a:lnTo>
                    <a:pt x="666" y="1522"/>
                  </a:lnTo>
                  <a:lnTo>
                    <a:pt x="666" y="1522"/>
                  </a:lnTo>
                  <a:lnTo>
                    <a:pt x="666" y="1520"/>
                  </a:lnTo>
                  <a:lnTo>
                    <a:pt x="666" y="1520"/>
                  </a:lnTo>
                  <a:lnTo>
                    <a:pt x="668" y="1516"/>
                  </a:lnTo>
                  <a:lnTo>
                    <a:pt x="668" y="1516"/>
                  </a:lnTo>
                  <a:lnTo>
                    <a:pt x="668" y="1512"/>
                  </a:lnTo>
                  <a:lnTo>
                    <a:pt x="668" y="1512"/>
                  </a:lnTo>
                  <a:lnTo>
                    <a:pt x="668" y="1510"/>
                  </a:lnTo>
                  <a:lnTo>
                    <a:pt x="668" y="1510"/>
                  </a:lnTo>
                  <a:lnTo>
                    <a:pt x="668" y="1508"/>
                  </a:lnTo>
                  <a:lnTo>
                    <a:pt x="668" y="1508"/>
                  </a:lnTo>
                  <a:lnTo>
                    <a:pt x="668" y="1504"/>
                  </a:lnTo>
                  <a:lnTo>
                    <a:pt x="668" y="1504"/>
                  </a:lnTo>
                  <a:lnTo>
                    <a:pt x="668" y="1500"/>
                  </a:lnTo>
                  <a:lnTo>
                    <a:pt x="668" y="1498"/>
                  </a:lnTo>
                  <a:lnTo>
                    <a:pt x="668" y="1498"/>
                  </a:lnTo>
                  <a:lnTo>
                    <a:pt x="668" y="1496"/>
                  </a:lnTo>
                  <a:lnTo>
                    <a:pt x="668" y="1496"/>
                  </a:lnTo>
                  <a:lnTo>
                    <a:pt x="668" y="1494"/>
                  </a:lnTo>
                  <a:lnTo>
                    <a:pt x="668" y="1492"/>
                  </a:lnTo>
                  <a:lnTo>
                    <a:pt x="668" y="1492"/>
                  </a:lnTo>
                  <a:lnTo>
                    <a:pt x="668" y="1490"/>
                  </a:lnTo>
                  <a:lnTo>
                    <a:pt x="668" y="1490"/>
                  </a:lnTo>
                  <a:lnTo>
                    <a:pt x="670" y="1486"/>
                  </a:lnTo>
                  <a:lnTo>
                    <a:pt x="670" y="1486"/>
                  </a:lnTo>
                  <a:lnTo>
                    <a:pt x="670" y="1484"/>
                  </a:lnTo>
                  <a:lnTo>
                    <a:pt x="670" y="1484"/>
                  </a:lnTo>
                  <a:lnTo>
                    <a:pt x="672" y="1478"/>
                  </a:lnTo>
                  <a:lnTo>
                    <a:pt x="672" y="1478"/>
                  </a:lnTo>
                  <a:lnTo>
                    <a:pt x="672" y="1474"/>
                  </a:lnTo>
                  <a:lnTo>
                    <a:pt x="672" y="1474"/>
                  </a:lnTo>
                  <a:lnTo>
                    <a:pt x="672" y="1472"/>
                  </a:lnTo>
                  <a:lnTo>
                    <a:pt x="672" y="1472"/>
                  </a:lnTo>
                  <a:lnTo>
                    <a:pt x="672" y="1470"/>
                  </a:lnTo>
                  <a:lnTo>
                    <a:pt x="672" y="1470"/>
                  </a:lnTo>
                  <a:lnTo>
                    <a:pt x="672" y="1466"/>
                  </a:lnTo>
                  <a:lnTo>
                    <a:pt x="672" y="1466"/>
                  </a:lnTo>
                  <a:lnTo>
                    <a:pt x="672" y="1462"/>
                  </a:lnTo>
                  <a:lnTo>
                    <a:pt x="672" y="1462"/>
                  </a:lnTo>
                  <a:lnTo>
                    <a:pt x="674" y="1456"/>
                  </a:lnTo>
                  <a:lnTo>
                    <a:pt x="674" y="1456"/>
                  </a:lnTo>
                  <a:lnTo>
                    <a:pt x="674" y="1456"/>
                  </a:lnTo>
                  <a:lnTo>
                    <a:pt x="674" y="1456"/>
                  </a:lnTo>
                  <a:lnTo>
                    <a:pt x="674" y="1456"/>
                  </a:lnTo>
                  <a:lnTo>
                    <a:pt x="676" y="1462"/>
                  </a:lnTo>
                  <a:lnTo>
                    <a:pt x="676" y="1462"/>
                  </a:lnTo>
                  <a:lnTo>
                    <a:pt x="676" y="1466"/>
                  </a:lnTo>
                  <a:lnTo>
                    <a:pt x="680" y="1468"/>
                  </a:lnTo>
                  <a:lnTo>
                    <a:pt x="680" y="1468"/>
                  </a:lnTo>
                  <a:lnTo>
                    <a:pt x="684" y="1470"/>
                  </a:lnTo>
                  <a:lnTo>
                    <a:pt x="684" y="1470"/>
                  </a:lnTo>
                  <a:lnTo>
                    <a:pt x="686" y="1474"/>
                  </a:lnTo>
                  <a:lnTo>
                    <a:pt x="686" y="1474"/>
                  </a:lnTo>
                  <a:lnTo>
                    <a:pt x="686" y="1476"/>
                  </a:lnTo>
                  <a:lnTo>
                    <a:pt x="686" y="1476"/>
                  </a:lnTo>
                  <a:lnTo>
                    <a:pt x="686" y="1478"/>
                  </a:lnTo>
                  <a:lnTo>
                    <a:pt x="688" y="1482"/>
                  </a:lnTo>
                  <a:lnTo>
                    <a:pt x="688" y="1482"/>
                  </a:lnTo>
                  <a:lnTo>
                    <a:pt x="692" y="1484"/>
                  </a:lnTo>
                  <a:lnTo>
                    <a:pt x="692" y="1484"/>
                  </a:lnTo>
                  <a:lnTo>
                    <a:pt x="694" y="1486"/>
                  </a:lnTo>
                  <a:lnTo>
                    <a:pt x="694" y="1486"/>
                  </a:lnTo>
                  <a:lnTo>
                    <a:pt x="694" y="1488"/>
                  </a:lnTo>
                  <a:lnTo>
                    <a:pt x="694" y="1488"/>
                  </a:lnTo>
                  <a:lnTo>
                    <a:pt x="696" y="1490"/>
                  </a:lnTo>
                  <a:lnTo>
                    <a:pt x="696" y="1490"/>
                  </a:lnTo>
                  <a:lnTo>
                    <a:pt x="706" y="1496"/>
                  </a:lnTo>
                  <a:lnTo>
                    <a:pt x="706" y="1496"/>
                  </a:lnTo>
                  <a:lnTo>
                    <a:pt x="708" y="1498"/>
                  </a:lnTo>
                  <a:lnTo>
                    <a:pt x="708" y="1498"/>
                  </a:lnTo>
                  <a:lnTo>
                    <a:pt x="710" y="1502"/>
                  </a:lnTo>
                  <a:lnTo>
                    <a:pt x="710" y="1502"/>
                  </a:lnTo>
                  <a:lnTo>
                    <a:pt x="710" y="1502"/>
                  </a:lnTo>
                  <a:lnTo>
                    <a:pt x="714" y="1506"/>
                  </a:lnTo>
                  <a:lnTo>
                    <a:pt x="714" y="1506"/>
                  </a:lnTo>
                  <a:lnTo>
                    <a:pt x="716" y="1508"/>
                  </a:lnTo>
                  <a:lnTo>
                    <a:pt x="716" y="1508"/>
                  </a:lnTo>
                  <a:lnTo>
                    <a:pt x="718" y="1512"/>
                  </a:lnTo>
                  <a:lnTo>
                    <a:pt x="718" y="1512"/>
                  </a:lnTo>
                  <a:lnTo>
                    <a:pt x="720" y="1514"/>
                  </a:lnTo>
                  <a:lnTo>
                    <a:pt x="720" y="1514"/>
                  </a:lnTo>
                  <a:lnTo>
                    <a:pt x="722" y="1514"/>
                  </a:lnTo>
                  <a:lnTo>
                    <a:pt x="722" y="1514"/>
                  </a:lnTo>
                  <a:lnTo>
                    <a:pt x="724" y="1516"/>
                  </a:lnTo>
                  <a:lnTo>
                    <a:pt x="724" y="1516"/>
                  </a:lnTo>
                  <a:lnTo>
                    <a:pt x="726" y="1518"/>
                  </a:lnTo>
                  <a:lnTo>
                    <a:pt x="726" y="1518"/>
                  </a:lnTo>
                  <a:lnTo>
                    <a:pt x="730" y="1520"/>
                  </a:lnTo>
                  <a:lnTo>
                    <a:pt x="730" y="1520"/>
                  </a:lnTo>
                  <a:lnTo>
                    <a:pt x="732" y="1520"/>
                  </a:lnTo>
                  <a:lnTo>
                    <a:pt x="732" y="1520"/>
                  </a:lnTo>
                  <a:lnTo>
                    <a:pt x="734" y="1524"/>
                  </a:lnTo>
                  <a:lnTo>
                    <a:pt x="734" y="1524"/>
                  </a:lnTo>
                  <a:lnTo>
                    <a:pt x="736" y="1530"/>
                  </a:lnTo>
                  <a:lnTo>
                    <a:pt x="736" y="1530"/>
                  </a:lnTo>
                  <a:lnTo>
                    <a:pt x="736" y="1530"/>
                  </a:lnTo>
                  <a:lnTo>
                    <a:pt x="738" y="1536"/>
                  </a:lnTo>
                  <a:lnTo>
                    <a:pt x="738" y="1536"/>
                  </a:lnTo>
                  <a:lnTo>
                    <a:pt x="742" y="1540"/>
                  </a:lnTo>
                  <a:lnTo>
                    <a:pt x="742" y="1540"/>
                  </a:lnTo>
                  <a:lnTo>
                    <a:pt x="742" y="1542"/>
                  </a:lnTo>
                  <a:lnTo>
                    <a:pt x="742" y="1542"/>
                  </a:lnTo>
                  <a:lnTo>
                    <a:pt x="744" y="1546"/>
                  </a:lnTo>
                  <a:lnTo>
                    <a:pt x="744" y="1546"/>
                  </a:lnTo>
                  <a:lnTo>
                    <a:pt x="746" y="1546"/>
                  </a:lnTo>
                  <a:lnTo>
                    <a:pt x="746" y="1546"/>
                  </a:lnTo>
                  <a:lnTo>
                    <a:pt x="748" y="1550"/>
                  </a:lnTo>
                  <a:lnTo>
                    <a:pt x="748" y="1550"/>
                  </a:lnTo>
                  <a:lnTo>
                    <a:pt x="750" y="1552"/>
                  </a:lnTo>
                  <a:lnTo>
                    <a:pt x="750" y="1552"/>
                  </a:lnTo>
                  <a:lnTo>
                    <a:pt x="752" y="1552"/>
                  </a:lnTo>
                  <a:lnTo>
                    <a:pt x="752" y="1552"/>
                  </a:lnTo>
                  <a:lnTo>
                    <a:pt x="754" y="1554"/>
                  </a:lnTo>
                  <a:lnTo>
                    <a:pt x="754" y="1554"/>
                  </a:lnTo>
                  <a:lnTo>
                    <a:pt x="756" y="1558"/>
                  </a:lnTo>
                  <a:lnTo>
                    <a:pt x="756" y="1558"/>
                  </a:lnTo>
                  <a:lnTo>
                    <a:pt x="758" y="1560"/>
                  </a:lnTo>
                  <a:lnTo>
                    <a:pt x="758" y="1560"/>
                  </a:lnTo>
                  <a:lnTo>
                    <a:pt x="760" y="1560"/>
                  </a:lnTo>
                  <a:lnTo>
                    <a:pt x="760" y="1560"/>
                  </a:lnTo>
                  <a:lnTo>
                    <a:pt x="760" y="1562"/>
                  </a:lnTo>
                  <a:lnTo>
                    <a:pt x="760" y="1562"/>
                  </a:lnTo>
                  <a:lnTo>
                    <a:pt x="762" y="1566"/>
                  </a:lnTo>
                  <a:lnTo>
                    <a:pt x="762" y="1566"/>
                  </a:lnTo>
                  <a:lnTo>
                    <a:pt x="764" y="1568"/>
                  </a:lnTo>
                  <a:lnTo>
                    <a:pt x="764" y="1568"/>
                  </a:lnTo>
                  <a:lnTo>
                    <a:pt x="766" y="1568"/>
                  </a:lnTo>
                  <a:lnTo>
                    <a:pt x="766" y="1568"/>
                  </a:lnTo>
                  <a:lnTo>
                    <a:pt x="770" y="1574"/>
                  </a:lnTo>
                  <a:lnTo>
                    <a:pt x="770" y="1574"/>
                  </a:lnTo>
                  <a:lnTo>
                    <a:pt x="770" y="1574"/>
                  </a:lnTo>
                  <a:lnTo>
                    <a:pt x="770" y="1576"/>
                  </a:lnTo>
                  <a:lnTo>
                    <a:pt x="770" y="1576"/>
                  </a:lnTo>
                  <a:lnTo>
                    <a:pt x="772" y="1580"/>
                  </a:lnTo>
                  <a:lnTo>
                    <a:pt x="772" y="1580"/>
                  </a:lnTo>
                  <a:lnTo>
                    <a:pt x="776" y="1582"/>
                  </a:lnTo>
                  <a:lnTo>
                    <a:pt x="776" y="1582"/>
                  </a:lnTo>
                  <a:lnTo>
                    <a:pt x="778" y="1584"/>
                  </a:lnTo>
                  <a:lnTo>
                    <a:pt x="778" y="1584"/>
                  </a:lnTo>
                  <a:lnTo>
                    <a:pt x="780" y="1586"/>
                  </a:lnTo>
                  <a:lnTo>
                    <a:pt x="780" y="1586"/>
                  </a:lnTo>
                  <a:lnTo>
                    <a:pt x="782" y="1588"/>
                  </a:lnTo>
                  <a:lnTo>
                    <a:pt x="782" y="1588"/>
                  </a:lnTo>
                  <a:lnTo>
                    <a:pt x="784" y="1590"/>
                  </a:lnTo>
                  <a:lnTo>
                    <a:pt x="784" y="1590"/>
                  </a:lnTo>
                  <a:lnTo>
                    <a:pt x="786" y="1590"/>
                  </a:lnTo>
                  <a:lnTo>
                    <a:pt x="786" y="1590"/>
                  </a:lnTo>
                  <a:lnTo>
                    <a:pt x="786" y="1592"/>
                  </a:lnTo>
                  <a:lnTo>
                    <a:pt x="786" y="1592"/>
                  </a:lnTo>
                  <a:lnTo>
                    <a:pt x="788" y="1596"/>
                  </a:lnTo>
                  <a:lnTo>
                    <a:pt x="788" y="1596"/>
                  </a:lnTo>
                  <a:lnTo>
                    <a:pt x="790" y="1598"/>
                  </a:lnTo>
                  <a:lnTo>
                    <a:pt x="790" y="1598"/>
                  </a:lnTo>
                  <a:lnTo>
                    <a:pt x="792" y="1600"/>
                  </a:lnTo>
                  <a:lnTo>
                    <a:pt x="792" y="1600"/>
                  </a:lnTo>
                  <a:lnTo>
                    <a:pt x="794" y="1602"/>
                  </a:lnTo>
                  <a:lnTo>
                    <a:pt x="794" y="1602"/>
                  </a:lnTo>
                  <a:lnTo>
                    <a:pt x="796" y="1604"/>
                  </a:lnTo>
                  <a:lnTo>
                    <a:pt x="796" y="1604"/>
                  </a:lnTo>
                  <a:lnTo>
                    <a:pt x="798" y="1606"/>
                  </a:lnTo>
                  <a:lnTo>
                    <a:pt x="798" y="1606"/>
                  </a:lnTo>
                  <a:lnTo>
                    <a:pt x="800" y="1608"/>
                  </a:lnTo>
                  <a:lnTo>
                    <a:pt x="800" y="1608"/>
                  </a:lnTo>
                  <a:lnTo>
                    <a:pt x="800" y="1610"/>
                  </a:lnTo>
                  <a:lnTo>
                    <a:pt x="800" y="1610"/>
                  </a:lnTo>
                  <a:lnTo>
                    <a:pt x="802" y="1612"/>
                  </a:lnTo>
                  <a:lnTo>
                    <a:pt x="802" y="1612"/>
                  </a:lnTo>
                  <a:lnTo>
                    <a:pt x="806" y="1616"/>
                  </a:lnTo>
                  <a:lnTo>
                    <a:pt x="806" y="1616"/>
                  </a:lnTo>
                  <a:lnTo>
                    <a:pt x="806" y="1616"/>
                  </a:lnTo>
                  <a:lnTo>
                    <a:pt x="806" y="1616"/>
                  </a:lnTo>
                  <a:lnTo>
                    <a:pt x="806" y="1616"/>
                  </a:lnTo>
                  <a:lnTo>
                    <a:pt x="806" y="1616"/>
                  </a:lnTo>
                  <a:lnTo>
                    <a:pt x="806" y="1622"/>
                  </a:lnTo>
                  <a:lnTo>
                    <a:pt x="806" y="1622"/>
                  </a:lnTo>
                  <a:lnTo>
                    <a:pt x="810" y="1626"/>
                  </a:lnTo>
                  <a:lnTo>
                    <a:pt x="810" y="1626"/>
                  </a:lnTo>
                  <a:lnTo>
                    <a:pt x="812" y="1626"/>
                  </a:lnTo>
                  <a:lnTo>
                    <a:pt x="812" y="1626"/>
                  </a:lnTo>
                  <a:lnTo>
                    <a:pt x="816" y="1632"/>
                  </a:lnTo>
                  <a:lnTo>
                    <a:pt x="816" y="1632"/>
                  </a:lnTo>
                  <a:lnTo>
                    <a:pt x="816" y="1634"/>
                  </a:lnTo>
                  <a:lnTo>
                    <a:pt x="816" y="1634"/>
                  </a:lnTo>
                  <a:lnTo>
                    <a:pt x="820" y="1636"/>
                  </a:lnTo>
                  <a:lnTo>
                    <a:pt x="820" y="1636"/>
                  </a:lnTo>
                  <a:lnTo>
                    <a:pt x="822" y="1638"/>
                  </a:lnTo>
                  <a:lnTo>
                    <a:pt x="822" y="1638"/>
                  </a:lnTo>
                  <a:lnTo>
                    <a:pt x="824" y="1640"/>
                  </a:lnTo>
                  <a:lnTo>
                    <a:pt x="824" y="1640"/>
                  </a:lnTo>
                  <a:lnTo>
                    <a:pt x="828" y="1642"/>
                  </a:lnTo>
                  <a:lnTo>
                    <a:pt x="828" y="1642"/>
                  </a:lnTo>
                  <a:lnTo>
                    <a:pt x="828" y="1642"/>
                  </a:lnTo>
                  <a:lnTo>
                    <a:pt x="828" y="1642"/>
                  </a:lnTo>
                  <a:lnTo>
                    <a:pt x="832" y="1646"/>
                  </a:lnTo>
                  <a:lnTo>
                    <a:pt x="832" y="1646"/>
                  </a:lnTo>
                  <a:lnTo>
                    <a:pt x="834" y="1650"/>
                  </a:lnTo>
                  <a:lnTo>
                    <a:pt x="836" y="1650"/>
                  </a:lnTo>
                  <a:lnTo>
                    <a:pt x="836" y="1650"/>
                  </a:lnTo>
                  <a:lnTo>
                    <a:pt x="838" y="1656"/>
                  </a:lnTo>
                  <a:lnTo>
                    <a:pt x="838" y="1656"/>
                  </a:lnTo>
                  <a:lnTo>
                    <a:pt x="840" y="1662"/>
                  </a:lnTo>
                  <a:lnTo>
                    <a:pt x="840" y="1662"/>
                  </a:lnTo>
                  <a:lnTo>
                    <a:pt x="844" y="1666"/>
                  </a:lnTo>
                  <a:lnTo>
                    <a:pt x="844" y="1666"/>
                  </a:lnTo>
                  <a:lnTo>
                    <a:pt x="848" y="1668"/>
                  </a:lnTo>
                  <a:lnTo>
                    <a:pt x="848" y="1668"/>
                  </a:lnTo>
                  <a:lnTo>
                    <a:pt x="850" y="1670"/>
                  </a:lnTo>
                  <a:lnTo>
                    <a:pt x="850" y="1670"/>
                  </a:lnTo>
                  <a:lnTo>
                    <a:pt x="850" y="1670"/>
                  </a:lnTo>
                  <a:lnTo>
                    <a:pt x="850" y="1670"/>
                  </a:lnTo>
                  <a:lnTo>
                    <a:pt x="852" y="1674"/>
                  </a:lnTo>
                  <a:lnTo>
                    <a:pt x="852" y="1674"/>
                  </a:lnTo>
                  <a:lnTo>
                    <a:pt x="856" y="1676"/>
                  </a:lnTo>
                  <a:lnTo>
                    <a:pt x="856" y="1676"/>
                  </a:lnTo>
                  <a:lnTo>
                    <a:pt x="856" y="1676"/>
                  </a:lnTo>
                  <a:lnTo>
                    <a:pt x="856" y="1676"/>
                  </a:lnTo>
                  <a:lnTo>
                    <a:pt x="858" y="1680"/>
                  </a:lnTo>
                  <a:lnTo>
                    <a:pt x="858" y="1680"/>
                  </a:lnTo>
                  <a:lnTo>
                    <a:pt x="858" y="1682"/>
                  </a:lnTo>
                  <a:lnTo>
                    <a:pt x="858" y="1682"/>
                  </a:lnTo>
                  <a:lnTo>
                    <a:pt x="862" y="1686"/>
                  </a:lnTo>
                  <a:lnTo>
                    <a:pt x="862" y="1686"/>
                  </a:lnTo>
                  <a:lnTo>
                    <a:pt x="862" y="1686"/>
                  </a:lnTo>
                  <a:lnTo>
                    <a:pt x="864" y="1688"/>
                  </a:lnTo>
                  <a:lnTo>
                    <a:pt x="864" y="1688"/>
                  </a:lnTo>
                  <a:lnTo>
                    <a:pt x="866" y="1692"/>
                  </a:lnTo>
                  <a:lnTo>
                    <a:pt x="866" y="1692"/>
                  </a:lnTo>
                  <a:lnTo>
                    <a:pt x="870" y="1694"/>
                  </a:lnTo>
                  <a:lnTo>
                    <a:pt x="870" y="1694"/>
                  </a:lnTo>
                  <a:lnTo>
                    <a:pt x="872" y="1696"/>
                  </a:lnTo>
                  <a:lnTo>
                    <a:pt x="872" y="1696"/>
                  </a:lnTo>
                  <a:lnTo>
                    <a:pt x="874" y="1698"/>
                  </a:lnTo>
                  <a:lnTo>
                    <a:pt x="874" y="1698"/>
                  </a:lnTo>
                  <a:lnTo>
                    <a:pt x="876" y="1700"/>
                  </a:lnTo>
                  <a:lnTo>
                    <a:pt x="876" y="1700"/>
                  </a:lnTo>
                  <a:lnTo>
                    <a:pt x="878" y="1702"/>
                  </a:lnTo>
                  <a:lnTo>
                    <a:pt x="878" y="1702"/>
                  </a:lnTo>
                  <a:lnTo>
                    <a:pt x="880" y="1706"/>
                  </a:lnTo>
                  <a:lnTo>
                    <a:pt x="880" y="1706"/>
                  </a:lnTo>
                  <a:lnTo>
                    <a:pt x="882" y="1708"/>
                  </a:lnTo>
                  <a:lnTo>
                    <a:pt x="882" y="1708"/>
                  </a:lnTo>
                  <a:lnTo>
                    <a:pt x="884" y="1710"/>
                  </a:lnTo>
                  <a:lnTo>
                    <a:pt x="884" y="1710"/>
                  </a:lnTo>
                  <a:lnTo>
                    <a:pt x="886" y="1712"/>
                  </a:lnTo>
                  <a:lnTo>
                    <a:pt x="886" y="1712"/>
                  </a:lnTo>
                  <a:lnTo>
                    <a:pt x="888" y="1714"/>
                  </a:lnTo>
                  <a:lnTo>
                    <a:pt x="888" y="1714"/>
                  </a:lnTo>
                  <a:lnTo>
                    <a:pt x="890" y="1716"/>
                  </a:lnTo>
                  <a:lnTo>
                    <a:pt x="890" y="1716"/>
                  </a:lnTo>
                  <a:lnTo>
                    <a:pt x="892" y="1718"/>
                  </a:lnTo>
                  <a:lnTo>
                    <a:pt x="892" y="1718"/>
                  </a:lnTo>
                  <a:lnTo>
                    <a:pt x="894" y="1720"/>
                  </a:lnTo>
                  <a:lnTo>
                    <a:pt x="894" y="1720"/>
                  </a:lnTo>
                  <a:lnTo>
                    <a:pt x="896" y="1722"/>
                  </a:lnTo>
                  <a:lnTo>
                    <a:pt x="896" y="1722"/>
                  </a:lnTo>
                  <a:lnTo>
                    <a:pt x="896" y="1724"/>
                  </a:lnTo>
                  <a:lnTo>
                    <a:pt x="896" y="1724"/>
                  </a:lnTo>
                  <a:lnTo>
                    <a:pt x="898" y="1728"/>
                  </a:lnTo>
                  <a:lnTo>
                    <a:pt x="898" y="1728"/>
                  </a:lnTo>
                  <a:lnTo>
                    <a:pt x="900" y="1730"/>
                  </a:lnTo>
                  <a:lnTo>
                    <a:pt x="900" y="1730"/>
                  </a:lnTo>
                  <a:lnTo>
                    <a:pt x="902" y="1732"/>
                  </a:lnTo>
                  <a:lnTo>
                    <a:pt x="902" y="1732"/>
                  </a:lnTo>
                  <a:lnTo>
                    <a:pt x="902" y="1734"/>
                  </a:lnTo>
                  <a:lnTo>
                    <a:pt x="902" y="1734"/>
                  </a:lnTo>
                  <a:lnTo>
                    <a:pt x="904" y="1738"/>
                  </a:lnTo>
                  <a:lnTo>
                    <a:pt x="904" y="1738"/>
                  </a:lnTo>
                  <a:lnTo>
                    <a:pt x="908" y="1740"/>
                  </a:lnTo>
                  <a:lnTo>
                    <a:pt x="908" y="1740"/>
                  </a:lnTo>
                  <a:lnTo>
                    <a:pt x="908" y="1742"/>
                  </a:lnTo>
                  <a:lnTo>
                    <a:pt x="908" y="1742"/>
                  </a:lnTo>
                  <a:lnTo>
                    <a:pt x="914" y="1746"/>
                  </a:lnTo>
                  <a:lnTo>
                    <a:pt x="914" y="1746"/>
                  </a:lnTo>
                  <a:lnTo>
                    <a:pt x="916" y="1750"/>
                  </a:lnTo>
                  <a:lnTo>
                    <a:pt x="916" y="1750"/>
                  </a:lnTo>
                  <a:lnTo>
                    <a:pt x="918" y="1750"/>
                  </a:lnTo>
                  <a:lnTo>
                    <a:pt x="918" y="1750"/>
                  </a:lnTo>
                  <a:lnTo>
                    <a:pt x="920" y="1752"/>
                  </a:lnTo>
                  <a:lnTo>
                    <a:pt x="920" y="1752"/>
                  </a:lnTo>
                  <a:lnTo>
                    <a:pt x="924" y="1754"/>
                  </a:lnTo>
                  <a:lnTo>
                    <a:pt x="924" y="1754"/>
                  </a:lnTo>
                  <a:lnTo>
                    <a:pt x="926" y="1756"/>
                  </a:lnTo>
                  <a:lnTo>
                    <a:pt x="926" y="1756"/>
                  </a:lnTo>
                  <a:lnTo>
                    <a:pt x="928" y="1758"/>
                  </a:lnTo>
                  <a:lnTo>
                    <a:pt x="928" y="1758"/>
                  </a:lnTo>
                  <a:lnTo>
                    <a:pt x="930" y="1760"/>
                  </a:lnTo>
                  <a:lnTo>
                    <a:pt x="930" y="1760"/>
                  </a:lnTo>
                  <a:lnTo>
                    <a:pt x="932" y="1762"/>
                  </a:lnTo>
                  <a:lnTo>
                    <a:pt x="932" y="1762"/>
                  </a:lnTo>
                  <a:lnTo>
                    <a:pt x="932" y="1766"/>
                  </a:lnTo>
                  <a:lnTo>
                    <a:pt x="932" y="1766"/>
                  </a:lnTo>
                  <a:lnTo>
                    <a:pt x="934" y="1768"/>
                  </a:lnTo>
                  <a:lnTo>
                    <a:pt x="934" y="1768"/>
                  </a:lnTo>
                  <a:lnTo>
                    <a:pt x="936" y="1770"/>
                  </a:lnTo>
                  <a:lnTo>
                    <a:pt x="936" y="1770"/>
                  </a:lnTo>
                  <a:lnTo>
                    <a:pt x="938" y="1774"/>
                  </a:lnTo>
                  <a:lnTo>
                    <a:pt x="938" y="1774"/>
                  </a:lnTo>
                  <a:lnTo>
                    <a:pt x="942" y="1780"/>
                  </a:lnTo>
                  <a:lnTo>
                    <a:pt x="942" y="1780"/>
                  </a:lnTo>
                  <a:lnTo>
                    <a:pt x="946" y="1784"/>
                  </a:lnTo>
                  <a:lnTo>
                    <a:pt x="946" y="1784"/>
                  </a:lnTo>
                  <a:lnTo>
                    <a:pt x="950" y="1786"/>
                  </a:lnTo>
                  <a:lnTo>
                    <a:pt x="950" y="1786"/>
                  </a:lnTo>
                  <a:lnTo>
                    <a:pt x="952" y="1786"/>
                  </a:lnTo>
                  <a:lnTo>
                    <a:pt x="952" y="1786"/>
                  </a:lnTo>
                  <a:lnTo>
                    <a:pt x="954" y="1790"/>
                  </a:lnTo>
                  <a:lnTo>
                    <a:pt x="956" y="1792"/>
                  </a:lnTo>
                  <a:lnTo>
                    <a:pt x="956" y="1792"/>
                  </a:lnTo>
                  <a:lnTo>
                    <a:pt x="958" y="1796"/>
                  </a:lnTo>
                  <a:lnTo>
                    <a:pt x="958" y="1796"/>
                  </a:lnTo>
                  <a:lnTo>
                    <a:pt x="958" y="1798"/>
                  </a:lnTo>
                  <a:lnTo>
                    <a:pt x="958" y="1798"/>
                  </a:lnTo>
                  <a:lnTo>
                    <a:pt x="958" y="1802"/>
                  </a:lnTo>
                  <a:lnTo>
                    <a:pt x="958" y="1802"/>
                  </a:lnTo>
                  <a:lnTo>
                    <a:pt x="958" y="1802"/>
                  </a:lnTo>
                  <a:lnTo>
                    <a:pt x="958" y="1802"/>
                  </a:lnTo>
                  <a:lnTo>
                    <a:pt x="960" y="1806"/>
                  </a:lnTo>
                  <a:lnTo>
                    <a:pt x="960" y="1806"/>
                  </a:lnTo>
                  <a:lnTo>
                    <a:pt x="964" y="1808"/>
                  </a:lnTo>
                  <a:lnTo>
                    <a:pt x="964" y="1808"/>
                  </a:lnTo>
                  <a:lnTo>
                    <a:pt x="966" y="1810"/>
                  </a:lnTo>
                  <a:lnTo>
                    <a:pt x="966" y="1810"/>
                  </a:lnTo>
                  <a:lnTo>
                    <a:pt x="968" y="1810"/>
                  </a:lnTo>
                  <a:lnTo>
                    <a:pt x="968" y="1810"/>
                  </a:lnTo>
                  <a:lnTo>
                    <a:pt x="970" y="1814"/>
                  </a:lnTo>
                  <a:lnTo>
                    <a:pt x="970" y="1814"/>
                  </a:lnTo>
                  <a:lnTo>
                    <a:pt x="972" y="1816"/>
                  </a:lnTo>
                  <a:lnTo>
                    <a:pt x="972" y="1816"/>
                  </a:lnTo>
                  <a:lnTo>
                    <a:pt x="974" y="1818"/>
                  </a:lnTo>
                  <a:lnTo>
                    <a:pt x="974" y="1818"/>
                  </a:lnTo>
                  <a:lnTo>
                    <a:pt x="976" y="1818"/>
                  </a:lnTo>
                  <a:lnTo>
                    <a:pt x="976" y="1818"/>
                  </a:lnTo>
                  <a:lnTo>
                    <a:pt x="976" y="1818"/>
                  </a:lnTo>
                  <a:lnTo>
                    <a:pt x="976" y="1818"/>
                  </a:lnTo>
                  <a:lnTo>
                    <a:pt x="978" y="1824"/>
                  </a:lnTo>
                  <a:lnTo>
                    <a:pt x="978" y="1824"/>
                  </a:lnTo>
                  <a:lnTo>
                    <a:pt x="978" y="1824"/>
                  </a:lnTo>
                  <a:lnTo>
                    <a:pt x="978" y="1824"/>
                  </a:lnTo>
                  <a:lnTo>
                    <a:pt x="980" y="1828"/>
                  </a:lnTo>
                  <a:lnTo>
                    <a:pt x="982" y="1830"/>
                  </a:lnTo>
                  <a:lnTo>
                    <a:pt x="982" y="1830"/>
                  </a:lnTo>
                  <a:lnTo>
                    <a:pt x="984" y="1834"/>
                  </a:lnTo>
                  <a:lnTo>
                    <a:pt x="986" y="1834"/>
                  </a:lnTo>
                  <a:lnTo>
                    <a:pt x="986" y="1834"/>
                  </a:lnTo>
                  <a:lnTo>
                    <a:pt x="988" y="1838"/>
                  </a:lnTo>
                  <a:lnTo>
                    <a:pt x="988" y="1838"/>
                  </a:lnTo>
                  <a:lnTo>
                    <a:pt x="990" y="1840"/>
                  </a:lnTo>
                  <a:lnTo>
                    <a:pt x="990" y="1840"/>
                  </a:lnTo>
                  <a:lnTo>
                    <a:pt x="992" y="1842"/>
                  </a:lnTo>
                  <a:lnTo>
                    <a:pt x="992" y="1842"/>
                  </a:lnTo>
                  <a:lnTo>
                    <a:pt x="996" y="1844"/>
                  </a:lnTo>
                  <a:lnTo>
                    <a:pt x="996" y="1844"/>
                  </a:lnTo>
                  <a:lnTo>
                    <a:pt x="998" y="1846"/>
                  </a:lnTo>
                  <a:lnTo>
                    <a:pt x="998" y="1846"/>
                  </a:lnTo>
                  <a:lnTo>
                    <a:pt x="1002" y="1848"/>
                  </a:lnTo>
                  <a:lnTo>
                    <a:pt x="1002" y="1848"/>
                  </a:lnTo>
                  <a:lnTo>
                    <a:pt x="1002" y="1850"/>
                  </a:lnTo>
                  <a:lnTo>
                    <a:pt x="1002" y="1850"/>
                  </a:lnTo>
                  <a:lnTo>
                    <a:pt x="1006" y="1852"/>
                  </a:lnTo>
                  <a:lnTo>
                    <a:pt x="1006" y="1852"/>
                  </a:lnTo>
                  <a:lnTo>
                    <a:pt x="1006" y="1854"/>
                  </a:lnTo>
                  <a:lnTo>
                    <a:pt x="1006" y="1854"/>
                  </a:lnTo>
                  <a:lnTo>
                    <a:pt x="1008" y="1858"/>
                  </a:lnTo>
                  <a:lnTo>
                    <a:pt x="1008" y="1858"/>
                  </a:lnTo>
                  <a:lnTo>
                    <a:pt x="1010" y="1860"/>
                  </a:lnTo>
                  <a:lnTo>
                    <a:pt x="1010" y="1860"/>
                  </a:lnTo>
                  <a:lnTo>
                    <a:pt x="1012" y="1862"/>
                  </a:lnTo>
                  <a:lnTo>
                    <a:pt x="1012" y="1862"/>
                  </a:lnTo>
                  <a:lnTo>
                    <a:pt x="1016" y="1864"/>
                  </a:lnTo>
                  <a:lnTo>
                    <a:pt x="1018" y="1868"/>
                  </a:lnTo>
                  <a:lnTo>
                    <a:pt x="1018" y="1868"/>
                  </a:lnTo>
                  <a:lnTo>
                    <a:pt x="1020" y="1870"/>
                  </a:lnTo>
                  <a:lnTo>
                    <a:pt x="1020" y="1870"/>
                  </a:lnTo>
                  <a:lnTo>
                    <a:pt x="1022" y="1872"/>
                  </a:lnTo>
                  <a:lnTo>
                    <a:pt x="1022" y="1872"/>
                  </a:lnTo>
                  <a:lnTo>
                    <a:pt x="1024" y="1874"/>
                  </a:lnTo>
                  <a:lnTo>
                    <a:pt x="1024" y="1874"/>
                  </a:lnTo>
                  <a:lnTo>
                    <a:pt x="1026" y="1876"/>
                  </a:lnTo>
                  <a:lnTo>
                    <a:pt x="1026" y="1876"/>
                  </a:lnTo>
                  <a:lnTo>
                    <a:pt x="1028" y="1878"/>
                  </a:lnTo>
                  <a:lnTo>
                    <a:pt x="1028" y="1878"/>
                  </a:lnTo>
                  <a:lnTo>
                    <a:pt x="1030" y="1882"/>
                  </a:lnTo>
                  <a:lnTo>
                    <a:pt x="1030" y="1882"/>
                  </a:lnTo>
                  <a:lnTo>
                    <a:pt x="1030" y="1884"/>
                  </a:lnTo>
                  <a:lnTo>
                    <a:pt x="1030" y="1884"/>
                  </a:lnTo>
                  <a:lnTo>
                    <a:pt x="1034" y="1886"/>
                  </a:lnTo>
                  <a:lnTo>
                    <a:pt x="1034" y="1886"/>
                  </a:lnTo>
                  <a:lnTo>
                    <a:pt x="1036" y="1888"/>
                  </a:lnTo>
                  <a:lnTo>
                    <a:pt x="1036" y="1888"/>
                  </a:lnTo>
                  <a:lnTo>
                    <a:pt x="1036" y="1890"/>
                  </a:lnTo>
                  <a:lnTo>
                    <a:pt x="1036" y="1890"/>
                  </a:lnTo>
                  <a:lnTo>
                    <a:pt x="1038" y="1892"/>
                  </a:lnTo>
                  <a:lnTo>
                    <a:pt x="1038" y="1892"/>
                  </a:lnTo>
                  <a:lnTo>
                    <a:pt x="1040" y="1896"/>
                  </a:lnTo>
                  <a:lnTo>
                    <a:pt x="1040" y="1896"/>
                  </a:lnTo>
                  <a:lnTo>
                    <a:pt x="1040" y="1900"/>
                  </a:lnTo>
                  <a:lnTo>
                    <a:pt x="1044" y="1904"/>
                  </a:lnTo>
                  <a:lnTo>
                    <a:pt x="1044" y="1904"/>
                  </a:lnTo>
                  <a:lnTo>
                    <a:pt x="1046" y="1906"/>
                  </a:lnTo>
                  <a:lnTo>
                    <a:pt x="1046" y="1906"/>
                  </a:lnTo>
                  <a:lnTo>
                    <a:pt x="1048" y="1908"/>
                  </a:lnTo>
                  <a:lnTo>
                    <a:pt x="1048" y="1908"/>
                  </a:lnTo>
                  <a:lnTo>
                    <a:pt x="1052" y="1910"/>
                  </a:lnTo>
                  <a:lnTo>
                    <a:pt x="1052" y="1910"/>
                  </a:lnTo>
                  <a:lnTo>
                    <a:pt x="1054" y="1910"/>
                  </a:lnTo>
                  <a:lnTo>
                    <a:pt x="1054" y="1910"/>
                  </a:lnTo>
                  <a:lnTo>
                    <a:pt x="1056" y="1912"/>
                  </a:lnTo>
                  <a:lnTo>
                    <a:pt x="1056" y="1912"/>
                  </a:lnTo>
                  <a:lnTo>
                    <a:pt x="1056" y="1914"/>
                  </a:lnTo>
                  <a:lnTo>
                    <a:pt x="1056" y="1914"/>
                  </a:lnTo>
                  <a:lnTo>
                    <a:pt x="1056" y="1914"/>
                  </a:lnTo>
                  <a:lnTo>
                    <a:pt x="1056" y="1914"/>
                  </a:lnTo>
                  <a:lnTo>
                    <a:pt x="1054" y="1912"/>
                  </a:lnTo>
                  <a:lnTo>
                    <a:pt x="1054" y="1912"/>
                  </a:lnTo>
                  <a:lnTo>
                    <a:pt x="1050" y="1912"/>
                  </a:lnTo>
                  <a:lnTo>
                    <a:pt x="1050" y="1912"/>
                  </a:lnTo>
                  <a:lnTo>
                    <a:pt x="1048" y="1914"/>
                  </a:lnTo>
                  <a:lnTo>
                    <a:pt x="1048" y="1914"/>
                  </a:lnTo>
                  <a:lnTo>
                    <a:pt x="1044" y="1914"/>
                  </a:lnTo>
                  <a:lnTo>
                    <a:pt x="1044" y="1914"/>
                  </a:lnTo>
                  <a:lnTo>
                    <a:pt x="1042" y="1914"/>
                  </a:lnTo>
                  <a:lnTo>
                    <a:pt x="1042" y="1914"/>
                  </a:lnTo>
                  <a:lnTo>
                    <a:pt x="1040" y="1914"/>
                  </a:lnTo>
                  <a:lnTo>
                    <a:pt x="1040" y="1914"/>
                  </a:lnTo>
                  <a:lnTo>
                    <a:pt x="1036" y="1912"/>
                  </a:lnTo>
                  <a:lnTo>
                    <a:pt x="1036" y="1912"/>
                  </a:lnTo>
                  <a:lnTo>
                    <a:pt x="1034" y="1912"/>
                  </a:lnTo>
                  <a:lnTo>
                    <a:pt x="1034" y="1912"/>
                  </a:lnTo>
                  <a:lnTo>
                    <a:pt x="1032" y="1914"/>
                  </a:lnTo>
                  <a:lnTo>
                    <a:pt x="1032" y="1914"/>
                  </a:lnTo>
                  <a:lnTo>
                    <a:pt x="1030" y="1914"/>
                  </a:lnTo>
                  <a:lnTo>
                    <a:pt x="1026" y="1914"/>
                  </a:lnTo>
                  <a:lnTo>
                    <a:pt x="1026" y="1914"/>
                  </a:lnTo>
                  <a:lnTo>
                    <a:pt x="1024" y="1912"/>
                  </a:lnTo>
                  <a:lnTo>
                    <a:pt x="1024" y="1912"/>
                  </a:lnTo>
                  <a:lnTo>
                    <a:pt x="1020" y="1912"/>
                  </a:lnTo>
                  <a:lnTo>
                    <a:pt x="1016" y="1912"/>
                  </a:lnTo>
                  <a:lnTo>
                    <a:pt x="1016" y="1912"/>
                  </a:lnTo>
                  <a:lnTo>
                    <a:pt x="1012" y="1912"/>
                  </a:lnTo>
                  <a:lnTo>
                    <a:pt x="1012" y="1912"/>
                  </a:lnTo>
                  <a:lnTo>
                    <a:pt x="1010" y="1914"/>
                  </a:lnTo>
                  <a:lnTo>
                    <a:pt x="1010" y="1914"/>
                  </a:lnTo>
                  <a:lnTo>
                    <a:pt x="1008" y="1914"/>
                  </a:lnTo>
                  <a:lnTo>
                    <a:pt x="1008" y="1914"/>
                  </a:lnTo>
                  <a:lnTo>
                    <a:pt x="1006" y="1914"/>
                  </a:lnTo>
                  <a:lnTo>
                    <a:pt x="1006" y="1914"/>
                  </a:lnTo>
                  <a:lnTo>
                    <a:pt x="998" y="1912"/>
                  </a:lnTo>
                  <a:lnTo>
                    <a:pt x="998" y="1912"/>
                  </a:lnTo>
                  <a:lnTo>
                    <a:pt x="996" y="1912"/>
                  </a:lnTo>
                  <a:lnTo>
                    <a:pt x="996" y="1912"/>
                  </a:lnTo>
                  <a:lnTo>
                    <a:pt x="992" y="1912"/>
                  </a:lnTo>
                  <a:lnTo>
                    <a:pt x="992" y="1912"/>
                  </a:lnTo>
                  <a:lnTo>
                    <a:pt x="986" y="1912"/>
                  </a:lnTo>
                  <a:lnTo>
                    <a:pt x="986" y="1912"/>
                  </a:lnTo>
                  <a:lnTo>
                    <a:pt x="980" y="1912"/>
                  </a:lnTo>
                  <a:lnTo>
                    <a:pt x="980" y="1912"/>
                  </a:lnTo>
                  <a:lnTo>
                    <a:pt x="976" y="1914"/>
                  </a:lnTo>
                  <a:lnTo>
                    <a:pt x="976" y="1914"/>
                  </a:lnTo>
                  <a:lnTo>
                    <a:pt x="974" y="1914"/>
                  </a:lnTo>
                  <a:lnTo>
                    <a:pt x="974" y="1914"/>
                  </a:lnTo>
                  <a:lnTo>
                    <a:pt x="974" y="1914"/>
                  </a:lnTo>
                  <a:lnTo>
                    <a:pt x="974" y="1914"/>
                  </a:lnTo>
                  <a:lnTo>
                    <a:pt x="970" y="1914"/>
                  </a:lnTo>
                  <a:lnTo>
                    <a:pt x="968" y="1914"/>
                  </a:lnTo>
                  <a:lnTo>
                    <a:pt x="968" y="1914"/>
                  </a:lnTo>
                  <a:lnTo>
                    <a:pt x="966" y="1914"/>
                  </a:lnTo>
                  <a:lnTo>
                    <a:pt x="966" y="1914"/>
                  </a:lnTo>
                  <a:lnTo>
                    <a:pt x="964" y="1914"/>
                  </a:lnTo>
                  <a:lnTo>
                    <a:pt x="964" y="1914"/>
                  </a:lnTo>
                  <a:lnTo>
                    <a:pt x="962" y="1912"/>
                  </a:lnTo>
                  <a:lnTo>
                    <a:pt x="962" y="1912"/>
                  </a:lnTo>
                  <a:lnTo>
                    <a:pt x="956" y="1912"/>
                  </a:lnTo>
                  <a:lnTo>
                    <a:pt x="956" y="1912"/>
                  </a:lnTo>
                  <a:lnTo>
                    <a:pt x="954" y="1912"/>
                  </a:lnTo>
                  <a:lnTo>
                    <a:pt x="954" y="1912"/>
                  </a:lnTo>
                  <a:lnTo>
                    <a:pt x="952" y="1912"/>
                  </a:lnTo>
                  <a:lnTo>
                    <a:pt x="952" y="1912"/>
                  </a:lnTo>
                  <a:lnTo>
                    <a:pt x="948" y="1912"/>
                  </a:lnTo>
                  <a:lnTo>
                    <a:pt x="948" y="1912"/>
                  </a:lnTo>
                  <a:lnTo>
                    <a:pt x="946" y="1912"/>
                  </a:lnTo>
                  <a:lnTo>
                    <a:pt x="946" y="1912"/>
                  </a:lnTo>
                  <a:lnTo>
                    <a:pt x="944" y="1912"/>
                  </a:lnTo>
                  <a:lnTo>
                    <a:pt x="944" y="1912"/>
                  </a:lnTo>
                  <a:lnTo>
                    <a:pt x="940" y="1912"/>
                  </a:lnTo>
                  <a:lnTo>
                    <a:pt x="940" y="1912"/>
                  </a:lnTo>
                  <a:lnTo>
                    <a:pt x="934" y="1914"/>
                  </a:lnTo>
                  <a:lnTo>
                    <a:pt x="934" y="1914"/>
                  </a:lnTo>
                  <a:lnTo>
                    <a:pt x="928" y="1912"/>
                  </a:lnTo>
                  <a:lnTo>
                    <a:pt x="928" y="1912"/>
                  </a:lnTo>
                  <a:lnTo>
                    <a:pt x="926" y="1912"/>
                  </a:lnTo>
                  <a:lnTo>
                    <a:pt x="926" y="1912"/>
                  </a:lnTo>
                  <a:lnTo>
                    <a:pt x="922" y="1912"/>
                  </a:lnTo>
                  <a:lnTo>
                    <a:pt x="922" y="1912"/>
                  </a:lnTo>
                  <a:lnTo>
                    <a:pt x="918" y="1912"/>
                  </a:lnTo>
                  <a:lnTo>
                    <a:pt x="918" y="1912"/>
                  </a:lnTo>
                  <a:lnTo>
                    <a:pt x="916" y="1912"/>
                  </a:lnTo>
                  <a:lnTo>
                    <a:pt x="916" y="1912"/>
                  </a:lnTo>
                  <a:lnTo>
                    <a:pt x="914" y="1912"/>
                  </a:lnTo>
                  <a:lnTo>
                    <a:pt x="914" y="1912"/>
                  </a:lnTo>
                  <a:lnTo>
                    <a:pt x="910" y="1912"/>
                  </a:lnTo>
                  <a:lnTo>
                    <a:pt x="910" y="1912"/>
                  </a:lnTo>
                  <a:lnTo>
                    <a:pt x="906" y="1912"/>
                  </a:lnTo>
                  <a:lnTo>
                    <a:pt x="906" y="1912"/>
                  </a:lnTo>
                  <a:lnTo>
                    <a:pt x="906" y="1912"/>
                  </a:lnTo>
                  <a:lnTo>
                    <a:pt x="902" y="1912"/>
                  </a:lnTo>
                  <a:lnTo>
                    <a:pt x="902" y="1912"/>
                  </a:lnTo>
                  <a:lnTo>
                    <a:pt x="900" y="1910"/>
                  </a:lnTo>
                  <a:lnTo>
                    <a:pt x="900" y="1910"/>
                  </a:lnTo>
                  <a:lnTo>
                    <a:pt x="894" y="1912"/>
                  </a:lnTo>
                  <a:lnTo>
                    <a:pt x="894" y="1912"/>
                  </a:lnTo>
                  <a:lnTo>
                    <a:pt x="892" y="1912"/>
                  </a:lnTo>
                  <a:lnTo>
                    <a:pt x="892" y="1912"/>
                  </a:lnTo>
                  <a:lnTo>
                    <a:pt x="886" y="1912"/>
                  </a:lnTo>
                  <a:lnTo>
                    <a:pt x="886" y="1912"/>
                  </a:lnTo>
                  <a:lnTo>
                    <a:pt x="882" y="1912"/>
                  </a:lnTo>
                  <a:lnTo>
                    <a:pt x="882" y="1912"/>
                  </a:lnTo>
                  <a:lnTo>
                    <a:pt x="880" y="1912"/>
                  </a:lnTo>
                  <a:lnTo>
                    <a:pt x="880" y="1912"/>
                  </a:lnTo>
                  <a:lnTo>
                    <a:pt x="876" y="1912"/>
                  </a:lnTo>
                  <a:lnTo>
                    <a:pt x="876" y="1912"/>
                  </a:lnTo>
                  <a:lnTo>
                    <a:pt x="872" y="1912"/>
                  </a:lnTo>
                  <a:lnTo>
                    <a:pt x="872" y="1912"/>
                  </a:lnTo>
                  <a:lnTo>
                    <a:pt x="866" y="1910"/>
                  </a:lnTo>
                  <a:lnTo>
                    <a:pt x="860" y="1910"/>
                  </a:lnTo>
                  <a:lnTo>
                    <a:pt x="860" y="1910"/>
                  </a:lnTo>
                  <a:lnTo>
                    <a:pt x="860" y="1910"/>
                  </a:lnTo>
                  <a:lnTo>
                    <a:pt x="856" y="1912"/>
                  </a:lnTo>
                  <a:lnTo>
                    <a:pt x="856" y="1912"/>
                  </a:lnTo>
                  <a:lnTo>
                    <a:pt x="854" y="1912"/>
                  </a:lnTo>
                  <a:lnTo>
                    <a:pt x="854" y="1912"/>
                  </a:lnTo>
                  <a:lnTo>
                    <a:pt x="854" y="1912"/>
                  </a:lnTo>
                  <a:lnTo>
                    <a:pt x="854" y="1912"/>
                  </a:lnTo>
                  <a:lnTo>
                    <a:pt x="852" y="1912"/>
                  </a:lnTo>
                  <a:lnTo>
                    <a:pt x="852" y="1912"/>
                  </a:lnTo>
                  <a:lnTo>
                    <a:pt x="848" y="1910"/>
                  </a:lnTo>
                  <a:lnTo>
                    <a:pt x="842" y="1910"/>
                  </a:lnTo>
                  <a:lnTo>
                    <a:pt x="842" y="1910"/>
                  </a:lnTo>
                  <a:lnTo>
                    <a:pt x="840" y="1910"/>
                  </a:lnTo>
                  <a:lnTo>
                    <a:pt x="840" y="1910"/>
                  </a:lnTo>
                  <a:lnTo>
                    <a:pt x="836" y="1910"/>
                  </a:lnTo>
                  <a:lnTo>
                    <a:pt x="836" y="1910"/>
                  </a:lnTo>
                  <a:lnTo>
                    <a:pt x="836" y="1910"/>
                  </a:lnTo>
                  <a:lnTo>
                    <a:pt x="832" y="1910"/>
                  </a:lnTo>
                  <a:lnTo>
                    <a:pt x="832" y="1910"/>
                  </a:lnTo>
                  <a:lnTo>
                    <a:pt x="828" y="1910"/>
                  </a:lnTo>
                  <a:lnTo>
                    <a:pt x="828" y="1910"/>
                  </a:lnTo>
                  <a:lnTo>
                    <a:pt x="824" y="1910"/>
                  </a:lnTo>
                  <a:lnTo>
                    <a:pt x="824" y="1910"/>
                  </a:lnTo>
                  <a:lnTo>
                    <a:pt x="820" y="1910"/>
                  </a:lnTo>
                  <a:lnTo>
                    <a:pt x="818" y="1910"/>
                  </a:lnTo>
                  <a:lnTo>
                    <a:pt x="818" y="1910"/>
                  </a:lnTo>
                  <a:lnTo>
                    <a:pt x="816" y="1912"/>
                  </a:lnTo>
                  <a:lnTo>
                    <a:pt x="816" y="1912"/>
                  </a:lnTo>
                  <a:lnTo>
                    <a:pt x="812" y="1912"/>
                  </a:lnTo>
                  <a:lnTo>
                    <a:pt x="812" y="1912"/>
                  </a:lnTo>
                  <a:lnTo>
                    <a:pt x="812" y="1912"/>
                  </a:lnTo>
                  <a:lnTo>
                    <a:pt x="810" y="1912"/>
                  </a:lnTo>
                  <a:lnTo>
                    <a:pt x="810" y="1912"/>
                  </a:lnTo>
                  <a:lnTo>
                    <a:pt x="806" y="1912"/>
                  </a:lnTo>
                  <a:lnTo>
                    <a:pt x="806" y="1912"/>
                  </a:lnTo>
                  <a:lnTo>
                    <a:pt x="804" y="1914"/>
                  </a:lnTo>
                  <a:lnTo>
                    <a:pt x="804" y="1914"/>
                  </a:lnTo>
                  <a:lnTo>
                    <a:pt x="802" y="1916"/>
                  </a:lnTo>
                  <a:lnTo>
                    <a:pt x="802" y="1916"/>
                  </a:lnTo>
                  <a:lnTo>
                    <a:pt x="800" y="1916"/>
                  </a:lnTo>
                  <a:lnTo>
                    <a:pt x="800" y="1916"/>
                  </a:lnTo>
                  <a:lnTo>
                    <a:pt x="796" y="1916"/>
                  </a:lnTo>
                  <a:lnTo>
                    <a:pt x="796" y="1916"/>
                  </a:lnTo>
                  <a:lnTo>
                    <a:pt x="792" y="1918"/>
                  </a:lnTo>
                  <a:lnTo>
                    <a:pt x="790" y="1922"/>
                  </a:lnTo>
                  <a:lnTo>
                    <a:pt x="790" y="1922"/>
                  </a:lnTo>
                  <a:lnTo>
                    <a:pt x="788" y="1926"/>
                  </a:lnTo>
                  <a:lnTo>
                    <a:pt x="788" y="1926"/>
                  </a:lnTo>
                  <a:lnTo>
                    <a:pt x="788" y="1932"/>
                  </a:lnTo>
                  <a:lnTo>
                    <a:pt x="788" y="1932"/>
                  </a:lnTo>
                  <a:lnTo>
                    <a:pt x="788" y="1936"/>
                  </a:lnTo>
                  <a:lnTo>
                    <a:pt x="788" y="1936"/>
                  </a:lnTo>
                  <a:lnTo>
                    <a:pt x="788" y="1938"/>
                  </a:lnTo>
                  <a:lnTo>
                    <a:pt x="788" y="1938"/>
                  </a:lnTo>
                  <a:lnTo>
                    <a:pt x="788" y="1940"/>
                  </a:lnTo>
                  <a:lnTo>
                    <a:pt x="788" y="1940"/>
                  </a:lnTo>
                  <a:lnTo>
                    <a:pt x="786" y="1944"/>
                  </a:lnTo>
                  <a:lnTo>
                    <a:pt x="786" y="1944"/>
                  </a:lnTo>
                  <a:lnTo>
                    <a:pt x="788" y="1948"/>
                  </a:lnTo>
                  <a:lnTo>
                    <a:pt x="788" y="1950"/>
                  </a:lnTo>
                  <a:lnTo>
                    <a:pt x="788" y="1950"/>
                  </a:lnTo>
                  <a:lnTo>
                    <a:pt x="788" y="1954"/>
                  </a:lnTo>
                  <a:lnTo>
                    <a:pt x="788" y="1954"/>
                  </a:lnTo>
                  <a:lnTo>
                    <a:pt x="788" y="1956"/>
                  </a:lnTo>
                  <a:lnTo>
                    <a:pt x="788" y="1956"/>
                  </a:lnTo>
                  <a:lnTo>
                    <a:pt x="790" y="1960"/>
                  </a:lnTo>
                  <a:lnTo>
                    <a:pt x="790" y="1960"/>
                  </a:lnTo>
                  <a:lnTo>
                    <a:pt x="790" y="1962"/>
                  </a:lnTo>
                  <a:lnTo>
                    <a:pt x="790" y="1962"/>
                  </a:lnTo>
                  <a:lnTo>
                    <a:pt x="790" y="1964"/>
                  </a:lnTo>
                  <a:lnTo>
                    <a:pt x="790" y="1964"/>
                  </a:lnTo>
                  <a:lnTo>
                    <a:pt x="792" y="1968"/>
                  </a:lnTo>
                  <a:lnTo>
                    <a:pt x="792" y="1968"/>
                  </a:lnTo>
                  <a:lnTo>
                    <a:pt x="792" y="1970"/>
                  </a:lnTo>
                  <a:lnTo>
                    <a:pt x="792" y="1970"/>
                  </a:lnTo>
                  <a:lnTo>
                    <a:pt x="792" y="1972"/>
                  </a:lnTo>
                  <a:lnTo>
                    <a:pt x="792" y="1972"/>
                  </a:lnTo>
                  <a:lnTo>
                    <a:pt x="792" y="1978"/>
                  </a:lnTo>
                  <a:lnTo>
                    <a:pt x="792" y="1978"/>
                  </a:lnTo>
                  <a:lnTo>
                    <a:pt x="792" y="1980"/>
                  </a:lnTo>
                  <a:lnTo>
                    <a:pt x="792" y="1980"/>
                  </a:lnTo>
                  <a:lnTo>
                    <a:pt x="792" y="1984"/>
                  </a:lnTo>
                  <a:lnTo>
                    <a:pt x="792" y="1984"/>
                  </a:lnTo>
                  <a:lnTo>
                    <a:pt x="792" y="1986"/>
                  </a:lnTo>
                  <a:lnTo>
                    <a:pt x="792" y="1986"/>
                  </a:lnTo>
                  <a:lnTo>
                    <a:pt x="792" y="1990"/>
                  </a:lnTo>
                  <a:lnTo>
                    <a:pt x="792" y="1990"/>
                  </a:lnTo>
                  <a:lnTo>
                    <a:pt x="792" y="1994"/>
                  </a:lnTo>
                  <a:lnTo>
                    <a:pt x="792" y="1994"/>
                  </a:lnTo>
                  <a:lnTo>
                    <a:pt x="792" y="1996"/>
                  </a:lnTo>
                  <a:lnTo>
                    <a:pt x="792" y="1996"/>
                  </a:lnTo>
                  <a:lnTo>
                    <a:pt x="792" y="1998"/>
                  </a:lnTo>
                  <a:lnTo>
                    <a:pt x="792" y="1998"/>
                  </a:lnTo>
                  <a:lnTo>
                    <a:pt x="790" y="2002"/>
                  </a:lnTo>
                  <a:lnTo>
                    <a:pt x="790" y="2002"/>
                  </a:lnTo>
                  <a:lnTo>
                    <a:pt x="790" y="2008"/>
                  </a:lnTo>
                  <a:lnTo>
                    <a:pt x="790" y="2008"/>
                  </a:lnTo>
                  <a:lnTo>
                    <a:pt x="792" y="2014"/>
                  </a:lnTo>
                  <a:lnTo>
                    <a:pt x="792" y="2014"/>
                  </a:lnTo>
                  <a:lnTo>
                    <a:pt x="794" y="2014"/>
                  </a:lnTo>
                  <a:lnTo>
                    <a:pt x="794" y="2014"/>
                  </a:lnTo>
                  <a:lnTo>
                    <a:pt x="794" y="2018"/>
                  </a:lnTo>
                  <a:lnTo>
                    <a:pt x="794" y="2018"/>
                  </a:lnTo>
                  <a:lnTo>
                    <a:pt x="794" y="2020"/>
                  </a:lnTo>
                  <a:lnTo>
                    <a:pt x="794" y="2020"/>
                  </a:lnTo>
                  <a:lnTo>
                    <a:pt x="796" y="2022"/>
                  </a:lnTo>
                  <a:lnTo>
                    <a:pt x="796" y="2022"/>
                  </a:lnTo>
                  <a:lnTo>
                    <a:pt x="796" y="2024"/>
                  </a:lnTo>
                  <a:lnTo>
                    <a:pt x="796" y="2024"/>
                  </a:lnTo>
                  <a:lnTo>
                    <a:pt x="796" y="2028"/>
                  </a:lnTo>
                  <a:lnTo>
                    <a:pt x="796" y="2028"/>
                  </a:lnTo>
                  <a:lnTo>
                    <a:pt x="796" y="2030"/>
                  </a:lnTo>
                  <a:lnTo>
                    <a:pt x="796" y="2030"/>
                  </a:lnTo>
                  <a:lnTo>
                    <a:pt x="798" y="2034"/>
                  </a:lnTo>
                  <a:lnTo>
                    <a:pt x="798" y="2034"/>
                  </a:lnTo>
                  <a:lnTo>
                    <a:pt x="798" y="2036"/>
                  </a:lnTo>
                  <a:lnTo>
                    <a:pt x="798" y="2036"/>
                  </a:lnTo>
                  <a:lnTo>
                    <a:pt x="798" y="2038"/>
                  </a:lnTo>
                  <a:lnTo>
                    <a:pt x="798" y="2038"/>
                  </a:lnTo>
                  <a:lnTo>
                    <a:pt x="798" y="2040"/>
                  </a:lnTo>
                  <a:lnTo>
                    <a:pt x="798" y="2040"/>
                  </a:lnTo>
                  <a:lnTo>
                    <a:pt x="798" y="2042"/>
                  </a:lnTo>
                  <a:lnTo>
                    <a:pt x="798" y="2042"/>
                  </a:lnTo>
                  <a:lnTo>
                    <a:pt x="798" y="2046"/>
                  </a:lnTo>
                  <a:lnTo>
                    <a:pt x="798" y="2046"/>
                  </a:lnTo>
                  <a:lnTo>
                    <a:pt x="800" y="2050"/>
                  </a:lnTo>
                  <a:lnTo>
                    <a:pt x="800" y="2050"/>
                  </a:lnTo>
                  <a:lnTo>
                    <a:pt x="800" y="2052"/>
                  </a:lnTo>
                  <a:lnTo>
                    <a:pt x="800" y="2052"/>
                  </a:lnTo>
                  <a:lnTo>
                    <a:pt x="800" y="2054"/>
                  </a:lnTo>
                  <a:lnTo>
                    <a:pt x="800" y="2054"/>
                  </a:lnTo>
                  <a:lnTo>
                    <a:pt x="800" y="2058"/>
                  </a:lnTo>
                  <a:lnTo>
                    <a:pt x="800" y="2058"/>
                  </a:lnTo>
                  <a:lnTo>
                    <a:pt x="800" y="2062"/>
                  </a:lnTo>
                  <a:lnTo>
                    <a:pt x="800" y="2062"/>
                  </a:lnTo>
                  <a:lnTo>
                    <a:pt x="800" y="2066"/>
                  </a:lnTo>
                  <a:lnTo>
                    <a:pt x="800" y="2066"/>
                  </a:lnTo>
                  <a:lnTo>
                    <a:pt x="802" y="2068"/>
                  </a:lnTo>
                  <a:lnTo>
                    <a:pt x="802" y="2068"/>
                  </a:lnTo>
                  <a:lnTo>
                    <a:pt x="800" y="2070"/>
                  </a:lnTo>
                  <a:lnTo>
                    <a:pt x="800" y="2070"/>
                  </a:lnTo>
                  <a:lnTo>
                    <a:pt x="800" y="2074"/>
                  </a:lnTo>
                  <a:lnTo>
                    <a:pt x="800" y="2074"/>
                  </a:lnTo>
                  <a:lnTo>
                    <a:pt x="800" y="2078"/>
                  </a:lnTo>
                  <a:lnTo>
                    <a:pt x="800" y="2078"/>
                  </a:lnTo>
                  <a:lnTo>
                    <a:pt x="802" y="2080"/>
                  </a:lnTo>
                  <a:lnTo>
                    <a:pt x="802" y="2080"/>
                  </a:lnTo>
                  <a:lnTo>
                    <a:pt x="800" y="2082"/>
                  </a:lnTo>
                  <a:lnTo>
                    <a:pt x="800" y="2082"/>
                  </a:lnTo>
                  <a:lnTo>
                    <a:pt x="798" y="2086"/>
                  </a:lnTo>
                  <a:lnTo>
                    <a:pt x="798" y="2086"/>
                  </a:lnTo>
                  <a:lnTo>
                    <a:pt x="798" y="2090"/>
                  </a:lnTo>
                  <a:lnTo>
                    <a:pt x="800" y="2092"/>
                  </a:lnTo>
                  <a:lnTo>
                    <a:pt x="800" y="2092"/>
                  </a:lnTo>
                  <a:lnTo>
                    <a:pt x="800" y="2098"/>
                  </a:lnTo>
                  <a:lnTo>
                    <a:pt x="800" y="2098"/>
                  </a:lnTo>
                  <a:lnTo>
                    <a:pt x="802" y="2106"/>
                  </a:lnTo>
                  <a:lnTo>
                    <a:pt x="802" y="2106"/>
                  </a:lnTo>
                  <a:lnTo>
                    <a:pt x="804" y="2108"/>
                  </a:lnTo>
                  <a:lnTo>
                    <a:pt x="804" y="2108"/>
                  </a:lnTo>
                  <a:lnTo>
                    <a:pt x="806" y="2110"/>
                  </a:lnTo>
                  <a:lnTo>
                    <a:pt x="806" y="2110"/>
                  </a:lnTo>
                  <a:lnTo>
                    <a:pt x="806" y="2112"/>
                  </a:lnTo>
                  <a:lnTo>
                    <a:pt x="806" y="2112"/>
                  </a:lnTo>
                  <a:lnTo>
                    <a:pt x="806" y="2114"/>
                  </a:lnTo>
                  <a:lnTo>
                    <a:pt x="806" y="2114"/>
                  </a:lnTo>
                  <a:lnTo>
                    <a:pt x="806" y="2118"/>
                  </a:lnTo>
                  <a:lnTo>
                    <a:pt x="806" y="2118"/>
                  </a:lnTo>
                  <a:lnTo>
                    <a:pt x="808" y="2120"/>
                  </a:lnTo>
                  <a:lnTo>
                    <a:pt x="808" y="2120"/>
                  </a:lnTo>
                  <a:lnTo>
                    <a:pt x="808" y="2124"/>
                  </a:lnTo>
                  <a:lnTo>
                    <a:pt x="808" y="2124"/>
                  </a:lnTo>
                  <a:lnTo>
                    <a:pt x="808" y="2126"/>
                  </a:lnTo>
                  <a:lnTo>
                    <a:pt x="808" y="2126"/>
                  </a:lnTo>
                  <a:lnTo>
                    <a:pt x="808" y="2128"/>
                  </a:lnTo>
                  <a:lnTo>
                    <a:pt x="808" y="2128"/>
                  </a:lnTo>
                  <a:lnTo>
                    <a:pt x="808" y="2132"/>
                  </a:lnTo>
                  <a:lnTo>
                    <a:pt x="808" y="2132"/>
                  </a:lnTo>
                  <a:lnTo>
                    <a:pt x="808" y="2136"/>
                  </a:lnTo>
                  <a:lnTo>
                    <a:pt x="808" y="2136"/>
                  </a:lnTo>
                  <a:lnTo>
                    <a:pt x="808" y="2138"/>
                  </a:lnTo>
                  <a:lnTo>
                    <a:pt x="808" y="2138"/>
                  </a:lnTo>
                  <a:lnTo>
                    <a:pt x="808" y="2144"/>
                  </a:lnTo>
                  <a:lnTo>
                    <a:pt x="808" y="2144"/>
                  </a:lnTo>
                  <a:lnTo>
                    <a:pt x="808" y="2144"/>
                  </a:lnTo>
                  <a:lnTo>
                    <a:pt x="806" y="2150"/>
                  </a:lnTo>
                  <a:lnTo>
                    <a:pt x="806" y="2150"/>
                  </a:lnTo>
                  <a:lnTo>
                    <a:pt x="808" y="2154"/>
                  </a:lnTo>
                  <a:lnTo>
                    <a:pt x="808" y="2154"/>
                  </a:lnTo>
                  <a:lnTo>
                    <a:pt x="808" y="2156"/>
                  </a:lnTo>
                  <a:lnTo>
                    <a:pt x="808" y="2156"/>
                  </a:lnTo>
                  <a:lnTo>
                    <a:pt x="810" y="2160"/>
                  </a:lnTo>
                  <a:lnTo>
                    <a:pt x="810" y="2164"/>
                  </a:lnTo>
                  <a:lnTo>
                    <a:pt x="810" y="2164"/>
                  </a:lnTo>
                  <a:lnTo>
                    <a:pt x="810" y="2166"/>
                  </a:lnTo>
                  <a:lnTo>
                    <a:pt x="810" y="2166"/>
                  </a:lnTo>
                  <a:lnTo>
                    <a:pt x="810" y="2168"/>
                  </a:lnTo>
                  <a:lnTo>
                    <a:pt x="810" y="2168"/>
                  </a:lnTo>
                  <a:lnTo>
                    <a:pt x="810" y="2172"/>
                  </a:lnTo>
                  <a:lnTo>
                    <a:pt x="810" y="2172"/>
                  </a:lnTo>
                  <a:lnTo>
                    <a:pt x="810" y="2178"/>
                  </a:lnTo>
                  <a:lnTo>
                    <a:pt x="810" y="2178"/>
                  </a:lnTo>
                  <a:lnTo>
                    <a:pt x="810" y="2180"/>
                  </a:lnTo>
                  <a:lnTo>
                    <a:pt x="810" y="2180"/>
                  </a:lnTo>
                  <a:lnTo>
                    <a:pt x="810" y="2182"/>
                  </a:lnTo>
                  <a:lnTo>
                    <a:pt x="810" y="2182"/>
                  </a:lnTo>
                  <a:lnTo>
                    <a:pt x="808" y="2184"/>
                  </a:lnTo>
                  <a:lnTo>
                    <a:pt x="808" y="2188"/>
                  </a:lnTo>
                  <a:lnTo>
                    <a:pt x="808" y="2188"/>
                  </a:lnTo>
                  <a:lnTo>
                    <a:pt x="810" y="2194"/>
                  </a:lnTo>
                  <a:lnTo>
                    <a:pt x="810" y="2194"/>
                  </a:lnTo>
                  <a:lnTo>
                    <a:pt x="810" y="2198"/>
                  </a:lnTo>
                  <a:lnTo>
                    <a:pt x="810" y="2198"/>
                  </a:lnTo>
                  <a:lnTo>
                    <a:pt x="810" y="2200"/>
                  </a:lnTo>
                  <a:lnTo>
                    <a:pt x="810" y="2200"/>
                  </a:lnTo>
                  <a:lnTo>
                    <a:pt x="810" y="2202"/>
                  </a:lnTo>
                  <a:lnTo>
                    <a:pt x="810" y="2202"/>
                  </a:lnTo>
                  <a:lnTo>
                    <a:pt x="810" y="2206"/>
                  </a:lnTo>
                  <a:lnTo>
                    <a:pt x="810" y="2206"/>
                  </a:lnTo>
                  <a:lnTo>
                    <a:pt x="812" y="2210"/>
                  </a:lnTo>
                  <a:lnTo>
                    <a:pt x="812" y="2210"/>
                  </a:lnTo>
                  <a:lnTo>
                    <a:pt x="812" y="2212"/>
                  </a:lnTo>
                  <a:lnTo>
                    <a:pt x="812" y="2212"/>
                  </a:lnTo>
                  <a:lnTo>
                    <a:pt x="814" y="2216"/>
                  </a:lnTo>
                  <a:lnTo>
                    <a:pt x="814" y="2216"/>
                  </a:lnTo>
                  <a:lnTo>
                    <a:pt x="814" y="2222"/>
                  </a:lnTo>
                  <a:lnTo>
                    <a:pt x="814" y="2222"/>
                  </a:lnTo>
                  <a:lnTo>
                    <a:pt x="814" y="2226"/>
                  </a:lnTo>
                  <a:lnTo>
                    <a:pt x="814" y="2226"/>
                  </a:lnTo>
                  <a:lnTo>
                    <a:pt x="816" y="2228"/>
                  </a:lnTo>
                  <a:lnTo>
                    <a:pt x="816" y="2228"/>
                  </a:lnTo>
                  <a:lnTo>
                    <a:pt x="816" y="2232"/>
                  </a:lnTo>
                  <a:lnTo>
                    <a:pt x="816" y="2232"/>
                  </a:lnTo>
                  <a:lnTo>
                    <a:pt x="814" y="2234"/>
                  </a:lnTo>
                  <a:lnTo>
                    <a:pt x="814" y="2234"/>
                  </a:lnTo>
                  <a:lnTo>
                    <a:pt x="814" y="2236"/>
                  </a:lnTo>
                  <a:lnTo>
                    <a:pt x="814" y="2236"/>
                  </a:lnTo>
                  <a:lnTo>
                    <a:pt x="814" y="2238"/>
                  </a:lnTo>
                  <a:lnTo>
                    <a:pt x="814" y="2238"/>
                  </a:lnTo>
                  <a:lnTo>
                    <a:pt x="814" y="2240"/>
                  </a:lnTo>
                  <a:lnTo>
                    <a:pt x="814" y="2240"/>
                  </a:lnTo>
                  <a:lnTo>
                    <a:pt x="814" y="2244"/>
                  </a:lnTo>
                  <a:lnTo>
                    <a:pt x="814" y="2244"/>
                  </a:lnTo>
                  <a:lnTo>
                    <a:pt x="812" y="2248"/>
                  </a:lnTo>
                  <a:lnTo>
                    <a:pt x="814" y="2252"/>
                  </a:lnTo>
                  <a:lnTo>
                    <a:pt x="814" y="2252"/>
                  </a:lnTo>
                  <a:lnTo>
                    <a:pt x="814" y="2254"/>
                  </a:lnTo>
                  <a:lnTo>
                    <a:pt x="814" y="2254"/>
                  </a:lnTo>
                  <a:lnTo>
                    <a:pt x="816" y="2258"/>
                  </a:lnTo>
                  <a:lnTo>
                    <a:pt x="816" y="2258"/>
                  </a:lnTo>
                  <a:lnTo>
                    <a:pt x="816" y="2260"/>
                  </a:lnTo>
                  <a:lnTo>
                    <a:pt x="816" y="2260"/>
                  </a:lnTo>
                  <a:lnTo>
                    <a:pt x="818" y="2264"/>
                  </a:lnTo>
                  <a:lnTo>
                    <a:pt x="818" y="2264"/>
                  </a:lnTo>
                  <a:lnTo>
                    <a:pt x="818" y="2266"/>
                  </a:lnTo>
                  <a:lnTo>
                    <a:pt x="818" y="2266"/>
                  </a:lnTo>
                  <a:lnTo>
                    <a:pt x="820" y="2270"/>
                  </a:lnTo>
                  <a:lnTo>
                    <a:pt x="820" y="2270"/>
                  </a:lnTo>
                  <a:lnTo>
                    <a:pt x="820" y="2272"/>
                  </a:lnTo>
                  <a:lnTo>
                    <a:pt x="820" y="2272"/>
                  </a:lnTo>
                  <a:lnTo>
                    <a:pt x="822" y="2276"/>
                  </a:lnTo>
                  <a:lnTo>
                    <a:pt x="822" y="2276"/>
                  </a:lnTo>
                  <a:lnTo>
                    <a:pt x="822" y="2278"/>
                  </a:lnTo>
                  <a:lnTo>
                    <a:pt x="822" y="2278"/>
                  </a:lnTo>
                  <a:lnTo>
                    <a:pt x="822" y="2280"/>
                  </a:lnTo>
                  <a:lnTo>
                    <a:pt x="822" y="2280"/>
                  </a:lnTo>
                  <a:lnTo>
                    <a:pt x="822" y="2284"/>
                  </a:lnTo>
                  <a:lnTo>
                    <a:pt x="822" y="2284"/>
                  </a:lnTo>
                  <a:lnTo>
                    <a:pt x="824" y="2286"/>
                  </a:lnTo>
                  <a:lnTo>
                    <a:pt x="824" y="2286"/>
                  </a:lnTo>
                  <a:lnTo>
                    <a:pt x="824" y="2290"/>
                  </a:lnTo>
                  <a:lnTo>
                    <a:pt x="824" y="2290"/>
                  </a:lnTo>
                  <a:lnTo>
                    <a:pt x="824" y="2292"/>
                  </a:lnTo>
                  <a:lnTo>
                    <a:pt x="824" y="2292"/>
                  </a:lnTo>
                  <a:lnTo>
                    <a:pt x="824" y="2296"/>
                  </a:lnTo>
                  <a:lnTo>
                    <a:pt x="824" y="2296"/>
                  </a:lnTo>
                  <a:lnTo>
                    <a:pt x="824" y="2300"/>
                  </a:lnTo>
                  <a:lnTo>
                    <a:pt x="824" y="2300"/>
                  </a:lnTo>
                  <a:lnTo>
                    <a:pt x="824" y="2302"/>
                  </a:lnTo>
                  <a:lnTo>
                    <a:pt x="824" y="2302"/>
                  </a:lnTo>
                  <a:lnTo>
                    <a:pt x="824" y="2304"/>
                  </a:lnTo>
                  <a:lnTo>
                    <a:pt x="824" y="2306"/>
                  </a:lnTo>
                  <a:lnTo>
                    <a:pt x="824" y="2306"/>
                  </a:lnTo>
                  <a:lnTo>
                    <a:pt x="822" y="2310"/>
                  </a:lnTo>
                  <a:lnTo>
                    <a:pt x="822" y="2310"/>
                  </a:lnTo>
                  <a:lnTo>
                    <a:pt x="822" y="2314"/>
                  </a:lnTo>
                  <a:lnTo>
                    <a:pt x="822" y="2314"/>
                  </a:lnTo>
                  <a:lnTo>
                    <a:pt x="824" y="2316"/>
                  </a:lnTo>
                  <a:lnTo>
                    <a:pt x="824" y="2316"/>
                  </a:lnTo>
                  <a:lnTo>
                    <a:pt x="822" y="2318"/>
                  </a:lnTo>
                  <a:lnTo>
                    <a:pt x="822" y="2318"/>
                  </a:lnTo>
                  <a:lnTo>
                    <a:pt x="824" y="2326"/>
                  </a:lnTo>
                  <a:lnTo>
                    <a:pt x="824" y="2326"/>
                  </a:lnTo>
                  <a:lnTo>
                    <a:pt x="826" y="2326"/>
                  </a:lnTo>
                  <a:lnTo>
                    <a:pt x="826" y="2326"/>
                  </a:lnTo>
                  <a:lnTo>
                    <a:pt x="826" y="2328"/>
                  </a:lnTo>
                  <a:lnTo>
                    <a:pt x="826" y="2328"/>
                  </a:lnTo>
                  <a:lnTo>
                    <a:pt x="828" y="2332"/>
                  </a:lnTo>
                  <a:lnTo>
                    <a:pt x="828" y="2332"/>
                  </a:lnTo>
                  <a:lnTo>
                    <a:pt x="828" y="2336"/>
                  </a:lnTo>
                  <a:lnTo>
                    <a:pt x="828" y="2336"/>
                  </a:lnTo>
                  <a:lnTo>
                    <a:pt x="828" y="2336"/>
                  </a:lnTo>
                  <a:lnTo>
                    <a:pt x="828" y="2340"/>
                  </a:lnTo>
                  <a:lnTo>
                    <a:pt x="828" y="2340"/>
                  </a:lnTo>
                  <a:lnTo>
                    <a:pt x="830" y="2342"/>
                  </a:lnTo>
                  <a:lnTo>
                    <a:pt x="830" y="2342"/>
                  </a:lnTo>
                  <a:lnTo>
                    <a:pt x="828" y="2348"/>
                  </a:lnTo>
                  <a:lnTo>
                    <a:pt x="828" y="2348"/>
                  </a:lnTo>
                  <a:lnTo>
                    <a:pt x="826" y="2352"/>
                  </a:lnTo>
                  <a:lnTo>
                    <a:pt x="824" y="2356"/>
                  </a:lnTo>
                  <a:lnTo>
                    <a:pt x="824" y="2356"/>
                  </a:lnTo>
                  <a:lnTo>
                    <a:pt x="828" y="2360"/>
                  </a:lnTo>
                  <a:lnTo>
                    <a:pt x="828" y="2360"/>
                  </a:lnTo>
                  <a:lnTo>
                    <a:pt x="828" y="2362"/>
                  </a:lnTo>
                  <a:lnTo>
                    <a:pt x="828" y="2362"/>
                  </a:lnTo>
                  <a:lnTo>
                    <a:pt x="828" y="2366"/>
                  </a:lnTo>
                  <a:lnTo>
                    <a:pt x="828" y="2366"/>
                  </a:lnTo>
                  <a:lnTo>
                    <a:pt x="828" y="2368"/>
                  </a:lnTo>
                  <a:lnTo>
                    <a:pt x="828" y="2368"/>
                  </a:lnTo>
                  <a:lnTo>
                    <a:pt x="826" y="2372"/>
                  </a:lnTo>
                  <a:lnTo>
                    <a:pt x="826" y="2372"/>
                  </a:lnTo>
                  <a:lnTo>
                    <a:pt x="826" y="2376"/>
                  </a:lnTo>
                  <a:lnTo>
                    <a:pt x="826" y="2378"/>
                  </a:lnTo>
                  <a:lnTo>
                    <a:pt x="826" y="2378"/>
                  </a:lnTo>
                  <a:lnTo>
                    <a:pt x="826" y="2384"/>
                  </a:lnTo>
                  <a:lnTo>
                    <a:pt x="826" y="2384"/>
                  </a:lnTo>
                  <a:lnTo>
                    <a:pt x="826" y="2386"/>
                  </a:lnTo>
                  <a:lnTo>
                    <a:pt x="826" y="2386"/>
                  </a:lnTo>
                  <a:lnTo>
                    <a:pt x="826" y="2390"/>
                  </a:lnTo>
                  <a:lnTo>
                    <a:pt x="826" y="2390"/>
                  </a:lnTo>
                  <a:lnTo>
                    <a:pt x="826" y="2392"/>
                  </a:lnTo>
                  <a:lnTo>
                    <a:pt x="826" y="2392"/>
                  </a:lnTo>
                  <a:lnTo>
                    <a:pt x="826" y="2396"/>
                  </a:lnTo>
                  <a:lnTo>
                    <a:pt x="826" y="2396"/>
                  </a:lnTo>
                  <a:lnTo>
                    <a:pt x="828" y="2400"/>
                  </a:lnTo>
                  <a:lnTo>
                    <a:pt x="828" y="2400"/>
                  </a:lnTo>
                  <a:lnTo>
                    <a:pt x="828" y="2402"/>
                  </a:lnTo>
                  <a:lnTo>
                    <a:pt x="828" y="2402"/>
                  </a:lnTo>
                  <a:lnTo>
                    <a:pt x="830" y="2404"/>
                  </a:lnTo>
                  <a:lnTo>
                    <a:pt x="830" y="2404"/>
                  </a:lnTo>
                  <a:lnTo>
                    <a:pt x="830" y="2406"/>
                  </a:lnTo>
                  <a:lnTo>
                    <a:pt x="832" y="2412"/>
                  </a:lnTo>
                  <a:lnTo>
                    <a:pt x="832" y="2412"/>
                  </a:lnTo>
                  <a:lnTo>
                    <a:pt x="832" y="2414"/>
                  </a:lnTo>
                  <a:lnTo>
                    <a:pt x="832" y="2414"/>
                  </a:lnTo>
                  <a:lnTo>
                    <a:pt x="832" y="2418"/>
                  </a:lnTo>
                  <a:lnTo>
                    <a:pt x="832" y="2418"/>
                  </a:lnTo>
                  <a:lnTo>
                    <a:pt x="832" y="2420"/>
                  </a:lnTo>
                  <a:lnTo>
                    <a:pt x="832" y="2420"/>
                  </a:lnTo>
                  <a:lnTo>
                    <a:pt x="832" y="2424"/>
                  </a:lnTo>
                  <a:lnTo>
                    <a:pt x="832" y="2424"/>
                  </a:lnTo>
                  <a:lnTo>
                    <a:pt x="834" y="2428"/>
                  </a:lnTo>
                  <a:lnTo>
                    <a:pt x="834" y="2428"/>
                  </a:lnTo>
                  <a:lnTo>
                    <a:pt x="834" y="2428"/>
                  </a:lnTo>
                  <a:lnTo>
                    <a:pt x="834" y="2428"/>
                  </a:lnTo>
                  <a:lnTo>
                    <a:pt x="834" y="2432"/>
                  </a:lnTo>
                  <a:lnTo>
                    <a:pt x="834" y="2432"/>
                  </a:lnTo>
                  <a:lnTo>
                    <a:pt x="834" y="2434"/>
                  </a:lnTo>
                  <a:lnTo>
                    <a:pt x="834" y="2434"/>
                  </a:lnTo>
                  <a:lnTo>
                    <a:pt x="834" y="2438"/>
                  </a:lnTo>
                  <a:lnTo>
                    <a:pt x="834" y="2440"/>
                  </a:lnTo>
                  <a:lnTo>
                    <a:pt x="834" y="2440"/>
                  </a:lnTo>
                  <a:lnTo>
                    <a:pt x="834" y="2442"/>
                  </a:lnTo>
                  <a:lnTo>
                    <a:pt x="834" y="2442"/>
                  </a:lnTo>
                  <a:lnTo>
                    <a:pt x="834" y="2446"/>
                  </a:lnTo>
                  <a:lnTo>
                    <a:pt x="834" y="2446"/>
                  </a:lnTo>
                  <a:lnTo>
                    <a:pt x="836" y="2450"/>
                  </a:lnTo>
                  <a:lnTo>
                    <a:pt x="836" y="2450"/>
                  </a:lnTo>
                  <a:lnTo>
                    <a:pt x="838" y="2452"/>
                  </a:lnTo>
                  <a:lnTo>
                    <a:pt x="838" y="2452"/>
                  </a:lnTo>
                  <a:lnTo>
                    <a:pt x="838" y="2456"/>
                  </a:lnTo>
                  <a:lnTo>
                    <a:pt x="838" y="2456"/>
                  </a:lnTo>
                  <a:lnTo>
                    <a:pt x="840" y="2458"/>
                  </a:lnTo>
                  <a:lnTo>
                    <a:pt x="840" y="2458"/>
                  </a:lnTo>
                  <a:lnTo>
                    <a:pt x="838" y="2462"/>
                  </a:lnTo>
                  <a:lnTo>
                    <a:pt x="838" y="2462"/>
                  </a:lnTo>
                  <a:lnTo>
                    <a:pt x="838" y="2462"/>
                  </a:lnTo>
                  <a:lnTo>
                    <a:pt x="836" y="2466"/>
                  </a:lnTo>
                  <a:lnTo>
                    <a:pt x="836" y="2466"/>
                  </a:lnTo>
                  <a:lnTo>
                    <a:pt x="836" y="2466"/>
                  </a:lnTo>
                  <a:lnTo>
                    <a:pt x="836" y="2470"/>
                  </a:lnTo>
                  <a:lnTo>
                    <a:pt x="836" y="2474"/>
                  </a:lnTo>
                  <a:lnTo>
                    <a:pt x="836" y="2474"/>
                  </a:lnTo>
                  <a:lnTo>
                    <a:pt x="836" y="2478"/>
                  </a:lnTo>
                  <a:lnTo>
                    <a:pt x="836" y="2478"/>
                  </a:lnTo>
                  <a:lnTo>
                    <a:pt x="838" y="2480"/>
                  </a:lnTo>
                  <a:lnTo>
                    <a:pt x="838" y="2480"/>
                  </a:lnTo>
                  <a:lnTo>
                    <a:pt x="838" y="2482"/>
                  </a:lnTo>
                  <a:lnTo>
                    <a:pt x="838" y="2484"/>
                  </a:lnTo>
                  <a:lnTo>
                    <a:pt x="838" y="2484"/>
                  </a:lnTo>
                  <a:lnTo>
                    <a:pt x="838" y="2488"/>
                  </a:lnTo>
                  <a:lnTo>
                    <a:pt x="838" y="2488"/>
                  </a:lnTo>
                  <a:lnTo>
                    <a:pt x="838" y="2490"/>
                  </a:lnTo>
                  <a:lnTo>
                    <a:pt x="838" y="2490"/>
                  </a:lnTo>
                  <a:lnTo>
                    <a:pt x="840" y="2494"/>
                  </a:lnTo>
                  <a:lnTo>
                    <a:pt x="840" y="2494"/>
                  </a:lnTo>
                  <a:lnTo>
                    <a:pt x="840" y="2496"/>
                  </a:lnTo>
                  <a:lnTo>
                    <a:pt x="840" y="2496"/>
                  </a:lnTo>
                  <a:lnTo>
                    <a:pt x="840" y="2500"/>
                  </a:lnTo>
                  <a:lnTo>
                    <a:pt x="840" y="2502"/>
                  </a:lnTo>
                  <a:lnTo>
                    <a:pt x="840" y="2502"/>
                  </a:lnTo>
                  <a:lnTo>
                    <a:pt x="840" y="2502"/>
                  </a:lnTo>
                  <a:lnTo>
                    <a:pt x="842" y="2504"/>
                  </a:lnTo>
                  <a:lnTo>
                    <a:pt x="842" y="2504"/>
                  </a:lnTo>
                  <a:lnTo>
                    <a:pt x="844" y="2506"/>
                  </a:lnTo>
                  <a:lnTo>
                    <a:pt x="844" y="2506"/>
                  </a:lnTo>
                  <a:lnTo>
                    <a:pt x="844" y="2508"/>
                  </a:lnTo>
                  <a:lnTo>
                    <a:pt x="844" y="2508"/>
                  </a:lnTo>
                  <a:lnTo>
                    <a:pt x="844" y="2512"/>
                  </a:lnTo>
                  <a:lnTo>
                    <a:pt x="844" y="2512"/>
                  </a:lnTo>
                  <a:lnTo>
                    <a:pt x="844" y="2516"/>
                  </a:lnTo>
                  <a:lnTo>
                    <a:pt x="844" y="2516"/>
                  </a:lnTo>
                  <a:lnTo>
                    <a:pt x="844" y="2518"/>
                  </a:lnTo>
                  <a:lnTo>
                    <a:pt x="844" y="2518"/>
                  </a:lnTo>
                  <a:lnTo>
                    <a:pt x="844" y="2520"/>
                  </a:lnTo>
                  <a:lnTo>
                    <a:pt x="844" y="2520"/>
                  </a:lnTo>
                  <a:lnTo>
                    <a:pt x="844" y="2524"/>
                  </a:lnTo>
                  <a:lnTo>
                    <a:pt x="844" y="2526"/>
                  </a:lnTo>
                  <a:lnTo>
                    <a:pt x="844" y="2526"/>
                  </a:lnTo>
                  <a:lnTo>
                    <a:pt x="844" y="2530"/>
                  </a:lnTo>
                  <a:lnTo>
                    <a:pt x="844" y="2530"/>
                  </a:lnTo>
                  <a:lnTo>
                    <a:pt x="846" y="2534"/>
                  </a:lnTo>
                  <a:lnTo>
                    <a:pt x="846" y="2534"/>
                  </a:lnTo>
                  <a:lnTo>
                    <a:pt x="846" y="2536"/>
                  </a:lnTo>
                  <a:lnTo>
                    <a:pt x="846" y="2536"/>
                  </a:lnTo>
                  <a:lnTo>
                    <a:pt x="848" y="2540"/>
                  </a:lnTo>
                  <a:lnTo>
                    <a:pt x="848" y="2542"/>
                  </a:lnTo>
                  <a:lnTo>
                    <a:pt x="848" y="2542"/>
                  </a:lnTo>
                  <a:lnTo>
                    <a:pt x="848" y="2544"/>
                  </a:lnTo>
                  <a:lnTo>
                    <a:pt x="848" y="2546"/>
                  </a:lnTo>
                  <a:lnTo>
                    <a:pt x="848" y="2546"/>
                  </a:lnTo>
                  <a:lnTo>
                    <a:pt x="846" y="2548"/>
                  </a:lnTo>
                  <a:lnTo>
                    <a:pt x="846" y="2548"/>
                  </a:lnTo>
                  <a:lnTo>
                    <a:pt x="844" y="2552"/>
                  </a:lnTo>
                  <a:lnTo>
                    <a:pt x="844" y="2552"/>
                  </a:lnTo>
                  <a:lnTo>
                    <a:pt x="846" y="2556"/>
                  </a:lnTo>
                  <a:lnTo>
                    <a:pt x="848" y="2562"/>
                  </a:lnTo>
                  <a:lnTo>
                    <a:pt x="848" y="2562"/>
                  </a:lnTo>
                  <a:lnTo>
                    <a:pt x="850" y="2564"/>
                  </a:lnTo>
                  <a:lnTo>
                    <a:pt x="850" y="2566"/>
                  </a:lnTo>
                  <a:lnTo>
                    <a:pt x="850" y="2566"/>
                  </a:lnTo>
                  <a:lnTo>
                    <a:pt x="850" y="2570"/>
                  </a:lnTo>
                  <a:lnTo>
                    <a:pt x="850" y="2570"/>
                  </a:lnTo>
                  <a:lnTo>
                    <a:pt x="852" y="2574"/>
                  </a:lnTo>
                  <a:lnTo>
                    <a:pt x="852" y="2574"/>
                  </a:lnTo>
                  <a:lnTo>
                    <a:pt x="852" y="2576"/>
                  </a:lnTo>
                  <a:lnTo>
                    <a:pt x="852" y="2576"/>
                  </a:lnTo>
                  <a:lnTo>
                    <a:pt x="852" y="2576"/>
                  </a:lnTo>
                  <a:lnTo>
                    <a:pt x="852" y="2576"/>
                  </a:lnTo>
                  <a:lnTo>
                    <a:pt x="850" y="2580"/>
                  </a:lnTo>
                  <a:lnTo>
                    <a:pt x="850" y="2580"/>
                  </a:lnTo>
                  <a:lnTo>
                    <a:pt x="850" y="2584"/>
                  </a:lnTo>
                  <a:lnTo>
                    <a:pt x="850" y="2584"/>
                  </a:lnTo>
                  <a:lnTo>
                    <a:pt x="850" y="2586"/>
                  </a:lnTo>
                  <a:lnTo>
                    <a:pt x="850" y="2592"/>
                  </a:lnTo>
                  <a:lnTo>
                    <a:pt x="850" y="2592"/>
                  </a:lnTo>
                  <a:lnTo>
                    <a:pt x="850" y="2596"/>
                  </a:lnTo>
                  <a:lnTo>
                    <a:pt x="850" y="2596"/>
                  </a:lnTo>
                  <a:lnTo>
                    <a:pt x="852" y="2598"/>
                  </a:lnTo>
                  <a:lnTo>
                    <a:pt x="852" y="2598"/>
                  </a:lnTo>
                  <a:lnTo>
                    <a:pt x="850" y="2600"/>
                  </a:lnTo>
                  <a:lnTo>
                    <a:pt x="850" y="2600"/>
                  </a:lnTo>
                  <a:lnTo>
                    <a:pt x="850" y="2604"/>
                  </a:lnTo>
                  <a:lnTo>
                    <a:pt x="850" y="2604"/>
                  </a:lnTo>
                  <a:lnTo>
                    <a:pt x="852" y="2608"/>
                  </a:lnTo>
                  <a:lnTo>
                    <a:pt x="854" y="2610"/>
                  </a:lnTo>
                  <a:lnTo>
                    <a:pt x="854" y="2610"/>
                  </a:lnTo>
                  <a:lnTo>
                    <a:pt x="854" y="2616"/>
                  </a:lnTo>
                  <a:lnTo>
                    <a:pt x="854" y="2616"/>
                  </a:lnTo>
                  <a:lnTo>
                    <a:pt x="854" y="2616"/>
                  </a:lnTo>
                  <a:lnTo>
                    <a:pt x="854" y="2616"/>
                  </a:lnTo>
                  <a:lnTo>
                    <a:pt x="854" y="2620"/>
                  </a:lnTo>
                  <a:lnTo>
                    <a:pt x="854" y="2622"/>
                  </a:lnTo>
                  <a:lnTo>
                    <a:pt x="854" y="2622"/>
                  </a:lnTo>
                  <a:lnTo>
                    <a:pt x="854" y="2626"/>
                  </a:lnTo>
                  <a:lnTo>
                    <a:pt x="854" y="2626"/>
                  </a:lnTo>
                  <a:lnTo>
                    <a:pt x="856" y="2630"/>
                  </a:lnTo>
                  <a:lnTo>
                    <a:pt x="856" y="2630"/>
                  </a:lnTo>
                  <a:lnTo>
                    <a:pt x="856" y="2632"/>
                  </a:lnTo>
                  <a:lnTo>
                    <a:pt x="856" y="2632"/>
                  </a:lnTo>
                  <a:lnTo>
                    <a:pt x="856" y="2636"/>
                  </a:lnTo>
                  <a:lnTo>
                    <a:pt x="856" y="2636"/>
                  </a:lnTo>
                  <a:lnTo>
                    <a:pt x="856" y="2638"/>
                  </a:lnTo>
                  <a:lnTo>
                    <a:pt x="856" y="2638"/>
                  </a:lnTo>
                  <a:lnTo>
                    <a:pt x="856" y="2642"/>
                  </a:lnTo>
                  <a:lnTo>
                    <a:pt x="856" y="2642"/>
                  </a:lnTo>
                  <a:lnTo>
                    <a:pt x="856" y="2644"/>
                  </a:lnTo>
                  <a:lnTo>
                    <a:pt x="856" y="2644"/>
                  </a:lnTo>
                  <a:lnTo>
                    <a:pt x="856" y="2646"/>
                  </a:lnTo>
                  <a:lnTo>
                    <a:pt x="856" y="2646"/>
                  </a:lnTo>
                  <a:lnTo>
                    <a:pt x="856" y="2650"/>
                  </a:lnTo>
                  <a:lnTo>
                    <a:pt x="856" y="2650"/>
                  </a:lnTo>
                  <a:lnTo>
                    <a:pt x="856" y="2652"/>
                  </a:lnTo>
                  <a:lnTo>
                    <a:pt x="856" y="2652"/>
                  </a:lnTo>
                  <a:lnTo>
                    <a:pt x="854" y="2654"/>
                  </a:lnTo>
                  <a:lnTo>
                    <a:pt x="854" y="2654"/>
                  </a:lnTo>
                  <a:lnTo>
                    <a:pt x="854" y="2658"/>
                  </a:lnTo>
                  <a:lnTo>
                    <a:pt x="854" y="2658"/>
                  </a:lnTo>
                  <a:lnTo>
                    <a:pt x="854" y="2660"/>
                  </a:lnTo>
                  <a:lnTo>
                    <a:pt x="854" y="2660"/>
                  </a:lnTo>
                  <a:lnTo>
                    <a:pt x="854" y="2664"/>
                  </a:lnTo>
                  <a:lnTo>
                    <a:pt x="856" y="2666"/>
                  </a:lnTo>
                  <a:lnTo>
                    <a:pt x="856" y="2666"/>
                  </a:lnTo>
                  <a:lnTo>
                    <a:pt x="856" y="2670"/>
                  </a:lnTo>
                  <a:lnTo>
                    <a:pt x="856" y="2670"/>
                  </a:lnTo>
                  <a:lnTo>
                    <a:pt x="856" y="2672"/>
                  </a:lnTo>
                  <a:lnTo>
                    <a:pt x="856" y="2672"/>
                  </a:lnTo>
                  <a:lnTo>
                    <a:pt x="856" y="2676"/>
                  </a:lnTo>
                  <a:lnTo>
                    <a:pt x="856" y="2678"/>
                  </a:lnTo>
                  <a:lnTo>
                    <a:pt x="856" y="2678"/>
                  </a:lnTo>
                  <a:lnTo>
                    <a:pt x="858" y="2682"/>
                  </a:lnTo>
                  <a:lnTo>
                    <a:pt x="858" y="2682"/>
                  </a:lnTo>
                  <a:lnTo>
                    <a:pt x="858" y="2682"/>
                  </a:lnTo>
                  <a:lnTo>
                    <a:pt x="858" y="2684"/>
                  </a:lnTo>
                  <a:lnTo>
                    <a:pt x="858" y="2684"/>
                  </a:lnTo>
                  <a:lnTo>
                    <a:pt x="858" y="2688"/>
                  </a:lnTo>
                  <a:lnTo>
                    <a:pt x="858" y="2688"/>
                  </a:lnTo>
                  <a:lnTo>
                    <a:pt x="860" y="2692"/>
                  </a:lnTo>
                  <a:lnTo>
                    <a:pt x="860" y="2694"/>
                  </a:lnTo>
                  <a:lnTo>
                    <a:pt x="860" y="2694"/>
                  </a:lnTo>
                  <a:lnTo>
                    <a:pt x="860" y="2696"/>
                  </a:lnTo>
                  <a:lnTo>
                    <a:pt x="860" y="2696"/>
                  </a:lnTo>
                  <a:lnTo>
                    <a:pt x="862" y="2698"/>
                  </a:lnTo>
                  <a:lnTo>
                    <a:pt x="862" y="2698"/>
                  </a:lnTo>
                  <a:lnTo>
                    <a:pt x="862" y="2702"/>
                  </a:lnTo>
                  <a:lnTo>
                    <a:pt x="862" y="2702"/>
                  </a:lnTo>
                  <a:lnTo>
                    <a:pt x="864" y="2704"/>
                  </a:lnTo>
                  <a:lnTo>
                    <a:pt x="864" y="2704"/>
                  </a:lnTo>
                  <a:lnTo>
                    <a:pt x="864" y="2706"/>
                  </a:lnTo>
                  <a:lnTo>
                    <a:pt x="864" y="2706"/>
                  </a:lnTo>
                  <a:lnTo>
                    <a:pt x="862" y="2710"/>
                  </a:lnTo>
                  <a:lnTo>
                    <a:pt x="862" y="2710"/>
                  </a:lnTo>
                  <a:lnTo>
                    <a:pt x="862" y="2712"/>
                  </a:lnTo>
                  <a:lnTo>
                    <a:pt x="862" y="2712"/>
                  </a:lnTo>
                  <a:lnTo>
                    <a:pt x="862" y="2714"/>
                  </a:lnTo>
                  <a:lnTo>
                    <a:pt x="862" y="2714"/>
                  </a:lnTo>
                  <a:lnTo>
                    <a:pt x="862" y="2718"/>
                  </a:lnTo>
                  <a:lnTo>
                    <a:pt x="862" y="2718"/>
                  </a:lnTo>
                  <a:lnTo>
                    <a:pt x="862" y="2720"/>
                  </a:lnTo>
                  <a:lnTo>
                    <a:pt x="862" y="2720"/>
                  </a:lnTo>
                  <a:lnTo>
                    <a:pt x="862" y="2724"/>
                  </a:lnTo>
                  <a:lnTo>
                    <a:pt x="862" y="2724"/>
                  </a:lnTo>
                  <a:lnTo>
                    <a:pt x="864" y="2726"/>
                  </a:lnTo>
                  <a:lnTo>
                    <a:pt x="864" y="2726"/>
                  </a:lnTo>
                  <a:lnTo>
                    <a:pt x="864" y="2726"/>
                  </a:lnTo>
                  <a:lnTo>
                    <a:pt x="864" y="2732"/>
                  </a:lnTo>
                  <a:lnTo>
                    <a:pt x="864" y="2732"/>
                  </a:lnTo>
                  <a:lnTo>
                    <a:pt x="864" y="2734"/>
                  </a:lnTo>
                  <a:lnTo>
                    <a:pt x="864" y="2734"/>
                  </a:lnTo>
                  <a:lnTo>
                    <a:pt x="864" y="2738"/>
                  </a:lnTo>
                  <a:lnTo>
                    <a:pt x="864" y="2738"/>
                  </a:lnTo>
                  <a:lnTo>
                    <a:pt x="864" y="2740"/>
                  </a:lnTo>
                  <a:lnTo>
                    <a:pt x="864" y="2740"/>
                  </a:lnTo>
                  <a:lnTo>
                    <a:pt x="866" y="2742"/>
                  </a:lnTo>
                  <a:lnTo>
                    <a:pt x="866" y="2742"/>
                  </a:lnTo>
                  <a:lnTo>
                    <a:pt x="866" y="2746"/>
                  </a:lnTo>
                  <a:lnTo>
                    <a:pt x="866" y="2746"/>
                  </a:lnTo>
                  <a:lnTo>
                    <a:pt x="866" y="2748"/>
                  </a:lnTo>
                  <a:lnTo>
                    <a:pt x="866" y="2748"/>
                  </a:lnTo>
                  <a:lnTo>
                    <a:pt x="868" y="2752"/>
                  </a:lnTo>
                  <a:lnTo>
                    <a:pt x="868" y="2752"/>
                  </a:lnTo>
                  <a:lnTo>
                    <a:pt x="868" y="2754"/>
                  </a:lnTo>
                  <a:lnTo>
                    <a:pt x="868" y="2754"/>
                  </a:lnTo>
                  <a:lnTo>
                    <a:pt x="868" y="2756"/>
                  </a:lnTo>
                  <a:lnTo>
                    <a:pt x="868" y="2756"/>
                  </a:lnTo>
                  <a:lnTo>
                    <a:pt x="868" y="2758"/>
                  </a:lnTo>
                  <a:lnTo>
                    <a:pt x="868" y="2758"/>
                  </a:lnTo>
                  <a:lnTo>
                    <a:pt x="868" y="2760"/>
                  </a:lnTo>
                  <a:lnTo>
                    <a:pt x="868" y="2760"/>
                  </a:lnTo>
                  <a:lnTo>
                    <a:pt x="868" y="2764"/>
                  </a:lnTo>
                  <a:lnTo>
                    <a:pt x="868" y="2764"/>
                  </a:lnTo>
                  <a:lnTo>
                    <a:pt x="868" y="2766"/>
                  </a:lnTo>
                  <a:lnTo>
                    <a:pt x="868" y="2766"/>
                  </a:lnTo>
                  <a:lnTo>
                    <a:pt x="868" y="2770"/>
                  </a:lnTo>
                  <a:lnTo>
                    <a:pt x="868" y="2770"/>
                  </a:lnTo>
                  <a:lnTo>
                    <a:pt x="868" y="2772"/>
                  </a:lnTo>
                  <a:lnTo>
                    <a:pt x="868" y="2772"/>
                  </a:lnTo>
                  <a:lnTo>
                    <a:pt x="868" y="2774"/>
                  </a:lnTo>
                  <a:lnTo>
                    <a:pt x="868" y="2774"/>
                  </a:lnTo>
                  <a:lnTo>
                    <a:pt x="868" y="2778"/>
                  </a:lnTo>
                  <a:lnTo>
                    <a:pt x="868" y="2780"/>
                  </a:lnTo>
                  <a:lnTo>
                    <a:pt x="868" y="2780"/>
                  </a:lnTo>
                  <a:lnTo>
                    <a:pt x="870" y="2784"/>
                  </a:lnTo>
                  <a:lnTo>
                    <a:pt x="870" y="2784"/>
                  </a:lnTo>
                  <a:lnTo>
                    <a:pt x="870" y="2786"/>
                  </a:lnTo>
                  <a:lnTo>
                    <a:pt x="870" y="2788"/>
                  </a:lnTo>
                  <a:lnTo>
                    <a:pt x="870" y="2788"/>
                  </a:lnTo>
                  <a:lnTo>
                    <a:pt x="870" y="2792"/>
                  </a:lnTo>
                  <a:lnTo>
                    <a:pt x="870" y="2792"/>
                  </a:lnTo>
                  <a:lnTo>
                    <a:pt x="870" y="2794"/>
                  </a:lnTo>
                  <a:lnTo>
                    <a:pt x="870" y="2794"/>
                  </a:lnTo>
                  <a:lnTo>
                    <a:pt x="872" y="2798"/>
                  </a:lnTo>
                  <a:lnTo>
                    <a:pt x="872" y="2798"/>
                  </a:lnTo>
                  <a:lnTo>
                    <a:pt x="874" y="2802"/>
                  </a:lnTo>
                  <a:lnTo>
                    <a:pt x="874" y="2802"/>
                  </a:lnTo>
                  <a:lnTo>
                    <a:pt x="872" y="2806"/>
                  </a:lnTo>
                  <a:lnTo>
                    <a:pt x="872" y="2806"/>
                  </a:lnTo>
                  <a:lnTo>
                    <a:pt x="870" y="2808"/>
                  </a:lnTo>
                  <a:lnTo>
                    <a:pt x="870" y="2812"/>
                  </a:lnTo>
                  <a:lnTo>
                    <a:pt x="870" y="2812"/>
                  </a:lnTo>
                  <a:lnTo>
                    <a:pt x="872" y="2816"/>
                  </a:lnTo>
                  <a:lnTo>
                    <a:pt x="872" y="2816"/>
                  </a:lnTo>
                  <a:lnTo>
                    <a:pt x="872" y="2818"/>
                  </a:lnTo>
                  <a:lnTo>
                    <a:pt x="872" y="2818"/>
                  </a:lnTo>
                  <a:lnTo>
                    <a:pt x="874" y="2822"/>
                  </a:lnTo>
                  <a:lnTo>
                    <a:pt x="874" y="2822"/>
                  </a:lnTo>
                  <a:lnTo>
                    <a:pt x="874" y="2828"/>
                  </a:lnTo>
                  <a:lnTo>
                    <a:pt x="874" y="2828"/>
                  </a:lnTo>
                  <a:lnTo>
                    <a:pt x="874" y="2830"/>
                  </a:lnTo>
                  <a:lnTo>
                    <a:pt x="874" y="2830"/>
                  </a:lnTo>
                  <a:lnTo>
                    <a:pt x="874" y="2834"/>
                  </a:lnTo>
                  <a:lnTo>
                    <a:pt x="874" y="2834"/>
                  </a:lnTo>
                  <a:lnTo>
                    <a:pt x="874" y="2836"/>
                  </a:lnTo>
                  <a:lnTo>
                    <a:pt x="874" y="2836"/>
                  </a:lnTo>
                  <a:lnTo>
                    <a:pt x="872" y="2840"/>
                  </a:lnTo>
                  <a:lnTo>
                    <a:pt x="872" y="2840"/>
                  </a:lnTo>
                  <a:lnTo>
                    <a:pt x="874" y="2844"/>
                  </a:lnTo>
                  <a:lnTo>
                    <a:pt x="874" y="2844"/>
                  </a:lnTo>
                  <a:lnTo>
                    <a:pt x="876" y="2846"/>
                  </a:lnTo>
                  <a:lnTo>
                    <a:pt x="876" y="2846"/>
                  </a:lnTo>
                  <a:lnTo>
                    <a:pt x="876" y="2848"/>
                  </a:lnTo>
                  <a:lnTo>
                    <a:pt x="876" y="2848"/>
                  </a:lnTo>
                  <a:lnTo>
                    <a:pt x="876" y="2852"/>
                  </a:lnTo>
                  <a:lnTo>
                    <a:pt x="876" y="2852"/>
                  </a:lnTo>
                  <a:lnTo>
                    <a:pt x="876" y="2856"/>
                  </a:lnTo>
                  <a:lnTo>
                    <a:pt x="876" y="2856"/>
                  </a:lnTo>
                  <a:lnTo>
                    <a:pt x="878" y="2856"/>
                  </a:lnTo>
                  <a:lnTo>
                    <a:pt x="878" y="2856"/>
                  </a:lnTo>
                  <a:lnTo>
                    <a:pt x="878" y="2860"/>
                  </a:lnTo>
                  <a:lnTo>
                    <a:pt x="878" y="2860"/>
                  </a:lnTo>
                  <a:lnTo>
                    <a:pt x="878" y="2862"/>
                  </a:lnTo>
                  <a:lnTo>
                    <a:pt x="878" y="2864"/>
                  </a:lnTo>
                  <a:lnTo>
                    <a:pt x="878" y="2864"/>
                  </a:lnTo>
                  <a:lnTo>
                    <a:pt x="878" y="2868"/>
                  </a:lnTo>
                  <a:lnTo>
                    <a:pt x="878" y="2868"/>
                  </a:lnTo>
                  <a:lnTo>
                    <a:pt x="878" y="2870"/>
                  </a:lnTo>
                  <a:lnTo>
                    <a:pt x="878" y="2870"/>
                  </a:lnTo>
                  <a:lnTo>
                    <a:pt x="880" y="2872"/>
                  </a:lnTo>
                  <a:lnTo>
                    <a:pt x="880" y="2872"/>
                  </a:lnTo>
                  <a:lnTo>
                    <a:pt x="878" y="2874"/>
                  </a:lnTo>
                  <a:lnTo>
                    <a:pt x="878" y="2874"/>
                  </a:lnTo>
                  <a:lnTo>
                    <a:pt x="878" y="2876"/>
                  </a:lnTo>
                  <a:lnTo>
                    <a:pt x="878" y="2876"/>
                  </a:lnTo>
                  <a:lnTo>
                    <a:pt x="876" y="2878"/>
                  </a:lnTo>
                  <a:lnTo>
                    <a:pt x="876" y="2878"/>
                  </a:lnTo>
                  <a:lnTo>
                    <a:pt x="876" y="2880"/>
                  </a:lnTo>
                  <a:lnTo>
                    <a:pt x="876" y="2880"/>
                  </a:lnTo>
                  <a:lnTo>
                    <a:pt x="874" y="2884"/>
                  </a:lnTo>
                  <a:lnTo>
                    <a:pt x="876" y="2886"/>
                  </a:lnTo>
                  <a:lnTo>
                    <a:pt x="876" y="2886"/>
                  </a:lnTo>
                  <a:lnTo>
                    <a:pt x="876" y="2888"/>
                  </a:lnTo>
                  <a:lnTo>
                    <a:pt x="876" y="2888"/>
                  </a:lnTo>
                  <a:lnTo>
                    <a:pt x="876" y="2890"/>
                  </a:lnTo>
                  <a:lnTo>
                    <a:pt x="876" y="2890"/>
                  </a:lnTo>
                  <a:lnTo>
                    <a:pt x="876" y="2894"/>
                  </a:lnTo>
                  <a:lnTo>
                    <a:pt x="876" y="2894"/>
                  </a:lnTo>
                  <a:lnTo>
                    <a:pt x="876" y="2898"/>
                  </a:lnTo>
                  <a:lnTo>
                    <a:pt x="876" y="2898"/>
                  </a:lnTo>
                  <a:lnTo>
                    <a:pt x="878" y="2900"/>
                  </a:lnTo>
                  <a:lnTo>
                    <a:pt x="878" y="2900"/>
                  </a:lnTo>
                  <a:lnTo>
                    <a:pt x="878" y="2902"/>
                  </a:lnTo>
                  <a:lnTo>
                    <a:pt x="878" y="2902"/>
                  </a:lnTo>
                  <a:lnTo>
                    <a:pt x="878" y="2904"/>
                  </a:lnTo>
                  <a:lnTo>
                    <a:pt x="878" y="2904"/>
                  </a:lnTo>
                  <a:lnTo>
                    <a:pt x="880" y="2908"/>
                  </a:lnTo>
                  <a:lnTo>
                    <a:pt x="880" y="2908"/>
                  </a:lnTo>
                  <a:lnTo>
                    <a:pt x="880" y="2910"/>
                  </a:lnTo>
                  <a:lnTo>
                    <a:pt x="880" y="2910"/>
                  </a:lnTo>
                  <a:lnTo>
                    <a:pt x="880" y="2912"/>
                  </a:lnTo>
                  <a:lnTo>
                    <a:pt x="880" y="2912"/>
                  </a:lnTo>
                  <a:lnTo>
                    <a:pt x="880" y="2914"/>
                  </a:lnTo>
                  <a:lnTo>
                    <a:pt x="880" y="2914"/>
                  </a:lnTo>
                  <a:lnTo>
                    <a:pt x="880" y="2918"/>
                  </a:lnTo>
                  <a:lnTo>
                    <a:pt x="880" y="2922"/>
                  </a:lnTo>
                  <a:lnTo>
                    <a:pt x="880" y="2922"/>
                  </a:lnTo>
                  <a:lnTo>
                    <a:pt x="884" y="2926"/>
                  </a:lnTo>
                  <a:lnTo>
                    <a:pt x="884" y="2926"/>
                  </a:lnTo>
                  <a:lnTo>
                    <a:pt x="886" y="2926"/>
                  </a:lnTo>
                  <a:lnTo>
                    <a:pt x="886" y="2926"/>
                  </a:lnTo>
                  <a:lnTo>
                    <a:pt x="886" y="2930"/>
                  </a:lnTo>
                  <a:lnTo>
                    <a:pt x="886" y="2932"/>
                  </a:lnTo>
                  <a:lnTo>
                    <a:pt x="886" y="2932"/>
                  </a:lnTo>
                  <a:lnTo>
                    <a:pt x="886" y="2934"/>
                  </a:lnTo>
                  <a:lnTo>
                    <a:pt x="886" y="2934"/>
                  </a:lnTo>
                  <a:lnTo>
                    <a:pt x="886" y="2938"/>
                  </a:lnTo>
                  <a:lnTo>
                    <a:pt x="886" y="2938"/>
                  </a:lnTo>
                  <a:lnTo>
                    <a:pt x="886" y="2938"/>
                  </a:lnTo>
                  <a:lnTo>
                    <a:pt x="886" y="2938"/>
                  </a:lnTo>
                  <a:lnTo>
                    <a:pt x="886" y="2942"/>
                  </a:lnTo>
                  <a:lnTo>
                    <a:pt x="886" y="2942"/>
                  </a:lnTo>
                  <a:lnTo>
                    <a:pt x="886" y="2946"/>
                  </a:lnTo>
                  <a:lnTo>
                    <a:pt x="886" y="2946"/>
                  </a:lnTo>
                  <a:lnTo>
                    <a:pt x="884" y="2948"/>
                  </a:lnTo>
                  <a:lnTo>
                    <a:pt x="884" y="2948"/>
                  </a:lnTo>
                  <a:lnTo>
                    <a:pt x="886" y="2954"/>
                  </a:lnTo>
                  <a:lnTo>
                    <a:pt x="886" y="2954"/>
                  </a:lnTo>
                  <a:lnTo>
                    <a:pt x="886" y="2956"/>
                  </a:lnTo>
                  <a:lnTo>
                    <a:pt x="886" y="2956"/>
                  </a:lnTo>
                  <a:lnTo>
                    <a:pt x="886" y="2958"/>
                  </a:lnTo>
                  <a:lnTo>
                    <a:pt x="886" y="2958"/>
                  </a:lnTo>
                  <a:lnTo>
                    <a:pt x="886" y="2960"/>
                  </a:lnTo>
                  <a:lnTo>
                    <a:pt x="886" y="2960"/>
                  </a:lnTo>
                  <a:lnTo>
                    <a:pt x="886" y="2962"/>
                  </a:lnTo>
                  <a:lnTo>
                    <a:pt x="886" y="2962"/>
                  </a:lnTo>
                  <a:lnTo>
                    <a:pt x="886" y="2966"/>
                  </a:lnTo>
                  <a:lnTo>
                    <a:pt x="886" y="2966"/>
                  </a:lnTo>
                  <a:lnTo>
                    <a:pt x="886" y="2968"/>
                  </a:lnTo>
                  <a:lnTo>
                    <a:pt x="886" y="2968"/>
                  </a:lnTo>
                  <a:lnTo>
                    <a:pt x="886" y="2970"/>
                  </a:lnTo>
                  <a:lnTo>
                    <a:pt x="886" y="2970"/>
                  </a:lnTo>
                  <a:lnTo>
                    <a:pt x="886" y="2974"/>
                  </a:lnTo>
                  <a:lnTo>
                    <a:pt x="886" y="2976"/>
                  </a:lnTo>
                  <a:lnTo>
                    <a:pt x="886" y="2976"/>
                  </a:lnTo>
                  <a:lnTo>
                    <a:pt x="886" y="2978"/>
                  </a:lnTo>
                  <a:lnTo>
                    <a:pt x="886" y="2978"/>
                  </a:lnTo>
                  <a:lnTo>
                    <a:pt x="886" y="2982"/>
                  </a:lnTo>
                  <a:lnTo>
                    <a:pt x="886" y="2982"/>
                  </a:lnTo>
                  <a:lnTo>
                    <a:pt x="888" y="2990"/>
                  </a:lnTo>
                  <a:lnTo>
                    <a:pt x="888" y="2990"/>
                  </a:lnTo>
                  <a:lnTo>
                    <a:pt x="888" y="2994"/>
                  </a:lnTo>
                  <a:lnTo>
                    <a:pt x="888" y="2994"/>
                  </a:lnTo>
                  <a:lnTo>
                    <a:pt x="890" y="2996"/>
                  </a:lnTo>
                  <a:lnTo>
                    <a:pt x="890" y="2996"/>
                  </a:lnTo>
                  <a:lnTo>
                    <a:pt x="890" y="2998"/>
                  </a:lnTo>
                  <a:lnTo>
                    <a:pt x="890" y="2998"/>
                  </a:lnTo>
                  <a:lnTo>
                    <a:pt x="892" y="3002"/>
                  </a:lnTo>
                  <a:lnTo>
                    <a:pt x="892" y="3002"/>
                  </a:lnTo>
                  <a:lnTo>
                    <a:pt x="892" y="3004"/>
                  </a:lnTo>
                  <a:lnTo>
                    <a:pt x="892" y="3004"/>
                  </a:lnTo>
                  <a:lnTo>
                    <a:pt x="892" y="3006"/>
                  </a:lnTo>
                  <a:lnTo>
                    <a:pt x="892" y="3006"/>
                  </a:lnTo>
                  <a:lnTo>
                    <a:pt x="892" y="3010"/>
                  </a:lnTo>
                  <a:lnTo>
                    <a:pt x="892" y="3010"/>
                  </a:lnTo>
                  <a:lnTo>
                    <a:pt x="892" y="3012"/>
                  </a:lnTo>
                  <a:lnTo>
                    <a:pt x="892" y="3012"/>
                  </a:lnTo>
                  <a:lnTo>
                    <a:pt x="892" y="3016"/>
                  </a:lnTo>
                  <a:lnTo>
                    <a:pt x="892" y="3016"/>
                  </a:lnTo>
                  <a:lnTo>
                    <a:pt x="892" y="3018"/>
                  </a:lnTo>
                  <a:lnTo>
                    <a:pt x="892" y="3018"/>
                  </a:lnTo>
                  <a:lnTo>
                    <a:pt x="892" y="3022"/>
                  </a:lnTo>
                  <a:lnTo>
                    <a:pt x="892" y="3022"/>
                  </a:lnTo>
                  <a:lnTo>
                    <a:pt x="894" y="3024"/>
                  </a:lnTo>
                  <a:lnTo>
                    <a:pt x="894" y="3024"/>
                  </a:lnTo>
                  <a:lnTo>
                    <a:pt x="894" y="3026"/>
                  </a:lnTo>
                  <a:lnTo>
                    <a:pt x="894" y="3026"/>
                  </a:lnTo>
                  <a:lnTo>
                    <a:pt x="894" y="3030"/>
                  </a:lnTo>
                  <a:lnTo>
                    <a:pt x="894" y="3030"/>
                  </a:lnTo>
                  <a:lnTo>
                    <a:pt x="894" y="3032"/>
                  </a:lnTo>
                  <a:lnTo>
                    <a:pt x="894" y="3032"/>
                  </a:lnTo>
                  <a:lnTo>
                    <a:pt x="896" y="3036"/>
                  </a:lnTo>
                  <a:lnTo>
                    <a:pt x="896" y="3036"/>
                  </a:lnTo>
                  <a:lnTo>
                    <a:pt x="896" y="3040"/>
                  </a:lnTo>
                  <a:lnTo>
                    <a:pt x="896" y="3040"/>
                  </a:lnTo>
                  <a:lnTo>
                    <a:pt x="896" y="3044"/>
                  </a:lnTo>
                  <a:lnTo>
                    <a:pt x="896" y="3044"/>
                  </a:lnTo>
                  <a:lnTo>
                    <a:pt x="896" y="3046"/>
                  </a:lnTo>
                  <a:lnTo>
                    <a:pt x="896" y="3046"/>
                  </a:lnTo>
                  <a:lnTo>
                    <a:pt x="896" y="3050"/>
                  </a:lnTo>
                  <a:lnTo>
                    <a:pt x="896" y="3050"/>
                  </a:lnTo>
                  <a:lnTo>
                    <a:pt x="898" y="3056"/>
                  </a:lnTo>
                  <a:lnTo>
                    <a:pt x="898" y="3056"/>
                  </a:lnTo>
                  <a:lnTo>
                    <a:pt x="898" y="3058"/>
                  </a:lnTo>
                  <a:lnTo>
                    <a:pt x="898" y="3058"/>
                  </a:lnTo>
                  <a:lnTo>
                    <a:pt x="898" y="3062"/>
                  </a:lnTo>
                  <a:lnTo>
                    <a:pt x="898" y="3062"/>
                  </a:lnTo>
                  <a:lnTo>
                    <a:pt x="898" y="3064"/>
                  </a:lnTo>
                  <a:lnTo>
                    <a:pt x="898" y="3064"/>
                  </a:lnTo>
                  <a:lnTo>
                    <a:pt x="900" y="3066"/>
                  </a:lnTo>
                  <a:lnTo>
                    <a:pt x="900" y="3066"/>
                  </a:lnTo>
                  <a:lnTo>
                    <a:pt x="900" y="3068"/>
                  </a:lnTo>
                  <a:lnTo>
                    <a:pt x="900" y="3068"/>
                  </a:lnTo>
                  <a:lnTo>
                    <a:pt x="900" y="3072"/>
                  </a:lnTo>
                  <a:lnTo>
                    <a:pt x="900" y="3072"/>
                  </a:lnTo>
                  <a:lnTo>
                    <a:pt x="900" y="3076"/>
                  </a:lnTo>
                  <a:lnTo>
                    <a:pt x="900" y="3076"/>
                  </a:lnTo>
                  <a:lnTo>
                    <a:pt x="900" y="3078"/>
                  </a:lnTo>
                  <a:lnTo>
                    <a:pt x="900" y="3078"/>
                  </a:lnTo>
                  <a:lnTo>
                    <a:pt x="900" y="3078"/>
                  </a:lnTo>
                  <a:lnTo>
                    <a:pt x="900" y="3078"/>
                  </a:lnTo>
                  <a:lnTo>
                    <a:pt x="898" y="3084"/>
                  </a:lnTo>
                  <a:lnTo>
                    <a:pt x="898" y="3084"/>
                  </a:lnTo>
                  <a:lnTo>
                    <a:pt x="900" y="3086"/>
                  </a:lnTo>
                  <a:lnTo>
                    <a:pt x="902" y="3090"/>
                  </a:lnTo>
                  <a:lnTo>
                    <a:pt x="902" y="3090"/>
                  </a:lnTo>
                  <a:lnTo>
                    <a:pt x="902" y="3090"/>
                  </a:lnTo>
                  <a:lnTo>
                    <a:pt x="908" y="3096"/>
                  </a:lnTo>
                  <a:lnTo>
                    <a:pt x="908" y="3096"/>
                  </a:lnTo>
                  <a:lnTo>
                    <a:pt x="914" y="3098"/>
                  </a:lnTo>
                  <a:lnTo>
                    <a:pt x="914" y="3098"/>
                  </a:lnTo>
                  <a:lnTo>
                    <a:pt x="920" y="3098"/>
                  </a:lnTo>
                  <a:lnTo>
                    <a:pt x="922" y="3098"/>
                  </a:lnTo>
                  <a:lnTo>
                    <a:pt x="922" y="3098"/>
                  </a:lnTo>
                  <a:lnTo>
                    <a:pt x="924" y="3098"/>
                  </a:lnTo>
                  <a:lnTo>
                    <a:pt x="924" y="3098"/>
                  </a:lnTo>
                  <a:lnTo>
                    <a:pt x="928" y="3096"/>
                  </a:lnTo>
                  <a:lnTo>
                    <a:pt x="928" y="3096"/>
                  </a:lnTo>
                  <a:lnTo>
                    <a:pt x="932" y="3092"/>
                  </a:lnTo>
                  <a:lnTo>
                    <a:pt x="932" y="3092"/>
                  </a:lnTo>
                  <a:lnTo>
                    <a:pt x="934" y="3092"/>
                  </a:lnTo>
                  <a:lnTo>
                    <a:pt x="934" y="3092"/>
                  </a:lnTo>
                  <a:lnTo>
                    <a:pt x="938" y="3088"/>
                  </a:lnTo>
                  <a:lnTo>
                    <a:pt x="940" y="3086"/>
                  </a:lnTo>
                  <a:lnTo>
                    <a:pt x="938" y="3084"/>
                  </a:lnTo>
                  <a:lnTo>
                    <a:pt x="938" y="3084"/>
                  </a:lnTo>
                  <a:lnTo>
                    <a:pt x="938" y="3080"/>
                  </a:lnTo>
                  <a:lnTo>
                    <a:pt x="938" y="3080"/>
                  </a:lnTo>
                  <a:lnTo>
                    <a:pt x="940" y="3078"/>
                  </a:lnTo>
                  <a:lnTo>
                    <a:pt x="940" y="3078"/>
                  </a:lnTo>
                  <a:lnTo>
                    <a:pt x="940" y="3074"/>
                  </a:lnTo>
                  <a:lnTo>
                    <a:pt x="940" y="3074"/>
                  </a:lnTo>
                  <a:lnTo>
                    <a:pt x="942" y="3070"/>
                  </a:lnTo>
                  <a:lnTo>
                    <a:pt x="942" y="3068"/>
                  </a:lnTo>
                  <a:lnTo>
                    <a:pt x="942" y="3068"/>
                  </a:lnTo>
                  <a:lnTo>
                    <a:pt x="944" y="3066"/>
                  </a:lnTo>
                  <a:lnTo>
                    <a:pt x="944" y="3066"/>
                  </a:lnTo>
                  <a:lnTo>
                    <a:pt x="944" y="3062"/>
                  </a:lnTo>
                  <a:lnTo>
                    <a:pt x="944" y="3062"/>
                  </a:lnTo>
                  <a:lnTo>
                    <a:pt x="944" y="3058"/>
                  </a:lnTo>
                  <a:lnTo>
                    <a:pt x="944" y="3058"/>
                  </a:lnTo>
                  <a:lnTo>
                    <a:pt x="944" y="3056"/>
                  </a:lnTo>
                  <a:lnTo>
                    <a:pt x="944" y="3056"/>
                  </a:lnTo>
                  <a:lnTo>
                    <a:pt x="946" y="3054"/>
                  </a:lnTo>
                  <a:lnTo>
                    <a:pt x="946" y="3054"/>
                  </a:lnTo>
                  <a:lnTo>
                    <a:pt x="946" y="3050"/>
                  </a:lnTo>
                  <a:lnTo>
                    <a:pt x="946" y="3050"/>
                  </a:lnTo>
                  <a:lnTo>
                    <a:pt x="946" y="3042"/>
                  </a:lnTo>
                  <a:lnTo>
                    <a:pt x="946" y="3042"/>
                  </a:lnTo>
                  <a:lnTo>
                    <a:pt x="944" y="3038"/>
                  </a:lnTo>
                  <a:lnTo>
                    <a:pt x="944" y="3038"/>
                  </a:lnTo>
                  <a:lnTo>
                    <a:pt x="944" y="3036"/>
                  </a:lnTo>
                  <a:lnTo>
                    <a:pt x="944" y="3036"/>
                  </a:lnTo>
                  <a:lnTo>
                    <a:pt x="944" y="3034"/>
                  </a:lnTo>
                  <a:lnTo>
                    <a:pt x="944" y="3034"/>
                  </a:lnTo>
                  <a:lnTo>
                    <a:pt x="944" y="3030"/>
                  </a:lnTo>
                  <a:lnTo>
                    <a:pt x="944" y="3028"/>
                  </a:lnTo>
                  <a:lnTo>
                    <a:pt x="944" y="3028"/>
                  </a:lnTo>
                  <a:lnTo>
                    <a:pt x="944" y="3026"/>
                  </a:lnTo>
                  <a:lnTo>
                    <a:pt x="944" y="3026"/>
                  </a:lnTo>
                  <a:lnTo>
                    <a:pt x="946" y="3022"/>
                  </a:lnTo>
                  <a:lnTo>
                    <a:pt x="946" y="3022"/>
                  </a:lnTo>
                  <a:lnTo>
                    <a:pt x="946" y="3020"/>
                  </a:lnTo>
                  <a:lnTo>
                    <a:pt x="946" y="3020"/>
                  </a:lnTo>
                  <a:lnTo>
                    <a:pt x="946" y="3018"/>
                  </a:lnTo>
                  <a:lnTo>
                    <a:pt x="946" y="3018"/>
                  </a:lnTo>
                  <a:lnTo>
                    <a:pt x="948" y="3016"/>
                  </a:lnTo>
                  <a:lnTo>
                    <a:pt x="948" y="3016"/>
                  </a:lnTo>
                  <a:lnTo>
                    <a:pt x="950" y="3012"/>
                  </a:lnTo>
                  <a:lnTo>
                    <a:pt x="950" y="3012"/>
                  </a:lnTo>
                  <a:lnTo>
                    <a:pt x="950" y="3010"/>
                  </a:lnTo>
                  <a:lnTo>
                    <a:pt x="950" y="3010"/>
                  </a:lnTo>
                  <a:lnTo>
                    <a:pt x="950" y="3006"/>
                  </a:lnTo>
                  <a:lnTo>
                    <a:pt x="950" y="3006"/>
                  </a:lnTo>
                  <a:lnTo>
                    <a:pt x="952" y="3002"/>
                  </a:lnTo>
                  <a:lnTo>
                    <a:pt x="952" y="3002"/>
                  </a:lnTo>
                  <a:lnTo>
                    <a:pt x="952" y="3000"/>
                  </a:lnTo>
                  <a:lnTo>
                    <a:pt x="952" y="3000"/>
                  </a:lnTo>
                  <a:lnTo>
                    <a:pt x="952" y="3000"/>
                  </a:lnTo>
                  <a:lnTo>
                    <a:pt x="952" y="3000"/>
                  </a:lnTo>
                  <a:lnTo>
                    <a:pt x="954" y="2996"/>
                  </a:lnTo>
                  <a:lnTo>
                    <a:pt x="954" y="2996"/>
                  </a:lnTo>
                  <a:lnTo>
                    <a:pt x="956" y="2994"/>
                  </a:lnTo>
                  <a:lnTo>
                    <a:pt x="956" y="2994"/>
                  </a:lnTo>
                  <a:lnTo>
                    <a:pt x="956" y="2990"/>
                  </a:lnTo>
                  <a:lnTo>
                    <a:pt x="956" y="2990"/>
                  </a:lnTo>
                  <a:lnTo>
                    <a:pt x="956" y="2986"/>
                  </a:lnTo>
                  <a:lnTo>
                    <a:pt x="956" y="2986"/>
                  </a:lnTo>
                  <a:lnTo>
                    <a:pt x="958" y="2984"/>
                  </a:lnTo>
                  <a:lnTo>
                    <a:pt x="958" y="2984"/>
                  </a:lnTo>
                  <a:lnTo>
                    <a:pt x="958" y="2980"/>
                  </a:lnTo>
                  <a:lnTo>
                    <a:pt x="958" y="2978"/>
                  </a:lnTo>
                  <a:lnTo>
                    <a:pt x="958" y="2978"/>
                  </a:lnTo>
                  <a:lnTo>
                    <a:pt x="958" y="2976"/>
                  </a:lnTo>
                  <a:lnTo>
                    <a:pt x="958" y="2976"/>
                  </a:lnTo>
                  <a:lnTo>
                    <a:pt x="960" y="2972"/>
                  </a:lnTo>
                  <a:lnTo>
                    <a:pt x="960" y="2972"/>
                  </a:lnTo>
                  <a:lnTo>
                    <a:pt x="960" y="2970"/>
                  </a:lnTo>
                  <a:lnTo>
                    <a:pt x="960" y="2970"/>
                  </a:lnTo>
                  <a:lnTo>
                    <a:pt x="960" y="2968"/>
                  </a:lnTo>
                  <a:lnTo>
                    <a:pt x="960" y="2968"/>
                  </a:lnTo>
                  <a:lnTo>
                    <a:pt x="960" y="2964"/>
                  </a:lnTo>
                  <a:lnTo>
                    <a:pt x="960" y="2964"/>
                  </a:lnTo>
                  <a:lnTo>
                    <a:pt x="960" y="2962"/>
                  </a:lnTo>
                  <a:lnTo>
                    <a:pt x="960" y="2962"/>
                  </a:lnTo>
                  <a:lnTo>
                    <a:pt x="962" y="2960"/>
                  </a:lnTo>
                  <a:lnTo>
                    <a:pt x="962" y="2960"/>
                  </a:lnTo>
                  <a:lnTo>
                    <a:pt x="964" y="2956"/>
                  </a:lnTo>
                  <a:lnTo>
                    <a:pt x="964" y="2956"/>
                  </a:lnTo>
                  <a:lnTo>
                    <a:pt x="966" y="2954"/>
                  </a:lnTo>
                  <a:lnTo>
                    <a:pt x="968" y="2950"/>
                  </a:lnTo>
                  <a:lnTo>
                    <a:pt x="968" y="2950"/>
                  </a:lnTo>
                  <a:lnTo>
                    <a:pt x="966" y="2946"/>
                  </a:lnTo>
                  <a:lnTo>
                    <a:pt x="966" y="2946"/>
                  </a:lnTo>
                  <a:lnTo>
                    <a:pt x="966" y="2944"/>
                  </a:lnTo>
                  <a:lnTo>
                    <a:pt x="966" y="2942"/>
                  </a:lnTo>
                  <a:lnTo>
                    <a:pt x="966" y="2942"/>
                  </a:lnTo>
                  <a:lnTo>
                    <a:pt x="966" y="2938"/>
                  </a:lnTo>
                  <a:lnTo>
                    <a:pt x="966" y="2938"/>
                  </a:lnTo>
                  <a:lnTo>
                    <a:pt x="966" y="2936"/>
                  </a:lnTo>
                  <a:lnTo>
                    <a:pt x="966" y="2936"/>
                  </a:lnTo>
                  <a:lnTo>
                    <a:pt x="966" y="2932"/>
                  </a:lnTo>
                  <a:lnTo>
                    <a:pt x="966" y="2932"/>
                  </a:lnTo>
                  <a:lnTo>
                    <a:pt x="968" y="2928"/>
                  </a:lnTo>
                  <a:lnTo>
                    <a:pt x="968" y="2928"/>
                  </a:lnTo>
                  <a:lnTo>
                    <a:pt x="968" y="2926"/>
                  </a:lnTo>
                  <a:lnTo>
                    <a:pt x="968" y="2926"/>
                  </a:lnTo>
                  <a:lnTo>
                    <a:pt x="968" y="2922"/>
                  </a:lnTo>
                  <a:lnTo>
                    <a:pt x="968" y="2922"/>
                  </a:lnTo>
                  <a:lnTo>
                    <a:pt x="968" y="2920"/>
                  </a:lnTo>
                  <a:lnTo>
                    <a:pt x="968" y="2920"/>
                  </a:lnTo>
                  <a:lnTo>
                    <a:pt x="968" y="2916"/>
                  </a:lnTo>
                  <a:lnTo>
                    <a:pt x="968" y="2916"/>
                  </a:lnTo>
                  <a:lnTo>
                    <a:pt x="968" y="2914"/>
                  </a:lnTo>
                  <a:lnTo>
                    <a:pt x="968" y="2914"/>
                  </a:lnTo>
                  <a:lnTo>
                    <a:pt x="968" y="2912"/>
                  </a:lnTo>
                  <a:lnTo>
                    <a:pt x="968" y="2912"/>
                  </a:lnTo>
                  <a:lnTo>
                    <a:pt x="970" y="2908"/>
                  </a:lnTo>
                  <a:lnTo>
                    <a:pt x="970" y="2908"/>
                  </a:lnTo>
                  <a:lnTo>
                    <a:pt x="970" y="2906"/>
                  </a:lnTo>
                  <a:lnTo>
                    <a:pt x="970" y="2906"/>
                  </a:lnTo>
                  <a:lnTo>
                    <a:pt x="970" y="2902"/>
                  </a:lnTo>
                  <a:lnTo>
                    <a:pt x="972" y="2900"/>
                  </a:lnTo>
                  <a:lnTo>
                    <a:pt x="972" y="2900"/>
                  </a:lnTo>
                  <a:lnTo>
                    <a:pt x="972" y="2896"/>
                  </a:lnTo>
                  <a:lnTo>
                    <a:pt x="972" y="2896"/>
                  </a:lnTo>
                  <a:lnTo>
                    <a:pt x="972" y="2894"/>
                  </a:lnTo>
                  <a:lnTo>
                    <a:pt x="972" y="2894"/>
                  </a:lnTo>
                  <a:lnTo>
                    <a:pt x="974" y="2892"/>
                  </a:lnTo>
                  <a:lnTo>
                    <a:pt x="974" y="2892"/>
                  </a:lnTo>
                  <a:lnTo>
                    <a:pt x="974" y="2890"/>
                  </a:lnTo>
                  <a:lnTo>
                    <a:pt x="974" y="2890"/>
                  </a:lnTo>
                  <a:lnTo>
                    <a:pt x="976" y="2886"/>
                  </a:lnTo>
                  <a:lnTo>
                    <a:pt x="976" y="2886"/>
                  </a:lnTo>
                  <a:lnTo>
                    <a:pt x="976" y="2882"/>
                  </a:lnTo>
                  <a:lnTo>
                    <a:pt x="976" y="2882"/>
                  </a:lnTo>
                  <a:lnTo>
                    <a:pt x="978" y="2880"/>
                  </a:lnTo>
                  <a:lnTo>
                    <a:pt x="978" y="2880"/>
                  </a:lnTo>
                  <a:lnTo>
                    <a:pt x="978" y="2878"/>
                  </a:lnTo>
                  <a:lnTo>
                    <a:pt x="978" y="2878"/>
                  </a:lnTo>
                  <a:lnTo>
                    <a:pt x="978" y="2874"/>
                  </a:lnTo>
                  <a:lnTo>
                    <a:pt x="978" y="2874"/>
                  </a:lnTo>
                  <a:lnTo>
                    <a:pt x="980" y="2870"/>
                  </a:lnTo>
                  <a:lnTo>
                    <a:pt x="980" y="2870"/>
                  </a:lnTo>
                  <a:lnTo>
                    <a:pt x="980" y="2868"/>
                  </a:lnTo>
                  <a:lnTo>
                    <a:pt x="980" y="2868"/>
                  </a:lnTo>
                  <a:lnTo>
                    <a:pt x="980" y="2864"/>
                  </a:lnTo>
                  <a:lnTo>
                    <a:pt x="980" y="2864"/>
                  </a:lnTo>
                  <a:lnTo>
                    <a:pt x="980" y="2862"/>
                  </a:lnTo>
                  <a:lnTo>
                    <a:pt x="980" y="2862"/>
                  </a:lnTo>
                  <a:lnTo>
                    <a:pt x="984" y="2858"/>
                  </a:lnTo>
                  <a:lnTo>
                    <a:pt x="984" y="2858"/>
                  </a:lnTo>
                  <a:lnTo>
                    <a:pt x="984" y="2856"/>
                  </a:lnTo>
                  <a:lnTo>
                    <a:pt x="984" y="2856"/>
                  </a:lnTo>
                  <a:lnTo>
                    <a:pt x="984" y="2854"/>
                  </a:lnTo>
                  <a:lnTo>
                    <a:pt x="984" y="2854"/>
                  </a:lnTo>
                  <a:lnTo>
                    <a:pt x="984" y="2850"/>
                  </a:lnTo>
                  <a:lnTo>
                    <a:pt x="984" y="2850"/>
                  </a:lnTo>
                  <a:lnTo>
                    <a:pt x="984" y="2848"/>
                  </a:lnTo>
                  <a:lnTo>
                    <a:pt x="984" y="2848"/>
                  </a:lnTo>
                  <a:lnTo>
                    <a:pt x="984" y="2846"/>
                  </a:lnTo>
                  <a:lnTo>
                    <a:pt x="984" y="2846"/>
                  </a:lnTo>
                  <a:lnTo>
                    <a:pt x="986" y="2844"/>
                  </a:lnTo>
                  <a:lnTo>
                    <a:pt x="986" y="2844"/>
                  </a:lnTo>
                  <a:lnTo>
                    <a:pt x="986" y="2840"/>
                  </a:lnTo>
                  <a:lnTo>
                    <a:pt x="986" y="2840"/>
                  </a:lnTo>
                  <a:lnTo>
                    <a:pt x="988" y="2836"/>
                  </a:lnTo>
                  <a:lnTo>
                    <a:pt x="988" y="2836"/>
                  </a:lnTo>
                  <a:lnTo>
                    <a:pt x="988" y="2834"/>
                  </a:lnTo>
                  <a:lnTo>
                    <a:pt x="988" y="2834"/>
                  </a:lnTo>
                  <a:lnTo>
                    <a:pt x="990" y="2830"/>
                  </a:lnTo>
                  <a:lnTo>
                    <a:pt x="990" y="2830"/>
                  </a:lnTo>
                  <a:lnTo>
                    <a:pt x="990" y="2824"/>
                  </a:lnTo>
                  <a:lnTo>
                    <a:pt x="990" y="2824"/>
                  </a:lnTo>
                  <a:lnTo>
                    <a:pt x="990" y="2822"/>
                  </a:lnTo>
                  <a:lnTo>
                    <a:pt x="990" y="2822"/>
                  </a:lnTo>
                  <a:lnTo>
                    <a:pt x="990" y="2822"/>
                  </a:lnTo>
                  <a:lnTo>
                    <a:pt x="990" y="2822"/>
                  </a:lnTo>
                  <a:lnTo>
                    <a:pt x="992" y="2818"/>
                  </a:lnTo>
                  <a:lnTo>
                    <a:pt x="992" y="2818"/>
                  </a:lnTo>
                  <a:lnTo>
                    <a:pt x="992" y="2816"/>
                  </a:lnTo>
                  <a:lnTo>
                    <a:pt x="992" y="2816"/>
                  </a:lnTo>
                  <a:lnTo>
                    <a:pt x="992" y="2812"/>
                  </a:lnTo>
                  <a:lnTo>
                    <a:pt x="992" y="2812"/>
                  </a:lnTo>
                  <a:lnTo>
                    <a:pt x="992" y="2810"/>
                  </a:lnTo>
                  <a:lnTo>
                    <a:pt x="992" y="2810"/>
                  </a:lnTo>
                  <a:lnTo>
                    <a:pt x="992" y="2808"/>
                  </a:lnTo>
                  <a:lnTo>
                    <a:pt x="992" y="2808"/>
                  </a:lnTo>
                  <a:lnTo>
                    <a:pt x="994" y="2804"/>
                  </a:lnTo>
                  <a:lnTo>
                    <a:pt x="994" y="2804"/>
                  </a:lnTo>
                  <a:lnTo>
                    <a:pt x="994" y="2802"/>
                  </a:lnTo>
                  <a:lnTo>
                    <a:pt x="994" y="2802"/>
                  </a:lnTo>
                  <a:lnTo>
                    <a:pt x="996" y="2798"/>
                  </a:lnTo>
                  <a:lnTo>
                    <a:pt x="996" y="2798"/>
                  </a:lnTo>
                  <a:lnTo>
                    <a:pt x="996" y="2796"/>
                  </a:lnTo>
                  <a:lnTo>
                    <a:pt x="996" y="2796"/>
                  </a:lnTo>
                  <a:lnTo>
                    <a:pt x="996" y="2794"/>
                  </a:lnTo>
                  <a:lnTo>
                    <a:pt x="996" y="2794"/>
                  </a:lnTo>
                  <a:lnTo>
                    <a:pt x="998" y="2790"/>
                  </a:lnTo>
                  <a:lnTo>
                    <a:pt x="998" y="2790"/>
                  </a:lnTo>
                  <a:lnTo>
                    <a:pt x="998" y="2786"/>
                  </a:lnTo>
                  <a:lnTo>
                    <a:pt x="998" y="2786"/>
                  </a:lnTo>
                  <a:lnTo>
                    <a:pt x="998" y="2784"/>
                  </a:lnTo>
                  <a:lnTo>
                    <a:pt x="998" y="2784"/>
                  </a:lnTo>
                  <a:lnTo>
                    <a:pt x="998" y="2782"/>
                  </a:lnTo>
                  <a:lnTo>
                    <a:pt x="998" y="2782"/>
                  </a:lnTo>
                  <a:lnTo>
                    <a:pt x="998" y="2778"/>
                  </a:lnTo>
                  <a:lnTo>
                    <a:pt x="998" y="2778"/>
                  </a:lnTo>
                  <a:lnTo>
                    <a:pt x="996" y="2774"/>
                  </a:lnTo>
                  <a:lnTo>
                    <a:pt x="996" y="2774"/>
                  </a:lnTo>
                  <a:lnTo>
                    <a:pt x="996" y="2772"/>
                  </a:lnTo>
                  <a:lnTo>
                    <a:pt x="996" y="2772"/>
                  </a:lnTo>
                  <a:lnTo>
                    <a:pt x="998" y="2770"/>
                  </a:lnTo>
                  <a:lnTo>
                    <a:pt x="998" y="2768"/>
                  </a:lnTo>
                  <a:lnTo>
                    <a:pt x="998" y="2768"/>
                  </a:lnTo>
                  <a:lnTo>
                    <a:pt x="998" y="2764"/>
                  </a:lnTo>
                  <a:lnTo>
                    <a:pt x="998" y="2764"/>
                  </a:lnTo>
                  <a:lnTo>
                    <a:pt x="1000" y="2762"/>
                  </a:lnTo>
                  <a:lnTo>
                    <a:pt x="1000" y="2762"/>
                  </a:lnTo>
                  <a:lnTo>
                    <a:pt x="1000" y="2760"/>
                  </a:lnTo>
                  <a:lnTo>
                    <a:pt x="1000" y="2760"/>
                  </a:lnTo>
                  <a:lnTo>
                    <a:pt x="1002" y="2756"/>
                  </a:lnTo>
                  <a:lnTo>
                    <a:pt x="1002" y="2756"/>
                  </a:lnTo>
                  <a:lnTo>
                    <a:pt x="1004" y="2754"/>
                  </a:lnTo>
                  <a:lnTo>
                    <a:pt x="1004" y="2754"/>
                  </a:lnTo>
                  <a:lnTo>
                    <a:pt x="1006" y="2752"/>
                  </a:lnTo>
                  <a:lnTo>
                    <a:pt x="1006" y="2752"/>
                  </a:lnTo>
                  <a:lnTo>
                    <a:pt x="1006" y="2744"/>
                  </a:lnTo>
                  <a:lnTo>
                    <a:pt x="1006" y="2744"/>
                  </a:lnTo>
                  <a:lnTo>
                    <a:pt x="1006" y="2742"/>
                  </a:lnTo>
                  <a:lnTo>
                    <a:pt x="1004" y="2738"/>
                  </a:lnTo>
                  <a:lnTo>
                    <a:pt x="1004" y="2738"/>
                  </a:lnTo>
                  <a:lnTo>
                    <a:pt x="1004" y="2738"/>
                  </a:lnTo>
                  <a:lnTo>
                    <a:pt x="1004" y="2736"/>
                  </a:lnTo>
                  <a:lnTo>
                    <a:pt x="1004" y="2736"/>
                  </a:lnTo>
                  <a:lnTo>
                    <a:pt x="1006" y="2734"/>
                  </a:lnTo>
                  <a:lnTo>
                    <a:pt x="1006" y="2734"/>
                  </a:lnTo>
                  <a:lnTo>
                    <a:pt x="1006" y="2730"/>
                  </a:lnTo>
                  <a:lnTo>
                    <a:pt x="1006" y="2728"/>
                  </a:lnTo>
                  <a:lnTo>
                    <a:pt x="1006" y="2728"/>
                  </a:lnTo>
                  <a:lnTo>
                    <a:pt x="1008" y="2724"/>
                  </a:lnTo>
                  <a:lnTo>
                    <a:pt x="1008" y="2722"/>
                  </a:lnTo>
                  <a:lnTo>
                    <a:pt x="1008" y="2722"/>
                  </a:lnTo>
                  <a:lnTo>
                    <a:pt x="1008" y="2718"/>
                  </a:lnTo>
                  <a:lnTo>
                    <a:pt x="1008" y="2718"/>
                  </a:lnTo>
                  <a:lnTo>
                    <a:pt x="1008" y="2716"/>
                  </a:lnTo>
                  <a:lnTo>
                    <a:pt x="1008" y="2716"/>
                  </a:lnTo>
                  <a:lnTo>
                    <a:pt x="1012" y="2714"/>
                  </a:lnTo>
                  <a:lnTo>
                    <a:pt x="1012" y="2712"/>
                  </a:lnTo>
                  <a:lnTo>
                    <a:pt x="1012" y="2712"/>
                  </a:lnTo>
                  <a:lnTo>
                    <a:pt x="1014" y="2708"/>
                  </a:lnTo>
                  <a:lnTo>
                    <a:pt x="1014" y="2708"/>
                  </a:lnTo>
                  <a:lnTo>
                    <a:pt x="1014" y="2706"/>
                  </a:lnTo>
                  <a:lnTo>
                    <a:pt x="1014" y="2706"/>
                  </a:lnTo>
                  <a:lnTo>
                    <a:pt x="1014" y="2706"/>
                  </a:lnTo>
                  <a:lnTo>
                    <a:pt x="1014" y="2706"/>
                  </a:lnTo>
                  <a:lnTo>
                    <a:pt x="1016" y="2700"/>
                  </a:lnTo>
                  <a:lnTo>
                    <a:pt x="1016" y="2700"/>
                  </a:lnTo>
                  <a:lnTo>
                    <a:pt x="1016" y="2698"/>
                  </a:lnTo>
                  <a:lnTo>
                    <a:pt x="1016" y="2698"/>
                  </a:lnTo>
                  <a:lnTo>
                    <a:pt x="1016" y="2696"/>
                  </a:lnTo>
                  <a:lnTo>
                    <a:pt x="1016" y="2696"/>
                  </a:lnTo>
                  <a:lnTo>
                    <a:pt x="1016" y="2692"/>
                  </a:lnTo>
                  <a:lnTo>
                    <a:pt x="1016" y="2692"/>
                  </a:lnTo>
                  <a:lnTo>
                    <a:pt x="1016" y="2690"/>
                  </a:lnTo>
                  <a:lnTo>
                    <a:pt x="1016" y="2690"/>
                  </a:lnTo>
                  <a:lnTo>
                    <a:pt x="1016" y="2686"/>
                  </a:lnTo>
                  <a:lnTo>
                    <a:pt x="1016" y="2686"/>
                  </a:lnTo>
                  <a:lnTo>
                    <a:pt x="1016" y="2684"/>
                  </a:lnTo>
                  <a:lnTo>
                    <a:pt x="1016" y="2682"/>
                  </a:lnTo>
                  <a:lnTo>
                    <a:pt x="1016" y="2682"/>
                  </a:lnTo>
                  <a:lnTo>
                    <a:pt x="1018" y="2680"/>
                  </a:lnTo>
                  <a:lnTo>
                    <a:pt x="1018" y="2680"/>
                  </a:lnTo>
                  <a:lnTo>
                    <a:pt x="1018" y="2678"/>
                  </a:lnTo>
                  <a:lnTo>
                    <a:pt x="1018" y="2678"/>
                  </a:lnTo>
                  <a:lnTo>
                    <a:pt x="1022" y="2674"/>
                  </a:lnTo>
                  <a:lnTo>
                    <a:pt x="1022" y="2674"/>
                  </a:lnTo>
                  <a:lnTo>
                    <a:pt x="1022" y="2672"/>
                  </a:lnTo>
                  <a:lnTo>
                    <a:pt x="1022" y="2672"/>
                  </a:lnTo>
                  <a:lnTo>
                    <a:pt x="1024" y="2668"/>
                  </a:lnTo>
                  <a:lnTo>
                    <a:pt x="1024" y="2668"/>
                  </a:lnTo>
                  <a:lnTo>
                    <a:pt x="1024" y="2664"/>
                  </a:lnTo>
                  <a:lnTo>
                    <a:pt x="1024" y="2664"/>
                  </a:lnTo>
                  <a:lnTo>
                    <a:pt x="1024" y="2662"/>
                  </a:lnTo>
                  <a:lnTo>
                    <a:pt x="1024" y="2662"/>
                  </a:lnTo>
                  <a:lnTo>
                    <a:pt x="1024" y="2658"/>
                  </a:lnTo>
                  <a:lnTo>
                    <a:pt x="1024" y="2658"/>
                  </a:lnTo>
                  <a:lnTo>
                    <a:pt x="1024" y="2656"/>
                  </a:lnTo>
                  <a:lnTo>
                    <a:pt x="1024" y="2656"/>
                  </a:lnTo>
                  <a:lnTo>
                    <a:pt x="1024" y="2650"/>
                  </a:lnTo>
                  <a:lnTo>
                    <a:pt x="1024" y="2650"/>
                  </a:lnTo>
                  <a:lnTo>
                    <a:pt x="1024" y="2648"/>
                  </a:lnTo>
                  <a:lnTo>
                    <a:pt x="1024" y="2648"/>
                  </a:lnTo>
                  <a:lnTo>
                    <a:pt x="1026" y="2644"/>
                  </a:lnTo>
                  <a:lnTo>
                    <a:pt x="1026" y="2644"/>
                  </a:lnTo>
                  <a:lnTo>
                    <a:pt x="1026" y="2640"/>
                  </a:lnTo>
                  <a:lnTo>
                    <a:pt x="1026" y="2640"/>
                  </a:lnTo>
                  <a:lnTo>
                    <a:pt x="1024" y="2638"/>
                  </a:lnTo>
                  <a:lnTo>
                    <a:pt x="1024" y="2638"/>
                  </a:lnTo>
                  <a:lnTo>
                    <a:pt x="1026" y="2636"/>
                  </a:lnTo>
                  <a:lnTo>
                    <a:pt x="1026" y="2636"/>
                  </a:lnTo>
                  <a:lnTo>
                    <a:pt x="1026" y="2632"/>
                  </a:lnTo>
                  <a:lnTo>
                    <a:pt x="1026" y="2632"/>
                  </a:lnTo>
                  <a:lnTo>
                    <a:pt x="1026" y="2628"/>
                  </a:lnTo>
                  <a:lnTo>
                    <a:pt x="1026" y="2628"/>
                  </a:lnTo>
                  <a:lnTo>
                    <a:pt x="1026" y="2626"/>
                  </a:lnTo>
                  <a:lnTo>
                    <a:pt x="1026" y="2626"/>
                  </a:lnTo>
                  <a:lnTo>
                    <a:pt x="1026" y="2622"/>
                  </a:lnTo>
                  <a:lnTo>
                    <a:pt x="1026" y="2622"/>
                  </a:lnTo>
                  <a:lnTo>
                    <a:pt x="1028" y="2620"/>
                  </a:lnTo>
                  <a:lnTo>
                    <a:pt x="1028" y="2620"/>
                  </a:lnTo>
                  <a:lnTo>
                    <a:pt x="1030" y="2616"/>
                  </a:lnTo>
                  <a:lnTo>
                    <a:pt x="1030" y="2616"/>
                  </a:lnTo>
                  <a:lnTo>
                    <a:pt x="1030" y="2612"/>
                  </a:lnTo>
                  <a:lnTo>
                    <a:pt x="1030" y="2612"/>
                  </a:lnTo>
                  <a:lnTo>
                    <a:pt x="1030" y="2610"/>
                  </a:lnTo>
                  <a:lnTo>
                    <a:pt x="1030" y="2610"/>
                  </a:lnTo>
                  <a:lnTo>
                    <a:pt x="1032" y="2608"/>
                  </a:lnTo>
                  <a:lnTo>
                    <a:pt x="1032" y="2608"/>
                  </a:lnTo>
                  <a:lnTo>
                    <a:pt x="1034" y="2606"/>
                  </a:lnTo>
                  <a:lnTo>
                    <a:pt x="1034" y="2606"/>
                  </a:lnTo>
                  <a:lnTo>
                    <a:pt x="1036" y="2602"/>
                  </a:lnTo>
                  <a:lnTo>
                    <a:pt x="1036" y="2602"/>
                  </a:lnTo>
                  <a:lnTo>
                    <a:pt x="1036" y="2600"/>
                  </a:lnTo>
                  <a:lnTo>
                    <a:pt x="1036" y="2600"/>
                  </a:lnTo>
                  <a:lnTo>
                    <a:pt x="1036" y="2598"/>
                  </a:lnTo>
                  <a:lnTo>
                    <a:pt x="1036" y="2598"/>
                  </a:lnTo>
                  <a:lnTo>
                    <a:pt x="1038" y="2594"/>
                  </a:lnTo>
                  <a:lnTo>
                    <a:pt x="1038" y="2594"/>
                  </a:lnTo>
                  <a:lnTo>
                    <a:pt x="1038" y="2590"/>
                  </a:lnTo>
                  <a:lnTo>
                    <a:pt x="1038" y="2590"/>
                  </a:lnTo>
                  <a:lnTo>
                    <a:pt x="1038" y="2588"/>
                  </a:lnTo>
                  <a:lnTo>
                    <a:pt x="1038" y="2588"/>
                  </a:lnTo>
                  <a:lnTo>
                    <a:pt x="1038" y="2584"/>
                  </a:lnTo>
                  <a:lnTo>
                    <a:pt x="1038" y="2584"/>
                  </a:lnTo>
                  <a:lnTo>
                    <a:pt x="1038" y="2582"/>
                  </a:lnTo>
                  <a:lnTo>
                    <a:pt x="1038" y="2582"/>
                  </a:lnTo>
                  <a:lnTo>
                    <a:pt x="1038" y="2578"/>
                  </a:lnTo>
                  <a:lnTo>
                    <a:pt x="1038" y="2578"/>
                  </a:lnTo>
                  <a:lnTo>
                    <a:pt x="1038" y="2576"/>
                  </a:lnTo>
                  <a:lnTo>
                    <a:pt x="1038" y="2576"/>
                  </a:lnTo>
                  <a:lnTo>
                    <a:pt x="1038" y="2572"/>
                  </a:lnTo>
                  <a:lnTo>
                    <a:pt x="1038" y="2572"/>
                  </a:lnTo>
                  <a:lnTo>
                    <a:pt x="1038" y="2570"/>
                  </a:lnTo>
                  <a:lnTo>
                    <a:pt x="1038" y="2570"/>
                  </a:lnTo>
                  <a:lnTo>
                    <a:pt x="1038" y="2566"/>
                  </a:lnTo>
                  <a:lnTo>
                    <a:pt x="1038" y="2566"/>
                  </a:lnTo>
                  <a:lnTo>
                    <a:pt x="1038" y="2564"/>
                  </a:lnTo>
                  <a:lnTo>
                    <a:pt x="1038" y="2564"/>
                  </a:lnTo>
                  <a:lnTo>
                    <a:pt x="1038" y="2562"/>
                  </a:lnTo>
                  <a:lnTo>
                    <a:pt x="1038" y="2562"/>
                  </a:lnTo>
                  <a:lnTo>
                    <a:pt x="1040" y="2558"/>
                  </a:lnTo>
                  <a:lnTo>
                    <a:pt x="1040" y="2558"/>
                  </a:lnTo>
                  <a:lnTo>
                    <a:pt x="1042" y="2554"/>
                  </a:lnTo>
                  <a:lnTo>
                    <a:pt x="1042" y="2554"/>
                  </a:lnTo>
                  <a:lnTo>
                    <a:pt x="1044" y="2552"/>
                  </a:lnTo>
                  <a:lnTo>
                    <a:pt x="1044" y="2552"/>
                  </a:lnTo>
                  <a:lnTo>
                    <a:pt x="1044" y="2550"/>
                  </a:lnTo>
                  <a:lnTo>
                    <a:pt x="1044" y="2550"/>
                  </a:lnTo>
                  <a:lnTo>
                    <a:pt x="1048" y="2544"/>
                  </a:lnTo>
                  <a:lnTo>
                    <a:pt x="1048" y="2544"/>
                  </a:lnTo>
                  <a:lnTo>
                    <a:pt x="1048" y="2540"/>
                  </a:lnTo>
                  <a:lnTo>
                    <a:pt x="1048" y="2536"/>
                  </a:lnTo>
                  <a:lnTo>
                    <a:pt x="1048" y="2536"/>
                  </a:lnTo>
                  <a:lnTo>
                    <a:pt x="1048" y="2536"/>
                  </a:lnTo>
                  <a:lnTo>
                    <a:pt x="1046" y="2532"/>
                  </a:lnTo>
                  <a:lnTo>
                    <a:pt x="1046" y="2532"/>
                  </a:lnTo>
                  <a:lnTo>
                    <a:pt x="1048" y="2528"/>
                  </a:lnTo>
                  <a:lnTo>
                    <a:pt x="1048" y="2528"/>
                  </a:lnTo>
                  <a:lnTo>
                    <a:pt x="1048" y="2524"/>
                  </a:lnTo>
                  <a:lnTo>
                    <a:pt x="1048" y="2524"/>
                  </a:lnTo>
                  <a:lnTo>
                    <a:pt x="1052" y="2518"/>
                  </a:lnTo>
                  <a:lnTo>
                    <a:pt x="1052" y="2518"/>
                  </a:lnTo>
                  <a:lnTo>
                    <a:pt x="1052" y="2512"/>
                  </a:lnTo>
                  <a:lnTo>
                    <a:pt x="1052" y="2512"/>
                  </a:lnTo>
                  <a:lnTo>
                    <a:pt x="1052" y="2512"/>
                  </a:lnTo>
                  <a:lnTo>
                    <a:pt x="1052" y="2512"/>
                  </a:lnTo>
                  <a:lnTo>
                    <a:pt x="1052" y="2508"/>
                  </a:lnTo>
                  <a:lnTo>
                    <a:pt x="1052" y="2508"/>
                  </a:lnTo>
                  <a:lnTo>
                    <a:pt x="1052" y="2506"/>
                  </a:lnTo>
                  <a:lnTo>
                    <a:pt x="1054" y="2504"/>
                  </a:lnTo>
                  <a:lnTo>
                    <a:pt x="1054" y="2504"/>
                  </a:lnTo>
                  <a:lnTo>
                    <a:pt x="1054" y="2500"/>
                  </a:lnTo>
                  <a:lnTo>
                    <a:pt x="1054" y="2500"/>
                  </a:lnTo>
                  <a:lnTo>
                    <a:pt x="1056" y="2500"/>
                  </a:lnTo>
                  <a:lnTo>
                    <a:pt x="1056" y="2500"/>
                  </a:lnTo>
                  <a:lnTo>
                    <a:pt x="1058" y="2498"/>
                  </a:lnTo>
                  <a:lnTo>
                    <a:pt x="1058" y="2498"/>
                  </a:lnTo>
                  <a:lnTo>
                    <a:pt x="1060" y="2494"/>
                  </a:lnTo>
                  <a:lnTo>
                    <a:pt x="1060" y="2494"/>
                  </a:lnTo>
                  <a:lnTo>
                    <a:pt x="1060" y="2490"/>
                  </a:lnTo>
                  <a:lnTo>
                    <a:pt x="1060" y="2490"/>
                  </a:lnTo>
                  <a:lnTo>
                    <a:pt x="1060" y="2488"/>
                  </a:lnTo>
                  <a:lnTo>
                    <a:pt x="1060" y="2488"/>
                  </a:lnTo>
                  <a:lnTo>
                    <a:pt x="1060" y="2484"/>
                  </a:lnTo>
                  <a:lnTo>
                    <a:pt x="1060" y="2484"/>
                  </a:lnTo>
                  <a:lnTo>
                    <a:pt x="1060" y="2480"/>
                  </a:lnTo>
                  <a:lnTo>
                    <a:pt x="1060" y="2480"/>
                  </a:lnTo>
                  <a:lnTo>
                    <a:pt x="1060" y="2478"/>
                  </a:lnTo>
                  <a:lnTo>
                    <a:pt x="1062" y="2472"/>
                  </a:lnTo>
                  <a:lnTo>
                    <a:pt x="1062" y="2472"/>
                  </a:lnTo>
                  <a:lnTo>
                    <a:pt x="1062" y="2470"/>
                  </a:lnTo>
                  <a:lnTo>
                    <a:pt x="1062" y="2470"/>
                  </a:lnTo>
                  <a:lnTo>
                    <a:pt x="1062" y="2466"/>
                  </a:lnTo>
                  <a:lnTo>
                    <a:pt x="1062" y="2466"/>
                  </a:lnTo>
                  <a:lnTo>
                    <a:pt x="1064" y="2462"/>
                  </a:lnTo>
                  <a:lnTo>
                    <a:pt x="1064" y="2462"/>
                  </a:lnTo>
                  <a:lnTo>
                    <a:pt x="1064" y="2460"/>
                  </a:lnTo>
                  <a:lnTo>
                    <a:pt x="1064" y="2460"/>
                  </a:lnTo>
                  <a:lnTo>
                    <a:pt x="1064" y="2456"/>
                  </a:lnTo>
                  <a:lnTo>
                    <a:pt x="1064" y="2456"/>
                  </a:lnTo>
                  <a:lnTo>
                    <a:pt x="1064" y="2454"/>
                  </a:lnTo>
                  <a:lnTo>
                    <a:pt x="1064" y="2454"/>
                  </a:lnTo>
                  <a:lnTo>
                    <a:pt x="1062" y="2450"/>
                  </a:lnTo>
                  <a:lnTo>
                    <a:pt x="1062" y="2450"/>
                  </a:lnTo>
                  <a:lnTo>
                    <a:pt x="1064" y="2448"/>
                  </a:lnTo>
                  <a:lnTo>
                    <a:pt x="1064" y="2448"/>
                  </a:lnTo>
                  <a:lnTo>
                    <a:pt x="1064" y="2444"/>
                  </a:lnTo>
                  <a:lnTo>
                    <a:pt x="1064" y="2444"/>
                  </a:lnTo>
                  <a:lnTo>
                    <a:pt x="1064" y="2442"/>
                  </a:lnTo>
                  <a:lnTo>
                    <a:pt x="1064" y="2442"/>
                  </a:lnTo>
                  <a:lnTo>
                    <a:pt x="1066" y="2440"/>
                  </a:lnTo>
                  <a:lnTo>
                    <a:pt x="1066" y="2440"/>
                  </a:lnTo>
                  <a:lnTo>
                    <a:pt x="1066" y="2436"/>
                  </a:lnTo>
                  <a:lnTo>
                    <a:pt x="1066" y="2436"/>
                  </a:lnTo>
                  <a:lnTo>
                    <a:pt x="1066" y="2434"/>
                  </a:lnTo>
                  <a:lnTo>
                    <a:pt x="1066" y="2434"/>
                  </a:lnTo>
                  <a:lnTo>
                    <a:pt x="1068" y="2432"/>
                  </a:lnTo>
                  <a:lnTo>
                    <a:pt x="1068" y="2432"/>
                  </a:lnTo>
                  <a:lnTo>
                    <a:pt x="1068" y="2428"/>
                  </a:lnTo>
                  <a:lnTo>
                    <a:pt x="1068" y="2428"/>
                  </a:lnTo>
                  <a:lnTo>
                    <a:pt x="1070" y="2426"/>
                  </a:lnTo>
                  <a:lnTo>
                    <a:pt x="1070" y="2426"/>
                  </a:lnTo>
                  <a:lnTo>
                    <a:pt x="1070" y="2418"/>
                  </a:lnTo>
                  <a:lnTo>
                    <a:pt x="1070" y="2418"/>
                  </a:lnTo>
                  <a:lnTo>
                    <a:pt x="1070" y="2416"/>
                  </a:lnTo>
                  <a:lnTo>
                    <a:pt x="1070" y="2416"/>
                  </a:lnTo>
                  <a:lnTo>
                    <a:pt x="1070" y="2412"/>
                  </a:lnTo>
                  <a:lnTo>
                    <a:pt x="1070" y="2412"/>
                  </a:lnTo>
                  <a:lnTo>
                    <a:pt x="1070" y="2410"/>
                  </a:lnTo>
                  <a:lnTo>
                    <a:pt x="1070" y="2408"/>
                  </a:lnTo>
                  <a:lnTo>
                    <a:pt x="1070" y="2408"/>
                  </a:lnTo>
                  <a:lnTo>
                    <a:pt x="1070" y="2404"/>
                  </a:lnTo>
                  <a:lnTo>
                    <a:pt x="1070" y="2404"/>
                  </a:lnTo>
                  <a:lnTo>
                    <a:pt x="1072" y="2400"/>
                  </a:lnTo>
                  <a:lnTo>
                    <a:pt x="1072" y="2400"/>
                  </a:lnTo>
                  <a:lnTo>
                    <a:pt x="1072" y="2398"/>
                  </a:lnTo>
                  <a:lnTo>
                    <a:pt x="1072" y="2398"/>
                  </a:lnTo>
                  <a:lnTo>
                    <a:pt x="1072" y="2396"/>
                  </a:lnTo>
                  <a:lnTo>
                    <a:pt x="1072" y="2396"/>
                  </a:lnTo>
                  <a:lnTo>
                    <a:pt x="1076" y="2394"/>
                  </a:lnTo>
                  <a:lnTo>
                    <a:pt x="1076" y="2394"/>
                  </a:lnTo>
                  <a:lnTo>
                    <a:pt x="1076" y="2386"/>
                  </a:lnTo>
                  <a:lnTo>
                    <a:pt x="1076" y="2384"/>
                  </a:lnTo>
                  <a:lnTo>
                    <a:pt x="1076" y="2384"/>
                  </a:lnTo>
                  <a:lnTo>
                    <a:pt x="1076" y="2382"/>
                  </a:lnTo>
                  <a:lnTo>
                    <a:pt x="1076" y="2382"/>
                  </a:lnTo>
                  <a:lnTo>
                    <a:pt x="1076" y="2380"/>
                  </a:lnTo>
                  <a:lnTo>
                    <a:pt x="1076" y="2380"/>
                  </a:lnTo>
                  <a:lnTo>
                    <a:pt x="1078" y="2376"/>
                  </a:lnTo>
                  <a:lnTo>
                    <a:pt x="1078" y="2376"/>
                  </a:lnTo>
                  <a:lnTo>
                    <a:pt x="1076" y="2372"/>
                  </a:lnTo>
                  <a:lnTo>
                    <a:pt x="1076" y="2372"/>
                  </a:lnTo>
                  <a:lnTo>
                    <a:pt x="1076" y="2370"/>
                  </a:lnTo>
                  <a:lnTo>
                    <a:pt x="1076" y="2370"/>
                  </a:lnTo>
                  <a:lnTo>
                    <a:pt x="1078" y="2370"/>
                  </a:lnTo>
                  <a:lnTo>
                    <a:pt x="1078" y="2370"/>
                  </a:lnTo>
                  <a:lnTo>
                    <a:pt x="1078" y="2366"/>
                  </a:lnTo>
                  <a:lnTo>
                    <a:pt x="1078" y="2366"/>
                  </a:lnTo>
                  <a:lnTo>
                    <a:pt x="1080" y="2362"/>
                  </a:lnTo>
                  <a:lnTo>
                    <a:pt x="1080" y="2362"/>
                  </a:lnTo>
                  <a:lnTo>
                    <a:pt x="1080" y="2360"/>
                  </a:lnTo>
                  <a:lnTo>
                    <a:pt x="1080" y="2360"/>
                  </a:lnTo>
                  <a:lnTo>
                    <a:pt x="1080" y="2358"/>
                  </a:lnTo>
                  <a:lnTo>
                    <a:pt x="1080" y="2358"/>
                  </a:lnTo>
                  <a:lnTo>
                    <a:pt x="1080" y="2356"/>
                  </a:lnTo>
                  <a:lnTo>
                    <a:pt x="1080" y="2356"/>
                  </a:lnTo>
                  <a:lnTo>
                    <a:pt x="1080" y="2352"/>
                  </a:lnTo>
                  <a:lnTo>
                    <a:pt x="1080" y="2352"/>
                  </a:lnTo>
                  <a:lnTo>
                    <a:pt x="1080" y="2350"/>
                  </a:lnTo>
                  <a:lnTo>
                    <a:pt x="1080" y="2350"/>
                  </a:lnTo>
                  <a:lnTo>
                    <a:pt x="1082" y="2348"/>
                  </a:lnTo>
                  <a:lnTo>
                    <a:pt x="1082" y="2348"/>
                  </a:lnTo>
                  <a:lnTo>
                    <a:pt x="1084" y="2344"/>
                  </a:lnTo>
                  <a:lnTo>
                    <a:pt x="1084" y="2344"/>
                  </a:lnTo>
                  <a:lnTo>
                    <a:pt x="1084" y="2342"/>
                  </a:lnTo>
                  <a:lnTo>
                    <a:pt x="1084" y="2342"/>
                  </a:lnTo>
                  <a:lnTo>
                    <a:pt x="1084" y="2338"/>
                  </a:lnTo>
                  <a:lnTo>
                    <a:pt x="1084" y="2338"/>
                  </a:lnTo>
                  <a:lnTo>
                    <a:pt x="1084" y="2334"/>
                  </a:lnTo>
                  <a:lnTo>
                    <a:pt x="1084" y="2334"/>
                  </a:lnTo>
                  <a:lnTo>
                    <a:pt x="1084" y="2332"/>
                  </a:lnTo>
                  <a:lnTo>
                    <a:pt x="1084" y="2332"/>
                  </a:lnTo>
                  <a:lnTo>
                    <a:pt x="1086" y="2330"/>
                  </a:lnTo>
                  <a:lnTo>
                    <a:pt x="1086" y="2330"/>
                  </a:lnTo>
                  <a:lnTo>
                    <a:pt x="1086" y="2328"/>
                  </a:lnTo>
                  <a:lnTo>
                    <a:pt x="1086" y="2328"/>
                  </a:lnTo>
                  <a:lnTo>
                    <a:pt x="1088" y="2324"/>
                  </a:lnTo>
                  <a:lnTo>
                    <a:pt x="1088" y="2324"/>
                  </a:lnTo>
                  <a:lnTo>
                    <a:pt x="1088" y="2322"/>
                  </a:lnTo>
                  <a:lnTo>
                    <a:pt x="1088" y="2322"/>
                  </a:lnTo>
                  <a:lnTo>
                    <a:pt x="1090" y="2320"/>
                  </a:lnTo>
                  <a:lnTo>
                    <a:pt x="1090" y="2320"/>
                  </a:lnTo>
                  <a:lnTo>
                    <a:pt x="1090" y="2316"/>
                  </a:lnTo>
                  <a:lnTo>
                    <a:pt x="1090" y="2316"/>
                  </a:lnTo>
                  <a:lnTo>
                    <a:pt x="1090" y="2312"/>
                  </a:lnTo>
                  <a:lnTo>
                    <a:pt x="1090" y="2312"/>
                  </a:lnTo>
                  <a:lnTo>
                    <a:pt x="1090" y="2310"/>
                  </a:lnTo>
                  <a:lnTo>
                    <a:pt x="1090" y="2310"/>
                  </a:lnTo>
                  <a:lnTo>
                    <a:pt x="1092" y="2306"/>
                  </a:lnTo>
                  <a:lnTo>
                    <a:pt x="1092" y="2306"/>
                  </a:lnTo>
                  <a:lnTo>
                    <a:pt x="1092" y="2304"/>
                  </a:lnTo>
                  <a:lnTo>
                    <a:pt x="1092" y="2304"/>
                  </a:lnTo>
                  <a:lnTo>
                    <a:pt x="1092" y="2302"/>
                  </a:lnTo>
                  <a:lnTo>
                    <a:pt x="1092" y="2302"/>
                  </a:lnTo>
                  <a:lnTo>
                    <a:pt x="1094" y="2298"/>
                  </a:lnTo>
                  <a:lnTo>
                    <a:pt x="1096" y="2292"/>
                  </a:lnTo>
                  <a:lnTo>
                    <a:pt x="1096" y="2292"/>
                  </a:lnTo>
                  <a:lnTo>
                    <a:pt x="1096" y="2290"/>
                  </a:lnTo>
                  <a:lnTo>
                    <a:pt x="1096" y="2290"/>
                  </a:lnTo>
                  <a:lnTo>
                    <a:pt x="1096" y="2286"/>
                  </a:lnTo>
                  <a:lnTo>
                    <a:pt x="1096" y="2286"/>
                  </a:lnTo>
                  <a:lnTo>
                    <a:pt x="1098" y="2284"/>
                  </a:lnTo>
                  <a:lnTo>
                    <a:pt x="1098" y="2284"/>
                  </a:lnTo>
                  <a:lnTo>
                    <a:pt x="1098" y="2280"/>
                  </a:lnTo>
                  <a:lnTo>
                    <a:pt x="1098" y="2280"/>
                  </a:lnTo>
                  <a:lnTo>
                    <a:pt x="1098" y="2278"/>
                  </a:lnTo>
                  <a:lnTo>
                    <a:pt x="1098" y="2278"/>
                  </a:lnTo>
                  <a:lnTo>
                    <a:pt x="1098" y="2276"/>
                  </a:lnTo>
                  <a:lnTo>
                    <a:pt x="1098" y="2276"/>
                  </a:lnTo>
                  <a:lnTo>
                    <a:pt x="1100" y="2270"/>
                  </a:lnTo>
                  <a:lnTo>
                    <a:pt x="1100" y="2270"/>
                  </a:lnTo>
                  <a:lnTo>
                    <a:pt x="1102" y="2268"/>
                  </a:lnTo>
                  <a:lnTo>
                    <a:pt x="1102" y="2268"/>
                  </a:lnTo>
                  <a:lnTo>
                    <a:pt x="1102" y="2264"/>
                  </a:lnTo>
                  <a:lnTo>
                    <a:pt x="1102" y="2264"/>
                  </a:lnTo>
                  <a:lnTo>
                    <a:pt x="1104" y="2262"/>
                  </a:lnTo>
                  <a:lnTo>
                    <a:pt x="1104" y="2262"/>
                  </a:lnTo>
                  <a:lnTo>
                    <a:pt x="1106" y="2258"/>
                  </a:lnTo>
                  <a:lnTo>
                    <a:pt x="1106" y="2258"/>
                  </a:lnTo>
                  <a:lnTo>
                    <a:pt x="1106" y="2252"/>
                  </a:lnTo>
                  <a:lnTo>
                    <a:pt x="1106" y="2252"/>
                  </a:lnTo>
                  <a:lnTo>
                    <a:pt x="1106" y="2250"/>
                  </a:lnTo>
                  <a:lnTo>
                    <a:pt x="1106" y="2250"/>
                  </a:lnTo>
                  <a:lnTo>
                    <a:pt x="1108" y="2246"/>
                  </a:lnTo>
                  <a:lnTo>
                    <a:pt x="1108" y="2246"/>
                  </a:lnTo>
                  <a:lnTo>
                    <a:pt x="1106" y="2242"/>
                  </a:lnTo>
                  <a:lnTo>
                    <a:pt x="1106" y="2242"/>
                  </a:lnTo>
                  <a:lnTo>
                    <a:pt x="1104" y="2240"/>
                  </a:lnTo>
                  <a:lnTo>
                    <a:pt x="1104" y="2240"/>
                  </a:lnTo>
                  <a:lnTo>
                    <a:pt x="1106" y="2238"/>
                  </a:lnTo>
                  <a:lnTo>
                    <a:pt x="1106" y="2236"/>
                  </a:lnTo>
                  <a:lnTo>
                    <a:pt x="1106" y="2236"/>
                  </a:lnTo>
                  <a:lnTo>
                    <a:pt x="1106" y="2234"/>
                  </a:lnTo>
                  <a:lnTo>
                    <a:pt x="1106" y="2234"/>
                  </a:lnTo>
                  <a:lnTo>
                    <a:pt x="1106" y="2232"/>
                  </a:lnTo>
                  <a:lnTo>
                    <a:pt x="1106" y="2232"/>
                  </a:lnTo>
                  <a:lnTo>
                    <a:pt x="1106" y="2228"/>
                  </a:lnTo>
                  <a:lnTo>
                    <a:pt x="1106" y="2228"/>
                  </a:lnTo>
                  <a:lnTo>
                    <a:pt x="1108" y="2226"/>
                  </a:lnTo>
                  <a:lnTo>
                    <a:pt x="1108" y="2226"/>
                  </a:lnTo>
                  <a:lnTo>
                    <a:pt x="1108" y="2224"/>
                  </a:lnTo>
                  <a:lnTo>
                    <a:pt x="1108" y="2224"/>
                  </a:lnTo>
                  <a:lnTo>
                    <a:pt x="1110" y="2222"/>
                  </a:lnTo>
                  <a:lnTo>
                    <a:pt x="1110" y="2222"/>
                  </a:lnTo>
                  <a:lnTo>
                    <a:pt x="1110" y="2220"/>
                  </a:lnTo>
                  <a:lnTo>
                    <a:pt x="1110" y="2220"/>
                  </a:lnTo>
                  <a:lnTo>
                    <a:pt x="1112" y="2218"/>
                  </a:lnTo>
                  <a:lnTo>
                    <a:pt x="1112" y="2218"/>
                  </a:lnTo>
                  <a:lnTo>
                    <a:pt x="1112" y="2214"/>
                  </a:lnTo>
                  <a:lnTo>
                    <a:pt x="1114" y="2210"/>
                  </a:lnTo>
                  <a:lnTo>
                    <a:pt x="1114" y="2202"/>
                  </a:lnTo>
                  <a:lnTo>
                    <a:pt x="1114" y="2202"/>
                  </a:lnTo>
                  <a:lnTo>
                    <a:pt x="1114" y="2200"/>
                  </a:lnTo>
                  <a:lnTo>
                    <a:pt x="1114" y="2200"/>
                  </a:lnTo>
                  <a:lnTo>
                    <a:pt x="1116" y="2200"/>
                  </a:lnTo>
                  <a:lnTo>
                    <a:pt x="1116" y="2200"/>
                  </a:lnTo>
                  <a:lnTo>
                    <a:pt x="1118" y="2194"/>
                  </a:lnTo>
                  <a:lnTo>
                    <a:pt x="1118" y="2194"/>
                  </a:lnTo>
                  <a:lnTo>
                    <a:pt x="1118" y="2190"/>
                  </a:lnTo>
                  <a:lnTo>
                    <a:pt x="1118" y="2190"/>
                  </a:lnTo>
                  <a:lnTo>
                    <a:pt x="1118" y="2188"/>
                  </a:lnTo>
                  <a:lnTo>
                    <a:pt x="1118" y="2188"/>
                  </a:lnTo>
                  <a:lnTo>
                    <a:pt x="1116" y="2184"/>
                  </a:lnTo>
                  <a:lnTo>
                    <a:pt x="1116" y="2184"/>
                  </a:lnTo>
                  <a:lnTo>
                    <a:pt x="1116" y="2182"/>
                  </a:lnTo>
                  <a:lnTo>
                    <a:pt x="1116" y="2182"/>
                  </a:lnTo>
                  <a:lnTo>
                    <a:pt x="1118" y="2180"/>
                  </a:lnTo>
                  <a:lnTo>
                    <a:pt x="1118" y="2180"/>
                  </a:lnTo>
                  <a:lnTo>
                    <a:pt x="1118" y="2178"/>
                  </a:lnTo>
                  <a:lnTo>
                    <a:pt x="1118" y="2178"/>
                  </a:lnTo>
                  <a:lnTo>
                    <a:pt x="1120" y="2176"/>
                  </a:lnTo>
                  <a:lnTo>
                    <a:pt x="1120" y="2176"/>
                  </a:lnTo>
                  <a:lnTo>
                    <a:pt x="1120" y="2172"/>
                  </a:lnTo>
                  <a:lnTo>
                    <a:pt x="1120" y="2172"/>
                  </a:lnTo>
                  <a:lnTo>
                    <a:pt x="1120" y="2170"/>
                  </a:lnTo>
                  <a:lnTo>
                    <a:pt x="1120" y="2170"/>
                  </a:lnTo>
                  <a:lnTo>
                    <a:pt x="1120" y="2166"/>
                  </a:lnTo>
                  <a:lnTo>
                    <a:pt x="1120" y="2166"/>
                  </a:lnTo>
                  <a:lnTo>
                    <a:pt x="1122" y="2164"/>
                  </a:lnTo>
                  <a:lnTo>
                    <a:pt x="1122" y="2164"/>
                  </a:lnTo>
                  <a:lnTo>
                    <a:pt x="1122" y="2162"/>
                  </a:lnTo>
                  <a:lnTo>
                    <a:pt x="1122" y="2162"/>
                  </a:lnTo>
                  <a:lnTo>
                    <a:pt x="1122" y="2158"/>
                  </a:lnTo>
                  <a:lnTo>
                    <a:pt x="1122" y="2158"/>
                  </a:lnTo>
                  <a:lnTo>
                    <a:pt x="1124" y="2156"/>
                  </a:lnTo>
                  <a:lnTo>
                    <a:pt x="1124" y="2156"/>
                  </a:lnTo>
                  <a:lnTo>
                    <a:pt x="1124" y="2154"/>
                  </a:lnTo>
                  <a:lnTo>
                    <a:pt x="1124" y="2154"/>
                  </a:lnTo>
                  <a:lnTo>
                    <a:pt x="1126" y="2152"/>
                  </a:lnTo>
                  <a:lnTo>
                    <a:pt x="1126" y="2152"/>
                  </a:lnTo>
                  <a:lnTo>
                    <a:pt x="1126" y="2148"/>
                  </a:lnTo>
                  <a:lnTo>
                    <a:pt x="1126" y="2148"/>
                  </a:lnTo>
                  <a:lnTo>
                    <a:pt x="1126" y="2146"/>
                  </a:lnTo>
                  <a:lnTo>
                    <a:pt x="1126" y="2146"/>
                  </a:lnTo>
                  <a:lnTo>
                    <a:pt x="1126" y="2144"/>
                  </a:lnTo>
                  <a:lnTo>
                    <a:pt x="1126" y="2144"/>
                  </a:lnTo>
                  <a:lnTo>
                    <a:pt x="1126" y="2140"/>
                  </a:lnTo>
                  <a:lnTo>
                    <a:pt x="1126" y="2140"/>
                  </a:lnTo>
                  <a:lnTo>
                    <a:pt x="1128" y="2140"/>
                  </a:lnTo>
                  <a:lnTo>
                    <a:pt x="1128" y="2140"/>
                  </a:lnTo>
                  <a:lnTo>
                    <a:pt x="1130" y="2136"/>
                  </a:lnTo>
                  <a:lnTo>
                    <a:pt x="1130" y="2136"/>
                  </a:lnTo>
                  <a:lnTo>
                    <a:pt x="1130" y="2132"/>
                  </a:lnTo>
                  <a:lnTo>
                    <a:pt x="1130" y="2132"/>
                  </a:lnTo>
                  <a:lnTo>
                    <a:pt x="1130" y="2130"/>
                  </a:lnTo>
                  <a:lnTo>
                    <a:pt x="1130" y="2130"/>
                  </a:lnTo>
                  <a:lnTo>
                    <a:pt x="1130" y="2128"/>
                  </a:lnTo>
                  <a:lnTo>
                    <a:pt x="1130" y="2128"/>
                  </a:lnTo>
                  <a:lnTo>
                    <a:pt x="1132" y="2124"/>
                  </a:lnTo>
                  <a:lnTo>
                    <a:pt x="1132" y="2124"/>
                  </a:lnTo>
                  <a:lnTo>
                    <a:pt x="1132" y="2122"/>
                  </a:lnTo>
                  <a:lnTo>
                    <a:pt x="1132" y="2122"/>
                  </a:lnTo>
                  <a:lnTo>
                    <a:pt x="1132" y="2118"/>
                  </a:lnTo>
                  <a:lnTo>
                    <a:pt x="1132" y="2118"/>
                  </a:lnTo>
                  <a:lnTo>
                    <a:pt x="1132" y="2112"/>
                  </a:lnTo>
                  <a:lnTo>
                    <a:pt x="1132" y="2112"/>
                  </a:lnTo>
                  <a:lnTo>
                    <a:pt x="1130" y="2108"/>
                  </a:lnTo>
                  <a:lnTo>
                    <a:pt x="1130" y="2106"/>
                  </a:lnTo>
                  <a:lnTo>
                    <a:pt x="1130" y="2106"/>
                  </a:lnTo>
                  <a:lnTo>
                    <a:pt x="1130" y="2102"/>
                  </a:lnTo>
                  <a:lnTo>
                    <a:pt x="1130" y="2102"/>
                  </a:lnTo>
                  <a:lnTo>
                    <a:pt x="1132" y="2100"/>
                  </a:lnTo>
                  <a:lnTo>
                    <a:pt x="1132" y="2100"/>
                  </a:lnTo>
                  <a:lnTo>
                    <a:pt x="1134" y="2096"/>
                  </a:lnTo>
                  <a:lnTo>
                    <a:pt x="1134" y="2096"/>
                  </a:lnTo>
                  <a:lnTo>
                    <a:pt x="1134" y="2092"/>
                  </a:lnTo>
                  <a:lnTo>
                    <a:pt x="1134" y="2090"/>
                  </a:lnTo>
                  <a:lnTo>
                    <a:pt x="1134" y="2090"/>
                  </a:lnTo>
                  <a:lnTo>
                    <a:pt x="1136" y="2086"/>
                  </a:lnTo>
                  <a:lnTo>
                    <a:pt x="1136" y="2086"/>
                  </a:lnTo>
                  <a:lnTo>
                    <a:pt x="1136" y="2084"/>
                  </a:lnTo>
                  <a:lnTo>
                    <a:pt x="1136" y="2084"/>
                  </a:lnTo>
                  <a:lnTo>
                    <a:pt x="1136" y="2080"/>
                  </a:lnTo>
                  <a:lnTo>
                    <a:pt x="1136" y="2080"/>
                  </a:lnTo>
                  <a:lnTo>
                    <a:pt x="1136" y="2078"/>
                  </a:lnTo>
                  <a:lnTo>
                    <a:pt x="1136" y="2078"/>
                  </a:lnTo>
                  <a:lnTo>
                    <a:pt x="1138" y="2076"/>
                  </a:lnTo>
                  <a:lnTo>
                    <a:pt x="1138" y="2076"/>
                  </a:lnTo>
                  <a:lnTo>
                    <a:pt x="1140" y="2072"/>
                  </a:lnTo>
                  <a:lnTo>
                    <a:pt x="1140" y="2070"/>
                  </a:lnTo>
                  <a:lnTo>
                    <a:pt x="1140" y="2070"/>
                  </a:lnTo>
                  <a:lnTo>
                    <a:pt x="1140" y="2066"/>
                  </a:lnTo>
                  <a:lnTo>
                    <a:pt x="1140" y="2066"/>
                  </a:lnTo>
                  <a:lnTo>
                    <a:pt x="1140" y="2064"/>
                  </a:lnTo>
                  <a:lnTo>
                    <a:pt x="1140" y="2064"/>
                  </a:lnTo>
                  <a:lnTo>
                    <a:pt x="1140" y="2060"/>
                  </a:lnTo>
                  <a:lnTo>
                    <a:pt x="1140" y="2060"/>
                  </a:lnTo>
                  <a:lnTo>
                    <a:pt x="1140" y="2058"/>
                  </a:lnTo>
                  <a:lnTo>
                    <a:pt x="1140" y="2058"/>
                  </a:lnTo>
                  <a:lnTo>
                    <a:pt x="1140" y="2056"/>
                  </a:lnTo>
                  <a:lnTo>
                    <a:pt x="1140" y="2056"/>
                  </a:lnTo>
                  <a:lnTo>
                    <a:pt x="1140" y="2052"/>
                  </a:lnTo>
                  <a:lnTo>
                    <a:pt x="1140" y="2052"/>
                  </a:lnTo>
                  <a:lnTo>
                    <a:pt x="1140" y="2050"/>
                  </a:lnTo>
                  <a:lnTo>
                    <a:pt x="1140" y="2050"/>
                  </a:lnTo>
                  <a:lnTo>
                    <a:pt x="1142" y="2048"/>
                  </a:lnTo>
                  <a:lnTo>
                    <a:pt x="1142" y="2048"/>
                  </a:lnTo>
                  <a:lnTo>
                    <a:pt x="1144" y="2044"/>
                  </a:lnTo>
                  <a:lnTo>
                    <a:pt x="1144" y="2044"/>
                  </a:lnTo>
                  <a:lnTo>
                    <a:pt x="1144" y="2040"/>
                  </a:lnTo>
                  <a:lnTo>
                    <a:pt x="1144" y="2040"/>
                  </a:lnTo>
                  <a:lnTo>
                    <a:pt x="1144" y="2038"/>
                  </a:lnTo>
                  <a:lnTo>
                    <a:pt x="1144" y="2038"/>
                  </a:lnTo>
                  <a:lnTo>
                    <a:pt x="1144" y="2036"/>
                  </a:lnTo>
                  <a:lnTo>
                    <a:pt x="1144" y="2036"/>
                  </a:lnTo>
                  <a:lnTo>
                    <a:pt x="1144" y="2032"/>
                  </a:lnTo>
                  <a:lnTo>
                    <a:pt x="1144" y="2032"/>
                  </a:lnTo>
                  <a:lnTo>
                    <a:pt x="1146" y="2030"/>
                  </a:lnTo>
                  <a:lnTo>
                    <a:pt x="1146" y="2030"/>
                  </a:lnTo>
                  <a:lnTo>
                    <a:pt x="1146" y="2026"/>
                  </a:lnTo>
                  <a:lnTo>
                    <a:pt x="1146" y="2026"/>
                  </a:lnTo>
                  <a:lnTo>
                    <a:pt x="1146" y="2022"/>
                  </a:lnTo>
                  <a:lnTo>
                    <a:pt x="1146" y="2022"/>
                  </a:lnTo>
                  <a:lnTo>
                    <a:pt x="1146" y="2020"/>
                  </a:lnTo>
                  <a:lnTo>
                    <a:pt x="1146" y="2020"/>
                  </a:lnTo>
                  <a:lnTo>
                    <a:pt x="1146" y="2018"/>
                  </a:lnTo>
                  <a:lnTo>
                    <a:pt x="1146" y="2018"/>
                  </a:lnTo>
                  <a:lnTo>
                    <a:pt x="1148" y="2014"/>
                  </a:lnTo>
                  <a:lnTo>
                    <a:pt x="1148" y="2014"/>
                  </a:lnTo>
                  <a:lnTo>
                    <a:pt x="1148" y="2012"/>
                  </a:lnTo>
                  <a:lnTo>
                    <a:pt x="1148" y="2012"/>
                  </a:lnTo>
                  <a:lnTo>
                    <a:pt x="1150" y="2010"/>
                  </a:lnTo>
                  <a:lnTo>
                    <a:pt x="1150" y="2010"/>
                  </a:lnTo>
                  <a:lnTo>
                    <a:pt x="1150" y="2006"/>
                  </a:lnTo>
                  <a:lnTo>
                    <a:pt x="1150" y="2006"/>
                  </a:lnTo>
                  <a:lnTo>
                    <a:pt x="1152" y="2004"/>
                  </a:lnTo>
                  <a:lnTo>
                    <a:pt x="1152" y="2004"/>
                  </a:lnTo>
                  <a:lnTo>
                    <a:pt x="1152" y="2000"/>
                  </a:lnTo>
                  <a:lnTo>
                    <a:pt x="1152" y="2000"/>
                  </a:lnTo>
                  <a:lnTo>
                    <a:pt x="1154" y="1998"/>
                  </a:lnTo>
                  <a:lnTo>
                    <a:pt x="1154" y="1998"/>
                  </a:lnTo>
                  <a:lnTo>
                    <a:pt x="1154" y="1996"/>
                  </a:lnTo>
                  <a:lnTo>
                    <a:pt x="1154" y="1996"/>
                  </a:lnTo>
                  <a:lnTo>
                    <a:pt x="1156" y="1992"/>
                  </a:lnTo>
                  <a:lnTo>
                    <a:pt x="1156" y="1990"/>
                  </a:lnTo>
                  <a:lnTo>
                    <a:pt x="1156" y="1990"/>
                  </a:lnTo>
                  <a:lnTo>
                    <a:pt x="1158" y="1986"/>
                  </a:lnTo>
                  <a:lnTo>
                    <a:pt x="1158" y="1986"/>
                  </a:lnTo>
                  <a:lnTo>
                    <a:pt x="1158" y="1982"/>
                  </a:lnTo>
                  <a:lnTo>
                    <a:pt x="1158" y="1982"/>
                  </a:lnTo>
                  <a:lnTo>
                    <a:pt x="1158" y="1980"/>
                  </a:lnTo>
                  <a:lnTo>
                    <a:pt x="1158" y="1980"/>
                  </a:lnTo>
                  <a:lnTo>
                    <a:pt x="1160" y="1976"/>
                  </a:lnTo>
                  <a:lnTo>
                    <a:pt x="1160" y="1976"/>
                  </a:lnTo>
                  <a:lnTo>
                    <a:pt x="1162" y="1970"/>
                  </a:lnTo>
                  <a:lnTo>
                    <a:pt x="1162" y="1970"/>
                  </a:lnTo>
                  <a:lnTo>
                    <a:pt x="1162" y="1970"/>
                  </a:lnTo>
                  <a:lnTo>
                    <a:pt x="1162" y="1968"/>
                  </a:lnTo>
                  <a:lnTo>
                    <a:pt x="1162" y="1968"/>
                  </a:lnTo>
                  <a:lnTo>
                    <a:pt x="1164" y="1964"/>
                  </a:lnTo>
                  <a:lnTo>
                    <a:pt x="1164" y="1964"/>
                  </a:lnTo>
                  <a:lnTo>
                    <a:pt x="1164" y="1960"/>
                  </a:lnTo>
                  <a:lnTo>
                    <a:pt x="1164" y="1960"/>
                  </a:lnTo>
                  <a:lnTo>
                    <a:pt x="1162" y="1958"/>
                  </a:lnTo>
                  <a:lnTo>
                    <a:pt x="1162" y="1958"/>
                  </a:lnTo>
                  <a:lnTo>
                    <a:pt x="1164" y="1956"/>
                  </a:lnTo>
                  <a:lnTo>
                    <a:pt x="1164" y="1956"/>
                  </a:lnTo>
                  <a:lnTo>
                    <a:pt x="1164" y="1952"/>
                  </a:lnTo>
                  <a:lnTo>
                    <a:pt x="1164" y="1952"/>
                  </a:lnTo>
                  <a:lnTo>
                    <a:pt x="1162" y="1948"/>
                  </a:lnTo>
                  <a:lnTo>
                    <a:pt x="1162" y="1948"/>
                  </a:lnTo>
                  <a:lnTo>
                    <a:pt x="1162" y="1946"/>
                  </a:lnTo>
                  <a:lnTo>
                    <a:pt x="1162" y="1944"/>
                  </a:lnTo>
                  <a:lnTo>
                    <a:pt x="1162" y="1944"/>
                  </a:lnTo>
                  <a:lnTo>
                    <a:pt x="1162" y="1942"/>
                  </a:lnTo>
                  <a:lnTo>
                    <a:pt x="1162" y="1942"/>
                  </a:lnTo>
                  <a:lnTo>
                    <a:pt x="1162" y="1940"/>
                  </a:lnTo>
                  <a:lnTo>
                    <a:pt x="1162" y="1940"/>
                  </a:lnTo>
                  <a:lnTo>
                    <a:pt x="1166" y="1938"/>
                  </a:lnTo>
                  <a:lnTo>
                    <a:pt x="1166" y="1938"/>
                  </a:lnTo>
                  <a:lnTo>
                    <a:pt x="1166" y="1934"/>
                  </a:lnTo>
                  <a:lnTo>
                    <a:pt x="1166" y="1934"/>
                  </a:lnTo>
                  <a:lnTo>
                    <a:pt x="1166" y="1932"/>
                  </a:lnTo>
                  <a:lnTo>
                    <a:pt x="1166" y="1932"/>
                  </a:lnTo>
                  <a:lnTo>
                    <a:pt x="1168" y="1932"/>
                  </a:lnTo>
                  <a:lnTo>
                    <a:pt x="1168" y="1932"/>
                  </a:lnTo>
                  <a:lnTo>
                    <a:pt x="1170" y="1928"/>
                  </a:lnTo>
                  <a:lnTo>
                    <a:pt x="1170" y="1928"/>
                  </a:lnTo>
                  <a:lnTo>
                    <a:pt x="1172" y="1924"/>
                  </a:lnTo>
                  <a:lnTo>
                    <a:pt x="1172" y="1924"/>
                  </a:lnTo>
                  <a:lnTo>
                    <a:pt x="1172" y="1922"/>
                  </a:lnTo>
                  <a:lnTo>
                    <a:pt x="1172" y="1922"/>
                  </a:lnTo>
                  <a:lnTo>
                    <a:pt x="1172" y="1920"/>
                  </a:lnTo>
                  <a:lnTo>
                    <a:pt x="1172" y="1920"/>
                  </a:lnTo>
                  <a:lnTo>
                    <a:pt x="1174" y="1916"/>
                  </a:lnTo>
                  <a:lnTo>
                    <a:pt x="1174" y="1916"/>
                  </a:lnTo>
                  <a:lnTo>
                    <a:pt x="1174" y="1912"/>
                  </a:lnTo>
                  <a:lnTo>
                    <a:pt x="1174" y="1910"/>
                  </a:lnTo>
                  <a:lnTo>
                    <a:pt x="1174" y="1910"/>
                  </a:lnTo>
                  <a:lnTo>
                    <a:pt x="1174" y="1908"/>
                  </a:lnTo>
                  <a:lnTo>
                    <a:pt x="1174" y="1908"/>
                  </a:lnTo>
                  <a:lnTo>
                    <a:pt x="1174" y="1904"/>
                  </a:lnTo>
                  <a:lnTo>
                    <a:pt x="1174" y="1904"/>
                  </a:lnTo>
                  <a:lnTo>
                    <a:pt x="1174" y="1902"/>
                  </a:lnTo>
                  <a:lnTo>
                    <a:pt x="1174" y="1902"/>
                  </a:lnTo>
                  <a:lnTo>
                    <a:pt x="1174" y="1900"/>
                  </a:lnTo>
                  <a:lnTo>
                    <a:pt x="1174" y="1900"/>
                  </a:lnTo>
                  <a:lnTo>
                    <a:pt x="1174" y="1896"/>
                  </a:lnTo>
                  <a:lnTo>
                    <a:pt x="1174" y="1896"/>
                  </a:lnTo>
                  <a:lnTo>
                    <a:pt x="1174" y="1894"/>
                  </a:lnTo>
                  <a:lnTo>
                    <a:pt x="1174" y="1894"/>
                  </a:lnTo>
                  <a:lnTo>
                    <a:pt x="1174" y="1892"/>
                  </a:lnTo>
                  <a:lnTo>
                    <a:pt x="1174" y="1892"/>
                  </a:lnTo>
                  <a:lnTo>
                    <a:pt x="1176" y="1888"/>
                  </a:lnTo>
                  <a:lnTo>
                    <a:pt x="1176" y="1888"/>
                  </a:lnTo>
                  <a:lnTo>
                    <a:pt x="1174" y="1884"/>
                  </a:lnTo>
                  <a:lnTo>
                    <a:pt x="1174" y="1884"/>
                  </a:lnTo>
                  <a:lnTo>
                    <a:pt x="1174" y="1882"/>
                  </a:lnTo>
                  <a:lnTo>
                    <a:pt x="1174" y="1880"/>
                  </a:lnTo>
                  <a:lnTo>
                    <a:pt x="1174" y="1880"/>
                  </a:lnTo>
                  <a:lnTo>
                    <a:pt x="1174" y="1878"/>
                  </a:lnTo>
                  <a:lnTo>
                    <a:pt x="1174" y="1878"/>
                  </a:lnTo>
                  <a:lnTo>
                    <a:pt x="1176" y="1874"/>
                  </a:lnTo>
                  <a:lnTo>
                    <a:pt x="1176" y="1874"/>
                  </a:lnTo>
                  <a:lnTo>
                    <a:pt x="1176" y="1872"/>
                  </a:lnTo>
                  <a:lnTo>
                    <a:pt x="1176" y="1872"/>
                  </a:lnTo>
                  <a:lnTo>
                    <a:pt x="1176" y="1870"/>
                  </a:lnTo>
                  <a:lnTo>
                    <a:pt x="1176" y="1870"/>
                  </a:lnTo>
                  <a:lnTo>
                    <a:pt x="1178" y="1868"/>
                  </a:lnTo>
                  <a:lnTo>
                    <a:pt x="1178" y="1868"/>
                  </a:lnTo>
                  <a:lnTo>
                    <a:pt x="1180" y="1866"/>
                  </a:lnTo>
                  <a:lnTo>
                    <a:pt x="1180" y="1866"/>
                  </a:lnTo>
                  <a:lnTo>
                    <a:pt x="1182" y="1862"/>
                  </a:lnTo>
                  <a:lnTo>
                    <a:pt x="1182" y="1862"/>
                  </a:lnTo>
                  <a:lnTo>
                    <a:pt x="1184" y="1858"/>
                  </a:lnTo>
                  <a:lnTo>
                    <a:pt x="1184" y="1858"/>
                  </a:lnTo>
                  <a:lnTo>
                    <a:pt x="1184" y="1856"/>
                  </a:lnTo>
                  <a:lnTo>
                    <a:pt x="1184" y="1856"/>
                  </a:lnTo>
                  <a:lnTo>
                    <a:pt x="1184" y="1854"/>
                  </a:lnTo>
                  <a:lnTo>
                    <a:pt x="1184" y="1854"/>
                  </a:lnTo>
                  <a:lnTo>
                    <a:pt x="1186" y="1850"/>
                  </a:lnTo>
                  <a:lnTo>
                    <a:pt x="1186" y="1850"/>
                  </a:lnTo>
                  <a:lnTo>
                    <a:pt x="1186" y="1844"/>
                  </a:lnTo>
                  <a:lnTo>
                    <a:pt x="1186" y="1844"/>
                  </a:lnTo>
                  <a:lnTo>
                    <a:pt x="1186" y="1842"/>
                  </a:lnTo>
                  <a:lnTo>
                    <a:pt x="1186" y="1842"/>
                  </a:lnTo>
                  <a:lnTo>
                    <a:pt x="1186" y="1842"/>
                  </a:lnTo>
                  <a:lnTo>
                    <a:pt x="1186" y="1842"/>
                  </a:lnTo>
                  <a:lnTo>
                    <a:pt x="1184" y="1836"/>
                  </a:lnTo>
                  <a:lnTo>
                    <a:pt x="1184" y="1836"/>
                  </a:lnTo>
                  <a:lnTo>
                    <a:pt x="1184" y="1834"/>
                  </a:lnTo>
                  <a:lnTo>
                    <a:pt x="1186" y="1832"/>
                  </a:lnTo>
                  <a:lnTo>
                    <a:pt x="1186" y="1832"/>
                  </a:lnTo>
                  <a:lnTo>
                    <a:pt x="1186" y="1828"/>
                  </a:lnTo>
                  <a:lnTo>
                    <a:pt x="1186" y="1828"/>
                  </a:lnTo>
                  <a:lnTo>
                    <a:pt x="1186" y="1826"/>
                  </a:lnTo>
                  <a:lnTo>
                    <a:pt x="1186" y="1826"/>
                  </a:lnTo>
                  <a:lnTo>
                    <a:pt x="1186" y="1824"/>
                  </a:lnTo>
                  <a:lnTo>
                    <a:pt x="1186" y="1824"/>
                  </a:lnTo>
                  <a:lnTo>
                    <a:pt x="1188" y="1820"/>
                  </a:lnTo>
                  <a:lnTo>
                    <a:pt x="1188" y="1820"/>
                  </a:lnTo>
                  <a:lnTo>
                    <a:pt x="1190" y="1818"/>
                  </a:lnTo>
                  <a:lnTo>
                    <a:pt x="1190" y="1818"/>
                  </a:lnTo>
                  <a:lnTo>
                    <a:pt x="1190" y="1814"/>
                  </a:lnTo>
                  <a:lnTo>
                    <a:pt x="1190" y="1814"/>
                  </a:lnTo>
                  <a:lnTo>
                    <a:pt x="1192" y="1812"/>
                  </a:lnTo>
                  <a:lnTo>
                    <a:pt x="1192" y="1810"/>
                  </a:lnTo>
                  <a:lnTo>
                    <a:pt x="1192" y="1810"/>
                  </a:lnTo>
                  <a:lnTo>
                    <a:pt x="1194" y="1802"/>
                  </a:lnTo>
                  <a:lnTo>
                    <a:pt x="1194" y="1802"/>
                  </a:lnTo>
                  <a:lnTo>
                    <a:pt x="1194" y="1798"/>
                  </a:lnTo>
                  <a:lnTo>
                    <a:pt x="1194" y="1798"/>
                  </a:lnTo>
                  <a:lnTo>
                    <a:pt x="1196" y="1796"/>
                  </a:lnTo>
                  <a:lnTo>
                    <a:pt x="1196" y="1796"/>
                  </a:lnTo>
                  <a:lnTo>
                    <a:pt x="1196" y="1792"/>
                  </a:lnTo>
                  <a:lnTo>
                    <a:pt x="1198" y="1790"/>
                  </a:lnTo>
                  <a:lnTo>
                    <a:pt x="1198" y="1790"/>
                  </a:lnTo>
                  <a:lnTo>
                    <a:pt x="1198" y="1786"/>
                  </a:lnTo>
                  <a:lnTo>
                    <a:pt x="1198" y="1786"/>
                  </a:lnTo>
                  <a:lnTo>
                    <a:pt x="1198" y="1784"/>
                  </a:lnTo>
                  <a:lnTo>
                    <a:pt x="1198" y="1784"/>
                  </a:lnTo>
                  <a:lnTo>
                    <a:pt x="1200" y="1780"/>
                  </a:lnTo>
                  <a:lnTo>
                    <a:pt x="1200" y="1780"/>
                  </a:lnTo>
                  <a:lnTo>
                    <a:pt x="1200" y="1776"/>
                  </a:lnTo>
                  <a:lnTo>
                    <a:pt x="1200" y="1774"/>
                  </a:lnTo>
                  <a:lnTo>
                    <a:pt x="1200" y="1774"/>
                  </a:lnTo>
                  <a:lnTo>
                    <a:pt x="1200" y="1772"/>
                  </a:lnTo>
                  <a:lnTo>
                    <a:pt x="1200" y="1772"/>
                  </a:lnTo>
                  <a:lnTo>
                    <a:pt x="1200" y="1768"/>
                  </a:lnTo>
                  <a:lnTo>
                    <a:pt x="1200" y="1768"/>
                  </a:lnTo>
                  <a:lnTo>
                    <a:pt x="1202" y="1766"/>
                  </a:lnTo>
                  <a:lnTo>
                    <a:pt x="1202" y="1766"/>
                  </a:lnTo>
                  <a:lnTo>
                    <a:pt x="1202" y="1764"/>
                  </a:lnTo>
                  <a:lnTo>
                    <a:pt x="1202" y="1764"/>
                  </a:lnTo>
                  <a:lnTo>
                    <a:pt x="1202" y="1762"/>
                  </a:lnTo>
                  <a:lnTo>
                    <a:pt x="1202" y="1762"/>
                  </a:lnTo>
                  <a:lnTo>
                    <a:pt x="1204" y="1758"/>
                  </a:lnTo>
                  <a:lnTo>
                    <a:pt x="1204" y="1758"/>
                  </a:lnTo>
                  <a:lnTo>
                    <a:pt x="1202" y="1752"/>
                  </a:lnTo>
                  <a:lnTo>
                    <a:pt x="1202" y="1752"/>
                  </a:lnTo>
                  <a:lnTo>
                    <a:pt x="1202" y="1752"/>
                  </a:lnTo>
                  <a:lnTo>
                    <a:pt x="1202" y="1748"/>
                  </a:lnTo>
                  <a:lnTo>
                    <a:pt x="1202" y="1748"/>
                  </a:lnTo>
                  <a:lnTo>
                    <a:pt x="1202" y="1748"/>
                  </a:lnTo>
                  <a:lnTo>
                    <a:pt x="1204" y="1744"/>
                  </a:lnTo>
                  <a:lnTo>
                    <a:pt x="1204" y="1744"/>
                  </a:lnTo>
                  <a:lnTo>
                    <a:pt x="1204" y="1742"/>
                  </a:lnTo>
                  <a:lnTo>
                    <a:pt x="1204" y="1742"/>
                  </a:lnTo>
                  <a:lnTo>
                    <a:pt x="1206" y="1736"/>
                  </a:lnTo>
                  <a:lnTo>
                    <a:pt x="1206" y="1736"/>
                  </a:lnTo>
                  <a:lnTo>
                    <a:pt x="1208" y="1736"/>
                  </a:lnTo>
                  <a:lnTo>
                    <a:pt x="1208" y="1736"/>
                  </a:lnTo>
                  <a:lnTo>
                    <a:pt x="1210" y="1734"/>
                  </a:lnTo>
                  <a:lnTo>
                    <a:pt x="1210" y="1734"/>
                  </a:lnTo>
                  <a:lnTo>
                    <a:pt x="1212" y="1728"/>
                  </a:lnTo>
                  <a:lnTo>
                    <a:pt x="1212" y="1726"/>
                  </a:lnTo>
                  <a:lnTo>
                    <a:pt x="1212" y="1726"/>
                  </a:lnTo>
                  <a:lnTo>
                    <a:pt x="1210" y="1720"/>
                  </a:lnTo>
                  <a:lnTo>
                    <a:pt x="1210" y="1720"/>
                  </a:lnTo>
                  <a:lnTo>
                    <a:pt x="1210" y="1718"/>
                  </a:lnTo>
                  <a:lnTo>
                    <a:pt x="1210" y="1718"/>
                  </a:lnTo>
                  <a:lnTo>
                    <a:pt x="1210" y="1716"/>
                  </a:lnTo>
                  <a:lnTo>
                    <a:pt x="1210" y="1716"/>
                  </a:lnTo>
                  <a:lnTo>
                    <a:pt x="1212" y="1712"/>
                  </a:lnTo>
                  <a:lnTo>
                    <a:pt x="1210" y="1710"/>
                  </a:lnTo>
                  <a:lnTo>
                    <a:pt x="1210" y="1710"/>
                  </a:lnTo>
                  <a:lnTo>
                    <a:pt x="1210" y="1708"/>
                  </a:lnTo>
                  <a:lnTo>
                    <a:pt x="1210" y="1708"/>
                  </a:lnTo>
                  <a:lnTo>
                    <a:pt x="1212" y="1704"/>
                  </a:lnTo>
                  <a:lnTo>
                    <a:pt x="1212" y="1704"/>
                  </a:lnTo>
                  <a:lnTo>
                    <a:pt x="1212" y="1700"/>
                  </a:lnTo>
                  <a:lnTo>
                    <a:pt x="1212" y="1700"/>
                  </a:lnTo>
                  <a:lnTo>
                    <a:pt x="1214" y="1694"/>
                  </a:lnTo>
                  <a:lnTo>
                    <a:pt x="1214" y="1694"/>
                  </a:lnTo>
                  <a:lnTo>
                    <a:pt x="1214" y="1690"/>
                  </a:lnTo>
                  <a:lnTo>
                    <a:pt x="1214" y="1690"/>
                  </a:lnTo>
                  <a:lnTo>
                    <a:pt x="1214" y="1688"/>
                  </a:lnTo>
                  <a:lnTo>
                    <a:pt x="1214" y="1688"/>
                  </a:lnTo>
                  <a:lnTo>
                    <a:pt x="1216" y="1684"/>
                  </a:lnTo>
                  <a:lnTo>
                    <a:pt x="1216" y="1684"/>
                  </a:lnTo>
                  <a:lnTo>
                    <a:pt x="1216" y="1680"/>
                  </a:lnTo>
                  <a:lnTo>
                    <a:pt x="1216" y="1680"/>
                  </a:lnTo>
                  <a:lnTo>
                    <a:pt x="1216" y="1678"/>
                  </a:lnTo>
                  <a:lnTo>
                    <a:pt x="1216" y="1676"/>
                  </a:lnTo>
                  <a:lnTo>
                    <a:pt x="1216" y="1676"/>
                  </a:lnTo>
                  <a:lnTo>
                    <a:pt x="1218" y="1674"/>
                  </a:lnTo>
                  <a:lnTo>
                    <a:pt x="1218" y="1674"/>
                  </a:lnTo>
                  <a:lnTo>
                    <a:pt x="1218" y="1672"/>
                  </a:lnTo>
                  <a:lnTo>
                    <a:pt x="1218" y="1672"/>
                  </a:lnTo>
                  <a:lnTo>
                    <a:pt x="1220" y="1670"/>
                  </a:lnTo>
                  <a:lnTo>
                    <a:pt x="1220" y="1670"/>
                  </a:lnTo>
                  <a:lnTo>
                    <a:pt x="1220" y="1666"/>
                  </a:lnTo>
                  <a:lnTo>
                    <a:pt x="1220" y="1666"/>
                  </a:lnTo>
                  <a:lnTo>
                    <a:pt x="1222" y="1664"/>
                  </a:lnTo>
                  <a:lnTo>
                    <a:pt x="1222" y="1664"/>
                  </a:lnTo>
                  <a:lnTo>
                    <a:pt x="1222" y="1662"/>
                  </a:lnTo>
                  <a:lnTo>
                    <a:pt x="1222" y="1662"/>
                  </a:lnTo>
                  <a:lnTo>
                    <a:pt x="1224" y="1658"/>
                  </a:lnTo>
                  <a:lnTo>
                    <a:pt x="1224" y="1658"/>
                  </a:lnTo>
                  <a:lnTo>
                    <a:pt x="1226" y="1656"/>
                  </a:lnTo>
                  <a:lnTo>
                    <a:pt x="1226" y="1654"/>
                  </a:lnTo>
                  <a:lnTo>
                    <a:pt x="1226" y="1654"/>
                  </a:lnTo>
                  <a:lnTo>
                    <a:pt x="1226" y="1652"/>
                  </a:lnTo>
                  <a:lnTo>
                    <a:pt x="1226" y="1652"/>
                  </a:lnTo>
                  <a:lnTo>
                    <a:pt x="1228" y="1648"/>
                  </a:lnTo>
                  <a:lnTo>
                    <a:pt x="1228" y="1648"/>
                  </a:lnTo>
                  <a:lnTo>
                    <a:pt x="1228" y="1644"/>
                  </a:lnTo>
                  <a:lnTo>
                    <a:pt x="1228" y="1644"/>
                  </a:lnTo>
                  <a:lnTo>
                    <a:pt x="1228" y="1642"/>
                  </a:lnTo>
                  <a:lnTo>
                    <a:pt x="1228" y="1642"/>
                  </a:lnTo>
                  <a:lnTo>
                    <a:pt x="1230" y="1640"/>
                  </a:lnTo>
                  <a:lnTo>
                    <a:pt x="1230" y="1640"/>
                  </a:lnTo>
                  <a:lnTo>
                    <a:pt x="1230" y="1636"/>
                  </a:lnTo>
                  <a:lnTo>
                    <a:pt x="1230" y="1636"/>
                  </a:lnTo>
                  <a:lnTo>
                    <a:pt x="1230" y="1632"/>
                  </a:lnTo>
                  <a:lnTo>
                    <a:pt x="1230" y="1632"/>
                  </a:lnTo>
                  <a:lnTo>
                    <a:pt x="1230" y="1630"/>
                  </a:lnTo>
                  <a:lnTo>
                    <a:pt x="1230" y="1630"/>
                  </a:lnTo>
                  <a:lnTo>
                    <a:pt x="1230" y="1628"/>
                  </a:lnTo>
                  <a:lnTo>
                    <a:pt x="1230" y="1628"/>
                  </a:lnTo>
                  <a:lnTo>
                    <a:pt x="1230" y="1624"/>
                  </a:lnTo>
                  <a:lnTo>
                    <a:pt x="1230" y="1624"/>
                  </a:lnTo>
                  <a:lnTo>
                    <a:pt x="1230" y="1620"/>
                  </a:lnTo>
                  <a:lnTo>
                    <a:pt x="1230" y="1618"/>
                  </a:lnTo>
                  <a:lnTo>
                    <a:pt x="1230" y="1618"/>
                  </a:lnTo>
                  <a:lnTo>
                    <a:pt x="1230" y="1616"/>
                  </a:lnTo>
                  <a:lnTo>
                    <a:pt x="1230" y="1616"/>
                  </a:lnTo>
                  <a:lnTo>
                    <a:pt x="1230" y="1612"/>
                  </a:lnTo>
                  <a:lnTo>
                    <a:pt x="1230" y="1612"/>
                  </a:lnTo>
                  <a:lnTo>
                    <a:pt x="1232" y="1610"/>
                  </a:lnTo>
                  <a:lnTo>
                    <a:pt x="1232" y="1610"/>
                  </a:lnTo>
                  <a:lnTo>
                    <a:pt x="1232" y="1606"/>
                  </a:lnTo>
                  <a:lnTo>
                    <a:pt x="1232" y="1606"/>
                  </a:lnTo>
                  <a:lnTo>
                    <a:pt x="1232" y="1604"/>
                  </a:lnTo>
                  <a:lnTo>
                    <a:pt x="1232" y="1604"/>
                  </a:lnTo>
                  <a:lnTo>
                    <a:pt x="1232" y="1602"/>
                  </a:lnTo>
                  <a:lnTo>
                    <a:pt x="1232" y="1602"/>
                  </a:lnTo>
                  <a:lnTo>
                    <a:pt x="1234" y="1600"/>
                  </a:lnTo>
                  <a:lnTo>
                    <a:pt x="1234" y="1600"/>
                  </a:lnTo>
                  <a:lnTo>
                    <a:pt x="1236" y="1596"/>
                  </a:lnTo>
                  <a:lnTo>
                    <a:pt x="1236" y="1596"/>
                  </a:lnTo>
                  <a:lnTo>
                    <a:pt x="1238" y="1594"/>
                  </a:lnTo>
                  <a:lnTo>
                    <a:pt x="1238" y="1590"/>
                  </a:lnTo>
                  <a:lnTo>
                    <a:pt x="1238" y="1588"/>
                  </a:lnTo>
                  <a:lnTo>
                    <a:pt x="1238" y="1588"/>
                  </a:lnTo>
                  <a:lnTo>
                    <a:pt x="1238" y="1584"/>
                  </a:lnTo>
                  <a:lnTo>
                    <a:pt x="1238" y="1584"/>
                  </a:lnTo>
                  <a:lnTo>
                    <a:pt x="1236" y="1580"/>
                  </a:lnTo>
                  <a:lnTo>
                    <a:pt x="1236" y="1580"/>
                  </a:lnTo>
                  <a:lnTo>
                    <a:pt x="1236" y="1578"/>
                  </a:lnTo>
                  <a:lnTo>
                    <a:pt x="1236" y="1578"/>
                  </a:lnTo>
                  <a:lnTo>
                    <a:pt x="1236" y="1576"/>
                  </a:lnTo>
                  <a:lnTo>
                    <a:pt x="1236" y="1576"/>
                  </a:lnTo>
                  <a:lnTo>
                    <a:pt x="1236" y="1574"/>
                  </a:lnTo>
                  <a:lnTo>
                    <a:pt x="1236" y="1574"/>
                  </a:lnTo>
                  <a:lnTo>
                    <a:pt x="1236" y="1572"/>
                  </a:lnTo>
                  <a:lnTo>
                    <a:pt x="1236" y="1572"/>
                  </a:lnTo>
                  <a:lnTo>
                    <a:pt x="1236" y="1570"/>
                  </a:lnTo>
                  <a:lnTo>
                    <a:pt x="1236" y="1570"/>
                  </a:lnTo>
                  <a:lnTo>
                    <a:pt x="1238" y="1568"/>
                  </a:lnTo>
                  <a:lnTo>
                    <a:pt x="1238" y="1568"/>
                  </a:lnTo>
                  <a:lnTo>
                    <a:pt x="1240" y="1566"/>
                  </a:lnTo>
                  <a:lnTo>
                    <a:pt x="1240" y="1566"/>
                  </a:lnTo>
                  <a:lnTo>
                    <a:pt x="1242" y="1562"/>
                  </a:lnTo>
                  <a:lnTo>
                    <a:pt x="1242" y="1562"/>
                  </a:lnTo>
                  <a:lnTo>
                    <a:pt x="1242" y="1560"/>
                  </a:lnTo>
                  <a:lnTo>
                    <a:pt x="1242" y="1560"/>
                  </a:lnTo>
                  <a:lnTo>
                    <a:pt x="1244" y="1556"/>
                  </a:lnTo>
                  <a:lnTo>
                    <a:pt x="1244" y="1556"/>
                  </a:lnTo>
                  <a:lnTo>
                    <a:pt x="1244" y="1554"/>
                  </a:lnTo>
                  <a:lnTo>
                    <a:pt x="1244" y="1554"/>
                  </a:lnTo>
                  <a:lnTo>
                    <a:pt x="1244" y="1552"/>
                  </a:lnTo>
                  <a:lnTo>
                    <a:pt x="1244" y="1552"/>
                  </a:lnTo>
                  <a:lnTo>
                    <a:pt x="1246" y="1548"/>
                  </a:lnTo>
                  <a:lnTo>
                    <a:pt x="1246" y="1548"/>
                  </a:lnTo>
                  <a:lnTo>
                    <a:pt x="1246" y="1544"/>
                  </a:lnTo>
                  <a:lnTo>
                    <a:pt x="1246" y="1542"/>
                  </a:lnTo>
                  <a:lnTo>
                    <a:pt x="1246" y="1542"/>
                  </a:lnTo>
                  <a:lnTo>
                    <a:pt x="1246" y="1540"/>
                  </a:lnTo>
                  <a:lnTo>
                    <a:pt x="1246" y="1540"/>
                  </a:lnTo>
                  <a:lnTo>
                    <a:pt x="1248" y="1536"/>
                  </a:lnTo>
                  <a:lnTo>
                    <a:pt x="1248" y="1536"/>
                  </a:lnTo>
                  <a:lnTo>
                    <a:pt x="1246" y="1532"/>
                  </a:lnTo>
                  <a:lnTo>
                    <a:pt x="1246" y="1532"/>
                  </a:lnTo>
                  <a:lnTo>
                    <a:pt x="1246" y="1530"/>
                  </a:lnTo>
                  <a:lnTo>
                    <a:pt x="1246" y="1528"/>
                  </a:lnTo>
                  <a:lnTo>
                    <a:pt x="1246" y="1528"/>
                  </a:lnTo>
                  <a:lnTo>
                    <a:pt x="1246" y="1524"/>
                  </a:lnTo>
                  <a:lnTo>
                    <a:pt x="1246" y="1524"/>
                  </a:lnTo>
                  <a:lnTo>
                    <a:pt x="1246" y="1524"/>
                  </a:lnTo>
                  <a:lnTo>
                    <a:pt x="1246" y="1524"/>
                  </a:lnTo>
                  <a:lnTo>
                    <a:pt x="1248" y="1520"/>
                  </a:lnTo>
                  <a:lnTo>
                    <a:pt x="1248" y="1520"/>
                  </a:lnTo>
                  <a:lnTo>
                    <a:pt x="1248" y="1516"/>
                  </a:lnTo>
                  <a:lnTo>
                    <a:pt x="1248" y="1516"/>
                  </a:lnTo>
                  <a:lnTo>
                    <a:pt x="1248" y="1514"/>
                  </a:lnTo>
                  <a:lnTo>
                    <a:pt x="1248" y="1514"/>
                  </a:lnTo>
                  <a:lnTo>
                    <a:pt x="1250" y="1512"/>
                  </a:lnTo>
                  <a:lnTo>
                    <a:pt x="1250" y="1512"/>
                  </a:lnTo>
                  <a:lnTo>
                    <a:pt x="1252" y="1510"/>
                  </a:lnTo>
                  <a:lnTo>
                    <a:pt x="1252" y="1510"/>
                  </a:lnTo>
                  <a:lnTo>
                    <a:pt x="1252" y="1506"/>
                  </a:lnTo>
                  <a:lnTo>
                    <a:pt x="1252" y="1504"/>
                  </a:lnTo>
                  <a:lnTo>
                    <a:pt x="1252" y="1504"/>
                  </a:lnTo>
                  <a:lnTo>
                    <a:pt x="1254" y="1502"/>
                  </a:lnTo>
                  <a:lnTo>
                    <a:pt x="1254" y="1502"/>
                  </a:lnTo>
                  <a:lnTo>
                    <a:pt x="1254" y="1498"/>
                  </a:lnTo>
                  <a:lnTo>
                    <a:pt x="1254" y="1498"/>
                  </a:lnTo>
                  <a:lnTo>
                    <a:pt x="1256" y="1494"/>
                  </a:lnTo>
                  <a:lnTo>
                    <a:pt x="1256" y="1492"/>
                  </a:lnTo>
                  <a:lnTo>
                    <a:pt x="1256" y="1492"/>
                  </a:lnTo>
                  <a:lnTo>
                    <a:pt x="1256" y="1486"/>
                  </a:lnTo>
                  <a:lnTo>
                    <a:pt x="1256" y="1486"/>
                  </a:lnTo>
                  <a:lnTo>
                    <a:pt x="1256" y="1486"/>
                  </a:lnTo>
                  <a:lnTo>
                    <a:pt x="1256" y="1486"/>
                  </a:lnTo>
                  <a:lnTo>
                    <a:pt x="1258" y="1482"/>
                  </a:lnTo>
                  <a:lnTo>
                    <a:pt x="1258" y="1482"/>
                  </a:lnTo>
                  <a:lnTo>
                    <a:pt x="1256" y="1480"/>
                  </a:lnTo>
                  <a:lnTo>
                    <a:pt x="1256" y="1480"/>
                  </a:lnTo>
                  <a:lnTo>
                    <a:pt x="1256" y="1476"/>
                  </a:lnTo>
                  <a:lnTo>
                    <a:pt x="1256" y="1476"/>
                  </a:lnTo>
                  <a:lnTo>
                    <a:pt x="1258" y="1474"/>
                  </a:lnTo>
                  <a:lnTo>
                    <a:pt x="1258" y="1474"/>
                  </a:lnTo>
                  <a:lnTo>
                    <a:pt x="1258" y="1472"/>
                  </a:lnTo>
                  <a:lnTo>
                    <a:pt x="1258" y="1472"/>
                  </a:lnTo>
                  <a:lnTo>
                    <a:pt x="1258" y="1468"/>
                  </a:lnTo>
                  <a:lnTo>
                    <a:pt x="1258" y="1468"/>
                  </a:lnTo>
                  <a:lnTo>
                    <a:pt x="1258" y="1466"/>
                  </a:lnTo>
                  <a:lnTo>
                    <a:pt x="1258" y="1466"/>
                  </a:lnTo>
                  <a:lnTo>
                    <a:pt x="1260" y="1462"/>
                  </a:lnTo>
                  <a:lnTo>
                    <a:pt x="1260" y="1462"/>
                  </a:lnTo>
                  <a:lnTo>
                    <a:pt x="1262" y="1460"/>
                  </a:lnTo>
                  <a:lnTo>
                    <a:pt x="1262" y="1460"/>
                  </a:lnTo>
                  <a:lnTo>
                    <a:pt x="1262" y="1460"/>
                  </a:lnTo>
                  <a:lnTo>
                    <a:pt x="1262" y="1460"/>
                  </a:lnTo>
                  <a:lnTo>
                    <a:pt x="1262" y="1464"/>
                  </a:lnTo>
                  <a:lnTo>
                    <a:pt x="1262" y="1464"/>
                  </a:lnTo>
                  <a:lnTo>
                    <a:pt x="1264" y="1466"/>
                  </a:lnTo>
                  <a:lnTo>
                    <a:pt x="1264" y="1466"/>
                  </a:lnTo>
                  <a:lnTo>
                    <a:pt x="1266" y="1470"/>
                  </a:lnTo>
                  <a:lnTo>
                    <a:pt x="1268" y="1474"/>
                  </a:lnTo>
                  <a:lnTo>
                    <a:pt x="1268" y="1474"/>
                  </a:lnTo>
                  <a:lnTo>
                    <a:pt x="1270" y="1476"/>
                  </a:lnTo>
                  <a:lnTo>
                    <a:pt x="1270" y="1476"/>
                  </a:lnTo>
                  <a:lnTo>
                    <a:pt x="1270" y="1478"/>
                  </a:lnTo>
                  <a:lnTo>
                    <a:pt x="1270" y="1478"/>
                  </a:lnTo>
                  <a:lnTo>
                    <a:pt x="1272" y="1482"/>
                  </a:lnTo>
                  <a:lnTo>
                    <a:pt x="1272" y="1482"/>
                  </a:lnTo>
                  <a:lnTo>
                    <a:pt x="1272" y="1484"/>
                  </a:lnTo>
                  <a:lnTo>
                    <a:pt x="1272" y="1484"/>
                  </a:lnTo>
                  <a:lnTo>
                    <a:pt x="1274" y="1486"/>
                  </a:lnTo>
                  <a:lnTo>
                    <a:pt x="1274" y="1486"/>
                  </a:lnTo>
                  <a:lnTo>
                    <a:pt x="1274" y="1488"/>
                  </a:lnTo>
                  <a:lnTo>
                    <a:pt x="1274" y="1488"/>
                  </a:lnTo>
                  <a:lnTo>
                    <a:pt x="1276" y="1492"/>
                  </a:lnTo>
                  <a:lnTo>
                    <a:pt x="1276" y="1492"/>
                  </a:lnTo>
                  <a:lnTo>
                    <a:pt x="1276" y="1494"/>
                  </a:lnTo>
                  <a:lnTo>
                    <a:pt x="1276" y="1494"/>
                  </a:lnTo>
                  <a:lnTo>
                    <a:pt x="1278" y="1498"/>
                  </a:lnTo>
                  <a:lnTo>
                    <a:pt x="1278" y="1498"/>
                  </a:lnTo>
                  <a:lnTo>
                    <a:pt x="1280" y="1500"/>
                  </a:lnTo>
                  <a:lnTo>
                    <a:pt x="1280" y="1500"/>
                  </a:lnTo>
                  <a:lnTo>
                    <a:pt x="1280" y="1502"/>
                  </a:lnTo>
                  <a:lnTo>
                    <a:pt x="1280" y="1502"/>
                  </a:lnTo>
                  <a:lnTo>
                    <a:pt x="1280" y="1506"/>
                  </a:lnTo>
                  <a:lnTo>
                    <a:pt x="1280" y="1506"/>
                  </a:lnTo>
                  <a:lnTo>
                    <a:pt x="1282" y="1508"/>
                  </a:lnTo>
                  <a:lnTo>
                    <a:pt x="1282" y="1508"/>
                  </a:lnTo>
                  <a:lnTo>
                    <a:pt x="1284" y="1510"/>
                  </a:lnTo>
                  <a:lnTo>
                    <a:pt x="1284" y="1510"/>
                  </a:lnTo>
                  <a:lnTo>
                    <a:pt x="1286" y="1514"/>
                  </a:lnTo>
                  <a:lnTo>
                    <a:pt x="1286" y="1516"/>
                  </a:lnTo>
                  <a:lnTo>
                    <a:pt x="1286" y="1516"/>
                  </a:lnTo>
                  <a:lnTo>
                    <a:pt x="1288" y="1518"/>
                  </a:lnTo>
                  <a:lnTo>
                    <a:pt x="1288" y="1518"/>
                  </a:lnTo>
                  <a:lnTo>
                    <a:pt x="1288" y="1520"/>
                  </a:lnTo>
                  <a:lnTo>
                    <a:pt x="1288" y="1520"/>
                  </a:lnTo>
                  <a:lnTo>
                    <a:pt x="1290" y="1524"/>
                  </a:lnTo>
                  <a:lnTo>
                    <a:pt x="1290" y="1524"/>
                  </a:lnTo>
                  <a:lnTo>
                    <a:pt x="1290" y="1526"/>
                  </a:lnTo>
                  <a:lnTo>
                    <a:pt x="1290" y="1526"/>
                  </a:lnTo>
                  <a:lnTo>
                    <a:pt x="1290" y="1530"/>
                  </a:lnTo>
                  <a:lnTo>
                    <a:pt x="1290" y="1530"/>
                  </a:lnTo>
                  <a:lnTo>
                    <a:pt x="1290" y="1530"/>
                  </a:lnTo>
                  <a:lnTo>
                    <a:pt x="1288" y="1536"/>
                  </a:lnTo>
                  <a:lnTo>
                    <a:pt x="1288" y="1536"/>
                  </a:lnTo>
                  <a:lnTo>
                    <a:pt x="1290" y="1542"/>
                  </a:lnTo>
                  <a:lnTo>
                    <a:pt x="1290" y="1542"/>
                  </a:lnTo>
                  <a:lnTo>
                    <a:pt x="1292" y="1542"/>
                  </a:lnTo>
                  <a:lnTo>
                    <a:pt x="1292" y="1542"/>
                  </a:lnTo>
                  <a:lnTo>
                    <a:pt x="1292" y="1544"/>
                  </a:lnTo>
                  <a:lnTo>
                    <a:pt x="1292" y="1544"/>
                  </a:lnTo>
                  <a:lnTo>
                    <a:pt x="1292" y="1548"/>
                  </a:lnTo>
                  <a:lnTo>
                    <a:pt x="1294" y="1550"/>
                  </a:lnTo>
                  <a:lnTo>
                    <a:pt x="1294" y="1550"/>
                  </a:lnTo>
                  <a:lnTo>
                    <a:pt x="1294" y="1552"/>
                  </a:lnTo>
                  <a:lnTo>
                    <a:pt x="1294" y="1552"/>
                  </a:lnTo>
                  <a:lnTo>
                    <a:pt x="1296" y="1554"/>
                  </a:lnTo>
                  <a:lnTo>
                    <a:pt x="1296" y="1554"/>
                  </a:lnTo>
                  <a:lnTo>
                    <a:pt x="1296" y="1556"/>
                  </a:lnTo>
                  <a:lnTo>
                    <a:pt x="1296" y="1556"/>
                  </a:lnTo>
                  <a:lnTo>
                    <a:pt x="1296" y="1558"/>
                  </a:lnTo>
                  <a:lnTo>
                    <a:pt x="1296" y="1558"/>
                  </a:lnTo>
                  <a:lnTo>
                    <a:pt x="1296" y="1562"/>
                  </a:lnTo>
                  <a:lnTo>
                    <a:pt x="1296" y="1562"/>
                  </a:lnTo>
                  <a:lnTo>
                    <a:pt x="1298" y="1568"/>
                  </a:lnTo>
                  <a:lnTo>
                    <a:pt x="1298" y="1568"/>
                  </a:lnTo>
                  <a:lnTo>
                    <a:pt x="1300" y="1572"/>
                  </a:lnTo>
                  <a:lnTo>
                    <a:pt x="1300" y="1572"/>
                  </a:lnTo>
                  <a:lnTo>
                    <a:pt x="1302" y="1574"/>
                  </a:lnTo>
                  <a:lnTo>
                    <a:pt x="1302" y="1574"/>
                  </a:lnTo>
                  <a:lnTo>
                    <a:pt x="1302" y="1576"/>
                  </a:lnTo>
                  <a:lnTo>
                    <a:pt x="1302" y="1576"/>
                  </a:lnTo>
                  <a:lnTo>
                    <a:pt x="1304" y="1578"/>
                  </a:lnTo>
                  <a:lnTo>
                    <a:pt x="1304" y="1578"/>
                  </a:lnTo>
                  <a:lnTo>
                    <a:pt x="1304" y="1580"/>
                  </a:lnTo>
                  <a:lnTo>
                    <a:pt x="1304" y="1580"/>
                  </a:lnTo>
                  <a:lnTo>
                    <a:pt x="1306" y="1584"/>
                  </a:lnTo>
                  <a:lnTo>
                    <a:pt x="1306" y="1584"/>
                  </a:lnTo>
                  <a:lnTo>
                    <a:pt x="1308" y="1586"/>
                  </a:lnTo>
                  <a:lnTo>
                    <a:pt x="1308" y="1586"/>
                  </a:lnTo>
                  <a:lnTo>
                    <a:pt x="1308" y="1590"/>
                  </a:lnTo>
                  <a:lnTo>
                    <a:pt x="1308" y="1590"/>
                  </a:lnTo>
                  <a:lnTo>
                    <a:pt x="1310" y="1592"/>
                  </a:lnTo>
                  <a:lnTo>
                    <a:pt x="1310" y="1592"/>
                  </a:lnTo>
                  <a:lnTo>
                    <a:pt x="1312" y="1594"/>
                  </a:lnTo>
                  <a:lnTo>
                    <a:pt x="1312" y="1594"/>
                  </a:lnTo>
                  <a:lnTo>
                    <a:pt x="1312" y="1600"/>
                  </a:lnTo>
                  <a:lnTo>
                    <a:pt x="1312" y="1600"/>
                  </a:lnTo>
                  <a:lnTo>
                    <a:pt x="1312" y="1604"/>
                  </a:lnTo>
                  <a:lnTo>
                    <a:pt x="1312" y="1604"/>
                  </a:lnTo>
                  <a:lnTo>
                    <a:pt x="1312" y="1608"/>
                  </a:lnTo>
                  <a:lnTo>
                    <a:pt x="1314" y="1612"/>
                  </a:lnTo>
                  <a:lnTo>
                    <a:pt x="1314" y="1612"/>
                  </a:lnTo>
                  <a:lnTo>
                    <a:pt x="1316" y="1614"/>
                  </a:lnTo>
                  <a:lnTo>
                    <a:pt x="1316" y="1614"/>
                  </a:lnTo>
                  <a:lnTo>
                    <a:pt x="1316" y="1616"/>
                  </a:lnTo>
                  <a:lnTo>
                    <a:pt x="1316" y="1616"/>
                  </a:lnTo>
                  <a:lnTo>
                    <a:pt x="1318" y="1620"/>
                  </a:lnTo>
                  <a:lnTo>
                    <a:pt x="1318" y="1620"/>
                  </a:lnTo>
                  <a:lnTo>
                    <a:pt x="1318" y="1622"/>
                  </a:lnTo>
                  <a:lnTo>
                    <a:pt x="1318" y="1622"/>
                  </a:lnTo>
                  <a:lnTo>
                    <a:pt x="1320" y="1626"/>
                  </a:lnTo>
                  <a:lnTo>
                    <a:pt x="1320" y="1626"/>
                  </a:lnTo>
                  <a:lnTo>
                    <a:pt x="1320" y="1628"/>
                  </a:lnTo>
                  <a:lnTo>
                    <a:pt x="1320" y="1628"/>
                  </a:lnTo>
                  <a:lnTo>
                    <a:pt x="1324" y="1632"/>
                  </a:lnTo>
                  <a:lnTo>
                    <a:pt x="1324" y="1632"/>
                  </a:lnTo>
                  <a:lnTo>
                    <a:pt x="1324" y="1632"/>
                  </a:lnTo>
                  <a:lnTo>
                    <a:pt x="1324" y="1632"/>
                  </a:lnTo>
                  <a:lnTo>
                    <a:pt x="1324" y="1634"/>
                  </a:lnTo>
                  <a:lnTo>
                    <a:pt x="1324" y="1634"/>
                  </a:lnTo>
                  <a:lnTo>
                    <a:pt x="1326" y="1638"/>
                  </a:lnTo>
                  <a:lnTo>
                    <a:pt x="1326" y="1638"/>
                  </a:lnTo>
                  <a:lnTo>
                    <a:pt x="1326" y="1640"/>
                  </a:lnTo>
                  <a:lnTo>
                    <a:pt x="1326" y="1640"/>
                  </a:lnTo>
                  <a:lnTo>
                    <a:pt x="1328" y="1644"/>
                  </a:lnTo>
                  <a:lnTo>
                    <a:pt x="1328" y="1644"/>
                  </a:lnTo>
                  <a:lnTo>
                    <a:pt x="1328" y="1646"/>
                  </a:lnTo>
                  <a:lnTo>
                    <a:pt x="1328" y="1646"/>
                  </a:lnTo>
                  <a:lnTo>
                    <a:pt x="1328" y="1650"/>
                  </a:lnTo>
                  <a:lnTo>
                    <a:pt x="1328" y="1650"/>
                  </a:lnTo>
                  <a:lnTo>
                    <a:pt x="1330" y="1652"/>
                  </a:lnTo>
                  <a:lnTo>
                    <a:pt x="1330" y="1652"/>
                  </a:lnTo>
                  <a:lnTo>
                    <a:pt x="1330" y="1656"/>
                  </a:lnTo>
                  <a:lnTo>
                    <a:pt x="1330" y="1656"/>
                  </a:lnTo>
                  <a:lnTo>
                    <a:pt x="1332" y="1658"/>
                  </a:lnTo>
                  <a:lnTo>
                    <a:pt x="1332" y="1658"/>
                  </a:lnTo>
                  <a:lnTo>
                    <a:pt x="1332" y="1662"/>
                  </a:lnTo>
                  <a:lnTo>
                    <a:pt x="1332" y="1662"/>
                  </a:lnTo>
                  <a:lnTo>
                    <a:pt x="1332" y="1664"/>
                  </a:lnTo>
                  <a:lnTo>
                    <a:pt x="1332" y="1664"/>
                  </a:lnTo>
                  <a:lnTo>
                    <a:pt x="1334" y="1668"/>
                  </a:lnTo>
                  <a:lnTo>
                    <a:pt x="1334" y="1668"/>
                  </a:lnTo>
                  <a:lnTo>
                    <a:pt x="1336" y="1670"/>
                  </a:lnTo>
                  <a:lnTo>
                    <a:pt x="1336" y="1670"/>
                  </a:lnTo>
                  <a:lnTo>
                    <a:pt x="1338" y="1672"/>
                  </a:lnTo>
                  <a:lnTo>
                    <a:pt x="1338" y="1672"/>
                  </a:lnTo>
                  <a:lnTo>
                    <a:pt x="1338" y="1674"/>
                  </a:lnTo>
                  <a:lnTo>
                    <a:pt x="1338" y="1674"/>
                  </a:lnTo>
                  <a:lnTo>
                    <a:pt x="1338" y="1678"/>
                  </a:lnTo>
                  <a:lnTo>
                    <a:pt x="1338" y="1678"/>
                  </a:lnTo>
                  <a:lnTo>
                    <a:pt x="1340" y="1682"/>
                  </a:lnTo>
                  <a:lnTo>
                    <a:pt x="1340" y="1682"/>
                  </a:lnTo>
                  <a:lnTo>
                    <a:pt x="1340" y="1684"/>
                  </a:lnTo>
                  <a:lnTo>
                    <a:pt x="1340" y="1684"/>
                  </a:lnTo>
                  <a:lnTo>
                    <a:pt x="1342" y="1688"/>
                  </a:lnTo>
                  <a:lnTo>
                    <a:pt x="1342" y="1688"/>
                  </a:lnTo>
                  <a:lnTo>
                    <a:pt x="1344" y="1690"/>
                  </a:lnTo>
                  <a:lnTo>
                    <a:pt x="1344" y="1690"/>
                  </a:lnTo>
                  <a:lnTo>
                    <a:pt x="1346" y="1694"/>
                  </a:lnTo>
                  <a:lnTo>
                    <a:pt x="1346" y="1694"/>
                  </a:lnTo>
                  <a:lnTo>
                    <a:pt x="1346" y="1694"/>
                  </a:lnTo>
                  <a:lnTo>
                    <a:pt x="1346" y="1698"/>
                  </a:lnTo>
                  <a:lnTo>
                    <a:pt x="1346" y="1698"/>
                  </a:lnTo>
                  <a:lnTo>
                    <a:pt x="1346" y="1700"/>
                  </a:lnTo>
                  <a:lnTo>
                    <a:pt x="1346" y="1700"/>
                  </a:lnTo>
                  <a:lnTo>
                    <a:pt x="1346" y="1702"/>
                  </a:lnTo>
                  <a:lnTo>
                    <a:pt x="1346" y="1702"/>
                  </a:lnTo>
                  <a:lnTo>
                    <a:pt x="1346" y="1704"/>
                  </a:lnTo>
                  <a:lnTo>
                    <a:pt x="1346" y="1704"/>
                  </a:lnTo>
                  <a:lnTo>
                    <a:pt x="1348" y="1708"/>
                  </a:lnTo>
                  <a:lnTo>
                    <a:pt x="1348" y="1708"/>
                  </a:lnTo>
                  <a:lnTo>
                    <a:pt x="1348" y="1710"/>
                  </a:lnTo>
                  <a:lnTo>
                    <a:pt x="1348" y="1710"/>
                  </a:lnTo>
                  <a:lnTo>
                    <a:pt x="1350" y="1714"/>
                  </a:lnTo>
                  <a:lnTo>
                    <a:pt x="1350" y="1714"/>
                  </a:lnTo>
                  <a:lnTo>
                    <a:pt x="1350" y="1714"/>
                  </a:lnTo>
                  <a:lnTo>
                    <a:pt x="1350" y="1714"/>
                  </a:lnTo>
                  <a:lnTo>
                    <a:pt x="1354" y="1720"/>
                  </a:lnTo>
                  <a:lnTo>
                    <a:pt x="1354" y="1720"/>
                  </a:lnTo>
                  <a:lnTo>
                    <a:pt x="1354" y="1722"/>
                  </a:lnTo>
                  <a:lnTo>
                    <a:pt x="1354" y="1722"/>
                  </a:lnTo>
                  <a:lnTo>
                    <a:pt x="1356" y="1724"/>
                  </a:lnTo>
                  <a:lnTo>
                    <a:pt x="1356" y="1724"/>
                  </a:lnTo>
                  <a:lnTo>
                    <a:pt x="1358" y="1728"/>
                  </a:lnTo>
                  <a:lnTo>
                    <a:pt x="1358" y="1728"/>
                  </a:lnTo>
                  <a:lnTo>
                    <a:pt x="1360" y="1728"/>
                  </a:lnTo>
                  <a:lnTo>
                    <a:pt x="1360" y="1730"/>
                  </a:lnTo>
                  <a:lnTo>
                    <a:pt x="1360" y="1730"/>
                  </a:lnTo>
                  <a:lnTo>
                    <a:pt x="1362" y="1734"/>
                  </a:lnTo>
                  <a:lnTo>
                    <a:pt x="1362" y="1734"/>
                  </a:lnTo>
                  <a:lnTo>
                    <a:pt x="1362" y="1736"/>
                  </a:lnTo>
                  <a:lnTo>
                    <a:pt x="1362" y="1736"/>
                  </a:lnTo>
                  <a:lnTo>
                    <a:pt x="1362" y="1740"/>
                  </a:lnTo>
                  <a:lnTo>
                    <a:pt x="1362" y="1740"/>
                  </a:lnTo>
                  <a:lnTo>
                    <a:pt x="1362" y="1742"/>
                  </a:lnTo>
                  <a:lnTo>
                    <a:pt x="1362" y="1742"/>
                  </a:lnTo>
                  <a:lnTo>
                    <a:pt x="1362" y="1744"/>
                  </a:lnTo>
                  <a:lnTo>
                    <a:pt x="1362" y="1744"/>
                  </a:lnTo>
                  <a:lnTo>
                    <a:pt x="1362" y="1746"/>
                  </a:lnTo>
                  <a:lnTo>
                    <a:pt x="1362" y="1746"/>
                  </a:lnTo>
                  <a:lnTo>
                    <a:pt x="1360" y="1750"/>
                  </a:lnTo>
                  <a:lnTo>
                    <a:pt x="1360" y="1750"/>
                  </a:lnTo>
                  <a:lnTo>
                    <a:pt x="1360" y="1752"/>
                  </a:lnTo>
                  <a:lnTo>
                    <a:pt x="1362" y="1754"/>
                  </a:lnTo>
                  <a:lnTo>
                    <a:pt x="1362" y="1754"/>
                  </a:lnTo>
                  <a:lnTo>
                    <a:pt x="1364" y="1756"/>
                  </a:lnTo>
                  <a:lnTo>
                    <a:pt x="1364" y="1756"/>
                  </a:lnTo>
                  <a:lnTo>
                    <a:pt x="1364" y="1758"/>
                  </a:lnTo>
                  <a:lnTo>
                    <a:pt x="1364" y="1758"/>
                  </a:lnTo>
                  <a:lnTo>
                    <a:pt x="1364" y="1764"/>
                  </a:lnTo>
                  <a:lnTo>
                    <a:pt x="1364" y="1764"/>
                  </a:lnTo>
                  <a:lnTo>
                    <a:pt x="1366" y="1766"/>
                  </a:lnTo>
                  <a:lnTo>
                    <a:pt x="1366" y="1766"/>
                  </a:lnTo>
                  <a:lnTo>
                    <a:pt x="1368" y="1768"/>
                  </a:lnTo>
                  <a:lnTo>
                    <a:pt x="1368" y="1768"/>
                  </a:lnTo>
                  <a:lnTo>
                    <a:pt x="1370" y="1770"/>
                  </a:lnTo>
                  <a:lnTo>
                    <a:pt x="1370" y="1770"/>
                  </a:lnTo>
                  <a:lnTo>
                    <a:pt x="1372" y="1772"/>
                  </a:lnTo>
                  <a:lnTo>
                    <a:pt x="1372" y="1772"/>
                  </a:lnTo>
                  <a:lnTo>
                    <a:pt x="1372" y="1776"/>
                  </a:lnTo>
                  <a:lnTo>
                    <a:pt x="1372" y="1776"/>
                  </a:lnTo>
                  <a:lnTo>
                    <a:pt x="1374" y="1778"/>
                  </a:lnTo>
                  <a:lnTo>
                    <a:pt x="1374" y="1778"/>
                  </a:lnTo>
                  <a:lnTo>
                    <a:pt x="1374" y="1780"/>
                  </a:lnTo>
                  <a:lnTo>
                    <a:pt x="1374" y="1780"/>
                  </a:lnTo>
                  <a:lnTo>
                    <a:pt x="1374" y="1784"/>
                  </a:lnTo>
                  <a:lnTo>
                    <a:pt x="1376" y="1786"/>
                  </a:lnTo>
                  <a:lnTo>
                    <a:pt x="1376" y="1786"/>
                  </a:lnTo>
                  <a:lnTo>
                    <a:pt x="1376" y="1788"/>
                  </a:lnTo>
                  <a:lnTo>
                    <a:pt x="1376" y="1788"/>
                  </a:lnTo>
                  <a:lnTo>
                    <a:pt x="1378" y="1792"/>
                  </a:lnTo>
                  <a:lnTo>
                    <a:pt x="1378" y="1792"/>
                  </a:lnTo>
                  <a:lnTo>
                    <a:pt x="1380" y="1794"/>
                  </a:lnTo>
                  <a:lnTo>
                    <a:pt x="1380" y="1794"/>
                  </a:lnTo>
                  <a:lnTo>
                    <a:pt x="1380" y="1796"/>
                  </a:lnTo>
                  <a:lnTo>
                    <a:pt x="1380" y="1796"/>
                  </a:lnTo>
                  <a:lnTo>
                    <a:pt x="1380" y="1800"/>
                  </a:lnTo>
                  <a:lnTo>
                    <a:pt x="1380" y="1800"/>
                  </a:lnTo>
                  <a:lnTo>
                    <a:pt x="1382" y="1802"/>
                  </a:lnTo>
                  <a:lnTo>
                    <a:pt x="1382" y="1802"/>
                  </a:lnTo>
                  <a:lnTo>
                    <a:pt x="1384" y="1804"/>
                  </a:lnTo>
                  <a:lnTo>
                    <a:pt x="1384" y="1804"/>
                  </a:lnTo>
                  <a:lnTo>
                    <a:pt x="1384" y="1806"/>
                  </a:lnTo>
                  <a:lnTo>
                    <a:pt x="1384" y="1806"/>
                  </a:lnTo>
                  <a:lnTo>
                    <a:pt x="1384" y="1810"/>
                  </a:lnTo>
                  <a:lnTo>
                    <a:pt x="1384" y="1810"/>
                  </a:lnTo>
                  <a:lnTo>
                    <a:pt x="1388" y="1812"/>
                  </a:lnTo>
                  <a:lnTo>
                    <a:pt x="1388" y="1812"/>
                  </a:lnTo>
                  <a:lnTo>
                    <a:pt x="1388" y="1814"/>
                  </a:lnTo>
                  <a:lnTo>
                    <a:pt x="1388" y="1814"/>
                  </a:lnTo>
                  <a:lnTo>
                    <a:pt x="1388" y="1816"/>
                  </a:lnTo>
                  <a:lnTo>
                    <a:pt x="1388" y="1816"/>
                  </a:lnTo>
                  <a:lnTo>
                    <a:pt x="1390" y="1820"/>
                  </a:lnTo>
                  <a:lnTo>
                    <a:pt x="1390" y="1820"/>
                  </a:lnTo>
                  <a:lnTo>
                    <a:pt x="1390" y="1822"/>
                  </a:lnTo>
                  <a:lnTo>
                    <a:pt x="1390" y="1822"/>
                  </a:lnTo>
                  <a:lnTo>
                    <a:pt x="1392" y="1826"/>
                  </a:lnTo>
                  <a:lnTo>
                    <a:pt x="1392" y="1826"/>
                  </a:lnTo>
                  <a:lnTo>
                    <a:pt x="1392" y="1828"/>
                  </a:lnTo>
                  <a:lnTo>
                    <a:pt x="1392" y="1828"/>
                  </a:lnTo>
                  <a:lnTo>
                    <a:pt x="1394" y="1830"/>
                  </a:lnTo>
                  <a:lnTo>
                    <a:pt x="1394" y="1830"/>
                  </a:lnTo>
                  <a:lnTo>
                    <a:pt x="1394" y="1832"/>
                  </a:lnTo>
                  <a:lnTo>
                    <a:pt x="1394" y="1832"/>
                  </a:lnTo>
                  <a:lnTo>
                    <a:pt x="1394" y="1836"/>
                  </a:lnTo>
                  <a:lnTo>
                    <a:pt x="1394" y="1836"/>
                  </a:lnTo>
                  <a:lnTo>
                    <a:pt x="1396" y="1838"/>
                  </a:lnTo>
                  <a:lnTo>
                    <a:pt x="1396" y="1838"/>
                  </a:lnTo>
                  <a:lnTo>
                    <a:pt x="1396" y="1842"/>
                  </a:lnTo>
                  <a:lnTo>
                    <a:pt x="1396" y="1842"/>
                  </a:lnTo>
                  <a:lnTo>
                    <a:pt x="1398" y="1844"/>
                  </a:lnTo>
                  <a:lnTo>
                    <a:pt x="1398" y="1844"/>
                  </a:lnTo>
                  <a:lnTo>
                    <a:pt x="1398" y="1846"/>
                  </a:lnTo>
                  <a:lnTo>
                    <a:pt x="1398" y="1846"/>
                  </a:lnTo>
                  <a:lnTo>
                    <a:pt x="1400" y="1852"/>
                  </a:lnTo>
                  <a:lnTo>
                    <a:pt x="1400" y="1852"/>
                  </a:lnTo>
                  <a:lnTo>
                    <a:pt x="1400" y="1854"/>
                  </a:lnTo>
                  <a:lnTo>
                    <a:pt x="1400" y="1854"/>
                  </a:lnTo>
                  <a:lnTo>
                    <a:pt x="1402" y="1858"/>
                  </a:lnTo>
                  <a:lnTo>
                    <a:pt x="1402" y="1858"/>
                  </a:lnTo>
                  <a:lnTo>
                    <a:pt x="1402" y="1860"/>
                  </a:lnTo>
                  <a:lnTo>
                    <a:pt x="1402" y="1860"/>
                  </a:lnTo>
                  <a:lnTo>
                    <a:pt x="1402" y="1864"/>
                  </a:lnTo>
                  <a:lnTo>
                    <a:pt x="1402" y="1864"/>
                  </a:lnTo>
                  <a:lnTo>
                    <a:pt x="1404" y="1868"/>
                  </a:lnTo>
                  <a:lnTo>
                    <a:pt x="1404" y="1868"/>
                  </a:lnTo>
                  <a:lnTo>
                    <a:pt x="1406" y="1868"/>
                  </a:lnTo>
                  <a:lnTo>
                    <a:pt x="1406" y="1868"/>
                  </a:lnTo>
                  <a:lnTo>
                    <a:pt x="1406" y="1870"/>
                  </a:lnTo>
                  <a:lnTo>
                    <a:pt x="1406" y="1870"/>
                  </a:lnTo>
                  <a:lnTo>
                    <a:pt x="1406" y="1874"/>
                  </a:lnTo>
                  <a:lnTo>
                    <a:pt x="1406" y="1874"/>
                  </a:lnTo>
                  <a:lnTo>
                    <a:pt x="1408" y="1878"/>
                  </a:lnTo>
                  <a:lnTo>
                    <a:pt x="1408" y="1880"/>
                  </a:lnTo>
                  <a:lnTo>
                    <a:pt x="1408" y="1880"/>
                  </a:lnTo>
                  <a:lnTo>
                    <a:pt x="1410" y="1884"/>
                  </a:lnTo>
                  <a:lnTo>
                    <a:pt x="1410" y="1884"/>
                  </a:lnTo>
                  <a:lnTo>
                    <a:pt x="1412" y="1886"/>
                  </a:lnTo>
                  <a:lnTo>
                    <a:pt x="1412" y="1886"/>
                  </a:lnTo>
                  <a:lnTo>
                    <a:pt x="1412" y="1886"/>
                  </a:lnTo>
                  <a:lnTo>
                    <a:pt x="1412" y="1886"/>
                  </a:lnTo>
                  <a:lnTo>
                    <a:pt x="1412" y="1890"/>
                  </a:lnTo>
                  <a:lnTo>
                    <a:pt x="1412" y="1890"/>
                  </a:lnTo>
                  <a:lnTo>
                    <a:pt x="1412" y="1894"/>
                  </a:lnTo>
                  <a:lnTo>
                    <a:pt x="1412" y="1894"/>
                  </a:lnTo>
                  <a:lnTo>
                    <a:pt x="1412" y="1896"/>
                  </a:lnTo>
                  <a:lnTo>
                    <a:pt x="1412" y="1896"/>
                  </a:lnTo>
                  <a:lnTo>
                    <a:pt x="1414" y="1900"/>
                  </a:lnTo>
                  <a:lnTo>
                    <a:pt x="1414" y="1900"/>
                  </a:lnTo>
                  <a:lnTo>
                    <a:pt x="1416" y="1902"/>
                  </a:lnTo>
                  <a:lnTo>
                    <a:pt x="1416" y="1902"/>
                  </a:lnTo>
                  <a:lnTo>
                    <a:pt x="1416" y="1904"/>
                  </a:lnTo>
                  <a:lnTo>
                    <a:pt x="1416" y="1904"/>
                  </a:lnTo>
                  <a:lnTo>
                    <a:pt x="1416" y="1908"/>
                  </a:lnTo>
                  <a:lnTo>
                    <a:pt x="1416" y="1908"/>
                  </a:lnTo>
                  <a:lnTo>
                    <a:pt x="1418" y="1914"/>
                  </a:lnTo>
                  <a:lnTo>
                    <a:pt x="1418" y="1914"/>
                  </a:lnTo>
                  <a:lnTo>
                    <a:pt x="1418" y="1918"/>
                  </a:lnTo>
                  <a:lnTo>
                    <a:pt x="1418" y="1918"/>
                  </a:lnTo>
                  <a:lnTo>
                    <a:pt x="1420" y="1920"/>
                  </a:lnTo>
                  <a:lnTo>
                    <a:pt x="1420" y="1920"/>
                  </a:lnTo>
                  <a:lnTo>
                    <a:pt x="1422" y="1924"/>
                  </a:lnTo>
                  <a:lnTo>
                    <a:pt x="1422" y="1924"/>
                  </a:lnTo>
                  <a:lnTo>
                    <a:pt x="1422" y="1926"/>
                  </a:lnTo>
                  <a:lnTo>
                    <a:pt x="1422" y="1926"/>
                  </a:lnTo>
                  <a:lnTo>
                    <a:pt x="1422" y="1928"/>
                  </a:lnTo>
                  <a:lnTo>
                    <a:pt x="1422" y="1928"/>
                  </a:lnTo>
                  <a:lnTo>
                    <a:pt x="1424" y="1932"/>
                  </a:lnTo>
                  <a:lnTo>
                    <a:pt x="1424" y="1932"/>
                  </a:lnTo>
                  <a:lnTo>
                    <a:pt x="1424" y="1934"/>
                  </a:lnTo>
                  <a:lnTo>
                    <a:pt x="1424" y="1934"/>
                  </a:lnTo>
                  <a:lnTo>
                    <a:pt x="1426" y="1936"/>
                  </a:lnTo>
                  <a:lnTo>
                    <a:pt x="1426" y="1936"/>
                  </a:lnTo>
                  <a:lnTo>
                    <a:pt x="1428" y="1940"/>
                  </a:lnTo>
                  <a:lnTo>
                    <a:pt x="1428" y="1940"/>
                  </a:lnTo>
                  <a:lnTo>
                    <a:pt x="1428" y="1942"/>
                  </a:lnTo>
                  <a:lnTo>
                    <a:pt x="1428" y="1942"/>
                  </a:lnTo>
                  <a:lnTo>
                    <a:pt x="1432" y="1948"/>
                  </a:lnTo>
                  <a:lnTo>
                    <a:pt x="1432" y="1948"/>
                  </a:lnTo>
                  <a:lnTo>
                    <a:pt x="1434" y="1952"/>
                  </a:lnTo>
                  <a:lnTo>
                    <a:pt x="1434" y="1952"/>
                  </a:lnTo>
                  <a:lnTo>
                    <a:pt x="1436" y="1952"/>
                  </a:lnTo>
                  <a:lnTo>
                    <a:pt x="1436" y="1952"/>
                  </a:lnTo>
                  <a:lnTo>
                    <a:pt x="1436" y="1954"/>
                  </a:lnTo>
                  <a:lnTo>
                    <a:pt x="1436" y="1954"/>
                  </a:lnTo>
                  <a:lnTo>
                    <a:pt x="1438" y="1958"/>
                  </a:lnTo>
                  <a:lnTo>
                    <a:pt x="1438" y="1958"/>
                  </a:lnTo>
                  <a:lnTo>
                    <a:pt x="1440" y="1962"/>
                  </a:lnTo>
                  <a:lnTo>
                    <a:pt x="1440" y="1962"/>
                  </a:lnTo>
                  <a:lnTo>
                    <a:pt x="1442" y="1964"/>
                  </a:lnTo>
                  <a:lnTo>
                    <a:pt x="1442" y="1964"/>
                  </a:lnTo>
                  <a:lnTo>
                    <a:pt x="1444" y="1966"/>
                  </a:lnTo>
                  <a:lnTo>
                    <a:pt x="1444" y="1966"/>
                  </a:lnTo>
                  <a:lnTo>
                    <a:pt x="1444" y="1968"/>
                  </a:lnTo>
                  <a:lnTo>
                    <a:pt x="1444" y="1968"/>
                  </a:lnTo>
                  <a:lnTo>
                    <a:pt x="1446" y="1970"/>
                  </a:lnTo>
                  <a:lnTo>
                    <a:pt x="1446" y="1970"/>
                  </a:lnTo>
                  <a:lnTo>
                    <a:pt x="1446" y="1974"/>
                  </a:lnTo>
                  <a:lnTo>
                    <a:pt x="1446" y="1974"/>
                  </a:lnTo>
                  <a:lnTo>
                    <a:pt x="1446" y="1976"/>
                  </a:lnTo>
                  <a:lnTo>
                    <a:pt x="1446" y="1976"/>
                  </a:lnTo>
                  <a:lnTo>
                    <a:pt x="1446" y="1978"/>
                  </a:lnTo>
                  <a:lnTo>
                    <a:pt x="1446" y="1978"/>
                  </a:lnTo>
                  <a:lnTo>
                    <a:pt x="1448" y="1982"/>
                  </a:lnTo>
                  <a:lnTo>
                    <a:pt x="1448" y="1982"/>
                  </a:lnTo>
                  <a:lnTo>
                    <a:pt x="1448" y="1984"/>
                  </a:lnTo>
                  <a:lnTo>
                    <a:pt x="1448" y="1984"/>
                  </a:lnTo>
                  <a:lnTo>
                    <a:pt x="1448" y="1988"/>
                  </a:lnTo>
                  <a:lnTo>
                    <a:pt x="1448" y="1988"/>
                  </a:lnTo>
                  <a:lnTo>
                    <a:pt x="1450" y="1990"/>
                  </a:lnTo>
                  <a:lnTo>
                    <a:pt x="1450" y="1990"/>
                  </a:lnTo>
                  <a:lnTo>
                    <a:pt x="1448" y="1992"/>
                  </a:lnTo>
                  <a:lnTo>
                    <a:pt x="1448" y="1992"/>
                  </a:lnTo>
                  <a:lnTo>
                    <a:pt x="1448" y="1996"/>
                  </a:lnTo>
                  <a:lnTo>
                    <a:pt x="1448" y="1996"/>
                  </a:lnTo>
                  <a:lnTo>
                    <a:pt x="1450" y="2004"/>
                  </a:lnTo>
                  <a:lnTo>
                    <a:pt x="1450" y="2004"/>
                  </a:lnTo>
                  <a:lnTo>
                    <a:pt x="1452" y="2006"/>
                  </a:lnTo>
                  <a:lnTo>
                    <a:pt x="1452" y="2006"/>
                  </a:lnTo>
                  <a:lnTo>
                    <a:pt x="1454" y="2008"/>
                  </a:lnTo>
                  <a:lnTo>
                    <a:pt x="1454" y="2008"/>
                  </a:lnTo>
                  <a:lnTo>
                    <a:pt x="1454" y="2010"/>
                  </a:lnTo>
                  <a:lnTo>
                    <a:pt x="1454" y="2010"/>
                  </a:lnTo>
                  <a:lnTo>
                    <a:pt x="1456" y="2014"/>
                  </a:lnTo>
                  <a:lnTo>
                    <a:pt x="1456" y="2014"/>
                  </a:lnTo>
                  <a:lnTo>
                    <a:pt x="1460" y="2018"/>
                  </a:lnTo>
                  <a:lnTo>
                    <a:pt x="1460" y="2020"/>
                  </a:lnTo>
                  <a:lnTo>
                    <a:pt x="1460" y="2020"/>
                  </a:lnTo>
                  <a:lnTo>
                    <a:pt x="1462" y="2022"/>
                  </a:lnTo>
                  <a:lnTo>
                    <a:pt x="1462" y="2022"/>
                  </a:lnTo>
                  <a:lnTo>
                    <a:pt x="1462" y="2022"/>
                  </a:lnTo>
                  <a:lnTo>
                    <a:pt x="1462" y="2026"/>
                  </a:lnTo>
                  <a:lnTo>
                    <a:pt x="1462" y="2028"/>
                  </a:lnTo>
                  <a:lnTo>
                    <a:pt x="1462" y="2034"/>
                  </a:lnTo>
                  <a:lnTo>
                    <a:pt x="1462" y="2034"/>
                  </a:lnTo>
                  <a:lnTo>
                    <a:pt x="1462" y="2038"/>
                  </a:lnTo>
                  <a:lnTo>
                    <a:pt x="1462" y="2038"/>
                  </a:lnTo>
                  <a:lnTo>
                    <a:pt x="1464" y="2040"/>
                  </a:lnTo>
                  <a:lnTo>
                    <a:pt x="1464" y="2040"/>
                  </a:lnTo>
                  <a:lnTo>
                    <a:pt x="1464" y="2048"/>
                  </a:lnTo>
                  <a:lnTo>
                    <a:pt x="1464" y="2048"/>
                  </a:lnTo>
                  <a:lnTo>
                    <a:pt x="1466" y="2052"/>
                  </a:lnTo>
                  <a:lnTo>
                    <a:pt x="1468" y="2052"/>
                  </a:lnTo>
                  <a:lnTo>
                    <a:pt x="1468" y="2052"/>
                  </a:lnTo>
                  <a:lnTo>
                    <a:pt x="1470" y="2056"/>
                  </a:lnTo>
                  <a:lnTo>
                    <a:pt x="1470" y="2056"/>
                  </a:lnTo>
                  <a:lnTo>
                    <a:pt x="1472" y="2056"/>
                  </a:lnTo>
                  <a:lnTo>
                    <a:pt x="1472" y="2056"/>
                  </a:lnTo>
                  <a:lnTo>
                    <a:pt x="1472" y="2062"/>
                  </a:lnTo>
                  <a:lnTo>
                    <a:pt x="1472" y="2062"/>
                  </a:lnTo>
                  <a:lnTo>
                    <a:pt x="1474" y="2066"/>
                  </a:lnTo>
                  <a:lnTo>
                    <a:pt x="1474" y="2066"/>
                  </a:lnTo>
                  <a:lnTo>
                    <a:pt x="1472" y="2070"/>
                  </a:lnTo>
                  <a:lnTo>
                    <a:pt x="1474" y="2074"/>
                  </a:lnTo>
                  <a:lnTo>
                    <a:pt x="1474" y="2074"/>
                  </a:lnTo>
                  <a:lnTo>
                    <a:pt x="1476" y="2076"/>
                  </a:lnTo>
                  <a:lnTo>
                    <a:pt x="1476" y="2076"/>
                  </a:lnTo>
                  <a:lnTo>
                    <a:pt x="1478" y="2078"/>
                  </a:lnTo>
                  <a:lnTo>
                    <a:pt x="1478" y="2078"/>
                  </a:lnTo>
                  <a:lnTo>
                    <a:pt x="1480" y="2084"/>
                  </a:lnTo>
                  <a:lnTo>
                    <a:pt x="1480" y="2084"/>
                  </a:lnTo>
                  <a:lnTo>
                    <a:pt x="1480" y="2086"/>
                  </a:lnTo>
                  <a:lnTo>
                    <a:pt x="1480" y="2086"/>
                  </a:lnTo>
                  <a:lnTo>
                    <a:pt x="1482" y="2090"/>
                  </a:lnTo>
                  <a:lnTo>
                    <a:pt x="1482" y="2090"/>
                  </a:lnTo>
                  <a:lnTo>
                    <a:pt x="1484" y="2092"/>
                  </a:lnTo>
                  <a:lnTo>
                    <a:pt x="1484" y="2092"/>
                  </a:lnTo>
                  <a:lnTo>
                    <a:pt x="1484" y="2094"/>
                  </a:lnTo>
                  <a:lnTo>
                    <a:pt x="1484" y="2094"/>
                  </a:lnTo>
                  <a:lnTo>
                    <a:pt x="1486" y="2096"/>
                  </a:lnTo>
                  <a:lnTo>
                    <a:pt x="1486" y="2096"/>
                  </a:lnTo>
                  <a:lnTo>
                    <a:pt x="1488" y="2098"/>
                  </a:lnTo>
                  <a:lnTo>
                    <a:pt x="1488" y="2098"/>
                  </a:lnTo>
                  <a:lnTo>
                    <a:pt x="1488" y="2100"/>
                  </a:lnTo>
                  <a:lnTo>
                    <a:pt x="1488" y="2100"/>
                  </a:lnTo>
                  <a:lnTo>
                    <a:pt x="1488" y="2104"/>
                  </a:lnTo>
                  <a:lnTo>
                    <a:pt x="1488" y="2104"/>
                  </a:lnTo>
                  <a:lnTo>
                    <a:pt x="1490" y="2108"/>
                  </a:lnTo>
                  <a:lnTo>
                    <a:pt x="1490" y="2108"/>
                  </a:lnTo>
                  <a:lnTo>
                    <a:pt x="1490" y="2110"/>
                  </a:lnTo>
                  <a:lnTo>
                    <a:pt x="1490" y="2110"/>
                  </a:lnTo>
                  <a:lnTo>
                    <a:pt x="1490" y="2112"/>
                  </a:lnTo>
                  <a:lnTo>
                    <a:pt x="1490" y="2112"/>
                  </a:lnTo>
                  <a:lnTo>
                    <a:pt x="1492" y="2114"/>
                  </a:lnTo>
                  <a:lnTo>
                    <a:pt x="1492" y="2116"/>
                  </a:lnTo>
                  <a:lnTo>
                    <a:pt x="1492" y="2116"/>
                  </a:lnTo>
                  <a:lnTo>
                    <a:pt x="1492" y="2120"/>
                  </a:lnTo>
                  <a:lnTo>
                    <a:pt x="1492" y="2120"/>
                  </a:lnTo>
                  <a:lnTo>
                    <a:pt x="1492" y="2122"/>
                  </a:lnTo>
                  <a:lnTo>
                    <a:pt x="1492" y="2122"/>
                  </a:lnTo>
                  <a:lnTo>
                    <a:pt x="1492" y="2126"/>
                  </a:lnTo>
                  <a:lnTo>
                    <a:pt x="1492" y="2126"/>
                  </a:lnTo>
                  <a:lnTo>
                    <a:pt x="1494" y="2128"/>
                  </a:lnTo>
                  <a:lnTo>
                    <a:pt x="1494" y="2128"/>
                  </a:lnTo>
                  <a:lnTo>
                    <a:pt x="1496" y="2130"/>
                  </a:lnTo>
                  <a:lnTo>
                    <a:pt x="1496" y="2130"/>
                  </a:lnTo>
                  <a:lnTo>
                    <a:pt x="1496" y="2132"/>
                  </a:lnTo>
                  <a:lnTo>
                    <a:pt x="1496" y="2132"/>
                  </a:lnTo>
                  <a:lnTo>
                    <a:pt x="1496" y="2136"/>
                  </a:lnTo>
                  <a:lnTo>
                    <a:pt x="1496" y="2136"/>
                  </a:lnTo>
                  <a:lnTo>
                    <a:pt x="1498" y="2140"/>
                  </a:lnTo>
                  <a:lnTo>
                    <a:pt x="1498" y="2140"/>
                  </a:lnTo>
                  <a:lnTo>
                    <a:pt x="1500" y="2142"/>
                  </a:lnTo>
                  <a:lnTo>
                    <a:pt x="1500" y="2142"/>
                  </a:lnTo>
                  <a:lnTo>
                    <a:pt x="1500" y="2144"/>
                  </a:lnTo>
                  <a:lnTo>
                    <a:pt x="1500" y="2144"/>
                  </a:lnTo>
                  <a:lnTo>
                    <a:pt x="1500" y="2148"/>
                  </a:lnTo>
                  <a:lnTo>
                    <a:pt x="1500" y="2148"/>
                  </a:lnTo>
                  <a:lnTo>
                    <a:pt x="1502" y="2150"/>
                  </a:lnTo>
                  <a:lnTo>
                    <a:pt x="1502" y="2150"/>
                  </a:lnTo>
                  <a:lnTo>
                    <a:pt x="1502" y="2152"/>
                  </a:lnTo>
                  <a:lnTo>
                    <a:pt x="1502" y="2152"/>
                  </a:lnTo>
                  <a:lnTo>
                    <a:pt x="1504" y="2156"/>
                  </a:lnTo>
                  <a:lnTo>
                    <a:pt x="1504" y="2156"/>
                  </a:lnTo>
                  <a:lnTo>
                    <a:pt x="1506" y="2158"/>
                  </a:lnTo>
                  <a:lnTo>
                    <a:pt x="1506" y="2158"/>
                  </a:lnTo>
                  <a:lnTo>
                    <a:pt x="1506" y="2160"/>
                  </a:lnTo>
                  <a:lnTo>
                    <a:pt x="1506" y="2160"/>
                  </a:lnTo>
                  <a:lnTo>
                    <a:pt x="1508" y="2164"/>
                  </a:lnTo>
                  <a:lnTo>
                    <a:pt x="1508" y="2164"/>
                  </a:lnTo>
                  <a:lnTo>
                    <a:pt x="1510" y="2166"/>
                  </a:lnTo>
                  <a:lnTo>
                    <a:pt x="1510" y="2166"/>
                  </a:lnTo>
                  <a:lnTo>
                    <a:pt x="1510" y="2168"/>
                  </a:lnTo>
                  <a:lnTo>
                    <a:pt x="1510" y="2168"/>
                  </a:lnTo>
                  <a:lnTo>
                    <a:pt x="1512" y="2170"/>
                  </a:lnTo>
                  <a:lnTo>
                    <a:pt x="1512" y="2170"/>
                  </a:lnTo>
                  <a:lnTo>
                    <a:pt x="1512" y="2174"/>
                  </a:lnTo>
                  <a:lnTo>
                    <a:pt x="1512" y="2174"/>
                  </a:lnTo>
                  <a:lnTo>
                    <a:pt x="1514" y="2176"/>
                  </a:lnTo>
                  <a:lnTo>
                    <a:pt x="1514" y="2176"/>
                  </a:lnTo>
                  <a:lnTo>
                    <a:pt x="1514" y="2180"/>
                  </a:lnTo>
                  <a:lnTo>
                    <a:pt x="1514" y="2180"/>
                  </a:lnTo>
                  <a:lnTo>
                    <a:pt x="1516" y="2182"/>
                  </a:lnTo>
                  <a:lnTo>
                    <a:pt x="1516" y="2182"/>
                  </a:lnTo>
                  <a:lnTo>
                    <a:pt x="1518" y="2184"/>
                  </a:lnTo>
                  <a:lnTo>
                    <a:pt x="1518" y="2184"/>
                  </a:lnTo>
                  <a:lnTo>
                    <a:pt x="1518" y="2186"/>
                  </a:lnTo>
                  <a:lnTo>
                    <a:pt x="1518" y="2186"/>
                  </a:lnTo>
                  <a:lnTo>
                    <a:pt x="1518" y="2190"/>
                  </a:lnTo>
                  <a:lnTo>
                    <a:pt x="1518" y="2190"/>
                  </a:lnTo>
                  <a:lnTo>
                    <a:pt x="1520" y="2194"/>
                  </a:lnTo>
                  <a:lnTo>
                    <a:pt x="1520" y="2196"/>
                  </a:lnTo>
                  <a:lnTo>
                    <a:pt x="1520" y="2196"/>
                  </a:lnTo>
                  <a:lnTo>
                    <a:pt x="1522" y="2198"/>
                  </a:lnTo>
                  <a:lnTo>
                    <a:pt x="1522" y="2198"/>
                  </a:lnTo>
                  <a:lnTo>
                    <a:pt x="1522" y="2200"/>
                  </a:lnTo>
                  <a:lnTo>
                    <a:pt x="1522" y="2200"/>
                  </a:lnTo>
                  <a:lnTo>
                    <a:pt x="1524" y="2204"/>
                  </a:lnTo>
                  <a:lnTo>
                    <a:pt x="1524" y="2204"/>
                  </a:lnTo>
                  <a:lnTo>
                    <a:pt x="1526" y="2206"/>
                  </a:lnTo>
                  <a:lnTo>
                    <a:pt x="1526" y="2206"/>
                  </a:lnTo>
                  <a:lnTo>
                    <a:pt x="1526" y="2208"/>
                  </a:lnTo>
                  <a:lnTo>
                    <a:pt x="1526" y="2208"/>
                  </a:lnTo>
                  <a:lnTo>
                    <a:pt x="1528" y="2212"/>
                  </a:lnTo>
                  <a:lnTo>
                    <a:pt x="1528" y="2212"/>
                  </a:lnTo>
                  <a:lnTo>
                    <a:pt x="1530" y="2216"/>
                  </a:lnTo>
                  <a:lnTo>
                    <a:pt x="1530" y="2216"/>
                  </a:lnTo>
                  <a:lnTo>
                    <a:pt x="1530" y="2218"/>
                  </a:lnTo>
                  <a:lnTo>
                    <a:pt x="1530" y="2218"/>
                  </a:lnTo>
                  <a:lnTo>
                    <a:pt x="1528" y="2220"/>
                  </a:lnTo>
                  <a:lnTo>
                    <a:pt x="1528" y="2220"/>
                  </a:lnTo>
                  <a:lnTo>
                    <a:pt x="1528" y="2224"/>
                  </a:lnTo>
                  <a:lnTo>
                    <a:pt x="1530" y="2228"/>
                  </a:lnTo>
                  <a:lnTo>
                    <a:pt x="1530" y="2228"/>
                  </a:lnTo>
                  <a:lnTo>
                    <a:pt x="1532" y="2230"/>
                  </a:lnTo>
                  <a:lnTo>
                    <a:pt x="1532" y="2230"/>
                  </a:lnTo>
                  <a:lnTo>
                    <a:pt x="1534" y="2232"/>
                  </a:lnTo>
                  <a:lnTo>
                    <a:pt x="1534" y="2232"/>
                  </a:lnTo>
                  <a:lnTo>
                    <a:pt x="1536" y="2238"/>
                  </a:lnTo>
                  <a:lnTo>
                    <a:pt x="1536" y="2238"/>
                  </a:lnTo>
                  <a:lnTo>
                    <a:pt x="1536" y="2240"/>
                  </a:lnTo>
                  <a:lnTo>
                    <a:pt x="1536" y="2240"/>
                  </a:lnTo>
                  <a:lnTo>
                    <a:pt x="1536" y="2244"/>
                  </a:lnTo>
                  <a:lnTo>
                    <a:pt x="1536" y="2244"/>
                  </a:lnTo>
                  <a:lnTo>
                    <a:pt x="1538" y="2248"/>
                  </a:lnTo>
                  <a:lnTo>
                    <a:pt x="1538" y="2248"/>
                  </a:lnTo>
                  <a:lnTo>
                    <a:pt x="1540" y="2250"/>
                  </a:lnTo>
                  <a:lnTo>
                    <a:pt x="1540" y="2250"/>
                  </a:lnTo>
                  <a:lnTo>
                    <a:pt x="1540" y="2252"/>
                  </a:lnTo>
                  <a:lnTo>
                    <a:pt x="1540" y="2252"/>
                  </a:lnTo>
                  <a:lnTo>
                    <a:pt x="1540" y="2256"/>
                  </a:lnTo>
                  <a:lnTo>
                    <a:pt x="1540" y="2256"/>
                  </a:lnTo>
                  <a:lnTo>
                    <a:pt x="1540" y="2258"/>
                  </a:lnTo>
                  <a:lnTo>
                    <a:pt x="1540" y="2258"/>
                  </a:lnTo>
                  <a:lnTo>
                    <a:pt x="1542" y="2260"/>
                  </a:lnTo>
                  <a:lnTo>
                    <a:pt x="1542" y="2260"/>
                  </a:lnTo>
                  <a:lnTo>
                    <a:pt x="1544" y="2264"/>
                  </a:lnTo>
                  <a:lnTo>
                    <a:pt x="1544" y="2264"/>
                  </a:lnTo>
                  <a:lnTo>
                    <a:pt x="1544" y="2266"/>
                  </a:lnTo>
                  <a:lnTo>
                    <a:pt x="1544" y="2268"/>
                  </a:lnTo>
                  <a:lnTo>
                    <a:pt x="1544" y="2268"/>
                  </a:lnTo>
                  <a:lnTo>
                    <a:pt x="1546" y="2272"/>
                  </a:lnTo>
                  <a:lnTo>
                    <a:pt x="1546" y="2272"/>
                  </a:lnTo>
                  <a:lnTo>
                    <a:pt x="1546" y="2276"/>
                  </a:lnTo>
                  <a:lnTo>
                    <a:pt x="1548" y="2278"/>
                  </a:lnTo>
                  <a:lnTo>
                    <a:pt x="1548" y="2278"/>
                  </a:lnTo>
                  <a:lnTo>
                    <a:pt x="1548" y="2280"/>
                  </a:lnTo>
                  <a:lnTo>
                    <a:pt x="1548" y="2280"/>
                  </a:lnTo>
                  <a:lnTo>
                    <a:pt x="1548" y="2284"/>
                  </a:lnTo>
                  <a:lnTo>
                    <a:pt x="1548" y="2284"/>
                  </a:lnTo>
                  <a:lnTo>
                    <a:pt x="1552" y="2286"/>
                  </a:lnTo>
                  <a:lnTo>
                    <a:pt x="1552" y="2286"/>
                  </a:lnTo>
                  <a:lnTo>
                    <a:pt x="1552" y="2288"/>
                  </a:lnTo>
                  <a:lnTo>
                    <a:pt x="1552" y="2288"/>
                  </a:lnTo>
                  <a:lnTo>
                    <a:pt x="1554" y="2290"/>
                  </a:lnTo>
                  <a:lnTo>
                    <a:pt x="1554" y="2290"/>
                  </a:lnTo>
                  <a:lnTo>
                    <a:pt x="1556" y="2294"/>
                  </a:lnTo>
                  <a:lnTo>
                    <a:pt x="1556" y="2294"/>
                  </a:lnTo>
                  <a:lnTo>
                    <a:pt x="1558" y="2296"/>
                  </a:lnTo>
                  <a:lnTo>
                    <a:pt x="1558" y="2296"/>
                  </a:lnTo>
                  <a:lnTo>
                    <a:pt x="1558" y="2298"/>
                  </a:lnTo>
                  <a:lnTo>
                    <a:pt x="1558" y="2298"/>
                  </a:lnTo>
                  <a:lnTo>
                    <a:pt x="1560" y="2306"/>
                  </a:lnTo>
                  <a:lnTo>
                    <a:pt x="1560" y="2306"/>
                  </a:lnTo>
                  <a:lnTo>
                    <a:pt x="1560" y="2308"/>
                  </a:lnTo>
                  <a:lnTo>
                    <a:pt x="1562" y="2314"/>
                  </a:lnTo>
                  <a:lnTo>
                    <a:pt x="1562" y="2314"/>
                  </a:lnTo>
                  <a:lnTo>
                    <a:pt x="1562" y="2318"/>
                  </a:lnTo>
                  <a:lnTo>
                    <a:pt x="1562" y="2318"/>
                  </a:lnTo>
                  <a:lnTo>
                    <a:pt x="1562" y="2320"/>
                  </a:lnTo>
                  <a:lnTo>
                    <a:pt x="1562" y="2320"/>
                  </a:lnTo>
                  <a:lnTo>
                    <a:pt x="1564" y="2324"/>
                  </a:lnTo>
                  <a:lnTo>
                    <a:pt x="1564" y="2324"/>
                  </a:lnTo>
                  <a:lnTo>
                    <a:pt x="1564" y="2326"/>
                  </a:lnTo>
                  <a:lnTo>
                    <a:pt x="1564" y="2326"/>
                  </a:lnTo>
                  <a:lnTo>
                    <a:pt x="1566" y="2328"/>
                  </a:lnTo>
                  <a:lnTo>
                    <a:pt x="1566" y="2328"/>
                  </a:lnTo>
                  <a:lnTo>
                    <a:pt x="1566" y="2330"/>
                  </a:lnTo>
                  <a:lnTo>
                    <a:pt x="1566" y="2330"/>
                  </a:lnTo>
                  <a:lnTo>
                    <a:pt x="1566" y="2332"/>
                  </a:lnTo>
                  <a:lnTo>
                    <a:pt x="1566" y="2332"/>
                  </a:lnTo>
                  <a:lnTo>
                    <a:pt x="1568" y="2338"/>
                  </a:lnTo>
                  <a:lnTo>
                    <a:pt x="1568" y="2338"/>
                  </a:lnTo>
                  <a:lnTo>
                    <a:pt x="1568" y="2340"/>
                  </a:lnTo>
                  <a:lnTo>
                    <a:pt x="1568" y="2340"/>
                  </a:lnTo>
                  <a:lnTo>
                    <a:pt x="1568" y="2344"/>
                  </a:lnTo>
                  <a:lnTo>
                    <a:pt x="1568" y="2344"/>
                  </a:lnTo>
                  <a:lnTo>
                    <a:pt x="1572" y="2348"/>
                  </a:lnTo>
                  <a:lnTo>
                    <a:pt x="1572" y="2348"/>
                  </a:lnTo>
                  <a:lnTo>
                    <a:pt x="1574" y="2348"/>
                  </a:lnTo>
                  <a:lnTo>
                    <a:pt x="1574" y="2348"/>
                  </a:lnTo>
                  <a:lnTo>
                    <a:pt x="1576" y="2350"/>
                  </a:lnTo>
                  <a:lnTo>
                    <a:pt x="1576" y="2350"/>
                  </a:lnTo>
                  <a:lnTo>
                    <a:pt x="1576" y="2352"/>
                  </a:lnTo>
                  <a:lnTo>
                    <a:pt x="1576" y="2352"/>
                  </a:lnTo>
                  <a:lnTo>
                    <a:pt x="1578" y="2356"/>
                  </a:lnTo>
                  <a:lnTo>
                    <a:pt x="1578" y="2356"/>
                  </a:lnTo>
                  <a:lnTo>
                    <a:pt x="1578" y="2358"/>
                  </a:lnTo>
                  <a:lnTo>
                    <a:pt x="1578" y="2358"/>
                  </a:lnTo>
                  <a:lnTo>
                    <a:pt x="1580" y="2360"/>
                  </a:lnTo>
                  <a:lnTo>
                    <a:pt x="1580" y="2360"/>
                  </a:lnTo>
                  <a:lnTo>
                    <a:pt x="1580" y="2362"/>
                  </a:lnTo>
                  <a:lnTo>
                    <a:pt x="1580" y="2362"/>
                  </a:lnTo>
                  <a:lnTo>
                    <a:pt x="1582" y="2366"/>
                  </a:lnTo>
                  <a:lnTo>
                    <a:pt x="1582" y="2366"/>
                  </a:lnTo>
                  <a:lnTo>
                    <a:pt x="1584" y="2368"/>
                  </a:lnTo>
                  <a:lnTo>
                    <a:pt x="1584" y="2368"/>
                  </a:lnTo>
                  <a:lnTo>
                    <a:pt x="1584" y="2370"/>
                  </a:lnTo>
                  <a:lnTo>
                    <a:pt x="1584" y="2370"/>
                  </a:lnTo>
                  <a:lnTo>
                    <a:pt x="1586" y="2374"/>
                  </a:lnTo>
                  <a:lnTo>
                    <a:pt x="1586" y="2374"/>
                  </a:lnTo>
                  <a:lnTo>
                    <a:pt x="1586" y="2376"/>
                  </a:lnTo>
                  <a:lnTo>
                    <a:pt x="1586" y="2376"/>
                  </a:lnTo>
                  <a:lnTo>
                    <a:pt x="1586" y="2378"/>
                  </a:lnTo>
                  <a:lnTo>
                    <a:pt x="1586" y="2378"/>
                  </a:lnTo>
                  <a:lnTo>
                    <a:pt x="1586" y="2380"/>
                  </a:lnTo>
                  <a:lnTo>
                    <a:pt x="1586" y="2380"/>
                  </a:lnTo>
                  <a:lnTo>
                    <a:pt x="1588" y="2384"/>
                  </a:lnTo>
                  <a:lnTo>
                    <a:pt x="1588" y="2384"/>
                  </a:lnTo>
                  <a:lnTo>
                    <a:pt x="1588" y="2386"/>
                  </a:lnTo>
                  <a:lnTo>
                    <a:pt x="1588" y="2386"/>
                  </a:lnTo>
                  <a:lnTo>
                    <a:pt x="1588" y="2390"/>
                  </a:lnTo>
                  <a:lnTo>
                    <a:pt x="1588" y="2390"/>
                  </a:lnTo>
                  <a:lnTo>
                    <a:pt x="1588" y="2394"/>
                  </a:lnTo>
                  <a:lnTo>
                    <a:pt x="1588" y="2394"/>
                  </a:lnTo>
                  <a:lnTo>
                    <a:pt x="1588" y="2396"/>
                  </a:lnTo>
                  <a:lnTo>
                    <a:pt x="1588" y="2396"/>
                  </a:lnTo>
                  <a:lnTo>
                    <a:pt x="1588" y="2402"/>
                  </a:lnTo>
                  <a:lnTo>
                    <a:pt x="1590" y="2406"/>
                  </a:lnTo>
                  <a:lnTo>
                    <a:pt x="1590" y="2406"/>
                  </a:lnTo>
                  <a:lnTo>
                    <a:pt x="1592" y="2406"/>
                  </a:lnTo>
                  <a:lnTo>
                    <a:pt x="1592" y="2406"/>
                  </a:lnTo>
                  <a:lnTo>
                    <a:pt x="1594" y="2408"/>
                  </a:lnTo>
                  <a:lnTo>
                    <a:pt x="1594" y="2408"/>
                  </a:lnTo>
                  <a:lnTo>
                    <a:pt x="1594" y="2410"/>
                  </a:lnTo>
                  <a:lnTo>
                    <a:pt x="1594" y="2410"/>
                  </a:lnTo>
                  <a:lnTo>
                    <a:pt x="1594" y="2412"/>
                  </a:lnTo>
                  <a:lnTo>
                    <a:pt x="1594" y="2412"/>
                  </a:lnTo>
                  <a:lnTo>
                    <a:pt x="1594" y="2416"/>
                  </a:lnTo>
                  <a:lnTo>
                    <a:pt x="1594" y="2416"/>
                  </a:lnTo>
                  <a:lnTo>
                    <a:pt x="1594" y="2418"/>
                  </a:lnTo>
                  <a:lnTo>
                    <a:pt x="1594" y="2420"/>
                  </a:lnTo>
                  <a:lnTo>
                    <a:pt x="1594" y="2420"/>
                  </a:lnTo>
                  <a:lnTo>
                    <a:pt x="1596" y="2422"/>
                  </a:lnTo>
                  <a:lnTo>
                    <a:pt x="1596" y="2422"/>
                  </a:lnTo>
                  <a:lnTo>
                    <a:pt x="1598" y="2428"/>
                  </a:lnTo>
                  <a:lnTo>
                    <a:pt x="1598" y="2428"/>
                  </a:lnTo>
                  <a:lnTo>
                    <a:pt x="1598" y="2428"/>
                  </a:lnTo>
                  <a:lnTo>
                    <a:pt x="1598" y="2428"/>
                  </a:lnTo>
                  <a:lnTo>
                    <a:pt x="1600" y="2432"/>
                  </a:lnTo>
                  <a:lnTo>
                    <a:pt x="1600" y="2432"/>
                  </a:lnTo>
                  <a:lnTo>
                    <a:pt x="1600" y="2434"/>
                  </a:lnTo>
                  <a:lnTo>
                    <a:pt x="1600" y="2434"/>
                  </a:lnTo>
                  <a:lnTo>
                    <a:pt x="1602" y="2438"/>
                  </a:lnTo>
                  <a:lnTo>
                    <a:pt x="1602" y="2438"/>
                  </a:lnTo>
                  <a:lnTo>
                    <a:pt x="1606" y="2440"/>
                  </a:lnTo>
                  <a:lnTo>
                    <a:pt x="1606" y="2440"/>
                  </a:lnTo>
                  <a:lnTo>
                    <a:pt x="1606" y="2440"/>
                  </a:lnTo>
                  <a:lnTo>
                    <a:pt x="1606" y="2440"/>
                  </a:lnTo>
                  <a:lnTo>
                    <a:pt x="1608" y="2442"/>
                  </a:lnTo>
                  <a:lnTo>
                    <a:pt x="1608" y="2442"/>
                  </a:lnTo>
                  <a:lnTo>
                    <a:pt x="1610" y="2446"/>
                  </a:lnTo>
                  <a:lnTo>
                    <a:pt x="1610" y="2446"/>
                  </a:lnTo>
                  <a:lnTo>
                    <a:pt x="1612" y="2448"/>
                  </a:lnTo>
                  <a:lnTo>
                    <a:pt x="1612" y="2448"/>
                  </a:lnTo>
                  <a:lnTo>
                    <a:pt x="1612" y="2450"/>
                  </a:lnTo>
                  <a:lnTo>
                    <a:pt x="1612" y="2450"/>
                  </a:lnTo>
                  <a:lnTo>
                    <a:pt x="1614" y="2454"/>
                  </a:lnTo>
                  <a:lnTo>
                    <a:pt x="1614" y="2454"/>
                  </a:lnTo>
                  <a:lnTo>
                    <a:pt x="1614" y="2456"/>
                  </a:lnTo>
                  <a:lnTo>
                    <a:pt x="1614" y="2456"/>
                  </a:lnTo>
                  <a:lnTo>
                    <a:pt x="1614" y="2460"/>
                  </a:lnTo>
                  <a:lnTo>
                    <a:pt x="1614" y="2460"/>
                  </a:lnTo>
                  <a:lnTo>
                    <a:pt x="1616" y="2462"/>
                  </a:lnTo>
                  <a:lnTo>
                    <a:pt x="1616" y="2462"/>
                  </a:lnTo>
                  <a:lnTo>
                    <a:pt x="1618" y="2464"/>
                  </a:lnTo>
                  <a:lnTo>
                    <a:pt x="1618" y="2464"/>
                  </a:lnTo>
                  <a:lnTo>
                    <a:pt x="1618" y="2466"/>
                  </a:lnTo>
                  <a:lnTo>
                    <a:pt x="1618" y="2466"/>
                  </a:lnTo>
                  <a:lnTo>
                    <a:pt x="1618" y="2470"/>
                  </a:lnTo>
                  <a:lnTo>
                    <a:pt x="1618" y="2470"/>
                  </a:lnTo>
                  <a:lnTo>
                    <a:pt x="1618" y="2472"/>
                  </a:lnTo>
                  <a:lnTo>
                    <a:pt x="1618" y="2472"/>
                  </a:lnTo>
                  <a:lnTo>
                    <a:pt x="1618" y="2476"/>
                  </a:lnTo>
                  <a:lnTo>
                    <a:pt x="1618" y="2478"/>
                  </a:lnTo>
                  <a:lnTo>
                    <a:pt x="1618" y="2478"/>
                  </a:lnTo>
                  <a:lnTo>
                    <a:pt x="1618" y="2480"/>
                  </a:lnTo>
                  <a:lnTo>
                    <a:pt x="1618" y="2480"/>
                  </a:lnTo>
                  <a:lnTo>
                    <a:pt x="1618" y="2488"/>
                  </a:lnTo>
                  <a:lnTo>
                    <a:pt x="1618" y="2488"/>
                  </a:lnTo>
                  <a:lnTo>
                    <a:pt x="1620" y="2490"/>
                  </a:lnTo>
                  <a:lnTo>
                    <a:pt x="1620" y="2490"/>
                  </a:lnTo>
                  <a:lnTo>
                    <a:pt x="1622" y="2492"/>
                  </a:lnTo>
                  <a:lnTo>
                    <a:pt x="1622" y="2492"/>
                  </a:lnTo>
                  <a:lnTo>
                    <a:pt x="1622" y="2496"/>
                  </a:lnTo>
                  <a:lnTo>
                    <a:pt x="1624" y="2498"/>
                  </a:lnTo>
                  <a:lnTo>
                    <a:pt x="1624" y="2498"/>
                  </a:lnTo>
                  <a:lnTo>
                    <a:pt x="1624" y="2500"/>
                  </a:lnTo>
                  <a:lnTo>
                    <a:pt x="1624" y="2500"/>
                  </a:lnTo>
                  <a:lnTo>
                    <a:pt x="1624" y="2504"/>
                  </a:lnTo>
                  <a:lnTo>
                    <a:pt x="1624" y="2504"/>
                  </a:lnTo>
                  <a:lnTo>
                    <a:pt x="1626" y="2508"/>
                  </a:lnTo>
                  <a:lnTo>
                    <a:pt x="1626" y="2508"/>
                  </a:lnTo>
                  <a:lnTo>
                    <a:pt x="1628" y="2510"/>
                  </a:lnTo>
                  <a:lnTo>
                    <a:pt x="1628" y="2510"/>
                  </a:lnTo>
                  <a:lnTo>
                    <a:pt x="1628" y="2516"/>
                  </a:lnTo>
                  <a:lnTo>
                    <a:pt x="1628" y="2516"/>
                  </a:lnTo>
                  <a:lnTo>
                    <a:pt x="1630" y="2522"/>
                  </a:lnTo>
                  <a:lnTo>
                    <a:pt x="1630" y="2522"/>
                  </a:lnTo>
                  <a:lnTo>
                    <a:pt x="1630" y="2526"/>
                  </a:lnTo>
                  <a:lnTo>
                    <a:pt x="1632" y="2526"/>
                  </a:lnTo>
                  <a:lnTo>
                    <a:pt x="1632" y="2526"/>
                  </a:lnTo>
                  <a:lnTo>
                    <a:pt x="1632" y="2528"/>
                  </a:lnTo>
                  <a:lnTo>
                    <a:pt x="1632" y="2528"/>
                  </a:lnTo>
                  <a:lnTo>
                    <a:pt x="1634" y="2532"/>
                  </a:lnTo>
                  <a:lnTo>
                    <a:pt x="1634" y="2534"/>
                  </a:lnTo>
                  <a:lnTo>
                    <a:pt x="1634" y="2534"/>
                  </a:lnTo>
                  <a:lnTo>
                    <a:pt x="1636" y="2536"/>
                  </a:lnTo>
                  <a:lnTo>
                    <a:pt x="1636" y="2536"/>
                  </a:lnTo>
                  <a:lnTo>
                    <a:pt x="1640" y="2540"/>
                  </a:lnTo>
                  <a:lnTo>
                    <a:pt x="1640" y="2540"/>
                  </a:lnTo>
                  <a:lnTo>
                    <a:pt x="1642" y="2540"/>
                  </a:lnTo>
                  <a:lnTo>
                    <a:pt x="1642" y="2540"/>
                  </a:lnTo>
                  <a:lnTo>
                    <a:pt x="1642" y="2542"/>
                  </a:lnTo>
                  <a:lnTo>
                    <a:pt x="1642" y="2542"/>
                  </a:lnTo>
                  <a:lnTo>
                    <a:pt x="1642" y="2544"/>
                  </a:lnTo>
                  <a:lnTo>
                    <a:pt x="1642" y="2544"/>
                  </a:lnTo>
                  <a:lnTo>
                    <a:pt x="1644" y="2546"/>
                  </a:lnTo>
                  <a:lnTo>
                    <a:pt x="1644" y="2546"/>
                  </a:lnTo>
                  <a:lnTo>
                    <a:pt x="1644" y="2548"/>
                  </a:lnTo>
                  <a:lnTo>
                    <a:pt x="1644" y="2548"/>
                  </a:lnTo>
                  <a:lnTo>
                    <a:pt x="1644" y="2550"/>
                  </a:lnTo>
                  <a:lnTo>
                    <a:pt x="1644" y="2550"/>
                  </a:lnTo>
                  <a:lnTo>
                    <a:pt x="1644" y="2552"/>
                  </a:lnTo>
                  <a:lnTo>
                    <a:pt x="1644" y="2556"/>
                  </a:lnTo>
                  <a:lnTo>
                    <a:pt x="1644" y="2556"/>
                  </a:lnTo>
                  <a:lnTo>
                    <a:pt x="1648" y="2560"/>
                  </a:lnTo>
                  <a:lnTo>
                    <a:pt x="1648" y="2560"/>
                  </a:lnTo>
                  <a:lnTo>
                    <a:pt x="1648" y="2562"/>
                  </a:lnTo>
                  <a:lnTo>
                    <a:pt x="1648" y="2562"/>
                  </a:lnTo>
                  <a:lnTo>
                    <a:pt x="1650" y="2564"/>
                  </a:lnTo>
                  <a:lnTo>
                    <a:pt x="1650" y="2564"/>
                  </a:lnTo>
                  <a:lnTo>
                    <a:pt x="1650" y="2568"/>
                  </a:lnTo>
                  <a:lnTo>
                    <a:pt x="1650" y="2568"/>
                  </a:lnTo>
                  <a:lnTo>
                    <a:pt x="1650" y="2570"/>
                  </a:lnTo>
                  <a:lnTo>
                    <a:pt x="1650" y="2570"/>
                  </a:lnTo>
                  <a:lnTo>
                    <a:pt x="1652" y="2572"/>
                  </a:lnTo>
                  <a:lnTo>
                    <a:pt x="1652" y="2572"/>
                  </a:lnTo>
                  <a:lnTo>
                    <a:pt x="1652" y="2576"/>
                  </a:lnTo>
                  <a:lnTo>
                    <a:pt x="1652" y="2576"/>
                  </a:lnTo>
                  <a:lnTo>
                    <a:pt x="1652" y="2580"/>
                  </a:lnTo>
                  <a:lnTo>
                    <a:pt x="1652" y="2580"/>
                  </a:lnTo>
                  <a:lnTo>
                    <a:pt x="1654" y="2584"/>
                  </a:lnTo>
                  <a:lnTo>
                    <a:pt x="1654" y="2584"/>
                  </a:lnTo>
                  <a:lnTo>
                    <a:pt x="1654" y="2586"/>
                  </a:lnTo>
                  <a:lnTo>
                    <a:pt x="1654" y="2586"/>
                  </a:lnTo>
                  <a:lnTo>
                    <a:pt x="1654" y="2588"/>
                  </a:lnTo>
                  <a:lnTo>
                    <a:pt x="1654" y="2588"/>
                  </a:lnTo>
                  <a:lnTo>
                    <a:pt x="1656" y="2592"/>
                  </a:lnTo>
                  <a:lnTo>
                    <a:pt x="1656" y="2592"/>
                  </a:lnTo>
                  <a:lnTo>
                    <a:pt x="1656" y="2594"/>
                  </a:lnTo>
                  <a:lnTo>
                    <a:pt x="1656" y="2594"/>
                  </a:lnTo>
                  <a:lnTo>
                    <a:pt x="1658" y="2596"/>
                  </a:lnTo>
                  <a:lnTo>
                    <a:pt x="1658" y="2596"/>
                  </a:lnTo>
                  <a:lnTo>
                    <a:pt x="1660" y="2600"/>
                  </a:lnTo>
                  <a:lnTo>
                    <a:pt x="1660" y="2600"/>
                  </a:lnTo>
                  <a:lnTo>
                    <a:pt x="1660" y="2602"/>
                  </a:lnTo>
                  <a:lnTo>
                    <a:pt x="1660" y="2602"/>
                  </a:lnTo>
                  <a:lnTo>
                    <a:pt x="1660" y="2604"/>
                  </a:lnTo>
                  <a:lnTo>
                    <a:pt x="1660" y="2604"/>
                  </a:lnTo>
                  <a:lnTo>
                    <a:pt x="1662" y="2608"/>
                  </a:lnTo>
                  <a:lnTo>
                    <a:pt x="1662" y="2608"/>
                  </a:lnTo>
                  <a:lnTo>
                    <a:pt x="1664" y="2610"/>
                  </a:lnTo>
                  <a:lnTo>
                    <a:pt x="1664" y="2610"/>
                  </a:lnTo>
                  <a:lnTo>
                    <a:pt x="1664" y="2612"/>
                  </a:lnTo>
                  <a:lnTo>
                    <a:pt x="1664" y="2612"/>
                  </a:lnTo>
                  <a:lnTo>
                    <a:pt x="1664" y="2614"/>
                  </a:lnTo>
                  <a:lnTo>
                    <a:pt x="1664" y="2614"/>
                  </a:lnTo>
                  <a:lnTo>
                    <a:pt x="1664" y="2618"/>
                  </a:lnTo>
                  <a:lnTo>
                    <a:pt x="1664" y="2618"/>
                  </a:lnTo>
                  <a:lnTo>
                    <a:pt x="1666" y="2622"/>
                  </a:lnTo>
                  <a:lnTo>
                    <a:pt x="1666" y="2622"/>
                  </a:lnTo>
                  <a:lnTo>
                    <a:pt x="1666" y="2624"/>
                  </a:lnTo>
                  <a:lnTo>
                    <a:pt x="1666" y="2624"/>
                  </a:lnTo>
                  <a:lnTo>
                    <a:pt x="1668" y="2626"/>
                  </a:lnTo>
                  <a:lnTo>
                    <a:pt x="1668" y="2626"/>
                  </a:lnTo>
                  <a:lnTo>
                    <a:pt x="1670" y="2628"/>
                  </a:lnTo>
                  <a:lnTo>
                    <a:pt x="1670" y="2628"/>
                  </a:lnTo>
                  <a:lnTo>
                    <a:pt x="1672" y="2632"/>
                  </a:lnTo>
                  <a:lnTo>
                    <a:pt x="1672" y="2632"/>
                  </a:lnTo>
                  <a:lnTo>
                    <a:pt x="1672" y="2634"/>
                  </a:lnTo>
                  <a:lnTo>
                    <a:pt x="1672" y="2634"/>
                  </a:lnTo>
                  <a:lnTo>
                    <a:pt x="1674" y="2636"/>
                  </a:lnTo>
                  <a:lnTo>
                    <a:pt x="1674" y="2636"/>
                  </a:lnTo>
                  <a:lnTo>
                    <a:pt x="1676" y="2638"/>
                  </a:lnTo>
                  <a:lnTo>
                    <a:pt x="1676" y="2638"/>
                  </a:lnTo>
                  <a:lnTo>
                    <a:pt x="1676" y="2640"/>
                  </a:lnTo>
                  <a:lnTo>
                    <a:pt x="1676" y="2640"/>
                  </a:lnTo>
                  <a:lnTo>
                    <a:pt x="1678" y="2644"/>
                  </a:lnTo>
                  <a:lnTo>
                    <a:pt x="1678" y="2644"/>
                  </a:lnTo>
                  <a:lnTo>
                    <a:pt x="1678" y="2646"/>
                  </a:lnTo>
                  <a:lnTo>
                    <a:pt x="1678" y="2646"/>
                  </a:lnTo>
                  <a:lnTo>
                    <a:pt x="1678" y="2650"/>
                  </a:lnTo>
                  <a:lnTo>
                    <a:pt x="1678" y="2650"/>
                  </a:lnTo>
                  <a:lnTo>
                    <a:pt x="1680" y="2652"/>
                  </a:lnTo>
                  <a:lnTo>
                    <a:pt x="1680" y="2652"/>
                  </a:lnTo>
                  <a:lnTo>
                    <a:pt x="1682" y="2654"/>
                  </a:lnTo>
                  <a:lnTo>
                    <a:pt x="1682" y="2654"/>
                  </a:lnTo>
                  <a:lnTo>
                    <a:pt x="1684" y="2660"/>
                  </a:lnTo>
                  <a:lnTo>
                    <a:pt x="1684" y="2660"/>
                  </a:lnTo>
                  <a:lnTo>
                    <a:pt x="1684" y="2662"/>
                  </a:lnTo>
                  <a:lnTo>
                    <a:pt x="1684" y="2662"/>
                  </a:lnTo>
                  <a:lnTo>
                    <a:pt x="1684" y="2664"/>
                  </a:lnTo>
                  <a:lnTo>
                    <a:pt x="1684" y="2664"/>
                  </a:lnTo>
                  <a:lnTo>
                    <a:pt x="1686" y="2668"/>
                  </a:lnTo>
                  <a:lnTo>
                    <a:pt x="1686" y="2668"/>
                  </a:lnTo>
                  <a:lnTo>
                    <a:pt x="1686" y="2670"/>
                  </a:lnTo>
                  <a:lnTo>
                    <a:pt x="1686" y="2670"/>
                  </a:lnTo>
                  <a:lnTo>
                    <a:pt x="1686" y="2670"/>
                  </a:lnTo>
                  <a:lnTo>
                    <a:pt x="1688" y="2676"/>
                  </a:lnTo>
                  <a:lnTo>
                    <a:pt x="1688" y="2676"/>
                  </a:lnTo>
                  <a:lnTo>
                    <a:pt x="1688" y="2678"/>
                  </a:lnTo>
                  <a:lnTo>
                    <a:pt x="1688" y="2678"/>
                  </a:lnTo>
                  <a:lnTo>
                    <a:pt x="1688" y="2682"/>
                  </a:lnTo>
                  <a:lnTo>
                    <a:pt x="1688" y="2682"/>
                  </a:lnTo>
                  <a:lnTo>
                    <a:pt x="1688" y="2684"/>
                  </a:lnTo>
                  <a:lnTo>
                    <a:pt x="1688" y="2684"/>
                  </a:lnTo>
                  <a:lnTo>
                    <a:pt x="1690" y="2688"/>
                  </a:lnTo>
                  <a:lnTo>
                    <a:pt x="1690" y="2688"/>
                  </a:lnTo>
                  <a:lnTo>
                    <a:pt x="1692" y="2692"/>
                  </a:lnTo>
                  <a:lnTo>
                    <a:pt x="1692" y="2692"/>
                  </a:lnTo>
                  <a:lnTo>
                    <a:pt x="1692" y="2694"/>
                  </a:lnTo>
                  <a:lnTo>
                    <a:pt x="1692" y="2694"/>
                  </a:lnTo>
                  <a:lnTo>
                    <a:pt x="1694" y="2698"/>
                  </a:lnTo>
                  <a:lnTo>
                    <a:pt x="1694" y="2700"/>
                  </a:lnTo>
                  <a:lnTo>
                    <a:pt x="1694" y="2700"/>
                  </a:lnTo>
                  <a:lnTo>
                    <a:pt x="1694" y="2702"/>
                  </a:lnTo>
                  <a:lnTo>
                    <a:pt x="1694" y="2702"/>
                  </a:lnTo>
                  <a:lnTo>
                    <a:pt x="1696" y="2706"/>
                  </a:lnTo>
                  <a:lnTo>
                    <a:pt x="1696" y="2706"/>
                  </a:lnTo>
                  <a:lnTo>
                    <a:pt x="1698" y="2710"/>
                  </a:lnTo>
                  <a:lnTo>
                    <a:pt x="1698" y="2710"/>
                  </a:lnTo>
                  <a:lnTo>
                    <a:pt x="1698" y="2712"/>
                  </a:lnTo>
                  <a:lnTo>
                    <a:pt x="1698" y="2712"/>
                  </a:lnTo>
                  <a:lnTo>
                    <a:pt x="1702" y="2718"/>
                  </a:lnTo>
                  <a:lnTo>
                    <a:pt x="1702" y="2718"/>
                  </a:lnTo>
                  <a:lnTo>
                    <a:pt x="1704" y="2718"/>
                  </a:lnTo>
                  <a:lnTo>
                    <a:pt x="1704" y="2718"/>
                  </a:lnTo>
                  <a:lnTo>
                    <a:pt x="1708" y="2722"/>
                  </a:lnTo>
                  <a:lnTo>
                    <a:pt x="1708" y="2722"/>
                  </a:lnTo>
                  <a:lnTo>
                    <a:pt x="1714" y="2722"/>
                  </a:lnTo>
                  <a:lnTo>
                    <a:pt x="1714" y="2722"/>
                  </a:lnTo>
                  <a:lnTo>
                    <a:pt x="1714" y="2722"/>
                  </a:lnTo>
                  <a:lnTo>
                    <a:pt x="1720" y="2720"/>
                  </a:lnTo>
                  <a:lnTo>
                    <a:pt x="1720" y="2720"/>
                  </a:lnTo>
                  <a:lnTo>
                    <a:pt x="1720" y="2720"/>
                  </a:lnTo>
                  <a:lnTo>
                    <a:pt x="1720" y="2720"/>
                  </a:lnTo>
                  <a:lnTo>
                    <a:pt x="1722" y="2720"/>
                  </a:lnTo>
                  <a:lnTo>
                    <a:pt x="1722" y="2720"/>
                  </a:lnTo>
                  <a:lnTo>
                    <a:pt x="1726" y="2718"/>
                  </a:lnTo>
                  <a:lnTo>
                    <a:pt x="1726" y="2718"/>
                  </a:lnTo>
                  <a:lnTo>
                    <a:pt x="1732" y="2714"/>
                  </a:lnTo>
                  <a:lnTo>
                    <a:pt x="1732" y="2714"/>
                  </a:lnTo>
                  <a:lnTo>
                    <a:pt x="1732" y="2712"/>
                  </a:lnTo>
                  <a:lnTo>
                    <a:pt x="1732" y="2712"/>
                  </a:lnTo>
                  <a:lnTo>
                    <a:pt x="1736" y="2710"/>
                  </a:lnTo>
                  <a:lnTo>
                    <a:pt x="1736" y="2710"/>
                  </a:lnTo>
                  <a:lnTo>
                    <a:pt x="1738" y="2702"/>
                  </a:lnTo>
                  <a:lnTo>
                    <a:pt x="1738" y="2702"/>
                  </a:lnTo>
                  <a:lnTo>
                    <a:pt x="1738" y="2700"/>
                  </a:lnTo>
                  <a:lnTo>
                    <a:pt x="1738" y="2700"/>
                  </a:lnTo>
                  <a:lnTo>
                    <a:pt x="1738" y="2696"/>
                  </a:lnTo>
                  <a:lnTo>
                    <a:pt x="1738" y="2696"/>
                  </a:lnTo>
                  <a:lnTo>
                    <a:pt x="1738" y="2694"/>
                  </a:lnTo>
                  <a:lnTo>
                    <a:pt x="1738" y="2694"/>
                  </a:lnTo>
                  <a:lnTo>
                    <a:pt x="1738" y="2690"/>
                  </a:lnTo>
                  <a:lnTo>
                    <a:pt x="1738" y="2690"/>
                  </a:lnTo>
                  <a:lnTo>
                    <a:pt x="1738" y="2688"/>
                  </a:lnTo>
                  <a:lnTo>
                    <a:pt x="1738" y="2688"/>
                  </a:lnTo>
                  <a:lnTo>
                    <a:pt x="1740" y="2684"/>
                  </a:lnTo>
                  <a:lnTo>
                    <a:pt x="1740" y="2684"/>
                  </a:lnTo>
                  <a:lnTo>
                    <a:pt x="1740" y="2682"/>
                  </a:lnTo>
                  <a:lnTo>
                    <a:pt x="1740" y="2682"/>
                  </a:lnTo>
                  <a:lnTo>
                    <a:pt x="1740" y="2680"/>
                  </a:lnTo>
                  <a:lnTo>
                    <a:pt x="1742" y="2674"/>
                  </a:lnTo>
                  <a:lnTo>
                    <a:pt x="1742" y="2674"/>
                  </a:lnTo>
                  <a:lnTo>
                    <a:pt x="1742" y="2670"/>
                  </a:lnTo>
                  <a:lnTo>
                    <a:pt x="1742" y="2670"/>
                  </a:lnTo>
                  <a:lnTo>
                    <a:pt x="1742" y="2668"/>
                  </a:lnTo>
                  <a:lnTo>
                    <a:pt x="1742" y="2668"/>
                  </a:lnTo>
                  <a:lnTo>
                    <a:pt x="1742" y="2664"/>
                  </a:lnTo>
                  <a:lnTo>
                    <a:pt x="1742" y="2664"/>
                  </a:lnTo>
                  <a:lnTo>
                    <a:pt x="1742" y="2662"/>
                  </a:lnTo>
                  <a:lnTo>
                    <a:pt x="1742" y="2662"/>
                  </a:lnTo>
                  <a:lnTo>
                    <a:pt x="1744" y="2658"/>
                  </a:lnTo>
                  <a:lnTo>
                    <a:pt x="1744" y="2658"/>
                  </a:lnTo>
                  <a:lnTo>
                    <a:pt x="1744" y="2656"/>
                  </a:lnTo>
                  <a:lnTo>
                    <a:pt x="1744" y="2656"/>
                  </a:lnTo>
                  <a:lnTo>
                    <a:pt x="1744" y="2652"/>
                  </a:lnTo>
                  <a:lnTo>
                    <a:pt x="1744" y="2652"/>
                  </a:lnTo>
                  <a:lnTo>
                    <a:pt x="1744" y="2650"/>
                  </a:lnTo>
                  <a:lnTo>
                    <a:pt x="1744" y="2650"/>
                  </a:lnTo>
                  <a:lnTo>
                    <a:pt x="1744" y="2648"/>
                  </a:lnTo>
                  <a:lnTo>
                    <a:pt x="1744" y="2648"/>
                  </a:lnTo>
                  <a:lnTo>
                    <a:pt x="1746" y="2644"/>
                  </a:lnTo>
                  <a:lnTo>
                    <a:pt x="1746" y="2644"/>
                  </a:lnTo>
                  <a:lnTo>
                    <a:pt x="1746" y="2640"/>
                  </a:lnTo>
                  <a:lnTo>
                    <a:pt x="1746" y="2640"/>
                  </a:lnTo>
                  <a:lnTo>
                    <a:pt x="1746" y="2638"/>
                  </a:lnTo>
                  <a:lnTo>
                    <a:pt x="1746" y="2638"/>
                  </a:lnTo>
                  <a:lnTo>
                    <a:pt x="1746" y="2636"/>
                  </a:lnTo>
                  <a:lnTo>
                    <a:pt x="1746" y="2636"/>
                  </a:lnTo>
                  <a:lnTo>
                    <a:pt x="1746" y="2634"/>
                  </a:lnTo>
                  <a:lnTo>
                    <a:pt x="1746" y="2634"/>
                  </a:lnTo>
                  <a:lnTo>
                    <a:pt x="1748" y="2632"/>
                  </a:lnTo>
                  <a:lnTo>
                    <a:pt x="1748" y="2632"/>
                  </a:lnTo>
                  <a:lnTo>
                    <a:pt x="1750" y="2628"/>
                  </a:lnTo>
                  <a:lnTo>
                    <a:pt x="1750" y="2628"/>
                  </a:lnTo>
                  <a:lnTo>
                    <a:pt x="1748" y="2624"/>
                  </a:lnTo>
                  <a:lnTo>
                    <a:pt x="1748" y="2624"/>
                  </a:lnTo>
                  <a:lnTo>
                    <a:pt x="1748" y="2622"/>
                  </a:lnTo>
                  <a:lnTo>
                    <a:pt x="1748" y="2622"/>
                  </a:lnTo>
                  <a:lnTo>
                    <a:pt x="1748" y="2620"/>
                  </a:lnTo>
                  <a:lnTo>
                    <a:pt x="1748" y="2620"/>
                  </a:lnTo>
                  <a:lnTo>
                    <a:pt x="1750" y="2616"/>
                  </a:lnTo>
                  <a:lnTo>
                    <a:pt x="1750" y="2614"/>
                  </a:lnTo>
                  <a:lnTo>
                    <a:pt x="1750" y="2614"/>
                  </a:lnTo>
                  <a:lnTo>
                    <a:pt x="1748" y="2610"/>
                  </a:lnTo>
                  <a:lnTo>
                    <a:pt x="1748" y="2610"/>
                  </a:lnTo>
                  <a:lnTo>
                    <a:pt x="1748" y="2606"/>
                  </a:lnTo>
                  <a:lnTo>
                    <a:pt x="1748" y="2606"/>
                  </a:lnTo>
                  <a:lnTo>
                    <a:pt x="1750" y="2604"/>
                  </a:lnTo>
                  <a:lnTo>
                    <a:pt x="1750" y="2604"/>
                  </a:lnTo>
                  <a:lnTo>
                    <a:pt x="1752" y="2600"/>
                  </a:lnTo>
                  <a:lnTo>
                    <a:pt x="1752" y="2600"/>
                  </a:lnTo>
                  <a:lnTo>
                    <a:pt x="1752" y="2592"/>
                  </a:lnTo>
                  <a:lnTo>
                    <a:pt x="1752" y="2592"/>
                  </a:lnTo>
                  <a:lnTo>
                    <a:pt x="1750" y="2590"/>
                  </a:lnTo>
                  <a:lnTo>
                    <a:pt x="1750" y="2590"/>
                  </a:lnTo>
                  <a:lnTo>
                    <a:pt x="1752" y="2582"/>
                  </a:lnTo>
                  <a:lnTo>
                    <a:pt x="1752" y="2582"/>
                  </a:lnTo>
                  <a:lnTo>
                    <a:pt x="1752" y="2582"/>
                  </a:lnTo>
                  <a:lnTo>
                    <a:pt x="1752" y="2578"/>
                  </a:lnTo>
                  <a:lnTo>
                    <a:pt x="1752" y="2578"/>
                  </a:lnTo>
                  <a:lnTo>
                    <a:pt x="1754" y="2576"/>
                  </a:lnTo>
                  <a:lnTo>
                    <a:pt x="1754" y="2576"/>
                  </a:lnTo>
                  <a:lnTo>
                    <a:pt x="1756" y="2572"/>
                  </a:lnTo>
                  <a:lnTo>
                    <a:pt x="1756" y="2572"/>
                  </a:lnTo>
                  <a:lnTo>
                    <a:pt x="1756" y="2570"/>
                  </a:lnTo>
                  <a:lnTo>
                    <a:pt x="1756" y="2570"/>
                  </a:lnTo>
                  <a:lnTo>
                    <a:pt x="1758" y="2566"/>
                  </a:lnTo>
                  <a:lnTo>
                    <a:pt x="1758" y="2566"/>
                  </a:lnTo>
                  <a:lnTo>
                    <a:pt x="1758" y="2564"/>
                  </a:lnTo>
                  <a:lnTo>
                    <a:pt x="1758" y="2564"/>
                  </a:lnTo>
                  <a:lnTo>
                    <a:pt x="1760" y="2556"/>
                  </a:lnTo>
                  <a:lnTo>
                    <a:pt x="1760" y="2556"/>
                  </a:lnTo>
                  <a:lnTo>
                    <a:pt x="1762" y="2552"/>
                  </a:lnTo>
                  <a:lnTo>
                    <a:pt x="1762" y="2552"/>
                  </a:lnTo>
                  <a:lnTo>
                    <a:pt x="1762" y="2548"/>
                  </a:lnTo>
                  <a:lnTo>
                    <a:pt x="1762" y="2548"/>
                  </a:lnTo>
                  <a:lnTo>
                    <a:pt x="1762" y="2546"/>
                  </a:lnTo>
                  <a:lnTo>
                    <a:pt x="1762" y="2546"/>
                  </a:lnTo>
                  <a:lnTo>
                    <a:pt x="1762" y="2544"/>
                  </a:lnTo>
                  <a:lnTo>
                    <a:pt x="1762" y="2544"/>
                  </a:lnTo>
                  <a:lnTo>
                    <a:pt x="1764" y="2540"/>
                  </a:lnTo>
                  <a:lnTo>
                    <a:pt x="1764" y="2540"/>
                  </a:lnTo>
                  <a:lnTo>
                    <a:pt x="1764" y="2536"/>
                  </a:lnTo>
                  <a:lnTo>
                    <a:pt x="1764" y="2536"/>
                  </a:lnTo>
                  <a:lnTo>
                    <a:pt x="1764" y="2534"/>
                  </a:lnTo>
                  <a:lnTo>
                    <a:pt x="1764" y="2534"/>
                  </a:lnTo>
                  <a:lnTo>
                    <a:pt x="1764" y="2534"/>
                  </a:lnTo>
                  <a:lnTo>
                    <a:pt x="1764" y="2534"/>
                  </a:lnTo>
                  <a:lnTo>
                    <a:pt x="1766" y="2530"/>
                  </a:lnTo>
                  <a:lnTo>
                    <a:pt x="1766" y="2530"/>
                  </a:lnTo>
                  <a:lnTo>
                    <a:pt x="1768" y="2522"/>
                  </a:lnTo>
                  <a:lnTo>
                    <a:pt x="1768" y="2522"/>
                  </a:lnTo>
                  <a:lnTo>
                    <a:pt x="1766" y="2518"/>
                  </a:lnTo>
                  <a:lnTo>
                    <a:pt x="1766" y="2518"/>
                  </a:lnTo>
                  <a:lnTo>
                    <a:pt x="1766" y="2516"/>
                  </a:lnTo>
                  <a:lnTo>
                    <a:pt x="1764" y="2514"/>
                  </a:lnTo>
                  <a:lnTo>
                    <a:pt x="1764" y="2514"/>
                  </a:lnTo>
                  <a:lnTo>
                    <a:pt x="1764" y="2512"/>
                  </a:lnTo>
                  <a:lnTo>
                    <a:pt x="1764" y="2512"/>
                  </a:lnTo>
                  <a:lnTo>
                    <a:pt x="1766" y="2510"/>
                  </a:lnTo>
                  <a:lnTo>
                    <a:pt x="1768" y="2508"/>
                  </a:lnTo>
                  <a:lnTo>
                    <a:pt x="1768" y="2508"/>
                  </a:lnTo>
                  <a:lnTo>
                    <a:pt x="1770" y="2504"/>
                  </a:lnTo>
                  <a:lnTo>
                    <a:pt x="1770" y="2502"/>
                  </a:lnTo>
                  <a:lnTo>
                    <a:pt x="1770" y="2502"/>
                  </a:lnTo>
                  <a:lnTo>
                    <a:pt x="1770" y="2498"/>
                  </a:lnTo>
                  <a:lnTo>
                    <a:pt x="1770" y="2498"/>
                  </a:lnTo>
                  <a:lnTo>
                    <a:pt x="1770" y="2496"/>
                  </a:lnTo>
                  <a:lnTo>
                    <a:pt x="1770" y="2496"/>
                  </a:lnTo>
                  <a:lnTo>
                    <a:pt x="1770" y="2496"/>
                  </a:lnTo>
                  <a:lnTo>
                    <a:pt x="1770" y="2496"/>
                  </a:lnTo>
                  <a:lnTo>
                    <a:pt x="1772" y="2492"/>
                  </a:lnTo>
                  <a:lnTo>
                    <a:pt x="1772" y="2492"/>
                  </a:lnTo>
                  <a:lnTo>
                    <a:pt x="1772" y="2488"/>
                  </a:lnTo>
                  <a:lnTo>
                    <a:pt x="1772" y="2488"/>
                  </a:lnTo>
                  <a:lnTo>
                    <a:pt x="1772" y="2486"/>
                  </a:lnTo>
                  <a:lnTo>
                    <a:pt x="1772" y="2486"/>
                  </a:lnTo>
                  <a:lnTo>
                    <a:pt x="1772" y="2484"/>
                  </a:lnTo>
                  <a:lnTo>
                    <a:pt x="1772" y="2484"/>
                  </a:lnTo>
                  <a:lnTo>
                    <a:pt x="1772" y="2480"/>
                  </a:lnTo>
                  <a:lnTo>
                    <a:pt x="1772" y="2478"/>
                  </a:lnTo>
                  <a:lnTo>
                    <a:pt x="1772" y="2478"/>
                  </a:lnTo>
                  <a:lnTo>
                    <a:pt x="1772" y="2474"/>
                  </a:lnTo>
                  <a:lnTo>
                    <a:pt x="1772" y="2474"/>
                  </a:lnTo>
                  <a:lnTo>
                    <a:pt x="1770" y="2468"/>
                  </a:lnTo>
                  <a:lnTo>
                    <a:pt x="1770" y="2468"/>
                  </a:lnTo>
                  <a:lnTo>
                    <a:pt x="1770" y="2468"/>
                  </a:lnTo>
                  <a:lnTo>
                    <a:pt x="1770" y="2464"/>
                  </a:lnTo>
                  <a:lnTo>
                    <a:pt x="1770" y="2464"/>
                  </a:lnTo>
                  <a:lnTo>
                    <a:pt x="1770" y="2464"/>
                  </a:lnTo>
                  <a:lnTo>
                    <a:pt x="1770" y="2460"/>
                  </a:lnTo>
                  <a:lnTo>
                    <a:pt x="1770" y="2460"/>
                  </a:lnTo>
                  <a:lnTo>
                    <a:pt x="1772" y="2458"/>
                  </a:lnTo>
                  <a:lnTo>
                    <a:pt x="1772" y="2458"/>
                  </a:lnTo>
                  <a:lnTo>
                    <a:pt x="1772" y="2454"/>
                  </a:lnTo>
                  <a:lnTo>
                    <a:pt x="1772" y="2454"/>
                  </a:lnTo>
                  <a:lnTo>
                    <a:pt x="1772" y="2450"/>
                  </a:lnTo>
                  <a:lnTo>
                    <a:pt x="1772" y="2450"/>
                  </a:lnTo>
                  <a:lnTo>
                    <a:pt x="1772" y="2448"/>
                  </a:lnTo>
                  <a:lnTo>
                    <a:pt x="1772" y="2448"/>
                  </a:lnTo>
                  <a:lnTo>
                    <a:pt x="1772" y="2446"/>
                  </a:lnTo>
                  <a:lnTo>
                    <a:pt x="1772" y="2446"/>
                  </a:lnTo>
                  <a:lnTo>
                    <a:pt x="1774" y="2442"/>
                  </a:lnTo>
                  <a:lnTo>
                    <a:pt x="1774" y="2442"/>
                  </a:lnTo>
                  <a:lnTo>
                    <a:pt x="1774" y="2440"/>
                  </a:lnTo>
                  <a:lnTo>
                    <a:pt x="1774" y="2440"/>
                  </a:lnTo>
                  <a:lnTo>
                    <a:pt x="1774" y="2436"/>
                  </a:lnTo>
                  <a:lnTo>
                    <a:pt x="1774" y="2436"/>
                  </a:lnTo>
                  <a:lnTo>
                    <a:pt x="1774" y="2434"/>
                  </a:lnTo>
                  <a:lnTo>
                    <a:pt x="1774" y="2434"/>
                  </a:lnTo>
                  <a:lnTo>
                    <a:pt x="1774" y="2432"/>
                  </a:lnTo>
                  <a:lnTo>
                    <a:pt x="1774" y="2432"/>
                  </a:lnTo>
                  <a:lnTo>
                    <a:pt x="1774" y="2430"/>
                  </a:lnTo>
                  <a:lnTo>
                    <a:pt x="1774" y="2430"/>
                  </a:lnTo>
                  <a:lnTo>
                    <a:pt x="1776" y="2428"/>
                  </a:lnTo>
                  <a:lnTo>
                    <a:pt x="1776" y="2428"/>
                  </a:lnTo>
                  <a:lnTo>
                    <a:pt x="1778" y="2426"/>
                  </a:lnTo>
                  <a:lnTo>
                    <a:pt x="1778" y="2426"/>
                  </a:lnTo>
                  <a:lnTo>
                    <a:pt x="1778" y="2424"/>
                  </a:lnTo>
                  <a:lnTo>
                    <a:pt x="1778" y="2422"/>
                  </a:lnTo>
                  <a:lnTo>
                    <a:pt x="1778" y="2422"/>
                  </a:lnTo>
                  <a:lnTo>
                    <a:pt x="1780" y="2418"/>
                  </a:lnTo>
                  <a:lnTo>
                    <a:pt x="1780" y="2418"/>
                  </a:lnTo>
                  <a:lnTo>
                    <a:pt x="1782" y="2416"/>
                  </a:lnTo>
                  <a:lnTo>
                    <a:pt x="1782" y="2416"/>
                  </a:lnTo>
                  <a:lnTo>
                    <a:pt x="1784" y="2414"/>
                  </a:lnTo>
                  <a:lnTo>
                    <a:pt x="1784" y="2414"/>
                  </a:lnTo>
                  <a:lnTo>
                    <a:pt x="1784" y="2410"/>
                  </a:lnTo>
                  <a:lnTo>
                    <a:pt x="1784" y="2410"/>
                  </a:lnTo>
                  <a:lnTo>
                    <a:pt x="1784" y="2406"/>
                  </a:lnTo>
                  <a:lnTo>
                    <a:pt x="1784" y="2406"/>
                  </a:lnTo>
                  <a:lnTo>
                    <a:pt x="1784" y="2404"/>
                  </a:lnTo>
                  <a:lnTo>
                    <a:pt x="1784" y="2404"/>
                  </a:lnTo>
                  <a:lnTo>
                    <a:pt x="1784" y="2400"/>
                  </a:lnTo>
                  <a:lnTo>
                    <a:pt x="1784" y="2400"/>
                  </a:lnTo>
                  <a:lnTo>
                    <a:pt x="1784" y="2398"/>
                  </a:lnTo>
                  <a:lnTo>
                    <a:pt x="1784" y="2398"/>
                  </a:lnTo>
                  <a:lnTo>
                    <a:pt x="1782" y="2394"/>
                  </a:lnTo>
                  <a:lnTo>
                    <a:pt x="1782" y="2394"/>
                  </a:lnTo>
                  <a:lnTo>
                    <a:pt x="1784" y="2394"/>
                  </a:lnTo>
                  <a:lnTo>
                    <a:pt x="1784" y="2394"/>
                  </a:lnTo>
                  <a:lnTo>
                    <a:pt x="1784" y="2390"/>
                  </a:lnTo>
                  <a:lnTo>
                    <a:pt x="1784" y="2390"/>
                  </a:lnTo>
                  <a:lnTo>
                    <a:pt x="1784" y="2386"/>
                  </a:lnTo>
                  <a:lnTo>
                    <a:pt x="1784" y="2386"/>
                  </a:lnTo>
                  <a:lnTo>
                    <a:pt x="1784" y="2384"/>
                  </a:lnTo>
                  <a:lnTo>
                    <a:pt x="1784" y="2384"/>
                  </a:lnTo>
                  <a:lnTo>
                    <a:pt x="1784" y="2380"/>
                  </a:lnTo>
                  <a:lnTo>
                    <a:pt x="1784" y="2380"/>
                  </a:lnTo>
                  <a:lnTo>
                    <a:pt x="1784" y="2378"/>
                  </a:lnTo>
                  <a:lnTo>
                    <a:pt x="1784" y="2378"/>
                  </a:lnTo>
                  <a:lnTo>
                    <a:pt x="1784" y="2374"/>
                  </a:lnTo>
                  <a:lnTo>
                    <a:pt x="1784" y="2374"/>
                  </a:lnTo>
                  <a:lnTo>
                    <a:pt x="1788" y="2366"/>
                  </a:lnTo>
                  <a:lnTo>
                    <a:pt x="1788" y="2366"/>
                  </a:lnTo>
                  <a:lnTo>
                    <a:pt x="1788" y="2362"/>
                  </a:lnTo>
                  <a:lnTo>
                    <a:pt x="1788" y="2362"/>
                  </a:lnTo>
                  <a:lnTo>
                    <a:pt x="1788" y="2360"/>
                  </a:lnTo>
                  <a:lnTo>
                    <a:pt x="1788" y="2360"/>
                  </a:lnTo>
                  <a:lnTo>
                    <a:pt x="1788" y="2358"/>
                  </a:lnTo>
                  <a:lnTo>
                    <a:pt x="1788" y="2358"/>
                  </a:lnTo>
                  <a:lnTo>
                    <a:pt x="1790" y="2356"/>
                  </a:lnTo>
                  <a:lnTo>
                    <a:pt x="1790" y="2356"/>
                  </a:lnTo>
                  <a:lnTo>
                    <a:pt x="1790" y="2352"/>
                  </a:lnTo>
                  <a:lnTo>
                    <a:pt x="1790" y="2352"/>
                  </a:lnTo>
                  <a:lnTo>
                    <a:pt x="1790" y="2348"/>
                  </a:lnTo>
                  <a:lnTo>
                    <a:pt x="1790" y="2348"/>
                  </a:lnTo>
                  <a:lnTo>
                    <a:pt x="1790" y="2344"/>
                  </a:lnTo>
                  <a:lnTo>
                    <a:pt x="1790" y="2344"/>
                  </a:lnTo>
                  <a:lnTo>
                    <a:pt x="1790" y="2342"/>
                  </a:lnTo>
                  <a:lnTo>
                    <a:pt x="1790" y="2340"/>
                  </a:lnTo>
                  <a:lnTo>
                    <a:pt x="1790" y="2340"/>
                  </a:lnTo>
                  <a:lnTo>
                    <a:pt x="1790" y="2334"/>
                  </a:lnTo>
                  <a:lnTo>
                    <a:pt x="1790" y="2334"/>
                  </a:lnTo>
                  <a:lnTo>
                    <a:pt x="1790" y="2330"/>
                  </a:lnTo>
                  <a:lnTo>
                    <a:pt x="1790" y="2328"/>
                  </a:lnTo>
                  <a:lnTo>
                    <a:pt x="1790" y="2328"/>
                  </a:lnTo>
                  <a:lnTo>
                    <a:pt x="1790" y="2324"/>
                  </a:lnTo>
                  <a:lnTo>
                    <a:pt x="1790" y="2324"/>
                  </a:lnTo>
                  <a:lnTo>
                    <a:pt x="1790" y="2322"/>
                  </a:lnTo>
                  <a:lnTo>
                    <a:pt x="1790" y="2322"/>
                  </a:lnTo>
                  <a:lnTo>
                    <a:pt x="1792" y="2318"/>
                  </a:lnTo>
                  <a:lnTo>
                    <a:pt x="1792" y="2318"/>
                  </a:lnTo>
                  <a:lnTo>
                    <a:pt x="1792" y="2316"/>
                  </a:lnTo>
                  <a:lnTo>
                    <a:pt x="1792" y="2316"/>
                  </a:lnTo>
                  <a:lnTo>
                    <a:pt x="1792" y="2314"/>
                  </a:lnTo>
                  <a:lnTo>
                    <a:pt x="1792" y="2314"/>
                  </a:lnTo>
                  <a:lnTo>
                    <a:pt x="1794" y="2310"/>
                  </a:lnTo>
                  <a:lnTo>
                    <a:pt x="1794" y="2310"/>
                  </a:lnTo>
                  <a:lnTo>
                    <a:pt x="1794" y="2308"/>
                  </a:lnTo>
                  <a:lnTo>
                    <a:pt x="1794" y="2308"/>
                  </a:lnTo>
                  <a:lnTo>
                    <a:pt x="1796" y="2304"/>
                  </a:lnTo>
                  <a:lnTo>
                    <a:pt x="1796" y="2304"/>
                  </a:lnTo>
                  <a:lnTo>
                    <a:pt x="1796" y="2302"/>
                  </a:lnTo>
                  <a:lnTo>
                    <a:pt x="1796" y="2302"/>
                  </a:lnTo>
                  <a:lnTo>
                    <a:pt x="1796" y="2300"/>
                  </a:lnTo>
                  <a:lnTo>
                    <a:pt x="1796" y="2300"/>
                  </a:lnTo>
                  <a:lnTo>
                    <a:pt x="1798" y="2298"/>
                  </a:lnTo>
                  <a:lnTo>
                    <a:pt x="1798" y="2298"/>
                  </a:lnTo>
                  <a:lnTo>
                    <a:pt x="1798" y="2292"/>
                  </a:lnTo>
                  <a:lnTo>
                    <a:pt x="1798" y="2290"/>
                  </a:lnTo>
                  <a:lnTo>
                    <a:pt x="1798" y="2290"/>
                  </a:lnTo>
                  <a:lnTo>
                    <a:pt x="1798" y="2288"/>
                  </a:lnTo>
                  <a:lnTo>
                    <a:pt x="1798" y="2288"/>
                  </a:lnTo>
                  <a:lnTo>
                    <a:pt x="1798" y="2284"/>
                  </a:lnTo>
                  <a:lnTo>
                    <a:pt x="1798" y="2284"/>
                  </a:lnTo>
                  <a:lnTo>
                    <a:pt x="1798" y="2280"/>
                  </a:lnTo>
                  <a:lnTo>
                    <a:pt x="1798" y="2280"/>
                  </a:lnTo>
                  <a:lnTo>
                    <a:pt x="1798" y="2276"/>
                  </a:lnTo>
                  <a:lnTo>
                    <a:pt x="1798" y="2276"/>
                  </a:lnTo>
                  <a:lnTo>
                    <a:pt x="1800" y="2274"/>
                  </a:lnTo>
                  <a:lnTo>
                    <a:pt x="1800" y="2274"/>
                  </a:lnTo>
                  <a:lnTo>
                    <a:pt x="1800" y="2272"/>
                  </a:lnTo>
                  <a:lnTo>
                    <a:pt x="1800" y="2272"/>
                  </a:lnTo>
                  <a:lnTo>
                    <a:pt x="1800" y="2268"/>
                  </a:lnTo>
                  <a:lnTo>
                    <a:pt x="1800" y="2268"/>
                  </a:lnTo>
                  <a:lnTo>
                    <a:pt x="1800" y="2268"/>
                  </a:lnTo>
                  <a:lnTo>
                    <a:pt x="1800" y="2268"/>
                  </a:lnTo>
                  <a:lnTo>
                    <a:pt x="1802" y="2264"/>
                  </a:lnTo>
                  <a:lnTo>
                    <a:pt x="1802" y="2264"/>
                  </a:lnTo>
                  <a:lnTo>
                    <a:pt x="1804" y="2260"/>
                  </a:lnTo>
                  <a:lnTo>
                    <a:pt x="1804" y="2260"/>
                  </a:lnTo>
                  <a:lnTo>
                    <a:pt x="1804" y="2258"/>
                  </a:lnTo>
                  <a:lnTo>
                    <a:pt x="1804" y="2258"/>
                  </a:lnTo>
                  <a:lnTo>
                    <a:pt x="1804" y="2252"/>
                  </a:lnTo>
                  <a:lnTo>
                    <a:pt x="1804" y="2252"/>
                  </a:lnTo>
                  <a:lnTo>
                    <a:pt x="1804" y="2248"/>
                  </a:lnTo>
                  <a:lnTo>
                    <a:pt x="1804" y="2248"/>
                  </a:lnTo>
                  <a:lnTo>
                    <a:pt x="1804" y="2246"/>
                  </a:lnTo>
                  <a:lnTo>
                    <a:pt x="1804" y="2246"/>
                  </a:lnTo>
                  <a:lnTo>
                    <a:pt x="1806" y="2244"/>
                  </a:lnTo>
                  <a:lnTo>
                    <a:pt x="1806" y="2244"/>
                  </a:lnTo>
                  <a:lnTo>
                    <a:pt x="1806" y="2242"/>
                  </a:lnTo>
                  <a:lnTo>
                    <a:pt x="1806" y="2242"/>
                  </a:lnTo>
                  <a:lnTo>
                    <a:pt x="1806" y="2236"/>
                  </a:lnTo>
                  <a:lnTo>
                    <a:pt x="1806" y="2236"/>
                  </a:lnTo>
                  <a:lnTo>
                    <a:pt x="1806" y="2236"/>
                  </a:lnTo>
                  <a:lnTo>
                    <a:pt x="1806" y="2236"/>
                  </a:lnTo>
                  <a:lnTo>
                    <a:pt x="1806" y="2234"/>
                  </a:lnTo>
                  <a:lnTo>
                    <a:pt x="1806" y="2234"/>
                  </a:lnTo>
                  <a:lnTo>
                    <a:pt x="1808" y="2230"/>
                  </a:lnTo>
                  <a:lnTo>
                    <a:pt x="1808" y="2230"/>
                  </a:lnTo>
                  <a:lnTo>
                    <a:pt x="1806" y="2226"/>
                  </a:lnTo>
                  <a:lnTo>
                    <a:pt x="1806" y="2224"/>
                  </a:lnTo>
                  <a:lnTo>
                    <a:pt x="1806" y="2224"/>
                  </a:lnTo>
                  <a:lnTo>
                    <a:pt x="1806" y="2220"/>
                  </a:lnTo>
                  <a:lnTo>
                    <a:pt x="1806" y="2220"/>
                  </a:lnTo>
                  <a:lnTo>
                    <a:pt x="1806" y="2218"/>
                  </a:lnTo>
                  <a:lnTo>
                    <a:pt x="1806" y="2218"/>
                  </a:lnTo>
                  <a:lnTo>
                    <a:pt x="1808" y="2214"/>
                  </a:lnTo>
                  <a:lnTo>
                    <a:pt x="1808" y="2208"/>
                  </a:lnTo>
                  <a:lnTo>
                    <a:pt x="1808" y="2208"/>
                  </a:lnTo>
                  <a:lnTo>
                    <a:pt x="1808" y="2202"/>
                  </a:lnTo>
                  <a:lnTo>
                    <a:pt x="1808" y="2202"/>
                  </a:lnTo>
                  <a:lnTo>
                    <a:pt x="1810" y="2198"/>
                  </a:lnTo>
                  <a:lnTo>
                    <a:pt x="1810" y="2196"/>
                  </a:lnTo>
                  <a:lnTo>
                    <a:pt x="1810" y="2196"/>
                  </a:lnTo>
                  <a:lnTo>
                    <a:pt x="1812" y="2192"/>
                  </a:lnTo>
                  <a:lnTo>
                    <a:pt x="1812" y="2192"/>
                  </a:lnTo>
                  <a:lnTo>
                    <a:pt x="1812" y="2188"/>
                  </a:lnTo>
                  <a:lnTo>
                    <a:pt x="1812" y="2188"/>
                  </a:lnTo>
                  <a:lnTo>
                    <a:pt x="1812" y="2186"/>
                  </a:lnTo>
                  <a:lnTo>
                    <a:pt x="1812" y="2180"/>
                  </a:lnTo>
                  <a:lnTo>
                    <a:pt x="1812" y="2180"/>
                  </a:lnTo>
                  <a:lnTo>
                    <a:pt x="1814" y="2174"/>
                  </a:lnTo>
                  <a:lnTo>
                    <a:pt x="1814" y="2174"/>
                  </a:lnTo>
                  <a:lnTo>
                    <a:pt x="1814" y="2174"/>
                  </a:lnTo>
                  <a:lnTo>
                    <a:pt x="1814" y="2174"/>
                  </a:lnTo>
                  <a:lnTo>
                    <a:pt x="1816" y="2168"/>
                  </a:lnTo>
                  <a:lnTo>
                    <a:pt x="1816" y="2168"/>
                  </a:lnTo>
                  <a:lnTo>
                    <a:pt x="1816" y="2164"/>
                  </a:lnTo>
                  <a:lnTo>
                    <a:pt x="1816" y="2164"/>
                  </a:lnTo>
                  <a:lnTo>
                    <a:pt x="1816" y="2162"/>
                  </a:lnTo>
                  <a:lnTo>
                    <a:pt x="1816" y="2162"/>
                  </a:lnTo>
                  <a:lnTo>
                    <a:pt x="1816" y="2158"/>
                  </a:lnTo>
                  <a:lnTo>
                    <a:pt x="1816" y="2158"/>
                  </a:lnTo>
                  <a:lnTo>
                    <a:pt x="1816" y="2156"/>
                  </a:lnTo>
                  <a:lnTo>
                    <a:pt x="1816" y="2156"/>
                  </a:lnTo>
                  <a:lnTo>
                    <a:pt x="1816" y="2154"/>
                  </a:lnTo>
                  <a:lnTo>
                    <a:pt x="1816" y="2154"/>
                  </a:lnTo>
                  <a:lnTo>
                    <a:pt x="1818" y="2150"/>
                  </a:lnTo>
                  <a:lnTo>
                    <a:pt x="1818" y="2150"/>
                  </a:lnTo>
                  <a:lnTo>
                    <a:pt x="1818" y="2146"/>
                  </a:lnTo>
                  <a:lnTo>
                    <a:pt x="1818" y="2146"/>
                  </a:lnTo>
                  <a:lnTo>
                    <a:pt x="1818" y="2144"/>
                  </a:lnTo>
                  <a:lnTo>
                    <a:pt x="1818" y="2144"/>
                  </a:lnTo>
                  <a:lnTo>
                    <a:pt x="1818" y="2142"/>
                  </a:lnTo>
                  <a:lnTo>
                    <a:pt x="1818" y="2142"/>
                  </a:lnTo>
                  <a:lnTo>
                    <a:pt x="1820" y="2138"/>
                  </a:lnTo>
                  <a:lnTo>
                    <a:pt x="1820" y="2136"/>
                  </a:lnTo>
                  <a:lnTo>
                    <a:pt x="1820" y="2136"/>
                  </a:lnTo>
                  <a:lnTo>
                    <a:pt x="1820" y="2132"/>
                  </a:lnTo>
                  <a:lnTo>
                    <a:pt x="1820" y="2132"/>
                  </a:lnTo>
                  <a:lnTo>
                    <a:pt x="1822" y="2130"/>
                  </a:lnTo>
                  <a:lnTo>
                    <a:pt x="1822" y="2130"/>
                  </a:lnTo>
                  <a:lnTo>
                    <a:pt x="1822" y="2126"/>
                  </a:lnTo>
                  <a:lnTo>
                    <a:pt x="1822" y="2126"/>
                  </a:lnTo>
                  <a:lnTo>
                    <a:pt x="1822" y="2122"/>
                  </a:lnTo>
                  <a:lnTo>
                    <a:pt x="1822" y="2122"/>
                  </a:lnTo>
                  <a:lnTo>
                    <a:pt x="1822" y="2120"/>
                  </a:lnTo>
                  <a:lnTo>
                    <a:pt x="1822" y="2120"/>
                  </a:lnTo>
                  <a:lnTo>
                    <a:pt x="1822" y="2120"/>
                  </a:lnTo>
                  <a:lnTo>
                    <a:pt x="1822" y="2120"/>
                  </a:lnTo>
                  <a:lnTo>
                    <a:pt x="1824" y="2114"/>
                  </a:lnTo>
                  <a:lnTo>
                    <a:pt x="1824" y="2114"/>
                  </a:lnTo>
                  <a:lnTo>
                    <a:pt x="1822" y="2110"/>
                  </a:lnTo>
                  <a:lnTo>
                    <a:pt x="1822" y="2110"/>
                  </a:lnTo>
                  <a:lnTo>
                    <a:pt x="1820" y="2108"/>
                  </a:lnTo>
                  <a:lnTo>
                    <a:pt x="1820" y="2108"/>
                  </a:lnTo>
                  <a:lnTo>
                    <a:pt x="1822" y="2104"/>
                  </a:lnTo>
                  <a:lnTo>
                    <a:pt x="1822" y="2104"/>
                  </a:lnTo>
                  <a:lnTo>
                    <a:pt x="1824" y="2102"/>
                  </a:lnTo>
                  <a:lnTo>
                    <a:pt x="1824" y="2102"/>
                  </a:lnTo>
                  <a:lnTo>
                    <a:pt x="1826" y="2100"/>
                  </a:lnTo>
                  <a:lnTo>
                    <a:pt x="1826" y="2100"/>
                  </a:lnTo>
                  <a:lnTo>
                    <a:pt x="1826" y="2098"/>
                  </a:lnTo>
                  <a:lnTo>
                    <a:pt x="1828" y="2094"/>
                  </a:lnTo>
                  <a:lnTo>
                    <a:pt x="1828" y="2094"/>
                  </a:lnTo>
                  <a:lnTo>
                    <a:pt x="1828" y="2090"/>
                  </a:lnTo>
                  <a:lnTo>
                    <a:pt x="1826" y="2088"/>
                  </a:lnTo>
                  <a:lnTo>
                    <a:pt x="1826" y="2088"/>
                  </a:lnTo>
                  <a:lnTo>
                    <a:pt x="1826" y="2086"/>
                  </a:lnTo>
                  <a:lnTo>
                    <a:pt x="1826" y="2086"/>
                  </a:lnTo>
                  <a:lnTo>
                    <a:pt x="1826" y="2082"/>
                  </a:lnTo>
                  <a:lnTo>
                    <a:pt x="1826" y="2082"/>
                  </a:lnTo>
                  <a:lnTo>
                    <a:pt x="1828" y="2076"/>
                  </a:lnTo>
                  <a:lnTo>
                    <a:pt x="1828" y="2076"/>
                  </a:lnTo>
                  <a:lnTo>
                    <a:pt x="1830" y="2074"/>
                  </a:lnTo>
                  <a:lnTo>
                    <a:pt x="1830" y="2074"/>
                  </a:lnTo>
                  <a:lnTo>
                    <a:pt x="1832" y="2070"/>
                  </a:lnTo>
                  <a:lnTo>
                    <a:pt x="1832" y="2070"/>
                  </a:lnTo>
                  <a:lnTo>
                    <a:pt x="1832" y="2066"/>
                  </a:lnTo>
                  <a:lnTo>
                    <a:pt x="1832" y="2066"/>
                  </a:lnTo>
                  <a:lnTo>
                    <a:pt x="1832" y="2064"/>
                  </a:lnTo>
                  <a:lnTo>
                    <a:pt x="1832" y="2064"/>
                  </a:lnTo>
                  <a:lnTo>
                    <a:pt x="1832" y="2062"/>
                  </a:lnTo>
                  <a:lnTo>
                    <a:pt x="1832" y="2062"/>
                  </a:lnTo>
                  <a:lnTo>
                    <a:pt x="1832" y="2058"/>
                  </a:lnTo>
                  <a:lnTo>
                    <a:pt x="1832" y="2058"/>
                  </a:lnTo>
                  <a:lnTo>
                    <a:pt x="1834" y="2056"/>
                  </a:lnTo>
                  <a:lnTo>
                    <a:pt x="1834" y="2056"/>
                  </a:lnTo>
                  <a:lnTo>
                    <a:pt x="1834" y="2054"/>
                  </a:lnTo>
                  <a:lnTo>
                    <a:pt x="1834" y="2054"/>
                  </a:lnTo>
                  <a:lnTo>
                    <a:pt x="1834" y="2048"/>
                  </a:lnTo>
                  <a:lnTo>
                    <a:pt x="1834" y="2048"/>
                  </a:lnTo>
                  <a:lnTo>
                    <a:pt x="1834" y="2046"/>
                  </a:lnTo>
                  <a:lnTo>
                    <a:pt x="1834" y="2046"/>
                  </a:lnTo>
                  <a:lnTo>
                    <a:pt x="1834" y="2044"/>
                  </a:lnTo>
                  <a:lnTo>
                    <a:pt x="1834" y="2044"/>
                  </a:lnTo>
                  <a:lnTo>
                    <a:pt x="1834" y="2042"/>
                  </a:lnTo>
                  <a:lnTo>
                    <a:pt x="1834" y="2042"/>
                  </a:lnTo>
                  <a:lnTo>
                    <a:pt x="1834" y="2040"/>
                  </a:lnTo>
                  <a:lnTo>
                    <a:pt x="1834" y="2040"/>
                  </a:lnTo>
                  <a:lnTo>
                    <a:pt x="1836" y="2036"/>
                  </a:lnTo>
                  <a:lnTo>
                    <a:pt x="1836" y="2036"/>
                  </a:lnTo>
                  <a:lnTo>
                    <a:pt x="1834" y="2032"/>
                  </a:lnTo>
                  <a:lnTo>
                    <a:pt x="1834" y="2032"/>
                  </a:lnTo>
                  <a:lnTo>
                    <a:pt x="1834" y="2030"/>
                  </a:lnTo>
                  <a:lnTo>
                    <a:pt x="1834" y="2030"/>
                  </a:lnTo>
                  <a:lnTo>
                    <a:pt x="1834" y="2024"/>
                  </a:lnTo>
                  <a:lnTo>
                    <a:pt x="1834" y="2024"/>
                  </a:lnTo>
                  <a:lnTo>
                    <a:pt x="1834" y="2022"/>
                  </a:lnTo>
                  <a:lnTo>
                    <a:pt x="1834" y="2022"/>
                  </a:lnTo>
                  <a:lnTo>
                    <a:pt x="1834" y="2018"/>
                  </a:lnTo>
                  <a:lnTo>
                    <a:pt x="1834" y="2018"/>
                  </a:lnTo>
                  <a:lnTo>
                    <a:pt x="1834" y="2016"/>
                  </a:lnTo>
                  <a:lnTo>
                    <a:pt x="1834" y="2016"/>
                  </a:lnTo>
                  <a:lnTo>
                    <a:pt x="1836" y="2012"/>
                  </a:lnTo>
                  <a:lnTo>
                    <a:pt x="1836" y="2012"/>
                  </a:lnTo>
                  <a:lnTo>
                    <a:pt x="1836" y="2010"/>
                  </a:lnTo>
                  <a:lnTo>
                    <a:pt x="1836" y="2010"/>
                  </a:lnTo>
                  <a:lnTo>
                    <a:pt x="1838" y="2006"/>
                  </a:lnTo>
                  <a:lnTo>
                    <a:pt x="1838" y="2006"/>
                  </a:lnTo>
                  <a:lnTo>
                    <a:pt x="1838" y="2002"/>
                  </a:lnTo>
                  <a:lnTo>
                    <a:pt x="1838" y="2002"/>
                  </a:lnTo>
                  <a:lnTo>
                    <a:pt x="1838" y="2000"/>
                  </a:lnTo>
                  <a:lnTo>
                    <a:pt x="1838" y="2000"/>
                  </a:lnTo>
                  <a:lnTo>
                    <a:pt x="1838" y="1998"/>
                  </a:lnTo>
                  <a:lnTo>
                    <a:pt x="1838" y="1998"/>
                  </a:lnTo>
                  <a:lnTo>
                    <a:pt x="1840" y="1994"/>
                  </a:lnTo>
                  <a:lnTo>
                    <a:pt x="1840" y="1994"/>
                  </a:lnTo>
                  <a:lnTo>
                    <a:pt x="1840" y="1990"/>
                  </a:lnTo>
                  <a:lnTo>
                    <a:pt x="1840" y="1990"/>
                  </a:lnTo>
                  <a:lnTo>
                    <a:pt x="1840" y="1988"/>
                  </a:lnTo>
                  <a:lnTo>
                    <a:pt x="1840" y="1988"/>
                  </a:lnTo>
                  <a:lnTo>
                    <a:pt x="1840" y="1984"/>
                  </a:lnTo>
                  <a:lnTo>
                    <a:pt x="1840" y="1984"/>
                  </a:lnTo>
                  <a:lnTo>
                    <a:pt x="1840" y="1982"/>
                  </a:lnTo>
                  <a:lnTo>
                    <a:pt x="1840" y="1982"/>
                  </a:lnTo>
                  <a:lnTo>
                    <a:pt x="1842" y="1978"/>
                  </a:lnTo>
                  <a:lnTo>
                    <a:pt x="1842" y="1976"/>
                  </a:lnTo>
                  <a:lnTo>
                    <a:pt x="1842" y="1976"/>
                  </a:lnTo>
                  <a:lnTo>
                    <a:pt x="1842" y="1976"/>
                  </a:lnTo>
                  <a:lnTo>
                    <a:pt x="1842" y="1970"/>
                  </a:lnTo>
                  <a:lnTo>
                    <a:pt x="1842" y="1970"/>
                  </a:lnTo>
                  <a:lnTo>
                    <a:pt x="1844" y="1966"/>
                  </a:lnTo>
                  <a:lnTo>
                    <a:pt x="1844" y="1966"/>
                  </a:lnTo>
                  <a:lnTo>
                    <a:pt x="1844" y="1966"/>
                  </a:lnTo>
                  <a:lnTo>
                    <a:pt x="1846" y="1962"/>
                  </a:lnTo>
                  <a:lnTo>
                    <a:pt x="1846" y="1962"/>
                  </a:lnTo>
                  <a:lnTo>
                    <a:pt x="1846" y="1960"/>
                  </a:lnTo>
                  <a:lnTo>
                    <a:pt x="1846" y="1960"/>
                  </a:lnTo>
                  <a:lnTo>
                    <a:pt x="1846" y="1954"/>
                  </a:lnTo>
                  <a:lnTo>
                    <a:pt x="1846" y="1948"/>
                  </a:lnTo>
                  <a:lnTo>
                    <a:pt x="1846" y="1948"/>
                  </a:lnTo>
                  <a:lnTo>
                    <a:pt x="1844" y="1942"/>
                  </a:lnTo>
                  <a:lnTo>
                    <a:pt x="1844" y="1942"/>
                  </a:lnTo>
                  <a:lnTo>
                    <a:pt x="1844" y="1942"/>
                  </a:lnTo>
                  <a:lnTo>
                    <a:pt x="1844" y="1940"/>
                  </a:lnTo>
                  <a:lnTo>
                    <a:pt x="1844" y="1940"/>
                  </a:lnTo>
                  <a:lnTo>
                    <a:pt x="1842" y="1934"/>
                  </a:lnTo>
                  <a:lnTo>
                    <a:pt x="1842" y="1934"/>
                  </a:lnTo>
                  <a:lnTo>
                    <a:pt x="1838" y="1932"/>
                  </a:lnTo>
                  <a:lnTo>
                    <a:pt x="1836" y="1932"/>
                  </a:lnTo>
                  <a:lnTo>
                    <a:pt x="1836" y="1932"/>
                  </a:lnTo>
                  <a:lnTo>
                    <a:pt x="1834" y="1930"/>
                  </a:lnTo>
                  <a:lnTo>
                    <a:pt x="1834" y="1930"/>
                  </a:lnTo>
                  <a:lnTo>
                    <a:pt x="1828" y="1930"/>
                  </a:lnTo>
                  <a:lnTo>
                    <a:pt x="1828" y="1930"/>
                  </a:lnTo>
                  <a:lnTo>
                    <a:pt x="1826" y="1930"/>
                  </a:lnTo>
                  <a:lnTo>
                    <a:pt x="1826" y="1930"/>
                  </a:lnTo>
                  <a:lnTo>
                    <a:pt x="1822" y="1930"/>
                  </a:lnTo>
                  <a:lnTo>
                    <a:pt x="1822" y="1930"/>
                  </a:lnTo>
                  <a:lnTo>
                    <a:pt x="1820" y="1930"/>
                  </a:lnTo>
                  <a:lnTo>
                    <a:pt x="1820" y="1930"/>
                  </a:lnTo>
                  <a:lnTo>
                    <a:pt x="1814" y="1928"/>
                  </a:lnTo>
                  <a:lnTo>
                    <a:pt x="1814" y="1928"/>
                  </a:lnTo>
                  <a:lnTo>
                    <a:pt x="1806" y="1928"/>
                  </a:lnTo>
                  <a:lnTo>
                    <a:pt x="1806" y="1928"/>
                  </a:lnTo>
                  <a:lnTo>
                    <a:pt x="1802" y="1930"/>
                  </a:lnTo>
                  <a:lnTo>
                    <a:pt x="1802" y="1930"/>
                  </a:lnTo>
                  <a:lnTo>
                    <a:pt x="1794" y="1928"/>
                  </a:lnTo>
                  <a:lnTo>
                    <a:pt x="1794" y="1928"/>
                  </a:lnTo>
                  <a:lnTo>
                    <a:pt x="1788" y="1928"/>
                  </a:lnTo>
                  <a:lnTo>
                    <a:pt x="1788" y="1928"/>
                  </a:lnTo>
                  <a:lnTo>
                    <a:pt x="1780" y="1928"/>
                  </a:lnTo>
                  <a:lnTo>
                    <a:pt x="1780" y="1928"/>
                  </a:lnTo>
                  <a:lnTo>
                    <a:pt x="1780" y="1928"/>
                  </a:lnTo>
                  <a:lnTo>
                    <a:pt x="1780" y="1928"/>
                  </a:lnTo>
                  <a:lnTo>
                    <a:pt x="1774" y="1928"/>
                  </a:lnTo>
                  <a:lnTo>
                    <a:pt x="1772" y="1928"/>
                  </a:lnTo>
                  <a:lnTo>
                    <a:pt x="1772" y="1928"/>
                  </a:lnTo>
                  <a:lnTo>
                    <a:pt x="1768" y="1930"/>
                  </a:lnTo>
                  <a:lnTo>
                    <a:pt x="1768" y="1930"/>
                  </a:lnTo>
                  <a:lnTo>
                    <a:pt x="1766" y="1930"/>
                  </a:lnTo>
                  <a:lnTo>
                    <a:pt x="1766" y="1930"/>
                  </a:lnTo>
                  <a:lnTo>
                    <a:pt x="1766" y="1930"/>
                  </a:lnTo>
                  <a:lnTo>
                    <a:pt x="1766" y="1930"/>
                  </a:lnTo>
                  <a:lnTo>
                    <a:pt x="1760" y="1928"/>
                  </a:lnTo>
                  <a:lnTo>
                    <a:pt x="1752" y="1926"/>
                  </a:lnTo>
                  <a:lnTo>
                    <a:pt x="1752" y="1926"/>
                  </a:lnTo>
                  <a:lnTo>
                    <a:pt x="1748" y="1926"/>
                  </a:lnTo>
                  <a:lnTo>
                    <a:pt x="1748" y="1926"/>
                  </a:lnTo>
                  <a:lnTo>
                    <a:pt x="1744" y="1926"/>
                  </a:lnTo>
                  <a:lnTo>
                    <a:pt x="1744" y="1926"/>
                  </a:lnTo>
                  <a:lnTo>
                    <a:pt x="1742" y="1926"/>
                  </a:lnTo>
                  <a:lnTo>
                    <a:pt x="1742" y="1926"/>
                  </a:lnTo>
                  <a:lnTo>
                    <a:pt x="1742" y="1926"/>
                  </a:lnTo>
                  <a:lnTo>
                    <a:pt x="1738" y="1928"/>
                  </a:lnTo>
                  <a:lnTo>
                    <a:pt x="1738" y="1928"/>
                  </a:lnTo>
                  <a:lnTo>
                    <a:pt x="1736" y="1928"/>
                  </a:lnTo>
                  <a:lnTo>
                    <a:pt x="1736" y="1928"/>
                  </a:lnTo>
                  <a:lnTo>
                    <a:pt x="1732" y="1926"/>
                  </a:lnTo>
                  <a:lnTo>
                    <a:pt x="1730" y="1926"/>
                  </a:lnTo>
                  <a:lnTo>
                    <a:pt x="1730" y="1926"/>
                  </a:lnTo>
                  <a:lnTo>
                    <a:pt x="1726" y="1926"/>
                  </a:lnTo>
                  <a:lnTo>
                    <a:pt x="1726" y="1926"/>
                  </a:lnTo>
                  <a:lnTo>
                    <a:pt x="1722" y="1928"/>
                  </a:lnTo>
                  <a:lnTo>
                    <a:pt x="1722" y="1928"/>
                  </a:lnTo>
                  <a:lnTo>
                    <a:pt x="1718" y="1930"/>
                  </a:lnTo>
                  <a:lnTo>
                    <a:pt x="1718" y="1930"/>
                  </a:lnTo>
                  <a:lnTo>
                    <a:pt x="1716" y="1930"/>
                  </a:lnTo>
                  <a:lnTo>
                    <a:pt x="1716" y="1930"/>
                  </a:lnTo>
                  <a:lnTo>
                    <a:pt x="1710" y="1930"/>
                  </a:lnTo>
                  <a:lnTo>
                    <a:pt x="1704" y="1930"/>
                  </a:lnTo>
                  <a:lnTo>
                    <a:pt x="1700" y="1930"/>
                  </a:lnTo>
                  <a:lnTo>
                    <a:pt x="1700" y="1930"/>
                  </a:lnTo>
                  <a:lnTo>
                    <a:pt x="1696" y="1930"/>
                  </a:lnTo>
                  <a:lnTo>
                    <a:pt x="1696" y="1930"/>
                  </a:lnTo>
                  <a:lnTo>
                    <a:pt x="1692" y="1930"/>
                  </a:lnTo>
                  <a:lnTo>
                    <a:pt x="1692" y="1930"/>
                  </a:lnTo>
                  <a:lnTo>
                    <a:pt x="1686" y="1930"/>
                  </a:lnTo>
                  <a:lnTo>
                    <a:pt x="1686" y="1930"/>
                  </a:lnTo>
                  <a:lnTo>
                    <a:pt x="1684" y="1928"/>
                  </a:lnTo>
                  <a:lnTo>
                    <a:pt x="1684" y="1928"/>
                  </a:lnTo>
                  <a:lnTo>
                    <a:pt x="1680" y="1928"/>
                  </a:lnTo>
                  <a:lnTo>
                    <a:pt x="1680" y="1928"/>
                  </a:lnTo>
                  <a:lnTo>
                    <a:pt x="1676" y="1928"/>
                  </a:lnTo>
                  <a:lnTo>
                    <a:pt x="1676" y="1928"/>
                  </a:lnTo>
                  <a:lnTo>
                    <a:pt x="1672" y="1928"/>
                  </a:lnTo>
                  <a:lnTo>
                    <a:pt x="1670" y="1928"/>
                  </a:lnTo>
                  <a:lnTo>
                    <a:pt x="1670" y="1928"/>
                  </a:lnTo>
                  <a:lnTo>
                    <a:pt x="1668" y="1928"/>
                  </a:lnTo>
                  <a:lnTo>
                    <a:pt x="1668" y="1928"/>
                  </a:lnTo>
                  <a:lnTo>
                    <a:pt x="1666" y="1928"/>
                  </a:lnTo>
                  <a:lnTo>
                    <a:pt x="1666" y="1928"/>
                  </a:lnTo>
                  <a:lnTo>
                    <a:pt x="1664" y="1926"/>
                  </a:lnTo>
                  <a:lnTo>
                    <a:pt x="1664" y="1926"/>
                  </a:lnTo>
                  <a:lnTo>
                    <a:pt x="1660" y="1926"/>
                  </a:lnTo>
                  <a:lnTo>
                    <a:pt x="1660" y="1926"/>
                  </a:lnTo>
                  <a:lnTo>
                    <a:pt x="1656" y="1926"/>
                  </a:lnTo>
                  <a:lnTo>
                    <a:pt x="1656" y="1926"/>
                  </a:lnTo>
                  <a:lnTo>
                    <a:pt x="1654" y="1928"/>
                  </a:lnTo>
                  <a:lnTo>
                    <a:pt x="1654" y="1928"/>
                  </a:lnTo>
                  <a:lnTo>
                    <a:pt x="1652" y="1926"/>
                  </a:lnTo>
                  <a:lnTo>
                    <a:pt x="1652" y="1926"/>
                  </a:lnTo>
                  <a:lnTo>
                    <a:pt x="1648" y="1926"/>
                  </a:lnTo>
                  <a:lnTo>
                    <a:pt x="1648" y="1926"/>
                  </a:lnTo>
                  <a:lnTo>
                    <a:pt x="1646" y="1926"/>
                  </a:lnTo>
                  <a:lnTo>
                    <a:pt x="1646" y="1926"/>
                  </a:lnTo>
                  <a:lnTo>
                    <a:pt x="1642" y="1926"/>
                  </a:lnTo>
                  <a:lnTo>
                    <a:pt x="1642" y="1926"/>
                  </a:lnTo>
                  <a:lnTo>
                    <a:pt x="1638" y="1926"/>
                  </a:lnTo>
                  <a:lnTo>
                    <a:pt x="1638" y="1926"/>
                  </a:lnTo>
                  <a:lnTo>
                    <a:pt x="1632" y="1926"/>
                  </a:lnTo>
                  <a:lnTo>
                    <a:pt x="1632" y="1926"/>
                  </a:lnTo>
                  <a:lnTo>
                    <a:pt x="1630" y="1926"/>
                  </a:lnTo>
                  <a:lnTo>
                    <a:pt x="1630" y="1926"/>
                  </a:lnTo>
                  <a:lnTo>
                    <a:pt x="1630" y="1926"/>
                  </a:lnTo>
                  <a:lnTo>
                    <a:pt x="1628" y="1926"/>
                  </a:lnTo>
                  <a:lnTo>
                    <a:pt x="1628" y="1926"/>
                  </a:lnTo>
                  <a:lnTo>
                    <a:pt x="1622" y="1926"/>
                  </a:lnTo>
                  <a:lnTo>
                    <a:pt x="1622" y="1926"/>
                  </a:lnTo>
                  <a:lnTo>
                    <a:pt x="1618" y="1926"/>
                  </a:lnTo>
                  <a:lnTo>
                    <a:pt x="1618" y="1926"/>
                  </a:lnTo>
                  <a:lnTo>
                    <a:pt x="1616" y="1926"/>
                  </a:lnTo>
                  <a:lnTo>
                    <a:pt x="1616" y="1926"/>
                  </a:lnTo>
                  <a:lnTo>
                    <a:pt x="1614" y="1926"/>
                  </a:lnTo>
                  <a:lnTo>
                    <a:pt x="1614" y="1926"/>
                  </a:lnTo>
                  <a:lnTo>
                    <a:pt x="1610" y="1928"/>
                  </a:lnTo>
                  <a:lnTo>
                    <a:pt x="1610" y="1928"/>
                  </a:lnTo>
                  <a:lnTo>
                    <a:pt x="1606" y="1928"/>
                  </a:lnTo>
                  <a:lnTo>
                    <a:pt x="1606" y="1928"/>
                  </a:lnTo>
                  <a:lnTo>
                    <a:pt x="1604" y="1928"/>
                  </a:lnTo>
                  <a:lnTo>
                    <a:pt x="1604" y="1928"/>
                  </a:lnTo>
                  <a:lnTo>
                    <a:pt x="1602" y="1928"/>
                  </a:lnTo>
                  <a:lnTo>
                    <a:pt x="1602" y="1928"/>
                  </a:lnTo>
                  <a:lnTo>
                    <a:pt x="1598" y="1928"/>
                  </a:lnTo>
                  <a:lnTo>
                    <a:pt x="1598" y="1928"/>
                  </a:lnTo>
                  <a:lnTo>
                    <a:pt x="1594" y="1928"/>
                  </a:lnTo>
                  <a:lnTo>
                    <a:pt x="1594" y="1928"/>
                  </a:lnTo>
                  <a:lnTo>
                    <a:pt x="1592" y="1928"/>
                  </a:lnTo>
                  <a:lnTo>
                    <a:pt x="1592" y="1928"/>
                  </a:lnTo>
                  <a:lnTo>
                    <a:pt x="1590" y="1928"/>
                  </a:lnTo>
                  <a:lnTo>
                    <a:pt x="1590" y="1928"/>
                  </a:lnTo>
                  <a:lnTo>
                    <a:pt x="1586" y="1928"/>
                  </a:lnTo>
                  <a:lnTo>
                    <a:pt x="1586" y="1928"/>
                  </a:lnTo>
                  <a:lnTo>
                    <a:pt x="1582" y="1928"/>
                  </a:lnTo>
                  <a:lnTo>
                    <a:pt x="1582" y="1928"/>
                  </a:lnTo>
                  <a:lnTo>
                    <a:pt x="1580" y="1928"/>
                  </a:lnTo>
                  <a:lnTo>
                    <a:pt x="1580" y="1928"/>
                  </a:lnTo>
                  <a:lnTo>
                    <a:pt x="1576" y="1928"/>
                  </a:lnTo>
                  <a:lnTo>
                    <a:pt x="1576" y="1928"/>
                  </a:lnTo>
                  <a:lnTo>
                    <a:pt x="1576" y="1928"/>
                  </a:lnTo>
                  <a:lnTo>
                    <a:pt x="1576" y="1928"/>
                  </a:lnTo>
                  <a:lnTo>
                    <a:pt x="1576" y="1928"/>
                  </a:lnTo>
                  <a:lnTo>
                    <a:pt x="1576" y="1926"/>
                  </a:lnTo>
                  <a:lnTo>
                    <a:pt x="1576" y="1926"/>
                  </a:lnTo>
                  <a:lnTo>
                    <a:pt x="1578" y="1922"/>
                  </a:lnTo>
                  <a:lnTo>
                    <a:pt x="1578" y="1922"/>
                  </a:lnTo>
                  <a:lnTo>
                    <a:pt x="1578" y="1922"/>
                  </a:lnTo>
                  <a:lnTo>
                    <a:pt x="1578" y="1922"/>
                  </a:lnTo>
                  <a:lnTo>
                    <a:pt x="1582" y="1918"/>
                  </a:lnTo>
                  <a:lnTo>
                    <a:pt x="1582" y="1918"/>
                  </a:lnTo>
                  <a:lnTo>
                    <a:pt x="1582" y="1916"/>
                  </a:lnTo>
                  <a:lnTo>
                    <a:pt x="1582" y="1916"/>
                  </a:lnTo>
                  <a:lnTo>
                    <a:pt x="1586" y="1914"/>
                  </a:lnTo>
                  <a:lnTo>
                    <a:pt x="1586" y="1914"/>
                  </a:lnTo>
                  <a:lnTo>
                    <a:pt x="1586" y="1912"/>
                  </a:lnTo>
                  <a:lnTo>
                    <a:pt x="1586" y="1912"/>
                  </a:lnTo>
                  <a:lnTo>
                    <a:pt x="1588" y="1910"/>
                  </a:lnTo>
                  <a:lnTo>
                    <a:pt x="1588" y="1910"/>
                  </a:lnTo>
                  <a:lnTo>
                    <a:pt x="1590" y="1908"/>
                  </a:lnTo>
                  <a:lnTo>
                    <a:pt x="1590" y="1908"/>
                  </a:lnTo>
                  <a:lnTo>
                    <a:pt x="1594" y="1906"/>
                  </a:lnTo>
                  <a:lnTo>
                    <a:pt x="1594" y="1906"/>
                  </a:lnTo>
                  <a:lnTo>
                    <a:pt x="1596" y="1904"/>
                  </a:lnTo>
                  <a:lnTo>
                    <a:pt x="1596" y="1904"/>
                  </a:lnTo>
                  <a:lnTo>
                    <a:pt x="1598" y="1902"/>
                  </a:lnTo>
                  <a:lnTo>
                    <a:pt x="1598" y="1902"/>
                  </a:lnTo>
                  <a:lnTo>
                    <a:pt x="1600" y="1900"/>
                  </a:lnTo>
                  <a:lnTo>
                    <a:pt x="1600" y="1900"/>
                  </a:lnTo>
                  <a:lnTo>
                    <a:pt x="1602" y="1898"/>
                  </a:lnTo>
                  <a:lnTo>
                    <a:pt x="1602" y="1898"/>
                  </a:lnTo>
                  <a:lnTo>
                    <a:pt x="1604" y="1894"/>
                  </a:lnTo>
                  <a:lnTo>
                    <a:pt x="1604" y="1894"/>
                  </a:lnTo>
                  <a:lnTo>
                    <a:pt x="1606" y="1892"/>
                  </a:lnTo>
                  <a:lnTo>
                    <a:pt x="1606" y="1892"/>
                  </a:lnTo>
                  <a:lnTo>
                    <a:pt x="1610" y="1888"/>
                  </a:lnTo>
                  <a:lnTo>
                    <a:pt x="1610" y="1888"/>
                  </a:lnTo>
                  <a:lnTo>
                    <a:pt x="1612" y="1884"/>
                  </a:lnTo>
                  <a:lnTo>
                    <a:pt x="1612" y="1884"/>
                  </a:lnTo>
                  <a:lnTo>
                    <a:pt x="1612" y="1882"/>
                  </a:lnTo>
                  <a:lnTo>
                    <a:pt x="1612" y="1882"/>
                  </a:lnTo>
                  <a:lnTo>
                    <a:pt x="1614" y="1882"/>
                  </a:lnTo>
                  <a:lnTo>
                    <a:pt x="1614" y="1882"/>
                  </a:lnTo>
                  <a:lnTo>
                    <a:pt x="1616" y="1878"/>
                  </a:lnTo>
                  <a:lnTo>
                    <a:pt x="1616" y="1878"/>
                  </a:lnTo>
                  <a:lnTo>
                    <a:pt x="1618" y="1876"/>
                  </a:lnTo>
                  <a:lnTo>
                    <a:pt x="1618" y="1876"/>
                  </a:lnTo>
                  <a:lnTo>
                    <a:pt x="1618" y="1874"/>
                  </a:lnTo>
                  <a:lnTo>
                    <a:pt x="1618" y="1874"/>
                  </a:lnTo>
                  <a:lnTo>
                    <a:pt x="1622" y="1872"/>
                  </a:lnTo>
                  <a:lnTo>
                    <a:pt x="1622" y="1872"/>
                  </a:lnTo>
                  <a:lnTo>
                    <a:pt x="1628" y="1866"/>
                  </a:lnTo>
                  <a:lnTo>
                    <a:pt x="1628" y="1866"/>
                  </a:lnTo>
                  <a:lnTo>
                    <a:pt x="1630" y="1864"/>
                  </a:lnTo>
                  <a:lnTo>
                    <a:pt x="1630" y="1864"/>
                  </a:lnTo>
                  <a:lnTo>
                    <a:pt x="1632" y="1860"/>
                  </a:lnTo>
                  <a:lnTo>
                    <a:pt x="1632" y="1860"/>
                  </a:lnTo>
                  <a:lnTo>
                    <a:pt x="1634" y="1858"/>
                  </a:lnTo>
                  <a:lnTo>
                    <a:pt x="1634" y="1856"/>
                  </a:lnTo>
                  <a:lnTo>
                    <a:pt x="1634" y="1856"/>
                  </a:lnTo>
                  <a:lnTo>
                    <a:pt x="1638" y="1854"/>
                  </a:lnTo>
                  <a:lnTo>
                    <a:pt x="1638" y="1854"/>
                  </a:lnTo>
                  <a:lnTo>
                    <a:pt x="1638" y="1852"/>
                  </a:lnTo>
                  <a:lnTo>
                    <a:pt x="1638" y="1852"/>
                  </a:lnTo>
                  <a:lnTo>
                    <a:pt x="1640" y="1850"/>
                  </a:lnTo>
                  <a:lnTo>
                    <a:pt x="1640" y="1850"/>
                  </a:lnTo>
                  <a:lnTo>
                    <a:pt x="1642" y="1848"/>
                  </a:lnTo>
                  <a:lnTo>
                    <a:pt x="1642" y="1848"/>
                  </a:lnTo>
                  <a:lnTo>
                    <a:pt x="1646" y="1846"/>
                  </a:lnTo>
                  <a:lnTo>
                    <a:pt x="1648" y="1844"/>
                  </a:lnTo>
                  <a:lnTo>
                    <a:pt x="1648" y="1844"/>
                  </a:lnTo>
                  <a:lnTo>
                    <a:pt x="1650" y="1840"/>
                  </a:lnTo>
                  <a:lnTo>
                    <a:pt x="1650" y="1840"/>
                  </a:lnTo>
                  <a:lnTo>
                    <a:pt x="1650" y="1838"/>
                  </a:lnTo>
                  <a:lnTo>
                    <a:pt x="1650" y="1838"/>
                  </a:lnTo>
                  <a:lnTo>
                    <a:pt x="1652" y="1836"/>
                  </a:lnTo>
                  <a:lnTo>
                    <a:pt x="1652" y="1836"/>
                  </a:lnTo>
                  <a:lnTo>
                    <a:pt x="1654" y="1832"/>
                  </a:lnTo>
                  <a:lnTo>
                    <a:pt x="1654" y="1832"/>
                  </a:lnTo>
                  <a:lnTo>
                    <a:pt x="1656" y="1828"/>
                  </a:lnTo>
                  <a:lnTo>
                    <a:pt x="1656" y="1828"/>
                  </a:lnTo>
                  <a:lnTo>
                    <a:pt x="1656" y="1826"/>
                  </a:lnTo>
                  <a:lnTo>
                    <a:pt x="1656" y="1826"/>
                  </a:lnTo>
                  <a:lnTo>
                    <a:pt x="1656" y="1824"/>
                  </a:lnTo>
                  <a:lnTo>
                    <a:pt x="1656" y="1824"/>
                  </a:lnTo>
                  <a:lnTo>
                    <a:pt x="1658" y="1820"/>
                  </a:lnTo>
                  <a:lnTo>
                    <a:pt x="1658" y="1820"/>
                  </a:lnTo>
                  <a:lnTo>
                    <a:pt x="1660" y="1818"/>
                  </a:lnTo>
                  <a:lnTo>
                    <a:pt x="1660" y="1818"/>
                  </a:lnTo>
                  <a:lnTo>
                    <a:pt x="1662" y="1816"/>
                  </a:lnTo>
                  <a:lnTo>
                    <a:pt x="1662" y="1816"/>
                  </a:lnTo>
                  <a:lnTo>
                    <a:pt x="1664" y="1814"/>
                  </a:lnTo>
                  <a:lnTo>
                    <a:pt x="1666" y="1812"/>
                  </a:lnTo>
                  <a:lnTo>
                    <a:pt x="1666" y="1812"/>
                  </a:lnTo>
                  <a:lnTo>
                    <a:pt x="1668" y="1808"/>
                  </a:lnTo>
                  <a:lnTo>
                    <a:pt x="1668" y="1808"/>
                  </a:lnTo>
                  <a:lnTo>
                    <a:pt x="1672" y="1808"/>
                  </a:lnTo>
                  <a:lnTo>
                    <a:pt x="1672" y="1808"/>
                  </a:lnTo>
                  <a:lnTo>
                    <a:pt x="1674" y="1806"/>
                  </a:lnTo>
                  <a:lnTo>
                    <a:pt x="1674" y="1806"/>
                  </a:lnTo>
                  <a:lnTo>
                    <a:pt x="1678" y="1802"/>
                  </a:lnTo>
                  <a:lnTo>
                    <a:pt x="1678" y="1802"/>
                  </a:lnTo>
                  <a:lnTo>
                    <a:pt x="1680" y="1800"/>
                  </a:lnTo>
                  <a:lnTo>
                    <a:pt x="1680" y="1798"/>
                  </a:lnTo>
                  <a:lnTo>
                    <a:pt x="1680" y="1798"/>
                  </a:lnTo>
                  <a:lnTo>
                    <a:pt x="1682" y="1796"/>
                  </a:lnTo>
                  <a:lnTo>
                    <a:pt x="1682" y="1796"/>
                  </a:lnTo>
                  <a:lnTo>
                    <a:pt x="1682" y="1794"/>
                  </a:lnTo>
                  <a:lnTo>
                    <a:pt x="1682" y="1794"/>
                  </a:lnTo>
                  <a:lnTo>
                    <a:pt x="1684" y="1790"/>
                  </a:lnTo>
                  <a:lnTo>
                    <a:pt x="1684" y="1790"/>
                  </a:lnTo>
                  <a:lnTo>
                    <a:pt x="1688" y="1786"/>
                  </a:lnTo>
                  <a:lnTo>
                    <a:pt x="1688" y="1786"/>
                  </a:lnTo>
                  <a:lnTo>
                    <a:pt x="1690" y="1782"/>
                  </a:lnTo>
                  <a:lnTo>
                    <a:pt x="1690" y="1782"/>
                  </a:lnTo>
                  <a:lnTo>
                    <a:pt x="1692" y="1780"/>
                  </a:lnTo>
                  <a:lnTo>
                    <a:pt x="1692" y="1780"/>
                  </a:lnTo>
                  <a:lnTo>
                    <a:pt x="1696" y="1778"/>
                  </a:lnTo>
                  <a:lnTo>
                    <a:pt x="1696" y="1778"/>
                  </a:lnTo>
                  <a:lnTo>
                    <a:pt x="1700" y="1772"/>
                  </a:lnTo>
                  <a:lnTo>
                    <a:pt x="1700" y="1772"/>
                  </a:lnTo>
                  <a:lnTo>
                    <a:pt x="1702" y="1768"/>
                  </a:lnTo>
                  <a:lnTo>
                    <a:pt x="1702" y="1768"/>
                  </a:lnTo>
                  <a:lnTo>
                    <a:pt x="1704" y="1764"/>
                  </a:lnTo>
                  <a:lnTo>
                    <a:pt x="1704" y="1764"/>
                  </a:lnTo>
                  <a:lnTo>
                    <a:pt x="1704" y="1762"/>
                  </a:lnTo>
                  <a:lnTo>
                    <a:pt x="1704" y="1762"/>
                  </a:lnTo>
                  <a:lnTo>
                    <a:pt x="1706" y="1760"/>
                  </a:lnTo>
                  <a:lnTo>
                    <a:pt x="1706" y="1760"/>
                  </a:lnTo>
                  <a:lnTo>
                    <a:pt x="1708" y="1758"/>
                  </a:lnTo>
                  <a:lnTo>
                    <a:pt x="1708" y="1758"/>
                  </a:lnTo>
                  <a:lnTo>
                    <a:pt x="1708" y="1754"/>
                  </a:lnTo>
                  <a:lnTo>
                    <a:pt x="1708" y="1754"/>
                  </a:lnTo>
                  <a:lnTo>
                    <a:pt x="1708" y="1752"/>
                  </a:lnTo>
                  <a:lnTo>
                    <a:pt x="1708" y="1752"/>
                  </a:lnTo>
                  <a:lnTo>
                    <a:pt x="1710" y="1748"/>
                  </a:lnTo>
                  <a:lnTo>
                    <a:pt x="1710" y="1748"/>
                  </a:lnTo>
                  <a:lnTo>
                    <a:pt x="1716" y="1746"/>
                  </a:lnTo>
                  <a:lnTo>
                    <a:pt x="1716" y="1746"/>
                  </a:lnTo>
                  <a:lnTo>
                    <a:pt x="1718" y="1744"/>
                  </a:lnTo>
                  <a:lnTo>
                    <a:pt x="1718" y="1744"/>
                  </a:lnTo>
                  <a:lnTo>
                    <a:pt x="1722" y="1742"/>
                  </a:lnTo>
                  <a:lnTo>
                    <a:pt x="1722" y="1742"/>
                  </a:lnTo>
                  <a:lnTo>
                    <a:pt x="1724" y="1738"/>
                  </a:lnTo>
                  <a:lnTo>
                    <a:pt x="1724" y="1738"/>
                  </a:lnTo>
                  <a:lnTo>
                    <a:pt x="1724" y="1736"/>
                  </a:lnTo>
                  <a:lnTo>
                    <a:pt x="1724" y="1736"/>
                  </a:lnTo>
                  <a:lnTo>
                    <a:pt x="1726" y="1734"/>
                  </a:lnTo>
                  <a:lnTo>
                    <a:pt x="1726" y="1734"/>
                  </a:lnTo>
                  <a:lnTo>
                    <a:pt x="1728" y="1732"/>
                  </a:lnTo>
                  <a:lnTo>
                    <a:pt x="1728" y="1732"/>
                  </a:lnTo>
                  <a:lnTo>
                    <a:pt x="1730" y="1728"/>
                  </a:lnTo>
                  <a:lnTo>
                    <a:pt x="1730" y="1728"/>
                  </a:lnTo>
                  <a:lnTo>
                    <a:pt x="1730" y="1726"/>
                  </a:lnTo>
                  <a:lnTo>
                    <a:pt x="1730" y="1726"/>
                  </a:lnTo>
                  <a:lnTo>
                    <a:pt x="1732" y="1724"/>
                  </a:lnTo>
                  <a:lnTo>
                    <a:pt x="1732" y="1724"/>
                  </a:lnTo>
                  <a:lnTo>
                    <a:pt x="1734" y="1722"/>
                  </a:lnTo>
                  <a:lnTo>
                    <a:pt x="1734" y="1722"/>
                  </a:lnTo>
                  <a:lnTo>
                    <a:pt x="1738" y="1718"/>
                  </a:lnTo>
                  <a:lnTo>
                    <a:pt x="1738" y="1718"/>
                  </a:lnTo>
                  <a:lnTo>
                    <a:pt x="1740" y="1714"/>
                  </a:lnTo>
                  <a:lnTo>
                    <a:pt x="1740" y="1714"/>
                  </a:lnTo>
                  <a:lnTo>
                    <a:pt x="1742" y="1714"/>
                  </a:lnTo>
                  <a:lnTo>
                    <a:pt x="1742" y="1714"/>
                  </a:lnTo>
                  <a:lnTo>
                    <a:pt x="1742" y="1712"/>
                  </a:lnTo>
                  <a:lnTo>
                    <a:pt x="1742" y="1712"/>
                  </a:lnTo>
                  <a:lnTo>
                    <a:pt x="1746" y="1708"/>
                  </a:lnTo>
                  <a:lnTo>
                    <a:pt x="1746" y="1708"/>
                  </a:lnTo>
                  <a:lnTo>
                    <a:pt x="1748" y="1704"/>
                  </a:lnTo>
                  <a:lnTo>
                    <a:pt x="1748" y="1704"/>
                  </a:lnTo>
                  <a:lnTo>
                    <a:pt x="1748" y="1702"/>
                  </a:lnTo>
                  <a:lnTo>
                    <a:pt x="1748" y="1702"/>
                  </a:lnTo>
                  <a:lnTo>
                    <a:pt x="1750" y="1700"/>
                  </a:lnTo>
                  <a:lnTo>
                    <a:pt x="1750" y="1700"/>
                  </a:lnTo>
                  <a:lnTo>
                    <a:pt x="1752" y="1696"/>
                  </a:lnTo>
                  <a:lnTo>
                    <a:pt x="1752" y="1696"/>
                  </a:lnTo>
                  <a:lnTo>
                    <a:pt x="1752" y="1696"/>
                  </a:lnTo>
                  <a:lnTo>
                    <a:pt x="1752" y="1696"/>
                  </a:lnTo>
                  <a:lnTo>
                    <a:pt x="1756" y="1692"/>
                  </a:lnTo>
                  <a:lnTo>
                    <a:pt x="1756" y="1692"/>
                  </a:lnTo>
                  <a:lnTo>
                    <a:pt x="1756" y="1688"/>
                  </a:lnTo>
                  <a:lnTo>
                    <a:pt x="1756" y="1688"/>
                  </a:lnTo>
                  <a:lnTo>
                    <a:pt x="1758" y="1688"/>
                  </a:lnTo>
                  <a:lnTo>
                    <a:pt x="1758" y="1688"/>
                  </a:lnTo>
                  <a:lnTo>
                    <a:pt x="1758" y="1686"/>
                  </a:lnTo>
                  <a:lnTo>
                    <a:pt x="1758" y="1686"/>
                  </a:lnTo>
                  <a:lnTo>
                    <a:pt x="1764" y="1684"/>
                  </a:lnTo>
                  <a:lnTo>
                    <a:pt x="1764" y="1684"/>
                  </a:lnTo>
                  <a:lnTo>
                    <a:pt x="1766" y="1680"/>
                  </a:lnTo>
                  <a:lnTo>
                    <a:pt x="1766" y="1680"/>
                  </a:lnTo>
                  <a:lnTo>
                    <a:pt x="1766" y="1678"/>
                  </a:lnTo>
                  <a:lnTo>
                    <a:pt x="1766" y="1678"/>
                  </a:lnTo>
                  <a:lnTo>
                    <a:pt x="1768" y="1676"/>
                  </a:lnTo>
                  <a:lnTo>
                    <a:pt x="1768" y="1676"/>
                  </a:lnTo>
                  <a:lnTo>
                    <a:pt x="1770" y="1674"/>
                  </a:lnTo>
                  <a:lnTo>
                    <a:pt x="1770" y="1674"/>
                  </a:lnTo>
                  <a:lnTo>
                    <a:pt x="1772" y="1670"/>
                  </a:lnTo>
                  <a:lnTo>
                    <a:pt x="1772" y="1670"/>
                  </a:lnTo>
                  <a:lnTo>
                    <a:pt x="1774" y="1668"/>
                  </a:lnTo>
                  <a:lnTo>
                    <a:pt x="1774" y="1668"/>
                  </a:lnTo>
                  <a:lnTo>
                    <a:pt x="1776" y="1666"/>
                  </a:lnTo>
                  <a:lnTo>
                    <a:pt x="1776" y="1666"/>
                  </a:lnTo>
                  <a:lnTo>
                    <a:pt x="1778" y="1664"/>
                  </a:lnTo>
                  <a:lnTo>
                    <a:pt x="1778" y="1664"/>
                  </a:lnTo>
                  <a:lnTo>
                    <a:pt x="1780" y="1660"/>
                  </a:lnTo>
                  <a:lnTo>
                    <a:pt x="1782" y="1660"/>
                  </a:lnTo>
                  <a:lnTo>
                    <a:pt x="1782" y="1660"/>
                  </a:lnTo>
                  <a:lnTo>
                    <a:pt x="1782" y="1656"/>
                  </a:lnTo>
                  <a:lnTo>
                    <a:pt x="1782" y="1656"/>
                  </a:lnTo>
                  <a:lnTo>
                    <a:pt x="1784" y="1654"/>
                  </a:lnTo>
                  <a:lnTo>
                    <a:pt x="1786" y="1654"/>
                  </a:lnTo>
                  <a:lnTo>
                    <a:pt x="1786" y="1654"/>
                  </a:lnTo>
                  <a:lnTo>
                    <a:pt x="1788" y="1652"/>
                  </a:lnTo>
                  <a:lnTo>
                    <a:pt x="1788" y="1652"/>
                  </a:lnTo>
                  <a:lnTo>
                    <a:pt x="1788" y="1650"/>
                  </a:lnTo>
                  <a:lnTo>
                    <a:pt x="1788" y="1650"/>
                  </a:lnTo>
                  <a:lnTo>
                    <a:pt x="1792" y="1650"/>
                  </a:lnTo>
                  <a:lnTo>
                    <a:pt x="1792" y="1650"/>
                  </a:lnTo>
                  <a:lnTo>
                    <a:pt x="1798" y="1644"/>
                  </a:lnTo>
                  <a:lnTo>
                    <a:pt x="1798" y="1644"/>
                  </a:lnTo>
                  <a:lnTo>
                    <a:pt x="1798" y="1640"/>
                  </a:lnTo>
                  <a:lnTo>
                    <a:pt x="1798" y="1640"/>
                  </a:lnTo>
                  <a:lnTo>
                    <a:pt x="1798" y="1638"/>
                  </a:lnTo>
                  <a:lnTo>
                    <a:pt x="1798" y="1638"/>
                  </a:lnTo>
                  <a:lnTo>
                    <a:pt x="1798" y="1636"/>
                  </a:lnTo>
                  <a:lnTo>
                    <a:pt x="1798" y="1636"/>
                  </a:lnTo>
                  <a:lnTo>
                    <a:pt x="1800" y="1634"/>
                  </a:lnTo>
                  <a:lnTo>
                    <a:pt x="1800" y="1634"/>
                  </a:lnTo>
                  <a:lnTo>
                    <a:pt x="1802" y="1632"/>
                  </a:lnTo>
                  <a:lnTo>
                    <a:pt x="1802" y="1632"/>
                  </a:lnTo>
                  <a:lnTo>
                    <a:pt x="1802" y="1628"/>
                  </a:lnTo>
                  <a:lnTo>
                    <a:pt x="1802" y="1628"/>
                  </a:lnTo>
                  <a:lnTo>
                    <a:pt x="1804" y="1626"/>
                  </a:lnTo>
                  <a:lnTo>
                    <a:pt x="1804" y="1626"/>
                  </a:lnTo>
                  <a:lnTo>
                    <a:pt x="1806" y="1622"/>
                  </a:lnTo>
                  <a:lnTo>
                    <a:pt x="1806" y="1622"/>
                  </a:lnTo>
                  <a:lnTo>
                    <a:pt x="1806" y="1620"/>
                  </a:lnTo>
                  <a:lnTo>
                    <a:pt x="1806" y="1620"/>
                  </a:lnTo>
                  <a:lnTo>
                    <a:pt x="1808" y="1618"/>
                  </a:lnTo>
                  <a:lnTo>
                    <a:pt x="1808" y="1618"/>
                  </a:lnTo>
                  <a:lnTo>
                    <a:pt x="1810" y="1616"/>
                  </a:lnTo>
                  <a:lnTo>
                    <a:pt x="1810" y="1616"/>
                  </a:lnTo>
                  <a:lnTo>
                    <a:pt x="1812" y="1614"/>
                  </a:lnTo>
                  <a:lnTo>
                    <a:pt x="1812" y="1614"/>
                  </a:lnTo>
                  <a:lnTo>
                    <a:pt x="1814" y="1612"/>
                  </a:lnTo>
                  <a:lnTo>
                    <a:pt x="1814" y="1612"/>
                  </a:lnTo>
                  <a:lnTo>
                    <a:pt x="1816" y="1608"/>
                  </a:lnTo>
                  <a:lnTo>
                    <a:pt x="1816" y="1608"/>
                  </a:lnTo>
                  <a:lnTo>
                    <a:pt x="1818" y="1606"/>
                  </a:lnTo>
                  <a:lnTo>
                    <a:pt x="1818" y="1606"/>
                  </a:lnTo>
                  <a:lnTo>
                    <a:pt x="1818" y="1604"/>
                  </a:lnTo>
                  <a:lnTo>
                    <a:pt x="1818" y="1604"/>
                  </a:lnTo>
                  <a:lnTo>
                    <a:pt x="1820" y="1600"/>
                  </a:lnTo>
                  <a:lnTo>
                    <a:pt x="1820" y="1600"/>
                  </a:lnTo>
                  <a:lnTo>
                    <a:pt x="1822" y="1598"/>
                  </a:lnTo>
                  <a:lnTo>
                    <a:pt x="1822" y="1598"/>
                  </a:lnTo>
                  <a:lnTo>
                    <a:pt x="1824" y="1596"/>
                  </a:lnTo>
                  <a:lnTo>
                    <a:pt x="1824" y="1596"/>
                  </a:lnTo>
                  <a:lnTo>
                    <a:pt x="1826" y="1594"/>
                  </a:lnTo>
                  <a:lnTo>
                    <a:pt x="1826" y="1594"/>
                  </a:lnTo>
                  <a:lnTo>
                    <a:pt x="1830" y="1590"/>
                  </a:lnTo>
                  <a:lnTo>
                    <a:pt x="1830" y="1590"/>
                  </a:lnTo>
                  <a:lnTo>
                    <a:pt x="1832" y="1588"/>
                  </a:lnTo>
                  <a:lnTo>
                    <a:pt x="1832" y="1588"/>
                  </a:lnTo>
                  <a:lnTo>
                    <a:pt x="1834" y="1586"/>
                  </a:lnTo>
                  <a:lnTo>
                    <a:pt x="1834" y="1586"/>
                  </a:lnTo>
                  <a:lnTo>
                    <a:pt x="1836" y="1582"/>
                  </a:lnTo>
                  <a:lnTo>
                    <a:pt x="1836" y="1582"/>
                  </a:lnTo>
                  <a:lnTo>
                    <a:pt x="1838" y="1582"/>
                  </a:lnTo>
                  <a:lnTo>
                    <a:pt x="1838" y="1582"/>
                  </a:lnTo>
                  <a:lnTo>
                    <a:pt x="1842" y="1580"/>
                  </a:lnTo>
                  <a:lnTo>
                    <a:pt x="1842" y="1580"/>
                  </a:lnTo>
                  <a:lnTo>
                    <a:pt x="1848" y="1576"/>
                  </a:lnTo>
                  <a:lnTo>
                    <a:pt x="1848" y="1576"/>
                  </a:lnTo>
                  <a:lnTo>
                    <a:pt x="1852" y="1574"/>
                  </a:lnTo>
                  <a:lnTo>
                    <a:pt x="1852" y="1574"/>
                  </a:lnTo>
                  <a:lnTo>
                    <a:pt x="1852" y="1572"/>
                  </a:lnTo>
                  <a:lnTo>
                    <a:pt x="1852" y="1572"/>
                  </a:lnTo>
                  <a:lnTo>
                    <a:pt x="1854" y="1570"/>
                  </a:lnTo>
                  <a:lnTo>
                    <a:pt x="1854" y="1570"/>
                  </a:lnTo>
                  <a:lnTo>
                    <a:pt x="1856" y="1568"/>
                  </a:lnTo>
                  <a:lnTo>
                    <a:pt x="1856" y="1568"/>
                  </a:lnTo>
                  <a:lnTo>
                    <a:pt x="1858" y="1564"/>
                  </a:lnTo>
                  <a:lnTo>
                    <a:pt x="1858" y="1564"/>
                  </a:lnTo>
                  <a:lnTo>
                    <a:pt x="1860" y="1562"/>
                  </a:lnTo>
                  <a:lnTo>
                    <a:pt x="1860" y="1562"/>
                  </a:lnTo>
                  <a:lnTo>
                    <a:pt x="1862" y="1562"/>
                  </a:lnTo>
                  <a:lnTo>
                    <a:pt x="1862" y="1562"/>
                  </a:lnTo>
                  <a:lnTo>
                    <a:pt x="1864" y="1558"/>
                  </a:lnTo>
                  <a:lnTo>
                    <a:pt x="1864" y="1558"/>
                  </a:lnTo>
                  <a:lnTo>
                    <a:pt x="1864" y="1558"/>
                  </a:lnTo>
                  <a:lnTo>
                    <a:pt x="1868" y="1554"/>
                  </a:lnTo>
                  <a:lnTo>
                    <a:pt x="1868" y="1554"/>
                  </a:lnTo>
                  <a:lnTo>
                    <a:pt x="1868" y="1550"/>
                  </a:lnTo>
                  <a:lnTo>
                    <a:pt x="1868" y="1550"/>
                  </a:lnTo>
                  <a:lnTo>
                    <a:pt x="1870" y="1548"/>
                  </a:lnTo>
                  <a:lnTo>
                    <a:pt x="1870" y="1548"/>
                  </a:lnTo>
                  <a:lnTo>
                    <a:pt x="1872" y="1546"/>
                  </a:lnTo>
                  <a:lnTo>
                    <a:pt x="1872" y="1546"/>
                  </a:lnTo>
                  <a:lnTo>
                    <a:pt x="1874" y="1544"/>
                  </a:lnTo>
                  <a:lnTo>
                    <a:pt x="1874" y="1544"/>
                  </a:lnTo>
                  <a:lnTo>
                    <a:pt x="1876" y="1538"/>
                  </a:lnTo>
                  <a:lnTo>
                    <a:pt x="1876" y="1538"/>
                  </a:lnTo>
                  <a:lnTo>
                    <a:pt x="1876" y="1536"/>
                  </a:lnTo>
                  <a:lnTo>
                    <a:pt x="1876" y="1536"/>
                  </a:lnTo>
                  <a:lnTo>
                    <a:pt x="1878" y="1534"/>
                  </a:lnTo>
                  <a:lnTo>
                    <a:pt x="1878" y="1534"/>
                  </a:lnTo>
                  <a:lnTo>
                    <a:pt x="1878" y="1532"/>
                  </a:lnTo>
                  <a:lnTo>
                    <a:pt x="1878" y="1532"/>
                  </a:lnTo>
                  <a:lnTo>
                    <a:pt x="1882" y="1530"/>
                  </a:lnTo>
                  <a:lnTo>
                    <a:pt x="1882" y="1530"/>
                  </a:lnTo>
                  <a:lnTo>
                    <a:pt x="1884" y="1526"/>
                  </a:lnTo>
                  <a:lnTo>
                    <a:pt x="1884" y="1526"/>
                  </a:lnTo>
                  <a:lnTo>
                    <a:pt x="1884" y="1524"/>
                  </a:lnTo>
                  <a:lnTo>
                    <a:pt x="1884" y="1524"/>
                  </a:lnTo>
                  <a:lnTo>
                    <a:pt x="1886" y="1524"/>
                  </a:lnTo>
                  <a:lnTo>
                    <a:pt x="1886" y="1524"/>
                  </a:lnTo>
                  <a:lnTo>
                    <a:pt x="1890" y="1520"/>
                  </a:lnTo>
                  <a:lnTo>
                    <a:pt x="1890" y="1520"/>
                  </a:lnTo>
                  <a:lnTo>
                    <a:pt x="1890" y="1518"/>
                  </a:lnTo>
                  <a:lnTo>
                    <a:pt x="1890" y="1518"/>
                  </a:lnTo>
                  <a:lnTo>
                    <a:pt x="1892" y="1516"/>
                  </a:lnTo>
                  <a:lnTo>
                    <a:pt x="1892" y="1516"/>
                  </a:lnTo>
                  <a:lnTo>
                    <a:pt x="1892" y="1514"/>
                  </a:lnTo>
                  <a:lnTo>
                    <a:pt x="1892" y="1514"/>
                  </a:lnTo>
                  <a:lnTo>
                    <a:pt x="1898" y="1512"/>
                  </a:lnTo>
                  <a:lnTo>
                    <a:pt x="1898" y="1512"/>
                  </a:lnTo>
                  <a:lnTo>
                    <a:pt x="1900" y="1510"/>
                  </a:lnTo>
                  <a:lnTo>
                    <a:pt x="1900" y="1510"/>
                  </a:lnTo>
                  <a:lnTo>
                    <a:pt x="1900" y="1508"/>
                  </a:lnTo>
                  <a:lnTo>
                    <a:pt x="1900" y="1508"/>
                  </a:lnTo>
                  <a:lnTo>
                    <a:pt x="1902" y="1504"/>
                  </a:lnTo>
                  <a:lnTo>
                    <a:pt x="1902" y="1504"/>
                  </a:lnTo>
                  <a:lnTo>
                    <a:pt x="1904" y="1502"/>
                  </a:lnTo>
                  <a:lnTo>
                    <a:pt x="1904" y="1502"/>
                  </a:lnTo>
                  <a:lnTo>
                    <a:pt x="1904" y="1502"/>
                  </a:lnTo>
                  <a:lnTo>
                    <a:pt x="1908" y="1496"/>
                  </a:lnTo>
                  <a:lnTo>
                    <a:pt x="1908" y="1496"/>
                  </a:lnTo>
                  <a:lnTo>
                    <a:pt x="1910" y="1492"/>
                  </a:lnTo>
                  <a:lnTo>
                    <a:pt x="1910" y="1492"/>
                  </a:lnTo>
                  <a:lnTo>
                    <a:pt x="1910" y="1490"/>
                  </a:lnTo>
                  <a:lnTo>
                    <a:pt x="1910" y="1490"/>
                  </a:lnTo>
                  <a:lnTo>
                    <a:pt x="1916" y="1486"/>
                  </a:lnTo>
                  <a:lnTo>
                    <a:pt x="1916" y="1486"/>
                  </a:lnTo>
                  <a:lnTo>
                    <a:pt x="1918" y="1486"/>
                  </a:lnTo>
                  <a:lnTo>
                    <a:pt x="1918" y="1486"/>
                  </a:lnTo>
                  <a:lnTo>
                    <a:pt x="1918" y="1488"/>
                  </a:lnTo>
                  <a:lnTo>
                    <a:pt x="1918" y="1488"/>
                  </a:lnTo>
                  <a:lnTo>
                    <a:pt x="1920" y="1488"/>
                  </a:lnTo>
                  <a:lnTo>
                    <a:pt x="1920" y="1488"/>
                  </a:lnTo>
                  <a:lnTo>
                    <a:pt x="1920" y="1490"/>
                  </a:lnTo>
                  <a:lnTo>
                    <a:pt x="1920" y="1490"/>
                  </a:lnTo>
                  <a:lnTo>
                    <a:pt x="1920" y="1494"/>
                  </a:lnTo>
                  <a:lnTo>
                    <a:pt x="1920" y="1494"/>
                  </a:lnTo>
                  <a:lnTo>
                    <a:pt x="1920" y="1496"/>
                  </a:lnTo>
                  <a:lnTo>
                    <a:pt x="1920" y="1496"/>
                  </a:lnTo>
                  <a:lnTo>
                    <a:pt x="1920" y="1500"/>
                  </a:lnTo>
                  <a:lnTo>
                    <a:pt x="1920" y="1500"/>
                  </a:lnTo>
                  <a:lnTo>
                    <a:pt x="1918" y="1502"/>
                  </a:lnTo>
                  <a:lnTo>
                    <a:pt x="1918" y="1502"/>
                  </a:lnTo>
                  <a:lnTo>
                    <a:pt x="1918" y="1504"/>
                  </a:lnTo>
                  <a:lnTo>
                    <a:pt x="1916" y="1506"/>
                  </a:lnTo>
                  <a:lnTo>
                    <a:pt x="1916" y="1506"/>
                  </a:lnTo>
                  <a:lnTo>
                    <a:pt x="1918" y="1510"/>
                  </a:lnTo>
                  <a:lnTo>
                    <a:pt x="1920" y="1514"/>
                  </a:lnTo>
                  <a:lnTo>
                    <a:pt x="1920" y="1514"/>
                  </a:lnTo>
                  <a:lnTo>
                    <a:pt x="1920" y="1514"/>
                  </a:lnTo>
                  <a:lnTo>
                    <a:pt x="1922" y="1518"/>
                  </a:lnTo>
                  <a:lnTo>
                    <a:pt x="1922" y="1518"/>
                  </a:lnTo>
                  <a:lnTo>
                    <a:pt x="1922" y="1520"/>
                  </a:lnTo>
                  <a:lnTo>
                    <a:pt x="1922" y="1520"/>
                  </a:lnTo>
                  <a:lnTo>
                    <a:pt x="1922" y="1522"/>
                  </a:lnTo>
                  <a:lnTo>
                    <a:pt x="1922" y="1522"/>
                  </a:lnTo>
                  <a:lnTo>
                    <a:pt x="1922" y="1524"/>
                  </a:lnTo>
                  <a:lnTo>
                    <a:pt x="1922" y="1524"/>
                  </a:lnTo>
                  <a:lnTo>
                    <a:pt x="1924" y="1528"/>
                  </a:lnTo>
                  <a:lnTo>
                    <a:pt x="1924" y="1528"/>
                  </a:lnTo>
                  <a:lnTo>
                    <a:pt x="1924" y="1532"/>
                  </a:lnTo>
                  <a:lnTo>
                    <a:pt x="1924" y="1532"/>
                  </a:lnTo>
                  <a:lnTo>
                    <a:pt x="1926" y="1532"/>
                  </a:lnTo>
                  <a:lnTo>
                    <a:pt x="1926" y="1532"/>
                  </a:lnTo>
                  <a:lnTo>
                    <a:pt x="1928" y="1538"/>
                  </a:lnTo>
                  <a:lnTo>
                    <a:pt x="1928" y="1538"/>
                  </a:lnTo>
                  <a:lnTo>
                    <a:pt x="1928" y="1538"/>
                  </a:lnTo>
                  <a:lnTo>
                    <a:pt x="1928" y="1542"/>
                  </a:lnTo>
                  <a:lnTo>
                    <a:pt x="1928" y="1542"/>
                  </a:lnTo>
                  <a:lnTo>
                    <a:pt x="1930" y="1546"/>
                  </a:lnTo>
                  <a:lnTo>
                    <a:pt x="1930" y="1546"/>
                  </a:lnTo>
                  <a:lnTo>
                    <a:pt x="1930" y="1548"/>
                  </a:lnTo>
                  <a:lnTo>
                    <a:pt x="1930" y="1548"/>
                  </a:lnTo>
                  <a:lnTo>
                    <a:pt x="1930" y="1552"/>
                  </a:lnTo>
                  <a:lnTo>
                    <a:pt x="1930" y="1554"/>
                  </a:lnTo>
                  <a:lnTo>
                    <a:pt x="1930" y="1554"/>
                  </a:lnTo>
                  <a:lnTo>
                    <a:pt x="1930" y="1556"/>
                  </a:lnTo>
                  <a:lnTo>
                    <a:pt x="1930" y="1556"/>
                  </a:lnTo>
                  <a:lnTo>
                    <a:pt x="1928" y="1558"/>
                  </a:lnTo>
                  <a:lnTo>
                    <a:pt x="1928" y="1558"/>
                  </a:lnTo>
                  <a:lnTo>
                    <a:pt x="1928" y="1562"/>
                  </a:lnTo>
                  <a:lnTo>
                    <a:pt x="1928" y="1562"/>
                  </a:lnTo>
                  <a:lnTo>
                    <a:pt x="1928" y="1564"/>
                  </a:lnTo>
                  <a:lnTo>
                    <a:pt x="1928" y="1564"/>
                  </a:lnTo>
                  <a:lnTo>
                    <a:pt x="1928" y="1568"/>
                  </a:lnTo>
                  <a:lnTo>
                    <a:pt x="1928" y="1568"/>
                  </a:lnTo>
                  <a:lnTo>
                    <a:pt x="1928" y="1574"/>
                  </a:lnTo>
                  <a:lnTo>
                    <a:pt x="1928" y="1574"/>
                  </a:lnTo>
                  <a:lnTo>
                    <a:pt x="1928" y="1576"/>
                  </a:lnTo>
                  <a:lnTo>
                    <a:pt x="1928" y="1576"/>
                  </a:lnTo>
                  <a:lnTo>
                    <a:pt x="1928" y="1580"/>
                  </a:lnTo>
                  <a:lnTo>
                    <a:pt x="1928" y="1582"/>
                  </a:lnTo>
                  <a:lnTo>
                    <a:pt x="1928" y="1582"/>
                  </a:lnTo>
                  <a:lnTo>
                    <a:pt x="1928" y="1582"/>
                  </a:lnTo>
                  <a:lnTo>
                    <a:pt x="1928" y="1582"/>
                  </a:lnTo>
                  <a:lnTo>
                    <a:pt x="1930" y="1588"/>
                  </a:lnTo>
                  <a:lnTo>
                    <a:pt x="1930" y="1588"/>
                  </a:lnTo>
                  <a:lnTo>
                    <a:pt x="1930" y="1590"/>
                  </a:lnTo>
                  <a:lnTo>
                    <a:pt x="1930" y="1590"/>
                  </a:lnTo>
                  <a:lnTo>
                    <a:pt x="1930" y="1592"/>
                  </a:lnTo>
                  <a:lnTo>
                    <a:pt x="1930" y="1592"/>
                  </a:lnTo>
                  <a:lnTo>
                    <a:pt x="1930" y="1594"/>
                  </a:lnTo>
                  <a:lnTo>
                    <a:pt x="1930" y="1594"/>
                  </a:lnTo>
                  <a:lnTo>
                    <a:pt x="1932" y="1598"/>
                  </a:lnTo>
                  <a:lnTo>
                    <a:pt x="1932" y="1598"/>
                  </a:lnTo>
                  <a:lnTo>
                    <a:pt x="1930" y="1602"/>
                  </a:lnTo>
                  <a:lnTo>
                    <a:pt x="1930" y="1602"/>
                  </a:lnTo>
                  <a:lnTo>
                    <a:pt x="1930" y="1606"/>
                  </a:lnTo>
                  <a:lnTo>
                    <a:pt x="1932" y="1610"/>
                  </a:lnTo>
                  <a:lnTo>
                    <a:pt x="1932" y="1610"/>
                  </a:lnTo>
                  <a:lnTo>
                    <a:pt x="1934" y="1616"/>
                  </a:lnTo>
                  <a:lnTo>
                    <a:pt x="1934" y="1616"/>
                  </a:lnTo>
                  <a:lnTo>
                    <a:pt x="1936" y="1620"/>
                  </a:lnTo>
                  <a:lnTo>
                    <a:pt x="1936" y="1620"/>
                  </a:lnTo>
                  <a:lnTo>
                    <a:pt x="1938" y="1624"/>
                  </a:lnTo>
                  <a:lnTo>
                    <a:pt x="1938" y="1624"/>
                  </a:lnTo>
                  <a:lnTo>
                    <a:pt x="1940" y="1626"/>
                  </a:lnTo>
                  <a:lnTo>
                    <a:pt x="1940" y="1626"/>
                  </a:lnTo>
                  <a:lnTo>
                    <a:pt x="1938" y="1628"/>
                  </a:lnTo>
                  <a:lnTo>
                    <a:pt x="1938" y="1630"/>
                  </a:lnTo>
                  <a:lnTo>
                    <a:pt x="1938" y="1630"/>
                  </a:lnTo>
                  <a:lnTo>
                    <a:pt x="1936" y="1636"/>
                  </a:lnTo>
                  <a:lnTo>
                    <a:pt x="1936" y="1636"/>
                  </a:lnTo>
                  <a:lnTo>
                    <a:pt x="1938" y="1640"/>
                  </a:lnTo>
                  <a:lnTo>
                    <a:pt x="1938" y="1640"/>
                  </a:lnTo>
                  <a:lnTo>
                    <a:pt x="1938" y="1642"/>
                  </a:lnTo>
                  <a:lnTo>
                    <a:pt x="1938" y="1642"/>
                  </a:lnTo>
                  <a:lnTo>
                    <a:pt x="1938" y="1644"/>
                  </a:lnTo>
                  <a:lnTo>
                    <a:pt x="1938" y="1644"/>
                  </a:lnTo>
                  <a:lnTo>
                    <a:pt x="1936" y="1648"/>
                  </a:lnTo>
                  <a:lnTo>
                    <a:pt x="1936" y="1648"/>
                  </a:lnTo>
                  <a:lnTo>
                    <a:pt x="1938" y="1652"/>
                  </a:lnTo>
                  <a:lnTo>
                    <a:pt x="1938" y="1652"/>
                  </a:lnTo>
                  <a:lnTo>
                    <a:pt x="1938" y="1654"/>
                  </a:lnTo>
                  <a:lnTo>
                    <a:pt x="1938" y="1654"/>
                  </a:lnTo>
                  <a:lnTo>
                    <a:pt x="1938" y="1656"/>
                  </a:lnTo>
                  <a:lnTo>
                    <a:pt x="1938" y="1656"/>
                  </a:lnTo>
                  <a:lnTo>
                    <a:pt x="1938" y="1660"/>
                  </a:lnTo>
                  <a:lnTo>
                    <a:pt x="1938" y="1660"/>
                  </a:lnTo>
                  <a:lnTo>
                    <a:pt x="1940" y="1664"/>
                  </a:lnTo>
                  <a:lnTo>
                    <a:pt x="1940" y="1664"/>
                  </a:lnTo>
                  <a:lnTo>
                    <a:pt x="1942" y="1666"/>
                  </a:lnTo>
                  <a:lnTo>
                    <a:pt x="1942" y="1666"/>
                  </a:lnTo>
                  <a:lnTo>
                    <a:pt x="1942" y="1670"/>
                  </a:lnTo>
                  <a:lnTo>
                    <a:pt x="1942" y="1670"/>
                  </a:lnTo>
                  <a:lnTo>
                    <a:pt x="1942" y="1670"/>
                  </a:lnTo>
                  <a:lnTo>
                    <a:pt x="1942" y="1672"/>
                  </a:lnTo>
                  <a:lnTo>
                    <a:pt x="1942" y="1672"/>
                  </a:lnTo>
                  <a:lnTo>
                    <a:pt x="1942" y="1676"/>
                  </a:lnTo>
                  <a:lnTo>
                    <a:pt x="1942" y="1676"/>
                  </a:lnTo>
                  <a:lnTo>
                    <a:pt x="1944" y="1682"/>
                  </a:lnTo>
                  <a:lnTo>
                    <a:pt x="1944" y="1682"/>
                  </a:lnTo>
                  <a:lnTo>
                    <a:pt x="1944" y="1682"/>
                  </a:lnTo>
                  <a:lnTo>
                    <a:pt x="1946" y="1684"/>
                  </a:lnTo>
                  <a:lnTo>
                    <a:pt x="1946" y="1684"/>
                  </a:lnTo>
                  <a:lnTo>
                    <a:pt x="1946" y="1688"/>
                  </a:lnTo>
                  <a:lnTo>
                    <a:pt x="1948" y="1688"/>
                  </a:lnTo>
                  <a:lnTo>
                    <a:pt x="1948" y="1688"/>
                  </a:lnTo>
                  <a:lnTo>
                    <a:pt x="1948" y="1692"/>
                  </a:lnTo>
                  <a:lnTo>
                    <a:pt x="1948" y="1692"/>
                  </a:lnTo>
                  <a:lnTo>
                    <a:pt x="1948" y="1696"/>
                  </a:lnTo>
                  <a:lnTo>
                    <a:pt x="1948" y="1696"/>
                  </a:lnTo>
                  <a:lnTo>
                    <a:pt x="1950" y="1698"/>
                  </a:lnTo>
                  <a:lnTo>
                    <a:pt x="1950" y="1698"/>
                  </a:lnTo>
                  <a:lnTo>
                    <a:pt x="1948" y="1700"/>
                  </a:lnTo>
                  <a:lnTo>
                    <a:pt x="1948" y="1700"/>
                  </a:lnTo>
                  <a:lnTo>
                    <a:pt x="1948" y="1702"/>
                  </a:lnTo>
                  <a:lnTo>
                    <a:pt x="1948" y="1702"/>
                  </a:lnTo>
                  <a:lnTo>
                    <a:pt x="1950" y="1706"/>
                  </a:lnTo>
                  <a:lnTo>
                    <a:pt x="1950" y="1706"/>
                  </a:lnTo>
                  <a:lnTo>
                    <a:pt x="1950" y="1708"/>
                  </a:lnTo>
                  <a:lnTo>
                    <a:pt x="1950" y="1708"/>
                  </a:lnTo>
                  <a:lnTo>
                    <a:pt x="1950" y="1714"/>
                  </a:lnTo>
                  <a:lnTo>
                    <a:pt x="1950" y="1714"/>
                  </a:lnTo>
                  <a:lnTo>
                    <a:pt x="1950" y="1716"/>
                  </a:lnTo>
                  <a:lnTo>
                    <a:pt x="1950" y="1716"/>
                  </a:lnTo>
                  <a:lnTo>
                    <a:pt x="1950" y="1718"/>
                  </a:lnTo>
                  <a:lnTo>
                    <a:pt x="1950" y="1718"/>
                  </a:lnTo>
                  <a:lnTo>
                    <a:pt x="1950" y="1722"/>
                  </a:lnTo>
                  <a:lnTo>
                    <a:pt x="1950" y="1722"/>
                  </a:lnTo>
                  <a:lnTo>
                    <a:pt x="1950" y="1724"/>
                  </a:lnTo>
                  <a:lnTo>
                    <a:pt x="1950" y="1724"/>
                  </a:lnTo>
                  <a:lnTo>
                    <a:pt x="1950" y="1730"/>
                  </a:lnTo>
                  <a:lnTo>
                    <a:pt x="1950" y="1732"/>
                  </a:lnTo>
                  <a:lnTo>
                    <a:pt x="1950" y="1732"/>
                  </a:lnTo>
                  <a:lnTo>
                    <a:pt x="1952" y="1736"/>
                  </a:lnTo>
                  <a:lnTo>
                    <a:pt x="1952" y="1736"/>
                  </a:lnTo>
                  <a:lnTo>
                    <a:pt x="1954" y="1740"/>
                  </a:lnTo>
                  <a:lnTo>
                    <a:pt x="1954" y="1740"/>
                  </a:lnTo>
                  <a:lnTo>
                    <a:pt x="1954" y="1742"/>
                  </a:lnTo>
                  <a:lnTo>
                    <a:pt x="1954" y="1742"/>
                  </a:lnTo>
                  <a:lnTo>
                    <a:pt x="1956" y="1744"/>
                  </a:lnTo>
                  <a:lnTo>
                    <a:pt x="1956" y="1744"/>
                  </a:lnTo>
                  <a:lnTo>
                    <a:pt x="1956" y="1746"/>
                  </a:lnTo>
                  <a:lnTo>
                    <a:pt x="1956" y="1746"/>
                  </a:lnTo>
                  <a:lnTo>
                    <a:pt x="1956" y="1750"/>
                  </a:lnTo>
                  <a:lnTo>
                    <a:pt x="1956" y="1750"/>
                  </a:lnTo>
                  <a:lnTo>
                    <a:pt x="1958" y="1752"/>
                  </a:lnTo>
                  <a:lnTo>
                    <a:pt x="1958" y="1752"/>
                  </a:lnTo>
                  <a:lnTo>
                    <a:pt x="1958" y="1754"/>
                  </a:lnTo>
                  <a:lnTo>
                    <a:pt x="1958" y="1754"/>
                  </a:lnTo>
                  <a:lnTo>
                    <a:pt x="1958" y="1756"/>
                  </a:lnTo>
                  <a:lnTo>
                    <a:pt x="1958" y="1756"/>
                  </a:lnTo>
                  <a:lnTo>
                    <a:pt x="1960" y="1760"/>
                  </a:lnTo>
                  <a:lnTo>
                    <a:pt x="1960" y="1760"/>
                  </a:lnTo>
                  <a:lnTo>
                    <a:pt x="1960" y="1762"/>
                  </a:lnTo>
                  <a:lnTo>
                    <a:pt x="1960" y="1762"/>
                  </a:lnTo>
                  <a:lnTo>
                    <a:pt x="1960" y="1762"/>
                  </a:lnTo>
                  <a:lnTo>
                    <a:pt x="1960" y="1762"/>
                  </a:lnTo>
                  <a:lnTo>
                    <a:pt x="1958" y="1766"/>
                  </a:lnTo>
                  <a:lnTo>
                    <a:pt x="1958" y="1766"/>
                  </a:lnTo>
                  <a:lnTo>
                    <a:pt x="1958" y="1772"/>
                  </a:lnTo>
                  <a:lnTo>
                    <a:pt x="1958" y="1772"/>
                  </a:lnTo>
                  <a:lnTo>
                    <a:pt x="1958" y="1774"/>
                  </a:lnTo>
                  <a:lnTo>
                    <a:pt x="1958" y="1774"/>
                  </a:lnTo>
                  <a:lnTo>
                    <a:pt x="1958" y="1776"/>
                  </a:lnTo>
                  <a:lnTo>
                    <a:pt x="1958" y="1776"/>
                  </a:lnTo>
                  <a:lnTo>
                    <a:pt x="1958" y="1780"/>
                  </a:lnTo>
                  <a:lnTo>
                    <a:pt x="1958" y="1780"/>
                  </a:lnTo>
                  <a:lnTo>
                    <a:pt x="1960" y="1784"/>
                  </a:lnTo>
                  <a:lnTo>
                    <a:pt x="1960" y="1784"/>
                  </a:lnTo>
                  <a:lnTo>
                    <a:pt x="1962" y="1786"/>
                  </a:lnTo>
                  <a:lnTo>
                    <a:pt x="1962" y="1786"/>
                  </a:lnTo>
                  <a:lnTo>
                    <a:pt x="1964" y="1792"/>
                  </a:lnTo>
                  <a:lnTo>
                    <a:pt x="1964" y="1792"/>
                  </a:lnTo>
                  <a:lnTo>
                    <a:pt x="1966" y="1796"/>
                  </a:lnTo>
                  <a:lnTo>
                    <a:pt x="1966" y="1796"/>
                  </a:lnTo>
                  <a:lnTo>
                    <a:pt x="1966" y="1798"/>
                  </a:lnTo>
                  <a:lnTo>
                    <a:pt x="1966" y="1798"/>
                  </a:lnTo>
                  <a:lnTo>
                    <a:pt x="1966" y="1800"/>
                  </a:lnTo>
                  <a:lnTo>
                    <a:pt x="1966" y="1800"/>
                  </a:lnTo>
                  <a:lnTo>
                    <a:pt x="1966" y="1804"/>
                  </a:lnTo>
                  <a:lnTo>
                    <a:pt x="1966" y="1804"/>
                  </a:lnTo>
                  <a:lnTo>
                    <a:pt x="1968" y="1806"/>
                  </a:lnTo>
                  <a:lnTo>
                    <a:pt x="1968" y="1806"/>
                  </a:lnTo>
                  <a:lnTo>
                    <a:pt x="1968" y="1808"/>
                  </a:lnTo>
                  <a:lnTo>
                    <a:pt x="1968" y="1808"/>
                  </a:lnTo>
                  <a:lnTo>
                    <a:pt x="1968" y="1814"/>
                  </a:lnTo>
                  <a:lnTo>
                    <a:pt x="1968" y="1814"/>
                  </a:lnTo>
                  <a:lnTo>
                    <a:pt x="1968" y="1818"/>
                  </a:lnTo>
                  <a:lnTo>
                    <a:pt x="1968" y="1818"/>
                  </a:lnTo>
                  <a:lnTo>
                    <a:pt x="1966" y="1820"/>
                  </a:lnTo>
                  <a:lnTo>
                    <a:pt x="1966" y="1822"/>
                  </a:lnTo>
                  <a:lnTo>
                    <a:pt x="1966" y="1822"/>
                  </a:lnTo>
                  <a:lnTo>
                    <a:pt x="1966" y="1828"/>
                  </a:lnTo>
                  <a:lnTo>
                    <a:pt x="1966" y="1828"/>
                  </a:lnTo>
                  <a:lnTo>
                    <a:pt x="1968" y="1832"/>
                  </a:lnTo>
                  <a:lnTo>
                    <a:pt x="1968" y="1832"/>
                  </a:lnTo>
                  <a:lnTo>
                    <a:pt x="1968" y="1834"/>
                  </a:lnTo>
                  <a:lnTo>
                    <a:pt x="1968" y="1834"/>
                  </a:lnTo>
                  <a:lnTo>
                    <a:pt x="1970" y="1838"/>
                  </a:lnTo>
                  <a:lnTo>
                    <a:pt x="1970" y="1842"/>
                  </a:lnTo>
                  <a:lnTo>
                    <a:pt x="1970" y="1842"/>
                  </a:lnTo>
                  <a:lnTo>
                    <a:pt x="1970" y="1846"/>
                  </a:lnTo>
                  <a:lnTo>
                    <a:pt x="1970" y="1846"/>
                  </a:lnTo>
                  <a:lnTo>
                    <a:pt x="1972" y="1852"/>
                  </a:lnTo>
                  <a:lnTo>
                    <a:pt x="1972" y="1852"/>
                  </a:lnTo>
                  <a:lnTo>
                    <a:pt x="1972" y="1854"/>
                  </a:lnTo>
                  <a:lnTo>
                    <a:pt x="1972" y="1854"/>
                  </a:lnTo>
                  <a:lnTo>
                    <a:pt x="1974" y="1858"/>
                  </a:lnTo>
                  <a:lnTo>
                    <a:pt x="1974" y="1858"/>
                  </a:lnTo>
                  <a:lnTo>
                    <a:pt x="1974" y="1862"/>
                  </a:lnTo>
                  <a:lnTo>
                    <a:pt x="1974" y="1862"/>
                  </a:lnTo>
                  <a:lnTo>
                    <a:pt x="1976" y="1864"/>
                  </a:lnTo>
                  <a:lnTo>
                    <a:pt x="1976" y="1864"/>
                  </a:lnTo>
                  <a:lnTo>
                    <a:pt x="1978" y="1866"/>
                  </a:lnTo>
                  <a:lnTo>
                    <a:pt x="1978" y="1866"/>
                  </a:lnTo>
                  <a:lnTo>
                    <a:pt x="1978" y="1868"/>
                  </a:lnTo>
                  <a:lnTo>
                    <a:pt x="1978" y="1868"/>
                  </a:lnTo>
                  <a:lnTo>
                    <a:pt x="1976" y="1870"/>
                  </a:lnTo>
                  <a:lnTo>
                    <a:pt x="1976" y="1870"/>
                  </a:lnTo>
                  <a:lnTo>
                    <a:pt x="1976" y="1874"/>
                  </a:lnTo>
                  <a:lnTo>
                    <a:pt x="1976" y="1874"/>
                  </a:lnTo>
                  <a:lnTo>
                    <a:pt x="1976" y="1876"/>
                  </a:lnTo>
                  <a:lnTo>
                    <a:pt x="1976" y="1876"/>
                  </a:lnTo>
                  <a:lnTo>
                    <a:pt x="1976" y="1882"/>
                  </a:lnTo>
                  <a:lnTo>
                    <a:pt x="1976" y="1882"/>
                  </a:lnTo>
                  <a:lnTo>
                    <a:pt x="1976" y="1882"/>
                  </a:lnTo>
                  <a:lnTo>
                    <a:pt x="1978" y="1886"/>
                  </a:lnTo>
                  <a:lnTo>
                    <a:pt x="1978" y="1886"/>
                  </a:lnTo>
                  <a:lnTo>
                    <a:pt x="1978" y="1888"/>
                  </a:lnTo>
                  <a:lnTo>
                    <a:pt x="1978" y="1890"/>
                  </a:lnTo>
                  <a:lnTo>
                    <a:pt x="1978" y="1890"/>
                  </a:lnTo>
                  <a:lnTo>
                    <a:pt x="1978" y="1894"/>
                  </a:lnTo>
                  <a:lnTo>
                    <a:pt x="1978" y="1894"/>
                  </a:lnTo>
                  <a:lnTo>
                    <a:pt x="1980" y="1898"/>
                  </a:lnTo>
                  <a:lnTo>
                    <a:pt x="1980" y="1898"/>
                  </a:lnTo>
                  <a:lnTo>
                    <a:pt x="1980" y="1900"/>
                  </a:lnTo>
                  <a:lnTo>
                    <a:pt x="1980" y="1900"/>
                  </a:lnTo>
                  <a:lnTo>
                    <a:pt x="1980" y="1902"/>
                  </a:lnTo>
                  <a:lnTo>
                    <a:pt x="1980" y="1902"/>
                  </a:lnTo>
                  <a:lnTo>
                    <a:pt x="1980" y="1906"/>
                  </a:lnTo>
                  <a:lnTo>
                    <a:pt x="1980" y="1906"/>
                  </a:lnTo>
                  <a:lnTo>
                    <a:pt x="1980" y="1908"/>
                  </a:lnTo>
                  <a:lnTo>
                    <a:pt x="1980" y="1908"/>
                  </a:lnTo>
                  <a:lnTo>
                    <a:pt x="1980" y="1912"/>
                  </a:lnTo>
                  <a:lnTo>
                    <a:pt x="1980" y="1912"/>
                  </a:lnTo>
                  <a:lnTo>
                    <a:pt x="1980" y="1914"/>
                  </a:lnTo>
                  <a:lnTo>
                    <a:pt x="1980" y="1914"/>
                  </a:lnTo>
                  <a:lnTo>
                    <a:pt x="1982" y="1916"/>
                  </a:lnTo>
                  <a:lnTo>
                    <a:pt x="1982" y="1916"/>
                  </a:lnTo>
                  <a:lnTo>
                    <a:pt x="1982" y="1920"/>
                  </a:lnTo>
                  <a:lnTo>
                    <a:pt x="1982" y="1920"/>
                  </a:lnTo>
                  <a:lnTo>
                    <a:pt x="1982" y="1922"/>
                  </a:lnTo>
                  <a:lnTo>
                    <a:pt x="1982" y="1922"/>
                  </a:lnTo>
                  <a:lnTo>
                    <a:pt x="1982" y="1924"/>
                  </a:lnTo>
                  <a:lnTo>
                    <a:pt x="1982" y="1924"/>
                  </a:lnTo>
                  <a:lnTo>
                    <a:pt x="1982" y="1928"/>
                  </a:lnTo>
                  <a:lnTo>
                    <a:pt x="1982" y="1928"/>
                  </a:lnTo>
                  <a:lnTo>
                    <a:pt x="1982" y="1930"/>
                  </a:lnTo>
                  <a:lnTo>
                    <a:pt x="1982" y="1930"/>
                  </a:lnTo>
                  <a:lnTo>
                    <a:pt x="1982" y="1934"/>
                  </a:lnTo>
                  <a:lnTo>
                    <a:pt x="1982" y="1934"/>
                  </a:lnTo>
                  <a:lnTo>
                    <a:pt x="1982" y="1938"/>
                  </a:lnTo>
                  <a:lnTo>
                    <a:pt x="1982" y="1938"/>
                  </a:lnTo>
                  <a:lnTo>
                    <a:pt x="1984" y="1938"/>
                  </a:lnTo>
                  <a:lnTo>
                    <a:pt x="1984" y="1938"/>
                  </a:lnTo>
                  <a:lnTo>
                    <a:pt x="1984" y="1942"/>
                  </a:lnTo>
                  <a:lnTo>
                    <a:pt x="1984" y="1942"/>
                  </a:lnTo>
                  <a:lnTo>
                    <a:pt x="1984" y="1944"/>
                  </a:lnTo>
                  <a:lnTo>
                    <a:pt x="1984" y="1944"/>
                  </a:lnTo>
                  <a:lnTo>
                    <a:pt x="1984" y="1948"/>
                  </a:lnTo>
                  <a:lnTo>
                    <a:pt x="1986" y="1950"/>
                  </a:lnTo>
                  <a:lnTo>
                    <a:pt x="1986" y="1950"/>
                  </a:lnTo>
                  <a:lnTo>
                    <a:pt x="1984" y="1952"/>
                  </a:lnTo>
                  <a:lnTo>
                    <a:pt x="1984" y="1952"/>
                  </a:lnTo>
                  <a:lnTo>
                    <a:pt x="1984" y="1956"/>
                  </a:lnTo>
                  <a:lnTo>
                    <a:pt x="1984" y="1956"/>
                  </a:lnTo>
                  <a:lnTo>
                    <a:pt x="1984" y="1960"/>
                  </a:lnTo>
                  <a:lnTo>
                    <a:pt x="1986" y="1962"/>
                  </a:lnTo>
                  <a:lnTo>
                    <a:pt x="1986" y="1962"/>
                  </a:lnTo>
                  <a:lnTo>
                    <a:pt x="1986" y="1964"/>
                  </a:lnTo>
                  <a:lnTo>
                    <a:pt x="1986" y="1964"/>
                  </a:lnTo>
                  <a:lnTo>
                    <a:pt x="1986" y="1968"/>
                  </a:lnTo>
                  <a:lnTo>
                    <a:pt x="1986" y="1968"/>
                  </a:lnTo>
                  <a:lnTo>
                    <a:pt x="1986" y="1970"/>
                  </a:lnTo>
                  <a:lnTo>
                    <a:pt x="1986" y="1970"/>
                  </a:lnTo>
                  <a:lnTo>
                    <a:pt x="1986" y="1972"/>
                  </a:lnTo>
                  <a:lnTo>
                    <a:pt x="1986" y="1972"/>
                  </a:lnTo>
                  <a:lnTo>
                    <a:pt x="1988" y="1976"/>
                  </a:lnTo>
                  <a:lnTo>
                    <a:pt x="1988" y="1976"/>
                  </a:lnTo>
                  <a:lnTo>
                    <a:pt x="1990" y="1978"/>
                  </a:lnTo>
                  <a:lnTo>
                    <a:pt x="1990" y="1978"/>
                  </a:lnTo>
                  <a:lnTo>
                    <a:pt x="1990" y="1980"/>
                  </a:lnTo>
                  <a:lnTo>
                    <a:pt x="1990" y="1980"/>
                  </a:lnTo>
                  <a:lnTo>
                    <a:pt x="1990" y="1984"/>
                  </a:lnTo>
                  <a:lnTo>
                    <a:pt x="1990" y="1984"/>
                  </a:lnTo>
                  <a:lnTo>
                    <a:pt x="1992" y="1988"/>
                  </a:lnTo>
                  <a:lnTo>
                    <a:pt x="1992" y="1990"/>
                  </a:lnTo>
                  <a:lnTo>
                    <a:pt x="1992" y="1990"/>
                  </a:lnTo>
                  <a:lnTo>
                    <a:pt x="1994" y="1992"/>
                  </a:lnTo>
                  <a:lnTo>
                    <a:pt x="1994" y="1992"/>
                  </a:lnTo>
                  <a:lnTo>
                    <a:pt x="1994" y="1994"/>
                  </a:lnTo>
                  <a:lnTo>
                    <a:pt x="1994" y="1994"/>
                  </a:lnTo>
                  <a:lnTo>
                    <a:pt x="1994" y="1996"/>
                  </a:lnTo>
                  <a:lnTo>
                    <a:pt x="1994" y="1996"/>
                  </a:lnTo>
                  <a:lnTo>
                    <a:pt x="1994" y="2000"/>
                  </a:lnTo>
                  <a:lnTo>
                    <a:pt x="1994" y="2000"/>
                  </a:lnTo>
                  <a:lnTo>
                    <a:pt x="1994" y="2004"/>
                  </a:lnTo>
                  <a:lnTo>
                    <a:pt x="1994" y="2004"/>
                  </a:lnTo>
                  <a:lnTo>
                    <a:pt x="1994" y="2006"/>
                  </a:lnTo>
                  <a:lnTo>
                    <a:pt x="1994" y="2006"/>
                  </a:lnTo>
                  <a:lnTo>
                    <a:pt x="1994" y="2012"/>
                  </a:lnTo>
                  <a:lnTo>
                    <a:pt x="1994" y="2012"/>
                  </a:lnTo>
                  <a:lnTo>
                    <a:pt x="1994" y="2012"/>
                  </a:lnTo>
                  <a:lnTo>
                    <a:pt x="1994" y="2012"/>
                  </a:lnTo>
                  <a:lnTo>
                    <a:pt x="1992" y="2016"/>
                  </a:lnTo>
                  <a:lnTo>
                    <a:pt x="1992" y="2018"/>
                  </a:lnTo>
                  <a:lnTo>
                    <a:pt x="1992" y="2018"/>
                  </a:lnTo>
                  <a:lnTo>
                    <a:pt x="1992" y="2024"/>
                  </a:lnTo>
                  <a:lnTo>
                    <a:pt x="1992" y="2024"/>
                  </a:lnTo>
                  <a:lnTo>
                    <a:pt x="1994" y="2026"/>
                  </a:lnTo>
                  <a:lnTo>
                    <a:pt x="1994" y="2026"/>
                  </a:lnTo>
                  <a:lnTo>
                    <a:pt x="1996" y="2028"/>
                  </a:lnTo>
                  <a:lnTo>
                    <a:pt x="1996" y="2028"/>
                  </a:lnTo>
                  <a:lnTo>
                    <a:pt x="1996" y="2030"/>
                  </a:lnTo>
                  <a:lnTo>
                    <a:pt x="1996" y="2030"/>
                  </a:lnTo>
                  <a:lnTo>
                    <a:pt x="1996" y="2032"/>
                  </a:lnTo>
                  <a:lnTo>
                    <a:pt x="1996" y="2032"/>
                  </a:lnTo>
                  <a:lnTo>
                    <a:pt x="1996" y="2038"/>
                  </a:lnTo>
                  <a:lnTo>
                    <a:pt x="1996" y="2038"/>
                  </a:lnTo>
                  <a:lnTo>
                    <a:pt x="1998" y="2040"/>
                  </a:lnTo>
                  <a:lnTo>
                    <a:pt x="1998" y="2040"/>
                  </a:lnTo>
                  <a:lnTo>
                    <a:pt x="2000" y="2042"/>
                  </a:lnTo>
                  <a:lnTo>
                    <a:pt x="2000" y="2042"/>
                  </a:lnTo>
                  <a:lnTo>
                    <a:pt x="2000" y="2048"/>
                  </a:lnTo>
                  <a:lnTo>
                    <a:pt x="2000" y="2048"/>
                  </a:lnTo>
                  <a:lnTo>
                    <a:pt x="2000" y="2050"/>
                  </a:lnTo>
                  <a:lnTo>
                    <a:pt x="2000" y="2050"/>
                  </a:lnTo>
                  <a:lnTo>
                    <a:pt x="1998" y="2054"/>
                  </a:lnTo>
                  <a:lnTo>
                    <a:pt x="1998" y="2054"/>
                  </a:lnTo>
                  <a:lnTo>
                    <a:pt x="1998" y="2056"/>
                  </a:lnTo>
                  <a:lnTo>
                    <a:pt x="1998" y="2056"/>
                  </a:lnTo>
                  <a:lnTo>
                    <a:pt x="1998" y="2060"/>
                  </a:lnTo>
                  <a:lnTo>
                    <a:pt x="1998" y="2060"/>
                  </a:lnTo>
                  <a:lnTo>
                    <a:pt x="2000" y="2064"/>
                  </a:lnTo>
                  <a:lnTo>
                    <a:pt x="2000" y="2064"/>
                  </a:lnTo>
                  <a:lnTo>
                    <a:pt x="2000" y="2066"/>
                  </a:lnTo>
                  <a:lnTo>
                    <a:pt x="2000" y="2066"/>
                  </a:lnTo>
                  <a:lnTo>
                    <a:pt x="2000" y="2068"/>
                  </a:lnTo>
                  <a:lnTo>
                    <a:pt x="2000" y="2068"/>
                  </a:lnTo>
                  <a:lnTo>
                    <a:pt x="2000" y="2072"/>
                  </a:lnTo>
                  <a:lnTo>
                    <a:pt x="2000" y="2072"/>
                  </a:lnTo>
                  <a:lnTo>
                    <a:pt x="2002" y="2076"/>
                  </a:lnTo>
                  <a:lnTo>
                    <a:pt x="2002" y="2076"/>
                  </a:lnTo>
                  <a:lnTo>
                    <a:pt x="2002" y="2080"/>
                  </a:lnTo>
                  <a:lnTo>
                    <a:pt x="2002" y="2080"/>
                  </a:lnTo>
                  <a:lnTo>
                    <a:pt x="2002" y="2082"/>
                  </a:lnTo>
                  <a:lnTo>
                    <a:pt x="2002" y="2082"/>
                  </a:lnTo>
                  <a:lnTo>
                    <a:pt x="2002" y="2084"/>
                  </a:lnTo>
                  <a:lnTo>
                    <a:pt x="2002" y="2084"/>
                  </a:lnTo>
                  <a:lnTo>
                    <a:pt x="2002" y="2088"/>
                  </a:lnTo>
                  <a:lnTo>
                    <a:pt x="2002" y="2088"/>
                  </a:lnTo>
                  <a:lnTo>
                    <a:pt x="2004" y="2090"/>
                  </a:lnTo>
                  <a:lnTo>
                    <a:pt x="2004" y="2090"/>
                  </a:lnTo>
                  <a:lnTo>
                    <a:pt x="2004" y="2094"/>
                  </a:lnTo>
                  <a:lnTo>
                    <a:pt x="2004" y="2094"/>
                  </a:lnTo>
                  <a:lnTo>
                    <a:pt x="2004" y="2098"/>
                  </a:lnTo>
                  <a:lnTo>
                    <a:pt x="2004" y="2098"/>
                  </a:lnTo>
                  <a:lnTo>
                    <a:pt x="2006" y="2100"/>
                  </a:lnTo>
                  <a:lnTo>
                    <a:pt x="2006" y="2100"/>
                  </a:lnTo>
                  <a:lnTo>
                    <a:pt x="2006" y="2102"/>
                  </a:lnTo>
                  <a:lnTo>
                    <a:pt x="2006" y="2102"/>
                  </a:lnTo>
                  <a:lnTo>
                    <a:pt x="2006" y="2106"/>
                  </a:lnTo>
                  <a:lnTo>
                    <a:pt x="2006" y="2106"/>
                  </a:lnTo>
                  <a:lnTo>
                    <a:pt x="2006" y="2108"/>
                  </a:lnTo>
                  <a:lnTo>
                    <a:pt x="2006" y="2108"/>
                  </a:lnTo>
                  <a:lnTo>
                    <a:pt x="2006" y="2112"/>
                  </a:lnTo>
                  <a:lnTo>
                    <a:pt x="2006" y="2112"/>
                  </a:lnTo>
                  <a:lnTo>
                    <a:pt x="2008" y="2114"/>
                  </a:lnTo>
                  <a:lnTo>
                    <a:pt x="2008" y="2114"/>
                  </a:lnTo>
                  <a:lnTo>
                    <a:pt x="2008" y="2116"/>
                  </a:lnTo>
                  <a:lnTo>
                    <a:pt x="2008" y="2118"/>
                  </a:lnTo>
                  <a:lnTo>
                    <a:pt x="2008" y="2118"/>
                  </a:lnTo>
                  <a:lnTo>
                    <a:pt x="2010" y="2122"/>
                  </a:lnTo>
                  <a:lnTo>
                    <a:pt x="2010" y="2122"/>
                  </a:lnTo>
                  <a:lnTo>
                    <a:pt x="2010" y="2122"/>
                  </a:lnTo>
                  <a:lnTo>
                    <a:pt x="2010" y="2128"/>
                  </a:lnTo>
                  <a:lnTo>
                    <a:pt x="2010" y="2128"/>
                  </a:lnTo>
                  <a:lnTo>
                    <a:pt x="2012" y="2134"/>
                  </a:lnTo>
                  <a:lnTo>
                    <a:pt x="2012" y="2134"/>
                  </a:lnTo>
                  <a:lnTo>
                    <a:pt x="2012" y="2136"/>
                  </a:lnTo>
                  <a:lnTo>
                    <a:pt x="2012" y="2136"/>
                  </a:lnTo>
                  <a:lnTo>
                    <a:pt x="2012" y="2140"/>
                  </a:lnTo>
                  <a:lnTo>
                    <a:pt x="2012" y="2140"/>
                  </a:lnTo>
                  <a:lnTo>
                    <a:pt x="2014" y="2144"/>
                  </a:lnTo>
                  <a:lnTo>
                    <a:pt x="2014" y="2144"/>
                  </a:lnTo>
                  <a:lnTo>
                    <a:pt x="2014" y="2144"/>
                  </a:lnTo>
                  <a:lnTo>
                    <a:pt x="2016" y="2150"/>
                  </a:lnTo>
                  <a:lnTo>
                    <a:pt x="2016" y="2150"/>
                  </a:lnTo>
                  <a:lnTo>
                    <a:pt x="2016" y="2152"/>
                  </a:lnTo>
                  <a:lnTo>
                    <a:pt x="2016" y="2152"/>
                  </a:lnTo>
                  <a:lnTo>
                    <a:pt x="2016" y="2156"/>
                  </a:lnTo>
                  <a:lnTo>
                    <a:pt x="2016" y="2156"/>
                  </a:lnTo>
                  <a:lnTo>
                    <a:pt x="2016" y="2160"/>
                  </a:lnTo>
                  <a:lnTo>
                    <a:pt x="2016" y="2160"/>
                  </a:lnTo>
                  <a:lnTo>
                    <a:pt x="2016" y="2162"/>
                  </a:lnTo>
                  <a:lnTo>
                    <a:pt x="2016" y="2162"/>
                  </a:lnTo>
                  <a:lnTo>
                    <a:pt x="2018" y="2166"/>
                  </a:lnTo>
                  <a:lnTo>
                    <a:pt x="2018" y="2166"/>
                  </a:lnTo>
                  <a:lnTo>
                    <a:pt x="2020" y="2168"/>
                  </a:lnTo>
                  <a:lnTo>
                    <a:pt x="2020" y="2168"/>
                  </a:lnTo>
                  <a:lnTo>
                    <a:pt x="2020" y="2172"/>
                  </a:lnTo>
                  <a:lnTo>
                    <a:pt x="2020" y="2172"/>
                  </a:lnTo>
                  <a:lnTo>
                    <a:pt x="2020" y="2174"/>
                  </a:lnTo>
                  <a:lnTo>
                    <a:pt x="2020" y="2174"/>
                  </a:lnTo>
                  <a:lnTo>
                    <a:pt x="2022" y="2176"/>
                  </a:lnTo>
                  <a:lnTo>
                    <a:pt x="2022" y="2176"/>
                  </a:lnTo>
                  <a:lnTo>
                    <a:pt x="2022" y="2180"/>
                  </a:lnTo>
                  <a:lnTo>
                    <a:pt x="2022" y="2180"/>
                  </a:lnTo>
                  <a:lnTo>
                    <a:pt x="2024" y="2184"/>
                  </a:lnTo>
                  <a:lnTo>
                    <a:pt x="2024" y="2184"/>
                  </a:lnTo>
                  <a:lnTo>
                    <a:pt x="2024" y="2184"/>
                  </a:lnTo>
                  <a:lnTo>
                    <a:pt x="2024" y="2184"/>
                  </a:lnTo>
                  <a:lnTo>
                    <a:pt x="2022" y="2190"/>
                  </a:lnTo>
                  <a:lnTo>
                    <a:pt x="2022" y="2190"/>
                  </a:lnTo>
                  <a:lnTo>
                    <a:pt x="2022" y="2192"/>
                  </a:lnTo>
                  <a:lnTo>
                    <a:pt x="2022" y="2192"/>
                  </a:lnTo>
                  <a:lnTo>
                    <a:pt x="2024" y="2196"/>
                  </a:lnTo>
                  <a:lnTo>
                    <a:pt x="2024" y="2198"/>
                  </a:lnTo>
                  <a:lnTo>
                    <a:pt x="2024" y="2198"/>
                  </a:lnTo>
                  <a:lnTo>
                    <a:pt x="2024" y="2200"/>
                  </a:lnTo>
                  <a:lnTo>
                    <a:pt x="2024" y="2200"/>
                  </a:lnTo>
                  <a:lnTo>
                    <a:pt x="2024" y="2206"/>
                  </a:lnTo>
                  <a:lnTo>
                    <a:pt x="2024" y="2206"/>
                  </a:lnTo>
                  <a:lnTo>
                    <a:pt x="2024" y="2206"/>
                  </a:lnTo>
                  <a:lnTo>
                    <a:pt x="2024" y="2206"/>
                  </a:lnTo>
                  <a:lnTo>
                    <a:pt x="2024" y="2210"/>
                  </a:lnTo>
                  <a:lnTo>
                    <a:pt x="2024" y="2212"/>
                  </a:lnTo>
                  <a:lnTo>
                    <a:pt x="2024" y="2212"/>
                  </a:lnTo>
                  <a:lnTo>
                    <a:pt x="2024" y="2216"/>
                  </a:lnTo>
                  <a:lnTo>
                    <a:pt x="2024" y="2218"/>
                  </a:lnTo>
                  <a:lnTo>
                    <a:pt x="2024" y="2218"/>
                  </a:lnTo>
                  <a:lnTo>
                    <a:pt x="2024" y="2220"/>
                  </a:lnTo>
                  <a:lnTo>
                    <a:pt x="2024" y="2220"/>
                  </a:lnTo>
                  <a:lnTo>
                    <a:pt x="2024" y="2224"/>
                  </a:lnTo>
                  <a:lnTo>
                    <a:pt x="2024" y="2224"/>
                  </a:lnTo>
                  <a:lnTo>
                    <a:pt x="2024" y="2226"/>
                  </a:lnTo>
                  <a:lnTo>
                    <a:pt x="2024" y="2226"/>
                  </a:lnTo>
                  <a:lnTo>
                    <a:pt x="2024" y="2230"/>
                  </a:lnTo>
                  <a:lnTo>
                    <a:pt x="2024" y="2232"/>
                  </a:lnTo>
                  <a:lnTo>
                    <a:pt x="2024" y="2232"/>
                  </a:lnTo>
                  <a:lnTo>
                    <a:pt x="2024" y="2234"/>
                  </a:lnTo>
                  <a:lnTo>
                    <a:pt x="2024" y="2234"/>
                  </a:lnTo>
                  <a:lnTo>
                    <a:pt x="2026" y="2238"/>
                  </a:lnTo>
                  <a:lnTo>
                    <a:pt x="2026" y="2238"/>
                  </a:lnTo>
                  <a:lnTo>
                    <a:pt x="2026" y="2240"/>
                  </a:lnTo>
                  <a:lnTo>
                    <a:pt x="2026" y="2240"/>
                  </a:lnTo>
                  <a:lnTo>
                    <a:pt x="2026" y="2242"/>
                  </a:lnTo>
                  <a:lnTo>
                    <a:pt x="2026" y="2242"/>
                  </a:lnTo>
                  <a:lnTo>
                    <a:pt x="2028" y="2246"/>
                  </a:lnTo>
                  <a:lnTo>
                    <a:pt x="2028" y="2246"/>
                  </a:lnTo>
                  <a:lnTo>
                    <a:pt x="2028" y="2248"/>
                  </a:lnTo>
                  <a:lnTo>
                    <a:pt x="2028" y="2248"/>
                  </a:lnTo>
                  <a:lnTo>
                    <a:pt x="2028" y="2252"/>
                  </a:lnTo>
                  <a:lnTo>
                    <a:pt x="2028" y="2252"/>
                  </a:lnTo>
                  <a:lnTo>
                    <a:pt x="2028" y="2254"/>
                  </a:lnTo>
                  <a:lnTo>
                    <a:pt x="2028" y="2254"/>
                  </a:lnTo>
                  <a:lnTo>
                    <a:pt x="2028" y="2258"/>
                  </a:lnTo>
                  <a:lnTo>
                    <a:pt x="2028" y="2260"/>
                  </a:lnTo>
                  <a:lnTo>
                    <a:pt x="2028" y="2260"/>
                  </a:lnTo>
                  <a:lnTo>
                    <a:pt x="2030" y="2262"/>
                  </a:lnTo>
                  <a:lnTo>
                    <a:pt x="2030" y="2262"/>
                  </a:lnTo>
                  <a:lnTo>
                    <a:pt x="2030" y="2266"/>
                  </a:lnTo>
                  <a:lnTo>
                    <a:pt x="2030" y="2266"/>
                  </a:lnTo>
                  <a:lnTo>
                    <a:pt x="2030" y="2268"/>
                  </a:lnTo>
                  <a:lnTo>
                    <a:pt x="2030" y="2268"/>
                  </a:lnTo>
                  <a:lnTo>
                    <a:pt x="2032" y="2272"/>
                  </a:lnTo>
                  <a:lnTo>
                    <a:pt x="2032" y="2272"/>
                  </a:lnTo>
                  <a:lnTo>
                    <a:pt x="2034" y="2274"/>
                  </a:lnTo>
                  <a:lnTo>
                    <a:pt x="2034" y="2274"/>
                  </a:lnTo>
                  <a:lnTo>
                    <a:pt x="2034" y="2276"/>
                  </a:lnTo>
                  <a:lnTo>
                    <a:pt x="2034" y="2276"/>
                  </a:lnTo>
                  <a:lnTo>
                    <a:pt x="2034" y="2280"/>
                  </a:lnTo>
                  <a:lnTo>
                    <a:pt x="2034" y="2280"/>
                  </a:lnTo>
                  <a:lnTo>
                    <a:pt x="2034" y="2282"/>
                  </a:lnTo>
                  <a:lnTo>
                    <a:pt x="2034" y="2282"/>
                  </a:lnTo>
                  <a:lnTo>
                    <a:pt x="2034" y="2282"/>
                  </a:lnTo>
                  <a:lnTo>
                    <a:pt x="2034" y="2286"/>
                  </a:lnTo>
                  <a:lnTo>
                    <a:pt x="2034" y="2286"/>
                  </a:lnTo>
                  <a:lnTo>
                    <a:pt x="2034" y="2288"/>
                  </a:lnTo>
                  <a:lnTo>
                    <a:pt x="2034" y="2288"/>
                  </a:lnTo>
                  <a:lnTo>
                    <a:pt x="2034" y="2290"/>
                  </a:lnTo>
                  <a:lnTo>
                    <a:pt x="2034" y="2290"/>
                  </a:lnTo>
                  <a:lnTo>
                    <a:pt x="2034" y="2294"/>
                  </a:lnTo>
                  <a:lnTo>
                    <a:pt x="2034" y="2294"/>
                  </a:lnTo>
                  <a:lnTo>
                    <a:pt x="2034" y="2296"/>
                  </a:lnTo>
                  <a:lnTo>
                    <a:pt x="2034" y="2296"/>
                  </a:lnTo>
                  <a:lnTo>
                    <a:pt x="2036" y="2300"/>
                  </a:lnTo>
                  <a:lnTo>
                    <a:pt x="2036" y="2300"/>
                  </a:lnTo>
                  <a:lnTo>
                    <a:pt x="2036" y="2302"/>
                  </a:lnTo>
                  <a:lnTo>
                    <a:pt x="2036" y="2302"/>
                  </a:lnTo>
                  <a:lnTo>
                    <a:pt x="2036" y="2304"/>
                  </a:lnTo>
                  <a:lnTo>
                    <a:pt x="2036" y="2304"/>
                  </a:lnTo>
                  <a:lnTo>
                    <a:pt x="2038" y="2308"/>
                  </a:lnTo>
                  <a:lnTo>
                    <a:pt x="2038" y="2308"/>
                  </a:lnTo>
                  <a:lnTo>
                    <a:pt x="2038" y="2310"/>
                  </a:lnTo>
                  <a:lnTo>
                    <a:pt x="2038" y="2310"/>
                  </a:lnTo>
                  <a:lnTo>
                    <a:pt x="2040" y="2314"/>
                  </a:lnTo>
                  <a:lnTo>
                    <a:pt x="2040" y="2316"/>
                  </a:lnTo>
                  <a:lnTo>
                    <a:pt x="2040" y="2316"/>
                  </a:lnTo>
                  <a:lnTo>
                    <a:pt x="2042" y="2318"/>
                  </a:lnTo>
                  <a:lnTo>
                    <a:pt x="2042" y="2318"/>
                  </a:lnTo>
                  <a:lnTo>
                    <a:pt x="2042" y="2320"/>
                  </a:lnTo>
                  <a:lnTo>
                    <a:pt x="2042" y="2320"/>
                  </a:lnTo>
                  <a:lnTo>
                    <a:pt x="2042" y="2322"/>
                  </a:lnTo>
                  <a:lnTo>
                    <a:pt x="2042" y="2322"/>
                  </a:lnTo>
                  <a:lnTo>
                    <a:pt x="2042" y="2326"/>
                  </a:lnTo>
                  <a:lnTo>
                    <a:pt x="2042" y="2326"/>
                  </a:lnTo>
                  <a:lnTo>
                    <a:pt x="2042" y="2326"/>
                  </a:lnTo>
                  <a:lnTo>
                    <a:pt x="2042" y="2326"/>
                  </a:lnTo>
                  <a:lnTo>
                    <a:pt x="2040" y="2330"/>
                  </a:lnTo>
                  <a:lnTo>
                    <a:pt x="2040" y="2330"/>
                  </a:lnTo>
                  <a:lnTo>
                    <a:pt x="2040" y="2334"/>
                  </a:lnTo>
                  <a:lnTo>
                    <a:pt x="2040" y="2334"/>
                  </a:lnTo>
                  <a:lnTo>
                    <a:pt x="2040" y="2336"/>
                  </a:lnTo>
                  <a:lnTo>
                    <a:pt x="2040" y="2336"/>
                  </a:lnTo>
                  <a:lnTo>
                    <a:pt x="2042" y="2340"/>
                  </a:lnTo>
                  <a:lnTo>
                    <a:pt x="2042" y="2340"/>
                  </a:lnTo>
                  <a:lnTo>
                    <a:pt x="2042" y="2342"/>
                  </a:lnTo>
                  <a:lnTo>
                    <a:pt x="2042" y="2342"/>
                  </a:lnTo>
                  <a:lnTo>
                    <a:pt x="2044" y="2346"/>
                  </a:lnTo>
                  <a:lnTo>
                    <a:pt x="2046" y="2348"/>
                  </a:lnTo>
                  <a:lnTo>
                    <a:pt x="2046" y="2348"/>
                  </a:lnTo>
                  <a:lnTo>
                    <a:pt x="2046" y="2350"/>
                  </a:lnTo>
                  <a:lnTo>
                    <a:pt x="2046" y="2350"/>
                  </a:lnTo>
                  <a:lnTo>
                    <a:pt x="2046" y="2354"/>
                  </a:lnTo>
                  <a:lnTo>
                    <a:pt x="2046" y="2354"/>
                  </a:lnTo>
                  <a:lnTo>
                    <a:pt x="2048" y="2356"/>
                  </a:lnTo>
                  <a:lnTo>
                    <a:pt x="2048" y="2356"/>
                  </a:lnTo>
                  <a:lnTo>
                    <a:pt x="2050" y="2358"/>
                  </a:lnTo>
                  <a:lnTo>
                    <a:pt x="2050" y="2358"/>
                  </a:lnTo>
                  <a:lnTo>
                    <a:pt x="2050" y="2360"/>
                  </a:lnTo>
                  <a:lnTo>
                    <a:pt x="2050" y="2360"/>
                  </a:lnTo>
                  <a:lnTo>
                    <a:pt x="2050" y="2364"/>
                  </a:lnTo>
                  <a:lnTo>
                    <a:pt x="2050" y="2366"/>
                  </a:lnTo>
                  <a:lnTo>
                    <a:pt x="2050" y="2366"/>
                  </a:lnTo>
                  <a:lnTo>
                    <a:pt x="2052" y="2368"/>
                  </a:lnTo>
                  <a:lnTo>
                    <a:pt x="2052" y="2368"/>
                  </a:lnTo>
                  <a:lnTo>
                    <a:pt x="2052" y="2370"/>
                  </a:lnTo>
                  <a:lnTo>
                    <a:pt x="2052" y="2370"/>
                  </a:lnTo>
                  <a:lnTo>
                    <a:pt x="2052" y="2374"/>
                  </a:lnTo>
                  <a:lnTo>
                    <a:pt x="2052" y="2374"/>
                  </a:lnTo>
                  <a:lnTo>
                    <a:pt x="2052" y="2378"/>
                  </a:lnTo>
                  <a:lnTo>
                    <a:pt x="2052" y="2378"/>
                  </a:lnTo>
                  <a:lnTo>
                    <a:pt x="2052" y="2380"/>
                  </a:lnTo>
                  <a:lnTo>
                    <a:pt x="2052" y="2380"/>
                  </a:lnTo>
                  <a:lnTo>
                    <a:pt x="2054" y="2382"/>
                  </a:lnTo>
                  <a:lnTo>
                    <a:pt x="2054" y="2382"/>
                  </a:lnTo>
                  <a:lnTo>
                    <a:pt x="2054" y="2386"/>
                  </a:lnTo>
                  <a:lnTo>
                    <a:pt x="2054" y="2386"/>
                  </a:lnTo>
                  <a:lnTo>
                    <a:pt x="2054" y="2388"/>
                  </a:lnTo>
                  <a:lnTo>
                    <a:pt x="2054" y="2388"/>
                  </a:lnTo>
                  <a:lnTo>
                    <a:pt x="2054" y="2390"/>
                  </a:lnTo>
                  <a:lnTo>
                    <a:pt x="2054" y="2390"/>
                  </a:lnTo>
                  <a:lnTo>
                    <a:pt x="2054" y="2394"/>
                  </a:lnTo>
                  <a:lnTo>
                    <a:pt x="2054" y="2394"/>
                  </a:lnTo>
                  <a:lnTo>
                    <a:pt x="2054" y="2396"/>
                  </a:lnTo>
                  <a:lnTo>
                    <a:pt x="2054" y="2396"/>
                  </a:lnTo>
                  <a:lnTo>
                    <a:pt x="2056" y="2400"/>
                  </a:lnTo>
                  <a:lnTo>
                    <a:pt x="2056" y="2400"/>
                  </a:lnTo>
                  <a:lnTo>
                    <a:pt x="2056" y="2402"/>
                  </a:lnTo>
                  <a:lnTo>
                    <a:pt x="2056" y="2402"/>
                  </a:lnTo>
                  <a:lnTo>
                    <a:pt x="2056" y="2406"/>
                  </a:lnTo>
                  <a:lnTo>
                    <a:pt x="2056" y="2406"/>
                  </a:lnTo>
                  <a:lnTo>
                    <a:pt x="2058" y="2408"/>
                  </a:lnTo>
                  <a:lnTo>
                    <a:pt x="2058" y="2408"/>
                  </a:lnTo>
                  <a:lnTo>
                    <a:pt x="2056" y="2410"/>
                  </a:lnTo>
                  <a:lnTo>
                    <a:pt x="2056" y="2410"/>
                  </a:lnTo>
                  <a:lnTo>
                    <a:pt x="2056" y="2414"/>
                  </a:lnTo>
                  <a:lnTo>
                    <a:pt x="2056" y="2414"/>
                  </a:lnTo>
                  <a:lnTo>
                    <a:pt x="2056" y="2416"/>
                  </a:lnTo>
                  <a:lnTo>
                    <a:pt x="2056" y="2416"/>
                  </a:lnTo>
                  <a:lnTo>
                    <a:pt x="2058" y="2418"/>
                  </a:lnTo>
                  <a:lnTo>
                    <a:pt x="2058" y="2418"/>
                  </a:lnTo>
                  <a:lnTo>
                    <a:pt x="2058" y="2422"/>
                  </a:lnTo>
                  <a:lnTo>
                    <a:pt x="2058" y="2422"/>
                  </a:lnTo>
                  <a:lnTo>
                    <a:pt x="2058" y="2424"/>
                  </a:lnTo>
                  <a:lnTo>
                    <a:pt x="2058" y="2424"/>
                  </a:lnTo>
                  <a:lnTo>
                    <a:pt x="2058" y="2430"/>
                  </a:lnTo>
                  <a:lnTo>
                    <a:pt x="2058" y="2430"/>
                  </a:lnTo>
                  <a:lnTo>
                    <a:pt x="2058" y="2430"/>
                  </a:lnTo>
                  <a:lnTo>
                    <a:pt x="2058" y="2432"/>
                  </a:lnTo>
                  <a:lnTo>
                    <a:pt x="2058" y="2432"/>
                  </a:lnTo>
                  <a:lnTo>
                    <a:pt x="2058" y="2436"/>
                  </a:lnTo>
                  <a:lnTo>
                    <a:pt x="2058" y="2436"/>
                  </a:lnTo>
                  <a:lnTo>
                    <a:pt x="2060" y="2440"/>
                  </a:lnTo>
                  <a:lnTo>
                    <a:pt x="2060" y="2440"/>
                  </a:lnTo>
                  <a:lnTo>
                    <a:pt x="2060" y="2440"/>
                  </a:lnTo>
                  <a:lnTo>
                    <a:pt x="2060" y="2440"/>
                  </a:lnTo>
                  <a:lnTo>
                    <a:pt x="2060" y="2442"/>
                  </a:lnTo>
                  <a:lnTo>
                    <a:pt x="2060" y="2442"/>
                  </a:lnTo>
                  <a:lnTo>
                    <a:pt x="2058" y="2446"/>
                  </a:lnTo>
                  <a:lnTo>
                    <a:pt x="2058" y="2446"/>
                  </a:lnTo>
                  <a:lnTo>
                    <a:pt x="2060" y="2450"/>
                  </a:lnTo>
                  <a:lnTo>
                    <a:pt x="2060" y="2450"/>
                  </a:lnTo>
                  <a:lnTo>
                    <a:pt x="2060" y="2452"/>
                  </a:lnTo>
                  <a:lnTo>
                    <a:pt x="2060" y="2452"/>
                  </a:lnTo>
                  <a:lnTo>
                    <a:pt x="2060" y="2452"/>
                  </a:lnTo>
                  <a:lnTo>
                    <a:pt x="2060" y="2452"/>
                  </a:lnTo>
                  <a:lnTo>
                    <a:pt x="2060" y="2458"/>
                  </a:lnTo>
                  <a:lnTo>
                    <a:pt x="2060" y="2458"/>
                  </a:lnTo>
                  <a:lnTo>
                    <a:pt x="2062" y="2462"/>
                  </a:lnTo>
                  <a:lnTo>
                    <a:pt x="2062" y="2462"/>
                  </a:lnTo>
                  <a:lnTo>
                    <a:pt x="2064" y="2462"/>
                  </a:lnTo>
                  <a:lnTo>
                    <a:pt x="2064" y="2462"/>
                  </a:lnTo>
                  <a:lnTo>
                    <a:pt x="2064" y="2464"/>
                  </a:lnTo>
                  <a:lnTo>
                    <a:pt x="2064" y="2464"/>
                  </a:lnTo>
                  <a:lnTo>
                    <a:pt x="2066" y="2468"/>
                  </a:lnTo>
                  <a:lnTo>
                    <a:pt x="2066" y="2468"/>
                  </a:lnTo>
                  <a:lnTo>
                    <a:pt x="2068" y="2472"/>
                  </a:lnTo>
                  <a:lnTo>
                    <a:pt x="2068" y="2472"/>
                  </a:lnTo>
                  <a:lnTo>
                    <a:pt x="2068" y="2476"/>
                  </a:lnTo>
                  <a:lnTo>
                    <a:pt x="2068" y="2478"/>
                  </a:lnTo>
                  <a:lnTo>
                    <a:pt x="2068" y="2478"/>
                  </a:lnTo>
                  <a:lnTo>
                    <a:pt x="2068" y="2482"/>
                  </a:lnTo>
                  <a:lnTo>
                    <a:pt x="2068" y="2482"/>
                  </a:lnTo>
                  <a:lnTo>
                    <a:pt x="2068" y="2486"/>
                  </a:lnTo>
                  <a:lnTo>
                    <a:pt x="2068" y="2486"/>
                  </a:lnTo>
                  <a:lnTo>
                    <a:pt x="2068" y="2488"/>
                  </a:lnTo>
                  <a:lnTo>
                    <a:pt x="2068" y="2488"/>
                  </a:lnTo>
                  <a:lnTo>
                    <a:pt x="2070" y="2496"/>
                  </a:lnTo>
                  <a:lnTo>
                    <a:pt x="2070" y="2496"/>
                  </a:lnTo>
                  <a:lnTo>
                    <a:pt x="2072" y="2500"/>
                  </a:lnTo>
                  <a:lnTo>
                    <a:pt x="2072" y="2500"/>
                  </a:lnTo>
                  <a:lnTo>
                    <a:pt x="2072" y="2502"/>
                  </a:lnTo>
                  <a:lnTo>
                    <a:pt x="2072" y="2502"/>
                  </a:lnTo>
                  <a:lnTo>
                    <a:pt x="2070" y="2506"/>
                  </a:lnTo>
                  <a:lnTo>
                    <a:pt x="2070" y="2506"/>
                  </a:lnTo>
                  <a:lnTo>
                    <a:pt x="2072" y="2510"/>
                  </a:lnTo>
                  <a:lnTo>
                    <a:pt x="2072" y="2510"/>
                  </a:lnTo>
                  <a:lnTo>
                    <a:pt x="2072" y="2512"/>
                  </a:lnTo>
                  <a:lnTo>
                    <a:pt x="2072" y="2512"/>
                  </a:lnTo>
                  <a:lnTo>
                    <a:pt x="2070" y="2516"/>
                  </a:lnTo>
                  <a:lnTo>
                    <a:pt x="2070" y="2516"/>
                  </a:lnTo>
                  <a:lnTo>
                    <a:pt x="2070" y="2518"/>
                  </a:lnTo>
                  <a:lnTo>
                    <a:pt x="2070" y="2518"/>
                  </a:lnTo>
                  <a:lnTo>
                    <a:pt x="2070" y="2522"/>
                  </a:lnTo>
                  <a:lnTo>
                    <a:pt x="2070" y="2522"/>
                  </a:lnTo>
                  <a:lnTo>
                    <a:pt x="2070" y="2526"/>
                  </a:lnTo>
                  <a:lnTo>
                    <a:pt x="2070" y="2526"/>
                  </a:lnTo>
                  <a:lnTo>
                    <a:pt x="2070" y="2528"/>
                  </a:lnTo>
                  <a:lnTo>
                    <a:pt x="2070" y="2528"/>
                  </a:lnTo>
                  <a:lnTo>
                    <a:pt x="2070" y="2532"/>
                  </a:lnTo>
                  <a:lnTo>
                    <a:pt x="2070" y="2532"/>
                  </a:lnTo>
                  <a:lnTo>
                    <a:pt x="2070" y="2536"/>
                  </a:lnTo>
                  <a:lnTo>
                    <a:pt x="2070" y="2536"/>
                  </a:lnTo>
                  <a:lnTo>
                    <a:pt x="2072" y="2538"/>
                  </a:lnTo>
                  <a:lnTo>
                    <a:pt x="2072" y="2538"/>
                  </a:lnTo>
                  <a:lnTo>
                    <a:pt x="2072" y="2540"/>
                  </a:lnTo>
                  <a:lnTo>
                    <a:pt x="2072" y="2540"/>
                  </a:lnTo>
                  <a:lnTo>
                    <a:pt x="2072" y="2544"/>
                  </a:lnTo>
                  <a:lnTo>
                    <a:pt x="2072" y="2544"/>
                  </a:lnTo>
                  <a:lnTo>
                    <a:pt x="2072" y="2546"/>
                  </a:lnTo>
                  <a:lnTo>
                    <a:pt x="2072" y="2546"/>
                  </a:lnTo>
                  <a:lnTo>
                    <a:pt x="2072" y="2550"/>
                  </a:lnTo>
                  <a:lnTo>
                    <a:pt x="2072" y="2550"/>
                  </a:lnTo>
                  <a:lnTo>
                    <a:pt x="2072" y="2552"/>
                  </a:lnTo>
                  <a:lnTo>
                    <a:pt x="2072" y="2552"/>
                  </a:lnTo>
                  <a:lnTo>
                    <a:pt x="2072" y="2554"/>
                  </a:lnTo>
                  <a:lnTo>
                    <a:pt x="2072" y="2554"/>
                  </a:lnTo>
                  <a:lnTo>
                    <a:pt x="2072" y="2558"/>
                  </a:lnTo>
                  <a:lnTo>
                    <a:pt x="2072" y="2558"/>
                  </a:lnTo>
                  <a:lnTo>
                    <a:pt x="2072" y="2560"/>
                  </a:lnTo>
                  <a:lnTo>
                    <a:pt x="2072" y="2560"/>
                  </a:lnTo>
                  <a:lnTo>
                    <a:pt x="2074" y="2564"/>
                  </a:lnTo>
                  <a:lnTo>
                    <a:pt x="2074" y="2564"/>
                  </a:lnTo>
                  <a:lnTo>
                    <a:pt x="2074" y="2566"/>
                  </a:lnTo>
                  <a:lnTo>
                    <a:pt x="2074" y="2566"/>
                  </a:lnTo>
                  <a:lnTo>
                    <a:pt x="2074" y="2570"/>
                  </a:lnTo>
                  <a:lnTo>
                    <a:pt x="2074" y="2570"/>
                  </a:lnTo>
                  <a:lnTo>
                    <a:pt x="2074" y="2572"/>
                  </a:lnTo>
                  <a:lnTo>
                    <a:pt x="2074" y="2572"/>
                  </a:lnTo>
                  <a:lnTo>
                    <a:pt x="2074" y="2574"/>
                  </a:lnTo>
                  <a:lnTo>
                    <a:pt x="2074" y="2574"/>
                  </a:lnTo>
                  <a:lnTo>
                    <a:pt x="2074" y="2578"/>
                  </a:lnTo>
                  <a:lnTo>
                    <a:pt x="2074" y="2578"/>
                  </a:lnTo>
                  <a:lnTo>
                    <a:pt x="2076" y="2582"/>
                  </a:lnTo>
                  <a:lnTo>
                    <a:pt x="2076" y="2582"/>
                  </a:lnTo>
                  <a:lnTo>
                    <a:pt x="2076" y="2584"/>
                  </a:lnTo>
                  <a:lnTo>
                    <a:pt x="2076" y="2584"/>
                  </a:lnTo>
                  <a:lnTo>
                    <a:pt x="2076" y="2586"/>
                  </a:lnTo>
                  <a:lnTo>
                    <a:pt x="2076" y="2586"/>
                  </a:lnTo>
                  <a:lnTo>
                    <a:pt x="2076" y="2590"/>
                  </a:lnTo>
                  <a:lnTo>
                    <a:pt x="2076" y="2590"/>
                  </a:lnTo>
                  <a:lnTo>
                    <a:pt x="2076" y="2594"/>
                  </a:lnTo>
                  <a:lnTo>
                    <a:pt x="2076" y="2594"/>
                  </a:lnTo>
                  <a:lnTo>
                    <a:pt x="2078" y="2596"/>
                  </a:lnTo>
                  <a:lnTo>
                    <a:pt x="2078" y="2596"/>
                  </a:lnTo>
                  <a:lnTo>
                    <a:pt x="2078" y="2598"/>
                  </a:lnTo>
                  <a:lnTo>
                    <a:pt x="2078" y="2598"/>
                  </a:lnTo>
                  <a:lnTo>
                    <a:pt x="2078" y="2602"/>
                  </a:lnTo>
                  <a:lnTo>
                    <a:pt x="2078" y="2602"/>
                  </a:lnTo>
                  <a:lnTo>
                    <a:pt x="2078" y="2606"/>
                  </a:lnTo>
                  <a:lnTo>
                    <a:pt x="2080" y="2608"/>
                  </a:lnTo>
                  <a:lnTo>
                    <a:pt x="2080" y="2608"/>
                  </a:lnTo>
                  <a:lnTo>
                    <a:pt x="2080" y="2610"/>
                  </a:lnTo>
                  <a:lnTo>
                    <a:pt x="2080" y="2610"/>
                  </a:lnTo>
                  <a:lnTo>
                    <a:pt x="2080" y="2614"/>
                  </a:lnTo>
                  <a:lnTo>
                    <a:pt x="2080" y="2614"/>
                  </a:lnTo>
                  <a:lnTo>
                    <a:pt x="2080" y="2616"/>
                  </a:lnTo>
                  <a:lnTo>
                    <a:pt x="2080" y="2616"/>
                  </a:lnTo>
                  <a:lnTo>
                    <a:pt x="2082" y="2620"/>
                  </a:lnTo>
                  <a:lnTo>
                    <a:pt x="2082" y="2622"/>
                  </a:lnTo>
                  <a:lnTo>
                    <a:pt x="2082" y="2622"/>
                  </a:lnTo>
                  <a:lnTo>
                    <a:pt x="2084" y="2624"/>
                  </a:lnTo>
                  <a:lnTo>
                    <a:pt x="2084" y="2624"/>
                  </a:lnTo>
                  <a:lnTo>
                    <a:pt x="2086" y="2628"/>
                  </a:lnTo>
                  <a:lnTo>
                    <a:pt x="2086" y="2628"/>
                  </a:lnTo>
                  <a:lnTo>
                    <a:pt x="2086" y="2630"/>
                  </a:lnTo>
                  <a:lnTo>
                    <a:pt x="2086" y="2630"/>
                  </a:lnTo>
                  <a:lnTo>
                    <a:pt x="2086" y="2632"/>
                  </a:lnTo>
                  <a:lnTo>
                    <a:pt x="2086" y="2632"/>
                  </a:lnTo>
                  <a:lnTo>
                    <a:pt x="2086" y="2636"/>
                  </a:lnTo>
                  <a:lnTo>
                    <a:pt x="2086" y="2636"/>
                  </a:lnTo>
                  <a:lnTo>
                    <a:pt x="2088" y="2640"/>
                  </a:lnTo>
                  <a:lnTo>
                    <a:pt x="2088" y="2640"/>
                  </a:lnTo>
                  <a:lnTo>
                    <a:pt x="2088" y="2642"/>
                  </a:lnTo>
                  <a:lnTo>
                    <a:pt x="2088" y="2642"/>
                  </a:lnTo>
                  <a:lnTo>
                    <a:pt x="2090" y="2648"/>
                  </a:lnTo>
                  <a:lnTo>
                    <a:pt x="2090" y="2648"/>
                  </a:lnTo>
                  <a:lnTo>
                    <a:pt x="2090" y="2648"/>
                  </a:lnTo>
                  <a:lnTo>
                    <a:pt x="2090" y="2648"/>
                  </a:lnTo>
                  <a:lnTo>
                    <a:pt x="2090" y="2654"/>
                  </a:lnTo>
                  <a:lnTo>
                    <a:pt x="2090" y="2654"/>
                  </a:lnTo>
                  <a:lnTo>
                    <a:pt x="2090" y="2656"/>
                  </a:lnTo>
                  <a:lnTo>
                    <a:pt x="2090" y="2656"/>
                  </a:lnTo>
                  <a:lnTo>
                    <a:pt x="2090" y="2658"/>
                  </a:lnTo>
                  <a:lnTo>
                    <a:pt x="2090" y="2658"/>
                  </a:lnTo>
                  <a:lnTo>
                    <a:pt x="2092" y="2662"/>
                  </a:lnTo>
                  <a:lnTo>
                    <a:pt x="2092" y="2662"/>
                  </a:lnTo>
                  <a:lnTo>
                    <a:pt x="2092" y="2664"/>
                  </a:lnTo>
                  <a:lnTo>
                    <a:pt x="2092" y="2664"/>
                  </a:lnTo>
                  <a:lnTo>
                    <a:pt x="2092" y="2666"/>
                  </a:lnTo>
                  <a:lnTo>
                    <a:pt x="2092" y="2666"/>
                  </a:lnTo>
                  <a:lnTo>
                    <a:pt x="2092" y="2670"/>
                  </a:lnTo>
                  <a:lnTo>
                    <a:pt x="2092" y="2670"/>
                  </a:lnTo>
                  <a:lnTo>
                    <a:pt x="2094" y="2674"/>
                  </a:lnTo>
                  <a:lnTo>
                    <a:pt x="2094" y="2674"/>
                  </a:lnTo>
                  <a:lnTo>
                    <a:pt x="2094" y="2676"/>
                  </a:lnTo>
                  <a:lnTo>
                    <a:pt x="2094" y="2676"/>
                  </a:lnTo>
                  <a:lnTo>
                    <a:pt x="2096" y="2678"/>
                  </a:lnTo>
                  <a:lnTo>
                    <a:pt x="2096" y="2678"/>
                  </a:lnTo>
                  <a:lnTo>
                    <a:pt x="2096" y="2682"/>
                  </a:lnTo>
                  <a:lnTo>
                    <a:pt x="2096" y="2682"/>
                  </a:lnTo>
                  <a:lnTo>
                    <a:pt x="2096" y="2684"/>
                  </a:lnTo>
                  <a:lnTo>
                    <a:pt x="2096" y="2684"/>
                  </a:lnTo>
                  <a:lnTo>
                    <a:pt x="2096" y="2688"/>
                  </a:lnTo>
                  <a:lnTo>
                    <a:pt x="2096" y="2688"/>
                  </a:lnTo>
                  <a:lnTo>
                    <a:pt x="2096" y="2692"/>
                  </a:lnTo>
                  <a:lnTo>
                    <a:pt x="2094" y="2692"/>
                  </a:lnTo>
                  <a:lnTo>
                    <a:pt x="2094" y="2692"/>
                  </a:lnTo>
                  <a:lnTo>
                    <a:pt x="2094" y="2696"/>
                  </a:lnTo>
                  <a:lnTo>
                    <a:pt x="2094" y="2696"/>
                  </a:lnTo>
                  <a:lnTo>
                    <a:pt x="2094" y="2700"/>
                  </a:lnTo>
                  <a:lnTo>
                    <a:pt x="2094" y="2700"/>
                  </a:lnTo>
                  <a:lnTo>
                    <a:pt x="2096" y="2704"/>
                  </a:lnTo>
                  <a:lnTo>
                    <a:pt x="2096" y="2704"/>
                  </a:lnTo>
                  <a:lnTo>
                    <a:pt x="2096" y="2710"/>
                  </a:lnTo>
                  <a:lnTo>
                    <a:pt x="2096" y="2710"/>
                  </a:lnTo>
                  <a:lnTo>
                    <a:pt x="2096" y="2712"/>
                  </a:lnTo>
                  <a:lnTo>
                    <a:pt x="2096" y="2712"/>
                  </a:lnTo>
                  <a:lnTo>
                    <a:pt x="2098" y="2716"/>
                  </a:lnTo>
                  <a:lnTo>
                    <a:pt x="2098" y="2716"/>
                  </a:lnTo>
                  <a:lnTo>
                    <a:pt x="2098" y="2718"/>
                  </a:lnTo>
                  <a:lnTo>
                    <a:pt x="2098" y="2718"/>
                  </a:lnTo>
                  <a:lnTo>
                    <a:pt x="2098" y="2722"/>
                  </a:lnTo>
                  <a:lnTo>
                    <a:pt x="2098" y="2722"/>
                  </a:lnTo>
                  <a:lnTo>
                    <a:pt x="2100" y="2726"/>
                  </a:lnTo>
                  <a:lnTo>
                    <a:pt x="2100" y="2726"/>
                  </a:lnTo>
                  <a:lnTo>
                    <a:pt x="2102" y="2726"/>
                  </a:lnTo>
                  <a:lnTo>
                    <a:pt x="2102" y="2726"/>
                  </a:lnTo>
                  <a:lnTo>
                    <a:pt x="2102" y="2728"/>
                  </a:lnTo>
                  <a:lnTo>
                    <a:pt x="2102" y="2728"/>
                  </a:lnTo>
                  <a:lnTo>
                    <a:pt x="2102" y="2732"/>
                  </a:lnTo>
                  <a:lnTo>
                    <a:pt x="2102" y="2732"/>
                  </a:lnTo>
                  <a:lnTo>
                    <a:pt x="2104" y="2738"/>
                  </a:lnTo>
                  <a:lnTo>
                    <a:pt x="2104" y="2738"/>
                  </a:lnTo>
                  <a:lnTo>
                    <a:pt x="2106" y="2742"/>
                  </a:lnTo>
                  <a:lnTo>
                    <a:pt x="2106" y="2742"/>
                  </a:lnTo>
                  <a:lnTo>
                    <a:pt x="2106" y="2746"/>
                  </a:lnTo>
                  <a:lnTo>
                    <a:pt x="2106" y="2746"/>
                  </a:lnTo>
                  <a:lnTo>
                    <a:pt x="2108" y="2748"/>
                  </a:lnTo>
                  <a:lnTo>
                    <a:pt x="2108" y="2748"/>
                  </a:lnTo>
                  <a:lnTo>
                    <a:pt x="2106" y="2750"/>
                  </a:lnTo>
                  <a:lnTo>
                    <a:pt x="2106" y="2750"/>
                  </a:lnTo>
                  <a:lnTo>
                    <a:pt x="2106" y="2754"/>
                  </a:lnTo>
                  <a:lnTo>
                    <a:pt x="2106" y="2754"/>
                  </a:lnTo>
                  <a:lnTo>
                    <a:pt x="2106" y="2758"/>
                  </a:lnTo>
                  <a:lnTo>
                    <a:pt x="2106" y="2758"/>
                  </a:lnTo>
                  <a:lnTo>
                    <a:pt x="2108" y="2760"/>
                  </a:lnTo>
                  <a:lnTo>
                    <a:pt x="2108" y="2760"/>
                  </a:lnTo>
                  <a:lnTo>
                    <a:pt x="2106" y="2762"/>
                  </a:lnTo>
                  <a:lnTo>
                    <a:pt x="2106" y="2762"/>
                  </a:lnTo>
                  <a:lnTo>
                    <a:pt x="2106" y="2766"/>
                  </a:lnTo>
                  <a:lnTo>
                    <a:pt x="2106" y="2766"/>
                  </a:lnTo>
                  <a:lnTo>
                    <a:pt x="2106" y="2768"/>
                  </a:lnTo>
                  <a:lnTo>
                    <a:pt x="2106" y="2768"/>
                  </a:lnTo>
                  <a:lnTo>
                    <a:pt x="2106" y="2772"/>
                  </a:lnTo>
                  <a:lnTo>
                    <a:pt x="2106" y="2772"/>
                  </a:lnTo>
                  <a:lnTo>
                    <a:pt x="2106" y="2776"/>
                  </a:lnTo>
                  <a:lnTo>
                    <a:pt x="2106" y="2776"/>
                  </a:lnTo>
                  <a:lnTo>
                    <a:pt x="2106" y="2778"/>
                  </a:lnTo>
                  <a:lnTo>
                    <a:pt x="2106" y="2778"/>
                  </a:lnTo>
                  <a:lnTo>
                    <a:pt x="2106" y="2780"/>
                  </a:lnTo>
                  <a:lnTo>
                    <a:pt x="2108" y="2784"/>
                  </a:lnTo>
                  <a:lnTo>
                    <a:pt x="2108" y="2784"/>
                  </a:lnTo>
                  <a:lnTo>
                    <a:pt x="2110" y="2788"/>
                  </a:lnTo>
                  <a:lnTo>
                    <a:pt x="2110" y="2788"/>
                  </a:lnTo>
                  <a:lnTo>
                    <a:pt x="2112" y="2794"/>
                  </a:lnTo>
                  <a:lnTo>
                    <a:pt x="2112" y="2794"/>
                  </a:lnTo>
                  <a:lnTo>
                    <a:pt x="2112" y="2798"/>
                  </a:lnTo>
                  <a:lnTo>
                    <a:pt x="2112" y="2798"/>
                  </a:lnTo>
                  <a:lnTo>
                    <a:pt x="2112" y="2802"/>
                  </a:lnTo>
                  <a:lnTo>
                    <a:pt x="2112" y="2802"/>
                  </a:lnTo>
                  <a:lnTo>
                    <a:pt x="2112" y="2804"/>
                  </a:lnTo>
                  <a:lnTo>
                    <a:pt x="2114" y="2808"/>
                  </a:lnTo>
                  <a:lnTo>
                    <a:pt x="2114" y="2808"/>
                  </a:lnTo>
                  <a:lnTo>
                    <a:pt x="2114" y="2812"/>
                  </a:lnTo>
                  <a:lnTo>
                    <a:pt x="2114" y="2812"/>
                  </a:lnTo>
                  <a:lnTo>
                    <a:pt x="2114" y="2814"/>
                  </a:lnTo>
                  <a:lnTo>
                    <a:pt x="2114" y="2814"/>
                  </a:lnTo>
                  <a:lnTo>
                    <a:pt x="2114" y="2818"/>
                  </a:lnTo>
                  <a:lnTo>
                    <a:pt x="2114" y="2818"/>
                  </a:lnTo>
                  <a:lnTo>
                    <a:pt x="2112" y="2820"/>
                  </a:lnTo>
                  <a:lnTo>
                    <a:pt x="2112" y="2820"/>
                  </a:lnTo>
                  <a:lnTo>
                    <a:pt x="2112" y="2822"/>
                  </a:lnTo>
                  <a:lnTo>
                    <a:pt x="2112" y="2822"/>
                  </a:lnTo>
                  <a:lnTo>
                    <a:pt x="2112" y="2826"/>
                  </a:lnTo>
                  <a:lnTo>
                    <a:pt x="2112" y="2826"/>
                  </a:lnTo>
                  <a:lnTo>
                    <a:pt x="2114" y="2830"/>
                  </a:lnTo>
                  <a:lnTo>
                    <a:pt x="2114" y="2830"/>
                  </a:lnTo>
                  <a:lnTo>
                    <a:pt x="2114" y="2832"/>
                  </a:lnTo>
                  <a:lnTo>
                    <a:pt x="2114" y="2834"/>
                  </a:lnTo>
                  <a:lnTo>
                    <a:pt x="2114" y="2834"/>
                  </a:lnTo>
                  <a:lnTo>
                    <a:pt x="2116" y="2838"/>
                  </a:lnTo>
                  <a:lnTo>
                    <a:pt x="2116" y="2838"/>
                  </a:lnTo>
                  <a:lnTo>
                    <a:pt x="2118" y="2844"/>
                  </a:lnTo>
                  <a:lnTo>
                    <a:pt x="2118" y="2844"/>
                  </a:lnTo>
                  <a:lnTo>
                    <a:pt x="2122" y="2848"/>
                  </a:lnTo>
                  <a:lnTo>
                    <a:pt x="2122" y="2848"/>
                  </a:lnTo>
                  <a:lnTo>
                    <a:pt x="2122" y="2852"/>
                  </a:lnTo>
                  <a:lnTo>
                    <a:pt x="2122" y="2854"/>
                  </a:lnTo>
                  <a:lnTo>
                    <a:pt x="2122" y="2854"/>
                  </a:lnTo>
                  <a:lnTo>
                    <a:pt x="2122" y="2856"/>
                  </a:lnTo>
                  <a:lnTo>
                    <a:pt x="2122" y="2856"/>
                  </a:lnTo>
                  <a:lnTo>
                    <a:pt x="2122" y="2860"/>
                  </a:lnTo>
                  <a:lnTo>
                    <a:pt x="2122" y="2860"/>
                  </a:lnTo>
                  <a:lnTo>
                    <a:pt x="2122" y="2864"/>
                  </a:lnTo>
                  <a:lnTo>
                    <a:pt x="2122" y="2864"/>
                  </a:lnTo>
                  <a:lnTo>
                    <a:pt x="2124" y="2866"/>
                  </a:lnTo>
                  <a:lnTo>
                    <a:pt x="2124" y="2866"/>
                  </a:lnTo>
                  <a:lnTo>
                    <a:pt x="2124" y="2868"/>
                  </a:lnTo>
                  <a:lnTo>
                    <a:pt x="2124" y="2868"/>
                  </a:lnTo>
                  <a:lnTo>
                    <a:pt x="2124" y="2872"/>
                  </a:lnTo>
                  <a:lnTo>
                    <a:pt x="2124" y="2872"/>
                  </a:lnTo>
                  <a:lnTo>
                    <a:pt x="2126" y="2876"/>
                  </a:lnTo>
                  <a:lnTo>
                    <a:pt x="2126" y="2876"/>
                  </a:lnTo>
                  <a:lnTo>
                    <a:pt x="2126" y="2878"/>
                  </a:lnTo>
                  <a:lnTo>
                    <a:pt x="2126" y="2878"/>
                  </a:lnTo>
                  <a:lnTo>
                    <a:pt x="2126" y="2880"/>
                  </a:lnTo>
                  <a:lnTo>
                    <a:pt x="2126" y="2880"/>
                  </a:lnTo>
                  <a:lnTo>
                    <a:pt x="2124" y="2884"/>
                  </a:lnTo>
                  <a:lnTo>
                    <a:pt x="2124" y="2884"/>
                  </a:lnTo>
                  <a:lnTo>
                    <a:pt x="2126" y="2888"/>
                  </a:lnTo>
                  <a:lnTo>
                    <a:pt x="2126" y="2888"/>
                  </a:lnTo>
                  <a:lnTo>
                    <a:pt x="2126" y="2890"/>
                  </a:lnTo>
                  <a:lnTo>
                    <a:pt x="2126" y="2890"/>
                  </a:lnTo>
                  <a:lnTo>
                    <a:pt x="2126" y="2890"/>
                  </a:lnTo>
                  <a:lnTo>
                    <a:pt x="2126" y="2896"/>
                  </a:lnTo>
                  <a:lnTo>
                    <a:pt x="2126" y="2896"/>
                  </a:lnTo>
                  <a:lnTo>
                    <a:pt x="2126" y="2898"/>
                  </a:lnTo>
                  <a:lnTo>
                    <a:pt x="2126" y="2898"/>
                  </a:lnTo>
                  <a:lnTo>
                    <a:pt x="2126" y="2902"/>
                  </a:lnTo>
                  <a:lnTo>
                    <a:pt x="2126" y="2902"/>
                  </a:lnTo>
                  <a:lnTo>
                    <a:pt x="2128" y="2908"/>
                  </a:lnTo>
                  <a:lnTo>
                    <a:pt x="2128" y="2908"/>
                  </a:lnTo>
                  <a:lnTo>
                    <a:pt x="2130" y="2912"/>
                  </a:lnTo>
                  <a:lnTo>
                    <a:pt x="2130" y="2912"/>
                  </a:lnTo>
                  <a:lnTo>
                    <a:pt x="2130" y="2914"/>
                  </a:lnTo>
                  <a:lnTo>
                    <a:pt x="2130" y="2914"/>
                  </a:lnTo>
                  <a:lnTo>
                    <a:pt x="2128" y="2918"/>
                  </a:lnTo>
                  <a:lnTo>
                    <a:pt x="2128" y="2918"/>
                  </a:lnTo>
                  <a:lnTo>
                    <a:pt x="2128" y="2922"/>
                  </a:lnTo>
                  <a:lnTo>
                    <a:pt x="2128" y="2922"/>
                  </a:lnTo>
                  <a:lnTo>
                    <a:pt x="2128" y="2922"/>
                  </a:lnTo>
                  <a:lnTo>
                    <a:pt x="2128" y="2922"/>
                  </a:lnTo>
                  <a:lnTo>
                    <a:pt x="2128" y="2922"/>
                  </a:lnTo>
                  <a:lnTo>
                    <a:pt x="2128" y="2928"/>
                  </a:lnTo>
                  <a:lnTo>
                    <a:pt x="2128" y="2928"/>
                  </a:lnTo>
                  <a:lnTo>
                    <a:pt x="2130" y="2930"/>
                  </a:lnTo>
                  <a:lnTo>
                    <a:pt x="2130" y="2930"/>
                  </a:lnTo>
                  <a:lnTo>
                    <a:pt x="2132" y="2932"/>
                  </a:lnTo>
                  <a:lnTo>
                    <a:pt x="2132" y="2932"/>
                  </a:lnTo>
                  <a:lnTo>
                    <a:pt x="2132" y="2936"/>
                  </a:lnTo>
                  <a:lnTo>
                    <a:pt x="2132" y="2936"/>
                  </a:lnTo>
                  <a:lnTo>
                    <a:pt x="2132" y="2936"/>
                  </a:lnTo>
                  <a:lnTo>
                    <a:pt x="2132" y="2940"/>
                  </a:lnTo>
                  <a:lnTo>
                    <a:pt x="2132" y="2942"/>
                  </a:lnTo>
                  <a:lnTo>
                    <a:pt x="2132" y="2942"/>
                  </a:lnTo>
                  <a:lnTo>
                    <a:pt x="2132" y="2944"/>
                  </a:lnTo>
                  <a:lnTo>
                    <a:pt x="2132" y="2944"/>
                  </a:lnTo>
                  <a:lnTo>
                    <a:pt x="2132" y="2946"/>
                  </a:lnTo>
                  <a:lnTo>
                    <a:pt x="2132" y="2946"/>
                  </a:lnTo>
                  <a:lnTo>
                    <a:pt x="2132" y="2950"/>
                  </a:lnTo>
                  <a:lnTo>
                    <a:pt x="2132" y="2950"/>
                  </a:lnTo>
                  <a:lnTo>
                    <a:pt x="2132" y="2952"/>
                  </a:lnTo>
                  <a:lnTo>
                    <a:pt x="2132" y="2952"/>
                  </a:lnTo>
                  <a:lnTo>
                    <a:pt x="2132" y="2958"/>
                  </a:lnTo>
                  <a:lnTo>
                    <a:pt x="2132" y="2958"/>
                  </a:lnTo>
                  <a:lnTo>
                    <a:pt x="2132" y="2960"/>
                  </a:lnTo>
                  <a:lnTo>
                    <a:pt x="2132" y="2960"/>
                  </a:lnTo>
                  <a:lnTo>
                    <a:pt x="2132" y="2964"/>
                  </a:lnTo>
                  <a:lnTo>
                    <a:pt x="2132" y="2964"/>
                  </a:lnTo>
                  <a:lnTo>
                    <a:pt x="2136" y="2970"/>
                  </a:lnTo>
                  <a:lnTo>
                    <a:pt x="2136" y="2970"/>
                  </a:lnTo>
                  <a:lnTo>
                    <a:pt x="2136" y="2972"/>
                  </a:lnTo>
                  <a:lnTo>
                    <a:pt x="2136" y="2972"/>
                  </a:lnTo>
                  <a:lnTo>
                    <a:pt x="2138" y="2974"/>
                  </a:lnTo>
                  <a:lnTo>
                    <a:pt x="2138" y="2974"/>
                  </a:lnTo>
                  <a:lnTo>
                    <a:pt x="2140" y="2976"/>
                  </a:lnTo>
                  <a:lnTo>
                    <a:pt x="2140" y="2976"/>
                  </a:lnTo>
                  <a:lnTo>
                    <a:pt x="2140" y="2980"/>
                  </a:lnTo>
                  <a:lnTo>
                    <a:pt x="2140" y="2980"/>
                  </a:lnTo>
                  <a:lnTo>
                    <a:pt x="2140" y="2982"/>
                  </a:lnTo>
                  <a:lnTo>
                    <a:pt x="2140" y="2982"/>
                  </a:lnTo>
                  <a:lnTo>
                    <a:pt x="2140" y="2984"/>
                  </a:lnTo>
                  <a:lnTo>
                    <a:pt x="2140" y="2984"/>
                  </a:lnTo>
                  <a:lnTo>
                    <a:pt x="2142" y="2988"/>
                  </a:lnTo>
                  <a:lnTo>
                    <a:pt x="2142" y="2988"/>
                  </a:lnTo>
                  <a:lnTo>
                    <a:pt x="2142" y="2988"/>
                  </a:lnTo>
                  <a:lnTo>
                    <a:pt x="2142" y="2988"/>
                  </a:lnTo>
                  <a:lnTo>
                    <a:pt x="2142" y="2992"/>
                  </a:lnTo>
                  <a:lnTo>
                    <a:pt x="2142" y="2992"/>
                  </a:lnTo>
                  <a:lnTo>
                    <a:pt x="2142" y="2994"/>
                  </a:lnTo>
                  <a:lnTo>
                    <a:pt x="2142" y="2994"/>
                  </a:lnTo>
                  <a:lnTo>
                    <a:pt x="2144" y="2996"/>
                  </a:lnTo>
                  <a:lnTo>
                    <a:pt x="2144" y="2996"/>
                  </a:lnTo>
                  <a:lnTo>
                    <a:pt x="2144" y="3000"/>
                  </a:lnTo>
                  <a:lnTo>
                    <a:pt x="2144" y="3000"/>
                  </a:lnTo>
                  <a:lnTo>
                    <a:pt x="2142" y="3002"/>
                  </a:lnTo>
                  <a:lnTo>
                    <a:pt x="2142" y="3004"/>
                  </a:lnTo>
                  <a:lnTo>
                    <a:pt x="2142" y="3004"/>
                  </a:lnTo>
                  <a:lnTo>
                    <a:pt x="2140" y="3006"/>
                  </a:lnTo>
                  <a:lnTo>
                    <a:pt x="2140" y="3012"/>
                  </a:lnTo>
                  <a:lnTo>
                    <a:pt x="2140" y="3012"/>
                  </a:lnTo>
                  <a:lnTo>
                    <a:pt x="2142" y="3018"/>
                  </a:lnTo>
                  <a:lnTo>
                    <a:pt x="2142" y="3018"/>
                  </a:lnTo>
                  <a:lnTo>
                    <a:pt x="2144" y="3020"/>
                  </a:lnTo>
                  <a:lnTo>
                    <a:pt x="2144" y="3020"/>
                  </a:lnTo>
                  <a:lnTo>
                    <a:pt x="2144" y="3022"/>
                  </a:lnTo>
                  <a:lnTo>
                    <a:pt x="2144" y="3022"/>
                  </a:lnTo>
                  <a:lnTo>
                    <a:pt x="2146" y="3028"/>
                  </a:lnTo>
                  <a:lnTo>
                    <a:pt x="2146" y="3028"/>
                  </a:lnTo>
                  <a:lnTo>
                    <a:pt x="2144" y="3032"/>
                  </a:lnTo>
                  <a:lnTo>
                    <a:pt x="2144" y="3032"/>
                  </a:lnTo>
                  <a:lnTo>
                    <a:pt x="2144" y="3038"/>
                  </a:lnTo>
                  <a:lnTo>
                    <a:pt x="2144" y="3038"/>
                  </a:lnTo>
                  <a:lnTo>
                    <a:pt x="2144" y="3040"/>
                  </a:lnTo>
                  <a:lnTo>
                    <a:pt x="2144" y="3040"/>
                  </a:lnTo>
                  <a:lnTo>
                    <a:pt x="2146" y="3046"/>
                  </a:lnTo>
                  <a:lnTo>
                    <a:pt x="2146" y="3046"/>
                  </a:lnTo>
                  <a:lnTo>
                    <a:pt x="2146" y="3048"/>
                  </a:lnTo>
                  <a:lnTo>
                    <a:pt x="2146" y="3048"/>
                  </a:lnTo>
                  <a:lnTo>
                    <a:pt x="2146" y="3052"/>
                  </a:lnTo>
                  <a:lnTo>
                    <a:pt x="2146" y="3052"/>
                  </a:lnTo>
                  <a:lnTo>
                    <a:pt x="2148" y="3056"/>
                  </a:lnTo>
                  <a:lnTo>
                    <a:pt x="2148" y="3056"/>
                  </a:lnTo>
                  <a:lnTo>
                    <a:pt x="2148" y="3056"/>
                  </a:lnTo>
                  <a:lnTo>
                    <a:pt x="2148" y="3056"/>
                  </a:lnTo>
                  <a:lnTo>
                    <a:pt x="2148" y="3060"/>
                  </a:lnTo>
                  <a:lnTo>
                    <a:pt x="2148" y="3060"/>
                  </a:lnTo>
                  <a:lnTo>
                    <a:pt x="2148" y="3062"/>
                  </a:lnTo>
                  <a:lnTo>
                    <a:pt x="2148" y="3062"/>
                  </a:lnTo>
                  <a:lnTo>
                    <a:pt x="2150" y="3068"/>
                  </a:lnTo>
                  <a:lnTo>
                    <a:pt x="2150" y="3068"/>
                  </a:lnTo>
                  <a:lnTo>
                    <a:pt x="2150" y="3074"/>
                  </a:lnTo>
                  <a:lnTo>
                    <a:pt x="2150" y="3074"/>
                  </a:lnTo>
                  <a:lnTo>
                    <a:pt x="2152" y="3078"/>
                  </a:lnTo>
                  <a:lnTo>
                    <a:pt x="2152" y="3078"/>
                  </a:lnTo>
                  <a:lnTo>
                    <a:pt x="2152" y="3080"/>
                  </a:lnTo>
                  <a:lnTo>
                    <a:pt x="2152" y="3080"/>
                  </a:lnTo>
                  <a:lnTo>
                    <a:pt x="2152" y="3082"/>
                  </a:lnTo>
                  <a:lnTo>
                    <a:pt x="2152" y="3082"/>
                  </a:lnTo>
                  <a:lnTo>
                    <a:pt x="2152" y="3086"/>
                  </a:lnTo>
                  <a:lnTo>
                    <a:pt x="2152" y="3086"/>
                  </a:lnTo>
                  <a:lnTo>
                    <a:pt x="2154" y="3090"/>
                  </a:lnTo>
                  <a:lnTo>
                    <a:pt x="2154" y="3090"/>
                  </a:lnTo>
                  <a:lnTo>
                    <a:pt x="2154" y="3092"/>
                  </a:lnTo>
                  <a:lnTo>
                    <a:pt x="2154" y="3092"/>
                  </a:lnTo>
                  <a:lnTo>
                    <a:pt x="2156" y="3094"/>
                  </a:lnTo>
                  <a:lnTo>
                    <a:pt x="2156" y="3094"/>
                  </a:lnTo>
                  <a:lnTo>
                    <a:pt x="2156" y="3098"/>
                  </a:lnTo>
                  <a:lnTo>
                    <a:pt x="2156" y="3098"/>
                  </a:lnTo>
                  <a:lnTo>
                    <a:pt x="2156" y="3098"/>
                  </a:lnTo>
                  <a:lnTo>
                    <a:pt x="2156" y="3098"/>
                  </a:lnTo>
                  <a:lnTo>
                    <a:pt x="2156" y="3104"/>
                  </a:lnTo>
                  <a:lnTo>
                    <a:pt x="2156" y="3104"/>
                  </a:lnTo>
                  <a:lnTo>
                    <a:pt x="2158" y="3106"/>
                  </a:lnTo>
                  <a:lnTo>
                    <a:pt x="2158" y="3106"/>
                  </a:lnTo>
                  <a:lnTo>
                    <a:pt x="2158" y="3108"/>
                  </a:lnTo>
                  <a:lnTo>
                    <a:pt x="2158" y="3108"/>
                  </a:lnTo>
                  <a:lnTo>
                    <a:pt x="2160" y="3112"/>
                  </a:lnTo>
                  <a:lnTo>
                    <a:pt x="2160" y="3112"/>
                  </a:lnTo>
                  <a:lnTo>
                    <a:pt x="2160" y="3114"/>
                  </a:lnTo>
                  <a:lnTo>
                    <a:pt x="2160" y="3114"/>
                  </a:lnTo>
                  <a:lnTo>
                    <a:pt x="2160" y="3116"/>
                  </a:lnTo>
                  <a:lnTo>
                    <a:pt x="2160" y="3116"/>
                  </a:lnTo>
                  <a:lnTo>
                    <a:pt x="2160" y="3120"/>
                  </a:lnTo>
                  <a:lnTo>
                    <a:pt x="2160" y="3120"/>
                  </a:lnTo>
                  <a:lnTo>
                    <a:pt x="2160" y="3122"/>
                  </a:lnTo>
                  <a:lnTo>
                    <a:pt x="2160" y="3122"/>
                  </a:lnTo>
                  <a:lnTo>
                    <a:pt x="2160" y="3124"/>
                  </a:lnTo>
                  <a:lnTo>
                    <a:pt x="2160" y="3124"/>
                  </a:lnTo>
                  <a:lnTo>
                    <a:pt x="2160" y="3128"/>
                  </a:lnTo>
                  <a:lnTo>
                    <a:pt x="2160" y="3128"/>
                  </a:lnTo>
                  <a:lnTo>
                    <a:pt x="2160" y="3130"/>
                  </a:lnTo>
                  <a:lnTo>
                    <a:pt x="2160" y="3130"/>
                  </a:lnTo>
                  <a:lnTo>
                    <a:pt x="2160" y="3138"/>
                  </a:lnTo>
                  <a:lnTo>
                    <a:pt x="2160" y="3138"/>
                  </a:lnTo>
                  <a:lnTo>
                    <a:pt x="2162" y="3144"/>
                  </a:lnTo>
                  <a:lnTo>
                    <a:pt x="2162" y="3144"/>
                  </a:lnTo>
                  <a:lnTo>
                    <a:pt x="2162" y="3146"/>
                  </a:lnTo>
                  <a:lnTo>
                    <a:pt x="2162" y="3146"/>
                  </a:lnTo>
                  <a:lnTo>
                    <a:pt x="2164" y="3148"/>
                  </a:lnTo>
                  <a:lnTo>
                    <a:pt x="2164" y="3148"/>
                  </a:lnTo>
                  <a:lnTo>
                    <a:pt x="2166" y="3152"/>
                  </a:lnTo>
                  <a:lnTo>
                    <a:pt x="2166" y="3152"/>
                  </a:lnTo>
                  <a:lnTo>
                    <a:pt x="2166" y="3154"/>
                  </a:lnTo>
                  <a:lnTo>
                    <a:pt x="2166" y="3154"/>
                  </a:lnTo>
                  <a:lnTo>
                    <a:pt x="2164" y="3156"/>
                  </a:lnTo>
                  <a:lnTo>
                    <a:pt x="2164" y="3156"/>
                  </a:lnTo>
                  <a:lnTo>
                    <a:pt x="2162" y="3160"/>
                  </a:lnTo>
                  <a:lnTo>
                    <a:pt x="2164" y="3164"/>
                  </a:lnTo>
                  <a:lnTo>
                    <a:pt x="2164" y="3164"/>
                  </a:lnTo>
                  <a:lnTo>
                    <a:pt x="2164" y="3166"/>
                  </a:lnTo>
                  <a:lnTo>
                    <a:pt x="2164" y="3166"/>
                  </a:lnTo>
                  <a:lnTo>
                    <a:pt x="2164" y="3170"/>
                  </a:lnTo>
                  <a:lnTo>
                    <a:pt x="2164" y="3170"/>
                  </a:lnTo>
                  <a:lnTo>
                    <a:pt x="2166" y="3172"/>
                  </a:lnTo>
                  <a:lnTo>
                    <a:pt x="2166" y="3172"/>
                  </a:lnTo>
                  <a:lnTo>
                    <a:pt x="2168" y="3174"/>
                  </a:lnTo>
                  <a:lnTo>
                    <a:pt x="2168" y="3174"/>
                  </a:lnTo>
                  <a:lnTo>
                    <a:pt x="2168" y="3176"/>
                  </a:lnTo>
                  <a:lnTo>
                    <a:pt x="2168" y="3176"/>
                  </a:lnTo>
                  <a:lnTo>
                    <a:pt x="2168" y="3180"/>
                  </a:lnTo>
                  <a:lnTo>
                    <a:pt x="2168" y="3180"/>
                  </a:lnTo>
                  <a:lnTo>
                    <a:pt x="2168" y="3182"/>
                  </a:lnTo>
                  <a:lnTo>
                    <a:pt x="2168" y="3182"/>
                  </a:lnTo>
                  <a:lnTo>
                    <a:pt x="2170" y="3184"/>
                  </a:lnTo>
                  <a:lnTo>
                    <a:pt x="2170" y="3184"/>
                  </a:lnTo>
                  <a:lnTo>
                    <a:pt x="2172" y="3190"/>
                  </a:lnTo>
                  <a:lnTo>
                    <a:pt x="2172" y="3190"/>
                  </a:lnTo>
                  <a:lnTo>
                    <a:pt x="2172" y="3192"/>
                  </a:lnTo>
                  <a:lnTo>
                    <a:pt x="2172" y="3192"/>
                  </a:lnTo>
                  <a:lnTo>
                    <a:pt x="2170" y="3194"/>
                  </a:lnTo>
                  <a:lnTo>
                    <a:pt x="2170" y="3194"/>
                  </a:lnTo>
                  <a:lnTo>
                    <a:pt x="2168" y="3198"/>
                  </a:lnTo>
                  <a:lnTo>
                    <a:pt x="2168" y="3198"/>
                  </a:lnTo>
                  <a:lnTo>
                    <a:pt x="2168" y="3204"/>
                  </a:lnTo>
                  <a:lnTo>
                    <a:pt x="2170" y="3204"/>
                  </a:lnTo>
                  <a:lnTo>
                    <a:pt x="2170" y="3204"/>
                  </a:lnTo>
                  <a:lnTo>
                    <a:pt x="2170" y="3210"/>
                  </a:lnTo>
                  <a:lnTo>
                    <a:pt x="2170" y="3210"/>
                  </a:lnTo>
                  <a:lnTo>
                    <a:pt x="2172" y="3214"/>
                  </a:lnTo>
                  <a:lnTo>
                    <a:pt x="2172" y="3214"/>
                  </a:lnTo>
                  <a:lnTo>
                    <a:pt x="2172" y="3220"/>
                  </a:lnTo>
                  <a:lnTo>
                    <a:pt x="2172" y="3220"/>
                  </a:lnTo>
                  <a:lnTo>
                    <a:pt x="2172" y="3224"/>
                  </a:lnTo>
                  <a:lnTo>
                    <a:pt x="2172" y="3224"/>
                  </a:lnTo>
                  <a:lnTo>
                    <a:pt x="2172" y="3224"/>
                  </a:lnTo>
                  <a:lnTo>
                    <a:pt x="2174" y="3232"/>
                  </a:lnTo>
                  <a:lnTo>
                    <a:pt x="2174" y="3232"/>
                  </a:lnTo>
                  <a:lnTo>
                    <a:pt x="2174" y="3234"/>
                  </a:lnTo>
                  <a:lnTo>
                    <a:pt x="2174" y="3234"/>
                  </a:lnTo>
                  <a:lnTo>
                    <a:pt x="2174" y="3238"/>
                  </a:lnTo>
                  <a:lnTo>
                    <a:pt x="2174" y="3238"/>
                  </a:lnTo>
                  <a:lnTo>
                    <a:pt x="2178" y="3240"/>
                  </a:lnTo>
                  <a:lnTo>
                    <a:pt x="2178" y="3240"/>
                  </a:lnTo>
                  <a:lnTo>
                    <a:pt x="2178" y="3242"/>
                  </a:lnTo>
                  <a:lnTo>
                    <a:pt x="2178" y="3242"/>
                  </a:lnTo>
                  <a:lnTo>
                    <a:pt x="2178" y="3244"/>
                  </a:lnTo>
                  <a:lnTo>
                    <a:pt x="2178" y="3244"/>
                  </a:lnTo>
                  <a:lnTo>
                    <a:pt x="2180" y="3246"/>
                  </a:lnTo>
                  <a:lnTo>
                    <a:pt x="2180" y="3246"/>
                  </a:lnTo>
                  <a:lnTo>
                    <a:pt x="2178" y="3250"/>
                  </a:lnTo>
                  <a:lnTo>
                    <a:pt x="2178" y="3250"/>
                  </a:lnTo>
                  <a:lnTo>
                    <a:pt x="2180" y="3254"/>
                  </a:lnTo>
                  <a:lnTo>
                    <a:pt x="2180" y="3254"/>
                  </a:lnTo>
                  <a:lnTo>
                    <a:pt x="2180" y="3256"/>
                  </a:lnTo>
                  <a:lnTo>
                    <a:pt x="2180" y="3256"/>
                  </a:lnTo>
                  <a:lnTo>
                    <a:pt x="2180" y="3262"/>
                  </a:lnTo>
                  <a:lnTo>
                    <a:pt x="2180" y="3262"/>
                  </a:lnTo>
                  <a:lnTo>
                    <a:pt x="2180" y="3264"/>
                  </a:lnTo>
                  <a:lnTo>
                    <a:pt x="2180" y="3264"/>
                  </a:lnTo>
                  <a:lnTo>
                    <a:pt x="2178" y="3266"/>
                  </a:lnTo>
                  <a:lnTo>
                    <a:pt x="2178" y="3266"/>
                  </a:lnTo>
                  <a:lnTo>
                    <a:pt x="2180" y="3270"/>
                  </a:lnTo>
                  <a:lnTo>
                    <a:pt x="2180" y="3270"/>
                  </a:lnTo>
                  <a:lnTo>
                    <a:pt x="2180" y="3272"/>
                  </a:lnTo>
                  <a:lnTo>
                    <a:pt x="2180" y="3272"/>
                  </a:lnTo>
                  <a:lnTo>
                    <a:pt x="2180" y="3274"/>
                  </a:lnTo>
                  <a:lnTo>
                    <a:pt x="2180" y="3274"/>
                  </a:lnTo>
                  <a:lnTo>
                    <a:pt x="2180" y="3278"/>
                  </a:lnTo>
                  <a:lnTo>
                    <a:pt x="2180" y="3278"/>
                  </a:lnTo>
                  <a:lnTo>
                    <a:pt x="2180" y="3282"/>
                  </a:lnTo>
                  <a:lnTo>
                    <a:pt x="2180" y="3282"/>
                  </a:lnTo>
                  <a:lnTo>
                    <a:pt x="2180" y="3284"/>
                  </a:lnTo>
                  <a:lnTo>
                    <a:pt x="2180" y="3284"/>
                  </a:lnTo>
                  <a:lnTo>
                    <a:pt x="2182" y="3288"/>
                  </a:lnTo>
                  <a:lnTo>
                    <a:pt x="2182" y="3288"/>
                  </a:lnTo>
                  <a:lnTo>
                    <a:pt x="2182" y="3288"/>
                  </a:lnTo>
                  <a:lnTo>
                    <a:pt x="2182" y="3288"/>
                  </a:lnTo>
                  <a:lnTo>
                    <a:pt x="2184" y="3294"/>
                  </a:lnTo>
                  <a:lnTo>
                    <a:pt x="2184" y="3294"/>
                  </a:lnTo>
                  <a:lnTo>
                    <a:pt x="2186" y="3300"/>
                  </a:lnTo>
                  <a:lnTo>
                    <a:pt x="2186" y="3300"/>
                  </a:lnTo>
                  <a:lnTo>
                    <a:pt x="2188" y="3304"/>
                  </a:lnTo>
                  <a:lnTo>
                    <a:pt x="2188" y="3306"/>
                  </a:lnTo>
                  <a:lnTo>
                    <a:pt x="2188" y="3306"/>
                  </a:lnTo>
                  <a:lnTo>
                    <a:pt x="2190" y="3310"/>
                  </a:lnTo>
                  <a:lnTo>
                    <a:pt x="2190" y="3310"/>
                  </a:lnTo>
                  <a:lnTo>
                    <a:pt x="2190" y="3314"/>
                  </a:lnTo>
                  <a:lnTo>
                    <a:pt x="2190" y="3314"/>
                  </a:lnTo>
                  <a:lnTo>
                    <a:pt x="2190" y="3316"/>
                  </a:lnTo>
                  <a:lnTo>
                    <a:pt x="2190" y="3316"/>
                  </a:lnTo>
                  <a:lnTo>
                    <a:pt x="2188" y="3320"/>
                  </a:lnTo>
                  <a:lnTo>
                    <a:pt x="2188" y="3320"/>
                  </a:lnTo>
                  <a:lnTo>
                    <a:pt x="2188" y="3324"/>
                  </a:lnTo>
                  <a:lnTo>
                    <a:pt x="2188" y="3324"/>
                  </a:lnTo>
                  <a:lnTo>
                    <a:pt x="2190" y="3326"/>
                  </a:lnTo>
                  <a:lnTo>
                    <a:pt x="2190" y="3332"/>
                  </a:lnTo>
                  <a:lnTo>
                    <a:pt x="2190" y="3332"/>
                  </a:lnTo>
                  <a:lnTo>
                    <a:pt x="2190" y="3332"/>
                  </a:lnTo>
                  <a:lnTo>
                    <a:pt x="2190" y="3332"/>
                  </a:lnTo>
                  <a:lnTo>
                    <a:pt x="2186" y="3340"/>
                  </a:lnTo>
                  <a:lnTo>
                    <a:pt x="2186" y="3340"/>
                  </a:lnTo>
                  <a:lnTo>
                    <a:pt x="2186" y="3342"/>
                  </a:lnTo>
                  <a:lnTo>
                    <a:pt x="2188" y="3344"/>
                  </a:lnTo>
                  <a:lnTo>
                    <a:pt x="2190" y="3346"/>
                  </a:lnTo>
                  <a:lnTo>
                    <a:pt x="2190" y="3346"/>
                  </a:lnTo>
                  <a:lnTo>
                    <a:pt x="2192" y="3348"/>
                  </a:lnTo>
                  <a:lnTo>
                    <a:pt x="2194" y="3350"/>
                  </a:lnTo>
                  <a:lnTo>
                    <a:pt x="2194" y="3350"/>
                  </a:lnTo>
                  <a:lnTo>
                    <a:pt x="2192" y="3356"/>
                  </a:lnTo>
                  <a:lnTo>
                    <a:pt x="2192" y="3356"/>
                  </a:lnTo>
                  <a:lnTo>
                    <a:pt x="2192" y="3362"/>
                  </a:lnTo>
                  <a:lnTo>
                    <a:pt x="2194" y="3362"/>
                  </a:lnTo>
                  <a:lnTo>
                    <a:pt x="2194" y="3362"/>
                  </a:lnTo>
                  <a:lnTo>
                    <a:pt x="2194" y="3364"/>
                  </a:lnTo>
                  <a:lnTo>
                    <a:pt x="2194" y="3364"/>
                  </a:lnTo>
                  <a:lnTo>
                    <a:pt x="2194" y="3368"/>
                  </a:lnTo>
                  <a:lnTo>
                    <a:pt x="2194" y="3368"/>
                  </a:lnTo>
                  <a:lnTo>
                    <a:pt x="2196" y="3372"/>
                  </a:lnTo>
                  <a:lnTo>
                    <a:pt x="2196" y="3372"/>
                  </a:lnTo>
                  <a:lnTo>
                    <a:pt x="2196" y="3374"/>
                  </a:lnTo>
                  <a:lnTo>
                    <a:pt x="2196" y="3374"/>
                  </a:lnTo>
                  <a:lnTo>
                    <a:pt x="2198" y="3378"/>
                  </a:lnTo>
                  <a:lnTo>
                    <a:pt x="2198" y="3378"/>
                  </a:lnTo>
                  <a:lnTo>
                    <a:pt x="2200" y="3380"/>
                  </a:lnTo>
                  <a:lnTo>
                    <a:pt x="2200" y="3380"/>
                  </a:lnTo>
                  <a:lnTo>
                    <a:pt x="2200" y="3382"/>
                  </a:lnTo>
                  <a:lnTo>
                    <a:pt x="2200" y="3382"/>
                  </a:lnTo>
                  <a:lnTo>
                    <a:pt x="2202" y="3384"/>
                  </a:lnTo>
                  <a:lnTo>
                    <a:pt x="2202" y="3386"/>
                  </a:lnTo>
                  <a:lnTo>
                    <a:pt x="2202" y="3386"/>
                  </a:lnTo>
                  <a:lnTo>
                    <a:pt x="2204" y="3388"/>
                  </a:lnTo>
                  <a:lnTo>
                    <a:pt x="2204" y="3388"/>
                  </a:lnTo>
                  <a:lnTo>
                    <a:pt x="2202" y="3394"/>
                  </a:lnTo>
                  <a:lnTo>
                    <a:pt x="2202" y="3394"/>
                  </a:lnTo>
                  <a:lnTo>
                    <a:pt x="2202" y="3396"/>
                  </a:lnTo>
                  <a:lnTo>
                    <a:pt x="2202" y="3396"/>
                  </a:lnTo>
                  <a:lnTo>
                    <a:pt x="2200" y="3398"/>
                  </a:lnTo>
                  <a:lnTo>
                    <a:pt x="2200" y="3398"/>
                  </a:lnTo>
                  <a:lnTo>
                    <a:pt x="2200" y="3402"/>
                  </a:lnTo>
                  <a:lnTo>
                    <a:pt x="2200" y="3402"/>
                  </a:lnTo>
                  <a:lnTo>
                    <a:pt x="2200" y="3404"/>
                  </a:lnTo>
                  <a:lnTo>
                    <a:pt x="2200" y="3404"/>
                  </a:lnTo>
                  <a:lnTo>
                    <a:pt x="2200" y="3406"/>
                  </a:lnTo>
                  <a:lnTo>
                    <a:pt x="2200" y="3406"/>
                  </a:lnTo>
                  <a:lnTo>
                    <a:pt x="2198" y="3412"/>
                  </a:lnTo>
                  <a:lnTo>
                    <a:pt x="2198" y="3412"/>
                  </a:lnTo>
                  <a:lnTo>
                    <a:pt x="2200" y="3416"/>
                  </a:lnTo>
                  <a:lnTo>
                    <a:pt x="2200" y="3416"/>
                  </a:lnTo>
                  <a:lnTo>
                    <a:pt x="2202" y="3418"/>
                  </a:lnTo>
                  <a:lnTo>
                    <a:pt x="2202" y="3418"/>
                  </a:lnTo>
                  <a:lnTo>
                    <a:pt x="2202" y="3420"/>
                  </a:lnTo>
                  <a:lnTo>
                    <a:pt x="2202" y="3420"/>
                  </a:lnTo>
                  <a:lnTo>
                    <a:pt x="2204" y="3422"/>
                  </a:lnTo>
                  <a:lnTo>
                    <a:pt x="2204" y="3422"/>
                  </a:lnTo>
                  <a:lnTo>
                    <a:pt x="2206" y="3426"/>
                  </a:lnTo>
                  <a:lnTo>
                    <a:pt x="2206" y="3426"/>
                  </a:lnTo>
                  <a:lnTo>
                    <a:pt x="2206" y="3426"/>
                  </a:lnTo>
                  <a:lnTo>
                    <a:pt x="2206" y="3432"/>
                  </a:lnTo>
                  <a:lnTo>
                    <a:pt x="2206" y="3432"/>
                  </a:lnTo>
                  <a:lnTo>
                    <a:pt x="2206" y="3432"/>
                  </a:lnTo>
                  <a:lnTo>
                    <a:pt x="2204" y="3434"/>
                  </a:lnTo>
                  <a:lnTo>
                    <a:pt x="2204" y="3434"/>
                  </a:lnTo>
                  <a:lnTo>
                    <a:pt x="2204" y="3438"/>
                  </a:lnTo>
                  <a:lnTo>
                    <a:pt x="2204" y="3438"/>
                  </a:lnTo>
                  <a:lnTo>
                    <a:pt x="2204" y="3440"/>
                  </a:lnTo>
                  <a:lnTo>
                    <a:pt x="2204" y="3440"/>
                  </a:lnTo>
                  <a:lnTo>
                    <a:pt x="2202" y="3444"/>
                  </a:lnTo>
                  <a:lnTo>
                    <a:pt x="2202" y="3444"/>
                  </a:lnTo>
                  <a:lnTo>
                    <a:pt x="2204" y="3448"/>
                  </a:lnTo>
                  <a:lnTo>
                    <a:pt x="2204" y="3448"/>
                  </a:lnTo>
                  <a:lnTo>
                    <a:pt x="2204" y="3450"/>
                  </a:lnTo>
                  <a:lnTo>
                    <a:pt x="2204" y="3450"/>
                  </a:lnTo>
                  <a:lnTo>
                    <a:pt x="2206" y="3456"/>
                  </a:lnTo>
                  <a:lnTo>
                    <a:pt x="2206" y="3456"/>
                  </a:lnTo>
                  <a:lnTo>
                    <a:pt x="2210" y="3460"/>
                  </a:lnTo>
                  <a:lnTo>
                    <a:pt x="2210" y="3460"/>
                  </a:lnTo>
                  <a:lnTo>
                    <a:pt x="2212" y="3460"/>
                  </a:lnTo>
                  <a:lnTo>
                    <a:pt x="2212" y="3460"/>
                  </a:lnTo>
                  <a:lnTo>
                    <a:pt x="2212" y="3464"/>
                  </a:lnTo>
                  <a:lnTo>
                    <a:pt x="2212" y="3464"/>
                  </a:lnTo>
                  <a:lnTo>
                    <a:pt x="2212" y="3466"/>
                  </a:lnTo>
                  <a:lnTo>
                    <a:pt x="2212" y="3466"/>
                  </a:lnTo>
                  <a:lnTo>
                    <a:pt x="2210" y="3468"/>
                  </a:lnTo>
                  <a:lnTo>
                    <a:pt x="2210" y="3468"/>
                  </a:lnTo>
                  <a:lnTo>
                    <a:pt x="2210" y="3474"/>
                  </a:lnTo>
                  <a:lnTo>
                    <a:pt x="2210" y="3476"/>
                  </a:lnTo>
                  <a:lnTo>
                    <a:pt x="2210" y="3476"/>
                  </a:lnTo>
                  <a:lnTo>
                    <a:pt x="2208" y="3482"/>
                  </a:lnTo>
                  <a:lnTo>
                    <a:pt x="2208" y="3482"/>
                  </a:lnTo>
                  <a:lnTo>
                    <a:pt x="2210" y="3486"/>
                  </a:lnTo>
                  <a:lnTo>
                    <a:pt x="2210" y="3486"/>
                  </a:lnTo>
                  <a:lnTo>
                    <a:pt x="2210" y="3488"/>
                  </a:lnTo>
                  <a:lnTo>
                    <a:pt x="2210" y="3488"/>
                  </a:lnTo>
                  <a:lnTo>
                    <a:pt x="2212" y="3492"/>
                  </a:lnTo>
                  <a:lnTo>
                    <a:pt x="2212" y="3492"/>
                  </a:lnTo>
                  <a:lnTo>
                    <a:pt x="2212" y="3494"/>
                  </a:lnTo>
                  <a:lnTo>
                    <a:pt x="2212" y="3494"/>
                  </a:lnTo>
                  <a:lnTo>
                    <a:pt x="2214" y="3498"/>
                  </a:lnTo>
                  <a:lnTo>
                    <a:pt x="2214" y="3498"/>
                  </a:lnTo>
                  <a:lnTo>
                    <a:pt x="2214" y="3500"/>
                  </a:lnTo>
                  <a:lnTo>
                    <a:pt x="2214" y="3500"/>
                  </a:lnTo>
                  <a:lnTo>
                    <a:pt x="2216" y="3502"/>
                  </a:lnTo>
                  <a:lnTo>
                    <a:pt x="2216" y="3502"/>
                  </a:lnTo>
                  <a:lnTo>
                    <a:pt x="2216" y="3506"/>
                  </a:lnTo>
                  <a:lnTo>
                    <a:pt x="2216" y="3506"/>
                  </a:lnTo>
                  <a:lnTo>
                    <a:pt x="2218" y="3508"/>
                  </a:lnTo>
                  <a:lnTo>
                    <a:pt x="2218" y="3508"/>
                  </a:lnTo>
                  <a:lnTo>
                    <a:pt x="2218" y="3512"/>
                  </a:lnTo>
                  <a:lnTo>
                    <a:pt x="2218" y="3512"/>
                  </a:lnTo>
                  <a:lnTo>
                    <a:pt x="2220" y="3516"/>
                  </a:lnTo>
                  <a:lnTo>
                    <a:pt x="2220" y="3516"/>
                  </a:lnTo>
                  <a:lnTo>
                    <a:pt x="2220" y="3520"/>
                  </a:lnTo>
                  <a:lnTo>
                    <a:pt x="2220" y="3520"/>
                  </a:lnTo>
                  <a:lnTo>
                    <a:pt x="2220" y="3520"/>
                  </a:lnTo>
                  <a:lnTo>
                    <a:pt x="2220" y="3522"/>
                  </a:lnTo>
                  <a:lnTo>
                    <a:pt x="2220" y="3522"/>
                  </a:lnTo>
                  <a:lnTo>
                    <a:pt x="2220" y="3526"/>
                  </a:lnTo>
                  <a:lnTo>
                    <a:pt x="2220" y="3526"/>
                  </a:lnTo>
                  <a:lnTo>
                    <a:pt x="2220" y="3530"/>
                  </a:lnTo>
                  <a:lnTo>
                    <a:pt x="2220" y="3530"/>
                  </a:lnTo>
                  <a:lnTo>
                    <a:pt x="2222" y="3532"/>
                  </a:lnTo>
                  <a:lnTo>
                    <a:pt x="2222" y="3532"/>
                  </a:lnTo>
                  <a:lnTo>
                    <a:pt x="2220" y="3534"/>
                  </a:lnTo>
                  <a:lnTo>
                    <a:pt x="2220" y="3534"/>
                  </a:lnTo>
                  <a:lnTo>
                    <a:pt x="2220" y="3538"/>
                  </a:lnTo>
                  <a:lnTo>
                    <a:pt x="2220" y="3538"/>
                  </a:lnTo>
                  <a:lnTo>
                    <a:pt x="2222" y="3544"/>
                  </a:lnTo>
                  <a:lnTo>
                    <a:pt x="2222" y="3544"/>
                  </a:lnTo>
                  <a:lnTo>
                    <a:pt x="2222" y="3546"/>
                  </a:lnTo>
                  <a:lnTo>
                    <a:pt x="2222" y="3546"/>
                  </a:lnTo>
                  <a:lnTo>
                    <a:pt x="2222" y="3548"/>
                  </a:lnTo>
                  <a:lnTo>
                    <a:pt x="2222" y="3548"/>
                  </a:lnTo>
                  <a:lnTo>
                    <a:pt x="2222" y="3552"/>
                  </a:lnTo>
                  <a:lnTo>
                    <a:pt x="2222" y="3552"/>
                  </a:lnTo>
                  <a:lnTo>
                    <a:pt x="2222" y="3554"/>
                  </a:lnTo>
                  <a:lnTo>
                    <a:pt x="2222" y="3556"/>
                  </a:lnTo>
                  <a:lnTo>
                    <a:pt x="2222" y="3556"/>
                  </a:lnTo>
                  <a:lnTo>
                    <a:pt x="2222" y="3560"/>
                  </a:lnTo>
                  <a:lnTo>
                    <a:pt x="2222" y="3560"/>
                  </a:lnTo>
                  <a:lnTo>
                    <a:pt x="2224" y="3566"/>
                  </a:lnTo>
                  <a:lnTo>
                    <a:pt x="2224" y="3566"/>
                  </a:lnTo>
                  <a:lnTo>
                    <a:pt x="2224" y="3566"/>
                  </a:lnTo>
                  <a:lnTo>
                    <a:pt x="2224" y="3566"/>
                  </a:lnTo>
                  <a:lnTo>
                    <a:pt x="2224" y="3568"/>
                  </a:lnTo>
                  <a:lnTo>
                    <a:pt x="2224" y="3568"/>
                  </a:lnTo>
                  <a:lnTo>
                    <a:pt x="2224" y="3574"/>
                  </a:lnTo>
                  <a:lnTo>
                    <a:pt x="2224" y="3574"/>
                  </a:lnTo>
                  <a:lnTo>
                    <a:pt x="2226" y="3578"/>
                  </a:lnTo>
                  <a:lnTo>
                    <a:pt x="2226" y="3580"/>
                  </a:lnTo>
                  <a:lnTo>
                    <a:pt x="2226" y="3580"/>
                  </a:lnTo>
                  <a:lnTo>
                    <a:pt x="2226" y="3582"/>
                  </a:lnTo>
                  <a:lnTo>
                    <a:pt x="2226" y="3582"/>
                  </a:lnTo>
                  <a:lnTo>
                    <a:pt x="2228" y="3584"/>
                  </a:lnTo>
                  <a:lnTo>
                    <a:pt x="2228" y="3584"/>
                  </a:lnTo>
                  <a:lnTo>
                    <a:pt x="2228" y="3588"/>
                  </a:lnTo>
                  <a:lnTo>
                    <a:pt x="2228" y="3588"/>
                  </a:lnTo>
                  <a:lnTo>
                    <a:pt x="2228" y="3590"/>
                  </a:lnTo>
                  <a:lnTo>
                    <a:pt x="2228" y="3592"/>
                  </a:lnTo>
                  <a:lnTo>
                    <a:pt x="2228" y="3592"/>
                  </a:lnTo>
                  <a:lnTo>
                    <a:pt x="2230" y="3596"/>
                  </a:lnTo>
                  <a:lnTo>
                    <a:pt x="2230" y="3596"/>
                  </a:lnTo>
                  <a:lnTo>
                    <a:pt x="2234" y="3602"/>
                  </a:lnTo>
                  <a:lnTo>
                    <a:pt x="2234" y="3602"/>
                  </a:lnTo>
                  <a:lnTo>
                    <a:pt x="2234" y="3602"/>
                  </a:lnTo>
                  <a:lnTo>
                    <a:pt x="2236" y="3606"/>
                  </a:lnTo>
                  <a:lnTo>
                    <a:pt x="2236" y="3606"/>
                  </a:lnTo>
                  <a:lnTo>
                    <a:pt x="2234" y="3608"/>
                  </a:lnTo>
                  <a:lnTo>
                    <a:pt x="2234" y="3608"/>
                  </a:lnTo>
                  <a:lnTo>
                    <a:pt x="2234" y="3612"/>
                  </a:lnTo>
                  <a:lnTo>
                    <a:pt x="2234" y="3612"/>
                  </a:lnTo>
                  <a:lnTo>
                    <a:pt x="2234" y="3616"/>
                  </a:lnTo>
                  <a:lnTo>
                    <a:pt x="2234" y="3616"/>
                  </a:lnTo>
                  <a:lnTo>
                    <a:pt x="2234" y="3618"/>
                  </a:lnTo>
                  <a:lnTo>
                    <a:pt x="2234" y="3618"/>
                  </a:lnTo>
                  <a:lnTo>
                    <a:pt x="2234" y="3620"/>
                  </a:lnTo>
                  <a:lnTo>
                    <a:pt x="2234" y="3620"/>
                  </a:lnTo>
                  <a:lnTo>
                    <a:pt x="2234" y="3624"/>
                  </a:lnTo>
                  <a:lnTo>
                    <a:pt x="2234" y="3628"/>
                  </a:lnTo>
                  <a:lnTo>
                    <a:pt x="2234" y="3628"/>
                  </a:lnTo>
                  <a:lnTo>
                    <a:pt x="2234" y="3630"/>
                  </a:lnTo>
                  <a:lnTo>
                    <a:pt x="2234" y="3630"/>
                  </a:lnTo>
                  <a:lnTo>
                    <a:pt x="2234" y="3636"/>
                  </a:lnTo>
                  <a:lnTo>
                    <a:pt x="2234" y="3636"/>
                  </a:lnTo>
                  <a:lnTo>
                    <a:pt x="2234" y="3636"/>
                  </a:lnTo>
                  <a:lnTo>
                    <a:pt x="2234" y="3640"/>
                  </a:lnTo>
                  <a:lnTo>
                    <a:pt x="2234" y="3640"/>
                  </a:lnTo>
                  <a:lnTo>
                    <a:pt x="2234" y="3642"/>
                  </a:lnTo>
                  <a:lnTo>
                    <a:pt x="2234" y="3642"/>
                  </a:lnTo>
                  <a:lnTo>
                    <a:pt x="2234" y="3644"/>
                  </a:lnTo>
                  <a:lnTo>
                    <a:pt x="2234" y="3644"/>
                  </a:lnTo>
                  <a:lnTo>
                    <a:pt x="2234" y="3648"/>
                  </a:lnTo>
                  <a:lnTo>
                    <a:pt x="2234" y="3648"/>
                  </a:lnTo>
                  <a:lnTo>
                    <a:pt x="2236" y="3652"/>
                  </a:lnTo>
                  <a:lnTo>
                    <a:pt x="2236" y="3652"/>
                  </a:lnTo>
                  <a:lnTo>
                    <a:pt x="2236" y="3654"/>
                  </a:lnTo>
                  <a:lnTo>
                    <a:pt x="2236" y="3654"/>
                  </a:lnTo>
                  <a:lnTo>
                    <a:pt x="2236" y="3656"/>
                  </a:lnTo>
                  <a:lnTo>
                    <a:pt x="2236" y="3656"/>
                  </a:lnTo>
                  <a:lnTo>
                    <a:pt x="2236" y="3660"/>
                  </a:lnTo>
                  <a:lnTo>
                    <a:pt x="2236" y="3660"/>
                  </a:lnTo>
                  <a:lnTo>
                    <a:pt x="2238" y="3664"/>
                  </a:lnTo>
                  <a:lnTo>
                    <a:pt x="2238" y="3664"/>
                  </a:lnTo>
                  <a:lnTo>
                    <a:pt x="2240" y="3666"/>
                  </a:lnTo>
                  <a:lnTo>
                    <a:pt x="2240" y="3666"/>
                  </a:lnTo>
                  <a:lnTo>
                    <a:pt x="2240" y="3668"/>
                  </a:lnTo>
                  <a:lnTo>
                    <a:pt x="2240" y="3668"/>
                  </a:lnTo>
                  <a:lnTo>
                    <a:pt x="2240" y="3672"/>
                  </a:lnTo>
                  <a:lnTo>
                    <a:pt x="2240" y="3672"/>
                  </a:lnTo>
                  <a:lnTo>
                    <a:pt x="2240" y="3674"/>
                  </a:lnTo>
                  <a:lnTo>
                    <a:pt x="2240" y="3674"/>
                  </a:lnTo>
                  <a:lnTo>
                    <a:pt x="2240" y="3678"/>
                  </a:lnTo>
                  <a:lnTo>
                    <a:pt x="2240" y="3678"/>
                  </a:lnTo>
                  <a:lnTo>
                    <a:pt x="2242" y="3680"/>
                  </a:lnTo>
                  <a:lnTo>
                    <a:pt x="2242" y="3680"/>
                  </a:lnTo>
                  <a:lnTo>
                    <a:pt x="2242" y="3682"/>
                  </a:lnTo>
                  <a:lnTo>
                    <a:pt x="2242" y="3682"/>
                  </a:lnTo>
                  <a:lnTo>
                    <a:pt x="2244" y="3688"/>
                  </a:lnTo>
                  <a:lnTo>
                    <a:pt x="2244" y="3688"/>
                  </a:lnTo>
                  <a:lnTo>
                    <a:pt x="2242" y="3690"/>
                  </a:lnTo>
                  <a:lnTo>
                    <a:pt x="2242" y="3690"/>
                  </a:lnTo>
                  <a:lnTo>
                    <a:pt x="2242" y="3694"/>
                  </a:lnTo>
                  <a:lnTo>
                    <a:pt x="2242" y="3694"/>
                  </a:lnTo>
                  <a:lnTo>
                    <a:pt x="2242" y="3698"/>
                  </a:lnTo>
                  <a:lnTo>
                    <a:pt x="2242" y="3698"/>
                  </a:lnTo>
                  <a:lnTo>
                    <a:pt x="2244" y="3700"/>
                  </a:lnTo>
                  <a:lnTo>
                    <a:pt x="2244" y="3700"/>
                  </a:lnTo>
                  <a:lnTo>
                    <a:pt x="2244" y="3702"/>
                  </a:lnTo>
                  <a:lnTo>
                    <a:pt x="2244" y="3702"/>
                  </a:lnTo>
                  <a:lnTo>
                    <a:pt x="2244" y="3706"/>
                  </a:lnTo>
                  <a:lnTo>
                    <a:pt x="2248" y="3712"/>
                  </a:lnTo>
                  <a:lnTo>
                    <a:pt x="2248" y="3712"/>
                  </a:lnTo>
                  <a:lnTo>
                    <a:pt x="2248" y="3714"/>
                  </a:lnTo>
                  <a:lnTo>
                    <a:pt x="2248" y="3714"/>
                  </a:lnTo>
                  <a:lnTo>
                    <a:pt x="2250" y="3716"/>
                  </a:lnTo>
                  <a:lnTo>
                    <a:pt x="2250" y="3716"/>
                  </a:lnTo>
                  <a:lnTo>
                    <a:pt x="2250" y="3720"/>
                  </a:lnTo>
                  <a:lnTo>
                    <a:pt x="2250" y="3722"/>
                  </a:lnTo>
                  <a:lnTo>
                    <a:pt x="2250" y="3722"/>
                  </a:lnTo>
                  <a:lnTo>
                    <a:pt x="2250" y="3726"/>
                  </a:lnTo>
                  <a:lnTo>
                    <a:pt x="2250" y="3726"/>
                  </a:lnTo>
                  <a:lnTo>
                    <a:pt x="2250" y="3728"/>
                  </a:lnTo>
                  <a:lnTo>
                    <a:pt x="2250" y="3728"/>
                  </a:lnTo>
                  <a:lnTo>
                    <a:pt x="2250" y="3730"/>
                  </a:lnTo>
                  <a:lnTo>
                    <a:pt x="2250" y="3730"/>
                  </a:lnTo>
                  <a:lnTo>
                    <a:pt x="2250" y="3734"/>
                  </a:lnTo>
                  <a:lnTo>
                    <a:pt x="2250" y="3736"/>
                  </a:lnTo>
                  <a:lnTo>
                    <a:pt x="2250" y="3736"/>
                  </a:lnTo>
                  <a:lnTo>
                    <a:pt x="2250" y="3738"/>
                  </a:lnTo>
                  <a:lnTo>
                    <a:pt x="2250" y="3738"/>
                  </a:lnTo>
                  <a:lnTo>
                    <a:pt x="2248" y="3738"/>
                  </a:lnTo>
                  <a:lnTo>
                    <a:pt x="2248" y="3738"/>
                  </a:lnTo>
                  <a:lnTo>
                    <a:pt x="2244" y="3738"/>
                  </a:lnTo>
                  <a:lnTo>
                    <a:pt x="2244" y="3738"/>
                  </a:lnTo>
                  <a:lnTo>
                    <a:pt x="2242" y="3738"/>
                  </a:lnTo>
                  <a:lnTo>
                    <a:pt x="2242" y="3738"/>
                  </a:lnTo>
                  <a:lnTo>
                    <a:pt x="2238" y="3738"/>
                  </a:lnTo>
                  <a:lnTo>
                    <a:pt x="2238" y="3738"/>
                  </a:lnTo>
                  <a:lnTo>
                    <a:pt x="2232" y="3740"/>
                  </a:lnTo>
                  <a:lnTo>
                    <a:pt x="2230" y="3740"/>
                  </a:lnTo>
                  <a:lnTo>
                    <a:pt x="2230" y="3740"/>
                  </a:lnTo>
                  <a:lnTo>
                    <a:pt x="2228" y="3740"/>
                  </a:lnTo>
                  <a:lnTo>
                    <a:pt x="2228" y="3740"/>
                  </a:lnTo>
                  <a:lnTo>
                    <a:pt x="2224" y="3738"/>
                  </a:lnTo>
                  <a:lnTo>
                    <a:pt x="2222" y="3738"/>
                  </a:lnTo>
                  <a:lnTo>
                    <a:pt x="2222" y="3738"/>
                  </a:lnTo>
                  <a:lnTo>
                    <a:pt x="2216" y="3738"/>
                  </a:lnTo>
                  <a:lnTo>
                    <a:pt x="2216" y="3738"/>
                  </a:lnTo>
                  <a:lnTo>
                    <a:pt x="2214" y="3738"/>
                  </a:lnTo>
                  <a:lnTo>
                    <a:pt x="2214" y="3738"/>
                  </a:lnTo>
                  <a:lnTo>
                    <a:pt x="2208" y="3736"/>
                  </a:lnTo>
                  <a:lnTo>
                    <a:pt x="2208" y="3736"/>
                  </a:lnTo>
                  <a:lnTo>
                    <a:pt x="2206" y="3736"/>
                  </a:lnTo>
                  <a:lnTo>
                    <a:pt x="2206" y="3736"/>
                  </a:lnTo>
                  <a:lnTo>
                    <a:pt x="2200" y="3736"/>
                  </a:lnTo>
                  <a:lnTo>
                    <a:pt x="2200" y="3736"/>
                  </a:lnTo>
                  <a:lnTo>
                    <a:pt x="2198" y="3736"/>
                  </a:lnTo>
                  <a:lnTo>
                    <a:pt x="2198" y="3736"/>
                  </a:lnTo>
                  <a:lnTo>
                    <a:pt x="2194" y="3736"/>
                  </a:lnTo>
                  <a:lnTo>
                    <a:pt x="2194" y="3736"/>
                  </a:lnTo>
                  <a:lnTo>
                    <a:pt x="2190" y="3736"/>
                  </a:lnTo>
                  <a:lnTo>
                    <a:pt x="2188" y="3736"/>
                  </a:lnTo>
                  <a:lnTo>
                    <a:pt x="2188" y="3736"/>
                  </a:lnTo>
                  <a:lnTo>
                    <a:pt x="2188" y="3736"/>
                  </a:lnTo>
                  <a:lnTo>
                    <a:pt x="2184" y="3736"/>
                  </a:lnTo>
                  <a:lnTo>
                    <a:pt x="2184" y="3736"/>
                  </a:lnTo>
                  <a:lnTo>
                    <a:pt x="2182" y="3736"/>
                  </a:lnTo>
                  <a:lnTo>
                    <a:pt x="2182" y="3736"/>
                  </a:lnTo>
                  <a:lnTo>
                    <a:pt x="2178" y="3736"/>
                  </a:lnTo>
                  <a:lnTo>
                    <a:pt x="2178" y="3736"/>
                  </a:lnTo>
                  <a:lnTo>
                    <a:pt x="2178" y="3736"/>
                  </a:lnTo>
                  <a:lnTo>
                    <a:pt x="2176" y="3736"/>
                  </a:lnTo>
                  <a:lnTo>
                    <a:pt x="2176" y="3736"/>
                  </a:lnTo>
                  <a:lnTo>
                    <a:pt x="2174" y="3736"/>
                  </a:lnTo>
                  <a:lnTo>
                    <a:pt x="2174" y="3736"/>
                  </a:lnTo>
                  <a:lnTo>
                    <a:pt x="2170" y="3736"/>
                  </a:lnTo>
                  <a:lnTo>
                    <a:pt x="2170" y="3736"/>
                  </a:lnTo>
                  <a:lnTo>
                    <a:pt x="2168" y="3734"/>
                  </a:lnTo>
                  <a:lnTo>
                    <a:pt x="2168" y="3734"/>
                  </a:lnTo>
                  <a:lnTo>
                    <a:pt x="2168" y="3734"/>
                  </a:lnTo>
                  <a:lnTo>
                    <a:pt x="2168" y="3734"/>
                  </a:lnTo>
                  <a:lnTo>
                    <a:pt x="2166" y="3736"/>
                  </a:lnTo>
                  <a:lnTo>
                    <a:pt x="2166" y="3736"/>
                  </a:lnTo>
                  <a:lnTo>
                    <a:pt x="2162" y="3736"/>
                  </a:lnTo>
                  <a:lnTo>
                    <a:pt x="2162" y="3736"/>
                  </a:lnTo>
                  <a:lnTo>
                    <a:pt x="2160" y="3736"/>
                  </a:lnTo>
                  <a:lnTo>
                    <a:pt x="2160" y="3736"/>
                  </a:lnTo>
                  <a:lnTo>
                    <a:pt x="2158" y="3736"/>
                  </a:lnTo>
                  <a:lnTo>
                    <a:pt x="2158" y="3736"/>
                  </a:lnTo>
                  <a:lnTo>
                    <a:pt x="2152" y="3736"/>
                  </a:lnTo>
                  <a:lnTo>
                    <a:pt x="2152" y="3736"/>
                  </a:lnTo>
                  <a:lnTo>
                    <a:pt x="2150" y="3736"/>
                  </a:lnTo>
                  <a:lnTo>
                    <a:pt x="2150" y="3736"/>
                  </a:lnTo>
                  <a:lnTo>
                    <a:pt x="2144" y="3736"/>
                  </a:lnTo>
                  <a:lnTo>
                    <a:pt x="2144" y="3736"/>
                  </a:lnTo>
                  <a:lnTo>
                    <a:pt x="2144" y="3736"/>
                  </a:lnTo>
                  <a:lnTo>
                    <a:pt x="2142" y="3736"/>
                  </a:lnTo>
                  <a:lnTo>
                    <a:pt x="2142" y="3736"/>
                  </a:lnTo>
                  <a:lnTo>
                    <a:pt x="2138" y="3736"/>
                  </a:lnTo>
                  <a:lnTo>
                    <a:pt x="2138" y="3736"/>
                  </a:lnTo>
                  <a:lnTo>
                    <a:pt x="2136" y="3738"/>
                  </a:lnTo>
                  <a:lnTo>
                    <a:pt x="2136" y="3738"/>
                  </a:lnTo>
                  <a:lnTo>
                    <a:pt x="2134" y="3738"/>
                  </a:lnTo>
                  <a:lnTo>
                    <a:pt x="2134" y="3738"/>
                  </a:lnTo>
                  <a:lnTo>
                    <a:pt x="2132" y="3738"/>
                  </a:lnTo>
                  <a:lnTo>
                    <a:pt x="2132" y="3738"/>
                  </a:lnTo>
                  <a:lnTo>
                    <a:pt x="2128" y="3738"/>
                  </a:lnTo>
                  <a:lnTo>
                    <a:pt x="2128" y="3738"/>
                  </a:lnTo>
                  <a:lnTo>
                    <a:pt x="2126" y="3740"/>
                  </a:lnTo>
                  <a:lnTo>
                    <a:pt x="2126" y="3740"/>
                  </a:lnTo>
                  <a:lnTo>
                    <a:pt x="2124" y="3740"/>
                  </a:lnTo>
                  <a:lnTo>
                    <a:pt x="2124" y="3740"/>
                  </a:lnTo>
                  <a:lnTo>
                    <a:pt x="2120" y="3740"/>
                  </a:lnTo>
                  <a:lnTo>
                    <a:pt x="2120" y="3740"/>
                  </a:lnTo>
                  <a:lnTo>
                    <a:pt x="2116" y="3740"/>
                  </a:lnTo>
                  <a:lnTo>
                    <a:pt x="2116" y="3740"/>
                  </a:lnTo>
                  <a:lnTo>
                    <a:pt x="2116" y="3742"/>
                  </a:lnTo>
                  <a:lnTo>
                    <a:pt x="2116" y="3742"/>
                  </a:lnTo>
                  <a:lnTo>
                    <a:pt x="2112" y="3742"/>
                  </a:lnTo>
                  <a:lnTo>
                    <a:pt x="2112" y="3742"/>
                  </a:lnTo>
                  <a:lnTo>
                    <a:pt x="2110" y="3742"/>
                  </a:lnTo>
                  <a:lnTo>
                    <a:pt x="2110" y="3742"/>
                  </a:lnTo>
                  <a:lnTo>
                    <a:pt x="2108" y="3742"/>
                  </a:lnTo>
                  <a:lnTo>
                    <a:pt x="2108" y="3742"/>
                  </a:lnTo>
                  <a:lnTo>
                    <a:pt x="2104" y="3740"/>
                  </a:lnTo>
                  <a:lnTo>
                    <a:pt x="2104" y="3740"/>
                  </a:lnTo>
                  <a:lnTo>
                    <a:pt x="2100" y="3738"/>
                  </a:lnTo>
                  <a:lnTo>
                    <a:pt x="2100" y="3738"/>
                  </a:lnTo>
                  <a:lnTo>
                    <a:pt x="2092" y="3738"/>
                  </a:lnTo>
                  <a:lnTo>
                    <a:pt x="2092" y="3738"/>
                  </a:lnTo>
                  <a:lnTo>
                    <a:pt x="2088" y="3740"/>
                  </a:lnTo>
                  <a:lnTo>
                    <a:pt x="2088" y="3740"/>
                  </a:lnTo>
                  <a:lnTo>
                    <a:pt x="2088" y="3740"/>
                  </a:lnTo>
                  <a:lnTo>
                    <a:pt x="2088" y="3740"/>
                  </a:lnTo>
                  <a:lnTo>
                    <a:pt x="2086" y="3740"/>
                  </a:lnTo>
                  <a:lnTo>
                    <a:pt x="2086" y="3740"/>
                  </a:lnTo>
                  <a:lnTo>
                    <a:pt x="2082" y="3740"/>
                  </a:lnTo>
                  <a:lnTo>
                    <a:pt x="2082" y="3740"/>
                  </a:lnTo>
                  <a:lnTo>
                    <a:pt x="2082" y="3740"/>
                  </a:lnTo>
                  <a:lnTo>
                    <a:pt x="2078" y="3740"/>
                  </a:lnTo>
                  <a:lnTo>
                    <a:pt x="2076" y="3740"/>
                  </a:lnTo>
                  <a:lnTo>
                    <a:pt x="2076" y="3740"/>
                  </a:lnTo>
                  <a:lnTo>
                    <a:pt x="2072" y="3740"/>
                  </a:lnTo>
                  <a:lnTo>
                    <a:pt x="2072" y="3740"/>
                  </a:lnTo>
                  <a:lnTo>
                    <a:pt x="2070" y="3740"/>
                  </a:lnTo>
                  <a:lnTo>
                    <a:pt x="2070" y="3740"/>
                  </a:lnTo>
                  <a:lnTo>
                    <a:pt x="2066" y="3742"/>
                  </a:lnTo>
                  <a:lnTo>
                    <a:pt x="2066" y="3742"/>
                  </a:lnTo>
                  <a:lnTo>
                    <a:pt x="2062" y="3742"/>
                  </a:lnTo>
                  <a:lnTo>
                    <a:pt x="2062" y="3742"/>
                  </a:lnTo>
                  <a:lnTo>
                    <a:pt x="2062" y="3744"/>
                  </a:lnTo>
                  <a:lnTo>
                    <a:pt x="2062" y="3744"/>
                  </a:lnTo>
                  <a:lnTo>
                    <a:pt x="2062" y="3744"/>
                  </a:lnTo>
                  <a:lnTo>
                    <a:pt x="2062" y="3744"/>
                  </a:lnTo>
                  <a:lnTo>
                    <a:pt x="2056" y="3742"/>
                  </a:lnTo>
                  <a:lnTo>
                    <a:pt x="2056" y="3742"/>
                  </a:lnTo>
                  <a:lnTo>
                    <a:pt x="2054" y="3742"/>
                  </a:lnTo>
                  <a:lnTo>
                    <a:pt x="2054" y="3742"/>
                  </a:lnTo>
                  <a:lnTo>
                    <a:pt x="2052" y="3744"/>
                  </a:lnTo>
                  <a:lnTo>
                    <a:pt x="2052" y="3744"/>
                  </a:lnTo>
                  <a:lnTo>
                    <a:pt x="2048" y="3744"/>
                  </a:lnTo>
                  <a:lnTo>
                    <a:pt x="2046" y="3744"/>
                  </a:lnTo>
                  <a:lnTo>
                    <a:pt x="2046" y="3744"/>
                  </a:lnTo>
                  <a:lnTo>
                    <a:pt x="2044" y="3744"/>
                  </a:lnTo>
                  <a:lnTo>
                    <a:pt x="2044" y="3744"/>
                  </a:lnTo>
                  <a:lnTo>
                    <a:pt x="2042" y="3744"/>
                  </a:lnTo>
                  <a:lnTo>
                    <a:pt x="2042" y="3744"/>
                  </a:lnTo>
                  <a:lnTo>
                    <a:pt x="2042" y="3744"/>
                  </a:lnTo>
                  <a:lnTo>
                    <a:pt x="2042" y="3744"/>
                  </a:lnTo>
                  <a:lnTo>
                    <a:pt x="2040" y="3744"/>
                  </a:lnTo>
                  <a:lnTo>
                    <a:pt x="2040" y="3744"/>
                  </a:lnTo>
                  <a:lnTo>
                    <a:pt x="2036" y="3744"/>
                  </a:lnTo>
                  <a:lnTo>
                    <a:pt x="2036" y="3744"/>
                  </a:lnTo>
                  <a:lnTo>
                    <a:pt x="2032" y="3744"/>
                  </a:lnTo>
                  <a:lnTo>
                    <a:pt x="2032" y="3744"/>
                  </a:lnTo>
                  <a:lnTo>
                    <a:pt x="2030" y="3744"/>
                  </a:lnTo>
                  <a:lnTo>
                    <a:pt x="2030" y="3744"/>
                  </a:lnTo>
                  <a:lnTo>
                    <a:pt x="2030" y="3744"/>
                  </a:lnTo>
                  <a:lnTo>
                    <a:pt x="2028" y="3744"/>
                  </a:lnTo>
                  <a:lnTo>
                    <a:pt x="2028" y="3744"/>
                  </a:lnTo>
                  <a:lnTo>
                    <a:pt x="2026" y="3744"/>
                  </a:lnTo>
                  <a:lnTo>
                    <a:pt x="2026" y="3744"/>
                  </a:lnTo>
                  <a:lnTo>
                    <a:pt x="2022" y="3742"/>
                  </a:lnTo>
                  <a:lnTo>
                    <a:pt x="2018" y="3742"/>
                  </a:lnTo>
                  <a:lnTo>
                    <a:pt x="2018" y="3742"/>
                  </a:lnTo>
                  <a:lnTo>
                    <a:pt x="2014" y="3744"/>
                  </a:lnTo>
                  <a:lnTo>
                    <a:pt x="2014" y="3744"/>
                  </a:lnTo>
                  <a:lnTo>
                    <a:pt x="2012" y="3744"/>
                  </a:lnTo>
                  <a:lnTo>
                    <a:pt x="2012" y="3744"/>
                  </a:lnTo>
                  <a:lnTo>
                    <a:pt x="2010" y="3744"/>
                  </a:lnTo>
                  <a:lnTo>
                    <a:pt x="2010" y="3744"/>
                  </a:lnTo>
                  <a:lnTo>
                    <a:pt x="2006" y="3744"/>
                  </a:lnTo>
                  <a:lnTo>
                    <a:pt x="2006" y="3744"/>
                  </a:lnTo>
                  <a:lnTo>
                    <a:pt x="2002" y="3744"/>
                  </a:lnTo>
                  <a:lnTo>
                    <a:pt x="2000" y="3744"/>
                  </a:lnTo>
                  <a:lnTo>
                    <a:pt x="2000" y="3744"/>
                  </a:lnTo>
                  <a:lnTo>
                    <a:pt x="1994" y="3744"/>
                  </a:lnTo>
                  <a:lnTo>
                    <a:pt x="1994" y="3744"/>
                  </a:lnTo>
                  <a:lnTo>
                    <a:pt x="1992" y="3744"/>
                  </a:lnTo>
                  <a:lnTo>
                    <a:pt x="1992" y="3744"/>
                  </a:lnTo>
                  <a:lnTo>
                    <a:pt x="1992" y="3744"/>
                  </a:lnTo>
                  <a:lnTo>
                    <a:pt x="1986" y="3744"/>
                  </a:lnTo>
                  <a:lnTo>
                    <a:pt x="1986" y="3744"/>
                  </a:lnTo>
                  <a:lnTo>
                    <a:pt x="1982" y="3744"/>
                  </a:lnTo>
                  <a:lnTo>
                    <a:pt x="1982" y="3744"/>
                  </a:lnTo>
                  <a:lnTo>
                    <a:pt x="1980" y="3744"/>
                  </a:lnTo>
                  <a:lnTo>
                    <a:pt x="1980" y="3744"/>
                  </a:lnTo>
                  <a:lnTo>
                    <a:pt x="1976" y="3744"/>
                  </a:lnTo>
                  <a:lnTo>
                    <a:pt x="1974" y="3744"/>
                  </a:lnTo>
                  <a:lnTo>
                    <a:pt x="1974" y="3744"/>
                  </a:lnTo>
                  <a:lnTo>
                    <a:pt x="1968" y="3744"/>
                  </a:lnTo>
                  <a:lnTo>
                    <a:pt x="1968" y="3744"/>
                  </a:lnTo>
                  <a:lnTo>
                    <a:pt x="1964" y="3746"/>
                  </a:lnTo>
                  <a:lnTo>
                    <a:pt x="1964" y="3746"/>
                  </a:lnTo>
                  <a:lnTo>
                    <a:pt x="1962" y="3746"/>
                  </a:lnTo>
                  <a:lnTo>
                    <a:pt x="1962" y="3746"/>
                  </a:lnTo>
                  <a:lnTo>
                    <a:pt x="1958" y="3746"/>
                  </a:lnTo>
                  <a:lnTo>
                    <a:pt x="1958" y="3746"/>
                  </a:lnTo>
                  <a:lnTo>
                    <a:pt x="1956" y="3746"/>
                  </a:lnTo>
                  <a:lnTo>
                    <a:pt x="1956" y="3746"/>
                  </a:lnTo>
                  <a:lnTo>
                    <a:pt x="1950" y="3746"/>
                  </a:lnTo>
                  <a:lnTo>
                    <a:pt x="1948" y="3746"/>
                  </a:lnTo>
                  <a:lnTo>
                    <a:pt x="1948" y="3746"/>
                  </a:lnTo>
                  <a:lnTo>
                    <a:pt x="1944" y="3746"/>
                  </a:lnTo>
                  <a:lnTo>
                    <a:pt x="1944" y="3746"/>
                  </a:lnTo>
                  <a:lnTo>
                    <a:pt x="1942" y="3746"/>
                  </a:lnTo>
                  <a:lnTo>
                    <a:pt x="1942" y="3746"/>
                  </a:lnTo>
                  <a:lnTo>
                    <a:pt x="1938" y="3746"/>
                  </a:lnTo>
                  <a:lnTo>
                    <a:pt x="1938" y="3746"/>
                  </a:lnTo>
                  <a:lnTo>
                    <a:pt x="1936" y="3746"/>
                  </a:lnTo>
                  <a:lnTo>
                    <a:pt x="1936" y="3746"/>
                  </a:lnTo>
                  <a:lnTo>
                    <a:pt x="1936" y="3746"/>
                  </a:lnTo>
                  <a:lnTo>
                    <a:pt x="1934" y="3746"/>
                  </a:lnTo>
                  <a:lnTo>
                    <a:pt x="1934" y="3746"/>
                  </a:lnTo>
                  <a:lnTo>
                    <a:pt x="1930" y="3746"/>
                  </a:lnTo>
                  <a:lnTo>
                    <a:pt x="1930" y="3746"/>
                  </a:lnTo>
                  <a:lnTo>
                    <a:pt x="1926" y="3746"/>
                  </a:lnTo>
                  <a:lnTo>
                    <a:pt x="1926" y="3746"/>
                  </a:lnTo>
                  <a:lnTo>
                    <a:pt x="1924" y="3746"/>
                  </a:lnTo>
                  <a:lnTo>
                    <a:pt x="1922" y="3746"/>
                  </a:lnTo>
                  <a:lnTo>
                    <a:pt x="1922" y="3746"/>
                  </a:lnTo>
                  <a:lnTo>
                    <a:pt x="1918" y="3746"/>
                  </a:lnTo>
                  <a:lnTo>
                    <a:pt x="1918" y="3746"/>
                  </a:lnTo>
                  <a:lnTo>
                    <a:pt x="1912" y="3746"/>
                  </a:lnTo>
                  <a:lnTo>
                    <a:pt x="1912" y="3746"/>
                  </a:lnTo>
                  <a:lnTo>
                    <a:pt x="1910" y="3746"/>
                  </a:lnTo>
                  <a:lnTo>
                    <a:pt x="1910" y="3746"/>
                  </a:lnTo>
                  <a:lnTo>
                    <a:pt x="1904" y="3746"/>
                  </a:lnTo>
                  <a:lnTo>
                    <a:pt x="1900" y="3746"/>
                  </a:lnTo>
                  <a:lnTo>
                    <a:pt x="1900" y="3746"/>
                  </a:lnTo>
                  <a:lnTo>
                    <a:pt x="1898" y="3746"/>
                  </a:lnTo>
                  <a:lnTo>
                    <a:pt x="1898" y="3746"/>
                  </a:lnTo>
                  <a:lnTo>
                    <a:pt x="1896" y="3746"/>
                  </a:lnTo>
                  <a:lnTo>
                    <a:pt x="1896" y="3746"/>
                  </a:lnTo>
                  <a:lnTo>
                    <a:pt x="1892" y="3748"/>
                  </a:lnTo>
                  <a:lnTo>
                    <a:pt x="1892" y="3748"/>
                  </a:lnTo>
                  <a:lnTo>
                    <a:pt x="1890" y="3748"/>
                  </a:lnTo>
                  <a:lnTo>
                    <a:pt x="1890" y="3748"/>
                  </a:lnTo>
                  <a:lnTo>
                    <a:pt x="1886" y="3748"/>
                  </a:lnTo>
                  <a:lnTo>
                    <a:pt x="1886" y="3748"/>
                  </a:lnTo>
                  <a:lnTo>
                    <a:pt x="1884" y="3748"/>
                  </a:lnTo>
                  <a:lnTo>
                    <a:pt x="1884" y="3748"/>
                  </a:lnTo>
                  <a:lnTo>
                    <a:pt x="1882" y="3748"/>
                  </a:lnTo>
                  <a:lnTo>
                    <a:pt x="1882" y="3748"/>
                  </a:lnTo>
                  <a:lnTo>
                    <a:pt x="1880" y="3748"/>
                  </a:lnTo>
                  <a:lnTo>
                    <a:pt x="1880" y="3748"/>
                  </a:lnTo>
                  <a:lnTo>
                    <a:pt x="1876" y="3748"/>
                  </a:lnTo>
                  <a:lnTo>
                    <a:pt x="1876" y="3748"/>
                  </a:lnTo>
                  <a:lnTo>
                    <a:pt x="1872" y="3748"/>
                  </a:lnTo>
                  <a:lnTo>
                    <a:pt x="1870" y="3748"/>
                  </a:lnTo>
                  <a:lnTo>
                    <a:pt x="1870" y="3748"/>
                  </a:lnTo>
                  <a:lnTo>
                    <a:pt x="1870" y="3748"/>
                  </a:lnTo>
                  <a:lnTo>
                    <a:pt x="1870" y="3748"/>
                  </a:lnTo>
                  <a:lnTo>
                    <a:pt x="1866" y="3748"/>
                  </a:lnTo>
                  <a:lnTo>
                    <a:pt x="1866" y="3748"/>
                  </a:lnTo>
                  <a:lnTo>
                    <a:pt x="1866" y="3748"/>
                  </a:lnTo>
                  <a:lnTo>
                    <a:pt x="1866" y="3748"/>
                  </a:lnTo>
                  <a:lnTo>
                    <a:pt x="1864" y="3748"/>
                  </a:lnTo>
                  <a:lnTo>
                    <a:pt x="1864" y="3748"/>
                  </a:lnTo>
                  <a:lnTo>
                    <a:pt x="1860" y="3748"/>
                  </a:lnTo>
                  <a:lnTo>
                    <a:pt x="1854" y="3748"/>
                  </a:lnTo>
                  <a:lnTo>
                    <a:pt x="1854" y="3748"/>
                  </a:lnTo>
                  <a:lnTo>
                    <a:pt x="1850" y="3748"/>
                  </a:lnTo>
                  <a:lnTo>
                    <a:pt x="1850" y="3748"/>
                  </a:lnTo>
                  <a:lnTo>
                    <a:pt x="1848" y="3748"/>
                  </a:lnTo>
                  <a:lnTo>
                    <a:pt x="1848" y="3748"/>
                  </a:lnTo>
                  <a:lnTo>
                    <a:pt x="1846" y="3748"/>
                  </a:lnTo>
                  <a:lnTo>
                    <a:pt x="1846" y="3748"/>
                  </a:lnTo>
                  <a:lnTo>
                    <a:pt x="1842" y="3746"/>
                  </a:lnTo>
                  <a:lnTo>
                    <a:pt x="1842" y="3746"/>
                  </a:lnTo>
                  <a:lnTo>
                    <a:pt x="1840" y="3748"/>
                  </a:lnTo>
                  <a:lnTo>
                    <a:pt x="1840" y="3748"/>
                  </a:lnTo>
                  <a:lnTo>
                    <a:pt x="1838" y="3748"/>
                  </a:lnTo>
                  <a:lnTo>
                    <a:pt x="1838" y="3748"/>
                  </a:lnTo>
                  <a:lnTo>
                    <a:pt x="1834" y="3748"/>
                  </a:lnTo>
                  <a:lnTo>
                    <a:pt x="1834" y="3748"/>
                  </a:lnTo>
                  <a:lnTo>
                    <a:pt x="1832" y="3748"/>
                  </a:lnTo>
                  <a:lnTo>
                    <a:pt x="1832" y="3748"/>
                  </a:lnTo>
                  <a:lnTo>
                    <a:pt x="1832" y="3748"/>
                  </a:lnTo>
                  <a:lnTo>
                    <a:pt x="1828" y="3748"/>
                  </a:lnTo>
                  <a:lnTo>
                    <a:pt x="1828" y="3748"/>
                  </a:lnTo>
                  <a:lnTo>
                    <a:pt x="1828" y="3748"/>
                  </a:lnTo>
                  <a:lnTo>
                    <a:pt x="1826" y="3744"/>
                  </a:lnTo>
                  <a:lnTo>
                    <a:pt x="1826" y="3744"/>
                  </a:lnTo>
                  <a:lnTo>
                    <a:pt x="1826" y="3740"/>
                  </a:lnTo>
                  <a:lnTo>
                    <a:pt x="1826" y="3740"/>
                  </a:lnTo>
                  <a:lnTo>
                    <a:pt x="1826" y="3738"/>
                  </a:lnTo>
                  <a:lnTo>
                    <a:pt x="1826" y="3738"/>
                  </a:lnTo>
                  <a:lnTo>
                    <a:pt x="1826" y="3734"/>
                  </a:lnTo>
                  <a:lnTo>
                    <a:pt x="1826" y="3734"/>
                  </a:lnTo>
                  <a:lnTo>
                    <a:pt x="1826" y="3732"/>
                  </a:lnTo>
                  <a:lnTo>
                    <a:pt x="1826" y="3732"/>
                  </a:lnTo>
                  <a:lnTo>
                    <a:pt x="1826" y="3728"/>
                  </a:lnTo>
                  <a:lnTo>
                    <a:pt x="1826" y="3728"/>
                  </a:lnTo>
                  <a:lnTo>
                    <a:pt x="1826" y="3726"/>
                  </a:lnTo>
                  <a:lnTo>
                    <a:pt x="1826" y="3726"/>
                  </a:lnTo>
                  <a:lnTo>
                    <a:pt x="1826" y="3722"/>
                  </a:lnTo>
                  <a:lnTo>
                    <a:pt x="1826" y="3722"/>
                  </a:lnTo>
                  <a:lnTo>
                    <a:pt x="1828" y="3720"/>
                  </a:lnTo>
                  <a:lnTo>
                    <a:pt x="1828" y="3714"/>
                  </a:lnTo>
                  <a:lnTo>
                    <a:pt x="1828" y="3714"/>
                  </a:lnTo>
                  <a:lnTo>
                    <a:pt x="1826" y="3710"/>
                  </a:lnTo>
                  <a:lnTo>
                    <a:pt x="1826" y="3710"/>
                  </a:lnTo>
                  <a:lnTo>
                    <a:pt x="1826" y="3708"/>
                  </a:lnTo>
                  <a:lnTo>
                    <a:pt x="1826" y="3708"/>
                  </a:lnTo>
                  <a:lnTo>
                    <a:pt x="1826" y="3704"/>
                  </a:lnTo>
                  <a:lnTo>
                    <a:pt x="1826" y="3704"/>
                  </a:lnTo>
                  <a:lnTo>
                    <a:pt x="1826" y="3702"/>
                  </a:lnTo>
                  <a:lnTo>
                    <a:pt x="1826" y="3702"/>
                  </a:lnTo>
                  <a:lnTo>
                    <a:pt x="1824" y="3698"/>
                  </a:lnTo>
                  <a:lnTo>
                    <a:pt x="1824" y="3698"/>
                  </a:lnTo>
                  <a:lnTo>
                    <a:pt x="1824" y="3696"/>
                  </a:lnTo>
                  <a:lnTo>
                    <a:pt x="1824" y="3696"/>
                  </a:lnTo>
                  <a:lnTo>
                    <a:pt x="1824" y="3692"/>
                  </a:lnTo>
                  <a:lnTo>
                    <a:pt x="1824" y="3692"/>
                  </a:lnTo>
                  <a:lnTo>
                    <a:pt x="1824" y="3690"/>
                  </a:lnTo>
                  <a:lnTo>
                    <a:pt x="1824" y="3690"/>
                  </a:lnTo>
                  <a:lnTo>
                    <a:pt x="1824" y="3688"/>
                  </a:lnTo>
                  <a:lnTo>
                    <a:pt x="1824" y="3688"/>
                  </a:lnTo>
                  <a:lnTo>
                    <a:pt x="1824" y="3684"/>
                  </a:lnTo>
                  <a:lnTo>
                    <a:pt x="1824" y="3684"/>
                  </a:lnTo>
                  <a:lnTo>
                    <a:pt x="1822" y="3682"/>
                  </a:lnTo>
                  <a:lnTo>
                    <a:pt x="1822" y="3682"/>
                  </a:lnTo>
                  <a:lnTo>
                    <a:pt x="1822" y="3676"/>
                  </a:lnTo>
                  <a:lnTo>
                    <a:pt x="1822" y="3676"/>
                  </a:lnTo>
                  <a:lnTo>
                    <a:pt x="1822" y="3674"/>
                  </a:lnTo>
                  <a:lnTo>
                    <a:pt x="1822" y="3674"/>
                  </a:lnTo>
                  <a:lnTo>
                    <a:pt x="1822" y="3670"/>
                  </a:lnTo>
                  <a:lnTo>
                    <a:pt x="1822" y="3670"/>
                  </a:lnTo>
                  <a:lnTo>
                    <a:pt x="1822" y="3668"/>
                  </a:lnTo>
                  <a:lnTo>
                    <a:pt x="1822" y="3668"/>
                  </a:lnTo>
                  <a:lnTo>
                    <a:pt x="1822" y="3666"/>
                  </a:lnTo>
                  <a:lnTo>
                    <a:pt x="1822" y="3666"/>
                  </a:lnTo>
                  <a:lnTo>
                    <a:pt x="1822" y="3662"/>
                  </a:lnTo>
                  <a:lnTo>
                    <a:pt x="1822" y="3662"/>
                  </a:lnTo>
                  <a:lnTo>
                    <a:pt x="1822" y="3660"/>
                  </a:lnTo>
                  <a:lnTo>
                    <a:pt x="1822" y="3660"/>
                  </a:lnTo>
                  <a:lnTo>
                    <a:pt x="1822" y="3656"/>
                  </a:lnTo>
                  <a:lnTo>
                    <a:pt x="1822" y="3656"/>
                  </a:lnTo>
                  <a:lnTo>
                    <a:pt x="1822" y="3654"/>
                  </a:lnTo>
                  <a:lnTo>
                    <a:pt x="1822" y="3654"/>
                  </a:lnTo>
                  <a:lnTo>
                    <a:pt x="1822" y="3652"/>
                  </a:lnTo>
                  <a:lnTo>
                    <a:pt x="1822" y="3652"/>
                  </a:lnTo>
                  <a:lnTo>
                    <a:pt x="1822" y="3648"/>
                  </a:lnTo>
                  <a:lnTo>
                    <a:pt x="1822" y="3648"/>
                  </a:lnTo>
                  <a:lnTo>
                    <a:pt x="1820" y="3644"/>
                  </a:lnTo>
                  <a:lnTo>
                    <a:pt x="1820" y="3644"/>
                  </a:lnTo>
                  <a:lnTo>
                    <a:pt x="1820" y="3642"/>
                  </a:lnTo>
                  <a:lnTo>
                    <a:pt x="1820" y="3642"/>
                  </a:lnTo>
                  <a:lnTo>
                    <a:pt x="1820" y="3640"/>
                  </a:lnTo>
                  <a:lnTo>
                    <a:pt x="1820" y="3640"/>
                  </a:lnTo>
                  <a:lnTo>
                    <a:pt x="1820" y="3636"/>
                  </a:lnTo>
                  <a:lnTo>
                    <a:pt x="1820" y="3636"/>
                  </a:lnTo>
                  <a:lnTo>
                    <a:pt x="1820" y="3634"/>
                  </a:lnTo>
                  <a:lnTo>
                    <a:pt x="1820" y="3634"/>
                  </a:lnTo>
                  <a:lnTo>
                    <a:pt x="1820" y="3630"/>
                  </a:lnTo>
                  <a:lnTo>
                    <a:pt x="1820" y="3630"/>
                  </a:lnTo>
                  <a:lnTo>
                    <a:pt x="1820" y="3626"/>
                  </a:lnTo>
                  <a:lnTo>
                    <a:pt x="1820" y="3626"/>
                  </a:lnTo>
                  <a:lnTo>
                    <a:pt x="1820" y="3624"/>
                  </a:lnTo>
                  <a:lnTo>
                    <a:pt x="1820" y="3624"/>
                  </a:lnTo>
                  <a:lnTo>
                    <a:pt x="1820" y="3622"/>
                  </a:lnTo>
                  <a:lnTo>
                    <a:pt x="1820" y="3622"/>
                  </a:lnTo>
                  <a:lnTo>
                    <a:pt x="1820" y="3618"/>
                  </a:lnTo>
                  <a:lnTo>
                    <a:pt x="1820" y="3618"/>
                  </a:lnTo>
                  <a:lnTo>
                    <a:pt x="1820" y="3616"/>
                  </a:lnTo>
                  <a:lnTo>
                    <a:pt x="1820" y="3616"/>
                  </a:lnTo>
                  <a:lnTo>
                    <a:pt x="1818" y="3612"/>
                  </a:lnTo>
                  <a:lnTo>
                    <a:pt x="1818" y="3612"/>
                  </a:lnTo>
                  <a:lnTo>
                    <a:pt x="1818" y="3608"/>
                  </a:lnTo>
                  <a:lnTo>
                    <a:pt x="1818" y="3608"/>
                  </a:lnTo>
                  <a:lnTo>
                    <a:pt x="1816" y="3608"/>
                  </a:lnTo>
                  <a:lnTo>
                    <a:pt x="1816" y="3608"/>
                  </a:lnTo>
                  <a:lnTo>
                    <a:pt x="1816" y="3604"/>
                  </a:lnTo>
                  <a:lnTo>
                    <a:pt x="1816" y="3604"/>
                  </a:lnTo>
                  <a:lnTo>
                    <a:pt x="1816" y="3602"/>
                  </a:lnTo>
                  <a:lnTo>
                    <a:pt x="1816" y="3602"/>
                  </a:lnTo>
                  <a:lnTo>
                    <a:pt x="1816" y="3598"/>
                  </a:lnTo>
                  <a:lnTo>
                    <a:pt x="1816" y="3598"/>
                  </a:lnTo>
                  <a:lnTo>
                    <a:pt x="1816" y="3596"/>
                  </a:lnTo>
                  <a:lnTo>
                    <a:pt x="1816" y="3596"/>
                  </a:lnTo>
                  <a:lnTo>
                    <a:pt x="1816" y="3594"/>
                  </a:lnTo>
                  <a:lnTo>
                    <a:pt x="1816" y="3594"/>
                  </a:lnTo>
                  <a:lnTo>
                    <a:pt x="1814" y="3590"/>
                  </a:lnTo>
                  <a:lnTo>
                    <a:pt x="1814" y="3590"/>
                  </a:lnTo>
                  <a:lnTo>
                    <a:pt x="1814" y="3584"/>
                  </a:lnTo>
                  <a:lnTo>
                    <a:pt x="1814" y="3584"/>
                  </a:lnTo>
                  <a:lnTo>
                    <a:pt x="1814" y="3582"/>
                  </a:lnTo>
                  <a:lnTo>
                    <a:pt x="1814" y="3582"/>
                  </a:lnTo>
                  <a:lnTo>
                    <a:pt x="1814" y="3580"/>
                  </a:lnTo>
                  <a:lnTo>
                    <a:pt x="1814" y="3580"/>
                  </a:lnTo>
                  <a:lnTo>
                    <a:pt x="1814" y="3576"/>
                  </a:lnTo>
                  <a:lnTo>
                    <a:pt x="1814" y="3576"/>
                  </a:lnTo>
                  <a:lnTo>
                    <a:pt x="1814" y="3574"/>
                  </a:lnTo>
                  <a:lnTo>
                    <a:pt x="1814" y="3574"/>
                  </a:lnTo>
                  <a:lnTo>
                    <a:pt x="1814" y="3570"/>
                  </a:lnTo>
                  <a:lnTo>
                    <a:pt x="1814" y="3570"/>
                  </a:lnTo>
                  <a:lnTo>
                    <a:pt x="1812" y="3568"/>
                  </a:lnTo>
                  <a:lnTo>
                    <a:pt x="1812" y="3568"/>
                  </a:lnTo>
                  <a:lnTo>
                    <a:pt x="1814" y="3566"/>
                  </a:lnTo>
                  <a:lnTo>
                    <a:pt x="1814" y="3566"/>
                  </a:lnTo>
                  <a:lnTo>
                    <a:pt x="1814" y="3562"/>
                  </a:lnTo>
                  <a:lnTo>
                    <a:pt x="1814" y="3562"/>
                  </a:lnTo>
                  <a:lnTo>
                    <a:pt x="1812" y="3558"/>
                  </a:lnTo>
                  <a:lnTo>
                    <a:pt x="1812" y="3558"/>
                  </a:lnTo>
                  <a:lnTo>
                    <a:pt x="1812" y="3558"/>
                  </a:lnTo>
                  <a:lnTo>
                    <a:pt x="1812" y="3558"/>
                  </a:lnTo>
                  <a:lnTo>
                    <a:pt x="1812" y="3556"/>
                  </a:lnTo>
                  <a:lnTo>
                    <a:pt x="1812" y="3556"/>
                  </a:lnTo>
                  <a:lnTo>
                    <a:pt x="1812" y="3552"/>
                  </a:lnTo>
                  <a:lnTo>
                    <a:pt x="1812" y="3552"/>
                  </a:lnTo>
                  <a:lnTo>
                    <a:pt x="1812" y="3550"/>
                  </a:lnTo>
                  <a:lnTo>
                    <a:pt x="1812" y="3550"/>
                  </a:lnTo>
                  <a:lnTo>
                    <a:pt x="1812" y="3546"/>
                  </a:lnTo>
                  <a:lnTo>
                    <a:pt x="1812" y="3546"/>
                  </a:lnTo>
                  <a:lnTo>
                    <a:pt x="1810" y="3542"/>
                  </a:lnTo>
                  <a:lnTo>
                    <a:pt x="1810" y="3542"/>
                  </a:lnTo>
                  <a:lnTo>
                    <a:pt x="1808" y="3540"/>
                  </a:lnTo>
                  <a:lnTo>
                    <a:pt x="1808" y="3540"/>
                  </a:lnTo>
                  <a:lnTo>
                    <a:pt x="1808" y="3538"/>
                  </a:lnTo>
                  <a:lnTo>
                    <a:pt x="1808" y="3538"/>
                  </a:lnTo>
                  <a:lnTo>
                    <a:pt x="1808" y="3536"/>
                  </a:lnTo>
                  <a:lnTo>
                    <a:pt x="1808" y="3536"/>
                  </a:lnTo>
                  <a:lnTo>
                    <a:pt x="1808" y="3532"/>
                  </a:lnTo>
                  <a:lnTo>
                    <a:pt x="1808" y="3532"/>
                  </a:lnTo>
                  <a:lnTo>
                    <a:pt x="1808" y="3530"/>
                  </a:lnTo>
                  <a:lnTo>
                    <a:pt x="1808" y="3530"/>
                  </a:lnTo>
                  <a:lnTo>
                    <a:pt x="1810" y="3528"/>
                  </a:lnTo>
                  <a:lnTo>
                    <a:pt x="1810" y="3528"/>
                  </a:lnTo>
                  <a:lnTo>
                    <a:pt x="1810" y="3524"/>
                  </a:lnTo>
                  <a:lnTo>
                    <a:pt x="1810" y="3524"/>
                  </a:lnTo>
                  <a:lnTo>
                    <a:pt x="1808" y="3518"/>
                  </a:lnTo>
                  <a:lnTo>
                    <a:pt x="1808" y="3518"/>
                  </a:lnTo>
                  <a:lnTo>
                    <a:pt x="1808" y="3518"/>
                  </a:lnTo>
                  <a:lnTo>
                    <a:pt x="1808" y="3518"/>
                  </a:lnTo>
                  <a:lnTo>
                    <a:pt x="1808" y="3514"/>
                  </a:lnTo>
                  <a:lnTo>
                    <a:pt x="1808" y="3514"/>
                  </a:lnTo>
                  <a:lnTo>
                    <a:pt x="1808" y="3510"/>
                  </a:lnTo>
                  <a:lnTo>
                    <a:pt x="1808" y="3510"/>
                  </a:lnTo>
                  <a:lnTo>
                    <a:pt x="1808" y="3508"/>
                  </a:lnTo>
                  <a:lnTo>
                    <a:pt x="1808" y="3508"/>
                  </a:lnTo>
                  <a:lnTo>
                    <a:pt x="1806" y="3504"/>
                  </a:lnTo>
                  <a:lnTo>
                    <a:pt x="1806" y="3502"/>
                  </a:lnTo>
                  <a:lnTo>
                    <a:pt x="1806" y="3502"/>
                  </a:lnTo>
                  <a:lnTo>
                    <a:pt x="1804" y="3498"/>
                  </a:lnTo>
                  <a:lnTo>
                    <a:pt x="1804" y="3498"/>
                  </a:lnTo>
                  <a:lnTo>
                    <a:pt x="1804" y="3496"/>
                  </a:lnTo>
                  <a:lnTo>
                    <a:pt x="1804" y="3494"/>
                  </a:lnTo>
                  <a:lnTo>
                    <a:pt x="1804" y="3494"/>
                  </a:lnTo>
                  <a:lnTo>
                    <a:pt x="1804" y="3490"/>
                  </a:lnTo>
                  <a:lnTo>
                    <a:pt x="1804" y="3490"/>
                  </a:lnTo>
                  <a:lnTo>
                    <a:pt x="1804" y="3486"/>
                  </a:lnTo>
                  <a:lnTo>
                    <a:pt x="1804" y="3486"/>
                  </a:lnTo>
                  <a:lnTo>
                    <a:pt x="1806" y="3484"/>
                  </a:lnTo>
                  <a:lnTo>
                    <a:pt x="1806" y="3484"/>
                  </a:lnTo>
                  <a:lnTo>
                    <a:pt x="1806" y="3482"/>
                  </a:lnTo>
                  <a:lnTo>
                    <a:pt x="1806" y="3482"/>
                  </a:lnTo>
                  <a:lnTo>
                    <a:pt x="1806" y="3478"/>
                  </a:lnTo>
                  <a:lnTo>
                    <a:pt x="1806" y="3478"/>
                  </a:lnTo>
                  <a:lnTo>
                    <a:pt x="1804" y="3474"/>
                  </a:lnTo>
                  <a:lnTo>
                    <a:pt x="1804" y="3474"/>
                  </a:lnTo>
                  <a:lnTo>
                    <a:pt x="1804" y="3472"/>
                  </a:lnTo>
                  <a:lnTo>
                    <a:pt x="1804" y="3470"/>
                  </a:lnTo>
                  <a:lnTo>
                    <a:pt x="1804" y="3470"/>
                  </a:lnTo>
                  <a:lnTo>
                    <a:pt x="1802" y="3468"/>
                  </a:lnTo>
                  <a:lnTo>
                    <a:pt x="1802" y="3468"/>
                  </a:lnTo>
                  <a:lnTo>
                    <a:pt x="1802" y="3466"/>
                  </a:lnTo>
                  <a:lnTo>
                    <a:pt x="1802" y="3466"/>
                  </a:lnTo>
                  <a:lnTo>
                    <a:pt x="1804" y="3462"/>
                  </a:lnTo>
                  <a:lnTo>
                    <a:pt x="1804" y="3462"/>
                  </a:lnTo>
                  <a:lnTo>
                    <a:pt x="1802" y="3458"/>
                  </a:lnTo>
                  <a:lnTo>
                    <a:pt x="1802" y="3458"/>
                  </a:lnTo>
                  <a:lnTo>
                    <a:pt x="1802" y="3456"/>
                  </a:lnTo>
                  <a:lnTo>
                    <a:pt x="1802" y="3456"/>
                  </a:lnTo>
                  <a:lnTo>
                    <a:pt x="1802" y="3454"/>
                  </a:lnTo>
                  <a:lnTo>
                    <a:pt x="1802" y="3454"/>
                  </a:lnTo>
                  <a:lnTo>
                    <a:pt x="1802" y="3452"/>
                  </a:lnTo>
                  <a:lnTo>
                    <a:pt x="1802" y="3452"/>
                  </a:lnTo>
                  <a:lnTo>
                    <a:pt x="1802" y="3450"/>
                  </a:lnTo>
                  <a:lnTo>
                    <a:pt x="1802" y="3450"/>
                  </a:lnTo>
                  <a:lnTo>
                    <a:pt x="1802" y="3446"/>
                  </a:lnTo>
                  <a:lnTo>
                    <a:pt x="1802" y="3446"/>
                  </a:lnTo>
                  <a:lnTo>
                    <a:pt x="1802" y="3444"/>
                  </a:lnTo>
                  <a:lnTo>
                    <a:pt x="1802" y="3444"/>
                  </a:lnTo>
                  <a:lnTo>
                    <a:pt x="1802" y="3440"/>
                  </a:lnTo>
                  <a:lnTo>
                    <a:pt x="1802" y="3440"/>
                  </a:lnTo>
                  <a:lnTo>
                    <a:pt x="1802" y="3438"/>
                  </a:lnTo>
                  <a:lnTo>
                    <a:pt x="1802" y="3436"/>
                  </a:lnTo>
                  <a:lnTo>
                    <a:pt x="1802" y="3436"/>
                  </a:lnTo>
                  <a:lnTo>
                    <a:pt x="1802" y="3434"/>
                  </a:lnTo>
                  <a:lnTo>
                    <a:pt x="1802" y="3434"/>
                  </a:lnTo>
                  <a:lnTo>
                    <a:pt x="1802" y="3430"/>
                  </a:lnTo>
                  <a:lnTo>
                    <a:pt x="1802" y="3430"/>
                  </a:lnTo>
                  <a:lnTo>
                    <a:pt x="1802" y="3426"/>
                  </a:lnTo>
                  <a:lnTo>
                    <a:pt x="1802" y="3426"/>
                  </a:lnTo>
                  <a:lnTo>
                    <a:pt x="1802" y="3424"/>
                  </a:lnTo>
                  <a:lnTo>
                    <a:pt x="1802" y="3424"/>
                  </a:lnTo>
                  <a:lnTo>
                    <a:pt x="1800" y="3422"/>
                  </a:lnTo>
                  <a:lnTo>
                    <a:pt x="1800" y="3422"/>
                  </a:lnTo>
                  <a:lnTo>
                    <a:pt x="1800" y="3418"/>
                  </a:lnTo>
                  <a:lnTo>
                    <a:pt x="1800" y="3418"/>
                  </a:lnTo>
                  <a:lnTo>
                    <a:pt x="1798" y="3412"/>
                  </a:lnTo>
                  <a:lnTo>
                    <a:pt x="1798" y="3412"/>
                  </a:lnTo>
                  <a:lnTo>
                    <a:pt x="1796" y="3410"/>
                  </a:lnTo>
                  <a:lnTo>
                    <a:pt x="1796" y="3410"/>
                  </a:lnTo>
                  <a:lnTo>
                    <a:pt x="1796" y="3408"/>
                  </a:lnTo>
                  <a:lnTo>
                    <a:pt x="1796" y="3408"/>
                  </a:lnTo>
                  <a:lnTo>
                    <a:pt x="1796" y="3402"/>
                  </a:lnTo>
                  <a:lnTo>
                    <a:pt x="1796" y="3402"/>
                  </a:lnTo>
                  <a:lnTo>
                    <a:pt x="1794" y="3400"/>
                  </a:lnTo>
                  <a:lnTo>
                    <a:pt x="1794" y="3400"/>
                  </a:lnTo>
                  <a:lnTo>
                    <a:pt x="1794" y="3398"/>
                  </a:lnTo>
                  <a:lnTo>
                    <a:pt x="1794" y="3398"/>
                  </a:lnTo>
                  <a:lnTo>
                    <a:pt x="1794" y="3394"/>
                  </a:lnTo>
                  <a:lnTo>
                    <a:pt x="1794" y="3394"/>
                  </a:lnTo>
                  <a:lnTo>
                    <a:pt x="1794" y="3392"/>
                  </a:lnTo>
                  <a:lnTo>
                    <a:pt x="1794" y="3390"/>
                  </a:lnTo>
                  <a:lnTo>
                    <a:pt x="1794" y="3390"/>
                  </a:lnTo>
                  <a:lnTo>
                    <a:pt x="1794" y="3386"/>
                  </a:lnTo>
                  <a:lnTo>
                    <a:pt x="1794" y="3386"/>
                  </a:lnTo>
                  <a:lnTo>
                    <a:pt x="1794" y="3384"/>
                  </a:lnTo>
                  <a:lnTo>
                    <a:pt x="1794" y="3382"/>
                  </a:lnTo>
                  <a:lnTo>
                    <a:pt x="1794" y="3382"/>
                  </a:lnTo>
                  <a:lnTo>
                    <a:pt x="1794" y="3378"/>
                  </a:lnTo>
                  <a:lnTo>
                    <a:pt x="1794" y="3378"/>
                  </a:lnTo>
                  <a:lnTo>
                    <a:pt x="1794" y="3376"/>
                  </a:lnTo>
                  <a:lnTo>
                    <a:pt x="1794" y="3376"/>
                  </a:lnTo>
                  <a:lnTo>
                    <a:pt x="1796" y="3374"/>
                  </a:lnTo>
                  <a:lnTo>
                    <a:pt x="1796" y="3374"/>
                  </a:lnTo>
                  <a:lnTo>
                    <a:pt x="1796" y="3372"/>
                  </a:lnTo>
                  <a:lnTo>
                    <a:pt x="1796" y="3372"/>
                  </a:lnTo>
                  <a:lnTo>
                    <a:pt x="1798" y="3366"/>
                  </a:lnTo>
                  <a:lnTo>
                    <a:pt x="1798" y="3366"/>
                  </a:lnTo>
                  <a:lnTo>
                    <a:pt x="1798" y="3364"/>
                  </a:lnTo>
                  <a:lnTo>
                    <a:pt x="1798" y="3364"/>
                  </a:lnTo>
                  <a:lnTo>
                    <a:pt x="1796" y="3360"/>
                  </a:lnTo>
                  <a:lnTo>
                    <a:pt x="1796" y="3360"/>
                  </a:lnTo>
                  <a:lnTo>
                    <a:pt x="1796" y="3358"/>
                  </a:lnTo>
                  <a:lnTo>
                    <a:pt x="1796" y="3358"/>
                  </a:lnTo>
                  <a:lnTo>
                    <a:pt x="1796" y="3358"/>
                  </a:lnTo>
                  <a:lnTo>
                    <a:pt x="1796" y="3358"/>
                  </a:lnTo>
                  <a:lnTo>
                    <a:pt x="1796" y="3354"/>
                  </a:lnTo>
                  <a:lnTo>
                    <a:pt x="1796" y="3354"/>
                  </a:lnTo>
                  <a:lnTo>
                    <a:pt x="1796" y="3350"/>
                  </a:lnTo>
                  <a:lnTo>
                    <a:pt x="1796" y="3350"/>
                  </a:lnTo>
                  <a:lnTo>
                    <a:pt x="1796" y="3348"/>
                  </a:lnTo>
                  <a:lnTo>
                    <a:pt x="1796" y="3348"/>
                  </a:lnTo>
                  <a:lnTo>
                    <a:pt x="1796" y="3346"/>
                  </a:lnTo>
                  <a:lnTo>
                    <a:pt x="1796" y="3346"/>
                  </a:lnTo>
                  <a:lnTo>
                    <a:pt x="1796" y="3342"/>
                  </a:lnTo>
                  <a:lnTo>
                    <a:pt x="1796" y="3342"/>
                  </a:lnTo>
                  <a:lnTo>
                    <a:pt x="1794" y="3340"/>
                  </a:lnTo>
                  <a:lnTo>
                    <a:pt x="1794" y="3340"/>
                  </a:lnTo>
                  <a:lnTo>
                    <a:pt x="1794" y="3338"/>
                  </a:lnTo>
                  <a:lnTo>
                    <a:pt x="1794" y="3338"/>
                  </a:lnTo>
                  <a:lnTo>
                    <a:pt x="1796" y="3334"/>
                  </a:lnTo>
                  <a:lnTo>
                    <a:pt x="1796" y="3334"/>
                  </a:lnTo>
                  <a:lnTo>
                    <a:pt x="1796" y="3332"/>
                  </a:lnTo>
                  <a:lnTo>
                    <a:pt x="1796" y="3332"/>
                  </a:lnTo>
                  <a:lnTo>
                    <a:pt x="1794" y="3328"/>
                  </a:lnTo>
                  <a:lnTo>
                    <a:pt x="1794" y="3328"/>
                  </a:lnTo>
                  <a:lnTo>
                    <a:pt x="1794" y="3328"/>
                  </a:lnTo>
                  <a:lnTo>
                    <a:pt x="1794" y="3328"/>
                  </a:lnTo>
                  <a:lnTo>
                    <a:pt x="1796" y="3324"/>
                  </a:lnTo>
                  <a:lnTo>
                    <a:pt x="1794" y="3320"/>
                  </a:lnTo>
                  <a:lnTo>
                    <a:pt x="1794" y="3320"/>
                  </a:lnTo>
                  <a:lnTo>
                    <a:pt x="1794" y="3318"/>
                  </a:lnTo>
                  <a:lnTo>
                    <a:pt x="1794" y="3318"/>
                  </a:lnTo>
                  <a:lnTo>
                    <a:pt x="1794" y="3314"/>
                  </a:lnTo>
                  <a:lnTo>
                    <a:pt x="1794" y="3314"/>
                  </a:lnTo>
                  <a:lnTo>
                    <a:pt x="1792" y="3312"/>
                  </a:lnTo>
                  <a:lnTo>
                    <a:pt x="1792" y="3312"/>
                  </a:lnTo>
                  <a:lnTo>
                    <a:pt x="1792" y="3310"/>
                  </a:lnTo>
                  <a:lnTo>
                    <a:pt x="1792" y="3310"/>
                  </a:lnTo>
                  <a:lnTo>
                    <a:pt x="1790" y="3308"/>
                  </a:lnTo>
                  <a:lnTo>
                    <a:pt x="1790" y="3308"/>
                  </a:lnTo>
                  <a:lnTo>
                    <a:pt x="1790" y="3306"/>
                  </a:lnTo>
                  <a:lnTo>
                    <a:pt x="1790" y="3306"/>
                  </a:lnTo>
                  <a:lnTo>
                    <a:pt x="1790" y="3304"/>
                  </a:lnTo>
                  <a:lnTo>
                    <a:pt x="1790" y="3304"/>
                  </a:lnTo>
                  <a:lnTo>
                    <a:pt x="1792" y="3300"/>
                  </a:lnTo>
                  <a:lnTo>
                    <a:pt x="1792" y="3300"/>
                  </a:lnTo>
                  <a:lnTo>
                    <a:pt x="1790" y="3296"/>
                  </a:lnTo>
                  <a:lnTo>
                    <a:pt x="1790" y="3296"/>
                  </a:lnTo>
                  <a:lnTo>
                    <a:pt x="1790" y="3294"/>
                  </a:lnTo>
                  <a:lnTo>
                    <a:pt x="1790" y="3294"/>
                  </a:lnTo>
                  <a:lnTo>
                    <a:pt x="1788" y="3290"/>
                  </a:lnTo>
                  <a:lnTo>
                    <a:pt x="1788" y="3290"/>
                  </a:lnTo>
                  <a:lnTo>
                    <a:pt x="1788" y="3288"/>
                  </a:lnTo>
                  <a:lnTo>
                    <a:pt x="1788" y="3288"/>
                  </a:lnTo>
                  <a:lnTo>
                    <a:pt x="1788" y="3286"/>
                  </a:lnTo>
                  <a:lnTo>
                    <a:pt x="1788" y="3286"/>
                  </a:lnTo>
                  <a:lnTo>
                    <a:pt x="1786" y="3282"/>
                  </a:lnTo>
                  <a:lnTo>
                    <a:pt x="1786" y="3282"/>
                  </a:lnTo>
                  <a:lnTo>
                    <a:pt x="1786" y="3280"/>
                  </a:lnTo>
                  <a:lnTo>
                    <a:pt x="1786" y="3280"/>
                  </a:lnTo>
                  <a:lnTo>
                    <a:pt x="1784" y="3278"/>
                  </a:lnTo>
                  <a:lnTo>
                    <a:pt x="1784" y="3278"/>
                  </a:lnTo>
                  <a:lnTo>
                    <a:pt x="1784" y="3276"/>
                  </a:lnTo>
                  <a:lnTo>
                    <a:pt x="1784" y="3276"/>
                  </a:lnTo>
                  <a:lnTo>
                    <a:pt x="1784" y="3272"/>
                  </a:lnTo>
                  <a:lnTo>
                    <a:pt x="1784" y="3272"/>
                  </a:lnTo>
                  <a:lnTo>
                    <a:pt x="1784" y="3268"/>
                  </a:lnTo>
                  <a:lnTo>
                    <a:pt x="1784" y="3266"/>
                  </a:lnTo>
                  <a:lnTo>
                    <a:pt x="1784" y="3266"/>
                  </a:lnTo>
                  <a:lnTo>
                    <a:pt x="1782" y="3262"/>
                  </a:lnTo>
                  <a:lnTo>
                    <a:pt x="1782" y="3262"/>
                  </a:lnTo>
                  <a:lnTo>
                    <a:pt x="1782" y="3262"/>
                  </a:lnTo>
                  <a:lnTo>
                    <a:pt x="1782" y="3262"/>
                  </a:lnTo>
                  <a:lnTo>
                    <a:pt x="1782" y="3260"/>
                  </a:lnTo>
                  <a:lnTo>
                    <a:pt x="1782" y="3260"/>
                  </a:lnTo>
                  <a:lnTo>
                    <a:pt x="1782" y="3256"/>
                  </a:lnTo>
                  <a:lnTo>
                    <a:pt x="1782" y="3256"/>
                  </a:lnTo>
                  <a:lnTo>
                    <a:pt x="1782" y="3252"/>
                  </a:lnTo>
                  <a:lnTo>
                    <a:pt x="1782" y="3252"/>
                  </a:lnTo>
                  <a:lnTo>
                    <a:pt x="1782" y="3250"/>
                  </a:lnTo>
                  <a:lnTo>
                    <a:pt x="1782" y="3236"/>
                  </a:lnTo>
                  <a:lnTo>
                    <a:pt x="1782" y="3236"/>
                  </a:lnTo>
                  <a:lnTo>
                    <a:pt x="1782" y="3234"/>
                  </a:lnTo>
                  <a:lnTo>
                    <a:pt x="1782" y="3234"/>
                  </a:lnTo>
                  <a:lnTo>
                    <a:pt x="1782" y="3230"/>
                  </a:lnTo>
                  <a:lnTo>
                    <a:pt x="1782" y="3230"/>
                  </a:lnTo>
                  <a:lnTo>
                    <a:pt x="1782" y="3228"/>
                  </a:lnTo>
                  <a:lnTo>
                    <a:pt x="1782" y="3228"/>
                  </a:lnTo>
                  <a:lnTo>
                    <a:pt x="1782" y="3226"/>
                  </a:lnTo>
                  <a:lnTo>
                    <a:pt x="1782" y="3226"/>
                  </a:lnTo>
                  <a:lnTo>
                    <a:pt x="1782" y="3222"/>
                  </a:lnTo>
                  <a:lnTo>
                    <a:pt x="1782" y="3222"/>
                  </a:lnTo>
                  <a:lnTo>
                    <a:pt x="1782" y="3218"/>
                  </a:lnTo>
                  <a:lnTo>
                    <a:pt x="1782" y="3218"/>
                  </a:lnTo>
                  <a:lnTo>
                    <a:pt x="1780" y="3216"/>
                  </a:lnTo>
                  <a:lnTo>
                    <a:pt x="1780" y="3216"/>
                  </a:lnTo>
                  <a:lnTo>
                    <a:pt x="1780" y="3214"/>
                  </a:lnTo>
                  <a:lnTo>
                    <a:pt x="1780" y="3214"/>
                  </a:lnTo>
                  <a:lnTo>
                    <a:pt x="1782" y="3210"/>
                  </a:lnTo>
                  <a:lnTo>
                    <a:pt x="1782" y="3210"/>
                  </a:lnTo>
                  <a:lnTo>
                    <a:pt x="1780" y="3208"/>
                  </a:lnTo>
                  <a:lnTo>
                    <a:pt x="1780" y="3208"/>
                  </a:lnTo>
                  <a:lnTo>
                    <a:pt x="1780" y="3204"/>
                  </a:lnTo>
                  <a:lnTo>
                    <a:pt x="1780" y="3204"/>
                  </a:lnTo>
                  <a:lnTo>
                    <a:pt x="1780" y="3204"/>
                  </a:lnTo>
                  <a:lnTo>
                    <a:pt x="1780" y="3204"/>
                  </a:lnTo>
                  <a:lnTo>
                    <a:pt x="1780" y="3200"/>
                  </a:lnTo>
                  <a:lnTo>
                    <a:pt x="1780" y="3200"/>
                  </a:lnTo>
                  <a:lnTo>
                    <a:pt x="1780" y="3196"/>
                  </a:lnTo>
                  <a:lnTo>
                    <a:pt x="1780" y="3196"/>
                  </a:lnTo>
                  <a:lnTo>
                    <a:pt x="1780" y="3194"/>
                  </a:lnTo>
                  <a:lnTo>
                    <a:pt x="1780" y="3194"/>
                  </a:lnTo>
                  <a:lnTo>
                    <a:pt x="1780" y="3190"/>
                  </a:lnTo>
                  <a:lnTo>
                    <a:pt x="1780" y="3190"/>
                  </a:lnTo>
                  <a:lnTo>
                    <a:pt x="1780" y="3188"/>
                  </a:lnTo>
                  <a:lnTo>
                    <a:pt x="1780" y="3188"/>
                  </a:lnTo>
                  <a:lnTo>
                    <a:pt x="1778" y="3184"/>
                  </a:lnTo>
                  <a:lnTo>
                    <a:pt x="1778" y="3184"/>
                  </a:lnTo>
                  <a:lnTo>
                    <a:pt x="1778" y="3182"/>
                  </a:lnTo>
                  <a:lnTo>
                    <a:pt x="1778" y="3182"/>
                  </a:lnTo>
                  <a:lnTo>
                    <a:pt x="1778" y="3178"/>
                  </a:lnTo>
                  <a:lnTo>
                    <a:pt x="1778" y="3178"/>
                  </a:lnTo>
                  <a:lnTo>
                    <a:pt x="1778" y="3176"/>
                  </a:lnTo>
                  <a:lnTo>
                    <a:pt x="1778" y="3176"/>
                  </a:lnTo>
                  <a:lnTo>
                    <a:pt x="1778" y="3174"/>
                  </a:lnTo>
                  <a:lnTo>
                    <a:pt x="1778" y="3174"/>
                  </a:lnTo>
                  <a:lnTo>
                    <a:pt x="1778" y="3170"/>
                  </a:lnTo>
                  <a:lnTo>
                    <a:pt x="1778" y="3170"/>
                  </a:lnTo>
                  <a:lnTo>
                    <a:pt x="1778" y="3168"/>
                  </a:lnTo>
                  <a:lnTo>
                    <a:pt x="1778" y="3168"/>
                  </a:lnTo>
                  <a:lnTo>
                    <a:pt x="1778" y="3164"/>
                  </a:lnTo>
                  <a:lnTo>
                    <a:pt x="1778" y="3164"/>
                  </a:lnTo>
                  <a:lnTo>
                    <a:pt x="1778" y="3162"/>
                  </a:lnTo>
                  <a:lnTo>
                    <a:pt x="1778" y="3162"/>
                  </a:lnTo>
                  <a:lnTo>
                    <a:pt x="1778" y="3160"/>
                  </a:lnTo>
                  <a:lnTo>
                    <a:pt x="1778" y="3160"/>
                  </a:lnTo>
                  <a:lnTo>
                    <a:pt x="1776" y="3156"/>
                  </a:lnTo>
                  <a:lnTo>
                    <a:pt x="1776" y="3156"/>
                  </a:lnTo>
                  <a:lnTo>
                    <a:pt x="1776" y="3154"/>
                  </a:lnTo>
                  <a:lnTo>
                    <a:pt x="1776" y="3154"/>
                  </a:lnTo>
                  <a:lnTo>
                    <a:pt x="1776" y="3152"/>
                  </a:lnTo>
                  <a:lnTo>
                    <a:pt x="1776" y="3152"/>
                  </a:lnTo>
                  <a:lnTo>
                    <a:pt x="1778" y="3148"/>
                  </a:lnTo>
                  <a:lnTo>
                    <a:pt x="1778" y="3148"/>
                  </a:lnTo>
                  <a:lnTo>
                    <a:pt x="1776" y="3144"/>
                  </a:lnTo>
                  <a:lnTo>
                    <a:pt x="1772" y="3140"/>
                  </a:lnTo>
                  <a:lnTo>
                    <a:pt x="1772" y="3140"/>
                  </a:lnTo>
                  <a:lnTo>
                    <a:pt x="1768" y="3140"/>
                  </a:lnTo>
                  <a:lnTo>
                    <a:pt x="1764" y="3140"/>
                  </a:lnTo>
                  <a:lnTo>
                    <a:pt x="1764" y="3140"/>
                  </a:lnTo>
                  <a:lnTo>
                    <a:pt x="1762" y="3138"/>
                  </a:lnTo>
                  <a:lnTo>
                    <a:pt x="1762" y="3138"/>
                  </a:lnTo>
                  <a:lnTo>
                    <a:pt x="1758" y="3138"/>
                  </a:lnTo>
                  <a:lnTo>
                    <a:pt x="1758" y="3138"/>
                  </a:lnTo>
                  <a:lnTo>
                    <a:pt x="1754" y="3140"/>
                  </a:lnTo>
                  <a:lnTo>
                    <a:pt x="1754" y="3140"/>
                  </a:lnTo>
                  <a:lnTo>
                    <a:pt x="1752" y="3140"/>
                  </a:lnTo>
                  <a:lnTo>
                    <a:pt x="1752" y="3140"/>
                  </a:lnTo>
                  <a:lnTo>
                    <a:pt x="1746" y="3140"/>
                  </a:lnTo>
                  <a:lnTo>
                    <a:pt x="1746" y="3140"/>
                  </a:lnTo>
                  <a:lnTo>
                    <a:pt x="1744" y="3140"/>
                  </a:lnTo>
                  <a:lnTo>
                    <a:pt x="1744" y="3140"/>
                  </a:lnTo>
                  <a:lnTo>
                    <a:pt x="1740" y="3140"/>
                  </a:lnTo>
                  <a:lnTo>
                    <a:pt x="1740" y="3140"/>
                  </a:lnTo>
                  <a:lnTo>
                    <a:pt x="1740" y="3140"/>
                  </a:lnTo>
                  <a:lnTo>
                    <a:pt x="1740" y="3140"/>
                  </a:lnTo>
                  <a:lnTo>
                    <a:pt x="1738" y="3140"/>
                  </a:lnTo>
                  <a:lnTo>
                    <a:pt x="1738" y="3140"/>
                  </a:lnTo>
                  <a:lnTo>
                    <a:pt x="1734" y="3140"/>
                  </a:lnTo>
                  <a:lnTo>
                    <a:pt x="1734" y="3140"/>
                  </a:lnTo>
                  <a:lnTo>
                    <a:pt x="1732" y="3140"/>
                  </a:lnTo>
                  <a:lnTo>
                    <a:pt x="1732" y="3140"/>
                  </a:lnTo>
                  <a:lnTo>
                    <a:pt x="1730" y="3140"/>
                  </a:lnTo>
                  <a:lnTo>
                    <a:pt x="1730" y="3140"/>
                  </a:lnTo>
                  <a:lnTo>
                    <a:pt x="1726" y="3140"/>
                  </a:lnTo>
                  <a:lnTo>
                    <a:pt x="1726" y="3140"/>
                  </a:lnTo>
                  <a:lnTo>
                    <a:pt x="1724" y="3142"/>
                  </a:lnTo>
                  <a:lnTo>
                    <a:pt x="1724" y="3142"/>
                  </a:lnTo>
                  <a:lnTo>
                    <a:pt x="1722" y="3142"/>
                  </a:lnTo>
                  <a:lnTo>
                    <a:pt x="1720" y="3142"/>
                  </a:lnTo>
                  <a:lnTo>
                    <a:pt x="1720" y="3142"/>
                  </a:lnTo>
                  <a:lnTo>
                    <a:pt x="1718" y="3142"/>
                  </a:lnTo>
                  <a:lnTo>
                    <a:pt x="1718" y="3142"/>
                  </a:lnTo>
                  <a:lnTo>
                    <a:pt x="1716" y="3142"/>
                  </a:lnTo>
                  <a:lnTo>
                    <a:pt x="1716" y="3142"/>
                  </a:lnTo>
                  <a:lnTo>
                    <a:pt x="1714" y="3142"/>
                  </a:lnTo>
                  <a:lnTo>
                    <a:pt x="1714" y="3142"/>
                  </a:lnTo>
                  <a:lnTo>
                    <a:pt x="1708" y="3142"/>
                  </a:lnTo>
                  <a:lnTo>
                    <a:pt x="1708" y="3142"/>
                  </a:lnTo>
                  <a:lnTo>
                    <a:pt x="1704" y="3142"/>
                  </a:lnTo>
                  <a:lnTo>
                    <a:pt x="1702" y="3142"/>
                  </a:lnTo>
                  <a:lnTo>
                    <a:pt x="1702" y="3142"/>
                  </a:lnTo>
                  <a:lnTo>
                    <a:pt x="1700" y="3144"/>
                  </a:lnTo>
                  <a:lnTo>
                    <a:pt x="1700" y="3144"/>
                  </a:lnTo>
                  <a:lnTo>
                    <a:pt x="1698" y="3144"/>
                  </a:lnTo>
                  <a:lnTo>
                    <a:pt x="1698" y="3144"/>
                  </a:lnTo>
                  <a:lnTo>
                    <a:pt x="1698" y="3144"/>
                  </a:lnTo>
                  <a:lnTo>
                    <a:pt x="1698" y="3144"/>
                  </a:lnTo>
                  <a:lnTo>
                    <a:pt x="1696" y="3144"/>
                  </a:lnTo>
                  <a:lnTo>
                    <a:pt x="1696" y="3144"/>
                  </a:lnTo>
                  <a:lnTo>
                    <a:pt x="1692" y="3142"/>
                  </a:lnTo>
                  <a:lnTo>
                    <a:pt x="1692" y="3142"/>
                  </a:lnTo>
                  <a:lnTo>
                    <a:pt x="1688" y="3144"/>
                  </a:lnTo>
                  <a:lnTo>
                    <a:pt x="1688" y="3144"/>
                  </a:lnTo>
                  <a:lnTo>
                    <a:pt x="1688" y="3144"/>
                  </a:lnTo>
                  <a:lnTo>
                    <a:pt x="1688" y="3144"/>
                  </a:lnTo>
                  <a:lnTo>
                    <a:pt x="1686" y="3144"/>
                  </a:lnTo>
                  <a:lnTo>
                    <a:pt x="1686" y="3144"/>
                  </a:lnTo>
                  <a:lnTo>
                    <a:pt x="1682" y="3142"/>
                  </a:lnTo>
                  <a:lnTo>
                    <a:pt x="1682" y="3142"/>
                  </a:lnTo>
                  <a:lnTo>
                    <a:pt x="1678" y="3142"/>
                  </a:lnTo>
                  <a:lnTo>
                    <a:pt x="1678" y="3142"/>
                  </a:lnTo>
                  <a:lnTo>
                    <a:pt x="1678" y="3142"/>
                  </a:lnTo>
                  <a:lnTo>
                    <a:pt x="1678" y="3142"/>
                  </a:lnTo>
                  <a:lnTo>
                    <a:pt x="1670" y="3140"/>
                  </a:lnTo>
                  <a:lnTo>
                    <a:pt x="1670" y="3140"/>
                  </a:lnTo>
                  <a:lnTo>
                    <a:pt x="1668" y="3142"/>
                  </a:lnTo>
                  <a:lnTo>
                    <a:pt x="1668" y="3142"/>
                  </a:lnTo>
                  <a:lnTo>
                    <a:pt x="1666" y="3142"/>
                  </a:lnTo>
                  <a:lnTo>
                    <a:pt x="1666" y="3142"/>
                  </a:lnTo>
                  <a:lnTo>
                    <a:pt x="1662" y="3144"/>
                  </a:lnTo>
                  <a:lnTo>
                    <a:pt x="1662" y="3144"/>
                  </a:lnTo>
                  <a:lnTo>
                    <a:pt x="1662" y="3144"/>
                  </a:lnTo>
                  <a:lnTo>
                    <a:pt x="1662" y="3144"/>
                  </a:lnTo>
                  <a:lnTo>
                    <a:pt x="1662" y="3144"/>
                  </a:lnTo>
                  <a:lnTo>
                    <a:pt x="1656" y="3144"/>
                  </a:lnTo>
                  <a:lnTo>
                    <a:pt x="1656" y="3144"/>
                  </a:lnTo>
                  <a:lnTo>
                    <a:pt x="1656" y="3144"/>
                  </a:lnTo>
                  <a:lnTo>
                    <a:pt x="1652" y="3144"/>
                  </a:lnTo>
                  <a:lnTo>
                    <a:pt x="1652" y="3144"/>
                  </a:lnTo>
                  <a:lnTo>
                    <a:pt x="1650" y="3144"/>
                  </a:lnTo>
                  <a:lnTo>
                    <a:pt x="1650" y="3144"/>
                  </a:lnTo>
                  <a:lnTo>
                    <a:pt x="1648" y="3144"/>
                  </a:lnTo>
                  <a:lnTo>
                    <a:pt x="1648" y="3144"/>
                  </a:lnTo>
                  <a:lnTo>
                    <a:pt x="1644" y="3144"/>
                  </a:lnTo>
                  <a:lnTo>
                    <a:pt x="1644" y="3144"/>
                  </a:lnTo>
                  <a:lnTo>
                    <a:pt x="1640" y="3144"/>
                  </a:lnTo>
                  <a:lnTo>
                    <a:pt x="1640" y="3144"/>
                  </a:lnTo>
                  <a:lnTo>
                    <a:pt x="1638" y="3144"/>
                  </a:lnTo>
                  <a:lnTo>
                    <a:pt x="1632" y="3144"/>
                  </a:lnTo>
                  <a:lnTo>
                    <a:pt x="1632" y="3144"/>
                  </a:lnTo>
                  <a:lnTo>
                    <a:pt x="1628" y="3144"/>
                  </a:lnTo>
                  <a:lnTo>
                    <a:pt x="1628" y="3144"/>
                  </a:lnTo>
                  <a:lnTo>
                    <a:pt x="1626" y="3142"/>
                  </a:lnTo>
                  <a:lnTo>
                    <a:pt x="1626" y="3142"/>
                  </a:lnTo>
                  <a:lnTo>
                    <a:pt x="1622" y="3142"/>
                  </a:lnTo>
                  <a:lnTo>
                    <a:pt x="1622" y="3142"/>
                  </a:lnTo>
                  <a:lnTo>
                    <a:pt x="1618" y="3142"/>
                  </a:lnTo>
                  <a:lnTo>
                    <a:pt x="1618" y="3142"/>
                  </a:lnTo>
                  <a:lnTo>
                    <a:pt x="1616" y="3142"/>
                  </a:lnTo>
                  <a:lnTo>
                    <a:pt x="1616" y="3142"/>
                  </a:lnTo>
                  <a:lnTo>
                    <a:pt x="1610" y="3142"/>
                  </a:lnTo>
                  <a:lnTo>
                    <a:pt x="1610" y="3142"/>
                  </a:lnTo>
                  <a:lnTo>
                    <a:pt x="1608" y="3142"/>
                  </a:lnTo>
                  <a:lnTo>
                    <a:pt x="1608" y="3142"/>
                  </a:lnTo>
                  <a:lnTo>
                    <a:pt x="1604" y="3142"/>
                  </a:lnTo>
                  <a:lnTo>
                    <a:pt x="1604" y="3142"/>
                  </a:lnTo>
                  <a:lnTo>
                    <a:pt x="1600" y="3144"/>
                  </a:lnTo>
                  <a:lnTo>
                    <a:pt x="1600" y="3144"/>
                  </a:lnTo>
                  <a:lnTo>
                    <a:pt x="1598" y="3144"/>
                  </a:lnTo>
                  <a:lnTo>
                    <a:pt x="1598" y="3144"/>
                  </a:lnTo>
                  <a:lnTo>
                    <a:pt x="1598" y="3144"/>
                  </a:lnTo>
                  <a:lnTo>
                    <a:pt x="1598" y="3144"/>
                  </a:lnTo>
                  <a:lnTo>
                    <a:pt x="1596" y="3144"/>
                  </a:lnTo>
                  <a:lnTo>
                    <a:pt x="1596" y="3144"/>
                  </a:lnTo>
                  <a:lnTo>
                    <a:pt x="1592" y="3142"/>
                  </a:lnTo>
                  <a:lnTo>
                    <a:pt x="1592" y="3142"/>
                  </a:lnTo>
                  <a:lnTo>
                    <a:pt x="1588" y="3142"/>
                  </a:lnTo>
                  <a:lnTo>
                    <a:pt x="1588" y="3142"/>
                  </a:lnTo>
                  <a:lnTo>
                    <a:pt x="1586" y="3142"/>
                  </a:lnTo>
                  <a:lnTo>
                    <a:pt x="1586" y="3142"/>
                  </a:lnTo>
                  <a:lnTo>
                    <a:pt x="1584" y="3142"/>
                  </a:lnTo>
                  <a:lnTo>
                    <a:pt x="1584" y="3142"/>
                  </a:lnTo>
                  <a:lnTo>
                    <a:pt x="1580" y="3140"/>
                  </a:lnTo>
                  <a:lnTo>
                    <a:pt x="1580" y="3140"/>
                  </a:lnTo>
                  <a:lnTo>
                    <a:pt x="1578" y="3140"/>
                  </a:lnTo>
                  <a:lnTo>
                    <a:pt x="1578" y="3140"/>
                  </a:lnTo>
                  <a:lnTo>
                    <a:pt x="1576" y="3140"/>
                  </a:lnTo>
                  <a:lnTo>
                    <a:pt x="1576" y="3140"/>
                  </a:lnTo>
                  <a:lnTo>
                    <a:pt x="1572" y="3138"/>
                  </a:lnTo>
                  <a:lnTo>
                    <a:pt x="1568" y="3138"/>
                  </a:lnTo>
                  <a:lnTo>
                    <a:pt x="1568" y="3138"/>
                  </a:lnTo>
                  <a:lnTo>
                    <a:pt x="1564" y="3140"/>
                  </a:lnTo>
                  <a:lnTo>
                    <a:pt x="1564" y="3140"/>
                  </a:lnTo>
                  <a:lnTo>
                    <a:pt x="1562" y="3140"/>
                  </a:lnTo>
                  <a:lnTo>
                    <a:pt x="1562" y="3140"/>
                  </a:lnTo>
                  <a:lnTo>
                    <a:pt x="1560" y="3140"/>
                  </a:lnTo>
                  <a:lnTo>
                    <a:pt x="1560" y="3140"/>
                  </a:lnTo>
                  <a:lnTo>
                    <a:pt x="1556" y="3142"/>
                  </a:lnTo>
                  <a:lnTo>
                    <a:pt x="1556" y="3142"/>
                  </a:lnTo>
                  <a:lnTo>
                    <a:pt x="1554" y="3142"/>
                  </a:lnTo>
                  <a:lnTo>
                    <a:pt x="1554" y="3142"/>
                  </a:lnTo>
                  <a:lnTo>
                    <a:pt x="1550" y="3142"/>
                  </a:lnTo>
                  <a:lnTo>
                    <a:pt x="1550" y="3142"/>
                  </a:lnTo>
                  <a:lnTo>
                    <a:pt x="1546" y="3142"/>
                  </a:lnTo>
                  <a:lnTo>
                    <a:pt x="1540" y="3140"/>
                  </a:lnTo>
                  <a:lnTo>
                    <a:pt x="1540" y="3140"/>
                  </a:lnTo>
                  <a:lnTo>
                    <a:pt x="1538" y="3142"/>
                  </a:lnTo>
                  <a:lnTo>
                    <a:pt x="1538" y="3142"/>
                  </a:lnTo>
                  <a:lnTo>
                    <a:pt x="1536" y="3142"/>
                  </a:lnTo>
                  <a:lnTo>
                    <a:pt x="1530" y="3142"/>
                  </a:lnTo>
                  <a:lnTo>
                    <a:pt x="1530" y="3142"/>
                  </a:lnTo>
                  <a:lnTo>
                    <a:pt x="1528" y="3142"/>
                  </a:lnTo>
                  <a:lnTo>
                    <a:pt x="1528" y="3142"/>
                  </a:lnTo>
                  <a:lnTo>
                    <a:pt x="1524" y="3140"/>
                  </a:lnTo>
                  <a:lnTo>
                    <a:pt x="1524" y="3140"/>
                  </a:lnTo>
                  <a:lnTo>
                    <a:pt x="1524" y="3140"/>
                  </a:lnTo>
                  <a:lnTo>
                    <a:pt x="1518" y="3142"/>
                  </a:lnTo>
                  <a:lnTo>
                    <a:pt x="1518" y="3142"/>
                  </a:lnTo>
                  <a:lnTo>
                    <a:pt x="1514" y="3142"/>
                  </a:lnTo>
                  <a:lnTo>
                    <a:pt x="1514" y="3142"/>
                  </a:lnTo>
                  <a:lnTo>
                    <a:pt x="1512" y="3144"/>
                  </a:lnTo>
                  <a:lnTo>
                    <a:pt x="1512" y="3144"/>
                  </a:lnTo>
                  <a:lnTo>
                    <a:pt x="1510" y="3144"/>
                  </a:lnTo>
                  <a:lnTo>
                    <a:pt x="1510" y="3144"/>
                  </a:lnTo>
                  <a:lnTo>
                    <a:pt x="1504" y="3144"/>
                  </a:lnTo>
                  <a:lnTo>
                    <a:pt x="1504" y="3144"/>
                  </a:lnTo>
                  <a:lnTo>
                    <a:pt x="1500" y="3144"/>
                  </a:lnTo>
                  <a:lnTo>
                    <a:pt x="1500" y="3144"/>
                  </a:lnTo>
                  <a:lnTo>
                    <a:pt x="1498" y="3144"/>
                  </a:lnTo>
                  <a:lnTo>
                    <a:pt x="1498" y="3144"/>
                  </a:lnTo>
                  <a:lnTo>
                    <a:pt x="1494" y="3142"/>
                  </a:lnTo>
                  <a:lnTo>
                    <a:pt x="1494" y="3142"/>
                  </a:lnTo>
                  <a:lnTo>
                    <a:pt x="1494" y="3142"/>
                  </a:lnTo>
                  <a:lnTo>
                    <a:pt x="1490" y="3142"/>
                  </a:lnTo>
                  <a:lnTo>
                    <a:pt x="1490" y="3142"/>
                  </a:lnTo>
                  <a:lnTo>
                    <a:pt x="1488" y="3142"/>
                  </a:lnTo>
                  <a:lnTo>
                    <a:pt x="1488" y="3142"/>
                  </a:lnTo>
                  <a:lnTo>
                    <a:pt x="1486" y="3142"/>
                  </a:lnTo>
                  <a:lnTo>
                    <a:pt x="1486" y="3142"/>
                  </a:lnTo>
                  <a:lnTo>
                    <a:pt x="1482" y="3142"/>
                  </a:lnTo>
                  <a:lnTo>
                    <a:pt x="1482" y="3142"/>
                  </a:lnTo>
                  <a:lnTo>
                    <a:pt x="1480" y="3140"/>
                  </a:lnTo>
                  <a:lnTo>
                    <a:pt x="1480" y="3140"/>
                  </a:lnTo>
                  <a:lnTo>
                    <a:pt x="1476" y="3140"/>
                  </a:lnTo>
                  <a:lnTo>
                    <a:pt x="1476" y="3140"/>
                  </a:lnTo>
                  <a:lnTo>
                    <a:pt x="1472" y="3142"/>
                  </a:lnTo>
                  <a:lnTo>
                    <a:pt x="1472" y="3142"/>
                  </a:lnTo>
                  <a:lnTo>
                    <a:pt x="1472" y="3142"/>
                  </a:lnTo>
                  <a:lnTo>
                    <a:pt x="1472" y="3142"/>
                  </a:lnTo>
                  <a:lnTo>
                    <a:pt x="1468" y="3142"/>
                  </a:lnTo>
                  <a:lnTo>
                    <a:pt x="1468" y="3142"/>
                  </a:lnTo>
                  <a:lnTo>
                    <a:pt x="1466" y="3142"/>
                  </a:lnTo>
                  <a:lnTo>
                    <a:pt x="1466" y="3142"/>
                  </a:lnTo>
                  <a:lnTo>
                    <a:pt x="1464" y="3142"/>
                  </a:lnTo>
                  <a:lnTo>
                    <a:pt x="1464" y="3142"/>
                  </a:lnTo>
                  <a:lnTo>
                    <a:pt x="1460" y="3142"/>
                  </a:lnTo>
                  <a:lnTo>
                    <a:pt x="1460" y="3142"/>
                  </a:lnTo>
                  <a:lnTo>
                    <a:pt x="1456" y="3144"/>
                  </a:lnTo>
                  <a:lnTo>
                    <a:pt x="1456" y="3144"/>
                  </a:lnTo>
                  <a:lnTo>
                    <a:pt x="1452" y="3144"/>
                  </a:lnTo>
                  <a:lnTo>
                    <a:pt x="1452" y="3144"/>
                  </a:lnTo>
                  <a:lnTo>
                    <a:pt x="1448" y="3144"/>
                  </a:lnTo>
                  <a:lnTo>
                    <a:pt x="1448" y="3144"/>
                  </a:lnTo>
                  <a:lnTo>
                    <a:pt x="1446" y="3144"/>
                  </a:lnTo>
                  <a:lnTo>
                    <a:pt x="1446" y="3144"/>
                  </a:lnTo>
                  <a:lnTo>
                    <a:pt x="1442" y="3142"/>
                  </a:lnTo>
                  <a:lnTo>
                    <a:pt x="1442" y="3142"/>
                  </a:lnTo>
                  <a:lnTo>
                    <a:pt x="1438" y="3142"/>
                  </a:lnTo>
                  <a:lnTo>
                    <a:pt x="1436" y="3142"/>
                  </a:lnTo>
                  <a:lnTo>
                    <a:pt x="1436" y="3142"/>
                  </a:lnTo>
                  <a:lnTo>
                    <a:pt x="1434" y="3140"/>
                  </a:lnTo>
                  <a:lnTo>
                    <a:pt x="1434" y="3140"/>
                  </a:lnTo>
                  <a:lnTo>
                    <a:pt x="1432" y="3140"/>
                  </a:lnTo>
                  <a:lnTo>
                    <a:pt x="1432" y="3140"/>
                  </a:lnTo>
                  <a:lnTo>
                    <a:pt x="1432" y="3138"/>
                  </a:lnTo>
                  <a:lnTo>
                    <a:pt x="1432" y="3138"/>
                  </a:lnTo>
                  <a:lnTo>
                    <a:pt x="1430" y="3136"/>
                  </a:lnTo>
                  <a:lnTo>
                    <a:pt x="1430" y="3136"/>
                  </a:lnTo>
                  <a:lnTo>
                    <a:pt x="1432" y="3134"/>
                  </a:lnTo>
                  <a:lnTo>
                    <a:pt x="1432" y="3134"/>
                  </a:lnTo>
                  <a:lnTo>
                    <a:pt x="1432" y="3130"/>
                  </a:lnTo>
                  <a:lnTo>
                    <a:pt x="1432" y="3130"/>
                  </a:lnTo>
                  <a:lnTo>
                    <a:pt x="1430" y="3126"/>
                  </a:lnTo>
                  <a:lnTo>
                    <a:pt x="1430" y="3126"/>
                  </a:lnTo>
                  <a:lnTo>
                    <a:pt x="1430" y="3126"/>
                  </a:lnTo>
                  <a:lnTo>
                    <a:pt x="1430" y="3126"/>
                  </a:lnTo>
                  <a:lnTo>
                    <a:pt x="1430" y="3124"/>
                  </a:lnTo>
                  <a:lnTo>
                    <a:pt x="1430" y="3124"/>
                  </a:lnTo>
                  <a:lnTo>
                    <a:pt x="1428" y="3120"/>
                  </a:lnTo>
                  <a:lnTo>
                    <a:pt x="1428" y="3120"/>
                  </a:lnTo>
                  <a:lnTo>
                    <a:pt x="1428" y="3114"/>
                  </a:lnTo>
                  <a:lnTo>
                    <a:pt x="1428" y="3114"/>
                  </a:lnTo>
                  <a:lnTo>
                    <a:pt x="1428" y="3112"/>
                  </a:lnTo>
                  <a:lnTo>
                    <a:pt x="1428" y="3112"/>
                  </a:lnTo>
                  <a:lnTo>
                    <a:pt x="1428" y="3110"/>
                  </a:lnTo>
                  <a:lnTo>
                    <a:pt x="1428" y="3110"/>
                  </a:lnTo>
                  <a:lnTo>
                    <a:pt x="1428" y="3106"/>
                  </a:lnTo>
                  <a:lnTo>
                    <a:pt x="1428" y="3106"/>
                  </a:lnTo>
                  <a:lnTo>
                    <a:pt x="1428" y="3104"/>
                  </a:lnTo>
                  <a:lnTo>
                    <a:pt x="1428" y="3104"/>
                  </a:lnTo>
                  <a:lnTo>
                    <a:pt x="1428" y="3100"/>
                  </a:lnTo>
                  <a:lnTo>
                    <a:pt x="1428" y="3100"/>
                  </a:lnTo>
                  <a:lnTo>
                    <a:pt x="1428" y="3098"/>
                  </a:lnTo>
                  <a:lnTo>
                    <a:pt x="1428" y="3098"/>
                  </a:lnTo>
                  <a:lnTo>
                    <a:pt x="1428" y="3094"/>
                  </a:lnTo>
                  <a:lnTo>
                    <a:pt x="1428" y="3094"/>
                  </a:lnTo>
                  <a:lnTo>
                    <a:pt x="1430" y="3092"/>
                  </a:lnTo>
                  <a:lnTo>
                    <a:pt x="1430" y="3092"/>
                  </a:lnTo>
                  <a:lnTo>
                    <a:pt x="1428" y="3088"/>
                  </a:lnTo>
                  <a:lnTo>
                    <a:pt x="1428" y="3088"/>
                  </a:lnTo>
                  <a:lnTo>
                    <a:pt x="1428" y="3086"/>
                  </a:lnTo>
                  <a:lnTo>
                    <a:pt x="1428" y="3086"/>
                  </a:lnTo>
                  <a:lnTo>
                    <a:pt x="1430" y="3084"/>
                  </a:lnTo>
                  <a:lnTo>
                    <a:pt x="1430" y="3084"/>
                  </a:lnTo>
                  <a:lnTo>
                    <a:pt x="1430" y="3080"/>
                  </a:lnTo>
                  <a:lnTo>
                    <a:pt x="1430" y="3080"/>
                  </a:lnTo>
                  <a:lnTo>
                    <a:pt x="1428" y="3076"/>
                  </a:lnTo>
                  <a:lnTo>
                    <a:pt x="1428" y="3076"/>
                  </a:lnTo>
                  <a:lnTo>
                    <a:pt x="1428" y="3076"/>
                  </a:lnTo>
                  <a:lnTo>
                    <a:pt x="1428" y="3076"/>
                  </a:lnTo>
                  <a:lnTo>
                    <a:pt x="1428" y="3072"/>
                  </a:lnTo>
                  <a:lnTo>
                    <a:pt x="1428" y="3072"/>
                  </a:lnTo>
                  <a:lnTo>
                    <a:pt x="1428" y="3070"/>
                  </a:lnTo>
                  <a:lnTo>
                    <a:pt x="1428" y="3070"/>
                  </a:lnTo>
                  <a:lnTo>
                    <a:pt x="1428" y="3066"/>
                  </a:lnTo>
                  <a:lnTo>
                    <a:pt x="1428" y="3066"/>
                  </a:lnTo>
                  <a:lnTo>
                    <a:pt x="1430" y="3064"/>
                  </a:lnTo>
                  <a:lnTo>
                    <a:pt x="1430" y="3064"/>
                  </a:lnTo>
                  <a:lnTo>
                    <a:pt x="1428" y="3060"/>
                  </a:lnTo>
                  <a:lnTo>
                    <a:pt x="1428" y="3060"/>
                  </a:lnTo>
                  <a:lnTo>
                    <a:pt x="1428" y="3058"/>
                  </a:lnTo>
                  <a:lnTo>
                    <a:pt x="1428" y="3056"/>
                  </a:lnTo>
                  <a:lnTo>
                    <a:pt x="1428" y="3056"/>
                  </a:lnTo>
                  <a:lnTo>
                    <a:pt x="1428" y="3052"/>
                  </a:lnTo>
                  <a:lnTo>
                    <a:pt x="1428" y="3052"/>
                  </a:lnTo>
                  <a:lnTo>
                    <a:pt x="1430" y="3046"/>
                  </a:lnTo>
                  <a:lnTo>
                    <a:pt x="1430" y="3046"/>
                  </a:lnTo>
                  <a:lnTo>
                    <a:pt x="1430" y="3044"/>
                  </a:lnTo>
                  <a:lnTo>
                    <a:pt x="1430" y="3044"/>
                  </a:lnTo>
                  <a:lnTo>
                    <a:pt x="1430" y="3040"/>
                  </a:lnTo>
                  <a:lnTo>
                    <a:pt x="1430" y="3040"/>
                  </a:lnTo>
                  <a:lnTo>
                    <a:pt x="1430" y="3036"/>
                  </a:lnTo>
                  <a:lnTo>
                    <a:pt x="1430" y="3036"/>
                  </a:lnTo>
                  <a:lnTo>
                    <a:pt x="1428" y="3034"/>
                  </a:lnTo>
                  <a:lnTo>
                    <a:pt x="1428" y="3034"/>
                  </a:lnTo>
                  <a:lnTo>
                    <a:pt x="1428" y="3032"/>
                  </a:lnTo>
                  <a:lnTo>
                    <a:pt x="1428" y="3032"/>
                  </a:lnTo>
                  <a:lnTo>
                    <a:pt x="1428" y="3028"/>
                  </a:lnTo>
                  <a:lnTo>
                    <a:pt x="1428" y="3028"/>
                  </a:lnTo>
                  <a:lnTo>
                    <a:pt x="1428" y="3026"/>
                  </a:lnTo>
                  <a:lnTo>
                    <a:pt x="1428" y="3026"/>
                  </a:lnTo>
                  <a:lnTo>
                    <a:pt x="1428" y="3024"/>
                  </a:lnTo>
                  <a:lnTo>
                    <a:pt x="1428" y="3024"/>
                  </a:lnTo>
                  <a:lnTo>
                    <a:pt x="1428" y="3020"/>
                  </a:lnTo>
                  <a:lnTo>
                    <a:pt x="1428" y="3020"/>
                  </a:lnTo>
                  <a:lnTo>
                    <a:pt x="1430" y="3018"/>
                  </a:lnTo>
                  <a:lnTo>
                    <a:pt x="1430" y="3018"/>
                  </a:lnTo>
                  <a:lnTo>
                    <a:pt x="1430" y="3016"/>
                  </a:lnTo>
                  <a:lnTo>
                    <a:pt x="1430" y="3016"/>
                  </a:lnTo>
                  <a:lnTo>
                    <a:pt x="1430" y="3012"/>
                  </a:lnTo>
                  <a:lnTo>
                    <a:pt x="1430" y="3012"/>
                  </a:lnTo>
                  <a:lnTo>
                    <a:pt x="1430" y="3010"/>
                  </a:lnTo>
                  <a:lnTo>
                    <a:pt x="1430" y="3010"/>
                  </a:lnTo>
                  <a:lnTo>
                    <a:pt x="1430" y="3008"/>
                  </a:lnTo>
                  <a:lnTo>
                    <a:pt x="1430" y="3008"/>
                  </a:lnTo>
                  <a:lnTo>
                    <a:pt x="1430" y="3004"/>
                  </a:lnTo>
                  <a:lnTo>
                    <a:pt x="1430" y="3004"/>
                  </a:lnTo>
                  <a:lnTo>
                    <a:pt x="1430" y="3002"/>
                  </a:lnTo>
                  <a:lnTo>
                    <a:pt x="1430" y="3002"/>
                  </a:lnTo>
                  <a:lnTo>
                    <a:pt x="1430" y="3000"/>
                  </a:lnTo>
                  <a:lnTo>
                    <a:pt x="1430" y="3000"/>
                  </a:lnTo>
                  <a:lnTo>
                    <a:pt x="1430" y="2996"/>
                  </a:lnTo>
                  <a:lnTo>
                    <a:pt x="1430" y="2996"/>
                  </a:lnTo>
                  <a:lnTo>
                    <a:pt x="1430" y="2992"/>
                  </a:lnTo>
                  <a:lnTo>
                    <a:pt x="1430" y="2988"/>
                  </a:lnTo>
                  <a:lnTo>
                    <a:pt x="1430" y="2988"/>
                  </a:lnTo>
                  <a:lnTo>
                    <a:pt x="1428" y="2984"/>
                  </a:lnTo>
                  <a:lnTo>
                    <a:pt x="1428" y="2984"/>
                  </a:lnTo>
                  <a:lnTo>
                    <a:pt x="1428" y="2982"/>
                  </a:lnTo>
                  <a:lnTo>
                    <a:pt x="1428" y="2982"/>
                  </a:lnTo>
                  <a:lnTo>
                    <a:pt x="1428" y="2978"/>
                  </a:lnTo>
                  <a:lnTo>
                    <a:pt x="1428" y="2978"/>
                  </a:lnTo>
                  <a:lnTo>
                    <a:pt x="1428" y="2976"/>
                  </a:lnTo>
                  <a:lnTo>
                    <a:pt x="1428" y="2976"/>
                  </a:lnTo>
                  <a:lnTo>
                    <a:pt x="1428" y="2972"/>
                  </a:lnTo>
                  <a:lnTo>
                    <a:pt x="1428" y="2972"/>
                  </a:lnTo>
                  <a:lnTo>
                    <a:pt x="1428" y="2970"/>
                  </a:lnTo>
                  <a:lnTo>
                    <a:pt x="1428" y="2970"/>
                  </a:lnTo>
                  <a:lnTo>
                    <a:pt x="1430" y="2966"/>
                  </a:lnTo>
                  <a:lnTo>
                    <a:pt x="1430" y="2966"/>
                  </a:lnTo>
                  <a:lnTo>
                    <a:pt x="1430" y="2964"/>
                  </a:lnTo>
                  <a:lnTo>
                    <a:pt x="1430" y="2964"/>
                  </a:lnTo>
                  <a:lnTo>
                    <a:pt x="1430" y="2960"/>
                  </a:lnTo>
                  <a:lnTo>
                    <a:pt x="1430" y="2958"/>
                  </a:lnTo>
                  <a:lnTo>
                    <a:pt x="1430" y="2958"/>
                  </a:lnTo>
                  <a:lnTo>
                    <a:pt x="1430" y="2956"/>
                  </a:lnTo>
                  <a:lnTo>
                    <a:pt x="1430" y="2956"/>
                  </a:lnTo>
                  <a:lnTo>
                    <a:pt x="1430" y="2952"/>
                  </a:lnTo>
                  <a:lnTo>
                    <a:pt x="1430" y="2952"/>
                  </a:lnTo>
                  <a:lnTo>
                    <a:pt x="1430" y="2950"/>
                  </a:lnTo>
                  <a:lnTo>
                    <a:pt x="1430" y="2950"/>
                  </a:lnTo>
                  <a:lnTo>
                    <a:pt x="1430" y="2946"/>
                  </a:lnTo>
                  <a:lnTo>
                    <a:pt x="1430" y="2946"/>
                  </a:lnTo>
                  <a:lnTo>
                    <a:pt x="1430" y="2944"/>
                  </a:lnTo>
                  <a:lnTo>
                    <a:pt x="1430" y="2944"/>
                  </a:lnTo>
                  <a:lnTo>
                    <a:pt x="1430" y="2940"/>
                  </a:lnTo>
                  <a:lnTo>
                    <a:pt x="1430" y="2940"/>
                  </a:lnTo>
                  <a:lnTo>
                    <a:pt x="1430" y="2938"/>
                  </a:lnTo>
                  <a:lnTo>
                    <a:pt x="1430" y="2938"/>
                  </a:lnTo>
                  <a:lnTo>
                    <a:pt x="1430" y="2934"/>
                  </a:lnTo>
                  <a:lnTo>
                    <a:pt x="1430" y="2934"/>
                  </a:lnTo>
                  <a:lnTo>
                    <a:pt x="1430" y="2932"/>
                  </a:lnTo>
                  <a:lnTo>
                    <a:pt x="1430" y="2932"/>
                  </a:lnTo>
                  <a:lnTo>
                    <a:pt x="1430" y="2930"/>
                  </a:lnTo>
                  <a:lnTo>
                    <a:pt x="1430" y="2930"/>
                  </a:lnTo>
                  <a:lnTo>
                    <a:pt x="1432" y="2926"/>
                  </a:lnTo>
                  <a:lnTo>
                    <a:pt x="1432" y="2926"/>
                  </a:lnTo>
                  <a:lnTo>
                    <a:pt x="1430" y="2924"/>
                  </a:lnTo>
                  <a:lnTo>
                    <a:pt x="1430" y="2924"/>
                  </a:lnTo>
                  <a:lnTo>
                    <a:pt x="1430" y="2922"/>
                  </a:lnTo>
                  <a:lnTo>
                    <a:pt x="1430" y="2922"/>
                  </a:lnTo>
                  <a:lnTo>
                    <a:pt x="1430" y="2918"/>
                  </a:lnTo>
                  <a:lnTo>
                    <a:pt x="1430" y="2918"/>
                  </a:lnTo>
                  <a:lnTo>
                    <a:pt x="1430" y="2916"/>
                  </a:lnTo>
                  <a:lnTo>
                    <a:pt x="1430" y="2916"/>
                  </a:lnTo>
                  <a:lnTo>
                    <a:pt x="1432" y="2914"/>
                  </a:lnTo>
                  <a:lnTo>
                    <a:pt x="1432" y="2914"/>
                  </a:lnTo>
                  <a:lnTo>
                    <a:pt x="1432" y="2910"/>
                  </a:lnTo>
                  <a:lnTo>
                    <a:pt x="1432" y="2910"/>
                  </a:lnTo>
                  <a:lnTo>
                    <a:pt x="1434" y="2908"/>
                  </a:lnTo>
                  <a:lnTo>
                    <a:pt x="1434" y="2908"/>
                  </a:lnTo>
                  <a:lnTo>
                    <a:pt x="1434" y="2906"/>
                  </a:lnTo>
                  <a:lnTo>
                    <a:pt x="1434" y="2906"/>
                  </a:lnTo>
                  <a:lnTo>
                    <a:pt x="1434" y="2904"/>
                  </a:lnTo>
                  <a:lnTo>
                    <a:pt x="1434" y="2904"/>
                  </a:lnTo>
                  <a:lnTo>
                    <a:pt x="1436" y="2900"/>
                  </a:lnTo>
                  <a:lnTo>
                    <a:pt x="1436" y="2900"/>
                  </a:lnTo>
                  <a:lnTo>
                    <a:pt x="1436" y="2898"/>
                  </a:lnTo>
                  <a:lnTo>
                    <a:pt x="1434" y="2896"/>
                  </a:lnTo>
                  <a:lnTo>
                    <a:pt x="1430" y="2894"/>
                  </a:lnTo>
                  <a:lnTo>
                    <a:pt x="1430" y="2894"/>
                  </a:lnTo>
                  <a:lnTo>
                    <a:pt x="1426" y="2892"/>
                  </a:lnTo>
                  <a:lnTo>
                    <a:pt x="1426" y="2892"/>
                  </a:lnTo>
                  <a:lnTo>
                    <a:pt x="1422" y="2890"/>
                  </a:lnTo>
                  <a:lnTo>
                    <a:pt x="1422" y="2890"/>
                  </a:lnTo>
                  <a:lnTo>
                    <a:pt x="1420" y="2890"/>
                  </a:lnTo>
                  <a:lnTo>
                    <a:pt x="1420" y="2890"/>
                  </a:lnTo>
                  <a:lnTo>
                    <a:pt x="1418" y="2890"/>
                  </a:lnTo>
                  <a:lnTo>
                    <a:pt x="1418" y="2890"/>
                  </a:lnTo>
                  <a:lnTo>
                    <a:pt x="1414" y="2888"/>
                  </a:lnTo>
                  <a:lnTo>
                    <a:pt x="1414" y="2888"/>
                  </a:lnTo>
                  <a:lnTo>
                    <a:pt x="1414" y="2888"/>
                  </a:lnTo>
                  <a:lnTo>
                    <a:pt x="1410" y="2888"/>
                  </a:lnTo>
                  <a:lnTo>
                    <a:pt x="1410" y="2888"/>
                  </a:lnTo>
                  <a:lnTo>
                    <a:pt x="1408" y="2888"/>
                  </a:lnTo>
                  <a:lnTo>
                    <a:pt x="1408" y="2888"/>
                  </a:lnTo>
                  <a:lnTo>
                    <a:pt x="1406" y="2888"/>
                  </a:lnTo>
                  <a:lnTo>
                    <a:pt x="1406" y="2888"/>
                  </a:lnTo>
                  <a:lnTo>
                    <a:pt x="1404" y="2888"/>
                  </a:lnTo>
                  <a:lnTo>
                    <a:pt x="1402" y="2888"/>
                  </a:lnTo>
                  <a:lnTo>
                    <a:pt x="1402" y="2888"/>
                  </a:lnTo>
                  <a:lnTo>
                    <a:pt x="1400" y="2888"/>
                  </a:lnTo>
                  <a:lnTo>
                    <a:pt x="1400" y="2888"/>
                  </a:lnTo>
                  <a:lnTo>
                    <a:pt x="1398" y="2888"/>
                  </a:lnTo>
                  <a:lnTo>
                    <a:pt x="1398" y="2888"/>
                  </a:lnTo>
                  <a:lnTo>
                    <a:pt x="1396" y="2888"/>
                  </a:lnTo>
                  <a:lnTo>
                    <a:pt x="1396" y="2888"/>
                  </a:lnTo>
                  <a:lnTo>
                    <a:pt x="1388" y="2886"/>
                  </a:lnTo>
                  <a:lnTo>
                    <a:pt x="1388" y="2886"/>
                  </a:lnTo>
                  <a:lnTo>
                    <a:pt x="1386" y="2886"/>
                  </a:lnTo>
                  <a:lnTo>
                    <a:pt x="1386" y="2886"/>
                  </a:lnTo>
                  <a:lnTo>
                    <a:pt x="1382" y="2886"/>
                  </a:lnTo>
                  <a:lnTo>
                    <a:pt x="1382" y="2886"/>
                  </a:lnTo>
                  <a:lnTo>
                    <a:pt x="1378" y="2886"/>
                  </a:lnTo>
                  <a:lnTo>
                    <a:pt x="1378" y="2886"/>
                  </a:lnTo>
                  <a:lnTo>
                    <a:pt x="1376" y="2886"/>
                  </a:lnTo>
                  <a:lnTo>
                    <a:pt x="1376" y="2886"/>
                  </a:lnTo>
                  <a:lnTo>
                    <a:pt x="1376" y="2886"/>
                  </a:lnTo>
                  <a:lnTo>
                    <a:pt x="1372" y="2886"/>
                  </a:lnTo>
                  <a:lnTo>
                    <a:pt x="1372" y="2886"/>
                  </a:lnTo>
                  <a:lnTo>
                    <a:pt x="1372" y="2886"/>
                  </a:lnTo>
                  <a:lnTo>
                    <a:pt x="1370" y="2886"/>
                  </a:lnTo>
                  <a:lnTo>
                    <a:pt x="1370" y="2886"/>
                  </a:lnTo>
                  <a:lnTo>
                    <a:pt x="1366" y="2888"/>
                  </a:lnTo>
                  <a:lnTo>
                    <a:pt x="1366" y="2888"/>
                  </a:lnTo>
                  <a:lnTo>
                    <a:pt x="1366" y="2886"/>
                  </a:lnTo>
                  <a:lnTo>
                    <a:pt x="1366" y="2886"/>
                  </a:lnTo>
                  <a:lnTo>
                    <a:pt x="1360" y="2886"/>
                  </a:lnTo>
                  <a:lnTo>
                    <a:pt x="1360" y="2886"/>
                  </a:lnTo>
                  <a:lnTo>
                    <a:pt x="1360" y="2886"/>
                  </a:lnTo>
                  <a:lnTo>
                    <a:pt x="1360" y="2886"/>
                  </a:lnTo>
                  <a:lnTo>
                    <a:pt x="1354" y="2884"/>
                  </a:lnTo>
                  <a:lnTo>
                    <a:pt x="1354" y="2884"/>
                  </a:lnTo>
                  <a:lnTo>
                    <a:pt x="1350" y="2886"/>
                  </a:lnTo>
                  <a:lnTo>
                    <a:pt x="1350" y="2886"/>
                  </a:lnTo>
                  <a:lnTo>
                    <a:pt x="1348" y="2886"/>
                  </a:lnTo>
                  <a:lnTo>
                    <a:pt x="1348" y="2886"/>
                  </a:lnTo>
                  <a:lnTo>
                    <a:pt x="1346" y="2886"/>
                  </a:lnTo>
                  <a:lnTo>
                    <a:pt x="1346" y="2886"/>
                  </a:lnTo>
                  <a:lnTo>
                    <a:pt x="1342" y="2886"/>
                  </a:lnTo>
                  <a:lnTo>
                    <a:pt x="1342" y="2886"/>
                  </a:lnTo>
                  <a:lnTo>
                    <a:pt x="1340" y="2886"/>
                  </a:lnTo>
                  <a:lnTo>
                    <a:pt x="1340" y="2886"/>
                  </a:lnTo>
                  <a:lnTo>
                    <a:pt x="1336" y="2884"/>
                  </a:lnTo>
                  <a:lnTo>
                    <a:pt x="1336" y="2884"/>
                  </a:lnTo>
                  <a:lnTo>
                    <a:pt x="1330" y="2886"/>
                  </a:lnTo>
                  <a:lnTo>
                    <a:pt x="1330" y="2886"/>
                  </a:lnTo>
                  <a:lnTo>
                    <a:pt x="1324" y="2886"/>
                  </a:lnTo>
                  <a:lnTo>
                    <a:pt x="1324" y="2886"/>
                  </a:lnTo>
                  <a:lnTo>
                    <a:pt x="1318" y="2884"/>
                  </a:lnTo>
                  <a:lnTo>
                    <a:pt x="1318" y="2884"/>
                  </a:lnTo>
                  <a:lnTo>
                    <a:pt x="1316" y="2886"/>
                  </a:lnTo>
                  <a:lnTo>
                    <a:pt x="1316" y="2886"/>
                  </a:lnTo>
                  <a:lnTo>
                    <a:pt x="1314" y="2886"/>
                  </a:lnTo>
                  <a:lnTo>
                    <a:pt x="1314" y="2886"/>
                  </a:lnTo>
                  <a:lnTo>
                    <a:pt x="1308" y="2888"/>
                  </a:lnTo>
                  <a:lnTo>
                    <a:pt x="1308" y="2888"/>
                  </a:lnTo>
                  <a:lnTo>
                    <a:pt x="1308" y="2888"/>
                  </a:lnTo>
                  <a:lnTo>
                    <a:pt x="1308" y="2888"/>
                  </a:lnTo>
                  <a:lnTo>
                    <a:pt x="1304" y="2886"/>
                  </a:lnTo>
                  <a:lnTo>
                    <a:pt x="1302" y="2888"/>
                  </a:lnTo>
                  <a:lnTo>
                    <a:pt x="1302" y="2888"/>
                  </a:lnTo>
                  <a:lnTo>
                    <a:pt x="1300" y="2888"/>
                  </a:lnTo>
                  <a:lnTo>
                    <a:pt x="1300" y="2888"/>
                  </a:lnTo>
                  <a:lnTo>
                    <a:pt x="1298" y="2888"/>
                  </a:lnTo>
                  <a:lnTo>
                    <a:pt x="1298" y="2888"/>
                  </a:lnTo>
                  <a:lnTo>
                    <a:pt x="1294" y="2886"/>
                  </a:lnTo>
                  <a:lnTo>
                    <a:pt x="1294" y="2886"/>
                  </a:lnTo>
                  <a:lnTo>
                    <a:pt x="1294" y="2886"/>
                  </a:lnTo>
                  <a:lnTo>
                    <a:pt x="1292" y="2886"/>
                  </a:lnTo>
                  <a:lnTo>
                    <a:pt x="1292" y="2886"/>
                  </a:lnTo>
                  <a:lnTo>
                    <a:pt x="1290" y="2886"/>
                  </a:lnTo>
                  <a:lnTo>
                    <a:pt x="1290" y="2886"/>
                  </a:lnTo>
                  <a:lnTo>
                    <a:pt x="1284" y="2888"/>
                  </a:lnTo>
                  <a:lnTo>
                    <a:pt x="1284" y="2888"/>
                  </a:lnTo>
                  <a:lnTo>
                    <a:pt x="1282" y="2888"/>
                  </a:lnTo>
                  <a:lnTo>
                    <a:pt x="1282" y="2888"/>
                  </a:lnTo>
                  <a:lnTo>
                    <a:pt x="1278" y="2886"/>
                  </a:lnTo>
                  <a:lnTo>
                    <a:pt x="1278" y="2886"/>
                  </a:lnTo>
                  <a:lnTo>
                    <a:pt x="1274" y="2886"/>
                  </a:lnTo>
                  <a:lnTo>
                    <a:pt x="1274" y="2886"/>
                  </a:lnTo>
                  <a:lnTo>
                    <a:pt x="1272" y="2886"/>
                  </a:lnTo>
                  <a:lnTo>
                    <a:pt x="1272" y="2886"/>
                  </a:lnTo>
                  <a:lnTo>
                    <a:pt x="1272" y="2886"/>
                  </a:lnTo>
                  <a:lnTo>
                    <a:pt x="1272" y="2886"/>
                  </a:lnTo>
                  <a:lnTo>
                    <a:pt x="1266" y="2886"/>
                  </a:lnTo>
                  <a:lnTo>
                    <a:pt x="1266" y="2886"/>
                  </a:lnTo>
                  <a:lnTo>
                    <a:pt x="1264" y="2886"/>
                  </a:lnTo>
                  <a:lnTo>
                    <a:pt x="1264" y="2886"/>
                  </a:lnTo>
                  <a:lnTo>
                    <a:pt x="1262" y="2886"/>
                  </a:lnTo>
                  <a:lnTo>
                    <a:pt x="1262" y="2886"/>
                  </a:lnTo>
                  <a:lnTo>
                    <a:pt x="1260" y="2886"/>
                  </a:lnTo>
                  <a:lnTo>
                    <a:pt x="1260" y="2886"/>
                  </a:lnTo>
                  <a:lnTo>
                    <a:pt x="1256" y="2886"/>
                  </a:lnTo>
                  <a:lnTo>
                    <a:pt x="1256" y="2886"/>
                  </a:lnTo>
                  <a:lnTo>
                    <a:pt x="1254" y="2884"/>
                  </a:lnTo>
                  <a:lnTo>
                    <a:pt x="1254" y="2884"/>
                  </a:lnTo>
                  <a:lnTo>
                    <a:pt x="1250" y="2884"/>
                  </a:lnTo>
                  <a:lnTo>
                    <a:pt x="1250" y="2884"/>
                  </a:lnTo>
                  <a:lnTo>
                    <a:pt x="1246" y="2884"/>
                  </a:lnTo>
                  <a:lnTo>
                    <a:pt x="1246" y="2884"/>
                  </a:lnTo>
                  <a:lnTo>
                    <a:pt x="1244" y="2884"/>
                  </a:lnTo>
                  <a:lnTo>
                    <a:pt x="1244" y="2884"/>
                  </a:lnTo>
                  <a:lnTo>
                    <a:pt x="1244" y="2884"/>
                  </a:lnTo>
                  <a:lnTo>
                    <a:pt x="1242" y="2884"/>
                  </a:lnTo>
                  <a:lnTo>
                    <a:pt x="1242" y="2884"/>
                  </a:lnTo>
                  <a:lnTo>
                    <a:pt x="1238" y="2884"/>
                  </a:lnTo>
                  <a:lnTo>
                    <a:pt x="1238" y="2884"/>
                  </a:lnTo>
                  <a:lnTo>
                    <a:pt x="1236" y="2884"/>
                  </a:lnTo>
                  <a:lnTo>
                    <a:pt x="1236" y="2884"/>
                  </a:lnTo>
                  <a:lnTo>
                    <a:pt x="1234" y="2884"/>
                  </a:lnTo>
                  <a:lnTo>
                    <a:pt x="1234" y="2884"/>
                  </a:lnTo>
                  <a:lnTo>
                    <a:pt x="1230" y="2884"/>
                  </a:lnTo>
                  <a:lnTo>
                    <a:pt x="1230" y="2884"/>
                  </a:lnTo>
                  <a:lnTo>
                    <a:pt x="1228" y="2884"/>
                  </a:lnTo>
                  <a:lnTo>
                    <a:pt x="1228" y="2884"/>
                  </a:lnTo>
                  <a:lnTo>
                    <a:pt x="1226" y="2882"/>
                  </a:lnTo>
                  <a:lnTo>
                    <a:pt x="1226" y="2882"/>
                  </a:lnTo>
                  <a:lnTo>
                    <a:pt x="1222" y="2882"/>
                  </a:lnTo>
                  <a:lnTo>
                    <a:pt x="1222" y="2882"/>
                  </a:lnTo>
                  <a:lnTo>
                    <a:pt x="1218" y="2882"/>
                  </a:lnTo>
                  <a:lnTo>
                    <a:pt x="1218" y="2882"/>
                  </a:lnTo>
                  <a:lnTo>
                    <a:pt x="1216" y="2882"/>
                  </a:lnTo>
                  <a:lnTo>
                    <a:pt x="1216" y="2882"/>
                  </a:lnTo>
                  <a:lnTo>
                    <a:pt x="1214" y="2882"/>
                  </a:lnTo>
                  <a:lnTo>
                    <a:pt x="1214" y="2882"/>
                  </a:lnTo>
                  <a:lnTo>
                    <a:pt x="1210" y="2882"/>
                  </a:lnTo>
                  <a:lnTo>
                    <a:pt x="1206" y="2882"/>
                  </a:lnTo>
                  <a:lnTo>
                    <a:pt x="1206" y="2882"/>
                  </a:lnTo>
                  <a:lnTo>
                    <a:pt x="1202" y="2882"/>
                  </a:lnTo>
                  <a:lnTo>
                    <a:pt x="1202" y="2882"/>
                  </a:lnTo>
                  <a:lnTo>
                    <a:pt x="1200" y="2880"/>
                  </a:lnTo>
                  <a:lnTo>
                    <a:pt x="1200" y="2880"/>
                  </a:lnTo>
                  <a:lnTo>
                    <a:pt x="1196" y="2880"/>
                  </a:lnTo>
                  <a:lnTo>
                    <a:pt x="1196" y="2880"/>
                  </a:lnTo>
                  <a:lnTo>
                    <a:pt x="1190" y="2880"/>
                  </a:lnTo>
                  <a:lnTo>
                    <a:pt x="1190" y="2880"/>
                  </a:lnTo>
                  <a:lnTo>
                    <a:pt x="1184" y="2882"/>
                  </a:lnTo>
                  <a:lnTo>
                    <a:pt x="1184" y="2882"/>
                  </a:lnTo>
                  <a:lnTo>
                    <a:pt x="1182" y="2882"/>
                  </a:lnTo>
                  <a:lnTo>
                    <a:pt x="1182" y="2882"/>
                  </a:lnTo>
                  <a:lnTo>
                    <a:pt x="1178" y="2882"/>
                  </a:lnTo>
                  <a:lnTo>
                    <a:pt x="1178" y="2882"/>
                  </a:lnTo>
                  <a:lnTo>
                    <a:pt x="1176" y="2882"/>
                  </a:lnTo>
                  <a:lnTo>
                    <a:pt x="1176" y="2882"/>
                  </a:lnTo>
                  <a:lnTo>
                    <a:pt x="1174" y="2882"/>
                  </a:lnTo>
                  <a:lnTo>
                    <a:pt x="1174" y="2882"/>
                  </a:lnTo>
                  <a:lnTo>
                    <a:pt x="1172" y="2882"/>
                  </a:lnTo>
                  <a:lnTo>
                    <a:pt x="1172" y="2882"/>
                  </a:lnTo>
                  <a:lnTo>
                    <a:pt x="1172" y="2882"/>
                  </a:lnTo>
                  <a:lnTo>
                    <a:pt x="1166" y="2882"/>
                  </a:lnTo>
                  <a:lnTo>
                    <a:pt x="1166" y="2882"/>
                  </a:lnTo>
                  <a:lnTo>
                    <a:pt x="1162" y="2882"/>
                  </a:lnTo>
                  <a:lnTo>
                    <a:pt x="1162" y="2882"/>
                  </a:lnTo>
                  <a:lnTo>
                    <a:pt x="1160" y="2882"/>
                  </a:lnTo>
                  <a:lnTo>
                    <a:pt x="1160" y="2882"/>
                  </a:lnTo>
                  <a:lnTo>
                    <a:pt x="1158" y="2882"/>
                  </a:lnTo>
                  <a:lnTo>
                    <a:pt x="1158" y="2882"/>
                  </a:lnTo>
                  <a:lnTo>
                    <a:pt x="1154" y="2880"/>
                  </a:lnTo>
                  <a:lnTo>
                    <a:pt x="1154" y="2880"/>
                  </a:lnTo>
                  <a:lnTo>
                    <a:pt x="1150" y="2878"/>
                  </a:lnTo>
                  <a:lnTo>
                    <a:pt x="1146" y="2878"/>
                  </a:lnTo>
                  <a:lnTo>
                    <a:pt x="1146" y="2878"/>
                  </a:lnTo>
                  <a:lnTo>
                    <a:pt x="1144" y="2878"/>
                  </a:lnTo>
                  <a:lnTo>
                    <a:pt x="1144" y="2878"/>
                  </a:lnTo>
                  <a:lnTo>
                    <a:pt x="1140" y="2878"/>
                  </a:lnTo>
                  <a:lnTo>
                    <a:pt x="1140" y="2878"/>
                  </a:lnTo>
                  <a:lnTo>
                    <a:pt x="1138" y="2878"/>
                  </a:lnTo>
                  <a:lnTo>
                    <a:pt x="1138" y="2878"/>
                  </a:lnTo>
                  <a:lnTo>
                    <a:pt x="1134" y="2880"/>
                  </a:lnTo>
                  <a:lnTo>
                    <a:pt x="1134" y="2880"/>
                  </a:lnTo>
                  <a:lnTo>
                    <a:pt x="1132" y="2878"/>
                  </a:lnTo>
                  <a:lnTo>
                    <a:pt x="1132" y="2878"/>
                  </a:lnTo>
                  <a:lnTo>
                    <a:pt x="1128" y="2878"/>
                  </a:lnTo>
                  <a:lnTo>
                    <a:pt x="1128" y="2878"/>
                  </a:lnTo>
                  <a:lnTo>
                    <a:pt x="1124" y="2882"/>
                  </a:lnTo>
                  <a:lnTo>
                    <a:pt x="1124" y="2882"/>
                  </a:lnTo>
                  <a:lnTo>
                    <a:pt x="1122" y="2882"/>
                  </a:lnTo>
                  <a:lnTo>
                    <a:pt x="1118" y="2882"/>
                  </a:lnTo>
                  <a:lnTo>
                    <a:pt x="1118" y="2882"/>
                  </a:lnTo>
                  <a:lnTo>
                    <a:pt x="1118" y="2882"/>
                  </a:lnTo>
                  <a:lnTo>
                    <a:pt x="1118" y="2882"/>
                  </a:lnTo>
                  <a:lnTo>
                    <a:pt x="1114" y="2882"/>
                  </a:lnTo>
                  <a:lnTo>
                    <a:pt x="1114" y="2882"/>
                  </a:lnTo>
                  <a:lnTo>
                    <a:pt x="1112" y="2882"/>
                  </a:lnTo>
                  <a:lnTo>
                    <a:pt x="1112" y="2882"/>
                  </a:lnTo>
                  <a:lnTo>
                    <a:pt x="1108" y="2882"/>
                  </a:lnTo>
                  <a:lnTo>
                    <a:pt x="1108" y="2882"/>
                  </a:lnTo>
                  <a:lnTo>
                    <a:pt x="1106" y="2882"/>
                  </a:lnTo>
                  <a:lnTo>
                    <a:pt x="1106" y="2882"/>
                  </a:lnTo>
                  <a:lnTo>
                    <a:pt x="1106" y="2882"/>
                  </a:lnTo>
                  <a:lnTo>
                    <a:pt x="1104" y="2882"/>
                  </a:lnTo>
                  <a:lnTo>
                    <a:pt x="1104" y="2882"/>
                  </a:lnTo>
                  <a:lnTo>
                    <a:pt x="1100" y="2882"/>
                  </a:lnTo>
                  <a:lnTo>
                    <a:pt x="1100" y="2882"/>
                  </a:lnTo>
                  <a:lnTo>
                    <a:pt x="1096" y="2882"/>
                  </a:lnTo>
                  <a:lnTo>
                    <a:pt x="1096" y="2882"/>
                  </a:lnTo>
                  <a:lnTo>
                    <a:pt x="1094" y="2882"/>
                  </a:lnTo>
                  <a:lnTo>
                    <a:pt x="1094" y="2882"/>
                  </a:lnTo>
                  <a:lnTo>
                    <a:pt x="1092" y="2882"/>
                  </a:lnTo>
                  <a:lnTo>
                    <a:pt x="1092" y="2882"/>
                  </a:lnTo>
                  <a:lnTo>
                    <a:pt x="1088" y="2880"/>
                  </a:lnTo>
                  <a:lnTo>
                    <a:pt x="1088" y="2880"/>
                  </a:lnTo>
                  <a:lnTo>
                    <a:pt x="1086" y="2880"/>
                  </a:lnTo>
                  <a:lnTo>
                    <a:pt x="1086" y="2880"/>
                  </a:lnTo>
                  <a:lnTo>
                    <a:pt x="1082" y="2880"/>
                  </a:lnTo>
                  <a:lnTo>
                    <a:pt x="1082" y="2880"/>
                  </a:lnTo>
                  <a:lnTo>
                    <a:pt x="1078" y="2880"/>
                  </a:lnTo>
                  <a:lnTo>
                    <a:pt x="1078" y="2880"/>
                  </a:lnTo>
                  <a:lnTo>
                    <a:pt x="1076" y="2880"/>
                  </a:lnTo>
                  <a:lnTo>
                    <a:pt x="1076" y="2880"/>
                  </a:lnTo>
                  <a:lnTo>
                    <a:pt x="1076" y="2880"/>
                  </a:lnTo>
                  <a:lnTo>
                    <a:pt x="1074" y="2880"/>
                  </a:lnTo>
                  <a:lnTo>
                    <a:pt x="1074" y="2880"/>
                  </a:lnTo>
                  <a:lnTo>
                    <a:pt x="1068" y="2880"/>
                  </a:lnTo>
                  <a:lnTo>
                    <a:pt x="1068" y="2880"/>
                  </a:lnTo>
                  <a:lnTo>
                    <a:pt x="1064" y="2880"/>
                  </a:lnTo>
                  <a:lnTo>
                    <a:pt x="1064" y="2880"/>
                  </a:lnTo>
                  <a:lnTo>
                    <a:pt x="1060" y="2880"/>
                  </a:lnTo>
                  <a:lnTo>
                    <a:pt x="1060" y="2880"/>
                  </a:lnTo>
                  <a:lnTo>
                    <a:pt x="1058" y="2882"/>
                  </a:lnTo>
                  <a:lnTo>
                    <a:pt x="1058" y="2882"/>
                  </a:lnTo>
                  <a:lnTo>
                    <a:pt x="1056" y="2880"/>
                  </a:lnTo>
                  <a:lnTo>
                    <a:pt x="1056" y="2880"/>
                  </a:lnTo>
                  <a:lnTo>
                    <a:pt x="1052" y="2880"/>
                  </a:lnTo>
                  <a:lnTo>
                    <a:pt x="1052" y="2880"/>
                  </a:lnTo>
                  <a:lnTo>
                    <a:pt x="1046" y="2880"/>
                  </a:lnTo>
                  <a:lnTo>
                    <a:pt x="1046" y="2880"/>
                  </a:lnTo>
                  <a:lnTo>
                    <a:pt x="1044" y="2880"/>
                  </a:lnTo>
                  <a:lnTo>
                    <a:pt x="1044" y="2880"/>
                  </a:lnTo>
                  <a:lnTo>
                    <a:pt x="1040" y="2880"/>
                  </a:lnTo>
                  <a:lnTo>
                    <a:pt x="1038" y="2882"/>
                  </a:lnTo>
                  <a:lnTo>
                    <a:pt x="1038" y="2882"/>
                  </a:lnTo>
                  <a:lnTo>
                    <a:pt x="1034" y="2882"/>
                  </a:lnTo>
                  <a:lnTo>
                    <a:pt x="1034" y="2882"/>
                  </a:lnTo>
                  <a:lnTo>
                    <a:pt x="1030" y="2884"/>
                  </a:lnTo>
                  <a:lnTo>
                    <a:pt x="1030" y="2884"/>
                  </a:lnTo>
                  <a:lnTo>
                    <a:pt x="1030" y="2884"/>
                  </a:lnTo>
                  <a:lnTo>
                    <a:pt x="1030" y="2884"/>
                  </a:lnTo>
                  <a:lnTo>
                    <a:pt x="1024" y="2888"/>
                  </a:lnTo>
                  <a:lnTo>
                    <a:pt x="1024" y="2888"/>
                  </a:lnTo>
                  <a:lnTo>
                    <a:pt x="1022" y="2890"/>
                  </a:lnTo>
                  <a:lnTo>
                    <a:pt x="1022" y="2890"/>
                  </a:lnTo>
                  <a:lnTo>
                    <a:pt x="1020" y="2894"/>
                  </a:lnTo>
                  <a:lnTo>
                    <a:pt x="1020" y="2894"/>
                  </a:lnTo>
                  <a:lnTo>
                    <a:pt x="1018" y="2894"/>
                  </a:lnTo>
                  <a:lnTo>
                    <a:pt x="1018" y="2894"/>
                  </a:lnTo>
                  <a:lnTo>
                    <a:pt x="1016" y="2898"/>
                  </a:lnTo>
                  <a:lnTo>
                    <a:pt x="1016" y="2898"/>
                  </a:lnTo>
                  <a:lnTo>
                    <a:pt x="1016" y="2904"/>
                  </a:lnTo>
                  <a:lnTo>
                    <a:pt x="1016" y="2904"/>
                  </a:lnTo>
                  <a:lnTo>
                    <a:pt x="1016" y="2906"/>
                  </a:lnTo>
                  <a:lnTo>
                    <a:pt x="1016" y="2906"/>
                  </a:lnTo>
                  <a:lnTo>
                    <a:pt x="1016" y="2906"/>
                  </a:lnTo>
                  <a:lnTo>
                    <a:pt x="1016" y="2906"/>
                  </a:lnTo>
                  <a:lnTo>
                    <a:pt x="1016" y="2912"/>
                  </a:lnTo>
                  <a:lnTo>
                    <a:pt x="1016" y="2912"/>
                  </a:lnTo>
                  <a:lnTo>
                    <a:pt x="1016" y="2914"/>
                  </a:lnTo>
                  <a:lnTo>
                    <a:pt x="1016" y="2914"/>
                  </a:lnTo>
                  <a:lnTo>
                    <a:pt x="1016" y="2918"/>
                  </a:lnTo>
                  <a:lnTo>
                    <a:pt x="1016" y="2918"/>
                  </a:lnTo>
                  <a:lnTo>
                    <a:pt x="1018" y="2922"/>
                  </a:lnTo>
                  <a:lnTo>
                    <a:pt x="1018" y="2922"/>
                  </a:lnTo>
                  <a:lnTo>
                    <a:pt x="1016" y="2928"/>
                  </a:lnTo>
                  <a:lnTo>
                    <a:pt x="1016" y="2928"/>
                  </a:lnTo>
                  <a:lnTo>
                    <a:pt x="1016" y="2932"/>
                  </a:lnTo>
                  <a:lnTo>
                    <a:pt x="1016" y="2932"/>
                  </a:lnTo>
                  <a:lnTo>
                    <a:pt x="1014" y="2934"/>
                  </a:lnTo>
                  <a:lnTo>
                    <a:pt x="1014" y="2934"/>
                  </a:lnTo>
                  <a:lnTo>
                    <a:pt x="1014" y="2934"/>
                  </a:lnTo>
                  <a:lnTo>
                    <a:pt x="1012" y="2940"/>
                  </a:lnTo>
                  <a:lnTo>
                    <a:pt x="1012" y="2940"/>
                  </a:lnTo>
                  <a:lnTo>
                    <a:pt x="1012" y="2944"/>
                  </a:lnTo>
                  <a:lnTo>
                    <a:pt x="1014" y="2948"/>
                  </a:lnTo>
                  <a:lnTo>
                    <a:pt x="1014" y="2948"/>
                  </a:lnTo>
                  <a:lnTo>
                    <a:pt x="1014" y="2952"/>
                  </a:lnTo>
                  <a:lnTo>
                    <a:pt x="1014" y="2952"/>
                  </a:lnTo>
                  <a:lnTo>
                    <a:pt x="1014" y="2952"/>
                  </a:lnTo>
                  <a:lnTo>
                    <a:pt x="1016" y="2956"/>
                  </a:lnTo>
                  <a:lnTo>
                    <a:pt x="1016" y="2956"/>
                  </a:lnTo>
                  <a:lnTo>
                    <a:pt x="1016" y="2958"/>
                  </a:lnTo>
                  <a:lnTo>
                    <a:pt x="1016" y="2958"/>
                  </a:lnTo>
                  <a:lnTo>
                    <a:pt x="1016" y="2960"/>
                  </a:lnTo>
                  <a:lnTo>
                    <a:pt x="1016" y="2960"/>
                  </a:lnTo>
                  <a:lnTo>
                    <a:pt x="1014" y="2964"/>
                  </a:lnTo>
                  <a:lnTo>
                    <a:pt x="1014" y="2964"/>
                  </a:lnTo>
                  <a:lnTo>
                    <a:pt x="1014" y="2968"/>
                  </a:lnTo>
                  <a:lnTo>
                    <a:pt x="1014" y="2968"/>
                  </a:lnTo>
                  <a:lnTo>
                    <a:pt x="1014" y="2974"/>
                  </a:lnTo>
                  <a:lnTo>
                    <a:pt x="1014" y="2974"/>
                  </a:lnTo>
                  <a:lnTo>
                    <a:pt x="1014" y="2974"/>
                  </a:lnTo>
                  <a:lnTo>
                    <a:pt x="1014" y="2974"/>
                  </a:lnTo>
                  <a:lnTo>
                    <a:pt x="1012" y="2976"/>
                  </a:lnTo>
                  <a:lnTo>
                    <a:pt x="1012" y="2976"/>
                  </a:lnTo>
                  <a:lnTo>
                    <a:pt x="1010" y="2980"/>
                  </a:lnTo>
                  <a:lnTo>
                    <a:pt x="1010" y="2980"/>
                  </a:lnTo>
                  <a:lnTo>
                    <a:pt x="1012" y="2984"/>
                  </a:lnTo>
                  <a:lnTo>
                    <a:pt x="1012" y="2984"/>
                  </a:lnTo>
                  <a:lnTo>
                    <a:pt x="1012" y="2986"/>
                  </a:lnTo>
                  <a:lnTo>
                    <a:pt x="1012" y="2986"/>
                  </a:lnTo>
                  <a:lnTo>
                    <a:pt x="1012" y="2988"/>
                  </a:lnTo>
                  <a:lnTo>
                    <a:pt x="1012" y="2988"/>
                  </a:lnTo>
                  <a:lnTo>
                    <a:pt x="1010" y="2992"/>
                  </a:lnTo>
                  <a:lnTo>
                    <a:pt x="1010" y="2992"/>
                  </a:lnTo>
                  <a:lnTo>
                    <a:pt x="1012" y="2996"/>
                  </a:lnTo>
                  <a:lnTo>
                    <a:pt x="1012" y="2996"/>
                  </a:lnTo>
                  <a:lnTo>
                    <a:pt x="1012" y="2998"/>
                  </a:lnTo>
                  <a:lnTo>
                    <a:pt x="1012" y="2998"/>
                  </a:lnTo>
                  <a:lnTo>
                    <a:pt x="1012" y="3000"/>
                  </a:lnTo>
                  <a:lnTo>
                    <a:pt x="1012" y="3000"/>
                  </a:lnTo>
                  <a:lnTo>
                    <a:pt x="1012" y="3004"/>
                  </a:lnTo>
                  <a:lnTo>
                    <a:pt x="1012" y="3004"/>
                  </a:lnTo>
                  <a:lnTo>
                    <a:pt x="1014" y="3008"/>
                  </a:lnTo>
                  <a:lnTo>
                    <a:pt x="1014" y="3008"/>
                  </a:lnTo>
                  <a:lnTo>
                    <a:pt x="1014" y="3008"/>
                  </a:lnTo>
                  <a:lnTo>
                    <a:pt x="1014" y="3008"/>
                  </a:lnTo>
                  <a:lnTo>
                    <a:pt x="1014" y="3010"/>
                  </a:lnTo>
                  <a:lnTo>
                    <a:pt x="1014" y="3010"/>
                  </a:lnTo>
                  <a:lnTo>
                    <a:pt x="1014" y="3014"/>
                  </a:lnTo>
                  <a:lnTo>
                    <a:pt x="1014" y="3014"/>
                  </a:lnTo>
                  <a:lnTo>
                    <a:pt x="1014" y="3016"/>
                  </a:lnTo>
                  <a:lnTo>
                    <a:pt x="1014" y="3016"/>
                  </a:lnTo>
                  <a:lnTo>
                    <a:pt x="1012" y="3020"/>
                  </a:lnTo>
                  <a:lnTo>
                    <a:pt x="1012" y="3020"/>
                  </a:lnTo>
                  <a:lnTo>
                    <a:pt x="1014" y="3024"/>
                  </a:lnTo>
                  <a:lnTo>
                    <a:pt x="1014" y="3024"/>
                  </a:lnTo>
                  <a:lnTo>
                    <a:pt x="1014" y="3026"/>
                  </a:lnTo>
                  <a:lnTo>
                    <a:pt x="1014" y="3026"/>
                  </a:lnTo>
                  <a:lnTo>
                    <a:pt x="1014" y="3026"/>
                  </a:lnTo>
                  <a:lnTo>
                    <a:pt x="1014" y="3026"/>
                  </a:lnTo>
                  <a:lnTo>
                    <a:pt x="1014" y="3030"/>
                  </a:lnTo>
                  <a:lnTo>
                    <a:pt x="1014" y="3030"/>
                  </a:lnTo>
                  <a:lnTo>
                    <a:pt x="1012" y="3036"/>
                  </a:lnTo>
                  <a:lnTo>
                    <a:pt x="1012" y="3036"/>
                  </a:lnTo>
                  <a:lnTo>
                    <a:pt x="1012" y="3040"/>
                  </a:lnTo>
                  <a:lnTo>
                    <a:pt x="1012" y="3040"/>
                  </a:lnTo>
                  <a:lnTo>
                    <a:pt x="1012" y="3040"/>
                  </a:lnTo>
                  <a:lnTo>
                    <a:pt x="1012" y="3040"/>
                  </a:lnTo>
                  <a:lnTo>
                    <a:pt x="1010" y="3046"/>
                  </a:lnTo>
                  <a:lnTo>
                    <a:pt x="1010" y="3046"/>
                  </a:lnTo>
                  <a:lnTo>
                    <a:pt x="1010" y="3050"/>
                  </a:lnTo>
                  <a:lnTo>
                    <a:pt x="1010" y="3052"/>
                  </a:lnTo>
                  <a:lnTo>
                    <a:pt x="1010" y="3052"/>
                  </a:lnTo>
                  <a:lnTo>
                    <a:pt x="1008" y="3054"/>
                  </a:lnTo>
                  <a:lnTo>
                    <a:pt x="1008" y="3054"/>
                  </a:lnTo>
                  <a:lnTo>
                    <a:pt x="1008" y="3056"/>
                  </a:lnTo>
                  <a:lnTo>
                    <a:pt x="1008" y="3058"/>
                  </a:lnTo>
                  <a:lnTo>
                    <a:pt x="1008" y="3058"/>
                  </a:lnTo>
                  <a:lnTo>
                    <a:pt x="1010" y="3062"/>
                  </a:lnTo>
                  <a:lnTo>
                    <a:pt x="1010" y="3062"/>
                  </a:lnTo>
                  <a:lnTo>
                    <a:pt x="1012" y="3064"/>
                  </a:lnTo>
                  <a:lnTo>
                    <a:pt x="1012" y="3064"/>
                  </a:lnTo>
                  <a:lnTo>
                    <a:pt x="1014" y="3068"/>
                  </a:lnTo>
                  <a:lnTo>
                    <a:pt x="1014" y="3068"/>
                  </a:lnTo>
                  <a:lnTo>
                    <a:pt x="1014" y="3068"/>
                  </a:lnTo>
                  <a:lnTo>
                    <a:pt x="1014" y="3068"/>
                  </a:lnTo>
                  <a:lnTo>
                    <a:pt x="1014" y="3072"/>
                  </a:lnTo>
                  <a:lnTo>
                    <a:pt x="1014" y="3072"/>
                  </a:lnTo>
                  <a:lnTo>
                    <a:pt x="1014" y="3074"/>
                  </a:lnTo>
                  <a:lnTo>
                    <a:pt x="1014" y="3074"/>
                  </a:lnTo>
                  <a:lnTo>
                    <a:pt x="1014" y="3078"/>
                  </a:lnTo>
                  <a:lnTo>
                    <a:pt x="1014" y="3078"/>
                  </a:lnTo>
                  <a:lnTo>
                    <a:pt x="1012" y="3080"/>
                  </a:lnTo>
                  <a:lnTo>
                    <a:pt x="1012" y="3080"/>
                  </a:lnTo>
                  <a:lnTo>
                    <a:pt x="1012" y="3084"/>
                  </a:lnTo>
                  <a:lnTo>
                    <a:pt x="1012" y="3084"/>
                  </a:lnTo>
                  <a:lnTo>
                    <a:pt x="1012" y="3088"/>
                  </a:lnTo>
                  <a:lnTo>
                    <a:pt x="1012" y="3088"/>
                  </a:lnTo>
                  <a:lnTo>
                    <a:pt x="1012" y="3090"/>
                  </a:lnTo>
                  <a:lnTo>
                    <a:pt x="1012" y="3092"/>
                  </a:lnTo>
                  <a:lnTo>
                    <a:pt x="1012" y="3092"/>
                  </a:lnTo>
                  <a:lnTo>
                    <a:pt x="1014" y="3098"/>
                  </a:lnTo>
                  <a:lnTo>
                    <a:pt x="1014" y="3098"/>
                  </a:lnTo>
                  <a:lnTo>
                    <a:pt x="1014" y="3102"/>
                  </a:lnTo>
                  <a:lnTo>
                    <a:pt x="1014" y="3102"/>
                  </a:lnTo>
                  <a:lnTo>
                    <a:pt x="1012" y="3104"/>
                  </a:lnTo>
                  <a:lnTo>
                    <a:pt x="1012" y="3104"/>
                  </a:lnTo>
                  <a:lnTo>
                    <a:pt x="1012" y="3106"/>
                  </a:lnTo>
                  <a:lnTo>
                    <a:pt x="1012" y="3106"/>
                  </a:lnTo>
                  <a:lnTo>
                    <a:pt x="1012" y="3108"/>
                  </a:lnTo>
                  <a:lnTo>
                    <a:pt x="1012" y="3108"/>
                  </a:lnTo>
                  <a:lnTo>
                    <a:pt x="1010" y="3112"/>
                  </a:lnTo>
                  <a:lnTo>
                    <a:pt x="1010" y="3112"/>
                  </a:lnTo>
                  <a:lnTo>
                    <a:pt x="1008" y="3118"/>
                  </a:lnTo>
                  <a:lnTo>
                    <a:pt x="1008" y="3118"/>
                  </a:lnTo>
                  <a:lnTo>
                    <a:pt x="1008" y="3120"/>
                  </a:lnTo>
                  <a:lnTo>
                    <a:pt x="1008" y="3120"/>
                  </a:lnTo>
                  <a:lnTo>
                    <a:pt x="1006" y="3124"/>
                  </a:lnTo>
                  <a:lnTo>
                    <a:pt x="1006" y="3124"/>
                  </a:lnTo>
                  <a:lnTo>
                    <a:pt x="1006" y="3126"/>
                  </a:lnTo>
                  <a:lnTo>
                    <a:pt x="1008" y="3128"/>
                  </a:lnTo>
                  <a:lnTo>
                    <a:pt x="1008" y="3128"/>
                  </a:lnTo>
                  <a:lnTo>
                    <a:pt x="1008" y="3130"/>
                  </a:lnTo>
                  <a:lnTo>
                    <a:pt x="1008" y="3130"/>
                  </a:lnTo>
                  <a:lnTo>
                    <a:pt x="1010" y="3134"/>
                  </a:lnTo>
                  <a:lnTo>
                    <a:pt x="1010" y="3134"/>
                  </a:lnTo>
                  <a:lnTo>
                    <a:pt x="1010" y="3134"/>
                  </a:lnTo>
                  <a:lnTo>
                    <a:pt x="1010" y="3140"/>
                  </a:lnTo>
                  <a:lnTo>
                    <a:pt x="1010" y="3140"/>
                  </a:lnTo>
                  <a:lnTo>
                    <a:pt x="1010" y="3140"/>
                  </a:lnTo>
                  <a:lnTo>
                    <a:pt x="1010" y="3142"/>
                  </a:lnTo>
                  <a:lnTo>
                    <a:pt x="1010" y="3142"/>
                  </a:lnTo>
                  <a:lnTo>
                    <a:pt x="1006" y="3140"/>
                  </a:lnTo>
                  <a:lnTo>
                    <a:pt x="1006" y="3140"/>
                  </a:lnTo>
                  <a:lnTo>
                    <a:pt x="1006" y="3140"/>
                  </a:lnTo>
                  <a:lnTo>
                    <a:pt x="1006" y="3140"/>
                  </a:lnTo>
                  <a:lnTo>
                    <a:pt x="1002" y="3142"/>
                  </a:lnTo>
                  <a:lnTo>
                    <a:pt x="1002" y="3142"/>
                  </a:lnTo>
                  <a:lnTo>
                    <a:pt x="1000" y="3142"/>
                  </a:lnTo>
                  <a:lnTo>
                    <a:pt x="1000" y="3142"/>
                  </a:lnTo>
                  <a:lnTo>
                    <a:pt x="998" y="3142"/>
                  </a:lnTo>
                  <a:lnTo>
                    <a:pt x="998" y="3142"/>
                  </a:lnTo>
                  <a:lnTo>
                    <a:pt x="994" y="3140"/>
                  </a:lnTo>
                  <a:lnTo>
                    <a:pt x="994" y="3140"/>
                  </a:lnTo>
                  <a:lnTo>
                    <a:pt x="992" y="3142"/>
                  </a:lnTo>
                  <a:lnTo>
                    <a:pt x="992" y="3142"/>
                  </a:lnTo>
                  <a:lnTo>
                    <a:pt x="988" y="3142"/>
                  </a:lnTo>
                  <a:lnTo>
                    <a:pt x="986" y="3142"/>
                  </a:lnTo>
                  <a:lnTo>
                    <a:pt x="986" y="3142"/>
                  </a:lnTo>
                  <a:lnTo>
                    <a:pt x="982" y="3142"/>
                  </a:lnTo>
                  <a:lnTo>
                    <a:pt x="982" y="3142"/>
                  </a:lnTo>
                  <a:lnTo>
                    <a:pt x="980" y="3142"/>
                  </a:lnTo>
                  <a:lnTo>
                    <a:pt x="980" y="3142"/>
                  </a:lnTo>
                  <a:lnTo>
                    <a:pt x="972" y="3142"/>
                  </a:lnTo>
                  <a:lnTo>
                    <a:pt x="972" y="3142"/>
                  </a:lnTo>
                  <a:lnTo>
                    <a:pt x="968" y="3142"/>
                  </a:lnTo>
                  <a:lnTo>
                    <a:pt x="968" y="3142"/>
                  </a:lnTo>
                  <a:lnTo>
                    <a:pt x="966" y="3142"/>
                  </a:lnTo>
                  <a:lnTo>
                    <a:pt x="966" y="3142"/>
                  </a:lnTo>
                  <a:lnTo>
                    <a:pt x="964" y="3142"/>
                  </a:lnTo>
                  <a:lnTo>
                    <a:pt x="964" y="3142"/>
                  </a:lnTo>
                  <a:lnTo>
                    <a:pt x="962" y="3140"/>
                  </a:lnTo>
                  <a:lnTo>
                    <a:pt x="962" y="3140"/>
                  </a:lnTo>
                  <a:lnTo>
                    <a:pt x="956" y="3140"/>
                  </a:lnTo>
                  <a:lnTo>
                    <a:pt x="956" y="3140"/>
                  </a:lnTo>
                  <a:lnTo>
                    <a:pt x="954" y="3140"/>
                  </a:lnTo>
                  <a:lnTo>
                    <a:pt x="954" y="3140"/>
                  </a:lnTo>
                  <a:lnTo>
                    <a:pt x="946" y="3142"/>
                  </a:lnTo>
                  <a:lnTo>
                    <a:pt x="946" y="3142"/>
                  </a:lnTo>
                  <a:lnTo>
                    <a:pt x="946" y="3142"/>
                  </a:lnTo>
                  <a:lnTo>
                    <a:pt x="944" y="3142"/>
                  </a:lnTo>
                  <a:lnTo>
                    <a:pt x="944" y="3142"/>
                  </a:lnTo>
                  <a:lnTo>
                    <a:pt x="940" y="3142"/>
                  </a:lnTo>
                  <a:lnTo>
                    <a:pt x="940" y="3142"/>
                  </a:lnTo>
                  <a:lnTo>
                    <a:pt x="936" y="3142"/>
                  </a:lnTo>
                  <a:lnTo>
                    <a:pt x="936" y="3142"/>
                  </a:lnTo>
                  <a:lnTo>
                    <a:pt x="934" y="3140"/>
                  </a:lnTo>
                  <a:lnTo>
                    <a:pt x="934" y="3140"/>
                  </a:lnTo>
                  <a:lnTo>
                    <a:pt x="930" y="3140"/>
                  </a:lnTo>
                  <a:lnTo>
                    <a:pt x="930" y="3140"/>
                  </a:lnTo>
                  <a:lnTo>
                    <a:pt x="926" y="3140"/>
                  </a:lnTo>
                  <a:lnTo>
                    <a:pt x="926" y="3140"/>
                  </a:lnTo>
                  <a:lnTo>
                    <a:pt x="922" y="3140"/>
                  </a:lnTo>
                  <a:lnTo>
                    <a:pt x="922" y="3140"/>
                  </a:lnTo>
                  <a:lnTo>
                    <a:pt x="918" y="3140"/>
                  </a:lnTo>
                  <a:lnTo>
                    <a:pt x="918" y="3140"/>
                  </a:lnTo>
                  <a:lnTo>
                    <a:pt x="914" y="3142"/>
                  </a:lnTo>
                  <a:lnTo>
                    <a:pt x="914" y="3142"/>
                  </a:lnTo>
                  <a:lnTo>
                    <a:pt x="912" y="3142"/>
                  </a:lnTo>
                  <a:lnTo>
                    <a:pt x="912" y="3142"/>
                  </a:lnTo>
                  <a:lnTo>
                    <a:pt x="910" y="3142"/>
                  </a:lnTo>
                  <a:lnTo>
                    <a:pt x="910" y="3142"/>
                  </a:lnTo>
                  <a:lnTo>
                    <a:pt x="906" y="3142"/>
                  </a:lnTo>
                  <a:lnTo>
                    <a:pt x="904" y="3142"/>
                  </a:lnTo>
                  <a:lnTo>
                    <a:pt x="904" y="3142"/>
                  </a:lnTo>
                  <a:lnTo>
                    <a:pt x="902" y="3142"/>
                  </a:lnTo>
                  <a:lnTo>
                    <a:pt x="900" y="3142"/>
                  </a:lnTo>
                  <a:lnTo>
                    <a:pt x="900" y="3142"/>
                  </a:lnTo>
                  <a:lnTo>
                    <a:pt x="896" y="3142"/>
                  </a:lnTo>
                  <a:lnTo>
                    <a:pt x="894" y="3142"/>
                  </a:lnTo>
                  <a:lnTo>
                    <a:pt x="894" y="3142"/>
                  </a:lnTo>
                  <a:lnTo>
                    <a:pt x="890" y="3142"/>
                  </a:lnTo>
                  <a:lnTo>
                    <a:pt x="888" y="3142"/>
                  </a:lnTo>
                  <a:lnTo>
                    <a:pt x="888" y="3142"/>
                  </a:lnTo>
                  <a:lnTo>
                    <a:pt x="886" y="3142"/>
                  </a:lnTo>
                  <a:lnTo>
                    <a:pt x="886" y="3142"/>
                  </a:lnTo>
                  <a:lnTo>
                    <a:pt x="884" y="3142"/>
                  </a:lnTo>
                  <a:lnTo>
                    <a:pt x="884" y="3142"/>
                  </a:lnTo>
                  <a:lnTo>
                    <a:pt x="878" y="3142"/>
                  </a:lnTo>
                  <a:lnTo>
                    <a:pt x="878" y="3142"/>
                  </a:lnTo>
                  <a:lnTo>
                    <a:pt x="872" y="3142"/>
                  </a:lnTo>
                  <a:lnTo>
                    <a:pt x="872" y="3142"/>
                  </a:lnTo>
                  <a:lnTo>
                    <a:pt x="870" y="3142"/>
                  </a:lnTo>
                  <a:lnTo>
                    <a:pt x="870" y="3142"/>
                  </a:lnTo>
                  <a:lnTo>
                    <a:pt x="866" y="3140"/>
                  </a:lnTo>
                  <a:lnTo>
                    <a:pt x="866" y="3140"/>
                  </a:lnTo>
                  <a:lnTo>
                    <a:pt x="864" y="3140"/>
                  </a:lnTo>
                  <a:lnTo>
                    <a:pt x="864" y="3140"/>
                  </a:lnTo>
                  <a:lnTo>
                    <a:pt x="862" y="3142"/>
                  </a:lnTo>
                  <a:lnTo>
                    <a:pt x="862" y="3142"/>
                  </a:lnTo>
                  <a:lnTo>
                    <a:pt x="858" y="3140"/>
                  </a:lnTo>
                  <a:lnTo>
                    <a:pt x="858" y="3140"/>
                  </a:lnTo>
                  <a:lnTo>
                    <a:pt x="856" y="3140"/>
                  </a:lnTo>
                  <a:lnTo>
                    <a:pt x="856" y="3140"/>
                  </a:lnTo>
                  <a:lnTo>
                    <a:pt x="852" y="3142"/>
                  </a:lnTo>
                  <a:lnTo>
                    <a:pt x="852" y="3142"/>
                  </a:lnTo>
                  <a:lnTo>
                    <a:pt x="850" y="3142"/>
                  </a:lnTo>
                  <a:lnTo>
                    <a:pt x="850" y="3142"/>
                  </a:lnTo>
                  <a:lnTo>
                    <a:pt x="846" y="3142"/>
                  </a:lnTo>
                  <a:lnTo>
                    <a:pt x="846" y="3142"/>
                  </a:lnTo>
                  <a:lnTo>
                    <a:pt x="844" y="3142"/>
                  </a:lnTo>
                  <a:lnTo>
                    <a:pt x="844" y="3142"/>
                  </a:lnTo>
                  <a:lnTo>
                    <a:pt x="842" y="3140"/>
                  </a:lnTo>
                  <a:lnTo>
                    <a:pt x="842" y="3140"/>
                  </a:lnTo>
                  <a:lnTo>
                    <a:pt x="838" y="3140"/>
                  </a:lnTo>
                  <a:lnTo>
                    <a:pt x="838" y="3140"/>
                  </a:lnTo>
                  <a:lnTo>
                    <a:pt x="834" y="3140"/>
                  </a:lnTo>
                  <a:lnTo>
                    <a:pt x="834" y="3140"/>
                  </a:lnTo>
                  <a:lnTo>
                    <a:pt x="832" y="3142"/>
                  </a:lnTo>
                  <a:lnTo>
                    <a:pt x="832" y="3142"/>
                  </a:lnTo>
                  <a:lnTo>
                    <a:pt x="832" y="3142"/>
                  </a:lnTo>
                  <a:lnTo>
                    <a:pt x="830" y="3140"/>
                  </a:lnTo>
                  <a:lnTo>
                    <a:pt x="830" y="3140"/>
                  </a:lnTo>
                  <a:lnTo>
                    <a:pt x="828" y="3140"/>
                  </a:lnTo>
                  <a:lnTo>
                    <a:pt x="828" y="3140"/>
                  </a:lnTo>
                  <a:lnTo>
                    <a:pt x="822" y="3140"/>
                  </a:lnTo>
                  <a:lnTo>
                    <a:pt x="822" y="3140"/>
                  </a:lnTo>
                  <a:lnTo>
                    <a:pt x="822" y="3140"/>
                  </a:lnTo>
                  <a:lnTo>
                    <a:pt x="816" y="3138"/>
                  </a:lnTo>
                  <a:lnTo>
                    <a:pt x="816" y="3138"/>
                  </a:lnTo>
                  <a:lnTo>
                    <a:pt x="816" y="3138"/>
                  </a:lnTo>
                  <a:lnTo>
                    <a:pt x="816" y="3138"/>
                  </a:lnTo>
                  <a:lnTo>
                    <a:pt x="812" y="3140"/>
                  </a:lnTo>
                  <a:lnTo>
                    <a:pt x="812" y="3140"/>
                  </a:lnTo>
                  <a:lnTo>
                    <a:pt x="810" y="3140"/>
                  </a:lnTo>
                  <a:lnTo>
                    <a:pt x="810" y="3140"/>
                  </a:lnTo>
                  <a:lnTo>
                    <a:pt x="808" y="3140"/>
                  </a:lnTo>
                  <a:lnTo>
                    <a:pt x="808" y="3140"/>
                  </a:lnTo>
                  <a:lnTo>
                    <a:pt x="804" y="3140"/>
                  </a:lnTo>
                  <a:lnTo>
                    <a:pt x="804" y="3140"/>
                  </a:lnTo>
                  <a:lnTo>
                    <a:pt x="800" y="3140"/>
                  </a:lnTo>
                  <a:lnTo>
                    <a:pt x="800" y="3140"/>
                  </a:lnTo>
                  <a:lnTo>
                    <a:pt x="800" y="3140"/>
                  </a:lnTo>
                  <a:lnTo>
                    <a:pt x="800" y="3140"/>
                  </a:lnTo>
                  <a:lnTo>
                    <a:pt x="798" y="3140"/>
                  </a:lnTo>
                  <a:lnTo>
                    <a:pt x="798" y="3140"/>
                  </a:lnTo>
                  <a:lnTo>
                    <a:pt x="794" y="3140"/>
                  </a:lnTo>
                  <a:lnTo>
                    <a:pt x="794" y="3140"/>
                  </a:lnTo>
                  <a:lnTo>
                    <a:pt x="790" y="3140"/>
                  </a:lnTo>
                  <a:lnTo>
                    <a:pt x="790" y="3140"/>
                  </a:lnTo>
                  <a:lnTo>
                    <a:pt x="788" y="3142"/>
                  </a:lnTo>
                  <a:lnTo>
                    <a:pt x="788" y="3142"/>
                  </a:lnTo>
                  <a:lnTo>
                    <a:pt x="786" y="3140"/>
                  </a:lnTo>
                  <a:lnTo>
                    <a:pt x="786" y="3140"/>
                  </a:lnTo>
                  <a:lnTo>
                    <a:pt x="782" y="3140"/>
                  </a:lnTo>
                  <a:lnTo>
                    <a:pt x="782" y="3140"/>
                  </a:lnTo>
                  <a:lnTo>
                    <a:pt x="776" y="3142"/>
                  </a:lnTo>
                  <a:lnTo>
                    <a:pt x="776" y="3142"/>
                  </a:lnTo>
                  <a:lnTo>
                    <a:pt x="770" y="3142"/>
                  </a:lnTo>
                  <a:lnTo>
                    <a:pt x="770" y="3142"/>
                  </a:lnTo>
                  <a:lnTo>
                    <a:pt x="768" y="3142"/>
                  </a:lnTo>
                  <a:lnTo>
                    <a:pt x="768" y="3142"/>
                  </a:lnTo>
                  <a:lnTo>
                    <a:pt x="758" y="3142"/>
                  </a:lnTo>
                  <a:lnTo>
                    <a:pt x="758" y="3142"/>
                  </a:lnTo>
                  <a:lnTo>
                    <a:pt x="754" y="3142"/>
                  </a:lnTo>
                  <a:lnTo>
                    <a:pt x="754" y="3142"/>
                  </a:lnTo>
                  <a:lnTo>
                    <a:pt x="752" y="3142"/>
                  </a:lnTo>
                  <a:lnTo>
                    <a:pt x="752" y="3142"/>
                  </a:lnTo>
                  <a:lnTo>
                    <a:pt x="750" y="3142"/>
                  </a:lnTo>
                  <a:lnTo>
                    <a:pt x="748" y="3142"/>
                  </a:lnTo>
                  <a:lnTo>
                    <a:pt x="748" y="3142"/>
                  </a:lnTo>
                  <a:lnTo>
                    <a:pt x="746" y="3142"/>
                  </a:lnTo>
                  <a:lnTo>
                    <a:pt x="746" y="3142"/>
                  </a:lnTo>
                  <a:lnTo>
                    <a:pt x="744" y="3142"/>
                  </a:lnTo>
                  <a:lnTo>
                    <a:pt x="742" y="3142"/>
                  </a:lnTo>
                  <a:lnTo>
                    <a:pt x="742" y="3142"/>
                  </a:lnTo>
                  <a:lnTo>
                    <a:pt x="740" y="3142"/>
                  </a:lnTo>
                  <a:lnTo>
                    <a:pt x="740" y="3142"/>
                  </a:lnTo>
                  <a:lnTo>
                    <a:pt x="738" y="3144"/>
                  </a:lnTo>
                  <a:lnTo>
                    <a:pt x="738" y="3144"/>
                  </a:lnTo>
                  <a:lnTo>
                    <a:pt x="736" y="3144"/>
                  </a:lnTo>
                  <a:lnTo>
                    <a:pt x="736" y="3144"/>
                  </a:lnTo>
                  <a:lnTo>
                    <a:pt x="730" y="3146"/>
                  </a:lnTo>
                  <a:lnTo>
                    <a:pt x="730" y="3146"/>
                  </a:lnTo>
                  <a:lnTo>
                    <a:pt x="730" y="3146"/>
                  </a:lnTo>
                  <a:lnTo>
                    <a:pt x="730" y="3146"/>
                  </a:lnTo>
                  <a:lnTo>
                    <a:pt x="730" y="3146"/>
                  </a:lnTo>
                  <a:lnTo>
                    <a:pt x="724" y="3144"/>
                  </a:lnTo>
                  <a:lnTo>
                    <a:pt x="724" y="3144"/>
                  </a:lnTo>
                  <a:lnTo>
                    <a:pt x="722" y="3144"/>
                  </a:lnTo>
                  <a:lnTo>
                    <a:pt x="722" y="3144"/>
                  </a:lnTo>
                  <a:lnTo>
                    <a:pt x="718" y="3144"/>
                  </a:lnTo>
                  <a:lnTo>
                    <a:pt x="718" y="3144"/>
                  </a:lnTo>
                  <a:lnTo>
                    <a:pt x="716" y="3144"/>
                  </a:lnTo>
                  <a:lnTo>
                    <a:pt x="716" y="3144"/>
                  </a:lnTo>
                  <a:lnTo>
                    <a:pt x="712" y="3142"/>
                  </a:lnTo>
                  <a:lnTo>
                    <a:pt x="712" y="3142"/>
                  </a:lnTo>
                  <a:lnTo>
                    <a:pt x="710" y="3142"/>
                  </a:lnTo>
                  <a:lnTo>
                    <a:pt x="710" y="3142"/>
                  </a:lnTo>
                  <a:lnTo>
                    <a:pt x="706" y="3142"/>
                  </a:lnTo>
                  <a:lnTo>
                    <a:pt x="706" y="3142"/>
                  </a:lnTo>
                  <a:lnTo>
                    <a:pt x="704" y="3140"/>
                  </a:lnTo>
                  <a:lnTo>
                    <a:pt x="704" y="3140"/>
                  </a:lnTo>
                  <a:lnTo>
                    <a:pt x="700" y="3140"/>
                  </a:lnTo>
                  <a:lnTo>
                    <a:pt x="700" y="3140"/>
                  </a:lnTo>
                  <a:lnTo>
                    <a:pt x="696" y="3140"/>
                  </a:lnTo>
                  <a:lnTo>
                    <a:pt x="696" y="3140"/>
                  </a:lnTo>
                  <a:lnTo>
                    <a:pt x="694" y="3142"/>
                  </a:lnTo>
                  <a:lnTo>
                    <a:pt x="694" y="3142"/>
                  </a:lnTo>
                  <a:lnTo>
                    <a:pt x="694" y="3142"/>
                  </a:lnTo>
                  <a:lnTo>
                    <a:pt x="694" y="3142"/>
                  </a:lnTo>
                  <a:lnTo>
                    <a:pt x="692" y="3140"/>
                  </a:lnTo>
                  <a:lnTo>
                    <a:pt x="692" y="3140"/>
                  </a:lnTo>
                  <a:lnTo>
                    <a:pt x="688" y="3140"/>
                  </a:lnTo>
                  <a:lnTo>
                    <a:pt x="688" y="3140"/>
                  </a:lnTo>
                  <a:lnTo>
                    <a:pt x="686" y="3140"/>
                  </a:lnTo>
                  <a:lnTo>
                    <a:pt x="686" y="3140"/>
                  </a:lnTo>
                  <a:lnTo>
                    <a:pt x="682" y="3140"/>
                  </a:lnTo>
                  <a:lnTo>
                    <a:pt x="682" y="3140"/>
                  </a:lnTo>
                  <a:lnTo>
                    <a:pt x="680" y="3140"/>
                  </a:lnTo>
                  <a:lnTo>
                    <a:pt x="680" y="3140"/>
                  </a:lnTo>
                  <a:lnTo>
                    <a:pt x="676" y="3138"/>
                  </a:lnTo>
                  <a:lnTo>
                    <a:pt x="676" y="3138"/>
                  </a:lnTo>
                  <a:lnTo>
                    <a:pt x="672" y="3140"/>
                  </a:lnTo>
                  <a:lnTo>
                    <a:pt x="672" y="3140"/>
                  </a:lnTo>
                  <a:lnTo>
                    <a:pt x="670" y="3140"/>
                  </a:lnTo>
                  <a:lnTo>
                    <a:pt x="670" y="3140"/>
                  </a:lnTo>
                  <a:lnTo>
                    <a:pt x="668" y="3140"/>
                  </a:lnTo>
                  <a:lnTo>
                    <a:pt x="668" y="3140"/>
                  </a:lnTo>
                  <a:lnTo>
                    <a:pt x="664" y="3140"/>
                  </a:lnTo>
                  <a:lnTo>
                    <a:pt x="664" y="3140"/>
                  </a:lnTo>
                  <a:lnTo>
                    <a:pt x="664" y="3140"/>
                  </a:lnTo>
                  <a:lnTo>
                    <a:pt x="662" y="3140"/>
                  </a:lnTo>
                  <a:lnTo>
                    <a:pt x="662" y="3140"/>
                  </a:lnTo>
                  <a:lnTo>
                    <a:pt x="660" y="3140"/>
                  </a:lnTo>
                  <a:lnTo>
                    <a:pt x="660" y="3140"/>
                  </a:lnTo>
                  <a:lnTo>
                    <a:pt x="660" y="3140"/>
                  </a:lnTo>
                  <a:lnTo>
                    <a:pt x="654" y="3140"/>
                  </a:lnTo>
                  <a:lnTo>
                    <a:pt x="654" y="3142"/>
                  </a:lnTo>
                  <a:lnTo>
                    <a:pt x="654" y="3142"/>
                  </a:lnTo>
                  <a:lnTo>
                    <a:pt x="648" y="3140"/>
                  </a:lnTo>
                  <a:lnTo>
                    <a:pt x="646" y="3140"/>
                  </a:lnTo>
                  <a:lnTo>
                    <a:pt x="644" y="3140"/>
                  </a:lnTo>
                  <a:lnTo>
                    <a:pt x="644" y="3140"/>
                  </a:lnTo>
                  <a:lnTo>
                    <a:pt x="642" y="3140"/>
                  </a:lnTo>
                  <a:lnTo>
                    <a:pt x="642" y="3140"/>
                  </a:lnTo>
                  <a:lnTo>
                    <a:pt x="640" y="3142"/>
                  </a:lnTo>
                  <a:lnTo>
                    <a:pt x="638" y="3140"/>
                  </a:lnTo>
                  <a:lnTo>
                    <a:pt x="638" y="3140"/>
                  </a:lnTo>
                  <a:lnTo>
                    <a:pt x="636" y="3142"/>
                  </a:lnTo>
                  <a:lnTo>
                    <a:pt x="636" y="3142"/>
                  </a:lnTo>
                  <a:lnTo>
                    <a:pt x="630" y="3142"/>
                  </a:lnTo>
                  <a:lnTo>
                    <a:pt x="630" y="3142"/>
                  </a:lnTo>
                  <a:lnTo>
                    <a:pt x="630" y="3142"/>
                  </a:lnTo>
                  <a:lnTo>
                    <a:pt x="624" y="3140"/>
                  </a:lnTo>
                  <a:lnTo>
                    <a:pt x="624" y="3140"/>
                  </a:lnTo>
                  <a:lnTo>
                    <a:pt x="620" y="3140"/>
                  </a:lnTo>
                  <a:lnTo>
                    <a:pt x="618" y="3140"/>
                  </a:lnTo>
                  <a:lnTo>
                    <a:pt x="618" y="3140"/>
                  </a:lnTo>
                  <a:lnTo>
                    <a:pt x="614" y="3142"/>
                  </a:lnTo>
                  <a:lnTo>
                    <a:pt x="614" y="3142"/>
                  </a:lnTo>
                  <a:lnTo>
                    <a:pt x="610" y="3142"/>
                  </a:lnTo>
                  <a:lnTo>
                    <a:pt x="610" y="3142"/>
                  </a:lnTo>
                  <a:lnTo>
                    <a:pt x="608" y="3142"/>
                  </a:lnTo>
                  <a:lnTo>
                    <a:pt x="608" y="3142"/>
                  </a:lnTo>
                  <a:lnTo>
                    <a:pt x="604" y="3142"/>
                  </a:lnTo>
                  <a:lnTo>
                    <a:pt x="604" y="3142"/>
                  </a:lnTo>
                  <a:lnTo>
                    <a:pt x="600" y="3144"/>
                  </a:lnTo>
                  <a:lnTo>
                    <a:pt x="600" y="3144"/>
                  </a:lnTo>
                  <a:lnTo>
                    <a:pt x="598" y="3144"/>
                  </a:lnTo>
                  <a:lnTo>
                    <a:pt x="598" y="3144"/>
                  </a:lnTo>
                  <a:lnTo>
                    <a:pt x="592" y="3146"/>
                  </a:lnTo>
                  <a:lnTo>
                    <a:pt x="592" y="3146"/>
                  </a:lnTo>
                  <a:lnTo>
                    <a:pt x="590" y="3150"/>
                  </a:lnTo>
                  <a:lnTo>
                    <a:pt x="590" y="3156"/>
                  </a:lnTo>
                  <a:lnTo>
                    <a:pt x="590" y="3156"/>
                  </a:lnTo>
                  <a:lnTo>
                    <a:pt x="590" y="3158"/>
                  </a:lnTo>
                  <a:lnTo>
                    <a:pt x="590" y="3158"/>
                  </a:lnTo>
                  <a:lnTo>
                    <a:pt x="590" y="3160"/>
                  </a:lnTo>
                  <a:lnTo>
                    <a:pt x="590" y="3160"/>
                  </a:lnTo>
                  <a:lnTo>
                    <a:pt x="590" y="3164"/>
                  </a:lnTo>
                  <a:lnTo>
                    <a:pt x="590" y="3164"/>
                  </a:lnTo>
                  <a:lnTo>
                    <a:pt x="592" y="3166"/>
                  </a:lnTo>
                  <a:lnTo>
                    <a:pt x="592" y="3166"/>
                  </a:lnTo>
                  <a:lnTo>
                    <a:pt x="590" y="3168"/>
                  </a:lnTo>
                  <a:lnTo>
                    <a:pt x="590" y="3168"/>
                  </a:lnTo>
                  <a:lnTo>
                    <a:pt x="588" y="3170"/>
                  </a:lnTo>
                  <a:lnTo>
                    <a:pt x="588" y="3170"/>
                  </a:lnTo>
                  <a:lnTo>
                    <a:pt x="588" y="3176"/>
                  </a:lnTo>
                  <a:lnTo>
                    <a:pt x="588" y="3176"/>
                  </a:lnTo>
                  <a:lnTo>
                    <a:pt x="588" y="3178"/>
                  </a:lnTo>
                  <a:lnTo>
                    <a:pt x="588" y="3178"/>
                  </a:lnTo>
                  <a:lnTo>
                    <a:pt x="588" y="3180"/>
                  </a:lnTo>
                  <a:lnTo>
                    <a:pt x="588" y="3180"/>
                  </a:lnTo>
                  <a:lnTo>
                    <a:pt x="588" y="3184"/>
                  </a:lnTo>
                  <a:lnTo>
                    <a:pt x="588" y="3184"/>
                  </a:lnTo>
                  <a:lnTo>
                    <a:pt x="588" y="3186"/>
                  </a:lnTo>
                  <a:lnTo>
                    <a:pt x="588" y="3186"/>
                  </a:lnTo>
                  <a:lnTo>
                    <a:pt x="588" y="3190"/>
                  </a:lnTo>
                  <a:lnTo>
                    <a:pt x="588" y="3190"/>
                  </a:lnTo>
                  <a:lnTo>
                    <a:pt x="588" y="3194"/>
                  </a:lnTo>
                  <a:lnTo>
                    <a:pt x="588" y="3194"/>
                  </a:lnTo>
                  <a:lnTo>
                    <a:pt x="590" y="3196"/>
                  </a:lnTo>
                  <a:lnTo>
                    <a:pt x="590" y="3196"/>
                  </a:lnTo>
                  <a:lnTo>
                    <a:pt x="590" y="3198"/>
                  </a:lnTo>
                  <a:lnTo>
                    <a:pt x="590" y="3198"/>
                  </a:lnTo>
                  <a:lnTo>
                    <a:pt x="588" y="3202"/>
                  </a:lnTo>
                  <a:lnTo>
                    <a:pt x="588" y="3202"/>
                  </a:lnTo>
                  <a:lnTo>
                    <a:pt x="588" y="3204"/>
                  </a:lnTo>
                  <a:lnTo>
                    <a:pt x="588" y="3204"/>
                  </a:lnTo>
                  <a:lnTo>
                    <a:pt x="588" y="3206"/>
                  </a:lnTo>
                  <a:lnTo>
                    <a:pt x="588" y="3206"/>
                  </a:lnTo>
                  <a:lnTo>
                    <a:pt x="588" y="3212"/>
                  </a:lnTo>
                  <a:lnTo>
                    <a:pt x="588" y="3212"/>
                  </a:lnTo>
                  <a:lnTo>
                    <a:pt x="586" y="3216"/>
                  </a:lnTo>
                  <a:lnTo>
                    <a:pt x="586" y="3216"/>
                  </a:lnTo>
                  <a:lnTo>
                    <a:pt x="586" y="3218"/>
                  </a:lnTo>
                  <a:lnTo>
                    <a:pt x="586" y="3218"/>
                  </a:lnTo>
                  <a:lnTo>
                    <a:pt x="588" y="3224"/>
                  </a:lnTo>
                  <a:lnTo>
                    <a:pt x="588" y="3224"/>
                  </a:lnTo>
                  <a:lnTo>
                    <a:pt x="588" y="3228"/>
                  </a:lnTo>
                  <a:lnTo>
                    <a:pt x="588" y="3228"/>
                  </a:lnTo>
                  <a:lnTo>
                    <a:pt x="590" y="3230"/>
                  </a:lnTo>
                  <a:lnTo>
                    <a:pt x="590" y="3230"/>
                  </a:lnTo>
                  <a:lnTo>
                    <a:pt x="590" y="3232"/>
                  </a:lnTo>
                  <a:lnTo>
                    <a:pt x="590" y="3232"/>
                  </a:lnTo>
                  <a:lnTo>
                    <a:pt x="588" y="3236"/>
                  </a:lnTo>
                  <a:lnTo>
                    <a:pt x="588" y="3236"/>
                  </a:lnTo>
                  <a:lnTo>
                    <a:pt x="588" y="3240"/>
                  </a:lnTo>
                  <a:lnTo>
                    <a:pt x="588" y="3240"/>
                  </a:lnTo>
                  <a:lnTo>
                    <a:pt x="586" y="3246"/>
                  </a:lnTo>
                  <a:lnTo>
                    <a:pt x="586" y="3246"/>
                  </a:lnTo>
                  <a:lnTo>
                    <a:pt x="586" y="3248"/>
                  </a:lnTo>
                  <a:lnTo>
                    <a:pt x="586" y="3248"/>
                  </a:lnTo>
                  <a:lnTo>
                    <a:pt x="588" y="3252"/>
                  </a:lnTo>
                  <a:lnTo>
                    <a:pt x="588" y="3254"/>
                  </a:lnTo>
                  <a:lnTo>
                    <a:pt x="588" y="3254"/>
                  </a:lnTo>
                  <a:lnTo>
                    <a:pt x="588" y="3258"/>
                  </a:lnTo>
                  <a:lnTo>
                    <a:pt x="590" y="3264"/>
                  </a:lnTo>
                  <a:lnTo>
                    <a:pt x="590" y="3264"/>
                  </a:lnTo>
                  <a:lnTo>
                    <a:pt x="590" y="3266"/>
                  </a:lnTo>
                  <a:lnTo>
                    <a:pt x="590" y="3266"/>
                  </a:lnTo>
                  <a:lnTo>
                    <a:pt x="590" y="3270"/>
                  </a:lnTo>
                  <a:lnTo>
                    <a:pt x="590" y="3272"/>
                  </a:lnTo>
                  <a:lnTo>
                    <a:pt x="590" y="3272"/>
                  </a:lnTo>
                  <a:lnTo>
                    <a:pt x="590" y="3278"/>
                  </a:lnTo>
                  <a:lnTo>
                    <a:pt x="590" y="3278"/>
                  </a:lnTo>
                  <a:lnTo>
                    <a:pt x="590" y="3282"/>
                  </a:lnTo>
                  <a:lnTo>
                    <a:pt x="590" y="3282"/>
                  </a:lnTo>
                  <a:lnTo>
                    <a:pt x="590" y="3284"/>
                  </a:lnTo>
                  <a:lnTo>
                    <a:pt x="590" y="3284"/>
                  </a:lnTo>
                  <a:lnTo>
                    <a:pt x="590" y="3286"/>
                  </a:lnTo>
                  <a:lnTo>
                    <a:pt x="590" y="3286"/>
                  </a:lnTo>
                  <a:lnTo>
                    <a:pt x="588" y="3290"/>
                  </a:lnTo>
                  <a:lnTo>
                    <a:pt x="588" y="3290"/>
                  </a:lnTo>
                  <a:lnTo>
                    <a:pt x="588" y="3292"/>
                  </a:lnTo>
                  <a:lnTo>
                    <a:pt x="588" y="3292"/>
                  </a:lnTo>
                  <a:lnTo>
                    <a:pt x="588" y="3296"/>
                  </a:lnTo>
                  <a:lnTo>
                    <a:pt x="588" y="3296"/>
                  </a:lnTo>
                  <a:lnTo>
                    <a:pt x="588" y="3300"/>
                  </a:lnTo>
                  <a:lnTo>
                    <a:pt x="586" y="3302"/>
                  </a:lnTo>
                  <a:lnTo>
                    <a:pt x="586" y="3302"/>
                  </a:lnTo>
                  <a:lnTo>
                    <a:pt x="586" y="3304"/>
                  </a:lnTo>
                  <a:lnTo>
                    <a:pt x="586" y="3304"/>
                  </a:lnTo>
                  <a:lnTo>
                    <a:pt x="586" y="3308"/>
                  </a:lnTo>
                  <a:lnTo>
                    <a:pt x="586" y="3308"/>
                  </a:lnTo>
                  <a:lnTo>
                    <a:pt x="586" y="3312"/>
                  </a:lnTo>
                  <a:lnTo>
                    <a:pt x="586" y="3314"/>
                  </a:lnTo>
                  <a:lnTo>
                    <a:pt x="586" y="3314"/>
                  </a:lnTo>
                  <a:lnTo>
                    <a:pt x="586" y="3318"/>
                  </a:lnTo>
                  <a:lnTo>
                    <a:pt x="586" y="3318"/>
                  </a:lnTo>
                  <a:lnTo>
                    <a:pt x="586" y="3320"/>
                  </a:lnTo>
                  <a:lnTo>
                    <a:pt x="586" y="3320"/>
                  </a:lnTo>
                  <a:lnTo>
                    <a:pt x="586" y="3322"/>
                  </a:lnTo>
                  <a:lnTo>
                    <a:pt x="586" y="3322"/>
                  </a:lnTo>
                  <a:lnTo>
                    <a:pt x="584" y="3326"/>
                  </a:lnTo>
                  <a:lnTo>
                    <a:pt x="584" y="3326"/>
                  </a:lnTo>
                  <a:lnTo>
                    <a:pt x="586" y="3330"/>
                  </a:lnTo>
                  <a:lnTo>
                    <a:pt x="586" y="3330"/>
                  </a:lnTo>
                  <a:lnTo>
                    <a:pt x="586" y="3332"/>
                  </a:lnTo>
                  <a:lnTo>
                    <a:pt x="586" y="3332"/>
                  </a:lnTo>
                  <a:lnTo>
                    <a:pt x="586" y="3334"/>
                  </a:lnTo>
                  <a:lnTo>
                    <a:pt x="586" y="3334"/>
                  </a:lnTo>
                  <a:lnTo>
                    <a:pt x="586" y="3338"/>
                  </a:lnTo>
                  <a:lnTo>
                    <a:pt x="586" y="3338"/>
                  </a:lnTo>
                  <a:lnTo>
                    <a:pt x="586" y="3342"/>
                  </a:lnTo>
                  <a:lnTo>
                    <a:pt x="586" y="3342"/>
                  </a:lnTo>
                  <a:lnTo>
                    <a:pt x="588" y="3344"/>
                  </a:lnTo>
                  <a:lnTo>
                    <a:pt x="588" y="3344"/>
                  </a:lnTo>
                  <a:lnTo>
                    <a:pt x="588" y="3348"/>
                  </a:lnTo>
                  <a:lnTo>
                    <a:pt x="588" y="3348"/>
                  </a:lnTo>
                  <a:lnTo>
                    <a:pt x="588" y="3350"/>
                  </a:lnTo>
                  <a:lnTo>
                    <a:pt x="588" y="3350"/>
                  </a:lnTo>
                  <a:lnTo>
                    <a:pt x="588" y="3352"/>
                  </a:lnTo>
                  <a:lnTo>
                    <a:pt x="588" y="3352"/>
                  </a:lnTo>
                  <a:lnTo>
                    <a:pt x="590" y="3356"/>
                  </a:lnTo>
                  <a:lnTo>
                    <a:pt x="590" y="3356"/>
                  </a:lnTo>
                  <a:lnTo>
                    <a:pt x="590" y="3360"/>
                  </a:lnTo>
                  <a:lnTo>
                    <a:pt x="590" y="3362"/>
                  </a:lnTo>
                  <a:lnTo>
                    <a:pt x="590" y="3362"/>
                  </a:lnTo>
                  <a:lnTo>
                    <a:pt x="590" y="3366"/>
                  </a:lnTo>
                  <a:lnTo>
                    <a:pt x="590" y="3366"/>
                  </a:lnTo>
                  <a:lnTo>
                    <a:pt x="590" y="3372"/>
                  </a:lnTo>
                  <a:lnTo>
                    <a:pt x="590" y="3374"/>
                  </a:lnTo>
                  <a:lnTo>
                    <a:pt x="590" y="3374"/>
                  </a:lnTo>
                  <a:lnTo>
                    <a:pt x="588" y="3376"/>
                  </a:lnTo>
                  <a:lnTo>
                    <a:pt x="588" y="3376"/>
                  </a:lnTo>
                  <a:lnTo>
                    <a:pt x="588" y="3380"/>
                  </a:lnTo>
                  <a:lnTo>
                    <a:pt x="588" y="3380"/>
                  </a:lnTo>
                  <a:lnTo>
                    <a:pt x="588" y="3382"/>
                  </a:lnTo>
                  <a:lnTo>
                    <a:pt x="588" y="3382"/>
                  </a:lnTo>
                  <a:lnTo>
                    <a:pt x="588" y="3386"/>
                  </a:lnTo>
                  <a:lnTo>
                    <a:pt x="588" y="3386"/>
                  </a:lnTo>
                  <a:lnTo>
                    <a:pt x="588" y="3390"/>
                  </a:lnTo>
                  <a:lnTo>
                    <a:pt x="588" y="3390"/>
                  </a:lnTo>
                  <a:lnTo>
                    <a:pt x="590" y="3392"/>
                  </a:lnTo>
                  <a:lnTo>
                    <a:pt x="590" y="3392"/>
                  </a:lnTo>
                  <a:lnTo>
                    <a:pt x="590" y="3394"/>
                  </a:lnTo>
                  <a:lnTo>
                    <a:pt x="590" y="3394"/>
                  </a:lnTo>
                  <a:lnTo>
                    <a:pt x="590" y="3398"/>
                  </a:lnTo>
                  <a:lnTo>
                    <a:pt x="590" y="3398"/>
                  </a:lnTo>
                  <a:lnTo>
                    <a:pt x="590" y="3398"/>
                  </a:lnTo>
                  <a:lnTo>
                    <a:pt x="590" y="3398"/>
                  </a:lnTo>
                  <a:lnTo>
                    <a:pt x="590" y="3402"/>
                  </a:lnTo>
                  <a:lnTo>
                    <a:pt x="590" y="3402"/>
                  </a:lnTo>
                  <a:lnTo>
                    <a:pt x="590" y="3406"/>
                  </a:lnTo>
                  <a:lnTo>
                    <a:pt x="590" y="3406"/>
                  </a:lnTo>
                  <a:lnTo>
                    <a:pt x="590" y="3408"/>
                  </a:lnTo>
                  <a:lnTo>
                    <a:pt x="590" y="3408"/>
                  </a:lnTo>
                  <a:lnTo>
                    <a:pt x="590" y="3410"/>
                  </a:lnTo>
                  <a:lnTo>
                    <a:pt x="590" y="3410"/>
                  </a:lnTo>
                  <a:lnTo>
                    <a:pt x="588" y="3414"/>
                  </a:lnTo>
                  <a:lnTo>
                    <a:pt x="588" y="3414"/>
                  </a:lnTo>
                  <a:lnTo>
                    <a:pt x="588" y="3416"/>
                  </a:lnTo>
                  <a:lnTo>
                    <a:pt x="588" y="3416"/>
                  </a:lnTo>
                  <a:lnTo>
                    <a:pt x="588" y="3420"/>
                  </a:lnTo>
                  <a:lnTo>
                    <a:pt x="588" y="3420"/>
                  </a:lnTo>
                  <a:lnTo>
                    <a:pt x="588" y="3422"/>
                  </a:lnTo>
                  <a:lnTo>
                    <a:pt x="588" y="3422"/>
                  </a:lnTo>
                  <a:lnTo>
                    <a:pt x="590" y="3426"/>
                  </a:lnTo>
                  <a:lnTo>
                    <a:pt x="590" y="3426"/>
                  </a:lnTo>
                  <a:lnTo>
                    <a:pt x="588" y="3428"/>
                  </a:lnTo>
                  <a:lnTo>
                    <a:pt x="588" y="3428"/>
                  </a:lnTo>
                  <a:lnTo>
                    <a:pt x="588" y="3430"/>
                  </a:lnTo>
                  <a:lnTo>
                    <a:pt x="588" y="3430"/>
                  </a:lnTo>
                  <a:lnTo>
                    <a:pt x="588" y="3434"/>
                  </a:lnTo>
                  <a:lnTo>
                    <a:pt x="588" y="3434"/>
                  </a:lnTo>
                  <a:lnTo>
                    <a:pt x="588" y="3436"/>
                  </a:lnTo>
                  <a:lnTo>
                    <a:pt x="588" y="3436"/>
                  </a:lnTo>
                  <a:lnTo>
                    <a:pt x="588" y="3440"/>
                  </a:lnTo>
                  <a:lnTo>
                    <a:pt x="588" y="3440"/>
                  </a:lnTo>
                  <a:lnTo>
                    <a:pt x="588" y="3442"/>
                  </a:lnTo>
                  <a:lnTo>
                    <a:pt x="588" y="3442"/>
                  </a:lnTo>
                  <a:lnTo>
                    <a:pt x="588" y="3444"/>
                  </a:lnTo>
                  <a:lnTo>
                    <a:pt x="588" y="3444"/>
                  </a:lnTo>
                  <a:lnTo>
                    <a:pt x="588" y="3450"/>
                  </a:lnTo>
                  <a:lnTo>
                    <a:pt x="588" y="3450"/>
                  </a:lnTo>
                  <a:lnTo>
                    <a:pt x="590" y="3454"/>
                  </a:lnTo>
                  <a:lnTo>
                    <a:pt x="590" y="3454"/>
                  </a:lnTo>
                  <a:lnTo>
                    <a:pt x="590" y="3458"/>
                  </a:lnTo>
                  <a:lnTo>
                    <a:pt x="590" y="3458"/>
                  </a:lnTo>
                  <a:lnTo>
                    <a:pt x="590" y="3458"/>
                  </a:lnTo>
                  <a:lnTo>
                    <a:pt x="590" y="3458"/>
                  </a:lnTo>
                  <a:lnTo>
                    <a:pt x="588" y="3464"/>
                  </a:lnTo>
                  <a:lnTo>
                    <a:pt x="588" y="3464"/>
                  </a:lnTo>
                  <a:lnTo>
                    <a:pt x="588" y="3470"/>
                  </a:lnTo>
                  <a:lnTo>
                    <a:pt x="590" y="3470"/>
                  </a:lnTo>
                  <a:lnTo>
                    <a:pt x="590" y="3470"/>
                  </a:lnTo>
                  <a:lnTo>
                    <a:pt x="590" y="3474"/>
                  </a:lnTo>
                  <a:lnTo>
                    <a:pt x="590" y="3476"/>
                  </a:lnTo>
                  <a:lnTo>
                    <a:pt x="590" y="3476"/>
                  </a:lnTo>
                  <a:lnTo>
                    <a:pt x="590" y="3480"/>
                  </a:lnTo>
                  <a:lnTo>
                    <a:pt x="590" y="3480"/>
                  </a:lnTo>
                  <a:lnTo>
                    <a:pt x="590" y="3482"/>
                  </a:lnTo>
                  <a:lnTo>
                    <a:pt x="590" y="3482"/>
                  </a:lnTo>
                  <a:lnTo>
                    <a:pt x="588" y="3486"/>
                  </a:lnTo>
                  <a:lnTo>
                    <a:pt x="588" y="3486"/>
                  </a:lnTo>
                  <a:lnTo>
                    <a:pt x="588" y="3490"/>
                  </a:lnTo>
                  <a:lnTo>
                    <a:pt x="588" y="3492"/>
                  </a:lnTo>
                  <a:lnTo>
                    <a:pt x="588" y="3492"/>
                  </a:lnTo>
                  <a:lnTo>
                    <a:pt x="588" y="3496"/>
                  </a:lnTo>
                  <a:lnTo>
                    <a:pt x="588" y="3496"/>
                  </a:lnTo>
                  <a:lnTo>
                    <a:pt x="588" y="3498"/>
                  </a:lnTo>
                  <a:lnTo>
                    <a:pt x="588" y="3498"/>
                  </a:lnTo>
                  <a:lnTo>
                    <a:pt x="588" y="3500"/>
                  </a:lnTo>
                  <a:lnTo>
                    <a:pt x="588" y="3500"/>
                  </a:lnTo>
                  <a:lnTo>
                    <a:pt x="588" y="3502"/>
                  </a:lnTo>
                  <a:lnTo>
                    <a:pt x="588" y="3502"/>
                  </a:lnTo>
                  <a:lnTo>
                    <a:pt x="588" y="3508"/>
                  </a:lnTo>
                  <a:lnTo>
                    <a:pt x="588" y="3508"/>
                  </a:lnTo>
                  <a:lnTo>
                    <a:pt x="586" y="3510"/>
                  </a:lnTo>
                  <a:lnTo>
                    <a:pt x="586" y="3510"/>
                  </a:lnTo>
                  <a:lnTo>
                    <a:pt x="586" y="3514"/>
                  </a:lnTo>
                  <a:lnTo>
                    <a:pt x="586" y="3514"/>
                  </a:lnTo>
                  <a:lnTo>
                    <a:pt x="586" y="3518"/>
                  </a:lnTo>
                  <a:lnTo>
                    <a:pt x="586" y="3518"/>
                  </a:lnTo>
                  <a:lnTo>
                    <a:pt x="588" y="3520"/>
                  </a:lnTo>
                  <a:lnTo>
                    <a:pt x="588" y="3520"/>
                  </a:lnTo>
                  <a:lnTo>
                    <a:pt x="588" y="3522"/>
                  </a:lnTo>
                  <a:lnTo>
                    <a:pt x="588" y="3522"/>
                  </a:lnTo>
                  <a:lnTo>
                    <a:pt x="586" y="3526"/>
                  </a:lnTo>
                  <a:lnTo>
                    <a:pt x="586" y="3526"/>
                  </a:lnTo>
                  <a:lnTo>
                    <a:pt x="588" y="3530"/>
                  </a:lnTo>
                  <a:lnTo>
                    <a:pt x="590" y="3532"/>
                  </a:lnTo>
                  <a:lnTo>
                    <a:pt x="590" y="3532"/>
                  </a:lnTo>
                  <a:lnTo>
                    <a:pt x="592" y="3536"/>
                  </a:lnTo>
                  <a:lnTo>
                    <a:pt x="592" y="3536"/>
                  </a:lnTo>
                  <a:lnTo>
                    <a:pt x="592" y="3540"/>
                  </a:lnTo>
                  <a:lnTo>
                    <a:pt x="592" y="3540"/>
                  </a:lnTo>
                  <a:lnTo>
                    <a:pt x="592" y="3544"/>
                  </a:lnTo>
                  <a:lnTo>
                    <a:pt x="592" y="3544"/>
                  </a:lnTo>
                  <a:lnTo>
                    <a:pt x="590" y="3546"/>
                  </a:lnTo>
                  <a:lnTo>
                    <a:pt x="590" y="3548"/>
                  </a:lnTo>
                  <a:lnTo>
                    <a:pt x="590" y="3548"/>
                  </a:lnTo>
                  <a:lnTo>
                    <a:pt x="588" y="3550"/>
                  </a:lnTo>
                  <a:lnTo>
                    <a:pt x="588" y="3550"/>
                  </a:lnTo>
                  <a:lnTo>
                    <a:pt x="588" y="3552"/>
                  </a:lnTo>
                  <a:lnTo>
                    <a:pt x="588" y="3552"/>
                  </a:lnTo>
                  <a:lnTo>
                    <a:pt x="586" y="3556"/>
                  </a:lnTo>
                  <a:lnTo>
                    <a:pt x="586" y="3556"/>
                  </a:lnTo>
                  <a:lnTo>
                    <a:pt x="586" y="3560"/>
                  </a:lnTo>
                  <a:lnTo>
                    <a:pt x="586" y="3560"/>
                  </a:lnTo>
                  <a:lnTo>
                    <a:pt x="588" y="3562"/>
                  </a:lnTo>
                  <a:lnTo>
                    <a:pt x="588" y="3562"/>
                  </a:lnTo>
                  <a:lnTo>
                    <a:pt x="586" y="3564"/>
                  </a:lnTo>
                  <a:lnTo>
                    <a:pt x="586" y="3564"/>
                  </a:lnTo>
                  <a:lnTo>
                    <a:pt x="586" y="3566"/>
                  </a:lnTo>
                  <a:lnTo>
                    <a:pt x="588" y="3568"/>
                  </a:lnTo>
                  <a:lnTo>
                    <a:pt x="588" y="3568"/>
                  </a:lnTo>
                  <a:lnTo>
                    <a:pt x="588" y="3570"/>
                  </a:lnTo>
                  <a:lnTo>
                    <a:pt x="588" y="3570"/>
                  </a:lnTo>
                  <a:lnTo>
                    <a:pt x="588" y="3574"/>
                  </a:lnTo>
                  <a:lnTo>
                    <a:pt x="588" y="3574"/>
                  </a:lnTo>
                  <a:lnTo>
                    <a:pt x="588" y="3576"/>
                  </a:lnTo>
                  <a:lnTo>
                    <a:pt x="588" y="3576"/>
                  </a:lnTo>
                  <a:lnTo>
                    <a:pt x="590" y="3578"/>
                  </a:lnTo>
                  <a:lnTo>
                    <a:pt x="590" y="3578"/>
                  </a:lnTo>
                  <a:lnTo>
                    <a:pt x="590" y="3582"/>
                  </a:lnTo>
                  <a:lnTo>
                    <a:pt x="590" y="3582"/>
                  </a:lnTo>
                  <a:lnTo>
                    <a:pt x="592" y="3584"/>
                  </a:lnTo>
                  <a:lnTo>
                    <a:pt x="592" y="3584"/>
                  </a:lnTo>
                  <a:lnTo>
                    <a:pt x="590" y="3586"/>
                  </a:lnTo>
                  <a:lnTo>
                    <a:pt x="590" y="3586"/>
                  </a:lnTo>
                  <a:lnTo>
                    <a:pt x="590" y="3590"/>
                  </a:lnTo>
                  <a:lnTo>
                    <a:pt x="590" y="3590"/>
                  </a:lnTo>
                  <a:lnTo>
                    <a:pt x="590" y="3594"/>
                  </a:lnTo>
                  <a:lnTo>
                    <a:pt x="590" y="3594"/>
                  </a:lnTo>
                  <a:lnTo>
                    <a:pt x="590" y="3596"/>
                  </a:lnTo>
                  <a:lnTo>
                    <a:pt x="590" y="3596"/>
                  </a:lnTo>
                  <a:lnTo>
                    <a:pt x="590" y="3602"/>
                  </a:lnTo>
                  <a:lnTo>
                    <a:pt x="590" y="3602"/>
                  </a:lnTo>
                  <a:lnTo>
                    <a:pt x="588" y="3604"/>
                  </a:lnTo>
                  <a:lnTo>
                    <a:pt x="588" y="3604"/>
                  </a:lnTo>
                  <a:lnTo>
                    <a:pt x="586" y="3606"/>
                  </a:lnTo>
                  <a:lnTo>
                    <a:pt x="586" y="3606"/>
                  </a:lnTo>
                  <a:lnTo>
                    <a:pt x="584" y="3612"/>
                  </a:lnTo>
                  <a:lnTo>
                    <a:pt x="584" y="3612"/>
                  </a:lnTo>
                  <a:lnTo>
                    <a:pt x="584" y="3612"/>
                  </a:lnTo>
                  <a:lnTo>
                    <a:pt x="584" y="3614"/>
                  </a:lnTo>
                  <a:lnTo>
                    <a:pt x="584" y="3614"/>
                  </a:lnTo>
                  <a:lnTo>
                    <a:pt x="584" y="3618"/>
                  </a:lnTo>
                  <a:lnTo>
                    <a:pt x="584" y="3618"/>
                  </a:lnTo>
                  <a:lnTo>
                    <a:pt x="584" y="3622"/>
                  </a:lnTo>
                  <a:lnTo>
                    <a:pt x="584" y="3622"/>
                  </a:lnTo>
                  <a:lnTo>
                    <a:pt x="584" y="3624"/>
                  </a:lnTo>
                  <a:lnTo>
                    <a:pt x="584" y="3624"/>
                  </a:lnTo>
                  <a:lnTo>
                    <a:pt x="584" y="3626"/>
                  </a:lnTo>
                  <a:lnTo>
                    <a:pt x="584" y="3626"/>
                  </a:lnTo>
                  <a:lnTo>
                    <a:pt x="584" y="3630"/>
                  </a:lnTo>
                  <a:lnTo>
                    <a:pt x="584" y="3630"/>
                  </a:lnTo>
                  <a:lnTo>
                    <a:pt x="586" y="3634"/>
                  </a:lnTo>
                  <a:lnTo>
                    <a:pt x="586" y="3634"/>
                  </a:lnTo>
                  <a:lnTo>
                    <a:pt x="586" y="3636"/>
                  </a:lnTo>
                  <a:lnTo>
                    <a:pt x="586" y="3636"/>
                  </a:lnTo>
                  <a:lnTo>
                    <a:pt x="586" y="3638"/>
                  </a:lnTo>
                  <a:lnTo>
                    <a:pt x="586" y="3638"/>
                  </a:lnTo>
                  <a:lnTo>
                    <a:pt x="586" y="3642"/>
                  </a:lnTo>
                  <a:lnTo>
                    <a:pt x="586" y="3642"/>
                  </a:lnTo>
                  <a:lnTo>
                    <a:pt x="588" y="3646"/>
                  </a:lnTo>
                  <a:lnTo>
                    <a:pt x="588" y="3646"/>
                  </a:lnTo>
                  <a:lnTo>
                    <a:pt x="590" y="3646"/>
                  </a:lnTo>
                  <a:lnTo>
                    <a:pt x="590" y="3646"/>
                  </a:lnTo>
                  <a:lnTo>
                    <a:pt x="588" y="3648"/>
                  </a:lnTo>
                  <a:lnTo>
                    <a:pt x="588" y="3648"/>
                  </a:lnTo>
                  <a:lnTo>
                    <a:pt x="588" y="3652"/>
                  </a:lnTo>
                  <a:lnTo>
                    <a:pt x="588" y="3652"/>
                  </a:lnTo>
                  <a:lnTo>
                    <a:pt x="588" y="3656"/>
                  </a:lnTo>
                  <a:lnTo>
                    <a:pt x="588" y="3656"/>
                  </a:lnTo>
                  <a:lnTo>
                    <a:pt x="588" y="3658"/>
                  </a:lnTo>
                  <a:lnTo>
                    <a:pt x="588" y="3658"/>
                  </a:lnTo>
                  <a:lnTo>
                    <a:pt x="588" y="3662"/>
                  </a:lnTo>
                  <a:lnTo>
                    <a:pt x="588" y="3662"/>
                  </a:lnTo>
                  <a:lnTo>
                    <a:pt x="590" y="3664"/>
                  </a:lnTo>
                  <a:lnTo>
                    <a:pt x="590" y="3664"/>
                  </a:lnTo>
                  <a:lnTo>
                    <a:pt x="588" y="3666"/>
                  </a:lnTo>
                  <a:lnTo>
                    <a:pt x="588" y="3666"/>
                  </a:lnTo>
                  <a:lnTo>
                    <a:pt x="588" y="3670"/>
                  </a:lnTo>
                  <a:lnTo>
                    <a:pt x="588" y="3670"/>
                  </a:lnTo>
                  <a:lnTo>
                    <a:pt x="588" y="3672"/>
                  </a:lnTo>
                  <a:lnTo>
                    <a:pt x="588" y="3672"/>
                  </a:lnTo>
                  <a:lnTo>
                    <a:pt x="588" y="3676"/>
                  </a:lnTo>
                  <a:lnTo>
                    <a:pt x="588" y="3676"/>
                  </a:lnTo>
                  <a:lnTo>
                    <a:pt x="588" y="3678"/>
                  </a:lnTo>
                  <a:lnTo>
                    <a:pt x="588" y="3678"/>
                  </a:lnTo>
                  <a:lnTo>
                    <a:pt x="588" y="3682"/>
                  </a:lnTo>
                  <a:lnTo>
                    <a:pt x="588" y="3682"/>
                  </a:lnTo>
                  <a:lnTo>
                    <a:pt x="588" y="3688"/>
                  </a:lnTo>
                  <a:lnTo>
                    <a:pt x="588" y="3688"/>
                  </a:lnTo>
                  <a:lnTo>
                    <a:pt x="590" y="3692"/>
                  </a:lnTo>
                  <a:lnTo>
                    <a:pt x="590" y="3692"/>
                  </a:lnTo>
                  <a:lnTo>
                    <a:pt x="590" y="3694"/>
                  </a:lnTo>
                  <a:lnTo>
                    <a:pt x="590" y="3694"/>
                  </a:lnTo>
                  <a:lnTo>
                    <a:pt x="590" y="3696"/>
                  </a:lnTo>
                  <a:lnTo>
                    <a:pt x="590" y="3696"/>
                  </a:lnTo>
                  <a:lnTo>
                    <a:pt x="590" y="3700"/>
                  </a:lnTo>
                  <a:lnTo>
                    <a:pt x="590" y="3700"/>
                  </a:lnTo>
                  <a:lnTo>
                    <a:pt x="590" y="3702"/>
                  </a:lnTo>
                  <a:lnTo>
                    <a:pt x="590" y="3702"/>
                  </a:lnTo>
                  <a:lnTo>
                    <a:pt x="590" y="3704"/>
                  </a:lnTo>
                  <a:lnTo>
                    <a:pt x="590" y="3704"/>
                  </a:lnTo>
                  <a:lnTo>
                    <a:pt x="590" y="3706"/>
                  </a:lnTo>
                  <a:lnTo>
                    <a:pt x="590" y="3706"/>
                  </a:lnTo>
                  <a:lnTo>
                    <a:pt x="590" y="3710"/>
                  </a:lnTo>
                  <a:lnTo>
                    <a:pt x="590" y="3710"/>
                  </a:lnTo>
                  <a:lnTo>
                    <a:pt x="590" y="3714"/>
                  </a:lnTo>
                  <a:lnTo>
                    <a:pt x="590" y="3714"/>
                  </a:lnTo>
                  <a:lnTo>
                    <a:pt x="590" y="3716"/>
                  </a:lnTo>
                  <a:lnTo>
                    <a:pt x="590" y="3716"/>
                  </a:lnTo>
                  <a:lnTo>
                    <a:pt x="592" y="3720"/>
                  </a:lnTo>
                  <a:lnTo>
                    <a:pt x="592" y="3720"/>
                  </a:lnTo>
                  <a:lnTo>
                    <a:pt x="592" y="3722"/>
                  </a:lnTo>
                  <a:lnTo>
                    <a:pt x="592" y="3722"/>
                  </a:lnTo>
                  <a:lnTo>
                    <a:pt x="590" y="3724"/>
                  </a:lnTo>
                  <a:lnTo>
                    <a:pt x="590" y="3724"/>
                  </a:lnTo>
                  <a:lnTo>
                    <a:pt x="590" y="3728"/>
                  </a:lnTo>
                  <a:lnTo>
                    <a:pt x="590" y="3728"/>
                  </a:lnTo>
                  <a:lnTo>
                    <a:pt x="590" y="3732"/>
                  </a:lnTo>
                  <a:lnTo>
                    <a:pt x="590" y="3732"/>
                  </a:lnTo>
                  <a:lnTo>
                    <a:pt x="590" y="3734"/>
                  </a:lnTo>
                  <a:lnTo>
                    <a:pt x="590" y="3734"/>
                  </a:lnTo>
                  <a:lnTo>
                    <a:pt x="590" y="3736"/>
                  </a:lnTo>
                  <a:lnTo>
                    <a:pt x="590" y="3736"/>
                  </a:lnTo>
                  <a:lnTo>
                    <a:pt x="590" y="3740"/>
                  </a:lnTo>
                  <a:lnTo>
                    <a:pt x="590" y="3740"/>
                  </a:lnTo>
                  <a:lnTo>
                    <a:pt x="590" y="3742"/>
                  </a:lnTo>
                  <a:lnTo>
                    <a:pt x="590" y="3742"/>
                  </a:lnTo>
                  <a:lnTo>
                    <a:pt x="590" y="3746"/>
                  </a:lnTo>
                  <a:lnTo>
                    <a:pt x="590" y="3746"/>
                  </a:lnTo>
                  <a:lnTo>
                    <a:pt x="590" y="3748"/>
                  </a:lnTo>
                  <a:lnTo>
                    <a:pt x="590" y="3748"/>
                  </a:lnTo>
                  <a:lnTo>
                    <a:pt x="590" y="3752"/>
                  </a:lnTo>
                  <a:lnTo>
                    <a:pt x="590" y="3752"/>
                  </a:lnTo>
                  <a:lnTo>
                    <a:pt x="588" y="3754"/>
                  </a:lnTo>
                  <a:lnTo>
                    <a:pt x="588" y="3754"/>
                  </a:lnTo>
                  <a:lnTo>
                    <a:pt x="588" y="3758"/>
                  </a:lnTo>
                  <a:lnTo>
                    <a:pt x="588" y="3758"/>
                  </a:lnTo>
                  <a:lnTo>
                    <a:pt x="588" y="3760"/>
                  </a:lnTo>
                  <a:lnTo>
                    <a:pt x="588" y="3760"/>
                  </a:lnTo>
                  <a:lnTo>
                    <a:pt x="588" y="3764"/>
                  </a:lnTo>
                  <a:lnTo>
                    <a:pt x="588" y="3764"/>
                  </a:lnTo>
                  <a:lnTo>
                    <a:pt x="586" y="3766"/>
                  </a:lnTo>
                  <a:lnTo>
                    <a:pt x="586" y="3766"/>
                  </a:lnTo>
                  <a:lnTo>
                    <a:pt x="586" y="3768"/>
                  </a:lnTo>
                  <a:lnTo>
                    <a:pt x="586" y="3768"/>
                  </a:lnTo>
                  <a:lnTo>
                    <a:pt x="586" y="3772"/>
                  </a:lnTo>
                  <a:lnTo>
                    <a:pt x="586" y="3772"/>
                  </a:lnTo>
                  <a:lnTo>
                    <a:pt x="586" y="3774"/>
                  </a:lnTo>
                  <a:lnTo>
                    <a:pt x="586" y="3774"/>
                  </a:lnTo>
                  <a:lnTo>
                    <a:pt x="586" y="3776"/>
                  </a:lnTo>
                  <a:lnTo>
                    <a:pt x="586" y="3776"/>
                  </a:lnTo>
                  <a:lnTo>
                    <a:pt x="584" y="3780"/>
                  </a:lnTo>
                  <a:lnTo>
                    <a:pt x="584" y="3780"/>
                  </a:lnTo>
                  <a:lnTo>
                    <a:pt x="584" y="3784"/>
                  </a:lnTo>
                  <a:lnTo>
                    <a:pt x="584" y="3786"/>
                  </a:lnTo>
                  <a:lnTo>
                    <a:pt x="584" y="3786"/>
                  </a:lnTo>
                  <a:lnTo>
                    <a:pt x="584" y="3790"/>
                  </a:lnTo>
                  <a:lnTo>
                    <a:pt x="584" y="3790"/>
                  </a:lnTo>
                  <a:lnTo>
                    <a:pt x="584" y="3792"/>
                  </a:lnTo>
                  <a:lnTo>
                    <a:pt x="584" y="3792"/>
                  </a:lnTo>
                  <a:lnTo>
                    <a:pt x="584" y="3796"/>
                  </a:lnTo>
                  <a:lnTo>
                    <a:pt x="584" y="3796"/>
                  </a:lnTo>
                  <a:lnTo>
                    <a:pt x="584" y="3798"/>
                  </a:lnTo>
                  <a:lnTo>
                    <a:pt x="584" y="3798"/>
                  </a:lnTo>
                  <a:lnTo>
                    <a:pt x="584" y="3800"/>
                  </a:lnTo>
                  <a:lnTo>
                    <a:pt x="584" y="3800"/>
                  </a:lnTo>
                  <a:lnTo>
                    <a:pt x="584" y="3804"/>
                  </a:lnTo>
                  <a:lnTo>
                    <a:pt x="584" y="3804"/>
                  </a:lnTo>
                  <a:lnTo>
                    <a:pt x="584" y="3810"/>
                  </a:lnTo>
                  <a:lnTo>
                    <a:pt x="584" y="3810"/>
                  </a:lnTo>
                  <a:lnTo>
                    <a:pt x="584" y="3810"/>
                  </a:lnTo>
                  <a:lnTo>
                    <a:pt x="584" y="3810"/>
                  </a:lnTo>
                  <a:lnTo>
                    <a:pt x="586" y="3816"/>
                  </a:lnTo>
                  <a:lnTo>
                    <a:pt x="586" y="3816"/>
                  </a:lnTo>
                  <a:lnTo>
                    <a:pt x="586" y="3816"/>
                  </a:lnTo>
                  <a:lnTo>
                    <a:pt x="586" y="3816"/>
                  </a:lnTo>
                  <a:lnTo>
                    <a:pt x="588" y="3818"/>
                  </a:lnTo>
                  <a:lnTo>
                    <a:pt x="588" y="3818"/>
                  </a:lnTo>
                  <a:lnTo>
                    <a:pt x="588" y="3824"/>
                  </a:lnTo>
                  <a:lnTo>
                    <a:pt x="588" y="3824"/>
                  </a:lnTo>
                  <a:lnTo>
                    <a:pt x="590" y="3824"/>
                  </a:lnTo>
                  <a:lnTo>
                    <a:pt x="592" y="3824"/>
                  </a:lnTo>
                  <a:lnTo>
                    <a:pt x="592" y="3824"/>
                  </a:lnTo>
                  <a:lnTo>
                    <a:pt x="594" y="3824"/>
                  </a:lnTo>
                  <a:lnTo>
                    <a:pt x="594" y="3824"/>
                  </a:lnTo>
                  <a:lnTo>
                    <a:pt x="596" y="3824"/>
                  </a:lnTo>
                  <a:lnTo>
                    <a:pt x="598" y="3824"/>
                  </a:lnTo>
                  <a:lnTo>
                    <a:pt x="598" y="3824"/>
                  </a:lnTo>
                  <a:lnTo>
                    <a:pt x="600" y="3824"/>
                  </a:lnTo>
                  <a:lnTo>
                    <a:pt x="600" y="3824"/>
                  </a:lnTo>
                  <a:lnTo>
                    <a:pt x="604" y="3824"/>
                  </a:lnTo>
                  <a:lnTo>
                    <a:pt x="604" y="3824"/>
                  </a:lnTo>
                  <a:lnTo>
                    <a:pt x="604" y="3826"/>
                  </a:lnTo>
                  <a:lnTo>
                    <a:pt x="604" y="3826"/>
                  </a:lnTo>
                  <a:lnTo>
                    <a:pt x="610" y="3826"/>
                  </a:lnTo>
                  <a:lnTo>
                    <a:pt x="610" y="3826"/>
                  </a:lnTo>
                  <a:lnTo>
                    <a:pt x="612" y="3826"/>
                  </a:lnTo>
                  <a:lnTo>
                    <a:pt x="612" y="3826"/>
                  </a:lnTo>
                  <a:lnTo>
                    <a:pt x="616" y="3826"/>
                  </a:lnTo>
                  <a:lnTo>
                    <a:pt x="616" y="3826"/>
                  </a:lnTo>
                  <a:lnTo>
                    <a:pt x="618" y="3826"/>
                  </a:lnTo>
                  <a:lnTo>
                    <a:pt x="618" y="3826"/>
                  </a:lnTo>
                  <a:lnTo>
                    <a:pt x="622" y="3826"/>
                  </a:lnTo>
                  <a:lnTo>
                    <a:pt x="622" y="3826"/>
                  </a:lnTo>
                  <a:lnTo>
                    <a:pt x="624" y="3824"/>
                  </a:lnTo>
                  <a:lnTo>
                    <a:pt x="628" y="3824"/>
                  </a:lnTo>
                  <a:lnTo>
                    <a:pt x="628" y="3824"/>
                  </a:lnTo>
                  <a:lnTo>
                    <a:pt x="630" y="3824"/>
                  </a:lnTo>
                  <a:lnTo>
                    <a:pt x="630" y="3824"/>
                  </a:lnTo>
                  <a:lnTo>
                    <a:pt x="634" y="3826"/>
                  </a:lnTo>
                  <a:lnTo>
                    <a:pt x="634" y="3826"/>
                  </a:lnTo>
                  <a:lnTo>
                    <a:pt x="636" y="3826"/>
                  </a:lnTo>
                  <a:lnTo>
                    <a:pt x="636" y="3826"/>
                  </a:lnTo>
                  <a:lnTo>
                    <a:pt x="640" y="3826"/>
                  </a:lnTo>
                  <a:lnTo>
                    <a:pt x="646" y="3824"/>
                  </a:lnTo>
                  <a:lnTo>
                    <a:pt x="646" y="3824"/>
                  </a:lnTo>
                  <a:lnTo>
                    <a:pt x="650" y="3822"/>
                  </a:lnTo>
                  <a:lnTo>
                    <a:pt x="650" y="3822"/>
                  </a:lnTo>
                  <a:lnTo>
                    <a:pt x="652" y="3822"/>
                  </a:lnTo>
                  <a:lnTo>
                    <a:pt x="652" y="3822"/>
                  </a:lnTo>
                  <a:lnTo>
                    <a:pt x="654" y="3822"/>
                  </a:lnTo>
                  <a:lnTo>
                    <a:pt x="654" y="3822"/>
                  </a:lnTo>
                  <a:lnTo>
                    <a:pt x="658" y="3824"/>
                  </a:lnTo>
                  <a:lnTo>
                    <a:pt x="658" y="3824"/>
                  </a:lnTo>
                  <a:lnTo>
                    <a:pt x="660" y="3824"/>
                  </a:lnTo>
                  <a:lnTo>
                    <a:pt x="660" y="3824"/>
                  </a:lnTo>
                  <a:lnTo>
                    <a:pt x="666" y="3824"/>
                  </a:lnTo>
                  <a:lnTo>
                    <a:pt x="666" y="3824"/>
                  </a:lnTo>
                  <a:lnTo>
                    <a:pt x="670" y="3824"/>
                  </a:lnTo>
                  <a:lnTo>
                    <a:pt x="670" y="3824"/>
                  </a:lnTo>
                  <a:lnTo>
                    <a:pt x="674" y="3822"/>
                  </a:lnTo>
                  <a:lnTo>
                    <a:pt x="674" y="3822"/>
                  </a:lnTo>
                  <a:lnTo>
                    <a:pt x="676" y="3822"/>
                  </a:lnTo>
                  <a:lnTo>
                    <a:pt x="676" y="3822"/>
                  </a:lnTo>
                  <a:lnTo>
                    <a:pt x="678" y="3822"/>
                  </a:lnTo>
                  <a:lnTo>
                    <a:pt x="678" y="3822"/>
                  </a:lnTo>
                  <a:lnTo>
                    <a:pt x="682" y="3824"/>
                  </a:lnTo>
                  <a:lnTo>
                    <a:pt x="682" y="3824"/>
                  </a:lnTo>
                  <a:lnTo>
                    <a:pt x="684" y="3822"/>
                  </a:lnTo>
                  <a:lnTo>
                    <a:pt x="684" y="3822"/>
                  </a:lnTo>
                  <a:lnTo>
                    <a:pt x="686" y="3822"/>
                  </a:lnTo>
                  <a:lnTo>
                    <a:pt x="686" y="3822"/>
                  </a:lnTo>
                  <a:lnTo>
                    <a:pt x="692" y="3820"/>
                  </a:lnTo>
                  <a:lnTo>
                    <a:pt x="692" y="3820"/>
                  </a:lnTo>
                  <a:lnTo>
                    <a:pt x="692" y="3820"/>
                  </a:lnTo>
                  <a:lnTo>
                    <a:pt x="692" y="3820"/>
                  </a:lnTo>
                  <a:lnTo>
                    <a:pt x="696" y="3822"/>
                  </a:lnTo>
                  <a:lnTo>
                    <a:pt x="696" y="3822"/>
                  </a:lnTo>
                  <a:lnTo>
                    <a:pt x="698" y="3822"/>
                  </a:lnTo>
                  <a:lnTo>
                    <a:pt x="698" y="3822"/>
                  </a:lnTo>
                  <a:lnTo>
                    <a:pt x="702" y="3822"/>
                  </a:lnTo>
                  <a:lnTo>
                    <a:pt x="702" y="3822"/>
                  </a:lnTo>
                  <a:lnTo>
                    <a:pt x="706" y="3822"/>
                  </a:lnTo>
                  <a:lnTo>
                    <a:pt x="706" y="3822"/>
                  </a:lnTo>
                  <a:lnTo>
                    <a:pt x="706" y="3820"/>
                  </a:lnTo>
                  <a:lnTo>
                    <a:pt x="716" y="3820"/>
                  </a:lnTo>
                  <a:lnTo>
                    <a:pt x="718" y="3820"/>
                  </a:lnTo>
                  <a:lnTo>
                    <a:pt x="718" y="3820"/>
                  </a:lnTo>
                  <a:lnTo>
                    <a:pt x="720" y="3822"/>
                  </a:lnTo>
                  <a:lnTo>
                    <a:pt x="720" y="3822"/>
                  </a:lnTo>
                  <a:lnTo>
                    <a:pt x="724" y="3822"/>
                  </a:lnTo>
                  <a:lnTo>
                    <a:pt x="728" y="3822"/>
                  </a:lnTo>
                  <a:lnTo>
                    <a:pt x="730" y="3822"/>
                  </a:lnTo>
                  <a:lnTo>
                    <a:pt x="730" y="3822"/>
                  </a:lnTo>
                  <a:lnTo>
                    <a:pt x="734" y="3820"/>
                  </a:lnTo>
                  <a:lnTo>
                    <a:pt x="734" y="3820"/>
                  </a:lnTo>
                  <a:lnTo>
                    <a:pt x="736" y="3820"/>
                  </a:lnTo>
                  <a:lnTo>
                    <a:pt x="736" y="3820"/>
                  </a:lnTo>
                  <a:lnTo>
                    <a:pt x="742" y="3822"/>
                  </a:lnTo>
                  <a:lnTo>
                    <a:pt x="742" y="3822"/>
                  </a:lnTo>
                  <a:lnTo>
                    <a:pt x="746" y="3822"/>
                  </a:lnTo>
                  <a:lnTo>
                    <a:pt x="746" y="3822"/>
                  </a:lnTo>
                  <a:lnTo>
                    <a:pt x="748" y="3820"/>
                  </a:lnTo>
                  <a:lnTo>
                    <a:pt x="748" y="3820"/>
                  </a:lnTo>
                  <a:lnTo>
                    <a:pt x="750" y="3820"/>
                  </a:lnTo>
                  <a:lnTo>
                    <a:pt x="750" y="3820"/>
                  </a:lnTo>
                  <a:lnTo>
                    <a:pt x="754" y="3820"/>
                  </a:lnTo>
                  <a:lnTo>
                    <a:pt x="754" y="3820"/>
                  </a:lnTo>
                  <a:lnTo>
                    <a:pt x="758" y="3820"/>
                  </a:lnTo>
                  <a:lnTo>
                    <a:pt x="758" y="3820"/>
                  </a:lnTo>
                  <a:lnTo>
                    <a:pt x="766" y="3822"/>
                  </a:lnTo>
                  <a:lnTo>
                    <a:pt x="766" y="3822"/>
                  </a:lnTo>
                  <a:lnTo>
                    <a:pt x="772" y="3822"/>
                  </a:lnTo>
                  <a:lnTo>
                    <a:pt x="772" y="3822"/>
                  </a:lnTo>
                  <a:lnTo>
                    <a:pt x="776" y="3820"/>
                  </a:lnTo>
                  <a:lnTo>
                    <a:pt x="776" y="3820"/>
                  </a:lnTo>
                  <a:lnTo>
                    <a:pt x="778" y="3820"/>
                  </a:lnTo>
                  <a:lnTo>
                    <a:pt x="778" y="3820"/>
                  </a:lnTo>
                  <a:lnTo>
                    <a:pt x="782" y="3820"/>
                  </a:lnTo>
                  <a:lnTo>
                    <a:pt x="782" y="3820"/>
                  </a:lnTo>
                  <a:lnTo>
                    <a:pt x="784" y="3820"/>
                  </a:lnTo>
                  <a:lnTo>
                    <a:pt x="784" y="3820"/>
                  </a:lnTo>
                  <a:lnTo>
                    <a:pt x="786" y="3820"/>
                  </a:lnTo>
                  <a:lnTo>
                    <a:pt x="786" y="3820"/>
                  </a:lnTo>
                  <a:lnTo>
                    <a:pt x="790" y="3820"/>
                  </a:lnTo>
                  <a:lnTo>
                    <a:pt x="790" y="3820"/>
                  </a:lnTo>
                  <a:lnTo>
                    <a:pt x="794" y="3820"/>
                  </a:lnTo>
                  <a:lnTo>
                    <a:pt x="794" y="3820"/>
                  </a:lnTo>
                  <a:lnTo>
                    <a:pt x="796" y="3820"/>
                  </a:lnTo>
                  <a:lnTo>
                    <a:pt x="796" y="3820"/>
                  </a:lnTo>
                  <a:lnTo>
                    <a:pt x="804" y="3818"/>
                  </a:lnTo>
                  <a:lnTo>
                    <a:pt x="804" y="3818"/>
                  </a:lnTo>
                  <a:lnTo>
                    <a:pt x="804" y="3818"/>
                  </a:lnTo>
                  <a:lnTo>
                    <a:pt x="804" y="3818"/>
                  </a:lnTo>
                  <a:lnTo>
                    <a:pt x="806" y="3820"/>
                  </a:lnTo>
                  <a:lnTo>
                    <a:pt x="806" y="3820"/>
                  </a:lnTo>
                  <a:lnTo>
                    <a:pt x="810" y="3818"/>
                  </a:lnTo>
                  <a:lnTo>
                    <a:pt x="810" y="3818"/>
                  </a:lnTo>
                  <a:lnTo>
                    <a:pt x="814" y="3818"/>
                  </a:lnTo>
                  <a:lnTo>
                    <a:pt x="814" y="3818"/>
                  </a:lnTo>
                  <a:lnTo>
                    <a:pt x="820" y="3818"/>
                  </a:lnTo>
                  <a:lnTo>
                    <a:pt x="820" y="3818"/>
                  </a:lnTo>
                  <a:lnTo>
                    <a:pt x="824" y="3818"/>
                  </a:lnTo>
                  <a:lnTo>
                    <a:pt x="824" y="3818"/>
                  </a:lnTo>
                  <a:lnTo>
                    <a:pt x="824" y="3818"/>
                  </a:lnTo>
                  <a:lnTo>
                    <a:pt x="824" y="3818"/>
                  </a:lnTo>
                  <a:lnTo>
                    <a:pt x="828" y="3818"/>
                  </a:lnTo>
                  <a:lnTo>
                    <a:pt x="828" y="3818"/>
                  </a:lnTo>
                  <a:lnTo>
                    <a:pt x="830" y="3818"/>
                  </a:lnTo>
                  <a:lnTo>
                    <a:pt x="830" y="3818"/>
                  </a:lnTo>
                  <a:lnTo>
                    <a:pt x="834" y="3816"/>
                  </a:lnTo>
                  <a:lnTo>
                    <a:pt x="834" y="3816"/>
                  </a:lnTo>
                  <a:lnTo>
                    <a:pt x="836" y="3818"/>
                  </a:lnTo>
                  <a:lnTo>
                    <a:pt x="836" y="3818"/>
                  </a:lnTo>
                  <a:lnTo>
                    <a:pt x="840" y="3818"/>
                  </a:lnTo>
                  <a:lnTo>
                    <a:pt x="842" y="3820"/>
                  </a:lnTo>
                  <a:lnTo>
                    <a:pt x="842" y="3820"/>
                  </a:lnTo>
                  <a:lnTo>
                    <a:pt x="846" y="3820"/>
                  </a:lnTo>
                  <a:lnTo>
                    <a:pt x="846" y="3820"/>
                  </a:lnTo>
                  <a:lnTo>
                    <a:pt x="852" y="3820"/>
                  </a:lnTo>
                  <a:lnTo>
                    <a:pt x="852" y="3820"/>
                  </a:lnTo>
                  <a:lnTo>
                    <a:pt x="856" y="3818"/>
                  </a:lnTo>
                  <a:lnTo>
                    <a:pt x="856" y="3818"/>
                  </a:lnTo>
                  <a:lnTo>
                    <a:pt x="856" y="3818"/>
                  </a:lnTo>
                  <a:lnTo>
                    <a:pt x="856" y="3818"/>
                  </a:lnTo>
                  <a:lnTo>
                    <a:pt x="856" y="3818"/>
                  </a:lnTo>
                  <a:lnTo>
                    <a:pt x="856" y="3818"/>
                  </a:lnTo>
                  <a:lnTo>
                    <a:pt x="860" y="3818"/>
                  </a:lnTo>
                  <a:lnTo>
                    <a:pt x="860" y="3818"/>
                  </a:lnTo>
                  <a:lnTo>
                    <a:pt x="862" y="3818"/>
                  </a:lnTo>
                  <a:lnTo>
                    <a:pt x="862" y="3818"/>
                  </a:lnTo>
                  <a:lnTo>
                    <a:pt x="866" y="3820"/>
                  </a:lnTo>
                  <a:lnTo>
                    <a:pt x="866" y="3820"/>
                  </a:lnTo>
                  <a:lnTo>
                    <a:pt x="872" y="3820"/>
                  </a:lnTo>
                  <a:lnTo>
                    <a:pt x="874" y="3820"/>
                  </a:lnTo>
                  <a:lnTo>
                    <a:pt x="874" y="3820"/>
                  </a:lnTo>
                  <a:lnTo>
                    <a:pt x="876" y="3820"/>
                  </a:lnTo>
                  <a:lnTo>
                    <a:pt x="876" y="3820"/>
                  </a:lnTo>
                  <a:lnTo>
                    <a:pt x="878" y="3820"/>
                  </a:lnTo>
                  <a:lnTo>
                    <a:pt x="878" y="3820"/>
                  </a:lnTo>
                  <a:lnTo>
                    <a:pt x="884" y="3820"/>
                  </a:lnTo>
                  <a:lnTo>
                    <a:pt x="886" y="3820"/>
                  </a:lnTo>
                  <a:lnTo>
                    <a:pt x="886" y="3820"/>
                  </a:lnTo>
                  <a:lnTo>
                    <a:pt x="890" y="3818"/>
                  </a:lnTo>
                  <a:lnTo>
                    <a:pt x="892" y="3818"/>
                  </a:lnTo>
                  <a:lnTo>
                    <a:pt x="892" y="3818"/>
                  </a:lnTo>
                  <a:lnTo>
                    <a:pt x="892" y="3818"/>
                  </a:lnTo>
                  <a:lnTo>
                    <a:pt x="894" y="3818"/>
                  </a:lnTo>
                  <a:lnTo>
                    <a:pt x="894" y="3818"/>
                  </a:lnTo>
                  <a:lnTo>
                    <a:pt x="896" y="3818"/>
                  </a:lnTo>
                  <a:lnTo>
                    <a:pt x="898" y="3818"/>
                  </a:lnTo>
                  <a:lnTo>
                    <a:pt x="898" y="3818"/>
                  </a:lnTo>
                  <a:lnTo>
                    <a:pt x="900" y="3818"/>
                  </a:lnTo>
                  <a:lnTo>
                    <a:pt x="900" y="3818"/>
                  </a:lnTo>
                  <a:lnTo>
                    <a:pt x="904" y="3818"/>
                  </a:lnTo>
                  <a:lnTo>
                    <a:pt x="904" y="3818"/>
                  </a:lnTo>
                  <a:lnTo>
                    <a:pt x="908" y="3818"/>
                  </a:lnTo>
                  <a:lnTo>
                    <a:pt x="908" y="3818"/>
                  </a:lnTo>
                  <a:lnTo>
                    <a:pt x="910" y="3818"/>
                  </a:lnTo>
                  <a:lnTo>
                    <a:pt x="910" y="3818"/>
                  </a:lnTo>
                  <a:lnTo>
                    <a:pt x="912" y="3816"/>
                  </a:lnTo>
                  <a:lnTo>
                    <a:pt x="912" y="3816"/>
                  </a:lnTo>
                  <a:lnTo>
                    <a:pt x="916" y="3816"/>
                  </a:lnTo>
                  <a:lnTo>
                    <a:pt x="916" y="3816"/>
                  </a:lnTo>
                  <a:lnTo>
                    <a:pt x="918" y="3816"/>
                  </a:lnTo>
                  <a:lnTo>
                    <a:pt x="918" y="3816"/>
                  </a:lnTo>
                  <a:lnTo>
                    <a:pt x="922" y="3818"/>
                  </a:lnTo>
                  <a:lnTo>
                    <a:pt x="928" y="3816"/>
                  </a:lnTo>
                  <a:lnTo>
                    <a:pt x="928" y="3816"/>
                  </a:lnTo>
                  <a:lnTo>
                    <a:pt x="930" y="3816"/>
                  </a:lnTo>
                  <a:lnTo>
                    <a:pt x="930" y="3816"/>
                  </a:lnTo>
                  <a:lnTo>
                    <a:pt x="934" y="3816"/>
                  </a:lnTo>
                  <a:lnTo>
                    <a:pt x="938" y="3816"/>
                  </a:lnTo>
                  <a:lnTo>
                    <a:pt x="938" y="3816"/>
                  </a:lnTo>
                  <a:lnTo>
                    <a:pt x="944" y="3814"/>
                  </a:lnTo>
                  <a:lnTo>
                    <a:pt x="944" y="3814"/>
                  </a:lnTo>
                  <a:lnTo>
                    <a:pt x="950" y="3814"/>
                  </a:lnTo>
                  <a:lnTo>
                    <a:pt x="950" y="3814"/>
                  </a:lnTo>
                  <a:lnTo>
                    <a:pt x="952" y="3814"/>
                  </a:lnTo>
                  <a:lnTo>
                    <a:pt x="954" y="3814"/>
                  </a:lnTo>
                  <a:lnTo>
                    <a:pt x="954" y="3814"/>
                  </a:lnTo>
                  <a:lnTo>
                    <a:pt x="956" y="3814"/>
                  </a:lnTo>
                  <a:lnTo>
                    <a:pt x="956" y="3814"/>
                  </a:lnTo>
                  <a:lnTo>
                    <a:pt x="960" y="3814"/>
                  </a:lnTo>
                  <a:lnTo>
                    <a:pt x="960" y="3814"/>
                  </a:lnTo>
                  <a:lnTo>
                    <a:pt x="962" y="3814"/>
                  </a:lnTo>
                  <a:lnTo>
                    <a:pt x="962" y="3814"/>
                  </a:lnTo>
                  <a:lnTo>
                    <a:pt x="964" y="3814"/>
                  </a:lnTo>
                  <a:lnTo>
                    <a:pt x="968" y="3814"/>
                  </a:lnTo>
                  <a:lnTo>
                    <a:pt x="970" y="3814"/>
                  </a:lnTo>
                  <a:lnTo>
                    <a:pt x="970" y="3814"/>
                  </a:lnTo>
                  <a:lnTo>
                    <a:pt x="974" y="3814"/>
                  </a:lnTo>
                  <a:lnTo>
                    <a:pt x="974" y="3814"/>
                  </a:lnTo>
                  <a:lnTo>
                    <a:pt x="980" y="3814"/>
                  </a:lnTo>
                  <a:lnTo>
                    <a:pt x="980" y="3814"/>
                  </a:lnTo>
                  <a:lnTo>
                    <a:pt x="980" y="3814"/>
                  </a:lnTo>
                  <a:lnTo>
                    <a:pt x="986" y="3814"/>
                  </a:lnTo>
                  <a:lnTo>
                    <a:pt x="986" y="3814"/>
                  </a:lnTo>
                  <a:lnTo>
                    <a:pt x="986" y="3814"/>
                  </a:lnTo>
                  <a:lnTo>
                    <a:pt x="990" y="3814"/>
                  </a:lnTo>
                  <a:lnTo>
                    <a:pt x="990" y="3814"/>
                  </a:lnTo>
                  <a:lnTo>
                    <a:pt x="994" y="3812"/>
                  </a:lnTo>
                  <a:lnTo>
                    <a:pt x="994" y="3812"/>
                  </a:lnTo>
                  <a:lnTo>
                    <a:pt x="998" y="3814"/>
                  </a:lnTo>
                  <a:lnTo>
                    <a:pt x="1000" y="3814"/>
                  </a:lnTo>
                  <a:lnTo>
                    <a:pt x="1000" y="3814"/>
                  </a:lnTo>
                  <a:lnTo>
                    <a:pt x="1002" y="3812"/>
                  </a:lnTo>
                  <a:lnTo>
                    <a:pt x="1002" y="3812"/>
                  </a:lnTo>
                  <a:lnTo>
                    <a:pt x="1004" y="3810"/>
                  </a:lnTo>
                  <a:lnTo>
                    <a:pt x="1004" y="3810"/>
                  </a:lnTo>
                  <a:lnTo>
                    <a:pt x="1008" y="3810"/>
                  </a:lnTo>
                  <a:lnTo>
                    <a:pt x="1008" y="3810"/>
                  </a:lnTo>
                  <a:lnTo>
                    <a:pt x="1010" y="3808"/>
                  </a:lnTo>
                  <a:lnTo>
                    <a:pt x="1010" y="3808"/>
                  </a:lnTo>
                  <a:lnTo>
                    <a:pt x="1014" y="3808"/>
                  </a:lnTo>
                  <a:lnTo>
                    <a:pt x="1016" y="3806"/>
                  </a:lnTo>
                  <a:lnTo>
                    <a:pt x="1016" y="3806"/>
                  </a:lnTo>
                  <a:lnTo>
                    <a:pt x="1018" y="3806"/>
                  </a:lnTo>
                  <a:lnTo>
                    <a:pt x="1018" y="3806"/>
                  </a:lnTo>
                  <a:lnTo>
                    <a:pt x="1022" y="3804"/>
                  </a:lnTo>
                  <a:lnTo>
                    <a:pt x="1022" y="3804"/>
                  </a:lnTo>
                  <a:lnTo>
                    <a:pt x="1024" y="3800"/>
                  </a:lnTo>
                  <a:lnTo>
                    <a:pt x="1024" y="3800"/>
                  </a:lnTo>
                  <a:lnTo>
                    <a:pt x="1024" y="3798"/>
                  </a:lnTo>
                  <a:lnTo>
                    <a:pt x="1024" y="3798"/>
                  </a:lnTo>
                  <a:lnTo>
                    <a:pt x="1026" y="3796"/>
                  </a:lnTo>
                  <a:lnTo>
                    <a:pt x="1026" y="3796"/>
                  </a:lnTo>
                  <a:lnTo>
                    <a:pt x="1026" y="3792"/>
                  </a:lnTo>
                  <a:lnTo>
                    <a:pt x="1026" y="3792"/>
                  </a:lnTo>
                  <a:lnTo>
                    <a:pt x="1028" y="3790"/>
                  </a:lnTo>
                  <a:lnTo>
                    <a:pt x="1028" y="3790"/>
                  </a:lnTo>
                  <a:lnTo>
                    <a:pt x="1028" y="3786"/>
                  </a:lnTo>
                  <a:lnTo>
                    <a:pt x="1028" y="3784"/>
                  </a:lnTo>
                  <a:lnTo>
                    <a:pt x="1028" y="3784"/>
                  </a:lnTo>
                  <a:lnTo>
                    <a:pt x="1028" y="3778"/>
                  </a:lnTo>
                  <a:lnTo>
                    <a:pt x="1028" y="3778"/>
                  </a:lnTo>
                  <a:lnTo>
                    <a:pt x="1028" y="3774"/>
                  </a:lnTo>
                  <a:lnTo>
                    <a:pt x="1028" y="3774"/>
                  </a:lnTo>
                  <a:lnTo>
                    <a:pt x="1026" y="3772"/>
                  </a:lnTo>
                  <a:lnTo>
                    <a:pt x="1026" y="3772"/>
                  </a:lnTo>
                  <a:lnTo>
                    <a:pt x="1026" y="3770"/>
                  </a:lnTo>
                  <a:lnTo>
                    <a:pt x="1026" y="3770"/>
                  </a:lnTo>
                  <a:lnTo>
                    <a:pt x="1026" y="3766"/>
                  </a:lnTo>
                  <a:lnTo>
                    <a:pt x="1026" y="3766"/>
                  </a:lnTo>
                  <a:lnTo>
                    <a:pt x="1026" y="3762"/>
                  </a:lnTo>
                  <a:lnTo>
                    <a:pt x="1026" y="3762"/>
                  </a:lnTo>
                  <a:lnTo>
                    <a:pt x="1026" y="3760"/>
                  </a:lnTo>
                  <a:lnTo>
                    <a:pt x="1026" y="3760"/>
                  </a:lnTo>
                  <a:lnTo>
                    <a:pt x="1026" y="3758"/>
                  </a:lnTo>
                  <a:lnTo>
                    <a:pt x="1026" y="3758"/>
                  </a:lnTo>
                  <a:lnTo>
                    <a:pt x="1026" y="3754"/>
                  </a:lnTo>
                  <a:lnTo>
                    <a:pt x="1026" y="3752"/>
                  </a:lnTo>
                  <a:lnTo>
                    <a:pt x="1026" y="3752"/>
                  </a:lnTo>
                  <a:lnTo>
                    <a:pt x="1028" y="3748"/>
                  </a:lnTo>
                  <a:lnTo>
                    <a:pt x="1028" y="3748"/>
                  </a:lnTo>
                  <a:lnTo>
                    <a:pt x="1028" y="3746"/>
                  </a:lnTo>
                  <a:lnTo>
                    <a:pt x="1028" y="3746"/>
                  </a:lnTo>
                  <a:lnTo>
                    <a:pt x="1028" y="3744"/>
                  </a:lnTo>
                  <a:lnTo>
                    <a:pt x="1028" y="3744"/>
                  </a:lnTo>
                  <a:lnTo>
                    <a:pt x="1028" y="3740"/>
                  </a:lnTo>
                  <a:lnTo>
                    <a:pt x="1028" y="3740"/>
                  </a:lnTo>
                  <a:lnTo>
                    <a:pt x="1030" y="3738"/>
                  </a:lnTo>
                  <a:lnTo>
                    <a:pt x="1030" y="3738"/>
                  </a:lnTo>
                  <a:lnTo>
                    <a:pt x="1030" y="3732"/>
                  </a:lnTo>
                  <a:lnTo>
                    <a:pt x="1030" y="3732"/>
                  </a:lnTo>
                  <a:lnTo>
                    <a:pt x="1030" y="3730"/>
                  </a:lnTo>
                  <a:lnTo>
                    <a:pt x="1030" y="3730"/>
                  </a:lnTo>
                  <a:lnTo>
                    <a:pt x="1030" y="3728"/>
                  </a:lnTo>
                  <a:lnTo>
                    <a:pt x="1030" y="3728"/>
                  </a:lnTo>
                  <a:lnTo>
                    <a:pt x="1030" y="3724"/>
                  </a:lnTo>
                  <a:lnTo>
                    <a:pt x="1030" y="3722"/>
                  </a:lnTo>
                  <a:lnTo>
                    <a:pt x="1030" y="3722"/>
                  </a:lnTo>
                  <a:lnTo>
                    <a:pt x="1028" y="3716"/>
                  </a:lnTo>
                  <a:lnTo>
                    <a:pt x="1026" y="3716"/>
                  </a:lnTo>
                  <a:lnTo>
                    <a:pt x="1026" y="3716"/>
                  </a:lnTo>
                  <a:lnTo>
                    <a:pt x="1026" y="3714"/>
                  </a:lnTo>
                  <a:lnTo>
                    <a:pt x="1026" y="3714"/>
                  </a:lnTo>
                  <a:lnTo>
                    <a:pt x="1026" y="3710"/>
                  </a:lnTo>
                  <a:lnTo>
                    <a:pt x="1026" y="3708"/>
                  </a:lnTo>
                  <a:lnTo>
                    <a:pt x="1026" y="3708"/>
                  </a:lnTo>
                  <a:lnTo>
                    <a:pt x="1028" y="3706"/>
                  </a:lnTo>
                  <a:lnTo>
                    <a:pt x="1028" y="3706"/>
                  </a:lnTo>
                  <a:lnTo>
                    <a:pt x="1028" y="3702"/>
                  </a:lnTo>
                  <a:lnTo>
                    <a:pt x="1028" y="3702"/>
                  </a:lnTo>
                  <a:lnTo>
                    <a:pt x="1030" y="3698"/>
                  </a:lnTo>
                  <a:lnTo>
                    <a:pt x="1030" y="3698"/>
                  </a:lnTo>
                  <a:lnTo>
                    <a:pt x="1030" y="3696"/>
                  </a:lnTo>
                  <a:lnTo>
                    <a:pt x="1030" y="3696"/>
                  </a:lnTo>
                  <a:lnTo>
                    <a:pt x="1030" y="3692"/>
                  </a:lnTo>
                  <a:lnTo>
                    <a:pt x="1028" y="3690"/>
                  </a:lnTo>
                  <a:lnTo>
                    <a:pt x="1028" y="3690"/>
                  </a:lnTo>
                  <a:lnTo>
                    <a:pt x="1028" y="3688"/>
                  </a:lnTo>
                  <a:lnTo>
                    <a:pt x="1028" y="3688"/>
                  </a:lnTo>
                  <a:lnTo>
                    <a:pt x="1028" y="3684"/>
                  </a:lnTo>
                  <a:lnTo>
                    <a:pt x="1028" y="3684"/>
                  </a:lnTo>
                  <a:lnTo>
                    <a:pt x="1028" y="3680"/>
                  </a:lnTo>
                  <a:lnTo>
                    <a:pt x="1028" y="3680"/>
                  </a:lnTo>
                  <a:lnTo>
                    <a:pt x="1030" y="3676"/>
                  </a:lnTo>
                  <a:lnTo>
                    <a:pt x="1030" y="3674"/>
                  </a:lnTo>
                  <a:lnTo>
                    <a:pt x="1030" y="3674"/>
                  </a:lnTo>
                  <a:lnTo>
                    <a:pt x="1030" y="3670"/>
                  </a:lnTo>
                  <a:lnTo>
                    <a:pt x="1030" y="3670"/>
                  </a:lnTo>
                  <a:lnTo>
                    <a:pt x="1028" y="3668"/>
                  </a:lnTo>
                  <a:lnTo>
                    <a:pt x="1028" y="3668"/>
                  </a:lnTo>
                  <a:lnTo>
                    <a:pt x="1030" y="3666"/>
                  </a:lnTo>
                  <a:lnTo>
                    <a:pt x="1030" y="3666"/>
                  </a:lnTo>
                  <a:lnTo>
                    <a:pt x="1030" y="3662"/>
                  </a:lnTo>
                  <a:lnTo>
                    <a:pt x="1030" y="3662"/>
                  </a:lnTo>
                  <a:lnTo>
                    <a:pt x="1030" y="3656"/>
                  </a:lnTo>
                  <a:lnTo>
                    <a:pt x="1030" y="3656"/>
                  </a:lnTo>
                  <a:lnTo>
                    <a:pt x="1030" y="3654"/>
                  </a:lnTo>
                  <a:lnTo>
                    <a:pt x="1030" y="3654"/>
                  </a:lnTo>
                  <a:lnTo>
                    <a:pt x="1028" y="3652"/>
                  </a:lnTo>
                  <a:lnTo>
                    <a:pt x="1028" y="3652"/>
                  </a:lnTo>
                  <a:lnTo>
                    <a:pt x="1030" y="3650"/>
                  </a:lnTo>
                  <a:lnTo>
                    <a:pt x="1030" y="3650"/>
                  </a:lnTo>
                  <a:lnTo>
                    <a:pt x="1030" y="3646"/>
                  </a:lnTo>
                  <a:lnTo>
                    <a:pt x="1030" y="3646"/>
                  </a:lnTo>
                  <a:lnTo>
                    <a:pt x="1030" y="3642"/>
                  </a:lnTo>
                  <a:lnTo>
                    <a:pt x="1030" y="3642"/>
                  </a:lnTo>
                  <a:lnTo>
                    <a:pt x="1030" y="3640"/>
                  </a:lnTo>
                  <a:lnTo>
                    <a:pt x="1030" y="3640"/>
                  </a:lnTo>
                  <a:lnTo>
                    <a:pt x="1032" y="3634"/>
                  </a:lnTo>
                  <a:lnTo>
                    <a:pt x="1032" y="3634"/>
                  </a:lnTo>
                  <a:lnTo>
                    <a:pt x="1032" y="3632"/>
                  </a:lnTo>
                  <a:lnTo>
                    <a:pt x="1032" y="3632"/>
                  </a:lnTo>
                  <a:lnTo>
                    <a:pt x="1032" y="3626"/>
                  </a:lnTo>
                  <a:lnTo>
                    <a:pt x="1032" y="3626"/>
                  </a:lnTo>
                  <a:lnTo>
                    <a:pt x="1030" y="3622"/>
                  </a:lnTo>
                  <a:lnTo>
                    <a:pt x="1030" y="3622"/>
                  </a:lnTo>
                  <a:lnTo>
                    <a:pt x="1030" y="3620"/>
                  </a:lnTo>
                  <a:lnTo>
                    <a:pt x="1030" y="3620"/>
                  </a:lnTo>
                  <a:lnTo>
                    <a:pt x="1030" y="3618"/>
                  </a:lnTo>
                  <a:lnTo>
                    <a:pt x="1030" y="3618"/>
                  </a:lnTo>
                  <a:lnTo>
                    <a:pt x="1030" y="3616"/>
                  </a:lnTo>
                  <a:lnTo>
                    <a:pt x="1030" y="3616"/>
                  </a:lnTo>
                  <a:lnTo>
                    <a:pt x="1030" y="3614"/>
                  </a:lnTo>
                  <a:lnTo>
                    <a:pt x="1030" y="3614"/>
                  </a:lnTo>
                  <a:lnTo>
                    <a:pt x="1032" y="3610"/>
                  </a:lnTo>
                  <a:lnTo>
                    <a:pt x="1032" y="3610"/>
                  </a:lnTo>
                  <a:lnTo>
                    <a:pt x="1032" y="3606"/>
                  </a:lnTo>
                  <a:lnTo>
                    <a:pt x="1032" y="3606"/>
                  </a:lnTo>
                  <a:lnTo>
                    <a:pt x="1030" y="3604"/>
                  </a:lnTo>
                  <a:lnTo>
                    <a:pt x="1030" y="3604"/>
                  </a:lnTo>
                  <a:lnTo>
                    <a:pt x="1032" y="3602"/>
                  </a:lnTo>
                  <a:lnTo>
                    <a:pt x="1032" y="3602"/>
                  </a:lnTo>
                  <a:lnTo>
                    <a:pt x="1032" y="3598"/>
                  </a:lnTo>
                  <a:lnTo>
                    <a:pt x="1032" y="3598"/>
                  </a:lnTo>
                  <a:lnTo>
                    <a:pt x="1032" y="3594"/>
                  </a:lnTo>
                  <a:lnTo>
                    <a:pt x="1032" y="3594"/>
                  </a:lnTo>
                  <a:lnTo>
                    <a:pt x="1032" y="3592"/>
                  </a:lnTo>
                  <a:lnTo>
                    <a:pt x="1032" y="3592"/>
                  </a:lnTo>
                  <a:lnTo>
                    <a:pt x="1032" y="3590"/>
                  </a:lnTo>
                  <a:lnTo>
                    <a:pt x="1032" y="3590"/>
                  </a:lnTo>
                  <a:lnTo>
                    <a:pt x="1034" y="3588"/>
                  </a:lnTo>
                  <a:lnTo>
                    <a:pt x="1034" y="3588"/>
                  </a:lnTo>
                  <a:lnTo>
                    <a:pt x="1034" y="3584"/>
                  </a:lnTo>
                  <a:lnTo>
                    <a:pt x="1034" y="3584"/>
                  </a:lnTo>
                  <a:lnTo>
                    <a:pt x="1034" y="3582"/>
                  </a:lnTo>
                  <a:lnTo>
                    <a:pt x="1036" y="3576"/>
                  </a:lnTo>
                  <a:lnTo>
                    <a:pt x="1036" y="3576"/>
                  </a:lnTo>
                  <a:lnTo>
                    <a:pt x="1036" y="3572"/>
                  </a:lnTo>
                  <a:lnTo>
                    <a:pt x="1038" y="3572"/>
                  </a:lnTo>
                  <a:lnTo>
                    <a:pt x="1038" y="3570"/>
                  </a:lnTo>
                  <a:lnTo>
                    <a:pt x="1038" y="3570"/>
                  </a:lnTo>
                  <a:lnTo>
                    <a:pt x="1036" y="3566"/>
                  </a:lnTo>
                  <a:lnTo>
                    <a:pt x="1034" y="3564"/>
                  </a:lnTo>
                  <a:lnTo>
                    <a:pt x="1034" y="3564"/>
                  </a:lnTo>
                  <a:lnTo>
                    <a:pt x="1032" y="3562"/>
                  </a:lnTo>
                  <a:lnTo>
                    <a:pt x="1032" y="3562"/>
                  </a:lnTo>
                  <a:lnTo>
                    <a:pt x="1032" y="3562"/>
                  </a:lnTo>
                  <a:lnTo>
                    <a:pt x="1032" y="3562"/>
                  </a:lnTo>
                  <a:lnTo>
                    <a:pt x="1032" y="3560"/>
                  </a:lnTo>
                  <a:lnTo>
                    <a:pt x="1032" y="3560"/>
                  </a:lnTo>
                  <a:lnTo>
                    <a:pt x="1034" y="3556"/>
                  </a:lnTo>
                  <a:lnTo>
                    <a:pt x="1034" y="3556"/>
                  </a:lnTo>
                  <a:lnTo>
                    <a:pt x="1034" y="3554"/>
                  </a:lnTo>
                  <a:lnTo>
                    <a:pt x="1034" y="3552"/>
                  </a:lnTo>
                  <a:lnTo>
                    <a:pt x="1034" y="3552"/>
                  </a:lnTo>
                  <a:lnTo>
                    <a:pt x="1034" y="3550"/>
                  </a:lnTo>
                  <a:lnTo>
                    <a:pt x="1034" y="3550"/>
                  </a:lnTo>
                  <a:lnTo>
                    <a:pt x="1034" y="3550"/>
                  </a:lnTo>
                  <a:lnTo>
                    <a:pt x="1034" y="3544"/>
                  </a:lnTo>
                  <a:lnTo>
                    <a:pt x="1034" y="3544"/>
                  </a:lnTo>
                  <a:lnTo>
                    <a:pt x="1034" y="3542"/>
                  </a:lnTo>
                  <a:lnTo>
                    <a:pt x="1034" y="3542"/>
                  </a:lnTo>
                  <a:lnTo>
                    <a:pt x="1034" y="3538"/>
                  </a:lnTo>
                  <a:lnTo>
                    <a:pt x="1034" y="3538"/>
                  </a:lnTo>
                  <a:lnTo>
                    <a:pt x="1034" y="3536"/>
                  </a:lnTo>
                  <a:lnTo>
                    <a:pt x="1034" y="3536"/>
                  </a:lnTo>
                  <a:lnTo>
                    <a:pt x="1032" y="3532"/>
                  </a:lnTo>
                  <a:lnTo>
                    <a:pt x="1032" y="3532"/>
                  </a:lnTo>
                  <a:lnTo>
                    <a:pt x="1032" y="3530"/>
                  </a:lnTo>
                  <a:lnTo>
                    <a:pt x="1032" y="3530"/>
                  </a:lnTo>
                  <a:lnTo>
                    <a:pt x="1032" y="3528"/>
                  </a:lnTo>
                  <a:lnTo>
                    <a:pt x="1032" y="3528"/>
                  </a:lnTo>
                  <a:lnTo>
                    <a:pt x="1032" y="3524"/>
                  </a:lnTo>
                  <a:lnTo>
                    <a:pt x="1032" y="3524"/>
                  </a:lnTo>
                  <a:lnTo>
                    <a:pt x="1032" y="3522"/>
                  </a:lnTo>
                  <a:lnTo>
                    <a:pt x="1032" y="3522"/>
                  </a:lnTo>
                  <a:lnTo>
                    <a:pt x="1034" y="3520"/>
                  </a:lnTo>
                  <a:lnTo>
                    <a:pt x="1034" y="3520"/>
                  </a:lnTo>
                  <a:lnTo>
                    <a:pt x="1034" y="3516"/>
                  </a:lnTo>
                  <a:lnTo>
                    <a:pt x="1034" y="3516"/>
                  </a:lnTo>
                  <a:lnTo>
                    <a:pt x="1034" y="3512"/>
                  </a:lnTo>
                  <a:lnTo>
                    <a:pt x="1034" y="3512"/>
                  </a:lnTo>
                  <a:lnTo>
                    <a:pt x="1034" y="3508"/>
                  </a:lnTo>
                  <a:lnTo>
                    <a:pt x="1034" y="3508"/>
                  </a:lnTo>
                  <a:lnTo>
                    <a:pt x="1034" y="3502"/>
                  </a:lnTo>
                  <a:lnTo>
                    <a:pt x="1034" y="3502"/>
                  </a:lnTo>
                  <a:lnTo>
                    <a:pt x="1032" y="3500"/>
                  </a:lnTo>
                  <a:lnTo>
                    <a:pt x="1032" y="3500"/>
                  </a:lnTo>
                  <a:lnTo>
                    <a:pt x="1032" y="3496"/>
                  </a:lnTo>
                  <a:lnTo>
                    <a:pt x="1032" y="3496"/>
                  </a:lnTo>
                  <a:lnTo>
                    <a:pt x="1032" y="3492"/>
                  </a:lnTo>
                  <a:lnTo>
                    <a:pt x="1032" y="3492"/>
                  </a:lnTo>
                  <a:lnTo>
                    <a:pt x="1032" y="3488"/>
                  </a:lnTo>
                  <a:lnTo>
                    <a:pt x="1032" y="3488"/>
                  </a:lnTo>
                  <a:lnTo>
                    <a:pt x="1032" y="3486"/>
                  </a:lnTo>
                  <a:lnTo>
                    <a:pt x="1032" y="3486"/>
                  </a:lnTo>
                  <a:lnTo>
                    <a:pt x="1034" y="3484"/>
                  </a:lnTo>
                  <a:lnTo>
                    <a:pt x="1034" y="3484"/>
                  </a:lnTo>
                  <a:lnTo>
                    <a:pt x="1036" y="3480"/>
                  </a:lnTo>
                  <a:lnTo>
                    <a:pt x="1036" y="3480"/>
                  </a:lnTo>
                  <a:lnTo>
                    <a:pt x="1036" y="3476"/>
                  </a:lnTo>
                  <a:lnTo>
                    <a:pt x="1036" y="3476"/>
                  </a:lnTo>
                  <a:lnTo>
                    <a:pt x="1036" y="3474"/>
                  </a:lnTo>
                  <a:lnTo>
                    <a:pt x="1036" y="3474"/>
                  </a:lnTo>
                  <a:lnTo>
                    <a:pt x="1036" y="3470"/>
                  </a:lnTo>
                  <a:lnTo>
                    <a:pt x="1036" y="3470"/>
                  </a:lnTo>
                  <a:lnTo>
                    <a:pt x="1036" y="3470"/>
                  </a:lnTo>
                  <a:lnTo>
                    <a:pt x="1036" y="3470"/>
                  </a:lnTo>
                  <a:lnTo>
                    <a:pt x="1038" y="3462"/>
                  </a:lnTo>
                  <a:lnTo>
                    <a:pt x="1038" y="3462"/>
                  </a:lnTo>
                  <a:lnTo>
                    <a:pt x="1038" y="3458"/>
                  </a:lnTo>
                  <a:lnTo>
                    <a:pt x="1038" y="3458"/>
                  </a:lnTo>
                  <a:lnTo>
                    <a:pt x="1038" y="3456"/>
                  </a:lnTo>
                  <a:lnTo>
                    <a:pt x="1038" y="3452"/>
                  </a:lnTo>
                  <a:lnTo>
                    <a:pt x="1038" y="3452"/>
                  </a:lnTo>
                  <a:lnTo>
                    <a:pt x="1038" y="3448"/>
                  </a:lnTo>
                  <a:lnTo>
                    <a:pt x="1038" y="3448"/>
                  </a:lnTo>
                  <a:lnTo>
                    <a:pt x="1038" y="3444"/>
                  </a:lnTo>
                  <a:lnTo>
                    <a:pt x="1038" y="3444"/>
                  </a:lnTo>
                  <a:lnTo>
                    <a:pt x="1038" y="3442"/>
                  </a:lnTo>
                  <a:lnTo>
                    <a:pt x="1038" y="3442"/>
                  </a:lnTo>
                  <a:lnTo>
                    <a:pt x="1038" y="3440"/>
                  </a:lnTo>
                  <a:lnTo>
                    <a:pt x="1038" y="3440"/>
                  </a:lnTo>
                  <a:lnTo>
                    <a:pt x="1036" y="3436"/>
                  </a:lnTo>
                  <a:lnTo>
                    <a:pt x="1036" y="3436"/>
                  </a:lnTo>
                  <a:lnTo>
                    <a:pt x="1036" y="3430"/>
                  </a:lnTo>
                  <a:lnTo>
                    <a:pt x="1036" y="3430"/>
                  </a:lnTo>
                  <a:lnTo>
                    <a:pt x="1034" y="3428"/>
                  </a:lnTo>
                  <a:lnTo>
                    <a:pt x="1034" y="3428"/>
                  </a:lnTo>
                  <a:lnTo>
                    <a:pt x="1034" y="3426"/>
                  </a:lnTo>
                  <a:lnTo>
                    <a:pt x="1034" y="3426"/>
                  </a:lnTo>
                  <a:lnTo>
                    <a:pt x="1034" y="3424"/>
                  </a:lnTo>
                  <a:lnTo>
                    <a:pt x="1034" y="3424"/>
                  </a:lnTo>
                  <a:lnTo>
                    <a:pt x="1034" y="3420"/>
                  </a:lnTo>
                  <a:lnTo>
                    <a:pt x="1034" y="3420"/>
                  </a:lnTo>
                  <a:lnTo>
                    <a:pt x="1034" y="3416"/>
                  </a:lnTo>
                  <a:lnTo>
                    <a:pt x="1034" y="3416"/>
                  </a:lnTo>
                  <a:lnTo>
                    <a:pt x="1034" y="3414"/>
                  </a:lnTo>
                  <a:lnTo>
                    <a:pt x="1034" y="3414"/>
                  </a:lnTo>
                  <a:lnTo>
                    <a:pt x="1032" y="3412"/>
                  </a:lnTo>
                  <a:lnTo>
                    <a:pt x="1032" y="3412"/>
                  </a:lnTo>
                  <a:lnTo>
                    <a:pt x="1032" y="3410"/>
                  </a:lnTo>
                  <a:lnTo>
                    <a:pt x="1032" y="3410"/>
                  </a:lnTo>
                  <a:lnTo>
                    <a:pt x="1034" y="3406"/>
                  </a:lnTo>
                  <a:lnTo>
                    <a:pt x="1034" y="3406"/>
                  </a:lnTo>
                  <a:lnTo>
                    <a:pt x="1034" y="3404"/>
                  </a:lnTo>
                  <a:lnTo>
                    <a:pt x="1034" y="3404"/>
                  </a:lnTo>
                  <a:lnTo>
                    <a:pt x="1038" y="3400"/>
                  </a:lnTo>
                  <a:lnTo>
                    <a:pt x="1038" y="3400"/>
                  </a:lnTo>
                  <a:lnTo>
                    <a:pt x="1040" y="3398"/>
                  </a:lnTo>
                  <a:lnTo>
                    <a:pt x="1042" y="3394"/>
                  </a:lnTo>
                  <a:lnTo>
                    <a:pt x="1042" y="3394"/>
                  </a:lnTo>
                  <a:lnTo>
                    <a:pt x="1042" y="3390"/>
                  </a:lnTo>
                  <a:lnTo>
                    <a:pt x="1042" y="3390"/>
                  </a:lnTo>
                  <a:lnTo>
                    <a:pt x="1042" y="3388"/>
                  </a:lnTo>
                  <a:lnTo>
                    <a:pt x="1042" y="3388"/>
                  </a:lnTo>
                  <a:lnTo>
                    <a:pt x="1042" y="3384"/>
                  </a:lnTo>
                  <a:lnTo>
                    <a:pt x="1042" y="3384"/>
                  </a:lnTo>
                  <a:lnTo>
                    <a:pt x="1042" y="3382"/>
                  </a:lnTo>
                  <a:lnTo>
                    <a:pt x="1042" y="3382"/>
                  </a:lnTo>
                  <a:lnTo>
                    <a:pt x="1042" y="3378"/>
                  </a:lnTo>
                  <a:lnTo>
                    <a:pt x="1042" y="3376"/>
                  </a:lnTo>
                  <a:lnTo>
                    <a:pt x="1042" y="3376"/>
                  </a:lnTo>
                  <a:lnTo>
                    <a:pt x="1042" y="3374"/>
                  </a:lnTo>
                  <a:lnTo>
                    <a:pt x="1042" y="3374"/>
                  </a:lnTo>
                  <a:lnTo>
                    <a:pt x="1042" y="3372"/>
                  </a:lnTo>
                  <a:lnTo>
                    <a:pt x="1042" y="3372"/>
                  </a:lnTo>
                  <a:lnTo>
                    <a:pt x="1040" y="3368"/>
                  </a:lnTo>
                  <a:lnTo>
                    <a:pt x="1040" y="3368"/>
                  </a:lnTo>
                  <a:lnTo>
                    <a:pt x="1040" y="3366"/>
                  </a:lnTo>
                  <a:lnTo>
                    <a:pt x="1040" y="3366"/>
                  </a:lnTo>
                  <a:lnTo>
                    <a:pt x="1038" y="3362"/>
                  </a:lnTo>
                  <a:lnTo>
                    <a:pt x="1038" y="3362"/>
                  </a:lnTo>
                  <a:lnTo>
                    <a:pt x="1038" y="3360"/>
                  </a:lnTo>
                  <a:lnTo>
                    <a:pt x="1038" y="3360"/>
                  </a:lnTo>
                  <a:lnTo>
                    <a:pt x="1040" y="3358"/>
                  </a:lnTo>
                  <a:lnTo>
                    <a:pt x="1040" y="3358"/>
                  </a:lnTo>
                  <a:lnTo>
                    <a:pt x="1040" y="3352"/>
                  </a:lnTo>
                  <a:lnTo>
                    <a:pt x="1040" y="3352"/>
                  </a:lnTo>
                  <a:lnTo>
                    <a:pt x="1040" y="3348"/>
                  </a:lnTo>
                  <a:lnTo>
                    <a:pt x="1040" y="3348"/>
                  </a:lnTo>
                  <a:lnTo>
                    <a:pt x="1040" y="3346"/>
                  </a:lnTo>
                  <a:lnTo>
                    <a:pt x="1040" y="3346"/>
                  </a:lnTo>
                  <a:lnTo>
                    <a:pt x="1040" y="3344"/>
                  </a:lnTo>
                  <a:lnTo>
                    <a:pt x="1040" y="3344"/>
                  </a:lnTo>
                  <a:lnTo>
                    <a:pt x="1042" y="3340"/>
                  </a:lnTo>
                  <a:lnTo>
                    <a:pt x="1042" y="3340"/>
                  </a:lnTo>
                  <a:lnTo>
                    <a:pt x="1040" y="3336"/>
                  </a:lnTo>
                  <a:lnTo>
                    <a:pt x="1040" y="3336"/>
                  </a:lnTo>
                  <a:lnTo>
                    <a:pt x="1040" y="3334"/>
                  </a:lnTo>
                  <a:lnTo>
                    <a:pt x="1040" y="3334"/>
                  </a:lnTo>
                  <a:lnTo>
                    <a:pt x="1038" y="3330"/>
                  </a:lnTo>
                  <a:lnTo>
                    <a:pt x="1038" y="3330"/>
                  </a:lnTo>
                  <a:lnTo>
                    <a:pt x="1038" y="3328"/>
                  </a:lnTo>
                  <a:lnTo>
                    <a:pt x="1038" y="3328"/>
                  </a:lnTo>
                  <a:lnTo>
                    <a:pt x="1038" y="3324"/>
                  </a:lnTo>
                  <a:lnTo>
                    <a:pt x="1038" y="3324"/>
                  </a:lnTo>
                  <a:lnTo>
                    <a:pt x="1038" y="3322"/>
                  </a:lnTo>
                  <a:lnTo>
                    <a:pt x="1038" y="3320"/>
                  </a:lnTo>
                  <a:lnTo>
                    <a:pt x="1038" y="3320"/>
                  </a:lnTo>
                  <a:lnTo>
                    <a:pt x="1040" y="3318"/>
                  </a:lnTo>
                  <a:lnTo>
                    <a:pt x="1040" y="3318"/>
                  </a:lnTo>
                  <a:lnTo>
                    <a:pt x="1040" y="3316"/>
                  </a:lnTo>
                  <a:lnTo>
                    <a:pt x="1042" y="3312"/>
                  </a:lnTo>
                  <a:lnTo>
                    <a:pt x="1042" y="3312"/>
                  </a:lnTo>
                  <a:lnTo>
                    <a:pt x="1042" y="3306"/>
                  </a:lnTo>
                  <a:lnTo>
                    <a:pt x="1042" y="3306"/>
                  </a:lnTo>
                  <a:lnTo>
                    <a:pt x="1042" y="3306"/>
                  </a:lnTo>
                  <a:lnTo>
                    <a:pt x="1040" y="3302"/>
                  </a:lnTo>
                  <a:lnTo>
                    <a:pt x="1040" y="3302"/>
                  </a:lnTo>
                  <a:lnTo>
                    <a:pt x="1040" y="3298"/>
                  </a:lnTo>
                  <a:lnTo>
                    <a:pt x="1040" y="3298"/>
                  </a:lnTo>
                  <a:lnTo>
                    <a:pt x="1040" y="3296"/>
                  </a:lnTo>
                  <a:lnTo>
                    <a:pt x="1040" y="3290"/>
                  </a:lnTo>
                  <a:lnTo>
                    <a:pt x="1040" y="3290"/>
                  </a:lnTo>
                  <a:lnTo>
                    <a:pt x="1040" y="3288"/>
                  </a:lnTo>
                  <a:lnTo>
                    <a:pt x="1040" y="3288"/>
                  </a:lnTo>
                  <a:lnTo>
                    <a:pt x="1040" y="3286"/>
                  </a:lnTo>
                  <a:lnTo>
                    <a:pt x="1040" y="3286"/>
                  </a:lnTo>
                  <a:lnTo>
                    <a:pt x="1040" y="3282"/>
                  </a:lnTo>
                  <a:lnTo>
                    <a:pt x="1040" y="3282"/>
                  </a:lnTo>
                  <a:lnTo>
                    <a:pt x="1038" y="3280"/>
                  </a:lnTo>
                  <a:lnTo>
                    <a:pt x="1038" y="3280"/>
                  </a:lnTo>
                  <a:lnTo>
                    <a:pt x="1040" y="3276"/>
                  </a:lnTo>
                  <a:lnTo>
                    <a:pt x="1040" y="3276"/>
                  </a:lnTo>
                  <a:lnTo>
                    <a:pt x="1040" y="3274"/>
                  </a:lnTo>
                  <a:lnTo>
                    <a:pt x="1040" y="3274"/>
                  </a:lnTo>
                  <a:lnTo>
                    <a:pt x="1040" y="3270"/>
                  </a:lnTo>
                  <a:lnTo>
                    <a:pt x="1040" y="3270"/>
                  </a:lnTo>
                  <a:lnTo>
                    <a:pt x="1040" y="3268"/>
                  </a:lnTo>
                  <a:lnTo>
                    <a:pt x="1040" y="3268"/>
                  </a:lnTo>
                  <a:lnTo>
                    <a:pt x="1042" y="3266"/>
                  </a:lnTo>
                  <a:lnTo>
                    <a:pt x="1042" y="3266"/>
                  </a:lnTo>
                  <a:lnTo>
                    <a:pt x="1044" y="3262"/>
                  </a:lnTo>
                  <a:lnTo>
                    <a:pt x="1044" y="3262"/>
                  </a:lnTo>
                  <a:lnTo>
                    <a:pt x="1044" y="3258"/>
                  </a:lnTo>
                  <a:lnTo>
                    <a:pt x="1044" y="3258"/>
                  </a:lnTo>
                  <a:lnTo>
                    <a:pt x="1042" y="3256"/>
                  </a:lnTo>
                  <a:lnTo>
                    <a:pt x="1042" y="3256"/>
                  </a:lnTo>
                  <a:lnTo>
                    <a:pt x="1044" y="3254"/>
                  </a:lnTo>
                  <a:lnTo>
                    <a:pt x="1044" y="3254"/>
                  </a:lnTo>
                  <a:lnTo>
                    <a:pt x="1046" y="3250"/>
                  </a:lnTo>
                  <a:lnTo>
                    <a:pt x="1046" y="3250"/>
                  </a:lnTo>
                  <a:lnTo>
                    <a:pt x="1046" y="3246"/>
                  </a:lnTo>
                  <a:lnTo>
                    <a:pt x="1046" y="3246"/>
                  </a:lnTo>
                  <a:lnTo>
                    <a:pt x="1046" y="3244"/>
                  </a:lnTo>
                  <a:lnTo>
                    <a:pt x="1046" y="3244"/>
                  </a:lnTo>
                  <a:lnTo>
                    <a:pt x="1046" y="3242"/>
                  </a:lnTo>
                  <a:lnTo>
                    <a:pt x="1046" y="3242"/>
                  </a:lnTo>
                  <a:lnTo>
                    <a:pt x="1046" y="3238"/>
                  </a:lnTo>
                  <a:lnTo>
                    <a:pt x="1046" y="3238"/>
                  </a:lnTo>
                  <a:lnTo>
                    <a:pt x="1044" y="3234"/>
                  </a:lnTo>
                  <a:lnTo>
                    <a:pt x="1044" y="3234"/>
                  </a:lnTo>
                  <a:lnTo>
                    <a:pt x="1044" y="3232"/>
                  </a:lnTo>
                  <a:lnTo>
                    <a:pt x="1044" y="3232"/>
                  </a:lnTo>
                  <a:lnTo>
                    <a:pt x="1042" y="3226"/>
                  </a:lnTo>
                  <a:lnTo>
                    <a:pt x="1042" y="3226"/>
                  </a:lnTo>
                  <a:lnTo>
                    <a:pt x="1042" y="3222"/>
                  </a:lnTo>
                  <a:lnTo>
                    <a:pt x="1042" y="3222"/>
                  </a:lnTo>
                  <a:lnTo>
                    <a:pt x="1042" y="3220"/>
                  </a:lnTo>
                  <a:lnTo>
                    <a:pt x="1042" y="3220"/>
                  </a:lnTo>
                  <a:lnTo>
                    <a:pt x="1042" y="3216"/>
                  </a:lnTo>
                  <a:lnTo>
                    <a:pt x="1042" y="3216"/>
                  </a:lnTo>
                  <a:lnTo>
                    <a:pt x="1042" y="3214"/>
                  </a:lnTo>
                  <a:lnTo>
                    <a:pt x="1042" y="3214"/>
                  </a:lnTo>
                  <a:lnTo>
                    <a:pt x="1042" y="3210"/>
                  </a:lnTo>
                  <a:lnTo>
                    <a:pt x="1042" y="3210"/>
                  </a:lnTo>
                  <a:lnTo>
                    <a:pt x="1042" y="3208"/>
                  </a:lnTo>
                  <a:lnTo>
                    <a:pt x="1042" y="3208"/>
                  </a:lnTo>
                  <a:lnTo>
                    <a:pt x="1042" y="3206"/>
                  </a:lnTo>
                  <a:lnTo>
                    <a:pt x="1042" y="3206"/>
                  </a:lnTo>
                  <a:lnTo>
                    <a:pt x="1042" y="3202"/>
                  </a:lnTo>
                  <a:lnTo>
                    <a:pt x="1042" y="3200"/>
                  </a:lnTo>
                  <a:lnTo>
                    <a:pt x="1042" y="3200"/>
                  </a:lnTo>
                  <a:lnTo>
                    <a:pt x="1042" y="3196"/>
                  </a:lnTo>
                  <a:lnTo>
                    <a:pt x="1042" y="3196"/>
                  </a:lnTo>
                  <a:lnTo>
                    <a:pt x="1042" y="3194"/>
                  </a:lnTo>
                  <a:lnTo>
                    <a:pt x="1042" y="3194"/>
                  </a:lnTo>
                  <a:lnTo>
                    <a:pt x="1042" y="3188"/>
                  </a:lnTo>
                  <a:lnTo>
                    <a:pt x="1042" y="3188"/>
                  </a:lnTo>
                  <a:lnTo>
                    <a:pt x="1042" y="3186"/>
                  </a:lnTo>
                  <a:lnTo>
                    <a:pt x="1042" y="3186"/>
                  </a:lnTo>
                  <a:lnTo>
                    <a:pt x="1044" y="3184"/>
                  </a:lnTo>
                  <a:lnTo>
                    <a:pt x="1044" y="3184"/>
                  </a:lnTo>
                  <a:lnTo>
                    <a:pt x="1042" y="3180"/>
                  </a:lnTo>
                  <a:lnTo>
                    <a:pt x="1042" y="3180"/>
                  </a:lnTo>
                  <a:lnTo>
                    <a:pt x="1042" y="3178"/>
                  </a:lnTo>
                  <a:lnTo>
                    <a:pt x="1042" y="3178"/>
                  </a:lnTo>
                  <a:lnTo>
                    <a:pt x="1044" y="3172"/>
                  </a:lnTo>
                  <a:lnTo>
                    <a:pt x="1044" y="3172"/>
                  </a:lnTo>
                  <a:lnTo>
                    <a:pt x="1044" y="3168"/>
                  </a:lnTo>
                  <a:lnTo>
                    <a:pt x="1044" y="3166"/>
                  </a:lnTo>
                  <a:lnTo>
                    <a:pt x="1044" y="3166"/>
                  </a:lnTo>
                  <a:lnTo>
                    <a:pt x="1046" y="3164"/>
                  </a:lnTo>
                  <a:lnTo>
                    <a:pt x="1046" y="3164"/>
                  </a:lnTo>
                  <a:lnTo>
                    <a:pt x="1046" y="3164"/>
                  </a:lnTo>
                  <a:lnTo>
                    <a:pt x="1046" y="3164"/>
                  </a:lnTo>
                  <a:lnTo>
                    <a:pt x="1046" y="3164"/>
                  </a:lnTo>
                  <a:lnTo>
                    <a:pt x="1046" y="3164"/>
                  </a:lnTo>
                  <a:lnTo>
                    <a:pt x="1048" y="3162"/>
                  </a:lnTo>
                  <a:lnTo>
                    <a:pt x="1048" y="3162"/>
                  </a:lnTo>
                  <a:lnTo>
                    <a:pt x="1050" y="3164"/>
                  </a:lnTo>
                  <a:lnTo>
                    <a:pt x="1050" y="3164"/>
                  </a:lnTo>
                  <a:lnTo>
                    <a:pt x="1056" y="3164"/>
                  </a:lnTo>
                  <a:lnTo>
                    <a:pt x="1056" y="3164"/>
                  </a:lnTo>
                  <a:lnTo>
                    <a:pt x="1060" y="3164"/>
                  </a:lnTo>
                  <a:lnTo>
                    <a:pt x="1060" y="3164"/>
                  </a:lnTo>
                  <a:lnTo>
                    <a:pt x="1062" y="3164"/>
                  </a:lnTo>
                  <a:lnTo>
                    <a:pt x="1062" y="3164"/>
                  </a:lnTo>
                  <a:lnTo>
                    <a:pt x="1066" y="3164"/>
                  </a:lnTo>
                  <a:lnTo>
                    <a:pt x="1066" y="3164"/>
                  </a:lnTo>
                  <a:lnTo>
                    <a:pt x="1068" y="3164"/>
                  </a:lnTo>
                  <a:lnTo>
                    <a:pt x="1068" y="3164"/>
                  </a:lnTo>
                  <a:lnTo>
                    <a:pt x="1068" y="3164"/>
                  </a:lnTo>
                  <a:lnTo>
                    <a:pt x="1070" y="3162"/>
                  </a:lnTo>
                  <a:lnTo>
                    <a:pt x="1070" y="3162"/>
                  </a:lnTo>
                  <a:lnTo>
                    <a:pt x="1074" y="3162"/>
                  </a:lnTo>
                  <a:lnTo>
                    <a:pt x="1074" y="3162"/>
                  </a:lnTo>
                  <a:lnTo>
                    <a:pt x="1076" y="3162"/>
                  </a:lnTo>
                  <a:lnTo>
                    <a:pt x="1076" y="3162"/>
                  </a:lnTo>
                  <a:lnTo>
                    <a:pt x="1080" y="3162"/>
                  </a:lnTo>
                  <a:lnTo>
                    <a:pt x="1080" y="3162"/>
                  </a:lnTo>
                  <a:lnTo>
                    <a:pt x="1080" y="3162"/>
                  </a:lnTo>
                  <a:lnTo>
                    <a:pt x="1082" y="3162"/>
                  </a:lnTo>
                  <a:lnTo>
                    <a:pt x="1082" y="3162"/>
                  </a:lnTo>
                  <a:lnTo>
                    <a:pt x="1086" y="3162"/>
                  </a:lnTo>
                  <a:lnTo>
                    <a:pt x="1086" y="3162"/>
                  </a:lnTo>
                  <a:lnTo>
                    <a:pt x="1086" y="3162"/>
                  </a:lnTo>
                  <a:lnTo>
                    <a:pt x="1090" y="3162"/>
                  </a:lnTo>
                  <a:lnTo>
                    <a:pt x="1090" y="3162"/>
                  </a:lnTo>
                  <a:lnTo>
                    <a:pt x="1092" y="3162"/>
                  </a:lnTo>
                  <a:lnTo>
                    <a:pt x="1092" y="3162"/>
                  </a:lnTo>
                  <a:lnTo>
                    <a:pt x="1094" y="3162"/>
                  </a:lnTo>
                  <a:lnTo>
                    <a:pt x="1094" y="3162"/>
                  </a:lnTo>
                  <a:lnTo>
                    <a:pt x="1098" y="3162"/>
                  </a:lnTo>
                  <a:lnTo>
                    <a:pt x="1098" y="3162"/>
                  </a:lnTo>
                  <a:lnTo>
                    <a:pt x="1098" y="3162"/>
                  </a:lnTo>
                  <a:lnTo>
                    <a:pt x="1098" y="3162"/>
                  </a:lnTo>
                  <a:lnTo>
                    <a:pt x="1102" y="3162"/>
                  </a:lnTo>
                  <a:lnTo>
                    <a:pt x="1102" y="3162"/>
                  </a:lnTo>
                  <a:lnTo>
                    <a:pt x="1104" y="3162"/>
                  </a:lnTo>
                  <a:lnTo>
                    <a:pt x="1104" y="3162"/>
                  </a:lnTo>
                  <a:lnTo>
                    <a:pt x="1108" y="3160"/>
                  </a:lnTo>
                  <a:lnTo>
                    <a:pt x="1108" y="3160"/>
                  </a:lnTo>
                  <a:lnTo>
                    <a:pt x="1110" y="3160"/>
                  </a:lnTo>
                  <a:lnTo>
                    <a:pt x="1110" y="3160"/>
                  </a:lnTo>
                  <a:lnTo>
                    <a:pt x="1116" y="3160"/>
                  </a:lnTo>
                  <a:lnTo>
                    <a:pt x="1116" y="3160"/>
                  </a:lnTo>
                  <a:lnTo>
                    <a:pt x="1120" y="3160"/>
                  </a:lnTo>
                  <a:lnTo>
                    <a:pt x="1120" y="3160"/>
                  </a:lnTo>
                  <a:lnTo>
                    <a:pt x="1126" y="3162"/>
                  </a:lnTo>
                  <a:lnTo>
                    <a:pt x="1126" y="3162"/>
                  </a:lnTo>
                  <a:lnTo>
                    <a:pt x="1128" y="3162"/>
                  </a:lnTo>
                  <a:lnTo>
                    <a:pt x="1128" y="3162"/>
                  </a:lnTo>
                  <a:lnTo>
                    <a:pt x="1132" y="3164"/>
                  </a:lnTo>
                  <a:lnTo>
                    <a:pt x="1132" y="3164"/>
                  </a:lnTo>
                  <a:lnTo>
                    <a:pt x="1136" y="3164"/>
                  </a:lnTo>
                  <a:lnTo>
                    <a:pt x="1136" y="3164"/>
                  </a:lnTo>
                  <a:lnTo>
                    <a:pt x="1138" y="3162"/>
                  </a:lnTo>
                  <a:lnTo>
                    <a:pt x="1138" y="3162"/>
                  </a:lnTo>
                  <a:lnTo>
                    <a:pt x="1142" y="3162"/>
                  </a:lnTo>
                  <a:lnTo>
                    <a:pt x="1142" y="3162"/>
                  </a:lnTo>
                  <a:lnTo>
                    <a:pt x="1144" y="3160"/>
                  </a:lnTo>
                  <a:lnTo>
                    <a:pt x="1144" y="3160"/>
                  </a:lnTo>
                  <a:lnTo>
                    <a:pt x="1150" y="3162"/>
                  </a:lnTo>
                  <a:lnTo>
                    <a:pt x="1150" y="3162"/>
                  </a:lnTo>
                  <a:lnTo>
                    <a:pt x="1152" y="3162"/>
                  </a:lnTo>
                  <a:lnTo>
                    <a:pt x="1152" y="3162"/>
                  </a:lnTo>
                  <a:lnTo>
                    <a:pt x="1156" y="3162"/>
                  </a:lnTo>
                  <a:lnTo>
                    <a:pt x="1156" y="3162"/>
                  </a:lnTo>
                  <a:lnTo>
                    <a:pt x="1156" y="3162"/>
                  </a:lnTo>
                  <a:lnTo>
                    <a:pt x="1156" y="3162"/>
                  </a:lnTo>
                  <a:lnTo>
                    <a:pt x="1160" y="3162"/>
                  </a:lnTo>
                  <a:lnTo>
                    <a:pt x="1160" y="3162"/>
                  </a:lnTo>
                  <a:lnTo>
                    <a:pt x="1162" y="3162"/>
                  </a:lnTo>
                  <a:lnTo>
                    <a:pt x="1162" y="3162"/>
                  </a:lnTo>
                  <a:lnTo>
                    <a:pt x="1166" y="3160"/>
                  </a:lnTo>
                  <a:lnTo>
                    <a:pt x="1166" y="3160"/>
                  </a:lnTo>
                  <a:lnTo>
                    <a:pt x="1168" y="3160"/>
                  </a:lnTo>
                  <a:lnTo>
                    <a:pt x="1168" y="3160"/>
                  </a:lnTo>
                  <a:lnTo>
                    <a:pt x="1170" y="3160"/>
                  </a:lnTo>
                  <a:lnTo>
                    <a:pt x="1170" y="3160"/>
                  </a:lnTo>
                  <a:lnTo>
                    <a:pt x="1172" y="3160"/>
                  </a:lnTo>
                  <a:lnTo>
                    <a:pt x="1174" y="3160"/>
                  </a:lnTo>
                  <a:lnTo>
                    <a:pt x="1174" y="3160"/>
                  </a:lnTo>
                  <a:lnTo>
                    <a:pt x="1178" y="3162"/>
                  </a:lnTo>
                  <a:lnTo>
                    <a:pt x="1178" y="3162"/>
                  </a:lnTo>
                  <a:lnTo>
                    <a:pt x="1180" y="3162"/>
                  </a:lnTo>
                  <a:lnTo>
                    <a:pt x="1180" y="3162"/>
                  </a:lnTo>
                  <a:lnTo>
                    <a:pt x="1186" y="3162"/>
                  </a:lnTo>
                  <a:lnTo>
                    <a:pt x="1186" y="3162"/>
                  </a:lnTo>
                  <a:lnTo>
                    <a:pt x="1190" y="3162"/>
                  </a:lnTo>
                  <a:lnTo>
                    <a:pt x="1190" y="3162"/>
                  </a:lnTo>
                  <a:lnTo>
                    <a:pt x="1192" y="3162"/>
                  </a:lnTo>
                  <a:lnTo>
                    <a:pt x="1192" y="3162"/>
                  </a:lnTo>
                  <a:lnTo>
                    <a:pt x="1198" y="3160"/>
                  </a:lnTo>
                  <a:lnTo>
                    <a:pt x="1198" y="3160"/>
                  </a:lnTo>
                  <a:lnTo>
                    <a:pt x="1200" y="3160"/>
                  </a:lnTo>
                  <a:lnTo>
                    <a:pt x="1200" y="3160"/>
                  </a:lnTo>
                  <a:lnTo>
                    <a:pt x="1200" y="3160"/>
                  </a:lnTo>
                  <a:lnTo>
                    <a:pt x="1202" y="3160"/>
                  </a:lnTo>
                  <a:lnTo>
                    <a:pt x="1204" y="3160"/>
                  </a:lnTo>
                  <a:lnTo>
                    <a:pt x="1204" y="3160"/>
                  </a:lnTo>
                  <a:lnTo>
                    <a:pt x="1206" y="3160"/>
                  </a:lnTo>
                  <a:lnTo>
                    <a:pt x="1206" y="3160"/>
                  </a:lnTo>
                  <a:lnTo>
                    <a:pt x="1210" y="3160"/>
                  </a:lnTo>
                  <a:lnTo>
                    <a:pt x="1210" y="3160"/>
                  </a:lnTo>
                  <a:lnTo>
                    <a:pt x="1212" y="3162"/>
                  </a:lnTo>
                  <a:lnTo>
                    <a:pt x="1212" y="3162"/>
                  </a:lnTo>
                  <a:lnTo>
                    <a:pt x="1216" y="3160"/>
                  </a:lnTo>
                  <a:lnTo>
                    <a:pt x="1216" y="3160"/>
                  </a:lnTo>
                  <a:lnTo>
                    <a:pt x="1218" y="3160"/>
                  </a:lnTo>
                  <a:lnTo>
                    <a:pt x="1218" y="3160"/>
                  </a:lnTo>
                  <a:lnTo>
                    <a:pt x="1222" y="3160"/>
                  </a:lnTo>
                  <a:lnTo>
                    <a:pt x="1222" y="3160"/>
                  </a:lnTo>
                  <a:lnTo>
                    <a:pt x="1224" y="3160"/>
                  </a:lnTo>
                  <a:lnTo>
                    <a:pt x="1224" y="3160"/>
                  </a:lnTo>
                  <a:lnTo>
                    <a:pt x="1226" y="3160"/>
                  </a:lnTo>
                  <a:lnTo>
                    <a:pt x="1226" y="3160"/>
                  </a:lnTo>
                  <a:lnTo>
                    <a:pt x="1230" y="3160"/>
                  </a:lnTo>
                  <a:lnTo>
                    <a:pt x="1230" y="3160"/>
                  </a:lnTo>
                  <a:lnTo>
                    <a:pt x="1236" y="3160"/>
                  </a:lnTo>
                  <a:lnTo>
                    <a:pt x="1236" y="3160"/>
                  </a:lnTo>
                  <a:lnTo>
                    <a:pt x="1236" y="3160"/>
                  </a:lnTo>
                  <a:lnTo>
                    <a:pt x="1236" y="3160"/>
                  </a:lnTo>
                  <a:lnTo>
                    <a:pt x="1240" y="3160"/>
                  </a:lnTo>
                  <a:lnTo>
                    <a:pt x="1240" y="3160"/>
                  </a:lnTo>
                  <a:lnTo>
                    <a:pt x="1244" y="3160"/>
                  </a:lnTo>
                  <a:lnTo>
                    <a:pt x="1244" y="3160"/>
                  </a:lnTo>
                  <a:lnTo>
                    <a:pt x="1244" y="3160"/>
                  </a:lnTo>
                  <a:lnTo>
                    <a:pt x="1244" y="3160"/>
                  </a:lnTo>
                  <a:lnTo>
                    <a:pt x="1246" y="3160"/>
                  </a:lnTo>
                  <a:lnTo>
                    <a:pt x="1246" y="3160"/>
                  </a:lnTo>
                  <a:lnTo>
                    <a:pt x="1250" y="3162"/>
                  </a:lnTo>
                  <a:lnTo>
                    <a:pt x="1250" y="3162"/>
                  </a:lnTo>
                  <a:lnTo>
                    <a:pt x="1256" y="3162"/>
                  </a:lnTo>
                  <a:lnTo>
                    <a:pt x="1256" y="3162"/>
                  </a:lnTo>
                  <a:lnTo>
                    <a:pt x="1258" y="3162"/>
                  </a:lnTo>
                  <a:lnTo>
                    <a:pt x="1258" y="3162"/>
                  </a:lnTo>
                  <a:lnTo>
                    <a:pt x="1262" y="3162"/>
                  </a:lnTo>
                  <a:lnTo>
                    <a:pt x="1262" y="3162"/>
                  </a:lnTo>
                  <a:lnTo>
                    <a:pt x="1266" y="3160"/>
                  </a:lnTo>
                  <a:lnTo>
                    <a:pt x="1266" y="3160"/>
                  </a:lnTo>
                  <a:lnTo>
                    <a:pt x="1266" y="3160"/>
                  </a:lnTo>
                  <a:lnTo>
                    <a:pt x="1266" y="3160"/>
                  </a:lnTo>
                  <a:lnTo>
                    <a:pt x="1268" y="3160"/>
                  </a:lnTo>
                  <a:lnTo>
                    <a:pt x="1268" y="3160"/>
                  </a:lnTo>
                  <a:lnTo>
                    <a:pt x="1272" y="3162"/>
                  </a:lnTo>
                  <a:lnTo>
                    <a:pt x="1274" y="3162"/>
                  </a:lnTo>
                  <a:lnTo>
                    <a:pt x="1274" y="3162"/>
                  </a:lnTo>
                  <a:lnTo>
                    <a:pt x="1276" y="3162"/>
                  </a:lnTo>
                  <a:lnTo>
                    <a:pt x="1276" y="3162"/>
                  </a:lnTo>
                  <a:lnTo>
                    <a:pt x="1278" y="3162"/>
                  </a:lnTo>
                  <a:lnTo>
                    <a:pt x="1278" y="3162"/>
                  </a:lnTo>
                  <a:lnTo>
                    <a:pt x="1282" y="3162"/>
                  </a:lnTo>
                  <a:lnTo>
                    <a:pt x="1284" y="3162"/>
                  </a:lnTo>
                  <a:lnTo>
                    <a:pt x="1284" y="3162"/>
                  </a:lnTo>
                  <a:lnTo>
                    <a:pt x="1286" y="3162"/>
                  </a:lnTo>
                  <a:lnTo>
                    <a:pt x="1286" y="3162"/>
                  </a:lnTo>
                  <a:lnTo>
                    <a:pt x="1290" y="3164"/>
                  </a:lnTo>
                  <a:lnTo>
                    <a:pt x="1290" y="3164"/>
                  </a:lnTo>
                  <a:lnTo>
                    <a:pt x="1294" y="3162"/>
                  </a:lnTo>
                  <a:lnTo>
                    <a:pt x="1296" y="3162"/>
                  </a:lnTo>
                  <a:lnTo>
                    <a:pt x="1296" y="3162"/>
                  </a:lnTo>
                  <a:lnTo>
                    <a:pt x="1298" y="3164"/>
                  </a:lnTo>
                  <a:lnTo>
                    <a:pt x="1298" y="3164"/>
                  </a:lnTo>
                  <a:lnTo>
                    <a:pt x="1302" y="3164"/>
                  </a:lnTo>
                  <a:lnTo>
                    <a:pt x="1302" y="3164"/>
                  </a:lnTo>
                  <a:lnTo>
                    <a:pt x="1306" y="3162"/>
                  </a:lnTo>
                  <a:lnTo>
                    <a:pt x="1306" y="3162"/>
                  </a:lnTo>
                  <a:lnTo>
                    <a:pt x="1308" y="3162"/>
                  </a:lnTo>
                  <a:lnTo>
                    <a:pt x="1308" y="3162"/>
                  </a:lnTo>
                  <a:lnTo>
                    <a:pt x="1312" y="3162"/>
                  </a:lnTo>
                  <a:lnTo>
                    <a:pt x="1312" y="3162"/>
                  </a:lnTo>
                  <a:lnTo>
                    <a:pt x="1314" y="3162"/>
                  </a:lnTo>
                  <a:lnTo>
                    <a:pt x="1314" y="3162"/>
                  </a:lnTo>
                  <a:lnTo>
                    <a:pt x="1318" y="3160"/>
                  </a:lnTo>
                  <a:lnTo>
                    <a:pt x="1318" y="3160"/>
                  </a:lnTo>
                  <a:lnTo>
                    <a:pt x="1318" y="3160"/>
                  </a:lnTo>
                  <a:lnTo>
                    <a:pt x="1318" y="3160"/>
                  </a:lnTo>
                  <a:lnTo>
                    <a:pt x="1324" y="3162"/>
                  </a:lnTo>
                  <a:lnTo>
                    <a:pt x="1324" y="3162"/>
                  </a:lnTo>
                  <a:lnTo>
                    <a:pt x="1326" y="3162"/>
                  </a:lnTo>
                  <a:lnTo>
                    <a:pt x="1326" y="3162"/>
                  </a:lnTo>
                  <a:lnTo>
                    <a:pt x="1330" y="3162"/>
                  </a:lnTo>
                  <a:lnTo>
                    <a:pt x="1332" y="3162"/>
                  </a:lnTo>
                  <a:lnTo>
                    <a:pt x="1332" y="3162"/>
                  </a:lnTo>
                  <a:lnTo>
                    <a:pt x="1336" y="3164"/>
                  </a:lnTo>
                  <a:lnTo>
                    <a:pt x="1336" y="3164"/>
                  </a:lnTo>
                  <a:lnTo>
                    <a:pt x="1342" y="3162"/>
                  </a:lnTo>
                  <a:lnTo>
                    <a:pt x="1342" y="3162"/>
                  </a:lnTo>
                  <a:lnTo>
                    <a:pt x="1342" y="3162"/>
                  </a:lnTo>
                  <a:lnTo>
                    <a:pt x="1348" y="3164"/>
                  </a:lnTo>
                  <a:lnTo>
                    <a:pt x="1348" y="3164"/>
                  </a:lnTo>
                  <a:lnTo>
                    <a:pt x="1352" y="3162"/>
                  </a:lnTo>
                  <a:lnTo>
                    <a:pt x="1352" y="3162"/>
                  </a:lnTo>
                  <a:lnTo>
                    <a:pt x="1356" y="3162"/>
                  </a:lnTo>
                  <a:lnTo>
                    <a:pt x="1356" y="3162"/>
                  </a:lnTo>
                  <a:lnTo>
                    <a:pt x="1360" y="3164"/>
                  </a:lnTo>
                  <a:lnTo>
                    <a:pt x="1360" y="3164"/>
                  </a:lnTo>
                  <a:lnTo>
                    <a:pt x="1364" y="3162"/>
                  </a:lnTo>
                  <a:lnTo>
                    <a:pt x="1364" y="3162"/>
                  </a:lnTo>
                  <a:lnTo>
                    <a:pt x="1366" y="3162"/>
                  </a:lnTo>
                  <a:lnTo>
                    <a:pt x="1366" y="3162"/>
                  </a:lnTo>
                  <a:lnTo>
                    <a:pt x="1368" y="3160"/>
                  </a:lnTo>
                  <a:lnTo>
                    <a:pt x="1368" y="3160"/>
                  </a:lnTo>
                  <a:lnTo>
                    <a:pt x="1372" y="3160"/>
                  </a:lnTo>
                  <a:lnTo>
                    <a:pt x="1372" y="3160"/>
                  </a:lnTo>
                  <a:lnTo>
                    <a:pt x="1374" y="3162"/>
                  </a:lnTo>
                  <a:lnTo>
                    <a:pt x="1374" y="3162"/>
                  </a:lnTo>
                  <a:lnTo>
                    <a:pt x="1378" y="3162"/>
                  </a:lnTo>
                  <a:lnTo>
                    <a:pt x="1378" y="3162"/>
                  </a:lnTo>
                  <a:lnTo>
                    <a:pt x="1382" y="3162"/>
                  </a:lnTo>
                  <a:lnTo>
                    <a:pt x="1384" y="3162"/>
                  </a:lnTo>
                  <a:lnTo>
                    <a:pt x="1384" y="3162"/>
                  </a:lnTo>
                  <a:lnTo>
                    <a:pt x="1388" y="3160"/>
                  </a:lnTo>
                  <a:lnTo>
                    <a:pt x="1388" y="3160"/>
                  </a:lnTo>
                  <a:lnTo>
                    <a:pt x="1390" y="3158"/>
                  </a:lnTo>
                  <a:lnTo>
                    <a:pt x="1390" y="3158"/>
                  </a:lnTo>
                  <a:lnTo>
                    <a:pt x="1394" y="3158"/>
                  </a:lnTo>
                  <a:lnTo>
                    <a:pt x="1394" y="3158"/>
                  </a:lnTo>
                  <a:lnTo>
                    <a:pt x="1392" y="3162"/>
                  </a:lnTo>
                  <a:lnTo>
                    <a:pt x="1392" y="3162"/>
                  </a:lnTo>
                  <a:lnTo>
                    <a:pt x="1392" y="3164"/>
                  </a:lnTo>
                  <a:lnTo>
                    <a:pt x="1392" y="3164"/>
                  </a:lnTo>
                  <a:lnTo>
                    <a:pt x="1394" y="3168"/>
                  </a:lnTo>
                  <a:lnTo>
                    <a:pt x="1394" y="3168"/>
                  </a:lnTo>
                  <a:lnTo>
                    <a:pt x="1394" y="3170"/>
                  </a:lnTo>
                  <a:lnTo>
                    <a:pt x="1394" y="3170"/>
                  </a:lnTo>
                  <a:lnTo>
                    <a:pt x="1394" y="3174"/>
                  </a:lnTo>
                  <a:lnTo>
                    <a:pt x="1394" y="3174"/>
                  </a:lnTo>
                  <a:lnTo>
                    <a:pt x="1392" y="3174"/>
                  </a:lnTo>
                  <a:lnTo>
                    <a:pt x="1392" y="3174"/>
                  </a:lnTo>
                  <a:lnTo>
                    <a:pt x="1390" y="3178"/>
                  </a:lnTo>
                  <a:lnTo>
                    <a:pt x="1390" y="3178"/>
                  </a:lnTo>
                  <a:lnTo>
                    <a:pt x="1390" y="3182"/>
                  </a:lnTo>
                  <a:lnTo>
                    <a:pt x="1390" y="3182"/>
                  </a:lnTo>
                  <a:lnTo>
                    <a:pt x="1390" y="3184"/>
                  </a:lnTo>
                  <a:lnTo>
                    <a:pt x="1390" y="3184"/>
                  </a:lnTo>
                  <a:lnTo>
                    <a:pt x="1390" y="3186"/>
                  </a:lnTo>
                  <a:lnTo>
                    <a:pt x="1390" y="3186"/>
                  </a:lnTo>
                  <a:lnTo>
                    <a:pt x="1388" y="3190"/>
                  </a:lnTo>
                  <a:lnTo>
                    <a:pt x="1388" y="3190"/>
                  </a:lnTo>
                  <a:lnTo>
                    <a:pt x="1388" y="3194"/>
                  </a:lnTo>
                  <a:lnTo>
                    <a:pt x="1388" y="3198"/>
                  </a:lnTo>
                  <a:lnTo>
                    <a:pt x="1388" y="3198"/>
                  </a:lnTo>
                  <a:lnTo>
                    <a:pt x="1390" y="3202"/>
                  </a:lnTo>
                  <a:lnTo>
                    <a:pt x="1390" y="3202"/>
                  </a:lnTo>
                  <a:lnTo>
                    <a:pt x="1390" y="3202"/>
                  </a:lnTo>
                  <a:lnTo>
                    <a:pt x="1392" y="3206"/>
                  </a:lnTo>
                  <a:lnTo>
                    <a:pt x="1392" y="3206"/>
                  </a:lnTo>
                  <a:lnTo>
                    <a:pt x="1392" y="3210"/>
                  </a:lnTo>
                  <a:lnTo>
                    <a:pt x="1392" y="3210"/>
                  </a:lnTo>
                  <a:lnTo>
                    <a:pt x="1392" y="3212"/>
                  </a:lnTo>
                  <a:lnTo>
                    <a:pt x="1392" y="3212"/>
                  </a:lnTo>
                  <a:lnTo>
                    <a:pt x="1390" y="3214"/>
                  </a:lnTo>
                  <a:lnTo>
                    <a:pt x="1390" y="3214"/>
                  </a:lnTo>
                  <a:lnTo>
                    <a:pt x="1390" y="3216"/>
                  </a:lnTo>
                  <a:lnTo>
                    <a:pt x="1390" y="3216"/>
                  </a:lnTo>
                  <a:lnTo>
                    <a:pt x="1388" y="3220"/>
                  </a:lnTo>
                  <a:lnTo>
                    <a:pt x="1388" y="3220"/>
                  </a:lnTo>
                  <a:lnTo>
                    <a:pt x="1388" y="3224"/>
                  </a:lnTo>
                  <a:lnTo>
                    <a:pt x="1388" y="3226"/>
                  </a:lnTo>
                  <a:lnTo>
                    <a:pt x="1388" y="3226"/>
                  </a:lnTo>
                  <a:lnTo>
                    <a:pt x="1386" y="3228"/>
                  </a:lnTo>
                  <a:lnTo>
                    <a:pt x="1386" y="3228"/>
                  </a:lnTo>
                  <a:lnTo>
                    <a:pt x="1386" y="3232"/>
                  </a:lnTo>
                  <a:lnTo>
                    <a:pt x="1386" y="3232"/>
                  </a:lnTo>
                  <a:lnTo>
                    <a:pt x="1386" y="3236"/>
                  </a:lnTo>
                  <a:lnTo>
                    <a:pt x="1386" y="3236"/>
                  </a:lnTo>
                  <a:lnTo>
                    <a:pt x="1386" y="3238"/>
                  </a:lnTo>
                  <a:lnTo>
                    <a:pt x="1386" y="3238"/>
                  </a:lnTo>
                  <a:lnTo>
                    <a:pt x="1386" y="3240"/>
                  </a:lnTo>
                  <a:lnTo>
                    <a:pt x="1386" y="3240"/>
                  </a:lnTo>
                  <a:lnTo>
                    <a:pt x="1384" y="3244"/>
                  </a:lnTo>
                  <a:lnTo>
                    <a:pt x="1384" y="3244"/>
                  </a:lnTo>
                  <a:lnTo>
                    <a:pt x="1384" y="3248"/>
                  </a:lnTo>
                  <a:lnTo>
                    <a:pt x="1384" y="3250"/>
                  </a:lnTo>
                  <a:lnTo>
                    <a:pt x="1384" y="3250"/>
                  </a:lnTo>
                  <a:lnTo>
                    <a:pt x="1386" y="3254"/>
                  </a:lnTo>
                  <a:lnTo>
                    <a:pt x="1386" y="3254"/>
                  </a:lnTo>
                  <a:lnTo>
                    <a:pt x="1386" y="3256"/>
                  </a:lnTo>
                  <a:lnTo>
                    <a:pt x="1386" y="3256"/>
                  </a:lnTo>
                  <a:lnTo>
                    <a:pt x="1386" y="3262"/>
                  </a:lnTo>
                  <a:lnTo>
                    <a:pt x="1386" y="3262"/>
                  </a:lnTo>
                  <a:lnTo>
                    <a:pt x="1386" y="3262"/>
                  </a:lnTo>
                  <a:lnTo>
                    <a:pt x="1386" y="3266"/>
                  </a:lnTo>
                  <a:lnTo>
                    <a:pt x="1386" y="3266"/>
                  </a:lnTo>
                  <a:lnTo>
                    <a:pt x="1386" y="3270"/>
                  </a:lnTo>
                  <a:lnTo>
                    <a:pt x="1386" y="3270"/>
                  </a:lnTo>
                  <a:lnTo>
                    <a:pt x="1388" y="3274"/>
                  </a:lnTo>
                  <a:lnTo>
                    <a:pt x="1388" y="3274"/>
                  </a:lnTo>
                  <a:lnTo>
                    <a:pt x="1388" y="3276"/>
                  </a:lnTo>
                  <a:lnTo>
                    <a:pt x="1388" y="3276"/>
                  </a:lnTo>
                  <a:lnTo>
                    <a:pt x="1390" y="3280"/>
                  </a:lnTo>
                  <a:lnTo>
                    <a:pt x="1390" y="3280"/>
                  </a:lnTo>
                  <a:lnTo>
                    <a:pt x="1390" y="3282"/>
                  </a:lnTo>
                  <a:lnTo>
                    <a:pt x="1390" y="3282"/>
                  </a:lnTo>
                  <a:lnTo>
                    <a:pt x="1388" y="3286"/>
                  </a:lnTo>
                  <a:lnTo>
                    <a:pt x="1388" y="3286"/>
                  </a:lnTo>
                  <a:lnTo>
                    <a:pt x="1388" y="3288"/>
                  </a:lnTo>
                  <a:lnTo>
                    <a:pt x="1388" y="3288"/>
                  </a:lnTo>
                  <a:lnTo>
                    <a:pt x="1388" y="3290"/>
                  </a:lnTo>
                  <a:lnTo>
                    <a:pt x="1388" y="3290"/>
                  </a:lnTo>
                  <a:lnTo>
                    <a:pt x="1390" y="3294"/>
                  </a:lnTo>
                  <a:lnTo>
                    <a:pt x="1390" y="3294"/>
                  </a:lnTo>
                  <a:lnTo>
                    <a:pt x="1390" y="3296"/>
                  </a:lnTo>
                  <a:lnTo>
                    <a:pt x="1390" y="3296"/>
                  </a:lnTo>
                  <a:lnTo>
                    <a:pt x="1390" y="3300"/>
                  </a:lnTo>
                  <a:lnTo>
                    <a:pt x="1390" y="3300"/>
                  </a:lnTo>
                  <a:lnTo>
                    <a:pt x="1388" y="3302"/>
                  </a:lnTo>
                  <a:lnTo>
                    <a:pt x="1388" y="3302"/>
                  </a:lnTo>
                  <a:lnTo>
                    <a:pt x="1388" y="3304"/>
                  </a:lnTo>
                  <a:lnTo>
                    <a:pt x="1388" y="3304"/>
                  </a:lnTo>
                  <a:lnTo>
                    <a:pt x="1388" y="3308"/>
                  </a:lnTo>
                  <a:lnTo>
                    <a:pt x="1388" y="3308"/>
                  </a:lnTo>
                  <a:lnTo>
                    <a:pt x="1388" y="3312"/>
                  </a:lnTo>
                  <a:lnTo>
                    <a:pt x="1388" y="3312"/>
                  </a:lnTo>
                  <a:lnTo>
                    <a:pt x="1390" y="3314"/>
                  </a:lnTo>
                  <a:lnTo>
                    <a:pt x="1390" y="3314"/>
                  </a:lnTo>
                  <a:lnTo>
                    <a:pt x="1388" y="3316"/>
                  </a:lnTo>
                  <a:lnTo>
                    <a:pt x="1388" y="3316"/>
                  </a:lnTo>
                  <a:lnTo>
                    <a:pt x="1388" y="3320"/>
                  </a:lnTo>
                  <a:lnTo>
                    <a:pt x="1388" y="3320"/>
                  </a:lnTo>
                  <a:lnTo>
                    <a:pt x="1386" y="3322"/>
                  </a:lnTo>
                  <a:lnTo>
                    <a:pt x="1386" y="3322"/>
                  </a:lnTo>
                  <a:lnTo>
                    <a:pt x="1386" y="3326"/>
                  </a:lnTo>
                  <a:lnTo>
                    <a:pt x="1386" y="3326"/>
                  </a:lnTo>
                  <a:lnTo>
                    <a:pt x="1388" y="3330"/>
                  </a:lnTo>
                  <a:lnTo>
                    <a:pt x="1388" y="3330"/>
                  </a:lnTo>
                  <a:lnTo>
                    <a:pt x="1388" y="3332"/>
                  </a:lnTo>
                  <a:lnTo>
                    <a:pt x="1388" y="3332"/>
                  </a:lnTo>
                  <a:lnTo>
                    <a:pt x="1388" y="3334"/>
                  </a:lnTo>
                  <a:lnTo>
                    <a:pt x="1388" y="3334"/>
                  </a:lnTo>
                  <a:lnTo>
                    <a:pt x="1386" y="3338"/>
                  </a:lnTo>
                  <a:lnTo>
                    <a:pt x="1386" y="3338"/>
                  </a:lnTo>
                  <a:lnTo>
                    <a:pt x="1386" y="3344"/>
                  </a:lnTo>
                  <a:lnTo>
                    <a:pt x="1386" y="3344"/>
                  </a:lnTo>
                  <a:lnTo>
                    <a:pt x="1386" y="3348"/>
                  </a:lnTo>
                  <a:lnTo>
                    <a:pt x="1386" y="3348"/>
                  </a:lnTo>
                  <a:lnTo>
                    <a:pt x="1388" y="3350"/>
                  </a:lnTo>
                  <a:lnTo>
                    <a:pt x="1388" y="3350"/>
                  </a:lnTo>
                  <a:lnTo>
                    <a:pt x="1388" y="3356"/>
                  </a:lnTo>
                  <a:lnTo>
                    <a:pt x="1388" y="3356"/>
                  </a:lnTo>
                  <a:lnTo>
                    <a:pt x="1388" y="3358"/>
                  </a:lnTo>
                  <a:lnTo>
                    <a:pt x="1388" y="3358"/>
                  </a:lnTo>
                  <a:lnTo>
                    <a:pt x="1388" y="3362"/>
                  </a:lnTo>
                  <a:lnTo>
                    <a:pt x="1388" y="3362"/>
                  </a:lnTo>
                  <a:lnTo>
                    <a:pt x="1388" y="3364"/>
                  </a:lnTo>
                  <a:lnTo>
                    <a:pt x="1388" y="3364"/>
                  </a:lnTo>
                  <a:lnTo>
                    <a:pt x="1390" y="3366"/>
                  </a:lnTo>
                  <a:lnTo>
                    <a:pt x="1390" y="3366"/>
                  </a:lnTo>
                  <a:lnTo>
                    <a:pt x="1390" y="3370"/>
                  </a:lnTo>
                  <a:lnTo>
                    <a:pt x="1390" y="3370"/>
                  </a:lnTo>
                  <a:lnTo>
                    <a:pt x="1388" y="3372"/>
                  </a:lnTo>
                  <a:lnTo>
                    <a:pt x="1388" y="3372"/>
                  </a:lnTo>
                  <a:lnTo>
                    <a:pt x="1390" y="3376"/>
                  </a:lnTo>
                  <a:lnTo>
                    <a:pt x="1390" y="3376"/>
                  </a:lnTo>
                  <a:lnTo>
                    <a:pt x="1390" y="3378"/>
                  </a:lnTo>
                  <a:lnTo>
                    <a:pt x="1390" y="3378"/>
                  </a:lnTo>
                  <a:lnTo>
                    <a:pt x="1390" y="3380"/>
                  </a:lnTo>
                  <a:lnTo>
                    <a:pt x="1390" y="3380"/>
                  </a:lnTo>
                  <a:lnTo>
                    <a:pt x="1388" y="3384"/>
                  </a:lnTo>
                  <a:lnTo>
                    <a:pt x="1388" y="3384"/>
                  </a:lnTo>
                  <a:lnTo>
                    <a:pt x="1388" y="3386"/>
                  </a:lnTo>
                  <a:lnTo>
                    <a:pt x="1388" y="3386"/>
                  </a:lnTo>
                  <a:lnTo>
                    <a:pt x="1388" y="3390"/>
                  </a:lnTo>
                  <a:lnTo>
                    <a:pt x="1388" y="3390"/>
                  </a:lnTo>
                  <a:lnTo>
                    <a:pt x="1388" y="3394"/>
                  </a:lnTo>
                  <a:lnTo>
                    <a:pt x="1388" y="3394"/>
                  </a:lnTo>
                  <a:lnTo>
                    <a:pt x="1388" y="3394"/>
                  </a:lnTo>
                  <a:lnTo>
                    <a:pt x="1388" y="3398"/>
                  </a:lnTo>
                  <a:lnTo>
                    <a:pt x="1388" y="3398"/>
                  </a:lnTo>
                  <a:lnTo>
                    <a:pt x="1388" y="3400"/>
                  </a:lnTo>
                  <a:lnTo>
                    <a:pt x="1388" y="3400"/>
                  </a:lnTo>
                  <a:lnTo>
                    <a:pt x="1388" y="3404"/>
                  </a:lnTo>
                  <a:lnTo>
                    <a:pt x="1388" y="3404"/>
                  </a:lnTo>
                  <a:lnTo>
                    <a:pt x="1388" y="3406"/>
                  </a:lnTo>
                  <a:lnTo>
                    <a:pt x="1386" y="3406"/>
                  </a:lnTo>
                  <a:lnTo>
                    <a:pt x="1386" y="3406"/>
                  </a:lnTo>
                  <a:lnTo>
                    <a:pt x="1384" y="3410"/>
                  </a:lnTo>
                  <a:lnTo>
                    <a:pt x="1386" y="3414"/>
                  </a:lnTo>
                  <a:lnTo>
                    <a:pt x="1386" y="3414"/>
                  </a:lnTo>
                  <a:lnTo>
                    <a:pt x="1388" y="3416"/>
                  </a:lnTo>
                  <a:lnTo>
                    <a:pt x="1388" y="3416"/>
                  </a:lnTo>
                  <a:lnTo>
                    <a:pt x="1388" y="3418"/>
                  </a:lnTo>
                  <a:lnTo>
                    <a:pt x="1388" y="3418"/>
                  </a:lnTo>
                  <a:lnTo>
                    <a:pt x="1388" y="3418"/>
                  </a:lnTo>
                  <a:lnTo>
                    <a:pt x="1388" y="3418"/>
                  </a:lnTo>
                  <a:lnTo>
                    <a:pt x="1386" y="3422"/>
                  </a:lnTo>
                  <a:lnTo>
                    <a:pt x="1384" y="3424"/>
                  </a:lnTo>
                  <a:lnTo>
                    <a:pt x="1384" y="3424"/>
                  </a:lnTo>
                  <a:lnTo>
                    <a:pt x="1384" y="3430"/>
                  </a:lnTo>
                  <a:lnTo>
                    <a:pt x="1384" y="3430"/>
                  </a:lnTo>
                  <a:lnTo>
                    <a:pt x="1384" y="3432"/>
                  </a:lnTo>
                  <a:lnTo>
                    <a:pt x="1384" y="3432"/>
                  </a:lnTo>
                  <a:lnTo>
                    <a:pt x="1384" y="3434"/>
                  </a:lnTo>
                  <a:lnTo>
                    <a:pt x="1384" y="3434"/>
                  </a:lnTo>
                  <a:lnTo>
                    <a:pt x="1382" y="3438"/>
                  </a:lnTo>
                  <a:lnTo>
                    <a:pt x="1382" y="3438"/>
                  </a:lnTo>
                  <a:lnTo>
                    <a:pt x="1386" y="3444"/>
                  </a:lnTo>
                  <a:lnTo>
                    <a:pt x="1386" y="3444"/>
                  </a:lnTo>
                  <a:lnTo>
                    <a:pt x="1386" y="3444"/>
                  </a:lnTo>
                  <a:lnTo>
                    <a:pt x="1386" y="3446"/>
                  </a:lnTo>
                  <a:lnTo>
                    <a:pt x="1386" y="3446"/>
                  </a:lnTo>
                  <a:lnTo>
                    <a:pt x="1386" y="3448"/>
                  </a:lnTo>
                  <a:lnTo>
                    <a:pt x="1386" y="3448"/>
                  </a:lnTo>
                  <a:lnTo>
                    <a:pt x="1388" y="3452"/>
                  </a:lnTo>
                  <a:lnTo>
                    <a:pt x="1388" y="3452"/>
                  </a:lnTo>
                  <a:lnTo>
                    <a:pt x="1388" y="3454"/>
                  </a:lnTo>
                  <a:lnTo>
                    <a:pt x="1388" y="3456"/>
                  </a:lnTo>
                  <a:lnTo>
                    <a:pt x="1388" y="3456"/>
                  </a:lnTo>
                  <a:lnTo>
                    <a:pt x="1388" y="3460"/>
                  </a:lnTo>
                  <a:lnTo>
                    <a:pt x="1388" y="3460"/>
                  </a:lnTo>
                  <a:lnTo>
                    <a:pt x="1388" y="3462"/>
                  </a:lnTo>
                  <a:lnTo>
                    <a:pt x="1388" y="3462"/>
                  </a:lnTo>
                  <a:lnTo>
                    <a:pt x="1386" y="3466"/>
                  </a:lnTo>
                  <a:lnTo>
                    <a:pt x="1386" y="3466"/>
                  </a:lnTo>
                  <a:lnTo>
                    <a:pt x="1386" y="3470"/>
                  </a:lnTo>
                  <a:lnTo>
                    <a:pt x="1386" y="3470"/>
                  </a:lnTo>
                  <a:lnTo>
                    <a:pt x="1386" y="3472"/>
                  </a:lnTo>
                  <a:lnTo>
                    <a:pt x="1386" y="3472"/>
                  </a:lnTo>
                  <a:lnTo>
                    <a:pt x="1386" y="3476"/>
                  </a:lnTo>
                  <a:lnTo>
                    <a:pt x="1386" y="3476"/>
                  </a:lnTo>
                  <a:lnTo>
                    <a:pt x="1386" y="3478"/>
                  </a:lnTo>
                  <a:lnTo>
                    <a:pt x="1386" y="3478"/>
                  </a:lnTo>
                  <a:lnTo>
                    <a:pt x="1384" y="3480"/>
                  </a:lnTo>
                  <a:lnTo>
                    <a:pt x="1384" y="3480"/>
                  </a:lnTo>
                  <a:lnTo>
                    <a:pt x="1384" y="3484"/>
                  </a:lnTo>
                  <a:lnTo>
                    <a:pt x="1384" y="3484"/>
                  </a:lnTo>
                  <a:lnTo>
                    <a:pt x="1384" y="3490"/>
                  </a:lnTo>
                  <a:lnTo>
                    <a:pt x="1384" y="3490"/>
                  </a:lnTo>
                  <a:lnTo>
                    <a:pt x="1382" y="3490"/>
                  </a:lnTo>
                  <a:lnTo>
                    <a:pt x="1382" y="3490"/>
                  </a:lnTo>
                  <a:lnTo>
                    <a:pt x="1382" y="3492"/>
                  </a:lnTo>
                  <a:lnTo>
                    <a:pt x="1380" y="3496"/>
                  </a:lnTo>
                  <a:lnTo>
                    <a:pt x="1380" y="3496"/>
                  </a:lnTo>
                  <a:lnTo>
                    <a:pt x="1382" y="3500"/>
                  </a:lnTo>
                  <a:lnTo>
                    <a:pt x="1382" y="3500"/>
                  </a:lnTo>
                  <a:lnTo>
                    <a:pt x="1382" y="3502"/>
                  </a:lnTo>
                  <a:lnTo>
                    <a:pt x="1382" y="3502"/>
                  </a:lnTo>
                  <a:lnTo>
                    <a:pt x="1384" y="3506"/>
                  </a:lnTo>
                  <a:lnTo>
                    <a:pt x="1384" y="3506"/>
                  </a:lnTo>
                  <a:lnTo>
                    <a:pt x="1384" y="3508"/>
                  </a:lnTo>
                  <a:lnTo>
                    <a:pt x="1384" y="3508"/>
                  </a:lnTo>
                  <a:lnTo>
                    <a:pt x="1386" y="3512"/>
                  </a:lnTo>
                  <a:lnTo>
                    <a:pt x="1386" y="3514"/>
                  </a:lnTo>
                  <a:lnTo>
                    <a:pt x="1386" y="3514"/>
                  </a:lnTo>
                  <a:lnTo>
                    <a:pt x="1386" y="3516"/>
                  </a:lnTo>
                  <a:lnTo>
                    <a:pt x="1386" y="3516"/>
                  </a:lnTo>
                  <a:lnTo>
                    <a:pt x="1384" y="3518"/>
                  </a:lnTo>
                  <a:lnTo>
                    <a:pt x="1384" y="3518"/>
                  </a:lnTo>
                  <a:lnTo>
                    <a:pt x="1384" y="3524"/>
                  </a:lnTo>
                  <a:lnTo>
                    <a:pt x="1384" y="3524"/>
                  </a:lnTo>
                  <a:lnTo>
                    <a:pt x="1386" y="3526"/>
                  </a:lnTo>
                  <a:lnTo>
                    <a:pt x="1386" y="3526"/>
                  </a:lnTo>
                  <a:lnTo>
                    <a:pt x="1386" y="3528"/>
                  </a:lnTo>
                  <a:lnTo>
                    <a:pt x="1386" y="3528"/>
                  </a:lnTo>
                  <a:lnTo>
                    <a:pt x="1384" y="3532"/>
                  </a:lnTo>
                  <a:lnTo>
                    <a:pt x="1384" y="3534"/>
                  </a:lnTo>
                  <a:lnTo>
                    <a:pt x="1384" y="3534"/>
                  </a:lnTo>
                  <a:lnTo>
                    <a:pt x="1386" y="3538"/>
                  </a:lnTo>
                  <a:lnTo>
                    <a:pt x="1386" y="3538"/>
                  </a:lnTo>
                  <a:lnTo>
                    <a:pt x="1386" y="3540"/>
                  </a:lnTo>
                  <a:lnTo>
                    <a:pt x="1386" y="3540"/>
                  </a:lnTo>
                  <a:lnTo>
                    <a:pt x="1388" y="3542"/>
                  </a:lnTo>
                  <a:lnTo>
                    <a:pt x="1388" y="3542"/>
                  </a:lnTo>
                  <a:lnTo>
                    <a:pt x="1388" y="3546"/>
                  </a:lnTo>
                  <a:lnTo>
                    <a:pt x="1388" y="3546"/>
                  </a:lnTo>
                  <a:lnTo>
                    <a:pt x="1386" y="3548"/>
                  </a:lnTo>
                  <a:lnTo>
                    <a:pt x="1386" y="3550"/>
                  </a:lnTo>
                  <a:lnTo>
                    <a:pt x="1386" y="3550"/>
                  </a:lnTo>
                  <a:lnTo>
                    <a:pt x="1388" y="3554"/>
                  </a:lnTo>
                  <a:lnTo>
                    <a:pt x="1388" y="3554"/>
                  </a:lnTo>
                  <a:lnTo>
                    <a:pt x="1386" y="3558"/>
                  </a:lnTo>
                  <a:lnTo>
                    <a:pt x="1386" y="3558"/>
                  </a:lnTo>
                  <a:lnTo>
                    <a:pt x="1384" y="3562"/>
                  </a:lnTo>
                  <a:lnTo>
                    <a:pt x="1386" y="3566"/>
                  </a:lnTo>
                  <a:lnTo>
                    <a:pt x="1386" y="3566"/>
                  </a:lnTo>
                  <a:lnTo>
                    <a:pt x="1386" y="3570"/>
                  </a:lnTo>
                  <a:lnTo>
                    <a:pt x="1386" y="3570"/>
                  </a:lnTo>
                  <a:lnTo>
                    <a:pt x="1388" y="3572"/>
                  </a:lnTo>
                  <a:lnTo>
                    <a:pt x="1388" y="3572"/>
                  </a:lnTo>
                  <a:lnTo>
                    <a:pt x="1388" y="3576"/>
                  </a:lnTo>
                  <a:lnTo>
                    <a:pt x="1388" y="3576"/>
                  </a:lnTo>
                  <a:lnTo>
                    <a:pt x="1388" y="3578"/>
                  </a:lnTo>
                  <a:lnTo>
                    <a:pt x="1388" y="3578"/>
                  </a:lnTo>
                  <a:lnTo>
                    <a:pt x="1388" y="3580"/>
                  </a:lnTo>
                  <a:lnTo>
                    <a:pt x="1386" y="3582"/>
                  </a:lnTo>
                  <a:lnTo>
                    <a:pt x="1386" y="3582"/>
                  </a:lnTo>
                  <a:lnTo>
                    <a:pt x="1384" y="3588"/>
                  </a:lnTo>
                  <a:lnTo>
                    <a:pt x="1384" y="3588"/>
                  </a:lnTo>
                  <a:lnTo>
                    <a:pt x="1384" y="3594"/>
                  </a:lnTo>
                  <a:lnTo>
                    <a:pt x="1384" y="3594"/>
                  </a:lnTo>
                  <a:lnTo>
                    <a:pt x="1384" y="3594"/>
                  </a:lnTo>
                  <a:lnTo>
                    <a:pt x="1384" y="3598"/>
                  </a:lnTo>
                  <a:lnTo>
                    <a:pt x="1384" y="3598"/>
                  </a:lnTo>
                  <a:lnTo>
                    <a:pt x="1386" y="3600"/>
                  </a:lnTo>
                  <a:lnTo>
                    <a:pt x="1386" y="3600"/>
                  </a:lnTo>
                  <a:lnTo>
                    <a:pt x="1384" y="3604"/>
                  </a:lnTo>
                  <a:lnTo>
                    <a:pt x="1384" y="3604"/>
                  </a:lnTo>
                  <a:lnTo>
                    <a:pt x="1384" y="3606"/>
                  </a:lnTo>
                  <a:lnTo>
                    <a:pt x="1384" y="3606"/>
                  </a:lnTo>
                  <a:lnTo>
                    <a:pt x="1384" y="3608"/>
                  </a:lnTo>
                  <a:lnTo>
                    <a:pt x="1384" y="3608"/>
                  </a:lnTo>
                  <a:lnTo>
                    <a:pt x="1384" y="3612"/>
                  </a:lnTo>
                  <a:lnTo>
                    <a:pt x="1384" y="3612"/>
                  </a:lnTo>
                  <a:lnTo>
                    <a:pt x="1384" y="3616"/>
                  </a:lnTo>
                  <a:lnTo>
                    <a:pt x="1384" y="3616"/>
                  </a:lnTo>
                  <a:lnTo>
                    <a:pt x="1384" y="3618"/>
                  </a:lnTo>
                  <a:lnTo>
                    <a:pt x="1384" y="3618"/>
                  </a:lnTo>
                  <a:lnTo>
                    <a:pt x="1384" y="3620"/>
                  </a:lnTo>
                  <a:lnTo>
                    <a:pt x="1384" y="3620"/>
                  </a:lnTo>
                  <a:lnTo>
                    <a:pt x="1382" y="3624"/>
                  </a:lnTo>
                  <a:lnTo>
                    <a:pt x="1382" y="3624"/>
                  </a:lnTo>
                  <a:lnTo>
                    <a:pt x="1382" y="3626"/>
                  </a:lnTo>
                  <a:lnTo>
                    <a:pt x="1382" y="3626"/>
                  </a:lnTo>
                  <a:lnTo>
                    <a:pt x="1382" y="3628"/>
                  </a:lnTo>
                  <a:lnTo>
                    <a:pt x="1382" y="3628"/>
                  </a:lnTo>
                  <a:lnTo>
                    <a:pt x="1382" y="3632"/>
                  </a:lnTo>
                  <a:lnTo>
                    <a:pt x="1382" y="3632"/>
                  </a:lnTo>
                  <a:lnTo>
                    <a:pt x="1382" y="3634"/>
                  </a:lnTo>
                  <a:lnTo>
                    <a:pt x="1382" y="3634"/>
                  </a:lnTo>
                  <a:lnTo>
                    <a:pt x="1382" y="3636"/>
                  </a:lnTo>
                  <a:lnTo>
                    <a:pt x="1382" y="3636"/>
                  </a:lnTo>
                  <a:lnTo>
                    <a:pt x="1382" y="3640"/>
                  </a:lnTo>
                  <a:lnTo>
                    <a:pt x="1382" y="3640"/>
                  </a:lnTo>
                  <a:lnTo>
                    <a:pt x="1382" y="3644"/>
                  </a:lnTo>
                  <a:lnTo>
                    <a:pt x="1382" y="3644"/>
                  </a:lnTo>
                  <a:lnTo>
                    <a:pt x="1382" y="3646"/>
                  </a:lnTo>
                  <a:lnTo>
                    <a:pt x="1382" y="3646"/>
                  </a:lnTo>
                  <a:lnTo>
                    <a:pt x="1382" y="3648"/>
                  </a:lnTo>
                  <a:lnTo>
                    <a:pt x="1382" y="3648"/>
                  </a:lnTo>
                  <a:lnTo>
                    <a:pt x="1382" y="3652"/>
                  </a:lnTo>
                  <a:lnTo>
                    <a:pt x="1382" y="3652"/>
                  </a:lnTo>
                  <a:lnTo>
                    <a:pt x="1382" y="3656"/>
                  </a:lnTo>
                  <a:lnTo>
                    <a:pt x="1382" y="3656"/>
                  </a:lnTo>
                  <a:lnTo>
                    <a:pt x="1382" y="3658"/>
                  </a:lnTo>
                  <a:lnTo>
                    <a:pt x="1382" y="3658"/>
                  </a:lnTo>
                  <a:lnTo>
                    <a:pt x="1386" y="3664"/>
                  </a:lnTo>
                  <a:lnTo>
                    <a:pt x="1386" y="3664"/>
                  </a:lnTo>
                  <a:lnTo>
                    <a:pt x="1386" y="3668"/>
                  </a:lnTo>
                  <a:lnTo>
                    <a:pt x="1386" y="3668"/>
                  </a:lnTo>
                  <a:lnTo>
                    <a:pt x="1388" y="3670"/>
                  </a:lnTo>
                  <a:lnTo>
                    <a:pt x="1388" y="3670"/>
                  </a:lnTo>
                  <a:lnTo>
                    <a:pt x="1388" y="3674"/>
                  </a:lnTo>
                  <a:lnTo>
                    <a:pt x="1388" y="3674"/>
                  </a:lnTo>
                  <a:lnTo>
                    <a:pt x="1388" y="3676"/>
                  </a:lnTo>
                  <a:lnTo>
                    <a:pt x="1388" y="3676"/>
                  </a:lnTo>
                  <a:lnTo>
                    <a:pt x="1388" y="3678"/>
                  </a:lnTo>
                  <a:lnTo>
                    <a:pt x="1388" y="3678"/>
                  </a:lnTo>
                  <a:lnTo>
                    <a:pt x="1388" y="3682"/>
                  </a:lnTo>
                  <a:lnTo>
                    <a:pt x="1388" y="3682"/>
                  </a:lnTo>
                  <a:lnTo>
                    <a:pt x="1388" y="3684"/>
                  </a:lnTo>
                  <a:lnTo>
                    <a:pt x="1388" y="3684"/>
                  </a:lnTo>
                  <a:lnTo>
                    <a:pt x="1388" y="3686"/>
                  </a:lnTo>
                  <a:lnTo>
                    <a:pt x="1388" y="3686"/>
                  </a:lnTo>
                  <a:lnTo>
                    <a:pt x="1386" y="3690"/>
                  </a:lnTo>
                  <a:lnTo>
                    <a:pt x="1386" y="3690"/>
                  </a:lnTo>
                  <a:lnTo>
                    <a:pt x="1386" y="3694"/>
                  </a:lnTo>
                  <a:lnTo>
                    <a:pt x="1386" y="3694"/>
                  </a:lnTo>
                  <a:lnTo>
                    <a:pt x="1386" y="3696"/>
                  </a:lnTo>
                  <a:lnTo>
                    <a:pt x="1386" y="3698"/>
                  </a:lnTo>
                  <a:lnTo>
                    <a:pt x="1386" y="3698"/>
                  </a:lnTo>
                  <a:lnTo>
                    <a:pt x="1384" y="3702"/>
                  </a:lnTo>
                  <a:lnTo>
                    <a:pt x="1384" y="3702"/>
                  </a:lnTo>
                  <a:lnTo>
                    <a:pt x="1382" y="3706"/>
                  </a:lnTo>
                  <a:lnTo>
                    <a:pt x="1382" y="3706"/>
                  </a:lnTo>
                  <a:lnTo>
                    <a:pt x="1382" y="3708"/>
                  </a:lnTo>
                  <a:lnTo>
                    <a:pt x="1382" y="3708"/>
                  </a:lnTo>
                  <a:lnTo>
                    <a:pt x="1380" y="3712"/>
                  </a:lnTo>
                  <a:lnTo>
                    <a:pt x="1380" y="3712"/>
                  </a:lnTo>
                  <a:lnTo>
                    <a:pt x="1382" y="3716"/>
                  </a:lnTo>
                  <a:lnTo>
                    <a:pt x="1382" y="3716"/>
                  </a:lnTo>
                  <a:lnTo>
                    <a:pt x="1382" y="3718"/>
                  </a:lnTo>
                  <a:lnTo>
                    <a:pt x="1382" y="3718"/>
                  </a:lnTo>
                  <a:lnTo>
                    <a:pt x="1382" y="3722"/>
                  </a:lnTo>
                  <a:lnTo>
                    <a:pt x="1382" y="3722"/>
                  </a:lnTo>
                  <a:lnTo>
                    <a:pt x="1384" y="3724"/>
                  </a:lnTo>
                  <a:lnTo>
                    <a:pt x="1384" y="3724"/>
                  </a:lnTo>
                  <a:lnTo>
                    <a:pt x="1384" y="3726"/>
                  </a:lnTo>
                  <a:lnTo>
                    <a:pt x="1384" y="3726"/>
                  </a:lnTo>
                  <a:lnTo>
                    <a:pt x="1384" y="3730"/>
                  </a:lnTo>
                  <a:lnTo>
                    <a:pt x="1384" y="3730"/>
                  </a:lnTo>
                  <a:lnTo>
                    <a:pt x="1384" y="3732"/>
                  </a:lnTo>
                  <a:lnTo>
                    <a:pt x="1384" y="3732"/>
                  </a:lnTo>
                  <a:lnTo>
                    <a:pt x="1384" y="3734"/>
                  </a:lnTo>
                  <a:lnTo>
                    <a:pt x="1384" y="3734"/>
                  </a:lnTo>
                  <a:lnTo>
                    <a:pt x="1384" y="3738"/>
                  </a:lnTo>
                  <a:lnTo>
                    <a:pt x="1384" y="3738"/>
                  </a:lnTo>
                  <a:lnTo>
                    <a:pt x="1384" y="3740"/>
                  </a:lnTo>
                  <a:lnTo>
                    <a:pt x="1384" y="3740"/>
                  </a:lnTo>
                  <a:lnTo>
                    <a:pt x="1384" y="3744"/>
                  </a:lnTo>
                  <a:lnTo>
                    <a:pt x="1384" y="3744"/>
                  </a:lnTo>
                  <a:lnTo>
                    <a:pt x="1384" y="3746"/>
                  </a:lnTo>
                  <a:lnTo>
                    <a:pt x="1384" y="3746"/>
                  </a:lnTo>
                  <a:lnTo>
                    <a:pt x="1384" y="3746"/>
                  </a:lnTo>
                  <a:lnTo>
                    <a:pt x="1384" y="3746"/>
                  </a:lnTo>
                  <a:lnTo>
                    <a:pt x="1380" y="3752"/>
                  </a:lnTo>
                  <a:lnTo>
                    <a:pt x="1380" y="3752"/>
                  </a:lnTo>
                  <a:lnTo>
                    <a:pt x="1380" y="3754"/>
                  </a:lnTo>
                  <a:lnTo>
                    <a:pt x="1380" y="3754"/>
                  </a:lnTo>
                  <a:lnTo>
                    <a:pt x="1380" y="3758"/>
                  </a:lnTo>
                  <a:lnTo>
                    <a:pt x="1380" y="3758"/>
                  </a:lnTo>
                  <a:lnTo>
                    <a:pt x="1380" y="3762"/>
                  </a:lnTo>
                  <a:lnTo>
                    <a:pt x="1380" y="3762"/>
                  </a:lnTo>
                  <a:lnTo>
                    <a:pt x="1380" y="3764"/>
                  </a:lnTo>
                  <a:lnTo>
                    <a:pt x="1380" y="3764"/>
                  </a:lnTo>
                  <a:lnTo>
                    <a:pt x="1380" y="3766"/>
                  </a:lnTo>
                  <a:lnTo>
                    <a:pt x="1380" y="3766"/>
                  </a:lnTo>
                  <a:lnTo>
                    <a:pt x="1380" y="3770"/>
                  </a:lnTo>
                  <a:lnTo>
                    <a:pt x="1380" y="3770"/>
                  </a:lnTo>
                  <a:lnTo>
                    <a:pt x="1380" y="3776"/>
                  </a:lnTo>
                  <a:lnTo>
                    <a:pt x="1382" y="3778"/>
                  </a:lnTo>
                  <a:lnTo>
                    <a:pt x="1384" y="3780"/>
                  </a:lnTo>
                  <a:lnTo>
                    <a:pt x="1386" y="3780"/>
                  </a:lnTo>
                  <a:lnTo>
                    <a:pt x="1386" y="3780"/>
                  </a:lnTo>
                  <a:lnTo>
                    <a:pt x="1388" y="3780"/>
                  </a:lnTo>
                  <a:lnTo>
                    <a:pt x="1388" y="3780"/>
                  </a:lnTo>
                  <a:lnTo>
                    <a:pt x="1390" y="3780"/>
                  </a:lnTo>
                  <a:lnTo>
                    <a:pt x="1392" y="3780"/>
                  </a:lnTo>
                  <a:lnTo>
                    <a:pt x="1392" y="3780"/>
                  </a:lnTo>
                  <a:lnTo>
                    <a:pt x="1398" y="3780"/>
                  </a:lnTo>
                  <a:lnTo>
                    <a:pt x="1398" y="3780"/>
                  </a:lnTo>
                  <a:lnTo>
                    <a:pt x="1400" y="3780"/>
                  </a:lnTo>
                  <a:lnTo>
                    <a:pt x="1400" y="3780"/>
                  </a:lnTo>
                  <a:lnTo>
                    <a:pt x="1404" y="3780"/>
                  </a:lnTo>
                  <a:lnTo>
                    <a:pt x="1404" y="3780"/>
                  </a:lnTo>
                  <a:lnTo>
                    <a:pt x="1406" y="3778"/>
                  </a:lnTo>
                  <a:lnTo>
                    <a:pt x="1406" y="3778"/>
                  </a:lnTo>
                  <a:lnTo>
                    <a:pt x="1410" y="3778"/>
                  </a:lnTo>
                  <a:lnTo>
                    <a:pt x="1410" y="3778"/>
                  </a:lnTo>
                  <a:lnTo>
                    <a:pt x="1412" y="3778"/>
                  </a:lnTo>
                  <a:lnTo>
                    <a:pt x="1412" y="3778"/>
                  </a:lnTo>
                  <a:lnTo>
                    <a:pt x="1416" y="3778"/>
                  </a:lnTo>
                  <a:lnTo>
                    <a:pt x="1420" y="3778"/>
                  </a:lnTo>
                  <a:lnTo>
                    <a:pt x="1422" y="3778"/>
                  </a:lnTo>
                  <a:lnTo>
                    <a:pt x="1422" y="3778"/>
                  </a:lnTo>
                  <a:lnTo>
                    <a:pt x="1424" y="3778"/>
                  </a:lnTo>
                  <a:lnTo>
                    <a:pt x="1424" y="3778"/>
                  </a:lnTo>
                  <a:lnTo>
                    <a:pt x="1426" y="3778"/>
                  </a:lnTo>
                  <a:lnTo>
                    <a:pt x="1426" y="3778"/>
                  </a:lnTo>
                  <a:lnTo>
                    <a:pt x="1430" y="3778"/>
                  </a:lnTo>
                  <a:lnTo>
                    <a:pt x="1430" y="3778"/>
                  </a:lnTo>
                  <a:lnTo>
                    <a:pt x="1432" y="3776"/>
                  </a:lnTo>
                  <a:lnTo>
                    <a:pt x="1432" y="3776"/>
                  </a:lnTo>
                  <a:lnTo>
                    <a:pt x="1436" y="3776"/>
                  </a:lnTo>
                  <a:lnTo>
                    <a:pt x="1436" y="3776"/>
                  </a:lnTo>
                  <a:lnTo>
                    <a:pt x="1440" y="3776"/>
                  </a:lnTo>
                  <a:lnTo>
                    <a:pt x="1440" y="3776"/>
                  </a:lnTo>
                  <a:lnTo>
                    <a:pt x="1442" y="3776"/>
                  </a:lnTo>
                  <a:lnTo>
                    <a:pt x="1442" y="3776"/>
                  </a:lnTo>
                  <a:lnTo>
                    <a:pt x="1444" y="3776"/>
                  </a:lnTo>
                  <a:lnTo>
                    <a:pt x="1444" y="3776"/>
                  </a:lnTo>
                  <a:lnTo>
                    <a:pt x="1448" y="3778"/>
                  </a:lnTo>
                  <a:lnTo>
                    <a:pt x="1448" y="3778"/>
                  </a:lnTo>
                  <a:lnTo>
                    <a:pt x="1450" y="3778"/>
                  </a:lnTo>
                  <a:lnTo>
                    <a:pt x="1450" y="3778"/>
                  </a:lnTo>
                  <a:lnTo>
                    <a:pt x="1454" y="3776"/>
                  </a:lnTo>
                  <a:lnTo>
                    <a:pt x="1454" y="3776"/>
                  </a:lnTo>
                  <a:lnTo>
                    <a:pt x="1458" y="3776"/>
                  </a:lnTo>
                  <a:lnTo>
                    <a:pt x="1458" y="3776"/>
                  </a:lnTo>
                  <a:lnTo>
                    <a:pt x="1460" y="3776"/>
                  </a:lnTo>
                  <a:lnTo>
                    <a:pt x="1460" y="3776"/>
                  </a:lnTo>
                  <a:lnTo>
                    <a:pt x="1462" y="3776"/>
                  </a:lnTo>
                  <a:lnTo>
                    <a:pt x="1462" y="3776"/>
                  </a:lnTo>
                  <a:lnTo>
                    <a:pt x="1466" y="3776"/>
                  </a:lnTo>
                  <a:lnTo>
                    <a:pt x="1466" y="3776"/>
                  </a:lnTo>
                  <a:lnTo>
                    <a:pt x="1468" y="3776"/>
                  </a:lnTo>
                  <a:lnTo>
                    <a:pt x="1468" y="3776"/>
                  </a:lnTo>
                  <a:lnTo>
                    <a:pt x="1472" y="3776"/>
                  </a:lnTo>
                  <a:lnTo>
                    <a:pt x="1472" y="3776"/>
                  </a:lnTo>
                  <a:lnTo>
                    <a:pt x="1474" y="3774"/>
                  </a:lnTo>
                  <a:lnTo>
                    <a:pt x="1474" y="3774"/>
                  </a:lnTo>
                  <a:lnTo>
                    <a:pt x="1478" y="3776"/>
                  </a:lnTo>
                  <a:lnTo>
                    <a:pt x="1478" y="3776"/>
                  </a:lnTo>
                  <a:lnTo>
                    <a:pt x="1480" y="3776"/>
                  </a:lnTo>
                  <a:lnTo>
                    <a:pt x="1482" y="3776"/>
                  </a:lnTo>
                  <a:lnTo>
                    <a:pt x="1482" y="3776"/>
                  </a:lnTo>
                  <a:lnTo>
                    <a:pt x="1484" y="3776"/>
                  </a:lnTo>
                  <a:lnTo>
                    <a:pt x="1486" y="3776"/>
                  </a:lnTo>
                  <a:lnTo>
                    <a:pt x="1486" y="3776"/>
                  </a:lnTo>
                  <a:lnTo>
                    <a:pt x="1490" y="3776"/>
                  </a:lnTo>
                  <a:lnTo>
                    <a:pt x="1490" y="3776"/>
                  </a:lnTo>
                  <a:lnTo>
                    <a:pt x="1492" y="3774"/>
                  </a:lnTo>
                  <a:lnTo>
                    <a:pt x="1492" y="3774"/>
                  </a:lnTo>
                  <a:lnTo>
                    <a:pt x="1494" y="3776"/>
                  </a:lnTo>
                  <a:lnTo>
                    <a:pt x="1494" y="3776"/>
                  </a:lnTo>
                  <a:lnTo>
                    <a:pt x="1498" y="3776"/>
                  </a:lnTo>
                  <a:lnTo>
                    <a:pt x="1498" y="3776"/>
                  </a:lnTo>
                  <a:lnTo>
                    <a:pt x="1500" y="3776"/>
                  </a:lnTo>
                  <a:lnTo>
                    <a:pt x="1500" y="3776"/>
                  </a:lnTo>
                  <a:lnTo>
                    <a:pt x="1502" y="3776"/>
                  </a:lnTo>
                  <a:lnTo>
                    <a:pt x="1502" y="3776"/>
                  </a:lnTo>
                  <a:lnTo>
                    <a:pt x="1504" y="3776"/>
                  </a:lnTo>
                  <a:lnTo>
                    <a:pt x="1504" y="3776"/>
                  </a:lnTo>
                  <a:lnTo>
                    <a:pt x="1508" y="3776"/>
                  </a:lnTo>
                  <a:lnTo>
                    <a:pt x="1508" y="3776"/>
                  </a:lnTo>
                  <a:lnTo>
                    <a:pt x="1512" y="3776"/>
                  </a:lnTo>
                  <a:lnTo>
                    <a:pt x="1512" y="3776"/>
                  </a:lnTo>
                  <a:lnTo>
                    <a:pt x="1514" y="3776"/>
                  </a:lnTo>
                  <a:lnTo>
                    <a:pt x="1514" y="3776"/>
                  </a:lnTo>
                  <a:lnTo>
                    <a:pt x="1514" y="3776"/>
                  </a:lnTo>
                  <a:lnTo>
                    <a:pt x="1514" y="3776"/>
                  </a:lnTo>
                  <a:lnTo>
                    <a:pt x="1518" y="3776"/>
                  </a:lnTo>
                  <a:lnTo>
                    <a:pt x="1518" y="3776"/>
                  </a:lnTo>
                  <a:lnTo>
                    <a:pt x="1522" y="3776"/>
                  </a:lnTo>
                  <a:lnTo>
                    <a:pt x="1522" y="3776"/>
                  </a:lnTo>
                  <a:lnTo>
                    <a:pt x="1522" y="3776"/>
                  </a:lnTo>
                  <a:lnTo>
                    <a:pt x="1522" y="3776"/>
                  </a:lnTo>
                  <a:lnTo>
                    <a:pt x="1524" y="3776"/>
                  </a:lnTo>
                  <a:lnTo>
                    <a:pt x="1524" y="3776"/>
                  </a:lnTo>
                  <a:lnTo>
                    <a:pt x="1530" y="3776"/>
                  </a:lnTo>
                  <a:lnTo>
                    <a:pt x="1532" y="3776"/>
                  </a:lnTo>
                  <a:lnTo>
                    <a:pt x="1532" y="3776"/>
                  </a:lnTo>
                  <a:lnTo>
                    <a:pt x="1538" y="3774"/>
                  </a:lnTo>
                  <a:lnTo>
                    <a:pt x="1538" y="3774"/>
                  </a:lnTo>
                  <a:lnTo>
                    <a:pt x="1542" y="3774"/>
                  </a:lnTo>
                  <a:lnTo>
                    <a:pt x="1542" y="3774"/>
                  </a:lnTo>
                  <a:lnTo>
                    <a:pt x="1544" y="3772"/>
                  </a:lnTo>
                  <a:lnTo>
                    <a:pt x="1544" y="3772"/>
                  </a:lnTo>
                  <a:lnTo>
                    <a:pt x="1546" y="3772"/>
                  </a:lnTo>
                  <a:lnTo>
                    <a:pt x="1546" y="3772"/>
                  </a:lnTo>
                  <a:lnTo>
                    <a:pt x="1550" y="3772"/>
                  </a:lnTo>
                  <a:lnTo>
                    <a:pt x="1556" y="3772"/>
                  </a:lnTo>
                  <a:lnTo>
                    <a:pt x="1556" y="3772"/>
                  </a:lnTo>
                  <a:lnTo>
                    <a:pt x="1558" y="3774"/>
                  </a:lnTo>
                  <a:lnTo>
                    <a:pt x="1562" y="3774"/>
                  </a:lnTo>
                  <a:lnTo>
                    <a:pt x="1562" y="3774"/>
                  </a:lnTo>
                  <a:lnTo>
                    <a:pt x="1564" y="3774"/>
                  </a:lnTo>
                  <a:lnTo>
                    <a:pt x="1564" y="3774"/>
                  </a:lnTo>
                  <a:lnTo>
                    <a:pt x="1568" y="3774"/>
                  </a:lnTo>
                  <a:lnTo>
                    <a:pt x="1568" y="3774"/>
                  </a:lnTo>
                  <a:lnTo>
                    <a:pt x="1570" y="3774"/>
                  </a:lnTo>
                  <a:lnTo>
                    <a:pt x="1570" y="3774"/>
                  </a:lnTo>
                  <a:lnTo>
                    <a:pt x="1574" y="3776"/>
                  </a:lnTo>
                  <a:lnTo>
                    <a:pt x="1574" y="3776"/>
                  </a:lnTo>
                  <a:lnTo>
                    <a:pt x="1578" y="3774"/>
                  </a:lnTo>
                  <a:lnTo>
                    <a:pt x="1578" y="3774"/>
                  </a:lnTo>
                  <a:lnTo>
                    <a:pt x="1580" y="3774"/>
                  </a:lnTo>
                  <a:lnTo>
                    <a:pt x="1580" y="3774"/>
                  </a:lnTo>
                  <a:lnTo>
                    <a:pt x="1584" y="3774"/>
                  </a:lnTo>
                  <a:lnTo>
                    <a:pt x="1584" y="3774"/>
                  </a:lnTo>
                  <a:lnTo>
                    <a:pt x="1586" y="3774"/>
                  </a:lnTo>
                  <a:lnTo>
                    <a:pt x="1586" y="3774"/>
                  </a:lnTo>
                  <a:lnTo>
                    <a:pt x="1590" y="3774"/>
                  </a:lnTo>
                  <a:lnTo>
                    <a:pt x="1590" y="3774"/>
                  </a:lnTo>
                  <a:lnTo>
                    <a:pt x="1590" y="3774"/>
                  </a:lnTo>
                  <a:lnTo>
                    <a:pt x="1590" y="3774"/>
                  </a:lnTo>
                  <a:lnTo>
                    <a:pt x="1594" y="3772"/>
                  </a:lnTo>
                  <a:lnTo>
                    <a:pt x="1594" y="3772"/>
                  </a:lnTo>
                  <a:lnTo>
                    <a:pt x="1594" y="3772"/>
                  </a:lnTo>
                  <a:lnTo>
                    <a:pt x="1594" y="3772"/>
                  </a:lnTo>
                  <a:lnTo>
                    <a:pt x="1598" y="3772"/>
                  </a:lnTo>
                  <a:lnTo>
                    <a:pt x="1598" y="3772"/>
                  </a:lnTo>
                  <a:lnTo>
                    <a:pt x="1600" y="3772"/>
                  </a:lnTo>
                  <a:lnTo>
                    <a:pt x="1600" y="3772"/>
                  </a:lnTo>
                  <a:lnTo>
                    <a:pt x="1602" y="3772"/>
                  </a:lnTo>
                  <a:lnTo>
                    <a:pt x="1602" y="3772"/>
                  </a:lnTo>
                  <a:lnTo>
                    <a:pt x="1606" y="3772"/>
                  </a:lnTo>
                  <a:lnTo>
                    <a:pt x="1606" y="3772"/>
                  </a:lnTo>
                  <a:lnTo>
                    <a:pt x="1610" y="3770"/>
                  </a:lnTo>
                  <a:lnTo>
                    <a:pt x="1610" y="3770"/>
                  </a:lnTo>
                  <a:lnTo>
                    <a:pt x="1612" y="3770"/>
                  </a:lnTo>
                  <a:lnTo>
                    <a:pt x="1612" y="3770"/>
                  </a:lnTo>
                  <a:lnTo>
                    <a:pt x="1612" y="3770"/>
                  </a:lnTo>
                  <a:lnTo>
                    <a:pt x="1612" y="3770"/>
                  </a:lnTo>
                  <a:lnTo>
                    <a:pt x="1618" y="3772"/>
                  </a:lnTo>
                  <a:lnTo>
                    <a:pt x="1618" y="3772"/>
                  </a:lnTo>
                  <a:lnTo>
                    <a:pt x="1622" y="3772"/>
                  </a:lnTo>
                  <a:lnTo>
                    <a:pt x="1622" y="3772"/>
                  </a:lnTo>
                  <a:lnTo>
                    <a:pt x="1622" y="3772"/>
                  </a:lnTo>
                  <a:lnTo>
                    <a:pt x="1626" y="3770"/>
                  </a:lnTo>
                  <a:lnTo>
                    <a:pt x="1626" y="3770"/>
                  </a:lnTo>
                  <a:lnTo>
                    <a:pt x="1628" y="3770"/>
                  </a:lnTo>
                  <a:lnTo>
                    <a:pt x="1632" y="3770"/>
                  </a:lnTo>
                  <a:lnTo>
                    <a:pt x="1632" y="3770"/>
                  </a:lnTo>
                  <a:lnTo>
                    <a:pt x="1634" y="3770"/>
                  </a:lnTo>
                  <a:lnTo>
                    <a:pt x="1634" y="3770"/>
                  </a:lnTo>
                  <a:lnTo>
                    <a:pt x="1634" y="3770"/>
                  </a:lnTo>
                  <a:lnTo>
                    <a:pt x="1634" y="3770"/>
                  </a:lnTo>
                  <a:lnTo>
                    <a:pt x="1640" y="3772"/>
                  </a:lnTo>
                  <a:lnTo>
                    <a:pt x="1640" y="3772"/>
                  </a:lnTo>
                  <a:lnTo>
                    <a:pt x="1644" y="3772"/>
                  </a:lnTo>
                  <a:lnTo>
                    <a:pt x="1646" y="3772"/>
                  </a:lnTo>
                  <a:lnTo>
                    <a:pt x="1646" y="3772"/>
                  </a:lnTo>
                  <a:lnTo>
                    <a:pt x="1650" y="3772"/>
                  </a:lnTo>
                  <a:lnTo>
                    <a:pt x="1650" y="3772"/>
                  </a:lnTo>
                  <a:lnTo>
                    <a:pt x="1652" y="3772"/>
                  </a:lnTo>
                  <a:lnTo>
                    <a:pt x="1652" y="3772"/>
                  </a:lnTo>
                  <a:lnTo>
                    <a:pt x="1656" y="3772"/>
                  </a:lnTo>
                  <a:lnTo>
                    <a:pt x="1656" y="3772"/>
                  </a:lnTo>
                  <a:lnTo>
                    <a:pt x="1658" y="3770"/>
                  </a:lnTo>
                  <a:lnTo>
                    <a:pt x="1658" y="3770"/>
                  </a:lnTo>
                  <a:lnTo>
                    <a:pt x="1662" y="3770"/>
                  </a:lnTo>
                  <a:lnTo>
                    <a:pt x="1662" y="3770"/>
                  </a:lnTo>
                  <a:lnTo>
                    <a:pt x="1664" y="3770"/>
                  </a:lnTo>
                  <a:lnTo>
                    <a:pt x="1664" y="3770"/>
                  </a:lnTo>
                  <a:lnTo>
                    <a:pt x="1664" y="3770"/>
                  </a:lnTo>
                  <a:lnTo>
                    <a:pt x="1664" y="3770"/>
                  </a:lnTo>
                  <a:lnTo>
                    <a:pt x="1670" y="3770"/>
                  </a:lnTo>
                  <a:lnTo>
                    <a:pt x="1670" y="3770"/>
                  </a:lnTo>
                  <a:lnTo>
                    <a:pt x="1672" y="3770"/>
                  </a:lnTo>
                  <a:lnTo>
                    <a:pt x="1672" y="3770"/>
                  </a:lnTo>
                  <a:lnTo>
                    <a:pt x="1676" y="3770"/>
                  </a:lnTo>
                  <a:lnTo>
                    <a:pt x="1676" y="3770"/>
                  </a:lnTo>
                  <a:lnTo>
                    <a:pt x="1678" y="3770"/>
                  </a:lnTo>
                  <a:lnTo>
                    <a:pt x="1678" y="3770"/>
                  </a:lnTo>
                  <a:lnTo>
                    <a:pt x="1680" y="3770"/>
                  </a:lnTo>
                  <a:lnTo>
                    <a:pt x="1680" y="3770"/>
                  </a:lnTo>
                  <a:lnTo>
                    <a:pt x="1682" y="3770"/>
                  </a:lnTo>
                  <a:lnTo>
                    <a:pt x="1682" y="3770"/>
                  </a:lnTo>
                  <a:lnTo>
                    <a:pt x="1686" y="3770"/>
                  </a:lnTo>
                  <a:lnTo>
                    <a:pt x="1686" y="3770"/>
                  </a:lnTo>
                  <a:lnTo>
                    <a:pt x="1690" y="3770"/>
                  </a:lnTo>
                  <a:lnTo>
                    <a:pt x="1692" y="3770"/>
                  </a:lnTo>
                  <a:lnTo>
                    <a:pt x="1692" y="3770"/>
                  </a:lnTo>
                  <a:lnTo>
                    <a:pt x="1698" y="3768"/>
                  </a:lnTo>
                  <a:lnTo>
                    <a:pt x="1698" y="3768"/>
                  </a:lnTo>
                  <a:lnTo>
                    <a:pt x="1698" y="3768"/>
                  </a:lnTo>
                  <a:lnTo>
                    <a:pt x="1698" y="3768"/>
                  </a:lnTo>
                  <a:lnTo>
                    <a:pt x="1700" y="3768"/>
                  </a:lnTo>
                  <a:lnTo>
                    <a:pt x="1700" y="3768"/>
                  </a:lnTo>
                  <a:lnTo>
                    <a:pt x="1704" y="3768"/>
                  </a:lnTo>
                  <a:lnTo>
                    <a:pt x="1704" y="3768"/>
                  </a:lnTo>
                  <a:lnTo>
                    <a:pt x="1708" y="3768"/>
                  </a:lnTo>
                  <a:lnTo>
                    <a:pt x="1708" y="3768"/>
                  </a:lnTo>
                  <a:lnTo>
                    <a:pt x="1710" y="3766"/>
                  </a:lnTo>
                  <a:lnTo>
                    <a:pt x="1710" y="3766"/>
                  </a:lnTo>
                  <a:lnTo>
                    <a:pt x="1712" y="3768"/>
                  </a:lnTo>
                  <a:lnTo>
                    <a:pt x="1712" y="3768"/>
                  </a:lnTo>
                  <a:lnTo>
                    <a:pt x="1714" y="3768"/>
                  </a:lnTo>
                  <a:lnTo>
                    <a:pt x="1714" y="3768"/>
                  </a:lnTo>
                  <a:lnTo>
                    <a:pt x="1716" y="3768"/>
                  </a:lnTo>
                  <a:lnTo>
                    <a:pt x="1716" y="3768"/>
                  </a:lnTo>
                  <a:lnTo>
                    <a:pt x="1720" y="3768"/>
                  </a:lnTo>
                  <a:lnTo>
                    <a:pt x="1720" y="3768"/>
                  </a:lnTo>
                  <a:lnTo>
                    <a:pt x="1724" y="3768"/>
                  </a:lnTo>
                  <a:lnTo>
                    <a:pt x="1724" y="3768"/>
                  </a:lnTo>
                  <a:lnTo>
                    <a:pt x="1728" y="3768"/>
                  </a:lnTo>
                  <a:lnTo>
                    <a:pt x="1728" y="3768"/>
                  </a:lnTo>
                  <a:lnTo>
                    <a:pt x="1732" y="3768"/>
                  </a:lnTo>
                  <a:lnTo>
                    <a:pt x="1732" y="3768"/>
                  </a:lnTo>
                  <a:lnTo>
                    <a:pt x="1736" y="3768"/>
                  </a:lnTo>
                  <a:lnTo>
                    <a:pt x="1736" y="3768"/>
                  </a:lnTo>
                  <a:lnTo>
                    <a:pt x="1738" y="3768"/>
                  </a:lnTo>
                  <a:lnTo>
                    <a:pt x="1738" y="3768"/>
                  </a:lnTo>
                  <a:lnTo>
                    <a:pt x="1740" y="3768"/>
                  </a:lnTo>
                  <a:lnTo>
                    <a:pt x="1740" y="3768"/>
                  </a:lnTo>
                  <a:lnTo>
                    <a:pt x="1742" y="3768"/>
                  </a:lnTo>
                  <a:lnTo>
                    <a:pt x="1744" y="3768"/>
                  </a:lnTo>
                  <a:lnTo>
                    <a:pt x="1744" y="3768"/>
                  </a:lnTo>
                  <a:lnTo>
                    <a:pt x="1746" y="3768"/>
                  </a:lnTo>
                  <a:lnTo>
                    <a:pt x="1746" y="3768"/>
                  </a:lnTo>
                  <a:lnTo>
                    <a:pt x="1748" y="3768"/>
                  </a:lnTo>
                  <a:lnTo>
                    <a:pt x="1750" y="3768"/>
                  </a:lnTo>
                  <a:lnTo>
                    <a:pt x="1750" y="3768"/>
                  </a:lnTo>
                  <a:lnTo>
                    <a:pt x="1752" y="3768"/>
                  </a:lnTo>
                  <a:lnTo>
                    <a:pt x="1754" y="3768"/>
                  </a:lnTo>
                  <a:lnTo>
                    <a:pt x="1754" y="3768"/>
                  </a:lnTo>
                  <a:lnTo>
                    <a:pt x="1758" y="3766"/>
                  </a:lnTo>
                  <a:lnTo>
                    <a:pt x="1758" y="3766"/>
                  </a:lnTo>
                  <a:lnTo>
                    <a:pt x="1760" y="3766"/>
                  </a:lnTo>
                  <a:lnTo>
                    <a:pt x="1760" y="3766"/>
                  </a:lnTo>
                  <a:lnTo>
                    <a:pt x="1762" y="3766"/>
                  </a:lnTo>
                  <a:lnTo>
                    <a:pt x="1762" y="3766"/>
                  </a:lnTo>
                  <a:lnTo>
                    <a:pt x="1766" y="3768"/>
                  </a:lnTo>
                  <a:lnTo>
                    <a:pt x="1766" y="3768"/>
                  </a:lnTo>
                  <a:lnTo>
                    <a:pt x="1772" y="3766"/>
                  </a:lnTo>
                  <a:lnTo>
                    <a:pt x="1772" y="3766"/>
                  </a:lnTo>
                  <a:lnTo>
                    <a:pt x="1772" y="3766"/>
                  </a:lnTo>
                  <a:lnTo>
                    <a:pt x="1772" y="3766"/>
                  </a:lnTo>
                  <a:lnTo>
                    <a:pt x="1778" y="3768"/>
                  </a:lnTo>
                  <a:lnTo>
                    <a:pt x="1778" y="3768"/>
                  </a:lnTo>
                  <a:lnTo>
                    <a:pt x="1782" y="3766"/>
                  </a:lnTo>
                  <a:lnTo>
                    <a:pt x="1782" y="3766"/>
                  </a:lnTo>
                  <a:lnTo>
                    <a:pt x="1784" y="3766"/>
                  </a:lnTo>
                  <a:lnTo>
                    <a:pt x="1784" y="3766"/>
                  </a:lnTo>
                  <a:lnTo>
                    <a:pt x="1788" y="3766"/>
                  </a:lnTo>
                  <a:lnTo>
                    <a:pt x="1788" y="3766"/>
                  </a:lnTo>
                  <a:lnTo>
                    <a:pt x="1790" y="3766"/>
                  </a:lnTo>
                  <a:lnTo>
                    <a:pt x="1790" y="3766"/>
                  </a:lnTo>
                  <a:lnTo>
                    <a:pt x="1792" y="3766"/>
                  </a:lnTo>
                  <a:lnTo>
                    <a:pt x="1792" y="3766"/>
                  </a:lnTo>
                  <a:lnTo>
                    <a:pt x="1794" y="3766"/>
                  </a:lnTo>
                  <a:lnTo>
                    <a:pt x="1794" y="3766"/>
                  </a:lnTo>
                  <a:lnTo>
                    <a:pt x="1794" y="3766"/>
                  </a:lnTo>
                  <a:lnTo>
                    <a:pt x="1794" y="3766"/>
                  </a:lnTo>
                  <a:lnTo>
                    <a:pt x="1794" y="3770"/>
                  </a:lnTo>
                  <a:lnTo>
                    <a:pt x="1794" y="3770"/>
                  </a:lnTo>
                  <a:lnTo>
                    <a:pt x="1794" y="3772"/>
                  </a:lnTo>
                  <a:lnTo>
                    <a:pt x="1794" y="3772"/>
                  </a:lnTo>
                  <a:lnTo>
                    <a:pt x="1792" y="3778"/>
                  </a:lnTo>
                  <a:lnTo>
                    <a:pt x="1792" y="3778"/>
                  </a:lnTo>
                  <a:lnTo>
                    <a:pt x="1794" y="3780"/>
                  </a:lnTo>
                  <a:lnTo>
                    <a:pt x="1794" y="3780"/>
                  </a:lnTo>
                  <a:lnTo>
                    <a:pt x="1794" y="3784"/>
                  </a:lnTo>
                  <a:lnTo>
                    <a:pt x="1794" y="3784"/>
                  </a:lnTo>
                  <a:lnTo>
                    <a:pt x="1796" y="3790"/>
                  </a:lnTo>
                  <a:lnTo>
                    <a:pt x="1796" y="3790"/>
                  </a:lnTo>
                  <a:lnTo>
                    <a:pt x="1798" y="3790"/>
                  </a:lnTo>
                  <a:lnTo>
                    <a:pt x="1798" y="3790"/>
                  </a:lnTo>
                  <a:lnTo>
                    <a:pt x="1798" y="3794"/>
                  </a:lnTo>
                  <a:lnTo>
                    <a:pt x="1798" y="3794"/>
                  </a:lnTo>
                  <a:lnTo>
                    <a:pt x="1796" y="3798"/>
                  </a:lnTo>
                  <a:lnTo>
                    <a:pt x="1796" y="3798"/>
                  </a:lnTo>
                  <a:lnTo>
                    <a:pt x="1796" y="3802"/>
                  </a:lnTo>
                  <a:lnTo>
                    <a:pt x="1796" y="3802"/>
                  </a:lnTo>
                  <a:lnTo>
                    <a:pt x="1796" y="3804"/>
                  </a:lnTo>
                  <a:lnTo>
                    <a:pt x="1796" y="3804"/>
                  </a:lnTo>
                  <a:lnTo>
                    <a:pt x="1794" y="3804"/>
                  </a:lnTo>
                  <a:lnTo>
                    <a:pt x="1794" y="3804"/>
                  </a:lnTo>
                  <a:lnTo>
                    <a:pt x="1794" y="3808"/>
                  </a:lnTo>
                  <a:lnTo>
                    <a:pt x="1794" y="3808"/>
                  </a:lnTo>
                  <a:lnTo>
                    <a:pt x="1794" y="3812"/>
                  </a:lnTo>
                  <a:lnTo>
                    <a:pt x="1794" y="3812"/>
                  </a:lnTo>
                  <a:lnTo>
                    <a:pt x="1794" y="3814"/>
                  </a:lnTo>
                  <a:lnTo>
                    <a:pt x="1794" y="3814"/>
                  </a:lnTo>
                  <a:lnTo>
                    <a:pt x="1794" y="3818"/>
                  </a:lnTo>
                  <a:lnTo>
                    <a:pt x="1794" y="3818"/>
                  </a:lnTo>
                  <a:lnTo>
                    <a:pt x="1796" y="3820"/>
                  </a:lnTo>
                  <a:lnTo>
                    <a:pt x="1796" y="3820"/>
                  </a:lnTo>
                  <a:lnTo>
                    <a:pt x="1796" y="3822"/>
                  </a:lnTo>
                  <a:lnTo>
                    <a:pt x="1796" y="3822"/>
                  </a:lnTo>
                  <a:lnTo>
                    <a:pt x="1796" y="3826"/>
                  </a:lnTo>
                  <a:lnTo>
                    <a:pt x="1796" y="3826"/>
                  </a:lnTo>
                  <a:lnTo>
                    <a:pt x="1796" y="3830"/>
                  </a:lnTo>
                  <a:lnTo>
                    <a:pt x="1796" y="3830"/>
                  </a:lnTo>
                  <a:lnTo>
                    <a:pt x="1796" y="3834"/>
                  </a:lnTo>
                  <a:lnTo>
                    <a:pt x="1796" y="3834"/>
                  </a:lnTo>
                  <a:lnTo>
                    <a:pt x="1800" y="3842"/>
                  </a:lnTo>
                  <a:lnTo>
                    <a:pt x="1800" y="3842"/>
                  </a:lnTo>
                  <a:lnTo>
                    <a:pt x="1800" y="3844"/>
                  </a:lnTo>
                  <a:lnTo>
                    <a:pt x="1800" y="3844"/>
                  </a:lnTo>
                  <a:lnTo>
                    <a:pt x="1804" y="3848"/>
                  </a:lnTo>
                  <a:lnTo>
                    <a:pt x="1804" y="3848"/>
                  </a:lnTo>
                  <a:lnTo>
                    <a:pt x="1806" y="3850"/>
                  </a:lnTo>
                  <a:lnTo>
                    <a:pt x="1806" y="3850"/>
                  </a:lnTo>
                  <a:lnTo>
                    <a:pt x="1812" y="3852"/>
                  </a:lnTo>
                  <a:lnTo>
                    <a:pt x="1812" y="3852"/>
                  </a:lnTo>
                  <a:lnTo>
                    <a:pt x="1820" y="3852"/>
                  </a:lnTo>
                  <a:lnTo>
                    <a:pt x="1820" y="3852"/>
                  </a:lnTo>
                  <a:lnTo>
                    <a:pt x="1822" y="3850"/>
                  </a:lnTo>
                  <a:lnTo>
                    <a:pt x="1822" y="3850"/>
                  </a:lnTo>
                  <a:lnTo>
                    <a:pt x="1826" y="3850"/>
                  </a:lnTo>
                  <a:lnTo>
                    <a:pt x="1826" y="3850"/>
                  </a:lnTo>
                  <a:lnTo>
                    <a:pt x="1828" y="3850"/>
                  </a:lnTo>
                  <a:lnTo>
                    <a:pt x="1828" y="3850"/>
                  </a:lnTo>
                  <a:lnTo>
                    <a:pt x="1832" y="3850"/>
                  </a:lnTo>
                  <a:lnTo>
                    <a:pt x="1832" y="3850"/>
                  </a:lnTo>
                  <a:lnTo>
                    <a:pt x="1834" y="3850"/>
                  </a:lnTo>
                  <a:lnTo>
                    <a:pt x="1836" y="3850"/>
                  </a:lnTo>
                  <a:lnTo>
                    <a:pt x="1836" y="3850"/>
                  </a:lnTo>
                  <a:lnTo>
                    <a:pt x="1840" y="3850"/>
                  </a:lnTo>
                  <a:lnTo>
                    <a:pt x="1840" y="3850"/>
                  </a:lnTo>
                  <a:lnTo>
                    <a:pt x="1842" y="3848"/>
                  </a:lnTo>
                  <a:lnTo>
                    <a:pt x="1842" y="3848"/>
                  </a:lnTo>
                  <a:lnTo>
                    <a:pt x="1844" y="3848"/>
                  </a:lnTo>
                  <a:lnTo>
                    <a:pt x="1844" y="3848"/>
                  </a:lnTo>
                  <a:lnTo>
                    <a:pt x="1848" y="3850"/>
                  </a:lnTo>
                  <a:lnTo>
                    <a:pt x="1848" y="3850"/>
                  </a:lnTo>
                  <a:lnTo>
                    <a:pt x="1848" y="3850"/>
                  </a:lnTo>
                  <a:lnTo>
                    <a:pt x="1848" y="3850"/>
                  </a:lnTo>
                  <a:lnTo>
                    <a:pt x="1852" y="3848"/>
                  </a:lnTo>
                  <a:lnTo>
                    <a:pt x="1852" y="3848"/>
                  </a:lnTo>
                  <a:lnTo>
                    <a:pt x="1854" y="3848"/>
                  </a:lnTo>
                  <a:lnTo>
                    <a:pt x="1854" y="3848"/>
                  </a:lnTo>
                  <a:lnTo>
                    <a:pt x="1856" y="3848"/>
                  </a:lnTo>
                  <a:lnTo>
                    <a:pt x="1856" y="3848"/>
                  </a:lnTo>
                  <a:lnTo>
                    <a:pt x="1858" y="3848"/>
                  </a:lnTo>
                  <a:lnTo>
                    <a:pt x="1860" y="3848"/>
                  </a:lnTo>
                  <a:lnTo>
                    <a:pt x="1860" y="3848"/>
                  </a:lnTo>
                  <a:lnTo>
                    <a:pt x="1864" y="3848"/>
                  </a:lnTo>
                  <a:lnTo>
                    <a:pt x="1866" y="3848"/>
                  </a:lnTo>
                  <a:lnTo>
                    <a:pt x="1866" y="3848"/>
                  </a:lnTo>
                  <a:lnTo>
                    <a:pt x="1870" y="3848"/>
                  </a:lnTo>
                  <a:lnTo>
                    <a:pt x="1872" y="3848"/>
                  </a:lnTo>
                  <a:lnTo>
                    <a:pt x="1872" y="3848"/>
                  </a:lnTo>
                  <a:lnTo>
                    <a:pt x="1874" y="3846"/>
                  </a:lnTo>
                  <a:lnTo>
                    <a:pt x="1876" y="3846"/>
                  </a:lnTo>
                  <a:lnTo>
                    <a:pt x="1876" y="3846"/>
                  </a:lnTo>
                  <a:lnTo>
                    <a:pt x="1880" y="3846"/>
                  </a:lnTo>
                  <a:lnTo>
                    <a:pt x="1880" y="3846"/>
                  </a:lnTo>
                  <a:lnTo>
                    <a:pt x="1882" y="3848"/>
                  </a:lnTo>
                  <a:lnTo>
                    <a:pt x="1886" y="3848"/>
                  </a:lnTo>
                  <a:lnTo>
                    <a:pt x="1886" y="3848"/>
                  </a:lnTo>
                  <a:lnTo>
                    <a:pt x="1888" y="3848"/>
                  </a:lnTo>
                  <a:lnTo>
                    <a:pt x="1888" y="3848"/>
                  </a:lnTo>
                  <a:lnTo>
                    <a:pt x="1890" y="3848"/>
                  </a:lnTo>
                  <a:lnTo>
                    <a:pt x="1890" y="3848"/>
                  </a:lnTo>
                  <a:lnTo>
                    <a:pt x="1892" y="3848"/>
                  </a:lnTo>
                  <a:lnTo>
                    <a:pt x="1892" y="3848"/>
                  </a:lnTo>
                  <a:lnTo>
                    <a:pt x="1896" y="3848"/>
                  </a:lnTo>
                  <a:lnTo>
                    <a:pt x="1896" y="3848"/>
                  </a:lnTo>
                  <a:lnTo>
                    <a:pt x="1898" y="3850"/>
                  </a:lnTo>
                  <a:lnTo>
                    <a:pt x="1898" y="3850"/>
                  </a:lnTo>
                  <a:lnTo>
                    <a:pt x="1902" y="3850"/>
                  </a:lnTo>
                  <a:lnTo>
                    <a:pt x="1902" y="3850"/>
                  </a:lnTo>
                  <a:lnTo>
                    <a:pt x="1902" y="3850"/>
                  </a:lnTo>
                  <a:lnTo>
                    <a:pt x="1902" y="3850"/>
                  </a:lnTo>
                  <a:lnTo>
                    <a:pt x="1906" y="3850"/>
                  </a:lnTo>
                  <a:lnTo>
                    <a:pt x="1906" y="3850"/>
                  </a:lnTo>
                  <a:lnTo>
                    <a:pt x="1908" y="3850"/>
                  </a:lnTo>
                  <a:lnTo>
                    <a:pt x="1908" y="3850"/>
                  </a:lnTo>
                  <a:lnTo>
                    <a:pt x="1912" y="3848"/>
                  </a:lnTo>
                  <a:lnTo>
                    <a:pt x="1912" y="3848"/>
                  </a:lnTo>
                  <a:lnTo>
                    <a:pt x="1914" y="3846"/>
                  </a:lnTo>
                  <a:lnTo>
                    <a:pt x="1914" y="3846"/>
                  </a:lnTo>
                  <a:lnTo>
                    <a:pt x="1914" y="3846"/>
                  </a:lnTo>
                  <a:lnTo>
                    <a:pt x="1916" y="3846"/>
                  </a:lnTo>
                  <a:lnTo>
                    <a:pt x="1916" y="3846"/>
                  </a:lnTo>
                  <a:lnTo>
                    <a:pt x="1920" y="3846"/>
                  </a:lnTo>
                  <a:lnTo>
                    <a:pt x="1920" y="3846"/>
                  </a:lnTo>
                  <a:lnTo>
                    <a:pt x="1922" y="3846"/>
                  </a:lnTo>
                  <a:lnTo>
                    <a:pt x="1922" y="3846"/>
                  </a:lnTo>
                  <a:lnTo>
                    <a:pt x="1926" y="3844"/>
                  </a:lnTo>
                  <a:lnTo>
                    <a:pt x="1926" y="3844"/>
                  </a:lnTo>
                  <a:lnTo>
                    <a:pt x="1928" y="3844"/>
                  </a:lnTo>
                  <a:lnTo>
                    <a:pt x="1928" y="3844"/>
                  </a:lnTo>
                  <a:lnTo>
                    <a:pt x="1930" y="3844"/>
                  </a:lnTo>
                  <a:lnTo>
                    <a:pt x="1932" y="3844"/>
                  </a:lnTo>
                  <a:lnTo>
                    <a:pt x="1934" y="3844"/>
                  </a:lnTo>
                  <a:lnTo>
                    <a:pt x="1934" y="3844"/>
                  </a:lnTo>
                  <a:lnTo>
                    <a:pt x="1936" y="3844"/>
                  </a:lnTo>
                  <a:lnTo>
                    <a:pt x="1936" y="3844"/>
                  </a:lnTo>
                  <a:lnTo>
                    <a:pt x="1938" y="3844"/>
                  </a:lnTo>
                  <a:lnTo>
                    <a:pt x="1938" y="3844"/>
                  </a:lnTo>
                  <a:lnTo>
                    <a:pt x="1942" y="3846"/>
                  </a:lnTo>
                  <a:lnTo>
                    <a:pt x="1942" y="3846"/>
                  </a:lnTo>
                  <a:lnTo>
                    <a:pt x="1946" y="3846"/>
                  </a:lnTo>
                  <a:lnTo>
                    <a:pt x="1946" y="3846"/>
                  </a:lnTo>
                  <a:lnTo>
                    <a:pt x="1948" y="3844"/>
                  </a:lnTo>
                  <a:lnTo>
                    <a:pt x="1948" y="3844"/>
                  </a:lnTo>
                  <a:lnTo>
                    <a:pt x="1952" y="3844"/>
                  </a:lnTo>
                  <a:lnTo>
                    <a:pt x="1952" y="3844"/>
                  </a:lnTo>
                  <a:lnTo>
                    <a:pt x="1954" y="3844"/>
                  </a:lnTo>
                  <a:lnTo>
                    <a:pt x="1954" y="3844"/>
                  </a:lnTo>
                  <a:lnTo>
                    <a:pt x="1956" y="3844"/>
                  </a:lnTo>
                  <a:lnTo>
                    <a:pt x="1956" y="3844"/>
                  </a:lnTo>
                  <a:lnTo>
                    <a:pt x="1960" y="3846"/>
                  </a:lnTo>
                  <a:lnTo>
                    <a:pt x="1960" y="3846"/>
                  </a:lnTo>
                  <a:lnTo>
                    <a:pt x="1960" y="3846"/>
                  </a:lnTo>
                  <a:lnTo>
                    <a:pt x="1960" y="3846"/>
                  </a:lnTo>
                  <a:lnTo>
                    <a:pt x="1964" y="3844"/>
                  </a:lnTo>
                  <a:lnTo>
                    <a:pt x="1964" y="3844"/>
                  </a:lnTo>
                  <a:lnTo>
                    <a:pt x="1966" y="3844"/>
                  </a:lnTo>
                  <a:lnTo>
                    <a:pt x="1966" y="3844"/>
                  </a:lnTo>
                  <a:lnTo>
                    <a:pt x="1968" y="3844"/>
                  </a:lnTo>
                  <a:lnTo>
                    <a:pt x="1968" y="3844"/>
                  </a:lnTo>
                  <a:lnTo>
                    <a:pt x="1974" y="3844"/>
                  </a:lnTo>
                  <a:lnTo>
                    <a:pt x="1974" y="3844"/>
                  </a:lnTo>
                  <a:lnTo>
                    <a:pt x="1976" y="3844"/>
                  </a:lnTo>
                  <a:lnTo>
                    <a:pt x="1978" y="3844"/>
                  </a:lnTo>
                  <a:lnTo>
                    <a:pt x="1978" y="3844"/>
                  </a:lnTo>
                  <a:lnTo>
                    <a:pt x="1982" y="3844"/>
                  </a:lnTo>
                  <a:lnTo>
                    <a:pt x="1982" y="3844"/>
                  </a:lnTo>
                  <a:lnTo>
                    <a:pt x="1984" y="3842"/>
                  </a:lnTo>
                  <a:lnTo>
                    <a:pt x="1984" y="3842"/>
                  </a:lnTo>
                  <a:lnTo>
                    <a:pt x="1986" y="3844"/>
                  </a:lnTo>
                  <a:lnTo>
                    <a:pt x="1986" y="3844"/>
                  </a:lnTo>
                  <a:lnTo>
                    <a:pt x="1990" y="3844"/>
                  </a:lnTo>
                  <a:lnTo>
                    <a:pt x="1990" y="3844"/>
                  </a:lnTo>
                  <a:lnTo>
                    <a:pt x="1992" y="3844"/>
                  </a:lnTo>
                  <a:lnTo>
                    <a:pt x="1992" y="3844"/>
                  </a:lnTo>
                  <a:lnTo>
                    <a:pt x="1994" y="3844"/>
                  </a:lnTo>
                  <a:lnTo>
                    <a:pt x="1994" y="3844"/>
                  </a:lnTo>
                  <a:lnTo>
                    <a:pt x="1998" y="3844"/>
                  </a:lnTo>
                  <a:lnTo>
                    <a:pt x="1998" y="3844"/>
                  </a:lnTo>
                  <a:lnTo>
                    <a:pt x="2000" y="3844"/>
                  </a:lnTo>
                  <a:lnTo>
                    <a:pt x="2000" y="3844"/>
                  </a:lnTo>
                  <a:lnTo>
                    <a:pt x="2006" y="3844"/>
                  </a:lnTo>
                  <a:lnTo>
                    <a:pt x="2006" y="3844"/>
                  </a:lnTo>
                  <a:lnTo>
                    <a:pt x="2008" y="3846"/>
                  </a:lnTo>
                  <a:lnTo>
                    <a:pt x="2008" y="3846"/>
                  </a:lnTo>
                  <a:lnTo>
                    <a:pt x="2012" y="3846"/>
                  </a:lnTo>
                  <a:lnTo>
                    <a:pt x="2012" y="3846"/>
                  </a:lnTo>
                  <a:lnTo>
                    <a:pt x="2012" y="3846"/>
                  </a:lnTo>
                  <a:lnTo>
                    <a:pt x="2016" y="3844"/>
                  </a:lnTo>
                  <a:lnTo>
                    <a:pt x="2016" y="3844"/>
                  </a:lnTo>
                  <a:lnTo>
                    <a:pt x="2018" y="3844"/>
                  </a:lnTo>
                  <a:lnTo>
                    <a:pt x="2018" y="3844"/>
                  </a:lnTo>
                  <a:lnTo>
                    <a:pt x="2022" y="3842"/>
                  </a:lnTo>
                  <a:lnTo>
                    <a:pt x="2024" y="3842"/>
                  </a:lnTo>
                  <a:lnTo>
                    <a:pt x="2024" y="3842"/>
                  </a:lnTo>
                  <a:lnTo>
                    <a:pt x="2024" y="3842"/>
                  </a:lnTo>
                  <a:lnTo>
                    <a:pt x="2030" y="3840"/>
                  </a:lnTo>
                  <a:lnTo>
                    <a:pt x="2030" y="3840"/>
                  </a:lnTo>
                  <a:lnTo>
                    <a:pt x="2032" y="3840"/>
                  </a:lnTo>
                  <a:lnTo>
                    <a:pt x="2032" y="3840"/>
                  </a:lnTo>
                  <a:lnTo>
                    <a:pt x="2034" y="3840"/>
                  </a:lnTo>
                  <a:lnTo>
                    <a:pt x="2034" y="3840"/>
                  </a:lnTo>
                  <a:lnTo>
                    <a:pt x="2038" y="3840"/>
                  </a:lnTo>
                  <a:lnTo>
                    <a:pt x="2038" y="3840"/>
                  </a:lnTo>
                  <a:lnTo>
                    <a:pt x="2040" y="3840"/>
                  </a:lnTo>
                  <a:lnTo>
                    <a:pt x="2040" y="3840"/>
                  </a:lnTo>
                  <a:lnTo>
                    <a:pt x="2042" y="3840"/>
                  </a:lnTo>
                  <a:lnTo>
                    <a:pt x="2042" y="3840"/>
                  </a:lnTo>
                  <a:lnTo>
                    <a:pt x="2046" y="3840"/>
                  </a:lnTo>
                  <a:lnTo>
                    <a:pt x="2048" y="3840"/>
                  </a:lnTo>
                  <a:lnTo>
                    <a:pt x="2048" y="3840"/>
                  </a:lnTo>
                  <a:lnTo>
                    <a:pt x="2052" y="3840"/>
                  </a:lnTo>
                  <a:lnTo>
                    <a:pt x="2052" y="3840"/>
                  </a:lnTo>
                  <a:lnTo>
                    <a:pt x="2056" y="3838"/>
                  </a:lnTo>
                  <a:lnTo>
                    <a:pt x="2056" y="3838"/>
                  </a:lnTo>
                  <a:lnTo>
                    <a:pt x="2062" y="3838"/>
                  </a:lnTo>
                  <a:lnTo>
                    <a:pt x="2062" y="3840"/>
                  </a:lnTo>
                  <a:lnTo>
                    <a:pt x="2062" y="3840"/>
                  </a:lnTo>
                  <a:lnTo>
                    <a:pt x="2070" y="3840"/>
                  </a:lnTo>
                  <a:lnTo>
                    <a:pt x="2070" y="3840"/>
                  </a:lnTo>
                  <a:lnTo>
                    <a:pt x="2076" y="3840"/>
                  </a:lnTo>
                  <a:lnTo>
                    <a:pt x="2076" y="3840"/>
                  </a:lnTo>
                  <a:lnTo>
                    <a:pt x="2080" y="3840"/>
                  </a:lnTo>
                  <a:lnTo>
                    <a:pt x="2080" y="3840"/>
                  </a:lnTo>
                  <a:lnTo>
                    <a:pt x="2082" y="3840"/>
                  </a:lnTo>
                  <a:lnTo>
                    <a:pt x="2082" y="3840"/>
                  </a:lnTo>
                  <a:lnTo>
                    <a:pt x="2084" y="3840"/>
                  </a:lnTo>
                  <a:lnTo>
                    <a:pt x="2084" y="3840"/>
                  </a:lnTo>
                  <a:lnTo>
                    <a:pt x="2086" y="3840"/>
                  </a:lnTo>
                  <a:lnTo>
                    <a:pt x="2086" y="3840"/>
                  </a:lnTo>
                  <a:lnTo>
                    <a:pt x="2092" y="3840"/>
                  </a:lnTo>
                  <a:lnTo>
                    <a:pt x="2092" y="3840"/>
                  </a:lnTo>
                  <a:lnTo>
                    <a:pt x="2096" y="3842"/>
                  </a:lnTo>
                  <a:lnTo>
                    <a:pt x="2096" y="3842"/>
                  </a:lnTo>
                  <a:lnTo>
                    <a:pt x="2096" y="3842"/>
                  </a:lnTo>
                  <a:lnTo>
                    <a:pt x="2096" y="3842"/>
                  </a:lnTo>
                  <a:lnTo>
                    <a:pt x="2102" y="3840"/>
                  </a:lnTo>
                  <a:lnTo>
                    <a:pt x="2102" y="3840"/>
                  </a:lnTo>
                  <a:lnTo>
                    <a:pt x="2104" y="3840"/>
                  </a:lnTo>
                  <a:lnTo>
                    <a:pt x="2104" y="3840"/>
                  </a:lnTo>
                  <a:lnTo>
                    <a:pt x="2108" y="3840"/>
                  </a:lnTo>
                  <a:lnTo>
                    <a:pt x="2110" y="3840"/>
                  </a:lnTo>
                  <a:lnTo>
                    <a:pt x="2110" y="3840"/>
                  </a:lnTo>
                  <a:lnTo>
                    <a:pt x="2114" y="3840"/>
                  </a:lnTo>
                  <a:lnTo>
                    <a:pt x="2114" y="3840"/>
                  </a:lnTo>
                  <a:lnTo>
                    <a:pt x="2120" y="3840"/>
                  </a:lnTo>
                  <a:lnTo>
                    <a:pt x="2120" y="3840"/>
                  </a:lnTo>
                  <a:lnTo>
                    <a:pt x="2126" y="3838"/>
                  </a:lnTo>
                  <a:lnTo>
                    <a:pt x="2126" y="3838"/>
                  </a:lnTo>
                  <a:lnTo>
                    <a:pt x="2128" y="3838"/>
                  </a:lnTo>
                  <a:lnTo>
                    <a:pt x="2128" y="3838"/>
                  </a:lnTo>
                  <a:lnTo>
                    <a:pt x="2132" y="3838"/>
                  </a:lnTo>
                  <a:lnTo>
                    <a:pt x="2132" y="3838"/>
                  </a:lnTo>
                  <a:lnTo>
                    <a:pt x="2134" y="3838"/>
                  </a:lnTo>
                  <a:lnTo>
                    <a:pt x="2134" y="3838"/>
                  </a:lnTo>
                  <a:lnTo>
                    <a:pt x="2138" y="3838"/>
                  </a:lnTo>
                  <a:lnTo>
                    <a:pt x="2138" y="3838"/>
                  </a:lnTo>
                  <a:lnTo>
                    <a:pt x="2142" y="3836"/>
                  </a:lnTo>
                  <a:lnTo>
                    <a:pt x="2142" y="3836"/>
                  </a:lnTo>
                  <a:lnTo>
                    <a:pt x="2144" y="3836"/>
                  </a:lnTo>
                  <a:lnTo>
                    <a:pt x="2144" y="3836"/>
                  </a:lnTo>
                  <a:lnTo>
                    <a:pt x="2146" y="3836"/>
                  </a:lnTo>
                  <a:lnTo>
                    <a:pt x="2146" y="3836"/>
                  </a:lnTo>
                  <a:lnTo>
                    <a:pt x="2150" y="3836"/>
                  </a:lnTo>
                  <a:lnTo>
                    <a:pt x="2150" y="3836"/>
                  </a:lnTo>
                  <a:lnTo>
                    <a:pt x="2152" y="3836"/>
                  </a:lnTo>
                  <a:lnTo>
                    <a:pt x="2152" y="3836"/>
                  </a:lnTo>
                  <a:lnTo>
                    <a:pt x="2156" y="3836"/>
                  </a:lnTo>
                  <a:lnTo>
                    <a:pt x="2156" y="3836"/>
                  </a:lnTo>
                  <a:lnTo>
                    <a:pt x="2158" y="3836"/>
                  </a:lnTo>
                  <a:lnTo>
                    <a:pt x="2158" y="3836"/>
                  </a:lnTo>
                  <a:lnTo>
                    <a:pt x="2162" y="3836"/>
                  </a:lnTo>
                  <a:lnTo>
                    <a:pt x="2162" y="3836"/>
                  </a:lnTo>
                  <a:lnTo>
                    <a:pt x="2164" y="3836"/>
                  </a:lnTo>
                  <a:lnTo>
                    <a:pt x="2166" y="3836"/>
                  </a:lnTo>
                  <a:lnTo>
                    <a:pt x="2166" y="3836"/>
                  </a:lnTo>
                  <a:lnTo>
                    <a:pt x="2168" y="3836"/>
                  </a:lnTo>
                  <a:lnTo>
                    <a:pt x="2168" y="3836"/>
                  </a:lnTo>
                  <a:lnTo>
                    <a:pt x="2174" y="3836"/>
                  </a:lnTo>
                  <a:lnTo>
                    <a:pt x="2174" y="3836"/>
                  </a:lnTo>
                  <a:lnTo>
                    <a:pt x="2178" y="3836"/>
                  </a:lnTo>
                  <a:lnTo>
                    <a:pt x="2178" y="3836"/>
                  </a:lnTo>
                  <a:lnTo>
                    <a:pt x="2178" y="3836"/>
                  </a:lnTo>
                  <a:lnTo>
                    <a:pt x="2180" y="3836"/>
                  </a:lnTo>
                  <a:lnTo>
                    <a:pt x="2180" y="3836"/>
                  </a:lnTo>
                  <a:lnTo>
                    <a:pt x="2184" y="3836"/>
                  </a:lnTo>
                  <a:lnTo>
                    <a:pt x="2184" y="3836"/>
                  </a:lnTo>
                  <a:lnTo>
                    <a:pt x="2186" y="3836"/>
                  </a:lnTo>
                  <a:lnTo>
                    <a:pt x="2186" y="3836"/>
                  </a:lnTo>
                  <a:lnTo>
                    <a:pt x="2190" y="3836"/>
                  </a:lnTo>
                  <a:lnTo>
                    <a:pt x="2192" y="3836"/>
                  </a:lnTo>
                  <a:lnTo>
                    <a:pt x="2192" y="3836"/>
                  </a:lnTo>
                  <a:lnTo>
                    <a:pt x="2194" y="3836"/>
                  </a:lnTo>
                  <a:lnTo>
                    <a:pt x="2194" y="3836"/>
                  </a:lnTo>
                  <a:lnTo>
                    <a:pt x="2196" y="3836"/>
                  </a:lnTo>
                  <a:lnTo>
                    <a:pt x="2196" y="3836"/>
                  </a:lnTo>
                  <a:lnTo>
                    <a:pt x="2200" y="3836"/>
                  </a:lnTo>
                  <a:lnTo>
                    <a:pt x="2200" y="3836"/>
                  </a:lnTo>
                  <a:lnTo>
                    <a:pt x="2204" y="3836"/>
                  </a:lnTo>
                  <a:lnTo>
                    <a:pt x="2204" y="3836"/>
                  </a:lnTo>
                  <a:lnTo>
                    <a:pt x="2206" y="3836"/>
                  </a:lnTo>
                  <a:lnTo>
                    <a:pt x="2206" y="3836"/>
                  </a:lnTo>
                  <a:lnTo>
                    <a:pt x="2206" y="3836"/>
                  </a:lnTo>
                  <a:lnTo>
                    <a:pt x="2206" y="3836"/>
                  </a:lnTo>
                  <a:lnTo>
                    <a:pt x="2212" y="3836"/>
                  </a:lnTo>
                  <a:lnTo>
                    <a:pt x="2214" y="3836"/>
                  </a:lnTo>
                  <a:lnTo>
                    <a:pt x="2214" y="3836"/>
                  </a:lnTo>
                  <a:lnTo>
                    <a:pt x="2218" y="3834"/>
                  </a:lnTo>
                  <a:lnTo>
                    <a:pt x="2218" y="3834"/>
                  </a:lnTo>
                  <a:lnTo>
                    <a:pt x="2218" y="3834"/>
                  </a:lnTo>
                  <a:lnTo>
                    <a:pt x="2222" y="3834"/>
                  </a:lnTo>
                  <a:lnTo>
                    <a:pt x="2222" y="3834"/>
                  </a:lnTo>
                  <a:lnTo>
                    <a:pt x="2222" y="3834"/>
                  </a:lnTo>
                  <a:lnTo>
                    <a:pt x="2228" y="3836"/>
                  </a:lnTo>
                  <a:lnTo>
                    <a:pt x="2228" y="3836"/>
                  </a:lnTo>
                  <a:lnTo>
                    <a:pt x="2230" y="3836"/>
                  </a:lnTo>
                  <a:lnTo>
                    <a:pt x="2234" y="3836"/>
                  </a:lnTo>
                  <a:lnTo>
                    <a:pt x="2236" y="3836"/>
                  </a:lnTo>
                  <a:lnTo>
                    <a:pt x="2236" y="3836"/>
                  </a:lnTo>
                  <a:lnTo>
                    <a:pt x="2242" y="3834"/>
                  </a:lnTo>
                  <a:lnTo>
                    <a:pt x="2242" y="3834"/>
                  </a:lnTo>
                  <a:lnTo>
                    <a:pt x="2244" y="3834"/>
                  </a:lnTo>
                  <a:lnTo>
                    <a:pt x="2244" y="3834"/>
                  </a:lnTo>
                  <a:lnTo>
                    <a:pt x="2248" y="3834"/>
                  </a:lnTo>
                  <a:lnTo>
                    <a:pt x="2248" y="3834"/>
                  </a:lnTo>
                  <a:lnTo>
                    <a:pt x="2248" y="3834"/>
                  </a:lnTo>
                  <a:lnTo>
                    <a:pt x="2248" y="3834"/>
                  </a:lnTo>
                  <a:lnTo>
                    <a:pt x="2252" y="3834"/>
                  </a:lnTo>
                  <a:lnTo>
                    <a:pt x="2252" y="3834"/>
                  </a:lnTo>
                  <a:lnTo>
                    <a:pt x="2252" y="3834"/>
                  </a:lnTo>
                  <a:lnTo>
                    <a:pt x="2254" y="3834"/>
                  </a:lnTo>
                  <a:lnTo>
                    <a:pt x="2254" y="3834"/>
                  </a:lnTo>
                  <a:lnTo>
                    <a:pt x="2258" y="3834"/>
                  </a:lnTo>
                  <a:lnTo>
                    <a:pt x="2258" y="3834"/>
                  </a:lnTo>
                  <a:lnTo>
                    <a:pt x="2260" y="3834"/>
                  </a:lnTo>
                  <a:lnTo>
                    <a:pt x="2260" y="3834"/>
                  </a:lnTo>
                  <a:lnTo>
                    <a:pt x="2262" y="3834"/>
                  </a:lnTo>
                  <a:lnTo>
                    <a:pt x="2262" y="3834"/>
                  </a:lnTo>
                  <a:lnTo>
                    <a:pt x="2268" y="3834"/>
                  </a:lnTo>
                  <a:lnTo>
                    <a:pt x="2268" y="3834"/>
                  </a:lnTo>
                  <a:lnTo>
                    <a:pt x="2270" y="3834"/>
                  </a:lnTo>
                  <a:lnTo>
                    <a:pt x="2270" y="3834"/>
                  </a:lnTo>
                  <a:lnTo>
                    <a:pt x="2274" y="3832"/>
                  </a:lnTo>
                  <a:lnTo>
                    <a:pt x="2274" y="3832"/>
                  </a:lnTo>
                  <a:lnTo>
                    <a:pt x="2274" y="3832"/>
                  </a:lnTo>
                  <a:lnTo>
                    <a:pt x="2276" y="3832"/>
                  </a:lnTo>
                  <a:lnTo>
                    <a:pt x="2276" y="3832"/>
                  </a:lnTo>
                  <a:lnTo>
                    <a:pt x="2280" y="3832"/>
                  </a:lnTo>
                  <a:lnTo>
                    <a:pt x="2280" y="3832"/>
                  </a:lnTo>
                  <a:lnTo>
                    <a:pt x="2282" y="3832"/>
                  </a:lnTo>
                  <a:lnTo>
                    <a:pt x="2282" y="3832"/>
                  </a:lnTo>
                  <a:lnTo>
                    <a:pt x="2284" y="3830"/>
                  </a:lnTo>
                  <a:lnTo>
                    <a:pt x="2284" y="3830"/>
                  </a:lnTo>
                  <a:lnTo>
                    <a:pt x="2288" y="3830"/>
                  </a:lnTo>
                  <a:lnTo>
                    <a:pt x="2288" y="3830"/>
                  </a:lnTo>
                  <a:lnTo>
                    <a:pt x="2290" y="3830"/>
                  </a:lnTo>
                  <a:lnTo>
                    <a:pt x="2290" y="3830"/>
                  </a:lnTo>
                  <a:lnTo>
                    <a:pt x="2292" y="3830"/>
                  </a:lnTo>
                  <a:lnTo>
                    <a:pt x="2294" y="3830"/>
                  </a:lnTo>
                  <a:lnTo>
                    <a:pt x="2294" y="3830"/>
                  </a:lnTo>
                  <a:lnTo>
                    <a:pt x="2296" y="3828"/>
                  </a:lnTo>
                  <a:lnTo>
                    <a:pt x="2296" y="3828"/>
                  </a:lnTo>
                  <a:lnTo>
                    <a:pt x="2300" y="3826"/>
                  </a:lnTo>
                  <a:lnTo>
                    <a:pt x="2304" y="3822"/>
                  </a:lnTo>
                  <a:lnTo>
                    <a:pt x="2304" y="3822"/>
                  </a:lnTo>
                  <a:lnTo>
                    <a:pt x="2302" y="3816"/>
                  </a:lnTo>
                  <a:lnTo>
                    <a:pt x="2302" y="3816"/>
                  </a:lnTo>
                  <a:lnTo>
                    <a:pt x="2302" y="3812"/>
                  </a:lnTo>
                  <a:lnTo>
                    <a:pt x="2302" y="3812"/>
                  </a:lnTo>
                  <a:lnTo>
                    <a:pt x="2300" y="3810"/>
                  </a:lnTo>
                  <a:lnTo>
                    <a:pt x="2300" y="3810"/>
                  </a:lnTo>
                  <a:lnTo>
                    <a:pt x="2300" y="3808"/>
                  </a:lnTo>
                  <a:lnTo>
                    <a:pt x="2300" y="3808"/>
                  </a:lnTo>
                  <a:lnTo>
                    <a:pt x="2300" y="3804"/>
                  </a:lnTo>
                  <a:lnTo>
                    <a:pt x="2300" y="3804"/>
                  </a:lnTo>
                  <a:lnTo>
                    <a:pt x="2300" y="3800"/>
                  </a:lnTo>
                  <a:lnTo>
                    <a:pt x="2300" y="3800"/>
                  </a:lnTo>
                  <a:lnTo>
                    <a:pt x="2298" y="3798"/>
                  </a:lnTo>
                  <a:lnTo>
                    <a:pt x="2298" y="3798"/>
                  </a:lnTo>
                  <a:lnTo>
                    <a:pt x="2298" y="3794"/>
                  </a:lnTo>
                  <a:lnTo>
                    <a:pt x="2298" y="3794"/>
                  </a:lnTo>
                  <a:lnTo>
                    <a:pt x="2298" y="3792"/>
                  </a:lnTo>
                  <a:lnTo>
                    <a:pt x="2296" y="3784"/>
                  </a:lnTo>
                  <a:lnTo>
                    <a:pt x="2296" y="3784"/>
                  </a:lnTo>
                  <a:lnTo>
                    <a:pt x="2296" y="3780"/>
                  </a:lnTo>
                  <a:lnTo>
                    <a:pt x="2296" y="3780"/>
                  </a:lnTo>
                  <a:lnTo>
                    <a:pt x="2294" y="3776"/>
                  </a:lnTo>
                  <a:lnTo>
                    <a:pt x="2294" y="3776"/>
                  </a:lnTo>
                  <a:lnTo>
                    <a:pt x="2294" y="3774"/>
                  </a:lnTo>
                  <a:lnTo>
                    <a:pt x="2294" y="3774"/>
                  </a:lnTo>
                  <a:lnTo>
                    <a:pt x="2292" y="3772"/>
                  </a:lnTo>
                  <a:lnTo>
                    <a:pt x="2292" y="3772"/>
                  </a:lnTo>
                  <a:lnTo>
                    <a:pt x="2292" y="3768"/>
                  </a:lnTo>
                  <a:lnTo>
                    <a:pt x="2292" y="3768"/>
                  </a:lnTo>
                  <a:lnTo>
                    <a:pt x="2292" y="3766"/>
                  </a:lnTo>
                  <a:lnTo>
                    <a:pt x="2292" y="3766"/>
                  </a:lnTo>
                  <a:lnTo>
                    <a:pt x="2294" y="3762"/>
                  </a:lnTo>
                  <a:lnTo>
                    <a:pt x="2294" y="3762"/>
                  </a:lnTo>
                  <a:lnTo>
                    <a:pt x="2292" y="3758"/>
                  </a:lnTo>
                  <a:lnTo>
                    <a:pt x="2292" y="3758"/>
                  </a:lnTo>
                  <a:lnTo>
                    <a:pt x="2292" y="3756"/>
                  </a:lnTo>
                  <a:lnTo>
                    <a:pt x="2292" y="3756"/>
                  </a:lnTo>
                  <a:lnTo>
                    <a:pt x="2294" y="3756"/>
                  </a:lnTo>
                  <a:lnTo>
                    <a:pt x="2296" y="3754"/>
                  </a:lnTo>
                  <a:lnTo>
                    <a:pt x="2296" y="3754"/>
                  </a:lnTo>
                  <a:lnTo>
                    <a:pt x="2298" y="3752"/>
                  </a:lnTo>
                  <a:lnTo>
                    <a:pt x="2298" y="3752"/>
                  </a:lnTo>
                  <a:lnTo>
                    <a:pt x="2302" y="3752"/>
                  </a:lnTo>
                  <a:lnTo>
                    <a:pt x="2306" y="3752"/>
                  </a:lnTo>
                  <a:lnTo>
                    <a:pt x="2306" y="3752"/>
                  </a:lnTo>
                  <a:lnTo>
                    <a:pt x="2308" y="3752"/>
                  </a:lnTo>
                  <a:lnTo>
                    <a:pt x="2308" y="3752"/>
                  </a:lnTo>
                  <a:lnTo>
                    <a:pt x="2316" y="3750"/>
                  </a:lnTo>
                  <a:lnTo>
                    <a:pt x="2316" y="3750"/>
                  </a:lnTo>
                  <a:lnTo>
                    <a:pt x="2322" y="3750"/>
                  </a:lnTo>
                  <a:lnTo>
                    <a:pt x="2322" y="3750"/>
                  </a:lnTo>
                  <a:lnTo>
                    <a:pt x="2328" y="3750"/>
                  </a:lnTo>
                  <a:lnTo>
                    <a:pt x="2328" y="3750"/>
                  </a:lnTo>
                  <a:lnTo>
                    <a:pt x="2334" y="3750"/>
                  </a:lnTo>
                  <a:lnTo>
                    <a:pt x="2336" y="3748"/>
                  </a:lnTo>
                  <a:lnTo>
                    <a:pt x="2336" y="3748"/>
                  </a:lnTo>
                  <a:lnTo>
                    <a:pt x="2336" y="3750"/>
                  </a:lnTo>
                  <a:lnTo>
                    <a:pt x="2336" y="3750"/>
                  </a:lnTo>
                  <a:lnTo>
                    <a:pt x="2340" y="3750"/>
                  </a:lnTo>
                  <a:lnTo>
                    <a:pt x="2340" y="3750"/>
                  </a:lnTo>
                  <a:lnTo>
                    <a:pt x="2342" y="3750"/>
                  </a:lnTo>
                  <a:lnTo>
                    <a:pt x="2342" y="3750"/>
                  </a:lnTo>
                  <a:lnTo>
                    <a:pt x="2346" y="3750"/>
                  </a:lnTo>
                  <a:lnTo>
                    <a:pt x="2346" y="3750"/>
                  </a:lnTo>
                  <a:lnTo>
                    <a:pt x="2350" y="3752"/>
                  </a:lnTo>
                  <a:lnTo>
                    <a:pt x="2350" y="3752"/>
                  </a:lnTo>
                  <a:lnTo>
                    <a:pt x="2352" y="3754"/>
                  </a:lnTo>
                  <a:lnTo>
                    <a:pt x="2358" y="3754"/>
                  </a:lnTo>
                  <a:lnTo>
                    <a:pt x="2358" y="3754"/>
                  </a:lnTo>
                  <a:lnTo>
                    <a:pt x="2360" y="3754"/>
                  </a:lnTo>
                  <a:lnTo>
                    <a:pt x="2360" y="3754"/>
                  </a:lnTo>
                  <a:lnTo>
                    <a:pt x="2362" y="3754"/>
                  </a:lnTo>
                  <a:lnTo>
                    <a:pt x="2364" y="3754"/>
                  </a:lnTo>
                  <a:lnTo>
                    <a:pt x="2364" y="3754"/>
                  </a:lnTo>
                  <a:lnTo>
                    <a:pt x="2368" y="3754"/>
                  </a:lnTo>
                  <a:lnTo>
                    <a:pt x="2368" y="3754"/>
                  </a:lnTo>
                  <a:lnTo>
                    <a:pt x="2370" y="3752"/>
                  </a:lnTo>
                  <a:lnTo>
                    <a:pt x="2370" y="3752"/>
                  </a:lnTo>
                  <a:lnTo>
                    <a:pt x="2372" y="3754"/>
                  </a:lnTo>
                  <a:lnTo>
                    <a:pt x="2372" y="3754"/>
                  </a:lnTo>
                  <a:lnTo>
                    <a:pt x="2378" y="3754"/>
                  </a:lnTo>
                  <a:lnTo>
                    <a:pt x="2378" y="3754"/>
                  </a:lnTo>
                  <a:lnTo>
                    <a:pt x="2380" y="3754"/>
                  </a:lnTo>
                  <a:lnTo>
                    <a:pt x="2380" y="3754"/>
                  </a:lnTo>
                  <a:lnTo>
                    <a:pt x="2382" y="3754"/>
                  </a:lnTo>
                  <a:lnTo>
                    <a:pt x="2386" y="3754"/>
                  </a:lnTo>
                  <a:lnTo>
                    <a:pt x="2386" y="3754"/>
                  </a:lnTo>
                  <a:lnTo>
                    <a:pt x="2390" y="3754"/>
                  </a:lnTo>
                  <a:lnTo>
                    <a:pt x="2390" y="3754"/>
                  </a:lnTo>
                  <a:lnTo>
                    <a:pt x="2392" y="3752"/>
                  </a:lnTo>
                  <a:lnTo>
                    <a:pt x="2392" y="3752"/>
                  </a:lnTo>
                  <a:lnTo>
                    <a:pt x="2394" y="3754"/>
                  </a:lnTo>
                  <a:lnTo>
                    <a:pt x="2394" y="3754"/>
                  </a:lnTo>
                  <a:lnTo>
                    <a:pt x="2398" y="3754"/>
                  </a:lnTo>
                  <a:lnTo>
                    <a:pt x="2398" y="3754"/>
                  </a:lnTo>
                  <a:lnTo>
                    <a:pt x="2400" y="3754"/>
                  </a:lnTo>
                  <a:lnTo>
                    <a:pt x="2400" y="3754"/>
                  </a:lnTo>
                  <a:lnTo>
                    <a:pt x="2402" y="3754"/>
                  </a:lnTo>
                  <a:lnTo>
                    <a:pt x="2404" y="3754"/>
                  </a:lnTo>
                  <a:lnTo>
                    <a:pt x="2404" y="3754"/>
                  </a:lnTo>
                  <a:lnTo>
                    <a:pt x="2406" y="3754"/>
                  </a:lnTo>
                  <a:lnTo>
                    <a:pt x="2406" y="3754"/>
                  </a:lnTo>
                  <a:lnTo>
                    <a:pt x="2410" y="3754"/>
                  </a:lnTo>
                  <a:lnTo>
                    <a:pt x="2410" y="3754"/>
                  </a:lnTo>
                  <a:lnTo>
                    <a:pt x="2412" y="3754"/>
                  </a:lnTo>
                  <a:lnTo>
                    <a:pt x="2412" y="3754"/>
                  </a:lnTo>
                  <a:lnTo>
                    <a:pt x="2414" y="3754"/>
                  </a:lnTo>
                  <a:lnTo>
                    <a:pt x="2414" y="3754"/>
                  </a:lnTo>
                  <a:lnTo>
                    <a:pt x="2418" y="3752"/>
                  </a:lnTo>
                  <a:lnTo>
                    <a:pt x="2418" y="3752"/>
                  </a:lnTo>
                  <a:lnTo>
                    <a:pt x="2420" y="3752"/>
                  </a:lnTo>
                  <a:lnTo>
                    <a:pt x="2422" y="3752"/>
                  </a:lnTo>
                  <a:lnTo>
                    <a:pt x="2424" y="3752"/>
                  </a:lnTo>
                  <a:lnTo>
                    <a:pt x="2424" y="3752"/>
                  </a:lnTo>
                  <a:lnTo>
                    <a:pt x="2426" y="3752"/>
                  </a:lnTo>
                  <a:lnTo>
                    <a:pt x="2426" y="3752"/>
                  </a:lnTo>
                  <a:lnTo>
                    <a:pt x="2428" y="3752"/>
                  </a:lnTo>
                  <a:lnTo>
                    <a:pt x="2428" y="3752"/>
                  </a:lnTo>
                  <a:lnTo>
                    <a:pt x="2432" y="3752"/>
                  </a:lnTo>
                  <a:lnTo>
                    <a:pt x="2432" y="3752"/>
                  </a:lnTo>
                  <a:lnTo>
                    <a:pt x="2436" y="3752"/>
                  </a:lnTo>
                  <a:lnTo>
                    <a:pt x="2436" y="3752"/>
                  </a:lnTo>
                  <a:lnTo>
                    <a:pt x="2438" y="3752"/>
                  </a:lnTo>
                  <a:lnTo>
                    <a:pt x="2438" y="3752"/>
                  </a:lnTo>
                  <a:lnTo>
                    <a:pt x="2440" y="3752"/>
                  </a:lnTo>
                  <a:lnTo>
                    <a:pt x="2440" y="3752"/>
                  </a:lnTo>
                  <a:lnTo>
                    <a:pt x="2444" y="3750"/>
                  </a:lnTo>
                  <a:lnTo>
                    <a:pt x="2444" y="3750"/>
                  </a:lnTo>
                  <a:lnTo>
                    <a:pt x="2446" y="3752"/>
                  </a:lnTo>
                  <a:lnTo>
                    <a:pt x="2446" y="3752"/>
                  </a:lnTo>
                  <a:lnTo>
                    <a:pt x="2448" y="3752"/>
                  </a:lnTo>
                  <a:lnTo>
                    <a:pt x="2450" y="3752"/>
                  </a:lnTo>
                  <a:lnTo>
                    <a:pt x="2450" y="3752"/>
                  </a:lnTo>
                  <a:lnTo>
                    <a:pt x="2452" y="3750"/>
                  </a:lnTo>
                  <a:lnTo>
                    <a:pt x="2452" y="3750"/>
                  </a:lnTo>
                  <a:lnTo>
                    <a:pt x="2454" y="3750"/>
                  </a:lnTo>
                  <a:lnTo>
                    <a:pt x="2456" y="3750"/>
                  </a:lnTo>
                  <a:lnTo>
                    <a:pt x="2456" y="3750"/>
                  </a:lnTo>
                  <a:lnTo>
                    <a:pt x="2458" y="3750"/>
                  </a:lnTo>
                  <a:lnTo>
                    <a:pt x="2458" y="3750"/>
                  </a:lnTo>
                  <a:lnTo>
                    <a:pt x="2460" y="3750"/>
                  </a:lnTo>
                  <a:lnTo>
                    <a:pt x="2462" y="3750"/>
                  </a:lnTo>
                  <a:lnTo>
                    <a:pt x="2462" y="3750"/>
                  </a:lnTo>
                  <a:lnTo>
                    <a:pt x="2464" y="3750"/>
                  </a:lnTo>
                  <a:lnTo>
                    <a:pt x="2466" y="3750"/>
                  </a:lnTo>
                  <a:lnTo>
                    <a:pt x="2466" y="3750"/>
                  </a:lnTo>
                  <a:lnTo>
                    <a:pt x="2466" y="3750"/>
                  </a:lnTo>
                  <a:lnTo>
                    <a:pt x="2470" y="3750"/>
                  </a:lnTo>
                  <a:lnTo>
                    <a:pt x="2470" y="3750"/>
                  </a:lnTo>
                  <a:lnTo>
                    <a:pt x="2472" y="3748"/>
                  </a:lnTo>
                  <a:lnTo>
                    <a:pt x="2472" y="3748"/>
                  </a:lnTo>
                  <a:lnTo>
                    <a:pt x="2476" y="3748"/>
                  </a:lnTo>
                  <a:lnTo>
                    <a:pt x="2476" y="3748"/>
                  </a:lnTo>
                  <a:lnTo>
                    <a:pt x="2478" y="3748"/>
                  </a:lnTo>
                  <a:lnTo>
                    <a:pt x="2478" y="3748"/>
                  </a:lnTo>
                  <a:lnTo>
                    <a:pt x="2480" y="3748"/>
                  </a:lnTo>
                  <a:lnTo>
                    <a:pt x="2480" y="3748"/>
                  </a:lnTo>
                  <a:lnTo>
                    <a:pt x="2484" y="3748"/>
                  </a:lnTo>
                  <a:lnTo>
                    <a:pt x="2484" y="3748"/>
                  </a:lnTo>
                  <a:lnTo>
                    <a:pt x="2490" y="3748"/>
                  </a:lnTo>
                  <a:lnTo>
                    <a:pt x="2490" y="3748"/>
                  </a:lnTo>
                  <a:lnTo>
                    <a:pt x="2494" y="3748"/>
                  </a:lnTo>
                  <a:lnTo>
                    <a:pt x="2494" y="3748"/>
                  </a:lnTo>
                  <a:lnTo>
                    <a:pt x="2504" y="3748"/>
                  </a:lnTo>
                  <a:lnTo>
                    <a:pt x="2504" y="3748"/>
                  </a:lnTo>
                  <a:lnTo>
                    <a:pt x="2504" y="3748"/>
                  </a:lnTo>
                  <a:lnTo>
                    <a:pt x="2506" y="3748"/>
                  </a:lnTo>
                  <a:lnTo>
                    <a:pt x="2506" y="3748"/>
                  </a:lnTo>
                  <a:lnTo>
                    <a:pt x="2510" y="3748"/>
                  </a:lnTo>
                  <a:lnTo>
                    <a:pt x="2510" y="3748"/>
                  </a:lnTo>
                  <a:lnTo>
                    <a:pt x="2512" y="3748"/>
                  </a:lnTo>
                  <a:lnTo>
                    <a:pt x="2512" y="3748"/>
                  </a:lnTo>
                  <a:lnTo>
                    <a:pt x="2516" y="3748"/>
                  </a:lnTo>
                  <a:lnTo>
                    <a:pt x="2516" y="3748"/>
                  </a:lnTo>
                  <a:lnTo>
                    <a:pt x="2518" y="3748"/>
                  </a:lnTo>
                  <a:lnTo>
                    <a:pt x="2518" y="3748"/>
                  </a:lnTo>
                  <a:lnTo>
                    <a:pt x="2520" y="3748"/>
                  </a:lnTo>
                  <a:lnTo>
                    <a:pt x="2520" y="3748"/>
                  </a:lnTo>
                  <a:lnTo>
                    <a:pt x="2520" y="3748"/>
                  </a:lnTo>
                  <a:lnTo>
                    <a:pt x="2520" y="3748"/>
                  </a:lnTo>
                  <a:lnTo>
                    <a:pt x="2534" y="3748"/>
                  </a:lnTo>
                  <a:lnTo>
                    <a:pt x="2534" y="3748"/>
                  </a:lnTo>
                  <a:lnTo>
                    <a:pt x="2534" y="3748"/>
                  </a:lnTo>
                  <a:lnTo>
                    <a:pt x="2540" y="3748"/>
                  </a:lnTo>
                  <a:lnTo>
                    <a:pt x="2540" y="3748"/>
                  </a:lnTo>
                  <a:lnTo>
                    <a:pt x="2544" y="3746"/>
                  </a:lnTo>
                  <a:lnTo>
                    <a:pt x="2544" y="3746"/>
                  </a:lnTo>
                  <a:lnTo>
                    <a:pt x="2544" y="3744"/>
                  </a:lnTo>
                  <a:lnTo>
                    <a:pt x="2544" y="3744"/>
                  </a:lnTo>
                  <a:lnTo>
                    <a:pt x="2548" y="3744"/>
                  </a:lnTo>
                  <a:lnTo>
                    <a:pt x="2548" y="3744"/>
                  </a:lnTo>
                  <a:lnTo>
                    <a:pt x="2552" y="3744"/>
                  </a:lnTo>
                  <a:lnTo>
                    <a:pt x="2552" y="3744"/>
                  </a:lnTo>
                  <a:lnTo>
                    <a:pt x="2556" y="3746"/>
                  </a:lnTo>
                  <a:lnTo>
                    <a:pt x="2556" y="3746"/>
                  </a:lnTo>
                  <a:lnTo>
                    <a:pt x="2556" y="3746"/>
                  </a:lnTo>
                  <a:lnTo>
                    <a:pt x="2556" y="3746"/>
                  </a:lnTo>
                  <a:lnTo>
                    <a:pt x="2560" y="3744"/>
                  </a:lnTo>
                  <a:lnTo>
                    <a:pt x="2560" y="3744"/>
                  </a:lnTo>
                  <a:lnTo>
                    <a:pt x="2564" y="3744"/>
                  </a:lnTo>
                  <a:lnTo>
                    <a:pt x="2564" y="3744"/>
                  </a:lnTo>
                  <a:lnTo>
                    <a:pt x="2566" y="3744"/>
                  </a:lnTo>
                  <a:lnTo>
                    <a:pt x="2566" y="3744"/>
                  </a:lnTo>
                  <a:lnTo>
                    <a:pt x="2570" y="3744"/>
                  </a:lnTo>
                  <a:lnTo>
                    <a:pt x="2570" y="3744"/>
                  </a:lnTo>
                  <a:lnTo>
                    <a:pt x="2570" y="3744"/>
                  </a:lnTo>
                  <a:lnTo>
                    <a:pt x="2574" y="3744"/>
                  </a:lnTo>
                  <a:lnTo>
                    <a:pt x="2574" y="3744"/>
                  </a:lnTo>
                  <a:lnTo>
                    <a:pt x="2576" y="3744"/>
                  </a:lnTo>
                  <a:lnTo>
                    <a:pt x="2576" y="3744"/>
                  </a:lnTo>
                  <a:lnTo>
                    <a:pt x="2578" y="3744"/>
                  </a:lnTo>
                  <a:lnTo>
                    <a:pt x="2578" y="3744"/>
                  </a:lnTo>
                  <a:lnTo>
                    <a:pt x="2580" y="3744"/>
                  </a:lnTo>
                  <a:lnTo>
                    <a:pt x="2580" y="3744"/>
                  </a:lnTo>
                  <a:lnTo>
                    <a:pt x="2580" y="3744"/>
                  </a:lnTo>
                  <a:lnTo>
                    <a:pt x="2584" y="3744"/>
                  </a:lnTo>
                  <a:lnTo>
                    <a:pt x="2584" y="3744"/>
                  </a:lnTo>
                  <a:lnTo>
                    <a:pt x="2586" y="3742"/>
                  </a:lnTo>
                  <a:lnTo>
                    <a:pt x="2586" y="3742"/>
                  </a:lnTo>
                  <a:lnTo>
                    <a:pt x="2586" y="3742"/>
                  </a:lnTo>
                  <a:lnTo>
                    <a:pt x="2586" y="3742"/>
                  </a:lnTo>
                  <a:lnTo>
                    <a:pt x="2588" y="3742"/>
                  </a:lnTo>
                  <a:lnTo>
                    <a:pt x="2588" y="3742"/>
                  </a:lnTo>
                  <a:lnTo>
                    <a:pt x="2592" y="3744"/>
                  </a:lnTo>
                  <a:lnTo>
                    <a:pt x="2592" y="3744"/>
                  </a:lnTo>
                  <a:lnTo>
                    <a:pt x="2596" y="3742"/>
                  </a:lnTo>
                  <a:lnTo>
                    <a:pt x="2596" y="3742"/>
                  </a:lnTo>
                  <a:lnTo>
                    <a:pt x="2600" y="3742"/>
                  </a:lnTo>
                  <a:lnTo>
                    <a:pt x="2602" y="3742"/>
                  </a:lnTo>
                  <a:lnTo>
                    <a:pt x="2602" y="3742"/>
                  </a:lnTo>
                  <a:lnTo>
                    <a:pt x="2606" y="3742"/>
                  </a:lnTo>
                  <a:lnTo>
                    <a:pt x="2608" y="3742"/>
                  </a:lnTo>
                  <a:lnTo>
                    <a:pt x="2608" y="3742"/>
                  </a:lnTo>
                  <a:lnTo>
                    <a:pt x="2612" y="3742"/>
                  </a:lnTo>
                  <a:lnTo>
                    <a:pt x="2612" y="3742"/>
                  </a:lnTo>
                  <a:lnTo>
                    <a:pt x="2612" y="3742"/>
                  </a:lnTo>
                  <a:lnTo>
                    <a:pt x="2612" y="3742"/>
                  </a:lnTo>
                  <a:lnTo>
                    <a:pt x="2622" y="3742"/>
                  </a:lnTo>
                  <a:lnTo>
                    <a:pt x="2622" y="3742"/>
                  </a:lnTo>
                  <a:lnTo>
                    <a:pt x="2622" y="3742"/>
                  </a:lnTo>
                  <a:lnTo>
                    <a:pt x="2624" y="3742"/>
                  </a:lnTo>
                  <a:lnTo>
                    <a:pt x="2624" y="3742"/>
                  </a:lnTo>
                  <a:lnTo>
                    <a:pt x="2628" y="3742"/>
                  </a:lnTo>
                  <a:lnTo>
                    <a:pt x="2628" y="3742"/>
                  </a:lnTo>
                  <a:lnTo>
                    <a:pt x="2630" y="3742"/>
                  </a:lnTo>
                  <a:lnTo>
                    <a:pt x="2630" y="3742"/>
                  </a:lnTo>
                  <a:lnTo>
                    <a:pt x="2638" y="3742"/>
                  </a:lnTo>
                  <a:lnTo>
                    <a:pt x="2638" y="3742"/>
                  </a:lnTo>
                  <a:lnTo>
                    <a:pt x="2640" y="3742"/>
                  </a:lnTo>
                  <a:lnTo>
                    <a:pt x="2640" y="3742"/>
                  </a:lnTo>
                  <a:lnTo>
                    <a:pt x="2648" y="3742"/>
                  </a:lnTo>
                  <a:lnTo>
                    <a:pt x="2648" y="3742"/>
                  </a:lnTo>
                  <a:lnTo>
                    <a:pt x="2650" y="3742"/>
                  </a:lnTo>
                  <a:lnTo>
                    <a:pt x="2650" y="3742"/>
                  </a:lnTo>
                  <a:lnTo>
                    <a:pt x="2650" y="3742"/>
                  </a:lnTo>
                  <a:lnTo>
                    <a:pt x="2652" y="3742"/>
                  </a:lnTo>
                  <a:lnTo>
                    <a:pt x="2652" y="3742"/>
                  </a:lnTo>
                  <a:lnTo>
                    <a:pt x="2660" y="3744"/>
                  </a:lnTo>
                  <a:lnTo>
                    <a:pt x="2660" y="3744"/>
                  </a:lnTo>
                  <a:lnTo>
                    <a:pt x="2662" y="3742"/>
                  </a:lnTo>
                  <a:lnTo>
                    <a:pt x="2662" y="3742"/>
                  </a:lnTo>
                  <a:lnTo>
                    <a:pt x="2668" y="3742"/>
                  </a:lnTo>
                  <a:lnTo>
                    <a:pt x="2668" y="3742"/>
                  </a:lnTo>
                  <a:lnTo>
                    <a:pt x="2670" y="3742"/>
                  </a:lnTo>
                  <a:lnTo>
                    <a:pt x="2670" y="3742"/>
                  </a:lnTo>
                  <a:lnTo>
                    <a:pt x="2672" y="3740"/>
                  </a:lnTo>
                  <a:lnTo>
                    <a:pt x="2672" y="3740"/>
                  </a:lnTo>
                  <a:lnTo>
                    <a:pt x="2674" y="3740"/>
                  </a:lnTo>
                  <a:lnTo>
                    <a:pt x="2674" y="3740"/>
                  </a:lnTo>
                  <a:lnTo>
                    <a:pt x="2678" y="3742"/>
                  </a:lnTo>
                  <a:lnTo>
                    <a:pt x="2678" y="3742"/>
                  </a:lnTo>
                  <a:lnTo>
                    <a:pt x="2682" y="3740"/>
                  </a:lnTo>
                  <a:lnTo>
                    <a:pt x="2682" y="3740"/>
                  </a:lnTo>
                  <a:lnTo>
                    <a:pt x="2684" y="3738"/>
                  </a:lnTo>
                  <a:lnTo>
                    <a:pt x="2684" y="3738"/>
                  </a:lnTo>
                  <a:lnTo>
                    <a:pt x="2686" y="3738"/>
                  </a:lnTo>
                  <a:lnTo>
                    <a:pt x="2686" y="3738"/>
                  </a:lnTo>
                  <a:lnTo>
                    <a:pt x="2690" y="3736"/>
                  </a:lnTo>
                  <a:lnTo>
                    <a:pt x="2692" y="3736"/>
                  </a:lnTo>
                  <a:lnTo>
                    <a:pt x="2692" y="3736"/>
                  </a:lnTo>
                  <a:lnTo>
                    <a:pt x="2694" y="3736"/>
                  </a:lnTo>
                  <a:lnTo>
                    <a:pt x="2696" y="3734"/>
                  </a:lnTo>
                  <a:lnTo>
                    <a:pt x="2696" y="3734"/>
                  </a:lnTo>
                  <a:lnTo>
                    <a:pt x="2698" y="3726"/>
                  </a:lnTo>
                  <a:lnTo>
                    <a:pt x="2698" y="3726"/>
                  </a:lnTo>
                  <a:lnTo>
                    <a:pt x="2698" y="3722"/>
                  </a:lnTo>
                  <a:lnTo>
                    <a:pt x="2698" y="3722"/>
                  </a:lnTo>
                  <a:close/>
                  <a:moveTo>
                    <a:pt x="160" y="3012"/>
                  </a:moveTo>
                  <a:lnTo>
                    <a:pt x="160" y="3012"/>
                  </a:lnTo>
                  <a:lnTo>
                    <a:pt x="160" y="3012"/>
                  </a:lnTo>
                  <a:lnTo>
                    <a:pt x="160" y="3012"/>
                  </a:lnTo>
                  <a:lnTo>
                    <a:pt x="160" y="3012"/>
                  </a:lnTo>
                  <a:close/>
                  <a:moveTo>
                    <a:pt x="2288" y="3722"/>
                  </a:moveTo>
                  <a:lnTo>
                    <a:pt x="2288" y="3722"/>
                  </a:lnTo>
                  <a:lnTo>
                    <a:pt x="2288" y="3720"/>
                  </a:lnTo>
                  <a:lnTo>
                    <a:pt x="2288" y="3720"/>
                  </a:lnTo>
                  <a:lnTo>
                    <a:pt x="2288" y="3718"/>
                  </a:lnTo>
                  <a:lnTo>
                    <a:pt x="2288" y="3718"/>
                  </a:lnTo>
                  <a:lnTo>
                    <a:pt x="2286" y="3714"/>
                  </a:lnTo>
                  <a:lnTo>
                    <a:pt x="2286" y="3714"/>
                  </a:lnTo>
                  <a:lnTo>
                    <a:pt x="2286" y="3712"/>
                  </a:lnTo>
                  <a:lnTo>
                    <a:pt x="2286" y="3712"/>
                  </a:lnTo>
                  <a:lnTo>
                    <a:pt x="2286" y="3708"/>
                  </a:lnTo>
                  <a:lnTo>
                    <a:pt x="2286" y="3708"/>
                  </a:lnTo>
                  <a:lnTo>
                    <a:pt x="2286" y="3704"/>
                  </a:lnTo>
                  <a:lnTo>
                    <a:pt x="2286" y="3704"/>
                  </a:lnTo>
                  <a:lnTo>
                    <a:pt x="2284" y="3702"/>
                  </a:lnTo>
                  <a:lnTo>
                    <a:pt x="2284" y="3702"/>
                  </a:lnTo>
                  <a:lnTo>
                    <a:pt x="2284" y="3700"/>
                  </a:lnTo>
                  <a:lnTo>
                    <a:pt x="2284" y="3700"/>
                  </a:lnTo>
                  <a:lnTo>
                    <a:pt x="2284" y="3696"/>
                  </a:lnTo>
                  <a:lnTo>
                    <a:pt x="2284" y="3696"/>
                  </a:lnTo>
                  <a:lnTo>
                    <a:pt x="2284" y="3692"/>
                  </a:lnTo>
                  <a:lnTo>
                    <a:pt x="2284" y="3692"/>
                  </a:lnTo>
                  <a:lnTo>
                    <a:pt x="2282" y="3690"/>
                  </a:lnTo>
                  <a:lnTo>
                    <a:pt x="2282" y="3688"/>
                  </a:lnTo>
                  <a:lnTo>
                    <a:pt x="2282" y="3688"/>
                  </a:lnTo>
                  <a:lnTo>
                    <a:pt x="2280" y="3684"/>
                  </a:lnTo>
                  <a:lnTo>
                    <a:pt x="2280" y="3684"/>
                  </a:lnTo>
                  <a:lnTo>
                    <a:pt x="2280" y="3680"/>
                  </a:lnTo>
                  <a:lnTo>
                    <a:pt x="2280" y="3680"/>
                  </a:lnTo>
                  <a:lnTo>
                    <a:pt x="2280" y="3680"/>
                  </a:lnTo>
                  <a:lnTo>
                    <a:pt x="2280" y="3678"/>
                  </a:lnTo>
                  <a:lnTo>
                    <a:pt x="2280" y="3678"/>
                  </a:lnTo>
                  <a:lnTo>
                    <a:pt x="2280" y="3674"/>
                  </a:lnTo>
                  <a:lnTo>
                    <a:pt x="2280" y="3674"/>
                  </a:lnTo>
                  <a:lnTo>
                    <a:pt x="2278" y="3670"/>
                  </a:lnTo>
                  <a:lnTo>
                    <a:pt x="2278" y="3670"/>
                  </a:lnTo>
                  <a:lnTo>
                    <a:pt x="2278" y="3668"/>
                  </a:lnTo>
                  <a:lnTo>
                    <a:pt x="2278" y="3668"/>
                  </a:lnTo>
                  <a:lnTo>
                    <a:pt x="2278" y="3666"/>
                  </a:lnTo>
                  <a:lnTo>
                    <a:pt x="2278" y="3666"/>
                  </a:lnTo>
                  <a:lnTo>
                    <a:pt x="2278" y="3662"/>
                  </a:lnTo>
                  <a:lnTo>
                    <a:pt x="2278" y="3662"/>
                  </a:lnTo>
                  <a:lnTo>
                    <a:pt x="2276" y="3654"/>
                  </a:lnTo>
                  <a:lnTo>
                    <a:pt x="2276" y="3654"/>
                  </a:lnTo>
                  <a:lnTo>
                    <a:pt x="2276" y="3652"/>
                  </a:lnTo>
                  <a:lnTo>
                    <a:pt x="2276" y="3652"/>
                  </a:lnTo>
                  <a:lnTo>
                    <a:pt x="2274" y="3650"/>
                  </a:lnTo>
                  <a:lnTo>
                    <a:pt x="2274" y="3650"/>
                  </a:lnTo>
                  <a:lnTo>
                    <a:pt x="2274" y="3648"/>
                  </a:lnTo>
                  <a:lnTo>
                    <a:pt x="2274" y="3648"/>
                  </a:lnTo>
                  <a:lnTo>
                    <a:pt x="2274" y="3644"/>
                  </a:lnTo>
                  <a:lnTo>
                    <a:pt x="2274" y="3644"/>
                  </a:lnTo>
                  <a:lnTo>
                    <a:pt x="2274" y="3642"/>
                  </a:lnTo>
                  <a:lnTo>
                    <a:pt x="2274" y="3642"/>
                  </a:lnTo>
                  <a:lnTo>
                    <a:pt x="2274" y="3638"/>
                  </a:lnTo>
                  <a:lnTo>
                    <a:pt x="2274" y="3638"/>
                  </a:lnTo>
                  <a:lnTo>
                    <a:pt x="2274" y="3636"/>
                  </a:lnTo>
                  <a:lnTo>
                    <a:pt x="2274" y="3636"/>
                  </a:lnTo>
                  <a:lnTo>
                    <a:pt x="2274" y="3634"/>
                  </a:lnTo>
                  <a:lnTo>
                    <a:pt x="2274" y="3634"/>
                  </a:lnTo>
                  <a:lnTo>
                    <a:pt x="2272" y="3628"/>
                  </a:lnTo>
                  <a:lnTo>
                    <a:pt x="2272" y="3628"/>
                  </a:lnTo>
                  <a:lnTo>
                    <a:pt x="2272" y="3622"/>
                  </a:lnTo>
                  <a:lnTo>
                    <a:pt x="2272" y="3622"/>
                  </a:lnTo>
                  <a:lnTo>
                    <a:pt x="2272" y="3620"/>
                  </a:lnTo>
                  <a:lnTo>
                    <a:pt x="2272" y="3620"/>
                  </a:lnTo>
                  <a:lnTo>
                    <a:pt x="2272" y="3616"/>
                  </a:lnTo>
                  <a:lnTo>
                    <a:pt x="2272" y="3616"/>
                  </a:lnTo>
                  <a:lnTo>
                    <a:pt x="2272" y="3612"/>
                  </a:lnTo>
                  <a:lnTo>
                    <a:pt x="2272" y="3612"/>
                  </a:lnTo>
                  <a:lnTo>
                    <a:pt x="2272" y="3610"/>
                  </a:lnTo>
                  <a:lnTo>
                    <a:pt x="2272" y="3610"/>
                  </a:lnTo>
                  <a:lnTo>
                    <a:pt x="2270" y="3606"/>
                  </a:lnTo>
                  <a:lnTo>
                    <a:pt x="2270" y="3604"/>
                  </a:lnTo>
                  <a:lnTo>
                    <a:pt x="2270" y="3604"/>
                  </a:lnTo>
                  <a:lnTo>
                    <a:pt x="2270" y="3600"/>
                  </a:lnTo>
                  <a:lnTo>
                    <a:pt x="2270" y="3600"/>
                  </a:lnTo>
                  <a:lnTo>
                    <a:pt x="2268" y="3598"/>
                  </a:lnTo>
                  <a:lnTo>
                    <a:pt x="2268" y="3598"/>
                  </a:lnTo>
                  <a:lnTo>
                    <a:pt x="2268" y="3596"/>
                  </a:lnTo>
                  <a:lnTo>
                    <a:pt x="2268" y="3596"/>
                  </a:lnTo>
                  <a:lnTo>
                    <a:pt x="2268" y="3592"/>
                  </a:lnTo>
                  <a:lnTo>
                    <a:pt x="2268" y="3592"/>
                  </a:lnTo>
                  <a:lnTo>
                    <a:pt x="2268" y="3588"/>
                  </a:lnTo>
                  <a:lnTo>
                    <a:pt x="2268" y="3588"/>
                  </a:lnTo>
                  <a:lnTo>
                    <a:pt x="2266" y="3586"/>
                  </a:lnTo>
                  <a:lnTo>
                    <a:pt x="2266" y="3586"/>
                  </a:lnTo>
                  <a:lnTo>
                    <a:pt x="2266" y="3582"/>
                  </a:lnTo>
                  <a:lnTo>
                    <a:pt x="2266" y="3582"/>
                  </a:lnTo>
                  <a:lnTo>
                    <a:pt x="2266" y="3580"/>
                  </a:lnTo>
                  <a:lnTo>
                    <a:pt x="2266" y="3580"/>
                  </a:lnTo>
                  <a:lnTo>
                    <a:pt x="2264" y="3576"/>
                  </a:lnTo>
                  <a:lnTo>
                    <a:pt x="2264" y="3576"/>
                  </a:lnTo>
                  <a:lnTo>
                    <a:pt x="2262" y="3574"/>
                  </a:lnTo>
                  <a:lnTo>
                    <a:pt x="2262" y="3574"/>
                  </a:lnTo>
                  <a:lnTo>
                    <a:pt x="2262" y="3572"/>
                  </a:lnTo>
                  <a:lnTo>
                    <a:pt x="2262" y="3572"/>
                  </a:lnTo>
                  <a:lnTo>
                    <a:pt x="2262" y="3568"/>
                  </a:lnTo>
                  <a:lnTo>
                    <a:pt x="2262" y="3568"/>
                  </a:lnTo>
                  <a:lnTo>
                    <a:pt x="2260" y="3564"/>
                  </a:lnTo>
                  <a:lnTo>
                    <a:pt x="2260" y="3564"/>
                  </a:lnTo>
                  <a:lnTo>
                    <a:pt x="2260" y="3562"/>
                  </a:lnTo>
                  <a:lnTo>
                    <a:pt x="2260" y="3562"/>
                  </a:lnTo>
                  <a:lnTo>
                    <a:pt x="2260" y="3560"/>
                  </a:lnTo>
                  <a:lnTo>
                    <a:pt x="2258" y="3558"/>
                  </a:lnTo>
                  <a:lnTo>
                    <a:pt x="2258" y="3558"/>
                  </a:lnTo>
                  <a:lnTo>
                    <a:pt x="2258" y="3554"/>
                  </a:lnTo>
                  <a:lnTo>
                    <a:pt x="2258" y="3554"/>
                  </a:lnTo>
                  <a:lnTo>
                    <a:pt x="2258" y="3552"/>
                  </a:lnTo>
                  <a:lnTo>
                    <a:pt x="2258" y="3552"/>
                  </a:lnTo>
                  <a:lnTo>
                    <a:pt x="2258" y="3550"/>
                  </a:lnTo>
                  <a:lnTo>
                    <a:pt x="2258" y="3550"/>
                  </a:lnTo>
                  <a:lnTo>
                    <a:pt x="2258" y="3546"/>
                  </a:lnTo>
                  <a:lnTo>
                    <a:pt x="2258" y="3546"/>
                  </a:lnTo>
                  <a:lnTo>
                    <a:pt x="2260" y="3544"/>
                  </a:lnTo>
                  <a:lnTo>
                    <a:pt x="2260" y="3544"/>
                  </a:lnTo>
                  <a:lnTo>
                    <a:pt x="2260" y="3542"/>
                  </a:lnTo>
                  <a:lnTo>
                    <a:pt x="2260" y="3542"/>
                  </a:lnTo>
                  <a:lnTo>
                    <a:pt x="2258" y="3538"/>
                  </a:lnTo>
                  <a:lnTo>
                    <a:pt x="2258" y="3538"/>
                  </a:lnTo>
                  <a:lnTo>
                    <a:pt x="2258" y="3536"/>
                  </a:lnTo>
                  <a:lnTo>
                    <a:pt x="2258" y="3536"/>
                  </a:lnTo>
                  <a:lnTo>
                    <a:pt x="2258" y="3534"/>
                  </a:lnTo>
                  <a:lnTo>
                    <a:pt x="2258" y="3534"/>
                  </a:lnTo>
                  <a:lnTo>
                    <a:pt x="2260" y="3530"/>
                  </a:lnTo>
                  <a:lnTo>
                    <a:pt x="2260" y="3530"/>
                  </a:lnTo>
                  <a:lnTo>
                    <a:pt x="2260" y="3526"/>
                  </a:lnTo>
                  <a:lnTo>
                    <a:pt x="2260" y="3526"/>
                  </a:lnTo>
                  <a:lnTo>
                    <a:pt x="2260" y="3524"/>
                  </a:lnTo>
                  <a:lnTo>
                    <a:pt x="2260" y="3524"/>
                  </a:lnTo>
                  <a:lnTo>
                    <a:pt x="2260" y="3522"/>
                  </a:lnTo>
                  <a:lnTo>
                    <a:pt x="2260" y="3522"/>
                  </a:lnTo>
                  <a:lnTo>
                    <a:pt x="2260" y="3518"/>
                  </a:lnTo>
                  <a:lnTo>
                    <a:pt x="2260" y="3518"/>
                  </a:lnTo>
                  <a:lnTo>
                    <a:pt x="2260" y="3516"/>
                  </a:lnTo>
                  <a:lnTo>
                    <a:pt x="2260" y="3516"/>
                  </a:lnTo>
                  <a:lnTo>
                    <a:pt x="2260" y="3512"/>
                  </a:lnTo>
                  <a:lnTo>
                    <a:pt x="2260" y="3512"/>
                  </a:lnTo>
                  <a:lnTo>
                    <a:pt x="2260" y="3508"/>
                  </a:lnTo>
                  <a:lnTo>
                    <a:pt x="2260" y="3508"/>
                  </a:lnTo>
                  <a:lnTo>
                    <a:pt x="2258" y="3504"/>
                  </a:lnTo>
                  <a:lnTo>
                    <a:pt x="2258" y="3504"/>
                  </a:lnTo>
                  <a:lnTo>
                    <a:pt x="2256" y="3502"/>
                  </a:lnTo>
                  <a:lnTo>
                    <a:pt x="2256" y="3500"/>
                  </a:lnTo>
                  <a:lnTo>
                    <a:pt x="2256" y="3500"/>
                  </a:lnTo>
                  <a:lnTo>
                    <a:pt x="2254" y="3496"/>
                  </a:lnTo>
                  <a:lnTo>
                    <a:pt x="2254" y="3496"/>
                  </a:lnTo>
                  <a:lnTo>
                    <a:pt x="2252" y="3494"/>
                  </a:lnTo>
                  <a:lnTo>
                    <a:pt x="2252" y="3494"/>
                  </a:lnTo>
                  <a:lnTo>
                    <a:pt x="2252" y="3490"/>
                  </a:lnTo>
                  <a:lnTo>
                    <a:pt x="2252" y="3490"/>
                  </a:lnTo>
                  <a:lnTo>
                    <a:pt x="2250" y="3486"/>
                  </a:lnTo>
                  <a:lnTo>
                    <a:pt x="2250" y="3486"/>
                  </a:lnTo>
                  <a:lnTo>
                    <a:pt x="2250" y="3484"/>
                  </a:lnTo>
                  <a:lnTo>
                    <a:pt x="2250" y="3484"/>
                  </a:lnTo>
                  <a:lnTo>
                    <a:pt x="2250" y="3480"/>
                  </a:lnTo>
                  <a:lnTo>
                    <a:pt x="2250" y="3480"/>
                  </a:lnTo>
                  <a:lnTo>
                    <a:pt x="2250" y="3478"/>
                  </a:lnTo>
                  <a:lnTo>
                    <a:pt x="2250" y="3478"/>
                  </a:lnTo>
                  <a:lnTo>
                    <a:pt x="2248" y="3474"/>
                  </a:lnTo>
                  <a:lnTo>
                    <a:pt x="2248" y="3474"/>
                  </a:lnTo>
                  <a:lnTo>
                    <a:pt x="2248" y="3472"/>
                  </a:lnTo>
                  <a:lnTo>
                    <a:pt x="2248" y="3472"/>
                  </a:lnTo>
                  <a:lnTo>
                    <a:pt x="2250" y="3470"/>
                  </a:lnTo>
                  <a:lnTo>
                    <a:pt x="2250" y="3470"/>
                  </a:lnTo>
                  <a:lnTo>
                    <a:pt x="2250" y="3466"/>
                  </a:lnTo>
                  <a:lnTo>
                    <a:pt x="2250" y="3466"/>
                  </a:lnTo>
                  <a:lnTo>
                    <a:pt x="2248" y="3464"/>
                  </a:lnTo>
                  <a:lnTo>
                    <a:pt x="2248" y="3464"/>
                  </a:lnTo>
                  <a:lnTo>
                    <a:pt x="2250" y="3460"/>
                  </a:lnTo>
                  <a:lnTo>
                    <a:pt x="2250" y="3460"/>
                  </a:lnTo>
                  <a:lnTo>
                    <a:pt x="2250" y="3458"/>
                  </a:lnTo>
                  <a:lnTo>
                    <a:pt x="2250" y="3458"/>
                  </a:lnTo>
                  <a:lnTo>
                    <a:pt x="2252" y="3454"/>
                  </a:lnTo>
                  <a:lnTo>
                    <a:pt x="2252" y="3450"/>
                  </a:lnTo>
                  <a:lnTo>
                    <a:pt x="2252" y="3450"/>
                  </a:lnTo>
                  <a:lnTo>
                    <a:pt x="2250" y="3446"/>
                  </a:lnTo>
                  <a:lnTo>
                    <a:pt x="2250" y="3446"/>
                  </a:lnTo>
                  <a:lnTo>
                    <a:pt x="2250" y="3446"/>
                  </a:lnTo>
                  <a:lnTo>
                    <a:pt x="2250" y="3446"/>
                  </a:lnTo>
                  <a:lnTo>
                    <a:pt x="2248" y="3442"/>
                  </a:lnTo>
                  <a:lnTo>
                    <a:pt x="2248" y="3442"/>
                  </a:lnTo>
                  <a:lnTo>
                    <a:pt x="2248" y="3440"/>
                  </a:lnTo>
                  <a:lnTo>
                    <a:pt x="2248" y="3440"/>
                  </a:lnTo>
                  <a:lnTo>
                    <a:pt x="2246" y="3438"/>
                  </a:lnTo>
                  <a:lnTo>
                    <a:pt x="2246" y="3438"/>
                  </a:lnTo>
                  <a:lnTo>
                    <a:pt x="2244" y="3434"/>
                  </a:lnTo>
                  <a:lnTo>
                    <a:pt x="2244" y="3434"/>
                  </a:lnTo>
                  <a:lnTo>
                    <a:pt x="2244" y="3432"/>
                  </a:lnTo>
                  <a:lnTo>
                    <a:pt x="2244" y="3432"/>
                  </a:lnTo>
                  <a:lnTo>
                    <a:pt x="2242" y="3430"/>
                  </a:lnTo>
                  <a:lnTo>
                    <a:pt x="2242" y="3430"/>
                  </a:lnTo>
                  <a:lnTo>
                    <a:pt x="2240" y="3426"/>
                  </a:lnTo>
                  <a:lnTo>
                    <a:pt x="2240" y="3426"/>
                  </a:lnTo>
                  <a:lnTo>
                    <a:pt x="2242" y="3422"/>
                  </a:lnTo>
                  <a:lnTo>
                    <a:pt x="2242" y="3422"/>
                  </a:lnTo>
                  <a:lnTo>
                    <a:pt x="2242" y="3418"/>
                  </a:lnTo>
                  <a:lnTo>
                    <a:pt x="2242" y="3414"/>
                  </a:lnTo>
                  <a:lnTo>
                    <a:pt x="2242" y="3414"/>
                  </a:lnTo>
                  <a:lnTo>
                    <a:pt x="2242" y="3410"/>
                  </a:lnTo>
                  <a:lnTo>
                    <a:pt x="2242" y="3410"/>
                  </a:lnTo>
                  <a:lnTo>
                    <a:pt x="2240" y="3404"/>
                  </a:lnTo>
                  <a:lnTo>
                    <a:pt x="2240" y="3404"/>
                  </a:lnTo>
                  <a:lnTo>
                    <a:pt x="2238" y="3404"/>
                  </a:lnTo>
                  <a:lnTo>
                    <a:pt x="2238" y="3404"/>
                  </a:lnTo>
                  <a:lnTo>
                    <a:pt x="2238" y="3402"/>
                  </a:lnTo>
                  <a:lnTo>
                    <a:pt x="2238" y="3402"/>
                  </a:lnTo>
                  <a:lnTo>
                    <a:pt x="2238" y="3400"/>
                  </a:lnTo>
                  <a:lnTo>
                    <a:pt x="2240" y="3398"/>
                  </a:lnTo>
                  <a:lnTo>
                    <a:pt x="2240" y="3398"/>
                  </a:lnTo>
                  <a:lnTo>
                    <a:pt x="2240" y="3396"/>
                  </a:lnTo>
                  <a:lnTo>
                    <a:pt x="2240" y="3396"/>
                  </a:lnTo>
                  <a:lnTo>
                    <a:pt x="2240" y="3390"/>
                  </a:lnTo>
                  <a:lnTo>
                    <a:pt x="2240" y="3390"/>
                  </a:lnTo>
                  <a:lnTo>
                    <a:pt x="2240" y="3386"/>
                  </a:lnTo>
                  <a:lnTo>
                    <a:pt x="2240" y="3386"/>
                  </a:lnTo>
                  <a:lnTo>
                    <a:pt x="2240" y="3384"/>
                  </a:lnTo>
                  <a:lnTo>
                    <a:pt x="2240" y="3384"/>
                  </a:lnTo>
                  <a:lnTo>
                    <a:pt x="2238" y="3380"/>
                  </a:lnTo>
                  <a:lnTo>
                    <a:pt x="2238" y="3380"/>
                  </a:lnTo>
                  <a:lnTo>
                    <a:pt x="2238" y="3378"/>
                  </a:lnTo>
                  <a:lnTo>
                    <a:pt x="2238" y="3378"/>
                  </a:lnTo>
                  <a:lnTo>
                    <a:pt x="2238" y="3376"/>
                  </a:lnTo>
                  <a:lnTo>
                    <a:pt x="2238" y="3376"/>
                  </a:lnTo>
                  <a:lnTo>
                    <a:pt x="2238" y="3372"/>
                  </a:lnTo>
                  <a:lnTo>
                    <a:pt x="2238" y="3372"/>
                  </a:lnTo>
                  <a:lnTo>
                    <a:pt x="2236" y="3368"/>
                  </a:lnTo>
                  <a:lnTo>
                    <a:pt x="2236" y="3368"/>
                  </a:lnTo>
                  <a:lnTo>
                    <a:pt x="2236" y="3366"/>
                  </a:lnTo>
                  <a:lnTo>
                    <a:pt x="2236" y="3366"/>
                  </a:lnTo>
                  <a:lnTo>
                    <a:pt x="2236" y="3362"/>
                  </a:lnTo>
                  <a:lnTo>
                    <a:pt x="2234" y="3360"/>
                  </a:lnTo>
                  <a:lnTo>
                    <a:pt x="2234" y="3360"/>
                  </a:lnTo>
                  <a:lnTo>
                    <a:pt x="2234" y="3356"/>
                  </a:lnTo>
                  <a:lnTo>
                    <a:pt x="2234" y="3356"/>
                  </a:lnTo>
                  <a:lnTo>
                    <a:pt x="2232" y="3354"/>
                  </a:lnTo>
                  <a:lnTo>
                    <a:pt x="2232" y="3354"/>
                  </a:lnTo>
                  <a:lnTo>
                    <a:pt x="2232" y="3350"/>
                  </a:lnTo>
                  <a:lnTo>
                    <a:pt x="2232" y="3350"/>
                  </a:lnTo>
                  <a:lnTo>
                    <a:pt x="2230" y="3348"/>
                  </a:lnTo>
                  <a:lnTo>
                    <a:pt x="2230" y="3348"/>
                  </a:lnTo>
                  <a:lnTo>
                    <a:pt x="2230" y="3346"/>
                  </a:lnTo>
                  <a:lnTo>
                    <a:pt x="2230" y="3346"/>
                  </a:lnTo>
                  <a:lnTo>
                    <a:pt x="2230" y="3342"/>
                  </a:lnTo>
                  <a:lnTo>
                    <a:pt x="2230" y="3342"/>
                  </a:lnTo>
                  <a:lnTo>
                    <a:pt x="2228" y="3340"/>
                  </a:lnTo>
                  <a:lnTo>
                    <a:pt x="2228" y="3340"/>
                  </a:lnTo>
                  <a:lnTo>
                    <a:pt x="2228" y="3336"/>
                  </a:lnTo>
                  <a:lnTo>
                    <a:pt x="2228" y="3336"/>
                  </a:lnTo>
                  <a:lnTo>
                    <a:pt x="2228" y="3334"/>
                  </a:lnTo>
                  <a:lnTo>
                    <a:pt x="2228" y="3334"/>
                  </a:lnTo>
                  <a:lnTo>
                    <a:pt x="2228" y="3330"/>
                  </a:lnTo>
                  <a:lnTo>
                    <a:pt x="2228" y="3330"/>
                  </a:lnTo>
                  <a:lnTo>
                    <a:pt x="2228" y="3328"/>
                  </a:lnTo>
                  <a:lnTo>
                    <a:pt x="2228" y="3328"/>
                  </a:lnTo>
                  <a:lnTo>
                    <a:pt x="2228" y="3324"/>
                  </a:lnTo>
                  <a:lnTo>
                    <a:pt x="2228" y="3324"/>
                  </a:lnTo>
                  <a:lnTo>
                    <a:pt x="2226" y="3322"/>
                  </a:lnTo>
                  <a:lnTo>
                    <a:pt x="2226" y="3322"/>
                  </a:lnTo>
                  <a:lnTo>
                    <a:pt x="2226" y="3318"/>
                  </a:lnTo>
                  <a:lnTo>
                    <a:pt x="2226" y="3318"/>
                  </a:lnTo>
                  <a:lnTo>
                    <a:pt x="2226" y="3316"/>
                  </a:lnTo>
                  <a:lnTo>
                    <a:pt x="2226" y="3316"/>
                  </a:lnTo>
                  <a:lnTo>
                    <a:pt x="2226" y="3314"/>
                  </a:lnTo>
                  <a:lnTo>
                    <a:pt x="2226" y="3314"/>
                  </a:lnTo>
                  <a:lnTo>
                    <a:pt x="2226" y="3310"/>
                  </a:lnTo>
                  <a:lnTo>
                    <a:pt x="2226" y="3310"/>
                  </a:lnTo>
                  <a:lnTo>
                    <a:pt x="2226" y="3308"/>
                  </a:lnTo>
                  <a:lnTo>
                    <a:pt x="2226" y="3308"/>
                  </a:lnTo>
                  <a:lnTo>
                    <a:pt x="2226" y="3304"/>
                  </a:lnTo>
                  <a:lnTo>
                    <a:pt x="2226" y="3302"/>
                  </a:lnTo>
                  <a:lnTo>
                    <a:pt x="2226" y="3302"/>
                  </a:lnTo>
                  <a:lnTo>
                    <a:pt x="2226" y="3298"/>
                  </a:lnTo>
                  <a:lnTo>
                    <a:pt x="2226" y="3298"/>
                  </a:lnTo>
                  <a:lnTo>
                    <a:pt x="2226" y="3296"/>
                  </a:lnTo>
                  <a:lnTo>
                    <a:pt x="2226" y="3296"/>
                  </a:lnTo>
                  <a:lnTo>
                    <a:pt x="2226" y="3292"/>
                  </a:lnTo>
                  <a:lnTo>
                    <a:pt x="2226" y="3290"/>
                  </a:lnTo>
                  <a:lnTo>
                    <a:pt x="2226" y="3288"/>
                  </a:lnTo>
                  <a:lnTo>
                    <a:pt x="2226" y="3288"/>
                  </a:lnTo>
                  <a:lnTo>
                    <a:pt x="2222" y="3286"/>
                  </a:lnTo>
                  <a:lnTo>
                    <a:pt x="2222" y="3286"/>
                  </a:lnTo>
                  <a:lnTo>
                    <a:pt x="2222" y="3284"/>
                  </a:lnTo>
                  <a:lnTo>
                    <a:pt x="2222" y="3284"/>
                  </a:lnTo>
                  <a:lnTo>
                    <a:pt x="2222" y="3282"/>
                  </a:lnTo>
                  <a:lnTo>
                    <a:pt x="2222" y="3282"/>
                  </a:lnTo>
                  <a:lnTo>
                    <a:pt x="2222" y="3278"/>
                  </a:lnTo>
                  <a:lnTo>
                    <a:pt x="2222" y="3278"/>
                  </a:lnTo>
                  <a:lnTo>
                    <a:pt x="2222" y="3276"/>
                  </a:lnTo>
                  <a:lnTo>
                    <a:pt x="2222" y="3276"/>
                  </a:lnTo>
                  <a:lnTo>
                    <a:pt x="2222" y="3270"/>
                  </a:lnTo>
                  <a:lnTo>
                    <a:pt x="2222" y="3270"/>
                  </a:lnTo>
                  <a:lnTo>
                    <a:pt x="2222" y="3268"/>
                  </a:lnTo>
                  <a:lnTo>
                    <a:pt x="2222" y="3268"/>
                  </a:lnTo>
                  <a:lnTo>
                    <a:pt x="2222" y="3266"/>
                  </a:lnTo>
                  <a:lnTo>
                    <a:pt x="2222" y="3266"/>
                  </a:lnTo>
                  <a:lnTo>
                    <a:pt x="2222" y="3260"/>
                  </a:lnTo>
                  <a:lnTo>
                    <a:pt x="2222" y="3260"/>
                  </a:lnTo>
                  <a:lnTo>
                    <a:pt x="2220" y="3256"/>
                  </a:lnTo>
                  <a:lnTo>
                    <a:pt x="2220" y="3256"/>
                  </a:lnTo>
                  <a:lnTo>
                    <a:pt x="2220" y="3254"/>
                  </a:lnTo>
                  <a:lnTo>
                    <a:pt x="2220" y="3254"/>
                  </a:lnTo>
                  <a:lnTo>
                    <a:pt x="2218" y="3252"/>
                  </a:lnTo>
                  <a:lnTo>
                    <a:pt x="2218" y="3252"/>
                  </a:lnTo>
                  <a:lnTo>
                    <a:pt x="2216" y="3250"/>
                  </a:lnTo>
                  <a:lnTo>
                    <a:pt x="2216" y="3250"/>
                  </a:lnTo>
                  <a:lnTo>
                    <a:pt x="2218" y="3246"/>
                  </a:lnTo>
                  <a:lnTo>
                    <a:pt x="2218" y="3246"/>
                  </a:lnTo>
                  <a:lnTo>
                    <a:pt x="2218" y="3244"/>
                  </a:lnTo>
                  <a:lnTo>
                    <a:pt x="2218" y="3244"/>
                  </a:lnTo>
                  <a:lnTo>
                    <a:pt x="2218" y="3238"/>
                  </a:lnTo>
                  <a:lnTo>
                    <a:pt x="2218" y="3238"/>
                  </a:lnTo>
                  <a:lnTo>
                    <a:pt x="2218" y="3234"/>
                  </a:lnTo>
                  <a:lnTo>
                    <a:pt x="2218" y="3234"/>
                  </a:lnTo>
                  <a:lnTo>
                    <a:pt x="2218" y="3232"/>
                  </a:lnTo>
                  <a:lnTo>
                    <a:pt x="2218" y="3232"/>
                  </a:lnTo>
                  <a:lnTo>
                    <a:pt x="2218" y="3230"/>
                  </a:lnTo>
                  <a:lnTo>
                    <a:pt x="2218" y="3230"/>
                  </a:lnTo>
                  <a:lnTo>
                    <a:pt x="2216" y="3226"/>
                  </a:lnTo>
                  <a:lnTo>
                    <a:pt x="2216" y="3226"/>
                  </a:lnTo>
                  <a:lnTo>
                    <a:pt x="2216" y="3224"/>
                  </a:lnTo>
                  <a:lnTo>
                    <a:pt x="2216" y="3224"/>
                  </a:lnTo>
                  <a:lnTo>
                    <a:pt x="2216" y="3220"/>
                  </a:lnTo>
                  <a:lnTo>
                    <a:pt x="2216" y="3220"/>
                  </a:lnTo>
                  <a:lnTo>
                    <a:pt x="2216" y="3218"/>
                  </a:lnTo>
                  <a:lnTo>
                    <a:pt x="2216" y="3218"/>
                  </a:lnTo>
                  <a:lnTo>
                    <a:pt x="2214" y="3214"/>
                  </a:lnTo>
                  <a:lnTo>
                    <a:pt x="2214" y="3214"/>
                  </a:lnTo>
                  <a:lnTo>
                    <a:pt x="2214" y="3212"/>
                  </a:lnTo>
                  <a:lnTo>
                    <a:pt x="2214" y="3212"/>
                  </a:lnTo>
                  <a:lnTo>
                    <a:pt x="2212" y="3210"/>
                  </a:lnTo>
                  <a:lnTo>
                    <a:pt x="2212" y="3210"/>
                  </a:lnTo>
                  <a:lnTo>
                    <a:pt x="2210" y="3206"/>
                  </a:lnTo>
                  <a:lnTo>
                    <a:pt x="2210" y="3206"/>
                  </a:lnTo>
                  <a:lnTo>
                    <a:pt x="2210" y="3204"/>
                  </a:lnTo>
                  <a:lnTo>
                    <a:pt x="2210" y="3204"/>
                  </a:lnTo>
                  <a:lnTo>
                    <a:pt x="2210" y="3202"/>
                  </a:lnTo>
                  <a:lnTo>
                    <a:pt x="2210" y="3202"/>
                  </a:lnTo>
                  <a:lnTo>
                    <a:pt x="2208" y="3200"/>
                  </a:lnTo>
                  <a:lnTo>
                    <a:pt x="2208" y="3200"/>
                  </a:lnTo>
                  <a:lnTo>
                    <a:pt x="2206" y="3194"/>
                  </a:lnTo>
                  <a:lnTo>
                    <a:pt x="2206" y="3194"/>
                  </a:lnTo>
                  <a:lnTo>
                    <a:pt x="2204" y="3190"/>
                  </a:lnTo>
                  <a:lnTo>
                    <a:pt x="2204" y="3190"/>
                  </a:lnTo>
                  <a:lnTo>
                    <a:pt x="2204" y="3186"/>
                  </a:lnTo>
                  <a:lnTo>
                    <a:pt x="2204" y="3186"/>
                  </a:lnTo>
                  <a:lnTo>
                    <a:pt x="2202" y="3184"/>
                  </a:lnTo>
                  <a:lnTo>
                    <a:pt x="2202" y="3184"/>
                  </a:lnTo>
                  <a:lnTo>
                    <a:pt x="2204" y="3182"/>
                  </a:lnTo>
                  <a:lnTo>
                    <a:pt x="2204" y="3182"/>
                  </a:lnTo>
                  <a:lnTo>
                    <a:pt x="2204" y="3178"/>
                  </a:lnTo>
                  <a:lnTo>
                    <a:pt x="2204" y="3178"/>
                  </a:lnTo>
                  <a:lnTo>
                    <a:pt x="2202" y="3174"/>
                  </a:lnTo>
                  <a:lnTo>
                    <a:pt x="2202" y="3174"/>
                  </a:lnTo>
                  <a:lnTo>
                    <a:pt x="2202" y="3174"/>
                  </a:lnTo>
                  <a:lnTo>
                    <a:pt x="2202" y="3174"/>
                  </a:lnTo>
                  <a:lnTo>
                    <a:pt x="2202" y="3170"/>
                  </a:lnTo>
                  <a:lnTo>
                    <a:pt x="2202" y="3170"/>
                  </a:lnTo>
                  <a:lnTo>
                    <a:pt x="2202" y="3168"/>
                  </a:lnTo>
                  <a:lnTo>
                    <a:pt x="2202" y="3168"/>
                  </a:lnTo>
                  <a:lnTo>
                    <a:pt x="2202" y="3164"/>
                  </a:lnTo>
                  <a:lnTo>
                    <a:pt x="2202" y="3164"/>
                  </a:lnTo>
                  <a:lnTo>
                    <a:pt x="2202" y="3164"/>
                  </a:lnTo>
                  <a:lnTo>
                    <a:pt x="2204" y="3158"/>
                  </a:lnTo>
                  <a:lnTo>
                    <a:pt x="2204" y="3158"/>
                  </a:lnTo>
                  <a:lnTo>
                    <a:pt x="2202" y="3154"/>
                  </a:lnTo>
                  <a:lnTo>
                    <a:pt x="2202" y="3154"/>
                  </a:lnTo>
                  <a:lnTo>
                    <a:pt x="2202" y="3152"/>
                  </a:lnTo>
                  <a:lnTo>
                    <a:pt x="2202" y="3152"/>
                  </a:lnTo>
                  <a:lnTo>
                    <a:pt x="2202" y="3150"/>
                  </a:lnTo>
                  <a:lnTo>
                    <a:pt x="2202" y="3150"/>
                  </a:lnTo>
                  <a:lnTo>
                    <a:pt x="2204" y="3146"/>
                  </a:lnTo>
                  <a:lnTo>
                    <a:pt x="2204" y="3146"/>
                  </a:lnTo>
                  <a:lnTo>
                    <a:pt x="2202" y="3142"/>
                  </a:lnTo>
                  <a:lnTo>
                    <a:pt x="2202" y="3142"/>
                  </a:lnTo>
                  <a:lnTo>
                    <a:pt x="2202" y="3142"/>
                  </a:lnTo>
                  <a:lnTo>
                    <a:pt x="2202" y="3140"/>
                  </a:lnTo>
                  <a:lnTo>
                    <a:pt x="2202" y="3140"/>
                  </a:lnTo>
                  <a:lnTo>
                    <a:pt x="2202" y="3136"/>
                  </a:lnTo>
                  <a:lnTo>
                    <a:pt x="2202" y="3136"/>
                  </a:lnTo>
                  <a:lnTo>
                    <a:pt x="2200" y="3134"/>
                  </a:lnTo>
                  <a:lnTo>
                    <a:pt x="2200" y="3134"/>
                  </a:lnTo>
                  <a:lnTo>
                    <a:pt x="2200" y="3130"/>
                  </a:lnTo>
                  <a:lnTo>
                    <a:pt x="2200" y="3130"/>
                  </a:lnTo>
                  <a:lnTo>
                    <a:pt x="2200" y="3128"/>
                  </a:lnTo>
                  <a:lnTo>
                    <a:pt x="2200" y="3128"/>
                  </a:lnTo>
                  <a:lnTo>
                    <a:pt x="2200" y="3126"/>
                  </a:lnTo>
                  <a:lnTo>
                    <a:pt x="2200" y="3126"/>
                  </a:lnTo>
                  <a:lnTo>
                    <a:pt x="2200" y="3124"/>
                  </a:lnTo>
                  <a:lnTo>
                    <a:pt x="2200" y="3124"/>
                  </a:lnTo>
                  <a:lnTo>
                    <a:pt x="2200" y="3120"/>
                  </a:lnTo>
                  <a:lnTo>
                    <a:pt x="2200" y="3120"/>
                  </a:lnTo>
                  <a:lnTo>
                    <a:pt x="2200" y="3116"/>
                  </a:lnTo>
                  <a:lnTo>
                    <a:pt x="2200" y="3114"/>
                  </a:lnTo>
                  <a:lnTo>
                    <a:pt x="2200" y="3114"/>
                  </a:lnTo>
                  <a:lnTo>
                    <a:pt x="2200" y="3110"/>
                  </a:lnTo>
                  <a:lnTo>
                    <a:pt x="2200" y="3110"/>
                  </a:lnTo>
                  <a:lnTo>
                    <a:pt x="2198" y="3108"/>
                  </a:lnTo>
                  <a:lnTo>
                    <a:pt x="2198" y="3108"/>
                  </a:lnTo>
                  <a:lnTo>
                    <a:pt x="2198" y="3108"/>
                  </a:lnTo>
                  <a:lnTo>
                    <a:pt x="2198" y="3108"/>
                  </a:lnTo>
                  <a:lnTo>
                    <a:pt x="2198" y="3104"/>
                  </a:lnTo>
                  <a:lnTo>
                    <a:pt x="2198" y="3102"/>
                  </a:lnTo>
                  <a:lnTo>
                    <a:pt x="2198" y="3102"/>
                  </a:lnTo>
                  <a:lnTo>
                    <a:pt x="2196" y="3100"/>
                  </a:lnTo>
                  <a:lnTo>
                    <a:pt x="2196" y="3100"/>
                  </a:lnTo>
                  <a:lnTo>
                    <a:pt x="2194" y="3098"/>
                  </a:lnTo>
                  <a:lnTo>
                    <a:pt x="2194" y="3098"/>
                  </a:lnTo>
                  <a:lnTo>
                    <a:pt x="2194" y="3096"/>
                  </a:lnTo>
                  <a:lnTo>
                    <a:pt x="2194" y="3096"/>
                  </a:lnTo>
                  <a:lnTo>
                    <a:pt x="2192" y="3094"/>
                  </a:lnTo>
                  <a:lnTo>
                    <a:pt x="2192" y="3094"/>
                  </a:lnTo>
                  <a:lnTo>
                    <a:pt x="2190" y="3090"/>
                  </a:lnTo>
                  <a:lnTo>
                    <a:pt x="2190" y="3090"/>
                  </a:lnTo>
                  <a:lnTo>
                    <a:pt x="2190" y="3088"/>
                  </a:lnTo>
                  <a:lnTo>
                    <a:pt x="2190" y="3088"/>
                  </a:lnTo>
                  <a:lnTo>
                    <a:pt x="2190" y="3086"/>
                  </a:lnTo>
                  <a:lnTo>
                    <a:pt x="2190" y="3086"/>
                  </a:lnTo>
                  <a:lnTo>
                    <a:pt x="2190" y="3084"/>
                  </a:lnTo>
                  <a:lnTo>
                    <a:pt x="2190" y="3084"/>
                  </a:lnTo>
                  <a:lnTo>
                    <a:pt x="2190" y="3080"/>
                  </a:lnTo>
                  <a:lnTo>
                    <a:pt x="2190" y="3080"/>
                  </a:lnTo>
                  <a:lnTo>
                    <a:pt x="2190" y="3078"/>
                  </a:lnTo>
                  <a:lnTo>
                    <a:pt x="2190" y="3078"/>
                  </a:lnTo>
                  <a:lnTo>
                    <a:pt x="2190" y="3074"/>
                  </a:lnTo>
                  <a:lnTo>
                    <a:pt x="2190" y="3074"/>
                  </a:lnTo>
                  <a:lnTo>
                    <a:pt x="2190" y="3072"/>
                  </a:lnTo>
                  <a:lnTo>
                    <a:pt x="2190" y="3072"/>
                  </a:lnTo>
                  <a:lnTo>
                    <a:pt x="2188" y="3068"/>
                  </a:lnTo>
                  <a:lnTo>
                    <a:pt x="2188" y="3068"/>
                  </a:lnTo>
                  <a:lnTo>
                    <a:pt x="2188" y="3066"/>
                  </a:lnTo>
                  <a:lnTo>
                    <a:pt x="2188" y="3066"/>
                  </a:lnTo>
                  <a:lnTo>
                    <a:pt x="2188" y="3064"/>
                  </a:lnTo>
                  <a:lnTo>
                    <a:pt x="2188" y="3064"/>
                  </a:lnTo>
                  <a:lnTo>
                    <a:pt x="2186" y="3062"/>
                  </a:lnTo>
                  <a:lnTo>
                    <a:pt x="2186" y="3062"/>
                  </a:lnTo>
                  <a:lnTo>
                    <a:pt x="2188" y="3060"/>
                  </a:lnTo>
                  <a:lnTo>
                    <a:pt x="2188" y="3060"/>
                  </a:lnTo>
                  <a:lnTo>
                    <a:pt x="2188" y="3056"/>
                  </a:lnTo>
                  <a:lnTo>
                    <a:pt x="2188" y="3056"/>
                  </a:lnTo>
                  <a:lnTo>
                    <a:pt x="2188" y="3052"/>
                  </a:lnTo>
                  <a:lnTo>
                    <a:pt x="2188" y="3052"/>
                  </a:lnTo>
                  <a:lnTo>
                    <a:pt x="2186" y="3050"/>
                  </a:lnTo>
                  <a:lnTo>
                    <a:pt x="2186" y="3050"/>
                  </a:lnTo>
                  <a:lnTo>
                    <a:pt x="2186" y="3048"/>
                  </a:lnTo>
                  <a:lnTo>
                    <a:pt x="2186" y="3048"/>
                  </a:lnTo>
                  <a:lnTo>
                    <a:pt x="2186" y="3044"/>
                  </a:lnTo>
                  <a:lnTo>
                    <a:pt x="2186" y="3044"/>
                  </a:lnTo>
                  <a:lnTo>
                    <a:pt x="2184" y="3040"/>
                  </a:lnTo>
                  <a:lnTo>
                    <a:pt x="2184" y="3040"/>
                  </a:lnTo>
                  <a:lnTo>
                    <a:pt x="2184" y="3038"/>
                  </a:lnTo>
                  <a:lnTo>
                    <a:pt x="2184" y="3038"/>
                  </a:lnTo>
                  <a:lnTo>
                    <a:pt x="2184" y="3038"/>
                  </a:lnTo>
                  <a:lnTo>
                    <a:pt x="2184" y="3038"/>
                  </a:lnTo>
                  <a:lnTo>
                    <a:pt x="2184" y="3032"/>
                  </a:lnTo>
                  <a:lnTo>
                    <a:pt x="2184" y="3032"/>
                  </a:lnTo>
                  <a:lnTo>
                    <a:pt x="2182" y="3028"/>
                  </a:lnTo>
                  <a:lnTo>
                    <a:pt x="2182" y="3028"/>
                  </a:lnTo>
                  <a:lnTo>
                    <a:pt x="2182" y="3028"/>
                  </a:lnTo>
                  <a:lnTo>
                    <a:pt x="2182" y="3028"/>
                  </a:lnTo>
                  <a:lnTo>
                    <a:pt x="2180" y="3024"/>
                  </a:lnTo>
                  <a:lnTo>
                    <a:pt x="2180" y="3024"/>
                  </a:lnTo>
                  <a:lnTo>
                    <a:pt x="2180" y="3020"/>
                  </a:lnTo>
                  <a:lnTo>
                    <a:pt x="2180" y="3020"/>
                  </a:lnTo>
                  <a:lnTo>
                    <a:pt x="2182" y="3018"/>
                  </a:lnTo>
                  <a:lnTo>
                    <a:pt x="2182" y="3018"/>
                  </a:lnTo>
                  <a:lnTo>
                    <a:pt x="2182" y="3016"/>
                  </a:lnTo>
                  <a:lnTo>
                    <a:pt x="2182" y="3016"/>
                  </a:lnTo>
                  <a:lnTo>
                    <a:pt x="2182" y="3012"/>
                  </a:lnTo>
                  <a:lnTo>
                    <a:pt x="2182" y="3012"/>
                  </a:lnTo>
                  <a:lnTo>
                    <a:pt x="2182" y="3006"/>
                  </a:lnTo>
                  <a:lnTo>
                    <a:pt x="2182" y="3006"/>
                  </a:lnTo>
                  <a:lnTo>
                    <a:pt x="2180" y="3004"/>
                  </a:lnTo>
                  <a:lnTo>
                    <a:pt x="2180" y="3004"/>
                  </a:lnTo>
                  <a:lnTo>
                    <a:pt x="2180" y="3004"/>
                  </a:lnTo>
                  <a:lnTo>
                    <a:pt x="2178" y="3000"/>
                  </a:lnTo>
                  <a:lnTo>
                    <a:pt x="2178" y="3000"/>
                  </a:lnTo>
                  <a:lnTo>
                    <a:pt x="2180" y="2996"/>
                  </a:lnTo>
                  <a:lnTo>
                    <a:pt x="2180" y="2996"/>
                  </a:lnTo>
                  <a:lnTo>
                    <a:pt x="2180" y="2992"/>
                  </a:lnTo>
                  <a:lnTo>
                    <a:pt x="2180" y="2992"/>
                  </a:lnTo>
                  <a:lnTo>
                    <a:pt x="2178" y="2990"/>
                  </a:lnTo>
                  <a:lnTo>
                    <a:pt x="2178" y="2990"/>
                  </a:lnTo>
                  <a:lnTo>
                    <a:pt x="2178" y="2984"/>
                  </a:lnTo>
                  <a:lnTo>
                    <a:pt x="2178" y="2984"/>
                  </a:lnTo>
                  <a:lnTo>
                    <a:pt x="2178" y="2984"/>
                  </a:lnTo>
                  <a:lnTo>
                    <a:pt x="2178" y="2984"/>
                  </a:lnTo>
                  <a:lnTo>
                    <a:pt x="2178" y="2980"/>
                  </a:lnTo>
                  <a:lnTo>
                    <a:pt x="2178" y="2980"/>
                  </a:lnTo>
                  <a:lnTo>
                    <a:pt x="2178" y="2976"/>
                  </a:lnTo>
                  <a:lnTo>
                    <a:pt x="2178" y="2976"/>
                  </a:lnTo>
                  <a:lnTo>
                    <a:pt x="2176" y="2974"/>
                  </a:lnTo>
                  <a:lnTo>
                    <a:pt x="2176" y="2974"/>
                  </a:lnTo>
                  <a:lnTo>
                    <a:pt x="2176" y="2972"/>
                  </a:lnTo>
                  <a:lnTo>
                    <a:pt x="2176" y="2972"/>
                  </a:lnTo>
                  <a:lnTo>
                    <a:pt x="2178" y="2968"/>
                  </a:lnTo>
                  <a:lnTo>
                    <a:pt x="2178" y="2968"/>
                  </a:lnTo>
                  <a:lnTo>
                    <a:pt x="2176" y="2964"/>
                  </a:lnTo>
                  <a:lnTo>
                    <a:pt x="2176" y="2964"/>
                  </a:lnTo>
                  <a:lnTo>
                    <a:pt x="2176" y="2962"/>
                  </a:lnTo>
                  <a:lnTo>
                    <a:pt x="2176" y="2962"/>
                  </a:lnTo>
                  <a:lnTo>
                    <a:pt x="2176" y="2960"/>
                  </a:lnTo>
                  <a:lnTo>
                    <a:pt x="2176" y="2960"/>
                  </a:lnTo>
                  <a:lnTo>
                    <a:pt x="2174" y="2956"/>
                  </a:lnTo>
                  <a:lnTo>
                    <a:pt x="2174" y="2956"/>
                  </a:lnTo>
                  <a:lnTo>
                    <a:pt x="2172" y="2954"/>
                  </a:lnTo>
                  <a:lnTo>
                    <a:pt x="2172" y="2954"/>
                  </a:lnTo>
                  <a:lnTo>
                    <a:pt x="2172" y="2952"/>
                  </a:lnTo>
                  <a:lnTo>
                    <a:pt x="2170" y="2946"/>
                  </a:lnTo>
                  <a:lnTo>
                    <a:pt x="2170" y="2946"/>
                  </a:lnTo>
                  <a:lnTo>
                    <a:pt x="2170" y="2944"/>
                  </a:lnTo>
                  <a:lnTo>
                    <a:pt x="2170" y="2944"/>
                  </a:lnTo>
                  <a:lnTo>
                    <a:pt x="2170" y="2940"/>
                  </a:lnTo>
                  <a:lnTo>
                    <a:pt x="2170" y="2940"/>
                  </a:lnTo>
                  <a:lnTo>
                    <a:pt x="2170" y="2938"/>
                  </a:lnTo>
                  <a:lnTo>
                    <a:pt x="2170" y="2938"/>
                  </a:lnTo>
                  <a:lnTo>
                    <a:pt x="2170" y="2934"/>
                  </a:lnTo>
                  <a:lnTo>
                    <a:pt x="2170" y="2934"/>
                  </a:lnTo>
                  <a:lnTo>
                    <a:pt x="2168" y="2930"/>
                  </a:lnTo>
                  <a:lnTo>
                    <a:pt x="2168" y="2930"/>
                  </a:lnTo>
                  <a:lnTo>
                    <a:pt x="2168" y="2928"/>
                  </a:lnTo>
                  <a:lnTo>
                    <a:pt x="2168" y="2928"/>
                  </a:lnTo>
                  <a:lnTo>
                    <a:pt x="2168" y="2926"/>
                  </a:lnTo>
                  <a:lnTo>
                    <a:pt x="2168" y="2926"/>
                  </a:lnTo>
                  <a:lnTo>
                    <a:pt x="2168" y="2922"/>
                  </a:lnTo>
                  <a:lnTo>
                    <a:pt x="2168" y="2922"/>
                  </a:lnTo>
                  <a:lnTo>
                    <a:pt x="2168" y="2920"/>
                  </a:lnTo>
                  <a:lnTo>
                    <a:pt x="2168" y="2920"/>
                  </a:lnTo>
                  <a:lnTo>
                    <a:pt x="2168" y="2916"/>
                  </a:lnTo>
                  <a:lnTo>
                    <a:pt x="2168" y="2916"/>
                  </a:lnTo>
                  <a:lnTo>
                    <a:pt x="2168" y="2914"/>
                  </a:lnTo>
                  <a:lnTo>
                    <a:pt x="2168" y="2914"/>
                  </a:lnTo>
                  <a:lnTo>
                    <a:pt x="2168" y="2910"/>
                  </a:lnTo>
                  <a:lnTo>
                    <a:pt x="2168" y="2910"/>
                  </a:lnTo>
                  <a:lnTo>
                    <a:pt x="2168" y="2904"/>
                  </a:lnTo>
                  <a:lnTo>
                    <a:pt x="2168" y="2904"/>
                  </a:lnTo>
                  <a:lnTo>
                    <a:pt x="2168" y="2900"/>
                  </a:lnTo>
                  <a:lnTo>
                    <a:pt x="2168" y="2900"/>
                  </a:lnTo>
                  <a:lnTo>
                    <a:pt x="2166" y="2898"/>
                  </a:lnTo>
                  <a:lnTo>
                    <a:pt x="2166" y="2898"/>
                  </a:lnTo>
                  <a:lnTo>
                    <a:pt x="2166" y="2896"/>
                  </a:lnTo>
                  <a:lnTo>
                    <a:pt x="2166" y="2896"/>
                  </a:lnTo>
                  <a:lnTo>
                    <a:pt x="2166" y="2890"/>
                  </a:lnTo>
                  <a:lnTo>
                    <a:pt x="2166" y="2890"/>
                  </a:lnTo>
                  <a:lnTo>
                    <a:pt x="2166" y="2888"/>
                  </a:lnTo>
                  <a:lnTo>
                    <a:pt x="2166" y="2888"/>
                  </a:lnTo>
                  <a:lnTo>
                    <a:pt x="2164" y="2886"/>
                  </a:lnTo>
                  <a:lnTo>
                    <a:pt x="2164" y="2886"/>
                  </a:lnTo>
                  <a:lnTo>
                    <a:pt x="2162" y="2882"/>
                  </a:lnTo>
                  <a:lnTo>
                    <a:pt x="2162" y="2882"/>
                  </a:lnTo>
                  <a:lnTo>
                    <a:pt x="2162" y="2880"/>
                  </a:lnTo>
                  <a:lnTo>
                    <a:pt x="2162" y="2880"/>
                  </a:lnTo>
                  <a:lnTo>
                    <a:pt x="2162" y="2878"/>
                  </a:lnTo>
                  <a:lnTo>
                    <a:pt x="2162" y="2878"/>
                  </a:lnTo>
                  <a:lnTo>
                    <a:pt x="2162" y="2876"/>
                  </a:lnTo>
                  <a:lnTo>
                    <a:pt x="2162" y="2876"/>
                  </a:lnTo>
                  <a:lnTo>
                    <a:pt x="2164" y="2870"/>
                  </a:lnTo>
                  <a:lnTo>
                    <a:pt x="2164" y="2870"/>
                  </a:lnTo>
                  <a:lnTo>
                    <a:pt x="2164" y="2868"/>
                  </a:lnTo>
                  <a:lnTo>
                    <a:pt x="2164" y="2864"/>
                  </a:lnTo>
                  <a:lnTo>
                    <a:pt x="2164" y="2864"/>
                  </a:lnTo>
                  <a:lnTo>
                    <a:pt x="2164" y="2862"/>
                  </a:lnTo>
                  <a:lnTo>
                    <a:pt x="2164" y="2862"/>
                  </a:lnTo>
                  <a:lnTo>
                    <a:pt x="2164" y="2862"/>
                  </a:lnTo>
                  <a:lnTo>
                    <a:pt x="2164" y="2862"/>
                  </a:lnTo>
                  <a:lnTo>
                    <a:pt x="2164" y="2856"/>
                  </a:lnTo>
                  <a:lnTo>
                    <a:pt x="2164" y="2856"/>
                  </a:lnTo>
                  <a:lnTo>
                    <a:pt x="2162" y="2852"/>
                  </a:lnTo>
                  <a:lnTo>
                    <a:pt x="2162" y="2852"/>
                  </a:lnTo>
                  <a:lnTo>
                    <a:pt x="2160" y="2850"/>
                  </a:lnTo>
                  <a:lnTo>
                    <a:pt x="2160" y="2850"/>
                  </a:lnTo>
                  <a:lnTo>
                    <a:pt x="2160" y="2848"/>
                  </a:lnTo>
                  <a:lnTo>
                    <a:pt x="2160" y="2848"/>
                  </a:lnTo>
                  <a:lnTo>
                    <a:pt x="2160" y="2844"/>
                  </a:lnTo>
                  <a:lnTo>
                    <a:pt x="2160" y="2844"/>
                  </a:lnTo>
                  <a:lnTo>
                    <a:pt x="2158" y="2840"/>
                  </a:lnTo>
                  <a:lnTo>
                    <a:pt x="2158" y="2840"/>
                  </a:lnTo>
                  <a:lnTo>
                    <a:pt x="2156" y="2838"/>
                  </a:lnTo>
                  <a:lnTo>
                    <a:pt x="2156" y="2838"/>
                  </a:lnTo>
                  <a:lnTo>
                    <a:pt x="2156" y="2836"/>
                  </a:lnTo>
                  <a:lnTo>
                    <a:pt x="2156" y="2836"/>
                  </a:lnTo>
                  <a:lnTo>
                    <a:pt x="2158" y="2834"/>
                  </a:lnTo>
                  <a:lnTo>
                    <a:pt x="2158" y="2834"/>
                  </a:lnTo>
                  <a:lnTo>
                    <a:pt x="2158" y="2830"/>
                  </a:lnTo>
                  <a:lnTo>
                    <a:pt x="2158" y="2830"/>
                  </a:lnTo>
                  <a:lnTo>
                    <a:pt x="2156" y="2828"/>
                  </a:lnTo>
                  <a:lnTo>
                    <a:pt x="2156" y="2826"/>
                  </a:lnTo>
                  <a:lnTo>
                    <a:pt x="2156" y="2826"/>
                  </a:lnTo>
                  <a:lnTo>
                    <a:pt x="2156" y="2822"/>
                  </a:lnTo>
                  <a:lnTo>
                    <a:pt x="2156" y="2822"/>
                  </a:lnTo>
                  <a:lnTo>
                    <a:pt x="2154" y="2816"/>
                  </a:lnTo>
                  <a:lnTo>
                    <a:pt x="2154" y="2816"/>
                  </a:lnTo>
                  <a:lnTo>
                    <a:pt x="2154" y="2816"/>
                  </a:lnTo>
                  <a:lnTo>
                    <a:pt x="2154" y="2814"/>
                  </a:lnTo>
                  <a:lnTo>
                    <a:pt x="2154" y="2814"/>
                  </a:lnTo>
                  <a:lnTo>
                    <a:pt x="2150" y="2808"/>
                  </a:lnTo>
                  <a:lnTo>
                    <a:pt x="2150" y="2808"/>
                  </a:lnTo>
                  <a:lnTo>
                    <a:pt x="2150" y="2808"/>
                  </a:lnTo>
                  <a:lnTo>
                    <a:pt x="2148" y="2806"/>
                  </a:lnTo>
                  <a:lnTo>
                    <a:pt x="2148" y="2806"/>
                  </a:lnTo>
                  <a:lnTo>
                    <a:pt x="2148" y="2804"/>
                  </a:lnTo>
                  <a:lnTo>
                    <a:pt x="2148" y="2804"/>
                  </a:lnTo>
                  <a:lnTo>
                    <a:pt x="2148" y="2802"/>
                  </a:lnTo>
                  <a:lnTo>
                    <a:pt x="2148" y="2802"/>
                  </a:lnTo>
                  <a:lnTo>
                    <a:pt x="2148" y="2800"/>
                  </a:lnTo>
                  <a:lnTo>
                    <a:pt x="2148" y="2800"/>
                  </a:lnTo>
                  <a:lnTo>
                    <a:pt x="2148" y="2796"/>
                  </a:lnTo>
                  <a:lnTo>
                    <a:pt x="2148" y="2796"/>
                  </a:lnTo>
                  <a:lnTo>
                    <a:pt x="2148" y="2792"/>
                  </a:lnTo>
                  <a:lnTo>
                    <a:pt x="2148" y="2792"/>
                  </a:lnTo>
                  <a:lnTo>
                    <a:pt x="2148" y="2790"/>
                  </a:lnTo>
                  <a:lnTo>
                    <a:pt x="2148" y="2790"/>
                  </a:lnTo>
                  <a:lnTo>
                    <a:pt x="2148" y="2788"/>
                  </a:lnTo>
                  <a:lnTo>
                    <a:pt x="2148" y="2788"/>
                  </a:lnTo>
                  <a:lnTo>
                    <a:pt x="2148" y="2784"/>
                  </a:lnTo>
                  <a:lnTo>
                    <a:pt x="2148" y="2784"/>
                  </a:lnTo>
                  <a:lnTo>
                    <a:pt x="2148" y="2784"/>
                  </a:lnTo>
                  <a:lnTo>
                    <a:pt x="2148" y="2778"/>
                  </a:lnTo>
                  <a:lnTo>
                    <a:pt x="2148" y="2778"/>
                  </a:lnTo>
                  <a:lnTo>
                    <a:pt x="2148" y="2772"/>
                  </a:lnTo>
                  <a:lnTo>
                    <a:pt x="2148" y="2772"/>
                  </a:lnTo>
                  <a:lnTo>
                    <a:pt x="2144" y="2768"/>
                  </a:lnTo>
                  <a:lnTo>
                    <a:pt x="2144" y="2768"/>
                  </a:lnTo>
                  <a:lnTo>
                    <a:pt x="2144" y="2766"/>
                  </a:lnTo>
                  <a:lnTo>
                    <a:pt x="2144" y="2766"/>
                  </a:lnTo>
                  <a:lnTo>
                    <a:pt x="2142" y="2762"/>
                  </a:lnTo>
                  <a:lnTo>
                    <a:pt x="2142" y="2762"/>
                  </a:lnTo>
                  <a:lnTo>
                    <a:pt x="2142" y="2762"/>
                  </a:lnTo>
                  <a:lnTo>
                    <a:pt x="2140" y="2758"/>
                  </a:lnTo>
                  <a:lnTo>
                    <a:pt x="2142" y="2756"/>
                  </a:lnTo>
                  <a:lnTo>
                    <a:pt x="2142" y="2756"/>
                  </a:lnTo>
                  <a:lnTo>
                    <a:pt x="2142" y="2752"/>
                  </a:lnTo>
                  <a:lnTo>
                    <a:pt x="2142" y="2752"/>
                  </a:lnTo>
                  <a:lnTo>
                    <a:pt x="2142" y="2750"/>
                  </a:lnTo>
                  <a:lnTo>
                    <a:pt x="2142" y="2750"/>
                  </a:lnTo>
                  <a:lnTo>
                    <a:pt x="2142" y="2746"/>
                  </a:lnTo>
                  <a:lnTo>
                    <a:pt x="2142" y="2746"/>
                  </a:lnTo>
                  <a:lnTo>
                    <a:pt x="2144" y="2744"/>
                  </a:lnTo>
                  <a:lnTo>
                    <a:pt x="2144" y="2744"/>
                  </a:lnTo>
                  <a:lnTo>
                    <a:pt x="2146" y="2740"/>
                  </a:lnTo>
                  <a:lnTo>
                    <a:pt x="2146" y="2740"/>
                  </a:lnTo>
                  <a:lnTo>
                    <a:pt x="2146" y="2734"/>
                  </a:lnTo>
                  <a:lnTo>
                    <a:pt x="2144" y="2734"/>
                  </a:lnTo>
                  <a:lnTo>
                    <a:pt x="2144" y="2734"/>
                  </a:lnTo>
                  <a:lnTo>
                    <a:pt x="2144" y="2730"/>
                  </a:lnTo>
                  <a:lnTo>
                    <a:pt x="2142" y="2728"/>
                  </a:lnTo>
                  <a:lnTo>
                    <a:pt x="2142" y="2728"/>
                  </a:lnTo>
                  <a:lnTo>
                    <a:pt x="2142" y="2726"/>
                  </a:lnTo>
                  <a:lnTo>
                    <a:pt x="2142" y="2726"/>
                  </a:lnTo>
                  <a:lnTo>
                    <a:pt x="2140" y="2724"/>
                  </a:lnTo>
                  <a:lnTo>
                    <a:pt x="2140" y="2722"/>
                  </a:lnTo>
                  <a:lnTo>
                    <a:pt x="2140" y="2722"/>
                  </a:lnTo>
                  <a:lnTo>
                    <a:pt x="2140" y="2720"/>
                  </a:lnTo>
                  <a:lnTo>
                    <a:pt x="2140" y="2720"/>
                  </a:lnTo>
                  <a:lnTo>
                    <a:pt x="2138" y="2716"/>
                  </a:lnTo>
                  <a:lnTo>
                    <a:pt x="2138" y="2714"/>
                  </a:lnTo>
                  <a:lnTo>
                    <a:pt x="2138" y="2714"/>
                  </a:lnTo>
                  <a:lnTo>
                    <a:pt x="2138" y="2712"/>
                  </a:lnTo>
                  <a:lnTo>
                    <a:pt x="2138" y="2712"/>
                  </a:lnTo>
                  <a:lnTo>
                    <a:pt x="2136" y="2708"/>
                  </a:lnTo>
                  <a:lnTo>
                    <a:pt x="2136" y="2708"/>
                  </a:lnTo>
                  <a:lnTo>
                    <a:pt x="2136" y="2706"/>
                  </a:lnTo>
                  <a:lnTo>
                    <a:pt x="2136" y="2706"/>
                  </a:lnTo>
                  <a:lnTo>
                    <a:pt x="2136" y="2704"/>
                  </a:lnTo>
                  <a:lnTo>
                    <a:pt x="2136" y="2704"/>
                  </a:lnTo>
                  <a:lnTo>
                    <a:pt x="2136" y="2700"/>
                  </a:lnTo>
                  <a:lnTo>
                    <a:pt x="2136" y="2700"/>
                  </a:lnTo>
                  <a:lnTo>
                    <a:pt x="2136" y="2696"/>
                  </a:lnTo>
                  <a:lnTo>
                    <a:pt x="2136" y="2696"/>
                  </a:lnTo>
                  <a:lnTo>
                    <a:pt x="2134" y="2694"/>
                  </a:lnTo>
                  <a:lnTo>
                    <a:pt x="2134" y="2694"/>
                  </a:lnTo>
                  <a:lnTo>
                    <a:pt x="2134" y="2688"/>
                  </a:lnTo>
                  <a:lnTo>
                    <a:pt x="2134" y="2688"/>
                  </a:lnTo>
                  <a:lnTo>
                    <a:pt x="2132" y="2686"/>
                  </a:lnTo>
                  <a:lnTo>
                    <a:pt x="2132" y="2686"/>
                  </a:lnTo>
                  <a:lnTo>
                    <a:pt x="2132" y="2682"/>
                  </a:lnTo>
                  <a:lnTo>
                    <a:pt x="2132" y="2682"/>
                  </a:lnTo>
                  <a:lnTo>
                    <a:pt x="2132" y="2680"/>
                  </a:lnTo>
                  <a:lnTo>
                    <a:pt x="2132" y="2680"/>
                  </a:lnTo>
                  <a:lnTo>
                    <a:pt x="2130" y="2678"/>
                  </a:lnTo>
                  <a:lnTo>
                    <a:pt x="2130" y="2678"/>
                  </a:lnTo>
                  <a:lnTo>
                    <a:pt x="2132" y="2676"/>
                  </a:lnTo>
                  <a:lnTo>
                    <a:pt x="2132" y="2676"/>
                  </a:lnTo>
                  <a:lnTo>
                    <a:pt x="2132" y="2672"/>
                  </a:lnTo>
                  <a:lnTo>
                    <a:pt x="2132" y="2672"/>
                  </a:lnTo>
                  <a:lnTo>
                    <a:pt x="2132" y="2670"/>
                  </a:lnTo>
                  <a:lnTo>
                    <a:pt x="2132" y="2670"/>
                  </a:lnTo>
                  <a:lnTo>
                    <a:pt x="2132" y="2668"/>
                  </a:lnTo>
                  <a:lnTo>
                    <a:pt x="2132" y="2668"/>
                  </a:lnTo>
                  <a:lnTo>
                    <a:pt x="2132" y="2664"/>
                  </a:lnTo>
                  <a:lnTo>
                    <a:pt x="2132" y="2662"/>
                  </a:lnTo>
                  <a:lnTo>
                    <a:pt x="2132" y="2660"/>
                  </a:lnTo>
                  <a:lnTo>
                    <a:pt x="2132" y="2660"/>
                  </a:lnTo>
                  <a:lnTo>
                    <a:pt x="2130" y="2658"/>
                  </a:lnTo>
                  <a:lnTo>
                    <a:pt x="2130" y="2658"/>
                  </a:lnTo>
                  <a:lnTo>
                    <a:pt x="2130" y="2656"/>
                  </a:lnTo>
                  <a:lnTo>
                    <a:pt x="2130" y="2656"/>
                  </a:lnTo>
                  <a:lnTo>
                    <a:pt x="2128" y="2650"/>
                  </a:lnTo>
                  <a:lnTo>
                    <a:pt x="2128" y="2650"/>
                  </a:lnTo>
                  <a:lnTo>
                    <a:pt x="2128" y="2648"/>
                  </a:lnTo>
                  <a:lnTo>
                    <a:pt x="2128" y="2648"/>
                  </a:lnTo>
                  <a:lnTo>
                    <a:pt x="2128" y="2646"/>
                  </a:lnTo>
                  <a:lnTo>
                    <a:pt x="2128" y="2646"/>
                  </a:lnTo>
                  <a:lnTo>
                    <a:pt x="2128" y="2640"/>
                  </a:lnTo>
                  <a:lnTo>
                    <a:pt x="2128" y="2640"/>
                  </a:lnTo>
                  <a:lnTo>
                    <a:pt x="2128" y="2640"/>
                  </a:lnTo>
                  <a:lnTo>
                    <a:pt x="2128" y="2638"/>
                  </a:lnTo>
                  <a:lnTo>
                    <a:pt x="2128" y="2638"/>
                  </a:lnTo>
                  <a:lnTo>
                    <a:pt x="2128" y="2634"/>
                  </a:lnTo>
                  <a:lnTo>
                    <a:pt x="2128" y="2634"/>
                  </a:lnTo>
                  <a:lnTo>
                    <a:pt x="2126" y="2630"/>
                  </a:lnTo>
                  <a:lnTo>
                    <a:pt x="2126" y="2630"/>
                  </a:lnTo>
                  <a:lnTo>
                    <a:pt x="2124" y="2628"/>
                  </a:lnTo>
                  <a:lnTo>
                    <a:pt x="2124" y="2628"/>
                  </a:lnTo>
                  <a:lnTo>
                    <a:pt x="2124" y="2626"/>
                  </a:lnTo>
                  <a:lnTo>
                    <a:pt x="2124" y="2626"/>
                  </a:lnTo>
                  <a:lnTo>
                    <a:pt x="2124" y="2622"/>
                  </a:lnTo>
                  <a:lnTo>
                    <a:pt x="2124" y="2622"/>
                  </a:lnTo>
                  <a:lnTo>
                    <a:pt x="2124" y="2618"/>
                  </a:lnTo>
                  <a:lnTo>
                    <a:pt x="2124" y="2618"/>
                  </a:lnTo>
                  <a:lnTo>
                    <a:pt x="2122" y="2616"/>
                  </a:lnTo>
                  <a:lnTo>
                    <a:pt x="2122" y="2616"/>
                  </a:lnTo>
                  <a:lnTo>
                    <a:pt x="2122" y="2614"/>
                  </a:lnTo>
                  <a:lnTo>
                    <a:pt x="2122" y="2614"/>
                  </a:lnTo>
                  <a:lnTo>
                    <a:pt x="2120" y="2612"/>
                  </a:lnTo>
                  <a:lnTo>
                    <a:pt x="2120" y="2612"/>
                  </a:lnTo>
                  <a:lnTo>
                    <a:pt x="2120" y="2608"/>
                  </a:lnTo>
                  <a:lnTo>
                    <a:pt x="2120" y="2608"/>
                  </a:lnTo>
                  <a:lnTo>
                    <a:pt x="2120" y="2606"/>
                  </a:lnTo>
                  <a:lnTo>
                    <a:pt x="2120" y="2606"/>
                  </a:lnTo>
                  <a:lnTo>
                    <a:pt x="2120" y="2602"/>
                  </a:lnTo>
                  <a:lnTo>
                    <a:pt x="2120" y="2602"/>
                  </a:lnTo>
                  <a:lnTo>
                    <a:pt x="2120" y="2600"/>
                  </a:lnTo>
                  <a:lnTo>
                    <a:pt x="2120" y="2600"/>
                  </a:lnTo>
                  <a:lnTo>
                    <a:pt x="2120" y="2598"/>
                  </a:lnTo>
                  <a:lnTo>
                    <a:pt x="2120" y="2598"/>
                  </a:lnTo>
                  <a:lnTo>
                    <a:pt x="2120" y="2596"/>
                  </a:lnTo>
                  <a:lnTo>
                    <a:pt x="2120" y="2596"/>
                  </a:lnTo>
                  <a:lnTo>
                    <a:pt x="2122" y="2588"/>
                  </a:lnTo>
                  <a:lnTo>
                    <a:pt x="2122" y="2588"/>
                  </a:lnTo>
                  <a:lnTo>
                    <a:pt x="2122" y="2586"/>
                  </a:lnTo>
                  <a:lnTo>
                    <a:pt x="2122" y="2586"/>
                  </a:lnTo>
                  <a:lnTo>
                    <a:pt x="2122" y="2582"/>
                  </a:lnTo>
                  <a:lnTo>
                    <a:pt x="2122" y="2582"/>
                  </a:lnTo>
                  <a:lnTo>
                    <a:pt x="2120" y="2580"/>
                  </a:lnTo>
                  <a:lnTo>
                    <a:pt x="2120" y="2580"/>
                  </a:lnTo>
                  <a:lnTo>
                    <a:pt x="2120" y="2576"/>
                  </a:lnTo>
                  <a:lnTo>
                    <a:pt x="2120" y="2576"/>
                  </a:lnTo>
                  <a:lnTo>
                    <a:pt x="2120" y="2574"/>
                  </a:lnTo>
                  <a:lnTo>
                    <a:pt x="2120" y="2574"/>
                  </a:lnTo>
                  <a:lnTo>
                    <a:pt x="2120" y="2570"/>
                  </a:lnTo>
                  <a:lnTo>
                    <a:pt x="2120" y="2570"/>
                  </a:lnTo>
                  <a:lnTo>
                    <a:pt x="2120" y="2566"/>
                  </a:lnTo>
                  <a:lnTo>
                    <a:pt x="2120" y="2564"/>
                  </a:lnTo>
                  <a:lnTo>
                    <a:pt x="2120" y="2564"/>
                  </a:lnTo>
                  <a:lnTo>
                    <a:pt x="2118" y="2558"/>
                  </a:lnTo>
                  <a:lnTo>
                    <a:pt x="2118" y="2558"/>
                  </a:lnTo>
                  <a:lnTo>
                    <a:pt x="2118" y="2558"/>
                  </a:lnTo>
                  <a:lnTo>
                    <a:pt x="2118" y="2558"/>
                  </a:lnTo>
                  <a:lnTo>
                    <a:pt x="2118" y="2556"/>
                  </a:lnTo>
                  <a:lnTo>
                    <a:pt x="2118" y="2556"/>
                  </a:lnTo>
                  <a:lnTo>
                    <a:pt x="2118" y="2552"/>
                  </a:lnTo>
                  <a:lnTo>
                    <a:pt x="2118" y="2552"/>
                  </a:lnTo>
                  <a:lnTo>
                    <a:pt x="2116" y="2548"/>
                  </a:lnTo>
                  <a:lnTo>
                    <a:pt x="2116" y="2548"/>
                  </a:lnTo>
                  <a:lnTo>
                    <a:pt x="2114" y="2546"/>
                  </a:lnTo>
                  <a:lnTo>
                    <a:pt x="2114" y="2546"/>
                  </a:lnTo>
                  <a:lnTo>
                    <a:pt x="2114" y="2542"/>
                  </a:lnTo>
                  <a:lnTo>
                    <a:pt x="2114" y="2542"/>
                  </a:lnTo>
                  <a:lnTo>
                    <a:pt x="2112" y="2540"/>
                  </a:lnTo>
                  <a:lnTo>
                    <a:pt x="2112" y="2540"/>
                  </a:lnTo>
                  <a:lnTo>
                    <a:pt x="2112" y="2536"/>
                  </a:lnTo>
                  <a:lnTo>
                    <a:pt x="2112" y="2536"/>
                  </a:lnTo>
                  <a:lnTo>
                    <a:pt x="2110" y="2534"/>
                  </a:lnTo>
                  <a:lnTo>
                    <a:pt x="2110" y="2534"/>
                  </a:lnTo>
                  <a:lnTo>
                    <a:pt x="2108" y="2528"/>
                  </a:lnTo>
                  <a:lnTo>
                    <a:pt x="2108" y="2528"/>
                  </a:lnTo>
                  <a:lnTo>
                    <a:pt x="2108" y="2522"/>
                  </a:lnTo>
                  <a:lnTo>
                    <a:pt x="2108" y="2522"/>
                  </a:lnTo>
                  <a:lnTo>
                    <a:pt x="2108" y="2520"/>
                  </a:lnTo>
                  <a:lnTo>
                    <a:pt x="2108" y="2520"/>
                  </a:lnTo>
                  <a:lnTo>
                    <a:pt x="2110" y="2516"/>
                  </a:lnTo>
                  <a:lnTo>
                    <a:pt x="2110" y="2516"/>
                  </a:lnTo>
                  <a:lnTo>
                    <a:pt x="2108" y="2512"/>
                  </a:lnTo>
                  <a:lnTo>
                    <a:pt x="2108" y="2512"/>
                  </a:lnTo>
                  <a:lnTo>
                    <a:pt x="2108" y="2510"/>
                  </a:lnTo>
                  <a:lnTo>
                    <a:pt x="2108" y="2510"/>
                  </a:lnTo>
                  <a:lnTo>
                    <a:pt x="2106" y="2506"/>
                  </a:lnTo>
                  <a:lnTo>
                    <a:pt x="2106" y="2506"/>
                  </a:lnTo>
                  <a:lnTo>
                    <a:pt x="2106" y="2504"/>
                  </a:lnTo>
                  <a:lnTo>
                    <a:pt x="2106" y="2504"/>
                  </a:lnTo>
                  <a:lnTo>
                    <a:pt x="2106" y="2500"/>
                  </a:lnTo>
                  <a:lnTo>
                    <a:pt x="2106" y="2498"/>
                  </a:lnTo>
                  <a:lnTo>
                    <a:pt x="2106" y="2498"/>
                  </a:lnTo>
                  <a:lnTo>
                    <a:pt x="2106" y="2496"/>
                  </a:lnTo>
                  <a:lnTo>
                    <a:pt x="2106" y="2496"/>
                  </a:lnTo>
                  <a:lnTo>
                    <a:pt x="2108" y="2492"/>
                  </a:lnTo>
                  <a:lnTo>
                    <a:pt x="2108" y="2492"/>
                  </a:lnTo>
                  <a:lnTo>
                    <a:pt x="2108" y="2488"/>
                  </a:lnTo>
                  <a:lnTo>
                    <a:pt x="2108" y="2488"/>
                  </a:lnTo>
                  <a:lnTo>
                    <a:pt x="2106" y="2480"/>
                  </a:lnTo>
                  <a:lnTo>
                    <a:pt x="2106" y="2480"/>
                  </a:lnTo>
                  <a:lnTo>
                    <a:pt x="2106" y="2478"/>
                  </a:lnTo>
                  <a:lnTo>
                    <a:pt x="2106" y="2478"/>
                  </a:lnTo>
                  <a:lnTo>
                    <a:pt x="2104" y="2474"/>
                  </a:lnTo>
                  <a:lnTo>
                    <a:pt x="2104" y="2468"/>
                  </a:lnTo>
                  <a:lnTo>
                    <a:pt x="2104" y="2468"/>
                  </a:lnTo>
                  <a:lnTo>
                    <a:pt x="2104" y="2466"/>
                  </a:lnTo>
                  <a:lnTo>
                    <a:pt x="2104" y="2466"/>
                  </a:lnTo>
                  <a:lnTo>
                    <a:pt x="2104" y="2462"/>
                  </a:lnTo>
                  <a:lnTo>
                    <a:pt x="2104" y="2462"/>
                  </a:lnTo>
                  <a:lnTo>
                    <a:pt x="2104" y="2456"/>
                  </a:lnTo>
                  <a:lnTo>
                    <a:pt x="2104" y="2456"/>
                  </a:lnTo>
                  <a:lnTo>
                    <a:pt x="2102" y="2450"/>
                  </a:lnTo>
                  <a:lnTo>
                    <a:pt x="2100" y="2450"/>
                  </a:lnTo>
                  <a:lnTo>
                    <a:pt x="2100" y="2450"/>
                  </a:lnTo>
                  <a:lnTo>
                    <a:pt x="2098" y="2446"/>
                  </a:lnTo>
                  <a:lnTo>
                    <a:pt x="2098" y="2446"/>
                  </a:lnTo>
                  <a:lnTo>
                    <a:pt x="2098" y="2444"/>
                  </a:lnTo>
                  <a:lnTo>
                    <a:pt x="2098" y="2444"/>
                  </a:lnTo>
                  <a:lnTo>
                    <a:pt x="2096" y="2440"/>
                  </a:lnTo>
                  <a:lnTo>
                    <a:pt x="2096" y="2438"/>
                  </a:lnTo>
                  <a:lnTo>
                    <a:pt x="2096" y="2438"/>
                  </a:lnTo>
                  <a:lnTo>
                    <a:pt x="2098" y="2436"/>
                  </a:lnTo>
                  <a:lnTo>
                    <a:pt x="2098" y="2436"/>
                  </a:lnTo>
                  <a:lnTo>
                    <a:pt x="2098" y="2432"/>
                  </a:lnTo>
                  <a:lnTo>
                    <a:pt x="2098" y="2432"/>
                  </a:lnTo>
                  <a:lnTo>
                    <a:pt x="2098" y="2428"/>
                  </a:lnTo>
                  <a:lnTo>
                    <a:pt x="2098" y="2428"/>
                  </a:lnTo>
                  <a:lnTo>
                    <a:pt x="2098" y="2426"/>
                  </a:lnTo>
                  <a:lnTo>
                    <a:pt x="2098" y="2426"/>
                  </a:lnTo>
                  <a:lnTo>
                    <a:pt x="2096" y="2422"/>
                  </a:lnTo>
                  <a:lnTo>
                    <a:pt x="2096" y="2422"/>
                  </a:lnTo>
                  <a:lnTo>
                    <a:pt x="2096" y="2420"/>
                  </a:lnTo>
                  <a:lnTo>
                    <a:pt x="2096" y="2420"/>
                  </a:lnTo>
                  <a:lnTo>
                    <a:pt x="2096" y="2420"/>
                  </a:lnTo>
                  <a:lnTo>
                    <a:pt x="2096" y="2420"/>
                  </a:lnTo>
                  <a:lnTo>
                    <a:pt x="2096" y="2414"/>
                  </a:lnTo>
                  <a:lnTo>
                    <a:pt x="2096" y="2414"/>
                  </a:lnTo>
                  <a:lnTo>
                    <a:pt x="2094" y="2412"/>
                  </a:lnTo>
                  <a:lnTo>
                    <a:pt x="2094" y="2412"/>
                  </a:lnTo>
                  <a:lnTo>
                    <a:pt x="2092" y="2410"/>
                  </a:lnTo>
                  <a:lnTo>
                    <a:pt x="2092" y="2410"/>
                  </a:lnTo>
                  <a:lnTo>
                    <a:pt x="2092" y="2410"/>
                  </a:lnTo>
                  <a:lnTo>
                    <a:pt x="2090" y="2406"/>
                  </a:lnTo>
                  <a:lnTo>
                    <a:pt x="2090" y="2406"/>
                  </a:lnTo>
                  <a:lnTo>
                    <a:pt x="2090" y="2402"/>
                  </a:lnTo>
                  <a:lnTo>
                    <a:pt x="2088" y="2400"/>
                  </a:lnTo>
                  <a:lnTo>
                    <a:pt x="2088" y="2400"/>
                  </a:lnTo>
                  <a:lnTo>
                    <a:pt x="2088" y="2398"/>
                  </a:lnTo>
                  <a:lnTo>
                    <a:pt x="2088" y="2398"/>
                  </a:lnTo>
                  <a:lnTo>
                    <a:pt x="2090" y="2396"/>
                  </a:lnTo>
                  <a:lnTo>
                    <a:pt x="2090" y="2396"/>
                  </a:lnTo>
                  <a:lnTo>
                    <a:pt x="2092" y="2392"/>
                  </a:lnTo>
                  <a:lnTo>
                    <a:pt x="2092" y="2392"/>
                  </a:lnTo>
                  <a:lnTo>
                    <a:pt x="2092" y="2386"/>
                  </a:lnTo>
                  <a:lnTo>
                    <a:pt x="2092" y="2386"/>
                  </a:lnTo>
                  <a:lnTo>
                    <a:pt x="2092" y="2386"/>
                  </a:lnTo>
                  <a:lnTo>
                    <a:pt x="2092" y="2386"/>
                  </a:lnTo>
                  <a:lnTo>
                    <a:pt x="2092" y="2384"/>
                  </a:lnTo>
                  <a:lnTo>
                    <a:pt x="2092" y="2384"/>
                  </a:lnTo>
                  <a:lnTo>
                    <a:pt x="2092" y="2380"/>
                  </a:lnTo>
                  <a:lnTo>
                    <a:pt x="2092" y="2380"/>
                  </a:lnTo>
                  <a:lnTo>
                    <a:pt x="2090" y="2376"/>
                  </a:lnTo>
                  <a:lnTo>
                    <a:pt x="2090" y="2376"/>
                  </a:lnTo>
                  <a:lnTo>
                    <a:pt x="2090" y="2376"/>
                  </a:lnTo>
                  <a:lnTo>
                    <a:pt x="2090" y="2376"/>
                  </a:lnTo>
                  <a:lnTo>
                    <a:pt x="2090" y="2374"/>
                  </a:lnTo>
                  <a:lnTo>
                    <a:pt x="2090" y="2374"/>
                  </a:lnTo>
                  <a:lnTo>
                    <a:pt x="2092" y="2372"/>
                  </a:lnTo>
                  <a:lnTo>
                    <a:pt x="2092" y="2372"/>
                  </a:lnTo>
                  <a:lnTo>
                    <a:pt x="2092" y="2364"/>
                  </a:lnTo>
                  <a:lnTo>
                    <a:pt x="2092" y="2364"/>
                  </a:lnTo>
                  <a:lnTo>
                    <a:pt x="2090" y="2360"/>
                  </a:lnTo>
                  <a:lnTo>
                    <a:pt x="2090" y="2360"/>
                  </a:lnTo>
                  <a:lnTo>
                    <a:pt x="2088" y="2358"/>
                  </a:lnTo>
                  <a:lnTo>
                    <a:pt x="2088" y="2358"/>
                  </a:lnTo>
                  <a:lnTo>
                    <a:pt x="2088" y="2354"/>
                  </a:lnTo>
                  <a:lnTo>
                    <a:pt x="2086" y="2354"/>
                  </a:lnTo>
                  <a:lnTo>
                    <a:pt x="2086" y="2354"/>
                  </a:lnTo>
                  <a:lnTo>
                    <a:pt x="2088" y="2352"/>
                  </a:lnTo>
                  <a:lnTo>
                    <a:pt x="2088" y="2352"/>
                  </a:lnTo>
                  <a:lnTo>
                    <a:pt x="2088" y="2348"/>
                  </a:lnTo>
                  <a:lnTo>
                    <a:pt x="2088" y="2348"/>
                  </a:lnTo>
                  <a:lnTo>
                    <a:pt x="2086" y="2344"/>
                  </a:lnTo>
                  <a:lnTo>
                    <a:pt x="2086" y="2344"/>
                  </a:lnTo>
                  <a:lnTo>
                    <a:pt x="2084" y="2342"/>
                  </a:lnTo>
                  <a:lnTo>
                    <a:pt x="2084" y="2342"/>
                  </a:lnTo>
                  <a:lnTo>
                    <a:pt x="2082" y="2336"/>
                  </a:lnTo>
                  <a:lnTo>
                    <a:pt x="2082" y="2336"/>
                  </a:lnTo>
                  <a:lnTo>
                    <a:pt x="2080" y="2332"/>
                  </a:lnTo>
                  <a:lnTo>
                    <a:pt x="2080" y="2332"/>
                  </a:lnTo>
                  <a:lnTo>
                    <a:pt x="2080" y="2330"/>
                  </a:lnTo>
                  <a:lnTo>
                    <a:pt x="2080" y="2330"/>
                  </a:lnTo>
                  <a:lnTo>
                    <a:pt x="2080" y="2328"/>
                  </a:lnTo>
                  <a:lnTo>
                    <a:pt x="2080" y="2328"/>
                  </a:lnTo>
                  <a:lnTo>
                    <a:pt x="2078" y="2324"/>
                  </a:lnTo>
                  <a:lnTo>
                    <a:pt x="2078" y="2324"/>
                  </a:lnTo>
                  <a:lnTo>
                    <a:pt x="2078" y="2322"/>
                  </a:lnTo>
                  <a:lnTo>
                    <a:pt x="2078" y="2322"/>
                  </a:lnTo>
                  <a:lnTo>
                    <a:pt x="2078" y="2320"/>
                  </a:lnTo>
                  <a:lnTo>
                    <a:pt x="2078" y="2320"/>
                  </a:lnTo>
                  <a:lnTo>
                    <a:pt x="2080" y="2316"/>
                  </a:lnTo>
                  <a:lnTo>
                    <a:pt x="2080" y="2316"/>
                  </a:lnTo>
                  <a:lnTo>
                    <a:pt x="2078" y="2312"/>
                  </a:lnTo>
                  <a:lnTo>
                    <a:pt x="2078" y="2312"/>
                  </a:lnTo>
                  <a:lnTo>
                    <a:pt x="2078" y="2312"/>
                  </a:lnTo>
                  <a:lnTo>
                    <a:pt x="2078" y="2312"/>
                  </a:lnTo>
                  <a:lnTo>
                    <a:pt x="2078" y="2308"/>
                  </a:lnTo>
                  <a:lnTo>
                    <a:pt x="2078" y="2308"/>
                  </a:lnTo>
                  <a:lnTo>
                    <a:pt x="2080" y="2306"/>
                  </a:lnTo>
                  <a:lnTo>
                    <a:pt x="2080" y="2306"/>
                  </a:lnTo>
                  <a:lnTo>
                    <a:pt x="2080" y="2304"/>
                  </a:lnTo>
                  <a:lnTo>
                    <a:pt x="2080" y="2304"/>
                  </a:lnTo>
                  <a:lnTo>
                    <a:pt x="2080" y="2300"/>
                  </a:lnTo>
                  <a:lnTo>
                    <a:pt x="2080" y="2300"/>
                  </a:lnTo>
                  <a:lnTo>
                    <a:pt x="2078" y="2296"/>
                  </a:lnTo>
                  <a:lnTo>
                    <a:pt x="2078" y="2296"/>
                  </a:lnTo>
                  <a:lnTo>
                    <a:pt x="2078" y="2294"/>
                  </a:lnTo>
                  <a:lnTo>
                    <a:pt x="2078" y="2294"/>
                  </a:lnTo>
                  <a:lnTo>
                    <a:pt x="2078" y="2288"/>
                  </a:lnTo>
                  <a:lnTo>
                    <a:pt x="2078" y="2288"/>
                  </a:lnTo>
                  <a:lnTo>
                    <a:pt x="2078" y="2288"/>
                  </a:lnTo>
                  <a:lnTo>
                    <a:pt x="2076" y="2284"/>
                  </a:lnTo>
                  <a:lnTo>
                    <a:pt x="2076" y="2284"/>
                  </a:lnTo>
                  <a:lnTo>
                    <a:pt x="2076" y="2282"/>
                  </a:lnTo>
                  <a:lnTo>
                    <a:pt x="2076" y="2282"/>
                  </a:lnTo>
                  <a:lnTo>
                    <a:pt x="2076" y="2278"/>
                  </a:lnTo>
                  <a:lnTo>
                    <a:pt x="2076" y="2278"/>
                  </a:lnTo>
                  <a:lnTo>
                    <a:pt x="2074" y="2276"/>
                  </a:lnTo>
                  <a:lnTo>
                    <a:pt x="2074" y="2276"/>
                  </a:lnTo>
                  <a:lnTo>
                    <a:pt x="2072" y="2272"/>
                  </a:lnTo>
                  <a:lnTo>
                    <a:pt x="2072" y="2272"/>
                  </a:lnTo>
                  <a:lnTo>
                    <a:pt x="2072" y="2270"/>
                  </a:lnTo>
                  <a:lnTo>
                    <a:pt x="2072" y="2270"/>
                  </a:lnTo>
                  <a:lnTo>
                    <a:pt x="2070" y="2268"/>
                  </a:lnTo>
                  <a:lnTo>
                    <a:pt x="2070" y="2268"/>
                  </a:lnTo>
                  <a:lnTo>
                    <a:pt x="2070" y="2264"/>
                  </a:lnTo>
                  <a:lnTo>
                    <a:pt x="2070" y="2264"/>
                  </a:lnTo>
                  <a:lnTo>
                    <a:pt x="2070" y="2262"/>
                  </a:lnTo>
                  <a:lnTo>
                    <a:pt x="2070" y="2262"/>
                  </a:lnTo>
                  <a:lnTo>
                    <a:pt x="2070" y="2258"/>
                  </a:lnTo>
                  <a:lnTo>
                    <a:pt x="2070" y="2258"/>
                  </a:lnTo>
                  <a:lnTo>
                    <a:pt x="2070" y="2256"/>
                  </a:lnTo>
                  <a:lnTo>
                    <a:pt x="2070" y="2256"/>
                  </a:lnTo>
                  <a:lnTo>
                    <a:pt x="2070" y="2252"/>
                  </a:lnTo>
                  <a:lnTo>
                    <a:pt x="2070" y="2252"/>
                  </a:lnTo>
                  <a:lnTo>
                    <a:pt x="2068" y="2250"/>
                  </a:lnTo>
                  <a:lnTo>
                    <a:pt x="2068" y="2250"/>
                  </a:lnTo>
                  <a:lnTo>
                    <a:pt x="2068" y="2248"/>
                  </a:lnTo>
                  <a:lnTo>
                    <a:pt x="2068" y="2248"/>
                  </a:lnTo>
                  <a:lnTo>
                    <a:pt x="2066" y="2244"/>
                  </a:lnTo>
                  <a:lnTo>
                    <a:pt x="2066" y="2244"/>
                  </a:lnTo>
                  <a:lnTo>
                    <a:pt x="2066" y="2242"/>
                  </a:lnTo>
                  <a:lnTo>
                    <a:pt x="2066" y="2242"/>
                  </a:lnTo>
                  <a:lnTo>
                    <a:pt x="2066" y="2240"/>
                  </a:lnTo>
                  <a:lnTo>
                    <a:pt x="2066" y="2240"/>
                  </a:lnTo>
                  <a:lnTo>
                    <a:pt x="2066" y="2236"/>
                  </a:lnTo>
                  <a:lnTo>
                    <a:pt x="2066" y="2236"/>
                  </a:lnTo>
                  <a:lnTo>
                    <a:pt x="2066" y="2232"/>
                  </a:lnTo>
                  <a:lnTo>
                    <a:pt x="2066" y="2232"/>
                  </a:lnTo>
                  <a:lnTo>
                    <a:pt x="2066" y="2230"/>
                  </a:lnTo>
                  <a:lnTo>
                    <a:pt x="2066" y="2230"/>
                  </a:lnTo>
                  <a:lnTo>
                    <a:pt x="2066" y="2224"/>
                  </a:lnTo>
                  <a:lnTo>
                    <a:pt x="2066" y="2224"/>
                  </a:lnTo>
                  <a:lnTo>
                    <a:pt x="2066" y="2222"/>
                  </a:lnTo>
                  <a:lnTo>
                    <a:pt x="2066" y="2222"/>
                  </a:lnTo>
                  <a:lnTo>
                    <a:pt x="2066" y="2218"/>
                  </a:lnTo>
                  <a:lnTo>
                    <a:pt x="2066" y="2218"/>
                  </a:lnTo>
                  <a:lnTo>
                    <a:pt x="2064" y="2216"/>
                  </a:lnTo>
                  <a:lnTo>
                    <a:pt x="2064" y="2216"/>
                  </a:lnTo>
                  <a:lnTo>
                    <a:pt x="2064" y="2214"/>
                  </a:lnTo>
                  <a:lnTo>
                    <a:pt x="2064" y="2214"/>
                  </a:lnTo>
                  <a:lnTo>
                    <a:pt x="2062" y="2208"/>
                  </a:lnTo>
                  <a:lnTo>
                    <a:pt x="2062" y="2208"/>
                  </a:lnTo>
                  <a:lnTo>
                    <a:pt x="2062" y="2206"/>
                  </a:lnTo>
                  <a:lnTo>
                    <a:pt x="2062" y="2206"/>
                  </a:lnTo>
                  <a:lnTo>
                    <a:pt x="2062" y="2202"/>
                  </a:lnTo>
                  <a:lnTo>
                    <a:pt x="2062" y="2202"/>
                  </a:lnTo>
                  <a:lnTo>
                    <a:pt x="2062" y="2198"/>
                  </a:lnTo>
                  <a:lnTo>
                    <a:pt x="2062" y="2198"/>
                  </a:lnTo>
                  <a:lnTo>
                    <a:pt x="2062" y="2194"/>
                  </a:lnTo>
                  <a:lnTo>
                    <a:pt x="2062" y="2194"/>
                  </a:lnTo>
                  <a:lnTo>
                    <a:pt x="2062" y="2192"/>
                  </a:lnTo>
                  <a:lnTo>
                    <a:pt x="2062" y="2192"/>
                  </a:lnTo>
                  <a:lnTo>
                    <a:pt x="2060" y="2188"/>
                  </a:lnTo>
                  <a:lnTo>
                    <a:pt x="2060" y="2188"/>
                  </a:lnTo>
                  <a:lnTo>
                    <a:pt x="2060" y="2186"/>
                  </a:lnTo>
                  <a:lnTo>
                    <a:pt x="2060" y="2186"/>
                  </a:lnTo>
                  <a:lnTo>
                    <a:pt x="2060" y="2184"/>
                  </a:lnTo>
                  <a:lnTo>
                    <a:pt x="2060" y="2184"/>
                  </a:lnTo>
                  <a:lnTo>
                    <a:pt x="2060" y="2180"/>
                  </a:lnTo>
                  <a:lnTo>
                    <a:pt x="2060" y="2180"/>
                  </a:lnTo>
                  <a:lnTo>
                    <a:pt x="2060" y="2178"/>
                  </a:lnTo>
                  <a:lnTo>
                    <a:pt x="2060" y="2178"/>
                  </a:lnTo>
                  <a:lnTo>
                    <a:pt x="2060" y="2174"/>
                  </a:lnTo>
                  <a:lnTo>
                    <a:pt x="2060" y="2174"/>
                  </a:lnTo>
                  <a:lnTo>
                    <a:pt x="2058" y="2172"/>
                  </a:lnTo>
                  <a:lnTo>
                    <a:pt x="2058" y="2172"/>
                  </a:lnTo>
                  <a:lnTo>
                    <a:pt x="2058" y="2168"/>
                  </a:lnTo>
                  <a:lnTo>
                    <a:pt x="2058" y="2168"/>
                  </a:lnTo>
                  <a:lnTo>
                    <a:pt x="2058" y="2166"/>
                  </a:lnTo>
                  <a:lnTo>
                    <a:pt x="2058" y="2166"/>
                  </a:lnTo>
                  <a:lnTo>
                    <a:pt x="2058" y="2164"/>
                  </a:lnTo>
                  <a:lnTo>
                    <a:pt x="2058" y="2164"/>
                  </a:lnTo>
                  <a:lnTo>
                    <a:pt x="2058" y="2160"/>
                  </a:lnTo>
                  <a:lnTo>
                    <a:pt x="2058" y="2160"/>
                  </a:lnTo>
                  <a:lnTo>
                    <a:pt x="2056" y="2158"/>
                  </a:lnTo>
                  <a:lnTo>
                    <a:pt x="2056" y="2158"/>
                  </a:lnTo>
                  <a:lnTo>
                    <a:pt x="2056" y="2154"/>
                  </a:lnTo>
                  <a:lnTo>
                    <a:pt x="2056" y="2154"/>
                  </a:lnTo>
                  <a:lnTo>
                    <a:pt x="2056" y="2152"/>
                  </a:lnTo>
                  <a:lnTo>
                    <a:pt x="2056" y="2152"/>
                  </a:lnTo>
                  <a:lnTo>
                    <a:pt x="2054" y="2148"/>
                  </a:lnTo>
                  <a:lnTo>
                    <a:pt x="2054" y="2148"/>
                  </a:lnTo>
                  <a:lnTo>
                    <a:pt x="2054" y="2146"/>
                  </a:lnTo>
                  <a:lnTo>
                    <a:pt x="2054" y="2144"/>
                  </a:lnTo>
                  <a:lnTo>
                    <a:pt x="2054" y="2144"/>
                  </a:lnTo>
                  <a:lnTo>
                    <a:pt x="2052" y="2140"/>
                  </a:lnTo>
                  <a:lnTo>
                    <a:pt x="2052" y="2140"/>
                  </a:lnTo>
                  <a:lnTo>
                    <a:pt x="2052" y="2138"/>
                  </a:lnTo>
                  <a:lnTo>
                    <a:pt x="2052" y="2138"/>
                  </a:lnTo>
                  <a:lnTo>
                    <a:pt x="2052" y="2134"/>
                  </a:lnTo>
                  <a:lnTo>
                    <a:pt x="2052" y="2134"/>
                  </a:lnTo>
                  <a:lnTo>
                    <a:pt x="2052" y="2132"/>
                  </a:lnTo>
                  <a:lnTo>
                    <a:pt x="2052" y="2132"/>
                  </a:lnTo>
                  <a:lnTo>
                    <a:pt x="2052" y="2128"/>
                  </a:lnTo>
                  <a:lnTo>
                    <a:pt x="2052" y="2128"/>
                  </a:lnTo>
                  <a:lnTo>
                    <a:pt x="2052" y="2126"/>
                  </a:lnTo>
                  <a:lnTo>
                    <a:pt x="2052" y="2126"/>
                  </a:lnTo>
                  <a:lnTo>
                    <a:pt x="2050" y="2124"/>
                  </a:lnTo>
                  <a:lnTo>
                    <a:pt x="2050" y="2120"/>
                  </a:lnTo>
                  <a:lnTo>
                    <a:pt x="2050" y="2120"/>
                  </a:lnTo>
                  <a:lnTo>
                    <a:pt x="2050" y="2118"/>
                  </a:lnTo>
                  <a:lnTo>
                    <a:pt x="2050" y="2118"/>
                  </a:lnTo>
                  <a:lnTo>
                    <a:pt x="2048" y="2114"/>
                  </a:lnTo>
                  <a:lnTo>
                    <a:pt x="2048" y="2114"/>
                  </a:lnTo>
                  <a:lnTo>
                    <a:pt x="2048" y="2112"/>
                  </a:lnTo>
                  <a:lnTo>
                    <a:pt x="2048" y="2112"/>
                  </a:lnTo>
                  <a:lnTo>
                    <a:pt x="2046" y="2108"/>
                  </a:lnTo>
                  <a:lnTo>
                    <a:pt x="2046" y="2108"/>
                  </a:lnTo>
                  <a:lnTo>
                    <a:pt x="2044" y="2106"/>
                  </a:lnTo>
                  <a:lnTo>
                    <a:pt x="2044" y="2106"/>
                  </a:lnTo>
                  <a:lnTo>
                    <a:pt x="2046" y="2104"/>
                  </a:lnTo>
                  <a:lnTo>
                    <a:pt x="2046" y="2104"/>
                  </a:lnTo>
                  <a:lnTo>
                    <a:pt x="2046" y="2100"/>
                  </a:lnTo>
                  <a:lnTo>
                    <a:pt x="2046" y="2100"/>
                  </a:lnTo>
                  <a:lnTo>
                    <a:pt x="2046" y="2098"/>
                  </a:lnTo>
                  <a:lnTo>
                    <a:pt x="2046" y="2098"/>
                  </a:lnTo>
                  <a:lnTo>
                    <a:pt x="2044" y="2094"/>
                  </a:lnTo>
                  <a:lnTo>
                    <a:pt x="2044" y="2094"/>
                  </a:lnTo>
                  <a:lnTo>
                    <a:pt x="2044" y="2092"/>
                  </a:lnTo>
                  <a:lnTo>
                    <a:pt x="2044" y="2092"/>
                  </a:lnTo>
                  <a:lnTo>
                    <a:pt x="2044" y="2088"/>
                  </a:lnTo>
                  <a:lnTo>
                    <a:pt x="2044" y="2088"/>
                  </a:lnTo>
                  <a:lnTo>
                    <a:pt x="2044" y="2086"/>
                  </a:lnTo>
                  <a:lnTo>
                    <a:pt x="2044" y="2086"/>
                  </a:lnTo>
                  <a:lnTo>
                    <a:pt x="2046" y="2082"/>
                  </a:lnTo>
                  <a:lnTo>
                    <a:pt x="2046" y="2082"/>
                  </a:lnTo>
                  <a:lnTo>
                    <a:pt x="2044" y="2078"/>
                  </a:lnTo>
                  <a:lnTo>
                    <a:pt x="2044" y="2078"/>
                  </a:lnTo>
                  <a:lnTo>
                    <a:pt x="2044" y="2076"/>
                  </a:lnTo>
                  <a:lnTo>
                    <a:pt x="2044" y="2076"/>
                  </a:lnTo>
                  <a:lnTo>
                    <a:pt x="2044" y="2076"/>
                  </a:lnTo>
                  <a:lnTo>
                    <a:pt x="2044" y="2076"/>
                  </a:lnTo>
                  <a:lnTo>
                    <a:pt x="2046" y="2070"/>
                  </a:lnTo>
                  <a:lnTo>
                    <a:pt x="2046" y="2070"/>
                  </a:lnTo>
                  <a:lnTo>
                    <a:pt x="2044" y="2068"/>
                  </a:lnTo>
                  <a:lnTo>
                    <a:pt x="2044" y="2068"/>
                  </a:lnTo>
                  <a:lnTo>
                    <a:pt x="2044" y="2066"/>
                  </a:lnTo>
                  <a:lnTo>
                    <a:pt x="2044" y="2066"/>
                  </a:lnTo>
                  <a:lnTo>
                    <a:pt x="2044" y="2064"/>
                  </a:lnTo>
                  <a:lnTo>
                    <a:pt x="2044" y="2064"/>
                  </a:lnTo>
                  <a:lnTo>
                    <a:pt x="2042" y="2060"/>
                  </a:lnTo>
                  <a:lnTo>
                    <a:pt x="2042" y="2060"/>
                  </a:lnTo>
                  <a:lnTo>
                    <a:pt x="2042" y="2056"/>
                  </a:lnTo>
                  <a:lnTo>
                    <a:pt x="2042" y="2056"/>
                  </a:lnTo>
                  <a:lnTo>
                    <a:pt x="2040" y="2054"/>
                  </a:lnTo>
                  <a:lnTo>
                    <a:pt x="2040" y="2054"/>
                  </a:lnTo>
                  <a:lnTo>
                    <a:pt x="2040" y="2052"/>
                  </a:lnTo>
                  <a:lnTo>
                    <a:pt x="2040" y="2052"/>
                  </a:lnTo>
                  <a:lnTo>
                    <a:pt x="2040" y="2050"/>
                  </a:lnTo>
                  <a:lnTo>
                    <a:pt x="2040" y="2050"/>
                  </a:lnTo>
                  <a:lnTo>
                    <a:pt x="2040" y="2046"/>
                  </a:lnTo>
                  <a:lnTo>
                    <a:pt x="2040" y="2046"/>
                  </a:lnTo>
                  <a:lnTo>
                    <a:pt x="2038" y="2044"/>
                  </a:lnTo>
                  <a:lnTo>
                    <a:pt x="2038" y="2044"/>
                  </a:lnTo>
                  <a:lnTo>
                    <a:pt x="2038" y="2040"/>
                  </a:lnTo>
                  <a:lnTo>
                    <a:pt x="2038" y="2040"/>
                  </a:lnTo>
                  <a:lnTo>
                    <a:pt x="2036" y="2038"/>
                  </a:lnTo>
                  <a:lnTo>
                    <a:pt x="2036" y="2038"/>
                  </a:lnTo>
                  <a:lnTo>
                    <a:pt x="2038" y="2036"/>
                  </a:lnTo>
                  <a:lnTo>
                    <a:pt x="2038" y="2036"/>
                  </a:lnTo>
                  <a:lnTo>
                    <a:pt x="2038" y="2032"/>
                  </a:lnTo>
                  <a:lnTo>
                    <a:pt x="2038" y="2032"/>
                  </a:lnTo>
                  <a:lnTo>
                    <a:pt x="2036" y="2030"/>
                  </a:lnTo>
                  <a:lnTo>
                    <a:pt x="2036" y="2030"/>
                  </a:lnTo>
                  <a:lnTo>
                    <a:pt x="2036" y="2026"/>
                  </a:lnTo>
                  <a:lnTo>
                    <a:pt x="2036" y="2026"/>
                  </a:lnTo>
                  <a:lnTo>
                    <a:pt x="2036" y="2024"/>
                  </a:lnTo>
                  <a:lnTo>
                    <a:pt x="2036" y="2024"/>
                  </a:lnTo>
                  <a:lnTo>
                    <a:pt x="2034" y="2020"/>
                  </a:lnTo>
                  <a:lnTo>
                    <a:pt x="2034" y="2020"/>
                  </a:lnTo>
                  <a:lnTo>
                    <a:pt x="2034" y="2016"/>
                  </a:lnTo>
                  <a:lnTo>
                    <a:pt x="2034" y="2014"/>
                  </a:lnTo>
                  <a:lnTo>
                    <a:pt x="2034" y="2014"/>
                  </a:lnTo>
                  <a:lnTo>
                    <a:pt x="2032" y="2010"/>
                  </a:lnTo>
                  <a:lnTo>
                    <a:pt x="2032" y="2010"/>
                  </a:lnTo>
                  <a:lnTo>
                    <a:pt x="2032" y="2008"/>
                  </a:lnTo>
                  <a:lnTo>
                    <a:pt x="2032" y="2008"/>
                  </a:lnTo>
                  <a:lnTo>
                    <a:pt x="2032" y="2002"/>
                  </a:lnTo>
                  <a:lnTo>
                    <a:pt x="2032" y="2002"/>
                  </a:lnTo>
                  <a:lnTo>
                    <a:pt x="2030" y="2000"/>
                  </a:lnTo>
                  <a:lnTo>
                    <a:pt x="2030" y="1998"/>
                  </a:lnTo>
                  <a:lnTo>
                    <a:pt x="2030" y="1998"/>
                  </a:lnTo>
                  <a:lnTo>
                    <a:pt x="2032" y="1994"/>
                  </a:lnTo>
                  <a:lnTo>
                    <a:pt x="2032" y="1992"/>
                  </a:lnTo>
                  <a:lnTo>
                    <a:pt x="2032" y="1992"/>
                  </a:lnTo>
                  <a:lnTo>
                    <a:pt x="2032" y="1988"/>
                  </a:lnTo>
                  <a:lnTo>
                    <a:pt x="2032" y="1988"/>
                  </a:lnTo>
                  <a:lnTo>
                    <a:pt x="2028" y="1984"/>
                  </a:lnTo>
                  <a:lnTo>
                    <a:pt x="2028" y="1984"/>
                  </a:lnTo>
                  <a:lnTo>
                    <a:pt x="2028" y="1982"/>
                  </a:lnTo>
                  <a:lnTo>
                    <a:pt x="2028" y="1982"/>
                  </a:lnTo>
                  <a:lnTo>
                    <a:pt x="2028" y="1982"/>
                  </a:lnTo>
                  <a:lnTo>
                    <a:pt x="2028" y="1982"/>
                  </a:lnTo>
                  <a:lnTo>
                    <a:pt x="2026" y="1980"/>
                  </a:lnTo>
                  <a:lnTo>
                    <a:pt x="2026" y="1980"/>
                  </a:lnTo>
                  <a:lnTo>
                    <a:pt x="2028" y="1978"/>
                  </a:lnTo>
                  <a:lnTo>
                    <a:pt x="2028" y="1978"/>
                  </a:lnTo>
                  <a:lnTo>
                    <a:pt x="2028" y="1974"/>
                  </a:lnTo>
                  <a:lnTo>
                    <a:pt x="2028" y="1974"/>
                  </a:lnTo>
                  <a:lnTo>
                    <a:pt x="2028" y="1968"/>
                  </a:lnTo>
                  <a:lnTo>
                    <a:pt x="2028" y="1968"/>
                  </a:lnTo>
                  <a:lnTo>
                    <a:pt x="2028" y="1968"/>
                  </a:lnTo>
                  <a:lnTo>
                    <a:pt x="2028" y="1968"/>
                  </a:lnTo>
                  <a:lnTo>
                    <a:pt x="2028" y="1964"/>
                  </a:lnTo>
                  <a:lnTo>
                    <a:pt x="2028" y="1964"/>
                  </a:lnTo>
                  <a:lnTo>
                    <a:pt x="2028" y="1960"/>
                  </a:lnTo>
                  <a:lnTo>
                    <a:pt x="2028" y="1960"/>
                  </a:lnTo>
                  <a:lnTo>
                    <a:pt x="2028" y="1958"/>
                  </a:lnTo>
                  <a:lnTo>
                    <a:pt x="2028" y="1958"/>
                  </a:lnTo>
                  <a:lnTo>
                    <a:pt x="2028" y="1956"/>
                  </a:lnTo>
                  <a:lnTo>
                    <a:pt x="2028" y="1956"/>
                  </a:lnTo>
                  <a:lnTo>
                    <a:pt x="2028" y="1952"/>
                  </a:lnTo>
                  <a:lnTo>
                    <a:pt x="2028" y="1952"/>
                  </a:lnTo>
                  <a:lnTo>
                    <a:pt x="2028" y="1948"/>
                  </a:lnTo>
                  <a:lnTo>
                    <a:pt x="2026" y="1946"/>
                  </a:lnTo>
                  <a:lnTo>
                    <a:pt x="2026" y="1946"/>
                  </a:lnTo>
                  <a:lnTo>
                    <a:pt x="2026" y="1944"/>
                  </a:lnTo>
                  <a:lnTo>
                    <a:pt x="2026" y="1944"/>
                  </a:lnTo>
                  <a:lnTo>
                    <a:pt x="2026" y="1940"/>
                  </a:lnTo>
                  <a:lnTo>
                    <a:pt x="2026" y="1940"/>
                  </a:lnTo>
                  <a:lnTo>
                    <a:pt x="2026" y="1938"/>
                  </a:lnTo>
                  <a:lnTo>
                    <a:pt x="2026" y="1938"/>
                  </a:lnTo>
                  <a:lnTo>
                    <a:pt x="2024" y="1936"/>
                  </a:lnTo>
                  <a:lnTo>
                    <a:pt x="2024" y="1936"/>
                  </a:lnTo>
                  <a:lnTo>
                    <a:pt x="2024" y="1934"/>
                  </a:lnTo>
                  <a:lnTo>
                    <a:pt x="2024" y="1934"/>
                  </a:lnTo>
                  <a:lnTo>
                    <a:pt x="2024" y="1930"/>
                  </a:lnTo>
                  <a:lnTo>
                    <a:pt x="2024" y="1930"/>
                  </a:lnTo>
                  <a:lnTo>
                    <a:pt x="2022" y="1926"/>
                  </a:lnTo>
                  <a:lnTo>
                    <a:pt x="2022" y="1926"/>
                  </a:lnTo>
                  <a:lnTo>
                    <a:pt x="2020" y="1924"/>
                  </a:lnTo>
                  <a:lnTo>
                    <a:pt x="2020" y="1924"/>
                  </a:lnTo>
                  <a:lnTo>
                    <a:pt x="2020" y="1924"/>
                  </a:lnTo>
                  <a:lnTo>
                    <a:pt x="2018" y="1918"/>
                  </a:lnTo>
                  <a:lnTo>
                    <a:pt x="2018" y="1918"/>
                  </a:lnTo>
                  <a:lnTo>
                    <a:pt x="2018" y="1916"/>
                  </a:lnTo>
                  <a:lnTo>
                    <a:pt x="2018" y="1916"/>
                  </a:lnTo>
                  <a:lnTo>
                    <a:pt x="2018" y="1914"/>
                  </a:lnTo>
                  <a:lnTo>
                    <a:pt x="2018" y="1914"/>
                  </a:lnTo>
                  <a:lnTo>
                    <a:pt x="2016" y="1908"/>
                  </a:lnTo>
                  <a:lnTo>
                    <a:pt x="2016" y="1908"/>
                  </a:lnTo>
                  <a:lnTo>
                    <a:pt x="2018" y="1906"/>
                  </a:lnTo>
                  <a:lnTo>
                    <a:pt x="2018" y="1906"/>
                  </a:lnTo>
                  <a:lnTo>
                    <a:pt x="2018" y="1904"/>
                  </a:lnTo>
                  <a:lnTo>
                    <a:pt x="2020" y="1902"/>
                  </a:lnTo>
                  <a:lnTo>
                    <a:pt x="2020" y="1902"/>
                  </a:lnTo>
                  <a:lnTo>
                    <a:pt x="2020" y="1898"/>
                  </a:lnTo>
                  <a:lnTo>
                    <a:pt x="2020" y="1896"/>
                  </a:lnTo>
                  <a:lnTo>
                    <a:pt x="2020" y="1896"/>
                  </a:lnTo>
                  <a:lnTo>
                    <a:pt x="2018" y="1892"/>
                  </a:lnTo>
                  <a:lnTo>
                    <a:pt x="2018" y="1892"/>
                  </a:lnTo>
                  <a:lnTo>
                    <a:pt x="2016" y="1890"/>
                  </a:lnTo>
                  <a:lnTo>
                    <a:pt x="2016" y="1890"/>
                  </a:lnTo>
                  <a:lnTo>
                    <a:pt x="2014" y="1888"/>
                  </a:lnTo>
                  <a:lnTo>
                    <a:pt x="2014" y="1888"/>
                  </a:lnTo>
                  <a:lnTo>
                    <a:pt x="2014" y="1888"/>
                  </a:lnTo>
                  <a:lnTo>
                    <a:pt x="2014" y="1888"/>
                  </a:lnTo>
                  <a:lnTo>
                    <a:pt x="2014" y="1884"/>
                  </a:lnTo>
                  <a:lnTo>
                    <a:pt x="2014" y="1884"/>
                  </a:lnTo>
                  <a:lnTo>
                    <a:pt x="2014" y="1882"/>
                  </a:lnTo>
                  <a:lnTo>
                    <a:pt x="2014" y="1882"/>
                  </a:lnTo>
                  <a:lnTo>
                    <a:pt x="2016" y="1878"/>
                  </a:lnTo>
                  <a:lnTo>
                    <a:pt x="2016" y="1878"/>
                  </a:lnTo>
                  <a:lnTo>
                    <a:pt x="2014" y="1876"/>
                  </a:lnTo>
                  <a:lnTo>
                    <a:pt x="2014" y="1872"/>
                  </a:lnTo>
                  <a:lnTo>
                    <a:pt x="2014" y="1872"/>
                  </a:lnTo>
                  <a:lnTo>
                    <a:pt x="2012" y="1868"/>
                  </a:lnTo>
                  <a:lnTo>
                    <a:pt x="2012" y="1868"/>
                  </a:lnTo>
                  <a:lnTo>
                    <a:pt x="2012" y="1864"/>
                  </a:lnTo>
                  <a:lnTo>
                    <a:pt x="2012" y="1864"/>
                  </a:lnTo>
                  <a:lnTo>
                    <a:pt x="2012" y="1862"/>
                  </a:lnTo>
                  <a:lnTo>
                    <a:pt x="2012" y="1862"/>
                  </a:lnTo>
                  <a:lnTo>
                    <a:pt x="2012" y="1860"/>
                  </a:lnTo>
                  <a:lnTo>
                    <a:pt x="2012" y="1860"/>
                  </a:lnTo>
                  <a:lnTo>
                    <a:pt x="2014" y="1856"/>
                  </a:lnTo>
                  <a:lnTo>
                    <a:pt x="2014" y="1856"/>
                  </a:lnTo>
                  <a:lnTo>
                    <a:pt x="2012" y="1850"/>
                  </a:lnTo>
                  <a:lnTo>
                    <a:pt x="2012" y="1850"/>
                  </a:lnTo>
                  <a:lnTo>
                    <a:pt x="2012" y="1848"/>
                  </a:lnTo>
                  <a:lnTo>
                    <a:pt x="2012" y="1848"/>
                  </a:lnTo>
                  <a:lnTo>
                    <a:pt x="2010" y="1844"/>
                  </a:lnTo>
                  <a:lnTo>
                    <a:pt x="2010" y="1844"/>
                  </a:lnTo>
                  <a:lnTo>
                    <a:pt x="2010" y="1842"/>
                  </a:lnTo>
                  <a:lnTo>
                    <a:pt x="2010" y="1842"/>
                  </a:lnTo>
                  <a:lnTo>
                    <a:pt x="2010" y="1842"/>
                  </a:lnTo>
                  <a:lnTo>
                    <a:pt x="2010" y="1842"/>
                  </a:lnTo>
                  <a:lnTo>
                    <a:pt x="2010" y="1838"/>
                  </a:lnTo>
                  <a:lnTo>
                    <a:pt x="2008" y="1836"/>
                  </a:lnTo>
                  <a:lnTo>
                    <a:pt x="2008" y="1836"/>
                  </a:lnTo>
                  <a:lnTo>
                    <a:pt x="2006" y="1834"/>
                  </a:lnTo>
                  <a:lnTo>
                    <a:pt x="2006" y="1834"/>
                  </a:lnTo>
                  <a:lnTo>
                    <a:pt x="2004" y="1832"/>
                  </a:lnTo>
                  <a:lnTo>
                    <a:pt x="2004" y="1832"/>
                  </a:lnTo>
                  <a:lnTo>
                    <a:pt x="2004" y="1828"/>
                  </a:lnTo>
                  <a:lnTo>
                    <a:pt x="2004" y="1828"/>
                  </a:lnTo>
                  <a:lnTo>
                    <a:pt x="2004" y="1826"/>
                  </a:lnTo>
                  <a:lnTo>
                    <a:pt x="2004" y="1826"/>
                  </a:lnTo>
                  <a:lnTo>
                    <a:pt x="2004" y="1822"/>
                  </a:lnTo>
                  <a:lnTo>
                    <a:pt x="2004" y="1822"/>
                  </a:lnTo>
                  <a:lnTo>
                    <a:pt x="2004" y="1818"/>
                  </a:lnTo>
                  <a:lnTo>
                    <a:pt x="2004" y="1818"/>
                  </a:lnTo>
                  <a:lnTo>
                    <a:pt x="2004" y="1816"/>
                  </a:lnTo>
                  <a:lnTo>
                    <a:pt x="2004" y="1816"/>
                  </a:lnTo>
                  <a:lnTo>
                    <a:pt x="2004" y="1814"/>
                  </a:lnTo>
                  <a:lnTo>
                    <a:pt x="2004" y="1814"/>
                  </a:lnTo>
                  <a:lnTo>
                    <a:pt x="2004" y="1810"/>
                  </a:lnTo>
                  <a:lnTo>
                    <a:pt x="2004" y="1810"/>
                  </a:lnTo>
                  <a:lnTo>
                    <a:pt x="2004" y="1808"/>
                  </a:lnTo>
                  <a:lnTo>
                    <a:pt x="2004" y="1804"/>
                  </a:lnTo>
                  <a:lnTo>
                    <a:pt x="2004" y="1804"/>
                  </a:lnTo>
                  <a:lnTo>
                    <a:pt x="2006" y="1800"/>
                  </a:lnTo>
                  <a:lnTo>
                    <a:pt x="2006" y="1800"/>
                  </a:lnTo>
                  <a:lnTo>
                    <a:pt x="2006" y="1798"/>
                  </a:lnTo>
                  <a:lnTo>
                    <a:pt x="2006" y="1798"/>
                  </a:lnTo>
                  <a:lnTo>
                    <a:pt x="2006" y="1794"/>
                  </a:lnTo>
                  <a:lnTo>
                    <a:pt x="2006" y="1794"/>
                  </a:lnTo>
                  <a:lnTo>
                    <a:pt x="2006" y="1792"/>
                  </a:lnTo>
                  <a:lnTo>
                    <a:pt x="2006" y="1792"/>
                  </a:lnTo>
                  <a:lnTo>
                    <a:pt x="2006" y="1788"/>
                  </a:lnTo>
                  <a:lnTo>
                    <a:pt x="2006" y="1788"/>
                  </a:lnTo>
                  <a:lnTo>
                    <a:pt x="2002" y="1782"/>
                  </a:lnTo>
                  <a:lnTo>
                    <a:pt x="2002" y="1782"/>
                  </a:lnTo>
                  <a:lnTo>
                    <a:pt x="2002" y="1782"/>
                  </a:lnTo>
                  <a:lnTo>
                    <a:pt x="2002" y="1782"/>
                  </a:lnTo>
                  <a:lnTo>
                    <a:pt x="2002" y="1780"/>
                  </a:lnTo>
                  <a:lnTo>
                    <a:pt x="2002" y="1780"/>
                  </a:lnTo>
                  <a:lnTo>
                    <a:pt x="2002" y="1776"/>
                  </a:lnTo>
                  <a:lnTo>
                    <a:pt x="2002" y="1776"/>
                  </a:lnTo>
                  <a:lnTo>
                    <a:pt x="2000" y="1772"/>
                  </a:lnTo>
                  <a:lnTo>
                    <a:pt x="2000" y="1772"/>
                  </a:lnTo>
                  <a:lnTo>
                    <a:pt x="2000" y="1770"/>
                  </a:lnTo>
                  <a:lnTo>
                    <a:pt x="2000" y="1770"/>
                  </a:lnTo>
                  <a:lnTo>
                    <a:pt x="1998" y="1766"/>
                  </a:lnTo>
                  <a:lnTo>
                    <a:pt x="1998" y="1766"/>
                  </a:lnTo>
                  <a:lnTo>
                    <a:pt x="1998" y="1764"/>
                  </a:lnTo>
                  <a:lnTo>
                    <a:pt x="1998" y="1764"/>
                  </a:lnTo>
                  <a:lnTo>
                    <a:pt x="1998" y="1758"/>
                  </a:lnTo>
                  <a:lnTo>
                    <a:pt x="1998" y="1758"/>
                  </a:lnTo>
                  <a:lnTo>
                    <a:pt x="1998" y="1752"/>
                  </a:lnTo>
                  <a:lnTo>
                    <a:pt x="1998" y="1752"/>
                  </a:lnTo>
                  <a:lnTo>
                    <a:pt x="1996" y="1748"/>
                  </a:lnTo>
                  <a:lnTo>
                    <a:pt x="1996" y="1748"/>
                  </a:lnTo>
                  <a:lnTo>
                    <a:pt x="1996" y="1748"/>
                  </a:lnTo>
                  <a:lnTo>
                    <a:pt x="1996" y="1746"/>
                  </a:lnTo>
                  <a:lnTo>
                    <a:pt x="1996" y="1746"/>
                  </a:lnTo>
                  <a:lnTo>
                    <a:pt x="1996" y="1742"/>
                  </a:lnTo>
                  <a:lnTo>
                    <a:pt x="1996" y="1742"/>
                  </a:lnTo>
                  <a:lnTo>
                    <a:pt x="1996" y="1738"/>
                  </a:lnTo>
                  <a:lnTo>
                    <a:pt x="1996" y="1736"/>
                  </a:lnTo>
                  <a:lnTo>
                    <a:pt x="1996" y="1736"/>
                  </a:lnTo>
                  <a:lnTo>
                    <a:pt x="1996" y="1734"/>
                  </a:lnTo>
                  <a:lnTo>
                    <a:pt x="1996" y="1734"/>
                  </a:lnTo>
                  <a:lnTo>
                    <a:pt x="1994" y="1730"/>
                  </a:lnTo>
                  <a:lnTo>
                    <a:pt x="1994" y="1730"/>
                  </a:lnTo>
                  <a:lnTo>
                    <a:pt x="1992" y="1726"/>
                  </a:lnTo>
                  <a:lnTo>
                    <a:pt x="1992" y="1726"/>
                  </a:lnTo>
                  <a:lnTo>
                    <a:pt x="1992" y="1724"/>
                  </a:lnTo>
                  <a:lnTo>
                    <a:pt x="1992" y="1724"/>
                  </a:lnTo>
                  <a:lnTo>
                    <a:pt x="1990" y="1720"/>
                  </a:lnTo>
                  <a:lnTo>
                    <a:pt x="1990" y="1720"/>
                  </a:lnTo>
                  <a:lnTo>
                    <a:pt x="1988" y="1716"/>
                  </a:lnTo>
                  <a:lnTo>
                    <a:pt x="1988" y="1716"/>
                  </a:lnTo>
                  <a:lnTo>
                    <a:pt x="1986" y="1714"/>
                  </a:lnTo>
                  <a:lnTo>
                    <a:pt x="1986" y="1714"/>
                  </a:lnTo>
                  <a:lnTo>
                    <a:pt x="1986" y="1714"/>
                  </a:lnTo>
                  <a:lnTo>
                    <a:pt x="1986" y="1714"/>
                  </a:lnTo>
                  <a:lnTo>
                    <a:pt x="1986" y="1710"/>
                  </a:lnTo>
                  <a:lnTo>
                    <a:pt x="1986" y="1710"/>
                  </a:lnTo>
                  <a:lnTo>
                    <a:pt x="1986" y="1708"/>
                  </a:lnTo>
                  <a:lnTo>
                    <a:pt x="1986" y="1708"/>
                  </a:lnTo>
                  <a:lnTo>
                    <a:pt x="1986" y="1704"/>
                  </a:lnTo>
                  <a:lnTo>
                    <a:pt x="1986" y="1704"/>
                  </a:lnTo>
                  <a:lnTo>
                    <a:pt x="1986" y="1702"/>
                  </a:lnTo>
                  <a:lnTo>
                    <a:pt x="1986" y="1702"/>
                  </a:lnTo>
                  <a:lnTo>
                    <a:pt x="1986" y="1700"/>
                  </a:lnTo>
                  <a:lnTo>
                    <a:pt x="1986" y="1700"/>
                  </a:lnTo>
                  <a:lnTo>
                    <a:pt x="1986" y="1696"/>
                  </a:lnTo>
                  <a:lnTo>
                    <a:pt x="1986" y="1696"/>
                  </a:lnTo>
                  <a:lnTo>
                    <a:pt x="1984" y="1694"/>
                  </a:lnTo>
                  <a:lnTo>
                    <a:pt x="1984" y="1694"/>
                  </a:lnTo>
                  <a:lnTo>
                    <a:pt x="1984" y="1692"/>
                  </a:lnTo>
                  <a:lnTo>
                    <a:pt x="1984" y="1692"/>
                  </a:lnTo>
                  <a:lnTo>
                    <a:pt x="1986" y="1688"/>
                  </a:lnTo>
                  <a:lnTo>
                    <a:pt x="1986" y="1688"/>
                  </a:lnTo>
                  <a:lnTo>
                    <a:pt x="1986" y="1686"/>
                  </a:lnTo>
                  <a:lnTo>
                    <a:pt x="1986" y="1686"/>
                  </a:lnTo>
                  <a:lnTo>
                    <a:pt x="1986" y="1682"/>
                  </a:lnTo>
                  <a:lnTo>
                    <a:pt x="1986" y="1682"/>
                  </a:lnTo>
                  <a:lnTo>
                    <a:pt x="1986" y="1680"/>
                  </a:lnTo>
                  <a:lnTo>
                    <a:pt x="1986" y="1680"/>
                  </a:lnTo>
                  <a:lnTo>
                    <a:pt x="1984" y="1676"/>
                  </a:lnTo>
                  <a:lnTo>
                    <a:pt x="1984" y="1676"/>
                  </a:lnTo>
                  <a:lnTo>
                    <a:pt x="1982" y="1672"/>
                  </a:lnTo>
                  <a:lnTo>
                    <a:pt x="1982" y="1672"/>
                  </a:lnTo>
                  <a:lnTo>
                    <a:pt x="1980" y="1668"/>
                  </a:lnTo>
                  <a:lnTo>
                    <a:pt x="1980" y="1668"/>
                  </a:lnTo>
                  <a:lnTo>
                    <a:pt x="1980" y="1666"/>
                  </a:lnTo>
                  <a:lnTo>
                    <a:pt x="1980" y="1666"/>
                  </a:lnTo>
                  <a:lnTo>
                    <a:pt x="1978" y="1662"/>
                  </a:lnTo>
                  <a:lnTo>
                    <a:pt x="1978" y="1660"/>
                  </a:lnTo>
                  <a:lnTo>
                    <a:pt x="1978" y="1660"/>
                  </a:lnTo>
                  <a:lnTo>
                    <a:pt x="1978" y="1656"/>
                  </a:lnTo>
                  <a:lnTo>
                    <a:pt x="1978" y="1656"/>
                  </a:lnTo>
                  <a:lnTo>
                    <a:pt x="1978" y="1654"/>
                  </a:lnTo>
                  <a:lnTo>
                    <a:pt x="1978" y="1654"/>
                  </a:lnTo>
                  <a:lnTo>
                    <a:pt x="1980" y="1650"/>
                  </a:lnTo>
                  <a:lnTo>
                    <a:pt x="1980" y="1650"/>
                  </a:lnTo>
                  <a:lnTo>
                    <a:pt x="1980" y="1648"/>
                  </a:lnTo>
                  <a:lnTo>
                    <a:pt x="1980" y="1644"/>
                  </a:lnTo>
                  <a:lnTo>
                    <a:pt x="1980" y="1644"/>
                  </a:lnTo>
                  <a:lnTo>
                    <a:pt x="1980" y="1640"/>
                  </a:lnTo>
                  <a:lnTo>
                    <a:pt x="1980" y="1640"/>
                  </a:lnTo>
                  <a:lnTo>
                    <a:pt x="1978" y="1638"/>
                  </a:lnTo>
                  <a:lnTo>
                    <a:pt x="1978" y="1638"/>
                  </a:lnTo>
                  <a:lnTo>
                    <a:pt x="1978" y="1634"/>
                  </a:lnTo>
                  <a:lnTo>
                    <a:pt x="1978" y="1634"/>
                  </a:lnTo>
                  <a:lnTo>
                    <a:pt x="1978" y="1634"/>
                  </a:lnTo>
                  <a:lnTo>
                    <a:pt x="1978" y="1632"/>
                  </a:lnTo>
                  <a:lnTo>
                    <a:pt x="1978" y="1632"/>
                  </a:lnTo>
                  <a:lnTo>
                    <a:pt x="1978" y="1626"/>
                  </a:lnTo>
                  <a:lnTo>
                    <a:pt x="1978" y="1626"/>
                  </a:lnTo>
                  <a:lnTo>
                    <a:pt x="1976" y="1622"/>
                  </a:lnTo>
                  <a:lnTo>
                    <a:pt x="1976" y="1622"/>
                  </a:lnTo>
                  <a:lnTo>
                    <a:pt x="1976" y="1622"/>
                  </a:lnTo>
                  <a:lnTo>
                    <a:pt x="1976" y="1622"/>
                  </a:lnTo>
                  <a:lnTo>
                    <a:pt x="1976" y="1620"/>
                  </a:lnTo>
                  <a:lnTo>
                    <a:pt x="1976" y="1620"/>
                  </a:lnTo>
                  <a:lnTo>
                    <a:pt x="1976" y="1616"/>
                  </a:lnTo>
                  <a:lnTo>
                    <a:pt x="1976" y="1616"/>
                  </a:lnTo>
                  <a:lnTo>
                    <a:pt x="1976" y="1614"/>
                  </a:lnTo>
                  <a:lnTo>
                    <a:pt x="1976" y="1614"/>
                  </a:lnTo>
                  <a:lnTo>
                    <a:pt x="1976" y="1612"/>
                  </a:lnTo>
                  <a:lnTo>
                    <a:pt x="1976" y="1612"/>
                  </a:lnTo>
                  <a:lnTo>
                    <a:pt x="1974" y="1606"/>
                  </a:lnTo>
                  <a:lnTo>
                    <a:pt x="1974" y="1606"/>
                  </a:lnTo>
                  <a:lnTo>
                    <a:pt x="1974" y="1606"/>
                  </a:lnTo>
                  <a:lnTo>
                    <a:pt x="1974" y="1606"/>
                  </a:lnTo>
                  <a:lnTo>
                    <a:pt x="1972" y="1602"/>
                  </a:lnTo>
                  <a:lnTo>
                    <a:pt x="1972" y="1602"/>
                  </a:lnTo>
                  <a:lnTo>
                    <a:pt x="1970" y="1600"/>
                  </a:lnTo>
                  <a:lnTo>
                    <a:pt x="1970" y="1600"/>
                  </a:lnTo>
                  <a:lnTo>
                    <a:pt x="1970" y="1598"/>
                  </a:lnTo>
                  <a:lnTo>
                    <a:pt x="1970" y="1598"/>
                  </a:lnTo>
                  <a:lnTo>
                    <a:pt x="1970" y="1594"/>
                  </a:lnTo>
                  <a:lnTo>
                    <a:pt x="1970" y="1594"/>
                  </a:lnTo>
                  <a:lnTo>
                    <a:pt x="1970" y="1592"/>
                  </a:lnTo>
                  <a:lnTo>
                    <a:pt x="1970" y="1592"/>
                  </a:lnTo>
                  <a:lnTo>
                    <a:pt x="1970" y="1588"/>
                  </a:lnTo>
                  <a:lnTo>
                    <a:pt x="1970" y="1588"/>
                  </a:lnTo>
                  <a:lnTo>
                    <a:pt x="1968" y="1586"/>
                  </a:lnTo>
                  <a:lnTo>
                    <a:pt x="1968" y="1586"/>
                  </a:lnTo>
                  <a:lnTo>
                    <a:pt x="1968" y="1582"/>
                  </a:lnTo>
                  <a:lnTo>
                    <a:pt x="1968" y="1582"/>
                  </a:lnTo>
                  <a:lnTo>
                    <a:pt x="1968" y="1580"/>
                  </a:lnTo>
                  <a:lnTo>
                    <a:pt x="1968" y="1580"/>
                  </a:lnTo>
                  <a:lnTo>
                    <a:pt x="1968" y="1576"/>
                  </a:lnTo>
                  <a:lnTo>
                    <a:pt x="1968" y="1576"/>
                  </a:lnTo>
                  <a:lnTo>
                    <a:pt x="1966" y="1572"/>
                  </a:lnTo>
                  <a:lnTo>
                    <a:pt x="1966" y="1572"/>
                  </a:lnTo>
                  <a:lnTo>
                    <a:pt x="1966" y="1570"/>
                  </a:lnTo>
                  <a:lnTo>
                    <a:pt x="1966" y="1570"/>
                  </a:lnTo>
                  <a:lnTo>
                    <a:pt x="1966" y="1568"/>
                  </a:lnTo>
                  <a:lnTo>
                    <a:pt x="1966" y="1568"/>
                  </a:lnTo>
                  <a:lnTo>
                    <a:pt x="1966" y="1564"/>
                  </a:lnTo>
                  <a:lnTo>
                    <a:pt x="1966" y="1562"/>
                  </a:lnTo>
                  <a:lnTo>
                    <a:pt x="1966" y="1562"/>
                  </a:lnTo>
                  <a:lnTo>
                    <a:pt x="1964" y="1560"/>
                  </a:lnTo>
                  <a:lnTo>
                    <a:pt x="1964" y="1560"/>
                  </a:lnTo>
                  <a:lnTo>
                    <a:pt x="1966" y="1558"/>
                  </a:lnTo>
                  <a:lnTo>
                    <a:pt x="1966" y="1558"/>
                  </a:lnTo>
                  <a:lnTo>
                    <a:pt x="1966" y="1554"/>
                  </a:lnTo>
                  <a:lnTo>
                    <a:pt x="1966" y="1554"/>
                  </a:lnTo>
                  <a:lnTo>
                    <a:pt x="1964" y="1550"/>
                  </a:lnTo>
                  <a:lnTo>
                    <a:pt x="1964" y="1550"/>
                  </a:lnTo>
                  <a:lnTo>
                    <a:pt x="1964" y="1550"/>
                  </a:lnTo>
                  <a:lnTo>
                    <a:pt x="1964" y="1550"/>
                  </a:lnTo>
                  <a:lnTo>
                    <a:pt x="1964" y="1548"/>
                  </a:lnTo>
                  <a:lnTo>
                    <a:pt x="1964" y="1548"/>
                  </a:lnTo>
                  <a:lnTo>
                    <a:pt x="1966" y="1544"/>
                  </a:lnTo>
                  <a:lnTo>
                    <a:pt x="1966" y="1544"/>
                  </a:lnTo>
                  <a:lnTo>
                    <a:pt x="1966" y="1540"/>
                  </a:lnTo>
                  <a:lnTo>
                    <a:pt x="1966" y="1540"/>
                  </a:lnTo>
                  <a:lnTo>
                    <a:pt x="1966" y="1536"/>
                  </a:lnTo>
                  <a:lnTo>
                    <a:pt x="1966" y="1536"/>
                  </a:lnTo>
                  <a:lnTo>
                    <a:pt x="1966" y="1532"/>
                  </a:lnTo>
                  <a:lnTo>
                    <a:pt x="1966" y="1532"/>
                  </a:lnTo>
                  <a:lnTo>
                    <a:pt x="1964" y="1526"/>
                  </a:lnTo>
                  <a:lnTo>
                    <a:pt x="1964" y="1526"/>
                  </a:lnTo>
                  <a:lnTo>
                    <a:pt x="1964" y="1522"/>
                  </a:lnTo>
                  <a:lnTo>
                    <a:pt x="1964" y="1520"/>
                  </a:lnTo>
                  <a:lnTo>
                    <a:pt x="1964" y="1520"/>
                  </a:lnTo>
                  <a:lnTo>
                    <a:pt x="1962" y="1516"/>
                  </a:lnTo>
                  <a:lnTo>
                    <a:pt x="1962" y="1514"/>
                  </a:lnTo>
                  <a:lnTo>
                    <a:pt x="1962" y="1514"/>
                  </a:lnTo>
                  <a:lnTo>
                    <a:pt x="1962" y="1512"/>
                  </a:lnTo>
                  <a:lnTo>
                    <a:pt x="1962" y="1512"/>
                  </a:lnTo>
                  <a:lnTo>
                    <a:pt x="1960" y="1508"/>
                  </a:lnTo>
                  <a:lnTo>
                    <a:pt x="1960" y="1508"/>
                  </a:lnTo>
                  <a:lnTo>
                    <a:pt x="1958" y="1502"/>
                  </a:lnTo>
                  <a:lnTo>
                    <a:pt x="1958" y="1502"/>
                  </a:lnTo>
                  <a:lnTo>
                    <a:pt x="1956" y="1498"/>
                  </a:lnTo>
                  <a:lnTo>
                    <a:pt x="1956" y="1498"/>
                  </a:lnTo>
                  <a:lnTo>
                    <a:pt x="1956" y="1494"/>
                  </a:lnTo>
                  <a:lnTo>
                    <a:pt x="1956" y="1494"/>
                  </a:lnTo>
                  <a:lnTo>
                    <a:pt x="1956" y="1492"/>
                  </a:lnTo>
                  <a:lnTo>
                    <a:pt x="1956" y="1492"/>
                  </a:lnTo>
                  <a:lnTo>
                    <a:pt x="1956" y="1488"/>
                  </a:lnTo>
                  <a:lnTo>
                    <a:pt x="1956" y="1488"/>
                  </a:lnTo>
                  <a:lnTo>
                    <a:pt x="1956" y="1484"/>
                  </a:lnTo>
                  <a:lnTo>
                    <a:pt x="1956" y="1484"/>
                  </a:lnTo>
                  <a:lnTo>
                    <a:pt x="1956" y="1482"/>
                  </a:lnTo>
                  <a:lnTo>
                    <a:pt x="1956" y="1482"/>
                  </a:lnTo>
                  <a:lnTo>
                    <a:pt x="1954" y="1482"/>
                  </a:lnTo>
                  <a:lnTo>
                    <a:pt x="1954" y="1482"/>
                  </a:lnTo>
                  <a:lnTo>
                    <a:pt x="1954" y="1476"/>
                  </a:lnTo>
                  <a:lnTo>
                    <a:pt x="1954" y="1476"/>
                  </a:lnTo>
                  <a:lnTo>
                    <a:pt x="1954" y="1476"/>
                  </a:lnTo>
                  <a:lnTo>
                    <a:pt x="1954" y="1476"/>
                  </a:lnTo>
                  <a:lnTo>
                    <a:pt x="1954" y="1472"/>
                  </a:lnTo>
                  <a:lnTo>
                    <a:pt x="1952" y="1470"/>
                  </a:lnTo>
                  <a:lnTo>
                    <a:pt x="1952" y="1470"/>
                  </a:lnTo>
                  <a:lnTo>
                    <a:pt x="1952" y="1466"/>
                  </a:lnTo>
                  <a:lnTo>
                    <a:pt x="1952" y="1466"/>
                  </a:lnTo>
                  <a:lnTo>
                    <a:pt x="1950" y="1464"/>
                  </a:lnTo>
                  <a:lnTo>
                    <a:pt x="1950" y="1464"/>
                  </a:lnTo>
                  <a:lnTo>
                    <a:pt x="1950" y="1462"/>
                  </a:lnTo>
                  <a:lnTo>
                    <a:pt x="1950" y="1462"/>
                  </a:lnTo>
                  <a:lnTo>
                    <a:pt x="1950" y="1458"/>
                  </a:lnTo>
                  <a:lnTo>
                    <a:pt x="1950" y="1458"/>
                  </a:lnTo>
                  <a:lnTo>
                    <a:pt x="1950" y="1456"/>
                  </a:lnTo>
                  <a:lnTo>
                    <a:pt x="1950" y="1456"/>
                  </a:lnTo>
                  <a:lnTo>
                    <a:pt x="1950" y="1452"/>
                  </a:lnTo>
                  <a:lnTo>
                    <a:pt x="1950" y="1452"/>
                  </a:lnTo>
                  <a:lnTo>
                    <a:pt x="1950" y="1450"/>
                  </a:lnTo>
                  <a:lnTo>
                    <a:pt x="1950" y="1450"/>
                  </a:lnTo>
                  <a:lnTo>
                    <a:pt x="1950" y="1448"/>
                  </a:lnTo>
                  <a:lnTo>
                    <a:pt x="1950" y="1448"/>
                  </a:lnTo>
                  <a:lnTo>
                    <a:pt x="1950" y="1444"/>
                  </a:lnTo>
                  <a:lnTo>
                    <a:pt x="1950" y="1444"/>
                  </a:lnTo>
                  <a:lnTo>
                    <a:pt x="1950" y="1440"/>
                  </a:lnTo>
                  <a:lnTo>
                    <a:pt x="1950" y="1440"/>
                  </a:lnTo>
                  <a:lnTo>
                    <a:pt x="1950" y="1440"/>
                  </a:lnTo>
                  <a:lnTo>
                    <a:pt x="1950" y="1440"/>
                  </a:lnTo>
                  <a:lnTo>
                    <a:pt x="1950" y="1438"/>
                  </a:lnTo>
                  <a:lnTo>
                    <a:pt x="1950" y="1438"/>
                  </a:lnTo>
                  <a:lnTo>
                    <a:pt x="1954" y="1434"/>
                  </a:lnTo>
                  <a:lnTo>
                    <a:pt x="1954" y="1434"/>
                  </a:lnTo>
                  <a:lnTo>
                    <a:pt x="1954" y="1430"/>
                  </a:lnTo>
                  <a:lnTo>
                    <a:pt x="1954" y="1430"/>
                  </a:lnTo>
                  <a:lnTo>
                    <a:pt x="1954" y="1428"/>
                  </a:lnTo>
                  <a:lnTo>
                    <a:pt x="1954" y="1428"/>
                  </a:lnTo>
                  <a:lnTo>
                    <a:pt x="1956" y="1428"/>
                  </a:lnTo>
                  <a:lnTo>
                    <a:pt x="1956" y="1428"/>
                  </a:lnTo>
                  <a:lnTo>
                    <a:pt x="1960" y="1424"/>
                  </a:lnTo>
                  <a:lnTo>
                    <a:pt x="1960" y="1424"/>
                  </a:lnTo>
                  <a:lnTo>
                    <a:pt x="1962" y="1422"/>
                  </a:lnTo>
                  <a:lnTo>
                    <a:pt x="1962" y="1422"/>
                  </a:lnTo>
                  <a:lnTo>
                    <a:pt x="1962" y="1420"/>
                  </a:lnTo>
                  <a:lnTo>
                    <a:pt x="1962" y="1420"/>
                  </a:lnTo>
                  <a:lnTo>
                    <a:pt x="1966" y="1414"/>
                  </a:lnTo>
                  <a:lnTo>
                    <a:pt x="1966" y="1414"/>
                  </a:lnTo>
                  <a:lnTo>
                    <a:pt x="1966" y="1412"/>
                  </a:lnTo>
                  <a:lnTo>
                    <a:pt x="1966" y="1412"/>
                  </a:lnTo>
                  <a:lnTo>
                    <a:pt x="1968" y="1408"/>
                  </a:lnTo>
                  <a:lnTo>
                    <a:pt x="1968" y="1408"/>
                  </a:lnTo>
                  <a:lnTo>
                    <a:pt x="1968" y="1408"/>
                  </a:lnTo>
                  <a:lnTo>
                    <a:pt x="1968" y="1408"/>
                  </a:lnTo>
                  <a:lnTo>
                    <a:pt x="1972" y="1406"/>
                  </a:lnTo>
                  <a:lnTo>
                    <a:pt x="1972" y="1406"/>
                  </a:lnTo>
                  <a:lnTo>
                    <a:pt x="1974" y="1404"/>
                  </a:lnTo>
                  <a:lnTo>
                    <a:pt x="1974" y="1404"/>
                  </a:lnTo>
                  <a:lnTo>
                    <a:pt x="1976" y="1402"/>
                  </a:lnTo>
                  <a:lnTo>
                    <a:pt x="1976" y="1402"/>
                  </a:lnTo>
                  <a:lnTo>
                    <a:pt x="1978" y="1400"/>
                  </a:lnTo>
                  <a:lnTo>
                    <a:pt x="1978" y="1400"/>
                  </a:lnTo>
                  <a:lnTo>
                    <a:pt x="1980" y="1398"/>
                  </a:lnTo>
                  <a:lnTo>
                    <a:pt x="1980" y="1398"/>
                  </a:lnTo>
                  <a:lnTo>
                    <a:pt x="1982" y="1396"/>
                  </a:lnTo>
                  <a:lnTo>
                    <a:pt x="1982" y="1396"/>
                  </a:lnTo>
                  <a:lnTo>
                    <a:pt x="1984" y="1394"/>
                  </a:lnTo>
                  <a:lnTo>
                    <a:pt x="1984" y="1394"/>
                  </a:lnTo>
                  <a:lnTo>
                    <a:pt x="1986" y="1392"/>
                  </a:lnTo>
                  <a:lnTo>
                    <a:pt x="1986" y="1392"/>
                  </a:lnTo>
                  <a:lnTo>
                    <a:pt x="1990" y="1390"/>
                  </a:lnTo>
                  <a:lnTo>
                    <a:pt x="1990" y="1390"/>
                  </a:lnTo>
                  <a:lnTo>
                    <a:pt x="1992" y="1386"/>
                  </a:lnTo>
                  <a:lnTo>
                    <a:pt x="1992" y="1386"/>
                  </a:lnTo>
                  <a:lnTo>
                    <a:pt x="1992" y="1384"/>
                  </a:lnTo>
                  <a:lnTo>
                    <a:pt x="1992" y="1384"/>
                  </a:lnTo>
                  <a:lnTo>
                    <a:pt x="1994" y="1384"/>
                  </a:lnTo>
                  <a:lnTo>
                    <a:pt x="1994" y="1384"/>
                  </a:lnTo>
                  <a:lnTo>
                    <a:pt x="1996" y="1380"/>
                  </a:lnTo>
                  <a:lnTo>
                    <a:pt x="1996" y="1380"/>
                  </a:lnTo>
                  <a:lnTo>
                    <a:pt x="1998" y="1374"/>
                  </a:lnTo>
                  <a:lnTo>
                    <a:pt x="1998" y="1374"/>
                  </a:lnTo>
                  <a:lnTo>
                    <a:pt x="1998" y="1372"/>
                  </a:lnTo>
                  <a:lnTo>
                    <a:pt x="1998" y="1372"/>
                  </a:lnTo>
                  <a:lnTo>
                    <a:pt x="2000" y="1366"/>
                  </a:lnTo>
                  <a:lnTo>
                    <a:pt x="2000" y="1366"/>
                  </a:lnTo>
                  <a:lnTo>
                    <a:pt x="2002" y="1364"/>
                  </a:lnTo>
                  <a:lnTo>
                    <a:pt x="2002" y="1364"/>
                  </a:lnTo>
                  <a:lnTo>
                    <a:pt x="2004" y="1364"/>
                  </a:lnTo>
                  <a:lnTo>
                    <a:pt x="2004" y="1364"/>
                  </a:lnTo>
                  <a:lnTo>
                    <a:pt x="2006" y="1360"/>
                  </a:lnTo>
                  <a:lnTo>
                    <a:pt x="2008" y="1358"/>
                  </a:lnTo>
                  <a:lnTo>
                    <a:pt x="2008" y="1358"/>
                  </a:lnTo>
                  <a:lnTo>
                    <a:pt x="2010" y="1356"/>
                  </a:lnTo>
                  <a:lnTo>
                    <a:pt x="2012" y="1354"/>
                  </a:lnTo>
                  <a:lnTo>
                    <a:pt x="2012" y="1354"/>
                  </a:lnTo>
                  <a:lnTo>
                    <a:pt x="2014" y="1352"/>
                  </a:lnTo>
                  <a:lnTo>
                    <a:pt x="2014" y="1352"/>
                  </a:lnTo>
                  <a:lnTo>
                    <a:pt x="2016" y="1348"/>
                  </a:lnTo>
                  <a:lnTo>
                    <a:pt x="2016" y="1348"/>
                  </a:lnTo>
                  <a:lnTo>
                    <a:pt x="2016" y="1346"/>
                  </a:lnTo>
                  <a:lnTo>
                    <a:pt x="2016" y="1346"/>
                  </a:lnTo>
                  <a:lnTo>
                    <a:pt x="2018" y="1344"/>
                  </a:lnTo>
                  <a:lnTo>
                    <a:pt x="2018" y="1344"/>
                  </a:lnTo>
                  <a:lnTo>
                    <a:pt x="2022" y="1342"/>
                  </a:lnTo>
                  <a:lnTo>
                    <a:pt x="2022" y="1342"/>
                  </a:lnTo>
                  <a:lnTo>
                    <a:pt x="2024" y="1338"/>
                  </a:lnTo>
                  <a:lnTo>
                    <a:pt x="2024" y="1338"/>
                  </a:lnTo>
                  <a:lnTo>
                    <a:pt x="2024" y="1338"/>
                  </a:lnTo>
                  <a:lnTo>
                    <a:pt x="2024" y="1338"/>
                  </a:lnTo>
                  <a:lnTo>
                    <a:pt x="2026" y="1336"/>
                  </a:lnTo>
                  <a:lnTo>
                    <a:pt x="2026" y="1336"/>
                  </a:lnTo>
                  <a:lnTo>
                    <a:pt x="2030" y="1336"/>
                  </a:lnTo>
                  <a:lnTo>
                    <a:pt x="2030" y="1336"/>
                  </a:lnTo>
                  <a:lnTo>
                    <a:pt x="2032" y="1332"/>
                  </a:lnTo>
                  <a:lnTo>
                    <a:pt x="2032" y="1332"/>
                  </a:lnTo>
                  <a:lnTo>
                    <a:pt x="2032" y="1332"/>
                  </a:lnTo>
                  <a:lnTo>
                    <a:pt x="2034" y="1330"/>
                  </a:lnTo>
                  <a:lnTo>
                    <a:pt x="2034" y="1330"/>
                  </a:lnTo>
                  <a:lnTo>
                    <a:pt x="2034" y="1330"/>
                  </a:lnTo>
                  <a:lnTo>
                    <a:pt x="2038" y="1326"/>
                  </a:lnTo>
                  <a:lnTo>
                    <a:pt x="2040" y="1322"/>
                  </a:lnTo>
                  <a:lnTo>
                    <a:pt x="2040" y="1322"/>
                  </a:lnTo>
                  <a:lnTo>
                    <a:pt x="2042" y="1320"/>
                  </a:lnTo>
                  <a:lnTo>
                    <a:pt x="2042" y="1320"/>
                  </a:lnTo>
                  <a:lnTo>
                    <a:pt x="2044" y="1318"/>
                  </a:lnTo>
                  <a:lnTo>
                    <a:pt x="2044" y="1318"/>
                  </a:lnTo>
                  <a:lnTo>
                    <a:pt x="2046" y="1316"/>
                  </a:lnTo>
                  <a:lnTo>
                    <a:pt x="2046" y="1316"/>
                  </a:lnTo>
                  <a:lnTo>
                    <a:pt x="2048" y="1314"/>
                  </a:lnTo>
                  <a:lnTo>
                    <a:pt x="2048" y="1314"/>
                  </a:lnTo>
                  <a:lnTo>
                    <a:pt x="2050" y="1312"/>
                  </a:lnTo>
                  <a:lnTo>
                    <a:pt x="2050" y="1312"/>
                  </a:lnTo>
                  <a:lnTo>
                    <a:pt x="2052" y="1310"/>
                  </a:lnTo>
                  <a:lnTo>
                    <a:pt x="2052" y="1310"/>
                  </a:lnTo>
                  <a:lnTo>
                    <a:pt x="2054" y="1308"/>
                  </a:lnTo>
                  <a:lnTo>
                    <a:pt x="2054" y="1308"/>
                  </a:lnTo>
                  <a:lnTo>
                    <a:pt x="2056" y="1306"/>
                  </a:lnTo>
                  <a:lnTo>
                    <a:pt x="2056" y="1306"/>
                  </a:lnTo>
                  <a:lnTo>
                    <a:pt x="2058" y="1304"/>
                  </a:lnTo>
                  <a:lnTo>
                    <a:pt x="2058" y="1304"/>
                  </a:lnTo>
                  <a:lnTo>
                    <a:pt x="2060" y="1302"/>
                  </a:lnTo>
                  <a:lnTo>
                    <a:pt x="2060" y="1302"/>
                  </a:lnTo>
                  <a:lnTo>
                    <a:pt x="2062" y="1296"/>
                  </a:lnTo>
                  <a:lnTo>
                    <a:pt x="2062" y="1296"/>
                  </a:lnTo>
                  <a:lnTo>
                    <a:pt x="2066" y="1292"/>
                  </a:lnTo>
                  <a:lnTo>
                    <a:pt x="2066" y="1292"/>
                  </a:lnTo>
                  <a:lnTo>
                    <a:pt x="2066" y="1288"/>
                  </a:lnTo>
                  <a:lnTo>
                    <a:pt x="2066" y="1288"/>
                  </a:lnTo>
                  <a:lnTo>
                    <a:pt x="2068" y="1286"/>
                  </a:lnTo>
                  <a:lnTo>
                    <a:pt x="2068" y="1286"/>
                  </a:lnTo>
                  <a:lnTo>
                    <a:pt x="2068" y="1284"/>
                  </a:lnTo>
                  <a:lnTo>
                    <a:pt x="2068" y="1284"/>
                  </a:lnTo>
                  <a:lnTo>
                    <a:pt x="2070" y="1282"/>
                  </a:lnTo>
                  <a:lnTo>
                    <a:pt x="2070" y="1282"/>
                  </a:lnTo>
                  <a:lnTo>
                    <a:pt x="2072" y="1278"/>
                  </a:lnTo>
                  <a:lnTo>
                    <a:pt x="2072" y="1278"/>
                  </a:lnTo>
                  <a:lnTo>
                    <a:pt x="2072" y="1278"/>
                  </a:lnTo>
                  <a:lnTo>
                    <a:pt x="2072" y="1278"/>
                  </a:lnTo>
                  <a:lnTo>
                    <a:pt x="2074" y="1278"/>
                  </a:lnTo>
                  <a:lnTo>
                    <a:pt x="2074" y="1278"/>
                  </a:lnTo>
                  <a:lnTo>
                    <a:pt x="2078" y="1274"/>
                  </a:lnTo>
                  <a:lnTo>
                    <a:pt x="2078" y="1274"/>
                  </a:lnTo>
                  <a:lnTo>
                    <a:pt x="2080" y="1270"/>
                  </a:lnTo>
                  <a:lnTo>
                    <a:pt x="2080" y="1270"/>
                  </a:lnTo>
                  <a:lnTo>
                    <a:pt x="2082" y="1268"/>
                  </a:lnTo>
                  <a:lnTo>
                    <a:pt x="2082" y="1268"/>
                  </a:lnTo>
                  <a:lnTo>
                    <a:pt x="2084" y="1264"/>
                  </a:lnTo>
                  <a:lnTo>
                    <a:pt x="2084" y="1264"/>
                  </a:lnTo>
                  <a:lnTo>
                    <a:pt x="2084" y="1262"/>
                  </a:lnTo>
                  <a:lnTo>
                    <a:pt x="2084" y="1262"/>
                  </a:lnTo>
                  <a:lnTo>
                    <a:pt x="2086" y="1260"/>
                  </a:lnTo>
                  <a:lnTo>
                    <a:pt x="2086" y="1260"/>
                  </a:lnTo>
                  <a:lnTo>
                    <a:pt x="2086" y="1256"/>
                  </a:lnTo>
                  <a:lnTo>
                    <a:pt x="2086" y="1256"/>
                  </a:lnTo>
                  <a:lnTo>
                    <a:pt x="2088" y="1256"/>
                  </a:lnTo>
                  <a:lnTo>
                    <a:pt x="2088" y="1256"/>
                  </a:lnTo>
                  <a:lnTo>
                    <a:pt x="2092" y="1252"/>
                  </a:lnTo>
                  <a:lnTo>
                    <a:pt x="2092" y="1252"/>
                  </a:lnTo>
                  <a:lnTo>
                    <a:pt x="2094" y="1250"/>
                  </a:lnTo>
                  <a:lnTo>
                    <a:pt x="2094" y="1250"/>
                  </a:lnTo>
                  <a:lnTo>
                    <a:pt x="2096" y="1252"/>
                  </a:lnTo>
                  <a:lnTo>
                    <a:pt x="2096" y="1252"/>
                  </a:lnTo>
                  <a:lnTo>
                    <a:pt x="2096" y="1252"/>
                  </a:lnTo>
                  <a:lnTo>
                    <a:pt x="2096" y="1252"/>
                  </a:lnTo>
                  <a:lnTo>
                    <a:pt x="2098" y="1256"/>
                  </a:lnTo>
                  <a:lnTo>
                    <a:pt x="2098" y="1256"/>
                  </a:lnTo>
                  <a:lnTo>
                    <a:pt x="2100" y="1258"/>
                  </a:lnTo>
                  <a:lnTo>
                    <a:pt x="2100" y="1258"/>
                  </a:lnTo>
                  <a:lnTo>
                    <a:pt x="2102" y="1260"/>
                  </a:lnTo>
                  <a:lnTo>
                    <a:pt x="2102" y="1260"/>
                  </a:lnTo>
                  <a:lnTo>
                    <a:pt x="2102" y="1262"/>
                  </a:lnTo>
                  <a:lnTo>
                    <a:pt x="2102" y="1262"/>
                  </a:lnTo>
                  <a:lnTo>
                    <a:pt x="2102" y="1266"/>
                  </a:lnTo>
                  <a:lnTo>
                    <a:pt x="2102" y="1266"/>
                  </a:lnTo>
                  <a:lnTo>
                    <a:pt x="2104" y="1270"/>
                  </a:lnTo>
                  <a:lnTo>
                    <a:pt x="2104" y="1270"/>
                  </a:lnTo>
                  <a:lnTo>
                    <a:pt x="2106" y="1272"/>
                  </a:lnTo>
                  <a:lnTo>
                    <a:pt x="2106" y="1272"/>
                  </a:lnTo>
                  <a:lnTo>
                    <a:pt x="2110" y="1276"/>
                  </a:lnTo>
                  <a:lnTo>
                    <a:pt x="2110" y="1276"/>
                  </a:lnTo>
                  <a:lnTo>
                    <a:pt x="2114" y="1282"/>
                  </a:lnTo>
                  <a:lnTo>
                    <a:pt x="2114" y="1282"/>
                  </a:lnTo>
                  <a:lnTo>
                    <a:pt x="2116" y="1284"/>
                  </a:lnTo>
                  <a:lnTo>
                    <a:pt x="2120" y="1286"/>
                  </a:lnTo>
                  <a:lnTo>
                    <a:pt x="2120" y="1286"/>
                  </a:lnTo>
                  <a:lnTo>
                    <a:pt x="2122" y="1288"/>
                  </a:lnTo>
                  <a:lnTo>
                    <a:pt x="2122" y="1288"/>
                  </a:lnTo>
                  <a:lnTo>
                    <a:pt x="2124" y="1292"/>
                  </a:lnTo>
                  <a:lnTo>
                    <a:pt x="2124" y="1292"/>
                  </a:lnTo>
                  <a:lnTo>
                    <a:pt x="2124" y="1292"/>
                  </a:lnTo>
                  <a:lnTo>
                    <a:pt x="2126" y="1294"/>
                  </a:lnTo>
                  <a:lnTo>
                    <a:pt x="2126" y="1294"/>
                  </a:lnTo>
                  <a:lnTo>
                    <a:pt x="2126" y="1298"/>
                  </a:lnTo>
                  <a:lnTo>
                    <a:pt x="2126" y="1298"/>
                  </a:lnTo>
                  <a:lnTo>
                    <a:pt x="2128" y="1300"/>
                  </a:lnTo>
                  <a:lnTo>
                    <a:pt x="2128" y="1300"/>
                  </a:lnTo>
                  <a:lnTo>
                    <a:pt x="2130" y="1302"/>
                  </a:lnTo>
                  <a:lnTo>
                    <a:pt x="2130" y="1302"/>
                  </a:lnTo>
                  <a:lnTo>
                    <a:pt x="2132" y="1306"/>
                  </a:lnTo>
                  <a:lnTo>
                    <a:pt x="2132" y="1308"/>
                  </a:lnTo>
                  <a:lnTo>
                    <a:pt x="2132" y="1308"/>
                  </a:lnTo>
                  <a:lnTo>
                    <a:pt x="2134" y="1312"/>
                  </a:lnTo>
                  <a:lnTo>
                    <a:pt x="2134" y="1312"/>
                  </a:lnTo>
                  <a:lnTo>
                    <a:pt x="2134" y="1312"/>
                  </a:lnTo>
                  <a:lnTo>
                    <a:pt x="2134" y="1312"/>
                  </a:lnTo>
                  <a:lnTo>
                    <a:pt x="2138" y="1318"/>
                  </a:lnTo>
                  <a:lnTo>
                    <a:pt x="2138" y="1318"/>
                  </a:lnTo>
                  <a:lnTo>
                    <a:pt x="2140" y="1320"/>
                  </a:lnTo>
                  <a:lnTo>
                    <a:pt x="2140" y="1320"/>
                  </a:lnTo>
                  <a:lnTo>
                    <a:pt x="2142" y="1324"/>
                  </a:lnTo>
                  <a:lnTo>
                    <a:pt x="2142" y="1324"/>
                  </a:lnTo>
                  <a:lnTo>
                    <a:pt x="2146" y="1328"/>
                  </a:lnTo>
                  <a:lnTo>
                    <a:pt x="2146" y="1328"/>
                  </a:lnTo>
                  <a:lnTo>
                    <a:pt x="2150" y="1332"/>
                  </a:lnTo>
                  <a:lnTo>
                    <a:pt x="2150" y="1332"/>
                  </a:lnTo>
                  <a:lnTo>
                    <a:pt x="2152" y="1338"/>
                  </a:lnTo>
                  <a:lnTo>
                    <a:pt x="2152" y="1338"/>
                  </a:lnTo>
                  <a:lnTo>
                    <a:pt x="2152" y="1338"/>
                  </a:lnTo>
                  <a:lnTo>
                    <a:pt x="2152" y="1338"/>
                  </a:lnTo>
                  <a:lnTo>
                    <a:pt x="2152" y="1342"/>
                  </a:lnTo>
                  <a:lnTo>
                    <a:pt x="2154" y="1344"/>
                  </a:lnTo>
                  <a:lnTo>
                    <a:pt x="2154" y="1344"/>
                  </a:lnTo>
                  <a:lnTo>
                    <a:pt x="2158" y="1346"/>
                  </a:lnTo>
                  <a:lnTo>
                    <a:pt x="2158" y="1346"/>
                  </a:lnTo>
                  <a:lnTo>
                    <a:pt x="2158" y="1348"/>
                  </a:lnTo>
                  <a:lnTo>
                    <a:pt x="2158" y="1348"/>
                  </a:lnTo>
                  <a:lnTo>
                    <a:pt x="2160" y="1350"/>
                  </a:lnTo>
                  <a:lnTo>
                    <a:pt x="2160" y="1350"/>
                  </a:lnTo>
                  <a:lnTo>
                    <a:pt x="2162" y="1354"/>
                  </a:lnTo>
                  <a:lnTo>
                    <a:pt x="2162" y="1354"/>
                  </a:lnTo>
                  <a:lnTo>
                    <a:pt x="2164" y="1356"/>
                  </a:lnTo>
                  <a:lnTo>
                    <a:pt x="2164" y="1356"/>
                  </a:lnTo>
                  <a:lnTo>
                    <a:pt x="2164" y="1358"/>
                  </a:lnTo>
                  <a:lnTo>
                    <a:pt x="2164" y="1358"/>
                  </a:lnTo>
                  <a:lnTo>
                    <a:pt x="2166" y="1360"/>
                  </a:lnTo>
                  <a:lnTo>
                    <a:pt x="2166" y="1360"/>
                  </a:lnTo>
                  <a:lnTo>
                    <a:pt x="2166" y="1364"/>
                  </a:lnTo>
                  <a:lnTo>
                    <a:pt x="2168" y="1364"/>
                  </a:lnTo>
                  <a:lnTo>
                    <a:pt x="2168" y="1364"/>
                  </a:lnTo>
                  <a:lnTo>
                    <a:pt x="2170" y="1368"/>
                  </a:lnTo>
                  <a:lnTo>
                    <a:pt x="2170" y="1368"/>
                  </a:lnTo>
                  <a:lnTo>
                    <a:pt x="2170" y="1370"/>
                  </a:lnTo>
                  <a:lnTo>
                    <a:pt x="2170" y="1370"/>
                  </a:lnTo>
                  <a:lnTo>
                    <a:pt x="2172" y="1374"/>
                  </a:lnTo>
                  <a:lnTo>
                    <a:pt x="2172" y="1374"/>
                  </a:lnTo>
                  <a:lnTo>
                    <a:pt x="2176" y="1378"/>
                  </a:lnTo>
                  <a:lnTo>
                    <a:pt x="2176" y="1380"/>
                  </a:lnTo>
                  <a:lnTo>
                    <a:pt x="2176" y="1380"/>
                  </a:lnTo>
                  <a:lnTo>
                    <a:pt x="2180" y="1382"/>
                  </a:lnTo>
                  <a:lnTo>
                    <a:pt x="2180" y="1382"/>
                  </a:lnTo>
                  <a:lnTo>
                    <a:pt x="2182" y="1384"/>
                  </a:lnTo>
                  <a:lnTo>
                    <a:pt x="2182" y="1384"/>
                  </a:lnTo>
                  <a:lnTo>
                    <a:pt x="2182" y="1384"/>
                  </a:lnTo>
                  <a:lnTo>
                    <a:pt x="2182" y="1384"/>
                  </a:lnTo>
                  <a:lnTo>
                    <a:pt x="2186" y="1388"/>
                  </a:lnTo>
                  <a:lnTo>
                    <a:pt x="2186" y="1388"/>
                  </a:lnTo>
                  <a:lnTo>
                    <a:pt x="2188" y="1390"/>
                  </a:lnTo>
                  <a:lnTo>
                    <a:pt x="2188" y="1390"/>
                  </a:lnTo>
                  <a:lnTo>
                    <a:pt x="2188" y="1392"/>
                  </a:lnTo>
                  <a:lnTo>
                    <a:pt x="2188" y="1392"/>
                  </a:lnTo>
                  <a:lnTo>
                    <a:pt x="2190" y="1394"/>
                  </a:lnTo>
                  <a:lnTo>
                    <a:pt x="2190" y="1394"/>
                  </a:lnTo>
                  <a:lnTo>
                    <a:pt x="2192" y="1398"/>
                  </a:lnTo>
                  <a:lnTo>
                    <a:pt x="2192" y="1398"/>
                  </a:lnTo>
                  <a:lnTo>
                    <a:pt x="2194" y="1400"/>
                  </a:lnTo>
                  <a:lnTo>
                    <a:pt x="2194" y="1400"/>
                  </a:lnTo>
                  <a:lnTo>
                    <a:pt x="2196" y="1404"/>
                  </a:lnTo>
                  <a:lnTo>
                    <a:pt x="2196" y="1404"/>
                  </a:lnTo>
                  <a:lnTo>
                    <a:pt x="2196" y="1408"/>
                  </a:lnTo>
                  <a:lnTo>
                    <a:pt x="2196" y="1410"/>
                  </a:lnTo>
                  <a:lnTo>
                    <a:pt x="2196" y="1410"/>
                  </a:lnTo>
                  <a:lnTo>
                    <a:pt x="2198" y="1414"/>
                  </a:lnTo>
                  <a:lnTo>
                    <a:pt x="2198" y="1414"/>
                  </a:lnTo>
                  <a:lnTo>
                    <a:pt x="2200" y="1416"/>
                  </a:lnTo>
                  <a:lnTo>
                    <a:pt x="2200" y="1416"/>
                  </a:lnTo>
                  <a:lnTo>
                    <a:pt x="2202" y="1418"/>
                  </a:lnTo>
                  <a:lnTo>
                    <a:pt x="2202" y="1418"/>
                  </a:lnTo>
                  <a:lnTo>
                    <a:pt x="2204" y="1420"/>
                  </a:lnTo>
                  <a:lnTo>
                    <a:pt x="2204" y="1420"/>
                  </a:lnTo>
                  <a:lnTo>
                    <a:pt x="2206" y="1424"/>
                  </a:lnTo>
                  <a:lnTo>
                    <a:pt x="2206" y="1424"/>
                  </a:lnTo>
                  <a:lnTo>
                    <a:pt x="2208" y="1426"/>
                  </a:lnTo>
                  <a:lnTo>
                    <a:pt x="2208" y="1426"/>
                  </a:lnTo>
                  <a:lnTo>
                    <a:pt x="2210" y="1428"/>
                  </a:lnTo>
                  <a:lnTo>
                    <a:pt x="2210" y="1428"/>
                  </a:lnTo>
                  <a:lnTo>
                    <a:pt x="2212" y="1430"/>
                  </a:lnTo>
                  <a:lnTo>
                    <a:pt x="2212" y="1430"/>
                  </a:lnTo>
                  <a:lnTo>
                    <a:pt x="2212" y="1432"/>
                  </a:lnTo>
                  <a:lnTo>
                    <a:pt x="2212" y="1432"/>
                  </a:lnTo>
                  <a:lnTo>
                    <a:pt x="2214" y="1436"/>
                  </a:lnTo>
                  <a:lnTo>
                    <a:pt x="2214" y="1436"/>
                  </a:lnTo>
                  <a:lnTo>
                    <a:pt x="2216" y="1438"/>
                  </a:lnTo>
                  <a:lnTo>
                    <a:pt x="2216" y="1438"/>
                  </a:lnTo>
                  <a:lnTo>
                    <a:pt x="2218" y="1440"/>
                  </a:lnTo>
                  <a:lnTo>
                    <a:pt x="2218" y="1440"/>
                  </a:lnTo>
                  <a:lnTo>
                    <a:pt x="2218" y="1442"/>
                  </a:lnTo>
                  <a:lnTo>
                    <a:pt x="2218" y="1442"/>
                  </a:lnTo>
                  <a:lnTo>
                    <a:pt x="2220" y="1446"/>
                  </a:lnTo>
                  <a:lnTo>
                    <a:pt x="2220" y="1446"/>
                  </a:lnTo>
                  <a:lnTo>
                    <a:pt x="2224" y="1450"/>
                  </a:lnTo>
                  <a:lnTo>
                    <a:pt x="2224" y="1450"/>
                  </a:lnTo>
                  <a:lnTo>
                    <a:pt x="2226" y="1450"/>
                  </a:lnTo>
                  <a:lnTo>
                    <a:pt x="2226" y="1450"/>
                  </a:lnTo>
                  <a:lnTo>
                    <a:pt x="2226" y="1452"/>
                  </a:lnTo>
                  <a:lnTo>
                    <a:pt x="2226" y="1452"/>
                  </a:lnTo>
                  <a:lnTo>
                    <a:pt x="2228" y="1456"/>
                  </a:lnTo>
                  <a:lnTo>
                    <a:pt x="2228" y="1456"/>
                  </a:lnTo>
                  <a:lnTo>
                    <a:pt x="2230" y="1458"/>
                  </a:lnTo>
                  <a:lnTo>
                    <a:pt x="2230" y="1458"/>
                  </a:lnTo>
                  <a:lnTo>
                    <a:pt x="2232" y="1460"/>
                  </a:lnTo>
                  <a:lnTo>
                    <a:pt x="2232" y="1460"/>
                  </a:lnTo>
                  <a:lnTo>
                    <a:pt x="2234" y="1464"/>
                  </a:lnTo>
                  <a:lnTo>
                    <a:pt x="2234" y="1464"/>
                  </a:lnTo>
                  <a:lnTo>
                    <a:pt x="2234" y="1466"/>
                  </a:lnTo>
                  <a:lnTo>
                    <a:pt x="2234" y="1466"/>
                  </a:lnTo>
                  <a:lnTo>
                    <a:pt x="2236" y="1468"/>
                  </a:lnTo>
                  <a:lnTo>
                    <a:pt x="2236" y="1468"/>
                  </a:lnTo>
                  <a:lnTo>
                    <a:pt x="2238" y="1472"/>
                  </a:lnTo>
                  <a:lnTo>
                    <a:pt x="2238" y="1472"/>
                  </a:lnTo>
                  <a:lnTo>
                    <a:pt x="2240" y="1474"/>
                  </a:lnTo>
                  <a:lnTo>
                    <a:pt x="2240" y="1474"/>
                  </a:lnTo>
                  <a:lnTo>
                    <a:pt x="2242" y="1476"/>
                  </a:lnTo>
                  <a:lnTo>
                    <a:pt x="2242" y="1476"/>
                  </a:lnTo>
                  <a:lnTo>
                    <a:pt x="2246" y="1478"/>
                  </a:lnTo>
                  <a:lnTo>
                    <a:pt x="2246" y="1480"/>
                  </a:lnTo>
                  <a:lnTo>
                    <a:pt x="2246" y="1480"/>
                  </a:lnTo>
                  <a:lnTo>
                    <a:pt x="2248" y="1482"/>
                  </a:lnTo>
                  <a:lnTo>
                    <a:pt x="2248" y="1482"/>
                  </a:lnTo>
                  <a:lnTo>
                    <a:pt x="2248" y="1486"/>
                  </a:lnTo>
                  <a:lnTo>
                    <a:pt x="2248" y="1486"/>
                  </a:lnTo>
                  <a:lnTo>
                    <a:pt x="2250" y="1488"/>
                  </a:lnTo>
                  <a:lnTo>
                    <a:pt x="2250" y="1488"/>
                  </a:lnTo>
                  <a:lnTo>
                    <a:pt x="2252" y="1490"/>
                  </a:lnTo>
                  <a:lnTo>
                    <a:pt x="2252" y="1490"/>
                  </a:lnTo>
                  <a:lnTo>
                    <a:pt x="2252" y="1490"/>
                  </a:lnTo>
                  <a:lnTo>
                    <a:pt x="2252" y="1490"/>
                  </a:lnTo>
                  <a:lnTo>
                    <a:pt x="2254" y="1496"/>
                  </a:lnTo>
                  <a:lnTo>
                    <a:pt x="2254" y="1496"/>
                  </a:lnTo>
                  <a:lnTo>
                    <a:pt x="2256" y="1500"/>
                  </a:lnTo>
                  <a:lnTo>
                    <a:pt x="2256" y="1500"/>
                  </a:lnTo>
                  <a:lnTo>
                    <a:pt x="2258" y="1502"/>
                  </a:lnTo>
                  <a:lnTo>
                    <a:pt x="2258" y="1502"/>
                  </a:lnTo>
                  <a:lnTo>
                    <a:pt x="2260" y="1504"/>
                  </a:lnTo>
                  <a:lnTo>
                    <a:pt x="2260" y="1504"/>
                  </a:lnTo>
                  <a:lnTo>
                    <a:pt x="2262" y="1506"/>
                  </a:lnTo>
                  <a:lnTo>
                    <a:pt x="2262" y="1506"/>
                  </a:lnTo>
                  <a:lnTo>
                    <a:pt x="2264" y="1508"/>
                  </a:lnTo>
                  <a:lnTo>
                    <a:pt x="2264" y="1508"/>
                  </a:lnTo>
                  <a:lnTo>
                    <a:pt x="2266" y="1512"/>
                  </a:lnTo>
                  <a:lnTo>
                    <a:pt x="2266" y="1512"/>
                  </a:lnTo>
                  <a:lnTo>
                    <a:pt x="2268" y="1514"/>
                  </a:lnTo>
                  <a:lnTo>
                    <a:pt x="2268" y="1514"/>
                  </a:lnTo>
                  <a:lnTo>
                    <a:pt x="2270" y="1516"/>
                  </a:lnTo>
                  <a:lnTo>
                    <a:pt x="2270" y="1516"/>
                  </a:lnTo>
                  <a:lnTo>
                    <a:pt x="2276" y="1520"/>
                  </a:lnTo>
                  <a:lnTo>
                    <a:pt x="2276" y="1520"/>
                  </a:lnTo>
                  <a:lnTo>
                    <a:pt x="2280" y="1524"/>
                  </a:lnTo>
                  <a:lnTo>
                    <a:pt x="2280" y="1524"/>
                  </a:lnTo>
                  <a:lnTo>
                    <a:pt x="2282" y="1528"/>
                  </a:lnTo>
                  <a:lnTo>
                    <a:pt x="2282" y="1528"/>
                  </a:lnTo>
                  <a:lnTo>
                    <a:pt x="2282" y="1528"/>
                  </a:lnTo>
                  <a:lnTo>
                    <a:pt x="2284" y="1534"/>
                  </a:lnTo>
                  <a:lnTo>
                    <a:pt x="2284" y="1534"/>
                  </a:lnTo>
                  <a:lnTo>
                    <a:pt x="2284" y="1538"/>
                  </a:lnTo>
                  <a:lnTo>
                    <a:pt x="2284" y="1542"/>
                  </a:lnTo>
                  <a:lnTo>
                    <a:pt x="2284" y="1542"/>
                  </a:lnTo>
                  <a:lnTo>
                    <a:pt x="2288" y="1544"/>
                  </a:lnTo>
                  <a:lnTo>
                    <a:pt x="2288" y="1544"/>
                  </a:lnTo>
                  <a:lnTo>
                    <a:pt x="2290" y="1546"/>
                  </a:lnTo>
                  <a:lnTo>
                    <a:pt x="2290" y="1546"/>
                  </a:lnTo>
                  <a:lnTo>
                    <a:pt x="2292" y="1550"/>
                  </a:lnTo>
                  <a:lnTo>
                    <a:pt x="2292" y="1550"/>
                  </a:lnTo>
                  <a:lnTo>
                    <a:pt x="2292" y="1550"/>
                  </a:lnTo>
                  <a:lnTo>
                    <a:pt x="2294" y="1556"/>
                  </a:lnTo>
                  <a:lnTo>
                    <a:pt x="2294" y="1556"/>
                  </a:lnTo>
                  <a:lnTo>
                    <a:pt x="2298" y="1562"/>
                  </a:lnTo>
                  <a:lnTo>
                    <a:pt x="2298" y="1562"/>
                  </a:lnTo>
                  <a:lnTo>
                    <a:pt x="2300" y="1564"/>
                  </a:lnTo>
                  <a:lnTo>
                    <a:pt x="2300" y="1564"/>
                  </a:lnTo>
                  <a:lnTo>
                    <a:pt x="2302" y="1568"/>
                  </a:lnTo>
                  <a:lnTo>
                    <a:pt x="2302" y="1568"/>
                  </a:lnTo>
                  <a:lnTo>
                    <a:pt x="2306" y="1570"/>
                  </a:lnTo>
                  <a:lnTo>
                    <a:pt x="2306" y="1570"/>
                  </a:lnTo>
                  <a:lnTo>
                    <a:pt x="2306" y="1570"/>
                  </a:lnTo>
                  <a:lnTo>
                    <a:pt x="2306" y="1570"/>
                  </a:lnTo>
                  <a:lnTo>
                    <a:pt x="2310" y="1574"/>
                  </a:lnTo>
                  <a:lnTo>
                    <a:pt x="2310" y="1574"/>
                  </a:lnTo>
                  <a:lnTo>
                    <a:pt x="2312" y="1576"/>
                  </a:lnTo>
                  <a:lnTo>
                    <a:pt x="2312" y="1576"/>
                  </a:lnTo>
                  <a:lnTo>
                    <a:pt x="2312" y="1578"/>
                  </a:lnTo>
                  <a:lnTo>
                    <a:pt x="2312" y="1578"/>
                  </a:lnTo>
                  <a:lnTo>
                    <a:pt x="2312" y="1580"/>
                  </a:lnTo>
                  <a:lnTo>
                    <a:pt x="2312" y="1580"/>
                  </a:lnTo>
                  <a:lnTo>
                    <a:pt x="2314" y="1584"/>
                  </a:lnTo>
                  <a:lnTo>
                    <a:pt x="2314" y="1584"/>
                  </a:lnTo>
                  <a:lnTo>
                    <a:pt x="2316" y="1586"/>
                  </a:lnTo>
                  <a:lnTo>
                    <a:pt x="2316" y="1586"/>
                  </a:lnTo>
                  <a:lnTo>
                    <a:pt x="2320" y="1588"/>
                  </a:lnTo>
                  <a:lnTo>
                    <a:pt x="2320" y="1588"/>
                  </a:lnTo>
                  <a:lnTo>
                    <a:pt x="2320" y="1590"/>
                  </a:lnTo>
                  <a:lnTo>
                    <a:pt x="2320" y="1590"/>
                  </a:lnTo>
                  <a:lnTo>
                    <a:pt x="2322" y="1592"/>
                  </a:lnTo>
                  <a:lnTo>
                    <a:pt x="2322" y="1592"/>
                  </a:lnTo>
                  <a:lnTo>
                    <a:pt x="2324" y="1594"/>
                  </a:lnTo>
                  <a:lnTo>
                    <a:pt x="2324" y="1594"/>
                  </a:lnTo>
                  <a:lnTo>
                    <a:pt x="2324" y="1596"/>
                  </a:lnTo>
                  <a:lnTo>
                    <a:pt x="2324" y="1596"/>
                  </a:lnTo>
                  <a:lnTo>
                    <a:pt x="2326" y="1600"/>
                  </a:lnTo>
                  <a:lnTo>
                    <a:pt x="2326" y="1600"/>
                  </a:lnTo>
                  <a:lnTo>
                    <a:pt x="2328" y="1602"/>
                  </a:lnTo>
                  <a:lnTo>
                    <a:pt x="2328" y="1602"/>
                  </a:lnTo>
                  <a:lnTo>
                    <a:pt x="2330" y="1602"/>
                  </a:lnTo>
                  <a:lnTo>
                    <a:pt x="2330" y="1602"/>
                  </a:lnTo>
                  <a:lnTo>
                    <a:pt x="2332" y="1606"/>
                  </a:lnTo>
                  <a:lnTo>
                    <a:pt x="2332" y="1606"/>
                  </a:lnTo>
                  <a:lnTo>
                    <a:pt x="2334" y="1612"/>
                  </a:lnTo>
                  <a:lnTo>
                    <a:pt x="2334" y="1612"/>
                  </a:lnTo>
                  <a:lnTo>
                    <a:pt x="2334" y="1612"/>
                  </a:lnTo>
                  <a:lnTo>
                    <a:pt x="2334" y="1614"/>
                  </a:lnTo>
                  <a:lnTo>
                    <a:pt x="2334" y="1614"/>
                  </a:lnTo>
                  <a:lnTo>
                    <a:pt x="2336" y="1618"/>
                  </a:lnTo>
                  <a:lnTo>
                    <a:pt x="2336" y="1618"/>
                  </a:lnTo>
                  <a:lnTo>
                    <a:pt x="2336" y="1620"/>
                  </a:lnTo>
                  <a:lnTo>
                    <a:pt x="2336" y="1620"/>
                  </a:lnTo>
                  <a:lnTo>
                    <a:pt x="2338" y="1624"/>
                  </a:lnTo>
                  <a:lnTo>
                    <a:pt x="2338" y="1624"/>
                  </a:lnTo>
                  <a:lnTo>
                    <a:pt x="2340" y="1628"/>
                  </a:lnTo>
                  <a:lnTo>
                    <a:pt x="2340" y="1628"/>
                  </a:lnTo>
                  <a:lnTo>
                    <a:pt x="2342" y="1630"/>
                  </a:lnTo>
                  <a:lnTo>
                    <a:pt x="2342" y="1630"/>
                  </a:lnTo>
                  <a:lnTo>
                    <a:pt x="2344" y="1632"/>
                  </a:lnTo>
                  <a:lnTo>
                    <a:pt x="2344" y="1632"/>
                  </a:lnTo>
                  <a:lnTo>
                    <a:pt x="2346" y="1634"/>
                  </a:lnTo>
                  <a:lnTo>
                    <a:pt x="2346" y="1634"/>
                  </a:lnTo>
                  <a:lnTo>
                    <a:pt x="2348" y="1638"/>
                  </a:lnTo>
                  <a:lnTo>
                    <a:pt x="2350" y="1640"/>
                  </a:lnTo>
                  <a:lnTo>
                    <a:pt x="2350" y="1640"/>
                  </a:lnTo>
                  <a:lnTo>
                    <a:pt x="2352" y="1642"/>
                  </a:lnTo>
                  <a:lnTo>
                    <a:pt x="2352" y="1642"/>
                  </a:lnTo>
                  <a:lnTo>
                    <a:pt x="2354" y="1644"/>
                  </a:lnTo>
                  <a:lnTo>
                    <a:pt x="2354" y="1644"/>
                  </a:lnTo>
                  <a:lnTo>
                    <a:pt x="2356" y="1646"/>
                  </a:lnTo>
                  <a:lnTo>
                    <a:pt x="2356" y="1646"/>
                  </a:lnTo>
                  <a:lnTo>
                    <a:pt x="2360" y="1648"/>
                  </a:lnTo>
                  <a:lnTo>
                    <a:pt x="2360" y="1648"/>
                  </a:lnTo>
                  <a:lnTo>
                    <a:pt x="2360" y="1652"/>
                  </a:lnTo>
                  <a:lnTo>
                    <a:pt x="2360" y="1652"/>
                  </a:lnTo>
                  <a:lnTo>
                    <a:pt x="2362" y="1654"/>
                  </a:lnTo>
                  <a:lnTo>
                    <a:pt x="2362" y="1654"/>
                  </a:lnTo>
                  <a:lnTo>
                    <a:pt x="2364" y="1656"/>
                  </a:lnTo>
                  <a:lnTo>
                    <a:pt x="2364" y="1656"/>
                  </a:lnTo>
                  <a:lnTo>
                    <a:pt x="2366" y="1658"/>
                  </a:lnTo>
                  <a:lnTo>
                    <a:pt x="2366" y="1658"/>
                  </a:lnTo>
                  <a:lnTo>
                    <a:pt x="2366" y="1662"/>
                  </a:lnTo>
                  <a:lnTo>
                    <a:pt x="2366" y="1662"/>
                  </a:lnTo>
                  <a:lnTo>
                    <a:pt x="2368" y="1666"/>
                  </a:lnTo>
                  <a:lnTo>
                    <a:pt x="2368" y="1666"/>
                  </a:lnTo>
                  <a:lnTo>
                    <a:pt x="2368" y="1668"/>
                  </a:lnTo>
                  <a:lnTo>
                    <a:pt x="2370" y="1672"/>
                  </a:lnTo>
                  <a:lnTo>
                    <a:pt x="2370" y="1672"/>
                  </a:lnTo>
                  <a:lnTo>
                    <a:pt x="2372" y="1674"/>
                  </a:lnTo>
                  <a:lnTo>
                    <a:pt x="2372" y="1674"/>
                  </a:lnTo>
                  <a:lnTo>
                    <a:pt x="2374" y="1676"/>
                  </a:lnTo>
                  <a:lnTo>
                    <a:pt x="2374" y="1676"/>
                  </a:lnTo>
                  <a:lnTo>
                    <a:pt x="2376" y="1678"/>
                  </a:lnTo>
                  <a:lnTo>
                    <a:pt x="2376" y="1678"/>
                  </a:lnTo>
                  <a:lnTo>
                    <a:pt x="2378" y="1680"/>
                  </a:lnTo>
                  <a:lnTo>
                    <a:pt x="2378" y="1680"/>
                  </a:lnTo>
                  <a:lnTo>
                    <a:pt x="2380" y="1684"/>
                  </a:lnTo>
                  <a:lnTo>
                    <a:pt x="2380" y="1684"/>
                  </a:lnTo>
                  <a:lnTo>
                    <a:pt x="2382" y="1690"/>
                  </a:lnTo>
                  <a:lnTo>
                    <a:pt x="2382" y="1690"/>
                  </a:lnTo>
                  <a:lnTo>
                    <a:pt x="2382" y="1690"/>
                  </a:lnTo>
                  <a:lnTo>
                    <a:pt x="2384" y="1692"/>
                  </a:lnTo>
                  <a:lnTo>
                    <a:pt x="2384" y="1692"/>
                  </a:lnTo>
                  <a:lnTo>
                    <a:pt x="2386" y="1696"/>
                  </a:lnTo>
                  <a:lnTo>
                    <a:pt x="2386" y="1696"/>
                  </a:lnTo>
                  <a:lnTo>
                    <a:pt x="2388" y="1698"/>
                  </a:lnTo>
                  <a:lnTo>
                    <a:pt x="2388" y="1698"/>
                  </a:lnTo>
                  <a:lnTo>
                    <a:pt x="2390" y="1698"/>
                  </a:lnTo>
                  <a:lnTo>
                    <a:pt x="2390" y="1698"/>
                  </a:lnTo>
                  <a:lnTo>
                    <a:pt x="2390" y="1700"/>
                  </a:lnTo>
                  <a:lnTo>
                    <a:pt x="2390" y="1700"/>
                  </a:lnTo>
                  <a:lnTo>
                    <a:pt x="2390" y="1704"/>
                  </a:lnTo>
                  <a:lnTo>
                    <a:pt x="2390" y="1704"/>
                  </a:lnTo>
                  <a:lnTo>
                    <a:pt x="2392" y="1706"/>
                  </a:lnTo>
                  <a:lnTo>
                    <a:pt x="2394" y="1708"/>
                  </a:lnTo>
                  <a:lnTo>
                    <a:pt x="2396" y="1710"/>
                  </a:lnTo>
                  <a:lnTo>
                    <a:pt x="2396" y="1710"/>
                  </a:lnTo>
                  <a:lnTo>
                    <a:pt x="2400" y="1712"/>
                  </a:lnTo>
                  <a:lnTo>
                    <a:pt x="2400" y="1712"/>
                  </a:lnTo>
                  <a:lnTo>
                    <a:pt x="2402" y="1712"/>
                  </a:lnTo>
                  <a:lnTo>
                    <a:pt x="2402" y="1712"/>
                  </a:lnTo>
                  <a:lnTo>
                    <a:pt x="2404" y="1714"/>
                  </a:lnTo>
                  <a:lnTo>
                    <a:pt x="2404" y="1714"/>
                  </a:lnTo>
                  <a:lnTo>
                    <a:pt x="2404" y="1716"/>
                  </a:lnTo>
                  <a:lnTo>
                    <a:pt x="2404" y="1716"/>
                  </a:lnTo>
                  <a:lnTo>
                    <a:pt x="2404" y="1720"/>
                  </a:lnTo>
                  <a:lnTo>
                    <a:pt x="2404" y="1720"/>
                  </a:lnTo>
                  <a:lnTo>
                    <a:pt x="2404" y="1722"/>
                  </a:lnTo>
                  <a:lnTo>
                    <a:pt x="2406" y="1726"/>
                  </a:lnTo>
                  <a:lnTo>
                    <a:pt x="2406" y="1726"/>
                  </a:lnTo>
                  <a:lnTo>
                    <a:pt x="2408" y="1728"/>
                  </a:lnTo>
                  <a:lnTo>
                    <a:pt x="2408" y="1728"/>
                  </a:lnTo>
                  <a:lnTo>
                    <a:pt x="2410" y="1730"/>
                  </a:lnTo>
                  <a:lnTo>
                    <a:pt x="2410" y="1730"/>
                  </a:lnTo>
                  <a:lnTo>
                    <a:pt x="2414" y="1732"/>
                  </a:lnTo>
                  <a:lnTo>
                    <a:pt x="2414" y="1732"/>
                  </a:lnTo>
                  <a:lnTo>
                    <a:pt x="2416" y="1734"/>
                  </a:lnTo>
                  <a:lnTo>
                    <a:pt x="2416" y="1734"/>
                  </a:lnTo>
                  <a:lnTo>
                    <a:pt x="2418" y="1736"/>
                  </a:lnTo>
                  <a:lnTo>
                    <a:pt x="2418" y="1736"/>
                  </a:lnTo>
                  <a:lnTo>
                    <a:pt x="2418" y="1738"/>
                  </a:lnTo>
                  <a:lnTo>
                    <a:pt x="2418" y="1738"/>
                  </a:lnTo>
                  <a:lnTo>
                    <a:pt x="2418" y="1742"/>
                  </a:lnTo>
                  <a:lnTo>
                    <a:pt x="2418" y="1742"/>
                  </a:lnTo>
                  <a:lnTo>
                    <a:pt x="2422" y="1746"/>
                  </a:lnTo>
                  <a:lnTo>
                    <a:pt x="2422" y="1746"/>
                  </a:lnTo>
                  <a:lnTo>
                    <a:pt x="2424" y="1746"/>
                  </a:lnTo>
                  <a:lnTo>
                    <a:pt x="2424" y="1748"/>
                  </a:lnTo>
                  <a:lnTo>
                    <a:pt x="2424" y="1748"/>
                  </a:lnTo>
                  <a:lnTo>
                    <a:pt x="2426" y="1752"/>
                  </a:lnTo>
                  <a:lnTo>
                    <a:pt x="2426" y="1752"/>
                  </a:lnTo>
                  <a:lnTo>
                    <a:pt x="2428" y="1752"/>
                  </a:lnTo>
                  <a:lnTo>
                    <a:pt x="2428" y="1752"/>
                  </a:lnTo>
                  <a:lnTo>
                    <a:pt x="2430" y="1756"/>
                  </a:lnTo>
                  <a:lnTo>
                    <a:pt x="2430" y="1756"/>
                  </a:lnTo>
                  <a:lnTo>
                    <a:pt x="2434" y="1758"/>
                  </a:lnTo>
                  <a:lnTo>
                    <a:pt x="2434" y="1758"/>
                  </a:lnTo>
                  <a:lnTo>
                    <a:pt x="2434" y="1760"/>
                  </a:lnTo>
                  <a:lnTo>
                    <a:pt x="2434" y="1760"/>
                  </a:lnTo>
                  <a:lnTo>
                    <a:pt x="2436" y="1760"/>
                  </a:lnTo>
                  <a:lnTo>
                    <a:pt x="2436" y="1760"/>
                  </a:lnTo>
                  <a:lnTo>
                    <a:pt x="2438" y="1764"/>
                  </a:lnTo>
                  <a:lnTo>
                    <a:pt x="2438" y="1764"/>
                  </a:lnTo>
                  <a:lnTo>
                    <a:pt x="2442" y="1768"/>
                  </a:lnTo>
                  <a:lnTo>
                    <a:pt x="2442" y="1768"/>
                  </a:lnTo>
                  <a:lnTo>
                    <a:pt x="2444" y="1770"/>
                  </a:lnTo>
                  <a:lnTo>
                    <a:pt x="2444" y="1770"/>
                  </a:lnTo>
                  <a:lnTo>
                    <a:pt x="2446" y="1772"/>
                  </a:lnTo>
                  <a:lnTo>
                    <a:pt x="2446" y="1772"/>
                  </a:lnTo>
                  <a:lnTo>
                    <a:pt x="2446" y="1774"/>
                  </a:lnTo>
                  <a:lnTo>
                    <a:pt x="2446" y="1774"/>
                  </a:lnTo>
                  <a:lnTo>
                    <a:pt x="2446" y="1778"/>
                  </a:lnTo>
                  <a:lnTo>
                    <a:pt x="2446" y="1778"/>
                  </a:lnTo>
                  <a:lnTo>
                    <a:pt x="2448" y="1780"/>
                  </a:lnTo>
                  <a:lnTo>
                    <a:pt x="2448" y="1780"/>
                  </a:lnTo>
                  <a:lnTo>
                    <a:pt x="2450" y="1784"/>
                  </a:lnTo>
                  <a:lnTo>
                    <a:pt x="2450" y="1784"/>
                  </a:lnTo>
                  <a:lnTo>
                    <a:pt x="2452" y="1788"/>
                  </a:lnTo>
                  <a:lnTo>
                    <a:pt x="2452" y="1788"/>
                  </a:lnTo>
                  <a:lnTo>
                    <a:pt x="2452" y="1788"/>
                  </a:lnTo>
                  <a:lnTo>
                    <a:pt x="2454" y="1792"/>
                  </a:lnTo>
                  <a:lnTo>
                    <a:pt x="2454" y="1792"/>
                  </a:lnTo>
                  <a:lnTo>
                    <a:pt x="2454" y="1794"/>
                  </a:lnTo>
                  <a:lnTo>
                    <a:pt x="2454" y="1794"/>
                  </a:lnTo>
                  <a:lnTo>
                    <a:pt x="2456" y="1798"/>
                  </a:lnTo>
                  <a:lnTo>
                    <a:pt x="2456" y="1798"/>
                  </a:lnTo>
                  <a:lnTo>
                    <a:pt x="2458" y="1800"/>
                  </a:lnTo>
                  <a:lnTo>
                    <a:pt x="2458" y="1800"/>
                  </a:lnTo>
                  <a:lnTo>
                    <a:pt x="2462" y="1804"/>
                  </a:lnTo>
                  <a:lnTo>
                    <a:pt x="2462" y="1804"/>
                  </a:lnTo>
                  <a:lnTo>
                    <a:pt x="2462" y="1806"/>
                  </a:lnTo>
                  <a:lnTo>
                    <a:pt x="2462" y="1806"/>
                  </a:lnTo>
                  <a:lnTo>
                    <a:pt x="2464" y="1810"/>
                  </a:lnTo>
                  <a:lnTo>
                    <a:pt x="2466" y="1812"/>
                  </a:lnTo>
                  <a:lnTo>
                    <a:pt x="2466" y="1812"/>
                  </a:lnTo>
                  <a:lnTo>
                    <a:pt x="2468" y="1814"/>
                  </a:lnTo>
                  <a:lnTo>
                    <a:pt x="2468" y="1814"/>
                  </a:lnTo>
                  <a:lnTo>
                    <a:pt x="2472" y="1816"/>
                  </a:lnTo>
                  <a:lnTo>
                    <a:pt x="2472" y="1816"/>
                  </a:lnTo>
                  <a:lnTo>
                    <a:pt x="2472" y="1816"/>
                  </a:lnTo>
                  <a:lnTo>
                    <a:pt x="2472" y="1816"/>
                  </a:lnTo>
                  <a:lnTo>
                    <a:pt x="2476" y="1820"/>
                  </a:lnTo>
                  <a:lnTo>
                    <a:pt x="2476" y="1820"/>
                  </a:lnTo>
                  <a:lnTo>
                    <a:pt x="2476" y="1822"/>
                  </a:lnTo>
                  <a:lnTo>
                    <a:pt x="2476" y="1822"/>
                  </a:lnTo>
                  <a:lnTo>
                    <a:pt x="2478" y="1826"/>
                  </a:lnTo>
                  <a:lnTo>
                    <a:pt x="2478" y="1826"/>
                  </a:lnTo>
                  <a:lnTo>
                    <a:pt x="2480" y="1828"/>
                  </a:lnTo>
                  <a:lnTo>
                    <a:pt x="2480" y="1828"/>
                  </a:lnTo>
                  <a:lnTo>
                    <a:pt x="2480" y="1830"/>
                  </a:lnTo>
                  <a:lnTo>
                    <a:pt x="2480" y="1830"/>
                  </a:lnTo>
                  <a:lnTo>
                    <a:pt x="2480" y="1832"/>
                  </a:lnTo>
                  <a:lnTo>
                    <a:pt x="2480" y="1832"/>
                  </a:lnTo>
                  <a:lnTo>
                    <a:pt x="2480" y="1836"/>
                  </a:lnTo>
                  <a:lnTo>
                    <a:pt x="2480" y="1836"/>
                  </a:lnTo>
                  <a:lnTo>
                    <a:pt x="2484" y="1840"/>
                  </a:lnTo>
                  <a:lnTo>
                    <a:pt x="2484" y="1840"/>
                  </a:lnTo>
                  <a:lnTo>
                    <a:pt x="2484" y="1842"/>
                  </a:lnTo>
                  <a:lnTo>
                    <a:pt x="2484" y="1842"/>
                  </a:lnTo>
                  <a:lnTo>
                    <a:pt x="2486" y="1844"/>
                  </a:lnTo>
                  <a:lnTo>
                    <a:pt x="2486" y="1844"/>
                  </a:lnTo>
                  <a:lnTo>
                    <a:pt x="2488" y="1848"/>
                  </a:lnTo>
                  <a:lnTo>
                    <a:pt x="2488" y="1848"/>
                  </a:lnTo>
                  <a:lnTo>
                    <a:pt x="2490" y="1850"/>
                  </a:lnTo>
                  <a:lnTo>
                    <a:pt x="2492" y="1852"/>
                  </a:lnTo>
                  <a:lnTo>
                    <a:pt x="2492" y="1852"/>
                  </a:lnTo>
                  <a:lnTo>
                    <a:pt x="2492" y="1854"/>
                  </a:lnTo>
                  <a:lnTo>
                    <a:pt x="2492" y="1854"/>
                  </a:lnTo>
                  <a:lnTo>
                    <a:pt x="2496" y="1856"/>
                  </a:lnTo>
                  <a:lnTo>
                    <a:pt x="2496" y="1856"/>
                  </a:lnTo>
                  <a:lnTo>
                    <a:pt x="2498" y="1858"/>
                  </a:lnTo>
                  <a:lnTo>
                    <a:pt x="2498" y="1858"/>
                  </a:lnTo>
                  <a:lnTo>
                    <a:pt x="2500" y="1860"/>
                  </a:lnTo>
                  <a:lnTo>
                    <a:pt x="2500" y="1860"/>
                  </a:lnTo>
                  <a:lnTo>
                    <a:pt x="2502" y="1862"/>
                  </a:lnTo>
                  <a:lnTo>
                    <a:pt x="2502" y="1862"/>
                  </a:lnTo>
                  <a:lnTo>
                    <a:pt x="2504" y="1864"/>
                  </a:lnTo>
                  <a:lnTo>
                    <a:pt x="2504" y="1864"/>
                  </a:lnTo>
                  <a:lnTo>
                    <a:pt x="2506" y="1868"/>
                  </a:lnTo>
                  <a:lnTo>
                    <a:pt x="2506" y="1870"/>
                  </a:lnTo>
                  <a:lnTo>
                    <a:pt x="2506" y="1870"/>
                  </a:lnTo>
                  <a:lnTo>
                    <a:pt x="2508" y="1872"/>
                  </a:lnTo>
                  <a:lnTo>
                    <a:pt x="2508" y="1872"/>
                  </a:lnTo>
                  <a:lnTo>
                    <a:pt x="2508" y="1874"/>
                  </a:lnTo>
                  <a:lnTo>
                    <a:pt x="2508" y="1874"/>
                  </a:lnTo>
                  <a:lnTo>
                    <a:pt x="2510" y="1878"/>
                  </a:lnTo>
                  <a:lnTo>
                    <a:pt x="2510" y="1878"/>
                  </a:lnTo>
                  <a:lnTo>
                    <a:pt x="2512" y="1880"/>
                  </a:lnTo>
                  <a:lnTo>
                    <a:pt x="2512" y="1880"/>
                  </a:lnTo>
                  <a:lnTo>
                    <a:pt x="2512" y="1882"/>
                  </a:lnTo>
                  <a:lnTo>
                    <a:pt x="2512" y="1882"/>
                  </a:lnTo>
                  <a:lnTo>
                    <a:pt x="2514" y="1884"/>
                  </a:lnTo>
                  <a:lnTo>
                    <a:pt x="2514" y="1884"/>
                  </a:lnTo>
                  <a:lnTo>
                    <a:pt x="2516" y="1888"/>
                  </a:lnTo>
                  <a:lnTo>
                    <a:pt x="2516" y="1888"/>
                  </a:lnTo>
                  <a:lnTo>
                    <a:pt x="2518" y="1888"/>
                  </a:lnTo>
                  <a:lnTo>
                    <a:pt x="2518" y="1888"/>
                  </a:lnTo>
                  <a:lnTo>
                    <a:pt x="2520" y="1894"/>
                  </a:lnTo>
                  <a:lnTo>
                    <a:pt x="2520" y="1894"/>
                  </a:lnTo>
                  <a:lnTo>
                    <a:pt x="2520" y="1896"/>
                  </a:lnTo>
                  <a:lnTo>
                    <a:pt x="2520" y="1896"/>
                  </a:lnTo>
                  <a:lnTo>
                    <a:pt x="2522" y="1900"/>
                  </a:lnTo>
                  <a:lnTo>
                    <a:pt x="2522" y="1900"/>
                  </a:lnTo>
                  <a:lnTo>
                    <a:pt x="2524" y="1902"/>
                  </a:lnTo>
                  <a:lnTo>
                    <a:pt x="2524" y="1902"/>
                  </a:lnTo>
                  <a:lnTo>
                    <a:pt x="2526" y="1902"/>
                  </a:lnTo>
                  <a:lnTo>
                    <a:pt x="2526" y="1902"/>
                  </a:lnTo>
                  <a:lnTo>
                    <a:pt x="2528" y="1906"/>
                  </a:lnTo>
                  <a:lnTo>
                    <a:pt x="2528" y="1906"/>
                  </a:lnTo>
                  <a:lnTo>
                    <a:pt x="2530" y="1908"/>
                  </a:lnTo>
                  <a:lnTo>
                    <a:pt x="2530" y="1908"/>
                  </a:lnTo>
                  <a:lnTo>
                    <a:pt x="2530" y="1910"/>
                  </a:lnTo>
                  <a:lnTo>
                    <a:pt x="2530" y="1910"/>
                  </a:lnTo>
                  <a:lnTo>
                    <a:pt x="2530" y="1914"/>
                  </a:lnTo>
                  <a:lnTo>
                    <a:pt x="2530" y="1914"/>
                  </a:lnTo>
                  <a:lnTo>
                    <a:pt x="2534" y="1918"/>
                  </a:lnTo>
                  <a:lnTo>
                    <a:pt x="2534" y="1918"/>
                  </a:lnTo>
                  <a:lnTo>
                    <a:pt x="2538" y="1920"/>
                  </a:lnTo>
                  <a:lnTo>
                    <a:pt x="2538" y="1920"/>
                  </a:lnTo>
                  <a:lnTo>
                    <a:pt x="2538" y="1922"/>
                  </a:lnTo>
                  <a:lnTo>
                    <a:pt x="2538" y="1922"/>
                  </a:lnTo>
                  <a:lnTo>
                    <a:pt x="2540" y="1924"/>
                  </a:lnTo>
                  <a:lnTo>
                    <a:pt x="2540" y="1924"/>
                  </a:lnTo>
                  <a:lnTo>
                    <a:pt x="2542" y="1926"/>
                  </a:lnTo>
                  <a:lnTo>
                    <a:pt x="2546" y="1930"/>
                  </a:lnTo>
                  <a:lnTo>
                    <a:pt x="2546" y="1930"/>
                  </a:lnTo>
                  <a:lnTo>
                    <a:pt x="2548" y="1932"/>
                  </a:lnTo>
                  <a:lnTo>
                    <a:pt x="2548" y="1932"/>
                  </a:lnTo>
                  <a:lnTo>
                    <a:pt x="2550" y="1934"/>
                  </a:lnTo>
                  <a:lnTo>
                    <a:pt x="2550" y="1934"/>
                  </a:lnTo>
                  <a:lnTo>
                    <a:pt x="2552" y="1936"/>
                  </a:lnTo>
                  <a:lnTo>
                    <a:pt x="2552" y="1936"/>
                  </a:lnTo>
                  <a:lnTo>
                    <a:pt x="2552" y="1938"/>
                  </a:lnTo>
                  <a:lnTo>
                    <a:pt x="2552" y="1938"/>
                  </a:lnTo>
                  <a:lnTo>
                    <a:pt x="2554" y="1940"/>
                  </a:lnTo>
                  <a:lnTo>
                    <a:pt x="2554" y="1940"/>
                  </a:lnTo>
                  <a:lnTo>
                    <a:pt x="2556" y="1942"/>
                  </a:lnTo>
                  <a:lnTo>
                    <a:pt x="2556" y="1942"/>
                  </a:lnTo>
                  <a:lnTo>
                    <a:pt x="2558" y="1948"/>
                  </a:lnTo>
                  <a:lnTo>
                    <a:pt x="2558" y="1948"/>
                  </a:lnTo>
                  <a:lnTo>
                    <a:pt x="2560" y="1950"/>
                  </a:lnTo>
                  <a:lnTo>
                    <a:pt x="2560" y="1950"/>
                  </a:lnTo>
                  <a:lnTo>
                    <a:pt x="2562" y="1952"/>
                  </a:lnTo>
                  <a:lnTo>
                    <a:pt x="2562" y="1952"/>
                  </a:lnTo>
                  <a:lnTo>
                    <a:pt x="2562" y="1954"/>
                  </a:lnTo>
                  <a:lnTo>
                    <a:pt x="2562" y="1954"/>
                  </a:lnTo>
                  <a:lnTo>
                    <a:pt x="2564" y="1958"/>
                  </a:lnTo>
                  <a:lnTo>
                    <a:pt x="2564" y="1958"/>
                  </a:lnTo>
                  <a:lnTo>
                    <a:pt x="2564" y="1958"/>
                  </a:lnTo>
                  <a:lnTo>
                    <a:pt x="2566" y="1962"/>
                  </a:lnTo>
                  <a:lnTo>
                    <a:pt x="2566" y="1962"/>
                  </a:lnTo>
                  <a:lnTo>
                    <a:pt x="2570" y="1966"/>
                  </a:lnTo>
                  <a:lnTo>
                    <a:pt x="2570" y="1966"/>
                  </a:lnTo>
                  <a:lnTo>
                    <a:pt x="2572" y="1966"/>
                  </a:lnTo>
                  <a:lnTo>
                    <a:pt x="2572" y="1966"/>
                  </a:lnTo>
                  <a:lnTo>
                    <a:pt x="2572" y="1970"/>
                  </a:lnTo>
                  <a:lnTo>
                    <a:pt x="2572" y="1970"/>
                  </a:lnTo>
                  <a:lnTo>
                    <a:pt x="2572" y="1972"/>
                  </a:lnTo>
                  <a:lnTo>
                    <a:pt x="2572" y="1972"/>
                  </a:lnTo>
                  <a:lnTo>
                    <a:pt x="2570" y="1972"/>
                  </a:lnTo>
                  <a:lnTo>
                    <a:pt x="2570" y="1972"/>
                  </a:lnTo>
                  <a:lnTo>
                    <a:pt x="2566" y="1970"/>
                  </a:lnTo>
                  <a:lnTo>
                    <a:pt x="2566" y="1970"/>
                  </a:lnTo>
                  <a:lnTo>
                    <a:pt x="2562" y="1970"/>
                  </a:lnTo>
                  <a:lnTo>
                    <a:pt x="2560" y="1970"/>
                  </a:lnTo>
                  <a:lnTo>
                    <a:pt x="2560" y="1970"/>
                  </a:lnTo>
                  <a:lnTo>
                    <a:pt x="2560" y="1968"/>
                  </a:lnTo>
                  <a:lnTo>
                    <a:pt x="2560" y="1968"/>
                  </a:lnTo>
                  <a:lnTo>
                    <a:pt x="2556" y="1968"/>
                  </a:lnTo>
                  <a:lnTo>
                    <a:pt x="2556" y="1968"/>
                  </a:lnTo>
                  <a:lnTo>
                    <a:pt x="2552" y="1968"/>
                  </a:lnTo>
                  <a:lnTo>
                    <a:pt x="2552" y="1968"/>
                  </a:lnTo>
                  <a:lnTo>
                    <a:pt x="2550" y="1968"/>
                  </a:lnTo>
                  <a:lnTo>
                    <a:pt x="2550" y="1968"/>
                  </a:lnTo>
                  <a:lnTo>
                    <a:pt x="2548" y="1968"/>
                  </a:lnTo>
                  <a:lnTo>
                    <a:pt x="2548" y="1968"/>
                  </a:lnTo>
                  <a:lnTo>
                    <a:pt x="2544" y="1968"/>
                  </a:lnTo>
                  <a:lnTo>
                    <a:pt x="2544" y="1968"/>
                  </a:lnTo>
                  <a:lnTo>
                    <a:pt x="2538" y="1968"/>
                  </a:lnTo>
                  <a:lnTo>
                    <a:pt x="2538" y="1968"/>
                  </a:lnTo>
                  <a:lnTo>
                    <a:pt x="2538" y="1968"/>
                  </a:lnTo>
                  <a:lnTo>
                    <a:pt x="2538" y="1968"/>
                  </a:lnTo>
                  <a:lnTo>
                    <a:pt x="2536" y="1968"/>
                  </a:lnTo>
                  <a:lnTo>
                    <a:pt x="2536" y="1968"/>
                  </a:lnTo>
                  <a:lnTo>
                    <a:pt x="2534" y="1968"/>
                  </a:lnTo>
                  <a:lnTo>
                    <a:pt x="2534" y="1968"/>
                  </a:lnTo>
                  <a:lnTo>
                    <a:pt x="2530" y="1968"/>
                  </a:lnTo>
                  <a:lnTo>
                    <a:pt x="2530" y="1968"/>
                  </a:lnTo>
                  <a:lnTo>
                    <a:pt x="2528" y="1970"/>
                  </a:lnTo>
                  <a:lnTo>
                    <a:pt x="2528" y="1970"/>
                  </a:lnTo>
                  <a:lnTo>
                    <a:pt x="2526" y="1968"/>
                  </a:lnTo>
                  <a:lnTo>
                    <a:pt x="2526" y="1968"/>
                  </a:lnTo>
                  <a:lnTo>
                    <a:pt x="2522" y="1968"/>
                  </a:lnTo>
                  <a:lnTo>
                    <a:pt x="2522" y="1968"/>
                  </a:lnTo>
                  <a:lnTo>
                    <a:pt x="2522" y="1968"/>
                  </a:lnTo>
                  <a:lnTo>
                    <a:pt x="2522" y="1968"/>
                  </a:lnTo>
                  <a:lnTo>
                    <a:pt x="2520" y="1968"/>
                  </a:lnTo>
                  <a:lnTo>
                    <a:pt x="2520" y="1968"/>
                  </a:lnTo>
                  <a:lnTo>
                    <a:pt x="2516" y="1968"/>
                  </a:lnTo>
                  <a:lnTo>
                    <a:pt x="2516" y="1968"/>
                  </a:lnTo>
                  <a:lnTo>
                    <a:pt x="2516" y="1968"/>
                  </a:lnTo>
                  <a:lnTo>
                    <a:pt x="2516" y="1968"/>
                  </a:lnTo>
                  <a:lnTo>
                    <a:pt x="2512" y="1968"/>
                  </a:lnTo>
                  <a:lnTo>
                    <a:pt x="2512" y="1968"/>
                  </a:lnTo>
                  <a:lnTo>
                    <a:pt x="2510" y="1970"/>
                  </a:lnTo>
                  <a:lnTo>
                    <a:pt x="2510" y="1970"/>
                  </a:lnTo>
                  <a:lnTo>
                    <a:pt x="2508" y="1970"/>
                  </a:lnTo>
                  <a:lnTo>
                    <a:pt x="2508" y="1970"/>
                  </a:lnTo>
                  <a:lnTo>
                    <a:pt x="2504" y="1970"/>
                  </a:lnTo>
                  <a:lnTo>
                    <a:pt x="2504" y="1970"/>
                  </a:lnTo>
                  <a:lnTo>
                    <a:pt x="2504" y="1968"/>
                  </a:lnTo>
                  <a:lnTo>
                    <a:pt x="2504" y="1968"/>
                  </a:lnTo>
                  <a:lnTo>
                    <a:pt x="2500" y="1968"/>
                  </a:lnTo>
                  <a:lnTo>
                    <a:pt x="2500" y="1968"/>
                  </a:lnTo>
                  <a:lnTo>
                    <a:pt x="2500" y="1968"/>
                  </a:lnTo>
                  <a:lnTo>
                    <a:pt x="2500" y="1968"/>
                  </a:lnTo>
                  <a:lnTo>
                    <a:pt x="2496" y="1968"/>
                  </a:lnTo>
                  <a:lnTo>
                    <a:pt x="2496" y="1968"/>
                  </a:lnTo>
                  <a:lnTo>
                    <a:pt x="2494" y="1970"/>
                  </a:lnTo>
                  <a:lnTo>
                    <a:pt x="2494" y="1970"/>
                  </a:lnTo>
                  <a:lnTo>
                    <a:pt x="2490" y="1970"/>
                  </a:lnTo>
                  <a:lnTo>
                    <a:pt x="2490" y="1970"/>
                  </a:lnTo>
                  <a:lnTo>
                    <a:pt x="2488" y="1970"/>
                  </a:lnTo>
                  <a:lnTo>
                    <a:pt x="2488" y="1970"/>
                  </a:lnTo>
                  <a:lnTo>
                    <a:pt x="2484" y="1970"/>
                  </a:lnTo>
                  <a:lnTo>
                    <a:pt x="2484" y="1970"/>
                  </a:lnTo>
                  <a:lnTo>
                    <a:pt x="2482" y="1970"/>
                  </a:lnTo>
                  <a:lnTo>
                    <a:pt x="2476" y="1970"/>
                  </a:lnTo>
                  <a:lnTo>
                    <a:pt x="2476" y="1970"/>
                  </a:lnTo>
                  <a:lnTo>
                    <a:pt x="2474" y="1970"/>
                  </a:lnTo>
                  <a:lnTo>
                    <a:pt x="2474" y="1970"/>
                  </a:lnTo>
                  <a:lnTo>
                    <a:pt x="2470" y="1970"/>
                  </a:lnTo>
                  <a:lnTo>
                    <a:pt x="2470" y="1970"/>
                  </a:lnTo>
                  <a:lnTo>
                    <a:pt x="2468" y="1970"/>
                  </a:lnTo>
                  <a:lnTo>
                    <a:pt x="2468" y="1970"/>
                  </a:lnTo>
                  <a:lnTo>
                    <a:pt x="2462" y="1970"/>
                  </a:lnTo>
                  <a:lnTo>
                    <a:pt x="2462" y="1970"/>
                  </a:lnTo>
                  <a:lnTo>
                    <a:pt x="2460" y="1970"/>
                  </a:lnTo>
                  <a:lnTo>
                    <a:pt x="2454" y="1970"/>
                  </a:lnTo>
                  <a:lnTo>
                    <a:pt x="2454" y="1970"/>
                  </a:lnTo>
                  <a:lnTo>
                    <a:pt x="2454" y="1970"/>
                  </a:lnTo>
                  <a:lnTo>
                    <a:pt x="2452" y="1970"/>
                  </a:lnTo>
                  <a:lnTo>
                    <a:pt x="2452" y="1970"/>
                  </a:lnTo>
                  <a:lnTo>
                    <a:pt x="2448" y="1970"/>
                  </a:lnTo>
                  <a:lnTo>
                    <a:pt x="2448" y="1970"/>
                  </a:lnTo>
                  <a:lnTo>
                    <a:pt x="2444" y="1970"/>
                  </a:lnTo>
                  <a:lnTo>
                    <a:pt x="2444" y="1970"/>
                  </a:lnTo>
                  <a:lnTo>
                    <a:pt x="2440" y="1970"/>
                  </a:lnTo>
                  <a:lnTo>
                    <a:pt x="2440" y="1970"/>
                  </a:lnTo>
                  <a:lnTo>
                    <a:pt x="2438" y="1970"/>
                  </a:lnTo>
                  <a:lnTo>
                    <a:pt x="2438" y="1970"/>
                  </a:lnTo>
                  <a:lnTo>
                    <a:pt x="2436" y="1970"/>
                  </a:lnTo>
                  <a:lnTo>
                    <a:pt x="2436" y="1970"/>
                  </a:lnTo>
                  <a:lnTo>
                    <a:pt x="2436" y="1970"/>
                  </a:lnTo>
                  <a:lnTo>
                    <a:pt x="2432" y="1970"/>
                  </a:lnTo>
                  <a:lnTo>
                    <a:pt x="2432" y="1970"/>
                  </a:lnTo>
                  <a:lnTo>
                    <a:pt x="2430" y="1970"/>
                  </a:lnTo>
                  <a:lnTo>
                    <a:pt x="2430" y="1970"/>
                  </a:lnTo>
                  <a:lnTo>
                    <a:pt x="2430" y="1970"/>
                  </a:lnTo>
                  <a:lnTo>
                    <a:pt x="2430" y="1970"/>
                  </a:lnTo>
                  <a:lnTo>
                    <a:pt x="2426" y="1970"/>
                  </a:lnTo>
                  <a:lnTo>
                    <a:pt x="2426" y="1970"/>
                  </a:lnTo>
                  <a:lnTo>
                    <a:pt x="2424" y="1970"/>
                  </a:lnTo>
                  <a:lnTo>
                    <a:pt x="2424" y="1970"/>
                  </a:lnTo>
                  <a:lnTo>
                    <a:pt x="2420" y="1970"/>
                  </a:lnTo>
                  <a:lnTo>
                    <a:pt x="2420" y="1970"/>
                  </a:lnTo>
                  <a:lnTo>
                    <a:pt x="2418" y="1970"/>
                  </a:lnTo>
                  <a:lnTo>
                    <a:pt x="2418" y="1970"/>
                  </a:lnTo>
                  <a:lnTo>
                    <a:pt x="2414" y="1970"/>
                  </a:lnTo>
                  <a:lnTo>
                    <a:pt x="2412" y="1970"/>
                  </a:lnTo>
                  <a:lnTo>
                    <a:pt x="2412" y="1970"/>
                  </a:lnTo>
                  <a:lnTo>
                    <a:pt x="2412" y="1970"/>
                  </a:lnTo>
                  <a:lnTo>
                    <a:pt x="2408" y="1970"/>
                  </a:lnTo>
                  <a:lnTo>
                    <a:pt x="2408" y="1970"/>
                  </a:lnTo>
                  <a:lnTo>
                    <a:pt x="2406" y="1968"/>
                  </a:lnTo>
                  <a:lnTo>
                    <a:pt x="2406" y="1968"/>
                  </a:lnTo>
                  <a:lnTo>
                    <a:pt x="2398" y="1970"/>
                  </a:lnTo>
                  <a:lnTo>
                    <a:pt x="2398" y="1970"/>
                  </a:lnTo>
                  <a:lnTo>
                    <a:pt x="2394" y="1970"/>
                  </a:lnTo>
                  <a:lnTo>
                    <a:pt x="2394" y="1970"/>
                  </a:lnTo>
                  <a:lnTo>
                    <a:pt x="2386" y="1970"/>
                  </a:lnTo>
                  <a:lnTo>
                    <a:pt x="2386" y="1970"/>
                  </a:lnTo>
                  <a:lnTo>
                    <a:pt x="2382" y="1970"/>
                  </a:lnTo>
                  <a:lnTo>
                    <a:pt x="2382" y="1970"/>
                  </a:lnTo>
                  <a:lnTo>
                    <a:pt x="2380" y="1970"/>
                  </a:lnTo>
                  <a:lnTo>
                    <a:pt x="2380" y="1970"/>
                  </a:lnTo>
                  <a:lnTo>
                    <a:pt x="2380" y="1970"/>
                  </a:lnTo>
                  <a:lnTo>
                    <a:pt x="2380" y="1970"/>
                  </a:lnTo>
                  <a:lnTo>
                    <a:pt x="2378" y="1970"/>
                  </a:lnTo>
                  <a:lnTo>
                    <a:pt x="2378" y="1970"/>
                  </a:lnTo>
                  <a:lnTo>
                    <a:pt x="2374" y="1970"/>
                  </a:lnTo>
                  <a:lnTo>
                    <a:pt x="2374" y="1970"/>
                  </a:lnTo>
                  <a:lnTo>
                    <a:pt x="2372" y="1970"/>
                  </a:lnTo>
                  <a:lnTo>
                    <a:pt x="2372" y="1970"/>
                  </a:lnTo>
                  <a:lnTo>
                    <a:pt x="2368" y="1968"/>
                  </a:lnTo>
                  <a:lnTo>
                    <a:pt x="2368" y="1968"/>
                  </a:lnTo>
                  <a:lnTo>
                    <a:pt x="2364" y="1970"/>
                  </a:lnTo>
                  <a:lnTo>
                    <a:pt x="2364" y="1970"/>
                  </a:lnTo>
                  <a:lnTo>
                    <a:pt x="2358" y="1970"/>
                  </a:lnTo>
                  <a:lnTo>
                    <a:pt x="2358" y="1970"/>
                  </a:lnTo>
                  <a:lnTo>
                    <a:pt x="2356" y="1970"/>
                  </a:lnTo>
                  <a:lnTo>
                    <a:pt x="2354" y="1970"/>
                  </a:lnTo>
                  <a:lnTo>
                    <a:pt x="2354" y="1970"/>
                  </a:lnTo>
                  <a:lnTo>
                    <a:pt x="2350" y="1970"/>
                  </a:lnTo>
                  <a:lnTo>
                    <a:pt x="2350" y="1970"/>
                  </a:lnTo>
                  <a:lnTo>
                    <a:pt x="2348" y="1970"/>
                  </a:lnTo>
                  <a:lnTo>
                    <a:pt x="2348" y="1970"/>
                  </a:lnTo>
                  <a:lnTo>
                    <a:pt x="2346" y="1970"/>
                  </a:lnTo>
                  <a:lnTo>
                    <a:pt x="2344" y="1970"/>
                  </a:lnTo>
                  <a:lnTo>
                    <a:pt x="2344" y="1970"/>
                  </a:lnTo>
                  <a:lnTo>
                    <a:pt x="2342" y="1970"/>
                  </a:lnTo>
                  <a:lnTo>
                    <a:pt x="2342" y="1970"/>
                  </a:lnTo>
                  <a:lnTo>
                    <a:pt x="2338" y="1972"/>
                  </a:lnTo>
                  <a:lnTo>
                    <a:pt x="2338" y="1972"/>
                  </a:lnTo>
                  <a:lnTo>
                    <a:pt x="2336" y="1972"/>
                  </a:lnTo>
                  <a:lnTo>
                    <a:pt x="2336" y="1972"/>
                  </a:lnTo>
                  <a:lnTo>
                    <a:pt x="2332" y="1972"/>
                  </a:lnTo>
                  <a:lnTo>
                    <a:pt x="2328" y="1972"/>
                  </a:lnTo>
                  <a:lnTo>
                    <a:pt x="2326" y="1972"/>
                  </a:lnTo>
                  <a:lnTo>
                    <a:pt x="2326" y="1972"/>
                  </a:lnTo>
                  <a:lnTo>
                    <a:pt x="2324" y="1972"/>
                  </a:lnTo>
                  <a:lnTo>
                    <a:pt x="2324" y="1972"/>
                  </a:lnTo>
                  <a:lnTo>
                    <a:pt x="2320" y="1972"/>
                  </a:lnTo>
                  <a:lnTo>
                    <a:pt x="2320" y="1972"/>
                  </a:lnTo>
                  <a:lnTo>
                    <a:pt x="2318" y="1972"/>
                  </a:lnTo>
                  <a:lnTo>
                    <a:pt x="2318" y="1972"/>
                  </a:lnTo>
                  <a:lnTo>
                    <a:pt x="2314" y="1972"/>
                  </a:lnTo>
                  <a:lnTo>
                    <a:pt x="2314" y="1972"/>
                  </a:lnTo>
                  <a:lnTo>
                    <a:pt x="2310" y="1972"/>
                  </a:lnTo>
                  <a:lnTo>
                    <a:pt x="2310" y="1972"/>
                  </a:lnTo>
                  <a:lnTo>
                    <a:pt x="2308" y="1972"/>
                  </a:lnTo>
                  <a:lnTo>
                    <a:pt x="2308" y="1972"/>
                  </a:lnTo>
                  <a:lnTo>
                    <a:pt x="2308" y="1972"/>
                  </a:lnTo>
                  <a:lnTo>
                    <a:pt x="2308" y="1972"/>
                  </a:lnTo>
                  <a:lnTo>
                    <a:pt x="2304" y="1970"/>
                  </a:lnTo>
                  <a:lnTo>
                    <a:pt x="2304" y="1970"/>
                  </a:lnTo>
                  <a:lnTo>
                    <a:pt x="2300" y="1972"/>
                  </a:lnTo>
                  <a:lnTo>
                    <a:pt x="2300" y="1972"/>
                  </a:lnTo>
                  <a:lnTo>
                    <a:pt x="2294" y="1972"/>
                  </a:lnTo>
                  <a:lnTo>
                    <a:pt x="2294" y="1972"/>
                  </a:lnTo>
                  <a:lnTo>
                    <a:pt x="2292" y="1972"/>
                  </a:lnTo>
                  <a:lnTo>
                    <a:pt x="2292" y="1972"/>
                  </a:lnTo>
                  <a:lnTo>
                    <a:pt x="2290" y="1972"/>
                  </a:lnTo>
                  <a:lnTo>
                    <a:pt x="2290" y="1972"/>
                  </a:lnTo>
                  <a:lnTo>
                    <a:pt x="2286" y="1972"/>
                  </a:lnTo>
                  <a:lnTo>
                    <a:pt x="2286" y="1972"/>
                  </a:lnTo>
                  <a:lnTo>
                    <a:pt x="2284" y="1972"/>
                  </a:lnTo>
                  <a:lnTo>
                    <a:pt x="2284" y="1972"/>
                  </a:lnTo>
                  <a:lnTo>
                    <a:pt x="2280" y="1972"/>
                  </a:lnTo>
                  <a:lnTo>
                    <a:pt x="2280" y="1972"/>
                  </a:lnTo>
                  <a:lnTo>
                    <a:pt x="2278" y="1972"/>
                  </a:lnTo>
                  <a:lnTo>
                    <a:pt x="2278" y="1972"/>
                  </a:lnTo>
                  <a:lnTo>
                    <a:pt x="2276" y="1972"/>
                  </a:lnTo>
                  <a:lnTo>
                    <a:pt x="2276" y="1972"/>
                  </a:lnTo>
                  <a:lnTo>
                    <a:pt x="2272" y="1972"/>
                  </a:lnTo>
                  <a:lnTo>
                    <a:pt x="2272" y="1972"/>
                  </a:lnTo>
                  <a:lnTo>
                    <a:pt x="2270" y="1972"/>
                  </a:lnTo>
                  <a:lnTo>
                    <a:pt x="2270" y="1972"/>
                  </a:lnTo>
                  <a:lnTo>
                    <a:pt x="2268" y="1972"/>
                  </a:lnTo>
                  <a:lnTo>
                    <a:pt x="2268" y="1972"/>
                  </a:lnTo>
                  <a:lnTo>
                    <a:pt x="2264" y="1972"/>
                  </a:lnTo>
                  <a:lnTo>
                    <a:pt x="2264" y="1972"/>
                  </a:lnTo>
                  <a:lnTo>
                    <a:pt x="2262" y="1970"/>
                  </a:lnTo>
                  <a:lnTo>
                    <a:pt x="2262" y="1970"/>
                  </a:lnTo>
                  <a:lnTo>
                    <a:pt x="2258" y="1970"/>
                  </a:lnTo>
                  <a:lnTo>
                    <a:pt x="2258" y="1970"/>
                  </a:lnTo>
                  <a:lnTo>
                    <a:pt x="2254" y="1970"/>
                  </a:lnTo>
                  <a:lnTo>
                    <a:pt x="2254" y="1970"/>
                  </a:lnTo>
                  <a:lnTo>
                    <a:pt x="2250" y="1970"/>
                  </a:lnTo>
                  <a:lnTo>
                    <a:pt x="2250" y="1970"/>
                  </a:lnTo>
                  <a:lnTo>
                    <a:pt x="2248" y="1970"/>
                  </a:lnTo>
                  <a:lnTo>
                    <a:pt x="2246" y="1970"/>
                  </a:lnTo>
                  <a:lnTo>
                    <a:pt x="2246" y="1970"/>
                  </a:lnTo>
                  <a:lnTo>
                    <a:pt x="2238" y="1972"/>
                  </a:lnTo>
                  <a:lnTo>
                    <a:pt x="2238" y="1972"/>
                  </a:lnTo>
                  <a:lnTo>
                    <a:pt x="2232" y="1976"/>
                  </a:lnTo>
                  <a:lnTo>
                    <a:pt x="2232" y="1976"/>
                  </a:lnTo>
                  <a:lnTo>
                    <a:pt x="2228" y="1980"/>
                  </a:lnTo>
                  <a:lnTo>
                    <a:pt x="2228" y="1980"/>
                  </a:lnTo>
                  <a:lnTo>
                    <a:pt x="2228" y="1980"/>
                  </a:lnTo>
                  <a:lnTo>
                    <a:pt x="2228" y="1980"/>
                  </a:lnTo>
                  <a:lnTo>
                    <a:pt x="2226" y="1984"/>
                  </a:lnTo>
                  <a:lnTo>
                    <a:pt x="2224" y="1988"/>
                  </a:lnTo>
                  <a:lnTo>
                    <a:pt x="2224" y="1988"/>
                  </a:lnTo>
                  <a:lnTo>
                    <a:pt x="2224" y="1990"/>
                  </a:lnTo>
                  <a:lnTo>
                    <a:pt x="2224" y="1990"/>
                  </a:lnTo>
                  <a:lnTo>
                    <a:pt x="2224" y="1994"/>
                  </a:lnTo>
                  <a:lnTo>
                    <a:pt x="2224" y="1994"/>
                  </a:lnTo>
                  <a:lnTo>
                    <a:pt x="2224" y="1996"/>
                  </a:lnTo>
                  <a:lnTo>
                    <a:pt x="2224" y="1996"/>
                  </a:lnTo>
                  <a:lnTo>
                    <a:pt x="2224" y="2000"/>
                  </a:lnTo>
                  <a:lnTo>
                    <a:pt x="2224" y="2000"/>
                  </a:lnTo>
                  <a:lnTo>
                    <a:pt x="2226" y="2006"/>
                  </a:lnTo>
                  <a:lnTo>
                    <a:pt x="2226" y="2006"/>
                  </a:lnTo>
                  <a:lnTo>
                    <a:pt x="2226" y="2006"/>
                  </a:lnTo>
                  <a:lnTo>
                    <a:pt x="2228" y="2010"/>
                  </a:lnTo>
                  <a:lnTo>
                    <a:pt x="2228" y="2010"/>
                  </a:lnTo>
                  <a:lnTo>
                    <a:pt x="2228" y="2012"/>
                  </a:lnTo>
                  <a:lnTo>
                    <a:pt x="2230" y="2014"/>
                  </a:lnTo>
                  <a:lnTo>
                    <a:pt x="2230" y="2014"/>
                  </a:lnTo>
                  <a:lnTo>
                    <a:pt x="2232" y="2018"/>
                  </a:lnTo>
                  <a:lnTo>
                    <a:pt x="2232" y="2018"/>
                  </a:lnTo>
                  <a:lnTo>
                    <a:pt x="2232" y="2020"/>
                  </a:lnTo>
                  <a:lnTo>
                    <a:pt x="2232" y="2020"/>
                  </a:lnTo>
                  <a:lnTo>
                    <a:pt x="2234" y="2022"/>
                  </a:lnTo>
                  <a:lnTo>
                    <a:pt x="2234" y="2022"/>
                  </a:lnTo>
                  <a:lnTo>
                    <a:pt x="2234" y="2022"/>
                  </a:lnTo>
                  <a:lnTo>
                    <a:pt x="2234" y="2026"/>
                  </a:lnTo>
                  <a:lnTo>
                    <a:pt x="2234" y="2026"/>
                  </a:lnTo>
                  <a:lnTo>
                    <a:pt x="2234" y="2028"/>
                  </a:lnTo>
                  <a:lnTo>
                    <a:pt x="2234" y="2028"/>
                  </a:lnTo>
                  <a:lnTo>
                    <a:pt x="2234" y="2030"/>
                  </a:lnTo>
                  <a:lnTo>
                    <a:pt x="2234" y="2030"/>
                  </a:lnTo>
                  <a:lnTo>
                    <a:pt x="2232" y="2034"/>
                  </a:lnTo>
                  <a:lnTo>
                    <a:pt x="2232" y="2034"/>
                  </a:lnTo>
                  <a:lnTo>
                    <a:pt x="2232" y="2038"/>
                  </a:lnTo>
                  <a:lnTo>
                    <a:pt x="2234" y="2040"/>
                  </a:lnTo>
                  <a:lnTo>
                    <a:pt x="2234" y="2040"/>
                  </a:lnTo>
                  <a:lnTo>
                    <a:pt x="2236" y="2042"/>
                  </a:lnTo>
                  <a:lnTo>
                    <a:pt x="2236" y="2042"/>
                  </a:lnTo>
                  <a:lnTo>
                    <a:pt x="2236" y="2046"/>
                  </a:lnTo>
                  <a:lnTo>
                    <a:pt x="2236" y="2046"/>
                  </a:lnTo>
                  <a:lnTo>
                    <a:pt x="2238" y="2048"/>
                  </a:lnTo>
                  <a:lnTo>
                    <a:pt x="2238" y="2048"/>
                  </a:lnTo>
                  <a:lnTo>
                    <a:pt x="2238" y="2050"/>
                  </a:lnTo>
                  <a:lnTo>
                    <a:pt x="2238" y="2050"/>
                  </a:lnTo>
                  <a:lnTo>
                    <a:pt x="2240" y="2054"/>
                  </a:lnTo>
                  <a:lnTo>
                    <a:pt x="2242" y="2060"/>
                  </a:lnTo>
                  <a:lnTo>
                    <a:pt x="2242" y="2060"/>
                  </a:lnTo>
                  <a:lnTo>
                    <a:pt x="2244" y="2064"/>
                  </a:lnTo>
                  <a:lnTo>
                    <a:pt x="2244" y="2064"/>
                  </a:lnTo>
                  <a:lnTo>
                    <a:pt x="2246" y="2066"/>
                  </a:lnTo>
                  <a:lnTo>
                    <a:pt x="2246" y="2066"/>
                  </a:lnTo>
                  <a:lnTo>
                    <a:pt x="2246" y="2070"/>
                  </a:lnTo>
                  <a:lnTo>
                    <a:pt x="2246" y="2070"/>
                  </a:lnTo>
                  <a:lnTo>
                    <a:pt x="2246" y="2070"/>
                  </a:lnTo>
                  <a:lnTo>
                    <a:pt x="2246" y="2070"/>
                  </a:lnTo>
                  <a:lnTo>
                    <a:pt x="2246" y="2074"/>
                  </a:lnTo>
                  <a:lnTo>
                    <a:pt x="2246" y="2074"/>
                  </a:lnTo>
                  <a:lnTo>
                    <a:pt x="2246" y="2074"/>
                  </a:lnTo>
                  <a:lnTo>
                    <a:pt x="2246" y="2074"/>
                  </a:lnTo>
                  <a:lnTo>
                    <a:pt x="2246" y="2076"/>
                  </a:lnTo>
                  <a:lnTo>
                    <a:pt x="2246" y="2076"/>
                  </a:lnTo>
                  <a:lnTo>
                    <a:pt x="2246" y="2080"/>
                  </a:lnTo>
                  <a:lnTo>
                    <a:pt x="2246" y="2080"/>
                  </a:lnTo>
                  <a:lnTo>
                    <a:pt x="2246" y="2084"/>
                  </a:lnTo>
                  <a:lnTo>
                    <a:pt x="2246" y="2084"/>
                  </a:lnTo>
                  <a:lnTo>
                    <a:pt x="2246" y="2086"/>
                  </a:lnTo>
                  <a:lnTo>
                    <a:pt x="2246" y="2086"/>
                  </a:lnTo>
                  <a:lnTo>
                    <a:pt x="2248" y="2092"/>
                  </a:lnTo>
                  <a:lnTo>
                    <a:pt x="2248" y="2092"/>
                  </a:lnTo>
                  <a:lnTo>
                    <a:pt x="2250" y="2094"/>
                  </a:lnTo>
                  <a:lnTo>
                    <a:pt x="2250" y="2094"/>
                  </a:lnTo>
                  <a:lnTo>
                    <a:pt x="2252" y="2096"/>
                  </a:lnTo>
                  <a:lnTo>
                    <a:pt x="2252" y="2096"/>
                  </a:lnTo>
                  <a:lnTo>
                    <a:pt x="2252" y="2098"/>
                  </a:lnTo>
                  <a:lnTo>
                    <a:pt x="2252" y="2098"/>
                  </a:lnTo>
                  <a:lnTo>
                    <a:pt x="2252" y="2102"/>
                  </a:lnTo>
                  <a:lnTo>
                    <a:pt x="2252" y="2102"/>
                  </a:lnTo>
                  <a:lnTo>
                    <a:pt x="2252" y="2104"/>
                  </a:lnTo>
                  <a:lnTo>
                    <a:pt x="2252" y="2104"/>
                  </a:lnTo>
                  <a:lnTo>
                    <a:pt x="2252" y="2106"/>
                  </a:lnTo>
                  <a:lnTo>
                    <a:pt x="2252" y="2106"/>
                  </a:lnTo>
                  <a:lnTo>
                    <a:pt x="2252" y="2110"/>
                  </a:lnTo>
                  <a:lnTo>
                    <a:pt x="2252" y="2110"/>
                  </a:lnTo>
                  <a:lnTo>
                    <a:pt x="2252" y="2112"/>
                  </a:lnTo>
                  <a:lnTo>
                    <a:pt x="2252" y="2112"/>
                  </a:lnTo>
                  <a:lnTo>
                    <a:pt x="2254" y="2118"/>
                  </a:lnTo>
                  <a:lnTo>
                    <a:pt x="2254" y="2118"/>
                  </a:lnTo>
                  <a:lnTo>
                    <a:pt x="2254" y="2118"/>
                  </a:lnTo>
                  <a:lnTo>
                    <a:pt x="2254" y="2118"/>
                  </a:lnTo>
                  <a:lnTo>
                    <a:pt x="2256" y="2122"/>
                  </a:lnTo>
                  <a:lnTo>
                    <a:pt x="2256" y="2122"/>
                  </a:lnTo>
                  <a:lnTo>
                    <a:pt x="2258" y="2128"/>
                  </a:lnTo>
                  <a:lnTo>
                    <a:pt x="2258" y="2128"/>
                  </a:lnTo>
                  <a:lnTo>
                    <a:pt x="2258" y="2130"/>
                  </a:lnTo>
                  <a:lnTo>
                    <a:pt x="2258" y="2132"/>
                  </a:lnTo>
                  <a:lnTo>
                    <a:pt x="2258" y="2132"/>
                  </a:lnTo>
                  <a:lnTo>
                    <a:pt x="2260" y="2138"/>
                  </a:lnTo>
                  <a:lnTo>
                    <a:pt x="2260" y="2138"/>
                  </a:lnTo>
                  <a:lnTo>
                    <a:pt x="2260" y="2142"/>
                  </a:lnTo>
                  <a:lnTo>
                    <a:pt x="2260" y="2142"/>
                  </a:lnTo>
                  <a:lnTo>
                    <a:pt x="2260" y="2144"/>
                  </a:lnTo>
                  <a:lnTo>
                    <a:pt x="2260" y="2144"/>
                  </a:lnTo>
                  <a:lnTo>
                    <a:pt x="2262" y="2148"/>
                  </a:lnTo>
                  <a:lnTo>
                    <a:pt x="2262" y="2148"/>
                  </a:lnTo>
                  <a:lnTo>
                    <a:pt x="2264" y="2150"/>
                  </a:lnTo>
                  <a:lnTo>
                    <a:pt x="2264" y="2150"/>
                  </a:lnTo>
                  <a:lnTo>
                    <a:pt x="2264" y="2152"/>
                  </a:lnTo>
                  <a:lnTo>
                    <a:pt x="2264" y="2152"/>
                  </a:lnTo>
                  <a:lnTo>
                    <a:pt x="2264" y="2156"/>
                  </a:lnTo>
                  <a:lnTo>
                    <a:pt x="2264" y="2156"/>
                  </a:lnTo>
                  <a:lnTo>
                    <a:pt x="2268" y="2160"/>
                  </a:lnTo>
                  <a:lnTo>
                    <a:pt x="2268" y="2160"/>
                  </a:lnTo>
                  <a:lnTo>
                    <a:pt x="2270" y="2160"/>
                  </a:lnTo>
                  <a:lnTo>
                    <a:pt x="2270" y="2160"/>
                  </a:lnTo>
                  <a:lnTo>
                    <a:pt x="2270" y="2162"/>
                  </a:lnTo>
                  <a:lnTo>
                    <a:pt x="2270" y="2162"/>
                  </a:lnTo>
                  <a:lnTo>
                    <a:pt x="2270" y="2164"/>
                  </a:lnTo>
                  <a:lnTo>
                    <a:pt x="2270" y="2164"/>
                  </a:lnTo>
                  <a:lnTo>
                    <a:pt x="2270" y="2166"/>
                  </a:lnTo>
                  <a:lnTo>
                    <a:pt x="2270" y="2168"/>
                  </a:lnTo>
                  <a:lnTo>
                    <a:pt x="2270" y="2168"/>
                  </a:lnTo>
                  <a:lnTo>
                    <a:pt x="2270" y="2172"/>
                  </a:lnTo>
                  <a:lnTo>
                    <a:pt x="2270" y="2172"/>
                  </a:lnTo>
                  <a:lnTo>
                    <a:pt x="2270" y="2174"/>
                  </a:lnTo>
                  <a:lnTo>
                    <a:pt x="2270" y="2174"/>
                  </a:lnTo>
                  <a:lnTo>
                    <a:pt x="2270" y="2176"/>
                  </a:lnTo>
                  <a:lnTo>
                    <a:pt x="2270" y="2176"/>
                  </a:lnTo>
                  <a:lnTo>
                    <a:pt x="2270" y="2182"/>
                  </a:lnTo>
                  <a:lnTo>
                    <a:pt x="2270" y="2182"/>
                  </a:lnTo>
                  <a:lnTo>
                    <a:pt x="2274" y="2186"/>
                  </a:lnTo>
                  <a:lnTo>
                    <a:pt x="2274" y="2186"/>
                  </a:lnTo>
                  <a:lnTo>
                    <a:pt x="2276" y="2190"/>
                  </a:lnTo>
                  <a:lnTo>
                    <a:pt x="2276" y="2190"/>
                  </a:lnTo>
                  <a:lnTo>
                    <a:pt x="2274" y="2192"/>
                  </a:lnTo>
                  <a:lnTo>
                    <a:pt x="2274" y="2192"/>
                  </a:lnTo>
                  <a:lnTo>
                    <a:pt x="2274" y="2194"/>
                  </a:lnTo>
                  <a:lnTo>
                    <a:pt x="2274" y="2194"/>
                  </a:lnTo>
                  <a:lnTo>
                    <a:pt x="2274" y="2198"/>
                  </a:lnTo>
                  <a:lnTo>
                    <a:pt x="2274" y="2198"/>
                  </a:lnTo>
                  <a:lnTo>
                    <a:pt x="2274" y="2200"/>
                  </a:lnTo>
                  <a:lnTo>
                    <a:pt x="2274" y="2200"/>
                  </a:lnTo>
                  <a:lnTo>
                    <a:pt x="2276" y="2206"/>
                  </a:lnTo>
                  <a:lnTo>
                    <a:pt x="2276" y="2206"/>
                  </a:lnTo>
                  <a:lnTo>
                    <a:pt x="2276" y="2214"/>
                  </a:lnTo>
                  <a:lnTo>
                    <a:pt x="2276" y="2214"/>
                  </a:lnTo>
                  <a:lnTo>
                    <a:pt x="2276" y="2216"/>
                  </a:lnTo>
                  <a:lnTo>
                    <a:pt x="2276" y="2216"/>
                  </a:lnTo>
                  <a:lnTo>
                    <a:pt x="2278" y="2218"/>
                  </a:lnTo>
                  <a:lnTo>
                    <a:pt x="2278" y="2218"/>
                  </a:lnTo>
                  <a:lnTo>
                    <a:pt x="2278" y="2222"/>
                  </a:lnTo>
                  <a:lnTo>
                    <a:pt x="2278" y="2222"/>
                  </a:lnTo>
                  <a:lnTo>
                    <a:pt x="2280" y="2224"/>
                  </a:lnTo>
                  <a:lnTo>
                    <a:pt x="2280" y="2224"/>
                  </a:lnTo>
                  <a:lnTo>
                    <a:pt x="2280" y="2226"/>
                  </a:lnTo>
                  <a:lnTo>
                    <a:pt x="2280" y="2226"/>
                  </a:lnTo>
                  <a:lnTo>
                    <a:pt x="2280" y="2232"/>
                  </a:lnTo>
                  <a:lnTo>
                    <a:pt x="2280" y="2232"/>
                  </a:lnTo>
                  <a:lnTo>
                    <a:pt x="2282" y="2236"/>
                  </a:lnTo>
                  <a:lnTo>
                    <a:pt x="2282" y="2236"/>
                  </a:lnTo>
                  <a:lnTo>
                    <a:pt x="2282" y="2236"/>
                  </a:lnTo>
                  <a:lnTo>
                    <a:pt x="2282" y="2236"/>
                  </a:lnTo>
                  <a:lnTo>
                    <a:pt x="2282" y="2240"/>
                  </a:lnTo>
                  <a:lnTo>
                    <a:pt x="2282" y="2240"/>
                  </a:lnTo>
                  <a:lnTo>
                    <a:pt x="2282" y="2244"/>
                  </a:lnTo>
                  <a:lnTo>
                    <a:pt x="2282" y="2244"/>
                  </a:lnTo>
                  <a:lnTo>
                    <a:pt x="2286" y="2248"/>
                  </a:lnTo>
                  <a:lnTo>
                    <a:pt x="2286" y="2248"/>
                  </a:lnTo>
                  <a:lnTo>
                    <a:pt x="2288" y="2252"/>
                  </a:lnTo>
                  <a:lnTo>
                    <a:pt x="2288" y="2252"/>
                  </a:lnTo>
                  <a:lnTo>
                    <a:pt x="2290" y="2252"/>
                  </a:lnTo>
                  <a:lnTo>
                    <a:pt x="2290" y="2252"/>
                  </a:lnTo>
                  <a:lnTo>
                    <a:pt x="2290" y="2254"/>
                  </a:lnTo>
                  <a:lnTo>
                    <a:pt x="2290" y="2254"/>
                  </a:lnTo>
                  <a:lnTo>
                    <a:pt x="2290" y="2256"/>
                  </a:lnTo>
                  <a:lnTo>
                    <a:pt x="2290" y="2256"/>
                  </a:lnTo>
                  <a:lnTo>
                    <a:pt x="2292" y="2262"/>
                  </a:lnTo>
                  <a:lnTo>
                    <a:pt x="2292" y="2262"/>
                  </a:lnTo>
                  <a:lnTo>
                    <a:pt x="2292" y="2264"/>
                  </a:lnTo>
                  <a:lnTo>
                    <a:pt x="2292" y="2264"/>
                  </a:lnTo>
                  <a:lnTo>
                    <a:pt x="2292" y="2268"/>
                  </a:lnTo>
                  <a:lnTo>
                    <a:pt x="2292" y="2268"/>
                  </a:lnTo>
                  <a:lnTo>
                    <a:pt x="2294" y="2272"/>
                  </a:lnTo>
                  <a:lnTo>
                    <a:pt x="2294" y="2272"/>
                  </a:lnTo>
                  <a:lnTo>
                    <a:pt x="2294" y="2274"/>
                  </a:lnTo>
                  <a:lnTo>
                    <a:pt x="2294" y="2274"/>
                  </a:lnTo>
                  <a:lnTo>
                    <a:pt x="2296" y="2278"/>
                  </a:lnTo>
                  <a:lnTo>
                    <a:pt x="2296" y="2278"/>
                  </a:lnTo>
                  <a:lnTo>
                    <a:pt x="2296" y="2280"/>
                  </a:lnTo>
                  <a:lnTo>
                    <a:pt x="2296" y="2280"/>
                  </a:lnTo>
                  <a:lnTo>
                    <a:pt x="2296" y="2282"/>
                  </a:lnTo>
                  <a:lnTo>
                    <a:pt x="2296" y="2282"/>
                  </a:lnTo>
                  <a:lnTo>
                    <a:pt x="2298" y="2286"/>
                  </a:lnTo>
                  <a:lnTo>
                    <a:pt x="2298" y="2288"/>
                  </a:lnTo>
                  <a:lnTo>
                    <a:pt x="2298" y="2288"/>
                  </a:lnTo>
                  <a:lnTo>
                    <a:pt x="2302" y="2292"/>
                  </a:lnTo>
                  <a:lnTo>
                    <a:pt x="2302" y="2292"/>
                  </a:lnTo>
                  <a:lnTo>
                    <a:pt x="2302" y="2294"/>
                  </a:lnTo>
                  <a:lnTo>
                    <a:pt x="2302" y="2294"/>
                  </a:lnTo>
                  <a:lnTo>
                    <a:pt x="2304" y="2296"/>
                  </a:lnTo>
                  <a:lnTo>
                    <a:pt x="2304" y="2296"/>
                  </a:lnTo>
                  <a:lnTo>
                    <a:pt x="2306" y="2298"/>
                  </a:lnTo>
                  <a:lnTo>
                    <a:pt x="2306" y="2298"/>
                  </a:lnTo>
                  <a:lnTo>
                    <a:pt x="2306" y="2302"/>
                  </a:lnTo>
                  <a:lnTo>
                    <a:pt x="2306" y="2302"/>
                  </a:lnTo>
                  <a:lnTo>
                    <a:pt x="2306" y="2304"/>
                  </a:lnTo>
                  <a:lnTo>
                    <a:pt x="2306" y="2304"/>
                  </a:lnTo>
                  <a:lnTo>
                    <a:pt x="2306" y="2306"/>
                  </a:lnTo>
                  <a:lnTo>
                    <a:pt x="2306" y="2306"/>
                  </a:lnTo>
                  <a:lnTo>
                    <a:pt x="2306" y="2310"/>
                  </a:lnTo>
                  <a:lnTo>
                    <a:pt x="2306" y="2310"/>
                  </a:lnTo>
                  <a:lnTo>
                    <a:pt x="2306" y="2312"/>
                  </a:lnTo>
                  <a:lnTo>
                    <a:pt x="2306" y="2312"/>
                  </a:lnTo>
                  <a:lnTo>
                    <a:pt x="2308" y="2314"/>
                  </a:lnTo>
                  <a:lnTo>
                    <a:pt x="2308" y="2314"/>
                  </a:lnTo>
                  <a:lnTo>
                    <a:pt x="2308" y="2318"/>
                  </a:lnTo>
                  <a:lnTo>
                    <a:pt x="2308" y="2318"/>
                  </a:lnTo>
                  <a:lnTo>
                    <a:pt x="2306" y="2320"/>
                  </a:lnTo>
                  <a:lnTo>
                    <a:pt x="2306" y="2320"/>
                  </a:lnTo>
                  <a:lnTo>
                    <a:pt x="2306" y="2322"/>
                  </a:lnTo>
                  <a:lnTo>
                    <a:pt x="2306" y="2322"/>
                  </a:lnTo>
                  <a:lnTo>
                    <a:pt x="2306" y="2330"/>
                  </a:lnTo>
                  <a:lnTo>
                    <a:pt x="2306" y="2330"/>
                  </a:lnTo>
                  <a:lnTo>
                    <a:pt x="2308" y="2334"/>
                  </a:lnTo>
                  <a:lnTo>
                    <a:pt x="2308" y="2334"/>
                  </a:lnTo>
                  <a:lnTo>
                    <a:pt x="2310" y="2340"/>
                  </a:lnTo>
                  <a:lnTo>
                    <a:pt x="2310" y="2340"/>
                  </a:lnTo>
                  <a:lnTo>
                    <a:pt x="2310" y="2344"/>
                  </a:lnTo>
                  <a:lnTo>
                    <a:pt x="2310" y="2344"/>
                  </a:lnTo>
                  <a:lnTo>
                    <a:pt x="2310" y="2346"/>
                  </a:lnTo>
                  <a:lnTo>
                    <a:pt x="2310" y="2346"/>
                  </a:lnTo>
                  <a:lnTo>
                    <a:pt x="2310" y="2348"/>
                  </a:lnTo>
                  <a:lnTo>
                    <a:pt x="2310" y="2348"/>
                  </a:lnTo>
                  <a:lnTo>
                    <a:pt x="2310" y="2350"/>
                  </a:lnTo>
                  <a:lnTo>
                    <a:pt x="2310" y="2352"/>
                  </a:lnTo>
                  <a:lnTo>
                    <a:pt x="2310" y="2352"/>
                  </a:lnTo>
                  <a:lnTo>
                    <a:pt x="2312" y="2354"/>
                  </a:lnTo>
                  <a:lnTo>
                    <a:pt x="2312" y="2354"/>
                  </a:lnTo>
                  <a:lnTo>
                    <a:pt x="2312" y="2358"/>
                  </a:lnTo>
                  <a:lnTo>
                    <a:pt x="2312" y="2358"/>
                  </a:lnTo>
                  <a:lnTo>
                    <a:pt x="2314" y="2360"/>
                  </a:lnTo>
                  <a:lnTo>
                    <a:pt x="2314" y="2360"/>
                  </a:lnTo>
                  <a:lnTo>
                    <a:pt x="2314" y="2362"/>
                  </a:lnTo>
                  <a:lnTo>
                    <a:pt x="2314" y="2362"/>
                  </a:lnTo>
                  <a:lnTo>
                    <a:pt x="2316" y="2366"/>
                  </a:lnTo>
                  <a:lnTo>
                    <a:pt x="2316" y="2366"/>
                  </a:lnTo>
                  <a:lnTo>
                    <a:pt x="2316" y="2368"/>
                  </a:lnTo>
                  <a:lnTo>
                    <a:pt x="2316" y="2368"/>
                  </a:lnTo>
                  <a:lnTo>
                    <a:pt x="2316" y="2370"/>
                  </a:lnTo>
                  <a:lnTo>
                    <a:pt x="2316" y="2370"/>
                  </a:lnTo>
                  <a:lnTo>
                    <a:pt x="2318" y="2372"/>
                  </a:lnTo>
                  <a:lnTo>
                    <a:pt x="2318" y="2372"/>
                  </a:lnTo>
                  <a:lnTo>
                    <a:pt x="2318" y="2376"/>
                  </a:lnTo>
                  <a:lnTo>
                    <a:pt x="2318" y="2376"/>
                  </a:lnTo>
                  <a:lnTo>
                    <a:pt x="2320" y="2380"/>
                  </a:lnTo>
                  <a:lnTo>
                    <a:pt x="2320" y="2380"/>
                  </a:lnTo>
                  <a:lnTo>
                    <a:pt x="2322" y="2380"/>
                  </a:lnTo>
                  <a:lnTo>
                    <a:pt x="2322" y="2380"/>
                  </a:lnTo>
                  <a:lnTo>
                    <a:pt x="2320" y="2382"/>
                  </a:lnTo>
                  <a:lnTo>
                    <a:pt x="2320" y="2382"/>
                  </a:lnTo>
                  <a:lnTo>
                    <a:pt x="2320" y="2386"/>
                  </a:lnTo>
                  <a:lnTo>
                    <a:pt x="2320" y="2386"/>
                  </a:lnTo>
                  <a:lnTo>
                    <a:pt x="2322" y="2390"/>
                  </a:lnTo>
                  <a:lnTo>
                    <a:pt x="2322" y="2390"/>
                  </a:lnTo>
                  <a:lnTo>
                    <a:pt x="2324" y="2392"/>
                  </a:lnTo>
                  <a:lnTo>
                    <a:pt x="2324" y="2392"/>
                  </a:lnTo>
                  <a:lnTo>
                    <a:pt x="2324" y="2394"/>
                  </a:lnTo>
                  <a:lnTo>
                    <a:pt x="2324" y="2394"/>
                  </a:lnTo>
                  <a:lnTo>
                    <a:pt x="2324" y="2396"/>
                  </a:lnTo>
                  <a:lnTo>
                    <a:pt x="2324" y="2396"/>
                  </a:lnTo>
                  <a:lnTo>
                    <a:pt x="2324" y="2398"/>
                  </a:lnTo>
                  <a:lnTo>
                    <a:pt x="2324" y="2398"/>
                  </a:lnTo>
                  <a:lnTo>
                    <a:pt x="2324" y="2402"/>
                  </a:lnTo>
                  <a:lnTo>
                    <a:pt x="2324" y="2402"/>
                  </a:lnTo>
                  <a:lnTo>
                    <a:pt x="2324" y="2404"/>
                  </a:lnTo>
                  <a:lnTo>
                    <a:pt x="2324" y="2404"/>
                  </a:lnTo>
                  <a:lnTo>
                    <a:pt x="2324" y="2408"/>
                  </a:lnTo>
                  <a:lnTo>
                    <a:pt x="2324" y="2408"/>
                  </a:lnTo>
                  <a:lnTo>
                    <a:pt x="2326" y="2412"/>
                  </a:lnTo>
                  <a:lnTo>
                    <a:pt x="2326" y="2412"/>
                  </a:lnTo>
                  <a:lnTo>
                    <a:pt x="2326" y="2414"/>
                  </a:lnTo>
                  <a:lnTo>
                    <a:pt x="2326" y="2414"/>
                  </a:lnTo>
                  <a:lnTo>
                    <a:pt x="2326" y="2416"/>
                  </a:lnTo>
                  <a:lnTo>
                    <a:pt x="2326" y="2416"/>
                  </a:lnTo>
                  <a:lnTo>
                    <a:pt x="2328" y="2420"/>
                  </a:lnTo>
                  <a:lnTo>
                    <a:pt x="2328" y="2420"/>
                  </a:lnTo>
                  <a:lnTo>
                    <a:pt x="2328" y="2422"/>
                  </a:lnTo>
                  <a:lnTo>
                    <a:pt x="2328" y="2422"/>
                  </a:lnTo>
                  <a:lnTo>
                    <a:pt x="2328" y="2426"/>
                  </a:lnTo>
                  <a:lnTo>
                    <a:pt x="2328" y="2426"/>
                  </a:lnTo>
                  <a:lnTo>
                    <a:pt x="2330" y="2428"/>
                  </a:lnTo>
                  <a:lnTo>
                    <a:pt x="2330" y="2428"/>
                  </a:lnTo>
                  <a:lnTo>
                    <a:pt x="2332" y="2430"/>
                  </a:lnTo>
                  <a:lnTo>
                    <a:pt x="2332" y="2430"/>
                  </a:lnTo>
                  <a:lnTo>
                    <a:pt x="2332" y="2434"/>
                  </a:lnTo>
                  <a:lnTo>
                    <a:pt x="2332" y="2434"/>
                  </a:lnTo>
                  <a:lnTo>
                    <a:pt x="2332" y="2436"/>
                  </a:lnTo>
                  <a:lnTo>
                    <a:pt x="2332" y="2436"/>
                  </a:lnTo>
                  <a:lnTo>
                    <a:pt x="2332" y="2438"/>
                  </a:lnTo>
                  <a:lnTo>
                    <a:pt x="2332" y="2438"/>
                  </a:lnTo>
                  <a:lnTo>
                    <a:pt x="2334" y="2442"/>
                  </a:lnTo>
                  <a:lnTo>
                    <a:pt x="2334" y="2442"/>
                  </a:lnTo>
                  <a:lnTo>
                    <a:pt x="2336" y="2446"/>
                  </a:lnTo>
                  <a:lnTo>
                    <a:pt x="2336" y="2448"/>
                  </a:lnTo>
                  <a:lnTo>
                    <a:pt x="2336" y="2448"/>
                  </a:lnTo>
                  <a:lnTo>
                    <a:pt x="2338" y="2452"/>
                  </a:lnTo>
                  <a:lnTo>
                    <a:pt x="2338" y="2452"/>
                  </a:lnTo>
                  <a:lnTo>
                    <a:pt x="2340" y="2456"/>
                  </a:lnTo>
                  <a:lnTo>
                    <a:pt x="2340" y="2456"/>
                  </a:lnTo>
                  <a:lnTo>
                    <a:pt x="2342" y="2458"/>
                  </a:lnTo>
                  <a:lnTo>
                    <a:pt x="2342" y="2458"/>
                  </a:lnTo>
                  <a:lnTo>
                    <a:pt x="2342" y="2460"/>
                  </a:lnTo>
                  <a:lnTo>
                    <a:pt x="2342" y="2460"/>
                  </a:lnTo>
                  <a:lnTo>
                    <a:pt x="2344" y="2462"/>
                  </a:lnTo>
                  <a:lnTo>
                    <a:pt x="2344" y="2462"/>
                  </a:lnTo>
                  <a:lnTo>
                    <a:pt x="2344" y="2464"/>
                  </a:lnTo>
                  <a:lnTo>
                    <a:pt x="2344" y="2464"/>
                  </a:lnTo>
                  <a:lnTo>
                    <a:pt x="2346" y="2468"/>
                  </a:lnTo>
                  <a:lnTo>
                    <a:pt x="2346" y="2468"/>
                  </a:lnTo>
                  <a:lnTo>
                    <a:pt x="2346" y="2470"/>
                  </a:lnTo>
                  <a:lnTo>
                    <a:pt x="2346" y="2470"/>
                  </a:lnTo>
                  <a:lnTo>
                    <a:pt x="2348" y="2474"/>
                  </a:lnTo>
                  <a:lnTo>
                    <a:pt x="2348" y="2474"/>
                  </a:lnTo>
                  <a:lnTo>
                    <a:pt x="2348" y="2476"/>
                  </a:lnTo>
                  <a:lnTo>
                    <a:pt x="2348" y="2476"/>
                  </a:lnTo>
                  <a:lnTo>
                    <a:pt x="2350" y="2478"/>
                  </a:lnTo>
                  <a:lnTo>
                    <a:pt x="2350" y="2478"/>
                  </a:lnTo>
                  <a:lnTo>
                    <a:pt x="2350" y="2482"/>
                  </a:lnTo>
                  <a:lnTo>
                    <a:pt x="2350" y="2482"/>
                  </a:lnTo>
                  <a:lnTo>
                    <a:pt x="2350" y="2484"/>
                  </a:lnTo>
                  <a:lnTo>
                    <a:pt x="2350" y="2484"/>
                  </a:lnTo>
                  <a:lnTo>
                    <a:pt x="2350" y="2490"/>
                  </a:lnTo>
                  <a:lnTo>
                    <a:pt x="2350" y="2490"/>
                  </a:lnTo>
                  <a:lnTo>
                    <a:pt x="2352" y="2492"/>
                  </a:lnTo>
                  <a:lnTo>
                    <a:pt x="2352" y="2492"/>
                  </a:lnTo>
                  <a:lnTo>
                    <a:pt x="2352" y="2496"/>
                  </a:lnTo>
                  <a:lnTo>
                    <a:pt x="2352" y="2496"/>
                  </a:lnTo>
                  <a:lnTo>
                    <a:pt x="2352" y="2500"/>
                  </a:lnTo>
                  <a:lnTo>
                    <a:pt x="2352" y="2500"/>
                  </a:lnTo>
                  <a:lnTo>
                    <a:pt x="2352" y="2502"/>
                  </a:lnTo>
                  <a:lnTo>
                    <a:pt x="2352" y="2502"/>
                  </a:lnTo>
                  <a:lnTo>
                    <a:pt x="2352" y="2502"/>
                  </a:lnTo>
                  <a:lnTo>
                    <a:pt x="2352" y="2508"/>
                  </a:lnTo>
                  <a:lnTo>
                    <a:pt x="2354" y="2508"/>
                  </a:lnTo>
                  <a:lnTo>
                    <a:pt x="2354" y="2508"/>
                  </a:lnTo>
                  <a:lnTo>
                    <a:pt x="2354" y="2514"/>
                  </a:lnTo>
                  <a:lnTo>
                    <a:pt x="2354" y="2514"/>
                  </a:lnTo>
                  <a:lnTo>
                    <a:pt x="2358" y="2520"/>
                  </a:lnTo>
                  <a:lnTo>
                    <a:pt x="2358" y="2520"/>
                  </a:lnTo>
                  <a:lnTo>
                    <a:pt x="2358" y="2520"/>
                  </a:lnTo>
                  <a:lnTo>
                    <a:pt x="2358" y="2520"/>
                  </a:lnTo>
                  <a:lnTo>
                    <a:pt x="2358" y="2524"/>
                  </a:lnTo>
                  <a:lnTo>
                    <a:pt x="2358" y="2524"/>
                  </a:lnTo>
                  <a:lnTo>
                    <a:pt x="2358" y="2526"/>
                  </a:lnTo>
                  <a:lnTo>
                    <a:pt x="2358" y="2526"/>
                  </a:lnTo>
                  <a:lnTo>
                    <a:pt x="2358" y="2530"/>
                  </a:lnTo>
                  <a:lnTo>
                    <a:pt x="2358" y="2532"/>
                  </a:lnTo>
                  <a:lnTo>
                    <a:pt x="2358" y="2532"/>
                  </a:lnTo>
                  <a:lnTo>
                    <a:pt x="2358" y="2534"/>
                  </a:lnTo>
                  <a:lnTo>
                    <a:pt x="2358" y="2534"/>
                  </a:lnTo>
                  <a:lnTo>
                    <a:pt x="2358" y="2538"/>
                  </a:lnTo>
                  <a:lnTo>
                    <a:pt x="2358" y="2538"/>
                  </a:lnTo>
                  <a:lnTo>
                    <a:pt x="2358" y="2540"/>
                  </a:lnTo>
                  <a:lnTo>
                    <a:pt x="2358" y="2540"/>
                  </a:lnTo>
                  <a:lnTo>
                    <a:pt x="2358" y="2544"/>
                  </a:lnTo>
                  <a:lnTo>
                    <a:pt x="2358" y="2548"/>
                  </a:lnTo>
                  <a:lnTo>
                    <a:pt x="2358" y="2548"/>
                  </a:lnTo>
                  <a:lnTo>
                    <a:pt x="2358" y="2550"/>
                  </a:lnTo>
                  <a:lnTo>
                    <a:pt x="2358" y="2550"/>
                  </a:lnTo>
                  <a:lnTo>
                    <a:pt x="2358" y="2554"/>
                  </a:lnTo>
                  <a:lnTo>
                    <a:pt x="2358" y="2554"/>
                  </a:lnTo>
                  <a:lnTo>
                    <a:pt x="2360" y="2556"/>
                  </a:lnTo>
                  <a:lnTo>
                    <a:pt x="2360" y="2556"/>
                  </a:lnTo>
                  <a:lnTo>
                    <a:pt x="2362" y="2558"/>
                  </a:lnTo>
                  <a:lnTo>
                    <a:pt x="2362" y="2558"/>
                  </a:lnTo>
                  <a:lnTo>
                    <a:pt x="2362" y="2560"/>
                  </a:lnTo>
                  <a:lnTo>
                    <a:pt x="2362" y="2560"/>
                  </a:lnTo>
                  <a:lnTo>
                    <a:pt x="2362" y="2566"/>
                  </a:lnTo>
                  <a:lnTo>
                    <a:pt x="2362" y="2568"/>
                  </a:lnTo>
                  <a:lnTo>
                    <a:pt x="2362" y="2568"/>
                  </a:lnTo>
                  <a:lnTo>
                    <a:pt x="2364" y="2570"/>
                  </a:lnTo>
                  <a:lnTo>
                    <a:pt x="2364" y="2570"/>
                  </a:lnTo>
                  <a:lnTo>
                    <a:pt x="2364" y="2574"/>
                  </a:lnTo>
                  <a:lnTo>
                    <a:pt x="2364" y="2574"/>
                  </a:lnTo>
                  <a:lnTo>
                    <a:pt x="2366" y="2576"/>
                  </a:lnTo>
                  <a:lnTo>
                    <a:pt x="2366" y="2576"/>
                  </a:lnTo>
                  <a:lnTo>
                    <a:pt x="2368" y="2580"/>
                  </a:lnTo>
                  <a:lnTo>
                    <a:pt x="2368" y="2582"/>
                  </a:lnTo>
                  <a:lnTo>
                    <a:pt x="2368" y="2582"/>
                  </a:lnTo>
                  <a:lnTo>
                    <a:pt x="2370" y="2586"/>
                  </a:lnTo>
                  <a:lnTo>
                    <a:pt x="2370" y="2586"/>
                  </a:lnTo>
                  <a:lnTo>
                    <a:pt x="2370" y="2588"/>
                  </a:lnTo>
                  <a:lnTo>
                    <a:pt x="2370" y="2588"/>
                  </a:lnTo>
                  <a:lnTo>
                    <a:pt x="2372" y="2590"/>
                  </a:lnTo>
                  <a:lnTo>
                    <a:pt x="2372" y="2590"/>
                  </a:lnTo>
                  <a:lnTo>
                    <a:pt x="2374" y="2592"/>
                  </a:lnTo>
                  <a:lnTo>
                    <a:pt x="2374" y="2592"/>
                  </a:lnTo>
                  <a:lnTo>
                    <a:pt x="2372" y="2594"/>
                  </a:lnTo>
                  <a:lnTo>
                    <a:pt x="2372" y="2594"/>
                  </a:lnTo>
                  <a:lnTo>
                    <a:pt x="2372" y="2598"/>
                  </a:lnTo>
                  <a:lnTo>
                    <a:pt x="2372" y="2598"/>
                  </a:lnTo>
                  <a:lnTo>
                    <a:pt x="2374" y="2602"/>
                  </a:lnTo>
                  <a:lnTo>
                    <a:pt x="2374" y="2602"/>
                  </a:lnTo>
                  <a:lnTo>
                    <a:pt x="2374" y="2604"/>
                  </a:lnTo>
                  <a:lnTo>
                    <a:pt x="2374" y="2604"/>
                  </a:lnTo>
                  <a:lnTo>
                    <a:pt x="2378" y="2610"/>
                  </a:lnTo>
                  <a:lnTo>
                    <a:pt x="2378" y="2610"/>
                  </a:lnTo>
                  <a:lnTo>
                    <a:pt x="2378" y="2612"/>
                  </a:lnTo>
                  <a:lnTo>
                    <a:pt x="2378" y="2612"/>
                  </a:lnTo>
                  <a:lnTo>
                    <a:pt x="2380" y="2614"/>
                  </a:lnTo>
                  <a:lnTo>
                    <a:pt x="2380" y="2614"/>
                  </a:lnTo>
                  <a:lnTo>
                    <a:pt x="2380" y="2616"/>
                  </a:lnTo>
                  <a:lnTo>
                    <a:pt x="2380" y="2616"/>
                  </a:lnTo>
                  <a:lnTo>
                    <a:pt x="2382" y="2618"/>
                  </a:lnTo>
                  <a:lnTo>
                    <a:pt x="2382" y="2618"/>
                  </a:lnTo>
                  <a:lnTo>
                    <a:pt x="2382" y="2620"/>
                  </a:lnTo>
                  <a:lnTo>
                    <a:pt x="2382" y="2620"/>
                  </a:lnTo>
                  <a:lnTo>
                    <a:pt x="2382" y="2628"/>
                  </a:lnTo>
                  <a:lnTo>
                    <a:pt x="2382" y="2628"/>
                  </a:lnTo>
                  <a:lnTo>
                    <a:pt x="2382" y="2628"/>
                  </a:lnTo>
                  <a:lnTo>
                    <a:pt x="2384" y="2634"/>
                  </a:lnTo>
                  <a:lnTo>
                    <a:pt x="2384" y="2634"/>
                  </a:lnTo>
                  <a:lnTo>
                    <a:pt x="2386" y="2636"/>
                  </a:lnTo>
                  <a:lnTo>
                    <a:pt x="2386" y="2636"/>
                  </a:lnTo>
                  <a:lnTo>
                    <a:pt x="2386" y="2638"/>
                  </a:lnTo>
                  <a:lnTo>
                    <a:pt x="2388" y="2644"/>
                  </a:lnTo>
                  <a:lnTo>
                    <a:pt x="2388" y="2644"/>
                  </a:lnTo>
                  <a:lnTo>
                    <a:pt x="2388" y="2646"/>
                  </a:lnTo>
                  <a:lnTo>
                    <a:pt x="2388" y="2646"/>
                  </a:lnTo>
                  <a:lnTo>
                    <a:pt x="2388" y="2650"/>
                  </a:lnTo>
                  <a:lnTo>
                    <a:pt x="2388" y="2650"/>
                  </a:lnTo>
                  <a:lnTo>
                    <a:pt x="2390" y="2652"/>
                  </a:lnTo>
                  <a:lnTo>
                    <a:pt x="2390" y="2652"/>
                  </a:lnTo>
                  <a:lnTo>
                    <a:pt x="2392" y="2654"/>
                  </a:lnTo>
                  <a:lnTo>
                    <a:pt x="2392" y="2654"/>
                  </a:lnTo>
                  <a:lnTo>
                    <a:pt x="2392" y="2658"/>
                  </a:lnTo>
                  <a:lnTo>
                    <a:pt x="2392" y="2658"/>
                  </a:lnTo>
                  <a:lnTo>
                    <a:pt x="2392" y="2660"/>
                  </a:lnTo>
                  <a:lnTo>
                    <a:pt x="2392" y="2660"/>
                  </a:lnTo>
                  <a:lnTo>
                    <a:pt x="2392" y="2660"/>
                  </a:lnTo>
                  <a:lnTo>
                    <a:pt x="2392" y="2660"/>
                  </a:lnTo>
                  <a:lnTo>
                    <a:pt x="2392" y="2666"/>
                  </a:lnTo>
                  <a:lnTo>
                    <a:pt x="2392" y="2666"/>
                  </a:lnTo>
                  <a:lnTo>
                    <a:pt x="2394" y="2670"/>
                  </a:lnTo>
                  <a:lnTo>
                    <a:pt x="2394" y="2670"/>
                  </a:lnTo>
                  <a:lnTo>
                    <a:pt x="2394" y="2672"/>
                  </a:lnTo>
                  <a:lnTo>
                    <a:pt x="2394" y="2672"/>
                  </a:lnTo>
                  <a:lnTo>
                    <a:pt x="2396" y="2674"/>
                  </a:lnTo>
                  <a:lnTo>
                    <a:pt x="2396" y="2674"/>
                  </a:lnTo>
                  <a:lnTo>
                    <a:pt x="2396" y="2676"/>
                  </a:lnTo>
                  <a:lnTo>
                    <a:pt x="2396" y="2676"/>
                  </a:lnTo>
                  <a:lnTo>
                    <a:pt x="2396" y="2678"/>
                  </a:lnTo>
                  <a:lnTo>
                    <a:pt x="2396" y="2678"/>
                  </a:lnTo>
                  <a:lnTo>
                    <a:pt x="2396" y="2682"/>
                  </a:lnTo>
                  <a:lnTo>
                    <a:pt x="2396" y="2682"/>
                  </a:lnTo>
                  <a:lnTo>
                    <a:pt x="2398" y="2686"/>
                  </a:lnTo>
                  <a:lnTo>
                    <a:pt x="2398" y="2686"/>
                  </a:lnTo>
                  <a:lnTo>
                    <a:pt x="2398" y="2688"/>
                  </a:lnTo>
                  <a:lnTo>
                    <a:pt x="2398" y="2688"/>
                  </a:lnTo>
                  <a:lnTo>
                    <a:pt x="2400" y="2690"/>
                  </a:lnTo>
                  <a:lnTo>
                    <a:pt x="2400" y="2690"/>
                  </a:lnTo>
                  <a:lnTo>
                    <a:pt x="2400" y="2694"/>
                  </a:lnTo>
                  <a:lnTo>
                    <a:pt x="2400" y="2694"/>
                  </a:lnTo>
                  <a:lnTo>
                    <a:pt x="2400" y="2696"/>
                  </a:lnTo>
                  <a:lnTo>
                    <a:pt x="2400" y="2696"/>
                  </a:lnTo>
                  <a:lnTo>
                    <a:pt x="2400" y="2698"/>
                  </a:lnTo>
                  <a:lnTo>
                    <a:pt x="2400" y="2698"/>
                  </a:lnTo>
                  <a:lnTo>
                    <a:pt x="2400" y="2702"/>
                  </a:lnTo>
                  <a:lnTo>
                    <a:pt x="2400" y="2702"/>
                  </a:lnTo>
                  <a:lnTo>
                    <a:pt x="2400" y="2704"/>
                  </a:lnTo>
                  <a:lnTo>
                    <a:pt x="2400" y="2704"/>
                  </a:lnTo>
                  <a:lnTo>
                    <a:pt x="2402" y="2708"/>
                  </a:lnTo>
                  <a:lnTo>
                    <a:pt x="2402" y="2708"/>
                  </a:lnTo>
                  <a:lnTo>
                    <a:pt x="2402" y="2710"/>
                  </a:lnTo>
                  <a:lnTo>
                    <a:pt x="2402" y="2710"/>
                  </a:lnTo>
                  <a:lnTo>
                    <a:pt x="2404" y="2714"/>
                  </a:lnTo>
                  <a:lnTo>
                    <a:pt x="2404" y="2714"/>
                  </a:lnTo>
                  <a:lnTo>
                    <a:pt x="2404" y="2714"/>
                  </a:lnTo>
                  <a:lnTo>
                    <a:pt x="2404" y="2714"/>
                  </a:lnTo>
                  <a:lnTo>
                    <a:pt x="2404" y="2718"/>
                  </a:lnTo>
                  <a:lnTo>
                    <a:pt x="2404" y="2718"/>
                  </a:lnTo>
                  <a:lnTo>
                    <a:pt x="2406" y="2720"/>
                  </a:lnTo>
                  <a:lnTo>
                    <a:pt x="2406" y="2720"/>
                  </a:lnTo>
                  <a:lnTo>
                    <a:pt x="2406" y="2724"/>
                  </a:lnTo>
                  <a:lnTo>
                    <a:pt x="2406" y="2724"/>
                  </a:lnTo>
                  <a:lnTo>
                    <a:pt x="2406" y="2726"/>
                  </a:lnTo>
                  <a:lnTo>
                    <a:pt x="2406" y="2726"/>
                  </a:lnTo>
                  <a:lnTo>
                    <a:pt x="2406" y="2730"/>
                  </a:lnTo>
                  <a:lnTo>
                    <a:pt x="2406" y="2730"/>
                  </a:lnTo>
                  <a:lnTo>
                    <a:pt x="2408" y="2732"/>
                  </a:lnTo>
                  <a:lnTo>
                    <a:pt x="2408" y="2732"/>
                  </a:lnTo>
                  <a:lnTo>
                    <a:pt x="2408" y="2738"/>
                  </a:lnTo>
                  <a:lnTo>
                    <a:pt x="2408" y="2738"/>
                  </a:lnTo>
                  <a:lnTo>
                    <a:pt x="2410" y="2740"/>
                  </a:lnTo>
                  <a:lnTo>
                    <a:pt x="2410" y="2740"/>
                  </a:lnTo>
                  <a:lnTo>
                    <a:pt x="2412" y="2744"/>
                  </a:lnTo>
                  <a:lnTo>
                    <a:pt x="2412" y="2744"/>
                  </a:lnTo>
                  <a:lnTo>
                    <a:pt x="2414" y="2746"/>
                  </a:lnTo>
                  <a:lnTo>
                    <a:pt x="2414" y="2746"/>
                  </a:lnTo>
                  <a:lnTo>
                    <a:pt x="2414" y="2748"/>
                  </a:lnTo>
                  <a:lnTo>
                    <a:pt x="2414" y="2748"/>
                  </a:lnTo>
                  <a:lnTo>
                    <a:pt x="2414" y="2750"/>
                  </a:lnTo>
                  <a:lnTo>
                    <a:pt x="2414" y="2750"/>
                  </a:lnTo>
                  <a:lnTo>
                    <a:pt x="2414" y="2754"/>
                  </a:lnTo>
                  <a:lnTo>
                    <a:pt x="2414" y="2754"/>
                  </a:lnTo>
                  <a:lnTo>
                    <a:pt x="2414" y="2756"/>
                  </a:lnTo>
                  <a:lnTo>
                    <a:pt x="2414" y="2756"/>
                  </a:lnTo>
                  <a:lnTo>
                    <a:pt x="2416" y="2758"/>
                  </a:lnTo>
                  <a:lnTo>
                    <a:pt x="2416" y="2758"/>
                  </a:lnTo>
                  <a:lnTo>
                    <a:pt x="2414" y="2760"/>
                  </a:lnTo>
                  <a:lnTo>
                    <a:pt x="2414" y="2766"/>
                  </a:lnTo>
                  <a:lnTo>
                    <a:pt x="2414" y="2766"/>
                  </a:lnTo>
                  <a:lnTo>
                    <a:pt x="2416" y="2768"/>
                  </a:lnTo>
                  <a:lnTo>
                    <a:pt x="2416" y="2768"/>
                  </a:lnTo>
                  <a:lnTo>
                    <a:pt x="2416" y="2770"/>
                  </a:lnTo>
                  <a:lnTo>
                    <a:pt x="2416" y="2770"/>
                  </a:lnTo>
                  <a:lnTo>
                    <a:pt x="2416" y="2774"/>
                  </a:lnTo>
                  <a:lnTo>
                    <a:pt x="2416" y="2774"/>
                  </a:lnTo>
                  <a:lnTo>
                    <a:pt x="2416" y="2776"/>
                  </a:lnTo>
                  <a:lnTo>
                    <a:pt x="2416" y="2776"/>
                  </a:lnTo>
                  <a:lnTo>
                    <a:pt x="2418" y="2780"/>
                  </a:lnTo>
                  <a:lnTo>
                    <a:pt x="2418" y="2782"/>
                  </a:lnTo>
                  <a:lnTo>
                    <a:pt x="2418" y="2782"/>
                  </a:lnTo>
                  <a:lnTo>
                    <a:pt x="2420" y="2786"/>
                  </a:lnTo>
                  <a:lnTo>
                    <a:pt x="2420" y="2786"/>
                  </a:lnTo>
                  <a:lnTo>
                    <a:pt x="2420" y="2788"/>
                  </a:lnTo>
                  <a:lnTo>
                    <a:pt x="2420" y="2788"/>
                  </a:lnTo>
                  <a:lnTo>
                    <a:pt x="2420" y="2790"/>
                  </a:lnTo>
                  <a:lnTo>
                    <a:pt x="2420" y="2790"/>
                  </a:lnTo>
                  <a:lnTo>
                    <a:pt x="2422" y="2794"/>
                  </a:lnTo>
                  <a:lnTo>
                    <a:pt x="2422" y="2794"/>
                  </a:lnTo>
                  <a:lnTo>
                    <a:pt x="2426" y="2800"/>
                  </a:lnTo>
                  <a:lnTo>
                    <a:pt x="2426" y="2800"/>
                  </a:lnTo>
                  <a:lnTo>
                    <a:pt x="2428" y="2804"/>
                  </a:lnTo>
                  <a:lnTo>
                    <a:pt x="2428" y="2804"/>
                  </a:lnTo>
                  <a:lnTo>
                    <a:pt x="2428" y="2806"/>
                  </a:lnTo>
                  <a:lnTo>
                    <a:pt x="2428" y="2806"/>
                  </a:lnTo>
                  <a:lnTo>
                    <a:pt x="2428" y="2808"/>
                  </a:lnTo>
                  <a:lnTo>
                    <a:pt x="2428" y="2808"/>
                  </a:lnTo>
                  <a:lnTo>
                    <a:pt x="2430" y="2812"/>
                  </a:lnTo>
                  <a:lnTo>
                    <a:pt x="2430" y="2812"/>
                  </a:lnTo>
                  <a:lnTo>
                    <a:pt x="2430" y="2814"/>
                  </a:lnTo>
                  <a:lnTo>
                    <a:pt x="2430" y="2814"/>
                  </a:lnTo>
                  <a:lnTo>
                    <a:pt x="2430" y="2816"/>
                  </a:lnTo>
                  <a:lnTo>
                    <a:pt x="2430" y="2816"/>
                  </a:lnTo>
                  <a:lnTo>
                    <a:pt x="2428" y="2818"/>
                  </a:lnTo>
                  <a:lnTo>
                    <a:pt x="2428" y="2818"/>
                  </a:lnTo>
                  <a:lnTo>
                    <a:pt x="2428" y="2824"/>
                  </a:lnTo>
                  <a:lnTo>
                    <a:pt x="2428" y="2824"/>
                  </a:lnTo>
                  <a:lnTo>
                    <a:pt x="2428" y="2830"/>
                  </a:lnTo>
                  <a:lnTo>
                    <a:pt x="2428" y="2830"/>
                  </a:lnTo>
                  <a:lnTo>
                    <a:pt x="2430" y="2830"/>
                  </a:lnTo>
                  <a:lnTo>
                    <a:pt x="2430" y="2830"/>
                  </a:lnTo>
                  <a:lnTo>
                    <a:pt x="2430" y="2832"/>
                  </a:lnTo>
                  <a:lnTo>
                    <a:pt x="2430" y="2832"/>
                  </a:lnTo>
                  <a:lnTo>
                    <a:pt x="2430" y="2836"/>
                  </a:lnTo>
                  <a:lnTo>
                    <a:pt x="2430" y="2836"/>
                  </a:lnTo>
                  <a:lnTo>
                    <a:pt x="2432" y="2840"/>
                  </a:lnTo>
                  <a:lnTo>
                    <a:pt x="2432" y="2840"/>
                  </a:lnTo>
                  <a:lnTo>
                    <a:pt x="2434" y="2842"/>
                  </a:lnTo>
                  <a:lnTo>
                    <a:pt x="2434" y="2842"/>
                  </a:lnTo>
                  <a:lnTo>
                    <a:pt x="2436" y="2844"/>
                  </a:lnTo>
                  <a:lnTo>
                    <a:pt x="2436" y="2846"/>
                  </a:lnTo>
                  <a:lnTo>
                    <a:pt x="2436" y="2846"/>
                  </a:lnTo>
                  <a:lnTo>
                    <a:pt x="2438" y="2850"/>
                  </a:lnTo>
                  <a:lnTo>
                    <a:pt x="2438" y="2850"/>
                  </a:lnTo>
                  <a:lnTo>
                    <a:pt x="2438" y="2852"/>
                  </a:lnTo>
                  <a:lnTo>
                    <a:pt x="2438" y="2852"/>
                  </a:lnTo>
                  <a:lnTo>
                    <a:pt x="2440" y="2854"/>
                  </a:lnTo>
                  <a:lnTo>
                    <a:pt x="2440" y="2854"/>
                  </a:lnTo>
                  <a:lnTo>
                    <a:pt x="2442" y="2856"/>
                  </a:lnTo>
                  <a:lnTo>
                    <a:pt x="2442" y="2856"/>
                  </a:lnTo>
                  <a:lnTo>
                    <a:pt x="2442" y="2858"/>
                  </a:lnTo>
                  <a:lnTo>
                    <a:pt x="2442" y="2858"/>
                  </a:lnTo>
                  <a:lnTo>
                    <a:pt x="2442" y="2862"/>
                  </a:lnTo>
                  <a:lnTo>
                    <a:pt x="2442" y="2862"/>
                  </a:lnTo>
                  <a:lnTo>
                    <a:pt x="2442" y="2864"/>
                  </a:lnTo>
                  <a:lnTo>
                    <a:pt x="2442" y="2864"/>
                  </a:lnTo>
                  <a:lnTo>
                    <a:pt x="2444" y="2866"/>
                  </a:lnTo>
                  <a:lnTo>
                    <a:pt x="2444" y="2866"/>
                  </a:lnTo>
                  <a:lnTo>
                    <a:pt x="2442" y="2870"/>
                  </a:lnTo>
                  <a:lnTo>
                    <a:pt x="2442" y="2870"/>
                  </a:lnTo>
                  <a:lnTo>
                    <a:pt x="2442" y="2872"/>
                  </a:lnTo>
                  <a:lnTo>
                    <a:pt x="2442" y="2872"/>
                  </a:lnTo>
                  <a:lnTo>
                    <a:pt x="2442" y="2876"/>
                  </a:lnTo>
                  <a:lnTo>
                    <a:pt x="2442" y="2876"/>
                  </a:lnTo>
                  <a:lnTo>
                    <a:pt x="2444" y="2878"/>
                  </a:lnTo>
                  <a:lnTo>
                    <a:pt x="2444" y="2880"/>
                  </a:lnTo>
                  <a:lnTo>
                    <a:pt x="2444" y="2880"/>
                  </a:lnTo>
                  <a:lnTo>
                    <a:pt x="2444" y="2884"/>
                  </a:lnTo>
                  <a:lnTo>
                    <a:pt x="2444" y="2884"/>
                  </a:lnTo>
                  <a:lnTo>
                    <a:pt x="2444" y="2886"/>
                  </a:lnTo>
                  <a:lnTo>
                    <a:pt x="2444" y="2886"/>
                  </a:lnTo>
                  <a:lnTo>
                    <a:pt x="2446" y="2890"/>
                  </a:lnTo>
                  <a:lnTo>
                    <a:pt x="2446" y="2890"/>
                  </a:lnTo>
                  <a:lnTo>
                    <a:pt x="2448" y="2892"/>
                  </a:lnTo>
                  <a:lnTo>
                    <a:pt x="2448" y="2892"/>
                  </a:lnTo>
                  <a:lnTo>
                    <a:pt x="2448" y="2894"/>
                  </a:lnTo>
                  <a:lnTo>
                    <a:pt x="2448" y="2894"/>
                  </a:lnTo>
                  <a:lnTo>
                    <a:pt x="2450" y="2898"/>
                  </a:lnTo>
                  <a:lnTo>
                    <a:pt x="2450" y="2898"/>
                  </a:lnTo>
                  <a:lnTo>
                    <a:pt x="2452" y="2898"/>
                  </a:lnTo>
                  <a:lnTo>
                    <a:pt x="2452" y="2898"/>
                  </a:lnTo>
                  <a:lnTo>
                    <a:pt x="2452" y="2904"/>
                  </a:lnTo>
                  <a:lnTo>
                    <a:pt x="2452" y="2904"/>
                  </a:lnTo>
                  <a:lnTo>
                    <a:pt x="2452" y="2904"/>
                  </a:lnTo>
                  <a:lnTo>
                    <a:pt x="2452" y="2904"/>
                  </a:lnTo>
                  <a:lnTo>
                    <a:pt x="2450" y="2910"/>
                  </a:lnTo>
                  <a:lnTo>
                    <a:pt x="2450" y="2910"/>
                  </a:lnTo>
                  <a:lnTo>
                    <a:pt x="2452" y="2914"/>
                  </a:lnTo>
                  <a:lnTo>
                    <a:pt x="2452" y="2914"/>
                  </a:lnTo>
                  <a:lnTo>
                    <a:pt x="2452" y="2916"/>
                  </a:lnTo>
                  <a:lnTo>
                    <a:pt x="2452" y="2916"/>
                  </a:lnTo>
                  <a:lnTo>
                    <a:pt x="2454" y="2918"/>
                  </a:lnTo>
                  <a:lnTo>
                    <a:pt x="2454" y="2918"/>
                  </a:lnTo>
                  <a:lnTo>
                    <a:pt x="2454" y="2920"/>
                  </a:lnTo>
                  <a:lnTo>
                    <a:pt x="2454" y="2920"/>
                  </a:lnTo>
                  <a:lnTo>
                    <a:pt x="2454" y="2922"/>
                  </a:lnTo>
                  <a:lnTo>
                    <a:pt x="2454" y="2922"/>
                  </a:lnTo>
                  <a:lnTo>
                    <a:pt x="2454" y="2926"/>
                  </a:lnTo>
                  <a:lnTo>
                    <a:pt x="2454" y="2926"/>
                  </a:lnTo>
                  <a:lnTo>
                    <a:pt x="2456" y="2930"/>
                  </a:lnTo>
                  <a:lnTo>
                    <a:pt x="2456" y="2930"/>
                  </a:lnTo>
                  <a:lnTo>
                    <a:pt x="2456" y="2932"/>
                  </a:lnTo>
                  <a:lnTo>
                    <a:pt x="2456" y="2932"/>
                  </a:lnTo>
                  <a:lnTo>
                    <a:pt x="2458" y="2934"/>
                  </a:lnTo>
                  <a:lnTo>
                    <a:pt x="2458" y="2934"/>
                  </a:lnTo>
                  <a:lnTo>
                    <a:pt x="2458" y="2936"/>
                  </a:lnTo>
                  <a:lnTo>
                    <a:pt x="2458" y="2936"/>
                  </a:lnTo>
                  <a:lnTo>
                    <a:pt x="2460" y="2942"/>
                  </a:lnTo>
                  <a:lnTo>
                    <a:pt x="2460" y="2942"/>
                  </a:lnTo>
                  <a:lnTo>
                    <a:pt x="2460" y="2942"/>
                  </a:lnTo>
                  <a:lnTo>
                    <a:pt x="2460" y="2942"/>
                  </a:lnTo>
                  <a:lnTo>
                    <a:pt x="2462" y="2944"/>
                  </a:lnTo>
                  <a:lnTo>
                    <a:pt x="2462" y="2944"/>
                  </a:lnTo>
                  <a:lnTo>
                    <a:pt x="2464" y="2948"/>
                  </a:lnTo>
                  <a:lnTo>
                    <a:pt x="2464" y="2948"/>
                  </a:lnTo>
                  <a:lnTo>
                    <a:pt x="2464" y="2950"/>
                  </a:lnTo>
                  <a:lnTo>
                    <a:pt x="2464" y="2950"/>
                  </a:lnTo>
                  <a:lnTo>
                    <a:pt x="2466" y="2952"/>
                  </a:lnTo>
                  <a:lnTo>
                    <a:pt x="2466" y="2952"/>
                  </a:lnTo>
                  <a:lnTo>
                    <a:pt x="2466" y="2954"/>
                  </a:lnTo>
                  <a:lnTo>
                    <a:pt x="2466" y="2954"/>
                  </a:lnTo>
                  <a:lnTo>
                    <a:pt x="2464" y="2956"/>
                  </a:lnTo>
                  <a:lnTo>
                    <a:pt x="2464" y="2956"/>
                  </a:lnTo>
                  <a:lnTo>
                    <a:pt x="2464" y="2960"/>
                  </a:lnTo>
                  <a:lnTo>
                    <a:pt x="2464" y="2960"/>
                  </a:lnTo>
                  <a:lnTo>
                    <a:pt x="2464" y="2962"/>
                  </a:lnTo>
                  <a:lnTo>
                    <a:pt x="2464" y="2962"/>
                  </a:lnTo>
                  <a:lnTo>
                    <a:pt x="2466" y="2968"/>
                  </a:lnTo>
                  <a:lnTo>
                    <a:pt x="2466" y="2968"/>
                  </a:lnTo>
                  <a:lnTo>
                    <a:pt x="2466" y="2970"/>
                  </a:lnTo>
                  <a:lnTo>
                    <a:pt x="2466" y="2970"/>
                  </a:lnTo>
                  <a:lnTo>
                    <a:pt x="2466" y="2974"/>
                  </a:lnTo>
                  <a:lnTo>
                    <a:pt x="2466" y="2974"/>
                  </a:lnTo>
                  <a:lnTo>
                    <a:pt x="2470" y="2978"/>
                  </a:lnTo>
                  <a:lnTo>
                    <a:pt x="2470" y="2978"/>
                  </a:lnTo>
                  <a:lnTo>
                    <a:pt x="2472" y="2978"/>
                  </a:lnTo>
                  <a:lnTo>
                    <a:pt x="2472" y="2978"/>
                  </a:lnTo>
                  <a:lnTo>
                    <a:pt x="2472" y="2984"/>
                  </a:lnTo>
                  <a:lnTo>
                    <a:pt x="2474" y="2984"/>
                  </a:lnTo>
                  <a:lnTo>
                    <a:pt x="2474" y="2984"/>
                  </a:lnTo>
                  <a:lnTo>
                    <a:pt x="2474" y="2988"/>
                  </a:lnTo>
                  <a:lnTo>
                    <a:pt x="2474" y="2988"/>
                  </a:lnTo>
                  <a:lnTo>
                    <a:pt x="2474" y="2990"/>
                  </a:lnTo>
                  <a:lnTo>
                    <a:pt x="2474" y="2990"/>
                  </a:lnTo>
                  <a:lnTo>
                    <a:pt x="2474" y="2994"/>
                  </a:lnTo>
                  <a:lnTo>
                    <a:pt x="2474" y="2994"/>
                  </a:lnTo>
                  <a:lnTo>
                    <a:pt x="2476" y="2998"/>
                  </a:lnTo>
                  <a:lnTo>
                    <a:pt x="2476" y="2998"/>
                  </a:lnTo>
                  <a:lnTo>
                    <a:pt x="2476" y="3000"/>
                  </a:lnTo>
                  <a:lnTo>
                    <a:pt x="2476" y="3000"/>
                  </a:lnTo>
                  <a:lnTo>
                    <a:pt x="2478" y="3004"/>
                  </a:lnTo>
                  <a:lnTo>
                    <a:pt x="2478" y="3004"/>
                  </a:lnTo>
                  <a:lnTo>
                    <a:pt x="2478" y="3004"/>
                  </a:lnTo>
                  <a:lnTo>
                    <a:pt x="2478" y="3004"/>
                  </a:lnTo>
                  <a:lnTo>
                    <a:pt x="2476" y="3010"/>
                  </a:lnTo>
                  <a:lnTo>
                    <a:pt x="2476" y="3010"/>
                  </a:lnTo>
                  <a:lnTo>
                    <a:pt x="2476" y="3014"/>
                  </a:lnTo>
                  <a:lnTo>
                    <a:pt x="2476" y="3016"/>
                  </a:lnTo>
                  <a:lnTo>
                    <a:pt x="2476" y="3016"/>
                  </a:lnTo>
                  <a:lnTo>
                    <a:pt x="2478" y="3022"/>
                  </a:lnTo>
                  <a:lnTo>
                    <a:pt x="2478" y="3022"/>
                  </a:lnTo>
                  <a:lnTo>
                    <a:pt x="2482" y="3024"/>
                  </a:lnTo>
                  <a:lnTo>
                    <a:pt x="2482" y="3024"/>
                  </a:lnTo>
                  <a:lnTo>
                    <a:pt x="2484" y="3026"/>
                  </a:lnTo>
                  <a:lnTo>
                    <a:pt x="2484" y="3026"/>
                  </a:lnTo>
                  <a:lnTo>
                    <a:pt x="2484" y="3028"/>
                  </a:lnTo>
                  <a:lnTo>
                    <a:pt x="2484" y="3028"/>
                  </a:lnTo>
                  <a:lnTo>
                    <a:pt x="2484" y="3030"/>
                  </a:lnTo>
                  <a:lnTo>
                    <a:pt x="2484" y="3030"/>
                  </a:lnTo>
                  <a:lnTo>
                    <a:pt x="2486" y="3034"/>
                  </a:lnTo>
                  <a:lnTo>
                    <a:pt x="2486" y="3034"/>
                  </a:lnTo>
                  <a:lnTo>
                    <a:pt x="2486" y="3036"/>
                  </a:lnTo>
                  <a:lnTo>
                    <a:pt x="2486" y="3036"/>
                  </a:lnTo>
                  <a:lnTo>
                    <a:pt x="2486" y="3040"/>
                  </a:lnTo>
                  <a:lnTo>
                    <a:pt x="2486" y="3040"/>
                  </a:lnTo>
                  <a:lnTo>
                    <a:pt x="2488" y="3042"/>
                  </a:lnTo>
                  <a:lnTo>
                    <a:pt x="2488" y="3042"/>
                  </a:lnTo>
                  <a:lnTo>
                    <a:pt x="2488" y="3044"/>
                  </a:lnTo>
                  <a:lnTo>
                    <a:pt x="2488" y="3044"/>
                  </a:lnTo>
                  <a:lnTo>
                    <a:pt x="2488" y="3046"/>
                  </a:lnTo>
                  <a:lnTo>
                    <a:pt x="2488" y="3046"/>
                  </a:lnTo>
                  <a:lnTo>
                    <a:pt x="2488" y="3050"/>
                  </a:lnTo>
                  <a:lnTo>
                    <a:pt x="2488" y="3050"/>
                  </a:lnTo>
                  <a:lnTo>
                    <a:pt x="2490" y="3054"/>
                  </a:lnTo>
                  <a:lnTo>
                    <a:pt x="2490" y="3054"/>
                  </a:lnTo>
                  <a:lnTo>
                    <a:pt x="2490" y="3056"/>
                  </a:lnTo>
                  <a:lnTo>
                    <a:pt x="2490" y="3056"/>
                  </a:lnTo>
                  <a:lnTo>
                    <a:pt x="2490" y="3058"/>
                  </a:lnTo>
                  <a:lnTo>
                    <a:pt x="2490" y="3058"/>
                  </a:lnTo>
                  <a:lnTo>
                    <a:pt x="2490" y="3062"/>
                  </a:lnTo>
                  <a:lnTo>
                    <a:pt x="2490" y="3062"/>
                  </a:lnTo>
                  <a:lnTo>
                    <a:pt x="2496" y="3070"/>
                  </a:lnTo>
                  <a:lnTo>
                    <a:pt x="2496" y="3072"/>
                  </a:lnTo>
                  <a:lnTo>
                    <a:pt x="2496" y="3072"/>
                  </a:lnTo>
                  <a:lnTo>
                    <a:pt x="2498" y="3074"/>
                  </a:lnTo>
                  <a:lnTo>
                    <a:pt x="2498" y="3074"/>
                  </a:lnTo>
                  <a:lnTo>
                    <a:pt x="2498" y="3076"/>
                  </a:lnTo>
                  <a:lnTo>
                    <a:pt x="2498" y="3076"/>
                  </a:lnTo>
                  <a:lnTo>
                    <a:pt x="2498" y="3078"/>
                  </a:lnTo>
                  <a:lnTo>
                    <a:pt x="2498" y="3078"/>
                  </a:lnTo>
                  <a:lnTo>
                    <a:pt x="2498" y="3082"/>
                  </a:lnTo>
                  <a:lnTo>
                    <a:pt x="2498" y="3082"/>
                  </a:lnTo>
                  <a:lnTo>
                    <a:pt x="2500" y="3086"/>
                  </a:lnTo>
                  <a:lnTo>
                    <a:pt x="2500" y="3086"/>
                  </a:lnTo>
                  <a:lnTo>
                    <a:pt x="2502" y="3088"/>
                  </a:lnTo>
                  <a:lnTo>
                    <a:pt x="2502" y="3088"/>
                  </a:lnTo>
                  <a:lnTo>
                    <a:pt x="2502" y="3090"/>
                  </a:lnTo>
                  <a:lnTo>
                    <a:pt x="2502" y="3090"/>
                  </a:lnTo>
                  <a:lnTo>
                    <a:pt x="2502" y="3094"/>
                  </a:lnTo>
                  <a:lnTo>
                    <a:pt x="2502" y="3094"/>
                  </a:lnTo>
                  <a:lnTo>
                    <a:pt x="2502" y="3096"/>
                  </a:lnTo>
                  <a:lnTo>
                    <a:pt x="2504" y="3100"/>
                  </a:lnTo>
                  <a:lnTo>
                    <a:pt x="2504" y="3100"/>
                  </a:lnTo>
                  <a:lnTo>
                    <a:pt x="2504" y="3102"/>
                  </a:lnTo>
                  <a:lnTo>
                    <a:pt x="2504" y="3102"/>
                  </a:lnTo>
                  <a:lnTo>
                    <a:pt x="2504" y="3104"/>
                  </a:lnTo>
                  <a:lnTo>
                    <a:pt x="2504" y="3104"/>
                  </a:lnTo>
                  <a:lnTo>
                    <a:pt x="2504" y="3108"/>
                  </a:lnTo>
                  <a:lnTo>
                    <a:pt x="2504" y="3108"/>
                  </a:lnTo>
                  <a:lnTo>
                    <a:pt x="2506" y="3110"/>
                  </a:lnTo>
                  <a:lnTo>
                    <a:pt x="2506" y="3110"/>
                  </a:lnTo>
                  <a:lnTo>
                    <a:pt x="2506" y="3112"/>
                  </a:lnTo>
                  <a:lnTo>
                    <a:pt x="2506" y="3112"/>
                  </a:lnTo>
                  <a:lnTo>
                    <a:pt x="2506" y="3116"/>
                  </a:lnTo>
                  <a:lnTo>
                    <a:pt x="2506" y="3116"/>
                  </a:lnTo>
                  <a:lnTo>
                    <a:pt x="2506" y="3118"/>
                  </a:lnTo>
                  <a:lnTo>
                    <a:pt x="2506" y="3118"/>
                  </a:lnTo>
                  <a:lnTo>
                    <a:pt x="2506" y="3122"/>
                  </a:lnTo>
                  <a:lnTo>
                    <a:pt x="2506" y="3122"/>
                  </a:lnTo>
                  <a:lnTo>
                    <a:pt x="2508" y="3124"/>
                  </a:lnTo>
                  <a:lnTo>
                    <a:pt x="2508" y="3124"/>
                  </a:lnTo>
                  <a:lnTo>
                    <a:pt x="2508" y="3126"/>
                  </a:lnTo>
                  <a:lnTo>
                    <a:pt x="2508" y="3126"/>
                  </a:lnTo>
                  <a:lnTo>
                    <a:pt x="2510" y="3130"/>
                  </a:lnTo>
                  <a:lnTo>
                    <a:pt x="2510" y="3130"/>
                  </a:lnTo>
                  <a:lnTo>
                    <a:pt x="2512" y="3132"/>
                  </a:lnTo>
                  <a:lnTo>
                    <a:pt x="2512" y="3132"/>
                  </a:lnTo>
                  <a:lnTo>
                    <a:pt x="2512" y="3134"/>
                  </a:lnTo>
                  <a:lnTo>
                    <a:pt x="2512" y="3134"/>
                  </a:lnTo>
                  <a:lnTo>
                    <a:pt x="2512" y="3136"/>
                  </a:lnTo>
                  <a:lnTo>
                    <a:pt x="2512" y="3136"/>
                  </a:lnTo>
                  <a:lnTo>
                    <a:pt x="2514" y="3140"/>
                  </a:lnTo>
                  <a:lnTo>
                    <a:pt x="2514" y="3140"/>
                  </a:lnTo>
                  <a:lnTo>
                    <a:pt x="2514" y="3142"/>
                  </a:lnTo>
                  <a:lnTo>
                    <a:pt x="2514" y="3142"/>
                  </a:lnTo>
                  <a:lnTo>
                    <a:pt x="2514" y="3146"/>
                  </a:lnTo>
                  <a:lnTo>
                    <a:pt x="2514" y="3148"/>
                  </a:lnTo>
                  <a:lnTo>
                    <a:pt x="2514" y="3148"/>
                  </a:lnTo>
                  <a:lnTo>
                    <a:pt x="2514" y="3154"/>
                  </a:lnTo>
                  <a:lnTo>
                    <a:pt x="2514" y="3154"/>
                  </a:lnTo>
                  <a:lnTo>
                    <a:pt x="2514" y="3158"/>
                  </a:lnTo>
                  <a:lnTo>
                    <a:pt x="2514" y="3158"/>
                  </a:lnTo>
                  <a:lnTo>
                    <a:pt x="2516" y="3160"/>
                  </a:lnTo>
                  <a:lnTo>
                    <a:pt x="2516" y="3160"/>
                  </a:lnTo>
                  <a:lnTo>
                    <a:pt x="2516" y="3164"/>
                  </a:lnTo>
                  <a:lnTo>
                    <a:pt x="2516" y="3164"/>
                  </a:lnTo>
                  <a:lnTo>
                    <a:pt x="2518" y="3168"/>
                  </a:lnTo>
                  <a:lnTo>
                    <a:pt x="2518" y="3168"/>
                  </a:lnTo>
                  <a:lnTo>
                    <a:pt x="2518" y="3172"/>
                  </a:lnTo>
                  <a:lnTo>
                    <a:pt x="2518" y="3172"/>
                  </a:lnTo>
                  <a:lnTo>
                    <a:pt x="2520" y="3176"/>
                  </a:lnTo>
                  <a:lnTo>
                    <a:pt x="2520" y="3176"/>
                  </a:lnTo>
                  <a:lnTo>
                    <a:pt x="2522" y="3180"/>
                  </a:lnTo>
                  <a:lnTo>
                    <a:pt x="2522" y="3180"/>
                  </a:lnTo>
                  <a:lnTo>
                    <a:pt x="2522" y="3180"/>
                  </a:lnTo>
                  <a:lnTo>
                    <a:pt x="2522" y="3180"/>
                  </a:lnTo>
                  <a:lnTo>
                    <a:pt x="2522" y="3182"/>
                  </a:lnTo>
                  <a:lnTo>
                    <a:pt x="2522" y="3182"/>
                  </a:lnTo>
                  <a:lnTo>
                    <a:pt x="2524" y="3186"/>
                  </a:lnTo>
                  <a:lnTo>
                    <a:pt x="2526" y="3192"/>
                  </a:lnTo>
                  <a:lnTo>
                    <a:pt x="2526" y="3192"/>
                  </a:lnTo>
                  <a:lnTo>
                    <a:pt x="2526" y="3194"/>
                  </a:lnTo>
                  <a:lnTo>
                    <a:pt x="2526" y="3194"/>
                  </a:lnTo>
                  <a:lnTo>
                    <a:pt x="2528" y="3198"/>
                  </a:lnTo>
                  <a:lnTo>
                    <a:pt x="2528" y="3198"/>
                  </a:lnTo>
                  <a:lnTo>
                    <a:pt x="2530" y="3200"/>
                  </a:lnTo>
                  <a:lnTo>
                    <a:pt x="2530" y="3200"/>
                  </a:lnTo>
                  <a:lnTo>
                    <a:pt x="2530" y="3202"/>
                  </a:lnTo>
                  <a:lnTo>
                    <a:pt x="2530" y="3202"/>
                  </a:lnTo>
                  <a:lnTo>
                    <a:pt x="2530" y="3204"/>
                  </a:lnTo>
                  <a:lnTo>
                    <a:pt x="2530" y="3204"/>
                  </a:lnTo>
                  <a:lnTo>
                    <a:pt x="2530" y="3208"/>
                  </a:lnTo>
                  <a:lnTo>
                    <a:pt x="2530" y="3208"/>
                  </a:lnTo>
                  <a:lnTo>
                    <a:pt x="2532" y="3212"/>
                  </a:lnTo>
                  <a:lnTo>
                    <a:pt x="2532" y="3212"/>
                  </a:lnTo>
                  <a:lnTo>
                    <a:pt x="2532" y="3214"/>
                  </a:lnTo>
                  <a:lnTo>
                    <a:pt x="2532" y="3214"/>
                  </a:lnTo>
                  <a:lnTo>
                    <a:pt x="2532" y="3216"/>
                  </a:lnTo>
                  <a:lnTo>
                    <a:pt x="2532" y="3216"/>
                  </a:lnTo>
                  <a:lnTo>
                    <a:pt x="2532" y="3220"/>
                  </a:lnTo>
                  <a:lnTo>
                    <a:pt x="2532" y="3220"/>
                  </a:lnTo>
                  <a:lnTo>
                    <a:pt x="2534" y="3222"/>
                  </a:lnTo>
                  <a:lnTo>
                    <a:pt x="2534" y="3222"/>
                  </a:lnTo>
                  <a:lnTo>
                    <a:pt x="2534" y="3224"/>
                  </a:lnTo>
                  <a:lnTo>
                    <a:pt x="2534" y="3224"/>
                  </a:lnTo>
                  <a:lnTo>
                    <a:pt x="2534" y="3228"/>
                  </a:lnTo>
                  <a:lnTo>
                    <a:pt x="2534" y="3228"/>
                  </a:lnTo>
                  <a:lnTo>
                    <a:pt x="2534" y="3230"/>
                  </a:lnTo>
                  <a:lnTo>
                    <a:pt x="2534" y="3230"/>
                  </a:lnTo>
                  <a:lnTo>
                    <a:pt x="2534" y="3234"/>
                  </a:lnTo>
                  <a:lnTo>
                    <a:pt x="2534" y="3234"/>
                  </a:lnTo>
                  <a:lnTo>
                    <a:pt x="2534" y="3238"/>
                  </a:lnTo>
                  <a:lnTo>
                    <a:pt x="2534" y="3240"/>
                  </a:lnTo>
                  <a:lnTo>
                    <a:pt x="2534" y="3242"/>
                  </a:lnTo>
                  <a:lnTo>
                    <a:pt x="2534" y="3242"/>
                  </a:lnTo>
                  <a:lnTo>
                    <a:pt x="2534" y="3248"/>
                  </a:lnTo>
                  <a:lnTo>
                    <a:pt x="2534" y="3248"/>
                  </a:lnTo>
                  <a:lnTo>
                    <a:pt x="2536" y="3252"/>
                  </a:lnTo>
                  <a:lnTo>
                    <a:pt x="2536" y="3254"/>
                  </a:lnTo>
                  <a:lnTo>
                    <a:pt x="2536" y="3254"/>
                  </a:lnTo>
                  <a:lnTo>
                    <a:pt x="2538" y="3258"/>
                  </a:lnTo>
                  <a:lnTo>
                    <a:pt x="2538" y="3258"/>
                  </a:lnTo>
                  <a:lnTo>
                    <a:pt x="2540" y="3258"/>
                  </a:lnTo>
                  <a:lnTo>
                    <a:pt x="2540" y="3258"/>
                  </a:lnTo>
                  <a:lnTo>
                    <a:pt x="2540" y="3262"/>
                  </a:lnTo>
                  <a:lnTo>
                    <a:pt x="2540" y="3262"/>
                  </a:lnTo>
                  <a:lnTo>
                    <a:pt x="2542" y="3264"/>
                  </a:lnTo>
                  <a:lnTo>
                    <a:pt x="2542" y="3264"/>
                  </a:lnTo>
                  <a:lnTo>
                    <a:pt x="2542" y="3266"/>
                  </a:lnTo>
                  <a:lnTo>
                    <a:pt x="2542" y="3266"/>
                  </a:lnTo>
                  <a:lnTo>
                    <a:pt x="2542" y="3270"/>
                  </a:lnTo>
                  <a:lnTo>
                    <a:pt x="2542" y="3270"/>
                  </a:lnTo>
                  <a:lnTo>
                    <a:pt x="2544" y="3276"/>
                  </a:lnTo>
                  <a:lnTo>
                    <a:pt x="2544" y="3276"/>
                  </a:lnTo>
                  <a:lnTo>
                    <a:pt x="2544" y="3280"/>
                  </a:lnTo>
                  <a:lnTo>
                    <a:pt x="2544" y="3280"/>
                  </a:lnTo>
                  <a:lnTo>
                    <a:pt x="2544" y="3286"/>
                  </a:lnTo>
                  <a:lnTo>
                    <a:pt x="2544" y="3286"/>
                  </a:lnTo>
                  <a:lnTo>
                    <a:pt x="2546" y="3290"/>
                  </a:lnTo>
                  <a:lnTo>
                    <a:pt x="2546" y="3290"/>
                  </a:lnTo>
                  <a:lnTo>
                    <a:pt x="2546" y="3292"/>
                  </a:lnTo>
                  <a:lnTo>
                    <a:pt x="2546" y="3292"/>
                  </a:lnTo>
                  <a:lnTo>
                    <a:pt x="2546" y="3294"/>
                  </a:lnTo>
                  <a:lnTo>
                    <a:pt x="2546" y="3294"/>
                  </a:lnTo>
                  <a:lnTo>
                    <a:pt x="2548" y="3298"/>
                  </a:lnTo>
                  <a:lnTo>
                    <a:pt x="2548" y="3298"/>
                  </a:lnTo>
                  <a:lnTo>
                    <a:pt x="2550" y="3302"/>
                  </a:lnTo>
                  <a:lnTo>
                    <a:pt x="2550" y="3302"/>
                  </a:lnTo>
                  <a:lnTo>
                    <a:pt x="2550" y="3302"/>
                  </a:lnTo>
                  <a:lnTo>
                    <a:pt x="2550" y="3302"/>
                  </a:lnTo>
                  <a:lnTo>
                    <a:pt x="2550" y="3306"/>
                  </a:lnTo>
                  <a:lnTo>
                    <a:pt x="2550" y="3306"/>
                  </a:lnTo>
                  <a:lnTo>
                    <a:pt x="2552" y="3308"/>
                  </a:lnTo>
                  <a:lnTo>
                    <a:pt x="2552" y="3308"/>
                  </a:lnTo>
                  <a:lnTo>
                    <a:pt x="2554" y="3312"/>
                  </a:lnTo>
                  <a:lnTo>
                    <a:pt x="2554" y="3312"/>
                  </a:lnTo>
                  <a:lnTo>
                    <a:pt x="2554" y="3314"/>
                  </a:lnTo>
                  <a:lnTo>
                    <a:pt x="2554" y="3314"/>
                  </a:lnTo>
                  <a:lnTo>
                    <a:pt x="2554" y="3316"/>
                  </a:lnTo>
                  <a:lnTo>
                    <a:pt x="2554" y="3316"/>
                  </a:lnTo>
                  <a:lnTo>
                    <a:pt x="2556" y="3318"/>
                  </a:lnTo>
                  <a:lnTo>
                    <a:pt x="2556" y="3318"/>
                  </a:lnTo>
                  <a:lnTo>
                    <a:pt x="2556" y="3322"/>
                  </a:lnTo>
                  <a:lnTo>
                    <a:pt x="2556" y="3322"/>
                  </a:lnTo>
                  <a:lnTo>
                    <a:pt x="2556" y="3324"/>
                  </a:lnTo>
                  <a:lnTo>
                    <a:pt x="2556" y="3324"/>
                  </a:lnTo>
                  <a:lnTo>
                    <a:pt x="2558" y="3328"/>
                  </a:lnTo>
                  <a:lnTo>
                    <a:pt x="2558" y="3330"/>
                  </a:lnTo>
                  <a:lnTo>
                    <a:pt x="2558" y="3330"/>
                  </a:lnTo>
                  <a:lnTo>
                    <a:pt x="2558" y="3332"/>
                  </a:lnTo>
                  <a:lnTo>
                    <a:pt x="2558" y="3332"/>
                  </a:lnTo>
                  <a:lnTo>
                    <a:pt x="2560" y="3336"/>
                  </a:lnTo>
                  <a:lnTo>
                    <a:pt x="2560" y="3336"/>
                  </a:lnTo>
                  <a:lnTo>
                    <a:pt x="2562" y="3338"/>
                  </a:lnTo>
                  <a:lnTo>
                    <a:pt x="2562" y="3338"/>
                  </a:lnTo>
                  <a:lnTo>
                    <a:pt x="2562" y="3340"/>
                  </a:lnTo>
                  <a:lnTo>
                    <a:pt x="2562" y="3340"/>
                  </a:lnTo>
                  <a:lnTo>
                    <a:pt x="2562" y="3342"/>
                  </a:lnTo>
                  <a:lnTo>
                    <a:pt x="2562" y="3342"/>
                  </a:lnTo>
                  <a:lnTo>
                    <a:pt x="2562" y="3346"/>
                  </a:lnTo>
                  <a:lnTo>
                    <a:pt x="2562" y="3346"/>
                  </a:lnTo>
                  <a:lnTo>
                    <a:pt x="2562" y="3348"/>
                  </a:lnTo>
                  <a:lnTo>
                    <a:pt x="2562" y="3348"/>
                  </a:lnTo>
                  <a:lnTo>
                    <a:pt x="2564" y="3352"/>
                  </a:lnTo>
                  <a:lnTo>
                    <a:pt x="2564" y="3354"/>
                  </a:lnTo>
                  <a:lnTo>
                    <a:pt x="2564" y="3354"/>
                  </a:lnTo>
                  <a:lnTo>
                    <a:pt x="2564" y="3358"/>
                  </a:lnTo>
                  <a:lnTo>
                    <a:pt x="2564" y="3358"/>
                  </a:lnTo>
                  <a:lnTo>
                    <a:pt x="2566" y="3362"/>
                  </a:lnTo>
                  <a:lnTo>
                    <a:pt x="2566" y="3362"/>
                  </a:lnTo>
                  <a:lnTo>
                    <a:pt x="2568" y="3364"/>
                  </a:lnTo>
                  <a:lnTo>
                    <a:pt x="2568" y="3366"/>
                  </a:lnTo>
                  <a:lnTo>
                    <a:pt x="2568" y="3366"/>
                  </a:lnTo>
                  <a:lnTo>
                    <a:pt x="2568" y="3370"/>
                  </a:lnTo>
                  <a:lnTo>
                    <a:pt x="2568" y="3370"/>
                  </a:lnTo>
                  <a:lnTo>
                    <a:pt x="2570" y="3372"/>
                  </a:lnTo>
                  <a:lnTo>
                    <a:pt x="2570" y="3372"/>
                  </a:lnTo>
                  <a:lnTo>
                    <a:pt x="2570" y="3374"/>
                  </a:lnTo>
                  <a:lnTo>
                    <a:pt x="2570" y="3374"/>
                  </a:lnTo>
                  <a:lnTo>
                    <a:pt x="2572" y="3378"/>
                  </a:lnTo>
                  <a:lnTo>
                    <a:pt x="2572" y="3378"/>
                  </a:lnTo>
                  <a:lnTo>
                    <a:pt x="2572" y="3380"/>
                  </a:lnTo>
                  <a:lnTo>
                    <a:pt x="2572" y="3380"/>
                  </a:lnTo>
                  <a:lnTo>
                    <a:pt x="2574" y="3382"/>
                  </a:lnTo>
                  <a:lnTo>
                    <a:pt x="2574" y="3382"/>
                  </a:lnTo>
                  <a:lnTo>
                    <a:pt x="2574" y="3386"/>
                  </a:lnTo>
                  <a:lnTo>
                    <a:pt x="2574" y="3386"/>
                  </a:lnTo>
                  <a:lnTo>
                    <a:pt x="2574" y="3388"/>
                  </a:lnTo>
                  <a:lnTo>
                    <a:pt x="2574" y="3388"/>
                  </a:lnTo>
                  <a:lnTo>
                    <a:pt x="2574" y="3390"/>
                  </a:lnTo>
                  <a:lnTo>
                    <a:pt x="2576" y="3394"/>
                  </a:lnTo>
                  <a:lnTo>
                    <a:pt x="2576" y="3394"/>
                  </a:lnTo>
                  <a:lnTo>
                    <a:pt x="2576" y="3396"/>
                  </a:lnTo>
                  <a:lnTo>
                    <a:pt x="2576" y="3396"/>
                  </a:lnTo>
                  <a:lnTo>
                    <a:pt x="2576" y="3398"/>
                  </a:lnTo>
                  <a:lnTo>
                    <a:pt x="2576" y="3398"/>
                  </a:lnTo>
                  <a:lnTo>
                    <a:pt x="2576" y="3402"/>
                  </a:lnTo>
                  <a:lnTo>
                    <a:pt x="2576" y="3402"/>
                  </a:lnTo>
                  <a:lnTo>
                    <a:pt x="2578" y="3406"/>
                  </a:lnTo>
                  <a:lnTo>
                    <a:pt x="2578" y="3406"/>
                  </a:lnTo>
                  <a:lnTo>
                    <a:pt x="2578" y="3408"/>
                  </a:lnTo>
                  <a:lnTo>
                    <a:pt x="2578" y="3408"/>
                  </a:lnTo>
                  <a:lnTo>
                    <a:pt x="2578" y="3410"/>
                  </a:lnTo>
                  <a:lnTo>
                    <a:pt x="2578" y="3410"/>
                  </a:lnTo>
                  <a:lnTo>
                    <a:pt x="2580" y="3414"/>
                  </a:lnTo>
                  <a:lnTo>
                    <a:pt x="2580" y="3414"/>
                  </a:lnTo>
                  <a:lnTo>
                    <a:pt x="2582" y="3418"/>
                  </a:lnTo>
                  <a:lnTo>
                    <a:pt x="2582" y="3418"/>
                  </a:lnTo>
                  <a:lnTo>
                    <a:pt x="2582" y="3418"/>
                  </a:lnTo>
                  <a:lnTo>
                    <a:pt x="2584" y="3420"/>
                  </a:lnTo>
                  <a:lnTo>
                    <a:pt x="2584" y="3420"/>
                  </a:lnTo>
                  <a:lnTo>
                    <a:pt x="2584" y="3424"/>
                  </a:lnTo>
                  <a:lnTo>
                    <a:pt x="2584" y="3424"/>
                  </a:lnTo>
                  <a:lnTo>
                    <a:pt x="2584" y="3426"/>
                  </a:lnTo>
                  <a:lnTo>
                    <a:pt x="2584" y="3426"/>
                  </a:lnTo>
                  <a:lnTo>
                    <a:pt x="2584" y="3430"/>
                  </a:lnTo>
                  <a:lnTo>
                    <a:pt x="2584" y="3430"/>
                  </a:lnTo>
                  <a:lnTo>
                    <a:pt x="2584" y="3432"/>
                  </a:lnTo>
                  <a:lnTo>
                    <a:pt x="2584" y="3432"/>
                  </a:lnTo>
                  <a:lnTo>
                    <a:pt x="2584" y="3436"/>
                  </a:lnTo>
                  <a:lnTo>
                    <a:pt x="2584" y="3436"/>
                  </a:lnTo>
                  <a:lnTo>
                    <a:pt x="2586" y="3438"/>
                  </a:lnTo>
                  <a:lnTo>
                    <a:pt x="2586" y="3438"/>
                  </a:lnTo>
                  <a:lnTo>
                    <a:pt x="2586" y="3440"/>
                  </a:lnTo>
                  <a:lnTo>
                    <a:pt x="2586" y="3440"/>
                  </a:lnTo>
                  <a:lnTo>
                    <a:pt x="2586" y="3442"/>
                  </a:lnTo>
                  <a:lnTo>
                    <a:pt x="2586" y="3442"/>
                  </a:lnTo>
                  <a:lnTo>
                    <a:pt x="2586" y="3446"/>
                  </a:lnTo>
                  <a:lnTo>
                    <a:pt x="2586" y="3446"/>
                  </a:lnTo>
                  <a:lnTo>
                    <a:pt x="2588" y="3448"/>
                  </a:lnTo>
                  <a:lnTo>
                    <a:pt x="2588" y="3448"/>
                  </a:lnTo>
                  <a:lnTo>
                    <a:pt x="2588" y="3452"/>
                  </a:lnTo>
                  <a:lnTo>
                    <a:pt x="2588" y="3452"/>
                  </a:lnTo>
                  <a:lnTo>
                    <a:pt x="2588" y="3454"/>
                  </a:lnTo>
                  <a:lnTo>
                    <a:pt x="2588" y="3454"/>
                  </a:lnTo>
                  <a:lnTo>
                    <a:pt x="2588" y="3458"/>
                  </a:lnTo>
                  <a:lnTo>
                    <a:pt x="2588" y="3458"/>
                  </a:lnTo>
                  <a:lnTo>
                    <a:pt x="2590" y="3460"/>
                  </a:lnTo>
                  <a:lnTo>
                    <a:pt x="2590" y="3462"/>
                  </a:lnTo>
                  <a:lnTo>
                    <a:pt x="2590" y="3462"/>
                  </a:lnTo>
                  <a:lnTo>
                    <a:pt x="2590" y="3464"/>
                  </a:lnTo>
                  <a:lnTo>
                    <a:pt x="2590" y="3464"/>
                  </a:lnTo>
                  <a:lnTo>
                    <a:pt x="2590" y="3468"/>
                  </a:lnTo>
                  <a:lnTo>
                    <a:pt x="2590" y="3468"/>
                  </a:lnTo>
                  <a:lnTo>
                    <a:pt x="2592" y="3470"/>
                  </a:lnTo>
                  <a:lnTo>
                    <a:pt x="2592" y="3470"/>
                  </a:lnTo>
                  <a:lnTo>
                    <a:pt x="2592" y="3474"/>
                  </a:lnTo>
                  <a:lnTo>
                    <a:pt x="2592" y="3474"/>
                  </a:lnTo>
                  <a:lnTo>
                    <a:pt x="2592" y="3476"/>
                  </a:lnTo>
                  <a:lnTo>
                    <a:pt x="2592" y="3476"/>
                  </a:lnTo>
                  <a:lnTo>
                    <a:pt x="2594" y="3478"/>
                  </a:lnTo>
                  <a:lnTo>
                    <a:pt x="2594" y="3478"/>
                  </a:lnTo>
                  <a:lnTo>
                    <a:pt x="2594" y="3480"/>
                  </a:lnTo>
                  <a:lnTo>
                    <a:pt x="2594" y="3480"/>
                  </a:lnTo>
                  <a:lnTo>
                    <a:pt x="2594" y="3484"/>
                  </a:lnTo>
                  <a:lnTo>
                    <a:pt x="2594" y="3484"/>
                  </a:lnTo>
                  <a:lnTo>
                    <a:pt x="2594" y="3486"/>
                  </a:lnTo>
                  <a:lnTo>
                    <a:pt x="2594" y="3486"/>
                  </a:lnTo>
                  <a:lnTo>
                    <a:pt x="2596" y="3490"/>
                  </a:lnTo>
                  <a:lnTo>
                    <a:pt x="2596" y="3490"/>
                  </a:lnTo>
                  <a:lnTo>
                    <a:pt x="2598" y="3492"/>
                  </a:lnTo>
                  <a:lnTo>
                    <a:pt x="2598" y="3492"/>
                  </a:lnTo>
                  <a:lnTo>
                    <a:pt x="2598" y="3494"/>
                  </a:lnTo>
                  <a:lnTo>
                    <a:pt x="2598" y="3494"/>
                  </a:lnTo>
                  <a:lnTo>
                    <a:pt x="2598" y="3496"/>
                  </a:lnTo>
                  <a:lnTo>
                    <a:pt x="2598" y="3496"/>
                  </a:lnTo>
                  <a:lnTo>
                    <a:pt x="2600" y="3500"/>
                  </a:lnTo>
                  <a:lnTo>
                    <a:pt x="2600" y="3500"/>
                  </a:lnTo>
                  <a:lnTo>
                    <a:pt x="2600" y="3506"/>
                  </a:lnTo>
                  <a:lnTo>
                    <a:pt x="2602" y="3508"/>
                  </a:lnTo>
                  <a:lnTo>
                    <a:pt x="2602" y="3508"/>
                  </a:lnTo>
                  <a:lnTo>
                    <a:pt x="2604" y="3512"/>
                  </a:lnTo>
                  <a:lnTo>
                    <a:pt x="2604" y="3512"/>
                  </a:lnTo>
                  <a:lnTo>
                    <a:pt x="2604" y="3514"/>
                  </a:lnTo>
                  <a:lnTo>
                    <a:pt x="2604" y="3514"/>
                  </a:lnTo>
                  <a:lnTo>
                    <a:pt x="2606" y="3518"/>
                  </a:lnTo>
                  <a:lnTo>
                    <a:pt x="2606" y="3518"/>
                  </a:lnTo>
                  <a:lnTo>
                    <a:pt x="2608" y="3520"/>
                  </a:lnTo>
                  <a:lnTo>
                    <a:pt x="2608" y="3520"/>
                  </a:lnTo>
                  <a:lnTo>
                    <a:pt x="2608" y="3522"/>
                  </a:lnTo>
                  <a:lnTo>
                    <a:pt x="2608" y="3522"/>
                  </a:lnTo>
                  <a:lnTo>
                    <a:pt x="2610" y="3524"/>
                  </a:lnTo>
                  <a:lnTo>
                    <a:pt x="2610" y="3524"/>
                  </a:lnTo>
                  <a:lnTo>
                    <a:pt x="2612" y="3528"/>
                  </a:lnTo>
                  <a:lnTo>
                    <a:pt x="2612" y="3528"/>
                  </a:lnTo>
                  <a:lnTo>
                    <a:pt x="2612" y="3530"/>
                  </a:lnTo>
                  <a:lnTo>
                    <a:pt x="2612" y="3530"/>
                  </a:lnTo>
                  <a:lnTo>
                    <a:pt x="2612" y="3534"/>
                  </a:lnTo>
                  <a:lnTo>
                    <a:pt x="2612" y="3534"/>
                  </a:lnTo>
                  <a:lnTo>
                    <a:pt x="2614" y="3538"/>
                  </a:lnTo>
                  <a:lnTo>
                    <a:pt x="2614" y="3538"/>
                  </a:lnTo>
                  <a:lnTo>
                    <a:pt x="2614" y="3538"/>
                  </a:lnTo>
                  <a:lnTo>
                    <a:pt x="2614" y="3538"/>
                  </a:lnTo>
                  <a:lnTo>
                    <a:pt x="2614" y="3542"/>
                  </a:lnTo>
                  <a:lnTo>
                    <a:pt x="2614" y="3542"/>
                  </a:lnTo>
                  <a:lnTo>
                    <a:pt x="2612" y="3544"/>
                  </a:lnTo>
                  <a:lnTo>
                    <a:pt x="2612" y="3544"/>
                  </a:lnTo>
                  <a:lnTo>
                    <a:pt x="2612" y="3550"/>
                  </a:lnTo>
                  <a:lnTo>
                    <a:pt x="2612" y="3550"/>
                  </a:lnTo>
                  <a:lnTo>
                    <a:pt x="2614" y="3556"/>
                  </a:lnTo>
                  <a:lnTo>
                    <a:pt x="2614" y="3556"/>
                  </a:lnTo>
                  <a:lnTo>
                    <a:pt x="2614" y="3556"/>
                  </a:lnTo>
                  <a:lnTo>
                    <a:pt x="2618" y="3558"/>
                  </a:lnTo>
                  <a:lnTo>
                    <a:pt x="2618" y="3558"/>
                  </a:lnTo>
                  <a:lnTo>
                    <a:pt x="2618" y="3560"/>
                  </a:lnTo>
                  <a:lnTo>
                    <a:pt x="2618" y="3560"/>
                  </a:lnTo>
                  <a:lnTo>
                    <a:pt x="2620" y="3564"/>
                  </a:lnTo>
                  <a:lnTo>
                    <a:pt x="2620" y="3564"/>
                  </a:lnTo>
                  <a:lnTo>
                    <a:pt x="2620" y="3566"/>
                  </a:lnTo>
                  <a:lnTo>
                    <a:pt x="2620" y="3566"/>
                  </a:lnTo>
                  <a:lnTo>
                    <a:pt x="2620" y="3570"/>
                  </a:lnTo>
                  <a:lnTo>
                    <a:pt x="2620" y="3570"/>
                  </a:lnTo>
                  <a:lnTo>
                    <a:pt x="2620" y="3576"/>
                  </a:lnTo>
                  <a:lnTo>
                    <a:pt x="2620" y="3576"/>
                  </a:lnTo>
                  <a:lnTo>
                    <a:pt x="2620" y="3580"/>
                  </a:lnTo>
                  <a:lnTo>
                    <a:pt x="2620" y="3580"/>
                  </a:lnTo>
                  <a:lnTo>
                    <a:pt x="2622" y="3582"/>
                  </a:lnTo>
                  <a:lnTo>
                    <a:pt x="2622" y="3582"/>
                  </a:lnTo>
                  <a:lnTo>
                    <a:pt x="2622" y="3586"/>
                  </a:lnTo>
                  <a:lnTo>
                    <a:pt x="2622" y="3586"/>
                  </a:lnTo>
                  <a:lnTo>
                    <a:pt x="2624" y="3588"/>
                  </a:lnTo>
                  <a:lnTo>
                    <a:pt x="2624" y="3588"/>
                  </a:lnTo>
                  <a:lnTo>
                    <a:pt x="2624" y="3594"/>
                  </a:lnTo>
                  <a:lnTo>
                    <a:pt x="2624" y="3594"/>
                  </a:lnTo>
                  <a:lnTo>
                    <a:pt x="2624" y="3596"/>
                  </a:lnTo>
                  <a:lnTo>
                    <a:pt x="2624" y="3596"/>
                  </a:lnTo>
                  <a:lnTo>
                    <a:pt x="2624" y="3600"/>
                  </a:lnTo>
                  <a:lnTo>
                    <a:pt x="2624" y="3600"/>
                  </a:lnTo>
                  <a:lnTo>
                    <a:pt x="2624" y="3604"/>
                  </a:lnTo>
                  <a:lnTo>
                    <a:pt x="2624" y="3604"/>
                  </a:lnTo>
                  <a:lnTo>
                    <a:pt x="2626" y="3606"/>
                  </a:lnTo>
                  <a:lnTo>
                    <a:pt x="2626" y="3606"/>
                  </a:lnTo>
                  <a:lnTo>
                    <a:pt x="2626" y="3612"/>
                  </a:lnTo>
                  <a:lnTo>
                    <a:pt x="2626" y="3612"/>
                  </a:lnTo>
                  <a:lnTo>
                    <a:pt x="2626" y="3614"/>
                  </a:lnTo>
                  <a:lnTo>
                    <a:pt x="2626" y="3614"/>
                  </a:lnTo>
                  <a:lnTo>
                    <a:pt x="2626" y="3618"/>
                  </a:lnTo>
                  <a:lnTo>
                    <a:pt x="2626" y="3620"/>
                  </a:lnTo>
                  <a:lnTo>
                    <a:pt x="2626" y="3620"/>
                  </a:lnTo>
                  <a:lnTo>
                    <a:pt x="2628" y="3624"/>
                  </a:lnTo>
                  <a:lnTo>
                    <a:pt x="2628" y="3624"/>
                  </a:lnTo>
                  <a:lnTo>
                    <a:pt x="2628" y="3626"/>
                  </a:lnTo>
                  <a:lnTo>
                    <a:pt x="2628" y="3626"/>
                  </a:lnTo>
                  <a:lnTo>
                    <a:pt x="2628" y="3628"/>
                  </a:lnTo>
                  <a:lnTo>
                    <a:pt x="2630" y="3630"/>
                  </a:lnTo>
                  <a:lnTo>
                    <a:pt x="2630" y="3630"/>
                  </a:lnTo>
                  <a:lnTo>
                    <a:pt x="2630" y="3634"/>
                  </a:lnTo>
                  <a:lnTo>
                    <a:pt x="2630" y="3634"/>
                  </a:lnTo>
                  <a:lnTo>
                    <a:pt x="2634" y="3638"/>
                  </a:lnTo>
                  <a:lnTo>
                    <a:pt x="2634" y="3638"/>
                  </a:lnTo>
                  <a:lnTo>
                    <a:pt x="2634" y="3640"/>
                  </a:lnTo>
                  <a:lnTo>
                    <a:pt x="2634" y="3640"/>
                  </a:lnTo>
                  <a:lnTo>
                    <a:pt x="2638" y="3644"/>
                  </a:lnTo>
                  <a:lnTo>
                    <a:pt x="2638" y="3644"/>
                  </a:lnTo>
                  <a:lnTo>
                    <a:pt x="2640" y="3650"/>
                  </a:lnTo>
                  <a:lnTo>
                    <a:pt x="2640" y="3650"/>
                  </a:lnTo>
                  <a:lnTo>
                    <a:pt x="2640" y="3650"/>
                  </a:lnTo>
                  <a:lnTo>
                    <a:pt x="2640" y="3650"/>
                  </a:lnTo>
                  <a:lnTo>
                    <a:pt x="2640" y="3654"/>
                  </a:lnTo>
                  <a:lnTo>
                    <a:pt x="2640" y="3654"/>
                  </a:lnTo>
                  <a:lnTo>
                    <a:pt x="2642" y="3658"/>
                  </a:lnTo>
                  <a:lnTo>
                    <a:pt x="2642" y="3660"/>
                  </a:lnTo>
                  <a:lnTo>
                    <a:pt x="2642" y="3660"/>
                  </a:lnTo>
                  <a:lnTo>
                    <a:pt x="2644" y="3664"/>
                  </a:lnTo>
                  <a:lnTo>
                    <a:pt x="2644" y="3664"/>
                  </a:lnTo>
                  <a:lnTo>
                    <a:pt x="2644" y="3666"/>
                  </a:lnTo>
                  <a:lnTo>
                    <a:pt x="2644" y="3666"/>
                  </a:lnTo>
                  <a:lnTo>
                    <a:pt x="2646" y="3668"/>
                  </a:lnTo>
                  <a:lnTo>
                    <a:pt x="2646" y="3668"/>
                  </a:lnTo>
                  <a:lnTo>
                    <a:pt x="2646" y="3670"/>
                  </a:lnTo>
                  <a:lnTo>
                    <a:pt x="2646" y="3670"/>
                  </a:lnTo>
                  <a:lnTo>
                    <a:pt x="2646" y="3674"/>
                  </a:lnTo>
                  <a:lnTo>
                    <a:pt x="2646" y="3674"/>
                  </a:lnTo>
                  <a:lnTo>
                    <a:pt x="2646" y="3676"/>
                  </a:lnTo>
                  <a:lnTo>
                    <a:pt x="2646" y="3676"/>
                  </a:lnTo>
                  <a:lnTo>
                    <a:pt x="2646" y="3678"/>
                  </a:lnTo>
                  <a:lnTo>
                    <a:pt x="2646" y="3678"/>
                  </a:lnTo>
                  <a:lnTo>
                    <a:pt x="2646" y="3682"/>
                  </a:lnTo>
                  <a:lnTo>
                    <a:pt x="2646" y="3682"/>
                  </a:lnTo>
                  <a:lnTo>
                    <a:pt x="2646" y="3686"/>
                  </a:lnTo>
                  <a:lnTo>
                    <a:pt x="2646" y="3686"/>
                  </a:lnTo>
                  <a:lnTo>
                    <a:pt x="2646" y="3688"/>
                  </a:lnTo>
                  <a:lnTo>
                    <a:pt x="2646" y="3688"/>
                  </a:lnTo>
                  <a:lnTo>
                    <a:pt x="2648" y="3692"/>
                  </a:lnTo>
                  <a:lnTo>
                    <a:pt x="2648" y="3692"/>
                  </a:lnTo>
                  <a:lnTo>
                    <a:pt x="2648" y="3694"/>
                  </a:lnTo>
                  <a:lnTo>
                    <a:pt x="2648" y="3694"/>
                  </a:lnTo>
                  <a:lnTo>
                    <a:pt x="2650" y="3698"/>
                  </a:lnTo>
                  <a:lnTo>
                    <a:pt x="2650" y="3698"/>
                  </a:lnTo>
                  <a:lnTo>
                    <a:pt x="2650" y="3700"/>
                  </a:lnTo>
                  <a:lnTo>
                    <a:pt x="2650" y="3700"/>
                  </a:lnTo>
                  <a:lnTo>
                    <a:pt x="2652" y="3704"/>
                  </a:lnTo>
                  <a:lnTo>
                    <a:pt x="2652" y="3704"/>
                  </a:lnTo>
                  <a:lnTo>
                    <a:pt x="2652" y="3706"/>
                  </a:lnTo>
                  <a:lnTo>
                    <a:pt x="2652" y="3706"/>
                  </a:lnTo>
                  <a:lnTo>
                    <a:pt x="2654" y="3710"/>
                  </a:lnTo>
                  <a:lnTo>
                    <a:pt x="2654" y="3710"/>
                  </a:lnTo>
                  <a:lnTo>
                    <a:pt x="2654" y="3712"/>
                  </a:lnTo>
                  <a:lnTo>
                    <a:pt x="2654" y="3712"/>
                  </a:lnTo>
                  <a:lnTo>
                    <a:pt x="2654" y="3716"/>
                  </a:lnTo>
                  <a:lnTo>
                    <a:pt x="2654" y="3716"/>
                  </a:lnTo>
                  <a:lnTo>
                    <a:pt x="2656" y="3722"/>
                  </a:lnTo>
                  <a:lnTo>
                    <a:pt x="2656" y="3722"/>
                  </a:lnTo>
                  <a:lnTo>
                    <a:pt x="2656" y="3722"/>
                  </a:lnTo>
                  <a:lnTo>
                    <a:pt x="2656" y="3722"/>
                  </a:lnTo>
                  <a:lnTo>
                    <a:pt x="2656" y="3722"/>
                  </a:lnTo>
                  <a:lnTo>
                    <a:pt x="2656" y="3722"/>
                  </a:lnTo>
                  <a:lnTo>
                    <a:pt x="2652" y="3724"/>
                  </a:lnTo>
                  <a:lnTo>
                    <a:pt x="2652" y="3724"/>
                  </a:lnTo>
                  <a:lnTo>
                    <a:pt x="2650" y="3724"/>
                  </a:lnTo>
                  <a:lnTo>
                    <a:pt x="2650" y="3724"/>
                  </a:lnTo>
                  <a:lnTo>
                    <a:pt x="2648" y="3724"/>
                  </a:lnTo>
                  <a:lnTo>
                    <a:pt x="2648" y="3724"/>
                  </a:lnTo>
                  <a:lnTo>
                    <a:pt x="2644" y="3726"/>
                  </a:lnTo>
                  <a:lnTo>
                    <a:pt x="2644" y="3726"/>
                  </a:lnTo>
                  <a:lnTo>
                    <a:pt x="2642" y="3726"/>
                  </a:lnTo>
                  <a:lnTo>
                    <a:pt x="2642" y="3726"/>
                  </a:lnTo>
                  <a:lnTo>
                    <a:pt x="2638" y="3726"/>
                  </a:lnTo>
                  <a:lnTo>
                    <a:pt x="2636" y="3726"/>
                  </a:lnTo>
                  <a:lnTo>
                    <a:pt x="2636" y="3726"/>
                  </a:lnTo>
                  <a:lnTo>
                    <a:pt x="2634" y="3726"/>
                  </a:lnTo>
                  <a:lnTo>
                    <a:pt x="2634" y="3726"/>
                  </a:lnTo>
                  <a:lnTo>
                    <a:pt x="2630" y="3726"/>
                  </a:lnTo>
                  <a:lnTo>
                    <a:pt x="2630" y="3726"/>
                  </a:lnTo>
                  <a:lnTo>
                    <a:pt x="2626" y="3726"/>
                  </a:lnTo>
                  <a:lnTo>
                    <a:pt x="2626" y="3726"/>
                  </a:lnTo>
                  <a:lnTo>
                    <a:pt x="2624" y="3728"/>
                  </a:lnTo>
                  <a:lnTo>
                    <a:pt x="2624" y="3728"/>
                  </a:lnTo>
                  <a:lnTo>
                    <a:pt x="2624" y="3728"/>
                  </a:lnTo>
                  <a:lnTo>
                    <a:pt x="2622" y="3726"/>
                  </a:lnTo>
                  <a:lnTo>
                    <a:pt x="2622" y="3726"/>
                  </a:lnTo>
                  <a:lnTo>
                    <a:pt x="2618" y="3726"/>
                  </a:lnTo>
                  <a:lnTo>
                    <a:pt x="2618" y="3726"/>
                  </a:lnTo>
                  <a:lnTo>
                    <a:pt x="2616" y="3728"/>
                  </a:lnTo>
                  <a:lnTo>
                    <a:pt x="2616" y="3728"/>
                  </a:lnTo>
                  <a:lnTo>
                    <a:pt x="2612" y="3728"/>
                  </a:lnTo>
                  <a:lnTo>
                    <a:pt x="2612" y="3728"/>
                  </a:lnTo>
                  <a:lnTo>
                    <a:pt x="2612" y="3728"/>
                  </a:lnTo>
                  <a:lnTo>
                    <a:pt x="2612" y="3728"/>
                  </a:lnTo>
                  <a:lnTo>
                    <a:pt x="2612" y="3728"/>
                  </a:lnTo>
                  <a:lnTo>
                    <a:pt x="2606" y="3726"/>
                  </a:lnTo>
                  <a:lnTo>
                    <a:pt x="2606" y="3726"/>
                  </a:lnTo>
                  <a:lnTo>
                    <a:pt x="2602" y="3728"/>
                  </a:lnTo>
                  <a:lnTo>
                    <a:pt x="2602" y="3728"/>
                  </a:lnTo>
                  <a:lnTo>
                    <a:pt x="2598" y="3728"/>
                  </a:lnTo>
                  <a:lnTo>
                    <a:pt x="2598" y="3728"/>
                  </a:lnTo>
                  <a:lnTo>
                    <a:pt x="2596" y="3726"/>
                  </a:lnTo>
                  <a:lnTo>
                    <a:pt x="2594" y="3726"/>
                  </a:lnTo>
                  <a:lnTo>
                    <a:pt x="2594" y="3726"/>
                  </a:lnTo>
                  <a:lnTo>
                    <a:pt x="2590" y="3726"/>
                  </a:lnTo>
                  <a:lnTo>
                    <a:pt x="2590" y="3726"/>
                  </a:lnTo>
                  <a:lnTo>
                    <a:pt x="2586" y="3728"/>
                  </a:lnTo>
                  <a:lnTo>
                    <a:pt x="2586" y="3728"/>
                  </a:lnTo>
                  <a:lnTo>
                    <a:pt x="2582" y="3728"/>
                  </a:lnTo>
                  <a:lnTo>
                    <a:pt x="2582" y="3728"/>
                  </a:lnTo>
                  <a:lnTo>
                    <a:pt x="2578" y="3728"/>
                  </a:lnTo>
                  <a:lnTo>
                    <a:pt x="2578" y="3728"/>
                  </a:lnTo>
                  <a:lnTo>
                    <a:pt x="2576" y="3726"/>
                  </a:lnTo>
                  <a:lnTo>
                    <a:pt x="2576" y="3726"/>
                  </a:lnTo>
                  <a:lnTo>
                    <a:pt x="2572" y="3726"/>
                  </a:lnTo>
                  <a:lnTo>
                    <a:pt x="2572" y="3726"/>
                  </a:lnTo>
                  <a:lnTo>
                    <a:pt x="2570" y="3726"/>
                  </a:lnTo>
                  <a:lnTo>
                    <a:pt x="2566" y="3726"/>
                  </a:lnTo>
                  <a:lnTo>
                    <a:pt x="2566" y="3726"/>
                  </a:lnTo>
                  <a:lnTo>
                    <a:pt x="2562" y="3728"/>
                  </a:lnTo>
                  <a:lnTo>
                    <a:pt x="2562" y="3728"/>
                  </a:lnTo>
                  <a:lnTo>
                    <a:pt x="2562" y="3730"/>
                  </a:lnTo>
                  <a:lnTo>
                    <a:pt x="2562" y="3730"/>
                  </a:lnTo>
                  <a:lnTo>
                    <a:pt x="2558" y="3728"/>
                  </a:lnTo>
                  <a:lnTo>
                    <a:pt x="2558" y="3728"/>
                  </a:lnTo>
                  <a:lnTo>
                    <a:pt x="2556" y="3728"/>
                  </a:lnTo>
                  <a:lnTo>
                    <a:pt x="2556" y="3728"/>
                  </a:lnTo>
                  <a:lnTo>
                    <a:pt x="2550" y="3726"/>
                  </a:lnTo>
                  <a:lnTo>
                    <a:pt x="2550" y="3726"/>
                  </a:lnTo>
                  <a:lnTo>
                    <a:pt x="2546" y="3728"/>
                  </a:lnTo>
                  <a:lnTo>
                    <a:pt x="2546" y="3728"/>
                  </a:lnTo>
                  <a:lnTo>
                    <a:pt x="2544" y="3728"/>
                  </a:lnTo>
                  <a:lnTo>
                    <a:pt x="2542" y="3728"/>
                  </a:lnTo>
                  <a:lnTo>
                    <a:pt x="2542" y="3728"/>
                  </a:lnTo>
                  <a:lnTo>
                    <a:pt x="2540" y="3728"/>
                  </a:lnTo>
                  <a:lnTo>
                    <a:pt x="2540" y="3728"/>
                  </a:lnTo>
                  <a:lnTo>
                    <a:pt x="2538" y="3728"/>
                  </a:lnTo>
                  <a:lnTo>
                    <a:pt x="2538" y="3728"/>
                  </a:lnTo>
                  <a:lnTo>
                    <a:pt x="2534" y="3728"/>
                  </a:lnTo>
                  <a:lnTo>
                    <a:pt x="2530" y="3728"/>
                  </a:lnTo>
                  <a:lnTo>
                    <a:pt x="2528" y="3728"/>
                  </a:lnTo>
                  <a:lnTo>
                    <a:pt x="2528" y="3728"/>
                  </a:lnTo>
                  <a:lnTo>
                    <a:pt x="2526" y="3728"/>
                  </a:lnTo>
                  <a:lnTo>
                    <a:pt x="2526" y="3728"/>
                  </a:lnTo>
                  <a:lnTo>
                    <a:pt x="2518" y="3728"/>
                  </a:lnTo>
                  <a:lnTo>
                    <a:pt x="2518" y="3728"/>
                  </a:lnTo>
                  <a:lnTo>
                    <a:pt x="2518" y="3728"/>
                  </a:lnTo>
                  <a:lnTo>
                    <a:pt x="2518" y="3728"/>
                  </a:lnTo>
                  <a:lnTo>
                    <a:pt x="2514" y="3728"/>
                  </a:lnTo>
                  <a:lnTo>
                    <a:pt x="2514" y="3728"/>
                  </a:lnTo>
                  <a:lnTo>
                    <a:pt x="2510" y="3730"/>
                  </a:lnTo>
                  <a:lnTo>
                    <a:pt x="2510" y="3730"/>
                  </a:lnTo>
                  <a:lnTo>
                    <a:pt x="2508" y="3730"/>
                  </a:lnTo>
                  <a:lnTo>
                    <a:pt x="2508" y="3730"/>
                  </a:lnTo>
                  <a:lnTo>
                    <a:pt x="2506" y="3730"/>
                  </a:lnTo>
                  <a:lnTo>
                    <a:pt x="2504" y="3730"/>
                  </a:lnTo>
                  <a:lnTo>
                    <a:pt x="2504" y="3730"/>
                  </a:lnTo>
                  <a:lnTo>
                    <a:pt x="2500" y="3730"/>
                  </a:lnTo>
                  <a:lnTo>
                    <a:pt x="2500" y="3730"/>
                  </a:lnTo>
                  <a:lnTo>
                    <a:pt x="2496" y="3730"/>
                  </a:lnTo>
                  <a:lnTo>
                    <a:pt x="2494" y="3732"/>
                  </a:lnTo>
                  <a:lnTo>
                    <a:pt x="2494" y="3732"/>
                  </a:lnTo>
                  <a:lnTo>
                    <a:pt x="2490" y="3734"/>
                  </a:lnTo>
                  <a:lnTo>
                    <a:pt x="2490" y="3734"/>
                  </a:lnTo>
                  <a:lnTo>
                    <a:pt x="2484" y="3732"/>
                  </a:lnTo>
                  <a:lnTo>
                    <a:pt x="2484" y="3732"/>
                  </a:lnTo>
                  <a:lnTo>
                    <a:pt x="2478" y="3732"/>
                  </a:lnTo>
                  <a:lnTo>
                    <a:pt x="2478" y="3732"/>
                  </a:lnTo>
                  <a:lnTo>
                    <a:pt x="2472" y="3732"/>
                  </a:lnTo>
                  <a:lnTo>
                    <a:pt x="2472" y="3732"/>
                  </a:lnTo>
                  <a:lnTo>
                    <a:pt x="2472" y="3732"/>
                  </a:lnTo>
                  <a:lnTo>
                    <a:pt x="2472" y="3732"/>
                  </a:lnTo>
                  <a:lnTo>
                    <a:pt x="2468" y="3732"/>
                  </a:lnTo>
                  <a:lnTo>
                    <a:pt x="2468" y="3732"/>
                  </a:lnTo>
                  <a:lnTo>
                    <a:pt x="2466" y="3732"/>
                  </a:lnTo>
                  <a:lnTo>
                    <a:pt x="2462" y="3732"/>
                  </a:lnTo>
                  <a:lnTo>
                    <a:pt x="2462" y="3732"/>
                  </a:lnTo>
                  <a:lnTo>
                    <a:pt x="2462" y="3732"/>
                  </a:lnTo>
                  <a:lnTo>
                    <a:pt x="2462" y="3732"/>
                  </a:lnTo>
                  <a:lnTo>
                    <a:pt x="2460" y="3730"/>
                  </a:lnTo>
                  <a:lnTo>
                    <a:pt x="2460" y="3730"/>
                  </a:lnTo>
                  <a:lnTo>
                    <a:pt x="2456" y="3730"/>
                  </a:lnTo>
                  <a:lnTo>
                    <a:pt x="2456" y="3730"/>
                  </a:lnTo>
                  <a:lnTo>
                    <a:pt x="2450" y="3730"/>
                  </a:lnTo>
                  <a:lnTo>
                    <a:pt x="2448" y="3730"/>
                  </a:lnTo>
                  <a:lnTo>
                    <a:pt x="2448" y="3730"/>
                  </a:lnTo>
                  <a:lnTo>
                    <a:pt x="2446" y="3730"/>
                  </a:lnTo>
                  <a:lnTo>
                    <a:pt x="2446" y="3730"/>
                  </a:lnTo>
                  <a:lnTo>
                    <a:pt x="2444" y="3730"/>
                  </a:lnTo>
                  <a:lnTo>
                    <a:pt x="2444" y="3730"/>
                  </a:lnTo>
                  <a:lnTo>
                    <a:pt x="2440" y="3730"/>
                  </a:lnTo>
                  <a:lnTo>
                    <a:pt x="2440" y="3730"/>
                  </a:lnTo>
                  <a:lnTo>
                    <a:pt x="2438" y="3730"/>
                  </a:lnTo>
                  <a:lnTo>
                    <a:pt x="2438" y="3730"/>
                  </a:lnTo>
                  <a:lnTo>
                    <a:pt x="2438" y="3730"/>
                  </a:lnTo>
                  <a:lnTo>
                    <a:pt x="2438" y="3730"/>
                  </a:lnTo>
                  <a:lnTo>
                    <a:pt x="2434" y="3730"/>
                  </a:lnTo>
                  <a:lnTo>
                    <a:pt x="2434" y="3730"/>
                  </a:lnTo>
                  <a:lnTo>
                    <a:pt x="2432" y="3730"/>
                  </a:lnTo>
                  <a:lnTo>
                    <a:pt x="2432" y="3730"/>
                  </a:lnTo>
                  <a:lnTo>
                    <a:pt x="2428" y="3728"/>
                  </a:lnTo>
                  <a:lnTo>
                    <a:pt x="2428" y="3728"/>
                  </a:lnTo>
                  <a:lnTo>
                    <a:pt x="2426" y="3728"/>
                  </a:lnTo>
                  <a:lnTo>
                    <a:pt x="2426" y="3728"/>
                  </a:lnTo>
                  <a:lnTo>
                    <a:pt x="2424" y="3728"/>
                  </a:lnTo>
                  <a:lnTo>
                    <a:pt x="2422" y="3728"/>
                  </a:lnTo>
                  <a:lnTo>
                    <a:pt x="2420" y="3728"/>
                  </a:lnTo>
                  <a:lnTo>
                    <a:pt x="2420" y="3728"/>
                  </a:lnTo>
                  <a:lnTo>
                    <a:pt x="2414" y="3728"/>
                  </a:lnTo>
                  <a:lnTo>
                    <a:pt x="2414" y="3728"/>
                  </a:lnTo>
                  <a:lnTo>
                    <a:pt x="2410" y="3730"/>
                  </a:lnTo>
                  <a:lnTo>
                    <a:pt x="2410" y="3730"/>
                  </a:lnTo>
                  <a:lnTo>
                    <a:pt x="2408" y="3730"/>
                  </a:lnTo>
                  <a:lnTo>
                    <a:pt x="2408" y="3730"/>
                  </a:lnTo>
                  <a:lnTo>
                    <a:pt x="2404" y="3732"/>
                  </a:lnTo>
                  <a:lnTo>
                    <a:pt x="2404" y="3732"/>
                  </a:lnTo>
                  <a:lnTo>
                    <a:pt x="2402" y="3732"/>
                  </a:lnTo>
                  <a:lnTo>
                    <a:pt x="2402" y="3732"/>
                  </a:lnTo>
                  <a:lnTo>
                    <a:pt x="2402" y="3732"/>
                  </a:lnTo>
                  <a:lnTo>
                    <a:pt x="2402" y="3732"/>
                  </a:lnTo>
                  <a:lnTo>
                    <a:pt x="2398" y="3732"/>
                  </a:lnTo>
                  <a:lnTo>
                    <a:pt x="2398" y="3732"/>
                  </a:lnTo>
                  <a:lnTo>
                    <a:pt x="2394" y="3732"/>
                  </a:lnTo>
                  <a:lnTo>
                    <a:pt x="2394" y="3732"/>
                  </a:lnTo>
                  <a:lnTo>
                    <a:pt x="2392" y="3732"/>
                  </a:lnTo>
                  <a:lnTo>
                    <a:pt x="2392" y="3732"/>
                  </a:lnTo>
                  <a:lnTo>
                    <a:pt x="2384" y="3734"/>
                  </a:lnTo>
                  <a:lnTo>
                    <a:pt x="2384" y="3734"/>
                  </a:lnTo>
                  <a:lnTo>
                    <a:pt x="2378" y="3734"/>
                  </a:lnTo>
                  <a:lnTo>
                    <a:pt x="2378" y="3734"/>
                  </a:lnTo>
                  <a:lnTo>
                    <a:pt x="2374" y="3734"/>
                  </a:lnTo>
                  <a:lnTo>
                    <a:pt x="2370" y="3734"/>
                  </a:lnTo>
                  <a:lnTo>
                    <a:pt x="2370" y="3734"/>
                  </a:lnTo>
                  <a:lnTo>
                    <a:pt x="2362" y="3732"/>
                  </a:lnTo>
                  <a:lnTo>
                    <a:pt x="2362" y="3732"/>
                  </a:lnTo>
                  <a:lnTo>
                    <a:pt x="2356" y="3732"/>
                  </a:lnTo>
                  <a:lnTo>
                    <a:pt x="2356" y="3732"/>
                  </a:lnTo>
                  <a:lnTo>
                    <a:pt x="2356" y="3732"/>
                  </a:lnTo>
                  <a:lnTo>
                    <a:pt x="2352" y="3732"/>
                  </a:lnTo>
                  <a:lnTo>
                    <a:pt x="2352" y="3732"/>
                  </a:lnTo>
                  <a:lnTo>
                    <a:pt x="2348" y="3732"/>
                  </a:lnTo>
                  <a:lnTo>
                    <a:pt x="2348" y="3732"/>
                  </a:lnTo>
                  <a:lnTo>
                    <a:pt x="2346" y="3732"/>
                  </a:lnTo>
                  <a:lnTo>
                    <a:pt x="2346" y="3732"/>
                  </a:lnTo>
                  <a:lnTo>
                    <a:pt x="2340" y="3730"/>
                  </a:lnTo>
                  <a:lnTo>
                    <a:pt x="2340" y="3730"/>
                  </a:lnTo>
                  <a:lnTo>
                    <a:pt x="2336" y="3730"/>
                  </a:lnTo>
                  <a:lnTo>
                    <a:pt x="2336" y="3730"/>
                  </a:lnTo>
                  <a:lnTo>
                    <a:pt x="2332" y="3730"/>
                  </a:lnTo>
                  <a:lnTo>
                    <a:pt x="2332" y="3730"/>
                  </a:lnTo>
                  <a:lnTo>
                    <a:pt x="2330" y="3730"/>
                  </a:lnTo>
                  <a:lnTo>
                    <a:pt x="2330" y="3730"/>
                  </a:lnTo>
                  <a:lnTo>
                    <a:pt x="2328" y="3730"/>
                  </a:lnTo>
                  <a:lnTo>
                    <a:pt x="2328" y="3730"/>
                  </a:lnTo>
                  <a:lnTo>
                    <a:pt x="2324" y="3732"/>
                  </a:lnTo>
                  <a:lnTo>
                    <a:pt x="2324" y="3732"/>
                  </a:lnTo>
                  <a:lnTo>
                    <a:pt x="2322" y="3732"/>
                  </a:lnTo>
                  <a:lnTo>
                    <a:pt x="2322" y="3732"/>
                  </a:lnTo>
                  <a:lnTo>
                    <a:pt x="2320" y="3732"/>
                  </a:lnTo>
                  <a:lnTo>
                    <a:pt x="2320" y="3732"/>
                  </a:lnTo>
                  <a:lnTo>
                    <a:pt x="2316" y="3732"/>
                  </a:lnTo>
                  <a:lnTo>
                    <a:pt x="2310" y="3732"/>
                  </a:lnTo>
                  <a:lnTo>
                    <a:pt x="2310" y="3732"/>
                  </a:lnTo>
                  <a:lnTo>
                    <a:pt x="2308" y="3732"/>
                  </a:lnTo>
                  <a:lnTo>
                    <a:pt x="2308" y="3732"/>
                  </a:lnTo>
                  <a:lnTo>
                    <a:pt x="2304" y="3732"/>
                  </a:lnTo>
                  <a:lnTo>
                    <a:pt x="2304" y="3732"/>
                  </a:lnTo>
                  <a:lnTo>
                    <a:pt x="2300" y="3734"/>
                  </a:lnTo>
                  <a:lnTo>
                    <a:pt x="2300" y="3734"/>
                  </a:lnTo>
                  <a:lnTo>
                    <a:pt x="2298" y="3734"/>
                  </a:lnTo>
                  <a:lnTo>
                    <a:pt x="2296" y="3734"/>
                  </a:lnTo>
                  <a:lnTo>
                    <a:pt x="2296" y="3734"/>
                  </a:lnTo>
                  <a:lnTo>
                    <a:pt x="2292" y="3734"/>
                  </a:lnTo>
                  <a:lnTo>
                    <a:pt x="2292" y="3734"/>
                  </a:lnTo>
                  <a:lnTo>
                    <a:pt x="2290" y="3734"/>
                  </a:lnTo>
                  <a:lnTo>
                    <a:pt x="2290" y="3734"/>
                  </a:lnTo>
                  <a:lnTo>
                    <a:pt x="2288" y="3734"/>
                  </a:lnTo>
                  <a:lnTo>
                    <a:pt x="2288" y="3734"/>
                  </a:lnTo>
                  <a:lnTo>
                    <a:pt x="2288" y="3734"/>
                  </a:lnTo>
                  <a:lnTo>
                    <a:pt x="2288" y="3734"/>
                  </a:lnTo>
                  <a:lnTo>
                    <a:pt x="2288" y="3732"/>
                  </a:lnTo>
                  <a:lnTo>
                    <a:pt x="2288" y="3732"/>
                  </a:lnTo>
                  <a:lnTo>
                    <a:pt x="2288" y="3730"/>
                  </a:lnTo>
                  <a:lnTo>
                    <a:pt x="2288" y="3730"/>
                  </a:lnTo>
                  <a:lnTo>
                    <a:pt x="2288" y="3726"/>
                  </a:lnTo>
                  <a:lnTo>
                    <a:pt x="2288" y="3726"/>
                  </a:lnTo>
                  <a:lnTo>
                    <a:pt x="2288" y="3722"/>
                  </a:lnTo>
                  <a:lnTo>
                    <a:pt x="2288" y="3722"/>
                  </a:lnTo>
                  <a:close/>
                  <a:moveTo>
                    <a:pt x="2046" y="3826"/>
                  </a:moveTo>
                  <a:lnTo>
                    <a:pt x="2046" y="3826"/>
                  </a:lnTo>
                  <a:lnTo>
                    <a:pt x="2042" y="3828"/>
                  </a:lnTo>
                  <a:lnTo>
                    <a:pt x="2042" y="3828"/>
                  </a:lnTo>
                  <a:lnTo>
                    <a:pt x="2038" y="3826"/>
                  </a:lnTo>
                  <a:lnTo>
                    <a:pt x="2038" y="3826"/>
                  </a:lnTo>
                  <a:lnTo>
                    <a:pt x="2038" y="3826"/>
                  </a:lnTo>
                  <a:lnTo>
                    <a:pt x="2038" y="3826"/>
                  </a:lnTo>
                  <a:lnTo>
                    <a:pt x="2032" y="3828"/>
                  </a:lnTo>
                  <a:lnTo>
                    <a:pt x="2032" y="3828"/>
                  </a:lnTo>
                  <a:lnTo>
                    <a:pt x="2026" y="3828"/>
                  </a:lnTo>
                  <a:lnTo>
                    <a:pt x="2026" y="3828"/>
                  </a:lnTo>
                  <a:lnTo>
                    <a:pt x="2026" y="3830"/>
                  </a:lnTo>
                  <a:lnTo>
                    <a:pt x="2026" y="3830"/>
                  </a:lnTo>
                  <a:lnTo>
                    <a:pt x="2024" y="3828"/>
                  </a:lnTo>
                  <a:lnTo>
                    <a:pt x="2024" y="3828"/>
                  </a:lnTo>
                  <a:lnTo>
                    <a:pt x="2020" y="3826"/>
                  </a:lnTo>
                  <a:lnTo>
                    <a:pt x="2020" y="3826"/>
                  </a:lnTo>
                  <a:lnTo>
                    <a:pt x="2014" y="3826"/>
                  </a:lnTo>
                  <a:lnTo>
                    <a:pt x="2014" y="3826"/>
                  </a:lnTo>
                  <a:lnTo>
                    <a:pt x="2010" y="3826"/>
                  </a:lnTo>
                  <a:lnTo>
                    <a:pt x="2010" y="3826"/>
                  </a:lnTo>
                  <a:lnTo>
                    <a:pt x="2008" y="3826"/>
                  </a:lnTo>
                  <a:lnTo>
                    <a:pt x="2008" y="3826"/>
                  </a:lnTo>
                  <a:lnTo>
                    <a:pt x="2006" y="3826"/>
                  </a:lnTo>
                  <a:lnTo>
                    <a:pt x="2006" y="3826"/>
                  </a:lnTo>
                  <a:lnTo>
                    <a:pt x="2002" y="3826"/>
                  </a:lnTo>
                  <a:lnTo>
                    <a:pt x="2002" y="3826"/>
                  </a:lnTo>
                  <a:lnTo>
                    <a:pt x="1998" y="3828"/>
                  </a:lnTo>
                  <a:lnTo>
                    <a:pt x="1998" y="3828"/>
                  </a:lnTo>
                  <a:lnTo>
                    <a:pt x="1996" y="3828"/>
                  </a:lnTo>
                  <a:lnTo>
                    <a:pt x="1996" y="3828"/>
                  </a:lnTo>
                  <a:lnTo>
                    <a:pt x="1996" y="3828"/>
                  </a:lnTo>
                  <a:lnTo>
                    <a:pt x="1996" y="3828"/>
                  </a:lnTo>
                  <a:lnTo>
                    <a:pt x="1992" y="3828"/>
                  </a:lnTo>
                  <a:lnTo>
                    <a:pt x="1992" y="3828"/>
                  </a:lnTo>
                  <a:lnTo>
                    <a:pt x="1986" y="3828"/>
                  </a:lnTo>
                  <a:lnTo>
                    <a:pt x="1986" y="3828"/>
                  </a:lnTo>
                  <a:lnTo>
                    <a:pt x="1984" y="3828"/>
                  </a:lnTo>
                  <a:lnTo>
                    <a:pt x="1984" y="3828"/>
                  </a:lnTo>
                  <a:lnTo>
                    <a:pt x="1982" y="3830"/>
                  </a:lnTo>
                  <a:lnTo>
                    <a:pt x="1982" y="3830"/>
                  </a:lnTo>
                  <a:lnTo>
                    <a:pt x="1978" y="3830"/>
                  </a:lnTo>
                  <a:lnTo>
                    <a:pt x="1978" y="3830"/>
                  </a:lnTo>
                  <a:lnTo>
                    <a:pt x="1976" y="3830"/>
                  </a:lnTo>
                  <a:lnTo>
                    <a:pt x="1976" y="3830"/>
                  </a:lnTo>
                  <a:lnTo>
                    <a:pt x="1974" y="3830"/>
                  </a:lnTo>
                  <a:lnTo>
                    <a:pt x="1974" y="3830"/>
                  </a:lnTo>
                  <a:lnTo>
                    <a:pt x="1970" y="3830"/>
                  </a:lnTo>
                  <a:lnTo>
                    <a:pt x="1970" y="3830"/>
                  </a:lnTo>
                  <a:lnTo>
                    <a:pt x="1968" y="3830"/>
                  </a:lnTo>
                  <a:lnTo>
                    <a:pt x="1968" y="3830"/>
                  </a:lnTo>
                  <a:lnTo>
                    <a:pt x="1964" y="3828"/>
                  </a:lnTo>
                  <a:lnTo>
                    <a:pt x="1964" y="3828"/>
                  </a:lnTo>
                  <a:lnTo>
                    <a:pt x="1964" y="3828"/>
                  </a:lnTo>
                  <a:lnTo>
                    <a:pt x="1964" y="3828"/>
                  </a:lnTo>
                  <a:lnTo>
                    <a:pt x="1962" y="3830"/>
                  </a:lnTo>
                  <a:lnTo>
                    <a:pt x="1962" y="3830"/>
                  </a:lnTo>
                  <a:lnTo>
                    <a:pt x="1958" y="3830"/>
                  </a:lnTo>
                  <a:lnTo>
                    <a:pt x="1958" y="3830"/>
                  </a:lnTo>
                  <a:lnTo>
                    <a:pt x="1956" y="3830"/>
                  </a:lnTo>
                  <a:lnTo>
                    <a:pt x="1956" y="3830"/>
                  </a:lnTo>
                  <a:lnTo>
                    <a:pt x="1954" y="3830"/>
                  </a:lnTo>
                  <a:lnTo>
                    <a:pt x="1954" y="3830"/>
                  </a:lnTo>
                  <a:lnTo>
                    <a:pt x="1954" y="3830"/>
                  </a:lnTo>
                  <a:lnTo>
                    <a:pt x="1954" y="3830"/>
                  </a:lnTo>
                  <a:lnTo>
                    <a:pt x="1950" y="3830"/>
                  </a:lnTo>
                  <a:lnTo>
                    <a:pt x="1950" y="3830"/>
                  </a:lnTo>
                  <a:lnTo>
                    <a:pt x="1948" y="3830"/>
                  </a:lnTo>
                  <a:lnTo>
                    <a:pt x="1948" y="3830"/>
                  </a:lnTo>
                  <a:lnTo>
                    <a:pt x="1944" y="3830"/>
                  </a:lnTo>
                  <a:lnTo>
                    <a:pt x="1944" y="3830"/>
                  </a:lnTo>
                  <a:lnTo>
                    <a:pt x="1940" y="3830"/>
                  </a:lnTo>
                  <a:lnTo>
                    <a:pt x="1940" y="3830"/>
                  </a:lnTo>
                  <a:lnTo>
                    <a:pt x="1936" y="3830"/>
                  </a:lnTo>
                  <a:lnTo>
                    <a:pt x="1936" y="3830"/>
                  </a:lnTo>
                  <a:lnTo>
                    <a:pt x="1930" y="3830"/>
                  </a:lnTo>
                  <a:lnTo>
                    <a:pt x="1930" y="3830"/>
                  </a:lnTo>
                  <a:lnTo>
                    <a:pt x="1928" y="3830"/>
                  </a:lnTo>
                  <a:lnTo>
                    <a:pt x="1928" y="3830"/>
                  </a:lnTo>
                  <a:lnTo>
                    <a:pt x="1926" y="3832"/>
                  </a:lnTo>
                  <a:lnTo>
                    <a:pt x="1926" y="3832"/>
                  </a:lnTo>
                  <a:lnTo>
                    <a:pt x="1924" y="3832"/>
                  </a:lnTo>
                  <a:lnTo>
                    <a:pt x="1924" y="3832"/>
                  </a:lnTo>
                  <a:lnTo>
                    <a:pt x="1922" y="3832"/>
                  </a:lnTo>
                  <a:lnTo>
                    <a:pt x="1920" y="3832"/>
                  </a:lnTo>
                  <a:lnTo>
                    <a:pt x="1920" y="3832"/>
                  </a:lnTo>
                  <a:lnTo>
                    <a:pt x="1916" y="3832"/>
                  </a:lnTo>
                  <a:lnTo>
                    <a:pt x="1916" y="3832"/>
                  </a:lnTo>
                  <a:lnTo>
                    <a:pt x="1916" y="3832"/>
                  </a:lnTo>
                  <a:lnTo>
                    <a:pt x="1916" y="3832"/>
                  </a:lnTo>
                  <a:lnTo>
                    <a:pt x="1912" y="3832"/>
                  </a:lnTo>
                  <a:lnTo>
                    <a:pt x="1912" y="3832"/>
                  </a:lnTo>
                  <a:lnTo>
                    <a:pt x="1912" y="3832"/>
                  </a:lnTo>
                  <a:lnTo>
                    <a:pt x="1908" y="3832"/>
                  </a:lnTo>
                  <a:lnTo>
                    <a:pt x="1908" y="3832"/>
                  </a:lnTo>
                  <a:lnTo>
                    <a:pt x="1906" y="3832"/>
                  </a:lnTo>
                  <a:lnTo>
                    <a:pt x="1906" y="3832"/>
                  </a:lnTo>
                  <a:lnTo>
                    <a:pt x="1902" y="3832"/>
                  </a:lnTo>
                  <a:lnTo>
                    <a:pt x="1902" y="3832"/>
                  </a:lnTo>
                  <a:lnTo>
                    <a:pt x="1900" y="3832"/>
                  </a:lnTo>
                  <a:lnTo>
                    <a:pt x="1900" y="3832"/>
                  </a:lnTo>
                  <a:lnTo>
                    <a:pt x="1898" y="3830"/>
                  </a:lnTo>
                  <a:lnTo>
                    <a:pt x="1898" y="3830"/>
                  </a:lnTo>
                  <a:lnTo>
                    <a:pt x="1894" y="3830"/>
                  </a:lnTo>
                  <a:lnTo>
                    <a:pt x="1894" y="3830"/>
                  </a:lnTo>
                  <a:lnTo>
                    <a:pt x="1892" y="3830"/>
                  </a:lnTo>
                  <a:lnTo>
                    <a:pt x="1892" y="3830"/>
                  </a:lnTo>
                  <a:lnTo>
                    <a:pt x="1890" y="3830"/>
                  </a:lnTo>
                  <a:lnTo>
                    <a:pt x="1890" y="3830"/>
                  </a:lnTo>
                  <a:lnTo>
                    <a:pt x="1886" y="3830"/>
                  </a:lnTo>
                  <a:lnTo>
                    <a:pt x="1886" y="3830"/>
                  </a:lnTo>
                  <a:lnTo>
                    <a:pt x="1884" y="3832"/>
                  </a:lnTo>
                  <a:lnTo>
                    <a:pt x="1884" y="3832"/>
                  </a:lnTo>
                  <a:lnTo>
                    <a:pt x="1882" y="3830"/>
                  </a:lnTo>
                  <a:lnTo>
                    <a:pt x="1882" y="3830"/>
                  </a:lnTo>
                  <a:lnTo>
                    <a:pt x="1878" y="3830"/>
                  </a:lnTo>
                  <a:lnTo>
                    <a:pt x="1878" y="3830"/>
                  </a:lnTo>
                  <a:lnTo>
                    <a:pt x="1878" y="3830"/>
                  </a:lnTo>
                  <a:lnTo>
                    <a:pt x="1876" y="3830"/>
                  </a:lnTo>
                  <a:lnTo>
                    <a:pt x="1876" y="3830"/>
                  </a:lnTo>
                  <a:lnTo>
                    <a:pt x="1874" y="3830"/>
                  </a:lnTo>
                  <a:lnTo>
                    <a:pt x="1872" y="3830"/>
                  </a:lnTo>
                  <a:lnTo>
                    <a:pt x="1870" y="3830"/>
                  </a:lnTo>
                  <a:lnTo>
                    <a:pt x="1870" y="3830"/>
                  </a:lnTo>
                  <a:lnTo>
                    <a:pt x="1868" y="3830"/>
                  </a:lnTo>
                  <a:lnTo>
                    <a:pt x="1866" y="3830"/>
                  </a:lnTo>
                  <a:lnTo>
                    <a:pt x="1866" y="3830"/>
                  </a:lnTo>
                  <a:lnTo>
                    <a:pt x="1864" y="3830"/>
                  </a:lnTo>
                  <a:lnTo>
                    <a:pt x="1864" y="3830"/>
                  </a:lnTo>
                  <a:lnTo>
                    <a:pt x="1862" y="3832"/>
                  </a:lnTo>
                  <a:lnTo>
                    <a:pt x="1862" y="3832"/>
                  </a:lnTo>
                  <a:lnTo>
                    <a:pt x="1858" y="3832"/>
                  </a:lnTo>
                  <a:lnTo>
                    <a:pt x="1858" y="3832"/>
                  </a:lnTo>
                  <a:lnTo>
                    <a:pt x="1856" y="3834"/>
                  </a:lnTo>
                  <a:lnTo>
                    <a:pt x="1856" y="3834"/>
                  </a:lnTo>
                  <a:lnTo>
                    <a:pt x="1854" y="3832"/>
                  </a:lnTo>
                  <a:lnTo>
                    <a:pt x="1854" y="3832"/>
                  </a:lnTo>
                  <a:lnTo>
                    <a:pt x="1850" y="3832"/>
                  </a:lnTo>
                  <a:lnTo>
                    <a:pt x="1850" y="3832"/>
                  </a:lnTo>
                  <a:lnTo>
                    <a:pt x="1850" y="3832"/>
                  </a:lnTo>
                  <a:lnTo>
                    <a:pt x="1844" y="3834"/>
                  </a:lnTo>
                  <a:lnTo>
                    <a:pt x="1844" y="3834"/>
                  </a:lnTo>
                  <a:lnTo>
                    <a:pt x="1842" y="3832"/>
                  </a:lnTo>
                  <a:lnTo>
                    <a:pt x="1842" y="3832"/>
                  </a:lnTo>
                  <a:lnTo>
                    <a:pt x="1842" y="3832"/>
                  </a:lnTo>
                  <a:lnTo>
                    <a:pt x="1842" y="3832"/>
                  </a:lnTo>
                  <a:lnTo>
                    <a:pt x="1838" y="3832"/>
                  </a:lnTo>
                  <a:lnTo>
                    <a:pt x="1838" y="3832"/>
                  </a:lnTo>
                  <a:lnTo>
                    <a:pt x="1836" y="3828"/>
                  </a:lnTo>
                  <a:lnTo>
                    <a:pt x="1836" y="3828"/>
                  </a:lnTo>
                  <a:lnTo>
                    <a:pt x="1834" y="3826"/>
                  </a:lnTo>
                  <a:lnTo>
                    <a:pt x="1834" y="3826"/>
                  </a:lnTo>
                  <a:lnTo>
                    <a:pt x="1834" y="3822"/>
                  </a:lnTo>
                  <a:lnTo>
                    <a:pt x="1834" y="3822"/>
                  </a:lnTo>
                  <a:lnTo>
                    <a:pt x="1834" y="3820"/>
                  </a:lnTo>
                  <a:lnTo>
                    <a:pt x="1834" y="3820"/>
                  </a:lnTo>
                  <a:lnTo>
                    <a:pt x="1834" y="3816"/>
                  </a:lnTo>
                  <a:lnTo>
                    <a:pt x="1834" y="3816"/>
                  </a:lnTo>
                  <a:lnTo>
                    <a:pt x="1834" y="3814"/>
                  </a:lnTo>
                  <a:lnTo>
                    <a:pt x="1834" y="3814"/>
                  </a:lnTo>
                  <a:lnTo>
                    <a:pt x="1834" y="3810"/>
                  </a:lnTo>
                  <a:lnTo>
                    <a:pt x="1834" y="3810"/>
                  </a:lnTo>
                  <a:lnTo>
                    <a:pt x="1832" y="3806"/>
                  </a:lnTo>
                  <a:lnTo>
                    <a:pt x="1832" y="3806"/>
                  </a:lnTo>
                  <a:lnTo>
                    <a:pt x="1832" y="3804"/>
                  </a:lnTo>
                  <a:lnTo>
                    <a:pt x="1832" y="3804"/>
                  </a:lnTo>
                  <a:lnTo>
                    <a:pt x="1832" y="3802"/>
                  </a:lnTo>
                  <a:lnTo>
                    <a:pt x="1832" y="3800"/>
                  </a:lnTo>
                  <a:lnTo>
                    <a:pt x="1832" y="3800"/>
                  </a:lnTo>
                  <a:lnTo>
                    <a:pt x="1834" y="3796"/>
                  </a:lnTo>
                  <a:lnTo>
                    <a:pt x="1834" y="3796"/>
                  </a:lnTo>
                  <a:lnTo>
                    <a:pt x="1834" y="3796"/>
                  </a:lnTo>
                  <a:lnTo>
                    <a:pt x="1834" y="3792"/>
                  </a:lnTo>
                  <a:lnTo>
                    <a:pt x="1834" y="3792"/>
                  </a:lnTo>
                  <a:lnTo>
                    <a:pt x="1834" y="3790"/>
                  </a:lnTo>
                  <a:lnTo>
                    <a:pt x="1834" y="3790"/>
                  </a:lnTo>
                  <a:lnTo>
                    <a:pt x="1834" y="3790"/>
                  </a:lnTo>
                  <a:lnTo>
                    <a:pt x="1834" y="3790"/>
                  </a:lnTo>
                  <a:lnTo>
                    <a:pt x="1836" y="3786"/>
                  </a:lnTo>
                  <a:lnTo>
                    <a:pt x="1836" y="3786"/>
                  </a:lnTo>
                  <a:lnTo>
                    <a:pt x="1836" y="3780"/>
                  </a:lnTo>
                  <a:lnTo>
                    <a:pt x="1836" y="3780"/>
                  </a:lnTo>
                  <a:lnTo>
                    <a:pt x="1836" y="3778"/>
                  </a:lnTo>
                  <a:lnTo>
                    <a:pt x="1836" y="3778"/>
                  </a:lnTo>
                  <a:lnTo>
                    <a:pt x="1834" y="3772"/>
                  </a:lnTo>
                  <a:lnTo>
                    <a:pt x="1832" y="3770"/>
                  </a:lnTo>
                  <a:lnTo>
                    <a:pt x="1832" y="3770"/>
                  </a:lnTo>
                  <a:lnTo>
                    <a:pt x="1832" y="3768"/>
                  </a:lnTo>
                  <a:lnTo>
                    <a:pt x="1832" y="3768"/>
                  </a:lnTo>
                  <a:lnTo>
                    <a:pt x="1830" y="3766"/>
                  </a:lnTo>
                  <a:lnTo>
                    <a:pt x="1830" y="3766"/>
                  </a:lnTo>
                  <a:lnTo>
                    <a:pt x="1832" y="3766"/>
                  </a:lnTo>
                  <a:lnTo>
                    <a:pt x="1832" y="3766"/>
                  </a:lnTo>
                  <a:lnTo>
                    <a:pt x="1834" y="3764"/>
                  </a:lnTo>
                  <a:lnTo>
                    <a:pt x="1834" y="3764"/>
                  </a:lnTo>
                  <a:lnTo>
                    <a:pt x="1834" y="3766"/>
                  </a:lnTo>
                  <a:lnTo>
                    <a:pt x="1834" y="3766"/>
                  </a:lnTo>
                  <a:lnTo>
                    <a:pt x="1838" y="3766"/>
                  </a:lnTo>
                  <a:lnTo>
                    <a:pt x="1838" y="3766"/>
                  </a:lnTo>
                  <a:lnTo>
                    <a:pt x="1838" y="3766"/>
                  </a:lnTo>
                  <a:lnTo>
                    <a:pt x="1838" y="3766"/>
                  </a:lnTo>
                  <a:lnTo>
                    <a:pt x="1844" y="3766"/>
                  </a:lnTo>
                  <a:lnTo>
                    <a:pt x="1844" y="3766"/>
                  </a:lnTo>
                  <a:lnTo>
                    <a:pt x="1852" y="3764"/>
                  </a:lnTo>
                  <a:lnTo>
                    <a:pt x="1852" y="3764"/>
                  </a:lnTo>
                  <a:lnTo>
                    <a:pt x="1852" y="3764"/>
                  </a:lnTo>
                  <a:lnTo>
                    <a:pt x="1852" y="3764"/>
                  </a:lnTo>
                  <a:lnTo>
                    <a:pt x="1858" y="3766"/>
                  </a:lnTo>
                  <a:lnTo>
                    <a:pt x="1858" y="3766"/>
                  </a:lnTo>
                  <a:lnTo>
                    <a:pt x="1860" y="3764"/>
                  </a:lnTo>
                  <a:lnTo>
                    <a:pt x="1860" y="3764"/>
                  </a:lnTo>
                  <a:lnTo>
                    <a:pt x="1864" y="3764"/>
                  </a:lnTo>
                  <a:lnTo>
                    <a:pt x="1864" y="3764"/>
                  </a:lnTo>
                  <a:lnTo>
                    <a:pt x="1866" y="3766"/>
                  </a:lnTo>
                  <a:lnTo>
                    <a:pt x="1866" y="3766"/>
                  </a:lnTo>
                  <a:lnTo>
                    <a:pt x="1870" y="3766"/>
                  </a:lnTo>
                  <a:lnTo>
                    <a:pt x="1870" y="3766"/>
                  </a:lnTo>
                  <a:lnTo>
                    <a:pt x="1874" y="3766"/>
                  </a:lnTo>
                  <a:lnTo>
                    <a:pt x="1876" y="3764"/>
                  </a:lnTo>
                  <a:lnTo>
                    <a:pt x="1876" y="3764"/>
                  </a:lnTo>
                  <a:lnTo>
                    <a:pt x="1884" y="3764"/>
                  </a:lnTo>
                  <a:lnTo>
                    <a:pt x="1884" y="3764"/>
                  </a:lnTo>
                  <a:lnTo>
                    <a:pt x="1884" y="3764"/>
                  </a:lnTo>
                  <a:lnTo>
                    <a:pt x="1884" y="3764"/>
                  </a:lnTo>
                  <a:lnTo>
                    <a:pt x="1890" y="3766"/>
                  </a:lnTo>
                  <a:lnTo>
                    <a:pt x="1890" y="3766"/>
                  </a:lnTo>
                  <a:lnTo>
                    <a:pt x="1890" y="3766"/>
                  </a:lnTo>
                  <a:lnTo>
                    <a:pt x="1894" y="3766"/>
                  </a:lnTo>
                  <a:lnTo>
                    <a:pt x="1894" y="3766"/>
                  </a:lnTo>
                  <a:lnTo>
                    <a:pt x="1898" y="3766"/>
                  </a:lnTo>
                  <a:lnTo>
                    <a:pt x="1900" y="3766"/>
                  </a:lnTo>
                  <a:lnTo>
                    <a:pt x="1900" y="3766"/>
                  </a:lnTo>
                  <a:lnTo>
                    <a:pt x="1900" y="3766"/>
                  </a:lnTo>
                  <a:lnTo>
                    <a:pt x="1902" y="3766"/>
                  </a:lnTo>
                  <a:lnTo>
                    <a:pt x="1902" y="3766"/>
                  </a:lnTo>
                  <a:lnTo>
                    <a:pt x="1906" y="3766"/>
                  </a:lnTo>
                  <a:lnTo>
                    <a:pt x="1906" y="3766"/>
                  </a:lnTo>
                  <a:lnTo>
                    <a:pt x="1908" y="3766"/>
                  </a:lnTo>
                  <a:lnTo>
                    <a:pt x="1908" y="3766"/>
                  </a:lnTo>
                  <a:lnTo>
                    <a:pt x="1912" y="3766"/>
                  </a:lnTo>
                  <a:lnTo>
                    <a:pt x="1912" y="3766"/>
                  </a:lnTo>
                  <a:lnTo>
                    <a:pt x="1916" y="3764"/>
                  </a:lnTo>
                  <a:lnTo>
                    <a:pt x="1916" y="3764"/>
                  </a:lnTo>
                  <a:lnTo>
                    <a:pt x="1916" y="3764"/>
                  </a:lnTo>
                  <a:lnTo>
                    <a:pt x="1918" y="3764"/>
                  </a:lnTo>
                  <a:lnTo>
                    <a:pt x="1918" y="3764"/>
                  </a:lnTo>
                  <a:lnTo>
                    <a:pt x="1922" y="3764"/>
                  </a:lnTo>
                  <a:lnTo>
                    <a:pt x="1922" y="3764"/>
                  </a:lnTo>
                  <a:lnTo>
                    <a:pt x="1926" y="3764"/>
                  </a:lnTo>
                  <a:lnTo>
                    <a:pt x="1926" y="3764"/>
                  </a:lnTo>
                  <a:lnTo>
                    <a:pt x="1930" y="3764"/>
                  </a:lnTo>
                  <a:lnTo>
                    <a:pt x="1930" y="3764"/>
                  </a:lnTo>
                  <a:lnTo>
                    <a:pt x="1934" y="3764"/>
                  </a:lnTo>
                  <a:lnTo>
                    <a:pt x="1934" y="3764"/>
                  </a:lnTo>
                  <a:lnTo>
                    <a:pt x="1934" y="3764"/>
                  </a:lnTo>
                  <a:lnTo>
                    <a:pt x="1934" y="3764"/>
                  </a:lnTo>
                  <a:lnTo>
                    <a:pt x="1938" y="3764"/>
                  </a:lnTo>
                  <a:lnTo>
                    <a:pt x="1938" y="3764"/>
                  </a:lnTo>
                  <a:lnTo>
                    <a:pt x="1940" y="3762"/>
                  </a:lnTo>
                  <a:lnTo>
                    <a:pt x="1942" y="3762"/>
                  </a:lnTo>
                  <a:lnTo>
                    <a:pt x="1944" y="3762"/>
                  </a:lnTo>
                  <a:lnTo>
                    <a:pt x="1944" y="3762"/>
                  </a:lnTo>
                  <a:lnTo>
                    <a:pt x="1948" y="3762"/>
                  </a:lnTo>
                  <a:lnTo>
                    <a:pt x="1948" y="3762"/>
                  </a:lnTo>
                  <a:lnTo>
                    <a:pt x="1948" y="3762"/>
                  </a:lnTo>
                  <a:lnTo>
                    <a:pt x="1948" y="3762"/>
                  </a:lnTo>
                  <a:lnTo>
                    <a:pt x="1952" y="3762"/>
                  </a:lnTo>
                  <a:lnTo>
                    <a:pt x="1952" y="3762"/>
                  </a:lnTo>
                  <a:lnTo>
                    <a:pt x="1956" y="3762"/>
                  </a:lnTo>
                  <a:lnTo>
                    <a:pt x="1956" y="3762"/>
                  </a:lnTo>
                  <a:lnTo>
                    <a:pt x="1960" y="3762"/>
                  </a:lnTo>
                  <a:lnTo>
                    <a:pt x="1960" y="3762"/>
                  </a:lnTo>
                  <a:lnTo>
                    <a:pt x="1960" y="3762"/>
                  </a:lnTo>
                  <a:lnTo>
                    <a:pt x="1960" y="3762"/>
                  </a:lnTo>
                  <a:lnTo>
                    <a:pt x="1964" y="3762"/>
                  </a:lnTo>
                  <a:lnTo>
                    <a:pt x="1964" y="3762"/>
                  </a:lnTo>
                  <a:lnTo>
                    <a:pt x="1968" y="3762"/>
                  </a:lnTo>
                  <a:lnTo>
                    <a:pt x="1968" y="3762"/>
                  </a:lnTo>
                  <a:lnTo>
                    <a:pt x="1970" y="3760"/>
                  </a:lnTo>
                  <a:lnTo>
                    <a:pt x="1970" y="3760"/>
                  </a:lnTo>
                  <a:lnTo>
                    <a:pt x="1974" y="3760"/>
                  </a:lnTo>
                  <a:lnTo>
                    <a:pt x="1974" y="3760"/>
                  </a:lnTo>
                  <a:lnTo>
                    <a:pt x="1976" y="3762"/>
                  </a:lnTo>
                  <a:lnTo>
                    <a:pt x="1976" y="3762"/>
                  </a:lnTo>
                  <a:lnTo>
                    <a:pt x="1978" y="3762"/>
                  </a:lnTo>
                  <a:lnTo>
                    <a:pt x="1978" y="3762"/>
                  </a:lnTo>
                  <a:lnTo>
                    <a:pt x="1982" y="3762"/>
                  </a:lnTo>
                  <a:lnTo>
                    <a:pt x="1982" y="3762"/>
                  </a:lnTo>
                  <a:lnTo>
                    <a:pt x="1984" y="3762"/>
                  </a:lnTo>
                  <a:lnTo>
                    <a:pt x="1984" y="3762"/>
                  </a:lnTo>
                  <a:lnTo>
                    <a:pt x="1988" y="3764"/>
                  </a:lnTo>
                  <a:lnTo>
                    <a:pt x="1988" y="3764"/>
                  </a:lnTo>
                  <a:lnTo>
                    <a:pt x="1996" y="3764"/>
                  </a:lnTo>
                  <a:lnTo>
                    <a:pt x="1996" y="3764"/>
                  </a:lnTo>
                  <a:lnTo>
                    <a:pt x="2000" y="3762"/>
                  </a:lnTo>
                  <a:lnTo>
                    <a:pt x="2000" y="3762"/>
                  </a:lnTo>
                  <a:lnTo>
                    <a:pt x="2004" y="3762"/>
                  </a:lnTo>
                  <a:lnTo>
                    <a:pt x="2004" y="3762"/>
                  </a:lnTo>
                  <a:lnTo>
                    <a:pt x="2006" y="3760"/>
                  </a:lnTo>
                  <a:lnTo>
                    <a:pt x="2006" y="3760"/>
                  </a:lnTo>
                  <a:lnTo>
                    <a:pt x="2006" y="3760"/>
                  </a:lnTo>
                  <a:lnTo>
                    <a:pt x="2012" y="3762"/>
                  </a:lnTo>
                  <a:lnTo>
                    <a:pt x="2012" y="3762"/>
                  </a:lnTo>
                  <a:lnTo>
                    <a:pt x="2014" y="3762"/>
                  </a:lnTo>
                  <a:lnTo>
                    <a:pt x="2014" y="3762"/>
                  </a:lnTo>
                  <a:lnTo>
                    <a:pt x="2018" y="3762"/>
                  </a:lnTo>
                  <a:lnTo>
                    <a:pt x="2018" y="3762"/>
                  </a:lnTo>
                  <a:lnTo>
                    <a:pt x="2020" y="3762"/>
                  </a:lnTo>
                  <a:lnTo>
                    <a:pt x="2022" y="3762"/>
                  </a:lnTo>
                  <a:lnTo>
                    <a:pt x="2022" y="3762"/>
                  </a:lnTo>
                  <a:lnTo>
                    <a:pt x="2024" y="3760"/>
                  </a:lnTo>
                  <a:lnTo>
                    <a:pt x="2024" y="3760"/>
                  </a:lnTo>
                  <a:lnTo>
                    <a:pt x="2026" y="3760"/>
                  </a:lnTo>
                  <a:lnTo>
                    <a:pt x="2026" y="3760"/>
                  </a:lnTo>
                  <a:lnTo>
                    <a:pt x="2028" y="3760"/>
                  </a:lnTo>
                  <a:lnTo>
                    <a:pt x="2028" y="3760"/>
                  </a:lnTo>
                  <a:lnTo>
                    <a:pt x="2032" y="3762"/>
                  </a:lnTo>
                  <a:lnTo>
                    <a:pt x="2032" y="3762"/>
                  </a:lnTo>
                  <a:lnTo>
                    <a:pt x="2036" y="3760"/>
                  </a:lnTo>
                  <a:lnTo>
                    <a:pt x="2036" y="3760"/>
                  </a:lnTo>
                  <a:lnTo>
                    <a:pt x="2038" y="3760"/>
                  </a:lnTo>
                  <a:lnTo>
                    <a:pt x="2038" y="3760"/>
                  </a:lnTo>
                  <a:lnTo>
                    <a:pt x="2040" y="3760"/>
                  </a:lnTo>
                  <a:lnTo>
                    <a:pt x="2040" y="3760"/>
                  </a:lnTo>
                  <a:lnTo>
                    <a:pt x="2044" y="3760"/>
                  </a:lnTo>
                  <a:lnTo>
                    <a:pt x="2044" y="3760"/>
                  </a:lnTo>
                  <a:lnTo>
                    <a:pt x="2046" y="3760"/>
                  </a:lnTo>
                  <a:lnTo>
                    <a:pt x="2046" y="3760"/>
                  </a:lnTo>
                  <a:lnTo>
                    <a:pt x="2048" y="3762"/>
                  </a:lnTo>
                  <a:lnTo>
                    <a:pt x="2048" y="3762"/>
                  </a:lnTo>
                  <a:lnTo>
                    <a:pt x="2050" y="3762"/>
                  </a:lnTo>
                  <a:lnTo>
                    <a:pt x="2052" y="3762"/>
                  </a:lnTo>
                  <a:lnTo>
                    <a:pt x="2052" y="3762"/>
                  </a:lnTo>
                  <a:lnTo>
                    <a:pt x="2054" y="3762"/>
                  </a:lnTo>
                  <a:lnTo>
                    <a:pt x="2056" y="3762"/>
                  </a:lnTo>
                  <a:lnTo>
                    <a:pt x="2056" y="3762"/>
                  </a:lnTo>
                  <a:lnTo>
                    <a:pt x="2058" y="3762"/>
                  </a:lnTo>
                  <a:lnTo>
                    <a:pt x="2058" y="3762"/>
                  </a:lnTo>
                  <a:lnTo>
                    <a:pt x="2060" y="3764"/>
                  </a:lnTo>
                  <a:lnTo>
                    <a:pt x="2066" y="3762"/>
                  </a:lnTo>
                  <a:lnTo>
                    <a:pt x="2066" y="3762"/>
                  </a:lnTo>
                  <a:lnTo>
                    <a:pt x="2068" y="3762"/>
                  </a:lnTo>
                  <a:lnTo>
                    <a:pt x="2068" y="3762"/>
                  </a:lnTo>
                  <a:lnTo>
                    <a:pt x="2070" y="3762"/>
                  </a:lnTo>
                  <a:lnTo>
                    <a:pt x="2070" y="3762"/>
                  </a:lnTo>
                  <a:lnTo>
                    <a:pt x="2074" y="3760"/>
                  </a:lnTo>
                  <a:lnTo>
                    <a:pt x="2076" y="3760"/>
                  </a:lnTo>
                  <a:lnTo>
                    <a:pt x="2076" y="3760"/>
                  </a:lnTo>
                  <a:lnTo>
                    <a:pt x="2078" y="3758"/>
                  </a:lnTo>
                  <a:lnTo>
                    <a:pt x="2078" y="3758"/>
                  </a:lnTo>
                  <a:lnTo>
                    <a:pt x="2080" y="3758"/>
                  </a:lnTo>
                  <a:lnTo>
                    <a:pt x="2080" y="3758"/>
                  </a:lnTo>
                  <a:lnTo>
                    <a:pt x="2082" y="3758"/>
                  </a:lnTo>
                  <a:lnTo>
                    <a:pt x="2086" y="3758"/>
                  </a:lnTo>
                  <a:lnTo>
                    <a:pt x="2086" y="3758"/>
                  </a:lnTo>
                  <a:lnTo>
                    <a:pt x="2088" y="3758"/>
                  </a:lnTo>
                  <a:lnTo>
                    <a:pt x="2088" y="3758"/>
                  </a:lnTo>
                  <a:lnTo>
                    <a:pt x="2092" y="3760"/>
                  </a:lnTo>
                  <a:lnTo>
                    <a:pt x="2092" y="3760"/>
                  </a:lnTo>
                  <a:lnTo>
                    <a:pt x="2096" y="3760"/>
                  </a:lnTo>
                  <a:lnTo>
                    <a:pt x="2096" y="3760"/>
                  </a:lnTo>
                  <a:lnTo>
                    <a:pt x="2100" y="3762"/>
                  </a:lnTo>
                  <a:lnTo>
                    <a:pt x="2100" y="3762"/>
                  </a:lnTo>
                  <a:lnTo>
                    <a:pt x="2102" y="3762"/>
                  </a:lnTo>
                  <a:lnTo>
                    <a:pt x="2102" y="3762"/>
                  </a:lnTo>
                  <a:lnTo>
                    <a:pt x="2110" y="3762"/>
                  </a:lnTo>
                  <a:lnTo>
                    <a:pt x="2110" y="3762"/>
                  </a:lnTo>
                  <a:lnTo>
                    <a:pt x="2112" y="3762"/>
                  </a:lnTo>
                  <a:lnTo>
                    <a:pt x="2112" y="3762"/>
                  </a:lnTo>
                  <a:lnTo>
                    <a:pt x="2116" y="3762"/>
                  </a:lnTo>
                  <a:lnTo>
                    <a:pt x="2116" y="3762"/>
                  </a:lnTo>
                  <a:lnTo>
                    <a:pt x="2120" y="3760"/>
                  </a:lnTo>
                  <a:lnTo>
                    <a:pt x="2120" y="3760"/>
                  </a:lnTo>
                  <a:lnTo>
                    <a:pt x="2122" y="3760"/>
                  </a:lnTo>
                  <a:lnTo>
                    <a:pt x="2122" y="3760"/>
                  </a:lnTo>
                  <a:lnTo>
                    <a:pt x="2130" y="3760"/>
                  </a:lnTo>
                  <a:lnTo>
                    <a:pt x="2132" y="3760"/>
                  </a:lnTo>
                  <a:lnTo>
                    <a:pt x="2132" y="3760"/>
                  </a:lnTo>
                  <a:lnTo>
                    <a:pt x="2138" y="3760"/>
                  </a:lnTo>
                  <a:lnTo>
                    <a:pt x="2142" y="3760"/>
                  </a:lnTo>
                  <a:lnTo>
                    <a:pt x="2142" y="3760"/>
                  </a:lnTo>
                  <a:lnTo>
                    <a:pt x="2146" y="3758"/>
                  </a:lnTo>
                  <a:lnTo>
                    <a:pt x="2146" y="3758"/>
                  </a:lnTo>
                  <a:lnTo>
                    <a:pt x="2150" y="3758"/>
                  </a:lnTo>
                  <a:lnTo>
                    <a:pt x="2150" y="3758"/>
                  </a:lnTo>
                  <a:lnTo>
                    <a:pt x="2152" y="3756"/>
                  </a:lnTo>
                  <a:lnTo>
                    <a:pt x="2152" y="3756"/>
                  </a:lnTo>
                  <a:lnTo>
                    <a:pt x="2154" y="3756"/>
                  </a:lnTo>
                  <a:lnTo>
                    <a:pt x="2154" y="3756"/>
                  </a:lnTo>
                  <a:lnTo>
                    <a:pt x="2158" y="3756"/>
                  </a:lnTo>
                  <a:lnTo>
                    <a:pt x="2158" y="3756"/>
                  </a:lnTo>
                  <a:lnTo>
                    <a:pt x="2160" y="3756"/>
                  </a:lnTo>
                  <a:lnTo>
                    <a:pt x="2160" y="3756"/>
                  </a:lnTo>
                  <a:lnTo>
                    <a:pt x="2164" y="3756"/>
                  </a:lnTo>
                  <a:lnTo>
                    <a:pt x="2164" y="3756"/>
                  </a:lnTo>
                  <a:lnTo>
                    <a:pt x="2166" y="3756"/>
                  </a:lnTo>
                  <a:lnTo>
                    <a:pt x="2166" y="3756"/>
                  </a:lnTo>
                  <a:lnTo>
                    <a:pt x="2170" y="3754"/>
                  </a:lnTo>
                  <a:lnTo>
                    <a:pt x="2170" y="3754"/>
                  </a:lnTo>
                  <a:lnTo>
                    <a:pt x="2172" y="3756"/>
                  </a:lnTo>
                  <a:lnTo>
                    <a:pt x="2172" y="3756"/>
                  </a:lnTo>
                  <a:lnTo>
                    <a:pt x="2176" y="3756"/>
                  </a:lnTo>
                  <a:lnTo>
                    <a:pt x="2176" y="3756"/>
                  </a:lnTo>
                  <a:lnTo>
                    <a:pt x="2180" y="3754"/>
                  </a:lnTo>
                  <a:lnTo>
                    <a:pt x="2180" y="3754"/>
                  </a:lnTo>
                  <a:lnTo>
                    <a:pt x="2182" y="3754"/>
                  </a:lnTo>
                  <a:lnTo>
                    <a:pt x="2182" y="3754"/>
                  </a:lnTo>
                  <a:lnTo>
                    <a:pt x="2184" y="3754"/>
                  </a:lnTo>
                  <a:lnTo>
                    <a:pt x="2184" y="3754"/>
                  </a:lnTo>
                  <a:lnTo>
                    <a:pt x="2186" y="3754"/>
                  </a:lnTo>
                  <a:lnTo>
                    <a:pt x="2186" y="3754"/>
                  </a:lnTo>
                  <a:lnTo>
                    <a:pt x="2188" y="3754"/>
                  </a:lnTo>
                  <a:lnTo>
                    <a:pt x="2188" y="3754"/>
                  </a:lnTo>
                  <a:lnTo>
                    <a:pt x="2192" y="3754"/>
                  </a:lnTo>
                  <a:lnTo>
                    <a:pt x="2192" y="3754"/>
                  </a:lnTo>
                  <a:lnTo>
                    <a:pt x="2192" y="3754"/>
                  </a:lnTo>
                  <a:lnTo>
                    <a:pt x="2194" y="3754"/>
                  </a:lnTo>
                  <a:lnTo>
                    <a:pt x="2194" y="3754"/>
                  </a:lnTo>
                  <a:lnTo>
                    <a:pt x="2196" y="3754"/>
                  </a:lnTo>
                  <a:lnTo>
                    <a:pt x="2196" y="3754"/>
                  </a:lnTo>
                  <a:lnTo>
                    <a:pt x="2198" y="3754"/>
                  </a:lnTo>
                  <a:lnTo>
                    <a:pt x="2198" y="3754"/>
                  </a:lnTo>
                  <a:lnTo>
                    <a:pt x="2202" y="3756"/>
                  </a:lnTo>
                  <a:lnTo>
                    <a:pt x="2202" y="3756"/>
                  </a:lnTo>
                  <a:lnTo>
                    <a:pt x="2208" y="3754"/>
                  </a:lnTo>
                  <a:lnTo>
                    <a:pt x="2208" y="3754"/>
                  </a:lnTo>
                  <a:lnTo>
                    <a:pt x="2210" y="3754"/>
                  </a:lnTo>
                  <a:lnTo>
                    <a:pt x="2212" y="3754"/>
                  </a:lnTo>
                  <a:lnTo>
                    <a:pt x="2212" y="3754"/>
                  </a:lnTo>
                  <a:lnTo>
                    <a:pt x="2214" y="3754"/>
                  </a:lnTo>
                  <a:lnTo>
                    <a:pt x="2214" y="3754"/>
                  </a:lnTo>
                  <a:lnTo>
                    <a:pt x="2216" y="3754"/>
                  </a:lnTo>
                  <a:lnTo>
                    <a:pt x="2216" y="3754"/>
                  </a:lnTo>
                  <a:lnTo>
                    <a:pt x="2218" y="3756"/>
                  </a:lnTo>
                  <a:lnTo>
                    <a:pt x="2218" y="3756"/>
                  </a:lnTo>
                  <a:lnTo>
                    <a:pt x="2224" y="3756"/>
                  </a:lnTo>
                  <a:lnTo>
                    <a:pt x="2224" y="3756"/>
                  </a:lnTo>
                  <a:lnTo>
                    <a:pt x="2224" y="3756"/>
                  </a:lnTo>
                  <a:lnTo>
                    <a:pt x="2230" y="3754"/>
                  </a:lnTo>
                  <a:lnTo>
                    <a:pt x="2230" y="3754"/>
                  </a:lnTo>
                  <a:lnTo>
                    <a:pt x="2232" y="3754"/>
                  </a:lnTo>
                  <a:lnTo>
                    <a:pt x="2232" y="3754"/>
                  </a:lnTo>
                  <a:lnTo>
                    <a:pt x="2236" y="3754"/>
                  </a:lnTo>
                  <a:lnTo>
                    <a:pt x="2236" y="3754"/>
                  </a:lnTo>
                  <a:lnTo>
                    <a:pt x="2238" y="3754"/>
                  </a:lnTo>
                  <a:lnTo>
                    <a:pt x="2238" y="3754"/>
                  </a:lnTo>
                  <a:lnTo>
                    <a:pt x="2242" y="3756"/>
                  </a:lnTo>
                  <a:lnTo>
                    <a:pt x="2242" y="3756"/>
                  </a:lnTo>
                  <a:lnTo>
                    <a:pt x="2250" y="3754"/>
                  </a:lnTo>
                  <a:lnTo>
                    <a:pt x="2250" y="3754"/>
                  </a:lnTo>
                  <a:lnTo>
                    <a:pt x="2250" y="3754"/>
                  </a:lnTo>
                  <a:lnTo>
                    <a:pt x="2250" y="3754"/>
                  </a:lnTo>
                  <a:lnTo>
                    <a:pt x="2250" y="3756"/>
                  </a:lnTo>
                  <a:lnTo>
                    <a:pt x="2250" y="3756"/>
                  </a:lnTo>
                  <a:lnTo>
                    <a:pt x="2252" y="3758"/>
                  </a:lnTo>
                  <a:lnTo>
                    <a:pt x="2252" y="3758"/>
                  </a:lnTo>
                  <a:lnTo>
                    <a:pt x="2252" y="3762"/>
                  </a:lnTo>
                  <a:lnTo>
                    <a:pt x="2252" y="3762"/>
                  </a:lnTo>
                  <a:lnTo>
                    <a:pt x="2254" y="3764"/>
                  </a:lnTo>
                  <a:lnTo>
                    <a:pt x="2254" y="3764"/>
                  </a:lnTo>
                  <a:lnTo>
                    <a:pt x="2252" y="3766"/>
                  </a:lnTo>
                  <a:lnTo>
                    <a:pt x="2252" y="3766"/>
                  </a:lnTo>
                  <a:lnTo>
                    <a:pt x="2252" y="3770"/>
                  </a:lnTo>
                  <a:lnTo>
                    <a:pt x="2252" y="3770"/>
                  </a:lnTo>
                  <a:lnTo>
                    <a:pt x="2252" y="3772"/>
                  </a:lnTo>
                  <a:lnTo>
                    <a:pt x="2252" y="3772"/>
                  </a:lnTo>
                  <a:lnTo>
                    <a:pt x="2252" y="3776"/>
                  </a:lnTo>
                  <a:lnTo>
                    <a:pt x="2252" y="3776"/>
                  </a:lnTo>
                  <a:lnTo>
                    <a:pt x="2254" y="3778"/>
                  </a:lnTo>
                  <a:lnTo>
                    <a:pt x="2254" y="3782"/>
                  </a:lnTo>
                  <a:lnTo>
                    <a:pt x="2254" y="3782"/>
                  </a:lnTo>
                  <a:lnTo>
                    <a:pt x="2256" y="3786"/>
                  </a:lnTo>
                  <a:lnTo>
                    <a:pt x="2256" y="3786"/>
                  </a:lnTo>
                  <a:lnTo>
                    <a:pt x="2258" y="3790"/>
                  </a:lnTo>
                  <a:lnTo>
                    <a:pt x="2258" y="3790"/>
                  </a:lnTo>
                  <a:lnTo>
                    <a:pt x="2258" y="3792"/>
                  </a:lnTo>
                  <a:lnTo>
                    <a:pt x="2258" y="3792"/>
                  </a:lnTo>
                  <a:lnTo>
                    <a:pt x="2258" y="3794"/>
                  </a:lnTo>
                  <a:lnTo>
                    <a:pt x="2258" y="3794"/>
                  </a:lnTo>
                  <a:lnTo>
                    <a:pt x="2260" y="3796"/>
                  </a:lnTo>
                  <a:lnTo>
                    <a:pt x="2260" y="3796"/>
                  </a:lnTo>
                  <a:lnTo>
                    <a:pt x="2260" y="3800"/>
                  </a:lnTo>
                  <a:lnTo>
                    <a:pt x="2260" y="3800"/>
                  </a:lnTo>
                  <a:lnTo>
                    <a:pt x="2262" y="3802"/>
                  </a:lnTo>
                  <a:lnTo>
                    <a:pt x="2262" y="3802"/>
                  </a:lnTo>
                  <a:lnTo>
                    <a:pt x="2262" y="3806"/>
                  </a:lnTo>
                  <a:lnTo>
                    <a:pt x="2262" y="3806"/>
                  </a:lnTo>
                  <a:lnTo>
                    <a:pt x="2264" y="3810"/>
                  </a:lnTo>
                  <a:lnTo>
                    <a:pt x="2264" y="3812"/>
                  </a:lnTo>
                  <a:lnTo>
                    <a:pt x="2264" y="3812"/>
                  </a:lnTo>
                  <a:lnTo>
                    <a:pt x="2262" y="3816"/>
                  </a:lnTo>
                  <a:lnTo>
                    <a:pt x="2262" y="3816"/>
                  </a:lnTo>
                  <a:lnTo>
                    <a:pt x="2262" y="3816"/>
                  </a:lnTo>
                  <a:lnTo>
                    <a:pt x="2262" y="3816"/>
                  </a:lnTo>
                  <a:lnTo>
                    <a:pt x="2260" y="3818"/>
                  </a:lnTo>
                  <a:lnTo>
                    <a:pt x="2260" y="3818"/>
                  </a:lnTo>
                  <a:lnTo>
                    <a:pt x="2258" y="3818"/>
                  </a:lnTo>
                  <a:lnTo>
                    <a:pt x="2258" y="3818"/>
                  </a:lnTo>
                  <a:lnTo>
                    <a:pt x="2256" y="3818"/>
                  </a:lnTo>
                  <a:lnTo>
                    <a:pt x="2256" y="3818"/>
                  </a:lnTo>
                  <a:lnTo>
                    <a:pt x="2256" y="3818"/>
                  </a:lnTo>
                  <a:lnTo>
                    <a:pt x="2256" y="3818"/>
                  </a:lnTo>
                  <a:lnTo>
                    <a:pt x="2250" y="3816"/>
                  </a:lnTo>
                  <a:lnTo>
                    <a:pt x="2248" y="3816"/>
                  </a:lnTo>
                  <a:lnTo>
                    <a:pt x="2248" y="3816"/>
                  </a:lnTo>
                  <a:lnTo>
                    <a:pt x="2244" y="3816"/>
                  </a:lnTo>
                  <a:lnTo>
                    <a:pt x="2244" y="3816"/>
                  </a:lnTo>
                  <a:lnTo>
                    <a:pt x="2240" y="3818"/>
                  </a:lnTo>
                  <a:lnTo>
                    <a:pt x="2240" y="3818"/>
                  </a:lnTo>
                  <a:lnTo>
                    <a:pt x="2238" y="3818"/>
                  </a:lnTo>
                  <a:lnTo>
                    <a:pt x="2238" y="3818"/>
                  </a:lnTo>
                  <a:lnTo>
                    <a:pt x="2236" y="3818"/>
                  </a:lnTo>
                  <a:lnTo>
                    <a:pt x="2236" y="3818"/>
                  </a:lnTo>
                  <a:lnTo>
                    <a:pt x="2232" y="3816"/>
                  </a:lnTo>
                  <a:lnTo>
                    <a:pt x="2232" y="3816"/>
                  </a:lnTo>
                  <a:lnTo>
                    <a:pt x="2228" y="3816"/>
                  </a:lnTo>
                  <a:lnTo>
                    <a:pt x="2228" y="3816"/>
                  </a:lnTo>
                  <a:lnTo>
                    <a:pt x="2226" y="3818"/>
                  </a:lnTo>
                  <a:lnTo>
                    <a:pt x="2226" y="3818"/>
                  </a:lnTo>
                  <a:lnTo>
                    <a:pt x="2224" y="3816"/>
                  </a:lnTo>
                  <a:lnTo>
                    <a:pt x="2224" y="3816"/>
                  </a:lnTo>
                  <a:lnTo>
                    <a:pt x="2220" y="3816"/>
                  </a:lnTo>
                  <a:lnTo>
                    <a:pt x="2220" y="3816"/>
                  </a:lnTo>
                  <a:lnTo>
                    <a:pt x="2216" y="3818"/>
                  </a:lnTo>
                  <a:lnTo>
                    <a:pt x="2216" y="3818"/>
                  </a:lnTo>
                  <a:lnTo>
                    <a:pt x="2214" y="3818"/>
                  </a:lnTo>
                  <a:lnTo>
                    <a:pt x="2214" y="3818"/>
                  </a:lnTo>
                  <a:lnTo>
                    <a:pt x="2214" y="3818"/>
                  </a:lnTo>
                  <a:lnTo>
                    <a:pt x="2214" y="3818"/>
                  </a:lnTo>
                  <a:lnTo>
                    <a:pt x="2212" y="3818"/>
                  </a:lnTo>
                  <a:lnTo>
                    <a:pt x="2212" y="3818"/>
                  </a:lnTo>
                  <a:lnTo>
                    <a:pt x="2208" y="3816"/>
                  </a:lnTo>
                  <a:lnTo>
                    <a:pt x="2208" y="3816"/>
                  </a:lnTo>
                  <a:lnTo>
                    <a:pt x="2206" y="3816"/>
                  </a:lnTo>
                  <a:lnTo>
                    <a:pt x="2206" y="3816"/>
                  </a:lnTo>
                  <a:lnTo>
                    <a:pt x="2202" y="3816"/>
                  </a:lnTo>
                  <a:lnTo>
                    <a:pt x="2202" y="3816"/>
                  </a:lnTo>
                  <a:lnTo>
                    <a:pt x="2198" y="3816"/>
                  </a:lnTo>
                  <a:lnTo>
                    <a:pt x="2198" y="3816"/>
                  </a:lnTo>
                  <a:lnTo>
                    <a:pt x="2198" y="3816"/>
                  </a:lnTo>
                  <a:lnTo>
                    <a:pt x="2194" y="3816"/>
                  </a:lnTo>
                  <a:lnTo>
                    <a:pt x="2194" y="3816"/>
                  </a:lnTo>
                  <a:lnTo>
                    <a:pt x="2190" y="3818"/>
                  </a:lnTo>
                  <a:lnTo>
                    <a:pt x="2190" y="3818"/>
                  </a:lnTo>
                  <a:lnTo>
                    <a:pt x="2190" y="3818"/>
                  </a:lnTo>
                  <a:lnTo>
                    <a:pt x="2190" y="3818"/>
                  </a:lnTo>
                  <a:lnTo>
                    <a:pt x="2186" y="3818"/>
                  </a:lnTo>
                  <a:lnTo>
                    <a:pt x="2186" y="3818"/>
                  </a:lnTo>
                  <a:lnTo>
                    <a:pt x="2182" y="3820"/>
                  </a:lnTo>
                  <a:lnTo>
                    <a:pt x="2182" y="3820"/>
                  </a:lnTo>
                  <a:lnTo>
                    <a:pt x="2180" y="3820"/>
                  </a:lnTo>
                  <a:lnTo>
                    <a:pt x="2178" y="3820"/>
                  </a:lnTo>
                  <a:lnTo>
                    <a:pt x="2178" y="3820"/>
                  </a:lnTo>
                  <a:lnTo>
                    <a:pt x="2174" y="3820"/>
                  </a:lnTo>
                  <a:lnTo>
                    <a:pt x="2174" y="3820"/>
                  </a:lnTo>
                  <a:lnTo>
                    <a:pt x="2172" y="3820"/>
                  </a:lnTo>
                  <a:lnTo>
                    <a:pt x="2172" y="3820"/>
                  </a:lnTo>
                  <a:lnTo>
                    <a:pt x="2168" y="3822"/>
                  </a:lnTo>
                  <a:lnTo>
                    <a:pt x="2168" y="3822"/>
                  </a:lnTo>
                  <a:lnTo>
                    <a:pt x="2164" y="3820"/>
                  </a:lnTo>
                  <a:lnTo>
                    <a:pt x="2164" y="3820"/>
                  </a:lnTo>
                  <a:lnTo>
                    <a:pt x="2164" y="3820"/>
                  </a:lnTo>
                  <a:lnTo>
                    <a:pt x="2162" y="3820"/>
                  </a:lnTo>
                  <a:lnTo>
                    <a:pt x="2162" y="3820"/>
                  </a:lnTo>
                  <a:lnTo>
                    <a:pt x="2158" y="3820"/>
                  </a:lnTo>
                  <a:lnTo>
                    <a:pt x="2158" y="3820"/>
                  </a:lnTo>
                  <a:lnTo>
                    <a:pt x="2158" y="3820"/>
                  </a:lnTo>
                  <a:lnTo>
                    <a:pt x="2158" y="3820"/>
                  </a:lnTo>
                  <a:lnTo>
                    <a:pt x="2154" y="3820"/>
                  </a:lnTo>
                  <a:lnTo>
                    <a:pt x="2154" y="3820"/>
                  </a:lnTo>
                  <a:lnTo>
                    <a:pt x="2152" y="3820"/>
                  </a:lnTo>
                  <a:lnTo>
                    <a:pt x="2152" y="3820"/>
                  </a:lnTo>
                  <a:lnTo>
                    <a:pt x="2152" y="3820"/>
                  </a:lnTo>
                  <a:lnTo>
                    <a:pt x="2150" y="3820"/>
                  </a:lnTo>
                  <a:lnTo>
                    <a:pt x="2150" y="3822"/>
                  </a:lnTo>
                  <a:lnTo>
                    <a:pt x="2150" y="3822"/>
                  </a:lnTo>
                  <a:lnTo>
                    <a:pt x="2150" y="3822"/>
                  </a:lnTo>
                  <a:lnTo>
                    <a:pt x="2150" y="3822"/>
                  </a:lnTo>
                  <a:lnTo>
                    <a:pt x="2148" y="3824"/>
                  </a:lnTo>
                  <a:lnTo>
                    <a:pt x="2148" y="3824"/>
                  </a:lnTo>
                  <a:lnTo>
                    <a:pt x="2146" y="3822"/>
                  </a:lnTo>
                  <a:lnTo>
                    <a:pt x="2146" y="3822"/>
                  </a:lnTo>
                  <a:lnTo>
                    <a:pt x="2144" y="3822"/>
                  </a:lnTo>
                  <a:lnTo>
                    <a:pt x="2142" y="3824"/>
                  </a:lnTo>
                  <a:lnTo>
                    <a:pt x="2142" y="3824"/>
                  </a:lnTo>
                  <a:lnTo>
                    <a:pt x="2136" y="3824"/>
                  </a:lnTo>
                  <a:lnTo>
                    <a:pt x="2136" y="3824"/>
                  </a:lnTo>
                  <a:lnTo>
                    <a:pt x="2134" y="3824"/>
                  </a:lnTo>
                  <a:lnTo>
                    <a:pt x="2134" y="3824"/>
                  </a:lnTo>
                  <a:lnTo>
                    <a:pt x="2132" y="3824"/>
                  </a:lnTo>
                  <a:lnTo>
                    <a:pt x="2130" y="3824"/>
                  </a:lnTo>
                  <a:lnTo>
                    <a:pt x="2130" y="3824"/>
                  </a:lnTo>
                  <a:lnTo>
                    <a:pt x="2124" y="3824"/>
                  </a:lnTo>
                  <a:lnTo>
                    <a:pt x="2124" y="3824"/>
                  </a:lnTo>
                  <a:lnTo>
                    <a:pt x="2120" y="3824"/>
                  </a:lnTo>
                  <a:lnTo>
                    <a:pt x="2120" y="3824"/>
                  </a:lnTo>
                  <a:lnTo>
                    <a:pt x="2118" y="3824"/>
                  </a:lnTo>
                  <a:lnTo>
                    <a:pt x="2118" y="3824"/>
                  </a:lnTo>
                  <a:lnTo>
                    <a:pt x="2116" y="3824"/>
                  </a:lnTo>
                  <a:lnTo>
                    <a:pt x="2116" y="3824"/>
                  </a:lnTo>
                  <a:lnTo>
                    <a:pt x="2112" y="3824"/>
                  </a:lnTo>
                  <a:lnTo>
                    <a:pt x="2112" y="3824"/>
                  </a:lnTo>
                  <a:lnTo>
                    <a:pt x="2110" y="3824"/>
                  </a:lnTo>
                  <a:lnTo>
                    <a:pt x="2110" y="3824"/>
                  </a:lnTo>
                  <a:lnTo>
                    <a:pt x="2106" y="3824"/>
                  </a:lnTo>
                  <a:lnTo>
                    <a:pt x="2106" y="3824"/>
                  </a:lnTo>
                  <a:lnTo>
                    <a:pt x="2102" y="3824"/>
                  </a:lnTo>
                  <a:lnTo>
                    <a:pt x="2100" y="3824"/>
                  </a:lnTo>
                  <a:lnTo>
                    <a:pt x="2100" y="3824"/>
                  </a:lnTo>
                  <a:lnTo>
                    <a:pt x="2090" y="3824"/>
                  </a:lnTo>
                  <a:lnTo>
                    <a:pt x="2088" y="3822"/>
                  </a:lnTo>
                  <a:lnTo>
                    <a:pt x="2088" y="3822"/>
                  </a:lnTo>
                  <a:lnTo>
                    <a:pt x="2084" y="3822"/>
                  </a:lnTo>
                  <a:lnTo>
                    <a:pt x="2084" y="3822"/>
                  </a:lnTo>
                  <a:lnTo>
                    <a:pt x="2080" y="3824"/>
                  </a:lnTo>
                  <a:lnTo>
                    <a:pt x="2080" y="3824"/>
                  </a:lnTo>
                  <a:lnTo>
                    <a:pt x="2078" y="3824"/>
                  </a:lnTo>
                  <a:lnTo>
                    <a:pt x="2078" y="3824"/>
                  </a:lnTo>
                  <a:lnTo>
                    <a:pt x="2076" y="3824"/>
                  </a:lnTo>
                  <a:lnTo>
                    <a:pt x="2076" y="3824"/>
                  </a:lnTo>
                  <a:lnTo>
                    <a:pt x="2074" y="3826"/>
                  </a:lnTo>
                  <a:lnTo>
                    <a:pt x="2074" y="3826"/>
                  </a:lnTo>
                  <a:lnTo>
                    <a:pt x="2070" y="3826"/>
                  </a:lnTo>
                  <a:lnTo>
                    <a:pt x="2070" y="3826"/>
                  </a:lnTo>
                  <a:lnTo>
                    <a:pt x="2068" y="3826"/>
                  </a:lnTo>
                  <a:lnTo>
                    <a:pt x="2068" y="3826"/>
                  </a:lnTo>
                  <a:lnTo>
                    <a:pt x="2066" y="3826"/>
                  </a:lnTo>
                  <a:lnTo>
                    <a:pt x="2066" y="3826"/>
                  </a:lnTo>
                  <a:lnTo>
                    <a:pt x="2062" y="3828"/>
                  </a:lnTo>
                  <a:lnTo>
                    <a:pt x="2062" y="3828"/>
                  </a:lnTo>
                  <a:lnTo>
                    <a:pt x="2062" y="3828"/>
                  </a:lnTo>
                  <a:lnTo>
                    <a:pt x="2056" y="3828"/>
                  </a:lnTo>
                  <a:lnTo>
                    <a:pt x="2056" y="3828"/>
                  </a:lnTo>
                  <a:lnTo>
                    <a:pt x="2054" y="3826"/>
                  </a:lnTo>
                  <a:lnTo>
                    <a:pt x="2054" y="3826"/>
                  </a:lnTo>
                  <a:lnTo>
                    <a:pt x="2046" y="3826"/>
                  </a:lnTo>
                  <a:lnTo>
                    <a:pt x="2046" y="3826"/>
                  </a:lnTo>
                  <a:close/>
                  <a:moveTo>
                    <a:pt x="1402" y="750"/>
                  </a:moveTo>
                  <a:lnTo>
                    <a:pt x="1402" y="750"/>
                  </a:lnTo>
                  <a:lnTo>
                    <a:pt x="1402" y="750"/>
                  </a:lnTo>
                  <a:lnTo>
                    <a:pt x="1402" y="750"/>
                  </a:lnTo>
                  <a:close/>
                  <a:moveTo>
                    <a:pt x="1318" y="1172"/>
                  </a:moveTo>
                  <a:lnTo>
                    <a:pt x="1318" y="1172"/>
                  </a:lnTo>
                  <a:lnTo>
                    <a:pt x="1318" y="1172"/>
                  </a:lnTo>
                  <a:lnTo>
                    <a:pt x="1318" y="1172"/>
                  </a:lnTo>
                  <a:close/>
                  <a:moveTo>
                    <a:pt x="1670" y="1760"/>
                  </a:moveTo>
                  <a:lnTo>
                    <a:pt x="1670" y="1760"/>
                  </a:lnTo>
                  <a:lnTo>
                    <a:pt x="1668" y="1764"/>
                  </a:lnTo>
                  <a:lnTo>
                    <a:pt x="1668" y="1764"/>
                  </a:lnTo>
                  <a:lnTo>
                    <a:pt x="1668" y="1766"/>
                  </a:lnTo>
                  <a:lnTo>
                    <a:pt x="1668" y="1766"/>
                  </a:lnTo>
                  <a:lnTo>
                    <a:pt x="1666" y="1768"/>
                  </a:lnTo>
                  <a:lnTo>
                    <a:pt x="1666" y="1768"/>
                  </a:lnTo>
                  <a:lnTo>
                    <a:pt x="1666" y="1770"/>
                  </a:lnTo>
                  <a:lnTo>
                    <a:pt x="1666" y="1770"/>
                  </a:lnTo>
                  <a:lnTo>
                    <a:pt x="1662" y="1774"/>
                  </a:lnTo>
                  <a:lnTo>
                    <a:pt x="1662" y="1774"/>
                  </a:lnTo>
                  <a:lnTo>
                    <a:pt x="1660" y="1776"/>
                  </a:lnTo>
                  <a:lnTo>
                    <a:pt x="1660" y="1776"/>
                  </a:lnTo>
                  <a:lnTo>
                    <a:pt x="1658" y="1778"/>
                  </a:lnTo>
                  <a:lnTo>
                    <a:pt x="1658" y="1778"/>
                  </a:lnTo>
                  <a:lnTo>
                    <a:pt x="1658" y="1782"/>
                  </a:lnTo>
                  <a:lnTo>
                    <a:pt x="1658" y="1782"/>
                  </a:lnTo>
                  <a:lnTo>
                    <a:pt x="1658" y="1784"/>
                  </a:lnTo>
                  <a:lnTo>
                    <a:pt x="1658" y="1784"/>
                  </a:lnTo>
                  <a:lnTo>
                    <a:pt x="1658" y="1784"/>
                  </a:lnTo>
                  <a:lnTo>
                    <a:pt x="1658" y="1784"/>
                  </a:lnTo>
                  <a:lnTo>
                    <a:pt x="1654" y="1786"/>
                  </a:lnTo>
                  <a:lnTo>
                    <a:pt x="1654" y="1786"/>
                  </a:lnTo>
                  <a:lnTo>
                    <a:pt x="1652" y="1788"/>
                  </a:lnTo>
                  <a:lnTo>
                    <a:pt x="1652" y="1788"/>
                  </a:lnTo>
                  <a:lnTo>
                    <a:pt x="1648" y="1790"/>
                  </a:lnTo>
                  <a:lnTo>
                    <a:pt x="1646" y="1792"/>
                  </a:lnTo>
                  <a:lnTo>
                    <a:pt x="1646" y="1794"/>
                  </a:lnTo>
                  <a:lnTo>
                    <a:pt x="1646" y="1794"/>
                  </a:lnTo>
                  <a:lnTo>
                    <a:pt x="1646" y="1794"/>
                  </a:lnTo>
                  <a:lnTo>
                    <a:pt x="1646" y="1794"/>
                  </a:lnTo>
                  <a:lnTo>
                    <a:pt x="1642" y="1798"/>
                  </a:lnTo>
                  <a:lnTo>
                    <a:pt x="1642" y="1798"/>
                  </a:lnTo>
                  <a:lnTo>
                    <a:pt x="1642" y="1800"/>
                  </a:lnTo>
                  <a:lnTo>
                    <a:pt x="1642" y="1800"/>
                  </a:lnTo>
                  <a:lnTo>
                    <a:pt x="1642" y="1804"/>
                  </a:lnTo>
                  <a:lnTo>
                    <a:pt x="1642" y="1804"/>
                  </a:lnTo>
                  <a:lnTo>
                    <a:pt x="1640" y="1804"/>
                  </a:lnTo>
                  <a:lnTo>
                    <a:pt x="1640" y="1804"/>
                  </a:lnTo>
                  <a:lnTo>
                    <a:pt x="1638" y="1806"/>
                  </a:lnTo>
                  <a:lnTo>
                    <a:pt x="1638" y="1806"/>
                  </a:lnTo>
                  <a:lnTo>
                    <a:pt x="1636" y="1808"/>
                  </a:lnTo>
                  <a:lnTo>
                    <a:pt x="1636" y="1808"/>
                  </a:lnTo>
                  <a:lnTo>
                    <a:pt x="1636" y="1810"/>
                  </a:lnTo>
                  <a:lnTo>
                    <a:pt x="1636" y="1810"/>
                  </a:lnTo>
                  <a:lnTo>
                    <a:pt x="1632" y="1816"/>
                  </a:lnTo>
                  <a:lnTo>
                    <a:pt x="1632" y="1816"/>
                  </a:lnTo>
                  <a:lnTo>
                    <a:pt x="1630" y="1816"/>
                  </a:lnTo>
                  <a:lnTo>
                    <a:pt x="1630" y="1816"/>
                  </a:lnTo>
                  <a:lnTo>
                    <a:pt x="1626" y="1820"/>
                  </a:lnTo>
                  <a:lnTo>
                    <a:pt x="1626" y="1820"/>
                  </a:lnTo>
                  <a:lnTo>
                    <a:pt x="1624" y="1822"/>
                  </a:lnTo>
                  <a:lnTo>
                    <a:pt x="1624" y="1822"/>
                  </a:lnTo>
                  <a:lnTo>
                    <a:pt x="1622" y="1826"/>
                  </a:lnTo>
                  <a:lnTo>
                    <a:pt x="1622" y="1826"/>
                  </a:lnTo>
                  <a:lnTo>
                    <a:pt x="1618" y="1832"/>
                  </a:lnTo>
                  <a:lnTo>
                    <a:pt x="1618" y="1832"/>
                  </a:lnTo>
                  <a:lnTo>
                    <a:pt x="1618" y="1832"/>
                  </a:lnTo>
                  <a:lnTo>
                    <a:pt x="1618" y="1836"/>
                  </a:lnTo>
                  <a:lnTo>
                    <a:pt x="1618" y="1836"/>
                  </a:lnTo>
                  <a:lnTo>
                    <a:pt x="1616" y="1838"/>
                  </a:lnTo>
                  <a:lnTo>
                    <a:pt x="1616" y="1838"/>
                  </a:lnTo>
                  <a:lnTo>
                    <a:pt x="1614" y="1840"/>
                  </a:lnTo>
                  <a:lnTo>
                    <a:pt x="1614" y="1840"/>
                  </a:lnTo>
                  <a:lnTo>
                    <a:pt x="1612" y="1844"/>
                  </a:lnTo>
                  <a:lnTo>
                    <a:pt x="1612" y="1844"/>
                  </a:lnTo>
                  <a:lnTo>
                    <a:pt x="1610" y="1846"/>
                  </a:lnTo>
                  <a:lnTo>
                    <a:pt x="1610" y="1846"/>
                  </a:lnTo>
                  <a:lnTo>
                    <a:pt x="1608" y="1848"/>
                  </a:lnTo>
                  <a:lnTo>
                    <a:pt x="1606" y="1850"/>
                  </a:lnTo>
                  <a:lnTo>
                    <a:pt x="1606" y="1850"/>
                  </a:lnTo>
                  <a:lnTo>
                    <a:pt x="1604" y="1854"/>
                  </a:lnTo>
                  <a:lnTo>
                    <a:pt x="1604" y="1854"/>
                  </a:lnTo>
                  <a:lnTo>
                    <a:pt x="1604" y="1856"/>
                  </a:lnTo>
                  <a:lnTo>
                    <a:pt x="1604" y="1856"/>
                  </a:lnTo>
                  <a:lnTo>
                    <a:pt x="1604" y="1856"/>
                  </a:lnTo>
                  <a:lnTo>
                    <a:pt x="1604" y="1856"/>
                  </a:lnTo>
                  <a:lnTo>
                    <a:pt x="1598" y="1858"/>
                  </a:lnTo>
                  <a:lnTo>
                    <a:pt x="1598" y="1858"/>
                  </a:lnTo>
                  <a:lnTo>
                    <a:pt x="1596" y="1860"/>
                  </a:lnTo>
                  <a:lnTo>
                    <a:pt x="1596" y="1860"/>
                  </a:lnTo>
                  <a:lnTo>
                    <a:pt x="1596" y="1862"/>
                  </a:lnTo>
                  <a:lnTo>
                    <a:pt x="1596" y="1862"/>
                  </a:lnTo>
                  <a:lnTo>
                    <a:pt x="1594" y="1864"/>
                  </a:lnTo>
                  <a:lnTo>
                    <a:pt x="1594" y="1864"/>
                  </a:lnTo>
                  <a:lnTo>
                    <a:pt x="1590" y="1866"/>
                  </a:lnTo>
                  <a:lnTo>
                    <a:pt x="1590" y="1866"/>
                  </a:lnTo>
                  <a:lnTo>
                    <a:pt x="1590" y="1866"/>
                  </a:lnTo>
                  <a:lnTo>
                    <a:pt x="1590" y="1866"/>
                  </a:lnTo>
                  <a:lnTo>
                    <a:pt x="1586" y="1870"/>
                  </a:lnTo>
                  <a:lnTo>
                    <a:pt x="1586" y="1870"/>
                  </a:lnTo>
                  <a:lnTo>
                    <a:pt x="1584" y="1870"/>
                  </a:lnTo>
                  <a:lnTo>
                    <a:pt x="1584" y="1870"/>
                  </a:lnTo>
                  <a:lnTo>
                    <a:pt x="1582" y="1874"/>
                  </a:lnTo>
                  <a:lnTo>
                    <a:pt x="1582" y="1874"/>
                  </a:lnTo>
                  <a:lnTo>
                    <a:pt x="1580" y="1876"/>
                  </a:lnTo>
                  <a:lnTo>
                    <a:pt x="1580" y="1876"/>
                  </a:lnTo>
                  <a:lnTo>
                    <a:pt x="1578" y="1878"/>
                  </a:lnTo>
                  <a:lnTo>
                    <a:pt x="1578" y="1878"/>
                  </a:lnTo>
                  <a:lnTo>
                    <a:pt x="1576" y="1882"/>
                  </a:lnTo>
                  <a:lnTo>
                    <a:pt x="1576" y="1882"/>
                  </a:lnTo>
                  <a:lnTo>
                    <a:pt x="1576" y="1884"/>
                  </a:lnTo>
                  <a:lnTo>
                    <a:pt x="1576" y="1884"/>
                  </a:lnTo>
                  <a:lnTo>
                    <a:pt x="1574" y="1884"/>
                  </a:lnTo>
                  <a:lnTo>
                    <a:pt x="1574" y="1884"/>
                  </a:lnTo>
                  <a:lnTo>
                    <a:pt x="1572" y="1888"/>
                  </a:lnTo>
                  <a:lnTo>
                    <a:pt x="1572" y="1888"/>
                  </a:lnTo>
                  <a:lnTo>
                    <a:pt x="1570" y="1892"/>
                  </a:lnTo>
                  <a:lnTo>
                    <a:pt x="1570" y="1892"/>
                  </a:lnTo>
                  <a:lnTo>
                    <a:pt x="1570" y="1894"/>
                  </a:lnTo>
                  <a:lnTo>
                    <a:pt x="1570" y="1894"/>
                  </a:lnTo>
                  <a:lnTo>
                    <a:pt x="1570" y="1896"/>
                  </a:lnTo>
                  <a:lnTo>
                    <a:pt x="1570" y="1896"/>
                  </a:lnTo>
                  <a:lnTo>
                    <a:pt x="1568" y="1900"/>
                  </a:lnTo>
                  <a:lnTo>
                    <a:pt x="1568" y="1900"/>
                  </a:lnTo>
                  <a:lnTo>
                    <a:pt x="1566" y="1904"/>
                  </a:lnTo>
                  <a:lnTo>
                    <a:pt x="1566" y="1904"/>
                  </a:lnTo>
                  <a:lnTo>
                    <a:pt x="1564" y="1908"/>
                  </a:lnTo>
                  <a:lnTo>
                    <a:pt x="1564" y="1908"/>
                  </a:lnTo>
                  <a:lnTo>
                    <a:pt x="1562" y="1910"/>
                  </a:lnTo>
                  <a:lnTo>
                    <a:pt x="1562" y="1910"/>
                  </a:lnTo>
                  <a:lnTo>
                    <a:pt x="1560" y="1912"/>
                  </a:lnTo>
                  <a:lnTo>
                    <a:pt x="1560" y="1912"/>
                  </a:lnTo>
                  <a:lnTo>
                    <a:pt x="1558" y="1914"/>
                  </a:lnTo>
                  <a:lnTo>
                    <a:pt x="1558" y="1914"/>
                  </a:lnTo>
                  <a:lnTo>
                    <a:pt x="1556" y="1916"/>
                  </a:lnTo>
                  <a:lnTo>
                    <a:pt x="1556" y="1916"/>
                  </a:lnTo>
                  <a:lnTo>
                    <a:pt x="1554" y="1918"/>
                  </a:lnTo>
                  <a:lnTo>
                    <a:pt x="1554" y="1918"/>
                  </a:lnTo>
                  <a:lnTo>
                    <a:pt x="1552" y="1920"/>
                  </a:lnTo>
                  <a:lnTo>
                    <a:pt x="1552" y="1920"/>
                  </a:lnTo>
                  <a:lnTo>
                    <a:pt x="1550" y="1922"/>
                  </a:lnTo>
                  <a:lnTo>
                    <a:pt x="1550" y="1922"/>
                  </a:lnTo>
                  <a:lnTo>
                    <a:pt x="1548" y="1924"/>
                  </a:lnTo>
                  <a:lnTo>
                    <a:pt x="1548" y="1924"/>
                  </a:lnTo>
                  <a:lnTo>
                    <a:pt x="1546" y="1924"/>
                  </a:lnTo>
                  <a:lnTo>
                    <a:pt x="1546" y="1924"/>
                  </a:lnTo>
                  <a:lnTo>
                    <a:pt x="1542" y="1926"/>
                  </a:lnTo>
                  <a:lnTo>
                    <a:pt x="1542" y="1926"/>
                  </a:lnTo>
                  <a:lnTo>
                    <a:pt x="1540" y="1930"/>
                  </a:lnTo>
                  <a:lnTo>
                    <a:pt x="1540" y="1930"/>
                  </a:lnTo>
                  <a:lnTo>
                    <a:pt x="1540" y="1932"/>
                  </a:lnTo>
                  <a:lnTo>
                    <a:pt x="1540" y="1932"/>
                  </a:lnTo>
                  <a:lnTo>
                    <a:pt x="1538" y="1932"/>
                  </a:lnTo>
                  <a:lnTo>
                    <a:pt x="1538" y="1932"/>
                  </a:lnTo>
                  <a:lnTo>
                    <a:pt x="1534" y="1936"/>
                  </a:lnTo>
                  <a:lnTo>
                    <a:pt x="1534" y="1936"/>
                  </a:lnTo>
                  <a:lnTo>
                    <a:pt x="1532" y="1940"/>
                  </a:lnTo>
                  <a:lnTo>
                    <a:pt x="1532" y="1940"/>
                  </a:lnTo>
                  <a:lnTo>
                    <a:pt x="1532" y="1942"/>
                  </a:lnTo>
                  <a:lnTo>
                    <a:pt x="1532" y="1942"/>
                  </a:lnTo>
                  <a:lnTo>
                    <a:pt x="1532" y="1946"/>
                  </a:lnTo>
                  <a:lnTo>
                    <a:pt x="1532" y="1950"/>
                  </a:lnTo>
                  <a:lnTo>
                    <a:pt x="1532" y="1950"/>
                  </a:lnTo>
                  <a:lnTo>
                    <a:pt x="1534" y="1952"/>
                  </a:lnTo>
                  <a:lnTo>
                    <a:pt x="1540" y="1952"/>
                  </a:lnTo>
                  <a:lnTo>
                    <a:pt x="1540" y="1952"/>
                  </a:lnTo>
                  <a:lnTo>
                    <a:pt x="1542" y="1952"/>
                  </a:lnTo>
                  <a:lnTo>
                    <a:pt x="1542" y="1952"/>
                  </a:lnTo>
                  <a:lnTo>
                    <a:pt x="1546" y="1952"/>
                  </a:lnTo>
                  <a:lnTo>
                    <a:pt x="1546" y="1952"/>
                  </a:lnTo>
                  <a:lnTo>
                    <a:pt x="1548" y="1952"/>
                  </a:lnTo>
                  <a:lnTo>
                    <a:pt x="1548" y="1952"/>
                  </a:lnTo>
                  <a:lnTo>
                    <a:pt x="1552" y="1952"/>
                  </a:lnTo>
                  <a:lnTo>
                    <a:pt x="1552" y="1952"/>
                  </a:lnTo>
                  <a:lnTo>
                    <a:pt x="1554" y="1952"/>
                  </a:lnTo>
                  <a:lnTo>
                    <a:pt x="1554" y="1952"/>
                  </a:lnTo>
                  <a:lnTo>
                    <a:pt x="1556" y="1952"/>
                  </a:lnTo>
                  <a:lnTo>
                    <a:pt x="1556" y="1952"/>
                  </a:lnTo>
                  <a:lnTo>
                    <a:pt x="1556" y="1952"/>
                  </a:lnTo>
                  <a:lnTo>
                    <a:pt x="1560" y="1952"/>
                  </a:lnTo>
                  <a:lnTo>
                    <a:pt x="1560" y="1952"/>
                  </a:lnTo>
                  <a:lnTo>
                    <a:pt x="1562" y="1950"/>
                  </a:lnTo>
                  <a:lnTo>
                    <a:pt x="1562" y="1950"/>
                  </a:lnTo>
                  <a:lnTo>
                    <a:pt x="1568" y="1950"/>
                  </a:lnTo>
                  <a:lnTo>
                    <a:pt x="1568" y="1950"/>
                  </a:lnTo>
                  <a:lnTo>
                    <a:pt x="1570" y="1950"/>
                  </a:lnTo>
                  <a:lnTo>
                    <a:pt x="1574" y="1950"/>
                  </a:lnTo>
                  <a:lnTo>
                    <a:pt x="1574" y="1950"/>
                  </a:lnTo>
                  <a:lnTo>
                    <a:pt x="1576" y="1950"/>
                  </a:lnTo>
                  <a:lnTo>
                    <a:pt x="1578" y="1950"/>
                  </a:lnTo>
                  <a:lnTo>
                    <a:pt x="1578" y="1950"/>
                  </a:lnTo>
                  <a:lnTo>
                    <a:pt x="1580" y="1950"/>
                  </a:lnTo>
                  <a:lnTo>
                    <a:pt x="1580" y="1950"/>
                  </a:lnTo>
                  <a:lnTo>
                    <a:pt x="1584" y="1950"/>
                  </a:lnTo>
                  <a:lnTo>
                    <a:pt x="1584" y="1950"/>
                  </a:lnTo>
                  <a:lnTo>
                    <a:pt x="1584" y="1950"/>
                  </a:lnTo>
                  <a:lnTo>
                    <a:pt x="1588" y="1950"/>
                  </a:lnTo>
                  <a:lnTo>
                    <a:pt x="1590" y="1950"/>
                  </a:lnTo>
                  <a:lnTo>
                    <a:pt x="1590" y="1950"/>
                  </a:lnTo>
                  <a:lnTo>
                    <a:pt x="1592" y="1950"/>
                  </a:lnTo>
                  <a:lnTo>
                    <a:pt x="1592" y="1950"/>
                  </a:lnTo>
                  <a:lnTo>
                    <a:pt x="1596" y="1950"/>
                  </a:lnTo>
                  <a:lnTo>
                    <a:pt x="1596" y="1950"/>
                  </a:lnTo>
                  <a:lnTo>
                    <a:pt x="1600" y="1952"/>
                  </a:lnTo>
                  <a:lnTo>
                    <a:pt x="1600" y="1952"/>
                  </a:lnTo>
                  <a:lnTo>
                    <a:pt x="1602" y="1952"/>
                  </a:lnTo>
                  <a:lnTo>
                    <a:pt x="1602" y="1952"/>
                  </a:lnTo>
                  <a:lnTo>
                    <a:pt x="1606" y="1952"/>
                  </a:lnTo>
                  <a:lnTo>
                    <a:pt x="1606" y="1952"/>
                  </a:lnTo>
                  <a:lnTo>
                    <a:pt x="1610" y="1952"/>
                  </a:lnTo>
                  <a:lnTo>
                    <a:pt x="1610" y="1952"/>
                  </a:lnTo>
                  <a:lnTo>
                    <a:pt x="1612" y="1952"/>
                  </a:lnTo>
                  <a:lnTo>
                    <a:pt x="1612" y="1952"/>
                  </a:lnTo>
                  <a:lnTo>
                    <a:pt x="1616" y="1952"/>
                  </a:lnTo>
                  <a:lnTo>
                    <a:pt x="1616" y="1952"/>
                  </a:lnTo>
                  <a:lnTo>
                    <a:pt x="1618" y="1952"/>
                  </a:lnTo>
                  <a:lnTo>
                    <a:pt x="1618" y="1952"/>
                  </a:lnTo>
                  <a:lnTo>
                    <a:pt x="1620" y="1952"/>
                  </a:lnTo>
                  <a:lnTo>
                    <a:pt x="1620" y="1952"/>
                  </a:lnTo>
                  <a:lnTo>
                    <a:pt x="1624" y="1954"/>
                  </a:lnTo>
                  <a:lnTo>
                    <a:pt x="1624" y="1954"/>
                  </a:lnTo>
                  <a:lnTo>
                    <a:pt x="1628" y="1954"/>
                  </a:lnTo>
                  <a:lnTo>
                    <a:pt x="1628" y="1954"/>
                  </a:lnTo>
                  <a:lnTo>
                    <a:pt x="1630" y="1952"/>
                  </a:lnTo>
                  <a:lnTo>
                    <a:pt x="1630" y="1952"/>
                  </a:lnTo>
                  <a:lnTo>
                    <a:pt x="1630" y="1952"/>
                  </a:lnTo>
                  <a:lnTo>
                    <a:pt x="1632" y="1952"/>
                  </a:lnTo>
                  <a:lnTo>
                    <a:pt x="1632" y="1952"/>
                  </a:lnTo>
                  <a:lnTo>
                    <a:pt x="1636" y="1954"/>
                  </a:lnTo>
                  <a:lnTo>
                    <a:pt x="1636" y="1954"/>
                  </a:lnTo>
                  <a:lnTo>
                    <a:pt x="1638" y="1952"/>
                  </a:lnTo>
                  <a:lnTo>
                    <a:pt x="1638" y="1952"/>
                  </a:lnTo>
                  <a:lnTo>
                    <a:pt x="1642" y="1952"/>
                  </a:lnTo>
                  <a:lnTo>
                    <a:pt x="1642" y="1952"/>
                  </a:lnTo>
                  <a:lnTo>
                    <a:pt x="1642" y="1952"/>
                  </a:lnTo>
                  <a:lnTo>
                    <a:pt x="1642" y="1952"/>
                  </a:lnTo>
                  <a:lnTo>
                    <a:pt x="1644" y="1952"/>
                  </a:lnTo>
                  <a:lnTo>
                    <a:pt x="1644" y="1952"/>
                  </a:lnTo>
                  <a:lnTo>
                    <a:pt x="1650" y="1952"/>
                  </a:lnTo>
                  <a:lnTo>
                    <a:pt x="1650" y="1952"/>
                  </a:lnTo>
                  <a:lnTo>
                    <a:pt x="1656" y="1952"/>
                  </a:lnTo>
                  <a:lnTo>
                    <a:pt x="1656" y="1952"/>
                  </a:lnTo>
                  <a:lnTo>
                    <a:pt x="1658" y="1952"/>
                  </a:lnTo>
                  <a:lnTo>
                    <a:pt x="1658" y="1952"/>
                  </a:lnTo>
                  <a:lnTo>
                    <a:pt x="1660" y="1952"/>
                  </a:lnTo>
                  <a:lnTo>
                    <a:pt x="1660" y="1952"/>
                  </a:lnTo>
                  <a:lnTo>
                    <a:pt x="1664" y="1952"/>
                  </a:lnTo>
                  <a:lnTo>
                    <a:pt x="1664" y="1952"/>
                  </a:lnTo>
                  <a:lnTo>
                    <a:pt x="1664" y="1952"/>
                  </a:lnTo>
                  <a:lnTo>
                    <a:pt x="1668" y="1952"/>
                  </a:lnTo>
                  <a:lnTo>
                    <a:pt x="1668" y="1952"/>
                  </a:lnTo>
                  <a:lnTo>
                    <a:pt x="1670" y="1952"/>
                  </a:lnTo>
                  <a:lnTo>
                    <a:pt x="1670" y="1952"/>
                  </a:lnTo>
                  <a:lnTo>
                    <a:pt x="1672" y="1950"/>
                  </a:lnTo>
                  <a:lnTo>
                    <a:pt x="1672" y="1950"/>
                  </a:lnTo>
                  <a:lnTo>
                    <a:pt x="1676" y="1950"/>
                  </a:lnTo>
                  <a:lnTo>
                    <a:pt x="1676" y="1950"/>
                  </a:lnTo>
                  <a:lnTo>
                    <a:pt x="1680" y="1950"/>
                  </a:lnTo>
                  <a:lnTo>
                    <a:pt x="1680" y="1950"/>
                  </a:lnTo>
                  <a:lnTo>
                    <a:pt x="1682" y="1950"/>
                  </a:lnTo>
                  <a:lnTo>
                    <a:pt x="1682" y="1950"/>
                  </a:lnTo>
                  <a:lnTo>
                    <a:pt x="1686" y="1948"/>
                  </a:lnTo>
                  <a:lnTo>
                    <a:pt x="1688" y="1948"/>
                  </a:lnTo>
                  <a:lnTo>
                    <a:pt x="1688" y="1948"/>
                  </a:lnTo>
                  <a:lnTo>
                    <a:pt x="1692" y="1948"/>
                  </a:lnTo>
                  <a:lnTo>
                    <a:pt x="1692" y="1948"/>
                  </a:lnTo>
                  <a:lnTo>
                    <a:pt x="1694" y="1948"/>
                  </a:lnTo>
                  <a:lnTo>
                    <a:pt x="1694" y="1948"/>
                  </a:lnTo>
                  <a:lnTo>
                    <a:pt x="1698" y="1948"/>
                  </a:lnTo>
                  <a:lnTo>
                    <a:pt x="1698" y="1948"/>
                  </a:lnTo>
                  <a:lnTo>
                    <a:pt x="1700" y="1948"/>
                  </a:lnTo>
                  <a:lnTo>
                    <a:pt x="1700" y="1948"/>
                  </a:lnTo>
                  <a:lnTo>
                    <a:pt x="1702" y="1948"/>
                  </a:lnTo>
                  <a:lnTo>
                    <a:pt x="1702" y="1948"/>
                  </a:lnTo>
                  <a:lnTo>
                    <a:pt x="1708" y="1948"/>
                  </a:lnTo>
                  <a:lnTo>
                    <a:pt x="1708" y="1948"/>
                  </a:lnTo>
                  <a:lnTo>
                    <a:pt x="1708" y="1948"/>
                  </a:lnTo>
                  <a:lnTo>
                    <a:pt x="1716" y="1950"/>
                  </a:lnTo>
                  <a:lnTo>
                    <a:pt x="1720" y="1950"/>
                  </a:lnTo>
                  <a:lnTo>
                    <a:pt x="1720" y="1950"/>
                  </a:lnTo>
                  <a:lnTo>
                    <a:pt x="1726" y="1950"/>
                  </a:lnTo>
                  <a:lnTo>
                    <a:pt x="1726" y="1950"/>
                  </a:lnTo>
                  <a:lnTo>
                    <a:pt x="1728" y="1950"/>
                  </a:lnTo>
                  <a:lnTo>
                    <a:pt x="1728" y="1950"/>
                  </a:lnTo>
                  <a:lnTo>
                    <a:pt x="1736" y="1950"/>
                  </a:lnTo>
                  <a:lnTo>
                    <a:pt x="1736" y="1950"/>
                  </a:lnTo>
                  <a:lnTo>
                    <a:pt x="1736" y="1948"/>
                  </a:lnTo>
                  <a:lnTo>
                    <a:pt x="1736" y="1948"/>
                  </a:lnTo>
                  <a:lnTo>
                    <a:pt x="1740" y="1948"/>
                  </a:lnTo>
                  <a:lnTo>
                    <a:pt x="1740" y="1948"/>
                  </a:lnTo>
                  <a:lnTo>
                    <a:pt x="1744" y="1948"/>
                  </a:lnTo>
                  <a:lnTo>
                    <a:pt x="1744" y="1948"/>
                  </a:lnTo>
                  <a:lnTo>
                    <a:pt x="1748" y="1948"/>
                  </a:lnTo>
                  <a:lnTo>
                    <a:pt x="1748" y="1948"/>
                  </a:lnTo>
                  <a:lnTo>
                    <a:pt x="1752" y="1948"/>
                  </a:lnTo>
                  <a:lnTo>
                    <a:pt x="1752" y="1948"/>
                  </a:lnTo>
                  <a:lnTo>
                    <a:pt x="1756" y="1946"/>
                  </a:lnTo>
                  <a:lnTo>
                    <a:pt x="1756" y="1946"/>
                  </a:lnTo>
                  <a:lnTo>
                    <a:pt x="1758" y="1946"/>
                  </a:lnTo>
                  <a:lnTo>
                    <a:pt x="1758" y="1946"/>
                  </a:lnTo>
                  <a:lnTo>
                    <a:pt x="1758" y="1946"/>
                  </a:lnTo>
                  <a:lnTo>
                    <a:pt x="1758" y="1946"/>
                  </a:lnTo>
                  <a:lnTo>
                    <a:pt x="1760" y="1946"/>
                  </a:lnTo>
                  <a:lnTo>
                    <a:pt x="1760" y="1946"/>
                  </a:lnTo>
                  <a:lnTo>
                    <a:pt x="1764" y="1948"/>
                  </a:lnTo>
                  <a:lnTo>
                    <a:pt x="1764" y="1948"/>
                  </a:lnTo>
                  <a:lnTo>
                    <a:pt x="1768" y="1948"/>
                  </a:lnTo>
                  <a:lnTo>
                    <a:pt x="1768" y="1948"/>
                  </a:lnTo>
                  <a:lnTo>
                    <a:pt x="1770" y="1948"/>
                  </a:lnTo>
                  <a:lnTo>
                    <a:pt x="1770" y="1948"/>
                  </a:lnTo>
                  <a:lnTo>
                    <a:pt x="1770" y="1948"/>
                  </a:lnTo>
                  <a:lnTo>
                    <a:pt x="1770" y="1948"/>
                  </a:lnTo>
                  <a:lnTo>
                    <a:pt x="1778" y="1948"/>
                  </a:lnTo>
                  <a:lnTo>
                    <a:pt x="1782" y="1948"/>
                  </a:lnTo>
                  <a:lnTo>
                    <a:pt x="1782" y="1948"/>
                  </a:lnTo>
                  <a:lnTo>
                    <a:pt x="1786" y="1946"/>
                  </a:lnTo>
                  <a:lnTo>
                    <a:pt x="1786" y="1946"/>
                  </a:lnTo>
                  <a:lnTo>
                    <a:pt x="1790" y="1946"/>
                  </a:lnTo>
                  <a:lnTo>
                    <a:pt x="1790" y="1946"/>
                  </a:lnTo>
                  <a:lnTo>
                    <a:pt x="1796" y="1946"/>
                  </a:lnTo>
                  <a:lnTo>
                    <a:pt x="1796" y="1946"/>
                  </a:lnTo>
                  <a:lnTo>
                    <a:pt x="1798" y="1946"/>
                  </a:lnTo>
                  <a:lnTo>
                    <a:pt x="1798" y="1946"/>
                  </a:lnTo>
                  <a:lnTo>
                    <a:pt x="1804" y="1946"/>
                  </a:lnTo>
                  <a:lnTo>
                    <a:pt x="1806" y="1946"/>
                  </a:lnTo>
                  <a:lnTo>
                    <a:pt x="1808" y="1946"/>
                  </a:lnTo>
                  <a:lnTo>
                    <a:pt x="1808" y="1946"/>
                  </a:lnTo>
                  <a:lnTo>
                    <a:pt x="1810" y="1946"/>
                  </a:lnTo>
                  <a:lnTo>
                    <a:pt x="1810" y="1946"/>
                  </a:lnTo>
                  <a:lnTo>
                    <a:pt x="1812" y="1946"/>
                  </a:lnTo>
                  <a:lnTo>
                    <a:pt x="1812" y="1946"/>
                  </a:lnTo>
                  <a:lnTo>
                    <a:pt x="1814" y="1948"/>
                  </a:lnTo>
                  <a:lnTo>
                    <a:pt x="1814" y="1948"/>
                  </a:lnTo>
                  <a:lnTo>
                    <a:pt x="1814" y="1948"/>
                  </a:lnTo>
                  <a:lnTo>
                    <a:pt x="1814" y="1948"/>
                  </a:lnTo>
                  <a:lnTo>
                    <a:pt x="1814" y="1950"/>
                  </a:lnTo>
                  <a:lnTo>
                    <a:pt x="1814" y="1950"/>
                  </a:lnTo>
                  <a:lnTo>
                    <a:pt x="1812" y="1954"/>
                  </a:lnTo>
                  <a:lnTo>
                    <a:pt x="1812" y="1954"/>
                  </a:lnTo>
                  <a:lnTo>
                    <a:pt x="1810" y="1954"/>
                  </a:lnTo>
                  <a:lnTo>
                    <a:pt x="1810" y="1954"/>
                  </a:lnTo>
                  <a:lnTo>
                    <a:pt x="1810" y="1958"/>
                  </a:lnTo>
                  <a:lnTo>
                    <a:pt x="1810" y="1958"/>
                  </a:lnTo>
                  <a:lnTo>
                    <a:pt x="1808" y="1964"/>
                  </a:lnTo>
                  <a:lnTo>
                    <a:pt x="1808" y="1964"/>
                  </a:lnTo>
                  <a:lnTo>
                    <a:pt x="1808" y="1966"/>
                  </a:lnTo>
                  <a:lnTo>
                    <a:pt x="1808" y="1970"/>
                  </a:lnTo>
                  <a:lnTo>
                    <a:pt x="1808" y="1970"/>
                  </a:lnTo>
                  <a:lnTo>
                    <a:pt x="1810" y="1970"/>
                  </a:lnTo>
                  <a:lnTo>
                    <a:pt x="1810" y="1970"/>
                  </a:lnTo>
                  <a:lnTo>
                    <a:pt x="1808" y="1972"/>
                  </a:lnTo>
                  <a:lnTo>
                    <a:pt x="1808" y="1972"/>
                  </a:lnTo>
                  <a:lnTo>
                    <a:pt x="1806" y="1974"/>
                  </a:lnTo>
                  <a:lnTo>
                    <a:pt x="1806" y="1974"/>
                  </a:lnTo>
                  <a:lnTo>
                    <a:pt x="1806" y="1978"/>
                  </a:lnTo>
                  <a:lnTo>
                    <a:pt x="1806" y="1978"/>
                  </a:lnTo>
                  <a:lnTo>
                    <a:pt x="1804" y="1982"/>
                  </a:lnTo>
                  <a:lnTo>
                    <a:pt x="1804" y="1982"/>
                  </a:lnTo>
                  <a:lnTo>
                    <a:pt x="1804" y="1988"/>
                  </a:lnTo>
                  <a:lnTo>
                    <a:pt x="1804" y="1988"/>
                  </a:lnTo>
                  <a:lnTo>
                    <a:pt x="1804" y="1990"/>
                  </a:lnTo>
                  <a:lnTo>
                    <a:pt x="1804" y="1990"/>
                  </a:lnTo>
                  <a:lnTo>
                    <a:pt x="1806" y="1994"/>
                  </a:lnTo>
                  <a:lnTo>
                    <a:pt x="1806" y="1994"/>
                  </a:lnTo>
                  <a:lnTo>
                    <a:pt x="1804" y="1996"/>
                  </a:lnTo>
                  <a:lnTo>
                    <a:pt x="1804" y="1996"/>
                  </a:lnTo>
                  <a:lnTo>
                    <a:pt x="1804" y="2000"/>
                  </a:lnTo>
                  <a:lnTo>
                    <a:pt x="1804" y="2000"/>
                  </a:lnTo>
                  <a:lnTo>
                    <a:pt x="1804" y="2004"/>
                  </a:lnTo>
                  <a:lnTo>
                    <a:pt x="1804" y="2004"/>
                  </a:lnTo>
                  <a:lnTo>
                    <a:pt x="1802" y="2010"/>
                  </a:lnTo>
                  <a:lnTo>
                    <a:pt x="1802" y="2010"/>
                  </a:lnTo>
                  <a:lnTo>
                    <a:pt x="1802" y="2010"/>
                  </a:lnTo>
                  <a:lnTo>
                    <a:pt x="1800" y="2014"/>
                  </a:lnTo>
                  <a:lnTo>
                    <a:pt x="1800" y="2014"/>
                  </a:lnTo>
                  <a:lnTo>
                    <a:pt x="1800" y="2016"/>
                  </a:lnTo>
                  <a:lnTo>
                    <a:pt x="1800" y="2016"/>
                  </a:lnTo>
                  <a:lnTo>
                    <a:pt x="1800" y="2018"/>
                  </a:lnTo>
                  <a:lnTo>
                    <a:pt x="1800" y="2018"/>
                  </a:lnTo>
                  <a:lnTo>
                    <a:pt x="1798" y="2022"/>
                  </a:lnTo>
                  <a:lnTo>
                    <a:pt x="1798" y="2022"/>
                  </a:lnTo>
                  <a:lnTo>
                    <a:pt x="1798" y="2026"/>
                  </a:lnTo>
                  <a:lnTo>
                    <a:pt x="1798" y="2026"/>
                  </a:lnTo>
                  <a:lnTo>
                    <a:pt x="1798" y="2028"/>
                  </a:lnTo>
                  <a:lnTo>
                    <a:pt x="1798" y="2028"/>
                  </a:lnTo>
                  <a:lnTo>
                    <a:pt x="1796" y="2030"/>
                  </a:lnTo>
                  <a:lnTo>
                    <a:pt x="1796" y="2030"/>
                  </a:lnTo>
                  <a:lnTo>
                    <a:pt x="1796" y="2034"/>
                  </a:lnTo>
                  <a:lnTo>
                    <a:pt x="1796" y="2034"/>
                  </a:lnTo>
                  <a:lnTo>
                    <a:pt x="1796" y="2038"/>
                  </a:lnTo>
                  <a:lnTo>
                    <a:pt x="1796" y="2038"/>
                  </a:lnTo>
                  <a:lnTo>
                    <a:pt x="1796" y="2040"/>
                  </a:lnTo>
                  <a:lnTo>
                    <a:pt x="1796" y="2040"/>
                  </a:lnTo>
                  <a:lnTo>
                    <a:pt x="1796" y="2042"/>
                  </a:lnTo>
                  <a:lnTo>
                    <a:pt x="1796" y="2042"/>
                  </a:lnTo>
                  <a:lnTo>
                    <a:pt x="1794" y="2046"/>
                  </a:lnTo>
                  <a:lnTo>
                    <a:pt x="1794" y="2046"/>
                  </a:lnTo>
                  <a:lnTo>
                    <a:pt x="1794" y="2048"/>
                  </a:lnTo>
                  <a:lnTo>
                    <a:pt x="1794" y="2048"/>
                  </a:lnTo>
                  <a:lnTo>
                    <a:pt x="1792" y="2052"/>
                  </a:lnTo>
                  <a:lnTo>
                    <a:pt x="1792" y="2052"/>
                  </a:lnTo>
                  <a:lnTo>
                    <a:pt x="1792" y="2054"/>
                  </a:lnTo>
                  <a:lnTo>
                    <a:pt x="1792" y="2054"/>
                  </a:lnTo>
                  <a:lnTo>
                    <a:pt x="1792" y="2058"/>
                  </a:lnTo>
                  <a:lnTo>
                    <a:pt x="1792" y="2058"/>
                  </a:lnTo>
                  <a:lnTo>
                    <a:pt x="1794" y="2062"/>
                  </a:lnTo>
                  <a:lnTo>
                    <a:pt x="1794" y="2062"/>
                  </a:lnTo>
                  <a:lnTo>
                    <a:pt x="1794" y="2062"/>
                  </a:lnTo>
                  <a:lnTo>
                    <a:pt x="1794" y="2062"/>
                  </a:lnTo>
                  <a:lnTo>
                    <a:pt x="1794" y="2066"/>
                  </a:lnTo>
                  <a:lnTo>
                    <a:pt x="1794" y="2066"/>
                  </a:lnTo>
                  <a:lnTo>
                    <a:pt x="1794" y="2068"/>
                  </a:lnTo>
                  <a:lnTo>
                    <a:pt x="1794" y="2068"/>
                  </a:lnTo>
                  <a:lnTo>
                    <a:pt x="1794" y="2070"/>
                  </a:lnTo>
                  <a:lnTo>
                    <a:pt x="1794" y="2070"/>
                  </a:lnTo>
                  <a:lnTo>
                    <a:pt x="1792" y="2074"/>
                  </a:lnTo>
                  <a:lnTo>
                    <a:pt x="1792" y="2074"/>
                  </a:lnTo>
                  <a:lnTo>
                    <a:pt x="1792" y="2076"/>
                  </a:lnTo>
                  <a:lnTo>
                    <a:pt x="1792" y="2076"/>
                  </a:lnTo>
                  <a:lnTo>
                    <a:pt x="1792" y="2080"/>
                  </a:lnTo>
                  <a:lnTo>
                    <a:pt x="1792" y="2080"/>
                  </a:lnTo>
                  <a:lnTo>
                    <a:pt x="1792" y="2082"/>
                  </a:lnTo>
                  <a:lnTo>
                    <a:pt x="1792" y="2082"/>
                  </a:lnTo>
                  <a:lnTo>
                    <a:pt x="1792" y="2086"/>
                  </a:lnTo>
                  <a:lnTo>
                    <a:pt x="1792" y="2086"/>
                  </a:lnTo>
                  <a:lnTo>
                    <a:pt x="1792" y="2088"/>
                  </a:lnTo>
                  <a:lnTo>
                    <a:pt x="1792" y="2088"/>
                  </a:lnTo>
                  <a:lnTo>
                    <a:pt x="1792" y="2090"/>
                  </a:lnTo>
                  <a:lnTo>
                    <a:pt x="1792" y="2090"/>
                  </a:lnTo>
                  <a:lnTo>
                    <a:pt x="1792" y="2092"/>
                  </a:lnTo>
                  <a:lnTo>
                    <a:pt x="1792" y="2092"/>
                  </a:lnTo>
                  <a:lnTo>
                    <a:pt x="1790" y="2096"/>
                  </a:lnTo>
                  <a:lnTo>
                    <a:pt x="1790" y="2096"/>
                  </a:lnTo>
                  <a:lnTo>
                    <a:pt x="1790" y="2098"/>
                  </a:lnTo>
                  <a:lnTo>
                    <a:pt x="1790" y="2098"/>
                  </a:lnTo>
                  <a:lnTo>
                    <a:pt x="1790" y="2100"/>
                  </a:lnTo>
                  <a:lnTo>
                    <a:pt x="1790" y="2100"/>
                  </a:lnTo>
                  <a:lnTo>
                    <a:pt x="1790" y="2106"/>
                  </a:lnTo>
                  <a:lnTo>
                    <a:pt x="1790" y="2106"/>
                  </a:lnTo>
                  <a:lnTo>
                    <a:pt x="1790" y="2106"/>
                  </a:lnTo>
                  <a:lnTo>
                    <a:pt x="1790" y="2106"/>
                  </a:lnTo>
                  <a:lnTo>
                    <a:pt x="1786" y="2110"/>
                  </a:lnTo>
                  <a:lnTo>
                    <a:pt x="1786" y="2110"/>
                  </a:lnTo>
                  <a:lnTo>
                    <a:pt x="1786" y="2112"/>
                  </a:lnTo>
                  <a:lnTo>
                    <a:pt x="1786" y="2112"/>
                  </a:lnTo>
                  <a:lnTo>
                    <a:pt x="1784" y="2116"/>
                  </a:lnTo>
                  <a:lnTo>
                    <a:pt x="1784" y="2116"/>
                  </a:lnTo>
                  <a:lnTo>
                    <a:pt x="1784" y="2120"/>
                  </a:lnTo>
                  <a:lnTo>
                    <a:pt x="1784" y="2120"/>
                  </a:lnTo>
                  <a:lnTo>
                    <a:pt x="1786" y="2122"/>
                  </a:lnTo>
                  <a:lnTo>
                    <a:pt x="1786" y="2122"/>
                  </a:lnTo>
                  <a:lnTo>
                    <a:pt x="1786" y="2124"/>
                  </a:lnTo>
                  <a:lnTo>
                    <a:pt x="1786" y="2124"/>
                  </a:lnTo>
                  <a:lnTo>
                    <a:pt x="1786" y="2128"/>
                  </a:lnTo>
                  <a:lnTo>
                    <a:pt x="1786" y="2128"/>
                  </a:lnTo>
                  <a:lnTo>
                    <a:pt x="1786" y="2130"/>
                  </a:lnTo>
                  <a:lnTo>
                    <a:pt x="1786" y="2130"/>
                  </a:lnTo>
                  <a:lnTo>
                    <a:pt x="1786" y="2132"/>
                  </a:lnTo>
                  <a:lnTo>
                    <a:pt x="1786" y="2132"/>
                  </a:lnTo>
                  <a:lnTo>
                    <a:pt x="1786" y="2134"/>
                  </a:lnTo>
                  <a:lnTo>
                    <a:pt x="1786" y="2134"/>
                  </a:lnTo>
                  <a:lnTo>
                    <a:pt x="1786" y="2138"/>
                  </a:lnTo>
                  <a:lnTo>
                    <a:pt x="1786" y="2138"/>
                  </a:lnTo>
                  <a:lnTo>
                    <a:pt x="1784" y="2144"/>
                  </a:lnTo>
                  <a:lnTo>
                    <a:pt x="1784" y="2144"/>
                  </a:lnTo>
                  <a:lnTo>
                    <a:pt x="1782" y="2144"/>
                  </a:lnTo>
                  <a:lnTo>
                    <a:pt x="1782" y="2144"/>
                  </a:lnTo>
                  <a:lnTo>
                    <a:pt x="1780" y="2148"/>
                  </a:lnTo>
                  <a:lnTo>
                    <a:pt x="1780" y="2148"/>
                  </a:lnTo>
                  <a:lnTo>
                    <a:pt x="1780" y="2152"/>
                  </a:lnTo>
                  <a:lnTo>
                    <a:pt x="1780" y="2152"/>
                  </a:lnTo>
                  <a:lnTo>
                    <a:pt x="1780" y="2154"/>
                  </a:lnTo>
                  <a:lnTo>
                    <a:pt x="1780" y="2154"/>
                  </a:lnTo>
                  <a:lnTo>
                    <a:pt x="1778" y="2156"/>
                  </a:lnTo>
                  <a:lnTo>
                    <a:pt x="1778" y="2156"/>
                  </a:lnTo>
                  <a:lnTo>
                    <a:pt x="1776" y="2160"/>
                  </a:lnTo>
                  <a:lnTo>
                    <a:pt x="1776" y="2160"/>
                  </a:lnTo>
                  <a:lnTo>
                    <a:pt x="1776" y="2164"/>
                  </a:lnTo>
                  <a:lnTo>
                    <a:pt x="1776" y="2164"/>
                  </a:lnTo>
                  <a:lnTo>
                    <a:pt x="1776" y="2166"/>
                  </a:lnTo>
                  <a:lnTo>
                    <a:pt x="1776" y="2166"/>
                  </a:lnTo>
                  <a:lnTo>
                    <a:pt x="1776" y="2168"/>
                  </a:lnTo>
                  <a:lnTo>
                    <a:pt x="1776" y="2168"/>
                  </a:lnTo>
                  <a:lnTo>
                    <a:pt x="1776" y="2172"/>
                  </a:lnTo>
                  <a:lnTo>
                    <a:pt x="1776" y="2172"/>
                  </a:lnTo>
                  <a:lnTo>
                    <a:pt x="1776" y="2176"/>
                  </a:lnTo>
                  <a:lnTo>
                    <a:pt x="1776" y="2176"/>
                  </a:lnTo>
                  <a:lnTo>
                    <a:pt x="1776" y="2178"/>
                  </a:lnTo>
                  <a:lnTo>
                    <a:pt x="1776" y="2178"/>
                  </a:lnTo>
                  <a:lnTo>
                    <a:pt x="1776" y="2184"/>
                  </a:lnTo>
                  <a:lnTo>
                    <a:pt x="1776" y="2184"/>
                  </a:lnTo>
                  <a:lnTo>
                    <a:pt x="1774" y="2188"/>
                  </a:lnTo>
                  <a:lnTo>
                    <a:pt x="1774" y="2190"/>
                  </a:lnTo>
                  <a:lnTo>
                    <a:pt x="1774" y="2190"/>
                  </a:lnTo>
                  <a:lnTo>
                    <a:pt x="1774" y="2190"/>
                  </a:lnTo>
                  <a:lnTo>
                    <a:pt x="1774" y="2192"/>
                  </a:lnTo>
                  <a:lnTo>
                    <a:pt x="1774" y="2192"/>
                  </a:lnTo>
                  <a:lnTo>
                    <a:pt x="1772" y="2196"/>
                  </a:lnTo>
                  <a:lnTo>
                    <a:pt x="1772" y="2196"/>
                  </a:lnTo>
                  <a:lnTo>
                    <a:pt x="1772" y="2198"/>
                  </a:lnTo>
                  <a:lnTo>
                    <a:pt x="1772" y="2198"/>
                  </a:lnTo>
                  <a:lnTo>
                    <a:pt x="1772" y="2200"/>
                  </a:lnTo>
                  <a:lnTo>
                    <a:pt x="1772" y="2200"/>
                  </a:lnTo>
                  <a:lnTo>
                    <a:pt x="1772" y="2204"/>
                  </a:lnTo>
                  <a:lnTo>
                    <a:pt x="1772" y="2204"/>
                  </a:lnTo>
                  <a:lnTo>
                    <a:pt x="1772" y="2206"/>
                  </a:lnTo>
                  <a:lnTo>
                    <a:pt x="1772" y="2206"/>
                  </a:lnTo>
                  <a:lnTo>
                    <a:pt x="1770" y="2210"/>
                  </a:lnTo>
                  <a:lnTo>
                    <a:pt x="1770" y="2210"/>
                  </a:lnTo>
                  <a:lnTo>
                    <a:pt x="1770" y="2212"/>
                  </a:lnTo>
                  <a:lnTo>
                    <a:pt x="1770" y="2212"/>
                  </a:lnTo>
                  <a:lnTo>
                    <a:pt x="1770" y="2216"/>
                  </a:lnTo>
                  <a:lnTo>
                    <a:pt x="1768" y="2218"/>
                  </a:lnTo>
                  <a:lnTo>
                    <a:pt x="1768" y="2218"/>
                  </a:lnTo>
                  <a:lnTo>
                    <a:pt x="1770" y="2224"/>
                  </a:lnTo>
                  <a:lnTo>
                    <a:pt x="1770" y="2224"/>
                  </a:lnTo>
                  <a:lnTo>
                    <a:pt x="1770" y="2230"/>
                  </a:lnTo>
                  <a:lnTo>
                    <a:pt x="1770" y="2230"/>
                  </a:lnTo>
                  <a:lnTo>
                    <a:pt x="1772" y="2230"/>
                  </a:lnTo>
                  <a:lnTo>
                    <a:pt x="1772" y="2230"/>
                  </a:lnTo>
                  <a:lnTo>
                    <a:pt x="1770" y="2232"/>
                  </a:lnTo>
                  <a:lnTo>
                    <a:pt x="1770" y="2232"/>
                  </a:lnTo>
                  <a:lnTo>
                    <a:pt x="1770" y="2236"/>
                  </a:lnTo>
                  <a:lnTo>
                    <a:pt x="1770" y="2236"/>
                  </a:lnTo>
                  <a:lnTo>
                    <a:pt x="1770" y="2240"/>
                  </a:lnTo>
                  <a:lnTo>
                    <a:pt x="1770" y="2240"/>
                  </a:lnTo>
                  <a:lnTo>
                    <a:pt x="1770" y="2242"/>
                  </a:lnTo>
                  <a:lnTo>
                    <a:pt x="1770" y="2242"/>
                  </a:lnTo>
                  <a:lnTo>
                    <a:pt x="1770" y="2244"/>
                  </a:lnTo>
                  <a:lnTo>
                    <a:pt x="1770" y="2244"/>
                  </a:lnTo>
                  <a:lnTo>
                    <a:pt x="1770" y="2248"/>
                  </a:lnTo>
                  <a:lnTo>
                    <a:pt x="1770" y="2248"/>
                  </a:lnTo>
                  <a:lnTo>
                    <a:pt x="1770" y="2248"/>
                  </a:lnTo>
                  <a:lnTo>
                    <a:pt x="1770" y="2248"/>
                  </a:lnTo>
                  <a:lnTo>
                    <a:pt x="1768" y="2252"/>
                  </a:lnTo>
                  <a:lnTo>
                    <a:pt x="1768" y="2252"/>
                  </a:lnTo>
                  <a:lnTo>
                    <a:pt x="1766" y="2256"/>
                  </a:lnTo>
                  <a:lnTo>
                    <a:pt x="1766" y="2256"/>
                  </a:lnTo>
                  <a:lnTo>
                    <a:pt x="1766" y="2258"/>
                  </a:lnTo>
                  <a:lnTo>
                    <a:pt x="1766" y="2258"/>
                  </a:lnTo>
                  <a:lnTo>
                    <a:pt x="1766" y="2262"/>
                  </a:lnTo>
                  <a:lnTo>
                    <a:pt x="1766" y="2262"/>
                  </a:lnTo>
                  <a:lnTo>
                    <a:pt x="1766" y="2264"/>
                  </a:lnTo>
                  <a:lnTo>
                    <a:pt x="1766" y="2264"/>
                  </a:lnTo>
                  <a:lnTo>
                    <a:pt x="1766" y="2266"/>
                  </a:lnTo>
                  <a:lnTo>
                    <a:pt x="1766" y="2266"/>
                  </a:lnTo>
                  <a:lnTo>
                    <a:pt x="1764" y="2270"/>
                  </a:lnTo>
                  <a:lnTo>
                    <a:pt x="1764" y="2270"/>
                  </a:lnTo>
                  <a:lnTo>
                    <a:pt x="1764" y="2274"/>
                  </a:lnTo>
                  <a:lnTo>
                    <a:pt x="1764" y="2274"/>
                  </a:lnTo>
                  <a:lnTo>
                    <a:pt x="1762" y="2276"/>
                  </a:lnTo>
                  <a:lnTo>
                    <a:pt x="1762" y="2276"/>
                  </a:lnTo>
                  <a:lnTo>
                    <a:pt x="1762" y="2278"/>
                  </a:lnTo>
                  <a:lnTo>
                    <a:pt x="1762" y="2278"/>
                  </a:lnTo>
                  <a:lnTo>
                    <a:pt x="1760" y="2282"/>
                  </a:lnTo>
                  <a:lnTo>
                    <a:pt x="1760" y="2282"/>
                  </a:lnTo>
                  <a:lnTo>
                    <a:pt x="1760" y="2286"/>
                  </a:lnTo>
                  <a:lnTo>
                    <a:pt x="1760" y="2286"/>
                  </a:lnTo>
                  <a:lnTo>
                    <a:pt x="1760" y="2288"/>
                  </a:lnTo>
                  <a:lnTo>
                    <a:pt x="1760" y="2288"/>
                  </a:lnTo>
                  <a:lnTo>
                    <a:pt x="1760" y="2288"/>
                  </a:lnTo>
                  <a:lnTo>
                    <a:pt x="1760" y="2288"/>
                  </a:lnTo>
                  <a:lnTo>
                    <a:pt x="1758" y="2292"/>
                  </a:lnTo>
                  <a:lnTo>
                    <a:pt x="1758" y="2292"/>
                  </a:lnTo>
                  <a:lnTo>
                    <a:pt x="1758" y="2296"/>
                  </a:lnTo>
                  <a:lnTo>
                    <a:pt x="1758" y="2296"/>
                  </a:lnTo>
                  <a:lnTo>
                    <a:pt x="1758" y="2298"/>
                  </a:lnTo>
                  <a:lnTo>
                    <a:pt x="1758" y="2298"/>
                  </a:lnTo>
                  <a:lnTo>
                    <a:pt x="1756" y="2302"/>
                  </a:lnTo>
                  <a:lnTo>
                    <a:pt x="1756" y="2302"/>
                  </a:lnTo>
                  <a:lnTo>
                    <a:pt x="1756" y="2304"/>
                  </a:lnTo>
                  <a:lnTo>
                    <a:pt x="1756" y="2304"/>
                  </a:lnTo>
                  <a:lnTo>
                    <a:pt x="1756" y="2308"/>
                  </a:lnTo>
                  <a:lnTo>
                    <a:pt x="1756" y="2308"/>
                  </a:lnTo>
                  <a:lnTo>
                    <a:pt x="1756" y="2310"/>
                  </a:lnTo>
                  <a:lnTo>
                    <a:pt x="1756" y="2310"/>
                  </a:lnTo>
                  <a:lnTo>
                    <a:pt x="1756" y="2312"/>
                  </a:lnTo>
                  <a:lnTo>
                    <a:pt x="1756" y="2312"/>
                  </a:lnTo>
                  <a:lnTo>
                    <a:pt x="1754" y="2316"/>
                  </a:lnTo>
                  <a:lnTo>
                    <a:pt x="1754" y="2316"/>
                  </a:lnTo>
                  <a:lnTo>
                    <a:pt x="1754" y="2318"/>
                  </a:lnTo>
                  <a:lnTo>
                    <a:pt x="1754" y="2318"/>
                  </a:lnTo>
                  <a:lnTo>
                    <a:pt x="1754" y="2322"/>
                  </a:lnTo>
                  <a:lnTo>
                    <a:pt x="1754" y="2322"/>
                  </a:lnTo>
                  <a:lnTo>
                    <a:pt x="1752" y="2324"/>
                  </a:lnTo>
                  <a:lnTo>
                    <a:pt x="1752" y="2324"/>
                  </a:lnTo>
                  <a:lnTo>
                    <a:pt x="1752" y="2326"/>
                  </a:lnTo>
                  <a:lnTo>
                    <a:pt x="1752" y="2326"/>
                  </a:lnTo>
                  <a:lnTo>
                    <a:pt x="1752" y="2330"/>
                  </a:lnTo>
                  <a:lnTo>
                    <a:pt x="1752" y="2330"/>
                  </a:lnTo>
                  <a:lnTo>
                    <a:pt x="1750" y="2332"/>
                  </a:lnTo>
                  <a:lnTo>
                    <a:pt x="1750" y="2332"/>
                  </a:lnTo>
                  <a:lnTo>
                    <a:pt x="1750" y="2336"/>
                  </a:lnTo>
                  <a:lnTo>
                    <a:pt x="1750" y="2336"/>
                  </a:lnTo>
                  <a:lnTo>
                    <a:pt x="1750" y="2338"/>
                  </a:lnTo>
                  <a:lnTo>
                    <a:pt x="1750" y="2338"/>
                  </a:lnTo>
                  <a:lnTo>
                    <a:pt x="1750" y="2340"/>
                  </a:lnTo>
                  <a:lnTo>
                    <a:pt x="1750" y="2340"/>
                  </a:lnTo>
                  <a:lnTo>
                    <a:pt x="1748" y="2344"/>
                  </a:lnTo>
                  <a:lnTo>
                    <a:pt x="1748" y="2344"/>
                  </a:lnTo>
                  <a:lnTo>
                    <a:pt x="1748" y="2346"/>
                  </a:lnTo>
                  <a:lnTo>
                    <a:pt x="1748" y="2346"/>
                  </a:lnTo>
                  <a:lnTo>
                    <a:pt x="1746" y="2350"/>
                  </a:lnTo>
                  <a:lnTo>
                    <a:pt x="1746" y="2352"/>
                  </a:lnTo>
                  <a:lnTo>
                    <a:pt x="1746" y="2352"/>
                  </a:lnTo>
                  <a:lnTo>
                    <a:pt x="1746" y="2354"/>
                  </a:lnTo>
                  <a:lnTo>
                    <a:pt x="1746" y="2354"/>
                  </a:lnTo>
                  <a:lnTo>
                    <a:pt x="1746" y="2358"/>
                  </a:lnTo>
                  <a:lnTo>
                    <a:pt x="1746" y="2358"/>
                  </a:lnTo>
                  <a:lnTo>
                    <a:pt x="1746" y="2360"/>
                  </a:lnTo>
                  <a:lnTo>
                    <a:pt x="1746" y="2366"/>
                  </a:lnTo>
                  <a:lnTo>
                    <a:pt x="1746" y="2366"/>
                  </a:lnTo>
                  <a:lnTo>
                    <a:pt x="1746" y="2370"/>
                  </a:lnTo>
                  <a:lnTo>
                    <a:pt x="1746" y="2370"/>
                  </a:lnTo>
                  <a:lnTo>
                    <a:pt x="1746" y="2372"/>
                  </a:lnTo>
                  <a:lnTo>
                    <a:pt x="1746" y="2372"/>
                  </a:lnTo>
                  <a:lnTo>
                    <a:pt x="1746" y="2376"/>
                  </a:lnTo>
                  <a:lnTo>
                    <a:pt x="1746" y="2376"/>
                  </a:lnTo>
                  <a:lnTo>
                    <a:pt x="1746" y="2378"/>
                  </a:lnTo>
                  <a:lnTo>
                    <a:pt x="1746" y="2378"/>
                  </a:lnTo>
                  <a:lnTo>
                    <a:pt x="1746" y="2380"/>
                  </a:lnTo>
                  <a:lnTo>
                    <a:pt x="1746" y="2380"/>
                  </a:lnTo>
                  <a:lnTo>
                    <a:pt x="1744" y="2384"/>
                  </a:lnTo>
                  <a:lnTo>
                    <a:pt x="1744" y="2384"/>
                  </a:lnTo>
                  <a:lnTo>
                    <a:pt x="1744" y="2386"/>
                  </a:lnTo>
                  <a:lnTo>
                    <a:pt x="1744" y="2386"/>
                  </a:lnTo>
                  <a:lnTo>
                    <a:pt x="1742" y="2388"/>
                  </a:lnTo>
                  <a:lnTo>
                    <a:pt x="1742" y="2388"/>
                  </a:lnTo>
                  <a:lnTo>
                    <a:pt x="1744" y="2392"/>
                  </a:lnTo>
                  <a:lnTo>
                    <a:pt x="1744" y="2392"/>
                  </a:lnTo>
                  <a:lnTo>
                    <a:pt x="1744" y="2394"/>
                  </a:lnTo>
                  <a:lnTo>
                    <a:pt x="1744" y="2394"/>
                  </a:lnTo>
                  <a:lnTo>
                    <a:pt x="1744" y="2398"/>
                  </a:lnTo>
                  <a:lnTo>
                    <a:pt x="1744" y="2398"/>
                  </a:lnTo>
                  <a:lnTo>
                    <a:pt x="1744" y="2400"/>
                  </a:lnTo>
                  <a:lnTo>
                    <a:pt x="1744" y="2400"/>
                  </a:lnTo>
                  <a:lnTo>
                    <a:pt x="1744" y="2406"/>
                  </a:lnTo>
                  <a:lnTo>
                    <a:pt x="1744" y="2406"/>
                  </a:lnTo>
                  <a:lnTo>
                    <a:pt x="1742" y="2408"/>
                  </a:lnTo>
                  <a:lnTo>
                    <a:pt x="1742" y="2408"/>
                  </a:lnTo>
                  <a:lnTo>
                    <a:pt x="1742" y="2412"/>
                  </a:lnTo>
                  <a:lnTo>
                    <a:pt x="1742" y="2412"/>
                  </a:lnTo>
                  <a:lnTo>
                    <a:pt x="1742" y="2416"/>
                  </a:lnTo>
                  <a:lnTo>
                    <a:pt x="1742" y="2418"/>
                  </a:lnTo>
                  <a:lnTo>
                    <a:pt x="1742" y="2418"/>
                  </a:lnTo>
                  <a:lnTo>
                    <a:pt x="1742" y="2422"/>
                  </a:lnTo>
                  <a:lnTo>
                    <a:pt x="1742" y="2422"/>
                  </a:lnTo>
                  <a:lnTo>
                    <a:pt x="1744" y="2424"/>
                  </a:lnTo>
                  <a:lnTo>
                    <a:pt x="1744" y="2424"/>
                  </a:lnTo>
                  <a:lnTo>
                    <a:pt x="1742" y="2426"/>
                  </a:lnTo>
                  <a:lnTo>
                    <a:pt x="1742" y="2426"/>
                  </a:lnTo>
                  <a:lnTo>
                    <a:pt x="1742" y="2428"/>
                  </a:lnTo>
                  <a:lnTo>
                    <a:pt x="1742" y="2428"/>
                  </a:lnTo>
                  <a:lnTo>
                    <a:pt x="1740" y="2430"/>
                  </a:lnTo>
                  <a:lnTo>
                    <a:pt x="1740" y="2430"/>
                  </a:lnTo>
                  <a:lnTo>
                    <a:pt x="1740" y="2434"/>
                  </a:lnTo>
                  <a:lnTo>
                    <a:pt x="1740" y="2436"/>
                  </a:lnTo>
                  <a:lnTo>
                    <a:pt x="1740" y="2436"/>
                  </a:lnTo>
                  <a:lnTo>
                    <a:pt x="1738" y="2440"/>
                  </a:lnTo>
                  <a:lnTo>
                    <a:pt x="1738" y="2440"/>
                  </a:lnTo>
                  <a:lnTo>
                    <a:pt x="1736" y="2446"/>
                  </a:lnTo>
                  <a:lnTo>
                    <a:pt x="1736" y="2446"/>
                  </a:lnTo>
                  <a:lnTo>
                    <a:pt x="1736" y="2448"/>
                  </a:lnTo>
                  <a:lnTo>
                    <a:pt x="1736" y="2448"/>
                  </a:lnTo>
                  <a:lnTo>
                    <a:pt x="1736" y="2452"/>
                  </a:lnTo>
                  <a:lnTo>
                    <a:pt x="1736" y="2452"/>
                  </a:lnTo>
                  <a:lnTo>
                    <a:pt x="1736" y="2452"/>
                  </a:lnTo>
                  <a:lnTo>
                    <a:pt x="1736" y="2452"/>
                  </a:lnTo>
                  <a:lnTo>
                    <a:pt x="1734" y="2456"/>
                  </a:lnTo>
                  <a:lnTo>
                    <a:pt x="1734" y="2456"/>
                  </a:lnTo>
                  <a:lnTo>
                    <a:pt x="1736" y="2460"/>
                  </a:lnTo>
                  <a:lnTo>
                    <a:pt x="1736" y="2460"/>
                  </a:lnTo>
                  <a:lnTo>
                    <a:pt x="1736" y="2462"/>
                  </a:lnTo>
                  <a:lnTo>
                    <a:pt x="1736" y="2462"/>
                  </a:lnTo>
                  <a:lnTo>
                    <a:pt x="1734" y="2466"/>
                  </a:lnTo>
                  <a:lnTo>
                    <a:pt x="1734" y="2466"/>
                  </a:lnTo>
                  <a:lnTo>
                    <a:pt x="1734" y="2468"/>
                  </a:lnTo>
                  <a:lnTo>
                    <a:pt x="1734" y="2468"/>
                  </a:lnTo>
                  <a:lnTo>
                    <a:pt x="1734" y="2472"/>
                  </a:lnTo>
                  <a:lnTo>
                    <a:pt x="1734" y="2472"/>
                  </a:lnTo>
                  <a:lnTo>
                    <a:pt x="1734" y="2474"/>
                  </a:lnTo>
                  <a:lnTo>
                    <a:pt x="1734" y="2474"/>
                  </a:lnTo>
                  <a:lnTo>
                    <a:pt x="1734" y="2482"/>
                  </a:lnTo>
                  <a:lnTo>
                    <a:pt x="1734" y="2482"/>
                  </a:lnTo>
                  <a:lnTo>
                    <a:pt x="1734" y="2482"/>
                  </a:lnTo>
                  <a:lnTo>
                    <a:pt x="1734" y="2482"/>
                  </a:lnTo>
                  <a:lnTo>
                    <a:pt x="1734" y="2488"/>
                  </a:lnTo>
                  <a:lnTo>
                    <a:pt x="1734" y="2488"/>
                  </a:lnTo>
                  <a:lnTo>
                    <a:pt x="1734" y="2492"/>
                  </a:lnTo>
                  <a:lnTo>
                    <a:pt x="1734" y="2492"/>
                  </a:lnTo>
                  <a:lnTo>
                    <a:pt x="1734" y="2494"/>
                  </a:lnTo>
                  <a:lnTo>
                    <a:pt x="1734" y="2494"/>
                  </a:lnTo>
                  <a:lnTo>
                    <a:pt x="1732" y="2496"/>
                  </a:lnTo>
                  <a:lnTo>
                    <a:pt x="1732" y="2496"/>
                  </a:lnTo>
                  <a:lnTo>
                    <a:pt x="1732" y="2500"/>
                  </a:lnTo>
                  <a:lnTo>
                    <a:pt x="1732" y="2500"/>
                  </a:lnTo>
                  <a:lnTo>
                    <a:pt x="1732" y="2502"/>
                  </a:lnTo>
                  <a:lnTo>
                    <a:pt x="1732" y="2502"/>
                  </a:lnTo>
                  <a:lnTo>
                    <a:pt x="1732" y="2504"/>
                  </a:lnTo>
                  <a:lnTo>
                    <a:pt x="1732" y="2504"/>
                  </a:lnTo>
                  <a:lnTo>
                    <a:pt x="1730" y="2508"/>
                  </a:lnTo>
                  <a:lnTo>
                    <a:pt x="1730" y="2508"/>
                  </a:lnTo>
                  <a:lnTo>
                    <a:pt x="1730" y="2514"/>
                  </a:lnTo>
                  <a:lnTo>
                    <a:pt x="1730" y="2514"/>
                  </a:lnTo>
                  <a:lnTo>
                    <a:pt x="1730" y="2514"/>
                  </a:lnTo>
                  <a:lnTo>
                    <a:pt x="1730" y="2518"/>
                  </a:lnTo>
                  <a:lnTo>
                    <a:pt x="1730" y="2518"/>
                  </a:lnTo>
                  <a:lnTo>
                    <a:pt x="1730" y="2520"/>
                  </a:lnTo>
                  <a:lnTo>
                    <a:pt x="1730" y="2520"/>
                  </a:lnTo>
                  <a:lnTo>
                    <a:pt x="1728" y="2522"/>
                  </a:lnTo>
                  <a:lnTo>
                    <a:pt x="1728" y="2522"/>
                  </a:lnTo>
                  <a:lnTo>
                    <a:pt x="1728" y="2526"/>
                  </a:lnTo>
                  <a:lnTo>
                    <a:pt x="1728" y="2526"/>
                  </a:lnTo>
                  <a:lnTo>
                    <a:pt x="1728" y="2530"/>
                  </a:lnTo>
                  <a:lnTo>
                    <a:pt x="1728" y="2530"/>
                  </a:lnTo>
                  <a:lnTo>
                    <a:pt x="1728" y="2532"/>
                  </a:lnTo>
                  <a:lnTo>
                    <a:pt x="1728" y="2532"/>
                  </a:lnTo>
                  <a:lnTo>
                    <a:pt x="1728" y="2536"/>
                  </a:lnTo>
                  <a:lnTo>
                    <a:pt x="1728" y="2536"/>
                  </a:lnTo>
                  <a:lnTo>
                    <a:pt x="1726" y="2540"/>
                  </a:lnTo>
                  <a:lnTo>
                    <a:pt x="1726" y="2540"/>
                  </a:lnTo>
                  <a:lnTo>
                    <a:pt x="1726" y="2540"/>
                  </a:lnTo>
                  <a:lnTo>
                    <a:pt x="1724" y="2544"/>
                  </a:lnTo>
                  <a:lnTo>
                    <a:pt x="1724" y="2544"/>
                  </a:lnTo>
                  <a:lnTo>
                    <a:pt x="1724" y="2546"/>
                  </a:lnTo>
                  <a:lnTo>
                    <a:pt x="1724" y="2546"/>
                  </a:lnTo>
                  <a:lnTo>
                    <a:pt x="1722" y="2550"/>
                  </a:lnTo>
                  <a:lnTo>
                    <a:pt x="1722" y="2554"/>
                  </a:lnTo>
                  <a:lnTo>
                    <a:pt x="1722" y="2554"/>
                  </a:lnTo>
                  <a:lnTo>
                    <a:pt x="1722" y="2554"/>
                  </a:lnTo>
                  <a:lnTo>
                    <a:pt x="1722" y="2554"/>
                  </a:lnTo>
                  <a:lnTo>
                    <a:pt x="1722" y="2560"/>
                  </a:lnTo>
                  <a:lnTo>
                    <a:pt x="1722" y="2562"/>
                  </a:lnTo>
                  <a:lnTo>
                    <a:pt x="1722" y="2562"/>
                  </a:lnTo>
                  <a:lnTo>
                    <a:pt x="1722" y="2566"/>
                  </a:lnTo>
                  <a:lnTo>
                    <a:pt x="1722" y="2566"/>
                  </a:lnTo>
                  <a:lnTo>
                    <a:pt x="1722" y="2568"/>
                  </a:lnTo>
                  <a:lnTo>
                    <a:pt x="1722" y="2568"/>
                  </a:lnTo>
                  <a:lnTo>
                    <a:pt x="1722" y="2572"/>
                  </a:lnTo>
                  <a:lnTo>
                    <a:pt x="1722" y="2572"/>
                  </a:lnTo>
                  <a:lnTo>
                    <a:pt x="1722" y="2574"/>
                  </a:lnTo>
                  <a:lnTo>
                    <a:pt x="1722" y="2574"/>
                  </a:lnTo>
                  <a:lnTo>
                    <a:pt x="1720" y="2576"/>
                  </a:lnTo>
                  <a:lnTo>
                    <a:pt x="1720" y="2576"/>
                  </a:lnTo>
                  <a:lnTo>
                    <a:pt x="1720" y="2580"/>
                  </a:lnTo>
                  <a:lnTo>
                    <a:pt x="1720" y="2580"/>
                  </a:lnTo>
                  <a:lnTo>
                    <a:pt x="1720" y="2582"/>
                  </a:lnTo>
                  <a:lnTo>
                    <a:pt x="1720" y="2582"/>
                  </a:lnTo>
                  <a:lnTo>
                    <a:pt x="1718" y="2586"/>
                  </a:lnTo>
                  <a:lnTo>
                    <a:pt x="1718" y="2586"/>
                  </a:lnTo>
                  <a:lnTo>
                    <a:pt x="1718" y="2588"/>
                  </a:lnTo>
                  <a:lnTo>
                    <a:pt x="1718" y="2588"/>
                  </a:lnTo>
                  <a:lnTo>
                    <a:pt x="1716" y="2592"/>
                  </a:lnTo>
                  <a:lnTo>
                    <a:pt x="1716" y="2592"/>
                  </a:lnTo>
                  <a:lnTo>
                    <a:pt x="1716" y="2594"/>
                  </a:lnTo>
                  <a:lnTo>
                    <a:pt x="1716" y="2594"/>
                  </a:lnTo>
                  <a:lnTo>
                    <a:pt x="1714" y="2600"/>
                  </a:lnTo>
                  <a:lnTo>
                    <a:pt x="1714" y="2600"/>
                  </a:lnTo>
                  <a:lnTo>
                    <a:pt x="1712" y="2608"/>
                  </a:lnTo>
                  <a:lnTo>
                    <a:pt x="1712" y="2608"/>
                  </a:lnTo>
                  <a:lnTo>
                    <a:pt x="1712" y="2610"/>
                  </a:lnTo>
                  <a:lnTo>
                    <a:pt x="1712" y="2610"/>
                  </a:lnTo>
                  <a:lnTo>
                    <a:pt x="1712" y="2614"/>
                  </a:lnTo>
                  <a:lnTo>
                    <a:pt x="1712" y="2614"/>
                  </a:lnTo>
                  <a:lnTo>
                    <a:pt x="1712" y="2616"/>
                  </a:lnTo>
                  <a:lnTo>
                    <a:pt x="1712" y="2616"/>
                  </a:lnTo>
                  <a:lnTo>
                    <a:pt x="1712" y="2620"/>
                  </a:lnTo>
                  <a:lnTo>
                    <a:pt x="1712" y="2620"/>
                  </a:lnTo>
                  <a:lnTo>
                    <a:pt x="1710" y="2622"/>
                  </a:lnTo>
                  <a:lnTo>
                    <a:pt x="1710" y="2622"/>
                  </a:lnTo>
                  <a:lnTo>
                    <a:pt x="1708" y="2622"/>
                  </a:lnTo>
                  <a:lnTo>
                    <a:pt x="1708" y="2622"/>
                  </a:lnTo>
                  <a:lnTo>
                    <a:pt x="1708" y="2620"/>
                  </a:lnTo>
                  <a:lnTo>
                    <a:pt x="1708" y="2620"/>
                  </a:lnTo>
                  <a:lnTo>
                    <a:pt x="1708" y="2616"/>
                  </a:lnTo>
                  <a:lnTo>
                    <a:pt x="1708" y="2616"/>
                  </a:lnTo>
                  <a:lnTo>
                    <a:pt x="1708" y="2612"/>
                  </a:lnTo>
                  <a:lnTo>
                    <a:pt x="1708" y="2612"/>
                  </a:lnTo>
                  <a:lnTo>
                    <a:pt x="1706" y="2606"/>
                  </a:lnTo>
                  <a:lnTo>
                    <a:pt x="1706" y="2606"/>
                  </a:lnTo>
                  <a:lnTo>
                    <a:pt x="1704" y="2606"/>
                  </a:lnTo>
                  <a:lnTo>
                    <a:pt x="1704" y="2606"/>
                  </a:lnTo>
                  <a:lnTo>
                    <a:pt x="1702" y="2602"/>
                  </a:lnTo>
                  <a:lnTo>
                    <a:pt x="1702" y="2600"/>
                  </a:lnTo>
                  <a:lnTo>
                    <a:pt x="1702" y="2600"/>
                  </a:lnTo>
                  <a:lnTo>
                    <a:pt x="1700" y="2596"/>
                  </a:lnTo>
                  <a:lnTo>
                    <a:pt x="1700" y="2594"/>
                  </a:lnTo>
                  <a:lnTo>
                    <a:pt x="1700" y="2594"/>
                  </a:lnTo>
                  <a:lnTo>
                    <a:pt x="1698" y="2592"/>
                  </a:lnTo>
                  <a:lnTo>
                    <a:pt x="1698" y="2592"/>
                  </a:lnTo>
                  <a:lnTo>
                    <a:pt x="1698" y="2588"/>
                  </a:lnTo>
                  <a:lnTo>
                    <a:pt x="1696" y="2586"/>
                  </a:lnTo>
                  <a:lnTo>
                    <a:pt x="1696" y="2586"/>
                  </a:lnTo>
                  <a:lnTo>
                    <a:pt x="1694" y="2582"/>
                  </a:lnTo>
                  <a:lnTo>
                    <a:pt x="1694" y="2582"/>
                  </a:lnTo>
                  <a:lnTo>
                    <a:pt x="1694" y="2578"/>
                  </a:lnTo>
                  <a:lnTo>
                    <a:pt x="1694" y="2578"/>
                  </a:lnTo>
                  <a:lnTo>
                    <a:pt x="1692" y="2572"/>
                  </a:lnTo>
                  <a:lnTo>
                    <a:pt x="1692" y="2572"/>
                  </a:lnTo>
                  <a:lnTo>
                    <a:pt x="1690" y="2568"/>
                  </a:lnTo>
                  <a:lnTo>
                    <a:pt x="1690" y="2568"/>
                  </a:lnTo>
                  <a:lnTo>
                    <a:pt x="1688" y="2566"/>
                  </a:lnTo>
                  <a:lnTo>
                    <a:pt x="1688" y="2564"/>
                  </a:lnTo>
                  <a:lnTo>
                    <a:pt x="1688" y="2564"/>
                  </a:lnTo>
                  <a:lnTo>
                    <a:pt x="1686" y="2560"/>
                  </a:lnTo>
                  <a:lnTo>
                    <a:pt x="1686" y="2560"/>
                  </a:lnTo>
                  <a:lnTo>
                    <a:pt x="1686" y="2558"/>
                  </a:lnTo>
                  <a:lnTo>
                    <a:pt x="1686" y="2558"/>
                  </a:lnTo>
                  <a:lnTo>
                    <a:pt x="1686" y="2556"/>
                  </a:lnTo>
                  <a:lnTo>
                    <a:pt x="1686" y="2554"/>
                  </a:lnTo>
                  <a:lnTo>
                    <a:pt x="1686" y="2554"/>
                  </a:lnTo>
                  <a:lnTo>
                    <a:pt x="1686" y="2550"/>
                  </a:lnTo>
                  <a:lnTo>
                    <a:pt x="1684" y="2546"/>
                  </a:lnTo>
                  <a:lnTo>
                    <a:pt x="1684" y="2546"/>
                  </a:lnTo>
                  <a:lnTo>
                    <a:pt x="1682" y="2544"/>
                  </a:lnTo>
                  <a:lnTo>
                    <a:pt x="1682" y="2544"/>
                  </a:lnTo>
                  <a:lnTo>
                    <a:pt x="1682" y="2540"/>
                  </a:lnTo>
                  <a:lnTo>
                    <a:pt x="1682" y="2540"/>
                  </a:lnTo>
                  <a:lnTo>
                    <a:pt x="1682" y="2536"/>
                  </a:lnTo>
                  <a:lnTo>
                    <a:pt x="1682" y="2536"/>
                  </a:lnTo>
                  <a:lnTo>
                    <a:pt x="1678" y="2532"/>
                  </a:lnTo>
                  <a:lnTo>
                    <a:pt x="1678" y="2532"/>
                  </a:lnTo>
                  <a:lnTo>
                    <a:pt x="1678" y="2532"/>
                  </a:lnTo>
                  <a:lnTo>
                    <a:pt x="1678" y="2532"/>
                  </a:lnTo>
                  <a:lnTo>
                    <a:pt x="1674" y="2526"/>
                  </a:lnTo>
                  <a:lnTo>
                    <a:pt x="1674" y="2526"/>
                  </a:lnTo>
                  <a:lnTo>
                    <a:pt x="1672" y="2520"/>
                  </a:lnTo>
                  <a:lnTo>
                    <a:pt x="1672" y="2518"/>
                  </a:lnTo>
                  <a:lnTo>
                    <a:pt x="1672" y="2518"/>
                  </a:lnTo>
                  <a:lnTo>
                    <a:pt x="1670" y="2516"/>
                  </a:lnTo>
                  <a:lnTo>
                    <a:pt x="1670" y="2516"/>
                  </a:lnTo>
                  <a:lnTo>
                    <a:pt x="1670" y="2514"/>
                  </a:lnTo>
                  <a:lnTo>
                    <a:pt x="1670" y="2514"/>
                  </a:lnTo>
                  <a:lnTo>
                    <a:pt x="1670" y="2510"/>
                  </a:lnTo>
                  <a:lnTo>
                    <a:pt x="1670" y="2510"/>
                  </a:lnTo>
                  <a:lnTo>
                    <a:pt x="1668" y="2506"/>
                  </a:lnTo>
                  <a:lnTo>
                    <a:pt x="1668" y="2506"/>
                  </a:lnTo>
                  <a:lnTo>
                    <a:pt x="1668" y="2504"/>
                  </a:lnTo>
                  <a:lnTo>
                    <a:pt x="1668" y="2504"/>
                  </a:lnTo>
                  <a:lnTo>
                    <a:pt x="1666" y="2502"/>
                  </a:lnTo>
                  <a:lnTo>
                    <a:pt x="1666" y="2502"/>
                  </a:lnTo>
                  <a:lnTo>
                    <a:pt x="1664" y="2496"/>
                  </a:lnTo>
                  <a:lnTo>
                    <a:pt x="1664" y="2496"/>
                  </a:lnTo>
                  <a:lnTo>
                    <a:pt x="1662" y="2494"/>
                  </a:lnTo>
                  <a:lnTo>
                    <a:pt x="1662" y="2494"/>
                  </a:lnTo>
                  <a:lnTo>
                    <a:pt x="1664" y="2492"/>
                  </a:lnTo>
                  <a:lnTo>
                    <a:pt x="1664" y="2492"/>
                  </a:lnTo>
                  <a:lnTo>
                    <a:pt x="1666" y="2488"/>
                  </a:lnTo>
                  <a:lnTo>
                    <a:pt x="1666" y="2488"/>
                  </a:lnTo>
                  <a:lnTo>
                    <a:pt x="1666" y="2484"/>
                  </a:lnTo>
                  <a:lnTo>
                    <a:pt x="1664" y="2480"/>
                  </a:lnTo>
                  <a:lnTo>
                    <a:pt x="1664" y="2480"/>
                  </a:lnTo>
                  <a:lnTo>
                    <a:pt x="1662" y="2478"/>
                  </a:lnTo>
                  <a:lnTo>
                    <a:pt x="1660" y="2478"/>
                  </a:lnTo>
                  <a:lnTo>
                    <a:pt x="1660" y="2478"/>
                  </a:lnTo>
                  <a:lnTo>
                    <a:pt x="1658" y="2476"/>
                  </a:lnTo>
                  <a:lnTo>
                    <a:pt x="1658" y="2476"/>
                  </a:lnTo>
                  <a:lnTo>
                    <a:pt x="1656" y="2474"/>
                  </a:lnTo>
                  <a:lnTo>
                    <a:pt x="1656" y="2474"/>
                  </a:lnTo>
                  <a:lnTo>
                    <a:pt x="1656" y="2472"/>
                  </a:lnTo>
                  <a:lnTo>
                    <a:pt x="1656" y="2472"/>
                  </a:lnTo>
                  <a:lnTo>
                    <a:pt x="1656" y="2468"/>
                  </a:lnTo>
                  <a:lnTo>
                    <a:pt x="1656" y="2468"/>
                  </a:lnTo>
                  <a:lnTo>
                    <a:pt x="1656" y="2464"/>
                  </a:lnTo>
                  <a:lnTo>
                    <a:pt x="1656" y="2464"/>
                  </a:lnTo>
                  <a:lnTo>
                    <a:pt x="1654" y="2462"/>
                  </a:lnTo>
                  <a:lnTo>
                    <a:pt x="1654" y="2462"/>
                  </a:lnTo>
                  <a:lnTo>
                    <a:pt x="1654" y="2460"/>
                  </a:lnTo>
                  <a:lnTo>
                    <a:pt x="1654" y="2460"/>
                  </a:lnTo>
                  <a:lnTo>
                    <a:pt x="1654" y="2458"/>
                  </a:lnTo>
                  <a:lnTo>
                    <a:pt x="1654" y="2458"/>
                  </a:lnTo>
                  <a:lnTo>
                    <a:pt x="1652" y="2454"/>
                  </a:lnTo>
                  <a:lnTo>
                    <a:pt x="1652" y="2454"/>
                  </a:lnTo>
                  <a:lnTo>
                    <a:pt x="1652" y="2452"/>
                  </a:lnTo>
                  <a:lnTo>
                    <a:pt x="1652" y="2452"/>
                  </a:lnTo>
                  <a:lnTo>
                    <a:pt x="1650" y="2448"/>
                  </a:lnTo>
                  <a:lnTo>
                    <a:pt x="1650" y="2448"/>
                  </a:lnTo>
                  <a:lnTo>
                    <a:pt x="1650" y="2446"/>
                  </a:lnTo>
                  <a:lnTo>
                    <a:pt x="1650" y="2446"/>
                  </a:lnTo>
                  <a:lnTo>
                    <a:pt x="1648" y="2442"/>
                  </a:lnTo>
                  <a:lnTo>
                    <a:pt x="1648" y="2442"/>
                  </a:lnTo>
                  <a:lnTo>
                    <a:pt x="1646" y="2440"/>
                  </a:lnTo>
                  <a:lnTo>
                    <a:pt x="1646" y="2440"/>
                  </a:lnTo>
                  <a:lnTo>
                    <a:pt x="1646" y="2438"/>
                  </a:lnTo>
                  <a:lnTo>
                    <a:pt x="1646" y="2438"/>
                  </a:lnTo>
                  <a:lnTo>
                    <a:pt x="1646" y="2434"/>
                  </a:lnTo>
                  <a:lnTo>
                    <a:pt x="1646" y="2434"/>
                  </a:lnTo>
                  <a:lnTo>
                    <a:pt x="1644" y="2432"/>
                  </a:lnTo>
                  <a:lnTo>
                    <a:pt x="1644" y="2432"/>
                  </a:lnTo>
                  <a:lnTo>
                    <a:pt x="1642" y="2430"/>
                  </a:lnTo>
                  <a:lnTo>
                    <a:pt x="1642" y="2430"/>
                  </a:lnTo>
                  <a:lnTo>
                    <a:pt x="1642" y="2428"/>
                  </a:lnTo>
                  <a:lnTo>
                    <a:pt x="1642" y="2428"/>
                  </a:lnTo>
                  <a:lnTo>
                    <a:pt x="1640" y="2424"/>
                  </a:lnTo>
                  <a:lnTo>
                    <a:pt x="1640" y="2424"/>
                  </a:lnTo>
                  <a:lnTo>
                    <a:pt x="1640" y="2422"/>
                  </a:lnTo>
                  <a:lnTo>
                    <a:pt x="1640" y="2422"/>
                  </a:lnTo>
                  <a:lnTo>
                    <a:pt x="1640" y="2418"/>
                  </a:lnTo>
                  <a:lnTo>
                    <a:pt x="1640" y="2418"/>
                  </a:lnTo>
                  <a:lnTo>
                    <a:pt x="1638" y="2414"/>
                  </a:lnTo>
                  <a:lnTo>
                    <a:pt x="1638" y="2414"/>
                  </a:lnTo>
                  <a:lnTo>
                    <a:pt x="1636" y="2412"/>
                  </a:lnTo>
                  <a:lnTo>
                    <a:pt x="1636" y="2410"/>
                  </a:lnTo>
                  <a:lnTo>
                    <a:pt x="1636" y="2410"/>
                  </a:lnTo>
                  <a:lnTo>
                    <a:pt x="1634" y="2406"/>
                  </a:lnTo>
                  <a:lnTo>
                    <a:pt x="1634" y="2406"/>
                  </a:lnTo>
                  <a:lnTo>
                    <a:pt x="1634" y="2404"/>
                  </a:lnTo>
                  <a:lnTo>
                    <a:pt x="1634" y="2404"/>
                  </a:lnTo>
                  <a:lnTo>
                    <a:pt x="1632" y="2402"/>
                  </a:lnTo>
                  <a:lnTo>
                    <a:pt x="1632" y="2402"/>
                  </a:lnTo>
                  <a:lnTo>
                    <a:pt x="1630" y="2398"/>
                  </a:lnTo>
                  <a:lnTo>
                    <a:pt x="1630" y="2398"/>
                  </a:lnTo>
                  <a:lnTo>
                    <a:pt x="1630" y="2396"/>
                  </a:lnTo>
                  <a:lnTo>
                    <a:pt x="1630" y="2396"/>
                  </a:lnTo>
                  <a:lnTo>
                    <a:pt x="1626" y="2392"/>
                  </a:lnTo>
                  <a:lnTo>
                    <a:pt x="1626" y="2392"/>
                  </a:lnTo>
                  <a:lnTo>
                    <a:pt x="1626" y="2392"/>
                  </a:lnTo>
                  <a:lnTo>
                    <a:pt x="1626" y="2392"/>
                  </a:lnTo>
                  <a:lnTo>
                    <a:pt x="1624" y="2388"/>
                  </a:lnTo>
                  <a:lnTo>
                    <a:pt x="1624" y="2388"/>
                  </a:lnTo>
                  <a:lnTo>
                    <a:pt x="1624" y="2386"/>
                  </a:lnTo>
                  <a:lnTo>
                    <a:pt x="1624" y="2386"/>
                  </a:lnTo>
                  <a:lnTo>
                    <a:pt x="1624" y="2384"/>
                  </a:lnTo>
                  <a:lnTo>
                    <a:pt x="1624" y="2384"/>
                  </a:lnTo>
                  <a:lnTo>
                    <a:pt x="1622" y="2380"/>
                  </a:lnTo>
                  <a:lnTo>
                    <a:pt x="1622" y="2380"/>
                  </a:lnTo>
                  <a:lnTo>
                    <a:pt x="1622" y="2378"/>
                  </a:lnTo>
                  <a:lnTo>
                    <a:pt x="1622" y="2378"/>
                  </a:lnTo>
                  <a:lnTo>
                    <a:pt x="1622" y="2374"/>
                  </a:lnTo>
                  <a:lnTo>
                    <a:pt x="1622" y="2374"/>
                  </a:lnTo>
                  <a:lnTo>
                    <a:pt x="1622" y="2372"/>
                  </a:lnTo>
                  <a:lnTo>
                    <a:pt x="1622" y="2372"/>
                  </a:lnTo>
                  <a:lnTo>
                    <a:pt x="1620" y="2368"/>
                  </a:lnTo>
                  <a:lnTo>
                    <a:pt x="1620" y="2368"/>
                  </a:lnTo>
                  <a:lnTo>
                    <a:pt x="1620" y="2366"/>
                  </a:lnTo>
                  <a:lnTo>
                    <a:pt x="1620" y="2366"/>
                  </a:lnTo>
                  <a:lnTo>
                    <a:pt x="1620" y="2364"/>
                  </a:lnTo>
                  <a:lnTo>
                    <a:pt x="1620" y="2364"/>
                  </a:lnTo>
                  <a:lnTo>
                    <a:pt x="1620" y="2360"/>
                  </a:lnTo>
                  <a:lnTo>
                    <a:pt x="1620" y="2360"/>
                  </a:lnTo>
                  <a:lnTo>
                    <a:pt x="1620" y="2358"/>
                  </a:lnTo>
                  <a:lnTo>
                    <a:pt x="1620" y="2358"/>
                  </a:lnTo>
                  <a:lnTo>
                    <a:pt x="1620" y="2356"/>
                  </a:lnTo>
                  <a:lnTo>
                    <a:pt x="1618" y="2352"/>
                  </a:lnTo>
                  <a:lnTo>
                    <a:pt x="1618" y="2352"/>
                  </a:lnTo>
                  <a:lnTo>
                    <a:pt x="1618" y="2352"/>
                  </a:lnTo>
                  <a:lnTo>
                    <a:pt x="1618" y="2352"/>
                  </a:lnTo>
                  <a:lnTo>
                    <a:pt x="1616" y="2346"/>
                  </a:lnTo>
                  <a:lnTo>
                    <a:pt x="1616" y="2346"/>
                  </a:lnTo>
                  <a:lnTo>
                    <a:pt x="1614" y="2344"/>
                  </a:lnTo>
                  <a:lnTo>
                    <a:pt x="1614" y="2344"/>
                  </a:lnTo>
                  <a:lnTo>
                    <a:pt x="1612" y="2342"/>
                  </a:lnTo>
                  <a:lnTo>
                    <a:pt x="1612" y="2342"/>
                  </a:lnTo>
                  <a:lnTo>
                    <a:pt x="1610" y="2338"/>
                  </a:lnTo>
                  <a:lnTo>
                    <a:pt x="1610" y="2338"/>
                  </a:lnTo>
                  <a:lnTo>
                    <a:pt x="1608" y="2336"/>
                  </a:lnTo>
                  <a:lnTo>
                    <a:pt x="1608" y="2336"/>
                  </a:lnTo>
                  <a:lnTo>
                    <a:pt x="1606" y="2332"/>
                  </a:lnTo>
                  <a:lnTo>
                    <a:pt x="1606" y="2332"/>
                  </a:lnTo>
                  <a:lnTo>
                    <a:pt x="1606" y="2330"/>
                  </a:lnTo>
                  <a:lnTo>
                    <a:pt x="1606" y="2328"/>
                  </a:lnTo>
                  <a:lnTo>
                    <a:pt x="1606" y="2328"/>
                  </a:lnTo>
                  <a:lnTo>
                    <a:pt x="1608" y="2322"/>
                  </a:lnTo>
                  <a:lnTo>
                    <a:pt x="1608" y="2322"/>
                  </a:lnTo>
                  <a:lnTo>
                    <a:pt x="1606" y="2318"/>
                  </a:lnTo>
                  <a:lnTo>
                    <a:pt x="1606" y="2318"/>
                  </a:lnTo>
                  <a:lnTo>
                    <a:pt x="1606" y="2316"/>
                  </a:lnTo>
                  <a:lnTo>
                    <a:pt x="1606" y="2316"/>
                  </a:lnTo>
                  <a:lnTo>
                    <a:pt x="1604" y="2312"/>
                  </a:lnTo>
                  <a:lnTo>
                    <a:pt x="1604" y="2312"/>
                  </a:lnTo>
                  <a:lnTo>
                    <a:pt x="1604" y="2310"/>
                  </a:lnTo>
                  <a:lnTo>
                    <a:pt x="1604" y="2310"/>
                  </a:lnTo>
                  <a:lnTo>
                    <a:pt x="1604" y="2308"/>
                  </a:lnTo>
                  <a:lnTo>
                    <a:pt x="1604" y="2308"/>
                  </a:lnTo>
                  <a:lnTo>
                    <a:pt x="1602" y="2304"/>
                  </a:lnTo>
                  <a:lnTo>
                    <a:pt x="1602" y="2304"/>
                  </a:lnTo>
                  <a:lnTo>
                    <a:pt x="1600" y="2302"/>
                  </a:lnTo>
                  <a:lnTo>
                    <a:pt x="1600" y="2300"/>
                  </a:lnTo>
                  <a:lnTo>
                    <a:pt x="1600" y="2300"/>
                  </a:lnTo>
                  <a:lnTo>
                    <a:pt x="1598" y="2298"/>
                  </a:lnTo>
                  <a:lnTo>
                    <a:pt x="1598" y="2298"/>
                  </a:lnTo>
                  <a:lnTo>
                    <a:pt x="1596" y="2296"/>
                  </a:lnTo>
                  <a:lnTo>
                    <a:pt x="1596" y="2296"/>
                  </a:lnTo>
                  <a:lnTo>
                    <a:pt x="1596" y="2294"/>
                  </a:lnTo>
                  <a:lnTo>
                    <a:pt x="1596" y="2294"/>
                  </a:lnTo>
                  <a:lnTo>
                    <a:pt x="1594" y="2290"/>
                  </a:lnTo>
                  <a:lnTo>
                    <a:pt x="1594" y="2290"/>
                  </a:lnTo>
                  <a:lnTo>
                    <a:pt x="1592" y="2288"/>
                  </a:lnTo>
                  <a:lnTo>
                    <a:pt x="1592" y="2288"/>
                  </a:lnTo>
                  <a:lnTo>
                    <a:pt x="1590" y="2286"/>
                  </a:lnTo>
                  <a:lnTo>
                    <a:pt x="1590" y="2286"/>
                  </a:lnTo>
                  <a:lnTo>
                    <a:pt x="1590" y="2284"/>
                  </a:lnTo>
                  <a:lnTo>
                    <a:pt x="1590" y="2284"/>
                  </a:lnTo>
                  <a:lnTo>
                    <a:pt x="1588" y="2280"/>
                  </a:lnTo>
                  <a:lnTo>
                    <a:pt x="1588" y="2280"/>
                  </a:lnTo>
                  <a:lnTo>
                    <a:pt x="1588" y="2280"/>
                  </a:lnTo>
                  <a:lnTo>
                    <a:pt x="1586" y="2276"/>
                  </a:lnTo>
                  <a:lnTo>
                    <a:pt x="1586" y="2276"/>
                  </a:lnTo>
                  <a:lnTo>
                    <a:pt x="1584" y="2272"/>
                  </a:lnTo>
                  <a:lnTo>
                    <a:pt x="1584" y="2272"/>
                  </a:lnTo>
                  <a:lnTo>
                    <a:pt x="1586" y="2268"/>
                  </a:lnTo>
                  <a:lnTo>
                    <a:pt x="1586" y="2268"/>
                  </a:lnTo>
                  <a:lnTo>
                    <a:pt x="1586" y="2266"/>
                  </a:lnTo>
                  <a:lnTo>
                    <a:pt x="1586" y="2266"/>
                  </a:lnTo>
                  <a:lnTo>
                    <a:pt x="1586" y="2260"/>
                  </a:lnTo>
                  <a:lnTo>
                    <a:pt x="1586" y="2258"/>
                  </a:lnTo>
                  <a:lnTo>
                    <a:pt x="1586" y="2258"/>
                  </a:lnTo>
                  <a:lnTo>
                    <a:pt x="1584" y="2254"/>
                  </a:lnTo>
                  <a:lnTo>
                    <a:pt x="1584" y="2252"/>
                  </a:lnTo>
                  <a:lnTo>
                    <a:pt x="1584" y="2252"/>
                  </a:lnTo>
                  <a:lnTo>
                    <a:pt x="1582" y="2248"/>
                  </a:lnTo>
                  <a:lnTo>
                    <a:pt x="1582" y="2248"/>
                  </a:lnTo>
                  <a:lnTo>
                    <a:pt x="1582" y="2244"/>
                  </a:lnTo>
                  <a:lnTo>
                    <a:pt x="1582" y="2244"/>
                  </a:lnTo>
                  <a:lnTo>
                    <a:pt x="1580" y="2242"/>
                  </a:lnTo>
                  <a:lnTo>
                    <a:pt x="1580" y="2242"/>
                  </a:lnTo>
                  <a:lnTo>
                    <a:pt x="1578" y="2240"/>
                  </a:lnTo>
                  <a:lnTo>
                    <a:pt x="1578" y="2240"/>
                  </a:lnTo>
                  <a:lnTo>
                    <a:pt x="1576" y="2238"/>
                  </a:lnTo>
                  <a:lnTo>
                    <a:pt x="1576" y="2238"/>
                  </a:lnTo>
                  <a:lnTo>
                    <a:pt x="1576" y="2236"/>
                  </a:lnTo>
                  <a:lnTo>
                    <a:pt x="1576" y="2236"/>
                  </a:lnTo>
                  <a:lnTo>
                    <a:pt x="1576" y="2232"/>
                  </a:lnTo>
                  <a:lnTo>
                    <a:pt x="1576" y="2232"/>
                  </a:lnTo>
                  <a:lnTo>
                    <a:pt x="1576" y="2230"/>
                  </a:lnTo>
                  <a:lnTo>
                    <a:pt x="1576" y="2230"/>
                  </a:lnTo>
                  <a:lnTo>
                    <a:pt x="1574" y="2226"/>
                  </a:lnTo>
                  <a:lnTo>
                    <a:pt x="1574" y="2226"/>
                  </a:lnTo>
                  <a:lnTo>
                    <a:pt x="1572" y="2224"/>
                  </a:lnTo>
                  <a:lnTo>
                    <a:pt x="1572" y="2224"/>
                  </a:lnTo>
                  <a:lnTo>
                    <a:pt x="1572" y="2222"/>
                  </a:lnTo>
                  <a:lnTo>
                    <a:pt x="1572" y="2222"/>
                  </a:lnTo>
                  <a:lnTo>
                    <a:pt x="1572" y="2220"/>
                  </a:lnTo>
                  <a:lnTo>
                    <a:pt x="1572" y="2220"/>
                  </a:lnTo>
                  <a:lnTo>
                    <a:pt x="1570" y="2216"/>
                  </a:lnTo>
                  <a:lnTo>
                    <a:pt x="1570" y="2216"/>
                  </a:lnTo>
                  <a:lnTo>
                    <a:pt x="1568" y="2212"/>
                  </a:lnTo>
                  <a:lnTo>
                    <a:pt x="1568" y="2212"/>
                  </a:lnTo>
                  <a:lnTo>
                    <a:pt x="1568" y="2210"/>
                  </a:lnTo>
                  <a:lnTo>
                    <a:pt x="1568" y="2210"/>
                  </a:lnTo>
                  <a:lnTo>
                    <a:pt x="1568" y="2208"/>
                  </a:lnTo>
                  <a:lnTo>
                    <a:pt x="1568" y="2208"/>
                  </a:lnTo>
                  <a:lnTo>
                    <a:pt x="1568" y="2204"/>
                  </a:lnTo>
                  <a:lnTo>
                    <a:pt x="1568" y="2204"/>
                  </a:lnTo>
                  <a:lnTo>
                    <a:pt x="1564" y="2200"/>
                  </a:lnTo>
                  <a:lnTo>
                    <a:pt x="1564" y="2200"/>
                  </a:lnTo>
                  <a:lnTo>
                    <a:pt x="1564" y="2200"/>
                  </a:lnTo>
                  <a:lnTo>
                    <a:pt x="1564" y="2200"/>
                  </a:lnTo>
                  <a:lnTo>
                    <a:pt x="1562" y="2196"/>
                  </a:lnTo>
                  <a:lnTo>
                    <a:pt x="1562" y="2196"/>
                  </a:lnTo>
                  <a:lnTo>
                    <a:pt x="1560" y="2194"/>
                  </a:lnTo>
                  <a:lnTo>
                    <a:pt x="1560" y="2194"/>
                  </a:lnTo>
                  <a:lnTo>
                    <a:pt x="1560" y="2192"/>
                  </a:lnTo>
                  <a:lnTo>
                    <a:pt x="1560" y="2192"/>
                  </a:lnTo>
                  <a:lnTo>
                    <a:pt x="1558" y="2188"/>
                  </a:lnTo>
                  <a:lnTo>
                    <a:pt x="1558" y="2188"/>
                  </a:lnTo>
                  <a:lnTo>
                    <a:pt x="1558" y="2186"/>
                  </a:lnTo>
                  <a:lnTo>
                    <a:pt x="1558" y="2186"/>
                  </a:lnTo>
                  <a:lnTo>
                    <a:pt x="1558" y="2182"/>
                  </a:lnTo>
                  <a:lnTo>
                    <a:pt x="1558" y="2182"/>
                  </a:lnTo>
                  <a:lnTo>
                    <a:pt x="1556" y="2180"/>
                  </a:lnTo>
                  <a:lnTo>
                    <a:pt x="1556" y="2180"/>
                  </a:lnTo>
                  <a:lnTo>
                    <a:pt x="1556" y="2178"/>
                  </a:lnTo>
                  <a:lnTo>
                    <a:pt x="1556" y="2178"/>
                  </a:lnTo>
                  <a:lnTo>
                    <a:pt x="1554" y="2174"/>
                  </a:lnTo>
                  <a:lnTo>
                    <a:pt x="1554" y="2174"/>
                  </a:lnTo>
                  <a:lnTo>
                    <a:pt x="1554" y="2172"/>
                  </a:lnTo>
                  <a:lnTo>
                    <a:pt x="1554" y="2172"/>
                  </a:lnTo>
                  <a:lnTo>
                    <a:pt x="1554" y="2170"/>
                  </a:lnTo>
                  <a:lnTo>
                    <a:pt x="1554" y="2170"/>
                  </a:lnTo>
                  <a:lnTo>
                    <a:pt x="1554" y="2166"/>
                  </a:lnTo>
                  <a:lnTo>
                    <a:pt x="1554" y="2166"/>
                  </a:lnTo>
                  <a:lnTo>
                    <a:pt x="1552" y="2162"/>
                  </a:lnTo>
                  <a:lnTo>
                    <a:pt x="1550" y="2160"/>
                  </a:lnTo>
                  <a:lnTo>
                    <a:pt x="1550" y="2160"/>
                  </a:lnTo>
                  <a:lnTo>
                    <a:pt x="1550" y="2160"/>
                  </a:lnTo>
                  <a:lnTo>
                    <a:pt x="1550" y="2160"/>
                  </a:lnTo>
                  <a:lnTo>
                    <a:pt x="1548" y="2158"/>
                  </a:lnTo>
                  <a:lnTo>
                    <a:pt x="1548" y="2158"/>
                  </a:lnTo>
                  <a:lnTo>
                    <a:pt x="1546" y="2156"/>
                  </a:lnTo>
                  <a:lnTo>
                    <a:pt x="1546" y="2156"/>
                  </a:lnTo>
                  <a:lnTo>
                    <a:pt x="1546" y="2152"/>
                  </a:lnTo>
                  <a:lnTo>
                    <a:pt x="1546" y="2152"/>
                  </a:lnTo>
                  <a:lnTo>
                    <a:pt x="1544" y="2148"/>
                  </a:lnTo>
                  <a:lnTo>
                    <a:pt x="1544" y="2146"/>
                  </a:lnTo>
                  <a:lnTo>
                    <a:pt x="1544" y="2146"/>
                  </a:lnTo>
                  <a:lnTo>
                    <a:pt x="1542" y="2146"/>
                  </a:lnTo>
                  <a:lnTo>
                    <a:pt x="1542" y="2146"/>
                  </a:lnTo>
                  <a:lnTo>
                    <a:pt x="1542" y="2140"/>
                  </a:lnTo>
                  <a:lnTo>
                    <a:pt x="1542" y="2140"/>
                  </a:lnTo>
                  <a:lnTo>
                    <a:pt x="1538" y="2138"/>
                  </a:lnTo>
                  <a:lnTo>
                    <a:pt x="1538" y="2138"/>
                  </a:lnTo>
                  <a:lnTo>
                    <a:pt x="1538" y="2138"/>
                  </a:lnTo>
                  <a:lnTo>
                    <a:pt x="1538" y="2138"/>
                  </a:lnTo>
                  <a:lnTo>
                    <a:pt x="1534" y="2132"/>
                  </a:lnTo>
                  <a:lnTo>
                    <a:pt x="1534" y="2132"/>
                  </a:lnTo>
                  <a:lnTo>
                    <a:pt x="1534" y="2130"/>
                  </a:lnTo>
                  <a:lnTo>
                    <a:pt x="1534" y="2130"/>
                  </a:lnTo>
                  <a:lnTo>
                    <a:pt x="1532" y="2128"/>
                  </a:lnTo>
                  <a:lnTo>
                    <a:pt x="1532" y="2128"/>
                  </a:lnTo>
                  <a:lnTo>
                    <a:pt x="1532" y="2126"/>
                  </a:lnTo>
                  <a:lnTo>
                    <a:pt x="1532" y="2126"/>
                  </a:lnTo>
                  <a:lnTo>
                    <a:pt x="1530" y="2122"/>
                  </a:lnTo>
                  <a:lnTo>
                    <a:pt x="1530" y="2122"/>
                  </a:lnTo>
                  <a:lnTo>
                    <a:pt x="1528" y="2120"/>
                  </a:lnTo>
                  <a:lnTo>
                    <a:pt x="1528" y="2120"/>
                  </a:lnTo>
                  <a:lnTo>
                    <a:pt x="1528" y="2118"/>
                  </a:lnTo>
                  <a:lnTo>
                    <a:pt x="1528" y="2118"/>
                  </a:lnTo>
                  <a:lnTo>
                    <a:pt x="1528" y="2114"/>
                  </a:lnTo>
                  <a:lnTo>
                    <a:pt x="1528" y="2114"/>
                  </a:lnTo>
                  <a:lnTo>
                    <a:pt x="1528" y="2112"/>
                  </a:lnTo>
                  <a:lnTo>
                    <a:pt x="1526" y="2110"/>
                  </a:lnTo>
                  <a:lnTo>
                    <a:pt x="1526" y="2110"/>
                  </a:lnTo>
                  <a:lnTo>
                    <a:pt x="1526" y="2106"/>
                  </a:lnTo>
                  <a:lnTo>
                    <a:pt x="1526" y="2106"/>
                  </a:lnTo>
                  <a:lnTo>
                    <a:pt x="1526" y="2104"/>
                  </a:lnTo>
                  <a:lnTo>
                    <a:pt x="1526" y="2104"/>
                  </a:lnTo>
                  <a:lnTo>
                    <a:pt x="1526" y="2100"/>
                  </a:lnTo>
                  <a:lnTo>
                    <a:pt x="1526" y="2100"/>
                  </a:lnTo>
                  <a:lnTo>
                    <a:pt x="1524" y="2096"/>
                  </a:lnTo>
                  <a:lnTo>
                    <a:pt x="1524" y="2096"/>
                  </a:lnTo>
                  <a:lnTo>
                    <a:pt x="1524" y="2094"/>
                  </a:lnTo>
                  <a:lnTo>
                    <a:pt x="1524" y="2094"/>
                  </a:lnTo>
                  <a:lnTo>
                    <a:pt x="1524" y="2092"/>
                  </a:lnTo>
                  <a:lnTo>
                    <a:pt x="1524" y="2092"/>
                  </a:lnTo>
                  <a:lnTo>
                    <a:pt x="1524" y="2088"/>
                  </a:lnTo>
                  <a:lnTo>
                    <a:pt x="1524" y="2088"/>
                  </a:lnTo>
                  <a:lnTo>
                    <a:pt x="1524" y="2084"/>
                  </a:lnTo>
                  <a:lnTo>
                    <a:pt x="1524" y="2082"/>
                  </a:lnTo>
                  <a:lnTo>
                    <a:pt x="1524" y="2082"/>
                  </a:lnTo>
                  <a:lnTo>
                    <a:pt x="1522" y="2080"/>
                  </a:lnTo>
                  <a:lnTo>
                    <a:pt x="1522" y="2080"/>
                  </a:lnTo>
                  <a:lnTo>
                    <a:pt x="1522" y="2076"/>
                  </a:lnTo>
                  <a:lnTo>
                    <a:pt x="1522" y="2076"/>
                  </a:lnTo>
                  <a:lnTo>
                    <a:pt x="1520" y="2074"/>
                  </a:lnTo>
                  <a:lnTo>
                    <a:pt x="1520" y="2074"/>
                  </a:lnTo>
                  <a:lnTo>
                    <a:pt x="1520" y="2072"/>
                  </a:lnTo>
                  <a:lnTo>
                    <a:pt x="1520" y="2070"/>
                  </a:lnTo>
                  <a:lnTo>
                    <a:pt x="1520" y="2070"/>
                  </a:lnTo>
                  <a:lnTo>
                    <a:pt x="1518" y="2066"/>
                  </a:lnTo>
                  <a:lnTo>
                    <a:pt x="1518" y="2066"/>
                  </a:lnTo>
                  <a:lnTo>
                    <a:pt x="1516" y="2062"/>
                  </a:lnTo>
                  <a:lnTo>
                    <a:pt x="1516" y="2062"/>
                  </a:lnTo>
                  <a:lnTo>
                    <a:pt x="1514" y="2060"/>
                  </a:lnTo>
                  <a:lnTo>
                    <a:pt x="1514" y="2060"/>
                  </a:lnTo>
                  <a:lnTo>
                    <a:pt x="1510" y="2056"/>
                  </a:lnTo>
                  <a:lnTo>
                    <a:pt x="1510" y="2056"/>
                  </a:lnTo>
                  <a:lnTo>
                    <a:pt x="1510" y="2052"/>
                  </a:lnTo>
                  <a:lnTo>
                    <a:pt x="1510" y="2052"/>
                  </a:lnTo>
                  <a:lnTo>
                    <a:pt x="1510" y="2048"/>
                  </a:lnTo>
                  <a:lnTo>
                    <a:pt x="1508" y="2046"/>
                  </a:lnTo>
                  <a:lnTo>
                    <a:pt x="1508" y="2046"/>
                  </a:lnTo>
                  <a:lnTo>
                    <a:pt x="1506" y="2042"/>
                  </a:lnTo>
                  <a:lnTo>
                    <a:pt x="1506" y="2042"/>
                  </a:lnTo>
                  <a:lnTo>
                    <a:pt x="1504" y="2040"/>
                  </a:lnTo>
                  <a:lnTo>
                    <a:pt x="1504" y="2040"/>
                  </a:lnTo>
                  <a:lnTo>
                    <a:pt x="1504" y="2038"/>
                  </a:lnTo>
                  <a:lnTo>
                    <a:pt x="1504" y="2038"/>
                  </a:lnTo>
                  <a:lnTo>
                    <a:pt x="1502" y="2034"/>
                  </a:lnTo>
                  <a:lnTo>
                    <a:pt x="1502" y="2034"/>
                  </a:lnTo>
                  <a:lnTo>
                    <a:pt x="1500" y="2032"/>
                  </a:lnTo>
                  <a:lnTo>
                    <a:pt x="1500" y="2032"/>
                  </a:lnTo>
                  <a:lnTo>
                    <a:pt x="1500" y="2030"/>
                  </a:lnTo>
                  <a:lnTo>
                    <a:pt x="1498" y="2028"/>
                  </a:lnTo>
                  <a:lnTo>
                    <a:pt x="1498" y="2028"/>
                  </a:lnTo>
                  <a:lnTo>
                    <a:pt x="1498" y="2026"/>
                  </a:lnTo>
                  <a:lnTo>
                    <a:pt x="1498" y="2026"/>
                  </a:lnTo>
                  <a:lnTo>
                    <a:pt x="1498" y="2022"/>
                  </a:lnTo>
                  <a:lnTo>
                    <a:pt x="1498" y="2020"/>
                  </a:lnTo>
                  <a:lnTo>
                    <a:pt x="1498" y="2020"/>
                  </a:lnTo>
                  <a:lnTo>
                    <a:pt x="1500" y="2018"/>
                  </a:lnTo>
                  <a:lnTo>
                    <a:pt x="1500" y="2018"/>
                  </a:lnTo>
                  <a:lnTo>
                    <a:pt x="1502" y="2016"/>
                  </a:lnTo>
                  <a:lnTo>
                    <a:pt x="1502" y="2016"/>
                  </a:lnTo>
                  <a:lnTo>
                    <a:pt x="1502" y="2012"/>
                  </a:lnTo>
                  <a:lnTo>
                    <a:pt x="1500" y="2010"/>
                  </a:lnTo>
                  <a:lnTo>
                    <a:pt x="1500" y="2010"/>
                  </a:lnTo>
                  <a:lnTo>
                    <a:pt x="1498" y="2008"/>
                  </a:lnTo>
                  <a:lnTo>
                    <a:pt x="1498" y="2008"/>
                  </a:lnTo>
                  <a:lnTo>
                    <a:pt x="1498" y="2008"/>
                  </a:lnTo>
                  <a:lnTo>
                    <a:pt x="1494" y="2004"/>
                  </a:lnTo>
                  <a:lnTo>
                    <a:pt x="1494" y="2004"/>
                  </a:lnTo>
                  <a:lnTo>
                    <a:pt x="1494" y="2002"/>
                  </a:lnTo>
                  <a:lnTo>
                    <a:pt x="1494" y="2002"/>
                  </a:lnTo>
                  <a:lnTo>
                    <a:pt x="1492" y="1998"/>
                  </a:lnTo>
                  <a:lnTo>
                    <a:pt x="1492" y="1998"/>
                  </a:lnTo>
                  <a:lnTo>
                    <a:pt x="1490" y="1996"/>
                  </a:lnTo>
                  <a:lnTo>
                    <a:pt x="1490" y="1996"/>
                  </a:lnTo>
                  <a:lnTo>
                    <a:pt x="1488" y="1994"/>
                  </a:lnTo>
                  <a:lnTo>
                    <a:pt x="1488" y="1994"/>
                  </a:lnTo>
                  <a:lnTo>
                    <a:pt x="1488" y="1992"/>
                  </a:lnTo>
                  <a:lnTo>
                    <a:pt x="1488" y="1992"/>
                  </a:lnTo>
                  <a:lnTo>
                    <a:pt x="1486" y="1990"/>
                  </a:lnTo>
                  <a:lnTo>
                    <a:pt x="1486" y="1990"/>
                  </a:lnTo>
                  <a:lnTo>
                    <a:pt x="1484" y="1988"/>
                  </a:lnTo>
                  <a:lnTo>
                    <a:pt x="1484" y="1988"/>
                  </a:lnTo>
                  <a:lnTo>
                    <a:pt x="1484" y="1984"/>
                  </a:lnTo>
                  <a:lnTo>
                    <a:pt x="1484" y="1984"/>
                  </a:lnTo>
                  <a:lnTo>
                    <a:pt x="1484" y="1982"/>
                  </a:lnTo>
                  <a:lnTo>
                    <a:pt x="1484" y="1982"/>
                  </a:lnTo>
                  <a:lnTo>
                    <a:pt x="1484" y="1978"/>
                  </a:lnTo>
                  <a:lnTo>
                    <a:pt x="1484" y="1978"/>
                  </a:lnTo>
                  <a:lnTo>
                    <a:pt x="1482" y="1974"/>
                  </a:lnTo>
                  <a:lnTo>
                    <a:pt x="1482" y="1974"/>
                  </a:lnTo>
                  <a:lnTo>
                    <a:pt x="1482" y="1972"/>
                  </a:lnTo>
                  <a:lnTo>
                    <a:pt x="1482" y="1972"/>
                  </a:lnTo>
                  <a:lnTo>
                    <a:pt x="1480" y="1968"/>
                  </a:lnTo>
                  <a:lnTo>
                    <a:pt x="1480" y="1968"/>
                  </a:lnTo>
                  <a:lnTo>
                    <a:pt x="1480" y="1966"/>
                  </a:lnTo>
                  <a:lnTo>
                    <a:pt x="1480" y="1966"/>
                  </a:lnTo>
                  <a:lnTo>
                    <a:pt x="1482" y="1962"/>
                  </a:lnTo>
                  <a:lnTo>
                    <a:pt x="1482" y="1962"/>
                  </a:lnTo>
                  <a:lnTo>
                    <a:pt x="1480" y="1958"/>
                  </a:lnTo>
                  <a:lnTo>
                    <a:pt x="1480" y="1958"/>
                  </a:lnTo>
                  <a:lnTo>
                    <a:pt x="1478" y="1956"/>
                  </a:lnTo>
                  <a:lnTo>
                    <a:pt x="1478" y="1956"/>
                  </a:lnTo>
                  <a:lnTo>
                    <a:pt x="1478" y="1952"/>
                  </a:lnTo>
                  <a:lnTo>
                    <a:pt x="1478" y="1952"/>
                  </a:lnTo>
                  <a:lnTo>
                    <a:pt x="1476" y="1950"/>
                  </a:lnTo>
                  <a:lnTo>
                    <a:pt x="1476" y="1950"/>
                  </a:lnTo>
                  <a:lnTo>
                    <a:pt x="1476" y="1948"/>
                  </a:lnTo>
                  <a:lnTo>
                    <a:pt x="1472" y="1940"/>
                  </a:lnTo>
                  <a:lnTo>
                    <a:pt x="1472" y="1940"/>
                  </a:lnTo>
                  <a:lnTo>
                    <a:pt x="1472" y="1938"/>
                  </a:lnTo>
                  <a:lnTo>
                    <a:pt x="1472" y="1938"/>
                  </a:lnTo>
                  <a:lnTo>
                    <a:pt x="1472" y="1936"/>
                  </a:lnTo>
                  <a:lnTo>
                    <a:pt x="1472" y="1936"/>
                  </a:lnTo>
                  <a:lnTo>
                    <a:pt x="1472" y="1934"/>
                  </a:lnTo>
                  <a:lnTo>
                    <a:pt x="1472" y="1934"/>
                  </a:lnTo>
                  <a:lnTo>
                    <a:pt x="1470" y="1930"/>
                  </a:lnTo>
                  <a:lnTo>
                    <a:pt x="1470" y="1930"/>
                  </a:lnTo>
                  <a:lnTo>
                    <a:pt x="1468" y="1926"/>
                  </a:lnTo>
                  <a:lnTo>
                    <a:pt x="1468" y="1926"/>
                  </a:lnTo>
                  <a:lnTo>
                    <a:pt x="1466" y="1926"/>
                  </a:lnTo>
                  <a:lnTo>
                    <a:pt x="1466" y="1926"/>
                  </a:lnTo>
                  <a:lnTo>
                    <a:pt x="1468" y="1924"/>
                  </a:lnTo>
                  <a:lnTo>
                    <a:pt x="1468" y="1924"/>
                  </a:lnTo>
                  <a:lnTo>
                    <a:pt x="1466" y="1918"/>
                  </a:lnTo>
                  <a:lnTo>
                    <a:pt x="1466" y="1918"/>
                  </a:lnTo>
                  <a:lnTo>
                    <a:pt x="1464" y="1916"/>
                  </a:lnTo>
                  <a:lnTo>
                    <a:pt x="1464" y="1916"/>
                  </a:lnTo>
                  <a:lnTo>
                    <a:pt x="1464" y="1914"/>
                  </a:lnTo>
                  <a:lnTo>
                    <a:pt x="1464" y="1914"/>
                  </a:lnTo>
                  <a:lnTo>
                    <a:pt x="1462" y="1910"/>
                  </a:lnTo>
                  <a:lnTo>
                    <a:pt x="1462" y="1910"/>
                  </a:lnTo>
                  <a:lnTo>
                    <a:pt x="1460" y="1908"/>
                  </a:lnTo>
                  <a:lnTo>
                    <a:pt x="1460" y="1906"/>
                  </a:lnTo>
                  <a:lnTo>
                    <a:pt x="1460" y="1906"/>
                  </a:lnTo>
                  <a:lnTo>
                    <a:pt x="1458" y="1902"/>
                  </a:lnTo>
                  <a:lnTo>
                    <a:pt x="1458" y="1902"/>
                  </a:lnTo>
                  <a:lnTo>
                    <a:pt x="1454" y="1898"/>
                  </a:lnTo>
                  <a:lnTo>
                    <a:pt x="1454" y="1898"/>
                  </a:lnTo>
                  <a:lnTo>
                    <a:pt x="1452" y="1892"/>
                  </a:lnTo>
                  <a:lnTo>
                    <a:pt x="1452" y="1892"/>
                  </a:lnTo>
                  <a:lnTo>
                    <a:pt x="1452" y="1890"/>
                  </a:lnTo>
                  <a:lnTo>
                    <a:pt x="1452" y="1890"/>
                  </a:lnTo>
                  <a:lnTo>
                    <a:pt x="1452" y="1886"/>
                  </a:lnTo>
                  <a:lnTo>
                    <a:pt x="1452" y="1884"/>
                  </a:lnTo>
                  <a:lnTo>
                    <a:pt x="1452" y="1884"/>
                  </a:lnTo>
                  <a:lnTo>
                    <a:pt x="1450" y="1880"/>
                  </a:lnTo>
                  <a:lnTo>
                    <a:pt x="1450" y="1880"/>
                  </a:lnTo>
                  <a:lnTo>
                    <a:pt x="1452" y="1874"/>
                  </a:lnTo>
                  <a:lnTo>
                    <a:pt x="1452" y="1874"/>
                  </a:lnTo>
                  <a:lnTo>
                    <a:pt x="1450" y="1870"/>
                  </a:lnTo>
                  <a:lnTo>
                    <a:pt x="1448" y="1868"/>
                  </a:lnTo>
                  <a:lnTo>
                    <a:pt x="1448" y="1866"/>
                  </a:lnTo>
                  <a:lnTo>
                    <a:pt x="1448" y="1866"/>
                  </a:lnTo>
                  <a:lnTo>
                    <a:pt x="1444" y="1864"/>
                  </a:lnTo>
                  <a:lnTo>
                    <a:pt x="1444" y="1864"/>
                  </a:lnTo>
                  <a:lnTo>
                    <a:pt x="1444" y="1862"/>
                  </a:lnTo>
                  <a:lnTo>
                    <a:pt x="1442" y="1862"/>
                  </a:lnTo>
                  <a:lnTo>
                    <a:pt x="1442" y="1862"/>
                  </a:lnTo>
                  <a:lnTo>
                    <a:pt x="1440" y="1858"/>
                  </a:lnTo>
                  <a:lnTo>
                    <a:pt x="1440" y="1858"/>
                  </a:lnTo>
                  <a:lnTo>
                    <a:pt x="1440" y="1856"/>
                  </a:lnTo>
                  <a:lnTo>
                    <a:pt x="1440" y="1856"/>
                  </a:lnTo>
                  <a:lnTo>
                    <a:pt x="1440" y="1852"/>
                  </a:lnTo>
                  <a:lnTo>
                    <a:pt x="1440" y="1852"/>
                  </a:lnTo>
                  <a:lnTo>
                    <a:pt x="1440" y="1850"/>
                  </a:lnTo>
                  <a:lnTo>
                    <a:pt x="1440" y="1850"/>
                  </a:lnTo>
                  <a:lnTo>
                    <a:pt x="1438" y="1846"/>
                  </a:lnTo>
                  <a:lnTo>
                    <a:pt x="1438" y="1846"/>
                  </a:lnTo>
                  <a:lnTo>
                    <a:pt x="1438" y="1842"/>
                  </a:lnTo>
                  <a:lnTo>
                    <a:pt x="1438" y="1842"/>
                  </a:lnTo>
                  <a:lnTo>
                    <a:pt x="1436" y="1840"/>
                  </a:lnTo>
                  <a:lnTo>
                    <a:pt x="1436" y="1840"/>
                  </a:lnTo>
                  <a:lnTo>
                    <a:pt x="1434" y="1836"/>
                  </a:lnTo>
                  <a:lnTo>
                    <a:pt x="1434" y="1836"/>
                  </a:lnTo>
                  <a:lnTo>
                    <a:pt x="1434" y="1834"/>
                  </a:lnTo>
                  <a:lnTo>
                    <a:pt x="1434" y="1834"/>
                  </a:lnTo>
                  <a:lnTo>
                    <a:pt x="1434" y="1832"/>
                  </a:lnTo>
                  <a:lnTo>
                    <a:pt x="1434" y="1832"/>
                  </a:lnTo>
                  <a:lnTo>
                    <a:pt x="1432" y="1828"/>
                  </a:lnTo>
                  <a:lnTo>
                    <a:pt x="1432" y="1828"/>
                  </a:lnTo>
                  <a:lnTo>
                    <a:pt x="1432" y="1826"/>
                  </a:lnTo>
                  <a:lnTo>
                    <a:pt x="1432" y="1826"/>
                  </a:lnTo>
                  <a:lnTo>
                    <a:pt x="1432" y="1822"/>
                  </a:lnTo>
                  <a:lnTo>
                    <a:pt x="1432" y="1822"/>
                  </a:lnTo>
                  <a:lnTo>
                    <a:pt x="1432" y="1820"/>
                  </a:lnTo>
                  <a:lnTo>
                    <a:pt x="1432" y="1820"/>
                  </a:lnTo>
                  <a:lnTo>
                    <a:pt x="1430" y="1816"/>
                  </a:lnTo>
                  <a:lnTo>
                    <a:pt x="1430" y="1816"/>
                  </a:lnTo>
                  <a:lnTo>
                    <a:pt x="1430" y="1814"/>
                  </a:lnTo>
                  <a:lnTo>
                    <a:pt x="1430" y="1814"/>
                  </a:lnTo>
                  <a:lnTo>
                    <a:pt x="1428" y="1812"/>
                  </a:lnTo>
                  <a:lnTo>
                    <a:pt x="1428" y="1812"/>
                  </a:lnTo>
                  <a:lnTo>
                    <a:pt x="1426" y="1808"/>
                  </a:lnTo>
                  <a:lnTo>
                    <a:pt x="1426" y="1808"/>
                  </a:lnTo>
                  <a:lnTo>
                    <a:pt x="1424" y="1806"/>
                  </a:lnTo>
                  <a:lnTo>
                    <a:pt x="1424" y="1806"/>
                  </a:lnTo>
                  <a:lnTo>
                    <a:pt x="1422" y="1800"/>
                  </a:lnTo>
                  <a:lnTo>
                    <a:pt x="1422" y="1800"/>
                  </a:lnTo>
                  <a:lnTo>
                    <a:pt x="1420" y="1796"/>
                  </a:lnTo>
                  <a:lnTo>
                    <a:pt x="1418" y="1796"/>
                  </a:lnTo>
                  <a:lnTo>
                    <a:pt x="1418" y="1796"/>
                  </a:lnTo>
                  <a:lnTo>
                    <a:pt x="1418" y="1794"/>
                  </a:lnTo>
                  <a:lnTo>
                    <a:pt x="1418" y="1794"/>
                  </a:lnTo>
                  <a:lnTo>
                    <a:pt x="1418" y="1790"/>
                  </a:lnTo>
                  <a:lnTo>
                    <a:pt x="1418" y="1790"/>
                  </a:lnTo>
                  <a:lnTo>
                    <a:pt x="1418" y="1788"/>
                  </a:lnTo>
                  <a:lnTo>
                    <a:pt x="1418" y="1788"/>
                  </a:lnTo>
                  <a:lnTo>
                    <a:pt x="1418" y="1784"/>
                  </a:lnTo>
                  <a:lnTo>
                    <a:pt x="1418" y="1784"/>
                  </a:lnTo>
                  <a:lnTo>
                    <a:pt x="1416" y="1778"/>
                  </a:lnTo>
                  <a:lnTo>
                    <a:pt x="1416" y="1778"/>
                  </a:lnTo>
                  <a:lnTo>
                    <a:pt x="1414" y="1776"/>
                  </a:lnTo>
                  <a:lnTo>
                    <a:pt x="1414" y="1776"/>
                  </a:lnTo>
                  <a:lnTo>
                    <a:pt x="1414" y="1774"/>
                  </a:lnTo>
                  <a:lnTo>
                    <a:pt x="1414" y="1774"/>
                  </a:lnTo>
                  <a:lnTo>
                    <a:pt x="1414" y="1772"/>
                  </a:lnTo>
                  <a:lnTo>
                    <a:pt x="1414" y="1772"/>
                  </a:lnTo>
                  <a:lnTo>
                    <a:pt x="1412" y="1768"/>
                  </a:lnTo>
                  <a:lnTo>
                    <a:pt x="1412" y="1768"/>
                  </a:lnTo>
                  <a:lnTo>
                    <a:pt x="1410" y="1768"/>
                  </a:lnTo>
                  <a:lnTo>
                    <a:pt x="1410" y="1768"/>
                  </a:lnTo>
                  <a:lnTo>
                    <a:pt x="1412" y="1764"/>
                  </a:lnTo>
                  <a:lnTo>
                    <a:pt x="1410" y="1762"/>
                  </a:lnTo>
                  <a:lnTo>
                    <a:pt x="1410" y="1760"/>
                  </a:lnTo>
                  <a:lnTo>
                    <a:pt x="1410" y="1760"/>
                  </a:lnTo>
                  <a:lnTo>
                    <a:pt x="1408" y="1756"/>
                  </a:lnTo>
                  <a:lnTo>
                    <a:pt x="1408" y="1756"/>
                  </a:lnTo>
                  <a:lnTo>
                    <a:pt x="1406" y="1752"/>
                  </a:lnTo>
                  <a:lnTo>
                    <a:pt x="1406" y="1752"/>
                  </a:lnTo>
                  <a:lnTo>
                    <a:pt x="1404" y="1750"/>
                  </a:lnTo>
                  <a:lnTo>
                    <a:pt x="1404" y="1750"/>
                  </a:lnTo>
                  <a:lnTo>
                    <a:pt x="1402" y="1748"/>
                  </a:lnTo>
                  <a:lnTo>
                    <a:pt x="1402" y="1748"/>
                  </a:lnTo>
                  <a:lnTo>
                    <a:pt x="1400" y="1746"/>
                  </a:lnTo>
                  <a:lnTo>
                    <a:pt x="1400" y="1746"/>
                  </a:lnTo>
                  <a:lnTo>
                    <a:pt x="1400" y="1742"/>
                  </a:lnTo>
                  <a:lnTo>
                    <a:pt x="1400" y="1742"/>
                  </a:lnTo>
                  <a:lnTo>
                    <a:pt x="1398" y="1740"/>
                  </a:lnTo>
                  <a:lnTo>
                    <a:pt x="1398" y="1740"/>
                  </a:lnTo>
                  <a:lnTo>
                    <a:pt x="1398" y="1738"/>
                  </a:lnTo>
                  <a:lnTo>
                    <a:pt x="1398" y="1738"/>
                  </a:lnTo>
                  <a:lnTo>
                    <a:pt x="1398" y="1736"/>
                  </a:lnTo>
                  <a:lnTo>
                    <a:pt x="1398" y="1736"/>
                  </a:lnTo>
                  <a:lnTo>
                    <a:pt x="1398" y="1732"/>
                  </a:lnTo>
                  <a:lnTo>
                    <a:pt x="1398" y="1732"/>
                  </a:lnTo>
                  <a:lnTo>
                    <a:pt x="1396" y="1730"/>
                  </a:lnTo>
                  <a:lnTo>
                    <a:pt x="1396" y="1730"/>
                  </a:lnTo>
                  <a:lnTo>
                    <a:pt x="1396" y="1728"/>
                  </a:lnTo>
                  <a:lnTo>
                    <a:pt x="1396" y="1728"/>
                  </a:lnTo>
                  <a:lnTo>
                    <a:pt x="1396" y="1724"/>
                  </a:lnTo>
                  <a:lnTo>
                    <a:pt x="1396" y="1724"/>
                  </a:lnTo>
                  <a:lnTo>
                    <a:pt x="1394" y="1720"/>
                  </a:lnTo>
                  <a:lnTo>
                    <a:pt x="1394" y="1720"/>
                  </a:lnTo>
                  <a:lnTo>
                    <a:pt x="1394" y="1718"/>
                  </a:lnTo>
                  <a:lnTo>
                    <a:pt x="1394" y="1718"/>
                  </a:lnTo>
                  <a:lnTo>
                    <a:pt x="1394" y="1716"/>
                  </a:lnTo>
                  <a:lnTo>
                    <a:pt x="1394" y="1716"/>
                  </a:lnTo>
                  <a:lnTo>
                    <a:pt x="1392" y="1710"/>
                  </a:lnTo>
                  <a:lnTo>
                    <a:pt x="1390" y="1706"/>
                  </a:lnTo>
                  <a:lnTo>
                    <a:pt x="1390" y="1706"/>
                  </a:lnTo>
                  <a:lnTo>
                    <a:pt x="1386" y="1706"/>
                  </a:lnTo>
                  <a:lnTo>
                    <a:pt x="1386" y="1706"/>
                  </a:lnTo>
                  <a:lnTo>
                    <a:pt x="1386" y="1704"/>
                  </a:lnTo>
                  <a:lnTo>
                    <a:pt x="1386" y="1704"/>
                  </a:lnTo>
                  <a:lnTo>
                    <a:pt x="1386" y="1700"/>
                  </a:lnTo>
                  <a:lnTo>
                    <a:pt x="1386" y="1700"/>
                  </a:lnTo>
                  <a:lnTo>
                    <a:pt x="1384" y="1698"/>
                  </a:lnTo>
                  <a:lnTo>
                    <a:pt x="1384" y="1698"/>
                  </a:lnTo>
                  <a:lnTo>
                    <a:pt x="1382" y="1696"/>
                  </a:lnTo>
                  <a:lnTo>
                    <a:pt x="1382" y="1696"/>
                  </a:lnTo>
                  <a:lnTo>
                    <a:pt x="1382" y="1694"/>
                  </a:lnTo>
                  <a:lnTo>
                    <a:pt x="1382" y="1694"/>
                  </a:lnTo>
                  <a:lnTo>
                    <a:pt x="1382" y="1690"/>
                  </a:lnTo>
                  <a:lnTo>
                    <a:pt x="1382" y="1690"/>
                  </a:lnTo>
                  <a:lnTo>
                    <a:pt x="1382" y="1688"/>
                  </a:lnTo>
                  <a:lnTo>
                    <a:pt x="1382" y="1688"/>
                  </a:lnTo>
                  <a:lnTo>
                    <a:pt x="1382" y="1686"/>
                  </a:lnTo>
                  <a:lnTo>
                    <a:pt x="1382" y="1686"/>
                  </a:lnTo>
                  <a:lnTo>
                    <a:pt x="1380" y="1682"/>
                  </a:lnTo>
                  <a:lnTo>
                    <a:pt x="1380" y="1682"/>
                  </a:lnTo>
                  <a:lnTo>
                    <a:pt x="1380" y="1680"/>
                  </a:lnTo>
                  <a:lnTo>
                    <a:pt x="1378" y="1678"/>
                  </a:lnTo>
                  <a:lnTo>
                    <a:pt x="1378" y="1678"/>
                  </a:lnTo>
                  <a:lnTo>
                    <a:pt x="1378" y="1674"/>
                  </a:lnTo>
                  <a:lnTo>
                    <a:pt x="1378" y="1672"/>
                  </a:lnTo>
                  <a:lnTo>
                    <a:pt x="1378" y="1672"/>
                  </a:lnTo>
                  <a:lnTo>
                    <a:pt x="1378" y="1670"/>
                  </a:lnTo>
                  <a:lnTo>
                    <a:pt x="1376" y="1668"/>
                  </a:lnTo>
                  <a:lnTo>
                    <a:pt x="1376" y="1668"/>
                  </a:lnTo>
                  <a:lnTo>
                    <a:pt x="1376" y="1664"/>
                  </a:lnTo>
                  <a:lnTo>
                    <a:pt x="1376" y="1664"/>
                  </a:lnTo>
                  <a:lnTo>
                    <a:pt x="1376" y="1658"/>
                  </a:lnTo>
                  <a:lnTo>
                    <a:pt x="1376" y="1658"/>
                  </a:lnTo>
                  <a:lnTo>
                    <a:pt x="1374" y="1654"/>
                  </a:lnTo>
                  <a:lnTo>
                    <a:pt x="1374" y="1654"/>
                  </a:lnTo>
                  <a:lnTo>
                    <a:pt x="1374" y="1652"/>
                  </a:lnTo>
                  <a:lnTo>
                    <a:pt x="1374" y="1652"/>
                  </a:lnTo>
                  <a:lnTo>
                    <a:pt x="1374" y="1650"/>
                  </a:lnTo>
                  <a:lnTo>
                    <a:pt x="1374" y="1650"/>
                  </a:lnTo>
                  <a:lnTo>
                    <a:pt x="1372" y="1646"/>
                  </a:lnTo>
                  <a:lnTo>
                    <a:pt x="1372" y="1646"/>
                  </a:lnTo>
                  <a:lnTo>
                    <a:pt x="1370" y="1642"/>
                  </a:lnTo>
                  <a:lnTo>
                    <a:pt x="1370" y="1640"/>
                  </a:lnTo>
                  <a:lnTo>
                    <a:pt x="1370" y="1640"/>
                  </a:lnTo>
                  <a:lnTo>
                    <a:pt x="1368" y="1638"/>
                  </a:lnTo>
                  <a:lnTo>
                    <a:pt x="1368" y="1638"/>
                  </a:lnTo>
                  <a:lnTo>
                    <a:pt x="1366" y="1634"/>
                  </a:lnTo>
                  <a:lnTo>
                    <a:pt x="1366" y="1634"/>
                  </a:lnTo>
                  <a:lnTo>
                    <a:pt x="1364" y="1630"/>
                  </a:lnTo>
                  <a:lnTo>
                    <a:pt x="1364" y="1630"/>
                  </a:lnTo>
                  <a:lnTo>
                    <a:pt x="1364" y="1630"/>
                  </a:lnTo>
                  <a:lnTo>
                    <a:pt x="1364" y="1630"/>
                  </a:lnTo>
                  <a:lnTo>
                    <a:pt x="1364" y="1626"/>
                  </a:lnTo>
                  <a:lnTo>
                    <a:pt x="1364" y="1626"/>
                  </a:lnTo>
                  <a:lnTo>
                    <a:pt x="1362" y="1624"/>
                  </a:lnTo>
                  <a:lnTo>
                    <a:pt x="1362" y="1624"/>
                  </a:lnTo>
                  <a:lnTo>
                    <a:pt x="1362" y="1620"/>
                  </a:lnTo>
                  <a:lnTo>
                    <a:pt x="1362" y="1620"/>
                  </a:lnTo>
                  <a:lnTo>
                    <a:pt x="1362" y="1616"/>
                  </a:lnTo>
                  <a:lnTo>
                    <a:pt x="1362" y="1616"/>
                  </a:lnTo>
                  <a:lnTo>
                    <a:pt x="1360" y="1616"/>
                  </a:lnTo>
                  <a:lnTo>
                    <a:pt x="1360" y="1616"/>
                  </a:lnTo>
                  <a:lnTo>
                    <a:pt x="1360" y="1612"/>
                  </a:lnTo>
                  <a:lnTo>
                    <a:pt x="1360" y="1612"/>
                  </a:lnTo>
                  <a:lnTo>
                    <a:pt x="1358" y="1610"/>
                  </a:lnTo>
                  <a:lnTo>
                    <a:pt x="1358" y="1610"/>
                  </a:lnTo>
                  <a:lnTo>
                    <a:pt x="1358" y="1608"/>
                  </a:lnTo>
                  <a:lnTo>
                    <a:pt x="1358" y="1608"/>
                  </a:lnTo>
                  <a:lnTo>
                    <a:pt x="1356" y="1604"/>
                  </a:lnTo>
                  <a:lnTo>
                    <a:pt x="1356" y="1604"/>
                  </a:lnTo>
                  <a:lnTo>
                    <a:pt x="1356" y="1602"/>
                  </a:lnTo>
                  <a:lnTo>
                    <a:pt x="1356" y="1602"/>
                  </a:lnTo>
                  <a:lnTo>
                    <a:pt x="1354" y="1598"/>
                  </a:lnTo>
                  <a:lnTo>
                    <a:pt x="1354" y="1598"/>
                  </a:lnTo>
                  <a:lnTo>
                    <a:pt x="1354" y="1596"/>
                  </a:lnTo>
                  <a:lnTo>
                    <a:pt x="1354" y="1596"/>
                  </a:lnTo>
                  <a:lnTo>
                    <a:pt x="1354" y="1592"/>
                  </a:lnTo>
                  <a:lnTo>
                    <a:pt x="1354" y="1592"/>
                  </a:lnTo>
                  <a:lnTo>
                    <a:pt x="1352" y="1588"/>
                  </a:lnTo>
                  <a:lnTo>
                    <a:pt x="1352" y="1588"/>
                  </a:lnTo>
                  <a:lnTo>
                    <a:pt x="1352" y="1588"/>
                  </a:lnTo>
                  <a:lnTo>
                    <a:pt x="1352" y="1588"/>
                  </a:lnTo>
                  <a:lnTo>
                    <a:pt x="1352" y="1586"/>
                  </a:lnTo>
                  <a:lnTo>
                    <a:pt x="1352" y="1582"/>
                  </a:lnTo>
                  <a:lnTo>
                    <a:pt x="1352" y="1582"/>
                  </a:lnTo>
                  <a:lnTo>
                    <a:pt x="1348" y="1578"/>
                  </a:lnTo>
                  <a:lnTo>
                    <a:pt x="1348" y="1578"/>
                  </a:lnTo>
                  <a:lnTo>
                    <a:pt x="1348" y="1578"/>
                  </a:lnTo>
                  <a:lnTo>
                    <a:pt x="1348" y="1578"/>
                  </a:lnTo>
                  <a:lnTo>
                    <a:pt x="1348" y="1576"/>
                  </a:lnTo>
                  <a:lnTo>
                    <a:pt x="1348" y="1576"/>
                  </a:lnTo>
                  <a:lnTo>
                    <a:pt x="1348" y="1572"/>
                  </a:lnTo>
                  <a:lnTo>
                    <a:pt x="1348" y="1572"/>
                  </a:lnTo>
                  <a:lnTo>
                    <a:pt x="1344" y="1568"/>
                  </a:lnTo>
                  <a:lnTo>
                    <a:pt x="1344" y="1568"/>
                  </a:lnTo>
                  <a:lnTo>
                    <a:pt x="1344" y="1566"/>
                  </a:lnTo>
                  <a:lnTo>
                    <a:pt x="1344" y="1566"/>
                  </a:lnTo>
                  <a:lnTo>
                    <a:pt x="1340" y="1562"/>
                  </a:lnTo>
                  <a:lnTo>
                    <a:pt x="1340" y="1562"/>
                  </a:lnTo>
                  <a:lnTo>
                    <a:pt x="1340" y="1554"/>
                  </a:lnTo>
                  <a:lnTo>
                    <a:pt x="1340" y="1554"/>
                  </a:lnTo>
                  <a:lnTo>
                    <a:pt x="1338" y="1548"/>
                  </a:lnTo>
                  <a:lnTo>
                    <a:pt x="1338" y="1548"/>
                  </a:lnTo>
                  <a:lnTo>
                    <a:pt x="1338" y="1548"/>
                  </a:lnTo>
                  <a:lnTo>
                    <a:pt x="1338" y="1548"/>
                  </a:lnTo>
                  <a:lnTo>
                    <a:pt x="1336" y="1544"/>
                  </a:lnTo>
                  <a:lnTo>
                    <a:pt x="1334" y="1542"/>
                  </a:lnTo>
                  <a:lnTo>
                    <a:pt x="1334" y="1542"/>
                  </a:lnTo>
                  <a:lnTo>
                    <a:pt x="1332" y="1540"/>
                  </a:lnTo>
                  <a:lnTo>
                    <a:pt x="1332" y="1540"/>
                  </a:lnTo>
                  <a:lnTo>
                    <a:pt x="1332" y="1538"/>
                  </a:lnTo>
                  <a:lnTo>
                    <a:pt x="1332" y="1538"/>
                  </a:lnTo>
                  <a:lnTo>
                    <a:pt x="1330" y="1536"/>
                  </a:lnTo>
                  <a:lnTo>
                    <a:pt x="1330" y="1536"/>
                  </a:lnTo>
                  <a:lnTo>
                    <a:pt x="1330" y="1532"/>
                  </a:lnTo>
                  <a:lnTo>
                    <a:pt x="1330" y="1532"/>
                  </a:lnTo>
                  <a:lnTo>
                    <a:pt x="1328" y="1528"/>
                  </a:lnTo>
                  <a:lnTo>
                    <a:pt x="1328" y="1528"/>
                  </a:lnTo>
                  <a:lnTo>
                    <a:pt x="1326" y="1528"/>
                  </a:lnTo>
                  <a:lnTo>
                    <a:pt x="1326" y="1528"/>
                  </a:lnTo>
                  <a:lnTo>
                    <a:pt x="1328" y="1526"/>
                  </a:lnTo>
                  <a:lnTo>
                    <a:pt x="1328" y="1526"/>
                  </a:lnTo>
                  <a:lnTo>
                    <a:pt x="1328" y="1524"/>
                  </a:lnTo>
                  <a:lnTo>
                    <a:pt x="1328" y="1524"/>
                  </a:lnTo>
                  <a:lnTo>
                    <a:pt x="1328" y="1516"/>
                  </a:lnTo>
                  <a:lnTo>
                    <a:pt x="1328" y="1516"/>
                  </a:lnTo>
                  <a:lnTo>
                    <a:pt x="1326" y="1512"/>
                  </a:lnTo>
                  <a:lnTo>
                    <a:pt x="1326" y="1512"/>
                  </a:lnTo>
                  <a:lnTo>
                    <a:pt x="1324" y="1512"/>
                  </a:lnTo>
                  <a:lnTo>
                    <a:pt x="1324" y="1512"/>
                  </a:lnTo>
                  <a:lnTo>
                    <a:pt x="1324" y="1510"/>
                  </a:lnTo>
                  <a:lnTo>
                    <a:pt x="1324" y="1510"/>
                  </a:lnTo>
                  <a:lnTo>
                    <a:pt x="1322" y="1506"/>
                  </a:lnTo>
                  <a:lnTo>
                    <a:pt x="1322" y="1506"/>
                  </a:lnTo>
                  <a:lnTo>
                    <a:pt x="1322" y="1506"/>
                  </a:lnTo>
                  <a:lnTo>
                    <a:pt x="1322" y="1506"/>
                  </a:lnTo>
                  <a:lnTo>
                    <a:pt x="1320" y="1502"/>
                  </a:lnTo>
                  <a:lnTo>
                    <a:pt x="1320" y="1500"/>
                  </a:lnTo>
                  <a:lnTo>
                    <a:pt x="1320" y="1500"/>
                  </a:lnTo>
                  <a:lnTo>
                    <a:pt x="1318" y="1498"/>
                  </a:lnTo>
                  <a:lnTo>
                    <a:pt x="1318" y="1498"/>
                  </a:lnTo>
                  <a:lnTo>
                    <a:pt x="1316" y="1492"/>
                  </a:lnTo>
                  <a:lnTo>
                    <a:pt x="1316" y="1492"/>
                  </a:lnTo>
                  <a:lnTo>
                    <a:pt x="1316" y="1490"/>
                  </a:lnTo>
                  <a:lnTo>
                    <a:pt x="1316" y="1490"/>
                  </a:lnTo>
                  <a:lnTo>
                    <a:pt x="1314" y="1488"/>
                  </a:lnTo>
                  <a:lnTo>
                    <a:pt x="1314" y="1488"/>
                  </a:lnTo>
                  <a:lnTo>
                    <a:pt x="1314" y="1486"/>
                  </a:lnTo>
                  <a:lnTo>
                    <a:pt x="1314" y="1486"/>
                  </a:lnTo>
                  <a:lnTo>
                    <a:pt x="1314" y="1482"/>
                  </a:lnTo>
                  <a:lnTo>
                    <a:pt x="1314" y="1482"/>
                  </a:lnTo>
                  <a:lnTo>
                    <a:pt x="1312" y="1478"/>
                  </a:lnTo>
                  <a:lnTo>
                    <a:pt x="1312" y="1478"/>
                  </a:lnTo>
                  <a:lnTo>
                    <a:pt x="1310" y="1476"/>
                  </a:lnTo>
                  <a:lnTo>
                    <a:pt x="1310" y="1476"/>
                  </a:lnTo>
                  <a:lnTo>
                    <a:pt x="1310" y="1474"/>
                  </a:lnTo>
                  <a:lnTo>
                    <a:pt x="1310" y="1474"/>
                  </a:lnTo>
                  <a:lnTo>
                    <a:pt x="1310" y="1470"/>
                  </a:lnTo>
                  <a:lnTo>
                    <a:pt x="1310" y="1470"/>
                  </a:lnTo>
                  <a:lnTo>
                    <a:pt x="1308" y="1468"/>
                  </a:lnTo>
                  <a:lnTo>
                    <a:pt x="1308" y="1468"/>
                  </a:lnTo>
                  <a:lnTo>
                    <a:pt x="1308" y="1466"/>
                  </a:lnTo>
                  <a:lnTo>
                    <a:pt x="1308" y="1466"/>
                  </a:lnTo>
                  <a:lnTo>
                    <a:pt x="1306" y="1462"/>
                  </a:lnTo>
                  <a:lnTo>
                    <a:pt x="1306" y="1462"/>
                  </a:lnTo>
                  <a:lnTo>
                    <a:pt x="1306" y="1460"/>
                  </a:lnTo>
                  <a:lnTo>
                    <a:pt x="1306" y="1460"/>
                  </a:lnTo>
                  <a:lnTo>
                    <a:pt x="1304" y="1456"/>
                  </a:lnTo>
                  <a:lnTo>
                    <a:pt x="1304" y="1454"/>
                  </a:lnTo>
                  <a:lnTo>
                    <a:pt x="1304" y="1454"/>
                  </a:lnTo>
                  <a:lnTo>
                    <a:pt x="1302" y="1452"/>
                  </a:lnTo>
                  <a:lnTo>
                    <a:pt x="1302" y="1452"/>
                  </a:lnTo>
                  <a:lnTo>
                    <a:pt x="1302" y="1450"/>
                  </a:lnTo>
                  <a:lnTo>
                    <a:pt x="1302" y="1450"/>
                  </a:lnTo>
                  <a:lnTo>
                    <a:pt x="1300" y="1448"/>
                  </a:lnTo>
                  <a:lnTo>
                    <a:pt x="1300" y="1448"/>
                  </a:lnTo>
                  <a:lnTo>
                    <a:pt x="1300" y="1444"/>
                  </a:lnTo>
                  <a:lnTo>
                    <a:pt x="1300" y="1444"/>
                  </a:lnTo>
                  <a:lnTo>
                    <a:pt x="1300" y="1442"/>
                  </a:lnTo>
                  <a:lnTo>
                    <a:pt x="1300" y="1442"/>
                  </a:lnTo>
                  <a:lnTo>
                    <a:pt x="1298" y="1438"/>
                  </a:lnTo>
                  <a:lnTo>
                    <a:pt x="1298" y="1438"/>
                  </a:lnTo>
                  <a:lnTo>
                    <a:pt x="1296" y="1434"/>
                  </a:lnTo>
                  <a:lnTo>
                    <a:pt x="1296" y="1432"/>
                  </a:lnTo>
                  <a:lnTo>
                    <a:pt x="1296" y="1432"/>
                  </a:lnTo>
                  <a:lnTo>
                    <a:pt x="1290" y="1426"/>
                  </a:lnTo>
                  <a:lnTo>
                    <a:pt x="1290" y="1426"/>
                  </a:lnTo>
                  <a:lnTo>
                    <a:pt x="1288" y="1424"/>
                  </a:lnTo>
                  <a:lnTo>
                    <a:pt x="1288" y="1424"/>
                  </a:lnTo>
                  <a:lnTo>
                    <a:pt x="1288" y="1422"/>
                  </a:lnTo>
                  <a:lnTo>
                    <a:pt x="1288" y="1422"/>
                  </a:lnTo>
                  <a:lnTo>
                    <a:pt x="1288" y="1418"/>
                  </a:lnTo>
                  <a:lnTo>
                    <a:pt x="1288" y="1418"/>
                  </a:lnTo>
                  <a:lnTo>
                    <a:pt x="1288" y="1416"/>
                  </a:lnTo>
                  <a:lnTo>
                    <a:pt x="1288" y="1416"/>
                  </a:lnTo>
                  <a:lnTo>
                    <a:pt x="1286" y="1412"/>
                  </a:lnTo>
                  <a:lnTo>
                    <a:pt x="1286" y="1412"/>
                  </a:lnTo>
                  <a:lnTo>
                    <a:pt x="1286" y="1410"/>
                  </a:lnTo>
                  <a:lnTo>
                    <a:pt x="1286" y="1410"/>
                  </a:lnTo>
                  <a:lnTo>
                    <a:pt x="1286" y="1406"/>
                  </a:lnTo>
                  <a:lnTo>
                    <a:pt x="1286" y="1406"/>
                  </a:lnTo>
                  <a:lnTo>
                    <a:pt x="1286" y="1404"/>
                  </a:lnTo>
                  <a:lnTo>
                    <a:pt x="1284" y="1402"/>
                  </a:lnTo>
                  <a:lnTo>
                    <a:pt x="1284" y="1402"/>
                  </a:lnTo>
                  <a:lnTo>
                    <a:pt x="1284" y="1402"/>
                  </a:lnTo>
                  <a:lnTo>
                    <a:pt x="1282" y="1396"/>
                  </a:lnTo>
                  <a:lnTo>
                    <a:pt x="1282" y="1396"/>
                  </a:lnTo>
                  <a:lnTo>
                    <a:pt x="1280" y="1394"/>
                  </a:lnTo>
                  <a:lnTo>
                    <a:pt x="1280" y="1394"/>
                  </a:lnTo>
                  <a:lnTo>
                    <a:pt x="1278" y="1392"/>
                  </a:lnTo>
                  <a:lnTo>
                    <a:pt x="1278" y="1392"/>
                  </a:lnTo>
                  <a:lnTo>
                    <a:pt x="1278" y="1390"/>
                  </a:lnTo>
                  <a:lnTo>
                    <a:pt x="1278" y="1390"/>
                  </a:lnTo>
                  <a:lnTo>
                    <a:pt x="1276" y="1386"/>
                  </a:lnTo>
                  <a:lnTo>
                    <a:pt x="1276" y="1386"/>
                  </a:lnTo>
                  <a:lnTo>
                    <a:pt x="1278" y="1384"/>
                  </a:lnTo>
                  <a:lnTo>
                    <a:pt x="1278" y="1384"/>
                  </a:lnTo>
                  <a:lnTo>
                    <a:pt x="1278" y="1382"/>
                  </a:lnTo>
                  <a:lnTo>
                    <a:pt x="1278" y="1382"/>
                  </a:lnTo>
                  <a:lnTo>
                    <a:pt x="1280" y="1380"/>
                  </a:lnTo>
                  <a:lnTo>
                    <a:pt x="1280" y="1380"/>
                  </a:lnTo>
                  <a:lnTo>
                    <a:pt x="1280" y="1376"/>
                  </a:lnTo>
                  <a:lnTo>
                    <a:pt x="1280" y="1376"/>
                  </a:lnTo>
                  <a:lnTo>
                    <a:pt x="1282" y="1372"/>
                  </a:lnTo>
                  <a:lnTo>
                    <a:pt x="1282" y="1372"/>
                  </a:lnTo>
                  <a:lnTo>
                    <a:pt x="1282" y="1370"/>
                  </a:lnTo>
                  <a:lnTo>
                    <a:pt x="1282" y="1370"/>
                  </a:lnTo>
                  <a:lnTo>
                    <a:pt x="1282" y="1368"/>
                  </a:lnTo>
                  <a:lnTo>
                    <a:pt x="1282" y="1368"/>
                  </a:lnTo>
                  <a:lnTo>
                    <a:pt x="1284" y="1364"/>
                  </a:lnTo>
                  <a:lnTo>
                    <a:pt x="1284" y="1364"/>
                  </a:lnTo>
                  <a:lnTo>
                    <a:pt x="1284" y="1362"/>
                  </a:lnTo>
                  <a:lnTo>
                    <a:pt x="1284" y="1362"/>
                  </a:lnTo>
                  <a:lnTo>
                    <a:pt x="1284" y="1358"/>
                  </a:lnTo>
                  <a:lnTo>
                    <a:pt x="1284" y="1358"/>
                  </a:lnTo>
                  <a:lnTo>
                    <a:pt x="1284" y="1356"/>
                  </a:lnTo>
                  <a:lnTo>
                    <a:pt x="1284" y="1356"/>
                  </a:lnTo>
                  <a:lnTo>
                    <a:pt x="1284" y="1354"/>
                  </a:lnTo>
                  <a:lnTo>
                    <a:pt x="1284" y="1354"/>
                  </a:lnTo>
                  <a:lnTo>
                    <a:pt x="1286" y="1352"/>
                  </a:lnTo>
                  <a:lnTo>
                    <a:pt x="1286" y="1352"/>
                  </a:lnTo>
                  <a:lnTo>
                    <a:pt x="1286" y="1348"/>
                  </a:lnTo>
                  <a:lnTo>
                    <a:pt x="1286" y="1348"/>
                  </a:lnTo>
                  <a:lnTo>
                    <a:pt x="1288" y="1344"/>
                  </a:lnTo>
                  <a:lnTo>
                    <a:pt x="1288" y="1344"/>
                  </a:lnTo>
                  <a:lnTo>
                    <a:pt x="1288" y="1342"/>
                  </a:lnTo>
                  <a:lnTo>
                    <a:pt x="1288" y="1342"/>
                  </a:lnTo>
                  <a:lnTo>
                    <a:pt x="1290" y="1336"/>
                  </a:lnTo>
                  <a:lnTo>
                    <a:pt x="1290" y="1336"/>
                  </a:lnTo>
                  <a:lnTo>
                    <a:pt x="1292" y="1330"/>
                  </a:lnTo>
                  <a:lnTo>
                    <a:pt x="1292" y="1330"/>
                  </a:lnTo>
                  <a:lnTo>
                    <a:pt x="1292" y="1324"/>
                  </a:lnTo>
                  <a:lnTo>
                    <a:pt x="1292" y="1324"/>
                  </a:lnTo>
                  <a:lnTo>
                    <a:pt x="1290" y="1318"/>
                  </a:lnTo>
                  <a:lnTo>
                    <a:pt x="1290" y="1318"/>
                  </a:lnTo>
                  <a:lnTo>
                    <a:pt x="1290" y="1314"/>
                  </a:lnTo>
                  <a:lnTo>
                    <a:pt x="1290" y="1314"/>
                  </a:lnTo>
                  <a:lnTo>
                    <a:pt x="1290" y="1312"/>
                  </a:lnTo>
                  <a:lnTo>
                    <a:pt x="1290" y="1312"/>
                  </a:lnTo>
                  <a:lnTo>
                    <a:pt x="1292" y="1310"/>
                  </a:lnTo>
                  <a:lnTo>
                    <a:pt x="1292" y="1310"/>
                  </a:lnTo>
                  <a:lnTo>
                    <a:pt x="1292" y="1308"/>
                  </a:lnTo>
                  <a:lnTo>
                    <a:pt x="1292" y="1308"/>
                  </a:lnTo>
                  <a:lnTo>
                    <a:pt x="1294" y="1306"/>
                  </a:lnTo>
                  <a:lnTo>
                    <a:pt x="1294" y="1306"/>
                  </a:lnTo>
                  <a:lnTo>
                    <a:pt x="1296" y="1300"/>
                  </a:lnTo>
                  <a:lnTo>
                    <a:pt x="1296" y="1300"/>
                  </a:lnTo>
                  <a:lnTo>
                    <a:pt x="1296" y="1294"/>
                  </a:lnTo>
                  <a:lnTo>
                    <a:pt x="1296" y="1294"/>
                  </a:lnTo>
                  <a:lnTo>
                    <a:pt x="1296" y="1294"/>
                  </a:lnTo>
                  <a:lnTo>
                    <a:pt x="1296" y="1294"/>
                  </a:lnTo>
                  <a:lnTo>
                    <a:pt x="1296" y="1292"/>
                  </a:lnTo>
                  <a:lnTo>
                    <a:pt x="1296" y="1292"/>
                  </a:lnTo>
                  <a:lnTo>
                    <a:pt x="1296" y="1288"/>
                  </a:lnTo>
                  <a:lnTo>
                    <a:pt x="1296" y="1288"/>
                  </a:lnTo>
                  <a:lnTo>
                    <a:pt x="1296" y="1288"/>
                  </a:lnTo>
                  <a:lnTo>
                    <a:pt x="1296" y="1288"/>
                  </a:lnTo>
                  <a:lnTo>
                    <a:pt x="1298" y="1284"/>
                  </a:lnTo>
                  <a:lnTo>
                    <a:pt x="1298" y="1284"/>
                  </a:lnTo>
                  <a:lnTo>
                    <a:pt x="1298" y="1280"/>
                  </a:lnTo>
                  <a:lnTo>
                    <a:pt x="1298" y="1280"/>
                  </a:lnTo>
                  <a:lnTo>
                    <a:pt x="1298" y="1278"/>
                  </a:lnTo>
                  <a:lnTo>
                    <a:pt x="1298" y="1278"/>
                  </a:lnTo>
                  <a:lnTo>
                    <a:pt x="1298" y="1274"/>
                  </a:lnTo>
                  <a:lnTo>
                    <a:pt x="1298" y="1274"/>
                  </a:lnTo>
                  <a:lnTo>
                    <a:pt x="1298" y="1272"/>
                  </a:lnTo>
                  <a:lnTo>
                    <a:pt x="1298" y="1272"/>
                  </a:lnTo>
                  <a:lnTo>
                    <a:pt x="1300" y="1270"/>
                  </a:lnTo>
                  <a:lnTo>
                    <a:pt x="1300" y="1270"/>
                  </a:lnTo>
                  <a:lnTo>
                    <a:pt x="1300" y="1268"/>
                  </a:lnTo>
                  <a:lnTo>
                    <a:pt x="1300" y="1268"/>
                  </a:lnTo>
                  <a:lnTo>
                    <a:pt x="1302" y="1264"/>
                  </a:lnTo>
                  <a:lnTo>
                    <a:pt x="1302" y="1264"/>
                  </a:lnTo>
                  <a:lnTo>
                    <a:pt x="1304" y="1258"/>
                  </a:lnTo>
                  <a:lnTo>
                    <a:pt x="1304" y="1258"/>
                  </a:lnTo>
                  <a:lnTo>
                    <a:pt x="1304" y="1258"/>
                  </a:lnTo>
                  <a:lnTo>
                    <a:pt x="1304" y="1258"/>
                  </a:lnTo>
                  <a:lnTo>
                    <a:pt x="1304" y="1256"/>
                  </a:lnTo>
                  <a:lnTo>
                    <a:pt x="1304" y="1256"/>
                  </a:lnTo>
                  <a:lnTo>
                    <a:pt x="1306" y="1252"/>
                  </a:lnTo>
                  <a:lnTo>
                    <a:pt x="1306" y="1252"/>
                  </a:lnTo>
                  <a:lnTo>
                    <a:pt x="1306" y="1248"/>
                  </a:lnTo>
                  <a:lnTo>
                    <a:pt x="1306" y="1248"/>
                  </a:lnTo>
                  <a:lnTo>
                    <a:pt x="1306" y="1246"/>
                  </a:lnTo>
                  <a:lnTo>
                    <a:pt x="1306" y="1246"/>
                  </a:lnTo>
                  <a:lnTo>
                    <a:pt x="1306" y="1242"/>
                  </a:lnTo>
                  <a:lnTo>
                    <a:pt x="1306" y="1242"/>
                  </a:lnTo>
                  <a:lnTo>
                    <a:pt x="1306" y="1240"/>
                  </a:lnTo>
                  <a:lnTo>
                    <a:pt x="1306" y="1240"/>
                  </a:lnTo>
                  <a:lnTo>
                    <a:pt x="1308" y="1236"/>
                  </a:lnTo>
                  <a:lnTo>
                    <a:pt x="1308" y="1236"/>
                  </a:lnTo>
                  <a:lnTo>
                    <a:pt x="1308" y="1234"/>
                  </a:lnTo>
                  <a:lnTo>
                    <a:pt x="1308" y="1234"/>
                  </a:lnTo>
                  <a:lnTo>
                    <a:pt x="1310" y="1232"/>
                  </a:lnTo>
                  <a:lnTo>
                    <a:pt x="1310" y="1232"/>
                  </a:lnTo>
                  <a:lnTo>
                    <a:pt x="1314" y="1226"/>
                  </a:lnTo>
                  <a:lnTo>
                    <a:pt x="1314" y="1226"/>
                  </a:lnTo>
                  <a:lnTo>
                    <a:pt x="1314" y="1220"/>
                  </a:lnTo>
                  <a:lnTo>
                    <a:pt x="1314" y="1220"/>
                  </a:lnTo>
                  <a:lnTo>
                    <a:pt x="1314" y="1218"/>
                  </a:lnTo>
                  <a:lnTo>
                    <a:pt x="1314" y="1218"/>
                  </a:lnTo>
                  <a:lnTo>
                    <a:pt x="1314" y="1216"/>
                  </a:lnTo>
                  <a:lnTo>
                    <a:pt x="1314" y="1216"/>
                  </a:lnTo>
                  <a:lnTo>
                    <a:pt x="1314" y="1212"/>
                  </a:lnTo>
                  <a:lnTo>
                    <a:pt x="1314" y="1212"/>
                  </a:lnTo>
                  <a:lnTo>
                    <a:pt x="1312" y="1210"/>
                  </a:lnTo>
                  <a:lnTo>
                    <a:pt x="1312" y="1210"/>
                  </a:lnTo>
                  <a:lnTo>
                    <a:pt x="1312" y="1206"/>
                  </a:lnTo>
                  <a:lnTo>
                    <a:pt x="1312" y="1206"/>
                  </a:lnTo>
                  <a:lnTo>
                    <a:pt x="1314" y="1204"/>
                  </a:lnTo>
                  <a:lnTo>
                    <a:pt x="1314" y="1202"/>
                  </a:lnTo>
                  <a:lnTo>
                    <a:pt x="1314" y="1202"/>
                  </a:lnTo>
                  <a:lnTo>
                    <a:pt x="1316" y="1200"/>
                  </a:lnTo>
                  <a:lnTo>
                    <a:pt x="1316" y="1200"/>
                  </a:lnTo>
                  <a:lnTo>
                    <a:pt x="1316" y="1196"/>
                  </a:lnTo>
                  <a:lnTo>
                    <a:pt x="1316" y="1196"/>
                  </a:lnTo>
                  <a:lnTo>
                    <a:pt x="1316" y="1194"/>
                  </a:lnTo>
                  <a:lnTo>
                    <a:pt x="1316" y="1194"/>
                  </a:lnTo>
                  <a:lnTo>
                    <a:pt x="1318" y="1190"/>
                  </a:lnTo>
                  <a:lnTo>
                    <a:pt x="1318" y="1190"/>
                  </a:lnTo>
                  <a:lnTo>
                    <a:pt x="1318" y="1188"/>
                  </a:lnTo>
                  <a:lnTo>
                    <a:pt x="1318" y="1188"/>
                  </a:lnTo>
                  <a:lnTo>
                    <a:pt x="1320" y="1184"/>
                  </a:lnTo>
                  <a:lnTo>
                    <a:pt x="1320" y="1184"/>
                  </a:lnTo>
                  <a:lnTo>
                    <a:pt x="1320" y="1182"/>
                  </a:lnTo>
                  <a:lnTo>
                    <a:pt x="1320" y="1182"/>
                  </a:lnTo>
                  <a:lnTo>
                    <a:pt x="1322" y="1178"/>
                  </a:lnTo>
                  <a:lnTo>
                    <a:pt x="1322" y="1178"/>
                  </a:lnTo>
                  <a:lnTo>
                    <a:pt x="1322" y="1172"/>
                  </a:lnTo>
                  <a:lnTo>
                    <a:pt x="1322" y="1172"/>
                  </a:lnTo>
                  <a:lnTo>
                    <a:pt x="1322" y="1168"/>
                  </a:lnTo>
                  <a:lnTo>
                    <a:pt x="1322" y="1168"/>
                  </a:lnTo>
                  <a:lnTo>
                    <a:pt x="1322" y="1168"/>
                  </a:lnTo>
                  <a:lnTo>
                    <a:pt x="1322" y="1164"/>
                  </a:lnTo>
                  <a:lnTo>
                    <a:pt x="1322" y="1164"/>
                  </a:lnTo>
                  <a:lnTo>
                    <a:pt x="1322" y="1162"/>
                  </a:lnTo>
                  <a:lnTo>
                    <a:pt x="1322" y="1162"/>
                  </a:lnTo>
                  <a:lnTo>
                    <a:pt x="1322" y="1160"/>
                  </a:lnTo>
                  <a:lnTo>
                    <a:pt x="1322" y="1160"/>
                  </a:lnTo>
                  <a:lnTo>
                    <a:pt x="1324" y="1156"/>
                  </a:lnTo>
                  <a:lnTo>
                    <a:pt x="1324" y="1156"/>
                  </a:lnTo>
                  <a:lnTo>
                    <a:pt x="1324" y="1154"/>
                  </a:lnTo>
                  <a:lnTo>
                    <a:pt x="1324" y="1154"/>
                  </a:lnTo>
                  <a:lnTo>
                    <a:pt x="1324" y="1150"/>
                  </a:lnTo>
                  <a:lnTo>
                    <a:pt x="1324" y="1150"/>
                  </a:lnTo>
                  <a:lnTo>
                    <a:pt x="1324" y="1150"/>
                  </a:lnTo>
                  <a:lnTo>
                    <a:pt x="1324" y="1150"/>
                  </a:lnTo>
                  <a:lnTo>
                    <a:pt x="1326" y="1146"/>
                  </a:lnTo>
                  <a:lnTo>
                    <a:pt x="1326" y="1146"/>
                  </a:lnTo>
                  <a:lnTo>
                    <a:pt x="1326" y="1142"/>
                  </a:lnTo>
                  <a:lnTo>
                    <a:pt x="1326" y="1142"/>
                  </a:lnTo>
                  <a:lnTo>
                    <a:pt x="1326" y="1142"/>
                  </a:lnTo>
                  <a:lnTo>
                    <a:pt x="1326" y="1140"/>
                  </a:lnTo>
                  <a:lnTo>
                    <a:pt x="1326" y="1140"/>
                  </a:lnTo>
                  <a:lnTo>
                    <a:pt x="1330" y="1134"/>
                  </a:lnTo>
                  <a:lnTo>
                    <a:pt x="1330" y="1134"/>
                  </a:lnTo>
                  <a:lnTo>
                    <a:pt x="1328" y="1128"/>
                  </a:lnTo>
                  <a:lnTo>
                    <a:pt x="1328" y="1128"/>
                  </a:lnTo>
                  <a:lnTo>
                    <a:pt x="1328" y="1124"/>
                  </a:lnTo>
                  <a:lnTo>
                    <a:pt x="1328" y="1124"/>
                  </a:lnTo>
                  <a:lnTo>
                    <a:pt x="1328" y="1122"/>
                  </a:lnTo>
                  <a:lnTo>
                    <a:pt x="1328" y="1122"/>
                  </a:lnTo>
                  <a:lnTo>
                    <a:pt x="1328" y="1118"/>
                  </a:lnTo>
                  <a:lnTo>
                    <a:pt x="1330" y="1116"/>
                  </a:lnTo>
                  <a:lnTo>
                    <a:pt x="1330" y="1116"/>
                  </a:lnTo>
                  <a:lnTo>
                    <a:pt x="1332" y="1114"/>
                  </a:lnTo>
                  <a:lnTo>
                    <a:pt x="1332" y="1114"/>
                  </a:lnTo>
                  <a:lnTo>
                    <a:pt x="1336" y="1106"/>
                  </a:lnTo>
                  <a:lnTo>
                    <a:pt x="1336" y="1106"/>
                  </a:lnTo>
                  <a:lnTo>
                    <a:pt x="1336" y="1106"/>
                  </a:lnTo>
                  <a:lnTo>
                    <a:pt x="1336" y="1106"/>
                  </a:lnTo>
                  <a:lnTo>
                    <a:pt x="1338" y="1102"/>
                  </a:lnTo>
                  <a:lnTo>
                    <a:pt x="1338" y="1102"/>
                  </a:lnTo>
                  <a:lnTo>
                    <a:pt x="1336" y="1096"/>
                  </a:lnTo>
                  <a:lnTo>
                    <a:pt x="1336" y="1096"/>
                  </a:lnTo>
                  <a:lnTo>
                    <a:pt x="1336" y="1096"/>
                  </a:lnTo>
                  <a:lnTo>
                    <a:pt x="1336" y="1096"/>
                  </a:lnTo>
                  <a:lnTo>
                    <a:pt x="1336" y="1094"/>
                  </a:lnTo>
                  <a:lnTo>
                    <a:pt x="1336" y="1094"/>
                  </a:lnTo>
                  <a:lnTo>
                    <a:pt x="1336" y="1090"/>
                  </a:lnTo>
                  <a:lnTo>
                    <a:pt x="1336" y="1090"/>
                  </a:lnTo>
                  <a:lnTo>
                    <a:pt x="1336" y="1086"/>
                  </a:lnTo>
                  <a:lnTo>
                    <a:pt x="1336" y="1086"/>
                  </a:lnTo>
                  <a:lnTo>
                    <a:pt x="1336" y="1084"/>
                  </a:lnTo>
                  <a:lnTo>
                    <a:pt x="1336" y="1084"/>
                  </a:lnTo>
                  <a:lnTo>
                    <a:pt x="1336" y="1080"/>
                  </a:lnTo>
                  <a:lnTo>
                    <a:pt x="1336" y="1080"/>
                  </a:lnTo>
                  <a:lnTo>
                    <a:pt x="1336" y="1078"/>
                  </a:lnTo>
                  <a:lnTo>
                    <a:pt x="1336" y="1078"/>
                  </a:lnTo>
                  <a:lnTo>
                    <a:pt x="1336" y="1076"/>
                  </a:lnTo>
                  <a:lnTo>
                    <a:pt x="1336" y="1076"/>
                  </a:lnTo>
                  <a:lnTo>
                    <a:pt x="1336" y="1074"/>
                  </a:lnTo>
                  <a:lnTo>
                    <a:pt x="1336" y="1072"/>
                  </a:lnTo>
                  <a:lnTo>
                    <a:pt x="1336" y="1072"/>
                  </a:lnTo>
                  <a:lnTo>
                    <a:pt x="1338" y="1068"/>
                  </a:lnTo>
                  <a:lnTo>
                    <a:pt x="1338" y="1068"/>
                  </a:lnTo>
                  <a:lnTo>
                    <a:pt x="1338" y="1066"/>
                  </a:lnTo>
                  <a:lnTo>
                    <a:pt x="1338" y="1066"/>
                  </a:lnTo>
                  <a:lnTo>
                    <a:pt x="1340" y="1064"/>
                  </a:lnTo>
                  <a:lnTo>
                    <a:pt x="1340" y="1064"/>
                  </a:lnTo>
                  <a:lnTo>
                    <a:pt x="1342" y="1060"/>
                  </a:lnTo>
                  <a:lnTo>
                    <a:pt x="1344" y="1058"/>
                  </a:lnTo>
                  <a:lnTo>
                    <a:pt x="1344" y="1058"/>
                  </a:lnTo>
                  <a:lnTo>
                    <a:pt x="1346" y="1054"/>
                  </a:lnTo>
                  <a:lnTo>
                    <a:pt x="1346" y="1054"/>
                  </a:lnTo>
                  <a:lnTo>
                    <a:pt x="1346" y="1046"/>
                  </a:lnTo>
                  <a:lnTo>
                    <a:pt x="1346" y="1046"/>
                  </a:lnTo>
                  <a:lnTo>
                    <a:pt x="1346" y="1044"/>
                  </a:lnTo>
                  <a:lnTo>
                    <a:pt x="1346" y="1044"/>
                  </a:lnTo>
                  <a:lnTo>
                    <a:pt x="1346" y="1042"/>
                  </a:lnTo>
                  <a:lnTo>
                    <a:pt x="1346" y="1042"/>
                  </a:lnTo>
                  <a:lnTo>
                    <a:pt x="1344" y="1038"/>
                  </a:lnTo>
                  <a:lnTo>
                    <a:pt x="1344" y="1038"/>
                  </a:lnTo>
                  <a:lnTo>
                    <a:pt x="1344" y="1036"/>
                  </a:lnTo>
                  <a:lnTo>
                    <a:pt x="1344" y="1036"/>
                  </a:lnTo>
                  <a:lnTo>
                    <a:pt x="1344" y="1034"/>
                  </a:lnTo>
                  <a:lnTo>
                    <a:pt x="1344" y="1034"/>
                  </a:lnTo>
                  <a:lnTo>
                    <a:pt x="1346" y="1030"/>
                  </a:lnTo>
                  <a:lnTo>
                    <a:pt x="1346" y="1030"/>
                  </a:lnTo>
                  <a:lnTo>
                    <a:pt x="1346" y="1028"/>
                  </a:lnTo>
                  <a:lnTo>
                    <a:pt x="1346" y="1026"/>
                  </a:lnTo>
                  <a:lnTo>
                    <a:pt x="1346" y="1026"/>
                  </a:lnTo>
                  <a:lnTo>
                    <a:pt x="1348" y="1020"/>
                  </a:lnTo>
                  <a:lnTo>
                    <a:pt x="1348" y="1020"/>
                  </a:lnTo>
                  <a:lnTo>
                    <a:pt x="1350" y="1018"/>
                  </a:lnTo>
                  <a:lnTo>
                    <a:pt x="1350" y="1018"/>
                  </a:lnTo>
                  <a:lnTo>
                    <a:pt x="1350" y="1016"/>
                  </a:lnTo>
                  <a:lnTo>
                    <a:pt x="1350" y="1016"/>
                  </a:lnTo>
                  <a:lnTo>
                    <a:pt x="1352" y="1012"/>
                  </a:lnTo>
                  <a:lnTo>
                    <a:pt x="1352" y="1012"/>
                  </a:lnTo>
                  <a:lnTo>
                    <a:pt x="1352" y="1010"/>
                  </a:lnTo>
                  <a:lnTo>
                    <a:pt x="1352" y="1010"/>
                  </a:lnTo>
                  <a:lnTo>
                    <a:pt x="1354" y="1006"/>
                  </a:lnTo>
                  <a:lnTo>
                    <a:pt x="1354" y="1006"/>
                  </a:lnTo>
                  <a:lnTo>
                    <a:pt x="1354" y="1004"/>
                  </a:lnTo>
                  <a:lnTo>
                    <a:pt x="1354" y="1004"/>
                  </a:lnTo>
                  <a:lnTo>
                    <a:pt x="1354" y="1002"/>
                  </a:lnTo>
                  <a:lnTo>
                    <a:pt x="1354" y="1002"/>
                  </a:lnTo>
                  <a:lnTo>
                    <a:pt x="1356" y="998"/>
                  </a:lnTo>
                  <a:lnTo>
                    <a:pt x="1356" y="998"/>
                  </a:lnTo>
                  <a:lnTo>
                    <a:pt x="1356" y="994"/>
                  </a:lnTo>
                  <a:lnTo>
                    <a:pt x="1356" y="994"/>
                  </a:lnTo>
                  <a:lnTo>
                    <a:pt x="1356" y="992"/>
                  </a:lnTo>
                  <a:lnTo>
                    <a:pt x="1356" y="992"/>
                  </a:lnTo>
                  <a:lnTo>
                    <a:pt x="1356" y="988"/>
                  </a:lnTo>
                  <a:lnTo>
                    <a:pt x="1356" y="988"/>
                  </a:lnTo>
                  <a:lnTo>
                    <a:pt x="1356" y="986"/>
                  </a:lnTo>
                  <a:lnTo>
                    <a:pt x="1356" y="986"/>
                  </a:lnTo>
                  <a:lnTo>
                    <a:pt x="1356" y="984"/>
                  </a:lnTo>
                  <a:lnTo>
                    <a:pt x="1356" y="984"/>
                  </a:lnTo>
                  <a:lnTo>
                    <a:pt x="1358" y="980"/>
                  </a:lnTo>
                  <a:lnTo>
                    <a:pt x="1358" y="980"/>
                  </a:lnTo>
                  <a:lnTo>
                    <a:pt x="1358" y="978"/>
                  </a:lnTo>
                  <a:lnTo>
                    <a:pt x="1358" y="978"/>
                  </a:lnTo>
                  <a:lnTo>
                    <a:pt x="1360" y="974"/>
                  </a:lnTo>
                  <a:lnTo>
                    <a:pt x="1360" y="974"/>
                  </a:lnTo>
                  <a:lnTo>
                    <a:pt x="1360" y="970"/>
                  </a:lnTo>
                  <a:lnTo>
                    <a:pt x="1360" y="970"/>
                  </a:lnTo>
                  <a:lnTo>
                    <a:pt x="1360" y="968"/>
                  </a:lnTo>
                  <a:lnTo>
                    <a:pt x="1360" y="968"/>
                  </a:lnTo>
                  <a:lnTo>
                    <a:pt x="1360" y="968"/>
                  </a:lnTo>
                  <a:lnTo>
                    <a:pt x="1362" y="964"/>
                  </a:lnTo>
                  <a:lnTo>
                    <a:pt x="1362" y="962"/>
                  </a:lnTo>
                  <a:lnTo>
                    <a:pt x="1362" y="962"/>
                  </a:lnTo>
                  <a:lnTo>
                    <a:pt x="1364" y="958"/>
                  </a:lnTo>
                  <a:lnTo>
                    <a:pt x="1364" y="958"/>
                  </a:lnTo>
                  <a:lnTo>
                    <a:pt x="1364" y="958"/>
                  </a:lnTo>
                  <a:lnTo>
                    <a:pt x="1368" y="954"/>
                  </a:lnTo>
                  <a:lnTo>
                    <a:pt x="1368" y="954"/>
                  </a:lnTo>
                  <a:lnTo>
                    <a:pt x="1368" y="952"/>
                  </a:lnTo>
                  <a:lnTo>
                    <a:pt x="1368" y="952"/>
                  </a:lnTo>
                  <a:lnTo>
                    <a:pt x="1370" y="948"/>
                  </a:lnTo>
                  <a:lnTo>
                    <a:pt x="1370" y="948"/>
                  </a:lnTo>
                  <a:lnTo>
                    <a:pt x="1372" y="944"/>
                  </a:lnTo>
                  <a:lnTo>
                    <a:pt x="1372" y="944"/>
                  </a:lnTo>
                  <a:lnTo>
                    <a:pt x="1372" y="942"/>
                  </a:lnTo>
                  <a:lnTo>
                    <a:pt x="1372" y="942"/>
                  </a:lnTo>
                  <a:lnTo>
                    <a:pt x="1372" y="938"/>
                  </a:lnTo>
                  <a:lnTo>
                    <a:pt x="1372" y="938"/>
                  </a:lnTo>
                  <a:lnTo>
                    <a:pt x="1372" y="936"/>
                  </a:lnTo>
                  <a:lnTo>
                    <a:pt x="1372" y="936"/>
                  </a:lnTo>
                  <a:lnTo>
                    <a:pt x="1372" y="932"/>
                  </a:lnTo>
                  <a:lnTo>
                    <a:pt x="1372" y="932"/>
                  </a:lnTo>
                  <a:lnTo>
                    <a:pt x="1372" y="928"/>
                  </a:lnTo>
                  <a:lnTo>
                    <a:pt x="1372" y="928"/>
                  </a:lnTo>
                  <a:lnTo>
                    <a:pt x="1372" y="926"/>
                  </a:lnTo>
                  <a:lnTo>
                    <a:pt x="1372" y="926"/>
                  </a:lnTo>
                  <a:lnTo>
                    <a:pt x="1374" y="922"/>
                  </a:lnTo>
                  <a:lnTo>
                    <a:pt x="1374" y="922"/>
                  </a:lnTo>
                  <a:lnTo>
                    <a:pt x="1374" y="920"/>
                  </a:lnTo>
                  <a:lnTo>
                    <a:pt x="1374" y="920"/>
                  </a:lnTo>
                  <a:lnTo>
                    <a:pt x="1374" y="918"/>
                  </a:lnTo>
                  <a:lnTo>
                    <a:pt x="1376" y="912"/>
                  </a:lnTo>
                  <a:lnTo>
                    <a:pt x="1376" y="912"/>
                  </a:lnTo>
                  <a:lnTo>
                    <a:pt x="1374" y="906"/>
                  </a:lnTo>
                  <a:lnTo>
                    <a:pt x="1374" y="906"/>
                  </a:lnTo>
                  <a:lnTo>
                    <a:pt x="1374" y="904"/>
                  </a:lnTo>
                  <a:lnTo>
                    <a:pt x="1374" y="904"/>
                  </a:lnTo>
                  <a:lnTo>
                    <a:pt x="1374" y="902"/>
                  </a:lnTo>
                  <a:lnTo>
                    <a:pt x="1374" y="902"/>
                  </a:lnTo>
                  <a:lnTo>
                    <a:pt x="1374" y="900"/>
                  </a:lnTo>
                  <a:lnTo>
                    <a:pt x="1374" y="900"/>
                  </a:lnTo>
                  <a:lnTo>
                    <a:pt x="1376" y="894"/>
                  </a:lnTo>
                  <a:lnTo>
                    <a:pt x="1376" y="894"/>
                  </a:lnTo>
                  <a:lnTo>
                    <a:pt x="1376" y="892"/>
                  </a:lnTo>
                  <a:lnTo>
                    <a:pt x="1376" y="892"/>
                  </a:lnTo>
                  <a:lnTo>
                    <a:pt x="1378" y="888"/>
                  </a:lnTo>
                  <a:lnTo>
                    <a:pt x="1378" y="888"/>
                  </a:lnTo>
                  <a:lnTo>
                    <a:pt x="1380" y="886"/>
                  </a:lnTo>
                  <a:lnTo>
                    <a:pt x="1380" y="886"/>
                  </a:lnTo>
                  <a:lnTo>
                    <a:pt x="1382" y="882"/>
                  </a:lnTo>
                  <a:lnTo>
                    <a:pt x="1382" y="882"/>
                  </a:lnTo>
                  <a:lnTo>
                    <a:pt x="1382" y="878"/>
                  </a:lnTo>
                  <a:lnTo>
                    <a:pt x="1380" y="874"/>
                  </a:lnTo>
                  <a:lnTo>
                    <a:pt x="1380" y="874"/>
                  </a:lnTo>
                  <a:lnTo>
                    <a:pt x="1380" y="870"/>
                  </a:lnTo>
                  <a:lnTo>
                    <a:pt x="1380" y="870"/>
                  </a:lnTo>
                  <a:lnTo>
                    <a:pt x="1380" y="870"/>
                  </a:lnTo>
                  <a:lnTo>
                    <a:pt x="1380" y="868"/>
                  </a:lnTo>
                  <a:lnTo>
                    <a:pt x="1380" y="868"/>
                  </a:lnTo>
                  <a:lnTo>
                    <a:pt x="1378" y="866"/>
                  </a:lnTo>
                  <a:lnTo>
                    <a:pt x="1378" y="866"/>
                  </a:lnTo>
                  <a:lnTo>
                    <a:pt x="1380" y="864"/>
                  </a:lnTo>
                  <a:lnTo>
                    <a:pt x="1380" y="864"/>
                  </a:lnTo>
                  <a:lnTo>
                    <a:pt x="1380" y="860"/>
                  </a:lnTo>
                  <a:lnTo>
                    <a:pt x="1380" y="860"/>
                  </a:lnTo>
                  <a:lnTo>
                    <a:pt x="1380" y="856"/>
                  </a:lnTo>
                  <a:lnTo>
                    <a:pt x="1380" y="856"/>
                  </a:lnTo>
                  <a:lnTo>
                    <a:pt x="1380" y="856"/>
                  </a:lnTo>
                  <a:lnTo>
                    <a:pt x="1380" y="856"/>
                  </a:lnTo>
                  <a:lnTo>
                    <a:pt x="1382" y="854"/>
                  </a:lnTo>
                  <a:lnTo>
                    <a:pt x="1382" y="854"/>
                  </a:lnTo>
                  <a:lnTo>
                    <a:pt x="1384" y="852"/>
                  </a:lnTo>
                  <a:lnTo>
                    <a:pt x="1384" y="852"/>
                  </a:lnTo>
                  <a:lnTo>
                    <a:pt x="1386" y="848"/>
                  </a:lnTo>
                  <a:lnTo>
                    <a:pt x="1386" y="848"/>
                  </a:lnTo>
                  <a:lnTo>
                    <a:pt x="1388" y="846"/>
                  </a:lnTo>
                  <a:lnTo>
                    <a:pt x="1388" y="846"/>
                  </a:lnTo>
                  <a:lnTo>
                    <a:pt x="1388" y="842"/>
                  </a:lnTo>
                  <a:lnTo>
                    <a:pt x="1388" y="842"/>
                  </a:lnTo>
                  <a:lnTo>
                    <a:pt x="1386" y="840"/>
                  </a:lnTo>
                  <a:lnTo>
                    <a:pt x="1386" y="840"/>
                  </a:lnTo>
                  <a:lnTo>
                    <a:pt x="1388" y="838"/>
                  </a:lnTo>
                  <a:lnTo>
                    <a:pt x="1388" y="838"/>
                  </a:lnTo>
                  <a:lnTo>
                    <a:pt x="1388" y="834"/>
                  </a:lnTo>
                  <a:lnTo>
                    <a:pt x="1388" y="834"/>
                  </a:lnTo>
                  <a:lnTo>
                    <a:pt x="1388" y="830"/>
                  </a:lnTo>
                  <a:lnTo>
                    <a:pt x="1388" y="830"/>
                  </a:lnTo>
                  <a:lnTo>
                    <a:pt x="1388" y="828"/>
                  </a:lnTo>
                  <a:lnTo>
                    <a:pt x="1388" y="828"/>
                  </a:lnTo>
                  <a:lnTo>
                    <a:pt x="1388" y="828"/>
                  </a:lnTo>
                  <a:lnTo>
                    <a:pt x="1388" y="828"/>
                  </a:lnTo>
                  <a:lnTo>
                    <a:pt x="1390" y="824"/>
                  </a:lnTo>
                  <a:lnTo>
                    <a:pt x="1390" y="824"/>
                  </a:lnTo>
                  <a:lnTo>
                    <a:pt x="1390" y="820"/>
                  </a:lnTo>
                  <a:lnTo>
                    <a:pt x="1390" y="820"/>
                  </a:lnTo>
                  <a:lnTo>
                    <a:pt x="1390" y="818"/>
                  </a:lnTo>
                  <a:lnTo>
                    <a:pt x="1390" y="816"/>
                  </a:lnTo>
                  <a:lnTo>
                    <a:pt x="1390" y="816"/>
                  </a:lnTo>
                  <a:lnTo>
                    <a:pt x="1390" y="812"/>
                  </a:lnTo>
                  <a:lnTo>
                    <a:pt x="1390" y="812"/>
                  </a:lnTo>
                  <a:lnTo>
                    <a:pt x="1390" y="810"/>
                  </a:lnTo>
                  <a:lnTo>
                    <a:pt x="1390" y="810"/>
                  </a:lnTo>
                  <a:lnTo>
                    <a:pt x="1390" y="808"/>
                  </a:lnTo>
                  <a:lnTo>
                    <a:pt x="1390" y="808"/>
                  </a:lnTo>
                  <a:lnTo>
                    <a:pt x="1390" y="806"/>
                  </a:lnTo>
                  <a:lnTo>
                    <a:pt x="1390" y="806"/>
                  </a:lnTo>
                  <a:lnTo>
                    <a:pt x="1392" y="802"/>
                  </a:lnTo>
                  <a:lnTo>
                    <a:pt x="1392" y="802"/>
                  </a:lnTo>
                  <a:lnTo>
                    <a:pt x="1394" y="800"/>
                  </a:lnTo>
                  <a:lnTo>
                    <a:pt x="1394" y="800"/>
                  </a:lnTo>
                  <a:lnTo>
                    <a:pt x="1392" y="798"/>
                  </a:lnTo>
                  <a:lnTo>
                    <a:pt x="1392" y="798"/>
                  </a:lnTo>
                  <a:lnTo>
                    <a:pt x="1392" y="798"/>
                  </a:lnTo>
                  <a:lnTo>
                    <a:pt x="1396" y="792"/>
                  </a:lnTo>
                  <a:lnTo>
                    <a:pt x="1396" y="792"/>
                  </a:lnTo>
                  <a:lnTo>
                    <a:pt x="1396" y="790"/>
                  </a:lnTo>
                  <a:lnTo>
                    <a:pt x="1396" y="790"/>
                  </a:lnTo>
                  <a:lnTo>
                    <a:pt x="1398" y="786"/>
                  </a:lnTo>
                  <a:lnTo>
                    <a:pt x="1398" y="786"/>
                  </a:lnTo>
                  <a:lnTo>
                    <a:pt x="1398" y="782"/>
                  </a:lnTo>
                  <a:lnTo>
                    <a:pt x="1398" y="782"/>
                  </a:lnTo>
                  <a:lnTo>
                    <a:pt x="1400" y="780"/>
                  </a:lnTo>
                  <a:lnTo>
                    <a:pt x="1400" y="780"/>
                  </a:lnTo>
                  <a:lnTo>
                    <a:pt x="1400" y="778"/>
                  </a:lnTo>
                  <a:lnTo>
                    <a:pt x="1400" y="778"/>
                  </a:lnTo>
                  <a:lnTo>
                    <a:pt x="1402" y="774"/>
                  </a:lnTo>
                  <a:lnTo>
                    <a:pt x="1402" y="774"/>
                  </a:lnTo>
                  <a:lnTo>
                    <a:pt x="1402" y="768"/>
                  </a:lnTo>
                  <a:lnTo>
                    <a:pt x="1402" y="768"/>
                  </a:lnTo>
                  <a:lnTo>
                    <a:pt x="1402" y="764"/>
                  </a:lnTo>
                  <a:lnTo>
                    <a:pt x="1402" y="764"/>
                  </a:lnTo>
                  <a:lnTo>
                    <a:pt x="1402" y="762"/>
                  </a:lnTo>
                  <a:lnTo>
                    <a:pt x="1402" y="762"/>
                  </a:lnTo>
                  <a:lnTo>
                    <a:pt x="1404" y="760"/>
                  </a:lnTo>
                  <a:lnTo>
                    <a:pt x="1404" y="760"/>
                  </a:lnTo>
                  <a:lnTo>
                    <a:pt x="1406" y="758"/>
                  </a:lnTo>
                  <a:lnTo>
                    <a:pt x="1406" y="758"/>
                  </a:lnTo>
                  <a:lnTo>
                    <a:pt x="1406" y="752"/>
                  </a:lnTo>
                  <a:lnTo>
                    <a:pt x="1406" y="752"/>
                  </a:lnTo>
                  <a:lnTo>
                    <a:pt x="1406" y="746"/>
                  </a:lnTo>
                  <a:lnTo>
                    <a:pt x="1406" y="746"/>
                  </a:lnTo>
                  <a:lnTo>
                    <a:pt x="1408" y="742"/>
                  </a:lnTo>
                  <a:lnTo>
                    <a:pt x="1408" y="742"/>
                  </a:lnTo>
                  <a:lnTo>
                    <a:pt x="1408" y="740"/>
                  </a:lnTo>
                  <a:lnTo>
                    <a:pt x="1408" y="740"/>
                  </a:lnTo>
                  <a:lnTo>
                    <a:pt x="1408" y="736"/>
                  </a:lnTo>
                  <a:lnTo>
                    <a:pt x="1408" y="736"/>
                  </a:lnTo>
                  <a:lnTo>
                    <a:pt x="1408" y="734"/>
                  </a:lnTo>
                  <a:lnTo>
                    <a:pt x="1408" y="734"/>
                  </a:lnTo>
                  <a:lnTo>
                    <a:pt x="1408" y="732"/>
                  </a:lnTo>
                  <a:lnTo>
                    <a:pt x="1408" y="732"/>
                  </a:lnTo>
                  <a:lnTo>
                    <a:pt x="1410" y="730"/>
                  </a:lnTo>
                  <a:lnTo>
                    <a:pt x="1410" y="730"/>
                  </a:lnTo>
                  <a:lnTo>
                    <a:pt x="1410" y="728"/>
                  </a:lnTo>
                  <a:lnTo>
                    <a:pt x="1410" y="728"/>
                  </a:lnTo>
                  <a:lnTo>
                    <a:pt x="1410" y="724"/>
                  </a:lnTo>
                  <a:lnTo>
                    <a:pt x="1412" y="722"/>
                  </a:lnTo>
                  <a:lnTo>
                    <a:pt x="1412" y="722"/>
                  </a:lnTo>
                  <a:lnTo>
                    <a:pt x="1412" y="718"/>
                  </a:lnTo>
                  <a:lnTo>
                    <a:pt x="1412" y="718"/>
                  </a:lnTo>
                  <a:lnTo>
                    <a:pt x="1412" y="714"/>
                  </a:lnTo>
                  <a:lnTo>
                    <a:pt x="1412" y="714"/>
                  </a:lnTo>
                  <a:lnTo>
                    <a:pt x="1410" y="712"/>
                  </a:lnTo>
                  <a:lnTo>
                    <a:pt x="1410" y="712"/>
                  </a:lnTo>
                  <a:lnTo>
                    <a:pt x="1410" y="708"/>
                  </a:lnTo>
                  <a:lnTo>
                    <a:pt x="1410" y="706"/>
                  </a:lnTo>
                  <a:lnTo>
                    <a:pt x="1410" y="706"/>
                  </a:lnTo>
                  <a:lnTo>
                    <a:pt x="1412" y="704"/>
                  </a:lnTo>
                  <a:lnTo>
                    <a:pt x="1412" y="704"/>
                  </a:lnTo>
                  <a:lnTo>
                    <a:pt x="1412" y="700"/>
                  </a:lnTo>
                  <a:lnTo>
                    <a:pt x="1412" y="700"/>
                  </a:lnTo>
                  <a:lnTo>
                    <a:pt x="1412" y="696"/>
                  </a:lnTo>
                  <a:lnTo>
                    <a:pt x="1412" y="696"/>
                  </a:lnTo>
                  <a:lnTo>
                    <a:pt x="1412" y="694"/>
                  </a:lnTo>
                  <a:lnTo>
                    <a:pt x="1412" y="694"/>
                  </a:lnTo>
                  <a:lnTo>
                    <a:pt x="1416" y="690"/>
                  </a:lnTo>
                  <a:lnTo>
                    <a:pt x="1416" y="690"/>
                  </a:lnTo>
                  <a:lnTo>
                    <a:pt x="1416" y="686"/>
                  </a:lnTo>
                  <a:lnTo>
                    <a:pt x="1416" y="686"/>
                  </a:lnTo>
                  <a:lnTo>
                    <a:pt x="1416" y="684"/>
                  </a:lnTo>
                  <a:lnTo>
                    <a:pt x="1416" y="684"/>
                  </a:lnTo>
                  <a:lnTo>
                    <a:pt x="1416" y="680"/>
                  </a:lnTo>
                  <a:lnTo>
                    <a:pt x="1414" y="676"/>
                  </a:lnTo>
                  <a:lnTo>
                    <a:pt x="1414" y="676"/>
                  </a:lnTo>
                  <a:lnTo>
                    <a:pt x="1412" y="674"/>
                  </a:lnTo>
                  <a:lnTo>
                    <a:pt x="1406" y="674"/>
                  </a:lnTo>
                  <a:lnTo>
                    <a:pt x="1406" y="674"/>
                  </a:lnTo>
                  <a:lnTo>
                    <a:pt x="1402" y="674"/>
                  </a:lnTo>
                  <a:lnTo>
                    <a:pt x="1402" y="674"/>
                  </a:lnTo>
                  <a:lnTo>
                    <a:pt x="1398" y="674"/>
                  </a:lnTo>
                  <a:lnTo>
                    <a:pt x="1398" y="674"/>
                  </a:lnTo>
                  <a:lnTo>
                    <a:pt x="1394" y="676"/>
                  </a:lnTo>
                  <a:lnTo>
                    <a:pt x="1394" y="676"/>
                  </a:lnTo>
                  <a:lnTo>
                    <a:pt x="1388" y="676"/>
                  </a:lnTo>
                  <a:lnTo>
                    <a:pt x="1388" y="676"/>
                  </a:lnTo>
                  <a:lnTo>
                    <a:pt x="1384" y="674"/>
                  </a:lnTo>
                  <a:lnTo>
                    <a:pt x="1384" y="674"/>
                  </a:lnTo>
                  <a:lnTo>
                    <a:pt x="1380" y="674"/>
                  </a:lnTo>
                  <a:lnTo>
                    <a:pt x="1380" y="674"/>
                  </a:lnTo>
                  <a:lnTo>
                    <a:pt x="1380" y="674"/>
                  </a:lnTo>
                  <a:lnTo>
                    <a:pt x="1380" y="674"/>
                  </a:lnTo>
                  <a:lnTo>
                    <a:pt x="1376" y="674"/>
                  </a:lnTo>
                  <a:lnTo>
                    <a:pt x="1376" y="674"/>
                  </a:lnTo>
                  <a:lnTo>
                    <a:pt x="1374" y="674"/>
                  </a:lnTo>
                  <a:lnTo>
                    <a:pt x="1374" y="674"/>
                  </a:lnTo>
                  <a:lnTo>
                    <a:pt x="1372" y="674"/>
                  </a:lnTo>
                  <a:lnTo>
                    <a:pt x="1372" y="674"/>
                  </a:lnTo>
                  <a:lnTo>
                    <a:pt x="1370" y="674"/>
                  </a:lnTo>
                  <a:lnTo>
                    <a:pt x="1370" y="674"/>
                  </a:lnTo>
                  <a:lnTo>
                    <a:pt x="1366" y="676"/>
                  </a:lnTo>
                  <a:lnTo>
                    <a:pt x="1366" y="676"/>
                  </a:lnTo>
                  <a:lnTo>
                    <a:pt x="1364" y="676"/>
                  </a:lnTo>
                  <a:lnTo>
                    <a:pt x="1364" y="676"/>
                  </a:lnTo>
                  <a:lnTo>
                    <a:pt x="1364" y="676"/>
                  </a:lnTo>
                  <a:lnTo>
                    <a:pt x="1358" y="676"/>
                  </a:lnTo>
                  <a:lnTo>
                    <a:pt x="1358" y="676"/>
                  </a:lnTo>
                  <a:lnTo>
                    <a:pt x="1356" y="676"/>
                  </a:lnTo>
                  <a:lnTo>
                    <a:pt x="1356" y="676"/>
                  </a:lnTo>
                  <a:lnTo>
                    <a:pt x="1348" y="674"/>
                  </a:lnTo>
                  <a:lnTo>
                    <a:pt x="1348" y="674"/>
                  </a:lnTo>
                  <a:lnTo>
                    <a:pt x="1346" y="676"/>
                  </a:lnTo>
                  <a:lnTo>
                    <a:pt x="1346" y="676"/>
                  </a:lnTo>
                  <a:lnTo>
                    <a:pt x="1344" y="676"/>
                  </a:lnTo>
                  <a:lnTo>
                    <a:pt x="1344" y="676"/>
                  </a:lnTo>
                  <a:lnTo>
                    <a:pt x="1336" y="674"/>
                  </a:lnTo>
                  <a:lnTo>
                    <a:pt x="1336" y="674"/>
                  </a:lnTo>
                  <a:lnTo>
                    <a:pt x="1334" y="674"/>
                  </a:lnTo>
                  <a:lnTo>
                    <a:pt x="1334" y="674"/>
                  </a:lnTo>
                  <a:lnTo>
                    <a:pt x="1328" y="674"/>
                  </a:lnTo>
                  <a:lnTo>
                    <a:pt x="1328" y="674"/>
                  </a:lnTo>
                  <a:lnTo>
                    <a:pt x="1324" y="674"/>
                  </a:lnTo>
                  <a:lnTo>
                    <a:pt x="1324" y="674"/>
                  </a:lnTo>
                  <a:lnTo>
                    <a:pt x="1324" y="676"/>
                  </a:lnTo>
                  <a:lnTo>
                    <a:pt x="1324" y="676"/>
                  </a:lnTo>
                  <a:lnTo>
                    <a:pt x="1320" y="674"/>
                  </a:lnTo>
                  <a:lnTo>
                    <a:pt x="1320" y="674"/>
                  </a:lnTo>
                  <a:lnTo>
                    <a:pt x="1318" y="674"/>
                  </a:lnTo>
                  <a:lnTo>
                    <a:pt x="1318" y="674"/>
                  </a:lnTo>
                  <a:lnTo>
                    <a:pt x="1318" y="674"/>
                  </a:lnTo>
                  <a:lnTo>
                    <a:pt x="1318" y="674"/>
                  </a:lnTo>
                  <a:lnTo>
                    <a:pt x="1314" y="674"/>
                  </a:lnTo>
                  <a:lnTo>
                    <a:pt x="1314" y="674"/>
                  </a:lnTo>
                  <a:lnTo>
                    <a:pt x="1312" y="674"/>
                  </a:lnTo>
                  <a:lnTo>
                    <a:pt x="1310" y="674"/>
                  </a:lnTo>
                  <a:lnTo>
                    <a:pt x="1310" y="674"/>
                  </a:lnTo>
                  <a:lnTo>
                    <a:pt x="1308" y="674"/>
                  </a:lnTo>
                  <a:lnTo>
                    <a:pt x="1308" y="674"/>
                  </a:lnTo>
                  <a:lnTo>
                    <a:pt x="1306" y="672"/>
                  </a:lnTo>
                  <a:lnTo>
                    <a:pt x="1306" y="672"/>
                  </a:lnTo>
                  <a:lnTo>
                    <a:pt x="1302" y="672"/>
                  </a:lnTo>
                  <a:lnTo>
                    <a:pt x="1302" y="672"/>
                  </a:lnTo>
                  <a:lnTo>
                    <a:pt x="1298" y="672"/>
                  </a:lnTo>
                  <a:lnTo>
                    <a:pt x="1298" y="672"/>
                  </a:lnTo>
                  <a:lnTo>
                    <a:pt x="1296" y="672"/>
                  </a:lnTo>
                  <a:lnTo>
                    <a:pt x="1296" y="672"/>
                  </a:lnTo>
                  <a:lnTo>
                    <a:pt x="1290" y="672"/>
                  </a:lnTo>
                  <a:lnTo>
                    <a:pt x="1290" y="672"/>
                  </a:lnTo>
                  <a:lnTo>
                    <a:pt x="1290" y="672"/>
                  </a:lnTo>
                  <a:lnTo>
                    <a:pt x="1290" y="672"/>
                  </a:lnTo>
                  <a:lnTo>
                    <a:pt x="1286" y="672"/>
                  </a:lnTo>
                  <a:lnTo>
                    <a:pt x="1286" y="672"/>
                  </a:lnTo>
                  <a:lnTo>
                    <a:pt x="1284" y="672"/>
                  </a:lnTo>
                  <a:lnTo>
                    <a:pt x="1284" y="672"/>
                  </a:lnTo>
                  <a:lnTo>
                    <a:pt x="1280" y="670"/>
                  </a:lnTo>
                  <a:lnTo>
                    <a:pt x="1280" y="670"/>
                  </a:lnTo>
                  <a:lnTo>
                    <a:pt x="1278" y="670"/>
                  </a:lnTo>
                  <a:lnTo>
                    <a:pt x="1278" y="670"/>
                  </a:lnTo>
                  <a:lnTo>
                    <a:pt x="1274" y="670"/>
                  </a:lnTo>
                  <a:lnTo>
                    <a:pt x="1274" y="670"/>
                  </a:lnTo>
                  <a:lnTo>
                    <a:pt x="1270" y="670"/>
                  </a:lnTo>
                  <a:lnTo>
                    <a:pt x="1270" y="670"/>
                  </a:lnTo>
                  <a:lnTo>
                    <a:pt x="1268" y="670"/>
                  </a:lnTo>
                  <a:lnTo>
                    <a:pt x="1268" y="670"/>
                  </a:lnTo>
                  <a:lnTo>
                    <a:pt x="1266" y="670"/>
                  </a:lnTo>
                  <a:lnTo>
                    <a:pt x="1266" y="670"/>
                  </a:lnTo>
                  <a:lnTo>
                    <a:pt x="1264" y="670"/>
                  </a:lnTo>
                  <a:lnTo>
                    <a:pt x="1262" y="670"/>
                  </a:lnTo>
                  <a:lnTo>
                    <a:pt x="1262" y="670"/>
                  </a:lnTo>
                  <a:lnTo>
                    <a:pt x="1256" y="670"/>
                  </a:lnTo>
                  <a:lnTo>
                    <a:pt x="1256" y="670"/>
                  </a:lnTo>
                  <a:lnTo>
                    <a:pt x="1256" y="670"/>
                  </a:lnTo>
                  <a:lnTo>
                    <a:pt x="1256" y="670"/>
                  </a:lnTo>
                  <a:lnTo>
                    <a:pt x="1252" y="670"/>
                  </a:lnTo>
                  <a:lnTo>
                    <a:pt x="1252" y="670"/>
                  </a:lnTo>
                  <a:lnTo>
                    <a:pt x="1246" y="670"/>
                  </a:lnTo>
                  <a:lnTo>
                    <a:pt x="1246" y="670"/>
                  </a:lnTo>
                  <a:lnTo>
                    <a:pt x="1244" y="670"/>
                  </a:lnTo>
                  <a:lnTo>
                    <a:pt x="1244" y="670"/>
                  </a:lnTo>
                  <a:lnTo>
                    <a:pt x="1236" y="670"/>
                  </a:lnTo>
                  <a:lnTo>
                    <a:pt x="1236" y="670"/>
                  </a:lnTo>
                  <a:lnTo>
                    <a:pt x="1236" y="670"/>
                  </a:lnTo>
                  <a:lnTo>
                    <a:pt x="1236" y="670"/>
                  </a:lnTo>
                  <a:lnTo>
                    <a:pt x="1234" y="668"/>
                  </a:lnTo>
                  <a:lnTo>
                    <a:pt x="1234" y="668"/>
                  </a:lnTo>
                  <a:lnTo>
                    <a:pt x="1230" y="668"/>
                  </a:lnTo>
                  <a:lnTo>
                    <a:pt x="1230" y="668"/>
                  </a:lnTo>
                  <a:lnTo>
                    <a:pt x="1228" y="668"/>
                  </a:lnTo>
                  <a:lnTo>
                    <a:pt x="1228" y="668"/>
                  </a:lnTo>
                  <a:lnTo>
                    <a:pt x="1224" y="666"/>
                  </a:lnTo>
                  <a:lnTo>
                    <a:pt x="1224" y="666"/>
                  </a:lnTo>
                  <a:lnTo>
                    <a:pt x="1220" y="666"/>
                  </a:lnTo>
                  <a:lnTo>
                    <a:pt x="1218" y="666"/>
                  </a:lnTo>
                  <a:lnTo>
                    <a:pt x="1218" y="666"/>
                  </a:lnTo>
                  <a:lnTo>
                    <a:pt x="1216" y="666"/>
                  </a:lnTo>
                  <a:lnTo>
                    <a:pt x="1216" y="666"/>
                  </a:lnTo>
                  <a:lnTo>
                    <a:pt x="1212" y="666"/>
                  </a:lnTo>
                  <a:lnTo>
                    <a:pt x="1212" y="666"/>
                  </a:lnTo>
                  <a:lnTo>
                    <a:pt x="1208" y="664"/>
                  </a:lnTo>
                  <a:lnTo>
                    <a:pt x="1208" y="664"/>
                  </a:lnTo>
                  <a:lnTo>
                    <a:pt x="1204" y="664"/>
                  </a:lnTo>
                  <a:lnTo>
                    <a:pt x="1204" y="664"/>
                  </a:lnTo>
                  <a:lnTo>
                    <a:pt x="1202" y="664"/>
                  </a:lnTo>
                  <a:lnTo>
                    <a:pt x="1202" y="664"/>
                  </a:lnTo>
                  <a:lnTo>
                    <a:pt x="1198" y="664"/>
                  </a:lnTo>
                  <a:lnTo>
                    <a:pt x="1198" y="664"/>
                  </a:lnTo>
                  <a:lnTo>
                    <a:pt x="1196" y="664"/>
                  </a:lnTo>
                  <a:lnTo>
                    <a:pt x="1194" y="664"/>
                  </a:lnTo>
                  <a:lnTo>
                    <a:pt x="1194" y="664"/>
                  </a:lnTo>
                  <a:lnTo>
                    <a:pt x="1192" y="664"/>
                  </a:lnTo>
                  <a:lnTo>
                    <a:pt x="1192" y="664"/>
                  </a:lnTo>
                  <a:lnTo>
                    <a:pt x="1192" y="664"/>
                  </a:lnTo>
                  <a:lnTo>
                    <a:pt x="1192" y="664"/>
                  </a:lnTo>
                  <a:lnTo>
                    <a:pt x="1194" y="662"/>
                  </a:lnTo>
                  <a:lnTo>
                    <a:pt x="1194" y="662"/>
                  </a:lnTo>
                  <a:lnTo>
                    <a:pt x="1196" y="660"/>
                  </a:lnTo>
                  <a:lnTo>
                    <a:pt x="1196" y="660"/>
                  </a:lnTo>
                  <a:lnTo>
                    <a:pt x="1196" y="658"/>
                  </a:lnTo>
                  <a:lnTo>
                    <a:pt x="1196" y="658"/>
                  </a:lnTo>
                  <a:lnTo>
                    <a:pt x="1200" y="656"/>
                  </a:lnTo>
                  <a:lnTo>
                    <a:pt x="1200" y="656"/>
                  </a:lnTo>
                  <a:lnTo>
                    <a:pt x="1202" y="654"/>
                  </a:lnTo>
                  <a:lnTo>
                    <a:pt x="1202" y="654"/>
                  </a:lnTo>
                  <a:lnTo>
                    <a:pt x="1202" y="652"/>
                  </a:lnTo>
                  <a:lnTo>
                    <a:pt x="1202" y="652"/>
                  </a:lnTo>
                  <a:lnTo>
                    <a:pt x="1204" y="648"/>
                  </a:lnTo>
                  <a:lnTo>
                    <a:pt x="1204" y="648"/>
                  </a:lnTo>
                  <a:lnTo>
                    <a:pt x="1206" y="646"/>
                  </a:lnTo>
                  <a:lnTo>
                    <a:pt x="1206" y="646"/>
                  </a:lnTo>
                  <a:lnTo>
                    <a:pt x="1208" y="644"/>
                  </a:lnTo>
                  <a:lnTo>
                    <a:pt x="1208" y="644"/>
                  </a:lnTo>
                  <a:lnTo>
                    <a:pt x="1210" y="642"/>
                  </a:lnTo>
                  <a:lnTo>
                    <a:pt x="1210" y="642"/>
                  </a:lnTo>
                  <a:lnTo>
                    <a:pt x="1212" y="640"/>
                  </a:lnTo>
                  <a:lnTo>
                    <a:pt x="1212" y="640"/>
                  </a:lnTo>
                  <a:lnTo>
                    <a:pt x="1214" y="640"/>
                  </a:lnTo>
                  <a:lnTo>
                    <a:pt x="1214" y="640"/>
                  </a:lnTo>
                  <a:lnTo>
                    <a:pt x="1216" y="636"/>
                  </a:lnTo>
                  <a:lnTo>
                    <a:pt x="1216" y="636"/>
                  </a:lnTo>
                  <a:lnTo>
                    <a:pt x="1218" y="634"/>
                  </a:lnTo>
                  <a:lnTo>
                    <a:pt x="1218" y="632"/>
                  </a:lnTo>
                  <a:lnTo>
                    <a:pt x="1218" y="632"/>
                  </a:lnTo>
                  <a:lnTo>
                    <a:pt x="1222" y="630"/>
                  </a:lnTo>
                  <a:lnTo>
                    <a:pt x="1222" y="630"/>
                  </a:lnTo>
                  <a:lnTo>
                    <a:pt x="1222" y="628"/>
                  </a:lnTo>
                  <a:lnTo>
                    <a:pt x="1222" y="628"/>
                  </a:lnTo>
                  <a:lnTo>
                    <a:pt x="1226" y="626"/>
                  </a:lnTo>
                  <a:lnTo>
                    <a:pt x="1226" y="626"/>
                  </a:lnTo>
                  <a:lnTo>
                    <a:pt x="1226" y="622"/>
                  </a:lnTo>
                  <a:lnTo>
                    <a:pt x="1226" y="622"/>
                  </a:lnTo>
                  <a:lnTo>
                    <a:pt x="1228" y="620"/>
                  </a:lnTo>
                  <a:lnTo>
                    <a:pt x="1228" y="620"/>
                  </a:lnTo>
                  <a:lnTo>
                    <a:pt x="1228" y="618"/>
                  </a:lnTo>
                  <a:lnTo>
                    <a:pt x="1228" y="618"/>
                  </a:lnTo>
                  <a:lnTo>
                    <a:pt x="1230" y="616"/>
                  </a:lnTo>
                  <a:lnTo>
                    <a:pt x="1230" y="616"/>
                  </a:lnTo>
                  <a:lnTo>
                    <a:pt x="1232" y="614"/>
                  </a:lnTo>
                  <a:lnTo>
                    <a:pt x="1232" y="614"/>
                  </a:lnTo>
                  <a:lnTo>
                    <a:pt x="1234" y="612"/>
                  </a:lnTo>
                  <a:lnTo>
                    <a:pt x="1234" y="612"/>
                  </a:lnTo>
                  <a:lnTo>
                    <a:pt x="1236" y="606"/>
                  </a:lnTo>
                  <a:lnTo>
                    <a:pt x="1236" y="606"/>
                  </a:lnTo>
                  <a:lnTo>
                    <a:pt x="1236" y="602"/>
                  </a:lnTo>
                  <a:lnTo>
                    <a:pt x="1236" y="602"/>
                  </a:lnTo>
                  <a:lnTo>
                    <a:pt x="1236" y="600"/>
                  </a:lnTo>
                  <a:lnTo>
                    <a:pt x="1236" y="600"/>
                  </a:lnTo>
                  <a:lnTo>
                    <a:pt x="1238" y="598"/>
                  </a:lnTo>
                  <a:lnTo>
                    <a:pt x="1238" y="598"/>
                  </a:lnTo>
                  <a:lnTo>
                    <a:pt x="1240" y="594"/>
                  </a:lnTo>
                  <a:lnTo>
                    <a:pt x="1240" y="594"/>
                  </a:lnTo>
                  <a:lnTo>
                    <a:pt x="1240" y="594"/>
                  </a:lnTo>
                  <a:lnTo>
                    <a:pt x="1240" y="594"/>
                  </a:lnTo>
                  <a:lnTo>
                    <a:pt x="1244" y="590"/>
                  </a:lnTo>
                  <a:lnTo>
                    <a:pt x="1244" y="590"/>
                  </a:lnTo>
                  <a:lnTo>
                    <a:pt x="1244" y="588"/>
                  </a:lnTo>
                  <a:lnTo>
                    <a:pt x="1244" y="588"/>
                  </a:lnTo>
                  <a:lnTo>
                    <a:pt x="1246" y="584"/>
                  </a:lnTo>
                  <a:lnTo>
                    <a:pt x="1246" y="584"/>
                  </a:lnTo>
                  <a:lnTo>
                    <a:pt x="1246" y="582"/>
                  </a:lnTo>
                  <a:lnTo>
                    <a:pt x="1246" y="582"/>
                  </a:lnTo>
                  <a:lnTo>
                    <a:pt x="1248" y="580"/>
                  </a:lnTo>
                  <a:lnTo>
                    <a:pt x="1248" y="580"/>
                  </a:lnTo>
                  <a:lnTo>
                    <a:pt x="1250" y="578"/>
                  </a:lnTo>
                  <a:lnTo>
                    <a:pt x="1250" y="578"/>
                  </a:lnTo>
                  <a:lnTo>
                    <a:pt x="1252" y="576"/>
                  </a:lnTo>
                  <a:lnTo>
                    <a:pt x="1252" y="576"/>
                  </a:lnTo>
                  <a:lnTo>
                    <a:pt x="1254" y="572"/>
                  </a:lnTo>
                  <a:lnTo>
                    <a:pt x="1254" y="572"/>
                  </a:lnTo>
                  <a:lnTo>
                    <a:pt x="1256" y="570"/>
                  </a:lnTo>
                  <a:lnTo>
                    <a:pt x="1256" y="570"/>
                  </a:lnTo>
                  <a:lnTo>
                    <a:pt x="1258" y="568"/>
                  </a:lnTo>
                  <a:lnTo>
                    <a:pt x="1258" y="568"/>
                  </a:lnTo>
                  <a:lnTo>
                    <a:pt x="1260" y="568"/>
                  </a:lnTo>
                  <a:lnTo>
                    <a:pt x="1260" y="568"/>
                  </a:lnTo>
                  <a:lnTo>
                    <a:pt x="1262" y="566"/>
                  </a:lnTo>
                  <a:lnTo>
                    <a:pt x="1266" y="562"/>
                  </a:lnTo>
                  <a:lnTo>
                    <a:pt x="1266" y="562"/>
                  </a:lnTo>
                  <a:lnTo>
                    <a:pt x="1266" y="558"/>
                  </a:lnTo>
                  <a:lnTo>
                    <a:pt x="1266" y="558"/>
                  </a:lnTo>
                  <a:lnTo>
                    <a:pt x="1266" y="556"/>
                  </a:lnTo>
                  <a:lnTo>
                    <a:pt x="1266" y="556"/>
                  </a:lnTo>
                  <a:lnTo>
                    <a:pt x="1268" y="554"/>
                  </a:lnTo>
                  <a:lnTo>
                    <a:pt x="1268" y="554"/>
                  </a:lnTo>
                  <a:lnTo>
                    <a:pt x="1268" y="550"/>
                  </a:lnTo>
                  <a:lnTo>
                    <a:pt x="1268" y="550"/>
                  </a:lnTo>
                  <a:lnTo>
                    <a:pt x="1270" y="546"/>
                  </a:lnTo>
                  <a:lnTo>
                    <a:pt x="1270" y="546"/>
                  </a:lnTo>
                  <a:lnTo>
                    <a:pt x="1272" y="544"/>
                  </a:lnTo>
                  <a:lnTo>
                    <a:pt x="1274" y="544"/>
                  </a:lnTo>
                  <a:lnTo>
                    <a:pt x="1274" y="544"/>
                  </a:lnTo>
                  <a:lnTo>
                    <a:pt x="1278" y="542"/>
                  </a:lnTo>
                  <a:lnTo>
                    <a:pt x="1280" y="540"/>
                  </a:lnTo>
                  <a:lnTo>
                    <a:pt x="1280" y="540"/>
                  </a:lnTo>
                  <a:lnTo>
                    <a:pt x="1282" y="536"/>
                  </a:lnTo>
                  <a:lnTo>
                    <a:pt x="1284" y="534"/>
                  </a:lnTo>
                  <a:lnTo>
                    <a:pt x="1284" y="534"/>
                  </a:lnTo>
                  <a:lnTo>
                    <a:pt x="1284" y="534"/>
                  </a:lnTo>
                  <a:lnTo>
                    <a:pt x="1284" y="530"/>
                  </a:lnTo>
                  <a:lnTo>
                    <a:pt x="1284" y="530"/>
                  </a:lnTo>
                  <a:lnTo>
                    <a:pt x="1284" y="528"/>
                  </a:lnTo>
                  <a:lnTo>
                    <a:pt x="1284" y="528"/>
                  </a:lnTo>
                  <a:lnTo>
                    <a:pt x="1286" y="524"/>
                  </a:lnTo>
                  <a:lnTo>
                    <a:pt x="1286" y="524"/>
                  </a:lnTo>
                  <a:lnTo>
                    <a:pt x="1290" y="522"/>
                  </a:lnTo>
                  <a:lnTo>
                    <a:pt x="1292" y="520"/>
                  </a:lnTo>
                  <a:lnTo>
                    <a:pt x="1292" y="520"/>
                  </a:lnTo>
                  <a:lnTo>
                    <a:pt x="1294" y="518"/>
                  </a:lnTo>
                  <a:lnTo>
                    <a:pt x="1296" y="516"/>
                  </a:lnTo>
                  <a:lnTo>
                    <a:pt x="1296" y="516"/>
                  </a:lnTo>
                  <a:lnTo>
                    <a:pt x="1296" y="516"/>
                  </a:lnTo>
                  <a:lnTo>
                    <a:pt x="1296" y="516"/>
                  </a:lnTo>
                  <a:lnTo>
                    <a:pt x="1302" y="508"/>
                  </a:lnTo>
                  <a:lnTo>
                    <a:pt x="1302" y="508"/>
                  </a:lnTo>
                  <a:lnTo>
                    <a:pt x="1304" y="502"/>
                  </a:lnTo>
                  <a:lnTo>
                    <a:pt x="1304" y="502"/>
                  </a:lnTo>
                  <a:lnTo>
                    <a:pt x="1306" y="500"/>
                  </a:lnTo>
                  <a:lnTo>
                    <a:pt x="1306" y="500"/>
                  </a:lnTo>
                  <a:lnTo>
                    <a:pt x="1306" y="496"/>
                  </a:lnTo>
                  <a:lnTo>
                    <a:pt x="1306" y="496"/>
                  </a:lnTo>
                  <a:lnTo>
                    <a:pt x="1310" y="492"/>
                  </a:lnTo>
                  <a:lnTo>
                    <a:pt x="1310" y="492"/>
                  </a:lnTo>
                  <a:lnTo>
                    <a:pt x="1310" y="488"/>
                  </a:lnTo>
                  <a:lnTo>
                    <a:pt x="1310" y="488"/>
                  </a:lnTo>
                  <a:lnTo>
                    <a:pt x="1312" y="486"/>
                  </a:lnTo>
                  <a:lnTo>
                    <a:pt x="1312" y="486"/>
                  </a:lnTo>
                  <a:lnTo>
                    <a:pt x="1314" y="482"/>
                  </a:lnTo>
                  <a:lnTo>
                    <a:pt x="1314" y="482"/>
                  </a:lnTo>
                  <a:lnTo>
                    <a:pt x="1316" y="480"/>
                  </a:lnTo>
                  <a:lnTo>
                    <a:pt x="1316" y="478"/>
                  </a:lnTo>
                  <a:lnTo>
                    <a:pt x="1316" y="478"/>
                  </a:lnTo>
                  <a:lnTo>
                    <a:pt x="1318" y="472"/>
                  </a:lnTo>
                  <a:lnTo>
                    <a:pt x="1318" y="472"/>
                  </a:lnTo>
                  <a:lnTo>
                    <a:pt x="1320" y="472"/>
                  </a:lnTo>
                  <a:lnTo>
                    <a:pt x="1320" y="472"/>
                  </a:lnTo>
                  <a:lnTo>
                    <a:pt x="1320" y="470"/>
                  </a:lnTo>
                  <a:lnTo>
                    <a:pt x="1320" y="470"/>
                  </a:lnTo>
                  <a:lnTo>
                    <a:pt x="1322" y="468"/>
                  </a:lnTo>
                  <a:lnTo>
                    <a:pt x="1322" y="468"/>
                  </a:lnTo>
                  <a:lnTo>
                    <a:pt x="1324" y="466"/>
                  </a:lnTo>
                  <a:lnTo>
                    <a:pt x="1324" y="466"/>
                  </a:lnTo>
                  <a:lnTo>
                    <a:pt x="1324" y="464"/>
                  </a:lnTo>
                  <a:lnTo>
                    <a:pt x="1324" y="464"/>
                  </a:lnTo>
                  <a:lnTo>
                    <a:pt x="1328" y="462"/>
                  </a:lnTo>
                  <a:lnTo>
                    <a:pt x="1328" y="462"/>
                  </a:lnTo>
                  <a:lnTo>
                    <a:pt x="1332" y="458"/>
                  </a:lnTo>
                  <a:lnTo>
                    <a:pt x="1332" y="458"/>
                  </a:lnTo>
                  <a:lnTo>
                    <a:pt x="1336" y="454"/>
                  </a:lnTo>
                  <a:lnTo>
                    <a:pt x="1336" y="454"/>
                  </a:lnTo>
                  <a:lnTo>
                    <a:pt x="1338" y="448"/>
                  </a:lnTo>
                  <a:lnTo>
                    <a:pt x="1338" y="448"/>
                  </a:lnTo>
                  <a:lnTo>
                    <a:pt x="1338" y="448"/>
                  </a:lnTo>
                  <a:lnTo>
                    <a:pt x="1338" y="448"/>
                  </a:lnTo>
                  <a:lnTo>
                    <a:pt x="1338" y="444"/>
                  </a:lnTo>
                  <a:lnTo>
                    <a:pt x="1338" y="444"/>
                  </a:lnTo>
                  <a:lnTo>
                    <a:pt x="1340" y="442"/>
                  </a:lnTo>
                  <a:lnTo>
                    <a:pt x="1340" y="442"/>
                  </a:lnTo>
                  <a:lnTo>
                    <a:pt x="1342" y="440"/>
                  </a:lnTo>
                  <a:lnTo>
                    <a:pt x="1342" y="440"/>
                  </a:lnTo>
                  <a:lnTo>
                    <a:pt x="1344" y="438"/>
                  </a:lnTo>
                  <a:lnTo>
                    <a:pt x="1344" y="438"/>
                  </a:lnTo>
                  <a:lnTo>
                    <a:pt x="1344" y="436"/>
                  </a:lnTo>
                  <a:lnTo>
                    <a:pt x="1344" y="436"/>
                  </a:lnTo>
                  <a:lnTo>
                    <a:pt x="1346" y="432"/>
                  </a:lnTo>
                  <a:lnTo>
                    <a:pt x="1346" y="432"/>
                  </a:lnTo>
                  <a:lnTo>
                    <a:pt x="1348" y="430"/>
                  </a:lnTo>
                  <a:lnTo>
                    <a:pt x="1348" y="430"/>
                  </a:lnTo>
                  <a:lnTo>
                    <a:pt x="1350" y="428"/>
                  </a:lnTo>
                  <a:lnTo>
                    <a:pt x="1350" y="428"/>
                  </a:lnTo>
                  <a:lnTo>
                    <a:pt x="1350" y="426"/>
                  </a:lnTo>
                  <a:lnTo>
                    <a:pt x="1350" y="426"/>
                  </a:lnTo>
                  <a:lnTo>
                    <a:pt x="1352" y="424"/>
                  </a:lnTo>
                  <a:lnTo>
                    <a:pt x="1352" y="424"/>
                  </a:lnTo>
                  <a:lnTo>
                    <a:pt x="1354" y="422"/>
                  </a:lnTo>
                  <a:lnTo>
                    <a:pt x="1356" y="422"/>
                  </a:lnTo>
                  <a:lnTo>
                    <a:pt x="1356" y="422"/>
                  </a:lnTo>
                  <a:lnTo>
                    <a:pt x="1358" y="420"/>
                  </a:lnTo>
                  <a:lnTo>
                    <a:pt x="1358" y="420"/>
                  </a:lnTo>
                  <a:lnTo>
                    <a:pt x="1360" y="418"/>
                  </a:lnTo>
                  <a:lnTo>
                    <a:pt x="1360" y="418"/>
                  </a:lnTo>
                  <a:lnTo>
                    <a:pt x="1364" y="416"/>
                  </a:lnTo>
                  <a:lnTo>
                    <a:pt x="1364" y="416"/>
                  </a:lnTo>
                  <a:lnTo>
                    <a:pt x="1364" y="414"/>
                  </a:lnTo>
                  <a:lnTo>
                    <a:pt x="1364" y="414"/>
                  </a:lnTo>
                  <a:lnTo>
                    <a:pt x="1366" y="410"/>
                  </a:lnTo>
                  <a:lnTo>
                    <a:pt x="1366" y="410"/>
                  </a:lnTo>
                  <a:lnTo>
                    <a:pt x="1366" y="408"/>
                  </a:lnTo>
                  <a:lnTo>
                    <a:pt x="1366" y="408"/>
                  </a:lnTo>
                  <a:lnTo>
                    <a:pt x="1368" y="408"/>
                  </a:lnTo>
                  <a:lnTo>
                    <a:pt x="1368" y="408"/>
                  </a:lnTo>
                  <a:lnTo>
                    <a:pt x="1370" y="404"/>
                  </a:lnTo>
                  <a:lnTo>
                    <a:pt x="1370" y="404"/>
                  </a:lnTo>
                  <a:lnTo>
                    <a:pt x="1370" y="402"/>
                  </a:lnTo>
                  <a:lnTo>
                    <a:pt x="1370" y="402"/>
                  </a:lnTo>
                  <a:lnTo>
                    <a:pt x="1370" y="400"/>
                  </a:lnTo>
                  <a:lnTo>
                    <a:pt x="1370" y="400"/>
                  </a:lnTo>
                  <a:lnTo>
                    <a:pt x="1372" y="398"/>
                  </a:lnTo>
                  <a:lnTo>
                    <a:pt x="1374" y="394"/>
                  </a:lnTo>
                  <a:lnTo>
                    <a:pt x="1374" y="394"/>
                  </a:lnTo>
                  <a:lnTo>
                    <a:pt x="1374" y="388"/>
                  </a:lnTo>
                  <a:lnTo>
                    <a:pt x="1374" y="388"/>
                  </a:lnTo>
                  <a:lnTo>
                    <a:pt x="1378" y="386"/>
                  </a:lnTo>
                  <a:lnTo>
                    <a:pt x="1378" y="386"/>
                  </a:lnTo>
                  <a:lnTo>
                    <a:pt x="1382" y="382"/>
                  </a:lnTo>
                  <a:lnTo>
                    <a:pt x="1384" y="382"/>
                  </a:lnTo>
                  <a:lnTo>
                    <a:pt x="1384" y="382"/>
                  </a:lnTo>
                  <a:lnTo>
                    <a:pt x="1384" y="380"/>
                  </a:lnTo>
                  <a:lnTo>
                    <a:pt x="1384" y="380"/>
                  </a:lnTo>
                  <a:lnTo>
                    <a:pt x="1388" y="378"/>
                  </a:lnTo>
                  <a:lnTo>
                    <a:pt x="1388" y="378"/>
                  </a:lnTo>
                  <a:lnTo>
                    <a:pt x="1390" y="374"/>
                  </a:lnTo>
                  <a:lnTo>
                    <a:pt x="1390" y="374"/>
                  </a:lnTo>
                  <a:lnTo>
                    <a:pt x="1390" y="372"/>
                  </a:lnTo>
                  <a:lnTo>
                    <a:pt x="1390" y="372"/>
                  </a:lnTo>
                  <a:lnTo>
                    <a:pt x="1392" y="372"/>
                  </a:lnTo>
                  <a:lnTo>
                    <a:pt x="1392" y="372"/>
                  </a:lnTo>
                  <a:lnTo>
                    <a:pt x="1394" y="368"/>
                  </a:lnTo>
                  <a:lnTo>
                    <a:pt x="1394" y="368"/>
                  </a:lnTo>
                  <a:lnTo>
                    <a:pt x="1396" y="364"/>
                  </a:lnTo>
                  <a:lnTo>
                    <a:pt x="1396" y="364"/>
                  </a:lnTo>
                  <a:lnTo>
                    <a:pt x="1396" y="362"/>
                  </a:lnTo>
                  <a:lnTo>
                    <a:pt x="1396" y="362"/>
                  </a:lnTo>
                  <a:lnTo>
                    <a:pt x="1398" y="360"/>
                  </a:lnTo>
                  <a:lnTo>
                    <a:pt x="1398" y="360"/>
                  </a:lnTo>
                  <a:lnTo>
                    <a:pt x="1400" y="358"/>
                  </a:lnTo>
                  <a:lnTo>
                    <a:pt x="1400" y="358"/>
                  </a:lnTo>
                  <a:lnTo>
                    <a:pt x="1402" y="356"/>
                  </a:lnTo>
                  <a:lnTo>
                    <a:pt x="1402" y="356"/>
                  </a:lnTo>
                  <a:lnTo>
                    <a:pt x="1402" y="354"/>
                  </a:lnTo>
                  <a:lnTo>
                    <a:pt x="1402" y="354"/>
                  </a:lnTo>
                  <a:lnTo>
                    <a:pt x="1404" y="352"/>
                  </a:lnTo>
                  <a:lnTo>
                    <a:pt x="1404" y="352"/>
                  </a:lnTo>
                  <a:lnTo>
                    <a:pt x="1406" y="350"/>
                  </a:lnTo>
                  <a:lnTo>
                    <a:pt x="1406" y="350"/>
                  </a:lnTo>
                  <a:lnTo>
                    <a:pt x="1408" y="346"/>
                  </a:lnTo>
                  <a:lnTo>
                    <a:pt x="1408" y="346"/>
                  </a:lnTo>
                  <a:lnTo>
                    <a:pt x="1408" y="344"/>
                  </a:lnTo>
                  <a:lnTo>
                    <a:pt x="1408" y="344"/>
                  </a:lnTo>
                  <a:lnTo>
                    <a:pt x="1410" y="340"/>
                  </a:lnTo>
                  <a:lnTo>
                    <a:pt x="1410" y="340"/>
                  </a:lnTo>
                  <a:lnTo>
                    <a:pt x="1410" y="338"/>
                  </a:lnTo>
                  <a:lnTo>
                    <a:pt x="1410" y="338"/>
                  </a:lnTo>
                  <a:lnTo>
                    <a:pt x="1412" y="336"/>
                  </a:lnTo>
                  <a:lnTo>
                    <a:pt x="1412" y="336"/>
                  </a:lnTo>
                  <a:lnTo>
                    <a:pt x="1414" y="334"/>
                  </a:lnTo>
                  <a:lnTo>
                    <a:pt x="1414" y="334"/>
                  </a:lnTo>
                  <a:lnTo>
                    <a:pt x="1416" y="332"/>
                  </a:lnTo>
                  <a:lnTo>
                    <a:pt x="1416" y="332"/>
                  </a:lnTo>
                  <a:lnTo>
                    <a:pt x="1418" y="330"/>
                  </a:lnTo>
                  <a:lnTo>
                    <a:pt x="1418" y="330"/>
                  </a:lnTo>
                  <a:lnTo>
                    <a:pt x="1420" y="328"/>
                  </a:lnTo>
                  <a:lnTo>
                    <a:pt x="1420" y="326"/>
                  </a:lnTo>
                  <a:lnTo>
                    <a:pt x="1420" y="326"/>
                  </a:lnTo>
                  <a:lnTo>
                    <a:pt x="1422" y="322"/>
                  </a:lnTo>
                  <a:lnTo>
                    <a:pt x="1422" y="322"/>
                  </a:lnTo>
                  <a:lnTo>
                    <a:pt x="1424" y="320"/>
                  </a:lnTo>
                  <a:lnTo>
                    <a:pt x="1424" y="320"/>
                  </a:lnTo>
                  <a:lnTo>
                    <a:pt x="1426" y="316"/>
                  </a:lnTo>
                  <a:lnTo>
                    <a:pt x="1426" y="316"/>
                  </a:lnTo>
                  <a:lnTo>
                    <a:pt x="1430" y="312"/>
                  </a:lnTo>
                  <a:lnTo>
                    <a:pt x="1430" y="312"/>
                  </a:lnTo>
                  <a:lnTo>
                    <a:pt x="1430" y="312"/>
                  </a:lnTo>
                  <a:lnTo>
                    <a:pt x="1430" y="312"/>
                  </a:lnTo>
                  <a:lnTo>
                    <a:pt x="1432" y="306"/>
                  </a:lnTo>
                  <a:lnTo>
                    <a:pt x="1432" y="306"/>
                  </a:lnTo>
                  <a:lnTo>
                    <a:pt x="1432" y="304"/>
                  </a:lnTo>
                  <a:lnTo>
                    <a:pt x="1432" y="304"/>
                  </a:lnTo>
                  <a:lnTo>
                    <a:pt x="1434" y="304"/>
                  </a:lnTo>
                  <a:lnTo>
                    <a:pt x="1434" y="304"/>
                  </a:lnTo>
                  <a:lnTo>
                    <a:pt x="1436" y="300"/>
                  </a:lnTo>
                  <a:lnTo>
                    <a:pt x="1436" y="300"/>
                  </a:lnTo>
                  <a:lnTo>
                    <a:pt x="1436" y="296"/>
                  </a:lnTo>
                  <a:lnTo>
                    <a:pt x="1436" y="296"/>
                  </a:lnTo>
                  <a:lnTo>
                    <a:pt x="1436" y="294"/>
                  </a:lnTo>
                  <a:lnTo>
                    <a:pt x="1436" y="294"/>
                  </a:lnTo>
                  <a:lnTo>
                    <a:pt x="1438" y="292"/>
                  </a:lnTo>
                  <a:lnTo>
                    <a:pt x="1438" y="292"/>
                  </a:lnTo>
                  <a:lnTo>
                    <a:pt x="1440" y="288"/>
                  </a:lnTo>
                  <a:lnTo>
                    <a:pt x="1440" y="288"/>
                  </a:lnTo>
                  <a:lnTo>
                    <a:pt x="1442" y="286"/>
                  </a:lnTo>
                  <a:lnTo>
                    <a:pt x="1442" y="284"/>
                  </a:lnTo>
                  <a:lnTo>
                    <a:pt x="1442" y="284"/>
                  </a:lnTo>
                  <a:lnTo>
                    <a:pt x="1442" y="282"/>
                  </a:lnTo>
                  <a:lnTo>
                    <a:pt x="1442" y="282"/>
                  </a:lnTo>
                  <a:lnTo>
                    <a:pt x="1444" y="280"/>
                  </a:lnTo>
                  <a:lnTo>
                    <a:pt x="1444" y="280"/>
                  </a:lnTo>
                  <a:lnTo>
                    <a:pt x="1446" y="278"/>
                  </a:lnTo>
                  <a:lnTo>
                    <a:pt x="1446" y="278"/>
                  </a:lnTo>
                  <a:lnTo>
                    <a:pt x="1448" y="276"/>
                  </a:lnTo>
                  <a:lnTo>
                    <a:pt x="1448" y="276"/>
                  </a:lnTo>
                  <a:lnTo>
                    <a:pt x="1450" y="274"/>
                  </a:lnTo>
                  <a:lnTo>
                    <a:pt x="1450" y="274"/>
                  </a:lnTo>
                  <a:lnTo>
                    <a:pt x="1452" y="272"/>
                  </a:lnTo>
                  <a:lnTo>
                    <a:pt x="1452" y="272"/>
                  </a:lnTo>
                  <a:lnTo>
                    <a:pt x="1454" y="268"/>
                  </a:lnTo>
                  <a:lnTo>
                    <a:pt x="1454" y="268"/>
                  </a:lnTo>
                  <a:lnTo>
                    <a:pt x="1454" y="266"/>
                  </a:lnTo>
                  <a:lnTo>
                    <a:pt x="1454" y="266"/>
                  </a:lnTo>
                  <a:lnTo>
                    <a:pt x="1456" y="266"/>
                  </a:lnTo>
                  <a:lnTo>
                    <a:pt x="1456" y="266"/>
                  </a:lnTo>
                  <a:lnTo>
                    <a:pt x="1458" y="260"/>
                  </a:lnTo>
                  <a:lnTo>
                    <a:pt x="1458" y="260"/>
                  </a:lnTo>
                  <a:lnTo>
                    <a:pt x="1460" y="260"/>
                  </a:lnTo>
                  <a:lnTo>
                    <a:pt x="1460" y="258"/>
                  </a:lnTo>
                  <a:lnTo>
                    <a:pt x="1460" y="258"/>
                  </a:lnTo>
                  <a:lnTo>
                    <a:pt x="1464" y="254"/>
                  </a:lnTo>
                  <a:lnTo>
                    <a:pt x="1464" y="254"/>
                  </a:lnTo>
                  <a:lnTo>
                    <a:pt x="1468" y="252"/>
                  </a:lnTo>
                  <a:lnTo>
                    <a:pt x="1468" y="252"/>
                  </a:lnTo>
                  <a:lnTo>
                    <a:pt x="1470" y="248"/>
                  </a:lnTo>
                  <a:lnTo>
                    <a:pt x="1470" y="248"/>
                  </a:lnTo>
                  <a:lnTo>
                    <a:pt x="1470" y="246"/>
                  </a:lnTo>
                  <a:lnTo>
                    <a:pt x="1470" y="246"/>
                  </a:lnTo>
                  <a:lnTo>
                    <a:pt x="1472" y="242"/>
                  </a:lnTo>
                  <a:lnTo>
                    <a:pt x="1472" y="242"/>
                  </a:lnTo>
                  <a:lnTo>
                    <a:pt x="1474" y="242"/>
                  </a:lnTo>
                  <a:lnTo>
                    <a:pt x="1474" y="242"/>
                  </a:lnTo>
                  <a:lnTo>
                    <a:pt x="1474" y="242"/>
                  </a:lnTo>
                  <a:lnTo>
                    <a:pt x="1474" y="242"/>
                  </a:lnTo>
                  <a:lnTo>
                    <a:pt x="1478" y="238"/>
                  </a:lnTo>
                  <a:lnTo>
                    <a:pt x="1478" y="238"/>
                  </a:lnTo>
                  <a:lnTo>
                    <a:pt x="1480" y="234"/>
                  </a:lnTo>
                  <a:lnTo>
                    <a:pt x="1480" y="234"/>
                  </a:lnTo>
                  <a:lnTo>
                    <a:pt x="1480" y="232"/>
                  </a:lnTo>
                  <a:lnTo>
                    <a:pt x="1480" y="232"/>
                  </a:lnTo>
                  <a:lnTo>
                    <a:pt x="1482" y="232"/>
                  </a:lnTo>
                  <a:lnTo>
                    <a:pt x="1482" y="232"/>
                  </a:lnTo>
                  <a:lnTo>
                    <a:pt x="1484" y="228"/>
                  </a:lnTo>
                  <a:lnTo>
                    <a:pt x="1484" y="228"/>
                  </a:lnTo>
                  <a:lnTo>
                    <a:pt x="1486" y="226"/>
                  </a:lnTo>
                  <a:lnTo>
                    <a:pt x="1486" y="226"/>
                  </a:lnTo>
                  <a:lnTo>
                    <a:pt x="1488" y="224"/>
                  </a:lnTo>
                  <a:lnTo>
                    <a:pt x="1488" y="224"/>
                  </a:lnTo>
                  <a:lnTo>
                    <a:pt x="1490" y="220"/>
                  </a:lnTo>
                  <a:lnTo>
                    <a:pt x="1490" y="220"/>
                  </a:lnTo>
                  <a:lnTo>
                    <a:pt x="1490" y="218"/>
                  </a:lnTo>
                  <a:lnTo>
                    <a:pt x="1490" y="218"/>
                  </a:lnTo>
                  <a:lnTo>
                    <a:pt x="1496" y="214"/>
                  </a:lnTo>
                  <a:lnTo>
                    <a:pt x="1496" y="214"/>
                  </a:lnTo>
                  <a:lnTo>
                    <a:pt x="1500" y="208"/>
                  </a:lnTo>
                  <a:lnTo>
                    <a:pt x="1500" y="208"/>
                  </a:lnTo>
                  <a:lnTo>
                    <a:pt x="1502" y="206"/>
                  </a:lnTo>
                  <a:lnTo>
                    <a:pt x="1502" y="206"/>
                  </a:lnTo>
                  <a:lnTo>
                    <a:pt x="1504" y="202"/>
                  </a:lnTo>
                  <a:lnTo>
                    <a:pt x="1504" y="202"/>
                  </a:lnTo>
                  <a:lnTo>
                    <a:pt x="1506" y="200"/>
                  </a:lnTo>
                  <a:lnTo>
                    <a:pt x="1506" y="200"/>
                  </a:lnTo>
                  <a:lnTo>
                    <a:pt x="1508" y="194"/>
                  </a:lnTo>
                  <a:lnTo>
                    <a:pt x="1508" y="194"/>
                  </a:lnTo>
                  <a:lnTo>
                    <a:pt x="1508" y="194"/>
                  </a:lnTo>
                  <a:lnTo>
                    <a:pt x="1508" y="194"/>
                  </a:lnTo>
                  <a:lnTo>
                    <a:pt x="1512" y="190"/>
                  </a:lnTo>
                  <a:lnTo>
                    <a:pt x="1512" y="190"/>
                  </a:lnTo>
                  <a:lnTo>
                    <a:pt x="1514" y="188"/>
                  </a:lnTo>
                  <a:lnTo>
                    <a:pt x="1514" y="188"/>
                  </a:lnTo>
                  <a:lnTo>
                    <a:pt x="1514" y="184"/>
                  </a:lnTo>
                  <a:lnTo>
                    <a:pt x="1514" y="184"/>
                  </a:lnTo>
                  <a:lnTo>
                    <a:pt x="1516" y="180"/>
                  </a:lnTo>
                  <a:lnTo>
                    <a:pt x="1516" y="180"/>
                  </a:lnTo>
                  <a:lnTo>
                    <a:pt x="1516" y="178"/>
                  </a:lnTo>
                  <a:lnTo>
                    <a:pt x="1516" y="178"/>
                  </a:lnTo>
                  <a:lnTo>
                    <a:pt x="1518" y="176"/>
                  </a:lnTo>
                  <a:lnTo>
                    <a:pt x="1518" y="176"/>
                  </a:lnTo>
                  <a:lnTo>
                    <a:pt x="1520" y="174"/>
                  </a:lnTo>
                  <a:lnTo>
                    <a:pt x="1520" y="174"/>
                  </a:lnTo>
                  <a:lnTo>
                    <a:pt x="1522" y="170"/>
                  </a:lnTo>
                  <a:lnTo>
                    <a:pt x="1522" y="170"/>
                  </a:lnTo>
                  <a:lnTo>
                    <a:pt x="1524" y="168"/>
                  </a:lnTo>
                  <a:lnTo>
                    <a:pt x="1524" y="168"/>
                  </a:lnTo>
                  <a:lnTo>
                    <a:pt x="1526" y="164"/>
                  </a:lnTo>
                  <a:lnTo>
                    <a:pt x="1528" y="164"/>
                  </a:lnTo>
                  <a:lnTo>
                    <a:pt x="1528" y="162"/>
                  </a:lnTo>
                  <a:lnTo>
                    <a:pt x="1528" y="162"/>
                  </a:lnTo>
                  <a:lnTo>
                    <a:pt x="1530" y="158"/>
                  </a:lnTo>
                  <a:lnTo>
                    <a:pt x="1530" y="158"/>
                  </a:lnTo>
                  <a:lnTo>
                    <a:pt x="1532" y="156"/>
                  </a:lnTo>
                  <a:lnTo>
                    <a:pt x="1532" y="156"/>
                  </a:lnTo>
                  <a:lnTo>
                    <a:pt x="1534" y="154"/>
                  </a:lnTo>
                  <a:lnTo>
                    <a:pt x="1534" y="154"/>
                  </a:lnTo>
                  <a:lnTo>
                    <a:pt x="1536" y="150"/>
                  </a:lnTo>
                  <a:lnTo>
                    <a:pt x="1538" y="148"/>
                  </a:lnTo>
                  <a:lnTo>
                    <a:pt x="1538" y="148"/>
                  </a:lnTo>
                  <a:lnTo>
                    <a:pt x="1540" y="144"/>
                  </a:lnTo>
                  <a:lnTo>
                    <a:pt x="1540" y="144"/>
                  </a:lnTo>
                  <a:lnTo>
                    <a:pt x="1542" y="138"/>
                  </a:lnTo>
                  <a:lnTo>
                    <a:pt x="1542" y="138"/>
                  </a:lnTo>
                  <a:lnTo>
                    <a:pt x="1544" y="134"/>
                  </a:lnTo>
                  <a:lnTo>
                    <a:pt x="1544" y="134"/>
                  </a:lnTo>
                  <a:lnTo>
                    <a:pt x="1546" y="132"/>
                  </a:lnTo>
                  <a:lnTo>
                    <a:pt x="1546" y="132"/>
                  </a:lnTo>
                  <a:lnTo>
                    <a:pt x="1548" y="130"/>
                  </a:lnTo>
                  <a:lnTo>
                    <a:pt x="1548" y="130"/>
                  </a:lnTo>
                  <a:lnTo>
                    <a:pt x="1550" y="126"/>
                  </a:lnTo>
                  <a:lnTo>
                    <a:pt x="1550" y="126"/>
                  </a:lnTo>
                  <a:lnTo>
                    <a:pt x="1552" y="124"/>
                  </a:lnTo>
                  <a:lnTo>
                    <a:pt x="1552" y="124"/>
                  </a:lnTo>
                  <a:lnTo>
                    <a:pt x="1552" y="120"/>
                  </a:lnTo>
                  <a:lnTo>
                    <a:pt x="1552" y="120"/>
                  </a:lnTo>
                  <a:lnTo>
                    <a:pt x="1554" y="118"/>
                  </a:lnTo>
                  <a:lnTo>
                    <a:pt x="1554" y="118"/>
                  </a:lnTo>
                  <a:lnTo>
                    <a:pt x="1558" y="114"/>
                  </a:lnTo>
                  <a:lnTo>
                    <a:pt x="1558" y="114"/>
                  </a:lnTo>
                  <a:lnTo>
                    <a:pt x="1560" y="112"/>
                  </a:lnTo>
                  <a:lnTo>
                    <a:pt x="1560" y="112"/>
                  </a:lnTo>
                  <a:lnTo>
                    <a:pt x="1562" y="110"/>
                  </a:lnTo>
                  <a:lnTo>
                    <a:pt x="1562" y="110"/>
                  </a:lnTo>
                  <a:lnTo>
                    <a:pt x="1564" y="108"/>
                  </a:lnTo>
                  <a:lnTo>
                    <a:pt x="1564" y="108"/>
                  </a:lnTo>
                  <a:lnTo>
                    <a:pt x="1566" y="104"/>
                  </a:lnTo>
                  <a:lnTo>
                    <a:pt x="1566" y="104"/>
                  </a:lnTo>
                  <a:lnTo>
                    <a:pt x="1566" y="100"/>
                  </a:lnTo>
                  <a:lnTo>
                    <a:pt x="1566" y="100"/>
                  </a:lnTo>
                  <a:lnTo>
                    <a:pt x="1568" y="98"/>
                  </a:lnTo>
                  <a:lnTo>
                    <a:pt x="1568" y="98"/>
                  </a:lnTo>
                  <a:lnTo>
                    <a:pt x="1568" y="98"/>
                  </a:lnTo>
                  <a:lnTo>
                    <a:pt x="1568" y="98"/>
                  </a:lnTo>
                  <a:lnTo>
                    <a:pt x="1572" y="94"/>
                  </a:lnTo>
                  <a:lnTo>
                    <a:pt x="1572" y="94"/>
                  </a:lnTo>
                  <a:lnTo>
                    <a:pt x="1572" y="88"/>
                  </a:lnTo>
                  <a:lnTo>
                    <a:pt x="1572" y="88"/>
                  </a:lnTo>
                  <a:lnTo>
                    <a:pt x="1572" y="88"/>
                  </a:lnTo>
                  <a:lnTo>
                    <a:pt x="1572" y="88"/>
                  </a:lnTo>
                  <a:lnTo>
                    <a:pt x="1574" y="84"/>
                  </a:lnTo>
                  <a:lnTo>
                    <a:pt x="1574" y="84"/>
                  </a:lnTo>
                  <a:lnTo>
                    <a:pt x="1576" y="82"/>
                  </a:lnTo>
                  <a:lnTo>
                    <a:pt x="1576" y="82"/>
                  </a:lnTo>
                  <a:lnTo>
                    <a:pt x="1578" y="80"/>
                  </a:lnTo>
                  <a:lnTo>
                    <a:pt x="1578" y="80"/>
                  </a:lnTo>
                  <a:lnTo>
                    <a:pt x="1580" y="80"/>
                  </a:lnTo>
                  <a:lnTo>
                    <a:pt x="1580" y="80"/>
                  </a:lnTo>
                  <a:lnTo>
                    <a:pt x="1582" y="78"/>
                  </a:lnTo>
                  <a:lnTo>
                    <a:pt x="1582" y="78"/>
                  </a:lnTo>
                  <a:lnTo>
                    <a:pt x="1586" y="74"/>
                  </a:lnTo>
                  <a:lnTo>
                    <a:pt x="1586" y="72"/>
                  </a:lnTo>
                  <a:lnTo>
                    <a:pt x="1586" y="72"/>
                  </a:lnTo>
                  <a:lnTo>
                    <a:pt x="1588" y="70"/>
                  </a:lnTo>
                  <a:lnTo>
                    <a:pt x="1590" y="68"/>
                  </a:lnTo>
                  <a:lnTo>
                    <a:pt x="1590" y="68"/>
                  </a:lnTo>
                  <a:lnTo>
                    <a:pt x="1590" y="62"/>
                  </a:lnTo>
                  <a:lnTo>
                    <a:pt x="1590" y="62"/>
                  </a:lnTo>
                  <a:lnTo>
                    <a:pt x="1590" y="60"/>
                  </a:lnTo>
                  <a:lnTo>
                    <a:pt x="1590" y="60"/>
                  </a:lnTo>
                  <a:lnTo>
                    <a:pt x="1592" y="58"/>
                  </a:lnTo>
                  <a:lnTo>
                    <a:pt x="1592" y="58"/>
                  </a:lnTo>
                  <a:lnTo>
                    <a:pt x="1594" y="54"/>
                  </a:lnTo>
                  <a:lnTo>
                    <a:pt x="1594" y="54"/>
                  </a:lnTo>
                  <a:lnTo>
                    <a:pt x="1598" y="50"/>
                  </a:lnTo>
                  <a:lnTo>
                    <a:pt x="1598" y="50"/>
                  </a:lnTo>
                  <a:lnTo>
                    <a:pt x="1600" y="48"/>
                  </a:lnTo>
                  <a:lnTo>
                    <a:pt x="1600" y="48"/>
                  </a:lnTo>
                  <a:lnTo>
                    <a:pt x="1604" y="44"/>
                  </a:lnTo>
                  <a:lnTo>
                    <a:pt x="1604" y="44"/>
                  </a:lnTo>
                  <a:lnTo>
                    <a:pt x="1608" y="40"/>
                  </a:lnTo>
                  <a:lnTo>
                    <a:pt x="1608" y="40"/>
                  </a:lnTo>
                  <a:lnTo>
                    <a:pt x="1610" y="38"/>
                  </a:lnTo>
                  <a:lnTo>
                    <a:pt x="1610" y="38"/>
                  </a:lnTo>
                  <a:lnTo>
                    <a:pt x="1612" y="40"/>
                  </a:lnTo>
                  <a:lnTo>
                    <a:pt x="1612" y="40"/>
                  </a:lnTo>
                  <a:lnTo>
                    <a:pt x="1612" y="40"/>
                  </a:lnTo>
                  <a:lnTo>
                    <a:pt x="1614" y="42"/>
                  </a:lnTo>
                  <a:lnTo>
                    <a:pt x="1614" y="42"/>
                  </a:lnTo>
                  <a:lnTo>
                    <a:pt x="1616" y="44"/>
                  </a:lnTo>
                  <a:lnTo>
                    <a:pt x="1616" y="44"/>
                  </a:lnTo>
                  <a:lnTo>
                    <a:pt x="1616" y="48"/>
                  </a:lnTo>
                  <a:lnTo>
                    <a:pt x="1616" y="48"/>
                  </a:lnTo>
                  <a:lnTo>
                    <a:pt x="1618" y="50"/>
                  </a:lnTo>
                  <a:lnTo>
                    <a:pt x="1618" y="50"/>
                  </a:lnTo>
                  <a:lnTo>
                    <a:pt x="1620" y="52"/>
                  </a:lnTo>
                  <a:lnTo>
                    <a:pt x="1620" y="52"/>
                  </a:lnTo>
                  <a:lnTo>
                    <a:pt x="1622" y="54"/>
                  </a:lnTo>
                  <a:lnTo>
                    <a:pt x="1622" y="54"/>
                  </a:lnTo>
                  <a:lnTo>
                    <a:pt x="1624" y="60"/>
                  </a:lnTo>
                  <a:lnTo>
                    <a:pt x="1624" y="60"/>
                  </a:lnTo>
                  <a:lnTo>
                    <a:pt x="1626" y="62"/>
                  </a:lnTo>
                  <a:lnTo>
                    <a:pt x="1626" y="62"/>
                  </a:lnTo>
                  <a:lnTo>
                    <a:pt x="1626" y="64"/>
                  </a:lnTo>
                  <a:lnTo>
                    <a:pt x="1626" y="64"/>
                  </a:lnTo>
                  <a:lnTo>
                    <a:pt x="1628" y="68"/>
                  </a:lnTo>
                  <a:lnTo>
                    <a:pt x="1628" y="68"/>
                  </a:lnTo>
                  <a:lnTo>
                    <a:pt x="1630" y="70"/>
                  </a:lnTo>
                  <a:lnTo>
                    <a:pt x="1630" y="70"/>
                  </a:lnTo>
                  <a:lnTo>
                    <a:pt x="1630" y="72"/>
                  </a:lnTo>
                  <a:lnTo>
                    <a:pt x="1630" y="72"/>
                  </a:lnTo>
                  <a:lnTo>
                    <a:pt x="1632" y="74"/>
                  </a:lnTo>
                  <a:lnTo>
                    <a:pt x="1632" y="74"/>
                  </a:lnTo>
                  <a:lnTo>
                    <a:pt x="1636" y="80"/>
                  </a:lnTo>
                  <a:lnTo>
                    <a:pt x="1638" y="82"/>
                  </a:lnTo>
                  <a:lnTo>
                    <a:pt x="1638" y="82"/>
                  </a:lnTo>
                  <a:lnTo>
                    <a:pt x="1640" y="84"/>
                  </a:lnTo>
                  <a:lnTo>
                    <a:pt x="1640" y="84"/>
                  </a:lnTo>
                  <a:lnTo>
                    <a:pt x="1646" y="88"/>
                  </a:lnTo>
                  <a:lnTo>
                    <a:pt x="1646" y="88"/>
                  </a:lnTo>
                  <a:lnTo>
                    <a:pt x="1648" y="90"/>
                  </a:lnTo>
                  <a:lnTo>
                    <a:pt x="1648" y="90"/>
                  </a:lnTo>
                  <a:lnTo>
                    <a:pt x="1648" y="92"/>
                  </a:lnTo>
                  <a:lnTo>
                    <a:pt x="1650" y="94"/>
                  </a:lnTo>
                  <a:lnTo>
                    <a:pt x="1650" y="94"/>
                  </a:lnTo>
                  <a:lnTo>
                    <a:pt x="1652" y="96"/>
                  </a:lnTo>
                  <a:lnTo>
                    <a:pt x="1652" y="98"/>
                  </a:lnTo>
                  <a:lnTo>
                    <a:pt x="1652" y="98"/>
                  </a:lnTo>
                  <a:lnTo>
                    <a:pt x="1654" y="102"/>
                  </a:lnTo>
                  <a:lnTo>
                    <a:pt x="1654" y="102"/>
                  </a:lnTo>
                  <a:lnTo>
                    <a:pt x="1656" y="104"/>
                  </a:lnTo>
                  <a:lnTo>
                    <a:pt x="1656" y="104"/>
                  </a:lnTo>
                  <a:lnTo>
                    <a:pt x="1658" y="106"/>
                  </a:lnTo>
                  <a:lnTo>
                    <a:pt x="1658" y="106"/>
                  </a:lnTo>
                  <a:lnTo>
                    <a:pt x="1658" y="108"/>
                  </a:lnTo>
                  <a:lnTo>
                    <a:pt x="1658" y="108"/>
                  </a:lnTo>
                  <a:lnTo>
                    <a:pt x="1660" y="112"/>
                  </a:lnTo>
                  <a:lnTo>
                    <a:pt x="1660" y="112"/>
                  </a:lnTo>
                  <a:lnTo>
                    <a:pt x="1662" y="114"/>
                  </a:lnTo>
                  <a:lnTo>
                    <a:pt x="1662" y="114"/>
                  </a:lnTo>
                  <a:lnTo>
                    <a:pt x="1664" y="116"/>
                  </a:lnTo>
                  <a:lnTo>
                    <a:pt x="1664" y="116"/>
                  </a:lnTo>
                  <a:lnTo>
                    <a:pt x="1666" y="118"/>
                  </a:lnTo>
                  <a:lnTo>
                    <a:pt x="1666" y="118"/>
                  </a:lnTo>
                  <a:lnTo>
                    <a:pt x="1668" y="120"/>
                  </a:lnTo>
                  <a:lnTo>
                    <a:pt x="1668" y="120"/>
                  </a:lnTo>
                  <a:lnTo>
                    <a:pt x="1670" y="120"/>
                  </a:lnTo>
                  <a:lnTo>
                    <a:pt x="1670" y="120"/>
                  </a:lnTo>
                  <a:lnTo>
                    <a:pt x="1672" y="124"/>
                  </a:lnTo>
                  <a:lnTo>
                    <a:pt x="1672" y="124"/>
                  </a:lnTo>
                  <a:lnTo>
                    <a:pt x="1676" y="128"/>
                  </a:lnTo>
                  <a:lnTo>
                    <a:pt x="1676" y="128"/>
                  </a:lnTo>
                  <a:lnTo>
                    <a:pt x="1676" y="128"/>
                  </a:lnTo>
                  <a:lnTo>
                    <a:pt x="1676" y="128"/>
                  </a:lnTo>
                  <a:lnTo>
                    <a:pt x="1678" y="132"/>
                  </a:lnTo>
                  <a:lnTo>
                    <a:pt x="1680" y="132"/>
                  </a:lnTo>
                  <a:lnTo>
                    <a:pt x="1680" y="132"/>
                  </a:lnTo>
                  <a:lnTo>
                    <a:pt x="1682" y="136"/>
                  </a:lnTo>
                  <a:lnTo>
                    <a:pt x="1682" y="136"/>
                  </a:lnTo>
                  <a:lnTo>
                    <a:pt x="1682" y="138"/>
                  </a:lnTo>
                  <a:lnTo>
                    <a:pt x="1682" y="138"/>
                  </a:lnTo>
                  <a:lnTo>
                    <a:pt x="1682" y="142"/>
                  </a:lnTo>
                  <a:lnTo>
                    <a:pt x="1682" y="142"/>
                  </a:lnTo>
                  <a:lnTo>
                    <a:pt x="1686" y="146"/>
                  </a:lnTo>
                  <a:lnTo>
                    <a:pt x="1686" y="146"/>
                  </a:lnTo>
                  <a:lnTo>
                    <a:pt x="1686" y="146"/>
                  </a:lnTo>
                  <a:lnTo>
                    <a:pt x="1686" y="146"/>
                  </a:lnTo>
                  <a:lnTo>
                    <a:pt x="1688" y="148"/>
                  </a:lnTo>
                  <a:lnTo>
                    <a:pt x="1688" y="148"/>
                  </a:lnTo>
                  <a:lnTo>
                    <a:pt x="1688" y="152"/>
                  </a:lnTo>
                  <a:lnTo>
                    <a:pt x="1688" y="152"/>
                  </a:lnTo>
                  <a:lnTo>
                    <a:pt x="1692" y="156"/>
                  </a:lnTo>
                  <a:lnTo>
                    <a:pt x="1694" y="158"/>
                  </a:lnTo>
                  <a:lnTo>
                    <a:pt x="1694" y="158"/>
                  </a:lnTo>
                  <a:lnTo>
                    <a:pt x="1696" y="160"/>
                  </a:lnTo>
                  <a:lnTo>
                    <a:pt x="1698" y="162"/>
                  </a:lnTo>
                  <a:lnTo>
                    <a:pt x="1698" y="162"/>
                  </a:lnTo>
                  <a:lnTo>
                    <a:pt x="1698" y="164"/>
                  </a:lnTo>
                  <a:lnTo>
                    <a:pt x="1698" y="164"/>
                  </a:lnTo>
                  <a:lnTo>
                    <a:pt x="1700" y="166"/>
                  </a:lnTo>
                  <a:lnTo>
                    <a:pt x="1700" y="166"/>
                  </a:lnTo>
                  <a:lnTo>
                    <a:pt x="1704" y="172"/>
                  </a:lnTo>
                  <a:lnTo>
                    <a:pt x="1704" y="172"/>
                  </a:lnTo>
                  <a:lnTo>
                    <a:pt x="1706" y="174"/>
                  </a:lnTo>
                  <a:lnTo>
                    <a:pt x="1706" y="174"/>
                  </a:lnTo>
                  <a:lnTo>
                    <a:pt x="1708" y="176"/>
                  </a:lnTo>
                  <a:lnTo>
                    <a:pt x="1708" y="176"/>
                  </a:lnTo>
                  <a:lnTo>
                    <a:pt x="1710" y="178"/>
                  </a:lnTo>
                  <a:lnTo>
                    <a:pt x="1710" y="178"/>
                  </a:lnTo>
                  <a:lnTo>
                    <a:pt x="1712" y="180"/>
                  </a:lnTo>
                  <a:lnTo>
                    <a:pt x="1712" y="180"/>
                  </a:lnTo>
                  <a:lnTo>
                    <a:pt x="1714" y="182"/>
                  </a:lnTo>
                  <a:lnTo>
                    <a:pt x="1714" y="182"/>
                  </a:lnTo>
                  <a:lnTo>
                    <a:pt x="1718" y="188"/>
                  </a:lnTo>
                  <a:lnTo>
                    <a:pt x="1718" y="188"/>
                  </a:lnTo>
                  <a:lnTo>
                    <a:pt x="1718" y="190"/>
                  </a:lnTo>
                  <a:lnTo>
                    <a:pt x="1720" y="190"/>
                  </a:lnTo>
                  <a:lnTo>
                    <a:pt x="1720" y="190"/>
                  </a:lnTo>
                  <a:lnTo>
                    <a:pt x="1722" y="194"/>
                  </a:lnTo>
                  <a:lnTo>
                    <a:pt x="1722" y="194"/>
                  </a:lnTo>
                  <a:lnTo>
                    <a:pt x="1724" y="196"/>
                  </a:lnTo>
                  <a:lnTo>
                    <a:pt x="1724" y="196"/>
                  </a:lnTo>
                  <a:lnTo>
                    <a:pt x="1726" y="200"/>
                  </a:lnTo>
                  <a:lnTo>
                    <a:pt x="1726" y="200"/>
                  </a:lnTo>
                  <a:lnTo>
                    <a:pt x="1728" y="202"/>
                  </a:lnTo>
                  <a:lnTo>
                    <a:pt x="1728" y="202"/>
                  </a:lnTo>
                  <a:lnTo>
                    <a:pt x="1730" y="204"/>
                  </a:lnTo>
                  <a:lnTo>
                    <a:pt x="1730" y="204"/>
                  </a:lnTo>
                  <a:lnTo>
                    <a:pt x="1732" y="206"/>
                  </a:lnTo>
                  <a:lnTo>
                    <a:pt x="1732" y="206"/>
                  </a:lnTo>
                  <a:lnTo>
                    <a:pt x="1736" y="208"/>
                  </a:lnTo>
                  <a:lnTo>
                    <a:pt x="1736" y="208"/>
                  </a:lnTo>
                  <a:lnTo>
                    <a:pt x="1736" y="210"/>
                  </a:lnTo>
                  <a:lnTo>
                    <a:pt x="1736" y="210"/>
                  </a:lnTo>
                  <a:lnTo>
                    <a:pt x="1736" y="212"/>
                  </a:lnTo>
                  <a:lnTo>
                    <a:pt x="1736" y="212"/>
                  </a:lnTo>
                  <a:lnTo>
                    <a:pt x="1738" y="214"/>
                  </a:lnTo>
                  <a:lnTo>
                    <a:pt x="1738" y="214"/>
                  </a:lnTo>
                  <a:lnTo>
                    <a:pt x="1740" y="216"/>
                  </a:lnTo>
                  <a:lnTo>
                    <a:pt x="1740" y="218"/>
                  </a:lnTo>
                  <a:lnTo>
                    <a:pt x="1740" y="218"/>
                  </a:lnTo>
                  <a:lnTo>
                    <a:pt x="1740" y="222"/>
                  </a:lnTo>
                  <a:lnTo>
                    <a:pt x="1740" y="222"/>
                  </a:lnTo>
                  <a:lnTo>
                    <a:pt x="1740" y="222"/>
                  </a:lnTo>
                  <a:lnTo>
                    <a:pt x="1740" y="222"/>
                  </a:lnTo>
                  <a:lnTo>
                    <a:pt x="1742" y="226"/>
                  </a:lnTo>
                  <a:lnTo>
                    <a:pt x="1742" y="228"/>
                  </a:lnTo>
                  <a:lnTo>
                    <a:pt x="1742" y="228"/>
                  </a:lnTo>
                  <a:lnTo>
                    <a:pt x="1748" y="230"/>
                  </a:lnTo>
                  <a:lnTo>
                    <a:pt x="1748" y="230"/>
                  </a:lnTo>
                  <a:lnTo>
                    <a:pt x="1748" y="230"/>
                  </a:lnTo>
                  <a:lnTo>
                    <a:pt x="1748" y="230"/>
                  </a:lnTo>
                  <a:lnTo>
                    <a:pt x="1752" y="234"/>
                  </a:lnTo>
                  <a:lnTo>
                    <a:pt x="1752" y="234"/>
                  </a:lnTo>
                  <a:lnTo>
                    <a:pt x="1754" y="236"/>
                  </a:lnTo>
                  <a:lnTo>
                    <a:pt x="1754" y="236"/>
                  </a:lnTo>
                  <a:lnTo>
                    <a:pt x="1754" y="238"/>
                  </a:lnTo>
                  <a:lnTo>
                    <a:pt x="1754" y="238"/>
                  </a:lnTo>
                  <a:lnTo>
                    <a:pt x="1756" y="240"/>
                  </a:lnTo>
                  <a:lnTo>
                    <a:pt x="1756" y="240"/>
                  </a:lnTo>
                  <a:lnTo>
                    <a:pt x="1758" y="244"/>
                  </a:lnTo>
                  <a:lnTo>
                    <a:pt x="1758" y="244"/>
                  </a:lnTo>
                  <a:lnTo>
                    <a:pt x="1760" y="246"/>
                  </a:lnTo>
                  <a:lnTo>
                    <a:pt x="1760" y="246"/>
                  </a:lnTo>
                  <a:lnTo>
                    <a:pt x="1760" y="246"/>
                  </a:lnTo>
                  <a:lnTo>
                    <a:pt x="1762" y="250"/>
                  </a:lnTo>
                  <a:lnTo>
                    <a:pt x="1762" y="250"/>
                  </a:lnTo>
                  <a:lnTo>
                    <a:pt x="1762" y="252"/>
                  </a:lnTo>
                  <a:lnTo>
                    <a:pt x="1762" y="252"/>
                  </a:lnTo>
                  <a:lnTo>
                    <a:pt x="1762" y="254"/>
                  </a:lnTo>
                  <a:lnTo>
                    <a:pt x="1762" y="254"/>
                  </a:lnTo>
                  <a:lnTo>
                    <a:pt x="1764" y="258"/>
                  </a:lnTo>
                  <a:lnTo>
                    <a:pt x="1764" y="258"/>
                  </a:lnTo>
                  <a:lnTo>
                    <a:pt x="1764" y="260"/>
                  </a:lnTo>
                  <a:lnTo>
                    <a:pt x="1764" y="260"/>
                  </a:lnTo>
                  <a:lnTo>
                    <a:pt x="1766" y="264"/>
                  </a:lnTo>
                  <a:lnTo>
                    <a:pt x="1766" y="264"/>
                  </a:lnTo>
                  <a:lnTo>
                    <a:pt x="1770" y="266"/>
                  </a:lnTo>
                  <a:lnTo>
                    <a:pt x="1770" y="266"/>
                  </a:lnTo>
                  <a:lnTo>
                    <a:pt x="1770" y="268"/>
                  </a:lnTo>
                  <a:lnTo>
                    <a:pt x="1770" y="268"/>
                  </a:lnTo>
                  <a:lnTo>
                    <a:pt x="1774" y="270"/>
                  </a:lnTo>
                  <a:lnTo>
                    <a:pt x="1774" y="270"/>
                  </a:lnTo>
                  <a:lnTo>
                    <a:pt x="1774" y="272"/>
                  </a:lnTo>
                  <a:lnTo>
                    <a:pt x="1774" y="272"/>
                  </a:lnTo>
                  <a:lnTo>
                    <a:pt x="1776" y="274"/>
                  </a:lnTo>
                  <a:lnTo>
                    <a:pt x="1776" y="274"/>
                  </a:lnTo>
                  <a:lnTo>
                    <a:pt x="1778" y="276"/>
                  </a:lnTo>
                  <a:lnTo>
                    <a:pt x="1778" y="276"/>
                  </a:lnTo>
                  <a:lnTo>
                    <a:pt x="1780" y="278"/>
                  </a:lnTo>
                  <a:lnTo>
                    <a:pt x="1780" y="278"/>
                  </a:lnTo>
                  <a:lnTo>
                    <a:pt x="1782" y="280"/>
                  </a:lnTo>
                  <a:lnTo>
                    <a:pt x="1782" y="280"/>
                  </a:lnTo>
                  <a:lnTo>
                    <a:pt x="1784" y="282"/>
                  </a:lnTo>
                  <a:lnTo>
                    <a:pt x="1784" y="282"/>
                  </a:lnTo>
                  <a:lnTo>
                    <a:pt x="1786" y="286"/>
                  </a:lnTo>
                  <a:lnTo>
                    <a:pt x="1786" y="286"/>
                  </a:lnTo>
                  <a:lnTo>
                    <a:pt x="1788" y="288"/>
                  </a:lnTo>
                  <a:lnTo>
                    <a:pt x="1788" y="288"/>
                  </a:lnTo>
                  <a:lnTo>
                    <a:pt x="1790" y="288"/>
                  </a:lnTo>
                  <a:lnTo>
                    <a:pt x="1790" y="288"/>
                  </a:lnTo>
                  <a:lnTo>
                    <a:pt x="1790" y="290"/>
                  </a:lnTo>
                  <a:lnTo>
                    <a:pt x="1790" y="290"/>
                  </a:lnTo>
                  <a:lnTo>
                    <a:pt x="1792" y="294"/>
                  </a:lnTo>
                  <a:lnTo>
                    <a:pt x="1792" y="294"/>
                  </a:lnTo>
                  <a:lnTo>
                    <a:pt x="1794" y="296"/>
                  </a:lnTo>
                  <a:lnTo>
                    <a:pt x="1794" y="296"/>
                  </a:lnTo>
                  <a:lnTo>
                    <a:pt x="1794" y="298"/>
                  </a:lnTo>
                  <a:lnTo>
                    <a:pt x="1794" y="298"/>
                  </a:lnTo>
                  <a:lnTo>
                    <a:pt x="1796" y="300"/>
                  </a:lnTo>
                  <a:lnTo>
                    <a:pt x="1796" y="300"/>
                  </a:lnTo>
                  <a:lnTo>
                    <a:pt x="1796" y="304"/>
                  </a:lnTo>
                  <a:lnTo>
                    <a:pt x="1796" y="304"/>
                  </a:lnTo>
                  <a:lnTo>
                    <a:pt x="1798" y="308"/>
                  </a:lnTo>
                  <a:lnTo>
                    <a:pt x="1800" y="310"/>
                  </a:lnTo>
                  <a:lnTo>
                    <a:pt x="1800" y="310"/>
                  </a:lnTo>
                  <a:lnTo>
                    <a:pt x="1802" y="312"/>
                  </a:lnTo>
                  <a:lnTo>
                    <a:pt x="1802" y="312"/>
                  </a:lnTo>
                  <a:lnTo>
                    <a:pt x="1802" y="314"/>
                  </a:lnTo>
                  <a:lnTo>
                    <a:pt x="1802" y="314"/>
                  </a:lnTo>
                  <a:lnTo>
                    <a:pt x="1804" y="316"/>
                  </a:lnTo>
                  <a:lnTo>
                    <a:pt x="1804" y="316"/>
                  </a:lnTo>
                  <a:lnTo>
                    <a:pt x="1806" y="320"/>
                  </a:lnTo>
                  <a:lnTo>
                    <a:pt x="1806" y="320"/>
                  </a:lnTo>
                  <a:lnTo>
                    <a:pt x="1808" y="322"/>
                  </a:lnTo>
                  <a:lnTo>
                    <a:pt x="1808" y="322"/>
                  </a:lnTo>
                  <a:lnTo>
                    <a:pt x="1810" y="324"/>
                  </a:lnTo>
                  <a:lnTo>
                    <a:pt x="1812" y="326"/>
                  </a:lnTo>
                  <a:lnTo>
                    <a:pt x="1812" y="326"/>
                  </a:lnTo>
                  <a:lnTo>
                    <a:pt x="1814" y="330"/>
                  </a:lnTo>
                  <a:lnTo>
                    <a:pt x="1814" y="330"/>
                  </a:lnTo>
                  <a:lnTo>
                    <a:pt x="1814" y="332"/>
                  </a:lnTo>
                  <a:lnTo>
                    <a:pt x="1814" y="332"/>
                  </a:lnTo>
                  <a:lnTo>
                    <a:pt x="1816" y="334"/>
                  </a:lnTo>
                  <a:lnTo>
                    <a:pt x="1816" y="334"/>
                  </a:lnTo>
                  <a:lnTo>
                    <a:pt x="1820" y="336"/>
                  </a:lnTo>
                  <a:lnTo>
                    <a:pt x="1820" y="336"/>
                  </a:lnTo>
                  <a:lnTo>
                    <a:pt x="1822" y="338"/>
                  </a:lnTo>
                  <a:lnTo>
                    <a:pt x="1822" y="338"/>
                  </a:lnTo>
                  <a:lnTo>
                    <a:pt x="1822" y="340"/>
                  </a:lnTo>
                  <a:lnTo>
                    <a:pt x="1822" y="340"/>
                  </a:lnTo>
                  <a:lnTo>
                    <a:pt x="1824" y="344"/>
                  </a:lnTo>
                  <a:lnTo>
                    <a:pt x="1824" y="344"/>
                  </a:lnTo>
                  <a:lnTo>
                    <a:pt x="1826" y="346"/>
                  </a:lnTo>
                  <a:lnTo>
                    <a:pt x="1826" y="346"/>
                  </a:lnTo>
                  <a:lnTo>
                    <a:pt x="1828" y="348"/>
                  </a:lnTo>
                  <a:lnTo>
                    <a:pt x="1828" y="348"/>
                  </a:lnTo>
                  <a:lnTo>
                    <a:pt x="1834" y="350"/>
                  </a:lnTo>
                  <a:lnTo>
                    <a:pt x="1834" y="350"/>
                  </a:lnTo>
                  <a:lnTo>
                    <a:pt x="1834" y="352"/>
                  </a:lnTo>
                  <a:lnTo>
                    <a:pt x="1834" y="352"/>
                  </a:lnTo>
                  <a:lnTo>
                    <a:pt x="1836" y="354"/>
                  </a:lnTo>
                  <a:lnTo>
                    <a:pt x="1836" y="356"/>
                  </a:lnTo>
                  <a:lnTo>
                    <a:pt x="1836" y="356"/>
                  </a:lnTo>
                  <a:lnTo>
                    <a:pt x="1836" y="358"/>
                  </a:lnTo>
                  <a:lnTo>
                    <a:pt x="1836" y="358"/>
                  </a:lnTo>
                  <a:lnTo>
                    <a:pt x="1838" y="362"/>
                  </a:lnTo>
                  <a:lnTo>
                    <a:pt x="1838" y="362"/>
                  </a:lnTo>
                  <a:lnTo>
                    <a:pt x="1840" y="368"/>
                  </a:lnTo>
                  <a:lnTo>
                    <a:pt x="1840" y="368"/>
                  </a:lnTo>
                  <a:lnTo>
                    <a:pt x="1842" y="370"/>
                  </a:lnTo>
                  <a:lnTo>
                    <a:pt x="1842" y="370"/>
                  </a:lnTo>
                  <a:lnTo>
                    <a:pt x="1844" y="372"/>
                  </a:lnTo>
                  <a:lnTo>
                    <a:pt x="1844" y="372"/>
                  </a:lnTo>
                  <a:lnTo>
                    <a:pt x="1846" y="376"/>
                  </a:lnTo>
                  <a:lnTo>
                    <a:pt x="1846" y="376"/>
                  </a:lnTo>
                  <a:lnTo>
                    <a:pt x="1848" y="376"/>
                  </a:lnTo>
                  <a:lnTo>
                    <a:pt x="1848" y="376"/>
                  </a:lnTo>
                  <a:lnTo>
                    <a:pt x="1850" y="378"/>
                  </a:lnTo>
                  <a:lnTo>
                    <a:pt x="1850" y="378"/>
                  </a:lnTo>
                  <a:lnTo>
                    <a:pt x="1852" y="382"/>
                  </a:lnTo>
                  <a:lnTo>
                    <a:pt x="1852" y="382"/>
                  </a:lnTo>
                  <a:lnTo>
                    <a:pt x="1854" y="384"/>
                  </a:lnTo>
                  <a:lnTo>
                    <a:pt x="1854" y="384"/>
                  </a:lnTo>
                  <a:lnTo>
                    <a:pt x="1856" y="386"/>
                  </a:lnTo>
                  <a:lnTo>
                    <a:pt x="1856" y="386"/>
                  </a:lnTo>
                  <a:lnTo>
                    <a:pt x="1858" y="388"/>
                  </a:lnTo>
                  <a:lnTo>
                    <a:pt x="1858" y="388"/>
                  </a:lnTo>
                  <a:lnTo>
                    <a:pt x="1860" y="390"/>
                  </a:lnTo>
                  <a:lnTo>
                    <a:pt x="1860" y="390"/>
                  </a:lnTo>
                  <a:lnTo>
                    <a:pt x="1864" y="394"/>
                  </a:lnTo>
                  <a:lnTo>
                    <a:pt x="1864" y="394"/>
                  </a:lnTo>
                  <a:lnTo>
                    <a:pt x="1864" y="394"/>
                  </a:lnTo>
                  <a:lnTo>
                    <a:pt x="1864" y="394"/>
                  </a:lnTo>
                  <a:lnTo>
                    <a:pt x="1864" y="398"/>
                  </a:lnTo>
                  <a:lnTo>
                    <a:pt x="1864" y="398"/>
                  </a:lnTo>
                  <a:lnTo>
                    <a:pt x="1866" y="398"/>
                  </a:lnTo>
                  <a:lnTo>
                    <a:pt x="1866" y="398"/>
                  </a:lnTo>
                  <a:lnTo>
                    <a:pt x="1866" y="402"/>
                  </a:lnTo>
                  <a:lnTo>
                    <a:pt x="1866" y="402"/>
                  </a:lnTo>
                  <a:lnTo>
                    <a:pt x="1870" y="408"/>
                  </a:lnTo>
                  <a:lnTo>
                    <a:pt x="1870" y="408"/>
                  </a:lnTo>
                  <a:lnTo>
                    <a:pt x="1872" y="410"/>
                  </a:lnTo>
                  <a:lnTo>
                    <a:pt x="1872" y="410"/>
                  </a:lnTo>
                  <a:lnTo>
                    <a:pt x="1874" y="410"/>
                  </a:lnTo>
                  <a:lnTo>
                    <a:pt x="1874" y="410"/>
                  </a:lnTo>
                  <a:lnTo>
                    <a:pt x="1876" y="414"/>
                  </a:lnTo>
                  <a:lnTo>
                    <a:pt x="1876" y="414"/>
                  </a:lnTo>
                  <a:lnTo>
                    <a:pt x="1878" y="416"/>
                  </a:lnTo>
                  <a:lnTo>
                    <a:pt x="1878" y="416"/>
                  </a:lnTo>
                  <a:lnTo>
                    <a:pt x="1878" y="418"/>
                  </a:lnTo>
                  <a:lnTo>
                    <a:pt x="1878" y="418"/>
                  </a:lnTo>
                  <a:lnTo>
                    <a:pt x="1880" y="420"/>
                  </a:lnTo>
                  <a:lnTo>
                    <a:pt x="1880" y="420"/>
                  </a:lnTo>
                  <a:lnTo>
                    <a:pt x="1884" y="424"/>
                  </a:lnTo>
                  <a:lnTo>
                    <a:pt x="1884" y="424"/>
                  </a:lnTo>
                  <a:lnTo>
                    <a:pt x="1884" y="424"/>
                  </a:lnTo>
                  <a:lnTo>
                    <a:pt x="1884" y="424"/>
                  </a:lnTo>
                  <a:lnTo>
                    <a:pt x="1886" y="426"/>
                  </a:lnTo>
                  <a:lnTo>
                    <a:pt x="1886" y="426"/>
                  </a:lnTo>
                  <a:lnTo>
                    <a:pt x="1888" y="428"/>
                  </a:lnTo>
                  <a:lnTo>
                    <a:pt x="1888" y="428"/>
                  </a:lnTo>
                  <a:lnTo>
                    <a:pt x="1888" y="430"/>
                  </a:lnTo>
                  <a:lnTo>
                    <a:pt x="1888" y="430"/>
                  </a:lnTo>
                  <a:lnTo>
                    <a:pt x="1890" y="434"/>
                  </a:lnTo>
                  <a:lnTo>
                    <a:pt x="1890" y="434"/>
                  </a:lnTo>
                  <a:lnTo>
                    <a:pt x="1894" y="436"/>
                  </a:lnTo>
                  <a:lnTo>
                    <a:pt x="1894" y="436"/>
                  </a:lnTo>
                  <a:lnTo>
                    <a:pt x="1896" y="438"/>
                  </a:lnTo>
                  <a:lnTo>
                    <a:pt x="1896" y="438"/>
                  </a:lnTo>
                  <a:lnTo>
                    <a:pt x="1896" y="440"/>
                  </a:lnTo>
                  <a:lnTo>
                    <a:pt x="1896" y="440"/>
                  </a:lnTo>
                  <a:lnTo>
                    <a:pt x="1898" y="444"/>
                  </a:lnTo>
                  <a:lnTo>
                    <a:pt x="1898" y="444"/>
                  </a:lnTo>
                  <a:lnTo>
                    <a:pt x="1904" y="448"/>
                  </a:lnTo>
                  <a:lnTo>
                    <a:pt x="1904" y="448"/>
                  </a:lnTo>
                  <a:lnTo>
                    <a:pt x="1906" y="452"/>
                  </a:lnTo>
                  <a:lnTo>
                    <a:pt x="1906" y="452"/>
                  </a:lnTo>
                  <a:lnTo>
                    <a:pt x="1908" y="454"/>
                  </a:lnTo>
                  <a:lnTo>
                    <a:pt x="1908" y="454"/>
                  </a:lnTo>
                  <a:lnTo>
                    <a:pt x="1910" y="456"/>
                  </a:lnTo>
                  <a:lnTo>
                    <a:pt x="1910" y="456"/>
                  </a:lnTo>
                  <a:lnTo>
                    <a:pt x="1910" y="458"/>
                  </a:lnTo>
                  <a:lnTo>
                    <a:pt x="1910" y="458"/>
                  </a:lnTo>
                  <a:lnTo>
                    <a:pt x="1912" y="460"/>
                  </a:lnTo>
                  <a:lnTo>
                    <a:pt x="1912" y="460"/>
                  </a:lnTo>
                  <a:lnTo>
                    <a:pt x="1914" y="464"/>
                  </a:lnTo>
                  <a:lnTo>
                    <a:pt x="1914" y="464"/>
                  </a:lnTo>
                  <a:lnTo>
                    <a:pt x="1914" y="466"/>
                  </a:lnTo>
                  <a:lnTo>
                    <a:pt x="1914" y="466"/>
                  </a:lnTo>
                  <a:lnTo>
                    <a:pt x="1916" y="468"/>
                  </a:lnTo>
                  <a:lnTo>
                    <a:pt x="1916" y="468"/>
                  </a:lnTo>
                  <a:lnTo>
                    <a:pt x="1918" y="470"/>
                  </a:lnTo>
                  <a:lnTo>
                    <a:pt x="1918" y="470"/>
                  </a:lnTo>
                  <a:lnTo>
                    <a:pt x="1918" y="474"/>
                  </a:lnTo>
                  <a:lnTo>
                    <a:pt x="1918" y="474"/>
                  </a:lnTo>
                  <a:lnTo>
                    <a:pt x="1918" y="474"/>
                  </a:lnTo>
                  <a:lnTo>
                    <a:pt x="1920" y="478"/>
                  </a:lnTo>
                  <a:lnTo>
                    <a:pt x="1922" y="480"/>
                  </a:lnTo>
                  <a:lnTo>
                    <a:pt x="1922" y="480"/>
                  </a:lnTo>
                  <a:lnTo>
                    <a:pt x="1924" y="480"/>
                  </a:lnTo>
                  <a:lnTo>
                    <a:pt x="1924" y="480"/>
                  </a:lnTo>
                  <a:lnTo>
                    <a:pt x="1928" y="484"/>
                  </a:lnTo>
                  <a:lnTo>
                    <a:pt x="1928" y="486"/>
                  </a:lnTo>
                  <a:lnTo>
                    <a:pt x="1928" y="486"/>
                  </a:lnTo>
                  <a:lnTo>
                    <a:pt x="1932" y="488"/>
                  </a:lnTo>
                  <a:lnTo>
                    <a:pt x="1932" y="488"/>
                  </a:lnTo>
                  <a:lnTo>
                    <a:pt x="1932" y="490"/>
                  </a:lnTo>
                  <a:lnTo>
                    <a:pt x="1932" y="490"/>
                  </a:lnTo>
                  <a:lnTo>
                    <a:pt x="1932" y="492"/>
                  </a:lnTo>
                  <a:lnTo>
                    <a:pt x="1932" y="492"/>
                  </a:lnTo>
                  <a:lnTo>
                    <a:pt x="1934" y="496"/>
                  </a:lnTo>
                  <a:lnTo>
                    <a:pt x="1934" y="496"/>
                  </a:lnTo>
                  <a:lnTo>
                    <a:pt x="1936" y="498"/>
                  </a:lnTo>
                  <a:lnTo>
                    <a:pt x="1936" y="498"/>
                  </a:lnTo>
                  <a:lnTo>
                    <a:pt x="1938" y="500"/>
                  </a:lnTo>
                  <a:lnTo>
                    <a:pt x="1938" y="500"/>
                  </a:lnTo>
                  <a:lnTo>
                    <a:pt x="1940" y="504"/>
                  </a:lnTo>
                  <a:lnTo>
                    <a:pt x="1940" y="504"/>
                  </a:lnTo>
                  <a:lnTo>
                    <a:pt x="1942" y="508"/>
                  </a:lnTo>
                  <a:lnTo>
                    <a:pt x="1942" y="508"/>
                  </a:lnTo>
                  <a:lnTo>
                    <a:pt x="1944" y="510"/>
                  </a:lnTo>
                  <a:lnTo>
                    <a:pt x="1944" y="510"/>
                  </a:lnTo>
                  <a:lnTo>
                    <a:pt x="1946" y="512"/>
                  </a:lnTo>
                  <a:lnTo>
                    <a:pt x="1946" y="512"/>
                  </a:lnTo>
                  <a:lnTo>
                    <a:pt x="1948" y="514"/>
                  </a:lnTo>
                  <a:lnTo>
                    <a:pt x="1948" y="516"/>
                  </a:lnTo>
                  <a:lnTo>
                    <a:pt x="1948" y="516"/>
                  </a:lnTo>
                  <a:lnTo>
                    <a:pt x="1950" y="518"/>
                  </a:lnTo>
                  <a:lnTo>
                    <a:pt x="1950" y="518"/>
                  </a:lnTo>
                  <a:lnTo>
                    <a:pt x="1952" y="520"/>
                  </a:lnTo>
                  <a:lnTo>
                    <a:pt x="1952" y="520"/>
                  </a:lnTo>
                  <a:lnTo>
                    <a:pt x="1952" y="522"/>
                  </a:lnTo>
                  <a:lnTo>
                    <a:pt x="1952" y="522"/>
                  </a:lnTo>
                  <a:lnTo>
                    <a:pt x="1954" y="526"/>
                  </a:lnTo>
                  <a:lnTo>
                    <a:pt x="1954" y="526"/>
                  </a:lnTo>
                  <a:lnTo>
                    <a:pt x="1954" y="526"/>
                  </a:lnTo>
                  <a:lnTo>
                    <a:pt x="1958" y="530"/>
                  </a:lnTo>
                  <a:lnTo>
                    <a:pt x="1958" y="530"/>
                  </a:lnTo>
                  <a:lnTo>
                    <a:pt x="1960" y="534"/>
                  </a:lnTo>
                  <a:lnTo>
                    <a:pt x="1960" y="534"/>
                  </a:lnTo>
                  <a:lnTo>
                    <a:pt x="1960" y="536"/>
                  </a:lnTo>
                  <a:lnTo>
                    <a:pt x="1960" y="536"/>
                  </a:lnTo>
                  <a:lnTo>
                    <a:pt x="1964" y="538"/>
                  </a:lnTo>
                  <a:lnTo>
                    <a:pt x="1964" y="538"/>
                  </a:lnTo>
                  <a:lnTo>
                    <a:pt x="1964" y="540"/>
                  </a:lnTo>
                  <a:lnTo>
                    <a:pt x="1964" y="540"/>
                  </a:lnTo>
                  <a:lnTo>
                    <a:pt x="1966" y="542"/>
                  </a:lnTo>
                  <a:lnTo>
                    <a:pt x="1966" y="542"/>
                  </a:lnTo>
                  <a:lnTo>
                    <a:pt x="1968" y="546"/>
                  </a:lnTo>
                  <a:lnTo>
                    <a:pt x="1968" y="546"/>
                  </a:lnTo>
                  <a:lnTo>
                    <a:pt x="1970" y="548"/>
                  </a:lnTo>
                  <a:lnTo>
                    <a:pt x="1970" y="548"/>
                  </a:lnTo>
                  <a:lnTo>
                    <a:pt x="1972" y="550"/>
                  </a:lnTo>
                  <a:lnTo>
                    <a:pt x="1972" y="550"/>
                  </a:lnTo>
                  <a:lnTo>
                    <a:pt x="1974" y="552"/>
                  </a:lnTo>
                  <a:lnTo>
                    <a:pt x="1974" y="552"/>
                  </a:lnTo>
                  <a:lnTo>
                    <a:pt x="1974" y="556"/>
                  </a:lnTo>
                  <a:lnTo>
                    <a:pt x="1974" y="556"/>
                  </a:lnTo>
                  <a:lnTo>
                    <a:pt x="1978" y="558"/>
                  </a:lnTo>
                  <a:lnTo>
                    <a:pt x="1978" y="558"/>
                  </a:lnTo>
                  <a:lnTo>
                    <a:pt x="1978" y="560"/>
                  </a:lnTo>
                  <a:lnTo>
                    <a:pt x="1982" y="564"/>
                  </a:lnTo>
                  <a:lnTo>
                    <a:pt x="1982" y="564"/>
                  </a:lnTo>
                  <a:lnTo>
                    <a:pt x="1984" y="566"/>
                  </a:lnTo>
                  <a:lnTo>
                    <a:pt x="1984" y="566"/>
                  </a:lnTo>
                  <a:lnTo>
                    <a:pt x="1986" y="568"/>
                  </a:lnTo>
                  <a:lnTo>
                    <a:pt x="1986" y="568"/>
                  </a:lnTo>
                  <a:lnTo>
                    <a:pt x="1988" y="570"/>
                  </a:lnTo>
                  <a:lnTo>
                    <a:pt x="1988" y="570"/>
                  </a:lnTo>
                  <a:lnTo>
                    <a:pt x="1988" y="574"/>
                  </a:lnTo>
                  <a:lnTo>
                    <a:pt x="1988" y="574"/>
                  </a:lnTo>
                  <a:lnTo>
                    <a:pt x="1992" y="578"/>
                  </a:lnTo>
                  <a:lnTo>
                    <a:pt x="1992" y="578"/>
                  </a:lnTo>
                  <a:lnTo>
                    <a:pt x="1994" y="578"/>
                  </a:lnTo>
                  <a:lnTo>
                    <a:pt x="1994" y="578"/>
                  </a:lnTo>
                  <a:lnTo>
                    <a:pt x="1996" y="582"/>
                  </a:lnTo>
                  <a:lnTo>
                    <a:pt x="1996" y="582"/>
                  </a:lnTo>
                  <a:lnTo>
                    <a:pt x="2000" y="588"/>
                  </a:lnTo>
                  <a:lnTo>
                    <a:pt x="2000" y="588"/>
                  </a:lnTo>
                  <a:lnTo>
                    <a:pt x="2000" y="590"/>
                  </a:lnTo>
                  <a:lnTo>
                    <a:pt x="2000" y="590"/>
                  </a:lnTo>
                  <a:lnTo>
                    <a:pt x="2002" y="592"/>
                  </a:lnTo>
                  <a:lnTo>
                    <a:pt x="2002" y="592"/>
                  </a:lnTo>
                  <a:lnTo>
                    <a:pt x="2006" y="594"/>
                  </a:lnTo>
                  <a:lnTo>
                    <a:pt x="2006" y="594"/>
                  </a:lnTo>
                  <a:lnTo>
                    <a:pt x="2006" y="596"/>
                  </a:lnTo>
                  <a:lnTo>
                    <a:pt x="2006" y="596"/>
                  </a:lnTo>
                  <a:lnTo>
                    <a:pt x="2008" y="598"/>
                  </a:lnTo>
                  <a:lnTo>
                    <a:pt x="2008" y="598"/>
                  </a:lnTo>
                  <a:lnTo>
                    <a:pt x="2008" y="600"/>
                  </a:lnTo>
                  <a:lnTo>
                    <a:pt x="2008" y="600"/>
                  </a:lnTo>
                  <a:lnTo>
                    <a:pt x="2010" y="604"/>
                  </a:lnTo>
                  <a:lnTo>
                    <a:pt x="2010" y="604"/>
                  </a:lnTo>
                  <a:lnTo>
                    <a:pt x="2010" y="604"/>
                  </a:lnTo>
                  <a:lnTo>
                    <a:pt x="2010" y="604"/>
                  </a:lnTo>
                  <a:lnTo>
                    <a:pt x="2010" y="604"/>
                  </a:lnTo>
                  <a:lnTo>
                    <a:pt x="2012" y="606"/>
                  </a:lnTo>
                  <a:lnTo>
                    <a:pt x="2012" y="606"/>
                  </a:lnTo>
                  <a:lnTo>
                    <a:pt x="2012" y="606"/>
                  </a:lnTo>
                  <a:lnTo>
                    <a:pt x="2012" y="606"/>
                  </a:lnTo>
                  <a:lnTo>
                    <a:pt x="2012" y="606"/>
                  </a:lnTo>
                  <a:lnTo>
                    <a:pt x="2014" y="610"/>
                  </a:lnTo>
                  <a:lnTo>
                    <a:pt x="2014" y="610"/>
                  </a:lnTo>
                  <a:lnTo>
                    <a:pt x="2016" y="612"/>
                  </a:lnTo>
                  <a:lnTo>
                    <a:pt x="2016" y="612"/>
                  </a:lnTo>
                  <a:lnTo>
                    <a:pt x="2018" y="614"/>
                  </a:lnTo>
                  <a:lnTo>
                    <a:pt x="2018" y="614"/>
                  </a:lnTo>
                  <a:lnTo>
                    <a:pt x="2020" y="616"/>
                  </a:lnTo>
                  <a:lnTo>
                    <a:pt x="2020" y="616"/>
                  </a:lnTo>
                  <a:lnTo>
                    <a:pt x="2020" y="620"/>
                  </a:lnTo>
                  <a:lnTo>
                    <a:pt x="2020" y="620"/>
                  </a:lnTo>
                  <a:lnTo>
                    <a:pt x="2022" y="622"/>
                  </a:lnTo>
                  <a:lnTo>
                    <a:pt x="2022" y="622"/>
                  </a:lnTo>
                  <a:lnTo>
                    <a:pt x="2024" y="624"/>
                  </a:lnTo>
                  <a:lnTo>
                    <a:pt x="2024" y="624"/>
                  </a:lnTo>
                  <a:lnTo>
                    <a:pt x="2026" y="626"/>
                  </a:lnTo>
                  <a:lnTo>
                    <a:pt x="2026" y="626"/>
                  </a:lnTo>
                  <a:lnTo>
                    <a:pt x="2028" y="630"/>
                  </a:lnTo>
                  <a:lnTo>
                    <a:pt x="2028" y="630"/>
                  </a:lnTo>
                  <a:lnTo>
                    <a:pt x="2028" y="632"/>
                  </a:lnTo>
                  <a:lnTo>
                    <a:pt x="2028" y="632"/>
                  </a:lnTo>
                  <a:lnTo>
                    <a:pt x="2030" y="634"/>
                  </a:lnTo>
                  <a:lnTo>
                    <a:pt x="2032" y="636"/>
                  </a:lnTo>
                  <a:lnTo>
                    <a:pt x="2032" y="636"/>
                  </a:lnTo>
                  <a:lnTo>
                    <a:pt x="2034" y="640"/>
                  </a:lnTo>
                  <a:lnTo>
                    <a:pt x="2034" y="640"/>
                  </a:lnTo>
                  <a:lnTo>
                    <a:pt x="2034" y="642"/>
                  </a:lnTo>
                  <a:lnTo>
                    <a:pt x="2034" y="642"/>
                  </a:lnTo>
                  <a:lnTo>
                    <a:pt x="2036" y="644"/>
                  </a:lnTo>
                  <a:lnTo>
                    <a:pt x="2036" y="644"/>
                  </a:lnTo>
                  <a:lnTo>
                    <a:pt x="2040" y="648"/>
                  </a:lnTo>
                  <a:lnTo>
                    <a:pt x="2040" y="648"/>
                  </a:lnTo>
                  <a:lnTo>
                    <a:pt x="2042" y="648"/>
                  </a:lnTo>
                  <a:lnTo>
                    <a:pt x="2042" y="648"/>
                  </a:lnTo>
                  <a:lnTo>
                    <a:pt x="2044" y="650"/>
                  </a:lnTo>
                  <a:lnTo>
                    <a:pt x="2044" y="650"/>
                  </a:lnTo>
                  <a:lnTo>
                    <a:pt x="2046" y="654"/>
                  </a:lnTo>
                  <a:lnTo>
                    <a:pt x="2046" y="654"/>
                  </a:lnTo>
                  <a:lnTo>
                    <a:pt x="2048" y="654"/>
                  </a:lnTo>
                  <a:lnTo>
                    <a:pt x="2048" y="654"/>
                  </a:lnTo>
                  <a:lnTo>
                    <a:pt x="2052" y="656"/>
                  </a:lnTo>
                  <a:lnTo>
                    <a:pt x="2052" y="656"/>
                  </a:lnTo>
                  <a:lnTo>
                    <a:pt x="2052" y="658"/>
                  </a:lnTo>
                  <a:lnTo>
                    <a:pt x="2052" y="658"/>
                  </a:lnTo>
                  <a:lnTo>
                    <a:pt x="2054" y="660"/>
                  </a:lnTo>
                  <a:lnTo>
                    <a:pt x="2054" y="660"/>
                  </a:lnTo>
                  <a:lnTo>
                    <a:pt x="2058" y="666"/>
                  </a:lnTo>
                  <a:lnTo>
                    <a:pt x="2060" y="668"/>
                  </a:lnTo>
                  <a:lnTo>
                    <a:pt x="2060" y="668"/>
                  </a:lnTo>
                  <a:lnTo>
                    <a:pt x="2062" y="670"/>
                  </a:lnTo>
                  <a:lnTo>
                    <a:pt x="2062" y="670"/>
                  </a:lnTo>
                  <a:lnTo>
                    <a:pt x="2064" y="674"/>
                  </a:lnTo>
                  <a:lnTo>
                    <a:pt x="2064" y="674"/>
                  </a:lnTo>
                  <a:lnTo>
                    <a:pt x="2066" y="676"/>
                  </a:lnTo>
                  <a:lnTo>
                    <a:pt x="2066" y="676"/>
                  </a:lnTo>
                  <a:lnTo>
                    <a:pt x="2066" y="676"/>
                  </a:lnTo>
                  <a:lnTo>
                    <a:pt x="2066" y="676"/>
                  </a:lnTo>
                  <a:lnTo>
                    <a:pt x="2068" y="680"/>
                  </a:lnTo>
                  <a:lnTo>
                    <a:pt x="2068" y="682"/>
                  </a:lnTo>
                  <a:lnTo>
                    <a:pt x="2068" y="682"/>
                  </a:lnTo>
                  <a:lnTo>
                    <a:pt x="2068" y="682"/>
                  </a:lnTo>
                  <a:lnTo>
                    <a:pt x="2068" y="682"/>
                  </a:lnTo>
                  <a:lnTo>
                    <a:pt x="2068" y="682"/>
                  </a:lnTo>
                  <a:lnTo>
                    <a:pt x="2068" y="682"/>
                  </a:lnTo>
                  <a:lnTo>
                    <a:pt x="2066" y="682"/>
                  </a:lnTo>
                  <a:lnTo>
                    <a:pt x="2064" y="684"/>
                  </a:lnTo>
                  <a:lnTo>
                    <a:pt x="2064" y="684"/>
                  </a:lnTo>
                  <a:lnTo>
                    <a:pt x="2060" y="684"/>
                  </a:lnTo>
                  <a:lnTo>
                    <a:pt x="2060" y="684"/>
                  </a:lnTo>
                  <a:lnTo>
                    <a:pt x="2058" y="684"/>
                  </a:lnTo>
                  <a:lnTo>
                    <a:pt x="2058" y="684"/>
                  </a:lnTo>
                  <a:lnTo>
                    <a:pt x="2054" y="684"/>
                  </a:lnTo>
                  <a:lnTo>
                    <a:pt x="2054" y="684"/>
                  </a:lnTo>
                  <a:lnTo>
                    <a:pt x="2052" y="684"/>
                  </a:lnTo>
                  <a:lnTo>
                    <a:pt x="2052" y="684"/>
                  </a:lnTo>
                  <a:lnTo>
                    <a:pt x="2048" y="684"/>
                  </a:lnTo>
                  <a:lnTo>
                    <a:pt x="2048" y="684"/>
                  </a:lnTo>
                  <a:lnTo>
                    <a:pt x="2046" y="686"/>
                  </a:lnTo>
                  <a:lnTo>
                    <a:pt x="2046" y="686"/>
                  </a:lnTo>
                  <a:lnTo>
                    <a:pt x="2042" y="686"/>
                  </a:lnTo>
                  <a:lnTo>
                    <a:pt x="2042" y="686"/>
                  </a:lnTo>
                  <a:lnTo>
                    <a:pt x="2040" y="684"/>
                  </a:lnTo>
                  <a:lnTo>
                    <a:pt x="2040" y="684"/>
                  </a:lnTo>
                  <a:lnTo>
                    <a:pt x="2036" y="684"/>
                  </a:lnTo>
                  <a:lnTo>
                    <a:pt x="2030" y="684"/>
                  </a:lnTo>
                  <a:lnTo>
                    <a:pt x="2030" y="684"/>
                  </a:lnTo>
                  <a:lnTo>
                    <a:pt x="2026" y="686"/>
                  </a:lnTo>
                  <a:lnTo>
                    <a:pt x="2026" y="686"/>
                  </a:lnTo>
                  <a:lnTo>
                    <a:pt x="2024" y="686"/>
                  </a:lnTo>
                  <a:lnTo>
                    <a:pt x="2024" y="686"/>
                  </a:lnTo>
                  <a:lnTo>
                    <a:pt x="2022" y="686"/>
                  </a:lnTo>
                  <a:lnTo>
                    <a:pt x="2022" y="686"/>
                  </a:lnTo>
                  <a:lnTo>
                    <a:pt x="2020" y="686"/>
                  </a:lnTo>
                  <a:lnTo>
                    <a:pt x="2020" y="686"/>
                  </a:lnTo>
                  <a:lnTo>
                    <a:pt x="2018" y="684"/>
                  </a:lnTo>
                  <a:lnTo>
                    <a:pt x="2018" y="684"/>
                  </a:lnTo>
                  <a:lnTo>
                    <a:pt x="2014" y="684"/>
                  </a:lnTo>
                  <a:lnTo>
                    <a:pt x="2008" y="682"/>
                  </a:lnTo>
                  <a:lnTo>
                    <a:pt x="2008" y="682"/>
                  </a:lnTo>
                  <a:lnTo>
                    <a:pt x="2002" y="682"/>
                  </a:lnTo>
                  <a:lnTo>
                    <a:pt x="2002" y="682"/>
                  </a:lnTo>
                  <a:lnTo>
                    <a:pt x="2000" y="682"/>
                  </a:lnTo>
                  <a:lnTo>
                    <a:pt x="2000" y="682"/>
                  </a:lnTo>
                  <a:lnTo>
                    <a:pt x="1996" y="682"/>
                  </a:lnTo>
                  <a:lnTo>
                    <a:pt x="1996" y="682"/>
                  </a:lnTo>
                  <a:lnTo>
                    <a:pt x="1992" y="682"/>
                  </a:lnTo>
                  <a:lnTo>
                    <a:pt x="1992" y="682"/>
                  </a:lnTo>
                  <a:lnTo>
                    <a:pt x="1990" y="682"/>
                  </a:lnTo>
                  <a:lnTo>
                    <a:pt x="1990" y="682"/>
                  </a:lnTo>
                  <a:lnTo>
                    <a:pt x="1990" y="682"/>
                  </a:lnTo>
                  <a:lnTo>
                    <a:pt x="1988" y="682"/>
                  </a:lnTo>
                  <a:lnTo>
                    <a:pt x="1988" y="682"/>
                  </a:lnTo>
                  <a:lnTo>
                    <a:pt x="1984" y="682"/>
                  </a:lnTo>
                  <a:lnTo>
                    <a:pt x="1984" y="682"/>
                  </a:lnTo>
                  <a:lnTo>
                    <a:pt x="1980" y="682"/>
                  </a:lnTo>
                  <a:lnTo>
                    <a:pt x="1980" y="682"/>
                  </a:lnTo>
                  <a:lnTo>
                    <a:pt x="1978" y="682"/>
                  </a:lnTo>
                  <a:lnTo>
                    <a:pt x="1978" y="682"/>
                  </a:lnTo>
                  <a:lnTo>
                    <a:pt x="1976" y="682"/>
                  </a:lnTo>
                  <a:lnTo>
                    <a:pt x="1976" y="682"/>
                  </a:lnTo>
                  <a:lnTo>
                    <a:pt x="1974" y="682"/>
                  </a:lnTo>
                  <a:lnTo>
                    <a:pt x="1974" y="682"/>
                  </a:lnTo>
                  <a:lnTo>
                    <a:pt x="1974" y="682"/>
                  </a:lnTo>
                  <a:lnTo>
                    <a:pt x="1970" y="684"/>
                  </a:lnTo>
                  <a:lnTo>
                    <a:pt x="1970" y="684"/>
                  </a:lnTo>
                  <a:lnTo>
                    <a:pt x="1966" y="684"/>
                  </a:lnTo>
                  <a:lnTo>
                    <a:pt x="1964" y="684"/>
                  </a:lnTo>
                  <a:lnTo>
                    <a:pt x="1964" y="684"/>
                  </a:lnTo>
                  <a:lnTo>
                    <a:pt x="1962" y="684"/>
                  </a:lnTo>
                  <a:lnTo>
                    <a:pt x="1962" y="684"/>
                  </a:lnTo>
                  <a:lnTo>
                    <a:pt x="1960" y="684"/>
                  </a:lnTo>
                  <a:lnTo>
                    <a:pt x="1960" y="684"/>
                  </a:lnTo>
                  <a:lnTo>
                    <a:pt x="1958" y="684"/>
                  </a:lnTo>
                  <a:lnTo>
                    <a:pt x="1958" y="684"/>
                  </a:lnTo>
                  <a:lnTo>
                    <a:pt x="1952" y="684"/>
                  </a:lnTo>
                  <a:lnTo>
                    <a:pt x="1952" y="684"/>
                  </a:lnTo>
                  <a:lnTo>
                    <a:pt x="1948" y="684"/>
                  </a:lnTo>
                  <a:lnTo>
                    <a:pt x="1948" y="684"/>
                  </a:lnTo>
                  <a:lnTo>
                    <a:pt x="1944" y="686"/>
                  </a:lnTo>
                  <a:lnTo>
                    <a:pt x="1944" y="686"/>
                  </a:lnTo>
                  <a:lnTo>
                    <a:pt x="1940" y="686"/>
                  </a:lnTo>
                  <a:lnTo>
                    <a:pt x="1940" y="686"/>
                  </a:lnTo>
                  <a:lnTo>
                    <a:pt x="1938" y="684"/>
                  </a:lnTo>
                  <a:lnTo>
                    <a:pt x="1938" y="684"/>
                  </a:lnTo>
                  <a:lnTo>
                    <a:pt x="1936" y="684"/>
                  </a:lnTo>
                  <a:lnTo>
                    <a:pt x="1936" y="684"/>
                  </a:lnTo>
                  <a:lnTo>
                    <a:pt x="1932" y="684"/>
                  </a:lnTo>
                  <a:lnTo>
                    <a:pt x="1932" y="684"/>
                  </a:lnTo>
                  <a:lnTo>
                    <a:pt x="1928" y="682"/>
                  </a:lnTo>
                  <a:lnTo>
                    <a:pt x="1926" y="682"/>
                  </a:lnTo>
                  <a:lnTo>
                    <a:pt x="1926" y="682"/>
                  </a:lnTo>
                  <a:lnTo>
                    <a:pt x="1924" y="682"/>
                  </a:lnTo>
                  <a:lnTo>
                    <a:pt x="1924" y="682"/>
                  </a:lnTo>
                  <a:lnTo>
                    <a:pt x="1920" y="682"/>
                  </a:lnTo>
                  <a:lnTo>
                    <a:pt x="1918" y="682"/>
                  </a:lnTo>
                  <a:lnTo>
                    <a:pt x="1918" y="682"/>
                  </a:lnTo>
                  <a:lnTo>
                    <a:pt x="1914" y="682"/>
                  </a:lnTo>
                  <a:lnTo>
                    <a:pt x="1914" y="682"/>
                  </a:lnTo>
                  <a:lnTo>
                    <a:pt x="1914" y="682"/>
                  </a:lnTo>
                  <a:lnTo>
                    <a:pt x="1908" y="684"/>
                  </a:lnTo>
                  <a:lnTo>
                    <a:pt x="1908" y="684"/>
                  </a:lnTo>
                  <a:lnTo>
                    <a:pt x="1904" y="686"/>
                  </a:lnTo>
                  <a:lnTo>
                    <a:pt x="1904" y="686"/>
                  </a:lnTo>
                  <a:lnTo>
                    <a:pt x="1904" y="686"/>
                  </a:lnTo>
                  <a:lnTo>
                    <a:pt x="1904" y="686"/>
                  </a:lnTo>
                  <a:lnTo>
                    <a:pt x="1900" y="686"/>
                  </a:lnTo>
                  <a:lnTo>
                    <a:pt x="1900" y="686"/>
                  </a:lnTo>
                  <a:lnTo>
                    <a:pt x="1898" y="686"/>
                  </a:lnTo>
                  <a:lnTo>
                    <a:pt x="1898" y="686"/>
                  </a:lnTo>
                  <a:lnTo>
                    <a:pt x="1894" y="686"/>
                  </a:lnTo>
                  <a:lnTo>
                    <a:pt x="1894" y="686"/>
                  </a:lnTo>
                  <a:lnTo>
                    <a:pt x="1888" y="686"/>
                  </a:lnTo>
                  <a:lnTo>
                    <a:pt x="1888" y="686"/>
                  </a:lnTo>
                  <a:lnTo>
                    <a:pt x="1886" y="686"/>
                  </a:lnTo>
                  <a:lnTo>
                    <a:pt x="1886" y="686"/>
                  </a:lnTo>
                  <a:lnTo>
                    <a:pt x="1882" y="686"/>
                  </a:lnTo>
                  <a:lnTo>
                    <a:pt x="1882" y="686"/>
                  </a:lnTo>
                  <a:lnTo>
                    <a:pt x="1882" y="686"/>
                  </a:lnTo>
                  <a:lnTo>
                    <a:pt x="1882" y="686"/>
                  </a:lnTo>
                  <a:lnTo>
                    <a:pt x="1880" y="686"/>
                  </a:lnTo>
                  <a:lnTo>
                    <a:pt x="1880" y="686"/>
                  </a:lnTo>
                  <a:lnTo>
                    <a:pt x="1876" y="686"/>
                  </a:lnTo>
                  <a:lnTo>
                    <a:pt x="1876" y="686"/>
                  </a:lnTo>
                  <a:lnTo>
                    <a:pt x="1874" y="686"/>
                  </a:lnTo>
                  <a:lnTo>
                    <a:pt x="1874" y="686"/>
                  </a:lnTo>
                  <a:lnTo>
                    <a:pt x="1870" y="686"/>
                  </a:lnTo>
                  <a:lnTo>
                    <a:pt x="1870" y="686"/>
                  </a:lnTo>
                  <a:lnTo>
                    <a:pt x="1866" y="688"/>
                  </a:lnTo>
                  <a:lnTo>
                    <a:pt x="1866" y="688"/>
                  </a:lnTo>
                  <a:lnTo>
                    <a:pt x="1866" y="688"/>
                  </a:lnTo>
                  <a:lnTo>
                    <a:pt x="1866" y="688"/>
                  </a:lnTo>
                  <a:lnTo>
                    <a:pt x="1860" y="688"/>
                  </a:lnTo>
                  <a:lnTo>
                    <a:pt x="1860" y="688"/>
                  </a:lnTo>
                  <a:lnTo>
                    <a:pt x="1860" y="688"/>
                  </a:lnTo>
                  <a:lnTo>
                    <a:pt x="1854" y="686"/>
                  </a:lnTo>
                  <a:lnTo>
                    <a:pt x="1854" y="686"/>
                  </a:lnTo>
                  <a:lnTo>
                    <a:pt x="1852" y="686"/>
                  </a:lnTo>
                  <a:lnTo>
                    <a:pt x="1852" y="686"/>
                  </a:lnTo>
                  <a:lnTo>
                    <a:pt x="1848" y="686"/>
                  </a:lnTo>
                  <a:lnTo>
                    <a:pt x="1848" y="686"/>
                  </a:lnTo>
                  <a:lnTo>
                    <a:pt x="1848" y="686"/>
                  </a:lnTo>
                  <a:lnTo>
                    <a:pt x="1846" y="686"/>
                  </a:lnTo>
                  <a:lnTo>
                    <a:pt x="1846" y="686"/>
                  </a:lnTo>
                  <a:lnTo>
                    <a:pt x="1844" y="686"/>
                  </a:lnTo>
                  <a:lnTo>
                    <a:pt x="1844" y="686"/>
                  </a:lnTo>
                  <a:lnTo>
                    <a:pt x="1840" y="686"/>
                  </a:lnTo>
                  <a:lnTo>
                    <a:pt x="1840" y="686"/>
                  </a:lnTo>
                  <a:lnTo>
                    <a:pt x="1838" y="684"/>
                  </a:lnTo>
                  <a:lnTo>
                    <a:pt x="1838" y="684"/>
                  </a:lnTo>
                  <a:lnTo>
                    <a:pt x="1834" y="686"/>
                  </a:lnTo>
                  <a:lnTo>
                    <a:pt x="1830" y="686"/>
                  </a:lnTo>
                  <a:lnTo>
                    <a:pt x="1830" y="686"/>
                  </a:lnTo>
                  <a:lnTo>
                    <a:pt x="1826" y="686"/>
                  </a:lnTo>
                  <a:lnTo>
                    <a:pt x="1826" y="686"/>
                  </a:lnTo>
                  <a:lnTo>
                    <a:pt x="1820" y="688"/>
                  </a:lnTo>
                  <a:lnTo>
                    <a:pt x="1820" y="688"/>
                  </a:lnTo>
                  <a:lnTo>
                    <a:pt x="1818" y="688"/>
                  </a:lnTo>
                  <a:lnTo>
                    <a:pt x="1818" y="688"/>
                  </a:lnTo>
                  <a:lnTo>
                    <a:pt x="1816" y="690"/>
                  </a:lnTo>
                  <a:lnTo>
                    <a:pt x="1816" y="690"/>
                  </a:lnTo>
                  <a:lnTo>
                    <a:pt x="1814" y="690"/>
                  </a:lnTo>
                  <a:lnTo>
                    <a:pt x="1814" y="690"/>
                  </a:lnTo>
                  <a:lnTo>
                    <a:pt x="1810" y="690"/>
                  </a:lnTo>
                  <a:lnTo>
                    <a:pt x="1810" y="690"/>
                  </a:lnTo>
                  <a:lnTo>
                    <a:pt x="1806" y="694"/>
                  </a:lnTo>
                  <a:lnTo>
                    <a:pt x="1804" y="694"/>
                  </a:lnTo>
                  <a:lnTo>
                    <a:pt x="1804" y="694"/>
                  </a:lnTo>
                  <a:lnTo>
                    <a:pt x="1802" y="696"/>
                  </a:lnTo>
                  <a:lnTo>
                    <a:pt x="1800" y="702"/>
                  </a:lnTo>
                  <a:lnTo>
                    <a:pt x="1800" y="702"/>
                  </a:lnTo>
                  <a:lnTo>
                    <a:pt x="1800" y="706"/>
                  </a:lnTo>
                  <a:lnTo>
                    <a:pt x="1800" y="708"/>
                  </a:lnTo>
                  <a:lnTo>
                    <a:pt x="1800" y="708"/>
                  </a:lnTo>
                  <a:lnTo>
                    <a:pt x="1802" y="712"/>
                  </a:lnTo>
                  <a:lnTo>
                    <a:pt x="1802" y="712"/>
                  </a:lnTo>
                  <a:lnTo>
                    <a:pt x="1804" y="714"/>
                  </a:lnTo>
                  <a:lnTo>
                    <a:pt x="1804" y="714"/>
                  </a:lnTo>
                  <a:lnTo>
                    <a:pt x="1804" y="716"/>
                  </a:lnTo>
                  <a:lnTo>
                    <a:pt x="1804" y="716"/>
                  </a:lnTo>
                  <a:lnTo>
                    <a:pt x="1804" y="720"/>
                  </a:lnTo>
                  <a:lnTo>
                    <a:pt x="1804" y="720"/>
                  </a:lnTo>
                  <a:lnTo>
                    <a:pt x="1806" y="724"/>
                  </a:lnTo>
                  <a:lnTo>
                    <a:pt x="1806" y="724"/>
                  </a:lnTo>
                  <a:lnTo>
                    <a:pt x="1806" y="730"/>
                  </a:lnTo>
                  <a:lnTo>
                    <a:pt x="1806" y="730"/>
                  </a:lnTo>
                  <a:lnTo>
                    <a:pt x="1804" y="730"/>
                  </a:lnTo>
                  <a:lnTo>
                    <a:pt x="1804" y="730"/>
                  </a:lnTo>
                  <a:lnTo>
                    <a:pt x="1804" y="736"/>
                  </a:lnTo>
                  <a:lnTo>
                    <a:pt x="1804" y="736"/>
                  </a:lnTo>
                  <a:lnTo>
                    <a:pt x="1804" y="740"/>
                  </a:lnTo>
                  <a:lnTo>
                    <a:pt x="1804" y="740"/>
                  </a:lnTo>
                  <a:lnTo>
                    <a:pt x="1804" y="742"/>
                  </a:lnTo>
                  <a:lnTo>
                    <a:pt x="1804" y="742"/>
                  </a:lnTo>
                  <a:lnTo>
                    <a:pt x="1806" y="744"/>
                  </a:lnTo>
                  <a:lnTo>
                    <a:pt x="1806" y="744"/>
                  </a:lnTo>
                  <a:lnTo>
                    <a:pt x="1806" y="746"/>
                  </a:lnTo>
                  <a:lnTo>
                    <a:pt x="1806" y="746"/>
                  </a:lnTo>
                  <a:lnTo>
                    <a:pt x="1804" y="748"/>
                  </a:lnTo>
                  <a:lnTo>
                    <a:pt x="1804" y="748"/>
                  </a:lnTo>
                  <a:lnTo>
                    <a:pt x="1804" y="752"/>
                  </a:lnTo>
                  <a:lnTo>
                    <a:pt x="1804" y="752"/>
                  </a:lnTo>
                  <a:lnTo>
                    <a:pt x="1806" y="756"/>
                  </a:lnTo>
                  <a:lnTo>
                    <a:pt x="1806" y="756"/>
                  </a:lnTo>
                  <a:lnTo>
                    <a:pt x="1806" y="758"/>
                  </a:lnTo>
                  <a:lnTo>
                    <a:pt x="1806" y="758"/>
                  </a:lnTo>
                  <a:lnTo>
                    <a:pt x="1806" y="760"/>
                  </a:lnTo>
                  <a:lnTo>
                    <a:pt x="1806" y="760"/>
                  </a:lnTo>
                  <a:lnTo>
                    <a:pt x="1806" y="764"/>
                  </a:lnTo>
                  <a:lnTo>
                    <a:pt x="1806" y="764"/>
                  </a:lnTo>
                  <a:lnTo>
                    <a:pt x="1806" y="766"/>
                  </a:lnTo>
                  <a:lnTo>
                    <a:pt x="1806" y="766"/>
                  </a:lnTo>
                  <a:lnTo>
                    <a:pt x="1806" y="770"/>
                  </a:lnTo>
                  <a:lnTo>
                    <a:pt x="1806" y="770"/>
                  </a:lnTo>
                  <a:lnTo>
                    <a:pt x="1808" y="774"/>
                  </a:lnTo>
                  <a:lnTo>
                    <a:pt x="1808" y="774"/>
                  </a:lnTo>
                  <a:lnTo>
                    <a:pt x="1808" y="776"/>
                  </a:lnTo>
                  <a:lnTo>
                    <a:pt x="1808" y="776"/>
                  </a:lnTo>
                  <a:lnTo>
                    <a:pt x="1810" y="780"/>
                  </a:lnTo>
                  <a:lnTo>
                    <a:pt x="1810" y="780"/>
                  </a:lnTo>
                  <a:lnTo>
                    <a:pt x="1810" y="780"/>
                  </a:lnTo>
                  <a:lnTo>
                    <a:pt x="1810" y="780"/>
                  </a:lnTo>
                  <a:lnTo>
                    <a:pt x="1812" y="784"/>
                  </a:lnTo>
                  <a:lnTo>
                    <a:pt x="1812" y="784"/>
                  </a:lnTo>
                  <a:lnTo>
                    <a:pt x="1812" y="786"/>
                  </a:lnTo>
                  <a:lnTo>
                    <a:pt x="1812" y="786"/>
                  </a:lnTo>
                  <a:lnTo>
                    <a:pt x="1812" y="790"/>
                  </a:lnTo>
                  <a:lnTo>
                    <a:pt x="1812" y="790"/>
                  </a:lnTo>
                  <a:lnTo>
                    <a:pt x="1812" y="792"/>
                  </a:lnTo>
                  <a:lnTo>
                    <a:pt x="1812" y="792"/>
                  </a:lnTo>
                  <a:lnTo>
                    <a:pt x="1814" y="794"/>
                  </a:lnTo>
                  <a:lnTo>
                    <a:pt x="1814" y="794"/>
                  </a:lnTo>
                  <a:lnTo>
                    <a:pt x="1814" y="796"/>
                  </a:lnTo>
                  <a:lnTo>
                    <a:pt x="1814" y="796"/>
                  </a:lnTo>
                  <a:lnTo>
                    <a:pt x="1814" y="800"/>
                  </a:lnTo>
                  <a:lnTo>
                    <a:pt x="1814" y="800"/>
                  </a:lnTo>
                  <a:lnTo>
                    <a:pt x="1814" y="802"/>
                  </a:lnTo>
                  <a:lnTo>
                    <a:pt x="1814" y="802"/>
                  </a:lnTo>
                  <a:lnTo>
                    <a:pt x="1814" y="806"/>
                  </a:lnTo>
                  <a:lnTo>
                    <a:pt x="1814" y="806"/>
                  </a:lnTo>
                  <a:lnTo>
                    <a:pt x="1816" y="808"/>
                  </a:lnTo>
                  <a:lnTo>
                    <a:pt x="1816" y="808"/>
                  </a:lnTo>
                  <a:lnTo>
                    <a:pt x="1816" y="810"/>
                  </a:lnTo>
                  <a:lnTo>
                    <a:pt x="1816" y="810"/>
                  </a:lnTo>
                  <a:lnTo>
                    <a:pt x="1816" y="812"/>
                  </a:lnTo>
                  <a:lnTo>
                    <a:pt x="1816" y="812"/>
                  </a:lnTo>
                  <a:lnTo>
                    <a:pt x="1816" y="814"/>
                  </a:lnTo>
                  <a:lnTo>
                    <a:pt x="1816" y="814"/>
                  </a:lnTo>
                  <a:lnTo>
                    <a:pt x="1814" y="818"/>
                  </a:lnTo>
                  <a:lnTo>
                    <a:pt x="1814" y="818"/>
                  </a:lnTo>
                  <a:lnTo>
                    <a:pt x="1816" y="822"/>
                  </a:lnTo>
                  <a:lnTo>
                    <a:pt x="1816" y="822"/>
                  </a:lnTo>
                  <a:lnTo>
                    <a:pt x="1816" y="824"/>
                  </a:lnTo>
                  <a:lnTo>
                    <a:pt x="1816" y="824"/>
                  </a:lnTo>
                  <a:lnTo>
                    <a:pt x="1818" y="830"/>
                  </a:lnTo>
                  <a:lnTo>
                    <a:pt x="1818" y="830"/>
                  </a:lnTo>
                  <a:lnTo>
                    <a:pt x="1818" y="832"/>
                  </a:lnTo>
                  <a:lnTo>
                    <a:pt x="1818" y="832"/>
                  </a:lnTo>
                  <a:lnTo>
                    <a:pt x="1818" y="836"/>
                  </a:lnTo>
                  <a:lnTo>
                    <a:pt x="1818" y="836"/>
                  </a:lnTo>
                  <a:lnTo>
                    <a:pt x="1818" y="838"/>
                  </a:lnTo>
                  <a:lnTo>
                    <a:pt x="1818" y="838"/>
                  </a:lnTo>
                  <a:lnTo>
                    <a:pt x="1820" y="840"/>
                  </a:lnTo>
                  <a:lnTo>
                    <a:pt x="1820" y="840"/>
                  </a:lnTo>
                  <a:lnTo>
                    <a:pt x="1820" y="844"/>
                  </a:lnTo>
                  <a:lnTo>
                    <a:pt x="1820" y="844"/>
                  </a:lnTo>
                  <a:lnTo>
                    <a:pt x="1820" y="846"/>
                  </a:lnTo>
                  <a:lnTo>
                    <a:pt x="1822" y="848"/>
                  </a:lnTo>
                  <a:lnTo>
                    <a:pt x="1822" y="848"/>
                  </a:lnTo>
                  <a:lnTo>
                    <a:pt x="1822" y="852"/>
                  </a:lnTo>
                  <a:lnTo>
                    <a:pt x="1822" y="852"/>
                  </a:lnTo>
                  <a:lnTo>
                    <a:pt x="1826" y="856"/>
                  </a:lnTo>
                  <a:lnTo>
                    <a:pt x="1826" y="856"/>
                  </a:lnTo>
                  <a:lnTo>
                    <a:pt x="1826" y="856"/>
                  </a:lnTo>
                  <a:lnTo>
                    <a:pt x="1826" y="856"/>
                  </a:lnTo>
                  <a:lnTo>
                    <a:pt x="1828" y="860"/>
                  </a:lnTo>
                  <a:lnTo>
                    <a:pt x="1828" y="860"/>
                  </a:lnTo>
                  <a:lnTo>
                    <a:pt x="1828" y="864"/>
                  </a:lnTo>
                  <a:lnTo>
                    <a:pt x="1828" y="866"/>
                  </a:lnTo>
                  <a:lnTo>
                    <a:pt x="1828" y="866"/>
                  </a:lnTo>
                  <a:lnTo>
                    <a:pt x="1828" y="868"/>
                  </a:lnTo>
                  <a:lnTo>
                    <a:pt x="1828" y="868"/>
                  </a:lnTo>
                  <a:lnTo>
                    <a:pt x="1828" y="872"/>
                  </a:lnTo>
                  <a:lnTo>
                    <a:pt x="1828" y="872"/>
                  </a:lnTo>
                  <a:lnTo>
                    <a:pt x="1828" y="874"/>
                  </a:lnTo>
                  <a:lnTo>
                    <a:pt x="1828" y="874"/>
                  </a:lnTo>
                  <a:lnTo>
                    <a:pt x="1828" y="876"/>
                  </a:lnTo>
                  <a:lnTo>
                    <a:pt x="1828" y="876"/>
                  </a:lnTo>
                  <a:lnTo>
                    <a:pt x="1828" y="880"/>
                  </a:lnTo>
                  <a:lnTo>
                    <a:pt x="1828" y="880"/>
                  </a:lnTo>
                  <a:lnTo>
                    <a:pt x="1830" y="882"/>
                  </a:lnTo>
                  <a:lnTo>
                    <a:pt x="1830" y="882"/>
                  </a:lnTo>
                  <a:lnTo>
                    <a:pt x="1830" y="886"/>
                  </a:lnTo>
                  <a:lnTo>
                    <a:pt x="1830" y="886"/>
                  </a:lnTo>
                  <a:lnTo>
                    <a:pt x="1830" y="888"/>
                  </a:lnTo>
                  <a:lnTo>
                    <a:pt x="1830" y="888"/>
                  </a:lnTo>
                  <a:lnTo>
                    <a:pt x="1830" y="890"/>
                  </a:lnTo>
                  <a:lnTo>
                    <a:pt x="1830" y="890"/>
                  </a:lnTo>
                  <a:lnTo>
                    <a:pt x="1830" y="894"/>
                  </a:lnTo>
                  <a:lnTo>
                    <a:pt x="1830" y="894"/>
                  </a:lnTo>
                  <a:lnTo>
                    <a:pt x="1830" y="896"/>
                  </a:lnTo>
                  <a:lnTo>
                    <a:pt x="1830" y="896"/>
                  </a:lnTo>
                  <a:lnTo>
                    <a:pt x="1830" y="900"/>
                  </a:lnTo>
                  <a:lnTo>
                    <a:pt x="1830" y="900"/>
                  </a:lnTo>
                  <a:lnTo>
                    <a:pt x="1830" y="902"/>
                  </a:lnTo>
                  <a:lnTo>
                    <a:pt x="1830" y="902"/>
                  </a:lnTo>
                  <a:lnTo>
                    <a:pt x="1832" y="906"/>
                  </a:lnTo>
                  <a:lnTo>
                    <a:pt x="1832" y="906"/>
                  </a:lnTo>
                  <a:lnTo>
                    <a:pt x="1832" y="908"/>
                  </a:lnTo>
                  <a:lnTo>
                    <a:pt x="1832" y="908"/>
                  </a:lnTo>
                  <a:lnTo>
                    <a:pt x="1834" y="910"/>
                  </a:lnTo>
                  <a:lnTo>
                    <a:pt x="1834" y="910"/>
                  </a:lnTo>
                  <a:lnTo>
                    <a:pt x="1834" y="914"/>
                  </a:lnTo>
                  <a:lnTo>
                    <a:pt x="1834" y="914"/>
                  </a:lnTo>
                  <a:lnTo>
                    <a:pt x="1834" y="916"/>
                  </a:lnTo>
                  <a:lnTo>
                    <a:pt x="1836" y="922"/>
                  </a:lnTo>
                  <a:lnTo>
                    <a:pt x="1836" y="922"/>
                  </a:lnTo>
                  <a:lnTo>
                    <a:pt x="1836" y="926"/>
                  </a:lnTo>
                  <a:lnTo>
                    <a:pt x="1836" y="926"/>
                  </a:lnTo>
                  <a:lnTo>
                    <a:pt x="1836" y="930"/>
                  </a:lnTo>
                  <a:lnTo>
                    <a:pt x="1836" y="930"/>
                  </a:lnTo>
                  <a:lnTo>
                    <a:pt x="1836" y="932"/>
                  </a:lnTo>
                  <a:lnTo>
                    <a:pt x="1836" y="932"/>
                  </a:lnTo>
                  <a:lnTo>
                    <a:pt x="1836" y="936"/>
                  </a:lnTo>
                  <a:lnTo>
                    <a:pt x="1836" y="936"/>
                  </a:lnTo>
                  <a:lnTo>
                    <a:pt x="1836" y="940"/>
                  </a:lnTo>
                  <a:lnTo>
                    <a:pt x="1836" y="940"/>
                  </a:lnTo>
                  <a:lnTo>
                    <a:pt x="1834" y="942"/>
                  </a:lnTo>
                  <a:lnTo>
                    <a:pt x="1834" y="944"/>
                  </a:lnTo>
                  <a:lnTo>
                    <a:pt x="1834" y="944"/>
                  </a:lnTo>
                  <a:lnTo>
                    <a:pt x="1834" y="946"/>
                  </a:lnTo>
                  <a:lnTo>
                    <a:pt x="1834" y="946"/>
                  </a:lnTo>
                  <a:lnTo>
                    <a:pt x="1834" y="948"/>
                  </a:lnTo>
                  <a:lnTo>
                    <a:pt x="1836" y="950"/>
                  </a:lnTo>
                  <a:lnTo>
                    <a:pt x="1836" y="950"/>
                  </a:lnTo>
                  <a:lnTo>
                    <a:pt x="1836" y="950"/>
                  </a:lnTo>
                  <a:lnTo>
                    <a:pt x="1834" y="952"/>
                  </a:lnTo>
                  <a:lnTo>
                    <a:pt x="1834" y="952"/>
                  </a:lnTo>
                  <a:lnTo>
                    <a:pt x="1836" y="956"/>
                  </a:lnTo>
                  <a:lnTo>
                    <a:pt x="1836" y="956"/>
                  </a:lnTo>
                  <a:lnTo>
                    <a:pt x="1838" y="958"/>
                  </a:lnTo>
                  <a:lnTo>
                    <a:pt x="1838" y="958"/>
                  </a:lnTo>
                  <a:lnTo>
                    <a:pt x="1838" y="960"/>
                  </a:lnTo>
                  <a:lnTo>
                    <a:pt x="1838" y="960"/>
                  </a:lnTo>
                  <a:lnTo>
                    <a:pt x="1838" y="964"/>
                  </a:lnTo>
                  <a:lnTo>
                    <a:pt x="1838" y="964"/>
                  </a:lnTo>
                  <a:lnTo>
                    <a:pt x="1838" y="964"/>
                  </a:lnTo>
                  <a:lnTo>
                    <a:pt x="1838" y="964"/>
                  </a:lnTo>
                  <a:lnTo>
                    <a:pt x="1838" y="970"/>
                  </a:lnTo>
                  <a:lnTo>
                    <a:pt x="1838" y="970"/>
                  </a:lnTo>
                  <a:lnTo>
                    <a:pt x="1838" y="974"/>
                  </a:lnTo>
                  <a:lnTo>
                    <a:pt x="1838" y="974"/>
                  </a:lnTo>
                  <a:lnTo>
                    <a:pt x="1840" y="976"/>
                  </a:lnTo>
                  <a:lnTo>
                    <a:pt x="1840" y="976"/>
                  </a:lnTo>
                  <a:lnTo>
                    <a:pt x="1840" y="978"/>
                  </a:lnTo>
                  <a:lnTo>
                    <a:pt x="1840" y="978"/>
                  </a:lnTo>
                  <a:lnTo>
                    <a:pt x="1842" y="980"/>
                  </a:lnTo>
                  <a:lnTo>
                    <a:pt x="1842" y="980"/>
                  </a:lnTo>
                  <a:lnTo>
                    <a:pt x="1842" y="982"/>
                  </a:lnTo>
                  <a:lnTo>
                    <a:pt x="1842" y="982"/>
                  </a:lnTo>
                  <a:lnTo>
                    <a:pt x="1842" y="986"/>
                  </a:lnTo>
                  <a:lnTo>
                    <a:pt x="1842" y="986"/>
                  </a:lnTo>
                  <a:lnTo>
                    <a:pt x="1844" y="990"/>
                  </a:lnTo>
                  <a:lnTo>
                    <a:pt x="1844" y="990"/>
                  </a:lnTo>
                  <a:lnTo>
                    <a:pt x="1844" y="992"/>
                  </a:lnTo>
                  <a:lnTo>
                    <a:pt x="1844" y="992"/>
                  </a:lnTo>
                  <a:lnTo>
                    <a:pt x="1844" y="994"/>
                  </a:lnTo>
                  <a:lnTo>
                    <a:pt x="1844" y="994"/>
                  </a:lnTo>
                  <a:lnTo>
                    <a:pt x="1846" y="996"/>
                  </a:lnTo>
                  <a:lnTo>
                    <a:pt x="1846" y="996"/>
                  </a:lnTo>
                  <a:lnTo>
                    <a:pt x="1846" y="998"/>
                  </a:lnTo>
                  <a:lnTo>
                    <a:pt x="1846" y="998"/>
                  </a:lnTo>
                  <a:lnTo>
                    <a:pt x="1846" y="1002"/>
                  </a:lnTo>
                  <a:lnTo>
                    <a:pt x="1846" y="1002"/>
                  </a:lnTo>
                  <a:lnTo>
                    <a:pt x="1848" y="1006"/>
                  </a:lnTo>
                  <a:lnTo>
                    <a:pt x="1848" y="1006"/>
                  </a:lnTo>
                  <a:lnTo>
                    <a:pt x="1850" y="1006"/>
                  </a:lnTo>
                  <a:lnTo>
                    <a:pt x="1850" y="1006"/>
                  </a:lnTo>
                  <a:lnTo>
                    <a:pt x="1850" y="1012"/>
                  </a:lnTo>
                  <a:lnTo>
                    <a:pt x="1850" y="1012"/>
                  </a:lnTo>
                  <a:lnTo>
                    <a:pt x="1848" y="1012"/>
                  </a:lnTo>
                  <a:lnTo>
                    <a:pt x="1848" y="1012"/>
                  </a:lnTo>
                  <a:lnTo>
                    <a:pt x="1848" y="1016"/>
                  </a:lnTo>
                  <a:lnTo>
                    <a:pt x="1848" y="1016"/>
                  </a:lnTo>
                  <a:lnTo>
                    <a:pt x="1848" y="1020"/>
                  </a:lnTo>
                  <a:lnTo>
                    <a:pt x="1848" y="1020"/>
                  </a:lnTo>
                  <a:lnTo>
                    <a:pt x="1848" y="1022"/>
                  </a:lnTo>
                  <a:lnTo>
                    <a:pt x="1848" y="1022"/>
                  </a:lnTo>
                  <a:lnTo>
                    <a:pt x="1848" y="1028"/>
                  </a:lnTo>
                  <a:lnTo>
                    <a:pt x="1848" y="1028"/>
                  </a:lnTo>
                  <a:lnTo>
                    <a:pt x="1848" y="1028"/>
                  </a:lnTo>
                  <a:lnTo>
                    <a:pt x="1848" y="1028"/>
                  </a:lnTo>
                  <a:lnTo>
                    <a:pt x="1848" y="1032"/>
                  </a:lnTo>
                  <a:lnTo>
                    <a:pt x="1850" y="1034"/>
                  </a:lnTo>
                  <a:lnTo>
                    <a:pt x="1850" y="1034"/>
                  </a:lnTo>
                  <a:lnTo>
                    <a:pt x="1852" y="1038"/>
                  </a:lnTo>
                  <a:lnTo>
                    <a:pt x="1852" y="1040"/>
                  </a:lnTo>
                  <a:lnTo>
                    <a:pt x="1852" y="1040"/>
                  </a:lnTo>
                  <a:lnTo>
                    <a:pt x="1854" y="1044"/>
                  </a:lnTo>
                  <a:lnTo>
                    <a:pt x="1854" y="1044"/>
                  </a:lnTo>
                  <a:lnTo>
                    <a:pt x="1854" y="1046"/>
                  </a:lnTo>
                  <a:lnTo>
                    <a:pt x="1854" y="1046"/>
                  </a:lnTo>
                  <a:lnTo>
                    <a:pt x="1854" y="1050"/>
                  </a:lnTo>
                  <a:lnTo>
                    <a:pt x="1854" y="1050"/>
                  </a:lnTo>
                  <a:lnTo>
                    <a:pt x="1856" y="1052"/>
                  </a:lnTo>
                  <a:lnTo>
                    <a:pt x="1856" y="1052"/>
                  </a:lnTo>
                  <a:lnTo>
                    <a:pt x="1856" y="1056"/>
                  </a:lnTo>
                  <a:lnTo>
                    <a:pt x="1856" y="1056"/>
                  </a:lnTo>
                  <a:lnTo>
                    <a:pt x="1854" y="1058"/>
                  </a:lnTo>
                  <a:lnTo>
                    <a:pt x="1854" y="1058"/>
                  </a:lnTo>
                  <a:lnTo>
                    <a:pt x="1854" y="1062"/>
                  </a:lnTo>
                  <a:lnTo>
                    <a:pt x="1854" y="1062"/>
                  </a:lnTo>
                  <a:lnTo>
                    <a:pt x="1854" y="1066"/>
                  </a:lnTo>
                  <a:lnTo>
                    <a:pt x="1854" y="1066"/>
                  </a:lnTo>
                  <a:lnTo>
                    <a:pt x="1856" y="1066"/>
                  </a:lnTo>
                  <a:lnTo>
                    <a:pt x="1856" y="1066"/>
                  </a:lnTo>
                  <a:lnTo>
                    <a:pt x="1854" y="1074"/>
                  </a:lnTo>
                  <a:lnTo>
                    <a:pt x="1854" y="1074"/>
                  </a:lnTo>
                  <a:lnTo>
                    <a:pt x="1856" y="1080"/>
                  </a:lnTo>
                  <a:lnTo>
                    <a:pt x="1856" y="1080"/>
                  </a:lnTo>
                  <a:lnTo>
                    <a:pt x="1856" y="1082"/>
                  </a:lnTo>
                  <a:lnTo>
                    <a:pt x="1856" y="1082"/>
                  </a:lnTo>
                  <a:lnTo>
                    <a:pt x="1856" y="1086"/>
                  </a:lnTo>
                  <a:lnTo>
                    <a:pt x="1856" y="1086"/>
                  </a:lnTo>
                  <a:lnTo>
                    <a:pt x="1856" y="1090"/>
                  </a:lnTo>
                  <a:lnTo>
                    <a:pt x="1856" y="1090"/>
                  </a:lnTo>
                  <a:lnTo>
                    <a:pt x="1856" y="1092"/>
                  </a:lnTo>
                  <a:lnTo>
                    <a:pt x="1856" y="1092"/>
                  </a:lnTo>
                  <a:lnTo>
                    <a:pt x="1858" y="1096"/>
                  </a:lnTo>
                  <a:lnTo>
                    <a:pt x="1860" y="1098"/>
                  </a:lnTo>
                  <a:lnTo>
                    <a:pt x="1860" y="1098"/>
                  </a:lnTo>
                  <a:lnTo>
                    <a:pt x="1862" y="1102"/>
                  </a:lnTo>
                  <a:lnTo>
                    <a:pt x="1862" y="1102"/>
                  </a:lnTo>
                  <a:lnTo>
                    <a:pt x="1862" y="1102"/>
                  </a:lnTo>
                  <a:lnTo>
                    <a:pt x="1862" y="1102"/>
                  </a:lnTo>
                  <a:lnTo>
                    <a:pt x="1862" y="1108"/>
                  </a:lnTo>
                  <a:lnTo>
                    <a:pt x="1862" y="1108"/>
                  </a:lnTo>
                  <a:lnTo>
                    <a:pt x="1864" y="1110"/>
                  </a:lnTo>
                  <a:lnTo>
                    <a:pt x="1864" y="1110"/>
                  </a:lnTo>
                  <a:lnTo>
                    <a:pt x="1864" y="1112"/>
                  </a:lnTo>
                  <a:lnTo>
                    <a:pt x="1864" y="1112"/>
                  </a:lnTo>
                  <a:lnTo>
                    <a:pt x="1864" y="1114"/>
                  </a:lnTo>
                  <a:lnTo>
                    <a:pt x="1864" y="1114"/>
                  </a:lnTo>
                  <a:lnTo>
                    <a:pt x="1866" y="1118"/>
                  </a:lnTo>
                  <a:lnTo>
                    <a:pt x="1866" y="1120"/>
                  </a:lnTo>
                  <a:lnTo>
                    <a:pt x="1866" y="1120"/>
                  </a:lnTo>
                  <a:lnTo>
                    <a:pt x="1866" y="1122"/>
                  </a:lnTo>
                  <a:lnTo>
                    <a:pt x="1866" y="1122"/>
                  </a:lnTo>
                  <a:lnTo>
                    <a:pt x="1866" y="1128"/>
                  </a:lnTo>
                  <a:lnTo>
                    <a:pt x="1866" y="1128"/>
                  </a:lnTo>
                  <a:lnTo>
                    <a:pt x="1866" y="1130"/>
                  </a:lnTo>
                  <a:lnTo>
                    <a:pt x="1866" y="1130"/>
                  </a:lnTo>
                  <a:lnTo>
                    <a:pt x="1866" y="1134"/>
                  </a:lnTo>
                  <a:lnTo>
                    <a:pt x="1866" y="1134"/>
                  </a:lnTo>
                  <a:lnTo>
                    <a:pt x="1868" y="1138"/>
                  </a:lnTo>
                  <a:lnTo>
                    <a:pt x="1868" y="1138"/>
                  </a:lnTo>
                  <a:lnTo>
                    <a:pt x="1868" y="1140"/>
                  </a:lnTo>
                  <a:lnTo>
                    <a:pt x="1868" y="1140"/>
                  </a:lnTo>
                  <a:lnTo>
                    <a:pt x="1868" y="1142"/>
                  </a:lnTo>
                  <a:lnTo>
                    <a:pt x="1868" y="1142"/>
                  </a:lnTo>
                  <a:lnTo>
                    <a:pt x="1866" y="1146"/>
                  </a:lnTo>
                  <a:lnTo>
                    <a:pt x="1866" y="1146"/>
                  </a:lnTo>
                  <a:lnTo>
                    <a:pt x="1868" y="1148"/>
                  </a:lnTo>
                  <a:lnTo>
                    <a:pt x="1868" y="1148"/>
                  </a:lnTo>
                  <a:lnTo>
                    <a:pt x="1868" y="1152"/>
                  </a:lnTo>
                  <a:lnTo>
                    <a:pt x="1868" y="1152"/>
                  </a:lnTo>
                  <a:lnTo>
                    <a:pt x="1868" y="1152"/>
                  </a:lnTo>
                  <a:lnTo>
                    <a:pt x="1868" y="1158"/>
                  </a:lnTo>
                  <a:lnTo>
                    <a:pt x="1868" y="1158"/>
                  </a:lnTo>
                  <a:lnTo>
                    <a:pt x="1868" y="1164"/>
                  </a:lnTo>
                  <a:lnTo>
                    <a:pt x="1868" y="1170"/>
                  </a:lnTo>
                  <a:lnTo>
                    <a:pt x="1868" y="1170"/>
                  </a:lnTo>
                  <a:lnTo>
                    <a:pt x="1872" y="1180"/>
                  </a:lnTo>
                  <a:lnTo>
                    <a:pt x="1872" y="1180"/>
                  </a:lnTo>
                  <a:lnTo>
                    <a:pt x="1874" y="1184"/>
                  </a:lnTo>
                  <a:lnTo>
                    <a:pt x="1874" y="1184"/>
                  </a:lnTo>
                  <a:lnTo>
                    <a:pt x="1874" y="1186"/>
                  </a:lnTo>
                  <a:lnTo>
                    <a:pt x="1874" y="1186"/>
                  </a:lnTo>
                  <a:lnTo>
                    <a:pt x="1874" y="1186"/>
                  </a:lnTo>
                  <a:lnTo>
                    <a:pt x="1876" y="1192"/>
                  </a:lnTo>
                  <a:lnTo>
                    <a:pt x="1876" y="1192"/>
                  </a:lnTo>
                  <a:lnTo>
                    <a:pt x="1876" y="1196"/>
                  </a:lnTo>
                  <a:lnTo>
                    <a:pt x="1876" y="1196"/>
                  </a:lnTo>
                  <a:lnTo>
                    <a:pt x="1876" y="1200"/>
                  </a:lnTo>
                  <a:lnTo>
                    <a:pt x="1876" y="1202"/>
                  </a:lnTo>
                  <a:lnTo>
                    <a:pt x="1876" y="1202"/>
                  </a:lnTo>
                  <a:lnTo>
                    <a:pt x="1876" y="1204"/>
                  </a:lnTo>
                  <a:lnTo>
                    <a:pt x="1876" y="1204"/>
                  </a:lnTo>
                  <a:lnTo>
                    <a:pt x="1876" y="1208"/>
                  </a:lnTo>
                  <a:lnTo>
                    <a:pt x="1876" y="1210"/>
                  </a:lnTo>
                  <a:lnTo>
                    <a:pt x="1876" y="1210"/>
                  </a:lnTo>
                  <a:lnTo>
                    <a:pt x="1876" y="1214"/>
                  </a:lnTo>
                  <a:lnTo>
                    <a:pt x="1876" y="1214"/>
                  </a:lnTo>
                  <a:lnTo>
                    <a:pt x="1878" y="1220"/>
                  </a:lnTo>
                  <a:lnTo>
                    <a:pt x="1878" y="1222"/>
                  </a:lnTo>
                  <a:lnTo>
                    <a:pt x="1878" y="1222"/>
                  </a:lnTo>
                  <a:lnTo>
                    <a:pt x="1880" y="1226"/>
                  </a:lnTo>
                  <a:lnTo>
                    <a:pt x="1880" y="1226"/>
                  </a:lnTo>
                  <a:lnTo>
                    <a:pt x="1880" y="1230"/>
                  </a:lnTo>
                  <a:lnTo>
                    <a:pt x="1880" y="1232"/>
                  </a:lnTo>
                  <a:lnTo>
                    <a:pt x="1880" y="1232"/>
                  </a:lnTo>
                  <a:lnTo>
                    <a:pt x="1882" y="1236"/>
                  </a:lnTo>
                  <a:lnTo>
                    <a:pt x="1882" y="1236"/>
                  </a:lnTo>
                  <a:lnTo>
                    <a:pt x="1884" y="1240"/>
                  </a:lnTo>
                  <a:lnTo>
                    <a:pt x="1884" y="1240"/>
                  </a:lnTo>
                  <a:lnTo>
                    <a:pt x="1884" y="1242"/>
                  </a:lnTo>
                  <a:lnTo>
                    <a:pt x="1884" y="1242"/>
                  </a:lnTo>
                  <a:lnTo>
                    <a:pt x="1884" y="1244"/>
                  </a:lnTo>
                  <a:lnTo>
                    <a:pt x="1884" y="1244"/>
                  </a:lnTo>
                  <a:lnTo>
                    <a:pt x="1882" y="1248"/>
                  </a:lnTo>
                  <a:lnTo>
                    <a:pt x="1882" y="1248"/>
                  </a:lnTo>
                  <a:lnTo>
                    <a:pt x="1884" y="1252"/>
                  </a:lnTo>
                  <a:lnTo>
                    <a:pt x="1884" y="1252"/>
                  </a:lnTo>
                  <a:lnTo>
                    <a:pt x="1884" y="1252"/>
                  </a:lnTo>
                  <a:lnTo>
                    <a:pt x="1884" y="1252"/>
                  </a:lnTo>
                  <a:lnTo>
                    <a:pt x="1886" y="1256"/>
                  </a:lnTo>
                  <a:lnTo>
                    <a:pt x="1886" y="1256"/>
                  </a:lnTo>
                  <a:lnTo>
                    <a:pt x="1886" y="1258"/>
                  </a:lnTo>
                  <a:lnTo>
                    <a:pt x="1886" y="1258"/>
                  </a:lnTo>
                  <a:lnTo>
                    <a:pt x="1886" y="1260"/>
                  </a:lnTo>
                  <a:lnTo>
                    <a:pt x="1886" y="1260"/>
                  </a:lnTo>
                  <a:lnTo>
                    <a:pt x="1886" y="1264"/>
                  </a:lnTo>
                  <a:lnTo>
                    <a:pt x="1886" y="1264"/>
                  </a:lnTo>
                  <a:lnTo>
                    <a:pt x="1886" y="1270"/>
                  </a:lnTo>
                  <a:lnTo>
                    <a:pt x="1886" y="1270"/>
                  </a:lnTo>
                  <a:lnTo>
                    <a:pt x="1886" y="1272"/>
                  </a:lnTo>
                  <a:lnTo>
                    <a:pt x="1886" y="1272"/>
                  </a:lnTo>
                  <a:lnTo>
                    <a:pt x="1886" y="1274"/>
                  </a:lnTo>
                  <a:lnTo>
                    <a:pt x="1886" y="1274"/>
                  </a:lnTo>
                  <a:lnTo>
                    <a:pt x="1886" y="1278"/>
                  </a:lnTo>
                  <a:lnTo>
                    <a:pt x="1886" y="1278"/>
                  </a:lnTo>
                  <a:lnTo>
                    <a:pt x="1886" y="1280"/>
                  </a:lnTo>
                  <a:lnTo>
                    <a:pt x="1886" y="1280"/>
                  </a:lnTo>
                  <a:lnTo>
                    <a:pt x="1884" y="1282"/>
                  </a:lnTo>
                  <a:lnTo>
                    <a:pt x="1884" y="1282"/>
                  </a:lnTo>
                  <a:lnTo>
                    <a:pt x="1886" y="1290"/>
                  </a:lnTo>
                  <a:lnTo>
                    <a:pt x="1886" y="1290"/>
                  </a:lnTo>
                  <a:lnTo>
                    <a:pt x="1890" y="1292"/>
                  </a:lnTo>
                  <a:lnTo>
                    <a:pt x="1890" y="1292"/>
                  </a:lnTo>
                  <a:lnTo>
                    <a:pt x="1890" y="1294"/>
                  </a:lnTo>
                  <a:lnTo>
                    <a:pt x="1890" y="1294"/>
                  </a:lnTo>
                  <a:lnTo>
                    <a:pt x="1890" y="1298"/>
                  </a:lnTo>
                  <a:lnTo>
                    <a:pt x="1890" y="1298"/>
                  </a:lnTo>
                  <a:lnTo>
                    <a:pt x="1894" y="1304"/>
                  </a:lnTo>
                  <a:lnTo>
                    <a:pt x="1894" y="1304"/>
                  </a:lnTo>
                  <a:lnTo>
                    <a:pt x="1894" y="1308"/>
                  </a:lnTo>
                  <a:lnTo>
                    <a:pt x="1894" y="1308"/>
                  </a:lnTo>
                  <a:lnTo>
                    <a:pt x="1894" y="1310"/>
                  </a:lnTo>
                  <a:lnTo>
                    <a:pt x="1894" y="1310"/>
                  </a:lnTo>
                  <a:lnTo>
                    <a:pt x="1892" y="1312"/>
                  </a:lnTo>
                  <a:lnTo>
                    <a:pt x="1892" y="1312"/>
                  </a:lnTo>
                  <a:lnTo>
                    <a:pt x="1892" y="1314"/>
                  </a:lnTo>
                  <a:lnTo>
                    <a:pt x="1892" y="1314"/>
                  </a:lnTo>
                  <a:lnTo>
                    <a:pt x="1892" y="1316"/>
                  </a:lnTo>
                  <a:lnTo>
                    <a:pt x="1892" y="1316"/>
                  </a:lnTo>
                  <a:lnTo>
                    <a:pt x="1890" y="1320"/>
                  </a:lnTo>
                  <a:lnTo>
                    <a:pt x="1890" y="1320"/>
                  </a:lnTo>
                  <a:lnTo>
                    <a:pt x="1890" y="1322"/>
                  </a:lnTo>
                  <a:lnTo>
                    <a:pt x="1890" y="1322"/>
                  </a:lnTo>
                  <a:lnTo>
                    <a:pt x="1888" y="1326"/>
                  </a:lnTo>
                  <a:lnTo>
                    <a:pt x="1888" y="1326"/>
                  </a:lnTo>
                  <a:lnTo>
                    <a:pt x="1890" y="1330"/>
                  </a:lnTo>
                  <a:lnTo>
                    <a:pt x="1890" y="1330"/>
                  </a:lnTo>
                  <a:lnTo>
                    <a:pt x="1890" y="1332"/>
                  </a:lnTo>
                  <a:lnTo>
                    <a:pt x="1890" y="1332"/>
                  </a:lnTo>
                  <a:lnTo>
                    <a:pt x="1890" y="1338"/>
                  </a:lnTo>
                  <a:lnTo>
                    <a:pt x="1890" y="1338"/>
                  </a:lnTo>
                  <a:lnTo>
                    <a:pt x="1892" y="1340"/>
                  </a:lnTo>
                  <a:lnTo>
                    <a:pt x="1892" y="1340"/>
                  </a:lnTo>
                  <a:lnTo>
                    <a:pt x="1892" y="1342"/>
                  </a:lnTo>
                  <a:lnTo>
                    <a:pt x="1892" y="1342"/>
                  </a:lnTo>
                  <a:lnTo>
                    <a:pt x="1894" y="1346"/>
                  </a:lnTo>
                  <a:lnTo>
                    <a:pt x="1894" y="1346"/>
                  </a:lnTo>
                  <a:lnTo>
                    <a:pt x="1894" y="1348"/>
                  </a:lnTo>
                  <a:lnTo>
                    <a:pt x="1894" y="1348"/>
                  </a:lnTo>
                  <a:lnTo>
                    <a:pt x="1894" y="1350"/>
                  </a:lnTo>
                  <a:lnTo>
                    <a:pt x="1894" y="1350"/>
                  </a:lnTo>
                  <a:lnTo>
                    <a:pt x="1894" y="1354"/>
                  </a:lnTo>
                  <a:lnTo>
                    <a:pt x="1894" y="1354"/>
                  </a:lnTo>
                  <a:lnTo>
                    <a:pt x="1896" y="1358"/>
                  </a:lnTo>
                  <a:lnTo>
                    <a:pt x="1896" y="1358"/>
                  </a:lnTo>
                  <a:lnTo>
                    <a:pt x="1898" y="1358"/>
                  </a:lnTo>
                  <a:lnTo>
                    <a:pt x="1898" y="1360"/>
                  </a:lnTo>
                  <a:lnTo>
                    <a:pt x="1898" y="1360"/>
                  </a:lnTo>
                  <a:lnTo>
                    <a:pt x="1900" y="1364"/>
                  </a:lnTo>
                  <a:lnTo>
                    <a:pt x="1900" y="1364"/>
                  </a:lnTo>
                  <a:lnTo>
                    <a:pt x="1900" y="1366"/>
                  </a:lnTo>
                  <a:lnTo>
                    <a:pt x="1900" y="1370"/>
                  </a:lnTo>
                  <a:lnTo>
                    <a:pt x="1900" y="1370"/>
                  </a:lnTo>
                  <a:lnTo>
                    <a:pt x="1900" y="1372"/>
                  </a:lnTo>
                  <a:lnTo>
                    <a:pt x="1900" y="1372"/>
                  </a:lnTo>
                  <a:lnTo>
                    <a:pt x="1902" y="1374"/>
                  </a:lnTo>
                  <a:lnTo>
                    <a:pt x="1902" y="1374"/>
                  </a:lnTo>
                  <a:lnTo>
                    <a:pt x="1902" y="1380"/>
                  </a:lnTo>
                  <a:lnTo>
                    <a:pt x="1902" y="1380"/>
                  </a:lnTo>
                  <a:lnTo>
                    <a:pt x="1902" y="1382"/>
                  </a:lnTo>
                  <a:lnTo>
                    <a:pt x="1902" y="1382"/>
                  </a:lnTo>
                  <a:lnTo>
                    <a:pt x="1902" y="1384"/>
                  </a:lnTo>
                  <a:lnTo>
                    <a:pt x="1902" y="1384"/>
                  </a:lnTo>
                  <a:lnTo>
                    <a:pt x="1902" y="1388"/>
                  </a:lnTo>
                  <a:lnTo>
                    <a:pt x="1902" y="1388"/>
                  </a:lnTo>
                  <a:lnTo>
                    <a:pt x="1902" y="1390"/>
                  </a:lnTo>
                  <a:lnTo>
                    <a:pt x="1902" y="1390"/>
                  </a:lnTo>
                  <a:lnTo>
                    <a:pt x="1902" y="1394"/>
                  </a:lnTo>
                  <a:lnTo>
                    <a:pt x="1902" y="1394"/>
                  </a:lnTo>
                  <a:lnTo>
                    <a:pt x="1902" y="1396"/>
                  </a:lnTo>
                  <a:lnTo>
                    <a:pt x="1902" y="1396"/>
                  </a:lnTo>
                  <a:lnTo>
                    <a:pt x="1902" y="1398"/>
                  </a:lnTo>
                  <a:lnTo>
                    <a:pt x="1902" y="1398"/>
                  </a:lnTo>
                  <a:lnTo>
                    <a:pt x="1900" y="1400"/>
                  </a:lnTo>
                  <a:lnTo>
                    <a:pt x="1900" y="1400"/>
                  </a:lnTo>
                  <a:lnTo>
                    <a:pt x="1900" y="1408"/>
                  </a:lnTo>
                  <a:lnTo>
                    <a:pt x="1900" y="1408"/>
                  </a:lnTo>
                  <a:lnTo>
                    <a:pt x="1900" y="1408"/>
                  </a:lnTo>
                  <a:lnTo>
                    <a:pt x="1902" y="1414"/>
                  </a:lnTo>
                  <a:lnTo>
                    <a:pt x="1902" y="1414"/>
                  </a:lnTo>
                  <a:lnTo>
                    <a:pt x="1904" y="1416"/>
                  </a:lnTo>
                  <a:lnTo>
                    <a:pt x="1904" y="1416"/>
                  </a:lnTo>
                  <a:lnTo>
                    <a:pt x="1906" y="1418"/>
                  </a:lnTo>
                  <a:lnTo>
                    <a:pt x="1906" y="1418"/>
                  </a:lnTo>
                  <a:lnTo>
                    <a:pt x="1906" y="1422"/>
                  </a:lnTo>
                  <a:lnTo>
                    <a:pt x="1906" y="1422"/>
                  </a:lnTo>
                  <a:lnTo>
                    <a:pt x="1908" y="1424"/>
                  </a:lnTo>
                  <a:lnTo>
                    <a:pt x="1908" y="1424"/>
                  </a:lnTo>
                  <a:lnTo>
                    <a:pt x="1908" y="1426"/>
                  </a:lnTo>
                  <a:lnTo>
                    <a:pt x="1908" y="1426"/>
                  </a:lnTo>
                  <a:lnTo>
                    <a:pt x="1908" y="1428"/>
                  </a:lnTo>
                  <a:lnTo>
                    <a:pt x="1908" y="1428"/>
                  </a:lnTo>
                  <a:lnTo>
                    <a:pt x="1908" y="1432"/>
                  </a:lnTo>
                  <a:lnTo>
                    <a:pt x="1908" y="1432"/>
                  </a:lnTo>
                  <a:lnTo>
                    <a:pt x="1910" y="1432"/>
                  </a:lnTo>
                  <a:lnTo>
                    <a:pt x="1910" y="1434"/>
                  </a:lnTo>
                  <a:lnTo>
                    <a:pt x="1910" y="1434"/>
                  </a:lnTo>
                  <a:lnTo>
                    <a:pt x="1908" y="1440"/>
                  </a:lnTo>
                  <a:lnTo>
                    <a:pt x="1908" y="1440"/>
                  </a:lnTo>
                  <a:lnTo>
                    <a:pt x="1910" y="1442"/>
                  </a:lnTo>
                  <a:lnTo>
                    <a:pt x="1910" y="1442"/>
                  </a:lnTo>
                  <a:lnTo>
                    <a:pt x="1910" y="1446"/>
                  </a:lnTo>
                  <a:lnTo>
                    <a:pt x="1910" y="1446"/>
                  </a:lnTo>
                  <a:lnTo>
                    <a:pt x="1908" y="1448"/>
                  </a:lnTo>
                  <a:lnTo>
                    <a:pt x="1908" y="1448"/>
                  </a:lnTo>
                  <a:lnTo>
                    <a:pt x="1908" y="1448"/>
                  </a:lnTo>
                  <a:lnTo>
                    <a:pt x="1908" y="1448"/>
                  </a:lnTo>
                  <a:lnTo>
                    <a:pt x="1906" y="1452"/>
                  </a:lnTo>
                  <a:lnTo>
                    <a:pt x="1906" y="1452"/>
                  </a:lnTo>
                  <a:lnTo>
                    <a:pt x="1904" y="1454"/>
                  </a:lnTo>
                  <a:lnTo>
                    <a:pt x="1904" y="1454"/>
                  </a:lnTo>
                  <a:lnTo>
                    <a:pt x="1902" y="1454"/>
                  </a:lnTo>
                  <a:lnTo>
                    <a:pt x="1902" y="1454"/>
                  </a:lnTo>
                  <a:lnTo>
                    <a:pt x="1900" y="1458"/>
                  </a:lnTo>
                  <a:lnTo>
                    <a:pt x="1900" y="1458"/>
                  </a:lnTo>
                  <a:lnTo>
                    <a:pt x="1898" y="1462"/>
                  </a:lnTo>
                  <a:lnTo>
                    <a:pt x="1898" y="1462"/>
                  </a:lnTo>
                  <a:lnTo>
                    <a:pt x="1898" y="1464"/>
                  </a:lnTo>
                  <a:lnTo>
                    <a:pt x="1898" y="1464"/>
                  </a:lnTo>
                  <a:lnTo>
                    <a:pt x="1896" y="1464"/>
                  </a:lnTo>
                  <a:lnTo>
                    <a:pt x="1896" y="1464"/>
                  </a:lnTo>
                  <a:lnTo>
                    <a:pt x="1892" y="1468"/>
                  </a:lnTo>
                  <a:lnTo>
                    <a:pt x="1892" y="1468"/>
                  </a:lnTo>
                  <a:lnTo>
                    <a:pt x="1890" y="1474"/>
                  </a:lnTo>
                  <a:lnTo>
                    <a:pt x="1890" y="1474"/>
                  </a:lnTo>
                  <a:lnTo>
                    <a:pt x="1890" y="1476"/>
                  </a:lnTo>
                  <a:lnTo>
                    <a:pt x="1890" y="1476"/>
                  </a:lnTo>
                  <a:lnTo>
                    <a:pt x="1890" y="1480"/>
                  </a:lnTo>
                  <a:lnTo>
                    <a:pt x="1890" y="1480"/>
                  </a:lnTo>
                  <a:lnTo>
                    <a:pt x="1888" y="1480"/>
                  </a:lnTo>
                  <a:lnTo>
                    <a:pt x="1888" y="1480"/>
                  </a:lnTo>
                  <a:lnTo>
                    <a:pt x="1886" y="1484"/>
                  </a:lnTo>
                  <a:lnTo>
                    <a:pt x="1886" y="1484"/>
                  </a:lnTo>
                  <a:lnTo>
                    <a:pt x="1884" y="1486"/>
                  </a:lnTo>
                  <a:lnTo>
                    <a:pt x="1884" y="1486"/>
                  </a:lnTo>
                  <a:lnTo>
                    <a:pt x="1882" y="1488"/>
                  </a:lnTo>
                  <a:lnTo>
                    <a:pt x="1882" y="1488"/>
                  </a:lnTo>
                  <a:lnTo>
                    <a:pt x="1882" y="1490"/>
                  </a:lnTo>
                  <a:lnTo>
                    <a:pt x="1882" y="1490"/>
                  </a:lnTo>
                  <a:lnTo>
                    <a:pt x="1878" y="1492"/>
                  </a:lnTo>
                  <a:lnTo>
                    <a:pt x="1878" y="1492"/>
                  </a:lnTo>
                  <a:lnTo>
                    <a:pt x="1874" y="1496"/>
                  </a:lnTo>
                  <a:lnTo>
                    <a:pt x="1874" y="1496"/>
                  </a:lnTo>
                  <a:lnTo>
                    <a:pt x="1872" y="1498"/>
                  </a:lnTo>
                  <a:lnTo>
                    <a:pt x="1872" y="1498"/>
                  </a:lnTo>
                  <a:lnTo>
                    <a:pt x="1870" y="1500"/>
                  </a:lnTo>
                  <a:lnTo>
                    <a:pt x="1870" y="1500"/>
                  </a:lnTo>
                  <a:lnTo>
                    <a:pt x="1868" y="1502"/>
                  </a:lnTo>
                  <a:lnTo>
                    <a:pt x="1864" y="1504"/>
                  </a:lnTo>
                  <a:lnTo>
                    <a:pt x="1864" y="1504"/>
                  </a:lnTo>
                  <a:lnTo>
                    <a:pt x="1862" y="1508"/>
                  </a:lnTo>
                  <a:lnTo>
                    <a:pt x="1862" y="1508"/>
                  </a:lnTo>
                  <a:lnTo>
                    <a:pt x="1860" y="1510"/>
                  </a:lnTo>
                  <a:lnTo>
                    <a:pt x="1858" y="1512"/>
                  </a:lnTo>
                  <a:lnTo>
                    <a:pt x="1858" y="1512"/>
                  </a:lnTo>
                  <a:lnTo>
                    <a:pt x="1856" y="1516"/>
                  </a:lnTo>
                  <a:lnTo>
                    <a:pt x="1856" y="1516"/>
                  </a:lnTo>
                  <a:lnTo>
                    <a:pt x="1856" y="1518"/>
                  </a:lnTo>
                  <a:lnTo>
                    <a:pt x="1856" y="1518"/>
                  </a:lnTo>
                  <a:lnTo>
                    <a:pt x="1854" y="1518"/>
                  </a:lnTo>
                  <a:lnTo>
                    <a:pt x="1854" y="1518"/>
                  </a:lnTo>
                  <a:lnTo>
                    <a:pt x="1850" y="1522"/>
                  </a:lnTo>
                  <a:lnTo>
                    <a:pt x="1850" y="1522"/>
                  </a:lnTo>
                  <a:lnTo>
                    <a:pt x="1850" y="1524"/>
                  </a:lnTo>
                  <a:lnTo>
                    <a:pt x="1850" y="1524"/>
                  </a:lnTo>
                  <a:lnTo>
                    <a:pt x="1848" y="1526"/>
                  </a:lnTo>
                  <a:lnTo>
                    <a:pt x="1848" y="1526"/>
                  </a:lnTo>
                  <a:lnTo>
                    <a:pt x="1846" y="1530"/>
                  </a:lnTo>
                  <a:lnTo>
                    <a:pt x="1846" y="1530"/>
                  </a:lnTo>
                  <a:lnTo>
                    <a:pt x="1844" y="1532"/>
                  </a:lnTo>
                  <a:lnTo>
                    <a:pt x="1844" y="1532"/>
                  </a:lnTo>
                  <a:lnTo>
                    <a:pt x="1844" y="1534"/>
                  </a:lnTo>
                  <a:lnTo>
                    <a:pt x="1844" y="1534"/>
                  </a:lnTo>
                  <a:lnTo>
                    <a:pt x="1842" y="1536"/>
                  </a:lnTo>
                  <a:lnTo>
                    <a:pt x="1842" y="1536"/>
                  </a:lnTo>
                  <a:lnTo>
                    <a:pt x="1840" y="1540"/>
                  </a:lnTo>
                  <a:lnTo>
                    <a:pt x="1840" y="1542"/>
                  </a:lnTo>
                  <a:lnTo>
                    <a:pt x="1840" y="1542"/>
                  </a:lnTo>
                  <a:lnTo>
                    <a:pt x="1838" y="1544"/>
                  </a:lnTo>
                  <a:lnTo>
                    <a:pt x="1838" y="1544"/>
                  </a:lnTo>
                  <a:lnTo>
                    <a:pt x="1838" y="1546"/>
                  </a:lnTo>
                  <a:lnTo>
                    <a:pt x="1838" y="1546"/>
                  </a:lnTo>
                  <a:lnTo>
                    <a:pt x="1832" y="1550"/>
                  </a:lnTo>
                  <a:lnTo>
                    <a:pt x="1832" y="1550"/>
                  </a:lnTo>
                  <a:lnTo>
                    <a:pt x="1832" y="1550"/>
                  </a:lnTo>
                  <a:lnTo>
                    <a:pt x="1832" y="1550"/>
                  </a:lnTo>
                  <a:lnTo>
                    <a:pt x="1828" y="1554"/>
                  </a:lnTo>
                  <a:lnTo>
                    <a:pt x="1828" y="1554"/>
                  </a:lnTo>
                  <a:lnTo>
                    <a:pt x="1826" y="1556"/>
                  </a:lnTo>
                  <a:lnTo>
                    <a:pt x="1826" y="1556"/>
                  </a:lnTo>
                  <a:lnTo>
                    <a:pt x="1826" y="1558"/>
                  </a:lnTo>
                  <a:lnTo>
                    <a:pt x="1826" y="1558"/>
                  </a:lnTo>
                  <a:lnTo>
                    <a:pt x="1824" y="1560"/>
                  </a:lnTo>
                  <a:lnTo>
                    <a:pt x="1824" y="1560"/>
                  </a:lnTo>
                  <a:lnTo>
                    <a:pt x="1822" y="1562"/>
                  </a:lnTo>
                  <a:lnTo>
                    <a:pt x="1822" y="1562"/>
                  </a:lnTo>
                  <a:lnTo>
                    <a:pt x="1820" y="1564"/>
                  </a:lnTo>
                  <a:lnTo>
                    <a:pt x="1820" y="1564"/>
                  </a:lnTo>
                  <a:lnTo>
                    <a:pt x="1818" y="1566"/>
                  </a:lnTo>
                  <a:lnTo>
                    <a:pt x="1818" y="1566"/>
                  </a:lnTo>
                  <a:lnTo>
                    <a:pt x="1816" y="1570"/>
                  </a:lnTo>
                  <a:lnTo>
                    <a:pt x="1816" y="1570"/>
                  </a:lnTo>
                  <a:lnTo>
                    <a:pt x="1814" y="1572"/>
                  </a:lnTo>
                  <a:lnTo>
                    <a:pt x="1814" y="1572"/>
                  </a:lnTo>
                  <a:lnTo>
                    <a:pt x="1814" y="1572"/>
                  </a:lnTo>
                  <a:lnTo>
                    <a:pt x="1814" y="1572"/>
                  </a:lnTo>
                  <a:lnTo>
                    <a:pt x="1810" y="1574"/>
                  </a:lnTo>
                  <a:lnTo>
                    <a:pt x="1806" y="1580"/>
                  </a:lnTo>
                  <a:lnTo>
                    <a:pt x="1806" y="1580"/>
                  </a:lnTo>
                  <a:lnTo>
                    <a:pt x="1804" y="1584"/>
                  </a:lnTo>
                  <a:lnTo>
                    <a:pt x="1804" y="1584"/>
                  </a:lnTo>
                  <a:lnTo>
                    <a:pt x="1804" y="1584"/>
                  </a:lnTo>
                  <a:lnTo>
                    <a:pt x="1804" y="1584"/>
                  </a:lnTo>
                  <a:lnTo>
                    <a:pt x="1802" y="1586"/>
                  </a:lnTo>
                  <a:lnTo>
                    <a:pt x="1802" y="1586"/>
                  </a:lnTo>
                  <a:lnTo>
                    <a:pt x="1800" y="1588"/>
                  </a:lnTo>
                  <a:lnTo>
                    <a:pt x="1800" y="1588"/>
                  </a:lnTo>
                  <a:lnTo>
                    <a:pt x="1798" y="1590"/>
                  </a:lnTo>
                  <a:lnTo>
                    <a:pt x="1798" y="1590"/>
                  </a:lnTo>
                  <a:lnTo>
                    <a:pt x="1796" y="1592"/>
                  </a:lnTo>
                  <a:lnTo>
                    <a:pt x="1796" y="1592"/>
                  </a:lnTo>
                  <a:lnTo>
                    <a:pt x="1796" y="1592"/>
                  </a:lnTo>
                  <a:lnTo>
                    <a:pt x="1796" y="1592"/>
                  </a:lnTo>
                  <a:lnTo>
                    <a:pt x="1794" y="1592"/>
                  </a:lnTo>
                  <a:lnTo>
                    <a:pt x="1792" y="1594"/>
                  </a:lnTo>
                  <a:lnTo>
                    <a:pt x="1792" y="1594"/>
                  </a:lnTo>
                  <a:lnTo>
                    <a:pt x="1788" y="1600"/>
                  </a:lnTo>
                  <a:lnTo>
                    <a:pt x="1788" y="1600"/>
                  </a:lnTo>
                  <a:lnTo>
                    <a:pt x="1786" y="1602"/>
                  </a:lnTo>
                  <a:lnTo>
                    <a:pt x="1786" y="1602"/>
                  </a:lnTo>
                  <a:lnTo>
                    <a:pt x="1786" y="1604"/>
                  </a:lnTo>
                  <a:lnTo>
                    <a:pt x="1786" y="1604"/>
                  </a:lnTo>
                  <a:lnTo>
                    <a:pt x="1784" y="1608"/>
                  </a:lnTo>
                  <a:lnTo>
                    <a:pt x="1784" y="1608"/>
                  </a:lnTo>
                  <a:lnTo>
                    <a:pt x="1782" y="1610"/>
                  </a:lnTo>
                  <a:lnTo>
                    <a:pt x="1782" y="1610"/>
                  </a:lnTo>
                  <a:lnTo>
                    <a:pt x="1782" y="1612"/>
                  </a:lnTo>
                  <a:lnTo>
                    <a:pt x="1782" y="1612"/>
                  </a:lnTo>
                  <a:lnTo>
                    <a:pt x="1778" y="1616"/>
                  </a:lnTo>
                  <a:lnTo>
                    <a:pt x="1778" y="1616"/>
                  </a:lnTo>
                  <a:lnTo>
                    <a:pt x="1776" y="1618"/>
                  </a:lnTo>
                  <a:lnTo>
                    <a:pt x="1776" y="1618"/>
                  </a:lnTo>
                  <a:lnTo>
                    <a:pt x="1776" y="1620"/>
                  </a:lnTo>
                  <a:lnTo>
                    <a:pt x="1776" y="1620"/>
                  </a:lnTo>
                  <a:lnTo>
                    <a:pt x="1774" y="1622"/>
                  </a:lnTo>
                  <a:lnTo>
                    <a:pt x="1774" y="1622"/>
                  </a:lnTo>
                  <a:lnTo>
                    <a:pt x="1770" y="1626"/>
                  </a:lnTo>
                  <a:lnTo>
                    <a:pt x="1770" y="1626"/>
                  </a:lnTo>
                  <a:lnTo>
                    <a:pt x="1768" y="1630"/>
                  </a:lnTo>
                  <a:lnTo>
                    <a:pt x="1768" y="1630"/>
                  </a:lnTo>
                  <a:lnTo>
                    <a:pt x="1768" y="1630"/>
                  </a:lnTo>
                  <a:lnTo>
                    <a:pt x="1768" y="1630"/>
                  </a:lnTo>
                  <a:lnTo>
                    <a:pt x="1766" y="1634"/>
                  </a:lnTo>
                  <a:lnTo>
                    <a:pt x="1766" y="1634"/>
                  </a:lnTo>
                  <a:lnTo>
                    <a:pt x="1766" y="1636"/>
                  </a:lnTo>
                  <a:lnTo>
                    <a:pt x="1766" y="1636"/>
                  </a:lnTo>
                  <a:lnTo>
                    <a:pt x="1764" y="1636"/>
                  </a:lnTo>
                  <a:lnTo>
                    <a:pt x="1764" y="1636"/>
                  </a:lnTo>
                  <a:lnTo>
                    <a:pt x="1762" y="1640"/>
                  </a:lnTo>
                  <a:lnTo>
                    <a:pt x="1762" y="1640"/>
                  </a:lnTo>
                  <a:lnTo>
                    <a:pt x="1760" y="1644"/>
                  </a:lnTo>
                  <a:lnTo>
                    <a:pt x="1760" y="1646"/>
                  </a:lnTo>
                  <a:lnTo>
                    <a:pt x="1760" y="1646"/>
                  </a:lnTo>
                  <a:lnTo>
                    <a:pt x="1760" y="1648"/>
                  </a:lnTo>
                  <a:lnTo>
                    <a:pt x="1760" y="1648"/>
                  </a:lnTo>
                  <a:lnTo>
                    <a:pt x="1760" y="1650"/>
                  </a:lnTo>
                  <a:lnTo>
                    <a:pt x="1760" y="1650"/>
                  </a:lnTo>
                  <a:lnTo>
                    <a:pt x="1758" y="1652"/>
                  </a:lnTo>
                  <a:lnTo>
                    <a:pt x="1758" y="1652"/>
                  </a:lnTo>
                  <a:lnTo>
                    <a:pt x="1758" y="1656"/>
                  </a:lnTo>
                  <a:lnTo>
                    <a:pt x="1758" y="1656"/>
                  </a:lnTo>
                  <a:lnTo>
                    <a:pt x="1754" y="1660"/>
                  </a:lnTo>
                  <a:lnTo>
                    <a:pt x="1754" y="1660"/>
                  </a:lnTo>
                  <a:lnTo>
                    <a:pt x="1752" y="1660"/>
                  </a:lnTo>
                  <a:lnTo>
                    <a:pt x="1752" y="1660"/>
                  </a:lnTo>
                  <a:lnTo>
                    <a:pt x="1748" y="1662"/>
                  </a:lnTo>
                  <a:lnTo>
                    <a:pt x="1748" y="1662"/>
                  </a:lnTo>
                  <a:lnTo>
                    <a:pt x="1746" y="1664"/>
                  </a:lnTo>
                  <a:lnTo>
                    <a:pt x="1746" y="1664"/>
                  </a:lnTo>
                  <a:lnTo>
                    <a:pt x="1746" y="1666"/>
                  </a:lnTo>
                  <a:lnTo>
                    <a:pt x="1746" y="1666"/>
                  </a:lnTo>
                  <a:lnTo>
                    <a:pt x="1742" y="1668"/>
                  </a:lnTo>
                  <a:lnTo>
                    <a:pt x="1742" y="1668"/>
                  </a:lnTo>
                  <a:lnTo>
                    <a:pt x="1742" y="1670"/>
                  </a:lnTo>
                  <a:lnTo>
                    <a:pt x="1742" y="1670"/>
                  </a:lnTo>
                  <a:lnTo>
                    <a:pt x="1740" y="1670"/>
                  </a:lnTo>
                  <a:lnTo>
                    <a:pt x="1740" y="1670"/>
                  </a:lnTo>
                  <a:lnTo>
                    <a:pt x="1738" y="1670"/>
                  </a:lnTo>
                  <a:lnTo>
                    <a:pt x="1734" y="1672"/>
                  </a:lnTo>
                  <a:lnTo>
                    <a:pt x="1734" y="1672"/>
                  </a:lnTo>
                  <a:lnTo>
                    <a:pt x="1732" y="1676"/>
                  </a:lnTo>
                  <a:lnTo>
                    <a:pt x="1732" y="1676"/>
                  </a:lnTo>
                  <a:lnTo>
                    <a:pt x="1732" y="1678"/>
                  </a:lnTo>
                  <a:lnTo>
                    <a:pt x="1732" y="1678"/>
                  </a:lnTo>
                  <a:lnTo>
                    <a:pt x="1730" y="1682"/>
                  </a:lnTo>
                  <a:lnTo>
                    <a:pt x="1730" y="1682"/>
                  </a:lnTo>
                  <a:lnTo>
                    <a:pt x="1730" y="1684"/>
                  </a:lnTo>
                  <a:lnTo>
                    <a:pt x="1730" y="1684"/>
                  </a:lnTo>
                  <a:lnTo>
                    <a:pt x="1728" y="1686"/>
                  </a:lnTo>
                  <a:lnTo>
                    <a:pt x="1728" y="1686"/>
                  </a:lnTo>
                  <a:lnTo>
                    <a:pt x="1726" y="1688"/>
                  </a:lnTo>
                  <a:lnTo>
                    <a:pt x="1726" y="1688"/>
                  </a:lnTo>
                  <a:lnTo>
                    <a:pt x="1724" y="1692"/>
                  </a:lnTo>
                  <a:lnTo>
                    <a:pt x="1724" y="1692"/>
                  </a:lnTo>
                  <a:lnTo>
                    <a:pt x="1724" y="1692"/>
                  </a:lnTo>
                  <a:lnTo>
                    <a:pt x="1722" y="1696"/>
                  </a:lnTo>
                  <a:lnTo>
                    <a:pt x="1722" y="1696"/>
                  </a:lnTo>
                  <a:lnTo>
                    <a:pt x="1720" y="1696"/>
                  </a:lnTo>
                  <a:lnTo>
                    <a:pt x="1720" y="1696"/>
                  </a:lnTo>
                  <a:lnTo>
                    <a:pt x="1718" y="1700"/>
                  </a:lnTo>
                  <a:lnTo>
                    <a:pt x="1718" y="1700"/>
                  </a:lnTo>
                  <a:lnTo>
                    <a:pt x="1716" y="1702"/>
                  </a:lnTo>
                  <a:lnTo>
                    <a:pt x="1716" y="1702"/>
                  </a:lnTo>
                  <a:lnTo>
                    <a:pt x="1714" y="1706"/>
                  </a:lnTo>
                  <a:lnTo>
                    <a:pt x="1714" y="1706"/>
                  </a:lnTo>
                  <a:lnTo>
                    <a:pt x="1712" y="1708"/>
                  </a:lnTo>
                  <a:lnTo>
                    <a:pt x="1712" y="1708"/>
                  </a:lnTo>
                  <a:lnTo>
                    <a:pt x="1712" y="1708"/>
                  </a:lnTo>
                  <a:lnTo>
                    <a:pt x="1712" y="1708"/>
                  </a:lnTo>
                  <a:lnTo>
                    <a:pt x="1708" y="1712"/>
                  </a:lnTo>
                  <a:lnTo>
                    <a:pt x="1708" y="1712"/>
                  </a:lnTo>
                  <a:lnTo>
                    <a:pt x="1706" y="1718"/>
                  </a:lnTo>
                  <a:lnTo>
                    <a:pt x="1706" y="1718"/>
                  </a:lnTo>
                  <a:lnTo>
                    <a:pt x="1706" y="1718"/>
                  </a:lnTo>
                  <a:lnTo>
                    <a:pt x="1706" y="1718"/>
                  </a:lnTo>
                  <a:lnTo>
                    <a:pt x="1702" y="1720"/>
                  </a:lnTo>
                  <a:lnTo>
                    <a:pt x="1702" y="1720"/>
                  </a:lnTo>
                  <a:lnTo>
                    <a:pt x="1700" y="1722"/>
                  </a:lnTo>
                  <a:lnTo>
                    <a:pt x="1700" y="1722"/>
                  </a:lnTo>
                  <a:lnTo>
                    <a:pt x="1698" y="1724"/>
                  </a:lnTo>
                  <a:lnTo>
                    <a:pt x="1698" y="1724"/>
                  </a:lnTo>
                  <a:lnTo>
                    <a:pt x="1698" y="1724"/>
                  </a:lnTo>
                  <a:lnTo>
                    <a:pt x="1698" y="1724"/>
                  </a:lnTo>
                  <a:lnTo>
                    <a:pt x="1696" y="1726"/>
                  </a:lnTo>
                  <a:lnTo>
                    <a:pt x="1696" y="1726"/>
                  </a:lnTo>
                  <a:lnTo>
                    <a:pt x="1692" y="1730"/>
                  </a:lnTo>
                  <a:lnTo>
                    <a:pt x="1692" y="1730"/>
                  </a:lnTo>
                  <a:lnTo>
                    <a:pt x="1692" y="1732"/>
                  </a:lnTo>
                  <a:lnTo>
                    <a:pt x="1692" y="1732"/>
                  </a:lnTo>
                  <a:lnTo>
                    <a:pt x="1690" y="1734"/>
                  </a:lnTo>
                  <a:lnTo>
                    <a:pt x="1690" y="1734"/>
                  </a:lnTo>
                  <a:lnTo>
                    <a:pt x="1688" y="1738"/>
                  </a:lnTo>
                  <a:lnTo>
                    <a:pt x="1688" y="1738"/>
                  </a:lnTo>
                  <a:lnTo>
                    <a:pt x="1688" y="1740"/>
                  </a:lnTo>
                  <a:lnTo>
                    <a:pt x="1688" y="1740"/>
                  </a:lnTo>
                  <a:lnTo>
                    <a:pt x="1686" y="1744"/>
                  </a:lnTo>
                  <a:lnTo>
                    <a:pt x="1686" y="1744"/>
                  </a:lnTo>
                  <a:lnTo>
                    <a:pt x="1682" y="1750"/>
                  </a:lnTo>
                  <a:lnTo>
                    <a:pt x="1682" y="1750"/>
                  </a:lnTo>
                  <a:lnTo>
                    <a:pt x="1682" y="1750"/>
                  </a:lnTo>
                  <a:lnTo>
                    <a:pt x="1680" y="1752"/>
                  </a:lnTo>
                  <a:lnTo>
                    <a:pt x="1680" y="1752"/>
                  </a:lnTo>
                  <a:lnTo>
                    <a:pt x="1678" y="1752"/>
                  </a:lnTo>
                  <a:lnTo>
                    <a:pt x="1678" y="1752"/>
                  </a:lnTo>
                  <a:lnTo>
                    <a:pt x="1670" y="1760"/>
                  </a:lnTo>
                  <a:lnTo>
                    <a:pt x="1670" y="1760"/>
                  </a:lnTo>
                  <a:close/>
                  <a:moveTo>
                    <a:pt x="1240" y="1398"/>
                  </a:moveTo>
                  <a:lnTo>
                    <a:pt x="1240" y="1398"/>
                  </a:lnTo>
                  <a:lnTo>
                    <a:pt x="1238" y="1400"/>
                  </a:lnTo>
                  <a:lnTo>
                    <a:pt x="1238" y="1400"/>
                  </a:lnTo>
                  <a:lnTo>
                    <a:pt x="1236" y="1404"/>
                  </a:lnTo>
                  <a:lnTo>
                    <a:pt x="1236" y="1404"/>
                  </a:lnTo>
                  <a:lnTo>
                    <a:pt x="1236" y="1408"/>
                  </a:lnTo>
                  <a:lnTo>
                    <a:pt x="1236" y="1408"/>
                  </a:lnTo>
                  <a:lnTo>
                    <a:pt x="1236" y="1410"/>
                  </a:lnTo>
                  <a:lnTo>
                    <a:pt x="1236" y="1410"/>
                  </a:lnTo>
                  <a:lnTo>
                    <a:pt x="1236" y="1412"/>
                  </a:lnTo>
                  <a:lnTo>
                    <a:pt x="1236" y="1412"/>
                  </a:lnTo>
                  <a:lnTo>
                    <a:pt x="1236" y="1416"/>
                  </a:lnTo>
                  <a:lnTo>
                    <a:pt x="1236" y="1416"/>
                  </a:lnTo>
                  <a:lnTo>
                    <a:pt x="1234" y="1418"/>
                  </a:lnTo>
                  <a:lnTo>
                    <a:pt x="1234" y="1418"/>
                  </a:lnTo>
                  <a:lnTo>
                    <a:pt x="1234" y="1422"/>
                  </a:lnTo>
                  <a:lnTo>
                    <a:pt x="1234" y="1422"/>
                  </a:lnTo>
                  <a:lnTo>
                    <a:pt x="1234" y="1426"/>
                  </a:lnTo>
                  <a:lnTo>
                    <a:pt x="1234" y="1426"/>
                  </a:lnTo>
                  <a:lnTo>
                    <a:pt x="1234" y="1428"/>
                  </a:lnTo>
                  <a:lnTo>
                    <a:pt x="1234" y="1434"/>
                  </a:lnTo>
                  <a:lnTo>
                    <a:pt x="1234" y="1434"/>
                  </a:lnTo>
                  <a:lnTo>
                    <a:pt x="1232" y="1434"/>
                  </a:lnTo>
                  <a:lnTo>
                    <a:pt x="1232" y="1434"/>
                  </a:lnTo>
                  <a:lnTo>
                    <a:pt x="1232" y="1438"/>
                  </a:lnTo>
                  <a:lnTo>
                    <a:pt x="1232" y="1438"/>
                  </a:lnTo>
                  <a:lnTo>
                    <a:pt x="1232" y="1442"/>
                  </a:lnTo>
                  <a:lnTo>
                    <a:pt x="1232" y="1442"/>
                  </a:lnTo>
                  <a:lnTo>
                    <a:pt x="1232" y="1444"/>
                  </a:lnTo>
                  <a:lnTo>
                    <a:pt x="1232" y="1450"/>
                  </a:lnTo>
                  <a:lnTo>
                    <a:pt x="1232" y="1450"/>
                  </a:lnTo>
                  <a:lnTo>
                    <a:pt x="1230" y="1452"/>
                  </a:lnTo>
                  <a:lnTo>
                    <a:pt x="1230" y="1452"/>
                  </a:lnTo>
                  <a:lnTo>
                    <a:pt x="1228" y="1456"/>
                  </a:lnTo>
                  <a:lnTo>
                    <a:pt x="1228" y="1460"/>
                  </a:lnTo>
                  <a:lnTo>
                    <a:pt x="1228" y="1460"/>
                  </a:lnTo>
                  <a:lnTo>
                    <a:pt x="1228" y="1464"/>
                  </a:lnTo>
                  <a:lnTo>
                    <a:pt x="1228" y="1464"/>
                  </a:lnTo>
                  <a:lnTo>
                    <a:pt x="1228" y="1466"/>
                  </a:lnTo>
                  <a:lnTo>
                    <a:pt x="1228" y="1466"/>
                  </a:lnTo>
                  <a:lnTo>
                    <a:pt x="1226" y="1470"/>
                  </a:lnTo>
                  <a:lnTo>
                    <a:pt x="1226" y="1470"/>
                  </a:lnTo>
                  <a:lnTo>
                    <a:pt x="1226" y="1472"/>
                  </a:lnTo>
                  <a:lnTo>
                    <a:pt x="1226" y="1472"/>
                  </a:lnTo>
                  <a:lnTo>
                    <a:pt x="1226" y="1474"/>
                  </a:lnTo>
                  <a:lnTo>
                    <a:pt x="1226" y="1474"/>
                  </a:lnTo>
                  <a:lnTo>
                    <a:pt x="1224" y="1476"/>
                  </a:lnTo>
                  <a:lnTo>
                    <a:pt x="1224" y="1476"/>
                  </a:lnTo>
                  <a:lnTo>
                    <a:pt x="1224" y="1480"/>
                  </a:lnTo>
                  <a:lnTo>
                    <a:pt x="1224" y="1480"/>
                  </a:lnTo>
                  <a:lnTo>
                    <a:pt x="1222" y="1482"/>
                  </a:lnTo>
                  <a:lnTo>
                    <a:pt x="1222" y="1482"/>
                  </a:lnTo>
                  <a:lnTo>
                    <a:pt x="1222" y="1486"/>
                  </a:lnTo>
                  <a:lnTo>
                    <a:pt x="1222" y="1486"/>
                  </a:lnTo>
                  <a:lnTo>
                    <a:pt x="1222" y="1488"/>
                  </a:lnTo>
                  <a:lnTo>
                    <a:pt x="1222" y="1488"/>
                  </a:lnTo>
                  <a:lnTo>
                    <a:pt x="1222" y="1490"/>
                  </a:lnTo>
                  <a:lnTo>
                    <a:pt x="1222" y="1490"/>
                  </a:lnTo>
                  <a:lnTo>
                    <a:pt x="1220" y="1494"/>
                  </a:lnTo>
                  <a:lnTo>
                    <a:pt x="1220" y="1494"/>
                  </a:lnTo>
                  <a:lnTo>
                    <a:pt x="1220" y="1496"/>
                  </a:lnTo>
                  <a:lnTo>
                    <a:pt x="1218" y="1498"/>
                  </a:lnTo>
                  <a:lnTo>
                    <a:pt x="1218" y="1498"/>
                  </a:lnTo>
                  <a:lnTo>
                    <a:pt x="1218" y="1500"/>
                  </a:lnTo>
                  <a:lnTo>
                    <a:pt x="1218" y="1500"/>
                  </a:lnTo>
                  <a:lnTo>
                    <a:pt x="1216" y="1504"/>
                  </a:lnTo>
                  <a:lnTo>
                    <a:pt x="1216" y="1504"/>
                  </a:lnTo>
                  <a:lnTo>
                    <a:pt x="1216" y="1506"/>
                  </a:lnTo>
                  <a:lnTo>
                    <a:pt x="1216" y="1506"/>
                  </a:lnTo>
                  <a:lnTo>
                    <a:pt x="1214" y="1508"/>
                  </a:lnTo>
                  <a:lnTo>
                    <a:pt x="1214" y="1508"/>
                  </a:lnTo>
                  <a:lnTo>
                    <a:pt x="1214" y="1512"/>
                  </a:lnTo>
                  <a:lnTo>
                    <a:pt x="1214" y="1512"/>
                  </a:lnTo>
                  <a:lnTo>
                    <a:pt x="1214" y="1514"/>
                  </a:lnTo>
                  <a:lnTo>
                    <a:pt x="1214" y="1514"/>
                  </a:lnTo>
                  <a:lnTo>
                    <a:pt x="1212" y="1516"/>
                  </a:lnTo>
                  <a:lnTo>
                    <a:pt x="1212" y="1516"/>
                  </a:lnTo>
                  <a:lnTo>
                    <a:pt x="1210" y="1520"/>
                  </a:lnTo>
                  <a:lnTo>
                    <a:pt x="1210" y="1520"/>
                  </a:lnTo>
                  <a:lnTo>
                    <a:pt x="1210" y="1524"/>
                  </a:lnTo>
                  <a:lnTo>
                    <a:pt x="1210" y="1524"/>
                  </a:lnTo>
                  <a:lnTo>
                    <a:pt x="1210" y="1526"/>
                  </a:lnTo>
                  <a:lnTo>
                    <a:pt x="1210" y="1526"/>
                  </a:lnTo>
                  <a:lnTo>
                    <a:pt x="1210" y="1526"/>
                  </a:lnTo>
                  <a:lnTo>
                    <a:pt x="1210" y="1526"/>
                  </a:lnTo>
                  <a:lnTo>
                    <a:pt x="1208" y="1530"/>
                  </a:lnTo>
                  <a:lnTo>
                    <a:pt x="1208" y="1530"/>
                  </a:lnTo>
                  <a:lnTo>
                    <a:pt x="1208" y="1534"/>
                  </a:lnTo>
                  <a:lnTo>
                    <a:pt x="1208" y="1536"/>
                  </a:lnTo>
                  <a:lnTo>
                    <a:pt x="1208" y="1536"/>
                  </a:lnTo>
                  <a:lnTo>
                    <a:pt x="1208" y="1540"/>
                  </a:lnTo>
                  <a:lnTo>
                    <a:pt x="1208" y="1540"/>
                  </a:lnTo>
                  <a:lnTo>
                    <a:pt x="1208" y="1542"/>
                  </a:lnTo>
                  <a:lnTo>
                    <a:pt x="1208" y="1542"/>
                  </a:lnTo>
                  <a:lnTo>
                    <a:pt x="1208" y="1544"/>
                  </a:lnTo>
                  <a:lnTo>
                    <a:pt x="1208" y="1544"/>
                  </a:lnTo>
                  <a:lnTo>
                    <a:pt x="1208" y="1548"/>
                  </a:lnTo>
                  <a:lnTo>
                    <a:pt x="1208" y="1548"/>
                  </a:lnTo>
                  <a:lnTo>
                    <a:pt x="1208" y="1550"/>
                  </a:lnTo>
                  <a:lnTo>
                    <a:pt x="1208" y="1550"/>
                  </a:lnTo>
                  <a:lnTo>
                    <a:pt x="1208" y="1554"/>
                  </a:lnTo>
                  <a:lnTo>
                    <a:pt x="1208" y="1554"/>
                  </a:lnTo>
                  <a:lnTo>
                    <a:pt x="1208" y="1558"/>
                  </a:lnTo>
                  <a:lnTo>
                    <a:pt x="1208" y="1558"/>
                  </a:lnTo>
                  <a:lnTo>
                    <a:pt x="1208" y="1562"/>
                  </a:lnTo>
                  <a:lnTo>
                    <a:pt x="1208" y="1562"/>
                  </a:lnTo>
                  <a:lnTo>
                    <a:pt x="1206" y="1564"/>
                  </a:lnTo>
                  <a:lnTo>
                    <a:pt x="1206" y="1564"/>
                  </a:lnTo>
                  <a:lnTo>
                    <a:pt x="1206" y="1564"/>
                  </a:lnTo>
                  <a:lnTo>
                    <a:pt x="1206" y="1564"/>
                  </a:lnTo>
                  <a:lnTo>
                    <a:pt x="1202" y="1568"/>
                  </a:lnTo>
                  <a:lnTo>
                    <a:pt x="1202" y="1568"/>
                  </a:lnTo>
                  <a:lnTo>
                    <a:pt x="1202" y="1568"/>
                  </a:lnTo>
                  <a:lnTo>
                    <a:pt x="1202" y="1568"/>
                  </a:lnTo>
                  <a:lnTo>
                    <a:pt x="1200" y="1572"/>
                  </a:lnTo>
                  <a:lnTo>
                    <a:pt x="1200" y="1572"/>
                  </a:lnTo>
                  <a:lnTo>
                    <a:pt x="1198" y="1578"/>
                  </a:lnTo>
                  <a:lnTo>
                    <a:pt x="1198" y="1578"/>
                  </a:lnTo>
                  <a:lnTo>
                    <a:pt x="1200" y="1580"/>
                  </a:lnTo>
                  <a:lnTo>
                    <a:pt x="1200" y="1580"/>
                  </a:lnTo>
                  <a:lnTo>
                    <a:pt x="1200" y="1584"/>
                  </a:lnTo>
                  <a:lnTo>
                    <a:pt x="1200" y="1586"/>
                  </a:lnTo>
                  <a:lnTo>
                    <a:pt x="1200" y="1586"/>
                  </a:lnTo>
                  <a:lnTo>
                    <a:pt x="1200" y="1590"/>
                  </a:lnTo>
                  <a:lnTo>
                    <a:pt x="1200" y="1590"/>
                  </a:lnTo>
                  <a:lnTo>
                    <a:pt x="1200" y="1592"/>
                  </a:lnTo>
                  <a:lnTo>
                    <a:pt x="1200" y="1592"/>
                  </a:lnTo>
                  <a:lnTo>
                    <a:pt x="1200" y="1596"/>
                  </a:lnTo>
                  <a:lnTo>
                    <a:pt x="1200" y="1596"/>
                  </a:lnTo>
                  <a:lnTo>
                    <a:pt x="1198" y="1600"/>
                  </a:lnTo>
                  <a:lnTo>
                    <a:pt x="1198" y="1600"/>
                  </a:lnTo>
                  <a:lnTo>
                    <a:pt x="1198" y="1600"/>
                  </a:lnTo>
                  <a:lnTo>
                    <a:pt x="1196" y="1604"/>
                  </a:lnTo>
                  <a:lnTo>
                    <a:pt x="1196" y="1604"/>
                  </a:lnTo>
                  <a:lnTo>
                    <a:pt x="1194" y="1610"/>
                  </a:lnTo>
                  <a:lnTo>
                    <a:pt x="1194" y="1610"/>
                  </a:lnTo>
                  <a:lnTo>
                    <a:pt x="1194" y="1612"/>
                  </a:lnTo>
                  <a:lnTo>
                    <a:pt x="1194" y="1612"/>
                  </a:lnTo>
                  <a:lnTo>
                    <a:pt x="1194" y="1614"/>
                  </a:lnTo>
                  <a:lnTo>
                    <a:pt x="1194" y="1614"/>
                  </a:lnTo>
                  <a:lnTo>
                    <a:pt x="1192" y="1618"/>
                  </a:lnTo>
                  <a:lnTo>
                    <a:pt x="1192" y="1618"/>
                  </a:lnTo>
                  <a:lnTo>
                    <a:pt x="1192" y="1622"/>
                  </a:lnTo>
                  <a:lnTo>
                    <a:pt x="1192" y="1624"/>
                  </a:lnTo>
                  <a:lnTo>
                    <a:pt x="1192" y="1624"/>
                  </a:lnTo>
                  <a:lnTo>
                    <a:pt x="1192" y="1628"/>
                  </a:lnTo>
                  <a:lnTo>
                    <a:pt x="1192" y="1628"/>
                  </a:lnTo>
                  <a:lnTo>
                    <a:pt x="1192" y="1630"/>
                  </a:lnTo>
                  <a:lnTo>
                    <a:pt x="1192" y="1630"/>
                  </a:lnTo>
                  <a:lnTo>
                    <a:pt x="1192" y="1632"/>
                  </a:lnTo>
                  <a:lnTo>
                    <a:pt x="1192" y="1632"/>
                  </a:lnTo>
                  <a:lnTo>
                    <a:pt x="1190" y="1636"/>
                  </a:lnTo>
                  <a:lnTo>
                    <a:pt x="1190" y="1636"/>
                  </a:lnTo>
                  <a:lnTo>
                    <a:pt x="1190" y="1642"/>
                  </a:lnTo>
                  <a:lnTo>
                    <a:pt x="1190" y="1642"/>
                  </a:lnTo>
                  <a:lnTo>
                    <a:pt x="1192" y="1646"/>
                  </a:lnTo>
                  <a:lnTo>
                    <a:pt x="1192" y="1646"/>
                  </a:lnTo>
                  <a:lnTo>
                    <a:pt x="1192" y="1648"/>
                  </a:lnTo>
                  <a:lnTo>
                    <a:pt x="1192" y="1648"/>
                  </a:lnTo>
                  <a:lnTo>
                    <a:pt x="1190" y="1650"/>
                  </a:lnTo>
                  <a:lnTo>
                    <a:pt x="1190" y="1650"/>
                  </a:lnTo>
                  <a:lnTo>
                    <a:pt x="1188" y="1652"/>
                  </a:lnTo>
                  <a:lnTo>
                    <a:pt x="1188" y="1652"/>
                  </a:lnTo>
                  <a:lnTo>
                    <a:pt x="1188" y="1656"/>
                  </a:lnTo>
                  <a:lnTo>
                    <a:pt x="1188" y="1656"/>
                  </a:lnTo>
                  <a:lnTo>
                    <a:pt x="1186" y="1658"/>
                  </a:lnTo>
                  <a:lnTo>
                    <a:pt x="1186" y="1658"/>
                  </a:lnTo>
                  <a:lnTo>
                    <a:pt x="1186" y="1660"/>
                  </a:lnTo>
                  <a:lnTo>
                    <a:pt x="1186" y="1660"/>
                  </a:lnTo>
                  <a:lnTo>
                    <a:pt x="1184" y="1664"/>
                  </a:lnTo>
                  <a:lnTo>
                    <a:pt x="1184" y="1666"/>
                  </a:lnTo>
                  <a:lnTo>
                    <a:pt x="1184" y="1666"/>
                  </a:lnTo>
                  <a:lnTo>
                    <a:pt x="1182" y="1670"/>
                  </a:lnTo>
                  <a:lnTo>
                    <a:pt x="1182" y="1670"/>
                  </a:lnTo>
                  <a:lnTo>
                    <a:pt x="1182" y="1672"/>
                  </a:lnTo>
                  <a:lnTo>
                    <a:pt x="1182" y="1672"/>
                  </a:lnTo>
                  <a:lnTo>
                    <a:pt x="1180" y="1674"/>
                  </a:lnTo>
                  <a:lnTo>
                    <a:pt x="1180" y="1674"/>
                  </a:lnTo>
                  <a:lnTo>
                    <a:pt x="1180" y="1676"/>
                  </a:lnTo>
                  <a:lnTo>
                    <a:pt x="1180" y="1676"/>
                  </a:lnTo>
                  <a:lnTo>
                    <a:pt x="1178" y="1680"/>
                  </a:lnTo>
                  <a:lnTo>
                    <a:pt x="1178" y="1680"/>
                  </a:lnTo>
                  <a:lnTo>
                    <a:pt x="1176" y="1686"/>
                  </a:lnTo>
                  <a:lnTo>
                    <a:pt x="1176" y="1686"/>
                  </a:lnTo>
                  <a:lnTo>
                    <a:pt x="1176" y="1688"/>
                  </a:lnTo>
                  <a:lnTo>
                    <a:pt x="1176" y="1688"/>
                  </a:lnTo>
                  <a:lnTo>
                    <a:pt x="1176" y="1692"/>
                  </a:lnTo>
                  <a:lnTo>
                    <a:pt x="1176" y="1692"/>
                  </a:lnTo>
                  <a:lnTo>
                    <a:pt x="1176" y="1696"/>
                  </a:lnTo>
                  <a:lnTo>
                    <a:pt x="1176" y="1696"/>
                  </a:lnTo>
                  <a:lnTo>
                    <a:pt x="1176" y="1698"/>
                  </a:lnTo>
                  <a:lnTo>
                    <a:pt x="1176" y="1698"/>
                  </a:lnTo>
                  <a:lnTo>
                    <a:pt x="1176" y="1700"/>
                  </a:lnTo>
                  <a:lnTo>
                    <a:pt x="1176" y="1700"/>
                  </a:lnTo>
                  <a:lnTo>
                    <a:pt x="1176" y="1704"/>
                  </a:lnTo>
                  <a:lnTo>
                    <a:pt x="1176" y="1704"/>
                  </a:lnTo>
                  <a:lnTo>
                    <a:pt x="1176" y="1706"/>
                  </a:lnTo>
                  <a:lnTo>
                    <a:pt x="1176" y="1706"/>
                  </a:lnTo>
                  <a:lnTo>
                    <a:pt x="1176" y="1708"/>
                  </a:lnTo>
                  <a:lnTo>
                    <a:pt x="1176" y="1708"/>
                  </a:lnTo>
                  <a:lnTo>
                    <a:pt x="1174" y="1712"/>
                  </a:lnTo>
                  <a:lnTo>
                    <a:pt x="1174" y="1712"/>
                  </a:lnTo>
                  <a:lnTo>
                    <a:pt x="1174" y="1714"/>
                  </a:lnTo>
                  <a:lnTo>
                    <a:pt x="1174" y="1714"/>
                  </a:lnTo>
                  <a:lnTo>
                    <a:pt x="1172" y="1716"/>
                  </a:lnTo>
                  <a:lnTo>
                    <a:pt x="1170" y="1720"/>
                  </a:lnTo>
                  <a:lnTo>
                    <a:pt x="1170" y="1720"/>
                  </a:lnTo>
                  <a:lnTo>
                    <a:pt x="1170" y="1724"/>
                  </a:lnTo>
                  <a:lnTo>
                    <a:pt x="1170" y="1724"/>
                  </a:lnTo>
                  <a:lnTo>
                    <a:pt x="1170" y="1726"/>
                  </a:lnTo>
                  <a:lnTo>
                    <a:pt x="1170" y="1726"/>
                  </a:lnTo>
                  <a:lnTo>
                    <a:pt x="1172" y="1728"/>
                  </a:lnTo>
                  <a:lnTo>
                    <a:pt x="1172" y="1728"/>
                  </a:lnTo>
                  <a:lnTo>
                    <a:pt x="1172" y="1732"/>
                  </a:lnTo>
                  <a:lnTo>
                    <a:pt x="1172" y="1732"/>
                  </a:lnTo>
                  <a:lnTo>
                    <a:pt x="1172" y="1734"/>
                  </a:lnTo>
                  <a:lnTo>
                    <a:pt x="1172" y="1734"/>
                  </a:lnTo>
                  <a:lnTo>
                    <a:pt x="1172" y="1736"/>
                  </a:lnTo>
                  <a:lnTo>
                    <a:pt x="1172" y="1736"/>
                  </a:lnTo>
                  <a:lnTo>
                    <a:pt x="1170" y="1742"/>
                  </a:lnTo>
                  <a:lnTo>
                    <a:pt x="1170" y="1742"/>
                  </a:lnTo>
                  <a:lnTo>
                    <a:pt x="1170" y="1742"/>
                  </a:lnTo>
                  <a:lnTo>
                    <a:pt x="1170" y="1742"/>
                  </a:lnTo>
                  <a:lnTo>
                    <a:pt x="1168" y="1744"/>
                  </a:lnTo>
                  <a:lnTo>
                    <a:pt x="1166" y="1748"/>
                  </a:lnTo>
                  <a:lnTo>
                    <a:pt x="1166" y="1748"/>
                  </a:lnTo>
                  <a:lnTo>
                    <a:pt x="1166" y="1752"/>
                  </a:lnTo>
                  <a:lnTo>
                    <a:pt x="1166" y="1752"/>
                  </a:lnTo>
                  <a:lnTo>
                    <a:pt x="1166" y="1754"/>
                  </a:lnTo>
                  <a:lnTo>
                    <a:pt x="1166" y="1754"/>
                  </a:lnTo>
                  <a:lnTo>
                    <a:pt x="1166" y="1760"/>
                  </a:lnTo>
                  <a:lnTo>
                    <a:pt x="1166" y="1760"/>
                  </a:lnTo>
                  <a:lnTo>
                    <a:pt x="1166" y="1762"/>
                  </a:lnTo>
                  <a:lnTo>
                    <a:pt x="1166" y="1762"/>
                  </a:lnTo>
                  <a:lnTo>
                    <a:pt x="1164" y="1764"/>
                  </a:lnTo>
                  <a:lnTo>
                    <a:pt x="1164" y="1764"/>
                  </a:lnTo>
                  <a:lnTo>
                    <a:pt x="1164" y="1768"/>
                  </a:lnTo>
                  <a:lnTo>
                    <a:pt x="1164" y="1768"/>
                  </a:lnTo>
                  <a:lnTo>
                    <a:pt x="1164" y="1774"/>
                  </a:lnTo>
                  <a:lnTo>
                    <a:pt x="1164" y="1774"/>
                  </a:lnTo>
                  <a:lnTo>
                    <a:pt x="1164" y="1776"/>
                  </a:lnTo>
                  <a:lnTo>
                    <a:pt x="1164" y="1776"/>
                  </a:lnTo>
                  <a:lnTo>
                    <a:pt x="1162" y="1780"/>
                  </a:lnTo>
                  <a:lnTo>
                    <a:pt x="1162" y="1780"/>
                  </a:lnTo>
                  <a:lnTo>
                    <a:pt x="1162" y="1782"/>
                  </a:lnTo>
                  <a:lnTo>
                    <a:pt x="1162" y="1782"/>
                  </a:lnTo>
                  <a:lnTo>
                    <a:pt x="1160" y="1786"/>
                  </a:lnTo>
                  <a:lnTo>
                    <a:pt x="1160" y="1786"/>
                  </a:lnTo>
                  <a:lnTo>
                    <a:pt x="1158" y="1790"/>
                  </a:lnTo>
                  <a:lnTo>
                    <a:pt x="1158" y="1790"/>
                  </a:lnTo>
                  <a:lnTo>
                    <a:pt x="1156" y="1796"/>
                  </a:lnTo>
                  <a:lnTo>
                    <a:pt x="1156" y="1796"/>
                  </a:lnTo>
                  <a:lnTo>
                    <a:pt x="1154" y="1800"/>
                  </a:lnTo>
                  <a:lnTo>
                    <a:pt x="1154" y="1802"/>
                  </a:lnTo>
                  <a:lnTo>
                    <a:pt x="1154" y="1802"/>
                  </a:lnTo>
                  <a:lnTo>
                    <a:pt x="1154" y="1808"/>
                  </a:lnTo>
                  <a:lnTo>
                    <a:pt x="1154" y="1808"/>
                  </a:lnTo>
                  <a:lnTo>
                    <a:pt x="1154" y="1810"/>
                  </a:lnTo>
                  <a:lnTo>
                    <a:pt x="1154" y="1810"/>
                  </a:lnTo>
                  <a:lnTo>
                    <a:pt x="1154" y="1810"/>
                  </a:lnTo>
                  <a:lnTo>
                    <a:pt x="1154" y="1810"/>
                  </a:lnTo>
                  <a:lnTo>
                    <a:pt x="1152" y="1814"/>
                  </a:lnTo>
                  <a:lnTo>
                    <a:pt x="1152" y="1814"/>
                  </a:lnTo>
                  <a:lnTo>
                    <a:pt x="1150" y="1818"/>
                  </a:lnTo>
                  <a:lnTo>
                    <a:pt x="1150" y="1820"/>
                  </a:lnTo>
                  <a:lnTo>
                    <a:pt x="1150" y="1820"/>
                  </a:lnTo>
                  <a:lnTo>
                    <a:pt x="1150" y="1822"/>
                  </a:lnTo>
                  <a:lnTo>
                    <a:pt x="1150" y="1822"/>
                  </a:lnTo>
                  <a:lnTo>
                    <a:pt x="1148" y="1826"/>
                  </a:lnTo>
                  <a:lnTo>
                    <a:pt x="1148" y="1826"/>
                  </a:lnTo>
                  <a:lnTo>
                    <a:pt x="1148" y="1830"/>
                  </a:lnTo>
                  <a:lnTo>
                    <a:pt x="1148" y="1830"/>
                  </a:lnTo>
                  <a:lnTo>
                    <a:pt x="1148" y="1832"/>
                  </a:lnTo>
                  <a:lnTo>
                    <a:pt x="1148" y="1832"/>
                  </a:lnTo>
                  <a:lnTo>
                    <a:pt x="1148" y="1836"/>
                  </a:lnTo>
                  <a:lnTo>
                    <a:pt x="1148" y="1838"/>
                  </a:lnTo>
                  <a:lnTo>
                    <a:pt x="1148" y="1838"/>
                  </a:lnTo>
                  <a:lnTo>
                    <a:pt x="1148" y="1842"/>
                  </a:lnTo>
                  <a:lnTo>
                    <a:pt x="1148" y="1842"/>
                  </a:lnTo>
                  <a:lnTo>
                    <a:pt x="1148" y="1844"/>
                  </a:lnTo>
                  <a:lnTo>
                    <a:pt x="1148" y="1844"/>
                  </a:lnTo>
                  <a:lnTo>
                    <a:pt x="1148" y="1852"/>
                  </a:lnTo>
                  <a:lnTo>
                    <a:pt x="1148" y="1852"/>
                  </a:lnTo>
                  <a:lnTo>
                    <a:pt x="1148" y="1854"/>
                  </a:lnTo>
                  <a:lnTo>
                    <a:pt x="1148" y="1854"/>
                  </a:lnTo>
                  <a:lnTo>
                    <a:pt x="1148" y="1854"/>
                  </a:lnTo>
                  <a:lnTo>
                    <a:pt x="1148" y="1858"/>
                  </a:lnTo>
                  <a:lnTo>
                    <a:pt x="1148" y="1858"/>
                  </a:lnTo>
                  <a:lnTo>
                    <a:pt x="1146" y="1860"/>
                  </a:lnTo>
                  <a:lnTo>
                    <a:pt x="1146" y="1860"/>
                  </a:lnTo>
                  <a:lnTo>
                    <a:pt x="1146" y="1862"/>
                  </a:lnTo>
                  <a:lnTo>
                    <a:pt x="1146" y="1862"/>
                  </a:lnTo>
                  <a:lnTo>
                    <a:pt x="1144" y="1864"/>
                  </a:lnTo>
                  <a:lnTo>
                    <a:pt x="1144" y="1864"/>
                  </a:lnTo>
                  <a:lnTo>
                    <a:pt x="1144" y="1866"/>
                  </a:lnTo>
                  <a:lnTo>
                    <a:pt x="1144" y="1866"/>
                  </a:lnTo>
                  <a:lnTo>
                    <a:pt x="1142" y="1868"/>
                  </a:lnTo>
                  <a:lnTo>
                    <a:pt x="1142" y="1868"/>
                  </a:lnTo>
                  <a:lnTo>
                    <a:pt x="1140" y="1872"/>
                  </a:lnTo>
                  <a:lnTo>
                    <a:pt x="1140" y="1872"/>
                  </a:lnTo>
                  <a:lnTo>
                    <a:pt x="1140" y="1874"/>
                  </a:lnTo>
                  <a:lnTo>
                    <a:pt x="1140" y="1874"/>
                  </a:lnTo>
                  <a:lnTo>
                    <a:pt x="1140" y="1876"/>
                  </a:lnTo>
                  <a:lnTo>
                    <a:pt x="1140" y="1876"/>
                  </a:lnTo>
                  <a:lnTo>
                    <a:pt x="1138" y="1880"/>
                  </a:lnTo>
                  <a:lnTo>
                    <a:pt x="1138" y="1880"/>
                  </a:lnTo>
                  <a:lnTo>
                    <a:pt x="1138" y="1884"/>
                  </a:lnTo>
                  <a:lnTo>
                    <a:pt x="1138" y="1884"/>
                  </a:lnTo>
                  <a:lnTo>
                    <a:pt x="1138" y="1886"/>
                  </a:lnTo>
                  <a:lnTo>
                    <a:pt x="1138" y="1886"/>
                  </a:lnTo>
                  <a:lnTo>
                    <a:pt x="1140" y="1890"/>
                  </a:lnTo>
                  <a:lnTo>
                    <a:pt x="1140" y="1892"/>
                  </a:lnTo>
                  <a:lnTo>
                    <a:pt x="1140" y="1892"/>
                  </a:lnTo>
                  <a:lnTo>
                    <a:pt x="1140" y="1896"/>
                  </a:lnTo>
                  <a:lnTo>
                    <a:pt x="1140" y="1896"/>
                  </a:lnTo>
                  <a:lnTo>
                    <a:pt x="1140" y="1896"/>
                  </a:lnTo>
                  <a:lnTo>
                    <a:pt x="1138" y="1898"/>
                  </a:lnTo>
                  <a:lnTo>
                    <a:pt x="1138" y="1898"/>
                  </a:lnTo>
                  <a:lnTo>
                    <a:pt x="1138" y="1902"/>
                  </a:lnTo>
                  <a:lnTo>
                    <a:pt x="1138" y="1902"/>
                  </a:lnTo>
                  <a:lnTo>
                    <a:pt x="1138" y="1906"/>
                  </a:lnTo>
                  <a:lnTo>
                    <a:pt x="1138" y="1906"/>
                  </a:lnTo>
                  <a:lnTo>
                    <a:pt x="1138" y="1908"/>
                  </a:lnTo>
                  <a:lnTo>
                    <a:pt x="1138" y="1908"/>
                  </a:lnTo>
                  <a:lnTo>
                    <a:pt x="1138" y="1910"/>
                  </a:lnTo>
                  <a:lnTo>
                    <a:pt x="1138" y="1910"/>
                  </a:lnTo>
                  <a:lnTo>
                    <a:pt x="1136" y="1914"/>
                  </a:lnTo>
                  <a:lnTo>
                    <a:pt x="1136" y="1914"/>
                  </a:lnTo>
                  <a:lnTo>
                    <a:pt x="1136" y="1916"/>
                  </a:lnTo>
                  <a:lnTo>
                    <a:pt x="1136" y="1916"/>
                  </a:lnTo>
                  <a:lnTo>
                    <a:pt x="1136" y="1918"/>
                  </a:lnTo>
                  <a:lnTo>
                    <a:pt x="1136" y="1918"/>
                  </a:lnTo>
                  <a:lnTo>
                    <a:pt x="1134" y="1922"/>
                  </a:lnTo>
                  <a:lnTo>
                    <a:pt x="1134" y="1922"/>
                  </a:lnTo>
                  <a:lnTo>
                    <a:pt x="1134" y="1924"/>
                  </a:lnTo>
                  <a:lnTo>
                    <a:pt x="1134" y="1924"/>
                  </a:lnTo>
                  <a:lnTo>
                    <a:pt x="1134" y="1926"/>
                  </a:lnTo>
                  <a:lnTo>
                    <a:pt x="1134" y="1926"/>
                  </a:lnTo>
                  <a:lnTo>
                    <a:pt x="1132" y="1930"/>
                  </a:lnTo>
                  <a:lnTo>
                    <a:pt x="1132" y="1930"/>
                  </a:lnTo>
                  <a:lnTo>
                    <a:pt x="1130" y="1932"/>
                  </a:lnTo>
                  <a:lnTo>
                    <a:pt x="1130" y="1932"/>
                  </a:lnTo>
                  <a:lnTo>
                    <a:pt x="1130" y="1934"/>
                  </a:lnTo>
                  <a:lnTo>
                    <a:pt x="1130" y="1934"/>
                  </a:lnTo>
                  <a:lnTo>
                    <a:pt x="1128" y="1936"/>
                  </a:lnTo>
                  <a:lnTo>
                    <a:pt x="1128" y="1936"/>
                  </a:lnTo>
                  <a:lnTo>
                    <a:pt x="1126" y="1940"/>
                  </a:lnTo>
                  <a:lnTo>
                    <a:pt x="1126" y="1940"/>
                  </a:lnTo>
                  <a:lnTo>
                    <a:pt x="1126" y="1944"/>
                  </a:lnTo>
                  <a:lnTo>
                    <a:pt x="1126" y="1944"/>
                  </a:lnTo>
                  <a:lnTo>
                    <a:pt x="1124" y="1944"/>
                  </a:lnTo>
                  <a:lnTo>
                    <a:pt x="1124" y="1944"/>
                  </a:lnTo>
                  <a:lnTo>
                    <a:pt x="1122" y="1950"/>
                  </a:lnTo>
                  <a:lnTo>
                    <a:pt x="1122" y="1950"/>
                  </a:lnTo>
                  <a:lnTo>
                    <a:pt x="1122" y="1952"/>
                  </a:lnTo>
                  <a:lnTo>
                    <a:pt x="1122" y="1952"/>
                  </a:lnTo>
                  <a:lnTo>
                    <a:pt x="1120" y="1956"/>
                  </a:lnTo>
                  <a:lnTo>
                    <a:pt x="1120" y="1956"/>
                  </a:lnTo>
                  <a:lnTo>
                    <a:pt x="1120" y="1960"/>
                  </a:lnTo>
                  <a:lnTo>
                    <a:pt x="1120" y="1960"/>
                  </a:lnTo>
                  <a:lnTo>
                    <a:pt x="1120" y="1962"/>
                  </a:lnTo>
                  <a:lnTo>
                    <a:pt x="1120" y="1962"/>
                  </a:lnTo>
                  <a:lnTo>
                    <a:pt x="1120" y="1966"/>
                  </a:lnTo>
                  <a:lnTo>
                    <a:pt x="1120" y="1968"/>
                  </a:lnTo>
                  <a:lnTo>
                    <a:pt x="1120" y="1968"/>
                  </a:lnTo>
                  <a:lnTo>
                    <a:pt x="1122" y="1972"/>
                  </a:lnTo>
                  <a:lnTo>
                    <a:pt x="1122" y="1972"/>
                  </a:lnTo>
                  <a:lnTo>
                    <a:pt x="1122" y="1974"/>
                  </a:lnTo>
                  <a:lnTo>
                    <a:pt x="1122" y="1974"/>
                  </a:lnTo>
                  <a:lnTo>
                    <a:pt x="1122" y="1974"/>
                  </a:lnTo>
                  <a:lnTo>
                    <a:pt x="1122" y="1974"/>
                  </a:lnTo>
                  <a:lnTo>
                    <a:pt x="1120" y="1978"/>
                  </a:lnTo>
                  <a:lnTo>
                    <a:pt x="1120" y="1978"/>
                  </a:lnTo>
                  <a:lnTo>
                    <a:pt x="1120" y="1980"/>
                  </a:lnTo>
                  <a:lnTo>
                    <a:pt x="1120" y="1980"/>
                  </a:lnTo>
                  <a:lnTo>
                    <a:pt x="1120" y="1984"/>
                  </a:lnTo>
                  <a:lnTo>
                    <a:pt x="1120" y="1984"/>
                  </a:lnTo>
                  <a:lnTo>
                    <a:pt x="1118" y="1988"/>
                  </a:lnTo>
                  <a:lnTo>
                    <a:pt x="1118" y="1988"/>
                  </a:lnTo>
                  <a:lnTo>
                    <a:pt x="1118" y="1992"/>
                  </a:lnTo>
                  <a:lnTo>
                    <a:pt x="1118" y="1992"/>
                  </a:lnTo>
                  <a:lnTo>
                    <a:pt x="1118" y="1994"/>
                  </a:lnTo>
                  <a:lnTo>
                    <a:pt x="1118" y="1994"/>
                  </a:lnTo>
                  <a:lnTo>
                    <a:pt x="1116" y="1996"/>
                  </a:lnTo>
                  <a:lnTo>
                    <a:pt x="1116" y="1996"/>
                  </a:lnTo>
                  <a:lnTo>
                    <a:pt x="1116" y="2000"/>
                  </a:lnTo>
                  <a:lnTo>
                    <a:pt x="1116" y="2000"/>
                  </a:lnTo>
                  <a:lnTo>
                    <a:pt x="1116" y="2004"/>
                  </a:lnTo>
                  <a:lnTo>
                    <a:pt x="1116" y="2004"/>
                  </a:lnTo>
                  <a:lnTo>
                    <a:pt x="1116" y="2006"/>
                  </a:lnTo>
                  <a:lnTo>
                    <a:pt x="1116" y="2006"/>
                  </a:lnTo>
                  <a:lnTo>
                    <a:pt x="1114" y="2010"/>
                  </a:lnTo>
                  <a:lnTo>
                    <a:pt x="1114" y="2010"/>
                  </a:lnTo>
                  <a:lnTo>
                    <a:pt x="1114" y="2012"/>
                  </a:lnTo>
                  <a:lnTo>
                    <a:pt x="1114" y="2012"/>
                  </a:lnTo>
                  <a:lnTo>
                    <a:pt x="1114" y="2016"/>
                  </a:lnTo>
                  <a:lnTo>
                    <a:pt x="1114" y="2016"/>
                  </a:lnTo>
                  <a:lnTo>
                    <a:pt x="1112" y="2018"/>
                  </a:lnTo>
                  <a:lnTo>
                    <a:pt x="1112" y="2018"/>
                  </a:lnTo>
                  <a:lnTo>
                    <a:pt x="1112" y="2022"/>
                  </a:lnTo>
                  <a:lnTo>
                    <a:pt x="1110" y="2024"/>
                  </a:lnTo>
                  <a:lnTo>
                    <a:pt x="1110" y="2024"/>
                  </a:lnTo>
                  <a:lnTo>
                    <a:pt x="1110" y="2026"/>
                  </a:lnTo>
                  <a:lnTo>
                    <a:pt x="1110" y="2026"/>
                  </a:lnTo>
                  <a:lnTo>
                    <a:pt x="1108" y="2030"/>
                  </a:lnTo>
                  <a:lnTo>
                    <a:pt x="1108" y="2030"/>
                  </a:lnTo>
                  <a:lnTo>
                    <a:pt x="1108" y="2034"/>
                  </a:lnTo>
                  <a:lnTo>
                    <a:pt x="1108" y="2034"/>
                  </a:lnTo>
                  <a:lnTo>
                    <a:pt x="1108" y="2036"/>
                  </a:lnTo>
                  <a:lnTo>
                    <a:pt x="1108" y="2036"/>
                  </a:lnTo>
                  <a:lnTo>
                    <a:pt x="1108" y="2038"/>
                  </a:lnTo>
                  <a:lnTo>
                    <a:pt x="1108" y="2038"/>
                  </a:lnTo>
                  <a:lnTo>
                    <a:pt x="1106" y="2042"/>
                  </a:lnTo>
                  <a:lnTo>
                    <a:pt x="1106" y="2042"/>
                  </a:lnTo>
                  <a:lnTo>
                    <a:pt x="1106" y="2046"/>
                  </a:lnTo>
                  <a:lnTo>
                    <a:pt x="1106" y="2046"/>
                  </a:lnTo>
                  <a:lnTo>
                    <a:pt x="1106" y="2048"/>
                  </a:lnTo>
                  <a:lnTo>
                    <a:pt x="1106" y="2048"/>
                  </a:lnTo>
                  <a:lnTo>
                    <a:pt x="1104" y="2050"/>
                  </a:lnTo>
                  <a:lnTo>
                    <a:pt x="1104" y="2050"/>
                  </a:lnTo>
                  <a:lnTo>
                    <a:pt x="1102" y="2054"/>
                  </a:lnTo>
                  <a:lnTo>
                    <a:pt x="1102" y="2054"/>
                  </a:lnTo>
                  <a:lnTo>
                    <a:pt x="1102" y="2058"/>
                  </a:lnTo>
                  <a:lnTo>
                    <a:pt x="1102" y="2058"/>
                  </a:lnTo>
                  <a:lnTo>
                    <a:pt x="1102" y="2058"/>
                  </a:lnTo>
                  <a:lnTo>
                    <a:pt x="1102" y="2058"/>
                  </a:lnTo>
                  <a:lnTo>
                    <a:pt x="1102" y="2064"/>
                  </a:lnTo>
                  <a:lnTo>
                    <a:pt x="1102" y="2066"/>
                  </a:lnTo>
                  <a:lnTo>
                    <a:pt x="1102" y="2066"/>
                  </a:lnTo>
                  <a:lnTo>
                    <a:pt x="1102" y="2076"/>
                  </a:lnTo>
                  <a:lnTo>
                    <a:pt x="1102" y="2076"/>
                  </a:lnTo>
                  <a:lnTo>
                    <a:pt x="1100" y="2078"/>
                  </a:lnTo>
                  <a:lnTo>
                    <a:pt x="1100" y="2078"/>
                  </a:lnTo>
                  <a:lnTo>
                    <a:pt x="1100" y="2082"/>
                  </a:lnTo>
                  <a:lnTo>
                    <a:pt x="1100" y="2084"/>
                  </a:lnTo>
                  <a:lnTo>
                    <a:pt x="1100" y="2084"/>
                  </a:lnTo>
                  <a:lnTo>
                    <a:pt x="1100" y="2088"/>
                  </a:lnTo>
                  <a:lnTo>
                    <a:pt x="1100" y="2088"/>
                  </a:lnTo>
                  <a:lnTo>
                    <a:pt x="1098" y="2090"/>
                  </a:lnTo>
                  <a:lnTo>
                    <a:pt x="1098" y="2090"/>
                  </a:lnTo>
                  <a:lnTo>
                    <a:pt x="1096" y="2094"/>
                  </a:lnTo>
                  <a:lnTo>
                    <a:pt x="1096" y="2094"/>
                  </a:lnTo>
                  <a:lnTo>
                    <a:pt x="1096" y="2098"/>
                  </a:lnTo>
                  <a:lnTo>
                    <a:pt x="1096" y="2098"/>
                  </a:lnTo>
                  <a:lnTo>
                    <a:pt x="1096" y="2100"/>
                  </a:lnTo>
                  <a:lnTo>
                    <a:pt x="1096" y="2100"/>
                  </a:lnTo>
                  <a:lnTo>
                    <a:pt x="1096" y="2102"/>
                  </a:lnTo>
                  <a:lnTo>
                    <a:pt x="1096" y="2102"/>
                  </a:lnTo>
                  <a:lnTo>
                    <a:pt x="1094" y="2106"/>
                  </a:lnTo>
                  <a:lnTo>
                    <a:pt x="1094" y="2106"/>
                  </a:lnTo>
                  <a:lnTo>
                    <a:pt x="1094" y="2110"/>
                  </a:lnTo>
                  <a:lnTo>
                    <a:pt x="1094" y="2110"/>
                  </a:lnTo>
                  <a:lnTo>
                    <a:pt x="1096" y="2112"/>
                  </a:lnTo>
                  <a:lnTo>
                    <a:pt x="1096" y="2112"/>
                  </a:lnTo>
                  <a:lnTo>
                    <a:pt x="1094" y="2114"/>
                  </a:lnTo>
                  <a:lnTo>
                    <a:pt x="1094" y="2114"/>
                  </a:lnTo>
                  <a:lnTo>
                    <a:pt x="1094" y="2116"/>
                  </a:lnTo>
                  <a:lnTo>
                    <a:pt x="1094" y="2116"/>
                  </a:lnTo>
                  <a:lnTo>
                    <a:pt x="1092" y="2118"/>
                  </a:lnTo>
                  <a:lnTo>
                    <a:pt x="1092" y="2118"/>
                  </a:lnTo>
                  <a:lnTo>
                    <a:pt x="1092" y="2122"/>
                  </a:lnTo>
                  <a:lnTo>
                    <a:pt x="1092" y="2122"/>
                  </a:lnTo>
                  <a:lnTo>
                    <a:pt x="1092" y="2126"/>
                  </a:lnTo>
                  <a:lnTo>
                    <a:pt x="1092" y="2126"/>
                  </a:lnTo>
                  <a:lnTo>
                    <a:pt x="1090" y="2128"/>
                  </a:lnTo>
                  <a:lnTo>
                    <a:pt x="1090" y="2128"/>
                  </a:lnTo>
                  <a:lnTo>
                    <a:pt x="1090" y="2132"/>
                  </a:lnTo>
                  <a:lnTo>
                    <a:pt x="1090" y="2132"/>
                  </a:lnTo>
                  <a:lnTo>
                    <a:pt x="1090" y="2134"/>
                  </a:lnTo>
                  <a:lnTo>
                    <a:pt x="1090" y="2134"/>
                  </a:lnTo>
                  <a:lnTo>
                    <a:pt x="1090" y="2138"/>
                  </a:lnTo>
                  <a:lnTo>
                    <a:pt x="1088" y="2140"/>
                  </a:lnTo>
                  <a:lnTo>
                    <a:pt x="1088" y="2140"/>
                  </a:lnTo>
                  <a:lnTo>
                    <a:pt x="1088" y="2142"/>
                  </a:lnTo>
                  <a:lnTo>
                    <a:pt x="1090" y="2142"/>
                  </a:lnTo>
                  <a:lnTo>
                    <a:pt x="1090" y="2142"/>
                  </a:lnTo>
                  <a:lnTo>
                    <a:pt x="1090" y="2144"/>
                  </a:lnTo>
                  <a:lnTo>
                    <a:pt x="1090" y="2146"/>
                  </a:lnTo>
                  <a:lnTo>
                    <a:pt x="1090" y="2146"/>
                  </a:lnTo>
                  <a:lnTo>
                    <a:pt x="1088" y="2150"/>
                  </a:lnTo>
                  <a:lnTo>
                    <a:pt x="1088" y="2150"/>
                  </a:lnTo>
                  <a:lnTo>
                    <a:pt x="1088" y="2154"/>
                  </a:lnTo>
                  <a:lnTo>
                    <a:pt x="1088" y="2156"/>
                  </a:lnTo>
                  <a:lnTo>
                    <a:pt x="1088" y="2156"/>
                  </a:lnTo>
                  <a:lnTo>
                    <a:pt x="1086" y="2162"/>
                  </a:lnTo>
                  <a:lnTo>
                    <a:pt x="1086" y="2162"/>
                  </a:lnTo>
                  <a:lnTo>
                    <a:pt x="1086" y="2164"/>
                  </a:lnTo>
                  <a:lnTo>
                    <a:pt x="1086" y="2164"/>
                  </a:lnTo>
                  <a:lnTo>
                    <a:pt x="1086" y="2168"/>
                  </a:lnTo>
                  <a:lnTo>
                    <a:pt x="1086" y="2168"/>
                  </a:lnTo>
                  <a:lnTo>
                    <a:pt x="1084" y="2172"/>
                  </a:lnTo>
                  <a:lnTo>
                    <a:pt x="1084" y="2172"/>
                  </a:lnTo>
                  <a:lnTo>
                    <a:pt x="1084" y="2174"/>
                  </a:lnTo>
                  <a:lnTo>
                    <a:pt x="1084" y="2174"/>
                  </a:lnTo>
                  <a:lnTo>
                    <a:pt x="1084" y="2178"/>
                  </a:lnTo>
                  <a:lnTo>
                    <a:pt x="1082" y="2180"/>
                  </a:lnTo>
                  <a:lnTo>
                    <a:pt x="1082" y="2180"/>
                  </a:lnTo>
                  <a:lnTo>
                    <a:pt x="1080" y="2182"/>
                  </a:lnTo>
                  <a:lnTo>
                    <a:pt x="1080" y="2182"/>
                  </a:lnTo>
                  <a:lnTo>
                    <a:pt x="1080" y="2184"/>
                  </a:lnTo>
                  <a:lnTo>
                    <a:pt x="1080" y="2184"/>
                  </a:lnTo>
                  <a:lnTo>
                    <a:pt x="1078" y="2188"/>
                  </a:lnTo>
                  <a:lnTo>
                    <a:pt x="1078" y="2188"/>
                  </a:lnTo>
                  <a:lnTo>
                    <a:pt x="1078" y="2192"/>
                  </a:lnTo>
                  <a:lnTo>
                    <a:pt x="1078" y="2192"/>
                  </a:lnTo>
                  <a:lnTo>
                    <a:pt x="1078" y="2194"/>
                  </a:lnTo>
                  <a:lnTo>
                    <a:pt x="1078" y="2194"/>
                  </a:lnTo>
                  <a:lnTo>
                    <a:pt x="1078" y="2198"/>
                  </a:lnTo>
                  <a:lnTo>
                    <a:pt x="1078" y="2198"/>
                  </a:lnTo>
                  <a:lnTo>
                    <a:pt x="1078" y="2200"/>
                  </a:lnTo>
                  <a:lnTo>
                    <a:pt x="1078" y="2200"/>
                  </a:lnTo>
                  <a:lnTo>
                    <a:pt x="1078" y="2202"/>
                  </a:lnTo>
                  <a:lnTo>
                    <a:pt x="1078" y="2202"/>
                  </a:lnTo>
                  <a:lnTo>
                    <a:pt x="1076" y="2206"/>
                  </a:lnTo>
                  <a:lnTo>
                    <a:pt x="1076" y="2206"/>
                  </a:lnTo>
                  <a:lnTo>
                    <a:pt x="1076" y="2208"/>
                  </a:lnTo>
                  <a:lnTo>
                    <a:pt x="1076" y="2208"/>
                  </a:lnTo>
                  <a:lnTo>
                    <a:pt x="1076" y="2210"/>
                  </a:lnTo>
                  <a:lnTo>
                    <a:pt x="1076" y="2210"/>
                  </a:lnTo>
                  <a:lnTo>
                    <a:pt x="1076" y="2212"/>
                  </a:lnTo>
                  <a:lnTo>
                    <a:pt x="1076" y="2212"/>
                  </a:lnTo>
                  <a:lnTo>
                    <a:pt x="1076" y="2216"/>
                  </a:lnTo>
                  <a:lnTo>
                    <a:pt x="1076" y="2216"/>
                  </a:lnTo>
                  <a:lnTo>
                    <a:pt x="1074" y="2218"/>
                  </a:lnTo>
                  <a:lnTo>
                    <a:pt x="1074" y="2218"/>
                  </a:lnTo>
                  <a:lnTo>
                    <a:pt x="1074" y="2220"/>
                  </a:lnTo>
                  <a:lnTo>
                    <a:pt x="1074" y="2220"/>
                  </a:lnTo>
                  <a:lnTo>
                    <a:pt x="1074" y="2224"/>
                  </a:lnTo>
                  <a:lnTo>
                    <a:pt x="1074" y="2224"/>
                  </a:lnTo>
                  <a:lnTo>
                    <a:pt x="1074" y="2226"/>
                  </a:lnTo>
                  <a:lnTo>
                    <a:pt x="1074" y="2226"/>
                  </a:lnTo>
                  <a:lnTo>
                    <a:pt x="1072" y="2228"/>
                  </a:lnTo>
                  <a:lnTo>
                    <a:pt x="1072" y="2228"/>
                  </a:lnTo>
                  <a:lnTo>
                    <a:pt x="1072" y="2232"/>
                  </a:lnTo>
                  <a:lnTo>
                    <a:pt x="1072" y="2232"/>
                  </a:lnTo>
                  <a:lnTo>
                    <a:pt x="1070" y="2234"/>
                  </a:lnTo>
                  <a:lnTo>
                    <a:pt x="1070" y="2234"/>
                  </a:lnTo>
                  <a:lnTo>
                    <a:pt x="1070" y="2236"/>
                  </a:lnTo>
                  <a:lnTo>
                    <a:pt x="1070" y="2236"/>
                  </a:lnTo>
                  <a:lnTo>
                    <a:pt x="1070" y="2238"/>
                  </a:lnTo>
                  <a:lnTo>
                    <a:pt x="1070" y="2238"/>
                  </a:lnTo>
                  <a:lnTo>
                    <a:pt x="1068" y="2242"/>
                  </a:lnTo>
                  <a:lnTo>
                    <a:pt x="1068" y="2242"/>
                  </a:lnTo>
                  <a:lnTo>
                    <a:pt x="1068" y="2246"/>
                  </a:lnTo>
                  <a:lnTo>
                    <a:pt x="1068" y="2246"/>
                  </a:lnTo>
                  <a:lnTo>
                    <a:pt x="1068" y="2248"/>
                  </a:lnTo>
                  <a:lnTo>
                    <a:pt x="1068" y="2248"/>
                  </a:lnTo>
                  <a:lnTo>
                    <a:pt x="1068" y="2256"/>
                  </a:lnTo>
                  <a:lnTo>
                    <a:pt x="1068" y="2256"/>
                  </a:lnTo>
                  <a:lnTo>
                    <a:pt x="1068" y="2258"/>
                  </a:lnTo>
                  <a:lnTo>
                    <a:pt x="1068" y="2260"/>
                  </a:lnTo>
                  <a:lnTo>
                    <a:pt x="1068" y="2260"/>
                  </a:lnTo>
                  <a:lnTo>
                    <a:pt x="1068" y="2262"/>
                  </a:lnTo>
                  <a:lnTo>
                    <a:pt x="1068" y="2262"/>
                  </a:lnTo>
                  <a:lnTo>
                    <a:pt x="1068" y="2264"/>
                  </a:lnTo>
                  <a:lnTo>
                    <a:pt x="1068" y="2264"/>
                  </a:lnTo>
                  <a:lnTo>
                    <a:pt x="1068" y="2268"/>
                  </a:lnTo>
                  <a:lnTo>
                    <a:pt x="1066" y="2270"/>
                  </a:lnTo>
                  <a:lnTo>
                    <a:pt x="1066" y="2270"/>
                  </a:lnTo>
                  <a:lnTo>
                    <a:pt x="1066" y="2272"/>
                  </a:lnTo>
                  <a:lnTo>
                    <a:pt x="1066" y="2272"/>
                  </a:lnTo>
                  <a:lnTo>
                    <a:pt x="1066" y="2276"/>
                  </a:lnTo>
                  <a:lnTo>
                    <a:pt x="1066" y="2276"/>
                  </a:lnTo>
                  <a:lnTo>
                    <a:pt x="1066" y="2278"/>
                  </a:lnTo>
                  <a:lnTo>
                    <a:pt x="1066" y="2278"/>
                  </a:lnTo>
                  <a:lnTo>
                    <a:pt x="1064" y="2280"/>
                  </a:lnTo>
                  <a:lnTo>
                    <a:pt x="1064" y="2284"/>
                  </a:lnTo>
                  <a:lnTo>
                    <a:pt x="1064" y="2284"/>
                  </a:lnTo>
                  <a:lnTo>
                    <a:pt x="1062" y="2286"/>
                  </a:lnTo>
                  <a:lnTo>
                    <a:pt x="1062" y="2286"/>
                  </a:lnTo>
                  <a:lnTo>
                    <a:pt x="1062" y="2288"/>
                  </a:lnTo>
                  <a:lnTo>
                    <a:pt x="1062" y="2288"/>
                  </a:lnTo>
                  <a:lnTo>
                    <a:pt x="1058" y="2290"/>
                  </a:lnTo>
                  <a:lnTo>
                    <a:pt x="1058" y="2294"/>
                  </a:lnTo>
                  <a:lnTo>
                    <a:pt x="1058" y="2294"/>
                  </a:lnTo>
                  <a:lnTo>
                    <a:pt x="1056" y="2296"/>
                  </a:lnTo>
                  <a:lnTo>
                    <a:pt x="1056" y="2296"/>
                  </a:lnTo>
                  <a:lnTo>
                    <a:pt x="1056" y="2300"/>
                  </a:lnTo>
                  <a:lnTo>
                    <a:pt x="1056" y="2300"/>
                  </a:lnTo>
                  <a:lnTo>
                    <a:pt x="1054" y="2302"/>
                  </a:lnTo>
                  <a:lnTo>
                    <a:pt x="1054" y="2302"/>
                  </a:lnTo>
                  <a:lnTo>
                    <a:pt x="1054" y="2302"/>
                  </a:lnTo>
                  <a:lnTo>
                    <a:pt x="1054" y="2302"/>
                  </a:lnTo>
                  <a:lnTo>
                    <a:pt x="1052" y="2308"/>
                  </a:lnTo>
                  <a:lnTo>
                    <a:pt x="1052" y="2308"/>
                  </a:lnTo>
                  <a:lnTo>
                    <a:pt x="1052" y="2312"/>
                  </a:lnTo>
                  <a:lnTo>
                    <a:pt x="1052" y="2312"/>
                  </a:lnTo>
                  <a:lnTo>
                    <a:pt x="1052" y="2314"/>
                  </a:lnTo>
                  <a:lnTo>
                    <a:pt x="1052" y="2314"/>
                  </a:lnTo>
                  <a:lnTo>
                    <a:pt x="1052" y="2318"/>
                  </a:lnTo>
                  <a:lnTo>
                    <a:pt x="1052" y="2318"/>
                  </a:lnTo>
                  <a:lnTo>
                    <a:pt x="1052" y="2320"/>
                  </a:lnTo>
                  <a:lnTo>
                    <a:pt x="1052" y="2320"/>
                  </a:lnTo>
                  <a:lnTo>
                    <a:pt x="1052" y="2322"/>
                  </a:lnTo>
                  <a:lnTo>
                    <a:pt x="1052" y="2322"/>
                  </a:lnTo>
                  <a:lnTo>
                    <a:pt x="1052" y="2326"/>
                  </a:lnTo>
                  <a:lnTo>
                    <a:pt x="1052" y="2326"/>
                  </a:lnTo>
                  <a:lnTo>
                    <a:pt x="1052" y="2332"/>
                  </a:lnTo>
                  <a:lnTo>
                    <a:pt x="1052" y="2332"/>
                  </a:lnTo>
                  <a:lnTo>
                    <a:pt x="1052" y="2332"/>
                  </a:lnTo>
                  <a:lnTo>
                    <a:pt x="1052" y="2332"/>
                  </a:lnTo>
                  <a:lnTo>
                    <a:pt x="1052" y="2336"/>
                  </a:lnTo>
                  <a:lnTo>
                    <a:pt x="1052" y="2336"/>
                  </a:lnTo>
                  <a:lnTo>
                    <a:pt x="1050" y="2336"/>
                  </a:lnTo>
                  <a:lnTo>
                    <a:pt x="1050" y="2336"/>
                  </a:lnTo>
                  <a:lnTo>
                    <a:pt x="1048" y="2340"/>
                  </a:lnTo>
                  <a:lnTo>
                    <a:pt x="1048" y="2340"/>
                  </a:lnTo>
                  <a:lnTo>
                    <a:pt x="1048" y="2344"/>
                  </a:lnTo>
                  <a:lnTo>
                    <a:pt x="1048" y="2344"/>
                  </a:lnTo>
                  <a:lnTo>
                    <a:pt x="1048" y="2346"/>
                  </a:lnTo>
                  <a:lnTo>
                    <a:pt x="1048" y="2346"/>
                  </a:lnTo>
                  <a:lnTo>
                    <a:pt x="1046" y="2350"/>
                  </a:lnTo>
                  <a:lnTo>
                    <a:pt x="1046" y="2352"/>
                  </a:lnTo>
                  <a:lnTo>
                    <a:pt x="1046" y="2352"/>
                  </a:lnTo>
                  <a:lnTo>
                    <a:pt x="1044" y="2356"/>
                  </a:lnTo>
                  <a:lnTo>
                    <a:pt x="1044" y="2356"/>
                  </a:lnTo>
                  <a:lnTo>
                    <a:pt x="1044" y="2360"/>
                  </a:lnTo>
                  <a:lnTo>
                    <a:pt x="1044" y="2362"/>
                  </a:lnTo>
                  <a:lnTo>
                    <a:pt x="1044" y="2362"/>
                  </a:lnTo>
                  <a:lnTo>
                    <a:pt x="1044" y="2364"/>
                  </a:lnTo>
                  <a:lnTo>
                    <a:pt x="1044" y="2364"/>
                  </a:lnTo>
                  <a:lnTo>
                    <a:pt x="1044" y="2368"/>
                  </a:lnTo>
                  <a:lnTo>
                    <a:pt x="1044" y="2368"/>
                  </a:lnTo>
                  <a:lnTo>
                    <a:pt x="1044" y="2368"/>
                  </a:lnTo>
                  <a:lnTo>
                    <a:pt x="1044" y="2372"/>
                  </a:lnTo>
                  <a:lnTo>
                    <a:pt x="1044" y="2372"/>
                  </a:lnTo>
                  <a:lnTo>
                    <a:pt x="1044" y="2374"/>
                  </a:lnTo>
                  <a:lnTo>
                    <a:pt x="1044" y="2374"/>
                  </a:lnTo>
                  <a:lnTo>
                    <a:pt x="1042" y="2380"/>
                  </a:lnTo>
                  <a:lnTo>
                    <a:pt x="1042" y="2380"/>
                  </a:lnTo>
                  <a:lnTo>
                    <a:pt x="1042" y="2382"/>
                  </a:lnTo>
                  <a:lnTo>
                    <a:pt x="1042" y="2382"/>
                  </a:lnTo>
                  <a:lnTo>
                    <a:pt x="1042" y="2386"/>
                  </a:lnTo>
                  <a:lnTo>
                    <a:pt x="1042" y="2386"/>
                  </a:lnTo>
                  <a:lnTo>
                    <a:pt x="1040" y="2386"/>
                  </a:lnTo>
                  <a:lnTo>
                    <a:pt x="1040" y="2386"/>
                  </a:lnTo>
                  <a:lnTo>
                    <a:pt x="1038" y="2390"/>
                  </a:lnTo>
                  <a:lnTo>
                    <a:pt x="1038" y="2390"/>
                  </a:lnTo>
                  <a:lnTo>
                    <a:pt x="1038" y="2394"/>
                  </a:lnTo>
                  <a:lnTo>
                    <a:pt x="1038" y="2394"/>
                  </a:lnTo>
                  <a:lnTo>
                    <a:pt x="1038" y="2396"/>
                  </a:lnTo>
                  <a:lnTo>
                    <a:pt x="1038" y="2396"/>
                  </a:lnTo>
                  <a:lnTo>
                    <a:pt x="1038" y="2398"/>
                  </a:lnTo>
                  <a:lnTo>
                    <a:pt x="1038" y="2398"/>
                  </a:lnTo>
                  <a:lnTo>
                    <a:pt x="1036" y="2402"/>
                  </a:lnTo>
                  <a:lnTo>
                    <a:pt x="1036" y="2402"/>
                  </a:lnTo>
                  <a:lnTo>
                    <a:pt x="1036" y="2406"/>
                  </a:lnTo>
                  <a:lnTo>
                    <a:pt x="1036" y="2406"/>
                  </a:lnTo>
                  <a:lnTo>
                    <a:pt x="1034" y="2406"/>
                  </a:lnTo>
                  <a:lnTo>
                    <a:pt x="1034" y="2406"/>
                  </a:lnTo>
                  <a:lnTo>
                    <a:pt x="1034" y="2410"/>
                  </a:lnTo>
                  <a:lnTo>
                    <a:pt x="1032" y="2412"/>
                  </a:lnTo>
                  <a:lnTo>
                    <a:pt x="1032" y="2412"/>
                  </a:lnTo>
                  <a:lnTo>
                    <a:pt x="1032" y="2416"/>
                  </a:lnTo>
                  <a:lnTo>
                    <a:pt x="1032" y="2416"/>
                  </a:lnTo>
                  <a:lnTo>
                    <a:pt x="1032" y="2418"/>
                  </a:lnTo>
                  <a:lnTo>
                    <a:pt x="1032" y="2418"/>
                  </a:lnTo>
                  <a:lnTo>
                    <a:pt x="1032" y="2418"/>
                  </a:lnTo>
                  <a:lnTo>
                    <a:pt x="1032" y="2418"/>
                  </a:lnTo>
                  <a:lnTo>
                    <a:pt x="1030" y="2426"/>
                  </a:lnTo>
                  <a:lnTo>
                    <a:pt x="1030" y="2426"/>
                  </a:lnTo>
                  <a:lnTo>
                    <a:pt x="1032" y="2428"/>
                  </a:lnTo>
                  <a:lnTo>
                    <a:pt x="1032" y="2428"/>
                  </a:lnTo>
                  <a:lnTo>
                    <a:pt x="1032" y="2428"/>
                  </a:lnTo>
                  <a:lnTo>
                    <a:pt x="1032" y="2428"/>
                  </a:lnTo>
                  <a:lnTo>
                    <a:pt x="1032" y="2434"/>
                  </a:lnTo>
                  <a:lnTo>
                    <a:pt x="1032" y="2434"/>
                  </a:lnTo>
                  <a:lnTo>
                    <a:pt x="1032" y="2434"/>
                  </a:lnTo>
                  <a:lnTo>
                    <a:pt x="1032" y="2434"/>
                  </a:lnTo>
                  <a:lnTo>
                    <a:pt x="1032" y="2436"/>
                  </a:lnTo>
                  <a:lnTo>
                    <a:pt x="1032" y="2436"/>
                  </a:lnTo>
                  <a:lnTo>
                    <a:pt x="1030" y="2440"/>
                  </a:lnTo>
                  <a:lnTo>
                    <a:pt x="1030" y="2442"/>
                  </a:lnTo>
                  <a:lnTo>
                    <a:pt x="1030" y="2442"/>
                  </a:lnTo>
                  <a:lnTo>
                    <a:pt x="1030" y="2446"/>
                  </a:lnTo>
                  <a:lnTo>
                    <a:pt x="1030" y="2446"/>
                  </a:lnTo>
                  <a:lnTo>
                    <a:pt x="1030" y="2446"/>
                  </a:lnTo>
                  <a:lnTo>
                    <a:pt x="1028" y="2450"/>
                  </a:lnTo>
                  <a:lnTo>
                    <a:pt x="1028" y="2450"/>
                  </a:lnTo>
                  <a:lnTo>
                    <a:pt x="1030" y="2454"/>
                  </a:lnTo>
                  <a:lnTo>
                    <a:pt x="1030" y="2454"/>
                  </a:lnTo>
                  <a:lnTo>
                    <a:pt x="1030" y="2456"/>
                  </a:lnTo>
                  <a:lnTo>
                    <a:pt x="1030" y="2456"/>
                  </a:lnTo>
                  <a:lnTo>
                    <a:pt x="1028" y="2458"/>
                  </a:lnTo>
                  <a:lnTo>
                    <a:pt x="1028" y="2458"/>
                  </a:lnTo>
                  <a:lnTo>
                    <a:pt x="1028" y="2462"/>
                  </a:lnTo>
                  <a:lnTo>
                    <a:pt x="1028" y="2462"/>
                  </a:lnTo>
                  <a:lnTo>
                    <a:pt x="1026" y="2466"/>
                  </a:lnTo>
                  <a:lnTo>
                    <a:pt x="1026" y="2466"/>
                  </a:lnTo>
                  <a:lnTo>
                    <a:pt x="1026" y="2468"/>
                  </a:lnTo>
                  <a:lnTo>
                    <a:pt x="1026" y="2468"/>
                  </a:lnTo>
                  <a:lnTo>
                    <a:pt x="1026" y="2470"/>
                  </a:lnTo>
                  <a:lnTo>
                    <a:pt x="1026" y="2470"/>
                  </a:lnTo>
                  <a:lnTo>
                    <a:pt x="1024" y="2472"/>
                  </a:lnTo>
                  <a:lnTo>
                    <a:pt x="1024" y="2472"/>
                  </a:lnTo>
                  <a:lnTo>
                    <a:pt x="1022" y="2478"/>
                  </a:lnTo>
                  <a:lnTo>
                    <a:pt x="1022" y="2478"/>
                  </a:lnTo>
                  <a:lnTo>
                    <a:pt x="1022" y="2480"/>
                  </a:lnTo>
                  <a:lnTo>
                    <a:pt x="1022" y="2480"/>
                  </a:lnTo>
                  <a:lnTo>
                    <a:pt x="1022" y="2482"/>
                  </a:lnTo>
                  <a:lnTo>
                    <a:pt x="1022" y="2482"/>
                  </a:lnTo>
                  <a:lnTo>
                    <a:pt x="1020" y="2486"/>
                  </a:lnTo>
                  <a:lnTo>
                    <a:pt x="1020" y="2486"/>
                  </a:lnTo>
                  <a:lnTo>
                    <a:pt x="1020" y="2488"/>
                  </a:lnTo>
                  <a:lnTo>
                    <a:pt x="1020" y="2488"/>
                  </a:lnTo>
                  <a:lnTo>
                    <a:pt x="1018" y="2492"/>
                  </a:lnTo>
                  <a:lnTo>
                    <a:pt x="1018" y="2492"/>
                  </a:lnTo>
                  <a:lnTo>
                    <a:pt x="1018" y="2494"/>
                  </a:lnTo>
                  <a:lnTo>
                    <a:pt x="1018" y="2494"/>
                  </a:lnTo>
                  <a:lnTo>
                    <a:pt x="1018" y="2498"/>
                  </a:lnTo>
                  <a:lnTo>
                    <a:pt x="1018" y="2498"/>
                  </a:lnTo>
                  <a:lnTo>
                    <a:pt x="1018" y="2502"/>
                  </a:lnTo>
                  <a:lnTo>
                    <a:pt x="1018" y="2502"/>
                  </a:lnTo>
                  <a:lnTo>
                    <a:pt x="1018" y="2504"/>
                  </a:lnTo>
                  <a:lnTo>
                    <a:pt x="1018" y="2504"/>
                  </a:lnTo>
                  <a:lnTo>
                    <a:pt x="1014" y="2508"/>
                  </a:lnTo>
                  <a:lnTo>
                    <a:pt x="1014" y="2508"/>
                  </a:lnTo>
                  <a:lnTo>
                    <a:pt x="1012" y="2510"/>
                  </a:lnTo>
                  <a:lnTo>
                    <a:pt x="1012" y="2514"/>
                  </a:lnTo>
                  <a:lnTo>
                    <a:pt x="1012" y="2514"/>
                  </a:lnTo>
                  <a:lnTo>
                    <a:pt x="1012" y="2518"/>
                  </a:lnTo>
                  <a:lnTo>
                    <a:pt x="1012" y="2518"/>
                  </a:lnTo>
                  <a:lnTo>
                    <a:pt x="1010" y="2522"/>
                  </a:lnTo>
                  <a:lnTo>
                    <a:pt x="1010" y="2522"/>
                  </a:lnTo>
                  <a:lnTo>
                    <a:pt x="1010" y="2524"/>
                  </a:lnTo>
                  <a:lnTo>
                    <a:pt x="1010" y="2524"/>
                  </a:lnTo>
                  <a:lnTo>
                    <a:pt x="1010" y="2528"/>
                  </a:lnTo>
                  <a:lnTo>
                    <a:pt x="1010" y="2528"/>
                  </a:lnTo>
                  <a:lnTo>
                    <a:pt x="1010" y="2532"/>
                  </a:lnTo>
                  <a:lnTo>
                    <a:pt x="1010" y="2532"/>
                  </a:lnTo>
                  <a:lnTo>
                    <a:pt x="1010" y="2532"/>
                  </a:lnTo>
                  <a:lnTo>
                    <a:pt x="1010" y="2532"/>
                  </a:lnTo>
                  <a:lnTo>
                    <a:pt x="1006" y="2538"/>
                  </a:lnTo>
                  <a:lnTo>
                    <a:pt x="1006" y="2540"/>
                  </a:lnTo>
                  <a:lnTo>
                    <a:pt x="1008" y="2542"/>
                  </a:lnTo>
                  <a:lnTo>
                    <a:pt x="1008" y="2542"/>
                  </a:lnTo>
                  <a:lnTo>
                    <a:pt x="1010" y="2546"/>
                  </a:lnTo>
                  <a:lnTo>
                    <a:pt x="1010" y="2546"/>
                  </a:lnTo>
                  <a:lnTo>
                    <a:pt x="1012" y="2548"/>
                  </a:lnTo>
                  <a:lnTo>
                    <a:pt x="1012" y="2548"/>
                  </a:lnTo>
                  <a:lnTo>
                    <a:pt x="1012" y="2550"/>
                  </a:lnTo>
                  <a:lnTo>
                    <a:pt x="1012" y="2550"/>
                  </a:lnTo>
                  <a:lnTo>
                    <a:pt x="1010" y="2552"/>
                  </a:lnTo>
                  <a:lnTo>
                    <a:pt x="1010" y="2552"/>
                  </a:lnTo>
                  <a:lnTo>
                    <a:pt x="1008" y="2554"/>
                  </a:lnTo>
                  <a:lnTo>
                    <a:pt x="1008" y="2554"/>
                  </a:lnTo>
                  <a:lnTo>
                    <a:pt x="1008" y="2556"/>
                  </a:lnTo>
                  <a:lnTo>
                    <a:pt x="1008" y="2556"/>
                  </a:lnTo>
                  <a:lnTo>
                    <a:pt x="1004" y="2560"/>
                  </a:lnTo>
                  <a:lnTo>
                    <a:pt x="1004" y="2560"/>
                  </a:lnTo>
                  <a:lnTo>
                    <a:pt x="1004" y="2562"/>
                  </a:lnTo>
                  <a:lnTo>
                    <a:pt x="1004" y="2566"/>
                  </a:lnTo>
                  <a:lnTo>
                    <a:pt x="1004" y="2566"/>
                  </a:lnTo>
                  <a:lnTo>
                    <a:pt x="1004" y="2568"/>
                  </a:lnTo>
                  <a:lnTo>
                    <a:pt x="1004" y="2568"/>
                  </a:lnTo>
                  <a:lnTo>
                    <a:pt x="1002" y="2572"/>
                  </a:lnTo>
                  <a:lnTo>
                    <a:pt x="1002" y="2572"/>
                  </a:lnTo>
                  <a:lnTo>
                    <a:pt x="1002" y="2574"/>
                  </a:lnTo>
                  <a:lnTo>
                    <a:pt x="1002" y="2574"/>
                  </a:lnTo>
                  <a:lnTo>
                    <a:pt x="1000" y="2576"/>
                  </a:lnTo>
                  <a:lnTo>
                    <a:pt x="1000" y="2576"/>
                  </a:lnTo>
                  <a:lnTo>
                    <a:pt x="1000" y="2580"/>
                  </a:lnTo>
                  <a:lnTo>
                    <a:pt x="1000" y="2580"/>
                  </a:lnTo>
                  <a:lnTo>
                    <a:pt x="998" y="2582"/>
                  </a:lnTo>
                  <a:lnTo>
                    <a:pt x="998" y="2582"/>
                  </a:lnTo>
                  <a:lnTo>
                    <a:pt x="998" y="2590"/>
                  </a:lnTo>
                  <a:lnTo>
                    <a:pt x="998" y="2590"/>
                  </a:lnTo>
                  <a:lnTo>
                    <a:pt x="998" y="2590"/>
                  </a:lnTo>
                  <a:lnTo>
                    <a:pt x="998" y="2590"/>
                  </a:lnTo>
                  <a:lnTo>
                    <a:pt x="998" y="2596"/>
                  </a:lnTo>
                  <a:lnTo>
                    <a:pt x="998" y="2596"/>
                  </a:lnTo>
                  <a:lnTo>
                    <a:pt x="1000" y="2600"/>
                  </a:lnTo>
                  <a:lnTo>
                    <a:pt x="1000" y="2600"/>
                  </a:lnTo>
                  <a:lnTo>
                    <a:pt x="1000" y="2600"/>
                  </a:lnTo>
                  <a:lnTo>
                    <a:pt x="1000" y="2600"/>
                  </a:lnTo>
                  <a:lnTo>
                    <a:pt x="1000" y="2602"/>
                  </a:lnTo>
                  <a:lnTo>
                    <a:pt x="1000" y="2602"/>
                  </a:lnTo>
                  <a:lnTo>
                    <a:pt x="998" y="2606"/>
                  </a:lnTo>
                  <a:lnTo>
                    <a:pt x="998" y="2606"/>
                  </a:lnTo>
                  <a:lnTo>
                    <a:pt x="998" y="2608"/>
                  </a:lnTo>
                  <a:lnTo>
                    <a:pt x="998" y="2608"/>
                  </a:lnTo>
                  <a:lnTo>
                    <a:pt x="998" y="2612"/>
                  </a:lnTo>
                  <a:lnTo>
                    <a:pt x="998" y="2612"/>
                  </a:lnTo>
                  <a:lnTo>
                    <a:pt x="996" y="2612"/>
                  </a:lnTo>
                  <a:lnTo>
                    <a:pt x="996" y="2612"/>
                  </a:lnTo>
                  <a:lnTo>
                    <a:pt x="994" y="2618"/>
                  </a:lnTo>
                  <a:lnTo>
                    <a:pt x="994" y="2618"/>
                  </a:lnTo>
                  <a:lnTo>
                    <a:pt x="994" y="2622"/>
                  </a:lnTo>
                  <a:lnTo>
                    <a:pt x="994" y="2622"/>
                  </a:lnTo>
                  <a:lnTo>
                    <a:pt x="994" y="2624"/>
                  </a:lnTo>
                  <a:lnTo>
                    <a:pt x="994" y="2624"/>
                  </a:lnTo>
                  <a:lnTo>
                    <a:pt x="994" y="2630"/>
                  </a:lnTo>
                  <a:lnTo>
                    <a:pt x="994" y="2630"/>
                  </a:lnTo>
                  <a:lnTo>
                    <a:pt x="994" y="2632"/>
                  </a:lnTo>
                  <a:lnTo>
                    <a:pt x="994" y="2632"/>
                  </a:lnTo>
                  <a:lnTo>
                    <a:pt x="992" y="2634"/>
                  </a:lnTo>
                  <a:lnTo>
                    <a:pt x="992" y="2634"/>
                  </a:lnTo>
                  <a:lnTo>
                    <a:pt x="990" y="2636"/>
                  </a:lnTo>
                  <a:lnTo>
                    <a:pt x="990" y="2636"/>
                  </a:lnTo>
                  <a:lnTo>
                    <a:pt x="988" y="2640"/>
                  </a:lnTo>
                  <a:lnTo>
                    <a:pt x="988" y="2640"/>
                  </a:lnTo>
                  <a:lnTo>
                    <a:pt x="988" y="2642"/>
                  </a:lnTo>
                  <a:lnTo>
                    <a:pt x="988" y="2642"/>
                  </a:lnTo>
                  <a:lnTo>
                    <a:pt x="984" y="2646"/>
                  </a:lnTo>
                  <a:lnTo>
                    <a:pt x="984" y="2646"/>
                  </a:lnTo>
                  <a:lnTo>
                    <a:pt x="984" y="2650"/>
                  </a:lnTo>
                  <a:lnTo>
                    <a:pt x="984" y="2652"/>
                  </a:lnTo>
                  <a:lnTo>
                    <a:pt x="984" y="2652"/>
                  </a:lnTo>
                  <a:lnTo>
                    <a:pt x="984" y="2660"/>
                  </a:lnTo>
                  <a:lnTo>
                    <a:pt x="984" y="2660"/>
                  </a:lnTo>
                  <a:lnTo>
                    <a:pt x="984" y="2662"/>
                  </a:lnTo>
                  <a:lnTo>
                    <a:pt x="984" y="2662"/>
                  </a:lnTo>
                  <a:lnTo>
                    <a:pt x="984" y="2664"/>
                  </a:lnTo>
                  <a:lnTo>
                    <a:pt x="984" y="2664"/>
                  </a:lnTo>
                  <a:lnTo>
                    <a:pt x="984" y="2670"/>
                  </a:lnTo>
                  <a:lnTo>
                    <a:pt x="984" y="2670"/>
                  </a:lnTo>
                  <a:lnTo>
                    <a:pt x="984" y="2674"/>
                  </a:lnTo>
                  <a:lnTo>
                    <a:pt x="984" y="2674"/>
                  </a:lnTo>
                  <a:lnTo>
                    <a:pt x="984" y="2674"/>
                  </a:lnTo>
                  <a:lnTo>
                    <a:pt x="984" y="2674"/>
                  </a:lnTo>
                  <a:lnTo>
                    <a:pt x="984" y="2676"/>
                  </a:lnTo>
                  <a:lnTo>
                    <a:pt x="984" y="2676"/>
                  </a:lnTo>
                  <a:lnTo>
                    <a:pt x="982" y="2680"/>
                  </a:lnTo>
                  <a:lnTo>
                    <a:pt x="982" y="2680"/>
                  </a:lnTo>
                  <a:lnTo>
                    <a:pt x="980" y="2682"/>
                  </a:lnTo>
                  <a:lnTo>
                    <a:pt x="980" y="2682"/>
                  </a:lnTo>
                  <a:lnTo>
                    <a:pt x="980" y="2684"/>
                  </a:lnTo>
                  <a:lnTo>
                    <a:pt x="980" y="2684"/>
                  </a:lnTo>
                  <a:lnTo>
                    <a:pt x="980" y="2688"/>
                  </a:lnTo>
                  <a:lnTo>
                    <a:pt x="980" y="2688"/>
                  </a:lnTo>
                  <a:lnTo>
                    <a:pt x="980" y="2690"/>
                  </a:lnTo>
                  <a:lnTo>
                    <a:pt x="980" y="2690"/>
                  </a:lnTo>
                  <a:lnTo>
                    <a:pt x="978" y="2692"/>
                  </a:lnTo>
                  <a:lnTo>
                    <a:pt x="978" y="2692"/>
                  </a:lnTo>
                  <a:lnTo>
                    <a:pt x="976" y="2694"/>
                  </a:lnTo>
                  <a:lnTo>
                    <a:pt x="976" y="2694"/>
                  </a:lnTo>
                  <a:lnTo>
                    <a:pt x="976" y="2700"/>
                  </a:lnTo>
                  <a:lnTo>
                    <a:pt x="974" y="2700"/>
                  </a:lnTo>
                  <a:lnTo>
                    <a:pt x="974" y="2700"/>
                  </a:lnTo>
                  <a:lnTo>
                    <a:pt x="974" y="2704"/>
                  </a:lnTo>
                  <a:lnTo>
                    <a:pt x="974" y="2704"/>
                  </a:lnTo>
                  <a:lnTo>
                    <a:pt x="976" y="2706"/>
                  </a:lnTo>
                  <a:lnTo>
                    <a:pt x="976" y="2706"/>
                  </a:lnTo>
                  <a:lnTo>
                    <a:pt x="974" y="2708"/>
                  </a:lnTo>
                  <a:lnTo>
                    <a:pt x="974" y="2708"/>
                  </a:lnTo>
                  <a:lnTo>
                    <a:pt x="974" y="2712"/>
                  </a:lnTo>
                  <a:lnTo>
                    <a:pt x="974" y="2712"/>
                  </a:lnTo>
                  <a:lnTo>
                    <a:pt x="974" y="2716"/>
                  </a:lnTo>
                  <a:lnTo>
                    <a:pt x="974" y="2716"/>
                  </a:lnTo>
                  <a:lnTo>
                    <a:pt x="974" y="2718"/>
                  </a:lnTo>
                  <a:lnTo>
                    <a:pt x="974" y="2718"/>
                  </a:lnTo>
                  <a:lnTo>
                    <a:pt x="972" y="2720"/>
                  </a:lnTo>
                  <a:lnTo>
                    <a:pt x="972" y="2720"/>
                  </a:lnTo>
                  <a:lnTo>
                    <a:pt x="970" y="2724"/>
                  </a:lnTo>
                  <a:lnTo>
                    <a:pt x="970" y="2724"/>
                  </a:lnTo>
                  <a:lnTo>
                    <a:pt x="972" y="2728"/>
                  </a:lnTo>
                  <a:lnTo>
                    <a:pt x="972" y="2728"/>
                  </a:lnTo>
                  <a:lnTo>
                    <a:pt x="972" y="2730"/>
                  </a:lnTo>
                  <a:lnTo>
                    <a:pt x="972" y="2730"/>
                  </a:lnTo>
                  <a:lnTo>
                    <a:pt x="970" y="2732"/>
                  </a:lnTo>
                  <a:lnTo>
                    <a:pt x="970" y="2732"/>
                  </a:lnTo>
                  <a:lnTo>
                    <a:pt x="970" y="2734"/>
                  </a:lnTo>
                  <a:lnTo>
                    <a:pt x="968" y="2736"/>
                  </a:lnTo>
                  <a:lnTo>
                    <a:pt x="968" y="2736"/>
                  </a:lnTo>
                  <a:lnTo>
                    <a:pt x="968" y="2738"/>
                  </a:lnTo>
                  <a:lnTo>
                    <a:pt x="968" y="2738"/>
                  </a:lnTo>
                  <a:lnTo>
                    <a:pt x="966" y="2738"/>
                  </a:lnTo>
                  <a:lnTo>
                    <a:pt x="966" y="2738"/>
                  </a:lnTo>
                  <a:lnTo>
                    <a:pt x="966" y="2740"/>
                  </a:lnTo>
                  <a:lnTo>
                    <a:pt x="964" y="2740"/>
                  </a:lnTo>
                  <a:lnTo>
                    <a:pt x="964" y="2740"/>
                  </a:lnTo>
                  <a:lnTo>
                    <a:pt x="966" y="2748"/>
                  </a:lnTo>
                  <a:lnTo>
                    <a:pt x="966" y="2748"/>
                  </a:lnTo>
                  <a:lnTo>
                    <a:pt x="964" y="2750"/>
                  </a:lnTo>
                  <a:lnTo>
                    <a:pt x="964" y="2750"/>
                  </a:lnTo>
                  <a:lnTo>
                    <a:pt x="964" y="2752"/>
                  </a:lnTo>
                  <a:lnTo>
                    <a:pt x="964" y="2752"/>
                  </a:lnTo>
                  <a:lnTo>
                    <a:pt x="964" y="2758"/>
                  </a:lnTo>
                  <a:lnTo>
                    <a:pt x="964" y="2758"/>
                  </a:lnTo>
                  <a:lnTo>
                    <a:pt x="964" y="2758"/>
                  </a:lnTo>
                  <a:lnTo>
                    <a:pt x="962" y="2762"/>
                  </a:lnTo>
                  <a:lnTo>
                    <a:pt x="962" y="2762"/>
                  </a:lnTo>
                  <a:lnTo>
                    <a:pt x="960" y="2766"/>
                  </a:lnTo>
                  <a:lnTo>
                    <a:pt x="960" y="2766"/>
                  </a:lnTo>
                  <a:lnTo>
                    <a:pt x="960" y="2768"/>
                  </a:lnTo>
                  <a:lnTo>
                    <a:pt x="960" y="2768"/>
                  </a:lnTo>
                  <a:lnTo>
                    <a:pt x="960" y="2772"/>
                  </a:lnTo>
                  <a:lnTo>
                    <a:pt x="960" y="2772"/>
                  </a:lnTo>
                  <a:lnTo>
                    <a:pt x="962" y="2774"/>
                  </a:lnTo>
                  <a:lnTo>
                    <a:pt x="962" y="2774"/>
                  </a:lnTo>
                  <a:lnTo>
                    <a:pt x="960" y="2776"/>
                  </a:lnTo>
                  <a:lnTo>
                    <a:pt x="960" y="2776"/>
                  </a:lnTo>
                  <a:lnTo>
                    <a:pt x="960" y="2780"/>
                  </a:lnTo>
                  <a:lnTo>
                    <a:pt x="960" y="2780"/>
                  </a:lnTo>
                  <a:lnTo>
                    <a:pt x="958" y="2782"/>
                  </a:lnTo>
                  <a:lnTo>
                    <a:pt x="958" y="2782"/>
                  </a:lnTo>
                  <a:lnTo>
                    <a:pt x="958" y="2784"/>
                  </a:lnTo>
                  <a:lnTo>
                    <a:pt x="958" y="2784"/>
                  </a:lnTo>
                  <a:lnTo>
                    <a:pt x="958" y="2792"/>
                  </a:lnTo>
                  <a:lnTo>
                    <a:pt x="958" y="2792"/>
                  </a:lnTo>
                  <a:lnTo>
                    <a:pt x="960" y="2794"/>
                  </a:lnTo>
                  <a:lnTo>
                    <a:pt x="960" y="2794"/>
                  </a:lnTo>
                  <a:lnTo>
                    <a:pt x="960" y="2796"/>
                  </a:lnTo>
                  <a:lnTo>
                    <a:pt x="960" y="2796"/>
                  </a:lnTo>
                  <a:lnTo>
                    <a:pt x="960" y="2802"/>
                  </a:lnTo>
                  <a:lnTo>
                    <a:pt x="960" y="2802"/>
                  </a:lnTo>
                  <a:lnTo>
                    <a:pt x="960" y="2804"/>
                  </a:lnTo>
                  <a:lnTo>
                    <a:pt x="960" y="2804"/>
                  </a:lnTo>
                  <a:lnTo>
                    <a:pt x="958" y="2806"/>
                  </a:lnTo>
                  <a:lnTo>
                    <a:pt x="958" y="2806"/>
                  </a:lnTo>
                  <a:lnTo>
                    <a:pt x="958" y="2810"/>
                  </a:lnTo>
                  <a:lnTo>
                    <a:pt x="958" y="2810"/>
                  </a:lnTo>
                  <a:lnTo>
                    <a:pt x="958" y="2812"/>
                  </a:lnTo>
                  <a:lnTo>
                    <a:pt x="958" y="2812"/>
                  </a:lnTo>
                  <a:lnTo>
                    <a:pt x="956" y="2814"/>
                  </a:lnTo>
                  <a:lnTo>
                    <a:pt x="956" y="2814"/>
                  </a:lnTo>
                  <a:lnTo>
                    <a:pt x="954" y="2818"/>
                  </a:lnTo>
                  <a:lnTo>
                    <a:pt x="954" y="2818"/>
                  </a:lnTo>
                  <a:lnTo>
                    <a:pt x="954" y="2818"/>
                  </a:lnTo>
                  <a:lnTo>
                    <a:pt x="954" y="2818"/>
                  </a:lnTo>
                  <a:lnTo>
                    <a:pt x="950" y="2822"/>
                  </a:lnTo>
                  <a:lnTo>
                    <a:pt x="950" y="2822"/>
                  </a:lnTo>
                  <a:lnTo>
                    <a:pt x="950" y="2826"/>
                  </a:lnTo>
                  <a:lnTo>
                    <a:pt x="950" y="2826"/>
                  </a:lnTo>
                  <a:lnTo>
                    <a:pt x="948" y="2828"/>
                  </a:lnTo>
                  <a:lnTo>
                    <a:pt x="948" y="2828"/>
                  </a:lnTo>
                  <a:lnTo>
                    <a:pt x="948" y="2832"/>
                  </a:lnTo>
                  <a:lnTo>
                    <a:pt x="948" y="2832"/>
                  </a:lnTo>
                  <a:lnTo>
                    <a:pt x="950" y="2834"/>
                  </a:lnTo>
                  <a:lnTo>
                    <a:pt x="950" y="2834"/>
                  </a:lnTo>
                  <a:lnTo>
                    <a:pt x="948" y="2838"/>
                  </a:lnTo>
                  <a:lnTo>
                    <a:pt x="948" y="2838"/>
                  </a:lnTo>
                  <a:lnTo>
                    <a:pt x="948" y="2842"/>
                  </a:lnTo>
                  <a:lnTo>
                    <a:pt x="948" y="2842"/>
                  </a:lnTo>
                  <a:lnTo>
                    <a:pt x="948" y="2844"/>
                  </a:lnTo>
                  <a:lnTo>
                    <a:pt x="948" y="2844"/>
                  </a:lnTo>
                  <a:lnTo>
                    <a:pt x="948" y="2848"/>
                  </a:lnTo>
                  <a:lnTo>
                    <a:pt x="948" y="2848"/>
                  </a:lnTo>
                  <a:lnTo>
                    <a:pt x="948" y="2852"/>
                  </a:lnTo>
                  <a:lnTo>
                    <a:pt x="948" y="2852"/>
                  </a:lnTo>
                  <a:lnTo>
                    <a:pt x="948" y="2856"/>
                  </a:lnTo>
                  <a:lnTo>
                    <a:pt x="948" y="2856"/>
                  </a:lnTo>
                  <a:lnTo>
                    <a:pt x="948" y="2858"/>
                  </a:lnTo>
                  <a:lnTo>
                    <a:pt x="948" y="2858"/>
                  </a:lnTo>
                  <a:lnTo>
                    <a:pt x="946" y="2860"/>
                  </a:lnTo>
                  <a:lnTo>
                    <a:pt x="946" y="2860"/>
                  </a:lnTo>
                  <a:lnTo>
                    <a:pt x="946" y="2862"/>
                  </a:lnTo>
                  <a:lnTo>
                    <a:pt x="944" y="2866"/>
                  </a:lnTo>
                  <a:lnTo>
                    <a:pt x="944" y="2866"/>
                  </a:lnTo>
                  <a:lnTo>
                    <a:pt x="944" y="2866"/>
                  </a:lnTo>
                  <a:lnTo>
                    <a:pt x="944" y="2870"/>
                  </a:lnTo>
                  <a:lnTo>
                    <a:pt x="944" y="2870"/>
                  </a:lnTo>
                  <a:lnTo>
                    <a:pt x="942" y="2874"/>
                  </a:lnTo>
                  <a:lnTo>
                    <a:pt x="942" y="2874"/>
                  </a:lnTo>
                  <a:lnTo>
                    <a:pt x="942" y="2876"/>
                  </a:lnTo>
                  <a:lnTo>
                    <a:pt x="942" y="2876"/>
                  </a:lnTo>
                  <a:lnTo>
                    <a:pt x="940" y="2880"/>
                  </a:lnTo>
                  <a:lnTo>
                    <a:pt x="940" y="2880"/>
                  </a:lnTo>
                  <a:lnTo>
                    <a:pt x="938" y="2884"/>
                  </a:lnTo>
                  <a:lnTo>
                    <a:pt x="938" y="2884"/>
                  </a:lnTo>
                  <a:lnTo>
                    <a:pt x="938" y="2884"/>
                  </a:lnTo>
                  <a:lnTo>
                    <a:pt x="938" y="2886"/>
                  </a:lnTo>
                  <a:lnTo>
                    <a:pt x="938" y="2886"/>
                  </a:lnTo>
                  <a:lnTo>
                    <a:pt x="936" y="2890"/>
                  </a:lnTo>
                  <a:lnTo>
                    <a:pt x="936" y="2890"/>
                  </a:lnTo>
                  <a:lnTo>
                    <a:pt x="936" y="2896"/>
                  </a:lnTo>
                  <a:lnTo>
                    <a:pt x="936" y="2896"/>
                  </a:lnTo>
                  <a:lnTo>
                    <a:pt x="936" y="2898"/>
                  </a:lnTo>
                  <a:lnTo>
                    <a:pt x="936" y="2898"/>
                  </a:lnTo>
                  <a:lnTo>
                    <a:pt x="938" y="2902"/>
                  </a:lnTo>
                  <a:lnTo>
                    <a:pt x="938" y="2902"/>
                  </a:lnTo>
                  <a:lnTo>
                    <a:pt x="938" y="2904"/>
                  </a:lnTo>
                  <a:lnTo>
                    <a:pt x="938" y="2904"/>
                  </a:lnTo>
                  <a:lnTo>
                    <a:pt x="938" y="2908"/>
                  </a:lnTo>
                  <a:lnTo>
                    <a:pt x="938" y="2908"/>
                  </a:lnTo>
                  <a:lnTo>
                    <a:pt x="936" y="2912"/>
                  </a:lnTo>
                  <a:lnTo>
                    <a:pt x="936" y="2914"/>
                  </a:lnTo>
                  <a:lnTo>
                    <a:pt x="936" y="2914"/>
                  </a:lnTo>
                  <a:lnTo>
                    <a:pt x="934" y="2916"/>
                  </a:lnTo>
                  <a:lnTo>
                    <a:pt x="934" y="2916"/>
                  </a:lnTo>
                  <a:lnTo>
                    <a:pt x="934" y="2918"/>
                  </a:lnTo>
                  <a:lnTo>
                    <a:pt x="932" y="2920"/>
                  </a:lnTo>
                  <a:lnTo>
                    <a:pt x="932" y="2920"/>
                  </a:lnTo>
                  <a:lnTo>
                    <a:pt x="932" y="2924"/>
                  </a:lnTo>
                  <a:lnTo>
                    <a:pt x="932" y="2924"/>
                  </a:lnTo>
                  <a:lnTo>
                    <a:pt x="930" y="2924"/>
                  </a:lnTo>
                  <a:lnTo>
                    <a:pt x="930" y="2924"/>
                  </a:lnTo>
                  <a:lnTo>
                    <a:pt x="928" y="2928"/>
                  </a:lnTo>
                  <a:lnTo>
                    <a:pt x="928" y="2928"/>
                  </a:lnTo>
                  <a:lnTo>
                    <a:pt x="928" y="2932"/>
                  </a:lnTo>
                  <a:lnTo>
                    <a:pt x="928" y="2932"/>
                  </a:lnTo>
                  <a:lnTo>
                    <a:pt x="928" y="2934"/>
                  </a:lnTo>
                  <a:lnTo>
                    <a:pt x="928" y="2934"/>
                  </a:lnTo>
                  <a:lnTo>
                    <a:pt x="928" y="2936"/>
                  </a:lnTo>
                  <a:lnTo>
                    <a:pt x="928" y="2936"/>
                  </a:lnTo>
                  <a:lnTo>
                    <a:pt x="924" y="2944"/>
                  </a:lnTo>
                  <a:lnTo>
                    <a:pt x="924" y="2944"/>
                  </a:lnTo>
                  <a:lnTo>
                    <a:pt x="924" y="2940"/>
                  </a:lnTo>
                  <a:lnTo>
                    <a:pt x="924" y="2940"/>
                  </a:lnTo>
                  <a:lnTo>
                    <a:pt x="922" y="2936"/>
                  </a:lnTo>
                  <a:lnTo>
                    <a:pt x="922" y="2936"/>
                  </a:lnTo>
                  <a:lnTo>
                    <a:pt x="922" y="2934"/>
                  </a:lnTo>
                  <a:lnTo>
                    <a:pt x="920" y="2930"/>
                  </a:lnTo>
                  <a:lnTo>
                    <a:pt x="920" y="2930"/>
                  </a:lnTo>
                  <a:lnTo>
                    <a:pt x="920" y="2924"/>
                  </a:lnTo>
                  <a:lnTo>
                    <a:pt x="920" y="2924"/>
                  </a:lnTo>
                  <a:lnTo>
                    <a:pt x="920" y="2922"/>
                  </a:lnTo>
                  <a:lnTo>
                    <a:pt x="920" y="2922"/>
                  </a:lnTo>
                  <a:lnTo>
                    <a:pt x="920" y="2918"/>
                  </a:lnTo>
                  <a:lnTo>
                    <a:pt x="920" y="2918"/>
                  </a:lnTo>
                  <a:lnTo>
                    <a:pt x="920" y="2916"/>
                  </a:lnTo>
                  <a:lnTo>
                    <a:pt x="920" y="2916"/>
                  </a:lnTo>
                  <a:lnTo>
                    <a:pt x="918" y="2914"/>
                  </a:lnTo>
                  <a:lnTo>
                    <a:pt x="918" y="2914"/>
                  </a:lnTo>
                  <a:lnTo>
                    <a:pt x="918" y="2910"/>
                  </a:lnTo>
                  <a:lnTo>
                    <a:pt x="918" y="2910"/>
                  </a:lnTo>
                  <a:lnTo>
                    <a:pt x="918" y="2908"/>
                  </a:lnTo>
                  <a:lnTo>
                    <a:pt x="918" y="2908"/>
                  </a:lnTo>
                  <a:lnTo>
                    <a:pt x="918" y="2904"/>
                  </a:lnTo>
                  <a:lnTo>
                    <a:pt x="918" y="2904"/>
                  </a:lnTo>
                  <a:lnTo>
                    <a:pt x="920" y="2902"/>
                  </a:lnTo>
                  <a:lnTo>
                    <a:pt x="920" y="2902"/>
                  </a:lnTo>
                  <a:lnTo>
                    <a:pt x="920" y="2896"/>
                  </a:lnTo>
                  <a:lnTo>
                    <a:pt x="920" y="2896"/>
                  </a:lnTo>
                  <a:lnTo>
                    <a:pt x="920" y="2890"/>
                  </a:lnTo>
                  <a:lnTo>
                    <a:pt x="920" y="2890"/>
                  </a:lnTo>
                  <a:lnTo>
                    <a:pt x="918" y="2886"/>
                  </a:lnTo>
                  <a:lnTo>
                    <a:pt x="918" y="2886"/>
                  </a:lnTo>
                  <a:lnTo>
                    <a:pt x="916" y="2886"/>
                  </a:lnTo>
                  <a:lnTo>
                    <a:pt x="916" y="2886"/>
                  </a:lnTo>
                  <a:lnTo>
                    <a:pt x="914" y="2884"/>
                  </a:lnTo>
                  <a:lnTo>
                    <a:pt x="914" y="2884"/>
                  </a:lnTo>
                  <a:lnTo>
                    <a:pt x="914" y="2880"/>
                  </a:lnTo>
                  <a:lnTo>
                    <a:pt x="914" y="2880"/>
                  </a:lnTo>
                  <a:lnTo>
                    <a:pt x="912" y="2876"/>
                  </a:lnTo>
                  <a:lnTo>
                    <a:pt x="912" y="2876"/>
                  </a:lnTo>
                  <a:lnTo>
                    <a:pt x="914" y="2874"/>
                  </a:lnTo>
                  <a:lnTo>
                    <a:pt x="914" y="2874"/>
                  </a:lnTo>
                  <a:lnTo>
                    <a:pt x="916" y="2872"/>
                  </a:lnTo>
                  <a:lnTo>
                    <a:pt x="916" y="2872"/>
                  </a:lnTo>
                  <a:lnTo>
                    <a:pt x="918" y="2866"/>
                  </a:lnTo>
                  <a:lnTo>
                    <a:pt x="918" y="2866"/>
                  </a:lnTo>
                  <a:lnTo>
                    <a:pt x="918" y="2858"/>
                  </a:lnTo>
                  <a:lnTo>
                    <a:pt x="918" y="2858"/>
                  </a:lnTo>
                  <a:lnTo>
                    <a:pt x="916" y="2854"/>
                  </a:lnTo>
                  <a:lnTo>
                    <a:pt x="916" y="2852"/>
                  </a:lnTo>
                  <a:lnTo>
                    <a:pt x="916" y="2852"/>
                  </a:lnTo>
                  <a:lnTo>
                    <a:pt x="914" y="2850"/>
                  </a:lnTo>
                  <a:lnTo>
                    <a:pt x="914" y="2850"/>
                  </a:lnTo>
                  <a:lnTo>
                    <a:pt x="914" y="2848"/>
                  </a:lnTo>
                  <a:lnTo>
                    <a:pt x="914" y="2846"/>
                  </a:lnTo>
                  <a:lnTo>
                    <a:pt x="914" y="2846"/>
                  </a:lnTo>
                  <a:lnTo>
                    <a:pt x="912" y="2842"/>
                  </a:lnTo>
                  <a:lnTo>
                    <a:pt x="912" y="2842"/>
                  </a:lnTo>
                  <a:lnTo>
                    <a:pt x="912" y="2840"/>
                  </a:lnTo>
                  <a:lnTo>
                    <a:pt x="912" y="2840"/>
                  </a:lnTo>
                  <a:lnTo>
                    <a:pt x="912" y="2836"/>
                  </a:lnTo>
                  <a:lnTo>
                    <a:pt x="912" y="2836"/>
                  </a:lnTo>
                  <a:lnTo>
                    <a:pt x="912" y="2834"/>
                  </a:lnTo>
                  <a:lnTo>
                    <a:pt x="912" y="2834"/>
                  </a:lnTo>
                  <a:lnTo>
                    <a:pt x="912" y="2832"/>
                  </a:lnTo>
                  <a:lnTo>
                    <a:pt x="912" y="2832"/>
                  </a:lnTo>
                  <a:lnTo>
                    <a:pt x="912" y="2830"/>
                  </a:lnTo>
                  <a:lnTo>
                    <a:pt x="912" y="2830"/>
                  </a:lnTo>
                  <a:lnTo>
                    <a:pt x="912" y="2828"/>
                  </a:lnTo>
                  <a:lnTo>
                    <a:pt x="912" y="2828"/>
                  </a:lnTo>
                  <a:lnTo>
                    <a:pt x="912" y="2826"/>
                  </a:lnTo>
                  <a:lnTo>
                    <a:pt x="912" y="2826"/>
                  </a:lnTo>
                  <a:lnTo>
                    <a:pt x="914" y="2824"/>
                  </a:lnTo>
                  <a:lnTo>
                    <a:pt x="914" y="2820"/>
                  </a:lnTo>
                  <a:lnTo>
                    <a:pt x="914" y="2820"/>
                  </a:lnTo>
                  <a:lnTo>
                    <a:pt x="912" y="2816"/>
                  </a:lnTo>
                  <a:lnTo>
                    <a:pt x="912" y="2816"/>
                  </a:lnTo>
                  <a:lnTo>
                    <a:pt x="912" y="2816"/>
                  </a:lnTo>
                  <a:lnTo>
                    <a:pt x="912" y="2816"/>
                  </a:lnTo>
                  <a:lnTo>
                    <a:pt x="910" y="2810"/>
                  </a:lnTo>
                  <a:lnTo>
                    <a:pt x="910" y="2810"/>
                  </a:lnTo>
                  <a:lnTo>
                    <a:pt x="910" y="2808"/>
                  </a:lnTo>
                  <a:lnTo>
                    <a:pt x="910" y="2808"/>
                  </a:lnTo>
                  <a:lnTo>
                    <a:pt x="908" y="2804"/>
                  </a:lnTo>
                  <a:lnTo>
                    <a:pt x="908" y="2804"/>
                  </a:lnTo>
                  <a:lnTo>
                    <a:pt x="910" y="2798"/>
                  </a:lnTo>
                  <a:lnTo>
                    <a:pt x="910" y="2798"/>
                  </a:lnTo>
                  <a:lnTo>
                    <a:pt x="910" y="2794"/>
                  </a:lnTo>
                  <a:lnTo>
                    <a:pt x="910" y="2794"/>
                  </a:lnTo>
                  <a:lnTo>
                    <a:pt x="910" y="2792"/>
                  </a:lnTo>
                  <a:lnTo>
                    <a:pt x="910" y="2792"/>
                  </a:lnTo>
                  <a:lnTo>
                    <a:pt x="910" y="2790"/>
                  </a:lnTo>
                  <a:lnTo>
                    <a:pt x="910" y="2790"/>
                  </a:lnTo>
                  <a:lnTo>
                    <a:pt x="912" y="2786"/>
                  </a:lnTo>
                  <a:lnTo>
                    <a:pt x="912" y="2786"/>
                  </a:lnTo>
                  <a:lnTo>
                    <a:pt x="910" y="2782"/>
                  </a:lnTo>
                  <a:lnTo>
                    <a:pt x="910" y="2782"/>
                  </a:lnTo>
                  <a:lnTo>
                    <a:pt x="908" y="2780"/>
                  </a:lnTo>
                  <a:lnTo>
                    <a:pt x="908" y="2780"/>
                  </a:lnTo>
                  <a:lnTo>
                    <a:pt x="908" y="2778"/>
                  </a:lnTo>
                  <a:lnTo>
                    <a:pt x="908" y="2778"/>
                  </a:lnTo>
                  <a:lnTo>
                    <a:pt x="908" y="2774"/>
                  </a:lnTo>
                  <a:lnTo>
                    <a:pt x="908" y="2774"/>
                  </a:lnTo>
                  <a:lnTo>
                    <a:pt x="908" y="2772"/>
                  </a:lnTo>
                  <a:lnTo>
                    <a:pt x="908" y="2772"/>
                  </a:lnTo>
                  <a:lnTo>
                    <a:pt x="908" y="2770"/>
                  </a:lnTo>
                  <a:lnTo>
                    <a:pt x="908" y="2770"/>
                  </a:lnTo>
                  <a:lnTo>
                    <a:pt x="906" y="2766"/>
                  </a:lnTo>
                  <a:lnTo>
                    <a:pt x="906" y="2766"/>
                  </a:lnTo>
                  <a:lnTo>
                    <a:pt x="906" y="2764"/>
                  </a:lnTo>
                  <a:lnTo>
                    <a:pt x="906" y="2764"/>
                  </a:lnTo>
                  <a:lnTo>
                    <a:pt x="906" y="2760"/>
                  </a:lnTo>
                  <a:lnTo>
                    <a:pt x="906" y="2758"/>
                  </a:lnTo>
                  <a:lnTo>
                    <a:pt x="906" y="2758"/>
                  </a:lnTo>
                  <a:lnTo>
                    <a:pt x="906" y="2758"/>
                  </a:lnTo>
                  <a:lnTo>
                    <a:pt x="906" y="2758"/>
                  </a:lnTo>
                  <a:lnTo>
                    <a:pt x="906" y="2752"/>
                  </a:lnTo>
                  <a:lnTo>
                    <a:pt x="906" y="2752"/>
                  </a:lnTo>
                  <a:lnTo>
                    <a:pt x="906" y="2750"/>
                  </a:lnTo>
                  <a:lnTo>
                    <a:pt x="906" y="2750"/>
                  </a:lnTo>
                  <a:lnTo>
                    <a:pt x="906" y="2748"/>
                  </a:lnTo>
                  <a:lnTo>
                    <a:pt x="906" y="2748"/>
                  </a:lnTo>
                  <a:lnTo>
                    <a:pt x="906" y="2744"/>
                  </a:lnTo>
                  <a:lnTo>
                    <a:pt x="906" y="2744"/>
                  </a:lnTo>
                  <a:lnTo>
                    <a:pt x="906" y="2742"/>
                  </a:lnTo>
                  <a:lnTo>
                    <a:pt x="906" y="2742"/>
                  </a:lnTo>
                  <a:lnTo>
                    <a:pt x="904" y="2738"/>
                  </a:lnTo>
                  <a:lnTo>
                    <a:pt x="904" y="2738"/>
                  </a:lnTo>
                  <a:lnTo>
                    <a:pt x="904" y="2736"/>
                  </a:lnTo>
                  <a:lnTo>
                    <a:pt x="904" y="2736"/>
                  </a:lnTo>
                  <a:lnTo>
                    <a:pt x="904" y="2732"/>
                  </a:lnTo>
                  <a:lnTo>
                    <a:pt x="904" y="2732"/>
                  </a:lnTo>
                  <a:lnTo>
                    <a:pt x="902" y="2730"/>
                  </a:lnTo>
                  <a:lnTo>
                    <a:pt x="902" y="2730"/>
                  </a:lnTo>
                  <a:lnTo>
                    <a:pt x="902" y="2728"/>
                  </a:lnTo>
                  <a:lnTo>
                    <a:pt x="902" y="2728"/>
                  </a:lnTo>
                  <a:lnTo>
                    <a:pt x="902" y="2726"/>
                  </a:lnTo>
                  <a:lnTo>
                    <a:pt x="902" y="2726"/>
                  </a:lnTo>
                  <a:lnTo>
                    <a:pt x="902" y="2724"/>
                  </a:lnTo>
                  <a:lnTo>
                    <a:pt x="902" y="2724"/>
                  </a:lnTo>
                  <a:lnTo>
                    <a:pt x="902" y="2720"/>
                  </a:lnTo>
                  <a:lnTo>
                    <a:pt x="902" y="2720"/>
                  </a:lnTo>
                  <a:lnTo>
                    <a:pt x="900" y="2716"/>
                  </a:lnTo>
                  <a:lnTo>
                    <a:pt x="900" y="2716"/>
                  </a:lnTo>
                  <a:lnTo>
                    <a:pt x="900" y="2714"/>
                  </a:lnTo>
                  <a:lnTo>
                    <a:pt x="900" y="2714"/>
                  </a:lnTo>
                  <a:lnTo>
                    <a:pt x="900" y="2712"/>
                  </a:lnTo>
                  <a:lnTo>
                    <a:pt x="900" y="2712"/>
                  </a:lnTo>
                  <a:lnTo>
                    <a:pt x="900" y="2708"/>
                  </a:lnTo>
                  <a:lnTo>
                    <a:pt x="900" y="2708"/>
                  </a:lnTo>
                  <a:lnTo>
                    <a:pt x="900" y="2706"/>
                  </a:lnTo>
                  <a:lnTo>
                    <a:pt x="900" y="2706"/>
                  </a:lnTo>
                  <a:lnTo>
                    <a:pt x="900" y="2702"/>
                  </a:lnTo>
                  <a:lnTo>
                    <a:pt x="900" y="2702"/>
                  </a:lnTo>
                  <a:lnTo>
                    <a:pt x="900" y="2700"/>
                  </a:lnTo>
                  <a:lnTo>
                    <a:pt x="900" y="2700"/>
                  </a:lnTo>
                  <a:lnTo>
                    <a:pt x="898" y="2698"/>
                  </a:lnTo>
                  <a:lnTo>
                    <a:pt x="898" y="2696"/>
                  </a:lnTo>
                  <a:lnTo>
                    <a:pt x="898" y="2696"/>
                  </a:lnTo>
                  <a:lnTo>
                    <a:pt x="898" y="2692"/>
                  </a:lnTo>
                  <a:lnTo>
                    <a:pt x="898" y="2692"/>
                  </a:lnTo>
                  <a:lnTo>
                    <a:pt x="898" y="2690"/>
                  </a:lnTo>
                  <a:lnTo>
                    <a:pt x="898" y="2690"/>
                  </a:lnTo>
                  <a:lnTo>
                    <a:pt x="898" y="2686"/>
                  </a:lnTo>
                  <a:lnTo>
                    <a:pt x="898" y="2686"/>
                  </a:lnTo>
                  <a:lnTo>
                    <a:pt x="898" y="2684"/>
                  </a:lnTo>
                  <a:lnTo>
                    <a:pt x="898" y="2684"/>
                  </a:lnTo>
                  <a:lnTo>
                    <a:pt x="898" y="2680"/>
                  </a:lnTo>
                  <a:lnTo>
                    <a:pt x="898" y="2680"/>
                  </a:lnTo>
                  <a:lnTo>
                    <a:pt x="896" y="2678"/>
                  </a:lnTo>
                  <a:lnTo>
                    <a:pt x="896" y="2678"/>
                  </a:lnTo>
                  <a:lnTo>
                    <a:pt x="896" y="2676"/>
                  </a:lnTo>
                  <a:lnTo>
                    <a:pt x="896" y="2676"/>
                  </a:lnTo>
                  <a:lnTo>
                    <a:pt x="896" y="2672"/>
                  </a:lnTo>
                  <a:lnTo>
                    <a:pt x="896" y="2672"/>
                  </a:lnTo>
                  <a:lnTo>
                    <a:pt x="896" y="2670"/>
                  </a:lnTo>
                  <a:lnTo>
                    <a:pt x="896" y="2670"/>
                  </a:lnTo>
                  <a:lnTo>
                    <a:pt x="896" y="2668"/>
                  </a:lnTo>
                  <a:lnTo>
                    <a:pt x="896" y="2668"/>
                  </a:lnTo>
                  <a:lnTo>
                    <a:pt x="896" y="2664"/>
                  </a:lnTo>
                  <a:lnTo>
                    <a:pt x="896" y="2664"/>
                  </a:lnTo>
                  <a:lnTo>
                    <a:pt x="896" y="2662"/>
                  </a:lnTo>
                  <a:lnTo>
                    <a:pt x="896" y="2662"/>
                  </a:lnTo>
                  <a:lnTo>
                    <a:pt x="898" y="2658"/>
                  </a:lnTo>
                  <a:lnTo>
                    <a:pt x="898" y="2658"/>
                  </a:lnTo>
                  <a:lnTo>
                    <a:pt x="898" y="2656"/>
                  </a:lnTo>
                  <a:lnTo>
                    <a:pt x="898" y="2656"/>
                  </a:lnTo>
                  <a:lnTo>
                    <a:pt x="898" y="2652"/>
                  </a:lnTo>
                  <a:lnTo>
                    <a:pt x="898" y="2652"/>
                  </a:lnTo>
                  <a:lnTo>
                    <a:pt x="896" y="2650"/>
                  </a:lnTo>
                  <a:lnTo>
                    <a:pt x="896" y="2650"/>
                  </a:lnTo>
                  <a:lnTo>
                    <a:pt x="896" y="2648"/>
                  </a:lnTo>
                  <a:lnTo>
                    <a:pt x="896" y="2648"/>
                  </a:lnTo>
                  <a:lnTo>
                    <a:pt x="896" y="2646"/>
                  </a:lnTo>
                  <a:lnTo>
                    <a:pt x="896" y="2646"/>
                  </a:lnTo>
                  <a:lnTo>
                    <a:pt x="896" y="2642"/>
                  </a:lnTo>
                  <a:lnTo>
                    <a:pt x="896" y="2642"/>
                  </a:lnTo>
                  <a:lnTo>
                    <a:pt x="896" y="2638"/>
                  </a:lnTo>
                  <a:lnTo>
                    <a:pt x="896" y="2638"/>
                  </a:lnTo>
                  <a:lnTo>
                    <a:pt x="896" y="2636"/>
                  </a:lnTo>
                  <a:lnTo>
                    <a:pt x="896" y="2636"/>
                  </a:lnTo>
                  <a:lnTo>
                    <a:pt x="896" y="2634"/>
                  </a:lnTo>
                  <a:lnTo>
                    <a:pt x="896" y="2634"/>
                  </a:lnTo>
                  <a:lnTo>
                    <a:pt x="896" y="2630"/>
                  </a:lnTo>
                  <a:lnTo>
                    <a:pt x="896" y="2630"/>
                  </a:lnTo>
                  <a:lnTo>
                    <a:pt x="896" y="2628"/>
                  </a:lnTo>
                  <a:lnTo>
                    <a:pt x="896" y="2628"/>
                  </a:lnTo>
                  <a:lnTo>
                    <a:pt x="896" y="2624"/>
                  </a:lnTo>
                  <a:lnTo>
                    <a:pt x="896" y="2624"/>
                  </a:lnTo>
                  <a:lnTo>
                    <a:pt x="894" y="2620"/>
                  </a:lnTo>
                  <a:lnTo>
                    <a:pt x="894" y="2620"/>
                  </a:lnTo>
                  <a:lnTo>
                    <a:pt x="894" y="2618"/>
                  </a:lnTo>
                  <a:lnTo>
                    <a:pt x="894" y="2618"/>
                  </a:lnTo>
                  <a:lnTo>
                    <a:pt x="892" y="2612"/>
                  </a:lnTo>
                  <a:lnTo>
                    <a:pt x="892" y="2612"/>
                  </a:lnTo>
                  <a:lnTo>
                    <a:pt x="894" y="2610"/>
                  </a:lnTo>
                  <a:lnTo>
                    <a:pt x="894" y="2610"/>
                  </a:lnTo>
                  <a:lnTo>
                    <a:pt x="892" y="2606"/>
                  </a:lnTo>
                  <a:lnTo>
                    <a:pt x="892" y="2606"/>
                  </a:lnTo>
                  <a:lnTo>
                    <a:pt x="892" y="2606"/>
                  </a:lnTo>
                  <a:lnTo>
                    <a:pt x="892" y="2600"/>
                  </a:lnTo>
                  <a:lnTo>
                    <a:pt x="892" y="2600"/>
                  </a:lnTo>
                  <a:lnTo>
                    <a:pt x="888" y="2596"/>
                  </a:lnTo>
                  <a:lnTo>
                    <a:pt x="888" y="2596"/>
                  </a:lnTo>
                  <a:lnTo>
                    <a:pt x="888" y="2596"/>
                  </a:lnTo>
                  <a:lnTo>
                    <a:pt x="886" y="2592"/>
                  </a:lnTo>
                  <a:lnTo>
                    <a:pt x="886" y="2592"/>
                  </a:lnTo>
                  <a:lnTo>
                    <a:pt x="886" y="2590"/>
                  </a:lnTo>
                  <a:lnTo>
                    <a:pt x="886" y="2590"/>
                  </a:lnTo>
                  <a:lnTo>
                    <a:pt x="886" y="2586"/>
                  </a:lnTo>
                  <a:lnTo>
                    <a:pt x="886" y="2584"/>
                  </a:lnTo>
                  <a:lnTo>
                    <a:pt x="886" y="2584"/>
                  </a:lnTo>
                  <a:lnTo>
                    <a:pt x="886" y="2580"/>
                  </a:lnTo>
                  <a:lnTo>
                    <a:pt x="886" y="2580"/>
                  </a:lnTo>
                  <a:lnTo>
                    <a:pt x="886" y="2576"/>
                  </a:lnTo>
                  <a:lnTo>
                    <a:pt x="886" y="2576"/>
                  </a:lnTo>
                  <a:lnTo>
                    <a:pt x="884" y="2574"/>
                  </a:lnTo>
                  <a:lnTo>
                    <a:pt x="884" y="2574"/>
                  </a:lnTo>
                  <a:lnTo>
                    <a:pt x="886" y="2572"/>
                  </a:lnTo>
                  <a:lnTo>
                    <a:pt x="886" y="2572"/>
                  </a:lnTo>
                  <a:lnTo>
                    <a:pt x="886" y="2568"/>
                  </a:lnTo>
                  <a:lnTo>
                    <a:pt x="886" y="2568"/>
                  </a:lnTo>
                  <a:lnTo>
                    <a:pt x="886" y="2566"/>
                  </a:lnTo>
                  <a:lnTo>
                    <a:pt x="886" y="2566"/>
                  </a:lnTo>
                  <a:lnTo>
                    <a:pt x="886" y="2562"/>
                  </a:lnTo>
                  <a:lnTo>
                    <a:pt x="886" y="2562"/>
                  </a:lnTo>
                  <a:lnTo>
                    <a:pt x="886" y="2560"/>
                  </a:lnTo>
                  <a:lnTo>
                    <a:pt x="886" y="2560"/>
                  </a:lnTo>
                  <a:lnTo>
                    <a:pt x="886" y="2558"/>
                  </a:lnTo>
                  <a:lnTo>
                    <a:pt x="886" y="2558"/>
                  </a:lnTo>
                  <a:lnTo>
                    <a:pt x="886" y="2552"/>
                  </a:lnTo>
                  <a:lnTo>
                    <a:pt x="886" y="2552"/>
                  </a:lnTo>
                  <a:lnTo>
                    <a:pt x="886" y="2552"/>
                  </a:lnTo>
                  <a:lnTo>
                    <a:pt x="886" y="2546"/>
                  </a:lnTo>
                  <a:lnTo>
                    <a:pt x="886" y="2546"/>
                  </a:lnTo>
                  <a:lnTo>
                    <a:pt x="886" y="2544"/>
                  </a:lnTo>
                  <a:lnTo>
                    <a:pt x="886" y="2544"/>
                  </a:lnTo>
                  <a:lnTo>
                    <a:pt x="886" y="2540"/>
                  </a:lnTo>
                  <a:lnTo>
                    <a:pt x="886" y="2540"/>
                  </a:lnTo>
                  <a:lnTo>
                    <a:pt x="886" y="2538"/>
                  </a:lnTo>
                  <a:lnTo>
                    <a:pt x="886" y="2538"/>
                  </a:lnTo>
                  <a:lnTo>
                    <a:pt x="886" y="2534"/>
                  </a:lnTo>
                  <a:lnTo>
                    <a:pt x="886" y="2534"/>
                  </a:lnTo>
                  <a:lnTo>
                    <a:pt x="884" y="2532"/>
                  </a:lnTo>
                  <a:lnTo>
                    <a:pt x="884" y="2532"/>
                  </a:lnTo>
                  <a:lnTo>
                    <a:pt x="884" y="2528"/>
                  </a:lnTo>
                  <a:lnTo>
                    <a:pt x="884" y="2528"/>
                  </a:lnTo>
                  <a:lnTo>
                    <a:pt x="884" y="2524"/>
                  </a:lnTo>
                  <a:lnTo>
                    <a:pt x="884" y="2524"/>
                  </a:lnTo>
                  <a:lnTo>
                    <a:pt x="882" y="2522"/>
                  </a:lnTo>
                  <a:lnTo>
                    <a:pt x="882" y="2522"/>
                  </a:lnTo>
                  <a:lnTo>
                    <a:pt x="882" y="2520"/>
                  </a:lnTo>
                  <a:lnTo>
                    <a:pt x="882" y="2520"/>
                  </a:lnTo>
                  <a:lnTo>
                    <a:pt x="882" y="2516"/>
                  </a:lnTo>
                  <a:lnTo>
                    <a:pt x="882" y="2516"/>
                  </a:lnTo>
                  <a:lnTo>
                    <a:pt x="880" y="2514"/>
                  </a:lnTo>
                  <a:lnTo>
                    <a:pt x="880" y="2514"/>
                  </a:lnTo>
                  <a:lnTo>
                    <a:pt x="880" y="2512"/>
                  </a:lnTo>
                  <a:lnTo>
                    <a:pt x="880" y="2512"/>
                  </a:lnTo>
                  <a:lnTo>
                    <a:pt x="880" y="2510"/>
                  </a:lnTo>
                  <a:lnTo>
                    <a:pt x="880" y="2510"/>
                  </a:lnTo>
                  <a:lnTo>
                    <a:pt x="880" y="2506"/>
                  </a:lnTo>
                  <a:lnTo>
                    <a:pt x="880" y="2506"/>
                  </a:lnTo>
                  <a:lnTo>
                    <a:pt x="880" y="2502"/>
                  </a:lnTo>
                  <a:lnTo>
                    <a:pt x="880" y="2502"/>
                  </a:lnTo>
                  <a:lnTo>
                    <a:pt x="878" y="2500"/>
                  </a:lnTo>
                  <a:lnTo>
                    <a:pt x="878" y="2500"/>
                  </a:lnTo>
                  <a:lnTo>
                    <a:pt x="878" y="2496"/>
                  </a:lnTo>
                  <a:lnTo>
                    <a:pt x="878" y="2496"/>
                  </a:lnTo>
                  <a:lnTo>
                    <a:pt x="876" y="2494"/>
                  </a:lnTo>
                  <a:lnTo>
                    <a:pt x="876" y="2494"/>
                  </a:lnTo>
                  <a:lnTo>
                    <a:pt x="876" y="2492"/>
                  </a:lnTo>
                  <a:lnTo>
                    <a:pt x="876" y="2492"/>
                  </a:lnTo>
                  <a:lnTo>
                    <a:pt x="876" y="2490"/>
                  </a:lnTo>
                  <a:lnTo>
                    <a:pt x="876" y="2490"/>
                  </a:lnTo>
                  <a:lnTo>
                    <a:pt x="876" y="2486"/>
                  </a:lnTo>
                  <a:lnTo>
                    <a:pt x="876" y="2486"/>
                  </a:lnTo>
                  <a:lnTo>
                    <a:pt x="874" y="2484"/>
                  </a:lnTo>
                  <a:lnTo>
                    <a:pt x="874" y="2484"/>
                  </a:lnTo>
                  <a:lnTo>
                    <a:pt x="876" y="2482"/>
                  </a:lnTo>
                  <a:lnTo>
                    <a:pt x="876" y="2482"/>
                  </a:lnTo>
                  <a:lnTo>
                    <a:pt x="876" y="2478"/>
                  </a:lnTo>
                  <a:lnTo>
                    <a:pt x="876" y="2478"/>
                  </a:lnTo>
                  <a:lnTo>
                    <a:pt x="874" y="2474"/>
                  </a:lnTo>
                  <a:lnTo>
                    <a:pt x="874" y="2474"/>
                  </a:lnTo>
                  <a:lnTo>
                    <a:pt x="874" y="2472"/>
                  </a:lnTo>
                  <a:lnTo>
                    <a:pt x="874" y="2472"/>
                  </a:lnTo>
                  <a:lnTo>
                    <a:pt x="874" y="2470"/>
                  </a:lnTo>
                  <a:lnTo>
                    <a:pt x="874" y="2470"/>
                  </a:lnTo>
                  <a:lnTo>
                    <a:pt x="874" y="2466"/>
                  </a:lnTo>
                  <a:lnTo>
                    <a:pt x="874" y="2466"/>
                  </a:lnTo>
                  <a:lnTo>
                    <a:pt x="874" y="2464"/>
                  </a:lnTo>
                  <a:lnTo>
                    <a:pt x="874" y="2464"/>
                  </a:lnTo>
                  <a:lnTo>
                    <a:pt x="874" y="2462"/>
                  </a:lnTo>
                  <a:lnTo>
                    <a:pt x="874" y="2462"/>
                  </a:lnTo>
                  <a:lnTo>
                    <a:pt x="876" y="2458"/>
                  </a:lnTo>
                  <a:lnTo>
                    <a:pt x="876" y="2458"/>
                  </a:lnTo>
                  <a:lnTo>
                    <a:pt x="878" y="2454"/>
                  </a:lnTo>
                  <a:lnTo>
                    <a:pt x="878" y="2450"/>
                  </a:lnTo>
                  <a:lnTo>
                    <a:pt x="878" y="2450"/>
                  </a:lnTo>
                  <a:lnTo>
                    <a:pt x="876" y="2446"/>
                  </a:lnTo>
                  <a:lnTo>
                    <a:pt x="876" y="2446"/>
                  </a:lnTo>
                  <a:lnTo>
                    <a:pt x="876" y="2444"/>
                  </a:lnTo>
                  <a:lnTo>
                    <a:pt x="876" y="2444"/>
                  </a:lnTo>
                  <a:lnTo>
                    <a:pt x="876" y="2442"/>
                  </a:lnTo>
                  <a:lnTo>
                    <a:pt x="876" y="2442"/>
                  </a:lnTo>
                  <a:lnTo>
                    <a:pt x="876" y="2438"/>
                  </a:lnTo>
                  <a:lnTo>
                    <a:pt x="876" y="2438"/>
                  </a:lnTo>
                  <a:lnTo>
                    <a:pt x="874" y="2436"/>
                  </a:lnTo>
                  <a:lnTo>
                    <a:pt x="874" y="2436"/>
                  </a:lnTo>
                  <a:lnTo>
                    <a:pt x="874" y="2434"/>
                  </a:lnTo>
                  <a:lnTo>
                    <a:pt x="874" y="2434"/>
                  </a:lnTo>
                  <a:lnTo>
                    <a:pt x="872" y="2430"/>
                  </a:lnTo>
                  <a:lnTo>
                    <a:pt x="872" y="2430"/>
                  </a:lnTo>
                  <a:lnTo>
                    <a:pt x="872" y="2428"/>
                  </a:lnTo>
                  <a:lnTo>
                    <a:pt x="872" y="2428"/>
                  </a:lnTo>
                  <a:lnTo>
                    <a:pt x="872" y="2428"/>
                  </a:lnTo>
                  <a:lnTo>
                    <a:pt x="872" y="2424"/>
                  </a:lnTo>
                  <a:lnTo>
                    <a:pt x="872" y="2424"/>
                  </a:lnTo>
                  <a:lnTo>
                    <a:pt x="870" y="2420"/>
                  </a:lnTo>
                  <a:lnTo>
                    <a:pt x="870" y="2420"/>
                  </a:lnTo>
                  <a:lnTo>
                    <a:pt x="870" y="2418"/>
                  </a:lnTo>
                  <a:lnTo>
                    <a:pt x="870" y="2418"/>
                  </a:lnTo>
                  <a:lnTo>
                    <a:pt x="870" y="2416"/>
                  </a:lnTo>
                  <a:lnTo>
                    <a:pt x="870" y="2416"/>
                  </a:lnTo>
                  <a:lnTo>
                    <a:pt x="872" y="2410"/>
                  </a:lnTo>
                  <a:lnTo>
                    <a:pt x="872" y="2410"/>
                  </a:lnTo>
                  <a:lnTo>
                    <a:pt x="870" y="2406"/>
                  </a:lnTo>
                  <a:lnTo>
                    <a:pt x="870" y="2406"/>
                  </a:lnTo>
                  <a:lnTo>
                    <a:pt x="868" y="2404"/>
                  </a:lnTo>
                  <a:lnTo>
                    <a:pt x="868" y="2404"/>
                  </a:lnTo>
                  <a:lnTo>
                    <a:pt x="868" y="2400"/>
                  </a:lnTo>
                  <a:lnTo>
                    <a:pt x="868" y="2400"/>
                  </a:lnTo>
                  <a:lnTo>
                    <a:pt x="868" y="2396"/>
                  </a:lnTo>
                  <a:lnTo>
                    <a:pt x="868" y="2396"/>
                  </a:lnTo>
                  <a:lnTo>
                    <a:pt x="868" y="2394"/>
                  </a:lnTo>
                  <a:lnTo>
                    <a:pt x="868" y="2392"/>
                  </a:lnTo>
                  <a:lnTo>
                    <a:pt x="868" y="2392"/>
                  </a:lnTo>
                  <a:lnTo>
                    <a:pt x="868" y="2388"/>
                  </a:lnTo>
                  <a:lnTo>
                    <a:pt x="868" y="2388"/>
                  </a:lnTo>
                  <a:lnTo>
                    <a:pt x="868" y="2384"/>
                  </a:lnTo>
                  <a:lnTo>
                    <a:pt x="868" y="2384"/>
                  </a:lnTo>
                  <a:lnTo>
                    <a:pt x="868" y="2382"/>
                  </a:lnTo>
                  <a:lnTo>
                    <a:pt x="868" y="2382"/>
                  </a:lnTo>
                  <a:lnTo>
                    <a:pt x="868" y="2380"/>
                  </a:lnTo>
                  <a:lnTo>
                    <a:pt x="868" y="2380"/>
                  </a:lnTo>
                  <a:lnTo>
                    <a:pt x="868" y="2376"/>
                  </a:lnTo>
                  <a:lnTo>
                    <a:pt x="868" y="2376"/>
                  </a:lnTo>
                  <a:lnTo>
                    <a:pt x="868" y="2372"/>
                  </a:lnTo>
                  <a:lnTo>
                    <a:pt x="868" y="2370"/>
                  </a:lnTo>
                  <a:lnTo>
                    <a:pt x="868" y="2370"/>
                  </a:lnTo>
                  <a:lnTo>
                    <a:pt x="868" y="2368"/>
                  </a:lnTo>
                  <a:lnTo>
                    <a:pt x="868" y="2368"/>
                  </a:lnTo>
                  <a:lnTo>
                    <a:pt x="868" y="2364"/>
                  </a:lnTo>
                  <a:lnTo>
                    <a:pt x="868" y="2364"/>
                  </a:lnTo>
                  <a:lnTo>
                    <a:pt x="868" y="2360"/>
                  </a:lnTo>
                  <a:lnTo>
                    <a:pt x="868" y="2360"/>
                  </a:lnTo>
                  <a:lnTo>
                    <a:pt x="866" y="2358"/>
                  </a:lnTo>
                  <a:lnTo>
                    <a:pt x="866" y="2358"/>
                  </a:lnTo>
                  <a:lnTo>
                    <a:pt x="866" y="2356"/>
                  </a:lnTo>
                  <a:lnTo>
                    <a:pt x="866" y="2356"/>
                  </a:lnTo>
                  <a:lnTo>
                    <a:pt x="866" y="2352"/>
                  </a:lnTo>
                  <a:lnTo>
                    <a:pt x="866" y="2352"/>
                  </a:lnTo>
                  <a:lnTo>
                    <a:pt x="864" y="2346"/>
                  </a:lnTo>
                  <a:lnTo>
                    <a:pt x="864" y="2346"/>
                  </a:lnTo>
                  <a:lnTo>
                    <a:pt x="864" y="2344"/>
                  </a:lnTo>
                  <a:lnTo>
                    <a:pt x="864" y="2344"/>
                  </a:lnTo>
                  <a:lnTo>
                    <a:pt x="864" y="2342"/>
                  </a:lnTo>
                  <a:lnTo>
                    <a:pt x="864" y="2340"/>
                  </a:lnTo>
                  <a:lnTo>
                    <a:pt x="864" y="2340"/>
                  </a:lnTo>
                  <a:lnTo>
                    <a:pt x="866" y="2336"/>
                  </a:lnTo>
                  <a:lnTo>
                    <a:pt x="866" y="2334"/>
                  </a:lnTo>
                  <a:lnTo>
                    <a:pt x="866" y="2334"/>
                  </a:lnTo>
                  <a:lnTo>
                    <a:pt x="866" y="2330"/>
                  </a:lnTo>
                  <a:lnTo>
                    <a:pt x="866" y="2330"/>
                  </a:lnTo>
                  <a:lnTo>
                    <a:pt x="866" y="2326"/>
                  </a:lnTo>
                  <a:lnTo>
                    <a:pt x="866" y="2326"/>
                  </a:lnTo>
                  <a:lnTo>
                    <a:pt x="866" y="2324"/>
                  </a:lnTo>
                  <a:lnTo>
                    <a:pt x="866" y="2324"/>
                  </a:lnTo>
                  <a:lnTo>
                    <a:pt x="862" y="2316"/>
                  </a:lnTo>
                  <a:lnTo>
                    <a:pt x="862" y="2316"/>
                  </a:lnTo>
                  <a:lnTo>
                    <a:pt x="860" y="2312"/>
                  </a:lnTo>
                  <a:lnTo>
                    <a:pt x="860" y="2312"/>
                  </a:lnTo>
                  <a:lnTo>
                    <a:pt x="858" y="2306"/>
                  </a:lnTo>
                  <a:lnTo>
                    <a:pt x="858" y="2306"/>
                  </a:lnTo>
                  <a:lnTo>
                    <a:pt x="858" y="2304"/>
                  </a:lnTo>
                  <a:lnTo>
                    <a:pt x="858" y="2304"/>
                  </a:lnTo>
                  <a:lnTo>
                    <a:pt x="858" y="2300"/>
                  </a:lnTo>
                  <a:lnTo>
                    <a:pt x="858" y="2300"/>
                  </a:lnTo>
                  <a:lnTo>
                    <a:pt x="858" y="2298"/>
                  </a:lnTo>
                  <a:lnTo>
                    <a:pt x="858" y="2298"/>
                  </a:lnTo>
                  <a:lnTo>
                    <a:pt x="858" y="2294"/>
                  </a:lnTo>
                  <a:lnTo>
                    <a:pt x="858" y="2294"/>
                  </a:lnTo>
                  <a:lnTo>
                    <a:pt x="858" y="2292"/>
                  </a:lnTo>
                  <a:lnTo>
                    <a:pt x="858" y="2292"/>
                  </a:lnTo>
                  <a:lnTo>
                    <a:pt x="856" y="2288"/>
                  </a:lnTo>
                  <a:lnTo>
                    <a:pt x="856" y="2288"/>
                  </a:lnTo>
                  <a:lnTo>
                    <a:pt x="856" y="2286"/>
                  </a:lnTo>
                  <a:lnTo>
                    <a:pt x="856" y="2286"/>
                  </a:lnTo>
                  <a:lnTo>
                    <a:pt x="858" y="2284"/>
                  </a:lnTo>
                  <a:lnTo>
                    <a:pt x="858" y="2282"/>
                  </a:lnTo>
                  <a:lnTo>
                    <a:pt x="858" y="2282"/>
                  </a:lnTo>
                  <a:lnTo>
                    <a:pt x="860" y="2278"/>
                  </a:lnTo>
                  <a:lnTo>
                    <a:pt x="860" y="2278"/>
                  </a:lnTo>
                  <a:lnTo>
                    <a:pt x="860" y="2276"/>
                  </a:lnTo>
                  <a:lnTo>
                    <a:pt x="860" y="2276"/>
                  </a:lnTo>
                  <a:lnTo>
                    <a:pt x="860" y="2268"/>
                  </a:lnTo>
                  <a:lnTo>
                    <a:pt x="860" y="2268"/>
                  </a:lnTo>
                  <a:lnTo>
                    <a:pt x="860" y="2266"/>
                  </a:lnTo>
                  <a:lnTo>
                    <a:pt x="860" y="2266"/>
                  </a:lnTo>
                  <a:lnTo>
                    <a:pt x="860" y="2266"/>
                  </a:lnTo>
                  <a:lnTo>
                    <a:pt x="858" y="2262"/>
                  </a:lnTo>
                  <a:lnTo>
                    <a:pt x="858" y="2262"/>
                  </a:lnTo>
                  <a:lnTo>
                    <a:pt x="858" y="2260"/>
                  </a:lnTo>
                  <a:lnTo>
                    <a:pt x="858" y="2260"/>
                  </a:lnTo>
                  <a:lnTo>
                    <a:pt x="856" y="2256"/>
                  </a:lnTo>
                  <a:lnTo>
                    <a:pt x="856" y="2256"/>
                  </a:lnTo>
                  <a:lnTo>
                    <a:pt x="856" y="2254"/>
                  </a:lnTo>
                  <a:lnTo>
                    <a:pt x="856" y="2254"/>
                  </a:lnTo>
                  <a:lnTo>
                    <a:pt x="856" y="2250"/>
                  </a:lnTo>
                  <a:lnTo>
                    <a:pt x="856" y="2250"/>
                  </a:lnTo>
                  <a:lnTo>
                    <a:pt x="854" y="2248"/>
                  </a:lnTo>
                  <a:lnTo>
                    <a:pt x="854" y="2248"/>
                  </a:lnTo>
                  <a:lnTo>
                    <a:pt x="852" y="2246"/>
                  </a:lnTo>
                  <a:lnTo>
                    <a:pt x="852" y="2246"/>
                  </a:lnTo>
                  <a:lnTo>
                    <a:pt x="852" y="2242"/>
                  </a:lnTo>
                  <a:lnTo>
                    <a:pt x="852" y="2242"/>
                  </a:lnTo>
                  <a:lnTo>
                    <a:pt x="852" y="2240"/>
                  </a:lnTo>
                  <a:lnTo>
                    <a:pt x="852" y="2240"/>
                  </a:lnTo>
                  <a:lnTo>
                    <a:pt x="852" y="2238"/>
                  </a:lnTo>
                  <a:lnTo>
                    <a:pt x="852" y="2238"/>
                  </a:lnTo>
                  <a:lnTo>
                    <a:pt x="854" y="2234"/>
                  </a:lnTo>
                  <a:lnTo>
                    <a:pt x="854" y="2234"/>
                  </a:lnTo>
                  <a:lnTo>
                    <a:pt x="854" y="2232"/>
                  </a:lnTo>
                  <a:lnTo>
                    <a:pt x="854" y="2232"/>
                  </a:lnTo>
                  <a:lnTo>
                    <a:pt x="854" y="2230"/>
                  </a:lnTo>
                  <a:lnTo>
                    <a:pt x="854" y="2230"/>
                  </a:lnTo>
                  <a:lnTo>
                    <a:pt x="856" y="2224"/>
                  </a:lnTo>
                  <a:lnTo>
                    <a:pt x="856" y="2224"/>
                  </a:lnTo>
                  <a:lnTo>
                    <a:pt x="856" y="2222"/>
                  </a:lnTo>
                  <a:lnTo>
                    <a:pt x="856" y="2222"/>
                  </a:lnTo>
                  <a:lnTo>
                    <a:pt x="856" y="2216"/>
                  </a:lnTo>
                  <a:lnTo>
                    <a:pt x="856" y="2216"/>
                  </a:lnTo>
                  <a:lnTo>
                    <a:pt x="856" y="2212"/>
                  </a:lnTo>
                  <a:lnTo>
                    <a:pt x="856" y="2212"/>
                  </a:lnTo>
                  <a:lnTo>
                    <a:pt x="854" y="2210"/>
                  </a:lnTo>
                  <a:lnTo>
                    <a:pt x="854" y="2210"/>
                  </a:lnTo>
                  <a:lnTo>
                    <a:pt x="854" y="2208"/>
                  </a:lnTo>
                  <a:lnTo>
                    <a:pt x="854" y="2208"/>
                  </a:lnTo>
                  <a:lnTo>
                    <a:pt x="852" y="2206"/>
                  </a:lnTo>
                  <a:lnTo>
                    <a:pt x="852" y="2206"/>
                  </a:lnTo>
                  <a:lnTo>
                    <a:pt x="852" y="2200"/>
                  </a:lnTo>
                  <a:lnTo>
                    <a:pt x="852" y="2200"/>
                  </a:lnTo>
                  <a:lnTo>
                    <a:pt x="852" y="2194"/>
                  </a:lnTo>
                  <a:lnTo>
                    <a:pt x="852" y="2194"/>
                  </a:lnTo>
                  <a:lnTo>
                    <a:pt x="852" y="2192"/>
                  </a:lnTo>
                  <a:lnTo>
                    <a:pt x="852" y="2192"/>
                  </a:lnTo>
                  <a:lnTo>
                    <a:pt x="850" y="2186"/>
                  </a:lnTo>
                  <a:lnTo>
                    <a:pt x="850" y="2186"/>
                  </a:lnTo>
                  <a:lnTo>
                    <a:pt x="850" y="2184"/>
                  </a:lnTo>
                  <a:lnTo>
                    <a:pt x="850" y="2184"/>
                  </a:lnTo>
                  <a:lnTo>
                    <a:pt x="850" y="2182"/>
                  </a:lnTo>
                  <a:lnTo>
                    <a:pt x="850" y="2182"/>
                  </a:lnTo>
                  <a:lnTo>
                    <a:pt x="848" y="2178"/>
                  </a:lnTo>
                  <a:lnTo>
                    <a:pt x="848" y="2178"/>
                  </a:lnTo>
                  <a:lnTo>
                    <a:pt x="846" y="2176"/>
                  </a:lnTo>
                  <a:lnTo>
                    <a:pt x="846" y="2176"/>
                  </a:lnTo>
                  <a:lnTo>
                    <a:pt x="848" y="2176"/>
                  </a:lnTo>
                  <a:lnTo>
                    <a:pt x="848" y="2176"/>
                  </a:lnTo>
                  <a:lnTo>
                    <a:pt x="850" y="2172"/>
                  </a:lnTo>
                  <a:lnTo>
                    <a:pt x="850" y="2172"/>
                  </a:lnTo>
                  <a:lnTo>
                    <a:pt x="850" y="2170"/>
                  </a:lnTo>
                  <a:lnTo>
                    <a:pt x="850" y="2166"/>
                  </a:lnTo>
                  <a:lnTo>
                    <a:pt x="850" y="2164"/>
                  </a:lnTo>
                  <a:lnTo>
                    <a:pt x="850" y="2164"/>
                  </a:lnTo>
                  <a:lnTo>
                    <a:pt x="848" y="2162"/>
                  </a:lnTo>
                  <a:lnTo>
                    <a:pt x="848" y="2162"/>
                  </a:lnTo>
                  <a:lnTo>
                    <a:pt x="848" y="2160"/>
                  </a:lnTo>
                  <a:lnTo>
                    <a:pt x="848" y="2160"/>
                  </a:lnTo>
                  <a:lnTo>
                    <a:pt x="846" y="2154"/>
                  </a:lnTo>
                  <a:lnTo>
                    <a:pt x="846" y="2154"/>
                  </a:lnTo>
                  <a:lnTo>
                    <a:pt x="846" y="2150"/>
                  </a:lnTo>
                  <a:lnTo>
                    <a:pt x="846" y="2150"/>
                  </a:lnTo>
                  <a:lnTo>
                    <a:pt x="846" y="2144"/>
                  </a:lnTo>
                  <a:lnTo>
                    <a:pt x="846" y="2144"/>
                  </a:lnTo>
                  <a:lnTo>
                    <a:pt x="848" y="2142"/>
                  </a:lnTo>
                  <a:lnTo>
                    <a:pt x="848" y="2142"/>
                  </a:lnTo>
                  <a:lnTo>
                    <a:pt x="848" y="2138"/>
                  </a:lnTo>
                  <a:lnTo>
                    <a:pt x="848" y="2138"/>
                  </a:lnTo>
                  <a:lnTo>
                    <a:pt x="848" y="2134"/>
                  </a:lnTo>
                  <a:lnTo>
                    <a:pt x="846" y="2132"/>
                  </a:lnTo>
                  <a:lnTo>
                    <a:pt x="846" y="2132"/>
                  </a:lnTo>
                  <a:lnTo>
                    <a:pt x="846" y="2128"/>
                  </a:lnTo>
                  <a:lnTo>
                    <a:pt x="846" y="2128"/>
                  </a:lnTo>
                  <a:lnTo>
                    <a:pt x="846" y="2126"/>
                  </a:lnTo>
                  <a:lnTo>
                    <a:pt x="846" y="2126"/>
                  </a:lnTo>
                  <a:lnTo>
                    <a:pt x="844" y="2120"/>
                  </a:lnTo>
                  <a:lnTo>
                    <a:pt x="844" y="2120"/>
                  </a:lnTo>
                  <a:lnTo>
                    <a:pt x="842" y="2120"/>
                  </a:lnTo>
                  <a:lnTo>
                    <a:pt x="842" y="2120"/>
                  </a:lnTo>
                  <a:lnTo>
                    <a:pt x="842" y="2114"/>
                  </a:lnTo>
                  <a:lnTo>
                    <a:pt x="842" y="2114"/>
                  </a:lnTo>
                  <a:lnTo>
                    <a:pt x="840" y="2112"/>
                  </a:lnTo>
                  <a:lnTo>
                    <a:pt x="840" y="2112"/>
                  </a:lnTo>
                  <a:lnTo>
                    <a:pt x="840" y="2110"/>
                  </a:lnTo>
                  <a:lnTo>
                    <a:pt x="840" y="2110"/>
                  </a:lnTo>
                  <a:lnTo>
                    <a:pt x="840" y="2108"/>
                  </a:lnTo>
                  <a:lnTo>
                    <a:pt x="840" y="2108"/>
                  </a:lnTo>
                  <a:lnTo>
                    <a:pt x="840" y="2104"/>
                  </a:lnTo>
                  <a:lnTo>
                    <a:pt x="840" y="2104"/>
                  </a:lnTo>
                  <a:lnTo>
                    <a:pt x="840" y="2102"/>
                  </a:lnTo>
                  <a:lnTo>
                    <a:pt x="840" y="2102"/>
                  </a:lnTo>
                  <a:lnTo>
                    <a:pt x="840" y="2098"/>
                  </a:lnTo>
                  <a:lnTo>
                    <a:pt x="840" y="2098"/>
                  </a:lnTo>
                  <a:lnTo>
                    <a:pt x="840" y="2096"/>
                  </a:lnTo>
                  <a:lnTo>
                    <a:pt x="840" y="2096"/>
                  </a:lnTo>
                  <a:lnTo>
                    <a:pt x="840" y="2094"/>
                  </a:lnTo>
                  <a:lnTo>
                    <a:pt x="840" y="2094"/>
                  </a:lnTo>
                  <a:lnTo>
                    <a:pt x="838" y="2090"/>
                  </a:lnTo>
                  <a:lnTo>
                    <a:pt x="838" y="2090"/>
                  </a:lnTo>
                  <a:lnTo>
                    <a:pt x="838" y="2088"/>
                  </a:lnTo>
                  <a:lnTo>
                    <a:pt x="838" y="2088"/>
                  </a:lnTo>
                  <a:lnTo>
                    <a:pt x="838" y="2086"/>
                  </a:lnTo>
                  <a:lnTo>
                    <a:pt x="838" y="2086"/>
                  </a:lnTo>
                  <a:lnTo>
                    <a:pt x="838" y="2082"/>
                  </a:lnTo>
                  <a:lnTo>
                    <a:pt x="838" y="2082"/>
                  </a:lnTo>
                  <a:lnTo>
                    <a:pt x="838" y="2080"/>
                  </a:lnTo>
                  <a:lnTo>
                    <a:pt x="838" y="2080"/>
                  </a:lnTo>
                  <a:lnTo>
                    <a:pt x="838" y="2076"/>
                  </a:lnTo>
                  <a:lnTo>
                    <a:pt x="838" y="2076"/>
                  </a:lnTo>
                  <a:lnTo>
                    <a:pt x="840" y="2074"/>
                  </a:lnTo>
                  <a:lnTo>
                    <a:pt x="840" y="2074"/>
                  </a:lnTo>
                  <a:lnTo>
                    <a:pt x="840" y="2072"/>
                  </a:lnTo>
                  <a:lnTo>
                    <a:pt x="840" y="2070"/>
                  </a:lnTo>
                  <a:lnTo>
                    <a:pt x="840" y="2070"/>
                  </a:lnTo>
                  <a:lnTo>
                    <a:pt x="840" y="2066"/>
                  </a:lnTo>
                  <a:lnTo>
                    <a:pt x="840" y="2066"/>
                  </a:lnTo>
                  <a:lnTo>
                    <a:pt x="840" y="2062"/>
                  </a:lnTo>
                  <a:lnTo>
                    <a:pt x="840" y="2062"/>
                  </a:lnTo>
                  <a:lnTo>
                    <a:pt x="840" y="2060"/>
                  </a:lnTo>
                  <a:lnTo>
                    <a:pt x="840" y="2060"/>
                  </a:lnTo>
                  <a:lnTo>
                    <a:pt x="840" y="2054"/>
                  </a:lnTo>
                  <a:lnTo>
                    <a:pt x="840" y="2054"/>
                  </a:lnTo>
                  <a:lnTo>
                    <a:pt x="838" y="2050"/>
                  </a:lnTo>
                  <a:lnTo>
                    <a:pt x="838" y="2048"/>
                  </a:lnTo>
                  <a:lnTo>
                    <a:pt x="838" y="2048"/>
                  </a:lnTo>
                  <a:lnTo>
                    <a:pt x="838" y="2046"/>
                  </a:lnTo>
                  <a:lnTo>
                    <a:pt x="838" y="2046"/>
                  </a:lnTo>
                  <a:lnTo>
                    <a:pt x="838" y="2042"/>
                  </a:lnTo>
                  <a:lnTo>
                    <a:pt x="838" y="2042"/>
                  </a:lnTo>
                  <a:lnTo>
                    <a:pt x="836" y="2036"/>
                  </a:lnTo>
                  <a:lnTo>
                    <a:pt x="836" y="2036"/>
                  </a:lnTo>
                  <a:lnTo>
                    <a:pt x="834" y="2032"/>
                  </a:lnTo>
                  <a:lnTo>
                    <a:pt x="834" y="2032"/>
                  </a:lnTo>
                  <a:lnTo>
                    <a:pt x="834" y="2030"/>
                  </a:lnTo>
                  <a:lnTo>
                    <a:pt x="834" y="2030"/>
                  </a:lnTo>
                  <a:lnTo>
                    <a:pt x="834" y="2026"/>
                  </a:lnTo>
                  <a:lnTo>
                    <a:pt x="834" y="2026"/>
                  </a:lnTo>
                  <a:lnTo>
                    <a:pt x="834" y="2024"/>
                  </a:lnTo>
                  <a:lnTo>
                    <a:pt x="834" y="2024"/>
                  </a:lnTo>
                  <a:lnTo>
                    <a:pt x="836" y="2020"/>
                  </a:lnTo>
                  <a:lnTo>
                    <a:pt x="836" y="2020"/>
                  </a:lnTo>
                  <a:lnTo>
                    <a:pt x="836" y="2018"/>
                  </a:lnTo>
                  <a:lnTo>
                    <a:pt x="834" y="2014"/>
                  </a:lnTo>
                  <a:lnTo>
                    <a:pt x="834" y="2014"/>
                  </a:lnTo>
                  <a:lnTo>
                    <a:pt x="834" y="2014"/>
                  </a:lnTo>
                  <a:lnTo>
                    <a:pt x="834" y="2014"/>
                  </a:lnTo>
                  <a:lnTo>
                    <a:pt x="834" y="2012"/>
                  </a:lnTo>
                  <a:lnTo>
                    <a:pt x="834" y="2012"/>
                  </a:lnTo>
                  <a:lnTo>
                    <a:pt x="834" y="2008"/>
                  </a:lnTo>
                  <a:lnTo>
                    <a:pt x="834" y="2008"/>
                  </a:lnTo>
                  <a:lnTo>
                    <a:pt x="832" y="2004"/>
                  </a:lnTo>
                  <a:lnTo>
                    <a:pt x="830" y="2002"/>
                  </a:lnTo>
                  <a:lnTo>
                    <a:pt x="830" y="2002"/>
                  </a:lnTo>
                  <a:lnTo>
                    <a:pt x="830" y="2000"/>
                  </a:lnTo>
                  <a:lnTo>
                    <a:pt x="830" y="2000"/>
                  </a:lnTo>
                  <a:lnTo>
                    <a:pt x="828" y="1998"/>
                  </a:lnTo>
                  <a:lnTo>
                    <a:pt x="828" y="1998"/>
                  </a:lnTo>
                  <a:lnTo>
                    <a:pt x="828" y="1996"/>
                  </a:lnTo>
                  <a:lnTo>
                    <a:pt x="828" y="1996"/>
                  </a:lnTo>
                  <a:lnTo>
                    <a:pt x="830" y="1994"/>
                  </a:lnTo>
                  <a:lnTo>
                    <a:pt x="830" y="1994"/>
                  </a:lnTo>
                  <a:lnTo>
                    <a:pt x="832" y="1990"/>
                  </a:lnTo>
                  <a:lnTo>
                    <a:pt x="832" y="1990"/>
                  </a:lnTo>
                  <a:lnTo>
                    <a:pt x="832" y="1988"/>
                  </a:lnTo>
                  <a:lnTo>
                    <a:pt x="832" y="1988"/>
                  </a:lnTo>
                  <a:lnTo>
                    <a:pt x="832" y="1984"/>
                  </a:lnTo>
                  <a:lnTo>
                    <a:pt x="832" y="1984"/>
                  </a:lnTo>
                  <a:lnTo>
                    <a:pt x="832" y="1980"/>
                  </a:lnTo>
                  <a:lnTo>
                    <a:pt x="832" y="1980"/>
                  </a:lnTo>
                  <a:lnTo>
                    <a:pt x="832" y="1978"/>
                  </a:lnTo>
                  <a:lnTo>
                    <a:pt x="832" y="1978"/>
                  </a:lnTo>
                  <a:lnTo>
                    <a:pt x="832" y="1976"/>
                  </a:lnTo>
                  <a:lnTo>
                    <a:pt x="832" y="1976"/>
                  </a:lnTo>
                  <a:lnTo>
                    <a:pt x="832" y="1974"/>
                  </a:lnTo>
                  <a:lnTo>
                    <a:pt x="832" y="1974"/>
                  </a:lnTo>
                  <a:lnTo>
                    <a:pt x="832" y="1972"/>
                  </a:lnTo>
                  <a:lnTo>
                    <a:pt x="832" y="1972"/>
                  </a:lnTo>
                  <a:lnTo>
                    <a:pt x="832" y="1968"/>
                  </a:lnTo>
                  <a:lnTo>
                    <a:pt x="832" y="1968"/>
                  </a:lnTo>
                  <a:lnTo>
                    <a:pt x="834" y="1966"/>
                  </a:lnTo>
                  <a:lnTo>
                    <a:pt x="834" y="1962"/>
                  </a:lnTo>
                  <a:lnTo>
                    <a:pt x="834" y="1962"/>
                  </a:lnTo>
                  <a:lnTo>
                    <a:pt x="832" y="1958"/>
                  </a:lnTo>
                  <a:lnTo>
                    <a:pt x="832" y="1958"/>
                  </a:lnTo>
                  <a:lnTo>
                    <a:pt x="830" y="1954"/>
                  </a:lnTo>
                  <a:lnTo>
                    <a:pt x="830" y="1954"/>
                  </a:lnTo>
                  <a:lnTo>
                    <a:pt x="830" y="1952"/>
                  </a:lnTo>
                  <a:lnTo>
                    <a:pt x="830" y="1952"/>
                  </a:lnTo>
                  <a:lnTo>
                    <a:pt x="830" y="1948"/>
                  </a:lnTo>
                  <a:lnTo>
                    <a:pt x="830" y="1948"/>
                  </a:lnTo>
                  <a:lnTo>
                    <a:pt x="828" y="1944"/>
                  </a:lnTo>
                  <a:lnTo>
                    <a:pt x="828" y="1944"/>
                  </a:lnTo>
                  <a:lnTo>
                    <a:pt x="828" y="1944"/>
                  </a:lnTo>
                  <a:lnTo>
                    <a:pt x="828" y="1944"/>
                  </a:lnTo>
                  <a:lnTo>
                    <a:pt x="828" y="1942"/>
                  </a:lnTo>
                  <a:lnTo>
                    <a:pt x="828" y="1942"/>
                  </a:lnTo>
                  <a:lnTo>
                    <a:pt x="828" y="1938"/>
                  </a:lnTo>
                  <a:lnTo>
                    <a:pt x="828" y="1938"/>
                  </a:lnTo>
                  <a:lnTo>
                    <a:pt x="828" y="1934"/>
                  </a:lnTo>
                  <a:lnTo>
                    <a:pt x="828" y="1934"/>
                  </a:lnTo>
                  <a:lnTo>
                    <a:pt x="828" y="1930"/>
                  </a:lnTo>
                  <a:lnTo>
                    <a:pt x="828" y="1930"/>
                  </a:lnTo>
                  <a:lnTo>
                    <a:pt x="828" y="1930"/>
                  </a:lnTo>
                  <a:lnTo>
                    <a:pt x="828" y="1930"/>
                  </a:lnTo>
                  <a:lnTo>
                    <a:pt x="828" y="1930"/>
                  </a:lnTo>
                  <a:lnTo>
                    <a:pt x="830" y="1930"/>
                  </a:lnTo>
                  <a:lnTo>
                    <a:pt x="834" y="1930"/>
                  </a:lnTo>
                  <a:lnTo>
                    <a:pt x="836" y="1930"/>
                  </a:lnTo>
                  <a:lnTo>
                    <a:pt x="836" y="1930"/>
                  </a:lnTo>
                  <a:lnTo>
                    <a:pt x="842" y="1928"/>
                  </a:lnTo>
                  <a:lnTo>
                    <a:pt x="842" y="1928"/>
                  </a:lnTo>
                  <a:lnTo>
                    <a:pt x="844" y="1928"/>
                  </a:lnTo>
                  <a:lnTo>
                    <a:pt x="846" y="1930"/>
                  </a:lnTo>
                  <a:lnTo>
                    <a:pt x="846" y="1930"/>
                  </a:lnTo>
                  <a:lnTo>
                    <a:pt x="848" y="1930"/>
                  </a:lnTo>
                  <a:lnTo>
                    <a:pt x="850" y="1930"/>
                  </a:lnTo>
                  <a:lnTo>
                    <a:pt x="850" y="1930"/>
                  </a:lnTo>
                  <a:lnTo>
                    <a:pt x="852" y="1930"/>
                  </a:lnTo>
                  <a:lnTo>
                    <a:pt x="852" y="1930"/>
                  </a:lnTo>
                  <a:lnTo>
                    <a:pt x="852" y="1930"/>
                  </a:lnTo>
                  <a:lnTo>
                    <a:pt x="852" y="1930"/>
                  </a:lnTo>
                  <a:lnTo>
                    <a:pt x="856" y="1930"/>
                  </a:lnTo>
                  <a:lnTo>
                    <a:pt x="856" y="1930"/>
                  </a:lnTo>
                  <a:lnTo>
                    <a:pt x="858" y="1930"/>
                  </a:lnTo>
                  <a:lnTo>
                    <a:pt x="858" y="1930"/>
                  </a:lnTo>
                  <a:lnTo>
                    <a:pt x="858" y="1930"/>
                  </a:lnTo>
                  <a:lnTo>
                    <a:pt x="858" y="1932"/>
                  </a:lnTo>
                  <a:lnTo>
                    <a:pt x="860" y="1932"/>
                  </a:lnTo>
                  <a:lnTo>
                    <a:pt x="860" y="1932"/>
                  </a:lnTo>
                  <a:lnTo>
                    <a:pt x="864" y="1930"/>
                  </a:lnTo>
                  <a:lnTo>
                    <a:pt x="866" y="1930"/>
                  </a:lnTo>
                  <a:lnTo>
                    <a:pt x="866" y="1930"/>
                  </a:lnTo>
                  <a:lnTo>
                    <a:pt x="870" y="1930"/>
                  </a:lnTo>
                  <a:lnTo>
                    <a:pt x="870" y="1930"/>
                  </a:lnTo>
                  <a:lnTo>
                    <a:pt x="872" y="1930"/>
                  </a:lnTo>
                  <a:lnTo>
                    <a:pt x="872" y="1930"/>
                  </a:lnTo>
                  <a:lnTo>
                    <a:pt x="874" y="1930"/>
                  </a:lnTo>
                  <a:lnTo>
                    <a:pt x="874" y="1930"/>
                  </a:lnTo>
                  <a:lnTo>
                    <a:pt x="876" y="1932"/>
                  </a:lnTo>
                  <a:lnTo>
                    <a:pt x="876" y="1932"/>
                  </a:lnTo>
                  <a:lnTo>
                    <a:pt x="880" y="1932"/>
                  </a:lnTo>
                  <a:lnTo>
                    <a:pt x="882" y="1932"/>
                  </a:lnTo>
                  <a:lnTo>
                    <a:pt x="886" y="1932"/>
                  </a:lnTo>
                  <a:lnTo>
                    <a:pt x="886" y="1932"/>
                  </a:lnTo>
                  <a:lnTo>
                    <a:pt x="890" y="1932"/>
                  </a:lnTo>
                  <a:lnTo>
                    <a:pt x="890" y="1932"/>
                  </a:lnTo>
                  <a:lnTo>
                    <a:pt x="892" y="1930"/>
                  </a:lnTo>
                  <a:lnTo>
                    <a:pt x="892" y="1930"/>
                  </a:lnTo>
                  <a:lnTo>
                    <a:pt x="894" y="1930"/>
                  </a:lnTo>
                  <a:lnTo>
                    <a:pt x="894" y="1930"/>
                  </a:lnTo>
                  <a:lnTo>
                    <a:pt x="900" y="1932"/>
                  </a:lnTo>
                  <a:lnTo>
                    <a:pt x="900" y="1932"/>
                  </a:lnTo>
                  <a:lnTo>
                    <a:pt x="904" y="1932"/>
                  </a:lnTo>
                  <a:lnTo>
                    <a:pt x="904" y="1932"/>
                  </a:lnTo>
                  <a:lnTo>
                    <a:pt x="906" y="1932"/>
                  </a:lnTo>
                  <a:lnTo>
                    <a:pt x="906" y="1932"/>
                  </a:lnTo>
                  <a:lnTo>
                    <a:pt x="908" y="1932"/>
                  </a:lnTo>
                  <a:lnTo>
                    <a:pt x="908" y="1932"/>
                  </a:lnTo>
                  <a:lnTo>
                    <a:pt x="908" y="1932"/>
                  </a:lnTo>
                  <a:lnTo>
                    <a:pt x="914" y="1930"/>
                  </a:lnTo>
                  <a:lnTo>
                    <a:pt x="914" y="1930"/>
                  </a:lnTo>
                  <a:lnTo>
                    <a:pt x="916" y="1930"/>
                  </a:lnTo>
                  <a:lnTo>
                    <a:pt x="916" y="1930"/>
                  </a:lnTo>
                  <a:lnTo>
                    <a:pt x="920" y="1930"/>
                  </a:lnTo>
                  <a:lnTo>
                    <a:pt x="920" y="1930"/>
                  </a:lnTo>
                  <a:lnTo>
                    <a:pt x="928" y="1930"/>
                  </a:lnTo>
                  <a:lnTo>
                    <a:pt x="928" y="1930"/>
                  </a:lnTo>
                  <a:lnTo>
                    <a:pt x="930" y="1932"/>
                  </a:lnTo>
                  <a:lnTo>
                    <a:pt x="932" y="1932"/>
                  </a:lnTo>
                  <a:lnTo>
                    <a:pt x="932" y="1932"/>
                  </a:lnTo>
                  <a:lnTo>
                    <a:pt x="934" y="1932"/>
                  </a:lnTo>
                  <a:lnTo>
                    <a:pt x="934" y="1932"/>
                  </a:lnTo>
                  <a:lnTo>
                    <a:pt x="934" y="1932"/>
                  </a:lnTo>
                  <a:lnTo>
                    <a:pt x="934" y="1932"/>
                  </a:lnTo>
                  <a:lnTo>
                    <a:pt x="936" y="1934"/>
                  </a:lnTo>
                  <a:lnTo>
                    <a:pt x="940" y="1934"/>
                  </a:lnTo>
                  <a:lnTo>
                    <a:pt x="940" y="1934"/>
                  </a:lnTo>
                  <a:lnTo>
                    <a:pt x="944" y="1934"/>
                  </a:lnTo>
                  <a:lnTo>
                    <a:pt x="944" y="1934"/>
                  </a:lnTo>
                  <a:lnTo>
                    <a:pt x="946" y="1934"/>
                  </a:lnTo>
                  <a:lnTo>
                    <a:pt x="946" y="1934"/>
                  </a:lnTo>
                  <a:lnTo>
                    <a:pt x="948" y="1934"/>
                  </a:lnTo>
                  <a:lnTo>
                    <a:pt x="950" y="1934"/>
                  </a:lnTo>
                  <a:lnTo>
                    <a:pt x="950" y="1934"/>
                  </a:lnTo>
                  <a:lnTo>
                    <a:pt x="956" y="1932"/>
                  </a:lnTo>
                  <a:lnTo>
                    <a:pt x="956" y="1932"/>
                  </a:lnTo>
                  <a:lnTo>
                    <a:pt x="958" y="1932"/>
                  </a:lnTo>
                  <a:lnTo>
                    <a:pt x="958" y="1932"/>
                  </a:lnTo>
                  <a:lnTo>
                    <a:pt x="960" y="1932"/>
                  </a:lnTo>
                  <a:lnTo>
                    <a:pt x="960" y="1932"/>
                  </a:lnTo>
                  <a:lnTo>
                    <a:pt x="962" y="1932"/>
                  </a:lnTo>
                  <a:lnTo>
                    <a:pt x="962" y="1932"/>
                  </a:lnTo>
                  <a:lnTo>
                    <a:pt x="968" y="1932"/>
                  </a:lnTo>
                  <a:lnTo>
                    <a:pt x="968" y="1932"/>
                  </a:lnTo>
                  <a:lnTo>
                    <a:pt x="972" y="1932"/>
                  </a:lnTo>
                  <a:lnTo>
                    <a:pt x="972" y="1932"/>
                  </a:lnTo>
                  <a:lnTo>
                    <a:pt x="974" y="1930"/>
                  </a:lnTo>
                  <a:lnTo>
                    <a:pt x="976" y="1930"/>
                  </a:lnTo>
                  <a:lnTo>
                    <a:pt x="976" y="1930"/>
                  </a:lnTo>
                  <a:lnTo>
                    <a:pt x="980" y="1930"/>
                  </a:lnTo>
                  <a:lnTo>
                    <a:pt x="980" y="1930"/>
                  </a:lnTo>
                  <a:lnTo>
                    <a:pt x="982" y="1930"/>
                  </a:lnTo>
                  <a:lnTo>
                    <a:pt x="982" y="1930"/>
                  </a:lnTo>
                  <a:lnTo>
                    <a:pt x="986" y="1930"/>
                  </a:lnTo>
                  <a:lnTo>
                    <a:pt x="986" y="1930"/>
                  </a:lnTo>
                  <a:lnTo>
                    <a:pt x="992" y="1930"/>
                  </a:lnTo>
                  <a:lnTo>
                    <a:pt x="992" y="1930"/>
                  </a:lnTo>
                  <a:lnTo>
                    <a:pt x="994" y="1930"/>
                  </a:lnTo>
                  <a:lnTo>
                    <a:pt x="994" y="1930"/>
                  </a:lnTo>
                  <a:lnTo>
                    <a:pt x="998" y="1930"/>
                  </a:lnTo>
                  <a:lnTo>
                    <a:pt x="998" y="1930"/>
                  </a:lnTo>
                  <a:lnTo>
                    <a:pt x="998" y="1930"/>
                  </a:lnTo>
                  <a:lnTo>
                    <a:pt x="998" y="1930"/>
                  </a:lnTo>
                  <a:lnTo>
                    <a:pt x="1002" y="1930"/>
                  </a:lnTo>
                  <a:lnTo>
                    <a:pt x="1002" y="1930"/>
                  </a:lnTo>
                  <a:lnTo>
                    <a:pt x="1010" y="1932"/>
                  </a:lnTo>
                  <a:lnTo>
                    <a:pt x="1010" y="1932"/>
                  </a:lnTo>
                  <a:lnTo>
                    <a:pt x="1014" y="1932"/>
                  </a:lnTo>
                  <a:lnTo>
                    <a:pt x="1014" y="1932"/>
                  </a:lnTo>
                  <a:lnTo>
                    <a:pt x="1016" y="1932"/>
                  </a:lnTo>
                  <a:lnTo>
                    <a:pt x="1016" y="1932"/>
                  </a:lnTo>
                  <a:lnTo>
                    <a:pt x="1018" y="1932"/>
                  </a:lnTo>
                  <a:lnTo>
                    <a:pt x="1018" y="1932"/>
                  </a:lnTo>
                  <a:lnTo>
                    <a:pt x="1026" y="1934"/>
                  </a:lnTo>
                  <a:lnTo>
                    <a:pt x="1026" y="1934"/>
                  </a:lnTo>
                  <a:lnTo>
                    <a:pt x="1032" y="1932"/>
                  </a:lnTo>
                  <a:lnTo>
                    <a:pt x="1032" y="1932"/>
                  </a:lnTo>
                  <a:lnTo>
                    <a:pt x="1034" y="1932"/>
                  </a:lnTo>
                  <a:lnTo>
                    <a:pt x="1034" y="1932"/>
                  </a:lnTo>
                  <a:lnTo>
                    <a:pt x="1038" y="1932"/>
                  </a:lnTo>
                  <a:lnTo>
                    <a:pt x="1040" y="1932"/>
                  </a:lnTo>
                  <a:lnTo>
                    <a:pt x="1040" y="1932"/>
                  </a:lnTo>
                  <a:lnTo>
                    <a:pt x="1042" y="1932"/>
                  </a:lnTo>
                  <a:lnTo>
                    <a:pt x="1042" y="1932"/>
                  </a:lnTo>
                  <a:lnTo>
                    <a:pt x="1046" y="1932"/>
                  </a:lnTo>
                  <a:lnTo>
                    <a:pt x="1046" y="1932"/>
                  </a:lnTo>
                  <a:lnTo>
                    <a:pt x="1048" y="1932"/>
                  </a:lnTo>
                  <a:lnTo>
                    <a:pt x="1048" y="1932"/>
                  </a:lnTo>
                  <a:lnTo>
                    <a:pt x="1052" y="1932"/>
                  </a:lnTo>
                  <a:lnTo>
                    <a:pt x="1052" y="1932"/>
                  </a:lnTo>
                  <a:lnTo>
                    <a:pt x="1054" y="1932"/>
                  </a:lnTo>
                  <a:lnTo>
                    <a:pt x="1054" y="1932"/>
                  </a:lnTo>
                  <a:lnTo>
                    <a:pt x="1058" y="1932"/>
                  </a:lnTo>
                  <a:lnTo>
                    <a:pt x="1060" y="1932"/>
                  </a:lnTo>
                  <a:lnTo>
                    <a:pt x="1060" y="1932"/>
                  </a:lnTo>
                  <a:lnTo>
                    <a:pt x="1062" y="1932"/>
                  </a:lnTo>
                  <a:lnTo>
                    <a:pt x="1062" y="1932"/>
                  </a:lnTo>
                  <a:lnTo>
                    <a:pt x="1066" y="1934"/>
                  </a:lnTo>
                  <a:lnTo>
                    <a:pt x="1068" y="1934"/>
                  </a:lnTo>
                  <a:lnTo>
                    <a:pt x="1068" y="1934"/>
                  </a:lnTo>
                  <a:lnTo>
                    <a:pt x="1072" y="1934"/>
                  </a:lnTo>
                  <a:lnTo>
                    <a:pt x="1072" y="1934"/>
                  </a:lnTo>
                  <a:lnTo>
                    <a:pt x="1076" y="1932"/>
                  </a:lnTo>
                  <a:lnTo>
                    <a:pt x="1076" y="1932"/>
                  </a:lnTo>
                  <a:lnTo>
                    <a:pt x="1076" y="1932"/>
                  </a:lnTo>
                  <a:lnTo>
                    <a:pt x="1076" y="1932"/>
                  </a:lnTo>
                  <a:lnTo>
                    <a:pt x="1080" y="1932"/>
                  </a:lnTo>
                  <a:lnTo>
                    <a:pt x="1080" y="1932"/>
                  </a:lnTo>
                  <a:lnTo>
                    <a:pt x="1084" y="1930"/>
                  </a:lnTo>
                  <a:lnTo>
                    <a:pt x="1084" y="1930"/>
                  </a:lnTo>
                  <a:lnTo>
                    <a:pt x="1086" y="1930"/>
                  </a:lnTo>
                  <a:lnTo>
                    <a:pt x="1086" y="1930"/>
                  </a:lnTo>
                  <a:lnTo>
                    <a:pt x="1088" y="1930"/>
                  </a:lnTo>
                  <a:lnTo>
                    <a:pt x="1088" y="1930"/>
                  </a:lnTo>
                  <a:lnTo>
                    <a:pt x="1088" y="1930"/>
                  </a:lnTo>
                  <a:lnTo>
                    <a:pt x="1092" y="1930"/>
                  </a:lnTo>
                  <a:lnTo>
                    <a:pt x="1092" y="1930"/>
                  </a:lnTo>
                  <a:lnTo>
                    <a:pt x="1096" y="1926"/>
                  </a:lnTo>
                  <a:lnTo>
                    <a:pt x="1096" y="1926"/>
                  </a:lnTo>
                  <a:lnTo>
                    <a:pt x="1098" y="1926"/>
                  </a:lnTo>
                  <a:lnTo>
                    <a:pt x="1098" y="1926"/>
                  </a:lnTo>
                  <a:lnTo>
                    <a:pt x="1100" y="1926"/>
                  </a:lnTo>
                  <a:lnTo>
                    <a:pt x="1100" y="1926"/>
                  </a:lnTo>
                  <a:lnTo>
                    <a:pt x="1102" y="1924"/>
                  </a:lnTo>
                  <a:lnTo>
                    <a:pt x="1104" y="1924"/>
                  </a:lnTo>
                  <a:lnTo>
                    <a:pt x="1104" y="1924"/>
                  </a:lnTo>
                  <a:lnTo>
                    <a:pt x="1106" y="1918"/>
                  </a:lnTo>
                  <a:lnTo>
                    <a:pt x="1104" y="1914"/>
                  </a:lnTo>
                  <a:lnTo>
                    <a:pt x="1104" y="1914"/>
                  </a:lnTo>
                  <a:lnTo>
                    <a:pt x="1102" y="1912"/>
                  </a:lnTo>
                  <a:lnTo>
                    <a:pt x="1102" y="1912"/>
                  </a:lnTo>
                  <a:lnTo>
                    <a:pt x="1100" y="1910"/>
                  </a:lnTo>
                  <a:lnTo>
                    <a:pt x="1100" y="1908"/>
                  </a:lnTo>
                  <a:lnTo>
                    <a:pt x="1100" y="1908"/>
                  </a:lnTo>
                  <a:lnTo>
                    <a:pt x="1096" y="1904"/>
                  </a:lnTo>
                  <a:lnTo>
                    <a:pt x="1096" y="1904"/>
                  </a:lnTo>
                  <a:lnTo>
                    <a:pt x="1096" y="1902"/>
                  </a:lnTo>
                  <a:lnTo>
                    <a:pt x="1096" y="1902"/>
                  </a:lnTo>
                  <a:lnTo>
                    <a:pt x="1092" y="1900"/>
                  </a:lnTo>
                  <a:lnTo>
                    <a:pt x="1092" y="1900"/>
                  </a:lnTo>
                  <a:lnTo>
                    <a:pt x="1090" y="1898"/>
                  </a:lnTo>
                  <a:lnTo>
                    <a:pt x="1090" y="1898"/>
                  </a:lnTo>
                  <a:lnTo>
                    <a:pt x="1088" y="1896"/>
                  </a:lnTo>
                  <a:lnTo>
                    <a:pt x="1088" y="1896"/>
                  </a:lnTo>
                  <a:lnTo>
                    <a:pt x="1086" y="1894"/>
                  </a:lnTo>
                  <a:lnTo>
                    <a:pt x="1086" y="1894"/>
                  </a:lnTo>
                  <a:lnTo>
                    <a:pt x="1082" y="1892"/>
                  </a:lnTo>
                  <a:lnTo>
                    <a:pt x="1082" y="1892"/>
                  </a:lnTo>
                  <a:lnTo>
                    <a:pt x="1080" y="1890"/>
                  </a:lnTo>
                  <a:lnTo>
                    <a:pt x="1080" y="1890"/>
                  </a:lnTo>
                  <a:lnTo>
                    <a:pt x="1076" y="1888"/>
                  </a:lnTo>
                  <a:lnTo>
                    <a:pt x="1076" y="1888"/>
                  </a:lnTo>
                  <a:lnTo>
                    <a:pt x="1074" y="1886"/>
                  </a:lnTo>
                  <a:lnTo>
                    <a:pt x="1074" y="1886"/>
                  </a:lnTo>
                  <a:lnTo>
                    <a:pt x="1074" y="1884"/>
                  </a:lnTo>
                  <a:lnTo>
                    <a:pt x="1074" y="1884"/>
                  </a:lnTo>
                  <a:lnTo>
                    <a:pt x="1072" y="1880"/>
                  </a:lnTo>
                  <a:lnTo>
                    <a:pt x="1072" y="1880"/>
                  </a:lnTo>
                  <a:lnTo>
                    <a:pt x="1070" y="1878"/>
                  </a:lnTo>
                  <a:lnTo>
                    <a:pt x="1070" y="1878"/>
                  </a:lnTo>
                  <a:lnTo>
                    <a:pt x="1068" y="1876"/>
                  </a:lnTo>
                  <a:lnTo>
                    <a:pt x="1064" y="1872"/>
                  </a:lnTo>
                  <a:lnTo>
                    <a:pt x="1064" y="1872"/>
                  </a:lnTo>
                  <a:lnTo>
                    <a:pt x="1060" y="1866"/>
                  </a:lnTo>
                  <a:lnTo>
                    <a:pt x="1060" y="1866"/>
                  </a:lnTo>
                  <a:lnTo>
                    <a:pt x="1058" y="1864"/>
                  </a:lnTo>
                  <a:lnTo>
                    <a:pt x="1058" y="1864"/>
                  </a:lnTo>
                  <a:lnTo>
                    <a:pt x="1056" y="1862"/>
                  </a:lnTo>
                  <a:lnTo>
                    <a:pt x="1052" y="1858"/>
                  </a:lnTo>
                  <a:lnTo>
                    <a:pt x="1052" y="1858"/>
                  </a:lnTo>
                  <a:lnTo>
                    <a:pt x="1050" y="1854"/>
                  </a:lnTo>
                  <a:lnTo>
                    <a:pt x="1048" y="1852"/>
                  </a:lnTo>
                  <a:lnTo>
                    <a:pt x="1048" y="1852"/>
                  </a:lnTo>
                  <a:lnTo>
                    <a:pt x="1046" y="1850"/>
                  </a:lnTo>
                  <a:lnTo>
                    <a:pt x="1046" y="1850"/>
                  </a:lnTo>
                  <a:lnTo>
                    <a:pt x="1046" y="1848"/>
                  </a:lnTo>
                  <a:lnTo>
                    <a:pt x="1044" y="1846"/>
                  </a:lnTo>
                  <a:lnTo>
                    <a:pt x="1044" y="1846"/>
                  </a:lnTo>
                  <a:lnTo>
                    <a:pt x="1042" y="1844"/>
                  </a:lnTo>
                  <a:lnTo>
                    <a:pt x="1042" y="1844"/>
                  </a:lnTo>
                  <a:lnTo>
                    <a:pt x="1040" y="1838"/>
                  </a:lnTo>
                  <a:lnTo>
                    <a:pt x="1040" y="1838"/>
                  </a:lnTo>
                  <a:lnTo>
                    <a:pt x="1038" y="1834"/>
                  </a:lnTo>
                  <a:lnTo>
                    <a:pt x="1038" y="1834"/>
                  </a:lnTo>
                  <a:lnTo>
                    <a:pt x="1034" y="1832"/>
                  </a:lnTo>
                  <a:lnTo>
                    <a:pt x="1034" y="1832"/>
                  </a:lnTo>
                  <a:lnTo>
                    <a:pt x="1034" y="1830"/>
                  </a:lnTo>
                  <a:lnTo>
                    <a:pt x="1034" y="1830"/>
                  </a:lnTo>
                  <a:lnTo>
                    <a:pt x="1030" y="1828"/>
                  </a:lnTo>
                  <a:lnTo>
                    <a:pt x="1030" y="1828"/>
                  </a:lnTo>
                  <a:lnTo>
                    <a:pt x="1030" y="1826"/>
                  </a:lnTo>
                  <a:lnTo>
                    <a:pt x="1030" y="1826"/>
                  </a:lnTo>
                  <a:lnTo>
                    <a:pt x="1026" y="1822"/>
                  </a:lnTo>
                  <a:lnTo>
                    <a:pt x="1026" y="1822"/>
                  </a:lnTo>
                  <a:lnTo>
                    <a:pt x="1024" y="1820"/>
                  </a:lnTo>
                  <a:lnTo>
                    <a:pt x="1024" y="1820"/>
                  </a:lnTo>
                  <a:lnTo>
                    <a:pt x="1022" y="1818"/>
                  </a:lnTo>
                  <a:lnTo>
                    <a:pt x="1022" y="1818"/>
                  </a:lnTo>
                  <a:lnTo>
                    <a:pt x="1018" y="1816"/>
                  </a:lnTo>
                  <a:lnTo>
                    <a:pt x="1018" y="1816"/>
                  </a:lnTo>
                  <a:lnTo>
                    <a:pt x="1016" y="1816"/>
                  </a:lnTo>
                  <a:lnTo>
                    <a:pt x="1016" y="1816"/>
                  </a:lnTo>
                  <a:lnTo>
                    <a:pt x="1012" y="1812"/>
                  </a:lnTo>
                  <a:lnTo>
                    <a:pt x="1012" y="1812"/>
                  </a:lnTo>
                  <a:lnTo>
                    <a:pt x="1012" y="1812"/>
                  </a:lnTo>
                  <a:lnTo>
                    <a:pt x="1012" y="1812"/>
                  </a:lnTo>
                  <a:lnTo>
                    <a:pt x="1012" y="1812"/>
                  </a:lnTo>
                  <a:lnTo>
                    <a:pt x="1012" y="1812"/>
                  </a:lnTo>
                  <a:lnTo>
                    <a:pt x="1012" y="1808"/>
                  </a:lnTo>
                  <a:lnTo>
                    <a:pt x="1012" y="1808"/>
                  </a:lnTo>
                  <a:lnTo>
                    <a:pt x="1010" y="1804"/>
                  </a:lnTo>
                  <a:lnTo>
                    <a:pt x="1010" y="1804"/>
                  </a:lnTo>
                  <a:lnTo>
                    <a:pt x="1008" y="1804"/>
                  </a:lnTo>
                  <a:lnTo>
                    <a:pt x="1008" y="1804"/>
                  </a:lnTo>
                  <a:lnTo>
                    <a:pt x="1008" y="1802"/>
                  </a:lnTo>
                  <a:lnTo>
                    <a:pt x="1008" y="1802"/>
                  </a:lnTo>
                  <a:lnTo>
                    <a:pt x="1006" y="1798"/>
                  </a:lnTo>
                  <a:lnTo>
                    <a:pt x="1006" y="1798"/>
                  </a:lnTo>
                  <a:lnTo>
                    <a:pt x="1000" y="1796"/>
                  </a:lnTo>
                  <a:lnTo>
                    <a:pt x="1000" y="1796"/>
                  </a:lnTo>
                  <a:lnTo>
                    <a:pt x="998" y="1792"/>
                  </a:lnTo>
                  <a:lnTo>
                    <a:pt x="998" y="1792"/>
                  </a:lnTo>
                  <a:lnTo>
                    <a:pt x="994" y="1788"/>
                  </a:lnTo>
                  <a:lnTo>
                    <a:pt x="994" y="1788"/>
                  </a:lnTo>
                  <a:lnTo>
                    <a:pt x="994" y="1786"/>
                  </a:lnTo>
                  <a:lnTo>
                    <a:pt x="994" y="1786"/>
                  </a:lnTo>
                  <a:lnTo>
                    <a:pt x="994" y="1784"/>
                  </a:lnTo>
                  <a:lnTo>
                    <a:pt x="994" y="1784"/>
                  </a:lnTo>
                  <a:lnTo>
                    <a:pt x="992" y="1782"/>
                  </a:lnTo>
                  <a:lnTo>
                    <a:pt x="992" y="1782"/>
                  </a:lnTo>
                  <a:lnTo>
                    <a:pt x="992" y="1778"/>
                  </a:lnTo>
                  <a:lnTo>
                    <a:pt x="992" y="1778"/>
                  </a:lnTo>
                  <a:lnTo>
                    <a:pt x="990" y="1776"/>
                  </a:lnTo>
                  <a:lnTo>
                    <a:pt x="990" y="1776"/>
                  </a:lnTo>
                  <a:lnTo>
                    <a:pt x="988" y="1774"/>
                  </a:lnTo>
                  <a:lnTo>
                    <a:pt x="988" y="1774"/>
                  </a:lnTo>
                  <a:lnTo>
                    <a:pt x="988" y="1772"/>
                  </a:lnTo>
                  <a:lnTo>
                    <a:pt x="988" y="1772"/>
                  </a:lnTo>
                  <a:lnTo>
                    <a:pt x="984" y="1768"/>
                  </a:lnTo>
                  <a:lnTo>
                    <a:pt x="984" y="1768"/>
                  </a:lnTo>
                  <a:lnTo>
                    <a:pt x="980" y="1766"/>
                  </a:lnTo>
                  <a:lnTo>
                    <a:pt x="978" y="1766"/>
                  </a:lnTo>
                  <a:lnTo>
                    <a:pt x="978" y="1766"/>
                  </a:lnTo>
                  <a:lnTo>
                    <a:pt x="978" y="1764"/>
                  </a:lnTo>
                  <a:lnTo>
                    <a:pt x="978" y="1764"/>
                  </a:lnTo>
                  <a:lnTo>
                    <a:pt x="976" y="1762"/>
                  </a:lnTo>
                  <a:lnTo>
                    <a:pt x="976" y="1762"/>
                  </a:lnTo>
                  <a:lnTo>
                    <a:pt x="972" y="1760"/>
                  </a:lnTo>
                  <a:lnTo>
                    <a:pt x="972" y="1760"/>
                  </a:lnTo>
                  <a:lnTo>
                    <a:pt x="970" y="1760"/>
                  </a:lnTo>
                  <a:lnTo>
                    <a:pt x="970" y="1760"/>
                  </a:lnTo>
                  <a:lnTo>
                    <a:pt x="968" y="1756"/>
                  </a:lnTo>
                  <a:lnTo>
                    <a:pt x="968" y="1756"/>
                  </a:lnTo>
                  <a:lnTo>
                    <a:pt x="968" y="1754"/>
                  </a:lnTo>
                  <a:lnTo>
                    <a:pt x="968" y="1754"/>
                  </a:lnTo>
                  <a:lnTo>
                    <a:pt x="966" y="1752"/>
                  </a:lnTo>
                  <a:lnTo>
                    <a:pt x="966" y="1752"/>
                  </a:lnTo>
                  <a:lnTo>
                    <a:pt x="964" y="1750"/>
                  </a:lnTo>
                  <a:lnTo>
                    <a:pt x="964" y="1748"/>
                  </a:lnTo>
                  <a:lnTo>
                    <a:pt x="964" y="1748"/>
                  </a:lnTo>
                  <a:lnTo>
                    <a:pt x="962" y="1746"/>
                  </a:lnTo>
                  <a:lnTo>
                    <a:pt x="962" y="1746"/>
                  </a:lnTo>
                  <a:lnTo>
                    <a:pt x="958" y="1740"/>
                  </a:lnTo>
                  <a:lnTo>
                    <a:pt x="958" y="1740"/>
                  </a:lnTo>
                  <a:lnTo>
                    <a:pt x="958" y="1740"/>
                  </a:lnTo>
                  <a:lnTo>
                    <a:pt x="954" y="1736"/>
                  </a:lnTo>
                  <a:lnTo>
                    <a:pt x="954" y="1736"/>
                  </a:lnTo>
                  <a:lnTo>
                    <a:pt x="954" y="1736"/>
                  </a:lnTo>
                  <a:lnTo>
                    <a:pt x="950" y="1734"/>
                  </a:lnTo>
                  <a:lnTo>
                    <a:pt x="950" y="1734"/>
                  </a:lnTo>
                  <a:lnTo>
                    <a:pt x="948" y="1734"/>
                  </a:lnTo>
                  <a:lnTo>
                    <a:pt x="948" y="1734"/>
                  </a:lnTo>
                  <a:lnTo>
                    <a:pt x="948" y="1732"/>
                  </a:lnTo>
                  <a:lnTo>
                    <a:pt x="948" y="1732"/>
                  </a:lnTo>
                  <a:lnTo>
                    <a:pt x="946" y="1730"/>
                  </a:lnTo>
                  <a:lnTo>
                    <a:pt x="946" y="1728"/>
                  </a:lnTo>
                  <a:lnTo>
                    <a:pt x="946" y="1728"/>
                  </a:lnTo>
                  <a:lnTo>
                    <a:pt x="944" y="1726"/>
                  </a:lnTo>
                  <a:lnTo>
                    <a:pt x="944" y="1726"/>
                  </a:lnTo>
                  <a:lnTo>
                    <a:pt x="944" y="1724"/>
                  </a:lnTo>
                  <a:lnTo>
                    <a:pt x="944" y="1724"/>
                  </a:lnTo>
                  <a:lnTo>
                    <a:pt x="942" y="1720"/>
                  </a:lnTo>
                  <a:lnTo>
                    <a:pt x="942" y="1720"/>
                  </a:lnTo>
                  <a:lnTo>
                    <a:pt x="938" y="1716"/>
                  </a:lnTo>
                  <a:lnTo>
                    <a:pt x="938" y="1716"/>
                  </a:lnTo>
                  <a:lnTo>
                    <a:pt x="936" y="1716"/>
                  </a:lnTo>
                  <a:lnTo>
                    <a:pt x="936" y="1716"/>
                  </a:lnTo>
                  <a:lnTo>
                    <a:pt x="934" y="1714"/>
                  </a:lnTo>
                  <a:lnTo>
                    <a:pt x="934" y="1714"/>
                  </a:lnTo>
                  <a:lnTo>
                    <a:pt x="932" y="1710"/>
                  </a:lnTo>
                  <a:lnTo>
                    <a:pt x="932" y="1710"/>
                  </a:lnTo>
                  <a:lnTo>
                    <a:pt x="928" y="1708"/>
                  </a:lnTo>
                  <a:lnTo>
                    <a:pt x="928" y="1706"/>
                  </a:lnTo>
                  <a:lnTo>
                    <a:pt x="928" y="1706"/>
                  </a:lnTo>
                  <a:lnTo>
                    <a:pt x="926" y="1704"/>
                  </a:lnTo>
                  <a:lnTo>
                    <a:pt x="926" y="1704"/>
                  </a:lnTo>
                  <a:lnTo>
                    <a:pt x="926" y="1702"/>
                  </a:lnTo>
                  <a:lnTo>
                    <a:pt x="926" y="1702"/>
                  </a:lnTo>
                  <a:lnTo>
                    <a:pt x="924" y="1696"/>
                  </a:lnTo>
                  <a:lnTo>
                    <a:pt x="924" y="1696"/>
                  </a:lnTo>
                  <a:lnTo>
                    <a:pt x="922" y="1694"/>
                  </a:lnTo>
                  <a:lnTo>
                    <a:pt x="922" y="1694"/>
                  </a:lnTo>
                  <a:lnTo>
                    <a:pt x="920" y="1692"/>
                  </a:lnTo>
                  <a:lnTo>
                    <a:pt x="920" y="1692"/>
                  </a:lnTo>
                  <a:lnTo>
                    <a:pt x="920" y="1690"/>
                  </a:lnTo>
                  <a:lnTo>
                    <a:pt x="920" y="1690"/>
                  </a:lnTo>
                  <a:lnTo>
                    <a:pt x="918" y="1688"/>
                  </a:lnTo>
                  <a:lnTo>
                    <a:pt x="918" y="1688"/>
                  </a:lnTo>
                  <a:lnTo>
                    <a:pt x="916" y="1686"/>
                  </a:lnTo>
                  <a:lnTo>
                    <a:pt x="916" y="1686"/>
                  </a:lnTo>
                  <a:lnTo>
                    <a:pt x="914" y="1682"/>
                  </a:lnTo>
                  <a:lnTo>
                    <a:pt x="914" y="1682"/>
                  </a:lnTo>
                  <a:lnTo>
                    <a:pt x="910" y="1680"/>
                  </a:lnTo>
                  <a:lnTo>
                    <a:pt x="910" y="1680"/>
                  </a:lnTo>
                  <a:lnTo>
                    <a:pt x="910" y="1678"/>
                  </a:lnTo>
                  <a:lnTo>
                    <a:pt x="910" y="1678"/>
                  </a:lnTo>
                  <a:lnTo>
                    <a:pt x="908" y="1678"/>
                  </a:lnTo>
                  <a:lnTo>
                    <a:pt x="908" y="1678"/>
                  </a:lnTo>
                  <a:lnTo>
                    <a:pt x="906" y="1674"/>
                  </a:lnTo>
                  <a:lnTo>
                    <a:pt x="906" y="1674"/>
                  </a:lnTo>
                  <a:lnTo>
                    <a:pt x="904" y="1672"/>
                  </a:lnTo>
                  <a:lnTo>
                    <a:pt x="904" y="1672"/>
                  </a:lnTo>
                  <a:lnTo>
                    <a:pt x="902" y="1670"/>
                  </a:lnTo>
                  <a:lnTo>
                    <a:pt x="902" y="1670"/>
                  </a:lnTo>
                  <a:lnTo>
                    <a:pt x="900" y="1668"/>
                  </a:lnTo>
                  <a:lnTo>
                    <a:pt x="900" y="1668"/>
                  </a:lnTo>
                  <a:lnTo>
                    <a:pt x="898" y="1666"/>
                  </a:lnTo>
                  <a:lnTo>
                    <a:pt x="898" y="1666"/>
                  </a:lnTo>
                  <a:lnTo>
                    <a:pt x="896" y="1664"/>
                  </a:lnTo>
                  <a:lnTo>
                    <a:pt x="896" y="1664"/>
                  </a:lnTo>
                  <a:lnTo>
                    <a:pt x="894" y="1662"/>
                  </a:lnTo>
                  <a:lnTo>
                    <a:pt x="894" y="1662"/>
                  </a:lnTo>
                  <a:lnTo>
                    <a:pt x="892" y="1660"/>
                  </a:lnTo>
                  <a:lnTo>
                    <a:pt x="892" y="1660"/>
                  </a:lnTo>
                  <a:lnTo>
                    <a:pt x="890" y="1658"/>
                  </a:lnTo>
                  <a:lnTo>
                    <a:pt x="890" y="1658"/>
                  </a:lnTo>
                  <a:lnTo>
                    <a:pt x="886" y="1656"/>
                  </a:lnTo>
                  <a:lnTo>
                    <a:pt x="886" y="1656"/>
                  </a:lnTo>
                  <a:lnTo>
                    <a:pt x="884" y="1654"/>
                  </a:lnTo>
                  <a:lnTo>
                    <a:pt x="884" y="1654"/>
                  </a:lnTo>
                  <a:lnTo>
                    <a:pt x="882" y="1652"/>
                  </a:lnTo>
                  <a:lnTo>
                    <a:pt x="878" y="1650"/>
                  </a:lnTo>
                  <a:lnTo>
                    <a:pt x="878" y="1650"/>
                  </a:lnTo>
                  <a:lnTo>
                    <a:pt x="876" y="1648"/>
                  </a:lnTo>
                  <a:lnTo>
                    <a:pt x="876" y="1648"/>
                  </a:lnTo>
                  <a:lnTo>
                    <a:pt x="874" y="1646"/>
                  </a:lnTo>
                  <a:lnTo>
                    <a:pt x="874" y="1646"/>
                  </a:lnTo>
                  <a:lnTo>
                    <a:pt x="874" y="1644"/>
                  </a:lnTo>
                  <a:lnTo>
                    <a:pt x="874" y="1644"/>
                  </a:lnTo>
                  <a:lnTo>
                    <a:pt x="874" y="1640"/>
                  </a:lnTo>
                  <a:lnTo>
                    <a:pt x="874" y="1640"/>
                  </a:lnTo>
                  <a:lnTo>
                    <a:pt x="874" y="1638"/>
                  </a:lnTo>
                  <a:lnTo>
                    <a:pt x="872" y="1636"/>
                  </a:lnTo>
                  <a:lnTo>
                    <a:pt x="870" y="1634"/>
                  </a:lnTo>
                  <a:lnTo>
                    <a:pt x="870" y="1634"/>
                  </a:lnTo>
                  <a:lnTo>
                    <a:pt x="870" y="1632"/>
                  </a:lnTo>
                  <a:lnTo>
                    <a:pt x="866" y="1630"/>
                  </a:lnTo>
                  <a:lnTo>
                    <a:pt x="866" y="1630"/>
                  </a:lnTo>
                  <a:lnTo>
                    <a:pt x="862" y="1628"/>
                  </a:lnTo>
                  <a:lnTo>
                    <a:pt x="862" y="1628"/>
                  </a:lnTo>
                  <a:lnTo>
                    <a:pt x="858" y="1624"/>
                  </a:lnTo>
                  <a:lnTo>
                    <a:pt x="858" y="1624"/>
                  </a:lnTo>
                  <a:lnTo>
                    <a:pt x="858" y="1622"/>
                  </a:lnTo>
                  <a:lnTo>
                    <a:pt x="858" y="1622"/>
                  </a:lnTo>
                  <a:lnTo>
                    <a:pt x="856" y="1620"/>
                  </a:lnTo>
                  <a:lnTo>
                    <a:pt x="856" y="1620"/>
                  </a:lnTo>
                  <a:lnTo>
                    <a:pt x="852" y="1618"/>
                  </a:lnTo>
                  <a:lnTo>
                    <a:pt x="852" y="1618"/>
                  </a:lnTo>
                  <a:lnTo>
                    <a:pt x="850" y="1616"/>
                  </a:lnTo>
                  <a:lnTo>
                    <a:pt x="850" y="1616"/>
                  </a:lnTo>
                  <a:lnTo>
                    <a:pt x="848" y="1614"/>
                  </a:lnTo>
                  <a:lnTo>
                    <a:pt x="848" y="1614"/>
                  </a:lnTo>
                  <a:lnTo>
                    <a:pt x="846" y="1614"/>
                  </a:lnTo>
                  <a:lnTo>
                    <a:pt x="846" y="1614"/>
                  </a:lnTo>
                  <a:lnTo>
                    <a:pt x="846" y="1612"/>
                  </a:lnTo>
                  <a:lnTo>
                    <a:pt x="846" y="1612"/>
                  </a:lnTo>
                  <a:lnTo>
                    <a:pt x="844" y="1610"/>
                  </a:lnTo>
                  <a:lnTo>
                    <a:pt x="844" y="1610"/>
                  </a:lnTo>
                  <a:lnTo>
                    <a:pt x="844" y="1608"/>
                  </a:lnTo>
                  <a:lnTo>
                    <a:pt x="844" y="1608"/>
                  </a:lnTo>
                  <a:lnTo>
                    <a:pt x="844" y="1606"/>
                  </a:lnTo>
                  <a:lnTo>
                    <a:pt x="844" y="1606"/>
                  </a:lnTo>
                  <a:lnTo>
                    <a:pt x="842" y="1602"/>
                  </a:lnTo>
                  <a:lnTo>
                    <a:pt x="842" y="1602"/>
                  </a:lnTo>
                  <a:lnTo>
                    <a:pt x="838" y="1600"/>
                  </a:lnTo>
                  <a:lnTo>
                    <a:pt x="838" y="1598"/>
                  </a:lnTo>
                  <a:lnTo>
                    <a:pt x="838" y="1598"/>
                  </a:lnTo>
                  <a:lnTo>
                    <a:pt x="836" y="1596"/>
                  </a:lnTo>
                  <a:lnTo>
                    <a:pt x="836" y="1596"/>
                  </a:lnTo>
                  <a:lnTo>
                    <a:pt x="834" y="1594"/>
                  </a:lnTo>
                  <a:lnTo>
                    <a:pt x="834" y="1594"/>
                  </a:lnTo>
                  <a:lnTo>
                    <a:pt x="830" y="1590"/>
                  </a:lnTo>
                  <a:lnTo>
                    <a:pt x="830" y="1590"/>
                  </a:lnTo>
                  <a:lnTo>
                    <a:pt x="828" y="1590"/>
                  </a:lnTo>
                  <a:lnTo>
                    <a:pt x="828" y="1590"/>
                  </a:lnTo>
                  <a:lnTo>
                    <a:pt x="826" y="1586"/>
                  </a:lnTo>
                  <a:lnTo>
                    <a:pt x="826" y="1586"/>
                  </a:lnTo>
                  <a:lnTo>
                    <a:pt x="824" y="1584"/>
                  </a:lnTo>
                  <a:lnTo>
                    <a:pt x="824" y="1584"/>
                  </a:lnTo>
                  <a:lnTo>
                    <a:pt x="824" y="1582"/>
                  </a:lnTo>
                  <a:lnTo>
                    <a:pt x="824" y="1582"/>
                  </a:lnTo>
                  <a:lnTo>
                    <a:pt x="822" y="1580"/>
                  </a:lnTo>
                  <a:lnTo>
                    <a:pt x="822" y="1580"/>
                  </a:lnTo>
                  <a:lnTo>
                    <a:pt x="820" y="1576"/>
                  </a:lnTo>
                  <a:lnTo>
                    <a:pt x="820" y="1576"/>
                  </a:lnTo>
                  <a:lnTo>
                    <a:pt x="818" y="1574"/>
                  </a:lnTo>
                  <a:lnTo>
                    <a:pt x="818" y="1574"/>
                  </a:lnTo>
                  <a:lnTo>
                    <a:pt x="816" y="1570"/>
                  </a:lnTo>
                  <a:lnTo>
                    <a:pt x="816" y="1570"/>
                  </a:lnTo>
                  <a:lnTo>
                    <a:pt x="812" y="1566"/>
                  </a:lnTo>
                  <a:lnTo>
                    <a:pt x="812" y="1566"/>
                  </a:lnTo>
                  <a:lnTo>
                    <a:pt x="806" y="1564"/>
                  </a:lnTo>
                  <a:lnTo>
                    <a:pt x="806" y="1564"/>
                  </a:lnTo>
                  <a:lnTo>
                    <a:pt x="806" y="1564"/>
                  </a:lnTo>
                  <a:lnTo>
                    <a:pt x="806" y="1564"/>
                  </a:lnTo>
                  <a:lnTo>
                    <a:pt x="804" y="1562"/>
                  </a:lnTo>
                  <a:lnTo>
                    <a:pt x="804" y="1562"/>
                  </a:lnTo>
                  <a:lnTo>
                    <a:pt x="802" y="1560"/>
                  </a:lnTo>
                  <a:lnTo>
                    <a:pt x="802" y="1560"/>
                  </a:lnTo>
                  <a:lnTo>
                    <a:pt x="800" y="1558"/>
                  </a:lnTo>
                  <a:lnTo>
                    <a:pt x="800" y="1558"/>
                  </a:lnTo>
                  <a:lnTo>
                    <a:pt x="798" y="1554"/>
                  </a:lnTo>
                  <a:lnTo>
                    <a:pt x="798" y="1554"/>
                  </a:lnTo>
                  <a:lnTo>
                    <a:pt x="796" y="1552"/>
                  </a:lnTo>
                  <a:lnTo>
                    <a:pt x="796" y="1552"/>
                  </a:lnTo>
                  <a:lnTo>
                    <a:pt x="796" y="1548"/>
                  </a:lnTo>
                  <a:lnTo>
                    <a:pt x="794" y="1546"/>
                  </a:lnTo>
                  <a:lnTo>
                    <a:pt x="794" y="1546"/>
                  </a:lnTo>
                  <a:lnTo>
                    <a:pt x="792" y="1544"/>
                  </a:lnTo>
                  <a:lnTo>
                    <a:pt x="792" y="1544"/>
                  </a:lnTo>
                  <a:lnTo>
                    <a:pt x="790" y="1540"/>
                  </a:lnTo>
                  <a:lnTo>
                    <a:pt x="790" y="1540"/>
                  </a:lnTo>
                  <a:lnTo>
                    <a:pt x="788" y="1540"/>
                  </a:lnTo>
                  <a:lnTo>
                    <a:pt x="788" y="1540"/>
                  </a:lnTo>
                  <a:lnTo>
                    <a:pt x="786" y="1536"/>
                  </a:lnTo>
                  <a:lnTo>
                    <a:pt x="784" y="1534"/>
                  </a:lnTo>
                  <a:lnTo>
                    <a:pt x="784" y="1534"/>
                  </a:lnTo>
                  <a:lnTo>
                    <a:pt x="780" y="1530"/>
                  </a:lnTo>
                  <a:lnTo>
                    <a:pt x="780" y="1530"/>
                  </a:lnTo>
                  <a:lnTo>
                    <a:pt x="778" y="1530"/>
                  </a:lnTo>
                  <a:lnTo>
                    <a:pt x="778" y="1530"/>
                  </a:lnTo>
                  <a:lnTo>
                    <a:pt x="776" y="1526"/>
                  </a:lnTo>
                  <a:lnTo>
                    <a:pt x="776" y="1526"/>
                  </a:lnTo>
                  <a:lnTo>
                    <a:pt x="774" y="1522"/>
                  </a:lnTo>
                  <a:lnTo>
                    <a:pt x="774" y="1522"/>
                  </a:lnTo>
                  <a:lnTo>
                    <a:pt x="774" y="1522"/>
                  </a:lnTo>
                  <a:lnTo>
                    <a:pt x="772" y="1518"/>
                  </a:lnTo>
                  <a:lnTo>
                    <a:pt x="772" y="1518"/>
                  </a:lnTo>
                  <a:lnTo>
                    <a:pt x="772" y="1518"/>
                  </a:lnTo>
                  <a:lnTo>
                    <a:pt x="770" y="1512"/>
                  </a:lnTo>
                  <a:lnTo>
                    <a:pt x="770" y="1512"/>
                  </a:lnTo>
                  <a:lnTo>
                    <a:pt x="766" y="1508"/>
                  </a:lnTo>
                  <a:lnTo>
                    <a:pt x="764" y="1508"/>
                  </a:lnTo>
                  <a:lnTo>
                    <a:pt x="764" y="1508"/>
                  </a:lnTo>
                  <a:lnTo>
                    <a:pt x="764" y="1506"/>
                  </a:lnTo>
                  <a:lnTo>
                    <a:pt x="764" y="1506"/>
                  </a:lnTo>
                  <a:lnTo>
                    <a:pt x="760" y="1504"/>
                  </a:lnTo>
                  <a:lnTo>
                    <a:pt x="760" y="1504"/>
                  </a:lnTo>
                  <a:lnTo>
                    <a:pt x="756" y="1502"/>
                  </a:lnTo>
                  <a:lnTo>
                    <a:pt x="756" y="1502"/>
                  </a:lnTo>
                  <a:lnTo>
                    <a:pt x="754" y="1502"/>
                  </a:lnTo>
                  <a:lnTo>
                    <a:pt x="754" y="1502"/>
                  </a:lnTo>
                  <a:lnTo>
                    <a:pt x="754" y="1502"/>
                  </a:lnTo>
                  <a:lnTo>
                    <a:pt x="754" y="1502"/>
                  </a:lnTo>
                  <a:lnTo>
                    <a:pt x="752" y="1498"/>
                  </a:lnTo>
                  <a:lnTo>
                    <a:pt x="752" y="1498"/>
                  </a:lnTo>
                  <a:lnTo>
                    <a:pt x="750" y="1496"/>
                  </a:lnTo>
                  <a:lnTo>
                    <a:pt x="750" y="1496"/>
                  </a:lnTo>
                  <a:lnTo>
                    <a:pt x="748" y="1494"/>
                  </a:lnTo>
                  <a:lnTo>
                    <a:pt x="748" y="1494"/>
                  </a:lnTo>
                  <a:lnTo>
                    <a:pt x="744" y="1492"/>
                  </a:lnTo>
                  <a:lnTo>
                    <a:pt x="744" y="1492"/>
                  </a:lnTo>
                  <a:lnTo>
                    <a:pt x="744" y="1492"/>
                  </a:lnTo>
                  <a:lnTo>
                    <a:pt x="744" y="1492"/>
                  </a:lnTo>
                  <a:lnTo>
                    <a:pt x="742" y="1490"/>
                  </a:lnTo>
                  <a:lnTo>
                    <a:pt x="742" y="1490"/>
                  </a:lnTo>
                  <a:lnTo>
                    <a:pt x="740" y="1486"/>
                  </a:lnTo>
                  <a:lnTo>
                    <a:pt x="740" y="1486"/>
                  </a:lnTo>
                  <a:lnTo>
                    <a:pt x="740" y="1484"/>
                  </a:lnTo>
                  <a:lnTo>
                    <a:pt x="740" y="1484"/>
                  </a:lnTo>
                  <a:lnTo>
                    <a:pt x="738" y="1482"/>
                  </a:lnTo>
                  <a:lnTo>
                    <a:pt x="738" y="1482"/>
                  </a:lnTo>
                  <a:lnTo>
                    <a:pt x="738" y="1480"/>
                  </a:lnTo>
                  <a:lnTo>
                    <a:pt x="738" y="1480"/>
                  </a:lnTo>
                  <a:lnTo>
                    <a:pt x="736" y="1476"/>
                  </a:lnTo>
                  <a:lnTo>
                    <a:pt x="736" y="1476"/>
                  </a:lnTo>
                  <a:lnTo>
                    <a:pt x="734" y="1474"/>
                  </a:lnTo>
                  <a:lnTo>
                    <a:pt x="734" y="1474"/>
                  </a:lnTo>
                  <a:lnTo>
                    <a:pt x="732" y="1472"/>
                  </a:lnTo>
                  <a:lnTo>
                    <a:pt x="732" y="1472"/>
                  </a:lnTo>
                  <a:lnTo>
                    <a:pt x="730" y="1468"/>
                  </a:lnTo>
                  <a:lnTo>
                    <a:pt x="728" y="1468"/>
                  </a:lnTo>
                  <a:lnTo>
                    <a:pt x="728" y="1468"/>
                  </a:lnTo>
                  <a:lnTo>
                    <a:pt x="726" y="1466"/>
                  </a:lnTo>
                  <a:lnTo>
                    <a:pt x="726" y="1466"/>
                  </a:lnTo>
                  <a:lnTo>
                    <a:pt x="724" y="1462"/>
                  </a:lnTo>
                  <a:lnTo>
                    <a:pt x="724" y="1462"/>
                  </a:lnTo>
                  <a:lnTo>
                    <a:pt x="722" y="1458"/>
                  </a:lnTo>
                  <a:lnTo>
                    <a:pt x="722" y="1458"/>
                  </a:lnTo>
                  <a:lnTo>
                    <a:pt x="718" y="1456"/>
                  </a:lnTo>
                  <a:lnTo>
                    <a:pt x="718" y="1456"/>
                  </a:lnTo>
                  <a:lnTo>
                    <a:pt x="716" y="1456"/>
                  </a:lnTo>
                  <a:lnTo>
                    <a:pt x="716" y="1456"/>
                  </a:lnTo>
                  <a:lnTo>
                    <a:pt x="714" y="1452"/>
                  </a:lnTo>
                  <a:lnTo>
                    <a:pt x="714" y="1452"/>
                  </a:lnTo>
                  <a:lnTo>
                    <a:pt x="712" y="1450"/>
                  </a:lnTo>
                  <a:lnTo>
                    <a:pt x="712" y="1450"/>
                  </a:lnTo>
                  <a:lnTo>
                    <a:pt x="712" y="1448"/>
                  </a:lnTo>
                  <a:lnTo>
                    <a:pt x="712" y="1448"/>
                  </a:lnTo>
                  <a:lnTo>
                    <a:pt x="710" y="1446"/>
                  </a:lnTo>
                  <a:lnTo>
                    <a:pt x="710" y="1446"/>
                  </a:lnTo>
                  <a:lnTo>
                    <a:pt x="708" y="1444"/>
                  </a:lnTo>
                  <a:lnTo>
                    <a:pt x="708" y="1444"/>
                  </a:lnTo>
                  <a:lnTo>
                    <a:pt x="706" y="1442"/>
                  </a:lnTo>
                  <a:lnTo>
                    <a:pt x="706" y="1442"/>
                  </a:lnTo>
                  <a:lnTo>
                    <a:pt x="704" y="1440"/>
                  </a:lnTo>
                  <a:lnTo>
                    <a:pt x="704" y="1440"/>
                  </a:lnTo>
                  <a:lnTo>
                    <a:pt x="702" y="1436"/>
                  </a:lnTo>
                  <a:lnTo>
                    <a:pt x="700" y="1432"/>
                  </a:lnTo>
                  <a:lnTo>
                    <a:pt x="700" y="1432"/>
                  </a:lnTo>
                  <a:lnTo>
                    <a:pt x="696" y="1430"/>
                  </a:lnTo>
                  <a:lnTo>
                    <a:pt x="696" y="1430"/>
                  </a:lnTo>
                  <a:lnTo>
                    <a:pt x="694" y="1428"/>
                  </a:lnTo>
                  <a:lnTo>
                    <a:pt x="694" y="1428"/>
                  </a:lnTo>
                  <a:lnTo>
                    <a:pt x="694" y="1426"/>
                  </a:lnTo>
                  <a:lnTo>
                    <a:pt x="694" y="1426"/>
                  </a:lnTo>
                  <a:lnTo>
                    <a:pt x="692" y="1422"/>
                  </a:lnTo>
                  <a:lnTo>
                    <a:pt x="692" y="1422"/>
                  </a:lnTo>
                  <a:lnTo>
                    <a:pt x="690" y="1420"/>
                  </a:lnTo>
                  <a:lnTo>
                    <a:pt x="686" y="1414"/>
                  </a:lnTo>
                  <a:lnTo>
                    <a:pt x="686" y="1414"/>
                  </a:lnTo>
                  <a:lnTo>
                    <a:pt x="684" y="1412"/>
                  </a:lnTo>
                  <a:lnTo>
                    <a:pt x="684" y="1412"/>
                  </a:lnTo>
                  <a:lnTo>
                    <a:pt x="682" y="1410"/>
                  </a:lnTo>
                  <a:lnTo>
                    <a:pt x="682" y="1410"/>
                  </a:lnTo>
                  <a:lnTo>
                    <a:pt x="680" y="1410"/>
                  </a:lnTo>
                  <a:lnTo>
                    <a:pt x="680" y="1410"/>
                  </a:lnTo>
                  <a:lnTo>
                    <a:pt x="680" y="1406"/>
                  </a:lnTo>
                  <a:lnTo>
                    <a:pt x="680" y="1406"/>
                  </a:lnTo>
                  <a:lnTo>
                    <a:pt x="680" y="1402"/>
                  </a:lnTo>
                  <a:lnTo>
                    <a:pt x="680" y="1402"/>
                  </a:lnTo>
                  <a:lnTo>
                    <a:pt x="680" y="1400"/>
                  </a:lnTo>
                  <a:lnTo>
                    <a:pt x="680" y="1400"/>
                  </a:lnTo>
                  <a:lnTo>
                    <a:pt x="682" y="1398"/>
                  </a:lnTo>
                  <a:lnTo>
                    <a:pt x="682" y="1398"/>
                  </a:lnTo>
                  <a:lnTo>
                    <a:pt x="682" y="1394"/>
                  </a:lnTo>
                  <a:lnTo>
                    <a:pt x="682" y="1392"/>
                  </a:lnTo>
                  <a:lnTo>
                    <a:pt x="682" y="1392"/>
                  </a:lnTo>
                  <a:lnTo>
                    <a:pt x="682" y="1388"/>
                  </a:lnTo>
                  <a:lnTo>
                    <a:pt x="682" y="1388"/>
                  </a:lnTo>
                  <a:lnTo>
                    <a:pt x="682" y="1386"/>
                  </a:lnTo>
                  <a:lnTo>
                    <a:pt x="682" y="1386"/>
                  </a:lnTo>
                  <a:lnTo>
                    <a:pt x="682" y="1386"/>
                  </a:lnTo>
                  <a:lnTo>
                    <a:pt x="684" y="1382"/>
                  </a:lnTo>
                  <a:lnTo>
                    <a:pt x="684" y="1382"/>
                  </a:lnTo>
                  <a:lnTo>
                    <a:pt x="684" y="1380"/>
                  </a:lnTo>
                  <a:lnTo>
                    <a:pt x="684" y="1376"/>
                  </a:lnTo>
                  <a:lnTo>
                    <a:pt x="684" y="1376"/>
                  </a:lnTo>
                  <a:lnTo>
                    <a:pt x="684" y="1374"/>
                  </a:lnTo>
                  <a:lnTo>
                    <a:pt x="684" y="1374"/>
                  </a:lnTo>
                  <a:lnTo>
                    <a:pt x="684" y="1372"/>
                  </a:lnTo>
                  <a:lnTo>
                    <a:pt x="684" y="1372"/>
                  </a:lnTo>
                  <a:lnTo>
                    <a:pt x="684" y="1370"/>
                  </a:lnTo>
                  <a:lnTo>
                    <a:pt x="684" y="1370"/>
                  </a:lnTo>
                  <a:lnTo>
                    <a:pt x="686" y="1368"/>
                  </a:lnTo>
                  <a:lnTo>
                    <a:pt x="686" y="1368"/>
                  </a:lnTo>
                  <a:lnTo>
                    <a:pt x="686" y="1364"/>
                  </a:lnTo>
                  <a:lnTo>
                    <a:pt x="686" y="1364"/>
                  </a:lnTo>
                  <a:lnTo>
                    <a:pt x="688" y="1362"/>
                  </a:lnTo>
                  <a:lnTo>
                    <a:pt x="688" y="1362"/>
                  </a:lnTo>
                  <a:lnTo>
                    <a:pt x="688" y="1360"/>
                  </a:lnTo>
                  <a:lnTo>
                    <a:pt x="688" y="1360"/>
                  </a:lnTo>
                  <a:lnTo>
                    <a:pt x="690" y="1354"/>
                  </a:lnTo>
                  <a:lnTo>
                    <a:pt x="690" y="1354"/>
                  </a:lnTo>
                  <a:lnTo>
                    <a:pt x="692" y="1348"/>
                  </a:lnTo>
                  <a:lnTo>
                    <a:pt x="692" y="1348"/>
                  </a:lnTo>
                  <a:lnTo>
                    <a:pt x="690" y="1340"/>
                  </a:lnTo>
                  <a:lnTo>
                    <a:pt x="690" y="1338"/>
                  </a:lnTo>
                  <a:lnTo>
                    <a:pt x="690" y="1338"/>
                  </a:lnTo>
                  <a:lnTo>
                    <a:pt x="688" y="1336"/>
                  </a:lnTo>
                  <a:lnTo>
                    <a:pt x="688" y="1336"/>
                  </a:lnTo>
                  <a:lnTo>
                    <a:pt x="688" y="1334"/>
                  </a:lnTo>
                  <a:lnTo>
                    <a:pt x="688" y="1334"/>
                  </a:lnTo>
                  <a:lnTo>
                    <a:pt x="688" y="1330"/>
                  </a:lnTo>
                  <a:lnTo>
                    <a:pt x="690" y="1328"/>
                  </a:lnTo>
                  <a:lnTo>
                    <a:pt x="690" y="1328"/>
                  </a:lnTo>
                  <a:lnTo>
                    <a:pt x="690" y="1322"/>
                  </a:lnTo>
                  <a:lnTo>
                    <a:pt x="690" y="1322"/>
                  </a:lnTo>
                  <a:lnTo>
                    <a:pt x="690" y="1320"/>
                  </a:lnTo>
                  <a:lnTo>
                    <a:pt x="690" y="1320"/>
                  </a:lnTo>
                  <a:lnTo>
                    <a:pt x="690" y="1318"/>
                  </a:lnTo>
                  <a:lnTo>
                    <a:pt x="690" y="1318"/>
                  </a:lnTo>
                  <a:lnTo>
                    <a:pt x="690" y="1314"/>
                  </a:lnTo>
                  <a:lnTo>
                    <a:pt x="690" y="1314"/>
                  </a:lnTo>
                  <a:lnTo>
                    <a:pt x="690" y="1312"/>
                  </a:lnTo>
                  <a:lnTo>
                    <a:pt x="690" y="1312"/>
                  </a:lnTo>
                  <a:lnTo>
                    <a:pt x="692" y="1310"/>
                  </a:lnTo>
                  <a:lnTo>
                    <a:pt x="692" y="1310"/>
                  </a:lnTo>
                  <a:lnTo>
                    <a:pt x="692" y="1306"/>
                  </a:lnTo>
                  <a:lnTo>
                    <a:pt x="692" y="1306"/>
                  </a:lnTo>
                  <a:lnTo>
                    <a:pt x="692" y="1302"/>
                  </a:lnTo>
                  <a:lnTo>
                    <a:pt x="692" y="1302"/>
                  </a:lnTo>
                  <a:lnTo>
                    <a:pt x="692" y="1300"/>
                  </a:lnTo>
                  <a:lnTo>
                    <a:pt x="692" y="1300"/>
                  </a:lnTo>
                  <a:lnTo>
                    <a:pt x="694" y="1292"/>
                  </a:lnTo>
                  <a:lnTo>
                    <a:pt x="694" y="1292"/>
                  </a:lnTo>
                  <a:lnTo>
                    <a:pt x="694" y="1292"/>
                  </a:lnTo>
                  <a:lnTo>
                    <a:pt x="694" y="1292"/>
                  </a:lnTo>
                  <a:lnTo>
                    <a:pt x="694" y="1286"/>
                  </a:lnTo>
                  <a:lnTo>
                    <a:pt x="694" y="1286"/>
                  </a:lnTo>
                  <a:lnTo>
                    <a:pt x="692" y="1282"/>
                  </a:lnTo>
                  <a:lnTo>
                    <a:pt x="692" y="1282"/>
                  </a:lnTo>
                  <a:lnTo>
                    <a:pt x="692" y="1280"/>
                  </a:lnTo>
                  <a:lnTo>
                    <a:pt x="692" y="1280"/>
                  </a:lnTo>
                  <a:lnTo>
                    <a:pt x="692" y="1276"/>
                  </a:lnTo>
                  <a:lnTo>
                    <a:pt x="692" y="1276"/>
                  </a:lnTo>
                  <a:lnTo>
                    <a:pt x="694" y="1274"/>
                  </a:lnTo>
                  <a:lnTo>
                    <a:pt x="694" y="1274"/>
                  </a:lnTo>
                  <a:lnTo>
                    <a:pt x="696" y="1270"/>
                  </a:lnTo>
                  <a:lnTo>
                    <a:pt x="698" y="1264"/>
                  </a:lnTo>
                  <a:lnTo>
                    <a:pt x="698" y="1264"/>
                  </a:lnTo>
                  <a:lnTo>
                    <a:pt x="700" y="1260"/>
                  </a:lnTo>
                  <a:lnTo>
                    <a:pt x="700" y="1260"/>
                  </a:lnTo>
                  <a:lnTo>
                    <a:pt x="700" y="1258"/>
                  </a:lnTo>
                  <a:lnTo>
                    <a:pt x="700" y="1258"/>
                  </a:lnTo>
                  <a:lnTo>
                    <a:pt x="700" y="1256"/>
                  </a:lnTo>
                  <a:lnTo>
                    <a:pt x="700" y="1256"/>
                  </a:lnTo>
                  <a:lnTo>
                    <a:pt x="702" y="1250"/>
                  </a:lnTo>
                  <a:lnTo>
                    <a:pt x="702" y="1250"/>
                  </a:lnTo>
                  <a:lnTo>
                    <a:pt x="702" y="1246"/>
                  </a:lnTo>
                  <a:lnTo>
                    <a:pt x="702" y="1246"/>
                  </a:lnTo>
                  <a:lnTo>
                    <a:pt x="702" y="1242"/>
                  </a:lnTo>
                  <a:lnTo>
                    <a:pt x="702" y="1242"/>
                  </a:lnTo>
                  <a:lnTo>
                    <a:pt x="702" y="1240"/>
                  </a:lnTo>
                  <a:lnTo>
                    <a:pt x="702" y="1240"/>
                  </a:lnTo>
                  <a:lnTo>
                    <a:pt x="704" y="1236"/>
                  </a:lnTo>
                  <a:lnTo>
                    <a:pt x="704" y="1236"/>
                  </a:lnTo>
                  <a:lnTo>
                    <a:pt x="704" y="1234"/>
                  </a:lnTo>
                  <a:lnTo>
                    <a:pt x="704" y="1234"/>
                  </a:lnTo>
                  <a:lnTo>
                    <a:pt x="704" y="1230"/>
                  </a:lnTo>
                  <a:lnTo>
                    <a:pt x="704" y="1230"/>
                  </a:lnTo>
                  <a:lnTo>
                    <a:pt x="706" y="1228"/>
                  </a:lnTo>
                  <a:lnTo>
                    <a:pt x="706" y="1228"/>
                  </a:lnTo>
                  <a:lnTo>
                    <a:pt x="706" y="1222"/>
                  </a:lnTo>
                  <a:lnTo>
                    <a:pt x="706" y="1222"/>
                  </a:lnTo>
                  <a:lnTo>
                    <a:pt x="706" y="1216"/>
                  </a:lnTo>
                  <a:lnTo>
                    <a:pt x="706" y="1216"/>
                  </a:lnTo>
                  <a:lnTo>
                    <a:pt x="704" y="1214"/>
                  </a:lnTo>
                  <a:lnTo>
                    <a:pt x="704" y="1214"/>
                  </a:lnTo>
                  <a:lnTo>
                    <a:pt x="706" y="1212"/>
                  </a:lnTo>
                  <a:lnTo>
                    <a:pt x="706" y="1212"/>
                  </a:lnTo>
                  <a:lnTo>
                    <a:pt x="706" y="1210"/>
                  </a:lnTo>
                  <a:lnTo>
                    <a:pt x="706" y="1210"/>
                  </a:lnTo>
                  <a:lnTo>
                    <a:pt x="706" y="1206"/>
                  </a:lnTo>
                  <a:lnTo>
                    <a:pt x="706" y="1206"/>
                  </a:lnTo>
                  <a:lnTo>
                    <a:pt x="708" y="1204"/>
                  </a:lnTo>
                  <a:lnTo>
                    <a:pt x="708" y="1204"/>
                  </a:lnTo>
                  <a:lnTo>
                    <a:pt x="708" y="1200"/>
                  </a:lnTo>
                  <a:lnTo>
                    <a:pt x="708" y="1200"/>
                  </a:lnTo>
                  <a:lnTo>
                    <a:pt x="708" y="1196"/>
                  </a:lnTo>
                  <a:lnTo>
                    <a:pt x="708" y="1196"/>
                  </a:lnTo>
                  <a:lnTo>
                    <a:pt x="710" y="1192"/>
                  </a:lnTo>
                  <a:lnTo>
                    <a:pt x="710" y="1192"/>
                  </a:lnTo>
                  <a:lnTo>
                    <a:pt x="710" y="1190"/>
                  </a:lnTo>
                  <a:lnTo>
                    <a:pt x="710" y="1190"/>
                  </a:lnTo>
                  <a:lnTo>
                    <a:pt x="710" y="1186"/>
                  </a:lnTo>
                  <a:lnTo>
                    <a:pt x="710" y="1186"/>
                  </a:lnTo>
                  <a:lnTo>
                    <a:pt x="710" y="1184"/>
                  </a:lnTo>
                  <a:lnTo>
                    <a:pt x="710" y="1184"/>
                  </a:lnTo>
                  <a:lnTo>
                    <a:pt x="710" y="1182"/>
                  </a:lnTo>
                  <a:lnTo>
                    <a:pt x="710" y="1182"/>
                  </a:lnTo>
                  <a:lnTo>
                    <a:pt x="710" y="1180"/>
                  </a:lnTo>
                  <a:lnTo>
                    <a:pt x="710" y="1180"/>
                  </a:lnTo>
                  <a:lnTo>
                    <a:pt x="710" y="1174"/>
                  </a:lnTo>
                  <a:lnTo>
                    <a:pt x="710" y="1174"/>
                  </a:lnTo>
                  <a:lnTo>
                    <a:pt x="712" y="1170"/>
                  </a:lnTo>
                  <a:lnTo>
                    <a:pt x="712" y="1170"/>
                  </a:lnTo>
                  <a:lnTo>
                    <a:pt x="712" y="1168"/>
                  </a:lnTo>
                  <a:lnTo>
                    <a:pt x="710" y="1166"/>
                  </a:lnTo>
                  <a:lnTo>
                    <a:pt x="710" y="1166"/>
                  </a:lnTo>
                  <a:lnTo>
                    <a:pt x="708" y="1164"/>
                  </a:lnTo>
                  <a:lnTo>
                    <a:pt x="708" y="1164"/>
                  </a:lnTo>
                  <a:lnTo>
                    <a:pt x="708" y="1162"/>
                  </a:lnTo>
                  <a:lnTo>
                    <a:pt x="708" y="1162"/>
                  </a:lnTo>
                  <a:lnTo>
                    <a:pt x="708" y="1160"/>
                  </a:lnTo>
                  <a:lnTo>
                    <a:pt x="708" y="1160"/>
                  </a:lnTo>
                  <a:lnTo>
                    <a:pt x="708" y="1158"/>
                  </a:lnTo>
                  <a:lnTo>
                    <a:pt x="708" y="1158"/>
                  </a:lnTo>
                  <a:lnTo>
                    <a:pt x="710" y="1156"/>
                  </a:lnTo>
                  <a:lnTo>
                    <a:pt x="710" y="1156"/>
                  </a:lnTo>
                  <a:lnTo>
                    <a:pt x="712" y="1154"/>
                  </a:lnTo>
                  <a:lnTo>
                    <a:pt x="712" y="1154"/>
                  </a:lnTo>
                  <a:lnTo>
                    <a:pt x="712" y="1150"/>
                  </a:lnTo>
                  <a:lnTo>
                    <a:pt x="712" y="1150"/>
                  </a:lnTo>
                  <a:lnTo>
                    <a:pt x="712" y="1148"/>
                  </a:lnTo>
                  <a:lnTo>
                    <a:pt x="712" y="1148"/>
                  </a:lnTo>
                  <a:lnTo>
                    <a:pt x="714" y="1144"/>
                  </a:lnTo>
                  <a:lnTo>
                    <a:pt x="714" y="1144"/>
                  </a:lnTo>
                  <a:lnTo>
                    <a:pt x="714" y="1142"/>
                  </a:lnTo>
                  <a:lnTo>
                    <a:pt x="714" y="1142"/>
                  </a:lnTo>
                  <a:lnTo>
                    <a:pt x="714" y="1140"/>
                  </a:lnTo>
                  <a:lnTo>
                    <a:pt x="714" y="1140"/>
                  </a:lnTo>
                  <a:lnTo>
                    <a:pt x="716" y="1136"/>
                  </a:lnTo>
                  <a:lnTo>
                    <a:pt x="716" y="1136"/>
                  </a:lnTo>
                  <a:lnTo>
                    <a:pt x="716" y="1134"/>
                  </a:lnTo>
                  <a:lnTo>
                    <a:pt x="716" y="1134"/>
                  </a:lnTo>
                  <a:lnTo>
                    <a:pt x="718" y="1130"/>
                  </a:lnTo>
                  <a:lnTo>
                    <a:pt x="718" y="1130"/>
                  </a:lnTo>
                  <a:lnTo>
                    <a:pt x="716" y="1124"/>
                  </a:lnTo>
                  <a:lnTo>
                    <a:pt x="716" y="1124"/>
                  </a:lnTo>
                  <a:lnTo>
                    <a:pt x="716" y="1124"/>
                  </a:lnTo>
                  <a:lnTo>
                    <a:pt x="716" y="1124"/>
                  </a:lnTo>
                  <a:lnTo>
                    <a:pt x="714" y="1120"/>
                  </a:lnTo>
                  <a:lnTo>
                    <a:pt x="714" y="1120"/>
                  </a:lnTo>
                  <a:lnTo>
                    <a:pt x="716" y="1118"/>
                  </a:lnTo>
                  <a:lnTo>
                    <a:pt x="716" y="1118"/>
                  </a:lnTo>
                  <a:lnTo>
                    <a:pt x="716" y="1114"/>
                  </a:lnTo>
                  <a:lnTo>
                    <a:pt x="716" y="1114"/>
                  </a:lnTo>
                  <a:lnTo>
                    <a:pt x="716" y="1110"/>
                  </a:lnTo>
                  <a:lnTo>
                    <a:pt x="716" y="1110"/>
                  </a:lnTo>
                  <a:lnTo>
                    <a:pt x="716" y="1108"/>
                  </a:lnTo>
                  <a:lnTo>
                    <a:pt x="716" y="1108"/>
                  </a:lnTo>
                  <a:lnTo>
                    <a:pt x="716" y="1106"/>
                  </a:lnTo>
                  <a:lnTo>
                    <a:pt x="716" y="1106"/>
                  </a:lnTo>
                  <a:lnTo>
                    <a:pt x="718" y="1102"/>
                  </a:lnTo>
                  <a:lnTo>
                    <a:pt x="718" y="1102"/>
                  </a:lnTo>
                  <a:lnTo>
                    <a:pt x="718" y="1100"/>
                  </a:lnTo>
                  <a:lnTo>
                    <a:pt x="718" y="1100"/>
                  </a:lnTo>
                  <a:lnTo>
                    <a:pt x="718" y="1096"/>
                  </a:lnTo>
                  <a:lnTo>
                    <a:pt x="718" y="1096"/>
                  </a:lnTo>
                  <a:lnTo>
                    <a:pt x="718" y="1094"/>
                  </a:lnTo>
                  <a:lnTo>
                    <a:pt x="718" y="1094"/>
                  </a:lnTo>
                  <a:lnTo>
                    <a:pt x="718" y="1090"/>
                  </a:lnTo>
                  <a:lnTo>
                    <a:pt x="718" y="1090"/>
                  </a:lnTo>
                  <a:lnTo>
                    <a:pt x="718" y="1088"/>
                  </a:lnTo>
                  <a:lnTo>
                    <a:pt x="718" y="1088"/>
                  </a:lnTo>
                  <a:lnTo>
                    <a:pt x="720" y="1084"/>
                  </a:lnTo>
                  <a:lnTo>
                    <a:pt x="720" y="1084"/>
                  </a:lnTo>
                  <a:lnTo>
                    <a:pt x="720" y="1082"/>
                  </a:lnTo>
                  <a:lnTo>
                    <a:pt x="720" y="1082"/>
                  </a:lnTo>
                  <a:lnTo>
                    <a:pt x="720" y="1080"/>
                  </a:lnTo>
                  <a:lnTo>
                    <a:pt x="720" y="1080"/>
                  </a:lnTo>
                  <a:lnTo>
                    <a:pt x="720" y="1076"/>
                  </a:lnTo>
                  <a:lnTo>
                    <a:pt x="720" y="1076"/>
                  </a:lnTo>
                  <a:lnTo>
                    <a:pt x="720" y="1074"/>
                  </a:lnTo>
                  <a:lnTo>
                    <a:pt x="720" y="1074"/>
                  </a:lnTo>
                  <a:lnTo>
                    <a:pt x="720" y="1070"/>
                  </a:lnTo>
                  <a:lnTo>
                    <a:pt x="720" y="1070"/>
                  </a:lnTo>
                  <a:lnTo>
                    <a:pt x="722" y="1068"/>
                  </a:lnTo>
                  <a:lnTo>
                    <a:pt x="722" y="1068"/>
                  </a:lnTo>
                  <a:lnTo>
                    <a:pt x="722" y="1066"/>
                  </a:lnTo>
                  <a:lnTo>
                    <a:pt x="722" y="1066"/>
                  </a:lnTo>
                  <a:lnTo>
                    <a:pt x="724" y="1062"/>
                  </a:lnTo>
                  <a:lnTo>
                    <a:pt x="724" y="1062"/>
                  </a:lnTo>
                  <a:lnTo>
                    <a:pt x="724" y="1058"/>
                  </a:lnTo>
                  <a:lnTo>
                    <a:pt x="724" y="1058"/>
                  </a:lnTo>
                  <a:lnTo>
                    <a:pt x="724" y="1056"/>
                  </a:lnTo>
                  <a:lnTo>
                    <a:pt x="724" y="1056"/>
                  </a:lnTo>
                  <a:lnTo>
                    <a:pt x="726" y="1054"/>
                  </a:lnTo>
                  <a:lnTo>
                    <a:pt x="726" y="1054"/>
                  </a:lnTo>
                  <a:lnTo>
                    <a:pt x="726" y="1050"/>
                  </a:lnTo>
                  <a:lnTo>
                    <a:pt x="726" y="1050"/>
                  </a:lnTo>
                  <a:lnTo>
                    <a:pt x="726" y="1048"/>
                  </a:lnTo>
                  <a:lnTo>
                    <a:pt x="726" y="1048"/>
                  </a:lnTo>
                  <a:lnTo>
                    <a:pt x="728" y="1044"/>
                  </a:lnTo>
                  <a:lnTo>
                    <a:pt x="728" y="1044"/>
                  </a:lnTo>
                  <a:lnTo>
                    <a:pt x="728" y="1040"/>
                  </a:lnTo>
                  <a:lnTo>
                    <a:pt x="728" y="1040"/>
                  </a:lnTo>
                  <a:lnTo>
                    <a:pt x="728" y="1036"/>
                  </a:lnTo>
                  <a:lnTo>
                    <a:pt x="728" y="1036"/>
                  </a:lnTo>
                  <a:lnTo>
                    <a:pt x="728" y="1034"/>
                  </a:lnTo>
                  <a:lnTo>
                    <a:pt x="728" y="1034"/>
                  </a:lnTo>
                  <a:lnTo>
                    <a:pt x="728" y="1030"/>
                  </a:lnTo>
                  <a:lnTo>
                    <a:pt x="728" y="1030"/>
                  </a:lnTo>
                  <a:lnTo>
                    <a:pt x="728" y="1028"/>
                  </a:lnTo>
                  <a:lnTo>
                    <a:pt x="728" y="1028"/>
                  </a:lnTo>
                  <a:lnTo>
                    <a:pt x="728" y="1026"/>
                  </a:lnTo>
                  <a:lnTo>
                    <a:pt x="728" y="1026"/>
                  </a:lnTo>
                  <a:lnTo>
                    <a:pt x="730" y="1022"/>
                  </a:lnTo>
                  <a:lnTo>
                    <a:pt x="730" y="1022"/>
                  </a:lnTo>
                  <a:lnTo>
                    <a:pt x="730" y="1020"/>
                  </a:lnTo>
                  <a:lnTo>
                    <a:pt x="730" y="1020"/>
                  </a:lnTo>
                  <a:lnTo>
                    <a:pt x="730" y="1018"/>
                  </a:lnTo>
                  <a:lnTo>
                    <a:pt x="730" y="1018"/>
                  </a:lnTo>
                  <a:lnTo>
                    <a:pt x="730" y="1014"/>
                  </a:lnTo>
                  <a:lnTo>
                    <a:pt x="730" y="1014"/>
                  </a:lnTo>
                  <a:lnTo>
                    <a:pt x="730" y="1012"/>
                  </a:lnTo>
                  <a:lnTo>
                    <a:pt x="730" y="1012"/>
                  </a:lnTo>
                  <a:lnTo>
                    <a:pt x="732" y="1010"/>
                  </a:lnTo>
                  <a:lnTo>
                    <a:pt x="732" y="1010"/>
                  </a:lnTo>
                  <a:lnTo>
                    <a:pt x="734" y="1006"/>
                  </a:lnTo>
                  <a:lnTo>
                    <a:pt x="734" y="1006"/>
                  </a:lnTo>
                  <a:lnTo>
                    <a:pt x="734" y="1002"/>
                  </a:lnTo>
                  <a:lnTo>
                    <a:pt x="732" y="1000"/>
                  </a:lnTo>
                  <a:lnTo>
                    <a:pt x="732" y="1000"/>
                  </a:lnTo>
                  <a:lnTo>
                    <a:pt x="730" y="996"/>
                  </a:lnTo>
                  <a:lnTo>
                    <a:pt x="728" y="996"/>
                  </a:lnTo>
                  <a:lnTo>
                    <a:pt x="726" y="994"/>
                  </a:lnTo>
                  <a:lnTo>
                    <a:pt x="726" y="994"/>
                  </a:lnTo>
                  <a:lnTo>
                    <a:pt x="726" y="994"/>
                  </a:lnTo>
                  <a:lnTo>
                    <a:pt x="726" y="994"/>
                  </a:lnTo>
                  <a:lnTo>
                    <a:pt x="724" y="994"/>
                  </a:lnTo>
                  <a:lnTo>
                    <a:pt x="724" y="994"/>
                  </a:lnTo>
                  <a:lnTo>
                    <a:pt x="720" y="994"/>
                  </a:lnTo>
                  <a:lnTo>
                    <a:pt x="720" y="994"/>
                  </a:lnTo>
                  <a:lnTo>
                    <a:pt x="716" y="994"/>
                  </a:lnTo>
                  <a:lnTo>
                    <a:pt x="716" y="994"/>
                  </a:lnTo>
                  <a:lnTo>
                    <a:pt x="714" y="994"/>
                  </a:lnTo>
                  <a:lnTo>
                    <a:pt x="714" y="994"/>
                  </a:lnTo>
                  <a:lnTo>
                    <a:pt x="712" y="994"/>
                  </a:lnTo>
                  <a:lnTo>
                    <a:pt x="708" y="994"/>
                  </a:lnTo>
                  <a:lnTo>
                    <a:pt x="708" y="994"/>
                  </a:lnTo>
                  <a:lnTo>
                    <a:pt x="708" y="994"/>
                  </a:lnTo>
                  <a:lnTo>
                    <a:pt x="704" y="994"/>
                  </a:lnTo>
                  <a:lnTo>
                    <a:pt x="704" y="994"/>
                  </a:lnTo>
                  <a:lnTo>
                    <a:pt x="702" y="994"/>
                  </a:lnTo>
                  <a:lnTo>
                    <a:pt x="702" y="994"/>
                  </a:lnTo>
                  <a:lnTo>
                    <a:pt x="698" y="994"/>
                  </a:lnTo>
                  <a:lnTo>
                    <a:pt x="698" y="994"/>
                  </a:lnTo>
                  <a:lnTo>
                    <a:pt x="696" y="992"/>
                  </a:lnTo>
                  <a:lnTo>
                    <a:pt x="696" y="992"/>
                  </a:lnTo>
                  <a:lnTo>
                    <a:pt x="692" y="992"/>
                  </a:lnTo>
                  <a:lnTo>
                    <a:pt x="692" y="992"/>
                  </a:lnTo>
                  <a:lnTo>
                    <a:pt x="690" y="992"/>
                  </a:lnTo>
                  <a:lnTo>
                    <a:pt x="690" y="992"/>
                  </a:lnTo>
                  <a:lnTo>
                    <a:pt x="686" y="992"/>
                  </a:lnTo>
                  <a:lnTo>
                    <a:pt x="686" y="992"/>
                  </a:lnTo>
                  <a:lnTo>
                    <a:pt x="684" y="992"/>
                  </a:lnTo>
                  <a:lnTo>
                    <a:pt x="682" y="992"/>
                  </a:lnTo>
                  <a:lnTo>
                    <a:pt x="678" y="992"/>
                  </a:lnTo>
                  <a:lnTo>
                    <a:pt x="678" y="992"/>
                  </a:lnTo>
                  <a:lnTo>
                    <a:pt x="676" y="992"/>
                  </a:lnTo>
                  <a:lnTo>
                    <a:pt x="676" y="992"/>
                  </a:lnTo>
                  <a:lnTo>
                    <a:pt x="674" y="992"/>
                  </a:lnTo>
                  <a:lnTo>
                    <a:pt x="674" y="992"/>
                  </a:lnTo>
                  <a:lnTo>
                    <a:pt x="674" y="992"/>
                  </a:lnTo>
                  <a:lnTo>
                    <a:pt x="670" y="992"/>
                  </a:lnTo>
                  <a:lnTo>
                    <a:pt x="670" y="992"/>
                  </a:lnTo>
                  <a:lnTo>
                    <a:pt x="668" y="992"/>
                  </a:lnTo>
                  <a:lnTo>
                    <a:pt x="668" y="992"/>
                  </a:lnTo>
                  <a:lnTo>
                    <a:pt x="664" y="992"/>
                  </a:lnTo>
                  <a:lnTo>
                    <a:pt x="664" y="992"/>
                  </a:lnTo>
                  <a:lnTo>
                    <a:pt x="662" y="994"/>
                  </a:lnTo>
                  <a:lnTo>
                    <a:pt x="662" y="994"/>
                  </a:lnTo>
                  <a:lnTo>
                    <a:pt x="658" y="992"/>
                  </a:lnTo>
                  <a:lnTo>
                    <a:pt x="656" y="992"/>
                  </a:lnTo>
                  <a:lnTo>
                    <a:pt x="656" y="992"/>
                  </a:lnTo>
                  <a:lnTo>
                    <a:pt x="652" y="994"/>
                  </a:lnTo>
                  <a:lnTo>
                    <a:pt x="652" y="994"/>
                  </a:lnTo>
                  <a:lnTo>
                    <a:pt x="648" y="994"/>
                  </a:lnTo>
                  <a:lnTo>
                    <a:pt x="648" y="994"/>
                  </a:lnTo>
                  <a:lnTo>
                    <a:pt x="646" y="994"/>
                  </a:lnTo>
                  <a:lnTo>
                    <a:pt x="646" y="994"/>
                  </a:lnTo>
                  <a:lnTo>
                    <a:pt x="644" y="994"/>
                  </a:lnTo>
                  <a:lnTo>
                    <a:pt x="644" y="994"/>
                  </a:lnTo>
                  <a:lnTo>
                    <a:pt x="642" y="992"/>
                  </a:lnTo>
                  <a:lnTo>
                    <a:pt x="642" y="992"/>
                  </a:lnTo>
                  <a:lnTo>
                    <a:pt x="638" y="992"/>
                  </a:lnTo>
                  <a:lnTo>
                    <a:pt x="634" y="992"/>
                  </a:lnTo>
                  <a:lnTo>
                    <a:pt x="634" y="992"/>
                  </a:lnTo>
                  <a:lnTo>
                    <a:pt x="632" y="990"/>
                  </a:lnTo>
                  <a:lnTo>
                    <a:pt x="632" y="990"/>
                  </a:lnTo>
                  <a:lnTo>
                    <a:pt x="626" y="990"/>
                  </a:lnTo>
                  <a:lnTo>
                    <a:pt x="626" y="990"/>
                  </a:lnTo>
                  <a:lnTo>
                    <a:pt x="620" y="990"/>
                  </a:lnTo>
                  <a:lnTo>
                    <a:pt x="620" y="990"/>
                  </a:lnTo>
                  <a:lnTo>
                    <a:pt x="620" y="990"/>
                  </a:lnTo>
                  <a:lnTo>
                    <a:pt x="620" y="990"/>
                  </a:lnTo>
                  <a:lnTo>
                    <a:pt x="618" y="988"/>
                  </a:lnTo>
                  <a:lnTo>
                    <a:pt x="618" y="988"/>
                  </a:lnTo>
                  <a:lnTo>
                    <a:pt x="620" y="986"/>
                  </a:lnTo>
                  <a:lnTo>
                    <a:pt x="620" y="986"/>
                  </a:lnTo>
                  <a:lnTo>
                    <a:pt x="620" y="986"/>
                  </a:lnTo>
                  <a:lnTo>
                    <a:pt x="620" y="982"/>
                  </a:lnTo>
                  <a:lnTo>
                    <a:pt x="620" y="982"/>
                  </a:lnTo>
                  <a:lnTo>
                    <a:pt x="622" y="980"/>
                  </a:lnTo>
                  <a:lnTo>
                    <a:pt x="622" y="980"/>
                  </a:lnTo>
                  <a:lnTo>
                    <a:pt x="622" y="978"/>
                  </a:lnTo>
                  <a:lnTo>
                    <a:pt x="622" y="978"/>
                  </a:lnTo>
                  <a:lnTo>
                    <a:pt x="624" y="974"/>
                  </a:lnTo>
                  <a:lnTo>
                    <a:pt x="630" y="962"/>
                  </a:lnTo>
                  <a:lnTo>
                    <a:pt x="630" y="962"/>
                  </a:lnTo>
                  <a:lnTo>
                    <a:pt x="630" y="958"/>
                  </a:lnTo>
                  <a:lnTo>
                    <a:pt x="630" y="958"/>
                  </a:lnTo>
                  <a:lnTo>
                    <a:pt x="630" y="956"/>
                  </a:lnTo>
                  <a:lnTo>
                    <a:pt x="630" y="956"/>
                  </a:lnTo>
                  <a:lnTo>
                    <a:pt x="632" y="952"/>
                  </a:lnTo>
                  <a:lnTo>
                    <a:pt x="632" y="950"/>
                  </a:lnTo>
                  <a:lnTo>
                    <a:pt x="632" y="950"/>
                  </a:lnTo>
                  <a:lnTo>
                    <a:pt x="634" y="948"/>
                  </a:lnTo>
                  <a:lnTo>
                    <a:pt x="634" y="948"/>
                  </a:lnTo>
                  <a:lnTo>
                    <a:pt x="636" y="946"/>
                  </a:lnTo>
                  <a:lnTo>
                    <a:pt x="636" y="946"/>
                  </a:lnTo>
                  <a:lnTo>
                    <a:pt x="638" y="944"/>
                  </a:lnTo>
                  <a:lnTo>
                    <a:pt x="638" y="944"/>
                  </a:lnTo>
                  <a:lnTo>
                    <a:pt x="640" y="942"/>
                  </a:lnTo>
                  <a:lnTo>
                    <a:pt x="640" y="942"/>
                  </a:lnTo>
                  <a:lnTo>
                    <a:pt x="642" y="940"/>
                  </a:lnTo>
                  <a:lnTo>
                    <a:pt x="642" y="940"/>
                  </a:lnTo>
                  <a:lnTo>
                    <a:pt x="644" y="938"/>
                  </a:lnTo>
                  <a:lnTo>
                    <a:pt x="644" y="938"/>
                  </a:lnTo>
                  <a:lnTo>
                    <a:pt x="646" y="934"/>
                  </a:lnTo>
                  <a:lnTo>
                    <a:pt x="646" y="934"/>
                  </a:lnTo>
                  <a:lnTo>
                    <a:pt x="648" y="932"/>
                  </a:lnTo>
                  <a:lnTo>
                    <a:pt x="648" y="930"/>
                  </a:lnTo>
                  <a:lnTo>
                    <a:pt x="648" y="930"/>
                  </a:lnTo>
                  <a:lnTo>
                    <a:pt x="650" y="926"/>
                  </a:lnTo>
                  <a:lnTo>
                    <a:pt x="652" y="924"/>
                  </a:lnTo>
                  <a:lnTo>
                    <a:pt x="652" y="924"/>
                  </a:lnTo>
                  <a:lnTo>
                    <a:pt x="654" y="920"/>
                  </a:lnTo>
                  <a:lnTo>
                    <a:pt x="654" y="920"/>
                  </a:lnTo>
                  <a:lnTo>
                    <a:pt x="654" y="916"/>
                  </a:lnTo>
                  <a:lnTo>
                    <a:pt x="654" y="916"/>
                  </a:lnTo>
                  <a:lnTo>
                    <a:pt x="652" y="914"/>
                  </a:lnTo>
                  <a:lnTo>
                    <a:pt x="652" y="914"/>
                  </a:lnTo>
                  <a:lnTo>
                    <a:pt x="654" y="908"/>
                  </a:lnTo>
                  <a:lnTo>
                    <a:pt x="654" y="908"/>
                  </a:lnTo>
                  <a:lnTo>
                    <a:pt x="654" y="908"/>
                  </a:lnTo>
                  <a:lnTo>
                    <a:pt x="654" y="908"/>
                  </a:lnTo>
                  <a:lnTo>
                    <a:pt x="658" y="904"/>
                  </a:lnTo>
                  <a:lnTo>
                    <a:pt x="658" y="904"/>
                  </a:lnTo>
                  <a:lnTo>
                    <a:pt x="660" y="902"/>
                  </a:lnTo>
                  <a:lnTo>
                    <a:pt x="660" y="902"/>
                  </a:lnTo>
                  <a:lnTo>
                    <a:pt x="660" y="900"/>
                  </a:lnTo>
                  <a:lnTo>
                    <a:pt x="660" y="900"/>
                  </a:lnTo>
                  <a:lnTo>
                    <a:pt x="662" y="896"/>
                  </a:lnTo>
                  <a:lnTo>
                    <a:pt x="664" y="892"/>
                  </a:lnTo>
                  <a:lnTo>
                    <a:pt x="664" y="892"/>
                  </a:lnTo>
                  <a:lnTo>
                    <a:pt x="666" y="890"/>
                  </a:lnTo>
                  <a:lnTo>
                    <a:pt x="666" y="890"/>
                  </a:lnTo>
                  <a:lnTo>
                    <a:pt x="668" y="884"/>
                  </a:lnTo>
                  <a:lnTo>
                    <a:pt x="668" y="884"/>
                  </a:lnTo>
                  <a:lnTo>
                    <a:pt x="670" y="878"/>
                  </a:lnTo>
                  <a:lnTo>
                    <a:pt x="670" y="878"/>
                  </a:lnTo>
                  <a:lnTo>
                    <a:pt x="670" y="878"/>
                  </a:lnTo>
                  <a:lnTo>
                    <a:pt x="670" y="876"/>
                  </a:lnTo>
                  <a:lnTo>
                    <a:pt x="670" y="876"/>
                  </a:lnTo>
                  <a:lnTo>
                    <a:pt x="672" y="872"/>
                  </a:lnTo>
                  <a:lnTo>
                    <a:pt x="672" y="872"/>
                  </a:lnTo>
                  <a:lnTo>
                    <a:pt x="672" y="870"/>
                  </a:lnTo>
                  <a:lnTo>
                    <a:pt x="672" y="870"/>
                  </a:lnTo>
                  <a:lnTo>
                    <a:pt x="674" y="866"/>
                  </a:lnTo>
                  <a:lnTo>
                    <a:pt x="674" y="866"/>
                  </a:lnTo>
                  <a:lnTo>
                    <a:pt x="674" y="866"/>
                  </a:lnTo>
                  <a:lnTo>
                    <a:pt x="674" y="866"/>
                  </a:lnTo>
                  <a:lnTo>
                    <a:pt x="678" y="862"/>
                  </a:lnTo>
                  <a:lnTo>
                    <a:pt x="678" y="862"/>
                  </a:lnTo>
                  <a:lnTo>
                    <a:pt x="678" y="858"/>
                  </a:lnTo>
                  <a:lnTo>
                    <a:pt x="678" y="858"/>
                  </a:lnTo>
                  <a:lnTo>
                    <a:pt x="680" y="856"/>
                  </a:lnTo>
                  <a:lnTo>
                    <a:pt x="680" y="856"/>
                  </a:lnTo>
                  <a:lnTo>
                    <a:pt x="680" y="854"/>
                  </a:lnTo>
                  <a:lnTo>
                    <a:pt x="682" y="852"/>
                  </a:lnTo>
                  <a:lnTo>
                    <a:pt x="682" y="852"/>
                  </a:lnTo>
                  <a:lnTo>
                    <a:pt x="684" y="848"/>
                  </a:lnTo>
                  <a:lnTo>
                    <a:pt x="684" y="848"/>
                  </a:lnTo>
                  <a:lnTo>
                    <a:pt x="684" y="846"/>
                  </a:lnTo>
                  <a:lnTo>
                    <a:pt x="684" y="846"/>
                  </a:lnTo>
                  <a:lnTo>
                    <a:pt x="686" y="844"/>
                  </a:lnTo>
                  <a:lnTo>
                    <a:pt x="686" y="844"/>
                  </a:lnTo>
                  <a:lnTo>
                    <a:pt x="690" y="842"/>
                  </a:lnTo>
                  <a:lnTo>
                    <a:pt x="690" y="842"/>
                  </a:lnTo>
                  <a:lnTo>
                    <a:pt x="692" y="840"/>
                  </a:lnTo>
                  <a:lnTo>
                    <a:pt x="692" y="840"/>
                  </a:lnTo>
                  <a:lnTo>
                    <a:pt x="692" y="838"/>
                  </a:lnTo>
                  <a:lnTo>
                    <a:pt x="692" y="838"/>
                  </a:lnTo>
                  <a:lnTo>
                    <a:pt x="696" y="834"/>
                  </a:lnTo>
                  <a:lnTo>
                    <a:pt x="696" y="834"/>
                  </a:lnTo>
                  <a:lnTo>
                    <a:pt x="696" y="832"/>
                  </a:lnTo>
                  <a:lnTo>
                    <a:pt x="696" y="832"/>
                  </a:lnTo>
                  <a:lnTo>
                    <a:pt x="700" y="826"/>
                  </a:lnTo>
                  <a:lnTo>
                    <a:pt x="700" y="826"/>
                  </a:lnTo>
                  <a:lnTo>
                    <a:pt x="700" y="826"/>
                  </a:lnTo>
                  <a:lnTo>
                    <a:pt x="700" y="826"/>
                  </a:lnTo>
                  <a:lnTo>
                    <a:pt x="704" y="822"/>
                  </a:lnTo>
                  <a:lnTo>
                    <a:pt x="704" y="822"/>
                  </a:lnTo>
                  <a:lnTo>
                    <a:pt x="706" y="816"/>
                  </a:lnTo>
                  <a:lnTo>
                    <a:pt x="706" y="816"/>
                  </a:lnTo>
                  <a:lnTo>
                    <a:pt x="706" y="814"/>
                  </a:lnTo>
                  <a:lnTo>
                    <a:pt x="706" y="814"/>
                  </a:lnTo>
                  <a:lnTo>
                    <a:pt x="706" y="810"/>
                  </a:lnTo>
                  <a:lnTo>
                    <a:pt x="708" y="804"/>
                  </a:lnTo>
                  <a:lnTo>
                    <a:pt x="708" y="804"/>
                  </a:lnTo>
                  <a:lnTo>
                    <a:pt x="708" y="800"/>
                  </a:lnTo>
                  <a:lnTo>
                    <a:pt x="708" y="800"/>
                  </a:lnTo>
                  <a:lnTo>
                    <a:pt x="710" y="798"/>
                  </a:lnTo>
                  <a:lnTo>
                    <a:pt x="710" y="798"/>
                  </a:lnTo>
                  <a:lnTo>
                    <a:pt x="710" y="794"/>
                  </a:lnTo>
                  <a:lnTo>
                    <a:pt x="710" y="794"/>
                  </a:lnTo>
                  <a:lnTo>
                    <a:pt x="714" y="788"/>
                  </a:lnTo>
                  <a:lnTo>
                    <a:pt x="714" y="788"/>
                  </a:lnTo>
                  <a:lnTo>
                    <a:pt x="716" y="786"/>
                  </a:lnTo>
                  <a:lnTo>
                    <a:pt x="716" y="786"/>
                  </a:lnTo>
                  <a:lnTo>
                    <a:pt x="718" y="784"/>
                  </a:lnTo>
                  <a:lnTo>
                    <a:pt x="718" y="784"/>
                  </a:lnTo>
                  <a:lnTo>
                    <a:pt x="722" y="782"/>
                  </a:lnTo>
                  <a:lnTo>
                    <a:pt x="722" y="782"/>
                  </a:lnTo>
                  <a:lnTo>
                    <a:pt x="724" y="780"/>
                  </a:lnTo>
                  <a:lnTo>
                    <a:pt x="724" y="780"/>
                  </a:lnTo>
                  <a:lnTo>
                    <a:pt x="726" y="778"/>
                  </a:lnTo>
                  <a:lnTo>
                    <a:pt x="728" y="774"/>
                  </a:lnTo>
                  <a:lnTo>
                    <a:pt x="728" y="774"/>
                  </a:lnTo>
                  <a:lnTo>
                    <a:pt x="728" y="768"/>
                  </a:lnTo>
                  <a:lnTo>
                    <a:pt x="728" y="768"/>
                  </a:lnTo>
                  <a:lnTo>
                    <a:pt x="728" y="766"/>
                  </a:lnTo>
                  <a:lnTo>
                    <a:pt x="728" y="766"/>
                  </a:lnTo>
                  <a:lnTo>
                    <a:pt x="730" y="764"/>
                  </a:lnTo>
                  <a:lnTo>
                    <a:pt x="730" y="764"/>
                  </a:lnTo>
                  <a:lnTo>
                    <a:pt x="730" y="762"/>
                  </a:lnTo>
                  <a:lnTo>
                    <a:pt x="730" y="760"/>
                  </a:lnTo>
                  <a:lnTo>
                    <a:pt x="730" y="760"/>
                  </a:lnTo>
                  <a:lnTo>
                    <a:pt x="732" y="756"/>
                  </a:lnTo>
                  <a:lnTo>
                    <a:pt x="732" y="756"/>
                  </a:lnTo>
                  <a:lnTo>
                    <a:pt x="734" y="752"/>
                  </a:lnTo>
                  <a:lnTo>
                    <a:pt x="734" y="752"/>
                  </a:lnTo>
                  <a:lnTo>
                    <a:pt x="736" y="750"/>
                  </a:lnTo>
                  <a:lnTo>
                    <a:pt x="736" y="750"/>
                  </a:lnTo>
                  <a:lnTo>
                    <a:pt x="740" y="746"/>
                  </a:lnTo>
                  <a:lnTo>
                    <a:pt x="740" y="746"/>
                  </a:lnTo>
                  <a:lnTo>
                    <a:pt x="740" y="744"/>
                  </a:lnTo>
                  <a:lnTo>
                    <a:pt x="740" y="744"/>
                  </a:lnTo>
                  <a:lnTo>
                    <a:pt x="744" y="742"/>
                  </a:lnTo>
                  <a:lnTo>
                    <a:pt x="744" y="742"/>
                  </a:lnTo>
                  <a:lnTo>
                    <a:pt x="744" y="738"/>
                  </a:lnTo>
                  <a:lnTo>
                    <a:pt x="744" y="738"/>
                  </a:lnTo>
                  <a:lnTo>
                    <a:pt x="746" y="734"/>
                  </a:lnTo>
                  <a:lnTo>
                    <a:pt x="746" y="734"/>
                  </a:lnTo>
                  <a:lnTo>
                    <a:pt x="750" y="732"/>
                  </a:lnTo>
                  <a:lnTo>
                    <a:pt x="750" y="732"/>
                  </a:lnTo>
                  <a:lnTo>
                    <a:pt x="752" y="726"/>
                  </a:lnTo>
                  <a:lnTo>
                    <a:pt x="752" y="726"/>
                  </a:lnTo>
                  <a:lnTo>
                    <a:pt x="752" y="724"/>
                  </a:lnTo>
                  <a:lnTo>
                    <a:pt x="752" y="724"/>
                  </a:lnTo>
                  <a:lnTo>
                    <a:pt x="752" y="720"/>
                  </a:lnTo>
                  <a:lnTo>
                    <a:pt x="752" y="720"/>
                  </a:lnTo>
                  <a:lnTo>
                    <a:pt x="752" y="718"/>
                  </a:lnTo>
                  <a:lnTo>
                    <a:pt x="752" y="718"/>
                  </a:lnTo>
                  <a:lnTo>
                    <a:pt x="754" y="716"/>
                  </a:lnTo>
                  <a:lnTo>
                    <a:pt x="754" y="716"/>
                  </a:lnTo>
                  <a:lnTo>
                    <a:pt x="754" y="714"/>
                  </a:lnTo>
                  <a:lnTo>
                    <a:pt x="754" y="714"/>
                  </a:lnTo>
                  <a:lnTo>
                    <a:pt x="756" y="712"/>
                  </a:lnTo>
                  <a:lnTo>
                    <a:pt x="756" y="712"/>
                  </a:lnTo>
                  <a:lnTo>
                    <a:pt x="758" y="710"/>
                  </a:lnTo>
                  <a:lnTo>
                    <a:pt x="758" y="710"/>
                  </a:lnTo>
                  <a:lnTo>
                    <a:pt x="760" y="708"/>
                  </a:lnTo>
                  <a:lnTo>
                    <a:pt x="760" y="708"/>
                  </a:lnTo>
                  <a:lnTo>
                    <a:pt x="764" y="706"/>
                  </a:lnTo>
                  <a:lnTo>
                    <a:pt x="764" y="706"/>
                  </a:lnTo>
                  <a:lnTo>
                    <a:pt x="766" y="704"/>
                  </a:lnTo>
                  <a:lnTo>
                    <a:pt x="768" y="700"/>
                  </a:lnTo>
                  <a:lnTo>
                    <a:pt x="768" y="700"/>
                  </a:lnTo>
                  <a:lnTo>
                    <a:pt x="768" y="696"/>
                  </a:lnTo>
                  <a:lnTo>
                    <a:pt x="768" y="696"/>
                  </a:lnTo>
                  <a:lnTo>
                    <a:pt x="768" y="694"/>
                  </a:lnTo>
                  <a:lnTo>
                    <a:pt x="768" y="694"/>
                  </a:lnTo>
                  <a:lnTo>
                    <a:pt x="768" y="692"/>
                  </a:lnTo>
                  <a:lnTo>
                    <a:pt x="768" y="692"/>
                  </a:lnTo>
                  <a:lnTo>
                    <a:pt x="770" y="690"/>
                  </a:lnTo>
                  <a:lnTo>
                    <a:pt x="770" y="690"/>
                  </a:lnTo>
                  <a:lnTo>
                    <a:pt x="774" y="686"/>
                  </a:lnTo>
                  <a:lnTo>
                    <a:pt x="774" y="686"/>
                  </a:lnTo>
                  <a:lnTo>
                    <a:pt x="778" y="682"/>
                  </a:lnTo>
                  <a:lnTo>
                    <a:pt x="778" y="682"/>
                  </a:lnTo>
                  <a:lnTo>
                    <a:pt x="780" y="678"/>
                  </a:lnTo>
                  <a:lnTo>
                    <a:pt x="780" y="678"/>
                  </a:lnTo>
                  <a:lnTo>
                    <a:pt x="780" y="676"/>
                  </a:lnTo>
                  <a:lnTo>
                    <a:pt x="780" y="676"/>
                  </a:lnTo>
                  <a:lnTo>
                    <a:pt x="780" y="672"/>
                  </a:lnTo>
                  <a:lnTo>
                    <a:pt x="780" y="672"/>
                  </a:lnTo>
                  <a:lnTo>
                    <a:pt x="782" y="670"/>
                  </a:lnTo>
                  <a:lnTo>
                    <a:pt x="782" y="670"/>
                  </a:lnTo>
                  <a:lnTo>
                    <a:pt x="782" y="670"/>
                  </a:lnTo>
                  <a:lnTo>
                    <a:pt x="782" y="670"/>
                  </a:lnTo>
                  <a:lnTo>
                    <a:pt x="784" y="666"/>
                  </a:lnTo>
                  <a:lnTo>
                    <a:pt x="784" y="666"/>
                  </a:lnTo>
                  <a:lnTo>
                    <a:pt x="786" y="664"/>
                  </a:lnTo>
                  <a:lnTo>
                    <a:pt x="786" y="664"/>
                  </a:lnTo>
                  <a:lnTo>
                    <a:pt x="786" y="660"/>
                  </a:lnTo>
                  <a:lnTo>
                    <a:pt x="786" y="660"/>
                  </a:lnTo>
                  <a:lnTo>
                    <a:pt x="786" y="656"/>
                  </a:lnTo>
                  <a:lnTo>
                    <a:pt x="786" y="656"/>
                  </a:lnTo>
                  <a:lnTo>
                    <a:pt x="786" y="654"/>
                  </a:lnTo>
                  <a:lnTo>
                    <a:pt x="786" y="654"/>
                  </a:lnTo>
                  <a:lnTo>
                    <a:pt x="788" y="650"/>
                  </a:lnTo>
                  <a:lnTo>
                    <a:pt x="788" y="650"/>
                  </a:lnTo>
                  <a:lnTo>
                    <a:pt x="788" y="648"/>
                  </a:lnTo>
                  <a:lnTo>
                    <a:pt x="788" y="648"/>
                  </a:lnTo>
                  <a:lnTo>
                    <a:pt x="788" y="646"/>
                  </a:lnTo>
                  <a:lnTo>
                    <a:pt x="788" y="646"/>
                  </a:lnTo>
                  <a:lnTo>
                    <a:pt x="788" y="644"/>
                  </a:lnTo>
                  <a:lnTo>
                    <a:pt x="788" y="644"/>
                  </a:lnTo>
                  <a:lnTo>
                    <a:pt x="790" y="640"/>
                  </a:lnTo>
                  <a:lnTo>
                    <a:pt x="790" y="638"/>
                  </a:lnTo>
                  <a:lnTo>
                    <a:pt x="790" y="638"/>
                  </a:lnTo>
                  <a:lnTo>
                    <a:pt x="794" y="634"/>
                  </a:lnTo>
                  <a:lnTo>
                    <a:pt x="794" y="634"/>
                  </a:lnTo>
                  <a:lnTo>
                    <a:pt x="796" y="632"/>
                  </a:lnTo>
                  <a:lnTo>
                    <a:pt x="796" y="632"/>
                  </a:lnTo>
                  <a:lnTo>
                    <a:pt x="798" y="630"/>
                  </a:lnTo>
                  <a:lnTo>
                    <a:pt x="798" y="630"/>
                  </a:lnTo>
                  <a:lnTo>
                    <a:pt x="802" y="624"/>
                  </a:lnTo>
                  <a:lnTo>
                    <a:pt x="802" y="624"/>
                  </a:lnTo>
                  <a:lnTo>
                    <a:pt x="802" y="624"/>
                  </a:lnTo>
                  <a:lnTo>
                    <a:pt x="806" y="618"/>
                  </a:lnTo>
                  <a:lnTo>
                    <a:pt x="806" y="618"/>
                  </a:lnTo>
                  <a:lnTo>
                    <a:pt x="808" y="612"/>
                  </a:lnTo>
                  <a:lnTo>
                    <a:pt x="808" y="612"/>
                  </a:lnTo>
                  <a:lnTo>
                    <a:pt x="810" y="608"/>
                  </a:lnTo>
                  <a:lnTo>
                    <a:pt x="810" y="608"/>
                  </a:lnTo>
                  <a:lnTo>
                    <a:pt x="810" y="606"/>
                  </a:lnTo>
                  <a:lnTo>
                    <a:pt x="810" y="606"/>
                  </a:lnTo>
                  <a:lnTo>
                    <a:pt x="814" y="598"/>
                  </a:lnTo>
                  <a:lnTo>
                    <a:pt x="814" y="598"/>
                  </a:lnTo>
                  <a:lnTo>
                    <a:pt x="818" y="594"/>
                  </a:lnTo>
                  <a:lnTo>
                    <a:pt x="818" y="594"/>
                  </a:lnTo>
                  <a:lnTo>
                    <a:pt x="818" y="590"/>
                  </a:lnTo>
                  <a:lnTo>
                    <a:pt x="818" y="590"/>
                  </a:lnTo>
                  <a:lnTo>
                    <a:pt x="820" y="588"/>
                  </a:lnTo>
                  <a:lnTo>
                    <a:pt x="820" y="588"/>
                  </a:lnTo>
                  <a:lnTo>
                    <a:pt x="820" y="586"/>
                  </a:lnTo>
                  <a:lnTo>
                    <a:pt x="820" y="586"/>
                  </a:lnTo>
                  <a:lnTo>
                    <a:pt x="822" y="584"/>
                  </a:lnTo>
                  <a:lnTo>
                    <a:pt x="822" y="584"/>
                  </a:lnTo>
                  <a:lnTo>
                    <a:pt x="824" y="582"/>
                  </a:lnTo>
                  <a:lnTo>
                    <a:pt x="824" y="582"/>
                  </a:lnTo>
                  <a:lnTo>
                    <a:pt x="826" y="578"/>
                  </a:lnTo>
                  <a:lnTo>
                    <a:pt x="826" y="578"/>
                  </a:lnTo>
                  <a:lnTo>
                    <a:pt x="828" y="574"/>
                  </a:lnTo>
                  <a:lnTo>
                    <a:pt x="828" y="574"/>
                  </a:lnTo>
                  <a:lnTo>
                    <a:pt x="828" y="574"/>
                  </a:lnTo>
                  <a:lnTo>
                    <a:pt x="828" y="574"/>
                  </a:lnTo>
                  <a:lnTo>
                    <a:pt x="830" y="572"/>
                  </a:lnTo>
                  <a:lnTo>
                    <a:pt x="830" y="572"/>
                  </a:lnTo>
                  <a:lnTo>
                    <a:pt x="832" y="570"/>
                  </a:lnTo>
                  <a:lnTo>
                    <a:pt x="832" y="570"/>
                  </a:lnTo>
                  <a:lnTo>
                    <a:pt x="834" y="564"/>
                  </a:lnTo>
                  <a:lnTo>
                    <a:pt x="834" y="564"/>
                  </a:lnTo>
                  <a:lnTo>
                    <a:pt x="836" y="564"/>
                  </a:lnTo>
                  <a:lnTo>
                    <a:pt x="836" y="564"/>
                  </a:lnTo>
                  <a:lnTo>
                    <a:pt x="836" y="560"/>
                  </a:lnTo>
                  <a:lnTo>
                    <a:pt x="836" y="560"/>
                  </a:lnTo>
                  <a:lnTo>
                    <a:pt x="836" y="558"/>
                  </a:lnTo>
                  <a:lnTo>
                    <a:pt x="836" y="558"/>
                  </a:lnTo>
                  <a:lnTo>
                    <a:pt x="838" y="552"/>
                  </a:lnTo>
                  <a:lnTo>
                    <a:pt x="838" y="552"/>
                  </a:lnTo>
                  <a:lnTo>
                    <a:pt x="840" y="550"/>
                  </a:lnTo>
                  <a:lnTo>
                    <a:pt x="840" y="550"/>
                  </a:lnTo>
                  <a:lnTo>
                    <a:pt x="840" y="550"/>
                  </a:lnTo>
                  <a:lnTo>
                    <a:pt x="840" y="550"/>
                  </a:lnTo>
                  <a:lnTo>
                    <a:pt x="842" y="546"/>
                  </a:lnTo>
                  <a:lnTo>
                    <a:pt x="842" y="546"/>
                  </a:lnTo>
                  <a:lnTo>
                    <a:pt x="844" y="544"/>
                  </a:lnTo>
                  <a:lnTo>
                    <a:pt x="844" y="544"/>
                  </a:lnTo>
                  <a:lnTo>
                    <a:pt x="846" y="542"/>
                  </a:lnTo>
                  <a:lnTo>
                    <a:pt x="846" y="542"/>
                  </a:lnTo>
                  <a:lnTo>
                    <a:pt x="848" y="540"/>
                  </a:lnTo>
                  <a:lnTo>
                    <a:pt x="848" y="540"/>
                  </a:lnTo>
                  <a:lnTo>
                    <a:pt x="850" y="536"/>
                  </a:lnTo>
                  <a:lnTo>
                    <a:pt x="850" y="536"/>
                  </a:lnTo>
                  <a:lnTo>
                    <a:pt x="850" y="534"/>
                  </a:lnTo>
                  <a:lnTo>
                    <a:pt x="850" y="534"/>
                  </a:lnTo>
                  <a:lnTo>
                    <a:pt x="852" y="530"/>
                  </a:lnTo>
                  <a:lnTo>
                    <a:pt x="852" y="530"/>
                  </a:lnTo>
                  <a:lnTo>
                    <a:pt x="852" y="528"/>
                  </a:lnTo>
                  <a:lnTo>
                    <a:pt x="852" y="528"/>
                  </a:lnTo>
                  <a:lnTo>
                    <a:pt x="854" y="526"/>
                  </a:lnTo>
                  <a:lnTo>
                    <a:pt x="854" y="526"/>
                  </a:lnTo>
                  <a:lnTo>
                    <a:pt x="854" y="524"/>
                  </a:lnTo>
                  <a:lnTo>
                    <a:pt x="854" y="524"/>
                  </a:lnTo>
                  <a:lnTo>
                    <a:pt x="856" y="522"/>
                  </a:lnTo>
                  <a:lnTo>
                    <a:pt x="856" y="522"/>
                  </a:lnTo>
                  <a:lnTo>
                    <a:pt x="858" y="518"/>
                  </a:lnTo>
                  <a:lnTo>
                    <a:pt x="858" y="518"/>
                  </a:lnTo>
                  <a:lnTo>
                    <a:pt x="858" y="510"/>
                  </a:lnTo>
                  <a:lnTo>
                    <a:pt x="858" y="510"/>
                  </a:lnTo>
                  <a:lnTo>
                    <a:pt x="858" y="506"/>
                  </a:lnTo>
                  <a:lnTo>
                    <a:pt x="860" y="506"/>
                  </a:lnTo>
                  <a:lnTo>
                    <a:pt x="860" y="506"/>
                  </a:lnTo>
                  <a:lnTo>
                    <a:pt x="860" y="502"/>
                  </a:lnTo>
                  <a:lnTo>
                    <a:pt x="860" y="502"/>
                  </a:lnTo>
                  <a:lnTo>
                    <a:pt x="862" y="502"/>
                  </a:lnTo>
                  <a:lnTo>
                    <a:pt x="862" y="502"/>
                  </a:lnTo>
                  <a:lnTo>
                    <a:pt x="864" y="500"/>
                  </a:lnTo>
                  <a:lnTo>
                    <a:pt x="864" y="500"/>
                  </a:lnTo>
                  <a:lnTo>
                    <a:pt x="866" y="498"/>
                  </a:lnTo>
                  <a:lnTo>
                    <a:pt x="866" y="498"/>
                  </a:lnTo>
                  <a:lnTo>
                    <a:pt x="868" y="496"/>
                  </a:lnTo>
                  <a:lnTo>
                    <a:pt x="868" y="496"/>
                  </a:lnTo>
                  <a:lnTo>
                    <a:pt x="870" y="492"/>
                  </a:lnTo>
                  <a:lnTo>
                    <a:pt x="870" y="490"/>
                  </a:lnTo>
                  <a:lnTo>
                    <a:pt x="870" y="490"/>
                  </a:lnTo>
                  <a:lnTo>
                    <a:pt x="872" y="486"/>
                  </a:lnTo>
                  <a:lnTo>
                    <a:pt x="872" y="486"/>
                  </a:lnTo>
                  <a:lnTo>
                    <a:pt x="872" y="486"/>
                  </a:lnTo>
                  <a:lnTo>
                    <a:pt x="872" y="486"/>
                  </a:lnTo>
                  <a:lnTo>
                    <a:pt x="874" y="484"/>
                  </a:lnTo>
                  <a:lnTo>
                    <a:pt x="874" y="484"/>
                  </a:lnTo>
                  <a:lnTo>
                    <a:pt x="876" y="480"/>
                  </a:lnTo>
                  <a:lnTo>
                    <a:pt x="876" y="480"/>
                  </a:lnTo>
                  <a:lnTo>
                    <a:pt x="878" y="480"/>
                  </a:lnTo>
                  <a:lnTo>
                    <a:pt x="878" y="480"/>
                  </a:lnTo>
                  <a:lnTo>
                    <a:pt x="878" y="476"/>
                  </a:lnTo>
                  <a:lnTo>
                    <a:pt x="878" y="476"/>
                  </a:lnTo>
                  <a:lnTo>
                    <a:pt x="880" y="474"/>
                  </a:lnTo>
                  <a:lnTo>
                    <a:pt x="880" y="474"/>
                  </a:lnTo>
                  <a:lnTo>
                    <a:pt x="882" y="472"/>
                  </a:lnTo>
                  <a:lnTo>
                    <a:pt x="882" y="472"/>
                  </a:lnTo>
                  <a:lnTo>
                    <a:pt x="882" y="468"/>
                  </a:lnTo>
                  <a:lnTo>
                    <a:pt x="882" y="468"/>
                  </a:lnTo>
                  <a:lnTo>
                    <a:pt x="884" y="466"/>
                  </a:lnTo>
                  <a:lnTo>
                    <a:pt x="884" y="466"/>
                  </a:lnTo>
                  <a:lnTo>
                    <a:pt x="884" y="466"/>
                  </a:lnTo>
                  <a:lnTo>
                    <a:pt x="886" y="462"/>
                  </a:lnTo>
                  <a:lnTo>
                    <a:pt x="886" y="462"/>
                  </a:lnTo>
                  <a:lnTo>
                    <a:pt x="888" y="460"/>
                  </a:lnTo>
                  <a:lnTo>
                    <a:pt x="888" y="460"/>
                  </a:lnTo>
                  <a:lnTo>
                    <a:pt x="890" y="456"/>
                  </a:lnTo>
                  <a:lnTo>
                    <a:pt x="890" y="456"/>
                  </a:lnTo>
                  <a:lnTo>
                    <a:pt x="892" y="452"/>
                  </a:lnTo>
                  <a:lnTo>
                    <a:pt x="892" y="452"/>
                  </a:lnTo>
                  <a:lnTo>
                    <a:pt x="892" y="450"/>
                  </a:lnTo>
                  <a:lnTo>
                    <a:pt x="892" y="450"/>
                  </a:lnTo>
                  <a:lnTo>
                    <a:pt x="894" y="446"/>
                  </a:lnTo>
                  <a:lnTo>
                    <a:pt x="894" y="446"/>
                  </a:lnTo>
                  <a:lnTo>
                    <a:pt x="894" y="442"/>
                  </a:lnTo>
                  <a:lnTo>
                    <a:pt x="894" y="442"/>
                  </a:lnTo>
                  <a:lnTo>
                    <a:pt x="894" y="440"/>
                  </a:lnTo>
                  <a:lnTo>
                    <a:pt x="894" y="440"/>
                  </a:lnTo>
                  <a:lnTo>
                    <a:pt x="896" y="436"/>
                  </a:lnTo>
                  <a:lnTo>
                    <a:pt x="896" y="436"/>
                  </a:lnTo>
                  <a:lnTo>
                    <a:pt x="896" y="432"/>
                  </a:lnTo>
                  <a:lnTo>
                    <a:pt x="896" y="432"/>
                  </a:lnTo>
                  <a:lnTo>
                    <a:pt x="896" y="430"/>
                  </a:lnTo>
                  <a:lnTo>
                    <a:pt x="896" y="430"/>
                  </a:lnTo>
                  <a:lnTo>
                    <a:pt x="898" y="428"/>
                  </a:lnTo>
                  <a:lnTo>
                    <a:pt x="898" y="428"/>
                  </a:lnTo>
                  <a:lnTo>
                    <a:pt x="902" y="426"/>
                  </a:lnTo>
                  <a:lnTo>
                    <a:pt x="902" y="426"/>
                  </a:lnTo>
                  <a:lnTo>
                    <a:pt x="904" y="422"/>
                  </a:lnTo>
                  <a:lnTo>
                    <a:pt x="904" y="422"/>
                  </a:lnTo>
                  <a:lnTo>
                    <a:pt x="908" y="420"/>
                  </a:lnTo>
                  <a:lnTo>
                    <a:pt x="908" y="420"/>
                  </a:lnTo>
                  <a:lnTo>
                    <a:pt x="910" y="422"/>
                  </a:lnTo>
                  <a:lnTo>
                    <a:pt x="910" y="422"/>
                  </a:lnTo>
                  <a:lnTo>
                    <a:pt x="912" y="424"/>
                  </a:lnTo>
                  <a:lnTo>
                    <a:pt x="912" y="424"/>
                  </a:lnTo>
                  <a:lnTo>
                    <a:pt x="914" y="426"/>
                  </a:lnTo>
                  <a:lnTo>
                    <a:pt x="914" y="428"/>
                  </a:lnTo>
                  <a:lnTo>
                    <a:pt x="914" y="428"/>
                  </a:lnTo>
                  <a:lnTo>
                    <a:pt x="916" y="432"/>
                  </a:lnTo>
                  <a:lnTo>
                    <a:pt x="916" y="432"/>
                  </a:lnTo>
                  <a:lnTo>
                    <a:pt x="918" y="434"/>
                  </a:lnTo>
                  <a:lnTo>
                    <a:pt x="918" y="434"/>
                  </a:lnTo>
                  <a:lnTo>
                    <a:pt x="922" y="440"/>
                  </a:lnTo>
                  <a:lnTo>
                    <a:pt x="922" y="440"/>
                  </a:lnTo>
                  <a:lnTo>
                    <a:pt x="922" y="442"/>
                  </a:lnTo>
                  <a:lnTo>
                    <a:pt x="922" y="442"/>
                  </a:lnTo>
                  <a:lnTo>
                    <a:pt x="922" y="444"/>
                  </a:lnTo>
                  <a:lnTo>
                    <a:pt x="922" y="444"/>
                  </a:lnTo>
                  <a:lnTo>
                    <a:pt x="924" y="448"/>
                  </a:lnTo>
                  <a:lnTo>
                    <a:pt x="924" y="448"/>
                  </a:lnTo>
                  <a:lnTo>
                    <a:pt x="926" y="452"/>
                  </a:lnTo>
                  <a:lnTo>
                    <a:pt x="926" y="452"/>
                  </a:lnTo>
                  <a:lnTo>
                    <a:pt x="928" y="454"/>
                  </a:lnTo>
                  <a:lnTo>
                    <a:pt x="928" y="456"/>
                  </a:lnTo>
                  <a:lnTo>
                    <a:pt x="928" y="456"/>
                  </a:lnTo>
                  <a:lnTo>
                    <a:pt x="930" y="460"/>
                  </a:lnTo>
                  <a:lnTo>
                    <a:pt x="930" y="460"/>
                  </a:lnTo>
                  <a:lnTo>
                    <a:pt x="932" y="462"/>
                  </a:lnTo>
                  <a:lnTo>
                    <a:pt x="932" y="462"/>
                  </a:lnTo>
                  <a:lnTo>
                    <a:pt x="934" y="464"/>
                  </a:lnTo>
                  <a:lnTo>
                    <a:pt x="936" y="468"/>
                  </a:lnTo>
                  <a:lnTo>
                    <a:pt x="936" y="468"/>
                  </a:lnTo>
                  <a:lnTo>
                    <a:pt x="940" y="472"/>
                  </a:lnTo>
                  <a:lnTo>
                    <a:pt x="940" y="472"/>
                  </a:lnTo>
                  <a:lnTo>
                    <a:pt x="942" y="472"/>
                  </a:lnTo>
                  <a:lnTo>
                    <a:pt x="942" y="472"/>
                  </a:lnTo>
                  <a:lnTo>
                    <a:pt x="944" y="474"/>
                  </a:lnTo>
                  <a:lnTo>
                    <a:pt x="944" y="474"/>
                  </a:lnTo>
                  <a:lnTo>
                    <a:pt x="944" y="476"/>
                  </a:lnTo>
                  <a:lnTo>
                    <a:pt x="944" y="476"/>
                  </a:lnTo>
                  <a:lnTo>
                    <a:pt x="946" y="480"/>
                  </a:lnTo>
                  <a:lnTo>
                    <a:pt x="946" y="480"/>
                  </a:lnTo>
                  <a:lnTo>
                    <a:pt x="948" y="482"/>
                  </a:lnTo>
                  <a:lnTo>
                    <a:pt x="948" y="482"/>
                  </a:lnTo>
                  <a:lnTo>
                    <a:pt x="950" y="484"/>
                  </a:lnTo>
                  <a:lnTo>
                    <a:pt x="950" y="484"/>
                  </a:lnTo>
                  <a:lnTo>
                    <a:pt x="952" y="486"/>
                  </a:lnTo>
                  <a:lnTo>
                    <a:pt x="952" y="486"/>
                  </a:lnTo>
                  <a:lnTo>
                    <a:pt x="954" y="490"/>
                  </a:lnTo>
                  <a:lnTo>
                    <a:pt x="954" y="490"/>
                  </a:lnTo>
                  <a:lnTo>
                    <a:pt x="954" y="492"/>
                  </a:lnTo>
                  <a:lnTo>
                    <a:pt x="954" y="492"/>
                  </a:lnTo>
                  <a:lnTo>
                    <a:pt x="956" y="496"/>
                  </a:lnTo>
                  <a:lnTo>
                    <a:pt x="956" y="496"/>
                  </a:lnTo>
                  <a:lnTo>
                    <a:pt x="958" y="500"/>
                  </a:lnTo>
                  <a:lnTo>
                    <a:pt x="958" y="500"/>
                  </a:lnTo>
                  <a:lnTo>
                    <a:pt x="958" y="502"/>
                  </a:lnTo>
                  <a:lnTo>
                    <a:pt x="958" y="502"/>
                  </a:lnTo>
                  <a:lnTo>
                    <a:pt x="958" y="502"/>
                  </a:lnTo>
                  <a:lnTo>
                    <a:pt x="958" y="502"/>
                  </a:lnTo>
                  <a:lnTo>
                    <a:pt x="960" y="506"/>
                  </a:lnTo>
                  <a:lnTo>
                    <a:pt x="960" y="506"/>
                  </a:lnTo>
                  <a:lnTo>
                    <a:pt x="962" y="508"/>
                  </a:lnTo>
                  <a:lnTo>
                    <a:pt x="962" y="508"/>
                  </a:lnTo>
                  <a:lnTo>
                    <a:pt x="964" y="512"/>
                  </a:lnTo>
                  <a:lnTo>
                    <a:pt x="964" y="512"/>
                  </a:lnTo>
                  <a:lnTo>
                    <a:pt x="968" y="514"/>
                  </a:lnTo>
                  <a:lnTo>
                    <a:pt x="968" y="514"/>
                  </a:lnTo>
                  <a:lnTo>
                    <a:pt x="972" y="518"/>
                  </a:lnTo>
                  <a:lnTo>
                    <a:pt x="972" y="518"/>
                  </a:lnTo>
                  <a:lnTo>
                    <a:pt x="972" y="518"/>
                  </a:lnTo>
                  <a:lnTo>
                    <a:pt x="972" y="518"/>
                  </a:lnTo>
                  <a:lnTo>
                    <a:pt x="972" y="522"/>
                  </a:lnTo>
                  <a:lnTo>
                    <a:pt x="972" y="522"/>
                  </a:lnTo>
                  <a:lnTo>
                    <a:pt x="972" y="524"/>
                  </a:lnTo>
                  <a:lnTo>
                    <a:pt x="972" y="526"/>
                  </a:lnTo>
                  <a:lnTo>
                    <a:pt x="972" y="526"/>
                  </a:lnTo>
                  <a:lnTo>
                    <a:pt x="974" y="528"/>
                  </a:lnTo>
                  <a:lnTo>
                    <a:pt x="974" y="528"/>
                  </a:lnTo>
                  <a:lnTo>
                    <a:pt x="976" y="534"/>
                  </a:lnTo>
                  <a:lnTo>
                    <a:pt x="976" y="534"/>
                  </a:lnTo>
                  <a:lnTo>
                    <a:pt x="978" y="534"/>
                  </a:lnTo>
                  <a:lnTo>
                    <a:pt x="978" y="534"/>
                  </a:lnTo>
                  <a:lnTo>
                    <a:pt x="980" y="538"/>
                  </a:lnTo>
                  <a:lnTo>
                    <a:pt x="980" y="538"/>
                  </a:lnTo>
                  <a:lnTo>
                    <a:pt x="982" y="540"/>
                  </a:lnTo>
                  <a:lnTo>
                    <a:pt x="982" y="540"/>
                  </a:lnTo>
                  <a:lnTo>
                    <a:pt x="984" y="542"/>
                  </a:lnTo>
                  <a:lnTo>
                    <a:pt x="984" y="542"/>
                  </a:lnTo>
                  <a:lnTo>
                    <a:pt x="986" y="544"/>
                  </a:lnTo>
                  <a:lnTo>
                    <a:pt x="986" y="544"/>
                  </a:lnTo>
                  <a:lnTo>
                    <a:pt x="990" y="544"/>
                  </a:lnTo>
                  <a:lnTo>
                    <a:pt x="990" y="546"/>
                  </a:lnTo>
                  <a:lnTo>
                    <a:pt x="990" y="546"/>
                  </a:lnTo>
                  <a:lnTo>
                    <a:pt x="992" y="548"/>
                  </a:lnTo>
                  <a:lnTo>
                    <a:pt x="992" y="548"/>
                  </a:lnTo>
                  <a:lnTo>
                    <a:pt x="992" y="548"/>
                  </a:lnTo>
                  <a:lnTo>
                    <a:pt x="992" y="548"/>
                  </a:lnTo>
                  <a:lnTo>
                    <a:pt x="992" y="552"/>
                  </a:lnTo>
                  <a:lnTo>
                    <a:pt x="992" y="552"/>
                  </a:lnTo>
                  <a:lnTo>
                    <a:pt x="994" y="554"/>
                  </a:lnTo>
                  <a:lnTo>
                    <a:pt x="994" y="554"/>
                  </a:lnTo>
                  <a:lnTo>
                    <a:pt x="994" y="558"/>
                  </a:lnTo>
                  <a:lnTo>
                    <a:pt x="994" y="558"/>
                  </a:lnTo>
                  <a:lnTo>
                    <a:pt x="996" y="562"/>
                  </a:lnTo>
                  <a:lnTo>
                    <a:pt x="998" y="562"/>
                  </a:lnTo>
                  <a:lnTo>
                    <a:pt x="998" y="562"/>
                  </a:lnTo>
                  <a:lnTo>
                    <a:pt x="1002" y="568"/>
                  </a:lnTo>
                  <a:lnTo>
                    <a:pt x="1002" y="568"/>
                  </a:lnTo>
                  <a:lnTo>
                    <a:pt x="1004" y="568"/>
                  </a:lnTo>
                  <a:lnTo>
                    <a:pt x="1004" y="568"/>
                  </a:lnTo>
                  <a:lnTo>
                    <a:pt x="1004" y="570"/>
                  </a:lnTo>
                  <a:lnTo>
                    <a:pt x="1004" y="570"/>
                  </a:lnTo>
                  <a:lnTo>
                    <a:pt x="1006" y="572"/>
                  </a:lnTo>
                  <a:lnTo>
                    <a:pt x="1006" y="572"/>
                  </a:lnTo>
                  <a:lnTo>
                    <a:pt x="1008" y="574"/>
                  </a:lnTo>
                  <a:lnTo>
                    <a:pt x="1008" y="574"/>
                  </a:lnTo>
                  <a:lnTo>
                    <a:pt x="1008" y="576"/>
                  </a:lnTo>
                  <a:lnTo>
                    <a:pt x="1008" y="576"/>
                  </a:lnTo>
                  <a:lnTo>
                    <a:pt x="1010" y="578"/>
                  </a:lnTo>
                  <a:lnTo>
                    <a:pt x="1010" y="578"/>
                  </a:lnTo>
                  <a:lnTo>
                    <a:pt x="1012" y="582"/>
                  </a:lnTo>
                  <a:lnTo>
                    <a:pt x="1012" y="582"/>
                  </a:lnTo>
                  <a:lnTo>
                    <a:pt x="1012" y="582"/>
                  </a:lnTo>
                  <a:lnTo>
                    <a:pt x="1012" y="582"/>
                  </a:lnTo>
                  <a:lnTo>
                    <a:pt x="1014" y="584"/>
                  </a:lnTo>
                  <a:lnTo>
                    <a:pt x="1014" y="584"/>
                  </a:lnTo>
                  <a:lnTo>
                    <a:pt x="1014" y="588"/>
                  </a:lnTo>
                  <a:lnTo>
                    <a:pt x="1014" y="588"/>
                  </a:lnTo>
                  <a:lnTo>
                    <a:pt x="1016" y="590"/>
                  </a:lnTo>
                  <a:lnTo>
                    <a:pt x="1016" y="590"/>
                  </a:lnTo>
                  <a:lnTo>
                    <a:pt x="1016" y="592"/>
                  </a:lnTo>
                  <a:lnTo>
                    <a:pt x="1016" y="592"/>
                  </a:lnTo>
                  <a:lnTo>
                    <a:pt x="1018" y="594"/>
                  </a:lnTo>
                  <a:lnTo>
                    <a:pt x="1018" y="594"/>
                  </a:lnTo>
                  <a:lnTo>
                    <a:pt x="1018" y="598"/>
                  </a:lnTo>
                  <a:lnTo>
                    <a:pt x="1018" y="598"/>
                  </a:lnTo>
                  <a:lnTo>
                    <a:pt x="1020" y="602"/>
                  </a:lnTo>
                  <a:lnTo>
                    <a:pt x="1020" y="602"/>
                  </a:lnTo>
                  <a:lnTo>
                    <a:pt x="1022" y="604"/>
                  </a:lnTo>
                  <a:lnTo>
                    <a:pt x="1022" y="604"/>
                  </a:lnTo>
                  <a:lnTo>
                    <a:pt x="1024" y="606"/>
                  </a:lnTo>
                  <a:lnTo>
                    <a:pt x="1024" y="606"/>
                  </a:lnTo>
                  <a:lnTo>
                    <a:pt x="1026" y="608"/>
                  </a:lnTo>
                  <a:lnTo>
                    <a:pt x="1026" y="608"/>
                  </a:lnTo>
                  <a:lnTo>
                    <a:pt x="1026" y="610"/>
                  </a:lnTo>
                  <a:lnTo>
                    <a:pt x="1026" y="610"/>
                  </a:lnTo>
                  <a:lnTo>
                    <a:pt x="1028" y="614"/>
                  </a:lnTo>
                  <a:lnTo>
                    <a:pt x="1028" y="614"/>
                  </a:lnTo>
                  <a:lnTo>
                    <a:pt x="1030" y="616"/>
                  </a:lnTo>
                  <a:lnTo>
                    <a:pt x="1030" y="616"/>
                  </a:lnTo>
                  <a:lnTo>
                    <a:pt x="1032" y="618"/>
                  </a:lnTo>
                  <a:lnTo>
                    <a:pt x="1032" y="618"/>
                  </a:lnTo>
                  <a:lnTo>
                    <a:pt x="1034" y="620"/>
                  </a:lnTo>
                  <a:lnTo>
                    <a:pt x="1034" y="620"/>
                  </a:lnTo>
                  <a:lnTo>
                    <a:pt x="1034" y="622"/>
                  </a:lnTo>
                  <a:lnTo>
                    <a:pt x="1034" y="622"/>
                  </a:lnTo>
                  <a:lnTo>
                    <a:pt x="1036" y="624"/>
                  </a:lnTo>
                  <a:lnTo>
                    <a:pt x="1036" y="624"/>
                  </a:lnTo>
                  <a:lnTo>
                    <a:pt x="1038" y="628"/>
                  </a:lnTo>
                  <a:lnTo>
                    <a:pt x="1038" y="628"/>
                  </a:lnTo>
                  <a:lnTo>
                    <a:pt x="1042" y="632"/>
                  </a:lnTo>
                  <a:lnTo>
                    <a:pt x="1042" y="632"/>
                  </a:lnTo>
                  <a:lnTo>
                    <a:pt x="1042" y="634"/>
                  </a:lnTo>
                  <a:lnTo>
                    <a:pt x="1042" y="634"/>
                  </a:lnTo>
                  <a:lnTo>
                    <a:pt x="1044" y="638"/>
                  </a:lnTo>
                  <a:lnTo>
                    <a:pt x="1044" y="638"/>
                  </a:lnTo>
                  <a:lnTo>
                    <a:pt x="1046" y="640"/>
                  </a:lnTo>
                  <a:lnTo>
                    <a:pt x="1046" y="640"/>
                  </a:lnTo>
                  <a:lnTo>
                    <a:pt x="1048" y="642"/>
                  </a:lnTo>
                  <a:lnTo>
                    <a:pt x="1048" y="642"/>
                  </a:lnTo>
                  <a:lnTo>
                    <a:pt x="1050" y="644"/>
                  </a:lnTo>
                  <a:lnTo>
                    <a:pt x="1050" y="644"/>
                  </a:lnTo>
                  <a:lnTo>
                    <a:pt x="1052" y="646"/>
                  </a:lnTo>
                  <a:lnTo>
                    <a:pt x="1052" y="646"/>
                  </a:lnTo>
                  <a:lnTo>
                    <a:pt x="1052" y="648"/>
                  </a:lnTo>
                  <a:lnTo>
                    <a:pt x="1052" y="648"/>
                  </a:lnTo>
                  <a:lnTo>
                    <a:pt x="1054" y="652"/>
                  </a:lnTo>
                  <a:lnTo>
                    <a:pt x="1054" y="652"/>
                  </a:lnTo>
                  <a:lnTo>
                    <a:pt x="1056" y="654"/>
                  </a:lnTo>
                  <a:lnTo>
                    <a:pt x="1056" y="654"/>
                  </a:lnTo>
                  <a:lnTo>
                    <a:pt x="1058" y="656"/>
                  </a:lnTo>
                  <a:lnTo>
                    <a:pt x="1060" y="658"/>
                  </a:lnTo>
                  <a:lnTo>
                    <a:pt x="1060" y="658"/>
                  </a:lnTo>
                  <a:lnTo>
                    <a:pt x="1060" y="662"/>
                  </a:lnTo>
                  <a:lnTo>
                    <a:pt x="1060" y="662"/>
                  </a:lnTo>
                  <a:lnTo>
                    <a:pt x="1062" y="664"/>
                  </a:lnTo>
                  <a:lnTo>
                    <a:pt x="1062" y="664"/>
                  </a:lnTo>
                  <a:lnTo>
                    <a:pt x="1064" y="666"/>
                  </a:lnTo>
                  <a:lnTo>
                    <a:pt x="1064" y="666"/>
                  </a:lnTo>
                  <a:lnTo>
                    <a:pt x="1066" y="670"/>
                  </a:lnTo>
                  <a:lnTo>
                    <a:pt x="1066" y="670"/>
                  </a:lnTo>
                  <a:lnTo>
                    <a:pt x="1066" y="672"/>
                  </a:lnTo>
                  <a:lnTo>
                    <a:pt x="1066" y="672"/>
                  </a:lnTo>
                  <a:lnTo>
                    <a:pt x="1068" y="674"/>
                  </a:lnTo>
                  <a:lnTo>
                    <a:pt x="1068" y="674"/>
                  </a:lnTo>
                  <a:lnTo>
                    <a:pt x="1068" y="678"/>
                  </a:lnTo>
                  <a:lnTo>
                    <a:pt x="1068" y="678"/>
                  </a:lnTo>
                  <a:lnTo>
                    <a:pt x="1070" y="680"/>
                  </a:lnTo>
                  <a:lnTo>
                    <a:pt x="1070" y="680"/>
                  </a:lnTo>
                  <a:lnTo>
                    <a:pt x="1072" y="682"/>
                  </a:lnTo>
                  <a:lnTo>
                    <a:pt x="1072" y="682"/>
                  </a:lnTo>
                  <a:lnTo>
                    <a:pt x="1072" y="686"/>
                  </a:lnTo>
                  <a:lnTo>
                    <a:pt x="1072" y="686"/>
                  </a:lnTo>
                  <a:lnTo>
                    <a:pt x="1072" y="688"/>
                  </a:lnTo>
                  <a:lnTo>
                    <a:pt x="1072" y="688"/>
                  </a:lnTo>
                  <a:lnTo>
                    <a:pt x="1076" y="692"/>
                  </a:lnTo>
                  <a:lnTo>
                    <a:pt x="1076" y="692"/>
                  </a:lnTo>
                  <a:lnTo>
                    <a:pt x="1076" y="694"/>
                  </a:lnTo>
                  <a:lnTo>
                    <a:pt x="1076" y="694"/>
                  </a:lnTo>
                  <a:lnTo>
                    <a:pt x="1078" y="696"/>
                  </a:lnTo>
                  <a:lnTo>
                    <a:pt x="1078" y="696"/>
                  </a:lnTo>
                  <a:lnTo>
                    <a:pt x="1080" y="698"/>
                  </a:lnTo>
                  <a:lnTo>
                    <a:pt x="1080" y="698"/>
                  </a:lnTo>
                  <a:lnTo>
                    <a:pt x="1080" y="700"/>
                  </a:lnTo>
                  <a:lnTo>
                    <a:pt x="1080" y="700"/>
                  </a:lnTo>
                  <a:lnTo>
                    <a:pt x="1082" y="704"/>
                  </a:lnTo>
                  <a:lnTo>
                    <a:pt x="1082" y="704"/>
                  </a:lnTo>
                  <a:lnTo>
                    <a:pt x="1084" y="708"/>
                  </a:lnTo>
                  <a:lnTo>
                    <a:pt x="1084" y="708"/>
                  </a:lnTo>
                  <a:lnTo>
                    <a:pt x="1086" y="710"/>
                  </a:lnTo>
                  <a:lnTo>
                    <a:pt x="1086" y="710"/>
                  </a:lnTo>
                  <a:lnTo>
                    <a:pt x="1088" y="712"/>
                  </a:lnTo>
                  <a:lnTo>
                    <a:pt x="1088" y="712"/>
                  </a:lnTo>
                  <a:lnTo>
                    <a:pt x="1088" y="714"/>
                  </a:lnTo>
                  <a:lnTo>
                    <a:pt x="1088" y="714"/>
                  </a:lnTo>
                  <a:lnTo>
                    <a:pt x="1090" y="718"/>
                  </a:lnTo>
                  <a:lnTo>
                    <a:pt x="1090" y="718"/>
                  </a:lnTo>
                  <a:lnTo>
                    <a:pt x="1090" y="720"/>
                  </a:lnTo>
                  <a:lnTo>
                    <a:pt x="1090" y="720"/>
                  </a:lnTo>
                  <a:lnTo>
                    <a:pt x="1092" y="724"/>
                  </a:lnTo>
                  <a:lnTo>
                    <a:pt x="1092" y="724"/>
                  </a:lnTo>
                  <a:lnTo>
                    <a:pt x="1094" y="728"/>
                  </a:lnTo>
                  <a:lnTo>
                    <a:pt x="1094" y="728"/>
                  </a:lnTo>
                  <a:lnTo>
                    <a:pt x="1096" y="728"/>
                  </a:lnTo>
                  <a:lnTo>
                    <a:pt x="1096" y="728"/>
                  </a:lnTo>
                  <a:lnTo>
                    <a:pt x="1098" y="732"/>
                  </a:lnTo>
                  <a:lnTo>
                    <a:pt x="1098" y="732"/>
                  </a:lnTo>
                  <a:lnTo>
                    <a:pt x="1100" y="734"/>
                  </a:lnTo>
                  <a:lnTo>
                    <a:pt x="1100" y="734"/>
                  </a:lnTo>
                  <a:lnTo>
                    <a:pt x="1100" y="736"/>
                  </a:lnTo>
                  <a:lnTo>
                    <a:pt x="1100" y="736"/>
                  </a:lnTo>
                  <a:lnTo>
                    <a:pt x="1100" y="740"/>
                  </a:lnTo>
                  <a:lnTo>
                    <a:pt x="1100" y="740"/>
                  </a:lnTo>
                  <a:lnTo>
                    <a:pt x="1104" y="744"/>
                  </a:lnTo>
                  <a:lnTo>
                    <a:pt x="1104" y="744"/>
                  </a:lnTo>
                  <a:lnTo>
                    <a:pt x="1106" y="746"/>
                  </a:lnTo>
                  <a:lnTo>
                    <a:pt x="1106" y="746"/>
                  </a:lnTo>
                  <a:lnTo>
                    <a:pt x="1106" y="746"/>
                  </a:lnTo>
                  <a:lnTo>
                    <a:pt x="1106" y="746"/>
                  </a:lnTo>
                  <a:lnTo>
                    <a:pt x="1110" y="750"/>
                  </a:lnTo>
                  <a:lnTo>
                    <a:pt x="1110" y="750"/>
                  </a:lnTo>
                  <a:lnTo>
                    <a:pt x="1112" y="752"/>
                  </a:lnTo>
                  <a:lnTo>
                    <a:pt x="1112" y="752"/>
                  </a:lnTo>
                  <a:lnTo>
                    <a:pt x="1114" y="754"/>
                  </a:lnTo>
                  <a:lnTo>
                    <a:pt x="1114" y="754"/>
                  </a:lnTo>
                  <a:lnTo>
                    <a:pt x="1116" y="756"/>
                  </a:lnTo>
                  <a:lnTo>
                    <a:pt x="1116" y="756"/>
                  </a:lnTo>
                  <a:lnTo>
                    <a:pt x="1118" y="758"/>
                  </a:lnTo>
                  <a:lnTo>
                    <a:pt x="1118" y="758"/>
                  </a:lnTo>
                  <a:lnTo>
                    <a:pt x="1120" y="760"/>
                  </a:lnTo>
                  <a:lnTo>
                    <a:pt x="1120" y="760"/>
                  </a:lnTo>
                  <a:lnTo>
                    <a:pt x="1122" y="760"/>
                  </a:lnTo>
                  <a:lnTo>
                    <a:pt x="1122" y="760"/>
                  </a:lnTo>
                  <a:lnTo>
                    <a:pt x="1124" y="764"/>
                  </a:lnTo>
                  <a:lnTo>
                    <a:pt x="1124" y="764"/>
                  </a:lnTo>
                  <a:lnTo>
                    <a:pt x="1124" y="766"/>
                  </a:lnTo>
                  <a:lnTo>
                    <a:pt x="1124" y="766"/>
                  </a:lnTo>
                  <a:lnTo>
                    <a:pt x="1124" y="768"/>
                  </a:lnTo>
                  <a:lnTo>
                    <a:pt x="1124" y="768"/>
                  </a:lnTo>
                  <a:lnTo>
                    <a:pt x="1126" y="770"/>
                  </a:lnTo>
                  <a:lnTo>
                    <a:pt x="1126" y="770"/>
                  </a:lnTo>
                  <a:lnTo>
                    <a:pt x="1128" y="776"/>
                  </a:lnTo>
                  <a:lnTo>
                    <a:pt x="1128" y="776"/>
                  </a:lnTo>
                  <a:lnTo>
                    <a:pt x="1128" y="778"/>
                  </a:lnTo>
                  <a:lnTo>
                    <a:pt x="1128" y="778"/>
                  </a:lnTo>
                  <a:lnTo>
                    <a:pt x="1130" y="782"/>
                  </a:lnTo>
                  <a:lnTo>
                    <a:pt x="1130" y="782"/>
                  </a:lnTo>
                  <a:lnTo>
                    <a:pt x="1132" y="786"/>
                  </a:lnTo>
                  <a:lnTo>
                    <a:pt x="1132" y="786"/>
                  </a:lnTo>
                  <a:lnTo>
                    <a:pt x="1134" y="786"/>
                  </a:lnTo>
                  <a:lnTo>
                    <a:pt x="1134" y="788"/>
                  </a:lnTo>
                  <a:lnTo>
                    <a:pt x="1134" y="788"/>
                  </a:lnTo>
                  <a:lnTo>
                    <a:pt x="1138" y="790"/>
                  </a:lnTo>
                  <a:lnTo>
                    <a:pt x="1138" y="790"/>
                  </a:lnTo>
                  <a:lnTo>
                    <a:pt x="1140" y="792"/>
                  </a:lnTo>
                  <a:lnTo>
                    <a:pt x="1140" y="792"/>
                  </a:lnTo>
                  <a:lnTo>
                    <a:pt x="1140" y="794"/>
                  </a:lnTo>
                  <a:lnTo>
                    <a:pt x="1140" y="794"/>
                  </a:lnTo>
                  <a:lnTo>
                    <a:pt x="1142" y="796"/>
                  </a:lnTo>
                  <a:lnTo>
                    <a:pt x="1142" y="796"/>
                  </a:lnTo>
                  <a:lnTo>
                    <a:pt x="1142" y="800"/>
                  </a:lnTo>
                  <a:lnTo>
                    <a:pt x="1142" y="800"/>
                  </a:lnTo>
                  <a:lnTo>
                    <a:pt x="1144" y="802"/>
                  </a:lnTo>
                  <a:lnTo>
                    <a:pt x="1144" y="802"/>
                  </a:lnTo>
                  <a:lnTo>
                    <a:pt x="1146" y="804"/>
                  </a:lnTo>
                  <a:lnTo>
                    <a:pt x="1146" y="804"/>
                  </a:lnTo>
                  <a:lnTo>
                    <a:pt x="1148" y="806"/>
                  </a:lnTo>
                  <a:lnTo>
                    <a:pt x="1148" y="806"/>
                  </a:lnTo>
                  <a:lnTo>
                    <a:pt x="1148" y="808"/>
                  </a:lnTo>
                  <a:lnTo>
                    <a:pt x="1148" y="808"/>
                  </a:lnTo>
                  <a:lnTo>
                    <a:pt x="1148" y="810"/>
                  </a:lnTo>
                  <a:lnTo>
                    <a:pt x="1148" y="810"/>
                  </a:lnTo>
                  <a:lnTo>
                    <a:pt x="1150" y="812"/>
                  </a:lnTo>
                  <a:lnTo>
                    <a:pt x="1150" y="816"/>
                  </a:lnTo>
                  <a:lnTo>
                    <a:pt x="1150" y="816"/>
                  </a:lnTo>
                  <a:lnTo>
                    <a:pt x="1154" y="818"/>
                  </a:lnTo>
                  <a:lnTo>
                    <a:pt x="1154" y="818"/>
                  </a:lnTo>
                  <a:lnTo>
                    <a:pt x="1154" y="820"/>
                  </a:lnTo>
                  <a:lnTo>
                    <a:pt x="1154" y="820"/>
                  </a:lnTo>
                  <a:lnTo>
                    <a:pt x="1156" y="822"/>
                  </a:lnTo>
                  <a:lnTo>
                    <a:pt x="1158" y="824"/>
                  </a:lnTo>
                  <a:lnTo>
                    <a:pt x="1158" y="824"/>
                  </a:lnTo>
                  <a:lnTo>
                    <a:pt x="1160" y="826"/>
                  </a:lnTo>
                  <a:lnTo>
                    <a:pt x="1160" y="826"/>
                  </a:lnTo>
                  <a:lnTo>
                    <a:pt x="1162" y="826"/>
                  </a:lnTo>
                  <a:lnTo>
                    <a:pt x="1162" y="826"/>
                  </a:lnTo>
                  <a:lnTo>
                    <a:pt x="1164" y="828"/>
                  </a:lnTo>
                  <a:lnTo>
                    <a:pt x="1164" y="828"/>
                  </a:lnTo>
                  <a:lnTo>
                    <a:pt x="1164" y="832"/>
                  </a:lnTo>
                  <a:lnTo>
                    <a:pt x="1164" y="832"/>
                  </a:lnTo>
                  <a:lnTo>
                    <a:pt x="1164" y="836"/>
                  </a:lnTo>
                  <a:lnTo>
                    <a:pt x="1164" y="836"/>
                  </a:lnTo>
                  <a:lnTo>
                    <a:pt x="1164" y="840"/>
                  </a:lnTo>
                  <a:lnTo>
                    <a:pt x="1166" y="842"/>
                  </a:lnTo>
                  <a:lnTo>
                    <a:pt x="1166" y="842"/>
                  </a:lnTo>
                  <a:lnTo>
                    <a:pt x="1168" y="846"/>
                  </a:lnTo>
                  <a:lnTo>
                    <a:pt x="1170" y="848"/>
                  </a:lnTo>
                  <a:lnTo>
                    <a:pt x="1170" y="848"/>
                  </a:lnTo>
                  <a:lnTo>
                    <a:pt x="1174" y="852"/>
                  </a:lnTo>
                  <a:lnTo>
                    <a:pt x="1174" y="852"/>
                  </a:lnTo>
                  <a:lnTo>
                    <a:pt x="1178" y="854"/>
                  </a:lnTo>
                  <a:lnTo>
                    <a:pt x="1178" y="854"/>
                  </a:lnTo>
                  <a:lnTo>
                    <a:pt x="1180" y="856"/>
                  </a:lnTo>
                  <a:lnTo>
                    <a:pt x="1180" y="856"/>
                  </a:lnTo>
                  <a:lnTo>
                    <a:pt x="1180" y="858"/>
                  </a:lnTo>
                  <a:lnTo>
                    <a:pt x="1180" y="858"/>
                  </a:lnTo>
                  <a:lnTo>
                    <a:pt x="1182" y="860"/>
                  </a:lnTo>
                  <a:lnTo>
                    <a:pt x="1182" y="860"/>
                  </a:lnTo>
                  <a:lnTo>
                    <a:pt x="1184" y="860"/>
                  </a:lnTo>
                  <a:lnTo>
                    <a:pt x="1184" y="860"/>
                  </a:lnTo>
                  <a:lnTo>
                    <a:pt x="1184" y="862"/>
                  </a:lnTo>
                  <a:lnTo>
                    <a:pt x="1184" y="862"/>
                  </a:lnTo>
                  <a:lnTo>
                    <a:pt x="1188" y="868"/>
                  </a:lnTo>
                  <a:lnTo>
                    <a:pt x="1188" y="868"/>
                  </a:lnTo>
                  <a:lnTo>
                    <a:pt x="1190" y="872"/>
                  </a:lnTo>
                  <a:lnTo>
                    <a:pt x="1190" y="872"/>
                  </a:lnTo>
                  <a:lnTo>
                    <a:pt x="1190" y="874"/>
                  </a:lnTo>
                  <a:lnTo>
                    <a:pt x="1190" y="874"/>
                  </a:lnTo>
                  <a:lnTo>
                    <a:pt x="1192" y="876"/>
                  </a:lnTo>
                  <a:lnTo>
                    <a:pt x="1192" y="876"/>
                  </a:lnTo>
                  <a:lnTo>
                    <a:pt x="1192" y="880"/>
                  </a:lnTo>
                  <a:lnTo>
                    <a:pt x="1192" y="880"/>
                  </a:lnTo>
                  <a:lnTo>
                    <a:pt x="1196" y="882"/>
                  </a:lnTo>
                  <a:lnTo>
                    <a:pt x="1196" y="882"/>
                  </a:lnTo>
                  <a:lnTo>
                    <a:pt x="1196" y="884"/>
                  </a:lnTo>
                  <a:lnTo>
                    <a:pt x="1196" y="884"/>
                  </a:lnTo>
                  <a:lnTo>
                    <a:pt x="1198" y="886"/>
                  </a:lnTo>
                  <a:lnTo>
                    <a:pt x="1198" y="886"/>
                  </a:lnTo>
                  <a:lnTo>
                    <a:pt x="1200" y="890"/>
                  </a:lnTo>
                  <a:lnTo>
                    <a:pt x="1200" y="890"/>
                  </a:lnTo>
                  <a:lnTo>
                    <a:pt x="1202" y="894"/>
                  </a:lnTo>
                  <a:lnTo>
                    <a:pt x="1202" y="894"/>
                  </a:lnTo>
                  <a:lnTo>
                    <a:pt x="1204" y="896"/>
                  </a:lnTo>
                  <a:lnTo>
                    <a:pt x="1204" y="896"/>
                  </a:lnTo>
                  <a:lnTo>
                    <a:pt x="1204" y="898"/>
                  </a:lnTo>
                  <a:lnTo>
                    <a:pt x="1204" y="898"/>
                  </a:lnTo>
                  <a:lnTo>
                    <a:pt x="1208" y="902"/>
                  </a:lnTo>
                  <a:lnTo>
                    <a:pt x="1208" y="902"/>
                  </a:lnTo>
                  <a:lnTo>
                    <a:pt x="1208" y="902"/>
                  </a:lnTo>
                  <a:lnTo>
                    <a:pt x="1208" y="902"/>
                  </a:lnTo>
                  <a:lnTo>
                    <a:pt x="1208" y="904"/>
                  </a:lnTo>
                  <a:lnTo>
                    <a:pt x="1208" y="904"/>
                  </a:lnTo>
                  <a:lnTo>
                    <a:pt x="1210" y="908"/>
                  </a:lnTo>
                  <a:lnTo>
                    <a:pt x="1210" y="908"/>
                  </a:lnTo>
                  <a:lnTo>
                    <a:pt x="1210" y="910"/>
                  </a:lnTo>
                  <a:lnTo>
                    <a:pt x="1210" y="910"/>
                  </a:lnTo>
                  <a:lnTo>
                    <a:pt x="1212" y="914"/>
                  </a:lnTo>
                  <a:lnTo>
                    <a:pt x="1212" y="914"/>
                  </a:lnTo>
                  <a:lnTo>
                    <a:pt x="1214" y="916"/>
                  </a:lnTo>
                  <a:lnTo>
                    <a:pt x="1214" y="916"/>
                  </a:lnTo>
                  <a:lnTo>
                    <a:pt x="1216" y="918"/>
                  </a:lnTo>
                  <a:lnTo>
                    <a:pt x="1216" y="918"/>
                  </a:lnTo>
                  <a:lnTo>
                    <a:pt x="1218" y="920"/>
                  </a:lnTo>
                  <a:lnTo>
                    <a:pt x="1218" y="920"/>
                  </a:lnTo>
                  <a:lnTo>
                    <a:pt x="1220" y="922"/>
                  </a:lnTo>
                  <a:lnTo>
                    <a:pt x="1220" y="922"/>
                  </a:lnTo>
                  <a:lnTo>
                    <a:pt x="1222" y="924"/>
                  </a:lnTo>
                  <a:lnTo>
                    <a:pt x="1222" y="924"/>
                  </a:lnTo>
                  <a:lnTo>
                    <a:pt x="1224" y="926"/>
                  </a:lnTo>
                  <a:lnTo>
                    <a:pt x="1224" y="926"/>
                  </a:lnTo>
                  <a:lnTo>
                    <a:pt x="1226" y="930"/>
                  </a:lnTo>
                  <a:lnTo>
                    <a:pt x="1226" y="930"/>
                  </a:lnTo>
                  <a:lnTo>
                    <a:pt x="1226" y="932"/>
                  </a:lnTo>
                  <a:lnTo>
                    <a:pt x="1226" y="932"/>
                  </a:lnTo>
                  <a:lnTo>
                    <a:pt x="1228" y="934"/>
                  </a:lnTo>
                  <a:lnTo>
                    <a:pt x="1228" y="934"/>
                  </a:lnTo>
                  <a:lnTo>
                    <a:pt x="1230" y="936"/>
                  </a:lnTo>
                  <a:lnTo>
                    <a:pt x="1230" y="936"/>
                  </a:lnTo>
                  <a:lnTo>
                    <a:pt x="1232" y="938"/>
                  </a:lnTo>
                  <a:lnTo>
                    <a:pt x="1232" y="938"/>
                  </a:lnTo>
                  <a:lnTo>
                    <a:pt x="1232" y="940"/>
                  </a:lnTo>
                  <a:lnTo>
                    <a:pt x="1232" y="940"/>
                  </a:lnTo>
                  <a:lnTo>
                    <a:pt x="1234" y="944"/>
                  </a:lnTo>
                  <a:lnTo>
                    <a:pt x="1236" y="946"/>
                  </a:lnTo>
                  <a:lnTo>
                    <a:pt x="1236" y="946"/>
                  </a:lnTo>
                  <a:lnTo>
                    <a:pt x="1236" y="948"/>
                  </a:lnTo>
                  <a:lnTo>
                    <a:pt x="1236" y="948"/>
                  </a:lnTo>
                  <a:lnTo>
                    <a:pt x="1238" y="952"/>
                  </a:lnTo>
                  <a:lnTo>
                    <a:pt x="1238" y="952"/>
                  </a:lnTo>
                  <a:lnTo>
                    <a:pt x="1242" y="954"/>
                  </a:lnTo>
                  <a:lnTo>
                    <a:pt x="1242" y="954"/>
                  </a:lnTo>
                  <a:lnTo>
                    <a:pt x="1242" y="956"/>
                  </a:lnTo>
                  <a:lnTo>
                    <a:pt x="1242" y="956"/>
                  </a:lnTo>
                  <a:lnTo>
                    <a:pt x="1240" y="958"/>
                  </a:lnTo>
                  <a:lnTo>
                    <a:pt x="1240" y="958"/>
                  </a:lnTo>
                  <a:lnTo>
                    <a:pt x="1238" y="958"/>
                  </a:lnTo>
                  <a:lnTo>
                    <a:pt x="1238" y="958"/>
                  </a:lnTo>
                  <a:lnTo>
                    <a:pt x="1236" y="958"/>
                  </a:lnTo>
                  <a:lnTo>
                    <a:pt x="1236" y="958"/>
                  </a:lnTo>
                  <a:lnTo>
                    <a:pt x="1232" y="958"/>
                  </a:lnTo>
                  <a:lnTo>
                    <a:pt x="1226" y="958"/>
                  </a:lnTo>
                  <a:lnTo>
                    <a:pt x="1220" y="958"/>
                  </a:lnTo>
                  <a:lnTo>
                    <a:pt x="1220" y="958"/>
                  </a:lnTo>
                  <a:lnTo>
                    <a:pt x="1216" y="958"/>
                  </a:lnTo>
                  <a:lnTo>
                    <a:pt x="1216" y="958"/>
                  </a:lnTo>
                  <a:lnTo>
                    <a:pt x="1212" y="958"/>
                  </a:lnTo>
                  <a:lnTo>
                    <a:pt x="1212" y="958"/>
                  </a:lnTo>
                  <a:lnTo>
                    <a:pt x="1204" y="958"/>
                  </a:lnTo>
                  <a:lnTo>
                    <a:pt x="1204" y="958"/>
                  </a:lnTo>
                  <a:lnTo>
                    <a:pt x="1200" y="958"/>
                  </a:lnTo>
                  <a:lnTo>
                    <a:pt x="1200" y="958"/>
                  </a:lnTo>
                  <a:lnTo>
                    <a:pt x="1194" y="956"/>
                  </a:lnTo>
                  <a:lnTo>
                    <a:pt x="1194" y="956"/>
                  </a:lnTo>
                  <a:lnTo>
                    <a:pt x="1188" y="958"/>
                  </a:lnTo>
                  <a:lnTo>
                    <a:pt x="1188" y="958"/>
                  </a:lnTo>
                  <a:lnTo>
                    <a:pt x="1184" y="958"/>
                  </a:lnTo>
                  <a:lnTo>
                    <a:pt x="1184" y="958"/>
                  </a:lnTo>
                  <a:lnTo>
                    <a:pt x="1182" y="958"/>
                  </a:lnTo>
                  <a:lnTo>
                    <a:pt x="1182" y="958"/>
                  </a:lnTo>
                  <a:lnTo>
                    <a:pt x="1178" y="958"/>
                  </a:lnTo>
                  <a:lnTo>
                    <a:pt x="1178" y="958"/>
                  </a:lnTo>
                  <a:lnTo>
                    <a:pt x="1176" y="958"/>
                  </a:lnTo>
                  <a:lnTo>
                    <a:pt x="1176" y="958"/>
                  </a:lnTo>
                  <a:lnTo>
                    <a:pt x="1172" y="958"/>
                  </a:lnTo>
                  <a:lnTo>
                    <a:pt x="1172" y="958"/>
                  </a:lnTo>
                  <a:lnTo>
                    <a:pt x="1170" y="958"/>
                  </a:lnTo>
                  <a:lnTo>
                    <a:pt x="1168" y="956"/>
                  </a:lnTo>
                  <a:lnTo>
                    <a:pt x="1168" y="956"/>
                  </a:lnTo>
                  <a:lnTo>
                    <a:pt x="1168" y="956"/>
                  </a:lnTo>
                  <a:lnTo>
                    <a:pt x="1162" y="958"/>
                  </a:lnTo>
                  <a:lnTo>
                    <a:pt x="1160" y="958"/>
                  </a:lnTo>
                  <a:lnTo>
                    <a:pt x="1160" y="958"/>
                  </a:lnTo>
                  <a:lnTo>
                    <a:pt x="1156" y="960"/>
                  </a:lnTo>
                  <a:lnTo>
                    <a:pt x="1156" y="960"/>
                  </a:lnTo>
                  <a:lnTo>
                    <a:pt x="1156" y="960"/>
                  </a:lnTo>
                  <a:lnTo>
                    <a:pt x="1156" y="960"/>
                  </a:lnTo>
                  <a:lnTo>
                    <a:pt x="1152" y="960"/>
                  </a:lnTo>
                  <a:lnTo>
                    <a:pt x="1152" y="960"/>
                  </a:lnTo>
                  <a:lnTo>
                    <a:pt x="1150" y="960"/>
                  </a:lnTo>
                  <a:lnTo>
                    <a:pt x="1150" y="960"/>
                  </a:lnTo>
                  <a:lnTo>
                    <a:pt x="1148" y="960"/>
                  </a:lnTo>
                  <a:lnTo>
                    <a:pt x="1148" y="960"/>
                  </a:lnTo>
                  <a:lnTo>
                    <a:pt x="1144" y="958"/>
                  </a:lnTo>
                  <a:lnTo>
                    <a:pt x="1144" y="958"/>
                  </a:lnTo>
                  <a:lnTo>
                    <a:pt x="1138" y="958"/>
                  </a:lnTo>
                  <a:lnTo>
                    <a:pt x="1138" y="958"/>
                  </a:lnTo>
                  <a:lnTo>
                    <a:pt x="1130" y="958"/>
                  </a:lnTo>
                  <a:lnTo>
                    <a:pt x="1130" y="958"/>
                  </a:lnTo>
                  <a:lnTo>
                    <a:pt x="1126" y="958"/>
                  </a:lnTo>
                  <a:lnTo>
                    <a:pt x="1126" y="958"/>
                  </a:lnTo>
                  <a:lnTo>
                    <a:pt x="1126" y="958"/>
                  </a:lnTo>
                  <a:lnTo>
                    <a:pt x="1126" y="958"/>
                  </a:lnTo>
                  <a:lnTo>
                    <a:pt x="1124" y="958"/>
                  </a:lnTo>
                  <a:lnTo>
                    <a:pt x="1124" y="958"/>
                  </a:lnTo>
                  <a:lnTo>
                    <a:pt x="1120" y="960"/>
                  </a:lnTo>
                  <a:lnTo>
                    <a:pt x="1120" y="960"/>
                  </a:lnTo>
                  <a:lnTo>
                    <a:pt x="1120" y="960"/>
                  </a:lnTo>
                  <a:lnTo>
                    <a:pt x="1118" y="960"/>
                  </a:lnTo>
                  <a:lnTo>
                    <a:pt x="1118" y="960"/>
                  </a:lnTo>
                  <a:lnTo>
                    <a:pt x="1114" y="960"/>
                  </a:lnTo>
                  <a:lnTo>
                    <a:pt x="1114" y="960"/>
                  </a:lnTo>
                  <a:lnTo>
                    <a:pt x="1112" y="962"/>
                  </a:lnTo>
                  <a:lnTo>
                    <a:pt x="1112" y="962"/>
                  </a:lnTo>
                  <a:lnTo>
                    <a:pt x="1110" y="962"/>
                  </a:lnTo>
                  <a:lnTo>
                    <a:pt x="1110" y="962"/>
                  </a:lnTo>
                  <a:lnTo>
                    <a:pt x="1108" y="962"/>
                  </a:lnTo>
                  <a:lnTo>
                    <a:pt x="1106" y="962"/>
                  </a:lnTo>
                  <a:lnTo>
                    <a:pt x="1106" y="962"/>
                  </a:lnTo>
                  <a:lnTo>
                    <a:pt x="1104" y="962"/>
                  </a:lnTo>
                  <a:lnTo>
                    <a:pt x="1102" y="962"/>
                  </a:lnTo>
                  <a:lnTo>
                    <a:pt x="1102" y="962"/>
                  </a:lnTo>
                  <a:lnTo>
                    <a:pt x="1096" y="964"/>
                  </a:lnTo>
                  <a:lnTo>
                    <a:pt x="1096" y="964"/>
                  </a:lnTo>
                  <a:lnTo>
                    <a:pt x="1094" y="966"/>
                  </a:lnTo>
                  <a:lnTo>
                    <a:pt x="1092" y="968"/>
                  </a:lnTo>
                  <a:lnTo>
                    <a:pt x="1092" y="968"/>
                  </a:lnTo>
                  <a:lnTo>
                    <a:pt x="1092" y="972"/>
                  </a:lnTo>
                  <a:lnTo>
                    <a:pt x="1092" y="972"/>
                  </a:lnTo>
                  <a:lnTo>
                    <a:pt x="1092" y="974"/>
                  </a:lnTo>
                  <a:lnTo>
                    <a:pt x="1092" y="974"/>
                  </a:lnTo>
                  <a:lnTo>
                    <a:pt x="1094" y="978"/>
                  </a:lnTo>
                  <a:lnTo>
                    <a:pt x="1094" y="978"/>
                  </a:lnTo>
                  <a:lnTo>
                    <a:pt x="1096" y="982"/>
                  </a:lnTo>
                  <a:lnTo>
                    <a:pt x="1096" y="982"/>
                  </a:lnTo>
                  <a:lnTo>
                    <a:pt x="1098" y="984"/>
                  </a:lnTo>
                  <a:lnTo>
                    <a:pt x="1098" y="984"/>
                  </a:lnTo>
                  <a:lnTo>
                    <a:pt x="1098" y="986"/>
                  </a:lnTo>
                  <a:lnTo>
                    <a:pt x="1098" y="986"/>
                  </a:lnTo>
                  <a:lnTo>
                    <a:pt x="1100" y="990"/>
                  </a:lnTo>
                  <a:lnTo>
                    <a:pt x="1100" y="990"/>
                  </a:lnTo>
                  <a:lnTo>
                    <a:pt x="1100" y="992"/>
                  </a:lnTo>
                  <a:lnTo>
                    <a:pt x="1100" y="992"/>
                  </a:lnTo>
                  <a:lnTo>
                    <a:pt x="1100" y="1000"/>
                  </a:lnTo>
                  <a:lnTo>
                    <a:pt x="1100" y="1000"/>
                  </a:lnTo>
                  <a:lnTo>
                    <a:pt x="1102" y="1004"/>
                  </a:lnTo>
                  <a:lnTo>
                    <a:pt x="1102" y="1004"/>
                  </a:lnTo>
                  <a:lnTo>
                    <a:pt x="1102" y="1006"/>
                  </a:lnTo>
                  <a:lnTo>
                    <a:pt x="1104" y="1008"/>
                  </a:lnTo>
                  <a:lnTo>
                    <a:pt x="1104" y="1008"/>
                  </a:lnTo>
                  <a:lnTo>
                    <a:pt x="1104" y="1012"/>
                  </a:lnTo>
                  <a:lnTo>
                    <a:pt x="1106" y="1014"/>
                  </a:lnTo>
                  <a:lnTo>
                    <a:pt x="1106" y="1014"/>
                  </a:lnTo>
                  <a:lnTo>
                    <a:pt x="1106" y="1018"/>
                  </a:lnTo>
                  <a:lnTo>
                    <a:pt x="1106" y="1018"/>
                  </a:lnTo>
                  <a:lnTo>
                    <a:pt x="1108" y="1020"/>
                  </a:lnTo>
                  <a:lnTo>
                    <a:pt x="1108" y="1020"/>
                  </a:lnTo>
                  <a:lnTo>
                    <a:pt x="1110" y="1022"/>
                  </a:lnTo>
                  <a:lnTo>
                    <a:pt x="1110" y="1022"/>
                  </a:lnTo>
                  <a:lnTo>
                    <a:pt x="1110" y="1026"/>
                  </a:lnTo>
                  <a:lnTo>
                    <a:pt x="1110" y="1026"/>
                  </a:lnTo>
                  <a:lnTo>
                    <a:pt x="1112" y="1028"/>
                  </a:lnTo>
                  <a:lnTo>
                    <a:pt x="1112" y="1028"/>
                  </a:lnTo>
                  <a:lnTo>
                    <a:pt x="1112" y="1030"/>
                  </a:lnTo>
                  <a:lnTo>
                    <a:pt x="1112" y="1030"/>
                  </a:lnTo>
                  <a:lnTo>
                    <a:pt x="1112" y="1034"/>
                  </a:lnTo>
                  <a:lnTo>
                    <a:pt x="1112" y="1034"/>
                  </a:lnTo>
                  <a:lnTo>
                    <a:pt x="1114" y="1038"/>
                  </a:lnTo>
                  <a:lnTo>
                    <a:pt x="1114" y="1038"/>
                  </a:lnTo>
                  <a:lnTo>
                    <a:pt x="1114" y="1040"/>
                  </a:lnTo>
                  <a:lnTo>
                    <a:pt x="1114" y="1040"/>
                  </a:lnTo>
                  <a:lnTo>
                    <a:pt x="1114" y="1044"/>
                  </a:lnTo>
                  <a:lnTo>
                    <a:pt x="1114" y="1044"/>
                  </a:lnTo>
                  <a:lnTo>
                    <a:pt x="1116" y="1048"/>
                  </a:lnTo>
                  <a:lnTo>
                    <a:pt x="1116" y="1048"/>
                  </a:lnTo>
                  <a:lnTo>
                    <a:pt x="1116" y="1050"/>
                  </a:lnTo>
                  <a:lnTo>
                    <a:pt x="1116" y="1050"/>
                  </a:lnTo>
                  <a:lnTo>
                    <a:pt x="1116" y="1052"/>
                  </a:lnTo>
                  <a:lnTo>
                    <a:pt x="1116" y="1052"/>
                  </a:lnTo>
                  <a:lnTo>
                    <a:pt x="1116" y="1056"/>
                  </a:lnTo>
                  <a:lnTo>
                    <a:pt x="1116" y="1056"/>
                  </a:lnTo>
                  <a:lnTo>
                    <a:pt x="1118" y="1058"/>
                  </a:lnTo>
                  <a:lnTo>
                    <a:pt x="1120" y="1060"/>
                  </a:lnTo>
                  <a:lnTo>
                    <a:pt x="1120" y="1060"/>
                  </a:lnTo>
                  <a:lnTo>
                    <a:pt x="1122" y="1060"/>
                  </a:lnTo>
                  <a:lnTo>
                    <a:pt x="1122" y="1060"/>
                  </a:lnTo>
                  <a:lnTo>
                    <a:pt x="1126" y="1064"/>
                  </a:lnTo>
                  <a:lnTo>
                    <a:pt x="1126" y="1064"/>
                  </a:lnTo>
                  <a:lnTo>
                    <a:pt x="1128" y="1068"/>
                  </a:lnTo>
                  <a:lnTo>
                    <a:pt x="1130" y="1068"/>
                  </a:lnTo>
                  <a:lnTo>
                    <a:pt x="1130" y="1068"/>
                  </a:lnTo>
                  <a:lnTo>
                    <a:pt x="1130" y="1070"/>
                  </a:lnTo>
                  <a:lnTo>
                    <a:pt x="1130" y="1070"/>
                  </a:lnTo>
                  <a:lnTo>
                    <a:pt x="1130" y="1074"/>
                  </a:lnTo>
                  <a:lnTo>
                    <a:pt x="1130" y="1074"/>
                  </a:lnTo>
                  <a:lnTo>
                    <a:pt x="1132" y="1078"/>
                  </a:lnTo>
                  <a:lnTo>
                    <a:pt x="1132" y="1078"/>
                  </a:lnTo>
                  <a:lnTo>
                    <a:pt x="1132" y="1080"/>
                  </a:lnTo>
                  <a:lnTo>
                    <a:pt x="1132" y="1080"/>
                  </a:lnTo>
                  <a:lnTo>
                    <a:pt x="1132" y="1082"/>
                  </a:lnTo>
                  <a:lnTo>
                    <a:pt x="1132" y="1082"/>
                  </a:lnTo>
                  <a:lnTo>
                    <a:pt x="1132" y="1086"/>
                  </a:lnTo>
                  <a:lnTo>
                    <a:pt x="1134" y="1088"/>
                  </a:lnTo>
                  <a:lnTo>
                    <a:pt x="1134" y="1088"/>
                  </a:lnTo>
                  <a:lnTo>
                    <a:pt x="1134" y="1090"/>
                  </a:lnTo>
                  <a:lnTo>
                    <a:pt x="1134" y="1090"/>
                  </a:lnTo>
                  <a:lnTo>
                    <a:pt x="1134" y="1096"/>
                  </a:lnTo>
                  <a:lnTo>
                    <a:pt x="1134" y="1096"/>
                  </a:lnTo>
                  <a:lnTo>
                    <a:pt x="1136" y="1102"/>
                  </a:lnTo>
                  <a:lnTo>
                    <a:pt x="1136" y="1102"/>
                  </a:lnTo>
                  <a:lnTo>
                    <a:pt x="1136" y="1106"/>
                  </a:lnTo>
                  <a:lnTo>
                    <a:pt x="1136" y="1106"/>
                  </a:lnTo>
                  <a:lnTo>
                    <a:pt x="1138" y="1108"/>
                  </a:lnTo>
                  <a:lnTo>
                    <a:pt x="1138" y="1108"/>
                  </a:lnTo>
                  <a:lnTo>
                    <a:pt x="1138" y="1112"/>
                  </a:lnTo>
                  <a:lnTo>
                    <a:pt x="1138" y="1112"/>
                  </a:lnTo>
                  <a:lnTo>
                    <a:pt x="1140" y="1114"/>
                  </a:lnTo>
                  <a:lnTo>
                    <a:pt x="1140" y="1114"/>
                  </a:lnTo>
                  <a:lnTo>
                    <a:pt x="1142" y="1118"/>
                  </a:lnTo>
                  <a:lnTo>
                    <a:pt x="1146" y="1120"/>
                  </a:lnTo>
                  <a:lnTo>
                    <a:pt x="1146" y="1120"/>
                  </a:lnTo>
                  <a:lnTo>
                    <a:pt x="1146" y="1122"/>
                  </a:lnTo>
                  <a:lnTo>
                    <a:pt x="1146" y="1122"/>
                  </a:lnTo>
                  <a:lnTo>
                    <a:pt x="1146" y="1124"/>
                  </a:lnTo>
                  <a:lnTo>
                    <a:pt x="1148" y="1124"/>
                  </a:lnTo>
                  <a:lnTo>
                    <a:pt x="1148" y="1124"/>
                  </a:lnTo>
                  <a:lnTo>
                    <a:pt x="1148" y="1128"/>
                  </a:lnTo>
                  <a:lnTo>
                    <a:pt x="1148" y="1128"/>
                  </a:lnTo>
                  <a:lnTo>
                    <a:pt x="1152" y="1130"/>
                  </a:lnTo>
                  <a:lnTo>
                    <a:pt x="1152" y="1130"/>
                  </a:lnTo>
                  <a:lnTo>
                    <a:pt x="1152" y="1132"/>
                  </a:lnTo>
                  <a:lnTo>
                    <a:pt x="1152" y="1132"/>
                  </a:lnTo>
                  <a:lnTo>
                    <a:pt x="1152" y="1134"/>
                  </a:lnTo>
                  <a:lnTo>
                    <a:pt x="1152" y="1134"/>
                  </a:lnTo>
                  <a:lnTo>
                    <a:pt x="1152" y="1136"/>
                  </a:lnTo>
                  <a:lnTo>
                    <a:pt x="1152" y="1136"/>
                  </a:lnTo>
                  <a:lnTo>
                    <a:pt x="1154" y="1142"/>
                  </a:lnTo>
                  <a:lnTo>
                    <a:pt x="1154" y="1142"/>
                  </a:lnTo>
                  <a:lnTo>
                    <a:pt x="1154" y="1142"/>
                  </a:lnTo>
                  <a:lnTo>
                    <a:pt x="1154" y="1142"/>
                  </a:lnTo>
                  <a:lnTo>
                    <a:pt x="1154" y="1142"/>
                  </a:lnTo>
                  <a:lnTo>
                    <a:pt x="1154" y="1142"/>
                  </a:lnTo>
                  <a:lnTo>
                    <a:pt x="1154" y="1142"/>
                  </a:lnTo>
                  <a:lnTo>
                    <a:pt x="1154" y="1144"/>
                  </a:lnTo>
                  <a:lnTo>
                    <a:pt x="1154" y="1144"/>
                  </a:lnTo>
                  <a:lnTo>
                    <a:pt x="1156" y="1148"/>
                  </a:lnTo>
                  <a:lnTo>
                    <a:pt x="1156" y="1148"/>
                  </a:lnTo>
                  <a:lnTo>
                    <a:pt x="1156" y="1150"/>
                  </a:lnTo>
                  <a:lnTo>
                    <a:pt x="1156" y="1150"/>
                  </a:lnTo>
                  <a:lnTo>
                    <a:pt x="1156" y="1154"/>
                  </a:lnTo>
                  <a:lnTo>
                    <a:pt x="1156" y="1154"/>
                  </a:lnTo>
                  <a:lnTo>
                    <a:pt x="1158" y="1156"/>
                  </a:lnTo>
                  <a:lnTo>
                    <a:pt x="1158" y="1156"/>
                  </a:lnTo>
                  <a:lnTo>
                    <a:pt x="1160" y="1158"/>
                  </a:lnTo>
                  <a:lnTo>
                    <a:pt x="1160" y="1158"/>
                  </a:lnTo>
                  <a:lnTo>
                    <a:pt x="1162" y="1162"/>
                  </a:lnTo>
                  <a:lnTo>
                    <a:pt x="1162" y="1162"/>
                  </a:lnTo>
                  <a:lnTo>
                    <a:pt x="1164" y="1164"/>
                  </a:lnTo>
                  <a:lnTo>
                    <a:pt x="1164" y="1164"/>
                  </a:lnTo>
                  <a:lnTo>
                    <a:pt x="1164" y="1164"/>
                  </a:lnTo>
                  <a:lnTo>
                    <a:pt x="1164" y="1164"/>
                  </a:lnTo>
                  <a:lnTo>
                    <a:pt x="1164" y="1170"/>
                  </a:lnTo>
                  <a:lnTo>
                    <a:pt x="1164" y="1170"/>
                  </a:lnTo>
                  <a:lnTo>
                    <a:pt x="1166" y="1172"/>
                  </a:lnTo>
                  <a:lnTo>
                    <a:pt x="1166" y="1172"/>
                  </a:lnTo>
                  <a:lnTo>
                    <a:pt x="1168" y="1174"/>
                  </a:lnTo>
                  <a:lnTo>
                    <a:pt x="1168" y="1174"/>
                  </a:lnTo>
                  <a:lnTo>
                    <a:pt x="1166" y="1176"/>
                  </a:lnTo>
                  <a:lnTo>
                    <a:pt x="1166" y="1176"/>
                  </a:lnTo>
                  <a:lnTo>
                    <a:pt x="1166" y="1178"/>
                  </a:lnTo>
                  <a:lnTo>
                    <a:pt x="1166" y="1180"/>
                  </a:lnTo>
                  <a:lnTo>
                    <a:pt x="1166" y="1180"/>
                  </a:lnTo>
                  <a:lnTo>
                    <a:pt x="1166" y="1186"/>
                  </a:lnTo>
                  <a:lnTo>
                    <a:pt x="1166" y="1186"/>
                  </a:lnTo>
                  <a:lnTo>
                    <a:pt x="1168" y="1190"/>
                  </a:lnTo>
                  <a:lnTo>
                    <a:pt x="1168" y="1190"/>
                  </a:lnTo>
                  <a:lnTo>
                    <a:pt x="1168" y="1192"/>
                  </a:lnTo>
                  <a:lnTo>
                    <a:pt x="1168" y="1192"/>
                  </a:lnTo>
                  <a:lnTo>
                    <a:pt x="1172" y="1196"/>
                  </a:lnTo>
                  <a:lnTo>
                    <a:pt x="1172" y="1196"/>
                  </a:lnTo>
                  <a:lnTo>
                    <a:pt x="1172" y="1196"/>
                  </a:lnTo>
                  <a:lnTo>
                    <a:pt x="1172" y="1196"/>
                  </a:lnTo>
                  <a:lnTo>
                    <a:pt x="1174" y="1202"/>
                  </a:lnTo>
                  <a:lnTo>
                    <a:pt x="1174" y="1202"/>
                  </a:lnTo>
                  <a:lnTo>
                    <a:pt x="1174" y="1202"/>
                  </a:lnTo>
                  <a:lnTo>
                    <a:pt x="1174" y="1206"/>
                  </a:lnTo>
                  <a:lnTo>
                    <a:pt x="1174" y="1206"/>
                  </a:lnTo>
                  <a:lnTo>
                    <a:pt x="1172" y="1214"/>
                  </a:lnTo>
                  <a:lnTo>
                    <a:pt x="1172" y="1214"/>
                  </a:lnTo>
                  <a:lnTo>
                    <a:pt x="1176" y="1218"/>
                  </a:lnTo>
                  <a:lnTo>
                    <a:pt x="1176" y="1220"/>
                  </a:lnTo>
                  <a:lnTo>
                    <a:pt x="1176" y="1220"/>
                  </a:lnTo>
                  <a:lnTo>
                    <a:pt x="1178" y="1222"/>
                  </a:lnTo>
                  <a:lnTo>
                    <a:pt x="1178" y="1222"/>
                  </a:lnTo>
                  <a:lnTo>
                    <a:pt x="1180" y="1224"/>
                  </a:lnTo>
                  <a:lnTo>
                    <a:pt x="1180" y="1224"/>
                  </a:lnTo>
                  <a:lnTo>
                    <a:pt x="1182" y="1228"/>
                  </a:lnTo>
                  <a:lnTo>
                    <a:pt x="1182" y="1228"/>
                  </a:lnTo>
                  <a:lnTo>
                    <a:pt x="1182" y="1230"/>
                  </a:lnTo>
                  <a:lnTo>
                    <a:pt x="1182" y="1230"/>
                  </a:lnTo>
                  <a:lnTo>
                    <a:pt x="1182" y="1232"/>
                  </a:lnTo>
                  <a:lnTo>
                    <a:pt x="1182" y="1232"/>
                  </a:lnTo>
                  <a:lnTo>
                    <a:pt x="1182" y="1236"/>
                  </a:lnTo>
                  <a:lnTo>
                    <a:pt x="1182" y="1236"/>
                  </a:lnTo>
                  <a:lnTo>
                    <a:pt x="1182" y="1238"/>
                  </a:lnTo>
                  <a:lnTo>
                    <a:pt x="1182" y="1238"/>
                  </a:lnTo>
                  <a:lnTo>
                    <a:pt x="1186" y="1244"/>
                  </a:lnTo>
                  <a:lnTo>
                    <a:pt x="1186" y="1244"/>
                  </a:lnTo>
                  <a:lnTo>
                    <a:pt x="1186" y="1244"/>
                  </a:lnTo>
                  <a:lnTo>
                    <a:pt x="1186" y="1244"/>
                  </a:lnTo>
                  <a:lnTo>
                    <a:pt x="1188" y="1248"/>
                  </a:lnTo>
                  <a:lnTo>
                    <a:pt x="1188" y="1248"/>
                  </a:lnTo>
                  <a:lnTo>
                    <a:pt x="1190" y="1250"/>
                  </a:lnTo>
                  <a:lnTo>
                    <a:pt x="1190" y="1252"/>
                  </a:lnTo>
                  <a:lnTo>
                    <a:pt x="1190" y="1252"/>
                  </a:lnTo>
                  <a:lnTo>
                    <a:pt x="1192" y="1256"/>
                  </a:lnTo>
                  <a:lnTo>
                    <a:pt x="1192" y="1256"/>
                  </a:lnTo>
                  <a:lnTo>
                    <a:pt x="1192" y="1256"/>
                  </a:lnTo>
                  <a:lnTo>
                    <a:pt x="1194" y="1260"/>
                  </a:lnTo>
                  <a:lnTo>
                    <a:pt x="1194" y="1260"/>
                  </a:lnTo>
                  <a:lnTo>
                    <a:pt x="1194" y="1264"/>
                  </a:lnTo>
                  <a:lnTo>
                    <a:pt x="1194" y="1264"/>
                  </a:lnTo>
                  <a:lnTo>
                    <a:pt x="1194" y="1266"/>
                  </a:lnTo>
                  <a:lnTo>
                    <a:pt x="1194" y="1266"/>
                  </a:lnTo>
                  <a:lnTo>
                    <a:pt x="1196" y="1274"/>
                  </a:lnTo>
                  <a:lnTo>
                    <a:pt x="1198" y="1274"/>
                  </a:lnTo>
                  <a:lnTo>
                    <a:pt x="1198" y="1274"/>
                  </a:lnTo>
                  <a:lnTo>
                    <a:pt x="1200" y="1280"/>
                  </a:lnTo>
                  <a:lnTo>
                    <a:pt x="1200" y="1280"/>
                  </a:lnTo>
                  <a:lnTo>
                    <a:pt x="1200" y="1282"/>
                  </a:lnTo>
                  <a:lnTo>
                    <a:pt x="1200" y="1282"/>
                  </a:lnTo>
                  <a:lnTo>
                    <a:pt x="1200" y="1286"/>
                  </a:lnTo>
                  <a:lnTo>
                    <a:pt x="1202" y="1286"/>
                  </a:lnTo>
                  <a:lnTo>
                    <a:pt x="1202" y="1286"/>
                  </a:lnTo>
                  <a:lnTo>
                    <a:pt x="1204" y="1292"/>
                  </a:lnTo>
                  <a:lnTo>
                    <a:pt x="1204" y="1292"/>
                  </a:lnTo>
                  <a:lnTo>
                    <a:pt x="1208" y="1294"/>
                  </a:lnTo>
                  <a:lnTo>
                    <a:pt x="1208" y="1294"/>
                  </a:lnTo>
                  <a:lnTo>
                    <a:pt x="1208" y="1296"/>
                  </a:lnTo>
                  <a:lnTo>
                    <a:pt x="1208" y="1296"/>
                  </a:lnTo>
                  <a:lnTo>
                    <a:pt x="1210" y="1298"/>
                  </a:lnTo>
                  <a:lnTo>
                    <a:pt x="1210" y="1298"/>
                  </a:lnTo>
                  <a:lnTo>
                    <a:pt x="1210" y="1300"/>
                  </a:lnTo>
                  <a:lnTo>
                    <a:pt x="1210" y="1300"/>
                  </a:lnTo>
                  <a:lnTo>
                    <a:pt x="1210" y="1302"/>
                  </a:lnTo>
                  <a:lnTo>
                    <a:pt x="1210" y="1302"/>
                  </a:lnTo>
                  <a:lnTo>
                    <a:pt x="1212" y="1306"/>
                  </a:lnTo>
                  <a:lnTo>
                    <a:pt x="1212" y="1306"/>
                  </a:lnTo>
                  <a:lnTo>
                    <a:pt x="1210" y="1308"/>
                  </a:lnTo>
                  <a:lnTo>
                    <a:pt x="1210" y="1308"/>
                  </a:lnTo>
                  <a:lnTo>
                    <a:pt x="1210" y="1312"/>
                  </a:lnTo>
                  <a:lnTo>
                    <a:pt x="1210" y="1312"/>
                  </a:lnTo>
                  <a:lnTo>
                    <a:pt x="1212" y="1316"/>
                  </a:lnTo>
                  <a:lnTo>
                    <a:pt x="1212" y="1316"/>
                  </a:lnTo>
                  <a:lnTo>
                    <a:pt x="1212" y="1318"/>
                  </a:lnTo>
                  <a:lnTo>
                    <a:pt x="1212" y="1318"/>
                  </a:lnTo>
                  <a:lnTo>
                    <a:pt x="1214" y="1322"/>
                  </a:lnTo>
                  <a:lnTo>
                    <a:pt x="1214" y="1322"/>
                  </a:lnTo>
                  <a:lnTo>
                    <a:pt x="1214" y="1324"/>
                  </a:lnTo>
                  <a:lnTo>
                    <a:pt x="1214" y="1324"/>
                  </a:lnTo>
                  <a:lnTo>
                    <a:pt x="1216" y="1328"/>
                  </a:lnTo>
                  <a:lnTo>
                    <a:pt x="1218" y="1328"/>
                  </a:lnTo>
                  <a:lnTo>
                    <a:pt x="1218" y="1328"/>
                  </a:lnTo>
                  <a:lnTo>
                    <a:pt x="1220" y="1334"/>
                  </a:lnTo>
                  <a:lnTo>
                    <a:pt x="1220" y="1334"/>
                  </a:lnTo>
                  <a:lnTo>
                    <a:pt x="1220" y="1338"/>
                  </a:lnTo>
                  <a:lnTo>
                    <a:pt x="1220" y="1338"/>
                  </a:lnTo>
                  <a:lnTo>
                    <a:pt x="1220" y="1340"/>
                  </a:lnTo>
                  <a:lnTo>
                    <a:pt x="1220" y="1340"/>
                  </a:lnTo>
                  <a:lnTo>
                    <a:pt x="1220" y="1344"/>
                  </a:lnTo>
                  <a:lnTo>
                    <a:pt x="1220" y="1344"/>
                  </a:lnTo>
                  <a:lnTo>
                    <a:pt x="1220" y="1348"/>
                  </a:lnTo>
                  <a:lnTo>
                    <a:pt x="1220" y="1348"/>
                  </a:lnTo>
                  <a:lnTo>
                    <a:pt x="1224" y="1354"/>
                  </a:lnTo>
                  <a:lnTo>
                    <a:pt x="1224" y="1354"/>
                  </a:lnTo>
                  <a:lnTo>
                    <a:pt x="1226" y="1358"/>
                  </a:lnTo>
                  <a:lnTo>
                    <a:pt x="1226" y="1360"/>
                  </a:lnTo>
                  <a:lnTo>
                    <a:pt x="1226" y="1360"/>
                  </a:lnTo>
                  <a:lnTo>
                    <a:pt x="1228" y="1362"/>
                  </a:lnTo>
                  <a:lnTo>
                    <a:pt x="1228" y="1362"/>
                  </a:lnTo>
                  <a:lnTo>
                    <a:pt x="1230" y="1366"/>
                  </a:lnTo>
                  <a:lnTo>
                    <a:pt x="1230" y="1366"/>
                  </a:lnTo>
                  <a:lnTo>
                    <a:pt x="1232" y="1368"/>
                  </a:lnTo>
                  <a:lnTo>
                    <a:pt x="1232" y="1368"/>
                  </a:lnTo>
                  <a:lnTo>
                    <a:pt x="1234" y="1370"/>
                  </a:lnTo>
                  <a:lnTo>
                    <a:pt x="1234" y="1370"/>
                  </a:lnTo>
                  <a:lnTo>
                    <a:pt x="1234" y="1374"/>
                  </a:lnTo>
                  <a:lnTo>
                    <a:pt x="1234" y="1374"/>
                  </a:lnTo>
                  <a:lnTo>
                    <a:pt x="1236" y="1376"/>
                  </a:lnTo>
                  <a:lnTo>
                    <a:pt x="1236" y="1376"/>
                  </a:lnTo>
                  <a:lnTo>
                    <a:pt x="1238" y="1382"/>
                  </a:lnTo>
                  <a:lnTo>
                    <a:pt x="1238" y="1382"/>
                  </a:lnTo>
                  <a:lnTo>
                    <a:pt x="1238" y="1384"/>
                  </a:lnTo>
                  <a:lnTo>
                    <a:pt x="1238" y="1384"/>
                  </a:lnTo>
                  <a:lnTo>
                    <a:pt x="1236" y="1386"/>
                  </a:lnTo>
                  <a:lnTo>
                    <a:pt x="1236" y="1386"/>
                  </a:lnTo>
                  <a:lnTo>
                    <a:pt x="1238" y="1390"/>
                  </a:lnTo>
                  <a:lnTo>
                    <a:pt x="1238" y="1390"/>
                  </a:lnTo>
                  <a:lnTo>
                    <a:pt x="1240" y="1392"/>
                  </a:lnTo>
                  <a:lnTo>
                    <a:pt x="1240" y="1392"/>
                  </a:lnTo>
                  <a:lnTo>
                    <a:pt x="1240" y="1394"/>
                  </a:lnTo>
                  <a:lnTo>
                    <a:pt x="1240" y="1394"/>
                  </a:lnTo>
                  <a:lnTo>
                    <a:pt x="1240" y="1398"/>
                  </a:lnTo>
                  <a:lnTo>
                    <a:pt x="1240" y="1398"/>
                  </a:lnTo>
                  <a:close/>
                  <a:moveTo>
                    <a:pt x="218" y="3764"/>
                  </a:moveTo>
                  <a:lnTo>
                    <a:pt x="218" y="3764"/>
                  </a:lnTo>
                  <a:lnTo>
                    <a:pt x="216" y="3766"/>
                  </a:lnTo>
                  <a:lnTo>
                    <a:pt x="216" y="3766"/>
                  </a:lnTo>
                  <a:lnTo>
                    <a:pt x="214" y="3766"/>
                  </a:lnTo>
                  <a:lnTo>
                    <a:pt x="214" y="3766"/>
                  </a:lnTo>
                  <a:lnTo>
                    <a:pt x="210" y="3766"/>
                  </a:lnTo>
                  <a:lnTo>
                    <a:pt x="210" y="3766"/>
                  </a:lnTo>
                  <a:lnTo>
                    <a:pt x="206" y="3766"/>
                  </a:lnTo>
                  <a:lnTo>
                    <a:pt x="206" y="3766"/>
                  </a:lnTo>
                  <a:lnTo>
                    <a:pt x="202" y="3768"/>
                  </a:lnTo>
                  <a:lnTo>
                    <a:pt x="202" y="3768"/>
                  </a:lnTo>
                  <a:lnTo>
                    <a:pt x="200" y="3768"/>
                  </a:lnTo>
                  <a:lnTo>
                    <a:pt x="200" y="3768"/>
                  </a:lnTo>
                  <a:lnTo>
                    <a:pt x="194" y="3770"/>
                  </a:lnTo>
                  <a:lnTo>
                    <a:pt x="192" y="3770"/>
                  </a:lnTo>
                  <a:lnTo>
                    <a:pt x="192" y="3770"/>
                  </a:lnTo>
                  <a:lnTo>
                    <a:pt x="190" y="3770"/>
                  </a:lnTo>
                  <a:lnTo>
                    <a:pt x="188" y="3770"/>
                  </a:lnTo>
                  <a:lnTo>
                    <a:pt x="188" y="3770"/>
                  </a:lnTo>
                  <a:lnTo>
                    <a:pt x="186" y="3770"/>
                  </a:lnTo>
                  <a:lnTo>
                    <a:pt x="186" y="3770"/>
                  </a:lnTo>
                  <a:lnTo>
                    <a:pt x="182" y="3768"/>
                  </a:lnTo>
                  <a:lnTo>
                    <a:pt x="182" y="3768"/>
                  </a:lnTo>
                  <a:lnTo>
                    <a:pt x="176" y="3768"/>
                  </a:lnTo>
                  <a:lnTo>
                    <a:pt x="176" y="3768"/>
                  </a:lnTo>
                  <a:lnTo>
                    <a:pt x="172" y="3768"/>
                  </a:lnTo>
                  <a:lnTo>
                    <a:pt x="172" y="3768"/>
                  </a:lnTo>
                  <a:lnTo>
                    <a:pt x="170" y="3770"/>
                  </a:lnTo>
                  <a:lnTo>
                    <a:pt x="170" y="3770"/>
                  </a:lnTo>
                  <a:lnTo>
                    <a:pt x="170" y="3770"/>
                  </a:lnTo>
                  <a:lnTo>
                    <a:pt x="170" y="3770"/>
                  </a:lnTo>
                  <a:lnTo>
                    <a:pt x="166" y="3770"/>
                  </a:lnTo>
                  <a:lnTo>
                    <a:pt x="164" y="3770"/>
                  </a:lnTo>
                  <a:lnTo>
                    <a:pt x="164" y="3770"/>
                  </a:lnTo>
                  <a:lnTo>
                    <a:pt x="160" y="3768"/>
                  </a:lnTo>
                  <a:lnTo>
                    <a:pt x="160" y="3768"/>
                  </a:lnTo>
                  <a:lnTo>
                    <a:pt x="158" y="3768"/>
                  </a:lnTo>
                  <a:lnTo>
                    <a:pt x="158" y="3768"/>
                  </a:lnTo>
                  <a:lnTo>
                    <a:pt x="158" y="3768"/>
                  </a:lnTo>
                  <a:lnTo>
                    <a:pt x="156" y="3770"/>
                  </a:lnTo>
                  <a:lnTo>
                    <a:pt x="156" y="3770"/>
                  </a:lnTo>
                  <a:lnTo>
                    <a:pt x="152" y="3770"/>
                  </a:lnTo>
                  <a:lnTo>
                    <a:pt x="152" y="3770"/>
                  </a:lnTo>
                  <a:lnTo>
                    <a:pt x="152" y="3770"/>
                  </a:lnTo>
                  <a:lnTo>
                    <a:pt x="152" y="3770"/>
                  </a:lnTo>
                  <a:lnTo>
                    <a:pt x="148" y="3768"/>
                  </a:lnTo>
                  <a:lnTo>
                    <a:pt x="148" y="3768"/>
                  </a:lnTo>
                  <a:lnTo>
                    <a:pt x="144" y="3768"/>
                  </a:lnTo>
                  <a:lnTo>
                    <a:pt x="144" y="3768"/>
                  </a:lnTo>
                  <a:lnTo>
                    <a:pt x="142" y="3768"/>
                  </a:lnTo>
                  <a:lnTo>
                    <a:pt x="142" y="3768"/>
                  </a:lnTo>
                  <a:lnTo>
                    <a:pt x="138" y="3768"/>
                  </a:lnTo>
                  <a:lnTo>
                    <a:pt x="138" y="3768"/>
                  </a:lnTo>
                  <a:lnTo>
                    <a:pt x="136" y="3768"/>
                  </a:lnTo>
                  <a:lnTo>
                    <a:pt x="136" y="3768"/>
                  </a:lnTo>
                  <a:lnTo>
                    <a:pt x="130" y="3768"/>
                  </a:lnTo>
                  <a:lnTo>
                    <a:pt x="130" y="3768"/>
                  </a:lnTo>
                  <a:lnTo>
                    <a:pt x="130" y="3768"/>
                  </a:lnTo>
                  <a:lnTo>
                    <a:pt x="130" y="3768"/>
                  </a:lnTo>
                  <a:lnTo>
                    <a:pt x="126" y="3768"/>
                  </a:lnTo>
                  <a:lnTo>
                    <a:pt x="126" y="3768"/>
                  </a:lnTo>
                  <a:lnTo>
                    <a:pt x="124" y="3768"/>
                  </a:lnTo>
                  <a:lnTo>
                    <a:pt x="124" y="3768"/>
                  </a:lnTo>
                  <a:lnTo>
                    <a:pt x="120" y="3768"/>
                  </a:lnTo>
                  <a:lnTo>
                    <a:pt x="120" y="3768"/>
                  </a:lnTo>
                  <a:lnTo>
                    <a:pt x="116" y="3768"/>
                  </a:lnTo>
                  <a:lnTo>
                    <a:pt x="116" y="3768"/>
                  </a:lnTo>
                  <a:lnTo>
                    <a:pt x="116" y="3768"/>
                  </a:lnTo>
                  <a:lnTo>
                    <a:pt x="114" y="3768"/>
                  </a:lnTo>
                  <a:lnTo>
                    <a:pt x="114" y="3768"/>
                  </a:lnTo>
                  <a:lnTo>
                    <a:pt x="112" y="3768"/>
                  </a:lnTo>
                  <a:lnTo>
                    <a:pt x="110" y="3768"/>
                  </a:lnTo>
                  <a:lnTo>
                    <a:pt x="110" y="3768"/>
                  </a:lnTo>
                  <a:lnTo>
                    <a:pt x="108" y="3768"/>
                  </a:lnTo>
                  <a:lnTo>
                    <a:pt x="108" y="3768"/>
                  </a:lnTo>
                  <a:lnTo>
                    <a:pt x="104" y="3770"/>
                  </a:lnTo>
                  <a:lnTo>
                    <a:pt x="104" y="3770"/>
                  </a:lnTo>
                  <a:lnTo>
                    <a:pt x="104" y="3768"/>
                  </a:lnTo>
                  <a:lnTo>
                    <a:pt x="104" y="3768"/>
                  </a:lnTo>
                  <a:lnTo>
                    <a:pt x="100" y="3768"/>
                  </a:lnTo>
                  <a:lnTo>
                    <a:pt x="100" y="3768"/>
                  </a:lnTo>
                  <a:lnTo>
                    <a:pt x="96" y="3770"/>
                  </a:lnTo>
                  <a:lnTo>
                    <a:pt x="96" y="3770"/>
                  </a:lnTo>
                  <a:lnTo>
                    <a:pt x="94" y="3770"/>
                  </a:lnTo>
                  <a:lnTo>
                    <a:pt x="94" y="3770"/>
                  </a:lnTo>
                  <a:lnTo>
                    <a:pt x="92" y="3770"/>
                  </a:lnTo>
                  <a:lnTo>
                    <a:pt x="92" y="3770"/>
                  </a:lnTo>
                  <a:lnTo>
                    <a:pt x="88" y="3770"/>
                  </a:lnTo>
                  <a:lnTo>
                    <a:pt x="88" y="3770"/>
                  </a:lnTo>
                  <a:lnTo>
                    <a:pt x="84" y="3770"/>
                  </a:lnTo>
                  <a:lnTo>
                    <a:pt x="84" y="3770"/>
                  </a:lnTo>
                  <a:lnTo>
                    <a:pt x="84" y="3772"/>
                  </a:lnTo>
                  <a:lnTo>
                    <a:pt x="84" y="3772"/>
                  </a:lnTo>
                  <a:lnTo>
                    <a:pt x="80" y="3770"/>
                  </a:lnTo>
                  <a:lnTo>
                    <a:pt x="80" y="3770"/>
                  </a:lnTo>
                  <a:lnTo>
                    <a:pt x="80" y="3770"/>
                  </a:lnTo>
                  <a:lnTo>
                    <a:pt x="78" y="3770"/>
                  </a:lnTo>
                  <a:lnTo>
                    <a:pt x="78" y="3770"/>
                  </a:lnTo>
                  <a:lnTo>
                    <a:pt x="72" y="3770"/>
                  </a:lnTo>
                  <a:lnTo>
                    <a:pt x="72" y="3770"/>
                  </a:lnTo>
                  <a:lnTo>
                    <a:pt x="68" y="3770"/>
                  </a:lnTo>
                  <a:lnTo>
                    <a:pt x="68" y="3770"/>
                  </a:lnTo>
                  <a:lnTo>
                    <a:pt x="66" y="3770"/>
                  </a:lnTo>
                  <a:lnTo>
                    <a:pt x="66" y="3770"/>
                  </a:lnTo>
                  <a:lnTo>
                    <a:pt x="58" y="3772"/>
                  </a:lnTo>
                  <a:lnTo>
                    <a:pt x="58" y="3772"/>
                  </a:lnTo>
                  <a:lnTo>
                    <a:pt x="52" y="3772"/>
                  </a:lnTo>
                  <a:lnTo>
                    <a:pt x="50" y="3772"/>
                  </a:lnTo>
                  <a:lnTo>
                    <a:pt x="50" y="3772"/>
                  </a:lnTo>
                  <a:lnTo>
                    <a:pt x="46" y="3774"/>
                  </a:lnTo>
                  <a:lnTo>
                    <a:pt x="46" y="3774"/>
                  </a:lnTo>
                  <a:lnTo>
                    <a:pt x="44" y="3774"/>
                  </a:lnTo>
                  <a:lnTo>
                    <a:pt x="44" y="3774"/>
                  </a:lnTo>
                  <a:lnTo>
                    <a:pt x="42" y="3774"/>
                  </a:lnTo>
                  <a:lnTo>
                    <a:pt x="40" y="3772"/>
                  </a:lnTo>
                  <a:lnTo>
                    <a:pt x="38" y="3772"/>
                  </a:lnTo>
                  <a:lnTo>
                    <a:pt x="38" y="3772"/>
                  </a:lnTo>
                  <a:lnTo>
                    <a:pt x="38" y="3772"/>
                  </a:lnTo>
                  <a:lnTo>
                    <a:pt x="38" y="3772"/>
                  </a:lnTo>
                  <a:lnTo>
                    <a:pt x="38" y="3770"/>
                  </a:lnTo>
                  <a:lnTo>
                    <a:pt x="38" y="3770"/>
                  </a:lnTo>
                  <a:lnTo>
                    <a:pt x="40" y="3768"/>
                  </a:lnTo>
                  <a:lnTo>
                    <a:pt x="40" y="3768"/>
                  </a:lnTo>
                  <a:lnTo>
                    <a:pt x="40" y="3764"/>
                  </a:lnTo>
                  <a:lnTo>
                    <a:pt x="40" y="3764"/>
                  </a:lnTo>
                  <a:lnTo>
                    <a:pt x="42" y="3762"/>
                  </a:lnTo>
                  <a:lnTo>
                    <a:pt x="42" y="3762"/>
                  </a:lnTo>
                  <a:lnTo>
                    <a:pt x="44" y="3758"/>
                  </a:lnTo>
                  <a:lnTo>
                    <a:pt x="44" y="3758"/>
                  </a:lnTo>
                  <a:lnTo>
                    <a:pt x="44" y="3754"/>
                  </a:lnTo>
                  <a:lnTo>
                    <a:pt x="44" y="3754"/>
                  </a:lnTo>
                  <a:lnTo>
                    <a:pt x="44" y="3752"/>
                  </a:lnTo>
                  <a:lnTo>
                    <a:pt x="44" y="3752"/>
                  </a:lnTo>
                  <a:lnTo>
                    <a:pt x="46" y="3750"/>
                  </a:lnTo>
                  <a:lnTo>
                    <a:pt x="46" y="3750"/>
                  </a:lnTo>
                  <a:lnTo>
                    <a:pt x="46" y="3746"/>
                  </a:lnTo>
                  <a:lnTo>
                    <a:pt x="46" y="3746"/>
                  </a:lnTo>
                  <a:lnTo>
                    <a:pt x="48" y="3744"/>
                  </a:lnTo>
                  <a:lnTo>
                    <a:pt x="48" y="3744"/>
                  </a:lnTo>
                  <a:lnTo>
                    <a:pt x="50" y="3740"/>
                  </a:lnTo>
                  <a:lnTo>
                    <a:pt x="50" y="3740"/>
                  </a:lnTo>
                  <a:lnTo>
                    <a:pt x="50" y="3736"/>
                  </a:lnTo>
                  <a:lnTo>
                    <a:pt x="50" y="3734"/>
                  </a:lnTo>
                  <a:lnTo>
                    <a:pt x="50" y="3734"/>
                  </a:lnTo>
                  <a:lnTo>
                    <a:pt x="48" y="3730"/>
                  </a:lnTo>
                  <a:lnTo>
                    <a:pt x="48" y="3730"/>
                  </a:lnTo>
                  <a:lnTo>
                    <a:pt x="48" y="3728"/>
                  </a:lnTo>
                  <a:lnTo>
                    <a:pt x="48" y="3728"/>
                  </a:lnTo>
                  <a:lnTo>
                    <a:pt x="50" y="3726"/>
                  </a:lnTo>
                  <a:lnTo>
                    <a:pt x="50" y="3724"/>
                  </a:lnTo>
                  <a:lnTo>
                    <a:pt x="50" y="3724"/>
                  </a:lnTo>
                  <a:lnTo>
                    <a:pt x="50" y="3722"/>
                  </a:lnTo>
                  <a:lnTo>
                    <a:pt x="50" y="3722"/>
                  </a:lnTo>
                  <a:lnTo>
                    <a:pt x="52" y="3720"/>
                  </a:lnTo>
                  <a:lnTo>
                    <a:pt x="52" y="3720"/>
                  </a:lnTo>
                  <a:lnTo>
                    <a:pt x="52" y="3718"/>
                  </a:lnTo>
                  <a:lnTo>
                    <a:pt x="52" y="3718"/>
                  </a:lnTo>
                  <a:lnTo>
                    <a:pt x="54" y="3714"/>
                  </a:lnTo>
                  <a:lnTo>
                    <a:pt x="54" y="3714"/>
                  </a:lnTo>
                  <a:lnTo>
                    <a:pt x="54" y="3710"/>
                  </a:lnTo>
                  <a:lnTo>
                    <a:pt x="54" y="3710"/>
                  </a:lnTo>
                  <a:lnTo>
                    <a:pt x="54" y="3708"/>
                  </a:lnTo>
                  <a:lnTo>
                    <a:pt x="54" y="3708"/>
                  </a:lnTo>
                  <a:lnTo>
                    <a:pt x="54" y="3706"/>
                  </a:lnTo>
                  <a:lnTo>
                    <a:pt x="54" y="3706"/>
                  </a:lnTo>
                  <a:lnTo>
                    <a:pt x="56" y="3702"/>
                  </a:lnTo>
                  <a:lnTo>
                    <a:pt x="56" y="3702"/>
                  </a:lnTo>
                  <a:lnTo>
                    <a:pt x="56" y="3698"/>
                  </a:lnTo>
                  <a:lnTo>
                    <a:pt x="56" y="3698"/>
                  </a:lnTo>
                  <a:lnTo>
                    <a:pt x="56" y="3696"/>
                  </a:lnTo>
                  <a:lnTo>
                    <a:pt x="56" y="3696"/>
                  </a:lnTo>
                  <a:lnTo>
                    <a:pt x="56" y="3696"/>
                  </a:lnTo>
                  <a:lnTo>
                    <a:pt x="56" y="3696"/>
                  </a:lnTo>
                  <a:lnTo>
                    <a:pt x="58" y="3692"/>
                  </a:lnTo>
                  <a:lnTo>
                    <a:pt x="58" y="3692"/>
                  </a:lnTo>
                  <a:lnTo>
                    <a:pt x="58" y="3688"/>
                  </a:lnTo>
                  <a:lnTo>
                    <a:pt x="58" y="3688"/>
                  </a:lnTo>
                  <a:lnTo>
                    <a:pt x="58" y="3686"/>
                  </a:lnTo>
                  <a:lnTo>
                    <a:pt x="58" y="3682"/>
                  </a:lnTo>
                  <a:lnTo>
                    <a:pt x="58" y="3682"/>
                  </a:lnTo>
                  <a:lnTo>
                    <a:pt x="58" y="3678"/>
                  </a:lnTo>
                  <a:lnTo>
                    <a:pt x="58" y="3678"/>
                  </a:lnTo>
                  <a:lnTo>
                    <a:pt x="58" y="3676"/>
                  </a:lnTo>
                  <a:lnTo>
                    <a:pt x="58" y="3676"/>
                  </a:lnTo>
                  <a:lnTo>
                    <a:pt x="60" y="3674"/>
                  </a:lnTo>
                  <a:lnTo>
                    <a:pt x="60" y="3674"/>
                  </a:lnTo>
                  <a:lnTo>
                    <a:pt x="62" y="3670"/>
                  </a:lnTo>
                  <a:lnTo>
                    <a:pt x="62" y="3670"/>
                  </a:lnTo>
                  <a:lnTo>
                    <a:pt x="62" y="3666"/>
                  </a:lnTo>
                  <a:lnTo>
                    <a:pt x="62" y="3666"/>
                  </a:lnTo>
                  <a:lnTo>
                    <a:pt x="62" y="3664"/>
                  </a:lnTo>
                  <a:lnTo>
                    <a:pt x="62" y="3664"/>
                  </a:lnTo>
                  <a:lnTo>
                    <a:pt x="62" y="3662"/>
                  </a:lnTo>
                  <a:lnTo>
                    <a:pt x="62" y="3662"/>
                  </a:lnTo>
                  <a:lnTo>
                    <a:pt x="62" y="3658"/>
                  </a:lnTo>
                  <a:lnTo>
                    <a:pt x="62" y="3658"/>
                  </a:lnTo>
                  <a:lnTo>
                    <a:pt x="64" y="3656"/>
                  </a:lnTo>
                  <a:lnTo>
                    <a:pt x="64" y="3656"/>
                  </a:lnTo>
                  <a:lnTo>
                    <a:pt x="64" y="3654"/>
                  </a:lnTo>
                  <a:lnTo>
                    <a:pt x="64" y="3654"/>
                  </a:lnTo>
                  <a:lnTo>
                    <a:pt x="64" y="3652"/>
                  </a:lnTo>
                  <a:lnTo>
                    <a:pt x="64" y="3652"/>
                  </a:lnTo>
                  <a:lnTo>
                    <a:pt x="66" y="3648"/>
                  </a:lnTo>
                  <a:lnTo>
                    <a:pt x="66" y="3648"/>
                  </a:lnTo>
                  <a:lnTo>
                    <a:pt x="66" y="3644"/>
                  </a:lnTo>
                  <a:lnTo>
                    <a:pt x="66" y="3644"/>
                  </a:lnTo>
                  <a:lnTo>
                    <a:pt x="64" y="3642"/>
                  </a:lnTo>
                  <a:lnTo>
                    <a:pt x="64" y="3642"/>
                  </a:lnTo>
                  <a:lnTo>
                    <a:pt x="66" y="3640"/>
                  </a:lnTo>
                  <a:lnTo>
                    <a:pt x="66" y="3640"/>
                  </a:lnTo>
                  <a:lnTo>
                    <a:pt x="66" y="3636"/>
                  </a:lnTo>
                  <a:lnTo>
                    <a:pt x="68" y="3632"/>
                  </a:lnTo>
                  <a:lnTo>
                    <a:pt x="68" y="3632"/>
                  </a:lnTo>
                  <a:lnTo>
                    <a:pt x="68" y="3628"/>
                  </a:lnTo>
                  <a:lnTo>
                    <a:pt x="68" y="3628"/>
                  </a:lnTo>
                  <a:lnTo>
                    <a:pt x="66" y="3626"/>
                  </a:lnTo>
                  <a:lnTo>
                    <a:pt x="66" y="3626"/>
                  </a:lnTo>
                  <a:lnTo>
                    <a:pt x="68" y="3622"/>
                  </a:lnTo>
                  <a:lnTo>
                    <a:pt x="68" y="3622"/>
                  </a:lnTo>
                  <a:lnTo>
                    <a:pt x="68" y="3620"/>
                  </a:lnTo>
                  <a:lnTo>
                    <a:pt x="68" y="3620"/>
                  </a:lnTo>
                  <a:lnTo>
                    <a:pt x="68" y="3618"/>
                  </a:lnTo>
                  <a:lnTo>
                    <a:pt x="68" y="3618"/>
                  </a:lnTo>
                  <a:lnTo>
                    <a:pt x="70" y="3614"/>
                  </a:lnTo>
                  <a:lnTo>
                    <a:pt x="70" y="3614"/>
                  </a:lnTo>
                  <a:lnTo>
                    <a:pt x="72" y="3610"/>
                  </a:lnTo>
                  <a:lnTo>
                    <a:pt x="72" y="3604"/>
                  </a:lnTo>
                  <a:lnTo>
                    <a:pt x="72" y="3604"/>
                  </a:lnTo>
                  <a:lnTo>
                    <a:pt x="72" y="3600"/>
                  </a:lnTo>
                  <a:lnTo>
                    <a:pt x="72" y="3600"/>
                  </a:lnTo>
                  <a:lnTo>
                    <a:pt x="72" y="3598"/>
                  </a:lnTo>
                  <a:lnTo>
                    <a:pt x="72" y="3598"/>
                  </a:lnTo>
                  <a:lnTo>
                    <a:pt x="74" y="3596"/>
                  </a:lnTo>
                  <a:lnTo>
                    <a:pt x="74" y="3596"/>
                  </a:lnTo>
                  <a:lnTo>
                    <a:pt x="74" y="3592"/>
                  </a:lnTo>
                  <a:lnTo>
                    <a:pt x="74" y="3592"/>
                  </a:lnTo>
                  <a:lnTo>
                    <a:pt x="74" y="3586"/>
                  </a:lnTo>
                  <a:lnTo>
                    <a:pt x="74" y="3586"/>
                  </a:lnTo>
                  <a:lnTo>
                    <a:pt x="76" y="3586"/>
                  </a:lnTo>
                  <a:lnTo>
                    <a:pt x="76" y="3586"/>
                  </a:lnTo>
                  <a:lnTo>
                    <a:pt x="78" y="3580"/>
                  </a:lnTo>
                  <a:lnTo>
                    <a:pt x="78" y="3580"/>
                  </a:lnTo>
                  <a:lnTo>
                    <a:pt x="78" y="3576"/>
                  </a:lnTo>
                  <a:lnTo>
                    <a:pt x="78" y="3576"/>
                  </a:lnTo>
                  <a:lnTo>
                    <a:pt x="78" y="3574"/>
                  </a:lnTo>
                  <a:lnTo>
                    <a:pt x="78" y="3574"/>
                  </a:lnTo>
                  <a:lnTo>
                    <a:pt x="78" y="3572"/>
                  </a:lnTo>
                  <a:lnTo>
                    <a:pt x="78" y="3572"/>
                  </a:lnTo>
                  <a:lnTo>
                    <a:pt x="78" y="3568"/>
                  </a:lnTo>
                  <a:lnTo>
                    <a:pt x="78" y="3568"/>
                  </a:lnTo>
                  <a:lnTo>
                    <a:pt x="80" y="3566"/>
                  </a:lnTo>
                  <a:lnTo>
                    <a:pt x="80" y="3562"/>
                  </a:lnTo>
                  <a:lnTo>
                    <a:pt x="80" y="3562"/>
                  </a:lnTo>
                  <a:lnTo>
                    <a:pt x="80" y="3560"/>
                  </a:lnTo>
                  <a:lnTo>
                    <a:pt x="80" y="3560"/>
                  </a:lnTo>
                  <a:lnTo>
                    <a:pt x="80" y="3556"/>
                  </a:lnTo>
                  <a:lnTo>
                    <a:pt x="80" y="3556"/>
                  </a:lnTo>
                  <a:lnTo>
                    <a:pt x="82" y="3552"/>
                  </a:lnTo>
                  <a:lnTo>
                    <a:pt x="82" y="3550"/>
                  </a:lnTo>
                  <a:lnTo>
                    <a:pt x="82" y="3550"/>
                  </a:lnTo>
                  <a:lnTo>
                    <a:pt x="84" y="3548"/>
                  </a:lnTo>
                  <a:lnTo>
                    <a:pt x="84" y="3548"/>
                  </a:lnTo>
                  <a:lnTo>
                    <a:pt x="84" y="3546"/>
                  </a:lnTo>
                  <a:lnTo>
                    <a:pt x="86" y="3542"/>
                  </a:lnTo>
                  <a:lnTo>
                    <a:pt x="86" y="3542"/>
                  </a:lnTo>
                  <a:lnTo>
                    <a:pt x="86" y="3540"/>
                  </a:lnTo>
                  <a:lnTo>
                    <a:pt x="86" y="3540"/>
                  </a:lnTo>
                  <a:lnTo>
                    <a:pt x="86" y="3536"/>
                  </a:lnTo>
                  <a:lnTo>
                    <a:pt x="86" y="3536"/>
                  </a:lnTo>
                  <a:lnTo>
                    <a:pt x="88" y="3534"/>
                  </a:lnTo>
                  <a:lnTo>
                    <a:pt x="88" y="3534"/>
                  </a:lnTo>
                  <a:lnTo>
                    <a:pt x="88" y="3530"/>
                  </a:lnTo>
                  <a:lnTo>
                    <a:pt x="88" y="3530"/>
                  </a:lnTo>
                  <a:lnTo>
                    <a:pt x="88" y="3528"/>
                  </a:lnTo>
                  <a:lnTo>
                    <a:pt x="88" y="3528"/>
                  </a:lnTo>
                  <a:lnTo>
                    <a:pt x="90" y="3522"/>
                  </a:lnTo>
                  <a:lnTo>
                    <a:pt x="90" y="3522"/>
                  </a:lnTo>
                  <a:lnTo>
                    <a:pt x="90" y="3518"/>
                  </a:lnTo>
                  <a:lnTo>
                    <a:pt x="90" y="3518"/>
                  </a:lnTo>
                  <a:lnTo>
                    <a:pt x="90" y="3516"/>
                  </a:lnTo>
                  <a:lnTo>
                    <a:pt x="90" y="3516"/>
                  </a:lnTo>
                  <a:lnTo>
                    <a:pt x="92" y="3514"/>
                  </a:lnTo>
                  <a:lnTo>
                    <a:pt x="92" y="3514"/>
                  </a:lnTo>
                  <a:lnTo>
                    <a:pt x="92" y="3508"/>
                  </a:lnTo>
                  <a:lnTo>
                    <a:pt x="92" y="3508"/>
                  </a:lnTo>
                  <a:lnTo>
                    <a:pt x="90" y="3506"/>
                  </a:lnTo>
                  <a:lnTo>
                    <a:pt x="90" y="3506"/>
                  </a:lnTo>
                  <a:lnTo>
                    <a:pt x="92" y="3502"/>
                  </a:lnTo>
                  <a:lnTo>
                    <a:pt x="92" y="3500"/>
                  </a:lnTo>
                  <a:lnTo>
                    <a:pt x="92" y="3500"/>
                  </a:lnTo>
                  <a:lnTo>
                    <a:pt x="92" y="3498"/>
                  </a:lnTo>
                  <a:lnTo>
                    <a:pt x="92" y="3498"/>
                  </a:lnTo>
                  <a:lnTo>
                    <a:pt x="94" y="3496"/>
                  </a:lnTo>
                  <a:lnTo>
                    <a:pt x="94" y="3492"/>
                  </a:lnTo>
                  <a:lnTo>
                    <a:pt x="94" y="3490"/>
                  </a:lnTo>
                  <a:lnTo>
                    <a:pt x="94" y="3490"/>
                  </a:lnTo>
                  <a:lnTo>
                    <a:pt x="96" y="3486"/>
                  </a:lnTo>
                  <a:lnTo>
                    <a:pt x="96" y="3486"/>
                  </a:lnTo>
                  <a:lnTo>
                    <a:pt x="96" y="3484"/>
                  </a:lnTo>
                  <a:lnTo>
                    <a:pt x="96" y="3484"/>
                  </a:lnTo>
                  <a:lnTo>
                    <a:pt x="96" y="3482"/>
                  </a:lnTo>
                  <a:lnTo>
                    <a:pt x="96" y="3482"/>
                  </a:lnTo>
                  <a:lnTo>
                    <a:pt x="98" y="3478"/>
                  </a:lnTo>
                  <a:lnTo>
                    <a:pt x="98" y="3478"/>
                  </a:lnTo>
                  <a:lnTo>
                    <a:pt x="98" y="3476"/>
                  </a:lnTo>
                  <a:lnTo>
                    <a:pt x="98" y="3476"/>
                  </a:lnTo>
                  <a:lnTo>
                    <a:pt x="98" y="3472"/>
                  </a:lnTo>
                  <a:lnTo>
                    <a:pt x="98" y="3472"/>
                  </a:lnTo>
                  <a:lnTo>
                    <a:pt x="100" y="3470"/>
                  </a:lnTo>
                  <a:lnTo>
                    <a:pt x="100" y="3470"/>
                  </a:lnTo>
                  <a:lnTo>
                    <a:pt x="100" y="3468"/>
                  </a:lnTo>
                  <a:lnTo>
                    <a:pt x="100" y="3468"/>
                  </a:lnTo>
                  <a:lnTo>
                    <a:pt x="102" y="3464"/>
                  </a:lnTo>
                  <a:lnTo>
                    <a:pt x="102" y="3464"/>
                  </a:lnTo>
                  <a:lnTo>
                    <a:pt x="104" y="3458"/>
                  </a:lnTo>
                  <a:lnTo>
                    <a:pt x="104" y="3458"/>
                  </a:lnTo>
                  <a:lnTo>
                    <a:pt x="104" y="3458"/>
                  </a:lnTo>
                  <a:lnTo>
                    <a:pt x="104" y="3458"/>
                  </a:lnTo>
                  <a:lnTo>
                    <a:pt x="106" y="3454"/>
                  </a:lnTo>
                  <a:lnTo>
                    <a:pt x="106" y="3454"/>
                  </a:lnTo>
                  <a:lnTo>
                    <a:pt x="106" y="3450"/>
                  </a:lnTo>
                  <a:lnTo>
                    <a:pt x="106" y="3450"/>
                  </a:lnTo>
                  <a:lnTo>
                    <a:pt x="106" y="3448"/>
                  </a:lnTo>
                  <a:lnTo>
                    <a:pt x="106" y="3448"/>
                  </a:lnTo>
                  <a:lnTo>
                    <a:pt x="106" y="3444"/>
                  </a:lnTo>
                  <a:lnTo>
                    <a:pt x="106" y="3436"/>
                  </a:lnTo>
                  <a:lnTo>
                    <a:pt x="106" y="3436"/>
                  </a:lnTo>
                  <a:lnTo>
                    <a:pt x="108" y="3434"/>
                  </a:lnTo>
                  <a:lnTo>
                    <a:pt x="108" y="3434"/>
                  </a:lnTo>
                  <a:lnTo>
                    <a:pt x="108" y="3432"/>
                  </a:lnTo>
                  <a:lnTo>
                    <a:pt x="108" y="3432"/>
                  </a:lnTo>
                  <a:lnTo>
                    <a:pt x="108" y="3426"/>
                  </a:lnTo>
                  <a:lnTo>
                    <a:pt x="108" y="3426"/>
                  </a:lnTo>
                  <a:lnTo>
                    <a:pt x="110" y="3422"/>
                  </a:lnTo>
                  <a:lnTo>
                    <a:pt x="110" y="3422"/>
                  </a:lnTo>
                  <a:lnTo>
                    <a:pt x="112" y="3420"/>
                  </a:lnTo>
                  <a:lnTo>
                    <a:pt x="112" y="3420"/>
                  </a:lnTo>
                  <a:lnTo>
                    <a:pt x="114" y="3418"/>
                  </a:lnTo>
                  <a:lnTo>
                    <a:pt x="114" y="3418"/>
                  </a:lnTo>
                  <a:lnTo>
                    <a:pt x="116" y="3410"/>
                  </a:lnTo>
                  <a:lnTo>
                    <a:pt x="116" y="3410"/>
                  </a:lnTo>
                  <a:lnTo>
                    <a:pt x="116" y="3404"/>
                  </a:lnTo>
                  <a:lnTo>
                    <a:pt x="116" y="3404"/>
                  </a:lnTo>
                  <a:lnTo>
                    <a:pt x="116" y="3400"/>
                  </a:lnTo>
                  <a:lnTo>
                    <a:pt x="116" y="3400"/>
                  </a:lnTo>
                  <a:lnTo>
                    <a:pt x="116" y="3398"/>
                  </a:lnTo>
                  <a:lnTo>
                    <a:pt x="116" y="3398"/>
                  </a:lnTo>
                  <a:lnTo>
                    <a:pt x="116" y="3394"/>
                  </a:lnTo>
                  <a:lnTo>
                    <a:pt x="116" y="3394"/>
                  </a:lnTo>
                  <a:lnTo>
                    <a:pt x="116" y="3392"/>
                  </a:lnTo>
                  <a:lnTo>
                    <a:pt x="116" y="3392"/>
                  </a:lnTo>
                  <a:lnTo>
                    <a:pt x="116" y="3390"/>
                  </a:lnTo>
                  <a:lnTo>
                    <a:pt x="116" y="3390"/>
                  </a:lnTo>
                  <a:lnTo>
                    <a:pt x="118" y="3386"/>
                  </a:lnTo>
                  <a:lnTo>
                    <a:pt x="118" y="3386"/>
                  </a:lnTo>
                  <a:lnTo>
                    <a:pt x="118" y="3380"/>
                  </a:lnTo>
                  <a:lnTo>
                    <a:pt x="118" y="3380"/>
                  </a:lnTo>
                  <a:lnTo>
                    <a:pt x="118" y="3378"/>
                  </a:lnTo>
                  <a:lnTo>
                    <a:pt x="118" y="3378"/>
                  </a:lnTo>
                  <a:lnTo>
                    <a:pt x="120" y="3376"/>
                  </a:lnTo>
                  <a:lnTo>
                    <a:pt x="120" y="3376"/>
                  </a:lnTo>
                  <a:lnTo>
                    <a:pt x="120" y="3372"/>
                  </a:lnTo>
                  <a:lnTo>
                    <a:pt x="120" y="3372"/>
                  </a:lnTo>
                  <a:lnTo>
                    <a:pt x="120" y="3370"/>
                  </a:lnTo>
                  <a:lnTo>
                    <a:pt x="120" y="3370"/>
                  </a:lnTo>
                  <a:lnTo>
                    <a:pt x="122" y="3368"/>
                  </a:lnTo>
                  <a:lnTo>
                    <a:pt x="122" y="3368"/>
                  </a:lnTo>
                  <a:lnTo>
                    <a:pt x="124" y="3364"/>
                  </a:lnTo>
                  <a:lnTo>
                    <a:pt x="124" y="3364"/>
                  </a:lnTo>
                  <a:lnTo>
                    <a:pt x="124" y="3360"/>
                  </a:lnTo>
                  <a:lnTo>
                    <a:pt x="124" y="3360"/>
                  </a:lnTo>
                  <a:lnTo>
                    <a:pt x="124" y="3360"/>
                  </a:lnTo>
                  <a:lnTo>
                    <a:pt x="124" y="3360"/>
                  </a:lnTo>
                  <a:lnTo>
                    <a:pt x="124" y="3356"/>
                  </a:lnTo>
                  <a:lnTo>
                    <a:pt x="124" y="3356"/>
                  </a:lnTo>
                  <a:lnTo>
                    <a:pt x="126" y="3354"/>
                  </a:lnTo>
                  <a:lnTo>
                    <a:pt x="126" y="3354"/>
                  </a:lnTo>
                  <a:lnTo>
                    <a:pt x="124" y="3348"/>
                  </a:lnTo>
                  <a:lnTo>
                    <a:pt x="124" y="3348"/>
                  </a:lnTo>
                  <a:lnTo>
                    <a:pt x="126" y="3344"/>
                  </a:lnTo>
                  <a:lnTo>
                    <a:pt x="126" y="3344"/>
                  </a:lnTo>
                  <a:lnTo>
                    <a:pt x="126" y="3342"/>
                  </a:lnTo>
                  <a:lnTo>
                    <a:pt x="126" y="3342"/>
                  </a:lnTo>
                  <a:lnTo>
                    <a:pt x="126" y="3338"/>
                  </a:lnTo>
                  <a:lnTo>
                    <a:pt x="126" y="3338"/>
                  </a:lnTo>
                  <a:lnTo>
                    <a:pt x="126" y="3336"/>
                  </a:lnTo>
                  <a:lnTo>
                    <a:pt x="126" y="3336"/>
                  </a:lnTo>
                  <a:lnTo>
                    <a:pt x="128" y="3332"/>
                  </a:lnTo>
                  <a:lnTo>
                    <a:pt x="128" y="3332"/>
                  </a:lnTo>
                  <a:lnTo>
                    <a:pt x="128" y="3330"/>
                  </a:lnTo>
                  <a:lnTo>
                    <a:pt x="128" y="3330"/>
                  </a:lnTo>
                  <a:lnTo>
                    <a:pt x="128" y="3328"/>
                  </a:lnTo>
                  <a:lnTo>
                    <a:pt x="128" y="3328"/>
                  </a:lnTo>
                  <a:lnTo>
                    <a:pt x="130" y="3324"/>
                  </a:lnTo>
                  <a:lnTo>
                    <a:pt x="130" y="3324"/>
                  </a:lnTo>
                  <a:lnTo>
                    <a:pt x="130" y="3322"/>
                  </a:lnTo>
                  <a:lnTo>
                    <a:pt x="130" y="3322"/>
                  </a:lnTo>
                  <a:lnTo>
                    <a:pt x="130" y="3320"/>
                  </a:lnTo>
                  <a:lnTo>
                    <a:pt x="130" y="3320"/>
                  </a:lnTo>
                  <a:lnTo>
                    <a:pt x="132" y="3318"/>
                  </a:lnTo>
                  <a:lnTo>
                    <a:pt x="132" y="3318"/>
                  </a:lnTo>
                  <a:lnTo>
                    <a:pt x="134" y="3314"/>
                  </a:lnTo>
                  <a:lnTo>
                    <a:pt x="134" y="3310"/>
                  </a:lnTo>
                  <a:lnTo>
                    <a:pt x="134" y="3310"/>
                  </a:lnTo>
                  <a:lnTo>
                    <a:pt x="134" y="3310"/>
                  </a:lnTo>
                  <a:lnTo>
                    <a:pt x="132" y="3306"/>
                  </a:lnTo>
                  <a:lnTo>
                    <a:pt x="132" y="3306"/>
                  </a:lnTo>
                  <a:lnTo>
                    <a:pt x="132" y="3304"/>
                  </a:lnTo>
                  <a:lnTo>
                    <a:pt x="132" y="3304"/>
                  </a:lnTo>
                  <a:lnTo>
                    <a:pt x="132" y="3302"/>
                  </a:lnTo>
                  <a:lnTo>
                    <a:pt x="132" y="3302"/>
                  </a:lnTo>
                  <a:lnTo>
                    <a:pt x="132" y="3300"/>
                  </a:lnTo>
                  <a:lnTo>
                    <a:pt x="132" y="3300"/>
                  </a:lnTo>
                  <a:lnTo>
                    <a:pt x="136" y="3294"/>
                  </a:lnTo>
                  <a:lnTo>
                    <a:pt x="136" y="3294"/>
                  </a:lnTo>
                  <a:lnTo>
                    <a:pt x="138" y="3292"/>
                  </a:lnTo>
                  <a:lnTo>
                    <a:pt x="138" y="3292"/>
                  </a:lnTo>
                  <a:lnTo>
                    <a:pt x="140" y="3288"/>
                  </a:lnTo>
                  <a:lnTo>
                    <a:pt x="140" y="3288"/>
                  </a:lnTo>
                  <a:lnTo>
                    <a:pt x="140" y="3282"/>
                  </a:lnTo>
                  <a:lnTo>
                    <a:pt x="140" y="3282"/>
                  </a:lnTo>
                  <a:lnTo>
                    <a:pt x="140" y="3282"/>
                  </a:lnTo>
                  <a:lnTo>
                    <a:pt x="138" y="3276"/>
                  </a:lnTo>
                  <a:lnTo>
                    <a:pt x="138" y="3276"/>
                  </a:lnTo>
                  <a:lnTo>
                    <a:pt x="138" y="3276"/>
                  </a:lnTo>
                  <a:lnTo>
                    <a:pt x="138" y="3270"/>
                  </a:lnTo>
                  <a:lnTo>
                    <a:pt x="138" y="3270"/>
                  </a:lnTo>
                  <a:lnTo>
                    <a:pt x="138" y="3268"/>
                  </a:lnTo>
                  <a:lnTo>
                    <a:pt x="138" y="3268"/>
                  </a:lnTo>
                  <a:lnTo>
                    <a:pt x="136" y="3266"/>
                  </a:lnTo>
                  <a:lnTo>
                    <a:pt x="136" y="3266"/>
                  </a:lnTo>
                  <a:lnTo>
                    <a:pt x="138" y="3264"/>
                  </a:lnTo>
                  <a:lnTo>
                    <a:pt x="138" y="3264"/>
                  </a:lnTo>
                  <a:lnTo>
                    <a:pt x="140" y="3260"/>
                  </a:lnTo>
                  <a:lnTo>
                    <a:pt x="140" y="3260"/>
                  </a:lnTo>
                  <a:lnTo>
                    <a:pt x="140" y="3258"/>
                  </a:lnTo>
                  <a:lnTo>
                    <a:pt x="140" y="3258"/>
                  </a:lnTo>
                  <a:lnTo>
                    <a:pt x="140" y="3254"/>
                  </a:lnTo>
                  <a:lnTo>
                    <a:pt x="140" y="3254"/>
                  </a:lnTo>
                  <a:lnTo>
                    <a:pt x="140" y="3254"/>
                  </a:lnTo>
                  <a:lnTo>
                    <a:pt x="140" y="3254"/>
                  </a:lnTo>
                  <a:lnTo>
                    <a:pt x="144" y="3250"/>
                  </a:lnTo>
                  <a:lnTo>
                    <a:pt x="144" y="3250"/>
                  </a:lnTo>
                  <a:lnTo>
                    <a:pt x="144" y="3246"/>
                  </a:lnTo>
                  <a:lnTo>
                    <a:pt x="144" y="3246"/>
                  </a:lnTo>
                  <a:lnTo>
                    <a:pt x="144" y="3244"/>
                  </a:lnTo>
                  <a:lnTo>
                    <a:pt x="144" y="3244"/>
                  </a:lnTo>
                  <a:lnTo>
                    <a:pt x="144" y="3242"/>
                  </a:lnTo>
                  <a:lnTo>
                    <a:pt x="144" y="3242"/>
                  </a:lnTo>
                  <a:lnTo>
                    <a:pt x="146" y="3238"/>
                  </a:lnTo>
                  <a:lnTo>
                    <a:pt x="146" y="3238"/>
                  </a:lnTo>
                  <a:lnTo>
                    <a:pt x="146" y="3236"/>
                  </a:lnTo>
                  <a:lnTo>
                    <a:pt x="146" y="3236"/>
                  </a:lnTo>
                  <a:lnTo>
                    <a:pt x="148" y="3234"/>
                  </a:lnTo>
                  <a:lnTo>
                    <a:pt x="148" y="3234"/>
                  </a:lnTo>
                  <a:lnTo>
                    <a:pt x="148" y="3230"/>
                  </a:lnTo>
                  <a:lnTo>
                    <a:pt x="148" y="3230"/>
                  </a:lnTo>
                  <a:lnTo>
                    <a:pt x="148" y="3228"/>
                  </a:lnTo>
                  <a:lnTo>
                    <a:pt x="148" y="3228"/>
                  </a:lnTo>
                  <a:lnTo>
                    <a:pt x="150" y="3226"/>
                  </a:lnTo>
                  <a:lnTo>
                    <a:pt x="150" y="3226"/>
                  </a:lnTo>
                  <a:lnTo>
                    <a:pt x="152" y="3224"/>
                  </a:lnTo>
                  <a:lnTo>
                    <a:pt x="152" y="3224"/>
                  </a:lnTo>
                  <a:lnTo>
                    <a:pt x="154" y="3220"/>
                  </a:lnTo>
                  <a:lnTo>
                    <a:pt x="154" y="3220"/>
                  </a:lnTo>
                  <a:lnTo>
                    <a:pt x="154" y="3218"/>
                  </a:lnTo>
                  <a:lnTo>
                    <a:pt x="154" y="3218"/>
                  </a:lnTo>
                  <a:lnTo>
                    <a:pt x="156" y="3212"/>
                  </a:lnTo>
                  <a:lnTo>
                    <a:pt x="156" y="3212"/>
                  </a:lnTo>
                  <a:lnTo>
                    <a:pt x="156" y="3210"/>
                  </a:lnTo>
                  <a:lnTo>
                    <a:pt x="156" y="3210"/>
                  </a:lnTo>
                  <a:lnTo>
                    <a:pt x="156" y="3206"/>
                  </a:lnTo>
                  <a:lnTo>
                    <a:pt x="156" y="3206"/>
                  </a:lnTo>
                  <a:lnTo>
                    <a:pt x="154" y="3200"/>
                  </a:lnTo>
                  <a:lnTo>
                    <a:pt x="154" y="3200"/>
                  </a:lnTo>
                  <a:lnTo>
                    <a:pt x="154" y="3200"/>
                  </a:lnTo>
                  <a:lnTo>
                    <a:pt x="154" y="3200"/>
                  </a:lnTo>
                  <a:lnTo>
                    <a:pt x="154" y="3196"/>
                  </a:lnTo>
                  <a:lnTo>
                    <a:pt x="154" y="3196"/>
                  </a:lnTo>
                  <a:lnTo>
                    <a:pt x="154" y="3192"/>
                  </a:lnTo>
                  <a:lnTo>
                    <a:pt x="154" y="3192"/>
                  </a:lnTo>
                  <a:lnTo>
                    <a:pt x="152" y="3188"/>
                  </a:lnTo>
                  <a:lnTo>
                    <a:pt x="152" y="3188"/>
                  </a:lnTo>
                  <a:lnTo>
                    <a:pt x="152" y="3184"/>
                  </a:lnTo>
                  <a:lnTo>
                    <a:pt x="152" y="3184"/>
                  </a:lnTo>
                  <a:lnTo>
                    <a:pt x="154" y="3184"/>
                  </a:lnTo>
                  <a:lnTo>
                    <a:pt x="154" y="3184"/>
                  </a:lnTo>
                  <a:lnTo>
                    <a:pt x="156" y="3180"/>
                  </a:lnTo>
                  <a:lnTo>
                    <a:pt x="156" y="3180"/>
                  </a:lnTo>
                  <a:lnTo>
                    <a:pt x="158" y="3178"/>
                  </a:lnTo>
                  <a:lnTo>
                    <a:pt x="158" y="3178"/>
                  </a:lnTo>
                  <a:lnTo>
                    <a:pt x="158" y="3176"/>
                  </a:lnTo>
                  <a:lnTo>
                    <a:pt x="158" y="3176"/>
                  </a:lnTo>
                  <a:lnTo>
                    <a:pt x="160" y="3172"/>
                  </a:lnTo>
                  <a:lnTo>
                    <a:pt x="160" y="3172"/>
                  </a:lnTo>
                  <a:lnTo>
                    <a:pt x="160" y="3170"/>
                  </a:lnTo>
                  <a:lnTo>
                    <a:pt x="160" y="3170"/>
                  </a:lnTo>
                  <a:lnTo>
                    <a:pt x="162" y="3166"/>
                  </a:lnTo>
                  <a:lnTo>
                    <a:pt x="162" y="3166"/>
                  </a:lnTo>
                  <a:lnTo>
                    <a:pt x="164" y="3160"/>
                  </a:lnTo>
                  <a:lnTo>
                    <a:pt x="164" y="3158"/>
                  </a:lnTo>
                  <a:lnTo>
                    <a:pt x="164" y="3158"/>
                  </a:lnTo>
                  <a:lnTo>
                    <a:pt x="164" y="3154"/>
                  </a:lnTo>
                  <a:lnTo>
                    <a:pt x="164" y="3154"/>
                  </a:lnTo>
                  <a:lnTo>
                    <a:pt x="164" y="3152"/>
                  </a:lnTo>
                  <a:lnTo>
                    <a:pt x="164" y="3152"/>
                  </a:lnTo>
                  <a:lnTo>
                    <a:pt x="166" y="3148"/>
                  </a:lnTo>
                  <a:lnTo>
                    <a:pt x="166" y="3148"/>
                  </a:lnTo>
                  <a:lnTo>
                    <a:pt x="166" y="3144"/>
                  </a:lnTo>
                  <a:lnTo>
                    <a:pt x="166" y="3144"/>
                  </a:lnTo>
                  <a:lnTo>
                    <a:pt x="164" y="3142"/>
                  </a:lnTo>
                  <a:lnTo>
                    <a:pt x="164" y="3142"/>
                  </a:lnTo>
                  <a:lnTo>
                    <a:pt x="166" y="3140"/>
                  </a:lnTo>
                  <a:lnTo>
                    <a:pt x="166" y="3140"/>
                  </a:lnTo>
                  <a:lnTo>
                    <a:pt x="166" y="3136"/>
                  </a:lnTo>
                  <a:lnTo>
                    <a:pt x="166" y="3136"/>
                  </a:lnTo>
                  <a:lnTo>
                    <a:pt x="168" y="3134"/>
                  </a:lnTo>
                  <a:lnTo>
                    <a:pt x="168" y="3134"/>
                  </a:lnTo>
                  <a:lnTo>
                    <a:pt x="168" y="3130"/>
                  </a:lnTo>
                  <a:lnTo>
                    <a:pt x="168" y="3130"/>
                  </a:lnTo>
                  <a:lnTo>
                    <a:pt x="168" y="3124"/>
                  </a:lnTo>
                  <a:lnTo>
                    <a:pt x="168" y="3124"/>
                  </a:lnTo>
                  <a:lnTo>
                    <a:pt x="170" y="3122"/>
                  </a:lnTo>
                  <a:lnTo>
                    <a:pt x="170" y="3122"/>
                  </a:lnTo>
                  <a:lnTo>
                    <a:pt x="172" y="3118"/>
                  </a:lnTo>
                  <a:lnTo>
                    <a:pt x="172" y="3118"/>
                  </a:lnTo>
                  <a:lnTo>
                    <a:pt x="172" y="3116"/>
                  </a:lnTo>
                  <a:lnTo>
                    <a:pt x="172" y="3116"/>
                  </a:lnTo>
                  <a:lnTo>
                    <a:pt x="172" y="3112"/>
                  </a:lnTo>
                  <a:lnTo>
                    <a:pt x="172" y="3112"/>
                  </a:lnTo>
                  <a:lnTo>
                    <a:pt x="172" y="3110"/>
                  </a:lnTo>
                  <a:lnTo>
                    <a:pt x="172" y="3110"/>
                  </a:lnTo>
                  <a:lnTo>
                    <a:pt x="172" y="3108"/>
                  </a:lnTo>
                  <a:lnTo>
                    <a:pt x="172" y="3108"/>
                  </a:lnTo>
                  <a:lnTo>
                    <a:pt x="174" y="3106"/>
                  </a:lnTo>
                  <a:lnTo>
                    <a:pt x="174" y="3106"/>
                  </a:lnTo>
                  <a:lnTo>
                    <a:pt x="176" y="3102"/>
                  </a:lnTo>
                  <a:lnTo>
                    <a:pt x="176" y="3102"/>
                  </a:lnTo>
                  <a:lnTo>
                    <a:pt x="176" y="3100"/>
                  </a:lnTo>
                  <a:lnTo>
                    <a:pt x="176" y="3100"/>
                  </a:lnTo>
                  <a:lnTo>
                    <a:pt x="178" y="3098"/>
                  </a:lnTo>
                  <a:lnTo>
                    <a:pt x="178" y="3098"/>
                  </a:lnTo>
                  <a:lnTo>
                    <a:pt x="178" y="3094"/>
                  </a:lnTo>
                  <a:lnTo>
                    <a:pt x="178" y="3094"/>
                  </a:lnTo>
                  <a:lnTo>
                    <a:pt x="178" y="3090"/>
                  </a:lnTo>
                  <a:lnTo>
                    <a:pt x="178" y="3090"/>
                  </a:lnTo>
                  <a:lnTo>
                    <a:pt x="178" y="3090"/>
                  </a:lnTo>
                  <a:lnTo>
                    <a:pt x="178" y="3090"/>
                  </a:lnTo>
                  <a:lnTo>
                    <a:pt x="180" y="3086"/>
                  </a:lnTo>
                  <a:lnTo>
                    <a:pt x="180" y="3086"/>
                  </a:lnTo>
                  <a:lnTo>
                    <a:pt x="182" y="3084"/>
                  </a:lnTo>
                  <a:lnTo>
                    <a:pt x="182" y="3084"/>
                  </a:lnTo>
                  <a:lnTo>
                    <a:pt x="182" y="3080"/>
                  </a:lnTo>
                  <a:lnTo>
                    <a:pt x="182" y="3080"/>
                  </a:lnTo>
                  <a:lnTo>
                    <a:pt x="182" y="3076"/>
                  </a:lnTo>
                  <a:lnTo>
                    <a:pt x="182" y="3076"/>
                  </a:lnTo>
                  <a:lnTo>
                    <a:pt x="182" y="3074"/>
                  </a:lnTo>
                  <a:lnTo>
                    <a:pt x="182" y="3074"/>
                  </a:lnTo>
                  <a:lnTo>
                    <a:pt x="182" y="3070"/>
                  </a:lnTo>
                  <a:lnTo>
                    <a:pt x="182" y="3068"/>
                  </a:lnTo>
                  <a:lnTo>
                    <a:pt x="182" y="3068"/>
                  </a:lnTo>
                  <a:lnTo>
                    <a:pt x="180" y="3062"/>
                  </a:lnTo>
                  <a:lnTo>
                    <a:pt x="180" y="3062"/>
                  </a:lnTo>
                  <a:lnTo>
                    <a:pt x="180" y="3060"/>
                  </a:lnTo>
                  <a:lnTo>
                    <a:pt x="180" y="3058"/>
                  </a:lnTo>
                  <a:lnTo>
                    <a:pt x="180" y="3058"/>
                  </a:lnTo>
                  <a:lnTo>
                    <a:pt x="182" y="3056"/>
                  </a:lnTo>
                  <a:lnTo>
                    <a:pt x="182" y="3056"/>
                  </a:lnTo>
                  <a:lnTo>
                    <a:pt x="182" y="3054"/>
                  </a:lnTo>
                  <a:lnTo>
                    <a:pt x="182" y="3052"/>
                  </a:lnTo>
                  <a:lnTo>
                    <a:pt x="182" y="3052"/>
                  </a:lnTo>
                  <a:lnTo>
                    <a:pt x="182" y="3048"/>
                  </a:lnTo>
                  <a:lnTo>
                    <a:pt x="182" y="3048"/>
                  </a:lnTo>
                  <a:lnTo>
                    <a:pt x="184" y="3046"/>
                  </a:lnTo>
                  <a:lnTo>
                    <a:pt x="184" y="3046"/>
                  </a:lnTo>
                  <a:lnTo>
                    <a:pt x="184" y="3044"/>
                  </a:lnTo>
                  <a:lnTo>
                    <a:pt x="184" y="3042"/>
                  </a:lnTo>
                  <a:lnTo>
                    <a:pt x="184" y="3042"/>
                  </a:lnTo>
                  <a:lnTo>
                    <a:pt x="186" y="3040"/>
                  </a:lnTo>
                  <a:lnTo>
                    <a:pt x="186" y="3040"/>
                  </a:lnTo>
                  <a:lnTo>
                    <a:pt x="186" y="3038"/>
                  </a:lnTo>
                  <a:lnTo>
                    <a:pt x="186" y="3038"/>
                  </a:lnTo>
                  <a:lnTo>
                    <a:pt x="190" y="3034"/>
                  </a:lnTo>
                  <a:lnTo>
                    <a:pt x="190" y="3034"/>
                  </a:lnTo>
                  <a:lnTo>
                    <a:pt x="190" y="3034"/>
                  </a:lnTo>
                  <a:lnTo>
                    <a:pt x="190" y="3034"/>
                  </a:lnTo>
                  <a:lnTo>
                    <a:pt x="192" y="3030"/>
                  </a:lnTo>
                  <a:lnTo>
                    <a:pt x="192" y="3030"/>
                  </a:lnTo>
                  <a:lnTo>
                    <a:pt x="194" y="3024"/>
                  </a:lnTo>
                  <a:lnTo>
                    <a:pt x="194" y="3024"/>
                  </a:lnTo>
                  <a:lnTo>
                    <a:pt x="194" y="3020"/>
                  </a:lnTo>
                  <a:lnTo>
                    <a:pt x="194" y="3020"/>
                  </a:lnTo>
                  <a:lnTo>
                    <a:pt x="192" y="3018"/>
                  </a:lnTo>
                  <a:lnTo>
                    <a:pt x="192" y="3018"/>
                  </a:lnTo>
                  <a:lnTo>
                    <a:pt x="192" y="3014"/>
                  </a:lnTo>
                  <a:lnTo>
                    <a:pt x="192" y="3014"/>
                  </a:lnTo>
                  <a:lnTo>
                    <a:pt x="194" y="3004"/>
                  </a:lnTo>
                  <a:lnTo>
                    <a:pt x="194" y="3002"/>
                  </a:lnTo>
                  <a:lnTo>
                    <a:pt x="194" y="3002"/>
                  </a:lnTo>
                  <a:lnTo>
                    <a:pt x="196" y="2998"/>
                  </a:lnTo>
                  <a:lnTo>
                    <a:pt x="196" y="2998"/>
                  </a:lnTo>
                  <a:lnTo>
                    <a:pt x="196" y="2994"/>
                  </a:lnTo>
                  <a:lnTo>
                    <a:pt x="196" y="2992"/>
                  </a:lnTo>
                  <a:lnTo>
                    <a:pt x="196" y="2992"/>
                  </a:lnTo>
                  <a:lnTo>
                    <a:pt x="194" y="2986"/>
                  </a:lnTo>
                  <a:lnTo>
                    <a:pt x="194" y="2986"/>
                  </a:lnTo>
                  <a:lnTo>
                    <a:pt x="196" y="2982"/>
                  </a:lnTo>
                  <a:lnTo>
                    <a:pt x="196" y="2982"/>
                  </a:lnTo>
                  <a:lnTo>
                    <a:pt x="196" y="2980"/>
                  </a:lnTo>
                  <a:lnTo>
                    <a:pt x="196" y="2980"/>
                  </a:lnTo>
                  <a:lnTo>
                    <a:pt x="198" y="2976"/>
                  </a:lnTo>
                  <a:lnTo>
                    <a:pt x="198" y="2976"/>
                  </a:lnTo>
                  <a:lnTo>
                    <a:pt x="198" y="2972"/>
                  </a:lnTo>
                  <a:lnTo>
                    <a:pt x="198" y="2972"/>
                  </a:lnTo>
                  <a:lnTo>
                    <a:pt x="200" y="2970"/>
                  </a:lnTo>
                  <a:lnTo>
                    <a:pt x="200" y="2970"/>
                  </a:lnTo>
                  <a:lnTo>
                    <a:pt x="202" y="2966"/>
                  </a:lnTo>
                  <a:lnTo>
                    <a:pt x="202" y="2966"/>
                  </a:lnTo>
                  <a:lnTo>
                    <a:pt x="202" y="2962"/>
                  </a:lnTo>
                  <a:lnTo>
                    <a:pt x="202" y="2962"/>
                  </a:lnTo>
                  <a:lnTo>
                    <a:pt x="204" y="2960"/>
                  </a:lnTo>
                  <a:lnTo>
                    <a:pt x="204" y="2960"/>
                  </a:lnTo>
                  <a:lnTo>
                    <a:pt x="204" y="2954"/>
                  </a:lnTo>
                  <a:lnTo>
                    <a:pt x="204" y="2954"/>
                  </a:lnTo>
                  <a:lnTo>
                    <a:pt x="204" y="2952"/>
                  </a:lnTo>
                  <a:lnTo>
                    <a:pt x="204" y="2952"/>
                  </a:lnTo>
                  <a:lnTo>
                    <a:pt x="204" y="2950"/>
                  </a:lnTo>
                  <a:lnTo>
                    <a:pt x="204" y="2950"/>
                  </a:lnTo>
                  <a:lnTo>
                    <a:pt x="204" y="2946"/>
                  </a:lnTo>
                  <a:lnTo>
                    <a:pt x="204" y="2946"/>
                  </a:lnTo>
                  <a:lnTo>
                    <a:pt x="204" y="2944"/>
                  </a:lnTo>
                  <a:lnTo>
                    <a:pt x="204" y="2944"/>
                  </a:lnTo>
                  <a:lnTo>
                    <a:pt x="204" y="2942"/>
                  </a:lnTo>
                  <a:lnTo>
                    <a:pt x="204" y="2942"/>
                  </a:lnTo>
                  <a:lnTo>
                    <a:pt x="206" y="2940"/>
                  </a:lnTo>
                  <a:lnTo>
                    <a:pt x="206" y="2940"/>
                  </a:lnTo>
                  <a:lnTo>
                    <a:pt x="208" y="2936"/>
                  </a:lnTo>
                  <a:lnTo>
                    <a:pt x="208" y="2936"/>
                  </a:lnTo>
                  <a:lnTo>
                    <a:pt x="208" y="2932"/>
                  </a:lnTo>
                  <a:lnTo>
                    <a:pt x="208" y="2932"/>
                  </a:lnTo>
                  <a:lnTo>
                    <a:pt x="208" y="2930"/>
                  </a:lnTo>
                  <a:lnTo>
                    <a:pt x="208" y="2930"/>
                  </a:lnTo>
                  <a:lnTo>
                    <a:pt x="208" y="2928"/>
                  </a:lnTo>
                  <a:lnTo>
                    <a:pt x="208" y="2928"/>
                  </a:lnTo>
                  <a:lnTo>
                    <a:pt x="208" y="2924"/>
                  </a:lnTo>
                  <a:lnTo>
                    <a:pt x="208" y="2924"/>
                  </a:lnTo>
                  <a:lnTo>
                    <a:pt x="208" y="2922"/>
                  </a:lnTo>
                  <a:lnTo>
                    <a:pt x="208" y="2922"/>
                  </a:lnTo>
                  <a:lnTo>
                    <a:pt x="210" y="2920"/>
                  </a:lnTo>
                  <a:lnTo>
                    <a:pt x="210" y="2920"/>
                  </a:lnTo>
                  <a:lnTo>
                    <a:pt x="210" y="2918"/>
                  </a:lnTo>
                  <a:lnTo>
                    <a:pt x="210" y="2918"/>
                  </a:lnTo>
                  <a:lnTo>
                    <a:pt x="212" y="2914"/>
                  </a:lnTo>
                  <a:lnTo>
                    <a:pt x="212" y="2914"/>
                  </a:lnTo>
                  <a:lnTo>
                    <a:pt x="212" y="2910"/>
                  </a:lnTo>
                  <a:lnTo>
                    <a:pt x="212" y="2910"/>
                  </a:lnTo>
                  <a:lnTo>
                    <a:pt x="212" y="2908"/>
                  </a:lnTo>
                  <a:lnTo>
                    <a:pt x="212" y="2908"/>
                  </a:lnTo>
                  <a:lnTo>
                    <a:pt x="214" y="2906"/>
                  </a:lnTo>
                  <a:lnTo>
                    <a:pt x="214" y="2906"/>
                  </a:lnTo>
                  <a:lnTo>
                    <a:pt x="216" y="2904"/>
                  </a:lnTo>
                  <a:lnTo>
                    <a:pt x="216" y="2904"/>
                  </a:lnTo>
                  <a:lnTo>
                    <a:pt x="216" y="2898"/>
                  </a:lnTo>
                  <a:lnTo>
                    <a:pt x="216" y="2898"/>
                  </a:lnTo>
                  <a:lnTo>
                    <a:pt x="216" y="2894"/>
                  </a:lnTo>
                  <a:lnTo>
                    <a:pt x="216" y="2894"/>
                  </a:lnTo>
                  <a:lnTo>
                    <a:pt x="214" y="2892"/>
                  </a:lnTo>
                  <a:lnTo>
                    <a:pt x="214" y="2892"/>
                  </a:lnTo>
                  <a:lnTo>
                    <a:pt x="216" y="2892"/>
                  </a:lnTo>
                  <a:lnTo>
                    <a:pt x="216" y="2892"/>
                  </a:lnTo>
                  <a:lnTo>
                    <a:pt x="216" y="2890"/>
                  </a:lnTo>
                  <a:lnTo>
                    <a:pt x="218" y="2884"/>
                  </a:lnTo>
                  <a:lnTo>
                    <a:pt x="218" y="2884"/>
                  </a:lnTo>
                  <a:lnTo>
                    <a:pt x="220" y="2880"/>
                  </a:lnTo>
                  <a:lnTo>
                    <a:pt x="220" y="2880"/>
                  </a:lnTo>
                  <a:lnTo>
                    <a:pt x="220" y="2878"/>
                  </a:lnTo>
                  <a:lnTo>
                    <a:pt x="220" y="2878"/>
                  </a:lnTo>
                  <a:lnTo>
                    <a:pt x="220" y="2876"/>
                  </a:lnTo>
                  <a:lnTo>
                    <a:pt x="220" y="2876"/>
                  </a:lnTo>
                  <a:lnTo>
                    <a:pt x="222" y="2872"/>
                  </a:lnTo>
                  <a:lnTo>
                    <a:pt x="222" y="2872"/>
                  </a:lnTo>
                  <a:lnTo>
                    <a:pt x="224" y="2868"/>
                  </a:lnTo>
                  <a:lnTo>
                    <a:pt x="224" y="2866"/>
                  </a:lnTo>
                  <a:lnTo>
                    <a:pt x="224" y="2866"/>
                  </a:lnTo>
                  <a:lnTo>
                    <a:pt x="226" y="2860"/>
                  </a:lnTo>
                  <a:lnTo>
                    <a:pt x="226" y="2860"/>
                  </a:lnTo>
                  <a:lnTo>
                    <a:pt x="226" y="2856"/>
                  </a:lnTo>
                  <a:lnTo>
                    <a:pt x="226" y="2856"/>
                  </a:lnTo>
                  <a:lnTo>
                    <a:pt x="226" y="2854"/>
                  </a:lnTo>
                  <a:lnTo>
                    <a:pt x="226" y="2854"/>
                  </a:lnTo>
                  <a:lnTo>
                    <a:pt x="224" y="2848"/>
                  </a:lnTo>
                  <a:lnTo>
                    <a:pt x="224" y="2848"/>
                  </a:lnTo>
                  <a:lnTo>
                    <a:pt x="224" y="2848"/>
                  </a:lnTo>
                  <a:lnTo>
                    <a:pt x="224" y="2844"/>
                  </a:lnTo>
                  <a:lnTo>
                    <a:pt x="224" y="2844"/>
                  </a:lnTo>
                  <a:lnTo>
                    <a:pt x="224" y="2844"/>
                  </a:lnTo>
                  <a:lnTo>
                    <a:pt x="224" y="2840"/>
                  </a:lnTo>
                  <a:lnTo>
                    <a:pt x="224" y="2840"/>
                  </a:lnTo>
                  <a:lnTo>
                    <a:pt x="226" y="2838"/>
                  </a:lnTo>
                  <a:lnTo>
                    <a:pt x="226" y="2838"/>
                  </a:lnTo>
                  <a:lnTo>
                    <a:pt x="226" y="2834"/>
                  </a:lnTo>
                  <a:lnTo>
                    <a:pt x="226" y="2832"/>
                  </a:lnTo>
                  <a:lnTo>
                    <a:pt x="226" y="2832"/>
                  </a:lnTo>
                  <a:lnTo>
                    <a:pt x="226" y="2828"/>
                  </a:lnTo>
                  <a:lnTo>
                    <a:pt x="226" y="2828"/>
                  </a:lnTo>
                  <a:lnTo>
                    <a:pt x="226" y="2826"/>
                  </a:lnTo>
                  <a:lnTo>
                    <a:pt x="226" y="2826"/>
                  </a:lnTo>
                  <a:lnTo>
                    <a:pt x="228" y="2824"/>
                  </a:lnTo>
                  <a:lnTo>
                    <a:pt x="228" y="2824"/>
                  </a:lnTo>
                  <a:lnTo>
                    <a:pt x="228" y="2820"/>
                  </a:lnTo>
                  <a:lnTo>
                    <a:pt x="228" y="2820"/>
                  </a:lnTo>
                  <a:lnTo>
                    <a:pt x="230" y="2818"/>
                  </a:lnTo>
                  <a:lnTo>
                    <a:pt x="230" y="2818"/>
                  </a:lnTo>
                  <a:lnTo>
                    <a:pt x="230" y="2816"/>
                  </a:lnTo>
                  <a:lnTo>
                    <a:pt x="230" y="2816"/>
                  </a:lnTo>
                  <a:lnTo>
                    <a:pt x="232" y="2812"/>
                  </a:lnTo>
                  <a:lnTo>
                    <a:pt x="232" y="2812"/>
                  </a:lnTo>
                  <a:lnTo>
                    <a:pt x="232" y="2810"/>
                  </a:lnTo>
                  <a:lnTo>
                    <a:pt x="232" y="2810"/>
                  </a:lnTo>
                  <a:lnTo>
                    <a:pt x="232" y="2808"/>
                  </a:lnTo>
                  <a:lnTo>
                    <a:pt x="232" y="2808"/>
                  </a:lnTo>
                  <a:lnTo>
                    <a:pt x="234" y="2804"/>
                  </a:lnTo>
                  <a:lnTo>
                    <a:pt x="234" y="2804"/>
                  </a:lnTo>
                  <a:lnTo>
                    <a:pt x="234" y="2800"/>
                  </a:lnTo>
                  <a:lnTo>
                    <a:pt x="234" y="2800"/>
                  </a:lnTo>
                  <a:lnTo>
                    <a:pt x="234" y="2798"/>
                  </a:lnTo>
                  <a:lnTo>
                    <a:pt x="234" y="2798"/>
                  </a:lnTo>
                  <a:lnTo>
                    <a:pt x="234" y="2796"/>
                  </a:lnTo>
                  <a:lnTo>
                    <a:pt x="234" y="2796"/>
                  </a:lnTo>
                  <a:lnTo>
                    <a:pt x="236" y="2792"/>
                  </a:lnTo>
                  <a:lnTo>
                    <a:pt x="236" y="2792"/>
                  </a:lnTo>
                  <a:lnTo>
                    <a:pt x="236" y="2788"/>
                  </a:lnTo>
                  <a:lnTo>
                    <a:pt x="236" y="2788"/>
                  </a:lnTo>
                  <a:lnTo>
                    <a:pt x="236" y="2786"/>
                  </a:lnTo>
                  <a:lnTo>
                    <a:pt x="236" y="2786"/>
                  </a:lnTo>
                  <a:lnTo>
                    <a:pt x="236" y="2782"/>
                  </a:lnTo>
                  <a:lnTo>
                    <a:pt x="236" y="2780"/>
                  </a:lnTo>
                  <a:lnTo>
                    <a:pt x="236" y="2780"/>
                  </a:lnTo>
                  <a:lnTo>
                    <a:pt x="238" y="2778"/>
                  </a:lnTo>
                  <a:lnTo>
                    <a:pt x="238" y="2778"/>
                  </a:lnTo>
                  <a:lnTo>
                    <a:pt x="238" y="2774"/>
                  </a:lnTo>
                  <a:lnTo>
                    <a:pt x="238" y="2774"/>
                  </a:lnTo>
                  <a:lnTo>
                    <a:pt x="240" y="2770"/>
                  </a:lnTo>
                  <a:lnTo>
                    <a:pt x="240" y="2770"/>
                  </a:lnTo>
                  <a:lnTo>
                    <a:pt x="240" y="2768"/>
                  </a:lnTo>
                  <a:lnTo>
                    <a:pt x="240" y="2768"/>
                  </a:lnTo>
                  <a:lnTo>
                    <a:pt x="242" y="2768"/>
                  </a:lnTo>
                  <a:lnTo>
                    <a:pt x="242" y="2768"/>
                  </a:lnTo>
                  <a:lnTo>
                    <a:pt x="244" y="2764"/>
                  </a:lnTo>
                  <a:lnTo>
                    <a:pt x="244" y="2764"/>
                  </a:lnTo>
                  <a:lnTo>
                    <a:pt x="244" y="2762"/>
                  </a:lnTo>
                  <a:lnTo>
                    <a:pt x="244" y="2762"/>
                  </a:lnTo>
                  <a:lnTo>
                    <a:pt x="246" y="2758"/>
                  </a:lnTo>
                  <a:lnTo>
                    <a:pt x="246" y="2758"/>
                  </a:lnTo>
                  <a:lnTo>
                    <a:pt x="246" y="2754"/>
                  </a:lnTo>
                  <a:lnTo>
                    <a:pt x="246" y="2754"/>
                  </a:lnTo>
                  <a:lnTo>
                    <a:pt x="246" y="2752"/>
                  </a:lnTo>
                  <a:lnTo>
                    <a:pt x="246" y="2752"/>
                  </a:lnTo>
                  <a:lnTo>
                    <a:pt x="248" y="2750"/>
                  </a:lnTo>
                  <a:lnTo>
                    <a:pt x="248" y="2750"/>
                  </a:lnTo>
                  <a:lnTo>
                    <a:pt x="248" y="2746"/>
                  </a:lnTo>
                  <a:lnTo>
                    <a:pt x="248" y="2746"/>
                  </a:lnTo>
                  <a:lnTo>
                    <a:pt x="248" y="2742"/>
                  </a:lnTo>
                  <a:lnTo>
                    <a:pt x="248" y="2742"/>
                  </a:lnTo>
                  <a:lnTo>
                    <a:pt x="248" y="2740"/>
                  </a:lnTo>
                  <a:lnTo>
                    <a:pt x="248" y="2740"/>
                  </a:lnTo>
                  <a:lnTo>
                    <a:pt x="248" y="2734"/>
                  </a:lnTo>
                  <a:lnTo>
                    <a:pt x="248" y="2734"/>
                  </a:lnTo>
                  <a:lnTo>
                    <a:pt x="250" y="2732"/>
                  </a:lnTo>
                  <a:lnTo>
                    <a:pt x="250" y="2732"/>
                  </a:lnTo>
                  <a:lnTo>
                    <a:pt x="250" y="2728"/>
                  </a:lnTo>
                  <a:lnTo>
                    <a:pt x="250" y="2728"/>
                  </a:lnTo>
                  <a:lnTo>
                    <a:pt x="250" y="2724"/>
                  </a:lnTo>
                  <a:lnTo>
                    <a:pt x="250" y="2724"/>
                  </a:lnTo>
                  <a:lnTo>
                    <a:pt x="248" y="2722"/>
                  </a:lnTo>
                  <a:lnTo>
                    <a:pt x="248" y="2720"/>
                  </a:lnTo>
                  <a:lnTo>
                    <a:pt x="248" y="2720"/>
                  </a:lnTo>
                  <a:lnTo>
                    <a:pt x="248" y="2716"/>
                  </a:lnTo>
                  <a:lnTo>
                    <a:pt x="248" y="2716"/>
                  </a:lnTo>
                  <a:lnTo>
                    <a:pt x="250" y="2714"/>
                  </a:lnTo>
                  <a:lnTo>
                    <a:pt x="252" y="2712"/>
                  </a:lnTo>
                  <a:lnTo>
                    <a:pt x="252" y="2712"/>
                  </a:lnTo>
                  <a:lnTo>
                    <a:pt x="254" y="2706"/>
                  </a:lnTo>
                  <a:lnTo>
                    <a:pt x="254" y="2706"/>
                  </a:lnTo>
                  <a:lnTo>
                    <a:pt x="252" y="2702"/>
                  </a:lnTo>
                  <a:lnTo>
                    <a:pt x="252" y="2702"/>
                  </a:lnTo>
                  <a:lnTo>
                    <a:pt x="252" y="2700"/>
                  </a:lnTo>
                  <a:lnTo>
                    <a:pt x="252" y="2700"/>
                  </a:lnTo>
                  <a:lnTo>
                    <a:pt x="254" y="2696"/>
                  </a:lnTo>
                  <a:lnTo>
                    <a:pt x="254" y="2696"/>
                  </a:lnTo>
                  <a:lnTo>
                    <a:pt x="254" y="2696"/>
                  </a:lnTo>
                  <a:lnTo>
                    <a:pt x="254" y="2694"/>
                  </a:lnTo>
                  <a:lnTo>
                    <a:pt x="254" y="2694"/>
                  </a:lnTo>
                  <a:lnTo>
                    <a:pt x="254" y="2694"/>
                  </a:lnTo>
                  <a:lnTo>
                    <a:pt x="256" y="2690"/>
                  </a:lnTo>
                  <a:lnTo>
                    <a:pt x="256" y="2690"/>
                  </a:lnTo>
                  <a:lnTo>
                    <a:pt x="256" y="2686"/>
                  </a:lnTo>
                  <a:lnTo>
                    <a:pt x="256" y="2686"/>
                  </a:lnTo>
                  <a:lnTo>
                    <a:pt x="256" y="2684"/>
                  </a:lnTo>
                  <a:lnTo>
                    <a:pt x="256" y="2684"/>
                  </a:lnTo>
                  <a:lnTo>
                    <a:pt x="258" y="2682"/>
                  </a:lnTo>
                  <a:lnTo>
                    <a:pt x="258" y="2682"/>
                  </a:lnTo>
                  <a:lnTo>
                    <a:pt x="258" y="2680"/>
                  </a:lnTo>
                  <a:lnTo>
                    <a:pt x="258" y="2680"/>
                  </a:lnTo>
                  <a:lnTo>
                    <a:pt x="260" y="2676"/>
                  </a:lnTo>
                  <a:lnTo>
                    <a:pt x="260" y="2676"/>
                  </a:lnTo>
                  <a:lnTo>
                    <a:pt x="260" y="2674"/>
                  </a:lnTo>
                  <a:lnTo>
                    <a:pt x="262" y="2668"/>
                  </a:lnTo>
                  <a:lnTo>
                    <a:pt x="262" y="2668"/>
                  </a:lnTo>
                  <a:lnTo>
                    <a:pt x="262" y="2666"/>
                  </a:lnTo>
                  <a:lnTo>
                    <a:pt x="262" y="2666"/>
                  </a:lnTo>
                  <a:lnTo>
                    <a:pt x="262" y="2664"/>
                  </a:lnTo>
                  <a:lnTo>
                    <a:pt x="262" y="2664"/>
                  </a:lnTo>
                  <a:lnTo>
                    <a:pt x="264" y="2662"/>
                  </a:lnTo>
                  <a:lnTo>
                    <a:pt x="264" y="2662"/>
                  </a:lnTo>
                  <a:lnTo>
                    <a:pt x="264" y="2658"/>
                  </a:lnTo>
                  <a:lnTo>
                    <a:pt x="264" y="2658"/>
                  </a:lnTo>
                  <a:lnTo>
                    <a:pt x="266" y="2656"/>
                  </a:lnTo>
                  <a:lnTo>
                    <a:pt x="266" y="2656"/>
                  </a:lnTo>
                  <a:lnTo>
                    <a:pt x="266" y="2652"/>
                  </a:lnTo>
                  <a:lnTo>
                    <a:pt x="266" y="2652"/>
                  </a:lnTo>
                  <a:lnTo>
                    <a:pt x="266" y="2648"/>
                  </a:lnTo>
                  <a:lnTo>
                    <a:pt x="266" y="2648"/>
                  </a:lnTo>
                  <a:lnTo>
                    <a:pt x="266" y="2646"/>
                  </a:lnTo>
                  <a:lnTo>
                    <a:pt x="266" y="2646"/>
                  </a:lnTo>
                  <a:lnTo>
                    <a:pt x="266" y="2644"/>
                  </a:lnTo>
                  <a:lnTo>
                    <a:pt x="266" y="2644"/>
                  </a:lnTo>
                  <a:lnTo>
                    <a:pt x="268" y="2640"/>
                  </a:lnTo>
                  <a:lnTo>
                    <a:pt x="268" y="2640"/>
                  </a:lnTo>
                  <a:lnTo>
                    <a:pt x="268" y="2636"/>
                  </a:lnTo>
                  <a:lnTo>
                    <a:pt x="268" y="2636"/>
                  </a:lnTo>
                  <a:lnTo>
                    <a:pt x="268" y="2634"/>
                  </a:lnTo>
                  <a:lnTo>
                    <a:pt x="268" y="2634"/>
                  </a:lnTo>
                  <a:lnTo>
                    <a:pt x="268" y="2632"/>
                  </a:lnTo>
                  <a:lnTo>
                    <a:pt x="268" y="2632"/>
                  </a:lnTo>
                  <a:lnTo>
                    <a:pt x="268" y="2628"/>
                  </a:lnTo>
                  <a:lnTo>
                    <a:pt x="268" y="2628"/>
                  </a:lnTo>
                  <a:lnTo>
                    <a:pt x="268" y="2622"/>
                  </a:lnTo>
                  <a:lnTo>
                    <a:pt x="268" y="2622"/>
                  </a:lnTo>
                  <a:lnTo>
                    <a:pt x="268" y="2622"/>
                  </a:lnTo>
                  <a:lnTo>
                    <a:pt x="270" y="2618"/>
                  </a:lnTo>
                  <a:lnTo>
                    <a:pt x="270" y="2618"/>
                  </a:lnTo>
                  <a:lnTo>
                    <a:pt x="270" y="2614"/>
                  </a:lnTo>
                  <a:lnTo>
                    <a:pt x="270" y="2614"/>
                  </a:lnTo>
                  <a:lnTo>
                    <a:pt x="270" y="2614"/>
                  </a:lnTo>
                  <a:lnTo>
                    <a:pt x="270" y="2614"/>
                  </a:lnTo>
                  <a:lnTo>
                    <a:pt x="270" y="2612"/>
                  </a:lnTo>
                  <a:lnTo>
                    <a:pt x="270" y="2612"/>
                  </a:lnTo>
                  <a:lnTo>
                    <a:pt x="272" y="2608"/>
                  </a:lnTo>
                  <a:lnTo>
                    <a:pt x="272" y="2608"/>
                  </a:lnTo>
                  <a:lnTo>
                    <a:pt x="274" y="2608"/>
                  </a:lnTo>
                  <a:lnTo>
                    <a:pt x="274" y="2608"/>
                  </a:lnTo>
                  <a:lnTo>
                    <a:pt x="276" y="2604"/>
                  </a:lnTo>
                  <a:lnTo>
                    <a:pt x="276" y="2604"/>
                  </a:lnTo>
                  <a:lnTo>
                    <a:pt x="278" y="2600"/>
                  </a:lnTo>
                  <a:lnTo>
                    <a:pt x="278" y="2600"/>
                  </a:lnTo>
                  <a:lnTo>
                    <a:pt x="278" y="2596"/>
                  </a:lnTo>
                  <a:lnTo>
                    <a:pt x="278" y="2596"/>
                  </a:lnTo>
                  <a:lnTo>
                    <a:pt x="278" y="2594"/>
                  </a:lnTo>
                  <a:lnTo>
                    <a:pt x="278" y="2594"/>
                  </a:lnTo>
                  <a:lnTo>
                    <a:pt x="280" y="2592"/>
                  </a:lnTo>
                  <a:lnTo>
                    <a:pt x="280" y="2592"/>
                  </a:lnTo>
                  <a:lnTo>
                    <a:pt x="280" y="2588"/>
                  </a:lnTo>
                  <a:lnTo>
                    <a:pt x="280" y="2588"/>
                  </a:lnTo>
                  <a:lnTo>
                    <a:pt x="282" y="2586"/>
                  </a:lnTo>
                  <a:lnTo>
                    <a:pt x="282" y="2586"/>
                  </a:lnTo>
                  <a:lnTo>
                    <a:pt x="282" y="2582"/>
                  </a:lnTo>
                  <a:lnTo>
                    <a:pt x="282" y="2582"/>
                  </a:lnTo>
                  <a:lnTo>
                    <a:pt x="282" y="2578"/>
                  </a:lnTo>
                  <a:lnTo>
                    <a:pt x="280" y="2574"/>
                  </a:lnTo>
                  <a:lnTo>
                    <a:pt x="280" y="2574"/>
                  </a:lnTo>
                  <a:lnTo>
                    <a:pt x="278" y="2572"/>
                  </a:lnTo>
                  <a:lnTo>
                    <a:pt x="278" y="2572"/>
                  </a:lnTo>
                  <a:lnTo>
                    <a:pt x="278" y="2570"/>
                  </a:lnTo>
                  <a:lnTo>
                    <a:pt x="278" y="2570"/>
                  </a:lnTo>
                  <a:lnTo>
                    <a:pt x="280" y="2568"/>
                  </a:lnTo>
                  <a:lnTo>
                    <a:pt x="280" y="2568"/>
                  </a:lnTo>
                  <a:lnTo>
                    <a:pt x="282" y="2564"/>
                  </a:lnTo>
                  <a:lnTo>
                    <a:pt x="282" y="2564"/>
                  </a:lnTo>
                  <a:lnTo>
                    <a:pt x="282" y="2564"/>
                  </a:lnTo>
                  <a:lnTo>
                    <a:pt x="282" y="2564"/>
                  </a:lnTo>
                  <a:lnTo>
                    <a:pt x="284" y="2560"/>
                  </a:lnTo>
                  <a:lnTo>
                    <a:pt x="284" y="2556"/>
                  </a:lnTo>
                  <a:lnTo>
                    <a:pt x="284" y="2556"/>
                  </a:lnTo>
                  <a:lnTo>
                    <a:pt x="282" y="2550"/>
                  </a:lnTo>
                  <a:lnTo>
                    <a:pt x="282" y="2550"/>
                  </a:lnTo>
                  <a:lnTo>
                    <a:pt x="284" y="2546"/>
                  </a:lnTo>
                  <a:lnTo>
                    <a:pt x="284" y="2546"/>
                  </a:lnTo>
                  <a:lnTo>
                    <a:pt x="284" y="2544"/>
                  </a:lnTo>
                  <a:lnTo>
                    <a:pt x="284" y="2544"/>
                  </a:lnTo>
                  <a:lnTo>
                    <a:pt x="284" y="2542"/>
                  </a:lnTo>
                  <a:lnTo>
                    <a:pt x="284" y="2542"/>
                  </a:lnTo>
                  <a:lnTo>
                    <a:pt x="286" y="2540"/>
                  </a:lnTo>
                  <a:lnTo>
                    <a:pt x="286" y="2540"/>
                  </a:lnTo>
                  <a:lnTo>
                    <a:pt x="288" y="2536"/>
                  </a:lnTo>
                  <a:lnTo>
                    <a:pt x="288" y="2536"/>
                  </a:lnTo>
                  <a:lnTo>
                    <a:pt x="288" y="2534"/>
                  </a:lnTo>
                  <a:lnTo>
                    <a:pt x="288" y="2534"/>
                  </a:lnTo>
                  <a:lnTo>
                    <a:pt x="288" y="2532"/>
                  </a:lnTo>
                  <a:lnTo>
                    <a:pt x="288" y="2532"/>
                  </a:lnTo>
                  <a:lnTo>
                    <a:pt x="290" y="2528"/>
                  </a:lnTo>
                  <a:lnTo>
                    <a:pt x="290" y="2528"/>
                  </a:lnTo>
                  <a:lnTo>
                    <a:pt x="292" y="2528"/>
                  </a:lnTo>
                  <a:lnTo>
                    <a:pt x="292" y="2528"/>
                  </a:lnTo>
                  <a:lnTo>
                    <a:pt x="294" y="2526"/>
                  </a:lnTo>
                  <a:lnTo>
                    <a:pt x="294" y="2524"/>
                  </a:lnTo>
                  <a:lnTo>
                    <a:pt x="294" y="2524"/>
                  </a:lnTo>
                  <a:lnTo>
                    <a:pt x="296" y="2520"/>
                  </a:lnTo>
                  <a:lnTo>
                    <a:pt x="296" y="2520"/>
                  </a:lnTo>
                  <a:lnTo>
                    <a:pt x="296" y="2518"/>
                  </a:lnTo>
                  <a:lnTo>
                    <a:pt x="296" y="2518"/>
                  </a:lnTo>
                  <a:lnTo>
                    <a:pt x="296" y="2516"/>
                  </a:lnTo>
                  <a:lnTo>
                    <a:pt x="296" y="2516"/>
                  </a:lnTo>
                  <a:lnTo>
                    <a:pt x="298" y="2512"/>
                  </a:lnTo>
                  <a:lnTo>
                    <a:pt x="298" y="2512"/>
                  </a:lnTo>
                  <a:lnTo>
                    <a:pt x="298" y="2510"/>
                  </a:lnTo>
                  <a:lnTo>
                    <a:pt x="298" y="2510"/>
                  </a:lnTo>
                  <a:lnTo>
                    <a:pt x="298" y="2506"/>
                  </a:lnTo>
                  <a:lnTo>
                    <a:pt x="298" y="2506"/>
                  </a:lnTo>
                  <a:lnTo>
                    <a:pt x="298" y="2500"/>
                  </a:lnTo>
                  <a:lnTo>
                    <a:pt x="298" y="2500"/>
                  </a:lnTo>
                  <a:lnTo>
                    <a:pt x="298" y="2496"/>
                  </a:lnTo>
                  <a:lnTo>
                    <a:pt x="298" y="2496"/>
                  </a:lnTo>
                  <a:lnTo>
                    <a:pt x="296" y="2496"/>
                  </a:lnTo>
                  <a:lnTo>
                    <a:pt x="296" y="2496"/>
                  </a:lnTo>
                  <a:lnTo>
                    <a:pt x="296" y="2494"/>
                  </a:lnTo>
                  <a:lnTo>
                    <a:pt x="296" y="2494"/>
                  </a:lnTo>
                  <a:lnTo>
                    <a:pt x="296" y="2492"/>
                  </a:lnTo>
                  <a:lnTo>
                    <a:pt x="296" y="2492"/>
                  </a:lnTo>
                  <a:lnTo>
                    <a:pt x="296" y="2490"/>
                  </a:lnTo>
                  <a:lnTo>
                    <a:pt x="296" y="2490"/>
                  </a:lnTo>
                  <a:lnTo>
                    <a:pt x="296" y="2486"/>
                  </a:lnTo>
                  <a:lnTo>
                    <a:pt x="296" y="2486"/>
                  </a:lnTo>
                  <a:lnTo>
                    <a:pt x="296" y="2484"/>
                  </a:lnTo>
                  <a:lnTo>
                    <a:pt x="296" y="2484"/>
                  </a:lnTo>
                  <a:lnTo>
                    <a:pt x="298" y="2480"/>
                  </a:lnTo>
                  <a:lnTo>
                    <a:pt x="298" y="2480"/>
                  </a:lnTo>
                  <a:lnTo>
                    <a:pt x="298" y="2478"/>
                  </a:lnTo>
                  <a:lnTo>
                    <a:pt x="298" y="2478"/>
                  </a:lnTo>
                  <a:lnTo>
                    <a:pt x="298" y="2474"/>
                  </a:lnTo>
                  <a:lnTo>
                    <a:pt x="298" y="2474"/>
                  </a:lnTo>
                  <a:lnTo>
                    <a:pt x="298" y="2474"/>
                  </a:lnTo>
                  <a:lnTo>
                    <a:pt x="298" y="2474"/>
                  </a:lnTo>
                  <a:lnTo>
                    <a:pt x="302" y="2470"/>
                  </a:lnTo>
                  <a:lnTo>
                    <a:pt x="302" y="2470"/>
                  </a:lnTo>
                  <a:lnTo>
                    <a:pt x="302" y="2464"/>
                  </a:lnTo>
                  <a:lnTo>
                    <a:pt x="302" y="2464"/>
                  </a:lnTo>
                  <a:lnTo>
                    <a:pt x="300" y="2462"/>
                  </a:lnTo>
                  <a:lnTo>
                    <a:pt x="300" y="2462"/>
                  </a:lnTo>
                  <a:lnTo>
                    <a:pt x="302" y="2460"/>
                  </a:lnTo>
                  <a:lnTo>
                    <a:pt x="302" y="2460"/>
                  </a:lnTo>
                  <a:lnTo>
                    <a:pt x="302" y="2456"/>
                  </a:lnTo>
                  <a:lnTo>
                    <a:pt x="302" y="2456"/>
                  </a:lnTo>
                  <a:lnTo>
                    <a:pt x="302" y="2454"/>
                  </a:lnTo>
                  <a:lnTo>
                    <a:pt x="302" y="2454"/>
                  </a:lnTo>
                  <a:lnTo>
                    <a:pt x="304" y="2450"/>
                  </a:lnTo>
                  <a:lnTo>
                    <a:pt x="304" y="2448"/>
                  </a:lnTo>
                  <a:lnTo>
                    <a:pt x="304" y="2448"/>
                  </a:lnTo>
                  <a:lnTo>
                    <a:pt x="304" y="2446"/>
                  </a:lnTo>
                  <a:lnTo>
                    <a:pt x="304" y="2446"/>
                  </a:lnTo>
                  <a:lnTo>
                    <a:pt x="304" y="2442"/>
                  </a:lnTo>
                  <a:lnTo>
                    <a:pt x="304" y="2442"/>
                  </a:lnTo>
                  <a:lnTo>
                    <a:pt x="306" y="2440"/>
                  </a:lnTo>
                  <a:lnTo>
                    <a:pt x="306" y="2440"/>
                  </a:lnTo>
                  <a:lnTo>
                    <a:pt x="306" y="2436"/>
                  </a:lnTo>
                  <a:lnTo>
                    <a:pt x="306" y="2436"/>
                  </a:lnTo>
                  <a:lnTo>
                    <a:pt x="308" y="2434"/>
                  </a:lnTo>
                  <a:lnTo>
                    <a:pt x="308" y="2434"/>
                  </a:lnTo>
                  <a:lnTo>
                    <a:pt x="308" y="2432"/>
                  </a:lnTo>
                  <a:lnTo>
                    <a:pt x="308" y="2432"/>
                  </a:lnTo>
                  <a:lnTo>
                    <a:pt x="312" y="2426"/>
                  </a:lnTo>
                  <a:lnTo>
                    <a:pt x="312" y="2426"/>
                  </a:lnTo>
                  <a:lnTo>
                    <a:pt x="312" y="2424"/>
                  </a:lnTo>
                  <a:lnTo>
                    <a:pt x="312" y="2424"/>
                  </a:lnTo>
                  <a:lnTo>
                    <a:pt x="314" y="2420"/>
                  </a:lnTo>
                  <a:lnTo>
                    <a:pt x="314" y="2420"/>
                  </a:lnTo>
                  <a:lnTo>
                    <a:pt x="314" y="2418"/>
                  </a:lnTo>
                  <a:lnTo>
                    <a:pt x="314" y="2418"/>
                  </a:lnTo>
                  <a:lnTo>
                    <a:pt x="316" y="2412"/>
                  </a:lnTo>
                  <a:lnTo>
                    <a:pt x="316" y="2412"/>
                  </a:lnTo>
                  <a:lnTo>
                    <a:pt x="316" y="2410"/>
                  </a:lnTo>
                  <a:lnTo>
                    <a:pt x="316" y="2410"/>
                  </a:lnTo>
                  <a:lnTo>
                    <a:pt x="316" y="2406"/>
                  </a:lnTo>
                  <a:lnTo>
                    <a:pt x="316" y="2406"/>
                  </a:lnTo>
                  <a:lnTo>
                    <a:pt x="318" y="2402"/>
                  </a:lnTo>
                  <a:lnTo>
                    <a:pt x="318" y="2402"/>
                  </a:lnTo>
                  <a:lnTo>
                    <a:pt x="318" y="2400"/>
                  </a:lnTo>
                  <a:lnTo>
                    <a:pt x="318" y="2400"/>
                  </a:lnTo>
                  <a:lnTo>
                    <a:pt x="318" y="2398"/>
                  </a:lnTo>
                  <a:lnTo>
                    <a:pt x="318" y="2398"/>
                  </a:lnTo>
                  <a:lnTo>
                    <a:pt x="318" y="2396"/>
                  </a:lnTo>
                  <a:lnTo>
                    <a:pt x="318" y="2396"/>
                  </a:lnTo>
                  <a:lnTo>
                    <a:pt x="318" y="2394"/>
                  </a:lnTo>
                  <a:lnTo>
                    <a:pt x="318" y="2394"/>
                  </a:lnTo>
                  <a:lnTo>
                    <a:pt x="318" y="2390"/>
                  </a:lnTo>
                  <a:lnTo>
                    <a:pt x="318" y="2390"/>
                  </a:lnTo>
                  <a:lnTo>
                    <a:pt x="318" y="2384"/>
                  </a:lnTo>
                  <a:lnTo>
                    <a:pt x="318" y="2384"/>
                  </a:lnTo>
                  <a:lnTo>
                    <a:pt x="316" y="2384"/>
                  </a:lnTo>
                  <a:lnTo>
                    <a:pt x="316" y="2384"/>
                  </a:lnTo>
                  <a:lnTo>
                    <a:pt x="316" y="2378"/>
                  </a:lnTo>
                  <a:lnTo>
                    <a:pt x="316" y="2378"/>
                  </a:lnTo>
                  <a:lnTo>
                    <a:pt x="316" y="2376"/>
                  </a:lnTo>
                  <a:lnTo>
                    <a:pt x="316" y="2376"/>
                  </a:lnTo>
                  <a:lnTo>
                    <a:pt x="318" y="2374"/>
                  </a:lnTo>
                  <a:lnTo>
                    <a:pt x="318" y="2374"/>
                  </a:lnTo>
                  <a:lnTo>
                    <a:pt x="318" y="2372"/>
                  </a:lnTo>
                  <a:lnTo>
                    <a:pt x="320" y="2370"/>
                  </a:lnTo>
                  <a:lnTo>
                    <a:pt x="320" y="2370"/>
                  </a:lnTo>
                  <a:lnTo>
                    <a:pt x="322" y="2366"/>
                  </a:lnTo>
                  <a:lnTo>
                    <a:pt x="322" y="2364"/>
                  </a:lnTo>
                  <a:lnTo>
                    <a:pt x="322" y="2364"/>
                  </a:lnTo>
                  <a:lnTo>
                    <a:pt x="322" y="2360"/>
                  </a:lnTo>
                  <a:lnTo>
                    <a:pt x="322" y="2360"/>
                  </a:lnTo>
                  <a:lnTo>
                    <a:pt x="322" y="2358"/>
                  </a:lnTo>
                  <a:lnTo>
                    <a:pt x="322" y="2358"/>
                  </a:lnTo>
                  <a:lnTo>
                    <a:pt x="322" y="2358"/>
                  </a:lnTo>
                  <a:lnTo>
                    <a:pt x="322" y="2358"/>
                  </a:lnTo>
                  <a:lnTo>
                    <a:pt x="322" y="2352"/>
                  </a:lnTo>
                  <a:lnTo>
                    <a:pt x="322" y="2352"/>
                  </a:lnTo>
                  <a:lnTo>
                    <a:pt x="322" y="2350"/>
                  </a:lnTo>
                  <a:lnTo>
                    <a:pt x="322" y="2350"/>
                  </a:lnTo>
                  <a:lnTo>
                    <a:pt x="322" y="2348"/>
                  </a:lnTo>
                  <a:lnTo>
                    <a:pt x="322" y="2348"/>
                  </a:lnTo>
                  <a:lnTo>
                    <a:pt x="322" y="2346"/>
                  </a:lnTo>
                  <a:lnTo>
                    <a:pt x="322" y="2346"/>
                  </a:lnTo>
                  <a:lnTo>
                    <a:pt x="322" y="2342"/>
                  </a:lnTo>
                  <a:lnTo>
                    <a:pt x="322" y="2342"/>
                  </a:lnTo>
                  <a:lnTo>
                    <a:pt x="324" y="2342"/>
                  </a:lnTo>
                  <a:lnTo>
                    <a:pt x="324" y="2342"/>
                  </a:lnTo>
                  <a:lnTo>
                    <a:pt x="326" y="2338"/>
                  </a:lnTo>
                  <a:lnTo>
                    <a:pt x="326" y="2338"/>
                  </a:lnTo>
                  <a:lnTo>
                    <a:pt x="326" y="2332"/>
                  </a:lnTo>
                  <a:lnTo>
                    <a:pt x="328" y="2328"/>
                  </a:lnTo>
                  <a:lnTo>
                    <a:pt x="328" y="2328"/>
                  </a:lnTo>
                  <a:lnTo>
                    <a:pt x="328" y="2322"/>
                  </a:lnTo>
                  <a:lnTo>
                    <a:pt x="328" y="2322"/>
                  </a:lnTo>
                  <a:lnTo>
                    <a:pt x="328" y="2322"/>
                  </a:lnTo>
                  <a:lnTo>
                    <a:pt x="328" y="2322"/>
                  </a:lnTo>
                  <a:lnTo>
                    <a:pt x="330" y="2318"/>
                  </a:lnTo>
                  <a:lnTo>
                    <a:pt x="330" y="2318"/>
                  </a:lnTo>
                  <a:lnTo>
                    <a:pt x="332" y="2316"/>
                  </a:lnTo>
                  <a:lnTo>
                    <a:pt x="332" y="2316"/>
                  </a:lnTo>
                  <a:lnTo>
                    <a:pt x="334" y="2314"/>
                  </a:lnTo>
                  <a:lnTo>
                    <a:pt x="336" y="2312"/>
                  </a:lnTo>
                  <a:lnTo>
                    <a:pt x="336" y="2312"/>
                  </a:lnTo>
                  <a:lnTo>
                    <a:pt x="338" y="2308"/>
                  </a:lnTo>
                  <a:lnTo>
                    <a:pt x="338" y="2308"/>
                  </a:lnTo>
                  <a:lnTo>
                    <a:pt x="338" y="2300"/>
                  </a:lnTo>
                  <a:lnTo>
                    <a:pt x="338" y="2300"/>
                  </a:lnTo>
                  <a:lnTo>
                    <a:pt x="336" y="2296"/>
                  </a:lnTo>
                  <a:lnTo>
                    <a:pt x="336" y="2296"/>
                  </a:lnTo>
                  <a:lnTo>
                    <a:pt x="334" y="2294"/>
                  </a:lnTo>
                  <a:lnTo>
                    <a:pt x="334" y="2294"/>
                  </a:lnTo>
                  <a:lnTo>
                    <a:pt x="336" y="2292"/>
                  </a:lnTo>
                  <a:lnTo>
                    <a:pt x="336" y="2292"/>
                  </a:lnTo>
                  <a:lnTo>
                    <a:pt x="336" y="2290"/>
                  </a:lnTo>
                  <a:lnTo>
                    <a:pt x="336" y="2290"/>
                  </a:lnTo>
                  <a:lnTo>
                    <a:pt x="338" y="2286"/>
                  </a:lnTo>
                  <a:lnTo>
                    <a:pt x="338" y="2286"/>
                  </a:lnTo>
                  <a:lnTo>
                    <a:pt x="338" y="2284"/>
                  </a:lnTo>
                  <a:lnTo>
                    <a:pt x="338" y="2284"/>
                  </a:lnTo>
                  <a:lnTo>
                    <a:pt x="338" y="2282"/>
                  </a:lnTo>
                  <a:lnTo>
                    <a:pt x="338" y="2282"/>
                  </a:lnTo>
                  <a:lnTo>
                    <a:pt x="338" y="2278"/>
                  </a:lnTo>
                  <a:lnTo>
                    <a:pt x="338" y="2278"/>
                  </a:lnTo>
                  <a:lnTo>
                    <a:pt x="340" y="2276"/>
                  </a:lnTo>
                  <a:lnTo>
                    <a:pt x="340" y="2276"/>
                  </a:lnTo>
                  <a:lnTo>
                    <a:pt x="340" y="2274"/>
                  </a:lnTo>
                  <a:lnTo>
                    <a:pt x="340" y="2274"/>
                  </a:lnTo>
                  <a:lnTo>
                    <a:pt x="344" y="2272"/>
                  </a:lnTo>
                  <a:lnTo>
                    <a:pt x="344" y="2272"/>
                  </a:lnTo>
                  <a:lnTo>
                    <a:pt x="344" y="2266"/>
                  </a:lnTo>
                  <a:lnTo>
                    <a:pt x="344" y="2266"/>
                  </a:lnTo>
                  <a:lnTo>
                    <a:pt x="344" y="2266"/>
                  </a:lnTo>
                  <a:lnTo>
                    <a:pt x="344" y="2266"/>
                  </a:lnTo>
                  <a:lnTo>
                    <a:pt x="344" y="2260"/>
                  </a:lnTo>
                  <a:lnTo>
                    <a:pt x="344" y="2258"/>
                  </a:lnTo>
                  <a:lnTo>
                    <a:pt x="344" y="2258"/>
                  </a:lnTo>
                  <a:lnTo>
                    <a:pt x="346" y="2256"/>
                  </a:lnTo>
                  <a:lnTo>
                    <a:pt x="346" y="2256"/>
                  </a:lnTo>
                  <a:lnTo>
                    <a:pt x="346" y="2252"/>
                  </a:lnTo>
                  <a:lnTo>
                    <a:pt x="346" y="2252"/>
                  </a:lnTo>
                  <a:lnTo>
                    <a:pt x="346" y="2246"/>
                  </a:lnTo>
                  <a:lnTo>
                    <a:pt x="346" y="2246"/>
                  </a:lnTo>
                  <a:lnTo>
                    <a:pt x="346" y="2244"/>
                  </a:lnTo>
                  <a:lnTo>
                    <a:pt x="346" y="2244"/>
                  </a:lnTo>
                  <a:lnTo>
                    <a:pt x="346" y="2242"/>
                  </a:lnTo>
                  <a:lnTo>
                    <a:pt x="346" y="2242"/>
                  </a:lnTo>
                  <a:lnTo>
                    <a:pt x="346" y="2240"/>
                  </a:lnTo>
                  <a:lnTo>
                    <a:pt x="346" y="2240"/>
                  </a:lnTo>
                  <a:lnTo>
                    <a:pt x="348" y="2236"/>
                  </a:lnTo>
                  <a:lnTo>
                    <a:pt x="348" y="2236"/>
                  </a:lnTo>
                  <a:lnTo>
                    <a:pt x="348" y="2232"/>
                  </a:lnTo>
                  <a:lnTo>
                    <a:pt x="348" y="2232"/>
                  </a:lnTo>
                  <a:lnTo>
                    <a:pt x="348" y="2230"/>
                  </a:lnTo>
                  <a:lnTo>
                    <a:pt x="348" y="2230"/>
                  </a:lnTo>
                  <a:lnTo>
                    <a:pt x="348" y="2228"/>
                  </a:lnTo>
                  <a:lnTo>
                    <a:pt x="348" y="2228"/>
                  </a:lnTo>
                  <a:lnTo>
                    <a:pt x="350" y="2224"/>
                  </a:lnTo>
                  <a:lnTo>
                    <a:pt x="350" y="2224"/>
                  </a:lnTo>
                  <a:lnTo>
                    <a:pt x="350" y="2220"/>
                  </a:lnTo>
                  <a:lnTo>
                    <a:pt x="350" y="2220"/>
                  </a:lnTo>
                  <a:lnTo>
                    <a:pt x="350" y="2218"/>
                  </a:lnTo>
                  <a:lnTo>
                    <a:pt x="350" y="2218"/>
                  </a:lnTo>
                  <a:lnTo>
                    <a:pt x="352" y="2214"/>
                  </a:lnTo>
                  <a:lnTo>
                    <a:pt x="352" y="2214"/>
                  </a:lnTo>
                  <a:lnTo>
                    <a:pt x="352" y="2210"/>
                  </a:lnTo>
                  <a:lnTo>
                    <a:pt x="352" y="2210"/>
                  </a:lnTo>
                  <a:lnTo>
                    <a:pt x="354" y="2208"/>
                  </a:lnTo>
                  <a:lnTo>
                    <a:pt x="354" y="2208"/>
                  </a:lnTo>
                  <a:lnTo>
                    <a:pt x="354" y="2206"/>
                  </a:lnTo>
                  <a:lnTo>
                    <a:pt x="354" y="2206"/>
                  </a:lnTo>
                  <a:lnTo>
                    <a:pt x="356" y="2204"/>
                  </a:lnTo>
                  <a:lnTo>
                    <a:pt x="358" y="2202"/>
                  </a:lnTo>
                  <a:lnTo>
                    <a:pt x="358" y="2202"/>
                  </a:lnTo>
                  <a:lnTo>
                    <a:pt x="356" y="2196"/>
                  </a:lnTo>
                  <a:lnTo>
                    <a:pt x="356" y="2196"/>
                  </a:lnTo>
                  <a:lnTo>
                    <a:pt x="356" y="2196"/>
                  </a:lnTo>
                  <a:lnTo>
                    <a:pt x="356" y="2196"/>
                  </a:lnTo>
                  <a:lnTo>
                    <a:pt x="356" y="2194"/>
                  </a:lnTo>
                  <a:lnTo>
                    <a:pt x="356" y="2194"/>
                  </a:lnTo>
                  <a:lnTo>
                    <a:pt x="354" y="2190"/>
                  </a:lnTo>
                  <a:lnTo>
                    <a:pt x="354" y="2190"/>
                  </a:lnTo>
                  <a:lnTo>
                    <a:pt x="356" y="2186"/>
                  </a:lnTo>
                  <a:lnTo>
                    <a:pt x="356" y="2186"/>
                  </a:lnTo>
                  <a:lnTo>
                    <a:pt x="358" y="2186"/>
                  </a:lnTo>
                  <a:lnTo>
                    <a:pt x="358" y="2186"/>
                  </a:lnTo>
                  <a:lnTo>
                    <a:pt x="360" y="2182"/>
                  </a:lnTo>
                  <a:lnTo>
                    <a:pt x="360" y="2182"/>
                  </a:lnTo>
                  <a:lnTo>
                    <a:pt x="362" y="2176"/>
                  </a:lnTo>
                  <a:lnTo>
                    <a:pt x="362" y="2174"/>
                  </a:lnTo>
                  <a:lnTo>
                    <a:pt x="362" y="2174"/>
                  </a:lnTo>
                  <a:lnTo>
                    <a:pt x="362" y="2170"/>
                  </a:lnTo>
                  <a:lnTo>
                    <a:pt x="362" y="2170"/>
                  </a:lnTo>
                  <a:lnTo>
                    <a:pt x="362" y="2166"/>
                  </a:lnTo>
                  <a:lnTo>
                    <a:pt x="362" y="2164"/>
                  </a:lnTo>
                  <a:lnTo>
                    <a:pt x="362" y="2164"/>
                  </a:lnTo>
                  <a:lnTo>
                    <a:pt x="364" y="2162"/>
                  </a:lnTo>
                  <a:lnTo>
                    <a:pt x="364" y="2162"/>
                  </a:lnTo>
                  <a:lnTo>
                    <a:pt x="364" y="2158"/>
                  </a:lnTo>
                  <a:lnTo>
                    <a:pt x="364" y="2158"/>
                  </a:lnTo>
                  <a:lnTo>
                    <a:pt x="364" y="2156"/>
                  </a:lnTo>
                  <a:lnTo>
                    <a:pt x="364" y="2156"/>
                  </a:lnTo>
                  <a:lnTo>
                    <a:pt x="366" y="2154"/>
                  </a:lnTo>
                  <a:lnTo>
                    <a:pt x="366" y="2154"/>
                  </a:lnTo>
                  <a:lnTo>
                    <a:pt x="368" y="2150"/>
                  </a:lnTo>
                  <a:lnTo>
                    <a:pt x="368" y="2150"/>
                  </a:lnTo>
                  <a:lnTo>
                    <a:pt x="368" y="2146"/>
                  </a:lnTo>
                  <a:lnTo>
                    <a:pt x="368" y="2146"/>
                  </a:lnTo>
                  <a:lnTo>
                    <a:pt x="368" y="2144"/>
                  </a:lnTo>
                  <a:lnTo>
                    <a:pt x="368" y="2144"/>
                  </a:lnTo>
                  <a:lnTo>
                    <a:pt x="368" y="2142"/>
                  </a:lnTo>
                  <a:lnTo>
                    <a:pt x="368" y="2142"/>
                  </a:lnTo>
                  <a:lnTo>
                    <a:pt x="370" y="2138"/>
                  </a:lnTo>
                  <a:lnTo>
                    <a:pt x="370" y="2138"/>
                  </a:lnTo>
                  <a:lnTo>
                    <a:pt x="370" y="2136"/>
                  </a:lnTo>
                  <a:lnTo>
                    <a:pt x="370" y="2136"/>
                  </a:lnTo>
                  <a:lnTo>
                    <a:pt x="372" y="2132"/>
                  </a:lnTo>
                  <a:lnTo>
                    <a:pt x="372" y="2132"/>
                  </a:lnTo>
                  <a:lnTo>
                    <a:pt x="370" y="2130"/>
                  </a:lnTo>
                  <a:lnTo>
                    <a:pt x="370" y="2130"/>
                  </a:lnTo>
                  <a:lnTo>
                    <a:pt x="370" y="2126"/>
                  </a:lnTo>
                  <a:lnTo>
                    <a:pt x="370" y="2126"/>
                  </a:lnTo>
                  <a:lnTo>
                    <a:pt x="372" y="2124"/>
                  </a:lnTo>
                  <a:lnTo>
                    <a:pt x="372" y="2124"/>
                  </a:lnTo>
                  <a:lnTo>
                    <a:pt x="372" y="2122"/>
                  </a:lnTo>
                  <a:lnTo>
                    <a:pt x="372" y="2120"/>
                  </a:lnTo>
                  <a:lnTo>
                    <a:pt x="372" y="2120"/>
                  </a:lnTo>
                  <a:lnTo>
                    <a:pt x="374" y="2116"/>
                  </a:lnTo>
                  <a:lnTo>
                    <a:pt x="374" y="2116"/>
                  </a:lnTo>
                  <a:lnTo>
                    <a:pt x="374" y="2114"/>
                  </a:lnTo>
                  <a:lnTo>
                    <a:pt x="374" y="2114"/>
                  </a:lnTo>
                  <a:lnTo>
                    <a:pt x="374" y="2112"/>
                  </a:lnTo>
                  <a:lnTo>
                    <a:pt x="374" y="2112"/>
                  </a:lnTo>
                  <a:lnTo>
                    <a:pt x="376" y="2110"/>
                  </a:lnTo>
                  <a:lnTo>
                    <a:pt x="376" y="2110"/>
                  </a:lnTo>
                  <a:lnTo>
                    <a:pt x="378" y="2106"/>
                  </a:lnTo>
                  <a:lnTo>
                    <a:pt x="378" y="2106"/>
                  </a:lnTo>
                  <a:lnTo>
                    <a:pt x="378" y="2104"/>
                  </a:lnTo>
                  <a:lnTo>
                    <a:pt x="378" y="2104"/>
                  </a:lnTo>
                  <a:lnTo>
                    <a:pt x="380" y="2100"/>
                  </a:lnTo>
                  <a:lnTo>
                    <a:pt x="380" y="2100"/>
                  </a:lnTo>
                  <a:lnTo>
                    <a:pt x="378" y="2096"/>
                  </a:lnTo>
                  <a:lnTo>
                    <a:pt x="378" y="2096"/>
                  </a:lnTo>
                  <a:lnTo>
                    <a:pt x="378" y="2094"/>
                  </a:lnTo>
                  <a:lnTo>
                    <a:pt x="378" y="2094"/>
                  </a:lnTo>
                  <a:lnTo>
                    <a:pt x="378" y="2092"/>
                  </a:lnTo>
                  <a:lnTo>
                    <a:pt x="378" y="2092"/>
                  </a:lnTo>
                  <a:lnTo>
                    <a:pt x="378" y="2090"/>
                  </a:lnTo>
                  <a:lnTo>
                    <a:pt x="378" y="2088"/>
                  </a:lnTo>
                  <a:lnTo>
                    <a:pt x="378" y="2088"/>
                  </a:lnTo>
                  <a:lnTo>
                    <a:pt x="378" y="2084"/>
                  </a:lnTo>
                  <a:lnTo>
                    <a:pt x="378" y="2084"/>
                  </a:lnTo>
                  <a:lnTo>
                    <a:pt x="378" y="2080"/>
                  </a:lnTo>
                  <a:lnTo>
                    <a:pt x="378" y="2080"/>
                  </a:lnTo>
                  <a:lnTo>
                    <a:pt x="378" y="2078"/>
                  </a:lnTo>
                  <a:lnTo>
                    <a:pt x="378" y="2078"/>
                  </a:lnTo>
                  <a:lnTo>
                    <a:pt x="380" y="2076"/>
                  </a:lnTo>
                  <a:lnTo>
                    <a:pt x="380" y="2076"/>
                  </a:lnTo>
                  <a:lnTo>
                    <a:pt x="380" y="2074"/>
                  </a:lnTo>
                  <a:lnTo>
                    <a:pt x="380" y="2070"/>
                  </a:lnTo>
                  <a:lnTo>
                    <a:pt x="380" y="2070"/>
                  </a:lnTo>
                  <a:lnTo>
                    <a:pt x="380" y="2066"/>
                  </a:lnTo>
                  <a:lnTo>
                    <a:pt x="380" y="2066"/>
                  </a:lnTo>
                  <a:lnTo>
                    <a:pt x="378" y="2066"/>
                  </a:lnTo>
                  <a:lnTo>
                    <a:pt x="378" y="2066"/>
                  </a:lnTo>
                  <a:lnTo>
                    <a:pt x="380" y="2062"/>
                  </a:lnTo>
                  <a:lnTo>
                    <a:pt x="380" y="2062"/>
                  </a:lnTo>
                  <a:lnTo>
                    <a:pt x="382" y="2060"/>
                  </a:lnTo>
                  <a:lnTo>
                    <a:pt x="382" y="2060"/>
                  </a:lnTo>
                  <a:lnTo>
                    <a:pt x="382" y="2058"/>
                  </a:lnTo>
                  <a:lnTo>
                    <a:pt x="382" y="2058"/>
                  </a:lnTo>
                  <a:lnTo>
                    <a:pt x="384" y="2056"/>
                  </a:lnTo>
                  <a:lnTo>
                    <a:pt x="384" y="2056"/>
                  </a:lnTo>
                  <a:lnTo>
                    <a:pt x="386" y="2050"/>
                  </a:lnTo>
                  <a:lnTo>
                    <a:pt x="386" y="2050"/>
                  </a:lnTo>
                  <a:lnTo>
                    <a:pt x="386" y="2048"/>
                  </a:lnTo>
                  <a:lnTo>
                    <a:pt x="386" y="2048"/>
                  </a:lnTo>
                  <a:lnTo>
                    <a:pt x="386" y="2048"/>
                  </a:lnTo>
                  <a:lnTo>
                    <a:pt x="386" y="2048"/>
                  </a:lnTo>
                  <a:lnTo>
                    <a:pt x="386" y="2042"/>
                  </a:lnTo>
                  <a:lnTo>
                    <a:pt x="386" y="2042"/>
                  </a:lnTo>
                  <a:lnTo>
                    <a:pt x="386" y="2036"/>
                  </a:lnTo>
                  <a:lnTo>
                    <a:pt x="386" y="2036"/>
                  </a:lnTo>
                  <a:lnTo>
                    <a:pt x="386" y="2034"/>
                  </a:lnTo>
                  <a:lnTo>
                    <a:pt x="386" y="2034"/>
                  </a:lnTo>
                  <a:lnTo>
                    <a:pt x="388" y="2032"/>
                  </a:lnTo>
                  <a:lnTo>
                    <a:pt x="388" y="2032"/>
                  </a:lnTo>
                  <a:lnTo>
                    <a:pt x="388" y="2028"/>
                  </a:lnTo>
                  <a:lnTo>
                    <a:pt x="388" y="2028"/>
                  </a:lnTo>
                  <a:lnTo>
                    <a:pt x="390" y="2026"/>
                  </a:lnTo>
                  <a:lnTo>
                    <a:pt x="390" y="2026"/>
                  </a:lnTo>
                  <a:lnTo>
                    <a:pt x="390" y="2020"/>
                  </a:lnTo>
                  <a:lnTo>
                    <a:pt x="390" y="2020"/>
                  </a:lnTo>
                  <a:lnTo>
                    <a:pt x="392" y="2018"/>
                  </a:lnTo>
                  <a:lnTo>
                    <a:pt x="392" y="2018"/>
                  </a:lnTo>
                  <a:lnTo>
                    <a:pt x="392" y="2016"/>
                  </a:lnTo>
                  <a:lnTo>
                    <a:pt x="390" y="2012"/>
                  </a:lnTo>
                  <a:lnTo>
                    <a:pt x="390" y="2012"/>
                  </a:lnTo>
                  <a:lnTo>
                    <a:pt x="392" y="2010"/>
                  </a:lnTo>
                  <a:lnTo>
                    <a:pt x="392" y="2008"/>
                  </a:lnTo>
                  <a:lnTo>
                    <a:pt x="392" y="2008"/>
                  </a:lnTo>
                  <a:lnTo>
                    <a:pt x="390" y="2004"/>
                  </a:lnTo>
                  <a:lnTo>
                    <a:pt x="390" y="2004"/>
                  </a:lnTo>
                  <a:lnTo>
                    <a:pt x="390" y="2002"/>
                  </a:lnTo>
                  <a:lnTo>
                    <a:pt x="390" y="2002"/>
                  </a:lnTo>
                  <a:lnTo>
                    <a:pt x="392" y="2000"/>
                  </a:lnTo>
                  <a:lnTo>
                    <a:pt x="392" y="2000"/>
                  </a:lnTo>
                  <a:lnTo>
                    <a:pt x="392" y="1998"/>
                  </a:lnTo>
                  <a:lnTo>
                    <a:pt x="392" y="1998"/>
                  </a:lnTo>
                  <a:lnTo>
                    <a:pt x="392" y="1994"/>
                  </a:lnTo>
                  <a:lnTo>
                    <a:pt x="392" y="1994"/>
                  </a:lnTo>
                  <a:lnTo>
                    <a:pt x="394" y="1992"/>
                  </a:lnTo>
                  <a:lnTo>
                    <a:pt x="394" y="1992"/>
                  </a:lnTo>
                  <a:lnTo>
                    <a:pt x="394" y="1988"/>
                  </a:lnTo>
                  <a:lnTo>
                    <a:pt x="394" y="1988"/>
                  </a:lnTo>
                  <a:lnTo>
                    <a:pt x="396" y="1984"/>
                  </a:lnTo>
                  <a:lnTo>
                    <a:pt x="396" y="1984"/>
                  </a:lnTo>
                  <a:lnTo>
                    <a:pt x="396" y="1980"/>
                  </a:lnTo>
                  <a:lnTo>
                    <a:pt x="396" y="1980"/>
                  </a:lnTo>
                  <a:lnTo>
                    <a:pt x="398" y="1978"/>
                  </a:lnTo>
                  <a:lnTo>
                    <a:pt x="398" y="1978"/>
                  </a:lnTo>
                  <a:lnTo>
                    <a:pt x="400" y="1974"/>
                  </a:lnTo>
                  <a:lnTo>
                    <a:pt x="400" y="1974"/>
                  </a:lnTo>
                  <a:lnTo>
                    <a:pt x="400" y="1972"/>
                  </a:lnTo>
                  <a:lnTo>
                    <a:pt x="400" y="1972"/>
                  </a:lnTo>
                  <a:lnTo>
                    <a:pt x="402" y="1970"/>
                  </a:lnTo>
                  <a:lnTo>
                    <a:pt x="402" y="1970"/>
                  </a:lnTo>
                  <a:lnTo>
                    <a:pt x="402" y="1966"/>
                  </a:lnTo>
                  <a:lnTo>
                    <a:pt x="402" y="1966"/>
                  </a:lnTo>
                  <a:lnTo>
                    <a:pt x="404" y="1964"/>
                  </a:lnTo>
                  <a:lnTo>
                    <a:pt x="404" y="1964"/>
                  </a:lnTo>
                  <a:lnTo>
                    <a:pt x="404" y="1962"/>
                  </a:lnTo>
                  <a:lnTo>
                    <a:pt x="404" y="1962"/>
                  </a:lnTo>
                  <a:lnTo>
                    <a:pt x="406" y="1958"/>
                  </a:lnTo>
                  <a:lnTo>
                    <a:pt x="406" y="1958"/>
                  </a:lnTo>
                  <a:lnTo>
                    <a:pt x="406" y="1954"/>
                  </a:lnTo>
                  <a:lnTo>
                    <a:pt x="406" y="1952"/>
                  </a:lnTo>
                  <a:lnTo>
                    <a:pt x="406" y="1952"/>
                  </a:lnTo>
                  <a:lnTo>
                    <a:pt x="408" y="1950"/>
                  </a:lnTo>
                  <a:lnTo>
                    <a:pt x="408" y="1950"/>
                  </a:lnTo>
                  <a:lnTo>
                    <a:pt x="408" y="1946"/>
                  </a:lnTo>
                  <a:lnTo>
                    <a:pt x="408" y="1946"/>
                  </a:lnTo>
                  <a:lnTo>
                    <a:pt x="408" y="1940"/>
                  </a:lnTo>
                  <a:lnTo>
                    <a:pt x="408" y="1940"/>
                  </a:lnTo>
                  <a:lnTo>
                    <a:pt x="408" y="1938"/>
                  </a:lnTo>
                  <a:lnTo>
                    <a:pt x="408" y="1938"/>
                  </a:lnTo>
                  <a:lnTo>
                    <a:pt x="406" y="1934"/>
                  </a:lnTo>
                  <a:lnTo>
                    <a:pt x="402" y="1932"/>
                  </a:lnTo>
                  <a:lnTo>
                    <a:pt x="402" y="1932"/>
                  </a:lnTo>
                  <a:lnTo>
                    <a:pt x="398" y="1932"/>
                  </a:lnTo>
                  <a:lnTo>
                    <a:pt x="396" y="1932"/>
                  </a:lnTo>
                  <a:lnTo>
                    <a:pt x="396" y="1932"/>
                  </a:lnTo>
                  <a:lnTo>
                    <a:pt x="394" y="1932"/>
                  </a:lnTo>
                  <a:lnTo>
                    <a:pt x="394" y="1932"/>
                  </a:lnTo>
                  <a:lnTo>
                    <a:pt x="390" y="1930"/>
                  </a:lnTo>
                  <a:lnTo>
                    <a:pt x="390" y="1930"/>
                  </a:lnTo>
                  <a:lnTo>
                    <a:pt x="388" y="1930"/>
                  </a:lnTo>
                  <a:lnTo>
                    <a:pt x="388" y="1930"/>
                  </a:lnTo>
                  <a:lnTo>
                    <a:pt x="384" y="1930"/>
                  </a:lnTo>
                  <a:lnTo>
                    <a:pt x="384" y="1930"/>
                  </a:lnTo>
                  <a:lnTo>
                    <a:pt x="380" y="1930"/>
                  </a:lnTo>
                  <a:lnTo>
                    <a:pt x="380" y="1930"/>
                  </a:lnTo>
                  <a:lnTo>
                    <a:pt x="378" y="1930"/>
                  </a:lnTo>
                  <a:lnTo>
                    <a:pt x="378" y="1930"/>
                  </a:lnTo>
                  <a:lnTo>
                    <a:pt x="376" y="1930"/>
                  </a:lnTo>
                  <a:lnTo>
                    <a:pt x="376" y="1930"/>
                  </a:lnTo>
                  <a:lnTo>
                    <a:pt x="372" y="1928"/>
                  </a:lnTo>
                  <a:lnTo>
                    <a:pt x="372" y="1928"/>
                  </a:lnTo>
                  <a:lnTo>
                    <a:pt x="368" y="1930"/>
                  </a:lnTo>
                  <a:lnTo>
                    <a:pt x="368" y="1930"/>
                  </a:lnTo>
                  <a:lnTo>
                    <a:pt x="366" y="1930"/>
                  </a:lnTo>
                  <a:lnTo>
                    <a:pt x="366" y="1930"/>
                  </a:lnTo>
                  <a:lnTo>
                    <a:pt x="362" y="1930"/>
                  </a:lnTo>
                  <a:lnTo>
                    <a:pt x="362" y="1930"/>
                  </a:lnTo>
                  <a:lnTo>
                    <a:pt x="360" y="1930"/>
                  </a:lnTo>
                  <a:lnTo>
                    <a:pt x="360" y="1930"/>
                  </a:lnTo>
                  <a:lnTo>
                    <a:pt x="360" y="1930"/>
                  </a:lnTo>
                  <a:lnTo>
                    <a:pt x="360" y="1930"/>
                  </a:lnTo>
                  <a:lnTo>
                    <a:pt x="358" y="1930"/>
                  </a:lnTo>
                  <a:lnTo>
                    <a:pt x="358" y="1930"/>
                  </a:lnTo>
                  <a:lnTo>
                    <a:pt x="352" y="1930"/>
                  </a:lnTo>
                  <a:lnTo>
                    <a:pt x="352" y="1930"/>
                  </a:lnTo>
                  <a:lnTo>
                    <a:pt x="348" y="1930"/>
                  </a:lnTo>
                  <a:lnTo>
                    <a:pt x="348" y="1930"/>
                  </a:lnTo>
                  <a:lnTo>
                    <a:pt x="346" y="1930"/>
                  </a:lnTo>
                  <a:lnTo>
                    <a:pt x="346" y="1930"/>
                  </a:lnTo>
                  <a:lnTo>
                    <a:pt x="342" y="1930"/>
                  </a:lnTo>
                  <a:lnTo>
                    <a:pt x="342" y="1930"/>
                  </a:lnTo>
                  <a:lnTo>
                    <a:pt x="338" y="1930"/>
                  </a:lnTo>
                  <a:lnTo>
                    <a:pt x="338" y="1930"/>
                  </a:lnTo>
                  <a:lnTo>
                    <a:pt x="338" y="1930"/>
                  </a:lnTo>
                  <a:lnTo>
                    <a:pt x="334" y="1930"/>
                  </a:lnTo>
                  <a:lnTo>
                    <a:pt x="334" y="1930"/>
                  </a:lnTo>
                  <a:lnTo>
                    <a:pt x="332" y="1930"/>
                  </a:lnTo>
                  <a:lnTo>
                    <a:pt x="332" y="1930"/>
                  </a:lnTo>
                  <a:lnTo>
                    <a:pt x="328" y="1930"/>
                  </a:lnTo>
                  <a:lnTo>
                    <a:pt x="328" y="1930"/>
                  </a:lnTo>
                  <a:lnTo>
                    <a:pt x="326" y="1930"/>
                  </a:lnTo>
                  <a:lnTo>
                    <a:pt x="326" y="1930"/>
                  </a:lnTo>
                  <a:lnTo>
                    <a:pt x="324" y="1930"/>
                  </a:lnTo>
                  <a:lnTo>
                    <a:pt x="324" y="1930"/>
                  </a:lnTo>
                  <a:lnTo>
                    <a:pt x="322" y="1930"/>
                  </a:lnTo>
                  <a:lnTo>
                    <a:pt x="320" y="1930"/>
                  </a:lnTo>
                  <a:lnTo>
                    <a:pt x="320" y="1930"/>
                  </a:lnTo>
                  <a:lnTo>
                    <a:pt x="318" y="1930"/>
                  </a:lnTo>
                  <a:lnTo>
                    <a:pt x="318" y="1930"/>
                  </a:lnTo>
                  <a:lnTo>
                    <a:pt x="314" y="1930"/>
                  </a:lnTo>
                  <a:lnTo>
                    <a:pt x="314" y="1930"/>
                  </a:lnTo>
                  <a:lnTo>
                    <a:pt x="312" y="1930"/>
                  </a:lnTo>
                  <a:lnTo>
                    <a:pt x="310" y="1930"/>
                  </a:lnTo>
                  <a:lnTo>
                    <a:pt x="310" y="1930"/>
                  </a:lnTo>
                  <a:lnTo>
                    <a:pt x="304" y="1930"/>
                  </a:lnTo>
                  <a:lnTo>
                    <a:pt x="304" y="1930"/>
                  </a:lnTo>
                  <a:lnTo>
                    <a:pt x="300" y="1932"/>
                  </a:lnTo>
                  <a:lnTo>
                    <a:pt x="300" y="1932"/>
                  </a:lnTo>
                  <a:lnTo>
                    <a:pt x="298" y="1932"/>
                  </a:lnTo>
                  <a:lnTo>
                    <a:pt x="298" y="1932"/>
                  </a:lnTo>
                  <a:lnTo>
                    <a:pt x="296" y="1932"/>
                  </a:lnTo>
                  <a:lnTo>
                    <a:pt x="296" y="1932"/>
                  </a:lnTo>
                  <a:lnTo>
                    <a:pt x="292" y="1932"/>
                  </a:lnTo>
                  <a:lnTo>
                    <a:pt x="292" y="1932"/>
                  </a:lnTo>
                  <a:lnTo>
                    <a:pt x="292" y="1932"/>
                  </a:lnTo>
                  <a:lnTo>
                    <a:pt x="290" y="1932"/>
                  </a:lnTo>
                  <a:lnTo>
                    <a:pt x="290" y="1932"/>
                  </a:lnTo>
                  <a:lnTo>
                    <a:pt x="286" y="1932"/>
                  </a:lnTo>
                  <a:lnTo>
                    <a:pt x="286" y="1932"/>
                  </a:lnTo>
                  <a:lnTo>
                    <a:pt x="282" y="1934"/>
                  </a:lnTo>
                  <a:lnTo>
                    <a:pt x="282" y="1934"/>
                  </a:lnTo>
                  <a:lnTo>
                    <a:pt x="280" y="1934"/>
                  </a:lnTo>
                  <a:lnTo>
                    <a:pt x="280" y="1934"/>
                  </a:lnTo>
                  <a:lnTo>
                    <a:pt x="280" y="1934"/>
                  </a:lnTo>
                  <a:lnTo>
                    <a:pt x="278" y="1934"/>
                  </a:lnTo>
                  <a:lnTo>
                    <a:pt x="278" y="1934"/>
                  </a:lnTo>
                  <a:lnTo>
                    <a:pt x="276" y="1934"/>
                  </a:lnTo>
                  <a:lnTo>
                    <a:pt x="276" y="1934"/>
                  </a:lnTo>
                  <a:lnTo>
                    <a:pt x="274" y="1934"/>
                  </a:lnTo>
                  <a:lnTo>
                    <a:pt x="274" y="1934"/>
                  </a:lnTo>
                  <a:lnTo>
                    <a:pt x="272" y="1934"/>
                  </a:lnTo>
                  <a:lnTo>
                    <a:pt x="272" y="1934"/>
                  </a:lnTo>
                  <a:lnTo>
                    <a:pt x="270" y="1932"/>
                  </a:lnTo>
                  <a:lnTo>
                    <a:pt x="270" y="1932"/>
                  </a:lnTo>
                  <a:lnTo>
                    <a:pt x="266" y="1932"/>
                  </a:lnTo>
                  <a:lnTo>
                    <a:pt x="266" y="1932"/>
                  </a:lnTo>
                  <a:lnTo>
                    <a:pt x="266" y="1932"/>
                  </a:lnTo>
                  <a:lnTo>
                    <a:pt x="258" y="1934"/>
                  </a:lnTo>
                  <a:lnTo>
                    <a:pt x="258" y="1934"/>
                  </a:lnTo>
                  <a:lnTo>
                    <a:pt x="254" y="1934"/>
                  </a:lnTo>
                  <a:lnTo>
                    <a:pt x="254" y="1934"/>
                  </a:lnTo>
                  <a:lnTo>
                    <a:pt x="252" y="1936"/>
                  </a:lnTo>
                  <a:lnTo>
                    <a:pt x="252" y="1936"/>
                  </a:lnTo>
                  <a:lnTo>
                    <a:pt x="252" y="1936"/>
                  </a:lnTo>
                  <a:lnTo>
                    <a:pt x="248" y="1936"/>
                  </a:lnTo>
                  <a:lnTo>
                    <a:pt x="248" y="1936"/>
                  </a:lnTo>
                  <a:lnTo>
                    <a:pt x="248" y="1936"/>
                  </a:lnTo>
                  <a:lnTo>
                    <a:pt x="248" y="1936"/>
                  </a:lnTo>
                  <a:lnTo>
                    <a:pt x="244" y="1936"/>
                  </a:lnTo>
                  <a:lnTo>
                    <a:pt x="244" y="1936"/>
                  </a:lnTo>
                  <a:lnTo>
                    <a:pt x="242" y="1936"/>
                  </a:lnTo>
                  <a:lnTo>
                    <a:pt x="242" y="1936"/>
                  </a:lnTo>
                  <a:lnTo>
                    <a:pt x="240" y="1936"/>
                  </a:lnTo>
                  <a:lnTo>
                    <a:pt x="238" y="1936"/>
                  </a:lnTo>
                  <a:lnTo>
                    <a:pt x="238" y="1936"/>
                  </a:lnTo>
                  <a:lnTo>
                    <a:pt x="236" y="1934"/>
                  </a:lnTo>
                  <a:lnTo>
                    <a:pt x="236" y="1934"/>
                  </a:lnTo>
                  <a:lnTo>
                    <a:pt x="232" y="1934"/>
                  </a:lnTo>
                  <a:lnTo>
                    <a:pt x="232" y="1934"/>
                  </a:lnTo>
                  <a:lnTo>
                    <a:pt x="228" y="1934"/>
                  </a:lnTo>
                  <a:lnTo>
                    <a:pt x="228" y="1934"/>
                  </a:lnTo>
                  <a:lnTo>
                    <a:pt x="226" y="1934"/>
                  </a:lnTo>
                  <a:lnTo>
                    <a:pt x="226" y="1934"/>
                  </a:lnTo>
                  <a:lnTo>
                    <a:pt x="222" y="1934"/>
                  </a:lnTo>
                  <a:lnTo>
                    <a:pt x="220" y="1934"/>
                  </a:lnTo>
                  <a:lnTo>
                    <a:pt x="220" y="1934"/>
                  </a:lnTo>
                  <a:lnTo>
                    <a:pt x="216" y="1934"/>
                  </a:lnTo>
                  <a:lnTo>
                    <a:pt x="216" y="1934"/>
                  </a:lnTo>
                  <a:lnTo>
                    <a:pt x="214" y="1934"/>
                  </a:lnTo>
                  <a:lnTo>
                    <a:pt x="214" y="1934"/>
                  </a:lnTo>
                  <a:lnTo>
                    <a:pt x="214" y="1934"/>
                  </a:lnTo>
                  <a:lnTo>
                    <a:pt x="214" y="1934"/>
                  </a:lnTo>
                  <a:lnTo>
                    <a:pt x="212" y="1934"/>
                  </a:lnTo>
                  <a:lnTo>
                    <a:pt x="212" y="1934"/>
                  </a:lnTo>
                  <a:lnTo>
                    <a:pt x="208" y="1932"/>
                  </a:lnTo>
                  <a:lnTo>
                    <a:pt x="208" y="1932"/>
                  </a:lnTo>
                  <a:lnTo>
                    <a:pt x="208" y="1932"/>
                  </a:lnTo>
                  <a:lnTo>
                    <a:pt x="204" y="1934"/>
                  </a:lnTo>
                  <a:lnTo>
                    <a:pt x="204" y="1934"/>
                  </a:lnTo>
                  <a:lnTo>
                    <a:pt x="204" y="1934"/>
                  </a:lnTo>
                  <a:lnTo>
                    <a:pt x="202" y="1934"/>
                  </a:lnTo>
                  <a:lnTo>
                    <a:pt x="202" y="1934"/>
                  </a:lnTo>
                  <a:lnTo>
                    <a:pt x="198" y="1934"/>
                  </a:lnTo>
                  <a:lnTo>
                    <a:pt x="198" y="1934"/>
                  </a:lnTo>
                  <a:lnTo>
                    <a:pt x="196" y="1934"/>
                  </a:lnTo>
                  <a:lnTo>
                    <a:pt x="196" y="1934"/>
                  </a:lnTo>
                  <a:lnTo>
                    <a:pt x="192" y="1932"/>
                  </a:lnTo>
                  <a:lnTo>
                    <a:pt x="192" y="1932"/>
                  </a:lnTo>
                  <a:lnTo>
                    <a:pt x="192" y="1932"/>
                  </a:lnTo>
                  <a:lnTo>
                    <a:pt x="186" y="1932"/>
                  </a:lnTo>
                  <a:lnTo>
                    <a:pt x="186" y="1932"/>
                  </a:lnTo>
                  <a:lnTo>
                    <a:pt x="182" y="1934"/>
                  </a:lnTo>
                  <a:lnTo>
                    <a:pt x="182" y="1934"/>
                  </a:lnTo>
                  <a:lnTo>
                    <a:pt x="180" y="1934"/>
                  </a:lnTo>
                  <a:lnTo>
                    <a:pt x="180" y="1934"/>
                  </a:lnTo>
                  <a:lnTo>
                    <a:pt x="178" y="1934"/>
                  </a:lnTo>
                  <a:lnTo>
                    <a:pt x="178" y="1934"/>
                  </a:lnTo>
                  <a:lnTo>
                    <a:pt x="174" y="1934"/>
                  </a:lnTo>
                  <a:lnTo>
                    <a:pt x="174" y="1934"/>
                  </a:lnTo>
                  <a:lnTo>
                    <a:pt x="172" y="1934"/>
                  </a:lnTo>
                  <a:lnTo>
                    <a:pt x="172" y="1934"/>
                  </a:lnTo>
                  <a:lnTo>
                    <a:pt x="168" y="1934"/>
                  </a:lnTo>
                  <a:lnTo>
                    <a:pt x="168" y="1934"/>
                  </a:lnTo>
                  <a:lnTo>
                    <a:pt x="164" y="1934"/>
                  </a:lnTo>
                  <a:lnTo>
                    <a:pt x="164" y="1934"/>
                  </a:lnTo>
                  <a:lnTo>
                    <a:pt x="160" y="1934"/>
                  </a:lnTo>
                  <a:lnTo>
                    <a:pt x="160" y="1934"/>
                  </a:lnTo>
                  <a:lnTo>
                    <a:pt x="158" y="1934"/>
                  </a:lnTo>
                  <a:lnTo>
                    <a:pt x="158" y="1934"/>
                  </a:lnTo>
                  <a:lnTo>
                    <a:pt x="158" y="1934"/>
                  </a:lnTo>
                  <a:lnTo>
                    <a:pt x="158" y="1934"/>
                  </a:lnTo>
                  <a:lnTo>
                    <a:pt x="154" y="1934"/>
                  </a:lnTo>
                  <a:lnTo>
                    <a:pt x="154" y="1934"/>
                  </a:lnTo>
                  <a:lnTo>
                    <a:pt x="152" y="1934"/>
                  </a:lnTo>
                  <a:lnTo>
                    <a:pt x="150" y="1934"/>
                  </a:lnTo>
                  <a:lnTo>
                    <a:pt x="146" y="1934"/>
                  </a:lnTo>
                  <a:lnTo>
                    <a:pt x="146" y="1934"/>
                  </a:lnTo>
                  <a:lnTo>
                    <a:pt x="146" y="1934"/>
                  </a:lnTo>
                  <a:lnTo>
                    <a:pt x="142" y="1934"/>
                  </a:lnTo>
                  <a:lnTo>
                    <a:pt x="142" y="1934"/>
                  </a:lnTo>
                  <a:lnTo>
                    <a:pt x="140" y="1934"/>
                  </a:lnTo>
                  <a:lnTo>
                    <a:pt x="134" y="1934"/>
                  </a:lnTo>
                  <a:lnTo>
                    <a:pt x="134" y="1934"/>
                  </a:lnTo>
                  <a:lnTo>
                    <a:pt x="130" y="1936"/>
                  </a:lnTo>
                  <a:lnTo>
                    <a:pt x="130" y="1936"/>
                  </a:lnTo>
                  <a:lnTo>
                    <a:pt x="128" y="1936"/>
                  </a:lnTo>
                  <a:lnTo>
                    <a:pt x="128" y="1936"/>
                  </a:lnTo>
                  <a:lnTo>
                    <a:pt x="122" y="1936"/>
                  </a:lnTo>
                  <a:lnTo>
                    <a:pt x="122" y="1936"/>
                  </a:lnTo>
                  <a:lnTo>
                    <a:pt x="118" y="1936"/>
                  </a:lnTo>
                  <a:lnTo>
                    <a:pt x="118" y="1936"/>
                  </a:lnTo>
                  <a:lnTo>
                    <a:pt x="118" y="1938"/>
                  </a:lnTo>
                  <a:lnTo>
                    <a:pt x="118" y="1938"/>
                  </a:lnTo>
                  <a:lnTo>
                    <a:pt x="114" y="1936"/>
                  </a:lnTo>
                  <a:lnTo>
                    <a:pt x="114" y="1936"/>
                  </a:lnTo>
                  <a:lnTo>
                    <a:pt x="112" y="1936"/>
                  </a:lnTo>
                  <a:lnTo>
                    <a:pt x="112" y="1936"/>
                  </a:lnTo>
                  <a:lnTo>
                    <a:pt x="108" y="1934"/>
                  </a:lnTo>
                  <a:lnTo>
                    <a:pt x="108" y="1934"/>
                  </a:lnTo>
                  <a:lnTo>
                    <a:pt x="108" y="1934"/>
                  </a:lnTo>
                  <a:lnTo>
                    <a:pt x="104" y="1934"/>
                  </a:lnTo>
                  <a:lnTo>
                    <a:pt x="104" y="1934"/>
                  </a:lnTo>
                  <a:lnTo>
                    <a:pt x="102" y="1936"/>
                  </a:lnTo>
                  <a:lnTo>
                    <a:pt x="102" y="1936"/>
                  </a:lnTo>
                  <a:lnTo>
                    <a:pt x="102" y="1936"/>
                  </a:lnTo>
                  <a:lnTo>
                    <a:pt x="102" y="1936"/>
                  </a:lnTo>
                  <a:lnTo>
                    <a:pt x="100" y="1934"/>
                  </a:lnTo>
                  <a:lnTo>
                    <a:pt x="100" y="1934"/>
                  </a:lnTo>
                  <a:lnTo>
                    <a:pt x="96" y="1934"/>
                  </a:lnTo>
                  <a:lnTo>
                    <a:pt x="96" y="1934"/>
                  </a:lnTo>
                  <a:lnTo>
                    <a:pt x="96" y="1934"/>
                  </a:lnTo>
                  <a:lnTo>
                    <a:pt x="96" y="1934"/>
                  </a:lnTo>
                  <a:lnTo>
                    <a:pt x="92" y="1934"/>
                  </a:lnTo>
                  <a:lnTo>
                    <a:pt x="92" y="1934"/>
                  </a:lnTo>
                  <a:lnTo>
                    <a:pt x="86" y="1936"/>
                  </a:lnTo>
                  <a:lnTo>
                    <a:pt x="86" y="1936"/>
                  </a:lnTo>
                  <a:lnTo>
                    <a:pt x="86" y="1936"/>
                  </a:lnTo>
                  <a:lnTo>
                    <a:pt x="84" y="1936"/>
                  </a:lnTo>
                  <a:lnTo>
                    <a:pt x="84" y="1936"/>
                  </a:lnTo>
                  <a:lnTo>
                    <a:pt x="80" y="1938"/>
                  </a:lnTo>
                  <a:lnTo>
                    <a:pt x="80" y="1938"/>
                  </a:lnTo>
                  <a:lnTo>
                    <a:pt x="78" y="1936"/>
                  </a:lnTo>
                  <a:lnTo>
                    <a:pt x="78" y="1936"/>
                  </a:lnTo>
                  <a:lnTo>
                    <a:pt x="74" y="1936"/>
                  </a:lnTo>
                  <a:lnTo>
                    <a:pt x="74" y="1936"/>
                  </a:lnTo>
                  <a:lnTo>
                    <a:pt x="70" y="1940"/>
                  </a:lnTo>
                  <a:lnTo>
                    <a:pt x="70" y="1940"/>
                  </a:lnTo>
                  <a:lnTo>
                    <a:pt x="68" y="1940"/>
                  </a:lnTo>
                  <a:lnTo>
                    <a:pt x="68" y="1940"/>
                  </a:lnTo>
                  <a:lnTo>
                    <a:pt x="68" y="1940"/>
                  </a:lnTo>
                  <a:lnTo>
                    <a:pt x="64" y="1942"/>
                  </a:lnTo>
                  <a:lnTo>
                    <a:pt x="64" y="1942"/>
                  </a:lnTo>
                  <a:lnTo>
                    <a:pt x="62" y="1942"/>
                  </a:lnTo>
                  <a:lnTo>
                    <a:pt x="62" y="1942"/>
                  </a:lnTo>
                  <a:lnTo>
                    <a:pt x="62" y="1940"/>
                  </a:lnTo>
                  <a:lnTo>
                    <a:pt x="64" y="1938"/>
                  </a:lnTo>
                  <a:lnTo>
                    <a:pt x="64" y="1938"/>
                  </a:lnTo>
                  <a:lnTo>
                    <a:pt x="66" y="1934"/>
                  </a:lnTo>
                  <a:lnTo>
                    <a:pt x="66" y="1934"/>
                  </a:lnTo>
                  <a:lnTo>
                    <a:pt x="68" y="1932"/>
                  </a:lnTo>
                  <a:lnTo>
                    <a:pt x="68" y="1932"/>
                  </a:lnTo>
                  <a:lnTo>
                    <a:pt x="70" y="1930"/>
                  </a:lnTo>
                  <a:lnTo>
                    <a:pt x="70" y="1930"/>
                  </a:lnTo>
                  <a:lnTo>
                    <a:pt x="72" y="1928"/>
                  </a:lnTo>
                  <a:lnTo>
                    <a:pt x="72" y="1928"/>
                  </a:lnTo>
                  <a:lnTo>
                    <a:pt x="76" y="1926"/>
                  </a:lnTo>
                  <a:lnTo>
                    <a:pt x="76" y="1926"/>
                  </a:lnTo>
                  <a:lnTo>
                    <a:pt x="78" y="1926"/>
                  </a:lnTo>
                  <a:lnTo>
                    <a:pt x="78" y="1926"/>
                  </a:lnTo>
                  <a:lnTo>
                    <a:pt x="80" y="1922"/>
                  </a:lnTo>
                  <a:lnTo>
                    <a:pt x="80" y="1922"/>
                  </a:lnTo>
                  <a:lnTo>
                    <a:pt x="82" y="1920"/>
                  </a:lnTo>
                  <a:lnTo>
                    <a:pt x="82" y="1920"/>
                  </a:lnTo>
                  <a:lnTo>
                    <a:pt x="84" y="1918"/>
                  </a:lnTo>
                  <a:lnTo>
                    <a:pt x="84" y="1918"/>
                  </a:lnTo>
                  <a:lnTo>
                    <a:pt x="86" y="1914"/>
                  </a:lnTo>
                  <a:lnTo>
                    <a:pt x="86" y="1914"/>
                  </a:lnTo>
                  <a:lnTo>
                    <a:pt x="86" y="1914"/>
                  </a:lnTo>
                  <a:lnTo>
                    <a:pt x="88" y="1912"/>
                  </a:lnTo>
                  <a:lnTo>
                    <a:pt x="88" y="1912"/>
                  </a:lnTo>
                  <a:lnTo>
                    <a:pt x="90" y="1908"/>
                  </a:lnTo>
                  <a:lnTo>
                    <a:pt x="90" y="1908"/>
                  </a:lnTo>
                  <a:lnTo>
                    <a:pt x="92" y="1906"/>
                  </a:lnTo>
                  <a:lnTo>
                    <a:pt x="92" y="1906"/>
                  </a:lnTo>
                  <a:lnTo>
                    <a:pt x="92" y="1904"/>
                  </a:lnTo>
                  <a:lnTo>
                    <a:pt x="92" y="1904"/>
                  </a:lnTo>
                  <a:lnTo>
                    <a:pt x="94" y="1902"/>
                  </a:lnTo>
                  <a:lnTo>
                    <a:pt x="94" y="1902"/>
                  </a:lnTo>
                  <a:lnTo>
                    <a:pt x="96" y="1900"/>
                  </a:lnTo>
                  <a:lnTo>
                    <a:pt x="96" y="1900"/>
                  </a:lnTo>
                  <a:lnTo>
                    <a:pt x="98" y="1896"/>
                  </a:lnTo>
                  <a:lnTo>
                    <a:pt x="98" y="1896"/>
                  </a:lnTo>
                  <a:lnTo>
                    <a:pt x="98" y="1896"/>
                  </a:lnTo>
                  <a:lnTo>
                    <a:pt x="98" y="1896"/>
                  </a:lnTo>
                  <a:lnTo>
                    <a:pt x="100" y="1894"/>
                  </a:lnTo>
                  <a:lnTo>
                    <a:pt x="100" y="1894"/>
                  </a:lnTo>
                  <a:lnTo>
                    <a:pt x="102" y="1892"/>
                  </a:lnTo>
                  <a:lnTo>
                    <a:pt x="102" y="1892"/>
                  </a:lnTo>
                  <a:lnTo>
                    <a:pt x="104" y="1890"/>
                  </a:lnTo>
                  <a:lnTo>
                    <a:pt x="104" y="1890"/>
                  </a:lnTo>
                  <a:lnTo>
                    <a:pt x="106" y="1888"/>
                  </a:lnTo>
                  <a:lnTo>
                    <a:pt x="106" y="1888"/>
                  </a:lnTo>
                  <a:lnTo>
                    <a:pt x="108" y="1886"/>
                  </a:lnTo>
                  <a:lnTo>
                    <a:pt x="108" y="1886"/>
                  </a:lnTo>
                  <a:lnTo>
                    <a:pt x="110" y="1884"/>
                  </a:lnTo>
                  <a:lnTo>
                    <a:pt x="110" y="1884"/>
                  </a:lnTo>
                  <a:lnTo>
                    <a:pt x="114" y="1880"/>
                  </a:lnTo>
                  <a:lnTo>
                    <a:pt x="114" y="1880"/>
                  </a:lnTo>
                  <a:lnTo>
                    <a:pt x="114" y="1880"/>
                  </a:lnTo>
                  <a:lnTo>
                    <a:pt x="114" y="1880"/>
                  </a:lnTo>
                  <a:lnTo>
                    <a:pt x="116" y="1876"/>
                  </a:lnTo>
                  <a:lnTo>
                    <a:pt x="116" y="1876"/>
                  </a:lnTo>
                  <a:lnTo>
                    <a:pt x="118" y="1874"/>
                  </a:lnTo>
                  <a:lnTo>
                    <a:pt x="118" y="1874"/>
                  </a:lnTo>
                  <a:lnTo>
                    <a:pt x="120" y="1872"/>
                  </a:lnTo>
                  <a:lnTo>
                    <a:pt x="120" y="1872"/>
                  </a:lnTo>
                  <a:lnTo>
                    <a:pt x="122" y="1870"/>
                  </a:lnTo>
                  <a:lnTo>
                    <a:pt x="122" y="1870"/>
                  </a:lnTo>
                  <a:lnTo>
                    <a:pt x="124" y="1866"/>
                  </a:lnTo>
                  <a:lnTo>
                    <a:pt x="124" y="1866"/>
                  </a:lnTo>
                  <a:lnTo>
                    <a:pt x="126" y="1864"/>
                  </a:lnTo>
                  <a:lnTo>
                    <a:pt x="126" y="1862"/>
                  </a:lnTo>
                  <a:lnTo>
                    <a:pt x="126" y="1862"/>
                  </a:lnTo>
                  <a:lnTo>
                    <a:pt x="128" y="1860"/>
                  </a:lnTo>
                  <a:lnTo>
                    <a:pt x="128" y="1860"/>
                  </a:lnTo>
                  <a:lnTo>
                    <a:pt x="130" y="1858"/>
                  </a:lnTo>
                  <a:lnTo>
                    <a:pt x="130" y="1858"/>
                  </a:lnTo>
                  <a:lnTo>
                    <a:pt x="132" y="1856"/>
                  </a:lnTo>
                  <a:lnTo>
                    <a:pt x="132" y="1856"/>
                  </a:lnTo>
                  <a:lnTo>
                    <a:pt x="134" y="1852"/>
                  </a:lnTo>
                  <a:lnTo>
                    <a:pt x="134" y="1852"/>
                  </a:lnTo>
                  <a:lnTo>
                    <a:pt x="136" y="1850"/>
                  </a:lnTo>
                  <a:lnTo>
                    <a:pt x="136" y="1850"/>
                  </a:lnTo>
                  <a:lnTo>
                    <a:pt x="136" y="1848"/>
                  </a:lnTo>
                  <a:lnTo>
                    <a:pt x="136" y="1848"/>
                  </a:lnTo>
                  <a:lnTo>
                    <a:pt x="140" y="1846"/>
                  </a:lnTo>
                  <a:lnTo>
                    <a:pt x="140" y="1846"/>
                  </a:lnTo>
                  <a:lnTo>
                    <a:pt x="140" y="1844"/>
                  </a:lnTo>
                  <a:lnTo>
                    <a:pt x="140" y="1844"/>
                  </a:lnTo>
                  <a:lnTo>
                    <a:pt x="142" y="1840"/>
                  </a:lnTo>
                  <a:lnTo>
                    <a:pt x="142" y="1840"/>
                  </a:lnTo>
                  <a:lnTo>
                    <a:pt x="144" y="1836"/>
                  </a:lnTo>
                  <a:lnTo>
                    <a:pt x="144" y="1836"/>
                  </a:lnTo>
                  <a:lnTo>
                    <a:pt x="144" y="1834"/>
                  </a:lnTo>
                  <a:lnTo>
                    <a:pt x="144" y="1834"/>
                  </a:lnTo>
                  <a:lnTo>
                    <a:pt x="146" y="1832"/>
                  </a:lnTo>
                  <a:lnTo>
                    <a:pt x="146" y="1832"/>
                  </a:lnTo>
                  <a:lnTo>
                    <a:pt x="148" y="1828"/>
                  </a:lnTo>
                  <a:lnTo>
                    <a:pt x="148" y="1828"/>
                  </a:lnTo>
                  <a:lnTo>
                    <a:pt x="150" y="1826"/>
                  </a:lnTo>
                  <a:lnTo>
                    <a:pt x="150" y="1824"/>
                  </a:lnTo>
                  <a:lnTo>
                    <a:pt x="150" y="1824"/>
                  </a:lnTo>
                  <a:lnTo>
                    <a:pt x="156" y="1822"/>
                  </a:lnTo>
                  <a:lnTo>
                    <a:pt x="156" y="1822"/>
                  </a:lnTo>
                  <a:lnTo>
                    <a:pt x="158" y="1818"/>
                  </a:lnTo>
                  <a:lnTo>
                    <a:pt x="158" y="1814"/>
                  </a:lnTo>
                  <a:lnTo>
                    <a:pt x="158" y="1814"/>
                  </a:lnTo>
                  <a:lnTo>
                    <a:pt x="158" y="1810"/>
                  </a:lnTo>
                  <a:lnTo>
                    <a:pt x="158" y="1810"/>
                  </a:lnTo>
                  <a:lnTo>
                    <a:pt x="160" y="1808"/>
                  </a:lnTo>
                  <a:lnTo>
                    <a:pt x="160" y="1808"/>
                  </a:lnTo>
                  <a:lnTo>
                    <a:pt x="162" y="1806"/>
                  </a:lnTo>
                  <a:lnTo>
                    <a:pt x="162" y="1806"/>
                  </a:lnTo>
                  <a:lnTo>
                    <a:pt x="162" y="1806"/>
                  </a:lnTo>
                  <a:lnTo>
                    <a:pt x="166" y="1804"/>
                  </a:lnTo>
                  <a:lnTo>
                    <a:pt x="166" y="1804"/>
                  </a:lnTo>
                  <a:lnTo>
                    <a:pt x="166" y="1804"/>
                  </a:lnTo>
                  <a:lnTo>
                    <a:pt x="172" y="1800"/>
                  </a:lnTo>
                  <a:lnTo>
                    <a:pt x="172" y="1800"/>
                  </a:lnTo>
                  <a:lnTo>
                    <a:pt x="174" y="1798"/>
                  </a:lnTo>
                  <a:lnTo>
                    <a:pt x="174" y="1798"/>
                  </a:lnTo>
                  <a:lnTo>
                    <a:pt x="174" y="1796"/>
                  </a:lnTo>
                  <a:lnTo>
                    <a:pt x="174" y="1796"/>
                  </a:lnTo>
                  <a:lnTo>
                    <a:pt x="176" y="1794"/>
                  </a:lnTo>
                  <a:lnTo>
                    <a:pt x="176" y="1794"/>
                  </a:lnTo>
                  <a:lnTo>
                    <a:pt x="178" y="1792"/>
                  </a:lnTo>
                  <a:lnTo>
                    <a:pt x="178" y="1792"/>
                  </a:lnTo>
                  <a:lnTo>
                    <a:pt x="180" y="1790"/>
                  </a:lnTo>
                  <a:lnTo>
                    <a:pt x="180" y="1790"/>
                  </a:lnTo>
                  <a:lnTo>
                    <a:pt x="182" y="1788"/>
                  </a:lnTo>
                  <a:lnTo>
                    <a:pt x="182" y="1788"/>
                  </a:lnTo>
                  <a:lnTo>
                    <a:pt x="184" y="1784"/>
                  </a:lnTo>
                  <a:lnTo>
                    <a:pt x="186" y="1782"/>
                  </a:lnTo>
                  <a:lnTo>
                    <a:pt x="186" y="1782"/>
                  </a:lnTo>
                  <a:lnTo>
                    <a:pt x="188" y="1778"/>
                  </a:lnTo>
                  <a:lnTo>
                    <a:pt x="188" y="1778"/>
                  </a:lnTo>
                  <a:lnTo>
                    <a:pt x="188" y="1778"/>
                  </a:lnTo>
                  <a:lnTo>
                    <a:pt x="188" y="1778"/>
                  </a:lnTo>
                  <a:lnTo>
                    <a:pt x="192" y="1774"/>
                  </a:lnTo>
                  <a:lnTo>
                    <a:pt x="192" y="1772"/>
                  </a:lnTo>
                  <a:lnTo>
                    <a:pt x="192" y="1772"/>
                  </a:lnTo>
                  <a:lnTo>
                    <a:pt x="192" y="1772"/>
                  </a:lnTo>
                  <a:lnTo>
                    <a:pt x="194" y="1770"/>
                  </a:lnTo>
                  <a:lnTo>
                    <a:pt x="194" y="1770"/>
                  </a:lnTo>
                  <a:lnTo>
                    <a:pt x="194" y="1768"/>
                  </a:lnTo>
                  <a:lnTo>
                    <a:pt x="194" y="1768"/>
                  </a:lnTo>
                  <a:lnTo>
                    <a:pt x="196" y="1764"/>
                  </a:lnTo>
                  <a:lnTo>
                    <a:pt x="196" y="1764"/>
                  </a:lnTo>
                  <a:lnTo>
                    <a:pt x="196" y="1762"/>
                  </a:lnTo>
                  <a:lnTo>
                    <a:pt x="196" y="1762"/>
                  </a:lnTo>
                  <a:lnTo>
                    <a:pt x="196" y="1760"/>
                  </a:lnTo>
                  <a:lnTo>
                    <a:pt x="196" y="1760"/>
                  </a:lnTo>
                  <a:lnTo>
                    <a:pt x="198" y="1758"/>
                  </a:lnTo>
                  <a:lnTo>
                    <a:pt x="198" y="1758"/>
                  </a:lnTo>
                  <a:lnTo>
                    <a:pt x="200" y="1758"/>
                  </a:lnTo>
                  <a:lnTo>
                    <a:pt x="200" y="1758"/>
                  </a:lnTo>
                  <a:lnTo>
                    <a:pt x="204" y="1756"/>
                  </a:lnTo>
                  <a:lnTo>
                    <a:pt x="204" y="1756"/>
                  </a:lnTo>
                  <a:lnTo>
                    <a:pt x="206" y="1752"/>
                  </a:lnTo>
                  <a:lnTo>
                    <a:pt x="206" y="1752"/>
                  </a:lnTo>
                  <a:lnTo>
                    <a:pt x="206" y="1750"/>
                  </a:lnTo>
                  <a:lnTo>
                    <a:pt x="206" y="1750"/>
                  </a:lnTo>
                  <a:lnTo>
                    <a:pt x="208" y="1750"/>
                  </a:lnTo>
                  <a:lnTo>
                    <a:pt x="208" y="1750"/>
                  </a:lnTo>
                  <a:lnTo>
                    <a:pt x="212" y="1748"/>
                  </a:lnTo>
                  <a:lnTo>
                    <a:pt x="212" y="1748"/>
                  </a:lnTo>
                  <a:lnTo>
                    <a:pt x="214" y="1744"/>
                  </a:lnTo>
                  <a:lnTo>
                    <a:pt x="214" y="1744"/>
                  </a:lnTo>
                  <a:lnTo>
                    <a:pt x="214" y="1742"/>
                  </a:lnTo>
                  <a:lnTo>
                    <a:pt x="214" y="1742"/>
                  </a:lnTo>
                  <a:lnTo>
                    <a:pt x="216" y="1742"/>
                  </a:lnTo>
                  <a:lnTo>
                    <a:pt x="216" y="1742"/>
                  </a:lnTo>
                  <a:lnTo>
                    <a:pt x="218" y="1738"/>
                  </a:lnTo>
                  <a:lnTo>
                    <a:pt x="218" y="1738"/>
                  </a:lnTo>
                  <a:lnTo>
                    <a:pt x="220" y="1734"/>
                  </a:lnTo>
                  <a:lnTo>
                    <a:pt x="220" y="1734"/>
                  </a:lnTo>
                  <a:lnTo>
                    <a:pt x="220" y="1732"/>
                  </a:lnTo>
                  <a:lnTo>
                    <a:pt x="220" y="1732"/>
                  </a:lnTo>
                  <a:lnTo>
                    <a:pt x="222" y="1730"/>
                  </a:lnTo>
                  <a:lnTo>
                    <a:pt x="222" y="1730"/>
                  </a:lnTo>
                  <a:lnTo>
                    <a:pt x="224" y="1728"/>
                  </a:lnTo>
                  <a:lnTo>
                    <a:pt x="224" y="1728"/>
                  </a:lnTo>
                  <a:lnTo>
                    <a:pt x="226" y="1724"/>
                  </a:lnTo>
                  <a:lnTo>
                    <a:pt x="226" y="1724"/>
                  </a:lnTo>
                  <a:lnTo>
                    <a:pt x="226" y="1722"/>
                  </a:lnTo>
                  <a:lnTo>
                    <a:pt x="226" y="1722"/>
                  </a:lnTo>
                  <a:lnTo>
                    <a:pt x="230" y="1718"/>
                  </a:lnTo>
                  <a:lnTo>
                    <a:pt x="230" y="1718"/>
                  </a:lnTo>
                  <a:lnTo>
                    <a:pt x="232" y="1718"/>
                  </a:lnTo>
                  <a:lnTo>
                    <a:pt x="232" y="1718"/>
                  </a:lnTo>
                  <a:lnTo>
                    <a:pt x="236" y="1716"/>
                  </a:lnTo>
                  <a:lnTo>
                    <a:pt x="236" y="1716"/>
                  </a:lnTo>
                  <a:lnTo>
                    <a:pt x="238" y="1714"/>
                  </a:lnTo>
                  <a:lnTo>
                    <a:pt x="238" y="1712"/>
                  </a:lnTo>
                  <a:lnTo>
                    <a:pt x="238" y="1712"/>
                  </a:lnTo>
                  <a:lnTo>
                    <a:pt x="240" y="1710"/>
                  </a:lnTo>
                  <a:lnTo>
                    <a:pt x="240" y="1710"/>
                  </a:lnTo>
                  <a:lnTo>
                    <a:pt x="242" y="1706"/>
                  </a:lnTo>
                  <a:lnTo>
                    <a:pt x="242" y="1706"/>
                  </a:lnTo>
                  <a:lnTo>
                    <a:pt x="244" y="1702"/>
                  </a:lnTo>
                  <a:lnTo>
                    <a:pt x="244" y="1700"/>
                  </a:lnTo>
                  <a:lnTo>
                    <a:pt x="244" y="1700"/>
                  </a:lnTo>
                  <a:lnTo>
                    <a:pt x="246" y="1696"/>
                  </a:lnTo>
                  <a:lnTo>
                    <a:pt x="248" y="1696"/>
                  </a:lnTo>
                  <a:lnTo>
                    <a:pt x="248" y="1694"/>
                  </a:lnTo>
                  <a:lnTo>
                    <a:pt x="248" y="1694"/>
                  </a:lnTo>
                  <a:lnTo>
                    <a:pt x="248" y="1692"/>
                  </a:lnTo>
                  <a:lnTo>
                    <a:pt x="248" y="1692"/>
                  </a:lnTo>
                  <a:lnTo>
                    <a:pt x="250" y="1690"/>
                  </a:lnTo>
                  <a:lnTo>
                    <a:pt x="250" y="1690"/>
                  </a:lnTo>
                  <a:lnTo>
                    <a:pt x="250" y="1688"/>
                  </a:lnTo>
                  <a:lnTo>
                    <a:pt x="250" y="1688"/>
                  </a:lnTo>
                  <a:lnTo>
                    <a:pt x="254" y="1686"/>
                  </a:lnTo>
                  <a:lnTo>
                    <a:pt x="254" y="1686"/>
                  </a:lnTo>
                  <a:lnTo>
                    <a:pt x="256" y="1684"/>
                  </a:lnTo>
                  <a:lnTo>
                    <a:pt x="256" y="1682"/>
                  </a:lnTo>
                  <a:lnTo>
                    <a:pt x="256" y="1682"/>
                  </a:lnTo>
                  <a:lnTo>
                    <a:pt x="256" y="1682"/>
                  </a:lnTo>
                  <a:lnTo>
                    <a:pt x="256" y="1678"/>
                  </a:lnTo>
                  <a:lnTo>
                    <a:pt x="256" y="1678"/>
                  </a:lnTo>
                  <a:lnTo>
                    <a:pt x="260" y="1674"/>
                  </a:lnTo>
                  <a:lnTo>
                    <a:pt x="260" y="1674"/>
                  </a:lnTo>
                  <a:lnTo>
                    <a:pt x="260" y="1674"/>
                  </a:lnTo>
                  <a:lnTo>
                    <a:pt x="260" y="1670"/>
                  </a:lnTo>
                  <a:lnTo>
                    <a:pt x="260" y="1670"/>
                  </a:lnTo>
                  <a:lnTo>
                    <a:pt x="262" y="1668"/>
                  </a:lnTo>
                  <a:lnTo>
                    <a:pt x="262" y="1668"/>
                  </a:lnTo>
                  <a:lnTo>
                    <a:pt x="264" y="1668"/>
                  </a:lnTo>
                  <a:lnTo>
                    <a:pt x="264" y="1668"/>
                  </a:lnTo>
                  <a:lnTo>
                    <a:pt x="266" y="1664"/>
                  </a:lnTo>
                  <a:lnTo>
                    <a:pt x="266" y="1664"/>
                  </a:lnTo>
                  <a:lnTo>
                    <a:pt x="270" y="1662"/>
                  </a:lnTo>
                  <a:lnTo>
                    <a:pt x="270" y="1660"/>
                  </a:lnTo>
                  <a:lnTo>
                    <a:pt x="270" y="1660"/>
                  </a:lnTo>
                  <a:lnTo>
                    <a:pt x="272" y="1658"/>
                  </a:lnTo>
                  <a:lnTo>
                    <a:pt x="272" y="1658"/>
                  </a:lnTo>
                  <a:lnTo>
                    <a:pt x="274" y="1656"/>
                  </a:lnTo>
                  <a:lnTo>
                    <a:pt x="274" y="1656"/>
                  </a:lnTo>
                  <a:lnTo>
                    <a:pt x="276" y="1654"/>
                  </a:lnTo>
                  <a:lnTo>
                    <a:pt x="276" y="1654"/>
                  </a:lnTo>
                  <a:lnTo>
                    <a:pt x="278" y="1652"/>
                  </a:lnTo>
                  <a:lnTo>
                    <a:pt x="278" y="1652"/>
                  </a:lnTo>
                  <a:lnTo>
                    <a:pt x="280" y="1650"/>
                  </a:lnTo>
                  <a:lnTo>
                    <a:pt x="280" y="1650"/>
                  </a:lnTo>
                  <a:lnTo>
                    <a:pt x="282" y="1648"/>
                  </a:lnTo>
                  <a:lnTo>
                    <a:pt x="282" y="1648"/>
                  </a:lnTo>
                  <a:lnTo>
                    <a:pt x="286" y="1644"/>
                  </a:lnTo>
                  <a:lnTo>
                    <a:pt x="286" y="1644"/>
                  </a:lnTo>
                  <a:lnTo>
                    <a:pt x="286" y="1642"/>
                  </a:lnTo>
                  <a:lnTo>
                    <a:pt x="286" y="1642"/>
                  </a:lnTo>
                  <a:lnTo>
                    <a:pt x="288" y="1640"/>
                  </a:lnTo>
                  <a:lnTo>
                    <a:pt x="288" y="1640"/>
                  </a:lnTo>
                  <a:lnTo>
                    <a:pt x="290" y="1638"/>
                  </a:lnTo>
                  <a:lnTo>
                    <a:pt x="290" y="1638"/>
                  </a:lnTo>
                  <a:lnTo>
                    <a:pt x="292" y="1632"/>
                  </a:lnTo>
                  <a:lnTo>
                    <a:pt x="292" y="1632"/>
                  </a:lnTo>
                  <a:lnTo>
                    <a:pt x="292" y="1632"/>
                  </a:lnTo>
                  <a:lnTo>
                    <a:pt x="292" y="1632"/>
                  </a:lnTo>
                  <a:lnTo>
                    <a:pt x="292" y="1624"/>
                  </a:lnTo>
                  <a:lnTo>
                    <a:pt x="292" y="1624"/>
                  </a:lnTo>
                  <a:lnTo>
                    <a:pt x="294" y="1620"/>
                  </a:lnTo>
                  <a:lnTo>
                    <a:pt x="294" y="1620"/>
                  </a:lnTo>
                  <a:lnTo>
                    <a:pt x="294" y="1620"/>
                  </a:lnTo>
                  <a:lnTo>
                    <a:pt x="294" y="1620"/>
                  </a:lnTo>
                  <a:lnTo>
                    <a:pt x="296" y="1616"/>
                  </a:lnTo>
                  <a:lnTo>
                    <a:pt x="296" y="1616"/>
                  </a:lnTo>
                  <a:lnTo>
                    <a:pt x="298" y="1614"/>
                  </a:lnTo>
                  <a:lnTo>
                    <a:pt x="298" y="1614"/>
                  </a:lnTo>
                  <a:lnTo>
                    <a:pt x="300" y="1612"/>
                  </a:lnTo>
                  <a:lnTo>
                    <a:pt x="300" y="1612"/>
                  </a:lnTo>
                  <a:lnTo>
                    <a:pt x="300" y="1610"/>
                  </a:lnTo>
                  <a:lnTo>
                    <a:pt x="300" y="1610"/>
                  </a:lnTo>
                  <a:lnTo>
                    <a:pt x="304" y="1608"/>
                  </a:lnTo>
                  <a:lnTo>
                    <a:pt x="304" y="1608"/>
                  </a:lnTo>
                  <a:lnTo>
                    <a:pt x="306" y="1606"/>
                  </a:lnTo>
                  <a:lnTo>
                    <a:pt x="306" y="1606"/>
                  </a:lnTo>
                  <a:lnTo>
                    <a:pt x="306" y="1604"/>
                  </a:lnTo>
                  <a:lnTo>
                    <a:pt x="306" y="1604"/>
                  </a:lnTo>
                  <a:lnTo>
                    <a:pt x="308" y="1602"/>
                  </a:lnTo>
                  <a:lnTo>
                    <a:pt x="308" y="1602"/>
                  </a:lnTo>
                  <a:lnTo>
                    <a:pt x="312" y="1600"/>
                  </a:lnTo>
                  <a:lnTo>
                    <a:pt x="312" y="1600"/>
                  </a:lnTo>
                  <a:lnTo>
                    <a:pt x="314" y="1598"/>
                  </a:lnTo>
                  <a:lnTo>
                    <a:pt x="314" y="1598"/>
                  </a:lnTo>
                  <a:lnTo>
                    <a:pt x="314" y="1596"/>
                  </a:lnTo>
                  <a:lnTo>
                    <a:pt x="314" y="1596"/>
                  </a:lnTo>
                  <a:lnTo>
                    <a:pt x="316" y="1594"/>
                  </a:lnTo>
                  <a:lnTo>
                    <a:pt x="316" y="1594"/>
                  </a:lnTo>
                  <a:lnTo>
                    <a:pt x="318" y="1592"/>
                  </a:lnTo>
                  <a:lnTo>
                    <a:pt x="318" y="1592"/>
                  </a:lnTo>
                  <a:lnTo>
                    <a:pt x="320" y="1590"/>
                  </a:lnTo>
                  <a:lnTo>
                    <a:pt x="320" y="1590"/>
                  </a:lnTo>
                  <a:lnTo>
                    <a:pt x="322" y="1588"/>
                  </a:lnTo>
                  <a:lnTo>
                    <a:pt x="322" y="1588"/>
                  </a:lnTo>
                  <a:lnTo>
                    <a:pt x="326" y="1584"/>
                  </a:lnTo>
                  <a:lnTo>
                    <a:pt x="326" y="1582"/>
                  </a:lnTo>
                  <a:lnTo>
                    <a:pt x="326" y="1582"/>
                  </a:lnTo>
                  <a:lnTo>
                    <a:pt x="326" y="1580"/>
                  </a:lnTo>
                  <a:lnTo>
                    <a:pt x="326" y="1580"/>
                  </a:lnTo>
                  <a:lnTo>
                    <a:pt x="328" y="1578"/>
                  </a:lnTo>
                  <a:lnTo>
                    <a:pt x="328" y="1578"/>
                  </a:lnTo>
                  <a:lnTo>
                    <a:pt x="328" y="1576"/>
                  </a:lnTo>
                  <a:lnTo>
                    <a:pt x="328" y="1576"/>
                  </a:lnTo>
                  <a:lnTo>
                    <a:pt x="330" y="1574"/>
                  </a:lnTo>
                  <a:lnTo>
                    <a:pt x="330" y="1574"/>
                  </a:lnTo>
                  <a:lnTo>
                    <a:pt x="332" y="1572"/>
                  </a:lnTo>
                  <a:lnTo>
                    <a:pt x="332" y="1572"/>
                  </a:lnTo>
                  <a:lnTo>
                    <a:pt x="334" y="1568"/>
                  </a:lnTo>
                  <a:lnTo>
                    <a:pt x="334" y="1568"/>
                  </a:lnTo>
                  <a:lnTo>
                    <a:pt x="336" y="1568"/>
                  </a:lnTo>
                  <a:lnTo>
                    <a:pt x="336" y="1568"/>
                  </a:lnTo>
                  <a:lnTo>
                    <a:pt x="338" y="1564"/>
                  </a:lnTo>
                  <a:lnTo>
                    <a:pt x="338" y="1564"/>
                  </a:lnTo>
                  <a:lnTo>
                    <a:pt x="342" y="1562"/>
                  </a:lnTo>
                  <a:lnTo>
                    <a:pt x="344" y="1560"/>
                  </a:lnTo>
                  <a:lnTo>
                    <a:pt x="344" y="1560"/>
                  </a:lnTo>
                  <a:lnTo>
                    <a:pt x="346" y="1556"/>
                  </a:lnTo>
                  <a:lnTo>
                    <a:pt x="346" y="1556"/>
                  </a:lnTo>
                  <a:lnTo>
                    <a:pt x="348" y="1556"/>
                  </a:lnTo>
                  <a:lnTo>
                    <a:pt x="348" y="1556"/>
                  </a:lnTo>
                  <a:lnTo>
                    <a:pt x="350" y="1554"/>
                  </a:lnTo>
                  <a:lnTo>
                    <a:pt x="350" y="1554"/>
                  </a:lnTo>
                  <a:lnTo>
                    <a:pt x="352" y="1550"/>
                  </a:lnTo>
                  <a:lnTo>
                    <a:pt x="352" y="1550"/>
                  </a:lnTo>
                  <a:lnTo>
                    <a:pt x="352" y="1548"/>
                  </a:lnTo>
                  <a:lnTo>
                    <a:pt x="352" y="1548"/>
                  </a:lnTo>
                  <a:lnTo>
                    <a:pt x="354" y="1546"/>
                  </a:lnTo>
                  <a:lnTo>
                    <a:pt x="354" y="1546"/>
                  </a:lnTo>
                  <a:lnTo>
                    <a:pt x="358" y="1544"/>
                  </a:lnTo>
                  <a:lnTo>
                    <a:pt x="358" y="1544"/>
                  </a:lnTo>
                  <a:lnTo>
                    <a:pt x="358" y="1540"/>
                  </a:lnTo>
                  <a:lnTo>
                    <a:pt x="358" y="1540"/>
                  </a:lnTo>
                  <a:lnTo>
                    <a:pt x="358" y="1538"/>
                  </a:lnTo>
                  <a:lnTo>
                    <a:pt x="358" y="1538"/>
                  </a:lnTo>
                  <a:lnTo>
                    <a:pt x="360" y="1536"/>
                  </a:lnTo>
                  <a:lnTo>
                    <a:pt x="360" y="1536"/>
                  </a:lnTo>
                  <a:lnTo>
                    <a:pt x="362" y="1532"/>
                  </a:lnTo>
                  <a:lnTo>
                    <a:pt x="362" y="1532"/>
                  </a:lnTo>
                  <a:lnTo>
                    <a:pt x="362" y="1528"/>
                  </a:lnTo>
                  <a:lnTo>
                    <a:pt x="362" y="1528"/>
                  </a:lnTo>
                  <a:lnTo>
                    <a:pt x="366" y="1524"/>
                  </a:lnTo>
                  <a:lnTo>
                    <a:pt x="366" y="1524"/>
                  </a:lnTo>
                  <a:lnTo>
                    <a:pt x="368" y="1520"/>
                  </a:lnTo>
                  <a:lnTo>
                    <a:pt x="368" y="1520"/>
                  </a:lnTo>
                  <a:lnTo>
                    <a:pt x="368" y="1518"/>
                  </a:lnTo>
                  <a:lnTo>
                    <a:pt x="368" y="1518"/>
                  </a:lnTo>
                  <a:lnTo>
                    <a:pt x="370" y="1518"/>
                  </a:lnTo>
                  <a:lnTo>
                    <a:pt x="370" y="1518"/>
                  </a:lnTo>
                  <a:lnTo>
                    <a:pt x="374" y="1516"/>
                  </a:lnTo>
                  <a:lnTo>
                    <a:pt x="374" y="1516"/>
                  </a:lnTo>
                  <a:lnTo>
                    <a:pt x="376" y="1512"/>
                  </a:lnTo>
                  <a:lnTo>
                    <a:pt x="376" y="1512"/>
                  </a:lnTo>
                  <a:lnTo>
                    <a:pt x="378" y="1510"/>
                  </a:lnTo>
                  <a:lnTo>
                    <a:pt x="378" y="1510"/>
                  </a:lnTo>
                  <a:lnTo>
                    <a:pt x="380" y="1510"/>
                  </a:lnTo>
                  <a:lnTo>
                    <a:pt x="380" y="1510"/>
                  </a:lnTo>
                  <a:lnTo>
                    <a:pt x="382" y="1508"/>
                  </a:lnTo>
                  <a:lnTo>
                    <a:pt x="382" y="1508"/>
                  </a:lnTo>
                  <a:lnTo>
                    <a:pt x="384" y="1504"/>
                  </a:lnTo>
                  <a:lnTo>
                    <a:pt x="384" y="1504"/>
                  </a:lnTo>
                  <a:lnTo>
                    <a:pt x="386" y="1504"/>
                  </a:lnTo>
                  <a:lnTo>
                    <a:pt x="386" y="1504"/>
                  </a:lnTo>
                  <a:lnTo>
                    <a:pt x="390" y="1500"/>
                  </a:lnTo>
                  <a:lnTo>
                    <a:pt x="390" y="1500"/>
                  </a:lnTo>
                  <a:lnTo>
                    <a:pt x="394" y="1494"/>
                  </a:lnTo>
                  <a:lnTo>
                    <a:pt x="394" y="1494"/>
                  </a:lnTo>
                  <a:lnTo>
                    <a:pt x="394" y="1490"/>
                  </a:lnTo>
                  <a:lnTo>
                    <a:pt x="394" y="1490"/>
                  </a:lnTo>
                  <a:lnTo>
                    <a:pt x="394" y="1488"/>
                  </a:lnTo>
                  <a:lnTo>
                    <a:pt x="394" y="1488"/>
                  </a:lnTo>
                  <a:lnTo>
                    <a:pt x="396" y="1488"/>
                  </a:lnTo>
                  <a:lnTo>
                    <a:pt x="396" y="1488"/>
                  </a:lnTo>
                  <a:lnTo>
                    <a:pt x="398" y="1484"/>
                  </a:lnTo>
                  <a:lnTo>
                    <a:pt x="398" y="1484"/>
                  </a:lnTo>
                  <a:lnTo>
                    <a:pt x="398" y="1480"/>
                  </a:lnTo>
                  <a:lnTo>
                    <a:pt x="398" y="1480"/>
                  </a:lnTo>
                  <a:lnTo>
                    <a:pt x="400" y="1478"/>
                  </a:lnTo>
                  <a:lnTo>
                    <a:pt x="400" y="1478"/>
                  </a:lnTo>
                  <a:lnTo>
                    <a:pt x="402" y="1476"/>
                  </a:lnTo>
                  <a:lnTo>
                    <a:pt x="402" y="1476"/>
                  </a:lnTo>
                  <a:lnTo>
                    <a:pt x="402" y="1476"/>
                  </a:lnTo>
                  <a:lnTo>
                    <a:pt x="402" y="1476"/>
                  </a:lnTo>
                  <a:lnTo>
                    <a:pt x="406" y="1472"/>
                  </a:lnTo>
                  <a:lnTo>
                    <a:pt x="406" y="1472"/>
                  </a:lnTo>
                  <a:lnTo>
                    <a:pt x="408" y="1472"/>
                  </a:lnTo>
                  <a:lnTo>
                    <a:pt x="408" y="1472"/>
                  </a:lnTo>
                  <a:lnTo>
                    <a:pt x="410" y="1468"/>
                  </a:lnTo>
                  <a:lnTo>
                    <a:pt x="412" y="1466"/>
                  </a:lnTo>
                  <a:lnTo>
                    <a:pt x="412" y="1466"/>
                  </a:lnTo>
                  <a:lnTo>
                    <a:pt x="414" y="1464"/>
                  </a:lnTo>
                  <a:lnTo>
                    <a:pt x="418" y="1458"/>
                  </a:lnTo>
                  <a:lnTo>
                    <a:pt x="418" y="1458"/>
                  </a:lnTo>
                  <a:lnTo>
                    <a:pt x="420" y="1456"/>
                  </a:lnTo>
                  <a:lnTo>
                    <a:pt x="420" y="1456"/>
                  </a:lnTo>
                  <a:lnTo>
                    <a:pt x="422" y="1454"/>
                  </a:lnTo>
                  <a:lnTo>
                    <a:pt x="422" y="1454"/>
                  </a:lnTo>
                  <a:lnTo>
                    <a:pt x="426" y="1448"/>
                  </a:lnTo>
                  <a:lnTo>
                    <a:pt x="426" y="1448"/>
                  </a:lnTo>
                  <a:lnTo>
                    <a:pt x="426" y="1446"/>
                  </a:lnTo>
                  <a:lnTo>
                    <a:pt x="426" y="1446"/>
                  </a:lnTo>
                  <a:lnTo>
                    <a:pt x="430" y="1444"/>
                  </a:lnTo>
                  <a:lnTo>
                    <a:pt x="430" y="1444"/>
                  </a:lnTo>
                  <a:lnTo>
                    <a:pt x="432" y="1440"/>
                  </a:lnTo>
                  <a:lnTo>
                    <a:pt x="432" y="1440"/>
                  </a:lnTo>
                  <a:lnTo>
                    <a:pt x="432" y="1438"/>
                  </a:lnTo>
                  <a:lnTo>
                    <a:pt x="432" y="1438"/>
                  </a:lnTo>
                  <a:lnTo>
                    <a:pt x="434" y="1436"/>
                  </a:lnTo>
                  <a:lnTo>
                    <a:pt x="434" y="1436"/>
                  </a:lnTo>
                  <a:lnTo>
                    <a:pt x="436" y="1434"/>
                  </a:lnTo>
                  <a:lnTo>
                    <a:pt x="436" y="1434"/>
                  </a:lnTo>
                  <a:lnTo>
                    <a:pt x="438" y="1430"/>
                  </a:lnTo>
                  <a:lnTo>
                    <a:pt x="438" y="1430"/>
                  </a:lnTo>
                  <a:lnTo>
                    <a:pt x="438" y="1428"/>
                  </a:lnTo>
                  <a:lnTo>
                    <a:pt x="438" y="1428"/>
                  </a:lnTo>
                  <a:lnTo>
                    <a:pt x="440" y="1426"/>
                  </a:lnTo>
                  <a:lnTo>
                    <a:pt x="440" y="1426"/>
                  </a:lnTo>
                  <a:lnTo>
                    <a:pt x="442" y="1424"/>
                  </a:lnTo>
                  <a:lnTo>
                    <a:pt x="442" y="1424"/>
                  </a:lnTo>
                  <a:lnTo>
                    <a:pt x="444" y="1422"/>
                  </a:lnTo>
                  <a:lnTo>
                    <a:pt x="444" y="1422"/>
                  </a:lnTo>
                  <a:lnTo>
                    <a:pt x="446" y="1420"/>
                  </a:lnTo>
                  <a:lnTo>
                    <a:pt x="446" y="1420"/>
                  </a:lnTo>
                  <a:lnTo>
                    <a:pt x="446" y="1416"/>
                  </a:lnTo>
                  <a:lnTo>
                    <a:pt x="446" y="1416"/>
                  </a:lnTo>
                  <a:lnTo>
                    <a:pt x="448" y="1414"/>
                  </a:lnTo>
                  <a:lnTo>
                    <a:pt x="448" y="1414"/>
                  </a:lnTo>
                  <a:lnTo>
                    <a:pt x="450" y="1412"/>
                  </a:lnTo>
                  <a:lnTo>
                    <a:pt x="450" y="1412"/>
                  </a:lnTo>
                  <a:lnTo>
                    <a:pt x="452" y="1410"/>
                  </a:lnTo>
                  <a:lnTo>
                    <a:pt x="452" y="1410"/>
                  </a:lnTo>
                  <a:lnTo>
                    <a:pt x="454" y="1406"/>
                  </a:lnTo>
                  <a:lnTo>
                    <a:pt x="454" y="1406"/>
                  </a:lnTo>
                  <a:lnTo>
                    <a:pt x="454" y="1404"/>
                  </a:lnTo>
                  <a:lnTo>
                    <a:pt x="454" y="1404"/>
                  </a:lnTo>
                  <a:lnTo>
                    <a:pt x="456" y="1402"/>
                  </a:lnTo>
                  <a:lnTo>
                    <a:pt x="456" y="1402"/>
                  </a:lnTo>
                  <a:lnTo>
                    <a:pt x="458" y="1400"/>
                  </a:lnTo>
                  <a:lnTo>
                    <a:pt x="458" y="1400"/>
                  </a:lnTo>
                  <a:lnTo>
                    <a:pt x="460" y="1398"/>
                  </a:lnTo>
                  <a:lnTo>
                    <a:pt x="460" y="1398"/>
                  </a:lnTo>
                  <a:lnTo>
                    <a:pt x="462" y="1396"/>
                  </a:lnTo>
                  <a:lnTo>
                    <a:pt x="462" y="1396"/>
                  </a:lnTo>
                  <a:lnTo>
                    <a:pt x="464" y="1394"/>
                  </a:lnTo>
                  <a:lnTo>
                    <a:pt x="466" y="1392"/>
                  </a:lnTo>
                  <a:lnTo>
                    <a:pt x="466" y="1392"/>
                  </a:lnTo>
                  <a:lnTo>
                    <a:pt x="468" y="1390"/>
                  </a:lnTo>
                  <a:lnTo>
                    <a:pt x="468" y="1390"/>
                  </a:lnTo>
                  <a:lnTo>
                    <a:pt x="468" y="1388"/>
                  </a:lnTo>
                  <a:lnTo>
                    <a:pt x="468" y="1388"/>
                  </a:lnTo>
                  <a:lnTo>
                    <a:pt x="472" y="1384"/>
                  </a:lnTo>
                  <a:lnTo>
                    <a:pt x="472" y="1384"/>
                  </a:lnTo>
                  <a:lnTo>
                    <a:pt x="472" y="1384"/>
                  </a:lnTo>
                  <a:lnTo>
                    <a:pt x="476" y="1380"/>
                  </a:lnTo>
                  <a:lnTo>
                    <a:pt x="476" y="1380"/>
                  </a:lnTo>
                  <a:lnTo>
                    <a:pt x="478" y="1376"/>
                  </a:lnTo>
                  <a:lnTo>
                    <a:pt x="478" y="1376"/>
                  </a:lnTo>
                  <a:lnTo>
                    <a:pt x="478" y="1374"/>
                  </a:lnTo>
                  <a:lnTo>
                    <a:pt x="478" y="1374"/>
                  </a:lnTo>
                  <a:lnTo>
                    <a:pt x="480" y="1372"/>
                  </a:lnTo>
                  <a:lnTo>
                    <a:pt x="480" y="1372"/>
                  </a:lnTo>
                  <a:lnTo>
                    <a:pt x="480" y="1370"/>
                  </a:lnTo>
                  <a:lnTo>
                    <a:pt x="480" y="1370"/>
                  </a:lnTo>
                  <a:lnTo>
                    <a:pt x="482" y="1368"/>
                  </a:lnTo>
                  <a:lnTo>
                    <a:pt x="482" y="1368"/>
                  </a:lnTo>
                  <a:lnTo>
                    <a:pt x="484" y="1364"/>
                  </a:lnTo>
                  <a:lnTo>
                    <a:pt x="484" y="1364"/>
                  </a:lnTo>
                  <a:lnTo>
                    <a:pt x="486" y="1360"/>
                  </a:lnTo>
                  <a:lnTo>
                    <a:pt x="486" y="1360"/>
                  </a:lnTo>
                  <a:lnTo>
                    <a:pt x="488" y="1356"/>
                  </a:lnTo>
                  <a:lnTo>
                    <a:pt x="488" y="1356"/>
                  </a:lnTo>
                  <a:lnTo>
                    <a:pt x="488" y="1356"/>
                  </a:lnTo>
                  <a:lnTo>
                    <a:pt x="488" y="1354"/>
                  </a:lnTo>
                  <a:lnTo>
                    <a:pt x="488" y="1354"/>
                  </a:lnTo>
                  <a:lnTo>
                    <a:pt x="492" y="1350"/>
                  </a:lnTo>
                  <a:lnTo>
                    <a:pt x="492" y="1350"/>
                  </a:lnTo>
                  <a:lnTo>
                    <a:pt x="494" y="1350"/>
                  </a:lnTo>
                  <a:lnTo>
                    <a:pt x="494" y="1350"/>
                  </a:lnTo>
                  <a:lnTo>
                    <a:pt x="496" y="1348"/>
                  </a:lnTo>
                  <a:lnTo>
                    <a:pt x="496" y="1348"/>
                  </a:lnTo>
                  <a:lnTo>
                    <a:pt x="500" y="1342"/>
                  </a:lnTo>
                  <a:lnTo>
                    <a:pt x="500" y="1342"/>
                  </a:lnTo>
                  <a:lnTo>
                    <a:pt x="500" y="1342"/>
                  </a:lnTo>
                  <a:lnTo>
                    <a:pt x="500" y="1342"/>
                  </a:lnTo>
                  <a:lnTo>
                    <a:pt x="504" y="1336"/>
                  </a:lnTo>
                  <a:lnTo>
                    <a:pt x="504" y="1336"/>
                  </a:lnTo>
                  <a:lnTo>
                    <a:pt x="504" y="1334"/>
                  </a:lnTo>
                  <a:lnTo>
                    <a:pt x="504" y="1334"/>
                  </a:lnTo>
                  <a:lnTo>
                    <a:pt x="506" y="1330"/>
                  </a:lnTo>
                  <a:lnTo>
                    <a:pt x="506" y="1330"/>
                  </a:lnTo>
                  <a:lnTo>
                    <a:pt x="508" y="1328"/>
                  </a:lnTo>
                  <a:lnTo>
                    <a:pt x="508" y="1328"/>
                  </a:lnTo>
                  <a:lnTo>
                    <a:pt x="510" y="1326"/>
                  </a:lnTo>
                  <a:lnTo>
                    <a:pt x="510" y="1326"/>
                  </a:lnTo>
                  <a:lnTo>
                    <a:pt x="510" y="1324"/>
                  </a:lnTo>
                  <a:lnTo>
                    <a:pt x="510" y="1324"/>
                  </a:lnTo>
                  <a:lnTo>
                    <a:pt x="512" y="1322"/>
                  </a:lnTo>
                  <a:lnTo>
                    <a:pt x="512" y="1322"/>
                  </a:lnTo>
                  <a:lnTo>
                    <a:pt x="514" y="1320"/>
                  </a:lnTo>
                  <a:lnTo>
                    <a:pt x="514" y="1320"/>
                  </a:lnTo>
                  <a:lnTo>
                    <a:pt x="516" y="1318"/>
                  </a:lnTo>
                  <a:lnTo>
                    <a:pt x="516" y="1318"/>
                  </a:lnTo>
                  <a:lnTo>
                    <a:pt x="518" y="1318"/>
                  </a:lnTo>
                  <a:lnTo>
                    <a:pt x="518" y="1318"/>
                  </a:lnTo>
                  <a:lnTo>
                    <a:pt x="520" y="1316"/>
                  </a:lnTo>
                  <a:lnTo>
                    <a:pt x="522" y="1314"/>
                  </a:lnTo>
                  <a:lnTo>
                    <a:pt x="522" y="1314"/>
                  </a:lnTo>
                  <a:lnTo>
                    <a:pt x="526" y="1312"/>
                  </a:lnTo>
                  <a:lnTo>
                    <a:pt x="526" y="1312"/>
                  </a:lnTo>
                  <a:lnTo>
                    <a:pt x="530" y="1308"/>
                  </a:lnTo>
                  <a:lnTo>
                    <a:pt x="530" y="1308"/>
                  </a:lnTo>
                  <a:lnTo>
                    <a:pt x="532" y="1306"/>
                  </a:lnTo>
                  <a:lnTo>
                    <a:pt x="532" y="1306"/>
                  </a:lnTo>
                  <a:lnTo>
                    <a:pt x="534" y="1302"/>
                  </a:lnTo>
                  <a:lnTo>
                    <a:pt x="534" y="1302"/>
                  </a:lnTo>
                  <a:lnTo>
                    <a:pt x="536" y="1300"/>
                  </a:lnTo>
                  <a:lnTo>
                    <a:pt x="536" y="1300"/>
                  </a:lnTo>
                  <a:lnTo>
                    <a:pt x="538" y="1298"/>
                  </a:lnTo>
                  <a:lnTo>
                    <a:pt x="538" y="1298"/>
                  </a:lnTo>
                  <a:lnTo>
                    <a:pt x="538" y="1298"/>
                  </a:lnTo>
                  <a:lnTo>
                    <a:pt x="540" y="1296"/>
                  </a:lnTo>
                  <a:lnTo>
                    <a:pt x="540" y="1296"/>
                  </a:lnTo>
                  <a:lnTo>
                    <a:pt x="540" y="1296"/>
                  </a:lnTo>
                  <a:lnTo>
                    <a:pt x="540" y="1296"/>
                  </a:lnTo>
                  <a:lnTo>
                    <a:pt x="544" y="1300"/>
                  </a:lnTo>
                  <a:lnTo>
                    <a:pt x="546" y="1302"/>
                  </a:lnTo>
                  <a:lnTo>
                    <a:pt x="546" y="1302"/>
                  </a:lnTo>
                  <a:lnTo>
                    <a:pt x="550" y="1304"/>
                  </a:lnTo>
                  <a:lnTo>
                    <a:pt x="550" y="1304"/>
                  </a:lnTo>
                  <a:lnTo>
                    <a:pt x="552" y="1306"/>
                  </a:lnTo>
                  <a:lnTo>
                    <a:pt x="552" y="1306"/>
                  </a:lnTo>
                  <a:lnTo>
                    <a:pt x="554" y="1310"/>
                  </a:lnTo>
                  <a:lnTo>
                    <a:pt x="554" y="1312"/>
                  </a:lnTo>
                  <a:lnTo>
                    <a:pt x="554" y="1312"/>
                  </a:lnTo>
                  <a:lnTo>
                    <a:pt x="556" y="1316"/>
                  </a:lnTo>
                  <a:lnTo>
                    <a:pt x="556" y="1316"/>
                  </a:lnTo>
                  <a:lnTo>
                    <a:pt x="556" y="1316"/>
                  </a:lnTo>
                  <a:lnTo>
                    <a:pt x="558" y="1320"/>
                  </a:lnTo>
                  <a:lnTo>
                    <a:pt x="558" y="1320"/>
                  </a:lnTo>
                  <a:lnTo>
                    <a:pt x="560" y="1322"/>
                  </a:lnTo>
                  <a:lnTo>
                    <a:pt x="560" y="1322"/>
                  </a:lnTo>
                  <a:lnTo>
                    <a:pt x="562" y="1326"/>
                  </a:lnTo>
                  <a:lnTo>
                    <a:pt x="562" y="1326"/>
                  </a:lnTo>
                  <a:lnTo>
                    <a:pt x="564" y="1328"/>
                  </a:lnTo>
                  <a:lnTo>
                    <a:pt x="564" y="1328"/>
                  </a:lnTo>
                  <a:lnTo>
                    <a:pt x="566" y="1330"/>
                  </a:lnTo>
                  <a:lnTo>
                    <a:pt x="566" y="1330"/>
                  </a:lnTo>
                  <a:lnTo>
                    <a:pt x="568" y="1332"/>
                  </a:lnTo>
                  <a:lnTo>
                    <a:pt x="568" y="1332"/>
                  </a:lnTo>
                  <a:lnTo>
                    <a:pt x="570" y="1334"/>
                  </a:lnTo>
                  <a:lnTo>
                    <a:pt x="570" y="1334"/>
                  </a:lnTo>
                  <a:lnTo>
                    <a:pt x="570" y="1336"/>
                  </a:lnTo>
                  <a:lnTo>
                    <a:pt x="570" y="1336"/>
                  </a:lnTo>
                  <a:lnTo>
                    <a:pt x="572" y="1340"/>
                  </a:lnTo>
                  <a:lnTo>
                    <a:pt x="572" y="1340"/>
                  </a:lnTo>
                  <a:lnTo>
                    <a:pt x="574" y="1342"/>
                  </a:lnTo>
                  <a:lnTo>
                    <a:pt x="574" y="1342"/>
                  </a:lnTo>
                  <a:lnTo>
                    <a:pt x="576" y="1344"/>
                  </a:lnTo>
                  <a:lnTo>
                    <a:pt x="576" y="1344"/>
                  </a:lnTo>
                  <a:lnTo>
                    <a:pt x="578" y="1346"/>
                  </a:lnTo>
                  <a:lnTo>
                    <a:pt x="578" y="1346"/>
                  </a:lnTo>
                  <a:lnTo>
                    <a:pt x="580" y="1348"/>
                  </a:lnTo>
                  <a:lnTo>
                    <a:pt x="580" y="1348"/>
                  </a:lnTo>
                  <a:lnTo>
                    <a:pt x="580" y="1350"/>
                  </a:lnTo>
                  <a:lnTo>
                    <a:pt x="580" y="1350"/>
                  </a:lnTo>
                  <a:lnTo>
                    <a:pt x="582" y="1354"/>
                  </a:lnTo>
                  <a:lnTo>
                    <a:pt x="582" y="1354"/>
                  </a:lnTo>
                  <a:lnTo>
                    <a:pt x="586" y="1356"/>
                  </a:lnTo>
                  <a:lnTo>
                    <a:pt x="586" y="1356"/>
                  </a:lnTo>
                  <a:lnTo>
                    <a:pt x="588" y="1358"/>
                  </a:lnTo>
                  <a:lnTo>
                    <a:pt x="588" y="1358"/>
                  </a:lnTo>
                  <a:lnTo>
                    <a:pt x="592" y="1358"/>
                  </a:lnTo>
                  <a:lnTo>
                    <a:pt x="592" y="1358"/>
                  </a:lnTo>
                  <a:lnTo>
                    <a:pt x="594" y="1360"/>
                  </a:lnTo>
                  <a:lnTo>
                    <a:pt x="594" y="1360"/>
                  </a:lnTo>
                  <a:lnTo>
                    <a:pt x="598" y="1362"/>
                  </a:lnTo>
                  <a:lnTo>
                    <a:pt x="598" y="1362"/>
                  </a:lnTo>
                  <a:lnTo>
                    <a:pt x="598" y="1364"/>
                  </a:lnTo>
                  <a:lnTo>
                    <a:pt x="598" y="1364"/>
                  </a:lnTo>
                  <a:lnTo>
                    <a:pt x="600" y="1368"/>
                  </a:lnTo>
                  <a:lnTo>
                    <a:pt x="600" y="1368"/>
                  </a:lnTo>
                  <a:lnTo>
                    <a:pt x="602" y="1370"/>
                  </a:lnTo>
                  <a:lnTo>
                    <a:pt x="602" y="1370"/>
                  </a:lnTo>
                  <a:lnTo>
                    <a:pt x="602" y="1372"/>
                  </a:lnTo>
                  <a:lnTo>
                    <a:pt x="602" y="1372"/>
                  </a:lnTo>
                  <a:lnTo>
                    <a:pt x="604" y="1376"/>
                  </a:lnTo>
                  <a:lnTo>
                    <a:pt x="604" y="1376"/>
                  </a:lnTo>
                  <a:lnTo>
                    <a:pt x="606" y="1378"/>
                  </a:lnTo>
                  <a:lnTo>
                    <a:pt x="606" y="1378"/>
                  </a:lnTo>
                  <a:lnTo>
                    <a:pt x="608" y="1380"/>
                  </a:lnTo>
                  <a:lnTo>
                    <a:pt x="608" y="1380"/>
                  </a:lnTo>
                  <a:lnTo>
                    <a:pt x="610" y="1382"/>
                  </a:lnTo>
                  <a:lnTo>
                    <a:pt x="610" y="1382"/>
                  </a:lnTo>
                  <a:lnTo>
                    <a:pt x="612" y="1386"/>
                  </a:lnTo>
                  <a:lnTo>
                    <a:pt x="612" y="1386"/>
                  </a:lnTo>
                  <a:lnTo>
                    <a:pt x="612" y="1386"/>
                  </a:lnTo>
                  <a:lnTo>
                    <a:pt x="614" y="1388"/>
                  </a:lnTo>
                  <a:lnTo>
                    <a:pt x="614" y="1388"/>
                  </a:lnTo>
                  <a:lnTo>
                    <a:pt x="616" y="1392"/>
                  </a:lnTo>
                  <a:lnTo>
                    <a:pt x="616" y="1392"/>
                  </a:lnTo>
                  <a:lnTo>
                    <a:pt x="620" y="1394"/>
                  </a:lnTo>
                  <a:lnTo>
                    <a:pt x="620" y="1394"/>
                  </a:lnTo>
                  <a:lnTo>
                    <a:pt x="622" y="1396"/>
                  </a:lnTo>
                  <a:lnTo>
                    <a:pt x="622" y="1396"/>
                  </a:lnTo>
                  <a:lnTo>
                    <a:pt x="626" y="1400"/>
                  </a:lnTo>
                  <a:lnTo>
                    <a:pt x="626" y="1400"/>
                  </a:lnTo>
                  <a:lnTo>
                    <a:pt x="628" y="1402"/>
                  </a:lnTo>
                  <a:lnTo>
                    <a:pt x="628" y="1402"/>
                  </a:lnTo>
                  <a:lnTo>
                    <a:pt x="628" y="1404"/>
                  </a:lnTo>
                  <a:lnTo>
                    <a:pt x="628" y="1404"/>
                  </a:lnTo>
                  <a:lnTo>
                    <a:pt x="630" y="1406"/>
                  </a:lnTo>
                  <a:lnTo>
                    <a:pt x="630" y="1406"/>
                  </a:lnTo>
                  <a:lnTo>
                    <a:pt x="632" y="1408"/>
                  </a:lnTo>
                  <a:lnTo>
                    <a:pt x="632" y="1408"/>
                  </a:lnTo>
                  <a:lnTo>
                    <a:pt x="634" y="1410"/>
                  </a:lnTo>
                  <a:lnTo>
                    <a:pt x="634" y="1410"/>
                  </a:lnTo>
                  <a:lnTo>
                    <a:pt x="636" y="1414"/>
                  </a:lnTo>
                  <a:lnTo>
                    <a:pt x="638" y="1416"/>
                  </a:lnTo>
                  <a:lnTo>
                    <a:pt x="638" y="1416"/>
                  </a:lnTo>
                  <a:lnTo>
                    <a:pt x="636" y="1422"/>
                  </a:lnTo>
                  <a:lnTo>
                    <a:pt x="636" y="1422"/>
                  </a:lnTo>
                  <a:lnTo>
                    <a:pt x="636" y="1428"/>
                  </a:lnTo>
                  <a:lnTo>
                    <a:pt x="636" y="1428"/>
                  </a:lnTo>
                  <a:lnTo>
                    <a:pt x="636" y="1430"/>
                  </a:lnTo>
                  <a:lnTo>
                    <a:pt x="636" y="1430"/>
                  </a:lnTo>
                  <a:lnTo>
                    <a:pt x="634" y="1434"/>
                  </a:lnTo>
                  <a:lnTo>
                    <a:pt x="634" y="1434"/>
                  </a:lnTo>
                  <a:lnTo>
                    <a:pt x="634" y="1436"/>
                  </a:lnTo>
                  <a:lnTo>
                    <a:pt x="634" y="1436"/>
                  </a:lnTo>
                  <a:lnTo>
                    <a:pt x="634" y="1440"/>
                  </a:lnTo>
                  <a:lnTo>
                    <a:pt x="634" y="1440"/>
                  </a:lnTo>
                  <a:lnTo>
                    <a:pt x="636" y="1444"/>
                  </a:lnTo>
                  <a:lnTo>
                    <a:pt x="636" y="1444"/>
                  </a:lnTo>
                  <a:lnTo>
                    <a:pt x="636" y="1446"/>
                  </a:lnTo>
                  <a:lnTo>
                    <a:pt x="636" y="1446"/>
                  </a:lnTo>
                  <a:lnTo>
                    <a:pt x="636" y="1448"/>
                  </a:lnTo>
                  <a:lnTo>
                    <a:pt x="636" y="1448"/>
                  </a:lnTo>
                  <a:lnTo>
                    <a:pt x="636" y="1450"/>
                  </a:lnTo>
                  <a:lnTo>
                    <a:pt x="636" y="1450"/>
                  </a:lnTo>
                  <a:lnTo>
                    <a:pt x="636" y="1454"/>
                  </a:lnTo>
                  <a:lnTo>
                    <a:pt x="636" y="1454"/>
                  </a:lnTo>
                  <a:lnTo>
                    <a:pt x="636" y="1456"/>
                  </a:lnTo>
                  <a:lnTo>
                    <a:pt x="636" y="1456"/>
                  </a:lnTo>
                  <a:lnTo>
                    <a:pt x="636" y="1458"/>
                  </a:lnTo>
                  <a:lnTo>
                    <a:pt x="636" y="1458"/>
                  </a:lnTo>
                  <a:lnTo>
                    <a:pt x="636" y="1462"/>
                  </a:lnTo>
                  <a:lnTo>
                    <a:pt x="636" y="1462"/>
                  </a:lnTo>
                  <a:lnTo>
                    <a:pt x="636" y="1466"/>
                  </a:lnTo>
                  <a:lnTo>
                    <a:pt x="636" y="1466"/>
                  </a:lnTo>
                  <a:lnTo>
                    <a:pt x="636" y="1468"/>
                  </a:lnTo>
                  <a:lnTo>
                    <a:pt x="636" y="1468"/>
                  </a:lnTo>
                  <a:lnTo>
                    <a:pt x="636" y="1472"/>
                  </a:lnTo>
                  <a:lnTo>
                    <a:pt x="636" y="1472"/>
                  </a:lnTo>
                  <a:lnTo>
                    <a:pt x="638" y="1474"/>
                  </a:lnTo>
                  <a:lnTo>
                    <a:pt x="638" y="1474"/>
                  </a:lnTo>
                  <a:lnTo>
                    <a:pt x="638" y="1476"/>
                  </a:lnTo>
                  <a:lnTo>
                    <a:pt x="638" y="1476"/>
                  </a:lnTo>
                  <a:lnTo>
                    <a:pt x="638" y="1480"/>
                  </a:lnTo>
                  <a:lnTo>
                    <a:pt x="638" y="1480"/>
                  </a:lnTo>
                  <a:lnTo>
                    <a:pt x="638" y="1484"/>
                  </a:lnTo>
                  <a:lnTo>
                    <a:pt x="638" y="1484"/>
                  </a:lnTo>
                  <a:lnTo>
                    <a:pt x="636" y="1488"/>
                  </a:lnTo>
                  <a:lnTo>
                    <a:pt x="636" y="1488"/>
                  </a:lnTo>
                  <a:lnTo>
                    <a:pt x="636" y="1490"/>
                  </a:lnTo>
                  <a:lnTo>
                    <a:pt x="636" y="1490"/>
                  </a:lnTo>
                  <a:lnTo>
                    <a:pt x="636" y="1492"/>
                  </a:lnTo>
                  <a:lnTo>
                    <a:pt x="636" y="1492"/>
                  </a:lnTo>
                  <a:lnTo>
                    <a:pt x="634" y="1494"/>
                  </a:lnTo>
                  <a:lnTo>
                    <a:pt x="634" y="1494"/>
                  </a:lnTo>
                  <a:lnTo>
                    <a:pt x="632" y="1498"/>
                  </a:lnTo>
                  <a:lnTo>
                    <a:pt x="632" y="1498"/>
                  </a:lnTo>
                  <a:lnTo>
                    <a:pt x="630" y="1500"/>
                  </a:lnTo>
                  <a:lnTo>
                    <a:pt x="630" y="1502"/>
                  </a:lnTo>
                  <a:lnTo>
                    <a:pt x="630" y="1502"/>
                  </a:lnTo>
                  <a:lnTo>
                    <a:pt x="630" y="1506"/>
                  </a:lnTo>
                  <a:lnTo>
                    <a:pt x="630" y="1506"/>
                  </a:lnTo>
                  <a:lnTo>
                    <a:pt x="628" y="1508"/>
                  </a:lnTo>
                  <a:lnTo>
                    <a:pt x="628" y="1508"/>
                  </a:lnTo>
                  <a:lnTo>
                    <a:pt x="628" y="1512"/>
                  </a:lnTo>
                  <a:lnTo>
                    <a:pt x="628" y="1512"/>
                  </a:lnTo>
                  <a:lnTo>
                    <a:pt x="628" y="1516"/>
                  </a:lnTo>
                  <a:lnTo>
                    <a:pt x="628" y="1516"/>
                  </a:lnTo>
                  <a:lnTo>
                    <a:pt x="628" y="1520"/>
                  </a:lnTo>
                  <a:lnTo>
                    <a:pt x="628" y="1520"/>
                  </a:lnTo>
                  <a:lnTo>
                    <a:pt x="626" y="1522"/>
                  </a:lnTo>
                  <a:lnTo>
                    <a:pt x="626" y="1522"/>
                  </a:lnTo>
                  <a:lnTo>
                    <a:pt x="626" y="1526"/>
                  </a:lnTo>
                  <a:lnTo>
                    <a:pt x="626" y="1526"/>
                  </a:lnTo>
                  <a:lnTo>
                    <a:pt x="626" y="1532"/>
                  </a:lnTo>
                  <a:lnTo>
                    <a:pt x="626" y="1532"/>
                  </a:lnTo>
                  <a:lnTo>
                    <a:pt x="626" y="1534"/>
                  </a:lnTo>
                  <a:lnTo>
                    <a:pt x="626" y="1534"/>
                  </a:lnTo>
                  <a:lnTo>
                    <a:pt x="626" y="1536"/>
                  </a:lnTo>
                  <a:lnTo>
                    <a:pt x="626" y="1536"/>
                  </a:lnTo>
                  <a:lnTo>
                    <a:pt x="626" y="1540"/>
                  </a:lnTo>
                  <a:lnTo>
                    <a:pt x="626" y="1540"/>
                  </a:lnTo>
                  <a:lnTo>
                    <a:pt x="624" y="1542"/>
                  </a:lnTo>
                  <a:lnTo>
                    <a:pt x="624" y="1542"/>
                  </a:lnTo>
                  <a:lnTo>
                    <a:pt x="624" y="1544"/>
                  </a:lnTo>
                  <a:lnTo>
                    <a:pt x="624" y="1544"/>
                  </a:lnTo>
                  <a:lnTo>
                    <a:pt x="622" y="1548"/>
                  </a:lnTo>
                  <a:lnTo>
                    <a:pt x="622" y="1548"/>
                  </a:lnTo>
                  <a:lnTo>
                    <a:pt x="622" y="1554"/>
                  </a:lnTo>
                  <a:lnTo>
                    <a:pt x="622" y="1554"/>
                  </a:lnTo>
                  <a:lnTo>
                    <a:pt x="622" y="1558"/>
                  </a:lnTo>
                  <a:lnTo>
                    <a:pt x="622" y="1558"/>
                  </a:lnTo>
                  <a:lnTo>
                    <a:pt x="622" y="1560"/>
                  </a:lnTo>
                  <a:lnTo>
                    <a:pt x="622" y="1560"/>
                  </a:lnTo>
                  <a:lnTo>
                    <a:pt x="622" y="1562"/>
                  </a:lnTo>
                  <a:lnTo>
                    <a:pt x="622" y="1562"/>
                  </a:lnTo>
                  <a:lnTo>
                    <a:pt x="622" y="1564"/>
                  </a:lnTo>
                  <a:lnTo>
                    <a:pt x="622" y="1566"/>
                  </a:lnTo>
                  <a:lnTo>
                    <a:pt x="622" y="1566"/>
                  </a:lnTo>
                  <a:lnTo>
                    <a:pt x="622" y="1570"/>
                  </a:lnTo>
                  <a:lnTo>
                    <a:pt x="622" y="1572"/>
                  </a:lnTo>
                  <a:lnTo>
                    <a:pt x="622" y="1572"/>
                  </a:lnTo>
                  <a:lnTo>
                    <a:pt x="624" y="1574"/>
                  </a:lnTo>
                  <a:lnTo>
                    <a:pt x="624" y="1574"/>
                  </a:lnTo>
                  <a:lnTo>
                    <a:pt x="624" y="1576"/>
                  </a:lnTo>
                  <a:lnTo>
                    <a:pt x="624" y="1576"/>
                  </a:lnTo>
                  <a:lnTo>
                    <a:pt x="624" y="1578"/>
                  </a:lnTo>
                  <a:lnTo>
                    <a:pt x="624" y="1578"/>
                  </a:lnTo>
                  <a:lnTo>
                    <a:pt x="624" y="1582"/>
                  </a:lnTo>
                  <a:lnTo>
                    <a:pt x="624" y="1584"/>
                  </a:lnTo>
                  <a:lnTo>
                    <a:pt x="624" y="1584"/>
                  </a:lnTo>
                  <a:lnTo>
                    <a:pt x="622" y="1588"/>
                  </a:lnTo>
                  <a:lnTo>
                    <a:pt x="622" y="1588"/>
                  </a:lnTo>
                  <a:lnTo>
                    <a:pt x="622" y="1590"/>
                  </a:lnTo>
                  <a:lnTo>
                    <a:pt x="622" y="1590"/>
                  </a:lnTo>
                  <a:lnTo>
                    <a:pt x="620" y="1592"/>
                  </a:lnTo>
                  <a:lnTo>
                    <a:pt x="620" y="1592"/>
                  </a:lnTo>
                  <a:lnTo>
                    <a:pt x="620" y="1596"/>
                  </a:lnTo>
                  <a:lnTo>
                    <a:pt x="620" y="1596"/>
                  </a:lnTo>
                  <a:lnTo>
                    <a:pt x="618" y="1598"/>
                  </a:lnTo>
                  <a:lnTo>
                    <a:pt x="618" y="1598"/>
                  </a:lnTo>
                  <a:lnTo>
                    <a:pt x="618" y="1600"/>
                  </a:lnTo>
                  <a:lnTo>
                    <a:pt x="618" y="1600"/>
                  </a:lnTo>
                  <a:lnTo>
                    <a:pt x="616" y="1604"/>
                  </a:lnTo>
                  <a:lnTo>
                    <a:pt x="616" y="1604"/>
                  </a:lnTo>
                  <a:lnTo>
                    <a:pt x="616" y="1608"/>
                  </a:lnTo>
                  <a:lnTo>
                    <a:pt x="616" y="1608"/>
                  </a:lnTo>
                  <a:lnTo>
                    <a:pt x="616" y="1610"/>
                  </a:lnTo>
                  <a:lnTo>
                    <a:pt x="616" y="1610"/>
                  </a:lnTo>
                  <a:lnTo>
                    <a:pt x="616" y="1612"/>
                  </a:lnTo>
                  <a:lnTo>
                    <a:pt x="616" y="1612"/>
                  </a:lnTo>
                  <a:lnTo>
                    <a:pt x="614" y="1614"/>
                  </a:lnTo>
                  <a:lnTo>
                    <a:pt x="614" y="1614"/>
                  </a:lnTo>
                  <a:lnTo>
                    <a:pt x="614" y="1620"/>
                  </a:lnTo>
                  <a:lnTo>
                    <a:pt x="614" y="1620"/>
                  </a:lnTo>
                  <a:lnTo>
                    <a:pt x="616" y="1626"/>
                  </a:lnTo>
                  <a:lnTo>
                    <a:pt x="616" y="1626"/>
                  </a:lnTo>
                  <a:lnTo>
                    <a:pt x="616" y="1628"/>
                  </a:lnTo>
                  <a:lnTo>
                    <a:pt x="616" y="1628"/>
                  </a:lnTo>
                  <a:lnTo>
                    <a:pt x="616" y="1628"/>
                  </a:lnTo>
                  <a:lnTo>
                    <a:pt x="616" y="1628"/>
                  </a:lnTo>
                  <a:lnTo>
                    <a:pt x="614" y="1632"/>
                  </a:lnTo>
                  <a:lnTo>
                    <a:pt x="614" y="1632"/>
                  </a:lnTo>
                  <a:lnTo>
                    <a:pt x="614" y="1638"/>
                  </a:lnTo>
                  <a:lnTo>
                    <a:pt x="614" y="1638"/>
                  </a:lnTo>
                  <a:lnTo>
                    <a:pt x="614" y="1642"/>
                  </a:lnTo>
                  <a:lnTo>
                    <a:pt x="614" y="1642"/>
                  </a:lnTo>
                  <a:lnTo>
                    <a:pt x="614" y="1644"/>
                  </a:lnTo>
                  <a:lnTo>
                    <a:pt x="614" y="1644"/>
                  </a:lnTo>
                  <a:lnTo>
                    <a:pt x="614" y="1646"/>
                  </a:lnTo>
                  <a:lnTo>
                    <a:pt x="614" y="1646"/>
                  </a:lnTo>
                  <a:lnTo>
                    <a:pt x="612" y="1650"/>
                  </a:lnTo>
                  <a:lnTo>
                    <a:pt x="612" y="1650"/>
                  </a:lnTo>
                  <a:lnTo>
                    <a:pt x="612" y="1654"/>
                  </a:lnTo>
                  <a:lnTo>
                    <a:pt x="612" y="1654"/>
                  </a:lnTo>
                  <a:lnTo>
                    <a:pt x="612" y="1656"/>
                  </a:lnTo>
                  <a:lnTo>
                    <a:pt x="612" y="1656"/>
                  </a:lnTo>
                  <a:lnTo>
                    <a:pt x="612" y="1658"/>
                  </a:lnTo>
                  <a:lnTo>
                    <a:pt x="612" y="1658"/>
                  </a:lnTo>
                  <a:lnTo>
                    <a:pt x="610" y="1664"/>
                  </a:lnTo>
                  <a:lnTo>
                    <a:pt x="610" y="1664"/>
                  </a:lnTo>
                  <a:lnTo>
                    <a:pt x="612" y="1668"/>
                  </a:lnTo>
                  <a:lnTo>
                    <a:pt x="612" y="1670"/>
                  </a:lnTo>
                  <a:lnTo>
                    <a:pt x="612" y="1670"/>
                  </a:lnTo>
                  <a:lnTo>
                    <a:pt x="610" y="1674"/>
                  </a:lnTo>
                  <a:lnTo>
                    <a:pt x="610" y="1674"/>
                  </a:lnTo>
                  <a:lnTo>
                    <a:pt x="610" y="1678"/>
                  </a:lnTo>
                  <a:lnTo>
                    <a:pt x="610" y="1678"/>
                  </a:lnTo>
                  <a:lnTo>
                    <a:pt x="610" y="1680"/>
                  </a:lnTo>
                  <a:lnTo>
                    <a:pt x="608" y="1682"/>
                  </a:lnTo>
                  <a:lnTo>
                    <a:pt x="608" y="1682"/>
                  </a:lnTo>
                  <a:lnTo>
                    <a:pt x="608" y="1686"/>
                  </a:lnTo>
                  <a:lnTo>
                    <a:pt x="608" y="1686"/>
                  </a:lnTo>
                  <a:lnTo>
                    <a:pt x="606" y="1688"/>
                  </a:lnTo>
                  <a:lnTo>
                    <a:pt x="606" y="1688"/>
                  </a:lnTo>
                  <a:lnTo>
                    <a:pt x="606" y="1694"/>
                  </a:lnTo>
                  <a:lnTo>
                    <a:pt x="606" y="1694"/>
                  </a:lnTo>
                  <a:lnTo>
                    <a:pt x="608" y="1698"/>
                  </a:lnTo>
                  <a:lnTo>
                    <a:pt x="608" y="1700"/>
                  </a:lnTo>
                  <a:lnTo>
                    <a:pt x="608" y="1700"/>
                  </a:lnTo>
                  <a:lnTo>
                    <a:pt x="606" y="1704"/>
                  </a:lnTo>
                  <a:lnTo>
                    <a:pt x="606" y="1704"/>
                  </a:lnTo>
                  <a:lnTo>
                    <a:pt x="606" y="1706"/>
                  </a:lnTo>
                  <a:lnTo>
                    <a:pt x="606" y="1706"/>
                  </a:lnTo>
                  <a:lnTo>
                    <a:pt x="606" y="1708"/>
                  </a:lnTo>
                  <a:lnTo>
                    <a:pt x="606" y="1708"/>
                  </a:lnTo>
                  <a:lnTo>
                    <a:pt x="606" y="1712"/>
                  </a:lnTo>
                  <a:lnTo>
                    <a:pt x="606" y="1712"/>
                  </a:lnTo>
                  <a:lnTo>
                    <a:pt x="606" y="1714"/>
                  </a:lnTo>
                  <a:lnTo>
                    <a:pt x="606" y="1714"/>
                  </a:lnTo>
                  <a:lnTo>
                    <a:pt x="606" y="1716"/>
                  </a:lnTo>
                  <a:lnTo>
                    <a:pt x="606" y="1716"/>
                  </a:lnTo>
                  <a:lnTo>
                    <a:pt x="602" y="1720"/>
                  </a:lnTo>
                  <a:lnTo>
                    <a:pt x="602" y="1720"/>
                  </a:lnTo>
                  <a:lnTo>
                    <a:pt x="602" y="1722"/>
                  </a:lnTo>
                  <a:lnTo>
                    <a:pt x="602" y="1722"/>
                  </a:lnTo>
                  <a:lnTo>
                    <a:pt x="602" y="1724"/>
                  </a:lnTo>
                  <a:lnTo>
                    <a:pt x="602" y="1724"/>
                  </a:lnTo>
                  <a:lnTo>
                    <a:pt x="602" y="1730"/>
                  </a:lnTo>
                  <a:lnTo>
                    <a:pt x="602" y="1730"/>
                  </a:lnTo>
                  <a:lnTo>
                    <a:pt x="600" y="1734"/>
                  </a:lnTo>
                  <a:lnTo>
                    <a:pt x="600" y="1734"/>
                  </a:lnTo>
                  <a:lnTo>
                    <a:pt x="600" y="1734"/>
                  </a:lnTo>
                  <a:lnTo>
                    <a:pt x="600" y="1734"/>
                  </a:lnTo>
                  <a:lnTo>
                    <a:pt x="598" y="1740"/>
                  </a:lnTo>
                  <a:lnTo>
                    <a:pt x="598" y="1740"/>
                  </a:lnTo>
                  <a:lnTo>
                    <a:pt x="598" y="1742"/>
                  </a:lnTo>
                  <a:lnTo>
                    <a:pt x="598" y="1742"/>
                  </a:lnTo>
                  <a:lnTo>
                    <a:pt x="596" y="1746"/>
                  </a:lnTo>
                  <a:lnTo>
                    <a:pt x="596" y="1746"/>
                  </a:lnTo>
                  <a:lnTo>
                    <a:pt x="596" y="1748"/>
                  </a:lnTo>
                  <a:lnTo>
                    <a:pt x="596" y="1748"/>
                  </a:lnTo>
                  <a:lnTo>
                    <a:pt x="596" y="1750"/>
                  </a:lnTo>
                  <a:lnTo>
                    <a:pt x="596" y="1750"/>
                  </a:lnTo>
                  <a:lnTo>
                    <a:pt x="596" y="1756"/>
                  </a:lnTo>
                  <a:lnTo>
                    <a:pt x="596" y="1756"/>
                  </a:lnTo>
                  <a:lnTo>
                    <a:pt x="596" y="1756"/>
                  </a:lnTo>
                  <a:lnTo>
                    <a:pt x="596" y="1756"/>
                  </a:lnTo>
                  <a:lnTo>
                    <a:pt x="594" y="1762"/>
                  </a:lnTo>
                  <a:lnTo>
                    <a:pt x="594" y="1762"/>
                  </a:lnTo>
                  <a:lnTo>
                    <a:pt x="594" y="1766"/>
                  </a:lnTo>
                  <a:lnTo>
                    <a:pt x="594" y="1766"/>
                  </a:lnTo>
                  <a:lnTo>
                    <a:pt x="594" y="1768"/>
                  </a:lnTo>
                  <a:lnTo>
                    <a:pt x="594" y="1768"/>
                  </a:lnTo>
                  <a:lnTo>
                    <a:pt x="594" y="1772"/>
                  </a:lnTo>
                  <a:lnTo>
                    <a:pt x="594" y="1772"/>
                  </a:lnTo>
                  <a:lnTo>
                    <a:pt x="594" y="1774"/>
                  </a:lnTo>
                  <a:lnTo>
                    <a:pt x="594" y="1774"/>
                  </a:lnTo>
                  <a:lnTo>
                    <a:pt x="594" y="1776"/>
                  </a:lnTo>
                  <a:lnTo>
                    <a:pt x="594" y="1776"/>
                  </a:lnTo>
                  <a:lnTo>
                    <a:pt x="592" y="1780"/>
                  </a:lnTo>
                  <a:lnTo>
                    <a:pt x="592" y="1780"/>
                  </a:lnTo>
                  <a:lnTo>
                    <a:pt x="592" y="1782"/>
                  </a:lnTo>
                  <a:lnTo>
                    <a:pt x="592" y="1782"/>
                  </a:lnTo>
                  <a:lnTo>
                    <a:pt x="592" y="1786"/>
                  </a:lnTo>
                  <a:lnTo>
                    <a:pt x="592" y="1788"/>
                  </a:lnTo>
                  <a:lnTo>
                    <a:pt x="592" y="1788"/>
                  </a:lnTo>
                  <a:lnTo>
                    <a:pt x="594" y="1794"/>
                  </a:lnTo>
                  <a:lnTo>
                    <a:pt x="594" y="1794"/>
                  </a:lnTo>
                  <a:lnTo>
                    <a:pt x="592" y="1796"/>
                  </a:lnTo>
                  <a:lnTo>
                    <a:pt x="592" y="1796"/>
                  </a:lnTo>
                  <a:lnTo>
                    <a:pt x="592" y="1800"/>
                  </a:lnTo>
                  <a:lnTo>
                    <a:pt x="592" y="1802"/>
                  </a:lnTo>
                  <a:lnTo>
                    <a:pt x="592" y="1804"/>
                  </a:lnTo>
                  <a:lnTo>
                    <a:pt x="592" y="1804"/>
                  </a:lnTo>
                  <a:lnTo>
                    <a:pt x="594" y="1808"/>
                  </a:lnTo>
                  <a:lnTo>
                    <a:pt x="594" y="1808"/>
                  </a:lnTo>
                  <a:lnTo>
                    <a:pt x="592" y="1810"/>
                  </a:lnTo>
                  <a:lnTo>
                    <a:pt x="592" y="1810"/>
                  </a:lnTo>
                  <a:lnTo>
                    <a:pt x="592" y="1814"/>
                  </a:lnTo>
                  <a:lnTo>
                    <a:pt x="592" y="1814"/>
                  </a:lnTo>
                  <a:lnTo>
                    <a:pt x="590" y="1816"/>
                  </a:lnTo>
                  <a:lnTo>
                    <a:pt x="590" y="1816"/>
                  </a:lnTo>
                  <a:lnTo>
                    <a:pt x="588" y="1818"/>
                  </a:lnTo>
                  <a:lnTo>
                    <a:pt x="588" y="1818"/>
                  </a:lnTo>
                  <a:lnTo>
                    <a:pt x="586" y="1822"/>
                  </a:lnTo>
                  <a:lnTo>
                    <a:pt x="586" y="1826"/>
                  </a:lnTo>
                  <a:lnTo>
                    <a:pt x="586" y="1826"/>
                  </a:lnTo>
                  <a:lnTo>
                    <a:pt x="586" y="1832"/>
                  </a:lnTo>
                  <a:lnTo>
                    <a:pt x="586" y="1832"/>
                  </a:lnTo>
                  <a:lnTo>
                    <a:pt x="586" y="1832"/>
                  </a:lnTo>
                  <a:lnTo>
                    <a:pt x="586" y="1836"/>
                  </a:lnTo>
                  <a:lnTo>
                    <a:pt x="586" y="1836"/>
                  </a:lnTo>
                  <a:lnTo>
                    <a:pt x="586" y="1838"/>
                  </a:lnTo>
                  <a:lnTo>
                    <a:pt x="586" y="1838"/>
                  </a:lnTo>
                  <a:lnTo>
                    <a:pt x="586" y="1842"/>
                  </a:lnTo>
                  <a:lnTo>
                    <a:pt x="586" y="1842"/>
                  </a:lnTo>
                  <a:lnTo>
                    <a:pt x="586" y="1844"/>
                  </a:lnTo>
                  <a:lnTo>
                    <a:pt x="586" y="1844"/>
                  </a:lnTo>
                  <a:lnTo>
                    <a:pt x="584" y="1846"/>
                  </a:lnTo>
                  <a:lnTo>
                    <a:pt x="582" y="1848"/>
                  </a:lnTo>
                  <a:lnTo>
                    <a:pt x="582" y="1850"/>
                  </a:lnTo>
                  <a:lnTo>
                    <a:pt x="582" y="1850"/>
                  </a:lnTo>
                  <a:lnTo>
                    <a:pt x="582" y="1856"/>
                  </a:lnTo>
                  <a:lnTo>
                    <a:pt x="582" y="1856"/>
                  </a:lnTo>
                  <a:lnTo>
                    <a:pt x="582" y="1858"/>
                  </a:lnTo>
                  <a:lnTo>
                    <a:pt x="582" y="1858"/>
                  </a:lnTo>
                  <a:lnTo>
                    <a:pt x="582" y="1862"/>
                  </a:lnTo>
                  <a:lnTo>
                    <a:pt x="582" y="1862"/>
                  </a:lnTo>
                  <a:lnTo>
                    <a:pt x="582" y="1864"/>
                  </a:lnTo>
                  <a:lnTo>
                    <a:pt x="582" y="1864"/>
                  </a:lnTo>
                  <a:lnTo>
                    <a:pt x="582" y="1868"/>
                  </a:lnTo>
                  <a:lnTo>
                    <a:pt x="582" y="1868"/>
                  </a:lnTo>
                  <a:lnTo>
                    <a:pt x="582" y="1872"/>
                  </a:lnTo>
                  <a:lnTo>
                    <a:pt x="582" y="1872"/>
                  </a:lnTo>
                  <a:lnTo>
                    <a:pt x="582" y="1874"/>
                  </a:lnTo>
                  <a:lnTo>
                    <a:pt x="582" y="1874"/>
                  </a:lnTo>
                  <a:lnTo>
                    <a:pt x="582" y="1876"/>
                  </a:lnTo>
                  <a:lnTo>
                    <a:pt x="582" y="1876"/>
                  </a:lnTo>
                  <a:lnTo>
                    <a:pt x="580" y="1880"/>
                  </a:lnTo>
                  <a:lnTo>
                    <a:pt x="580" y="1880"/>
                  </a:lnTo>
                  <a:lnTo>
                    <a:pt x="582" y="1886"/>
                  </a:lnTo>
                  <a:lnTo>
                    <a:pt x="582" y="1886"/>
                  </a:lnTo>
                  <a:lnTo>
                    <a:pt x="582" y="1890"/>
                  </a:lnTo>
                  <a:lnTo>
                    <a:pt x="582" y="1892"/>
                  </a:lnTo>
                  <a:lnTo>
                    <a:pt x="582" y="1892"/>
                  </a:lnTo>
                  <a:lnTo>
                    <a:pt x="582" y="1896"/>
                  </a:lnTo>
                  <a:lnTo>
                    <a:pt x="582" y="1896"/>
                  </a:lnTo>
                  <a:lnTo>
                    <a:pt x="582" y="1896"/>
                  </a:lnTo>
                  <a:lnTo>
                    <a:pt x="580" y="1898"/>
                  </a:lnTo>
                  <a:lnTo>
                    <a:pt x="580" y="1898"/>
                  </a:lnTo>
                  <a:lnTo>
                    <a:pt x="580" y="1902"/>
                  </a:lnTo>
                  <a:lnTo>
                    <a:pt x="580" y="1902"/>
                  </a:lnTo>
                  <a:lnTo>
                    <a:pt x="580" y="1906"/>
                  </a:lnTo>
                  <a:lnTo>
                    <a:pt x="580" y="1906"/>
                  </a:lnTo>
                  <a:lnTo>
                    <a:pt x="580" y="1908"/>
                  </a:lnTo>
                  <a:lnTo>
                    <a:pt x="580" y="1908"/>
                  </a:lnTo>
                  <a:lnTo>
                    <a:pt x="580" y="1908"/>
                  </a:lnTo>
                  <a:lnTo>
                    <a:pt x="580" y="1908"/>
                  </a:lnTo>
                  <a:lnTo>
                    <a:pt x="578" y="1912"/>
                  </a:lnTo>
                  <a:lnTo>
                    <a:pt x="578" y="1912"/>
                  </a:lnTo>
                  <a:lnTo>
                    <a:pt x="578" y="1916"/>
                  </a:lnTo>
                  <a:lnTo>
                    <a:pt x="578" y="1916"/>
                  </a:lnTo>
                  <a:lnTo>
                    <a:pt x="578" y="1918"/>
                  </a:lnTo>
                  <a:lnTo>
                    <a:pt x="578" y="1918"/>
                  </a:lnTo>
                  <a:lnTo>
                    <a:pt x="578" y="1922"/>
                  </a:lnTo>
                  <a:lnTo>
                    <a:pt x="578" y="1922"/>
                  </a:lnTo>
                  <a:lnTo>
                    <a:pt x="578" y="1924"/>
                  </a:lnTo>
                  <a:lnTo>
                    <a:pt x="578" y="1924"/>
                  </a:lnTo>
                  <a:lnTo>
                    <a:pt x="576" y="1926"/>
                  </a:lnTo>
                  <a:lnTo>
                    <a:pt x="576" y="1926"/>
                  </a:lnTo>
                  <a:lnTo>
                    <a:pt x="576" y="1928"/>
                  </a:lnTo>
                  <a:lnTo>
                    <a:pt x="576" y="1928"/>
                  </a:lnTo>
                  <a:lnTo>
                    <a:pt x="576" y="1932"/>
                  </a:lnTo>
                  <a:lnTo>
                    <a:pt x="576" y="1932"/>
                  </a:lnTo>
                  <a:lnTo>
                    <a:pt x="576" y="1934"/>
                  </a:lnTo>
                  <a:lnTo>
                    <a:pt x="576" y="1934"/>
                  </a:lnTo>
                  <a:lnTo>
                    <a:pt x="576" y="1936"/>
                  </a:lnTo>
                  <a:lnTo>
                    <a:pt x="576" y="1936"/>
                  </a:lnTo>
                  <a:lnTo>
                    <a:pt x="574" y="1940"/>
                  </a:lnTo>
                  <a:lnTo>
                    <a:pt x="574" y="1940"/>
                  </a:lnTo>
                  <a:lnTo>
                    <a:pt x="576" y="1944"/>
                  </a:lnTo>
                  <a:lnTo>
                    <a:pt x="576" y="1944"/>
                  </a:lnTo>
                  <a:lnTo>
                    <a:pt x="576" y="1946"/>
                  </a:lnTo>
                  <a:lnTo>
                    <a:pt x="576" y="1946"/>
                  </a:lnTo>
                  <a:lnTo>
                    <a:pt x="576" y="1950"/>
                  </a:lnTo>
                  <a:lnTo>
                    <a:pt x="576" y="1952"/>
                  </a:lnTo>
                  <a:lnTo>
                    <a:pt x="576" y="1952"/>
                  </a:lnTo>
                  <a:lnTo>
                    <a:pt x="576" y="1954"/>
                  </a:lnTo>
                  <a:lnTo>
                    <a:pt x="576" y="1954"/>
                  </a:lnTo>
                  <a:lnTo>
                    <a:pt x="574" y="1956"/>
                  </a:lnTo>
                  <a:lnTo>
                    <a:pt x="574" y="1956"/>
                  </a:lnTo>
                  <a:lnTo>
                    <a:pt x="574" y="1960"/>
                  </a:lnTo>
                  <a:lnTo>
                    <a:pt x="574" y="1960"/>
                  </a:lnTo>
                  <a:lnTo>
                    <a:pt x="570" y="1966"/>
                  </a:lnTo>
                  <a:lnTo>
                    <a:pt x="570" y="1966"/>
                  </a:lnTo>
                  <a:lnTo>
                    <a:pt x="568" y="1968"/>
                  </a:lnTo>
                  <a:lnTo>
                    <a:pt x="568" y="1972"/>
                  </a:lnTo>
                  <a:lnTo>
                    <a:pt x="568" y="1972"/>
                  </a:lnTo>
                  <a:lnTo>
                    <a:pt x="568" y="1972"/>
                  </a:lnTo>
                  <a:lnTo>
                    <a:pt x="568" y="1972"/>
                  </a:lnTo>
                  <a:lnTo>
                    <a:pt x="568" y="1974"/>
                  </a:lnTo>
                  <a:lnTo>
                    <a:pt x="568" y="1974"/>
                  </a:lnTo>
                  <a:lnTo>
                    <a:pt x="568" y="1980"/>
                  </a:lnTo>
                  <a:lnTo>
                    <a:pt x="568" y="1980"/>
                  </a:lnTo>
                  <a:lnTo>
                    <a:pt x="570" y="1982"/>
                  </a:lnTo>
                  <a:lnTo>
                    <a:pt x="570" y="1982"/>
                  </a:lnTo>
                  <a:lnTo>
                    <a:pt x="570" y="1984"/>
                  </a:lnTo>
                  <a:lnTo>
                    <a:pt x="570" y="1984"/>
                  </a:lnTo>
                  <a:lnTo>
                    <a:pt x="570" y="1988"/>
                  </a:lnTo>
                  <a:lnTo>
                    <a:pt x="570" y="1988"/>
                  </a:lnTo>
                  <a:lnTo>
                    <a:pt x="570" y="1992"/>
                  </a:lnTo>
                  <a:lnTo>
                    <a:pt x="570" y="1992"/>
                  </a:lnTo>
                  <a:lnTo>
                    <a:pt x="570" y="1992"/>
                  </a:lnTo>
                  <a:lnTo>
                    <a:pt x="570" y="1992"/>
                  </a:lnTo>
                  <a:lnTo>
                    <a:pt x="570" y="1994"/>
                  </a:lnTo>
                  <a:lnTo>
                    <a:pt x="570" y="1994"/>
                  </a:lnTo>
                  <a:lnTo>
                    <a:pt x="568" y="1998"/>
                  </a:lnTo>
                  <a:lnTo>
                    <a:pt x="568" y="1998"/>
                  </a:lnTo>
                  <a:lnTo>
                    <a:pt x="566" y="2002"/>
                  </a:lnTo>
                  <a:lnTo>
                    <a:pt x="566" y="2002"/>
                  </a:lnTo>
                  <a:lnTo>
                    <a:pt x="566" y="2002"/>
                  </a:lnTo>
                  <a:lnTo>
                    <a:pt x="566" y="2004"/>
                  </a:lnTo>
                  <a:lnTo>
                    <a:pt x="566" y="2004"/>
                  </a:lnTo>
                  <a:lnTo>
                    <a:pt x="566" y="2008"/>
                  </a:lnTo>
                  <a:lnTo>
                    <a:pt x="566" y="2008"/>
                  </a:lnTo>
                  <a:lnTo>
                    <a:pt x="566" y="2012"/>
                  </a:lnTo>
                  <a:lnTo>
                    <a:pt x="566" y="2014"/>
                  </a:lnTo>
                  <a:lnTo>
                    <a:pt x="566" y="2014"/>
                  </a:lnTo>
                  <a:lnTo>
                    <a:pt x="564" y="2016"/>
                  </a:lnTo>
                  <a:lnTo>
                    <a:pt x="564" y="2016"/>
                  </a:lnTo>
                  <a:lnTo>
                    <a:pt x="564" y="2018"/>
                  </a:lnTo>
                  <a:lnTo>
                    <a:pt x="564" y="2018"/>
                  </a:lnTo>
                  <a:lnTo>
                    <a:pt x="564" y="2020"/>
                  </a:lnTo>
                  <a:lnTo>
                    <a:pt x="564" y="2020"/>
                  </a:lnTo>
                  <a:lnTo>
                    <a:pt x="562" y="2024"/>
                  </a:lnTo>
                  <a:lnTo>
                    <a:pt x="562" y="2024"/>
                  </a:lnTo>
                  <a:lnTo>
                    <a:pt x="564" y="2028"/>
                  </a:lnTo>
                  <a:lnTo>
                    <a:pt x="564" y="2028"/>
                  </a:lnTo>
                  <a:lnTo>
                    <a:pt x="564" y="2030"/>
                  </a:lnTo>
                  <a:lnTo>
                    <a:pt x="564" y="2030"/>
                  </a:lnTo>
                  <a:lnTo>
                    <a:pt x="564" y="2032"/>
                  </a:lnTo>
                  <a:lnTo>
                    <a:pt x="564" y="2032"/>
                  </a:lnTo>
                  <a:lnTo>
                    <a:pt x="564" y="2036"/>
                  </a:lnTo>
                  <a:lnTo>
                    <a:pt x="564" y="2036"/>
                  </a:lnTo>
                  <a:lnTo>
                    <a:pt x="564" y="2038"/>
                  </a:lnTo>
                  <a:lnTo>
                    <a:pt x="564" y="2038"/>
                  </a:lnTo>
                  <a:lnTo>
                    <a:pt x="564" y="2040"/>
                  </a:lnTo>
                  <a:lnTo>
                    <a:pt x="564" y="2040"/>
                  </a:lnTo>
                  <a:lnTo>
                    <a:pt x="564" y="2042"/>
                  </a:lnTo>
                  <a:lnTo>
                    <a:pt x="564" y="2042"/>
                  </a:lnTo>
                  <a:lnTo>
                    <a:pt x="562" y="2046"/>
                  </a:lnTo>
                  <a:lnTo>
                    <a:pt x="562" y="2046"/>
                  </a:lnTo>
                  <a:lnTo>
                    <a:pt x="562" y="2048"/>
                  </a:lnTo>
                  <a:lnTo>
                    <a:pt x="562" y="2048"/>
                  </a:lnTo>
                  <a:lnTo>
                    <a:pt x="562" y="2052"/>
                  </a:lnTo>
                  <a:lnTo>
                    <a:pt x="562" y="2052"/>
                  </a:lnTo>
                  <a:lnTo>
                    <a:pt x="560" y="2054"/>
                  </a:lnTo>
                  <a:lnTo>
                    <a:pt x="560" y="2056"/>
                  </a:lnTo>
                  <a:lnTo>
                    <a:pt x="560" y="2056"/>
                  </a:lnTo>
                  <a:lnTo>
                    <a:pt x="560" y="2060"/>
                  </a:lnTo>
                  <a:lnTo>
                    <a:pt x="560" y="2060"/>
                  </a:lnTo>
                  <a:lnTo>
                    <a:pt x="560" y="2062"/>
                  </a:lnTo>
                  <a:lnTo>
                    <a:pt x="560" y="2062"/>
                  </a:lnTo>
                  <a:lnTo>
                    <a:pt x="560" y="2064"/>
                  </a:lnTo>
                  <a:lnTo>
                    <a:pt x="560" y="2064"/>
                  </a:lnTo>
                  <a:lnTo>
                    <a:pt x="558" y="2068"/>
                  </a:lnTo>
                  <a:lnTo>
                    <a:pt x="558" y="2068"/>
                  </a:lnTo>
                  <a:lnTo>
                    <a:pt x="556" y="2070"/>
                  </a:lnTo>
                  <a:lnTo>
                    <a:pt x="556" y="2070"/>
                  </a:lnTo>
                  <a:lnTo>
                    <a:pt x="556" y="2072"/>
                  </a:lnTo>
                  <a:lnTo>
                    <a:pt x="556" y="2074"/>
                  </a:lnTo>
                  <a:lnTo>
                    <a:pt x="556" y="2074"/>
                  </a:lnTo>
                  <a:lnTo>
                    <a:pt x="556" y="2074"/>
                  </a:lnTo>
                  <a:lnTo>
                    <a:pt x="556" y="2078"/>
                  </a:lnTo>
                  <a:lnTo>
                    <a:pt x="556" y="2078"/>
                  </a:lnTo>
                  <a:lnTo>
                    <a:pt x="556" y="2080"/>
                  </a:lnTo>
                  <a:lnTo>
                    <a:pt x="556" y="2080"/>
                  </a:lnTo>
                  <a:lnTo>
                    <a:pt x="554" y="2084"/>
                  </a:lnTo>
                  <a:lnTo>
                    <a:pt x="554" y="2084"/>
                  </a:lnTo>
                  <a:lnTo>
                    <a:pt x="554" y="2088"/>
                  </a:lnTo>
                  <a:lnTo>
                    <a:pt x="554" y="2088"/>
                  </a:lnTo>
                  <a:lnTo>
                    <a:pt x="554" y="2092"/>
                  </a:lnTo>
                  <a:lnTo>
                    <a:pt x="554" y="2098"/>
                  </a:lnTo>
                  <a:lnTo>
                    <a:pt x="554" y="2098"/>
                  </a:lnTo>
                  <a:lnTo>
                    <a:pt x="554" y="2100"/>
                  </a:lnTo>
                  <a:lnTo>
                    <a:pt x="554" y="2100"/>
                  </a:lnTo>
                  <a:lnTo>
                    <a:pt x="554" y="2100"/>
                  </a:lnTo>
                  <a:lnTo>
                    <a:pt x="554" y="2100"/>
                  </a:lnTo>
                  <a:lnTo>
                    <a:pt x="554" y="2104"/>
                  </a:lnTo>
                  <a:lnTo>
                    <a:pt x="554" y="2104"/>
                  </a:lnTo>
                  <a:lnTo>
                    <a:pt x="554" y="2106"/>
                  </a:lnTo>
                  <a:lnTo>
                    <a:pt x="554" y="2106"/>
                  </a:lnTo>
                  <a:lnTo>
                    <a:pt x="554" y="2108"/>
                  </a:lnTo>
                  <a:lnTo>
                    <a:pt x="554" y="2108"/>
                  </a:lnTo>
                  <a:lnTo>
                    <a:pt x="552" y="2112"/>
                  </a:lnTo>
                  <a:lnTo>
                    <a:pt x="552" y="2112"/>
                  </a:lnTo>
                  <a:lnTo>
                    <a:pt x="552" y="2116"/>
                  </a:lnTo>
                  <a:lnTo>
                    <a:pt x="552" y="2116"/>
                  </a:lnTo>
                  <a:lnTo>
                    <a:pt x="552" y="2118"/>
                  </a:lnTo>
                  <a:lnTo>
                    <a:pt x="552" y="2118"/>
                  </a:lnTo>
                  <a:lnTo>
                    <a:pt x="552" y="2120"/>
                  </a:lnTo>
                  <a:lnTo>
                    <a:pt x="552" y="2120"/>
                  </a:lnTo>
                  <a:lnTo>
                    <a:pt x="552" y="2124"/>
                  </a:lnTo>
                  <a:lnTo>
                    <a:pt x="552" y="2124"/>
                  </a:lnTo>
                  <a:lnTo>
                    <a:pt x="552" y="2128"/>
                  </a:lnTo>
                  <a:lnTo>
                    <a:pt x="550" y="2128"/>
                  </a:lnTo>
                  <a:lnTo>
                    <a:pt x="550" y="2128"/>
                  </a:lnTo>
                  <a:lnTo>
                    <a:pt x="550" y="2132"/>
                  </a:lnTo>
                  <a:lnTo>
                    <a:pt x="550" y="2132"/>
                  </a:lnTo>
                  <a:lnTo>
                    <a:pt x="550" y="2134"/>
                  </a:lnTo>
                  <a:lnTo>
                    <a:pt x="550" y="2134"/>
                  </a:lnTo>
                  <a:lnTo>
                    <a:pt x="548" y="2140"/>
                  </a:lnTo>
                  <a:lnTo>
                    <a:pt x="548" y="2140"/>
                  </a:lnTo>
                  <a:lnTo>
                    <a:pt x="550" y="2146"/>
                  </a:lnTo>
                  <a:lnTo>
                    <a:pt x="550" y="2146"/>
                  </a:lnTo>
                  <a:lnTo>
                    <a:pt x="548" y="2150"/>
                  </a:lnTo>
                  <a:lnTo>
                    <a:pt x="548" y="2150"/>
                  </a:lnTo>
                  <a:lnTo>
                    <a:pt x="548" y="2150"/>
                  </a:lnTo>
                  <a:lnTo>
                    <a:pt x="548" y="2150"/>
                  </a:lnTo>
                  <a:lnTo>
                    <a:pt x="546" y="2154"/>
                  </a:lnTo>
                  <a:lnTo>
                    <a:pt x="546" y="2160"/>
                  </a:lnTo>
                  <a:lnTo>
                    <a:pt x="546" y="2160"/>
                  </a:lnTo>
                  <a:lnTo>
                    <a:pt x="544" y="2164"/>
                  </a:lnTo>
                  <a:lnTo>
                    <a:pt x="544" y="2164"/>
                  </a:lnTo>
                  <a:lnTo>
                    <a:pt x="544" y="2164"/>
                  </a:lnTo>
                  <a:lnTo>
                    <a:pt x="544" y="2164"/>
                  </a:lnTo>
                  <a:lnTo>
                    <a:pt x="544" y="2170"/>
                  </a:lnTo>
                  <a:lnTo>
                    <a:pt x="544" y="2170"/>
                  </a:lnTo>
                  <a:lnTo>
                    <a:pt x="544" y="2170"/>
                  </a:lnTo>
                  <a:lnTo>
                    <a:pt x="544" y="2170"/>
                  </a:lnTo>
                  <a:lnTo>
                    <a:pt x="540" y="2174"/>
                  </a:lnTo>
                  <a:lnTo>
                    <a:pt x="540" y="2174"/>
                  </a:lnTo>
                  <a:lnTo>
                    <a:pt x="540" y="2178"/>
                  </a:lnTo>
                  <a:lnTo>
                    <a:pt x="540" y="2178"/>
                  </a:lnTo>
                  <a:lnTo>
                    <a:pt x="540" y="2180"/>
                  </a:lnTo>
                  <a:lnTo>
                    <a:pt x="540" y="2180"/>
                  </a:lnTo>
                  <a:lnTo>
                    <a:pt x="540" y="2184"/>
                  </a:lnTo>
                  <a:lnTo>
                    <a:pt x="540" y="2184"/>
                  </a:lnTo>
                  <a:lnTo>
                    <a:pt x="540" y="2186"/>
                  </a:lnTo>
                  <a:lnTo>
                    <a:pt x="540" y="2186"/>
                  </a:lnTo>
                  <a:lnTo>
                    <a:pt x="540" y="2188"/>
                  </a:lnTo>
                  <a:lnTo>
                    <a:pt x="540" y="2188"/>
                  </a:lnTo>
                  <a:lnTo>
                    <a:pt x="538" y="2192"/>
                  </a:lnTo>
                  <a:lnTo>
                    <a:pt x="538" y="2192"/>
                  </a:lnTo>
                  <a:lnTo>
                    <a:pt x="538" y="2196"/>
                  </a:lnTo>
                  <a:lnTo>
                    <a:pt x="538" y="2196"/>
                  </a:lnTo>
                  <a:lnTo>
                    <a:pt x="538" y="2198"/>
                  </a:lnTo>
                  <a:lnTo>
                    <a:pt x="538" y="2198"/>
                  </a:lnTo>
                  <a:lnTo>
                    <a:pt x="538" y="2200"/>
                  </a:lnTo>
                  <a:lnTo>
                    <a:pt x="538" y="2200"/>
                  </a:lnTo>
                  <a:lnTo>
                    <a:pt x="538" y="2204"/>
                  </a:lnTo>
                  <a:lnTo>
                    <a:pt x="538" y="2204"/>
                  </a:lnTo>
                  <a:lnTo>
                    <a:pt x="538" y="2208"/>
                  </a:lnTo>
                  <a:lnTo>
                    <a:pt x="538" y="2208"/>
                  </a:lnTo>
                  <a:lnTo>
                    <a:pt x="538" y="2210"/>
                  </a:lnTo>
                  <a:lnTo>
                    <a:pt x="538" y="2210"/>
                  </a:lnTo>
                  <a:lnTo>
                    <a:pt x="540" y="2212"/>
                  </a:lnTo>
                  <a:lnTo>
                    <a:pt x="540" y="2212"/>
                  </a:lnTo>
                  <a:lnTo>
                    <a:pt x="540" y="2216"/>
                  </a:lnTo>
                  <a:lnTo>
                    <a:pt x="540" y="2216"/>
                  </a:lnTo>
                  <a:lnTo>
                    <a:pt x="540" y="2218"/>
                  </a:lnTo>
                  <a:lnTo>
                    <a:pt x="540" y="2218"/>
                  </a:lnTo>
                  <a:lnTo>
                    <a:pt x="538" y="2220"/>
                  </a:lnTo>
                  <a:lnTo>
                    <a:pt x="538" y="2220"/>
                  </a:lnTo>
                  <a:lnTo>
                    <a:pt x="540" y="2224"/>
                  </a:lnTo>
                  <a:lnTo>
                    <a:pt x="540" y="2224"/>
                  </a:lnTo>
                  <a:lnTo>
                    <a:pt x="540" y="2226"/>
                  </a:lnTo>
                  <a:lnTo>
                    <a:pt x="540" y="2226"/>
                  </a:lnTo>
                  <a:lnTo>
                    <a:pt x="538" y="2228"/>
                  </a:lnTo>
                  <a:lnTo>
                    <a:pt x="538" y="2228"/>
                  </a:lnTo>
                  <a:lnTo>
                    <a:pt x="538" y="2232"/>
                  </a:lnTo>
                  <a:lnTo>
                    <a:pt x="538" y="2232"/>
                  </a:lnTo>
                  <a:lnTo>
                    <a:pt x="538" y="2236"/>
                  </a:lnTo>
                  <a:lnTo>
                    <a:pt x="538" y="2236"/>
                  </a:lnTo>
                  <a:lnTo>
                    <a:pt x="538" y="2238"/>
                  </a:lnTo>
                  <a:lnTo>
                    <a:pt x="538" y="2238"/>
                  </a:lnTo>
                  <a:lnTo>
                    <a:pt x="538" y="2242"/>
                  </a:lnTo>
                  <a:lnTo>
                    <a:pt x="538" y="2242"/>
                  </a:lnTo>
                  <a:lnTo>
                    <a:pt x="536" y="2244"/>
                  </a:lnTo>
                  <a:lnTo>
                    <a:pt x="536" y="2244"/>
                  </a:lnTo>
                  <a:lnTo>
                    <a:pt x="534" y="2246"/>
                  </a:lnTo>
                  <a:lnTo>
                    <a:pt x="534" y="2246"/>
                  </a:lnTo>
                  <a:lnTo>
                    <a:pt x="532" y="2252"/>
                  </a:lnTo>
                  <a:lnTo>
                    <a:pt x="532" y="2254"/>
                  </a:lnTo>
                  <a:lnTo>
                    <a:pt x="532" y="2254"/>
                  </a:lnTo>
                  <a:lnTo>
                    <a:pt x="534" y="2260"/>
                  </a:lnTo>
                  <a:lnTo>
                    <a:pt x="534" y="2260"/>
                  </a:lnTo>
                  <a:lnTo>
                    <a:pt x="536" y="2264"/>
                  </a:lnTo>
                  <a:lnTo>
                    <a:pt x="536" y="2264"/>
                  </a:lnTo>
                  <a:lnTo>
                    <a:pt x="536" y="2266"/>
                  </a:lnTo>
                  <a:lnTo>
                    <a:pt x="536" y="2266"/>
                  </a:lnTo>
                  <a:lnTo>
                    <a:pt x="538" y="2270"/>
                  </a:lnTo>
                  <a:lnTo>
                    <a:pt x="538" y="2270"/>
                  </a:lnTo>
                  <a:lnTo>
                    <a:pt x="536" y="2276"/>
                  </a:lnTo>
                  <a:lnTo>
                    <a:pt x="536" y="2276"/>
                  </a:lnTo>
                  <a:lnTo>
                    <a:pt x="536" y="2278"/>
                  </a:lnTo>
                  <a:lnTo>
                    <a:pt x="536" y="2278"/>
                  </a:lnTo>
                  <a:lnTo>
                    <a:pt x="534" y="2280"/>
                  </a:lnTo>
                  <a:lnTo>
                    <a:pt x="532" y="2282"/>
                  </a:lnTo>
                  <a:lnTo>
                    <a:pt x="532" y="2282"/>
                  </a:lnTo>
                  <a:lnTo>
                    <a:pt x="532" y="2286"/>
                  </a:lnTo>
                  <a:lnTo>
                    <a:pt x="532" y="2286"/>
                  </a:lnTo>
                  <a:lnTo>
                    <a:pt x="530" y="2290"/>
                  </a:lnTo>
                  <a:lnTo>
                    <a:pt x="530" y="2290"/>
                  </a:lnTo>
                  <a:lnTo>
                    <a:pt x="530" y="2292"/>
                  </a:lnTo>
                  <a:lnTo>
                    <a:pt x="530" y="2292"/>
                  </a:lnTo>
                  <a:lnTo>
                    <a:pt x="528" y="2294"/>
                  </a:lnTo>
                  <a:lnTo>
                    <a:pt x="528" y="2294"/>
                  </a:lnTo>
                  <a:lnTo>
                    <a:pt x="528" y="2298"/>
                  </a:lnTo>
                  <a:lnTo>
                    <a:pt x="528" y="2298"/>
                  </a:lnTo>
                  <a:lnTo>
                    <a:pt x="526" y="2302"/>
                  </a:lnTo>
                  <a:lnTo>
                    <a:pt x="526" y="2304"/>
                  </a:lnTo>
                  <a:lnTo>
                    <a:pt x="526" y="2304"/>
                  </a:lnTo>
                  <a:lnTo>
                    <a:pt x="528" y="2308"/>
                  </a:lnTo>
                  <a:lnTo>
                    <a:pt x="528" y="2308"/>
                  </a:lnTo>
                  <a:lnTo>
                    <a:pt x="528" y="2310"/>
                  </a:lnTo>
                  <a:lnTo>
                    <a:pt x="528" y="2310"/>
                  </a:lnTo>
                  <a:lnTo>
                    <a:pt x="528" y="2312"/>
                  </a:lnTo>
                  <a:lnTo>
                    <a:pt x="528" y="2312"/>
                  </a:lnTo>
                  <a:lnTo>
                    <a:pt x="528" y="2318"/>
                  </a:lnTo>
                  <a:lnTo>
                    <a:pt x="528" y="2318"/>
                  </a:lnTo>
                  <a:lnTo>
                    <a:pt x="530" y="2320"/>
                  </a:lnTo>
                  <a:lnTo>
                    <a:pt x="530" y="2320"/>
                  </a:lnTo>
                  <a:lnTo>
                    <a:pt x="528" y="2322"/>
                  </a:lnTo>
                  <a:lnTo>
                    <a:pt x="528" y="2322"/>
                  </a:lnTo>
                  <a:lnTo>
                    <a:pt x="528" y="2324"/>
                  </a:lnTo>
                  <a:lnTo>
                    <a:pt x="528" y="2324"/>
                  </a:lnTo>
                  <a:lnTo>
                    <a:pt x="526" y="2326"/>
                  </a:lnTo>
                  <a:lnTo>
                    <a:pt x="526" y="2326"/>
                  </a:lnTo>
                  <a:lnTo>
                    <a:pt x="524" y="2330"/>
                  </a:lnTo>
                  <a:lnTo>
                    <a:pt x="524" y="2330"/>
                  </a:lnTo>
                  <a:lnTo>
                    <a:pt x="524" y="2336"/>
                  </a:lnTo>
                  <a:lnTo>
                    <a:pt x="524" y="2338"/>
                  </a:lnTo>
                  <a:lnTo>
                    <a:pt x="524" y="2338"/>
                  </a:lnTo>
                  <a:lnTo>
                    <a:pt x="524" y="2342"/>
                  </a:lnTo>
                  <a:lnTo>
                    <a:pt x="524" y="2342"/>
                  </a:lnTo>
                  <a:lnTo>
                    <a:pt x="524" y="2346"/>
                  </a:lnTo>
                  <a:lnTo>
                    <a:pt x="524" y="2346"/>
                  </a:lnTo>
                  <a:lnTo>
                    <a:pt x="524" y="2346"/>
                  </a:lnTo>
                  <a:lnTo>
                    <a:pt x="524" y="2350"/>
                  </a:lnTo>
                  <a:lnTo>
                    <a:pt x="524" y="2350"/>
                  </a:lnTo>
                  <a:lnTo>
                    <a:pt x="524" y="2352"/>
                  </a:lnTo>
                  <a:lnTo>
                    <a:pt x="524" y="2352"/>
                  </a:lnTo>
                  <a:lnTo>
                    <a:pt x="524" y="2354"/>
                  </a:lnTo>
                  <a:lnTo>
                    <a:pt x="524" y="2354"/>
                  </a:lnTo>
                  <a:lnTo>
                    <a:pt x="524" y="2356"/>
                  </a:lnTo>
                  <a:lnTo>
                    <a:pt x="524" y="2356"/>
                  </a:lnTo>
                  <a:lnTo>
                    <a:pt x="522" y="2362"/>
                  </a:lnTo>
                  <a:lnTo>
                    <a:pt x="522" y="2362"/>
                  </a:lnTo>
                  <a:lnTo>
                    <a:pt x="522" y="2368"/>
                  </a:lnTo>
                  <a:lnTo>
                    <a:pt x="520" y="2370"/>
                  </a:lnTo>
                  <a:lnTo>
                    <a:pt x="520" y="2370"/>
                  </a:lnTo>
                  <a:lnTo>
                    <a:pt x="520" y="2374"/>
                  </a:lnTo>
                  <a:lnTo>
                    <a:pt x="520" y="2374"/>
                  </a:lnTo>
                  <a:lnTo>
                    <a:pt x="518" y="2376"/>
                  </a:lnTo>
                  <a:lnTo>
                    <a:pt x="518" y="2376"/>
                  </a:lnTo>
                  <a:lnTo>
                    <a:pt x="518" y="2384"/>
                  </a:lnTo>
                  <a:lnTo>
                    <a:pt x="518" y="2384"/>
                  </a:lnTo>
                  <a:lnTo>
                    <a:pt x="518" y="2386"/>
                  </a:lnTo>
                  <a:lnTo>
                    <a:pt x="518" y="2386"/>
                  </a:lnTo>
                  <a:lnTo>
                    <a:pt x="518" y="2388"/>
                  </a:lnTo>
                  <a:lnTo>
                    <a:pt x="518" y="2388"/>
                  </a:lnTo>
                  <a:lnTo>
                    <a:pt x="518" y="2392"/>
                  </a:lnTo>
                  <a:lnTo>
                    <a:pt x="518" y="2392"/>
                  </a:lnTo>
                  <a:lnTo>
                    <a:pt x="518" y="2396"/>
                  </a:lnTo>
                  <a:lnTo>
                    <a:pt x="518" y="2396"/>
                  </a:lnTo>
                  <a:lnTo>
                    <a:pt x="518" y="2400"/>
                  </a:lnTo>
                  <a:lnTo>
                    <a:pt x="518" y="2400"/>
                  </a:lnTo>
                  <a:lnTo>
                    <a:pt x="518" y="2404"/>
                  </a:lnTo>
                  <a:lnTo>
                    <a:pt x="518" y="2404"/>
                  </a:lnTo>
                  <a:lnTo>
                    <a:pt x="518" y="2408"/>
                  </a:lnTo>
                  <a:lnTo>
                    <a:pt x="518" y="2408"/>
                  </a:lnTo>
                  <a:lnTo>
                    <a:pt x="516" y="2410"/>
                  </a:lnTo>
                  <a:lnTo>
                    <a:pt x="516" y="2410"/>
                  </a:lnTo>
                  <a:lnTo>
                    <a:pt x="514" y="2414"/>
                  </a:lnTo>
                  <a:lnTo>
                    <a:pt x="514" y="2414"/>
                  </a:lnTo>
                  <a:lnTo>
                    <a:pt x="514" y="2420"/>
                  </a:lnTo>
                  <a:lnTo>
                    <a:pt x="514" y="2420"/>
                  </a:lnTo>
                  <a:lnTo>
                    <a:pt x="514" y="2422"/>
                  </a:lnTo>
                  <a:lnTo>
                    <a:pt x="512" y="2422"/>
                  </a:lnTo>
                  <a:lnTo>
                    <a:pt x="512" y="2422"/>
                  </a:lnTo>
                  <a:lnTo>
                    <a:pt x="512" y="2428"/>
                  </a:lnTo>
                  <a:lnTo>
                    <a:pt x="512" y="2428"/>
                  </a:lnTo>
                  <a:lnTo>
                    <a:pt x="512" y="2430"/>
                  </a:lnTo>
                  <a:lnTo>
                    <a:pt x="512" y="2430"/>
                  </a:lnTo>
                  <a:lnTo>
                    <a:pt x="512" y="2434"/>
                  </a:lnTo>
                  <a:lnTo>
                    <a:pt x="512" y="2434"/>
                  </a:lnTo>
                  <a:lnTo>
                    <a:pt x="512" y="2436"/>
                  </a:lnTo>
                  <a:lnTo>
                    <a:pt x="512" y="2436"/>
                  </a:lnTo>
                  <a:lnTo>
                    <a:pt x="512" y="2438"/>
                  </a:lnTo>
                  <a:lnTo>
                    <a:pt x="512" y="2438"/>
                  </a:lnTo>
                  <a:lnTo>
                    <a:pt x="510" y="2440"/>
                  </a:lnTo>
                  <a:lnTo>
                    <a:pt x="510" y="2440"/>
                  </a:lnTo>
                  <a:lnTo>
                    <a:pt x="508" y="2444"/>
                  </a:lnTo>
                  <a:lnTo>
                    <a:pt x="508" y="2444"/>
                  </a:lnTo>
                  <a:lnTo>
                    <a:pt x="508" y="2450"/>
                  </a:lnTo>
                  <a:lnTo>
                    <a:pt x="508" y="2450"/>
                  </a:lnTo>
                  <a:lnTo>
                    <a:pt x="508" y="2454"/>
                  </a:lnTo>
                  <a:lnTo>
                    <a:pt x="508" y="2454"/>
                  </a:lnTo>
                  <a:lnTo>
                    <a:pt x="510" y="2456"/>
                  </a:lnTo>
                  <a:lnTo>
                    <a:pt x="510" y="2456"/>
                  </a:lnTo>
                  <a:lnTo>
                    <a:pt x="508" y="2458"/>
                  </a:lnTo>
                  <a:lnTo>
                    <a:pt x="508" y="2458"/>
                  </a:lnTo>
                  <a:lnTo>
                    <a:pt x="508" y="2462"/>
                  </a:lnTo>
                  <a:lnTo>
                    <a:pt x="508" y="2462"/>
                  </a:lnTo>
                  <a:lnTo>
                    <a:pt x="508" y="2466"/>
                  </a:lnTo>
                  <a:lnTo>
                    <a:pt x="508" y="2466"/>
                  </a:lnTo>
                  <a:lnTo>
                    <a:pt x="508" y="2468"/>
                  </a:lnTo>
                  <a:lnTo>
                    <a:pt x="508" y="2468"/>
                  </a:lnTo>
                  <a:lnTo>
                    <a:pt x="508" y="2470"/>
                  </a:lnTo>
                  <a:lnTo>
                    <a:pt x="508" y="2470"/>
                  </a:lnTo>
                  <a:lnTo>
                    <a:pt x="506" y="2472"/>
                  </a:lnTo>
                  <a:lnTo>
                    <a:pt x="506" y="2472"/>
                  </a:lnTo>
                  <a:lnTo>
                    <a:pt x="506" y="2476"/>
                  </a:lnTo>
                  <a:lnTo>
                    <a:pt x="506" y="2476"/>
                  </a:lnTo>
                  <a:lnTo>
                    <a:pt x="506" y="2478"/>
                  </a:lnTo>
                  <a:lnTo>
                    <a:pt x="506" y="2478"/>
                  </a:lnTo>
                  <a:lnTo>
                    <a:pt x="504" y="2480"/>
                  </a:lnTo>
                  <a:lnTo>
                    <a:pt x="504" y="2480"/>
                  </a:lnTo>
                  <a:lnTo>
                    <a:pt x="504" y="2484"/>
                  </a:lnTo>
                  <a:lnTo>
                    <a:pt x="504" y="2484"/>
                  </a:lnTo>
                  <a:lnTo>
                    <a:pt x="502" y="2486"/>
                  </a:lnTo>
                  <a:lnTo>
                    <a:pt x="502" y="2486"/>
                  </a:lnTo>
                  <a:lnTo>
                    <a:pt x="502" y="2490"/>
                  </a:lnTo>
                  <a:lnTo>
                    <a:pt x="502" y="2490"/>
                  </a:lnTo>
                  <a:lnTo>
                    <a:pt x="500" y="2494"/>
                  </a:lnTo>
                  <a:lnTo>
                    <a:pt x="500" y="2494"/>
                  </a:lnTo>
                  <a:lnTo>
                    <a:pt x="500" y="2496"/>
                  </a:lnTo>
                  <a:lnTo>
                    <a:pt x="500" y="2496"/>
                  </a:lnTo>
                  <a:lnTo>
                    <a:pt x="502" y="2500"/>
                  </a:lnTo>
                  <a:lnTo>
                    <a:pt x="502" y="2500"/>
                  </a:lnTo>
                  <a:lnTo>
                    <a:pt x="502" y="2502"/>
                  </a:lnTo>
                  <a:lnTo>
                    <a:pt x="502" y="2502"/>
                  </a:lnTo>
                  <a:lnTo>
                    <a:pt x="502" y="2506"/>
                  </a:lnTo>
                  <a:lnTo>
                    <a:pt x="502" y="2506"/>
                  </a:lnTo>
                  <a:lnTo>
                    <a:pt x="502" y="2508"/>
                  </a:lnTo>
                  <a:lnTo>
                    <a:pt x="502" y="2508"/>
                  </a:lnTo>
                  <a:lnTo>
                    <a:pt x="500" y="2510"/>
                  </a:lnTo>
                  <a:lnTo>
                    <a:pt x="500" y="2510"/>
                  </a:lnTo>
                  <a:lnTo>
                    <a:pt x="500" y="2514"/>
                  </a:lnTo>
                  <a:lnTo>
                    <a:pt x="500" y="2514"/>
                  </a:lnTo>
                  <a:lnTo>
                    <a:pt x="500" y="2518"/>
                  </a:lnTo>
                  <a:lnTo>
                    <a:pt x="500" y="2522"/>
                  </a:lnTo>
                  <a:lnTo>
                    <a:pt x="500" y="2522"/>
                  </a:lnTo>
                  <a:lnTo>
                    <a:pt x="500" y="2526"/>
                  </a:lnTo>
                  <a:lnTo>
                    <a:pt x="500" y="2526"/>
                  </a:lnTo>
                  <a:lnTo>
                    <a:pt x="502" y="2530"/>
                  </a:lnTo>
                  <a:lnTo>
                    <a:pt x="502" y="2530"/>
                  </a:lnTo>
                  <a:lnTo>
                    <a:pt x="502" y="2532"/>
                  </a:lnTo>
                  <a:lnTo>
                    <a:pt x="502" y="2532"/>
                  </a:lnTo>
                  <a:lnTo>
                    <a:pt x="502" y="2532"/>
                  </a:lnTo>
                  <a:lnTo>
                    <a:pt x="502" y="2532"/>
                  </a:lnTo>
                  <a:lnTo>
                    <a:pt x="500" y="2536"/>
                  </a:lnTo>
                  <a:lnTo>
                    <a:pt x="500" y="2536"/>
                  </a:lnTo>
                  <a:lnTo>
                    <a:pt x="500" y="2538"/>
                  </a:lnTo>
                  <a:lnTo>
                    <a:pt x="500" y="2538"/>
                  </a:lnTo>
                  <a:lnTo>
                    <a:pt x="500" y="2542"/>
                  </a:lnTo>
                  <a:lnTo>
                    <a:pt x="500" y="2542"/>
                  </a:lnTo>
                  <a:lnTo>
                    <a:pt x="500" y="2544"/>
                  </a:lnTo>
                  <a:lnTo>
                    <a:pt x="500" y="2544"/>
                  </a:lnTo>
                  <a:lnTo>
                    <a:pt x="500" y="2546"/>
                  </a:lnTo>
                  <a:lnTo>
                    <a:pt x="500" y="2546"/>
                  </a:lnTo>
                  <a:lnTo>
                    <a:pt x="498" y="2550"/>
                  </a:lnTo>
                  <a:lnTo>
                    <a:pt x="498" y="2550"/>
                  </a:lnTo>
                  <a:lnTo>
                    <a:pt x="498" y="2552"/>
                  </a:lnTo>
                  <a:lnTo>
                    <a:pt x="498" y="2552"/>
                  </a:lnTo>
                  <a:lnTo>
                    <a:pt x="496" y="2554"/>
                  </a:lnTo>
                  <a:lnTo>
                    <a:pt x="496" y="2554"/>
                  </a:lnTo>
                  <a:lnTo>
                    <a:pt x="496" y="2564"/>
                  </a:lnTo>
                  <a:lnTo>
                    <a:pt x="496" y="2564"/>
                  </a:lnTo>
                  <a:lnTo>
                    <a:pt x="496" y="2566"/>
                  </a:lnTo>
                  <a:lnTo>
                    <a:pt x="496" y="2566"/>
                  </a:lnTo>
                  <a:lnTo>
                    <a:pt x="496" y="2568"/>
                  </a:lnTo>
                  <a:lnTo>
                    <a:pt x="496" y="2568"/>
                  </a:lnTo>
                  <a:lnTo>
                    <a:pt x="494" y="2570"/>
                  </a:lnTo>
                  <a:lnTo>
                    <a:pt x="494" y="2570"/>
                  </a:lnTo>
                  <a:lnTo>
                    <a:pt x="494" y="2574"/>
                  </a:lnTo>
                  <a:lnTo>
                    <a:pt x="494" y="2574"/>
                  </a:lnTo>
                  <a:lnTo>
                    <a:pt x="494" y="2580"/>
                  </a:lnTo>
                  <a:lnTo>
                    <a:pt x="494" y="2580"/>
                  </a:lnTo>
                  <a:lnTo>
                    <a:pt x="494" y="2586"/>
                  </a:lnTo>
                  <a:lnTo>
                    <a:pt x="494" y="2586"/>
                  </a:lnTo>
                  <a:lnTo>
                    <a:pt x="494" y="2588"/>
                  </a:lnTo>
                  <a:lnTo>
                    <a:pt x="494" y="2588"/>
                  </a:lnTo>
                  <a:lnTo>
                    <a:pt x="492" y="2592"/>
                  </a:lnTo>
                  <a:lnTo>
                    <a:pt x="492" y="2592"/>
                  </a:lnTo>
                  <a:lnTo>
                    <a:pt x="494" y="2596"/>
                  </a:lnTo>
                  <a:lnTo>
                    <a:pt x="494" y="2596"/>
                  </a:lnTo>
                  <a:lnTo>
                    <a:pt x="494" y="2598"/>
                  </a:lnTo>
                  <a:lnTo>
                    <a:pt x="494" y="2598"/>
                  </a:lnTo>
                  <a:lnTo>
                    <a:pt x="494" y="2600"/>
                  </a:lnTo>
                  <a:lnTo>
                    <a:pt x="494" y="2600"/>
                  </a:lnTo>
                  <a:lnTo>
                    <a:pt x="492" y="2602"/>
                  </a:lnTo>
                  <a:lnTo>
                    <a:pt x="492" y="2602"/>
                  </a:lnTo>
                  <a:lnTo>
                    <a:pt x="492" y="2606"/>
                  </a:lnTo>
                  <a:lnTo>
                    <a:pt x="492" y="2606"/>
                  </a:lnTo>
                  <a:lnTo>
                    <a:pt x="492" y="2608"/>
                  </a:lnTo>
                  <a:lnTo>
                    <a:pt x="492" y="2608"/>
                  </a:lnTo>
                  <a:lnTo>
                    <a:pt x="492" y="2608"/>
                  </a:lnTo>
                  <a:lnTo>
                    <a:pt x="490" y="2614"/>
                  </a:lnTo>
                  <a:lnTo>
                    <a:pt x="490" y="2614"/>
                  </a:lnTo>
                  <a:lnTo>
                    <a:pt x="490" y="2618"/>
                  </a:lnTo>
                  <a:lnTo>
                    <a:pt x="490" y="2618"/>
                  </a:lnTo>
                  <a:lnTo>
                    <a:pt x="490" y="2620"/>
                  </a:lnTo>
                  <a:lnTo>
                    <a:pt x="490" y="2620"/>
                  </a:lnTo>
                  <a:lnTo>
                    <a:pt x="490" y="2626"/>
                  </a:lnTo>
                  <a:lnTo>
                    <a:pt x="490" y="2626"/>
                  </a:lnTo>
                  <a:lnTo>
                    <a:pt x="490" y="2628"/>
                  </a:lnTo>
                  <a:lnTo>
                    <a:pt x="490" y="2628"/>
                  </a:lnTo>
                  <a:lnTo>
                    <a:pt x="488" y="2630"/>
                  </a:lnTo>
                  <a:lnTo>
                    <a:pt x="488" y="2630"/>
                  </a:lnTo>
                  <a:lnTo>
                    <a:pt x="488" y="2634"/>
                  </a:lnTo>
                  <a:lnTo>
                    <a:pt x="488" y="2634"/>
                  </a:lnTo>
                  <a:lnTo>
                    <a:pt x="488" y="2636"/>
                  </a:lnTo>
                  <a:lnTo>
                    <a:pt x="488" y="2636"/>
                  </a:lnTo>
                  <a:lnTo>
                    <a:pt x="486" y="2638"/>
                  </a:lnTo>
                  <a:lnTo>
                    <a:pt x="486" y="2638"/>
                  </a:lnTo>
                  <a:lnTo>
                    <a:pt x="486" y="2638"/>
                  </a:lnTo>
                  <a:lnTo>
                    <a:pt x="484" y="2644"/>
                  </a:lnTo>
                  <a:lnTo>
                    <a:pt x="482" y="2646"/>
                  </a:lnTo>
                  <a:lnTo>
                    <a:pt x="482" y="2646"/>
                  </a:lnTo>
                  <a:lnTo>
                    <a:pt x="482" y="2650"/>
                  </a:lnTo>
                  <a:lnTo>
                    <a:pt x="482" y="2652"/>
                  </a:lnTo>
                  <a:lnTo>
                    <a:pt x="482" y="2652"/>
                  </a:lnTo>
                  <a:lnTo>
                    <a:pt x="482" y="2654"/>
                  </a:lnTo>
                  <a:lnTo>
                    <a:pt x="482" y="2654"/>
                  </a:lnTo>
                  <a:lnTo>
                    <a:pt x="480" y="2658"/>
                  </a:lnTo>
                  <a:lnTo>
                    <a:pt x="480" y="2658"/>
                  </a:lnTo>
                  <a:lnTo>
                    <a:pt x="480" y="2664"/>
                  </a:lnTo>
                  <a:lnTo>
                    <a:pt x="480" y="2664"/>
                  </a:lnTo>
                  <a:lnTo>
                    <a:pt x="482" y="2668"/>
                  </a:lnTo>
                  <a:lnTo>
                    <a:pt x="482" y="2668"/>
                  </a:lnTo>
                  <a:lnTo>
                    <a:pt x="484" y="2668"/>
                  </a:lnTo>
                  <a:lnTo>
                    <a:pt x="484" y="2668"/>
                  </a:lnTo>
                  <a:lnTo>
                    <a:pt x="482" y="2670"/>
                  </a:lnTo>
                  <a:lnTo>
                    <a:pt x="482" y="2670"/>
                  </a:lnTo>
                  <a:lnTo>
                    <a:pt x="482" y="2676"/>
                  </a:lnTo>
                  <a:lnTo>
                    <a:pt x="482" y="2676"/>
                  </a:lnTo>
                  <a:lnTo>
                    <a:pt x="482" y="2680"/>
                  </a:lnTo>
                  <a:lnTo>
                    <a:pt x="482" y="2680"/>
                  </a:lnTo>
                  <a:lnTo>
                    <a:pt x="484" y="2684"/>
                  </a:lnTo>
                  <a:lnTo>
                    <a:pt x="484" y="2684"/>
                  </a:lnTo>
                  <a:lnTo>
                    <a:pt x="484" y="2686"/>
                  </a:lnTo>
                  <a:lnTo>
                    <a:pt x="484" y="2686"/>
                  </a:lnTo>
                  <a:lnTo>
                    <a:pt x="484" y="2686"/>
                  </a:lnTo>
                  <a:lnTo>
                    <a:pt x="484" y="2686"/>
                  </a:lnTo>
                  <a:lnTo>
                    <a:pt x="482" y="2690"/>
                  </a:lnTo>
                  <a:lnTo>
                    <a:pt x="482" y="2694"/>
                  </a:lnTo>
                  <a:lnTo>
                    <a:pt x="482" y="2694"/>
                  </a:lnTo>
                  <a:lnTo>
                    <a:pt x="482" y="2696"/>
                  </a:lnTo>
                  <a:lnTo>
                    <a:pt x="482" y="2696"/>
                  </a:lnTo>
                  <a:lnTo>
                    <a:pt x="482" y="2700"/>
                  </a:lnTo>
                  <a:lnTo>
                    <a:pt x="482" y="2700"/>
                  </a:lnTo>
                  <a:lnTo>
                    <a:pt x="482" y="2702"/>
                  </a:lnTo>
                  <a:lnTo>
                    <a:pt x="482" y="2702"/>
                  </a:lnTo>
                  <a:lnTo>
                    <a:pt x="482" y="2704"/>
                  </a:lnTo>
                  <a:lnTo>
                    <a:pt x="482" y="2704"/>
                  </a:lnTo>
                  <a:lnTo>
                    <a:pt x="482" y="2708"/>
                  </a:lnTo>
                  <a:lnTo>
                    <a:pt x="482" y="2708"/>
                  </a:lnTo>
                  <a:lnTo>
                    <a:pt x="482" y="2712"/>
                  </a:lnTo>
                  <a:lnTo>
                    <a:pt x="482" y="2712"/>
                  </a:lnTo>
                  <a:lnTo>
                    <a:pt x="482" y="2714"/>
                  </a:lnTo>
                  <a:lnTo>
                    <a:pt x="482" y="2714"/>
                  </a:lnTo>
                  <a:lnTo>
                    <a:pt x="480" y="2716"/>
                  </a:lnTo>
                  <a:lnTo>
                    <a:pt x="480" y="2716"/>
                  </a:lnTo>
                  <a:lnTo>
                    <a:pt x="478" y="2718"/>
                  </a:lnTo>
                  <a:lnTo>
                    <a:pt x="478" y="2718"/>
                  </a:lnTo>
                  <a:lnTo>
                    <a:pt x="480" y="2722"/>
                  </a:lnTo>
                  <a:lnTo>
                    <a:pt x="480" y="2722"/>
                  </a:lnTo>
                  <a:lnTo>
                    <a:pt x="480" y="2724"/>
                  </a:lnTo>
                  <a:lnTo>
                    <a:pt x="480" y="2724"/>
                  </a:lnTo>
                  <a:lnTo>
                    <a:pt x="478" y="2726"/>
                  </a:lnTo>
                  <a:lnTo>
                    <a:pt x="478" y="2726"/>
                  </a:lnTo>
                  <a:lnTo>
                    <a:pt x="476" y="2730"/>
                  </a:lnTo>
                  <a:lnTo>
                    <a:pt x="476" y="2730"/>
                  </a:lnTo>
                  <a:lnTo>
                    <a:pt x="476" y="2734"/>
                  </a:lnTo>
                  <a:lnTo>
                    <a:pt x="476" y="2734"/>
                  </a:lnTo>
                  <a:lnTo>
                    <a:pt x="476" y="2734"/>
                  </a:lnTo>
                  <a:lnTo>
                    <a:pt x="476" y="2734"/>
                  </a:lnTo>
                  <a:lnTo>
                    <a:pt x="472" y="2740"/>
                  </a:lnTo>
                  <a:lnTo>
                    <a:pt x="472" y="2740"/>
                  </a:lnTo>
                  <a:lnTo>
                    <a:pt x="472" y="2744"/>
                  </a:lnTo>
                  <a:lnTo>
                    <a:pt x="472" y="2744"/>
                  </a:lnTo>
                  <a:lnTo>
                    <a:pt x="472" y="2746"/>
                  </a:lnTo>
                  <a:lnTo>
                    <a:pt x="472" y="2746"/>
                  </a:lnTo>
                  <a:lnTo>
                    <a:pt x="470" y="2748"/>
                  </a:lnTo>
                  <a:lnTo>
                    <a:pt x="470" y="2748"/>
                  </a:lnTo>
                  <a:lnTo>
                    <a:pt x="470" y="2752"/>
                  </a:lnTo>
                  <a:lnTo>
                    <a:pt x="470" y="2752"/>
                  </a:lnTo>
                  <a:lnTo>
                    <a:pt x="470" y="2756"/>
                  </a:lnTo>
                  <a:lnTo>
                    <a:pt x="470" y="2756"/>
                  </a:lnTo>
                  <a:lnTo>
                    <a:pt x="470" y="2758"/>
                  </a:lnTo>
                  <a:lnTo>
                    <a:pt x="470" y="2758"/>
                  </a:lnTo>
                  <a:lnTo>
                    <a:pt x="468" y="2762"/>
                  </a:lnTo>
                  <a:lnTo>
                    <a:pt x="468" y="2762"/>
                  </a:lnTo>
                  <a:lnTo>
                    <a:pt x="468" y="2766"/>
                  </a:lnTo>
                  <a:lnTo>
                    <a:pt x="468" y="2768"/>
                  </a:lnTo>
                  <a:lnTo>
                    <a:pt x="468" y="2768"/>
                  </a:lnTo>
                  <a:lnTo>
                    <a:pt x="470" y="2770"/>
                  </a:lnTo>
                  <a:lnTo>
                    <a:pt x="470" y="2770"/>
                  </a:lnTo>
                  <a:lnTo>
                    <a:pt x="470" y="2774"/>
                  </a:lnTo>
                  <a:lnTo>
                    <a:pt x="470" y="2774"/>
                  </a:lnTo>
                  <a:lnTo>
                    <a:pt x="470" y="2776"/>
                  </a:lnTo>
                  <a:lnTo>
                    <a:pt x="470" y="2776"/>
                  </a:lnTo>
                  <a:lnTo>
                    <a:pt x="470" y="2778"/>
                  </a:lnTo>
                  <a:lnTo>
                    <a:pt x="470" y="2778"/>
                  </a:lnTo>
                  <a:lnTo>
                    <a:pt x="468" y="2782"/>
                  </a:lnTo>
                  <a:lnTo>
                    <a:pt x="468" y="2782"/>
                  </a:lnTo>
                  <a:lnTo>
                    <a:pt x="470" y="2788"/>
                  </a:lnTo>
                  <a:lnTo>
                    <a:pt x="470" y="2788"/>
                  </a:lnTo>
                  <a:lnTo>
                    <a:pt x="470" y="2792"/>
                  </a:lnTo>
                  <a:lnTo>
                    <a:pt x="470" y="2792"/>
                  </a:lnTo>
                  <a:lnTo>
                    <a:pt x="470" y="2794"/>
                  </a:lnTo>
                  <a:lnTo>
                    <a:pt x="470" y="2794"/>
                  </a:lnTo>
                  <a:lnTo>
                    <a:pt x="470" y="2796"/>
                  </a:lnTo>
                  <a:lnTo>
                    <a:pt x="470" y="2796"/>
                  </a:lnTo>
                  <a:lnTo>
                    <a:pt x="468" y="2802"/>
                  </a:lnTo>
                  <a:lnTo>
                    <a:pt x="468" y="2802"/>
                  </a:lnTo>
                  <a:lnTo>
                    <a:pt x="468" y="2804"/>
                  </a:lnTo>
                  <a:lnTo>
                    <a:pt x="468" y="2804"/>
                  </a:lnTo>
                  <a:lnTo>
                    <a:pt x="468" y="2806"/>
                  </a:lnTo>
                  <a:lnTo>
                    <a:pt x="468" y="2806"/>
                  </a:lnTo>
                  <a:lnTo>
                    <a:pt x="468" y="2810"/>
                  </a:lnTo>
                  <a:lnTo>
                    <a:pt x="468" y="2810"/>
                  </a:lnTo>
                  <a:lnTo>
                    <a:pt x="466" y="2812"/>
                  </a:lnTo>
                  <a:lnTo>
                    <a:pt x="466" y="2812"/>
                  </a:lnTo>
                  <a:lnTo>
                    <a:pt x="466" y="2814"/>
                  </a:lnTo>
                  <a:lnTo>
                    <a:pt x="466" y="2814"/>
                  </a:lnTo>
                  <a:lnTo>
                    <a:pt x="464" y="2818"/>
                  </a:lnTo>
                  <a:lnTo>
                    <a:pt x="464" y="2818"/>
                  </a:lnTo>
                  <a:lnTo>
                    <a:pt x="464" y="2820"/>
                  </a:lnTo>
                  <a:lnTo>
                    <a:pt x="464" y="2820"/>
                  </a:lnTo>
                  <a:lnTo>
                    <a:pt x="464" y="2826"/>
                  </a:lnTo>
                  <a:lnTo>
                    <a:pt x="464" y="2826"/>
                  </a:lnTo>
                  <a:lnTo>
                    <a:pt x="464" y="2828"/>
                  </a:lnTo>
                  <a:lnTo>
                    <a:pt x="464" y="2828"/>
                  </a:lnTo>
                  <a:lnTo>
                    <a:pt x="464" y="2830"/>
                  </a:lnTo>
                  <a:lnTo>
                    <a:pt x="464" y="2830"/>
                  </a:lnTo>
                  <a:lnTo>
                    <a:pt x="462" y="2832"/>
                  </a:lnTo>
                  <a:lnTo>
                    <a:pt x="462" y="2832"/>
                  </a:lnTo>
                  <a:lnTo>
                    <a:pt x="462" y="2836"/>
                  </a:lnTo>
                  <a:lnTo>
                    <a:pt x="462" y="2836"/>
                  </a:lnTo>
                  <a:lnTo>
                    <a:pt x="462" y="2838"/>
                  </a:lnTo>
                  <a:lnTo>
                    <a:pt x="462" y="2838"/>
                  </a:lnTo>
                  <a:lnTo>
                    <a:pt x="460" y="2842"/>
                  </a:lnTo>
                  <a:lnTo>
                    <a:pt x="460" y="2842"/>
                  </a:lnTo>
                  <a:lnTo>
                    <a:pt x="460" y="2842"/>
                  </a:lnTo>
                  <a:lnTo>
                    <a:pt x="460" y="2842"/>
                  </a:lnTo>
                  <a:lnTo>
                    <a:pt x="458" y="2846"/>
                  </a:lnTo>
                  <a:lnTo>
                    <a:pt x="458" y="2846"/>
                  </a:lnTo>
                  <a:lnTo>
                    <a:pt x="458" y="2850"/>
                  </a:lnTo>
                  <a:lnTo>
                    <a:pt x="458" y="2850"/>
                  </a:lnTo>
                  <a:lnTo>
                    <a:pt x="458" y="2852"/>
                  </a:lnTo>
                  <a:lnTo>
                    <a:pt x="458" y="2852"/>
                  </a:lnTo>
                  <a:lnTo>
                    <a:pt x="458" y="2856"/>
                  </a:lnTo>
                  <a:lnTo>
                    <a:pt x="458" y="2856"/>
                  </a:lnTo>
                  <a:lnTo>
                    <a:pt x="458" y="2858"/>
                  </a:lnTo>
                  <a:lnTo>
                    <a:pt x="458" y="2858"/>
                  </a:lnTo>
                  <a:lnTo>
                    <a:pt x="458" y="2860"/>
                  </a:lnTo>
                  <a:lnTo>
                    <a:pt x="458" y="2860"/>
                  </a:lnTo>
                  <a:lnTo>
                    <a:pt x="456" y="2864"/>
                  </a:lnTo>
                  <a:lnTo>
                    <a:pt x="456" y="2864"/>
                  </a:lnTo>
                  <a:lnTo>
                    <a:pt x="456" y="2868"/>
                  </a:lnTo>
                  <a:lnTo>
                    <a:pt x="456" y="2868"/>
                  </a:lnTo>
                  <a:lnTo>
                    <a:pt x="456" y="2870"/>
                  </a:lnTo>
                  <a:lnTo>
                    <a:pt x="456" y="2870"/>
                  </a:lnTo>
                  <a:lnTo>
                    <a:pt x="458" y="2876"/>
                  </a:lnTo>
                  <a:lnTo>
                    <a:pt x="458" y="2880"/>
                  </a:lnTo>
                  <a:lnTo>
                    <a:pt x="458" y="2880"/>
                  </a:lnTo>
                  <a:lnTo>
                    <a:pt x="456" y="2882"/>
                  </a:lnTo>
                  <a:lnTo>
                    <a:pt x="456" y="2886"/>
                  </a:lnTo>
                  <a:lnTo>
                    <a:pt x="456" y="2886"/>
                  </a:lnTo>
                  <a:lnTo>
                    <a:pt x="454" y="2888"/>
                  </a:lnTo>
                  <a:lnTo>
                    <a:pt x="454" y="2888"/>
                  </a:lnTo>
                  <a:lnTo>
                    <a:pt x="454" y="2894"/>
                  </a:lnTo>
                  <a:lnTo>
                    <a:pt x="454" y="2894"/>
                  </a:lnTo>
                  <a:lnTo>
                    <a:pt x="454" y="2896"/>
                  </a:lnTo>
                  <a:lnTo>
                    <a:pt x="454" y="2896"/>
                  </a:lnTo>
                  <a:lnTo>
                    <a:pt x="454" y="2900"/>
                  </a:lnTo>
                  <a:lnTo>
                    <a:pt x="454" y="2900"/>
                  </a:lnTo>
                  <a:lnTo>
                    <a:pt x="456" y="2902"/>
                  </a:lnTo>
                  <a:lnTo>
                    <a:pt x="456" y="2902"/>
                  </a:lnTo>
                  <a:lnTo>
                    <a:pt x="456" y="2904"/>
                  </a:lnTo>
                  <a:lnTo>
                    <a:pt x="456" y="2904"/>
                  </a:lnTo>
                  <a:lnTo>
                    <a:pt x="454" y="2908"/>
                  </a:lnTo>
                  <a:lnTo>
                    <a:pt x="454" y="2908"/>
                  </a:lnTo>
                  <a:lnTo>
                    <a:pt x="454" y="2910"/>
                  </a:lnTo>
                  <a:lnTo>
                    <a:pt x="454" y="2910"/>
                  </a:lnTo>
                  <a:lnTo>
                    <a:pt x="454" y="2914"/>
                  </a:lnTo>
                  <a:lnTo>
                    <a:pt x="454" y="2914"/>
                  </a:lnTo>
                  <a:lnTo>
                    <a:pt x="454" y="2916"/>
                  </a:lnTo>
                  <a:lnTo>
                    <a:pt x="454" y="2916"/>
                  </a:lnTo>
                  <a:lnTo>
                    <a:pt x="454" y="2918"/>
                  </a:lnTo>
                  <a:lnTo>
                    <a:pt x="454" y="2918"/>
                  </a:lnTo>
                  <a:lnTo>
                    <a:pt x="452" y="2922"/>
                  </a:lnTo>
                  <a:lnTo>
                    <a:pt x="452" y="2922"/>
                  </a:lnTo>
                  <a:lnTo>
                    <a:pt x="452" y="2924"/>
                  </a:lnTo>
                  <a:lnTo>
                    <a:pt x="452" y="2924"/>
                  </a:lnTo>
                  <a:lnTo>
                    <a:pt x="450" y="2928"/>
                  </a:lnTo>
                  <a:lnTo>
                    <a:pt x="450" y="2928"/>
                  </a:lnTo>
                  <a:lnTo>
                    <a:pt x="450" y="2928"/>
                  </a:lnTo>
                  <a:lnTo>
                    <a:pt x="450" y="2928"/>
                  </a:lnTo>
                  <a:lnTo>
                    <a:pt x="448" y="2934"/>
                  </a:lnTo>
                  <a:lnTo>
                    <a:pt x="448" y="2934"/>
                  </a:lnTo>
                  <a:lnTo>
                    <a:pt x="450" y="2938"/>
                  </a:lnTo>
                  <a:lnTo>
                    <a:pt x="450" y="2938"/>
                  </a:lnTo>
                  <a:lnTo>
                    <a:pt x="450" y="2940"/>
                  </a:lnTo>
                  <a:lnTo>
                    <a:pt x="450" y="2940"/>
                  </a:lnTo>
                  <a:lnTo>
                    <a:pt x="450" y="2940"/>
                  </a:lnTo>
                  <a:lnTo>
                    <a:pt x="450" y="2940"/>
                  </a:lnTo>
                  <a:lnTo>
                    <a:pt x="448" y="2944"/>
                  </a:lnTo>
                  <a:lnTo>
                    <a:pt x="448" y="2944"/>
                  </a:lnTo>
                  <a:lnTo>
                    <a:pt x="450" y="2948"/>
                  </a:lnTo>
                  <a:lnTo>
                    <a:pt x="450" y="2948"/>
                  </a:lnTo>
                  <a:lnTo>
                    <a:pt x="450" y="2950"/>
                  </a:lnTo>
                  <a:lnTo>
                    <a:pt x="450" y="2950"/>
                  </a:lnTo>
                  <a:lnTo>
                    <a:pt x="450" y="2952"/>
                  </a:lnTo>
                  <a:lnTo>
                    <a:pt x="448" y="2954"/>
                  </a:lnTo>
                  <a:lnTo>
                    <a:pt x="448" y="2954"/>
                  </a:lnTo>
                  <a:lnTo>
                    <a:pt x="446" y="2954"/>
                  </a:lnTo>
                  <a:lnTo>
                    <a:pt x="444" y="2958"/>
                  </a:lnTo>
                  <a:lnTo>
                    <a:pt x="444" y="2958"/>
                  </a:lnTo>
                  <a:lnTo>
                    <a:pt x="444" y="2962"/>
                  </a:lnTo>
                  <a:lnTo>
                    <a:pt x="444" y="2962"/>
                  </a:lnTo>
                  <a:lnTo>
                    <a:pt x="444" y="2964"/>
                  </a:lnTo>
                  <a:lnTo>
                    <a:pt x="444" y="2964"/>
                  </a:lnTo>
                  <a:lnTo>
                    <a:pt x="444" y="2966"/>
                  </a:lnTo>
                  <a:lnTo>
                    <a:pt x="444" y="2966"/>
                  </a:lnTo>
                  <a:lnTo>
                    <a:pt x="444" y="2970"/>
                  </a:lnTo>
                  <a:lnTo>
                    <a:pt x="444" y="2970"/>
                  </a:lnTo>
                  <a:lnTo>
                    <a:pt x="444" y="2974"/>
                  </a:lnTo>
                  <a:lnTo>
                    <a:pt x="444" y="2974"/>
                  </a:lnTo>
                  <a:lnTo>
                    <a:pt x="444" y="2976"/>
                  </a:lnTo>
                  <a:lnTo>
                    <a:pt x="444" y="2976"/>
                  </a:lnTo>
                  <a:lnTo>
                    <a:pt x="444" y="2980"/>
                  </a:lnTo>
                  <a:lnTo>
                    <a:pt x="444" y="2980"/>
                  </a:lnTo>
                  <a:lnTo>
                    <a:pt x="444" y="2982"/>
                  </a:lnTo>
                  <a:lnTo>
                    <a:pt x="444" y="2982"/>
                  </a:lnTo>
                  <a:lnTo>
                    <a:pt x="444" y="2986"/>
                  </a:lnTo>
                  <a:lnTo>
                    <a:pt x="444" y="2986"/>
                  </a:lnTo>
                  <a:lnTo>
                    <a:pt x="444" y="2988"/>
                  </a:lnTo>
                  <a:lnTo>
                    <a:pt x="444" y="2988"/>
                  </a:lnTo>
                  <a:lnTo>
                    <a:pt x="444" y="2992"/>
                  </a:lnTo>
                  <a:lnTo>
                    <a:pt x="444" y="2992"/>
                  </a:lnTo>
                  <a:lnTo>
                    <a:pt x="444" y="2994"/>
                  </a:lnTo>
                  <a:lnTo>
                    <a:pt x="444" y="2994"/>
                  </a:lnTo>
                  <a:lnTo>
                    <a:pt x="442" y="3000"/>
                  </a:lnTo>
                  <a:lnTo>
                    <a:pt x="442" y="3000"/>
                  </a:lnTo>
                  <a:lnTo>
                    <a:pt x="442" y="3004"/>
                  </a:lnTo>
                  <a:lnTo>
                    <a:pt x="442" y="3004"/>
                  </a:lnTo>
                  <a:lnTo>
                    <a:pt x="440" y="3006"/>
                  </a:lnTo>
                  <a:lnTo>
                    <a:pt x="440" y="3006"/>
                  </a:lnTo>
                  <a:lnTo>
                    <a:pt x="440" y="3006"/>
                  </a:lnTo>
                  <a:lnTo>
                    <a:pt x="440" y="3006"/>
                  </a:lnTo>
                  <a:lnTo>
                    <a:pt x="440" y="3014"/>
                  </a:lnTo>
                  <a:lnTo>
                    <a:pt x="440" y="3014"/>
                  </a:lnTo>
                  <a:lnTo>
                    <a:pt x="440" y="3016"/>
                  </a:lnTo>
                  <a:lnTo>
                    <a:pt x="440" y="3016"/>
                  </a:lnTo>
                  <a:lnTo>
                    <a:pt x="440" y="3020"/>
                  </a:lnTo>
                  <a:lnTo>
                    <a:pt x="438" y="3022"/>
                  </a:lnTo>
                  <a:lnTo>
                    <a:pt x="438" y="3022"/>
                  </a:lnTo>
                  <a:lnTo>
                    <a:pt x="438" y="3024"/>
                  </a:lnTo>
                  <a:lnTo>
                    <a:pt x="438" y="3024"/>
                  </a:lnTo>
                  <a:lnTo>
                    <a:pt x="436" y="3030"/>
                  </a:lnTo>
                  <a:lnTo>
                    <a:pt x="436" y="3030"/>
                  </a:lnTo>
                  <a:lnTo>
                    <a:pt x="434" y="3036"/>
                  </a:lnTo>
                  <a:lnTo>
                    <a:pt x="434" y="3036"/>
                  </a:lnTo>
                  <a:lnTo>
                    <a:pt x="432" y="3038"/>
                  </a:lnTo>
                  <a:lnTo>
                    <a:pt x="432" y="3038"/>
                  </a:lnTo>
                  <a:lnTo>
                    <a:pt x="432" y="3042"/>
                  </a:lnTo>
                  <a:lnTo>
                    <a:pt x="432" y="3042"/>
                  </a:lnTo>
                  <a:lnTo>
                    <a:pt x="430" y="3046"/>
                  </a:lnTo>
                  <a:lnTo>
                    <a:pt x="430" y="3046"/>
                  </a:lnTo>
                  <a:lnTo>
                    <a:pt x="430" y="3048"/>
                  </a:lnTo>
                  <a:lnTo>
                    <a:pt x="430" y="3048"/>
                  </a:lnTo>
                  <a:lnTo>
                    <a:pt x="430" y="3052"/>
                  </a:lnTo>
                  <a:lnTo>
                    <a:pt x="430" y="3052"/>
                  </a:lnTo>
                  <a:lnTo>
                    <a:pt x="432" y="3054"/>
                  </a:lnTo>
                  <a:lnTo>
                    <a:pt x="430" y="3056"/>
                  </a:lnTo>
                  <a:lnTo>
                    <a:pt x="430" y="3056"/>
                  </a:lnTo>
                  <a:lnTo>
                    <a:pt x="430" y="3060"/>
                  </a:lnTo>
                  <a:lnTo>
                    <a:pt x="430" y="3060"/>
                  </a:lnTo>
                  <a:lnTo>
                    <a:pt x="430" y="3062"/>
                  </a:lnTo>
                  <a:lnTo>
                    <a:pt x="430" y="3062"/>
                  </a:lnTo>
                  <a:lnTo>
                    <a:pt x="428" y="3066"/>
                  </a:lnTo>
                  <a:lnTo>
                    <a:pt x="428" y="3066"/>
                  </a:lnTo>
                  <a:lnTo>
                    <a:pt x="428" y="3068"/>
                  </a:lnTo>
                  <a:lnTo>
                    <a:pt x="428" y="3068"/>
                  </a:lnTo>
                  <a:lnTo>
                    <a:pt x="428" y="3072"/>
                  </a:lnTo>
                  <a:lnTo>
                    <a:pt x="428" y="3072"/>
                  </a:lnTo>
                  <a:lnTo>
                    <a:pt x="430" y="3076"/>
                  </a:lnTo>
                  <a:lnTo>
                    <a:pt x="430" y="3076"/>
                  </a:lnTo>
                  <a:lnTo>
                    <a:pt x="430" y="3078"/>
                  </a:lnTo>
                  <a:lnTo>
                    <a:pt x="430" y="3078"/>
                  </a:lnTo>
                  <a:lnTo>
                    <a:pt x="430" y="3084"/>
                  </a:lnTo>
                  <a:lnTo>
                    <a:pt x="430" y="3084"/>
                  </a:lnTo>
                  <a:lnTo>
                    <a:pt x="432" y="3090"/>
                  </a:lnTo>
                  <a:lnTo>
                    <a:pt x="432" y="3090"/>
                  </a:lnTo>
                  <a:lnTo>
                    <a:pt x="430" y="3092"/>
                  </a:lnTo>
                  <a:lnTo>
                    <a:pt x="430" y="3092"/>
                  </a:lnTo>
                  <a:lnTo>
                    <a:pt x="428" y="3096"/>
                  </a:lnTo>
                  <a:lnTo>
                    <a:pt x="428" y="3096"/>
                  </a:lnTo>
                  <a:lnTo>
                    <a:pt x="428" y="3102"/>
                  </a:lnTo>
                  <a:lnTo>
                    <a:pt x="428" y="3102"/>
                  </a:lnTo>
                  <a:lnTo>
                    <a:pt x="428" y="3108"/>
                  </a:lnTo>
                  <a:lnTo>
                    <a:pt x="428" y="3110"/>
                  </a:lnTo>
                  <a:lnTo>
                    <a:pt x="428" y="3110"/>
                  </a:lnTo>
                  <a:lnTo>
                    <a:pt x="426" y="3114"/>
                  </a:lnTo>
                  <a:lnTo>
                    <a:pt x="426" y="3114"/>
                  </a:lnTo>
                  <a:lnTo>
                    <a:pt x="426" y="3116"/>
                  </a:lnTo>
                  <a:lnTo>
                    <a:pt x="426" y="3116"/>
                  </a:lnTo>
                  <a:lnTo>
                    <a:pt x="426" y="3120"/>
                  </a:lnTo>
                  <a:lnTo>
                    <a:pt x="424" y="3124"/>
                  </a:lnTo>
                  <a:lnTo>
                    <a:pt x="424" y="3124"/>
                  </a:lnTo>
                  <a:lnTo>
                    <a:pt x="422" y="3128"/>
                  </a:lnTo>
                  <a:lnTo>
                    <a:pt x="422" y="3128"/>
                  </a:lnTo>
                  <a:lnTo>
                    <a:pt x="422" y="3132"/>
                  </a:lnTo>
                  <a:lnTo>
                    <a:pt x="422" y="3132"/>
                  </a:lnTo>
                  <a:lnTo>
                    <a:pt x="422" y="3134"/>
                  </a:lnTo>
                  <a:lnTo>
                    <a:pt x="422" y="3134"/>
                  </a:lnTo>
                  <a:lnTo>
                    <a:pt x="422" y="3136"/>
                  </a:lnTo>
                  <a:lnTo>
                    <a:pt x="422" y="3136"/>
                  </a:lnTo>
                  <a:lnTo>
                    <a:pt x="422" y="3140"/>
                  </a:lnTo>
                  <a:lnTo>
                    <a:pt x="422" y="3140"/>
                  </a:lnTo>
                  <a:lnTo>
                    <a:pt x="422" y="3142"/>
                  </a:lnTo>
                  <a:lnTo>
                    <a:pt x="422" y="3142"/>
                  </a:lnTo>
                  <a:lnTo>
                    <a:pt x="422" y="3144"/>
                  </a:lnTo>
                  <a:lnTo>
                    <a:pt x="422" y="3144"/>
                  </a:lnTo>
                  <a:lnTo>
                    <a:pt x="420" y="3148"/>
                  </a:lnTo>
                  <a:lnTo>
                    <a:pt x="420" y="3148"/>
                  </a:lnTo>
                  <a:lnTo>
                    <a:pt x="422" y="3152"/>
                  </a:lnTo>
                  <a:lnTo>
                    <a:pt x="422" y="3152"/>
                  </a:lnTo>
                  <a:lnTo>
                    <a:pt x="422" y="3154"/>
                  </a:lnTo>
                  <a:lnTo>
                    <a:pt x="420" y="3160"/>
                  </a:lnTo>
                  <a:lnTo>
                    <a:pt x="420" y="3160"/>
                  </a:lnTo>
                  <a:lnTo>
                    <a:pt x="420" y="3164"/>
                  </a:lnTo>
                  <a:lnTo>
                    <a:pt x="420" y="3164"/>
                  </a:lnTo>
                  <a:lnTo>
                    <a:pt x="420" y="3166"/>
                  </a:lnTo>
                  <a:lnTo>
                    <a:pt x="420" y="3166"/>
                  </a:lnTo>
                  <a:lnTo>
                    <a:pt x="420" y="3170"/>
                  </a:lnTo>
                  <a:lnTo>
                    <a:pt x="420" y="3170"/>
                  </a:lnTo>
                  <a:lnTo>
                    <a:pt x="420" y="3172"/>
                  </a:lnTo>
                  <a:lnTo>
                    <a:pt x="420" y="3172"/>
                  </a:lnTo>
                  <a:lnTo>
                    <a:pt x="418" y="3174"/>
                  </a:lnTo>
                  <a:lnTo>
                    <a:pt x="418" y="3174"/>
                  </a:lnTo>
                  <a:lnTo>
                    <a:pt x="418" y="3178"/>
                  </a:lnTo>
                  <a:lnTo>
                    <a:pt x="418" y="3178"/>
                  </a:lnTo>
                  <a:lnTo>
                    <a:pt x="418" y="3182"/>
                  </a:lnTo>
                  <a:lnTo>
                    <a:pt x="418" y="3182"/>
                  </a:lnTo>
                  <a:lnTo>
                    <a:pt x="418" y="3184"/>
                  </a:lnTo>
                  <a:lnTo>
                    <a:pt x="418" y="3184"/>
                  </a:lnTo>
                  <a:lnTo>
                    <a:pt x="418" y="3186"/>
                  </a:lnTo>
                  <a:lnTo>
                    <a:pt x="418" y="3186"/>
                  </a:lnTo>
                  <a:lnTo>
                    <a:pt x="416" y="3190"/>
                  </a:lnTo>
                  <a:lnTo>
                    <a:pt x="416" y="3190"/>
                  </a:lnTo>
                  <a:lnTo>
                    <a:pt x="418" y="3194"/>
                  </a:lnTo>
                  <a:lnTo>
                    <a:pt x="418" y="3194"/>
                  </a:lnTo>
                  <a:lnTo>
                    <a:pt x="418" y="3196"/>
                  </a:lnTo>
                  <a:lnTo>
                    <a:pt x="418" y="3196"/>
                  </a:lnTo>
                  <a:lnTo>
                    <a:pt x="418" y="3200"/>
                  </a:lnTo>
                  <a:lnTo>
                    <a:pt x="418" y="3200"/>
                  </a:lnTo>
                  <a:lnTo>
                    <a:pt x="418" y="3202"/>
                  </a:lnTo>
                  <a:lnTo>
                    <a:pt x="418" y="3202"/>
                  </a:lnTo>
                  <a:lnTo>
                    <a:pt x="418" y="3204"/>
                  </a:lnTo>
                  <a:lnTo>
                    <a:pt x="418" y="3204"/>
                  </a:lnTo>
                  <a:lnTo>
                    <a:pt x="416" y="3208"/>
                  </a:lnTo>
                  <a:lnTo>
                    <a:pt x="416" y="3208"/>
                  </a:lnTo>
                  <a:lnTo>
                    <a:pt x="418" y="3212"/>
                  </a:lnTo>
                  <a:lnTo>
                    <a:pt x="418" y="3212"/>
                  </a:lnTo>
                  <a:lnTo>
                    <a:pt x="418" y="3214"/>
                  </a:lnTo>
                  <a:lnTo>
                    <a:pt x="418" y="3214"/>
                  </a:lnTo>
                  <a:lnTo>
                    <a:pt x="416" y="3218"/>
                  </a:lnTo>
                  <a:lnTo>
                    <a:pt x="416" y="3218"/>
                  </a:lnTo>
                  <a:lnTo>
                    <a:pt x="416" y="3220"/>
                  </a:lnTo>
                  <a:lnTo>
                    <a:pt x="416" y="3220"/>
                  </a:lnTo>
                  <a:lnTo>
                    <a:pt x="412" y="3224"/>
                  </a:lnTo>
                  <a:lnTo>
                    <a:pt x="412" y="3224"/>
                  </a:lnTo>
                  <a:lnTo>
                    <a:pt x="412" y="3226"/>
                  </a:lnTo>
                  <a:lnTo>
                    <a:pt x="412" y="3226"/>
                  </a:lnTo>
                  <a:lnTo>
                    <a:pt x="412" y="3228"/>
                  </a:lnTo>
                  <a:lnTo>
                    <a:pt x="412" y="3228"/>
                  </a:lnTo>
                  <a:lnTo>
                    <a:pt x="410" y="3232"/>
                  </a:lnTo>
                  <a:lnTo>
                    <a:pt x="410" y="3232"/>
                  </a:lnTo>
                  <a:lnTo>
                    <a:pt x="410" y="3234"/>
                  </a:lnTo>
                  <a:lnTo>
                    <a:pt x="410" y="3234"/>
                  </a:lnTo>
                  <a:lnTo>
                    <a:pt x="408" y="3238"/>
                  </a:lnTo>
                  <a:lnTo>
                    <a:pt x="408" y="3238"/>
                  </a:lnTo>
                  <a:lnTo>
                    <a:pt x="408" y="3240"/>
                  </a:lnTo>
                  <a:lnTo>
                    <a:pt x="408" y="3240"/>
                  </a:lnTo>
                  <a:lnTo>
                    <a:pt x="408" y="3244"/>
                  </a:lnTo>
                  <a:lnTo>
                    <a:pt x="408" y="3244"/>
                  </a:lnTo>
                  <a:lnTo>
                    <a:pt x="408" y="3246"/>
                  </a:lnTo>
                  <a:lnTo>
                    <a:pt x="408" y="3246"/>
                  </a:lnTo>
                  <a:lnTo>
                    <a:pt x="408" y="3250"/>
                  </a:lnTo>
                  <a:lnTo>
                    <a:pt x="408" y="3250"/>
                  </a:lnTo>
                  <a:lnTo>
                    <a:pt x="406" y="3252"/>
                  </a:lnTo>
                  <a:lnTo>
                    <a:pt x="406" y="3252"/>
                  </a:lnTo>
                  <a:lnTo>
                    <a:pt x="406" y="3254"/>
                  </a:lnTo>
                  <a:lnTo>
                    <a:pt x="406" y="3254"/>
                  </a:lnTo>
                  <a:lnTo>
                    <a:pt x="404" y="3258"/>
                  </a:lnTo>
                  <a:lnTo>
                    <a:pt x="404" y="3258"/>
                  </a:lnTo>
                  <a:lnTo>
                    <a:pt x="406" y="3262"/>
                  </a:lnTo>
                  <a:lnTo>
                    <a:pt x="406" y="3262"/>
                  </a:lnTo>
                  <a:lnTo>
                    <a:pt x="406" y="3264"/>
                  </a:lnTo>
                  <a:lnTo>
                    <a:pt x="406" y="3264"/>
                  </a:lnTo>
                  <a:lnTo>
                    <a:pt x="406" y="3266"/>
                  </a:lnTo>
                  <a:lnTo>
                    <a:pt x="406" y="3266"/>
                  </a:lnTo>
                  <a:lnTo>
                    <a:pt x="406" y="3270"/>
                  </a:lnTo>
                  <a:lnTo>
                    <a:pt x="406" y="3270"/>
                  </a:lnTo>
                  <a:lnTo>
                    <a:pt x="406" y="3272"/>
                  </a:lnTo>
                  <a:lnTo>
                    <a:pt x="406" y="3272"/>
                  </a:lnTo>
                  <a:lnTo>
                    <a:pt x="406" y="3274"/>
                  </a:lnTo>
                  <a:lnTo>
                    <a:pt x="406" y="3274"/>
                  </a:lnTo>
                  <a:lnTo>
                    <a:pt x="406" y="3276"/>
                  </a:lnTo>
                  <a:lnTo>
                    <a:pt x="406" y="3276"/>
                  </a:lnTo>
                  <a:lnTo>
                    <a:pt x="406" y="3280"/>
                  </a:lnTo>
                  <a:lnTo>
                    <a:pt x="406" y="3280"/>
                  </a:lnTo>
                  <a:lnTo>
                    <a:pt x="404" y="3284"/>
                  </a:lnTo>
                  <a:lnTo>
                    <a:pt x="404" y="3284"/>
                  </a:lnTo>
                  <a:lnTo>
                    <a:pt x="404" y="3286"/>
                  </a:lnTo>
                  <a:lnTo>
                    <a:pt x="404" y="3286"/>
                  </a:lnTo>
                  <a:lnTo>
                    <a:pt x="402" y="3290"/>
                  </a:lnTo>
                  <a:lnTo>
                    <a:pt x="402" y="3290"/>
                  </a:lnTo>
                  <a:lnTo>
                    <a:pt x="402" y="3292"/>
                  </a:lnTo>
                  <a:lnTo>
                    <a:pt x="402" y="3292"/>
                  </a:lnTo>
                  <a:lnTo>
                    <a:pt x="402" y="3296"/>
                  </a:lnTo>
                  <a:lnTo>
                    <a:pt x="402" y="3296"/>
                  </a:lnTo>
                  <a:lnTo>
                    <a:pt x="402" y="3300"/>
                  </a:lnTo>
                  <a:lnTo>
                    <a:pt x="402" y="3300"/>
                  </a:lnTo>
                  <a:lnTo>
                    <a:pt x="402" y="3302"/>
                  </a:lnTo>
                  <a:lnTo>
                    <a:pt x="402" y="3302"/>
                  </a:lnTo>
                  <a:lnTo>
                    <a:pt x="402" y="3304"/>
                  </a:lnTo>
                  <a:lnTo>
                    <a:pt x="402" y="3304"/>
                  </a:lnTo>
                  <a:lnTo>
                    <a:pt x="400" y="3306"/>
                  </a:lnTo>
                  <a:lnTo>
                    <a:pt x="400" y="3306"/>
                  </a:lnTo>
                  <a:lnTo>
                    <a:pt x="400" y="3308"/>
                  </a:lnTo>
                  <a:lnTo>
                    <a:pt x="400" y="3308"/>
                  </a:lnTo>
                  <a:lnTo>
                    <a:pt x="400" y="3312"/>
                  </a:lnTo>
                  <a:lnTo>
                    <a:pt x="400" y="3312"/>
                  </a:lnTo>
                  <a:lnTo>
                    <a:pt x="398" y="3314"/>
                  </a:lnTo>
                  <a:lnTo>
                    <a:pt x="398" y="3314"/>
                  </a:lnTo>
                  <a:lnTo>
                    <a:pt x="398" y="3318"/>
                  </a:lnTo>
                  <a:lnTo>
                    <a:pt x="398" y="3318"/>
                  </a:lnTo>
                  <a:lnTo>
                    <a:pt x="400" y="3326"/>
                  </a:lnTo>
                  <a:lnTo>
                    <a:pt x="400" y="3326"/>
                  </a:lnTo>
                  <a:lnTo>
                    <a:pt x="400" y="3328"/>
                  </a:lnTo>
                  <a:lnTo>
                    <a:pt x="400" y="3328"/>
                  </a:lnTo>
                  <a:lnTo>
                    <a:pt x="400" y="3330"/>
                  </a:lnTo>
                  <a:lnTo>
                    <a:pt x="400" y="3330"/>
                  </a:lnTo>
                  <a:lnTo>
                    <a:pt x="398" y="3334"/>
                  </a:lnTo>
                  <a:lnTo>
                    <a:pt x="398" y="3334"/>
                  </a:lnTo>
                  <a:lnTo>
                    <a:pt x="396" y="3338"/>
                  </a:lnTo>
                  <a:lnTo>
                    <a:pt x="396" y="3338"/>
                  </a:lnTo>
                  <a:lnTo>
                    <a:pt x="396" y="3340"/>
                  </a:lnTo>
                  <a:lnTo>
                    <a:pt x="396" y="3340"/>
                  </a:lnTo>
                  <a:lnTo>
                    <a:pt x="396" y="3348"/>
                  </a:lnTo>
                  <a:lnTo>
                    <a:pt x="396" y="3348"/>
                  </a:lnTo>
                  <a:lnTo>
                    <a:pt x="396" y="3350"/>
                  </a:lnTo>
                  <a:lnTo>
                    <a:pt x="398" y="3354"/>
                  </a:lnTo>
                  <a:lnTo>
                    <a:pt x="398" y="3354"/>
                  </a:lnTo>
                  <a:lnTo>
                    <a:pt x="398" y="3358"/>
                  </a:lnTo>
                  <a:lnTo>
                    <a:pt x="398" y="3358"/>
                  </a:lnTo>
                  <a:lnTo>
                    <a:pt x="398" y="3362"/>
                  </a:lnTo>
                  <a:lnTo>
                    <a:pt x="398" y="3362"/>
                  </a:lnTo>
                  <a:lnTo>
                    <a:pt x="398" y="3364"/>
                  </a:lnTo>
                  <a:lnTo>
                    <a:pt x="398" y="3364"/>
                  </a:lnTo>
                  <a:lnTo>
                    <a:pt x="396" y="3368"/>
                  </a:lnTo>
                  <a:lnTo>
                    <a:pt x="396" y="3368"/>
                  </a:lnTo>
                  <a:lnTo>
                    <a:pt x="394" y="3370"/>
                  </a:lnTo>
                  <a:lnTo>
                    <a:pt x="394" y="3372"/>
                  </a:lnTo>
                  <a:lnTo>
                    <a:pt x="394" y="3372"/>
                  </a:lnTo>
                  <a:lnTo>
                    <a:pt x="394" y="3376"/>
                  </a:lnTo>
                  <a:lnTo>
                    <a:pt x="394" y="3376"/>
                  </a:lnTo>
                  <a:lnTo>
                    <a:pt x="394" y="3376"/>
                  </a:lnTo>
                  <a:lnTo>
                    <a:pt x="394" y="3376"/>
                  </a:lnTo>
                  <a:lnTo>
                    <a:pt x="394" y="3380"/>
                  </a:lnTo>
                  <a:lnTo>
                    <a:pt x="394" y="3380"/>
                  </a:lnTo>
                  <a:lnTo>
                    <a:pt x="392" y="3382"/>
                  </a:lnTo>
                  <a:lnTo>
                    <a:pt x="392" y="3382"/>
                  </a:lnTo>
                  <a:lnTo>
                    <a:pt x="392" y="3384"/>
                  </a:lnTo>
                  <a:lnTo>
                    <a:pt x="392" y="3384"/>
                  </a:lnTo>
                  <a:lnTo>
                    <a:pt x="390" y="3388"/>
                  </a:lnTo>
                  <a:lnTo>
                    <a:pt x="390" y="3388"/>
                  </a:lnTo>
                  <a:lnTo>
                    <a:pt x="390" y="3392"/>
                  </a:lnTo>
                  <a:lnTo>
                    <a:pt x="390" y="3394"/>
                  </a:lnTo>
                  <a:lnTo>
                    <a:pt x="390" y="3394"/>
                  </a:lnTo>
                  <a:lnTo>
                    <a:pt x="392" y="3398"/>
                  </a:lnTo>
                  <a:lnTo>
                    <a:pt x="392" y="3398"/>
                  </a:lnTo>
                  <a:lnTo>
                    <a:pt x="392" y="3400"/>
                  </a:lnTo>
                  <a:lnTo>
                    <a:pt x="392" y="3400"/>
                  </a:lnTo>
                  <a:lnTo>
                    <a:pt x="392" y="3402"/>
                  </a:lnTo>
                  <a:lnTo>
                    <a:pt x="392" y="3402"/>
                  </a:lnTo>
                  <a:lnTo>
                    <a:pt x="390" y="3406"/>
                  </a:lnTo>
                  <a:lnTo>
                    <a:pt x="390" y="3406"/>
                  </a:lnTo>
                  <a:lnTo>
                    <a:pt x="392" y="3408"/>
                  </a:lnTo>
                  <a:lnTo>
                    <a:pt x="392" y="3408"/>
                  </a:lnTo>
                  <a:lnTo>
                    <a:pt x="392" y="3410"/>
                  </a:lnTo>
                  <a:lnTo>
                    <a:pt x="392" y="3410"/>
                  </a:lnTo>
                  <a:lnTo>
                    <a:pt x="392" y="3414"/>
                  </a:lnTo>
                  <a:lnTo>
                    <a:pt x="392" y="3414"/>
                  </a:lnTo>
                  <a:lnTo>
                    <a:pt x="392" y="3416"/>
                  </a:lnTo>
                  <a:lnTo>
                    <a:pt x="392" y="3416"/>
                  </a:lnTo>
                  <a:lnTo>
                    <a:pt x="392" y="3418"/>
                  </a:lnTo>
                  <a:lnTo>
                    <a:pt x="392" y="3418"/>
                  </a:lnTo>
                  <a:lnTo>
                    <a:pt x="392" y="3422"/>
                  </a:lnTo>
                  <a:lnTo>
                    <a:pt x="392" y="3422"/>
                  </a:lnTo>
                  <a:lnTo>
                    <a:pt x="392" y="3428"/>
                  </a:lnTo>
                  <a:lnTo>
                    <a:pt x="392" y="3428"/>
                  </a:lnTo>
                  <a:lnTo>
                    <a:pt x="390" y="3430"/>
                  </a:lnTo>
                  <a:lnTo>
                    <a:pt x="390" y="3430"/>
                  </a:lnTo>
                  <a:lnTo>
                    <a:pt x="390" y="3432"/>
                  </a:lnTo>
                  <a:lnTo>
                    <a:pt x="390" y="3432"/>
                  </a:lnTo>
                  <a:lnTo>
                    <a:pt x="388" y="3436"/>
                  </a:lnTo>
                  <a:lnTo>
                    <a:pt x="388" y="3436"/>
                  </a:lnTo>
                  <a:lnTo>
                    <a:pt x="388" y="3438"/>
                  </a:lnTo>
                  <a:lnTo>
                    <a:pt x="388" y="3438"/>
                  </a:lnTo>
                  <a:lnTo>
                    <a:pt x="386" y="3440"/>
                  </a:lnTo>
                  <a:lnTo>
                    <a:pt x="386" y="3442"/>
                  </a:lnTo>
                  <a:lnTo>
                    <a:pt x="386" y="3442"/>
                  </a:lnTo>
                  <a:lnTo>
                    <a:pt x="384" y="3448"/>
                  </a:lnTo>
                  <a:lnTo>
                    <a:pt x="384" y="3448"/>
                  </a:lnTo>
                  <a:lnTo>
                    <a:pt x="382" y="3452"/>
                  </a:lnTo>
                  <a:lnTo>
                    <a:pt x="382" y="3452"/>
                  </a:lnTo>
                  <a:lnTo>
                    <a:pt x="382" y="3454"/>
                  </a:lnTo>
                  <a:lnTo>
                    <a:pt x="382" y="3454"/>
                  </a:lnTo>
                  <a:lnTo>
                    <a:pt x="382" y="3458"/>
                  </a:lnTo>
                  <a:lnTo>
                    <a:pt x="382" y="3458"/>
                  </a:lnTo>
                  <a:lnTo>
                    <a:pt x="384" y="3460"/>
                  </a:lnTo>
                  <a:lnTo>
                    <a:pt x="384" y="3460"/>
                  </a:lnTo>
                  <a:lnTo>
                    <a:pt x="382" y="3460"/>
                  </a:lnTo>
                  <a:lnTo>
                    <a:pt x="382" y="3460"/>
                  </a:lnTo>
                  <a:lnTo>
                    <a:pt x="382" y="3464"/>
                  </a:lnTo>
                  <a:lnTo>
                    <a:pt x="382" y="3464"/>
                  </a:lnTo>
                  <a:lnTo>
                    <a:pt x="382" y="3468"/>
                  </a:lnTo>
                  <a:lnTo>
                    <a:pt x="382" y="3468"/>
                  </a:lnTo>
                  <a:lnTo>
                    <a:pt x="382" y="3470"/>
                  </a:lnTo>
                  <a:lnTo>
                    <a:pt x="382" y="3470"/>
                  </a:lnTo>
                  <a:lnTo>
                    <a:pt x="382" y="3474"/>
                  </a:lnTo>
                  <a:lnTo>
                    <a:pt x="382" y="3474"/>
                  </a:lnTo>
                  <a:lnTo>
                    <a:pt x="382" y="3476"/>
                  </a:lnTo>
                  <a:lnTo>
                    <a:pt x="382" y="3476"/>
                  </a:lnTo>
                  <a:lnTo>
                    <a:pt x="382" y="3478"/>
                  </a:lnTo>
                  <a:lnTo>
                    <a:pt x="382" y="3478"/>
                  </a:lnTo>
                  <a:lnTo>
                    <a:pt x="382" y="3482"/>
                  </a:lnTo>
                  <a:lnTo>
                    <a:pt x="382" y="3482"/>
                  </a:lnTo>
                  <a:lnTo>
                    <a:pt x="384" y="3486"/>
                  </a:lnTo>
                  <a:lnTo>
                    <a:pt x="384" y="3486"/>
                  </a:lnTo>
                  <a:lnTo>
                    <a:pt x="382" y="3492"/>
                  </a:lnTo>
                  <a:lnTo>
                    <a:pt x="382" y="3492"/>
                  </a:lnTo>
                  <a:lnTo>
                    <a:pt x="382" y="3496"/>
                  </a:lnTo>
                  <a:lnTo>
                    <a:pt x="382" y="3496"/>
                  </a:lnTo>
                  <a:lnTo>
                    <a:pt x="382" y="3498"/>
                  </a:lnTo>
                  <a:lnTo>
                    <a:pt x="382" y="3498"/>
                  </a:lnTo>
                  <a:lnTo>
                    <a:pt x="382" y="3500"/>
                  </a:lnTo>
                  <a:lnTo>
                    <a:pt x="382" y="3500"/>
                  </a:lnTo>
                  <a:lnTo>
                    <a:pt x="380" y="3502"/>
                  </a:lnTo>
                  <a:lnTo>
                    <a:pt x="380" y="3502"/>
                  </a:lnTo>
                  <a:lnTo>
                    <a:pt x="380" y="3510"/>
                  </a:lnTo>
                  <a:lnTo>
                    <a:pt x="380" y="3510"/>
                  </a:lnTo>
                  <a:lnTo>
                    <a:pt x="380" y="3512"/>
                  </a:lnTo>
                  <a:lnTo>
                    <a:pt x="380" y="3512"/>
                  </a:lnTo>
                  <a:lnTo>
                    <a:pt x="380" y="3514"/>
                  </a:lnTo>
                  <a:lnTo>
                    <a:pt x="380" y="3516"/>
                  </a:lnTo>
                  <a:lnTo>
                    <a:pt x="380" y="3516"/>
                  </a:lnTo>
                  <a:lnTo>
                    <a:pt x="378" y="3520"/>
                  </a:lnTo>
                  <a:lnTo>
                    <a:pt x="378" y="3520"/>
                  </a:lnTo>
                  <a:lnTo>
                    <a:pt x="378" y="3524"/>
                  </a:lnTo>
                  <a:lnTo>
                    <a:pt x="378" y="3524"/>
                  </a:lnTo>
                  <a:lnTo>
                    <a:pt x="378" y="3526"/>
                  </a:lnTo>
                  <a:lnTo>
                    <a:pt x="378" y="3526"/>
                  </a:lnTo>
                  <a:lnTo>
                    <a:pt x="378" y="3528"/>
                  </a:lnTo>
                  <a:lnTo>
                    <a:pt x="378" y="3528"/>
                  </a:lnTo>
                  <a:lnTo>
                    <a:pt x="376" y="3532"/>
                  </a:lnTo>
                  <a:lnTo>
                    <a:pt x="376" y="3532"/>
                  </a:lnTo>
                  <a:lnTo>
                    <a:pt x="376" y="3534"/>
                  </a:lnTo>
                  <a:lnTo>
                    <a:pt x="376" y="3534"/>
                  </a:lnTo>
                  <a:lnTo>
                    <a:pt x="374" y="3536"/>
                  </a:lnTo>
                  <a:lnTo>
                    <a:pt x="374" y="3536"/>
                  </a:lnTo>
                  <a:lnTo>
                    <a:pt x="374" y="3540"/>
                  </a:lnTo>
                  <a:lnTo>
                    <a:pt x="374" y="3540"/>
                  </a:lnTo>
                  <a:lnTo>
                    <a:pt x="374" y="3542"/>
                  </a:lnTo>
                  <a:lnTo>
                    <a:pt x="374" y="3542"/>
                  </a:lnTo>
                  <a:lnTo>
                    <a:pt x="374" y="3546"/>
                  </a:lnTo>
                  <a:lnTo>
                    <a:pt x="374" y="3546"/>
                  </a:lnTo>
                  <a:lnTo>
                    <a:pt x="372" y="3548"/>
                  </a:lnTo>
                  <a:lnTo>
                    <a:pt x="372" y="3548"/>
                  </a:lnTo>
                  <a:lnTo>
                    <a:pt x="372" y="3552"/>
                  </a:lnTo>
                  <a:lnTo>
                    <a:pt x="372" y="3552"/>
                  </a:lnTo>
                  <a:lnTo>
                    <a:pt x="372" y="3554"/>
                  </a:lnTo>
                  <a:lnTo>
                    <a:pt x="372" y="3554"/>
                  </a:lnTo>
                  <a:lnTo>
                    <a:pt x="372" y="3556"/>
                  </a:lnTo>
                  <a:lnTo>
                    <a:pt x="372" y="3556"/>
                  </a:lnTo>
                  <a:lnTo>
                    <a:pt x="370" y="3560"/>
                  </a:lnTo>
                  <a:lnTo>
                    <a:pt x="370" y="3560"/>
                  </a:lnTo>
                  <a:lnTo>
                    <a:pt x="370" y="3566"/>
                  </a:lnTo>
                  <a:lnTo>
                    <a:pt x="370" y="3566"/>
                  </a:lnTo>
                  <a:lnTo>
                    <a:pt x="372" y="3568"/>
                  </a:lnTo>
                  <a:lnTo>
                    <a:pt x="372" y="3568"/>
                  </a:lnTo>
                  <a:lnTo>
                    <a:pt x="372" y="3572"/>
                  </a:lnTo>
                  <a:lnTo>
                    <a:pt x="372" y="3572"/>
                  </a:lnTo>
                  <a:lnTo>
                    <a:pt x="372" y="3574"/>
                  </a:lnTo>
                  <a:lnTo>
                    <a:pt x="372" y="3574"/>
                  </a:lnTo>
                  <a:lnTo>
                    <a:pt x="370" y="3576"/>
                  </a:lnTo>
                  <a:lnTo>
                    <a:pt x="370" y="3576"/>
                  </a:lnTo>
                  <a:lnTo>
                    <a:pt x="370" y="3580"/>
                  </a:lnTo>
                  <a:lnTo>
                    <a:pt x="370" y="3580"/>
                  </a:lnTo>
                  <a:lnTo>
                    <a:pt x="370" y="3582"/>
                  </a:lnTo>
                  <a:lnTo>
                    <a:pt x="370" y="3582"/>
                  </a:lnTo>
                  <a:lnTo>
                    <a:pt x="370" y="3586"/>
                  </a:lnTo>
                  <a:lnTo>
                    <a:pt x="370" y="3586"/>
                  </a:lnTo>
                  <a:lnTo>
                    <a:pt x="370" y="3588"/>
                  </a:lnTo>
                  <a:lnTo>
                    <a:pt x="370" y="3588"/>
                  </a:lnTo>
                  <a:lnTo>
                    <a:pt x="370" y="3590"/>
                  </a:lnTo>
                  <a:lnTo>
                    <a:pt x="370" y="3590"/>
                  </a:lnTo>
                  <a:lnTo>
                    <a:pt x="368" y="3594"/>
                  </a:lnTo>
                  <a:lnTo>
                    <a:pt x="368" y="3596"/>
                  </a:lnTo>
                  <a:lnTo>
                    <a:pt x="368" y="3596"/>
                  </a:lnTo>
                  <a:lnTo>
                    <a:pt x="366" y="3598"/>
                  </a:lnTo>
                  <a:lnTo>
                    <a:pt x="366" y="3598"/>
                  </a:lnTo>
                  <a:lnTo>
                    <a:pt x="366" y="3600"/>
                  </a:lnTo>
                  <a:lnTo>
                    <a:pt x="366" y="3600"/>
                  </a:lnTo>
                  <a:lnTo>
                    <a:pt x="364" y="3604"/>
                  </a:lnTo>
                  <a:lnTo>
                    <a:pt x="364" y="3604"/>
                  </a:lnTo>
                  <a:lnTo>
                    <a:pt x="364" y="3608"/>
                  </a:lnTo>
                  <a:lnTo>
                    <a:pt x="364" y="3608"/>
                  </a:lnTo>
                  <a:lnTo>
                    <a:pt x="364" y="3610"/>
                  </a:lnTo>
                  <a:lnTo>
                    <a:pt x="364" y="3610"/>
                  </a:lnTo>
                  <a:lnTo>
                    <a:pt x="364" y="3610"/>
                  </a:lnTo>
                  <a:lnTo>
                    <a:pt x="364" y="3610"/>
                  </a:lnTo>
                  <a:lnTo>
                    <a:pt x="362" y="3616"/>
                  </a:lnTo>
                  <a:lnTo>
                    <a:pt x="362" y="3616"/>
                  </a:lnTo>
                  <a:lnTo>
                    <a:pt x="362" y="3620"/>
                  </a:lnTo>
                  <a:lnTo>
                    <a:pt x="362" y="3622"/>
                  </a:lnTo>
                  <a:lnTo>
                    <a:pt x="362" y="3622"/>
                  </a:lnTo>
                  <a:lnTo>
                    <a:pt x="362" y="3624"/>
                  </a:lnTo>
                  <a:lnTo>
                    <a:pt x="362" y="3624"/>
                  </a:lnTo>
                  <a:lnTo>
                    <a:pt x="360" y="3628"/>
                  </a:lnTo>
                  <a:lnTo>
                    <a:pt x="360" y="3628"/>
                  </a:lnTo>
                  <a:lnTo>
                    <a:pt x="360" y="3632"/>
                  </a:lnTo>
                  <a:lnTo>
                    <a:pt x="360" y="3632"/>
                  </a:lnTo>
                  <a:lnTo>
                    <a:pt x="360" y="3634"/>
                  </a:lnTo>
                  <a:lnTo>
                    <a:pt x="360" y="3634"/>
                  </a:lnTo>
                  <a:lnTo>
                    <a:pt x="360" y="3636"/>
                  </a:lnTo>
                  <a:lnTo>
                    <a:pt x="360" y="3636"/>
                  </a:lnTo>
                  <a:lnTo>
                    <a:pt x="360" y="3640"/>
                  </a:lnTo>
                  <a:lnTo>
                    <a:pt x="360" y="3640"/>
                  </a:lnTo>
                  <a:lnTo>
                    <a:pt x="362" y="3644"/>
                  </a:lnTo>
                  <a:lnTo>
                    <a:pt x="362" y="3644"/>
                  </a:lnTo>
                  <a:lnTo>
                    <a:pt x="362" y="3646"/>
                  </a:lnTo>
                  <a:lnTo>
                    <a:pt x="362" y="3646"/>
                  </a:lnTo>
                  <a:lnTo>
                    <a:pt x="362" y="3652"/>
                  </a:lnTo>
                  <a:lnTo>
                    <a:pt x="362" y="3652"/>
                  </a:lnTo>
                  <a:lnTo>
                    <a:pt x="362" y="3654"/>
                  </a:lnTo>
                  <a:lnTo>
                    <a:pt x="362" y="3654"/>
                  </a:lnTo>
                  <a:lnTo>
                    <a:pt x="362" y="3658"/>
                  </a:lnTo>
                  <a:lnTo>
                    <a:pt x="360" y="3658"/>
                  </a:lnTo>
                  <a:lnTo>
                    <a:pt x="360" y="3658"/>
                  </a:lnTo>
                  <a:lnTo>
                    <a:pt x="360" y="3662"/>
                  </a:lnTo>
                  <a:lnTo>
                    <a:pt x="360" y="3662"/>
                  </a:lnTo>
                  <a:lnTo>
                    <a:pt x="360" y="3666"/>
                  </a:lnTo>
                  <a:lnTo>
                    <a:pt x="360" y="3666"/>
                  </a:lnTo>
                  <a:lnTo>
                    <a:pt x="358" y="3668"/>
                  </a:lnTo>
                  <a:lnTo>
                    <a:pt x="358" y="3668"/>
                  </a:lnTo>
                  <a:lnTo>
                    <a:pt x="356" y="3670"/>
                  </a:lnTo>
                  <a:lnTo>
                    <a:pt x="356" y="3670"/>
                  </a:lnTo>
                  <a:lnTo>
                    <a:pt x="354" y="3674"/>
                  </a:lnTo>
                  <a:lnTo>
                    <a:pt x="354" y="3674"/>
                  </a:lnTo>
                  <a:lnTo>
                    <a:pt x="354" y="3678"/>
                  </a:lnTo>
                  <a:lnTo>
                    <a:pt x="354" y="3678"/>
                  </a:lnTo>
                  <a:lnTo>
                    <a:pt x="354" y="3680"/>
                  </a:lnTo>
                  <a:lnTo>
                    <a:pt x="354" y="3680"/>
                  </a:lnTo>
                  <a:lnTo>
                    <a:pt x="354" y="3684"/>
                  </a:lnTo>
                  <a:lnTo>
                    <a:pt x="354" y="3684"/>
                  </a:lnTo>
                  <a:lnTo>
                    <a:pt x="354" y="3686"/>
                  </a:lnTo>
                  <a:lnTo>
                    <a:pt x="354" y="3686"/>
                  </a:lnTo>
                  <a:lnTo>
                    <a:pt x="352" y="3688"/>
                  </a:lnTo>
                  <a:lnTo>
                    <a:pt x="352" y="3688"/>
                  </a:lnTo>
                  <a:lnTo>
                    <a:pt x="352" y="3692"/>
                  </a:lnTo>
                  <a:lnTo>
                    <a:pt x="352" y="3692"/>
                  </a:lnTo>
                  <a:lnTo>
                    <a:pt x="350" y="3694"/>
                  </a:lnTo>
                  <a:lnTo>
                    <a:pt x="350" y="3694"/>
                  </a:lnTo>
                  <a:lnTo>
                    <a:pt x="350" y="3698"/>
                  </a:lnTo>
                  <a:lnTo>
                    <a:pt x="350" y="3698"/>
                  </a:lnTo>
                  <a:lnTo>
                    <a:pt x="350" y="3702"/>
                  </a:lnTo>
                  <a:lnTo>
                    <a:pt x="350" y="3702"/>
                  </a:lnTo>
                  <a:lnTo>
                    <a:pt x="350" y="3704"/>
                  </a:lnTo>
                  <a:lnTo>
                    <a:pt x="350" y="3704"/>
                  </a:lnTo>
                  <a:lnTo>
                    <a:pt x="350" y="3704"/>
                  </a:lnTo>
                  <a:lnTo>
                    <a:pt x="348" y="3710"/>
                  </a:lnTo>
                  <a:lnTo>
                    <a:pt x="348" y="3710"/>
                  </a:lnTo>
                  <a:lnTo>
                    <a:pt x="348" y="3712"/>
                  </a:lnTo>
                  <a:lnTo>
                    <a:pt x="348" y="3712"/>
                  </a:lnTo>
                  <a:lnTo>
                    <a:pt x="348" y="3716"/>
                  </a:lnTo>
                  <a:lnTo>
                    <a:pt x="348" y="3716"/>
                  </a:lnTo>
                  <a:lnTo>
                    <a:pt x="350" y="3718"/>
                  </a:lnTo>
                  <a:lnTo>
                    <a:pt x="350" y="3718"/>
                  </a:lnTo>
                  <a:lnTo>
                    <a:pt x="350" y="3724"/>
                  </a:lnTo>
                  <a:lnTo>
                    <a:pt x="350" y="3724"/>
                  </a:lnTo>
                  <a:lnTo>
                    <a:pt x="350" y="3724"/>
                  </a:lnTo>
                  <a:lnTo>
                    <a:pt x="350" y="3724"/>
                  </a:lnTo>
                  <a:lnTo>
                    <a:pt x="352" y="3728"/>
                  </a:lnTo>
                  <a:lnTo>
                    <a:pt x="352" y="3728"/>
                  </a:lnTo>
                  <a:lnTo>
                    <a:pt x="352" y="3730"/>
                  </a:lnTo>
                  <a:lnTo>
                    <a:pt x="352" y="3730"/>
                  </a:lnTo>
                  <a:lnTo>
                    <a:pt x="352" y="3734"/>
                  </a:lnTo>
                  <a:lnTo>
                    <a:pt x="352" y="3734"/>
                  </a:lnTo>
                  <a:lnTo>
                    <a:pt x="352" y="3736"/>
                  </a:lnTo>
                  <a:lnTo>
                    <a:pt x="352" y="3736"/>
                  </a:lnTo>
                  <a:lnTo>
                    <a:pt x="350" y="3740"/>
                  </a:lnTo>
                  <a:lnTo>
                    <a:pt x="350" y="3740"/>
                  </a:lnTo>
                  <a:lnTo>
                    <a:pt x="350" y="3746"/>
                  </a:lnTo>
                  <a:lnTo>
                    <a:pt x="350" y="3746"/>
                  </a:lnTo>
                  <a:lnTo>
                    <a:pt x="350" y="3746"/>
                  </a:lnTo>
                  <a:lnTo>
                    <a:pt x="350" y="3746"/>
                  </a:lnTo>
                  <a:lnTo>
                    <a:pt x="350" y="3750"/>
                  </a:lnTo>
                  <a:lnTo>
                    <a:pt x="350" y="3750"/>
                  </a:lnTo>
                  <a:lnTo>
                    <a:pt x="350" y="3752"/>
                  </a:lnTo>
                  <a:lnTo>
                    <a:pt x="350" y="3752"/>
                  </a:lnTo>
                  <a:lnTo>
                    <a:pt x="348" y="3754"/>
                  </a:lnTo>
                  <a:lnTo>
                    <a:pt x="348" y="3754"/>
                  </a:lnTo>
                  <a:lnTo>
                    <a:pt x="348" y="3758"/>
                  </a:lnTo>
                  <a:lnTo>
                    <a:pt x="348" y="3758"/>
                  </a:lnTo>
                  <a:lnTo>
                    <a:pt x="348" y="3762"/>
                  </a:lnTo>
                  <a:lnTo>
                    <a:pt x="348" y="3762"/>
                  </a:lnTo>
                  <a:lnTo>
                    <a:pt x="348" y="3762"/>
                  </a:lnTo>
                  <a:lnTo>
                    <a:pt x="348" y="3762"/>
                  </a:lnTo>
                  <a:lnTo>
                    <a:pt x="346" y="3762"/>
                  </a:lnTo>
                  <a:lnTo>
                    <a:pt x="346" y="3762"/>
                  </a:lnTo>
                  <a:lnTo>
                    <a:pt x="344" y="3762"/>
                  </a:lnTo>
                  <a:lnTo>
                    <a:pt x="342" y="3762"/>
                  </a:lnTo>
                  <a:lnTo>
                    <a:pt x="338" y="3762"/>
                  </a:lnTo>
                  <a:lnTo>
                    <a:pt x="334" y="3762"/>
                  </a:lnTo>
                  <a:lnTo>
                    <a:pt x="332" y="3762"/>
                  </a:lnTo>
                  <a:lnTo>
                    <a:pt x="332" y="3762"/>
                  </a:lnTo>
                  <a:lnTo>
                    <a:pt x="330" y="3762"/>
                  </a:lnTo>
                  <a:lnTo>
                    <a:pt x="330" y="3762"/>
                  </a:lnTo>
                  <a:lnTo>
                    <a:pt x="328" y="3762"/>
                  </a:lnTo>
                  <a:lnTo>
                    <a:pt x="328" y="3762"/>
                  </a:lnTo>
                  <a:lnTo>
                    <a:pt x="324" y="3762"/>
                  </a:lnTo>
                  <a:lnTo>
                    <a:pt x="324" y="3762"/>
                  </a:lnTo>
                  <a:lnTo>
                    <a:pt x="322" y="3760"/>
                  </a:lnTo>
                  <a:lnTo>
                    <a:pt x="322" y="3760"/>
                  </a:lnTo>
                  <a:lnTo>
                    <a:pt x="318" y="3762"/>
                  </a:lnTo>
                  <a:lnTo>
                    <a:pt x="318" y="3762"/>
                  </a:lnTo>
                  <a:lnTo>
                    <a:pt x="316" y="3764"/>
                  </a:lnTo>
                  <a:lnTo>
                    <a:pt x="316" y="3764"/>
                  </a:lnTo>
                  <a:lnTo>
                    <a:pt x="312" y="3762"/>
                  </a:lnTo>
                  <a:lnTo>
                    <a:pt x="312" y="3762"/>
                  </a:lnTo>
                  <a:lnTo>
                    <a:pt x="310" y="3762"/>
                  </a:lnTo>
                  <a:lnTo>
                    <a:pt x="310" y="3762"/>
                  </a:lnTo>
                  <a:lnTo>
                    <a:pt x="306" y="3762"/>
                  </a:lnTo>
                  <a:lnTo>
                    <a:pt x="306" y="3762"/>
                  </a:lnTo>
                  <a:lnTo>
                    <a:pt x="304" y="3764"/>
                  </a:lnTo>
                  <a:lnTo>
                    <a:pt x="304" y="3764"/>
                  </a:lnTo>
                  <a:lnTo>
                    <a:pt x="300" y="3764"/>
                  </a:lnTo>
                  <a:lnTo>
                    <a:pt x="300" y="3764"/>
                  </a:lnTo>
                  <a:lnTo>
                    <a:pt x="300" y="3766"/>
                  </a:lnTo>
                  <a:lnTo>
                    <a:pt x="300" y="3766"/>
                  </a:lnTo>
                  <a:lnTo>
                    <a:pt x="294" y="3764"/>
                  </a:lnTo>
                  <a:lnTo>
                    <a:pt x="294" y="3764"/>
                  </a:lnTo>
                  <a:lnTo>
                    <a:pt x="288" y="3764"/>
                  </a:lnTo>
                  <a:lnTo>
                    <a:pt x="288" y="3764"/>
                  </a:lnTo>
                  <a:lnTo>
                    <a:pt x="286" y="3764"/>
                  </a:lnTo>
                  <a:lnTo>
                    <a:pt x="284" y="3764"/>
                  </a:lnTo>
                  <a:lnTo>
                    <a:pt x="284" y="3764"/>
                  </a:lnTo>
                  <a:lnTo>
                    <a:pt x="282" y="3764"/>
                  </a:lnTo>
                  <a:lnTo>
                    <a:pt x="282" y="3764"/>
                  </a:lnTo>
                  <a:lnTo>
                    <a:pt x="274" y="3762"/>
                  </a:lnTo>
                  <a:lnTo>
                    <a:pt x="274" y="3762"/>
                  </a:lnTo>
                  <a:lnTo>
                    <a:pt x="272" y="3762"/>
                  </a:lnTo>
                  <a:lnTo>
                    <a:pt x="270" y="3762"/>
                  </a:lnTo>
                  <a:lnTo>
                    <a:pt x="266" y="3762"/>
                  </a:lnTo>
                  <a:lnTo>
                    <a:pt x="266" y="3762"/>
                  </a:lnTo>
                  <a:lnTo>
                    <a:pt x="266" y="3762"/>
                  </a:lnTo>
                  <a:lnTo>
                    <a:pt x="262" y="3764"/>
                  </a:lnTo>
                  <a:lnTo>
                    <a:pt x="262" y="3764"/>
                  </a:lnTo>
                  <a:lnTo>
                    <a:pt x="262" y="3764"/>
                  </a:lnTo>
                  <a:lnTo>
                    <a:pt x="260" y="3764"/>
                  </a:lnTo>
                  <a:lnTo>
                    <a:pt x="260" y="3764"/>
                  </a:lnTo>
                  <a:lnTo>
                    <a:pt x="256" y="3766"/>
                  </a:lnTo>
                  <a:lnTo>
                    <a:pt x="256" y="3766"/>
                  </a:lnTo>
                  <a:lnTo>
                    <a:pt x="256" y="3766"/>
                  </a:lnTo>
                  <a:lnTo>
                    <a:pt x="254" y="3766"/>
                  </a:lnTo>
                  <a:lnTo>
                    <a:pt x="254" y="3766"/>
                  </a:lnTo>
                  <a:lnTo>
                    <a:pt x="250" y="3766"/>
                  </a:lnTo>
                  <a:lnTo>
                    <a:pt x="250" y="3766"/>
                  </a:lnTo>
                  <a:lnTo>
                    <a:pt x="250" y="3766"/>
                  </a:lnTo>
                  <a:lnTo>
                    <a:pt x="250" y="3766"/>
                  </a:lnTo>
                  <a:lnTo>
                    <a:pt x="246" y="3764"/>
                  </a:lnTo>
                  <a:lnTo>
                    <a:pt x="246" y="3764"/>
                  </a:lnTo>
                  <a:lnTo>
                    <a:pt x="242" y="3764"/>
                  </a:lnTo>
                  <a:lnTo>
                    <a:pt x="242" y="3764"/>
                  </a:lnTo>
                  <a:lnTo>
                    <a:pt x="240" y="3764"/>
                  </a:lnTo>
                  <a:lnTo>
                    <a:pt x="240" y="3764"/>
                  </a:lnTo>
                  <a:lnTo>
                    <a:pt x="236" y="3764"/>
                  </a:lnTo>
                  <a:lnTo>
                    <a:pt x="234" y="3764"/>
                  </a:lnTo>
                  <a:lnTo>
                    <a:pt x="234" y="3764"/>
                  </a:lnTo>
                  <a:lnTo>
                    <a:pt x="230" y="3764"/>
                  </a:lnTo>
                  <a:lnTo>
                    <a:pt x="230" y="3764"/>
                  </a:lnTo>
                  <a:lnTo>
                    <a:pt x="228" y="3764"/>
                  </a:lnTo>
                  <a:lnTo>
                    <a:pt x="228" y="3764"/>
                  </a:lnTo>
                  <a:lnTo>
                    <a:pt x="226" y="3764"/>
                  </a:lnTo>
                  <a:lnTo>
                    <a:pt x="226" y="3764"/>
                  </a:lnTo>
                  <a:lnTo>
                    <a:pt x="222" y="3764"/>
                  </a:lnTo>
                  <a:lnTo>
                    <a:pt x="222" y="3764"/>
                  </a:lnTo>
                  <a:lnTo>
                    <a:pt x="220" y="3764"/>
                  </a:lnTo>
                  <a:lnTo>
                    <a:pt x="218" y="3764"/>
                  </a:lnTo>
                  <a:close/>
                  <a:moveTo>
                    <a:pt x="296" y="2502"/>
                  </a:moveTo>
                  <a:lnTo>
                    <a:pt x="296" y="2502"/>
                  </a:lnTo>
                  <a:lnTo>
                    <a:pt x="296" y="2502"/>
                  </a:lnTo>
                  <a:lnTo>
                    <a:pt x="296" y="2502"/>
                  </a:lnTo>
                  <a:lnTo>
                    <a:pt x="296" y="2502"/>
                  </a:lnTo>
                  <a:close/>
                  <a:moveTo>
                    <a:pt x="100" y="3458"/>
                  </a:moveTo>
                  <a:lnTo>
                    <a:pt x="100" y="3458"/>
                  </a:lnTo>
                  <a:lnTo>
                    <a:pt x="100" y="3458"/>
                  </a:lnTo>
                  <a:lnTo>
                    <a:pt x="100" y="3458"/>
                  </a:lnTo>
                  <a:lnTo>
                    <a:pt x="100" y="3458"/>
                  </a:lnTo>
                  <a:lnTo>
                    <a:pt x="100" y="3458"/>
                  </a:lnTo>
                  <a:close/>
                  <a:moveTo>
                    <a:pt x="40" y="3776"/>
                  </a:moveTo>
                  <a:lnTo>
                    <a:pt x="40" y="3776"/>
                  </a:lnTo>
                  <a:lnTo>
                    <a:pt x="40" y="3776"/>
                  </a:lnTo>
                  <a:lnTo>
                    <a:pt x="40" y="3776"/>
                  </a:lnTo>
                  <a:close/>
                  <a:moveTo>
                    <a:pt x="600" y="1756"/>
                  </a:moveTo>
                  <a:lnTo>
                    <a:pt x="600" y="1756"/>
                  </a:lnTo>
                  <a:lnTo>
                    <a:pt x="600" y="1756"/>
                  </a:lnTo>
                  <a:lnTo>
                    <a:pt x="600" y="1756"/>
                  </a:lnTo>
                  <a:lnTo>
                    <a:pt x="600" y="1756"/>
                  </a:lnTo>
                  <a:close/>
                  <a:moveTo>
                    <a:pt x="498" y="2580"/>
                  </a:moveTo>
                  <a:lnTo>
                    <a:pt x="498" y="2580"/>
                  </a:lnTo>
                  <a:lnTo>
                    <a:pt x="498" y="2580"/>
                  </a:lnTo>
                  <a:lnTo>
                    <a:pt x="498" y="2580"/>
                  </a:lnTo>
                  <a:lnTo>
                    <a:pt x="498" y="2580"/>
                  </a:lnTo>
                  <a:close/>
                  <a:moveTo>
                    <a:pt x="1788" y="3742"/>
                  </a:moveTo>
                  <a:lnTo>
                    <a:pt x="1788" y="3742"/>
                  </a:lnTo>
                  <a:lnTo>
                    <a:pt x="1788" y="3744"/>
                  </a:lnTo>
                  <a:lnTo>
                    <a:pt x="1788" y="3744"/>
                  </a:lnTo>
                  <a:lnTo>
                    <a:pt x="1788" y="3748"/>
                  </a:lnTo>
                  <a:lnTo>
                    <a:pt x="1788" y="3748"/>
                  </a:lnTo>
                  <a:lnTo>
                    <a:pt x="1790" y="3752"/>
                  </a:lnTo>
                  <a:lnTo>
                    <a:pt x="1790" y="3752"/>
                  </a:lnTo>
                  <a:lnTo>
                    <a:pt x="1788" y="3752"/>
                  </a:lnTo>
                  <a:lnTo>
                    <a:pt x="1788" y="3752"/>
                  </a:lnTo>
                  <a:lnTo>
                    <a:pt x="1786" y="3752"/>
                  </a:lnTo>
                  <a:lnTo>
                    <a:pt x="1786" y="3752"/>
                  </a:lnTo>
                  <a:lnTo>
                    <a:pt x="1784" y="3752"/>
                  </a:lnTo>
                  <a:lnTo>
                    <a:pt x="1784" y="3752"/>
                  </a:lnTo>
                  <a:lnTo>
                    <a:pt x="1780" y="3752"/>
                  </a:lnTo>
                  <a:lnTo>
                    <a:pt x="1780" y="3752"/>
                  </a:lnTo>
                  <a:lnTo>
                    <a:pt x="1778" y="3752"/>
                  </a:lnTo>
                  <a:lnTo>
                    <a:pt x="1778" y="3752"/>
                  </a:lnTo>
                  <a:lnTo>
                    <a:pt x="1776" y="3752"/>
                  </a:lnTo>
                  <a:lnTo>
                    <a:pt x="1776" y="3752"/>
                  </a:lnTo>
                  <a:lnTo>
                    <a:pt x="1774" y="3752"/>
                  </a:lnTo>
                  <a:lnTo>
                    <a:pt x="1774" y="3752"/>
                  </a:lnTo>
                  <a:lnTo>
                    <a:pt x="1770" y="3752"/>
                  </a:lnTo>
                  <a:lnTo>
                    <a:pt x="1770" y="3752"/>
                  </a:lnTo>
                  <a:lnTo>
                    <a:pt x="1768" y="3750"/>
                  </a:lnTo>
                  <a:lnTo>
                    <a:pt x="1768" y="3750"/>
                  </a:lnTo>
                  <a:lnTo>
                    <a:pt x="1764" y="3750"/>
                  </a:lnTo>
                  <a:lnTo>
                    <a:pt x="1762" y="3750"/>
                  </a:lnTo>
                  <a:lnTo>
                    <a:pt x="1762" y="3750"/>
                  </a:lnTo>
                  <a:lnTo>
                    <a:pt x="1762" y="3750"/>
                  </a:lnTo>
                  <a:lnTo>
                    <a:pt x="1760" y="3750"/>
                  </a:lnTo>
                  <a:lnTo>
                    <a:pt x="1760" y="3750"/>
                  </a:lnTo>
                  <a:lnTo>
                    <a:pt x="1756" y="3750"/>
                  </a:lnTo>
                  <a:lnTo>
                    <a:pt x="1756" y="3750"/>
                  </a:lnTo>
                  <a:lnTo>
                    <a:pt x="1754" y="3750"/>
                  </a:lnTo>
                  <a:lnTo>
                    <a:pt x="1754" y="3750"/>
                  </a:lnTo>
                  <a:lnTo>
                    <a:pt x="1750" y="3748"/>
                  </a:lnTo>
                  <a:lnTo>
                    <a:pt x="1748" y="3748"/>
                  </a:lnTo>
                  <a:lnTo>
                    <a:pt x="1748" y="3748"/>
                  </a:lnTo>
                  <a:lnTo>
                    <a:pt x="1744" y="3748"/>
                  </a:lnTo>
                  <a:lnTo>
                    <a:pt x="1744" y="3748"/>
                  </a:lnTo>
                  <a:lnTo>
                    <a:pt x="1740" y="3748"/>
                  </a:lnTo>
                  <a:lnTo>
                    <a:pt x="1740" y="3748"/>
                  </a:lnTo>
                  <a:lnTo>
                    <a:pt x="1738" y="3748"/>
                  </a:lnTo>
                  <a:lnTo>
                    <a:pt x="1738" y="3748"/>
                  </a:lnTo>
                  <a:lnTo>
                    <a:pt x="1734" y="3748"/>
                  </a:lnTo>
                  <a:lnTo>
                    <a:pt x="1734" y="3748"/>
                  </a:lnTo>
                  <a:lnTo>
                    <a:pt x="1732" y="3750"/>
                  </a:lnTo>
                  <a:lnTo>
                    <a:pt x="1732" y="3750"/>
                  </a:lnTo>
                  <a:lnTo>
                    <a:pt x="1732" y="3750"/>
                  </a:lnTo>
                  <a:lnTo>
                    <a:pt x="1732" y="3750"/>
                  </a:lnTo>
                  <a:lnTo>
                    <a:pt x="1728" y="3748"/>
                  </a:lnTo>
                  <a:lnTo>
                    <a:pt x="1726" y="3748"/>
                  </a:lnTo>
                  <a:lnTo>
                    <a:pt x="1726" y="3748"/>
                  </a:lnTo>
                  <a:lnTo>
                    <a:pt x="1724" y="3750"/>
                  </a:lnTo>
                  <a:lnTo>
                    <a:pt x="1724" y="3750"/>
                  </a:lnTo>
                  <a:lnTo>
                    <a:pt x="1722" y="3752"/>
                  </a:lnTo>
                  <a:lnTo>
                    <a:pt x="1722" y="3752"/>
                  </a:lnTo>
                  <a:lnTo>
                    <a:pt x="1720" y="3750"/>
                  </a:lnTo>
                  <a:lnTo>
                    <a:pt x="1720" y="3750"/>
                  </a:lnTo>
                  <a:lnTo>
                    <a:pt x="1716" y="3750"/>
                  </a:lnTo>
                  <a:lnTo>
                    <a:pt x="1716" y="3750"/>
                  </a:lnTo>
                  <a:lnTo>
                    <a:pt x="1714" y="3752"/>
                  </a:lnTo>
                  <a:lnTo>
                    <a:pt x="1714" y="3752"/>
                  </a:lnTo>
                  <a:lnTo>
                    <a:pt x="1712" y="3752"/>
                  </a:lnTo>
                  <a:lnTo>
                    <a:pt x="1712" y="3752"/>
                  </a:lnTo>
                  <a:lnTo>
                    <a:pt x="1710" y="3752"/>
                  </a:lnTo>
                  <a:lnTo>
                    <a:pt x="1710" y="3752"/>
                  </a:lnTo>
                  <a:lnTo>
                    <a:pt x="1706" y="3750"/>
                  </a:lnTo>
                  <a:lnTo>
                    <a:pt x="1706" y="3750"/>
                  </a:lnTo>
                  <a:lnTo>
                    <a:pt x="1706" y="3750"/>
                  </a:lnTo>
                  <a:lnTo>
                    <a:pt x="1706" y="3750"/>
                  </a:lnTo>
                  <a:lnTo>
                    <a:pt x="1704" y="3750"/>
                  </a:lnTo>
                  <a:lnTo>
                    <a:pt x="1704" y="3750"/>
                  </a:lnTo>
                  <a:lnTo>
                    <a:pt x="1700" y="3750"/>
                  </a:lnTo>
                  <a:lnTo>
                    <a:pt x="1700" y="3750"/>
                  </a:lnTo>
                  <a:lnTo>
                    <a:pt x="1696" y="3752"/>
                  </a:lnTo>
                  <a:lnTo>
                    <a:pt x="1696" y="3752"/>
                  </a:lnTo>
                  <a:lnTo>
                    <a:pt x="1696" y="3752"/>
                  </a:lnTo>
                  <a:lnTo>
                    <a:pt x="1694" y="3752"/>
                  </a:lnTo>
                  <a:lnTo>
                    <a:pt x="1694" y="3752"/>
                  </a:lnTo>
                  <a:lnTo>
                    <a:pt x="1692" y="3752"/>
                  </a:lnTo>
                  <a:lnTo>
                    <a:pt x="1692" y="3752"/>
                  </a:lnTo>
                  <a:lnTo>
                    <a:pt x="1692" y="3752"/>
                  </a:lnTo>
                  <a:lnTo>
                    <a:pt x="1688" y="3752"/>
                  </a:lnTo>
                  <a:lnTo>
                    <a:pt x="1688" y="3752"/>
                  </a:lnTo>
                  <a:lnTo>
                    <a:pt x="1684" y="3752"/>
                  </a:lnTo>
                  <a:lnTo>
                    <a:pt x="1684" y="3752"/>
                  </a:lnTo>
                  <a:lnTo>
                    <a:pt x="1680" y="3754"/>
                  </a:lnTo>
                  <a:lnTo>
                    <a:pt x="1680" y="3754"/>
                  </a:lnTo>
                  <a:lnTo>
                    <a:pt x="1678" y="3754"/>
                  </a:lnTo>
                  <a:lnTo>
                    <a:pt x="1678" y="3754"/>
                  </a:lnTo>
                  <a:lnTo>
                    <a:pt x="1676" y="3754"/>
                  </a:lnTo>
                  <a:lnTo>
                    <a:pt x="1676" y="3754"/>
                  </a:lnTo>
                  <a:lnTo>
                    <a:pt x="1672" y="3752"/>
                  </a:lnTo>
                  <a:lnTo>
                    <a:pt x="1672" y="3752"/>
                  </a:lnTo>
                  <a:lnTo>
                    <a:pt x="1672" y="3752"/>
                  </a:lnTo>
                  <a:lnTo>
                    <a:pt x="1670" y="3752"/>
                  </a:lnTo>
                  <a:lnTo>
                    <a:pt x="1666" y="3752"/>
                  </a:lnTo>
                  <a:lnTo>
                    <a:pt x="1666" y="3752"/>
                  </a:lnTo>
                  <a:lnTo>
                    <a:pt x="1666" y="3752"/>
                  </a:lnTo>
                  <a:lnTo>
                    <a:pt x="1662" y="3754"/>
                  </a:lnTo>
                  <a:lnTo>
                    <a:pt x="1662" y="3754"/>
                  </a:lnTo>
                  <a:lnTo>
                    <a:pt x="1660" y="3754"/>
                  </a:lnTo>
                  <a:lnTo>
                    <a:pt x="1660" y="3754"/>
                  </a:lnTo>
                  <a:lnTo>
                    <a:pt x="1654" y="3756"/>
                  </a:lnTo>
                  <a:lnTo>
                    <a:pt x="1652" y="3756"/>
                  </a:lnTo>
                  <a:lnTo>
                    <a:pt x="1652" y="3756"/>
                  </a:lnTo>
                  <a:lnTo>
                    <a:pt x="1648" y="3756"/>
                  </a:lnTo>
                  <a:lnTo>
                    <a:pt x="1648" y="3756"/>
                  </a:lnTo>
                  <a:lnTo>
                    <a:pt x="1646" y="3756"/>
                  </a:lnTo>
                  <a:lnTo>
                    <a:pt x="1646" y="3756"/>
                  </a:lnTo>
                  <a:lnTo>
                    <a:pt x="1644" y="3754"/>
                  </a:lnTo>
                  <a:lnTo>
                    <a:pt x="1644" y="3754"/>
                  </a:lnTo>
                  <a:lnTo>
                    <a:pt x="1640" y="3754"/>
                  </a:lnTo>
                  <a:lnTo>
                    <a:pt x="1640" y="3754"/>
                  </a:lnTo>
                  <a:lnTo>
                    <a:pt x="1638" y="3752"/>
                  </a:lnTo>
                  <a:lnTo>
                    <a:pt x="1638" y="3752"/>
                  </a:lnTo>
                  <a:lnTo>
                    <a:pt x="1630" y="3750"/>
                  </a:lnTo>
                  <a:lnTo>
                    <a:pt x="1630" y="3750"/>
                  </a:lnTo>
                  <a:lnTo>
                    <a:pt x="1628" y="3752"/>
                  </a:lnTo>
                  <a:lnTo>
                    <a:pt x="1628" y="3752"/>
                  </a:lnTo>
                  <a:lnTo>
                    <a:pt x="1624" y="3752"/>
                  </a:lnTo>
                  <a:lnTo>
                    <a:pt x="1624" y="3752"/>
                  </a:lnTo>
                  <a:lnTo>
                    <a:pt x="1620" y="3752"/>
                  </a:lnTo>
                  <a:lnTo>
                    <a:pt x="1620" y="3752"/>
                  </a:lnTo>
                  <a:lnTo>
                    <a:pt x="1618" y="3752"/>
                  </a:lnTo>
                  <a:lnTo>
                    <a:pt x="1616" y="3754"/>
                  </a:lnTo>
                  <a:lnTo>
                    <a:pt x="1616" y="3754"/>
                  </a:lnTo>
                  <a:lnTo>
                    <a:pt x="1612" y="3754"/>
                  </a:lnTo>
                  <a:lnTo>
                    <a:pt x="1612" y="3754"/>
                  </a:lnTo>
                  <a:lnTo>
                    <a:pt x="1610" y="3754"/>
                  </a:lnTo>
                  <a:lnTo>
                    <a:pt x="1610" y="3754"/>
                  </a:lnTo>
                  <a:lnTo>
                    <a:pt x="1608" y="3754"/>
                  </a:lnTo>
                  <a:lnTo>
                    <a:pt x="1608" y="3754"/>
                  </a:lnTo>
                  <a:lnTo>
                    <a:pt x="1606" y="3754"/>
                  </a:lnTo>
                  <a:lnTo>
                    <a:pt x="1604" y="3754"/>
                  </a:lnTo>
                  <a:lnTo>
                    <a:pt x="1604" y="3754"/>
                  </a:lnTo>
                  <a:lnTo>
                    <a:pt x="1600" y="3754"/>
                  </a:lnTo>
                  <a:lnTo>
                    <a:pt x="1600" y="3754"/>
                  </a:lnTo>
                  <a:lnTo>
                    <a:pt x="1596" y="3758"/>
                  </a:lnTo>
                  <a:lnTo>
                    <a:pt x="1596" y="3758"/>
                  </a:lnTo>
                  <a:lnTo>
                    <a:pt x="1590" y="3758"/>
                  </a:lnTo>
                  <a:lnTo>
                    <a:pt x="1590" y="3758"/>
                  </a:lnTo>
                  <a:lnTo>
                    <a:pt x="1586" y="3758"/>
                  </a:lnTo>
                  <a:lnTo>
                    <a:pt x="1586" y="3758"/>
                  </a:lnTo>
                  <a:lnTo>
                    <a:pt x="1584" y="3758"/>
                  </a:lnTo>
                  <a:lnTo>
                    <a:pt x="1584" y="3758"/>
                  </a:lnTo>
                  <a:lnTo>
                    <a:pt x="1582" y="3756"/>
                  </a:lnTo>
                  <a:lnTo>
                    <a:pt x="1582" y="3756"/>
                  </a:lnTo>
                  <a:lnTo>
                    <a:pt x="1578" y="3756"/>
                  </a:lnTo>
                  <a:lnTo>
                    <a:pt x="1574" y="3756"/>
                  </a:lnTo>
                  <a:lnTo>
                    <a:pt x="1574" y="3756"/>
                  </a:lnTo>
                  <a:lnTo>
                    <a:pt x="1570" y="3756"/>
                  </a:lnTo>
                  <a:lnTo>
                    <a:pt x="1570" y="3756"/>
                  </a:lnTo>
                  <a:lnTo>
                    <a:pt x="1568" y="3756"/>
                  </a:lnTo>
                  <a:lnTo>
                    <a:pt x="1568" y="3756"/>
                  </a:lnTo>
                  <a:lnTo>
                    <a:pt x="1568" y="3756"/>
                  </a:lnTo>
                  <a:lnTo>
                    <a:pt x="1568" y="3756"/>
                  </a:lnTo>
                  <a:lnTo>
                    <a:pt x="1564" y="3756"/>
                  </a:lnTo>
                  <a:lnTo>
                    <a:pt x="1564" y="3756"/>
                  </a:lnTo>
                  <a:lnTo>
                    <a:pt x="1558" y="3756"/>
                  </a:lnTo>
                  <a:lnTo>
                    <a:pt x="1558" y="3756"/>
                  </a:lnTo>
                  <a:lnTo>
                    <a:pt x="1556" y="3756"/>
                  </a:lnTo>
                  <a:lnTo>
                    <a:pt x="1556" y="3756"/>
                  </a:lnTo>
                  <a:lnTo>
                    <a:pt x="1556" y="3756"/>
                  </a:lnTo>
                  <a:lnTo>
                    <a:pt x="1556" y="3756"/>
                  </a:lnTo>
                  <a:lnTo>
                    <a:pt x="1552" y="3756"/>
                  </a:lnTo>
                  <a:lnTo>
                    <a:pt x="1552" y="3756"/>
                  </a:lnTo>
                  <a:lnTo>
                    <a:pt x="1552" y="3756"/>
                  </a:lnTo>
                  <a:lnTo>
                    <a:pt x="1548" y="3756"/>
                  </a:lnTo>
                  <a:lnTo>
                    <a:pt x="1548" y="3756"/>
                  </a:lnTo>
                  <a:lnTo>
                    <a:pt x="1548" y="3758"/>
                  </a:lnTo>
                  <a:lnTo>
                    <a:pt x="1548" y="3756"/>
                  </a:lnTo>
                  <a:lnTo>
                    <a:pt x="1548" y="3756"/>
                  </a:lnTo>
                  <a:lnTo>
                    <a:pt x="1542" y="3756"/>
                  </a:lnTo>
                  <a:lnTo>
                    <a:pt x="1542" y="3756"/>
                  </a:lnTo>
                  <a:lnTo>
                    <a:pt x="1542" y="3756"/>
                  </a:lnTo>
                  <a:lnTo>
                    <a:pt x="1538" y="3756"/>
                  </a:lnTo>
                  <a:lnTo>
                    <a:pt x="1538" y="3756"/>
                  </a:lnTo>
                  <a:lnTo>
                    <a:pt x="1536" y="3756"/>
                  </a:lnTo>
                  <a:lnTo>
                    <a:pt x="1536" y="3756"/>
                  </a:lnTo>
                  <a:lnTo>
                    <a:pt x="1534" y="3756"/>
                  </a:lnTo>
                  <a:lnTo>
                    <a:pt x="1532" y="3756"/>
                  </a:lnTo>
                  <a:lnTo>
                    <a:pt x="1530" y="3756"/>
                  </a:lnTo>
                  <a:lnTo>
                    <a:pt x="1530" y="3756"/>
                  </a:lnTo>
                  <a:lnTo>
                    <a:pt x="1528" y="3756"/>
                  </a:lnTo>
                  <a:lnTo>
                    <a:pt x="1528" y="3756"/>
                  </a:lnTo>
                  <a:lnTo>
                    <a:pt x="1524" y="3754"/>
                  </a:lnTo>
                  <a:lnTo>
                    <a:pt x="1524" y="3754"/>
                  </a:lnTo>
                  <a:lnTo>
                    <a:pt x="1520" y="3754"/>
                  </a:lnTo>
                  <a:lnTo>
                    <a:pt x="1520" y="3754"/>
                  </a:lnTo>
                  <a:lnTo>
                    <a:pt x="1518" y="3754"/>
                  </a:lnTo>
                  <a:lnTo>
                    <a:pt x="1518" y="3754"/>
                  </a:lnTo>
                  <a:lnTo>
                    <a:pt x="1512" y="3756"/>
                  </a:lnTo>
                  <a:lnTo>
                    <a:pt x="1512" y="3756"/>
                  </a:lnTo>
                  <a:lnTo>
                    <a:pt x="1508" y="3756"/>
                  </a:lnTo>
                  <a:lnTo>
                    <a:pt x="1508" y="3756"/>
                  </a:lnTo>
                  <a:lnTo>
                    <a:pt x="1506" y="3756"/>
                  </a:lnTo>
                  <a:lnTo>
                    <a:pt x="1506" y="3756"/>
                  </a:lnTo>
                  <a:lnTo>
                    <a:pt x="1502" y="3758"/>
                  </a:lnTo>
                  <a:lnTo>
                    <a:pt x="1502" y="3758"/>
                  </a:lnTo>
                  <a:lnTo>
                    <a:pt x="1502" y="3758"/>
                  </a:lnTo>
                  <a:lnTo>
                    <a:pt x="1502" y="3758"/>
                  </a:lnTo>
                  <a:lnTo>
                    <a:pt x="1496" y="3756"/>
                  </a:lnTo>
                  <a:lnTo>
                    <a:pt x="1496" y="3756"/>
                  </a:lnTo>
                  <a:lnTo>
                    <a:pt x="1492" y="3756"/>
                  </a:lnTo>
                  <a:lnTo>
                    <a:pt x="1492" y="3756"/>
                  </a:lnTo>
                  <a:lnTo>
                    <a:pt x="1486" y="3756"/>
                  </a:lnTo>
                  <a:lnTo>
                    <a:pt x="1486" y="3756"/>
                  </a:lnTo>
                  <a:lnTo>
                    <a:pt x="1484" y="3758"/>
                  </a:lnTo>
                  <a:lnTo>
                    <a:pt x="1484" y="3758"/>
                  </a:lnTo>
                  <a:lnTo>
                    <a:pt x="1484" y="3756"/>
                  </a:lnTo>
                  <a:lnTo>
                    <a:pt x="1484" y="3756"/>
                  </a:lnTo>
                  <a:lnTo>
                    <a:pt x="1478" y="3756"/>
                  </a:lnTo>
                  <a:lnTo>
                    <a:pt x="1478" y="3756"/>
                  </a:lnTo>
                  <a:lnTo>
                    <a:pt x="1478" y="3756"/>
                  </a:lnTo>
                  <a:lnTo>
                    <a:pt x="1478" y="3756"/>
                  </a:lnTo>
                  <a:lnTo>
                    <a:pt x="1476" y="3756"/>
                  </a:lnTo>
                  <a:lnTo>
                    <a:pt x="1476" y="3756"/>
                  </a:lnTo>
                  <a:lnTo>
                    <a:pt x="1474" y="3756"/>
                  </a:lnTo>
                  <a:lnTo>
                    <a:pt x="1474" y="3756"/>
                  </a:lnTo>
                  <a:lnTo>
                    <a:pt x="1470" y="3758"/>
                  </a:lnTo>
                  <a:lnTo>
                    <a:pt x="1470" y="3758"/>
                  </a:lnTo>
                  <a:lnTo>
                    <a:pt x="1468" y="3758"/>
                  </a:lnTo>
                  <a:lnTo>
                    <a:pt x="1468" y="3758"/>
                  </a:lnTo>
                  <a:lnTo>
                    <a:pt x="1466" y="3758"/>
                  </a:lnTo>
                  <a:lnTo>
                    <a:pt x="1466" y="3758"/>
                  </a:lnTo>
                  <a:lnTo>
                    <a:pt x="1462" y="3756"/>
                  </a:lnTo>
                  <a:lnTo>
                    <a:pt x="1462" y="3756"/>
                  </a:lnTo>
                  <a:lnTo>
                    <a:pt x="1458" y="3756"/>
                  </a:lnTo>
                  <a:lnTo>
                    <a:pt x="1458" y="3756"/>
                  </a:lnTo>
                  <a:lnTo>
                    <a:pt x="1456" y="3756"/>
                  </a:lnTo>
                  <a:lnTo>
                    <a:pt x="1456" y="3756"/>
                  </a:lnTo>
                  <a:lnTo>
                    <a:pt x="1454" y="3756"/>
                  </a:lnTo>
                  <a:lnTo>
                    <a:pt x="1454" y="3756"/>
                  </a:lnTo>
                  <a:lnTo>
                    <a:pt x="1450" y="3756"/>
                  </a:lnTo>
                  <a:lnTo>
                    <a:pt x="1450" y="3756"/>
                  </a:lnTo>
                  <a:lnTo>
                    <a:pt x="1446" y="3756"/>
                  </a:lnTo>
                  <a:lnTo>
                    <a:pt x="1446" y="3756"/>
                  </a:lnTo>
                  <a:lnTo>
                    <a:pt x="1444" y="3756"/>
                  </a:lnTo>
                  <a:lnTo>
                    <a:pt x="1444" y="3756"/>
                  </a:lnTo>
                  <a:lnTo>
                    <a:pt x="1440" y="3758"/>
                  </a:lnTo>
                  <a:lnTo>
                    <a:pt x="1440" y="3758"/>
                  </a:lnTo>
                  <a:lnTo>
                    <a:pt x="1438" y="3758"/>
                  </a:lnTo>
                  <a:lnTo>
                    <a:pt x="1438" y="3758"/>
                  </a:lnTo>
                  <a:lnTo>
                    <a:pt x="1436" y="3758"/>
                  </a:lnTo>
                  <a:lnTo>
                    <a:pt x="1436" y="3758"/>
                  </a:lnTo>
                  <a:lnTo>
                    <a:pt x="1432" y="3758"/>
                  </a:lnTo>
                  <a:lnTo>
                    <a:pt x="1432" y="3758"/>
                  </a:lnTo>
                  <a:lnTo>
                    <a:pt x="1428" y="3758"/>
                  </a:lnTo>
                  <a:lnTo>
                    <a:pt x="1428" y="3758"/>
                  </a:lnTo>
                  <a:lnTo>
                    <a:pt x="1428" y="3758"/>
                  </a:lnTo>
                  <a:lnTo>
                    <a:pt x="1424" y="3756"/>
                  </a:lnTo>
                  <a:lnTo>
                    <a:pt x="1424" y="3756"/>
                  </a:lnTo>
                  <a:lnTo>
                    <a:pt x="1422" y="3756"/>
                  </a:lnTo>
                  <a:lnTo>
                    <a:pt x="1422" y="3756"/>
                  </a:lnTo>
                  <a:lnTo>
                    <a:pt x="1420" y="3756"/>
                  </a:lnTo>
                  <a:lnTo>
                    <a:pt x="1418" y="3756"/>
                  </a:lnTo>
                  <a:lnTo>
                    <a:pt x="1418" y="3756"/>
                  </a:lnTo>
                  <a:lnTo>
                    <a:pt x="1418" y="3754"/>
                  </a:lnTo>
                  <a:lnTo>
                    <a:pt x="1418" y="3754"/>
                  </a:lnTo>
                  <a:lnTo>
                    <a:pt x="1416" y="3752"/>
                  </a:lnTo>
                  <a:lnTo>
                    <a:pt x="1416" y="3752"/>
                  </a:lnTo>
                  <a:lnTo>
                    <a:pt x="1416" y="3748"/>
                  </a:lnTo>
                  <a:lnTo>
                    <a:pt x="1416" y="3748"/>
                  </a:lnTo>
                  <a:lnTo>
                    <a:pt x="1418" y="3746"/>
                  </a:lnTo>
                  <a:lnTo>
                    <a:pt x="1418" y="3746"/>
                  </a:lnTo>
                  <a:lnTo>
                    <a:pt x="1418" y="3742"/>
                  </a:lnTo>
                  <a:lnTo>
                    <a:pt x="1418" y="3742"/>
                  </a:lnTo>
                  <a:lnTo>
                    <a:pt x="1420" y="3740"/>
                  </a:lnTo>
                  <a:lnTo>
                    <a:pt x="1420" y="3740"/>
                  </a:lnTo>
                  <a:lnTo>
                    <a:pt x="1422" y="3736"/>
                  </a:lnTo>
                  <a:lnTo>
                    <a:pt x="1422" y="3736"/>
                  </a:lnTo>
                  <a:lnTo>
                    <a:pt x="1422" y="3732"/>
                  </a:lnTo>
                  <a:lnTo>
                    <a:pt x="1422" y="3732"/>
                  </a:lnTo>
                  <a:lnTo>
                    <a:pt x="1422" y="3730"/>
                  </a:lnTo>
                  <a:lnTo>
                    <a:pt x="1422" y="3730"/>
                  </a:lnTo>
                  <a:lnTo>
                    <a:pt x="1422" y="3728"/>
                  </a:lnTo>
                  <a:lnTo>
                    <a:pt x="1422" y="3728"/>
                  </a:lnTo>
                  <a:lnTo>
                    <a:pt x="1424" y="3724"/>
                  </a:lnTo>
                  <a:lnTo>
                    <a:pt x="1424" y="3724"/>
                  </a:lnTo>
                  <a:lnTo>
                    <a:pt x="1424" y="3724"/>
                  </a:lnTo>
                  <a:lnTo>
                    <a:pt x="1424" y="3718"/>
                  </a:lnTo>
                  <a:lnTo>
                    <a:pt x="1424" y="3718"/>
                  </a:lnTo>
                  <a:lnTo>
                    <a:pt x="1422" y="3712"/>
                  </a:lnTo>
                  <a:lnTo>
                    <a:pt x="1422" y="3712"/>
                  </a:lnTo>
                  <a:lnTo>
                    <a:pt x="1420" y="3710"/>
                  </a:lnTo>
                  <a:lnTo>
                    <a:pt x="1420" y="3710"/>
                  </a:lnTo>
                  <a:lnTo>
                    <a:pt x="1422" y="3710"/>
                  </a:lnTo>
                  <a:lnTo>
                    <a:pt x="1422" y="3710"/>
                  </a:lnTo>
                  <a:lnTo>
                    <a:pt x="1422" y="3706"/>
                  </a:lnTo>
                  <a:lnTo>
                    <a:pt x="1422" y="3706"/>
                  </a:lnTo>
                  <a:lnTo>
                    <a:pt x="1420" y="3702"/>
                  </a:lnTo>
                  <a:lnTo>
                    <a:pt x="1420" y="3702"/>
                  </a:lnTo>
                  <a:lnTo>
                    <a:pt x="1420" y="3700"/>
                  </a:lnTo>
                  <a:lnTo>
                    <a:pt x="1420" y="3700"/>
                  </a:lnTo>
                  <a:lnTo>
                    <a:pt x="1420" y="3698"/>
                  </a:lnTo>
                  <a:lnTo>
                    <a:pt x="1420" y="3698"/>
                  </a:lnTo>
                  <a:lnTo>
                    <a:pt x="1422" y="3694"/>
                  </a:lnTo>
                  <a:lnTo>
                    <a:pt x="1422" y="3694"/>
                  </a:lnTo>
                  <a:lnTo>
                    <a:pt x="1422" y="3692"/>
                  </a:lnTo>
                  <a:lnTo>
                    <a:pt x="1422" y="3692"/>
                  </a:lnTo>
                  <a:lnTo>
                    <a:pt x="1422" y="3690"/>
                  </a:lnTo>
                  <a:lnTo>
                    <a:pt x="1422" y="3690"/>
                  </a:lnTo>
                  <a:lnTo>
                    <a:pt x="1422" y="3686"/>
                  </a:lnTo>
                  <a:lnTo>
                    <a:pt x="1422" y="3686"/>
                  </a:lnTo>
                  <a:lnTo>
                    <a:pt x="1424" y="3684"/>
                  </a:lnTo>
                  <a:lnTo>
                    <a:pt x="1424" y="3684"/>
                  </a:lnTo>
                  <a:lnTo>
                    <a:pt x="1424" y="3680"/>
                  </a:lnTo>
                  <a:lnTo>
                    <a:pt x="1424" y="3680"/>
                  </a:lnTo>
                  <a:lnTo>
                    <a:pt x="1424" y="3678"/>
                  </a:lnTo>
                  <a:lnTo>
                    <a:pt x="1424" y="3678"/>
                  </a:lnTo>
                  <a:lnTo>
                    <a:pt x="1426" y="3674"/>
                  </a:lnTo>
                  <a:lnTo>
                    <a:pt x="1426" y="3672"/>
                  </a:lnTo>
                  <a:lnTo>
                    <a:pt x="1426" y="3672"/>
                  </a:lnTo>
                  <a:lnTo>
                    <a:pt x="1426" y="3668"/>
                  </a:lnTo>
                  <a:lnTo>
                    <a:pt x="1426" y="3666"/>
                  </a:lnTo>
                  <a:lnTo>
                    <a:pt x="1426" y="3666"/>
                  </a:lnTo>
                  <a:lnTo>
                    <a:pt x="1426" y="3662"/>
                  </a:lnTo>
                  <a:lnTo>
                    <a:pt x="1426" y="3662"/>
                  </a:lnTo>
                  <a:lnTo>
                    <a:pt x="1426" y="3660"/>
                  </a:lnTo>
                  <a:lnTo>
                    <a:pt x="1426" y="3660"/>
                  </a:lnTo>
                  <a:lnTo>
                    <a:pt x="1426" y="3658"/>
                  </a:lnTo>
                  <a:lnTo>
                    <a:pt x="1426" y="3658"/>
                  </a:lnTo>
                  <a:lnTo>
                    <a:pt x="1426" y="3654"/>
                  </a:lnTo>
                  <a:lnTo>
                    <a:pt x="1426" y="3654"/>
                  </a:lnTo>
                  <a:lnTo>
                    <a:pt x="1426" y="3650"/>
                  </a:lnTo>
                  <a:lnTo>
                    <a:pt x="1426" y="3650"/>
                  </a:lnTo>
                  <a:lnTo>
                    <a:pt x="1426" y="3648"/>
                  </a:lnTo>
                  <a:lnTo>
                    <a:pt x="1426" y="3648"/>
                  </a:lnTo>
                  <a:lnTo>
                    <a:pt x="1426" y="3646"/>
                  </a:lnTo>
                  <a:lnTo>
                    <a:pt x="1426" y="3646"/>
                  </a:lnTo>
                  <a:lnTo>
                    <a:pt x="1426" y="3642"/>
                  </a:lnTo>
                  <a:lnTo>
                    <a:pt x="1426" y="3642"/>
                  </a:lnTo>
                  <a:lnTo>
                    <a:pt x="1424" y="3638"/>
                  </a:lnTo>
                  <a:lnTo>
                    <a:pt x="1424" y="3638"/>
                  </a:lnTo>
                  <a:lnTo>
                    <a:pt x="1424" y="3636"/>
                  </a:lnTo>
                  <a:lnTo>
                    <a:pt x="1424" y="3632"/>
                  </a:lnTo>
                  <a:lnTo>
                    <a:pt x="1424" y="3632"/>
                  </a:lnTo>
                  <a:lnTo>
                    <a:pt x="1424" y="3630"/>
                  </a:lnTo>
                  <a:lnTo>
                    <a:pt x="1424" y="3630"/>
                  </a:lnTo>
                  <a:lnTo>
                    <a:pt x="1424" y="3628"/>
                  </a:lnTo>
                  <a:lnTo>
                    <a:pt x="1424" y="3628"/>
                  </a:lnTo>
                  <a:lnTo>
                    <a:pt x="1424" y="3624"/>
                  </a:lnTo>
                  <a:lnTo>
                    <a:pt x="1424" y="3624"/>
                  </a:lnTo>
                  <a:lnTo>
                    <a:pt x="1424" y="3620"/>
                  </a:lnTo>
                  <a:lnTo>
                    <a:pt x="1424" y="3620"/>
                  </a:lnTo>
                  <a:lnTo>
                    <a:pt x="1424" y="3618"/>
                  </a:lnTo>
                  <a:lnTo>
                    <a:pt x="1424" y="3618"/>
                  </a:lnTo>
                  <a:lnTo>
                    <a:pt x="1422" y="3614"/>
                  </a:lnTo>
                  <a:lnTo>
                    <a:pt x="1422" y="3612"/>
                  </a:lnTo>
                  <a:lnTo>
                    <a:pt x="1422" y="3612"/>
                  </a:lnTo>
                  <a:lnTo>
                    <a:pt x="1420" y="3606"/>
                  </a:lnTo>
                  <a:lnTo>
                    <a:pt x="1420" y="3606"/>
                  </a:lnTo>
                  <a:lnTo>
                    <a:pt x="1420" y="3604"/>
                  </a:lnTo>
                  <a:lnTo>
                    <a:pt x="1420" y="3604"/>
                  </a:lnTo>
                  <a:lnTo>
                    <a:pt x="1422" y="3600"/>
                  </a:lnTo>
                  <a:lnTo>
                    <a:pt x="1422" y="3600"/>
                  </a:lnTo>
                  <a:lnTo>
                    <a:pt x="1422" y="3598"/>
                  </a:lnTo>
                  <a:lnTo>
                    <a:pt x="1422" y="3598"/>
                  </a:lnTo>
                  <a:lnTo>
                    <a:pt x="1422" y="3594"/>
                  </a:lnTo>
                  <a:lnTo>
                    <a:pt x="1422" y="3594"/>
                  </a:lnTo>
                  <a:lnTo>
                    <a:pt x="1422" y="3590"/>
                  </a:lnTo>
                  <a:lnTo>
                    <a:pt x="1422" y="3590"/>
                  </a:lnTo>
                  <a:lnTo>
                    <a:pt x="1422" y="3588"/>
                  </a:lnTo>
                  <a:lnTo>
                    <a:pt x="1422" y="3588"/>
                  </a:lnTo>
                  <a:lnTo>
                    <a:pt x="1422" y="3584"/>
                  </a:lnTo>
                  <a:lnTo>
                    <a:pt x="1422" y="3584"/>
                  </a:lnTo>
                  <a:lnTo>
                    <a:pt x="1422" y="3582"/>
                  </a:lnTo>
                  <a:lnTo>
                    <a:pt x="1422" y="3582"/>
                  </a:lnTo>
                  <a:lnTo>
                    <a:pt x="1424" y="3580"/>
                  </a:lnTo>
                  <a:lnTo>
                    <a:pt x="1424" y="3580"/>
                  </a:lnTo>
                  <a:lnTo>
                    <a:pt x="1424" y="3576"/>
                  </a:lnTo>
                  <a:lnTo>
                    <a:pt x="1424" y="3576"/>
                  </a:lnTo>
                  <a:lnTo>
                    <a:pt x="1426" y="3572"/>
                  </a:lnTo>
                  <a:lnTo>
                    <a:pt x="1426" y="3572"/>
                  </a:lnTo>
                  <a:lnTo>
                    <a:pt x="1426" y="3570"/>
                  </a:lnTo>
                  <a:lnTo>
                    <a:pt x="1426" y="3570"/>
                  </a:lnTo>
                  <a:lnTo>
                    <a:pt x="1426" y="3564"/>
                  </a:lnTo>
                  <a:lnTo>
                    <a:pt x="1426" y="3564"/>
                  </a:lnTo>
                  <a:lnTo>
                    <a:pt x="1426" y="3560"/>
                  </a:lnTo>
                  <a:lnTo>
                    <a:pt x="1426" y="3560"/>
                  </a:lnTo>
                  <a:lnTo>
                    <a:pt x="1426" y="3556"/>
                  </a:lnTo>
                  <a:lnTo>
                    <a:pt x="1426" y="3556"/>
                  </a:lnTo>
                  <a:lnTo>
                    <a:pt x="1426" y="3554"/>
                  </a:lnTo>
                  <a:lnTo>
                    <a:pt x="1426" y="3554"/>
                  </a:lnTo>
                  <a:lnTo>
                    <a:pt x="1426" y="3550"/>
                  </a:lnTo>
                  <a:lnTo>
                    <a:pt x="1426" y="3550"/>
                  </a:lnTo>
                  <a:lnTo>
                    <a:pt x="1426" y="3548"/>
                  </a:lnTo>
                  <a:lnTo>
                    <a:pt x="1426" y="3548"/>
                  </a:lnTo>
                  <a:lnTo>
                    <a:pt x="1426" y="3544"/>
                  </a:lnTo>
                  <a:lnTo>
                    <a:pt x="1426" y="3544"/>
                  </a:lnTo>
                  <a:lnTo>
                    <a:pt x="1424" y="3540"/>
                  </a:lnTo>
                  <a:lnTo>
                    <a:pt x="1424" y="3540"/>
                  </a:lnTo>
                  <a:lnTo>
                    <a:pt x="1422" y="3538"/>
                  </a:lnTo>
                  <a:lnTo>
                    <a:pt x="1422" y="3538"/>
                  </a:lnTo>
                  <a:lnTo>
                    <a:pt x="1424" y="3536"/>
                  </a:lnTo>
                  <a:lnTo>
                    <a:pt x="1424" y="3536"/>
                  </a:lnTo>
                  <a:lnTo>
                    <a:pt x="1424" y="3534"/>
                  </a:lnTo>
                  <a:lnTo>
                    <a:pt x="1424" y="3534"/>
                  </a:lnTo>
                  <a:lnTo>
                    <a:pt x="1424" y="3530"/>
                  </a:lnTo>
                  <a:lnTo>
                    <a:pt x="1424" y="3530"/>
                  </a:lnTo>
                  <a:lnTo>
                    <a:pt x="1424" y="3526"/>
                  </a:lnTo>
                  <a:lnTo>
                    <a:pt x="1424" y="3526"/>
                  </a:lnTo>
                  <a:lnTo>
                    <a:pt x="1424" y="3524"/>
                  </a:lnTo>
                  <a:lnTo>
                    <a:pt x="1424" y="3524"/>
                  </a:lnTo>
                  <a:lnTo>
                    <a:pt x="1424" y="3520"/>
                  </a:lnTo>
                  <a:lnTo>
                    <a:pt x="1424" y="3520"/>
                  </a:lnTo>
                  <a:lnTo>
                    <a:pt x="1424" y="3518"/>
                  </a:lnTo>
                  <a:lnTo>
                    <a:pt x="1424" y="3518"/>
                  </a:lnTo>
                  <a:lnTo>
                    <a:pt x="1424" y="3514"/>
                  </a:lnTo>
                  <a:lnTo>
                    <a:pt x="1424" y="3512"/>
                  </a:lnTo>
                  <a:lnTo>
                    <a:pt x="1424" y="3512"/>
                  </a:lnTo>
                  <a:lnTo>
                    <a:pt x="1424" y="3508"/>
                  </a:lnTo>
                  <a:lnTo>
                    <a:pt x="1424" y="3508"/>
                  </a:lnTo>
                  <a:lnTo>
                    <a:pt x="1424" y="3504"/>
                  </a:lnTo>
                  <a:lnTo>
                    <a:pt x="1424" y="3504"/>
                  </a:lnTo>
                  <a:lnTo>
                    <a:pt x="1424" y="3502"/>
                  </a:lnTo>
                  <a:lnTo>
                    <a:pt x="1424" y="3502"/>
                  </a:lnTo>
                  <a:lnTo>
                    <a:pt x="1422" y="3500"/>
                  </a:lnTo>
                  <a:lnTo>
                    <a:pt x="1422" y="3500"/>
                  </a:lnTo>
                  <a:lnTo>
                    <a:pt x="1422" y="3496"/>
                  </a:lnTo>
                  <a:lnTo>
                    <a:pt x="1422" y="3496"/>
                  </a:lnTo>
                  <a:lnTo>
                    <a:pt x="1422" y="3492"/>
                  </a:lnTo>
                  <a:lnTo>
                    <a:pt x="1422" y="3492"/>
                  </a:lnTo>
                  <a:lnTo>
                    <a:pt x="1422" y="3490"/>
                  </a:lnTo>
                  <a:lnTo>
                    <a:pt x="1422" y="3488"/>
                  </a:lnTo>
                  <a:lnTo>
                    <a:pt x="1422" y="3488"/>
                  </a:lnTo>
                  <a:lnTo>
                    <a:pt x="1422" y="3484"/>
                  </a:lnTo>
                  <a:lnTo>
                    <a:pt x="1422" y="3484"/>
                  </a:lnTo>
                  <a:lnTo>
                    <a:pt x="1422" y="3482"/>
                  </a:lnTo>
                  <a:lnTo>
                    <a:pt x="1422" y="3482"/>
                  </a:lnTo>
                  <a:lnTo>
                    <a:pt x="1424" y="3478"/>
                  </a:lnTo>
                  <a:lnTo>
                    <a:pt x="1424" y="3478"/>
                  </a:lnTo>
                  <a:lnTo>
                    <a:pt x="1424" y="3476"/>
                  </a:lnTo>
                  <a:lnTo>
                    <a:pt x="1424" y="3476"/>
                  </a:lnTo>
                  <a:lnTo>
                    <a:pt x="1424" y="3474"/>
                  </a:lnTo>
                  <a:lnTo>
                    <a:pt x="1424" y="3474"/>
                  </a:lnTo>
                  <a:lnTo>
                    <a:pt x="1426" y="3472"/>
                  </a:lnTo>
                  <a:lnTo>
                    <a:pt x="1426" y="3472"/>
                  </a:lnTo>
                  <a:lnTo>
                    <a:pt x="1428" y="3468"/>
                  </a:lnTo>
                  <a:lnTo>
                    <a:pt x="1428" y="3468"/>
                  </a:lnTo>
                  <a:lnTo>
                    <a:pt x="1428" y="3466"/>
                  </a:lnTo>
                  <a:lnTo>
                    <a:pt x="1426" y="3462"/>
                  </a:lnTo>
                  <a:lnTo>
                    <a:pt x="1426" y="3462"/>
                  </a:lnTo>
                  <a:lnTo>
                    <a:pt x="1424" y="3462"/>
                  </a:lnTo>
                  <a:lnTo>
                    <a:pt x="1424" y="3462"/>
                  </a:lnTo>
                  <a:lnTo>
                    <a:pt x="1424" y="3458"/>
                  </a:lnTo>
                  <a:lnTo>
                    <a:pt x="1424" y="3458"/>
                  </a:lnTo>
                  <a:lnTo>
                    <a:pt x="1424" y="3456"/>
                  </a:lnTo>
                  <a:lnTo>
                    <a:pt x="1424" y="3456"/>
                  </a:lnTo>
                  <a:lnTo>
                    <a:pt x="1426" y="3456"/>
                  </a:lnTo>
                  <a:lnTo>
                    <a:pt x="1426" y="3456"/>
                  </a:lnTo>
                  <a:lnTo>
                    <a:pt x="1426" y="3454"/>
                  </a:lnTo>
                  <a:lnTo>
                    <a:pt x="1426" y="3454"/>
                  </a:lnTo>
                  <a:lnTo>
                    <a:pt x="1426" y="3450"/>
                  </a:lnTo>
                  <a:lnTo>
                    <a:pt x="1426" y="3446"/>
                  </a:lnTo>
                  <a:lnTo>
                    <a:pt x="1426" y="3446"/>
                  </a:lnTo>
                  <a:lnTo>
                    <a:pt x="1426" y="3446"/>
                  </a:lnTo>
                  <a:lnTo>
                    <a:pt x="1426" y="3446"/>
                  </a:lnTo>
                  <a:lnTo>
                    <a:pt x="1426" y="3442"/>
                  </a:lnTo>
                  <a:lnTo>
                    <a:pt x="1426" y="3442"/>
                  </a:lnTo>
                  <a:lnTo>
                    <a:pt x="1424" y="3438"/>
                  </a:lnTo>
                  <a:lnTo>
                    <a:pt x="1424" y="3438"/>
                  </a:lnTo>
                  <a:lnTo>
                    <a:pt x="1424" y="3432"/>
                  </a:lnTo>
                  <a:lnTo>
                    <a:pt x="1424" y="3430"/>
                  </a:lnTo>
                  <a:lnTo>
                    <a:pt x="1424" y="3430"/>
                  </a:lnTo>
                  <a:lnTo>
                    <a:pt x="1424" y="3428"/>
                  </a:lnTo>
                  <a:lnTo>
                    <a:pt x="1424" y="3426"/>
                  </a:lnTo>
                  <a:lnTo>
                    <a:pt x="1424" y="3426"/>
                  </a:lnTo>
                  <a:lnTo>
                    <a:pt x="1422" y="3424"/>
                  </a:lnTo>
                  <a:lnTo>
                    <a:pt x="1422" y="3424"/>
                  </a:lnTo>
                  <a:lnTo>
                    <a:pt x="1424" y="3416"/>
                  </a:lnTo>
                  <a:lnTo>
                    <a:pt x="1424" y="3416"/>
                  </a:lnTo>
                  <a:lnTo>
                    <a:pt x="1424" y="3414"/>
                  </a:lnTo>
                  <a:lnTo>
                    <a:pt x="1424" y="3414"/>
                  </a:lnTo>
                  <a:lnTo>
                    <a:pt x="1424" y="3410"/>
                  </a:lnTo>
                  <a:lnTo>
                    <a:pt x="1424" y="3406"/>
                  </a:lnTo>
                  <a:lnTo>
                    <a:pt x="1424" y="3406"/>
                  </a:lnTo>
                  <a:lnTo>
                    <a:pt x="1424" y="3404"/>
                  </a:lnTo>
                  <a:lnTo>
                    <a:pt x="1424" y="3404"/>
                  </a:lnTo>
                  <a:lnTo>
                    <a:pt x="1424" y="3402"/>
                  </a:lnTo>
                  <a:lnTo>
                    <a:pt x="1424" y="3402"/>
                  </a:lnTo>
                  <a:lnTo>
                    <a:pt x="1424" y="3398"/>
                  </a:lnTo>
                  <a:lnTo>
                    <a:pt x="1424" y="3398"/>
                  </a:lnTo>
                  <a:lnTo>
                    <a:pt x="1426" y="3392"/>
                  </a:lnTo>
                  <a:lnTo>
                    <a:pt x="1426" y="3392"/>
                  </a:lnTo>
                  <a:lnTo>
                    <a:pt x="1426" y="3392"/>
                  </a:lnTo>
                  <a:lnTo>
                    <a:pt x="1426" y="3392"/>
                  </a:lnTo>
                  <a:lnTo>
                    <a:pt x="1426" y="3386"/>
                  </a:lnTo>
                  <a:lnTo>
                    <a:pt x="1426" y="3386"/>
                  </a:lnTo>
                  <a:lnTo>
                    <a:pt x="1426" y="3384"/>
                  </a:lnTo>
                  <a:lnTo>
                    <a:pt x="1426" y="3384"/>
                  </a:lnTo>
                  <a:lnTo>
                    <a:pt x="1424" y="3382"/>
                  </a:lnTo>
                  <a:lnTo>
                    <a:pt x="1424" y="3382"/>
                  </a:lnTo>
                  <a:lnTo>
                    <a:pt x="1424" y="3378"/>
                  </a:lnTo>
                  <a:lnTo>
                    <a:pt x="1424" y="3378"/>
                  </a:lnTo>
                  <a:lnTo>
                    <a:pt x="1424" y="3378"/>
                  </a:lnTo>
                  <a:lnTo>
                    <a:pt x="1424" y="3378"/>
                  </a:lnTo>
                  <a:lnTo>
                    <a:pt x="1424" y="3376"/>
                  </a:lnTo>
                  <a:lnTo>
                    <a:pt x="1424" y="3376"/>
                  </a:lnTo>
                  <a:lnTo>
                    <a:pt x="1426" y="3372"/>
                  </a:lnTo>
                  <a:lnTo>
                    <a:pt x="1426" y="3372"/>
                  </a:lnTo>
                  <a:lnTo>
                    <a:pt x="1426" y="3368"/>
                  </a:lnTo>
                  <a:lnTo>
                    <a:pt x="1426" y="3368"/>
                  </a:lnTo>
                  <a:lnTo>
                    <a:pt x="1426" y="3366"/>
                  </a:lnTo>
                  <a:lnTo>
                    <a:pt x="1426" y="3364"/>
                  </a:lnTo>
                  <a:lnTo>
                    <a:pt x="1426" y="3364"/>
                  </a:lnTo>
                  <a:lnTo>
                    <a:pt x="1426" y="3360"/>
                  </a:lnTo>
                  <a:lnTo>
                    <a:pt x="1426" y="3360"/>
                  </a:lnTo>
                  <a:lnTo>
                    <a:pt x="1426" y="3356"/>
                  </a:lnTo>
                  <a:lnTo>
                    <a:pt x="1426" y="3356"/>
                  </a:lnTo>
                  <a:lnTo>
                    <a:pt x="1424" y="3354"/>
                  </a:lnTo>
                  <a:lnTo>
                    <a:pt x="1424" y="3354"/>
                  </a:lnTo>
                  <a:lnTo>
                    <a:pt x="1424" y="3350"/>
                  </a:lnTo>
                  <a:lnTo>
                    <a:pt x="1424" y="3350"/>
                  </a:lnTo>
                  <a:lnTo>
                    <a:pt x="1424" y="3348"/>
                  </a:lnTo>
                  <a:lnTo>
                    <a:pt x="1424" y="3348"/>
                  </a:lnTo>
                  <a:lnTo>
                    <a:pt x="1426" y="3346"/>
                  </a:lnTo>
                  <a:lnTo>
                    <a:pt x="1426" y="3346"/>
                  </a:lnTo>
                  <a:lnTo>
                    <a:pt x="1426" y="3342"/>
                  </a:lnTo>
                  <a:lnTo>
                    <a:pt x="1426" y="3342"/>
                  </a:lnTo>
                  <a:lnTo>
                    <a:pt x="1426" y="3340"/>
                  </a:lnTo>
                  <a:lnTo>
                    <a:pt x="1426" y="3340"/>
                  </a:lnTo>
                  <a:lnTo>
                    <a:pt x="1426" y="3336"/>
                  </a:lnTo>
                  <a:lnTo>
                    <a:pt x="1426" y="3336"/>
                  </a:lnTo>
                  <a:lnTo>
                    <a:pt x="1428" y="3334"/>
                  </a:lnTo>
                  <a:lnTo>
                    <a:pt x="1428" y="3334"/>
                  </a:lnTo>
                  <a:lnTo>
                    <a:pt x="1430" y="3330"/>
                  </a:lnTo>
                  <a:lnTo>
                    <a:pt x="1430" y="3330"/>
                  </a:lnTo>
                  <a:lnTo>
                    <a:pt x="1428" y="3326"/>
                  </a:lnTo>
                  <a:lnTo>
                    <a:pt x="1428" y="3326"/>
                  </a:lnTo>
                  <a:lnTo>
                    <a:pt x="1428" y="3324"/>
                  </a:lnTo>
                  <a:lnTo>
                    <a:pt x="1428" y="3324"/>
                  </a:lnTo>
                  <a:lnTo>
                    <a:pt x="1428" y="3320"/>
                  </a:lnTo>
                  <a:lnTo>
                    <a:pt x="1428" y="3320"/>
                  </a:lnTo>
                  <a:lnTo>
                    <a:pt x="1428" y="3316"/>
                  </a:lnTo>
                  <a:lnTo>
                    <a:pt x="1428" y="3316"/>
                  </a:lnTo>
                  <a:lnTo>
                    <a:pt x="1428" y="3316"/>
                  </a:lnTo>
                  <a:lnTo>
                    <a:pt x="1430" y="3310"/>
                  </a:lnTo>
                  <a:lnTo>
                    <a:pt x="1430" y="3310"/>
                  </a:lnTo>
                  <a:lnTo>
                    <a:pt x="1430" y="3310"/>
                  </a:lnTo>
                  <a:lnTo>
                    <a:pt x="1430" y="3310"/>
                  </a:lnTo>
                  <a:lnTo>
                    <a:pt x="1430" y="3306"/>
                  </a:lnTo>
                  <a:lnTo>
                    <a:pt x="1430" y="3302"/>
                  </a:lnTo>
                  <a:lnTo>
                    <a:pt x="1430" y="3302"/>
                  </a:lnTo>
                  <a:lnTo>
                    <a:pt x="1428" y="3300"/>
                  </a:lnTo>
                  <a:lnTo>
                    <a:pt x="1428" y="3300"/>
                  </a:lnTo>
                  <a:lnTo>
                    <a:pt x="1426" y="3298"/>
                  </a:lnTo>
                  <a:lnTo>
                    <a:pt x="1426" y="3298"/>
                  </a:lnTo>
                  <a:lnTo>
                    <a:pt x="1426" y="3298"/>
                  </a:lnTo>
                  <a:lnTo>
                    <a:pt x="1424" y="3294"/>
                  </a:lnTo>
                  <a:lnTo>
                    <a:pt x="1424" y="3294"/>
                  </a:lnTo>
                  <a:lnTo>
                    <a:pt x="1424" y="3288"/>
                  </a:lnTo>
                  <a:lnTo>
                    <a:pt x="1424" y="3288"/>
                  </a:lnTo>
                  <a:lnTo>
                    <a:pt x="1424" y="3286"/>
                  </a:lnTo>
                  <a:lnTo>
                    <a:pt x="1424" y="3286"/>
                  </a:lnTo>
                  <a:lnTo>
                    <a:pt x="1426" y="3282"/>
                  </a:lnTo>
                  <a:lnTo>
                    <a:pt x="1426" y="3282"/>
                  </a:lnTo>
                  <a:lnTo>
                    <a:pt x="1426" y="3276"/>
                  </a:lnTo>
                  <a:lnTo>
                    <a:pt x="1426" y="3276"/>
                  </a:lnTo>
                  <a:lnTo>
                    <a:pt x="1426" y="3274"/>
                  </a:lnTo>
                  <a:lnTo>
                    <a:pt x="1426" y="3274"/>
                  </a:lnTo>
                  <a:lnTo>
                    <a:pt x="1428" y="3272"/>
                  </a:lnTo>
                  <a:lnTo>
                    <a:pt x="1428" y="3272"/>
                  </a:lnTo>
                  <a:lnTo>
                    <a:pt x="1428" y="3268"/>
                  </a:lnTo>
                  <a:lnTo>
                    <a:pt x="1428" y="3264"/>
                  </a:lnTo>
                  <a:lnTo>
                    <a:pt x="1428" y="3264"/>
                  </a:lnTo>
                  <a:lnTo>
                    <a:pt x="1426" y="3260"/>
                  </a:lnTo>
                  <a:lnTo>
                    <a:pt x="1426" y="3260"/>
                  </a:lnTo>
                  <a:lnTo>
                    <a:pt x="1426" y="3260"/>
                  </a:lnTo>
                  <a:lnTo>
                    <a:pt x="1426" y="3260"/>
                  </a:lnTo>
                  <a:lnTo>
                    <a:pt x="1424" y="3256"/>
                  </a:lnTo>
                  <a:lnTo>
                    <a:pt x="1424" y="3256"/>
                  </a:lnTo>
                  <a:lnTo>
                    <a:pt x="1422" y="3256"/>
                  </a:lnTo>
                  <a:lnTo>
                    <a:pt x="1422" y="3256"/>
                  </a:lnTo>
                  <a:lnTo>
                    <a:pt x="1422" y="3254"/>
                  </a:lnTo>
                  <a:lnTo>
                    <a:pt x="1422" y="3254"/>
                  </a:lnTo>
                  <a:lnTo>
                    <a:pt x="1424" y="3250"/>
                  </a:lnTo>
                  <a:lnTo>
                    <a:pt x="1424" y="3250"/>
                  </a:lnTo>
                  <a:lnTo>
                    <a:pt x="1424" y="3244"/>
                  </a:lnTo>
                  <a:lnTo>
                    <a:pt x="1424" y="3244"/>
                  </a:lnTo>
                  <a:lnTo>
                    <a:pt x="1424" y="3240"/>
                  </a:lnTo>
                  <a:lnTo>
                    <a:pt x="1424" y="3240"/>
                  </a:lnTo>
                  <a:lnTo>
                    <a:pt x="1424" y="3238"/>
                  </a:lnTo>
                  <a:lnTo>
                    <a:pt x="1424" y="3238"/>
                  </a:lnTo>
                  <a:lnTo>
                    <a:pt x="1424" y="3236"/>
                  </a:lnTo>
                  <a:lnTo>
                    <a:pt x="1424" y="3236"/>
                  </a:lnTo>
                  <a:lnTo>
                    <a:pt x="1424" y="3232"/>
                  </a:lnTo>
                  <a:lnTo>
                    <a:pt x="1424" y="3232"/>
                  </a:lnTo>
                  <a:lnTo>
                    <a:pt x="1426" y="3230"/>
                  </a:lnTo>
                  <a:lnTo>
                    <a:pt x="1426" y="3230"/>
                  </a:lnTo>
                  <a:lnTo>
                    <a:pt x="1426" y="3226"/>
                  </a:lnTo>
                  <a:lnTo>
                    <a:pt x="1426" y="3226"/>
                  </a:lnTo>
                  <a:lnTo>
                    <a:pt x="1426" y="3222"/>
                  </a:lnTo>
                  <a:lnTo>
                    <a:pt x="1426" y="3222"/>
                  </a:lnTo>
                  <a:lnTo>
                    <a:pt x="1428" y="3218"/>
                  </a:lnTo>
                  <a:lnTo>
                    <a:pt x="1428" y="3218"/>
                  </a:lnTo>
                  <a:lnTo>
                    <a:pt x="1428" y="3218"/>
                  </a:lnTo>
                  <a:lnTo>
                    <a:pt x="1428" y="3214"/>
                  </a:lnTo>
                  <a:lnTo>
                    <a:pt x="1428" y="3214"/>
                  </a:lnTo>
                  <a:lnTo>
                    <a:pt x="1428" y="3212"/>
                  </a:lnTo>
                  <a:lnTo>
                    <a:pt x="1430" y="3210"/>
                  </a:lnTo>
                  <a:lnTo>
                    <a:pt x="1430" y="3210"/>
                  </a:lnTo>
                  <a:lnTo>
                    <a:pt x="1430" y="3206"/>
                  </a:lnTo>
                  <a:lnTo>
                    <a:pt x="1430" y="3206"/>
                  </a:lnTo>
                  <a:lnTo>
                    <a:pt x="1430" y="3202"/>
                  </a:lnTo>
                  <a:lnTo>
                    <a:pt x="1430" y="3202"/>
                  </a:lnTo>
                  <a:lnTo>
                    <a:pt x="1430" y="3200"/>
                  </a:lnTo>
                  <a:lnTo>
                    <a:pt x="1430" y="3200"/>
                  </a:lnTo>
                  <a:lnTo>
                    <a:pt x="1428" y="3194"/>
                  </a:lnTo>
                  <a:lnTo>
                    <a:pt x="1428" y="3194"/>
                  </a:lnTo>
                  <a:lnTo>
                    <a:pt x="1428" y="3190"/>
                  </a:lnTo>
                  <a:lnTo>
                    <a:pt x="1428" y="3190"/>
                  </a:lnTo>
                  <a:lnTo>
                    <a:pt x="1428" y="3188"/>
                  </a:lnTo>
                  <a:lnTo>
                    <a:pt x="1428" y="3188"/>
                  </a:lnTo>
                  <a:lnTo>
                    <a:pt x="1428" y="3186"/>
                  </a:lnTo>
                  <a:lnTo>
                    <a:pt x="1428" y="3186"/>
                  </a:lnTo>
                  <a:lnTo>
                    <a:pt x="1428" y="3182"/>
                  </a:lnTo>
                  <a:lnTo>
                    <a:pt x="1428" y="3182"/>
                  </a:lnTo>
                  <a:lnTo>
                    <a:pt x="1428" y="3180"/>
                  </a:lnTo>
                  <a:lnTo>
                    <a:pt x="1428" y="3180"/>
                  </a:lnTo>
                  <a:lnTo>
                    <a:pt x="1428" y="3176"/>
                  </a:lnTo>
                  <a:lnTo>
                    <a:pt x="1428" y="3176"/>
                  </a:lnTo>
                  <a:lnTo>
                    <a:pt x="1428" y="3174"/>
                  </a:lnTo>
                  <a:lnTo>
                    <a:pt x="1428" y="3174"/>
                  </a:lnTo>
                  <a:lnTo>
                    <a:pt x="1430" y="3172"/>
                  </a:lnTo>
                  <a:lnTo>
                    <a:pt x="1430" y="3172"/>
                  </a:lnTo>
                  <a:lnTo>
                    <a:pt x="1434" y="3166"/>
                  </a:lnTo>
                  <a:lnTo>
                    <a:pt x="1434" y="3166"/>
                  </a:lnTo>
                  <a:lnTo>
                    <a:pt x="1434" y="3160"/>
                  </a:lnTo>
                  <a:lnTo>
                    <a:pt x="1434" y="3160"/>
                  </a:lnTo>
                  <a:lnTo>
                    <a:pt x="1436" y="3160"/>
                  </a:lnTo>
                  <a:lnTo>
                    <a:pt x="1436" y="3160"/>
                  </a:lnTo>
                  <a:lnTo>
                    <a:pt x="1438" y="3160"/>
                  </a:lnTo>
                  <a:lnTo>
                    <a:pt x="1438" y="3160"/>
                  </a:lnTo>
                  <a:lnTo>
                    <a:pt x="1442" y="3162"/>
                  </a:lnTo>
                  <a:lnTo>
                    <a:pt x="1442" y="3162"/>
                  </a:lnTo>
                  <a:lnTo>
                    <a:pt x="1446" y="3160"/>
                  </a:lnTo>
                  <a:lnTo>
                    <a:pt x="1446" y="3160"/>
                  </a:lnTo>
                  <a:lnTo>
                    <a:pt x="1450" y="3160"/>
                  </a:lnTo>
                  <a:lnTo>
                    <a:pt x="1450" y="3160"/>
                  </a:lnTo>
                  <a:lnTo>
                    <a:pt x="1456" y="3160"/>
                  </a:lnTo>
                  <a:lnTo>
                    <a:pt x="1456" y="3160"/>
                  </a:lnTo>
                  <a:lnTo>
                    <a:pt x="1460" y="3160"/>
                  </a:lnTo>
                  <a:lnTo>
                    <a:pt x="1460" y="3160"/>
                  </a:lnTo>
                  <a:lnTo>
                    <a:pt x="1466" y="3160"/>
                  </a:lnTo>
                  <a:lnTo>
                    <a:pt x="1466" y="3160"/>
                  </a:lnTo>
                  <a:lnTo>
                    <a:pt x="1474" y="3162"/>
                  </a:lnTo>
                  <a:lnTo>
                    <a:pt x="1474" y="3162"/>
                  </a:lnTo>
                  <a:lnTo>
                    <a:pt x="1480" y="3160"/>
                  </a:lnTo>
                  <a:lnTo>
                    <a:pt x="1480" y="3160"/>
                  </a:lnTo>
                  <a:lnTo>
                    <a:pt x="1482" y="3160"/>
                  </a:lnTo>
                  <a:lnTo>
                    <a:pt x="1482" y="3160"/>
                  </a:lnTo>
                  <a:lnTo>
                    <a:pt x="1488" y="3160"/>
                  </a:lnTo>
                  <a:lnTo>
                    <a:pt x="1488" y="3160"/>
                  </a:lnTo>
                  <a:lnTo>
                    <a:pt x="1488" y="3160"/>
                  </a:lnTo>
                  <a:lnTo>
                    <a:pt x="1492" y="3158"/>
                  </a:lnTo>
                  <a:lnTo>
                    <a:pt x="1492" y="3158"/>
                  </a:lnTo>
                  <a:lnTo>
                    <a:pt x="1494" y="3160"/>
                  </a:lnTo>
                  <a:lnTo>
                    <a:pt x="1494" y="3160"/>
                  </a:lnTo>
                  <a:lnTo>
                    <a:pt x="1496" y="3160"/>
                  </a:lnTo>
                  <a:lnTo>
                    <a:pt x="1496" y="3160"/>
                  </a:lnTo>
                  <a:lnTo>
                    <a:pt x="1496" y="3160"/>
                  </a:lnTo>
                  <a:lnTo>
                    <a:pt x="1500" y="3158"/>
                  </a:lnTo>
                  <a:lnTo>
                    <a:pt x="1500" y="3158"/>
                  </a:lnTo>
                  <a:lnTo>
                    <a:pt x="1502" y="3158"/>
                  </a:lnTo>
                  <a:lnTo>
                    <a:pt x="1502" y="3158"/>
                  </a:lnTo>
                  <a:lnTo>
                    <a:pt x="1502" y="3158"/>
                  </a:lnTo>
                  <a:lnTo>
                    <a:pt x="1502" y="3158"/>
                  </a:lnTo>
                  <a:lnTo>
                    <a:pt x="1504" y="3158"/>
                  </a:lnTo>
                  <a:lnTo>
                    <a:pt x="1504" y="3158"/>
                  </a:lnTo>
                  <a:lnTo>
                    <a:pt x="1508" y="3160"/>
                  </a:lnTo>
                  <a:lnTo>
                    <a:pt x="1508" y="3160"/>
                  </a:lnTo>
                  <a:lnTo>
                    <a:pt x="1512" y="3160"/>
                  </a:lnTo>
                  <a:lnTo>
                    <a:pt x="1512" y="3160"/>
                  </a:lnTo>
                  <a:lnTo>
                    <a:pt x="1514" y="3160"/>
                  </a:lnTo>
                  <a:lnTo>
                    <a:pt x="1514" y="3160"/>
                  </a:lnTo>
                  <a:lnTo>
                    <a:pt x="1514" y="3160"/>
                  </a:lnTo>
                  <a:lnTo>
                    <a:pt x="1518" y="3160"/>
                  </a:lnTo>
                  <a:lnTo>
                    <a:pt x="1520" y="3160"/>
                  </a:lnTo>
                  <a:lnTo>
                    <a:pt x="1520" y="3160"/>
                  </a:lnTo>
                  <a:lnTo>
                    <a:pt x="1524" y="3160"/>
                  </a:lnTo>
                  <a:lnTo>
                    <a:pt x="1524" y="3160"/>
                  </a:lnTo>
                  <a:lnTo>
                    <a:pt x="1526" y="3160"/>
                  </a:lnTo>
                  <a:lnTo>
                    <a:pt x="1526" y="3160"/>
                  </a:lnTo>
                  <a:lnTo>
                    <a:pt x="1530" y="3160"/>
                  </a:lnTo>
                  <a:lnTo>
                    <a:pt x="1530" y="3160"/>
                  </a:lnTo>
                  <a:lnTo>
                    <a:pt x="1530" y="3160"/>
                  </a:lnTo>
                  <a:lnTo>
                    <a:pt x="1532" y="3160"/>
                  </a:lnTo>
                  <a:lnTo>
                    <a:pt x="1532" y="3160"/>
                  </a:lnTo>
                  <a:lnTo>
                    <a:pt x="1536" y="3160"/>
                  </a:lnTo>
                  <a:lnTo>
                    <a:pt x="1536" y="3160"/>
                  </a:lnTo>
                  <a:lnTo>
                    <a:pt x="1536" y="3160"/>
                  </a:lnTo>
                  <a:lnTo>
                    <a:pt x="1540" y="3160"/>
                  </a:lnTo>
                  <a:lnTo>
                    <a:pt x="1540" y="3160"/>
                  </a:lnTo>
                  <a:lnTo>
                    <a:pt x="1542" y="3158"/>
                  </a:lnTo>
                  <a:lnTo>
                    <a:pt x="1542" y="3158"/>
                  </a:lnTo>
                  <a:lnTo>
                    <a:pt x="1544" y="3158"/>
                  </a:lnTo>
                  <a:lnTo>
                    <a:pt x="1544" y="3158"/>
                  </a:lnTo>
                  <a:lnTo>
                    <a:pt x="1546" y="3158"/>
                  </a:lnTo>
                  <a:lnTo>
                    <a:pt x="1546" y="3158"/>
                  </a:lnTo>
                  <a:lnTo>
                    <a:pt x="1548" y="3158"/>
                  </a:lnTo>
                  <a:lnTo>
                    <a:pt x="1550" y="3158"/>
                  </a:lnTo>
                  <a:lnTo>
                    <a:pt x="1550" y="3158"/>
                  </a:lnTo>
                  <a:lnTo>
                    <a:pt x="1552" y="3158"/>
                  </a:lnTo>
                  <a:lnTo>
                    <a:pt x="1552" y="3158"/>
                  </a:lnTo>
                  <a:lnTo>
                    <a:pt x="1554" y="3160"/>
                  </a:lnTo>
                  <a:lnTo>
                    <a:pt x="1554" y="3160"/>
                  </a:lnTo>
                  <a:lnTo>
                    <a:pt x="1558" y="3160"/>
                  </a:lnTo>
                  <a:lnTo>
                    <a:pt x="1558" y="3160"/>
                  </a:lnTo>
                  <a:lnTo>
                    <a:pt x="1562" y="3162"/>
                  </a:lnTo>
                  <a:lnTo>
                    <a:pt x="1562" y="3162"/>
                  </a:lnTo>
                  <a:lnTo>
                    <a:pt x="1564" y="3160"/>
                  </a:lnTo>
                  <a:lnTo>
                    <a:pt x="1564" y="3162"/>
                  </a:lnTo>
                  <a:lnTo>
                    <a:pt x="1564" y="3162"/>
                  </a:lnTo>
                  <a:lnTo>
                    <a:pt x="1568" y="3160"/>
                  </a:lnTo>
                  <a:lnTo>
                    <a:pt x="1568" y="3160"/>
                  </a:lnTo>
                  <a:lnTo>
                    <a:pt x="1570" y="3160"/>
                  </a:lnTo>
                  <a:lnTo>
                    <a:pt x="1570" y="3160"/>
                  </a:lnTo>
                  <a:lnTo>
                    <a:pt x="1570" y="3160"/>
                  </a:lnTo>
                  <a:lnTo>
                    <a:pt x="1570" y="3160"/>
                  </a:lnTo>
                  <a:lnTo>
                    <a:pt x="1572" y="3160"/>
                  </a:lnTo>
                  <a:lnTo>
                    <a:pt x="1572" y="3160"/>
                  </a:lnTo>
                  <a:lnTo>
                    <a:pt x="1576" y="3160"/>
                  </a:lnTo>
                  <a:lnTo>
                    <a:pt x="1576" y="3160"/>
                  </a:lnTo>
                  <a:lnTo>
                    <a:pt x="1578" y="3162"/>
                  </a:lnTo>
                  <a:lnTo>
                    <a:pt x="1578" y="3162"/>
                  </a:lnTo>
                  <a:lnTo>
                    <a:pt x="1582" y="3162"/>
                  </a:lnTo>
                  <a:lnTo>
                    <a:pt x="1586" y="3162"/>
                  </a:lnTo>
                  <a:lnTo>
                    <a:pt x="1586" y="3162"/>
                  </a:lnTo>
                  <a:lnTo>
                    <a:pt x="1590" y="3160"/>
                  </a:lnTo>
                  <a:lnTo>
                    <a:pt x="1590" y="3160"/>
                  </a:lnTo>
                  <a:lnTo>
                    <a:pt x="1594" y="3162"/>
                  </a:lnTo>
                  <a:lnTo>
                    <a:pt x="1594" y="3162"/>
                  </a:lnTo>
                  <a:lnTo>
                    <a:pt x="1596" y="3162"/>
                  </a:lnTo>
                  <a:lnTo>
                    <a:pt x="1596" y="3162"/>
                  </a:lnTo>
                  <a:lnTo>
                    <a:pt x="1600" y="3162"/>
                  </a:lnTo>
                  <a:lnTo>
                    <a:pt x="1600" y="3162"/>
                  </a:lnTo>
                  <a:lnTo>
                    <a:pt x="1604" y="3160"/>
                  </a:lnTo>
                  <a:lnTo>
                    <a:pt x="1604" y="3160"/>
                  </a:lnTo>
                  <a:lnTo>
                    <a:pt x="1606" y="3160"/>
                  </a:lnTo>
                  <a:lnTo>
                    <a:pt x="1612" y="3160"/>
                  </a:lnTo>
                  <a:lnTo>
                    <a:pt x="1612" y="3160"/>
                  </a:lnTo>
                  <a:lnTo>
                    <a:pt x="1614" y="3160"/>
                  </a:lnTo>
                  <a:lnTo>
                    <a:pt x="1614" y="3160"/>
                  </a:lnTo>
                  <a:lnTo>
                    <a:pt x="1618" y="3160"/>
                  </a:lnTo>
                  <a:lnTo>
                    <a:pt x="1618" y="3160"/>
                  </a:lnTo>
                  <a:lnTo>
                    <a:pt x="1624" y="3160"/>
                  </a:lnTo>
                  <a:lnTo>
                    <a:pt x="1624" y="3160"/>
                  </a:lnTo>
                  <a:lnTo>
                    <a:pt x="1626" y="3160"/>
                  </a:lnTo>
                  <a:lnTo>
                    <a:pt x="1626" y="3160"/>
                  </a:lnTo>
                  <a:lnTo>
                    <a:pt x="1626" y="3160"/>
                  </a:lnTo>
                  <a:lnTo>
                    <a:pt x="1632" y="3160"/>
                  </a:lnTo>
                  <a:lnTo>
                    <a:pt x="1632" y="3160"/>
                  </a:lnTo>
                  <a:lnTo>
                    <a:pt x="1636" y="3160"/>
                  </a:lnTo>
                  <a:lnTo>
                    <a:pt x="1638" y="3160"/>
                  </a:lnTo>
                  <a:lnTo>
                    <a:pt x="1638" y="3160"/>
                  </a:lnTo>
                  <a:lnTo>
                    <a:pt x="1640" y="3160"/>
                  </a:lnTo>
                  <a:lnTo>
                    <a:pt x="1640" y="3160"/>
                  </a:lnTo>
                  <a:lnTo>
                    <a:pt x="1646" y="3160"/>
                  </a:lnTo>
                  <a:lnTo>
                    <a:pt x="1646" y="3160"/>
                  </a:lnTo>
                  <a:lnTo>
                    <a:pt x="1652" y="3162"/>
                  </a:lnTo>
                  <a:lnTo>
                    <a:pt x="1652" y="3162"/>
                  </a:lnTo>
                  <a:lnTo>
                    <a:pt x="1654" y="3164"/>
                  </a:lnTo>
                  <a:lnTo>
                    <a:pt x="1658" y="3164"/>
                  </a:lnTo>
                  <a:lnTo>
                    <a:pt x="1658" y="3164"/>
                  </a:lnTo>
                  <a:lnTo>
                    <a:pt x="1660" y="3164"/>
                  </a:lnTo>
                  <a:lnTo>
                    <a:pt x="1660" y="3164"/>
                  </a:lnTo>
                  <a:lnTo>
                    <a:pt x="1664" y="3164"/>
                  </a:lnTo>
                  <a:lnTo>
                    <a:pt x="1664" y="3164"/>
                  </a:lnTo>
                  <a:lnTo>
                    <a:pt x="1668" y="3162"/>
                  </a:lnTo>
                  <a:lnTo>
                    <a:pt x="1668" y="3162"/>
                  </a:lnTo>
                  <a:lnTo>
                    <a:pt x="1670" y="3162"/>
                  </a:lnTo>
                  <a:lnTo>
                    <a:pt x="1670" y="3162"/>
                  </a:lnTo>
                  <a:lnTo>
                    <a:pt x="1672" y="3160"/>
                  </a:lnTo>
                  <a:lnTo>
                    <a:pt x="1672" y="3160"/>
                  </a:lnTo>
                  <a:lnTo>
                    <a:pt x="1674" y="3160"/>
                  </a:lnTo>
                  <a:lnTo>
                    <a:pt x="1674" y="3160"/>
                  </a:lnTo>
                  <a:lnTo>
                    <a:pt x="1674" y="3160"/>
                  </a:lnTo>
                  <a:lnTo>
                    <a:pt x="1674" y="3160"/>
                  </a:lnTo>
                  <a:lnTo>
                    <a:pt x="1680" y="3160"/>
                  </a:lnTo>
                  <a:lnTo>
                    <a:pt x="1680" y="3160"/>
                  </a:lnTo>
                  <a:lnTo>
                    <a:pt x="1684" y="3160"/>
                  </a:lnTo>
                  <a:lnTo>
                    <a:pt x="1684" y="3160"/>
                  </a:lnTo>
                  <a:lnTo>
                    <a:pt x="1690" y="3158"/>
                  </a:lnTo>
                  <a:lnTo>
                    <a:pt x="1690" y="3158"/>
                  </a:lnTo>
                  <a:lnTo>
                    <a:pt x="1696" y="3160"/>
                  </a:lnTo>
                  <a:lnTo>
                    <a:pt x="1696" y="3160"/>
                  </a:lnTo>
                  <a:lnTo>
                    <a:pt x="1698" y="3160"/>
                  </a:lnTo>
                  <a:lnTo>
                    <a:pt x="1698" y="3160"/>
                  </a:lnTo>
                  <a:lnTo>
                    <a:pt x="1700" y="3160"/>
                  </a:lnTo>
                  <a:lnTo>
                    <a:pt x="1702" y="3160"/>
                  </a:lnTo>
                  <a:lnTo>
                    <a:pt x="1702" y="3160"/>
                  </a:lnTo>
                  <a:lnTo>
                    <a:pt x="1704" y="3160"/>
                  </a:lnTo>
                  <a:lnTo>
                    <a:pt x="1704" y="3160"/>
                  </a:lnTo>
                  <a:lnTo>
                    <a:pt x="1706" y="3160"/>
                  </a:lnTo>
                  <a:lnTo>
                    <a:pt x="1706" y="3160"/>
                  </a:lnTo>
                  <a:lnTo>
                    <a:pt x="1708" y="3160"/>
                  </a:lnTo>
                  <a:lnTo>
                    <a:pt x="1708" y="3160"/>
                  </a:lnTo>
                  <a:lnTo>
                    <a:pt x="1712" y="3162"/>
                  </a:lnTo>
                  <a:lnTo>
                    <a:pt x="1712" y="3162"/>
                  </a:lnTo>
                  <a:lnTo>
                    <a:pt x="1714" y="3162"/>
                  </a:lnTo>
                  <a:lnTo>
                    <a:pt x="1716" y="3162"/>
                  </a:lnTo>
                  <a:lnTo>
                    <a:pt x="1716" y="3162"/>
                  </a:lnTo>
                  <a:lnTo>
                    <a:pt x="1720" y="3162"/>
                  </a:lnTo>
                  <a:lnTo>
                    <a:pt x="1722" y="3162"/>
                  </a:lnTo>
                  <a:lnTo>
                    <a:pt x="1722" y="3162"/>
                  </a:lnTo>
                  <a:lnTo>
                    <a:pt x="1722" y="3162"/>
                  </a:lnTo>
                  <a:lnTo>
                    <a:pt x="1728" y="3160"/>
                  </a:lnTo>
                  <a:lnTo>
                    <a:pt x="1728" y="3160"/>
                  </a:lnTo>
                  <a:lnTo>
                    <a:pt x="1730" y="3160"/>
                  </a:lnTo>
                  <a:lnTo>
                    <a:pt x="1730" y="3160"/>
                  </a:lnTo>
                  <a:lnTo>
                    <a:pt x="1734" y="3160"/>
                  </a:lnTo>
                  <a:lnTo>
                    <a:pt x="1734" y="3160"/>
                  </a:lnTo>
                  <a:lnTo>
                    <a:pt x="1736" y="3160"/>
                  </a:lnTo>
                  <a:lnTo>
                    <a:pt x="1736" y="3160"/>
                  </a:lnTo>
                  <a:lnTo>
                    <a:pt x="1738" y="3162"/>
                  </a:lnTo>
                  <a:lnTo>
                    <a:pt x="1738" y="3162"/>
                  </a:lnTo>
                  <a:lnTo>
                    <a:pt x="1740" y="3162"/>
                  </a:lnTo>
                  <a:lnTo>
                    <a:pt x="1740" y="3162"/>
                  </a:lnTo>
                  <a:lnTo>
                    <a:pt x="1742" y="3162"/>
                  </a:lnTo>
                  <a:lnTo>
                    <a:pt x="1742" y="3162"/>
                  </a:lnTo>
                  <a:lnTo>
                    <a:pt x="1742" y="3166"/>
                  </a:lnTo>
                  <a:lnTo>
                    <a:pt x="1742" y="3166"/>
                  </a:lnTo>
                  <a:lnTo>
                    <a:pt x="1742" y="3168"/>
                  </a:lnTo>
                  <a:lnTo>
                    <a:pt x="1742" y="3168"/>
                  </a:lnTo>
                  <a:lnTo>
                    <a:pt x="1742" y="3172"/>
                  </a:lnTo>
                  <a:lnTo>
                    <a:pt x="1742" y="3172"/>
                  </a:lnTo>
                  <a:lnTo>
                    <a:pt x="1742" y="3174"/>
                  </a:lnTo>
                  <a:lnTo>
                    <a:pt x="1742" y="3174"/>
                  </a:lnTo>
                  <a:lnTo>
                    <a:pt x="1744" y="3176"/>
                  </a:lnTo>
                  <a:lnTo>
                    <a:pt x="1744" y="3176"/>
                  </a:lnTo>
                  <a:lnTo>
                    <a:pt x="1744" y="3180"/>
                  </a:lnTo>
                  <a:lnTo>
                    <a:pt x="1744" y="3180"/>
                  </a:lnTo>
                  <a:lnTo>
                    <a:pt x="1744" y="3182"/>
                  </a:lnTo>
                  <a:lnTo>
                    <a:pt x="1744" y="3182"/>
                  </a:lnTo>
                  <a:lnTo>
                    <a:pt x="1744" y="3184"/>
                  </a:lnTo>
                  <a:lnTo>
                    <a:pt x="1744" y="3184"/>
                  </a:lnTo>
                  <a:lnTo>
                    <a:pt x="1744" y="3188"/>
                  </a:lnTo>
                  <a:lnTo>
                    <a:pt x="1744" y="3188"/>
                  </a:lnTo>
                  <a:lnTo>
                    <a:pt x="1744" y="3192"/>
                  </a:lnTo>
                  <a:lnTo>
                    <a:pt x="1744" y="3192"/>
                  </a:lnTo>
                  <a:lnTo>
                    <a:pt x="1744" y="3194"/>
                  </a:lnTo>
                  <a:lnTo>
                    <a:pt x="1744" y="3194"/>
                  </a:lnTo>
                  <a:lnTo>
                    <a:pt x="1744" y="3196"/>
                  </a:lnTo>
                  <a:lnTo>
                    <a:pt x="1744" y="3196"/>
                  </a:lnTo>
                  <a:lnTo>
                    <a:pt x="1744" y="3200"/>
                  </a:lnTo>
                  <a:lnTo>
                    <a:pt x="1744" y="3200"/>
                  </a:lnTo>
                  <a:lnTo>
                    <a:pt x="1744" y="3202"/>
                  </a:lnTo>
                  <a:lnTo>
                    <a:pt x="1744" y="3202"/>
                  </a:lnTo>
                  <a:lnTo>
                    <a:pt x="1744" y="3206"/>
                  </a:lnTo>
                  <a:lnTo>
                    <a:pt x="1744" y="3206"/>
                  </a:lnTo>
                  <a:lnTo>
                    <a:pt x="1746" y="3210"/>
                  </a:lnTo>
                  <a:lnTo>
                    <a:pt x="1746" y="3210"/>
                  </a:lnTo>
                  <a:lnTo>
                    <a:pt x="1746" y="3210"/>
                  </a:lnTo>
                  <a:lnTo>
                    <a:pt x="1746" y="3210"/>
                  </a:lnTo>
                  <a:lnTo>
                    <a:pt x="1746" y="3212"/>
                  </a:lnTo>
                  <a:lnTo>
                    <a:pt x="1746" y="3212"/>
                  </a:lnTo>
                  <a:lnTo>
                    <a:pt x="1746" y="3216"/>
                  </a:lnTo>
                  <a:lnTo>
                    <a:pt x="1746" y="3216"/>
                  </a:lnTo>
                  <a:lnTo>
                    <a:pt x="1744" y="3220"/>
                  </a:lnTo>
                  <a:lnTo>
                    <a:pt x="1744" y="3220"/>
                  </a:lnTo>
                  <a:lnTo>
                    <a:pt x="1744" y="3222"/>
                  </a:lnTo>
                  <a:lnTo>
                    <a:pt x="1744" y="3222"/>
                  </a:lnTo>
                  <a:lnTo>
                    <a:pt x="1744" y="3224"/>
                  </a:lnTo>
                  <a:lnTo>
                    <a:pt x="1744" y="3224"/>
                  </a:lnTo>
                  <a:lnTo>
                    <a:pt x="1746" y="3228"/>
                  </a:lnTo>
                  <a:lnTo>
                    <a:pt x="1746" y="3228"/>
                  </a:lnTo>
                  <a:lnTo>
                    <a:pt x="1746" y="3232"/>
                  </a:lnTo>
                  <a:lnTo>
                    <a:pt x="1746" y="3232"/>
                  </a:lnTo>
                  <a:lnTo>
                    <a:pt x="1746" y="3234"/>
                  </a:lnTo>
                  <a:lnTo>
                    <a:pt x="1746" y="3240"/>
                  </a:lnTo>
                  <a:lnTo>
                    <a:pt x="1746" y="3240"/>
                  </a:lnTo>
                  <a:lnTo>
                    <a:pt x="1746" y="3242"/>
                  </a:lnTo>
                  <a:lnTo>
                    <a:pt x="1746" y="3242"/>
                  </a:lnTo>
                  <a:lnTo>
                    <a:pt x="1748" y="3246"/>
                  </a:lnTo>
                  <a:lnTo>
                    <a:pt x="1748" y="3246"/>
                  </a:lnTo>
                  <a:lnTo>
                    <a:pt x="1748" y="3248"/>
                  </a:lnTo>
                  <a:lnTo>
                    <a:pt x="1748" y="3248"/>
                  </a:lnTo>
                  <a:lnTo>
                    <a:pt x="1748" y="3250"/>
                  </a:lnTo>
                  <a:lnTo>
                    <a:pt x="1748" y="3250"/>
                  </a:lnTo>
                  <a:lnTo>
                    <a:pt x="1748" y="3254"/>
                  </a:lnTo>
                  <a:lnTo>
                    <a:pt x="1748" y="3254"/>
                  </a:lnTo>
                  <a:lnTo>
                    <a:pt x="1748" y="3256"/>
                  </a:lnTo>
                  <a:lnTo>
                    <a:pt x="1748" y="3256"/>
                  </a:lnTo>
                  <a:lnTo>
                    <a:pt x="1746" y="3258"/>
                  </a:lnTo>
                  <a:lnTo>
                    <a:pt x="1746" y="3258"/>
                  </a:lnTo>
                  <a:lnTo>
                    <a:pt x="1746" y="3262"/>
                  </a:lnTo>
                  <a:lnTo>
                    <a:pt x="1746" y="3262"/>
                  </a:lnTo>
                  <a:lnTo>
                    <a:pt x="1746" y="3266"/>
                  </a:lnTo>
                  <a:lnTo>
                    <a:pt x="1746" y="3266"/>
                  </a:lnTo>
                  <a:lnTo>
                    <a:pt x="1748" y="3268"/>
                  </a:lnTo>
                  <a:lnTo>
                    <a:pt x="1748" y="3268"/>
                  </a:lnTo>
                  <a:lnTo>
                    <a:pt x="1748" y="3272"/>
                  </a:lnTo>
                  <a:lnTo>
                    <a:pt x="1748" y="3272"/>
                  </a:lnTo>
                  <a:lnTo>
                    <a:pt x="1748" y="3274"/>
                  </a:lnTo>
                  <a:lnTo>
                    <a:pt x="1748" y="3274"/>
                  </a:lnTo>
                  <a:lnTo>
                    <a:pt x="1750" y="3276"/>
                  </a:lnTo>
                  <a:lnTo>
                    <a:pt x="1750" y="3276"/>
                  </a:lnTo>
                  <a:lnTo>
                    <a:pt x="1750" y="3280"/>
                  </a:lnTo>
                  <a:lnTo>
                    <a:pt x="1750" y="3280"/>
                  </a:lnTo>
                  <a:lnTo>
                    <a:pt x="1748" y="3282"/>
                  </a:lnTo>
                  <a:lnTo>
                    <a:pt x="1748" y="3282"/>
                  </a:lnTo>
                  <a:lnTo>
                    <a:pt x="1748" y="3286"/>
                  </a:lnTo>
                  <a:lnTo>
                    <a:pt x="1750" y="3288"/>
                  </a:lnTo>
                  <a:lnTo>
                    <a:pt x="1750" y="3288"/>
                  </a:lnTo>
                  <a:lnTo>
                    <a:pt x="1750" y="3292"/>
                  </a:lnTo>
                  <a:lnTo>
                    <a:pt x="1750" y="3292"/>
                  </a:lnTo>
                  <a:lnTo>
                    <a:pt x="1752" y="3294"/>
                  </a:lnTo>
                  <a:lnTo>
                    <a:pt x="1752" y="3294"/>
                  </a:lnTo>
                  <a:lnTo>
                    <a:pt x="1754" y="3296"/>
                  </a:lnTo>
                  <a:lnTo>
                    <a:pt x="1754" y="3296"/>
                  </a:lnTo>
                  <a:lnTo>
                    <a:pt x="1754" y="3298"/>
                  </a:lnTo>
                  <a:lnTo>
                    <a:pt x="1754" y="3298"/>
                  </a:lnTo>
                  <a:lnTo>
                    <a:pt x="1752" y="3302"/>
                  </a:lnTo>
                  <a:lnTo>
                    <a:pt x="1752" y="3302"/>
                  </a:lnTo>
                  <a:lnTo>
                    <a:pt x="1754" y="3304"/>
                  </a:lnTo>
                  <a:lnTo>
                    <a:pt x="1754" y="3304"/>
                  </a:lnTo>
                  <a:lnTo>
                    <a:pt x="1754" y="3308"/>
                  </a:lnTo>
                  <a:lnTo>
                    <a:pt x="1754" y="3308"/>
                  </a:lnTo>
                  <a:lnTo>
                    <a:pt x="1754" y="3312"/>
                  </a:lnTo>
                  <a:lnTo>
                    <a:pt x="1754" y="3312"/>
                  </a:lnTo>
                  <a:lnTo>
                    <a:pt x="1754" y="3312"/>
                  </a:lnTo>
                  <a:lnTo>
                    <a:pt x="1754" y="3316"/>
                  </a:lnTo>
                  <a:lnTo>
                    <a:pt x="1754" y="3316"/>
                  </a:lnTo>
                  <a:lnTo>
                    <a:pt x="1754" y="3318"/>
                  </a:lnTo>
                  <a:lnTo>
                    <a:pt x="1754" y="3318"/>
                  </a:lnTo>
                  <a:lnTo>
                    <a:pt x="1754" y="3322"/>
                  </a:lnTo>
                  <a:lnTo>
                    <a:pt x="1754" y="3322"/>
                  </a:lnTo>
                  <a:lnTo>
                    <a:pt x="1754" y="3324"/>
                  </a:lnTo>
                  <a:lnTo>
                    <a:pt x="1754" y="3324"/>
                  </a:lnTo>
                  <a:lnTo>
                    <a:pt x="1754" y="3326"/>
                  </a:lnTo>
                  <a:lnTo>
                    <a:pt x="1754" y="3326"/>
                  </a:lnTo>
                  <a:lnTo>
                    <a:pt x="1754" y="3330"/>
                  </a:lnTo>
                  <a:lnTo>
                    <a:pt x="1754" y="3330"/>
                  </a:lnTo>
                  <a:lnTo>
                    <a:pt x="1754" y="3334"/>
                  </a:lnTo>
                  <a:lnTo>
                    <a:pt x="1754" y="3334"/>
                  </a:lnTo>
                  <a:lnTo>
                    <a:pt x="1754" y="3336"/>
                  </a:lnTo>
                  <a:lnTo>
                    <a:pt x="1754" y="3336"/>
                  </a:lnTo>
                  <a:lnTo>
                    <a:pt x="1754" y="3338"/>
                  </a:lnTo>
                  <a:lnTo>
                    <a:pt x="1754" y="3338"/>
                  </a:lnTo>
                  <a:lnTo>
                    <a:pt x="1754" y="3342"/>
                  </a:lnTo>
                  <a:lnTo>
                    <a:pt x="1754" y="3342"/>
                  </a:lnTo>
                  <a:lnTo>
                    <a:pt x="1754" y="3344"/>
                  </a:lnTo>
                  <a:lnTo>
                    <a:pt x="1754" y="3344"/>
                  </a:lnTo>
                  <a:lnTo>
                    <a:pt x="1756" y="3346"/>
                  </a:lnTo>
                  <a:lnTo>
                    <a:pt x="1756" y="3346"/>
                  </a:lnTo>
                  <a:lnTo>
                    <a:pt x="1756" y="3350"/>
                  </a:lnTo>
                  <a:lnTo>
                    <a:pt x="1756" y="3350"/>
                  </a:lnTo>
                  <a:lnTo>
                    <a:pt x="1756" y="3352"/>
                  </a:lnTo>
                  <a:lnTo>
                    <a:pt x="1756" y="3352"/>
                  </a:lnTo>
                  <a:lnTo>
                    <a:pt x="1754" y="3354"/>
                  </a:lnTo>
                  <a:lnTo>
                    <a:pt x="1754" y="3354"/>
                  </a:lnTo>
                  <a:lnTo>
                    <a:pt x="1754" y="3358"/>
                  </a:lnTo>
                  <a:lnTo>
                    <a:pt x="1754" y="3358"/>
                  </a:lnTo>
                  <a:lnTo>
                    <a:pt x="1754" y="3362"/>
                  </a:lnTo>
                  <a:lnTo>
                    <a:pt x="1754" y="3362"/>
                  </a:lnTo>
                  <a:lnTo>
                    <a:pt x="1756" y="3364"/>
                  </a:lnTo>
                  <a:lnTo>
                    <a:pt x="1756" y="3364"/>
                  </a:lnTo>
                  <a:lnTo>
                    <a:pt x="1756" y="3366"/>
                  </a:lnTo>
                  <a:lnTo>
                    <a:pt x="1756" y="3366"/>
                  </a:lnTo>
                  <a:lnTo>
                    <a:pt x="1756" y="3370"/>
                  </a:lnTo>
                  <a:lnTo>
                    <a:pt x="1756" y="3370"/>
                  </a:lnTo>
                  <a:lnTo>
                    <a:pt x="1758" y="3374"/>
                  </a:lnTo>
                  <a:lnTo>
                    <a:pt x="1758" y="3374"/>
                  </a:lnTo>
                  <a:lnTo>
                    <a:pt x="1758" y="3376"/>
                  </a:lnTo>
                  <a:lnTo>
                    <a:pt x="1758" y="3376"/>
                  </a:lnTo>
                  <a:lnTo>
                    <a:pt x="1758" y="3378"/>
                  </a:lnTo>
                  <a:lnTo>
                    <a:pt x="1758" y="3378"/>
                  </a:lnTo>
                  <a:lnTo>
                    <a:pt x="1758" y="3380"/>
                  </a:lnTo>
                  <a:lnTo>
                    <a:pt x="1758" y="3380"/>
                  </a:lnTo>
                  <a:lnTo>
                    <a:pt x="1758" y="3384"/>
                  </a:lnTo>
                  <a:lnTo>
                    <a:pt x="1758" y="3384"/>
                  </a:lnTo>
                  <a:lnTo>
                    <a:pt x="1758" y="3386"/>
                  </a:lnTo>
                  <a:lnTo>
                    <a:pt x="1758" y="3386"/>
                  </a:lnTo>
                  <a:lnTo>
                    <a:pt x="1758" y="3390"/>
                  </a:lnTo>
                  <a:lnTo>
                    <a:pt x="1758" y="3390"/>
                  </a:lnTo>
                  <a:lnTo>
                    <a:pt x="1758" y="3392"/>
                  </a:lnTo>
                  <a:lnTo>
                    <a:pt x="1758" y="3392"/>
                  </a:lnTo>
                  <a:lnTo>
                    <a:pt x="1758" y="3394"/>
                  </a:lnTo>
                  <a:lnTo>
                    <a:pt x="1758" y="3394"/>
                  </a:lnTo>
                  <a:lnTo>
                    <a:pt x="1756" y="3396"/>
                  </a:lnTo>
                  <a:lnTo>
                    <a:pt x="1756" y="3396"/>
                  </a:lnTo>
                  <a:lnTo>
                    <a:pt x="1756" y="3400"/>
                  </a:lnTo>
                  <a:lnTo>
                    <a:pt x="1756" y="3400"/>
                  </a:lnTo>
                  <a:lnTo>
                    <a:pt x="1756" y="3402"/>
                  </a:lnTo>
                  <a:lnTo>
                    <a:pt x="1756" y="3402"/>
                  </a:lnTo>
                  <a:lnTo>
                    <a:pt x="1756" y="3404"/>
                  </a:lnTo>
                  <a:lnTo>
                    <a:pt x="1756" y="3404"/>
                  </a:lnTo>
                  <a:lnTo>
                    <a:pt x="1756" y="3408"/>
                  </a:lnTo>
                  <a:lnTo>
                    <a:pt x="1756" y="3408"/>
                  </a:lnTo>
                  <a:lnTo>
                    <a:pt x="1756" y="3414"/>
                  </a:lnTo>
                  <a:lnTo>
                    <a:pt x="1756" y="3414"/>
                  </a:lnTo>
                  <a:lnTo>
                    <a:pt x="1758" y="3420"/>
                  </a:lnTo>
                  <a:lnTo>
                    <a:pt x="1758" y="3420"/>
                  </a:lnTo>
                  <a:lnTo>
                    <a:pt x="1758" y="3420"/>
                  </a:lnTo>
                  <a:lnTo>
                    <a:pt x="1760" y="3424"/>
                  </a:lnTo>
                  <a:lnTo>
                    <a:pt x="1760" y="3424"/>
                  </a:lnTo>
                  <a:lnTo>
                    <a:pt x="1760" y="3426"/>
                  </a:lnTo>
                  <a:lnTo>
                    <a:pt x="1760" y="3426"/>
                  </a:lnTo>
                  <a:lnTo>
                    <a:pt x="1760" y="3430"/>
                  </a:lnTo>
                  <a:lnTo>
                    <a:pt x="1762" y="3436"/>
                  </a:lnTo>
                  <a:lnTo>
                    <a:pt x="1762" y="3436"/>
                  </a:lnTo>
                  <a:lnTo>
                    <a:pt x="1764" y="3442"/>
                  </a:lnTo>
                  <a:lnTo>
                    <a:pt x="1764" y="3442"/>
                  </a:lnTo>
                  <a:lnTo>
                    <a:pt x="1764" y="3444"/>
                  </a:lnTo>
                  <a:lnTo>
                    <a:pt x="1764" y="3444"/>
                  </a:lnTo>
                  <a:lnTo>
                    <a:pt x="1764" y="3446"/>
                  </a:lnTo>
                  <a:lnTo>
                    <a:pt x="1764" y="3446"/>
                  </a:lnTo>
                  <a:lnTo>
                    <a:pt x="1764" y="3448"/>
                  </a:lnTo>
                  <a:lnTo>
                    <a:pt x="1764" y="3448"/>
                  </a:lnTo>
                  <a:lnTo>
                    <a:pt x="1764" y="3450"/>
                  </a:lnTo>
                  <a:lnTo>
                    <a:pt x="1764" y="3450"/>
                  </a:lnTo>
                  <a:lnTo>
                    <a:pt x="1764" y="3452"/>
                  </a:lnTo>
                  <a:lnTo>
                    <a:pt x="1764" y="3452"/>
                  </a:lnTo>
                  <a:lnTo>
                    <a:pt x="1762" y="3456"/>
                  </a:lnTo>
                  <a:lnTo>
                    <a:pt x="1762" y="3456"/>
                  </a:lnTo>
                  <a:lnTo>
                    <a:pt x="1762" y="3460"/>
                  </a:lnTo>
                  <a:lnTo>
                    <a:pt x="1762" y="3462"/>
                  </a:lnTo>
                  <a:lnTo>
                    <a:pt x="1762" y="3462"/>
                  </a:lnTo>
                  <a:lnTo>
                    <a:pt x="1764" y="3468"/>
                  </a:lnTo>
                  <a:lnTo>
                    <a:pt x="1764" y="3468"/>
                  </a:lnTo>
                  <a:lnTo>
                    <a:pt x="1766" y="3474"/>
                  </a:lnTo>
                  <a:lnTo>
                    <a:pt x="1766" y="3474"/>
                  </a:lnTo>
                  <a:lnTo>
                    <a:pt x="1766" y="3474"/>
                  </a:lnTo>
                  <a:lnTo>
                    <a:pt x="1766" y="3474"/>
                  </a:lnTo>
                  <a:lnTo>
                    <a:pt x="1766" y="3478"/>
                  </a:lnTo>
                  <a:lnTo>
                    <a:pt x="1766" y="3478"/>
                  </a:lnTo>
                  <a:lnTo>
                    <a:pt x="1766" y="3482"/>
                  </a:lnTo>
                  <a:lnTo>
                    <a:pt x="1766" y="3482"/>
                  </a:lnTo>
                  <a:lnTo>
                    <a:pt x="1766" y="3484"/>
                  </a:lnTo>
                  <a:lnTo>
                    <a:pt x="1766" y="3484"/>
                  </a:lnTo>
                  <a:lnTo>
                    <a:pt x="1768" y="3488"/>
                  </a:lnTo>
                  <a:lnTo>
                    <a:pt x="1768" y="3488"/>
                  </a:lnTo>
                  <a:lnTo>
                    <a:pt x="1768" y="3490"/>
                  </a:lnTo>
                  <a:lnTo>
                    <a:pt x="1768" y="3490"/>
                  </a:lnTo>
                  <a:lnTo>
                    <a:pt x="1768" y="3492"/>
                  </a:lnTo>
                  <a:lnTo>
                    <a:pt x="1768" y="3494"/>
                  </a:lnTo>
                  <a:lnTo>
                    <a:pt x="1768" y="3494"/>
                  </a:lnTo>
                  <a:lnTo>
                    <a:pt x="1768" y="3496"/>
                  </a:lnTo>
                  <a:lnTo>
                    <a:pt x="1768" y="3496"/>
                  </a:lnTo>
                  <a:lnTo>
                    <a:pt x="1766" y="3500"/>
                  </a:lnTo>
                  <a:lnTo>
                    <a:pt x="1766" y="3500"/>
                  </a:lnTo>
                  <a:lnTo>
                    <a:pt x="1766" y="3502"/>
                  </a:lnTo>
                  <a:lnTo>
                    <a:pt x="1766" y="3504"/>
                  </a:lnTo>
                  <a:lnTo>
                    <a:pt x="1766" y="3504"/>
                  </a:lnTo>
                  <a:lnTo>
                    <a:pt x="1766" y="3510"/>
                  </a:lnTo>
                  <a:lnTo>
                    <a:pt x="1766" y="3510"/>
                  </a:lnTo>
                  <a:lnTo>
                    <a:pt x="1766" y="3512"/>
                  </a:lnTo>
                  <a:lnTo>
                    <a:pt x="1766" y="3512"/>
                  </a:lnTo>
                  <a:lnTo>
                    <a:pt x="1768" y="3516"/>
                  </a:lnTo>
                  <a:lnTo>
                    <a:pt x="1768" y="3516"/>
                  </a:lnTo>
                  <a:lnTo>
                    <a:pt x="1768" y="3518"/>
                  </a:lnTo>
                  <a:lnTo>
                    <a:pt x="1768" y="3518"/>
                  </a:lnTo>
                  <a:lnTo>
                    <a:pt x="1768" y="3522"/>
                  </a:lnTo>
                  <a:lnTo>
                    <a:pt x="1770" y="3524"/>
                  </a:lnTo>
                  <a:lnTo>
                    <a:pt x="1770" y="3524"/>
                  </a:lnTo>
                  <a:lnTo>
                    <a:pt x="1770" y="3526"/>
                  </a:lnTo>
                  <a:lnTo>
                    <a:pt x="1770" y="3526"/>
                  </a:lnTo>
                  <a:lnTo>
                    <a:pt x="1770" y="3530"/>
                  </a:lnTo>
                  <a:lnTo>
                    <a:pt x="1770" y="3530"/>
                  </a:lnTo>
                  <a:lnTo>
                    <a:pt x="1770" y="3532"/>
                  </a:lnTo>
                  <a:lnTo>
                    <a:pt x="1770" y="3532"/>
                  </a:lnTo>
                  <a:lnTo>
                    <a:pt x="1772" y="3536"/>
                  </a:lnTo>
                  <a:lnTo>
                    <a:pt x="1772" y="3536"/>
                  </a:lnTo>
                  <a:lnTo>
                    <a:pt x="1772" y="3540"/>
                  </a:lnTo>
                  <a:lnTo>
                    <a:pt x="1772" y="3540"/>
                  </a:lnTo>
                  <a:lnTo>
                    <a:pt x="1774" y="3546"/>
                  </a:lnTo>
                  <a:lnTo>
                    <a:pt x="1774" y="3546"/>
                  </a:lnTo>
                  <a:lnTo>
                    <a:pt x="1772" y="3550"/>
                  </a:lnTo>
                  <a:lnTo>
                    <a:pt x="1772" y="3550"/>
                  </a:lnTo>
                  <a:lnTo>
                    <a:pt x="1772" y="3558"/>
                  </a:lnTo>
                  <a:lnTo>
                    <a:pt x="1772" y="3558"/>
                  </a:lnTo>
                  <a:lnTo>
                    <a:pt x="1770" y="3558"/>
                  </a:lnTo>
                  <a:lnTo>
                    <a:pt x="1770" y="3558"/>
                  </a:lnTo>
                  <a:lnTo>
                    <a:pt x="1770" y="3564"/>
                  </a:lnTo>
                  <a:lnTo>
                    <a:pt x="1770" y="3564"/>
                  </a:lnTo>
                  <a:lnTo>
                    <a:pt x="1770" y="3566"/>
                  </a:lnTo>
                  <a:lnTo>
                    <a:pt x="1770" y="3566"/>
                  </a:lnTo>
                  <a:lnTo>
                    <a:pt x="1772" y="3568"/>
                  </a:lnTo>
                  <a:lnTo>
                    <a:pt x="1772" y="3568"/>
                  </a:lnTo>
                  <a:lnTo>
                    <a:pt x="1772" y="3572"/>
                  </a:lnTo>
                  <a:lnTo>
                    <a:pt x="1772" y="3572"/>
                  </a:lnTo>
                  <a:lnTo>
                    <a:pt x="1774" y="3574"/>
                  </a:lnTo>
                  <a:lnTo>
                    <a:pt x="1774" y="3574"/>
                  </a:lnTo>
                  <a:lnTo>
                    <a:pt x="1774" y="3576"/>
                  </a:lnTo>
                  <a:lnTo>
                    <a:pt x="1774" y="3576"/>
                  </a:lnTo>
                  <a:lnTo>
                    <a:pt x="1774" y="3580"/>
                  </a:lnTo>
                  <a:lnTo>
                    <a:pt x="1774" y="3580"/>
                  </a:lnTo>
                  <a:lnTo>
                    <a:pt x="1776" y="3584"/>
                  </a:lnTo>
                  <a:lnTo>
                    <a:pt x="1776" y="3584"/>
                  </a:lnTo>
                  <a:lnTo>
                    <a:pt x="1776" y="3584"/>
                  </a:lnTo>
                  <a:lnTo>
                    <a:pt x="1776" y="3584"/>
                  </a:lnTo>
                  <a:lnTo>
                    <a:pt x="1776" y="3590"/>
                  </a:lnTo>
                  <a:lnTo>
                    <a:pt x="1776" y="3590"/>
                  </a:lnTo>
                  <a:lnTo>
                    <a:pt x="1776" y="3594"/>
                  </a:lnTo>
                  <a:lnTo>
                    <a:pt x="1776" y="3594"/>
                  </a:lnTo>
                  <a:lnTo>
                    <a:pt x="1776" y="3600"/>
                  </a:lnTo>
                  <a:lnTo>
                    <a:pt x="1778" y="3602"/>
                  </a:lnTo>
                  <a:lnTo>
                    <a:pt x="1778" y="3602"/>
                  </a:lnTo>
                  <a:lnTo>
                    <a:pt x="1776" y="3602"/>
                  </a:lnTo>
                  <a:lnTo>
                    <a:pt x="1776" y="3602"/>
                  </a:lnTo>
                  <a:lnTo>
                    <a:pt x="1778" y="3608"/>
                  </a:lnTo>
                  <a:lnTo>
                    <a:pt x="1778" y="3608"/>
                  </a:lnTo>
                  <a:lnTo>
                    <a:pt x="1778" y="3610"/>
                  </a:lnTo>
                  <a:lnTo>
                    <a:pt x="1778" y="3610"/>
                  </a:lnTo>
                  <a:lnTo>
                    <a:pt x="1780" y="3612"/>
                  </a:lnTo>
                  <a:lnTo>
                    <a:pt x="1780" y="3612"/>
                  </a:lnTo>
                  <a:lnTo>
                    <a:pt x="1780" y="3616"/>
                  </a:lnTo>
                  <a:lnTo>
                    <a:pt x="1780" y="3616"/>
                  </a:lnTo>
                  <a:lnTo>
                    <a:pt x="1780" y="3618"/>
                  </a:lnTo>
                  <a:lnTo>
                    <a:pt x="1780" y="3618"/>
                  </a:lnTo>
                  <a:lnTo>
                    <a:pt x="1782" y="3620"/>
                  </a:lnTo>
                  <a:lnTo>
                    <a:pt x="1782" y="3620"/>
                  </a:lnTo>
                  <a:lnTo>
                    <a:pt x="1782" y="3622"/>
                  </a:lnTo>
                  <a:lnTo>
                    <a:pt x="1782" y="3622"/>
                  </a:lnTo>
                  <a:lnTo>
                    <a:pt x="1782" y="3624"/>
                  </a:lnTo>
                  <a:lnTo>
                    <a:pt x="1782" y="3624"/>
                  </a:lnTo>
                  <a:lnTo>
                    <a:pt x="1780" y="3628"/>
                  </a:lnTo>
                  <a:lnTo>
                    <a:pt x="1780" y="3628"/>
                  </a:lnTo>
                  <a:lnTo>
                    <a:pt x="1780" y="3630"/>
                  </a:lnTo>
                  <a:lnTo>
                    <a:pt x="1780" y="3630"/>
                  </a:lnTo>
                  <a:lnTo>
                    <a:pt x="1780" y="3632"/>
                  </a:lnTo>
                  <a:lnTo>
                    <a:pt x="1780" y="3632"/>
                  </a:lnTo>
                  <a:lnTo>
                    <a:pt x="1780" y="3638"/>
                  </a:lnTo>
                  <a:lnTo>
                    <a:pt x="1780" y="3638"/>
                  </a:lnTo>
                  <a:lnTo>
                    <a:pt x="1780" y="3638"/>
                  </a:lnTo>
                  <a:lnTo>
                    <a:pt x="1780" y="3638"/>
                  </a:lnTo>
                  <a:lnTo>
                    <a:pt x="1782" y="3644"/>
                  </a:lnTo>
                  <a:lnTo>
                    <a:pt x="1782" y="3644"/>
                  </a:lnTo>
                  <a:lnTo>
                    <a:pt x="1780" y="3646"/>
                  </a:lnTo>
                  <a:lnTo>
                    <a:pt x="1780" y="3646"/>
                  </a:lnTo>
                  <a:lnTo>
                    <a:pt x="1780" y="3650"/>
                  </a:lnTo>
                  <a:lnTo>
                    <a:pt x="1780" y="3650"/>
                  </a:lnTo>
                  <a:lnTo>
                    <a:pt x="1782" y="3654"/>
                  </a:lnTo>
                  <a:lnTo>
                    <a:pt x="1782" y="3654"/>
                  </a:lnTo>
                  <a:lnTo>
                    <a:pt x="1782" y="3656"/>
                  </a:lnTo>
                  <a:lnTo>
                    <a:pt x="1782" y="3656"/>
                  </a:lnTo>
                  <a:lnTo>
                    <a:pt x="1784" y="3658"/>
                  </a:lnTo>
                  <a:lnTo>
                    <a:pt x="1784" y="3658"/>
                  </a:lnTo>
                  <a:lnTo>
                    <a:pt x="1784" y="3662"/>
                  </a:lnTo>
                  <a:lnTo>
                    <a:pt x="1784" y="3662"/>
                  </a:lnTo>
                  <a:lnTo>
                    <a:pt x="1784" y="3666"/>
                  </a:lnTo>
                  <a:lnTo>
                    <a:pt x="1784" y="3666"/>
                  </a:lnTo>
                  <a:lnTo>
                    <a:pt x="1786" y="3668"/>
                  </a:lnTo>
                  <a:lnTo>
                    <a:pt x="1786" y="3668"/>
                  </a:lnTo>
                  <a:lnTo>
                    <a:pt x="1786" y="3670"/>
                  </a:lnTo>
                  <a:lnTo>
                    <a:pt x="1786" y="3670"/>
                  </a:lnTo>
                  <a:lnTo>
                    <a:pt x="1786" y="3674"/>
                  </a:lnTo>
                  <a:lnTo>
                    <a:pt x="1786" y="3674"/>
                  </a:lnTo>
                  <a:lnTo>
                    <a:pt x="1786" y="3676"/>
                  </a:lnTo>
                  <a:lnTo>
                    <a:pt x="1786" y="3676"/>
                  </a:lnTo>
                  <a:lnTo>
                    <a:pt x="1784" y="3678"/>
                  </a:lnTo>
                  <a:lnTo>
                    <a:pt x="1784" y="3678"/>
                  </a:lnTo>
                  <a:lnTo>
                    <a:pt x="1784" y="3682"/>
                  </a:lnTo>
                  <a:lnTo>
                    <a:pt x="1784" y="3682"/>
                  </a:lnTo>
                  <a:lnTo>
                    <a:pt x="1786" y="3686"/>
                  </a:lnTo>
                  <a:lnTo>
                    <a:pt x="1786" y="3686"/>
                  </a:lnTo>
                  <a:lnTo>
                    <a:pt x="1786" y="3688"/>
                  </a:lnTo>
                  <a:lnTo>
                    <a:pt x="1786" y="3688"/>
                  </a:lnTo>
                  <a:lnTo>
                    <a:pt x="1786" y="3690"/>
                  </a:lnTo>
                  <a:lnTo>
                    <a:pt x="1786" y="3690"/>
                  </a:lnTo>
                  <a:lnTo>
                    <a:pt x="1786" y="3694"/>
                  </a:lnTo>
                  <a:lnTo>
                    <a:pt x="1786" y="3694"/>
                  </a:lnTo>
                  <a:lnTo>
                    <a:pt x="1786" y="3696"/>
                  </a:lnTo>
                  <a:lnTo>
                    <a:pt x="1786" y="3696"/>
                  </a:lnTo>
                  <a:lnTo>
                    <a:pt x="1786" y="3700"/>
                  </a:lnTo>
                  <a:lnTo>
                    <a:pt x="1786" y="3700"/>
                  </a:lnTo>
                  <a:lnTo>
                    <a:pt x="1786" y="3704"/>
                  </a:lnTo>
                  <a:lnTo>
                    <a:pt x="1786" y="3704"/>
                  </a:lnTo>
                  <a:lnTo>
                    <a:pt x="1788" y="3706"/>
                  </a:lnTo>
                  <a:lnTo>
                    <a:pt x="1788" y="3712"/>
                  </a:lnTo>
                  <a:lnTo>
                    <a:pt x="1788" y="3712"/>
                  </a:lnTo>
                  <a:lnTo>
                    <a:pt x="1788" y="3714"/>
                  </a:lnTo>
                  <a:lnTo>
                    <a:pt x="1788" y="3714"/>
                  </a:lnTo>
                  <a:lnTo>
                    <a:pt x="1788" y="3718"/>
                  </a:lnTo>
                  <a:lnTo>
                    <a:pt x="1788" y="3718"/>
                  </a:lnTo>
                  <a:lnTo>
                    <a:pt x="1788" y="3720"/>
                  </a:lnTo>
                  <a:lnTo>
                    <a:pt x="1788" y="3720"/>
                  </a:lnTo>
                  <a:lnTo>
                    <a:pt x="1788" y="3724"/>
                  </a:lnTo>
                  <a:lnTo>
                    <a:pt x="1788" y="3724"/>
                  </a:lnTo>
                  <a:lnTo>
                    <a:pt x="1790" y="3728"/>
                  </a:lnTo>
                  <a:lnTo>
                    <a:pt x="1790" y="3728"/>
                  </a:lnTo>
                  <a:lnTo>
                    <a:pt x="1790" y="3728"/>
                  </a:lnTo>
                  <a:lnTo>
                    <a:pt x="1790" y="3728"/>
                  </a:lnTo>
                  <a:lnTo>
                    <a:pt x="1788" y="3734"/>
                  </a:lnTo>
                  <a:lnTo>
                    <a:pt x="1788" y="3734"/>
                  </a:lnTo>
                  <a:lnTo>
                    <a:pt x="1788" y="3736"/>
                  </a:lnTo>
                  <a:lnTo>
                    <a:pt x="1788" y="3736"/>
                  </a:lnTo>
                  <a:lnTo>
                    <a:pt x="1788" y="3742"/>
                  </a:lnTo>
                  <a:lnTo>
                    <a:pt x="1788" y="3742"/>
                  </a:lnTo>
                  <a:close/>
                  <a:moveTo>
                    <a:pt x="822" y="3804"/>
                  </a:moveTo>
                  <a:lnTo>
                    <a:pt x="822" y="3804"/>
                  </a:lnTo>
                  <a:lnTo>
                    <a:pt x="820" y="3804"/>
                  </a:lnTo>
                  <a:lnTo>
                    <a:pt x="820" y="3804"/>
                  </a:lnTo>
                  <a:lnTo>
                    <a:pt x="818" y="3804"/>
                  </a:lnTo>
                  <a:lnTo>
                    <a:pt x="818" y="3804"/>
                  </a:lnTo>
                  <a:lnTo>
                    <a:pt x="814" y="3804"/>
                  </a:lnTo>
                  <a:lnTo>
                    <a:pt x="814" y="3804"/>
                  </a:lnTo>
                  <a:lnTo>
                    <a:pt x="812" y="3802"/>
                  </a:lnTo>
                  <a:lnTo>
                    <a:pt x="812" y="3802"/>
                  </a:lnTo>
                  <a:lnTo>
                    <a:pt x="808" y="3802"/>
                  </a:lnTo>
                  <a:lnTo>
                    <a:pt x="806" y="3802"/>
                  </a:lnTo>
                  <a:lnTo>
                    <a:pt x="806" y="3802"/>
                  </a:lnTo>
                  <a:lnTo>
                    <a:pt x="806" y="3802"/>
                  </a:lnTo>
                  <a:lnTo>
                    <a:pt x="806" y="3802"/>
                  </a:lnTo>
                  <a:lnTo>
                    <a:pt x="802" y="3802"/>
                  </a:lnTo>
                  <a:lnTo>
                    <a:pt x="802" y="3802"/>
                  </a:lnTo>
                  <a:lnTo>
                    <a:pt x="798" y="3800"/>
                  </a:lnTo>
                  <a:lnTo>
                    <a:pt x="796" y="3802"/>
                  </a:lnTo>
                  <a:lnTo>
                    <a:pt x="796" y="3802"/>
                  </a:lnTo>
                  <a:lnTo>
                    <a:pt x="794" y="3802"/>
                  </a:lnTo>
                  <a:lnTo>
                    <a:pt x="794" y="3802"/>
                  </a:lnTo>
                  <a:lnTo>
                    <a:pt x="794" y="3802"/>
                  </a:lnTo>
                  <a:lnTo>
                    <a:pt x="794" y="3802"/>
                  </a:lnTo>
                  <a:lnTo>
                    <a:pt x="790" y="3802"/>
                  </a:lnTo>
                  <a:lnTo>
                    <a:pt x="790" y="3802"/>
                  </a:lnTo>
                  <a:lnTo>
                    <a:pt x="788" y="3802"/>
                  </a:lnTo>
                  <a:lnTo>
                    <a:pt x="788" y="3802"/>
                  </a:lnTo>
                  <a:lnTo>
                    <a:pt x="786" y="3802"/>
                  </a:lnTo>
                  <a:lnTo>
                    <a:pt x="786" y="3802"/>
                  </a:lnTo>
                  <a:lnTo>
                    <a:pt x="782" y="3802"/>
                  </a:lnTo>
                  <a:lnTo>
                    <a:pt x="782" y="3802"/>
                  </a:lnTo>
                  <a:lnTo>
                    <a:pt x="780" y="3802"/>
                  </a:lnTo>
                  <a:lnTo>
                    <a:pt x="780" y="3802"/>
                  </a:lnTo>
                  <a:lnTo>
                    <a:pt x="776" y="3800"/>
                  </a:lnTo>
                  <a:lnTo>
                    <a:pt x="776" y="3800"/>
                  </a:lnTo>
                  <a:lnTo>
                    <a:pt x="776" y="3800"/>
                  </a:lnTo>
                  <a:lnTo>
                    <a:pt x="772" y="3800"/>
                  </a:lnTo>
                  <a:lnTo>
                    <a:pt x="772" y="3800"/>
                  </a:lnTo>
                  <a:lnTo>
                    <a:pt x="770" y="3802"/>
                  </a:lnTo>
                  <a:lnTo>
                    <a:pt x="770" y="3802"/>
                  </a:lnTo>
                  <a:lnTo>
                    <a:pt x="762" y="3802"/>
                  </a:lnTo>
                  <a:lnTo>
                    <a:pt x="762" y="3802"/>
                  </a:lnTo>
                  <a:lnTo>
                    <a:pt x="760" y="3802"/>
                  </a:lnTo>
                  <a:lnTo>
                    <a:pt x="760" y="3802"/>
                  </a:lnTo>
                  <a:lnTo>
                    <a:pt x="756" y="3804"/>
                  </a:lnTo>
                  <a:lnTo>
                    <a:pt x="756" y="3804"/>
                  </a:lnTo>
                  <a:lnTo>
                    <a:pt x="752" y="3804"/>
                  </a:lnTo>
                  <a:lnTo>
                    <a:pt x="752" y="3804"/>
                  </a:lnTo>
                  <a:lnTo>
                    <a:pt x="744" y="3804"/>
                  </a:lnTo>
                  <a:lnTo>
                    <a:pt x="744" y="3804"/>
                  </a:lnTo>
                  <a:lnTo>
                    <a:pt x="742" y="3804"/>
                  </a:lnTo>
                  <a:lnTo>
                    <a:pt x="740" y="3804"/>
                  </a:lnTo>
                  <a:lnTo>
                    <a:pt x="740" y="3804"/>
                  </a:lnTo>
                  <a:lnTo>
                    <a:pt x="738" y="3804"/>
                  </a:lnTo>
                  <a:lnTo>
                    <a:pt x="738" y="3804"/>
                  </a:lnTo>
                  <a:lnTo>
                    <a:pt x="736" y="3804"/>
                  </a:lnTo>
                  <a:lnTo>
                    <a:pt x="736" y="3804"/>
                  </a:lnTo>
                  <a:lnTo>
                    <a:pt x="732" y="3806"/>
                  </a:lnTo>
                  <a:lnTo>
                    <a:pt x="732" y="3806"/>
                  </a:lnTo>
                  <a:lnTo>
                    <a:pt x="730" y="3806"/>
                  </a:lnTo>
                  <a:lnTo>
                    <a:pt x="730" y="3806"/>
                  </a:lnTo>
                  <a:lnTo>
                    <a:pt x="728" y="3806"/>
                  </a:lnTo>
                  <a:lnTo>
                    <a:pt x="728" y="3806"/>
                  </a:lnTo>
                  <a:lnTo>
                    <a:pt x="728" y="3806"/>
                  </a:lnTo>
                  <a:lnTo>
                    <a:pt x="722" y="3806"/>
                  </a:lnTo>
                  <a:lnTo>
                    <a:pt x="722" y="3806"/>
                  </a:lnTo>
                  <a:lnTo>
                    <a:pt x="720" y="3804"/>
                  </a:lnTo>
                  <a:lnTo>
                    <a:pt x="720" y="3804"/>
                  </a:lnTo>
                  <a:lnTo>
                    <a:pt x="712" y="3804"/>
                  </a:lnTo>
                  <a:lnTo>
                    <a:pt x="712" y="3804"/>
                  </a:lnTo>
                  <a:lnTo>
                    <a:pt x="706" y="3806"/>
                  </a:lnTo>
                  <a:lnTo>
                    <a:pt x="706" y="3806"/>
                  </a:lnTo>
                  <a:lnTo>
                    <a:pt x="704" y="3806"/>
                  </a:lnTo>
                  <a:lnTo>
                    <a:pt x="704" y="3806"/>
                  </a:lnTo>
                  <a:lnTo>
                    <a:pt x="700" y="3804"/>
                  </a:lnTo>
                  <a:lnTo>
                    <a:pt x="700" y="3804"/>
                  </a:lnTo>
                  <a:lnTo>
                    <a:pt x="700" y="3804"/>
                  </a:lnTo>
                  <a:lnTo>
                    <a:pt x="700" y="3804"/>
                  </a:lnTo>
                  <a:lnTo>
                    <a:pt x="696" y="3804"/>
                  </a:lnTo>
                  <a:lnTo>
                    <a:pt x="696" y="3804"/>
                  </a:lnTo>
                  <a:lnTo>
                    <a:pt x="690" y="3806"/>
                  </a:lnTo>
                  <a:lnTo>
                    <a:pt x="690" y="3806"/>
                  </a:lnTo>
                  <a:lnTo>
                    <a:pt x="688" y="3806"/>
                  </a:lnTo>
                  <a:lnTo>
                    <a:pt x="688" y="3806"/>
                  </a:lnTo>
                  <a:lnTo>
                    <a:pt x="686" y="3806"/>
                  </a:lnTo>
                  <a:lnTo>
                    <a:pt x="686" y="3806"/>
                  </a:lnTo>
                  <a:lnTo>
                    <a:pt x="682" y="3806"/>
                  </a:lnTo>
                  <a:lnTo>
                    <a:pt x="682" y="3806"/>
                  </a:lnTo>
                  <a:lnTo>
                    <a:pt x="682" y="3806"/>
                  </a:lnTo>
                  <a:lnTo>
                    <a:pt x="680" y="3804"/>
                  </a:lnTo>
                  <a:lnTo>
                    <a:pt x="680" y="3804"/>
                  </a:lnTo>
                  <a:lnTo>
                    <a:pt x="678" y="3804"/>
                  </a:lnTo>
                  <a:lnTo>
                    <a:pt x="676" y="3804"/>
                  </a:lnTo>
                  <a:lnTo>
                    <a:pt x="674" y="3804"/>
                  </a:lnTo>
                  <a:lnTo>
                    <a:pt x="674" y="3804"/>
                  </a:lnTo>
                  <a:lnTo>
                    <a:pt x="672" y="3804"/>
                  </a:lnTo>
                  <a:lnTo>
                    <a:pt x="670" y="3804"/>
                  </a:lnTo>
                  <a:lnTo>
                    <a:pt x="670" y="3804"/>
                  </a:lnTo>
                  <a:lnTo>
                    <a:pt x="668" y="3806"/>
                  </a:lnTo>
                  <a:lnTo>
                    <a:pt x="668" y="3806"/>
                  </a:lnTo>
                  <a:lnTo>
                    <a:pt x="666" y="3806"/>
                  </a:lnTo>
                  <a:lnTo>
                    <a:pt x="666" y="3806"/>
                  </a:lnTo>
                  <a:lnTo>
                    <a:pt x="660" y="3808"/>
                  </a:lnTo>
                  <a:lnTo>
                    <a:pt x="660" y="3808"/>
                  </a:lnTo>
                  <a:lnTo>
                    <a:pt x="658" y="3808"/>
                  </a:lnTo>
                  <a:lnTo>
                    <a:pt x="658" y="3808"/>
                  </a:lnTo>
                  <a:lnTo>
                    <a:pt x="654" y="3806"/>
                  </a:lnTo>
                  <a:lnTo>
                    <a:pt x="654" y="3806"/>
                  </a:lnTo>
                  <a:lnTo>
                    <a:pt x="648" y="3808"/>
                  </a:lnTo>
                  <a:lnTo>
                    <a:pt x="648" y="3808"/>
                  </a:lnTo>
                  <a:lnTo>
                    <a:pt x="646" y="3808"/>
                  </a:lnTo>
                  <a:lnTo>
                    <a:pt x="644" y="3808"/>
                  </a:lnTo>
                  <a:lnTo>
                    <a:pt x="644" y="3808"/>
                  </a:lnTo>
                  <a:lnTo>
                    <a:pt x="642" y="3808"/>
                  </a:lnTo>
                  <a:lnTo>
                    <a:pt x="642" y="3808"/>
                  </a:lnTo>
                  <a:lnTo>
                    <a:pt x="640" y="3808"/>
                  </a:lnTo>
                  <a:lnTo>
                    <a:pt x="640" y="3808"/>
                  </a:lnTo>
                  <a:lnTo>
                    <a:pt x="636" y="3808"/>
                  </a:lnTo>
                  <a:lnTo>
                    <a:pt x="636" y="3808"/>
                  </a:lnTo>
                  <a:lnTo>
                    <a:pt x="632" y="3808"/>
                  </a:lnTo>
                  <a:lnTo>
                    <a:pt x="630" y="3808"/>
                  </a:lnTo>
                  <a:lnTo>
                    <a:pt x="630" y="3808"/>
                  </a:lnTo>
                  <a:lnTo>
                    <a:pt x="628" y="3808"/>
                  </a:lnTo>
                  <a:lnTo>
                    <a:pt x="628" y="3808"/>
                  </a:lnTo>
                  <a:lnTo>
                    <a:pt x="628" y="3804"/>
                  </a:lnTo>
                  <a:lnTo>
                    <a:pt x="628" y="3804"/>
                  </a:lnTo>
                  <a:lnTo>
                    <a:pt x="628" y="3802"/>
                  </a:lnTo>
                  <a:lnTo>
                    <a:pt x="628" y="3802"/>
                  </a:lnTo>
                  <a:lnTo>
                    <a:pt x="628" y="3798"/>
                  </a:lnTo>
                  <a:lnTo>
                    <a:pt x="628" y="3798"/>
                  </a:lnTo>
                  <a:lnTo>
                    <a:pt x="628" y="3794"/>
                  </a:lnTo>
                  <a:lnTo>
                    <a:pt x="628" y="3794"/>
                  </a:lnTo>
                  <a:lnTo>
                    <a:pt x="628" y="3792"/>
                  </a:lnTo>
                  <a:lnTo>
                    <a:pt x="628" y="3792"/>
                  </a:lnTo>
                  <a:lnTo>
                    <a:pt x="628" y="3790"/>
                  </a:lnTo>
                  <a:lnTo>
                    <a:pt x="628" y="3790"/>
                  </a:lnTo>
                  <a:lnTo>
                    <a:pt x="628" y="3786"/>
                  </a:lnTo>
                  <a:lnTo>
                    <a:pt x="628" y="3786"/>
                  </a:lnTo>
                  <a:lnTo>
                    <a:pt x="628" y="3784"/>
                  </a:lnTo>
                  <a:lnTo>
                    <a:pt x="628" y="3784"/>
                  </a:lnTo>
                  <a:lnTo>
                    <a:pt x="628" y="3780"/>
                  </a:lnTo>
                  <a:lnTo>
                    <a:pt x="628" y="3780"/>
                  </a:lnTo>
                  <a:lnTo>
                    <a:pt x="628" y="3776"/>
                  </a:lnTo>
                  <a:lnTo>
                    <a:pt x="628" y="3776"/>
                  </a:lnTo>
                  <a:lnTo>
                    <a:pt x="628" y="3774"/>
                  </a:lnTo>
                  <a:lnTo>
                    <a:pt x="628" y="3774"/>
                  </a:lnTo>
                  <a:lnTo>
                    <a:pt x="628" y="3772"/>
                  </a:lnTo>
                  <a:lnTo>
                    <a:pt x="628" y="3772"/>
                  </a:lnTo>
                  <a:lnTo>
                    <a:pt x="628" y="3768"/>
                  </a:lnTo>
                  <a:lnTo>
                    <a:pt x="628" y="3768"/>
                  </a:lnTo>
                  <a:lnTo>
                    <a:pt x="628" y="3764"/>
                  </a:lnTo>
                  <a:lnTo>
                    <a:pt x="628" y="3764"/>
                  </a:lnTo>
                  <a:lnTo>
                    <a:pt x="628" y="3762"/>
                  </a:lnTo>
                  <a:lnTo>
                    <a:pt x="628" y="3762"/>
                  </a:lnTo>
                  <a:lnTo>
                    <a:pt x="628" y="3760"/>
                  </a:lnTo>
                  <a:lnTo>
                    <a:pt x="628" y="3760"/>
                  </a:lnTo>
                  <a:lnTo>
                    <a:pt x="628" y="3756"/>
                  </a:lnTo>
                  <a:lnTo>
                    <a:pt x="628" y="3756"/>
                  </a:lnTo>
                  <a:lnTo>
                    <a:pt x="628" y="3754"/>
                  </a:lnTo>
                  <a:lnTo>
                    <a:pt x="628" y="3754"/>
                  </a:lnTo>
                  <a:lnTo>
                    <a:pt x="628" y="3750"/>
                  </a:lnTo>
                  <a:lnTo>
                    <a:pt x="628" y="3750"/>
                  </a:lnTo>
                  <a:lnTo>
                    <a:pt x="628" y="3748"/>
                  </a:lnTo>
                  <a:lnTo>
                    <a:pt x="628" y="3748"/>
                  </a:lnTo>
                  <a:lnTo>
                    <a:pt x="628" y="3744"/>
                  </a:lnTo>
                  <a:lnTo>
                    <a:pt x="628" y="3744"/>
                  </a:lnTo>
                  <a:lnTo>
                    <a:pt x="628" y="3740"/>
                  </a:lnTo>
                  <a:lnTo>
                    <a:pt x="628" y="3740"/>
                  </a:lnTo>
                  <a:lnTo>
                    <a:pt x="628" y="3738"/>
                  </a:lnTo>
                  <a:lnTo>
                    <a:pt x="628" y="3738"/>
                  </a:lnTo>
                  <a:lnTo>
                    <a:pt x="628" y="3736"/>
                  </a:lnTo>
                  <a:lnTo>
                    <a:pt x="628" y="3736"/>
                  </a:lnTo>
                  <a:lnTo>
                    <a:pt x="628" y="3732"/>
                  </a:lnTo>
                  <a:lnTo>
                    <a:pt x="628" y="3732"/>
                  </a:lnTo>
                  <a:lnTo>
                    <a:pt x="628" y="3730"/>
                  </a:lnTo>
                  <a:lnTo>
                    <a:pt x="628" y="3730"/>
                  </a:lnTo>
                  <a:lnTo>
                    <a:pt x="628" y="3726"/>
                  </a:lnTo>
                  <a:lnTo>
                    <a:pt x="628" y="3726"/>
                  </a:lnTo>
                  <a:lnTo>
                    <a:pt x="628" y="3724"/>
                  </a:lnTo>
                  <a:lnTo>
                    <a:pt x="628" y="3724"/>
                  </a:lnTo>
                  <a:lnTo>
                    <a:pt x="628" y="3722"/>
                  </a:lnTo>
                  <a:lnTo>
                    <a:pt x="628" y="3722"/>
                  </a:lnTo>
                  <a:lnTo>
                    <a:pt x="628" y="3718"/>
                  </a:lnTo>
                  <a:lnTo>
                    <a:pt x="628" y="3718"/>
                  </a:lnTo>
                  <a:lnTo>
                    <a:pt x="628" y="3716"/>
                  </a:lnTo>
                  <a:lnTo>
                    <a:pt x="628" y="3716"/>
                  </a:lnTo>
                  <a:lnTo>
                    <a:pt x="628" y="3712"/>
                  </a:lnTo>
                  <a:lnTo>
                    <a:pt x="628" y="3712"/>
                  </a:lnTo>
                  <a:lnTo>
                    <a:pt x="630" y="3710"/>
                  </a:lnTo>
                  <a:lnTo>
                    <a:pt x="630" y="3710"/>
                  </a:lnTo>
                  <a:lnTo>
                    <a:pt x="630" y="3708"/>
                  </a:lnTo>
                  <a:lnTo>
                    <a:pt x="630" y="3708"/>
                  </a:lnTo>
                  <a:lnTo>
                    <a:pt x="632" y="3704"/>
                  </a:lnTo>
                  <a:lnTo>
                    <a:pt x="632" y="3704"/>
                  </a:lnTo>
                  <a:lnTo>
                    <a:pt x="630" y="3700"/>
                  </a:lnTo>
                  <a:lnTo>
                    <a:pt x="630" y="3700"/>
                  </a:lnTo>
                  <a:lnTo>
                    <a:pt x="630" y="3698"/>
                  </a:lnTo>
                  <a:lnTo>
                    <a:pt x="630" y="3696"/>
                  </a:lnTo>
                  <a:lnTo>
                    <a:pt x="630" y="3696"/>
                  </a:lnTo>
                  <a:lnTo>
                    <a:pt x="630" y="3692"/>
                  </a:lnTo>
                  <a:lnTo>
                    <a:pt x="630" y="3692"/>
                  </a:lnTo>
                  <a:lnTo>
                    <a:pt x="630" y="3690"/>
                  </a:lnTo>
                  <a:lnTo>
                    <a:pt x="630" y="3690"/>
                  </a:lnTo>
                  <a:lnTo>
                    <a:pt x="630" y="3686"/>
                  </a:lnTo>
                  <a:lnTo>
                    <a:pt x="630" y="3686"/>
                  </a:lnTo>
                  <a:lnTo>
                    <a:pt x="630" y="3682"/>
                  </a:lnTo>
                  <a:lnTo>
                    <a:pt x="630" y="3682"/>
                  </a:lnTo>
                  <a:lnTo>
                    <a:pt x="630" y="3680"/>
                  </a:lnTo>
                  <a:lnTo>
                    <a:pt x="630" y="3676"/>
                  </a:lnTo>
                  <a:lnTo>
                    <a:pt x="630" y="3676"/>
                  </a:lnTo>
                  <a:lnTo>
                    <a:pt x="628" y="3674"/>
                  </a:lnTo>
                  <a:lnTo>
                    <a:pt x="628" y="3674"/>
                  </a:lnTo>
                  <a:lnTo>
                    <a:pt x="628" y="3670"/>
                  </a:lnTo>
                  <a:lnTo>
                    <a:pt x="628" y="3670"/>
                  </a:lnTo>
                  <a:lnTo>
                    <a:pt x="628" y="3668"/>
                  </a:lnTo>
                  <a:lnTo>
                    <a:pt x="628" y="3668"/>
                  </a:lnTo>
                  <a:lnTo>
                    <a:pt x="628" y="3666"/>
                  </a:lnTo>
                  <a:lnTo>
                    <a:pt x="628" y="3666"/>
                  </a:lnTo>
                  <a:lnTo>
                    <a:pt x="628" y="3662"/>
                  </a:lnTo>
                  <a:lnTo>
                    <a:pt x="628" y="3662"/>
                  </a:lnTo>
                  <a:lnTo>
                    <a:pt x="628" y="3660"/>
                  </a:lnTo>
                  <a:lnTo>
                    <a:pt x="628" y="3660"/>
                  </a:lnTo>
                  <a:lnTo>
                    <a:pt x="628" y="3656"/>
                  </a:lnTo>
                  <a:lnTo>
                    <a:pt x="628" y="3656"/>
                  </a:lnTo>
                  <a:lnTo>
                    <a:pt x="630" y="3652"/>
                  </a:lnTo>
                  <a:lnTo>
                    <a:pt x="630" y="3652"/>
                  </a:lnTo>
                  <a:lnTo>
                    <a:pt x="630" y="3652"/>
                  </a:lnTo>
                  <a:lnTo>
                    <a:pt x="630" y="3648"/>
                  </a:lnTo>
                  <a:lnTo>
                    <a:pt x="630" y="3648"/>
                  </a:lnTo>
                  <a:lnTo>
                    <a:pt x="628" y="3646"/>
                  </a:lnTo>
                  <a:lnTo>
                    <a:pt x="628" y="3646"/>
                  </a:lnTo>
                  <a:lnTo>
                    <a:pt x="630" y="3644"/>
                  </a:lnTo>
                  <a:lnTo>
                    <a:pt x="630" y="3644"/>
                  </a:lnTo>
                  <a:lnTo>
                    <a:pt x="630" y="3640"/>
                  </a:lnTo>
                  <a:lnTo>
                    <a:pt x="630" y="3640"/>
                  </a:lnTo>
                  <a:lnTo>
                    <a:pt x="630" y="3636"/>
                  </a:lnTo>
                  <a:lnTo>
                    <a:pt x="630" y="3636"/>
                  </a:lnTo>
                  <a:lnTo>
                    <a:pt x="630" y="3634"/>
                  </a:lnTo>
                  <a:lnTo>
                    <a:pt x="630" y="3634"/>
                  </a:lnTo>
                  <a:lnTo>
                    <a:pt x="630" y="3632"/>
                  </a:lnTo>
                  <a:lnTo>
                    <a:pt x="630" y="3632"/>
                  </a:lnTo>
                  <a:lnTo>
                    <a:pt x="630" y="3628"/>
                  </a:lnTo>
                  <a:lnTo>
                    <a:pt x="630" y="3628"/>
                  </a:lnTo>
                  <a:lnTo>
                    <a:pt x="630" y="3626"/>
                  </a:lnTo>
                  <a:lnTo>
                    <a:pt x="630" y="3626"/>
                  </a:lnTo>
                  <a:lnTo>
                    <a:pt x="630" y="3622"/>
                  </a:lnTo>
                  <a:lnTo>
                    <a:pt x="630" y="3622"/>
                  </a:lnTo>
                  <a:lnTo>
                    <a:pt x="630" y="3620"/>
                  </a:lnTo>
                  <a:lnTo>
                    <a:pt x="630" y="3620"/>
                  </a:lnTo>
                  <a:lnTo>
                    <a:pt x="630" y="3618"/>
                  </a:lnTo>
                  <a:lnTo>
                    <a:pt x="630" y="3618"/>
                  </a:lnTo>
                  <a:lnTo>
                    <a:pt x="632" y="3614"/>
                  </a:lnTo>
                  <a:lnTo>
                    <a:pt x="632" y="3614"/>
                  </a:lnTo>
                  <a:lnTo>
                    <a:pt x="632" y="3612"/>
                  </a:lnTo>
                  <a:lnTo>
                    <a:pt x="632" y="3612"/>
                  </a:lnTo>
                  <a:lnTo>
                    <a:pt x="630" y="3608"/>
                  </a:lnTo>
                  <a:lnTo>
                    <a:pt x="630" y="3608"/>
                  </a:lnTo>
                  <a:lnTo>
                    <a:pt x="630" y="3606"/>
                  </a:lnTo>
                  <a:lnTo>
                    <a:pt x="630" y="3606"/>
                  </a:lnTo>
                  <a:lnTo>
                    <a:pt x="630" y="3604"/>
                  </a:lnTo>
                  <a:lnTo>
                    <a:pt x="630" y="3604"/>
                  </a:lnTo>
                  <a:lnTo>
                    <a:pt x="630" y="3600"/>
                  </a:lnTo>
                  <a:lnTo>
                    <a:pt x="630" y="3600"/>
                  </a:lnTo>
                  <a:lnTo>
                    <a:pt x="630" y="3596"/>
                  </a:lnTo>
                  <a:lnTo>
                    <a:pt x="630" y="3596"/>
                  </a:lnTo>
                  <a:lnTo>
                    <a:pt x="628" y="3594"/>
                  </a:lnTo>
                  <a:lnTo>
                    <a:pt x="628" y="3594"/>
                  </a:lnTo>
                  <a:lnTo>
                    <a:pt x="628" y="3592"/>
                  </a:lnTo>
                  <a:lnTo>
                    <a:pt x="628" y="3592"/>
                  </a:lnTo>
                  <a:lnTo>
                    <a:pt x="628" y="3588"/>
                  </a:lnTo>
                  <a:lnTo>
                    <a:pt x="628" y="3588"/>
                  </a:lnTo>
                  <a:lnTo>
                    <a:pt x="626" y="3584"/>
                  </a:lnTo>
                  <a:lnTo>
                    <a:pt x="624" y="3582"/>
                  </a:lnTo>
                  <a:lnTo>
                    <a:pt x="624" y="3582"/>
                  </a:lnTo>
                  <a:lnTo>
                    <a:pt x="626" y="3580"/>
                  </a:lnTo>
                  <a:lnTo>
                    <a:pt x="626" y="3580"/>
                  </a:lnTo>
                  <a:lnTo>
                    <a:pt x="626" y="3576"/>
                  </a:lnTo>
                  <a:lnTo>
                    <a:pt x="626" y="3576"/>
                  </a:lnTo>
                  <a:lnTo>
                    <a:pt x="626" y="3574"/>
                  </a:lnTo>
                  <a:lnTo>
                    <a:pt x="626" y="3574"/>
                  </a:lnTo>
                  <a:lnTo>
                    <a:pt x="626" y="3572"/>
                  </a:lnTo>
                  <a:lnTo>
                    <a:pt x="626" y="3572"/>
                  </a:lnTo>
                  <a:lnTo>
                    <a:pt x="626" y="3568"/>
                  </a:lnTo>
                  <a:lnTo>
                    <a:pt x="626" y="3568"/>
                  </a:lnTo>
                  <a:lnTo>
                    <a:pt x="628" y="3566"/>
                  </a:lnTo>
                  <a:lnTo>
                    <a:pt x="628" y="3566"/>
                  </a:lnTo>
                  <a:lnTo>
                    <a:pt x="628" y="3562"/>
                  </a:lnTo>
                  <a:lnTo>
                    <a:pt x="628" y="3560"/>
                  </a:lnTo>
                  <a:lnTo>
                    <a:pt x="628" y="3560"/>
                  </a:lnTo>
                  <a:lnTo>
                    <a:pt x="626" y="3556"/>
                  </a:lnTo>
                  <a:lnTo>
                    <a:pt x="626" y="3556"/>
                  </a:lnTo>
                  <a:lnTo>
                    <a:pt x="626" y="3554"/>
                  </a:lnTo>
                  <a:lnTo>
                    <a:pt x="626" y="3554"/>
                  </a:lnTo>
                  <a:lnTo>
                    <a:pt x="626" y="3550"/>
                  </a:lnTo>
                  <a:lnTo>
                    <a:pt x="626" y="3550"/>
                  </a:lnTo>
                  <a:lnTo>
                    <a:pt x="626" y="3548"/>
                  </a:lnTo>
                  <a:lnTo>
                    <a:pt x="626" y="3548"/>
                  </a:lnTo>
                  <a:lnTo>
                    <a:pt x="626" y="3544"/>
                  </a:lnTo>
                  <a:lnTo>
                    <a:pt x="626" y="3544"/>
                  </a:lnTo>
                  <a:lnTo>
                    <a:pt x="626" y="3544"/>
                  </a:lnTo>
                  <a:lnTo>
                    <a:pt x="626" y="3544"/>
                  </a:lnTo>
                  <a:lnTo>
                    <a:pt x="626" y="3540"/>
                  </a:lnTo>
                  <a:lnTo>
                    <a:pt x="626" y="3540"/>
                  </a:lnTo>
                  <a:lnTo>
                    <a:pt x="624" y="3536"/>
                  </a:lnTo>
                  <a:lnTo>
                    <a:pt x="624" y="3536"/>
                  </a:lnTo>
                  <a:lnTo>
                    <a:pt x="624" y="3534"/>
                  </a:lnTo>
                  <a:lnTo>
                    <a:pt x="624" y="3534"/>
                  </a:lnTo>
                  <a:lnTo>
                    <a:pt x="624" y="3532"/>
                  </a:lnTo>
                  <a:lnTo>
                    <a:pt x="624" y="3532"/>
                  </a:lnTo>
                  <a:lnTo>
                    <a:pt x="624" y="3528"/>
                  </a:lnTo>
                  <a:lnTo>
                    <a:pt x="624" y="3528"/>
                  </a:lnTo>
                  <a:lnTo>
                    <a:pt x="626" y="3526"/>
                  </a:lnTo>
                  <a:lnTo>
                    <a:pt x="626" y="3526"/>
                  </a:lnTo>
                  <a:lnTo>
                    <a:pt x="626" y="3522"/>
                  </a:lnTo>
                  <a:lnTo>
                    <a:pt x="626" y="3522"/>
                  </a:lnTo>
                  <a:lnTo>
                    <a:pt x="626" y="3520"/>
                  </a:lnTo>
                  <a:lnTo>
                    <a:pt x="626" y="3520"/>
                  </a:lnTo>
                  <a:lnTo>
                    <a:pt x="626" y="3516"/>
                  </a:lnTo>
                  <a:lnTo>
                    <a:pt x="626" y="3516"/>
                  </a:lnTo>
                  <a:lnTo>
                    <a:pt x="626" y="3512"/>
                  </a:lnTo>
                  <a:lnTo>
                    <a:pt x="626" y="3512"/>
                  </a:lnTo>
                  <a:lnTo>
                    <a:pt x="628" y="3506"/>
                  </a:lnTo>
                  <a:lnTo>
                    <a:pt x="628" y="3506"/>
                  </a:lnTo>
                  <a:lnTo>
                    <a:pt x="628" y="3502"/>
                  </a:lnTo>
                  <a:lnTo>
                    <a:pt x="628" y="3502"/>
                  </a:lnTo>
                  <a:lnTo>
                    <a:pt x="628" y="3498"/>
                  </a:lnTo>
                  <a:lnTo>
                    <a:pt x="628" y="3498"/>
                  </a:lnTo>
                  <a:lnTo>
                    <a:pt x="628" y="3492"/>
                  </a:lnTo>
                  <a:lnTo>
                    <a:pt x="628" y="3492"/>
                  </a:lnTo>
                  <a:lnTo>
                    <a:pt x="626" y="3486"/>
                  </a:lnTo>
                  <a:lnTo>
                    <a:pt x="626" y="3486"/>
                  </a:lnTo>
                  <a:lnTo>
                    <a:pt x="626" y="3480"/>
                  </a:lnTo>
                  <a:lnTo>
                    <a:pt x="626" y="3480"/>
                  </a:lnTo>
                  <a:lnTo>
                    <a:pt x="626" y="3478"/>
                  </a:lnTo>
                  <a:lnTo>
                    <a:pt x="626" y="3478"/>
                  </a:lnTo>
                  <a:lnTo>
                    <a:pt x="626" y="3474"/>
                  </a:lnTo>
                  <a:lnTo>
                    <a:pt x="626" y="3474"/>
                  </a:lnTo>
                  <a:lnTo>
                    <a:pt x="626" y="3468"/>
                  </a:lnTo>
                  <a:lnTo>
                    <a:pt x="626" y="3468"/>
                  </a:lnTo>
                  <a:lnTo>
                    <a:pt x="626" y="3466"/>
                  </a:lnTo>
                  <a:lnTo>
                    <a:pt x="626" y="3466"/>
                  </a:lnTo>
                  <a:lnTo>
                    <a:pt x="626" y="3462"/>
                  </a:lnTo>
                  <a:lnTo>
                    <a:pt x="626" y="3462"/>
                  </a:lnTo>
                  <a:lnTo>
                    <a:pt x="626" y="3458"/>
                  </a:lnTo>
                  <a:lnTo>
                    <a:pt x="626" y="3458"/>
                  </a:lnTo>
                  <a:lnTo>
                    <a:pt x="626" y="3458"/>
                  </a:lnTo>
                  <a:lnTo>
                    <a:pt x="626" y="3454"/>
                  </a:lnTo>
                  <a:lnTo>
                    <a:pt x="626" y="3454"/>
                  </a:lnTo>
                  <a:lnTo>
                    <a:pt x="628" y="3452"/>
                  </a:lnTo>
                  <a:lnTo>
                    <a:pt x="628" y="3452"/>
                  </a:lnTo>
                  <a:lnTo>
                    <a:pt x="628" y="3448"/>
                  </a:lnTo>
                  <a:lnTo>
                    <a:pt x="628" y="3448"/>
                  </a:lnTo>
                  <a:lnTo>
                    <a:pt x="628" y="3446"/>
                  </a:lnTo>
                  <a:lnTo>
                    <a:pt x="628" y="3446"/>
                  </a:lnTo>
                  <a:lnTo>
                    <a:pt x="628" y="3442"/>
                  </a:lnTo>
                  <a:lnTo>
                    <a:pt x="628" y="3442"/>
                  </a:lnTo>
                  <a:lnTo>
                    <a:pt x="628" y="3440"/>
                  </a:lnTo>
                  <a:lnTo>
                    <a:pt x="628" y="3440"/>
                  </a:lnTo>
                  <a:lnTo>
                    <a:pt x="628" y="3438"/>
                  </a:lnTo>
                  <a:lnTo>
                    <a:pt x="628" y="3438"/>
                  </a:lnTo>
                  <a:lnTo>
                    <a:pt x="628" y="3434"/>
                  </a:lnTo>
                  <a:lnTo>
                    <a:pt x="628" y="3434"/>
                  </a:lnTo>
                  <a:lnTo>
                    <a:pt x="628" y="3430"/>
                  </a:lnTo>
                  <a:lnTo>
                    <a:pt x="628" y="3430"/>
                  </a:lnTo>
                  <a:lnTo>
                    <a:pt x="626" y="3428"/>
                  </a:lnTo>
                  <a:lnTo>
                    <a:pt x="626" y="3428"/>
                  </a:lnTo>
                  <a:lnTo>
                    <a:pt x="626" y="3424"/>
                  </a:lnTo>
                  <a:lnTo>
                    <a:pt x="626" y="3424"/>
                  </a:lnTo>
                  <a:lnTo>
                    <a:pt x="626" y="3420"/>
                  </a:lnTo>
                  <a:lnTo>
                    <a:pt x="626" y="3420"/>
                  </a:lnTo>
                  <a:lnTo>
                    <a:pt x="626" y="3418"/>
                  </a:lnTo>
                  <a:lnTo>
                    <a:pt x="626" y="3418"/>
                  </a:lnTo>
                  <a:lnTo>
                    <a:pt x="626" y="3414"/>
                  </a:lnTo>
                  <a:lnTo>
                    <a:pt x="626" y="3414"/>
                  </a:lnTo>
                  <a:lnTo>
                    <a:pt x="626" y="3412"/>
                  </a:lnTo>
                  <a:lnTo>
                    <a:pt x="626" y="3412"/>
                  </a:lnTo>
                  <a:lnTo>
                    <a:pt x="628" y="3410"/>
                  </a:lnTo>
                  <a:lnTo>
                    <a:pt x="628" y="3410"/>
                  </a:lnTo>
                  <a:lnTo>
                    <a:pt x="628" y="3408"/>
                  </a:lnTo>
                  <a:lnTo>
                    <a:pt x="628" y="3408"/>
                  </a:lnTo>
                  <a:lnTo>
                    <a:pt x="628" y="3404"/>
                  </a:lnTo>
                  <a:lnTo>
                    <a:pt x="628" y="3404"/>
                  </a:lnTo>
                  <a:lnTo>
                    <a:pt x="628" y="3402"/>
                  </a:lnTo>
                  <a:lnTo>
                    <a:pt x="628" y="3402"/>
                  </a:lnTo>
                  <a:lnTo>
                    <a:pt x="628" y="3400"/>
                  </a:lnTo>
                  <a:lnTo>
                    <a:pt x="628" y="3400"/>
                  </a:lnTo>
                  <a:lnTo>
                    <a:pt x="630" y="3396"/>
                  </a:lnTo>
                  <a:lnTo>
                    <a:pt x="630" y="3396"/>
                  </a:lnTo>
                  <a:lnTo>
                    <a:pt x="630" y="3392"/>
                  </a:lnTo>
                  <a:lnTo>
                    <a:pt x="630" y="3392"/>
                  </a:lnTo>
                  <a:lnTo>
                    <a:pt x="630" y="3390"/>
                  </a:lnTo>
                  <a:lnTo>
                    <a:pt x="630" y="3390"/>
                  </a:lnTo>
                  <a:lnTo>
                    <a:pt x="628" y="3388"/>
                  </a:lnTo>
                  <a:lnTo>
                    <a:pt x="628" y="3388"/>
                  </a:lnTo>
                  <a:lnTo>
                    <a:pt x="628" y="3384"/>
                  </a:lnTo>
                  <a:lnTo>
                    <a:pt x="628" y="3384"/>
                  </a:lnTo>
                  <a:lnTo>
                    <a:pt x="628" y="3382"/>
                  </a:lnTo>
                  <a:lnTo>
                    <a:pt x="628" y="3382"/>
                  </a:lnTo>
                  <a:lnTo>
                    <a:pt x="628" y="3378"/>
                  </a:lnTo>
                  <a:lnTo>
                    <a:pt x="628" y="3378"/>
                  </a:lnTo>
                  <a:lnTo>
                    <a:pt x="628" y="3374"/>
                  </a:lnTo>
                  <a:lnTo>
                    <a:pt x="628" y="3374"/>
                  </a:lnTo>
                  <a:lnTo>
                    <a:pt x="626" y="3372"/>
                  </a:lnTo>
                  <a:lnTo>
                    <a:pt x="626" y="3372"/>
                  </a:lnTo>
                  <a:lnTo>
                    <a:pt x="626" y="3368"/>
                  </a:lnTo>
                  <a:lnTo>
                    <a:pt x="626" y="3366"/>
                  </a:lnTo>
                  <a:lnTo>
                    <a:pt x="626" y="3366"/>
                  </a:lnTo>
                  <a:lnTo>
                    <a:pt x="626" y="3364"/>
                  </a:lnTo>
                  <a:lnTo>
                    <a:pt x="626" y="3364"/>
                  </a:lnTo>
                  <a:lnTo>
                    <a:pt x="626" y="3362"/>
                  </a:lnTo>
                  <a:lnTo>
                    <a:pt x="626" y="3362"/>
                  </a:lnTo>
                  <a:lnTo>
                    <a:pt x="626" y="3358"/>
                  </a:lnTo>
                  <a:lnTo>
                    <a:pt x="626" y="3358"/>
                  </a:lnTo>
                  <a:lnTo>
                    <a:pt x="628" y="3356"/>
                  </a:lnTo>
                  <a:lnTo>
                    <a:pt x="628" y="3356"/>
                  </a:lnTo>
                  <a:lnTo>
                    <a:pt x="628" y="3350"/>
                  </a:lnTo>
                  <a:lnTo>
                    <a:pt x="630" y="3350"/>
                  </a:lnTo>
                  <a:lnTo>
                    <a:pt x="630" y="3350"/>
                  </a:lnTo>
                  <a:lnTo>
                    <a:pt x="630" y="3348"/>
                  </a:lnTo>
                  <a:lnTo>
                    <a:pt x="630" y="3342"/>
                  </a:lnTo>
                  <a:lnTo>
                    <a:pt x="630" y="3342"/>
                  </a:lnTo>
                  <a:lnTo>
                    <a:pt x="628" y="3340"/>
                  </a:lnTo>
                  <a:lnTo>
                    <a:pt x="628" y="3340"/>
                  </a:lnTo>
                  <a:lnTo>
                    <a:pt x="628" y="3340"/>
                  </a:lnTo>
                  <a:lnTo>
                    <a:pt x="628" y="3340"/>
                  </a:lnTo>
                  <a:lnTo>
                    <a:pt x="628" y="3338"/>
                  </a:lnTo>
                  <a:lnTo>
                    <a:pt x="628" y="3338"/>
                  </a:lnTo>
                  <a:lnTo>
                    <a:pt x="630" y="3334"/>
                  </a:lnTo>
                  <a:lnTo>
                    <a:pt x="630" y="3330"/>
                  </a:lnTo>
                  <a:lnTo>
                    <a:pt x="630" y="3330"/>
                  </a:lnTo>
                  <a:lnTo>
                    <a:pt x="630" y="3326"/>
                  </a:lnTo>
                  <a:lnTo>
                    <a:pt x="630" y="3326"/>
                  </a:lnTo>
                  <a:lnTo>
                    <a:pt x="628" y="3324"/>
                  </a:lnTo>
                  <a:lnTo>
                    <a:pt x="628" y="3324"/>
                  </a:lnTo>
                  <a:lnTo>
                    <a:pt x="628" y="3320"/>
                  </a:lnTo>
                  <a:lnTo>
                    <a:pt x="628" y="3320"/>
                  </a:lnTo>
                  <a:lnTo>
                    <a:pt x="626" y="3318"/>
                  </a:lnTo>
                  <a:lnTo>
                    <a:pt x="626" y="3318"/>
                  </a:lnTo>
                  <a:lnTo>
                    <a:pt x="626" y="3314"/>
                  </a:lnTo>
                  <a:lnTo>
                    <a:pt x="626" y="3314"/>
                  </a:lnTo>
                  <a:lnTo>
                    <a:pt x="626" y="3312"/>
                  </a:lnTo>
                  <a:lnTo>
                    <a:pt x="626" y="3312"/>
                  </a:lnTo>
                  <a:lnTo>
                    <a:pt x="624" y="3306"/>
                  </a:lnTo>
                  <a:lnTo>
                    <a:pt x="624" y="3306"/>
                  </a:lnTo>
                  <a:lnTo>
                    <a:pt x="624" y="3304"/>
                  </a:lnTo>
                  <a:lnTo>
                    <a:pt x="624" y="3304"/>
                  </a:lnTo>
                  <a:lnTo>
                    <a:pt x="624" y="3300"/>
                  </a:lnTo>
                  <a:lnTo>
                    <a:pt x="624" y="3300"/>
                  </a:lnTo>
                  <a:lnTo>
                    <a:pt x="624" y="3298"/>
                  </a:lnTo>
                  <a:lnTo>
                    <a:pt x="624" y="3298"/>
                  </a:lnTo>
                  <a:lnTo>
                    <a:pt x="624" y="3294"/>
                  </a:lnTo>
                  <a:lnTo>
                    <a:pt x="624" y="3294"/>
                  </a:lnTo>
                  <a:lnTo>
                    <a:pt x="626" y="3292"/>
                  </a:lnTo>
                  <a:lnTo>
                    <a:pt x="626" y="3292"/>
                  </a:lnTo>
                  <a:lnTo>
                    <a:pt x="626" y="3288"/>
                  </a:lnTo>
                  <a:lnTo>
                    <a:pt x="626" y="3286"/>
                  </a:lnTo>
                  <a:lnTo>
                    <a:pt x="626" y="3286"/>
                  </a:lnTo>
                  <a:lnTo>
                    <a:pt x="626" y="3282"/>
                  </a:lnTo>
                  <a:lnTo>
                    <a:pt x="626" y="3282"/>
                  </a:lnTo>
                  <a:lnTo>
                    <a:pt x="628" y="3278"/>
                  </a:lnTo>
                  <a:lnTo>
                    <a:pt x="628" y="3276"/>
                  </a:lnTo>
                  <a:lnTo>
                    <a:pt x="628" y="3276"/>
                  </a:lnTo>
                  <a:lnTo>
                    <a:pt x="628" y="3270"/>
                  </a:lnTo>
                  <a:lnTo>
                    <a:pt x="628" y="3270"/>
                  </a:lnTo>
                  <a:lnTo>
                    <a:pt x="628" y="3264"/>
                  </a:lnTo>
                  <a:lnTo>
                    <a:pt x="628" y="3264"/>
                  </a:lnTo>
                  <a:lnTo>
                    <a:pt x="628" y="3260"/>
                  </a:lnTo>
                  <a:lnTo>
                    <a:pt x="628" y="3260"/>
                  </a:lnTo>
                  <a:lnTo>
                    <a:pt x="628" y="3258"/>
                  </a:lnTo>
                  <a:lnTo>
                    <a:pt x="628" y="3258"/>
                  </a:lnTo>
                  <a:lnTo>
                    <a:pt x="628" y="3254"/>
                  </a:lnTo>
                  <a:lnTo>
                    <a:pt x="628" y="3254"/>
                  </a:lnTo>
                  <a:lnTo>
                    <a:pt x="628" y="3250"/>
                  </a:lnTo>
                  <a:lnTo>
                    <a:pt x="628" y="3250"/>
                  </a:lnTo>
                  <a:lnTo>
                    <a:pt x="628" y="3248"/>
                  </a:lnTo>
                  <a:lnTo>
                    <a:pt x="628" y="3248"/>
                  </a:lnTo>
                  <a:lnTo>
                    <a:pt x="628" y="3246"/>
                  </a:lnTo>
                  <a:lnTo>
                    <a:pt x="628" y="3246"/>
                  </a:lnTo>
                  <a:lnTo>
                    <a:pt x="628" y="3242"/>
                  </a:lnTo>
                  <a:lnTo>
                    <a:pt x="628" y="3242"/>
                  </a:lnTo>
                  <a:lnTo>
                    <a:pt x="626" y="3236"/>
                  </a:lnTo>
                  <a:lnTo>
                    <a:pt x="626" y="3236"/>
                  </a:lnTo>
                  <a:lnTo>
                    <a:pt x="626" y="3234"/>
                  </a:lnTo>
                  <a:lnTo>
                    <a:pt x="626" y="3234"/>
                  </a:lnTo>
                  <a:lnTo>
                    <a:pt x="626" y="3230"/>
                  </a:lnTo>
                  <a:lnTo>
                    <a:pt x="626" y="3230"/>
                  </a:lnTo>
                  <a:lnTo>
                    <a:pt x="628" y="3228"/>
                  </a:lnTo>
                  <a:lnTo>
                    <a:pt x="628" y="3228"/>
                  </a:lnTo>
                  <a:lnTo>
                    <a:pt x="628" y="3226"/>
                  </a:lnTo>
                  <a:lnTo>
                    <a:pt x="628" y="3226"/>
                  </a:lnTo>
                  <a:lnTo>
                    <a:pt x="628" y="3222"/>
                  </a:lnTo>
                  <a:lnTo>
                    <a:pt x="628" y="3222"/>
                  </a:lnTo>
                  <a:lnTo>
                    <a:pt x="628" y="3220"/>
                  </a:lnTo>
                  <a:lnTo>
                    <a:pt x="628" y="3220"/>
                  </a:lnTo>
                  <a:lnTo>
                    <a:pt x="626" y="3214"/>
                  </a:lnTo>
                  <a:lnTo>
                    <a:pt x="626" y="3214"/>
                  </a:lnTo>
                  <a:lnTo>
                    <a:pt x="626" y="3214"/>
                  </a:lnTo>
                  <a:lnTo>
                    <a:pt x="626" y="3214"/>
                  </a:lnTo>
                  <a:lnTo>
                    <a:pt x="626" y="3212"/>
                  </a:lnTo>
                  <a:lnTo>
                    <a:pt x="626" y="3212"/>
                  </a:lnTo>
                  <a:lnTo>
                    <a:pt x="628" y="3206"/>
                  </a:lnTo>
                  <a:lnTo>
                    <a:pt x="628" y="3206"/>
                  </a:lnTo>
                  <a:lnTo>
                    <a:pt x="626" y="3204"/>
                  </a:lnTo>
                  <a:lnTo>
                    <a:pt x="626" y="3204"/>
                  </a:lnTo>
                  <a:lnTo>
                    <a:pt x="626" y="3202"/>
                  </a:lnTo>
                  <a:lnTo>
                    <a:pt x="626" y="3202"/>
                  </a:lnTo>
                  <a:lnTo>
                    <a:pt x="626" y="3200"/>
                  </a:lnTo>
                  <a:lnTo>
                    <a:pt x="626" y="3200"/>
                  </a:lnTo>
                  <a:lnTo>
                    <a:pt x="626" y="3196"/>
                  </a:lnTo>
                  <a:lnTo>
                    <a:pt x="626" y="3196"/>
                  </a:lnTo>
                  <a:lnTo>
                    <a:pt x="626" y="3194"/>
                  </a:lnTo>
                  <a:lnTo>
                    <a:pt x="626" y="3194"/>
                  </a:lnTo>
                  <a:lnTo>
                    <a:pt x="624" y="3192"/>
                  </a:lnTo>
                  <a:lnTo>
                    <a:pt x="624" y="3192"/>
                  </a:lnTo>
                  <a:lnTo>
                    <a:pt x="626" y="3190"/>
                  </a:lnTo>
                  <a:lnTo>
                    <a:pt x="626" y="3190"/>
                  </a:lnTo>
                  <a:lnTo>
                    <a:pt x="626" y="3186"/>
                  </a:lnTo>
                  <a:lnTo>
                    <a:pt x="626" y="3186"/>
                  </a:lnTo>
                  <a:lnTo>
                    <a:pt x="626" y="3184"/>
                  </a:lnTo>
                  <a:lnTo>
                    <a:pt x="626" y="3184"/>
                  </a:lnTo>
                  <a:lnTo>
                    <a:pt x="626" y="3182"/>
                  </a:lnTo>
                  <a:lnTo>
                    <a:pt x="626" y="3182"/>
                  </a:lnTo>
                  <a:lnTo>
                    <a:pt x="626" y="3180"/>
                  </a:lnTo>
                  <a:lnTo>
                    <a:pt x="626" y="3180"/>
                  </a:lnTo>
                  <a:lnTo>
                    <a:pt x="628" y="3176"/>
                  </a:lnTo>
                  <a:lnTo>
                    <a:pt x="628" y="3176"/>
                  </a:lnTo>
                  <a:lnTo>
                    <a:pt x="626" y="3172"/>
                  </a:lnTo>
                  <a:lnTo>
                    <a:pt x="626" y="3172"/>
                  </a:lnTo>
                  <a:lnTo>
                    <a:pt x="626" y="3170"/>
                  </a:lnTo>
                  <a:lnTo>
                    <a:pt x="626" y="3170"/>
                  </a:lnTo>
                  <a:lnTo>
                    <a:pt x="628" y="3168"/>
                  </a:lnTo>
                  <a:lnTo>
                    <a:pt x="628" y="3168"/>
                  </a:lnTo>
                  <a:lnTo>
                    <a:pt x="628" y="3164"/>
                  </a:lnTo>
                  <a:lnTo>
                    <a:pt x="628" y="3164"/>
                  </a:lnTo>
                  <a:lnTo>
                    <a:pt x="628" y="3160"/>
                  </a:lnTo>
                  <a:lnTo>
                    <a:pt x="628" y="3160"/>
                  </a:lnTo>
                  <a:lnTo>
                    <a:pt x="636" y="3160"/>
                  </a:lnTo>
                  <a:lnTo>
                    <a:pt x="636" y="3160"/>
                  </a:lnTo>
                  <a:lnTo>
                    <a:pt x="638" y="3160"/>
                  </a:lnTo>
                  <a:lnTo>
                    <a:pt x="638" y="3160"/>
                  </a:lnTo>
                  <a:lnTo>
                    <a:pt x="642" y="3160"/>
                  </a:lnTo>
                  <a:lnTo>
                    <a:pt x="642" y="3160"/>
                  </a:lnTo>
                  <a:lnTo>
                    <a:pt x="644" y="3162"/>
                  </a:lnTo>
                  <a:lnTo>
                    <a:pt x="644" y="3162"/>
                  </a:lnTo>
                  <a:lnTo>
                    <a:pt x="648" y="3162"/>
                  </a:lnTo>
                  <a:lnTo>
                    <a:pt x="648" y="3162"/>
                  </a:lnTo>
                  <a:lnTo>
                    <a:pt x="652" y="3162"/>
                  </a:lnTo>
                  <a:lnTo>
                    <a:pt x="654" y="3162"/>
                  </a:lnTo>
                  <a:lnTo>
                    <a:pt x="654" y="3162"/>
                  </a:lnTo>
                  <a:lnTo>
                    <a:pt x="662" y="3162"/>
                  </a:lnTo>
                  <a:lnTo>
                    <a:pt x="662" y="3162"/>
                  </a:lnTo>
                  <a:lnTo>
                    <a:pt x="664" y="3162"/>
                  </a:lnTo>
                  <a:lnTo>
                    <a:pt x="666" y="3162"/>
                  </a:lnTo>
                  <a:lnTo>
                    <a:pt x="666" y="3162"/>
                  </a:lnTo>
                  <a:lnTo>
                    <a:pt x="674" y="3162"/>
                  </a:lnTo>
                  <a:lnTo>
                    <a:pt x="674" y="3162"/>
                  </a:lnTo>
                  <a:lnTo>
                    <a:pt x="678" y="3162"/>
                  </a:lnTo>
                  <a:lnTo>
                    <a:pt x="678" y="3162"/>
                  </a:lnTo>
                  <a:lnTo>
                    <a:pt x="686" y="3162"/>
                  </a:lnTo>
                  <a:lnTo>
                    <a:pt x="686" y="3162"/>
                  </a:lnTo>
                  <a:lnTo>
                    <a:pt x="690" y="3162"/>
                  </a:lnTo>
                  <a:lnTo>
                    <a:pt x="690" y="3162"/>
                  </a:lnTo>
                  <a:lnTo>
                    <a:pt x="698" y="3162"/>
                  </a:lnTo>
                  <a:lnTo>
                    <a:pt x="698" y="3162"/>
                  </a:lnTo>
                  <a:lnTo>
                    <a:pt x="704" y="3162"/>
                  </a:lnTo>
                  <a:lnTo>
                    <a:pt x="704" y="3162"/>
                  </a:lnTo>
                  <a:lnTo>
                    <a:pt x="706" y="3160"/>
                  </a:lnTo>
                  <a:lnTo>
                    <a:pt x="706" y="3160"/>
                  </a:lnTo>
                  <a:lnTo>
                    <a:pt x="710" y="3160"/>
                  </a:lnTo>
                  <a:lnTo>
                    <a:pt x="710" y="3160"/>
                  </a:lnTo>
                  <a:lnTo>
                    <a:pt x="710" y="3160"/>
                  </a:lnTo>
                  <a:lnTo>
                    <a:pt x="710" y="3160"/>
                  </a:lnTo>
                  <a:lnTo>
                    <a:pt x="716" y="3162"/>
                  </a:lnTo>
                  <a:lnTo>
                    <a:pt x="716" y="3162"/>
                  </a:lnTo>
                  <a:lnTo>
                    <a:pt x="720" y="3162"/>
                  </a:lnTo>
                  <a:lnTo>
                    <a:pt x="720" y="3162"/>
                  </a:lnTo>
                  <a:lnTo>
                    <a:pt x="720" y="3160"/>
                  </a:lnTo>
                  <a:lnTo>
                    <a:pt x="720" y="3160"/>
                  </a:lnTo>
                  <a:lnTo>
                    <a:pt x="724" y="3162"/>
                  </a:lnTo>
                  <a:lnTo>
                    <a:pt x="724" y="3162"/>
                  </a:lnTo>
                  <a:lnTo>
                    <a:pt x="726" y="3162"/>
                  </a:lnTo>
                  <a:lnTo>
                    <a:pt x="726" y="3162"/>
                  </a:lnTo>
                  <a:lnTo>
                    <a:pt x="728" y="3162"/>
                  </a:lnTo>
                  <a:lnTo>
                    <a:pt x="728" y="3162"/>
                  </a:lnTo>
                  <a:lnTo>
                    <a:pt x="732" y="3162"/>
                  </a:lnTo>
                  <a:lnTo>
                    <a:pt x="732" y="3162"/>
                  </a:lnTo>
                  <a:lnTo>
                    <a:pt x="734" y="3160"/>
                  </a:lnTo>
                  <a:lnTo>
                    <a:pt x="734" y="3160"/>
                  </a:lnTo>
                  <a:lnTo>
                    <a:pt x="736" y="3160"/>
                  </a:lnTo>
                  <a:lnTo>
                    <a:pt x="736" y="3160"/>
                  </a:lnTo>
                  <a:lnTo>
                    <a:pt x="742" y="3160"/>
                  </a:lnTo>
                  <a:lnTo>
                    <a:pt x="742" y="3160"/>
                  </a:lnTo>
                  <a:lnTo>
                    <a:pt x="744" y="3160"/>
                  </a:lnTo>
                  <a:lnTo>
                    <a:pt x="744" y="3160"/>
                  </a:lnTo>
                  <a:lnTo>
                    <a:pt x="746" y="3162"/>
                  </a:lnTo>
                  <a:lnTo>
                    <a:pt x="746" y="3162"/>
                  </a:lnTo>
                  <a:lnTo>
                    <a:pt x="750" y="3162"/>
                  </a:lnTo>
                  <a:lnTo>
                    <a:pt x="750" y="3162"/>
                  </a:lnTo>
                  <a:lnTo>
                    <a:pt x="750" y="3162"/>
                  </a:lnTo>
                  <a:lnTo>
                    <a:pt x="750" y="3162"/>
                  </a:lnTo>
                  <a:lnTo>
                    <a:pt x="756" y="3160"/>
                  </a:lnTo>
                  <a:lnTo>
                    <a:pt x="756" y="3160"/>
                  </a:lnTo>
                  <a:lnTo>
                    <a:pt x="762" y="3162"/>
                  </a:lnTo>
                  <a:lnTo>
                    <a:pt x="762" y="3162"/>
                  </a:lnTo>
                  <a:lnTo>
                    <a:pt x="762" y="3162"/>
                  </a:lnTo>
                  <a:lnTo>
                    <a:pt x="762" y="3162"/>
                  </a:lnTo>
                  <a:lnTo>
                    <a:pt x="766" y="3162"/>
                  </a:lnTo>
                  <a:lnTo>
                    <a:pt x="766" y="3162"/>
                  </a:lnTo>
                  <a:lnTo>
                    <a:pt x="768" y="3160"/>
                  </a:lnTo>
                  <a:lnTo>
                    <a:pt x="768" y="3160"/>
                  </a:lnTo>
                  <a:lnTo>
                    <a:pt x="770" y="3160"/>
                  </a:lnTo>
                  <a:lnTo>
                    <a:pt x="770" y="3160"/>
                  </a:lnTo>
                  <a:lnTo>
                    <a:pt x="774" y="3162"/>
                  </a:lnTo>
                  <a:lnTo>
                    <a:pt x="774" y="3162"/>
                  </a:lnTo>
                  <a:lnTo>
                    <a:pt x="778" y="3160"/>
                  </a:lnTo>
                  <a:lnTo>
                    <a:pt x="778" y="3160"/>
                  </a:lnTo>
                  <a:lnTo>
                    <a:pt x="780" y="3160"/>
                  </a:lnTo>
                  <a:lnTo>
                    <a:pt x="780" y="3160"/>
                  </a:lnTo>
                  <a:lnTo>
                    <a:pt x="784" y="3160"/>
                  </a:lnTo>
                  <a:lnTo>
                    <a:pt x="784" y="3160"/>
                  </a:lnTo>
                  <a:lnTo>
                    <a:pt x="786" y="3160"/>
                  </a:lnTo>
                  <a:lnTo>
                    <a:pt x="786" y="3160"/>
                  </a:lnTo>
                  <a:lnTo>
                    <a:pt x="790" y="3160"/>
                  </a:lnTo>
                  <a:lnTo>
                    <a:pt x="790" y="3160"/>
                  </a:lnTo>
                  <a:lnTo>
                    <a:pt x="792" y="3160"/>
                  </a:lnTo>
                  <a:lnTo>
                    <a:pt x="792" y="3160"/>
                  </a:lnTo>
                  <a:lnTo>
                    <a:pt x="796" y="3162"/>
                  </a:lnTo>
                  <a:lnTo>
                    <a:pt x="796" y="3162"/>
                  </a:lnTo>
                  <a:lnTo>
                    <a:pt x="800" y="3162"/>
                  </a:lnTo>
                  <a:lnTo>
                    <a:pt x="800" y="3162"/>
                  </a:lnTo>
                  <a:lnTo>
                    <a:pt x="802" y="3162"/>
                  </a:lnTo>
                  <a:lnTo>
                    <a:pt x="802" y="3162"/>
                  </a:lnTo>
                  <a:lnTo>
                    <a:pt x="806" y="3162"/>
                  </a:lnTo>
                  <a:lnTo>
                    <a:pt x="806" y="3162"/>
                  </a:lnTo>
                  <a:lnTo>
                    <a:pt x="806" y="3160"/>
                  </a:lnTo>
                  <a:lnTo>
                    <a:pt x="806" y="3160"/>
                  </a:lnTo>
                  <a:lnTo>
                    <a:pt x="808" y="3162"/>
                  </a:lnTo>
                  <a:lnTo>
                    <a:pt x="808" y="3162"/>
                  </a:lnTo>
                  <a:lnTo>
                    <a:pt x="810" y="3162"/>
                  </a:lnTo>
                  <a:lnTo>
                    <a:pt x="810" y="3162"/>
                  </a:lnTo>
                  <a:lnTo>
                    <a:pt x="812" y="3162"/>
                  </a:lnTo>
                  <a:lnTo>
                    <a:pt x="812" y="3162"/>
                  </a:lnTo>
                  <a:lnTo>
                    <a:pt x="816" y="3162"/>
                  </a:lnTo>
                  <a:lnTo>
                    <a:pt x="816" y="3162"/>
                  </a:lnTo>
                  <a:lnTo>
                    <a:pt x="822" y="3162"/>
                  </a:lnTo>
                  <a:lnTo>
                    <a:pt x="822" y="3162"/>
                  </a:lnTo>
                  <a:lnTo>
                    <a:pt x="826" y="3160"/>
                  </a:lnTo>
                  <a:lnTo>
                    <a:pt x="826" y="3160"/>
                  </a:lnTo>
                  <a:lnTo>
                    <a:pt x="828" y="3158"/>
                  </a:lnTo>
                  <a:lnTo>
                    <a:pt x="828" y="3158"/>
                  </a:lnTo>
                  <a:lnTo>
                    <a:pt x="828" y="3158"/>
                  </a:lnTo>
                  <a:lnTo>
                    <a:pt x="828" y="3158"/>
                  </a:lnTo>
                  <a:lnTo>
                    <a:pt x="834" y="3158"/>
                  </a:lnTo>
                  <a:lnTo>
                    <a:pt x="834" y="3158"/>
                  </a:lnTo>
                  <a:lnTo>
                    <a:pt x="834" y="3158"/>
                  </a:lnTo>
                  <a:lnTo>
                    <a:pt x="834" y="3158"/>
                  </a:lnTo>
                  <a:lnTo>
                    <a:pt x="836" y="3158"/>
                  </a:lnTo>
                  <a:lnTo>
                    <a:pt x="838" y="3158"/>
                  </a:lnTo>
                  <a:lnTo>
                    <a:pt x="838" y="3158"/>
                  </a:lnTo>
                  <a:lnTo>
                    <a:pt x="842" y="3158"/>
                  </a:lnTo>
                  <a:lnTo>
                    <a:pt x="842" y="3158"/>
                  </a:lnTo>
                  <a:lnTo>
                    <a:pt x="844" y="3158"/>
                  </a:lnTo>
                  <a:lnTo>
                    <a:pt x="844" y="3158"/>
                  </a:lnTo>
                  <a:lnTo>
                    <a:pt x="846" y="3158"/>
                  </a:lnTo>
                  <a:lnTo>
                    <a:pt x="846" y="3158"/>
                  </a:lnTo>
                  <a:lnTo>
                    <a:pt x="850" y="3160"/>
                  </a:lnTo>
                  <a:lnTo>
                    <a:pt x="850" y="3160"/>
                  </a:lnTo>
                  <a:lnTo>
                    <a:pt x="856" y="3160"/>
                  </a:lnTo>
                  <a:lnTo>
                    <a:pt x="856" y="3160"/>
                  </a:lnTo>
                  <a:lnTo>
                    <a:pt x="860" y="3160"/>
                  </a:lnTo>
                  <a:lnTo>
                    <a:pt x="860" y="3160"/>
                  </a:lnTo>
                  <a:lnTo>
                    <a:pt x="860" y="3158"/>
                  </a:lnTo>
                  <a:lnTo>
                    <a:pt x="860" y="3158"/>
                  </a:lnTo>
                  <a:lnTo>
                    <a:pt x="864" y="3160"/>
                  </a:lnTo>
                  <a:lnTo>
                    <a:pt x="864" y="3160"/>
                  </a:lnTo>
                  <a:lnTo>
                    <a:pt x="866" y="3160"/>
                  </a:lnTo>
                  <a:lnTo>
                    <a:pt x="868" y="3160"/>
                  </a:lnTo>
                  <a:lnTo>
                    <a:pt x="868" y="3160"/>
                  </a:lnTo>
                  <a:lnTo>
                    <a:pt x="872" y="3158"/>
                  </a:lnTo>
                  <a:lnTo>
                    <a:pt x="872" y="3158"/>
                  </a:lnTo>
                  <a:lnTo>
                    <a:pt x="874" y="3160"/>
                  </a:lnTo>
                  <a:lnTo>
                    <a:pt x="874" y="3160"/>
                  </a:lnTo>
                  <a:lnTo>
                    <a:pt x="880" y="3160"/>
                  </a:lnTo>
                  <a:lnTo>
                    <a:pt x="880" y="3160"/>
                  </a:lnTo>
                  <a:lnTo>
                    <a:pt x="882" y="3160"/>
                  </a:lnTo>
                  <a:lnTo>
                    <a:pt x="882" y="3160"/>
                  </a:lnTo>
                  <a:lnTo>
                    <a:pt x="884" y="3158"/>
                  </a:lnTo>
                  <a:lnTo>
                    <a:pt x="884" y="3158"/>
                  </a:lnTo>
                  <a:lnTo>
                    <a:pt x="886" y="3160"/>
                  </a:lnTo>
                  <a:lnTo>
                    <a:pt x="886" y="3160"/>
                  </a:lnTo>
                  <a:lnTo>
                    <a:pt x="890" y="3162"/>
                  </a:lnTo>
                  <a:lnTo>
                    <a:pt x="890" y="3162"/>
                  </a:lnTo>
                  <a:lnTo>
                    <a:pt x="894" y="3160"/>
                  </a:lnTo>
                  <a:lnTo>
                    <a:pt x="894" y="3160"/>
                  </a:lnTo>
                  <a:lnTo>
                    <a:pt x="896" y="3160"/>
                  </a:lnTo>
                  <a:lnTo>
                    <a:pt x="896" y="3160"/>
                  </a:lnTo>
                  <a:lnTo>
                    <a:pt x="898" y="3160"/>
                  </a:lnTo>
                  <a:lnTo>
                    <a:pt x="898" y="3160"/>
                  </a:lnTo>
                  <a:lnTo>
                    <a:pt x="902" y="3162"/>
                  </a:lnTo>
                  <a:lnTo>
                    <a:pt x="902" y="3162"/>
                  </a:lnTo>
                  <a:lnTo>
                    <a:pt x="904" y="3160"/>
                  </a:lnTo>
                  <a:lnTo>
                    <a:pt x="904" y="3160"/>
                  </a:lnTo>
                  <a:lnTo>
                    <a:pt x="906" y="3160"/>
                  </a:lnTo>
                  <a:lnTo>
                    <a:pt x="906" y="3160"/>
                  </a:lnTo>
                  <a:lnTo>
                    <a:pt x="908" y="3160"/>
                  </a:lnTo>
                  <a:lnTo>
                    <a:pt x="908" y="3160"/>
                  </a:lnTo>
                  <a:lnTo>
                    <a:pt x="912" y="3162"/>
                  </a:lnTo>
                  <a:lnTo>
                    <a:pt x="912" y="3162"/>
                  </a:lnTo>
                  <a:lnTo>
                    <a:pt x="916" y="3160"/>
                  </a:lnTo>
                  <a:lnTo>
                    <a:pt x="916" y="3160"/>
                  </a:lnTo>
                  <a:lnTo>
                    <a:pt x="918" y="3160"/>
                  </a:lnTo>
                  <a:lnTo>
                    <a:pt x="918" y="3160"/>
                  </a:lnTo>
                  <a:lnTo>
                    <a:pt x="922" y="3160"/>
                  </a:lnTo>
                  <a:lnTo>
                    <a:pt x="922" y="3160"/>
                  </a:lnTo>
                  <a:lnTo>
                    <a:pt x="922" y="3160"/>
                  </a:lnTo>
                  <a:lnTo>
                    <a:pt x="924" y="3160"/>
                  </a:lnTo>
                  <a:lnTo>
                    <a:pt x="924" y="3160"/>
                  </a:lnTo>
                  <a:lnTo>
                    <a:pt x="926" y="3160"/>
                  </a:lnTo>
                  <a:lnTo>
                    <a:pt x="926" y="3160"/>
                  </a:lnTo>
                  <a:lnTo>
                    <a:pt x="928" y="3158"/>
                  </a:lnTo>
                  <a:lnTo>
                    <a:pt x="928" y="3158"/>
                  </a:lnTo>
                  <a:lnTo>
                    <a:pt x="932" y="3158"/>
                  </a:lnTo>
                  <a:lnTo>
                    <a:pt x="932" y="3158"/>
                  </a:lnTo>
                  <a:lnTo>
                    <a:pt x="936" y="3158"/>
                  </a:lnTo>
                  <a:lnTo>
                    <a:pt x="936" y="3158"/>
                  </a:lnTo>
                  <a:lnTo>
                    <a:pt x="938" y="3158"/>
                  </a:lnTo>
                  <a:lnTo>
                    <a:pt x="938" y="3158"/>
                  </a:lnTo>
                  <a:lnTo>
                    <a:pt x="942" y="3160"/>
                  </a:lnTo>
                  <a:lnTo>
                    <a:pt x="942" y="3160"/>
                  </a:lnTo>
                  <a:lnTo>
                    <a:pt x="944" y="3160"/>
                  </a:lnTo>
                  <a:lnTo>
                    <a:pt x="946" y="3160"/>
                  </a:lnTo>
                  <a:lnTo>
                    <a:pt x="946" y="3160"/>
                  </a:lnTo>
                  <a:lnTo>
                    <a:pt x="950" y="3160"/>
                  </a:lnTo>
                  <a:lnTo>
                    <a:pt x="950" y="3160"/>
                  </a:lnTo>
                  <a:lnTo>
                    <a:pt x="950" y="3160"/>
                  </a:lnTo>
                  <a:lnTo>
                    <a:pt x="952" y="3160"/>
                  </a:lnTo>
                  <a:lnTo>
                    <a:pt x="952" y="3160"/>
                  </a:lnTo>
                  <a:lnTo>
                    <a:pt x="958" y="3162"/>
                  </a:lnTo>
                  <a:lnTo>
                    <a:pt x="958" y="3162"/>
                  </a:lnTo>
                  <a:lnTo>
                    <a:pt x="962" y="3162"/>
                  </a:lnTo>
                  <a:lnTo>
                    <a:pt x="962" y="3162"/>
                  </a:lnTo>
                  <a:lnTo>
                    <a:pt x="964" y="3162"/>
                  </a:lnTo>
                  <a:lnTo>
                    <a:pt x="964" y="3162"/>
                  </a:lnTo>
                  <a:lnTo>
                    <a:pt x="968" y="3164"/>
                  </a:lnTo>
                  <a:lnTo>
                    <a:pt x="968" y="3164"/>
                  </a:lnTo>
                  <a:lnTo>
                    <a:pt x="970" y="3164"/>
                  </a:lnTo>
                  <a:lnTo>
                    <a:pt x="970" y="3164"/>
                  </a:lnTo>
                  <a:lnTo>
                    <a:pt x="972" y="3164"/>
                  </a:lnTo>
                  <a:lnTo>
                    <a:pt x="972" y="3164"/>
                  </a:lnTo>
                  <a:lnTo>
                    <a:pt x="976" y="3164"/>
                  </a:lnTo>
                  <a:lnTo>
                    <a:pt x="976" y="3164"/>
                  </a:lnTo>
                  <a:lnTo>
                    <a:pt x="978" y="3166"/>
                  </a:lnTo>
                  <a:lnTo>
                    <a:pt x="978" y="3166"/>
                  </a:lnTo>
                  <a:lnTo>
                    <a:pt x="984" y="3166"/>
                  </a:lnTo>
                  <a:lnTo>
                    <a:pt x="984" y="3166"/>
                  </a:lnTo>
                  <a:lnTo>
                    <a:pt x="988" y="3166"/>
                  </a:lnTo>
                  <a:lnTo>
                    <a:pt x="988" y="3166"/>
                  </a:lnTo>
                  <a:lnTo>
                    <a:pt x="992" y="3164"/>
                  </a:lnTo>
                  <a:lnTo>
                    <a:pt x="992" y="3164"/>
                  </a:lnTo>
                  <a:lnTo>
                    <a:pt x="994" y="3164"/>
                  </a:lnTo>
                  <a:lnTo>
                    <a:pt x="994" y="3164"/>
                  </a:lnTo>
                  <a:lnTo>
                    <a:pt x="998" y="3164"/>
                  </a:lnTo>
                  <a:lnTo>
                    <a:pt x="998" y="3164"/>
                  </a:lnTo>
                  <a:lnTo>
                    <a:pt x="1000" y="3164"/>
                  </a:lnTo>
                  <a:lnTo>
                    <a:pt x="1000" y="3164"/>
                  </a:lnTo>
                  <a:lnTo>
                    <a:pt x="1002" y="3164"/>
                  </a:lnTo>
                  <a:lnTo>
                    <a:pt x="1002" y="3164"/>
                  </a:lnTo>
                  <a:lnTo>
                    <a:pt x="1006" y="3164"/>
                  </a:lnTo>
                  <a:lnTo>
                    <a:pt x="1006" y="3164"/>
                  </a:lnTo>
                  <a:lnTo>
                    <a:pt x="1006" y="3164"/>
                  </a:lnTo>
                  <a:lnTo>
                    <a:pt x="1006" y="3164"/>
                  </a:lnTo>
                  <a:lnTo>
                    <a:pt x="1008" y="3166"/>
                  </a:lnTo>
                  <a:lnTo>
                    <a:pt x="1008" y="3166"/>
                  </a:lnTo>
                  <a:lnTo>
                    <a:pt x="1006" y="3168"/>
                  </a:lnTo>
                  <a:lnTo>
                    <a:pt x="1006" y="3168"/>
                  </a:lnTo>
                  <a:lnTo>
                    <a:pt x="1004" y="3172"/>
                  </a:lnTo>
                  <a:lnTo>
                    <a:pt x="1004" y="3172"/>
                  </a:lnTo>
                  <a:lnTo>
                    <a:pt x="1006" y="3178"/>
                  </a:lnTo>
                  <a:lnTo>
                    <a:pt x="1006" y="3180"/>
                  </a:lnTo>
                  <a:lnTo>
                    <a:pt x="1006" y="3180"/>
                  </a:lnTo>
                  <a:lnTo>
                    <a:pt x="1006" y="3186"/>
                  </a:lnTo>
                  <a:lnTo>
                    <a:pt x="1006" y="3188"/>
                  </a:lnTo>
                  <a:lnTo>
                    <a:pt x="1006" y="3188"/>
                  </a:lnTo>
                  <a:lnTo>
                    <a:pt x="1006" y="3192"/>
                  </a:lnTo>
                  <a:lnTo>
                    <a:pt x="1006" y="3192"/>
                  </a:lnTo>
                  <a:lnTo>
                    <a:pt x="1006" y="3194"/>
                  </a:lnTo>
                  <a:lnTo>
                    <a:pt x="1006" y="3194"/>
                  </a:lnTo>
                  <a:lnTo>
                    <a:pt x="1006" y="3196"/>
                  </a:lnTo>
                  <a:lnTo>
                    <a:pt x="1006" y="3196"/>
                  </a:lnTo>
                  <a:lnTo>
                    <a:pt x="1004" y="3198"/>
                  </a:lnTo>
                  <a:lnTo>
                    <a:pt x="1004" y="3198"/>
                  </a:lnTo>
                  <a:lnTo>
                    <a:pt x="1004" y="3202"/>
                  </a:lnTo>
                  <a:lnTo>
                    <a:pt x="1004" y="3202"/>
                  </a:lnTo>
                  <a:lnTo>
                    <a:pt x="1004" y="3206"/>
                  </a:lnTo>
                  <a:lnTo>
                    <a:pt x="1004" y="3206"/>
                  </a:lnTo>
                  <a:lnTo>
                    <a:pt x="1004" y="3208"/>
                  </a:lnTo>
                  <a:lnTo>
                    <a:pt x="1004" y="3208"/>
                  </a:lnTo>
                  <a:lnTo>
                    <a:pt x="1004" y="3212"/>
                  </a:lnTo>
                  <a:lnTo>
                    <a:pt x="1004" y="3212"/>
                  </a:lnTo>
                  <a:lnTo>
                    <a:pt x="1004" y="3214"/>
                  </a:lnTo>
                  <a:lnTo>
                    <a:pt x="1004" y="3214"/>
                  </a:lnTo>
                  <a:lnTo>
                    <a:pt x="1004" y="3222"/>
                  </a:lnTo>
                  <a:lnTo>
                    <a:pt x="1004" y="3222"/>
                  </a:lnTo>
                  <a:lnTo>
                    <a:pt x="1004" y="3224"/>
                  </a:lnTo>
                  <a:lnTo>
                    <a:pt x="1004" y="3228"/>
                  </a:lnTo>
                  <a:lnTo>
                    <a:pt x="1004" y="3228"/>
                  </a:lnTo>
                  <a:lnTo>
                    <a:pt x="1004" y="3230"/>
                  </a:lnTo>
                  <a:lnTo>
                    <a:pt x="1004" y="3230"/>
                  </a:lnTo>
                  <a:lnTo>
                    <a:pt x="1004" y="3234"/>
                  </a:lnTo>
                  <a:lnTo>
                    <a:pt x="1004" y="3234"/>
                  </a:lnTo>
                  <a:lnTo>
                    <a:pt x="1006" y="3240"/>
                  </a:lnTo>
                  <a:lnTo>
                    <a:pt x="1006" y="3240"/>
                  </a:lnTo>
                  <a:lnTo>
                    <a:pt x="1006" y="3242"/>
                  </a:lnTo>
                  <a:lnTo>
                    <a:pt x="1006" y="3242"/>
                  </a:lnTo>
                  <a:lnTo>
                    <a:pt x="1006" y="3244"/>
                  </a:lnTo>
                  <a:lnTo>
                    <a:pt x="1006" y="3244"/>
                  </a:lnTo>
                  <a:lnTo>
                    <a:pt x="1006" y="3248"/>
                  </a:lnTo>
                  <a:lnTo>
                    <a:pt x="1006" y="3248"/>
                  </a:lnTo>
                  <a:lnTo>
                    <a:pt x="1008" y="3250"/>
                  </a:lnTo>
                  <a:lnTo>
                    <a:pt x="1008" y="3250"/>
                  </a:lnTo>
                  <a:lnTo>
                    <a:pt x="1006" y="3252"/>
                  </a:lnTo>
                  <a:lnTo>
                    <a:pt x="1006" y="3252"/>
                  </a:lnTo>
                  <a:lnTo>
                    <a:pt x="1006" y="3256"/>
                  </a:lnTo>
                  <a:lnTo>
                    <a:pt x="1006" y="3256"/>
                  </a:lnTo>
                  <a:lnTo>
                    <a:pt x="1006" y="3260"/>
                  </a:lnTo>
                  <a:lnTo>
                    <a:pt x="1006" y="3260"/>
                  </a:lnTo>
                  <a:lnTo>
                    <a:pt x="1006" y="3262"/>
                  </a:lnTo>
                  <a:lnTo>
                    <a:pt x="1006" y="3262"/>
                  </a:lnTo>
                  <a:lnTo>
                    <a:pt x="1004" y="3266"/>
                  </a:lnTo>
                  <a:lnTo>
                    <a:pt x="1004" y="3266"/>
                  </a:lnTo>
                  <a:lnTo>
                    <a:pt x="1004" y="3268"/>
                  </a:lnTo>
                  <a:lnTo>
                    <a:pt x="1004" y="3268"/>
                  </a:lnTo>
                  <a:lnTo>
                    <a:pt x="1004" y="3268"/>
                  </a:lnTo>
                  <a:lnTo>
                    <a:pt x="1002" y="3270"/>
                  </a:lnTo>
                  <a:lnTo>
                    <a:pt x="1000" y="3274"/>
                  </a:lnTo>
                  <a:lnTo>
                    <a:pt x="1000" y="3274"/>
                  </a:lnTo>
                  <a:lnTo>
                    <a:pt x="1000" y="3278"/>
                  </a:lnTo>
                  <a:lnTo>
                    <a:pt x="1000" y="3278"/>
                  </a:lnTo>
                  <a:lnTo>
                    <a:pt x="1000" y="3280"/>
                  </a:lnTo>
                  <a:lnTo>
                    <a:pt x="1000" y="3280"/>
                  </a:lnTo>
                  <a:lnTo>
                    <a:pt x="1000" y="3282"/>
                  </a:lnTo>
                  <a:lnTo>
                    <a:pt x="1000" y="3282"/>
                  </a:lnTo>
                  <a:lnTo>
                    <a:pt x="1000" y="3286"/>
                  </a:lnTo>
                  <a:lnTo>
                    <a:pt x="1000" y="3288"/>
                  </a:lnTo>
                  <a:lnTo>
                    <a:pt x="1000" y="3288"/>
                  </a:lnTo>
                  <a:lnTo>
                    <a:pt x="1000" y="3292"/>
                  </a:lnTo>
                  <a:lnTo>
                    <a:pt x="1000" y="3292"/>
                  </a:lnTo>
                  <a:lnTo>
                    <a:pt x="1002" y="3296"/>
                  </a:lnTo>
                  <a:lnTo>
                    <a:pt x="1002" y="3296"/>
                  </a:lnTo>
                  <a:lnTo>
                    <a:pt x="1002" y="3298"/>
                  </a:lnTo>
                  <a:lnTo>
                    <a:pt x="1002" y="3298"/>
                  </a:lnTo>
                  <a:lnTo>
                    <a:pt x="1002" y="3302"/>
                  </a:lnTo>
                  <a:lnTo>
                    <a:pt x="1002" y="3302"/>
                  </a:lnTo>
                  <a:lnTo>
                    <a:pt x="1004" y="3304"/>
                  </a:lnTo>
                  <a:lnTo>
                    <a:pt x="1004" y="3304"/>
                  </a:lnTo>
                  <a:lnTo>
                    <a:pt x="1004" y="3308"/>
                  </a:lnTo>
                  <a:lnTo>
                    <a:pt x="1004" y="3308"/>
                  </a:lnTo>
                  <a:lnTo>
                    <a:pt x="1004" y="3310"/>
                  </a:lnTo>
                  <a:lnTo>
                    <a:pt x="1004" y="3310"/>
                  </a:lnTo>
                  <a:lnTo>
                    <a:pt x="1002" y="3316"/>
                  </a:lnTo>
                  <a:lnTo>
                    <a:pt x="1002" y="3316"/>
                  </a:lnTo>
                  <a:lnTo>
                    <a:pt x="1002" y="3320"/>
                  </a:lnTo>
                  <a:lnTo>
                    <a:pt x="1002" y="3320"/>
                  </a:lnTo>
                  <a:lnTo>
                    <a:pt x="1002" y="3322"/>
                  </a:lnTo>
                  <a:lnTo>
                    <a:pt x="1002" y="3322"/>
                  </a:lnTo>
                  <a:lnTo>
                    <a:pt x="1002" y="3324"/>
                  </a:lnTo>
                  <a:lnTo>
                    <a:pt x="1002" y="3324"/>
                  </a:lnTo>
                  <a:lnTo>
                    <a:pt x="1000" y="3328"/>
                  </a:lnTo>
                  <a:lnTo>
                    <a:pt x="1000" y="3328"/>
                  </a:lnTo>
                  <a:lnTo>
                    <a:pt x="1000" y="3332"/>
                  </a:lnTo>
                  <a:lnTo>
                    <a:pt x="1000" y="3332"/>
                  </a:lnTo>
                  <a:lnTo>
                    <a:pt x="1000" y="3334"/>
                  </a:lnTo>
                  <a:lnTo>
                    <a:pt x="1000" y="3334"/>
                  </a:lnTo>
                  <a:lnTo>
                    <a:pt x="1000" y="3336"/>
                  </a:lnTo>
                  <a:lnTo>
                    <a:pt x="1000" y="3336"/>
                  </a:lnTo>
                  <a:lnTo>
                    <a:pt x="1000" y="3340"/>
                  </a:lnTo>
                  <a:lnTo>
                    <a:pt x="1000" y="3340"/>
                  </a:lnTo>
                  <a:lnTo>
                    <a:pt x="1000" y="3344"/>
                  </a:lnTo>
                  <a:lnTo>
                    <a:pt x="1000" y="3344"/>
                  </a:lnTo>
                  <a:lnTo>
                    <a:pt x="1000" y="3346"/>
                  </a:lnTo>
                  <a:lnTo>
                    <a:pt x="1000" y="3346"/>
                  </a:lnTo>
                  <a:lnTo>
                    <a:pt x="1000" y="3352"/>
                  </a:lnTo>
                  <a:lnTo>
                    <a:pt x="1000" y="3352"/>
                  </a:lnTo>
                  <a:lnTo>
                    <a:pt x="1000" y="3358"/>
                  </a:lnTo>
                  <a:lnTo>
                    <a:pt x="1000" y="3358"/>
                  </a:lnTo>
                  <a:lnTo>
                    <a:pt x="1000" y="3360"/>
                  </a:lnTo>
                  <a:lnTo>
                    <a:pt x="1000" y="3360"/>
                  </a:lnTo>
                  <a:lnTo>
                    <a:pt x="1000" y="3364"/>
                  </a:lnTo>
                  <a:lnTo>
                    <a:pt x="1000" y="3364"/>
                  </a:lnTo>
                  <a:lnTo>
                    <a:pt x="1000" y="3368"/>
                  </a:lnTo>
                  <a:lnTo>
                    <a:pt x="1000" y="3368"/>
                  </a:lnTo>
                  <a:lnTo>
                    <a:pt x="1000" y="3370"/>
                  </a:lnTo>
                  <a:lnTo>
                    <a:pt x="1000" y="3370"/>
                  </a:lnTo>
                  <a:lnTo>
                    <a:pt x="1002" y="3374"/>
                  </a:lnTo>
                  <a:lnTo>
                    <a:pt x="1002" y="3374"/>
                  </a:lnTo>
                  <a:lnTo>
                    <a:pt x="1002" y="3376"/>
                  </a:lnTo>
                  <a:lnTo>
                    <a:pt x="1002" y="3376"/>
                  </a:lnTo>
                  <a:lnTo>
                    <a:pt x="1002" y="3380"/>
                  </a:lnTo>
                  <a:lnTo>
                    <a:pt x="1002" y="3380"/>
                  </a:lnTo>
                  <a:lnTo>
                    <a:pt x="1002" y="3382"/>
                  </a:lnTo>
                  <a:lnTo>
                    <a:pt x="1002" y="3382"/>
                  </a:lnTo>
                  <a:lnTo>
                    <a:pt x="1002" y="3384"/>
                  </a:lnTo>
                  <a:lnTo>
                    <a:pt x="1002" y="3384"/>
                  </a:lnTo>
                  <a:lnTo>
                    <a:pt x="1000" y="3388"/>
                  </a:lnTo>
                  <a:lnTo>
                    <a:pt x="1000" y="3388"/>
                  </a:lnTo>
                  <a:lnTo>
                    <a:pt x="1000" y="3390"/>
                  </a:lnTo>
                  <a:lnTo>
                    <a:pt x="1000" y="3390"/>
                  </a:lnTo>
                  <a:lnTo>
                    <a:pt x="1000" y="3394"/>
                  </a:lnTo>
                  <a:lnTo>
                    <a:pt x="1000" y="3394"/>
                  </a:lnTo>
                  <a:lnTo>
                    <a:pt x="1002" y="3396"/>
                  </a:lnTo>
                  <a:lnTo>
                    <a:pt x="1002" y="3396"/>
                  </a:lnTo>
                  <a:lnTo>
                    <a:pt x="1002" y="3398"/>
                  </a:lnTo>
                  <a:lnTo>
                    <a:pt x="1002" y="3398"/>
                  </a:lnTo>
                  <a:lnTo>
                    <a:pt x="1002" y="3402"/>
                  </a:lnTo>
                  <a:lnTo>
                    <a:pt x="1002" y="3402"/>
                  </a:lnTo>
                  <a:lnTo>
                    <a:pt x="1002" y="3404"/>
                  </a:lnTo>
                  <a:lnTo>
                    <a:pt x="1002" y="3410"/>
                  </a:lnTo>
                  <a:lnTo>
                    <a:pt x="1002" y="3410"/>
                  </a:lnTo>
                  <a:lnTo>
                    <a:pt x="1002" y="3412"/>
                  </a:lnTo>
                  <a:lnTo>
                    <a:pt x="1002" y="3412"/>
                  </a:lnTo>
                  <a:lnTo>
                    <a:pt x="1002" y="3416"/>
                  </a:lnTo>
                  <a:lnTo>
                    <a:pt x="1002" y="3416"/>
                  </a:lnTo>
                  <a:lnTo>
                    <a:pt x="1002" y="3418"/>
                  </a:lnTo>
                  <a:lnTo>
                    <a:pt x="1002" y="3418"/>
                  </a:lnTo>
                  <a:lnTo>
                    <a:pt x="1002" y="3422"/>
                  </a:lnTo>
                  <a:lnTo>
                    <a:pt x="1002" y="3424"/>
                  </a:lnTo>
                  <a:lnTo>
                    <a:pt x="1002" y="3424"/>
                  </a:lnTo>
                  <a:lnTo>
                    <a:pt x="1002" y="3428"/>
                  </a:lnTo>
                  <a:lnTo>
                    <a:pt x="1002" y="3428"/>
                  </a:lnTo>
                  <a:lnTo>
                    <a:pt x="1002" y="3430"/>
                  </a:lnTo>
                  <a:lnTo>
                    <a:pt x="1002" y="3430"/>
                  </a:lnTo>
                  <a:lnTo>
                    <a:pt x="1002" y="3432"/>
                  </a:lnTo>
                  <a:lnTo>
                    <a:pt x="1002" y="3432"/>
                  </a:lnTo>
                  <a:lnTo>
                    <a:pt x="1002" y="3436"/>
                  </a:lnTo>
                  <a:lnTo>
                    <a:pt x="1002" y="3436"/>
                  </a:lnTo>
                  <a:lnTo>
                    <a:pt x="1002" y="3438"/>
                  </a:lnTo>
                  <a:lnTo>
                    <a:pt x="1002" y="3438"/>
                  </a:lnTo>
                  <a:lnTo>
                    <a:pt x="1002" y="3442"/>
                  </a:lnTo>
                  <a:lnTo>
                    <a:pt x="1002" y="3442"/>
                  </a:lnTo>
                  <a:lnTo>
                    <a:pt x="1000" y="3444"/>
                  </a:lnTo>
                  <a:lnTo>
                    <a:pt x="1000" y="3444"/>
                  </a:lnTo>
                  <a:lnTo>
                    <a:pt x="996" y="3448"/>
                  </a:lnTo>
                  <a:lnTo>
                    <a:pt x="996" y="3448"/>
                  </a:lnTo>
                  <a:lnTo>
                    <a:pt x="996" y="3454"/>
                  </a:lnTo>
                  <a:lnTo>
                    <a:pt x="996" y="3454"/>
                  </a:lnTo>
                  <a:lnTo>
                    <a:pt x="996" y="3456"/>
                  </a:lnTo>
                  <a:lnTo>
                    <a:pt x="996" y="3456"/>
                  </a:lnTo>
                  <a:lnTo>
                    <a:pt x="998" y="3460"/>
                  </a:lnTo>
                  <a:lnTo>
                    <a:pt x="998" y="3460"/>
                  </a:lnTo>
                  <a:lnTo>
                    <a:pt x="998" y="3462"/>
                  </a:lnTo>
                  <a:lnTo>
                    <a:pt x="998" y="3462"/>
                  </a:lnTo>
                  <a:lnTo>
                    <a:pt x="998" y="3464"/>
                  </a:lnTo>
                  <a:lnTo>
                    <a:pt x="998" y="3464"/>
                  </a:lnTo>
                  <a:lnTo>
                    <a:pt x="996" y="3468"/>
                  </a:lnTo>
                  <a:lnTo>
                    <a:pt x="996" y="3468"/>
                  </a:lnTo>
                  <a:lnTo>
                    <a:pt x="998" y="3472"/>
                  </a:lnTo>
                  <a:lnTo>
                    <a:pt x="998" y="3472"/>
                  </a:lnTo>
                  <a:lnTo>
                    <a:pt x="1000" y="3474"/>
                  </a:lnTo>
                  <a:lnTo>
                    <a:pt x="1000" y="3474"/>
                  </a:lnTo>
                  <a:lnTo>
                    <a:pt x="1000" y="3480"/>
                  </a:lnTo>
                  <a:lnTo>
                    <a:pt x="1000" y="3480"/>
                  </a:lnTo>
                  <a:lnTo>
                    <a:pt x="1000" y="3482"/>
                  </a:lnTo>
                  <a:lnTo>
                    <a:pt x="1000" y="3482"/>
                  </a:lnTo>
                  <a:lnTo>
                    <a:pt x="1000" y="3484"/>
                  </a:lnTo>
                  <a:lnTo>
                    <a:pt x="1000" y="3484"/>
                  </a:lnTo>
                  <a:lnTo>
                    <a:pt x="1000" y="3488"/>
                  </a:lnTo>
                  <a:lnTo>
                    <a:pt x="1000" y="3488"/>
                  </a:lnTo>
                  <a:lnTo>
                    <a:pt x="1000" y="3490"/>
                  </a:lnTo>
                  <a:lnTo>
                    <a:pt x="1000" y="3490"/>
                  </a:lnTo>
                  <a:lnTo>
                    <a:pt x="998" y="3492"/>
                  </a:lnTo>
                  <a:lnTo>
                    <a:pt x="998" y="3492"/>
                  </a:lnTo>
                  <a:lnTo>
                    <a:pt x="998" y="3496"/>
                  </a:lnTo>
                  <a:lnTo>
                    <a:pt x="998" y="3496"/>
                  </a:lnTo>
                  <a:lnTo>
                    <a:pt x="996" y="3498"/>
                  </a:lnTo>
                  <a:lnTo>
                    <a:pt x="996" y="3498"/>
                  </a:lnTo>
                  <a:lnTo>
                    <a:pt x="996" y="3500"/>
                  </a:lnTo>
                  <a:lnTo>
                    <a:pt x="996" y="3500"/>
                  </a:lnTo>
                  <a:lnTo>
                    <a:pt x="994" y="3502"/>
                  </a:lnTo>
                  <a:lnTo>
                    <a:pt x="994" y="3508"/>
                  </a:lnTo>
                  <a:lnTo>
                    <a:pt x="994" y="3508"/>
                  </a:lnTo>
                  <a:lnTo>
                    <a:pt x="994" y="3512"/>
                  </a:lnTo>
                  <a:lnTo>
                    <a:pt x="994" y="3512"/>
                  </a:lnTo>
                  <a:lnTo>
                    <a:pt x="994" y="3512"/>
                  </a:lnTo>
                  <a:lnTo>
                    <a:pt x="994" y="3512"/>
                  </a:lnTo>
                  <a:lnTo>
                    <a:pt x="994" y="3514"/>
                  </a:lnTo>
                  <a:lnTo>
                    <a:pt x="994" y="3514"/>
                  </a:lnTo>
                  <a:lnTo>
                    <a:pt x="994" y="3518"/>
                  </a:lnTo>
                  <a:lnTo>
                    <a:pt x="994" y="3518"/>
                  </a:lnTo>
                  <a:lnTo>
                    <a:pt x="994" y="3520"/>
                  </a:lnTo>
                  <a:lnTo>
                    <a:pt x="994" y="3520"/>
                  </a:lnTo>
                  <a:lnTo>
                    <a:pt x="994" y="3524"/>
                  </a:lnTo>
                  <a:lnTo>
                    <a:pt x="994" y="3524"/>
                  </a:lnTo>
                  <a:lnTo>
                    <a:pt x="996" y="3528"/>
                  </a:lnTo>
                  <a:lnTo>
                    <a:pt x="996" y="3528"/>
                  </a:lnTo>
                  <a:lnTo>
                    <a:pt x="996" y="3530"/>
                  </a:lnTo>
                  <a:lnTo>
                    <a:pt x="996" y="3530"/>
                  </a:lnTo>
                  <a:lnTo>
                    <a:pt x="998" y="3536"/>
                  </a:lnTo>
                  <a:lnTo>
                    <a:pt x="998" y="3536"/>
                  </a:lnTo>
                  <a:lnTo>
                    <a:pt x="996" y="3536"/>
                  </a:lnTo>
                  <a:lnTo>
                    <a:pt x="996" y="3536"/>
                  </a:lnTo>
                  <a:lnTo>
                    <a:pt x="996" y="3540"/>
                  </a:lnTo>
                  <a:lnTo>
                    <a:pt x="996" y="3540"/>
                  </a:lnTo>
                  <a:lnTo>
                    <a:pt x="996" y="3542"/>
                  </a:lnTo>
                  <a:lnTo>
                    <a:pt x="996" y="3542"/>
                  </a:lnTo>
                  <a:lnTo>
                    <a:pt x="996" y="3546"/>
                  </a:lnTo>
                  <a:lnTo>
                    <a:pt x="996" y="3546"/>
                  </a:lnTo>
                  <a:lnTo>
                    <a:pt x="996" y="3548"/>
                  </a:lnTo>
                  <a:lnTo>
                    <a:pt x="996" y="3548"/>
                  </a:lnTo>
                  <a:lnTo>
                    <a:pt x="996" y="3550"/>
                  </a:lnTo>
                  <a:lnTo>
                    <a:pt x="996" y="3550"/>
                  </a:lnTo>
                  <a:lnTo>
                    <a:pt x="996" y="3554"/>
                  </a:lnTo>
                  <a:lnTo>
                    <a:pt x="996" y="3554"/>
                  </a:lnTo>
                  <a:lnTo>
                    <a:pt x="996" y="3556"/>
                  </a:lnTo>
                  <a:lnTo>
                    <a:pt x="996" y="3556"/>
                  </a:lnTo>
                  <a:lnTo>
                    <a:pt x="996" y="3560"/>
                  </a:lnTo>
                  <a:lnTo>
                    <a:pt x="996" y="3560"/>
                  </a:lnTo>
                  <a:lnTo>
                    <a:pt x="996" y="3562"/>
                  </a:lnTo>
                  <a:lnTo>
                    <a:pt x="996" y="3562"/>
                  </a:lnTo>
                  <a:lnTo>
                    <a:pt x="996" y="3566"/>
                  </a:lnTo>
                  <a:lnTo>
                    <a:pt x="996" y="3566"/>
                  </a:lnTo>
                  <a:lnTo>
                    <a:pt x="996" y="3568"/>
                  </a:lnTo>
                  <a:lnTo>
                    <a:pt x="996" y="3568"/>
                  </a:lnTo>
                  <a:lnTo>
                    <a:pt x="996" y="3570"/>
                  </a:lnTo>
                  <a:lnTo>
                    <a:pt x="996" y="3570"/>
                  </a:lnTo>
                  <a:lnTo>
                    <a:pt x="996" y="3574"/>
                  </a:lnTo>
                  <a:lnTo>
                    <a:pt x="996" y="3574"/>
                  </a:lnTo>
                  <a:lnTo>
                    <a:pt x="998" y="3578"/>
                  </a:lnTo>
                  <a:lnTo>
                    <a:pt x="998" y="3578"/>
                  </a:lnTo>
                  <a:lnTo>
                    <a:pt x="998" y="3580"/>
                  </a:lnTo>
                  <a:lnTo>
                    <a:pt x="998" y="3580"/>
                  </a:lnTo>
                  <a:lnTo>
                    <a:pt x="998" y="3580"/>
                  </a:lnTo>
                  <a:lnTo>
                    <a:pt x="998" y="3580"/>
                  </a:lnTo>
                  <a:lnTo>
                    <a:pt x="998" y="3584"/>
                  </a:lnTo>
                  <a:lnTo>
                    <a:pt x="998" y="3584"/>
                  </a:lnTo>
                  <a:lnTo>
                    <a:pt x="998" y="3588"/>
                  </a:lnTo>
                  <a:lnTo>
                    <a:pt x="998" y="3588"/>
                  </a:lnTo>
                  <a:lnTo>
                    <a:pt x="996" y="3590"/>
                  </a:lnTo>
                  <a:lnTo>
                    <a:pt x="996" y="3590"/>
                  </a:lnTo>
                  <a:lnTo>
                    <a:pt x="996" y="3594"/>
                  </a:lnTo>
                  <a:lnTo>
                    <a:pt x="996" y="3594"/>
                  </a:lnTo>
                  <a:lnTo>
                    <a:pt x="996" y="3598"/>
                  </a:lnTo>
                  <a:lnTo>
                    <a:pt x="996" y="3598"/>
                  </a:lnTo>
                  <a:lnTo>
                    <a:pt x="996" y="3598"/>
                  </a:lnTo>
                  <a:lnTo>
                    <a:pt x="994" y="3602"/>
                  </a:lnTo>
                  <a:lnTo>
                    <a:pt x="994" y="3602"/>
                  </a:lnTo>
                  <a:lnTo>
                    <a:pt x="994" y="3602"/>
                  </a:lnTo>
                  <a:lnTo>
                    <a:pt x="992" y="3608"/>
                  </a:lnTo>
                  <a:lnTo>
                    <a:pt x="992" y="3608"/>
                  </a:lnTo>
                  <a:lnTo>
                    <a:pt x="990" y="3612"/>
                  </a:lnTo>
                  <a:lnTo>
                    <a:pt x="990" y="3612"/>
                  </a:lnTo>
                  <a:lnTo>
                    <a:pt x="990" y="3614"/>
                  </a:lnTo>
                  <a:lnTo>
                    <a:pt x="990" y="3614"/>
                  </a:lnTo>
                  <a:lnTo>
                    <a:pt x="992" y="3618"/>
                  </a:lnTo>
                  <a:lnTo>
                    <a:pt x="992" y="3618"/>
                  </a:lnTo>
                  <a:lnTo>
                    <a:pt x="992" y="3620"/>
                  </a:lnTo>
                  <a:lnTo>
                    <a:pt x="992" y="3620"/>
                  </a:lnTo>
                  <a:lnTo>
                    <a:pt x="992" y="3622"/>
                  </a:lnTo>
                  <a:lnTo>
                    <a:pt x="992" y="3622"/>
                  </a:lnTo>
                  <a:lnTo>
                    <a:pt x="992" y="3626"/>
                  </a:lnTo>
                  <a:lnTo>
                    <a:pt x="992" y="3626"/>
                  </a:lnTo>
                  <a:lnTo>
                    <a:pt x="992" y="3628"/>
                  </a:lnTo>
                  <a:lnTo>
                    <a:pt x="992" y="3628"/>
                  </a:lnTo>
                  <a:lnTo>
                    <a:pt x="994" y="3632"/>
                  </a:lnTo>
                  <a:lnTo>
                    <a:pt x="994" y="3632"/>
                  </a:lnTo>
                  <a:lnTo>
                    <a:pt x="994" y="3634"/>
                  </a:lnTo>
                  <a:lnTo>
                    <a:pt x="994" y="3634"/>
                  </a:lnTo>
                  <a:lnTo>
                    <a:pt x="994" y="3638"/>
                  </a:lnTo>
                  <a:lnTo>
                    <a:pt x="994" y="3640"/>
                  </a:lnTo>
                  <a:lnTo>
                    <a:pt x="994" y="3640"/>
                  </a:lnTo>
                  <a:lnTo>
                    <a:pt x="994" y="3642"/>
                  </a:lnTo>
                  <a:lnTo>
                    <a:pt x="994" y="3642"/>
                  </a:lnTo>
                  <a:lnTo>
                    <a:pt x="994" y="3646"/>
                  </a:lnTo>
                  <a:lnTo>
                    <a:pt x="994" y="3646"/>
                  </a:lnTo>
                  <a:lnTo>
                    <a:pt x="996" y="3648"/>
                  </a:lnTo>
                  <a:lnTo>
                    <a:pt x="996" y="3648"/>
                  </a:lnTo>
                  <a:lnTo>
                    <a:pt x="994" y="3650"/>
                  </a:lnTo>
                  <a:lnTo>
                    <a:pt x="994" y="3650"/>
                  </a:lnTo>
                  <a:lnTo>
                    <a:pt x="994" y="3654"/>
                  </a:lnTo>
                  <a:lnTo>
                    <a:pt x="994" y="3654"/>
                  </a:lnTo>
                  <a:lnTo>
                    <a:pt x="994" y="3658"/>
                  </a:lnTo>
                  <a:lnTo>
                    <a:pt x="994" y="3658"/>
                  </a:lnTo>
                  <a:lnTo>
                    <a:pt x="994" y="3660"/>
                  </a:lnTo>
                  <a:lnTo>
                    <a:pt x="994" y="3662"/>
                  </a:lnTo>
                  <a:lnTo>
                    <a:pt x="994" y="3662"/>
                  </a:lnTo>
                  <a:lnTo>
                    <a:pt x="992" y="3666"/>
                  </a:lnTo>
                  <a:lnTo>
                    <a:pt x="992" y="3666"/>
                  </a:lnTo>
                  <a:lnTo>
                    <a:pt x="992" y="3668"/>
                  </a:lnTo>
                  <a:lnTo>
                    <a:pt x="992" y="3668"/>
                  </a:lnTo>
                  <a:lnTo>
                    <a:pt x="994" y="3674"/>
                  </a:lnTo>
                  <a:lnTo>
                    <a:pt x="994" y="3674"/>
                  </a:lnTo>
                  <a:lnTo>
                    <a:pt x="992" y="3678"/>
                  </a:lnTo>
                  <a:lnTo>
                    <a:pt x="992" y="3682"/>
                  </a:lnTo>
                  <a:lnTo>
                    <a:pt x="992" y="3682"/>
                  </a:lnTo>
                  <a:lnTo>
                    <a:pt x="990" y="3684"/>
                  </a:lnTo>
                  <a:lnTo>
                    <a:pt x="988" y="3686"/>
                  </a:lnTo>
                  <a:lnTo>
                    <a:pt x="988" y="3686"/>
                  </a:lnTo>
                  <a:lnTo>
                    <a:pt x="988" y="3686"/>
                  </a:lnTo>
                  <a:lnTo>
                    <a:pt x="988" y="3694"/>
                  </a:lnTo>
                  <a:lnTo>
                    <a:pt x="988" y="3694"/>
                  </a:lnTo>
                  <a:lnTo>
                    <a:pt x="990" y="3698"/>
                  </a:lnTo>
                  <a:lnTo>
                    <a:pt x="990" y="3698"/>
                  </a:lnTo>
                  <a:lnTo>
                    <a:pt x="990" y="3700"/>
                  </a:lnTo>
                  <a:lnTo>
                    <a:pt x="990" y="3700"/>
                  </a:lnTo>
                  <a:lnTo>
                    <a:pt x="992" y="3702"/>
                  </a:lnTo>
                  <a:lnTo>
                    <a:pt x="992" y="3702"/>
                  </a:lnTo>
                  <a:lnTo>
                    <a:pt x="992" y="3704"/>
                  </a:lnTo>
                  <a:lnTo>
                    <a:pt x="992" y="3704"/>
                  </a:lnTo>
                  <a:lnTo>
                    <a:pt x="992" y="3706"/>
                  </a:lnTo>
                  <a:lnTo>
                    <a:pt x="992" y="3706"/>
                  </a:lnTo>
                  <a:lnTo>
                    <a:pt x="990" y="3708"/>
                  </a:lnTo>
                  <a:lnTo>
                    <a:pt x="990" y="3708"/>
                  </a:lnTo>
                  <a:lnTo>
                    <a:pt x="990" y="3714"/>
                  </a:lnTo>
                  <a:lnTo>
                    <a:pt x="990" y="3714"/>
                  </a:lnTo>
                  <a:lnTo>
                    <a:pt x="990" y="3720"/>
                  </a:lnTo>
                  <a:lnTo>
                    <a:pt x="990" y="3720"/>
                  </a:lnTo>
                  <a:lnTo>
                    <a:pt x="990" y="3722"/>
                  </a:lnTo>
                  <a:lnTo>
                    <a:pt x="990" y="3722"/>
                  </a:lnTo>
                  <a:lnTo>
                    <a:pt x="990" y="3724"/>
                  </a:lnTo>
                  <a:lnTo>
                    <a:pt x="990" y="3724"/>
                  </a:lnTo>
                  <a:lnTo>
                    <a:pt x="990" y="3728"/>
                  </a:lnTo>
                  <a:lnTo>
                    <a:pt x="990" y="3728"/>
                  </a:lnTo>
                  <a:lnTo>
                    <a:pt x="990" y="3728"/>
                  </a:lnTo>
                  <a:lnTo>
                    <a:pt x="990" y="3732"/>
                  </a:lnTo>
                  <a:lnTo>
                    <a:pt x="990" y="3734"/>
                  </a:lnTo>
                  <a:lnTo>
                    <a:pt x="990" y="3734"/>
                  </a:lnTo>
                  <a:lnTo>
                    <a:pt x="990" y="3738"/>
                  </a:lnTo>
                  <a:lnTo>
                    <a:pt x="990" y="3738"/>
                  </a:lnTo>
                  <a:lnTo>
                    <a:pt x="988" y="3744"/>
                  </a:lnTo>
                  <a:lnTo>
                    <a:pt x="988" y="3744"/>
                  </a:lnTo>
                  <a:lnTo>
                    <a:pt x="990" y="3750"/>
                  </a:lnTo>
                  <a:lnTo>
                    <a:pt x="990" y="3750"/>
                  </a:lnTo>
                  <a:lnTo>
                    <a:pt x="990" y="3752"/>
                  </a:lnTo>
                  <a:lnTo>
                    <a:pt x="990" y="3752"/>
                  </a:lnTo>
                  <a:lnTo>
                    <a:pt x="990" y="3756"/>
                  </a:lnTo>
                  <a:lnTo>
                    <a:pt x="990" y="3756"/>
                  </a:lnTo>
                  <a:lnTo>
                    <a:pt x="990" y="3758"/>
                  </a:lnTo>
                  <a:lnTo>
                    <a:pt x="990" y="3758"/>
                  </a:lnTo>
                  <a:lnTo>
                    <a:pt x="990" y="3762"/>
                  </a:lnTo>
                  <a:lnTo>
                    <a:pt x="990" y="3762"/>
                  </a:lnTo>
                  <a:lnTo>
                    <a:pt x="990" y="3764"/>
                  </a:lnTo>
                  <a:lnTo>
                    <a:pt x="990" y="3766"/>
                  </a:lnTo>
                  <a:lnTo>
                    <a:pt x="990" y="3766"/>
                  </a:lnTo>
                  <a:lnTo>
                    <a:pt x="990" y="3770"/>
                  </a:lnTo>
                  <a:lnTo>
                    <a:pt x="990" y="3772"/>
                  </a:lnTo>
                  <a:lnTo>
                    <a:pt x="990" y="3772"/>
                  </a:lnTo>
                  <a:lnTo>
                    <a:pt x="990" y="3776"/>
                  </a:lnTo>
                  <a:lnTo>
                    <a:pt x="990" y="3776"/>
                  </a:lnTo>
                  <a:lnTo>
                    <a:pt x="990" y="3778"/>
                  </a:lnTo>
                  <a:lnTo>
                    <a:pt x="990" y="3778"/>
                  </a:lnTo>
                  <a:lnTo>
                    <a:pt x="990" y="3782"/>
                  </a:lnTo>
                  <a:lnTo>
                    <a:pt x="990" y="3782"/>
                  </a:lnTo>
                  <a:lnTo>
                    <a:pt x="992" y="3784"/>
                  </a:lnTo>
                  <a:lnTo>
                    <a:pt x="992" y="3784"/>
                  </a:lnTo>
                  <a:lnTo>
                    <a:pt x="990" y="3786"/>
                  </a:lnTo>
                  <a:lnTo>
                    <a:pt x="990" y="3786"/>
                  </a:lnTo>
                  <a:lnTo>
                    <a:pt x="988" y="3790"/>
                  </a:lnTo>
                  <a:lnTo>
                    <a:pt x="988" y="3790"/>
                  </a:lnTo>
                  <a:lnTo>
                    <a:pt x="988" y="3796"/>
                  </a:lnTo>
                  <a:lnTo>
                    <a:pt x="988" y="3796"/>
                  </a:lnTo>
                  <a:lnTo>
                    <a:pt x="988" y="3796"/>
                  </a:lnTo>
                  <a:lnTo>
                    <a:pt x="988" y="3796"/>
                  </a:lnTo>
                  <a:lnTo>
                    <a:pt x="986" y="3798"/>
                  </a:lnTo>
                  <a:lnTo>
                    <a:pt x="986" y="3798"/>
                  </a:lnTo>
                  <a:lnTo>
                    <a:pt x="984" y="3798"/>
                  </a:lnTo>
                  <a:lnTo>
                    <a:pt x="984" y="3798"/>
                  </a:lnTo>
                  <a:lnTo>
                    <a:pt x="980" y="3796"/>
                  </a:lnTo>
                  <a:lnTo>
                    <a:pt x="980" y="3796"/>
                  </a:lnTo>
                  <a:lnTo>
                    <a:pt x="976" y="3798"/>
                  </a:lnTo>
                  <a:lnTo>
                    <a:pt x="976" y="3798"/>
                  </a:lnTo>
                  <a:lnTo>
                    <a:pt x="974" y="3798"/>
                  </a:lnTo>
                  <a:lnTo>
                    <a:pt x="974" y="3798"/>
                  </a:lnTo>
                  <a:lnTo>
                    <a:pt x="964" y="3800"/>
                  </a:lnTo>
                  <a:lnTo>
                    <a:pt x="964" y="3800"/>
                  </a:lnTo>
                  <a:lnTo>
                    <a:pt x="962" y="3800"/>
                  </a:lnTo>
                  <a:lnTo>
                    <a:pt x="962" y="3800"/>
                  </a:lnTo>
                  <a:lnTo>
                    <a:pt x="958" y="3800"/>
                  </a:lnTo>
                  <a:lnTo>
                    <a:pt x="958" y="3800"/>
                  </a:lnTo>
                  <a:lnTo>
                    <a:pt x="954" y="3802"/>
                  </a:lnTo>
                  <a:lnTo>
                    <a:pt x="954" y="3802"/>
                  </a:lnTo>
                  <a:lnTo>
                    <a:pt x="952" y="3800"/>
                  </a:lnTo>
                  <a:lnTo>
                    <a:pt x="950" y="3800"/>
                  </a:lnTo>
                  <a:lnTo>
                    <a:pt x="950" y="3800"/>
                  </a:lnTo>
                  <a:lnTo>
                    <a:pt x="944" y="3800"/>
                  </a:lnTo>
                  <a:lnTo>
                    <a:pt x="944" y="3800"/>
                  </a:lnTo>
                  <a:lnTo>
                    <a:pt x="944" y="3800"/>
                  </a:lnTo>
                  <a:lnTo>
                    <a:pt x="944" y="3800"/>
                  </a:lnTo>
                  <a:lnTo>
                    <a:pt x="938" y="3798"/>
                  </a:lnTo>
                  <a:lnTo>
                    <a:pt x="938" y="3798"/>
                  </a:lnTo>
                  <a:lnTo>
                    <a:pt x="938" y="3798"/>
                  </a:lnTo>
                  <a:lnTo>
                    <a:pt x="936" y="3800"/>
                  </a:lnTo>
                  <a:lnTo>
                    <a:pt x="934" y="3800"/>
                  </a:lnTo>
                  <a:lnTo>
                    <a:pt x="934" y="3800"/>
                  </a:lnTo>
                  <a:lnTo>
                    <a:pt x="930" y="3800"/>
                  </a:lnTo>
                  <a:lnTo>
                    <a:pt x="930" y="3800"/>
                  </a:lnTo>
                  <a:lnTo>
                    <a:pt x="928" y="3800"/>
                  </a:lnTo>
                  <a:lnTo>
                    <a:pt x="924" y="3800"/>
                  </a:lnTo>
                  <a:lnTo>
                    <a:pt x="924" y="3800"/>
                  </a:lnTo>
                  <a:lnTo>
                    <a:pt x="922" y="3800"/>
                  </a:lnTo>
                  <a:lnTo>
                    <a:pt x="922" y="3800"/>
                  </a:lnTo>
                  <a:lnTo>
                    <a:pt x="922" y="3800"/>
                  </a:lnTo>
                  <a:lnTo>
                    <a:pt x="920" y="3800"/>
                  </a:lnTo>
                  <a:lnTo>
                    <a:pt x="920" y="3800"/>
                  </a:lnTo>
                  <a:lnTo>
                    <a:pt x="918" y="3800"/>
                  </a:lnTo>
                  <a:lnTo>
                    <a:pt x="918" y="3800"/>
                  </a:lnTo>
                  <a:lnTo>
                    <a:pt x="912" y="3800"/>
                  </a:lnTo>
                  <a:lnTo>
                    <a:pt x="912" y="3800"/>
                  </a:lnTo>
                  <a:lnTo>
                    <a:pt x="912" y="3800"/>
                  </a:lnTo>
                  <a:lnTo>
                    <a:pt x="908" y="3800"/>
                  </a:lnTo>
                  <a:lnTo>
                    <a:pt x="908" y="3800"/>
                  </a:lnTo>
                  <a:lnTo>
                    <a:pt x="906" y="3802"/>
                  </a:lnTo>
                  <a:lnTo>
                    <a:pt x="906" y="3802"/>
                  </a:lnTo>
                  <a:lnTo>
                    <a:pt x="904" y="3800"/>
                  </a:lnTo>
                  <a:lnTo>
                    <a:pt x="904" y="3800"/>
                  </a:lnTo>
                  <a:lnTo>
                    <a:pt x="900" y="3798"/>
                  </a:lnTo>
                  <a:lnTo>
                    <a:pt x="900" y="3798"/>
                  </a:lnTo>
                  <a:lnTo>
                    <a:pt x="898" y="3798"/>
                  </a:lnTo>
                  <a:lnTo>
                    <a:pt x="898" y="3798"/>
                  </a:lnTo>
                  <a:lnTo>
                    <a:pt x="894" y="3798"/>
                  </a:lnTo>
                  <a:lnTo>
                    <a:pt x="894" y="3798"/>
                  </a:lnTo>
                  <a:lnTo>
                    <a:pt x="890" y="3800"/>
                  </a:lnTo>
                  <a:lnTo>
                    <a:pt x="890" y="3800"/>
                  </a:lnTo>
                  <a:lnTo>
                    <a:pt x="884" y="3800"/>
                  </a:lnTo>
                  <a:lnTo>
                    <a:pt x="884" y="3800"/>
                  </a:lnTo>
                  <a:lnTo>
                    <a:pt x="882" y="3800"/>
                  </a:lnTo>
                  <a:lnTo>
                    <a:pt x="882" y="3800"/>
                  </a:lnTo>
                  <a:lnTo>
                    <a:pt x="878" y="3800"/>
                  </a:lnTo>
                  <a:lnTo>
                    <a:pt x="878" y="3800"/>
                  </a:lnTo>
                  <a:lnTo>
                    <a:pt x="874" y="3800"/>
                  </a:lnTo>
                  <a:lnTo>
                    <a:pt x="874" y="3800"/>
                  </a:lnTo>
                  <a:lnTo>
                    <a:pt x="872" y="3800"/>
                  </a:lnTo>
                  <a:lnTo>
                    <a:pt x="872" y="3800"/>
                  </a:lnTo>
                  <a:lnTo>
                    <a:pt x="868" y="3800"/>
                  </a:lnTo>
                  <a:lnTo>
                    <a:pt x="868" y="3800"/>
                  </a:lnTo>
                  <a:lnTo>
                    <a:pt x="864" y="3802"/>
                  </a:lnTo>
                  <a:lnTo>
                    <a:pt x="864" y="3802"/>
                  </a:lnTo>
                  <a:lnTo>
                    <a:pt x="862" y="3802"/>
                  </a:lnTo>
                  <a:lnTo>
                    <a:pt x="862" y="3802"/>
                  </a:lnTo>
                  <a:lnTo>
                    <a:pt x="858" y="3800"/>
                  </a:lnTo>
                  <a:lnTo>
                    <a:pt x="858" y="3800"/>
                  </a:lnTo>
                  <a:lnTo>
                    <a:pt x="858" y="3800"/>
                  </a:lnTo>
                  <a:lnTo>
                    <a:pt x="858" y="3800"/>
                  </a:lnTo>
                  <a:lnTo>
                    <a:pt x="854" y="3802"/>
                  </a:lnTo>
                  <a:lnTo>
                    <a:pt x="854" y="3802"/>
                  </a:lnTo>
                  <a:lnTo>
                    <a:pt x="852" y="3802"/>
                  </a:lnTo>
                  <a:lnTo>
                    <a:pt x="852" y="3802"/>
                  </a:lnTo>
                  <a:lnTo>
                    <a:pt x="852" y="3802"/>
                  </a:lnTo>
                  <a:lnTo>
                    <a:pt x="848" y="3802"/>
                  </a:lnTo>
                  <a:lnTo>
                    <a:pt x="848" y="3802"/>
                  </a:lnTo>
                  <a:lnTo>
                    <a:pt x="846" y="3802"/>
                  </a:lnTo>
                  <a:lnTo>
                    <a:pt x="846" y="3802"/>
                  </a:lnTo>
                  <a:lnTo>
                    <a:pt x="842" y="3804"/>
                  </a:lnTo>
                  <a:lnTo>
                    <a:pt x="840" y="3804"/>
                  </a:lnTo>
                  <a:lnTo>
                    <a:pt x="840" y="3804"/>
                  </a:lnTo>
                  <a:lnTo>
                    <a:pt x="838" y="3804"/>
                  </a:lnTo>
                  <a:lnTo>
                    <a:pt x="838" y="3804"/>
                  </a:lnTo>
                  <a:lnTo>
                    <a:pt x="836" y="3806"/>
                  </a:lnTo>
                  <a:lnTo>
                    <a:pt x="836" y="3806"/>
                  </a:lnTo>
                  <a:lnTo>
                    <a:pt x="834" y="3804"/>
                  </a:lnTo>
                  <a:lnTo>
                    <a:pt x="834" y="3804"/>
                  </a:lnTo>
                  <a:lnTo>
                    <a:pt x="830" y="3802"/>
                  </a:lnTo>
                  <a:lnTo>
                    <a:pt x="830" y="3802"/>
                  </a:lnTo>
                  <a:lnTo>
                    <a:pt x="822" y="3804"/>
                  </a:lnTo>
                  <a:lnTo>
                    <a:pt x="822" y="3804"/>
                  </a:lnTo>
                  <a:close/>
                  <a:moveTo>
                    <a:pt x="1350" y="3140"/>
                  </a:moveTo>
                  <a:lnTo>
                    <a:pt x="1350" y="3140"/>
                  </a:lnTo>
                  <a:lnTo>
                    <a:pt x="1350" y="3140"/>
                  </a:lnTo>
                  <a:lnTo>
                    <a:pt x="1350" y="3140"/>
                  </a:lnTo>
                  <a:lnTo>
                    <a:pt x="1346" y="3140"/>
                  </a:lnTo>
                  <a:lnTo>
                    <a:pt x="1346" y="3140"/>
                  </a:lnTo>
                  <a:lnTo>
                    <a:pt x="1342" y="3142"/>
                  </a:lnTo>
                  <a:lnTo>
                    <a:pt x="1342" y="3142"/>
                  </a:lnTo>
                  <a:lnTo>
                    <a:pt x="1342" y="3140"/>
                  </a:lnTo>
                  <a:lnTo>
                    <a:pt x="1342" y="3140"/>
                  </a:lnTo>
                  <a:lnTo>
                    <a:pt x="1336" y="3140"/>
                  </a:lnTo>
                  <a:lnTo>
                    <a:pt x="1336" y="3140"/>
                  </a:lnTo>
                  <a:lnTo>
                    <a:pt x="1334" y="3140"/>
                  </a:lnTo>
                  <a:lnTo>
                    <a:pt x="1334" y="3140"/>
                  </a:lnTo>
                  <a:lnTo>
                    <a:pt x="1332" y="3142"/>
                  </a:lnTo>
                  <a:lnTo>
                    <a:pt x="1332" y="3142"/>
                  </a:lnTo>
                  <a:lnTo>
                    <a:pt x="1330" y="3142"/>
                  </a:lnTo>
                  <a:lnTo>
                    <a:pt x="1330" y="3142"/>
                  </a:lnTo>
                  <a:lnTo>
                    <a:pt x="1326" y="3140"/>
                  </a:lnTo>
                  <a:lnTo>
                    <a:pt x="1326" y="3140"/>
                  </a:lnTo>
                  <a:lnTo>
                    <a:pt x="1322" y="3140"/>
                  </a:lnTo>
                  <a:lnTo>
                    <a:pt x="1322" y="3140"/>
                  </a:lnTo>
                  <a:lnTo>
                    <a:pt x="1320" y="3140"/>
                  </a:lnTo>
                  <a:lnTo>
                    <a:pt x="1320" y="3140"/>
                  </a:lnTo>
                  <a:lnTo>
                    <a:pt x="1316" y="3142"/>
                  </a:lnTo>
                  <a:lnTo>
                    <a:pt x="1316" y="3142"/>
                  </a:lnTo>
                  <a:lnTo>
                    <a:pt x="1314" y="3142"/>
                  </a:lnTo>
                  <a:lnTo>
                    <a:pt x="1312" y="3142"/>
                  </a:lnTo>
                  <a:lnTo>
                    <a:pt x="1310" y="3142"/>
                  </a:lnTo>
                  <a:lnTo>
                    <a:pt x="1310" y="3142"/>
                  </a:lnTo>
                  <a:lnTo>
                    <a:pt x="1306" y="3142"/>
                  </a:lnTo>
                  <a:lnTo>
                    <a:pt x="1306" y="3142"/>
                  </a:lnTo>
                  <a:lnTo>
                    <a:pt x="1304" y="3142"/>
                  </a:lnTo>
                  <a:lnTo>
                    <a:pt x="1304" y="3142"/>
                  </a:lnTo>
                  <a:lnTo>
                    <a:pt x="1302" y="3142"/>
                  </a:lnTo>
                  <a:lnTo>
                    <a:pt x="1296" y="3142"/>
                  </a:lnTo>
                  <a:lnTo>
                    <a:pt x="1296" y="3142"/>
                  </a:lnTo>
                  <a:lnTo>
                    <a:pt x="1290" y="3144"/>
                  </a:lnTo>
                  <a:lnTo>
                    <a:pt x="1290" y="3144"/>
                  </a:lnTo>
                  <a:lnTo>
                    <a:pt x="1290" y="3144"/>
                  </a:lnTo>
                  <a:lnTo>
                    <a:pt x="1290" y="3144"/>
                  </a:lnTo>
                  <a:lnTo>
                    <a:pt x="1284" y="3142"/>
                  </a:lnTo>
                  <a:lnTo>
                    <a:pt x="1284" y="3142"/>
                  </a:lnTo>
                  <a:lnTo>
                    <a:pt x="1282" y="3142"/>
                  </a:lnTo>
                  <a:lnTo>
                    <a:pt x="1282" y="3142"/>
                  </a:lnTo>
                  <a:lnTo>
                    <a:pt x="1278" y="3142"/>
                  </a:lnTo>
                  <a:lnTo>
                    <a:pt x="1278" y="3142"/>
                  </a:lnTo>
                  <a:lnTo>
                    <a:pt x="1274" y="3142"/>
                  </a:lnTo>
                  <a:lnTo>
                    <a:pt x="1274" y="3142"/>
                  </a:lnTo>
                  <a:lnTo>
                    <a:pt x="1272" y="3142"/>
                  </a:lnTo>
                  <a:lnTo>
                    <a:pt x="1272" y="3142"/>
                  </a:lnTo>
                  <a:lnTo>
                    <a:pt x="1268" y="3142"/>
                  </a:lnTo>
                  <a:lnTo>
                    <a:pt x="1268" y="3142"/>
                  </a:lnTo>
                  <a:lnTo>
                    <a:pt x="1266" y="3142"/>
                  </a:lnTo>
                  <a:lnTo>
                    <a:pt x="1266" y="3142"/>
                  </a:lnTo>
                  <a:lnTo>
                    <a:pt x="1264" y="3142"/>
                  </a:lnTo>
                  <a:lnTo>
                    <a:pt x="1260" y="3142"/>
                  </a:lnTo>
                  <a:lnTo>
                    <a:pt x="1260" y="3142"/>
                  </a:lnTo>
                  <a:lnTo>
                    <a:pt x="1258" y="3142"/>
                  </a:lnTo>
                  <a:lnTo>
                    <a:pt x="1258" y="3142"/>
                  </a:lnTo>
                  <a:lnTo>
                    <a:pt x="1254" y="3142"/>
                  </a:lnTo>
                  <a:lnTo>
                    <a:pt x="1254" y="3142"/>
                  </a:lnTo>
                  <a:lnTo>
                    <a:pt x="1248" y="3142"/>
                  </a:lnTo>
                  <a:lnTo>
                    <a:pt x="1248" y="3142"/>
                  </a:lnTo>
                  <a:lnTo>
                    <a:pt x="1246" y="3142"/>
                  </a:lnTo>
                  <a:lnTo>
                    <a:pt x="1246" y="3142"/>
                  </a:lnTo>
                  <a:lnTo>
                    <a:pt x="1242" y="3142"/>
                  </a:lnTo>
                  <a:lnTo>
                    <a:pt x="1242" y="3142"/>
                  </a:lnTo>
                  <a:lnTo>
                    <a:pt x="1238" y="3142"/>
                  </a:lnTo>
                  <a:lnTo>
                    <a:pt x="1238" y="3142"/>
                  </a:lnTo>
                  <a:lnTo>
                    <a:pt x="1234" y="3142"/>
                  </a:lnTo>
                  <a:lnTo>
                    <a:pt x="1234" y="3142"/>
                  </a:lnTo>
                  <a:lnTo>
                    <a:pt x="1232" y="3142"/>
                  </a:lnTo>
                  <a:lnTo>
                    <a:pt x="1232" y="3142"/>
                  </a:lnTo>
                  <a:lnTo>
                    <a:pt x="1230" y="3142"/>
                  </a:lnTo>
                  <a:lnTo>
                    <a:pt x="1228" y="3142"/>
                  </a:lnTo>
                  <a:lnTo>
                    <a:pt x="1228" y="3142"/>
                  </a:lnTo>
                  <a:lnTo>
                    <a:pt x="1222" y="3142"/>
                  </a:lnTo>
                  <a:lnTo>
                    <a:pt x="1222" y="3142"/>
                  </a:lnTo>
                  <a:lnTo>
                    <a:pt x="1220" y="3144"/>
                  </a:lnTo>
                  <a:lnTo>
                    <a:pt x="1220" y="3144"/>
                  </a:lnTo>
                  <a:lnTo>
                    <a:pt x="1216" y="3144"/>
                  </a:lnTo>
                  <a:lnTo>
                    <a:pt x="1216" y="3144"/>
                  </a:lnTo>
                  <a:lnTo>
                    <a:pt x="1216" y="3144"/>
                  </a:lnTo>
                  <a:lnTo>
                    <a:pt x="1216" y="3144"/>
                  </a:lnTo>
                  <a:lnTo>
                    <a:pt x="1212" y="3142"/>
                  </a:lnTo>
                  <a:lnTo>
                    <a:pt x="1206" y="3142"/>
                  </a:lnTo>
                  <a:lnTo>
                    <a:pt x="1206" y="3142"/>
                  </a:lnTo>
                  <a:lnTo>
                    <a:pt x="1202" y="3142"/>
                  </a:lnTo>
                  <a:lnTo>
                    <a:pt x="1202" y="3142"/>
                  </a:lnTo>
                  <a:lnTo>
                    <a:pt x="1200" y="3142"/>
                  </a:lnTo>
                  <a:lnTo>
                    <a:pt x="1200" y="3142"/>
                  </a:lnTo>
                  <a:lnTo>
                    <a:pt x="1198" y="3142"/>
                  </a:lnTo>
                  <a:lnTo>
                    <a:pt x="1198" y="3142"/>
                  </a:lnTo>
                  <a:lnTo>
                    <a:pt x="1196" y="3142"/>
                  </a:lnTo>
                  <a:lnTo>
                    <a:pt x="1194" y="3142"/>
                  </a:lnTo>
                  <a:lnTo>
                    <a:pt x="1194" y="3142"/>
                  </a:lnTo>
                  <a:lnTo>
                    <a:pt x="1192" y="3142"/>
                  </a:lnTo>
                  <a:lnTo>
                    <a:pt x="1192" y="3142"/>
                  </a:lnTo>
                  <a:lnTo>
                    <a:pt x="1190" y="3142"/>
                  </a:lnTo>
                  <a:lnTo>
                    <a:pt x="1190" y="3142"/>
                  </a:lnTo>
                  <a:lnTo>
                    <a:pt x="1188" y="3142"/>
                  </a:lnTo>
                  <a:lnTo>
                    <a:pt x="1188" y="3142"/>
                  </a:lnTo>
                  <a:lnTo>
                    <a:pt x="1184" y="3140"/>
                  </a:lnTo>
                  <a:lnTo>
                    <a:pt x="1184" y="3140"/>
                  </a:lnTo>
                  <a:lnTo>
                    <a:pt x="1178" y="3140"/>
                  </a:lnTo>
                  <a:lnTo>
                    <a:pt x="1178" y="3140"/>
                  </a:lnTo>
                  <a:lnTo>
                    <a:pt x="1176" y="3140"/>
                  </a:lnTo>
                  <a:lnTo>
                    <a:pt x="1176" y="3140"/>
                  </a:lnTo>
                  <a:lnTo>
                    <a:pt x="1176" y="3142"/>
                  </a:lnTo>
                  <a:lnTo>
                    <a:pt x="1174" y="3142"/>
                  </a:lnTo>
                  <a:lnTo>
                    <a:pt x="1174" y="3142"/>
                  </a:lnTo>
                  <a:lnTo>
                    <a:pt x="1172" y="3142"/>
                  </a:lnTo>
                  <a:lnTo>
                    <a:pt x="1172" y="3142"/>
                  </a:lnTo>
                  <a:lnTo>
                    <a:pt x="1170" y="3142"/>
                  </a:lnTo>
                  <a:lnTo>
                    <a:pt x="1166" y="3142"/>
                  </a:lnTo>
                  <a:lnTo>
                    <a:pt x="1166" y="3142"/>
                  </a:lnTo>
                  <a:lnTo>
                    <a:pt x="1164" y="3142"/>
                  </a:lnTo>
                  <a:lnTo>
                    <a:pt x="1164" y="3142"/>
                  </a:lnTo>
                  <a:lnTo>
                    <a:pt x="1162" y="3142"/>
                  </a:lnTo>
                  <a:lnTo>
                    <a:pt x="1162" y="3142"/>
                  </a:lnTo>
                  <a:lnTo>
                    <a:pt x="1158" y="3142"/>
                  </a:lnTo>
                  <a:lnTo>
                    <a:pt x="1158" y="3142"/>
                  </a:lnTo>
                  <a:lnTo>
                    <a:pt x="1156" y="3142"/>
                  </a:lnTo>
                  <a:lnTo>
                    <a:pt x="1156" y="3142"/>
                  </a:lnTo>
                  <a:lnTo>
                    <a:pt x="1154" y="3142"/>
                  </a:lnTo>
                  <a:lnTo>
                    <a:pt x="1154" y="3142"/>
                  </a:lnTo>
                  <a:lnTo>
                    <a:pt x="1150" y="3142"/>
                  </a:lnTo>
                  <a:lnTo>
                    <a:pt x="1150" y="3142"/>
                  </a:lnTo>
                  <a:lnTo>
                    <a:pt x="1150" y="3142"/>
                  </a:lnTo>
                  <a:lnTo>
                    <a:pt x="1146" y="3142"/>
                  </a:lnTo>
                  <a:lnTo>
                    <a:pt x="1146" y="3142"/>
                  </a:lnTo>
                  <a:lnTo>
                    <a:pt x="1142" y="3144"/>
                  </a:lnTo>
                  <a:lnTo>
                    <a:pt x="1142" y="3144"/>
                  </a:lnTo>
                  <a:lnTo>
                    <a:pt x="1140" y="3144"/>
                  </a:lnTo>
                  <a:lnTo>
                    <a:pt x="1140" y="3144"/>
                  </a:lnTo>
                  <a:lnTo>
                    <a:pt x="1140" y="3144"/>
                  </a:lnTo>
                  <a:lnTo>
                    <a:pt x="1140" y="3144"/>
                  </a:lnTo>
                  <a:lnTo>
                    <a:pt x="1134" y="3142"/>
                  </a:lnTo>
                  <a:lnTo>
                    <a:pt x="1134" y="3142"/>
                  </a:lnTo>
                  <a:lnTo>
                    <a:pt x="1134" y="3142"/>
                  </a:lnTo>
                  <a:lnTo>
                    <a:pt x="1134" y="3142"/>
                  </a:lnTo>
                  <a:lnTo>
                    <a:pt x="1128" y="3142"/>
                  </a:lnTo>
                  <a:lnTo>
                    <a:pt x="1126" y="3142"/>
                  </a:lnTo>
                  <a:lnTo>
                    <a:pt x="1126" y="3142"/>
                  </a:lnTo>
                  <a:lnTo>
                    <a:pt x="1124" y="3142"/>
                  </a:lnTo>
                  <a:lnTo>
                    <a:pt x="1124" y="3142"/>
                  </a:lnTo>
                  <a:lnTo>
                    <a:pt x="1122" y="3142"/>
                  </a:lnTo>
                  <a:lnTo>
                    <a:pt x="1122" y="3142"/>
                  </a:lnTo>
                  <a:lnTo>
                    <a:pt x="1120" y="3142"/>
                  </a:lnTo>
                  <a:lnTo>
                    <a:pt x="1118" y="3142"/>
                  </a:lnTo>
                  <a:lnTo>
                    <a:pt x="1118" y="3142"/>
                  </a:lnTo>
                  <a:lnTo>
                    <a:pt x="1116" y="3142"/>
                  </a:lnTo>
                  <a:lnTo>
                    <a:pt x="1116" y="3142"/>
                  </a:lnTo>
                  <a:lnTo>
                    <a:pt x="1112" y="3142"/>
                  </a:lnTo>
                  <a:lnTo>
                    <a:pt x="1112" y="3142"/>
                  </a:lnTo>
                  <a:lnTo>
                    <a:pt x="1110" y="3142"/>
                  </a:lnTo>
                  <a:lnTo>
                    <a:pt x="1110" y="3142"/>
                  </a:lnTo>
                  <a:lnTo>
                    <a:pt x="1106" y="3140"/>
                  </a:lnTo>
                  <a:lnTo>
                    <a:pt x="1106" y="3140"/>
                  </a:lnTo>
                  <a:lnTo>
                    <a:pt x="1098" y="3142"/>
                  </a:lnTo>
                  <a:lnTo>
                    <a:pt x="1098" y="3142"/>
                  </a:lnTo>
                  <a:lnTo>
                    <a:pt x="1096" y="3142"/>
                  </a:lnTo>
                  <a:lnTo>
                    <a:pt x="1096" y="3142"/>
                  </a:lnTo>
                  <a:lnTo>
                    <a:pt x="1092" y="3142"/>
                  </a:lnTo>
                  <a:lnTo>
                    <a:pt x="1092" y="3142"/>
                  </a:lnTo>
                  <a:lnTo>
                    <a:pt x="1092" y="3142"/>
                  </a:lnTo>
                  <a:lnTo>
                    <a:pt x="1092" y="3142"/>
                  </a:lnTo>
                  <a:lnTo>
                    <a:pt x="1092" y="3142"/>
                  </a:lnTo>
                  <a:lnTo>
                    <a:pt x="1092" y="3142"/>
                  </a:lnTo>
                  <a:lnTo>
                    <a:pt x="1086" y="3140"/>
                  </a:lnTo>
                  <a:lnTo>
                    <a:pt x="1086" y="3140"/>
                  </a:lnTo>
                  <a:lnTo>
                    <a:pt x="1084" y="3140"/>
                  </a:lnTo>
                  <a:lnTo>
                    <a:pt x="1084" y="3140"/>
                  </a:lnTo>
                  <a:lnTo>
                    <a:pt x="1082" y="3142"/>
                  </a:lnTo>
                  <a:lnTo>
                    <a:pt x="1082" y="3142"/>
                  </a:lnTo>
                  <a:lnTo>
                    <a:pt x="1080" y="3142"/>
                  </a:lnTo>
                  <a:lnTo>
                    <a:pt x="1076" y="3142"/>
                  </a:lnTo>
                  <a:lnTo>
                    <a:pt x="1076" y="3142"/>
                  </a:lnTo>
                  <a:lnTo>
                    <a:pt x="1076" y="3142"/>
                  </a:lnTo>
                  <a:lnTo>
                    <a:pt x="1074" y="3140"/>
                  </a:lnTo>
                  <a:lnTo>
                    <a:pt x="1074" y="3140"/>
                  </a:lnTo>
                  <a:lnTo>
                    <a:pt x="1070" y="3140"/>
                  </a:lnTo>
                  <a:lnTo>
                    <a:pt x="1070" y="3140"/>
                  </a:lnTo>
                  <a:lnTo>
                    <a:pt x="1068" y="3140"/>
                  </a:lnTo>
                  <a:lnTo>
                    <a:pt x="1068" y="3140"/>
                  </a:lnTo>
                  <a:lnTo>
                    <a:pt x="1064" y="3140"/>
                  </a:lnTo>
                  <a:lnTo>
                    <a:pt x="1064" y="3140"/>
                  </a:lnTo>
                  <a:lnTo>
                    <a:pt x="1062" y="3140"/>
                  </a:lnTo>
                  <a:lnTo>
                    <a:pt x="1062" y="3140"/>
                  </a:lnTo>
                  <a:lnTo>
                    <a:pt x="1058" y="3138"/>
                  </a:lnTo>
                  <a:lnTo>
                    <a:pt x="1058" y="3138"/>
                  </a:lnTo>
                  <a:lnTo>
                    <a:pt x="1056" y="3138"/>
                  </a:lnTo>
                  <a:lnTo>
                    <a:pt x="1056" y="3138"/>
                  </a:lnTo>
                  <a:lnTo>
                    <a:pt x="1054" y="3138"/>
                  </a:lnTo>
                  <a:lnTo>
                    <a:pt x="1054" y="3138"/>
                  </a:lnTo>
                  <a:lnTo>
                    <a:pt x="1054" y="3138"/>
                  </a:lnTo>
                  <a:lnTo>
                    <a:pt x="1054" y="3138"/>
                  </a:lnTo>
                  <a:lnTo>
                    <a:pt x="1050" y="3140"/>
                  </a:lnTo>
                  <a:lnTo>
                    <a:pt x="1050" y="3140"/>
                  </a:lnTo>
                  <a:lnTo>
                    <a:pt x="1048" y="3140"/>
                  </a:lnTo>
                  <a:lnTo>
                    <a:pt x="1048" y="3140"/>
                  </a:lnTo>
                  <a:lnTo>
                    <a:pt x="1046" y="3140"/>
                  </a:lnTo>
                  <a:lnTo>
                    <a:pt x="1046" y="3140"/>
                  </a:lnTo>
                  <a:lnTo>
                    <a:pt x="1046" y="3140"/>
                  </a:lnTo>
                  <a:lnTo>
                    <a:pt x="1046" y="3138"/>
                  </a:lnTo>
                  <a:lnTo>
                    <a:pt x="1046" y="3138"/>
                  </a:lnTo>
                  <a:lnTo>
                    <a:pt x="1046" y="3134"/>
                  </a:lnTo>
                  <a:lnTo>
                    <a:pt x="1046" y="3134"/>
                  </a:lnTo>
                  <a:lnTo>
                    <a:pt x="1046" y="3132"/>
                  </a:lnTo>
                  <a:lnTo>
                    <a:pt x="1046" y="3132"/>
                  </a:lnTo>
                  <a:lnTo>
                    <a:pt x="1046" y="3128"/>
                  </a:lnTo>
                  <a:lnTo>
                    <a:pt x="1046" y="3128"/>
                  </a:lnTo>
                  <a:lnTo>
                    <a:pt x="1046" y="3126"/>
                  </a:lnTo>
                  <a:lnTo>
                    <a:pt x="1046" y="3124"/>
                  </a:lnTo>
                  <a:lnTo>
                    <a:pt x="1046" y="3124"/>
                  </a:lnTo>
                  <a:lnTo>
                    <a:pt x="1046" y="3120"/>
                  </a:lnTo>
                  <a:lnTo>
                    <a:pt x="1046" y="3120"/>
                  </a:lnTo>
                  <a:lnTo>
                    <a:pt x="1044" y="3116"/>
                  </a:lnTo>
                  <a:lnTo>
                    <a:pt x="1044" y="3116"/>
                  </a:lnTo>
                  <a:lnTo>
                    <a:pt x="1044" y="3114"/>
                  </a:lnTo>
                  <a:lnTo>
                    <a:pt x="1044" y="3114"/>
                  </a:lnTo>
                  <a:lnTo>
                    <a:pt x="1046" y="3112"/>
                  </a:lnTo>
                  <a:lnTo>
                    <a:pt x="1046" y="3112"/>
                  </a:lnTo>
                  <a:lnTo>
                    <a:pt x="1046" y="3108"/>
                  </a:lnTo>
                  <a:lnTo>
                    <a:pt x="1046" y="3108"/>
                  </a:lnTo>
                  <a:lnTo>
                    <a:pt x="1046" y="3106"/>
                  </a:lnTo>
                  <a:lnTo>
                    <a:pt x="1046" y="3106"/>
                  </a:lnTo>
                  <a:lnTo>
                    <a:pt x="1048" y="3104"/>
                  </a:lnTo>
                  <a:lnTo>
                    <a:pt x="1048" y="3104"/>
                  </a:lnTo>
                  <a:lnTo>
                    <a:pt x="1048" y="3100"/>
                  </a:lnTo>
                  <a:lnTo>
                    <a:pt x="1048" y="3100"/>
                  </a:lnTo>
                  <a:lnTo>
                    <a:pt x="1048" y="3098"/>
                  </a:lnTo>
                  <a:lnTo>
                    <a:pt x="1048" y="3098"/>
                  </a:lnTo>
                  <a:lnTo>
                    <a:pt x="1050" y="3094"/>
                  </a:lnTo>
                  <a:lnTo>
                    <a:pt x="1050" y="3094"/>
                  </a:lnTo>
                  <a:lnTo>
                    <a:pt x="1050" y="3092"/>
                  </a:lnTo>
                  <a:lnTo>
                    <a:pt x="1050" y="3092"/>
                  </a:lnTo>
                  <a:lnTo>
                    <a:pt x="1052" y="3086"/>
                  </a:lnTo>
                  <a:lnTo>
                    <a:pt x="1052" y="3086"/>
                  </a:lnTo>
                  <a:lnTo>
                    <a:pt x="1050" y="3082"/>
                  </a:lnTo>
                  <a:lnTo>
                    <a:pt x="1050" y="3082"/>
                  </a:lnTo>
                  <a:lnTo>
                    <a:pt x="1050" y="3080"/>
                  </a:lnTo>
                  <a:lnTo>
                    <a:pt x="1050" y="3080"/>
                  </a:lnTo>
                  <a:lnTo>
                    <a:pt x="1050" y="3078"/>
                  </a:lnTo>
                  <a:lnTo>
                    <a:pt x="1050" y="3078"/>
                  </a:lnTo>
                  <a:lnTo>
                    <a:pt x="1050" y="3076"/>
                  </a:lnTo>
                  <a:lnTo>
                    <a:pt x="1050" y="3076"/>
                  </a:lnTo>
                  <a:lnTo>
                    <a:pt x="1050" y="3072"/>
                  </a:lnTo>
                  <a:lnTo>
                    <a:pt x="1050" y="3072"/>
                  </a:lnTo>
                  <a:lnTo>
                    <a:pt x="1048" y="3070"/>
                  </a:lnTo>
                  <a:lnTo>
                    <a:pt x="1048" y="3070"/>
                  </a:lnTo>
                  <a:lnTo>
                    <a:pt x="1048" y="3066"/>
                  </a:lnTo>
                  <a:lnTo>
                    <a:pt x="1048" y="3064"/>
                  </a:lnTo>
                  <a:lnTo>
                    <a:pt x="1048" y="3064"/>
                  </a:lnTo>
                  <a:lnTo>
                    <a:pt x="1048" y="3060"/>
                  </a:lnTo>
                  <a:lnTo>
                    <a:pt x="1048" y="3060"/>
                  </a:lnTo>
                  <a:lnTo>
                    <a:pt x="1048" y="3058"/>
                  </a:lnTo>
                  <a:lnTo>
                    <a:pt x="1048" y="3058"/>
                  </a:lnTo>
                  <a:lnTo>
                    <a:pt x="1048" y="3054"/>
                  </a:lnTo>
                  <a:lnTo>
                    <a:pt x="1048" y="3054"/>
                  </a:lnTo>
                  <a:lnTo>
                    <a:pt x="1048" y="3050"/>
                  </a:lnTo>
                  <a:lnTo>
                    <a:pt x="1048" y="3050"/>
                  </a:lnTo>
                  <a:lnTo>
                    <a:pt x="1048" y="3050"/>
                  </a:lnTo>
                  <a:lnTo>
                    <a:pt x="1048" y="3050"/>
                  </a:lnTo>
                  <a:lnTo>
                    <a:pt x="1048" y="3048"/>
                  </a:lnTo>
                  <a:lnTo>
                    <a:pt x="1048" y="3048"/>
                  </a:lnTo>
                  <a:lnTo>
                    <a:pt x="1050" y="3046"/>
                  </a:lnTo>
                  <a:lnTo>
                    <a:pt x="1050" y="3046"/>
                  </a:lnTo>
                  <a:lnTo>
                    <a:pt x="1050" y="3040"/>
                  </a:lnTo>
                  <a:lnTo>
                    <a:pt x="1052" y="3038"/>
                  </a:lnTo>
                  <a:lnTo>
                    <a:pt x="1052" y="3038"/>
                  </a:lnTo>
                  <a:lnTo>
                    <a:pt x="1050" y="3034"/>
                  </a:lnTo>
                  <a:lnTo>
                    <a:pt x="1050" y="3034"/>
                  </a:lnTo>
                  <a:lnTo>
                    <a:pt x="1050" y="3032"/>
                  </a:lnTo>
                  <a:lnTo>
                    <a:pt x="1050" y="3032"/>
                  </a:lnTo>
                  <a:lnTo>
                    <a:pt x="1052" y="3030"/>
                  </a:lnTo>
                  <a:lnTo>
                    <a:pt x="1052" y="3030"/>
                  </a:lnTo>
                  <a:lnTo>
                    <a:pt x="1052" y="3026"/>
                  </a:lnTo>
                  <a:lnTo>
                    <a:pt x="1052" y="3026"/>
                  </a:lnTo>
                  <a:lnTo>
                    <a:pt x="1052" y="3022"/>
                  </a:lnTo>
                  <a:lnTo>
                    <a:pt x="1052" y="3022"/>
                  </a:lnTo>
                  <a:lnTo>
                    <a:pt x="1052" y="3020"/>
                  </a:lnTo>
                  <a:lnTo>
                    <a:pt x="1052" y="3020"/>
                  </a:lnTo>
                  <a:lnTo>
                    <a:pt x="1052" y="3018"/>
                  </a:lnTo>
                  <a:lnTo>
                    <a:pt x="1052" y="3018"/>
                  </a:lnTo>
                  <a:lnTo>
                    <a:pt x="1054" y="3014"/>
                  </a:lnTo>
                  <a:lnTo>
                    <a:pt x="1054" y="3014"/>
                  </a:lnTo>
                  <a:lnTo>
                    <a:pt x="1052" y="3010"/>
                  </a:lnTo>
                  <a:lnTo>
                    <a:pt x="1052" y="3010"/>
                  </a:lnTo>
                  <a:lnTo>
                    <a:pt x="1052" y="3008"/>
                  </a:lnTo>
                  <a:lnTo>
                    <a:pt x="1052" y="3006"/>
                  </a:lnTo>
                  <a:lnTo>
                    <a:pt x="1052" y="3006"/>
                  </a:lnTo>
                  <a:lnTo>
                    <a:pt x="1052" y="3002"/>
                  </a:lnTo>
                  <a:lnTo>
                    <a:pt x="1052" y="3002"/>
                  </a:lnTo>
                  <a:lnTo>
                    <a:pt x="1052" y="3000"/>
                  </a:lnTo>
                  <a:lnTo>
                    <a:pt x="1052" y="3000"/>
                  </a:lnTo>
                  <a:lnTo>
                    <a:pt x="1054" y="2996"/>
                  </a:lnTo>
                  <a:lnTo>
                    <a:pt x="1054" y="2996"/>
                  </a:lnTo>
                  <a:lnTo>
                    <a:pt x="1054" y="2992"/>
                  </a:lnTo>
                  <a:lnTo>
                    <a:pt x="1054" y="2992"/>
                  </a:lnTo>
                  <a:lnTo>
                    <a:pt x="1052" y="2990"/>
                  </a:lnTo>
                  <a:lnTo>
                    <a:pt x="1052" y="2990"/>
                  </a:lnTo>
                  <a:lnTo>
                    <a:pt x="1052" y="2986"/>
                  </a:lnTo>
                  <a:lnTo>
                    <a:pt x="1052" y="2986"/>
                  </a:lnTo>
                  <a:lnTo>
                    <a:pt x="1052" y="2984"/>
                  </a:lnTo>
                  <a:lnTo>
                    <a:pt x="1052" y="2984"/>
                  </a:lnTo>
                  <a:lnTo>
                    <a:pt x="1052" y="2978"/>
                  </a:lnTo>
                  <a:lnTo>
                    <a:pt x="1052" y="2978"/>
                  </a:lnTo>
                  <a:lnTo>
                    <a:pt x="1052" y="2978"/>
                  </a:lnTo>
                  <a:lnTo>
                    <a:pt x="1052" y="2978"/>
                  </a:lnTo>
                  <a:lnTo>
                    <a:pt x="1052" y="2978"/>
                  </a:lnTo>
                  <a:lnTo>
                    <a:pt x="1052" y="2978"/>
                  </a:lnTo>
                  <a:lnTo>
                    <a:pt x="1054" y="2972"/>
                  </a:lnTo>
                  <a:lnTo>
                    <a:pt x="1054" y="2972"/>
                  </a:lnTo>
                  <a:lnTo>
                    <a:pt x="1054" y="2970"/>
                  </a:lnTo>
                  <a:lnTo>
                    <a:pt x="1054" y="2970"/>
                  </a:lnTo>
                  <a:lnTo>
                    <a:pt x="1054" y="2968"/>
                  </a:lnTo>
                  <a:lnTo>
                    <a:pt x="1054" y="2968"/>
                  </a:lnTo>
                  <a:lnTo>
                    <a:pt x="1054" y="2964"/>
                  </a:lnTo>
                  <a:lnTo>
                    <a:pt x="1054" y="2964"/>
                  </a:lnTo>
                  <a:lnTo>
                    <a:pt x="1054" y="2962"/>
                  </a:lnTo>
                  <a:lnTo>
                    <a:pt x="1054" y="2962"/>
                  </a:lnTo>
                  <a:lnTo>
                    <a:pt x="1054" y="2956"/>
                  </a:lnTo>
                  <a:lnTo>
                    <a:pt x="1054" y="2956"/>
                  </a:lnTo>
                  <a:lnTo>
                    <a:pt x="1056" y="2954"/>
                  </a:lnTo>
                  <a:lnTo>
                    <a:pt x="1054" y="2950"/>
                  </a:lnTo>
                  <a:lnTo>
                    <a:pt x="1054" y="2950"/>
                  </a:lnTo>
                  <a:lnTo>
                    <a:pt x="1052" y="2946"/>
                  </a:lnTo>
                  <a:lnTo>
                    <a:pt x="1052" y="2946"/>
                  </a:lnTo>
                  <a:lnTo>
                    <a:pt x="1052" y="2944"/>
                  </a:lnTo>
                  <a:lnTo>
                    <a:pt x="1052" y="2944"/>
                  </a:lnTo>
                  <a:lnTo>
                    <a:pt x="1052" y="2942"/>
                  </a:lnTo>
                  <a:lnTo>
                    <a:pt x="1052" y="2942"/>
                  </a:lnTo>
                  <a:lnTo>
                    <a:pt x="1050" y="2940"/>
                  </a:lnTo>
                  <a:lnTo>
                    <a:pt x="1050" y="2940"/>
                  </a:lnTo>
                  <a:lnTo>
                    <a:pt x="1050" y="2936"/>
                  </a:lnTo>
                  <a:lnTo>
                    <a:pt x="1050" y="2936"/>
                  </a:lnTo>
                  <a:lnTo>
                    <a:pt x="1048" y="2934"/>
                  </a:lnTo>
                  <a:lnTo>
                    <a:pt x="1048" y="2934"/>
                  </a:lnTo>
                  <a:lnTo>
                    <a:pt x="1048" y="2930"/>
                  </a:lnTo>
                  <a:lnTo>
                    <a:pt x="1048" y="2930"/>
                  </a:lnTo>
                  <a:lnTo>
                    <a:pt x="1048" y="2930"/>
                  </a:lnTo>
                  <a:lnTo>
                    <a:pt x="1048" y="2930"/>
                  </a:lnTo>
                  <a:lnTo>
                    <a:pt x="1050" y="2924"/>
                  </a:lnTo>
                  <a:lnTo>
                    <a:pt x="1050" y="2924"/>
                  </a:lnTo>
                  <a:lnTo>
                    <a:pt x="1050" y="2920"/>
                  </a:lnTo>
                  <a:lnTo>
                    <a:pt x="1050" y="2920"/>
                  </a:lnTo>
                  <a:lnTo>
                    <a:pt x="1050" y="2918"/>
                  </a:lnTo>
                  <a:lnTo>
                    <a:pt x="1050" y="2918"/>
                  </a:lnTo>
                  <a:lnTo>
                    <a:pt x="1050" y="2916"/>
                  </a:lnTo>
                  <a:lnTo>
                    <a:pt x="1050" y="2916"/>
                  </a:lnTo>
                  <a:lnTo>
                    <a:pt x="1052" y="2912"/>
                  </a:lnTo>
                  <a:lnTo>
                    <a:pt x="1052" y="2912"/>
                  </a:lnTo>
                  <a:lnTo>
                    <a:pt x="1052" y="2908"/>
                  </a:lnTo>
                  <a:lnTo>
                    <a:pt x="1052" y="2908"/>
                  </a:lnTo>
                  <a:lnTo>
                    <a:pt x="1052" y="2906"/>
                  </a:lnTo>
                  <a:lnTo>
                    <a:pt x="1052" y="2906"/>
                  </a:lnTo>
                  <a:lnTo>
                    <a:pt x="1052" y="2902"/>
                  </a:lnTo>
                  <a:lnTo>
                    <a:pt x="1052" y="2902"/>
                  </a:lnTo>
                  <a:lnTo>
                    <a:pt x="1052" y="2900"/>
                  </a:lnTo>
                  <a:lnTo>
                    <a:pt x="1052" y="2900"/>
                  </a:lnTo>
                  <a:lnTo>
                    <a:pt x="1054" y="2898"/>
                  </a:lnTo>
                  <a:lnTo>
                    <a:pt x="1054" y="2898"/>
                  </a:lnTo>
                  <a:lnTo>
                    <a:pt x="1054" y="2898"/>
                  </a:lnTo>
                  <a:lnTo>
                    <a:pt x="1056" y="2898"/>
                  </a:lnTo>
                  <a:lnTo>
                    <a:pt x="1056" y="2898"/>
                  </a:lnTo>
                  <a:lnTo>
                    <a:pt x="1058" y="2898"/>
                  </a:lnTo>
                  <a:lnTo>
                    <a:pt x="1058" y="2898"/>
                  </a:lnTo>
                  <a:lnTo>
                    <a:pt x="1060" y="2898"/>
                  </a:lnTo>
                  <a:lnTo>
                    <a:pt x="1060" y="2898"/>
                  </a:lnTo>
                  <a:lnTo>
                    <a:pt x="1062" y="2898"/>
                  </a:lnTo>
                  <a:lnTo>
                    <a:pt x="1062" y="2898"/>
                  </a:lnTo>
                  <a:lnTo>
                    <a:pt x="1066" y="2898"/>
                  </a:lnTo>
                  <a:lnTo>
                    <a:pt x="1066" y="2898"/>
                  </a:lnTo>
                  <a:lnTo>
                    <a:pt x="1068" y="2898"/>
                  </a:lnTo>
                  <a:lnTo>
                    <a:pt x="1068" y="2898"/>
                  </a:lnTo>
                  <a:lnTo>
                    <a:pt x="1072" y="2898"/>
                  </a:lnTo>
                  <a:lnTo>
                    <a:pt x="1072" y="2898"/>
                  </a:lnTo>
                  <a:lnTo>
                    <a:pt x="1076" y="2898"/>
                  </a:lnTo>
                  <a:lnTo>
                    <a:pt x="1078" y="2898"/>
                  </a:lnTo>
                  <a:lnTo>
                    <a:pt x="1078" y="2898"/>
                  </a:lnTo>
                  <a:lnTo>
                    <a:pt x="1080" y="2898"/>
                  </a:lnTo>
                  <a:lnTo>
                    <a:pt x="1080" y="2898"/>
                  </a:lnTo>
                  <a:lnTo>
                    <a:pt x="1082" y="2898"/>
                  </a:lnTo>
                  <a:lnTo>
                    <a:pt x="1082" y="2898"/>
                  </a:lnTo>
                  <a:lnTo>
                    <a:pt x="1082" y="2898"/>
                  </a:lnTo>
                  <a:lnTo>
                    <a:pt x="1084" y="2898"/>
                  </a:lnTo>
                  <a:lnTo>
                    <a:pt x="1084" y="2898"/>
                  </a:lnTo>
                  <a:lnTo>
                    <a:pt x="1088" y="2898"/>
                  </a:lnTo>
                  <a:lnTo>
                    <a:pt x="1088" y="2898"/>
                  </a:lnTo>
                  <a:lnTo>
                    <a:pt x="1088" y="2900"/>
                  </a:lnTo>
                  <a:lnTo>
                    <a:pt x="1088" y="2900"/>
                  </a:lnTo>
                  <a:lnTo>
                    <a:pt x="1098" y="2900"/>
                  </a:lnTo>
                  <a:lnTo>
                    <a:pt x="1098" y="2900"/>
                  </a:lnTo>
                  <a:lnTo>
                    <a:pt x="1098" y="2900"/>
                  </a:lnTo>
                  <a:lnTo>
                    <a:pt x="1098" y="2900"/>
                  </a:lnTo>
                  <a:lnTo>
                    <a:pt x="1100" y="2900"/>
                  </a:lnTo>
                  <a:lnTo>
                    <a:pt x="1100" y="2900"/>
                  </a:lnTo>
                  <a:lnTo>
                    <a:pt x="1108" y="2902"/>
                  </a:lnTo>
                  <a:lnTo>
                    <a:pt x="1108" y="2902"/>
                  </a:lnTo>
                  <a:lnTo>
                    <a:pt x="1110" y="2902"/>
                  </a:lnTo>
                  <a:lnTo>
                    <a:pt x="1110" y="2902"/>
                  </a:lnTo>
                  <a:lnTo>
                    <a:pt x="1114" y="2900"/>
                  </a:lnTo>
                  <a:lnTo>
                    <a:pt x="1114" y="2900"/>
                  </a:lnTo>
                  <a:lnTo>
                    <a:pt x="1116" y="2900"/>
                  </a:lnTo>
                  <a:lnTo>
                    <a:pt x="1116" y="2900"/>
                  </a:lnTo>
                  <a:lnTo>
                    <a:pt x="1124" y="2902"/>
                  </a:lnTo>
                  <a:lnTo>
                    <a:pt x="1124" y="2902"/>
                  </a:lnTo>
                  <a:lnTo>
                    <a:pt x="1126" y="2902"/>
                  </a:lnTo>
                  <a:lnTo>
                    <a:pt x="1128" y="2902"/>
                  </a:lnTo>
                  <a:lnTo>
                    <a:pt x="1128" y="2902"/>
                  </a:lnTo>
                  <a:lnTo>
                    <a:pt x="1130" y="2902"/>
                  </a:lnTo>
                  <a:lnTo>
                    <a:pt x="1130" y="2902"/>
                  </a:lnTo>
                  <a:lnTo>
                    <a:pt x="1136" y="2902"/>
                  </a:lnTo>
                  <a:lnTo>
                    <a:pt x="1136" y="2902"/>
                  </a:lnTo>
                  <a:lnTo>
                    <a:pt x="1142" y="2900"/>
                  </a:lnTo>
                  <a:lnTo>
                    <a:pt x="1142" y="2900"/>
                  </a:lnTo>
                  <a:lnTo>
                    <a:pt x="1146" y="2902"/>
                  </a:lnTo>
                  <a:lnTo>
                    <a:pt x="1146" y="2902"/>
                  </a:lnTo>
                  <a:lnTo>
                    <a:pt x="1148" y="2904"/>
                  </a:lnTo>
                  <a:lnTo>
                    <a:pt x="1154" y="2904"/>
                  </a:lnTo>
                  <a:lnTo>
                    <a:pt x="1154" y="2904"/>
                  </a:lnTo>
                  <a:lnTo>
                    <a:pt x="1158" y="2902"/>
                  </a:lnTo>
                  <a:lnTo>
                    <a:pt x="1158" y="2902"/>
                  </a:lnTo>
                  <a:lnTo>
                    <a:pt x="1166" y="2904"/>
                  </a:lnTo>
                  <a:lnTo>
                    <a:pt x="1166" y="2904"/>
                  </a:lnTo>
                  <a:lnTo>
                    <a:pt x="1172" y="2904"/>
                  </a:lnTo>
                  <a:lnTo>
                    <a:pt x="1172" y="2904"/>
                  </a:lnTo>
                  <a:lnTo>
                    <a:pt x="1174" y="2904"/>
                  </a:lnTo>
                  <a:lnTo>
                    <a:pt x="1174" y="2904"/>
                  </a:lnTo>
                  <a:lnTo>
                    <a:pt x="1178" y="2906"/>
                  </a:lnTo>
                  <a:lnTo>
                    <a:pt x="1178" y="2906"/>
                  </a:lnTo>
                  <a:lnTo>
                    <a:pt x="1182" y="2904"/>
                  </a:lnTo>
                  <a:lnTo>
                    <a:pt x="1182" y="2904"/>
                  </a:lnTo>
                  <a:lnTo>
                    <a:pt x="1184" y="2904"/>
                  </a:lnTo>
                  <a:lnTo>
                    <a:pt x="1184" y="2904"/>
                  </a:lnTo>
                  <a:lnTo>
                    <a:pt x="1190" y="2902"/>
                  </a:lnTo>
                  <a:lnTo>
                    <a:pt x="1190" y="2902"/>
                  </a:lnTo>
                  <a:lnTo>
                    <a:pt x="1192" y="2902"/>
                  </a:lnTo>
                  <a:lnTo>
                    <a:pt x="1192" y="2902"/>
                  </a:lnTo>
                  <a:lnTo>
                    <a:pt x="1194" y="2902"/>
                  </a:lnTo>
                  <a:lnTo>
                    <a:pt x="1194" y="2902"/>
                  </a:lnTo>
                  <a:lnTo>
                    <a:pt x="1196" y="2902"/>
                  </a:lnTo>
                  <a:lnTo>
                    <a:pt x="1196" y="2902"/>
                  </a:lnTo>
                  <a:lnTo>
                    <a:pt x="1200" y="2904"/>
                  </a:lnTo>
                  <a:lnTo>
                    <a:pt x="1200" y="2904"/>
                  </a:lnTo>
                  <a:lnTo>
                    <a:pt x="1202" y="2904"/>
                  </a:lnTo>
                  <a:lnTo>
                    <a:pt x="1202" y="2904"/>
                  </a:lnTo>
                  <a:lnTo>
                    <a:pt x="1208" y="2904"/>
                  </a:lnTo>
                  <a:lnTo>
                    <a:pt x="1208" y="2904"/>
                  </a:lnTo>
                  <a:lnTo>
                    <a:pt x="1212" y="2902"/>
                  </a:lnTo>
                  <a:lnTo>
                    <a:pt x="1212" y="2902"/>
                  </a:lnTo>
                  <a:lnTo>
                    <a:pt x="1214" y="2902"/>
                  </a:lnTo>
                  <a:lnTo>
                    <a:pt x="1216" y="2902"/>
                  </a:lnTo>
                  <a:lnTo>
                    <a:pt x="1216" y="2902"/>
                  </a:lnTo>
                  <a:lnTo>
                    <a:pt x="1220" y="2902"/>
                  </a:lnTo>
                  <a:lnTo>
                    <a:pt x="1220" y="2902"/>
                  </a:lnTo>
                  <a:lnTo>
                    <a:pt x="1220" y="2902"/>
                  </a:lnTo>
                  <a:lnTo>
                    <a:pt x="1220" y="2902"/>
                  </a:lnTo>
                  <a:lnTo>
                    <a:pt x="1224" y="2904"/>
                  </a:lnTo>
                  <a:lnTo>
                    <a:pt x="1224" y="2904"/>
                  </a:lnTo>
                  <a:lnTo>
                    <a:pt x="1226" y="2904"/>
                  </a:lnTo>
                  <a:lnTo>
                    <a:pt x="1226" y="2904"/>
                  </a:lnTo>
                  <a:lnTo>
                    <a:pt x="1228" y="2904"/>
                  </a:lnTo>
                  <a:lnTo>
                    <a:pt x="1228" y="2904"/>
                  </a:lnTo>
                  <a:lnTo>
                    <a:pt x="1230" y="2906"/>
                  </a:lnTo>
                  <a:lnTo>
                    <a:pt x="1230" y="2906"/>
                  </a:lnTo>
                  <a:lnTo>
                    <a:pt x="1234" y="2906"/>
                  </a:lnTo>
                  <a:lnTo>
                    <a:pt x="1234" y="2906"/>
                  </a:lnTo>
                  <a:lnTo>
                    <a:pt x="1234" y="2906"/>
                  </a:lnTo>
                  <a:lnTo>
                    <a:pt x="1234" y="2906"/>
                  </a:lnTo>
                  <a:lnTo>
                    <a:pt x="1238" y="2906"/>
                  </a:lnTo>
                  <a:lnTo>
                    <a:pt x="1238" y="2906"/>
                  </a:lnTo>
                  <a:lnTo>
                    <a:pt x="1240" y="2906"/>
                  </a:lnTo>
                  <a:lnTo>
                    <a:pt x="1240" y="2906"/>
                  </a:lnTo>
                  <a:lnTo>
                    <a:pt x="1242" y="2904"/>
                  </a:lnTo>
                  <a:lnTo>
                    <a:pt x="1244" y="2904"/>
                  </a:lnTo>
                  <a:lnTo>
                    <a:pt x="1244" y="2904"/>
                  </a:lnTo>
                  <a:lnTo>
                    <a:pt x="1244" y="2904"/>
                  </a:lnTo>
                  <a:lnTo>
                    <a:pt x="1244" y="2904"/>
                  </a:lnTo>
                  <a:lnTo>
                    <a:pt x="1248" y="2906"/>
                  </a:lnTo>
                  <a:lnTo>
                    <a:pt x="1248" y="2906"/>
                  </a:lnTo>
                  <a:lnTo>
                    <a:pt x="1252" y="2906"/>
                  </a:lnTo>
                  <a:lnTo>
                    <a:pt x="1252" y="2906"/>
                  </a:lnTo>
                  <a:lnTo>
                    <a:pt x="1254" y="2906"/>
                  </a:lnTo>
                  <a:lnTo>
                    <a:pt x="1256" y="2906"/>
                  </a:lnTo>
                  <a:lnTo>
                    <a:pt x="1256" y="2906"/>
                  </a:lnTo>
                  <a:lnTo>
                    <a:pt x="1260" y="2906"/>
                  </a:lnTo>
                  <a:lnTo>
                    <a:pt x="1260" y="2906"/>
                  </a:lnTo>
                  <a:lnTo>
                    <a:pt x="1264" y="2906"/>
                  </a:lnTo>
                  <a:lnTo>
                    <a:pt x="1264" y="2906"/>
                  </a:lnTo>
                  <a:lnTo>
                    <a:pt x="1266" y="2906"/>
                  </a:lnTo>
                  <a:lnTo>
                    <a:pt x="1266" y="2906"/>
                  </a:lnTo>
                  <a:lnTo>
                    <a:pt x="1268" y="2906"/>
                  </a:lnTo>
                  <a:lnTo>
                    <a:pt x="1268" y="2906"/>
                  </a:lnTo>
                  <a:lnTo>
                    <a:pt x="1270" y="2904"/>
                  </a:lnTo>
                  <a:lnTo>
                    <a:pt x="1270" y="2904"/>
                  </a:lnTo>
                  <a:lnTo>
                    <a:pt x="1274" y="2904"/>
                  </a:lnTo>
                  <a:lnTo>
                    <a:pt x="1276" y="2904"/>
                  </a:lnTo>
                  <a:lnTo>
                    <a:pt x="1276" y="2904"/>
                  </a:lnTo>
                  <a:lnTo>
                    <a:pt x="1278" y="2904"/>
                  </a:lnTo>
                  <a:lnTo>
                    <a:pt x="1278" y="2904"/>
                  </a:lnTo>
                  <a:lnTo>
                    <a:pt x="1280" y="2904"/>
                  </a:lnTo>
                  <a:lnTo>
                    <a:pt x="1280" y="2904"/>
                  </a:lnTo>
                  <a:lnTo>
                    <a:pt x="1280" y="2904"/>
                  </a:lnTo>
                  <a:lnTo>
                    <a:pt x="1288" y="2906"/>
                  </a:lnTo>
                  <a:lnTo>
                    <a:pt x="1288" y="2906"/>
                  </a:lnTo>
                  <a:lnTo>
                    <a:pt x="1290" y="2906"/>
                  </a:lnTo>
                  <a:lnTo>
                    <a:pt x="1290" y="2906"/>
                  </a:lnTo>
                  <a:lnTo>
                    <a:pt x="1294" y="2904"/>
                  </a:lnTo>
                  <a:lnTo>
                    <a:pt x="1294" y="2904"/>
                  </a:lnTo>
                  <a:lnTo>
                    <a:pt x="1296" y="2904"/>
                  </a:lnTo>
                  <a:lnTo>
                    <a:pt x="1296" y="2904"/>
                  </a:lnTo>
                  <a:lnTo>
                    <a:pt x="1296" y="2904"/>
                  </a:lnTo>
                  <a:lnTo>
                    <a:pt x="1298" y="2904"/>
                  </a:lnTo>
                  <a:lnTo>
                    <a:pt x="1298" y="2904"/>
                  </a:lnTo>
                  <a:lnTo>
                    <a:pt x="1302" y="2904"/>
                  </a:lnTo>
                  <a:lnTo>
                    <a:pt x="1302" y="2904"/>
                  </a:lnTo>
                  <a:lnTo>
                    <a:pt x="1304" y="2902"/>
                  </a:lnTo>
                  <a:lnTo>
                    <a:pt x="1304" y="2902"/>
                  </a:lnTo>
                  <a:lnTo>
                    <a:pt x="1306" y="2902"/>
                  </a:lnTo>
                  <a:lnTo>
                    <a:pt x="1306" y="2902"/>
                  </a:lnTo>
                  <a:lnTo>
                    <a:pt x="1308" y="2902"/>
                  </a:lnTo>
                  <a:lnTo>
                    <a:pt x="1308" y="2902"/>
                  </a:lnTo>
                  <a:lnTo>
                    <a:pt x="1312" y="2902"/>
                  </a:lnTo>
                  <a:lnTo>
                    <a:pt x="1312" y="2902"/>
                  </a:lnTo>
                  <a:lnTo>
                    <a:pt x="1314" y="2904"/>
                  </a:lnTo>
                  <a:lnTo>
                    <a:pt x="1314" y="2904"/>
                  </a:lnTo>
                  <a:lnTo>
                    <a:pt x="1318" y="2906"/>
                  </a:lnTo>
                  <a:lnTo>
                    <a:pt x="1318" y="2906"/>
                  </a:lnTo>
                  <a:lnTo>
                    <a:pt x="1326" y="2906"/>
                  </a:lnTo>
                  <a:lnTo>
                    <a:pt x="1326" y="2906"/>
                  </a:lnTo>
                  <a:lnTo>
                    <a:pt x="1328" y="2906"/>
                  </a:lnTo>
                  <a:lnTo>
                    <a:pt x="1328" y="2906"/>
                  </a:lnTo>
                  <a:lnTo>
                    <a:pt x="1332" y="2904"/>
                  </a:lnTo>
                  <a:lnTo>
                    <a:pt x="1332" y="2904"/>
                  </a:lnTo>
                  <a:lnTo>
                    <a:pt x="1332" y="2904"/>
                  </a:lnTo>
                  <a:lnTo>
                    <a:pt x="1338" y="2904"/>
                  </a:lnTo>
                  <a:lnTo>
                    <a:pt x="1338" y="2904"/>
                  </a:lnTo>
                  <a:lnTo>
                    <a:pt x="1346" y="2904"/>
                  </a:lnTo>
                  <a:lnTo>
                    <a:pt x="1346" y="2904"/>
                  </a:lnTo>
                  <a:lnTo>
                    <a:pt x="1348" y="2904"/>
                  </a:lnTo>
                  <a:lnTo>
                    <a:pt x="1348" y="2904"/>
                  </a:lnTo>
                  <a:lnTo>
                    <a:pt x="1352" y="2904"/>
                  </a:lnTo>
                  <a:lnTo>
                    <a:pt x="1352" y="2904"/>
                  </a:lnTo>
                  <a:lnTo>
                    <a:pt x="1354" y="2906"/>
                  </a:lnTo>
                  <a:lnTo>
                    <a:pt x="1354" y="2906"/>
                  </a:lnTo>
                  <a:lnTo>
                    <a:pt x="1358" y="2906"/>
                  </a:lnTo>
                  <a:lnTo>
                    <a:pt x="1358" y="2906"/>
                  </a:lnTo>
                  <a:lnTo>
                    <a:pt x="1362" y="2906"/>
                  </a:lnTo>
                  <a:lnTo>
                    <a:pt x="1362" y="2906"/>
                  </a:lnTo>
                  <a:lnTo>
                    <a:pt x="1364" y="2904"/>
                  </a:lnTo>
                  <a:lnTo>
                    <a:pt x="1364" y="2904"/>
                  </a:lnTo>
                  <a:lnTo>
                    <a:pt x="1366" y="2906"/>
                  </a:lnTo>
                  <a:lnTo>
                    <a:pt x="1366" y="2906"/>
                  </a:lnTo>
                  <a:lnTo>
                    <a:pt x="1368" y="2906"/>
                  </a:lnTo>
                  <a:lnTo>
                    <a:pt x="1368" y="2906"/>
                  </a:lnTo>
                  <a:lnTo>
                    <a:pt x="1376" y="2906"/>
                  </a:lnTo>
                  <a:lnTo>
                    <a:pt x="1376" y="2906"/>
                  </a:lnTo>
                  <a:lnTo>
                    <a:pt x="1380" y="2906"/>
                  </a:lnTo>
                  <a:lnTo>
                    <a:pt x="1382" y="2906"/>
                  </a:lnTo>
                  <a:lnTo>
                    <a:pt x="1382" y="2906"/>
                  </a:lnTo>
                  <a:lnTo>
                    <a:pt x="1386" y="2906"/>
                  </a:lnTo>
                  <a:lnTo>
                    <a:pt x="1386" y="2906"/>
                  </a:lnTo>
                  <a:lnTo>
                    <a:pt x="1388" y="2906"/>
                  </a:lnTo>
                  <a:lnTo>
                    <a:pt x="1388" y="2906"/>
                  </a:lnTo>
                  <a:lnTo>
                    <a:pt x="1390" y="2908"/>
                  </a:lnTo>
                  <a:lnTo>
                    <a:pt x="1390" y="2908"/>
                  </a:lnTo>
                  <a:lnTo>
                    <a:pt x="1392" y="2908"/>
                  </a:lnTo>
                  <a:lnTo>
                    <a:pt x="1392" y="2908"/>
                  </a:lnTo>
                  <a:lnTo>
                    <a:pt x="1394" y="2910"/>
                  </a:lnTo>
                  <a:lnTo>
                    <a:pt x="1394" y="2910"/>
                  </a:lnTo>
                  <a:lnTo>
                    <a:pt x="1394" y="2912"/>
                  </a:lnTo>
                  <a:lnTo>
                    <a:pt x="1394" y="2912"/>
                  </a:lnTo>
                  <a:lnTo>
                    <a:pt x="1394" y="2914"/>
                  </a:lnTo>
                  <a:lnTo>
                    <a:pt x="1394" y="2914"/>
                  </a:lnTo>
                  <a:lnTo>
                    <a:pt x="1394" y="2916"/>
                  </a:lnTo>
                  <a:lnTo>
                    <a:pt x="1394" y="2916"/>
                  </a:lnTo>
                  <a:lnTo>
                    <a:pt x="1394" y="2918"/>
                  </a:lnTo>
                  <a:lnTo>
                    <a:pt x="1394" y="2918"/>
                  </a:lnTo>
                  <a:lnTo>
                    <a:pt x="1394" y="2922"/>
                  </a:lnTo>
                  <a:lnTo>
                    <a:pt x="1394" y="2924"/>
                  </a:lnTo>
                  <a:lnTo>
                    <a:pt x="1394" y="2924"/>
                  </a:lnTo>
                  <a:lnTo>
                    <a:pt x="1394" y="2928"/>
                  </a:lnTo>
                  <a:lnTo>
                    <a:pt x="1394" y="2928"/>
                  </a:lnTo>
                  <a:lnTo>
                    <a:pt x="1394" y="2928"/>
                  </a:lnTo>
                  <a:lnTo>
                    <a:pt x="1394" y="2928"/>
                  </a:lnTo>
                  <a:lnTo>
                    <a:pt x="1394" y="2930"/>
                  </a:lnTo>
                  <a:lnTo>
                    <a:pt x="1394" y="2930"/>
                  </a:lnTo>
                  <a:lnTo>
                    <a:pt x="1392" y="2934"/>
                  </a:lnTo>
                  <a:lnTo>
                    <a:pt x="1392" y="2934"/>
                  </a:lnTo>
                  <a:lnTo>
                    <a:pt x="1392" y="2938"/>
                  </a:lnTo>
                  <a:lnTo>
                    <a:pt x="1392" y="2938"/>
                  </a:lnTo>
                  <a:lnTo>
                    <a:pt x="1392" y="2940"/>
                  </a:lnTo>
                  <a:lnTo>
                    <a:pt x="1392" y="2940"/>
                  </a:lnTo>
                  <a:lnTo>
                    <a:pt x="1390" y="2942"/>
                  </a:lnTo>
                  <a:lnTo>
                    <a:pt x="1390" y="2942"/>
                  </a:lnTo>
                  <a:lnTo>
                    <a:pt x="1390" y="2944"/>
                  </a:lnTo>
                  <a:lnTo>
                    <a:pt x="1390" y="2944"/>
                  </a:lnTo>
                  <a:lnTo>
                    <a:pt x="1390" y="2948"/>
                  </a:lnTo>
                  <a:lnTo>
                    <a:pt x="1390" y="2948"/>
                  </a:lnTo>
                  <a:lnTo>
                    <a:pt x="1390" y="2950"/>
                  </a:lnTo>
                  <a:lnTo>
                    <a:pt x="1390" y="2950"/>
                  </a:lnTo>
                  <a:lnTo>
                    <a:pt x="1390" y="2952"/>
                  </a:lnTo>
                  <a:lnTo>
                    <a:pt x="1390" y="2952"/>
                  </a:lnTo>
                  <a:lnTo>
                    <a:pt x="1388" y="2956"/>
                  </a:lnTo>
                  <a:lnTo>
                    <a:pt x="1388" y="2956"/>
                  </a:lnTo>
                  <a:lnTo>
                    <a:pt x="1388" y="2958"/>
                  </a:lnTo>
                  <a:lnTo>
                    <a:pt x="1388" y="2958"/>
                  </a:lnTo>
                  <a:lnTo>
                    <a:pt x="1388" y="2962"/>
                  </a:lnTo>
                  <a:lnTo>
                    <a:pt x="1388" y="2962"/>
                  </a:lnTo>
                  <a:lnTo>
                    <a:pt x="1390" y="2966"/>
                  </a:lnTo>
                  <a:lnTo>
                    <a:pt x="1390" y="2968"/>
                  </a:lnTo>
                  <a:lnTo>
                    <a:pt x="1390" y="2968"/>
                  </a:lnTo>
                  <a:lnTo>
                    <a:pt x="1392" y="2972"/>
                  </a:lnTo>
                  <a:lnTo>
                    <a:pt x="1392" y="2972"/>
                  </a:lnTo>
                  <a:lnTo>
                    <a:pt x="1392" y="2974"/>
                  </a:lnTo>
                  <a:lnTo>
                    <a:pt x="1392" y="2974"/>
                  </a:lnTo>
                  <a:lnTo>
                    <a:pt x="1392" y="2976"/>
                  </a:lnTo>
                  <a:lnTo>
                    <a:pt x="1392" y="2976"/>
                  </a:lnTo>
                  <a:lnTo>
                    <a:pt x="1392" y="2980"/>
                  </a:lnTo>
                  <a:lnTo>
                    <a:pt x="1392" y="2980"/>
                  </a:lnTo>
                  <a:lnTo>
                    <a:pt x="1394" y="2982"/>
                  </a:lnTo>
                  <a:lnTo>
                    <a:pt x="1394" y="2982"/>
                  </a:lnTo>
                  <a:lnTo>
                    <a:pt x="1394" y="2984"/>
                  </a:lnTo>
                  <a:lnTo>
                    <a:pt x="1394" y="2984"/>
                  </a:lnTo>
                  <a:lnTo>
                    <a:pt x="1394" y="2986"/>
                  </a:lnTo>
                  <a:lnTo>
                    <a:pt x="1394" y="2986"/>
                  </a:lnTo>
                  <a:lnTo>
                    <a:pt x="1392" y="2990"/>
                  </a:lnTo>
                  <a:lnTo>
                    <a:pt x="1392" y="2990"/>
                  </a:lnTo>
                  <a:lnTo>
                    <a:pt x="1394" y="2994"/>
                  </a:lnTo>
                  <a:lnTo>
                    <a:pt x="1394" y="2994"/>
                  </a:lnTo>
                  <a:lnTo>
                    <a:pt x="1394" y="2996"/>
                  </a:lnTo>
                  <a:lnTo>
                    <a:pt x="1394" y="2996"/>
                  </a:lnTo>
                  <a:lnTo>
                    <a:pt x="1394" y="2998"/>
                  </a:lnTo>
                  <a:lnTo>
                    <a:pt x="1394" y="2998"/>
                  </a:lnTo>
                  <a:lnTo>
                    <a:pt x="1392" y="3000"/>
                  </a:lnTo>
                  <a:lnTo>
                    <a:pt x="1392" y="3000"/>
                  </a:lnTo>
                  <a:lnTo>
                    <a:pt x="1392" y="3002"/>
                  </a:lnTo>
                  <a:lnTo>
                    <a:pt x="1392" y="3002"/>
                  </a:lnTo>
                  <a:lnTo>
                    <a:pt x="1390" y="3004"/>
                  </a:lnTo>
                  <a:lnTo>
                    <a:pt x="1390" y="3004"/>
                  </a:lnTo>
                  <a:lnTo>
                    <a:pt x="1390" y="3010"/>
                  </a:lnTo>
                  <a:lnTo>
                    <a:pt x="1388" y="3012"/>
                  </a:lnTo>
                  <a:lnTo>
                    <a:pt x="1388" y="3012"/>
                  </a:lnTo>
                  <a:lnTo>
                    <a:pt x="1390" y="3016"/>
                  </a:lnTo>
                  <a:lnTo>
                    <a:pt x="1390" y="3016"/>
                  </a:lnTo>
                  <a:lnTo>
                    <a:pt x="1390" y="3018"/>
                  </a:lnTo>
                  <a:lnTo>
                    <a:pt x="1390" y="3018"/>
                  </a:lnTo>
                  <a:lnTo>
                    <a:pt x="1390" y="3020"/>
                  </a:lnTo>
                  <a:lnTo>
                    <a:pt x="1390" y="3020"/>
                  </a:lnTo>
                  <a:lnTo>
                    <a:pt x="1390" y="3024"/>
                  </a:lnTo>
                  <a:lnTo>
                    <a:pt x="1390" y="3024"/>
                  </a:lnTo>
                  <a:lnTo>
                    <a:pt x="1388" y="3026"/>
                  </a:lnTo>
                  <a:lnTo>
                    <a:pt x="1388" y="3026"/>
                  </a:lnTo>
                  <a:lnTo>
                    <a:pt x="1388" y="3030"/>
                  </a:lnTo>
                  <a:lnTo>
                    <a:pt x="1388" y="3030"/>
                  </a:lnTo>
                  <a:lnTo>
                    <a:pt x="1388" y="3032"/>
                  </a:lnTo>
                  <a:lnTo>
                    <a:pt x="1388" y="3032"/>
                  </a:lnTo>
                  <a:lnTo>
                    <a:pt x="1388" y="3036"/>
                  </a:lnTo>
                  <a:lnTo>
                    <a:pt x="1388" y="3036"/>
                  </a:lnTo>
                  <a:lnTo>
                    <a:pt x="1388" y="3038"/>
                  </a:lnTo>
                  <a:lnTo>
                    <a:pt x="1388" y="3038"/>
                  </a:lnTo>
                  <a:lnTo>
                    <a:pt x="1388" y="3042"/>
                  </a:lnTo>
                  <a:lnTo>
                    <a:pt x="1388" y="3042"/>
                  </a:lnTo>
                  <a:lnTo>
                    <a:pt x="1388" y="3046"/>
                  </a:lnTo>
                  <a:lnTo>
                    <a:pt x="1388" y="3046"/>
                  </a:lnTo>
                  <a:lnTo>
                    <a:pt x="1390" y="3048"/>
                  </a:lnTo>
                  <a:lnTo>
                    <a:pt x="1390" y="3048"/>
                  </a:lnTo>
                  <a:lnTo>
                    <a:pt x="1390" y="3050"/>
                  </a:lnTo>
                  <a:lnTo>
                    <a:pt x="1390" y="3050"/>
                  </a:lnTo>
                  <a:lnTo>
                    <a:pt x="1388" y="3054"/>
                  </a:lnTo>
                  <a:lnTo>
                    <a:pt x="1388" y="3054"/>
                  </a:lnTo>
                  <a:lnTo>
                    <a:pt x="1388" y="3056"/>
                  </a:lnTo>
                  <a:lnTo>
                    <a:pt x="1388" y="3056"/>
                  </a:lnTo>
                  <a:lnTo>
                    <a:pt x="1390" y="3060"/>
                  </a:lnTo>
                  <a:lnTo>
                    <a:pt x="1390" y="3060"/>
                  </a:lnTo>
                  <a:lnTo>
                    <a:pt x="1390" y="3064"/>
                  </a:lnTo>
                  <a:lnTo>
                    <a:pt x="1390" y="3064"/>
                  </a:lnTo>
                  <a:lnTo>
                    <a:pt x="1392" y="3064"/>
                  </a:lnTo>
                  <a:lnTo>
                    <a:pt x="1392" y="3064"/>
                  </a:lnTo>
                  <a:lnTo>
                    <a:pt x="1392" y="3070"/>
                  </a:lnTo>
                  <a:lnTo>
                    <a:pt x="1392" y="3070"/>
                  </a:lnTo>
                  <a:lnTo>
                    <a:pt x="1392" y="3070"/>
                  </a:lnTo>
                  <a:lnTo>
                    <a:pt x="1392" y="3072"/>
                  </a:lnTo>
                  <a:lnTo>
                    <a:pt x="1392" y="3072"/>
                  </a:lnTo>
                  <a:lnTo>
                    <a:pt x="1390" y="3076"/>
                  </a:lnTo>
                  <a:lnTo>
                    <a:pt x="1390" y="3076"/>
                  </a:lnTo>
                  <a:lnTo>
                    <a:pt x="1392" y="3080"/>
                  </a:lnTo>
                  <a:lnTo>
                    <a:pt x="1392" y="3080"/>
                  </a:lnTo>
                  <a:lnTo>
                    <a:pt x="1392" y="3082"/>
                  </a:lnTo>
                  <a:lnTo>
                    <a:pt x="1392" y="3082"/>
                  </a:lnTo>
                  <a:lnTo>
                    <a:pt x="1392" y="3084"/>
                  </a:lnTo>
                  <a:lnTo>
                    <a:pt x="1392" y="3084"/>
                  </a:lnTo>
                  <a:lnTo>
                    <a:pt x="1392" y="3088"/>
                  </a:lnTo>
                  <a:lnTo>
                    <a:pt x="1392" y="3088"/>
                  </a:lnTo>
                  <a:lnTo>
                    <a:pt x="1392" y="3090"/>
                  </a:lnTo>
                  <a:lnTo>
                    <a:pt x="1392" y="3090"/>
                  </a:lnTo>
                  <a:lnTo>
                    <a:pt x="1392" y="3094"/>
                  </a:lnTo>
                  <a:lnTo>
                    <a:pt x="1392" y="3094"/>
                  </a:lnTo>
                  <a:lnTo>
                    <a:pt x="1392" y="3100"/>
                  </a:lnTo>
                  <a:lnTo>
                    <a:pt x="1392" y="3106"/>
                  </a:lnTo>
                  <a:lnTo>
                    <a:pt x="1392" y="3106"/>
                  </a:lnTo>
                  <a:lnTo>
                    <a:pt x="1392" y="3108"/>
                  </a:lnTo>
                  <a:lnTo>
                    <a:pt x="1392" y="3108"/>
                  </a:lnTo>
                  <a:lnTo>
                    <a:pt x="1390" y="3112"/>
                  </a:lnTo>
                  <a:lnTo>
                    <a:pt x="1390" y="3112"/>
                  </a:lnTo>
                  <a:lnTo>
                    <a:pt x="1392" y="3116"/>
                  </a:lnTo>
                  <a:lnTo>
                    <a:pt x="1392" y="3116"/>
                  </a:lnTo>
                  <a:lnTo>
                    <a:pt x="1392" y="3118"/>
                  </a:lnTo>
                  <a:lnTo>
                    <a:pt x="1392" y="3118"/>
                  </a:lnTo>
                  <a:lnTo>
                    <a:pt x="1392" y="3118"/>
                  </a:lnTo>
                  <a:lnTo>
                    <a:pt x="1392" y="3118"/>
                  </a:lnTo>
                  <a:lnTo>
                    <a:pt x="1390" y="3122"/>
                  </a:lnTo>
                  <a:lnTo>
                    <a:pt x="1390" y="3122"/>
                  </a:lnTo>
                  <a:lnTo>
                    <a:pt x="1392" y="3126"/>
                  </a:lnTo>
                  <a:lnTo>
                    <a:pt x="1392" y="3126"/>
                  </a:lnTo>
                  <a:lnTo>
                    <a:pt x="1392" y="3128"/>
                  </a:lnTo>
                  <a:lnTo>
                    <a:pt x="1392" y="3128"/>
                  </a:lnTo>
                  <a:lnTo>
                    <a:pt x="1392" y="3132"/>
                  </a:lnTo>
                  <a:lnTo>
                    <a:pt x="1392" y="3132"/>
                  </a:lnTo>
                  <a:lnTo>
                    <a:pt x="1392" y="3134"/>
                  </a:lnTo>
                  <a:lnTo>
                    <a:pt x="1392" y="3134"/>
                  </a:lnTo>
                  <a:lnTo>
                    <a:pt x="1392" y="3138"/>
                  </a:lnTo>
                  <a:lnTo>
                    <a:pt x="1392" y="3138"/>
                  </a:lnTo>
                  <a:lnTo>
                    <a:pt x="1392" y="3140"/>
                  </a:lnTo>
                  <a:lnTo>
                    <a:pt x="1392" y="3140"/>
                  </a:lnTo>
                  <a:lnTo>
                    <a:pt x="1392" y="3144"/>
                  </a:lnTo>
                  <a:lnTo>
                    <a:pt x="1392" y="3144"/>
                  </a:lnTo>
                  <a:lnTo>
                    <a:pt x="1392" y="3144"/>
                  </a:lnTo>
                  <a:lnTo>
                    <a:pt x="1392" y="3144"/>
                  </a:lnTo>
                  <a:lnTo>
                    <a:pt x="1390" y="3144"/>
                  </a:lnTo>
                  <a:lnTo>
                    <a:pt x="1390" y="3144"/>
                  </a:lnTo>
                  <a:lnTo>
                    <a:pt x="1388" y="3144"/>
                  </a:lnTo>
                  <a:lnTo>
                    <a:pt x="1388" y="3144"/>
                  </a:lnTo>
                  <a:lnTo>
                    <a:pt x="1384" y="3144"/>
                  </a:lnTo>
                  <a:lnTo>
                    <a:pt x="1384" y="3144"/>
                  </a:lnTo>
                  <a:lnTo>
                    <a:pt x="1382" y="3142"/>
                  </a:lnTo>
                  <a:lnTo>
                    <a:pt x="1382" y="3142"/>
                  </a:lnTo>
                  <a:lnTo>
                    <a:pt x="1380" y="3142"/>
                  </a:lnTo>
                  <a:lnTo>
                    <a:pt x="1380" y="3142"/>
                  </a:lnTo>
                  <a:lnTo>
                    <a:pt x="1378" y="3142"/>
                  </a:lnTo>
                  <a:lnTo>
                    <a:pt x="1376" y="3142"/>
                  </a:lnTo>
                  <a:lnTo>
                    <a:pt x="1376" y="3142"/>
                  </a:lnTo>
                  <a:lnTo>
                    <a:pt x="1374" y="3142"/>
                  </a:lnTo>
                  <a:lnTo>
                    <a:pt x="1374" y="3142"/>
                  </a:lnTo>
                  <a:lnTo>
                    <a:pt x="1372" y="3142"/>
                  </a:lnTo>
                  <a:lnTo>
                    <a:pt x="1372" y="3142"/>
                  </a:lnTo>
                  <a:lnTo>
                    <a:pt x="1370" y="3142"/>
                  </a:lnTo>
                  <a:lnTo>
                    <a:pt x="1370" y="3142"/>
                  </a:lnTo>
                  <a:lnTo>
                    <a:pt x="1368" y="3140"/>
                  </a:lnTo>
                  <a:lnTo>
                    <a:pt x="1368" y="3140"/>
                  </a:lnTo>
                  <a:lnTo>
                    <a:pt x="1366" y="3138"/>
                  </a:lnTo>
                  <a:lnTo>
                    <a:pt x="1366" y="3138"/>
                  </a:lnTo>
                  <a:lnTo>
                    <a:pt x="1358" y="3138"/>
                  </a:lnTo>
                  <a:lnTo>
                    <a:pt x="1358" y="3138"/>
                  </a:lnTo>
                  <a:lnTo>
                    <a:pt x="1354" y="3140"/>
                  </a:lnTo>
                  <a:lnTo>
                    <a:pt x="1354" y="3140"/>
                  </a:lnTo>
                  <a:lnTo>
                    <a:pt x="1352" y="3140"/>
                  </a:lnTo>
                  <a:lnTo>
                    <a:pt x="1352" y="3140"/>
                  </a:lnTo>
                  <a:lnTo>
                    <a:pt x="1350" y="3140"/>
                  </a:lnTo>
                  <a:lnTo>
                    <a:pt x="1350" y="3140"/>
                  </a:lnTo>
                  <a:lnTo>
                    <a:pt x="1350" y="3140"/>
                  </a:lnTo>
                  <a:lnTo>
                    <a:pt x="1350" y="3140"/>
                  </a:lnTo>
                  <a:close/>
                  <a:moveTo>
                    <a:pt x="678" y="1462"/>
                  </a:moveTo>
                  <a:lnTo>
                    <a:pt x="678" y="1462"/>
                  </a:lnTo>
                  <a:lnTo>
                    <a:pt x="678" y="1462"/>
                  </a:lnTo>
                  <a:lnTo>
                    <a:pt x="678" y="1462"/>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104775"/>
            <a:ext cx="802005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90600" y="1123950"/>
            <a:ext cx="3886200" cy="5353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029200" y="1123950"/>
            <a:ext cx="3886200" cy="2600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029200" y="3876675"/>
            <a:ext cx="3886200" cy="2600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0"/>
          </p:nvPr>
        </p:nvSpPr>
        <p:spPr>
          <a:ln/>
        </p:spPr>
        <p:txBody>
          <a:bodyPr/>
          <a:lstStyle>
            <a:lvl1pPr>
              <a:defRPr/>
            </a:lvl1pPr>
          </a:lstStyle>
          <a:p>
            <a:pPr>
              <a:defRPr/>
            </a:pPr>
            <a:fld id="{76E82535-5F86-42CC-A2D8-3437A838EF7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990600" y="104775"/>
            <a:ext cx="802005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90600" y="1123950"/>
            <a:ext cx="3886200" cy="5353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5029200" y="1123950"/>
            <a:ext cx="3886200" cy="5353050"/>
          </a:xfrm>
        </p:spPr>
        <p:txBody>
          <a:bodyPr/>
          <a:lstStyle/>
          <a:p>
            <a:pPr lvl="0"/>
            <a:endParaRPr lang="en-US" noProof="0" dirty="0"/>
          </a:p>
        </p:txBody>
      </p:sp>
      <p:sp>
        <p:nvSpPr>
          <p:cNvPr id="5" name="Rectangle 6"/>
          <p:cNvSpPr>
            <a:spLocks noGrp="1" noChangeArrowheads="1"/>
          </p:cNvSpPr>
          <p:nvPr>
            <p:ph type="sldNum" sz="quarter" idx="10"/>
          </p:nvPr>
        </p:nvSpPr>
        <p:spPr>
          <a:xfrm>
            <a:off x="8305800" y="6597650"/>
            <a:ext cx="685800" cy="228600"/>
          </a:xfrm>
          <a:prstGeom prst="rect">
            <a:avLst/>
          </a:prstGeom>
        </p:spPr>
        <p:txBody>
          <a:bodyPr vert="horz" wrap="square" lIns="91440" tIns="45720" rIns="91440" bIns="45720" numCol="1" anchor="t" anchorCtr="0" compatLnSpc="1">
            <a:prstTxWarp prst="textNoShape">
              <a:avLst/>
            </a:prstTxWarp>
          </a:bodyPr>
          <a:lstStyle>
            <a:lvl1pPr>
              <a:defRPr/>
            </a:lvl1pPr>
          </a:lstStyle>
          <a:p>
            <a:fld id="{3C59FD4F-C597-41E2-91D4-1ED0225903AD}" type="slidenum">
              <a:rPr lang="en-US"/>
              <a:pPr/>
              <a:t>‹#›</a:t>
            </a:fld>
            <a:endParaRPr lang="en-US" dirty="0"/>
          </a:p>
        </p:txBody>
      </p:sp>
      <p:sp>
        <p:nvSpPr>
          <p:cNvPr id="6" name="Rectangle 71"/>
          <p:cNvSpPr>
            <a:spLocks noGrp="1" noChangeArrowheads="1"/>
          </p:cNvSpPr>
          <p:nvPr>
            <p:ph type="ftr" sz="quarter" idx="11"/>
          </p:nvPr>
        </p:nvSpPr>
        <p:spPr>
          <a:xfrm>
            <a:off x="3352800" y="6600825"/>
            <a:ext cx="4876800" cy="228600"/>
          </a:xfrm>
          <a:prstGeom prst="rect">
            <a:avLst/>
          </a:prstGeom>
        </p:spPr>
        <p:txBody>
          <a:bodyPr/>
          <a:lstStyle>
            <a:lvl1pPr>
              <a:defRPr>
                <a:ea typeface="+mn-ea"/>
              </a:defRPr>
            </a:lvl1pPr>
          </a:lstStyle>
          <a:p>
            <a:pPr>
              <a:defRPr/>
            </a:pPr>
            <a:r>
              <a:rPr lang="en-US" dirty="0"/>
              <a:t>NetApp Confidential - Limited Use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90600" y="104775"/>
            <a:ext cx="8020050" cy="914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1123950"/>
            <a:ext cx="3886200" cy="5353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29200" y="1123950"/>
            <a:ext cx="3886200" cy="5353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p:txBody>
          <a:bodyPr/>
          <a:lstStyle>
            <a:lvl1pPr>
              <a:defRPr/>
            </a:lvl1pPr>
          </a:lstStyle>
          <a:p>
            <a:pPr>
              <a:defRPr/>
            </a:pPr>
            <a:fld id="{FB6FE354-0B6F-4C79-B696-9AEC01930A74}" type="slidenum">
              <a:rPr lang="en-US"/>
              <a:pPr>
                <a:defRPr/>
              </a:pPr>
              <a:t>‹#›</a:t>
            </a:fld>
            <a:endParaRPr lang="en-US" dirty="0"/>
          </a:p>
        </p:txBody>
      </p:sp>
      <p:sp>
        <p:nvSpPr>
          <p:cNvPr id="6" name="Rectangle 7"/>
          <p:cNvSpPr>
            <a:spLocks noGrp="1" noChangeArrowheads="1"/>
          </p:cNvSpPr>
          <p:nvPr>
            <p:ph type="ftr" sz="quarter" idx="11"/>
          </p:nvPr>
        </p:nvSpPr>
        <p:spPr>
          <a:xfrm>
            <a:off x="2825495" y="6542992"/>
            <a:ext cx="3648457" cy="228600"/>
          </a:xfrm>
          <a:prstGeom prst="rect">
            <a:avLst/>
          </a:prstGeom>
        </p:spPr>
        <p:txBody>
          <a:bodyPr/>
          <a:lstStyle>
            <a:lvl1pPr>
              <a:defRPr smtClean="0"/>
            </a:lvl1pPr>
          </a:lstStyle>
          <a:p>
            <a:pPr>
              <a:defRPr/>
            </a:pPr>
            <a:r>
              <a:rPr lang="en-US" dirty="0"/>
              <a:t>NetApp Confidential - Limited Use</a:t>
            </a:r>
          </a:p>
        </p:txBody>
      </p:sp>
    </p:spTree>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90600" y="104775"/>
            <a:ext cx="8020050" cy="9144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990600" y="1123950"/>
            <a:ext cx="3886200" cy="5353050"/>
          </a:xfrm>
        </p:spPr>
        <p:txBody>
          <a:bodyPr/>
          <a:lstStyle/>
          <a:p>
            <a:endParaRPr lang="en-US"/>
          </a:p>
        </p:txBody>
      </p:sp>
      <p:sp>
        <p:nvSpPr>
          <p:cNvPr id="4" name="Text Placeholder 3"/>
          <p:cNvSpPr>
            <a:spLocks noGrp="1"/>
          </p:cNvSpPr>
          <p:nvPr>
            <p:ph type="body" sz="half" idx="2"/>
          </p:nvPr>
        </p:nvSpPr>
        <p:spPr>
          <a:xfrm>
            <a:off x="5029200" y="1123950"/>
            <a:ext cx="3886200" cy="5353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8305800" y="6597650"/>
            <a:ext cx="685800" cy="228600"/>
          </a:xfrm>
        </p:spPr>
        <p:txBody>
          <a:bodyPr/>
          <a:lstStyle>
            <a:lvl1pPr>
              <a:defRPr/>
            </a:lvl1pPr>
          </a:lstStyle>
          <a:p>
            <a:fld id="{86A8CBD1-4F83-488A-AA0F-5D10A1A43D82}" type="slidenum">
              <a:rPr lang="en-US"/>
              <a:pPr/>
              <a:t>‹#›</a:t>
            </a:fld>
            <a:endParaRPr lang="en-US"/>
          </a:p>
        </p:txBody>
      </p:sp>
      <p:sp>
        <p:nvSpPr>
          <p:cNvPr id="6" name="Footer Placeholder 5"/>
          <p:cNvSpPr>
            <a:spLocks noGrp="1"/>
          </p:cNvSpPr>
          <p:nvPr>
            <p:ph type="ftr" sz="quarter" idx="11"/>
          </p:nvPr>
        </p:nvSpPr>
        <p:spPr>
          <a:xfrm>
            <a:off x="3352800" y="6600825"/>
            <a:ext cx="4876800" cy="228600"/>
          </a:xfrm>
          <a:prstGeom prst="rect">
            <a:avLst/>
          </a:prstGeom>
        </p:spPr>
        <p:txBody>
          <a:bodyPr/>
          <a:lstStyle>
            <a:lvl1pPr>
              <a:defRPr/>
            </a:lvl1pPr>
          </a:lstStyle>
          <a:p>
            <a:endParaRPr lang="en-US"/>
          </a:p>
        </p:txBody>
      </p:sp>
    </p:spTree>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FFFFFF"/>
        </a:solidFill>
        <a:effectLst/>
      </p:bgPr>
    </p:bg>
    <p:spTree>
      <p:nvGrpSpPr>
        <p:cNvPr id="1" name=""/>
        <p:cNvGrpSpPr/>
        <p:nvPr/>
      </p:nvGrpSpPr>
      <p:grpSpPr>
        <a:xfrm>
          <a:off x="0" y="0"/>
          <a:ext cx="0" cy="0"/>
          <a:chOff x="0" y="0"/>
          <a:chExt cx="0" cy="0"/>
        </a:xfrm>
      </p:grpSpPr>
      <p:pic>
        <p:nvPicPr>
          <p:cNvPr id="49" name="Picture 48" descr="copyright-eng.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8174" y="6548058"/>
            <a:ext cx="2317395" cy="233742"/>
          </a:xfrm>
          <a:prstGeom prst="rect">
            <a:avLst/>
          </a:prstGeom>
        </p:spPr>
      </p:pic>
      <p:sp>
        <p:nvSpPr>
          <p:cNvPr id="4100" name="Rectangle 4"/>
          <p:cNvSpPr>
            <a:spLocks noGrp="1" noChangeArrowheads="1"/>
          </p:cNvSpPr>
          <p:nvPr>
            <p:ph type="subTitle" idx="1"/>
          </p:nvPr>
        </p:nvSpPr>
        <p:spPr bwMode="black">
          <a:xfrm>
            <a:off x="349250" y="3629025"/>
            <a:ext cx="4127331" cy="1678210"/>
          </a:xfrm>
        </p:spPr>
        <p:txBody>
          <a:bodyPr>
            <a:noAutofit/>
          </a:bodyPr>
          <a:lstStyle>
            <a:lvl1pPr marL="0" indent="0">
              <a:buFont typeface="Wingdings 2" pitchFamily="18" charset="2"/>
              <a:buNone/>
              <a:defRPr sz="2200">
                <a:solidFill>
                  <a:schemeClr val="tx1"/>
                </a:solidFill>
              </a:defRPr>
            </a:lvl1pPr>
          </a:lstStyle>
          <a:p>
            <a:r>
              <a:rPr lang="en-US" dirty="0"/>
              <a:t>Click to edit Master subtitle style</a:t>
            </a:r>
          </a:p>
        </p:txBody>
      </p:sp>
      <p:sp>
        <p:nvSpPr>
          <p:cNvPr id="4099" name="Rectangle 3"/>
          <p:cNvSpPr>
            <a:spLocks noGrp="1" noChangeArrowheads="1"/>
          </p:cNvSpPr>
          <p:nvPr>
            <p:ph type="ctrTitle"/>
          </p:nvPr>
        </p:nvSpPr>
        <p:spPr bwMode="black">
          <a:xfrm>
            <a:off x="349250" y="1746249"/>
            <a:ext cx="4118134" cy="1765301"/>
          </a:xfrm>
        </p:spPr>
        <p:txBody>
          <a:bodyPr tIns="0" bIns="0" anchor="b"/>
          <a:lstStyle>
            <a:lvl1pPr>
              <a:lnSpc>
                <a:spcPts val="4000"/>
              </a:lnSpc>
              <a:defRPr sz="3800" b="0">
                <a:solidFill>
                  <a:schemeClr val="accent3"/>
                </a:solidFill>
              </a:defRPr>
            </a:lvl1pPr>
          </a:lstStyle>
          <a:p>
            <a:r>
              <a:rPr lang="en-US" dirty="0"/>
              <a:t>Click to edit Master title style</a:t>
            </a:r>
          </a:p>
        </p:txBody>
      </p:sp>
      <p:pic>
        <p:nvPicPr>
          <p:cNvPr id="14" name="Picture 13"/>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a:fillRect/>
          </a:stretch>
        </p:blipFill>
        <p:spPr>
          <a:xfrm>
            <a:off x="331856" y="317258"/>
            <a:ext cx="1054977" cy="1234440"/>
          </a:xfrm>
          <a:prstGeom prst="rect">
            <a:avLst/>
          </a:prstGeom>
        </p:spPr>
      </p:pic>
      <p:pic>
        <p:nvPicPr>
          <p:cNvPr id="50" name="Picture 49"/>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a:fillRect/>
          </a:stretch>
        </p:blipFill>
        <p:spPr>
          <a:xfrm>
            <a:off x="7352524" y="426955"/>
            <a:ext cx="1436523" cy="186610"/>
          </a:xfrm>
          <a:prstGeom prst="rect">
            <a:avLst/>
          </a:prstGeom>
        </p:spPr>
      </p:pic>
      <p:sp>
        <p:nvSpPr>
          <p:cNvPr id="52" name="Rectangle 6"/>
          <p:cNvSpPr>
            <a:spLocks noGrp="1" noChangeArrowheads="1"/>
          </p:cNvSpPr>
          <p:nvPr>
            <p:ph type="sldNum" sz="quarter" idx="4"/>
          </p:nvPr>
        </p:nvSpPr>
        <p:spPr bwMode="auto">
          <a:xfrm>
            <a:off x="8207597" y="6539817"/>
            <a:ext cx="685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ClrTx/>
              <a:buFontTx/>
              <a:buNone/>
              <a:defRPr sz="1000" b="1">
                <a:solidFill>
                  <a:schemeClr val="tx1"/>
                </a:solidFill>
              </a:defRPr>
            </a:lvl1pPr>
          </a:lstStyle>
          <a:p>
            <a:pPr>
              <a:defRPr/>
            </a:pPr>
            <a:fld id="{A8F08185-882F-4F21-B6AB-5D917FCFAB1F}" type="slidenum">
              <a:rPr lang="en-US" smtClean="0">
                <a:solidFill>
                  <a:srgbClr val="000000"/>
                </a:solidFill>
              </a:rPr>
              <a:pPr>
                <a:defRPr/>
              </a:pPr>
              <a:t>‹#›</a:t>
            </a:fld>
            <a:endParaRPr lang="en-US" dirty="0">
              <a:solidFill>
                <a:srgbClr val="000000"/>
              </a:solidFill>
            </a:endParaRPr>
          </a:p>
        </p:txBody>
      </p:sp>
      <p:sp>
        <p:nvSpPr>
          <p:cNvPr id="54" name="Rectangle 71"/>
          <p:cNvSpPr>
            <a:spLocks noGrp="1" noChangeArrowheads="1"/>
          </p:cNvSpPr>
          <p:nvPr>
            <p:ph type="ftr" sz="quarter" idx="3"/>
          </p:nvPr>
        </p:nvSpPr>
        <p:spPr bwMode="auto">
          <a:xfrm>
            <a:off x="2825495" y="6542992"/>
            <a:ext cx="3648457"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buClrTx/>
              <a:buFontTx/>
              <a:buNone/>
              <a:defRPr sz="1000">
                <a:solidFill>
                  <a:schemeClr val="tx1"/>
                </a:solidFill>
              </a:defRPr>
            </a:lvl1pPr>
          </a:lstStyle>
          <a:p>
            <a:pPr>
              <a:defRPr/>
            </a:pPr>
            <a:r>
              <a:rPr lang="en-US" smtClean="0">
                <a:solidFill>
                  <a:srgbClr val="000000"/>
                </a:solidFill>
              </a:rPr>
              <a:t>NetApp Confidential – Limited Use</a:t>
            </a:r>
            <a:endParaRPr lang="en-US" dirty="0">
              <a:solidFill>
                <a:srgbClr val="000000"/>
              </a:solidFill>
            </a:endParaRPr>
          </a:p>
        </p:txBody>
      </p:sp>
      <p:grpSp>
        <p:nvGrpSpPr>
          <p:cNvPr id="12" name="Group 8"/>
          <p:cNvGrpSpPr>
            <a:grpSpLocks noChangeAspect="1"/>
          </p:cNvGrpSpPr>
          <p:nvPr userDrawn="1"/>
        </p:nvGrpSpPr>
        <p:grpSpPr bwMode="gray">
          <a:xfrm flipH="1">
            <a:off x="5219427" y="1295400"/>
            <a:ext cx="2933973" cy="4267200"/>
            <a:chOff x="1308" y="164"/>
            <a:chExt cx="2698" cy="3924"/>
          </a:xfrm>
        </p:grpSpPr>
        <p:sp>
          <p:nvSpPr>
            <p:cNvPr id="13" name="AutoShape 7"/>
            <p:cNvSpPr>
              <a:spLocks noChangeAspect="1" noChangeArrowheads="1" noTextEdit="1"/>
            </p:cNvSpPr>
            <p:nvPr userDrawn="1"/>
          </p:nvSpPr>
          <p:spPr bwMode="gray">
            <a:xfrm>
              <a:off x="1308" y="184"/>
              <a:ext cx="2698" cy="3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5" name="Freeform 9"/>
            <p:cNvSpPr>
              <a:spLocks/>
            </p:cNvSpPr>
            <p:nvPr userDrawn="1"/>
          </p:nvSpPr>
          <p:spPr bwMode="gray">
            <a:xfrm>
              <a:off x="1756" y="3918"/>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close/>
                </a:path>
              </a:pathLst>
            </a:custGeom>
            <a:solidFill>
              <a:srgbClr val="FBB1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6" name="Freeform 10"/>
            <p:cNvSpPr>
              <a:spLocks/>
            </p:cNvSpPr>
            <p:nvPr userDrawn="1"/>
          </p:nvSpPr>
          <p:spPr bwMode="gray">
            <a:xfrm>
              <a:off x="1470" y="3430"/>
              <a:ext cx="6" cy="18"/>
            </a:xfrm>
            <a:custGeom>
              <a:avLst/>
              <a:gdLst>
                <a:gd name="T0" fmla="*/ 0 w 6"/>
                <a:gd name="T1" fmla="*/ 18 h 18"/>
                <a:gd name="T2" fmla="*/ 0 w 6"/>
                <a:gd name="T3" fmla="*/ 18 h 18"/>
                <a:gd name="T4" fmla="*/ 4 w 6"/>
                <a:gd name="T5" fmla="*/ 4 h 18"/>
                <a:gd name="T6" fmla="*/ 6 w 6"/>
                <a:gd name="T7" fmla="*/ 0 h 18"/>
                <a:gd name="T8" fmla="*/ 6 w 6"/>
                <a:gd name="T9" fmla="*/ 0 h 18"/>
                <a:gd name="T10" fmla="*/ 4 w 6"/>
                <a:gd name="T11" fmla="*/ 10 h 18"/>
                <a:gd name="T12" fmla="*/ 0 w 6"/>
                <a:gd name="T13" fmla="*/ 18 h 18"/>
                <a:gd name="T14" fmla="*/ 0 w 6"/>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8">
                  <a:moveTo>
                    <a:pt x="0" y="18"/>
                  </a:moveTo>
                  <a:lnTo>
                    <a:pt x="0" y="18"/>
                  </a:lnTo>
                  <a:lnTo>
                    <a:pt x="4" y="4"/>
                  </a:lnTo>
                  <a:lnTo>
                    <a:pt x="6" y="0"/>
                  </a:lnTo>
                  <a:lnTo>
                    <a:pt x="6" y="0"/>
                  </a:lnTo>
                  <a:lnTo>
                    <a:pt x="4" y="10"/>
                  </a:lnTo>
                  <a:lnTo>
                    <a:pt x="0" y="18"/>
                  </a:lnTo>
                  <a:lnTo>
                    <a:pt x="0" y="18"/>
                  </a:lnTo>
                  <a:close/>
                </a:path>
              </a:pathLst>
            </a:custGeom>
            <a:solidFill>
              <a:srgbClr val="FBB1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7" name="Freeform 11"/>
            <p:cNvSpPr>
              <a:spLocks/>
            </p:cNvSpPr>
            <p:nvPr userDrawn="1"/>
          </p:nvSpPr>
          <p:spPr bwMode="gray">
            <a:xfrm>
              <a:off x="1758" y="3898"/>
              <a:ext cx="52" cy="20"/>
            </a:xfrm>
            <a:custGeom>
              <a:avLst/>
              <a:gdLst>
                <a:gd name="T0" fmla="*/ 52 w 52"/>
                <a:gd name="T1" fmla="*/ 0 h 20"/>
                <a:gd name="T2" fmla="*/ 52 w 52"/>
                <a:gd name="T3" fmla="*/ 0 h 20"/>
                <a:gd name="T4" fmla="*/ 42 w 52"/>
                <a:gd name="T5" fmla="*/ 10 h 20"/>
                <a:gd name="T6" fmla="*/ 34 w 52"/>
                <a:gd name="T7" fmla="*/ 14 h 20"/>
                <a:gd name="T8" fmla="*/ 28 w 52"/>
                <a:gd name="T9" fmla="*/ 14 h 20"/>
                <a:gd name="T10" fmla="*/ 22 w 52"/>
                <a:gd name="T11" fmla="*/ 16 h 20"/>
                <a:gd name="T12" fmla="*/ 22 w 52"/>
                <a:gd name="T13" fmla="*/ 16 h 20"/>
                <a:gd name="T14" fmla="*/ 0 w 52"/>
                <a:gd name="T15" fmla="*/ 20 h 20"/>
                <a:gd name="T16" fmla="*/ 0 w 52"/>
                <a:gd name="T17" fmla="*/ 20 h 20"/>
                <a:gd name="T18" fmla="*/ 10 w 52"/>
                <a:gd name="T19" fmla="*/ 16 h 20"/>
                <a:gd name="T20" fmla="*/ 22 w 52"/>
                <a:gd name="T21" fmla="*/ 16 h 20"/>
                <a:gd name="T22" fmla="*/ 28 w 52"/>
                <a:gd name="T23" fmla="*/ 14 h 20"/>
                <a:gd name="T24" fmla="*/ 36 w 52"/>
                <a:gd name="T25" fmla="*/ 12 h 20"/>
                <a:gd name="T26" fmla="*/ 44 w 52"/>
                <a:gd name="T27" fmla="*/ 6 h 20"/>
                <a:gd name="T28" fmla="*/ 52 w 52"/>
                <a:gd name="T29" fmla="*/ 0 h 20"/>
                <a:gd name="T30" fmla="*/ 52 w 52"/>
                <a:gd name="T3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 h="20">
                  <a:moveTo>
                    <a:pt x="52" y="0"/>
                  </a:moveTo>
                  <a:lnTo>
                    <a:pt x="52" y="0"/>
                  </a:lnTo>
                  <a:lnTo>
                    <a:pt x="42" y="10"/>
                  </a:lnTo>
                  <a:lnTo>
                    <a:pt x="34" y="14"/>
                  </a:lnTo>
                  <a:lnTo>
                    <a:pt x="28" y="14"/>
                  </a:lnTo>
                  <a:lnTo>
                    <a:pt x="22" y="16"/>
                  </a:lnTo>
                  <a:lnTo>
                    <a:pt x="22" y="16"/>
                  </a:lnTo>
                  <a:lnTo>
                    <a:pt x="0" y="20"/>
                  </a:lnTo>
                  <a:lnTo>
                    <a:pt x="0" y="20"/>
                  </a:lnTo>
                  <a:lnTo>
                    <a:pt x="10" y="16"/>
                  </a:lnTo>
                  <a:lnTo>
                    <a:pt x="22" y="16"/>
                  </a:lnTo>
                  <a:lnTo>
                    <a:pt x="28" y="14"/>
                  </a:lnTo>
                  <a:lnTo>
                    <a:pt x="36" y="12"/>
                  </a:lnTo>
                  <a:lnTo>
                    <a:pt x="44" y="6"/>
                  </a:lnTo>
                  <a:lnTo>
                    <a:pt x="52" y="0"/>
                  </a:lnTo>
                  <a:lnTo>
                    <a:pt x="52" y="0"/>
                  </a:lnTo>
                  <a:close/>
                </a:path>
              </a:pathLst>
            </a:custGeom>
            <a:solidFill>
              <a:srgbClr val="FBB1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8" name="Freeform 12"/>
            <p:cNvSpPr>
              <a:spLocks/>
            </p:cNvSpPr>
            <p:nvPr userDrawn="1"/>
          </p:nvSpPr>
          <p:spPr bwMode="gray">
            <a:xfrm>
              <a:off x="1828" y="2508"/>
              <a:ext cx="4" cy="8"/>
            </a:xfrm>
            <a:custGeom>
              <a:avLst/>
              <a:gdLst>
                <a:gd name="T0" fmla="*/ 4 w 4"/>
                <a:gd name="T1" fmla="*/ 8 h 8"/>
                <a:gd name="T2" fmla="*/ 0 w 4"/>
                <a:gd name="T3" fmla="*/ 0 h 8"/>
                <a:gd name="T4" fmla="*/ 0 w 4"/>
                <a:gd name="T5" fmla="*/ 0 h 8"/>
                <a:gd name="T6" fmla="*/ 2 w 4"/>
                <a:gd name="T7" fmla="*/ 4 h 8"/>
                <a:gd name="T8" fmla="*/ 4 w 4"/>
                <a:gd name="T9" fmla="*/ 8 h 8"/>
                <a:gd name="T10" fmla="*/ 4 w 4"/>
                <a:gd name="T11" fmla="*/ 8 h 8"/>
              </a:gdLst>
              <a:ahLst/>
              <a:cxnLst>
                <a:cxn ang="0">
                  <a:pos x="T0" y="T1"/>
                </a:cxn>
                <a:cxn ang="0">
                  <a:pos x="T2" y="T3"/>
                </a:cxn>
                <a:cxn ang="0">
                  <a:pos x="T4" y="T5"/>
                </a:cxn>
                <a:cxn ang="0">
                  <a:pos x="T6" y="T7"/>
                </a:cxn>
                <a:cxn ang="0">
                  <a:pos x="T8" y="T9"/>
                </a:cxn>
                <a:cxn ang="0">
                  <a:pos x="T10" y="T11"/>
                </a:cxn>
              </a:cxnLst>
              <a:rect l="0" t="0" r="r" b="b"/>
              <a:pathLst>
                <a:path w="4" h="8">
                  <a:moveTo>
                    <a:pt x="4" y="8"/>
                  </a:moveTo>
                  <a:lnTo>
                    <a:pt x="0" y="0"/>
                  </a:lnTo>
                  <a:lnTo>
                    <a:pt x="0" y="0"/>
                  </a:lnTo>
                  <a:lnTo>
                    <a:pt x="2" y="4"/>
                  </a:lnTo>
                  <a:lnTo>
                    <a:pt x="4" y="8"/>
                  </a:lnTo>
                  <a:lnTo>
                    <a:pt x="4" y="8"/>
                  </a:lnTo>
                  <a:close/>
                </a:path>
              </a:pathLst>
            </a:custGeom>
            <a:solidFill>
              <a:srgbClr val="FBB1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9" name="Freeform 13"/>
            <p:cNvSpPr>
              <a:spLocks/>
            </p:cNvSpPr>
            <p:nvPr userDrawn="1"/>
          </p:nvSpPr>
          <p:spPr bwMode="gray">
            <a:xfrm>
              <a:off x="1412" y="1564"/>
              <a:ext cx="444" cy="2372"/>
            </a:xfrm>
            <a:custGeom>
              <a:avLst/>
              <a:gdLst>
                <a:gd name="T0" fmla="*/ 442 w 444"/>
                <a:gd name="T1" fmla="*/ 1036 h 2372"/>
                <a:gd name="T2" fmla="*/ 432 w 444"/>
                <a:gd name="T3" fmla="*/ 1022 h 2372"/>
                <a:gd name="T4" fmla="*/ 438 w 444"/>
                <a:gd name="T5" fmla="*/ 984 h 2372"/>
                <a:gd name="T6" fmla="*/ 434 w 444"/>
                <a:gd name="T7" fmla="*/ 934 h 2372"/>
                <a:gd name="T8" fmla="*/ 436 w 444"/>
                <a:gd name="T9" fmla="*/ 918 h 2372"/>
                <a:gd name="T10" fmla="*/ 432 w 444"/>
                <a:gd name="T11" fmla="*/ 892 h 2372"/>
                <a:gd name="T12" fmla="*/ 438 w 444"/>
                <a:gd name="T13" fmla="*/ 874 h 2372"/>
                <a:gd name="T14" fmla="*/ 432 w 444"/>
                <a:gd name="T15" fmla="*/ 816 h 2372"/>
                <a:gd name="T16" fmla="*/ 444 w 444"/>
                <a:gd name="T17" fmla="*/ 636 h 2372"/>
                <a:gd name="T18" fmla="*/ 432 w 444"/>
                <a:gd name="T19" fmla="*/ 612 h 2372"/>
                <a:gd name="T20" fmla="*/ 436 w 444"/>
                <a:gd name="T21" fmla="*/ 550 h 2372"/>
                <a:gd name="T22" fmla="*/ 432 w 444"/>
                <a:gd name="T23" fmla="*/ 486 h 2372"/>
                <a:gd name="T24" fmla="*/ 436 w 444"/>
                <a:gd name="T25" fmla="*/ 398 h 2372"/>
                <a:gd name="T26" fmla="*/ 436 w 444"/>
                <a:gd name="T27" fmla="*/ 330 h 2372"/>
                <a:gd name="T28" fmla="*/ 436 w 444"/>
                <a:gd name="T29" fmla="*/ 292 h 2372"/>
                <a:gd name="T30" fmla="*/ 438 w 444"/>
                <a:gd name="T31" fmla="*/ 256 h 2372"/>
                <a:gd name="T32" fmla="*/ 434 w 444"/>
                <a:gd name="T33" fmla="*/ 206 h 2372"/>
                <a:gd name="T34" fmla="*/ 436 w 444"/>
                <a:gd name="T35" fmla="*/ 156 h 2372"/>
                <a:gd name="T36" fmla="*/ 432 w 444"/>
                <a:gd name="T37" fmla="*/ 102 h 2372"/>
                <a:gd name="T38" fmla="*/ 430 w 444"/>
                <a:gd name="T39" fmla="*/ 8 h 2372"/>
                <a:gd name="T40" fmla="*/ 412 w 444"/>
                <a:gd name="T41" fmla="*/ 4 h 2372"/>
                <a:gd name="T42" fmla="*/ 320 w 444"/>
                <a:gd name="T43" fmla="*/ 144 h 2372"/>
                <a:gd name="T44" fmla="*/ 80 w 444"/>
                <a:gd name="T45" fmla="*/ 530 h 2372"/>
                <a:gd name="T46" fmla="*/ 190 w 444"/>
                <a:gd name="T47" fmla="*/ 528 h 2372"/>
                <a:gd name="T48" fmla="*/ 312 w 444"/>
                <a:gd name="T49" fmla="*/ 538 h 2372"/>
                <a:gd name="T50" fmla="*/ 342 w 444"/>
                <a:gd name="T51" fmla="*/ 588 h 2372"/>
                <a:gd name="T52" fmla="*/ 334 w 444"/>
                <a:gd name="T53" fmla="*/ 628 h 2372"/>
                <a:gd name="T54" fmla="*/ 268 w 444"/>
                <a:gd name="T55" fmla="*/ 956 h 2372"/>
                <a:gd name="T56" fmla="*/ 264 w 444"/>
                <a:gd name="T57" fmla="*/ 980 h 2372"/>
                <a:gd name="T58" fmla="*/ 210 w 444"/>
                <a:gd name="T59" fmla="*/ 1224 h 2372"/>
                <a:gd name="T60" fmla="*/ 198 w 444"/>
                <a:gd name="T61" fmla="*/ 1278 h 2372"/>
                <a:gd name="T62" fmla="*/ 172 w 444"/>
                <a:gd name="T63" fmla="*/ 1416 h 2372"/>
                <a:gd name="T64" fmla="*/ 160 w 444"/>
                <a:gd name="T65" fmla="*/ 1488 h 2372"/>
                <a:gd name="T66" fmla="*/ 136 w 444"/>
                <a:gd name="T67" fmla="*/ 1608 h 2372"/>
                <a:gd name="T68" fmla="*/ 130 w 444"/>
                <a:gd name="T69" fmla="*/ 1676 h 2372"/>
                <a:gd name="T70" fmla="*/ 108 w 444"/>
                <a:gd name="T71" fmla="*/ 1754 h 2372"/>
                <a:gd name="T72" fmla="*/ 86 w 444"/>
                <a:gd name="T73" fmla="*/ 1864 h 2372"/>
                <a:gd name="T74" fmla="*/ 76 w 444"/>
                <a:gd name="T75" fmla="*/ 1934 h 2372"/>
                <a:gd name="T76" fmla="*/ 70 w 444"/>
                <a:gd name="T77" fmla="*/ 1980 h 2372"/>
                <a:gd name="T78" fmla="*/ 48 w 444"/>
                <a:gd name="T79" fmla="*/ 2074 h 2372"/>
                <a:gd name="T80" fmla="*/ 18 w 444"/>
                <a:gd name="T81" fmla="*/ 2216 h 2372"/>
                <a:gd name="T82" fmla="*/ 10 w 444"/>
                <a:gd name="T83" fmla="*/ 2260 h 2372"/>
                <a:gd name="T84" fmla="*/ 4 w 444"/>
                <a:gd name="T85" fmla="*/ 2300 h 2372"/>
                <a:gd name="T86" fmla="*/ 4 w 444"/>
                <a:gd name="T87" fmla="*/ 2328 h 2372"/>
                <a:gd name="T88" fmla="*/ 54 w 444"/>
                <a:gd name="T89" fmla="*/ 2368 h 2372"/>
                <a:gd name="T90" fmla="*/ 116 w 444"/>
                <a:gd name="T91" fmla="*/ 2370 h 2372"/>
                <a:gd name="T92" fmla="*/ 168 w 444"/>
                <a:gd name="T93" fmla="*/ 2368 h 2372"/>
                <a:gd name="T94" fmla="*/ 230 w 444"/>
                <a:gd name="T95" fmla="*/ 2356 h 2372"/>
                <a:gd name="T96" fmla="*/ 352 w 444"/>
                <a:gd name="T97" fmla="*/ 2350 h 2372"/>
                <a:gd name="T98" fmla="*/ 408 w 444"/>
                <a:gd name="T99" fmla="*/ 2338 h 2372"/>
                <a:gd name="T100" fmla="*/ 412 w 444"/>
                <a:gd name="T101" fmla="*/ 2326 h 2372"/>
                <a:gd name="T102" fmla="*/ 424 w 444"/>
                <a:gd name="T103" fmla="*/ 2264 h 2372"/>
                <a:gd name="T104" fmla="*/ 428 w 444"/>
                <a:gd name="T105" fmla="*/ 2160 h 2372"/>
                <a:gd name="T106" fmla="*/ 430 w 444"/>
                <a:gd name="T107" fmla="*/ 2028 h 2372"/>
                <a:gd name="T108" fmla="*/ 434 w 444"/>
                <a:gd name="T109" fmla="*/ 1830 h 2372"/>
                <a:gd name="T110" fmla="*/ 428 w 444"/>
                <a:gd name="T111" fmla="*/ 1730 h 2372"/>
                <a:gd name="T112" fmla="*/ 434 w 444"/>
                <a:gd name="T113" fmla="*/ 1654 h 2372"/>
                <a:gd name="T114" fmla="*/ 442 w 444"/>
                <a:gd name="T115" fmla="*/ 1528 h 2372"/>
                <a:gd name="T116" fmla="*/ 436 w 444"/>
                <a:gd name="T117" fmla="*/ 1484 h 2372"/>
                <a:gd name="T118" fmla="*/ 438 w 444"/>
                <a:gd name="T119" fmla="*/ 1352 h 2372"/>
                <a:gd name="T120" fmla="*/ 440 w 444"/>
                <a:gd name="T121" fmla="*/ 1294 h 2372"/>
                <a:gd name="T122" fmla="*/ 442 w 444"/>
                <a:gd name="T123" fmla="*/ 1128 h 2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4" h="2372">
                  <a:moveTo>
                    <a:pt x="442" y="1128"/>
                  </a:moveTo>
                  <a:lnTo>
                    <a:pt x="442" y="1128"/>
                  </a:lnTo>
                  <a:lnTo>
                    <a:pt x="440" y="1138"/>
                  </a:lnTo>
                  <a:lnTo>
                    <a:pt x="440" y="1138"/>
                  </a:lnTo>
                  <a:lnTo>
                    <a:pt x="438" y="1136"/>
                  </a:lnTo>
                  <a:lnTo>
                    <a:pt x="438" y="1136"/>
                  </a:lnTo>
                  <a:lnTo>
                    <a:pt x="440" y="1116"/>
                  </a:lnTo>
                  <a:lnTo>
                    <a:pt x="442" y="1090"/>
                  </a:lnTo>
                  <a:lnTo>
                    <a:pt x="442" y="1036"/>
                  </a:lnTo>
                  <a:lnTo>
                    <a:pt x="442" y="1036"/>
                  </a:lnTo>
                  <a:lnTo>
                    <a:pt x="442" y="1036"/>
                  </a:lnTo>
                  <a:lnTo>
                    <a:pt x="440" y="1018"/>
                  </a:lnTo>
                  <a:lnTo>
                    <a:pt x="438" y="1016"/>
                  </a:lnTo>
                  <a:lnTo>
                    <a:pt x="436" y="1016"/>
                  </a:lnTo>
                  <a:lnTo>
                    <a:pt x="436" y="1016"/>
                  </a:lnTo>
                  <a:lnTo>
                    <a:pt x="436" y="1036"/>
                  </a:lnTo>
                  <a:lnTo>
                    <a:pt x="434" y="1040"/>
                  </a:lnTo>
                  <a:lnTo>
                    <a:pt x="434" y="1042"/>
                  </a:lnTo>
                  <a:lnTo>
                    <a:pt x="434" y="1042"/>
                  </a:lnTo>
                  <a:lnTo>
                    <a:pt x="432" y="1022"/>
                  </a:lnTo>
                  <a:lnTo>
                    <a:pt x="434" y="1012"/>
                  </a:lnTo>
                  <a:lnTo>
                    <a:pt x="434" y="1006"/>
                  </a:lnTo>
                  <a:lnTo>
                    <a:pt x="436" y="1004"/>
                  </a:lnTo>
                  <a:lnTo>
                    <a:pt x="438" y="1002"/>
                  </a:lnTo>
                  <a:lnTo>
                    <a:pt x="440" y="1000"/>
                  </a:lnTo>
                  <a:lnTo>
                    <a:pt x="440" y="992"/>
                  </a:lnTo>
                  <a:lnTo>
                    <a:pt x="440" y="978"/>
                  </a:lnTo>
                  <a:lnTo>
                    <a:pt x="440" y="978"/>
                  </a:lnTo>
                  <a:lnTo>
                    <a:pt x="440" y="984"/>
                  </a:lnTo>
                  <a:lnTo>
                    <a:pt x="438" y="984"/>
                  </a:lnTo>
                  <a:lnTo>
                    <a:pt x="436" y="978"/>
                  </a:lnTo>
                  <a:lnTo>
                    <a:pt x="440" y="962"/>
                  </a:lnTo>
                  <a:lnTo>
                    <a:pt x="436" y="970"/>
                  </a:lnTo>
                  <a:lnTo>
                    <a:pt x="436" y="970"/>
                  </a:lnTo>
                  <a:lnTo>
                    <a:pt x="434" y="964"/>
                  </a:lnTo>
                  <a:lnTo>
                    <a:pt x="434" y="956"/>
                  </a:lnTo>
                  <a:lnTo>
                    <a:pt x="436" y="938"/>
                  </a:lnTo>
                  <a:lnTo>
                    <a:pt x="436" y="940"/>
                  </a:lnTo>
                  <a:lnTo>
                    <a:pt x="436" y="940"/>
                  </a:lnTo>
                  <a:lnTo>
                    <a:pt x="434" y="934"/>
                  </a:lnTo>
                  <a:lnTo>
                    <a:pt x="434" y="932"/>
                  </a:lnTo>
                  <a:lnTo>
                    <a:pt x="432" y="936"/>
                  </a:lnTo>
                  <a:lnTo>
                    <a:pt x="430" y="944"/>
                  </a:lnTo>
                  <a:lnTo>
                    <a:pt x="430" y="944"/>
                  </a:lnTo>
                  <a:lnTo>
                    <a:pt x="432" y="934"/>
                  </a:lnTo>
                  <a:lnTo>
                    <a:pt x="430" y="922"/>
                  </a:lnTo>
                  <a:lnTo>
                    <a:pt x="430" y="914"/>
                  </a:lnTo>
                  <a:lnTo>
                    <a:pt x="432" y="904"/>
                  </a:lnTo>
                  <a:lnTo>
                    <a:pt x="436" y="918"/>
                  </a:lnTo>
                  <a:lnTo>
                    <a:pt x="436" y="918"/>
                  </a:lnTo>
                  <a:lnTo>
                    <a:pt x="436" y="910"/>
                  </a:lnTo>
                  <a:lnTo>
                    <a:pt x="436" y="902"/>
                  </a:lnTo>
                  <a:lnTo>
                    <a:pt x="434" y="896"/>
                  </a:lnTo>
                  <a:lnTo>
                    <a:pt x="436" y="888"/>
                  </a:lnTo>
                  <a:lnTo>
                    <a:pt x="436" y="888"/>
                  </a:lnTo>
                  <a:lnTo>
                    <a:pt x="434" y="888"/>
                  </a:lnTo>
                  <a:lnTo>
                    <a:pt x="434" y="888"/>
                  </a:lnTo>
                  <a:lnTo>
                    <a:pt x="434" y="894"/>
                  </a:lnTo>
                  <a:lnTo>
                    <a:pt x="432" y="898"/>
                  </a:lnTo>
                  <a:lnTo>
                    <a:pt x="432" y="892"/>
                  </a:lnTo>
                  <a:lnTo>
                    <a:pt x="432" y="892"/>
                  </a:lnTo>
                  <a:lnTo>
                    <a:pt x="432" y="878"/>
                  </a:lnTo>
                  <a:lnTo>
                    <a:pt x="434" y="868"/>
                  </a:lnTo>
                  <a:lnTo>
                    <a:pt x="436" y="864"/>
                  </a:lnTo>
                  <a:lnTo>
                    <a:pt x="436" y="862"/>
                  </a:lnTo>
                  <a:lnTo>
                    <a:pt x="436" y="862"/>
                  </a:lnTo>
                  <a:lnTo>
                    <a:pt x="436" y="868"/>
                  </a:lnTo>
                  <a:lnTo>
                    <a:pt x="436" y="874"/>
                  </a:lnTo>
                  <a:lnTo>
                    <a:pt x="436" y="874"/>
                  </a:lnTo>
                  <a:lnTo>
                    <a:pt x="438" y="874"/>
                  </a:lnTo>
                  <a:lnTo>
                    <a:pt x="438" y="872"/>
                  </a:lnTo>
                  <a:lnTo>
                    <a:pt x="440" y="864"/>
                  </a:lnTo>
                  <a:lnTo>
                    <a:pt x="442" y="852"/>
                  </a:lnTo>
                  <a:lnTo>
                    <a:pt x="444" y="840"/>
                  </a:lnTo>
                  <a:lnTo>
                    <a:pt x="438" y="852"/>
                  </a:lnTo>
                  <a:lnTo>
                    <a:pt x="440" y="808"/>
                  </a:lnTo>
                  <a:lnTo>
                    <a:pt x="440" y="808"/>
                  </a:lnTo>
                  <a:lnTo>
                    <a:pt x="438" y="814"/>
                  </a:lnTo>
                  <a:lnTo>
                    <a:pt x="434" y="816"/>
                  </a:lnTo>
                  <a:lnTo>
                    <a:pt x="432" y="816"/>
                  </a:lnTo>
                  <a:lnTo>
                    <a:pt x="430" y="818"/>
                  </a:lnTo>
                  <a:lnTo>
                    <a:pt x="430" y="818"/>
                  </a:lnTo>
                  <a:lnTo>
                    <a:pt x="438" y="754"/>
                  </a:lnTo>
                  <a:lnTo>
                    <a:pt x="442" y="718"/>
                  </a:lnTo>
                  <a:lnTo>
                    <a:pt x="442" y="682"/>
                  </a:lnTo>
                  <a:lnTo>
                    <a:pt x="436" y="710"/>
                  </a:lnTo>
                  <a:lnTo>
                    <a:pt x="436" y="710"/>
                  </a:lnTo>
                  <a:lnTo>
                    <a:pt x="436" y="686"/>
                  </a:lnTo>
                  <a:lnTo>
                    <a:pt x="438" y="668"/>
                  </a:lnTo>
                  <a:lnTo>
                    <a:pt x="444" y="636"/>
                  </a:lnTo>
                  <a:lnTo>
                    <a:pt x="444" y="636"/>
                  </a:lnTo>
                  <a:lnTo>
                    <a:pt x="440" y="640"/>
                  </a:lnTo>
                  <a:lnTo>
                    <a:pt x="436" y="644"/>
                  </a:lnTo>
                  <a:lnTo>
                    <a:pt x="430" y="666"/>
                  </a:lnTo>
                  <a:lnTo>
                    <a:pt x="430" y="666"/>
                  </a:lnTo>
                  <a:lnTo>
                    <a:pt x="430" y="648"/>
                  </a:lnTo>
                  <a:lnTo>
                    <a:pt x="430" y="630"/>
                  </a:lnTo>
                  <a:lnTo>
                    <a:pt x="430" y="616"/>
                  </a:lnTo>
                  <a:lnTo>
                    <a:pt x="430" y="614"/>
                  </a:lnTo>
                  <a:lnTo>
                    <a:pt x="432" y="612"/>
                  </a:lnTo>
                  <a:lnTo>
                    <a:pt x="434" y="614"/>
                  </a:lnTo>
                  <a:lnTo>
                    <a:pt x="434" y="614"/>
                  </a:lnTo>
                  <a:lnTo>
                    <a:pt x="434" y="598"/>
                  </a:lnTo>
                  <a:lnTo>
                    <a:pt x="434" y="578"/>
                  </a:lnTo>
                  <a:lnTo>
                    <a:pt x="428" y="606"/>
                  </a:lnTo>
                  <a:lnTo>
                    <a:pt x="428" y="606"/>
                  </a:lnTo>
                  <a:lnTo>
                    <a:pt x="432" y="560"/>
                  </a:lnTo>
                  <a:lnTo>
                    <a:pt x="434" y="546"/>
                  </a:lnTo>
                  <a:lnTo>
                    <a:pt x="436" y="544"/>
                  </a:lnTo>
                  <a:lnTo>
                    <a:pt x="436" y="550"/>
                  </a:lnTo>
                  <a:lnTo>
                    <a:pt x="436" y="550"/>
                  </a:lnTo>
                  <a:lnTo>
                    <a:pt x="438" y="526"/>
                  </a:lnTo>
                  <a:lnTo>
                    <a:pt x="436" y="522"/>
                  </a:lnTo>
                  <a:lnTo>
                    <a:pt x="434" y="520"/>
                  </a:lnTo>
                  <a:lnTo>
                    <a:pt x="432" y="520"/>
                  </a:lnTo>
                  <a:lnTo>
                    <a:pt x="430" y="518"/>
                  </a:lnTo>
                  <a:lnTo>
                    <a:pt x="430" y="512"/>
                  </a:lnTo>
                  <a:lnTo>
                    <a:pt x="430" y="512"/>
                  </a:lnTo>
                  <a:lnTo>
                    <a:pt x="432" y="486"/>
                  </a:lnTo>
                  <a:lnTo>
                    <a:pt x="432" y="486"/>
                  </a:lnTo>
                  <a:lnTo>
                    <a:pt x="434" y="486"/>
                  </a:lnTo>
                  <a:lnTo>
                    <a:pt x="434" y="488"/>
                  </a:lnTo>
                  <a:lnTo>
                    <a:pt x="436" y="488"/>
                  </a:lnTo>
                  <a:lnTo>
                    <a:pt x="438" y="468"/>
                  </a:lnTo>
                  <a:lnTo>
                    <a:pt x="438" y="470"/>
                  </a:lnTo>
                  <a:lnTo>
                    <a:pt x="438" y="470"/>
                  </a:lnTo>
                  <a:lnTo>
                    <a:pt x="438" y="450"/>
                  </a:lnTo>
                  <a:lnTo>
                    <a:pt x="438" y="432"/>
                  </a:lnTo>
                  <a:lnTo>
                    <a:pt x="436" y="398"/>
                  </a:lnTo>
                  <a:lnTo>
                    <a:pt x="436" y="398"/>
                  </a:lnTo>
                  <a:lnTo>
                    <a:pt x="434" y="406"/>
                  </a:lnTo>
                  <a:lnTo>
                    <a:pt x="434" y="406"/>
                  </a:lnTo>
                  <a:lnTo>
                    <a:pt x="432" y="378"/>
                  </a:lnTo>
                  <a:lnTo>
                    <a:pt x="430" y="362"/>
                  </a:lnTo>
                  <a:lnTo>
                    <a:pt x="432" y="342"/>
                  </a:lnTo>
                  <a:lnTo>
                    <a:pt x="434" y="362"/>
                  </a:lnTo>
                  <a:lnTo>
                    <a:pt x="434" y="362"/>
                  </a:lnTo>
                  <a:lnTo>
                    <a:pt x="434" y="336"/>
                  </a:lnTo>
                  <a:lnTo>
                    <a:pt x="434" y="336"/>
                  </a:lnTo>
                  <a:lnTo>
                    <a:pt x="436" y="330"/>
                  </a:lnTo>
                  <a:lnTo>
                    <a:pt x="436" y="330"/>
                  </a:lnTo>
                  <a:lnTo>
                    <a:pt x="438" y="332"/>
                  </a:lnTo>
                  <a:lnTo>
                    <a:pt x="438" y="332"/>
                  </a:lnTo>
                  <a:lnTo>
                    <a:pt x="438" y="310"/>
                  </a:lnTo>
                  <a:lnTo>
                    <a:pt x="436" y="302"/>
                  </a:lnTo>
                  <a:lnTo>
                    <a:pt x="436" y="302"/>
                  </a:lnTo>
                  <a:lnTo>
                    <a:pt x="434" y="304"/>
                  </a:lnTo>
                  <a:lnTo>
                    <a:pt x="434" y="304"/>
                  </a:lnTo>
                  <a:lnTo>
                    <a:pt x="436" y="294"/>
                  </a:lnTo>
                  <a:lnTo>
                    <a:pt x="436" y="292"/>
                  </a:lnTo>
                  <a:lnTo>
                    <a:pt x="438" y="292"/>
                  </a:lnTo>
                  <a:lnTo>
                    <a:pt x="440" y="294"/>
                  </a:lnTo>
                  <a:lnTo>
                    <a:pt x="440" y="294"/>
                  </a:lnTo>
                  <a:lnTo>
                    <a:pt x="438" y="284"/>
                  </a:lnTo>
                  <a:lnTo>
                    <a:pt x="438" y="284"/>
                  </a:lnTo>
                  <a:lnTo>
                    <a:pt x="438" y="284"/>
                  </a:lnTo>
                  <a:lnTo>
                    <a:pt x="436" y="288"/>
                  </a:lnTo>
                  <a:lnTo>
                    <a:pt x="434" y="290"/>
                  </a:lnTo>
                  <a:lnTo>
                    <a:pt x="434" y="290"/>
                  </a:lnTo>
                  <a:lnTo>
                    <a:pt x="438" y="256"/>
                  </a:lnTo>
                  <a:lnTo>
                    <a:pt x="438" y="240"/>
                  </a:lnTo>
                  <a:lnTo>
                    <a:pt x="436" y="222"/>
                  </a:lnTo>
                  <a:lnTo>
                    <a:pt x="436" y="222"/>
                  </a:lnTo>
                  <a:lnTo>
                    <a:pt x="434" y="234"/>
                  </a:lnTo>
                  <a:lnTo>
                    <a:pt x="434" y="236"/>
                  </a:lnTo>
                  <a:lnTo>
                    <a:pt x="432" y="232"/>
                  </a:lnTo>
                  <a:lnTo>
                    <a:pt x="432" y="232"/>
                  </a:lnTo>
                  <a:lnTo>
                    <a:pt x="432" y="208"/>
                  </a:lnTo>
                  <a:lnTo>
                    <a:pt x="434" y="206"/>
                  </a:lnTo>
                  <a:lnTo>
                    <a:pt x="434" y="206"/>
                  </a:lnTo>
                  <a:lnTo>
                    <a:pt x="436" y="206"/>
                  </a:lnTo>
                  <a:lnTo>
                    <a:pt x="436" y="206"/>
                  </a:lnTo>
                  <a:lnTo>
                    <a:pt x="438" y="188"/>
                  </a:lnTo>
                  <a:lnTo>
                    <a:pt x="438" y="188"/>
                  </a:lnTo>
                  <a:lnTo>
                    <a:pt x="436" y="196"/>
                  </a:lnTo>
                  <a:lnTo>
                    <a:pt x="434" y="198"/>
                  </a:lnTo>
                  <a:lnTo>
                    <a:pt x="432" y="196"/>
                  </a:lnTo>
                  <a:lnTo>
                    <a:pt x="438" y="148"/>
                  </a:lnTo>
                  <a:lnTo>
                    <a:pt x="438" y="148"/>
                  </a:lnTo>
                  <a:lnTo>
                    <a:pt x="436" y="156"/>
                  </a:lnTo>
                  <a:lnTo>
                    <a:pt x="436" y="158"/>
                  </a:lnTo>
                  <a:lnTo>
                    <a:pt x="434" y="158"/>
                  </a:lnTo>
                  <a:lnTo>
                    <a:pt x="434" y="158"/>
                  </a:lnTo>
                  <a:lnTo>
                    <a:pt x="434" y="140"/>
                  </a:lnTo>
                  <a:lnTo>
                    <a:pt x="436" y="126"/>
                  </a:lnTo>
                  <a:lnTo>
                    <a:pt x="438" y="138"/>
                  </a:lnTo>
                  <a:lnTo>
                    <a:pt x="438" y="138"/>
                  </a:lnTo>
                  <a:lnTo>
                    <a:pt x="436" y="110"/>
                  </a:lnTo>
                  <a:lnTo>
                    <a:pt x="434" y="104"/>
                  </a:lnTo>
                  <a:lnTo>
                    <a:pt x="432" y="102"/>
                  </a:lnTo>
                  <a:lnTo>
                    <a:pt x="430" y="100"/>
                  </a:lnTo>
                  <a:lnTo>
                    <a:pt x="430" y="98"/>
                  </a:lnTo>
                  <a:lnTo>
                    <a:pt x="428" y="76"/>
                  </a:lnTo>
                  <a:lnTo>
                    <a:pt x="432" y="72"/>
                  </a:lnTo>
                  <a:lnTo>
                    <a:pt x="432" y="72"/>
                  </a:lnTo>
                  <a:lnTo>
                    <a:pt x="430" y="64"/>
                  </a:lnTo>
                  <a:lnTo>
                    <a:pt x="430" y="48"/>
                  </a:lnTo>
                  <a:lnTo>
                    <a:pt x="432" y="20"/>
                  </a:lnTo>
                  <a:lnTo>
                    <a:pt x="432" y="20"/>
                  </a:lnTo>
                  <a:lnTo>
                    <a:pt x="430" y="8"/>
                  </a:lnTo>
                  <a:lnTo>
                    <a:pt x="430" y="8"/>
                  </a:lnTo>
                  <a:lnTo>
                    <a:pt x="428" y="6"/>
                  </a:lnTo>
                  <a:lnTo>
                    <a:pt x="428" y="6"/>
                  </a:lnTo>
                  <a:lnTo>
                    <a:pt x="428" y="2"/>
                  </a:lnTo>
                  <a:lnTo>
                    <a:pt x="424" y="0"/>
                  </a:lnTo>
                  <a:lnTo>
                    <a:pt x="420" y="0"/>
                  </a:lnTo>
                  <a:lnTo>
                    <a:pt x="418" y="0"/>
                  </a:lnTo>
                  <a:lnTo>
                    <a:pt x="418" y="0"/>
                  </a:lnTo>
                  <a:lnTo>
                    <a:pt x="414" y="2"/>
                  </a:lnTo>
                  <a:lnTo>
                    <a:pt x="412" y="4"/>
                  </a:lnTo>
                  <a:lnTo>
                    <a:pt x="412" y="8"/>
                  </a:lnTo>
                  <a:lnTo>
                    <a:pt x="412" y="8"/>
                  </a:lnTo>
                  <a:lnTo>
                    <a:pt x="410" y="12"/>
                  </a:lnTo>
                  <a:lnTo>
                    <a:pt x="410" y="12"/>
                  </a:lnTo>
                  <a:lnTo>
                    <a:pt x="412" y="12"/>
                  </a:lnTo>
                  <a:lnTo>
                    <a:pt x="418" y="8"/>
                  </a:lnTo>
                  <a:lnTo>
                    <a:pt x="418" y="8"/>
                  </a:lnTo>
                  <a:lnTo>
                    <a:pt x="418" y="12"/>
                  </a:lnTo>
                  <a:lnTo>
                    <a:pt x="418" y="12"/>
                  </a:lnTo>
                  <a:lnTo>
                    <a:pt x="320" y="144"/>
                  </a:lnTo>
                  <a:lnTo>
                    <a:pt x="208" y="300"/>
                  </a:lnTo>
                  <a:lnTo>
                    <a:pt x="114" y="432"/>
                  </a:lnTo>
                  <a:lnTo>
                    <a:pt x="68" y="500"/>
                  </a:lnTo>
                  <a:lnTo>
                    <a:pt x="68" y="500"/>
                  </a:lnTo>
                  <a:lnTo>
                    <a:pt x="62" y="510"/>
                  </a:lnTo>
                  <a:lnTo>
                    <a:pt x="58" y="518"/>
                  </a:lnTo>
                  <a:lnTo>
                    <a:pt x="58" y="524"/>
                  </a:lnTo>
                  <a:lnTo>
                    <a:pt x="62" y="526"/>
                  </a:lnTo>
                  <a:lnTo>
                    <a:pt x="68" y="530"/>
                  </a:lnTo>
                  <a:lnTo>
                    <a:pt x="80" y="530"/>
                  </a:lnTo>
                  <a:lnTo>
                    <a:pt x="116" y="530"/>
                  </a:lnTo>
                  <a:lnTo>
                    <a:pt x="116" y="530"/>
                  </a:lnTo>
                  <a:lnTo>
                    <a:pt x="132" y="530"/>
                  </a:lnTo>
                  <a:lnTo>
                    <a:pt x="132" y="530"/>
                  </a:lnTo>
                  <a:lnTo>
                    <a:pt x="152" y="530"/>
                  </a:lnTo>
                  <a:lnTo>
                    <a:pt x="176" y="530"/>
                  </a:lnTo>
                  <a:lnTo>
                    <a:pt x="176" y="530"/>
                  </a:lnTo>
                  <a:lnTo>
                    <a:pt x="172" y="528"/>
                  </a:lnTo>
                  <a:lnTo>
                    <a:pt x="172" y="528"/>
                  </a:lnTo>
                  <a:lnTo>
                    <a:pt x="190" y="528"/>
                  </a:lnTo>
                  <a:lnTo>
                    <a:pt x="190" y="528"/>
                  </a:lnTo>
                  <a:lnTo>
                    <a:pt x="190" y="528"/>
                  </a:lnTo>
                  <a:lnTo>
                    <a:pt x="192" y="528"/>
                  </a:lnTo>
                  <a:lnTo>
                    <a:pt x="192" y="528"/>
                  </a:lnTo>
                  <a:lnTo>
                    <a:pt x="206" y="526"/>
                  </a:lnTo>
                  <a:lnTo>
                    <a:pt x="206" y="526"/>
                  </a:lnTo>
                  <a:lnTo>
                    <a:pt x="252" y="528"/>
                  </a:lnTo>
                  <a:lnTo>
                    <a:pt x="274" y="530"/>
                  </a:lnTo>
                  <a:lnTo>
                    <a:pt x="294" y="534"/>
                  </a:lnTo>
                  <a:lnTo>
                    <a:pt x="312" y="538"/>
                  </a:lnTo>
                  <a:lnTo>
                    <a:pt x="326" y="546"/>
                  </a:lnTo>
                  <a:lnTo>
                    <a:pt x="332" y="552"/>
                  </a:lnTo>
                  <a:lnTo>
                    <a:pt x="336" y="558"/>
                  </a:lnTo>
                  <a:lnTo>
                    <a:pt x="340" y="564"/>
                  </a:lnTo>
                  <a:lnTo>
                    <a:pt x="342" y="570"/>
                  </a:lnTo>
                  <a:lnTo>
                    <a:pt x="342" y="570"/>
                  </a:lnTo>
                  <a:lnTo>
                    <a:pt x="340" y="574"/>
                  </a:lnTo>
                  <a:lnTo>
                    <a:pt x="340" y="574"/>
                  </a:lnTo>
                  <a:lnTo>
                    <a:pt x="342" y="582"/>
                  </a:lnTo>
                  <a:lnTo>
                    <a:pt x="342" y="588"/>
                  </a:lnTo>
                  <a:lnTo>
                    <a:pt x="342" y="588"/>
                  </a:lnTo>
                  <a:lnTo>
                    <a:pt x="340" y="596"/>
                  </a:lnTo>
                  <a:lnTo>
                    <a:pt x="340" y="596"/>
                  </a:lnTo>
                  <a:lnTo>
                    <a:pt x="340" y="600"/>
                  </a:lnTo>
                  <a:lnTo>
                    <a:pt x="340" y="600"/>
                  </a:lnTo>
                  <a:lnTo>
                    <a:pt x="332" y="618"/>
                  </a:lnTo>
                  <a:lnTo>
                    <a:pt x="330" y="628"/>
                  </a:lnTo>
                  <a:lnTo>
                    <a:pt x="328" y="640"/>
                  </a:lnTo>
                  <a:lnTo>
                    <a:pt x="328" y="640"/>
                  </a:lnTo>
                  <a:lnTo>
                    <a:pt x="334" y="628"/>
                  </a:lnTo>
                  <a:lnTo>
                    <a:pt x="334" y="628"/>
                  </a:lnTo>
                  <a:lnTo>
                    <a:pt x="292" y="838"/>
                  </a:lnTo>
                  <a:lnTo>
                    <a:pt x="292" y="838"/>
                  </a:lnTo>
                  <a:lnTo>
                    <a:pt x="284" y="872"/>
                  </a:lnTo>
                  <a:lnTo>
                    <a:pt x="284" y="872"/>
                  </a:lnTo>
                  <a:lnTo>
                    <a:pt x="276" y="918"/>
                  </a:lnTo>
                  <a:lnTo>
                    <a:pt x="270" y="932"/>
                  </a:lnTo>
                  <a:lnTo>
                    <a:pt x="272" y="932"/>
                  </a:lnTo>
                  <a:lnTo>
                    <a:pt x="272" y="932"/>
                  </a:lnTo>
                  <a:lnTo>
                    <a:pt x="268" y="956"/>
                  </a:lnTo>
                  <a:lnTo>
                    <a:pt x="268" y="956"/>
                  </a:lnTo>
                  <a:lnTo>
                    <a:pt x="264" y="962"/>
                  </a:lnTo>
                  <a:lnTo>
                    <a:pt x="262" y="968"/>
                  </a:lnTo>
                  <a:lnTo>
                    <a:pt x="262" y="968"/>
                  </a:lnTo>
                  <a:lnTo>
                    <a:pt x="260" y="980"/>
                  </a:lnTo>
                  <a:lnTo>
                    <a:pt x="260" y="980"/>
                  </a:lnTo>
                  <a:lnTo>
                    <a:pt x="260" y="980"/>
                  </a:lnTo>
                  <a:lnTo>
                    <a:pt x="262" y="978"/>
                  </a:lnTo>
                  <a:lnTo>
                    <a:pt x="264" y="978"/>
                  </a:lnTo>
                  <a:lnTo>
                    <a:pt x="264" y="980"/>
                  </a:lnTo>
                  <a:lnTo>
                    <a:pt x="264" y="980"/>
                  </a:lnTo>
                  <a:lnTo>
                    <a:pt x="250" y="1050"/>
                  </a:lnTo>
                  <a:lnTo>
                    <a:pt x="250" y="1050"/>
                  </a:lnTo>
                  <a:lnTo>
                    <a:pt x="238" y="1090"/>
                  </a:lnTo>
                  <a:lnTo>
                    <a:pt x="228" y="1136"/>
                  </a:lnTo>
                  <a:lnTo>
                    <a:pt x="232" y="1126"/>
                  </a:lnTo>
                  <a:lnTo>
                    <a:pt x="232" y="1126"/>
                  </a:lnTo>
                  <a:lnTo>
                    <a:pt x="228" y="1150"/>
                  </a:lnTo>
                  <a:lnTo>
                    <a:pt x="222" y="1178"/>
                  </a:lnTo>
                  <a:lnTo>
                    <a:pt x="210" y="1224"/>
                  </a:lnTo>
                  <a:lnTo>
                    <a:pt x="210" y="1224"/>
                  </a:lnTo>
                  <a:lnTo>
                    <a:pt x="210" y="1228"/>
                  </a:lnTo>
                  <a:lnTo>
                    <a:pt x="208" y="1228"/>
                  </a:lnTo>
                  <a:lnTo>
                    <a:pt x="208" y="1228"/>
                  </a:lnTo>
                  <a:lnTo>
                    <a:pt x="204" y="1252"/>
                  </a:lnTo>
                  <a:lnTo>
                    <a:pt x="202" y="1258"/>
                  </a:lnTo>
                  <a:lnTo>
                    <a:pt x="204" y="1260"/>
                  </a:lnTo>
                  <a:lnTo>
                    <a:pt x="204" y="1258"/>
                  </a:lnTo>
                  <a:lnTo>
                    <a:pt x="204" y="1258"/>
                  </a:lnTo>
                  <a:lnTo>
                    <a:pt x="198" y="1278"/>
                  </a:lnTo>
                  <a:lnTo>
                    <a:pt x="192" y="1304"/>
                  </a:lnTo>
                  <a:lnTo>
                    <a:pt x="186" y="1334"/>
                  </a:lnTo>
                  <a:lnTo>
                    <a:pt x="178" y="1362"/>
                  </a:lnTo>
                  <a:lnTo>
                    <a:pt x="178" y="1362"/>
                  </a:lnTo>
                  <a:lnTo>
                    <a:pt x="182" y="1350"/>
                  </a:lnTo>
                  <a:lnTo>
                    <a:pt x="184" y="1350"/>
                  </a:lnTo>
                  <a:lnTo>
                    <a:pt x="184" y="1350"/>
                  </a:lnTo>
                  <a:lnTo>
                    <a:pt x="184" y="1354"/>
                  </a:lnTo>
                  <a:lnTo>
                    <a:pt x="184" y="1354"/>
                  </a:lnTo>
                  <a:lnTo>
                    <a:pt x="172" y="1416"/>
                  </a:lnTo>
                  <a:lnTo>
                    <a:pt x="166" y="1446"/>
                  </a:lnTo>
                  <a:lnTo>
                    <a:pt x="162" y="1472"/>
                  </a:lnTo>
                  <a:lnTo>
                    <a:pt x="162" y="1472"/>
                  </a:lnTo>
                  <a:lnTo>
                    <a:pt x="168" y="1462"/>
                  </a:lnTo>
                  <a:lnTo>
                    <a:pt x="170" y="1460"/>
                  </a:lnTo>
                  <a:lnTo>
                    <a:pt x="170" y="1458"/>
                  </a:lnTo>
                  <a:lnTo>
                    <a:pt x="170" y="1458"/>
                  </a:lnTo>
                  <a:lnTo>
                    <a:pt x="168" y="1468"/>
                  </a:lnTo>
                  <a:lnTo>
                    <a:pt x="168" y="1468"/>
                  </a:lnTo>
                  <a:lnTo>
                    <a:pt x="160" y="1488"/>
                  </a:lnTo>
                  <a:lnTo>
                    <a:pt x="154" y="1504"/>
                  </a:lnTo>
                  <a:lnTo>
                    <a:pt x="148" y="1530"/>
                  </a:lnTo>
                  <a:lnTo>
                    <a:pt x="150" y="1530"/>
                  </a:lnTo>
                  <a:lnTo>
                    <a:pt x="150" y="1530"/>
                  </a:lnTo>
                  <a:lnTo>
                    <a:pt x="146" y="1554"/>
                  </a:lnTo>
                  <a:lnTo>
                    <a:pt x="140" y="1574"/>
                  </a:lnTo>
                  <a:lnTo>
                    <a:pt x="136" y="1594"/>
                  </a:lnTo>
                  <a:lnTo>
                    <a:pt x="134" y="1600"/>
                  </a:lnTo>
                  <a:lnTo>
                    <a:pt x="136" y="1608"/>
                  </a:lnTo>
                  <a:lnTo>
                    <a:pt x="136" y="1608"/>
                  </a:lnTo>
                  <a:lnTo>
                    <a:pt x="138" y="1592"/>
                  </a:lnTo>
                  <a:lnTo>
                    <a:pt x="140" y="1586"/>
                  </a:lnTo>
                  <a:lnTo>
                    <a:pt x="146" y="1576"/>
                  </a:lnTo>
                  <a:lnTo>
                    <a:pt x="146" y="1576"/>
                  </a:lnTo>
                  <a:lnTo>
                    <a:pt x="138" y="1608"/>
                  </a:lnTo>
                  <a:lnTo>
                    <a:pt x="132" y="1638"/>
                  </a:lnTo>
                  <a:lnTo>
                    <a:pt x="132" y="1638"/>
                  </a:lnTo>
                  <a:lnTo>
                    <a:pt x="130" y="1660"/>
                  </a:lnTo>
                  <a:lnTo>
                    <a:pt x="128" y="1672"/>
                  </a:lnTo>
                  <a:lnTo>
                    <a:pt x="130" y="1676"/>
                  </a:lnTo>
                  <a:lnTo>
                    <a:pt x="130" y="1676"/>
                  </a:lnTo>
                  <a:lnTo>
                    <a:pt x="124" y="1706"/>
                  </a:lnTo>
                  <a:lnTo>
                    <a:pt x="124" y="1706"/>
                  </a:lnTo>
                  <a:lnTo>
                    <a:pt x="118" y="1712"/>
                  </a:lnTo>
                  <a:lnTo>
                    <a:pt x="116" y="1720"/>
                  </a:lnTo>
                  <a:lnTo>
                    <a:pt x="112" y="1732"/>
                  </a:lnTo>
                  <a:lnTo>
                    <a:pt x="114" y="1744"/>
                  </a:lnTo>
                  <a:lnTo>
                    <a:pt x="114" y="1744"/>
                  </a:lnTo>
                  <a:lnTo>
                    <a:pt x="112" y="1748"/>
                  </a:lnTo>
                  <a:lnTo>
                    <a:pt x="108" y="1754"/>
                  </a:lnTo>
                  <a:lnTo>
                    <a:pt x="104" y="1770"/>
                  </a:lnTo>
                  <a:lnTo>
                    <a:pt x="100" y="1788"/>
                  </a:lnTo>
                  <a:lnTo>
                    <a:pt x="96" y="1804"/>
                  </a:lnTo>
                  <a:lnTo>
                    <a:pt x="96" y="1806"/>
                  </a:lnTo>
                  <a:lnTo>
                    <a:pt x="96" y="1806"/>
                  </a:lnTo>
                  <a:lnTo>
                    <a:pt x="92" y="1818"/>
                  </a:lnTo>
                  <a:lnTo>
                    <a:pt x="90" y="1832"/>
                  </a:lnTo>
                  <a:lnTo>
                    <a:pt x="84" y="1862"/>
                  </a:lnTo>
                  <a:lnTo>
                    <a:pt x="84" y="1862"/>
                  </a:lnTo>
                  <a:lnTo>
                    <a:pt x="86" y="1864"/>
                  </a:lnTo>
                  <a:lnTo>
                    <a:pt x="88" y="1868"/>
                  </a:lnTo>
                  <a:lnTo>
                    <a:pt x="90" y="1878"/>
                  </a:lnTo>
                  <a:lnTo>
                    <a:pt x="90" y="1878"/>
                  </a:lnTo>
                  <a:lnTo>
                    <a:pt x="88" y="1882"/>
                  </a:lnTo>
                  <a:lnTo>
                    <a:pt x="86" y="1890"/>
                  </a:lnTo>
                  <a:lnTo>
                    <a:pt x="84" y="1898"/>
                  </a:lnTo>
                  <a:lnTo>
                    <a:pt x="82" y="1902"/>
                  </a:lnTo>
                  <a:lnTo>
                    <a:pt x="84" y="1908"/>
                  </a:lnTo>
                  <a:lnTo>
                    <a:pt x="76" y="1934"/>
                  </a:lnTo>
                  <a:lnTo>
                    <a:pt x="76" y="1934"/>
                  </a:lnTo>
                  <a:lnTo>
                    <a:pt x="76" y="1942"/>
                  </a:lnTo>
                  <a:lnTo>
                    <a:pt x="78" y="1940"/>
                  </a:lnTo>
                  <a:lnTo>
                    <a:pt x="82" y="1924"/>
                  </a:lnTo>
                  <a:lnTo>
                    <a:pt x="82" y="1924"/>
                  </a:lnTo>
                  <a:lnTo>
                    <a:pt x="80" y="1936"/>
                  </a:lnTo>
                  <a:lnTo>
                    <a:pt x="80" y="1936"/>
                  </a:lnTo>
                  <a:lnTo>
                    <a:pt x="68" y="1978"/>
                  </a:lnTo>
                  <a:lnTo>
                    <a:pt x="68" y="1978"/>
                  </a:lnTo>
                  <a:lnTo>
                    <a:pt x="70" y="1976"/>
                  </a:lnTo>
                  <a:lnTo>
                    <a:pt x="70" y="1980"/>
                  </a:lnTo>
                  <a:lnTo>
                    <a:pt x="66" y="1996"/>
                  </a:lnTo>
                  <a:lnTo>
                    <a:pt x="64" y="2014"/>
                  </a:lnTo>
                  <a:lnTo>
                    <a:pt x="64" y="2018"/>
                  </a:lnTo>
                  <a:lnTo>
                    <a:pt x="64" y="2020"/>
                  </a:lnTo>
                  <a:lnTo>
                    <a:pt x="64" y="2020"/>
                  </a:lnTo>
                  <a:lnTo>
                    <a:pt x="64" y="2020"/>
                  </a:lnTo>
                  <a:lnTo>
                    <a:pt x="60" y="2036"/>
                  </a:lnTo>
                  <a:lnTo>
                    <a:pt x="56" y="2044"/>
                  </a:lnTo>
                  <a:lnTo>
                    <a:pt x="52" y="2054"/>
                  </a:lnTo>
                  <a:lnTo>
                    <a:pt x="48" y="2074"/>
                  </a:lnTo>
                  <a:lnTo>
                    <a:pt x="54" y="2062"/>
                  </a:lnTo>
                  <a:lnTo>
                    <a:pt x="54" y="2062"/>
                  </a:lnTo>
                  <a:lnTo>
                    <a:pt x="40" y="2114"/>
                  </a:lnTo>
                  <a:lnTo>
                    <a:pt x="30" y="2152"/>
                  </a:lnTo>
                  <a:lnTo>
                    <a:pt x="30" y="2152"/>
                  </a:lnTo>
                  <a:lnTo>
                    <a:pt x="30" y="2154"/>
                  </a:lnTo>
                  <a:lnTo>
                    <a:pt x="30" y="2154"/>
                  </a:lnTo>
                  <a:lnTo>
                    <a:pt x="26" y="2170"/>
                  </a:lnTo>
                  <a:lnTo>
                    <a:pt x="22" y="2192"/>
                  </a:lnTo>
                  <a:lnTo>
                    <a:pt x="18" y="2216"/>
                  </a:lnTo>
                  <a:lnTo>
                    <a:pt x="14" y="2232"/>
                  </a:lnTo>
                  <a:lnTo>
                    <a:pt x="14" y="2232"/>
                  </a:lnTo>
                  <a:lnTo>
                    <a:pt x="16" y="2228"/>
                  </a:lnTo>
                  <a:lnTo>
                    <a:pt x="18" y="2222"/>
                  </a:lnTo>
                  <a:lnTo>
                    <a:pt x="20" y="2220"/>
                  </a:lnTo>
                  <a:lnTo>
                    <a:pt x="20" y="2226"/>
                  </a:lnTo>
                  <a:lnTo>
                    <a:pt x="20" y="2226"/>
                  </a:lnTo>
                  <a:lnTo>
                    <a:pt x="16" y="2234"/>
                  </a:lnTo>
                  <a:lnTo>
                    <a:pt x="14" y="2248"/>
                  </a:lnTo>
                  <a:lnTo>
                    <a:pt x="10" y="2260"/>
                  </a:lnTo>
                  <a:lnTo>
                    <a:pt x="8" y="2264"/>
                  </a:lnTo>
                  <a:lnTo>
                    <a:pt x="8" y="2264"/>
                  </a:lnTo>
                  <a:lnTo>
                    <a:pt x="8" y="2280"/>
                  </a:lnTo>
                  <a:lnTo>
                    <a:pt x="8" y="2288"/>
                  </a:lnTo>
                  <a:lnTo>
                    <a:pt x="8" y="2290"/>
                  </a:lnTo>
                  <a:lnTo>
                    <a:pt x="10" y="2290"/>
                  </a:lnTo>
                  <a:lnTo>
                    <a:pt x="10" y="2290"/>
                  </a:lnTo>
                  <a:lnTo>
                    <a:pt x="8" y="2298"/>
                  </a:lnTo>
                  <a:lnTo>
                    <a:pt x="6" y="2300"/>
                  </a:lnTo>
                  <a:lnTo>
                    <a:pt x="4" y="2300"/>
                  </a:lnTo>
                  <a:lnTo>
                    <a:pt x="4" y="2296"/>
                  </a:lnTo>
                  <a:lnTo>
                    <a:pt x="4" y="2296"/>
                  </a:lnTo>
                  <a:lnTo>
                    <a:pt x="4" y="2308"/>
                  </a:lnTo>
                  <a:lnTo>
                    <a:pt x="2" y="2318"/>
                  </a:lnTo>
                  <a:lnTo>
                    <a:pt x="0" y="2330"/>
                  </a:lnTo>
                  <a:lnTo>
                    <a:pt x="0" y="2342"/>
                  </a:lnTo>
                  <a:lnTo>
                    <a:pt x="0" y="2342"/>
                  </a:lnTo>
                  <a:lnTo>
                    <a:pt x="2" y="2326"/>
                  </a:lnTo>
                  <a:lnTo>
                    <a:pt x="2" y="2326"/>
                  </a:lnTo>
                  <a:lnTo>
                    <a:pt x="4" y="2328"/>
                  </a:lnTo>
                  <a:lnTo>
                    <a:pt x="4" y="2330"/>
                  </a:lnTo>
                  <a:lnTo>
                    <a:pt x="2" y="2334"/>
                  </a:lnTo>
                  <a:lnTo>
                    <a:pt x="4" y="2342"/>
                  </a:lnTo>
                  <a:lnTo>
                    <a:pt x="8" y="2348"/>
                  </a:lnTo>
                  <a:lnTo>
                    <a:pt x="14" y="2356"/>
                  </a:lnTo>
                  <a:lnTo>
                    <a:pt x="14" y="2356"/>
                  </a:lnTo>
                  <a:lnTo>
                    <a:pt x="16" y="2362"/>
                  </a:lnTo>
                  <a:lnTo>
                    <a:pt x="16" y="2362"/>
                  </a:lnTo>
                  <a:lnTo>
                    <a:pt x="40" y="2366"/>
                  </a:lnTo>
                  <a:lnTo>
                    <a:pt x="54" y="2368"/>
                  </a:lnTo>
                  <a:lnTo>
                    <a:pt x="94" y="2370"/>
                  </a:lnTo>
                  <a:lnTo>
                    <a:pt x="94" y="2370"/>
                  </a:lnTo>
                  <a:lnTo>
                    <a:pt x="86" y="2368"/>
                  </a:lnTo>
                  <a:lnTo>
                    <a:pt x="86" y="2368"/>
                  </a:lnTo>
                  <a:lnTo>
                    <a:pt x="90" y="2368"/>
                  </a:lnTo>
                  <a:lnTo>
                    <a:pt x="88" y="2366"/>
                  </a:lnTo>
                  <a:lnTo>
                    <a:pt x="88" y="2366"/>
                  </a:lnTo>
                  <a:lnTo>
                    <a:pt x="106" y="2368"/>
                  </a:lnTo>
                  <a:lnTo>
                    <a:pt x="110" y="2368"/>
                  </a:lnTo>
                  <a:lnTo>
                    <a:pt x="116" y="2370"/>
                  </a:lnTo>
                  <a:lnTo>
                    <a:pt x="132" y="2372"/>
                  </a:lnTo>
                  <a:lnTo>
                    <a:pt x="118" y="2366"/>
                  </a:lnTo>
                  <a:lnTo>
                    <a:pt x="118" y="2366"/>
                  </a:lnTo>
                  <a:lnTo>
                    <a:pt x="134" y="2366"/>
                  </a:lnTo>
                  <a:lnTo>
                    <a:pt x="140" y="2370"/>
                  </a:lnTo>
                  <a:lnTo>
                    <a:pt x="148" y="2372"/>
                  </a:lnTo>
                  <a:lnTo>
                    <a:pt x="170" y="2370"/>
                  </a:lnTo>
                  <a:lnTo>
                    <a:pt x="170" y="2370"/>
                  </a:lnTo>
                  <a:lnTo>
                    <a:pt x="168" y="2370"/>
                  </a:lnTo>
                  <a:lnTo>
                    <a:pt x="168" y="2368"/>
                  </a:lnTo>
                  <a:lnTo>
                    <a:pt x="172" y="2366"/>
                  </a:lnTo>
                  <a:lnTo>
                    <a:pt x="174" y="2362"/>
                  </a:lnTo>
                  <a:lnTo>
                    <a:pt x="172" y="2362"/>
                  </a:lnTo>
                  <a:lnTo>
                    <a:pt x="168" y="2362"/>
                  </a:lnTo>
                  <a:lnTo>
                    <a:pt x="168" y="2362"/>
                  </a:lnTo>
                  <a:lnTo>
                    <a:pt x="186" y="2358"/>
                  </a:lnTo>
                  <a:lnTo>
                    <a:pt x="210" y="2358"/>
                  </a:lnTo>
                  <a:lnTo>
                    <a:pt x="230" y="2356"/>
                  </a:lnTo>
                  <a:lnTo>
                    <a:pt x="232" y="2356"/>
                  </a:lnTo>
                  <a:lnTo>
                    <a:pt x="230" y="2356"/>
                  </a:lnTo>
                  <a:lnTo>
                    <a:pt x="230" y="2356"/>
                  </a:lnTo>
                  <a:lnTo>
                    <a:pt x="248" y="2354"/>
                  </a:lnTo>
                  <a:lnTo>
                    <a:pt x="262" y="2354"/>
                  </a:lnTo>
                  <a:lnTo>
                    <a:pt x="284" y="2356"/>
                  </a:lnTo>
                  <a:lnTo>
                    <a:pt x="304" y="2356"/>
                  </a:lnTo>
                  <a:lnTo>
                    <a:pt x="316" y="2356"/>
                  </a:lnTo>
                  <a:lnTo>
                    <a:pt x="330" y="2354"/>
                  </a:lnTo>
                  <a:lnTo>
                    <a:pt x="344" y="2348"/>
                  </a:lnTo>
                  <a:lnTo>
                    <a:pt x="344" y="2348"/>
                  </a:lnTo>
                  <a:lnTo>
                    <a:pt x="352" y="2350"/>
                  </a:lnTo>
                  <a:lnTo>
                    <a:pt x="364" y="2350"/>
                  </a:lnTo>
                  <a:lnTo>
                    <a:pt x="364" y="2350"/>
                  </a:lnTo>
                  <a:lnTo>
                    <a:pt x="358" y="2348"/>
                  </a:lnTo>
                  <a:lnTo>
                    <a:pt x="358" y="2348"/>
                  </a:lnTo>
                  <a:lnTo>
                    <a:pt x="358" y="2346"/>
                  </a:lnTo>
                  <a:lnTo>
                    <a:pt x="358" y="2346"/>
                  </a:lnTo>
                  <a:lnTo>
                    <a:pt x="382" y="2344"/>
                  </a:lnTo>
                  <a:lnTo>
                    <a:pt x="400" y="2340"/>
                  </a:lnTo>
                  <a:lnTo>
                    <a:pt x="400" y="2340"/>
                  </a:lnTo>
                  <a:lnTo>
                    <a:pt x="408" y="2338"/>
                  </a:lnTo>
                  <a:lnTo>
                    <a:pt x="408" y="2338"/>
                  </a:lnTo>
                  <a:lnTo>
                    <a:pt x="410" y="2334"/>
                  </a:lnTo>
                  <a:lnTo>
                    <a:pt x="414" y="2330"/>
                  </a:lnTo>
                  <a:lnTo>
                    <a:pt x="416" y="2326"/>
                  </a:lnTo>
                  <a:lnTo>
                    <a:pt x="416" y="2326"/>
                  </a:lnTo>
                  <a:lnTo>
                    <a:pt x="420" y="2312"/>
                  </a:lnTo>
                  <a:lnTo>
                    <a:pt x="420" y="2312"/>
                  </a:lnTo>
                  <a:lnTo>
                    <a:pt x="414" y="2326"/>
                  </a:lnTo>
                  <a:lnTo>
                    <a:pt x="412" y="2328"/>
                  </a:lnTo>
                  <a:lnTo>
                    <a:pt x="412" y="2326"/>
                  </a:lnTo>
                  <a:lnTo>
                    <a:pt x="412" y="2316"/>
                  </a:lnTo>
                  <a:lnTo>
                    <a:pt x="412" y="2316"/>
                  </a:lnTo>
                  <a:lnTo>
                    <a:pt x="414" y="2302"/>
                  </a:lnTo>
                  <a:lnTo>
                    <a:pt x="414" y="2288"/>
                  </a:lnTo>
                  <a:lnTo>
                    <a:pt x="414" y="2288"/>
                  </a:lnTo>
                  <a:lnTo>
                    <a:pt x="416" y="2282"/>
                  </a:lnTo>
                  <a:lnTo>
                    <a:pt x="418" y="2280"/>
                  </a:lnTo>
                  <a:lnTo>
                    <a:pt x="420" y="2276"/>
                  </a:lnTo>
                  <a:lnTo>
                    <a:pt x="424" y="2264"/>
                  </a:lnTo>
                  <a:lnTo>
                    <a:pt x="424" y="2264"/>
                  </a:lnTo>
                  <a:lnTo>
                    <a:pt x="426" y="2230"/>
                  </a:lnTo>
                  <a:lnTo>
                    <a:pt x="428" y="2214"/>
                  </a:lnTo>
                  <a:lnTo>
                    <a:pt x="426" y="2202"/>
                  </a:lnTo>
                  <a:lnTo>
                    <a:pt x="426" y="2226"/>
                  </a:lnTo>
                  <a:lnTo>
                    <a:pt x="422" y="2238"/>
                  </a:lnTo>
                  <a:lnTo>
                    <a:pt x="422" y="2238"/>
                  </a:lnTo>
                  <a:lnTo>
                    <a:pt x="424" y="2190"/>
                  </a:lnTo>
                  <a:lnTo>
                    <a:pt x="426" y="2172"/>
                  </a:lnTo>
                  <a:lnTo>
                    <a:pt x="428" y="2160"/>
                  </a:lnTo>
                  <a:lnTo>
                    <a:pt x="428" y="2160"/>
                  </a:lnTo>
                  <a:lnTo>
                    <a:pt x="426" y="2156"/>
                  </a:lnTo>
                  <a:lnTo>
                    <a:pt x="426" y="2156"/>
                  </a:lnTo>
                  <a:lnTo>
                    <a:pt x="428" y="2138"/>
                  </a:lnTo>
                  <a:lnTo>
                    <a:pt x="426" y="2128"/>
                  </a:lnTo>
                  <a:lnTo>
                    <a:pt x="424" y="2118"/>
                  </a:lnTo>
                  <a:lnTo>
                    <a:pt x="426" y="2092"/>
                  </a:lnTo>
                  <a:lnTo>
                    <a:pt x="426" y="2092"/>
                  </a:lnTo>
                  <a:lnTo>
                    <a:pt x="432" y="2048"/>
                  </a:lnTo>
                  <a:lnTo>
                    <a:pt x="426" y="2074"/>
                  </a:lnTo>
                  <a:lnTo>
                    <a:pt x="430" y="2028"/>
                  </a:lnTo>
                  <a:lnTo>
                    <a:pt x="432" y="2032"/>
                  </a:lnTo>
                  <a:lnTo>
                    <a:pt x="432" y="2032"/>
                  </a:lnTo>
                  <a:lnTo>
                    <a:pt x="430" y="1972"/>
                  </a:lnTo>
                  <a:lnTo>
                    <a:pt x="428" y="1914"/>
                  </a:lnTo>
                  <a:lnTo>
                    <a:pt x="428" y="1914"/>
                  </a:lnTo>
                  <a:lnTo>
                    <a:pt x="430" y="1866"/>
                  </a:lnTo>
                  <a:lnTo>
                    <a:pt x="432" y="1850"/>
                  </a:lnTo>
                  <a:lnTo>
                    <a:pt x="434" y="1840"/>
                  </a:lnTo>
                  <a:lnTo>
                    <a:pt x="434" y="1840"/>
                  </a:lnTo>
                  <a:lnTo>
                    <a:pt x="434" y="1830"/>
                  </a:lnTo>
                  <a:lnTo>
                    <a:pt x="432" y="1826"/>
                  </a:lnTo>
                  <a:lnTo>
                    <a:pt x="430" y="1830"/>
                  </a:lnTo>
                  <a:lnTo>
                    <a:pt x="428" y="1836"/>
                  </a:lnTo>
                  <a:lnTo>
                    <a:pt x="426" y="1846"/>
                  </a:lnTo>
                  <a:lnTo>
                    <a:pt x="424" y="1848"/>
                  </a:lnTo>
                  <a:lnTo>
                    <a:pt x="424" y="1846"/>
                  </a:lnTo>
                  <a:lnTo>
                    <a:pt x="422" y="1838"/>
                  </a:lnTo>
                  <a:lnTo>
                    <a:pt x="422" y="1838"/>
                  </a:lnTo>
                  <a:lnTo>
                    <a:pt x="428" y="1788"/>
                  </a:lnTo>
                  <a:lnTo>
                    <a:pt x="428" y="1730"/>
                  </a:lnTo>
                  <a:lnTo>
                    <a:pt x="428" y="1730"/>
                  </a:lnTo>
                  <a:lnTo>
                    <a:pt x="430" y="1732"/>
                  </a:lnTo>
                  <a:lnTo>
                    <a:pt x="432" y="1734"/>
                  </a:lnTo>
                  <a:lnTo>
                    <a:pt x="432" y="1732"/>
                  </a:lnTo>
                  <a:lnTo>
                    <a:pt x="434" y="1720"/>
                  </a:lnTo>
                  <a:lnTo>
                    <a:pt x="434" y="1720"/>
                  </a:lnTo>
                  <a:lnTo>
                    <a:pt x="432" y="1686"/>
                  </a:lnTo>
                  <a:lnTo>
                    <a:pt x="434" y="1668"/>
                  </a:lnTo>
                  <a:lnTo>
                    <a:pt x="434" y="1654"/>
                  </a:lnTo>
                  <a:lnTo>
                    <a:pt x="434" y="1654"/>
                  </a:lnTo>
                  <a:lnTo>
                    <a:pt x="434" y="1654"/>
                  </a:lnTo>
                  <a:lnTo>
                    <a:pt x="434" y="1654"/>
                  </a:lnTo>
                  <a:lnTo>
                    <a:pt x="438" y="1634"/>
                  </a:lnTo>
                  <a:lnTo>
                    <a:pt x="438" y="1612"/>
                  </a:lnTo>
                  <a:lnTo>
                    <a:pt x="438" y="1590"/>
                  </a:lnTo>
                  <a:lnTo>
                    <a:pt x="440" y="1572"/>
                  </a:lnTo>
                  <a:lnTo>
                    <a:pt x="440" y="1572"/>
                  </a:lnTo>
                  <a:lnTo>
                    <a:pt x="438" y="1574"/>
                  </a:lnTo>
                  <a:lnTo>
                    <a:pt x="438" y="1574"/>
                  </a:lnTo>
                  <a:lnTo>
                    <a:pt x="442" y="1528"/>
                  </a:lnTo>
                  <a:lnTo>
                    <a:pt x="438" y="1510"/>
                  </a:lnTo>
                  <a:lnTo>
                    <a:pt x="438" y="1510"/>
                  </a:lnTo>
                  <a:lnTo>
                    <a:pt x="440" y="1492"/>
                  </a:lnTo>
                  <a:lnTo>
                    <a:pt x="440" y="1472"/>
                  </a:lnTo>
                  <a:lnTo>
                    <a:pt x="440" y="1472"/>
                  </a:lnTo>
                  <a:lnTo>
                    <a:pt x="436" y="1488"/>
                  </a:lnTo>
                  <a:lnTo>
                    <a:pt x="436" y="1492"/>
                  </a:lnTo>
                  <a:lnTo>
                    <a:pt x="434" y="1486"/>
                  </a:lnTo>
                  <a:lnTo>
                    <a:pt x="434" y="1486"/>
                  </a:lnTo>
                  <a:lnTo>
                    <a:pt x="436" y="1484"/>
                  </a:lnTo>
                  <a:lnTo>
                    <a:pt x="436" y="1478"/>
                  </a:lnTo>
                  <a:lnTo>
                    <a:pt x="436" y="1462"/>
                  </a:lnTo>
                  <a:lnTo>
                    <a:pt x="436" y="1446"/>
                  </a:lnTo>
                  <a:lnTo>
                    <a:pt x="436" y="1442"/>
                  </a:lnTo>
                  <a:lnTo>
                    <a:pt x="438" y="1442"/>
                  </a:lnTo>
                  <a:lnTo>
                    <a:pt x="440" y="1410"/>
                  </a:lnTo>
                  <a:lnTo>
                    <a:pt x="434" y="1406"/>
                  </a:lnTo>
                  <a:lnTo>
                    <a:pt x="438" y="1344"/>
                  </a:lnTo>
                  <a:lnTo>
                    <a:pt x="438" y="1344"/>
                  </a:lnTo>
                  <a:lnTo>
                    <a:pt x="438" y="1352"/>
                  </a:lnTo>
                  <a:lnTo>
                    <a:pt x="440" y="1354"/>
                  </a:lnTo>
                  <a:lnTo>
                    <a:pt x="440" y="1354"/>
                  </a:lnTo>
                  <a:lnTo>
                    <a:pt x="442" y="1360"/>
                  </a:lnTo>
                  <a:lnTo>
                    <a:pt x="442" y="1360"/>
                  </a:lnTo>
                  <a:lnTo>
                    <a:pt x="442" y="1348"/>
                  </a:lnTo>
                  <a:lnTo>
                    <a:pt x="442" y="1328"/>
                  </a:lnTo>
                  <a:lnTo>
                    <a:pt x="442" y="1308"/>
                  </a:lnTo>
                  <a:lnTo>
                    <a:pt x="442" y="1288"/>
                  </a:lnTo>
                  <a:lnTo>
                    <a:pt x="440" y="1294"/>
                  </a:lnTo>
                  <a:lnTo>
                    <a:pt x="440" y="1294"/>
                  </a:lnTo>
                  <a:lnTo>
                    <a:pt x="440" y="1274"/>
                  </a:lnTo>
                  <a:lnTo>
                    <a:pt x="438" y="1248"/>
                  </a:lnTo>
                  <a:lnTo>
                    <a:pt x="442" y="1200"/>
                  </a:lnTo>
                  <a:lnTo>
                    <a:pt x="442" y="1218"/>
                  </a:lnTo>
                  <a:lnTo>
                    <a:pt x="442" y="1218"/>
                  </a:lnTo>
                  <a:lnTo>
                    <a:pt x="442" y="1192"/>
                  </a:lnTo>
                  <a:lnTo>
                    <a:pt x="442" y="1172"/>
                  </a:lnTo>
                  <a:lnTo>
                    <a:pt x="444" y="1152"/>
                  </a:lnTo>
                  <a:lnTo>
                    <a:pt x="442" y="1128"/>
                  </a:lnTo>
                  <a:lnTo>
                    <a:pt x="442" y="1128"/>
                  </a:lnTo>
                  <a:close/>
                </a:path>
              </a:pathLst>
            </a:custGeom>
            <a:solidFill>
              <a:schemeClr val="accent3">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20" name="Freeform 14"/>
            <p:cNvSpPr>
              <a:spLocks/>
            </p:cNvSpPr>
            <p:nvPr userDrawn="1"/>
          </p:nvSpPr>
          <p:spPr bwMode="gray">
            <a:xfrm>
              <a:off x="1834" y="2562"/>
              <a:ext cx="2" cy="42"/>
            </a:xfrm>
            <a:custGeom>
              <a:avLst/>
              <a:gdLst>
                <a:gd name="T0" fmla="*/ 0 w 2"/>
                <a:gd name="T1" fmla="*/ 0 h 42"/>
                <a:gd name="T2" fmla="*/ 0 w 2"/>
                <a:gd name="T3" fmla="*/ 0 h 42"/>
                <a:gd name="T4" fmla="*/ 0 w 2"/>
                <a:gd name="T5" fmla="*/ 42 h 42"/>
                <a:gd name="T6" fmla="*/ 0 w 2"/>
                <a:gd name="T7" fmla="*/ 42 h 42"/>
                <a:gd name="T8" fmla="*/ 2 w 2"/>
                <a:gd name="T9" fmla="*/ 40 h 42"/>
                <a:gd name="T10" fmla="*/ 2 w 2"/>
                <a:gd name="T11" fmla="*/ 36 h 42"/>
                <a:gd name="T12" fmla="*/ 2 w 2"/>
                <a:gd name="T13" fmla="*/ 22 h 42"/>
                <a:gd name="T14" fmla="*/ 0 w 2"/>
                <a:gd name="T15" fmla="*/ 0 h 42"/>
                <a:gd name="T16" fmla="*/ 0 w 2"/>
                <a:gd name="T1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42">
                  <a:moveTo>
                    <a:pt x="0" y="0"/>
                  </a:moveTo>
                  <a:lnTo>
                    <a:pt x="0" y="0"/>
                  </a:lnTo>
                  <a:lnTo>
                    <a:pt x="0" y="42"/>
                  </a:lnTo>
                  <a:lnTo>
                    <a:pt x="0" y="42"/>
                  </a:lnTo>
                  <a:lnTo>
                    <a:pt x="2" y="40"/>
                  </a:lnTo>
                  <a:lnTo>
                    <a:pt x="2" y="36"/>
                  </a:lnTo>
                  <a:lnTo>
                    <a:pt x="2" y="22"/>
                  </a:lnTo>
                  <a:lnTo>
                    <a:pt x="0" y="0"/>
                  </a:lnTo>
                  <a:lnTo>
                    <a:pt x="0" y="0"/>
                  </a:lnTo>
                  <a:close/>
                </a:path>
              </a:pathLst>
            </a:custGeom>
            <a:solidFill>
              <a:srgbClr val="FBB1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21" name="Freeform 15"/>
            <p:cNvSpPr>
              <a:spLocks/>
            </p:cNvSpPr>
            <p:nvPr userDrawn="1"/>
          </p:nvSpPr>
          <p:spPr bwMode="gray">
            <a:xfrm>
              <a:off x="1634" y="2616"/>
              <a:ext cx="4" cy="14"/>
            </a:xfrm>
            <a:custGeom>
              <a:avLst/>
              <a:gdLst>
                <a:gd name="T0" fmla="*/ 0 w 4"/>
                <a:gd name="T1" fmla="*/ 14 h 14"/>
                <a:gd name="T2" fmla="*/ 4 w 4"/>
                <a:gd name="T3" fmla="*/ 0 h 14"/>
                <a:gd name="T4" fmla="*/ 4 w 4"/>
                <a:gd name="T5" fmla="*/ 0 h 14"/>
                <a:gd name="T6" fmla="*/ 0 w 4"/>
                <a:gd name="T7" fmla="*/ 14 h 14"/>
              </a:gdLst>
              <a:ahLst/>
              <a:cxnLst>
                <a:cxn ang="0">
                  <a:pos x="T0" y="T1"/>
                </a:cxn>
                <a:cxn ang="0">
                  <a:pos x="T2" y="T3"/>
                </a:cxn>
                <a:cxn ang="0">
                  <a:pos x="T4" y="T5"/>
                </a:cxn>
                <a:cxn ang="0">
                  <a:pos x="T6" y="T7"/>
                </a:cxn>
              </a:cxnLst>
              <a:rect l="0" t="0" r="r" b="b"/>
              <a:pathLst>
                <a:path w="4" h="14">
                  <a:moveTo>
                    <a:pt x="0" y="14"/>
                  </a:moveTo>
                  <a:lnTo>
                    <a:pt x="4" y="0"/>
                  </a:lnTo>
                  <a:lnTo>
                    <a:pt x="4" y="0"/>
                  </a:lnTo>
                  <a:lnTo>
                    <a:pt x="0" y="14"/>
                  </a:lnTo>
                  <a:close/>
                </a:path>
              </a:pathLst>
            </a:custGeom>
            <a:solidFill>
              <a:srgbClr val="FBB1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22" name="Freeform 16"/>
            <p:cNvSpPr>
              <a:spLocks/>
            </p:cNvSpPr>
            <p:nvPr userDrawn="1"/>
          </p:nvSpPr>
          <p:spPr bwMode="gray">
            <a:xfrm>
              <a:off x="1604" y="2750"/>
              <a:ext cx="8" cy="22"/>
            </a:xfrm>
            <a:custGeom>
              <a:avLst/>
              <a:gdLst>
                <a:gd name="T0" fmla="*/ 8 w 8"/>
                <a:gd name="T1" fmla="*/ 0 h 22"/>
                <a:gd name="T2" fmla="*/ 8 w 8"/>
                <a:gd name="T3" fmla="*/ 0 h 22"/>
                <a:gd name="T4" fmla="*/ 4 w 8"/>
                <a:gd name="T5" fmla="*/ 14 h 22"/>
                <a:gd name="T6" fmla="*/ 2 w 8"/>
                <a:gd name="T7" fmla="*/ 22 h 22"/>
                <a:gd name="T8" fmla="*/ 0 w 8"/>
                <a:gd name="T9" fmla="*/ 22 h 22"/>
                <a:gd name="T10" fmla="*/ 0 w 8"/>
                <a:gd name="T11" fmla="*/ 22 h 22"/>
                <a:gd name="T12" fmla="*/ 0 w 8"/>
                <a:gd name="T13" fmla="*/ 22 h 22"/>
                <a:gd name="T14" fmla="*/ 8 w 8"/>
                <a:gd name="T15" fmla="*/ 0 h 22"/>
                <a:gd name="T16" fmla="*/ 8 w 8"/>
                <a:gd name="T1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2">
                  <a:moveTo>
                    <a:pt x="8" y="0"/>
                  </a:moveTo>
                  <a:lnTo>
                    <a:pt x="8" y="0"/>
                  </a:lnTo>
                  <a:lnTo>
                    <a:pt x="4" y="14"/>
                  </a:lnTo>
                  <a:lnTo>
                    <a:pt x="2" y="22"/>
                  </a:lnTo>
                  <a:lnTo>
                    <a:pt x="0" y="22"/>
                  </a:lnTo>
                  <a:lnTo>
                    <a:pt x="0" y="22"/>
                  </a:lnTo>
                  <a:lnTo>
                    <a:pt x="0" y="22"/>
                  </a:lnTo>
                  <a:lnTo>
                    <a:pt x="8" y="0"/>
                  </a:lnTo>
                  <a:lnTo>
                    <a:pt x="8" y="0"/>
                  </a:lnTo>
                  <a:close/>
                </a:path>
              </a:pathLst>
            </a:custGeom>
            <a:solidFill>
              <a:srgbClr val="FBB1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23" name="Freeform 17"/>
            <p:cNvSpPr>
              <a:spLocks/>
            </p:cNvSpPr>
            <p:nvPr userDrawn="1"/>
          </p:nvSpPr>
          <p:spPr bwMode="gray">
            <a:xfrm>
              <a:off x="3532" y="1628"/>
              <a:ext cx="18" cy="28"/>
            </a:xfrm>
            <a:custGeom>
              <a:avLst/>
              <a:gdLst>
                <a:gd name="T0" fmla="*/ 0 w 18"/>
                <a:gd name="T1" fmla="*/ 0 h 28"/>
                <a:gd name="T2" fmla="*/ 6 w 18"/>
                <a:gd name="T3" fmla="*/ 4 h 28"/>
                <a:gd name="T4" fmla="*/ 18 w 18"/>
                <a:gd name="T5" fmla="*/ 28 h 28"/>
                <a:gd name="T6" fmla="*/ 0 w 18"/>
                <a:gd name="T7" fmla="*/ 0 h 28"/>
              </a:gdLst>
              <a:ahLst/>
              <a:cxnLst>
                <a:cxn ang="0">
                  <a:pos x="T0" y="T1"/>
                </a:cxn>
                <a:cxn ang="0">
                  <a:pos x="T2" y="T3"/>
                </a:cxn>
                <a:cxn ang="0">
                  <a:pos x="T4" y="T5"/>
                </a:cxn>
                <a:cxn ang="0">
                  <a:pos x="T6" y="T7"/>
                </a:cxn>
              </a:cxnLst>
              <a:rect l="0" t="0" r="r" b="b"/>
              <a:pathLst>
                <a:path w="18" h="28">
                  <a:moveTo>
                    <a:pt x="0" y="0"/>
                  </a:moveTo>
                  <a:lnTo>
                    <a:pt x="6" y="4"/>
                  </a:lnTo>
                  <a:lnTo>
                    <a:pt x="18" y="28"/>
                  </a:lnTo>
                  <a:lnTo>
                    <a:pt x="0" y="0"/>
                  </a:lnTo>
                  <a:close/>
                </a:path>
              </a:pathLst>
            </a:custGeom>
            <a:solidFill>
              <a:srgbClr val="6CAD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24" name="Freeform 18"/>
            <p:cNvSpPr>
              <a:spLocks/>
            </p:cNvSpPr>
            <p:nvPr userDrawn="1"/>
          </p:nvSpPr>
          <p:spPr bwMode="gray">
            <a:xfrm>
              <a:off x="3554" y="1662"/>
              <a:ext cx="162" cy="274"/>
            </a:xfrm>
            <a:custGeom>
              <a:avLst/>
              <a:gdLst>
                <a:gd name="T0" fmla="*/ 130 w 162"/>
                <a:gd name="T1" fmla="*/ 204 h 274"/>
                <a:gd name="T2" fmla="*/ 130 w 162"/>
                <a:gd name="T3" fmla="*/ 204 h 274"/>
                <a:gd name="T4" fmla="*/ 152 w 162"/>
                <a:gd name="T5" fmla="*/ 246 h 274"/>
                <a:gd name="T6" fmla="*/ 160 w 162"/>
                <a:gd name="T7" fmla="*/ 264 h 274"/>
                <a:gd name="T8" fmla="*/ 162 w 162"/>
                <a:gd name="T9" fmla="*/ 270 h 274"/>
                <a:gd name="T10" fmla="*/ 162 w 162"/>
                <a:gd name="T11" fmla="*/ 274 h 274"/>
                <a:gd name="T12" fmla="*/ 142 w 162"/>
                <a:gd name="T13" fmla="*/ 232 h 274"/>
                <a:gd name="T14" fmla="*/ 142 w 162"/>
                <a:gd name="T15" fmla="*/ 232 h 274"/>
                <a:gd name="T16" fmla="*/ 136 w 162"/>
                <a:gd name="T17" fmla="*/ 226 h 274"/>
                <a:gd name="T18" fmla="*/ 126 w 162"/>
                <a:gd name="T19" fmla="*/ 214 h 274"/>
                <a:gd name="T20" fmla="*/ 106 w 162"/>
                <a:gd name="T21" fmla="*/ 180 h 274"/>
                <a:gd name="T22" fmla="*/ 122 w 162"/>
                <a:gd name="T23" fmla="*/ 206 h 274"/>
                <a:gd name="T24" fmla="*/ 122 w 162"/>
                <a:gd name="T25" fmla="*/ 206 h 274"/>
                <a:gd name="T26" fmla="*/ 120 w 162"/>
                <a:gd name="T27" fmla="*/ 202 h 274"/>
                <a:gd name="T28" fmla="*/ 120 w 162"/>
                <a:gd name="T29" fmla="*/ 200 h 274"/>
                <a:gd name="T30" fmla="*/ 120 w 162"/>
                <a:gd name="T31" fmla="*/ 198 h 274"/>
                <a:gd name="T32" fmla="*/ 120 w 162"/>
                <a:gd name="T33" fmla="*/ 194 h 274"/>
                <a:gd name="T34" fmla="*/ 120 w 162"/>
                <a:gd name="T35" fmla="*/ 194 h 274"/>
                <a:gd name="T36" fmla="*/ 104 w 162"/>
                <a:gd name="T37" fmla="*/ 170 h 274"/>
                <a:gd name="T38" fmla="*/ 92 w 162"/>
                <a:gd name="T39" fmla="*/ 150 h 274"/>
                <a:gd name="T40" fmla="*/ 82 w 162"/>
                <a:gd name="T41" fmla="*/ 132 h 274"/>
                <a:gd name="T42" fmla="*/ 66 w 162"/>
                <a:gd name="T43" fmla="*/ 110 h 274"/>
                <a:gd name="T44" fmla="*/ 66 w 162"/>
                <a:gd name="T45" fmla="*/ 112 h 274"/>
                <a:gd name="T46" fmla="*/ 50 w 162"/>
                <a:gd name="T47" fmla="*/ 82 h 274"/>
                <a:gd name="T48" fmla="*/ 50 w 162"/>
                <a:gd name="T49" fmla="*/ 82 h 274"/>
                <a:gd name="T50" fmla="*/ 48 w 162"/>
                <a:gd name="T51" fmla="*/ 78 h 274"/>
                <a:gd name="T52" fmla="*/ 46 w 162"/>
                <a:gd name="T53" fmla="*/ 76 h 274"/>
                <a:gd name="T54" fmla="*/ 46 w 162"/>
                <a:gd name="T55" fmla="*/ 80 h 274"/>
                <a:gd name="T56" fmla="*/ 46 w 162"/>
                <a:gd name="T57" fmla="*/ 80 h 274"/>
                <a:gd name="T58" fmla="*/ 26 w 162"/>
                <a:gd name="T59" fmla="*/ 42 h 274"/>
                <a:gd name="T60" fmla="*/ 0 w 162"/>
                <a:gd name="T61" fmla="*/ 0 h 274"/>
                <a:gd name="T62" fmla="*/ 0 w 162"/>
                <a:gd name="T63" fmla="*/ 0 h 274"/>
                <a:gd name="T64" fmla="*/ 8 w 162"/>
                <a:gd name="T65" fmla="*/ 10 h 274"/>
                <a:gd name="T66" fmla="*/ 16 w 162"/>
                <a:gd name="T67" fmla="*/ 22 h 274"/>
                <a:gd name="T68" fmla="*/ 32 w 162"/>
                <a:gd name="T69" fmla="*/ 50 h 274"/>
                <a:gd name="T70" fmla="*/ 48 w 162"/>
                <a:gd name="T71" fmla="*/ 78 h 274"/>
                <a:gd name="T72" fmla="*/ 58 w 162"/>
                <a:gd name="T73" fmla="*/ 92 h 274"/>
                <a:gd name="T74" fmla="*/ 66 w 162"/>
                <a:gd name="T75" fmla="*/ 102 h 274"/>
                <a:gd name="T76" fmla="*/ 64 w 162"/>
                <a:gd name="T77" fmla="*/ 98 h 274"/>
                <a:gd name="T78" fmla="*/ 64 w 162"/>
                <a:gd name="T79" fmla="*/ 98 h 274"/>
                <a:gd name="T80" fmla="*/ 80 w 162"/>
                <a:gd name="T81" fmla="*/ 126 h 274"/>
                <a:gd name="T82" fmla="*/ 98 w 162"/>
                <a:gd name="T83" fmla="*/ 152 h 274"/>
                <a:gd name="T84" fmla="*/ 114 w 162"/>
                <a:gd name="T85" fmla="*/ 178 h 274"/>
                <a:gd name="T86" fmla="*/ 130 w 162"/>
                <a:gd name="T87" fmla="*/ 204 h 274"/>
                <a:gd name="T88" fmla="*/ 130 w 162"/>
                <a:gd name="T89" fmla="*/ 20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2" h="274">
                  <a:moveTo>
                    <a:pt x="130" y="204"/>
                  </a:moveTo>
                  <a:lnTo>
                    <a:pt x="130" y="204"/>
                  </a:lnTo>
                  <a:lnTo>
                    <a:pt x="152" y="246"/>
                  </a:lnTo>
                  <a:lnTo>
                    <a:pt x="160" y="264"/>
                  </a:lnTo>
                  <a:lnTo>
                    <a:pt x="162" y="270"/>
                  </a:lnTo>
                  <a:lnTo>
                    <a:pt x="162" y="274"/>
                  </a:lnTo>
                  <a:lnTo>
                    <a:pt x="142" y="232"/>
                  </a:lnTo>
                  <a:lnTo>
                    <a:pt x="142" y="232"/>
                  </a:lnTo>
                  <a:lnTo>
                    <a:pt x="136" y="226"/>
                  </a:lnTo>
                  <a:lnTo>
                    <a:pt x="126" y="214"/>
                  </a:lnTo>
                  <a:lnTo>
                    <a:pt x="106" y="180"/>
                  </a:lnTo>
                  <a:lnTo>
                    <a:pt x="122" y="206"/>
                  </a:lnTo>
                  <a:lnTo>
                    <a:pt x="122" y="206"/>
                  </a:lnTo>
                  <a:lnTo>
                    <a:pt x="120" y="202"/>
                  </a:lnTo>
                  <a:lnTo>
                    <a:pt x="120" y="200"/>
                  </a:lnTo>
                  <a:lnTo>
                    <a:pt x="120" y="198"/>
                  </a:lnTo>
                  <a:lnTo>
                    <a:pt x="120" y="194"/>
                  </a:lnTo>
                  <a:lnTo>
                    <a:pt x="120" y="194"/>
                  </a:lnTo>
                  <a:lnTo>
                    <a:pt x="104" y="170"/>
                  </a:lnTo>
                  <a:lnTo>
                    <a:pt x="92" y="150"/>
                  </a:lnTo>
                  <a:lnTo>
                    <a:pt x="82" y="132"/>
                  </a:lnTo>
                  <a:lnTo>
                    <a:pt x="66" y="110"/>
                  </a:lnTo>
                  <a:lnTo>
                    <a:pt x="66" y="112"/>
                  </a:lnTo>
                  <a:lnTo>
                    <a:pt x="50" y="82"/>
                  </a:lnTo>
                  <a:lnTo>
                    <a:pt x="50" y="82"/>
                  </a:lnTo>
                  <a:lnTo>
                    <a:pt x="48" y="78"/>
                  </a:lnTo>
                  <a:lnTo>
                    <a:pt x="46" y="76"/>
                  </a:lnTo>
                  <a:lnTo>
                    <a:pt x="46" y="80"/>
                  </a:lnTo>
                  <a:lnTo>
                    <a:pt x="46" y="80"/>
                  </a:lnTo>
                  <a:lnTo>
                    <a:pt x="26" y="42"/>
                  </a:lnTo>
                  <a:lnTo>
                    <a:pt x="0" y="0"/>
                  </a:lnTo>
                  <a:lnTo>
                    <a:pt x="0" y="0"/>
                  </a:lnTo>
                  <a:lnTo>
                    <a:pt x="8" y="10"/>
                  </a:lnTo>
                  <a:lnTo>
                    <a:pt x="16" y="22"/>
                  </a:lnTo>
                  <a:lnTo>
                    <a:pt x="32" y="50"/>
                  </a:lnTo>
                  <a:lnTo>
                    <a:pt x="48" y="78"/>
                  </a:lnTo>
                  <a:lnTo>
                    <a:pt x="58" y="92"/>
                  </a:lnTo>
                  <a:lnTo>
                    <a:pt x="66" y="102"/>
                  </a:lnTo>
                  <a:lnTo>
                    <a:pt x="64" y="98"/>
                  </a:lnTo>
                  <a:lnTo>
                    <a:pt x="64" y="98"/>
                  </a:lnTo>
                  <a:lnTo>
                    <a:pt x="80" y="126"/>
                  </a:lnTo>
                  <a:lnTo>
                    <a:pt x="98" y="152"/>
                  </a:lnTo>
                  <a:lnTo>
                    <a:pt x="114" y="178"/>
                  </a:lnTo>
                  <a:lnTo>
                    <a:pt x="130" y="204"/>
                  </a:lnTo>
                  <a:lnTo>
                    <a:pt x="130" y="204"/>
                  </a:lnTo>
                  <a:close/>
                </a:path>
              </a:pathLst>
            </a:custGeom>
            <a:solidFill>
              <a:srgbClr val="6CAD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25" name="Freeform 19"/>
            <p:cNvSpPr>
              <a:spLocks/>
            </p:cNvSpPr>
            <p:nvPr userDrawn="1"/>
          </p:nvSpPr>
          <p:spPr bwMode="gray">
            <a:xfrm>
              <a:off x="3600" y="1742"/>
              <a:ext cx="2" cy="4"/>
            </a:xfrm>
            <a:custGeom>
              <a:avLst/>
              <a:gdLst>
                <a:gd name="T0" fmla="*/ 0 w 2"/>
                <a:gd name="T1" fmla="*/ 0 h 4"/>
                <a:gd name="T2" fmla="*/ 2 w 2"/>
                <a:gd name="T3" fmla="*/ 4 h 4"/>
                <a:gd name="T4" fmla="*/ 2 w 2"/>
                <a:gd name="T5" fmla="*/ 4 h 4"/>
                <a:gd name="T6" fmla="*/ 0 w 2"/>
                <a:gd name="T7" fmla="*/ 0 h 4"/>
                <a:gd name="T8" fmla="*/ 0 w 2"/>
                <a:gd name="T9" fmla="*/ 0 h 4"/>
              </a:gdLst>
              <a:ahLst/>
              <a:cxnLst>
                <a:cxn ang="0">
                  <a:pos x="T0" y="T1"/>
                </a:cxn>
                <a:cxn ang="0">
                  <a:pos x="T2" y="T3"/>
                </a:cxn>
                <a:cxn ang="0">
                  <a:pos x="T4" y="T5"/>
                </a:cxn>
                <a:cxn ang="0">
                  <a:pos x="T6" y="T7"/>
                </a:cxn>
                <a:cxn ang="0">
                  <a:pos x="T8" y="T9"/>
                </a:cxn>
              </a:cxnLst>
              <a:rect l="0" t="0" r="r" b="b"/>
              <a:pathLst>
                <a:path w="2" h="4">
                  <a:moveTo>
                    <a:pt x="0" y="0"/>
                  </a:moveTo>
                  <a:lnTo>
                    <a:pt x="2" y="4"/>
                  </a:lnTo>
                  <a:lnTo>
                    <a:pt x="2" y="4"/>
                  </a:lnTo>
                  <a:lnTo>
                    <a:pt x="0" y="0"/>
                  </a:lnTo>
                  <a:lnTo>
                    <a:pt x="0" y="0"/>
                  </a:lnTo>
                  <a:close/>
                </a:path>
              </a:pathLst>
            </a:custGeom>
            <a:solidFill>
              <a:srgbClr val="6CAD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26" name="Freeform 20"/>
            <p:cNvSpPr>
              <a:spLocks noEditPoints="1"/>
            </p:cNvSpPr>
            <p:nvPr userDrawn="1"/>
          </p:nvSpPr>
          <p:spPr bwMode="gray">
            <a:xfrm>
              <a:off x="3468" y="1610"/>
              <a:ext cx="504" cy="2324"/>
            </a:xfrm>
            <a:custGeom>
              <a:avLst/>
              <a:gdLst>
                <a:gd name="T0" fmla="*/ 446 w 504"/>
                <a:gd name="T1" fmla="*/ 2020 h 2324"/>
                <a:gd name="T2" fmla="*/ 424 w 504"/>
                <a:gd name="T3" fmla="*/ 1932 h 2324"/>
                <a:gd name="T4" fmla="*/ 396 w 504"/>
                <a:gd name="T5" fmla="*/ 1796 h 2324"/>
                <a:gd name="T6" fmla="*/ 376 w 504"/>
                <a:gd name="T7" fmla="*/ 1696 h 2324"/>
                <a:gd name="T8" fmla="*/ 362 w 504"/>
                <a:gd name="T9" fmla="*/ 1644 h 2324"/>
                <a:gd name="T10" fmla="*/ 344 w 504"/>
                <a:gd name="T11" fmla="*/ 1546 h 2324"/>
                <a:gd name="T12" fmla="*/ 328 w 504"/>
                <a:gd name="T13" fmla="*/ 1460 h 2324"/>
                <a:gd name="T14" fmla="*/ 302 w 504"/>
                <a:gd name="T15" fmla="*/ 1378 h 2324"/>
                <a:gd name="T16" fmla="*/ 256 w 504"/>
                <a:gd name="T17" fmla="*/ 1156 h 2324"/>
                <a:gd name="T18" fmla="*/ 234 w 504"/>
                <a:gd name="T19" fmla="*/ 1048 h 2324"/>
                <a:gd name="T20" fmla="*/ 210 w 504"/>
                <a:gd name="T21" fmla="*/ 930 h 2324"/>
                <a:gd name="T22" fmla="*/ 182 w 504"/>
                <a:gd name="T23" fmla="*/ 804 h 2324"/>
                <a:gd name="T24" fmla="*/ 170 w 504"/>
                <a:gd name="T25" fmla="*/ 770 h 2324"/>
                <a:gd name="T26" fmla="*/ 138 w 504"/>
                <a:gd name="T27" fmla="*/ 582 h 2324"/>
                <a:gd name="T28" fmla="*/ 238 w 504"/>
                <a:gd name="T29" fmla="*/ 566 h 2324"/>
                <a:gd name="T30" fmla="*/ 390 w 504"/>
                <a:gd name="T31" fmla="*/ 570 h 2324"/>
                <a:gd name="T32" fmla="*/ 332 w 504"/>
                <a:gd name="T33" fmla="*/ 416 h 2324"/>
                <a:gd name="T34" fmla="*/ 306 w 504"/>
                <a:gd name="T35" fmla="*/ 380 h 2324"/>
                <a:gd name="T36" fmla="*/ 258 w 504"/>
                <a:gd name="T37" fmla="*/ 308 h 2324"/>
                <a:gd name="T38" fmla="*/ 272 w 504"/>
                <a:gd name="T39" fmla="*/ 336 h 2324"/>
                <a:gd name="T40" fmla="*/ 304 w 504"/>
                <a:gd name="T41" fmla="*/ 378 h 2324"/>
                <a:gd name="T42" fmla="*/ 388 w 504"/>
                <a:gd name="T43" fmla="*/ 526 h 2324"/>
                <a:gd name="T44" fmla="*/ 364 w 504"/>
                <a:gd name="T45" fmla="*/ 562 h 2324"/>
                <a:gd name="T46" fmla="*/ 340 w 504"/>
                <a:gd name="T47" fmla="*/ 454 h 2324"/>
                <a:gd name="T48" fmla="*/ 58 w 504"/>
                <a:gd name="T49" fmla="*/ 2 h 2324"/>
                <a:gd name="T50" fmla="*/ 52 w 504"/>
                <a:gd name="T51" fmla="*/ 6 h 2324"/>
                <a:gd name="T52" fmla="*/ 38 w 504"/>
                <a:gd name="T53" fmla="*/ 68 h 2324"/>
                <a:gd name="T54" fmla="*/ 38 w 504"/>
                <a:gd name="T55" fmla="*/ 176 h 2324"/>
                <a:gd name="T56" fmla="*/ 30 w 504"/>
                <a:gd name="T57" fmla="*/ 296 h 2324"/>
                <a:gd name="T58" fmla="*/ 22 w 504"/>
                <a:gd name="T59" fmla="*/ 494 h 2324"/>
                <a:gd name="T60" fmla="*/ 16 w 504"/>
                <a:gd name="T61" fmla="*/ 604 h 2324"/>
                <a:gd name="T62" fmla="*/ 18 w 504"/>
                <a:gd name="T63" fmla="*/ 730 h 2324"/>
                <a:gd name="T64" fmla="*/ 14 w 504"/>
                <a:gd name="T65" fmla="*/ 892 h 2324"/>
                <a:gd name="T66" fmla="*/ 12 w 504"/>
                <a:gd name="T67" fmla="*/ 972 h 2324"/>
                <a:gd name="T68" fmla="*/ 10 w 504"/>
                <a:gd name="T69" fmla="*/ 1042 h 2324"/>
                <a:gd name="T70" fmla="*/ 8 w 504"/>
                <a:gd name="T71" fmla="*/ 1142 h 2324"/>
                <a:gd name="T72" fmla="*/ 10 w 504"/>
                <a:gd name="T73" fmla="*/ 1232 h 2324"/>
                <a:gd name="T74" fmla="*/ 12 w 504"/>
                <a:gd name="T75" fmla="*/ 1274 h 2324"/>
                <a:gd name="T76" fmla="*/ 4 w 504"/>
                <a:gd name="T77" fmla="*/ 1572 h 2324"/>
                <a:gd name="T78" fmla="*/ 8 w 504"/>
                <a:gd name="T79" fmla="*/ 1618 h 2324"/>
                <a:gd name="T80" fmla="*/ 0 w 504"/>
                <a:gd name="T81" fmla="*/ 1780 h 2324"/>
                <a:gd name="T82" fmla="*/ 4 w 504"/>
                <a:gd name="T83" fmla="*/ 1892 h 2324"/>
                <a:gd name="T84" fmla="*/ 8 w 504"/>
                <a:gd name="T85" fmla="*/ 2128 h 2324"/>
                <a:gd name="T86" fmla="*/ 22 w 504"/>
                <a:gd name="T87" fmla="*/ 2288 h 2324"/>
                <a:gd name="T88" fmla="*/ 52 w 504"/>
                <a:gd name="T89" fmla="*/ 2318 h 2324"/>
                <a:gd name="T90" fmla="*/ 274 w 504"/>
                <a:gd name="T91" fmla="*/ 2322 h 2324"/>
                <a:gd name="T92" fmla="*/ 368 w 504"/>
                <a:gd name="T93" fmla="*/ 2322 h 2324"/>
                <a:gd name="T94" fmla="*/ 494 w 504"/>
                <a:gd name="T95" fmla="*/ 2312 h 2324"/>
                <a:gd name="T96" fmla="*/ 200 w 504"/>
                <a:gd name="T97" fmla="*/ 948 h 2324"/>
                <a:gd name="T98" fmla="*/ 410 w 504"/>
                <a:gd name="T99" fmla="*/ 1922 h 2324"/>
                <a:gd name="T100" fmla="*/ 310 w 504"/>
                <a:gd name="T101" fmla="*/ 1460 h 2324"/>
                <a:gd name="T102" fmla="*/ 206 w 504"/>
                <a:gd name="T103" fmla="*/ 980 h 2324"/>
                <a:gd name="T104" fmla="*/ 192 w 504"/>
                <a:gd name="T105" fmla="*/ 912 h 2324"/>
                <a:gd name="T106" fmla="*/ 196 w 504"/>
                <a:gd name="T107" fmla="*/ 906 h 2324"/>
                <a:gd name="T108" fmla="*/ 136 w 504"/>
                <a:gd name="T109" fmla="*/ 662 h 2324"/>
                <a:gd name="T110" fmla="*/ 310 w 504"/>
                <a:gd name="T111" fmla="*/ 564 h 2324"/>
                <a:gd name="T112" fmla="*/ 312 w 504"/>
                <a:gd name="T113" fmla="*/ 562 h 2324"/>
                <a:gd name="T114" fmla="*/ 246 w 504"/>
                <a:gd name="T115" fmla="*/ 560 h 2324"/>
                <a:gd name="T116" fmla="*/ 162 w 504"/>
                <a:gd name="T117" fmla="*/ 556 h 2324"/>
                <a:gd name="T118" fmla="*/ 126 w 504"/>
                <a:gd name="T119" fmla="*/ 580 h 2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4" h="2324">
                  <a:moveTo>
                    <a:pt x="504" y="2290"/>
                  </a:moveTo>
                  <a:lnTo>
                    <a:pt x="504" y="2286"/>
                  </a:lnTo>
                  <a:lnTo>
                    <a:pt x="502" y="2280"/>
                  </a:lnTo>
                  <a:lnTo>
                    <a:pt x="490" y="2228"/>
                  </a:lnTo>
                  <a:lnTo>
                    <a:pt x="490" y="2228"/>
                  </a:lnTo>
                  <a:lnTo>
                    <a:pt x="478" y="2176"/>
                  </a:lnTo>
                  <a:lnTo>
                    <a:pt x="466" y="2128"/>
                  </a:lnTo>
                  <a:lnTo>
                    <a:pt x="466" y="2128"/>
                  </a:lnTo>
                  <a:lnTo>
                    <a:pt x="458" y="2096"/>
                  </a:lnTo>
                  <a:lnTo>
                    <a:pt x="452" y="2058"/>
                  </a:lnTo>
                  <a:lnTo>
                    <a:pt x="446" y="2020"/>
                  </a:lnTo>
                  <a:lnTo>
                    <a:pt x="436" y="1984"/>
                  </a:lnTo>
                  <a:lnTo>
                    <a:pt x="436" y="1984"/>
                  </a:lnTo>
                  <a:lnTo>
                    <a:pt x="436" y="1982"/>
                  </a:lnTo>
                  <a:lnTo>
                    <a:pt x="436" y="1984"/>
                  </a:lnTo>
                  <a:lnTo>
                    <a:pt x="436" y="1988"/>
                  </a:lnTo>
                  <a:lnTo>
                    <a:pt x="436" y="1994"/>
                  </a:lnTo>
                  <a:lnTo>
                    <a:pt x="434" y="1990"/>
                  </a:lnTo>
                  <a:lnTo>
                    <a:pt x="434" y="1990"/>
                  </a:lnTo>
                  <a:lnTo>
                    <a:pt x="434" y="1978"/>
                  </a:lnTo>
                  <a:lnTo>
                    <a:pt x="432" y="1964"/>
                  </a:lnTo>
                  <a:lnTo>
                    <a:pt x="424" y="1932"/>
                  </a:lnTo>
                  <a:lnTo>
                    <a:pt x="416" y="1896"/>
                  </a:lnTo>
                  <a:lnTo>
                    <a:pt x="414" y="1880"/>
                  </a:lnTo>
                  <a:lnTo>
                    <a:pt x="414" y="1864"/>
                  </a:lnTo>
                  <a:lnTo>
                    <a:pt x="414" y="1880"/>
                  </a:lnTo>
                  <a:lnTo>
                    <a:pt x="406" y="1854"/>
                  </a:lnTo>
                  <a:lnTo>
                    <a:pt x="406" y="1854"/>
                  </a:lnTo>
                  <a:lnTo>
                    <a:pt x="408" y="1852"/>
                  </a:lnTo>
                  <a:lnTo>
                    <a:pt x="408" y="1844"/>
                  </a:lnTo>
                  <a:lnTo>
                    <a:pt x="408" y="1844"/>
                  </a:lnTo>
                  <a:lnTo>
                    <a:pt x="402" y="1818"/>
                  </a:lnTo>
                  <a:lnTo>
                    <a:pt x="396" y="1796"/>
                  </a:lnTo>
                  <a:lnTo>
                    <a:pt x="396" y="1796"/>
                  </a:lnTo>
                  <a:lnTo>
                    <a:pt x="394" y="1798"/>
                  </a:lnTo>
                  <a:lnTo>
                    <a:pt x="394" y="1800"/>
                  </a:lnTo>
                  <a:lnTo>
                    <a:pt x="392" y="1796"/>
                  </a:lnTo>
                  <a:lnTo>
                    <a:pt x="388" y="1780"/>
                  </a:lnTo>
                  <a:lnTo>
                    <a:pt x="396" y="1786"/>
                  </a:lnTo>
                  <a:lnTo>
                    <a:pt x="396" y="1786"/>
                  </a:lnTo>
                  <a:lnTo>
                    <a:pt x="390" y="1764"/>
                  </a:lnTo>
                  <a:lnTo>
                    <a:pt x="386" y="1740"/>
                  </a:lnTo>
                  <a:lnTo>
                    <a:pt x="382" y="1716"/>
                  </a:lnTo>
                  <a:lnTo>
                    <a:pt x="376" y="1696"/>
                  </a:lnTo>
                  <a:lnTo>
                    <a:pt x="376" y="1696"/>
                  </a:lnTo>
                  <a:lnTo>
                    <a:pt x="376" y="1704"/>
                  </a:lnTo>
                  <a:lnTo>
                    <a:pt x="376" y="1704"/>
                  </a:lnTo>
                  <a:lnTo>
                    <a:pt x="374" y="1698"/>
                  </a:lnTo>
                  <a:lnTo>
                    <a:pt x="372" y="1688"/>
                  </a:lnTo>
                  <a:lnTo>
                    <a:pt x="366" y="1662"/>
                  </a:lnTo>
                  <a:lnTo>
                    <a:pt x="370" y="1666"/>
                  </a:lnTo>
                  <a:lnTo>
                    <a:pt x="370" y="1666"/>
                  </a:lnTo>
                  <a:lnTo>
                    <a:pt x="366" y="1654"/>
                  </a:lnTo>
                  <a:lnTo>
                    <a:pt x="364" y="1648"/>
                  </a:lnTo>
                  <a:lnTo>
                    <a:pt x="362" y="1644"/>
                  </a:lnTo>
                  <a:lnTo>
                    <a:pt x="360" y="1634"/>
                  </a:lnTo>
                  <a:lnTo>
                    <a:pt x="362" y="1634"/>
                  </a:lnTo>
                  <a:lnTo>
                    <a:pt x="362" y="1634"/>
                  </a:lnTo>
                  <a:lnTo>
                    <a:pt x="360" y="1628"/>
                  </a:lnTo>
                  <a:lnTo>
                    <a:pt x="356" y="1618"/>
                  </a:lnTo>
                  <a:lnTo>
                    <a:pt x="352" y="1582"/>
                  </a:lnTo>
                  <a:lnTo>
                    <a:pt x="352" y="1588"/>
                  </a:lnTo>
                  <a:lnTo>
                    <a:pt x="352" y="1588"/>
                  </a:lnTo>
                  <a:lnTo>
                    <a:pt x="346" y="1570"/>
                  </a:lnTo>
                  <a:lnTo>
                    <a:pt x="344" y="1560"/>
                  </a:lnTo>
                  <a:lnTo>
                    <a:pt x="344" y="1546"/>
                  </a:lnTo>
                  <a:lnTo>
                    <a:pt x="344" y="1546"/>
                  </a:lnTo>
                  <a:lnTo>
                    <a:pt x="346" y="1552"/>
                  </a:lnTo>
                  <a:lnTo>
                    <a:pt x="346" y="1550"/>
                  </a:lnTo>
                  <a:lnTo>
                    <a:pt x="346" y="1550"/>
                  </a:lnTo>
                  <a:lnTo>
                    <a:pt x="342" y="1538"/>
                  </a:lnTo>
                  <a:lnTo>
                    <a:pt x="340" y="1530"/>
                  </a:lnTo>
                  <a:lnTo>
                    <a:pt x="338" y="1526"/>
                  </a:lnTo>
                  <a:lnTo>
                    <a:pt x="336" y="1524"/>
                  </a:lnTo>
                  <a:lnTo>
                    <a:pt x="336" y="1524"/>
                  </a:lnTo>
                  <a:lnTo>
                    <a:pt x="334" y="1496"/>
                  </a:lnTo>
                  <a:lnTo>
                    <a:pt x="328" y="1460"/>
                  </a:lnTo>
                  <a:lnTo>
                    <a:pt x="310" y="1380"/>
                  </a:lnTo>
                  <a:lnTo>
                    <a:pt x="308" y="1384"/>
                  </a:lnTo>
                  <a:lnTo>
                    <a:pt x="308" y="1384"/>
                  </a:lnTo>
                  <a:lnTo>
                    <a:pt x="310" y="1398"/>
                  </a:lnTo>
                  <a:lnTo>
                    <a:pt x="310" y="1400"/>
                  </a:lnTo>
                  <a:lnTo>
                    <a:pt x="310" y="1400"/>
                  </a:lnTo>
                  <a:lnTo>
                    <a:pt x="306" y="1400"/>
                  </a:lnTo>
                  <a:lnTo>
                    <a:pt x="306" y="1400"/>
                  </a:lnTo>
                  <a:lnTo>
                    <a:pt x="306" y="1404"/>
                  </a:lnTo>
                  <a:lnTo>
                    <a:pt x="306" y="1404"/>
                  </a:lnTo>
                  <a:lnTo>
                    <a:pt x="302" y="1378"/>
                  </a:lnTo>
                  <a:lnTo>
                    <a:pt x="300" y="1366"/>
                  </a:lnTo>
                  <a:lnTo>
                    <a:pt x="300" y="1358"/>
                  </a:lnTo>
                  <a:lnTo>
                    <a:pt x="298" y="1340"/>
                  </a:lnTo>
                  <a:lnTo>
                    <a:pt x="298" y="1340"/>
                  </a:lnTo>
                  <a:lnTo>
                    <a:pt x="286" y="1290"/>
                  </a:lnTo>
                  <a:lnTo>
                    <a:pt x="276" y="1236"/>
                  </a:lnTo>
                  <a:lnTo>
                    <a:pt x="266" y="1184"/>
                  </a:lnTo>
                  <a:lnTo>
                    <a:pt x="260" y="1164"/>
                  </a:lnTo>
                  <a:lnTo>
                    <a:pt x="256" y="1146"/>
                  </a:lnTo>
                  <a:lnTo>
                    <a:pt x="256" y="1146"/>
                  </a:lnTo>
                  <a:lnTo>
                    <a:pt x="256" y="1156"/>
                  </a:lnTo>
                  <a:lnTo>
                    <a:pt x="256" y="1156"/>
                  </a:lnTo>
                  <a:lnTo>
                    <a:pt x="254" y="1156"/>
                  </a:lnTo>
                  <a:lnTo>
                    <a:pt x="250" y="1140"/>
                  </a:lnTo>
                  <a:lnTo>
                    <a:pt x="250" y="1140"/>
                  </a:lnTo>
                  <a:lnTo>
                    <a:pt x="250" y="1134"/>
                  </a:lnTo>
                  <a:lnTo>
                    <a:pt x="250" y="1134"/>
                  </a:lnTo>
                  <a:lnTo>
                    <a:pt x="252" y="1136"/>
                  </a:lnTo>
                  <a:lnTo>
                    <a:pt x="252" y="1128"/>
                  </a:lnTo>
                  <a:lnTo>
                    <a:pt x="252" y="1128"/>
                  </a:lnTo>
                  <a:lnTo>
                    <a:pt x="244" y="1090"/>
                  </a:lnTo>
                  <a:lnTo>
                    <a:pt x="234" y="1048"/>
                  </a:lnTo>
                  <a:lnTo>
                    <a:pt x="226" y="1006"/>
                  </a:lnTo>
                  <a:lnTo>
                    <a:pt x="220" y="968"/>
                  </a:lnTo>
                  <a:lnTo>
                    <a:pt x="220" y="968"/>
                  </a:lnTo>
                  <a:lnTo>
                    <a:pt x="220" y="984"/>
                  </a:lnTo>
                  <a:lnTo>
                    <a:pt x="220" y="988"/>
                  </a:lnTo>
                  <a:lnTo>
                    <a:pt x="218" y="990"/>
                  </a:lnTo>
                  <a:lnTo>
                    <a:pt x="218" y="990"/>
                  </a:lnTo>
                  <a:lnTo>
                    <a:pt x="216" y="962"/>
                  </a:lnTo>
                  <a:lnTo>
                    <a:pt x="214" y="948"/>
                  </a:lnTo>
                  <a:lnTo>
                    <a:pt x="210" y="930"/>
                  </a:lnTo>
                  <a:lnTo>
                    <a:pt x="210" y="930"/>
                  </a:lnTo>
                  <a:lnTo>
                    <a:pt x="210" y="934"/>
                  </a:lnTo>
                  <a:lnTo>
                    <a:pt x="210" y="934"/>
                  </a:lnTo>
                  <a:lnTo>
                    <a:pt x="208" y="920"/>
                  </a:lnTo>
                  <a:lnTo>
                    <a:pt x="206" y="904"/>
                  </a:lnTo>
                  <a:lnTo>
                    <a:pt x="196" y="870"/>
                  </a:lnTo>
                  <a:lnTo>
                    <a:pt x="186" y="832"/>
                  </a:lnTo>
                  <a:lnTo>
                    <a:pt x="182" y="812"/>
                  </a:lnTo>
                  <a:lnTo>
                    <a:pt x="180" y="790"/>
                  </a:lnTo>
                  <a:lnTo>
                    <a:pt x="176" y="788"/>
                  </a:lnTo>
                  <a:lnTo>
                    <a:pt x="182" y="804"/>
                  </a:lnTo>
                  <a:lnTo>
                    <a:pt x="182" y="804"/>
                  </a:lnTo>
                  <a:lnTo>
                    <a:pt x="178" y="798"/>
                  </a:lnTo>
                  <a:lnTo>
                    <a:pt x="176" y="796"/>
                  </a:lnTo>
                  <a:lnTo>
                    <a:pt x="174" y="796"/>
                  </a:lnTo>
                  <a:lnTo>
                    <a:pt x="170" y="790"/>
                  </a:lnTo>
                  <a:lnTo>
                    <a:pt x="170" y="790"/>
                  </a:lnTo>
                  <a:lnTo>
                    <a:pt x="168" y="768"/>
                  </a:lnTo>
                  <a:lnTo>
                    <a:pt x="168" y="758"/>
                  </a:lnTo>
                  <a:lnTo>
                    <a:pt x="168" y="758"/>
                  </a:lnTo>
                  <a:lnTo>
                    <a:pt x="170" y="760"/>
                  </a:lnTo>
                  <a:lnTo>
                    <a:pt x="170" y="770"/>
                  </a:lnTo>
                  <a:lnTo>
                    <a:pt x="170" y="770"/>
                  </a:lnTo>
                  <a:lnTo>
                    <a:pt x="172" y="762"/>
                  </a:lnTo>
                  <a:lnTo>
                    <a:pt x="170" y="752"/>
                  </a:lnTo>
                  <a:lnTo>
                    <a:pt x="164" y="728"/>
                  </a:lnTo>
                  <a:lnTo>
                    <a:pt x="158" y="702"/>
                  </a:lnTo>
                  <a:lnTo>
                    <a:pt x="156" y="692"/>
                  </a:lnTo>
                  <a:lnTo>
                    <a:pt x="156" y="684"/>
                  </a:lnTo>
                  <a:lnTo>
                    <a:pt x="156" y="684"/>
                  </a:lnTo>
                  <a:lnTo>
                    <a:pt x="148" y="648"/>
                  </a:lnTo>
                  <a:lnTo>
                    <a:pt x="140" y="612"/>
                  </a:lnTo>
                  <a:lnTo>
                    <a:pt x="138" y="596"/>
                  </a:lnTo>
                  <a:lnTo>
                    <a:pt x="138" y="582"/>
                  </a:lnTo>
                  <a:lnTo>
                    <a:pt x="142" y="572"/>
                  </a:lnTo>
                  <a:lnTo>
                    <a:pt x="144" y="568"/>
                  </a:lnTo>
                  <a:lnTo>
                    <a:pt x="146" y="566"/>
                  </a:lnTo>
                  <a:lnTo>
                    <a:pt x="146" y="566"/>
                  </a:lnTo>
                  <a:lnTo>
                    <a:pt x="144" y="566"/>
                  </a:lnTo>
                  <a:lnTo>
                    <a:pt x="144" y="566"/>
                  </a:lnTo>
                  <a:lnTo>
                    <a:pt x="144" y="566"/>
                  </a:lnTo>
                  <a:lnTo>
                    <a:pt x="188" y="568"/>
                  </a:lnTo>
                  <a:lnTo>
                    <a:pt x="218" y="568"/>
                  </a:lnTo>
                  <a:lnTo>
                    <a:pt x="230" y="568"/>
                  </a:lnTo>
                  <a:lnTo>
                    <a:pt x="238" y="566"/>
                  </a:lnTo>
                  <a:lnTo>
                    <a:pt x="238" y="566"/>
                  </a:lnTo>
                  <a:lnTo>
                    <a:pt x="268" y="572"/>
                  </a:lnTo>
                  <a:lnTo>
                    <a:pt x="258" y="570"/>
                  </a:lnTo>
                  <a:lnTo>
                    <a:pt x="258" y="570"/>
                  </a:lnTo>
                  <a:lnTo>
                    <a:pt x="332" y="572"/>
                  </a:lnTo>
                  <a:lnTo>
                    <a:pt x="332" y="572"/>
                  </a:lnTo>
                  <a:lnTo>
                    <a:pt x="350" y="572"/>
                  </a:lnTo>
                  <a:lnTo>
                    <a:pt x="370" y="572"/>
                  </a:lnTo>
                  <a:lnTo>
                    <a:pt x="370" y="572"/>
                  </a:lnTo>
                  <a:lnTo>
                    <a:pt x="380" y="570"/>
                  </a:lnTo>
                  <a:lnTo>
                    <a:pt x="390" y="570"/>
                  </a:lnTo>
                  <a:lnTo>
                    <a:pt x="396" y="568"/>
                  </a:lnTo>
                  <a:lnTo>
                    <a:pt x="402" y="564"/>
                  </a:lnTo>
                  <a:lnTo>
                    <a:pt x="406" y="556"/>
                  </a:lnTo>
                  <a:lnTo>
                    <a:pt x="412" y="546"/>
                  </a:lnTo>
                  <a:lnTo>
                    <a:pt x="412" y="546"/>
                  </a:lnTo>
                  <a:lnTo>
                    <a:pt x="390" y="510"/>
                  </a:lnTo>
                  <a:lnTo>
                    <a:pt x="372" y="478"/>
                  </a:lnTo>
                  <a:lnTo>
                    <a:pt x="352" y="450"/>
                  </a:lnTo>
                  <a:lnTo>
                    <a:pt x="334" y="418"/>
                  </a:lnTo>
                  <a:lnTo>
                    <a:pt x="334" y="418"/>
                  </a:lnTo>
                  <a:lnTo>
                    <a:pt x="332" y="416"/>
                  </a:lnTo>
                  <a:lnTo>
                    <a:pt x="336" y="422"/>
                  </a:lnTo>
                  <a:lnTo>
                    <a:pt x="338" y="430"/>
                  </a:lnTo>
                  <a:lnTo>
                    <a:pt x="338" y="430"/>
                  </a:lnTo>
                  <a:lnTo>
                    <a:pt x="336" y="428"/>
                  </a:lnTo>
                  <a:lnTo>
                    <a:pt x="336" y="428"/>
                  </a:lnTo>
                  <a:lnTo>
                    <a:pt x="330" y="414"/>
                  </a:lnTo>
                  <a:lnTo>
                    <a:pt x="322" y="402"/>
                  </a:lnTo>
                  <a:lnTo>
                    <a:pt x="306" y="376"/>
                  </a:lnTo>
                  <a:lnTo>
                    <a:pt x="306" y="376"/>
                  </a:lnTo>
                  <a:lnTo>
                    <a:pt x="308" y="380"/>
                  </a:lnTo>
                  <a:lnTo>
                    <a:pt x="306" y="380"/>
                  </a:lnTo>
                  <a:lnTo>
                    <a:pt x="302" y="374"/>
                  </a:lnTo>
                  <a:lnTo>
                    <a:pt x="296" y="366"/>
                  </a:lnTo>
                  <a:lnTo>
                    <a:pt x="294" y="364"/>
                  </a:lnTo>
                  <a:lnTo>
                    <a:pt x="294" y="364"/>
                  </a:lnTo>
                  <a:lnTo>
                    <a:pt x="278" y="334"/>
                  </a:lnTo>
                  <a:lnTo>
                    <a:pt x="272" y="330"/>
                  </a:lnTo>
                  <a:lnTo>
                    <a:pt x="264" y="312"/>
                  </a:lnTo>
                  <a:lnTo>
                    <a:pt x="264" y="312"/>
                  </a:lnTo>
                  <a:lnTo>
                    <a:pt x="262" y="310"/>
                  </a:lnTo>
                  <a:lnTo>
                    <a:pt x="260" y="308"/>
                  </a:lnTo>
                  <a:lnTo>
                    <a:pt x="258" y="308"/>
                  </a:lnTo>
                  <a:lnTo>
                    <a:pt x="254" y="302"/>
                  </a:lnTo>
                  <a:lnTo>
                    <a:pt x="254" y="302"/>
                  </a:lnTo>
                  <a:lnTo>
                    <a:pt x="248" y="290"/>
                  </a:lnTo>
                  <a:lnTo>
                    <a:pt x="240" y="274"/>
                  </a:lnTo>
                  <a:lnTo>
                    <a:pt x="240" y="274"/>
                  </a:lnTo>
                  <a:lnTo>
                    <a:pt x="254" y="306"/>
                  </a:lnTo>
                  <a:lnTo>
                    <a:pt x="262" y="320"/>
                  </a:lnTo>
                  <a:lnTo>
                    <a:pt x="274" y="334"/>
                  </a:lnTo>
                  <a:lnTo>
                    <a:pt x="274" y="334"/>
                  </a:lnTo>
                  <a:lnTo>
                    <a:pt x="274" y="340"/>
                  </a:lnTo>
                  <a:lnTo>
                    <a:pt x="272" y="336"/>
                  </a:lnTo>
                  <a:lnTo>
                    <a:pt x="262" y="324"/>
                  </a:lnTo>
                  <a:lnTo>
                    <a:pt x="262" y="324"/>
                  </a:lnTo>
                  <a:lnTo>
                    <a:pt x="276" y="348"/>
                  </a:lnTo>
                  <a:lnTo>
                    <a:pt x="294" y="378"/>
                  </a:lnTo>
                  <a:lnTo>
                    <a:pt x="292" y="366"/>
                  </a:lnTo>
                  <a:lnTo>
                    <a:pt x="292" y="366"/>
                  </a:lnTo>
                  <a:lnTo>
                    <a:pt x="302" y="382"/>
                  </a:lnTo>
                  <a:lnTo>
                    <a:pt x="302" y="380"/>
                  </a:lnTo>
                  <a:lnTo>
                    <a:pt x="300" y="374"/>
                  </a:lnTo>
                  <a:lnTo>
                    <a:pt x="300" y="374"/>
                  </a:lnTo>
                  <a:lnTo>
                    <a:pt x="304" y="378"/>
                  </a:lnTo>
                  <a:lnTo>
                    <a:pt x="326" y="420"/>
                  </a:lnTo>
                  <a:lnTo>
                    <a:pt x="328" y="422"/>
                  </a:lnTo>
                  <a:lnTo>
                    <a:pt x="328" y="422"/>
                  </a:lnTo>
                  <a:lnTo>
                    <a:pt x="348" y="454"/>
                  </a:lnTo>
                  <a:lnTo>
                    <a:pt x="356" y="472"/>
                  </a:lnTo>
                  <a:lnTo>
                    <a:pt x="362" y="484"/>
                  </a:lnTo>
                  <a:lnTo>
                    <a:pt x="362" y="480"/>
                  </a:lnTo>
                  <a:lnTo>
                    <a:pt x="362" y="480"/>
                  </a:lnTo>
                  <a:lnTo>
                    <a:pt x="370" y="498"/>
                  </a:lnTo>
                  <a:lnTo>
                    <a:pt x="372" y="496"/>
                  </a:lnTo>
                  <a:lnTo>
                    <a:pt x="388" y="526"/>
                  </a:lnTo>
                  <a:lnTo>
                    <a:pt x="388" y="524"/>
                  </a:lnTo>
                  <a:lnTo>
                    <a:pt x="388" y="524"/>
                  </a:lnTo>
                  <a:lnTo>
                    <a:pt x="394" y="530"/>
                  </a:lnTo>
                  <a:lnTo>
                    <a:pt x="400" y="540"/>
                  </a:lnTo>
                  <a:lnTo>
                    <a:pt x="402" y="546"/>
                  </a:lnTo>
                  <a:lnTo>
                    <a:pt x="400" y="550"/>
                  </a:lnTo>
                  <a:lnTo>
                    <a:pt x="398" y="554"/>
                  </a:lnTo>
                  <a:lnTo>
                    <a:pt x="392" y="558"/>
                  </a:lnTo>
                  <a:lnTo>
                    <a:pt x="392" y="558"/>
                  </a:lnTo>
                  <a:lnTo>
                    <a:pt x="378" y="560"/>
                  </a:lnTo>
                  <a:lnTo>
                    <a:pt x="364" y="562"/>
                  </a:lnTo>
                  <a:lnTo>
                    <a:pt x="340" y="560"/>
                  </a:lnTo>
                  <a:lnTo>
                    <a:pt x="340" y="560"/>
                  </a:lnTo>
                  <a:lnTo>
                    <a:pt x="368" y="560"/>
                  </a:lnTo>
                  <a:lnTo>
                    <a:pt x="390" y="556"/>
                  </a:lnTo>
                  <a:lnTo>
                    <a:pt x="396" y="554"/>
                  </a:lnTo>
                  <a:lnTo>
                    <a:pt x="400" y="550"/>
                  </a:lnTo>
                  <a:lnTo>
                    <a:pt x="400" y="544"/>
                  </a:lnTo>
                  <a:lnTo>
                    <a:pt x="396" y="538"/>
                  </a:lnTo>
                  <a:lnTo>
                    <a:pt x="396" y="538"/>
                  </a:lnTo>
                  <a:lnTo>
                    <a:pt x="376" y="510"/>
                  </a:lnTo>
                  <a:lnTo>
                    <a:pt x="340" y="454"/>
                  </a:lnTo>
                  <a:lnTo>
                    <a:pt x="238" y="294"/>
                  </a:lnTo>
                  <a:lnTo>
                    <a:pt x="64" y="14"/>
                  </a:lnTo>
                  <a:lnTo>
                    <a:pt x="64" y="14"/>
                  </a:lnTo>
                  <a:lnTo>
                    <a:pt x="66" y="6"/>
                  </a:lnTo>
                  <a:lnTo>
                    <a:pt x="66" y="6"/>
                  </a:lnTo>
                  <a:lnTo>
                    <a:pt x="66" y="6"/>
                  </a:lnTo>
                  <a:lnTo>
                    <a:pt x="64" y="6"/>
                  </a:lnTo>
                  <a:lnTo>
                    <a:pt x="64" y="6"/>
                  </a:lnTo>
                  <a:lnTo>
                    <a:pt x="60" y="8"/>
                  </a:lnTo>
                  <a:lnTo>
                    <a:pt x="60" y="8"/>
                  </a:lnTo>
                  <a:lnTo>
                    <a:pt x="58" y="2"/>
                  </a:lnTo>
                  <a:lnTo>
                    <a:pt x="58" y="2"/>
                  </a:lnTo>
                  <a:lnTo>
                    <a:pt x="56" y="2"/>
                  </a:lnTo>
                  <a:lnTo>
                    <a:pt x="56" y="2"/>
                  </a:lnTo>
                  <a:lnTo>
                    <a:pt x="56" y="2"/>
                  </a:lnTo>
                  <a:lnTo>
                    <a:pt x="56" y="2"/>
                  </a:lnTo>
                  <a:lnTo>
                    <a:pt x="56" y="2"/>
                  </a:lnTo>
                  <a:lnTo>
                    <a:pt x="56" y="2"/>
                  </a:lnTo>
                  <a:lnTo>
                    <a:pt x="56" y="0"/>
                  </a:lnTo>
                  <a:lnTo>
                    <a:pt x="54" y="0"/>
                  </a:lnTo>
                  <a:lnTo>
                    <a:pt x="52" y="6"/>
                  </a:lnTo>
                  <a:lnTo>
                    <a:pt x="52" y="6"/>
                  </a:lnTo>
                  <a:lnTo>
                    <a:pt x="50" y="8"/>
                  </a:lnTo>
                  <a:lnTo>
                    <a:pt x="50" y="8"/>
                  </a:lnTo>
                  <a:lnTo>
                    <a:pt x="52" y="8"/>
                  </a:lnTo>
                  <a:lnTo>
                    <a:pt x="52" y="8"/>
                  </a:lnTo>
                  <a:lnTo>
                    <a:pt x="40" y="46"/>
                  </a:lnTo>
                  <a:lnTo>
                    <a:pt x="34" y="72"/>
                  </a:lnTo>
                  <a:lnTo>
                    <a:pt x="34" y="72"/>
                  </a:lnTo>
                  <a:lnTo>
                    <a:pt x="36" y="68"/>
                  </a:lnTo>
                  <a:lnTo>
                    <a:pt x="38" y="68"/>
                  </a:lnTo>
                  <a:lnTo>
                    <a:pt x="38" y="68"/>
                  </a:lnTo>
                  <a:lnTo>
                    <a:pt x="38" y="68"/>
                  </a:lnTo>
                  <a:lnTo>
                    <a:pt x="32" y="130"/>
                  </a:lnTo>
                  <a:lnTo>
                    <a:pt x="30" y="160"/>
                  </a:lnTo>
                  <a:lnTo>
                    <a:pt x="30" y="188"/>
                  </a:lnTo>
                  <a:lnTo>
                    <a:pt x="30" y="188"/>
                  </a:lnTo>
                  <a:lnTo>
                    <a:pt x="32" y="192"/>
                  </a:lnTo>
                  <a:lnTo>
                    <a:pt x="32" y="192"/>
                  </a:lnTo>
                  <a:lnTo>
                    <a:pt x="34" y="180"/>
                  </a:lnTo>
                  <a:lnTo>
                    <a:pt x="36" y="172"/>
                  </a:lnTo>
                  <a:lnTo>
                    <a:pt x="36" y="170"/>
                  </a:lnTo>
                  <a:lnTo>
                    <a:pt x="38" y="176"/>
                  </a:lnTo>
                  <a:lnTo>
                    <a:pt x="38" y="176"/>
                  </a:lnTo>
                  <a:lnTo>
                    <a:pt x="34" y="192"/>
                  </a:lnTo>
                  <a:lnTo>
                    <a:pt x="32" y="210"/>
                  </a:lnTo>
                  <a:lnTo>
                    <a:pt x="28" y="246"/>
                  </a:lnTo>
                  <a:lnTo>
                    <a:pt x="28" y="246"/>
                  </a:lnTo>
                  <a:lnTo>
                    <a:pt x="30" y="272"/>
                  </a:lnTo>
                  <a:lnTo>
                    <a:pt x="28" y="302"/>
                  </a:lnTo>
                  <a:lnTo>
                    <a:pt x="28" y="302"/>
                  </a:lnTo>
                  <a:lnTo>
                    <a:pt x="28" y="296"/>
                  </a:lnTo>
                  <a:lnTo>
                    <a:pt x="30" y="296"/>
                  </a:lnTo>
                  <a:lnTo>
                    <a:pt x="30" y="296"/>
                  </a:lnTo>
                  <a:lnTo>
                    <a:pt x="30" y="296"/>
                  </a:lnTo>
                  <a:lnTo>
                    <a:pt x="30" y="308"/>
                  </a:lnTo>
                  <a:lnTo>
                    <a:pt x="28" y="318"/>
                  </a:lnTo>
                  <a:lnTo>
                    <a:pt x="24" y="338"/>
                  </a:lnTo>
                  <a:lnTo>
                    <a:pt x="30" y="346"/>
                  </a:lnTo>
                  <a:lnTo>
                    <a:pt x="30" y="346"/>
                  </a:lnTo>
                  <a:lnTo>
                    <a:pt x="26" y="396"/>
                  </a:lnTo>
                  <a:lnTo>
                    <a:pt x="24" y="438"/>
                  </a:lnTo>
                  <a:lnTo>
                    <a:pt x="24" y="438"/>
                  </a:lnTo>
                  <a:lnTo>
                    <a:pt x="24" y="438"/>
                  </a:lnTo>
                  <a:lnTo>
                    <a:pt x="24" y="476"/>
                  </a:lnTo>
                  <a:lnTo>
                    <a:pt x="22" y="494"/>
                  </a:lnTo>
                  <a:lnTo>
                    <a:pt x="20" y="514"/>
                  </a:lnTo>
                  <a:lnTo>
                    <a:pt x="20" y="514"/>
                  </a:lnTo>
                  <a:lnTo>
                    <a:pt x="22" y="524"/>
                  </a:lnTo>
                  <a:lnTo>
                    <a:pt x="24" y="540"/>
                  </a:lnTo>
                  <a:lnTo>
                    <a:pt x="24" y="540"/>
                  </a:lnTo>
                  <a:lnTo>
                    <a:pt x="22" y="542"/>
                  </a:lnTo>
                  <a:lnTo>
                    <a:pt x="20" y="548"/>
                  </a:lnTo>
                  <a:lnTo>
                    <a:pt x="20" y="566"/>
                  </a:lnTo>
                  <a:lnTo>
                    <a:pt x="20" y="586"/>
                  </a:lnTo>
                  <a:lnTo>
                    <a:pt x="18" y="596"/>
                  </a:lnTo>
                  <a:lnTo>
                    <a:pt x="16" y="604"/>
                  </a:lnTo>
                  <a:lnTo>
                    <a:pt x="20" y="636"/>
                  </a:lnTo>
                  <a:lnTo>
                    <a:pt x="20" y="636"/>
                  </a:lnTo>
                  <a:lnTo>
                    <a:pt x="18" y="646"/>
                  </a:lnTo>
                  <a:lnTo>
                    <a:pt x="18" y="662"/>
                  </a:lnTo>
                  <a:lnTo>
                    <a:pt x="14" y="694"/>
                  </a:lnTo>
                  <a:lnTo>
                    <a:pt x="14" y="694"/>
                  </a:lnTo>
                  <a:lnTo>
                    <a:pt x="16" y="692"/>
                  </a:lnTo>
                  <a:lnTo>
                    <a:pt x="16" y="692"/>
                  </a:lnTo>
                  <a:lnTo>
                    <a:pt x="16" y="700"/>
                  </a:lnTo>
                  <a:lnTo>
                    <a:pt x="18" y="730"/>
                  </a:lnTo>
                  <a:lnTo>
                    <a:pt x="18" y="730"/>
                  </a:lnTo>
                  <a:lnTo>
                    <a:pt x="16" y="750"/>
                  </a:lnTo>
                  <a:lnTo>
                    <a:pt x="16" y="772"/>
                  </a:lnTo>
                  <a:lnTo>
                    <a:pt x="14" y="792"/>
                  </a:lnTo>
                  <a:lnTo>
                    <a:pt x="16" y="790"/>
                  </a:lnTo>
                  <a:lnTo>
                    <a:pt x="16" y="790"/>
                  </a:lnTo>
                  <a:lnTo>
                    <a:pt x="14" y="836"/>
                  </a:lnTo>
                  <a:lnTo>
                    <a:pt x="14" y="856"/>
                  </a:lnTo>
                  <a:lnTo>
                    <a:pt x="14" y="862"/>
                  </a:lnTo>
                  <a:lnTo>
                    <a:pt x="16" y="868"/>
                  </a:lnTo>
                  <a:lnTo>
                    <a:pt x="16" y="868"/>
                  </a:lnTo>
                  <a:lnTo>
                    <a:pt x="14" y="892"/>
                  </a:lnTo>
                  <a:lnTo>
                    <a:pt x="10" y="912"/>
                  </a:lnTo>
                  <a:lnTo>
                    <a:pt x="12" y="942"/>
                  </a:lnTo>
                  <a:lnTo>
                    <a:pt x="12" y="936"/>
                  </a:lnTo>
                  <a:lnTo>
                    <a:pt x="12" y="936"/>
                  </a:lnTo>
                  <a:lnTo>
                    <a:pt x="14" y="936"/>
                  </a:lnTo>
                  <a:lnTo>
                    <a:pt x="16" y="940"/>
                  </a:lnTo>
                  <a:lnTo>
                    <a:pt x="14" y="952"/>
                  </a:lnTo>
                  <a:lnTo>
                    <a:pt x="14" y="968"/>
                  </a:lnTo>
                  <a:lnTo>
                    <a:pt x="14" y="982"/>
                  </a:lnTo>
                  <a:lnTo>
                    <a:pt x="12" y="972"/>
                  </a:lnTo>
                  <a:lnTo>
                    <a:pt x="12" y="972"/>
                  </a:lnTo>
                  <a:lnTo>
                    <a:pt x="10" y="992"/>
                  </a:lnTo>
                  <a:lnTo>
                    <a:pt x="12" y="986"/>
                  </a:lnTo>
                  <a:lnTo>
                    <a:pt x="12" y="986"/>
                  </a:lnTo>
                  <a:lnTo>
                    <a:pt x="10" y="1000"/>
                  </a:lnTo>
                  <a:lnTo>
                    <a:pt x="8" y="1010"/>
                  </a:lnTo>
                  <a:lnTo>
                    <a:pt x="8" y="1010"/>
                  </a:lnTo>
                  <a:lnTo>
                    <a:pt x="10" y="1010"/>
                  </a:lnTo>
                  <a:lnTo>
                    <a:pt x="10" y="1012"/>
                  </a:lnTo>
                  <a:lnTo>
                    <a:pt x="10" y="1020"/>
                  </a:lnTo>
                  <a:lnTo>
                    <a:pt x="10" y="1042"/>
                  </a:lnTo>
                  <a:lnTo>
                    <a:pt x="10" y="1042"/>
                  </a:lnTo>
                  <a:lnTo>
                    <a:pt x="10" y="1036"/>
                  </a:lnTo>
                  <a:lnTo>
                    <a:pt x="10" y="1038"/>
                  </a:lnTo>
                  <a:lnTo>
                    <a:pt x="10" y="1044"/>
                  </a:lnTo>
                  <a:lnTo>
                    <a:pt x="10" y="1044"/>
                  </a:lnTo>
                  <a:lnTo>
                    <a:pt x="10" y="1054"/>
                  </a:lnTo>
                  <a:lnTo>
                    <a:pt x="10" y="1076"/>
                  </a:lnTo>
                  <a:lnTo>
                    <a:pt x="12" y="1104"/>
                  </a:lnTo>
                  <a:lnTo>
                    <a:pt x="10" y="1134"/>
                  </a:lnTo>
                  <a:lnTo>
                    <a:pt x="10" y="1134"/>
                  </a:lnTo>
                  <a:lnTo>
                    <a:pt x="8" y="1140"/>
                  </a:lnTo>
                  <a:lnTo>
                    <a:pt x="8" y="1142"/>
                  </a:lnTo>
                  <a:lnTo>
                    <a:pt x="6" y="1142"/>
                  </a:lnTo>
                  <a:lnTo>
                    <a:pt x="6" y="1142"/>
                  </a:lnTo>
                  <a:lnTo>
                    <a:pt x="8" y="1164"/>
                  </a:lnTo>
                  <a:lnTo>
                    <a:pt x="6" y="1188"/>
                  </a:lnTo>
                  <a:lnTo>
                    <a:pt x="6" y="1208"/>
                  </a:lnTo>
                  <a:lnTo>
                    <a:pt x="6" y="1222"/>
                  </a:lnTo>
                  <a:lnTo>
                    <a:pt x="6" y="1222"/>
                  </a:lnTo>
                  <a:lnTo>
                    <a:pt x="8" y="1210"/>
                  </a:lnTo>
                  <a:lnTo>
                    <a:pt x="10" y="1206"/>
                  </a:lnTo>
                  <a:lnTo>
                    <a:pt x="10" y="1206"/>
                  </a:lnTo>
                  <a:lnTo>
                    <a:pt x="10" y="1232"/>
                  </a:lnTo>
                  <a:lnTo>
                    <a:pt x="6" y="1252"/>
                  </a:lnTo>
                  <a:lnTo>
                    <a:pt x="6" y="1252"/>
                  </a:lnTo>
                  <a:lnTo>
                    <a:pt x="8" y="1262"/>
                  </a:lnTo>
                  <a:lnTo>
                    <a:pt x="8" y="1262"/>
                  </a:lnTo>
                  <a:lnTo>
                    <a:pt x="10" y="1260"/>
                  </a:lnTo>
                  <a:lnTo>
                    <a:pt x="10" y="1256"/>
                  </a:lnTo>
                  <a:lnTo>
                    <a:pt x="12" y="1256"/>
                  </a:lnTo>
                  <a:lnTo>
                    <a:pt x="12" y="1258"/>
                  </a:lnTo>
                  <a:lnTo>
                    <a:pt x="12" y="1258"/>
                  </a:lnTo>
                  <a:lnTo>
                    <a:pt x="12" y="1272"/>
                  </a:lnTo>
                  <a:lnTo>
                    <a:pt x="12" y="1274"/>
                  </a:lnTo>
                  <a:lnTo>
                    <a:pt x="10" y="1274"/>
                  </a:lnTo>
                  <a:lnTo>
                    <a:pt x="10" y="1272"/>
                  </a:lnTo>
                  <a:lnTo>
                    <a:pt x="8" y="1272"/>
                  </a:lnTo>
                  <a:lnTo>
                    <a:pt x="8" y="1284"/>
                  </a:lnTo>
                  <a:lnTo>
                    <a:pt x="8" y="1284"/>
                  </a:lnTo>
                  <a:lnTo>
                    <a:pt x="8" y="1360"/>
                  </a:lnTo>
                  <a:lnTo>
                    <a:pt x="6" y="1438"/>
                  </a:lnTo>
                  <a:lnTo>
                    <a:pt x="4" y="1510"/>
                  </a:lnTo>
                  <a:lnTo>
                    <a:pt x="4" y="1542"/>
                  </a:lnTo>
                  <a:lnTo>
                    <a:pt x="4" y="1572"/>
                  </a:lnTo>
                  <a:lnTo>
                    <a:pt x="4" y="1572"/>
                  </a:lnTo>
                  <a:lnTo>
                    <a:pt x="6" y="1572"/>
                  </a:lnTo>
                  <a:lnTo>
                    <a:pt x="6" y="1572"/>
                  </a:lnTo>
                  <a:lnTo>
                    <a:pt x="8" y="1574"/>
                  </a:lnTo>
                  <a:lnTo>
                    <a:pt x="8" y="1574"/>
                  </a:lnTo>
                  <a:lnTo>
                    <a:pt x="8" y="1574"/>
                  </a:lnTo>
                  <a:lnTo>
                    <a:pt x="8" y="1588"/>
                  </a:lnTo>
                  <a:lnTo>
                    <a:pt x="6" y="1602"/>
                  </a:lnTo>
                  <a:lnTo>
                    <a:pt x="6" y="1614"/>
                  </a:lnTo>
                  <a:lnTo>
                    <a:pt x="6" y="1628"/>
                  </a:lnTo>
                  <a:lnTo>
                    <a:pt x="6" y="1628"/>
                  </a:lnTo>
                  <a:lnTo>
                    <a:pt x="8" y="1618"/>
                  </a:lnTo>
                  <a:lnTo>
                    <a:pt x="8" y="1616"/>
                  </a:lnTo>
                  <a:lnTo>
                    <a:pt x="10" y="1616"/>
                  </a:lnTo>
                  <a:lnTo>
                    <a:pt x="10" y="1616"/>
                  </a:lnTo>
                  <a:lnTo>
                    <a:pt x="6" y="1634"/>
                  </a:lnTo>
                  <a:lnTo>
                    <a:pt x="6" y="1658"/>
                  </a:lnTo>
                  <a:lnTo>
                    <a:pt x="4" y="1684"/>
                  </a:lnTo>
                  <a:lnTo>
                    <a:pt x="2" y="1700"/>
                  </a:lnTo>
                  <a:lnTo>
                    <a:pt x="4" y="1702"/>
                  </a:lnTo>
                  <a:lnTo>
                    <a:pt x="4" y="1702"/>
                  </a:lnTo>
                  <a:lnTo>
                    <a:pt x="0" y="1758"/>
                  </a:lnTo>
                  <a:lnTo>
                    <a:pt x="0" y="1780"/>
                  </a:lnTo>
                  <a:lnTo>
                    <a:pt x="2" y="1796"/>
                  </a:lnTo>
                  <a:lnTo>
                    <a:pt x="2" y="1796"/>
                  </a:lnTo>
                  <a:lnTo>
                    <a:pt x="2" y="1794"/>
                  </a:lnTo>
                  <a:lnTo>
                    <a:pt x="4" y="1794"/>
                  </a:lnTo>
                  <a:lnTo>
                    <a:pt x="4" y="1794"/>
                  </a:lnTo>
                  <a:lnTo>
                    <a:pt x="2" y="1812"/>
                  </a:lnTo>
                  <a:lnTo>
                    <a:pt x="0" y="1830"/>
                  </a:lnTo>
                  <a:lnTo>
                    <a:pt x="0" y="1876"/>
                  </a:lnTo>
                  <a:lnTo>
                    <a:pt x="0" y="1876"/>
                  </a:lnTo>
                  <a:lnTo>
                    <a:pt x="2" y="1882"/>
                  </a:lnTo>
                  <a:lnTo>
                    <a:pt x="4" y="1892"/>
                  </a:lnTo>
                  <a:lnTo>
                    <a:pt x="4" y="1918"/>
                  </a:lnTo>
                  <a:lnTo>
                    <a:pt x="4" y="1944"/>
                  </a:lnTo>
                  <a:lnTo>
                    <a:pt x="4" y="1954"/>
                  </a:lnTo>
                  <a:lnTo>
                    <a:pt x="6" y="1960"/>
                  </a:lnTo>
                  <a:lnTo>
                    <a:pt x="6" y="1960"/>
                  </a:lnTo>
                  <a:lnTo>
                    <a:pt x="6" y="2014"/>
                  </a:lnTo>
                  <a:lnTo>
                    <a:pt x="6" y="2054"/>
                  </a:lnTo>
                  <a:lnTo>
                    <a:pt x="4" y="2092"/>
                  </a:lnTo>
                  <a:lnTo>
                    <a:pt x="6" y="2132"/>
                  </a:lnTo>
                  <a:lnTo>
                    <a:pt x="6" y="2132"/>
                  </a:lnTo>
                  <a:lnTo>
                    <a:pt x="8" y="2128"/>
                  </a:lnTo>
                  <a:lnTo>
                    <a:pt x="8" y="2132"/>
                  </a:lnTo>
                  <a:lnTo>
                    <a:pt x="10" y="2154"/>
                  </a:lnTo>
                  <a:lnTo>
                    <a:pt x="8" y="2150"/>
                  </a:lnTo>
                  <a:lnTo>
                    <a:pt x="8" y="2150"/>
                  </a:lnTo>
                  <a:lnTo>
                    <a:pt x="12" y="2208"/>
                  </a:lnTo>
                  <a:lnTo>
                    <a:pt x="16" y="2276"/>
                  </a:lnTo>
                  <a:lnTo>
                    <a:pt x="16" y="2276"/>
                  </a:lnTo>
                  <a:lnTo>
                    <a:pt x="18" y="2280"/>
                  </a:lnTo>
                  <a:lnTo>
                    <a:pt x="20" y="2280"/>
                  </a:lnTo>
                  <a:lnTo>
                    <a:pt x="20" y="2282"/>
                  </a:lnTo>
                  <a:lnTo>
                    <a:pt x="22" y="2288"/>
                  </a:lnTo>
                  <a:lnTo>
                    <a:pt x="22" y="2288"/>
                  </a:lnTo>
                  <a:lnTo>
                    <a:pt x="22" y="2300"/>
                  </a:lnTo>
                  <a:lnTo>
                    <a:pt x="22" y="2300"/>
                  </a:lnTo>
                  <a:lnTo>
                    <a:pt x="24" y="2304"/>
                  </a:lnTo>
                  <a:lnTo>
                    <a:pt x="26" y="2306"/>
                  </a:lnTo>
                  <a:lnTo>
                    <a:pt x="30" y="2312"/>
                  </a:lnTo>
                  <a:lnTo>
                    <a:pt x="38" y="2318"/>
                  </a:lnTo>
                  <a:lnTo>
                    <a:pt x="38" y="2318"/>
                  </a:lnTo>
                  <a:lnTo>
                    <a:pt x="48" y="2318"/>
                  </a:lnTo>
                  <a:lnTo>
                    <a:pt x="52" y="2318"/>
                  </a:lnTo>
                  <a:lnTo>
                    <a:pt x="52" y="2318"/>
                  </a:lnTo>
                  <a:lnTo>
                    <a:pt x="84" y="2322"/>
                  </a:lnTo>
                  <a:lnTo>
                    <a:pt x="120" y="2322"/>
                  </a:lnTo>
                  <a:lnTo>
                    <a:pt x="120" y="2322"/>
                  </a:lnTo>
                  <a:lnTo>
                    <a:pt x="126" y="2320"/>
                  </a:lnTo>
                  <a:lnTo>
                    <a:pt x="132" y="2320"/>
                  </a:lnTo>
                  <a:lnTo>
                    <a:pt x="140" y="2320"/>
                  </a:lnTo>
                  <a:lnTo>
                    <a:pt x="140" y="2320"/>
                  </a:lnTo>
                  <a:lnTo>
                    <a:pt x="166" y="2322"/>
                  </a:lnTo>
                  <a:lnTo>
                    <a:pt x="202" y="2322"/>
                  </a:lnTo>
                  <a:lnTo>
                    <a:pt x="282" y="2324"/>
                  </a:lnTo>
                  <a:lnTo>
                    <a:pt x="274" y="2322"/>
                  </a:lnTo>
                  <a:lnTo>
                    <a:pt x="274" y="2322"/>
                  </a:lnTo>
                  <a:lnTo>
                    <a:pt x="300" y="2322"/>
                  </a:lnTo>
                  <a:lnTo>
                    <a:pt x="332" y="2322"/>
                  </a:lnTo>
                  <a:lnTo>
                    <a:pt x="332" y="2322"/>
                  </a:lnTo>
                  <a:lnTo>
                    <a:pt x="330" y="2322"/>
                  </a:lnTo>
                  <a:lnTo>
                    <a:pt x="330" y="2320"/>
                  </a:lnTo>
                  <a:lnTo>
                    <a:pt x="330" y="2320"/>
                  </a:lnTo>
                  <a:lnTo>
                    <a:pt x="330" y="2318"/>
                  </a:lnTo>
                  <a:lnTo>
                    <a:pt x="330" y="2318"/>
                  </a:lnTo>
                  <a:lnTo>
                    <a:pt x="348" y="2320"/>
                  </a:lnTo>
                  <a:lnTo>
                    <a:pt x="368" y="2322"/>
                  </a:lnTo>
                  <a:lnTo>
                    <a:pt x="386" y="2322"/>
                  </a:lnTo>
                  <a:lnTo>
                    <a:pt x="400" y="2324"/>
                  </a:lnTo>
                  <a:lnTo>
                    <a:pt x="400" y="2324"/>
                  </a:lnTo>
                  <a:lnTo>
                    <a:pt x="452" y="2320"/>
                  </a:lnTo>
                  <a:lnTo>
                    <a:pt x="452" y="2322"/>
                  </a:lnTo>
                  <a:lnTo>
                    <a:pt x="452" y="2322"/>
                  </a:lnTo>
                  <a:lnTo>
                    <a:pt x="480" y="2316"/>
                  </a:lnTo>
                  <a:lnTo>
                    <a:pt x="480" y="2316"/>
                  </a:lnTo>
                  <a:lnTo>
                    <a:pt x="484" y="2316"/>
                  </a:lnTo>
                  <a:lnTo>
                    <a:pt x="488" y="2314"/>
                  </a:lnTo>
                  <a:lnTo>
                    <a:pt x="494" y="2312"/>
                  </a:lnTo>
                  <a:lnTo>
                    <a:pt x="502" y="2304"/>
                  </a:lnTo>
                  <a:lnTo>
                    <a:pt x="502" y="2304"/>
                  </a:lnTo>
                  <a:lnTo>
                    <a:pt x="504" y="2294"/>
                  </a:lnTo>
                  <a:lnTo>
                    <a:pt x="504" y="2290"/>
                  </a:lnTo>
                  <a:lnTo>
                    <a:pt x="504" y="2290"/>
                  </a:lnTo>
                  <a:close/>
                  <a:moveTo>
                    <a:pt x="200" y="958"/>
                  </a:moveTo>
                  <a:lnTo>
                    <a:pt x="200" y="958"/>
                  </a:lnTo>
                  <a:lnTo>
                    <a:pt x="194" y="932"/>
                  </a:lnTo>
                  <a:lnTo>
                    <a:pt x="196" y="932"/>
                  </a:lnTo>
                  <a:lnTo>
                    <a:pt x="196" y="932"/>
                  </a:lnTo>
                  <a:lnTo>
                    <a:pt x="200" y="948"/>
                  </a:lnTo>
                  <a:lnTo>
                    <a:pt x="200" y="958"/>
                  </a:lnTo>
                  <a:lnTo>
                    <a:pt x="200" y="958"/>
                  </a:lnTo>
                  <a:close/>
                  <a:moveTo>
                    <a:pt x="410" y="1922"/>
                  </a:moveTo>
                  <a:lnTo>
                    <a:pt x="410" y="1922"/>
                  </a:lnTo>
                  <a:lnTo>
                    <a:pt x="410" y="1932"/>
                  </a:lnTo>
                  <a:lnTo>
                    <a:pt x="410" y="1932"/>
                  </a:lnTo>
                  <a:lnTo>
                    <a:pt x="408" y="1920"/>
                  </a:lnTo>
                  <a:lnTo>
                    <a:pt x="408" y="1920"/>
                  </a:lnTo>
                  <a:lnTo>
                    <a:pt x="408" y="1918"/>
                  </a:lnTo>
                  <a:lnTo>
                    <a:pt x="410" y="1922"/>
                  </a:lnTo>
                  <a:lnTo>
                    <a:pt x="410" y="1922"/>
                  </a:lnTo>
                  <a:close/>
                  <a:moveTo>
                    <a:pt x="362" y="1696"/>
                  </a:moveTo>
                  <a:lnTo>
                    <a:pt x="362" y="1696"/>
                  </a:lnTo>
                  <a:lnTo>
                    <a:pt x="362" y="1702"/>
                  </a:lnTo>
                  <a:lnTo>
                    <a:pt x="362" y="1702"/>
                  </a:lnTo>
                  <a:lnTo>
                    <a:pt x="354" y="1672"/>
                  </a:lnTo>
                  <a:lnTo>
                    <a:pt x="354" y="1672"/>
                  </a:lnTo>
                  <a:lnTo>
                    <a:pt x="354" y="1660"/>
                  </a:lnTo>
                  <a:lnTo>
                    <a:pt x="354" y="1660"/>
                  </a:lnTo>
                  <a:lnTo>
                    <a:pt x="362" y="1696"/>
                  </a:lnTo>
                  <a:lnTo>
                    <a:pt x="362" y="1696"/>
                  </a:lnTo>
                  <a:close/>
                  <a:moveTo>
                    <a:pt x="310" y="1460"/>
                  </a:moveTo>
                  <a:lnTo>
                    <a:pt x="310" y="1460"/>
                  </a:lnTo>
                  <a:lnTo>
                    <a:pt x="310" y="1466"/>
                  </a:lnTo>
                  <a:lnTo>
                    <a:pt x="310" y="1466"/>
                  </a:lnTo>
                  <a:lnTo>
                    <a:pt x="308" y="1458"/>
                  </a:lnTo>
                  <a:lnTo>
                    <a:pt x="308" y="1458"/>
                  </a:lnTo>
                  <a:lnTo>
                    <a:pt x="310" y="1460"/>
                  </a:lnTo>
                  <a:lnTo>
                    <a:pt x="310" y="1460"/>
                  </a:lnTo>
                  <a:close/>
                  <a:moveTo>
                    <a:pt x="220" y="1050"/>
                  </a:moveTo>
                  <a:lnTo>
                    <a:pt x="220" y="1050"/>
                  </a:lnTo>
                  <a:lnTo>
                    <a:pt x="206" y="980"/>
                  </a:lnTo>
                  <a:lnTo>
                    <a:pt x="206" y="980"/>
                  </a:lnTo>
                  <a:lnTo>
                    <a:pt x="206" y="982"/>
                  </a:lnTo>
                  <a:lnTo>
                    <a:pt x="206" y="982"/>
                  </a:lnTo>
                  <a:lnTo>
                    <a:pt x="216" y="1020"/>
                  </a:lnTo>
                  <a:lnTo>
                    <a:pt x="220" y="1050"/>
                  </a:lnTo>
                  <a:lnTo>
                    <a:pt x="220" y="1050"/>
                  </a:lnTo>
                  <a:close/>
                  <a:moveTo>
                    <a:pt x="202" y="932"/>
                  </a:moveTo>
                  <a:lnTo>
                    <a:pt x="202" y="932"/>
                  </a:lnTo>
                  <a:lnTo>
                    <a:pt x="202" y="942"/>
                  </a:lnTo>
                  <a:lnTo>
                    <a:pt x="200" y="936"/>
                  </a:lnTo>
                  <a:lnTo>
                    <a:pt x="196" y="924"/>
                  </a:lnTo>
                  <a:lnTo>
                    <a:pt x="192" y="912"/>
                  </a:lnTo>
                  <a:lnTo>
                    <a:pt x="192" y="920"/>
                  </a:lnTo>
                  <a:lnTo>
                    <a:pt x="192" y="920"/>
                  </a:lnTo>
                  <a:lnTo>
                    <a:pt x="182" y="874"/>
                  </a:lnTo>
                  <a:lnTo>
                    <a:pt x="182" y="874"/>
                  </a:lnTo>
                  <a:lnTo>
                    <a:pt x="188" y="900"/>
                  </a:lnTo>
                  <a:lnTo>
                    <a:pt x="188" y="900"/>
                  </a:lnTo>
                  <a:lnTo>
                    <a:pt x="190" y="888"/>
                  </a:lnTo>
                  <a:lnTo>
                    <a:pt x="188" y="876"/>
                  </a:lnTo>
                  <a:lnTo>
                    <a:pt x="188" y="876"/>
                  </a:lnTo>
                  <a:lnTo>
                    <a:pt x="194" y="894"/>
                  </a:lnTo>
                  <a:lnTo>
                    <a:pt x="196" y="906"/>
                  </a:lnTo>
                  <a:lnTo>
                    <a:pt x="198" y="918"/>
                  </a:lnTo>
                  <a:lnTo>
                    <a:pt x="202" y="932"/>
                  </a:lnTo>
                  <a:lnTo>
                    <a:pt x="202" y="932"/>
                  </a:lnTo>
                  <a:close/>
                  <a:moveTo>
                    <a:pt x="150" y="730"/>
                  </a:moveTo>
                  <a:lnTo>
                    <a:pt x="150" y="730"/>
                  </a:lnTo>
                  <a:lnTo>
                    <a:pt x="160" y="762"/>
                  </a:lnTo>
                  <a:lnTo>
                    <a:pt x="166" y="790"/>
                  </a:lnTo>
                  <a:lnTo>
                    <a:pt x="174" y="840"/>
                  </a:lnTo>
                  <a:lnTo>
                    <a:pt x="174" y="840"/>
                  </a:lnTo>
                  <a:lnTo>
                    <a:pt x="136" y="662"/>
                  </a:lnTo>
                  <a:lnTo>
                    <a:pt x="136" y="662"/>
                  </a:lnTo>
                  <a:lnTo>
                    <a:pt x="128" y="630"/>
                  </a:lnTo>
                  <a:lnTo>
                    <a:pt x="128" y="630"/>
                  </a:lnTo>
                  <a:lnTo>
                    <a:pt x="130" y="626"/>
                  </a:lnTo>
                  <a:lnTo>
                    <a:pt x="134" y="624"/>
                  </a:lnTo>
                  <a:lnTo>
                    <a:pt x="134" y="624"/>
                  </a:lnTo>
                  <a:lnTo>
                    <a:pt x="136" y="646"/>
                  </a:lnTo>
                  <a:lnTo>
                    <a:pt x="142" y="672"/>
                  </a:lnTo>
                  <a:lnTo>
                    <a:pt x="146" y="702"/>
                  </a:lnTo>
                  <a:lnTo>
                    <a:pt x="150" y="730"/>
                  </a:lnTo>
                  <a:lnTo>
                    <a:pt x="150" y="730"/>
                  </a:lnTo>
                  <a:close/>
                  <a:moveTo>
                    <a:pt x="310" y="564"/>
                  </a:moveTo>
                  <a:lnTo>
                    <a:pt x="302" y="562"/>
                  </a:lnTo>
                  <a:lnTo>
                    <a:pt x="302" y="562"/>
                  </a:lnTo>
                  <a:lnTo>
                    <a:pt x="294" y="562"/>
                  </a:lnTo>
                  <a:lnTo>
                    <a:pt x="294" y="562"/>
                  </a:lnTo>
                  <a:lnTo>
                    <a:pt x="286" y="562"/>
                  </a:lnTo>
                  <a:lnTo>
                    <a:pt x="282" y="560"/>
                  </a:lnTo>
                  <a:lnTo>
                    <a:pt x="286" y="558"/>
                  </a:lnTo>
                  <a:lnTo>
                    <a:pt x="286" y="558"/>
                  </a:lnTo>
                  <a:lnTo>
                    <a:pt x="302" y="560"/>
                  </a:lnTo>
                  <a:lnTo>
                    <a:pt x="302" y="560"/>
                  </a:lnTo>
                  <a:lnTo>
                    <a:pt x="312" y="562"/>
                  </a:lnTo>
                  <a:lnTo>
                    <a:pt x="314" y="562"/>
                  </a:lnTo>
                  <a:lnTo>
                    <a:pt x="310" y="564"/>
                  </a:lnTo>
                  <a:lnTo>
                    <a:pt x="310" y="564"/>
                  </a:lnTo>
                  <a:close/>
                  <a:moveTo>
                    <a:pt x="150" y="552"/>
                  </a:moveTo>
                  <a:lnTo>
                    <a:pt x="150" y="552"/>
                  </a:lnTo>
                  <a:lnTo>
                    <a:pt x="196" y="554"/>
                  </a:lnTo>
                  <a:lnTo>
                    <a:pt x="250" y="556"/>
                  </a:lnTo>
                  <a:lnTo>
                    <a:pt x="250" y="556"/>
                  </a:lnTo>
                  <a:lnTo>
                    <a:pt x="270" y="558"/>
                  </a:lnTo>
                  <a:lnTo>
                    <a:pt x="270" y="558"/>
                  </a:lnTo>
                  <a:lnTo>
                    <a:pt x="246" y="560"/>
                  </a:lnTo>
                  <a:lnTo>
                    <a:pt x="228" y="562"/>
                  </a:lnTo>
                  <a:lnTo>
                    <a:pt x="206" y="560"/>
                  </a:lnTo>
                  <a:lnTo>
                    <a:pt x="206" y="560"/>
                  </a:lnTo>
                  <a:lnTo>
                    <a:pt x="220" y="562"/>
                  </a:lnTo>
                  <a:lnTo>
                    <a:pt x="222" y="564"/>
                  </a:lnTo>
                  <a:lnTo>
                    <a:pt x="218" y="564"/>
                  </a:lnTo>
                  <a:lnTo>
                    <a:pt x="206" y="564"/>
                  </a:lnTo>
                  <a:lnTo>
                    <a:pt x="206" y="564"/>
                  </a:lnTo>
                  <a:lnTo>
                    <a:pt x="194" y="560"/>
                  </a:lnTo>
                  <a:lnTo>
                    <a:pt x="174" y="556"/>
                  </a:lnTo>
                  <a:lnTo>
                    <a:pt x="162" y="556"/>
                  </a:lnTo>
                  <a:lnTo>
                    <a:pt x="152" y="556"/>
                  </a:lnTo>
                  <a:lnTo>
                    <a:pt x="140" y="558"/>
                  </a:lnTo>
                  <a:lnTo>
                    <a:pt x="132" y="562"/>
                  </a:lnTo>
                  <a:lnTo>
                    <a:pt x="132" y="562"/>
                  </a:lnTo>
                  <a:lnTo>
                    <a:pt x="136" y="558"/>
                  </a:lnTo>
                  <a:lnTo>
                    <a:pt x="140" y="554"/>
                  </a:lnTo>
                  <a:lnTo>
                    <a:pt x="146" y="552"/>
                  </a:lnTo>
                  <a:lnTo>
                    <a:pt x="150" y="552"/>
                  </a:lnTo>
                  <a:lnTo>
                    <a:pt x="150" y="552"/>
                  </a:lnTo>
                  <a:close/>
                  <a:moveTo>
                    <a:pt x="126" y="580"/>
                  </a:moveTo>
                  <a:lnTo>
                    <a:pt x="126" y="580"/>
                  </a:lnTo>
                  <a:lnTo>
                    <a:pt x="124" y="604"/>
                  </a:lnTo>
                  <a:lnTo>
                    <a:pt x="124" y="604"/>
                  </a:lnTo>
                  <a:lnTo>
                    <a:pt x="124" y="592"/>
                  </a:lnTo>
                  <a:lnTo>
                    <a:pt x="126" y="580"/>
                  </a:lnTo>
                  <a:lnTo>
                    <a:pt x="126" y="580"/>
                  </a:lnTo>
                  <a:close/>
                  <a:moveTo>
                    <a:pt x="56" y="4"/>
                  </a:moveTo>
                  <a:lnTo>
                    <a:pt x="56" y="4"/>
                  </a:lnTo>
                  <a:lnTo>
                    <a:pt x="56" y="4"/>
                  </a:lnTo>
                  <a:lnTo>
                    <a:pt x="56" y="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27" name="Freeform 21"/>
            <p:cNvSpPr>
              <a:spLocks/>
            </p:cNvSpPr>
            <p:nvPr userDrawn="1"/>
          </p:nvSpPr>
          <p:spPr bwMode="gray">
            <a:xfrm>
              <a:off x="1962" y="3172"/>
              <a:ext cx="22" cy="2"/>
            </a:xfrm>
            <a:custGeom>
              <a:avLst/>
              <a:gdLst>
                <a:gd name="T0" fmla="*/ 0 w 22"/>
                <a:gd name="T1" fmla="*/ 2 h 2"/>
                <a:gd name="T2" fmla="*/ 2 w 22"/>
                <a:gd name="T3" fmla="*/ 0 h 2"/>
                <a:gd name="T4" fmla="*/ 22 w 22"/>
                <a:gd name="T5" fmla="*/ 2 h 2"/>
                <a:gd name="T6" fmla="*/ 0 w 22"/>
                <a:gd name="T7" fmla="*/ 2 h 2"/>
              </a:gdLst>
              <a:ahLst/>
              <a:cxnLst>
                <a:cxn ang="0">
                  <a:pos x="T0" y="T1"/>
                </a:cxn>
                <a:cxn ang="0">
                  <a:pos x="T2" y="T3"/>
                </a:cxn>
                <a:cxn ang="0">
                  <a:pos x="T4" y="T5"/>
                </a:cxn>
                <a:cxn ang="0">
                  <a:pos x="T6" y="T7"/>
                </a:cxn>
              </a:cxnLst>
              <a:rect l="0" t="0" r="r" b="b"/>
              <a:pathLst>
                <a:path w="22" h="2">
                  <a:moveTo>
                    <a:pt x="0" y="2"/>
                  </a:moveTo>
                  <a:lnTo>
                    <a:pt x="2" y="0"/>
                  </a:lnTo>
                  <a:lnTo>
                    <a:pt x="22" y="2"/>
                  </a:lnTo>
                  <a:lnTo>
                    <a:pt x="0" y="2"/>
                  </a:lnTo>
                  <a:close/>
                </a:path>
              </a:pathLst>
            </a:custGeom>
            <a:solidFill>
              <a:srgbClr val="0079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28" name="Freeform 22"/>
            <p:cNvSpPr>
              <a:spLocks/>
            </p:cNvSpPr>
            <p:nvPr userDrawn="1"/>
          </p:nvSpPr>
          <p:spPr bwMode="gray">
            <a:xfrm>
              <a:off x="1990" y="3168"/>
              <a:ext cx="224" cy="10"/>
            </a:xfrm>
            <a:custGeom>
              <a:avLst/>
              <a:gdLst>
                <a:gd name="T0" fmla="*/ 172 w 224"/>
                <a:gd name="T1" fmla="*/ 2 h 10"/>
                <a:gd name="T2" fmla="*/ 172 w 224"/>
                <a:gd name="T3" fmla="*/ 2 h 10"/>
                <a:gd name="T4" fmla="*/ 204 w 224"/>
                <a:gd name="T5" fmla="*/ 4 h 10"/>
                <a:gd name="T6" fmla="*/ 218 w 224"/>
                <a:gd name="T7" fmla="*/ 6 h 10"/>
                <a:gd name="T8" fmla="*/ 222 w 224"/>
                <a:gd name="T9" fmla="*/ 8 h 10"/>
                <a:gd name="T10" fmla="*/ 224 w 224"/>
                <a:gd name="T11" fmla="*/ 10 h 10"/>
                <a:gd name="T12" fmla="*/ 192 w 224"/>
                <a:gd name="T13" fmla="*/ 6 h 10"/>
                <a:gd name="T14" fmla="*/ 192 w 224"/>
                <a:gd name="T15" fmla="*/ 6 h 10"/>
                <a:gd name="T16" fmla="*/ 186 w 224"/>
                <a:gd name="T17" fmla="*/ 8 h 10"/>
                <a:gd name="T18" fmla="*/ 176 w 224"/>
                <a:gd name="T19" fmla="*/ 10 h 10"/>
                <a:gd name="T20" fmla="*/ 148 w 224"/>
                <a:gd name="T21" fmla="*/ 8 h 10"/>
                <a:gd name="T22" fmla="*/ 168 w 224"/>
                <a:gd name="T23" fmla="*/ 8 h 10"/>
                <a:gd name="T24" fmla="*/ 168 w 224"/>
                <a:gd name="T25" fmla="*/ 8 h 10"/>
                <a:gd name="T26" fmla="*/ 166 w 224"/>
                <a:gd name="T27" fmla="*/ 8 h 10"/>
                <a:gd name="T28" fmla="*/ 164 w 224"/>
                <a:gd name="T29" fmla="*/ 8 h 10"/>
                <a:gd name="T30" fmla="*/ 164 w 224"/>
                <a:gd name="T31" fmla="*/ 6 h 10"/>
                <a:gd name="T32" fmla="*/ 162 w 224"/>
                <a:gd name="T33" fmla="*/ 6 h 10"/>
                <a:gd name="T34" fmla="*/ 162 w 224"/>
                <a:gd name="T35" fmla="*/ 6 h 10"/>
                <a:gd name="T36" fmla="*/ 140 w 224"/>
                <a:gd name="T37" fmla="*/ 6 h 10"/>
                <a:gd name="T38" fmla="*/ 124 w 224"/>
                <a:gd name="T39" fmla="*/ 6 h 10"/>
                <a:gd name="T40" fmla="*/ 110 w 224"/>
                <a:gd name="T41" fmla="*/ 6 h 10"/>
                <a:gd name="T42" fmla="*/ 90 w 224"/>
                <a:gd name="T43" fmla="*/ 8 h 10"/>
                <a:gd name="T44" fmla="*/ 92 w 224"/>
                <a:gd name="T45" fmla="*/ 8 h 10"/>
                <a:gd name="T46" fmla="*/ 68 w 224"/>
                <a:gd name="T47" fmla="*/ 6 h 10"/>
                <a:gd name="T48" fmla="*/ 68 w 224"/>
                <a:gd name="T49" fmla="*/ 6 h 10"/>
                <a:gd name="T50" fmla="*/ 64 w 224"/>
                <a:gd name="T51" fmla="*/ 6 h 10"/>
                <a:gd name="T52" fmla="*/ 62 w 224"/>
                <a:gd name="T53" fmla="*/ 6 h 10"/>
                <a:gd name="T54" fmla="*/ 66 w 224"/>
                <a:gd name="T55" fmla="*/ 8 h 10"/>
                <a:gd name="T56" fmla="*/ 66 w 224"/>
                <a:gd name="T57" fmla="*/ 8 h 10"/>
                <a:gd name="T58" fmla="*/ 36 w 224"/>
                <a:gd name="T59" fmla="*/ 6 h 10"/>
                <a:gd name="T60" fmla="*/ 0 w 224"/>
                <a:gd name="T61" fmla="*/ 4 h 10"/>
                <a:gd name="T62" fmla="*/ 0 w 224"/>
                <a:gd name="T63" fmla="*/ 4 h 10"/>
                <a:gd name="T64" fmla="*/ 8 w 224"/>
                <a:gd name="T65" fmla="*/ 4 h 10"/>
                <a:gd name="T66" fmla="*/ 18 w 224"/>
                <a:gd name="T67" fmla="*/ 2 h 10"/>
                <a:gd name="T68" fmla="*/ 42 w 224"/>
                <a:gd name="T69" fmla="*/ 4 h 10"/>
                <a:gd name="T70" fmla="*/ 66 w 224"/>
                <a:gd name="T71" fmla="*/ 6 h 10"/>
                <a:gd name="T72" fmla="*/ 76 w 224"/>
                <a:gd name="T73" fmla="*/ 4 h 10"/>
                <a:gd name="T74" fmla="*/ 84 w 224"/>
                <a:gd name="T75" fmla="*/ 2 h 10"/>
                <a:gd name="T76" fmla="*/ 84 w 224"/>
                <a:gd name="T77" fmla="*/ 2 h 10"/>
                <a:gd name="T78" fmla="*/ 84 w 224"/>
                <a:gd name="T79" fmla="*/ 2 h 10"/>
                <a:gd name="T80" fmla="*/ 104 w 224"/>
                <a:gd name="T81" fmla="*/ 2 h 10"/>
                <a:gd name="T82" fmla="*/ 128 w 224"/>
                <a:gd name="T83" fmla="*/ 2 h 10"/>
                <a:gd name="T84" fmla="*/ 150 w 224"/>
                <a:gd name="T85" fmla="*/ 0 h 10"/>
                <a:gd name="T86" fmla="*/ 172 w 224"/>
                <a:gd name="T87" fmla="*/ 2 h 10"/>
                <a:gd name="T88" fmla="*/ 172 w 224"/>
                <a:gd name="T8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4" h="10">
                  <a:moveTo>
                    <a:pt x="172" y="2"/>
                  </a:moveTo>
                  <a:lnTo>
                    <a:pt x="172" y="2"/>
                  </a:lnTo>
                  <a:lnTo>
                    <a:pt x="204" y="4"/>
                  </a:lnTo>
                  <a:lnTo>
                    <a:pt x="218" y="6"/>
                  </a:lnTo>
                  <a:lnTo>
                    <a:pt x="222" y="8"/>
                  </a:lnTo>
                  <a:lnTo>
                    <a:pt x="224" y="10"/>
                  </a:lnTo>
                  <a:lnTo>
                    <a:pt x="192" y="6"/>
                  </a:lnTo>
                  <a:lnTo>
                    <a:pt x="192" y="6"/>
                  </a:lnTo>
                  <a:lnTo>
                    <a:pt x="186" y="8"/>
                  </a:lnTo>
                  <a:lnTo>
                    <a:pt x="176" y="10"/>
                  </a:lnTo>
                  <a:lnTo>
                    <a:pt x="148" y="8"/>
                  </a:lnTo>
                  <a:lnTo>
                    <a:pt x="168" y="8"/>
                  </a:lnTo>
                  <a:lnTo>
                    <a:pt x="168" y="8"/>
                  </a:lnTo>
                  <a:lnTo>
                    <a:pt x="166" y="8"/>
                  </a:lnTo>
                  <a:lnTo>
                    <a:pt x="164" y="8"/>
                  </a:lnTo>
                  <a:lnTo>
                    <a:pt x="164" y="6"/>
                  </a:lnTo>
                  <a:lnTo>
                    <a:pt x="162" y="6"/>
                  </a:lnTo>
                  <a:lnTo>
                    <a:pt x="162" y="6"/>
                  </a:lnTo>
                  <a:lnTo>
                    <a:pt x="140" y="6"/>
                  </a:lnTo>
                  <a:lnTo>
                    <a:pt x="124" y="6"/>
                  </a:lnTo>
                  <a:lnTo>
                    <a:pt x="110" y="6"/>
                  </a:lnTo>
                  <a:lnTo>
                    <a:pt x="90" y="8"/>
                  </a:lnTo>
                  <a:lnTo>
                    <a:pt x="92" y="8"/>
                  </a:lnTo>
                  <a:lnTo>
                    <a:pt x="68" y="6"/>
                  </a:lnTo>
                  <a:lnTo>
                    <a:pt x="68" y="6"/>
                  </a:lnTo>
                  <a:lnTo>
                    <a:pt x="64" y="6"/>
                  </a:lnTo>
                  <a:lnTo>
                    <a:pt x="62" y="6"/>
                  </a:lnTo>
                  <a:lnTo>
                    <a:pt x="66" y="8"/>
                  </a:lnTo>
                  <a:lnTo>
                    <a:pt x="66" y="8"/>
                  </a:lnTo>
                  <a:lnTo>
                    <a:pt x="36" y="6"/>
                  </a:lnTo>
                  <a:lnTo>
                    <a:pt x="0" y="4"/>
                  </a:lnTo>
                  <a:lnTo>
                    <a:pt x="0" y="4"/>
                  </a:lnTo>
                  <a:lnTo>
                    <a:pt x="8" y="4"/>
                  </a:lnTo>
                  <a:lnTo>
                    <a:pt x="18" y="2"/>
                  </a:lnTo>
                  <a:lnTo>
                    <a:pt x="42" y="4"/>
                  </a:lnTo>
                  <a:lnTo>
                    <a:pt x="66" y="6"/>
                  </a:lnTo>
                  <a:lnTo>
                    <a:pt x="76" y="4"/>
                  </a:lnTo>
                  <a:lnTo>
                    <a:pt x="84" y="2"/>
                  </a:lnTo>
                  <a:lnTo>
                    <a:pt x="84" y="2"/>
                  </a:lnTo>
                  <a:lnTo>
                    <a:pt x="84" y="2"/>
                  </a:lnTo>
                  <a:lnTo>
                    <a:pt x="104" y="2"/>
                  </a:lnTo>
                  <a:lnTo>
                    <a:pt x="128" y="2"/>
                  </a:lnTo>
                  <a:lnTo>
                    <a:pt x="150" y="0"/>
                  </a:lnTo>
                  <a:lnTo>
                    <a:pt x="172" y="2"/>
                  </a:lnTo>
                  <a:lnTo>
                    <a:pt x="172" y="2"/>
                  </a:lnTo>
                  <a:close/>
                </a:path>
              </a:pathLst>
            </a:custGeom>
            <a:solidFill>
              <a:srgbClr val="0079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29" name="Freeform 23"/>
            <p:cNvSpPr>
              <a:spLocks noEditPoints="1"/>
            </p:cNvSpPr>
            <p:nvPr userDrawn="1"/>
          </p:nvSpPr>
          <p:spPr bwMode="gray">
            <a:xfrm>
              <a:off x="1894" y="3154"/>
              <a:ext cx="1162" cy="934"/>
            </a:xfrm>
            <a:custGeom>
              <a:avLst/>
              <a:gdLst>
                <a:gd name="T0" fmla="*/ 1150 w 1162"/>
                <a:gd name="T1" fmla="*/ 682 h 934"/>
                <a:gd name="T2" fmla="*/ 1146 w 1162"/>
                <a:gd name="T3" fmla="*/ 618 h 934"/>
                <a:gd name="T4" fmla="*/ 1142 w 1162"/>
                <a:gd name="T5" fmla="*/ 546 h 934"/>
                <a:gd name="T6" fmla="*/ 1142 w 1162"/>
                <a:gd name="T7" fmla="*/ 488 h 934"/>
                <a:gd name="T8" fmla="*/ 1136 w 1162"/>
                <a:gd name="T9" fmla="*/ 444 h 934"/>
                <a:gd name="T10" fmla="*/ 1134 w 1162"/>
                <a:gd name="T11" fmla="*/ 394 h 934"/>
                <a:gd name="T12" fmla="*/ 1130 w 1162"/>
                <a:gd name="T13" fmla="*/ 350 h 934"/>
                <a:gd name="T14" fmla="*/ 1122 w 1162"/>
                <a:gd name="T15" fmla="*/ 260 h 934"/>
                <a:gd name="T16" fmla="*/ 1118 w 1162"/>
                <a:gd name="T17" fmla="*/ 180 h 934"/>
                <a:gd name="T18" fmla="*/ 1108 w 1162"/>
                <a:gd name="T19" fmla="*/ 72 h 934"/>
                <a:gd name="T20" fmla="*/ 1108 w 1162"/>
                <a:gd name="T21" fmla="*/ 26 h 934"/>
                <a:gd name="T22" fmla="*/ 1026 w 1162"/>
                <a:gd name="T23" fmla="*/ 4 h 934"/>
                <a:gd name="T24" fmla="*/ 980 w 1162"/>
                <a:gd name="T25" fmla="*/ 2 h 934"/>
                <a:gd name="T26" fmla="*/ 890 w 1162"/>
                <a:gd name="T27" fmla="*/ 8 h 934"/>
                <a:gd name="T28" fmla="*/ 866 w 1162"/>
                <a:gd name="T29" fmla="*/ 6 h 934"/>
                <a:gd name="T30" fmla="*/ 714 w 1162"/>
                <a:gd name="T31" fmla="*/ 8 h 934"/>
                <a:gd name="T32" fmla="*/ 626 w 1162"/>
                <a:gd name="T33" fmla="*/ 10 h 934"/>
                <a:gd name="T34" fmla="*/ 426 w 1162"/>
                <a:gd name="T35" fmla="*/ 14 h 934"/>
                <a:gd name="T36" fmla="*/ 372 w 1162"/>
                <a:gd name="T37" fmla="*/ 14 h 934"/>
                <a:gd name="T38" fmla="*/ 320 w 1162"/>
                <a:gd name="T39" fmla="*/ 18 h 934"/>
                <a:gd name="T40" fmla="*/ 338 w 1162"/>
                <a:gd name="T41" fmla="*/ 22 h 934"/>
                <a:gd name="T42" fmla="*/ 386 w 1162"/>
                <a:gd name="T43" fmla="*/ 14 h 934"/>
                <a:gd name="T44" fmla="*/ 482 w 1162"/>
                <a:gd name="T45" fmla="*/ 22 h 934"/>
                <a:gd name="T46" fmla="*/ 50 w 1162"/>
                <a:gd name="T47" fmla="*/ 28 h 934"/>
                <a:gd name="T48" fmla="*/ 30 w 1162"/>
                <a:gd name="T49" fmla="*/ 90 h 934"/>
                <a:gd name="T50" fmla="*/ 28 w 1162"/>
                <a:gd name="T51" fmla="*/ 164 h 934"/>
                <a:gd name="T52" fmla="*/ 20 w 1162"/>
                <a:gd name="T53" fmla="*/ 256 h 934"/>
                <a:gd name="T54" fmla="*/ 18 w 1162"/>
                <a:gd name="T55" fmla="*/ 322 h 934"/>
                <a:gd name="T56" fmla="*/ 14 w 1162"/>
                <a:gd name="T57" fmla="*/ 424 h 934"/>
                <a:gd name="T58" fmla="*/ 6 w 1162"/>
                <a:gd name="T59" fmla="*/ 512 h 934"/>
                <a:gd name="T60" fmla="*/ 2 w 1162"/>
                <a:gd name="T61" fmla="*/ 604 h 934"/>
                <a:gd name="T62" fmla="*/ 2 w 1162"/>
                <a:gd name="T63" fmla="*/ 710 h 934"/>
                <a:gd name="T64" fmla="*/ 0 w 1162"/>
                <a:gd name="T65" fmla="*/ 746 h 934"/>
                <a:gd name="T66" fmla="*/ 4 w 1162"/>
                <a:gd name="T67" fmla="*/ 780 h 934"/>
                <a:gd name="T68" fmla="*/ 6 w 1162"/>
                <a:gd name="T69" fmla="*/ 852 h 934"/>
                <a:gd name="T70" fmla="*/ 14 w 1162"/>
                <a:gd name="T71" fmla="*/ 900 h 934"/>
                <a:gd name="T72" fmla="*/ 52 w 1162"/>
                <a:gd name="T73" fmla="*/ 932 h 934"/>
                <a:gd name="T74" fmla="*/ 68 w 1162"/>
                <a:gd name="T75" fmla="*/ 932 h 934"/>
                <a:gd name="T76" fmla="*/ 272 w 1162"/>
                <a:gd name="T77" fmla="*/ 922 h 934"/>
                <a:gd name="T78" fmla="*/ 302 w 1162"/>
                <a:gd name="T79" fmla="*/ 920 h 934"/>
                <a:gd name="T80" fmla="*/ 430 w 1162"/>
                <a:gd name="T81" fmla="*/ 922 h 934"/>
                <a:gd name="T82" fmla="*/ 516 w 1162"/>
                <a:gd name="T83" fmla="*/ 918 h 934"/>
                <a:gd name="T84" fmla="*/ 664 w 1162"/>
                <a:gd name="T85" fmla="*/ 912 h 934"/>
                <a:gd name="T86" fmla="*/ 772 w 1162"/>
                <a:gd name="T87" fmla="*/ 906 h 934"/>
                <a:gd name="T88" fmla="*/ 850 w 1162"/>
                <a:gd name="T89" fmla="*/ 902 h 934"/>
                <a:gd name="T90" fmla="*/ 996 w 1162"/>
                <a:gd name="T91" fmla="*/ 894 h 934"/>
                <a:gd name="T92" fmla="*/ 1080 w 1162"/>
                <a:gd name="T93" fmla="*/ 888 h 934"/>
                <a:gd name="T94" fmla="*/ 1162 w 1162"/>
                <a:gd name="T95" fmla="*/ 860 h 934"/>
                <a:gd name="T96" fmla="*/ 1136 w 1162"/>
                <a:gd name="T97" fmla="*/ 634 h 934"/>
                <a:gd name="T98" fmla="*/ 1124 w 1162"/>
                <a:gd name="T99" fmla="*/ 446 h 934"/>
                <a:gd name="T100" fmla="*/ 1070 w 1162"/>
                <a:gd name="T101" fmla="*/ 18 h 934"/>
                <a:gd name="T102" fmla="*/ 1070 w 1162"/>
                <a:gd name="T103" fmla="*/ 18 h 934"/>
                <a:gd name="T104" fmla="*/ 988 w 1162"/>
                <a:gd name="T105" fmla="*/ 10 h 934"/>
                <a:gd name="T106" fmla="*/ 964 w 1162"/>
                <a:gd name="T107" fmla="*/ 16 h 934"/>
                <a:gd name="T108" fmla="*/ 840 w 1162"/>
                <a:gd name="T109" fmla="*/ 20 h 934"/>
                <a:gd name="T110" fmla="*/ 764 w 1162"/>
                <a:gd name="T111" fmla="*/ 14 h 934"/>
                <a:gd name="T112" fmla="*/ 748 w 1162"/>
                <a:gd name="T113" fmla="*/ 20 h 934"/>
                <a:gd name="T114" fmla="*/ 692 w 1162"/>
                <a:gd name="T115" fmla="*/ 18 h 934"/>
                <a:gd name="T116" fmla="*/ 590 w 1162"/>
                <a:gd name="T117" fmla="*/ 18 h 934"/>
                <a:gd name="T118" fmla="*/ 596 w 1162"/>
                <a:gd name="T119" fmla="*/ 22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62" h="934">
                  <a:moveTo>
                    <a:pt x="1162" y="858"/>
                  </a:moveTo>
                  <a:lnTo>
                    <a:pt x="1162" y="858"/>
                  </a:lnTo>
                  <a:lnTo>
                    <a:pt x="1160" y="820"/>
                  </a:lnTo>
                  <a:lnTo>
                    <a:pt x="1156" y="784"/>
                  </a:lnTo>
                  <a:lnTo>
                    <a:pt x="1156" y="784"/>
                  </a:lnTo>
                  <a:lnTo>
                    <a:pt x="1154" y="762"/>
                  </a:lnTo>
                  <a:lnTo>
                    <a:pt x="1152" y="734"/>
                  </a:lnTo>
                  <a:lnTo>
                    <a:pt x="1152" y="708"/>
                  </a:lnTo>
                  <a:lnTo>
                    <a:pt x="1150" y="682"/>
                  </a:lnTo>
                  <a:lnTo>
                    <a:pt x="1150" y="682"/>
                  </a:lnTo>
                  <a:lnTo>
                    <a:pt x="1150" y="680"/>
                  </a:lnTo>
                  <a:lnTo>
                    <a:pt x="1150" y="680"/>
                  </a:lnTo>
                  <a:lnTo>
                    <a:pt x="1148" y="684"/>
                  </a:lnTo>
                  <a:lnTo>
                    <a:pt x="1148" y="688"/>
                  </a:lnTo>
                  <a:lnTo>
                    <a:pt x="1146" y="684"/>
                  </a:lnTo>
                  <a:lnTo>
                    <a:pt x="1146" y="684"/>
                  </a:lnTo>
                  <a:lnTo>
                    <a:pt x="1148" y="676"/>
                  </a:lnTo>
                  <a:lnTo>
                    <a:pt x="1148" y="666"/>
                  </a:lnTo>
                  <a:lnTo>
                    <a:pt x="1146" y="642"/>
                  </a:lnTo>
                  <a:lnTo>
                    <a:pt x="1146" y="618"/>
                  </a:lnTo>
                  <a:lnTo>
                    <a:pt x="1146" y="606"/>
                  </a:lnTo>
                  <a:lnTo>
                    <a:pt x="1148" y="594"/>
                  </a:lnTo>
                  <a:lnTo>
                    <a:pt x="1146" y="606"/>
                  </a:lnTo>
                  <a:lnTo>
                    <a:pt x="1142" y="588"/>
                  </a:lnTo>
                  <a:lnTo>
                    <a:pt x="1142" y="588"/>
                  </a:lnTo>
                  <a:lnTo>
                    <a:pt x="1144" y="586"/>
                  </a:lnTo>
                  <a:lnTo>
                    <a:pt x="1146" y="580"/>
                  </a:lnTo>
                  <a:lnTo>
                    <a:pt x="1146" y="580"/>
                  </a:lnTo>
                  <a:lnTo>
                    <a:pt x="1144" y="560"/>
                  </a:lnTo>
                  <a:lnTo>
                    <a:pt x="1142" y="546"/>
                  </a:lnTo>
                  <a:lnTo>
                    <a:pt x="1142" y="546"/>
                  </a:lnTo>
                  <a:lnTo>
                    <a:pt x="1140" y="546"/>
                  </a:lnTo>
                  <a:lnTo>
                    <a:pt x="1138" y="548"/>
                  </a:lnTo>
                  <a:lnTo>
                    <a:pt x="1138" y="544"/>
                  </a:lnTo>
                  <a:lnTo>
                    <a:pt x="1138" y="534"/>
                  </a:lnTo>
                  <a:lnTo>
                    <a:pt x="1144" y="538"/>
                  </a:lnTo>
                  <a:lnTo>
                    <a:pt x="1144" y="538"/>
                  </a:lnTo>
                  <a:lnTo>
                    <a:pt x="1142" y="522"/>
                  </a:lnTo>
                  <a:lnTo>
                    <a:pt x="1142" y="504"/>
                  </a:lnTo>
                  <a:lnTo>
                    <a:pt x="1142" y="488"/>
                  </a:lnTo>
                  <a:lnTo>
                    <a:pt x="1138" y="474"/>
                  </a:lnTo>
                  <a:lnTo>
                    <a:pt x="1138" y="474"/>
                  </a:lnTo>
                  <a:lnTo>
                    <a:pt x="1138" y="480"/>
                  </a:lnTo>
                  <a:lnTo>
                    <a:pt x="1138" y="480"/>
                  </a:lnTo>
                  <a:lnTo>
                    <a:pt x="1136" y="476"/>
                  </a:lnTo>
                  <a:lnTo>
                    <a:pt x="1136" y="468"/>
                  </a:lnTo>
                  <a:lnTo>
                    <a:pt x="1134" y="448"/>
                  </a:lnTo>
                  <a:lnTo>
                    <a:pt x="1138" y="452"/>
                  </a:lnTo>
                  <a:lnTo>
                    <a:pt x="1138" y="452"/>
                  </a:lnTo>
                  <a:lnTo>
                    <a:pt x="1136" y="444"/>
                  </a:lnTo>
                  <a:lnTo>
                    <a:pt x="1136" y="440"/>
                  </a:lnTo>
                  <a:lnTo>
                    <a:pt x="1134" y="436"/>
                  </a:lnTo>
                  <a:lnTo>
                    <a:pt x="1132" y="428"/>
                  </a:lnTo>
                  <a:lnTo>
                    <a:pt x="1136" y="428"/>
                  </a:lnTo>
                  <a:lnTo>
                    <a:pt x="1136" y="428"/>
                  </a:lnTo>
                  <a:lnTo>
                    <a:pt x="1134" y="424"/>
                  </a:lnTo>
                  <a:lnTo>
                    <a:pt x="1132" y="418"/>
                  </a:lnTo>
                  <a:lnTo>
                    <a:pt x="1134" y="392"/>
                  </a:lnTo>
                  <a:lnTo>
                    <a:pt x="1134" y="394"/>
                  </a:lnTo>
                  <a:lnTo>
                    <a:pt x="1134" y="394"/>
                  </a:lnTo>
                  <a:lnTo>
                    <a:pt x="1132" y="382"/>
                  </a:lnTo>
                  <a:lnTo>
                    <a:pt x="1130" y="374"/>
                  </a:lnTo>
                  <a:lnTo>
                    <a:pt x="1132" y="366"/>
                  </a:lnTo>
                  <a:lnTo>
                    <a:pt x="1132" y="366"/>
                  </a:lnTo>
                  <a:lnTo>
                    <a:pt x="1132" y="370"/>
                  </a:lnTo>
                  <a:lnTo>
                    <a:pt x="1132" y="368"/>
                  </a:lnTo>
                  <a:lnTo>
                    <a:pt x="1132" y="368"/>
                  </a:lnTo>
                  <a:lnTo>
                    <a:pt x="1132" y="360"/>
                  </a:lnTo>
                  <a:lnTo>
                    <a:pt x="1132" y="354"/>
                  </a:lnTo>
                  <a:lnTo>
                    <a:pt x="1130" y="350"/>
                  </a:lnTo>
                  <a:lnTo>
                    <a:pt x="1128" y="348"/>
                  </a:lnTo>
                  <a:lnTo>
                    <a:pt x="1128" y="348"/>
                  </a:lnTo>
                  <a:lnTo>
                    <a:pt x="1130" y="328"/>
                  </a:lnTo>
                  <a:lnTo>
                    <a:pt x="1130" y="302"/>
                  </a:lnTo>
                  <a:lnTo>
                    <a:pt x="1128" y="246"/>
                  </a:lnTo>
                  <a:lnTo>
                    <a:pt x="1126" y="248"/>
                  </a:lnTo>
                  <a:lnTo>
                    <a:pt x="1126" y="248"/>
                  </a:lnTo>
                  <a:lnTo>
                    <a:pt x="1124" y="258"/>
                  </a:lnTo>
                  <a:lnTo>
                    <a:pt x="1124" y="260"/>
                  </a:lnTo>
                  <a:lnTo>
                    <a:pt x="1122" y="260"/>
                  </a:lnTo>
                  <a:lnTo>
                    <a:pt x="1120" y="258"/>
                  </a:lnTo>
                  <a:lnTo>
                    <a:pt x="1120" y="260"/>
                  </a:lnTo>
                  <a:lnTo>
                    <a:pt x="1118" y="262"/>
                  </a:lnTo>
                  <a:lnTo>
                    <a:pt x="1118" y="262"/>
                  </a:lnTo>
                  <a:lnTo>
                    <a:pt x="1118" y="242"/>
                  </a:lnTo>
                  <a:lnTo>
                    <a:pt x="1120" y="234"/>
                  </a:lnTo>
                  <a:lnTo>
                    <a:pt x="1122" y="228"/>
                  </a:lnTo>
                  <a:lnTo>
                    <a:pt x="1122" y="216"/>
                  </a:lnTo>
                  <a:lnTo>
                    <a:pt x="1122" y="216"/>
                  </a:lnTo>
                  <a:lnTo>
                    <a:pt x="1118" y="180"/>
                  </a:lnTo>
                  <a:lnTo>
                    <a:pt x="1118" y="140"/>
                  </a:lnTo>
                  <a:lnTo>
                    <a:pt x="1116" y="104"/>
                  </a:lnTo>
                  <a:lnTo>
                    <a:pt x="1116" y="88"/>
                  </a:lnTo>
                  <a:lnTo>
                    <a:pt x="1114" y="76"/>
                  </a:lnTo>
                  <a:lnTo>
                    <a:pt x="1114" y="76"/>
                  </a:lnTo>
                  <a:lnTo>
                    <a:pt x="1112" y="82"/>
                  </a:lnTo>
                  <a:lnTo>
                    <a:pt x="1112" y="82"/>
                  </a:lnTo>
                  <a:lnTo>
                    <a:pt x="1110" y="82"/>
                  </a:lnTo>
                  <a:lnTo>
                    <a:pt x="1108" y="72"/>
                  </a:lnTo>
                  <a:lnTo>
                    <a:pt x="1108" y="72"/>
                  </a:lnTo>
                  <a:lnTo>
                    <a:pt x="1110" y="66"/>
                  </a:lnTo>
                  <a:lnTo>
                    <a:pt x="1110" y="68"/>
                  </a:lnTo>
                  <a:lnTo>
                    <a:pt x="1112" y="68"/>
                  </a:lnTo>
                  <a:lnTo>
                    <a:pt x="1114" y="64"/>
                  </a:lnTo>
                  <a:lnTo>
                    <a:pt x="1114" y="64"/>
                  </a:lnTo>
                  <a:lnTo>
                    <a:pt x="1112" y="50"/>
                  </a:lnTo>
                  <a:lnTo>
                    <a:pt x="1112" y="42"/>
                  </a:lnTo>
                  <a:lnTo>
                    <a:pt x="1110" y="32"/>
                  </a:lnTo>
                  <a:lnTo>
                    <a:pt x="1110" y="32"/>
                  </a:lnTo>
                  <a:lnTo>
                    <a:pt x="1108" y="26"/>
                  </a:lnTo>
                  <a:lnTo>
                    <a:pt x="1104" y="22"/>
                  </a:lnTo>
                  <a:lnTo>
                    <a:pt x="1096" y="12"/>
                  </a:lnTo>
                  <a:lnTo>
                    <a:pt x="1086" y="6"/>
                  </a:lnTo>
                  <a:lnTo>
                    <a:pt x="1076" y="4"/>
                  </a:lnTo>
                  <a:lnTo>
                    <a:pt x="1076" y="4"/>
                  </a:lnTo>
                  <a:lnTo>
                    <a:pt x="1058" y="2"/>
                  </a:lnTo>
                  <a:lnTo>
                    <a:pt x="1042" y="0"/>
                  </a:lnTo>
                  <a:lnTo>
                    <a:pt x="1016" y="0"/>
                  </a:lnTo>
                  <a:lnTo>
                    <a:pt x="1016" y="0"/>
                  </a:lnTo>
                  <a:lnTo>
                    <a:pt x="1026" y="4"/>
                  </a:lnTo>
                  <a:lnTo>
                    <a:pt x="1030" y="4"/>
                  </a:lnTo>
                  <a:lnTo>
                    <a:pt x="1030" y="6"/>
                  </a:lnTo>
                  <a:lnTo>
                    <a:pt x="1030" y="6"/>
                  </a:lnTo>
                  <a:lnTo>
                    <a:pt x="1010" y="2"/>
                  </a:lnTo>
                  <a:lnTo>
                    <a:pt x="1000" y="2"/>
                  </a:lnTo>
                  <a:lnTo>
                    <a:pt x="988" y="2"/>
                  </a:lnTo>
                  <a:lnTo>
                    <a:pt x="988" y="2"/>
                  </a:lnTo>
                  <a:lnTo>
                    <a:pt x="990" y="4"/>
                  </a:lnTo>
                  <a:lnTo>
                    <a:pt x="990" y="4"/>
                  </a:lnTo>
                  <a:lnTo>
                    <a:pt x="980" y="2"/>
                  </a:lnTo>
                  <a:lnTo>
                    <a:pt x="970" y="2"/>
                  </a:lnTo>
                  <a:lnTo>
                    <a:pt x="944" y="4"/>
                  </a:lnTo>
                  <a:lnTo>
                    <a:pt x="918" y="6"/>
                  </a:lnTo>
                  <a:lnTo>
                    <a:pt x="902" y="4"/>
                  </a:lnTo>
                  <a:lnTo>
                    <a:pt x="886" y="2"/>
                  </a:lnTo>
                  <a:lnTo>
                    <a:pt x="884" y="6"/>
                  </a:lnTo>
                  <a:lnTo>
                    <a:pt x="896" y="4"/>
                  </a:lnTo>
                  <a:lnTo>
                    <a:pt x="896" y="4"/>
                  </a:lnTo>
                  <a:lnTo>
                    <a:pt x="892" y="6"/>
                  </a:lnTo>
                  <a:lnTo>
                    <a:pt x="890" y="8"/>
                  </a:lnTo>
                  <a:lnTo>
                    <a:pt x="890" y="10"/>
                  </a:lnTo>
                  <a:lnTo>
                    <a:pt x="886" y="14"/>
                  </a:lnTo>
                  <a:lnTo>
                    <a:pt x="886" y="14"/>
                  </a:lnTo>
                  <a:lnTo>
                    <a:pt x="870" y="10"/>
                  </a:lnTo>
                  <a:lnTo>
                    <a:pt x="862" y="8"/>
                  </a:lnTo>
                  <a:lnTo>
                    <a:pt x="862" y="6"/>
                  </a:lnTo>
                  <a:lnTo>
                    <a:pt x="864" y="6"/>
                  </a:lnTo>
                  <a:lnTo>
                    <a:pt x="872" y="8"/>
                  </a:lnTo>
                  <a:lnTo>
                    <a:pt x="872" y="8"/>
                  </a:lnTo>
                  <a:lnTo>
                    <a:pt x="866" y="6"/>
                  </a:lnTo>
                  <a:lnTo>
                    <a:pt x="858" y="4"/>
                  </a:lnTo>
                  <a:lnTo>
                    <a:pt x="840" y="4"/>
                  </a:lnTo>
                  <a:lnTo>
                    <a:pt x="824" y="6"/>
                  </a:lnTo>
                  <a:lnTo>
                    <a:pt x="816" y="6"/>
                  </a:lnTo>
                  <a:lnTo>
                    <a:pt x="810" y="4"/>
                  </a:lnTo>
                  <a:lnTo>
                    <a:pt x="810" y="4"/>
                  </a:lnTo>
                  <a:lnTo>
                    <a:pt x="756" y="6"/>
                  </a:lnTo>
                  <a:lnTo>
                    <a:pt x="712" y="8"/>
                  </a:lnTo>
                  <a:lnTo>
                    <a:pt x="712" y="8"/>
                  </a:lnTo>
                  <a:lnTo>
                    <a:pt x="714" y="8"/>
                  </a:lnTo>
                  <a:lnTo>
                    <a:pt x="714" y="10"/>
                  </a:lnTo>
                  <a:lnTo>
                    <a:pt x="714" y="10"/>
                  </a:lnTo>
                  <a:lnTo>
                    <a:pt x="714" y="10"/>
                  </a:lnTo>
                  <a:lnTo>
                    <a:pt x="698" y="6"/>
                  </a:lnTo>
                  <a:lnTo>
                    <a:pt x="676" y="8"/>
                  </a:lnTo>
                  <a:lnTo>
                    <a:pt x="654" y="10"/>
                  </a:lnTo>
                  <a:lnTo>
                    <a:pt x="640" y="12"/>
                  </a:lnTo>
                  <a:lnTo>
                    <a:pt x="640" y="12"/>
                  </a:lnTo>
                  <a:lnTo>
                    <a:pt x="620" y="8"/>
                  </a:lnTo>
                  <a:lnTo>
                    <a:pt x="626" y="10"/>
                  </a:lnTo>
                  <a:lnTo>
                    <a:pt x="626" y="10"/>
                  </a:lnTo>
                  <a:lnTo>
                    <a:pt x="522" y="12"/>
                  </a:lnTo>
                  <a:lnTo>
                    <a:pt x="472" y="12"/>
                  </a:lnTo>
                  <a:lnTo>
                    <a:pt x="420" y="10"/>
                  </a:lnTo>
                  <a:lnTo>
                    <a:pt x="420" y="10"/>
                  </a:lnTo>
                  <a:lnTo>
                    <a:pt x="418" y="10"/>
                  </a:lnTo>
                  <a:lnTo>
                    <a:pt x="424" y="12"/>
                  </a:lnTo>
                  <a:lnTo>
                    <a:pt x="428" y="12"/>
                  </a:lnTo>
                  <a:lnTo>
                    <a:pt x="430" y="12"/>
                  </a:lnTo>
                  <a:lnTo>
                    <a:pt x="426" y="14"/>
                  </a:lnTo>
                  <a:lnTo>
                    <a:pt x="426" y="14"/>
                  </a:lnTo>
                  <a:lnTo>
                    <a:pt x="416" y="12"/>
                  </a:lnTo>
                  <a:lnTo>
                    <a:pt x="406" y="12"/>
                  </a:lnTo>
                  <a:lnTo>
                    <a:pt x="386" y="12"/>
                  </a:lnTo>
                  <a:lnTo>
                    <a:pt x="386" y="12"/>
                  </a:lnTo>
                  <a:lnTo>
                    <a:pt x="388" y="12"/>
                  </a:lnTo>
                  <a:lnTo>
                    <a:pt x="386" y="14"/>
                  </a:lnTo>
                  <a:lnTo>
                    <a:pt x="382" y="14"/>
                  </a:lnTo>
                  <a:lnTo>
                    <a:pt x="376" y="14"/>
                  </a:lnTo>
                  <a:lnTo>
                    <a:pt x="372" y="14"/>
                  </a:lnTo>
                  <a:lnTo>
                    <a:pt x="372" y="16"/>
                  </a:lnTo>
                  <a:lnTo>
                    <a:pt x="348" y="14"/>
                  </a:lnTo>
                  <a:lnTo>
                    <a:pt x="344" y="18"/>
                  </a:lnTo>
                  <a:lnTo>
                    <a:pt x="330" y="14"/>
                  </a:lnTo>
                  <a:lnTo>
                    <a:pt x="330" y="14"/>
                  </a:lnTo>
                  <a:lnTo>
                    <a:pt x="328" y="16"/>
                  </a:lnTo>
                  <a:lnTo>
                    <a:pt x="328" y="16"/>
                  </a:lnTo>
                  <a:lnTo>
                    <a:pt x="326" y="16"/>
                  </a:lnTo>
                  <a:lnTo>
                    <a:pt x="320" y="18"/>
                  </a:lnTo>
                  <a:lnTo>
                    <a:pt x="320" y="18"/>
                  </a:lnTo>
                  <a:lnTo>
                    <a:pt x="310" y="16"/>
                  </a:lnTo>
                  <a:lnTo>
                    <a:pt x="298" y="14"/>
                  </a:lnTo>
                  <a:lnTo>
                    <a:pt x="298" y="14"/>
                  </a:lnTo>
                  <a:lnTo>
                    <a:pt x="324" y="20"/>
                  </a:lnTo>
                  <a:lnTo>
                    <a:pt x="334" y="20"/>
                  </a:lnTo>
                  <a:lnTo>
                    <a:pt x="348" y="18"/>
                  </a:lnTo>
                  <a:lnTo>
                    <a:pt x="348" y="18"/>
                  </a:lnTo>
                  <a:lnTo>
                    <a:pt x="350" y="20"/>
                  </a:lnTo>
                  <a:lnTo>
                    <a:pt x="348" y="20"/>
                  </a:lnTo>
                  <a:lnTo>
                    <a:pt x="338" y="22"/>
                  </a:lnTo>
                  <a:lnTo>
                    <a:pt x="338" y="22"/>
                  </a:lnTo>
                  <a:lnTo>
                    <a:pt x="356" y="22"/>
                  </a:lnTo>
                  <a:lnTo>
                    <a:pt x="382" y="22"/>
                  </a:lnTo>
                  <a:lnTo>
                    <a:pt x="374" y="18"/>
                  </a:lnTo>
                  <a:lnTo>
                    <a:pt x="374" y="18"/>
                  </a:lnTo>
                  <a:lnTo>
                    <a:pt x="388" y="18"/>
                  </a:lnTo>
                  <a:lnTo>
                    <a:pt x="386" y="18"/>
                  </a:lnTo>
                  <a:lnTo>
                    <a:pt x="382" y="16"/>
                  </a:lnTo>
                  <a:lnTo>
                    <a:pt x="382" y="16"/>
                  </a:lnTo>
                  <a:lnTo>
                    <a:pt x="386" y="14"/>
                  </a:lnTo>
                  <a:lnTo>
                    <a:pt x="418" y="18"/>
                  </a:lnTo>
                  <a:lnTo>
                    <a:pt x="420" y="18"/>
                  </a:lnTo>
                  <a:lnTo>
                    <a:pt x="420" y="18"/>
                  </a:lnTo>
                  <a:lnTo>
                    <a:pt x="448" y="18"/>
                  </a:lnTo>
                  <a:lnTo>
                    <a:pt x="462" y="20"/>
                  </a:lnTo>
                  <a:lnTo>
                    <a:pt x="470" y="22"/>
                  </a:lnTo>
                  <a:lnTo>
                    <a:pt x="468" y="20"/>
                  </a:lnTo>
                  <a:lnTo>
                    <a:pt x="468" y="20"/>
                  </a:lnTo>
                  <a:lnTo>
                    <a:pt x="476" y="20"/>
                  </a:lnTo>
                  <a:lnTo>
                    <a:pt x="482" y="22"/>
                  </a:lnTo>
                  <a:lnTo>
                    <a:pt x="482" y="20"/>
                  </a:lnTo>
                  <a:lnTo>
                    <a:pt x="506" y="22"/>
                  </a:lnTo>
                  <a:lnTo>
                    <a:pt x="504" y="22"/>
                  </a:lnTo>
                  <a:lnTo>
                    <a:pt x="534" y="22"/>
                  </a:lnTo>
                  <a:lnTo>
                    <a:pt x="528" y="20"/>
                  </a:lnTo>
                  <a:lnTo>
                    <a:pt x="528" y="20"/>
                  </a:lnTo>
                  <a:lnTo>
                    <a:pt x="550" y="20"/>
                  </a:lnTo>
                  <a:lnTo>
                    <a:pt x="566" y="22"/>
                  </a:lnTo>
                  <a:lnTo>
                    <a:pt x="566" y="22"/>
                  </a:lnTo>
                  <a:lnTo>
                    <a:pt x="50" y="28"/>
                  </a:lnTo>
                  <a:lnTo>
                    <a:pt x="50" y="28"/>
                  </a:lnTo>
                  <a:lnTo>
                    <a:pt x="50" y="44"/>
                  </a:lnTo>
                  <a:lnTo>
                    <a:pt x="50" y="44"/>
                  </a:lnTo>
                  <a:lnTo>
                    <a:pt x="46" y="46"/>
                  </a:lnTo>
                  <a:lnTo>
                    <a:pt x="44" y="50"/>
                  </a:lnTo>
                  <a:lnTo>
                    <a:pt x="36" y="68"/>
                  </a:lnTo>
                  <a:lnTo>
                    <a:pt x="28" y="94"/>
                  </a:lnTo>
                  <a:lnTo>
                    <a:pt x="28" y="94"/>
                  </a:lnTo>
                  <a:lnTo>
                    <a:pt x="30" y="92"/>
                  </a:lnTo>
                  <a:lnTo>
                    <a:pt x="30" y="90"/>
                  </a:lnTo>
                  <a:lnTo>
                    <a:pt x="32" y="92"/>
                  </a:lnTo>
                  <a:lnTo>
                    <a:pt x="32" y="92"/>
                  </a:lnTo>
                  <a:lnTo>
                    <a:pt x="26" y="136"/>
                  </a:lnTo>
                  <a:lnTo>
                    <a:pt x="24" y="156"/>
                  </a:lnTo>
                  <a:lnTo>
                    <a:pt x="24" y="176"/>
                  </a:lnTo>
                  <a:lnTo>
                    <a:pt x="24" y="176"/>
                  </a:lnTo>
                  <a:lnTo>
                    <a:pt x="24" y="180"/>
                  </a:lnTo>
                  <a:lnTo>
                    <a:pt x="26" y="178"/>
                  </a:lnTo>
                  <a:lnTo>
                    <a:pt x="28" y="172"/>
                  </a:lnTo>
                  <a:lnTo>
                    <a:pt x="28" y="164"/>
                  </a:lnTo>
                  <a:lnTo>
                    <a:pt x="30" y="164"/>
                  </a:lnTo>
                  <a:lnTo>
                    <a:pt x="30" y="168"/>
                  </a:lnTo>
                  <a:lnTo>
                    <a:pt x="30" y="168"/>
                  </a:lnTo>
                  <a:lnTo>
                    <a:pt x="28" y="180"/>
                  </a:lnTo>
                  <a:lnTo>
                    <a:pt x="26" y="192"/>
                  </a:lnTo>
                  <a:lnTo>
                    <a:pt x="20" y="218"/>
                  </a:lnTo>
                  <a:lnTo>
                    <a:pt x="20" y="218"/>
                  </a:lnTo>
                  <a:lnTo>
                    <a:pt x="22" y="236"/>
                  </a:lnTo>
                  <a:lnTo>
                    <a:pt x="20" y="256"/>
                  </a:lnTo>
                  <a:lnTo>
                    <a:pt x="20" y="256"/>
                  </a:lnTo>
                  <a:lnTo>
                    <a:pt x="22" y="252"/>
                  </a:lnTo>
                  <a:lnTo>
                    <a:pt x="22" y="252"/>
                  </a:lnTo>
                  <a:lnTo>
                    <a:pt x="22" y="254"/>
                  </a:lnTo>
                  <a:lnTo>
                    <a:pt x="22" y="254"/>
                  </a:lnTo>
                  <a:lnTo>
                    <a:pt x="22" y="262"/>
                  </a:lnTo>
                  <a:lnTo>
                    <a:pt x="20" y="268"/>
                  </a:lnTo>
                  <a:lnTo>
                    <a:pt x="16" y="282"/>
                  </a:lnTo>
                  <a:lnTo>
                    <a:pt x="22" y="288"/>
                  </a:lnTo>
                  <a:lnTo>
                    <a:pt x="22" y="288"/>
                  </a:lnTo>
                  <a:lnTo>
                    <a:pt x="18" y="322"/>
                  </a:lnTo>
                  <a:lnTo>
                    <a:pt x="14" y="352"/>
                  </a:lnTo>
                  <a:lnTo>
                    <a:pt x="16" y="352"/>
                  </a:lnTo>
                  <a:lnTo>
                    <a:pt x="16" y="352"/>
                  </a:lnTo>
                  <a:lnTo>
                    <a:pt x="14" y="380"/>
                  </a:lnTo>
                  <a:lnTo>
                    <a:pt x="12" y="394"/>
                  </a:lnTo>
                  <a:lnTo>
                    <a:pt x="10" y="406"/>
                  </a:lnTo>
                  <a:lnTo>
                    <a:pt x="10" y="406"/>
                  </a:lnTo>
                  <a:lnTo>
                    <a:pt x="12" y="414"/>
                  </a:lnTo>
                  <a:lnTo>
                    <a:pt x="14" y="424"/>
                  </a:lnTo>
                  <a:lnTo>
                    <a:pt x="14" y="424"/>
                  </a:lnTo>
                  <a:lnTo>
                    <a:pt x="12" y="426"/>
                  </a:lnTo>
                  <a:lnTo>
                    <a:pt x="10" y="430"/>
                  </a:lnTo>
                  <a:lnTo>
                    <a:pt x="10" y="444"/>
                  </a:lnTo>
                  <a:lnTo>
                    <a:pt x="10" y="458"/>
                  </a:lnTo>
                  <a:lnTo>
                    <a:pt x="8" y="466"/>
                  </a:lnTo>
                  <a:lnTo>
                    <a:pt x="6" y="470"/>
                  </a:lnTo>
                  <a:lnTo>
                    <a:pt x="10" y="494"/>
                  </a:lnTo>
                  <a:lnTo>
                    <a:pt x="10" y="494"/>
                  </a:lnTo>
                  <a:lnTo>
                    <a:pt x="8" y="500"/>
                  </a:lnTo>
                  <a:lnTo>
                    <a:pt x="6" y="512"/>
                  </a:lnTo>
                  <a:lnTo>
                    <a:pt x="4" y="534"/>
                  </a:lnTo>
                  <a:lnTo>
                    <a:pt x="4" y="534"/>
                  </a:lnTo>
                  <a:lnTo>
                    <a:pt x="4" y="532"/>
                  </a:lnTo>
                  <a:lnTo>
                    <a:pt x="6" y="534"/>
                  </a:lnTo>
                  <a:lnTo>
                    <a:pt x="6" y="540"/>
                  </a:lnTo>
                  <a:lnTo>
                    <a:pt x="6" y="560"/>
                  </a:lnTo>
                  <a:lnTo>
                    <a:pt x="6" y="560"/>
                  </a:lnTo>
                  <a:lnTo>
                    <a:pt x="6" y="574"/>
                  </a:lnTo>
                  <a:lnTo>
                    <a:pt x="4" y="590"/>
                  </a:lnTo>
                  <a:lnTo>
                    <a:pt x="2" y="604"/>
                  </a:lnTo>
                  <a:lnTo>
                    <a:pt x="4" y="602"/>
                  </a:lnTo>
                  <a:lnTo>
                    <a:pt x="4" y="602"/>
                  </a:lnTo>
                  <a:lnTo>
                    <a:pt x="2" y="634"/>
                  </a:lnTo>
                  <a:lnTo>
                    <a:pt x="2" y="648"/>
                  </a:lnTo>
                  <a:lnTo>
                    <a:pt x="4" y="654"/>
                  </a:lnTo>
                  <a:lnTo>
                    <a:pt x="4" y="656"/>
                  </a:lnTo>
                  <a:lnTo>
                    <a:pt x="4" y="656"/>
                  </a:lnTo>
                  <a:lnTo>
                    <a:pt x="4" y="674"/>
                  </a:lnTo>
                  <a:lnTo>
                    <a:pt x="0" y="688"/>
                  </a:lnTo>
                  <a:lnTo>
                    <a:pt x="2" y="710"/>
                  </a:lnTo>
                  <a:lnTo>
                    <a:pt x="4" y="706"/>
                  </a:lnTo>
                  <a:lnTo>
                    <a:pt x="4" y="706"/>
                  </a:lnTo>
                  <a:lnTo>
                    <a:pt x="4" y="706"/>
                  </a:lnTo>
                  <a:lnTo>
                    <a:pt x="6" y="708"/>
                  </a:lnTo>
                  <a:lnTo>
                    <a:pt x="6" y="718"/>
                  </a:lnTo>
                  <a:lnTo>
                    <a:pt x="4" y="728"/>
                  </a:lnTo>
                  <a:lnTo>
                    <a:pt x="4" y="738"/>
                  </a:lnTo>
                  <a:lnTo>
                    <a:pt x="4" y="732"/>
                  </a:lnTo>
                  <a:lnTo>
                    <a:pt x="4" y="732"/>
                  </a:lnTo>
                  <a:lnTo>
                    <a:pt x="0" y="746"/>
                  </a:lnTo>
                  <a:lnTo>
                    <a:pt x="4" y="742"/>
                  </a:lnTo>
                  <a:lnTo>
                    <a:pt x="4" y="742"/>
                  </a:lnTo>
                  <a:lnTo>
                    <a:pt x="2" y="752"/>
                  </a:lnTo>
                  <a:lnTo>
                    <a:pt x="0" y="760"/>
                  </a:lnTo>
                  <a:lnTo>
                    <a:pt x="0" y="760"/>
                  </a:lnTo>
                  <a:lnTo>
                    <a:pt x="0" y="758"/>
                  </a:lnTo>
                  <a:lnTo>
                    <a:pt x="2" y="760"/>
                  </a:lnTo>
                  <a:lnTo>
                    <a:pt x="2" y="766"/>
                  </a:lnTo>
                  <a:lnTo>
                    <a:pt x="4" y="780"/>
                  </a:lnTo>
                  <a:lnTo>
                    <a:pt x="4" y="780"/>
                  </a:lnTo>
                  <a:lnTo>
                    <a:pt x="2" y="778"/>
                  </a:lnTo>
                  <a:lnTo>
                    <a:pt x="2" y="778"/>
                  </a:lnTo>
                  <a:lnTo>
                    <a:pt x="2" y="782"/>
                  </a:lnTo>
                  <a:lnTo>
                    <a:pt x="2" y="782"/>
                  </a:lnTo>
                  <a:lnTo>
                    <a:pt x="2" y="790"/>
                  </a:lnTo>
                  <a:lnTo>
                    <a:pt x="4" y="806"/>
                  </a:lnTo>
                  <a:lnTo>
                    <a:pt x="6" y="826"/>
                  </a:lnTo>
                  <a:lnTo>
                    <a:pt x="6" y="846"/>
                  </a:lnTo>
                  <a:lnTo>
                    <a:pt x="6" y="846"/>
                  </a:lnTo>
                  <a:lnTo>
                    <a:pt x="6" y="852"/>
                  </a:lnTo>
                  <a:lnTo>
                    <a:pt x="4" y="852"/>
                  </a:lnTo>
                  <a:lnTo>
                    <a:pt x="4" y="852"/>
                  </a:lnTo>
                  <a:lnTo>
                    <a:pt x="4" y="852"/>
                  </a:lnTo>
                  <a:lnTo>
                    <a:pt x="6" y="868"/>
                  </a:lnTo>
                  <a:lnTo>
                    <a:pt x="8" y="886"/>
                  </a:lnTo>
                  <a:lnTo>
                    <a:pt x="10" y="902"/>
                  </a:lnTo>
                  <a:lnTo>
                    <a:pt x="14" y="914"/>
                  </a:lnTo>
                  <a:lnTo>
                    <a:pt x="14" y="914"/>
                  </a:lnTo>
                  <a:lnTo>
                    <a:pt x="12" y="904"/>
                  </a:lnTo>
                  <a:lnTo>
                    <a:pt x="14" y="900"/>
                  </a:lnTo>
                  <a:lnTo>
                    <a:pt x="14" y="900"/>
                  </a:lnTo>
                  <a:lnTo>
                    <a:pt x="18" y="910"/>
                  </a:lnTo>
                  <a:lnTo>
                    <a:pt x="22" y="920"/>
                  </a:lnTo>
                  <a:lnTo>
                    <a:pt x="22" y="920"/>
                  </a:lnTo>
                  <a:lnTo>
                    <a:pt x="26" y="926"/>
                  </a:lnTo>
                  <a:lnTo>
                    <a:pt x="34" y="930"/>
                  </a:lnTo>
                  <a:lnTo>
                    <a:pt x="34" y="930"/>
                  </a:lnTo>
                  <a:lnTo>
                    <a:pt x="44" y="934"/>
                  </a:lnTo>
                  <a:lnTo>
                    <a:pt x="44" y="934"/>
                  </a:lnTo>
                  <a:lnTo>
                    <a:pt x="52" y="932"/>
                  </a:lnTo>
                  <a:lnTo>
                    <a:pt x="50" y="932"/>
                  </a:lnTo>
                  <a:lnTo>
                    <a:pt x="48" y="930"/>
                  </a:lnTo>
                  <a:lnTo>
                    <a:pt x="48" y="928"/>
                  </a:lnTo>
                  <a:lnTo>
                    <a:pt x="48" y="928"/>
                  </a:lnTo>
                  <a:lnTo>
                    <a:pt x="48" y="928"/>
                  </a:lnTo>
                  <a:lnTo>
                    <a:pt x="60" y="928"/>
                  </a:lnTo>
                  <a:lnTo>
                    <a:pt x="60" y="928"/>
                  </a:lnTo>
                  <a:lnTo>
                    <a:pt x="60" y="930"/>
                  </a:lnTo>
                  <a:lnTo>
                    <a:pt x="60" y="932"/>
                  </a:lnTo>
                  <a:lnTo>
                    <a:pt x="68" y="932"/>
                  </a:lnTo>
                  <a:lnTo>
                    <a:pt x="68" y="932"/>
                  </a:lnTo>
                  <a:lnTo>
                    <a:pt x="122" y="930"/>
                  </a:lnTo>
                  <a:lnTo>
                    <a:pt x="176" y="930"/>
                  </a:lnTo>
                  <a:lnTo>
                    <a:pt x="228" y="928"/>
                  </a:lnTo>
                  <a:lnTo>
                    <a:pt x="272" y="926"/>
                  </a:lnTo>
                  <a:lnTo>
                    <a:pt x="272" y="926"/>
                  </a:lnTo>
                  <a:lnTo>
                    <a:pt x="270" y="924"/>
                  </a:lnTo>
                  <a:lnTo>
                    <a:pt x="272" y="924"/>
                  </a:lnTo>
                  <a:lnTo>
                    <a:pt x="272" y="922"/>
                  </a:lnTo>
                  <a:lnTo>
                    <a:pt x="272" y="922"/>
                  </a:lnTo>
                  <a:lnTo>
                    <a:pt x="272" y="922"/>
                  </a:lnTo>
                  <a:lnTo>
                    <a:pt x="284" y="922"/>
                  </a:lnTo>
                  <a:lnTo>
                    <a:pt x="292" y="924"/>
                  </a:lnTo>
                  <a:lnTo>
                    <a:pt x="302" y="924"/>
                  </a:lnTo>
                  <a:lnTo>
                    <a:pt x="310" y="922"/>
                  </a:lnTo>
                  <a:lnTo>
                    <a:pt x="310" y="922"/>
                  </a:lnTo>
                  <a:lnTo>
                    <a:pt x="304" y="920"/>
                  </a:lnTo>
                  <a:lnTo>
                    <a:pt x="302" y="920"/>
                  </a:lnTo>
                  <a:lnTo>
                    <a:pt x="302" y="920"/>
                  </a:lnTo>
                  <a:lnTo>
                    <a:pt x="302" y="920"/>
                  </a:lnTo>
                  <a:lnTo>
                    <a:pt x="314" y="922"/>
                  </a:lnTo>
                  <a:lnTo>
                    <a:pt x="332" y="922"/>
                  </a:lnTo>
                  <a:lnTo>
                    <a:pt x="350" y="922"/>
                  </a:lnTo>
                  <a:lnTo>
                    <a:pt x="362" y="926"/>
                  </a:lnTo>
                  <a:lnTo>
                    <a:pt x="364" y="922"/>
                  </a:lnTo>
                  <a:lnTo>
                    <a:pt x="364" y="922"/>
                  </a:lnTo>
                  <a:lnTo>
                    <a:pt x="402" y="924"/>
                  </a:lnTo>
                  <a:lnTo>
                    <a:pt x="420" y="924"/>
                  </a:lnTo>
                  <a:lnTo>
                    <a:pt x="430" y="922"/>
                  </a:lnTo>
                  <a:lnTo>
                    <a:pt x="430" y="922"/>
                  </a:lnTo>
                  <a:lnTo>
                    <a:pt x="428" y="922"/>
                  </a:lnTo>
                  <a:lnTo>
                    <a:pt x="428" y="920"/>
                  </a:lnTo>
                  <a:lnTo>
                    <a:pt x="428" y="920"/>
                  </a:lnTo>
                  <a:lnTo>
                    <a:pt x="442" y="922"/>
                  </a:lnTo>
                  <a:lnTo>
                    <a:pt x="454" y="922"/>
                  </a:lnTo>
                  <a:lnTo>
                    <a:pt x="486" y="922"/>
                  </a:lnTo>
                  <a:lnTo>
                    <a:pt x="486" y="922"/>
                  </a:lnTo>
                  <a:lnTo>
                    <a:pt x="490" y="920"/>
                  </a:lnTo>
                  <a:lnTo>
                    <a:pt x="498" y="918"/>
                  </a:lnTo>
                  <a:lnTo>
                    <a:pt x="516" y="918"/>
                  </a:lnTo>
                  <a:lnTo>
                    <a:pt x="534" y="916"/>
                  </a:lnTo>
                  <a:lnTo>
                    <a:pt x="542" y="916"/>
                  </a:lnTo>
                  <a:lnTo>
                    <a:pt x="546" y="914"/>
                  </a:lnTo>
                  <a:lnTo>
                    <a:pt x="546" y="914"/>
                  </a:lnTo>
                  <a:lnTo>
                    <a:pt x="584" y="912"/>
                  </a:lnTo>
                  <a:lnTo>
                    <a:pt x="612" y="914"/>
                  </a:lnTo>
                  <a:lnTo>
                    <a:pt x="638" y="914"/>
                  </a:lnTo>
                  <a:lnTo>
                    <a:pt x="668" y="914"/>
                  </a:lnTo>
                  <a:lnTo>
                    <a:pt x="668" y="914"/>
                  </a:lnTo>
                  <a:lnTo>
                    <a:pt x="664" y="912"/>
                  </a:lnTo>
                  <a:lnTo>
                    <a:pt x="668" y="910"/>
                  </a:lnTo>
                  <a:lnTo>
                    <a:pt x="682" y="910"/>
                  </a:lnTo>
                  <a:lnTo>
                    <a:pt x="680" y="912"/>
                  </a:lnTo>
                  <a:lnTo>
                    <a:pt x="680" y="912"/>
                  </a:lnTo>
                  <a:lnTo>
                    <a:pt x="720" y="908"/>
                  </a:lnTo>
                  <a:lnTo>
                    <a:pt x="744" y="908"/>
                  </a:lnTo>
                  <a:lnTo>
                    <a:pt x="768" y="908"/>
                  </a:lnTo>
                  <a:lnTo>
                    <a:pt x="768" y="908"/>
                  </a:lnTo>
                  <a:lnTo>
                    <a:pt x="770" y="908"/>
                  </a:lnTo>
                  <a:lnTo>
                    <a:pt x="772" y="906"/>
                  </a:lnTo>
                  <a:lnTo>
                    <a:pt x="772" y="906"/>
                  </a:lnTo>
                  <a:lnTo>
                    <a:pt x="776" y="904"/>
                  </a:lnTo>
                  <a:lnTo>
                    <a:pt x="784" y="908"/>
                  </a:lnTo>
                  <a:lnTo>
                    <a:pt x="784" y="908"/>
                  </a:lnTo>
                  <a:lnTo>
                    <a:pt x="796" y="904"/>
                  </a:lnTo>
                  <a:lnTo>
                    <a:pt x="796" y="904"/>
                  </a:lnTo>
                  <a:lnTo>
                    <a:pt x="820" y="906"/>
                  </a:lnTo>
                  <a:lnTo>
                    <a:pt x="846" y="906"/>
                  </a:lnTo>
                  <a:lnTo>
                    <a:pt x="846" y="906"/>
                  </a:lnTo>
                  <a:lnTo>
                    <a:pt x="850" y="902"/>
                  </a:lnTo>
                  <a:lnTo>
                    <a:pt x="854" y="902"/>
                  </a:lnTo>
                  <a:lnTo>
                    <a:pt x="860" y="900"/>
                  </a:lnTo>
                  <a:lnTo>
                    <a:pt x="860" y="900"/>
                  </a:lnTo>
                  <a:lnTo>
                    <a:pt x="878" y="902"/>
                  </a:lnTo>
                  <a:lnTo>
                    <a:pt x="904" y="900"/>
                  </a:lnTo>
                  <a:lnTo>
                    <a:pt x="960" y="898"/>
                  </a:lnTo>
                  <a:lnTo>
                    <a:pt x="954" y="896"/>
                  </a:lnTo>
                  <a:lnTo>
                    <a:pt x="954" y="896"/>
                  </a:lnTo>
                  <a:lnTo>
                    <a:pt x="972" y="894"/>
                  </a:lnTo>
                  <a:lnTo>
                    <a:pt x="996" y="894"/>
                  </a:lnTo>
                  <a:lnTo>
                    <a:pt x="996" y="894"/>
                  </a:lnTo>
                  <a:lnTo>
                    <a:pt x="994" y="894"/>
                  </a:lnTo>
                  <a:lnTo>
                    <a:pt x="994" y="892"/>
                  </a:lnTo>
                  <a:lnTo>
                    <a:pt x="994" y="890"/>
                  </a:lnTo>
                  <a:lnTo>
                    <a:pt x="994" y="890"/>
                  </a:lnTo>
                  <a:lnTo>
                    <a:pt x="1006" y="892"/>
                  </a:lnTo>
                  <a:lnTo>
                    <a:pt x="1020" y="892"/>
                  </a:lnTo>
                  <a:lnTo>
                    <a:pt x="1034" y="892"/>
                  </a:lnTo>
                  <a:lnTo>
                    <a:pt x="1044" y="892"/>
                  </a:lnTo>
                  <a:lnTo>
                    <a:pt x="1080" y="888"/>
                  </a:lnTo>
                  <a:lnTo>
                    <a:pt x="1078" y="890"/>
                  </a:lnTo>
                  <a:lnTo>
                    <a:pt x="1118" y="886"/>
                  </a:lnTo>
                  <a:lnTo>
                    <a:pt x="1138" y="884"/>
                  </a:lnTo>
                  <a:lnTo>
                    <a:pt x="1138" y="884"/>
                  </a:lnTo>
                  <a:lnTo>
                    <a:pt x="1142" y="882"/>
                  </a:lnTo>
                  <a:lnTo>
                    <a:pt x="1152" y="880"/>
                  </a:lnTo>
                  <a:lnTo>
                    <a:pt x="1152" y="880"/>
                  </a:lnTo>
                  <a:lnTo>
                    <a:pt x="1160" y="868"/>
                  </a:lnTo>
                  <a:lnTo>
                    <a:pt x="1162" y="862"/>
                  </a:lnTo>
                  <a:lnTo>
                    <a:pt x="1162" y="860"/>
                  </a:lnTo>
                  <a:lnTo>
                    <a:pt x="1162" y="858"/>
                  </a:lnTo>
                  <a:lnTo>
                    <a:pt x="1162" y="858"/>
                  </a:lnTo>
                  <a:close/>
                  <a:moveTo>
                    <a:pt x="1136" y="634"/>
                  </a:moveTo>
                  <a:lnTo>
                    <a:pt x="1136" y="634"/>
                  </a:lnTo>
                  <a:lnTo>
                    <a:pt x="1134" y="642"/>
                  </a:lnTo>
                  <a:lnTo>
                    <a:pt x="1134" y="642"/>
                  </a:lnTo>
                  <a:lnTo>
                    <a:pt x="1132" y="634"/>
                  </a:lnTo>
                  <a:lnTo>
                    <a:pt x="1132" y="634"/>
                  </a:lnTo>
                  <a:lnTo>
                    <a:pt x="1134" y="632"/>
                  </a:lnTo>
                  <a:lnTo>
                    <a:pt x="1136" y="634"/>
                  </a:lnTo>
                  <a:lnTo>
                    <a:pt x="1136" y="634"/>
                  </a:lnTo>
                  <a:close/>
                  <a:moveTo>
                    <a:pt x="1124" y="446"/>
                  </a:moveTo>
                  <a:lnTo>
                    <a:pt x="1124" y="446"/>
                  </a:lnTo>
                  <a:lnTo>
                    <a:pt x="1124" y="472"/>
                  </a:lnTo>
                  <a:lnTo>
                    <a:pt x="1124" y="472"/>
                  </a:lnTo>
                  <a:lnTo>
                    <a:pt x="1124" y="476"/>
                  </a:lnTo>
                  <a:lnTo>
                    <a:pt x="1124" y="476"/>
                  </a:lnTo>
                  <a:lnTo>
                    <a:pt x="1122" y="454"/>
                  </a:lnTo>
                  <a:lnTo>
                    <a:pt x="1122" y="454"/>
                  </a:lnTo>
                  <a:lnTo>
                    <a:pt x="1124" y="446"/>
                  </a:lnTo>
                  <a:lnTo>
                    <a:pt x="1124" y="446"/>
                  </a:lnTo>
                  <a:close/>
                  <a:moveTo>
                    <a:pt x="1114" y="300"/>
                  </a:moveTo>
                  <a:lnTo>
                    <a:pt x="1114" y="300"/>
                  </a:lnTo>
                  <a:lnTo>
                    <a:pt x="1112" y="306"/>
                  </a:lnTo>
                  <a:lnTo>
                    <a:pt x="1112" y="306"/>
                  </a:lnTo>
                  <a:lnTo>
                    <a:pt x="1112" y="300"/>
                  </a:lnTo>
                  <a:lnTo>
                    <a:pt x="1112" y="300"/>
                  </a:lnTo>
                  <a:lnTo>
                    <a:pt x="1114" y="300"/>
                  </a:lnTo>
                  <a:lnTo>
                    <a:pt x="1114" y="300"/>
                  </a:lnTo>
                  <a:close/>
                  <a:moveTo>
                    <a:pt x="1070" y="18"/>
                  </a:moveTo>
                  <a:lnTo>
                    <a:pt x="1070" y="18"/>
                  </a:lnTo>
                  <a:lnTo>
                    <a:pt x="1050" y="16"/>
                  </a:lnTo>
                  <a:lnTo>
                    <a:pt x="1050" y="16"/>
                  </a:lnTo>
                  <a:lnTo>
                    <a:pt x="1022" y="16"/>
                  </a:lnTo>
                  <a:lnTo>
                    <a:pt x="1022" y="16"/>
                  </a:lnTo>
                  <a:lnTo>
                    <a:pt x="1024" y="16"/>
                  </a:lnTo>
                  <a:lnTo>
                    <a:pt x="1024" y="16"/>
                  </a:lnTo>
                  <a:lnTo>
                    <a:pt x="1050" y="14"/>
                  </a:lnTo>
                  <a:lnTo>
                    <a:pt x="1060" y="16"/>
                  </a:lnTo>
                  <a:lnTo>
                    <a:pt x="1070" y="18"/>
                  </a:lnTo>
                  <a:lnTo>
                    <a:pt x="1070" y="18"/>
                  </a:lnTo>
                  <a:close/>
                  <a:moveTo>
                    <a:pt x="1006" y="18"/>
                  </a:moveTo>
                  <a:lnTo>
                    <a:pt x="1006" y="18"/>
                  </a:lnTo>
                  <a:lnTo>
                    <a:pt x="988" y="18"/>
                  </a:lnTo>
                  <a:lnTo>
                    <a:pt x="988" y="16"/>
                  </a:lnTo>
                  <a:lnTo>
                    <a:pt x="988" y="16"/>
                  </a:lnTo>
                  <a:lnTo>
                    <a:pt x="998" y="16"/>
                  </a:lnTo>
                  <a:lnTo>
                    <a:pt x="1006" y="18"/>
                  </a:lnTo>
                  <a:lnTo>
                    <a:pt x="1006" y="18"/>
                  </a:lnTo>
                  <a:close/>
                  <a:moveTo>
                    <a:pt x="988" y="10"/>
                  </a:moveTo>
                  <a:lnTo>
                    <a:pt x="988" y="10"/>
                  </a:lnTo>
                  <a:lnTo>
                    <a:pt x="994" y="12"/>
                  </a:lnTo>
                  <a:lnTo>
                    <a:pt x="990" y="14"/>
                  </a:lnTo>
                  <a:lnTo>
                    <a:pt x="982" y="14"/>
                  </a:lnTo>
                  <a:lnTo>
                    <a:pt x="974" y="16"/>
                  </a:lnTo>
                  <a:lnTo>
                    <a:pt x="978" y="18"/>
                  </a:lnTo>
                  <a:lnTo>
                    <a:pt x="978" y="18"/>
                  </a:lnTo>
                  <a:lnTo>
                    <a:pt x="946" y="18"/>
                  </a:lnTo>
                  <a:lnTo>
                    <a:pt x="946" y="18"/>
                  </a:lnTo>
                  <a:lnTo>
                    <a:pt x="964" y="16"/>
                  </a:lnTo>
                  <a:lnTo>
                    <a:pt x="964" y="16"/>
                  </a:lnTo>
                  <a:lnTo>
                    <a:pt x="956" y="14"/>
                  </a:lnTo>
                  <a:lnTo>
                    <a:pt x="946" y="12"/>
                  </a:lnTo>
                  <a:lnTo>
                    <a:pt x="946" y="12"/>
                  </a:lnTo>
                  <a:lnTo>
                    <a:pt x="960" y="10"/>
                  </a:lnTo>
                  <a:lnTo>
                    <a:pt x="970" y="10"/>
                  </a:lnTo>
                  <a:lnTo>
                    <a:pt x="978" y="12"/>
                  </a:lnTo>
                  <a:lnTo>
                    <a:pt x="988" y="10"/>
                  </a:lnTo>
                  <a:lnTo>
                    <a:pt x="988" y="10"/>
                  </a:lnTo>
                  <a:close/>
                  <a:moveTo>
                    <a:pt x="840" y="20"/>
                  </a:moveTo>
                  <a:lnTo>
                    <a:pt x="840" y="20"/>
                  </a:lnTo>
                  <a:lnTo>
                    <a:pt x="864" y="18"/>
                  </a:lnTo>
                  <a:lnTo>
                    <a:pt x="884" y="18"/>
                  </a:lnTo>
                  <a:lnTo>
                    <a:pt x="920" y="18"/>
                  </a:lnTo>
                  <a:lnTo>
                    <a:pt x="920" y="18"/>
                  </a:lnTo>
                  <a:lnTo>
                    <a:pt x="768" y="20"/>
                  </a:lnTo>
                  <a:lnTo>
                    <a:pt x="768" y="20"/>
                  </a:lnTo>
                  <a:lnTo>
                    <a:pt x="766" y="16"/>
                  </a:lnTo>
                  <a:lnTo>
                    <a:pt x="764" y="14"/>
                  </a:lnTo>
                  <a:lnTo>
                    <a:pt x="764" y="14"/>
                  </a:lnTo>
                  <a:lnTo>
                    <a:pt x="800" y="16"/>
                  </a:lnTo>
                  <a:lnTo>
                    <a:pt x="840" y="20"/>
                  </a:lnTo>
                  <a:lnTo>
                    <a:pt x="840" y="20"/>
                  </a:lnTo>
                  <a:close/>
                  <a:moveTo>
                    <a:pt x="748" y="20"/>
                  </a:moveTo>
                  <a:lnTo>
                    <a:pt x="748" y="20"/>
                  </a:lnTo>
                  <a:lnTo>
                    <a:pt x="734" y="20"/>
                  </a:lnTo>
                  <a:lnTo>
                    <a:pt x="734" y="20"/>
                  </a:lnTo>
                  <a:lnTo>
                    <a:pt x="742" y="20"/>
                  </a:lnTo>
                  <a:lnTo>
                    <a:pt x="748" y="20"/>
                  </a:lnTo>
                  <a:lnTo>
                    <a:pt x="748" y="20"/>
                  </a:lnTo>
                  <a:close/>
                  <a:moveTo>
                    <a:pt x="664" y="16"/>
                  </a:moveTo>
                  <a:lnTo>
                    <a:pt x="664" y="16"/>
                  </a:lnTo>
                  <a:lnTo>
                    <a:pt x="654" y="14"/>
                  </a:lnTo>
                  <a:lnTo>
                    <a:pt x="654" y="14"/>
                  </a:lnTo>
                  <a:lnTo>
                    <a:pt x="654" y="14"/>
                  </a:lnTo>
                  <a:lnTo>
                    <a:pt x="664" y="12"/>
                  </a:lnTo>
                  <a:lnTo>
                    <a:pt x="664" y="12"/>
                  </a:lnTo>
                  <a:lnTo>
                    <a:pt x="668" y="14"/>
                  </a:lnTo>
                  <a:lnTo>
                    <a:pt x="674" y="16"/>
                  </a:lnTo>
                  <a:lnTo>
                    <a:pt x="692" y="18"/>
                  </a:lnTo>
                  <a:lnTo>
                    <a:pt x="712" y="18"/>
                  </a:lnTo>
                  <a:lnTo>
                    <a:pt x="726" y="20"/>
                  </a:lnTo>
                  <a:lnTo>
                    <a:pt x="726" y="20"/>
                  </a:lnTo>
                  <a:lnTo>
                    <a:pt x="618" y="22"/>
                  </a:lnTo>
                  <a:lnTo>
                    <a:pt x="618" y="22"/>
                  </a:lnTo>
                  <a:lnTo>
                    <a:pt x="636" y="18"/>
                  </a:lnTo>
                  <a:lnTo>
                    <a:pt x="648" y="16"/>
                  </a:lnTo>
                  <a:lnTo>
                    <a:pt x="664" y="16"/>
                  </a:lnTo>
                  <a:lnTo>
                    <a:pt x="664" y="16"/>
                  </a:lnTo>
                  <a:close/>
                  <a:moveTo>
                    <a:pt x="590" y="18"/>
                  </a:moveTo>
                  <a:lnTo>
                    <a:pt x="596" y="20"/>
                  </a:lnTo>
                  <a:lnTo>
                    <a:pt x="596" y="20"/>
                  </a:lnTo>
                  <a:lnTo>
                    <a:pt x="602" y="18"/>
                  </a:lnTo>
                  <a:lnTo>
                    <a:pt x="602" y="18"/>
                  </a:lnTo>
                  <a:lnTo>
                    <a:pt x="608" y="18"/>
                  </a:lnTo>
                  <a:lnTo>
                    <a:pt x="610" y="20"/>
                  </a:lnTo>
                  <a:lnTo>
                    <a:pt x="608" y="22"/>
                  </a:lnTo>
                  <a:lnTo>
                    <a:pt x="608" y="22"/>
                  </a:lnTo>
                  <a:lnTo>
                    <a:pt x="596" y="22"/>
                  </a:lnTo>
                  <a:lnTo>
                    <a:pt x="596" y="22"/>
                  </a:lnTo>
                  <a:lnTo>
                    <a:pt x="590" y="20"/>
                  </a:lnTo>
                  <a:lnTo>
                    <a:pt x="588" y="20"/>
                  </a:lnTo>
                  <a:lnTo>
                    <a:pt x="590" y="18"/>
                  </a:lnTo>
                  <a:lnTo>
                    <a:pt x="590" y="18"/>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30" name="Freeform 24"/>
            <p:cNvSpPr>
              <a:spLocks/>
            </p:cNvSpPr>
            <p:nvPr userDrawn="1"/>
          </p:nvSpPr>
          <p:spPr bwMode="gray">
            <a:xfrm>
              <a:off x="2918" y="334"/>
              <a:ext cx="24" cy="34"/>
            </a:xfrm>
            <a:custGeom>
              <a:avLst/>
              <a:gdLst>
                <a:gd name="T0" fmla="*/ 0 w 24"/>
                <a:gd name="T1" fmla="*/ 0 h 34"/>
                <a:gd name="T2" fmla="*/ 6 w 24"/>
                <a:gd name="T3" fmla="*/ 4 h 34"/>
                <a:gd name="T4" fmla="*/ 6 w 24"/>
                <a:gd name="T5" fmla="*/ 4 h 34"/>
                <a:gd name="T6" fmla="*/ 14 w 24"/>
                <a:gd name="T7" fmla="*/ 20 h 34"/>
                <a:gd name="T8" fmla="*/ 24 w 24"/>
                <a:gd name="T9" fmla="*/ 34 h 34"/>
                <a:gd name="T10" fmla="*/ 24 w 24"/>
                <a:gd name="T11" fmla="*/ 34 h 34"/>
                <a:gd name="T12" fmla="*/ 10 w 24"/>
                <a:gd name="T13" fmla="*/ 18 h 34"/>
                <a:gd name="T14" fmla="*/ 0 w 24"/>
                <a:gd name="T15" fmla="*/ 0 h 34"/>
                <a:gd name="T16" fmla="*/ 0 w 24"/>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4">
                  <a:moveTo>
                    <a:pt x="0" y="0"/>
                  </a:moveTo>
                  <a:lnTo>
                    <a:pt x="6" y="4"/>
                  </a:lnTo>
                  <a:lnTo>
                    <a:pt x="6" y="4"/>
                  </a:lnTo>
                  <a:lnTo>
                    <a:pt x="14" y="20"/>
                  </a:lnTo>
                  <a:lnTo>
                    <a:pt x="24" y="34"/>
                  </a:lnTo>
                  <a:lnTo>
                    <a:pt x="24" y="34"/>
                  </a:lnTo>
                  <a:lnTo>
                    <a:pt x="10" y="18"/>
                  </a:lnTo>
                  <a:lnTo>
                    <a:pt x="0" y="0"/>
                  </a:lnTo>
                  <a:lnTo>
                    <a:pt x="0" y="0"/>
                  </a:lnTo>
                  <a:close/>
                </a:path>
              </a:pathLst>
            </a:custGeom>
            <a:solidFill>
              <a:srgbClr val="B4D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31" name="Freeform 25"/>
            <p:cNvSpPr>
              <a:spLocks/>
            </p:cNvSpPr>
            <p:nvPr userDrawn="1"/>
          </p:nvSpPr>
          <p:spPr bwMode="gray">
            <a:xfrm>
              <a:off x="3030" y="474"/>
              <a:ext cx="2" cy="2"/>
            </a:xfrm>
            <a:custGeom>
              <a:avLst/>
              <a:gdLst>
                <a:gd name="T0" fmla="*/ 0 w 2"/>
                <a:gd name="T1" fmla="*/ 0 h 2"/>
                <a:gd name="T2" fmla="*/ 2 w 2"/>
                <a:gd name="T3" fmla="*/ 2 h 2"/>
                <a:gd name="T4" fmla="*/ 2 w 2"/>
                <a:gd name="T5" fmla="*/ 2 h 2"/>
                <a:gd name="T6" fmla="*/ 0 w 2"/>
                <a:gd name="T7" fmla="*/ 0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lnTo>
                    <a:pt x="2" y="2"/>
                  </a:lnTo>
                  <a:lnTo>
                    <a:pt x="2" y="2"/>
                  </a:lnTo>
                  <a:lnTo>
                    <a:pt x="0" y="0"/>
                  </a:lnTo>
                  <a:lnTo>
                    <a:pt x="0" y="0"/>
                  </a:lnTo>
                  <a:close/>
                </a:path>
              </a:pathLst>
            </a:custGeom>
            <a:solidFill>
              <a:srgbClr val="B4D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32" name="Rectangle 27"/>
            <p:cNvSpPr>
              <a:spLocks noChangeArrowheads="1"/>
            </p:cNvSpPr>
            <p:nvPr userDrawn="1"/>
          </p:nvSpPr>
          <p:spPr bwMode="gray">
            <a:xfrm>
              <a:off x="2918" y="340"/>
              <a:ext cx="1" cy="1"/>
            </a:xfrm>
            <a:prstGeom prst="rect">
              <a:avLst/>
            </a:prstGeom>
            <a:solidFill>
              <a:srgbClr val="B4D88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33" name="Freeform 28"/>
            <p:cNvSpPr>
              <a:spLocks noEditPoints="1"/>
            </p:cNvSpPr>
            <p:nvPr userDrawn="1"/>
          </p:nvSpPr>
          <p:spPr bwMode="gray">
            <a:xfrm>
              <a:off x="2896" y="336"/>
              <a:ext cx="518" cy="3474"/>
            </a:xfrm>
            <a:custGeom>
              <a:avLst/>
              <a:gdLst>
                <a:gd name="T0" fmla="*/ 474 w 518"/>
                <a:gd name="T1" fmla="*/ 2966 h 3474"/>
                <a:gd name="T2" fmla="*/ 456 w 518"/>
                <a:gd name="T3" fmla="*/ 2774 h 3474"/>
                <a:gd name="T4" fmla="*/ 442 w 518"/>
                <a:gd name="T5" fmla="*/ 2670 h 3474"/>
                <a:gd name="T6" fmla="*/ 432 w 518"/>
                <a:gd name="T7" fmla="*/ 2542 h 3474"/>
                <a:gd name="T8" fmla="*/ 420 w 518"/>
                <a:gd name="T9" fmla="*/ 2446 h 3474"/>
                <a:gd name="T10" fmla="*/ 414 w 518"/>
                <a:gd name="T11" fmla="*/ 2352 h 3474"/>
                <a:gd name="T12" fmla="*/ 390 w 518"/>
                <a:gd name="T13" fmla="*/ 2140 h 3474"/>
                <a:gd name="T14" fmla="*/ 380 w 518"/>
                <a:gd name="T15" fmla="*/ 2060 h 3474"/>
                <a:gd name="T16" fmla="*/ 342 w 518"/>
                <a:gd name="T17" fmla="*/ 1780 h 3474"/>
                <a:gd name="T18" fmla="*/ 322 w 518"/>
                <a:gd name="T19" fmla="*/ 1544 h 3474"/>
                <a:gd name="T20" fmla="*/ 316 w 518"/>
                <a:gd name="T21" fmla="*/ 1496 h 3474"/>
                <a:gd name="T22" fmla="*/ 292 w 518"/>
                <a:gd name="T23" fmla="*/ 1306 h 3474"/>
                <a:gd name="T24" fmla="*/ 288 w 518"/>
                <a:gd name="T25" fmla="*/ 1254 h 3474"/>
                <a:gd name="T26" fmla="*/ 252 w 518"/>
                <a:gd name="T27" fmla="*/ 966 h 3474"/>
                <a:gd name="T28" fmla="*/ 210 w 518"/>
                <a:gd name="T29" fmla="*/ 598 h 3474"/>
                <a:gd name="T30" fmla="*/ 250 w 518"/>
                <a:gd name="T31" fmla="*/ 456 h 3474"/>
                <a:gd name="T32" fmla="*/ 312 w 518"/>
                <a:gd name="T33" fmla="*/ 458 h 3474"/>
                <a:gd name="T34" fmla="*/ 374 w 518"/>
                <a:gd name="T35" fmla="*/ 434 h 3474"/>
                <a:gd name="T36" fmla="*/ 354 w 518"/>
                <a:gd name="T37" fmla="*/ 370 h 3474"/>
                <a:gd name="T38" fmla="*/ 372 w 518"/>
                <a:gd name="T39" fmla="*/ 416 h 3474"/>
                <a:gd name="T40" fmla="*/ 366 w 518"/>
                <a:gd name="T41" fmla="*/ 434 h 3474"/>
                <a:gd name="T42" fmla="*/ 312 w 518"/>
                <a:gd name="T43" fmla="*/ 452 h 3474"/>
                <a:gd name="T44" fmla="*/ 240 w 518"/>
                <a:gd name="T45" fmla="*/ 450 h 3474"/>
                <a:gd name="T46" fmla="*/ 192 w 518"/>
                <a:gd name="T47" fmla="*/ 518 h 3474"/>
                <a:gd name="T48" fmla="*/ 186 w 518"/>
                <a:gd name="T49" fmla="*/ 486 h 3474"/>
                <a:gd name="T50" fmla="*/ 334 w 518"/>
                <a:gd name="T51" fmla="*/ 446 h 3474"/>
                <a:gd name="T52" fmla="*/ 200 w 518"/>
                <a:gd name="T53" fmla="*/ 218 h 3474"/>
                <a:gd name="T54" fmla="*/ 14 w 518"/>
                <a:gd name="T55" fmla="*/ 2 h 3474"/>
                <a:gd name="T56" fmla="*/ 8 w 518"/>
                <a:gd name="T57" fmla="*/ 8 h 3474"/>
                <a:gd name="T58" fmla="*/ 4 w 518"/>
                <a:gd name="T59" fmla="*/ 178 h 3474"/>
                <a:gd name="T60" fmla="*/ 16 w 518"/>
                <a:gd name="T61" fmla="*/ 240 h 3474"/>
                <a:gd name="T62" fmla="*/ 22 w 518"/>
                <a:gd name="T63" fmla="*/ 406 h 3474"/>
                <a:gd name="T64" fmla="*/ 38 w 518"/>
                <a:gd name="T65" fmla="*/ 650 h 3474"/>
                <a:gd name="T66" fmla="*/ 48 w 518"/>
                <a:gd name="T67" fmla="*/ 814 h 3474"/>
                <a:gd name="T68" fmla="*/ 62 w 518"/>
                <a:gd name="T69" fmla="*/ 996 h 3474"/>
                <a:gd name="T70" fmla="*/ 78 w 518"/>
                <a:gd name="T71" fmla="*/ 1182 h 3474"/>
                <a:gd name="T72" fmla="*/ 86 w 518"/>
                <a:gd name="T73" fmla="*/ 1326 h 3474"/>
                <a:gd name="T74" fmla="*/ 94 w 518"/>
                <a:gd name="T75" fmla="*/ 1420 h 3474"/>
                <a:gd name="T76" fmla="*/ 102 w 518"/>
                <a:gd name="T77" fmla="*/ 1554 h 3474"/>
                <a:gd name="T78" fmla="*/ 112 w 518"/>
                <a:gd name="T79" fmla="*/ 1646 h 3474"/>
                <a:gd name="T80" fmla="*/ 122 w 518"/>
                <a:gd name="T81" fmla="*/ 1736 h 3474"/>
                <a:gd name="T82" fmla="*/ 146 w 518"/>
                <a:gd name="T83" fmla="*/ 2144 h 3474"/>
                <a:gd name="T84" fmla="*/ 156 w 518"/>
                <a:gd name="T85" fmla="*/ 2206 h 3474"/>
                <a:gd name="T86" fmla="*/ 164 w 518"/>
                <a:gd name="T87" fmla="*/ 2428 h 3474"/>
                <a:gd name="T88" fmla="*/ 178 w 518"/>
                <a:gd name="T89" fmla="*/ 2578 h 3474"/>
                <a:gd name="T90" fmla="*/ 200 w 518"/>
                <a:gd name="T91" fmla="*/ 2898 h 3474"/>
                <a:gd name="T92" fmla="*/ 218 w 518"/>
                <a:gd name="T93" fmla="*/ 3108 h 3474"/>
                <a:gd name="T94" fmla="*/ 230 w 518"/>
                <a:gd name="T95" fmla="*/ 3278 h 3474"/>
                <a:gd name="T96" fmla="*/ 250 w 518"/>
                <a:gd name="T97" fmla="*/ 3452 h 3474"/>
                <a:gd name="T98" fmla="*/ 350 w 518"/>
                <a:gd name="T99" fmla="*/ 3468 h 3474"/>
                <a:gd name="T100" fmla="*/ 504 w 518"/>
                <a:gd name="T101" fmla="*/ 3468 h 3474"/>
                <a:gd name="T102" fmla="*/ 502 w 518"/>
                <a:gd name="T103" fmla="*/ 3220 h 3474"/>
                <a:gd name="T104" fmla="*/ 304 w 518"/>
                <a:gd name="T105" fmla="*/ 1524 h 3474"/>
                <a:gd name="T106" fmla="*/ 452 w 518"/>
                <a:gd name="T107" fmla="*/ 2862 h 3474"/>
                <a:gd name="T108" fmla="*/ 416 w 518"/>
                <a:gd name="T109" fmla="*/ 2502 h 3474"/>
                <a:gd name="T110" fmla="*/ 386 w 518"/>
                <a:gd name="T111" fmla="*/ 2222 h 3474"/>
                <a:gd name="T112" fmla="*/ 296 w 518"/>
                <a:gd name="T113" fmla="*/ 1444 h 3474"/>
                <a:gd name="T114" fmla="*/ 302 w 518"/>
                <a:gd name="T115" fmla="*/ 1478 h 3474"/>
                <a:gd name="T116" fmla="*/ 268 w 518"/>
                <a:gd name="T117" fmla="*/ 1208 h 3474"/>
                <a:gd name="T118" fmla="*/ 234 w 518"/>
                <a:gd name="T119" fmla="*/ 868 h 3474"/>
                <a:gd name="T120" fmla="*/ 242 w 518"/>
                <a:gd name="T121" fmla="*/ 990 h 3474"/>
                <a:gd name="T122" fmla="*/ 218 w 518"/>
                <a:gd name="T123" fmla="*/ 748 h 3474"/>
                <a:gd name="T124" fmla="*/ 216 w 518"/>
                <a:gd name="T125" fmla="*/ 726 h 3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18" h="3474">
                  <a:moveTo>
                    <a:pt x="494" y="3152"/>
                  </a:moveTo>
                  <a:lnTo>
                    <a:pt x="494" y="3152"/>
                  </a:lnTo>
                  <a:lnTo>
                    <a:pt x="490" y="3108"/>
                  </a:lnTo>
                  <a:lnTo>
                    <a:pt x="486" y="3058"/>
                  </a:lnTo>
                  <a:lnTo>
                    <a:pt x="482" y="3004"/>
                  </a:lnTo>
                  <a:lnTo>
                    <a:pt x="476" y="2954"/>
                  </a:lnTo>
                  <a:lnTo>
                    <a:pt x="476" y="2954"/>
                  </a:lnTo>
                  <a:lnTo>
                    <a:pt x="476" y="2952"/>
                  </a:lnTo>
                  <a:lnTo>
                    <a:pt x="476" y="2952"/>
                  </a:lnTo>
                  <a:lnTo>
                    <a:pt x="476" y="2960"/>
                  </a:lnTo>
                  <a:lnTo>
                    <a:pt x="474" y="2966"/>
                  </a:lnTo>
                  <a:lnTo>
                    <a:pt x="472" y="2960"/>
                  </a:lnTo>
                  <a:lnTo>
                    <a:pt x="472" y="2960"/>
                  </a:lnTo>
                  <a:lnTo>
                    <a:pt x="474" y="2944"/>
                  </a:lnTo>
                  <a:lnTo>
                    <a:pt x="472" y="2926"/>
                  </a:lnTo>
                  <a:lnTo>
                    <a:pt x="468" y="2880"/>
                  </a:lnTo>
                  <a:lnTo>
                    <a:pt x="462" y="2832"/>
                  </a:lnTo>
                  <a:lnTo>
                    <a:pt x="462" y="2808"/>
                  </a:lnTo>
                  <a:lnTo>
                    <a:pt x="462" y="2786"/>
                  </a:lnTo>
                  <a:lnTo>
                    <a:pt x="460" y="2810"/>
                  </a:lnTo>
                  <a:lnTo>
                    <a:pt x="456" y="2774"/>
                  </a:lnTo>
                  <a:lnTo>
                    <a:pt x="456" y="2774"/>
                  </a:lnTo>
                  <a:lnTo>
                    <a:pt x="456" y="2772"/>
                  </a:lnTo>
                  <a:lnTo>
                    <a:pt x="458" y="2770"/>
                  </a:lnTo>
                  <a:lnTo>
                    <a:pt x="458" y="2758"/>
                  </a:lnTo>
                  <a:lnTo>
                    <a:pt x="458" y="2758"/>
                  </a:lnTo>
                  <a:lnTo>
                    <a:pt x="452" y="2722"/>
                  </a:lnTo>
                  <a:lnTo>
                    <a:pt x="448" y="2692"/>
                  </a:lnTo>
                  <a:lnTo>
                    <a:pt x="448" y="2692"/>
                  </a:lnTo>
                  <a:lnTo>
                    <a:pt x="448" y="2694"/>
                  </a:lnTo>
                  <a:lnTo>
                    <a:pt x="446" y="2696"/>
                  </a:lnTo>
                  <a:lnTo>
                    <a:pt x="444" y="2690"/>
                  </a:lnTo>
                  <a:lnTo>
                    <a:pt x="442" y="2670"/>
                  </a:lnTo>
                  <a:lnTo>
                    <a:pt x="450" y="2680"/>
                  </a:lnTo>
                  <a:lnTo>
                    <a:pt x="450" y="2680"/>
                  </a:lnTo>
                  <a:lnTo>
                    <a:pt x="446" y="2648"/>
                  </a:lnTo>
                  <a:lnTo>
                    <a:pt x="444" y="2614"/>
                  </a:lnTo>
                  <a:lnTo>
                    <a:pt x="440" y="2582"/>
                  </a:lnTo>
                  <a:lnTo>
                    <a:pt x="436" y="2554"/>
                  </a:lnTo>
                  <a:lnTo>
                    <a:pt x="436" y="2554"/>
                  </a:lnTo>
                  <a:lnTo>
                    <a:pt x="436" y="2564"/>
                  </a:lnTo>
                  <a:lnTo>
                    <a:pt x="436" y="2564"/>
                  </a:lnTo>
                  <a:lnTo>
                    <a:pt x="434" y="2556"/>
                  </a:lnTo>
                  <a:lnTo>
                    <a:pt x="432" y="2542"/>
                  </a:lnTo>
                  <a:lnTo>
                    <a:pt x="428" y="2506"/>
                  </a:lnTo>
                  <a:lnTo>
                    <a:pt x="432" y="2512"/>
                  </a:lnTo>
                  <a:lnTo>
                    <a:pt x="432" y="2512"/>
                  </a:lnTo>
                  <a:lnTo>
                    <a:pt x="430" y="2496"/>
                  </a:lnTo>
                  <a:lnTo>
                    <a:pt x="428" y="2488"/>
                  </a:lnTo>
                  <a:lnTo>
                    <a:pt x="424" y="2482"/>
                  </a:lnTo>
                  <a:lnTo>
                    <a:pt x="422" y="2468"/>
                  </a:lnTo>
                  <a:lnTo>
                    <a:pt x="426" y="2468"/>
                  </a:lnTo>
                  <a:lnTo>
                    <a:pt x="426" y="2468"/>
                  </a:lnTo>
                  <a:lnTo>
                    <a:pt x="424" y="2458"/>
                  </a:lnTo>
                  <a:lnTo>
                    <a:pt x="420" y="2446"/>
                  </a:lnTo>
                  <a:lnTo>
                    <a:pt x="418" y="2396"/>
                  </a:lnTo>
                  <a:lnTo>
                    <a:pt x="418" y="2402"/>
                  </a:lnTo>
                  <a:lnTo>
                    <a:pt x="418" y="2402"/>
                  </a:lnTo>
                  <a:lnTo>
                    <a:pt x="414" y="2378"/>
                  </a:lnTo>
                  <a:lnTo>
                    <a:pt x="412" y="2364"/>
                  </a:lnTo>
                  <a:lnTo>
                    <a:pt x="412" y="2346"/>
                  </a:lnTo>
                  <a:lnTo>
                    <a:pt x="412" y="2346"/>
                  </a:lnTo>
                  <a:lnTo>
                    <a:pt x="414" y="2354"/>
                  </a:lnTo>
                  <a:lnTo>
                    <a:pt x="414" y="2356"/>
                  </a:lnTo>
                  <a:lnTo>
                    <a:pt x="414" y="2352"/>
                  </a:lnTo>
                  <a:lnTo>
                    <a:pt x="414" y="2352"/>
                  </a:lnTo>
                  <a:lnTo>
                    <a:pt x="412" y="2334"/>
                  </a:lnTo>
                  <a:lnTo>
                    <a:pt x="410" y="2324"/>
                  </a:lnTo>
                  <a:lnTo>
                    <a:pt x="408" y="2316"/>
                  </a:lnTo>
                  <a:lnTo>
                    <a:pt x="406" y="2314"/>
                  </a:lnTo>
                  <a:lnTo>
                    <a:pt x="406" y="2314"/>
                  </a:lnTo>
                  <a:lnTo>
                    <a:pt x="406" y="2276"/>
                  </a:lnTo>
                  <a:lnTo>
                    <a:pt x="402" y="2226"/>
                  </a:lnTo>
                  <a:lnTo>
                    <a:pt x="390" y="2116"/>
                  </a:lnTo>
                  <a:lnTo>
                    <a:pt x="388" y="2120"/>
                  </a:lnTo>
                  <a:lnTo>
                    <a:pt x="388" y="2120"/>
                  </a:lnTo>
                  <a:lnTo>
                    <a:pt x="390" y="2140"/>
                  </a:lnTo>
                  <a:lnTo>
                    <a:pt x="388" y="2142"/>
                  </a:lnTo>
                  <a:lnTo>
                    <a:pt x="388" y="2142"/>
                  </a:lnTo>
                  <a:lnTo>
                    <a:pt x="384" y="2140"/>
                  </a:lnTo>
                  <a:lnTo>
                    <a:pt x="384" y="2142"/>
                  </a:lnTo>
                  <a:lnTo>
                    <a:pt x="384" y="2146"/>
                  </a:lnTo>
                  <a:lnTo>
                    <a:pt x="384" y="2146"/>
                  </a:lnTo>
                  <a:lnTo>
                    <a:pt x="380" y="2110"/>
                  </a:lnTo>
                  <a:lnTo>
                    <a:pt x="380" y="2094"/>
                  </a:lnTo>
                  <a:lnTo>
                    <a:pt x="380" y="2082"/>
                  </a:lnTo>
                  <a:lnTo>
                    <a:pt x="380" y="2060"/>
                  </a:lnTo>
                  <a:lnTo>
                    <a:pt x="380" y="2060"/>
                  </a:lnTo>
                  <a:lnTo>
                    <a:pt x="372" y="1990"/>
                  </a:lnTo>
                  <a:lnTo>
                    <a:pt x="364" y="1914"/>
                  </a:lnTo>
                  <a:lnTo>
                    <a:pt x="356" y="1844"/>
                  </a:lnTo>
                  <a:lnTo>
                    <a:pt x="352" y="1814"/>
                  </a:lnTo>
                  <a:lnTo>
                    <a:pt x="348" y="1790"/>
                  </a:lnTo>
                  <a:lnTo>
                    <a:pt x="348" y="1790"/>
                  </a:lnTo>
                  <a:lnTo>
                    <a:pt x="348" y="1802"/>
                  </a:lnTo>
                  <a:lnTo>
                    <a:pt x="348" y="1802"/>
                  </a:lnTo>
                  <a:lnTo>
                    <a:pt x="348" y="1802"/>
                  </a:lnTo>
                  <a:lnTo>
                    <a:pt x="342" y="1780"/>
                  </a:lnTo>
                  <a:lnTo>
                    <a:pt x="342" y="1780"/>
                  </a:lnTo>
                  <a:lnTo>
                    <a:pt x="344" y="1772"/>
                  </a:lnTo>
                  <a:lnTo>
                    <a:pt x="344" y="1772"/>
                  </a:lnTo>
                  <a:lnTo>
                    <a:pt x="344" y="1772"/>
                  </a:lnTo>
                  <a:lnTo>
                    <a:pt x="346" y="1774"/>
                  </a:lnTo>
                  <a:lnTo>
                    <a:pt x="346" y="1774"/>
                  </a:lnTo>
                  <a:lnTo>
                    <a:pt x="348" y="1764"/>
                  </a:lnTo>
                  <a:lnTo>
                    <a:pt x="348" y="1764"/>
                  </a:lnTo>
                  <a:lnTo>
                    <a:pt x="340" y="1712"/>
                  </a:lnTo>
                  <a:lnTo>
                    <a:pt x="334" y="1652"/>
                  </a:lnTo>
                  <a:lnTo>
                    <a:pt x="328" y="1594"/>
                  </a:lnTo>
                  <a:lnTo>
                    <a:pt x="322" y="1544"/>
                  </a:lnTo>
                  <a:lnTo>
                    <a:pt x="322" y="1544"/>
                  </a:lnTo>
                  <a:lnTo>
                    <a:pt x="322" y="1562"/>
                  </a:lnTo>
                  <a:lnTo>
                    <a:pt x="322" y="1570"/>
                  </a:lnTo>
                  <a:lnTo>
                    <a:pt x="322" y="1572"/>
                  </a:lnTo>
                  <a:lnTo>
                    <a:pt x="320" y="1572"/>
                  </a:lnTo>
                  <a:lnTo>
                    <a:pt x="320" y="1572"/>
                  </a:lnTo>
                  <a:lnTo>
                    <a:pt x="320" y="1534"/>
                  </a:lnTo>
                  <a:lnTo>
                    <a:pt x="320" y="1512"/>
                  </a:lnTo>
                  <a:lnTo>
                    <a:pt x="316" y="1490"/>
                  </a:lnTo>
                  <a:lnTo>
                    <a:pt x="316" y="1490"/>
                  </a:lnTo>
                  <a:lnTo>
                    <a:pt x="316" y="1496"/>
                  </a:lnTo>
                  <a:lnTo>
                    <a:pt x="316" y="1496"/>
                  </a:lnTo>
                  <a:lnTo>
                    <a:pt x="314" y="1476"/>
                  </a:lnTo>
                  <a:lnTo>
                    <a:pt x="312" y="1454"/>
                  </a:lnTo>
                  <a:lnTo>
                    <a:pt x="306" y="1406"/>
                  </a:lnTo>
                  <a:lnTo>
                    <a:pt x="298" y="1354"/>
                  </a:lnTo>
                  <a:lnTo>
                    <a:pt x="296" y="1324"/>
                  </a:lnTo>
                  <a:lnTo>
                    <a:pt x="296" y="1294"/>
                  </a:lnTo>
                  <a:lnTo>
                    <a:pt x="290" y="1290"/>
                  </a:lnTo>
                  <a:lnTo>
                    <a:pt x="294" y="1314"/>
                  </a:lnTo>
                  <a:lnTo>
                    <a:pt x="294" y="1314"/>
                  </a:lnTo>
                  <a:lnTo>
                    <a:pt x="292" y="1306"/>
                  </a:lnTo>
                  <a:lnTo>
                    <a:pt x="290" y="1302"/>
                  </a:lnTo>
                  <a:lnTo>
                    <a:pt x="288" y="1302"/>
                  </a:lnTo>
                  <a:lnTo>
                    <a:pt x="284" y="1294"/>
                  </a:lnTo>
                  <a:lnTo>
                    <a:pt x="284" y="1294"/>
                  </a:lnTo>
                  <a:lnTo>
                    <a:pt x="284" y="1262"/>
                  </a:lnTo>
                  <a:lnTo>
                    <a:pt x="284" y="1248"/>
                  </a:lnTo>
                  <a:lnTo>
                    <a:pt x="286" y="1248"/>
                  </a:lnTo>
                  <a:lnTo>
                    <a:pt x="286" y="1252"/>
                  </a:lnTo>
                  <a:lnTo>
                    <a:pt x="286" y="1266"/>
                  </a:lnTo>
                  <a:lnTo>
                    <a:pt x="286" y="1266"/>
                  </a:lnTo>
                  <a:lnTo>
                    <a:pt x="288" y="1254"/>
                  </a:lnTo>
                  <a:lnTo>
                    <a:pt x="286" y="1240"/>
                  </a:lnTo>
                  <a:lnTo>
                    <a:pt x="282" y="1208"/>
                  </a:lnTo>
                  <a:lnTo>
                    <a:pt x="278" y="1174"/>
                  </a:lnTo>
                  <a:lnTo>
                    <a:pt x="276" y="1158"/>
                  </a:lnTo>
                  <a:lnTo>
                    <a:pt x="278" y="1146"/>
                  </a:lnTo>
                  <a:lnTo>
                    <a:pt x="278" y="1146"/>
                  </a:lnTo>
                  <a:lnTo>
                    <a:pt x="264" y="1046"/>
                  </a:lnTo>
                  <a:lnTo>
                    <a:pt x="252" y="958"/>
                  </a:lnTo>
                  <a:lnTo>
                    <a:pt x="252" y="958"/>
                  </a:lnTo>
                  <a:lnTo>
                    <a:pt x="252" y="964"/>
                  </a:lnTo>
                  <a:lnTo>
                    <a:pt x="252" y="966"/>
                  </a:lnTo>
                  <a:lnTo>
                    <a:pt x="252" y="964"/>
                  </a:lnTo>
                  <a:lnTo>
                    <a:pt x="252" y="964"/>
                  </a:lnTo>
                  <a:lnTo>
                    <a:pt x="250" y="932"/>
                  </a:lnTo>
                  <a:lnTo>
                    <a:pt x="246" y="890"/>
                  </a:lnTo>
                  <a:lnTo>
                    <a:pt x="240" y="850"/>
                  </a:lnTo>
                  <a:lnTo>
                    <a:pt x="234" y="824"/>
                  </a:lnTo>
                  <a:lnTo>
                    <a:pt x="234" y="824"/>
                  </a:lnTo>
                  <a:lnTo>
                    <a:pt x="234" y="784"/>
                  </a:lnTo>
                  <a:lnTo>
                    <a:pt x="234" y="796"/>
                  </a:lnTo>
                  <a:lnTo>
                    <a:pt x="234" y="796"/>
                  </a:lnTo>
                  <a:lnTo>
                    <a:pt x="210" y="598"/>
                  </a:lnTo>
                  <a:lnTo>
                    <a:pt x="210" y="598"/>
                  </a:lnTo>
                  <a:lnTo>
                    <a:pt x="198" y="500"/>
                  </a:lnTo>
                  <a:lnTo>
                    <a:pt x="198" y="500"/>
                  </a:lnTo>
                  <a:lnTo>
                    <a:pt x="198" y="488"/>
                  </a:lnTo>
                  <a:lnTo>
                    <a:pt x="200" y="480"/>
                  </a:lnTo>
                  <a:lnTo>
                    <a:pt x="204" y="472"/>
                  </a:lnTo>
                  <a:lnTo>
                    <a:pt x="210" y="466"/>
                  </a:lnTo>
                  <a:lnTo>
                    <a:pt x="218" y="462"/>
                  </a:lnTo>
                  <a:lnTo>
                    <a:pt x="228" y="460"/>
                  </a:lnTo>
                  <a:lnTo>
                    <a:pt x="238" y="458"/>
                  </a:lnTo>
                  <a:lnTo>
                    <a:pt x="250" y="456"/>
                  </a:lnTo>
                  <a:lnTo>
                    <a:pt x="250" y="456"/>
                  </a:lnTo>
                  <a:lnTo>
                    <a:pt x="254" y="456"/>
                  </a:lnTo>
                  <a:lnTo>
                    <a:pt x="244" y="456"/>
                  </a:lnTo>
                  <a:lnTo>
                    <a:pt x="236" y="456"/>
                  </a:lnTo>
                  <a:lnTo>
                    <a:pt x="234" y="456"/>
                  </a:lnTo>
                  <a:lnTo>
                    <a:pt x="238" y="454"/>
                  </a:lnTo>
                  <a:lnTo>
                    <a:pt x="238" y="454"/>
                  </a:lnTo>
                  <a:lnTo>
                    <a:pt x="276" y="456"/>
                  </a:lnTo>
                  <a:lnTo>
                    <a:pt x="316" y="458"/>
                  </a:lnTo>
                  <a:lnTo>
                    <a:pt x="316" y="458"/>
                  </a:lnTo>
                  <a:lnTo>
                    <a:pt x="312" y="458"/>
                  </a:lnTo>
                  <a:lnTo>
                    <a:pt x="314" y="456"/>
                  </a:lnTo>
                  <a:lnTo>
                    <a:pt x="324" y="456"/>
                  </a:lnTo>
                  <a:lnTo>
                    <a:pt x="338" y="456"/>
                  </a:lnTo>
                  <a:lnTo>
                    <a:pt x="342" y="456"/>
                  </a:lnTo>
                  <a:lnTo>
                    <a:pt x="344" y="454"/>
                  </a:lnTo>
                  <a:lnTo>
                    <a:pt x="344" y="454"/>
                  </a:lnTo>
                  <a:lnTo>
                    <a:pt x="350" y="454"/>
                  </a:lnTo>
                  <a:lnTo>
                    <a:pt x="358" y="452"/>
                  </a:lnTo>
                  <a:lnTo>
                    <a:pt x="364" y="446"/>
                  </a:lnTo>
                  <a:lnTo>
                    <a:pt x="370" y="440"/>
                  </a:lnTo>
                  <a:lnTo>
                    <a:pt x="374" y="434"/>
                  </a:lnTo>
                  <a:lnTo>
                    <a:pt x="378" y="426"/>
                  </a:lnTo>
                  <a:lnTo>
                    <a:pt x="378" y="418"/>
                  </a:lnTo>
                  <a:lnTo>
                    <a:pt x="376" y="410"/>
                  </a:lnTo>
                  <a:lnTo>
                    <a:pt x="376" y="410"/>
                  </a:lnTo>
                  <a:lnTo>
                    <a:pt x="370" y="402"/>
                  </a:lnTo>
                  <a:lnTo>
                    <a:pt x="370" y="402"/>
                  </a:lnTo>
                  <a:lnTo>
                    <a:pt x="366" y="388"/>
                  </a:lnTo>
                  <a:lnTo>
                    <a:pt x="358" y="376"/>
                  </a:lnTo>
                  <a:lnTo>
                    <a:pt x="358" y="376"/>
                  </a:lnTo>
                  <a:lnTo>
                    <a:pt x="356" y="372"/>
                  </a:lnTo>
                  <a:lnTo>
                    <a:pt x="354" y="370"/>
                  </a:lnTo>
                  <a:lnTo>
                    <a:pt x="350" y="370"/>
                  </a:lnTo>
                  <a:lnTo>
                    <a:pt x="344" y="362"/>
                  </a:lnTo>
                  <a:lnTo>
                    <a:pt x="344" y="362"/>
                  </a:lnTo>
                  <a:lnTo>
                    <a:pt x="334" y="346"/>
                  </a:lnTo>
                  <a:lnTo>
                    <a:pt x="318" y="330"/>
                  </a:lnTo>
                  <a:lnTo>
                    <a:pt x="318" y="330"/>
                  </a:lnTo>
                  <a:lnTo>
                    <a:pt x="346" y="366"/>
                  </a:lnTo>
                  <a:lnTo>
                    <a:pt x="360" y="386"/>
                  </a:lnTo>
                  <a:lnTo>
                    <a:pt x="372" y="410"/>
                  </a:lnTo>
                  <a:lnTo>
                    <a:pt x="372" y="410"/>
                  </a:lnTo>
                  <a:lnTo>
                    <a:pt x="372" y="416"/>
                  </a:lnTo>
                  <a:lnTo>
                    <a:pt x="370" y="412"/>
                  </a:lnTo>
                  <a:lnTo>
                    <a:pt x="366" y="402"/>
                  </a:lnTo>
                  <a:lnTo>
                    <a:pt x="364" y="396"/>
                  </a:lnTo>
                  <a:lnTo>
                    <a:pt x="360" y="392"/>
                  </a:lnTo>
                  <a:lnTo>
                    <a:pt x="360" y="392"/>
                  </a:lnTo>
                  <a:lnTo>
                    <a:pt x="364" y="402"/>
                  </a:lnTo>
                  <a:lnTo>
                    <a:pt x="368" y="412"/>
                  </a:lnTo>
                  <a:lnTo>
                    <a:pt x="370" y="420"/>
                  </a:lnTo>
                  <a:lnTo>
                    <a:pt x="368" y="430"/>
                  </a:lnTo>
                  <a:lnTo>
                    <a:pt x="368" y="430"/>
                  </a:lnTo>
                  <a:lnTo>
                    <a:pt x="366" y="434"/>
                  </a:lnTo>
                  <a:lnTo>
                    <a:pt x="362" y="438"/>
                  </a:lnTo>
                  <a:lnTo>
                    <a:pt x="358" y="442"/>
                  </a:lnTo>
                  <a:lnTo>
                    <a:pt x="354" y="444"/>
                  </a:lnTo>
                  <a:lnTo>
                    <a:pt x="340" y="448"/>
                  </a:lnTo>
                  <a:lnTo>
                    <a:pt x="324" y="448"/>
                  </a:lnTo>
                  <a:lnTo>
                    <a:pt x="324" y="448"/>
                  </a:lnTo>
                  <a:lnTo>
                    <a:pt x="332" y="450"/>
                  </a:lnTo>
                  <a:lnTo>
                    <a:pt x="342" y="452"/>
                  </a:lnTo>
                  <a:lnTo>
                    <a:pt x="342" y="452"/>
                  </a:lnTo>
                  <a:lnTo>
                    <a:pt x="314" y="452"/>
                  </a:lnTo>
                  <a:lnTo>
                    <a:pt x="312" y="452"/>
                  </a:lnTo>
                  <a:lnTo>
                    <a:pt x="316" y="452"/>
                  </a:lnTo>
                  <a:lnTo>
                    <a:pt x="326" y="454"/>
                  </a:lnTo>
                  <a:lnTo>
                    <a:pt x="326" y="454"/>
                  </a:lnTo>
                  <a:lnTo>
                    <a:pt x="324" y="456"/>
                  </a:lnTo>
                  <a:lnTo>
                    <a:pt x="316" y="456"/>
                  </a:lnTo>
                  <a:lnTo>
                    <a:pt x="316" y="456"/>
                  </a:lnTo>
                  <a:lnTo>
                    <a:pt x="286" y="452"/>
                  </a:lnTo>
                  <a:lnTo>
                    <a:pt x="254" y="448"/>
                  </a:lnTo>
                  <a:lnTo>
                    <a:pt x="250" y="450"/>
                  </a:lnTo>
                  <a:lnTo>
                    <a:pt x="250" y="450"/>
                  </a:lnTo>
                  <a:lnTo>
                    <a:pt x="240" y="450"/>
                  </a:lnTo>
                  <a:lnTo>
                    <a:pt x="228" y="452"/>
                  </a:lnTo>
                  <a:lnTo>
                    <a:pt x="216" y="456"/>
                  </a:lnTo>
                  <a:lnTo>
                    <a:pt x="204" y="462"/>
                  </a:lnTo>
                  <a:lnTo>
                    <a:pt x="204" y="462"/>
                  </a:lnTo>
                  <a:lnTo>
                    <a:pt x="196" y="472"/>
                  </a:lnTo>
                  <a:lnTo>
                    <a:pt x="192" y="482"/>
                  </a:lnTo>
                  <a:lnTo>
                    <a:pt x="188" y="498"/>
                  </a:lnTo>
                  <a:lnTo>
                    <a:pt x="190" y="492"/>
                  </a:lnTo>
                  <a:lnTo>
                    <a:pt x="190" y="492"/>
                  </a:lnTo>
                  <a:lnTo>
                    <a:pt x="190" y="520"/>
                  </a:lnTo>
                  <a:lnTo>
                    <a:pt x="192" y="518"/>
                  </a:lnTo>
                  <a:lnTo>
                    <a:pt x="196" y="564"/>
                  </a:lnTo>
                  <a:lnTo>
                    <a:pt x="196" y="562"/>
                  </a:lnTo>
                  <a:lnTo>
                    <a:pt x="202" y="618"/>
                  </a:lnTo>
                  <a:lnTo>
                    <a:pt x="202" y="608"/>
                  </a:lnTo>
                  <a:lnTo>
                    <a:pt x="202" y="608"/>
                  </a:lnTo>
                  <a:lnTo>
                    <a:pt x="206" y="648"/>
                  </a:lnTo>
                  <a:lnTo>
                    <a:pt x="208" y="682"/>
                  </a:lnTo>
                  <a:lnTo>
                    <a:pt x="208" y="682"/>
                  </a:lnTo>
                  <a:lnTo>
                    <a:pt x="186" y="500"/>
                  </a:lnTo>
                  <a:lnTo>
                    <a:pt x="186" y="500"/>
                  </a:lnTo>
                  <a:lnTo>
                    <a:pt x="186" y="486"/>
                  </a:lnTo>
                  <a:lnTo>
                    <a:pt x="188" y="474"/>
                  </a:lnTo>
                  <a:lnTo>
                    <a:pt x="194" y="466"/>
                  </a:lnTo>
                  <a:lnTo>
                    <a:pt x="200" y="458"/>
                  </a:lnTo>
                  <a:lnTo>
                    <a:pt x="208" y="452"/>
                  </a:lnTo>
                  <a:lnTo>
                    <a:pt x="218" y="448"/>
                  </a:lnTo>
                  <a:lnTo>
                    <a:pt x="228" y="446"/>
                  </a:lnTo>
                  <a:lnTo>
                    <a:pt x="240" y="444"/>
                  </a:lnTo>
                  <a:lnTo>
                    <a:pt x="264" y="442"/>
                  </a:lnTo>
                  <a:lnTo>
                    <a:pt x="290" y="444"/>
                  </a:lnTo>
                  <a:lnTo>
                    <a:pt x="334" y="446"/>
                  </a:lnTo>
                  <a:lnTo>
                    <a:pt x="334" y="446"/>
                  </a:lnTo>
                  <a:lnTo>
                    <a:pt x="348" y="444"/>
                  </a:lnTo>
                  <a:lnTo>
                    <a:pt x="358" y="440"/>
                  </a:lnTo>
                  <a:lnTo>
                    <a:pt x="364" y="432"/>
                  </a:lnTo>
                  <a:lnTo>
                    <a:pt x="366" y="422"/>
                  </a:lnTo>
                  <a:lnTo>
                    <a:pt x="366" y="412"/>
                  </a:lnTo>
                  <a:lnTo>
                    <a:pt x="362" y="402"/>
                  </a:lnTo>
                  <a:lnTo>
                    <a:pt x="356" y="390"/>
                  </a:lnTo>
                  <a:lnTo>
                    <a:pt x="348" y="380"/>
                  </a:lnTo>
                  <a:lnTo>
                    <a:pt x="348" y="380"/>
                  </a:lnTo>
                  <a:lnTo>
                    <a:pt x="298" y="326"/>
                  </a:lnTo>
                  <a:lnTo>
                    <a:pt x="200" y="218"/>
                  </a:lnTo>
                  <a:lnTo>
                    <a:pt x="94" y="102"/>
                  </a:lnTo>
                  <a:lnTo>
                    <a:pt x="52" y="52"/>
                  </a:lnTo>
                  <a:lnTo>
                    <a:pt x="22" y="16"/>
                  </a:lnTo>
                  <a:lnTo>
                    <a:pt x="22" y="16"/>
                  </a:lnTo>
                  <a:lnTo>
                    <a:pt x="22" y="6"/>
                  </a:lnTo>
                  <a:lnTo>
                    <a:pt x="22" y="4"/>
                  </a:lnTo>
                  <a:lnTo>
                    <a:pt x="22" y="4"/>
                  </a:lnTo>
                  <a:lnTo>
                    <a:pt x="20" y="6"/>
                  </a:lnTo>
                  <a:lnTo>
                    <a:pt x="18" y="8"/>
                  </a:lnTo>
                  <a:lnTo>
                    <a:pt x="18" y="8"/>
                  </a:lnTo>
                  <a:lnTo>
                    <a:pt x="14" y="2"/>
                  </a:lnTo>
                  <a:lnTo>
                    <a:pt x="14" y="2"/>
                  </a:lnTo>
                  <a:lnTo>
                    <a:pt x="14" y="2"/>
                  </a:lnTo>
                  <a:lnTo>
                    <a:pt x="14" y="2"/>
                  </a:lnTo>
                  <a:lnTo>
                    <a:pt x="12" y="2"/>
                  </a:lnTo>
                  <a:lnTo>
                    <a:pt x="12" y="2"/>
                  </a:lnTo>
                  <a:lnTo>
                    <a:pt x="12" y="0"/>
                  </a:lnTo>
                  <a:lnTo>
                    <a:pt x="10" y="4"/>
                  </a:lnTo>
                  <a:lnTo>
                    <a:pt x="10" y="4"/>
                  </a:lnTo>
                  <a:lnTo>
                    <a:pt x="6" y="6"/>
                  </a:lnTo>
                  <a:lnTo>
                    <a:pt x="6" y="6"/>
                  </a:lnTo>
                  <a:lnTo>
                    <a:pt x="8" y="8"/>
                  </a:lnTo>
                  <a:lnTo>
                    <a:pt x="8" y="8"/>
                  </a:lnTo>
                  <a:lnTo>
                    <a:pt x="8" y="8"/>
                  </a:lnTo>
                  <a:lnTo>
                    <a:pt x="4" y="32"/>
                  </a:lnTo>
                  <a:lnTo>
                    <a:pt x="2" y="62"/>
                  </a:lnTo>
                  <a:lnTo>
                    <a:pt x="0" y="98"/>
                  </a:lnTo>
                  <a:lnTo>
                    <a:pt x="0" y="98"/>
                  </a:lnTo>
                  <a:lnTo>
                    <a:pt x="0" y="92"/>
                  </a:lnTo>
                  <a:lnTo>
                    <a:pt x="2" y="92"/>
                  </a:lnTo>
                  <a:lnTo>
                    <a:pt x="2" y="94"/>
                  </a:lnTo>
                  <a:lnTo>
                    <a:pt x="2" y="94"/>
                  </a:lnTo>
                  <a:lnTo>
                    <a:pt x="4" y="178"/>
                  </a:lnTo>
                  <a:lnTo>
                    <a:pt x="6" y="218"/>
                  </a:lnTo>
                  <a:lnTo>
                    <a:pt x="10" y="258"/>
                  </a:lnTo>
                  <a:lnTo>
                    <a:pt x="10" y="258"/>
                  </a:lnTo>
                  <a:lnTo>
                    <a:pt x="12" y="262"/>
                  </a:lnTo>
                  <a:lnTo>
                    <a:pt x="12" y="262"/>
                  </a:lnTo>
                  <a:lnTo>
                    <a:pt x="12" y="246"/>
                  </a:lnTo>
                  <a:lnTo>
                    <a:pt x="12" y="234"/>
                  </a:lnTo>
                  <a:lnTo>
                    <a:pt x="12" y="232"/>
                  </a:lnTo>
                  <a:lnTo>
                    <a:pt x="14" y="232"/>
                  </a:lnTo>
                  <a:lnTo>
                    <a:pt x="16" y="240"/>
                  </a:lnTo>
                  <a:lnTo>
                    <a:pt x="16" y="240"/>
                  </a:lnTo>
                  <a:lnTo>
                    <a:pt x="14" y="262"/>
                  </a:lnTo>
                  <a:lnTo>
                    <a:pt x="14" y="286"/>
                  </a:lnTo>
                  <a:lnTo>
                    <a:pt x="14" y="338"/>
                  </a:lnTo>
                  <a:lnTo>
                    <a:pt x="14" y="338"/>
                  </a:lnTo>
                  <a:lnTo>
                    <a:pt x="18" y="372"/>
                  </a:lnTo>
                  <a:lnTo>
                    <a:pt x="22" y="412"/>
                  </a:lnTo>
                  <a:lnTo>
                    <a:pt x="22" y="412"/>
                  </a:lnTo>
                  <a:lnTo>
                    <a:pt x="22" y="404"/>
                  </a:lnTo>
                  <a:lnTo>
                    <a:pt x="22" y="402"/>
                  </a:lnTo>
                  <a:lnTo>
                    <a:pt x="22" y="406"/>
                  </a:lnTo>
                  <a:lnTo>
                    <a:pt x="22" y="406"/>
                  </a:lnTo>
                  <a:lnTo>
                    <a:pt x="24" y="420"/>
                  </a:lnTo>
                  <a:lnTo>
                    <a:pt x="22" y="432"/>
                  </a:lnTo>
                  <a:lnTo>
                    <a:pt x="22" y="446"/>
                  </a:lnTo>
                  <a:lnTo>
                    <a:pt x="22" y="462"/>
                  </a:lnTo>
                  <a:lnTo>
                    <a:pt x="28" y="472"/>
                  </a:lnTo>
                  <a:lnTo>
                    <a:pt x="28" y="472"/>
                  </a:lnTo>
                  <a:lnTo>
                    <a:pt x="30" y="540"/>
                  </a:lnTo>
                  <a:lnTo>
                    <a:pt x="34" y="596"/>
                  </a:lnTo>
                  <a:lnTo>
                    <a:pt x="34" y="598"/>
                  </a:lnTo>
                  <a:lnTo>
                    <a:pt x="34" y="598"/>
                  </a:lnTo>
                  <a:lnTo>
                    <a:pt x="38" y="650"/>
                  </a:lnTo>
                  <a:lnTo>
                    <a:pt x="40" y="676"/>
                  </a:lnTo>
                  <a:lnTo>
                    <a:pt x="40" y="700"/>
                  </a:lnTo>
                  <a:lnTo>
                    <a:pt x="40" y="700"/>
                  </a:lnTo>
                  <a:lnTo>
                    <a:pt x="42" y="716"/>
                  </a:lnTo>
                  <a:lnTo>
                    <a:pt x="46" y="736"/>
                  </a:lnTo>
                  <a:lnTo>
                    <a:pt x="46" y="736"/>
                  </a:lnTo>
                  <a:lnTo>
                    <a:pt x="44" y="740"/>
                  </a:lnTo>
                  <a:lnTo>
                    <a:pt x="44" y="748"/>
                  </a:lnTo>
                  <a:lnTo>
                    <a:pt x="46" y="772"/>
                  </a:lnTo>
                  <a:lnTo>
                    <a:pt x="48" y="800"/>
                  </a:lnTo>
                  <a:lnTo>
                    <a:pt x="48" y="814"/>
                  </a:lnTo>
                  <a:lnTo>
                    <a:pt x="48" y="826"/>
                  </a:lnTo>
                  <a:lnTo>
                    <a:pt x="54" y="868"/>
                  </a:lnTo>
                  <a:lnTo>
                    <a:pt x="54" y="868"/>
                  </a:lnTo>
                  <a:lnTo>
                    <a:pt x="54" y="882"/>
                  </a:lnTo>
                  <a:lnTo>
                    <a:pt x="54" y="904"/>
                  </a:lnTo>
                  <a:lnTo>
                    <a:pt x="56" y="946"/>
                  </a:lnTo>
                  <a:lnTo>
                    <a:pt x="56" y="946"/>
                  </a:lnTo>
                  <a:lnTo>
                    <a:pt x="56" y="944"/>
                  </a:lnTo>
                  <a:lnTo>
                    <a:pt x="58" y="944"/>
                  </a:lnTo>
                  <a:lnTo>
                    <a:pt x="60" y="956"/>
                  </a:lnTo>
                  <a:lnTo>
                    <a:pt x="62" y="996"/>
                  </a:lnTo>
                  <a:lnTo>
                    <a:pt x="62" y="996"/>
                  </a:lnTo>
                  <a:lnTo>
                    <a:pt x="64" y="1022"/>
                  </a:lnTo>
                  <a:lnTo>
                    <a:pt x="66" y="1054"/>
                  </a:lnTo>
                  <a:lnTo>
                    <a:pt x="66" y="1080"/>
                  </a:lnTo>
                  <a:lnTo>
                    <a:pt x="68" y="1078"/>
                  </a:lnTo>
                  <a:lnTo>
                    <a:pt x="68" y="1078"/>
                  </a:lnTo>
                  <a:lnTo>
                    <a:pt x="72" y="1140"/>
                  </a:lnTo>
                  <a:lnTo>
                    <a:pt x="74" y="1166"/>
                  </a:lnTo>
                  <a:lnTo>
                    <a:pt x="76" y="1176"/>
                  </a:lnTo>
                  <a:lnTo>
                    <a:pt x="78" y="1182"/>
                  </a:lnTo>
                  <a:lnTo>
                    <a:pt x="78" y="1182"/>
                  </a:lnTo>
                  <a:lnTo>
                    <a:pt x="80" y="1216"/>
                  </a:lnTo>
                  <a:lnTo>
                    <a:pt x="78" y="1242"/>
                  </a:lnTo>
                  <a:lnTo>
                    <a:pt x="84" y="1284"/>
                  </a:lnTo>
                  <a:lnTo>
                    <a:pt x="84" y="1276"/>
                  </a:lnTo>
                  <a:lnTo>
                    <a:pt x="84" y="1276"/>
                  </a:lnTo>
                  <a:lnTo>
                    <a:pt x="84" y="1278"/>
                  </a:lnTo>
                  <a:lnTo>
                    <a:pt x="86" y="1282"/>
                  </a:lnTo>
                  <a:lnTo>
                    <a:pt x="86" y="1298"/>
                  </a:lnTo>
                  <a:lnTo>
                    <a:pt x="88" y="1320"/>
                  </a:lnTo>
                  <a:lnTo>
                    <a:pt x="90" y="1340"/>
                  </a:lnTo>
                  <a:lnTo>
                    <a:pt x="86" y="1326"/>
                  </a:lnTo>
                  <a:lnTo>
                    <a:pt x="86" y="1326"/>
                  </a:lnTo>
                  <a:lnTo>
                    <a:pt x="86" y="1352"/>
                  </a:lnTo>
                  <a:lnTo>
                    <a:pt x="88" y="1344"/>
                  </a:lnTo>
                  <a:lnTo>
                    <a:pt x="88" y="1344"/>
                  </a:lnTo>
                  <a:lnTo>
                    <a:pt x="88" y="1364"/>
                  </a:lnTo>
                  <a:lnTo>
                    <a:pt x="88" y="1378"/>
                  </a:lnTo>
                  <a:lnTo>
                    <a:pt x="88" y="1378"/>
                  </a:lnTo>
                  <a:lnTo>
                    <a:pt x="88" y="1378"/>
                  </a:lnTo>
                  <a:lnTo>
                    <a:pt x="88" y="1380"/>
                  </a:lnTo>
                  <a:lnTo>
                    <a:pt x="90" y="1390"/>
                  </a:lnTo>
                  <a:lnTo>
                    <a:pt x="94" y="1420"/>
                  </a:lnTo>
                  <a:lnTo>
                    <a:pt x="94" y="1420"/>
                  </a:lnTo>
                  <a:lnTo>
                    <a:pt x="92" y="1414"/>
                  </a:lnTo>
                  <a:lnTo>
                    <a:pt x="92" y="1416"/>
                  </a:lnTo>
                  <a:lnTo>
                    <a:pt x="92" y="1422"/>
                  </a:lnTo>
                  <a:lnTo>
                    <a:pt x="92" y="1422"/>
                  </a:lnTo>
                  <a:lnTo>
                    <a:pt x="94" y="1436"/>
                  </a:lnTo>
                  <a:lnTo>
                    <a:pt x="98" y="1466"/>
                  </a:lnTo>
                  <a:lnTo>
                    <a:pt x="102" y="1506"/>
                  </a:lnTo>
                  <a:lnTo>
                    <a:pt x="104" y="1546"/>
                  </a:lnTo>
                  <a:lnTo>
                    <a:pt x="104" y="1546"/>
                  </a:lnTo>
                  <a:lnTo>
                    <a:pt x="102" y="1554"/>
                  </a:lnTo>
                  <a:lnTo>
                    <a:pt x="102" y="1558"/>
                  </a:lnTo>
                  <a:lnTo>
                    <a:pt x="100" y="1558"/>
                  </a:lnTo>
                  <a:lnTo>
                    <a:pt x="100" y="1558"/>
                  </a:lnTo>
                  <a:lnTo>
                    <a:pt x="104" y="1586"/>
                  </a:lnTo>
                  <a:lnTo>
                    <a:pt x="106" y="1618"/>
                  </a:lnTo>
                  <a:lnTo>
                    <a:pt x="108" y="1648"/>
                  </a:lnTo>
                  <a:lnTo>
                    <a:pt x="110" y="1668"/>
                  </a:lnTo>
                  <a:lnTo>
                    <a:pt x="110" y="1668"/>
                  </a:lnTo>
                  <a:lnTo>
                    <a:pt x="110" y="1650"/>
                  </a:lnTo>
                  <a:lnTo>
                    <a:pt x="112" y="1646"/>
                  </a:lnTo>
                  <a:lnTo>
                    <a:pt x="112" y="1646"/>
                  </a:lnTo>
                  <a:lnTo>
                    <a:pt x="114" y="1680"/>
                  </a:lnTo>
                  <a:lnTo>
                    <a:pt x="114" y="1708"/>
                  </a:lnTo>
                  <a:lnTo>
                    <a:pt x="114" y="1708"/>
                  </a:lnTo>
                  <a:lnTo>
                    <a:pt x="116" y="1720"/>
                  </a:lnTo>
                  <a:lnTo>
                    <a:pt x="116" y="1720"/>
                  </a:lnTo>
                  <a:lnTo>
                    <a:pt x="116" y="1718"/>
                  </a:lnTo>
                  <a:lnTo>
                    <a:pt x="118" y="1712"/>
                  </a:lnTo>
                  <a:lnTo>
                    <a:pt x="120" y="1710"/>
                  </a:lnTo>
                  <a:lnTo>
                    <a:pt x="120" y="1714"/>
                  </a:lnTo>
                  <a:lnTo>
                    <a:pt x="120" y="1714"/>
                  </a:lnTo>
                  <a:lnTo>
                    <a:pt x="122" y="1736"/>
                  </a:lnTo>
                  <a:lnTo>
                    <a:pt x="120" y="1738"/>
                  </a:lnTo>
                  <a:lnTo>
                    <a:pt x="120" y="1736"/>
                  </a:lnTo>
                  <a:lnTo>
                    <a:pt x="118" y="1736"/>
                  </a:lnTo>
                  <a:lnTo>
                    <a:pt x="118" y="1736"/>
                  </a:lnTo>
                  <a:lnTo>
                    <a:pt x="118" y="1750"/>
                  </a:lnTo>
                  <a:lnTo>
                    <a:pt x="118" y="1750"/>
                  </a:lnTo>
                  <a:lnTo>
                    <a:pt x="126" y="1854"/>
                  </a:lnTo>
                  <a:lnTo>
                    <a:pt x="132" y="1960"/>
                  </a:lnTo>
                  <a:lnTo>
                    <a:pt x="138" y="2058"/>
                  </a:lnTo>
                  <a:lnTo>
                    <a:pt x="146" y="2144"/>
                  </a:lnTo>
                  <a:lnTo>
                    <a:pt x="146" y="2144"/>
                  </a:lnTo>
                  <a:lnTo>
                    <a:pt x="148" y="2142"/>
                  </a:lnTo>
                  <a:lnTo>
                    <a:pt x="148" y="2142"/>
                  </a:lnTo>
                  <a:lnTo>
                    <a:pt x="150" y="2144"/>
                  </a:lnTo>
                  <a:lnTo>
                    <a:pt x="150" y="2144"/>
                  </a:lnTo>
                  <a:lnTo>
                    <a:pt x="150" y="2144"/>
                  </a:lnTo>
                  <a:lnTo>
                    <a:pt x="152" y="2166"/>
                  </a:lnTo>
                  <a:lnTo>
                    <a:pt x="152" y="2184"/>
                  </a:lnTo>
                  <a:lnTo>
                    <a:pt x="152" y="2202"/>
                  </a:lnTo>
                  <a:lnTo>
                    <a:pt x="154" y="2218"/>
                  </a:lnTo>
                  <a:lnTo>
                    <a:pt x="154" y="2218"/>
                  </a:lnTo>
                  <a:lnTo>
                    <a:pt x="156" y="2206"/>
                  </a:lnTo>
                  <a:lnTo>
                    <a:pt x="156" y="2202"/>
                  </a:lnTo>
                  <a:lnTo>
                    <a:pt x="156" y="2204"/>
                  </a:lnTo>
                  <a:lnTo>
                    <a:pt x="156" y="2204"/>
                  </a:lnTo>
                  <a:lnTo>
                    <a:pt x="156" y="2226"/>
                  </a:lnTo>
                  <a:lnTo>
                    <a:pt x="156" y="2260"/>
                  </a:lnTo>
                  <a:lnTo>
                    <a:pt x="158" y="2296"/>
                  </a:lnTo>
                  <a:lnTo>
                    <a:pt x="156" y="2318"/>
                  </a:lnTo>
                  <a:lnTo>
                    <a:pt x="160" y="2322"/>
                  </a:lnTo>
                  <a:lnTo>
                    <a:pt x="160" y="2322"/>
                  </a:lnTo>
                  <a:lnTo>
                    <a:pt x="162" y="2396"/>
                  </a:lnTo>
                  <a:lnTo>
                    <a:pt x="164" y="2428"/>
                  </a:lnTo>
                  <a:lnTo>
                    <a:pt x="168" y="2448"/>
                  </a:lnTo>
                  <a:lnTo>
                    <a:pt x="168" y="2448"/>
                  </a:lnTo>
                  <a:lnTo>
                    <a:pt x="168" y="2444"/>
                  </a:lnTo>
                  <a:lnTo>
                    <a:pt x="168" y="2446"/>
                  </a:lnTo>
                  <a:lnTo>
                    <a:pt x="168" y="2446"/>
                  </a:lnTo>
                  <a:lnTo>
                    <a:pt x="168" y="2470"/>
                  </a:lnTo>
                  <a:lnTo>
                    <a:pt x="170" y="2496"/>
                  </a:lnTo>
                  <a:lnTo>
                    <a:pt x="174" y="2556"/>
                  </a:lnTo>
                  <a:lnTo>
                    <a:pt x="174" y="2556"/>
                  </a:lnTo>
                  <a:lnTo>
                    <a:pt x="176" y="2566"/>
                  </a:lnTo>
                  <a:lnTo>
                    <a:pt x="178" y="2578"/>
                  </a:lnTo>
                  <a:lnTo>
                    <a:pt x="180" y="2614"/>
                  </a:lnTo>
                  <a:lnTo>
                    <a:pt x="182" y="2650"/>
                  </a:lnTo>
                  <a:lnTo>
                    <a:pt x="184" y="2664"/>
                  </a:lnTo>
                  <a:lnTo>
                    <a:pt x="188" y="2672"/>
                  </a:lnTo>
                  <a:lnTo>
                    <a:pt x="188" y="2672"/>
                  </a:lnTo>
                  <a:lnTo>
                    <a:pt x="192" y="2744"/>
                  </a:lnTo>
                  <a:lnTo>
                    <a:pt x="194" y="2800"/>
                  </a:lnTo>
                  <a:lnTo>
                    <a:pt x="196" y="2850"/>
                  </a:lnTo>
                  <a:lnTo>
                    <a:pt x="200" y="2906"/>
                  </a:lnTo>
                  <a:lnTo>
                    <a:pt x="200" y="2906"/>
                  </a:lnTo>
                  <a:lnTo>
                    <a:pt x="200" y="2898"/>
                  </a:lnTo>
                  <a:lnTo>
                    <a:pt x="202" y="2906"/>
                  </a:lnTo>
                  <a:lnTo>
                    <a:pt x="204" y="2936"/>
                  </a:lnTo>
                  <a:lnTo>
                    <a:pt x="202" y="2930"/>
                  </a:lnTo>
                  <a:lnTo>
                    <a:pt x="202" y="2930"/>
                  </a:lnTo>
                  <a:lnTo>
                    <a:pt x="210" y="3008"/>
                  </a:lnTo>
                  <a:lnTo>
                    <a:pt x="212" y="3054"/>
                  </a:lnTo>
                  <a:lnTo>
                    <a:pt x="214" y="3100"/>
                  </a:lnTo>
                  <a:lnTo>
                    <a:pt x="214" y="3100"/>
                  </a:lnTo>
                  <a:lnTo>
                    <a:pt x="216" y="3104"/>
                  </a:lnTo>
                  <a:lnTo>
                    <a:pt x="216" y="3106"/>
                  </a:lnTo>
                  <a:lnTo>
                    <a:pt x="218" y="3108"/>
                  </a:lnTo>
                  <a:lnTo>
                    <a:pt x="220" y="3114"/>
                  </a:lnTo>
                  <a:lnTo>
                    <a:pt x="216" y="3130"/>
                  </a:lnTo>
                  <a:lnTo>
                    <a:pt x="216" y="3130"/>
                  </a:lnTo>
                  <a:lnTo>
                    <a:pt x="222" y="3156"/>
                  </a:lnTo>
                  <a:lnTo>
                    <a:pt x="222" y="3156"/>
                  </a:lnTo>
                  <a:lnTo>
                    <a:pt x="222" y="3200"/>
                  </a:lnTo>
                  <a:lnTo>
                    <a:pt x="224" y="3250"/>
                  </a:lnTo>
                  <a:lnTo>
                    <a:pt x="224" y="3250"/>
                  </a:lnTo>
                  <a:lnTo>
                    <a:pt x="228" y="3258"/>
                  </a:lnTo>
                  <a:lnTo>
                    <a:pt x="230" y="3264"/>
                  </a:lnTo>
                  <a:lnTo>
                    <a:pt x="230" y="3278"/>
                  </a:lnTo>
                  <a:lnTo>
                    <a:pt x="230" y="3278"/>
                  </a:lnTo>
                  <a:lnTo>
                    <a:pt x="232" y="3312"/>
                  </a:lnTo>
                  <a:lnTo>
                    <a:pt x="234" y="3362"/>
                  </a:lnTo>
                  <a:lnTo>
                    <a:pt x="234" y="3362"/>
                  </a:lnTo>
                  <a:lnTo>
                    <a:pt x="238" y="3416"/>
                  </a:lnTo>
                  <a:lnTo>
                    <a:pt x="238" y="3416"/>
                  </a:lnTo>
                  <a:lnTo>
                    <a:pt x="240" y="3422"/>
                  </a:lnTo>
                  <a:lnTo>
                    <a:pt x="238" y="3428"/>
                  </a:lnTo>
                  <a:lnTo>
                    <a:pt x="240" y="3438"/>
                  </a:lnTo>
                  <a:lnTo>
                    <a:pt x="250" y="3452"/>
                  </a:lnTo>
                  <a:lnTo>
                    <a:pt x="250" y="3452"/>
                  </a:lnTo>
                  <a:lnTo>
                    <a:pt x="258" y="3458"/>
                  </a:lnTo>
                  <a:lnTo>
                    <a:pt x="266" y="3460"/>
                  </a:lnTo>
                  <a:lnTo>
                    <a:pt x="280" y="3464"/>
                  </a:lnTo>
                  <a:lnTo>
                    <a:pt x="270" y="3460"/>
                  </a:lnTo>
                  <a:lnTo>
                    <a:pt x="270" y="3460"/>
                  </a:lnTo>
                  <a:lnTo>
                    <a:pt x="306" y="3466"/>
                  </a:lnTo>
                  <a:lnTo>
                    <a:pt x="352" y="3472"/>
                  </a:lnTo>
                  <a:lnTo>
                    <a:pt x="352" y="3472"/>
                  </a:lnTo>
                  <a:lnTo>
                    <a:pt x="348" y="3470"/>
                  </a:lnTo>
                  <a:lnTo>
                    <a:pt x="348" y="3470"/>
                  </a:lnTo>
                  <a:lnTo>
                    <a:pt x="350" y="3468"/>
                  </a:lnTo>
                  <a:lnTo>
                    <a:pt x="348" y="3468"/>
                  </a:lnTo>
                  <a:lnTo>
                    <a:pt x="348" y="3468"/>
                  </a:lnTo>
                  <a:lnTo>
                    <a:pt x="374" y="3470"/>
                  </a:lnTo>
                  <a:lnTo>
                    <a:pt x="402" y="3472"/>
                  </a:lnTo>
                  <a:lnTo>
                    <a:pt x="426" y="3472"/>
                  </a:lnTo>
                  <a:lnTo>
                    <a:pt x="446" y="3474"/>
                  </a:lnTo>
                  <a:lnTo>
                    <a:pt x="482" y="3472"/>
                  </a:lnTo>
                  <a:lnTo>
                    <a:pt x="482" y="3472"/>
                  </a:lnTo>
                  <a:lnTo>
                    <a:pt x="500" y="3470"/>
                  </a:lnTo>
                  <a:lnTo>
                    <a:pt x="500" y="3470"/>
                  </a:lnTo>
                  <a:lnTo>
                    <a:pt x="504" y="3468"/>
                  </a:lnTo>
                  <a:lnTo>
                    <a:pt x="510" y="3466"/>
                  </a:lnTo>
                  <a:lnTo>
                    <a:pt x="514" y="3458"/>
                  </a:lnTo>
                  <a:lnTo>
                    <a:pt x="514" y="3458"/>
                  </a:lnTo>
                  <a:lnTo>
                    <a:pt x="516" y="3450"/>
                  </a:lnTo>
                  <a:lnTo>
                    <a:pt x="516" y="3450"/>
                  </a:lnTo>
                  <a:lnTo>
                    <a:pt x="516" y="3440"/>
                  </a:lnTo>
                  <a:lnTo>
                    <a:pt x="518" y="3442"/>
                  </a:lnTo>
                  <a:lnTo>
                    <a:pt x="518" y="3442"/>
                  </a:lnTo>
                  <a:lnTo>
                    <a:pt x="514" y="3366"/>
                  </a:lnTo>
                  <a:lnTo>
                    <a:pt x="510" y="3292"/>
                  </a:lnTo>
                  <a:lnTo>
                    <a:pt x="502" y="3220"/>
                  </a:lnTo>
                  <a:lnTo>
                    <a:pt x="494" y="3152"/>
                  </a:lnTo>
                  <a:lnTo>
                    <a:pt x="494" y="3152"/>
                  </a:lnTo>
                  <a:close/>
                  <a:moveTo>
                    <a:pt x="244" y="1004"/>
                  </a:moveTo>
                  <a:lnTo>
                    <a:pt x="244" y="1004"/>
                  </a:lnTo>
                  <a:lnTo>
                    <a:pt x="246" y="1018"/>
                  </a:lnTo>
                  <a:lnTo>
                    <a:pt x="248" y="1032"/>
                  </a:lnTo>
                  <a:lnTo>
                    <a:pt x="248" y="1032"/>
                  </a:lnTo>
                  <a:lnTo>
                    <a:pt x="244" y="1004"/>
                  </a:lnTo>
                  <a:lnTo>
                    <a:pt x="244" y="1004"/>
                  </a:lnTo>
                  <a:close/>
                  <a:moveTo>
                    <a:pt x="304" y="1524"/>
                  </a:moveTo>
                  <a:lnTo>
                    <a:pt x="304" y="1524"/>
                  </a:lnTo>
                  <a:lnTo>
                    <a:pt x="300" y="1490"/>
                  </a:lnTo>
                  <a:lnTo>
                    <a:pt x="302" y="1488"/>
                  </a:lnTo>
                  <a:lnTo>
                    <a:pt x="302" y="1488"/>
                  </a:lnTo>
                  <a:lnTo>
                    <a:pt x="304" y="1512"/>
                  </a:lnTo>
                  <a:lnTo>
                    <a:pt x="304" y="1524"/>
                  </a:lnTo>
                  <a:lnTo>
                    <a:pt x="304" y="1524"/>
                  </a:lnTo>
                  <a:close/>
                  <a:moveTo>
                    <a:pt x="456" y="2864"/>
                  </a:moveTo>
                  <a:lnTo>
                    <a:pt x="456" y="2864"/>
                  </a:lnTo>
                  <a:lnTo>
                    <a:pt x="454" y="2880"/>
                  </a:lnTo>
                  <a:lnTo>
                    <a:pt x="454" y="2880"/>
                  </a:lnTo>
                  <a:lnTo>
                    <a:pt x="452" y="2862"/>
                  </a:lnTo>
                  <a:lnTo>
                    <a:pt x="452" y="2862"/>
                  </a:lnTo>
                  <a:lnTo>
                    <a:pt x="454" y="2860"/>
                  </a:lnTo>
                  <a:lnTo>
                    <a:pt x="456" y="2864"/>
                  </a:lnTo>
                  <a:lnTo>
                    <a:pt x="456" y="2864"/>
                  </a:lnTo>
                  <a:close/>
                  <a:moveTo>
                    <a:pt x="422" y="2550"/>
                  </a:moveTo>
                  <a:lnTo>
                    <a:pt x="422" y="2550"/>
                  </a:lnTo>
                  <a:lnTo>
                    <a:pt x="420" y="2560"/>
                  </a:lnTo>
                  <a:lnTo>
                    <a:pt x="420" y="2560"/>
                  </a:lnTo>
                  <a:lnTo>
                    <a:pt x="416" y="2518"/>
                  </a:lnTo>
                  <a:lnTo>
                    <a:pt x="416" y="2518"/>
                  </a:lnTo>
                  <a:lnTo>
                    <a:pt x="416" y="2502"/>
                  </a:lnTo>
                  <a:lnTo>
                    <a:pt x="416" y="2502"/>
                  </a:lnTo>
                  <a:lnTo>
                    <a:pt x="422" y="2550"/>
                  </a:lnTo>
                  <a:lnTo>
                    <a:pt x="422" y="2550"/>
                  </a:lnTo>
                  <a:close/>
                  <a:moveTo>
                    <a:pt x="386" y="2222"/>
                  </a:moveTo>
                  <a:lnTo>
                    <a:pt x="386" y="2222"/>
                  </a:lnTo>
                  <a:lnTo>
                    <a:pt x="384" y="2232"/>
                  </a:lnTo>
                  <a:lnTo>
                    <a:pt x="384" y="2232"/>
                  </a:lnTo>
                  <a:lnTo>
                    <a:pt x="384" y="2220"/>
                  </a:lnTo>
                  <a:lnTo>
                    <a:pt x="384" y="2220"/>
                  </a:lnTo>
                  <a:lnTo>
                    <a:pt x="386" y="2222"/>
                  </a:lnTo>
                  <a:lnTo>
                    <a:pt x="386" y="2222"/>
                  </a:lnTo>
                  <a:close/>
                  <a:moveTo>
                    <a:pt x="320" y="1654"/>
                  </a:moveTo>
                  <a:lnTo>
                    <a:pt x="320" y="1654"/>
                  </a:lnTo>
                  <a:lnTo>
                    <a:pt x="308" y="1556"/>
                  </a:lnTo>
                  <a:lnTo>
                    <a:pt x="308" y="1556"/>
                  </a:lnTo>
                  <a:lnTo>
                    <a:pt x="310" y="1560"/>
                  </a:lnTo>
                  <a:lnTo>
                    <a:pt x="310" y="1560"/>
                  </a:lnTo>
                  <a:lnTo>
                    <a:pt x="316" y="1612"/>
                  </a:lnTo>
                  <a:lnTo>
                    <a:pt x="320" y="1654"/>
                  </a:lnTo>
                  <a:lnTo>
                    <a:pt x="320" y="1654"/>
                  </a:lnTo>
                  <a:close/>
                  <a:moveTo>
                    <a:pt x="296" y="1444"/>
                  </a:moveTo>
                  <a:lnTo>
                    <a:pt x="296" y="1444"/>
                  </a:lnTo>
                  <a:lnTo>
                    <a:pt x="298" y="1428"/>
                  </a:lnTo>
                  <a:lnTo>
                    <a:pt x="298" y="1412"/>
                  </a:lnTo>
                  <a:lnTo>
                    <a:pt x="298" y="1412"/>
                  </a:lnTo>
                  <a:lnTo>
                    <a:pt x="302" y="1438"/>
                  </a:lnTo>
                  <a:lnTo>
                    <a:pt x="304" y="1454"/>
                  </a:lnTo>
                  <a:lnTo>
                    <a:pt x="304" y="1470"/>
                  </a:lnTo>
                  <a:lnTo>
                    <a:pt x="308" y="1492"/>
                  </a:lnTo>
                  <a:lnTo>
                    <a:pt x="308" y="1492"/>
                  </a:lnTo>
                  <a:lnTo>
                    <a:pt x="308" y="1504"/>
                  </a:lnTo>
                  <a:lnTo>
                    <a:pt x="306" y="1496"/>
                  </a:lnTo>
                  <a:lnTo>
                    <a:pt x="302" y="1478"/>
                  </a:lnTo>
                  <a:lnTo>
                    <a:pt x="298" y="1462"/>
                  </a:lnTo>
                  <a:lnTo>
                    <a:pt x="298" y="1470"/>
                  </a:lnTo>
                  <a:lnTo>
                    <a:pt x="298" y="1470"/>
                  </a:lnTo>
                  <a:lnTo>
                    <a:pt x="292" y="1408"/>
                  </a:lnTo>
                  <a:lnTo>
                    <a:pt x="292" y="1408"/>
                  </a:lnTo>
                  <a:lnTo>
                    <a:pt x="296" y="1444"/>
                  </a:lnTo>
                  <a:lnTo>
                    <a:pt x="296" y="1444"/>
                  </a:lnTo>
                  <a:close/>
                  <a:moveTo>
                    <a:pt x="258" y="1062"/>
                  </a:moveTo>
                  <a:lnTo>
                    <a:pt x="258" y="1062"/>
                  </a:lnTo>
                  <a:lnTo>
                    <a:pt x="262" y="1130"/>
                  </a:lnTo>
                  <a:lnTo>
                    <a:pt x="268" y="1208"/>
                  </a:lnTo>
                  <a:lnTo>
                    <a:pt x="268" y="1208"/>
                  </a:lnTo>
                  <a:lnTo>
                    <a:pt x="276" y="1254"/>
                  </a:lnTo>
                  <a:lnTo>
                    <a:pt x="280" y="1292"/>
                  </a:lnTo>
                  <a:lnTo>
                    <a:pt x="286" y="1360"/>
                  </a:lnTo>
                  <a:lnTo>
                    <a:pt x="286" y="1360"/>
                  </a:lnTo>
                  <a:lnTo>
                    <a:pt x="252" y="1070"/>
                  </a:lnTo>
                  <a:lnTo>
                    <a:pt x="252" y="1070"/>
                  </a:lnTo>
                  <a:lnTo>
                    <a:pt x="254" y="1064"/>
                  </a:lnTo>
                  <a:lnTo>
                    <a:pt x="258" y="1062"/>
                  </a:lnTo>
                  <a:lnTo>
                    <a:pt x="258" y="1062"/>
                  </a:lnTo>
                  <a:close/>
                  <a:moveTo>
                    <a:pt x="234" y="868"/>
                  </a:moveTo>
                  <a:lnTo>
                    <a:pt x="234" y="868"/>
                  </a:lnTo>
                  <a:lnTo>
                    <a:pt x="234" y="848"/>
                  </a:lnTo>
                  <a:lnTo>
                    <a:pt x="234" y="848"/>
                  </a:lnTo>
                  <a:lnTo>
                    <a:pt x="236" y="850"/>
                  </a:lnTo>
                  <a:lnTo>
                    <a:pt x="238" y="868"/>
                  </a:lnTo>
                  <a:lnTo>
                    <a:pt x="238" y="868"/>
                  </a:lnTo>
                  <a:lnTo>
                    <a:pt x="238" y="874"/>
                  </a:lnTo>
                  <a:lnTo>
                    <a:pt x="236" y="888"/>
                  </a:lnTo>
                  <a:lnTo>
                    <a:pt x="238" y="922"/>
                  </a:lnTo>
                  <a:lnTo>
                    <a:pt x="242" y="960"/>
                  </a:lnTo>
                  <a:lnTo>
                    <a:pt x="242" y="990"/>
                  </a:lnTo>
                  <a:lnTo>
                    <a:pt x="242" y="990"/>
                  </a:lnTo>
                  <a:lnTo>
                    <a:pt x="218" y="782"/>
                  </a:lnTo>
                  <a:lnTo>
                    <a:pt x="218" y="782"/>
                  </a:lnTo>
                  <a:lnTo>
                    <a:pt x="226" y="814"/>
                  </a:lnTo>
                  <a:lnTo>
                    <a:pt x="230" y="838"/>
                  </a:lnTo>
                  <a:lnTo>
                    <a:pt x="234" y="868"/>
                  </a:lnTo>
                  <a:lnTo>
                    <a:pt x="234" y="868"/>
                  </a:lnTo>
                  <a:close/>
                  <a:moveTo>
                    <a:pt x="216" y="726"/>
                  </a:moveTo>
                  <a:lnTo>
                    <a:pt x="216" y="740"/>
                  </a:lnTo>
                  <a:lnTo>
                    <a:pt x="216" y="740"/>
                  </a:lnTo>
                  <a:lnTo>
                    <a:pt x="218" y="748"/>
                  </a:lnTo>
                  <a:lnTo>
                    <a:pt x="218" y="748"/>
                  </a:lnTo>
                  <a:lnTo>
                    <a:pt x="220" y="762"/>
                  </a:lnTo>
                  <a:lnTo>
                    <a:pt x="220" y="766"/>
                  </a:lnTo>
                  <a:lnTo>
                    <a:pt x="218" y="764"/>
                  </a:lnTo>
                  <a:lnTo>
                    <a:pt x="216" y="762"/>
                  </a:lnTo>
                  <a:lnTo>
                    <a:pt x="216" y="762"/>
                  </a:lnTo>
                  <a:lnTo>
                    <a:pt x="214" y="738"/>
                  </a:lnTo>
                  <a:lnTo>
                    <a:pt x="214" y="738"/>
                  </a:lnTo>
                  <a:lnTo>
                    <a:pt x="214" y="726"/>
                  </a:lnTo>
                  <a:lnTo>
                    <a:pt x="216" y="722"/>
                  </a:lnTo>
                  <a:lnTo>
                    <a:pt x="216" y="726"/>
                  </a:lnTo>
                  <a:lnTo>
                    <a:pt x="216" y="726"/>
                  </a:lnTo>
                  <a:close/>
                </a:path>
              </a:pathLst>
            </a:custGeom>
            <a:solidFill>
              <a:schemeClr val="accent3">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34" name="Rectangle 29"/>
            <p:cNvSpPr>
              <a:spLocks noChangeArrowheads="1"/>
            </p:cNvSpPr>
            <p:nvPr userDrawn="1"/>
          </p:nvSpPr>
          <p:spPr bwMode="gray">
            <a:xfrm>
              <a:off x="2918" y="340"/>
              <a:ext cx="1" cy="1"/>
            </a:xfrm>
            <a:prstGeom prst="rect">
              <a:avLst/>
            </a:prstGeom>
            <a:solidFill>
              <a:srgbClr val="B4D88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35" name="Rectangle 30"/>
            <p:cNvSpPr>
              <a:spLocks noChangeArrowheads="1"/>
            </p:cNvSpPr>
            <p:nvPr userDrawn="1"/>
          </p:nvSpPr>
          <p:spPr bwMode="gray">
            <a:xfrm>
              <a:off x="2918" y="340"/>
              <a:ext cx="1" cy="1"/>
            </a:xfrm>
            <a:prstGeom prst="rect">
              <a:avLst/>
            </a:prstGeom>
            <a:solidFill>
              <a:srgbClr val="B4D88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36" name="Freeform 31"/>
            <p:cNvSpPr>
              <a:spLocks/>
            </p:cNvSpPr>
            <p:nvPr userDrawn="1"/>
          </p:nvSpPr>
          <p:spPr bwMode="gray">
            <a:xfrm>
              <a:off x="1972" y="1114"/>
              <a:ext cx="16" cy="26"/>
            </a:xfrm>
            <a:custGeom>
              <a:avLst/>
              <a:gdLst>
                <a:gd name="T0" fmla="*/ 0 w 16"/>
                <a:gd name="T1" fmla="*/ 20 h 26"/>
                <a:gd name="T2" fmla="*/ 0 w 16"/>
                <a:gd name="T3" fmla="*/ 26 h 26"/>
                <a:gd name="T4" fmla="*/ 0 w 16"/>
                <a:gd name="T5" fmla="*/ 26 h 26"/>
                <a:gd name="T6" fmla="*/ 16 w 16"/>
                <a:gd name="T7" fmla="*/ 0 h 26"/>
                <a:gd name="T8" fmla="*/ 16 w 16"/>
                <a:gd name="T9" fmla="*/ 0 h 26"/>
                <a:gd name="T10" fmla="*/ 0 w 16"/>
                <a:gd name="T11" fmla="*/ 20 h 26"/>
                <a:gd name="T12" fmla="*/ 0 w 16"/>
                <a:gd name="T13" fmla="*/ 20 h 26"/>
              </a:gdLst>
              <a:ahLst/>
              <a:cxnLst>
                <a:cxn ang="0">
                  <a:pos x="T0" y="T1"/>
                </a:cxn>
                <a:cxn ang="0">
                  <a:pos x="T2" y="T3"/>
                </a:cxn>
                <a:cxn ang="0">
                  <a:pos x="T4" y="T5"/>
                </a:cxn>
                <a:cxn ang="0">
                  <a:pos x="T6" y="T7"/>
                </a:cxn>
                <a:cxn ang="0">
                  <a:pos x="T8" y="T9"/>
                </a:cxn>
                <a:cxn ang="0">
                  <a:pos x="T10" y="T11"/>
                </a:cxn>
                <a:cxn ang="0">
                  <a:pos x="T12" y="T13"/>
                </a:cxn>
              </a:cxnLst>
              <a:rect l="0" t="0" r="r" b="b"/>
              <a:pathLst>
                <a:path w="16" h="26">
                  <a:moveTo>
                    <a:pt x="0" y="20"/>
                  </a:moveTo>
                  <a:lnTo>
                    <a:pt x="0" y="26"/>
                  </a:lnTo>
                  <a:lnTo>
                    <a:pt x="0" y="26"/>
                  </a:lnTo>
                  <a:lnTo>
                    <a:pt x="16" y="0"/>
                  </a:lnTo>
                  <a:lnTo>
                    <a:pt x="16" y="0"/>
                  </a:lnTo>
                  <a:lnTo>
                    <a:pt x="0" y="20"/>
                  </a:lnTo>
                  <a:lnTo>
                    <a:pt x="0" y="20"/>
                  </a:lnTo>
                  <a:close/>
                </a:path>
              </a:pathLst>
            </a:custGeom>
            <a:solidFill>
              <a:srgbClr val="6CAD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37" name="Freeform 33"/>
            <p:cNvSpPr>
              <a:spLocks/>
            </p:cNvSpPr>
            <p:nvPr userDrawn="1"/>
          </p:nvSpPr>
          <p:spPr bwMode="gray">
            <a:xfrm>
              <a:off x="2098" y="864"/>
              <a:ext cx="10" cy="18"/>
            </a:xfrm>
            <a:custGeom>
              <a:avLst/>
              <a:gdLst>
                <a:gd name="T0" fmla="*/ 10 w 10"/>
                <a:gd name="T1" fmla="*/ 0 h 18"/>
                <a:gd name="T2" fmla="*/ 10 w 10"/>
                <a:gd name="T3" fmla="*/ 0 h 18"/>
                <a:gd name="T4" fmla="*/ 0 w 10"/>
                <a:gd name="T5" fmla="*/ 18 h 18"/>
                <a:gd name="T6" fmla="*/ 0 w 10"/>
                <a:gd name="T7" fmla="*/ 18 h 18"/>
                <a:gd name="T8" fmla="*/ 10 w 10"/>
                <a:gd name="T9" fmla="*/ 0 h 18"/>
                <a:gd name="T10" fmla="*/ 10 w 10"/>
                <a:gd name="T11" fmla="*/ 0 h 18"/>
              </a:gdLst>
              <a:ahLst/>
              <a:cxnLst>
                <a:cxn ang="0">
                  <a:pos x="T0" y="T1"/>
                </a:cxn>
                <a:cxn ang="0">
                  <a:pos x="T2" y="T3"/>
                </a:cxn>
                <a:cxn ang="0">
                  <a:pos x="T4" y="T5"/>
                </a:cxn>
                <a:cxn ang="0">
                  <a:pos x="T6" y="T7"/>
                </a:cxn>
                <a:cxn ang="0">
                  <a:pos x="T8" y="T9"/>
                </a:cxn>
                <a:cxn ang="0">
                  <a:pos x="T10" y="T11"/>
                </a:cxn>
              </a:cxnLst>
              <a:rect l="0" t="0" r="r" b="b"/>
              <a:pathLst>
                <a:path w="10" h="18">
                  <a:moveTo>
                    <a:pt x="10" y="0"/>
                  </a:moveTo>
                  <a:lnTo>
                    <a:pt x="10" y="0"/>
                  </a:lnTo>
                  <a:lnTo>
                    <a:pt x="0" y="18"/>
                  </a:lnTo>
                  <a:lnTo>
                    <a:pt x="0" y="18"/>
                  </a:lnTo>
                  <a:lnTo>
                    <a:pt x="10" y="0"/>
                  </a:lnTo>
                  <a:lnTo>
                    <a:pt x="10" y="0"/>
                  </a:lnTo>
                  <a:close/>
                </a:path>
              </a:pathLst>
            </a:custGeom>
            <a:solidFill>
              <a:srgbClr val="6CAD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38" name="Freeform 34"/>
            <p:cNvSpPr>
              <a:spLocks noEditPoints="1"/>
            </p:cNvSpPr>
            <p:nvPr userDrawn="1"/>
          </p:nvSpPr>
          <p:spPr bwMode="gray">
            <a:xfrm>
              <a:off x="1952" y="658"/>
              <a:ext cx="362" cy="2368"/>
            </a:xfrm>
            <a:custGeom>
              <a:avLst/>
              <a:gdLst>
                <a:gd name="T0" fmla="*/ 354 w 362"/>
                <a:gd name="T1" fmla="*/ 1806 h 2368"/>
                <a:gd name="T2" fmla="*/ 352 w 362"/>
                <a:gd name="T3" fmla="*/ 1726 h 2368"/>
                <a:gd name="T4" fmla="*/ 352 w 362"/>
                <a:gd name="T5" fmla="*/ 1598 h 2368"/>
                <a:gd name="T6" fmla="*/ 350 w 362"/>
                <a:gd name="T7" fmla="*/ 1542 h 2368"/>
                <a:gd name="T8" fmla="*/ 342 w 362"/>
                <a:gd name="T9" fmla="*/ 1422 h 2368"/>
                <a:gd name="T10" fmla="*/ 340 w 362"/>
                <a:gd name="T11" fmla="*/ 1380 h 2368"/>
                <a:gd name="T12" fmla="*/ 342 w 362"/>
                <a:gd name="T13" fmla="*/ 1314 h 2368"/>
                <a:gd name="T14" fmla="*/ 336 w 362"/>
                <a:gd name="T15" fmla="*/ 1154 h 2368"/>
                <a:gd name="T16" fmla="*/ 332 w 362"/>
                <a:gd name="T17" fmla="*/ 1126 h 2368"/>
                <a:gd name="T18" fmla="*/ 322 w 362"/>
                <a:gd name="T19" fmla="*/ 932 h 2368"/>
                <a:gd name="T20" fmla="*/ 320 w 362"/>
                <a:gd name="T21" fmla="*/ 826 h 2368"/>
                <a:gd name="T22" fmla="*/ 316 w 362"/>
                <a:gd name="T23" fmla="*/ 714 h 2368"/>
                <a:gd name="T24" fmla="*/ 306 w 362"/>
                <a:gd name="T25" fmla="*/ 574 h 2368"/>
                <a:gd name="T26" fmla="*/ 304 w 362"/>
                <a:gd name="T27" fmla="*/ 546 h 2368"/>
                <a:gd name="T28" fmla="*/ 304 w 362"/>
                <a:gd name="T29" fmla="*/ 474 h 2368"/>
                <a:gd name="T30" fmla="*/ 290 w 362"/>
                <a:gd name="T31" fmla="*/ 268 h 2368"/>
                <a:gd name="T32" fmla="*/ 274 w 362"/>
                <a:gd name="T33" fmla="*/ 14 h 2368"/>
                <a:gd name="T34" fmla="*/ 250 w 362"/>
                <a:gd name="T35" fmla="*/ 4 h 2368"/>
                <a:gd name="T36" fmla="*/ 230 w 362"/>
                <a:gd name="T37" fmla="*/ 50 h 2368"/>
                <a:gd name="T38" fmla="*/ 198 w 362"/>
                <a:gd name="T39" fmla="*/ 116 h 2368"/>
                <a:gd name="T40" fmla="*/ 170 w 362"/>
                <a:gd name="T41" fmla="*/ 180 h 2368"/>
                <a:gd name="T42" fmla="*/ 184 w 362"/>
                <a:gd name="T43" fmla="*/ 162 h 2368"/>
                <a:gd name="T44" fmla="*/ 206 w 362"/>
                <a:gd name="T45" fmla="*/ 100 h 2368"/>
                <a:gd name="T46" fmla="*/ 266 w 362"/>
                <a:gd name="T47" fmla="*/ 16 h 2368"/>
                <a:gd name="T48" fmla="*/ 270 w 362"/>
                <a:gd name="T49" fmla="*/ 106 h 2368"/>
                <a:gd name="T50" fmla="*/ 224 w 362"/>
                <a:gd name="T51" fmla="*/ 86 h 2368"/>
                <a:gd name="T52" fmla="*/ 12 w 362"/>
                <a:gd name="T53" fmla="*/ 508 h 2368"/>
                <a:gd name="T54" fmla="*/ 54 w 362"/>
                <a:gd name="T55" fmla="*/ 536 h 2368"/>
                <a:gd name="T56" fmla="*/ 116 w 362"/>
                <a:gd name="T57" fmla="*/ 632 h 2368"/>
                <a:gd name="T58" fmla="*/ 114 w 362"/>
                <a:gd name="T59" fmla="*/ 674 h 2368"/>
                <a:gd name="T60" fmla="*/ 98 w 362"/>
                <a:gd name="T61" fmla="*/ 858 h 2368"/>
                <a:gd name="T62" fmla="*/ 88 w 362"/>
                <a:gd name="T63" fmla="*/ 958 h 2368"/>
                <a:gd name="T64" fmla="*/ 78 w 362"/>
                <a:gd name="T65" fmla="*/ 1078 h 2368"/>
                <a:gd name="T66" fmla="*/ 66 w 362"/>
                <a:gd name="T67" fmla="*/ 1208 h 2368"/>
                <a:gd name="T68" fmla="*/ 64 w 362"/>
                <a:gd name="T69" fmla="*/ 1266 h 2368"/>
                <a:gd name="T70" fmla="*/ 58 w 362"/>
                <a:gd name="T71" fmla="*/ 1332 h 2368"/>
                <a:gd name="T72" fmla="*/ 52 w 362"/>
                <a:gd name="T73" fmla="*/ 1418 h 2368"/>
                <a:gd name="T74" fmla="*/ 46 w 362"/>
                <a:gd name="T75" fmla="*/ 1490 h 2368"/>
                <a:gd name="T76" fmla="*/ 48 w 362"/>
                <a:gd name="T77" fmla="*/ 1536 h 2368"/>
                <a:gd name="T78" fmla="*/ 30 w 362"/>
                <a:gd name="T79" fmla="*/ 1704 h 2368"/>
                <a:gd name="T80" fmla="*/ 24 w 362"/>
                <a:gd name="T81" fmla="*/ 1848 h 2368"/>
                <a:gd name="T82" fmla="*/ 18 w 362"/>
                <a:gd name="T83" fmla="*/ 1914 h 2368"/>
                <a:gd name="T84" fmla="*/ 8 w 362"/>
                <a:gd name="T85" fmla="*/ 2042 h 2368"/>
                <a:gd name="T86" fmla="*/ 2 w 362"/>
                <a:gd name="T87" fmla="*/ 2194 h 2368"/>
                <a:gd name="T88" fmla="*/ 2 w 362"/>
                <a:gd name="T89" fmla="*/ 2346 h 2368"/>
                <a:gd name="T90" fmla="*/ 36 w 362"/>
                <a:gd name="T91" fmla="*/ 2364 h 2368"/>
                <a:gd name="T92" fmla="*/ 176 w 362"/>
                <a:gd name="T93" fmla="*/ 2348 h 2368"/>
                <a:gd name="T94" fmla="*/ 284 w 362"/>
                <a:gd name="T95" fmla="*/ 2336 h 2368"/>
                <a:gd name="T96" fmla="*/ 350 w 362"/>
                <a:gd name="T97" fmla="*/ 2324 h 2368"/>
                <a:gd name="T98" fmla="*/ 360 w 362"/>
                <a:gd name="T99" fmla="*/ 2184 h 2368"/>
                <a:gd name="T100" fmla="*/ 362 w 362"/>
                <a:gd name="T101" fmla="*/ 2120 h 2368"/>
                <a:gd name="T102" fmla="*/ 306 w 362"/>
                <a:gd name="T103" fmla="*/ 828 h 2368"/>
                <a:gd name="T104" fmla="*/ 300 w 362"/>
                <a:gd name="T105" fmla="*/ 714 h 2368"/>
                <a:gd name="T106" fmla="*/ 338 w 362"/>
                <a:gd name="T107" fmla="*/ 1670 h 2368"/>
                <a:gd name="T108" fmla="*/ 330 w 362"/>
                <a:gd name="T109" fmla="*/ 1458 h 2368"/>
                <a:gd name="T110" fmla="*/ 322 w 362"/>
                <a:gd name="T111" fmla="*/ 1222 h 2368"/>
                <a:gd name="T112" fmla="*/ 306 w 362"/>
                <a:gd name="T113" fmla="*/ 700 h 2368"/>
                <a:gd name="T114" fmla="*/ 298 w 362"/>
                <a:gd name="T115" fmla="*/ 656 h 2368"/>
                <a:gd name="T116" fmla="*/ 296 w 362"/>
                <a:gd name="T117" fmla="*/ 622 h 2368"/>
                <a:gd name="T118" fmla="*/ 286 w 362"/>
                <a:gd name="T119" fmla="*/ 266 h 2368"/>
                <a:gd name="T120" fmla="*/ 276 w 362"/>
                <a:gd name="T121" fmla="*/ 220 h 2368"/>
                <a:gd name="T122" fmla="*/ 278 w 362"/>
                <a:gd name="T123" fmla="*/ 198 h 2368"/>
                <a:gd name="T124" fmla="*/ 278 w 362"/>
                <a:gd name="T125" fmla="*/ 182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2" h="2368">
                  <a:moveTo>
                    <a:pt x="360" y="2070"/>
                  </a:moveTo>
                  <a:lnTo>
                    <a:pt x="362" y="2072"/>
                  </a:lnTo>
                  <a:lnTo>
                    <a:pt x="362" y="2072"/>
                  </a:lnTo>
                  <a:lnTo>
                    <a:pt x="360" y="2020"/>
                  </a:lnTo>
                  <a:lnTo>
                    <a:pt x="360" y="1970"/>
                  </a:lnTo>
                  <a:lnTo>
                    <a:pt x="358" y="1920"/>
                  </a:lnTo>
                  <a:lnTo>
                    <a:pt x="356" y="1872"/>
                  </a:lnTo>
                  <a:lnTo>
                    <a:pt x="356" y="1872"/>
                  </a:lnTo>
                  <a:lnTo>
                    <a:pt x="354" y="1840"/>
                  </a:lnTo>
                  <a:lnTo>
                    <a:pt x="354" y="1806"/>
                  </a:lnTo>
                  <a:lnTo>
                    <a:pt x="356" y="1768"/>
                  </a:lnTo>
                  <a:lnTo>
                    <a:pt x="354" y="1734"/>
                  </a:lnTo>
                  <a:lnTo>
                    <a:pt x="354" y="1734"/>
                  </a:lnTo>
                  <a:lnTo>
                    <a:pt x="354" y="1732"/>
                  </a:lnTo>
                  <a:lnTo>
                    <a:pt x="352" y="1732"/>
                  </a:lnTo>
                  <a:lnTo>
                    <a:pt x="352" y="1738"/>
                  </a:lnTo>
                  <a:lnTo>
                    <a:pt x="350" y="1742"/>
                  </a:lnTo>
                  <a:lnTo>
                    <a:pt x="350" y="1738"/>
                  </a:lnTo>
                  <a:lnTo>
                    <a:pt x="350" y="1738"/>
                  </a:lnTo>
                  <a:lnTo>
                    <a:pt x="352" y="1726"/>
                  </a:lnTo>
                  <a:lnTo>
                    <a:pt x="352" y="1714"/>
                  </a:lnTo>
                  <a:lnTo>
                    <a:pt x="352" y="1682"/>
                  </a:lnTo>
                  <a:lnTo>
                    <a:pt x="350" y="1648"/>
                  </a:lnTo>
                  <a:lnTo>
                    <a:pt x="350" y="1632"/>
                  </a:lnTo>
                  <a:lnTo>
                    <a:pt x="352" y="1616"/>
                  </a:lnTo>
                  <a:lnTo>
                    <a:pt x="350" y="1632"/>
                  </a:lnTo>
                  <a:lnTo>
                    <a:pt x="348" y="1608"/>
                  </a:lnTo>
                  <a:lnTo>
                    <a:pt x="348" y="1608"/>
                  </a:lnTo>
                  <a:lnTo>
                    <a:pt x="350" y="1606"/>
                  </a:lnTo>
                  <a:lnTo>
                    <a:pt x="352" y="1598"/>
                  </a:lnTo>
                  <a:lnTo>
                    <a:pt x="352" y="1598"/>
                  </a:lnTo>
                  <a:lnTo>
                    <a:pt x="350" y="1572"/>
                  </a:lnTo>
                  <a:lnTo>
                    <a:pt x="348" y="1552"/>
                  </a:lnTo>
                  <a:lnTo>
                    <a:pt x="348" y="1552"/>
                  </a:lnTo>
                  <a:lnTo>
                    <a:pt x="346" y="1554"/>
                  </a:lnTo>
                  <a:lnTo>
                    <a:pt x="344" y="1554"/>
                  </a:lnTo>
                  <a:lnTo>
                    <a:pt x="344" y="1550"/>
                  </a:lnTo>
                  <a:lnTo>
                    <a:pt x="344" y="1536"/>
                  </a:lnTo>
                  <a:lnTo>
                    <a:pt x="350" y="1542"/>
                  </a:lnTo>
                  <a:lnTo>
                    <a:pt x="350" y="1542"/>
                  </a:lnTo>
                  <a:lnTo>
                    <a:pt x="348" y="1520"/>
                  </a:lnTo>
                  <a:lnTo>
                    <a:pt x="348" y="1496"/>
                  </a:lnTo>
                  <a:lnTo>
                    <a:pt x="348" y="1474"/>
                  </a:lnTo>
                  <a:lnTo>
                    <a:pt x="346" y="1456"/>
                  </a:lnTo>
                  <a:lnTo>
                    <a:pt x="346" y="1456"/>
                  </a:lnTo>
                  <a:lnTo>
                    <a:pt x="346" y="1462"/>
                  </a:lnTo>
                  <a:lnTo>
                    <a:pt x="346" y="1462"/>
                  </a:lnTo>
                  <a:lnTo>
                    <a:pt x="344" y="1458"/>
                  </a:lnTo>
                  <a:lnTo>
                    <a:pt x="344" y="1446"/>
                  </a:lnTo>
                  <a:lnTo>
                    <a:pt x="342" y="1422"/>
                  </a:lnTo>
                  <a:lnTo>
                    <a:pt x="346" y="1426"/>
                  </a:lnTo>
                  <a:lnTo>
                    <a:pt x="346" y="1426"/>
                  </a:lnTo>
                  <a:lnTo>
                    <a:pt x="344" y="1414"/>
                  </a:lnTo>
                  <a:lnTo>
                    <a:pt x="344" y="1410"/>
                  </a:lnTo>
                  <a:lnTo>
                    <a:pt x="342" y="1404"/>
                  </a:lnTo>
                  <a:lnTo>
                    <a:pt x="340" y="1394"/>
                  </a:lnTo>
                  <a:lnTo>
                    <a:pt x="344" y="1394"/>
                  </a:lnTo>
                  <a:lnTo>
                    <a:pt x="344" y="1394"/>
                  </a:lnTo>
                  <a:lnTo>
                    <a:pt x="342" y="1388"/>
                  </a:lnTo>
                  <a:lnTo>
                    <a:pt x="340" y="1380"/>
                  </a:lnTo>
                  <a:lnTo>
                    <a:pt x="342" y="1346"/>
                  </a:lnTo>
                  <a:lnTo>
                    <a:pt x="342" y="1350"/>
                  </a:lnTo>
                  <a:lnTo>
                    <a:pt x="342" y="1350"/>
                  </a:lnTo>
                  <a:lnTo>
                    <a:pt x="340" y="1332"/>
                  </a:lnTo>
                  <a:lnTo>
                    <a:pt x="340" y="1322"/>
                  </a:lnTo>
                  <a:lnTo>
                    <a:pt x="340" y="1310"/>
                  </a:lnTo>
                  <a:lnTo>
                    <a:pt x="340" y="1310"/>
                  </a:lnTo>
                  <a:lnTo>
                    <a:pt x="342" y="1316"/>
                  </a:lnTo>
                  <a:lnTo>
                    <a:pt x="342" y="1314"/>
                  </a:lnTo>
                  <a:lnTo>
                    <a:pt x="342" y="1314"/>
                  </a:lnTo>
                  <a:lnTo>
                    <a:pt x="340" y="1302"/>
                  </a:lnTo>
                  <a:lnTo>
                    <a:pt x="340" y="1294"/>
                  </a:lnTo>
                  <a:lnTo>
                    <a:pt x="340" y="1290"/>
                  </a:lnTo>
                  <a:lnTo>
                    <a:pt x="338" y="1288"/>
                  </a:lnTo>
                  <a:lnTo>
                    <a:pt x="338" y="1288"/>
                  </a:lnTo>
                  <a:lnTo>
                    <a:pt x="340" y="1262"/>
                  </a:lnTo>
                  <a:lnTo>
                    <a:pt x="340" y="1226"/>
                  </a:lnTo>
                  <a:lnTo>
                    <a:pt x="338" y="1150"/>
                  </a:lnTo>
                  <a:lnTo>
                    <a:pt x="336" y="1154"/>
                  </a:lnTo>
                  <a:lnTo>
                    <a:pt x="336" y="1154"/>
                  </a:lnTo>
                  <a:lnTo>
                    <a:pt x="334" y="1166"/>
                  </a:lnTo>
                  <a:lnTo>
                    <a:pt x="334" y="1168"/>
                  </a:lnTo>
                  <a:lnTo>
                    <a:pt x="332" y="1168"/>
                  </a:lnTo>
                  <a:lnTo>
                    <a:pt x="330" y="1168"/>
                  </a:lnTo>
                  <a:lnTo>
                    <a:pt x="330" y="1168"/>
                  </a:lnTo>
                  <a:lnTo>
                    <a:pt x="328" y="1170"/>
                  </a:lnTo>
                  <a:lnTo>
                    <a:pt x="328" y="1170"/>
                  </a:lnTo>
                  <a:lnTo>
                    <a:pt x="328" y="1146"/>
                  </a:lnTo>
                  <a:lnTo>
                    <a:pt x="330" y="1134"/>
                  </a:lnTo>
                  <a:lnTo>
                    <a:pt x="332" y="1126"/>
                  </a:lnTo>
                  <a:lnTo>
                    <a:pt x="332" y="1110"/>
                  </a:lnTo>
                  <a:lnTo>
                    <a:pt x="332" y="1110"/>
                  </a:lnTo>
                  <a:lnTo>
                    <a:pt x="330" y="1062"/>
                  </a:lnTo>
                  <a:lnTo>
                    <a:pt x="328" y="1008"/>
                  </a:lnTo>
                  <a:lnTo>
                    <a:pt x="326" y="960"/>
                  </a:lnTo>
                  <a:lnTo>
                    <a:pt x="326" y="940"/>
                  </a:lnTo>
                  <a:lnTo>
                    <a:pt x="324" y="922"/>
                  </a:lnTo>
                  <a:lnTo>
                    <a:pt x="324" y="922"/>
                  </a:lnTo>
                  <a:lnTo>
                    <a:pt x="322" y="930"/>
                  </a:lnTo>
                  <a:lnTo>
                    <a:pt x="322" y="932"/>
                  </a:lnTo>
                  <a:lnTo>
                    <a:pt x="322" y="932"/>
                  </a:lnTo>
                  <a:lnTo>
                    <a:pt x="318" y="916"/>
                  </a:lnTo>
                  <a:lnTo>
                    <a:pt x="318" y="916"/>
                  </a:lnTo>
                  <a:lnTo>
                    <a:pt x="320" y="910"/>
                  </a:lnTo>
                  <a:lnTo>
                    <a:pt x="322" y="910"/>
                  </a:lnTo>
                  <a:lnTo>
                    <a:pt x="322" y="912"/>
                  </a:lnTo>
                  <a:lnTo>
                    <a:pt x="324" y="906"/>
                  </a:lnTo>
                  <a:lnTo>
                    <a:pt x="324" y="906"/>
                  </a:lnTo>
                  <a:lnTo>
                    <a:pt x="322" y="868"/>
                  </a:lnTo>
                  <a:lnTo>
                    <a:pt x="320" y="826"/>
                  </a:lnTo>
                  <a:lnTo>
                    <a:pt x="320" y="786"/>
                  </a:lnTo>
                  <a:lnTo>
                    <a:pt x="318" y="752"/>
                  </a:lnTo>
                  <a:lnTo>
                    <a:pt x="318" y="752"/>
                  </a:lnTo>
                  <a:lnTo>
                    <a:pt x="316" y="764"/>
                  </a:lnTo>
                  <a:lnTo>
                    <a:pt x="316" y="770"/>
                  </a:lnTo>
                  <a:lnTo>
                    <a:pt x="314" y="770"/>
                  </a:lnTo>
                  <a:lnTo>
                    <a:pt x="314" y="770"/>
                  </a:lnTo>
                  <a:lnTo>
                    <a:pt x="316" y="744"/>
                  </a:lnTo>
                  <a:lnTo>
                    <a:pt x="318" y="730"/>
                  </a:lnTo>
                  <a:lnTo>
                    <a:pt x="316" y="714"/>
                  </a:lnTo>
                  <a:lnTo>
                    <a:pt x="316" y="714"/>
                  </a:lnTo>
                  <a:lnTo>
                    <a:pt x="314" y="718"/>
                  </a:lnTo>
                  <a:lnTo>
                    <a:pt x="314" y="718"/>
                  </a:lnTo>
                  <a:lnTo>
                    <a:pt x="316" y="704"/>
                  </a:lnTo>
                  <a:lnTo>
                    <a:pt x="316" y="688"/>
                  </a:lnTo>
                  <a:lnTo>
                    <a:pt x="312" y="656"/>
                  </a:lnTo>
                  <a:lnTo>
                    <a:pt x="308" y="618"/>
                  </a:lnTo>
                  <a:lnTo>
                    <a:pt x="308" y="598"/>
                  </a:lnTo>
                  <a:lnTo>
                    <a:pt x="312" y="578"/>
                  </a:lnTo>
                  <a:lnTo>
                    <a:pt x="306" y="574"/>
                  </a:lnTo>
                  <a:lnTo>
                    <a:pt x="310" y="592"/>
                  </a:lnTo>
                  <a:lnTo>
                    <a:pt x="310" y="592"/>
                  </a:lnTo>
                  <a:lnTo>
                    <a:pt x="306" y="586"/>
                  </a:lnTo>
                  <a:lnTo>
                    <a:pt x="304" y="584"/>
                  </a:lnTo>
                  <a:lnTo>
                    <a:pt x="302" y="582"/>
                  </a:lnTo>
                  <a:lnTo>
                    <a:pt x="300" y="576"/>
                  </a:lnTo>
                  <a:lnTo>
                    <a:pt x="300" y="576"/>
                  </a:lnTo>
                  <a:lnTo>
                    <a:pt x="302" y="554"/>
                  </a:lnTo>
                  <a:lnTo>
                    <a:pt x="304" y="546"/>
                  </a:lnTo>
                  <a:lnTo>
                    <a:pt x="304" y="546"/>
                  </a:lnTo>
                  <a:lnTo>
                    <a:pt x="306" y="548"/>
                  </a:lnTo>
                  <a:lnTo>
                    <a:pt x="304" y="558"/>
                  </a:lnTo>
                  <a:lnTo>
                    <a:pt x="304" y="558"/>
                  </a:lnTo>
                  <a:lnTo>
                    <a:pt x="306" y="550"/>
                  </a:lnTo>
                  <a:lnTo>
                    <a:pt x="306" y="540"/>
                  </a:lnTo>
                  <a:lnTo>
                    <a:pt x="306" y="516"/>
                  </a:lnTo>
                  <a:lnTo>
                    <a:pt x="304" y="494"/>
                  </a:lnTo>
                  <a:lnTo>
                    <a:pt x="304" y="482"/>
                  </a:lnTo>
                  <a:lnTo>
                    <a:pt x="304" y="474"/>
                  </a:lnTo>
                  <a:lnTo>
                    <a:pt x="304" y="474"/>
                  </a:lnTo>
                  <a:lnTo>
                    <a:pt x="300" y="404"/>
                  </a:lnTo>
                  <a:lnTo>
                    <a:pt x="296" y="344"/>
                  </a:lnTo>
                  <a:lnTo>
                    <a:pt x="296" y="344"/>
                  </a:lnTo>
                  <a:lnTo>
                    <a:pt x="294" y="348"/>
                  </a:lnTo>
                  <a:lnTo>
                    <a:pt x="294" y="348"/>
                  </a:lnTo>
                  <a:lnTo>
                    <a:pt x="294" y="348"/>
                  </a:lnTo>
                  <a:lnTo>
                    <a:pt x="294" y="348"/>
                  </a:lnTo>
                  <a:lnTo>
                    <a:pt x="296" y="326"/>
                  </a:lnTo>
                  <a:lnTo>
                    <a:pt x="294" y="296"/>
                  </a:lnTo>
                  <a:lnTo>
                    <a:pt x="290" y="268"/>
                  </a:lnTo>
                  <a:lnTo>
                    <a:pt x="288" y="250"/>
                  </a:lnTo>
                  <a:lnTo>
                    <a:pt x="288" y="250"/>
                  </a:lnTo>
                  <a:lnTo>
                    <a:pt x="290" y="222"/>
                  </a:lnTo>
                  <a:lnTo>
                    <a:pt x="290" y="230"/>
                  </a:lnTo>
                  <a:lnTo>
                    <a:pt x="290" y="230"/>
                  </a:lnTo>
                  <a:lnTo>
                    <a:pt x="280" y="92"/>
                  </a:lnTo>
                  <a:lnTo>
                    <a:pt x="280" y="92"/>
                  </a:lnTo>
                  <a:lnTo>
                    <a:pt x="274" y="22"/>
                  </a:lnTo>
                  <a:lnTo>
                    <a:pt x="274" y="22"/>
                  </a:lnTo>
                  <a:lnTo>
                    <a:pt x="274" y="14"/>
                  </a:lnTo>
                  <a:lnTo>
                    <a:pt x="274" y="10"/>
                  </a:lnTo>
                  <a:lnTo>
                    <a:pt x="274" y="10"/>
                  </a:lnTo>
                  <a:lnTo>
                    <a:pt x="272" y="8"/>
                  </a:lnTo>
                  <a:lnTo>
                    <a:pt x="268" y="4"/>
                  </a:lnTo>
                  <a:lnTo>
                    <a:pt x="268" y="4"/>
                  </a:lnTo>
                  <a:lnTo>
                    <a:pt x="262" y="0"/>
                  </a:lnTo>
                  <a:lnTo>
                    <a:pt x="256" y="2"/>
                  </a:lnTo>
                  <a:lnTo>
                    <a:pt x="252" y="4"/>
                  </a:lnTo>
                  <a:lnTo>
                    <a:pt x="250" y="4"/>
                  </a:lnTo>
                  <a:lnTo>
                    <a:pt x="250" y="4"/>
                  </a:lnTo>
                  <a:lnTo>
                    <a:pt x="250" y="6"/>
                  </a:lnTo>
                  <a:lnTo>
                    <a:pt x="246" y="12"/>
                  </a:lnTo>
                  <a:lnTo>
                    <a:pt x="238" y="26"/>
                  </a:lnTo>
                  <a:lnTo>
                    <a:pt x="222" y="56"/>
                  </a:lnTo>
                  <a:lnTo>
                    <a:pt x="222" y="56"/>
                  </a:lnTo>
                  <a:lnTo>
                    <a:pt x="222" y="60"/>
                  </a:lnTo>
                  <a:lnTo>
                    <a:pt x="226" y="54"/>
                  </a:lnTo>
                  <a:lnTo>
                    <a:pt x="230" y="48"/>
                  </a:lnTo>
                  <a:lnTo>
                    <a:pt x="230" y="48"/>
                  </a:lnTo>
                  <a:lnTo>
                    <a:pt x="230" y="50"/>
                  </a:lnTo>
                  <a:lnTo>
                    <a:pt x="230" y="50"/>
                  </a:lnTo>
                  <a:lnTo>
                    <a:pt x="222" y="62"/>
                  </a:lnTo>
                  <a:lnTo>
                    <a:pt x="216" y="74"/>
                  </a:lnTo>
                  <a:lnTo>
                    <a:pt x="202" y="100"/>
                  </a:lnTo>
                  <a:lnTo>
                    <a:pt x="202" y="100"/>
                  </a:lnTo>
                  <a:lnTo>
                    <a:pt x="204" y="98"/>
                  </a:lnTo>
                  <a:lnTo>
                    <a:pt x="206" y="98"/>
                  </a:lnTo>
                  <a:lnTo>
                    <a:pt x="202" y="106"/>
                  </a:lnTo>
                  <a:lnTo>
                    <a:pt x="200" y="114"/>
                  </a:lnTo>
                  <a:lnTo>
                    <a:pt x="198" y="116"/>
                  </a:lnTo>
                  <a:lnTo>
                    <a:pt x="200" y="118"/>
                  </a:lnTo>
                  <a:lnTo>
                    <a:pt x="184" y="146"/>
                  </a:lnTo>
                  <a:lnTo>
                    <a:pt x="184" y="152"/>
                  </a:lnTo>
                  <a:lnTo>
                    <a:pt x="174" y="168"/>
                  </a:lnTo>
                  <a:lnTo>
                    <a:pt x="174" y="168"/>
                  </a:lnTo>
                  <a:lnTo>
                    <a:pt x="172" y="170"/>
                  </a:lnTo>
                  <a:lnTo>
                    <a:pt x="174" y="172"/>
                  </a:lnTo>
                  <a:lnTo>
                    <a:pt x="174" y="174"/>
                  </a:lnTo>
                  <a:lnTo>
                    <a:pt x="170" y="180"/>
                  </a:lnTo>
                  <a:lnTo>
                    <a:pt x="170" y="180"/>
                  </a:lnTo>
                  <a:lnTo>
                    <a:pt x="162" y="190"/>
                  </a:lnTo>
                  <a:lnTo>
                    <a:pt x="156" y="206"/>
                  </a:lnTo>
                  <a:lnTo>
                    <a:pt x="156" y="206"/>
                  </a:lnTo>
                  <a:lnTo>
                    <a:pt x="174" y="178"/>
                  </a:lnTo>
                  <a:lnTo>
                    <a:pt x="182" y="164"/>
                  </a:lnTo>
                  <a:lnTo>
                    <a:pt x="186" y="148"/>
                  </a:lnTo>
                  <a:lnTo>
                    <a:pt x="186" y="148"/>
                  </a:lnTo>
                  <a:lnTo>
                    <a:pt x="190" y="144"/>
                  </a:lnTo>
                  <a:lnTo>
                    <a:pt x="190" y="148"/>
                  </a:lnTo>
                  <a:lnTo>
                    <a:pt x="184" y="162"/>
                  </a:lnTo>
                  <a:lnTo>
                    <a:pt x="184" y="162"/>
                  </a:lnTo>
                  <a:lnTo>
                    <a:pt x="196" y="138"/>
                  </a:lnTo>
                  <a:lnTo>
                    <a:pt x="212" y="108"/>
                  </a:lnTo>
                  <a:lnTo>
                    <a:pt x="202" y="118"/>
                  </a:lnTo>
                  <a:lnTo>
                    <a:pt x="202" y="118"/>
                  </a:lnTo>
                  <a:lnTo>
                    <a:pt x="210" y="100"/>
                  </a:lnTo>
                  <a:lnTo>
                    <a:pt x="208" y="102"/>
                  </a:lnTo>
                  <a:lnTo>
                    <a:pt x="204" y="106"/>
                  </a:lnTo>
                  <a:lnTo>
                    <a:pt x="204" y="106"/>
                  </a:lnTo>
                  <a:lnTo>
                    <a:pt x="206" y="100"/>
                  </a:lnTo>
                  <a:lnTo>
                    <a:pt x="228" y="64"/>
                  </a:lnTo>
                  <a:lnTo>
                    <a:pt x="228" y="60"/>
                  </a:lnTo>
                  <a:lnTo>
                    <a:pt x="228" y="60"/>
                  </a:lnTo>
                  <a:lnTo>
                    <a:pt x="246" y="28"/>
                  </a:lnTo>
                  <a:lnTo>
                    <a:pt x="246" y="28"/>
                  </a:lnTo>
                  <a:lnTo>
                    <a:pt x="256" y="12"/>
                  </a:lnTo>
                  <a:lnTo>
                    <a:pt x="256" y="12"/>
                  </a:lnTo>
                  <a:lnTo>
                    <a:pt x="264" y="14"/>
                  </a:lnTo>
                  <a:lnTo>
                    <a:pt x="266" y="14"/>
                  </a:lnTo>
                  <a:lnTo>
                    <a:pt x="266" y="16"/>
                  </a:lnTo>
                  <a:lnTo>
                    <a:pt x="264" y="20"/>
                  </a:lnTo>
                  <a:lnTo>
                    <a:pt x="264" y="22"/>
                  </a:lnTo>
                  <a:lnTo>
                    <a:pt x="266" y="18"/>
                  </a:lnTo>
                  <a:lnTo>
                    <a:pt x="266" y="18"/>
                  </a:lnTo>
                  <a:lnTo>
                    <a:pt x="266" y="30"/>
                  </a:lnTo>
                  <a:lnTo>
                    <a:pt x="266" y="38"/>
                  </a:lnTo>
                  <a:lnTo>
                    <a:pt x="268" y="38"/>
                  </a:lnTo>
                  <a:lnTo>
                    <a:pt x="268" y="70"/>
                  </a:lnTo>
                  <a:lnTo>
                    <a:pt x="268" y="66"/>
                  </a:lnTo>
                  <a:lnTo>
                    <a:pt x="270" y="106"/>
                  </a:lnTo>
                  <a:lnTo>
                    <a:pt x="272" y="100"/>
                  </a:lnTo>
                  <a:lnTo>
                    <a:pt x="272" y="100"/>
                  </a:lnTo>
                  <a:lnTo>
                    <a:pt x="272" y="128"/>
                  </a:lnTo>
                  <a:lnTo>
                    <a:pt x="272" y="152"/>
                  </a:lnTo>
                  <a:lnTo>
                    <a:pt x="272" y="152"/>
                  </a:lnTo>
                  <a:lnTo>
                    <a:pt x="264" y="48"/>
                  </a:lnTo>
                  <a:lnTo>
                    <a:pt x="262" y="20"/>
                  </a:lnTo>
                  <a:lnTo>
                    <a:pt x="260" y="12"/>
                  </a:lnTo>
                  <a:lnTo>
                    <a:pt x="260" y="12"/>
                  </a:lnTo>
                  <a:lnTo>
                    <a:pt x="224" y="86"/>
                  </a:lnTo>
                  <a:lnTo>
                    <a:pt x="154" y="234"/>
                  </a:lnTo>
                  <a:lnTo>
                    <a:pt x="78" y="390"/>
                  </a:lnTo>
                  <a:lnTo>
                    <a:pt x="48" y="448"/>
                  </a:lnTo>
                  <a:lnTo>
                    <a:pt x="28" y="486"/>
                  </a:lnTo>
                  <a:lnTo>
                    <a:pt x="28" y="486"/>
                  </a:lnTo>
                  <a:lnTo>
                    <a:pt x="22" y="486"/>
                  </a:lnTo>
                  <a:lnTo>
                    <a:pt x="16" y="490"/>
                  </a:lnTo>
                  <a:lnTo>
                    <a:pt x="14" y="494"/>
                  </a:lnTo>
                  <a:lnTo>
                    <a:pt x="12" y="500"/>
                  </a:lnTo>
                  <a:lnTo>
                    <a:pt x="12" y="508"/>
                  </a:lnTo>
                  <a:lnTo>
                    <a:pt x="14" y="518"/>
                  </a:lnTo>
                  <a:lnTo>
                    <a:pt x="14" y="518"/>
                  </a:lnTo>
                  <a:lnTo>
                    <a:pt x="28" y="530"/>
                  </a:lnTo>
                  <a:lnTo>
                    <a:pt x="40" y="534"/>
                  </a:lnTo>
                  <a:lnTo>
                    <a:pt x="50" y="538"/>
                  </a:lnTo>
                  <a:lnTo>
                    <a:pt x="56" y="538"/>
                  </a:lnTo>
                  <a:lnTo>
                    <a:pt x="56" y="538"/>
                  </a:lnTo>
                  <a:lnTo>
                    <a:pt x="54" y="536"/>
                  </a:lnTo>
                  <a:lnTo>
                    <a:pt x="52" y="536"/>
                  </a:lnTo>
                  <a:lnTo>
                    <a:pt x="54" y="536"/>
                  </a:lnTo>
                  <a:lnTo>
                    <a:pt x="54" y="536"/>
                  </a:lnTo>
                  <a:lnTo>
                    <a:pt x="112" y="540"/>
                  </a:lnTo>
                  <a:lnTo>
                    <a:pt x="112" y="540"/>
                  </a:lnTo>
                  <a:lnTo>
                    <a:pt x="126" y="540"/>
                  </a:lnTo>
                  <a:lnTo>
                    <a:pt x="126" y="540"/>
                  </a:lnTo>
                  <a:lnTo>
                    <a:pt x="122" y="560"/>
                  </a:lnTo>
                  <a:lnTo>
                    <a:pt x="118" y="582"/>
                  </a:lnTo>
                  <a:lnTo>
                    <a:pt x="118" y="582"/>
                  </a:lnTo>
                  <a:lnTo>
                    <a:pt x="118" y="606"/>
                  </a:lnTo>
                  <a:lnTo>
                    <a:pt x="116" y="632"/>
                  </a:lnTo>
                  <a:lnTo>
                    <a:pt x="116" y="632"/>
                  </a:lnTo>
                  <a:lnTo>
                    <a:pt x="116" y="628"/>
                  </a:lnTo>
                  <a:lnTo>
                    <a:pt x="116" y="628"/>
                  </a:lnTo>
                  <a:lnTo>
                    <a:pt x="118" y="628"/>
                  </a:lnTo>
                  <a:lnTo>
                    <a:pt x="118" y="628"/>
                  </a:lnTo>
                  <a:lnTo>
                    <a:pt x="116" y="640"/>
                  </a:lnTo>
                  <a:lnTo>
                    <a:pt x="114" y="648"/>
                  </a:lnTo>
                  <a:lnTo>
                    <a:pt x="110" y="668"/>
                  </a:lnTo>
                  <a:lnTo>
                    <a:pt x="114" y="674"/>
                  </a:lnTo>
                  <a:lnTo>
                    <a:pt x="114" y="674"/>
                  </a:lnTo>
                  <a:lnTo>
                    <a:pt x="108" y="722"/>
                  </a:lnTo>
                  <a:lnTo>
                    <a:pt x="104" y="760"/>
                  </a:lnTo>
                  <a:lnTo>
                    <a:pt x="104" y="762"/>
                  </a:lnTo>
                  <a:lnTo>
                    <a:pt x="104" y="762"/>
                  </a:lnTo>
                  <a:lnTo>
                    <a:pt x="102" y="798"/>
                  </a:lnTo>
                  <a:lnTo>
                    <a:pt x="100" y="816"/>
                  </a:lnTo>
                  <a:lnTo>
                    <a:pt x="96" y="832"/>
                  </a:lnTo>
                  <a:lnTo>
                    <a:pt x="96" y="832"/>
                  </a:lnTo>
                  <a:lnTo>
                    <a:pt x="98" y="844"/>
                  </a:lnTo>
                  <a:lnTo>
                    <a:pt x="98" y="858"/>
                  </a:lnTo>
                  <a:lnTo>
                    <a:pt x="98" y="858"/>
                  </a:lnTo>
                  <a:lnTo>
                    <a:pt x="96" y="860"/>
                  </a:lnTo>
                  <a:lnTo>
                    <a:pt x="94" y="866"/>
                  </a:lnTo>
                  <a:lnTo>
                    <a:pt x="94" y="882"/>
                  </a:lnTo>
                  <a:lnTo>
                    <a:pt x="92" y="902"/>
                  </a:lnTo>
                  <a:lnTo>
                    <a:pt x="90" y="912"/>
                  </a:lnTo>
                  <a:lnTo>
                    <a:pt x="88" y="918"/>
                  </a:lnTo>
                  <a:lnTo>
                    <a:pt x="90" y="950"/>
                  </a:lnTo>
                  <a:lnTo>
                    <a:pt x="90" y="950"/>
                  </a:lnTo>
                  <a:lnTo>
                    <a:pt x="88" y="958"/>
                  </a:lnTo>
                  <a:lnTo>
                    <a:pt x="86" y="974"/>
                  </a:lnTo>
                  <a:lnTo>
                    <a:pt x="82" y="1002"/>
                  </a:lnTo>
                  <a:lnTo>
                    <a:pt x="82" y="1002"/>
                  </a:lnTo>
                  <a:lnTo>
                    <a:pt x="82" y="1002"/>
                  </a:lnTo>
                  <a:lnTo>
                    <a:pt x="82" y="1002"/>
                  </a:lnTo>
                  <a:lnTo>
                    <a:pt x="84" y="1010"/>
                  </a:lnTo>
                  <a:lnTo>
                    <a:pt x="82" y="1038"/>
                  </a:lnTo>
                  <a:lnTo>
                    <a:pt x="82" y="1038"/>
                  </a:lnTo>
                  <a:lnTo>
                    <a:pt x="80" y="1056"/>
                  </a:lnTo>
                  <a:lnTo>
                    <a:pt x="78" y="1078"/>
                  </a:lnTo>
                  <a:lnTo>
                    <a:pt x="74" y="1096"/>
                  </a:lnTo>
                  <a:lnTo>
                    <a:pt x="76" y="1094"/>
                  </a:lnTo>
                  <a:lnTo>
                    <a:pt x="76" y="1094"/>
                  </a:lnTo>
                  <a:lnTo>
                    <a:pt x="72" y="1136"/>
                  </a:lnTo>
                  <a:lnTo>
                    <a:pt x="70" y="1156"/>
                  </a:lnTo>
                  <a:lnTo>
                    <a:pt x="72" y="1162"/>
                  </a:lnTo>
                  <a:lnTo>
                    <a:pt x="72" y="1166"/>
                  </a:lnTo>
                  <a:lnTo>
                    <a:pt x="72" y="1166"/>
                  </a:lnTo>
                  <a:lnTo>
                    <a:pt x="70" y="1190"/>
                  </a:lnTo>
                  <a:lnTo>
                    <a:pt x="66" y="1208"/>
                  </a:lnTo>
                  <a:lnTo>
                    <a:pt x="66" y="1236"/>
                  </a:lnTo>
                  <a:lnTo>
                    <a:pt x="66" y="1232"/>
                  </a:lnTo>
                  <a:lnTo>
                    <a:pt x="66" y="1232"/>
                  </a:lnTo>
                  <a:lnTo>
                    <a:pt x="68" y="1232"/>
                  </a:lnTo>
                  <a:lnTo>
                    <a:pt x="68" y="1236"/>
                  </a:lnTo>
                  <a:lnTo>
                    <a:pt x="66" y="1248"/>
                  </a:lnTo>
                  <a:lnTo>
                    <a:pt x="66" y="1262"/>
                  </a:lnTo>
                  <a:lnTo>
                    <a:pt x="64" y="1276"/>
                  </a:lnTo>
                  <a:lnTo>
                    <a:pt x="64" y="1266"/>
                  </a:lnTo>
                  <a:lnTo>
                    <a:pt x="64" y="1266"/>
                  </a:lnTo>
                  <a:lnTo>
                    <a:pt x="60" y="1284"/>
                  </a:lnTo>
                  <a:lnTo>
                    <a:pt x="62" y="1280"/>
                  </a:lnTo>
                  <a:lnTo>
                    <a:pt x="62" y="1280"/>
                  </a:lnTo>
                  <a:lnTo>
                    <a:pt x="60" y="1292"/>
                  </a:lnTo>
                  <a:lnTo>
                    <a:pt x="58" y="1302"/>
                  </a:lnTo>
                  <a:lnTo>
                    <a:pt x="58" y="1302"/>
                  </a:lnTo>
                  <a:lnTo>
                    <a:pt x="58" y="1302"/>
                  </a:lnTo>
                  <a:lnTo>
                    <a:pt x="58" y="1304"/>
                  </a:lnTo>
                  <a:lnTo>
                    <a:pt x="60" y="1310"/>
                  </a:lnTo>
                  <a:lnTo>
                    <a:pt x="58" y="1332"/>
                  </a:lnTo>
                  <a:lnTo>
                    <a:pt x="58" y="1332"/>
                  </a:lnTo>
                  <a:lnTo>
                    <a:pt x="58" y="1326"/>
                  </a:lnTo>
                  <a:lnTo>
                    <a:pt x="58" y="1328"/>
                  </a:lnTo>
                  <a:lnTo>
                    <a:pt x="56" y="1332"/>
                  </a:lnTo>
                  <a:lnTo>
                    <a:pt x="56" y="1332"/>
                  </a:lnTo>
                  <a:lnTo>
                    <a:pt x="56" y="1342"/>
                  </a:lnTo>
                  <a:lnTo>
                    <a:pt x="56" y="1364"/>
                  </a:lnTo>
                  <a:lnTo>
                    <a:pt x="56" y="1390"/>
                  </a:lnTo>
                  <a:lnTo>
                    <a:pt x="52" y="1418"/>
                  </a:lnTo>
                  <a:lnTo>
                    <a:pt x="52" y="1418"/>
                  </a:lnTo>
                  <a:lnTo>
                    <a:pt x="50" y="1424"/>
                  </a:lnTo>
                  <a:lnTo>
                    <a:pt x="50" y="1426"/>
                  </a:lnTo>
                  <a:lnTo>
                    <a:pt x="48" y="1426"/>
                  </a:lnTo>
                  <a:lnTo>
                    <a:pt x="48" y="1426"/>
                  </a:lnTo>
                  <a:lnTo>
                    <a:pt x="48" y="1446"/>
                  </a:lnTo>
                  <a:lnTo>
                    <a:pt x="46" y="1468"/>
                  </a:lnTo>
                  <a:lnTo>
                    <a:pt x="44" y="1488"/>
                  </a:lnTo>
                  <a:lnTo>
                    <a:pt x="42" y="1502"/>
                  </a:lnTo>
                  <a:lnTo>
                    <a:pt x="42" y="1502"/>
                  </a:lnTo>
                  <a:lnTo>
                    <a:pt x="46" y="1490"/>
                  </a:lnTo>
                  <a:lnTo>
                    <a:pt x="48" y="1488"/>
                  </a:lnTo>
                  <a:lnTo>
                    <a:pt x="48" y="1488"/>
                  </a:lnTo>
                  <a:lnTo>
                    <a:pt x="46" y="1510"/>
                  </a:lnTo>
                  <a:lnTo>
                    <a:pt x="42" y="1530"/>
                  </a:lnTo>
                  <a:lnTo>
                    <a:pt x="42" y="1530"/>
                  </a:lnTo>
                  <a:lnTo>
                    <a:pt x="42" y="1538"/>
                  </a:lnTo>
                  <a:lnTo>
                    <a:pt x="44" y="1538"/>
                  </a:lnTo>
                  <a:lnTo>
                    <a:pt x="46" y="1534"/>
                  </a:lnTo>
                  <a:lnTo>
                    <a:pt x="48" y="1534"/>
                  </a:lnTo>
                  <a:lnTo>
                    <a:pt x="48" y="1536"/>
                  </a:lnTo>
                  <a:lnTo>
                    <a:pt x="48" y="1536"/>
                  </a:lnTo>
                  <a:lnTo>
                    <a:pt x="46" y="1550"/>
                  </a:lnTo>
                  <a:lnTo>
                    <a:pt x="46" y="1552"/>
                  </a:lnTo>
                  <a:lnTo>
                    <a:pt x="44" y="1550"/>
                  </a:lnTo>
                  <a:lnTo>
                    <a:pt x="44" y="1550"/>
                  </a:lnTo>
                  <a:lnTo>
                    <a:pt x="42" y="1550"/>
                  </a:lnTo>
                  <a:lnTo>
                    <a:pt x="42" y="1560"/>
                  </a:lnTo>
                  <a:lnTo>
                    <a:pt x="42" y="1560"/>
                  </a:lnTo>
                  <a:lnTo>
                    <a:pt x="36" y="1632"/>
                  </a:lnTo>
                  <a:lnTo>
                    <a:pt x="30" y="1704"/>
                  </a:lnTo>
                  <a:lnTo>
                    <a:pt x="24" y="1774"/>
                  </a:lnTo>
                  <a:lnTo>
                    <a:pt x="22" y="1804"/>
                  </a:lnTo>
                  <a:lnTo>
                    <a:pt x="22" y="1834"/>
                  </a:lnTo>
                  <a:lnTo>
                    <a:pt x="22" y="1834"/>
                  </a:lnTo>
                  <a:lnTo>
                    <a:pt x="22" y="1832"/>
                  </a:lnTo>
                  <a:lnTo>
                    <a:pt x="24" y="1832"/>
                  </a:lnTo>
                  <a:lnTo>
                    <a:pt x="24" y="1834"/>
                  </a:lnTo>
                  <a:lnTo>
                    <a:pt x="26" y="1834"/>
                  </a:lnTo>
                  <a:lnTo>
                    <a:pt x="26" y="1834"/>
                  </a:lnTo>
                  <a:lnTo>
                    <a:pt x="24" y="1848"/>
                  </a:lnTo>
                  <a:lnTo>
                    <a:pt x="22" y="1862"/>
                  </a:lnTo>
                  <a:lnTo>
                    <a:pt x="20" y="1872"/>
                  </a:lnTo>
                  <a:lnTo>
                    <a:pt x="20" y="1886"/>
                  </a:lnTo>
                  <a:lnTo>
                    <a:pt x="20" y="1886"/>
                  </a:lnTo>
                  <a:lnTo>
                    <a:pt x="22" y="1876"/>
                  </a:lnTo>
                  <a:lnTo>
                    <a:pt x="24" y="1874"/>
                  </a:lnTo>
                  <a:lnTo>
                    <a:pt x="24" y="1874"/>
                  </a:lnTo>
                  <a:lnTo>
                    <a:pt x="24" y="1874"/>
                  </a:lnTo>
                  <a:lnTo>
                    <a:pt x="20" y="1890"/>
                  </a:lnTo>
                  <a:lnTo>
                    <a:pt x="18" y="1914"/>
                  </a:lnTo>
                  <a:lnTo>
                    <a:pt x="14" y="1938"/>
                  </a:lnTo>
                  <a:lnTo>
                    <a:pt x="12" y="1954"/>
                  </a:lnTo>
                  <a:lnTo>
                    <a:pt x="14" y="1956"/>
                  </a:lnTo>
                  <a:lnTo>
                    <a:pt x="14" y="1956"/>
                  </a:lnTo>
                  <a:lnTo>
                    <a:pt x="8" y="2008"/>
                  </a:lnTo>
                  <a:lnTo>
                    <a:pt x="6" y="2030"/>
                  </a:lnTo>
                  <a:lnTo>
                    <a:pt x="8" y="2044"/>
                  </a:lnTo>
                  <a:lnTo>
                    <a:pt x="8" y="2044"/>
                  </a:lnTo>
                  <a:lnTo>
                    <a:pt x="8" y="2042"/>
                  </a:lnTo>
                  <a:lnTo>
                    <a:pt x="8" y="2042"/>
                  </a:lnTo>
                  <a:lnTo>
                    <a:pt x="8" y="2042"/>
                  </a:lnTo>
                  <a:lnTo>
                    <a:pt x="6" y="2060"/>
                  </a:lnTo>
                  <a:lnTo>
                    <a:pt x="4" y="2076"/>
                  </a:lnTo>
                  <a:lnTo>
                    <a:pt x="2" y="2118"/>
                  </a:lnTo>
                  <a:lnTo>
                    <a:pt x="2" y="2118"/>
                  </a:lnTo>
                  <a:lnTo>
                    <a:pt x="4" y="2126"/>
                  </a:lnTo>
                  <a:lnTo>
                    <a:pt x="4" y="2134"/>
                  </a:lnTo>
                  <a:lnTo>
                    <a:pt x="2" y="2160"/>
                  </a:lnTo>
                  <a:lnTo>
                    <a:pt x="2" y="2184"/>
                  </a:lnTo>
                  <a:lnTo>
                    <a:pt x="2" y="2194"/>
                  </a:lnTo>
                  <a:lnTo>
                    <a:pt x="4" y="2200"/>
                  </a:lnTo>
                  <a:lnTo>
                    <a:pt x="4" y="2200"/>
                  </a:lnTo>
                  <a:lnTo>
                    <a:pt x="2" y="2250"/>
                  </a:lnTo>
                  <a:lnTo>
                    <a:pt x="0" y="2288"/>
                  </a:lnTo>
                  <a:lnTo>
                    <a:pt x="0" y="2288"/>
                  </a:lnTo>
                  <a:lnTo>
                    <a:pt x="0" y="2324"/>
                  </a:lnTo>
                  <a:lnTo>
                    <a:pt x="0" y="2324"/>
                  </a:lnTo>
                  <a:lnTo>
                    <a:pt x="0" y="2334"/>
                  </a:lnTo>
                  <a:lnTo>
                    <a:pt x="2" y="2346"/>
                  </a:lnTo>
                  <a:lnTo>
                    <a:pt x="2" y="2346"/>
                  </a:lnTo>
                  <a:lnTo>
                    <a:pt x="4" y="2354"/>
                  </a:lnTo>
                  <a:lnTo>
                    <a:pt x="8" y="2360"/>
                  </a:lnTo>
                  <a:lnTo>
                    <a:pt x="8" y="2360"/>
                  </a:lnTo>
                  <a:lnTo>
                    <a:pt x="10" y="2362"/>
                  </a:lnTo>
                  <a:lnTo>
                    <a:pt x="16" y="2366"/>
                  </a:lnTo>
                  <a:lnTo>
                    <a:pt x="24" y="2368"/>
                  </a:lnTo>
                  <a:lnTo>
                    <a:pt x="36" y="2366"/>
                  </a:lnTo>
                  <a:lnTo>
                    <a:pt x="36" y="2366"/>
                  </a:lnTo>
                  <a:lnTo>
                    <a:pt x="30" y="2364"/>
                  </a:lnTo>
                  <a:lnTo>
                    <a:pt x="36" y="2364"/>
                  </a:lnTo>
                  <a:lnTo>
                    <a:pt x="56" y="2360"/>
                  </a:lnTo>
                  <a:lnTo>
                    <a:pt x="52" y="2364"/>
                  </a:lnTo>
                  <a:lnTo>
                    <a:pt x="52" y="2364"/>
                  </a:lnTo>
                  <a:lnTo>
                    <a:pt x="106" y="2356"/>
                  </a:lnTo>
                  <a:lnTo>
                    <a:pt x="138" y="2352"/>
                  </a:lnTo>
                  <a:lnTo>
                    <a:pt x="170" y="2352"/>
                  </a:lnTo>
                  <a:lnTo>
                    <a:pt x="170" y="2352"/>
                  </a:lnTo>
                  <a:lnTo>
                    <a:pt x="174" y="2350"/>
                  </a:lnTo>
                  <a:lnTo>
                    <a:pt x="174" y="2348"/>
                  </a:lnTo>
                  <a:lnTo>
                    <a:pt x="176" y="2348"/>
                  </a:lnTo>
                  <a:lnTo>
                    <a:pt x="180" y="2346"/>
                  </a:lnTo>
                  <a:lnTo>
                    <a:pt x="190" y="2348"/>
                  </a:lnTo>
                  <a:lnTo>
                    <a:pt x="190" y="2348"/>
                  </a:lnTo>
                  <a:lnTo>
                    <a:pt x="208" y="2344"/>
                  </a:lnTo>
                  <a:lnTo>
                    <a:pt x="208" y="2344"/>
                  </a:lnTo>
                  <a:lnTo>
                    <a:pt x="240" y="2344"/>
                  </a:lnTo>
                  <a:lnTo>
                    <a:pt x="274" y="2342"/>
                  </a:lnTo>
                  <a:lnTo>
                    <a:pt x="274" y="2342"/>
                  </a:lnTo>
                  <a:lnTo>
                    <a:pt x="278" y="2338"/>
                  </a:lnTo>
                  <a:lnTo>
                    <a:pt x="284" y="2336"/>
                  </a:lnTo>
                  <a:lnTo>
                    <a:pt x="292" y="2336"/>
                  </a:lnTo>
                  <a:lnTo>
                    <a:pt x="292" y="2336"/>
                  </a:lnTo>
                  <a:lnTo>
                    <a:pt x="316" y="2336"/>
                  </a:lnTo>
                  <a:lnTo>
                    <a:pt x="332" y="2336"/>
                  </a:lnTo>
                  <a:lnTo>
                    <a:pt x="332" y="2336"/>
                  </a:lnTo>
                  <a:lnTo>
                    <a:pt x="334" y="2336"/>
                  </a:lnTo>
                  <a:lnTo>
                    <a:pt x="338" y="2334"/>
                  </a:lnTo>
                  <a:lnTo>
                    <a:pt x="346" y="2330"/>
                  </a:lnTo>
                  <a:lnTo>
                    <a:pt x="346" y="2330"/>
                  </a:lnTo>
                  <a:lnTo>
                    <a:pt x="350" y="2324"/>
                  </a:lnTo>
                  <a:lnTo>
                    <a:pt x="352" y="2320"/>
                  </a:lnTo>
                  <a:lnTo>
                    <a:pt x="352" y="2320"/>
                  </a:lnTo>
                  <a:lnTo>
                    <a:pt x="354" y="2308"/>
                  </a:lnTo>
                  <a:lnTo>
                    <a:pt x="354" y="2308"/>
                  </a:lnTo>
                  <a:lnTo>
                    <a:pt x="358" y="2270"/>
                  </a:lnTo>
                  <a:lnTo>
                    <a:pt x="360" y="2232"/>
                  </a:lnTo>
                  <a:lnTo>
                    <a:pt x="358" y="2238"/>
                  </a:lnTo>
                  <a:lnTo>
                    <a:pt x="358" y="2238"/>
                  </a:lnTo>
                  <a:lnTo>
                    <a:pt x="358" y="2214"/>
                  </a:lnTo>
                  <a:lnTo>
                    <a:pt x="360" y="2184"/>
                  </a:lnTo>
                  <a:lnTo>
                    <a:pt x="360" y="2184"/>
                  </a:lnTo>
                  <a:lnTo>
                    <a:pt x="358" y="2186"/>
                  </a:lnTo>
                  <a:lnTo>
                    <a:pt x="358" y="2186"/>
                  </a:lnTo>
                  <a:lnTo>
                    <a:pt x="356" y="2186"/>
                  </a:lnTo>
                  <a:lnTo>
                    <a:pt x="356" y="2186"/>
                  </a:lnTo>
                  <a:lnTo>
                    <a:pt x="356" y="2186"/>
                  </a:lnTo>
                  <a:lnTo>
                    <a:pt x="358" y="2168"/>
                  </a:lnTo>
                  <a:lnTo>
                    <a:pt x="360" y="2150"/>
                  </a:lnTo>
                  <a:lnTo>
                    <a:pt x="360" y="2132"/>
                  </a:lnTo>
                  <a:lnTo>
                    <a:pt x="362" y="2120"/>
                  </a:lnTo>
                  <a:lnTo>
                    <a:pt x="360" y="2070"/>
                  </a:lnTo>
                  <a:close/>
                  <a:moveTo>
                    <a:pt x="286" y="394"/>
                  </a:moveTo>
                  <a:lnTo>
                    <a:pt x="286" y="394"/>
                  </a:lnTo>
                  <a:lnTo>
                    <a:pt x="284" y="376"/>
                  </a:lnTo>
                  <a:lnTo>
                    <a:pt x="284" y="376"/>
                  </a:lnTo>
                  <a:lnTo>
                    <a:pt x="286" y="384"/>
                  </a:lnTo>
                  <a:lnTo>
                    <a:pt x="286" y="394"/>
                  </a:lnTo>
                  <a:lnTo>
                    <a:pt x="286" y="394"/>
                  </a:lnTo>
                  <a:close/>
                  <a:moveTo>
                    <a:pt x="306" y="828"/>
                  </a:moveTo>
                  <a:lnTo>
                    <a:pt x="306" y="828"/>
                  </a:lnTo>
                  <a:lnTo>
                    <a:pt x="302" y="760"/>
                  </a:lnTo>
                  <a:lnTo>
                    <a:pt x="302" y="760"/>
                  </a:lnTo>
                  <a:lnTo>
                    <a:pt x="304" y="762"/>
                  </a:lnTo>
                  <a:lnTo>
                    <a:pt x="304" y="762"/>
                  </a:lnTo>
                  <a:lnTo>
                    <a:pt x="306" y="798"/>
                  </a:lnTo>
                  <a:lnTo>
                    <a:pt x="306" y="828"/>
                  </a:lnTo>
                  <a:lnTo>
                    <a:pt x="306" y="828"/>
                  </a:lnTo>
                  <a:close/>
                  <a:moveTo>
                    <a:pt x="302" y="738"/>
                  </a:moveTo>
                  <a:lnTo>
                    <a:pt x="302" y="738"/>
                  </a:lnTo>
                  <a:lnTo>
                    <a:pt x="300" y="714"/>
                  </a:lnTo>
                  <a:lnTo>
                    <a:pt x="302" y="712"/>
                  </a:lnTo>
                  <a:lnTo>
                    <a:pt x="302" y="712"/>
                  </a:lnTo>
                  <a:lnTo>
                    <a:pt x="302" y="728"/>
                  </a:lnTo>
                  <a:lnTo>
                    <a:pt x="302" y="738"/>
                  </a:lnTo>
                  <a:lnTo>
                    <a:pt x="302" y="738"/>
                  </a:lnTo>
                  <a:close/>
                  <a:moveTo>
                    <a:pt x="340" y="1670"/>
                  </a:moveTo>
                  <a:lnTo>
                    <a:pt x="340" y="1670"/>
                  </a:lnTo>
                  <a:lnTo>
                    <a:pt x="338" y="1682"/>
                  </a:lnTo>
                  <a:lnTo>
                    <a:pt x="338" y="1682"/>
                  </a:lnTo>
                  <a:lnTo>
                    <a:pt x="338" y="1670"/>
                  </a:lnTo>
                  <a:lnTo>
                    <a:pt x="338" y="1670"/>
                  </a:lnTo>
                  <a:lnTo>
                    <a:pt x="338" y="1668"/>
                  </a:lnTo>
                  <a:lnTo>
                    <a:pt x="340" y="1670"/>
                  </a:lnTo>
                  <a:lnTo>
                    <a:pt x="340" y="1670"/>
                  </a:lnTo>
                  <a:close/>
                  <a:moveTo>
                    <a:pt x="332" y="1418"/>
                  </a:moveTo>
                  <a:lnTo>
                    <a:pt x="332" y="1418"/>
                  </a:lnTo>
                  <a:lnTo>
                    <a:pt x="332" y="1452"/>
                  </a:lnTo>
                  <a:lnTo>
                    <a:pt x="332" y="1452"/>
                  </a:lnTo>
                  <a:lnTo>
                    <a:pt x="330" y="1458"/>
                  </a:lnTo>
                  <a:lnTo>
                    <a:pt x="330" y="1458"/>
                  </a:lnTo>
                  <a:lnTo>
                    <a:pt x="330" y="1430"/>
                  </a:lnTo>
                  <a:lnTo>
                    <a:pt x="330" y="1430"/>
                  </a:lnTo>
                  <a:lnTo>
                    <a:pt x="332" y="1418"/>
                  </a:lnTo>
                  <a:lnTo>
                    <a:pt x="332" y="1418"/>
                  </a:lnTo>
                  <a:close/>
                  <a:moveTo>
                    <a:pt x="324" y="1224"/>
                  </a:moveTo>
                  <a:lnTo>
                    <a:pt x="324" y="1224"/>
                  </a:lnTo>
                  <a:lnTo>
                    <a:pt x="322" y="1230"/>
                  </a:lnTo>
                  <a:lnTo>
                    <a:pt x="322" y="1230"/>
                  </a:lnTo>
                  <a:lnTo>
                    <a:pt x="322" y="1222"/>
                  </a:lnTo>
                  <a:lnTo>
                    <a:pt x="322" y="1222"/>
                  </a:lnTo>
                  <a:lnTo>
                    <a:pt x="324" y="1224"/>
                  </a:lnTo>
                  <a:lnTo>
                    <a:pt x="324" y="1224"/>
                  </a:lnTo>
                  <a:close/>
                  <a:moveTo>
                    <a:pt x="300" y="682"/>
                  </a:moveTo>
                  <a:lnTo>
                    <a:pt x="300" y="682"/>
                  </a:lnTo>
                  <a:lnTo>
                    <a:pt x="302" y="672"/>
                  </a:lnTo>
                  <a:lnTo>
                    <a:pt x="304" y="658"/>
                  </a:lnTo>
                  <a:lnTo>
                    <a:pt x="304" y="658"/>
                  </a:lnTo>
                  <a:lnTo>
                    <a:pt x="306" y="678"/>
                  </a:lnTo>
                  <a:lnTo>
                    <a:pt x="306" y="688"/>
                  </a:lnTo>
                  <a:lnTo>
                    <a:pt x="306" y="700"/>
                  </a:lnTo>
                  <a:lnTo>
                    <a:pt x="308" y="714"/>
                  </a:lnTo>
                  <a:lnTo>
                    <a:pt x="308" y="714"/>
                  </a:lnTo>
                  <a:lnTo>
                    <a:pt x="306" y="722"/>
                  </a:lnTo>
                  <a:lnTo>
                    <a:pt x="304" y="718"/>
                  </a:lnTo>
                  <a:lnTo>
                    <a:pt x="302" y="706"/>
                  </a:lnTo>
                  <a:lnTo>
                    <a:pt x="300" y="694"/>
                  </a:lnTo>
                  <a:lnTo>
                    <a:pt x="300" y="700"/>
                  </a:lnTo>
                  <a:lnTo>
                    <a:pt x="300" y="700"/>
                  </a:lnTo>
                  <a:lnTo>
                    <a:pt x="298" y="656"/>
                  </a:lnTo>
                  <a:lnTo>
                    <a:pt x="298" y="656"/>
                  </a:lnTo>
                  <a:lnTo>
                    <a:pt x="300" y="682"/>
                  </a:lnTo>
                  <a:lnTo>
                    <a:pt x="300" y="682"/>
                  </a:lnTo>
                  <a:close/>
                  <a:moveTo>
                    <a:pt x="292" y="414"/>
                  </a:moveTo>
                  <a:lnTo>
                    <a:pt x="292" y="414"/>
                  </a:lnTo>
                  <a:lnTo>
                    <a:pt x="292" y="462"/>
                  </a:lnTo>
                  <a:lnTo>
                    <a:pt x="292" y="518"/>
                  </a:lnTo>
                  <a:lnTo>
                    <a:pt x="292" y="518"/>
                  </a:lnTo>
                  <a:lnTo>
                    <a:pt x="294" y="548"/>
                  </a:lnTo>
                  <a:lnTo>
                    <a:pt x="296" y="574"/>
                  </a:lnTo>
                  <a:lnTo>
                    <a:pt x="296" y="622"/>
                  </a:lnTo>
                  <a:lnTo>
                    <a:pt x="296" y="622"/>
                  </a:lnTo>
                  <a:lnTo>
                    <a:pt x="286" y="420"/>
                  </a:lnTo>
                  <a:lnTo>
                    <a:pt x="286" y="420"/>
                  </a:lnTo>
                  <a:lnTo>
                    <a:pt x="290" y="416"/>
                  </a:lnTo>
                  <a:lnTo>
                    <a:pt x="292" y="414"/>
                  </a:lnTo>
                  <a:lnTo>
                    <a:pt x="292" y="414"/>
                  </a:lnTo>
                  <a:close/>
                  <a:moveTo>
                    <a:pt x="284" y="280"/>
                  </a:moveTo>
                  <a:lnTo>
                    <a:pt x="284" y="280"/>
                  </a:lnTo>
                  <a:lnTo>
                    <a:pt x="286" y="266"/>
                  </a:lnTo>
                  <a:lnTo>
                    <a:pt x="286" y="266"/>
                  </a:lnTo>
                  <a:lnTo>
                    <a:pt x="286" y="268"/>
                  </a:lnTo>
                  <a:lnTo>
                    <a:pt x="288" y="280"/>
                  </a:lnTo>
                  <a:lnTo>
                    <a:pt x="288" y="280"/>
                  </a:lnTo>
                  <a:lnTo>
                    <a:pt x="286" y="286"/>
                  </a:lnTo>
                  <a:lnTo>
                    <a:pt x="286" y="294"/>
                  </a:lnTo>
                  <a:lnTo>
                    <a:pt x="284" y="318"/>
                  </a:lnTo>
                  <a:lnTo>
                    <a:pt x="284" y="344"/>
                  </a:lnTo>
                  <a:lnTo>
                    <a:pt x="284" y="364"/>
                  </a:lnTo>
                  <a:lnTo>
                    <a:pt x="284" y="364"/>
                  </a:lnTo>
                  <a:lnTo>
                    <a:pt x="276" y="220"/>
                  </a:lnTo>
                  <a:lnTo>
                    <a:pt x="276" y="220"/>
                  </a:lnTo>
                  <a:lnTo>
                    <a:pt x="282" y="244"/>
                  </a:lnTo>
                  <a:lnTo>
                    <a:pt x="284" y="260"/>
                  </a:lnTo>
                  <a:lnTo>
                    <a:pt x="284" y="280"/>
                  </a:lnTo>
                  <a:lnTo>
                    <a:pt x="284" y="280"/>
                  </a:lnTo>
                  <a:close/>
                  <a:moveTo>
                    <a:pt x="278" y="182"/>
                  </a:moveTo>
                  <a:lnTo>
                    <a:pt x="276" y="190"/>
                  </a:lnTo>
                  <a:lnTo>
                    <a:pt x="276" y="190"/>
                  </a:lnTo>
                  <a:lnTo>
                    <a:pt x="278" y="198"/>
                  </a:lnTo>
                  <a:lnTo>
                    <a:pt x="278" y="198"/>
                  </a:lnTo>
                  <a:lnTo>
                    <a:pt x="278" y="206"/>
                  </a:lnTo>
                  <a:lnTo>
                    <a:pt x="278" y="208"/>
                  </a:lnTo>
                  <a:lnTo>
                    <a:pt x="274" y="206"/>
                  </a:lnTo>
                  <a:lnTo>
                    <a:pt x="274" y="206"/>
                  </a:lnTo>
                  <a:lnTo>
                    <a:pt x="274" y="190"/>
                  </a:lnTo>
                  <a:lnTo>
                    <a:pt x="274" y="190"/>
                  </a:lnTo>
                  <a:lnTo>
                    <a:pt x="276" y="182"/>
                  </a:lnTo>
                  <a:lnTo>
                    <a:pt x="276" y="180"/>
                  </a:lnTo>
                  <a:lnTo>
                    <a:pt x="278" y="182"/>
                  </a:lnTo>
                  <a:lnTo>
                    <a:pt x="278" y="18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39" name="Freeform 35"/>
            <p:cNvSpPr>
              <a:spLocks noEditPoints="1"/>
            </p:cNvSpPr>
            <p:nvPr userDrawn="1"/>
          </p:nvSpPr>
          <p:spPr bwMode="gray">
            <a:xfrm>
              <a:off x="1308" y="164"/>
              <a:ext cx="2698" cy="3852"/>
            </a:xfrm>
            <a:custGeom>
              <a:avLst/>
              <a:gdLst>
                <a:gd name="T0" fmla="*/ 2470 w 2698"/>
                <a:gd name="T1" fmla="*/ 2818 h 3852"/>
                <a:gd name="T2" fmla="*/ 2364 w 2698"/>
                <a:gd name="T3" fmla="*/ 1990 h 3852"/>
                <a:gd name="T4" fmla="*/ 2236 w 2698"/>
                <a:gd name="T5" fmla="*/ 1398 h 3852"/>
                <a:gd name="T6" fmla="*/ 1874 w 2698"/>
                <a:gd name="T7" fmla="*/ 934 h 3852"/>
                <a:gd name="T8" fmla="*/ 1858 w 2698"/>
                <a:gd name="T9" fmla="*/ 324 h 3852"/>
                <a:gd name="T10" fmla="*/ 1302 w 2698"/>
                <a:gd name="T11" fmla="*/ 452 h 3852"/>
                <a:gd name="T12" fmla="*/ 1288 w 2698"/>
                <a:gd name="T13" fmla="*/ 1164 h 3852"/>
                <a:gd name="T14" fmla="*/ 1152 w 2698"/>
                <a:gd name="T15" fmla="*/ 740 h 3852"/>
                <a:gd name="T16" fmla="*/ 658 w 2698"/>
                <a:gd name="T17" fmla="*/ 842 h 3852"/>
                <a:gd name="T18" fmla="*/ 450 w 2698"/>
                <a:gd name="T19" fmla="*/ 1362 h 3852"/>
                <a:gd name="T20" fmla="*/ 278 w 2698"/>
                <a:gd name="T21" fmla="*/ 1950 h 3852"/>
                <a:gd name="T22" fmla="*/ 192 w 2698"/>
                <a:gd name="T23" fmla="*/ 2832 h 3852"/>
                <a:gd name="T24" fmla="*/ 18 w 2698"/>
                <a:gd name="T25" fmla="*/ 3796 h 3852"/>
                <a:gd name="T26" fmla="*/ 460 w 2698"/>
                <a:gd name="T27" fmla="*/ 3152 h 3852"/>
                <a:gd name="T28" fmla="*/ 580 w 2698"/>
                <a:gd name="T29" fmla="*/ 2224 h 3852"/>
                <a:gd name="T30" fmla="*/ 800 w 2698"/>
                <a:gd name="T31" fmla="*/ 1610 h 3852"/>
                <a:gd name="T32" fmla="*/ 814 w 2698"/>
                <a:gd name="T33" fmla="*/ 2244 h 3852"/>
                <a:gd name="T34" fmla="*/ 948 w 2698"/>
                <a:gd name="T35" fmla="*/ 3016 h 3852"/>
                <a:gd name="T36" fmla="*/ 1136 w 2698"/>
                <a:gd name="T37" fmla="*/ 2086 h 3852"/>
                <a:gd name="T38" fmla="*/ 1362 w 2698"/>
                <a:gd name="T39" fmla="*/ 1736 h 3852"/>
                <a:gd name="T40" fmla="*/ 1666 w 2698"/>
                <a:gd name="T41" fmla="*/ 2624 h 3852"/>
                <a:gd name="T42" fmla="*/ 1732 w 2698"/>
                <a:gd name="T43" fmla="*/ 1926 h 3852"/>
                <a:gd name="T44" fmla="*/ 1956 w 2698"/>
                <a:gd name="T45" fmla="*/ 1746 h 3852"/>
                <a:gd name="T46" fmla="*/ 2094 w 2698"/>
                <a:gd name="T47" fmla="*/ 2674 h 3852"/>
                <a:gd name="T48" fmla="*/ 2240 w 2698"/>
                <a:gd name="T49" fmla="*/ 3668 h 3852"/>
                <a:gd name="T50" fmla="*/ 1794 w 2698"/>
                <a:gd name="T51" fmla="*/ 3314 h 3852"/>
                <a:gd name="T52" fmla="*/ 1272 w 2698"/>
                <a:gd name="T53" fmla="*/ 2886 h 3852"/>
                <a:gd name="T54" fmla="*/ 588 w 2698"/>
                <a:gd name="T55" fmla="*/ 3186 h 3852"/>
                <a:gd name="T56" fmla="*/ 934 w 2698"/>
                <a:gd name="T57" fmla="*/ 3816 h 3852"/>
                <a:gd name="T58" fmla="*/ 1276 w 2698"/>
                <a:gd name="T59" fmla="*/ 3162 h 3852"/>
                <a:gd name="T60" fmla="*/ 1598 w 2698"/>
                <a:gd name="T61" fmla="*/ 3772 h 3852"/>
                <a:gd name="T62" fmla="*/ 2410 w 2698"/>
                <a:gd name="T63" fmla="*/ 3754 h 3852"/>
                <a:gd name="T64" fmla="*/ 2190 w 2698"/>
                <a:gd name="T65" fmla="*/ 3090 h 3852"/>
                <a:gd name="T66" fmla="*/ 2054 w 2698"/>
                <a:gd name="T67" fmla="*/ 2144 h 3852"/>
                <a:gd name="T68" fmla="*/ 2086 w 2698"/>
                <a:gd name="T69" fmla="*/ 1256 h 3852"/>
                <a:gd name="T70" fmla="*/ 2488 w 2698"/>
                <a:gd name="T71" fmla="*/ 1970 h 3852"/>
                <a:gd name="T72" fmla="*/ 2394 w 2698"/>
                <a:gd name="T73" fmla="*/ 2672 h 3852"/>
                <a:gd name="T74" fmla="*/ 2622 w 2698"/>
                <a:gd name="T75" fmla="*/ 3582 h 3852"/>
                <a:gd name="T76" fmla="*/ 1978 w 2698"/>
                <a:gd name="T77" fmla="*/ 3762 h 3852"/>
                <a:gd name="T78" fmla="*/ 1670 w 2698"/>
                <a:gd name="T79" fmla="*/ 1952 h 3852"/>
                <a:gd name="T80" fmla="*/ 1660 w 2698"/>
                <a:gd name="T81" fmla="*/ 2478 h 3852"/>
                <a:gd name="T82" fmla="*/ 1352 w 2698"/>
                <a:gd name="T83" fmla="*/ 1582 h 3852"/>
                <a:gd name="T84" fmla="*/ 1372 w 2698"/>
                <a:gd name="T85" fmla="*/ 674 h 3852"/>
                <a:gd name="T86" fmla="*/ 1630 w 2698"/>
                <a:gd name="T87" fmla="*/ 70 h 3852"/>
                <a:gd name="T88" fmla="*/ 1880 w 2698"/>
                <a:gd name="T89" fmla="*/ 686 h 3852"/>
                <a:gd name="T90" fmla="*/ 1826 w 2698"/>
                <a:gd name="T91" fmla="*/ 1556 h 3852"/>
                <a:gd name="T92" fmla="*/ 1100 w 2698"/>
                <a:gd name="T93" fmla="*/ 2084 h 3852"/>
                <a:gd name="T94" fmla="*/ 914 w 2698"/>
                <a:gd name="T95" fmla="*/ 2874 h 3852"/>
                <a:gd name="T96" fmla="*/ 828 w 2698"/>
                <a:gd name="T97" fmla="*/ 1930 h 3852"/>
                <a:gd name="T98" fmla="*/ 684 w 2698"/>
                <a:gd name="T99" fmla="*/ 1376 h 3852"/>
                <a:gd name="T100" fmla="*/ 850 w 2698"/>
                <a:gd name="T101" fmla="*/ 536 h 3852"/>
                <a:gd name="T102" fmla="*/ 1104 w 2698"/>
                <a:gd name="T103" fmla="*/ 1012 h 3852"/>
                <a:gd name="T104" fmla="*/ 116 w 2698"/>
                <a:gd name="T105" fmla="*/ 3394 h 3852"/>
                <a:gd name="T106" fmla="*/ 302 w 2698"/>
                <a:gd name="T107" fmla="*/ 2456 h 3852"/>
                <a:gd name="T108" fmla="*/ 92 w 2698"/>
                <a:gd name="T109" fmla="*/ 1904 h 3852"/>
                <a:gd name="T110" fmla="*/ 636 w 2698"/>
                <a:gd name="T111" fmla="*/ 1454 h 3852"/>
                <a:gd name="T112" fmla="*/ 514 w 2698"/>
                <a:gd name="T113" fmla="*/ 2420 h 3852"/>
                <a:gd name="T114" fmla="*/ 392 w 2698"/>
                <a:gd name="T115" fmla="*/ 3384 h 3852"/>
                <a:gd name="T116" fmla="*/ 1428 w 2698"/>
                <a:gd name="T117" fmla="*/ 3758 h 3852"/>
                <a:gd name="T118" fmla="*/ 1746 w 2698"/>
                <a:gd name="T119" fmla="*/ 3210 h 3852"/>
                <a:gd name="T120" fmla="*/ 630 w 2698"/>
                <a:gd name="T121" fmla="*/ 3596 h 3852"/>
                <a:gd name="T122" fmla="*/ 1002 w 2698"/>
                <a:gd name="T123" fmla="*/ 3324 h 3852"/>
                <a:gd name="T124" fmla="*/ 1046 w 2698"/>
                <a:gd name="T125" fmla="*/ 3138 h 3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8" h="3852">
                  <a:moveTo>
                    <a:pt x="2698" y="3722"/>
                  </a:moveTo>
                  <a:lnTo>
                    <a:pt x="2696" y="3720"/>
                  </a:lnTo>
                  <a:lnTo>
                    <a:pt x="2696" y="3720"/>
                  </a:lnTo>
                  <a:lnTo>
                    <a:pt x="2696" y="3718"/>
                  </a:lnTo>
                  <a:lnTo>
                    <a:pt x="2696" y="3718"/>
                  </a:lnTo>
                  <a:lnTo>
                    <a:pt x="2696" y="3714"/>
                  </a:lnTo>
                  <a:lnTo>
                    <a:pt x="2696" y="3714"/>
                  </a:lnTo>
                  <a:lnTo>
                    <a:pt x="2694" y="3710"/>
                  </a:lnTo>
                  <a:lnTo>
                    <a:pt x="2694" y="3710"/>
                  </a:lnTo>
                  <a:lnTo>
                    <a:pt x="2694" y="3708"/>
                  </a:lnTo>
                  <a:lnTo>
                    <a:pt x="2694" y="3708"/>
                  </a:lnTo>
                  <a:lnTo>
                    <a:pt x="2692" y="3704"/>
                  </a:lnTo>
                  <a:lnTo>
                    <a:pt x="2692" y="3704"/>
                  </a:lnTo>
                  <a:lnTo>
                    <a:pt x="2690" y="3702"/>
                  </a:lnTo>
                  <a:lnTo>
                    <a:pt x="2690" y="3702"/>
                  </a:lnTo>
                  <a:lnTo>
                    <a:pt x="2690" y="3700"/>
                  </a:lnTo>
                  <a:lnTo>
                    <a:pt x="2690" y="3700"/>
                  </a:lnTo>
                  <a:lnTo>
                    <a:pt x="2690" y="3696"/>
                  </a:lnTo>
                  <a:lnTo>
                    <a:pt x="2690" y="3694"/>
                  </a:lnTo>
                  <a:lnTo>
                    <a:pt x="2690" y="3694"/>
                  </a:lnTo>
                  <a:lnTo>
                    <a:pt x="2688" y="3690"/>
                  </a:lnTo>
                  <a:lnTo>
                    <a:pt x="2688" y="3690"/>
                  </a:lnTo>
                  <a:lnTo>
                    <a:pt x="2686" y="3686"/>
                  </a:lnTo>
                  <a:lnTo>
                    <a:pt x="2686" y="3686"/>
                  </a:lnTo>
                  <a:lnTo>
                    <a:pt x="2684" y="3686"/>
                  </a:lnTo>
                  <a:lnTo>
                    <a:pt x="2684" y="3686"/>
                  </a:lnTo>
                  <a:lnTo>
                    <a:pt x="2684" y="3684"/>
                  </a:lnTo>
                  <a:lnTo>
                    <a:pt x="2684" y="3684"/>
                  </a:lnTo>
                  <a:lnTo>
                    <a:pt x="2686" y="3680"/>
                  </a:lnTo>
                  <a:lnTo>
                    <a:pt x="2686" y="3680"/>
                  </a:lnTo>
                  <a:lnTo>
                    <a:pt x="2684" y="3676"/>
                  </a:lnTo>
                  <a:lnTo>
                    <a:pt x="2684" y="3676"/>
                  </a:lnTo>
                  <a:lnTo>
                    <a:pt x="2682" y="3674"/>
                  </a:lnTo>
                  <a:lnTo>
                    <a:pt x="2682" y="3674"/>
                  </a:lnTo>
                  <a:lnTo>
                    <a:pt x="2682" y="3672"/>
                  </a:lnTo>
                  <a:lnTo>
                    <a:pt x="2682" y="3672"/>
                  </a:lnTo>
                  <a:lnTo>
                    <a:pt x="2684" y="3668"/>
                  </a:lnTo>
                  <a:lnTo>
                    <a:pt x="2684" y="3668"/>
                  </a:lnTo>
                  <a:lnTo>
                    <a:pt x="2682" y="3664"/>
                  </a:lnTo>
                  <a:lnTo>
                    <a:pt x="2682" y="3664"/>
                  </a:lnTo>
                  <a:lnTo>
                    <a:pt x="2682" y="3662"/>
                  </a:lnTo>
                  <a:lnTo>
                    <a:pt x="2682" y="3662"/>
                  </a:lnTo>
                  <a:lnTo>
                    <a:pt x="2680" y="3658"/>
                  </a:lnTo>
                  <a:lnTo>
                    <a:pt x="2680" y="3658"/>
                  </a:lnTo>
                  <a:lnTo>
                    <a:pt x="2680" y="3656"/>
                  </a:lnTo>
                  <a:lnTo>
                    <a:pt x="2680" y="3656"/>
                  </a:lnTo>
                  <a:lnTo>
                    <a:pt x="2678" y="3654"/>
                  </a:lnTo>
                  <a:lnTo>
                    <a:pt x="2678" y="3654"/>
                  </a:lnTo>
                  <a:lnTo>
                    <a:pt x="2678" y="3650"/>
                  </a:lnTo>
                  <a:lnTo>
                    <a:pt x="2678" y="3650"/>
                  </a:lnTo>
                  <a:lnTo>
                    <a:pt x="2678" y="3648"/>
                  </a:lnTo>
                  <a:lnTo>
                    <a:pt x="2678" y="3648"/>
                  </a:lnTo>
                  <a:lnTo>
                    <a:pt x="2678" y="3644"/>
                  </a:lnTo>
                  <a:lnTo>
                    <a:pt x="2678" y="3644"/>
                  </a:lnTo>
                  <a:lnTo>
                    <a:pt x="2676" y="3642"/>
                  </a:lnTo>
                  <a:lnTo>
                    <a:pt x="2676" y="3638"/>
                  </a:lnTo>
                  <a:lnTo>
                    <a:pt x="2676" y="3638"/>
                  </a:lnTo>
                  <a:lnTo>
                    <a:pt x="2674" y="3636"/>
                  </a:lnTo>
                  <a:lnTo>
                    <a:pt x="2674" y="3636"/>
                  </a:lnTo>
                  <a:lnTo>
                    <a:pt x="2672" y="3634"/>
                  </a:lnTo>
                  <a:lnTo>
                    <a:pt x="2672" y="3634"/>
                  </a:lnTo>
                  <a:lnTo>
                    <a:pt x="2672" y="3632"/>
                  </a:lnTo>
                  <a:lnTo>
                    <a:pt x="2672" y="3632"/>
                  </a:lnTo>
                  <a:lnTo>
                    <a:pt x="2672" y="3628"/>
                  </a:lnTo>
                  <a:lnTo>
                    <a:pt x="2672" y="3628"/>
                  </a:lnTo>
                  <a:lnTo>
                    <a:pt x="2672" y="3626"/>
                  </a:lnTo>
                  <a:lnTo>
                    <a:pt x="2672" y="3626"/>
                  </a:lnTo>
                  <a:lnTo>
                    <a:pt x="2670" y="3622"/>
                  </a:lnTo>
                  <a:lnTo>
                    <a:pt x="2670" y="3622"/>
                  </a:lnTo>
                  <a:lnTo>
                    <a:pt x="2668" y="3620"/>
                  </a:lnTo>
                  <a:lnTo>
                    <a:pt x="2668" y="3620"/>
                  </a:lnTo>
                  <a:lnTo>
                    <a:pt x="2668" y="3618"/>
                  </a:lnTo>
                  <a:lnTo>
                    <a:pt x="2668" y="3618"/>
                  </a:lnTo>
                  <a:lnTo>
                    <a:pt x="2666" y="3614"/>
                  </a:lnTo>
                  <a:lnTo>
                    <a:pt x="2666" y="3614"/>
                  </a:lnTo>
                  <a:lnTo>
                    <a:pt x="2666" y="3612"/>
                  </a:lnTo>
                  <a:lnTo>
                    <a:pt x="2666" y="3612"/>
                  </a:lnTo>
                  <a:lnTo>
                    <a:pt x="2664" y="3610"/>
                  </a:lnTo>
                  <a:lnTo>
                    <a:pt x="2664" y="3610"/>
                  </a:lnTo>
                  <a:lnTo>
                    <a:pt x="2664" y="3606"/>
                  </a:lnTo>
                  <a:lnTo>
                    <a:pt x="2664" y="3606"/>
                  </a:lnTo>
                  <a:lnTo>
                    <a:pt x="2664" y="3604"/>
                  </a:lnTo>
                  <a:lnTo>
                    <a:pt x="2664" y="3604"/>
                  </a:lnTo>
                  <a:lnTo>
                    <a:pt x="2664" y="3602"/>
                  </a:lnTo>
                  <a:lnTo>
                    <a:pt x="2664" y="3602"/>
                  </a:lnTo>
                  <a:lnTo>
                    <a:pt x="2662" y="3598"/>
                  </a:lnTo>
                  <a:lnTo>
                    <a:pt x="2662" y="3596"/>
                  </a:lnTo>
                  <a:lnTo>
                    <a:pt x="2662" y="3596"/>
                  </a:lnTo>
                  <a:lnTo>
                    <a:pt x="2662" y="3594"/>
                  </a:lnTo>
                  <a:lnTo>
                    <a:pt x="2662" y="3594"/>
                  </a:lnTo>
                  <a:lnTo>
                    <a:pt x="2662" y="3590"/>
                  </a:lnTo>
                  <a:lnTo>
                    <a:pt x="2662" y="3590"/>
                  </a:lnTo>
                  <a:lnTo>
                    <a:pt x="2660" y="3586"/>
                  </a:lnTo>
                  <a:lnTo>
                    <a:pt x="2660" y="3586"/>
                  </a:lnTo>
                  <a:lnTo>
                    <a:pt x="2660" y="3584"/>
                  </a:lnTo>
                  <a:lnTo>
                    <a:pt x="2660" y="3584"/>
                  </a:lnTo>
                  <a:lnTo>
                    <a:pt x="2660" y="3582"/>
                  </a:lnTo>
                  <a:lnTo>
                    <a:pt x="2660" y="3582"/>
                  </a:lnTo>
                  <a:lnTo>
                    <a:pt x="2660" y="3578"/>
                  </a:lnTo>
                  <a:lnTo>
                    <a:pt x="2660" y="3578"/>
                  </a:lnTo>
                  <a:lnTo>
                    <a:pt x="2658" y="3576"/>
                  </a:lnTo>
                  <a:lnTo>
                    <a:pt x="2658" y="3576"/>
                  </a:lnTo>
                  <a:lnTo>
                    <a:pt x="2658" y="3574"/>
                  </a:lnTo>
                  <a:lnTo>
                    <a:pt x="2658" y="3574"/>
                  </a:lnTo>
                  <a:lnTo>
                    <a:pt x="2658" y="3570"/>
                  </a:lnTo>
                  <a:lnTo>
                    <a:pt x="2658" y="3570"/>
                  </a:lnTo>
                  <a:lnTo>
                    <a:pt x="2658" y="3568"/>
                  </a:lnTo>
                  <a:lnTo>
                    <a:pt x="2658" y="3568"/>
                  </a:lnTo>
                  <a:lnTo>
                    <a:pt x="2658" y="3566"/>
                  </a:lnTo>
                  <a:lnTo>
                    <a:pt x="2658" y="3566"/>
                  </a:lnTo>
                  <a:lnTo>
                    <a:pt x="2660" y="3562"/>
                  </a:lnTo>
                  <a:lnTo>
                    <a:pt x="2660" y="3562"/>
                  </a:lnTo>
                  <a:lnTo>
                    <a:pt x="2660" y="3556"/>
                  </a:lnTo>
                  <a:lnTo>
                    <a:pt x="2660" y="3556"/>
                  </a:lnTo>
                  <a:lnTo>
                    <a:pt x="2658" y="3554"/>
                  </a:lnTo>
                  <a:lnTo>
                    <a:pt x="2656" y="3550"/>
                  </a:lnTo>
                  <a:lnTo>
                    <a:pt x="2656" y="3550"/>
                  </a:lnTo>
                  <a:lnTo>
                    <a:pt x="2656" y="3550"/>
                  </a:lnTo>
                  <a:lnTo>
                    <a:pt x="2656" y="3548"/>
                  </a:lnTo>
                  <a:lnTo>
                    <a:pt x="2656" y="3548"/>
                  </a:lnTo>
                  <a:lnTo>
                    <a:pt x="2652" y="3544"/>
                  </a:lnTo>
                  <a:lnTo>
                    <a:pt x="2652" y="3544"/>
                  </a:lnTo>
                  <a:lnTo>
                    <a:pt x="2652" y="3544"/>
                  </a:lnTo>
                  <a:lnTo>
                    <a:pt x="2650" y="3540"/>
                  </a:lnTo>
                  <a:lnTo>
                    <a:pt x="2650" y="3540"/>
                  </a:lnTo>
                  <a:lnTo>
                    <a:pt x="2650" y="3538"/>
                  </a:lnTo>
                  <a:lnTo>
                    <a:pt x="2650" y="3538"/>
                  </a:lnTo>
                  <a:lnTo>
                    <a:pt x="2652" y="3536"/>
                  </a:lnTo>
                  <a:lnTo>
                    <a:pt x="2652" y="3536"/>
                  </a:lnTo>
                  <a:lnTo>
                    <a:pt x="2652" y="3530"/>
                  </a:lnTo>
                  <a:lnTo>
                    <a:pt x="2652" y="3530"/>
                  </a:lnTo>
                  <a:lnTo>
                    <a:pt x="2650" y="3526"/>
                  </a:lnTo>
                  <a:lnTo>
                    <a:pt x="2650" y="3524"/>
                  </a:lnTo>
                  <a:lnTo>
                    <a:pt x="2650" y="3524"/>
                  </a:lnTo>
                  <a:lnTo>
                    <a:pt x="2648" y="3520"/>
                  </a:lnTo>
                  <a:lnTo>
                    <a:pt x="2648" y="3520"/>
                  </a:lnTo>
                  <a:lnTo>
                    <a:pt x="2648" y="3518"/>
                  </a:lnTo>
                  <a:lnTo>
                    <a:pt x="2648" y="3516"/>
                  </a:lnTo>
                  <a:lnTo>
                    <a:pt x="2648" y="3516"/>
                  </a:lnTo>
                  <a:lnTo>
                    <a:pt x="2644" y="3512"/>
                  </a:lnTo>
                  <a:lnTo>
                    <a:pt x="2644" y="3512"/>
                  </a:lnTo>
                  <a:lnTo>
                    <a:pt x="2644" y="3510"/>
                  </a:lnTo>
                  <a:lnTo>
                    <a:pt x="2644" y="3510"/>
                  </a:lnTo>
                  <a:lnTo>
                    <a:pt x="2644" y="3508"/>
                  </a:lnTo>
                  <a:lnTo>
                    <a:pt x="2644" y="3508"/>
                  </a:lnTo>
                  <a:lnTo>
                    <a:pt x="2644" y="3508"/>
                  </a:lnTo>
                  <a:lnTo>
                    <a:pt x="2644" y="3504"/>
                  </a:lnTo>
                  <a:lnTo>
                    <a:pt x="2644" y="3504"/>
                  </a:lnTo>
                  <a:lnTo>
                    <a:pt x="2644" y="3502"/>
                  </a:lnTo>
                  <a:lnTo>
                    <a:pt x="2644" y="3502"/>
                  </a:lnTo>
                  <a:lnTo>
                    <a:pt x="2644" y="3498"/>
                  </a:lnTo>
                  <a:lnTo>
                    <a:pt x="2644" y="3498"/>
                  </a:lnTo>
                  <a:lnTo>
                    <a:pt x="2642" y="3494"/>
                  </a:lnTo>
                  <a:lnTo>
                    <a:pt x="2640" y="3492"/>
                  </a:lnTo>
                  <a:lnTo>
                    <a:pt x="2638" y="3492"/>
                  </a:lnTo>
                  <a:lnTo>
                    <a:pt x="2638" y="3490"/>
                  </a:lnTo>
                  <a:lnTo>
                    <a:pt x="2638" y="3490"/>
                  </a:lnTo>
                  <a:lnTo>
                    <a:pt x="2636" y="3488"/>
                  </a:lnTo>
                  <a:lnTo>
                    <a:pt x="2636" y="3488"/>
                  </a:lnTo>
                  <a:lnTo>
                    <a:pt x="2636" y="3488"/>
                  </a:lnTo>
                  <a:lnTo>
                    <a:pt x="2636" y="3488"/>
                  </a:lnTo>
                  <a:lnTo>
                    <a:pt x="2636" y="3484"/>
                  </a:lnTo>
                  <a:lnTo>
                    <a:pt x="2636" y="3484"/>
                  </a:lnTo>
                  <a:lnTo>
                    <a:pt x="2634" y="3480"/>
                  </a:lnTo>
                  <a:lnTo>
                    <a:pt x="2634" y="3480"/>
                  </a:lnTo>
                  <a:lnTo>
                    <a:pt x="2634" y="3478"/>
                  </a:lnTo>
                  <a:lnTo>
                    <a:pt x="2634" y="3478"/>
                  </a:lnTo>
                  <a:lnTo>
                    <a:pt x="2634" y="3476"/>
                  </a:lnTo>
                  <a:lnTo>
                    <a:pt x="2634" y="3476"/>
                  </a:lnTo>
                  <a:lnTo>
                    <a:pt x="2632" y="3474"/>
                  </a:lnTo>
                  <a:lnTo>
                    <a:pt x="2632" y="3474"/>
                  </a:lnTo>
                  <a:lnTo>
                    <a:pt x="2632" y="3470"/>
                  </a:lnTo>
                  <a:lnTo>
                    <a:pt x="2632" y="3470"/>
                  </a:lnTo>
                  <a:lnTo>
                    <a:pt x="2632" y="3468"/>
                  </a:lnTo>
                  <a:lnTo>
                    <a:pt x="2632" y="3468"/>
                  </a:lnTo>
                  <a:lnTo>
                    <a:pt x="2630" y="3462"/>
                  </a:lnTo>
                  <a:lnTo>
                    <a:pt x="2630" y="3462"/>
                  </a:lnTo>
                  <a:lnTo>
                    <a:pt x="2630" y="3462"/>
                  </a:lnTo>
                  <a:lnTo>
                    <a:pt x="2630" y="3462"/>
                  </a:lnTo>
                  <a:lnTo>
                    <a:pt x="2630" y="3456"/>
                  </a:lnTo>
                  <a:lnTo>
                    <a:pt x="2630" y="3456"/>
                  </a:lnTo>
                  <a:lnTo>
                    <a:pt x="2630" y="3454"/>
                  </a:lnTo>
                  <a:lnTo>
                    <a:pt x="2630" y="3454"/>
                  </a:lnTo>
                  <a:lnTo>
                    <a:pt x="2628" y="3450"/>
                  </a:lnTo>
                  <a:lnTo>
                    <a:pt x="2628" y="3450"/>
                  </a:lnTo>
                  <a:lnTo>
                    <a:pt x="2628" y="3448"/>
                  </a:lnTo>
                  <a:lnTo>
                    <a:pt x="2628" y="3448"/>
                  </a:lnTo>
                  <a:lnTo>
                    <a:pt x="2626" y="3446"/>
                  </a:lnTo>
                  <a:lnTo>
                    <a:pt x="2626" y="3446"/>
                  </a:lnTo>
                  <a:lnTo>
                    <a:pt x="2626" y="3444"/>
                  </a:lnTo>
                  <a:lnTo>
                    <a:pt x="2626" y="3444"/>
                  </a:lnTo>
                  <a:lnTo>
                    <a:pt x="2626" y="3440"/>
                  </a:lnTo>
                  <a:lnTo>
                    <a:pt x="2626" y="3440"/>
                  </a:lnTo>
                  <a:lnTo>
                    <a:pt x="2626" y="3436"/>
                  </a:lnTo>
                  <a:lnTo>
                    <a:pt x="2626" y="3436"/>
                  </a:lnTo>
                  <a:lnTo>
                    <a:pt x="2624" y="3434"/>
                  </a:lnTo>
                  <a:lnTo>
                    <a:pt x="2624" y="3434"/>
                  </a:lnTo>
                  <a:lnTo>
                    <a:pt x="2624" y="3430"/>
                  </a:lnTo>
                  <a:lnTo>
                    <a:pt x="2624" y="3430"/>
                  </a:lnTo>
                  <a:lnTo>
                    <a:pt x="2622" y="3428"/>
                  </a:lnTo>
                  <a:lnTo>
                    <a:pt x="2622" y="3428"/>
                  </a:lnTo>
                  <a:lnTo>
                    <a:pt x="2622" y="3426"/>
                  </a:lnTo>
                  <a:lnTo>
                    <a:pt x="2622" y="3426"/>
                  </a:lnTo>
                  <a:lnTo>
                    <a:pt x="2622" y="3422"/>
                  </a:lnTo>
                  <a:lnTo>
                    <a:pt x="2622" y="3422"/>
                  </a:lnTo>
                  <a:lnTo>
                    <a:pt x="2620" y="3420"/>
                  </a:lnTo>
                  <a:lnTo>
                    <a:pt x="2620" y="3420"/>
                  </a:lnTo>
                  <a:lnTo>
                    <a:pt x="2620" y="3416"/>
                  </a:lnTo>
                  <a:lnTo>
                    <a:pt x="2620" y="3416"/>
                  </a:lnTo>
                  <a:lnTo>
                    <a:pt x="2620" y="3414"/>
                  </a:lnTo>
                  <a:lnTo>
                    <a:pt x="2620" y="3414"/>
                  </a:lnTo>
                  <a:lnTo>
                    <a:pt x="2618" y="3410"/>
                  </a:lnTo>
                  <a:lnTo>
                    <a:pt x="2618" y="3410"/>
                  </a:lnTo>
                  <a:lnTo>
                    <a:pt x="2614" y="3404"/>
                  </a:lnTo>
                  <a:lnTo>
                    <a:pt x="2614" y="3404"/>
                  </a:lnTo>
                  <a:lnTo>
                    <a:pt x="2614" y="3402"/>
                  </a:lnTo>
                  <a:lnTo>
                    <a:pt x="2614" y="3402"/>
                  </a:lnTo>
                  <a:lnTo>
                    <a:pt x="2612" y="3400"/>
                  </a:lnTo>
                  <a:lnTo>
                    <a:pt x="2612" y="3400"/>
                  </a:lnTo>
                  <a:lnTo>
                    <a:pt x="2612" y="3400"/>
                  </a:lnTo>
                  <a:lnTo>
                    <a:pt x="2612" y="3400"/>
                  </a:lnTo>
                  <a:lnTo>
                    <a:pt x="2614" y="3396"/>
                  </a:lnTo>
                  <a:lnTo>
                    <a:pt x="2614" y="3396"/>
                  </a:lnTo>
                  <a:lnTo>
                    <a:pt x="2614" y="3390"/>
                  </a:lnTo>
                  <a:lnTo>
                    <a:pt x="2614" y="3390"/>
                  </a:lnTo>
                  <a:lnTo>
                    <a:pt x="2614" y="3388"/>
                  </a:lnTo>
                  <a:lnTo>
                    <a:pt x="2614" y="3388"/>
                  </a:lnTo>
                  <a:lnTo>
                    <a:pt x="2614" y="3386"/>
                  </a:lnTo>
                  <a:lnTo>
                    <a:pt x="2614" y="3386"/>
                  </a:lnTo>
                  <a:lnTo>
                    <a:pt x="2614" y="3382"/>
                  </a:lnTo>
                  <a:lnTo>
                    <a:pt x="2614" y="3382"/>
                  </a:lnTo>
                  <a:lnTo>
                    <a:pt x="2614" y="3380"/>
                  </a:lnTo>
                  <a:lnTo>
                    <a:pt x="2614" y="3380"/>
                  </a:lnTo>
                  <a:lnTo>
                    <a:pt x="2614" y="3374"/>
                  </a:lnTo>
                  <a:lnTo>
                    <a:pt x="2614" y="3374"/>
                  </a:lnTo>
                  <a:lnTo>
                    <a:pt x="2612" y="3370"/>
                  </a:lnTo>
                  <a:lnTo>
                    <a:pt x="2612" y="3370"/>
                  </a:lnTo>
                  <a:lnTo>
                    <a:pt x="2610" y="3368"/>
                  </a:lnTo>
                  <a:lnTo>
                    <a:pt x="2610" y="3368"/>
                  </a:lnTo>
                  <a:lnTo>
                    <a:pt x="2610" y="3368"/>
                  </a:lnTo>
                  <a:lnTo>
                    <a:pt x="2610" y="3368"/>
                  </a:lnTo>
                  <a:lnTo>
                    <a:pt x="2610" y="3364"/>
                  </a:lnTo>
                  <a:lnTo>
                    <a:pt x="2610" y="3364"/>
                  </a:lnTo>
                  <a:lnTo>
                    <a:pt x="2610" y="3362"/>
                  </a:lnTo>
                  <a:lnTo>
                    <a:pt x="2610" y="3362"/>
                  </a:lnTo>
                  <a:lnTo>
                    <a:pt x="2608" y="3358"/>
                  </a:lnTo>
                  <a:lnTo>
                    <a:pt x="2608" y="3358"/>
                  </a:lnTo>
                  <a:lnTo>
                    <a:pt x="2606" y="3354"/>
                  </a:lnTo>
                  <a:lnTo>
                    <a:pt x="2606" y="3354"/>
                  </a:lnTo>
                  <a:lnTo>
                    <a:pt x="2606" y="3354"/>
                  </a:lnTo>
                  <a:lnTo>
                    <a:pt x="2606" y="3354"/>
                  </a:lnTo>
                  <a:lnTo>
                    <a:pt x="2604" y="3350"/>
                  </a:lnTo>
                  <a:lnTo>
                    <a:pt x="2604" y="3350"/>
                  </a:lnTo>
                  <a:lnTo>
                    <a:pt x="2604" y="3348"/>
                  </a:lnTo>
                  <a:lnTo>
                    <a:pt x="2604" y="3348"/>
                  </a:lnTo>
                  <a:lnTo>
                    <a:pt x="2604" y="3344"/>
                  </a:lnTo>
                  <a:lnTo>
                    <a:pt x="2604" y="3344"/>
                  </a:lnTo>
                  <a:lnTo>
                    <a:pt x="2604" y="3344"/>
                  </a:lnTo>
                  <a:lnTo>
                    <a:pt x="2602" y="3340"/>
                  </a:lnTo>
                  <a:lnTo>
                    <a:pt x="2602" y="3340"/>
                  </a:lnTo>
                  <a:lnTo>
                    <a:pt x="2602" y="3338"/>
                  </a:lnTo>
                  <a:lnTo>
                    <a:pt x="2602" y="3338"/>
                  </a:lnTo>
                  <a:lnTo>
                    <a:pt x="2602" y="3338"/>
                  </a:lnTo>
                  <a:lnTo>
                    <a:pt x="2602" y="3338"/>
                  </a:lnTo>
                  <a:lnTo>
                    <a:pt x="2604" y="3332"/>
                  </a:lnTo>
                  <a:lnTo>
                    <a:pt x="2604" y="3332"/>
                  </a:lnTo>
                  <a:lnTo>
                    <a:pt x="2602" y="3328"/>
                  </a:lnTo>
                  <a:lnTo>
                    <a:pt x="2602" y="3328"/>
                  </a:lnTo>
                  <a:lnTo>
                    <a:pt x="2600" y="3326"/>
                  </a:lnTo>
                  <a:lnTo>
                    <a:pt x="2600" y="3324"/>
                  </a:lnTo>
                  <a:lnTo>
                    <a:pt x="2600" y="3324"/>
                  </a:lnTo>
                  <a:lnTo>
                    <a:pt x="2600" y="3320"/>
                  </a:lnTo>
                  <a:lnTo>
                    <a:pt x="2598" y="3318"/>
                  </a:lnTo>
                  <a:lnTo>
                    <a:pt x="2598" y="3318"/>
                  </a:lnTo>
                  <a:lnTo>
                    <a:pt x="2598" y="3314"/>
                  </a:lnTo>
                  <a:lnTo>
                    <a:pt x="2598" y="3314"/>
                  </a:lnTo>
                  <a:lnTo>
                    <a:pt x="2598" y="3312"/>
                  </a:lnTo>
                  <a:lnTo>
                    <a:pt x="2598" y="3312"/>
                  </a:lnTo>
                  <a:lnTo>
                    <a:pt x="2596" y="3308"/>
                  </a:lnTo>
                  <a:lnTo>
                    <a:pt x="2596" y="3308"/>
                  </a:lnTo>
                  <a:lnTo>
                    <a:pt x="2594" y="3304"/>
                  </a:lnTo>
                  <a:lnTo>
                    <a:pt x="2594" y="3304"/>
                  </a:lnTo>
                  <a:lnTo>
                    <a:pt x="2592" y="3304"/>
                  </a:lnTo>
                  <a:lnTo>
                    <a:pt x="2592" y="3304"/>
                  </a:lnTo>
                  <a:lnTo>
                    <a:pt x="2592" y="3300"/>
                  </a:lnTo>
                  <a:lnTo>
                    <a:pt x="2592" y="3300"/>
                  </a:lnTo>
                  <a:lnTo>
                    <a:pt x="2592" y="3298"/>
                  </a:lnTo>
                  <a:lnTo>
                    <a:pt x="2592" y="3298"/>
                  </a:lnTo>
                  <a:lnTo>
                    <a:pt x="2590" y="3292"/>
                  </a:lnTo>
                  <a:lnTo>
                    <a:pt x="2588" y="3292"/>
                  </a:lnTo>
                  <a:lnTo>
                    <a:pt x="2588" y="3292"/>
                  </a:lnTo>
                  <a:lnTo>
                    <a:pt x="2588" y="3290"/>
                  </a:lnTo>
                  <a:lnTo>
                    <a:pt x="2588" y="3290"/>
                  </a:lnTo>
                  <a:lnTo>
                    <a:pt x="2586" y="3288"/>
                  </a:lnTo>
                  <a:lnTo>
                    <a:pt x="2586" y="3288"/>
                  </a:lnTo>
                  <a:lnTo>
                    <a:pt x="2586" y="3286"/>
                  </a:lnTo>
                  <a:lnTo>
                    <a:pt x="2586" y="3286"/>
                  </a:lnTo>
                  <a:lnTo>
                    <a:pt x="2586" y="3282"/>
                  </a:lnTo>
                  <a:lnTo>
                    <a:pt x="2586" y="3282"/>
                  </a:lnTo>
                  <a:lnTo>
                    <a:pt x="2584" y="3280"/>
                  </a:lnTo>
                  <a:lnTo>
                    <a:pt x="2584" y="3280"/>
                  </a:lnTo>
                  <a:lnTo>
                    <a:pt x="2584" y="3278"/>
                  </a:lnTo>
                  <a:lnTo>
                    <a:pt x="2584" y="3278"/>
                  </a:lnTo>
                  <a:lnTo>
                    <a:pt x="2584" y="3276"/>
                  </a:lnTo>
                  <a:lnTo>
                    <a:pt x="2584" y="3276"/>
                  </a:lnTo>
                  <a:lnTo>
                    <a:pt x="2584" y="3272"/>
                  </a:lnTo>
                  <a:lnTo>
                    <a:pt x="2584" y="3272"/>
                  </a:lnTo>
                  <a:lnTo>
                    <a:pt x="2582" y="3268"/>
                  </a:lnTo>
                  <a:lnTo>
                    <a:pt x="2582" y="3268"/>
                  </a:lnTo>
                  <a:lnTo>
                    <a:pt x="2580" y="3266"/>
                  </a:lnTo>
                  <a:lnTo>
                    <a:pt x="2580" y="3266"/>
                  </a:lnTo>
                  <a:lnTo>
                    <a:pt x="2580" y="3262"/>
                  </a:lnTo>
                  <a:lnTo>
                    <a:pt x="2580" y="3262"/>
                  </a:lnTo>
                  <a:lnTo>
                    <a:pt x="2580" y="3262"/>
                  </a:lnTo>
                  <a:lnTo>
                    <a:pt x="2580" y="3260"/>
                  </a:lnTo>
                  <a:lnTo>
                    <a:pt x="2580" y="3260"/>
                  </a:lnTo>
                  <a:lnTo>
                    <a:pt x="2582" y="3256"/>
                  </a:lnTo>
                  <a:lnTo>
                    <a:pt x="2582" y="3254"/>
                  </a:lnTo>
                  <a:lnTo>
                    <a:pt x="2582" y="3254"/>
                  </a:lnTo>
                  <a:lnTo>
                    <a:pt x="2582" y="3252"/>
                  </a:lnTo>
                  <a:lnTo>
                    <a:pt x="2582" y="3252"/>
                  </a:lnTo>
                  <a:lnTo>
                    <a:pt x="2582" y="3244"/>
                  </a:lnTo>
                  <a:lnTo>
                    <a:pt x="2582" y="3244"/>
                  </a:lnTo>
                  <a:lnTo>
                    <a:pt x="2580" y="3242"/>
                  </a:lnTo>
                  <a:lnTo>
                    <a:pt x="2580" y="3242"/>
                  </a:lnTo>
                  <a:lnTo>
                    <a:pt x="2578" y="3240"/>
                  </a:lnTo>
                  <a:lnTo>
                    <a:pt x="2578" y="3240"/>
                  </a:lnTo>
                  <a:lnTo>
                    <a:pt x="2580" y="3238"/>
                  </a:lnTo>
                  <a:lnTo>
                    <a:pt x="2580" y="3238"/>
                  </a:lnTo>
                  <a:lnTo>
                    <a:pt x="2578" y="3234"/>
                  </a:lnTo>
                  <a:lnTo>
                    <a:pt x="2578" y="3234"/>
                  </a:lnTo>
                  <a:lnTo>
                    <a:pt x="2578" y="3230"/>
                  </a:lnTo>
                  <a:lnTo>
                    <a:pt x="2578" y="3230"/>
                  </a:lnTo>
                  <a:lnTo>
                    <a:pt x="2576" y="3228"/>
                  </a:lnTo>
                  <a:lnTo>
                    <a:pt x="2576" y="3228"/>
                  </a:lnTo>
                  <a:lnTo>
                    <a:pt x="2576" y="3226"/>
                  </a:lnTo>
                  <a:lnTo>
                    <a:pt x="2576" y="3226"/>
                  </a:lnTo>
                  <a:lnTo>
                    <a:pt x="2576" y="3222"/>
                  </a:lnTo>
                  <a:lnTo>
                    <a:pt x="2576" y="3222"/>
                  </a:lnTo>
                  <a:lnTo>
                    <a:pt x="2572" y="3218"/>
                  </a:lnTo>
                  <a:lnTo>
                    <a:pt x="2572" y="3218"/>
                  </a:lnTo>
                  <a:lnTo>
                    <a:pt x="2572" y="3216"/>
                  </a:lnTo>
                  <a:lnTo>
                    <a:pt x="2572" y="3216"/>
                  </a:lnTo>
                  <a:lnTo>
                    <a:pt x="2572" y="3214"/>
                  </a:lnTo>
                  <a:lnTo>
                    <a:pt x="2572" y="3214"/>
                  </a:lnTo>
                  <a:lnTo>
                    <a:pt x="2570" y="3210"/>
                  </a:lnTo>
                  <a:lnTo>
                    <a:pt x="2570" y="3210"/>
                  </a:lnTo>
                  <a:lnTo>
                    <a:pt x="2568" y="3210"/>
                  </a:lnTo>
                  <a:lnTo>
                    <a:pt x="2568" y="3210"/>
                  </a:lnTo>
                  <a:lnTo>
                    <a:pt x="2568" y="3208"/>
                  </a:lnTo>
                  <a:lnTo>
                    <a:pt x="2568" y="3208"/>
                  </a:lnTo>
                  <a:lnTo>
                    <a:pt x="2568" y="3204"/>
                  </a:lnTo>
                  <a:lnTo>
                    <a:pt x="2568" y="3204"/>
                  </a:lnTo>
                  <a:lnTo>
                    <a:pt x="2568" y="3204"/>
                  </a:lnTo>
                  <a:lnTo>
                    <a:pt x="2566" y="3198"/>
                  </a:lnTo>
                  <a:lnTo>
                    <a:pt x="2566" y="3198"/>
                  </a:lnTo>
                  <a:lnTo>
                    <a:pt x="2564" y="3196"/>
                  </a:lnTo>
                  <a:lnTo>
                    <a:pt x="2564" y="3196"/>
                  </a:lnTo>
                  <a:lnTo>
                    <a:pt x="2562" y="3194"/>
                  </a:lnTo>
                  <a:lnTo>
                    <a:pt x="2562" y="3194"/>
                  </a:lnTo>
                  <a:lnTo>
                    <a:pt x="2562" y="3190"/>
                  </a:lnTo>
                  <a:lnTo>
                    <a:pt x="2562" y="3190"/>
                  </a:lnTo>
                  <a:lnTo>
                    <a:pt x="2562" y="3190"/>
                  </a:lnTo>
                  <a:lnTo>
                    <a:pt x="2562" y="3190"/>
                  </a:lnTo>
                  <a:lnTo>
                    <a:pt x="2562" y="3186"/>
                  </a:lnTo>
                  <a:lnTo>
                    <a:pt x="2562" y="3186"/>
                  </a:lnTo>
                  <a:lnTo>
                    <a:pt x="2560" y="3186"/>
                  </a:lnTo>
                  <a:lnTo>
                    <a:pt x="2560" y="3186"/>
                  </a:lnTo>
                  <a:lnTo>
                    <a:pt x="2562" y="3184"/>
                  </a:lnTo>
                  <a:lnTo>
                    <a:pt x="2562" y="3184"/>
                  </a:lnTo>
                  <a:lnTo>
                    <a:pt x="2564" y="3178"/>
                  </a:lnTo>
                  <a:lnTo>
                    <a:pt x="2564" y="3178"/>
                  </a:lnTo>
                  <a:lnTo>
                    <a:pt x="2562" y="3176"/>
                  </a:lnTo>
                  <a:lnTo>
                    <a:pt x="2562" y="3174"/>
                  </a:lnTo>
                  <a:lnTo>
                    <a:pt x="2562" y="3174"/>
                  </a:lnTo>
                  <a:lnTo>
                    <a:pt x="2560" y="3172"/>
                  </a:lnTo>
                  <a:lnTo>
                    <a:pt x="2560" y="3172"/>
                  </a:lnTo>
                  <a:lnTo>
                    <a:pt x="2560" y="3170"/>
                  </a:lnTo>
                  <a:lnTo>
                    <a:pt x="2560" y="3170"/>
                  </a:lnTo>
                  <a:lnTo>
                    <a:pt x="2558" y="3166"/>
                  </a:lnTo>
                  <a:lnTo>
                    <a:pt x="2558" y="3166"/>
                  </a:lnTo>
                  <a:lnTo>
                    <a:pt x="2558" y="3166"/>
                  </a:lnTo>
                  <a:lnTo>
                    <a:pt x="2558" y="3164"/>
                  </a:lnTo>
                  <a:lnTo>
                    <a:pt x="2558" y="3164"/>
                  </a:lnTo>
                  <a:lnTo>
                    <a:pt x="2558" y="3156"/>
                  </a:lnTo>
                  <a:lnTo>
                    <a:pt x="2558" y="3156"/>
                  </a:lnTo>
                  <a:lnTo>
                    <a:pt x="2556" y="3152"/>
                  </a:lnTo>
                  <a:lnTo>
                    <a:pt x="2556" y="3152"/>
                  </a:lnTo>
                  <a:lnTo>
                    <a:pt x="2554" y="3150"/>
                  </a:lnTo>
                  <a:lnTo>
                    <a:pt x="2554" y="3150"/>
                  </a:lnTo>
                  <a:lnTo>
                    <a:pt x="2552" y="3148"/>
                  </a:lnTo>
                  <a:lnTo>
                    <a:pt x="2552" y="3146"/>
                  </a:lnTo>
                  <a:lnTo>
                    <a:pt x="2552" y="3146"/>
                  </a:lnTo>
                  <a:lnTo>
                    <a:pt x="2552" y="3142"/>
                  </a:lnTo>
                  <a:lnTo>
                    <a:pt x="2552" y="3142"/>
                  </a:lnTo>
                  <a:lnTo>
                    <a:pt x="2552" y="3134"/>
                  </a:lnTo>
                  <a:lnTo>
                    <a:pt x="2552" y="3134"/>
                  </a:lnTo>
                  <a:lnTo>
                    <a:pt x="2552" y="3132"/>
                  </a:lnTo>
                  <a:lnTo>
                    <a:pt x="2552" y="3132"/>
                  </a:lnTo>
                  <a:lnTo>
                    <a:pt x="2550" y="3128"/>
                  </a:lnTo>
                  <a:lnTo>
                    <a:pt x="2550" y="3128"/>
                  </a:lnTo>
                  <a:lnTo>
                    <a:pt x="2548" y="3124"/>
                  </a:lnTo>
                  <a:lnTo>
                    <a:pt x="2548" y="3124"/>
                  </a:lnTo>
                  <a:lnTo>
                    <a:pt x="2546" y="3122"/>
                  </a:lnTo>
                  <a:lnTo>
                    <a:pt x="2546" y="3122"/>
                  </a:lnTo>
                  <a:lnTo>
                    <a:pt x="2546" y="3120"/>
                  </a:lnTo>
                  <a:lnTo>
                    <a:pt x="2546" y="3120"/>
                  </a:lnTo>
                  <a:lnTo>
                    <a:pt x="2546" y="3116"/>
                  </a:lnTo>
                  <a:lnTo>
                    <a:pt x="2546" y="3116"/>
                  </a:lnTo>
                  <a:lnTo>
                    <a:pt x="2544" y="3112"/>
                  </a:lnTo>
                  <a:lnTo>
                    <a:pt x="2544" y="3112"/>
                  </a:lnTo>
                  <a:lnTo>
                    <a:pt x="2544" y="3112"/>
                  </a:lnTo>
                  <a:lnTo>
                    <a:pt x="2544" y="3112"/>
                  </a:lnTo>
                  <a:lnTo>
                    <a:pt x="2544" y="3110"/>
                  </a:lnTo>
                  <a:lnTo>
                    <a:pt x="2544" y="3110"/>
                  </a:lnTo>
                  <a:lnTo>
                    <a:pt x="2544" y="3106"/>
                  </a:lnTo>
                  <a:lnTo>
                    <a:pt x="2544" y="3106"/>
                  </a:lnTo>
                  <a:lnTo>
                    <a:pt x="2544" y="3104"/>
                  </a:lnTo>
                  <a:lnTo>
                    <a:pt x="2544" y="3104"/>
                  </a:lnTo>
                  <a:lnTo>
                    <a:pt x="2544" y="3100"/>
                  </a:lnTo>
                  <a:lnTo>
                    <a:pt x="2544" y="3100"/>
                  </a:lnTo>
                  <a:lnTo>
                    <a:pt x="2542" y="3098"/>
                  </a:lnTo>
                  <a:lnTo>
                    <a:pt x="2542" y="3098"/>
                  </a:lnTo>
                  <a:lnTo>
                    <a:pt x="2542" y="3094"/>
                  </a:lnTo>
                  <a:lnTo>
                    <a:pt x="2542" y="3094"/>
                  </a:lnTo>
                  <a:lnTo>
                    <a:pt x="2540" y="3092"/>
                  </a:lnTo>
                  <a:lnTo>
                    <a:pt x="2540" y="3092"/>
                  </a:lnTo>
                  <a:lnTo>
                    <a:pt x="2540" y="3090"/>
                  </a:lnTo>
                  <a:lnTo>
                    <a:pt x="2540" y="3090"/>
                  </a:lnTo>
                  <a:lnTo>
                    <a:pt x="2540" y="3088"/>
                  </a:lnTo>
                  <a:lnTo>
                    <a:pt x="2540" y="3088"/>
                  </a:lnTo>
                  <a:lnTo>
                    <a:pt x="2538" y="3084"/>
                  </a:lnTo>
                  <a:lnTo>
                    <a:pt x="2538" y="3084"/>
                  </a:lnTo>
                  <a:lnTo>
                    <a:pt x="2538" y="3082"/>
                  </a:lnTo>
                  <a:lnTo>
                    <a:pt x="2538" y="3082"/>
                  </a:lnTo>
                  <a:lnTo>
                    <a:pt x="2536" y="3080"/>
                  </a:lnTo>
                  <a:lnTo>
                    <a:pt x="2536" y="3076"/>
                  </a:lnTo>
                  <a:lnTo>
                    <a:pt x="2536" y="3076"/>
                  </a:lnTo>
                  <a:lnTo>
                    <a:pt x="2536" y="3074"/>
                  </a:lnTo>
                  <a:lnTo>
                    <a:pt x="2534" y="3072"/>
                  </a:lnTo>
                  <a:lnTo>
                    <a:pt x="2534" y="3072"/>
                  </a:lnTo>
                  <a:lnTo>
                    <a:pt x="2534" y="3068"/>
                  </a:lnTo>
                  <a:lnTo>
                    <a:pt x="2532" y="3066"/>
                  </a:lnTo>
                  <a:lnTo>
                    <a:pt x="2532" y="3066"/>
                  </a:lnTo>
                  <a:lnTo>
                    <a:pt x="2532" y="3064"/>
                  </a:lnTo>
                  <a:lnTo>
                    <a:pt x="2532" y="3064"/>
                  </a:lnTo>
                  <a:lnTo>
                    <a:pt x="2532" y="3062"/>
                  </a:lnTo>
                  <a:lnTo>
                    <a:pt x="2532" y="3062"/>
                  </a:lnTo>
                  <a:lnTo>
                    <a:pt x="2532" y="3058"/>
                  </a:lnTo>
                  <a:lnTo>
                    <a:pt x="2530" y="3052"/>
                  </a:lnTo>
                  <a:lnTo>
                    <a:pt x="2530" y="3052"/>
                  </a:lnTo>
                  <a:lnTo>
                    <a:pt x="2530" y="3048"/>
                  </a:lnTo>
                  <a:lnTo>
                    <a:pt x="2530" y="3048"/>
                  </a:lnTo>
                  <a:lnTo>
                    <a:pt x="2528" y="3046"/>
                  </a:lnTo>
                  <a:lnTo>
                    <a:pt x="2528" y="3046"/>
                  </a:lnTo>
                  <a:lnTo>
                    <a:pt x="2528" y="3042"/>
                  </a:lnTo>
                  <a:lnTo>
                    <a:pt x="2528" y="3040"/>
                  </a:lnTo>
                  <a:lnTo>
                    <a:pt x="2528" y="3040"/>
                  </a:lnTo>
                  <a:lnTo>
                    <a:pt x="2528" y="3036"/>
                  </a:lnTo>
                  <a:lnTo>
                    <a:pt x="2528" y="3036"/>
                  </a:lnTo>
                  <a:lnTo>
                    <a:pt x="2526" y="3032"/>
                  </a:lnTo>
                  <a:lnTo>
                    <a:pt x="2526" y="3032"/>
                  </a:lnTo>
                  <a:lnTo>
                    <a:pt x="2526" y="3030"/>
                  </a:lnTo>
                  <a:lnTo>
                    <a:pt x="2526" y="3030"/>
                  </a:lnTo>
                  <a:lnTo>
                    <a:pt x="2524" y="3026"/>
                  </a:lnTo>
                  <a:lnTo>
                    <a:pt x="2524" y="3026"/>
                  </a:lnTo>
                  <a:lnTo>
                    <a:pt x="2524" y="3024"/>
                  </a:lnTo>
                  <a:lnTo>
                    <a:pt x="2524" y="3024"/>
                  </a:lnTo>
                  <a:lnTo>
                    <a:pt x="2524" y="3022"/>
                  </a:lnTo>
                  <a:lnTo>
                    <a:pt x="2524" y="3022"/>
                  </a:lnTo>
                  <a:lnTo>
                    <a:pt x="2524" y="3018"/>
                  </a:lnTo>
                  <a:lnTo>
                    <a:pt x="2524" y="3018"/>
                  </a:lnTo>
                  <a:lnTo>
                    <a:pt x="2522" y="3014"/>
                  </a:lnTo>
                  <a:lnTo>
                    <a:pt x="2520" y="3012"/>
                  </a:lnTo>
                  <a:lnTo>
                    <a:pt x="2520" y="3012"/>
                  </a:lnTo>
                  <a:lnTo>
                    <a:pt x="2516" y="3008"/>
                  </a:lnTo>
                  <a:lnTo>
                    <a:pt x="2516" y="3008"/>
                  </a:lnTo>
                  <a:lnTo>
                    <a:pt x="2516" y="3008"/>
                  </a:lnTo>
                  <a:lnTo>
                    <a:pt x="2516" y="3008"/>
                  </a:lnTo>
                  <a:lnTo>
                    <a:pt x="2514" y="3004"/>
                  </a:lnTo>
                  <a:lnTo>
                    <a:pt x="2514" y="3004"/>
                  </a:lnTo>
                  <a:lnTo>
                    <a:pt x="2514" y="3002"/>
                  </a:lnTo>
                  <a:lnTo>
                    <a:pt x="2514" y="3002"/>
                  </a:lnTo>
                  <a:lnTo>
                    <a:pt x="2512" y="3000"/>
                  </a:lnTo>
                  <a:lnTo>
                    <a:pt x="2512" y="3000"/>
                  </a:lnTo>
                  <a:lnTo>
                    <a:pt x="2514" y="2996"/>
                  </a:lnTo>
                  <a:lnTo>
                    <a:pt x="2514" y="2996"/>
                  </a:lnTo>
                  <a:lnTo>
                    <a:pt x="2514" y="2994"/>
                  </a:lnTo>
                  <a:lnTo>
                    <a:pt x="2514" y="2994"/>
                  </a:lnTo>
                  <a:lnTo>
                    <a:pt x="2514" y="2990"/>
                  </a:lnTo>
                  <a:lnTo>
                    <a:pt x="2514" y="2990"/>
                  </a:lnTo>
                  <a:lnTo>
                    <a:pt x="2514" y="2988"/>
                  </a:lnTo>
                  <a:lnTo>
                    <a:pt x="2514" y="2988"/>
                  </a:lnTo>
                  <a:lnTo>
                    <a:pt x="2514" y="2986"/>
                  </a:lnTo>
                  <a:lnTo>
                    <a:pt x="2514" y="2986"/>
                  </a:lnTo>
                  <a:lnTo>
                    <a:pt x="2514" y="2982"/>
                  </a:lnTo>
                  <a:lnTo>
                    <a:pt x="2514" y="2982"/>
                  </a:lnTo>
                  <a:lnTo>
                    <a:pt x="2512" y="2978"/>
                  </a:lnTo>
                  <a:lnTo>
                    <a:pt x="2512" y="2978"/>
                  </a:lnTo>
                  <a:lnTo>
                    <a:pt x="2512" y="2976"/>
                  </a:lnTo>
                  <a:lnTo>
                    <a:pt x="2512" y="2976"/>
                  </a:lnTo>
                  <a:lnTo>
                    <a:pt x="2512" y="2974"/>
                  </a:lnTo>
                  <a:lnTo>
                    <a:pt x="2512" y="2974"/>
                  </a:lnTo>
                  <a:lnTo>
                    <a:pt x="2510" y="2970"/>
                  </a:lnTo>
                  <a:lnTo>
                    <a:pt x="2510" y="2970"/>
                  </a:lnTo>
                  <a:lnTo>
                    <a:pt x="2510" y="2966"/>
                  </a:lnTo>
                  <a:lnTo>
                    <a:pt x="2510" y="2966"/>
                  </a:lnTo>
                  <a:lnTo>
                    <a:pt x="2508" y="2964"/>
                  </a:lnTo>
                  <a:lnTo>
                    <a:pt x="2508" y="2964"/>
                  </a:lnTo>
                  <a:lnTo>
                    <a:pt x="2506" y="2960"/>
                  </a:lnTo>
                  <a:lnTo>
                    <a:pt x="2506" y="2960"/>
                  </a:lnTo>
                  <a:lnTo>
                    <a:pt x="2506" y="2958"/>
                  </a:lnTo>
                  <a:lnTo>
                    <a:pt x="2506" y="2958"/>
                  </a:lnTo>
                  <a:lnTo>
                    <a:pt x="2504" y="2954"/>
                  </a:lnTo>
                  <a:lnTo>
                    <a:pt x="2504" y="2952"/>
                  </a:lnTo>
                  <a:lnTo>
                    <a:pt x="2504" y="2952"/>
                  </a:lnTo>
                  <a:lnTo>
                    <a:pt x="2504" y="2950"/>
                  </a:lnTo>
                  <a:lnTo>
                    <a:pt x="2504" y="2950"/>
                  </a:lnTo>
                  <a:lnTo>
                    <a:pt x="2502" y="2948"/>
                  </a:lnTo>
                  <a:lnTo>
                    <a:pt x="2502" y="2948"/>
                  </a:lnTo>
                  <a:lnTo>
                    <a:pt x="2502" y="2944"/>
                  </a:lnTo>
                  <a:lnTo>
                    <a:pt x="2502" y="2944"/>
                  </a:lnTo>
                  <a:lnTo>
                    <a:pt x="2502" y="2942"/>
                  </a:lnTo>
                  <a:lnTo>
                    <a:pt x="2502" y="2942"/>
                  </a:lnTo>
                  <a:lnTo>
                    <a:pt x="2500" y="2938"/>
                  </a:lnTo>
                  <a:lnTo>
                    <a:pt x="2500" y="2936"/>
                  </a:lnTo>
                  <a:lnTo>
                    <a:pt x="2500" y="2936"/>
                  </a:lnTo>
                  <a:lnTo>
                    <a:pt x="2500" y="2934"/>
                  </a:lnTo>
                  <a:lnTo>
                    <a:pt x="2500" y="2934"/>
                  </a:lnTo>
                  <a:lnTo>
                    <a:pt x="2502" y="2930"/>
                  </a:lnTo>
                  <a:lnTo>
                    <a:pt x="2502" y="2930"/>
                  </a:lnTo>
                  <a:lnTo>
                    <a:pt x="2500" y="2926"/>
                  </a:lnTo>
                  <a:lnTo>
                    <a:pt x="2500" y="2924"/>
                  </a:lnTo>
                  <a:lnTo>
                    <a:pt x="2500" y="2924"/>
                  </a:lnTo>
                  <a:lnTo>
                    <a:pt x="2498" y="2920"/>
                  </a:lnTo>
                  <a:lnTo>
                    <a:pt x="2498" y="2920"/>
                  </a:lnTo>
                  <a:lnTo>
                    <a:pt x="2498" y="2918"/>
                  </a:lnTo>
                  <a:lnTo>
                    <a:pt x="2498" y="2918"/>
                  </a:lnTo>
                  <a:lnTo>
                    <a:pt x="2498" y="2916"/>
                  </a:lnTo>
                  <a:lnTo>
                    <a:pt x="2498" y="2916"/>
                  </a:lnTo>
                  <a:lnTo>
                    <a:pt x="2498" y="2912"/>
                  </a:lnTo>
                  <a:lnTo>
                    <a:pt x="2498" y="2912"/>
                  </a:lnTo>
                  <a:lnTo>
                    <a:pt x="2496" y="2910"/>
                  </a:lnTo>
                  <a:lnTo>
                    <a:pt x="2496" y="2910"/>
                  </a:lnTo>
                  <a:lnTo>
                    <a:pt x="2496" y="2908"/>
                  </a:lnTo>
                  <a:lnTo>
                    <a:pt x="2496" y="2908"/>
                  </a:lnTo>
                  <a:lnTo>
                    <a:pt x="2494" y="2904"/>
                  </a:lnTo>
                  <a:lnTo>
                    <a:pt x="2494" y="2904"/>
                  </a:lnTo>
                  <a:lnTo>
                    <a:pt x="2494" y="2902"/>
                  </a:lnTo>
                  <a:lnTo>
                    <a:pt x="2494" y="2902"/>
                  </a:lnTo>
                  <a:lnTo>
                    <a:pt x="2492" y="2900"/>
                  </a:lnTo>
                  <a:lnTo>
                    <a:pt x="2492" y="2900"/>
                  </a:lnTo>
                  <a:lnTo>
                    <a:pt x="2492" y="2896"/>
                  </a:lnTo>
                  <a:lnTo>
                    <a:pt x="2492" y="2890"/>
                  </a:lnTo>
                  <a:lnTo>
                    <a:pt x="2492" y="2890"/>
                  </a:lnTo>
                  <a:lnTo>
                    <a:pt x="2490" y="2886"/>
                  </a:lnTo>
                  <a:lnTo>
                    <a:pt x="2490" y="2886"/>
                  </a:lnTo>
                  <a:lnTo>
                    <a:pt x="2488" y="2884"/>
                  </a:lnTo>
                  <a:lnTo>
                    <a:pt x="2488" y="2884"/>
                  </a:lnTo>
                  <a:lnTo>
                    <a:pt x="2488" y="2882"/>
                  </a:lnTo>
                  <a:lnTo>
                    <a:pt x="2488" y="2882"/>
                  </a:lnTo>
                  <a:lnTo>
                    <a:pt x="2488" y="2878"/>
                  </a:lnTo>
                  <a:lnTo>
                    <a:pt x="2488" y="2878"/>
                  </a:lnTo>
                  <a:lnTo>
                    <a:pt x="2488" y="2876"/>
                  </a:lnTo>
                  <a:lnTo>
                    <a:pt x="2488" y="2876"/>
                  </a:lnTo>
                  <a:lnTo>
                    <a:pt x="2486" y="2874"/>
                  </a:lnTo>
                  <a:lnTo>
                    <a:pt x="2486" y="2874"/>
                  </a:lnTo>
                  <a:lnTo>
                    <a:pt x="2486" y="2870"/>
                  </a:lnTo>
                  <a:lnTo>
                    <a:pt x="2486" y="2870"/>
                  </a:lnTo>
                  <a:lnTo>
                    <a:pt x="2484" y="2868"/>
                  </a:lnTo>
                  <a:lnTo>
                    <a:pt x="2484" y="2868"/>
                  </a:lnTo>
                  <a:lnTo>
                    <a:pt x="2484" y="2864"/>
                  </a:lnTo>
                  <a:lnTo>
                    <a:pt x="2484" y="2864"/>
                  </a:lnTo>
                  <a:lnTo>
                    <a:pt x="2484" y="2862"/>
                  </a:lnTo>
                  <a:lnTo>
                    <a:pt x="2484" y="2862"/>
                  </a:lnTo>
                  <a:lnTo>
                    <a:pt x="2482" y="2858"/>
                  </a:lnTo>
                  <a:lnTo>
                    <a:pt x="2482" y="2858"/>
                  </a:lnTo>
                  <a:lnTo>
                    <a:pt x="2480" y="2856"/>
                  </a:lnTo>
                  <a:lnTo>
                    <a:pt x="2480" y="2856"/>
                  </a:lnTo>
                  <a:lnTo>
                    <a:pt x="2480" y="2854"/>
                  </a:lnTo>
                  <a:lnTo>
                    <a:pt x="2480" y="2854"/>
                  </a:lnTo>
                  <a:lnTo>
                    <a:pt x="2478" y="2850"/>
                  </a:lnTo>
                  <a:lnTo>
                    <a:pt x="2478" y="2850"/>
                  </a:lnTo>
                  <a:lnTo>
                    <a:pt x="2478" y="2848"/>
                  </a:lnTo>
                  <a:lnTo>
                    <a:pt x="2478" y="2848"/>
                  </a:lnTo>
                  <a:lnTo>
                    <a:pt x="2476" y="2846"/>
                  </a:lnTo>
                  <a:lnTo>
                    <a:pt x="2474" y="2840"/>
                  </a:lnTo>
                  <a:lnTo>
                    <a:pt x="2474" y="2840"/>
                  </a:lnTo>
                  <a:lnTo>
                    <a:pt x="2474" y="2838"/>
                  </a:lnTo>
                  <a:lnTo>
                    <a:pt x="2474" y="2838"/>
                  </a:lnTo>
                  <a:lnTo>
                    <a:pt x="2474" y="2834"/>
                  </a:lnTo>
                  <a:lnTo>
                    <a:pt x="2474" y="2834"/>
                  </a:lnTo>
                  <a:lnTo>
                    <a:pt x="2474" y="2832"/>
                  </a:lnTo>
                  <a:lnTo>
                    <a:pt x="2474" y="2832"/>
                  </a:lnTo>
                  <a:lnTo>
                    <a:pt x="2474" y="2828"/>
                  </a:lnTo>
                  <a:lnTo>
                    <a:pt x="2474" y="2828"/>
                  </a:lnTo>
                  <a:lnTo>
                    <a:pt x="2472" y="2824"/>
                  </a:lnTo>
                  <a:lnTo>
                    <a:pt x="2472" y="2824"/>
                  </a:lnTo>
                  <a:lnTo>
                    <a:pt x="2470" y="2824"/>
                  </a:lnTo>
                  <a:lnTo>
                    <a:pt x="2470" y="2824"/>
                  </a:lnTo>
                  <a:lnTo>
                    <a:pt x="2470" y="2822"/>
                  </a:lnTo>
                  <a:lnTo>
                    <a:pt x="2470" y="2822"/>
                  </a:lnTo>
                  <a:lnTo>
                    <a:pt x="2470" y="2818"/>
                  </a:lnTo>
                  <a:lnTo>
                    <a:pt x="2470" y="2818"/>
                  </a:lnTo>
                  <a:lnTo>
                    <a:pt x="2470" y="2814"/>
                  </a:lnTo>
                  <a:lnTo>
                    <a:pt x="2470" y="2814"/>
                  </a:lnTo>
                  <a:lnTo>
                    <a:pt x="2470" y="2812"/>
                  </a:lnTo>
                  <a:lnTo>
                    <a:pt x="2470" y="2812"/>
                  </a:lnTo>
                  <a:lnTo>
                    <a:pt x="2470" y="2808"/>
                  </a:lnTo>
                  <a:lnTo>
                    <a:pt x="2468" y="2806"/>
                  </a:lnTo>
                  <a:lnTo>
                    <a:pt x="2468" y="2806"/>
                  </a:lnTo>
                  <a:lnTo>
                    <a:pt x="2466" y="2802"/>
                  </a:lnTo>
                  <a:lnTo>
                    <a:pt x="2466" y="2802"/>
                  </a:lnTo>
                  <a:lnTo>
                    <a:pt x="2466" y="2800"/>
                  </a:lnTo>
                  <a:lnTo>
                    <a:pt x="2466" y="2800"/>
                  </a:lnTo>
                  <a:lnTo>
                    <a:pt x="2466" y="2798"/>
                  </a:lnTo>
                  <a:lnTo>
                    <a:pt x="2466" y="2798"/>
                  </a:lnTo>
                  <a:lnTo>
                    <a:pt x="2466" y="2794"/>
                  </a:lnTo>
                  <a:lnTo>
                    <a:pt x="2466" y="2794"/>
                  </a:lnTo>
                  <a:lnTo>
                    <a:pt x="2464" y="2790"/>
                  </a:lnTo>
                  <a:lnTo>
                    <a:pt x="2464" y="2790"/>
                  </a:lnTo>
                  <a:lnTo>
                    <a:pt x="2464" y="2788"/>
                  </a:lnTo>
                  <a:lnTo>
                    <a:pt x="2464" y="2788"/>
                  </a:lnTo>
                  <a:lnTo>
                    <a:pt x="2464" y="2786"/>
                  </a:lnTo>
                  <a:lnTo>
                    <a:pt x="2464" y="2786"/>
                  </a:lnTo>
                  <a:lnTo>
                    <a:pt x="2464" y="2784"/>
                  </a:lnTo>
                  <a:lnTo>
                    <a:pt x="2464" y="2784"/>
                  </a:lnTo>
                  <a:lnTo>
                    <a:pt x="2462" y="2780"/>
                  </a:lnTo>
                  <a:lnTo>
                    <a:pt x="2462" y="2780"/>
                  </a:lnTo>
                  <a:lnTo>
                    <a:pt x="2460" y="2778"/>
                  </a:lnTo>
                  <a:lnTo>
                    <a:pt x="2460" y="2778"/>
                  </a:lnTo>
                  <a:lnTo>
                    <a:pt x="2460" y="2776"/>
                  </a:lnTo>
                  <a:lnTo>
                    <a:pt x="2460" y="2776"/>
                  </a:lnTo>
                  <a:lnTo>
                    <a:pt x="2460" y="2772"/>
                  </a:lnTo>
                  <a:lnTo>
                    <a:pt x="2460" y="2772"/>
                  </a:lnTo>
                  <a:lnTo>
                    <a:pt x="2460" y="2770"/>
                  </a:lnTo>
                  <a:lnTo>
                    <a:pt x="2460" y="2770"/>
                  </a:lnTo>
                  <a:lnTo>
                    <a:pt x="2460" y="2766"/>
                  </a:lnTo>
                  <a:lnTo>
                    <a:pt x="2460" y="2766"/>
                  </a:lnTo>
                  <a:lnTo>
                    <a:pt x="2458" y="2762"/>
                  </a:lnTo>
                  <a:lnTo>
                    <a:pt x="2458" y="2762"/>
                  </a:lnTo>
                  <a:lnTo>
                    <a:pt x="2458" y="2760"/>
                  </a:lnTo>
                  <a:lnTo>
                    <a:pt x="2458" y="2760"/>
                  </a:lnTo>
                  <a:lnTo>
                    <a:pt x="2456" y="2756"/>
                  </a:lnTo>
                  <a:lnTo>
                    <a:pt x="2456" y="2756"/>
                  </a:lnTo>
                  <a:lnTo>
                    <a:pt x="2456" y="2756"/>
                  </a:lnTo>
                  <a:lnTo>
                    <a:pt x="2456" y="2756"/>
                  </a:lnTo>
                  <a:lnTo>
                    <a:pt x="2456" y="2754"/>
                  </a:lnTo>
                  <a:lnTo>
                    <a:pt x="2456" y="2754"/>
                  </a:lnTo>
                  <a:lnTo>
                    <a:pt x="2454" y="2750"/>
                  </a:lnTo>
                  <a:lnTo>
                    <a:pt x="2454" y="2750"/>
                  </a:lnTo>
                  <a:lnTo>
                    <a:pt x="2454" y="2746"/>
                  </a:lnTo>
                  <a:lnTo>
                    <a:pt x="2454" y="2746"/>
                  </a:lnTo>
                  <a:lnTo>
                    <a:pt x="2452" y="2744"/>
                  </a:lnTo>
                  <a:lnTo>
                    <a:pt x="2452" y="2744"/>
                  </a:lnTo>
                  <a:lnTo>
                    <a:pt x="2452" y="2742"/>
                  </a:lnTo>
                  <a:lnTo>
                    <a:pt x="2452" y="2742"/>
                  </a:lnTo>
                  <a:lnTo>
                    <a:pt x="2452" y="2738"/>
                  </a:lnTo>
                  <a:lnTo>
                    <a:pt x="2452" y="2738"/>
                  </a:lnTo>
                  <a:lnTo>
                    <a:pt x="2450" y="2734"/>
                  </a:lnTo>
                  <a:lnTo>
                    <a:pt x="2450" y="2734"/>
                  </a:lnTo>
                  <a:lnTo>
                    <a:pt x="2448" y="2732"/>
                  </a:lnTo>
                  <a:lnTo>
                    <a:pt x="2448" y="2732"/>
                  </a:lnTo>
                  <a:lnTo>
                    <a:pt x="2448" y="2730"/>
                  </a:lnTo>
                  <a:lnTo>
                    <a:pt x="2448" y="2730"/>
                  </a:lnTo>
                  <a:lnTo>
                    <a:pt x="2448" y="2726"/>
                  </a:lnTo>
                  <a:lnTo>
                    <a:pt x="2448" y="2726"/>
                  </a:lnTo>
                  <a:lnTo>
                    <a:pt x="2448" y="2724"/>
                  </a:lnTo>
                  <a:lnTo>
                    <a:pt x="2448" y="2724"/>
                  </a:lnTo>
                  <a:lnTo>
                    <a:pt x="2446" y="2720"/>
                  </a:lnTo>
                  <a:lnTo>
                    <a:pt x="2446" y="2720"/>
                  </a:lnTo>
                  <a:lnTo>
                    <a:pt x="2446" y="2718"/>
                  </a:lnTo>
                  <a:lnTo>
                    <a:pt x="2446" y="2718"/>
                  </a:lnTo>
                  <a:lnTo>
                    <a:pt x="2444" y="2716"/>
                  </a:lnTo>
                  <a:lnTo>
                    <a:pt x="2444" y="2716"/>
                  </a:lnTo>
                  <a:lnTo>
                    <a:pt x="2442" y="2712"/>
                  </a:lnTo>
                  <a:lnTo>
                    <a:pt x="2442" y="2712"/>
                  </a:lnTo>
                  <a:lnTo>
                    <a:pt x="2440" y="2710"/>
                  </a:lnTo>
                  <a:lnTo>
                    <a:pt x="2440" y="2710"/>
                  </a:lnTo>
                  <a:lnTo>
                    <a:pt x="2440" y="2708"/>
                  </a:lnTo>
                  <a:lnTo>
                    <a:pt x="2440" y="2708"/>
                  </a:lnTo>
                  <a:lnTo>
                    <a:pt x="2440" y="2704"/>
                  </a:lnTo>
                  <a:lnTo>
                    <a:pt x="2440" y="2704"/>
                  </a:lnTo>
                  <a:lnTo>
                    <a:pt x="2440" y="2702"/>
                  </a:lnTo>
                  <a:lnTo>
                    <a:pt x="2440" y="2702"/>
                  </a:lnTo>
                  <a:lnTo>
                    <a:pt x="2440" y="2698"/>
                  </a:lnTo>
                  <a:lnTo>
                    <a:pt x="2440" y="2698"/>
                  </a:lnTo>
                  <a:lnTo>
                    <a:pt x="2438" y="2696"/>
                  </a:lnTo>
                  <a:lnTo>
                    <a:pt x="2438" y="2696"/>
                  </a:lnTo>
                  <a:lnTo>
                    <a:pt x="2438" y="2694"/>
                  </a:lnTo>
                  <a:lnTo>
                    <a:pt x="2438" y="2694"/>
                  </a:lnTo>
                  <a:lnTo>
                    <a:pt x="2436" y="2690"/>
                  </a:lnTo>
                  <a:lnTo>
                    <a:pt x="2436" y="2690"/>
                  </a:lnTo>
                  <a:lnTo>
                    <a:pt x="2436" y="2688"/>
                  </a:lnTo>
                  <a:lnTo>
                    <a:pt x="2436" y="2688"/>
                  </a:lnTo>
                  <a:lnTo>
                    <a:pt x="2436" y="2684"/>
                  </a:lnTo>
                  <a:lnTo>
                    <a:pt x="2436" y="2684"/>
                  </a:lnTo>
                  <a:lnTo>
                    <a:pt x="2436" y="2682"/>
                  </a:lnTo>
                  <a:lnTo>
                    <a:pt x="2436" y="2682"/>
                  </a:lnTo>
                  <a:lnTo>
                    <a:pt x="2436" y="2680"/>
                  </a:lnTo>
                  <a:lnTo>
                    <a:pt x="2436" y="2680"/>
                  </a:lnTo>
                  <a:lnTo>
                    <a:pt x="2436" y="2676"/>
                  </a:lnTo>
                  <a:lnTo>
                    <a:pt x="2436" y="2676"/>
                  </a:lnTo>
                  <a:lnTo>
                    <a:pt x="2436" y="2672"/>
                  </a:lnTo>
                  <a:lnTo>
                    <a:pt x="2436" y="2672"/>
                  </a:lnTo>
                  <a:lnTo>
                    <a:pt x="2434" y="2670"/>
                  </a:lnTo>
                  <a:lnTo>
                    <a:pt x="2434" y="2670"/>
                  </a:lnTo>
                  <a:lnTo>
                    <a:pt x="2434" y="2666"/>
                  </a:lnTo>
                  <a:lnTo>
                    <a:pt x="2434" y="2666"/>
                  </a:lnTo>
                  <a:lnTo>
                    <a:pt x="2432" y="2664"/>
                  </a:lnTo>
                  <a:lnTo>
                    <a:pt x="2432" y="2664"/>
                  </a:lnTo>
                  <a:lnTo>
                    <a:pt x="2434" y="2658"/>
                  </a:lnTo>
                  <a:lnTo>
                    <a:pt x="2434" y="2658"/>
                  </a:lnTo>
                  <a:lnTo>
                    <a:pt x="2434" y="2658"/>
                  </a:lnTo>
                  <a:lnTo>
                    <a:pt x="2434" y="2658"/>
                  </a:lnTo>
                  <a:lnTo>
                    <a:pt x="2434" y="2652"/>
                  </a:lnTo>
                  <a:lnTo>
                    <a:pt x="2434" y="2652"/>
                  </a:lnTo>
                  <a:lnTo>
                    <a:pt x="2432" y="2648"/>
                  </a:lnTo>
                  <a:lnTo>
                    <a:pt x="2432" y="2648"/>
                  </a:lnTo>
                  <a:lnTo>
                    <a:pt x="2432" y="2646"/>
                  </a:lnTo>
                  <a:lnTo>
                    <a:pt x="2432" y="2646"/>
                  </a:lnTo>
                  <a:lnTo>
                    <a:pt x="2432" y="2644"/>
                  </a:lnTo>
                  <a:lnTo>
                    <a:pt x="2432" y="2644"/>
                  </a:lnTo>
                  <a:lnTo>
                    <a:pt x="2430" y="2640"/>
                  </a:lnTo>
                  <a:lnTo>
                    <a:pt x="2430" y="2640"/>
                  </a:lnTo>
                  <a:lnTo>
                    <a:pt x="2430" y="2638"/>
                  </a:lnTo>
                  <a:lnTo>
                    <a:pt x="2430" y="2638"/>
                  </a:lnTo>
                  <a:lnTo>
                    <a:pt x="2430" y="2636"/>
                  </a:lnTo>
                  <a:lnTo>
                    <a:pt x="2430" y="2636"/>
                  </a:lnTo>
                  <a:lnTo>
                    <a:pt x="2428" y="2632"/>
                  </a:lnTo>
                  <a:lnTo>
                    <a:pt x="2428" y="2632"/>
                  </a:lnTo>
                  <a:lnTo>
                    <a:pt x="2426" y="2630"/>
                  </a:lnTo>
                  <a:lnTo>
                    <a:pt x="2426" y="2628"/>
                  </a:lnTo>
                  <a:lnTo>
                    <a:pt x="2426" y="2628"/>
                  </a:lnTo>
                  <a:lnTo>
                    <a:pt x="2424" y="2624"/>
                  </a:lnTo>
                  <a:lnTo>
                    <a:pt x="2424" y="2624"/>
                  </a:lnTo>
                  <a:lnTo>
                    <a:pt x="2424" y="2622"/>
                  </a:lnTo>
                  <a:lnTo>
                    <a:pt x="2424" y="2622"/>
                  </a:lnTo>
                  <a:lnTo>
                    <a:pt x="2422" y="2620"/>
                  </a:lnTo>
                  <a:lnTo>
                    <a:pt x="2422" y="2620"/>
                  </a:lnTo>
                  <a:lnTo>
                    <a:pt x="2418" y="2616"/>
                  </a:lnTo>
                  <a:lnTo>
                    <a:pt x="2418" y="2616"/>
                  </a:lnTo>
                  <a:lnTo>
                    <a:pt x="2418" y="2616"/>
                  </a:lnTo>
                  <a:lnTo>
                    <a:pt x="2418" y="2616"/>
                  </a:lnTo>
                  <a:lnTo>
                    <a:pt x="2418" y="2616"/>
                  </a:lnTo>
                  <a:lnTo>
                    <a:pt x="2418" y="2616"/>
                  </a:lnTo>
                  <a:lnTo>
                    <a:pt x="2418" y="2610"/>
                  </a:lnTo>
                  <a:lnTo>
                    <a:pt x="2418" y="2610"/>
                  </a:lnTo>
                  <a:lnTo>
                    <a:pt x="2416" y="2606"/>
                  </a:lnTo>
                  <a:lnTo>
                    <a:pt x="2416" y="2606"/>
                  </a:lnTo>
                  <a:lnTo>
                    <a:pt x="2416" y="2604"/>
                  </a:lnTo>
                  <a:lnTo>
                    <a:pt x="2416" y="2604"/>
                  </a:lnTo>
                  <a:lnTo>
                    <a:pt x="2414" y="2602"/>
                  </a:lnTo>
                  <a:lnTo>
                    <a:pt x="2414" y="2602"/>
                  </a:lnTo>
                  <a:lnTo>
                    <a:pt x="2414" y="2600"/>
                  </a:lnTo>
                  <a:lnTo>
                    <a:pt x="2414" y="2600"/>
                  </a:lnTo>
                  <a:lnTo>
                    <a:pt x="2412" y="2596"/>
                  </a:lnTo>
                  <a:lnTo>
                    <a:pt x="2412" y="2596"/>
                  </a:lnTo>
                  <a:lnTo>
                    <a:pt x="2412" y="2594"/>
                  </a:lnTo>
                  <a:lnTo>
                    <a:pt x="2410" y="2588"/>
                  </a:lnTo>
                  <a:lnTo>
                    <a:pt x="2410" y="2588"/>
                  </a:lnTo>
                  <a:lnTo>
                    <a:pt x="2410" y="2586"/>
                  </a:lnTo>
                  <a:lnTo>
                    <a:pt x="2410" y="2586"/>
                  </a:lnTo>
                  <a:lnTo>
                    <a:pt x="2410" y="2582"/>
                  </a:lnTo>
                  <a:lnTo>
                    <a:pt x="2410" y="2582"/>
                  </a:lnTo>
                  <a:lnTo>
                    <a:pt x="2410" y="2580"/>
                  </a:lnTo>
                  <a:lnTo>
                    <a:pt x="2410" y="2580"/>
                  </a:lnTo>
                  <a:lnTo>
                    <a:pt x="2408" y="2576"/>
                  </a:lnTo>
                  <a:lnTo>
                    <a:pt x="2408" y="2576"/>
                  </a:lnTo>
                  <a:lnTo>
                    <a:pt x="2408" y="2574"/>
                  </a:lnTo>
                  <a:lnTo>
                    <a:pt x="2408" y="2574"/>
                  </a:lnTo>
                  <a:lnTo>
                    <a:pt x="2408" y="2572"/>
                  </a:lnTo>
                  <a:lnTo>
                    <a:pt x="2408" y="2572"/>
                  </a:lnTo>
                  <a:lnTo>
                    <a:pt x="2406" y="2568"/>
                  </a:lnTo>
                  <a:lnTo>
                    <a:pt x="2406" y="2568"/>
                  </a:lnTo>
                  <a:lnTo>
                    <a:pt x="2406" y="2566"/>
                  </a:lnTo>
                  <a:lnTo>
                    <a:pt x="2406" y="2566"/>
                  </a:lnTo>
                  <a:lnTo>
                    <a:pt x="2406" y="2562"/>
                  </a:lnTo>
                  <a:lnTo>
                    <a:pt x="2406" y="2562"/>
                  </a:lnTo>
                  <a:lnTo>
                    <a:pt x="2404" y="2560"/>
                  </a:lnTo>
                  <a:lnTo>
                    <a:pt x="2404" y="2560"/>
                  </a:lnTo>
                  <a:lnTo>
                    <a:pt x="2404" y="2558"/>
                  </a:lnTo>
                  <a:lnTo>
                    <a:pt x="2404" y="2558"/>
                  </a:lnTo>
                  <a:lnTo>
                    <a:pt x="2404" y="2554"/>
                  </a:lnTo>
                  <a:lnTo>
                    <a:pt x="2402" y="2548"/>
                  </a:lnTo>
                  <a:lnTo>
                    <a:pt x="2402" y="2548"/>
                  </a:lnTo>
                  <a:lnTo>
                    <a:pt x="2400" y="2544"/>
                  </a:lnTo>
                  <a:lnTo>
                    <a:pt x="2400" y="2544"/>
                  </a:lnTo>
                  <a:lnTo>
                    <a:pt x="2400" y="2544"/>
                  </a:lnTo>
                  <a:lnTo>
                    <a:pt x="2400" y="2544"/>
                  </a:lnTo>
                  <a:lnTo>
                    <a:pt x="2400" y="2540"/>
                  </a:lnTo>
                  <a:lnTo>
                    <a:pt x="2400" y="2540"/>
                  </a:lnTo>
                  <a:lnTo>
                    <a:pt x="2398" y="2536"/>
                  </a:lnTo>
                  <a:lnTo>
                    <a:pt x="2398" y="2536"/>
                  </a:lnTo>
                  <a:lnTo>
                    <a:pt x="2398" y="2532"/>
                  </a:lnTo>
                  <a:lnTo>
                    <a:pt x="2398" y="2532"/>
                  </a:lnTo>
                  <a:lnTo>
                    <a:pt x="2396" y="2528"/>
                  </a:lnTo>
                  <a:lnTo>
                    <a:pt x="2396" y="2528"/>
                  </a:lnTo>
                  <a:lnTo>
                    <a:pt x="2394" y="2526"/>
                  </a:lnTo>
                  <a:lnTo>
                    <a:pt x="2394" y="2526"/>
                  </a:lnTo>
                  <a:lnTo>
                    <a:pt x="2396" y="2524"/>
                  </a:lnTo>
                  <a:lnTo>
                    <a:pt x="2396" y="2524"/>
                  </a:lnTo>
                  <a:lnTo>
                    <a:pt x="2396" y="2520"/>
                  </a:lnTo>
                  <a:lnTo>
                    <a:pt x="2396" y="2518"/>
                  </a:lnTo>
                  <a:lnTo>
                    <a:pt x="2396" y="2518"/>
                  </a:lnTo>
                  <a:lnTo>
                    <a:pt x="2396" y="2514"/>
                  </a:lnTo>
                  <a:lnTo>
                    <a:pt x="2396" y="2514"/>
                  </a:lnTo>
                  <a:lnTo>
                    <a:pt x="2394" y="2510"/>
                  </a:lnTo>
                  <a:lnTo>
                    <a:pt x="2394" y="2510"/>
                  </a:lnTo>
                  <a:lnTo>
                    <a:pt x="2394" y="2508"/>
                  </a:lnTo>
                  <a:lnTo>
                    <a:pt x="2394" y="2508"/>
                  </a:lnTo>
                  <a:lnTo>
                    <a:pt x="2394" y="2506"/>
                  </a:lnTo>
                  <a:lnTo>
                    <a:pt x="2394" y="2506"/>
                  </a:lnTo>
                  <a:lnTo>
                    <a:pt x="2394" y="2502"/>
                  </a:lnTo>
                  <a:lnTo>
                    <a:pt x="2394" y="2502"/>
                  </a:lnTo>
                  <a:lnTo>
                    <a:pt x="2392" y="2498"/>
                  </a:lnTo>
                  <a:lnTo>
                    <a:pt x="2392" y="2498"/>
                  </a:lnTo>
                  <a:lnTo>
                    <a:pt x="2392" y="2496"/>
                  </a:lnTo>
                  <a:lnTo>
                    <a:pt x="2392" y="2496"/>
                  </a:lnTo>
                  <a:lnTo>
                    <a:pt x="2392" y="2494"/>
                  </a:lnTo>
                  <a:lnTo>
                    <a:pt x="2392" y="2494"/>
                  </a:lnTo>
                  <a:lnTo>
                    <a:pt x="2392" y="2492"/>
                  </a:lnTo>
                  <a:lnTo>
                    <a:pt x="2392" y="2492"/>
                  </a:lnTo>
                  <a:lnTo>
                    <a:pt x="2390" y="2488"/>
                  </a:lnTo>
                  <a:lnTo>
                    <a:pt x="2390" y="2488"/>
                  </a:lnTo>
                  <a:lnTo>
                    <a:pt x="2390" y="2486"/>
                  </a:lnTo>
                  <a:lnTo>
                    <a:pt x="2390" y="2486"/>
                  </a:lnTo>
                  <a:lnTo>
                    <a:pt x="2390" y="2482"/>
                  </a:lnTo>
                  <a:lnTo>
                    <a:pt x="2390" y="2482"/>
                  </a:lnTo>
                  <a:lnTo>
                    <a:pt x="2390" y="2480"/>
                  </a:lnTo>
                  <a:lnTo>
                    <a:pt x="2390" y="2480"/>
                  </a:lnTo>
                  <a:lnTo>
                    <a:pt x="2388" y="2476"/>
                  </a:lnTo>
                  <a:lnTo>
                    <a:pt x="2388" y="2476"/>
                  </a:lnTo>
                  <a:lnTo>
                    <a:pt x="2388" y="2474"/>
                  </a:lnTo>
                  <a:lnTo>
                    <a:pt x="2386" y="2472"/>
                  </a:lnTo>
                  <a:lnTo>
                    <a:pt x="2386" y="2472"/>
                  </a:lnTo>
                  <a:lnTo>
                    <a:pt x="2384" y="2468"/>
                  </a:lnTo>
                  <a:lnTo>
                    <a:pt x="2384" y="2466"/>
                  </a:lnTo>
                  <a:lnTo>
                    <a:pt x="2384" y="2466"/>
                  </a:lnTo>
                  <a:lnTo>
                    <a:pt x="2382" y="2464"/>
                  </a:lnTo>
                  <a:lnTo>
                    <a:pt x="2382" y="2464"/>
                  </a:lnTo>
                  <a:lnTo>
                    <a:pt x="2382" y="2462"/>
                  </a:lnTo>
                  <a:lnTo>
                    <a:pt x="2382" y="2462"/>
                  </a:lnTo>
                  <a:lnTo>
                    <a:pt x="2384" y="2458"/>
                  </a:lnTo>
                  <a:lnTo>
                    <a:pt x="2384" y="2458"/>
                  </a:lnTo>
                  <a:lnTo>
                    <a:pt x="2384" y="2456"/>
                  </a:lnTo>
                  <a:lnTo>
                    <a:pt x="2384" y="2456"/>
                  </a:lnTo>
                  <a:lnTo>
                    <a:pt x="2382" y="2452"/>
                  </a:lnTo>
                  <a:lnTo>
                    <a:pt x="2382" y="2452"/>
                  </a:lnTo>
                  <a:lnTo>
                    <a:pt x="2382" y="2450"/>
                  </a:lnTo>
                  <a:lnTo>
                    <a:pt x="2382" y="2446"/>
                  </a:lnTo>
                  <a:lnTo>
                    <a:pt x="2382" y="2446"/>
                  </a:lnTo>
                  <a:lnTo>
                    <a:pt x="2380" y="2442"/>
                  </a:lnTo>
                  <a:lnTo>
                    <a:pt x="2380" y="2442"/>
                  </a:lnTo>
                  <a:lnTo>
                    <a:pt x="2378" y="2442"/>
                  </a:lnTo>
                  <a:lnTo>
                    <a:pt x="2378" y="2442"/>
                  </a:lnTo>
                  <a:lnTo>
                    <a:pt x="2376" y="2438"/>
                  </a:lnTo>
                  <a:lnTo>
                    <a:pt x="2376" y="2438"/>
                  </a:lnTo>
                  <a:lnTo>
                    <a:pt x="2374" y="2438"/>
                  </a:lnTo>
                  <a:lnTo>
                    <a:pt x="2374" y="2438"/>
                  </a:lnTo>
                  <a:lnTo>
                    <a:pt x="2374" y="2436"/>
                  </a:lnTo>
                  <a:lnTo>
                    <a:pt x="2374" y="2436"/>
                  </a:lnTo>
                  <a:lnTo>
                    <a:pt x="2374" y="2432"/>
                  </a:lnTo>
                  <a:lnTo>
                    <a:pt x="2374" y="2432"/>
                  </a:lnTo>
                  <a:lnTo>
                    <a:pt x="2372" y="2430"/>
                  </a:lnTo>
                  <a:lnTo>
                    <a:pt x="2372" y="2430"/>
                  </a:lnTo>
                  <a:lnTo>
                    <a:pt x="2374" y="2422"/>
                  </a:lnTo>
                  <a:lnTo>
                    <a:pt x="2374" y="2422"/>
                  </a:lnTo>
                  <a:lnTo>
                    <a:pt x="2372" y="2418"/>
                  </a:lnTo>
                  <a:lnTo>
                    <a:pt x="2372" y="2418"/>
                  </a:lnTo>
                  <a:lnTo>
                    <a:pt x="2372" y="2416"/>
                  </a:lnTo>
                  <a:lnTo>
                    <a:pt x="2372" y="2416"/>
                  </a:lnTo>
                  <a:lnTo>
                    <a:pt x="2370" y="2410"/>
                  </a:lnTo>
                  <a:lnTo>
                    <a:pt x="2370" y="2410"/>
                  </a:lnTo>
                  <a:lnTo>
                    <a:pt x="2368" y="2408"/>
                  </a:lnTo>
                  <a:lnTo>
                    <a:pt x="2368" y="2408"/>
                  </a:lnTo>
                  <a:lnTo>
                    <a:pt x="2368" y="2406"/>
                  </a:lnTo>
                  <a:lnTo>
                    <a:pt x="2368" y="2406"/>
                  </a:lnTo>
                  <a:lnTo>
                    <a:pt x="2366" y="2402"/>
                  </a:lnTo>
                  <a:lnTo>
                    <a:pt x="2366" y="2402"/>
                  </a:lnTo>
                  <a:lnTo>
                    <a:pt x="2366" y="2400"/>
                  </a:lnTo>
                  <a:lnTo>
                    <a:pt x="2366" y="2400"/>
                  </a:lnTo>
                  <a:lnTo>
                    <a:pt x="2366" y="2398"/>
                  </a:lnTo>
                  <a:lnTo>
                    <a:pt x="2366" y="2398"/>
                  </a:lnTo>
                  <a:lnTo>
                    <a:pt x="2364" y="2394"/>
                  </a:lnTo>
                  <a:lnTo>
                    <a:pt x="2364" y="2394"/>
                  </a:lnTo>
                  <a:lnTo>
                    <a:pt x="2364" y="2392"/>
                  </a:lnTo>
                  <a:lnTo>
                    <a:pt x="2364" y="2392"/>
                  </a:lnTo>
                  <a:lnTo>
                    <a:pt x="2364" y="2388"/>
                  </a:lnTo>
                  <a:lnTo>
                    <a:pt x="2364" y="2388"/>
                  </a:lnTo>
                  <a:lnTo>
                    <a:pt x="2364" y="2386"/>
                  </a:lnTo>
                  <a:lnTo>
                    <a:pt x="2364" y="2386"/>
                  </a:lnTo>
                  <a:lnTo>
                    <a:pt x="2362" y="2382"/>
                  </a:lnTo>
                  <a:lnTo>
                    <a:pt x="2362" y="2382"/>
                  </a:lnTo>
                  <a:lnTo>
                    <a:pt x="2360" y="2380"/>
                  </a:lnTo>
                  <a:lnTo>
                    <a:pt x="2360" y="2380"/>
                  </a:lnTo>
                  <a:lnTo>
                    <a:pt x="2360" y="2378"/>
                  </a:lnTo>
                  <a:lnTo>
                    <a:pt x="2360" y="2378"/>
                  </a:lnTo>
                  <a:lnTo>
                    <a:pt x="2360" y="2374"/>
                  </a:lnTo>
                  <a:lnTo>
                    <a:pt x="2360" y="2374"/>
                  </a:lnTo>
                  <a:lnTo>
                    <a:pt x="2360" y="2372"/>
                  </a:lnTo>
                  <a:lnTo>
                    <a:pt x="2360" y="2372"/>
                  </a:lnTo>
                  <a:lnTo>
                    <a:pt x="2360" y="2370"/>
                  </a:lnTo>
                  <a:lnTo>
                    <a:pt x="2360" y="2370"/>
                  </a:lnTo>
                  <a:lnTo>
                    <a:pt x="2360" y="2366"/>
                  </a:lnTo>
                  <a:lnTo>
                    <a:pt x="2360" y="2366"/>
                  </a:lnTo>
                  <a:lnTo>
                    <a:pt x="2358" y="2362"/>
                  </a:lnTo>
                  <a:lnTo>
                    <a:pt x="2358" y="2362"/>
                  </a:lnTo>
                  <a:lnTo>
                    <a:pt x="2358" y="2360"/>
                  </a:lnTo>
                  <a:lnTo>
                    <a:pt x="2358" y="2360"/>
                  </a:lnTo>
                  <a:lnTo>
                    <a:pt x="2356" y="2356"/>
                  </a:lnTo>
                  <a:lnTo>
                    <a:pt x="2356" y="2356"/>
                  </a:lnTo>
                  <a:lnTo>
                    <a:pt x="2354" y="2356"/>
                  </a:lnTo>
                  <a:lnTo>
                    <a:pt x="2354" y="2356"/>
                  </a:lnTo>
                  <a:lnTo>
                    <a:pt x="2354" y="2354"/>
                  </a:lnTo>
                  <a:lnTo>
                    <a:pt x="2354" y="2354"/>
                  </a:lnTo>
                  <a:lnTo>
                    <a:pt x="2354" y="2348"/>
                  </a:lnTo>
                  <a:lnTo>
                    <a:pt x="2354" y="2348"/>
                  </a:lnTo>
                  <a:lnTo>
                    <a:pt x="2352" y="2346"/>
                  </a:lnTo>
                  <a:lnTo>
                    <a:pt x="2352" y="2346"/>
                  </a:lnTo>
                  <a:lnTo>
                    <a:pt x="2352" y="2344"/>
                  </a:lnTo>
                  <a:lnTo>
                    <a:pt x="2352" y="2344"/>
                  </a:lnTo>
                  <a:lnTo>
                    <a:pt x="2348" y="2338"/>
                  </a:lnTo>
                  <a:lnTo>
                    <a:pt x="2348" y="2338"/>
                  </a:lnTo>
                  <a:lnTo>
                    <a:pt x="2350" y="2336"/>
                  </a:lnTo>
                  <a:lnTo>
                    <a:pt x="2350" y="2336"/>
                  </a:lnTo>
                  <a:lnTo>
                    <a:pt x="2350" y="2336"/>
                  </a:lnTo>
                  <a:lnTo>
                    <a:pt x="2350" y="2332"/>
                  </a:lnTo>
                  <a:lnTo>
                    <a:pt x="2348" y="2326"/>
                  </a:lnTo>
                  <a:lnTo>
                    <a:pt x="2348" y="2326"/>
                  </a:lnTo>
                  <a:lnTo>
                    <a:pt x="2348" y="2326"/>
                  </a:lnTo>
                  <a:lnTo>
                    <a:pt x="2348" y="2326"/>
                  </a:lnTo>
                  <a:lnTo>
                    <a:pt x="2346" y="2322"/>
                  </a:lnTo>
                  <a:lnTo>
                    <a:pt x="2346" y="2322"/>
                  </a:lnTo>
                  <a:lnTo>
                    <a:pt x="2346" y="2320"/>
                  </a:lnTo>
                  <a:lnTo>
                    <a:pt x="2346" y="2320"/>
                  </a:lnTo>
                  <a:lnTo>
                    <a:pt x="2344" y="2320"/>
                  </a:lnTo>
                  <a:lnTo>
                    <a:pt x="2344" y="2318"/>
                  </a:lnTo>
                  <a:lnTo>
                    <a:pt x="2344" y="2318"/>
                  </a:lnTo>
                  <a:lnTo>
                    <a:pt x="2344" y="2316"/>
                  </a:lnTo>
                  <a:lnTo>
                    <a:pt x="2344" y="2316"/>
                  </a:lnTo>
                  <a:lnTo>
                    <a:pt x="2344" y="2312"/>
                  </a:lnTo>
                  <a:lnTo>
                    <a:pt x="2344" y="2308"/>
                  </a:lnTo>
                  <a:lnTo>
                    <a:pt x="2344" y="2308"/>
                  </a:lnTo>
                  <a:lnTo>
                    <a:pt x="2340" y="2302"/>
                  </a:lnTo>
                  <a:lnTo>
                    <a:pt x="2340" y="2302"/>
                  </a:lnTo>
                  <a:lnTo>
                    <a:pt x="2340" y="2300"/>
                  </a:lnTo>
                  <a:lnTo>
                    <a:pt x="2340" y="2300"/>
                  </a:lnTo>
                  <a:lnTo>
                    <a:pt x="2340" y="2298"/>
                  </a:lnTo>
                  <a:lnTo>
                    <a:pt x="2340" y="2298"/>
                  </a:lnTo>
                  <a:lnTo>
                    <a:pt x="2340" y="2294"/>
                  </a:lnTo>
                  <a:lnTo>
                    <a:pt x="2340" y="2294"/>
                  </a:lnTo>
                  <a:lnTo>
                    <a:pt x="2340" y="2294"/>
                  </a:lnTo>
                  <a:lnTo>
                    <a:pt x="2340" y="2294"/>
                  </a:lnTo>
                  <a:lnTo>
                    <a:pt x="2342" y="2290"/>
                  </a:lnTo>
                  <a:lnTo>
                    <a:pt x="2342" y="2290"/>
                  </a:lnTo>
                  <a:lnTo>
                    <a:pt x="2342" y="2288"/>
                  </a:lnTo>
                  <a:lnTo>
                    <a:pt x="2340" y="2286"/>
                  </a:lnTo>
                  <a:lnTo>
                    <a:pt x="2340" y="2286"/>
                  </a:lnTo>
                  <a:lnTo>
                    <a:pt x="2340" y="2282"/>
                  </a:lnTo>
                  <a:lnTo>
                    <a:pt x="2340" y="2282"/>
                  </a:lnTo>
                  <a:lnTo>
                    <a:pt x="2340" y="2280"/>
                  </a:lnTo>
                  <a:lnTo>
                    <a:pt x="2340" y="2280"/>
                  </a:lnTo>
                  <a:lnTo>
                    <a:pt x="2340" y="2276"/>
                  </a:lnTo>
                  <a:lnTo>
                    <a:pt x="2340" y="2276"/>
                  </a:lnTo>
                  <a:lnTo>
                    <a:pt x="2336" y="2272"/>
                  </a:lnTo>
                  <a:lnTo>
                    <a:pt x="2336" y="2272"/>
                  </a:lnTo>
                  <a:lnTo>
                    <a:pt x="2336" y="2270"/>
                  </a:lnTo>
                  <a:lnTo>
                    <a:pt x="2336" y="2270"/>
                  </a:lnTo>
                  <a:lnTo>
                    <a:pt x="2334" y="2266"/>
                  </a:lnTo>
                  <a:lnTo>
                    <a:pt x="2334" y="2266"/>
                  </a:lnTo>
                  <a:lnTo>
                    <a:pt x="2332" y="2264"/>
                  </a:lnTo>
                  <a:lnTo>
                    <a:pt x="2332" y="2264"/>
                  </a:lnTo>
                  <a:lnTo>
                    <a:pt x="2332" y="2262"/>
                  </a:lnTo>
                  <a:lnTo>
                    <a:pt x="2332" y="2262"/>
                  </a:lnTo>
                  <a:lnTo>
                    <a:pt x="2332" y="2258"/>
                  </a:lnTo>
                  <a:lnTo>
                    <a:pt x="2332" y="2258"/>
                  </a:lnTo>
                  <a:lnTo>
                    <a:pt x="2328" y="2254"/>
                  </a:lnTo>
                  <a:lnTo>
                    <a:pt x="2328" y="2254"/>
                  </a:lnTo>
                  <a:lnTo>
                    <a:pt x="2328" y="2254"/>
                  </a:lnTo>
                  <a:lnTo>
                    <a:pt x="2328" y="2254"/>
                  </a:lnTo>
                  <a:lnTo>
                    <a:pt x="2328" y="2252"/>
                  </a:lnTo>
                  <a:lnTo>
                    <a:pt x="2328" y="2252"/>
                  </a:lnTo>
                  <a:lnTo>
                    <a:pt x="2328" y="2248"/>
                  </a:lnTo>
                  <a:lnTo>
                    <a:pt x="2328" y="2248"/>
                  </a:lnTo>
                  <a:lnTo>
                    <a:pt x="2328" y="2246"/>
                  </a:lnTo>
                  <a:lnTo>
                    <a:pt x="2328" y="2246"/>
                  </a:lnTo>
                  <a:lnTo>
                    <a:pt x="2326" y="2242"/>
                  </a:lnTo>
                  <a:lnTo>
                    <a:pt x="2326" y="2242"/>
                  </a:lnTo>
                  <a:lnTo>
                    <a:pt x="2326" y="2238"/>
                  </a:lnTo>
                  <a:lnTo>
                    <a:pt x="2326" y="2238"/>
                  </a:lnTo>
                  <a:lnTo>
                    <a:pt x="2324" y="2236"/>
                  </a:lnTo>
                  <a:lnTo>
                    <a:pt x="2324" y="2236"/>
                  </a:lnTo>
                  <a:lnTo>
                    <a:pt x="2324" y="2234"/>
                  </a:lnTo>
                  <a:lnTo>
                    <a:pt x="2324" y="2234"/>
                  </a:lnTo>
                  <a:lnTo>
                    <a:pt x="2322" y="2230"/>
                  </a:lnTo>
                  <a:lnTo>
                    <a:pt x="2322" y="2230"/>
                  </a:lnTo>
                  <a:lnTo>
                    <a:pt x="2322" y="2228"/>
                  </a:lnTo>
                  <a:lnTo>
                    <a:pt x="2322" y="2228"/>
                  </a:lnTo>
                  <a:lnTo>
                    <a:pt x="2322" y="2224"/>
                  </a:lnTo>
                  <a:lnTo>
                    <a:pt x="2320" y="2220"/>
                  </a:lnTo>
                  <a:lnTo>
                    <a:pt x="2320" y="2220"/>
                  </a:lnTo>
                  <a:lnTo>
                    <a:pt x="2318" y="2216"/>
                  </a:lnTo>
                  <a:lnTo>
                    <a:pt x="2318" y="2216"/>
                  </a:lnTo>
                  <a:lnTo>
                    <a:pt x="2318" y="2214"/>
                  </a:lnTo>
                  <a:lnTo>
                    <a:pt x="2318" y="2214"/>
                  </a:lnTo>
                  <a:lnTo>
                    <a:pt x="2318" y="2212"/>
                  </a:lnTo>
                  <a:lnTo>
                    <a:pt x="2318" y="2212"/>
                  </a:lnTo>
                  <a:lnTo>
                    <a:pt x="2318" y="2208"/>
                  </a:lnTo>
                  <a:lnTo>
                    <a:pt x="2318" y="2208"/>
                  </a:lnTo>
                  <a:lnTo>
                    <a:pt x="2316" y="2204"/>
                  </a:lnTo>
                  <a:lnTo>
                    <a:pt x="2316" y="2204"/>
                  </a:lnTo>
                  <a:lnTo>
                    <a:pt x="2314" y="2202"/>
                  </a:lnTo>
                  <a:lnTo>
                    <a:pt x="2314" y="2202"/>
                  </a:lnTo>
                  <a:lnTo>
                    <a:pt x="2314" y="2198"/>
                  </a:lnTo>
                  <a:lnTo>
                    <a:pt x="2314" y="2198"/>
                  </a:lnTo>
                  <a:lnTo>
                    <a:pt x="2312" y="2196"/>
                  </a:lnTo>
                  <a:lnTo>
                    <a:pt x="2312" y="2196"/>
                  </a:lnTo>
                  <a:lnTo>
                    <a:pt x="2310" y="2192"/>
                  </a:lnTo>
                  <a:lnTo>
                    <a:pt x="2310" y="2192"/>
                  </a:lnTo>
                  <a:lnTo>
                    <a:pt x="2308" y="2186"/>
                  </a:lnTo>
                  <a:lnTo>
                    <a:pt x="2308" y="2186"/>
                  </a:lnTo>
                  <a:lnTo>
                    <a:pt x="2308" y="2182"/>
                  </a:lnTo>
                  <a:lnTo>
                    <a:pt x="2308" y="2182"/>
                  </a:lnTo>
                  <a:lnTo>
                    <a:pt x="2308" y="2180"/>
                  </a:lnTo>
                  <a:lnTo>
                    <a:pt x="2308" y="2180"/>
                  </a:lnTo>
                  <a:lnTo>
                    <a:pt x="2308" y="2176"/>
                  </a:lnTo>
                  <a:lnTo>
                    <a:pt x="2308" y="2176"/>
                  </a:lnTo>
                  <a:lnTo>
                    <a:pt x="2308" y="2172"/>
                  </a:lnTo>
                  <a:lnTo>
                    <a:pt x="2308" y="2172"/>
                  </a:lnTo>
                  <a:lnTo>
                    <a:pt x="2308" y="2170"/>
                  </a:lnTo>
                  <a:lnTo>
                    <a:pt x="2308" y="2170"/>
                  </a:lnTo>
                  <a:lnTo>
                    <a:pt x="2306" y="2166"/>
                  </a:lnTo>
                  <a:lnTo>
                    <a:pt x="2306" y="2166"/>
                  </a:lnTo>
                  <a:lnTo>
                    <a:pt x="2306" y="2166"/>
                  </a:lnTo>
                  <a:lnTo>
                    <a:pt x="2306" y="2166"/>
                  </a:lnTo>
                  <a:lnTo>
                    <a:pt x="2304" y="2158"/>
                  </a:lnTo>
                  <a:lnTo>
                    <a:pt x="2304" y="2158"/>
                  </a:lnTo>
                  <a:lnTo>
                    <a:pt x="2304" y="2156"/>
                  </a:lnTo>
                  <a:lnTo>
                    <a:pt x="2304" y="2156"/>
                  </a:lnTo>
                  <a:lnTo>
                    <a:pt x="2304" y="2152"/>
                  </a:lnTo>
                  <a:lnTo>
                    <a:pt x="2304" y="2152"/>
                  </a:lnTo>
                  <a:lnTo>
                    <a:pt x="2304" y="2148"/>
                  </a:lnTo>
                  <a:lnTo>
                    <a:pt x="2304" y="2148"/>
                  </a:lnTo>
                  <a:lnTo>
                    <a:pt x="2302" y="2146"/>
                  </a:lnTo>
                  <a:lnTo>
                    <a:pt x="2302" y="2146"/>
                  </a:lnTo>
                  <a:lnTo>
                    <a:pt x="2300" y="2138"/>
                  </a:lnTo>
                  <a:lnTo>
                    <a:pt x="2300" y="2138"/>
                  </a:lnTo>
                  <a:lnTo>
                    <a:pt x="2298" y="2134"/>
                  </a:lnTo>
                  <a:lnTo>
                    <a:pt x="2298" y="2134"/>
                  </a:lnTo>
                  <a:lnTo>
                    <a:pt x="2298" y="2130"/>
                  </a:lnTo>
                  <a:lnTo>
                    <a:pt x="2298" y="2130"/>
                  </a:lnTo>
                  <a:lnTo>
                    <a:pt x="2298" y="2128"/>
                  </a:lnTo>
                  <a:lnTo>
                    <a:pt x="2298" y="2128"/>
                  </a:lnTo>
                  <a:lnTo>
                    <a:pt x="2298" y="2124"/>
                  </a:lnTo>
                  <a:lnTo>
                    <a:pt x="2298" y="2124"/>
                  </a:lnTo>
                  <a:lnTo>
                    <a:pt x="2298" y="2118"/>
                  </a:lnTo>
                  <a:lnTo>
                    <a:pt x="2298" y="2118"/>
                  </a:lnTo>
                  <a:lnTo>
                    <a:pt x="2294" y="2112"/>
                  </a:lnTo>
                  <a:lnTo>
                    <a:pt x="2294" y="2112"/>
                  </a:lnTo>
                  <a:lnTo>
                    <a:pt x="2292" y="2110"/>
                  </a:lnTo>
                  <a:lnTo>
                    <a:pt x="2292" y="2110"/>
                  </a:lnTo>
                  <a:lnTo>
                    <a:pt x="2290" y="2106"/>
                  </a:lnTo>
                  <a:lnTo>
                    <a:pt x="2290" y="2106"/>
                  </a:lnTo>
                  <a:lnTo>
                    <a:pt x="2290" y="2102"/>
                  </a:lnTo>
                  <a:lnTo>
                    <a:pt x="2290" y="2102"/>
                  </a:lnTo>
                  <a:lnTo>
                    <a:pt x="2290" y="2096"/>
                  </a:lnTo>
                  <a:lnTo>
                    <a:pt x="2290" y="2096"/>
                  </a:lnTo>
                  <a:lnTo>
                    <a:pt x="2290" y="2094"/>
                  </a:lnTo>
                  <a:lnTo>
                    <a:pt x="2290" y="2094"/>
                  </a:lnTo>
                  <a:lnTo>
                    <a:pt x="2292" y="2090"/>
                  </a:lnTo>
                  <a:lnTo>
                    <a:pt x="2292" y="2090"/>
                  </a:lnTo>
                  <a:lnTo>
                    <a:pt x="2290" y="2086"/>
                  </a:lnTo>
                  <a:lnTo>
                    <a:pt x="2290" y="2086"/>
                  </a:lnTo>
                  <a:lnTo>
                    <a:pt x="2290" y="2086"/>
                  </a:lnTo>
                  <a:lnTo>
                    <a:pt x="2290" y="2086"/>
                  </a:lnTo>
                  <a:lnTo>
                    <a:pt x="2288" y="2082"/>
                  </a:lnTo>
                  <a:lnTo>
                    <a:pt x="2288" y="2082"/>
                  </a:lnTo>
                  <a:lnTo>
                    <a:pt x="2286" y="2080"/>
                  </a:lnTo>
                  <a:lnTo>
                    <a:pt x="2286" y="2080"/>
                  </a:lnTo>
                  <a:lnTo>
                    <a:pt x="2286" y="2078"/>
                  </a:lnTo>
                  <a:lnTo>
                    <a:pt x="2286" y="2078"/>
                  </a:lnTo>
                  <a:lnTo>
                    <a:pt x="2286" y="2074"/>
                  </a:lnTo>
                  <a:lnTo>
                    <a:pt x="2286" y="2074"/>
                  </a:lnTo>
                  <a:lnTo>
                    <a:pt x="2284" y="2072"/>
                  </a:lnTo>
                  <a:lnTo>
                    <a:pt x="2284" y="2072"/>
                  </a:lnTo>
                  <a:lnTo>
                    <a:pt x="2282" y="2072"/>
                  </a:lnTo>
                  <a:lnTo>
                    <a:pt x="2282" y="2072"/>
                  </a:lnTo>
                  <a:lnTo>
                    <a:pt x="2284" y="2066"/>
                  </a:lnTo>
                  <a:lnTo>
                    <a:pt x="2284" y="2066"/>
                  </a:lnTo>
                  <a:lnTo>
                    <a:pt x="2284" y="2064"/>
                  </a:lnTo>
                  <a:lnTo>
                    <a:pt x="2284" y="2064"/>
                  </a:lnTo>
                  <a:lnTo>
                    <a:pt x="2284" y="2060"/>
                  </a:lnTo>
                  <a:lnTo>
                    <a:pt x="2284" y="2060"/>
                  </a:lnTo>
                  <a:lnTo>
                    <a:pt x="2284" y="2058"/>
                  </a:lnTo>
                  <a:lnTo>
                    <a:pt x="2282" y="2054"/>
                  </a:lnTo>
                  <a:lnTo>
                    <a:pt x="2282" y="2054"/>
                  </a:lnTo>
                  <a:lnTo>
                    <a:pt x="2282" y="2054"/>
                  </a:lnTo>
                  <a:lnTo>
                    <a:pt x="2282" y="2054"/>
                  </a:lnTo>
                  <a:lnTo>
                    <a:pt x="2282" y="2050"/>
                  </a:lnTo>
                  <a:lnTo>
                    <a:pt x="2278" y="2048"/>
                  </a:lnTo>
                  <a:lnTo>
                    <a:pt x="2278" y="2048"/>
                  </a:lnTo>
                  <a:lnTo>
                    <a:pt x="2278" y="2046"/>
                  </a:lnTo>
                  <a:lnTo>
                    <a:pt x="2278" y="2046"/>
                  </a:lnTo>
                  <a:lnTo>
                    <a:pt x="2278" y="2044"/>
                  </a:lnTo>
                  <a:lnTo>
                    <a:pt x="2278" y="2044"/>
                  </a:lnTo>
                  <a:lnTo>
                    <a:pt x="2278" y="2040"/>
                  </a:lnTo>
                  <a:lnTo>
                    <a:pt x="2278" y="2040"/>
                  </a:lnTo>
                  <a:lnTo>
                    <a:pt x="2276" y="2036"/>
                  </a:lnTo>
                  <a:lnTo>
                    <a:pt x="2276" y="2036"/>
                  </a:lnTo>
                  <a:lnTo>
                    <a:pt x="2274" y="2036"/>
                  </a:lnTo>
                  <a:lnTo>
                    <a:pt x="2274" y="2036"/>
                  </a:lnTo>
                  <a:lnTo>
                    <a:pt x="2276" y="2034"/>
                  </a:lnTo>
                  <a:lnTo>
                    <a:pt x="2276" y="2034"/>
                  </a:lnTo>
                  <a:lnTo>
                    <a:pt x="2276" y="2030"/>
                  </a:lnTo>
                  <a:lnTo>
                    <a:pt x="2276" y="2030"/>
                  </a:lnTo>
                  <a:lnTo>
                    <a:pt x="2276" y="2028"/>
                  </a:lnTo>
                  <a:lnTo>
                    <a:pt x="2276" y="2028"/>
                  </a:lnTo>
                  <a:lnTo>
                    <a:pt x="2274" y="2024"/>
                  </a:lnTo>
                  <a:lnTo>
                    <a:pt x="2274" y="2024"/>
                  </a:lnTo>
                  <a:lnTo>
                    <a:pt x="2272" y="2020"/>
                  </a:lnTo>
                  <a:lnTo>
                    <a:pt x="2272" y="2020"/>
                  </a:lnTo>
                  <a:lnTo>
                    <a:pt x="2272" y="2018"/>
                  </a:lnTo>
                  <a:lnTo>
                    <a:pt x="2272" y="2018"/>
                  </a:lnTo>
                  <a:lnTo>
                    <a:pt x="2270" y="2014"/>
                  </a:lnTo>
                  <a:lnTo>
                    <a:pt x="2270" y="2014"/>
                  </a:lnTo>
                  <a:lnTo>
                    <a:pt x="2270" y="2010"/>
                  </a:lnTo>
                  <a:lnTo>
                    <a:pt x="2270" y="2010"/>
                  </a:lnTo>
                  <a:lnTo>
                    <a:pt x="2270" y="2008"/>
                  </a:lnTo>
                  <a:lnTo>
                    <a:pt x="2270" y="2006"/>
                  </a:lnTo>
                  <a:lnTo>
                    <a:pt x="2270" y="2006"/>
                  </a:lnTo>
                  <a:lnTo>
                    <a:pt x="2268" y="2004"/>
                  </a:lnTo>
                  <a:lnTo>
                    <a:pt x="2268" y="2004"/>
                  </a:lnTo>
                  <a:lnTo>
                    <a:pt x="2270" y="2002"/>
                  </a:lnTo>
                  <a:lnTo>
                    <a:pt x="2270" y="2002"/>
                  </a:lnTo>
                  <a:lnTo>
                    <a:pt x="2270" y="1998"/>
                  </a:lnTo>
                  <a:lnTo>
                    <a:pt x="2270" y="1998"/>
                  </a:lnTo>
                  <a:lnTo>
                    <a:pt x="2272" y="1998"/>
                  </a:lnTo>
                  <a:lnTo>
                    <a:pt x="2272" y="1998"/>
                  </a:lnTo>
                  <a:lnTo>
                    <a:pt x="2274" y="1996"/>
                  </a:lnTo>
                  <a:lnTo>
                    <a:pt x="2274" y="1996"/>
                  </a:lnTo>
                  <a:lnTo>
                    <a:pt x="2276" y="1994"/>
                  </a:lnTo>
                  <a:lnTo>
                    <a:pt x="2276" y="1994"/>
                  </a:lnTo>
                  <a:lnTo>
                    <a:pt x="2280" y="1994"/>
                  </a:lnTo>
                  <a:lnTo>
                    <a:pt x="2280" y="1994"/>
                  </a:lnTo>
                  <a:lnTo>
                    <a:pt x="2282" y="1992"/>
                  </a:lnTo>
                  <a:lnTo>
                    <a:pt x="2282" y="1992"/>
                  </a:lnTo>
                  <a:lnTo>
                    <a:pt x="2284" y="1992"/>
                  </a:lnTo>
                  <a:lnTo>
                    <a:pt x="2284" y="1992"/>
                  </a:lnTo>
                  <a:lnTo>
                    <a:pt x="2288" y="1992"/>
                  </a:lnTo>
                  <a:lnTo>
                    <a:pt x="2288" y="1992"/>
                  </a:lnTo>
                  <a:lnTo>
                    <a:pt x="2290" y="1992"/>
                  </a:lnTo>
                  <a:lnTo>
                    <a:pt x="2290" y="1992"/>
                  </a:lnTo>
                  <a:lnTo>
                    <a:pt x="2294" y="1990"/>
                  </a:lnTo>
                  <a:lnTo>
                    <a:pt x="2294" y="1990"/>
                  </a:lnTo>
                  <a:lnTo>
                    <a:pt x="2294" y="1990"/>
                  </a:lnTo>
                  <a:lnTo>
                    <a:pt x="2294" y="1990"/>
                  </a:lnTo>
                  <a:lnTo>
                    <a:pt x="2298" y="1990"/>
                  </a:lnTo>
                  <a:lnTo>
                    <a:pt x="2300" y="1990"/>
                  </a:lnTo>
                  <a:lnTo>
                    <a:pt x="2300" y="1990"/>
                  </a:lnTo>
                  <a:lnTo>
                    <a:pt x="2300" y="1990"/>
                  </a:lnTo>
                  <a:lnTo>
                    <a:pt x="2300" y="1990"/>
                  </a:lnTo>
                  <a:lnTo>
                    <a:pt x="2304" y="1990"/>
                  </a:lnTo>
                  <a:lnTo>
                    <a:pt x="2304" y="1990"/>
                  </a:lnTo>
                  <a:lnTo>
                    <a:pt x="2308" y="1990"/>
                  </a:lnTo>
                  <a:lnTo>
                    <a:pt x="2308" y="1990"/>
                  </a:lnTo>
                  <a:lnTo>
                    <a:pt x="2310" y="1990"/>
                  </a:lnTo>
                  <a:lnTo>
                    <a:pt x="2312" y="1990"/>
                  </a:lnTo>
                  <a:lnTo>
                    <a:pt x="2312" y="1990"/>
                  </a:lnTo>
                  <a:lnTo>
                    <a:pt x="2316" y="1990"/>
                  </a:lnTo>
                  <a:lnTo>
                    <a:pt x="2316" y="1990"/>
                  </a:lnTo>
                  <a:lnTo>
                    <a:pt x="2318" y="1990"/>
                  </a:lnTo>
                  <a:lnTo>
                    <a:pt x="2318" y="1990"/>
                  </a:lnTo>
                  <a:lnTo>
                    <a:pt x="2322" y="1990"/>
                  </a:lnTo>
                  <a:lnTo>
                    <a:pt x="2322" y="1990"/>
                  </a:lnTo>
                  <a:lnTo>
                    <a:pt x="2322" y="1990"/>
                  </a:lnTo>
                  <a:lnTo>
                    <a:pt x="2322" y="1990"/>
                  </a:lnTo>
                  <a:lnTo>
                    <a:pt x="2324" y="1990"/>
                  </a:lnTo>
                  <a:lnTo>
                    <a:pt x="2324" y="1990"/>
                  </a:lnTo>
                  <a:lnTo>
                    <a:pt x="2326" y="1990"/>
                  </a:lnTo>
                  <a:lnTo>
                    <a:pt x="2326" y="1990"/>
                  </a:lnTo>
                  <a:lnTo>
                    <a:pt x="2330" y="1988"/>
                  </a:lnTo>
                  <a:lnTo>
                    <a:pt x="2330" y="1988"/>
                  </a:lnTo>
                  <a:lnTo>
                    <a:pt x="2334" y="1988"/>
                  </a:lnTo>
                  <a:lnTo>
                    <a:pt x="2334" y="1988"/>
                  </a:lnTo>
                  <a:lnTo>
                    <a:pt x="2338" y="1988"/>
                  </a:lnTo>
                  <a:lnTo>
                    <a:pt x="2338" y="1988"/>
                  </a:lnTo>
                  <a:lnTo>
                    <a:pt x="2340" y="1988"/>
                  </a:lnTo>
                  <a:lnTo>
                    <a:pt x="2340" y="1988"/>
                  </a:lnTo>
                  <a:lnTo>
                    <a:pt x="2344" y="1988"/>
                  </a:lnTo>
                  <a:lnTo>
                    <a:pt x="2344" y="1988"/>
                  </a:lnTo>
                  <a:lnTo>
                    <a:pt x="2344" y="1988"/>
                  </a:lnTo>
                  <a:lnTo>
                    <a:pt x="2346" y="1990"/>
                  </a:lnTo>
                  <a:lnTo>
                    <a:pt x="2346" y="1990"/>
                  </a:lnTo>
                  <a:lnTo>
                    <a:pt x="2348" y="1990"/>
                  </a:lnTo>
                  <a:lnTo>
                    <a:pt x="2348" y="1990"/>
                  </a:lnTo>
                  <a:lnTo>
                    <a:pt x="2348" y="1990"/>
                  </a:lnTo>
                  <a:lnTo>
                    <a:pt x="2352" y="1990"/>
                  </a:lnTo>
                  <a:lnTo>
                    <a:pt x="2352" y="1990"/>
                  </a:lnTo>
                  <a:lnTo>
                    <a:pt x="2354" y="1990"/>
                  </a:lnTo>
                  <a:lnTo>
                    <a:pt x="2354" y="1990"/>
                  </a:lnTo>
                  <a:lnTo>
                    <a:pt x="2360" y="1988"/>
                  </a:lnTo>
                  <a:lnTo>
                    <a:pt x="2360" y="1988"/>
                  </a:lnTo>
                  <a:lnTo>
                    <a:pt x="2360" y="1988"/>
                  </a:lnTo>
                  <a:lnTo>
                    <a:pt x="2360" y="1988"/>
                  </a:lnTo>
                  <a:lnTo>
                    <a:pt x="2364" y="1990"/>
                  </a:lnTo>
                  <a:lnTo>
                    <a:pt x="2364" y="1990"/>
                  </a:lnTo>
                  <a:lnTo>
                    <a:pt x="2368" y="1988"/>
                  </a:lnTo>
                  <a:lnTo>
                    <a:pt x="2368" y="1988"/>
                  </a:lnTo>
                  <a:lnTo>
                    <a:pt x="2376" y="1986"/>
                  </a:lnTo>
                  <a:lnTo>
                    <a:pt x="2376" y="1986"/>
                  </a:lnTo>
                  <a:lnTo>
                    <a:pt x="2376" y="1986"/>
                  </a:lnTo>
                  <a:lnTo>
                    <a:pt x="2382" y="1988"/>
                  </a:lnTo>
                  <a:lnTo>
                    <a:pt x="2382" y="1988"/>
                  </a:lnTo>
                  <a:lnTo>
                    <a:pt x="2382" y="1988"/>
                  </a:lnTo>
                  <a:lnTo>
                    <a:pt x="2384" y="1988"/>
                  </a:lnTo>
                  <a:lnTo>
                    <a:pt x="2384" y="1988"/>
                  </a:lnTo>
                  <a:lnTo>
                    <a:pt x="2386" y="1988"/>
                  </a:lnTo>
                  <a:lnTo>
                    <a:pt x="2386" y="1988"/>
                  </a:lnTo>
                  <a:lnTo>
                    <a:pt x="2396" y="1988"/>
                  </a:lnTo>
                  <a:lnTo>
                    <a:pt x="2396" y="1988"/>
                  </a:lnTo>
                  <a:lnTo>
                    <a:pt x="2398" y="1990"/>
                  </a:lnTo>
                  <a:lnTo>
                    <a:pt x="2400" y="1988"/>
                  </a:lnTo>
                  <a:lnTo>
                    <a:pt x="2400" y="1988"/>
                  </a:lnTo>
                  <a:lnTo>
                    <a:pt x="2404" y="1988"/>
                  </a:lnTo>
                  <a:lnTo>
                    <a:pt x="2404" y="1988"/>
                  </a:lnTo>
                  <a:lnTo>
                    <a:pt x="2408" y="1988"/>
                  </a:lnTo>
                  <a:lnTo>
                    <a:pt x="2408" y="1988"/>
                  </a:lnTo>
                  <a:lnTo>
                    <a:pt x="2410" y="1990"/>
                  </a:lnTo>
                  <a:lnTo>
                    <a:pt x="2410" y="1990"/>
                  </a:lnTo>
                  <a:lnTo>
                    <a:pt x="2414" y="1990"/>
                  </a:lnTo>
                  <a:lnTo>
                    <a:pt x="2414" y="1990"/>
                  </a:lnTo>
                  <a:lnTo>
                    <a:pt x="2416" y="1990"/>
                  </a:lnTo>
                  <a:lnTo>
                    <a:pt x="2416" y="1990"/>
                  </a:lnTo>
                  <a:lnTo>
                    <a:pt x="2416" y="1990"/>
                  </a:lnTo>
                  <a:lnTo>
                    <a:pt x="2416" y="1990"/>
                  </a:lnTo>
                  <a:lnTo>
                    <a:pt x="2420" y="1992"/>
                  </a:lnTo>
                  <a:lnTo>
                    <a:pt x="2420" y="1992"/>
                  </a:lnTo>
                  <a:lnTo>
                    <a:pt x="2424" y="1992"/>
                  </a:lnTo>
                  <a:lnTo>
                    <a:pt x="2426" y="1992"/>
                  </a:lnTo>
                  <a:lnTo>
                    <a:pt x="2426" y="1992"/>
                  </a:lnTo>
                  <a:lnTo>
                    <a:pt x="2430" y="1990"/>
                  </a:lnTo>
                  <a:lnTo>
                    <a:pt x="2430" y="1990"/>
                  </a:lnTo>
                  <a:lnTo>
                    <a:pt x="2432" y="1990"/>
                  </a:lnTo>
                  <a:lnTo>
                    <a:pt x="2432" y="1990"/>
                  </a:lnTo>
                  <a:lnTo>
                    <a:pt x="2434" y="1990"/>
                  </a:lnTo>
                  <a:lnTo>
                    <a:pt x="2434" y="1990"/>
                  </a:lnTo>
                  <a:lnTo>
                    <a:pt x="2438" y="1990"/>
                  </a:lnTo>
                  <a:lnTo>
                    <a:pt x="2438" y="1990"/>
                  </a:lnTo>
                  <a:lnTo>
                    <a:pt x="2442" y="1990"/>
                  </a:lnTo>
                  <a:lnTo>
                    <a:pt x="2442" y="1990"/>
                  </a:lnTo>
                  <a:lnTo>
                    <a:pt x="2444" y="1990"/>
                  </a:lnTo>
                  <a:lnTo>
                    <a:pt x="2444" y="1990"/>
                  </a:lnTo>
                  <a:lnTo>
                    <a:pt x="2446" y="1988"/>
                  </a:lnTo>
                  <a:lnTo>
                    <a:pt x="2446" y="1988"/>
                  </a:lnTo>
                  <a:lnTo>
                    <a:pt x="2450" y="1988"/>
                  </a:lnTo>
                  <a:lnTo>
                    <a:pt x="2450" y="1988"/>
                  </a:lnTo>
                  <a:lnTo>
                    <a:pt x="2452" y="1986"/>
                  </a:lnTo>
                  <a:lnTo>
                    <a:pt x="2452" y="1986"/>
                  </a:lnTo>
                  <a:lnTo>
                    <a:pt x="2454" y="1986"/>
                  </a:lnTo>
                  <a:lnTo>
                    <a:pt x="2456" y="1986"/>
                  </a:lnTo>
                  <a:lnTo>
                    <a:pt x="2456" y="1986"/>
                  </a:lnTo>
                  <a:lnTo>
                    <a:pt x="2460" y="1986"/>
                  </a:lnTo>
                  <a:lnTo>
                    <a:pt x="2460" y="1986"/>
                  </a:lnTo>
                  <a:lnTo>
                    <a:pt x="2462" y="1986"/>
                  </a:lnTo>
                  <a:lnTo>
                    <a:pt x="2462" y="1986"/>
                  </a:lnTo>
                  <a:lnTo>
                    <a:pt x="2466" y="1988"/>
                  </a:lnTo>
                  <a:lnTo>
                    <a:pt x="2466" y="1988"/>
                  </a:lnTo>
                  <a:lnTo>
                    <a:pt x="2468" y="1988"/>
                  </a:lnTo>
                  <a:lnTo>
                    <a:pt x="2468" y="1988"/>
                  </a:lnTo>
                  <a:lnTo>
                    <a:pt x="2470" y="1988"/>
                  </a:lnTo>
                  <a:lnTo>
                    <a:pt x="2470" y="1988"/>
                  </a:lnTo>
                  <a:lnTo>
                    <a:pt x="2474" y="1988"/>
                  </a:lnTo>
                  <a:lnTo>
                    <a:pt x="2474" y="1988"/>
                  </a:lnTo>
                  <a:lnTo>
                    <a:pt x="2476" y="1988"/>
                  </a:lnTo>
                  <a:lnTo>
                    <a:pt x="2476" y="1988"/>
                  </a:lnTo>
                  <a:lnTo>
                    <a:pt x="2478" y="1988"/>
                  </a:lnTo>
                  <a:lnTo>
                    <a:pt x="2478" y="1988"/>
                  </a:lnTo>
                  <a:lnTo>
                    <a:pt x="2482" y="1990"/>
                  </a:lnTo>
                  <a:lnTo>
                    <a:pt x="2482" y="1990"/>
                  </a:lnTo>
                  <a:lnTo>
                    <a:pt x="2486" y="1988"/>
                  </a:lnTo>
                  <a:lnTo>
                    <a:pt x="2486" y="1988"/>
                  </a:lnTo>
                  <a:lnTo>
                    <a:pt x="2488" y="1988"/>
                  </a:lnTo>
                  <a:lnTo>
                    <a:pt x="2488" y="1988"/>
                  </a:lnTo>
                  <a:lnTo>
                    <a:pt x="2492" y="1988"/>
                  </a:lnTo>
                  <a:lnTo>
                    <a:pt x="2492" y="1988"/>
                  </a:lnTo>
                  <a:lnTo>
                    <a:pt x="2494" y="1988"/>
                  </a:lnTo>
                  <a:lnTo>
                    <a:pt x="2494" y="1988"/>
                  </a:lnTo>
                  <a:lnTo>
                    <a:pt x="2500" y="1990"/>
                  </a:lnTo>
                  <a:lnTo>
                    <a:pt x="2500" y="1990"/>
                  </a:lnTo>
                  <a:lnTo>
                    <a:pt x="2502" y="1990"/>
                  </a:lnTo>
                  <a:lnTo>
                    <a:pt x="2502" y="1990"/>
                  </a:lnTo>
                  <a:lnTo>
                    <a:pt x="2504" y="1988"/>
                  </a:lnTo>
                  <a:lnTo>
                    <a:pt x="2504" y="1988"/>
                  </a:lnTo>
                  <a:lnTo>
                    <a:pt x="2504" y="1988"/>
                  </a:lnTo>
                  <a:lnTo>
                    <a:pt x="2508" y="1988"/>
                  </a:lnTo>
                  <a:lnTo>
                    <a:pt x="2508" y="1988"/>
                  </a:lnTo>
                  <a:lnTo>
                    <a:pt x="2512" y="1988"/>
                  </a:lnTo>
                  <a:lnTo>
                    <a:pt x="2512" y="1988"/>
                  </a:lnTo>
                  <a:lnTo>
                    <a:pt x="2518" y="1988"/>
                  </a:lnTo>
                  <a:lnTo>
                    <a:pt x="2522" y="1988"/>
                  </a:lnTo>
                  <a:lnTo>
                    <a:pt x="2522" y="1988"/>
                  </a:lnTo>
                  <a:lnTo>
                    <a:pt x="2524" y="1988"/>
                  </a:lnTo>
                  <a:lnTo>
                    <a:pt x="2524" y="1988"/>
                  </a:lnTo>
                  <a:lnTo>
                    <a:pt x="2526" y="1988"/>
                  </a:lnTo>
                  <a:lnTo>
                    <a:pt x="2528" y="1988"/>
                  </a:lnTo>
                  <a:lnTo>
                    <a:pt x="2528" y="1988"/>
                  </a:lnTo>
                  <a:lnTo>
                    <a:pt x="2532" y="1986"/>
                  </a:lnTo>
                  <a:lnTo>
                    <a:pt x="2532" y="1986"/>
                  </a:lnTo>
                  <a:lnTo>
                    <a:pt x="2534" y="1986"/>
                  </a:lnTo>
                  <a:lnTo>
                    <a:pt x="2534" y="1986"/>
                  </a:lnTo>
                  <a:lnTo>
                    <a:pt x="2534" y="1986"/>
                  </a:lnTo>
                  <a:lnTo>
                    <a:pt x="2534" y="1986"/>
                  </a:lnTo>
                  <a:lnTo>
                    <a:pt x="2538" y="1988"/>
                  </a:lnTo>
                  <a:lnTo>
                    <a:pt x="2538" y="1988"/>
                  </a:lnTo>
                  <a:lnTo>
                    <a:pt x="2538" y="1988"/>
                  </a:lnTo>
                  <a:lnTo>
                    <a:pt x="2542" y="1988"/>
                  </a:lnTo>
                  <a:lnTo>
                    <a:pt x="2542" y="1988"/>
                  </a:lnTo>
                  <a:lnTo>
                    <a:pt x="2544" y="1986"/>
                  </a:lnTo>
                  <a:lnTo>
                    <a:pt x="2544" y="1986"/>
                  </a:lnTo>
                  <a:lnTo>
                    <a:pt x="2544" y="1986"/>
                  </a:lnTo>
                  <a:lnTo>
                    <a:pt x="2544" y="1986"/>
                  </a:lnTo>
                  <a:lnTo>
                    <a:pt x="2546" y="1988"/>
                  </a:lnTo>
                  <a:lnTo>
                    <a:pt x="2546" y="1988"/>
                  </a:lnTo>
                  <a:lnTo>
                    <a:pt x="2550" y="1988"/>
                  </a:lnTo>
                  <a:lnTo>
                    <a:pt x="2550" y="1988"/>
                  </a:lnTo>
                  <a:lnTo>
                    <a:pt x="2554" y="1988"/>
                  </a:lnTo>
                  <a:lnTo>
                    <a:pt x="2556" y="1988"/>
                  </a:lnTo>
                  <a:lnTo>
                    <a:pt x="2556" y="1988"/>
                  </a:lnTo>
                  <a:lnTo>
                    <a:pt x="2558" y="1988"/>
                  </a:lnTo>
                  <a:lnTo>
                    <a:pt x="2558" y="1988"/>
                  </a:lnTo>
                  <a:lnTo>
                    <a:pt x="2562" y="1988"/>
                  </a:lnTo>
                  <a:lnTo>
                    <a:pt x="2562" y="1988"/>
                  </a:lnTo>
                  <a:lnTo>
                    <a:pt x="2564" y="1988"/>
                  </a:lnTo>
                  <a:lnTo>
                    <a:pt x="2564" y="1988"/>
                  </a:lnTo>
                  <a:lnTo>
                    <a:pt x="2568" y="1990"/>
                  </a:lnTo>
                  <a:lnTo>
                    <a:pt x="2568" y="1990"/>
                  </a:lnTo>
                  <a:lnTo>
                    <a:pt x="2568" y="1990"/>
                  </a:lnTo>
                  <a:lnTo>
                    <a:pt x="2572" y="1988"/>
                  </a:lnTo>
                  <a:lnTo>
                    <a:pt x="2572" y="1988"/>
                  </a:lnTo>
                  <a:lnTo>
                    <a:pt x="2574" y="1988"/>
                  </a:lnTo>
                  <a:lnTo>
                    <a:pt x="2574" y="1988"/>
                  </a:lnTo>
                  <a:lnTo>
                    <a:pt x="2576" y="1988"/>
                  </a:lnTo>
                  <a:lnTo>
                    <a:pt x="2578" y="1988"/>
                  </a:lnTo>
                  <a:lnTo>
                    <a:pt x="2578" y="1988"/>
                  </a:lnTo>
                  <a:lnTo>
                    <a:pt x="2580" y="1988"/>
                  </a:lnTo>
                  <a:lnTo>
                    <a:pt x="2580" y="1988"/>
                  </a:lnTo>
                  <a:lnTo>
                    <a:pt x="2584" y="1990"/>
                  </a:lnTo>
                  <a:lnTo>
                    <a:pt x="2584" y="1990"/>
                  </a:lnTo>
                  <a:lnTo>
                    <a:pt x="2586" y="1990"/>
                  </a:lnTo>
                  <a:lnTo>
                    <a:pt x="2586" y="1990"/>
                  </a:lnTo>
                  <a:lnTo>
                    <a:pt x="2590" y="1988"/>
                  </a:lnTo>
                  <a:lnTo>
                    <a:pt x="2590" y="1988"/>
                  </a:lnTo>
                  <a:lnTo>
                    <a:pt x="2592" y="1988"/>
                  </a:lnTo>
                  <a:lnTo>
                    <a:pt x="2592" y="1988"/>
                  </a:lnTo>
                  <a:lnTo>
                    <a:pt x="2594" y="1988"/>
                  </a:lnTo>
                  <a:lnTo>
                    <a:pt x="2594" y="1988"/>
                  </a:lnTo>
                  <a:lnTo>
                    <a:pt x="2598" y="1990"/>
                  </a:lnTo>
                  <a:lnTo>
                    <a:pt x="2598" y="1990"/>
                  </a:lnTo>
                  <a:lnTo>
                    <a:pt x="2602" y="1988"/>
                  </a:lnTo>
                  <a:lnTo>
                    <a:pt x="2602" y="1988"/>
                  </a:lnTo>
                  <a:lnTo>
                    <a:pt x="2604" y="1988"/>
                  </a:lnTo>
                  <a:lnTo>
                    <a:pt x="2604" y="1988"/>
                  </a:lnTo>
                  <a:lnTo>
                    <a:pt x="2610" y="1986"/>
                  </a:lnTo>
                  <a:lnTo>
                    <a:pt x="2610" y="1986"/>
                  </a:lnTo>
                  <a:lnTo>
                    <a:pt x="2612" y="1986"/>
                  </a:lnTo>
                  <a:lnTo>
                    <a:pt x="2612" y="1986"/>
                  </a:lnTo>
                  <a:lnTo>
                    <a:pt x="2616" y="1986"/>
                  </a:lnTo>
                  <a:lnTo>
                    <a:pt x="2616" y="1986"/>
                  </a:lnTo>
                  <a:lnTo>
                    <a:pt x="2620" y="1982"/>
                  </a:lnTo>
                  <a:lnTo>
                    <a:pt x="2622" y="1978"/>
                  </a:lnTo>
                  <a:lnTo>
                    <a:pt x="2622" y="1978"/>
                  </a:lnTo>
                  <a:lnTo>
                    <a:pt x="2620" y="1976"/>
                  </a:lnTo>
                  <a:lnTo>
                    <a:pt x="2620" y="1972"/>
                  </a:lnTo>
                  <a:lnTo>
                    <a:pt x="2618" y="1970"/>
                  </a:lnTo>
                  <a:lnTo>
                    <a:pt x="2618" y="1970"/>
                  </a:lnTo>
                  <a:lnTo>
                    <a:pt x="2616" y="1966"/>
                  </a:lnTo>
                  <a:lnTo>
                    <a:pt x="2616" y="1966"/>
                  </a:lnTo>
                  <a:lnTo>
                    <a:pt x="2612" y="1962"/>
                  </a:lnTo>
                  <a:lnTo>
                    <a:pt x="2612" y="1962"/>
                  </a:lnTo>
                  <a:lnTo>
                    <a:pt x="2612" y="1962"/>
                  </a:lnTo>
                  <a:lnTo>
                    <a:pt x="2610" y="1960"/>
                  </a:lnTo>
                  <a:lnTo>
                    <a:pt x="2610" y="1960"/>
                  </a:lnTo>
                  <a:lnTo>
                    <a:pt x="2608" y="1956"/>
                  </a:lnTo>
                  <a:lnTo>
                    <a:pt x="2608" y="1956"/>
                  </a:lnTo>
                  <a:lnTo>
                    <a:pt x="2606" y="1954"/>
                  </a:lnTo>
                  <a:lnTo>
                    <a:pt x="2606" y="1954"/>
                  </a:lnTo>
                  <a:lnTo>
                    <a:pt x="2604" y="1952"/>
                  </a:lnTo>
                  <a:lnTo>
                    <a:pt x="2604" y="1952"/>
                  </a:lnTo>
                  <a:lnTo>
                    <a:pt x="2602" y="1950"/>
                  </a:lnTo>
                  <a:lnTo>
                    <a:pt x="2602" y="1950"/>
                  </a:lnTo>
                  <a:lnTo>
                    <a:pt x="2600" y="1948"/>
                  </a:lnTo>
                  <a:lnTo>
                    <a:pt x="2600" y="1948"/>
                  </a:lnTo>
                  <a:lnTo>
                    <a:pt x="2598" y="1944"/>
                  </a:lnTo>
                  <a:lnTo>
                    <a:pt x="2598" y="1944"/>
                  </a:lnTo>
                  <a:lnTo>
                    <a:pt x="2598" y="1942"/>
                  </a:lnTo>
                  <a:lnTo>
                    <a:pt x="2598" y="1942"/>
                  </a:lnTo>
                  <a:lnTo>
                    <a:pt x="2598" y="1938"/>
                  </a:lnTo>
                  <a:lnTo>
                    <a:pt x="2598" y="1938"/>
                  </a:lnTo>
                  <a:lnTo>
                    <a:pt x="2596" y="1934"/>
                  </a:lnTo>
                  <a:lnTo>
                    <a:pt x="2596" y="1934"/>
                  </a:lnTo>
                  <a:lnTo>
                    <a:pt x="2594" y="1932"/>
                  </a:lnTo>
                  <a:lnTo>
                    <a:pt x="2594" y="1930"/>
                  </a:lnTo>
                  <a:lnTo>
                    <a:pt x="2594" y="1930"/>
                  </a:lnTo>
                  <a:lnTo>
                    <a:pt x="2592" y="1926"/>
                  </a:lnTo>
                  <a:lnTo>
                    <a:pt x="2592" y="1926"/>
                  </a:lnTo>
                  <a:lnTo>
                    <a:pt x="2588" y="1922"/>
                  </a:lnTo>
                  <a:lnTo>
                    <a:pt x="2588" y="1922"/>
                  </a:lnTo>
                  <a:lnTo>
                    <a:pt x="2586" y="1922"/>
                  </a:lnTo>
                  <a:lnTo>
                    <a:pt x="2586" y="1922"/>
                  </a:lnTo>
                  <a:lnTo>
                    <a:pt x="2584" y="1916"/>
                  </a:lnTo>
                  <a:lnTo>
                    <a:pt x="2584" y="1916"/>
                  </a:lnTo>
                  <a:lnTo>
                    <a:pt x="2580" y="1914"/>
                  </a:lnTo>
                  <a:lnTo>
                    <a:pt x="2580" y="1914"/>
                  </a:lnTo>
                  <a:lnTo>
                    <a:pt x="2578" y="1912"/>
                  </a:lnTo>
                  <a:lnTo>
                    <a:pt x="2578" y="1912"/>
                  </a:lnTo>
                  <a:lnTo>
                    <a:pt x="2574" y="1908"/>
                  </a:lnTo>
                  <a:lnTo>
                    <a:pt x="2574" y="1908"/>
                  </a:lnTo>
                  <a:lnTo>
                    <a:pt x="2574" y="1908"/>
                  </a:lnTo>
                  <a:lnTo>
                    <a:pt x="2572" y="1906"/>
                  </a:lnTo>
                  <a:lnTo>
                    <a:pt x="2572" y="1906"/>
                  </a:lnTo>
                  <a:lnTo>
                    <a:pt x="2570" y="1904"/>
                  </a:lnTo>
                  <a:lnTo>
                    <a:pt x="2570" y="1904"/>
                  </a:lnTo>
                  <a:lnTo>
                    <a:pt x="2568" y="1902"/>
                  </a:lnTo>
                  <a:lnTo>
                    <a:pt x="2568" y="1902"/>
                  </a:lnTo>
                  <a:lnTo>
                    <a:pt x="2568" y="1900"/>
                  </a:lnTo>
                  <a:lnTo>
                    <a:pt x="2568" y="1900"/>
                  </a:lnTo>
                  <a:lnTo>
                    <a:pt x="2566" y="1896"/>
                  </a:lnTo>
                  <a:lnTo>
                    <a:pt x="2566" y="1896"/>
                  </a:lnTo>
                  <a:lnTo>
                    <a:pt x="2564" y="1896"/>
                  </a:lnTo>
                  <a:lnTo>
                    <a:pt x="2564" y="1896"/>
                  </a:lnTo>
                  <a:lnTo>
                    <a:pt x="2562" y="1892"/>
                  </a:lnTo>
                  <a:lnTo>
                    <a:pt x="2562" y="1892"/>
                  </a:lnTo>
                  <a:lnTo>
                    <a:pt x="2562" y="1890"/>
                  </a:lnTo>
                  <a:lnTo>
                    <a:pt x="2562" y="1890"/>
                  </a:lnTo>
                  <a:lnTo>
                    <a:pt x="2560" y="1888"/>
                  </a:lnTo>
                  <a:lnTo>
                    <a:pt x="2560" y="1888"/>
                  </a:lnTo>
                  <a:lnTo>
                    <a:pt x="2560" y="1886"/>
                  </a:lnTo>
                  <a:lnTo>
                    <a:pt x="2560" y="1886"/>
                  </a:lnTo>
                  <a:lnTo>
                    <a:pt x="2560" y="1884"/>
                  </a:lnTo>
                  <a:lnTo>
                    <a:pt x="2560" y="1884"/>
                  </a:lnTo>
                  <a:lnTo>
                    <a:pt x="2558" y="1880"/>
                  </a:lnTo>
                  <a:lnTo>
                    <a:pt x="2558" y="1880"/>
                  </a:lnTo>
                  <a:lnTo>
                    <a:pt x="2556" y="1876"/>
                  </a:lnTo>
                  <a:lnTo>
                    <a:pt x="2556" y="1876"/>
                  </a:lnTo>
                  <a:lnTo>
                    <a:pt x="2554" y="1876"/>
                  </a:lnTo>
                  <a:lnTo>
                    <a:pt x="2554" y="1874"/>
                  </a:lnTo>
                  <a:lnTo>
                    <a:pt x="2554" y="1874"/>
                  </a:lnTo>
                  <a:lnTo>
                    <a:pt x="2552" y="1870"/>
                  </a:lnTo>
                  <a:lnTo>
                    <a:pt x="2552" y="1870"/>
                  </a:lnTo>
                  <a:lnTo>
                    <a:pt x="2550" y="1870"/>
                  </a:lnTo>
                  <a:lnTo>
                    <a:pt x="2550" y="1870"/>
                  </a:lnTo>
                  <a:lnTo>
                    <a:pt x="2546" y="1866"/>
                  </a:lnTo>
                  <a:lnTo>
                    <a:pt x="2546" y="1866"/>
                  </a:lnTo>
                  <a:lnTo>
                    <a:pt x="2546" y="1864"/>
                  </a:lnTo>
                  <a:lnTo>
                    <a:pt x="2546" y="1864"/>
                  </a:lnTo>
                  <a:lnTo>
                    <a:pt x="2544" y="1862"/>
                  </a:lnTo>
                  <a:lnTo>
                    <a:pt x="2544" y="1862"/>
                  </a:lnTo>
                  <a:lnTo>
                    <a:pt x="2542" y="1860"/>
                  </a:lnTo>
                  <a:lnTo>
                    <a:pt x="2542" y="1860"/>
                  </a:lnTo>
                  <a:lnTo>
                    <a:pt x="2540" y="1858"/>
                  </a:lnTo>
                  <a:lnTo>
                    <a:pt x="2540" y="1858"/>
                  </a:lnTo>
                  <a:lnTo>
                    <a:pt x="2538" y="1856"/>
                  </a:lnTo>
                  <a:lnTo>
                    <a:pt x="2538" y="1856"/>
                  </a:lnTo>
                  <a:lnTo>
                    <a:pt x="2536" y="1854"/>
                  </a:lnTo>
                  <a:lnTo>
                    <a:pt x="2536" y="1854"/>
                  </a:lnTo>
                  <a:lnTo>
                    <a:pt x="2536" y="1852"/>
                  </a:lnTo>
                  <a:lnTo>
                    <a:pt x="2536" y="1852"/>
                  </a:lnTo>
                  <a:lnTo>
                    <a:pt x="2536" y="1846"/>
                  </a:lnTo>
                  <a:lnTo>
                    <a:pt x="2536" y="1846"/>
                  </a:lnTo>
                  <a:lnTo>
                    <a:pt x="2532" y="1844"/>
                  </a:lnTo>
                  <a:lnTo>
                    <a:pt x="2532" y="1844"/>
                  </a:lnTo>
                  <a:lnTo>
                    <a:pt x="2532" y="1842"/>
                  </a:lnTo>
                  <a:lnTo>
                    <a:pt x="2532" y="1842"/>
                  </a:lnTo>
                  <a:lnTo>
                    <a:pt x="2530" y="1838"/>
                  </a:lnTo>
                  <a:lnTo>
                    <a:pt x="2528" y="1838"/>
                  </a:lnTo>
                  <a:lnTo>
                    <a:pt x="2528" y="1838"/>
                  </a:lnTo>
                  <a:lnTo>
                    <a:pt x="2528" y="1836"/>
                  </a:lnTo>
                  <a:lnTo>
                    <a:pt x="2528" y="1836"/>
                  </a:lnTo>
                  <a:lnTo>
                    <a:pt x="2526" y="1832"/>
                  </a:lnTo>
                  <a:lnTo>
                    <a:pt x="2526" y="1832"/>
                  </a:lnTo>
                  <a:lnTo>
                    <a:pt x="2522" y="1828"/>
                  </a:lnTo>
                  <a:lnTo>
                    <a:pt x="2520" y="1826"/>
                  </a:lnTo>
                  <a:lnTo>
                    <a:pt x="2520" y="1826"/>
                  </a:lnTo>
                  <a:lnTo>
                    <a:pt x="2516" y="1824"/>
                  </a:lnTo>
                  <a:lnTo>
                    <a:pt x="2516" y="1824"/>
                  </a:lnTo>
                  <a:lnTo>
                    <a:pt x="2514" y="1820"/>
                  </a:lnTo>
                  <a:lnTo>
                    <a:pt x="2514" y="1820"/>
                  </a:lnTo>
                  <a:lnTo>
                    <a:pt x="2512" y="1816"/>
                  </a:lnTo>
                  <a:lnTo>
                    <a:pt x="2512" y="1814"/>
                  </a:lnTo>
                  <a:lnTo>
                    <a:pt x="2512" y="1814"/>
                  </a:lnTo>
                  <a:lnTo>
                    <a:pt x="2512" y="1812"/>
                  </a:lnTo>
                  <a:lnTo>
                    <a:pt x="2512" y="1812"/>
                  </a:lnTo>
                  <a:lnTo>
                    <a:pt x="2510" y="1808"/>
                  </a:lnTo>
                  <a:lnTo>
                    <a:pt x="2510" y="1808"/>
                  </a:lnTo>
                  <a:lnTo>
                    <a:pt x="2510" y="1806"/>
                  </a:lnTo>
                  <a:lnTo>
                    <a:pt x="2510" y="1806"/>
                  </a:lnTo>
                  <a:lnTo>
                    <a:pt x="2510" y="1804"/>
                  </a:lnTo>
                  <a:lnTo>
                    <a:pt x="2510" y="1804"/>
                  </a:lnTo>
                  <a:lnTo>
                    <a:pt x="2506" y="1800"/>
                  </a:lnTo>
                  <a:lnTo>
                    <a:pt x="2506" y="1800"/>
                  </a:lnTo>
                  <a:lnTo>
                    <a:pt x="2506" y="1798"/>
                  </a:lnTo>
                  <a:lnTo>
                    <a:pt x="2506" y="1798"/>
                  </a:lnTo>
                  <a:lnTo>
                    <a:pt x="2504" y="1798"/>
                  </a:lnTo>
                  <a:lnTo>
                    <a:pt x="2504" y="1798"/>
                  </a:lnTo>
                  <a:lnTo>
                    <a:pt x="2504" y="1792"/>
                  </a:lnTo>
                  <a:lnTo>
                    <a:pt x="2504" y="1792"/>
                  </a:lnTo>
                  <a:lnTo>
                    <a:pt x="2498" y="1790"/>
                  </a:lnTo>
                  <a:lnTo>
                    <a:pt x="2498" y="1788"/>
                  </a:lnTo>
                  <a:lnTo>
                    <a:pt x="2498" y="1788"/>
                  </a:lnTo>
                  <a:lnTo>
                    <a:pt x="2496" y="1788"/>
                  </a:lnTo>
                  <a:lnTo>
                    <a:pt x="2496" y="1788"/>
                  </a:lnTo>
                  <a:lnTo>
                    <a:pt x="2494" y="1786"/>
                  </a:lnTo>
                  <a:lnTo>
                    <a:pt x="2494" y="1786"/>
                  </a:lnTo>
                  <a:lnTo>
                    <a:pt x="2490" y="1782"/>
                  </a:lnTo>
                  <a:lnTo>
                    <a:pt x="2490" y="1782"/>
                  </a:lnTo>
                  <a:lnTo>
                    <a:pt x="2488" y="1778"/>
                  </a:lnTo>
                  <a:lnTo>
                    <a:pt x="2488" y="1778"/>
                  </a:lnTo>
                  <a:lnTo>
                    <a:pt x="2486" y="1774"/>
                  </a:lnTo>
                  <a:lnTo>
                    <a:pt x="2486" y="1774"/>
                  </a:lnTo>
                  <a:lnTo>
                    <a:pt x="2486" y="1770"/>
                  </a:lnTo>
                  <a:lnTo>
                    <a:pt x="2486" y="1766"/>
                  </a:lnTo>
                  <a:lnTo>
                    <a:pt x="2486" y="1766"/>
                  </a:lnTo>
                  <a:lnTo>
                    <a:pt x="2484" y="1764"/>
                  </a:lnTo>
                  <a:lnTo>
                    <a:pt x="2482" y="1762"/>
                  </a:lnTo>
                  <a:lnTo>
                    <a:pt x="2482" y="1762"/>
                  </a:lnTo>
                  <a:lnTo>
                    <a:pt x="2480" y="1760"/>
                  </a:lnTo>
                  <a:lnTo>
                    <a:pt x="2480" y="1760"/>
                  </a:lnTo>
                  <a:lnTo>
                    <a:pt x="2480" y="1758"/>
                  </a:lnTo>
                  <a:lnTo>
                    <a:pt x="2480" y="1758"/>
                  </a:lnTo>
                  <a:lnTo>
                    <a:pt x="2476" y="1756"/>
                  </a:lnTo>
                  <a:lnTo>
                    <a:pt x="2476" y="1756"/>
                  </a:lnTo>
                  <a:lnTo>
                    <a:pt x="2476" y="1754"/>
                  </a:lnTo>
                  <a:lnTo>
                    <a:pt x="2476" y="1754"/>
                  </a:lnTo>
                  <a:lnTo>
                    <a:pt x="2474" y="1750"/>
                  </a:lnTo>
                  <a:lnTo>
                    <a:pt x="2474" y="1750"/>
                  </a:lnTo>
                  <a:lnTo>
                    <a:pt x="2472" y="1748"/>
                  </a:lnTo>
                  <a:lnTo>
                    <a:pt x="2472" y="1748"/>
                  </a:lnTo>
                  <a:lnTo>
                    <a:pt x="2470" y="1746"/>
                  </a:lnTo>
                  <a:lnTo>
                    <a:pt x="2470" y="1746"/>
                  </a:lnTo>
                  <a:lnTo>
                    <a:pt x="2470" y="1744"/>
                  </a:lnTo>
                  <a:lnTo>
                    <a:pt x="2470" y="1744"/>
                  </a:lnTo>
                  <a:lnTo>
                    <a:pt x="2468" y="1740"/>
                  </a:lnTo>
                  <a:lnTo>
                    <a:pt x="2468" y="1740"/>
                  </a:lnTo>
                  <a:lnTo>
                    <a:pt x="2468" y="1738"/>
                  </a:lnTo>
                  <a:lnTo>
                    <a:pt x="2468" y="1738"/>
                  </a:lnTo>
                  <a:lnTo>
                    <a:pt x="2466" y="1734"/>
                  </a:lnTo>
                  <a:lnTo>
                    <a:pt x="2466" y="1734"/>
                  </a:lnTo>
                  <a:lnTo>
                    <a:pt x="2464" y="1732"/>
                  </a:lnTo>
                  <a:lnTo>
                    <a:pt x="2464" y="1732"/>
                  </a:lnTo>
                  <a:lnTo>
                    <a:pt x="2462" y="1732"/>
                  </a:lnTo>
                  <a:lnTo>
                    <a:pt x="2462" y="1732"/>
                  </a:lnTo>
                  <a:lnTo>
                    <a:pt x="2458" y="1728"/>
                  </a:lnTo>
                  <a:lnTo>
                    <a:pt x="2458" y="1728"/>
                  </a:lnTo>
                  <a:lnTo>
                    <a:pt x="2456" y="1728"/>
                  </a:lnTo>
                  <a:lnTo>
                    <a:pt x="2456" y="1728"/>
                  </a:lnTo>
                  <a:lnTo>
                    <a:pt x="2456" y="1726"/>
                  </a:lnTo>
                  <a:lnTo>
                    <a:pt x="2456" y="1726"/>
                  </a:lnTo>
                  <a:lnTo>
                    <a:pt x="2454" y="1724"/>
                  </a:lnTo>
                  <a:lnTo>
                    <a:pt x="2454" y="1724"/>
                  </a:lnTo>
                  <a:lnTo>
                    <a:pt x="2452" y="1720"/>
                  </a:lnTo>
                  <a:lnTo>
                    <a:pt x="2452" y="1720"/>
                  </a:lnTo>
                  <a:lnTo>
                    <a:pt x="2450" y="1718"/>
                  </a:lnTo>
                  <a:lnTo>
                    <a:pt x="2450" y="1718"/>
                  </a:lnTo>
                  <a:lnTo>
                    <a:pt x="2448" y="1716"/>
                  </a:lnTo>
                  <a:lnTo>
                    <a:pt x="2448" y="1716"/>
                  </a:lnTo>
                  <a:lnTo>
                    <a:pt x="2446" y="1714"/>
                  </a:lnTo>
                  <a:lnTo>
                    <a:pt x="2446" y="1714"/>
                  </a:lnTo>
                  <a:lnTo>
                    <a:pt x="2444" y="1710"/>
                  </a:lnTo>
                  <a:lnTo>
                    <a:pt x="2444" y="1710"/>
                  </a:lnTo>
                  <a:lnTo>
                    <a:pt x="2442" y="1708"/>
                  </a:lnTo>
                  <a:lnTo>
                    <a:pt x="2442" y="1708"/>
                  </a:lnTo>
                  <a:lnTo>
                    <a:pt x="2440" y="1706"/>
                  </a:lnTo>
                  <a:lnTo>
                    <a:pt x="2440" y="1706"/>
                  </a:lnTo>
                  <a:lnTo>
                    <a:pt x="2438" y="1702"/>
                  </a:lnTo>
                  <a:lnTo>
                    <a:pt x="2438" y="1702"/>
                  </a:lnTo>
                  <a:lnTo>
                    <a:pt x="2432" y="1698"/>
                  </a:lnTo>
                  <a:lnTo>
                    <a:pt x="2432" y="1698"/>
                  </a:lnTo>
                  <a:lnTo>
                    <a:pt x="2432" y="1696"/>
                  </a:lnTo>
                  <a:lnTo>
                    <a:pt x="2432" y="1696"/>
                  </a:lnTo>
                  <a:lnTo>
                    <a:pt x="2430" y="1692"/>
                  </a:lnTo>
                  <a:lnTo>
                    <a:pt x="2430" y="1692"/>
                  </a:lnTo>
                  <a:lnTo>
                    <a:pt x="2426" y="1686"/>
                  </a:lnTo>
                  <a:lnTo>
                    <a:pt x="2426" y="1686"/>
                  </a:lnTo>
                  <a:lnTo>
                    <a:pt x="2424" y="1684"/>
                  </a:lnTo>
                  <a:lnTo>
                    <a:pt x="2424" y="1684"/>
                  </a:lnTo>
                  <a:lnTo>
                    <a:pt x="2422" y="1682"/>
                  </a:lnTo>
                  <a:lnTo>
                    <a:pt x="2420" y="1680"/>
                  </a:lnTo>
                  <a:lnTo>
                    <a:pt x="2420" y="1680"/>
                  </a:lnTo>
                  <a:lnTo>
                    <a:pt x="2418" y="1678"/>
                  </a:lnTo>
                  <a:lnTo>
                    <a:pt x="2418" y="1678"/>
                  </a:lnTo>
                  <a:lnTo>
                    <a:pt x="2418" y="1674"/>
                  </a:lnTo>
                  <a:lnTo>
                    <a:pt x="2418" y="1674"/>
                  </a:lnTo>
                  <a:lnTo>
                    <a:pt x="2418" y="1672"/>
                  </a:lnTo>
                  <a:lnTo>
                    <a:pt x="2418" y="1672"/>
                  </a:lnTo>
                  <a:lnTo>
                    <a:pt x="2416" y="1668"/>
                  </a:lnTo>
                  <a:lnTo>
                    <a:pt x="2416" y="1668"/>
                  </a:lnTo>
                  <a:lnTo>
                    <a:pt x="2414" y="1666"/>
                  </a:lnTo>
                  <a:lnTo>
                    <a:pt x="2414" y="1666"/>
                  </a:lnTo>
                  <a:lnTo>
                    <a:pt x="2414" y="1666"/>
                  </a:lnTo>
                  <a:lnTo>
                    <a:pt x="2414" y="1666"/>
                  </a:lnTo>
                  <a:lnTo>
                    <a:pt x="2412" y="1660"/>
                  </a:lnTo>
                  <a:lnTo>
                    <a:pt x="2410" y="1660"/>
                  </a:lnTo>
                  <a:lnTo>
                    <a:pt x="2410" y="1660"/>
                  </a:lnTo>
                  <a:lnTo>
                    <a:pt x="2408" y="1656"/>
                  </a:lnTo>
                  <a:lnTo>
                    <a:pt x="2406" y="1656"/>
                  </a:lnTo>
                  <a:lnTo>
                    <a:pt x="2406" y="1656"/>
                  </a:lnTo>
                  <a:lnTo>
                    <a:pt x="2404" y="1654"/>
                  </a:lnTo>
                  <a:lnTo>
                    <a:pt x="2404" y="1654"/>
                  </a:lnTo>
                  <a:lnTo>
                    <a:pt x="2402" y="1652"/>
                  </a:lnTo>
                  <a:lnTo>
                    <a:pt x="2402" y="1652"/>
                  </a:lnTo>
                  <a:lnTo>
                    <a:pt x="2400" y="1650"/>
                  </a:lnTo>
                  <a:lnTo>
                    <a:pt x="2400" y="1650"/>
                  </a:lnTo>
                  <a:lnTo>
                    <a:pt x="2400" y="1648"/>
                  </a:lnTo>
                  <a:lnTo>
                    <a:pt x="2400" y="1648"/>
                  </a:lnTo>
                  <a:lnTo>
                    <a:pt x="2400" y="1644"/>
                  </a:lnTo>
                  <a:lnTo>
                    <a:pt x="2400" y="1644"/>
                  </a:lnTo>
                  <a:lnTo>
                    <a:pt x="2398" y="1640"/>
                  </a:lnTo>
                  <a:lnTo>
                    <a:pt x="2398" y="1640"/>
                  </a:lnTo>
                  <a:lnTo>
                    <a:pt x="2396" y="1636"/>
                  </a:lnTo>
                  <a:lnTo>
                    <a:pt x="2396" y="1636"/>
                  </a:lnTo>
                  <a:lnTo>
                    <a:pt x="2394" y="1634"/>
                  </a:lnTo>
                  <a:lnTo>
                    <a:pt x="2394" y="1634"/>
                  </a:lnTo>
                  <a:lnTo>
                    <a:pt x="2394" y="1632"/>
                  </a:lnTo>
                  <a:lnTo>
                    <a:pt x="2394" y="1632"/>
                  </a:lnTo>
                  <a:lnTo>
                    <a:pt x="2392" y="1630"/>
                  </a:lnTo>
                  <a:lnTo>
                    <a:pt x="2392" y="1630"/>
                  </a:lnTo>
                  <a:lnTo>
                    <a:pt x="2388" y="1626"/>
                  </a:lnTo>
                  <a:lnTo>
                    <a:pt x="2388" y="1626"/>
                  </a:lnTo>
                  <a:lnTo>
                    <a:pt x="2388" y="1626"/>
                  </a:lnTo>
                  <a:lnTo>
                    <a:pt x="2388" y="1626"/>
                  </a:lnTo>
                  <a:lnTo>
                    <a:pt x="2386" y="1624"/>
                  </a:lnTo>
                  <a:lnTo>
                    <a:pt x="2386" y="1624"/>
                  </a:lnTo>
                  <a:lnTo>
                    <a:pt x="2386" y="1620"/>
                  </a:lnTo>
                  <a:lnTo>
                    <a:pt x="2386" y="1620"/>
                  </a:lnTo>
                  <a:lnTo>
                    <a:pt x="2384" y="1618"/>
                  </a:lnTo>
                  <a:lnTo>
                    <a:pt x="2384" y="1618"/>
                  </a:lnTo>
                  <a:lnTo>
                    <a:pt x="2382" y="1616"/>
                  </a:lnTo>
                  <a:lnTo>
                    <a:pt x="2382" y="1616"/>
                  </a:lnTo>
                  <a:lnTo>
                    <a:pt x="2380" y="1612"/>
                  </a:lnTo>
                  <a:lnTo>
                    <a:pt x="2380" y="1612"/>
                  </a:lnTo>
                  <a:lnTo>
                    <a:pt x="2378" y="1610"/>
                  </a:lnTo>
                  <a:lnTo>
                    <a:pt x="2378" y="1610"/>
                  </a:lnTo>
                  <a:lnTo>
                    <a:pt x="2374" y="1606"/>
                  </a:lnTo>
                  <a:lnTo>
                    <a:pt x="2374" y="1606"/>
                  </a:lnTo>
                  <a:lnTo>
                    <a:pt x="2372" y="1606"/>
                  </a:lnTo>
                  <a:lnTo>
                    <a:pt x="2372" y="1606"/>
                  </a:lnTo>
                  <a:lnTo>
                    <a:pt x="2370" y="1602"/>
                  </a:lnTo>
                  <a:lnTo>
                    <a:pt x="2370" y="1602"/>
                  </a:lnTo>
                  <a:lnTo>
                    <a:pt x="2368" y="1600"/>
                  </a:lnTo>
                  <a:lnTo>
                    <a:pt x="2368" y="1600"/>
                  </a:lnTo>
                  <a:lnTo>
                    <a:pt x="2368" y="1598"/>
                  </a:lnTo>
                  <a:lnTo>
                    <a:pt x="2368" y="1598"/>
                  </a:lnTo>
                  <a:lnTo>
                    <a:pt x="2366" y="1596"/>
                  </a:lnTo>
                  <a:lnTo>
                    <a:pt x="2366" y="1596"/>
                  </a:lnTo>
                  <a:lnTo>
                    <a:pt x="2364" y="1592"/>
                  </a:lnTo>
                  <a:lnTo>
                    <a:pt x="2364" y="1592"/>
                  </a:lnTo>
                  <a:lnTo>
                    <a:pt x="2362" y="1592"/>
                  </a:lnTo>
                  <a:lnTo>
                    <a:pt x="2362" y="1590"/>
                  </a:lnTo>
                  <a:lnTo>
                    <a:pt x="2362" y="1590"/>
                  </a:lnTo>
                  <a:lnTo>
                    <a:pt x="2360" y="1586"/>
                  </a:lnTo>
                  <a:lnTo>
                    <a:pt x="2360" y="1586"/>
                  </a:lnTo>
                  <a:lnTo>
                    <a:pt x="2358" y="1582"/>
                  </a:lnTo>
                  <a:lnTo>
                    <a:pt x="2356" y="1580"/>
                  </a:lnTo>
                  <a:lnTo>
                    <a:pt x="2356" y="1580"/>
                  </a:lnTo>
                  <a:lnTo>
                    <a:pt x="2354" y="1576"/>
                  </a:lnTo>
                  <a:lnTo>
                    <a:pt x="2354" y="1576"/>
                  </a:lnTo>
                  <a:lnTo>
                    <a:pt x="2352" y="1572"/>
                  </a:lnTo>
                  <a:lnTo>
                    <a:pt x="2352" y="1572"/>
                  </a:lnTo>
                  <a:lnTo>
                    <a:pt x="2350" y="1570"/>
                  </a:lnTo>
                  <a:lnTo>
                    <a:pt x="2350" y="1570"/>
                  </a:lnTo>
                  <a:lnTo>
                    <a:pt x="2350" y="1568"/>
                  </a:lnTo>
                  <a:lnTo>
                    <a:pt x="2350" y="1568"/>
                  </a:lnTo>
                  <a:lnTo>
                    <a:pt x="2348" y="1566"/>
                  </a:lnTo>
                  <a:lnTo>
                    <a:pt x="2348" y="1566"/>
                  </a:lnTo>
                  <a:lnTo>
                    <a:pt x="2348" y="1564"/>
                  </a:lnTo>
                  <a:lnTo>
                    <a:pt x="2348" y="1564"/>
                  </a:lnTo>
                  <a:lnTo>
                    <a:pt x="2346" y="1560"/>
                  </a:lnTo>
                  <a:lnTo>
                    <a:pt x="2346" y="1560"/>
                  </a:lnTo>
                  <a:lnTo>
                    <a:pt x="2344" y="1558"/>
                  </a:lnTo>
                  <a:lnTo>
                    <a:pt x="2344" y="1558"/>
                  </a:lnTo>
                  <a:lnTo>
                    <a:pt x="2342" y="1556"/>
                  </a:lnTo>
                  <a:lnTo>
                    <a:pt x="2342" y="1556"/>
                  </a:lnTo>
                  <a:lnTo>
                    <a:pt x="2342" y="1554"/>
                  </a:lnTo>
                  <a:lnTo>
                    <a:pt x="2342" y="1554"/>
                  </a:lnTo>
                  <a:lnTo>
                    <a:pt x="2340" y="1550"/>
                  </a:lnTo>
                  <a:lnTo>
                    <a:pt x="2340" y="1550"/>
                  </a:lnTo>
                  <a:lnTo>
                    <a:pt x="2338" y="1546"/>
                  </a:lnTo>
                  <a:lnTo>
                    <a:pt x="2338" y="1546"/>
                  </a:lnTo>
                  <a:lnTo>
                    <a:pt x="2336" y="1546"/>
                  </a:lnTo>
                  <a:lnTo>
                    <a:pt x="2336" y="1546"/>
                  </a:lnTo>
                  <a:lnTo>
                    <a:pt x="2334" y="1544"/>
                  </a:lnTo>
                  <a:lnTo>
                    <a:pt x="2334" y="1544"/>
                  </a:lnTo>
                  <a:lnTo>
                    <a:pt x="2332" y="1540"/>
                  </a:lnTo>
                  <a:lnTo>
                    <a:pt x="2332" y="1540"/>
                  </a:lnTo>
                  <a:lnTo>
                    <a:pt x="2330" y="1540"/>
                  </a:lnTo>
                  <a:lnTo>
                    <a:pt x="2330" y="1540"/>
                  </a:lnTo>
                  <a:lnTo>
                    <a:pt x="2330" y="1536"/>
                  </a:lnTo>
                  <a:lnTo>
                    <a:pt x="2328" y="1536"/>
                  </a:lnTo>
                  <a:lnTo>
                    <a:pt x="2328" y="1536"/>
                  </a:lnTo>
                  <a:lnTo>
                    <a:pt x="2326" y="1532"/>
                  </a:lnTo>
                  <a:lnTo>
                    <a:pt x="2326" y="1532"/>
                  </a:lnTo>
                  <a:lnTo>
                    <a:pt x="2324" y="1530"/>
                  </a:lnTo>
                  <a:lnTo>
                    <a:pt x="2324" y="1530"/>
                  </a:lnTo>
                  <a:lnTo>
                    <a:pt x="2322" y="1530"/>
                  </a:lnTo>
                  <a:lnTo>
                    <a:pt x="2322" y="1530"/>
                  </a:lnTo>
                  <a:lnTo>
                    <a:pt x="2320" y="1526"/>
                  </a:lnTo>
                  <a:lnTo>
                    <a:pt x="2320" y="1526"/>
                  </a:lnTo>
                  <a:lnTo>
                    <a:pt x="2320" y="1524"/>
                  </a:lnTo>
                  <a:lnTo>
                    <a:pt x="2320" y="1524"/>
                  </a:lnTo>
                  <a:lnTo>
                    <a:pt x="2318" y="1522"/>
                  </a:lnTo>
                  <a:lnTo>
                    <a:pt x="2318" y="1522"/>
                  </a:lnTo>
                  <a:lnTo>
                    <a:pt x="2318" y="1520"/>
                  </a:lnTo>
                  <a:lnTo>
                    <a:pt x="2318" y="1520"/>
                  </a:lnTo>
                  <a:lnTo>
                    <a:pt x="2316" y="1518"/>
                  </a:lnTo>
                  <a:lnTo>
                    <a:pt x="2316" y="1518"/>
                  </a:lnTo>
                  <a:lnTo>
                    <a:pt x="2314" y="1514"/>
                  </a:lnTo>
                  <a:lnTo>
                    <a:pt x="2314" y="1514"/>
                  </a:lnTo>
                  <a:lnTo>
                    <a:pt x="2312" y="1512"/>
                  </a:lnTo>
                  <a:lnTo>
                    <a:pt x="2312" y="1512"/>
                  </a:lnTo>
                  <a:lnTo>
                    <a:pt x="2310" y="1510"/>
                  </a:lnTo>
                  <a:lnTo>
                    <a:pt x="2310" y="1510"/>
                  </a:lnTo>
                  <a:lnTo>
                    <a:pt x="2310" y="1506"/>
                  </a:lnTo>
                  <a:lnTo>
                    <a:pt x="2310" y="1506"/>
                  </a:lnTo>
                  <a:lnTo>
                    <a:pt x="2310" y="1504"/>
                  </a:lnTo>
                  <a:lnTo>
                    <a:pt x="2308" y="1504"/>
                  </a:lnTo>
                  <a:lnTo>
                    <a:pt x="2308" y="1504"/>
                  </a:lnTo>
                  <a:lnTo>
                    <a:pt x="2302" y="1498"/>
                  </a:lnTo>
                  <a:lnTo>
                    <a:pt x="2302" y="1498"/>
                  </a:lnTo>
                  <a:lnTo>
                    <a:pt x="2300" y="1496"/>
                  </a:lnTo>
                  <a:lnTo>
                    <a:pt x="2300" y="1496"/>
                  </a:lnTo>
                  <a:lnTo>
                    <a:pt x="2300" y="1494"/>
                  </a:lnTo>
                  <a:lnTo>
                    <a:pt x="2298" y="1492"/>
                  </a:lnTo>
                  <a:lnTo>
                    <a:pt x="2298" y="1492"/>
                  </a:lnTo>
                  <a:lnTo>
                    <a:pt x="2298" y="1488"/>
                  </a:lnTo>
                  <a:lnTo>
                    <a:pt x="2298" y="1488"/>
                  </a:lnTo>
                  <a:lnTo>
                    <a:pt x="2294" y="1486"/>
                  </a:lnTo>
                  <a:lnTo>
                    <a:pt x="2294" y="1486"/>
                  </a:lnTo>
                  <a:lnTo>
                    <a:pt x="2294" y="1484"/>
                  </a:lnTo>
                  <a:lnTo>
                    <a:pt x="2294" y="1484"/>
                  </a:lnTo>
                  <a:lnTo>
                    <a:pt x="2294" y="1482"/>
                  </a:lnTo>
                  <a:lnTo>
                    <a:pt x="2294" y="1482"/>
                  </a:lnTo>
                  <a:lnTo>
                    <a:pt x="2292" y="1478"/>
                  </a:lnTo>
                  <a:lnTo>
                    <a:pt x="2292" y="1478"/>
                  </a:lnTo>
                  <a:lnTo>
                    <a:pt x="2290" y="1476"/>
                  </a:lnTo>
                  <a:lnTo>
                    <a:pt x="2290" y="1476"/>
                  </a:lnTo>
                  <a:lnTo>
                    <a:pt x="2288" y="1474"/>
                  </a:lnTo>
                  <a:lnTo>
                    <a:pt x="2288" y="1474"/>
                  </a:lnTo>
                  <a:lnTo>
                    <a:pt x="2286" y="1470"/>
                  </a:lnTo>
                  <a:lnTo>
                    <a:pt x="2286" y="1470"/>
                  </a:lnTo>
                  <a:lnTo>
                    <a:pt x="2286" y="1468"/>
                  </a:lnTo>
                  <a:lnTo>
                    <a:pt x="2286" y="1468"/>
                  </a:lnTo>
                  <a:lnTo>
                    <a:pt x="2282" y="1464"/>
                  </a:lnTo>
                  <a:lnTo>
                    <a:pt x="2282" y="1464"/>
                  </a:lnTo>
                  <a:lnTo>
                    <a:pt x="2282" y="1464"/>
                  </a:lnTo>
                  <a:lnTo>
                    <a:pt x="2282" y="1464"/>
                  </a:lnTo>
                  <a:lnTo>
                    <a:pt x="2280" y="1462"/>
                  </a:lnTo>
                  <a:lnTo>
                    <a:pt x="2280" y="1462"/>
                  </a:lnTo>
                  <a:lnTo>
                    <a:pt x="2278" y="1458"/>
                  </a:lnTo>
                  <a:lnTo>
                    <a:pt x="2278" y="1458"/>
                  </a:lnTo>
                  <a:lnTo>
                    <a:pt x="2274" y="1454"/>
                  </a:lnTo>
                  <a:lnTo>
                    <a:pt x="2274" y="1454"/>
                  </a:lnTo>
                  <a:lnTo>
                    <a:pt x="2272" y="1454"/>
                  </a:lnTo>
                  <a:lnTo>
                    <a:pt x="2272" y="1454"/>
                  </a:lnTo>
                  <a:lnTo>
                    <a:pt x="2272" y="1454"/>
                  </a:lnTo>
                  <a:lnTo>
                    <a:pt x="2272" y="1454"/>
                  </a:lnTo>
                  <a:lnTo>
                    <a:pt x="2270" y="1450"/>
                  </a:lnTo>
                  <a:lnTo>
                    <a:pt x="2270" y="1448"/>
                  </a:lnTo>
                  <a:lnTo>
                    <a:pt x="2270" y="1448"/>
                  </a:lnTo>
                  <a:lnTo>
                    <a:pt x="2266" y="1446"/>
                  </a:lnTo>
                  <a:lnTo>
                    <a:pt x="2266" y="1446"/>
                  </a:lnTo>
                  <a:lnTo>
                    <a:pt x="2264" y="1442"/>
                  </a:lnTo>
                  <a:lnTo>
                    <a:pt x="2264" y="1442"/>
                  </a:lnTo>
                  <a:lnTo>
                    <a:pt x="2262" y="1442"/>
                  </a:lnTo>
                  <a:lnTo>
                    <a:pt x="2262" y="1442"/>
                  </a:lnTo>
                  <a:lnTo>
                    <a:pt x="2262" y="1438"/>
                  </a:lnTo>
                  <a:lnTo>
                    <a:pt x="2262" y="1438"/>
                  </a:lnTo>
                  <a:lnTo>
                    <a:pt x="2260" y="1436"/>
                  </a:lnTo>
                  <a:lnTo>
                    <a:pt x="2260" y="1436"/>
                  </a:lnTo>
                  <a:lnTo>
                    <a:pt x="2260" y="1434"/>
                  </a:lnTo>
                  <a:lnTo>
                    <a:pt x="2260" y="1434"/>
                  </a:lnTo>
                  <a:lnTo>
                    <a:pt x="2258" y="1430"/>
                  </a:lnTo>
                  <a:lnTo>
                    <a:pt x="2258" y="1430"/>
                  </a:lnTo>
                  <a:lnTo>
                    <a:pt x="2258" y="1428"/>
                  </a:lnTo>
                  <a:lnTo>
                    <a:pt x="2258" y="1428"/>
                  </a:lnTo>
                  <a:lnTo>
                    <a:pt x="2256" y="1422"/>
                  </a:lnTo>
                  <a:lnTo>
                    <a:pt x="2256" y="1422"/>
                  </a:lnTo>
                  <a:lnTo>
                    <a:pt x="2254" y="1418"/>
                  </a:lnTo>
                  <a:lnTo>
                    <a:pt x="2254" y="1418"/>
                  </a:lnTo>
                  <a:lnTo>
                    <a:pt x="2252" y="1416"/>
                  </a:lnTo>
                  <a:lnTo>
                    <a:pt x="2252" y="1416"/>
                  </a:lnTo>
                  <a:lnTo>
                    <a:pt x="2252" y="1416"/>
                  </a:lnTo>
                  <a:lnTo>
                    <a:pt x="2252" y="1416"/>
                  </a:lnTo>
                  <a:lnTo>
                    <a:pt x="2250" y="1412"/>
                  </a:lnTo>
                  <a:lnTo>
                    <a:pt x="2250" y="1412"/>
                  </a:lnTo>
                  <a:lnTo>
                    <a:pt x="2244" y="1408"/>
                  </a:lnTo>
                  <a:lnTo>
                    <a:pt x="2244" y="1408"/>
                  </a:lnTo>
                  <a:lnTo>
                    <a:pt x="2244" y="1406"/>
                  </a:lnTo>
                  <a:lnTo>
                    <a:pt x="2242" y="1404"/>
                  </a:lnTo>
                  <a:lnTo>
                    <a:pt x="2242" y="1404"/>
                  </a:lnTo>
                  <a:lnTo>
                    <a:pt x="2242" y="1402"/>
                  </a:lnTo>
                  <a:lnTo>
                    <a:pt x="2242" y="1402"/>
                  </a:lnTo>
                  <a:lnTo>
                    <a:pt x="2242" y="1402"/>
                  </a:lnTo>
                  <a:lnTo>
                    <a:pt x="2240" y="1402"/>
                  </a:lnTo>
                  <a:lnTo>
                    <a:pt x="2240" y="1402"/>
                  </a:lnTo>
                  <a:lnTo>
                    <a:pt x="2238" y="1400"/>
                  </a:lnTo>
                  <a:lnTo>
                    <a:pt x="2238" y="1400"/>
                  </a:lnTo>
                  <a:lnTo>
                    <a:pt x="2236" y="1398"/>
                  </a:lnTo>
                  <a:lnTo>
                    <a:pt x="2236" y="1398"/>
                  </a:lnTo>
                  <a:lnTo>
                    <a:pt x="2234" y="1396"/>
                  </a:lnTo>
                  <a:lnTo>
                    <a:pt x="2234" y="1394"/>
                  </a:lnTo>
                  <a:lnTo>
                    <a:pt x="2234" y="1394"/>
                  </a:lnTo>
                  <a:lnTo>
                    <a:pt x="2232" y="1392"/>
                  </a:lnTo>
                  <a:lnTo>
                    <a:pt x="2232" y="1392"/>
                  </a:lnTo>
                  <a:lnTo>
                    <a:pt x="2230" y="1390"/>
                  </a:lnTo>
                  <a:lnTo>
                    <a:pt x="2230" y="1390"/>
                  </a:lnTo>
                  <a:lnTo>
                    <a:pt x="2228" y="1388"/>
                  </a:lnTo>
                  <a:lnTo>
                    <a:pt x="2228" y="1388"/>
                  </a:lnTo>
                  <a:lnTo>
                    <a:pt x="2226" y="1386"/>
                  </a:lnTo>
                  <a:lnTo>
                    <a:pt x="2226" y="1386"/>
                  </a:lnTo>
                  <a:lnTo>
                    <a:pt x="2226" y="1382"/>
                  </a:lnTo>
                  <a:lnTo>
                    <a:pt x="2226" y="1382"/>
                  </a:lnTo>
                  <a:lnTo>
                    <a:pt x="2224" y="1380"/>
                  </a:lnTo>
                  <a:lnTo>
                    <a:pt x="2224" y="1380"/>
                  </a:lnTo>
                  <a:lnTo>
                    <a:pt x="2224" y="1378"/>
                  </a:lnTo>
                  <a:lnTo>
                    <a:pt x="2224" y="1378"/>
                  </a:lnTo>
                  <a:lnTo>
                    <a:pt x="2222" y="1374"/>
                  </a:lnTo>
                  <a:lnTo>
                    <a:pt x="2220" y="1372"/>
                  </a:lnTo>
                  <a:lnTo>
                    <a:pt x="2220" y="1372"/>
                  </a:lnTo>
                  <a:lnTo>
                    <a:pt x="2220" y="1370"/>
                  </a:lnTo>
                  <a:lnTo>
                    <a:pt x="2220" y="1370"/>
                  </a:lnTo>
                  <a:lnTo>
                    <a:pt x="2218" y="1368"/>
                  </a:lnTo>
                  <a:lnTo>
                    <a:pt x="2218" y="1368"/>
                  </a:lnTo>
                  <a:lnTo>
                    <a:pt x="2214" y="1364"/>
                  </a:lnTo>
                  <a:lnTo>
                    <a:pt x="2214" y="1364"/>
                  </a:lnTo>
                  <a:lnTo>
                    <a:pt x="2212" y="1364"/>
                  </a:lnTo>
                  <a:lnTo>
                    <a:pt x="2212" y="1364"/>
                  </a:lnTo>
                  <a:lnTo>
                    <a:pt x="2210" y="1362"/>
                  </a:lnTo>
                  <a:lnTo>
                    <a:pt x="2210" y="1362"/>
                  </a:lnTo>
                  <a:lnTo>
                    <a:pt x="2210" y="1358"/>
                  </a:lnTo>
                  <a:lnTo>
                    <a:pt x="2208" y="1358"/>
                  </a:lnTo>
                  <a:lnTo>
                    <a:pt x="2208" y="1358"/>
                  </a:lnTo>
                  <a:lnTo>
                    <a:pt x="2206" y="1356"/>
                  </a:lnTo>
                  <a:lnTo>
                    <a:pt x="2206" y="1356"/>
                  </a:lnTo>
                  <a:lnTo>
                    <a:pt x="2204" y="1354"/>
                  </a:lnTo>
                  <a:lnTo>
                    <a:pt x="2204" y="1354"/>
                  </a:lnTo>
                  <a:lnTo>
                    <a:pt x="2204" y="1350"/>
                  </a:lnTo>
                  <a:lnTo>
                    <a:pt x="2204" y="1350"/>
                  </a:lnTo>
                  <a:lnTo>
                    <a:pt x="2202" y="1346"/>
                  </a:lnTo>
                  <a:lnTo>
                    <a:pt x="2202" y="1346"/>
                  </a:lnTo>
                  <a:lnTo>
                    <a:pt x="2202" y="1344"/>
                  </a:lnTo>
                  <a:lnTo>
                    <a:pt x="2202" y="1344"/>
                  </a:lnTo>
                  <a:lnTo>
                    <a:pt x="2202" y="1342"/>
                  </a:lnTo>
                  <a:lnTo>
                    <a:pt x="2202" y="1342"/>
                  </a:lnTo>
                  <a:lnTo>
                    <a:pt x="2200" y="1338"/>
                  </a:lnTo>
                  <a:lnTo>
                    <a:pt x="2200" y="1338"/>
                  </a:lnTo>
                  <a:lnTo>
                    <a:pt x="2198" y="1336"/>
                  </a:lnTo>
                  <a:lnTo>
                    <a:pt x="2194" y="1334"/>
                  </a:lnTo>
                  <a:lnTo>
                    <a:pt x="2194" y="1334"/>
                  </a:lnTo>
                  <a:lnTo>
                    <a:pt x="2192" y="1332"/>
                  </a:lnTo>
                  <a:lnTo>
                    <a:pt x="2192" y="1332"/>
                  </a:lnTo>
                  <a:lnTo>
                    <a:pt x="2190" y="1332"/>
                  </a:lnTo>
                  <a:lnTo>
                    <a:pt x="2190" y="1332"/>
                  </a:lnTo>
                  <a:lnTo>
                    <a:pt x="2188" y="1328"/>
                  </a:lnTo>
                  <a:lnTo>
                    <a:pt x="2188" y="1328"/>
                  </a:lnTo>
                  <a:lnTo>
                    <a:pt x="2188" y="1326"/>
                  </a:lnTo>
                  <a:lnTo>
                    <a:pt x="2188" y="1326"/>
                  </a:lnTo>
                  <a:lnTo>
                    <a:pt x="2188" y="1322"/>
                  </a:lnTo>
                  <a:lnTo>
                    <a:pt x="2188" y="1322"/>
                  </a:lnTo>
                  <a:lnTo>
                    <a:pt x="2184" y="1318"/>
                  </a:lnTo>
                  <a:lnTo>
                    <a:pt x="2184" y="1318"/>
                  </a:lnTo>
                  <a:lnTo>
                    <a:pt x="2184" y="1316"/>
                  </a:lnTo>
                  <a:lnTo>
                    <a:pt x="2184" y="1316"/>
                  </a:lnTo>
                  <a:lnTo>
                    <a:pt x="2180" y="1312"/>
                  </a:lnTo>
                  <a:lnTo>
                    <a:pt x="2180" y="1312"/>
                  </a:lnTo>
                  <a:lnTo>
                    <a:pt x="2178" y="1312"/>
                  </a:lnTo>
                  <a:lnTo>
                    <a:pt x="2178" y="1312"/>
                  </a:lnTo>
                  <a:lnTo>
                    <a:pt x="2176" y="1308"/>
                  </a:lnTo>
                  <a:lnTo>
                    <a:pt x="2176" y="1308"/>
                  </a:lnTo>
                  <a:lnTo>
                    <a:pt x="2174" y="1306"/>
                  </a:lnTo>
                  <a:lnTo>
                    <a:pt x="2174" y="1306"/>
                  </a:lnTo>
                  <a:lnTo>
                    <a:pt x="2172" y="1304"/>
                  </a:lnTo>
                  <a:lnTo>
                    <a:pt x="2172" y="1304"/>
                  </a:lnTo>
                  <a:lnTo>
                    <a:pt x="2170" y="1302"/>
                  </a:lnTo>
                  <a:lnTo>
                    <a:pt x="2170" y="1302"/>
                  </a:lnTo>
                  <a:lnTo>
                    <a:pt x="2170" y="1300"/>
                  </a:lnTo>
                  <a:lnTo>
                    <a:pt x="2170" y="1300"/>
                  </a:lnTo>
                  <a:lnTo>
                    <a:pt x="2166" y="1298"/>
                  </a:lnTo>
                  <a:lnTo>
                    <a:pt x="2166" y="1298"/>
                  </a:lnTo>
                  <a:lnTo>
                    <a:pt x="2166" y="1296"/>
                  </a:lnTo>
                  <a:lnTo>
                    <a:pt x="2160" y="1288"/>
                  </a:lnTo>
                  <a:lnTo>
                    <a:pt x="2160" y="1288"/>
                  </a:lnTo>
                  <a:lnTo>
                    <a:pt x="2158" y="1286"/>
                  </a:lnTo>
                  <a:lnTo>
                    <a:pt x="2158" y="1286"/>
                  </a:lnTo>
                  <a:lnTo>
                    <a:pt x="2156" y="1282"/>
                  </a:lnTo>
                  <a:lnTo>
                    <a:pt x="2156" y="1282"/>
                  </a:lnTo>
                  <a:lnTo>
                    <a:pt x="2156" y="1280"/>
                  </a:lnTo>
                  <a:lnTo>
                    <a:pt x="2156" y="1280"/>
                  </a:lnTo>
                  <a:lnTo>
                    <a:pt x="2154" y="1278"/>
                  </a:lnTo>
                  <a:lnTo>
                    <a:pt x="2152" y="1276"/>
                  </a:lnTo>
                  <a:lnTo>
                    <a:pt x="2152" y="1276"/>
                  </a:lnTo>
                  <a:lnTo>
                    <a:pt x="2150" y="1272"/>
                  </a:lnTo>
                  <a:lnTo>
                    <a:pt x="2150" y="1272"/>
                  </a:lnTo>
                  <a:lnTo>
                    <a:pt x="2150" y="1270"/>
                  </a:lnTo>
                  <a:lnTo>
                    <a:pt x="2150" y="1270"/>
                  </a:lnTo>
                  <a:lnTo>
                    <a:pt x="2148" y="1266"/>
                  </a:lnTo>
                  <a:lnTo>
                    <a:pt x="2148" y="1266"/>
                  </a:lnTo>
                  <a:lnTo>
                    <a:pt x="2146" y="1262"/>
                  </a:lnTo>
                  <a:lnTo>
                    <a:pt x="2146" y="1262"/>
                  </a:lnTo>
                  <a:lnTo>
                    <a:pt x="2146" y="1260"/>
                  </a:lnTo>
                  <a:lnTo>
                    <a:pt x="2144" y="1260"/>
                  </a:lnTo>
                  <a:lnTo>
                    <a:pt x="2144" y="1260"/>
                  </a:lnTo>
                  <a:lnTo>
                    <a:pt x="2144" y="1254"/>
                  </a:lnTo>
                  <a:lnTo>
                    <a:pt x="2144" y="1254"/>
                  </a:lnTo>
                  <a:lnTo>
                    <a:pt x="2140" y="1252"/>
                  </a:lnTo>
                  <a:lnTo>
                    <a:pt x="2140" y="1252"/>
                  </a:lnTo>
                  <a:lnTo>
                    <a:pt x="2140" y="1250"/>
                  </a:lnTo>
                  <a:lnTo>
                    <a:pt x="2138" y="1250"/>
                  </a:lnTo>
                  <a:lnTo>
                    <a:pt x="2138" y="1250"/>
                  </a:lnTo>
                  <a:lnTo>
                    <a:pt x="2136" y="1246"/>
                  </a:lnTo>
                  <a:lnTo>
                    <a:pt x="2136" y="1246"/>
                  </a:lnTo>
                  <a:lnTo>
                    <a:pt x="2136" y="1246"/>
                  </a:lnTo>
                  <a:lnTo>
                    <a:pt x="2136" y="1246"/>
                  </a:lnTo>
                  <a:lnTo>
                    <a:pt x="2134" y="1240"/>
                  </a:lnTo>
                  <a:lnTo>
                    <a:pt x="2134" y="1240"/>
                  </a:lnTo>
                  <a:lnTo>
                    <a:pt x="2132" y="1238"/>
                  </a:lnTo>
                  <a:lnTo>
                    <a:pt x="2132" y="1238"/>
                  </a:lnTo>
                  <a:lnTo>
                    <a:pt x="2130" y="1236"/>
                  </a:lnTo>
                  <a:lnTo>
                    <a:pt x="2130" y="1236"/>
                  </a:lnTo>
                  <a:lnTo>
                    <a:pt x="2128" y="1234"/>
                  </a:lnTo>
                  <a:lnTo>
                    <a:pt x="2128" y="1234"/>
                  </a:lnTo>
                  <a:lnTo>
                    <a:pt x="2126" y="1232"/>
                  </a:lnTo>
                  <a:lnTo>
                    <a:pt x="2126" y="1232"/>
                  </a:lnTo>
                  <a:lnTo>
                    <a:pt x="2124" y="1230"/>
                  </a:lnTo>
                  <a:lnTo>
                    <a:pt x="2124" y="1230"/>
                  </a:lnTo>
                  <a:lnTo>
                    <a:pt x="2124" y="1228"/>
                  </a:lnTo>
                  <a:lnTo>
                    <a:pt x="2124" y="1228"/>
                  </a:lnTo>
                  <a:lnTo>
                    <a:pt x="2122" y="1226"/>
                  </a:lnTo>
                  <a:lnTo>
                    <a:pt x="2122" y="1226"/>
                  </a:lnTo>
                  <a:lnTo>
                    <a:pt x="2122" y="1222"/>
                  </a:lnTo>
                  <a:lnTo>
                    <a:pt x="2122" y="1222"/>
                  </a:lnTo>
                  <a:lnTo>
                    <a:pt x="2118" y="1218"/>
                  </a:lnTo>
                  <a:lnTo>
                    <a:pt x="2118" y="1218"/>
                  </a:lnTo>
                  <a:lnTo>
                    <a:pt x="2116" y="1216"/>
                  </a:lnTo>
                  <a:lnTo>
                    <a:pt x="2116" y="1216"/>
                  </a:lnTo>
                  <a:lnTo>
                    <a:pt x="2114" y="1212"/>
                  </a:lnTo>
                  <a:lnTo>
                    <a:pt x="2114" y="1212"/>
                  </a:lnTo>
                  <a:lnTo>
                    <a:pt x="2110" y="1210"/>
                  </a:lnTo>
                  <a:lnTo>
                    <a:pt x="2110" y="1210"/>
                  </a:lnTo>
                  <a:lnTo>
                    <a:pt x="2108" y="1210"/>
                  </a:lnTo>
                  <a:lnTo>
                    <a:pt x="2108" y="1210"/>
                  </a:lnTo>
                  <a:lnTo>
                    <a:pt x="2108" y="1210"/>
                  </a:lnTo>
                  <a:lnTo>
                    <a:pt x="2102" y="1208"/>
                  </a:lnTo>
                  <a:lnTo>
                    <a:pt x="2102" y="1208"/>
                  </a:lnTo>
                  <a:lnTo>
                    <a:pt x="2102" y="1208"/>
                  </a:lnTo>
                  <a:lnTo>
                    <a:pt x="2096" y="1210"/>
                  </a:lnTo>
                  <a:lnTo>
                    <a:pt x="2096" y="1210"/>
                  </a:lnTo>
                  <a:lnTo>
                    <a:pt x="2094" y="1212"/>
                  </a:lnTo>
                  <a:lnTo>
                    <a:pt x="2094" y="1212"/>
                  </a:lnTo>
                  <a:lnTo>
                    <a:pt x="2090" y="1214"/>
                  </a:lnTo>
                  <a:lnTo>
                    <a:pt x="2090" y="1214"/>
                  </a:lnTo>
                  <a:lnTo>
                    <a:pt x="2086" y="1216"/>
                  </a:lnTo>
                  <a:lnTo>
                    <a:pt x="2086" y="1218"/>
                  </a:lnTo>
                  <a:lnTo>
                    <a:pt x="2086" y="1218"/>
                  </a:lnTo>
                  <a:lnTo>
                    <a:pt x="2082" y="1220"/>
                  </a:lnTo>
                  <a:lnTo>
                    <a:pt x="2082" y="1220"/>
                  </a:lnTo>
                  <a:lnTo>
                    <a:pt x="2082" y="1222"/>
                  </a:lnTo>
                  <a:lnTo>
                    <a:pt x="2082" y="1222"/>
                  </a:lnTo>
                  <a:lnTo>
                    <a:pt x="2080" y="1222"/>
                  </a:lnTo>
                  <a:lnTo>
                    <a:pt x="2080" y="1222"/>
                  </a:lnTo>
                  <a:lnTo>
                    <a:pt x="2078" y="1224"/>
                  </a:lnTo>
                  <a:lnTo>
                    <a:pt x="2078" y="1224"/>
                  </a:lnTo>
                  <a:lnTo>
                    <a:pt x="2076" y="1226"/>
                  </a:lnTo>
                  <a:lnTo>
                    <a:pt x="2076" y="1226"/>
                  </a:lnTo>
                  <a:lnTo>
                    <a:pt x="2074" y="1230"/>
                  </a:lnTo>
                  <a:lnTo>
                    <a:pt x="2074" y="1230"/>
                  </a:lnTo>
                  <a:lnTo>
                    <a:pt x="2072" y="1232"/>
                  </a:lnTo>
                  <a:lnTo>
                    <a:pt x="2072" y="1232"/>
                  </a:lnTo>
                  <a:lnTo>
                    <a:pt x="2070" y="1234"/>
                  </a:lnTo>
                  <a:lnTo>
                    <a:pt x="2070" y="1234"/>
                  </a:lnTo>
                  <a:lnTo>
                    <a:pt x="2068" y="1238"/>
                  </a:lnTo>
                  <a:lnTo>
                    <a:pt x="2068" y="1238"/>
                  </a:lnTo>
                  <a:lnTo>
                    <a:pt x="2068" y="1240"/>
                  </a:lnTo>
                  <a:lnTo>
                    <a:pt x="2068" y="1240"/>
                  </a:lnTo>
                  <a:lnTo>
                    <a:pt x="2066" y="1240"/>
                  </a:lnTo>
                  <a:lnTo>
                    <a:pt x="2066" y="1240"/>
                  </a:lnTo>
                  <a:lnTo>
                    <a:pt x="2064" y="1244"/>
                  </a:lnTo>
                  <a:lnTo>
                    <a:pt x="2064" y="1244"/>
                  </a:lnTo>
                  <a:lnTo>
                    <a:pt x="2062" y="1244"/>
                  </a:lnTo>
                  <a:lnTo>
                    <a:pt x="2062" y="1244"/>
                  </a:lnTo>
                  <a:lnTo>
                    <a:pt x="2060" y="1246"/>
                  </a:lnTo>
                  <a:lnTo>
                    <a:pt x="2060" y="1246"/>
                  </a:lnTo>
                  <a:lnTo>
                    <a:pt x="2058" y="1250"/>
                  </a:lnTo>
                  <a:lnTo>
                    <a:pt x="2058" y="1250"/>
                  </a:lnTo>
                  <a:lnTo>
                    <a:pt x="2056" y="1252"/>
                  </a:lnTo>
                  <a:lnTo>
                    <a:pt x="2056" y="1252"/>
                  </a:lnTo>
                  <a:lnTo>
                    <a:pt x="2054" y="1256"/>
                  </a:lnTo>
                  <a:lnTo>
                    <a:pt x="2054" y="1256"/>
                  </a:lnTo>
                  <a:lnTo>
                    <a:pt x="2052" y="1256"/>
                  </a:lnTo>
                  <a:lnTo>
                    <a:pt x="2052" y="1256"/>
                  </a:lnTo>
                  <a:lnTo>
                    <a:pt x="2050" y="1262"/>
                  </a:lnTo>
                  <a:lnTo>
                    <a:pt x="2050" y="1262"/>
                  </a:lnTo>
                  <a:lnTo>
                    <a:pt x="2050" y="1264"/>
                  </a:lnTo>
                  <a:lnTo>
                    <a:pt x="2050" y="1264"/>
                  </a:lnTo>
                  <a:lnTo>
                    <a:pt x="2048" y="1268"/>
                  </a:lnTo>
                  <a:lnTo>
                    <a:pt x="2048" y="1268"/>
                  </a:lnTo>
                  <a:lnTo>
                    <a:pt x="2048" y="1270"/>
                  </a:lnTo>
                  <a:lnTo>
                    <a:pt x="2048" y="1270"/>
                  </a:lnTo>
                  <a:lnTo>
                    <a:pt x="2046" y="1272"/>
                  </a:lnTo>
                  <a:lnTo>
                    <a:pt x="2046" y="1272"/>
                  </a:lnTo>
                  <a:lnTo>
                    <a:pt x="2044" y="1274"/>
                  </a:lnTo>
                  <a:lnTo>
                    <a:pt x="2044" y="1274"/>
                  </a:lnTo>
                  <a:lnTo>
                    <a:pt x="2042" y="1278"/>
                  </a:lnTo>
                  <a:lnTo>
                    <a:pt x="2042" y="1278"/>
                  </a:lnTo>
                  <a:lnTo>
                    <a:pt x="2042" y="1278"/>
                  </a:lnTo>
                  <a:lnTo>
                    <a:pt x="2042" y="1278"/>
                  </a:lnTo>
                  <a:lnTo>
                    <a:pt x="2038" y="1282"/>
                  </a:lnTo>
                  <a:lnTo>
                    <a:pt x="2038" y="1282"/>
                  </a:lnTo>
                  <a:lnTo>
                    <a:pt x="2036" y="1286"/>
                  </a:lnTo>
                  <a:lnTo>
                    <a:pt x="2036" y="1286"/>
                  </a:lnTo>
                  <a:lnTo>
                    <a:pt x="2036" y="1286"/>
                  </a:lnTo>
                  <a:lnTo>
                    <a:pt x="2036" y="1286"/>
                  </a:lnTo>
                  <a:lnTo>
                    <a:pt x="2034" y="1288"/>
                  </a:lnTo>
                  <a:lnTo>
                    <a:pt x="2034" y="1288"/>
                  </a:lnTo>
                  <a:lnTo>
                    <a:pt x="2032" y="1292"/>
                  </a:lnTo>
                  <a:lnTo>
                    <a:pt x="2032" y="1292"/>
                  </a:lnTo>
                  <a:lnTo>
                    <a:pt x="2030" y="1294"/>
                  </a:lnTo>
                  <a:lnTo>
                    <a:pt x="2030" y="1294"/>
                  </a:lnTo>
                  <a:lnTo>
                    <a:pt x="2028" y="1296"/>
                  </a:lnTo>
                  <a:lnTo>
                    <a:pt x="2028" y="1296"/>
                  </a:lnTo>
                  <a:lnTo>
                    <a:pt x="2026" y="1298"/>
                  </a:lnTo>
                  <a:lnTo>
                    <a:pt x="2026" y="1298"/>
                  </a:lnTo>
                  <a:lnTo>
                    <a:pt x="2026" y="1300"/>
                  </a:lnTo>
                  <a:lnTo>
                    <a:pt x="2026" y="1300"/>
                  </a:lnTo>
                  <a:lnTo>
                    <a:pt x="2024" y="1302"/>
                  </a:lnTo>
                  <a:lnTo>
                    <a:pt x="2024" y="1302"/>
                  </a:lnTo>
                  <a:lnTo>
                    <a:pt x="2020" y="1304"/>
                  </a:lnTo>
                  <a:lnTo>
                    <a:pt x="2020" y="1304"/>
                  </a:lnTo>
                  <a:lnTo>
                    <a:pt x="2020" y="1308"/>
                  </a:lnTo>
                  <a:lnTo>
                    <a:pt x="2020" y="1308"/>
                  </a:lnTo>
                  <a:lnTo>
                    <a:pt x="2018" y="1310"/>
                  </a:lnTo>
                  <a:lnTo>
                    <a:pt x="2018" y="1310"/>
                  </a:lnTo>
                  <a:lnTo>
                    <a:pt x="2016" y="1312"/>
                  </a:lnTo>
                  <a:lnTo>
                    <a:pt x="2016" y="1312"/>
                  </a:lnTo>
                  <a:lnTo>
                    <a:pt x="2014" y="1314"/>
                  </a:lnTo>
                  <a:lnTo>
                    <a:pt x="2014" y="1314"/>
                  </a:lnTo>
                  <a:lnTo>
                    <a:pt x="2012" y="1316"/>
                  </a:lnTo>
                  <a:lnTo>
                    <a:pt x="2012" y="1316"/>
                  </a:lnTo>
                  <a:lnTo>
                    <a:pt x="2010" y="1318"/>
                  </a:lnTo>
                  <a:lnTo>
                    <a:pt x="2010" y="1318"/>
                  </a:lnTo>
                  <a:lnTo>
                    <a:pt x="2008" y="1322"/>
                  </a:lnTo>
                  <a:lnTo>
                    <a:pt x="2008" y="1322"/>
                  </a:lnTo>
                  <a:lnTo>
                    <a:pt x="2006" y="1324"/>
                  </a:lnTo>
                  <a:lnTo>
                    <a:pt x="2006" y="1324"/>
                  </a:lnTo>
                  <a:lnTo>
                    <a:pt x="2004" y="1324"/>
                  </a:lnTo>
                  <a:lnTo>
                    <a:pt x="2004" y="1324"/>
                  </a:lnTo>
                  <a:lnTo>
                    <a:pt x="2002" y="1326"/>
                  </a:lnTo>
                  <a:lnTo>
                    <a:pt x="2002" y="1326"/>
                  </a:lnTo>
                  <a:lnTo>
                    <a:pt x="1998" y="1330"/>
                  </a:lnTo>
                  <a:lnTo>
                    <a:pt x="1998" y="1332"/>
                  </a:lnTo>
                  <a:lnTo>
                    <a:pt x="1998" y="1332"/>
                  </a:lnTo>
                  <a:lnTo>
                    <a:pt x="1996" y="1336"/>
                  </a:lnTo>
                  <a:lnTo>
                    <a:pt x="1996" y="1336"/>
                  </a:lnTo>
                  <a:lnTo>
                    <a:pt x="1994" y="1338"/>
                  </a:lnTo>
                  <a:lnTo>
                    <a:pt x="1994" y="1338"/>
                  </a:lnTo>
                  <a:lnTo>
                    <a:pt x="1990" y="1342"/>
                  </a:lnTo>
                  <a:lnTo>
                    <a:pt x="1990" y="1342"/>
                  </a:lnTo>
                  <a:lnTo>
                    <a:pt x="1988" y="1344"/>
                  </a:lnTo>
                  <a:lnTo>
                    <a:pt x="1988" y="1344"/>
                  </a:lnTo>
                  <a:lnTo>
                    <a:pt x="1986" y="1346"/>
                  </a:lnTo>
                  <a:lnTo>
                    <a:pt x="1986" y="1346"/>
                  </a:lnTo>
                  <a:lnTo>
                    <a:pt x="1984" y="1352"/>
                  </a:lnTo>
                  <a:lnTo>
                    <a:pt x="1984" y="1352"/>
                  </a:lnTo>
                  <a:lnTo>
                    <a:pt x="1982" y="1356"/>
                  </a:lnTo>
                  <a:lnTo>
                    <a:pt x="1982" y="1356"/>
                  </a:lnTo>
                  <a:lnTo>
                    <a:pt x="1980" y="1356"/>
                  </a:lnTo>
                  <a:lnTo>
                    <a:pt x="1980" y="1356"/>
                  </a:lnTo>
                  <a:lnTo>
                    <a:pt x="1978" y="1360"/>
                  </a:lnTo>
                  <a:lnTo>
                    <a:pt x="1978" y="1360"/>
                  </a:lnTo>
                  <a:lnTo>
                    <a:pt x="1974" y="1364"/>
                  </a:lnTo>
                  <a:lnTo>
                    <a:pt x="1974" y="1364"/>
                  </a:lnTo>
                  <a:lnTo>
                    <a:pt x="1972" y="1366"/>
                  </a:lnTo>
                  <a:lnTo>
                    <a:pt x="1972" y="1366"/>
                  </a:lnTo>
                  <a:lnTo>
                    <a:pt x="1972" y="1368"/>
                  </a:lnTo>
                  <a:lnTo>
                    <a:pt x="1972" y="1368"/>
                  </a:lnTo>
                  <a:lnTo>
                    <a:pt x="1970" y="1370"/>
                  </a:lnTo>
                  <a:lnTo>
                    <a:pt x="1970" y="1370"/>
                  </a:lnTo>
                  <a:lnTo>
                    <a:pt x="1968" y="1372"/>
                  </a:lnTo>
                  <a:lnTo>
                    <a:pt x="1968" y="1372"/>
                  </a:lnTo>
                  <a:lnTo>
                    <a:pt x="1966" y="1374"/>
                  </a:lnTo>
                  <a:lnTo>
                    <a:pt x="1966" y="1374"/>
                  </a:lnTo>
                  <a:lnTo>
                    <a:pt x="1964" y="1376"/>
                  </a:lnTo>
                  <a:lnTo>
                    <a:pt x="1962" y="1376"/>
                  </a:lnTo>
                  <a:lnTo>
                    <a:pt x="1962" y="1376"/>
                  </a:lnTo>
                  <a:lnTo>
                    <a:pt x="1960" y="1380"/>
                  </a:lnTo>
                  <a:lnTo>
                    <a:pt x="1960" y="1380"/>
                  </a:lnTo>
                  <a:lnTo>
                    <a:pt x="1956" y="1384"/>
                  </a:lnTo>
                  <a:lnTo>
                    <a:pt x="1956" y="1384"/>
                  </a:lnTo>
                  <a:lnTo>
                    <a:pt x="1956" y="1386"/>
                  </a:lnTo>
                  <a:lnTo>
                    <a:pt x="1956" y="1386"/>
                  </a:lnTo>
                  <a:lnTo>
                    <a:pt x="1952" y="1388"/>
                  </a:lnTo>
                  <a:lnTo>
                    <a:pt x="1952" y="1388"/>
                  </a:lnTo>
                  <a:lnTo>
                    <a:pt x="1952" y="1392"/>
                  </a:lnTo>
                  <a:lnTo>
                    <a:pt x="1952" y="1392"/>
                  </a:lnTo>
                  <a:lnTo>
                    <a:pt x="1950" y="1394"/>
                  </a:lnTo>
                  <a:lnTo>
                    <a:pt x="1950" y="1394"/>
                  </a:lnTo>
                  <a:lnTo>
                    <a:pt x="1948" y="1396"/>
                  </a:lnTo>
                  <a:lnTo>
                    <a:pt x="1948" y="1396"/>
                  </a:lnTo>
                  <a:lnTo>
                    <a:pt x="1946" y="1398"/>
                  </a:lnTo>
                  <a:lnTo>
                    <a:pt x="1946" y="1398"/>
                  </a:lnTo>
                  <a:lnTo>
                    <a:pt x="1946" y="1400"/>
                  </a:lnTo>
                  <a:lnTo>
                    <a:pt x="1946" y="1400"/>
                  </a:lnTo>
                  <a:lnTo>
                    <a:pt x="1942" y="1400"/>
                  </a:lnTo>
                  <a:lnTo>
                    <a:pt x="1942" y="1400"/>
                  </a:lnTo>
                  <a:lnTo>
                    <a:pt x="1942" y="1400"/>
                  </a:lnTo>
                  <a:lnTo>
                    <a:pt x="1942" y="1400"/>
                  </a:lnTo>
                  <a:lnTo>
                    <a:pt x="1940" y="1398"/>
                  </a:lnTo>
                  <a:lnTo>
                    <a:pt x="1940" y="1398"/>
                  </a:lnTo>
                  <a:lnTo>
                    <a:pt x="1938" y="1394"/>
                  </a:lnTo>
                  <a:lnTo>
                    <a:pt x="1938" y="1394"/>
                  </a:lnTo>
                  <a:lnTo>
                    <a:pt x="1940" y="1390"/>
                  </a:lnTo>
                  <a:lnTo>
                    <a:pt x="1940" y="1390"/>
                  </a:lnTo>
                  <a:lnTo>
                    <a:pt x="1940" y="1388"/>
                  </a:lnTo>
                  <a:lnTo>
                    <a:pt x="1940" y="1388"/>
                  </a:lnTo>
                  <a:lnTo>
                    <a:pt x="1942" y="1384"/>
                  </a:lnTo>
                  <a:lnTo>
                    <a:pt x="1942" y="1384"/>
                  </a:lnTo>
                  <a:lnTo>
                    <a:pt x="1940" y="1380"/>
                  </a:lnTo>
                  <a:lnTo>
                    <a:pt x="1940" y="1380"/>
                  </a:lnTo>
                  <a:lnTo>
                    <a:pt x="1940" y="1378"/>
                  </a:lnTo>
                  <a:lnTo>
                    <a:pt x="1940" y="1378"/>
                  </a:lnTo>
                  <a:lnTo>
                    <a:pt x="1940" y="1374"/>
                  </a:lnTo>
                  <a:lnTo>
                    <a:pt x="1940" y="1372"/>
                  </a:lnTo>
                  <a:lnTo>
                    <a:pt x="1940" y="1372"/>
                  </a:lnTo>
                  <a:lnTo>
                    <a:pt x="1940" y="1368"/>
                  </a:lnTo>
                  <a:lnTo>
                    <a:pt x="1940" y="1368"/>
                  </a:lnTo>
                  <a:lnTo>
                    <a:pt x="1940" y="1366"/>
                  </a:lnTo>
                  <a:lnTo>
                    <a:pt x="1940" y="1366"/>
                  </a:lnTo>
                  <a:lnTo>
                    <a:pt x="1940" y="1362"/>
                  </a:lnTo>
                  <a:lnTo>
                    <a:pt x="1940" y="1362"/>
                  </a:lnTo>
                  <a:lnTo>
                    <a:pt x="1940" y="1360"/>
                  </a:lnTo>
                  <a:lnTo>
                    <a:pt x="1940" y="1360"/>
                  </a:lnTo>
                  <a:lnTo>
                    <a:pt x="1940" y="1356"/>
                  </a:lnTo>
                  <a:lnTo>
                    <a:pt x="1940" y="1356"/>
                  </a:lnTo>
                  <a:lnTo>
                    <a:pt x="1940" y="1352"/>
                  </a:lnTo>
                  <a:lnTo>
                    <a:pt x="1940" y="1352"/>
                  </a:lnTo>
                  <a:lnTo>
                    <a:pt x="1938" y="1350"/>
                  </a:lnTo>
                  <a:lnTo>
                    <a:pt x="1938" y="1350"/>
                  </a:lnTo>
                  <a:lnTo>
                    <a:pt x="1938" y="1348"/>
                  </a:lnTo>
                  <a:lnTo>
                    <a:pt x="1938" y="1348"/>
                  </a:lnTo>
                  <a:lnTo>
                    <a:pt x="1936" y="1344"/>
                  </a:lnTo>
                  <a:lnTo>
                    <a:pt x="1936" y="1344"/>
                  </a:lnTo>
                  <a:lnTo>
                    <a:pt x="1936" y="1342"/>
                  </a:lnTo>
                  <a:lnTo>
                    <a:pt x="1936" y="1342"/>
                  </a:lnTo>
                  <a:lnTo>
                    <a:pt x="1934" y="1336"/>
                  </a:lnTo>
                  <a:lnTo>
                    <a:pt x="1934" y="1336"/>
                  </a:lnTo>
                  <a:lnTo>
                    <a:pt x="1934" y="1336"/>
                  </a:lnTo>
                  <a:lnTo>
                    <a:pt x="1932" y="1334"/>
                  </a:lnTo>
                  <a:lnTo>
                    <a:pt x="1932" y="1334"/>
                  </a:lnTo>
                  <a:lnTo>
                    <a:pt x="1930" y="1330"/>
                  </a:lnTo>
                  <a:lnTo>
                    <a:pt x="1930" y="1330"/>
                  </a:lnTo>
                  <a:lnTo>
                    <a:pt x="1930" y="1328"/>
                  </a:lnTo>
                  <a:lnTo>
                    <a:pt x="1930" y="1328"/>
                  </a:lnTo>
                  <a:lnTo>
                    <a:pt x="1930" y="1326"/>
                  </a:lnTo>
                  <a:lnTo>
                    <a:pt x="1930" y="1326"/>
                  </a:lnTo>
                  <a:lnTo>
                    <a:pt x="1928" y="1320"/>
                  </a:lnTo>
                  <a:lnTo>
                    <a:pt x="1928" y="1320"/>
                  </a:lnTo>
                  <a:lnTo>
                    <a:pt x="1928" y="1318"/>
                  </a:lnTo>
                  <a:lnTo>
                    <a:pt x="1928" y="1318"/>
                  </a:lnTo>
                  <a:lnTo>
                    <a:pt x="1926" y="1316"/>
                  </a:lnTo>
                  <a:lnTo>
                    <a:pt x="1926" y="1316"/>
                  </a:lnTo>
                  <a:lnTo>
                    <a:pt x="1926" y="1312"/>
                  </a:lnTo>
                  <a:lnTo>
                    <a:pt x="1926" y="1312"/>
                  </a:lnTo>
                  <a:lnTo>
                    <a:pt x="1926" y="1310"/>
                  </a:lnTo>
                  <a:lnTo>
                    <a:pt x="1926" y="1310"/>
                  </a:lnTo>
                  <a:lnTo>
                    <a:pt x="1926" y="1306"/>
                  </a:lnTo>
                  <a:lnTo>
                    <a:pt x="1926" y="1304"/>
                  </a:lnTo>
                  <a:lnTo>
                    <a:pt x="1926" y="1304"/>
                  </a:lnTo>
                  <a:lnTo>
                    <a:pt x="1928" y="1302"/>
                  </a:lnTo>
                  <a:lnTo>
                    <a:pt x="1928" y="1302"/>
                  </a:lnTo>
                  <a:lnTo>
                    <a:pt x="1928" y="1298"/>
                  </a:lnTo>
                  <a:lnTo>
                    <a:pt x="1928" y="1298"/>
                  </a:lnTo>
                  <a:lnTo>
                    <a:pt x="1928" y="1292"/>
                  </a:lnTo>
                  <a:lnTo>
                    <a:pt x="1928" y="1292"/>
                  </a:lnTo>
                  <a:lnTo>
                    <a:pt x="1928" y="1288"/>
                  </a:lnTo>
                  <a:lnTo>
                    <a:pt x="1928" y="1288"/>
                  </a:lnTo>
                  <a:lnTo>
                    <a:pt x="1928" y="1286"/>
                  </a:lnTo>
                  <a:lnTo>
                    <a:pt x="1928" y="1286"/>
                  </a:lnTo>
                  <a:lnTo>
                    <a:pt x="1926" y="1284"/>
                  </a:lnTo>
                  <a:lnTo>
                    <a:pt x="1926" y="1284"/>
                  </a:lnTo>
                  <a:lnTo>
                    <a:pt x="1926" y="1280"/>
                  </a:lnTo>
                  <a:lnTo>
                    <a:pt x="1926" y="1280"/>
                  </a:lnTo>
                  <a:lnTo>
                    <a:pt x="1924" y="1278"/>
                  </a:lnTo>
                  <a:lnTo>
                    <a:pt x="1924" y="1278"/>
                  </a:lnTo>
                  <a:lnTo>
                    <a:pt x="1924" y="1276"/>
                  </a:lnTo>
                  <a:lnTo>
                    <a:pt x="1924" y="1276"/>
                  </a:lnTo>
                  <a:lnTo>
                    <a:pt x="1924" y="1274"/>
                  </a:lnTo>
                  <a:lnTo>
                    <a:pt x="1924" y="1274"/>
                  </a:lnTo>
                  <a:lnTo>
                    <a:pt x="1924" y="1270"/>
                  </a:lnTo>
                  <a:lnTo>
                    <a:pt x="1924" y="1270"/>
                  </a:lnTo>
                  <a:lnTo>
                    <a:pt x="1924" y="1266"/>
                  </a:lnTo>
                  <a:lnTo>
                    <a:pt x="1924" y="1266"/>
                  </a:lnTo>
                  <a:lnTo>
                    <a:pt x="1924" y="1264"/>
                  </a:lnTo>
                  <a:lnTo>
                    <a:pt x="1924" y="1264"/>
                  </a:lnTo>
                  <a:lnTo>
                    <a:pt x="1924" y="1262"/>
                  </a:lnTo>
                  <a:lnTo>
                    <a:pt x="1924" y="1262"/>
                  </a:lnTo>
                  <a:lnTo>
                    <a:pt x="1926" y="1258"/>
                  </a:lnTo>
                  <a:lnTo>
                    <a:pt x="1926" y="1258"/>
                  </a:lnTo>
                  <a:lnTo>
                    <a:pt x="1926" y="1254"/>
                  </a:lnTo>
                  <a:lnTo>
                    <a:pt x="1926" y="1254"/>
                  </a:lnTo>
                  <a:lnTo>
                    <a:pt x="1924" y="1252"/>
                  </a:lnTo>
                  <a:lnTo>
                    <a:pt x="1924" y="1252"/>
                  </a:lnTo>
                  <a:lnTo>
                    <a:pt x="1924" y="1248"/>
                  </a:lnTo>
                  <a:lnTo>
                    <a:pt x="1924" y="1248"/>
                  </a:lnTo>
                  <a:lnTo>
                    <a:pt x="1922" y="1246"/>
                  </a:lnTo>
                  <a:lnTo>
                    <a:pt x="1922" y="1246"/>
                  </a:lnTo>
                  <a:lnTo>
                    <a:pt x="1922" y="1244"/>
                  </a:lnTo>
                  <a:lnTo>
                    <a:pt x="1922" y="1244"/>
                  </a:lnTo>
                  <a:lnTo>
                    <a:pt x="1922" y="1240"/>
                  </a:lnTo>
                  <a:lnTo>
                    <a:pt x="1922" y="1240"/>
                  </a:lnTo>
                  <a:lnTo>
                    <a:pt x="1922" y="1238"/>
                  </a:lnTo>
                  <a:lnTo>
                    <a:pt x="1922" y="1238"/>
                  </a:lnTo>
                  <a:lnTo>
                    <a:pt x="1922" y="1236"/>
                  </a:lnTo>
                  <a:lnTo>
                    <a:pt x="1922" y="1236"/>
                  </a:lnTo>
                  <a:lnTo>
                    <a:pt x="1922" y="1234"/>
                  </a:lnTo>
                  <a:lnTo>
                    <a:pt x="1922" y="1234"/>
                  </a:lnTo>
                  <a:lnTo>
                    <a:pt x="1922" y="1230"/>
                  </a:lnTo>
                  <a:lnTo>
                    <a:pt x="1922" y="1230"/>
                  </a:lnTo>
                  <a:lnTo>
                    <a:pt x="1920" y="1226"/>
                  </a:lnTo>
                  <a:lnTo>
                    <a:pt x="1920" y="1226"/>
                  </a:lnTo>
                  <a:lnTo>
                    <a:pt x="1920" y="1224"/>
                  </a:lnTo>
                  <a:lnTo>
                    <a:pt x="1920" y="1224"/>
                  </a:lnTo>
                  <a:lnTo>
                    <a:pt x="1920" y="1220"/>
                  </a:lnTo>
                  <a:lnTo>
                    <a:pt x="1920" y="1220"/>
                  </a:lnTo>
                  <a:lnTo>
                    <a:pt x="1918" y="1218"/>
                  </a:lnTo>
                  <a:lnTo>
                    <a:pt x="1918" y="1218"/>
                  </a:lnTo>
                  <a:lnTo>
                    <a:pt x="1918" y="1214"/>
                  </a:lnTo>
                  <a:lnTo>
                    <a:pt x="1918" y="1214"/>
                  </a:lnTo>
                  <a:lnTo>
                    <a:pt x="1916" y="1212"/>
                  </a:lnTo>
                  <a:lnTo>
                    <a:pt x="1916" y="1212"/>
                  </a:lnTo>
                  <a:lnTo>
                    <a:pt x="1916" y="1210"/>
                  </a:lnTo>
                  <a:lnTo>
                    <a:pt x="1916" y="1210"/>
                  </a:lnTo>
                  <a:lnTo>
                    <a:pt x="1916" y="1206"/>
                  </a:lnTo>
                  <a:lnTo>
                    <a:pt x="1916" y="1206"/>
                  </a:lnTo>
                  <a:lnTo>
                    <a:pt x="1914" y="1202"/>
                  </a:lnTo>
                  <a:lnTo>
                    <a:pt x="1914" y="1202"/>
                  </a:lnTo>
                  <a:lnTo>
                    <a:pt x="1914" y="1202"/>
                  </a:lnTo>
                  <a:lnTo>
                    <a:pt x="1914" y="1202"/>
                  </a:lnTo>
                  <a:lnTo>
                    <a:pt x="1912" y="1198"/>
                  </a:lnTo>
                  <a:lnTo>
                    <a:pt x="1912" y="1198"/>
                  </a:lnTo>
                  <a:lnTo>
                    <a:pt x="1912" y="1196"/>
                  </a:lnTo>
                  <a:lnTo>
                    <a:pt x="1912" y="1196"/>
                  </a:lnTo>
                  <a:lnTo>
                    <a:pt x="1912" y="1194"/>
                  </a:lnTo>
                  <a:lnTo>
                    <a:pt x="1912" y="1194"/>
                  </a:lnTo>
                  <a:lnTo>
                    <a:pt x="1912" y="1190"/>
                  </a:lnTo>
                  <a:lnTo>
                    <a:pt x="1912" y="1190"/>
                  </a:lnTo>
                  <a:lnTo>
                    <a:pt x="1910" y="1186"/>
                  </a:lnTo>
                  <a:lnTo>
                    <a:pt x="1910" y="1186"/>
                  </a:lnTo>
                  <a:lnTo>
                    <a:pt x="1910" y="1184"/>
                  </a:lnTo>
                  <a:lnTo>
                    <a:pt x="1910" y="1184"/>
                  </a:lnTo>
                  <a:lnTo>
                    <a:pt x="1910" y="1182"/>
                  </a:lnTo>
                  <a:lnTo>
                    <a:pt x="1910" y="1182"/>
                  </a:lnTo>
                  <a:lnTo>
                    <a:pt x="1910" y="1178"/>
                  </a:lnTo>
                  <a:lnTo>
                    <a:pt x="1910" y="1178"/>
                  </a:lnTo>
                  <a:lnTo>
                    <a:pt x="1910" y="1178"/>
                  </a:lnTo>
                  <a:lnTo>
                    <a:pt x="1908" y="1174"/>
                  </a:lnTo>
                  <a:lnTo>
                    <a:pt x="1908" y="1174"/>
                  </a:lnTo>
                  <a:lnTo>
                    <a:pt x="1908" y="1170"/>
                  </a:lnTo>
                  <a:lnTo>
                    <a:pt x="1908" y="1170"/>
                  </a:lnTo>
                  <a:lnTo>
                    <a:pt x="1906" y="1168"/>
                  </a:lnTo>
                  <a:lnTo>
                    <a:pt x="1906" y="1168"/>
                  </a:lnTo>
                  <a:lnTo>
                    <a:pt x="1906" y="1166"/>
                  </a:lnTo>
                  <a:lnTo>
                    <a:pt x="1906" y="1166"/>
                  </a:lnTo>
                  <a:lnTo>
                    <a:pt x="1908" y="1162"/>
                  </a:lnTo>
                  <a:lnTo>
                    <a:pt x="1908" y="1162"/>
                  </a:lnTo>
                  <a:lnTo>
                    <a:pt x="1906" y="1160"/>
                  </a:lnTo>
                  <a:lnTo>
                    <a:pt x="1906" y="1160"/>
                  </a:lnTo>
                  <a:lnTo>
                    <a:pt x="1906" y="1156"/>
                  </a:lnTo>
                  <a:lnTo>
                    <a:pt x="1906" y="1156"/>
                  </a:lnTo>
                  <a:lnTo>
                    <a:pt x="1906" y="1150"/>
                  </a:lnTo>
                  <a:lnTo>
                    <a:pt x="1906" y="1150"/>
                  </a:lnTo>
                  <a:lnTo>
                    <a:pt x="1906" y="1148"/>
                  </a:lnTo>
                  <a:lnTo>
                    <a:pt x="1906" y="1148"/>
                  </a:lnTo>
                  <a:lnTo>
                    <a:pt x="1906" y="1146"/>
                  </a:lnTo>
                  <a:lnTo>
                    <a:pt x="1906" y="1146"/>
                  </a:lnTo>
                  <a:lnTo>
                    <a:pt x="1906" y="1142"/>
                  </a:lnTo>
                  <a:lnTo>
                    <a:pt x="1906" y="1142"/>
                  </a:lnTo>
                  <a:lnTo>
                    <a:pt x="1906" y="1140"/>
                  </a:lnTo>
                  <a:lnTo>
                    <a:pt x="1906" y="1140"/>
                  </a:lnTo>
                  <a:lnTo>
                    <a:pt x="1906" y="1136"/>
                  </a:lnTo>
                  <a:lnTo>
                    <a:pt x="1906" y="1136"/>
                  </a:lnTo>
                  <a:lnTo>
                    <a:pt x="1906" y="1134"/>
                  </a:lnTo>
                  <a:lnTo>
                    <a:pt x="1906" y="1134"/>
                  </a:lnTo>
                  <a:lnTo>
                    <a:pt x="1906" y="1128"/>
                  </a:lnTo>
                  <a:lnTo>
                    <a:pt x="1906" y="1126"/>
                  </a:lnTo>
                  <a:lnTo>
                    <a:pt x="1906" y="1126"/>
                  </a:lnTo>
                  <a:lnTo>
                    <a:pt x="1906" y="1122"/>
                  </a:lnTo>
                  <a:lnTo>
                    <a:pt x="1906" y="1122"/>
                  </a:lnTo>
                  <a:lnTo>
                    <a:pt x="1904" y="1118"/>
                  </a:lnTo>
                  <a:lnTo>
                    <a:pt x="1904" y="1118"/>
                  </a:lnTo>
                  <a:lnTo>
                    <a:pt x="1904" y="1116"/>
                  </a:lnTo>
                  <a:lnTo>
                    <a:pt x="1904" y="1116"/>
                  </a:lnTo>
                  <a:lnTo>
                    <a:pt x="1902" y="1112"/>
                  </a:lnTo>
                  <a:lnTo>
                    <a:pt x="1902" y="1112"/>
                  </a:lnTo>
                  <a:lnTo>
                    <a:pt x="1902" y="1110"/>
                  </a:lnTo>
                  <a:lnTo>
                    <a:pt x="1902" y="1110"/>
                  </a:lnTo>
                  <a:lnTo>
                    <a:pt x="1902" y="1106"/>
                  </a:lnTo>
                  <a:lnTo>
                    <a:pt x="1902" y="1106"/>
                  </a:lnTo>
                  <a:lnTo>
                    <a:pt x="1900" y="1102"/>
                  </a:lnTo>
                  <a:lnTo>
                    <a:pt x="1900" y="1102"/>
                  </a:lnTo>
                  <a:lnTo>
                    <a:pt x="1900" y="1100"/>
                  </a:lnTo>
                  <a:lnTo>
                    <a:pt x="1900" y="1100"/>
                  </a:lnTo>
                  <a:lnTo>
                    <a:pt x="1900" y="1096"/>
                  </a:lnTo>
                  <a:lnTo>
                    <a:pt x="1900" y="1096"/>
                  </a:lnTo>
                  <a:lnTo>
                    <a:pt x="1900" y="1092"/>
                  </a:lnTo>
                  <a:lnTo>
                    <a:pt x="1900" y="1092"/>
                  </a:lnTo>
                  <a:lnTo>
                    <a:pt x="1898" y="1088"/>
                  </a:lnTo>
                  <a:lnTo>
                    <a:pt x="1896" y="1086"/>
                  </a:lnTo>
                  <a:lnTo>
                    <a:pt x="1896" y="1086"/>
                  </a:lnTo>
                  <a:lnTo>
                    <a:pt x="1896" y="1084"/>
                  </a:lnTo>
                  <a:lnTo>
                    <a:pt x="1896" y="1084"/>
                  </a:lnTo>
                  <a:lnTo>
                    <a:pt x="1894" y="1080"/>
                  </a:lnTo>
                  <a:lnTo>
                    <a:pt x="1894" y="1080"/>
                  </a:lnTo>
                  <a:lnTo>
                    <a:pt x="1894" y="1076"/>
                  </a:lnTo>
                  <a:lnTo>
                    <a:pt x="1894" y="1076"/>
                  </a:lnTo>
                  <a:lnTo>
                    <a:pt x="1892" y="1074"/>
                  </a:lnTo>
                  <a:lnTo>
                    <a:pt x="1892" y="1072"/>
                  </a:lnTo>
                  <a:lnTo>
                    <a:pt x="1892" y="1072"/>
                  </a:lnTo>
                  <a:lnTo>
                    <a:pt x="1892" y="1068"/>
                  </a:lnTo>
                  <a:lnTo>
                    <a:pt x="1892" y="1068"/>
                  </a:lnTo>
                  <a:lnTo>
                    <a:pt x="1892" y="1066"/>
                  </a:lnTo>
                  <a:lnTo>
                    <a:pt x="1892" y="1066"/>
                  </a:lnTo>
                  <a:lnTo>
                    <a:pt x="1892" y="1062"/>
                  </a:lnTo>
                  <a:lnTo>
                    <a:pt x="1892" y="1062"/>
                  </a:lnTo>
                  <a:lnTo>
                    <a:pt x="1890" y="1060"/>
                  </a:lnTo>
                  <a:lnTo>
                    <a:pt x="1890" y="1060"/>
                  </a:lnTo>
                  <a:lnTo>
                    <a:pt x="1890" y="1058"/>
                  </a:lnTo>
                  <a:lnTo>
                    <a:pt x="1890" y="1058"/>
                  </a:lnTo>
                  <a:lnTo>
                    <a:pt x="1892" y="1054"/>
                  </a:lnTo>
                  <a:lnTo>
                    <a:pt x="1892" y="1054"/>
                  </a:lnTo>
                  <a:lnTo>
                    <a:pt x="1892" y="1052"/>
                  </a:lnTo>
                  <a:lnTo>
                    <a:pt x="1892" y="1052"/>
                  </a:lnTo>
                  <a:lnTo>
                    <a:pt x="1892" y="1048"/>
                  </a:lnTo>
                  <a:lnTo>
                    <a:pt x="1892" y="1048"/>
                  </a:lnTo>
                  <a:lnTo>
                    <a:pt x="1892" y="1046"/>
                  </a:lnTo>
                  <a:lnTo>
                    <a:pt x="1892" y="1046"/>
                  </a:lnTo>
                  <a:lnTo>
                    <a:pt x="1892" y="1044"/>
                  </a:lnTo>
                  <a:lnTo>
                    <a:pt x="1892" y="1044"/>
                  </a:lnTo>
                  <a:lnTo>
                    <a:pt x="1892" y="1040"/>
                  </a:lnTo>
                  <a:lnTo>
                    <a:pt x="1892" y="1040"/>
                  </a:lnTo>
                  <a:lnTo>
                    <a:pt x="1892" y="1038"/>
                  </a:lnTo>
                  <a:lnTo>
                    <a:pt x="1892" y="1038"/>
                  </a:lnTo>
                  <a:lnTo>
                    <a:pt x="1890" y="1034"/>
                  </a:lnTo>
                  <a:lnTo>
                    <a:pt x="1890" y="1034"/>
                  </a:lnTo>
                  <a:lnTo>
                    <a:pt x="1890" y="1032"/>
                  </a:lnTo>
                  <a:lnTo>
                    <a:pt x="1890" y="1032"/>
                  </a:lnTo>
                  <a:lnTo>
                    <a:pt x="1890" y="1026"/>
                  </a:lnTo>
                  <a:lnTo>
                    <a:pt x="1890" y="1026"/>
                  </a:lnTo>
                  <a:lnTo>
                    <a:pt x="1888" y="1024"/>
                  </a:lnTo>
                  <a:lnTo>
                    <a:pt x="1888" y="1024"/>
                  </a:lnTo>
                  <a:lnTo>
                    <a:pt x="1888" y="1022"/>
                  </a:lnTo>
                  <a:lnTo>
                    <a:pt x="1888" y="1022"/>
                  </a:lnTo>
                  <a:lnTo>
                    <a:pt x="1884" y="1018"/>
                  </a:lnTo>
                  <a:lnTo>
                    <a:pt x="1884" y="1018"/>
                  </a:lnTo>
                  <a:lnTo>
                    <a:pt x="1884" y="1016"/>
                  </a:lnTo>
                  <a:lnTo>
                    <a:pt x="1884" y="1012"/>
                  </a:lnTo>
                  <a:lnTo>
                    <a:pt x="1884" y="1012"/>
                  </a:lnTo>
                  <a:lnTo>
                    <a:pt x="1884" y="1010"/>
                  </a:lnTo>
                  <a:lnTo>
                    <a:pt x="1884" y="1010"/>
                  </a:lnTo>
                  <a:lnTo>
                    <a:pt x="1884" y="1006"/>
                  </a:lnTo>
                  <a:lnTo>
                    <a:pt x="1882" y="1004"/>
                  </a:lnTo>
                  <a:lnTo>
                    <a:pt x="1886" y="1004"/>
                  </a:lnTo>
                  <a:lnTo>
                    <a:pt x="1886" y="1004"/>
                  </a:lnTo>
                  <a:lnTo>
                    <a:pt x="1884" y="1000"/>
                  </a:lnTo>
                  <a:lnTo>
                    <a:pt x="1884" y="1000"/>
                  </a:lnTo>
                  <a:lnTo>
                    <a:pt x="1884" y="996"/>
                  </a:lnTo>
                  <a:lnTo>
                    <a:pt x="1884" y="996"/>
                  </a:lnTo>
                  <a:lnTo>
                    <a:pt x="1882" y="994"/>
                  </a:lnTo>
                  <a:lnTo>
                    <a:pt x="1882" y="994"/>
                  </a:lnTo>
                  <a:lnTo>
                    <a:pt x="1884" y="992"/>
                  </a:lnTo>
                  <a:lnTo>
                    <a:pt x="1884" y="992"/>
                  </a:lnTo>
                  <a:lnTo>
                    <a:pt x="1884" y="988"/>
                  </a:lnTo>
                  <a:lnTo>
                    <a:pt x="1884" y="988"/>
                  </a:lnTo>
                  <a:lnTo>
                    <a:pt x="1884" y="980"/>
                  </a:lnTo>
                  <a:lnTo>
                    <a:pt x="1884" y="980"/>
                  </a:lnTo>
                  <a:lnTo>
                    <a:pt x="1880" y="976"/>
                  </a:lnTo>
                  <a:lnTo>
                    <a:pt x="1880" y="974"/>
                  </a:lnTo>
                  <a:lnTo>
                    <a:pt x="1880" y="974"/>
                  </a:lnTo>
                  <a:lnTo>
                    <a:pt x="1878" y="972"/>
                  </a:lnTo>
                  <a:lnTo>
                    <a:pt x="1878" y="968"/>
                  </a:lnTo>
                  <a:lnTo>
                    <a:pt x="1878" y="968"/>
                  </a:lnTo>
                  <a:lnTo>
                    <a:pt x="1876" y="964"/>
                  </a:lnTo>
                  <a:lnTo>
                    <a:pt x="1876" y="964"/>
                  </a:lnTo>
                  <a:lnTo>
                    <a:pt x="1876" y="960"/>
                  </a:lnTo>
                  <a:lnTo>
                    <a:pt x="1876" y="960"/>
                  </a:lnTo>
                  <a:lnTo>
                    <a:pt x="1874" y="956"/>
                  </a:lnTo>
                  <a:lnTo>
                    <a:pt x="1874" y="956"/>
                  </a:lnTo>
                  <a:lnTo>
                    <a:pt x="1874" y="954"/>
                  </a:lnTo>
                  <a:lnTo>
                    <a:pt x="1874" y="954"/>
                  </a:lnTo>
                  <a:lnTo>
                    <a:pt x="1874" y="950"/>
                  </a:lnTo>
                  <a:lnTo>
                    <a:pt x="1874" y="950"/>
                  </a:lnTo>
                  <a:lnTo>
                    <a:pt x="1874" y="948"/>
                  </a:lnTo>
                  <a:lnTo>
                    <a:pt x="1874" y="948"/>
                  </a:lnTo>
                  <a:lnTo>
                    <a:pt x="1874" y="944"/>
                  </a:lnTo>
                  <a:lnTo>
                    <a:pt x="1874" y="944"/>
                  </a:lnTo>
                  <a:lnTo>
                    <a:pt x="1874" y="942"/>
                  </a:lnTo>
                  <a:lnTo>
                    <a:pt x="1874" y="942"/>
                  </a:lnTo>
                  <a:lnTo>
                    <a:pt x="1874" y="938"/>
                  </a:lnTo>
                  <a:lnTo>
                    <a:pt x="1874" y="938"/>
                  </a:lnTo>
                  <a:lnTo>
                    <a:pt x="1874" y="936"/>
                  </a:lnTo>
                  <a:lnTo>
                    <a:pt x="1874" y="936"/>
                  </a:lnTo>
                  <a:lnTo>
                    <a:pt x="1874" y="934"/>
                  </a:lnTo>
                  <a:lnTo>
                    <a:pt x="1874" y="934"/>
                  </a:lnTo>
                  <a:lnTo>
                    <a:pt x="1874" y="930"/>
                  </a:lnTo>
                  <a:lnTo>
                    <a:pt x="1874" y="930"/>
                  </a:lnTo>
                  <a:lnTo>
                    <a:pt x="1872" y="924"/>
                  </a:lnTo>
                  <a:lnTo>
                    <a:pt x="1872" y="924"/>
                  </a:lnTo>
                  <a:lnTo>
                    <a:pt x="1872" y="924"/>
                  </a:lnTo>
                  <a:lnTo>
                    <a:pt x="1872" y="924"/>
                  </a:lnTo>
                  <a:lnTo>
                    <a:pt x="1872" y="922"/>
                  </a:lnTo>
                  <a:lnTo>
                    <a:pt x="1872" y="922"/>
                  </a:lnTo>
                  <a:lnTo>
                    <a:pt x="1872" y="916"/>
                  </a:lnTo>
                  <a:lnTo>
                    <a:pt x="1872" y="916"/>
                  </a:lnTo>
                  <a:lnTo>
                    <a:pt x="1868" y="910"/>
                  </a:lnTo>
                  <a:lnTo>
                    <a:pt x="1868" y="910"/>
                  </a:lnTo>
                  <a:lnTo>
                    <a:pt x="1868" y="910"/>
                  </a:lnTo>
                  <a:lnTo>
                    <a:pt x="1868" y="910"/>
                  </a:lnTo>
                  <a:lnTo>
                    <a:pt x="1868" y="906"/>
                  </a:lnTo>
                  <a:lnTo>
                    <a:pt x="1868" y="906"/>
                  </a:lnTo>
                  <a:lnTo>
                    <a:pt x="1868" y="902"/>
                  </a:lnTo>
                  <a:lnTo>
                    <a:pt x="1868" y="902"/>
                  </a:lnTo>
                  <a:lnTo>
                    <a:pt x="1866" y="900"/>
                  </a:lnTo>
                  <a:lnTo>
                    <a:pt x="1866" y="900"/>
                  </a:lnTo>
                  <a:lnTo>
                    <a:pt x="1868" y="898"/>
                  </a:lnTo>
                  <a:lnTo>
                    <a:pt x="1868" y="898"/>
                  </a:lnTo>
                  <a:lnTo>
                    <a:pt x="1868" y="894"/>
                  </a:lnTo>
                  <a:lnTo>
                    <a:pt x="1868" y="894"/>
                  </a:lnTo>
                  <a:lnTo>
                    <a:pt x="1868" y="892"/>
                  </a:lnTo>
                  <a:lnTo>
                    <a:pt x="1868" y="892"/>
                  </a:lnTo>
                  <a:lnTo>
                    <a:pt x="1868" y="888"/>
                  </a:lnTo>
                  <a:lnTo>
                    <a:pt x="1868" y="888"/>
                  </a:lnTo>
                  <a:lnTo>
                    <a:pt x="1868" y="882"/>
                  </a:lnTo>
                  <a:lnTo>
                    <a:pt x="1868" y="882"/>
                  </a:lnTo>
                  <a:lnTo>
                    <a:pt x="1866" y="878"/>
                  </a:lnTo>
                  <a:lnTo>
                    <a:pt x="1866" y="878"/>
                  </a:lnTo>
                  <a:lnTo>
                    <a:pt x="1866" y="878"/>
                  </a:lnTo>
                  <a:lnTo>
                    <a:pt x="1866" y="878"/>
                  </a:lnTo>
                  <a:lnTo>
                    <a:pt x="1866" y="876"/>
                  </a:lnTo>
                  <a:lnTo>
                    <a:pt x="1866" y="876"/>
                  </a:lnTo>
                  <a:lnTo>
                    <a:pt x="1866" y="872"/>
                  </a:lnTo>
                  <a:lnTo>
                    <a:pt x="1866" y="872"/>
                  </a:lnTo>
                  <a:lnTo>
                    <a:pt x="1866" y="870"/>
                  </a:lnTo>
                  <a:lnTo>
                    <a:pt x="1866" y="870"/>
                  </a:lnTo>
                  <a:lnTo>
                    <a:pt x="1866" y="866"/>
                  </a:lnTo>
                  <a:lnTo>
                    <a:pt x="1866" y="866"/>
                  </a:lnTo>
                  <a:lnTo>
                    <a:pt x="1864" y="862"/>
                  </a:lnTo>
                  <a:lnTo>
                    <a:pt x="1864" y="862"/>
                  </a:lnTo>
                  <a:lnTo>
                    <a:pt x="1864" y="862"/>
                  </a:lnTo>
                  <a:lnTo>
                    <a:pt x="1864" y="862"/>
                  </a:lnTo>
                  <a:lnTo>
                    <a:pt x="1864" y="858"/>
                  </a:lnTo>
                  <a:lnTo>
                    <a:pt x="1864" y="856"/>
                  </a:lnTo>
                  <a:lnTo>
                    <a:pt x="1864" y="856"/>
                  </a:lnTo>
                  <a:lnTo>
                    <a:pt x="1864" y="854"/>
                  </a:lnTo>
                  <a:lnTo>
                    <a:pt x="1864" y="854"/>
                  </a:lnTo>
                  <a:lnTo>
                    <a:pt x="1864" y="850"/>
                  </a:lnTo>
                  <a:lnTo>
                    <a:pt x="1864" y="850"/>
                  </a:lnTo>
                  <a:lnTo>
                    <a:pt x="1862" y="846"/>
                  </a:lnTo>
                  <a:lnTo>
                    <a:pt x="1862" y="846"/>
                  </a:lnTo>
                  <a:lnTo>
                    <a:pt x="1862" y="844"/>
                  </a:lnTo>
                  <a:lnTo>
                    <a:pt x="1862" y="844"/>
                  </a:lnTo>
                  <a:lnTo>
                    <a:pt x="1862" y="844"/>
                  </a:lnTo>
                  <a:lnTo>
                    <a:pt x="1860" y="838"/>
                  </a:lnTo>
                  <a:lnTo>
                    <a:pt x="1860" y="838"/>
                  </a:lnTo>
                  <a:lnTo>
                    <a:pt x="1858" y="834"/>
                  </a:lnTo>
                  <a:lnTo>
                    <a:pt x="1858" y="834"/>
                  </a:lnTo>
                  <a:lnTo>
                    <a:pt x="1858" y="830"/>
                  </a:lnTo>
                  <a:lnTo>
                    <a:pt x="1858" y="830"/>
                  </a:lnTo>
                  <a:lnTo>
                    <a:pt x="1858" y="826"/>
                  </a:lnTo>
                  <a:lnTo>
                    <a:pt x="1858" y="826"/>
                  </a:lnTo>
                  <a:lnTo>
                    <a:pt x="1858" y="824"/>
                  </a:lnTo>
                  <a:lnTo>
                    <a:pt x="1858" y="824"/>
                  </a:lnTo>
                  <a:lnTo>
                    <a:pt x="1858" y="822"/>
                  </a:lnTo>
                  <a:lnTo>
                    <a:pt x="1858" y="822"/>
                  </a:lnTo>
                  <a:lnTo>
                    <a:pt x="1858" y="818"/>
                  </a:lnTo>
                  <a:lnTo>
                    <a:pt x="1858" y="818"/>
                  </a:lnTo>
                  <a:lnTo>
                    <a:pt x="1858" y="814"/>
                  </a:lnTo>
                  <a:lnTo>
                    <a:pt x="1858" y="814"/>
                  </a:lnTo>
                  <a:lnTo>
                    <a:pt x="1856" y="812"/>
                  </a:lnTo>
                  <a:lnTo>
                    <a:pt x="1856" y="812"/>
                  </a:lnTo>
                  <a:lnTo>
                    <a:pt x="1854" y="806"/>
                  </a:lnTo>
                  <a:lnTo>
                    <a:pt x="1854" y="806"/>
                  </a:lnTo>
                  <a:lnTo>
                    <a:pt x="1854" y="806"/>
                  </a:lnTo>
                  <a:lnTo>
                    <a:pt x="1854" y="806"/>
                  </a:lnTo>
                  <a:lnTo>
                    <a:pt x="1854" y="802"/>
                  </a:lnTo>
                  <a:lnTo>
                    <a:pt x="1854" y="802"/>
                  </a:lnTo>
                  <a:lnTo>
                    <a:pt x="1852" y="800"/>
                  </a:lnTo>
                  <a:lnTo>
                    <a:pt x="1852" y="800"/>
                  </a:lnTo>
                  <a:lnTo>
                    <a:pt x="1852" y="796"/>
                  </a:lnTo>
                  <a:lnTo>
                    <a:pt x="1852" y="796"/>
                  </a:lnTo>
                  <a:lnTo>
                    <a:pt x="1852" y="794"/>
                  </a:lnTo>
                  <a:lnTo>
                    <a:pt x="1852" y="794"/>
                  </a:lnTo>
                  <a:lnTo>
                    <a:pt x="1850" y="792"/>
                  </a:lnTo>
                  <a:lnTo>
                    <a:pt x="1850" y="792"/>
                  </a:lnTo>
                  <a:lnTo>
                    <a:pt x="1850" y="790"/>
                  </a:lnTo>
                  <a:lnTo>
                    <a:pt x="1850" y="790"/>
                  </a:lnTo>
                  <a:lnTo>
                    <a:pt x="1850" y="786"/>
                  </a:lnTo>
                  <a:lnTo>
                    <a:pt x="1850" y="786"/>
                  </a:lnTo>
                  <a:lnTo>
                    <a:pt x="1850" y="784"/>
                  </a:lnTo>
                  <a:lnTo>
                    <a:pt x="1850" y="784"/>
                  </a:lnTo>
                  <a:lnTo>
                    <a:pt x="1850" y="782"/>
                  </a:lnTo>
                  <a:lnTo>
                    <a:pt x="1850" y="782"/>
                  </a:lnTo>
                  <a:lnTo>
                    <a:pt x="1850" y="778"/>
                  </a:lnTo>
                  <a:lnTo>
                    <a:pt x="1850" y="778"/>
                  </a:lnTo>
                  <a:lnTo>
                    <a:pt x="1850" y="776"/>
                  </a:lnTo>
                  <a:lnTo>
                    <a:pt x="1850" y="776"/>
                  </a:lnTo>
                  <a:lnTo>
                    <a:pt x="1850" y="772"/>
                  </a:lnTo>
                  <a:lnTo>
                    <a:pt x="1850" y="772"/>
                  </a:lnTo>
                  <a:lnTo>
                    <a:pt x="1852" y="770"/>
                  </a:lnTo>
                  <a:lnTo>
                    <a:pt x="1852" y="770"/>
                  </a:lnTo>
                  <a:lnTo>
                    <a:pt x="1854" y="768"/>
                  </a:lnTo>
                  <a:lnTo>
                    <a:pt x="1854" y="766"/>
                  </a:lnTo>
                  <a:lnTo>
                    <a:pt x="1854" y="766"/>
                  </a:lnTo>
                  <a:lnTo>
                    <a:pt x="1852" y="762"/>
                  </a:lnTo>
                  <a:lnTo>
                    <a:pt x="1850" y="760"/>
                  </a:lnTo>
                  <a:lnTo>
                    <a:pt x="1850" y="758"/>
                  </a:lnTo>
                  <a:lnTo>
                    <a:pt x="1850" y="758"/>
                  </a:lnTo>
                  <a:lnTo>
                    <a:pt x="1848" y="756"/>
                  </a:lnTo>
                  <a:lnTo>
                    <a:pt x="1848" y="756"/>
                  </a:lnTo>
                  <a:lnTo>
                    <a:pt x="1846" y="754"/>
                  </a:lnTo>
                  <a:lnTo>
                    <a:pt x="1846" y="754"/>
                  </a:lnTo>
                  <a:lnTo>
                    <a:pt x="1846" y="752"/>
                  </a:lnTo>
                  <a:lnTo>
                    <a:pt x="1846" y="752"/>
                  </a:lnTo>
                  <a:lnTo>
                    <a:pt x="1848" y="750"/>
                  </a:lnTo>
                  <a:lnTo>
                    <a:pt x="1848" y="750"/>
                  </a:lnTo>
                  <a:lnTo>
                    <a:pt x="1846" y="746"/>
                  </a:lnTo>
                  <a:lnTo>
                    <a:pt x="1846" y="746"/>
                  </a:lnTo>
                  <a:lnTo>
                    <a:pt x="1846" y="744"/>
                  </a:lnTo>
                  <a:lnTo>
                    <a:pt x="1846" y="744"/>
                  </a:lnTo>
                  <a:lnTo>
                    <a:pt x="1846" y="742"/>
                  </a:lnTo>
                  <a:lnTo>
                    <a:pt x="1846" y="742"/>
                  </a:lnTo>
                  <a:lnTo>
                    <a:pt x="1846" y="738"/>
                  </a:lnTo>
                  <a:lnTo>
                    <a:pt x="1846" y="738"/>
                  </a:lnTo>
                  <a:lnTo>
                    <a:pt x="1846" y="736"/>
                  </a:lnTo>
                  <a:lnTo>
                    <a:pt x="1846" y="736"/>
                  </a:lnTo>
                  <a:lnTo>
                    <a:pt x="1846" y="732"/>
                  </a:lnTo>
                  <a:lnTo>
                    <a:pt x="1846" y="732"/>
                  </a:lnTo>
                  <a:lnTo>
                    <a:pt x="1844" y="730"/>
                  </a:lnTo>
                  <a:lnTo>
                    <a:pt x="1844" y="730"/>
                  </a:lnTo>
                  <a:lnTo>
                    <a:pt x="1842" y="726"/>
                  </a:lnTo>
                  <a:lnTo>
                    <a:pt x="1842" y="726"/>
                  </a:lnTo>
                  <a:lnTo>
                    <a:pt x="1842" y="722"/>
                  </a:lnTo>
                  <a:lnTo>
                    <a:pt x="1842" y="722"/>
                  </a:lnTo>
                  <a:lnTo>
                    <a:pt x="1840" y="718"/>
                  </a:lnTo>
                  <a:lnTo>
                    <a:pt x="1840" y="718"/>
                  </a:lnTo>
                  <a:lnTo>
                    <a:pt x="1840" y="716"/>
                  </a:lnTo>
                  <a:lnTo>
                    <a:pt x="1840" y="716"/>
                  </a:lnTo>
                  <a:lnTo>
                    <a:pt x="1840" y="714"/>
                  </a:lnTo>
                  <a:lnTo>
                    <a:pt x="1840" y="714"/>
                  </a:lnTo>
                  <a:lnTo>
                    <a:pt x="1840" y="710"/>
                  </a:lnTo>
                  <a:lnTo>
                    <a:pt x="1840" y="710"/>
                  </a:lnTo>
                  <a:lnTo>
                    <a:pt x="1840" y="706"/>
                  </a:lnTo>
                  <a:lnTo>
                    <a:pt x="1840" y="706"/>
                  </a:lnTo>
                  <a:lnTo>
                    <a:pt x="1840" y="704"/>
                  </a:lnTo>
                  <a:lnTo>
                    <a:pt x="1840" y="704"/>
                  </a:lnTo>
                  <a:lnTo>
                    <a:pt x="1840" y="702"/>
                  </a:lnTo>
                  <a:lnTo>
                    <a:pt x="1842" y="702"/>
                  </a:lnTo>
                  <a:lnTo>
                    <a:pt x="1842" y="702"/>
                  </a:lnTo>
                  <a:lnTo>
                    <a:pt x="1846" y="702"/>
                  </a:lnTo>
                  <a:lnTo>
                    <a:pt x="1848" y="702"/>
                  </a:lnTo>
                  <a:lnTo>
                    <a:pt x="1848" y="702"/>
                  </a:lnTo>
                  <a:lnTo>
                    <a:pt x="1850" y="704"/>
                  </a:lnTo>
                  <a:lnTo>
                    <a:pt x="1850" y="704"/>
                  </a:lnTo>
                  <a:lnTo>
                    <a:pt x="1856" y="704"/>
                  </a:lnTo>
                  <a:lnTo>
                    <a:pt x="1856" y="704"/>
                  </a:lnTo>
                  <a:lnTo>
                    <a:pt x="1858" y="704"/>
                  </a:lnTo>
                  <a:lnTo>
                    <a:pt x="1858" y="704"/>
                  </a:lnTo>
                  <a:lnTo>
                    <a:pt x="1862" y="702"/>
                  </a:lnTo>
                  <a:lnTo>
                    <a:pt x="1862" y="702"/>
                  </a:lnTo>
                  <a:lnTo>
                    <a:pt x="1864" y="702"/>
                  </a:lnTo>
                  <a:lnTo>
                    <a:pt x="1864" y="702"/>
                  </a:lnTo>
                  <a:lnTo>
                    <a:pt x="1868" y="702"/>
                  </a:lnTo>
                  <a:lnTo>
                    <a:pt x="1868" y="702"/>
                  </a:lnTo>
                  <a:lnTo>
                    <a:pt x="1870" y="702"/>
                  </a:lnTo>
                  <a:lnTo>
                    <a:pt x="1870" y="702"/>
                  </a:lnTo>
                  <a:lnTo>
                    <a:pt x="1874" y="702"/>
                  </a:lnTo>
                  <a:lnTo>
                    <a:pt x="1874" y="702"/>
                  </a:lnTo>
                  <a:lnTo>
                    <a:pt x="1878" y="702"/>
                  </a:lnTo>
                  <a:lnTo>
                    <a:pt x="1878" y="702"/>
                  </a:lnTo>
                  <a:lnTo>
                    <a:pt x="1880" y="700"/>
                  </a:lnTo>
                  <a:lnTo>
                    <a:pt x="1882" y="700"/>
                  </a:lnTo>
                  <a:lnTo>
                    <a:pt x="1882" y="700"/>
                  </a:lnTo>
                  <a:lnTo>
                    <a:pt x="1886" y="700"/>
                  </a:lnTo>
                  <a:lnTo>
                    <a:pt x="1886" y="700"/>
                  </a:lnTo>
                  <a:lnTo>
                    <a:pt x="1890" y="700"/>
                  </a:lnTo>
                  <a:lnTo>
                    <a:pt x="1890" y="700"/>
                  </a:lnTo>
                  <a:lnTo>
                    <a:pt x="1890" y="700"/>
                  </a:lnTo>
                  <a:lnTo>
                    <a:pt x="1892" y="700"/>
                  </a:lnTo>
                  <a:lnTo>
                    <a:pt x="1892" y="700"/>
                  </a:lnTo>
                  <a:lnTo>
                    <a:pt x="1896" y="702"/>
                  </a:lnTo>
                  <a:lnTo>
                    <a:pt x="1896" y="702"/>
                  </a:lnTo>
                  <a:lnTo>
                    <a:pt x="1902" y="702"/>
                  </a:lnTo>
                  <a:lnTo>
                    <a:pt x="1902" y="702"/>
                  </a:lnTo>
                  <a:lnTo>
                    <a:pt x="1902" y="702"/>
                  </a:lnTo>
                  <a:lnTo>
                    <a:pt x="1906" y="702"/>
                  </a:lnTo>
                  <a:lnTo>
                    <a:pt x="1906" y="702"/>
                  </a:lnTo>
                  <a:lnTo>
                    <a:pt x="1908" y="702"/>
                  </a:lnTo>
                  <a:lnTo>
                    <a:pt x="1908" y="702"/>
                  </a:lnTo>
                  <a:lnTo>
                    <a:pt x="1910" y="702"/>
                  </a:lnTo>
                  <a:lnTo>
                    <a:pt x="1910" y="702"/>
                  </a:lnTo>
                  <a:lnTo>
                    <a:pt x="1914" y="702"/>
                  </a:lnTo>
                  <a:lnTo>
                    <a:pt x="1914" y="702"/>
                  </a:lnTo>
                  <a:lnTo>
                    <a:pt x="1920" y="702"/>
                  </a:lnTo>
                  <a:lnTo>
                    <a:pt x="1920" y="702"/>
                  </a:lnTo>
                  <a:lnTo>
                    <a:pt x="1924" y="702"/>
                  </a:lnTo>
                  <a:lnTo>
                    <a:pt x="1924" y="702"/>
                  </a:lnTo>
                  <a:lnTo>
                    <a:pt x="1926" y="702"/>
                  </a:lnTo>
                  <a:lnTo>
                    <a:pt x="1926" y="702"/>
                  </a:lnTo>
                  <a:lnTo>
                    <a:pt x="1932" y="702"/>
                  </a:lnTo>
                  <a:lnTo>
                    <a:pt x="1932" y="702"/>
                  </a:lnTo>
                  <a:lnTo>
                    <a:pt x="1940" y="702"/>
                  </a:lnTo>
                  <a:lnTo>
                    <a:pt x="1940" y="702"/>
                  </a:lnTo>
                  <a:lnTo>
                    <a:pt x="1946" y="700"/>
                  </a:lnTo>
                  <a:lnTo>
                    <a:pt x="1946" y="700"/>
                  </a:lnTo>
                  <a:lnTo>
                    <a:pt x="1946" y="700"/>
                  </a:lnTo>
                  <a:lnTo>
                    <a:pt x="1950" y="700"/>
                  </a:lnTo>
                  <a:lnTo>
                    <a:pt x="1950" y="700"/>
                  </a:lnTo>
                  <a:lnTo>
                    <a:pt x="1950" y="700"/>
                  </a:lnTo>
                  <a:lnTo>
                    <a:pt x="1950" y="700"/>
                  </a:lnTo>
                  <a:lnTo>
                    <a:pt x="1952" y="700"/>
                  </a:lnTo>
                  <a:lnTo>
                    <a:pt x="1952" y="700"/>
                  </a:lnTo>
                  <a:lnTo>
                    <a:pt x="1956" y="700"/>
                  </a:lnTo>
                  <a:lnTo>
                    <a:pt x="1956" y="700"/>
                  </a:lnTo>
                  <a:lnTo>
                    <a:pt x="1958" y="700"/>
                  </a:lnTo>
                  <a:lnTo>
                    <a:pt x="1958" y="700"/>
                  </a:lnTo>
                  <a:lnTo>
                    <a:pt x="1962" y="700"/>
                  </a:lnTo>
                  <a:lnTo>
                    <a:pt x="1962" y="700"/>
                  </a:lnTo>
                  <a:lnTo>
                    <a:pt x="1964" y="702"/>
                  </a:lnTo>
                  <a:lnTo>
                    <a:pt x="1964" y="702"/>
                  </a:lnTo>
                  <a:lnTo>
                    <a:pt x="1968" y="702"/>
                  </a:lnTo>
                  <a:lnTo>
                    <a:pt x="1968" y="702"/>
                  </a:lnTo>
                  <a:lnTo>
                    <a:pt x="1970" y="702"/>
                  </a:lnTo>
                  <a:lnTo>
                    <a:pt x="1970" y="702"/>
                  </a:lnTo>
                  <a:lnTo>
                    <a:pt x="1972" y="702"/>
                  </a:lnTo>
                  <a:lnTo>
                    <a:pt x="1972" y="702"/>
                  </a:lnTo>
                  <a:lnTo>
                    <a:pt x="1976" y="702"/>
                  </a:lnTo>
                  <a:lnTo>
                    <a:pt x="1976" y="702"/>
                  </a:lnTo>
                  <a:lnTo>
                    <a:pt x="1978" y="700"/>
                  </a:lnTo>
                  <a:lnTo>
                    <a:pt x="1982" y="700"/>
                  </a:lnTo>
                  <a:lnTo>
                    <a:pt x="1984" y="700"/>
                  </a:lnTo>
                  <a:lnTo>
                    <a:pt x="1984" y="700"/>
                  </a:lnTo>
                  <a:lnTo>
                    <a:pt x="1986" y="700"/>
                  </a:lnTo>
                  <a:lnTo>
                    <a:pt x="1988" y="702"/>
                  </a:lnTo>
                  <a:lnTo>
                    <a:pt x="1988" y="702"/>
                  </a:lnTo>
                  <a:lnTo>
                    <a:pt x="1988" y="700"/>
                  </a:lnTo>
                  <a:lnTo>
                    <a:pt x="1990" y="702"/>
                  </a:lnTo>
                  <a:lnTo>
                    <a:pt x="1990" y="702"/>
                  </a:lnTo>
                  <a:lnTo>
                    <a:pt x="1992" y="700"/>
                  </a:lnTo>
                  <a:lnTo>
                    <a:pt x="1992" y="700"/>
                  </a:lnTo>
                  <a:lnTo>
                    <a:pt x="1994" y="700"/>
                  </a:lnTo>
                  <a:lnTo>
                    <a:pt x="1994" y="700"/>
                  </a:lnTo>
                  <a:lnTo>
                    <a:pt x="1998" y="700"/>
                  </a:lnTo>
                  <a:lnTo>
                    <a:pt x="1998" y="700"/>
                  </a:lnTo>
                  <a:lnTo>
                    <a:pt x="2000" y="700"/>
                  </a:lnTo>
                  <a:lnTo>
                    <a:pt x="2000" y="700"/>
                  </a:lnTo>
                  <a:lnTo>
                    <a:pt x="2002" y="702"/>
                  </a:lnTo>
                  <a:lnTo>
                    <a:pt x="2002" y="702"/>
                  </a:lnTo>
                  <a:lnTo>
                    <a:pt x="2006" y="702"/>
                  </a:lnTo>
                  <a:lnTo>
                    <a:pt x="2006" y="702"/>
                  </a:lnTo>
                  <a:lnTo>
                    <a:pt x="2010" y="702"/>
                  </a:lnTo>
                  <a:lnTo>
                    <a:pt x="2010" y="702"/>
                  </a:lnTo>
                  <a:lnTo>
                    <a:pt x="2014" y="700"/>
                  </a:lnTo>
                  <a:lnTo>
                    <a:pt x="2014" y="700"/>
                  </a:lnTo>
                  <a:lnTo>
                    <a:pt x="2018" y="700"/>
                  </a:lnTo>
                  <a:lnTo>
                    <a:pt x="2020" y="700"/>
                  </a:lnTo>
                  <a:lnTo>
                    <a:pt x="2024" y="700"/>
                  </a:lnTo>
                  <a:lnTo>
                    <a:pt x="2024" y="700"/>
                  </a:lnTo>
                  <a:lnTo>
                    <a:pt x="2028" y="700"/>
                  </a:lnTo>
                  <a:lnTo>
                    <a:pt x="2028" y="700"/>
                  </a:lnTo>
                  <a:lnTo>
                    <a:pt x="2032" y="700"/>
                  </a:lnTo>
                  <a:lnTo>
                    <a:pt x="2032" y="700"/>
                  </a:lnTo>
                  <a:lnTo>
                    <a:pt x="2034" y="700"/>
                  </a:lnTo>
                  <a:lnTo>
                    <a:pt x="2034" y="700"/>
                  </a:lnTo>
                  <a:lnTo>
                    <a:pt x="2036" y="700"/>
                  </a:lnTo>
                  <a:lnTo>
                    <a:pt x="2036" y="700"/>
                  </a:lnTo>
                  <a:lnTo>
                    <a:pt x="2038" y="700"/>
                  </a:lnTo>
                  <a:lnTo>
                    <a:pt x="2038" y="700"/>
                  </a:lnTo>
                  <a:lnTo>
                    <a:pt x="2042" y="700"/>
                  </a:lnTo>
                  <a:lnTo>
                    <a:pt x="2042" y="700"/>
                  </a:lnTo>
                  <a:lnTo>
                    <a:pt x="2044" y="700"/>
                  </a:lnTo>
                  <a:lnTo>
                    <a:pt x="2044" y="700"/>
                  </a:lnTo>
                  <a:lnTo>
                    <a:pt x="2044" y="700"/>
                  </a:lnTo>
                  <a:lnTo>
                    <a:pt x="2044" y="700"/>
                  </a:lnTo>
                  <a:lnTo>
                    <a:pt x="2046" y="700"/>
                  </a:lnTo>
                  <a:lnTo>
                    <a:pt x="2046" y="700"/>
                  </a:lnTo>
                  <a:lnTo>
                    <a:pt x="2050" y="702"/>
                  </a:lnTo>
                  <a:lnTo>
                    <a:pt x="2050" y="702"/>
                  </a:lnTo>
                  <a:lnTo>
                    <a:pt x="2052" y="700"/>
                  </a:lnTo>
                  <a:lnTo>
                    <a:pt x="2052" y="700"/>
                  </a:lnTo>
                  <a:lnTo>
                    <a:pt x="2054" y="700"/>
                  </a:lnTo>
                  <a:lnTo>
                    <a:pt x="2054" y="700"/>
                  </a:lnTo>
                  <a:lnTo>
                    <a:pt x="2054" y="700"/>
                  </a:lnTo>
                  <a:lnTo>
                    <a:pt x="2058" y="700"/>
                  </a:lnTo>
                  <a:lnTo>
                    <a:pt x="2058" y="700"/>
                  </a:lnTo>
                  <a:lnTo>
                    <a:pt x="2060" y="700"/>
                  </a:lnTo>
                  <a:lnTo>
                    <a:pt x="2060" y="700"/>
                  </a:lnTo>
                  <a:lnTo>
                    <a:pt x="2064" y="700"/>
                  </a:lnTo>
                  <a:lnTo>
                    <a:pt x="2064" y="700"/>
                  </a:lnTo>
                  <a:lnTo>
                    <a:pt x="2066" y="700"/>
                  </a:lnTo>
                  <a:lnTo>
                    <a:pt x="2066" y="700"/>
                  </a:lnTo>
                  <a:lnTo>
                    <a:pt x="2066" y="700"/>
                  </a:lnTo>
                  <a:lnTo>
                    <a:pt x="2068" y="700"/>
                  </a:lnTo>
                  <a:lnTo>
                    <a:pt x="2068" y="700"/>
                  </a:lnTo>
                  <a:lnTo>
                    <a:pt x="2072" y="702"/>
                  </a:lnTo>
                  <a:lnTo>
                    <a:pt x="2072" y="702"/>
                  </a:lnTo>
                  <a:lnTo>
                    <a:pt x="2074" y="702"/>
                  </a:lnTo>
                  <a:lnTo>
                    <a:pt x="2074" y="702"/>
                  </a:lnTo>
                  <a:lnTo>
                    <a:pt x="2076" y="700"/>
                  </a:lnTo>
                  <a:lnTo>
                    <a:pt x="2076" y="700"/>
                  </a:lnTo>
                  <a:lnTo>
                    <a:pt x="2080" y="700"/>
                  </a:lnTo>
                  <a:lnTo>
                    <a:pt x="2080" y="700"/>
                  </a:lnTo>
                  <a:lnTo>
                    <a:pt x="2082" y="700"/>
                  </a:lnTo>
                  <a:lnTo>
                    <a:pt x="2082" y="700"/>
                  </a:lnTo>
                  <a:lnTo>
                    <a:pt x="2088" y="700"/>
                  </a:lnTo>
                  <a:lnTo>
                    <a:pt x="2088" y="700"/>
                  </a:lnTo>
                  <a:lnTo>
                    <a:pt x="2090" y="700"/>
                  </a:lnTo>
                  <a:lnTo>
                    <a:pt x="2090" y="700"/>
                  </a:lnTo>
                  <a:lnTo>
                    <a:pt x="2094" y="700"/>
                  </a:lnTo>
                  <a:lnTo>
                    <a:pt x="2094" y="700"/>
                  </a:lnTo>
                  <a:lnTo>
                    <a:pt x="2094" y="700"/>
                  </a:lnTo>
                  <a:lnTo>
                    <a:pt x="2100" y="700"/>
                  </a:lnTo>
                  <a:lnTo>
                    <a:pt x="2100" y="700"/>
                  </a:lnTo>
                  <a:lnTo>
                    <a:pt x="2102" y="698"/>
                  </a:lnTo>
                  <a:lnTo>
                    <a:pt x="2102" y="698"/>
                  </a:lnTo>
                  <a:lnTo>
                    <a:pt x="2106" y="698"/>
                  </a:lnTo>
                  <a:lnTo>
                    <a:pt x="2106" y="698"/>
                  </a:lnTo>
                  <a:lnTo>
                    <a:pt x="2110" y="696"/>
                  </a:lnTo>
                  <a:lnTo>
                    <a:pt x="2110" y="696"/>
                  </a:lnTo>
                  <a:lnTo>
                    <a:pt x="2116" y="694"/>
                  </a:lnTo>
                  <a:lnTo>
                    <a:pt x="2118" y="690"/>
                  </a:lnTo>
                  <a:lnTo>
                    <a:pt x="2118" y="690"/>
                  </a:lnTo>
                  <a:lnTo>
                    <a:pt x="2118" y="688"/>
                  </a:lnTo>
                  <a:lnTo>
                    <a:pt x="2116" y="686"/>
                  </a:lnTo>
                  <a:lnTo>
                    <a:pt x="2116" y="686"/>
                  </a:lnTo>
                  <a:lnTo>
                    <a:pt x="2114" y="684"/>
                  </a:lnTo>
                  <a:lnTo>
                    <a:pt x="2114" y="684"/>
                  </a:lnTo>
                  <a:lnTo>
                    <a:pt x="2114" y="682"/>
                  </a:lnTo>
                  <a:lnTo>
                    <a:pt x="2114" y="682"/>
                  </a:lnTo>
                  <a:lnTo>
                    <a:pt x="2112" y="678"/>
                  </a:lnTo>
                  <a:lnTo>
                    <a:pt x="2112" y="678"/>
                  </a:lnTo>
                  <a:lnTo>
                    <a:pt x="2110" y="674"/>
                  </a:lnTo>
                  <a:lnTo>
                    <a:pt x="2110" y="674"/>
                  </a:lnTo>
                  <a:lnTo>
                    <a:pt x="2108" y="674"/>
                  </a:lnTo>
                  <a:lnTo>
                    <a:pt x="2108" y="674"/>
                  </a:lnTo>
                  <a:lnTo>
                    <a:pt x="2108" y="672"/>
                  </a:lnTo>
                  <a:lnTo>
                    <a:pt x="2108" y="672"/>
                  </a:lnTo>
                  <a:lnTo>
                    <a:pt x="2106" y="668"/>
                  </a:lnTo>
                  <a:lnTo>
                    <a:pt x="2106" y="668"/>
                  </a:lnTo>
                  <a:lnTo>
                    <a:pt x="2104" y="666"/>
                  </a:lnTo>
                  <a:lnTo>
                    <a:pt x="2104" y="666"/>
                  </a:lnTo>
                  <a:lnTo>
                    <a:pt x="2102" y="662"/>
                  </a:lnTo>
                  <a:lnTo>
                    <a:pt x="2102" y="662"/>
                  </a:lnTo>
                  <a:lnTo>
                    <a:pt x="2100" y="660"/>
                  </a:lnTo>
                  <a:lnTo>
                    <a:pt x="2100" y="660"/>
                  </a:lnTo>
                  <a:lnTo>
                    <a:pt x="2098" y="658"/>
                  </a:lnTo>
                  <a:lnTo>
                    <a:pt x="2098" y="658"/>
                  </a:lnTo>
                  <a:lnTo>
                    <a:pt x="2098" y="656"/>
                  </a:lnTo>
                  <a:lnTo>
                    <a:pt x="2098" y="656"/>
                  </a:lnTo>
                  <a:lnTo>
                    <a:pt x="2096" y="654"/>
                  </a:lnTo>
                  <a:lnTo>
                    <a:pt x="2096" y="654"/>
                  </a:lnTo>
                  <a:lnTo>
                    <a:pt x="2092" y="652"/>
                  </a:lnTo>
                  <a:lnTo>
                    <a:pt x="2092" y="652"/>
                  </a:lnTo>
                  <a:lnTo>
                    <a:pt x="2092" y="650"/>
                  </a:lnTo>
                  <a:lnTo>
                    <a:pt x="2092" y="650"/>
                  </a:lnTo>
                  <a:lnTo>
                    <a:pt x="2088" y="646"/>
                  </a:lnTo>
                  <a:lnTo>
                    <a:pt x="2088" y="646"/>
                  </a:lnTo>
                  <a:lnTo>
                    <a:pt x="2086" y="646"/>
                  </a:lnTo>
                  <a:lnTo>
                    <a:pt x="2086" y="646"/>
                  </a:lnTo>
                  <a:lnTo>
                    <a:pt x="2086" y="644"/>
                  </a:lnTo>
                  <a:lnTo>
                    <a:pt x="2086" y="644"/>
                  </a:lnTo>
                  <a:lnTo>
                    <a:pt x="2084" y="640"/>
                  </a:lnTo>
                  <a:lnTo>
                    <a:pt x="2084" y="640"/>
                  </a:lnTo>
                  <a:lnTo>
                    <a:pt x="2084" y="638"/>
                  </a:lnTo>
                  <a:lnTo>
                    <a:pt x="2084" y="638"/>
                  </a:lnTo>
                  <a:lnTo>
                    <a:pt x="2082" y="636"/>
                  </a:lnTo>
                  <a:lnTo>
                    <a:pt x="2082" y="636"/>
                  </a:lnTo>
                  <a:lnTo>
                    <a:pt x="2078" y="632"/>
                  </a:lnTo>
                  <a:lnTo>
                    <a:pt x="2078" y="632"/>
                  </a:lnTo>
                  <a:lnTo>
                    <a:pt x="2076" y="632"/>
                  </a:lnTo>
                  <a:lnTo>
                    <a:pt x="2076" y="632"/>
                  </a:lnTo>
                  <a:lnTo>
                    <a:pt x="2076" y="630"/>
                  </a:lnTo>
                  <a:lnTo>
                    <a:pt x="2076" y="630"/>
                  </a:lnTo>
                  <a:lnTo>
                    <a:pt x="2076" y="626"/>
                  </a:lnTo>
                  <a:lnTo>
                    <a:pt x="2076" y="626"/>
                  </a:lnTo>
                  <a:lnTo>
                    <a:pt x="2072" y="622"/>
                  </a:lnTo>
                  <a:lnTo>
                    <a:pt x="2072" y="622"/>
                  </a:lnTo>
                  <a:lnTo>
                    <a:pt x="2072" y="622"/>
                  </a:lnTo>
                  <a:lnTo>
                    <a:pt x="2072" y="622"/>
                  </a:lnTo>
                  <a:lnTo>
                    <a:pt x="2068" y="618"/>
                  </a:lnTo>
                  <a:lnTo>
                    <a:pt x="2068" y="618"/>
                  </a:lnTo>
                  <a:lnTo>
                    <a:pt x="2068" y="616"/>
                  </a:lnTo>
                  <a:lnTo>
                    <a:pt x="2068" y="616"/>
                  </a:lnTo>
                  <a:lnTo>
                    <a:pt x="2066" y="616"/>
                  </a:lnTo>
                  <a:lnTo>
                    <a:pt x="2066" y="616"/>
                  </a:lnTo>
                  <a:lnTo>
                    <a:pt x="2066" y="610"/>
                  </a:lnTo>
                  <a:lnTo>
                    <a:pt x="2066" y="610"/>
                  </a:lnTo>
                  <a:lnTo>
                    <a:pt x="2062" y="608"/>
                  </a:lnTo>
                  <a:lnTo>
                    <a:pt x="2062" y="608"/>
                  </a:lnTo>
                  <a:lnTo>
                    <a:pt x="2060" y="608"/>
                  </a:lnTo>
                  <a:lnTo>
                    <a:pt x="2060" y="608"/>
                  </a:lnTo>
                  <a:lnTo>
                    <a:pt x="2060" y="606"/>
                  </a:lnTo>
                  <a:lnTo>
                    <a:pt x="2060" y="606"/>
                  </a:lnTo>
                  <a:lnTo>
                    <a:pt x="2058" y="602"/>
                  </a:lnTo>
                  <a:lnTo>
                    <a:pt x="2056" y="600"/>
                  </a:lnTo>
                  <a:lnTo>
                    <a:pt x="2056" y="600"/>
                  </a:lnTo>
                  <a:lnTo>
                    <a:pt x="2054" y="598"/>
                  </a:lnTo>
                  <a:lnTo>
                    <a:pt x="2054" y="598"/>
                  </a:lnTo>
                  <a:lnTo>
                    <a:pt x="2050" y="596"/>
                  </a:lnTo>
                  <a:lnTo>
                    <a:pt x="2050" y="596"/>
                  </a:lnTo>
                  <a:lnTo>
                    <a:pt x="2048" y="594"/>
                  </a:lnTo>
                  <a:lnTo>
                    <a:pt x="2048" y="594"/>
                  </a:lnTo>
                  <a:lnTo>
                    <a:pt x="2048" y="594"/>
                  </a:lnTo>
                  <a:lnTo>
                    <a:pt x="2048" y="594"/>
                  </a:lnTo>
                  <a:lnTo>
                    <a:pt x="2046" y="590"/>
                  </a:lnTo>
                  <a:lnTo>
                    <a:pt x="2046" y="590"/>
                  </a:lnTo>
                  <a:lnTo>
                    <a:pt x="2042" y="586"/>
                  </a:lnTo>
                  <a:lnTo>
                    <a:pt x="2042" y="586"/>
                  </a:lnTo>
                  <a:lnTo>
                    <a:pt x="2040" y="584"/>
                  </a:lnTo>
                  <a:lnTo>
                    <a:pt x="2040" y="584"/>
                  </a:lnTo>
                  <a:lnTo>
                    <a:pt x="2040" y="582"/>
                  </a:lnTo>
                  <a:lnTo>
                    <a:pt x="2040" y="582"/>
                  </a:lnTo>
                  <a:lnTo>
                    <a:pt x="2038" y="580"/>
                  </a:lnTo>
                  <a:lnTo>
                    <a:pt x="2038" y="580"/>
                  </a:lnTo>
                  <a:lnTo>
                    <a:pt x="2038" y="580"/>
                  </a:lnTo>
                  <a:lnTo>
                    <a:pt x="2038" y="580"/>
                  </a:lnTo>
                  <a:lnTo>
                    <a:pt x="2036" y="576"/>
                  </a:lnTo>
                  <a:lnTo>
                    <a:pt x="2036" y="576"/>
                  </a:lnTo>
                  <a:lnTo>
                    <a:pt x="2034" y="574"/>
                  </a:lnTo>
                  <a:lnTo>
                    <a:pt x="2034" y="574"/>
                  </a:lnTo>
                  <a:lnTo>
                    <a:pt x="2034" y="572"/>
                  </a:lnTo>
                  <a:lnTo>
                    <a:pt x="2034" y="572"/>
                  </a:lnTo>
                  <a:lnTo>
                    <a:pt x="2032" y="568"/>
                  </a:lnTo>
                  <a:lnTo>
                    <a:pt x="2032" y="568"/>
                  </a:lnTo>
                  <a:lnTo>
                    <a:pt x="2032" y="566"/>
                  </a:lnTo>
                  <a:lnTo>
                    <a:pt x="2032" y="566"/>
                  </a:lnTo>
                  <a:lnTo>
                    <a:pt x="2030" y="562"/>
                  </a:lnTo>
                  <a:lnTo>
                    <a:pt x="2030" y="562"/>
                  </a:lnTo>
                  <a:lnTo>
                    <a:pt x="2026" y="560"/>
                  </a:lnTo>
                  <a:lnTo>
                    <a:pt x="2024" y="558"/>
                  </a:lnTo>
                  <a:lnTo>
                    <a:pt x="2024" y="558"/>
                  </a:lnTo>
                  <a:lnTo>
                    <a:pt x="2020" y="556"/>
                  </a:lnTo>
                  <a:lnTo>
                    <a:pt x="2020" y="556"/>
                  </a:lnTo>
                  <a:lnTo>
                    <a:pt x="2018" y="554"/>
                  </a:lnTo>
                  <a:lnTo>
                    <a:pt x="2016" y="552"/>
                  </a:lnTo>
                  <a:lnTo>
                    <a:pt x="2016" y="552"/>
                  </a:lnTo>
                  <a:lnTo>
                    <a:pt x="2016" y="550"/>
                  </a:lnTo>
                  <a:lnTo>
                    <a:pt x="2016" y="550"/>
                  </a:lnTo>
                  <a:lnTo>
                    <a:pt x="2014" y="548"/>
                  </a:lnTo>
                  <a:lnTo>
                    <a:pt x="2014" y="548"/>
                  </a:lnTo>
                  <a:lnTo>
                    <a:pt x="2012" y="546"/>
                  </a:lnTo>
                  <a:lnTo>
                    <a:pt x="2012" y="546"/>
                  </a:lnTo>
                  <a:lnTo>
                    <a:pt x="2010" y="544"/>
                  </a:lnTo>
                  <a:lnTo>
                    <a:pt x="2010" y="544"/>
                  </a:lnTo>
                  <a:lnTo>
                    <a:pt x="2010" y="542"/>
                  </a:lnTo>
                  <a:lnTo>
                    <a:pt x="2010" y="542"/>
                  </a:lnTo>
                  <a:lnTo>
                    <a:pt x="2008" y="538"/>
                  </a:lnTo>
                  <a:lnTo>
                    <a:pt x="2008" y="538"/>
                  </a:lnTo>
                  <a:lnTo>
                    <a:pt x="2006" y="536"/>
                  </a:lnTo>
                  <a:lnTo>
                    <a:pt x="2006" y="536"/>
                  </a:lnTo>
                  <a:lnTo>
                    <a:pt x="2006" y="534"/>
                  </a:lnTo>
                  <a:lnTo>
                    <a:pt x="2006" y="534"/>
                  </a:lnTo>
                  <a:lnTo>
                    <a:pt x="2004" y="532"/>
                  </a:lnTo>
                  <a:lnTo>
                    <a:pt x="2004" y="532"/>
                  </a:lnTo>
                  <a:lnTo>
                    <a:pt x="2004" y="528"/>
                  </a:lnTo>
                  <a:lnTo>
                    <a:pt x="2002" y="526"/>
                  </a:lnTo>
                  <a:lnTo>
                    <a:pt x="2002" y="526"/>
                  </a:lnTo>
                  <a:lnTo>
                    <a:pt x="2000" y="524"/>
                  </a:lnTo>
                  <a:lnTo>
                    <a:pt x="2000" y="524"/>
                  </a:lnTo>
                  <a:lnTo>
                    <a:pt x="1996" y="518"/>
                  </a:lnTo>
                  <a:lnTo>
                    <a:pt x="1996" y="518"/>
                  </a:lnTo>
                  <a:lnTo>
                    <a:pt x="1996" y="516"/>
                  </a:lnTo>
                  <a:lnTo>
                    <a:pt x="1996" y="516"/>
                  </a:lnTo>
                  <a:lnTo>
                    <a:pt x="1992" y="514"/>
                  </a:lnTo>
                  <a:lnTo>
                    <a:pt x="1992" y="514"/>
                  </a:lnTo>
                  <a:lnTo>
                    <a:pt x="1990" y="512"/>
                  </a:lnTo>
                  <a:lnTo>
                    <a:pt x="1990" y="512"/>
                  </a:lnTo>
                  <a:lnTo>
                    <a:pt x="1988" y="512"/>
                  </a:lnTo>
                  <a:lnTo>
                    <a:pt x="1988" y="510"/>
                  </a:lnTo>
                  <a:lnTo>
                    <a:pt x="1988" y="510"/>
                  </a:lnTo>
                  <a:lnTo>
                    <a:pt x="1986" y="506"/>
                  </a:lnTo>
                  <a:lnTo>
                    <a:pt x="1984" y="504"/>
                  </a:lnTo>
                  <a:lnTo>
                    <a:pt x="1984" y="504"/>
                  </a:lnTo>
                  <a:lnTo>
                    <a:pt x="1984" y="502"/>
                  </a:lnTo>
                  <a:lnTo>
                    <a:pt x="1984" y="502"/>
                  </a:lnTo>
                  <a:lnTo>
                    <a:pt x="1982" y="500"/>
                  </a:lnTo>
                  <a:lnTo>
                    <a:pt x="1982" y="500"/>
                  </a:lnTo>
                  <a:lnTo>
                    <a:pt x="1982" y="496"/>
                  </a:lnTo>
                  <a:lnTo>
                    <a:pt x="1982" y="496"/>
                  </a:lnTo>
                  <a:lnTo>
                    <a:pt x="1980" y="494"/>
                  </a:lnTo>
                  <a:lnTo>
                    <a:pt x="1980" y="494"/>
                  </a:lnTo>
                  <a:lnTo>
                    <a:pt x="1978" y="490"/>
                  </a:lnTo>
                  <a:lnTo>
                    <a:pt x="1978" y="490"/>
                  </a:lnTo>
                  <a:lnTo>
                    <a:pt x="1974" y="488"/>
                  </a:lnTo>
                  <a:lnTo>
                    <a:pt x="1974" y="488"/>
                  </a:lnTo>
                  <a:lnTo>
                    <a:pt x="1972" y="488"/>
                  </a:lnTo>
                  <a:lnTo>
                    <a:pt x="1972" y="488"/>
                  </a:lnTo>
                  <a:lnTo>
                    <a:pt x="1972" y="486"/>
                  </a:lnTo>
                  <a:lnTo>
                    <a:pt x="1972" y="486"/>
                  </a:lnTo>
                  <a:lnTo>
                    <a:pt x="1972" y="482"/>
                  </a:lnTo>
                  <a:lnTo>
                    <a:pt x="1972" y="482"/>
                  </a:lnTo>
                  <a:lnTo>
                    <a:pt x="1968" y="480"/>
                  </a:lnTo>
                  <a:lnTo>
                    <a:pt x="1968" y="480"/>
                  </a:lnTo>
                  <a:lnTo>
                    <a:pt x="1968" y="478"/>
                  </a:lnTo>
                  <a:lnTo>
                    <a:pt x="1968" y="478"/>
                  </a:lnTo>
                  <a:lnTo>
                    <a:pt x="1962" y="474"/>
                  </a:lnTo>
                  <a:lnTo>
                    <a:pt x="1962" y="474"/>
                  </a:lnTo>
                  <a:lnTo>
                    <a:pt x="1962" y="474"/>
                  </a:lnTo>
                  <a:lnTo>
                    <a:pt x="1960" y="470"/>
                  </a:lnTo>
                  <a:lnTo>
                    <a:pt x="1958" y="470"/>
                  </a:lnTo>
                  <a:lnTo>
                    <a:pt x="1958" y="470"/>
                  </a:lnTo>
                  <a:lnTo>
                    <a:pt x="1958" y="466"/>
                  </a:lnTo>
                  <a:lnTo>
                    <a:pt x="1958" y="466"/>
                  </a:lnTo>
                  <a:lnTo>
                    <a:pt x="1956" y="464"/>
                  </a:lnTo>
                  <a:lnTo>
                    <a:pt x="1956" y="464"/>
                  </a:lnTo>
                  <a:lnTo>
                    <a:pt x="1954" y="462"/>
                  </a:lnTo>
                  <a:lnTo>
                    <a:pt x="1954" y="462"/>
                  </a:lnTo>
                  <a:lnTo>
                    <a:pt x="1952" y="460"/>
                  </a:lnTo>
                  <a:lnTo>
                    <a:pt x="1952" y="460"/>
                  </a:lnTo>
                  <a:lnTo>
                    <a:pt x="1950" y="456"/>
                  </a:lnTo>
                  <a:lnTo>
                    <a:pt x="1950" y="456"/>
                  </a:lnTo>
                  <a:lnTo>
                    <a:pt x="1950" y="454"/>
                  </a:lnTo>
                  <a:lnTo>
                    <a:pt x="1950" y="454"/>
                  </a:lnTo>
                  <a:lnTo>
                    <a:pt x="1946" y="450"/>
                  </a:lnTo>
                  <a:lnTo>
                    <a:pt x="1946" y="450"/>
                  </a:lnTo>
                  <a:lnTo>
                    <a:pt x="1946" y="448"/>
                  </a:lnTo>
                  <a:lnTo>
                    <a:pt x="1946" y="448"/>
                  </a:lnTo>
                  <a:lnTo>
                    <a:pt x="1944" y="446"/>
                  </a:lnTo>
                  <a:lnTo>
                    <a:pt x="1944" y="446"/>
                  </a:lnTo>
                  <a:lnTo>
                    <a:pt x="1942" y="444"/>
                  </a:lnTo>
                  <a:lnTo>
                    <a:pt x="1942" y="444"/>
                  </a:lnTo>
                  <a:lnTo>
                    <a:pt x="1942" y="442"/>
                  </a:lnTo>
                  <a:lnTo>
                    <a:pt x="1942" y="442"/>
                  </a:lnTo>
                  <a:lnTo>
                    <a:pt x="1940" y="440"/>
                  </a:lnTo>
                  <a:lnTo>
                    <a:pt x="1940" y="440"/>
                  </a:lnTo>
                  <a:lnTo>
                    <a:pt x="1938" y="438"/>
                  </a:lnTo>
                  <a:lnTo>
                    <a:pt x="1938" y="438"/>
                  </a:lnTo>
                  <a:lnTo>
                    <a:pt x="1936" y="436"/>
                  </a:lnTo>
                  <a:lnTo>
                    <a:pt x="1936" y="436"/>
                  </a:lnTo>
                  <a:lnTo>
                    <a:pt x="1936" y="432"/>
                  </a:lnTo>
                  <a:lnTo>
                    <a:pt x="1936" y="432"/>
                  </a:lnTo>
                  <a:lnTo>
                    <a:pt x="1934" y="430"/>
                  </a:lnTo>
                  <a:lnTo>
                    <a:pt x="1930" y="426"/>
                  </a:lnTo>
                  <a:lnTo>
                    <a:pt x="1930" y="426"/>
                  </a:lnTo>
                  <a:lnTo>
                    <a:pt x="1928" y="424"/>
                  </a:lnTo>
                  <a:lnTo>
                    <a:pt x="1928" y="424"/>
                  </a:lnTo>
                  <a:lnTo>
                    <a:pt x="1926" y="422"/>
                  </a:lnTo>
                  <a:lnTo>
                    <a:pt x="1926" y="422"/>
                  </a:lnTo>
                  <a:lnTo>
                    <a:pt x="1926" y="420"/>
                  </a:lnTo>
                  <a:lnTo>
                    <a:pt x="1926" y="420"/>
                  </a:lnTo>
                  <a:lnTo>
                    <a:pt x="1924" y="416"/>
                  </a:lnTo>
                  <a:lnTo>
                    <a:pt x="1924" y="416"/>
                  </a:lnTo>
                  <a:lnTo>
                    <a:pt x="1924" y="412"/>
                  </a:lnTo>
                  <a:lnTo>
                    <a:pt x="1924" y="412"/>
                  </a:lnTo>
                  <a:lnTo>
                    <a:pt x="1920" y="408"/>
                  </a:lnTo>
                  <a:lnTo>
                    <a:pt x="1918" y="406"/>
                  </a:lnTo>
                  <a:lnTo>
                    <a:pt x="1918" y="406"/>
                  </a:lnTo>
                  <a:lnTo>
                    <a:pt x="1916" y="404"/>
                  </a:lnTo>
                  <a:lnTo>
                    <a:pt x="1916" y="404"/>
                  </a:lnTo>
                  <a:lnTo>
                    <a:pt x="1914" y="404"/>
                  </a:lnTo>
                  <a:lnTo>
                    <a:pt x="1914" y="404"/>
                  </a:lnTo>
                  <a:lnTo>
                    <a:pt x="1912" y="402"/>
                  </a:lnTo>
                  <a:lnTo>
                    <a:pt x="1912" y="402"/>
                  </a:lnTo>
                  <a:lnTo>
                    <a:pt x="1910" y="398"/>
                  </a:lnTo>
                  <a:lnTo>
                    <a:pt x="1910" y="398"/>
                  </a:lnTo>
                  <a:lnTo>
                    <a:pt x="1908" y="394"/>
                  </a:lnTo>
                  <a:lnTo>
                    <a:pt x="1908" y="394"/>
                  </a:lnTo>
                  <a:lnTo>
                    <a:pt x="1906" y="392"/>
                  </a:lnTo>
                  <a:lnTo>
                    <a:pt x="1906" y="392"/>
                  </a:lnTo>
                  <a:lnTo>
                    <a:pt x="1904" y="390"/>
                  </a:lnTo>
                  <a:lnTo>
                    <a:pt x="1904" y="390"/>
                  </a:lnTo>
                  <a:lnTo>
                    <a:pt x="1902" y="388"/>
                  </a:lnTo>
                  <a:lnTo>
                    <a:pt x="1902" y="388"/>
                  </a:lnTo>
                  <a:lnTo>
                    <a:pt x="1900" y="386"/>
                  </a:lnTo>
                  <a:lnTo>
                    <a:pt x="1900" y="386"/>
                  </a:lnTo>
                  <a:lnTo>
                    <a:pt x="1898" y="382"/>
                  </a:lnTo>
                  <a:lnTo>
                    <a:pt x="1896" y="380"/>
                  </a:lnTo>
                  <a:lnTo>
                    <a:pt x="1896" y="380"/>
                  </a:lnTo>
                  <a:lnTo>
                    <a:pt x="1896" y="378"/>
                  </a:lnTo>
                  <a:lnTo>
                    <a:pt x="1894" y="376"/>
                  </a:lnTo>
                  <a:lnTo>
                    <a:pt x="1894" y="376"/>
                  </a:lnTo>
                  <a:lnTo>
                    <a:pt x="1892" y="370"/>
                  </a:lnTo>
                  <a:lnTo>
                    <a:pt x="1892" y="368"/>
                  </a:lnTo>
                  <a:lnTo>
                    <a:pt x="1892" y="368"/>
                  </a:lnTo>
                  <a:lnTo>
                    <a:pt x="1888" y="364"/>
                  </a:lnTo>
                  <a:lnTo>
                    <a:pt x="1888" y="364"/>
                  </a:lnTo>
                  <a:lnTo>
                    <a:pt x="1886" y="362"/>
                  </a:lnTo>
                  <a:lnTo>
                    <a:pt x="1886" y="362"/>
                  </a:lnTo>
                  <a:lnTo>
                    <a:pt x="1884" y="360"/>
                  </a:lnTo>
                  <a:lnTo>
                    <a:pt x="1884" y="360"/>
                  </a:lnTo>
                  <a:lnTo>
                    <a:pt x="1878" y="354"/>
                  </a:lnTo>
                  <a:lnTo>
                    <a:pt x="1878" y="354"/>
                  </a:lnTo>
                  <a:lnTo>
                    <a:pt x="1876" y="348"/>
                  </a:lnTo>
                  <a:lnTo>
                    <a:pt x="1876" y="348"/>
                  </a:lnTo>
                  <a:lnTo>
                    <a:pt x="1874" y="342"/>
                  </a:lnTo>
                  <a:lnTo>
                    <a:pt x="1874" y="342"/>
                  </a:lnTo>
                  <a:lnTo>
                    <a:pt x="1872" y="338"/>
                  </a:lnTo>
                  <a:lnTo>
                    <a:pt x="1868" y="336"/>
                  </a:lnTo>
                  <a:lnTo>
                    <a:pt x="1868" y="336"/>
                  </a:lnTo>
                  <a:lnTo>
                    <a:pt x="1868" y="334"/>
                  </a:lnTo>
                  <a:lnTo>
                    <a:pt x="1868" y="334"/>
                  </a:lnTo>
                  <a:lnTo>
                    <a:pt x="1866" y="332"/>
                  </a:lnTo>
                  <a:lnTo>
                    <a:pt x="1866" y="332"/>
                  </a:lnTo>
                  <a:lnTo>
                    <a:pt x="1862" y="328"/>
                  </a:lnTo>
                  <a:lnTo>
                    <a:pt x="1862" y="328"/>
                  </a:lnTo>
                  <a:lnTo>
                    <a:pt x="1860" y="326"/>
                  </a:lnTo>
                  <a:lnTo>
                    <a:pt x="1860" y="326"/>
                  </a:lnTo>
                  <a:lnTo>
                    <a:pt x="1858" y="324"/>
                  </a:lnTo>
                  <a:lnTo>
                    <a:pt x="1858" y="324"/>
                  </a:lnTo>
                  <a:lnTo>
                    <a:pt x="1858" y="324"/>
                  </a:lnTo>
                  <a:lnTo>
                    <a:pt x="1854" y="320"/>
                  </a:lnTo>
                  <a:lnTo>
                    <a:pt x="1854" y="320"/>
                  </a:lnTo>
                  <a:lnTo>
                    <a:pt x="1854" y="318"/>
                  </a:lnTo>
                  <a:lnTo>
                    <a:pt x="1854" y="318"/>
                  </a:lnTo>
                  <a:lnTo>
                    <a:pt x="1852" y="316"/>
                  </a:lnTo>
                  <a:lnTo>
                    <a:pt x="1852" y="316"/>
                  </a:lnTo>
                  <a:lnTo>
                    <a:pt x="1850" y="312"/>
                  </a:lnTo>
                  <a:lnTo>
                    <a:pt x="1850" y="312"/>
                  </a:lnTo>
                  <a:lnTo>
                    <a:pt x="1848" y="312"/>
                  </a:lnTo>
                  <a:lnTo>
                    <a:pt x="1848" y="312"/>
                  </a:lnTo>
                  <a:lnTo>
                    <a:pt x="1848" y="310"/>
                  </a:lnTo>
                  <a:lnTo>
                    <a:pt x="1848" y="310"/>
                  </a:lnTo>
                  <a:lnTo>
                    <a:pt x="1846" y="306"/>
                  </a:lnTo>
                  <a:lnTo>
                    <a:pt x="1846" y="306"/>
                  </a:lnTo>
                  <a:lnTo>
                    <a:pt x="1844" y="302"/>
                  </a:lnTo>
                  <a:lnTo>
                    <a:pt x="1844" y="302"/>
                  </a:lnTo>
                  <a:lnTo>
                    <a:pt x="1842" y="300"/>
                  </a:lnTo>
                  <a:lnTo>
                    <a:pt x="1842" y="300"/>
                  </a:lnTo>
                  <a:lnTo>
                    <a:pt x="1838" y="296"/>
                  </a:lnTo>
                  <a:lnTo>
                    <a:pt x="1838" y="296"/>
                  </a:lnTo>
                  <a:lnTo>
                    <a:pt x="1836" y="296"/>
                  </a:lnTo>
                  <a:lnTo>
                    <a:pt x="1836" y="296"/>
                  </a:lnTo>
                  <a:lnTo>
                    <a:pt x="1834" y="294"/>
                  </a:lnTo>
                  <a:lnTo>
                    <a:pt x="1834" y="294"/>
                  </a:lnTo>
                  <a:lnTo>
                    <a:pt x="1832" y="290"/>
                  </a:lnTo>
                  <a:lnTo>
                    <a:pt x="1832" y="290"/>
                  </a:lnTo>
                  <a:lnTo>
                    <a:pt x="1830" y="286"/>
                  </a:lnTo>
                  <a:lnTo>
                    <a:pt x="1830" y="286"/>
                  </a:lnTo>
                  <a:lnTo>
                    <a:pt x="1828" y="284"/>
                  </a:lnTo>
                  <a:lnTo>
                    <a:pt x="1828" y="284"/>
                  </a:lnTo>
                  <a:lnTo>
                    <a:pt x="1828" y="282"/>
                  </a:lnTo>
                  <a:lnTo>
                    <a:pt x="1828" y="282"/>
                  </a:lnTo>
                  <a:lnTo>
                    <a:pt x="1826" y="280"/>
                  </a:lnTo>
                  <a:lnTo>
                    <a:pt x="1826" y="280"/>
                  </a:lnTo>
                  <a:lnTo>
                    <a:pt x="1826" y="276"/>
                  </a:lnTo>
                  <a:lnTo>
                    <a:pt x="1826" y="276"/>
                  </a:lnTo>
                  <a:lnTo>
                    <a:pt x="1824" y="274"/>
                  </a:lnTo>
                  <a:lnTo>
                    <a:pt x="1824" y="274"/>
                  </a:lnTo>
                  <a:lnTo>
                    <a:pt x="1820" y="268"/>
                  </a:lnTo>
                  <a:lnTo>
                    <a:pt x="1820" y="268"/>
                  </a:lnTo>
                  <a:lnTo>
                    <a:pt x="1816" y="264"/>
                  </a:lnTo>
                  <a:lnTo>
                    <a:pt x="1816" y="264"/>
                  </a:lnTo>
                  <a:lnTo>
                    <a:pt x="1816" y="262"/>
                  </a:lnTo>
                  <a:lnTo>
                    <a:pt x="1816" y="262"/>
                  </a:lnTo>
                  <a:lnTo>
                    <a:pt x="1814" y="258"/>
                  </a:lnTo>
                  <a:lnTo>
                    <a:pt x="1814" y="258"/>
                  </a:lnTo>
                  <a:lnTo>
                    <a:pt x="1810" y="256"/>
                  </a:lnTo>
                  <a:lnTo>
                    <a:pt x="1810" y="256"/>
                  </a:lnTo>
                  <a:lnTo>
                    <a:pt x="1808" y="256"/>
                  </a:lnTo>
                  <a:lnTo>
                    <a:pt x="1808" y="256"/>
                  </a:lnTo>
                  <a:lnTo>
                    <a:pt x="1806" y="252"/>
                  </a:lnTo>
                  <a:lnTo>
                    <a:pt x="1806" y="252"/>
                  </a:lnTo>
                  <a:lnTo>
                    <a:pt x="1806" y="250"/>
                  </a:lnTo>
                  <a:lnTo>
                    <a:pt x="1806" y="250"/>
                  </a:lnTo>
                  <a:lnTo>
                    <a:pt x="1806" y="248"/>
                  </a:lnTo>
                  <a:lnTo>
                    <a:pt x="1806" y="248"/>
                  </a:lnTo>
                  <a:lnTo>
                    <a:pt x="1804" y="246"/>
                  </a:lnTo>
                  <a:lnTo>
                    <a:pt x="1804" y="246"/>
                  </a:lnTo>
                  <a:lnTo>
                    <a:pt x="1804" y="244"/>
                  </a:lnTo>
                  <a:lnTo>
                    <a:pt x="1802" y="242"/>
                  </a:lnTo>
                  <a:lnTo>
                    <a:pt x="1802" y="242"/>
                  </a:lnTo>
                  <a:lnTo>
                    <a:pt x="1800" y="240"/>
                  </a:lnTo>
                  <a:lnTo>
                    <a:pt x="1800" y="240"/>
                  </a:lnTo>
                  <a:lnTo>
                    <a:pt x="1800" y="240"/>
                  </a:lnTo>
                  <a:lnTo>
                    <a:pt x="1798" y="236"/>
                  </a:lnTo>
                  <a:lnTo>
                    <a:pt x="1798" y="236"/>
                  </a:lnTo>
                  <a:lnTo>
                    <a:pt x="1796" y="234"/>
                  </a:lnTo>
                  <a:lnTo>
                    <a:pt x="1796" y="234"/>
                  </a:lnTo>
                  <a:lnTo>
                    <a:pt x="1794" y="230"/>
                  </a:lnTo>
                  <a:lnTo>
                    <a:pt x="1794" y="230"/>
                  </a:lnTo>
                  <a:lnTo>
                    <a:pt x="1792" y="226"/>
                  </a:lnTo>
                  <a:lnTo>
                    <a:pt x="1792" y="226"/>
                  </a:lnTo>
                  <a:lnTo>
                    <a:pt x="1790" y="226"/>
                  </a:lnTo>
                  <a:lnTo>
                    <a:pt x="1790" y="226"/>
                  </a:lnTo>
                  <a:lnTo>
                    <a:pt x="1788" y="224"/>
                  </a:lnTo>
                  <a:lnTo>
                    <a:pt x="1788" y="224"/>
                  </a:lnTo>
                  <a:lnTo>
                    <a:pt x="1786" y="220"/>
                  </a:lnTo>
                  <a:lnTo>
                    <a:pt x="1786" y="220"/>
                  </a:lnTo>
                  <a:lnTo>
                    <a:pt x="1784" y="218"/>
                  </a:lnTo>
                  <a:lnTo>
                    <a:pt x="1784" y="218"/>
                  </a:lnTo>
                  <a:lnTo>
                    <a:pt x="1782" y="216"/>
                  </a:lnTo>
                  <a:lnTo>
                    <a:pt x="1782" y="216"/>
                  </a:lnTo>
                  <a:lnTo>
                    <a:pt x="1782" y="214"/>
                  </a:lnTo>
                  <a:lnTo>
                    <a:pt x="1782" y="214"/>
                  </a:lnTo>
                  <a:lnTo>
                    <a:pt x="1780" y="210"/>
                  </a:lnTo>
                  <a:lnTo>
                    <a:pt x="1780" y="210"/>
                  </a:lnTo>
                  <a:lnTo>
                    <a:pt x="1776" y="206"/>
                  </a:lnTo>
                  <a:lnTo>
                    <a:pt x="1776" y="206"/>
                  </a:lnTo>
                  <a:lnTo>
                    <a:pt x="1774" y="204"/>
                  </a:lnTo>
                  <a:lnTo>
                    <a:pt x="1774" y="204"/>
                  </a:lnTo>
                  <a:lnTo>
                    <a:pt x="1772" y="202"/>
                  </a:lnTo>
                  <a:lnTo>
                    <a:pt x="1772" y="202"/>
                  </a:lnTo>
                  <a:lnTo>
                    <a:pt x="1772" y="200"/>
                  </a:lnTo>
                  <a:lnTo>
                    <a:pt x="1772" y="200"/>
                  </a:lnTo>
                  <a:lnTo>
                    <a:pt x="1772" y="196"/>
                  </a:lnTo>
                  <a:lnTo>
                    <a:pt x="1772" y="196"/>
                  </a:lnTo>
                  <a:lnTo>
                    <a:pt x="1770" y="194"/>
                  </a:lnTo>
                  <a:lnTo>
                    <a:pt x="1770" y="194"/>
                  </a:lnTo>
                  <a:lnTo>
                    <a:pt x="1768" y="190"/>
                  </a:lnTo>
                  <a:lnTo>
                    <a:pt x="1768" y="190"/>
                  </a:lnTo>
                  <a:lnTo>
                    <a:pt x="1766" y="188"/>
                  </a:lnTo>
                  <a:lnTo>
                    <a:pt x="1766" y="188"/>
                  </a:lnTo>
                  <a:lnTo>
                    <a:pt x="1764" y="186"/>
                  </a:lnTo>
                  <a:lnTo>
                    <a:pt x="1764" y="186"/>
                  </a:lnTo>
                  <a:lnTo>
                    <a:pt x="1762" y="184"/>
                  </a:lnTo>
                  <a:lnTo>
                    <a:pt x="1762" y="184"/>
                  </a:lnTo>
                  <a:lnTo>
                    <a:pt x="1760" y="182"/>
                  </a:lnTo>
                  <a:lnTo>
                    <a:pt x="1760" y="182"/>
                  </a:lnTo>
                  <a:lnTo>
                    <a:pt x="1760" y="180"/>
                  </a:lnTo>
                  <a:lnTo>
                    <a:pt x="1760" y="180"/>
                  </a:lnTo>
                  <a:lnTo>
                    <a:pt x="1758" y="176"/>
                  </a:lnTo>
                  <a:lnTo>
                    <a:pt x="1758" y="176"/>
                  </a:lnTo>
                  <a:lnTo>
                    <a:pt x="1754" y="174"/>
                  </a:lnTo>
                  <a:lnTo>
                    <a:pt x="1754" y="174"/>
                  </a:lnTo>
                  <a:lnTo>
                    <a:pt x="1752" y="172"/>
                  </a:lnTo>
                  <a:lnTo>
                    <a:pt x="1752" y="172"/>
                  </a:lnTo>
                  <a:lnTo>
                    <a:pt x="1752" y="170"/>
                  </a:lnTo>
                  <a:lnTo>
                    <a:pt x="1752" y="170"/>
                  </a:lnTo>
                  <a:lnTo>
                    <a:pt x="1750" y="168"/>
                  </a:lnTo>
                  <a:lnTo>
                    <a:pt x="1750" y="168"/>
                  </a:lnTo>
                  <a:lnTo>
                    <a:pt x="1746" y="166"/>
                  </a:lnTo>
                  <a:lnTo>
                    <a:pt x="1746" y="166"/>
                  </a:lnTo>
                  <a:lnTo>
                    <a:pt x="1744" y="164"/>
                  </a:lnTo>
                  <a:lnTo>
                    <a:pt x="1744" y="164"/>
                  </a:lnTo>
                  <a:lnTo>
                    <a:pt x="1744" y="162"/>
                  </a:lnTo>
                  <a:lnTo>
                    <a:pt x="1744" y="162"/>
                  </a:lnTo>
                  <a:lnTo>
                    <a:pt x="1742" y="160"/>
                  </a:lnTo>
                  <a:lnTo>
                    <a:pt x="1742" y="160"/>
                  </a:lnTo>
                  <a:lnTo>
                    <a:pt x="1740" y="156"/>
                  </a:lnTo>
                  <a:lnTo>
                    <a:pt x="1740" y="156"/>
                  </a:lnTo>
                  <a:lnTo>
                    <a:pt x="1738" y="156"/>
                  </a:lnTo>
                  <a:lnTo>
                    <a:pt x="1738" y="156"/>
                  </a:lnTo>
                  <a:lnTo>
                    <a:pt x="1736" y="154"/>
                  </a:lnTo>
                  <a:lnTo>
                    <a:pt x="1736" y="154"/>
                  </a:lnTo>
                  <a:lnTo>
                    <a:pt x="1736" y="150"/>
                  </a:lnTo>
                  <a:lnTo>
                    <a:pt x="1736" y="150"/>
                  </a:lnTo>
                  <a:lnTo>
                    <a:pt x="1734" y="148"/>
                  </a:lnTo>
                  <a:lnTo>
                    <a:pt x="1734" y="148"/>
                  </a:lnTo>
                  <a:lnTo>
                    <a:pt x="1732" y="146"/>
                  </a:lnTo>
                  <a:lnTo>
                    <a:pt x="1732" y="146"/>
                  </a:lnTo>
                  <a:lnTo>
                    <a:pt x="1730" y="142"/>
                  </a:lnTo>
                  <a:lnTo>
                    <a:pt x="1730" y="142"/>
                  </a:lnTo>
                  <a:lnTo>
                    <a:pt x="1728" y="142"/>
                  </a:lnTo>
                  <a:lnTo>
                    <a:pt x="1728" y="142"/>
                  </a:lnTo>
                  <a:lnTo>
                    <a:pt x="1726" y="138"/>
                  </a:lnTo>
                  <a:lnTo>
                    <a:pt x="1726" y="138"/>
                  </a:lnTo>
                  <a:lnTo>
                    <a:pt x="1724" y="136"/>
                  </a:lnTo>
                  <a:lnTo>
                    <a:pt x="1724" y="136"/>
                  </a:lnTo>
                  <a:lnTo>
                    <a:pt x="1722" y="134"/>
                  </a:lnTo>
                  <a:lnTo>
                    <a:pt x="1722" y="134"/>
                  </a:lnTo>
                  <a:lnTo>
                    <a:pt x="1720" y="132"/>
                  </a:lnTo>
                  <a:lnTo>
                    <a:pt x="1720" y="132"/>
                  </a:lnTo>
                  <a:lnTo>
                    <a:pt x="1718" y="130"/>
                  </a:lnTo>
                  <a:lnTo>
                    <a:pt x="1718" y="130"/>
                  </a:lnTo>
                  <a:lnTo>
                    <a:pt x="1718" y="126"/>
                  </a:lnTo>
                  <a:lnTo>
                    <a:pt x="1718" y="126"/>
                  </a:lnTo>
                  <a:lnTo>
                    <a:pt x="1716" y="124"/>
                  </a:lnTo>
                  <a:lnTo>
                    <a:pt x="1716" y="124"/>
                  </a:lnTo>
                  <a:lnTo>
                    <a:pt x="1714" y="122"/>
                  </a:lnTo>
                  <a:lnTo>
                    <a:pt x="1714" y="122"/>
                  </a:lnTo>
                  <a:lnTo>
                    <a:pt x="1712" y="118"/>
                  </a:lnTo>
                  <a:lnTo>
                    <a:pt x="1712" y="118"/>
                  </a:lnTo>
                  <a:lnTo>
                    <a:pt x="1710" y="118"/>
                  </a:lnTo>
                  <a:lnTo>
                    <a:pt x="1710" y="118"/>
                  </a:lnTo>
                  <a:lnTo>
                    <a:pt x="1710" y="116"/>
                  </a:lnTo>
                  <a:lnTo>
                    <a:pt x="1710" y="116"/>
                  </a:lnTo>
                  <a:lnTo>
                    <a:pt x="1708" y="112"/>
                  </a:lnTo>
                  <a:lnTo>
                    <a:pt x="1708" y="112"/>
                  </a:lnTo>
                  <a:lnTo>
                    <a:pt x="1706" y="110"/>
                  </a:lnTo>
                  <a:lnTo>
                    <a:pt x="1706" y="110"/>
                  </a:lnTo>
                  <a:lnTo>
                    <a:pt x="1706" y="106"/>
                  </a:lnTo>
                  <a:lnTo>
                    <a:pt x="1706" y="106"/>
                  </a:lnTo>
                  <a:lnTo>
                    <a:pt x="1702" y="104"/>
                  </a:lnTo>
                  <a:lnTo>
                    <a:pt x="1702" y="104"/>
                  </a:lnTo>
                  <a:lnTo>
                    <a:pt x="1700" y="102"/>
                  </a:lnTo>
                  <a:lnTo>
                    <a:pt x="1700" y="102"/>
                  </a:lnTo>
                  <a:lnTo>
                    <a:pt x="1700" y="100"/>
                  </a:lnTo>
                  <a:lnTo>
                    <a:pt x="1700" y="100"/>
                  </a:lnTo>
                  <a:lnTo>
                    <a:pt x="1698" y="98"/>
                  </a:lnTo>
                  <a:lnTo>
                    <a:pt x="1698" y="98"/>
                  </a:lnTo>
                  <a:lnTo>
                    <a:pt x="1696" y="94"/>
                  </a:lnTo>
                  <a:lnTo>
                    <a:pt x="1696" y="94"/>
                  </a:lnTo>
                  <a:lnTo>
                    <a:pt x="1694" y="92"/>
                  </a:lnTo>
                  <a:lnTo>
                    <a:pt x="1694" y="92"/>
                  </a:lnTo>
                  <a:lnTo>
                    <a:pt x="1692" y="90"/>
                  </a:lnTo>
                  <a:lnTo>
                    <a:pt x="1690" y="88"/>
                  </a:lnTo>
                  <a:lnTo>
                    <a:pt x="1690" y="88"/>
                  </a:lnTo>
                  <a:lnTo>
                    <a:pt x="1688" y="86"/>
                  </a:lnTo>
                  <a:lnTo>
                    <a:pt x="1688" y="86"/>
                  </a:lnTo>
                  <a:lnTo>
                    <a:pt x="1686" y="84"/>
                  </a:lnTo>
                  <a:lnTo>
                    <a:pt x="1686" y="84"/>
                  </a:lnTo>
                  <a:lnTo>
                    <a:pt x="1684" y="82"/>
                  </a:lnTo>
                  <a:lnTo>
                    <a:pt x="1684" y="82"/>
                  </a:lnTo>
                  <a:lnTo>
                    <a:pt x="1682" y="80"/>
                  </a:lnTo>
                  <a:lnTo>
                    <a:pt x="1682" y="80"/>
                  </a:lnTo>
                  <a:lnTo>
                    <a:pt x="1682" y="78"/>
                  </a:lnTo>
                  <a:lnTo>
                    <a:pt x="1682" y="78"/>
                  </a:lnTo>
                  <a:lnTo>
                    <a:pt x="1680" y="74"/>
                  </a:lnTo>
                  <a:lnTo>
                    <a:pt x="1680" y="74"/>
                  </a:lnTo>
                  <a:lnTo>
                    <a:pt x="1676" y="72"/>
                  </a:lnTo>
                  <a:lnTo>
                    <a:pt x="1676" y="72"/>
                  </a:lnTo>
                  <a:lnTo>
                    <a:pt x="1674" y="70"/>
                  </a:lnTo>
                  <a:lnTo>
                    <a:pt x="1674" y="70"/>
                  </a:lnTo>
                  <a:lnTo>
                    <a:pt x="1674" y="68"/>
                  </a:lnTo>
                  <a:lnTo>
                    <a:pt x="1674" y="68"/>
                  </a:lnTo>
                  <a:lnTo>
                    <a:pt x="1672" y="66"/>
                  </a:lnTo>
                  <a:lnTo>
                    <a:pt x="1672" y="66"/>
                  </a:lnTo>
                  <a:lnTo>
                    <a:pt x="1670" y="64"/>
                  </a:lnTo>
                  <a:lnTo>
                    <a:pt x="1670" y="64"/>
                  </a:lnTo>
                  <a:lnTo>
                    <a:pt x="1668" y="62"/>
                  </a:lnTo>
                  <a:lnTo>
                    <a:pt x="1668" y="62"/>
                  </a:lnTo>
                  <a:lnTo>
                    <a:pt x="1666" y="60"/>
                  </a:lnTo>
                  <a:lnTo>
                    <a:pt x="1666" y="60"/>
                  </a:lnTo>
                  <a:lnTo>
                    <a:pt x="1664" y="56"/>
                  </a:lnTo>
                  <a:lnTo>
                    <a:pt x="1664" y="56"/>
                  </a:lnTo>
                  <a:lnTo>
                    <a:pt x="1664" y="54"/>
                  </a:lnTo>
                  <a:lnTo>
                    <a:pt x="1664" y="54"/>
                  </a:lnTo>
                  <a:lnTo>
                    <a:pt x="1662" y="52"/>
                  </a:lnTo>
                  <a:lnTo>
                    <a:pt x="1660" y="50"/>
                  </a:lnTo>
                  <a:lnTo>
                    <a:pt x="1660" y="50"/>
                  </a:lnTo>
                  <a:lnTo>
                    <a:pt x="1660" y="46"/>
                  </a:lnTo>
                  <a:lnTo>
                    <a:pt x="1660" y="46"/>
                  </a:lnTo>
                  <a:lnTo>
                    <a:pt x="1656" y="44"/>
                  </a:lnTo>
                  <a:lnTo>
                    <a:pt x="1656" y="44"/>
                  </a:lnTo>
                  <a:lnTo>
                    <a:pt x="1656" y="42"/>
                  </a:lnTo>
                  <a:lnTo>
                    <a:pt x="1656" y="42"/>
                  </a:lnTo>
                  <a:lnTo>
                    <a:pt x="1654" y="40"/>
                  </a:lnTo>
                  <a:lnTo>
                    <a:pt x="1654" y="40"/>
                  </a:lnTo>
                  <a:lnTo>
                    <a:pt x="1654" y="38"/>
                  </a:lnTo>
                  <a:lnTo>
                    <a:pt x="1654" y="38"/>
                  </a:lnTo>
                  <a:lnTo>
                    <a:pt x="1652" y="36"/>
                  </a:lnTo>
                  <a:lnTo>
                    <a:pt x="1652" y="36"/>
                  </a:lnTo>
                  <a:lnTo>
                    <a:pt x="1652" y="32"/>
                  </a:lnTo>
                  <a:lnTo>
                    <a:pt x="1652" y="32"/>
                  </a:lnTo>
                  <a:lnTo>
                    <a:pt x="1650" y="28"/>
                  </a:lnTo>
                  <a:lnTo>
                    <a:pt x="1650" y="28"/>
                  </a:lnTo>
                  <a:lnTo>
                    <a:pt x="1648" y="26"/>
                  </a:lnTo>
                  <a:lnTo>
                    <a:pt x="1648" y="26"/>
                  </a:lnTo>
                  <a:lnTo>
                    <a:pt x="1646" y="24"/>
                  </a:lnTo>
                  <a:lnTo>
                    <a:pt x="1646" y="24"/>
                  </a:lnTo>
                  <a:lnTo>
                    <a:pt x="1644" y="22"/>
                  </a:lnTo>
                  <a:lnTo>
                    <a:pt x="1644" y="22"/>
                  </a:lnTo>
                  <a:lnTo>
                    <a:pt x="1644" y="20"/>
                  </a:lnTo>
                  <a:lnTo>
                    <a:pt x="1644" y="20"/>
                  </a:lnTo>
                  <a:lnTo>
                    <a:pt x="1642" y="16"/>
                  </a:lnTo>
                  <a:lnTo>
                    <a:pt x="1642" y="16"/>
                  </a:lnTo>
                  <a:lnTo>
                    <a:pt x="1640" y="14"/>
                  </a:lnTo>
                  <a:lnTo>
                    <a:pt x="1640" y="14"/>
                  </a:lnTo>
                  <a:lnTo>
                    <a:pt x="1638" y="12"/>
                  </a:lnTo>
                  <a:lnTo>
                    <a:pt x="1638" y="12"/>
                  </a:lnTo>
                  <a:lnTo>
                    <a:pt x="1638" y="10"/>
                  </a:lnTo>
                  <a:lnTo>
                    <a:pt x="1638" y="10"/>
                  </a:lnTo>
                  <a:lnTo>
                    <a:pt x="1628" y="4"/>
                  </a:lnTo>
                  <a:lnTo>
                    <a:pt x="1628" y="4"/>
                  </a:lnTo>
                  <a:lnTo>
                    <a:pt x="1628" y="2"/>
                  </a:lnTo>
                  <a:lnTo>
                    <a:pt x="1628" y="2"/>
                  </a:lnTo>
                  <a:lnTo>
                    <a:pt x="1624" y="0"/>
                  </a:lnTo>
                  <a:lnTo>
                    <a:pt x="1624" y="0"/>
                  </a:lnTo>
                  <a:lnTo>
                    <a:pt x="1620" y="0"/>
                  </a:lnTo>
                  <a:lnTo>
                    <a:pt x="1620" y="0"/>
                  </a:lnTo>
                  <a:lnTo>
                    <a:pt x="1616" y="0"/>
                  </a:lnTo>
                  <a:lnTo>
                    <a:pt x="1616" y="0"/>
                  </a:lnTo>
                  <a:lnTo>
                    <a:pt x="1614" y="0"/>
                  </a:lnTo>
                  <a:lnTo>
                    <a:pt x="1614" y="0"/>
                  </a:lnTo>
                  <a:lnTo>
                    <a:pt x="1610" y="0"/>
                  </a:lnTo>
                  <a:lnTo>
                    <a:pt x="1610" y="0"/>
                  </a:lnTo>
                  <a:lnTo>
                    <a:pt x="1606" y="0"/>
                  </a:lnTo>
                  <a:lnTo>
                    <a:pt x="1606" y="0"/>
                  </a:lnTo>
                  <a:lnTo>
                    <a:pt x="1604" y="2"/>
                  </a:lnTo>
                  <a:lnTo>
                    <a:pt x="1604" y="2"/>
                  </a:lnTo>
                  <a:lnTo>
                    <a:pt x="1598" y="4"/>
                  </a:lnTo>
                  <a:lnTo>
                    <a:pt x="1598" y="4"/>
                  </a:lnTo>
                  <a:lnTo>
                    <a:pt x="1596" y="6"/>
                  </a:lnTo>
                  <a:lnTo>
                    <a:pt x="1596" y="6"/>
                  </a:lnTo>
                  <a:lnTo>
                    <a:pt x="1592" y="10"/>
                  </a:lnTo>
                  <a:lnTo>
                    <a:pt x="1592" y="10"/>
                  </a:lnTo>
                  <a:lnTo>
                    <a:pt x="1590" y="14"/>
                  </a:lnTo>
                  <a:lnTo>
                    <a:pt x="1590" y="14"/>
                  </a:lnTo>
                  <a:lnTo>
                    <a:pt x="1590" y="16"/>
                  </a:lnTo>
                  <a:lnTo>
                    <a:pt x="1590" y="16"/>
                  </a:lnTo>
                  <a:lnTo>
                    <a:pt x="1588" y="20"/>
                  </a:lnTo>
                  <a:lnTo>
                    <a:pt x="1588" y="20"/>
                  </a:lnTo>
                  <a:lnTo>
                    <a:pt x="1588" y="24"/>
                  </a:lnTo>
                  <a:lnTo>
                    <a:pt x="1588" y="24"/>
                  </a:lnTo>
                  <a:lnTo>
                    <a:pt x="1588" y="26"/>
                  </a:lnTo>
                  <a:lnTo>
                    <a:pt x="1588" y="26"/>
                  </a:lnTo>
                  <a:lnTo>
                    <a:pt x="1586" y="28"/>
                  </a:lnTo>
                  <a:lnTo>
                    <a:pt x="1586" y="28"/>
                  </a:lnTo>
                  <a:lnTo>
                    <a:pt x="1584" y="30"/>
                  </a:lnTo>
                  <a:lnTo>
                    <a:pt x="1584" y="30"/>
                  </a:lnTo>
                  <a:lnTo>
                    <a:pt x="1582" y="32"/>
                  </a:lnTo>
                  <a:lnTo>
                    <a:pt x="1582" y="32"/>
                  </a:lnTo>
                  <a:lnTo>
                    <a:pt x="1582" y="34"/>
                  </a:lnTo>
                  <a:lnTo>
                    <a:pt x="1582" y="34"/>
                  </a:lnTo>
                  <a:lnTo>
                    <a:pt x="1580" y="36"/>
                  </a:lnTo>
                  <a:lnTo>
                    <a:pt x="1580" y="36"/>
                  </a:lnTo>
                  <a:lnTo>
                    <a:pt x="1578" y="38"/>
                  </a:lnTo>
                  <a:lnTo>
                    <a:pt x="1578" y="38"/>
                  </a:lnTo>
                  <a:lnTo>
                    <a:pt x="1574" y="38"/>
                  </a:lnTo>
                  <a:lnTo>
                    <a:pt x="1572" y="40"/>
                  </a:lnTo>
                  <a:lnTo>
                    <a:pt x="1572" y="40"/>
                  </a:lnTo>
                  <a:lnTo>
                    <a:pt x="1570" y="44"/>
                  </a:lnTo>
                  <a:lnTo>
                    <a:pt x="1570" y="44"/>
                  </a:lnTo>
                  <a:lnTo>
                    <a:pt x="1568" y="46"/>
                  </a:lnTo>
                  <a:lnTo>
                    <a:pt x="1568" y="46"/>
                  </a:lnTo>
                  <a:lnTo>
                    <a:pt x="1566" y="48"/>
                  </a:lnTo>
                  <a:lnTo>
                    <a:pt x="1566" y="48"/>
                  </a:lnTo>
                  <a:lnTo>
                    <a:pt x="1564" y="50"/>
                  </a:lnTo>
                  <a:lnTo>
                    <a:pt x="1564" y="50"/>
                  </a:lnTo>
                  <a:lnTo>
                    <a:pt x="1562" y="54"/>
                  </a:lnTo>
                  <a:lnTo>
                    <a:pt x="1562" y="54"/>
                  </a:lnTo>
                  <a:lnTo>
                    <a:pt x="1562" y="54"/>
                  </a:lnTo>
                  <a:lnTo>
                    <a:pt x="1562" y="54"/>
                  </a:lnTo>
                  <a:lnTo>
                    <a:pt x="1560" y="56"/>
                  </a:lnTo>
                  <a:lnTo>
                    <a:pt x="1560" y="56"/>
                  </a:lnTo>
                  <a:lnTo>
                    <a:pt x="1558" y="58"/>
                  </a:lnTo>
                  <a:lnTo>
                    <a:pt x="1558" y="58"/>
                  </a:lnTo>
                  <a:lnTo>
                    <a:pt x="1554" y="64"/>
                  </a:lnTo>
                  <a:lnTo>
                    <a:pt x="1554" y="64"/>
                  </a:lnTo>
                  <a:lnTo>
                    <a:pt x="1554" y="68"/>
                  </a:lnTo>
                  <a:lnTo>
                    <a:pt x="1554" y="68"/>
                  </a:lnTo>
                  <a:lnTo>
                    <a:pt x="1552" y="70"/>
                  </a:lnTo>
                  <a:lnTo>
                    <a:pt x="1552" y="70"/>
                  </a:lnTo>
                  <a:lnTo>
                    <a:pt x="1550" y="76"/>
                  </a:lnTo>
                  <a:lnTo>
                    <a:pt x="1550" y="76"/>
                  </a:lnTo>
                  <a:lnTo>
                    <a:pt x="1550" y="78"/>
                  </a:lnTo>
                  <a:lnTo>
                    <a:pt x="1550" y="78"/>
                  </a:lnTo>
                  <a:lnTo>
                    <a:pt x="1548" y="80"/>
                  </a:lnTo>
                  <a:lnTo>
                    <a:pt x="1548" y="80"/>
                  </a:lnTo>
                  <a:lnTo>
                    <a:pt x="1546" y="84"/>
                  </a:lnTo>
                  <a:lnTo>
                    <a:pt x="1546" y="84"/>
                  </a:lnTo>
                  <a:lnTo>
                    <a:pt x="1546" y="84"/>
                  </a:lnTo>
                  <a:lnTo>
                    <a:pt x="1546" y="84"/>
                  </a:lnTo>
                  <a:lnTo>
                    <a:pt x="1542" y="86"/>
                  </a:lnTo>
                  <a:lnTo>
                    <a:pt x="1542" y="86"/>
                  </a:lnTo>
                  <a:lnTo>
                    <a:pt x="1542" y="88"/>
                  </a:lnTo>
                  <a:lnTo>
                    <a:pt x="1542" y="88"/>
                  </a:lnTo>
                  <a:lnTo>
                    <a:pt x="1540" y="90"/>
                  </a:lnTo>
                  <a:lnTo>
                    <a:pt x="1540" y="90"/>
                  </a:lnTo>
                  <a:lnTo>
                    <a:pt x="1536" y="94"/>
                  </a:lnTo>
                  <a:lnTo>
                    <a:pt x="1536" y="94"/>
                  </a:lnTo>
                  <a:lnTo>
                    <a:pt x="1534" y="96"/>
                  </a:lnTo>
                  <a:lnTo>
                    <a:pt x="1534" y="98"/>
                  </a:lnTo>
                  <a:lnTo>
                    <a:pt x="1534" y="98"/>
                  </a:lnTo>
                  <a:lnTo>
                    <a:pt x="1534" y="100"/>
                  </a:lnTo>
                  <a:lnTo>
                    <a:pt x="1534" y="100"/>
                  </a:lnTo>
                  <a:lnTo>
                    <a:pt x="1532" y="102"/>
                  </a:lnTo>
                  <a:lnTo>
                    <a:pt x="1532" y="102"/>
                  </a:lnTo>
                  <a:lnTo>
                    <a:pt x="1530" y="106"/>
                  </a:lnTo>
                  <a:lnTo>
                    <a:pt x="1530" y="106"/>
                  </a:lnTo>
                  <a:lnTo>
                    <a:pt x="1530" y="108"/>
                  </a:lnTo>
                  <a:lnTo>
                    <a:pt x="1530" y="108"/>
                  </a:lnTo>
                  <a:lnTo>
                    <a:pt x="1528" y="110"/>
                  </a:lnTo>
                  <a:lnTo>
                    <a:pt x="1528" y="110"/>
                  </a:lnTo>
                  <a:lnTo>
                    <a:pt x="1524" y="114"/>
                  </a:lnTo>
                  <a:lnTo>
                    <a:pt x="1522" y="116"/>
                  </a:lnTo>
                  <a:lnTo>
                    <a:pt x="1522" y="116"/>
                  </a:lnTo>
                  <a:lnTo>
                    <a:pt x="1520" y="118"/>
                  </a:lnTo>
                  <a:lnTo>
                    <a:pt x="1520" y="118"/>
                  </a:lnTo>
                  <a:lnTo>
                    <a:pt x="1518" y="120"/>
                  </a:lnTo>
                  <a:lnTo>
                    <a:pt x="1518" y="120"/>
                  </a:lnTo>
                  <a:lnTo>
                    <a:pt x="1516" y="122"/>
                  </a:lnTo>
                  <a:lnTo>
                    <a:pt x="1516" y="122"/>
                  </a:lnTo>
                  <a:lnTo>
                    <a:pt x="1514" y="126"/>
                  </a:lnTo>
                  <a:lnTo>
                    <a:pt x="1514" y="126"/>
                  </a:lnTo>
                  <a:lnTo>
                    <a:pt x="1514" y="128"/>
                  </a:lnTo>
                  <a:lnTo>
                    <a:pt x="1514" y="128"/>
                  </a:lnTo>
                  <a:lnTo>
                    <a:pt x="1512" y="130"/>
                  </a:lnTo>
                  <a:lnTo>
                    <a:pt x="1512" y="130"/>
                  </a:lnTo>
                  <a:lnTo>
                    <a:pt x="1510" y="132"/>
                  </a:lnTo>
                  <a:lnTo>
                    <a:pt x="1510" y="132"/>
                  </a:lnTo>
                  <a:lnTo>
                    <a:pt x="1508" y="134"/>
                  </a:lnTo>
                  <a:lnTo>
                    <a:pt x="1508" y="134"/>
                  </a:lnTo>
                  <a:lnTo>
                    <a:pt x="1506" y="136"/>
                  </a:lnTo>
                  <a:lnTo>
                    <a:pt x="1506" y="136"/>
                  </a:lnTo>
                  <a:lnTo>
                    <a:pt x="1504" y="140"/>
                  </a:lnTo>
                  <a:lnTo>
                    <a:pt x="1504" y="140"/>
                  </a:lnTo>
                  <a:lnTo>
                    <a:pt x="1504" y="142"/>
                  </a:lnTo>
                  <a:lnTo>
                    <a:pt x="1504" y="142"/>
                  </a:lnTo>
                  <a:lnTo>
                    <a:pt x="1502" y="146"/>
                  </a:lnTo>
                  <a:lnTo>
                    <a:pt x="1502" y="146"/>
                  </a:lnTo>
                  <a:lnTo>
                    <a:pt x="1502" y="148"/>
                  </a:lnTo>
                  <a:lnTo>
                    <a:pt x="1502" y="148"/>
                  </a:lnTo>
                  <a:lnTo>
                    <a:pt x="1500" y="150"/>
                  </a:lnTo>
                  <a:lnTo>
                    <a:pt x="1500" y="150"/>
                  </a:lnTo>
                  <a:lnTo>
                    <a:pt x="1498" y="152"/>
                  </a:lnTo>
                  <a:lnTo>
                    <a:pt x="1498" y="152"/>
                  </a:lnTo>
                  <a:lnTo>
                    <a:pt x="1498" y="156"/>
                  </a:lnTo>
                  <a:lnTo>
                    <a:pt x="1498" y="156"/>
                  </a:lnTo>
                  <a:lnTo>
                    <a:pt x="1496" y="158"/>
                  </a:lnTo>
                  <a:lnTo>
                    <a:pt x="1496" y="158"/>
                  </a:lnTo>
                  <a:lnTo>
                    <a:pt x="1496" y="160"/>
                  </a:lnTo>
                  <a:lnTo>
                    <a:pt x="1496" y="160"/>
                  </a:lnTo>
                  <a:lnTo>
                    <a:pt x="1494" y="162"/>
                  </a:lnTo>
                  <a:lnTo>
                    <a:pt x="1494" y="162"/>
                  </a:lnTo>
                  <a:lnTo>
                    <a:pt x="1492" y="164"/>
                  </a:lnTo>
                  <a:lnTo>
                    <a:pt x="1492" y="164"/>
                  </a:lnTo>
                  <a:lnTo>
                    <a:pt x="1492" y="166"/>
                  </a:lnTo>
                  <a:lnTo>
                    <a:pt x="1492" y="166"/>
                  </a:lnTo>
                  <a:lnTo>
                    <a:pt x="1486" y="168"/>
                  </a:lnTo>
                  <a:lnTo>
                    <a:pt x="1486" y="168"/>
                  </a:lnTo>
                  <a:lnTo>
                    <a:pt x="1486" y="170"/>
                  </a:lnTo>
                  <a:lnTo>
                    <a:pt x="1486" y="170"/>
                  </a:lnTo>
                  <a:lnTo>
                    <a:pt x="1482" y="174"/>
                  </a:lnTo>
                  <a:lnTo>
                    <a:pt x="1482" y="174"/>
                  </a:lnTo>
                  <a:lnTo>
                    <a:pt x="1480" y="176"/>
                  </a:lnTo>
                  <a:lnTo>
                    <a:pt x="1480" y="176"/>
                  </a:lnTo>
                  <a:lnTo>
                    <a:pt x="1480" y="178"/>
                  </a:lnTo>
                  <a:lnTo>
                    <a:pt x="1480" y="178"/>
                  </a:lnTo>
                  <a:lnTo>
                    <a:pt x="1478" y="180"/>
                  </a:lnTo>
                  <a:lnTo>
                    <a:pt x="1478" y="180"/>
                  </a:lnTo>
                  <a:lnTo>
                    <a:pt x="1476" y="182"/>
                  </a:lnTo>
                  <a:lnTo>
                    <a:pt x="1476" y="182"/>
                  </a:lnTo>
                  <a:lnTo>
                    <a:pt x="1474" y="186"/>
                  </a:lnTo>
                  <a:lnTo>
                    <a:pt x="1474" y="186"/>
                  </a:lnTo>
                  <a:lnTo>
                    <a:pt x="1474" y="188"/>
                  </a:lnTo>
                  <a:lnTo>
                    <a:pt x="1474" y="188"/>
                  </a:lnTo>
                  <a:lnTo>
                    <a:pt x="1472" y="190"/>
                  </a:lnTo>
                  <a:lnTo>
                    <a:pt x="1472" y="190"/>
                  </a:lnTo>
                  <a:lnTo>
                    <a:pt x="1470" y="192"/>
                  </a:lnTo>
                  <a:lnTo>
                    <a:pt x="1466" y="196"/>
                  </a:lnTo>
                  <a:lnTo>
                    <a:pt x="1466" y="196"/>
                  </a:lnTo>
                  <a:lnTo>
                    <a:pt x="1466" y="200"/>
                  </a:lnTo>
                  <a:lnTo>
                    <a:pt x="1466" y="200"/>
                  </a:lnTo>
                  <a:lnTo>
                    <a:pt x="1464" y="202"/>
                  </a:lnTo>
                  <a:lnTo>
                    <a:pt x="1464" y="202"/>
                  </a:lnTo>
                  <a:lnTo>
                    <a:pt x="1460" y="208"/>
                  </a:lnTo>
                  <a:lnTo>
                    <a:pt x="1460" y="208"/>
                  </a:lnTo>
                  <a:lnTo>
                    <a:pt x="1458" y="210"/>
                  </a:lnTo>
                  <a:lnTo>
                    <a:pt x="1458" y="210"/>
                  </a:lnTo>
                  <a:lnTo>
                    <a:pt x="1456" y="216"/>
                  </a:lnTo>
                  <a:lnTo>
                    <a:pt x="1456" y="216"/>
                  </a:lnTo>
                  <a:lnTo>
                    <a:pt x="1454" y="216"/>
                  </a:lnTo>
                  <a:lnTo>
                    <a:pt x="1454" y="216"/>
                  </a:lnTo>
                  <a:lnTo>
                    <a:pt x="1450" y="220"/>
                  </a:lnTo>
                  <a:lnTo>
                    <a:pt x="1450" y="220"/>
                  </a:lnTo>
                  <a:lnTo>
                    <a:pt x="1450" y="224"/>
                  </a:lnTo>
                  <a:lnTo>
                    <a:pt x="1448" y="226"/>
                  </a:lnTo>
                  <a:lnTo>
                    <a:pt x="1448" y="226"/>
                  </a:lnTo>
                  <a:lnTo>
                    <a:pt x="1448" y="230"/>
                  </a:lnTo>
                  <a:lnTo>
                    <a:pt x="1448" y="230"/>
                  </a:lnTo>
                  <a:lnTo>
                    <a:pt x="1448" y="232"/>
                  </a:lnTo>
                  <a:lnTo>
                    <a:pt x="1448" y="232"/>
                  </a:lnTo>
                  <a:lnTo>
                    <a:pt x="1446" y="236"/>
                  </a:lnTo>
                  <a:lnTo>
                    <a:pt x="1446" y="236"/>
                  </a:lnTo>
                  <a:lnTo>
                    <a:pt x="1444" y="238"/>
                  </a:lnTo>
                  <a:lnTo>
                    <a:pt x="1444" y="238"/>
                  </a:lnTo>
                  <a:lnTo>
                    <a:pt x="1442" y="240"/>
                  </a:lnTo>
                  <a:lnTo>
                    <a:pt x="1442" y="240"/>
                  </a:lnTo>
                  <a:lnTo>
                    <a:pt x="1440" y="240"/>
                  </a:lnTo>
                  <a:lnTo>
                    <a:pt x="1440" y="240"/>
                  </a:lnTo>
                  <a:lnTo>
                    <a:pt x="1438" y="244"/>
                  </a:lnTo>
                  <a:lnTo>
                    <a:pt x="1438" y="244"/>
                  </a:lnTo>
                  <a:lnTo>
                    <a:pt x="1436" y="246"/>
                  </a:lnTo>
                  <a:lnTo>
                    <a:pt x="1434" y="248"/>
                  </a:lnTo>
                  <a:lnTo>
                    <a:pt x="1434" y="248"/>
                  </a:lnTo>
                  <a:lnTo>
                    <a:pt x="1432" y="252"/>
                  </a:lnTo>
                  <a:lnTo>
                    <a:pt x="1432" y="252"/>
                  </a:lnTo>
                  <a:lnTo>
                    <a:pt x="1430" y="256"/>
                  </a:lnTo>
                  <a:lnTo>
                    <a:pt x="1430" y="256"/>
                  </a:lnTo>
                  <a:lnTo>
                    <a:pt x="1428" y="258"/>
                  </a:lnTo>
                  <a:lnTo>
                    <a:pt x="1428" y="258"/>
                  </a:lnTo>
                  <a:lnTo>
                    <a:pt x="1426" y="260"/>
                  </a:lnTo>
                  <a:lnTo>
                    <a:pt x="1426" y="260"/>
                  </a:lnTo>
                  <a:lnTo>
                    <a:pt x="1424" y="262"/>
                  </a:lnTo>
                  <a:lnTo>
                    <a:pt x="1418" y="272"/>
                  </a:lnTo>
                  <a:lnTo>
                    <a:pt x="1418" y="272"/>
                  </a:lnTo>
                  <a:lnTo>
                    <a:pt x="1416" y="274"/>
                  </a:lnTo>
                  <a:lnTo>
                    <a:pt x="1416" y="274"/>
                  </a:lnTo>
                  <a:lnTo>
                    <a:pt x="1414" y="276"/>
                  </a:lnTo>
                  <a:lnTo>
                    <a:pt x="1414" y="276"/>
                  </a:lnTo>
                  <a:lnTo>
                    <a:pt x="1412" y="280"/>
                  </a:lnTo>
                  <a:lnTo>
                    <a:pt x="1412" y="280"/>
                  </a:lnTo>
                  <a:lnTo>
                    <a:pt x="1412" y="282"/>
                  </a:lnTo>
                  <a:lnTo>
                    <a:pt x="1412" y="282"/>
                  </a:lnTo>
                  <a:lnTo>
                    <a:pt x="1410" y="284"/>
                  </a:lnTo>
                  <a:lnTo>
                    <a:pt x="1410" y="284"/>
                  </a:lnTo>
                  <a:lnTo>
                    <a:pt x="1408" y="286"/>
                  </a:lnTo>
                  <a:lnTo>
                    <a:pt x="1408" y="286"/>
                  </a:lnTo>
                  <a:lnTo>
                    <a:pt x="1406" y="290"/>
                  </a:lnTo>
                  <a:lnTo>
                    <a:pt x="1406" y="290"/>
                  </a:lnTo>
                  <a:lnTo>
                    <a:pt x="1406" y="292"/>
                  </a:lnTo>
                  <a:lnTo>
                    <a:pt x="1406" y="292"/>
                  </a:lnTo>
                  <a:lnTo>
                    <a:pt x="1404" y="294"/>
                  </a:lnTo>
                  <a:lnTo>
                    <a:pt x="1404" y="294"/>
                  </a:lnTo>
                  <a:lnTo>
                    <a:pt x="1402" y="296"/>
                  </a:lnTo>
                  <a:lnTo>
                    <a:pt x="1402" y="296"/>
                  </a:lnTo>
                  <a:lnTo>
                    <a:pt x="1400" y="304"/>
                  </a:lnTo>
                  <a:lnTo>
                    <a:pt x="1400" y="304"/>
                  </a:lnTo>
                  <a:lnTo>
                    <a:pt x="1400" y="306"/>
                  </a:lnTo>
                  <a:lnTo>
                    <a:pt x="1400" y="306"/>
                  </a:lnTo>
                  <a:lnTo>
                    <a:pt x="1398" y="308"/>
                  </a:lnTo>
                  <a:lnTo>
                    <a:pt x="1398" y="308"/>
                  </a:lnTo>
                  <a:lnTo>
                    <a:pt x="1396" y="310"/>
                  </a:lnTo>
                  <a:lnTo>
                    <a:pt x="1396" y="310"/>
                  </a:lnTo>
                  <a:lnTo>
                    <a:pt x="1396" y="312"/>
                  </a:lnTo>
                  <a:lnTo>
                    <a:pt x="1396" y="312"/>
                  </a:lnTo>
                  <a:lnTo>
                    <a:pt x="1394" y="316"/>
                  </a:lnTo>
                  <a:lnTo>
                    <a:pt x="1392" y="318"/>
                  </a:lnTo>
                  <a:lnTo>
                    <a:pt x="1392" y="318"/>
                  </a:lnTo>
                  <a:lnTo>
                    <a:pt x="1392" y="318"/>
                  </a:lnTo>
                  <a:lnTo>
                    <a:pt x="1392" y="318"/>
                  </a:lnTo>
                  <a:lnTo>
                    <a:pt x="1390" y="322"/>
                  </a:lnTo>
                  <a:lnTo>
                    <a:pt x="1390" y="322"/>
                  </a:lnTo>
                  <a:lnTo>
                    <a:pt x="1388" y="326"/>
                  </a:lnTo>
                  <a:lnTo>
                    <a:pt x="1388" y="326"/>
                  </a:lnTo>
                  <a:lnTo>
                    <a:pt x="1388" y="328"/>
                  </a:lnTo>
                  <a:lnTo>
                    <a:pt x="1388" y="328"/>
                  </a:lnTo>
                  <a:lnTo>
                    <a:pt x="1386" y="328"/>
                  </a:lnTo>
                  <a:lnTo>
                    <a:pt x="1386" y="328"/>
                  </a:lnTo>
                  <a:lnTo>
                    <a:pt x="1384" y="332"/>
                  </a:lnTo>
                  <a:lnTo>
                    <a:pt x="1384" y="332"/>
                  </a:lnTo>
                  <a:lnTo>
                    <a:pt x="1382" y="332"/>
                  </a:lnTo>
                  <a:lnTo>
                    <a:pt x="1382" y="332"/>
                  </a:lnTo>
                  <a:lnTo>
                    <a:pt x="1380" y="336"/>
                  </a:lnTo>
                  <a:lnTo>
                    <a:pt x="1380" y="336"/>
                  </a:lnTo>
                  <a:lnTo>
                    <a:pt x="1378" y="338"/>
                  </a:lnTo>
                  <a:lnTo>
                    <a:pt x="1376" y="340"/>
                  </a:lnTo>
                  <a:lnTo>
                    <a:pt x="1376" y="340"/>
                  </a:lnTo>
                  <a:lnTo>
                    <a:pt x="1376" y="342"/>
                  </a:lnTo>
                  <a:lnTo>
                    <a:pt x="1376" y="342"/>
                  </a:lnTo>
                  <a:lnTo>
                    <a:pt x="1374" y="344"/>
                  </a:lnTo>
                  <a:lnTo>
                    <a:pt x="1374" y="344"/>
                  </a:lnTo>
                  <a:lnTo>
                    <a:pt x="1372" y="346"/>
                  </a:lnTo>
                  <a:lnTo>
                    <a:pt x="1372" y="346"/>
                  </a:lnTo>
                  <a:lnTo>
                    <a:pt x="1370" y="348"/>
                  </a:lnTo>
                  <a:lnTo>
                    <a:pt x="1370" y="348"/>
                  </a:lnTo>
                  <a:lnTo>
                    <a:pt x="1368" y="350"/>
                  </a:lnTo>
                  <a:lnTo>
                    <a:pt x="1366" y="352"/>
                  </a:lnTo>
                  <a:lnTo>
                    <a:pt x="1366" y="352"/>
                  </a:lnTo>
                  <a:lnTo>
                    <a:pt x="1364" y="356"/>
                  </a:lnTo>
                  <a:lnTo>
                    <a:pt x="1364" y="356"/>
                  </a:lnTo>
                  <a:lnTo>
                    <a:pt x="1364" y="358"/>
                  </a:lnTo>
                  <a:lnTo>
                    <a:pt x="1364" y="358"/>
                  </a:lnTo>
                  <a:lnTo>
                    <a:pt x="1362" y="360"/>
                  </a:lnTo>
                  <a:lnTo>
                    <a:pt x="1362" y="360"/>
                  </a:lnTo>
                  <a:lnTo>
                    <a:pt x="1360" y="362"/>
                  </a:lnTo>
                  <a:lnTo>
                    <a:pt x="1360" y="362"/>
                  </a:lnTo>
                  <a:lnTo>
                    <a:pt x="1358" y="364"/>
                  </a:lnTo>
                  <a:lnTo>
                    <a:pt x="1358" y="364"/>
                  </a:lnTo>
                  <a:lnTo>
                    <a:pt x="1356" y="364"/>
                  </a:lnTo>
                  <a:lnTo>
                    <a:pt x="1356" y="364"/>
                  </a:lnTo>
                  <a:lnTo>
                    <a:pt x="1354" y="368"/>
                  </a:lnTo>
                  <a:lnTo>
                    <a:pt x="1352" y="370"/>
                  </a:lnTo>
                  <a:lnTo>
                    <a:pt x="1352" y="370"/>
                  </a:lnTo>
                  <a:lnTo>
                    <a:pt x="1350" y="370"/>
                  </a:lnTo>
                  <a:lnTo>
                    <a:pt x="1350" y="370"/>
                  </a:lnTo>
                  <a:lnTo>
                    <a:pt x="1348" y="374"/>
                  </a:lnTo>
                  <a:lnTo>
                    <a:pt x="1348" y="374"/>
                  </a:lnTo>
                  <a:lnTo>
                    <a:pt x="1346" y="376"/>
                  </a:lnTo>
                  <a:lnTo>
                    <a:pt x="1346" y="376"/>
                  </a:lnTo>
                  <a:lnTo>
                    <a:pt x="1346" y="378"/>
                  </a:lnTo>
                  <a:lnTo>
                    <a:pt x="1346" y="378"/>
                  </a:lnTo>
                  <a:lnTo>
                    <a:pt x="1344" y="380"/>
                  </a:lnTo>
                  <a:lnTo>
                    <a:pt x="1344" y="380"/>
                  </a:lnTo>
                  <a:lnTo>
                    <a:pt x="1342" y="384"/>
                  </a:lnTo>
                  <a:lnTo>
                    <a:pt x="1342" y="384"/>
                  </a:lnTo>
                  <a:lnTo>
                    <a:pt x="1340" y="388"/>
                  </a:lnTo>
                  <a:lnTo>
                    <a:pt x="1340" y="388"/>
                  </a:lnTo>
                  <a:lnTo>
                    <a:pt x="1340" y="390"/>
                  </a:lnTo>
                  <a:lnTo>
                    <a:pt x="1340" y="390"/>
                  </a:lnTo>
                  <a:lnTo>
                    <a:pt x="1338" y="392"/>
                  </a:lnTo>
                  <a:lnTo>
                    <a:pt x="1338" y="394"/>
                  </a:lnTo>
                  <a:lnTo>
                    <a:pt x="1338" y="394"/>
                  </a:lnTo>
                  <a:lnTo>
                    <a:pt x="1336" y="396"/>
                  </a:lnTo>
                  <a:lnTo>
                    <a:pt x="1336" y="396"/>
                  </a:lnTo>
                  <a:lnTo>
                    <a:pt x="1334" y="400"/>
                  </a:lnTo>
                  <a:lnTo>
                    <a:pt x="1334" y="400"/>
                  </a:lnTo>
                  <a:lnTo>
                    <a:pt x="1334" y="402"/>
                  </a:lnTo>
                  <a:lnTo>
                    <a:pt x="1334" y="402"/>
                  </a:lnTo>
                  <a:lnTo>
                    <a:pt x="1332" y="404"/>
                  </a:lnTo>
                  <a:lnTo>
                    <a:pt x="1332" y="404"/>
                  </a:lnTo>
                  <a:lnTo>
                    <a:pt x="1330" y="408"/>
                  </a:lnTo>
                  <a:lnTo>
                    <a:pt x="1330" y="408"/>
                  </a:lnTo>
                  <a:lnTo>
                    <a:pt x="1330" y="410"/>
                  </a:lnTo>
                  <a:lnTo>
                    <a:pt x="1330" y="410"/>
                  </a:lnTo>
                  <a:lnTo>
                    <a:pt x="1330" y="412"/>
                  </a:lnTo>
                  <a:lnTo>
                    <a:pt x="1330" y="412"/>
                  </a:lnTo>
                  <a:lnTo>
                    <a:pt x="1328" y="416"/>
                  </a:lnTo>
                  <a:lnTo>
                    <a:pt x="1328" y="416"/>
                  </a:lnTo>
                  <a:lnTo>
                    <a:pt x="1326" y="420"/>
                  </a:lnTo>
                  <a:lnTo>
                    <a:pt x="1326" y="420"/>
                  </a:lnTo>
                  <a:lnTo>
                    <a:pt x="1322" y="422"/>
                  </a:lnTo>
                  <a:lnTo>
                    <a:pt x="1322" y="422"/>
                  </a:lnTo>
                  <a:lnTo>
                    <a:pt x="1322" y="422"/>
                  </a:lnTo>
                  <a:lnTo>
                    <a:pt x="1316" y="426"/>
                  </a:lnTo>
                  <a:lnTo>
                    <a:pt x="1316" y="428"/>
                  </a:lnTo>
                  <a:lnTo>
                    <a:pt x="1316" y="428"/>
                  </a:lnTo>
                  <a:lnTo>
                    <a:pt x="1312" y="432"/>
                  </a:lnTo>
                  <a:lnTo>
                    <a:pt x="1312" y="432"/>
                  </a:lnTo>
                  <a:lnTo>
                    <a:pt x="1310" y="436"/>
                  </a:lnTo>
                  <a:lnTo>
                    <a:pt x="1308" y="440"/>
                  </a:lnTo>
                  <a:lnTo>
                    <a:pt x="1308" y="440"/>
                  </a:lnTo>
                  <a:lnTo>
                    <a:pt x="1308" y="444"/>
                  </a:lnTo>
                  <a:lnTo>
                    <a:pt x="1308" y="444"/>
                  </a:lnTo>
                  <a:lnTo>
                    <a:pt x="1306" y="446"/>
                  </a:lnTo>
                  <a:lnTo>
                    <a:pt x="1306" y="446"/>
                  </a:lnTo>
                  <a:lnTo>
                    <a:pt x="1304" y="448"/>
                  </a:lnTo>
                  <a:lnTo>
                    <a:pt x="1304" y="448"/>
                  </a:lnTo>
                  <a:lnTo>
                    <a:pt x="1302" y="452"/>
                  </a:lnTo>
                  <a:lnTo>
                    <a:pt x="1302" y="452"/>
                  </a:lnTo>
                  <a:lnTo>
                    <a:pt x="1300" y="454"/>
                  </a:lnTo>
                  <a:lnTo>
                    <a:pt x="1300" y="454"/>
                  </a:lnTo>
                  <a:lnTo>
                    <a:pt x="1298" y="460"/>
                  </a:lnTo>
                  <a:lnTo>
                    <a:pt x="1298" y="460"/>
                  </a:lnTo>
                  <a:lnTo>
                    <a:pt x="1298" y="462"/>
                  </a:lnTo>
                  <a:lnTo>
                    <a:pt x="1298" y="462"/>
                  </a:lnTo>
                  <a:lnTo>
                    <a:pt x="1296" y="464"/>
                  </a:lnTo>
                  <a:lnTo>
                    <a:pt x="1296" y="464"/>
                  </a:lnTo>
                  <a:lnTo>
                    <a:pt x="1296" y="466"/>
                  </a:lnTo>
                  <a:lnTo>
                    <a:pt x="1296" y="466"/>
                  </a:lnTo>
                  <a:lnTo>
                    <a:pt x="1292" y="470"/>
                  </a:lnTo>
                  <a:lnTo>
                    <a:pt x="1292" y="470"/>
                  </a:lnTo>
                  <a:lnTo>
                    <a:pt x="1290" y="472"/>
                  </a:lnTo>
                  <a:lnTo>
                    <a:pt x="1288" y="474"/>
                  </a:lnTo>
                  <a:lnTo>
                    <a:pt x="1288" y="474"/>
                  </a:lnTo>
                  <a:lnTo>
                    <a:pt x="1286" y="474"/>
                  </a:lnTo>
                  <a:lnTo>
                    <a:pt x="1286" y="474"/>
                  </a:lnTo>
                  <a:lnTo>
                    <a:pt x="1284" y="476"/>
                  </a:lnTo>
                  <a:lnTo>
                    <a:pt x="1284" y="476"/>
                  </a:lnTo>
                  <a:lnTo>
                    <a:pt x="1282" y="480"/>
                  </a:lnTo>
                  <a:lnTo>
                    <a:pt x="1282" y="480"/>
                  </a:lnTo>
                  <a:lnTo>
                    <a:pt x="1280" y="482"/>
                  </a:lnTo>
                  <a:lnTo>
                    <a:pt x="1280" y="482"/>
                  </a:lnTo>
                  <a:lnTo>
                    <a:pt x="1278" y="486"/>
                  </a:lnTo>
                  <a:lnTo>
                    <a:pt x="1278" y="486"/>
                  </a:lnTo>
                  <a:lnTo>
                    <a:pt x="1278" y="488"/>
                  </a:lnTo>
                  <a:lnTo>
                    <a:pt x="1278" y="488"/>
                  </a:lnTo>
                  <a:lnTo>
                    <a:pt x="1276" y="488"/>
                  </a:lnTo>
                  <a:lnTo>
                    <a:pt x="1276" y="488"/>
                  </a:lnTo>
                  <a:lnTo>
                    <a:pt x="1274" y="490"/>
                  </a:lnTo>
                  <a:lnTo>
                    <a:pt x="1274" y="492"/>
                  </a:lnTo>
                  <a:lnTo>
                    <a:pt x="1274" y="492"/>
                  </a:lnTo>
                  <a:lnTo>
                    <a:pt x="1272" y="502"/>
                  </a:lnTo>
                  <a:lnTo>
                    <a:pt x="1272" y="502"/>
                  </a:lnTo>
                  <a:lnTo>
                    <a:pt x="1270" y="504"/>
                  </a:lnTo>
                  <a:lnTo>
                    <a:pt x="1270" y="504"/>
                  </a:lnTo>
                  <a:lnTo>
                    <a:pt x="1268" y="506"/>
                  </a:lnTo>
                  <a:lnTo>
                    <a:pt x="1268" y="506"/>
                  </a:lnTo>
                  <a:lnTo>
                    <a:pt x="1266" y="508"/>
                  </a:lnTo>
                  <a:lnTo>
                    <a:pt x="1266" y="508"/>
                  </a:lnTo>
                  <a:lnTo>
                    <a:pt x="1266" y="512"/>
                  </a:lnTo>
                  <a:lnTo>
                    <a:pt x="1266" y="512"/>
                  </a:lnTo>
                  <a:lnTo>
                    <a:pt x="1264" y="516"/>
                  </a:lnTo>
                  <a:lnTo>
                    <a:pt x="1264" y="516"/>
                  </a:lnTo>
                  <a:lnTo>
                    <a:pt x="1262" y="516"/>
                  </a:lnTo>
                  <a:lnTo>
                    <a:pt x="1262" y="516"/>
                  </a:lnTo>
                  <a:lnTo>
                    <a:pt x="1260" y="520"/>
                  </a:lnTo>
                  <a:lnTo>
                    <a:pt x="1260" y="520"/>
                  </a:lnTo>
                  <a:lnTo>
                    <a:pt x="1258" y="520"/>
                  </a:lnTo>
                  <a:lnTo>
                    <a:pt x="1258" y="520"/>
                  </a:lnTo>
                  <a:lnTo>
                    <a:pt x="1258" y="522"/>
                  </a:lnTo>
                  <a:lnTo>
                    <a:pt x="1258" y="522"/>
                  </a:lnTo>
                  <a:lnTo>
                    <a:pt x="1254" y="524"/>
                  </a:lnTo>
                  <a:lnTo>
                    <a:pt x="1254" y="524"/>
                  </a:lnTo>
                  <a:lnTo>
                    <a:pt x="1252" y="526"/>
                  </a:lnTo>
                  <a:lnTo>
                    <a:pt x="1252" y="526"/>
                  </a:lnTo>
                  <a:lnTo>
                    <a:pt x="1250" y="530"/>
                  </a:lnTo>
                  <a:lnTo>
                    <a:pt x="1250" y="530"/>
                  </a:lnTo>
                  <a:lnTo>
                    <a:pt x="1248" y="532"/>
                  </a:lnTo>
                  <a:lnTo>
                    <a:pt x="1248" y="532"/>
                  </a:lnTo>
                  <a:lnTo>
                    <a:pt x="1246" y="534"/>
                  </a:lnTo>
                  <a:lnTo>
                    <a:pt x="1246" y="534"/>
                  </a:lnTo>
                  <a:lnTo>
                    <a:pt x="1244" y="536"/>
                  </a:lnTo>
                  <a:lnTo>
                    <a:pt x="1244" y="536"/>
                  </a:lnTo>
                  <a:lnTo>
                    <a:pt x="1244" y="538"/>
                  </a:lnTo>
                  <a:lnTo>
                    <a:pt x="1244" y="538"/>
                  </a:lnTo>
                  <a:lnTo>
                    <a:pt x="1242" y="542"/>
                  </a:lnTo>
                  <a:lnTo>
                    <a:pt x="1242" y="542"/>
                  </a:lnTo>
                  <a:lnTo>
                    <a:pt x="1240" y="544"/>
                  </a:lnTo>
                  <a:lnTo>
                    <a:pt x="1240" y="544"/>
                  </a:lnTo>
                  <a:lnTo>
                    <a:pt x="1238" y="546"/>
                  </a:lnTo>
                  <a:lnTo>
                    <a:pt x="1238" y="546"/>
                  </a:lnTo>
                  <a:lnTo>
                    <a:pt x="1236" y="548"/>
                  </a:lnTo>
                  <a:lnTo>
                    <a:pt x="1236" y="548"/>
                  </a:lnTo>
                  <a:lnTo>
                    <a:pt x="1234" y="552"/>
                  </a:lnTo>
                  <a:lnTo>
                    <a:pt x="1234" y="552"/>
                  </a:lnTo>
                  <a:lnTo>
                    <a:pt x="1234" y="554"/>
                  </a:lnTo>
                  <a:lnTo>
                    <a:pt x="1230" y="558"/>
                  </a:lnTo>
                  <a:lnTo>
                    <a:pt x="1230" y="558"/>
                  </a:lnTo>
                  <a:lnTo>
                    <a:pt x="1228" y="560"/>
                  </a:lnTo>
                  <a:lnTo>
                    <a:pt x="1228" y="560"/>
                  </a:lnTo>
                  <a:lnTo>
                    <a:pt x="1226" y="562"/>
                  </a:lnTo>
                  <a:lnTo>
                    <a:pt x="1226" y="562"/>
                  </a:lnTo>
                  <a:lnTo>
                    <a:pt x="1224" y="564"/>
                  </a:lnTo>
                  <a:lnTo>
                    <a:pt x="1224" y="564"/>
                  </a:lnTo>
                  <a:lnTo>
                    <a:pt x="1222" y="568"/>
                  </a:lnTo>
                  <a:lnTo>
                    <a:pt x="1222" y="568"/>
                  </a:lnTo>
                  <a:lnTo>
                    <a:pt x="1222" y="570"/>
                  </a:lnTo>
                  <a:lnTo>
                    <a:pt x="1222" y="570"/>
                  </a:lnTo>
                  <a:lnTo>
                    <a:pt x="1220" y="572"/>
                  </a:lnTo>
                  <a:lnTo>
                    <a:pt x="1218" y="574"/>
                  </a:lnTo>
                  <a:lnTo>
                    <a:pt x="1218" y="574"/>
                  </a:lnTo>
                  <a:lnTo>
                    <a:pt x="1216" y="576"/>
                  </a:lnTo>
                  <a:lnTo>
                    <a:pt x="1216" y="576"/>
                  </a:lnTo>
                  <a:lnTo>
                    <a:pt x="1214" y="580"/>
                  </a:lnTo>
                  <a:lnTo>
                    <a:pt x="1214" y="580"/>
                  </a:lnTo>
                  <a:lnTo>
                    <a:pt x="1214" y="582"/>
                  </a:lnTo>
                  <a:lnTo>
                    <a:pt x="1214" y="582"/>
                  </a:lnTo>
                  <a:lnTo>
                    <a:pt x="1212" y="586"/>
                  </a:lnTo>
                  <a:lnTo>
                    <a:pt x="1212" y="586"/>
                  </a:lnTo>
                  <a:lnTo>
                    <a:pt x="1212" y="588"/>
                  </a:lnTo>
                  <a:lnTo>
                    <a:pt x="1210" y="590"/>
                  </a:lnTo>
                  <a:lnTo>
                    <a:pt x="1210" y="590"/>
                  </a:lnTo>
                  <a:lnTo>
                    <a:pt x="1208" y="592"/>
                  </a:lnTo>
                  <a:lnTo>
                    <a:pt x="1208" y="592"/>
                  </a:lnTo>
                  <a:lnTo>
                    <a:pt x="1206" y="594"/>
                  </a:lnTo>
                  <a:lnTo>
                    <a:pt x="1206" y="594"/>
                  </a:lnTo>
                  <a:lnTo>
                    <a:pt x="1204" y="598"/>
                  </a:lnTo>
                  <a:lnTo>
                    <a:pt x="1204" y="598"/>
                  </a:lnTo>
                  <a:lnTo>
                    <a:pt x="1202" y="600"/>
                  </a:lnTo>
                  <a:lnTo>
                    <a:pt x="1202" y="600"/>
                  </a:lnTo>
                  <a:lnTo>
                    <a:pt x="1202" y="602"/>
                  </a:lnTo>
                  <a:lnTo>
                    <a:pt x="1202" y="602"/>
                  </a:lnTo>
                  <a:lnTo>
                    <a:pt x="1200" y="606"/>
                  </a:lnTo>
                  <a:lnTo>
                    <a:pt x="1200" y="606"/>
                  </a:lnTo>
                  <a:lnTo>
                    <a:pt x="1200" y="608"/>
                  </a:lnTo>
                  <a:lnTo>
                    <a:pt x="1200" y="608"/>
                  </a:lnTo>
                  <a:lnTo>
                    <a:pt x="1198" y="612"/>
                  </a:lnTo>
                  <a:lnTo>
                    <a:pt x="1198" y="612"/>
                  </a:lnTo>
                  <a:lnTo>
                    <a:pt x="1198" y="614"/>
                  </a:lnTo>
                  <a:lnTo>
                    <a:pt x="1198" y="614"/>
                  </a:lnTo>
                  <a:lnTo>
                    <a:pt x="1198" y="616"/>
                  </a:lnTo>
                  <a:lnTo>
                    <a:pt x="1198" y="616"/>
                  </a:lnTo>
                  <a:lnTo>
                    <a:pt x="1196" y="618"/>
                  </a:lnTo>
                  <a:lnTo>
                    <a:pt x="1196" y="618"/>
                  </a:lnTo>
                  <a:lnTo>
                    <a:pt x="1192" y="622"/>
                  </a:lnTo>
                  <a:lnTo>
                    <a:pt x="1192" y="622"/>
                  </a:lnTo>
                  <a:lnTo>
                    <a:pt x="1190" y="626"/>
                  </a:lnTo>
                  <a:lnTo>
                    <a:pt x="1190" y="626"/>
                  </a:lnTo>
                  <a:lnTo>
                    <a:pt x="1188" y="628"/>
                  </a:lnTo>
                  <a:lnTo>
                    <a:pt x="1188" y="628"/>
                  </a:lnTo>
                  <a:lnTo>
                    <a:pt x="1188" y="630"/>
                  </a:lnTo>
                  <a:lnTo>
                    <a:pt x="1188" y="630"/>
                  </a:lnTo>
                  <a:lnTo>
                    <a:pt x="1186" y="632"/>
                  </a:lnTo>
                  <a:lnTo>
                    <a:pt x="1186" y="632"/>
                  </a:lnTo>
                  <a:lnTo>
                    <a:pt x="1184" y="636"/>
                  </a:lnTo>
                  <a:lnTo>
                    <a:pt x="1184" y="636"/>
                  </a:lnTo>
                  <a:lnTo>
                    <a:pt x="1182" y="638"/>
                  </a:lnTo>
                  <a:lnTo>
                    <a:pt x="1182" y="638"/>
                  </a:lnTo>
                  <a:lnTo>
                    <a:pt x="1178" y="642"/>
                  </a:lnTo>
                  <a:lnTo>
                    <a:pt x="1178" y="642"/>
                  </a:lnTo>
                  <a:lnTo>
                    <a:pt x="1176" y="644"/>
                  </a:lnTo>
                  <a:lnTo>
                    <a:pt x="1174" y="644"/>
                  </a:lnTo>
                  <a:lnTo>
                    <a:pt x="1174" y="644"/>
                  </a:lnTo>
                  <a:lnTo>
                    <a:pt x="1174" y="646"/>
                  </a:lnTo>
                  <a:lnTo>
                    <a:pt x="1174" y="646"/>
                  </a:lnTo>
                  <a:lnTo>
                    <a:pt x="1168" y="648"/>
                  </a:lnTo>
                  <a:lnTo>
                    <a:pt x="1168" y="650"/>
                  </a:lnTo>
                  <a:lnTo>
                    <a:pt x="1168" y="650"/>
                  </a:lnTo>
                  <a:lnTo>
                    <a:pt x="1164" y="652"/>
                  </a:lnTo>
                  <a:lnTo>
                    <a:pt x="1164" y="652"/>
                  </a:lnTo>
                  <a:lnTo>
                    <a:pt x="1164" y="654"/>
                  </a:lnTo>
                  <a:lnTo>
                    <a:pt x="1164" y="654"/>
                  </a:lnTo>
                  <a:lnTo>
                    <a:pt x="1160" y="658"/>
                  </a:lnTo>
                  <a:lnTo>
                    <a:pt x="1160" y="658"/>
                  </a:lnTo>
                  <a:lnTo>
                    <a:pt x="1160" y="660"/>
                  </a:lnTo>
                  <a:lnTo>
                    <a:pt x="1160" y="660"/>
                  </a:lnTo>
                  <a:lnTo>
                    <a:pt x="1158" y="662"/>
                  </a:lnTo>
                  <a:lnTo>
                    <a:pt x="1158" y="662"/>
                  </a:lnTo>
                  <a:lnTo>
                    <a:pt x="1156" y="666"/>
                  </a:lnTo>
                  <a:lnTo>
                    <a:pt x="1156" y="666"/>
                  </a:lnTo>
                  <a:lnTo>
                    <a:pt x="1156" y="668"/>
                  </a:lnTo>
                  <a:lnTo>
                    <a:pt x="1156" y="668"/>
                  </a:lnTo>
                  <a:lnTo>
                    <a:pt x="1154" y="674"/>
                  </a:lnTo>
                  <a:lnTo>
                    <a:pt x="1154" y="674"/>
                  </a:lnTo>
                  <a:lnTo>
                    <a:pt x="1152" y="674"/>
                  </a:lnTo>
                  <a:lnTo>
                    <a:pt x="1152" y="674"/>
                  </a:lnTo>
                  <a:lnTo>
                    <a:pt x="1152" y="676"/>
                  </a:lnTo>
                  <a:lnTo>
                    <a:pt x="1152" y="680"/>
                  </a:lnTo>
                  <a:lnTo>
                    <a:pt x="1152" y="680"/>
                  </a:lnTo>
                  <a:lnTo>
                    <a:pt x="1154" y="682"/>
                  </a:lnTo>
                  <a:lnTo>
                    <a:pt x="1156" y="682"/>
                  </a:lnTo>
                  <a:lnTo>
                    <a:pt x="1156" y="684"/>
                  </a:lnTo>
                  <a:lnTo>
                    <a:pt x="1156" y="684"/>
                  </a:lnTo>
                  <a:lnTo>
                    <a:pt x="1162" y="684"/>
                  </a:lnTo>
                  <a:lnTo>
                    <a:pt x="1162" y="684"/>
                  </a:lnTo>
                  <a:lnTo>
                    <a:pt x="1164" y="684"/>
                  </a:lnTo>
                  <a:lnTo>
                    <a:pt x="1164" y="684"/>
                  </a:lnTo>
                  <a:lnTo>
                    <a:pt x="1168" y="684"/>
                  </a:lnTo>
                  <a:lnTo>
                    <a:pt x="1170" y="684"/>
                  </a:lnTo>
                  <a:lnTo>
                    <a:pt x="1170" y="684"/>
                  </a:lnTo>
                  <a:lnTo>
                    <a:pt x="1174" y="684"/>
                  </a:lnTo>
                  <a:lnTo>
                    <a:pt x="1174" y="684"/>
                  </a:lnTo>
                  <a:lnTo>
                    <a:pt x="1176" y="682"/>
                  </a:lnTo>
                  <a:lnTo>
                    <a:pt x="1176" y="682"/>
                  </a:lnTo>
                  <a:lnTo>
                    <a:pt x="1176" y="684"/>
                  </a:lnTo>
                  <a:lnTo>
                    <a:pt x="1176" y="684"/>
                  </a:lnTo>
                  <a:lnTo>
                    <a:pt x="1182" y="684"/>
                  </a:lnTo>
                  <a:lnTo>
                    <a:pt x="1182" y="684"/>
                  </a:lnTo>
                  <a:lnTo>
                    <a:pt x="1188" y="684"/>
                  </a:lnTo>
                  <a:lnTo>
                    <a:pt x="1188" y="684"/>
                  </a:lnTo>
                  <a:lnTo>
                    <a:pt x="1188" y="684"/>
                  </a:lnTo>
                  <a:lnTo>
                    <a:pt x="1188" y="684"/>
                  </a:lnTo>
                  <a:lnTo>
                    <a:pt x="1188" y="684"/>
                  </a:lnTo>
                  <a:lnTo>
                    <a:pt x="1194" y="686"/>
                  </a:lnTo>
                  <a:lnTo>
                    <a:pt x="1194" y="686"/>
                  </a:lnTo>
                  <a:lnTo>
                    <a:pt x="1196" y="686"/>
                  </a:lnTo>
                  <a:lnTo>
                    <a:pt x="1196" y="686"/>
                  </a:lnTo>
                  <a:lnTo>
                    <a:pt x="1200" y="688"/>
                  </a:lnTo>
                  <a:lnTo>
                    <a:pt x="1200" y="688"/>
                  </a:lnTo>
                  <a:lnTo>
                    <a:pt x="1204" y="686"/>
                  </a:lnTo>
                  <a:lnTo>
                    <a:pt x="1204" y="686"/>
                  </a:lnTo>
                  <a:lnTo>
                    <a:pt x="1206" y="686"/>
                  </a:lnTo>
                  <a:lnTo>
                    <a:pt x="1206" y="686"/>
                  </a:lnTo>
                  <a:lnTo>
                    <a:pt x="1210" y="686"/>
                  </a:lnTo>
                  <a:lnTo>
                    <a:pt x="1210" y="686"/>
                  </a:lnTo>
                  <a:lnTo>
                    <a:pt x="1212" y="686"/>
                  </a:lnTo>
                  <a:lnTo>
                    <a:pt x="1212" y="686"/>
                  </a:lnTo>
                  <a:lnTo>
                    <a:pt x="1216" y="688"/>
                  </a:lnTo>
                  <a:lnTo>
                    <a:pt x="1216" y="688"/>
                  </a:lnTo>
                  <a:lnTo>
                    <a:pt x="1222" y="686"/>
                  </a:lnTo>
                  <a:lnTo>
                    <a:pt x="1222" y="686"/>
                  </a:lnTo>
                  <a:lnTo>
                    <a:pt x="1222" y="686"/>
                  </a:lnTo>
                  <a:lnTo>
                    <a:pt x="1222" y="686"/>
                  </a:lnTo>
                  <a:lnTo>
                    <a:pt x="1228" y="684"/>
                  </a:lnTo>
                  <a:lnTo>
                    <a:pt x="1228" y="684"/>
                  </a:lnTo>
                  <a:lnTo>
                    <a:pt x="1228" y="686"/>
                  </a:lnTo>
                  <a:lnTo>
                    <a:pt x="1228" y="686"/>
                  </a:lnTo>
                  <a:lnTo>
                    <a:pt x="1232" y="686"/>
                  </a:lnTo>
                  <a:lnTo>
                    <a:pt x="1232" y="686"/>
                  </a:lnTo>
                  <a:lnTo>
                    <a:pt x="1236" y="686"/>
                  </a:lnTo>
                  <a:lnTo>
                    <a:pt x="1236" y="686"/>
                  </a:lnTo>
                  <a:lnTo>
                    <a:pt x="1238" y="686"/>
                  </a:lnTo>
                  <a:lnTo>
                    <a:pt x="1238" y="686"/>
                  </a:lnTo>
                  <a:lnTo>
                    <a:pt x="1242" y="686"/>
                  </a:lnTo>
                  <a:lnTo>
                    <a:pt x="1242" y="686"/>
                  </a:lnTo>
                  <a:lnTo>
                    <a:pt x="1244" y="686"/>
                  </a:lnTo>
                  <a:lnTo>
                    <a:pt x="1244" y="686"/>
                  </a:lnTo>
                  <a:lnTo>
                    <a:pt x="1248" y="688"/>
                  </a:lnTo>
                  <a:lnTo>
                    <a:pt x="1248" y="688"/>
                  </a:lnTo>
                  <a:lnTo>
                    <a:pt x="1250" y="688"/>
                  </a:lnTo>
                  <a:lnTo>
                    <a:pt x="1250" y="688"/>
                  </a:lnTo>
                  <a:lnTo>
                    <a:pt x="1252" y="688"/>
                  </a:lnTo>
                  <a:lnTo>
                    <a:pt x="1252" y="688"/>
                  </a:lnTo>
                  <a:lnTo>
                    <a:pt x="1258" y="688"/>
                  </a:lnTo>
                  <a:lnTo>
                    <a:pt x="1258" y="688"/>
                  </a:lnTo>
                  <a:lnTo>
                    <a:pt x="1258" y="688"/>
                  </a:lnTo>
                  <a:lnTo>
                    <a:pt x="1260" y="688"/>
                  </a:lnTo>
                  <a:lnTo>
                    <a:pt x="1260" y="688"/>
                  </a:lnTo>
                  <a:lnTo>
                    <a:pt x="1268" y="688"/>
                  </a:lnTo>
                  <a:lnTo>
                    <a:pt x="1268" y="688"/>
                  </a:lnTo>
                  <a:lnTo>
                    <a:pt x="1272" y="688"/>
                  </a:lnTo>
                  <a:lnTo>
                    <a:pt x="1274" y="688"/>
                  </a:lnTo>
                  <a:lnTo>
                    <a:pt x="1274" y="688"/>
                  </a:lnTo>
                  <a:lnTo>
                    <a:pt x="1278" y="688"/>
                  </a:lnTo>
                  <a:lnTo>
                    <a:pt x="1280" y="688"/>
                  </a:lnTo>
                  <a:lnTo>
                    <a:pt x="1280" y="688"/>
                  </a:lnTo>
                  <a:lnTo>
                    <a:pt x="1282" y="690"/>
                  </a:lnTo>
                  <a:lnTo>
                    <a:pt x="1282" y="690"/>
                  </a:lnTo>
                  <a:lnTo>
                    <a:pt x="1286" y="690"/>
                  </a:lnTo>
                  <a:lnTo>
                    <a:pt x="1286" y="690"/>
                  </a:lnTo>
                  <a:lnTo>
                    <a:pt x="1288" y="690"/>
                  </a:lnTo>
                  <a:lnTo>
                    <a:pt x="1288" y="690"/>
                  </a:lnTo>
                  <a:lnTo>
                    <a:pt x="1290" y="692"/>
                  </a:lnTo>
                  <a:lnTo>
                    <a:pt x="1296" y="692"/>
                  </a:lnTo>
                  <a:lnTo>
                    <a:pt x="1296" y="692"/>
                  </a:lnTo>
                  <a:lnTo>
                    <a:pt x="1300" y="692"/>
                  </a:lnTo>
                  <a:lnTo>
                    <a:pt x="1300" y="692"/>
                  </a:lnTo>
                  <a:lnTo>
                    <a:pt x="1302" y="692"/>
                  </a:lnTo>
                  <a:lnTo>
                    <a:pt x="1302" y="692"/>
                  </a:lnTo>
                  <a:lnTo>
                    <a:pt x="1312" y="692"/>
                  </a:lnTo>
                  <a:lnTo>
                    <a:pt x="1312" y="692"/>
                  </a:lnTo>
                  <a:lnTo>
                    <a:pt x="1314" y="692"/>
                  </a:lnTo>
                  <a:lnTo>
                    <a:pt x="1314" y="692"/>
                  </a:lnTo>
                  <a:lnTo>
                    <a:pt x="1316" y="692"/>
                  </a:lnTo>
                  <a:lnTo>
                    <a:pt x="1316" y="692"/>
                  </a:lnTo>
                  <a:lnTo>
                    <a:pt x="1320" y="692"/>
                  </a:lnTo>
                  <a:lnTo>
                    <a:pt x="1330" y="690"/>
                  </a:lnTo>
                  <a:lnTo>
                    <a:pt x="1330" y="690"/>
                  </a:lnTo>
                  <a:lnTo>
                    <a:pt x="1332" y="692"/>
                  </a:lnTo>
                  <a:lnTo>
                    <a:pt x="1332" y="692"/>
                  </a:lnTo>
                  <a:lnTo>
                    <a:pt x="1336" y="692"/>
                  </a:lnTo>
                  <a:lnTo>
                    <a:pt x="1336" y="692"/>
                  </a:lnTo>
                  <a:lnTo>
                    <a:pt x="1340" y="690"/>
                  </a:lnTo>
                  <a:lnTo>
                    <a:pt x="1340" y="690"/>
                  </a:lnTo>
                  <a:lnTo>
                    <a:pt x="1340" y="690"/>
                  </a:lnTo>
                  <a:lnTo>
                    <a:pt x="1340" y="690"/>
                  </a:lnTo>
                  <a:lnTo>
                    <a:pt x="1344" y="690"/>
                  </a:lnTo>
                  <a:lnTo>
                    <a:pt x="1344" y="690"/>
                  </a:lnTo>
                  <a:lnTo>
                    <a:pt x="1346" y="692"/>
                  </a:lnTo>
                  <a:lnTo>
                    <a:pt x="1346" y="692"/>
                  </a:lnTo>
                  <a:lnTo>
                    <a:pt x="1350" y="692"/>
                  </a:lnTo>
                  <a:lnTo>
                    <a:pt x="1354" y="692"/>
                  </a:lnTo>
                  <a:lnTo>
                    <a:pt x="1354" y="692"/>
                  </a:lnTo>
                  <a:lnTo>
                    <a:pt x="1358" y="692"/>
                  </a:lnTo>
                  <a:lnTo>
                    <a:pt x="1358" y="692"/>
                  </a:lnTo>
                  <a:lnTo>
                    <a:pt x="1358" y="692"/>
                  </a:lnTo>
                  <a:lnTo>
                    <a:pt x="1358" y="692"/>
                  </a:lnTo>
                  <a:lnTo>
                    <a:pt x="1364" y="690"/>
                  </a:lnTo>
                  <a:lnTo>
                    <a:pt x="1364" y="690"/>
                  </a:lnTo>
                  <a:lnTo>
                    <a:pt x="1364" y="690"/>
                  </a:lnTo>
                  <a:lnTo>
                    <a:pt x="1364" y="690"/>
                  </a:lnTo>
                  <a:lnTo>
                    <a:pt x="1366" y="690"/>
                  </a:lnTo>
                  <a:lnTo>
                    <a:pt x="1366" y="690"/>
                  </a:lnTo>
                  <a:lnTo>
                    <a:pt x="1368" y="692"/>
                  </a:lnTo>
                  <a:lnTo>
                    <a:pt x="1372" y="692"/>
                  </a:lnTo>
                  <a:lnTo>
                    <a:pt x="1372" y="692"/>
                  </a:lnTo>
                  <a:lnTo>
                    <a:pt x="1376" y="692"/>
                  </a:lnTo>
                  <a:lnTo>
                    <a:pt x="1380" y="692"/>
                  </a:lnTo>
                  <a:lnTo>
                    <a:pt x="1380" y="692"/>
                  </a:lnTo>
                  <a:lnTo>
                    <a:pt x="1382" y="692"/>
                  </a:lnTo>
                  <a:lnTo>
                    <a:pt x="1382" y="692"/>
                  </a:lnTo>
                  <a:lnTo>
                    <a:pt x="1384" y="692"/>
                  </a:lnTo>
                  <a:lnTo>
                    <a:pt x="1384" y="692"/>
                  </a:lnTo>
                  <a:lnTo>
                    <a:pt x="1386" y="696"/>
                  </a:lnTo>
                  <a:lnTo>
                    <a:pt x="1386" y="696"/>
                  </a:lnTo>
                  <a:lnTo>
                    <a:pt x="1384" y="702"/>
                  </a:lnTo>
                  <a:lnTo>
                    <a:pt x="1384" y="702"/>
                  </a:lnTo>
                  <a:lnTo>
                    <a:pt x="1384" y="706"/>
                  </a:lnTo>
                  <a:lnTo>
                    <a:pt x="1382" y="706"/>
                  </a:lnTo>
                  <a:lnTo>
                    <a:pt x="1382" y="706"/>
                  </a:lnTo>
                  <a:lnTo>
                    <a:pt x="1382" y="710"/>
                  </a:lnTo>
                  <a:lnTo>
                    <a:pt x="1382" y="710"/>
                  </a:lnTo>
                  <a:lnTo>
                    <a:pt x="1380" y="712"/>
                  </a:lnTo>
                  <a:lnTo>
                    <a:pt x="1380" y="712"/>
                  </a:lnTo>
                  <a:lnTo>
                    <a:pt x="1380" y="714"/>
                  </a:lnTo>
                  <a:lnTo>
                    <a:pt x="1380" y="714"/>
                  </a:lnTo>
                  <a:lnTo>
                    <a:pt x="1378" y="718"/>
                  </a:lnTo>
                  <a:lnTo>
                    <a:pt x="1378" y="720"/>
                  </a:lnTo>
                  <a:lnTo>
                    <a:pt x="1378" y="720"/>
                  </a:lnTo>
                  <a:lnTo>
                    <a:pt x="1376" y="722"/>
                  </a:lnTo>
                  <a:lnTo>
                    <a:pt x="1376" y="722"/>
                  </a:lnTo>
                  <a:lnTo>
                    <a:pt x="1376" y="724"/>
                  </a:lnTo>
                  <a:lnTo>
                    <a:pt x="1376" y="724"/>
                  </a:lnTo>
                  <a:lnTo>
                    <a:pt x="1374" y="728"/>
                  </a:lnTo>
                  <a:lnTo>
                    <a:pt x="1374" y="728"/>
                  </a:lnTo>
                  <a:lnTo>
                    <a:pt x="1374" y="730"/>
                  </a:lnTo>
                  <a:lnTo>
                    <a:pt x="1374" y="730"/>
                  </a:lnTo>
                  <a:lnTo>
                    <a:pt x="1372" y="734"/>
                  </a:lnTo>
                  <a:lnTo>
                    <a:pt x="1372" y="734"/>
                  </a:lnTo>
                  <a:lnTo>
                    <a:pt x="1372" y="740"/>
                  </a:lnTo>
                  <a:lnTo>
                    <a:pt x="1372" y="740"/>
                  </a:lnTo>
                  <a:lnTo>
                    <a:pt x="1372" y="744"/>
                  </a:lnTo>
                  <a:lnTo>
                    <a:pt x="1372" y="744"/>
                  </a:lnTo>
                  <a:lnTo>
                    <a:pt x="1372" y="744"/>
                  </a:lnTo>
                  <a:lnTo>
                    <a:pt x="1372" y="744"/>
                  </a:lnTo>
                  <a:lnTo>
                    <a:pt x="1370" y="750"/>
                  </a:lnTo>
                  <a:lnTo>
                    <a:pt x="1370" y="750"/>
                  </a:lnTo>
                  <a:lnTo>
                    <a:pt x="1370" y="754"/>
                  </a:lnTo>
                  <a:lnTo>
                    <a:pt x="1370" y="754"/>
                  </a:lnTo>
                  <a:lnTo>
                    <a:pt x="1370" y="756"/>
                  </a:lnTo>
                  <a:lnTo>
                    <a:pt x="1370" y="756"/>
                  </a:lnTo>
                  <a:lnTo>
                    <a:pt x="1368" y="758"/>
                  </a:lnTo>
                  <a:lnTo>
                    <a:pt x="1368" y="758"/>
                  </a:lnTo>
                  <a:lnTo>
                    <a:pt x="1368" y="760"/>
                  </a:lnTo>
                  <a:lnTo>
                    <a:pt x="1368" y="760"/>
                  </a:lnTo>
                  <a:lnTo>
                    <a:pt x="1368" y="762"/>
                  </a:lnTo>
                  <a:lnTo>
                    <a:pt x="1368" y="762"/>
                  </a:lnTo>
                  <a:lnTo>
                    <a:pt x="1366" y="766"/>
                  </a:lnTo>
                  <a:lnTo>
                    <a:pt x="1366" y="766"/>
                  </a:lnTo>
                  <a:lnTo>
                    <a:pt x="1364" y="768"/>
                  </a:lnTo>
                  <a:lnTo>
                    <a:pt x="1364" y="768"/>
                  </a:lnTo>
                  <a:lnTo>
                    <a:pt x="1364" y="770"/>
                  </a:lnTo>
                  <a:lnTo>
                    <a:pt x="1364" y="770"/>
                  </a:lnTo>
                  <a:lnTo>
                    <a:pt x="1364" y="774"/>
                  </a:lnTo>
                  <a:lnTo>
                    <a:pt x="1364" y="774"/>
                  </a:lnTo>
                  <a:lnTo>
                    <a:pt x="1362" y="776"/>
                  </a:lnTo>
                  <a:lnTo>
                    <a:pt x="1362" y="776"/>
                  </a:lnTo>
                  <a:lnTo>
                    <a:pt x="1362" y="778"/>
                  </a:lnTo>
                  <a:lnTo>
                    <a:pt x="1362" y="778"/>
                  </a:lnTo>
                  <a:lnTo>
                    <a:pt x="1360" y="782"/>
                  </a:lnTo>
                  <a:lnTo>
                    <a:pt x="1360" y="782"/>
                  </a:lnTo>
                  <a:lnTo>
                    <a:pt x="1360" y="784"/>
                  </a:lnTo>
                  <a:lnTo>
                    <a:pt x="1360" y="784"/>
                  </a:lnTo>
                  <a:lnTo>
                    <a:pt x="1360" y="788"/>
                  </a:lnTo>
                  <a:lnTo>
                    <a:pt x="1360" y="788"/>
                  </a:lnTo>
                  <a:lnTo>
                    <a:pt x="1360" y="792"/>
                  </a:lnTo>
                  <a:lnTo>
                    <a:pt x="1360" y="792"/>
                  </a:lnTo>
                  <a:lnTo>
                    <a:pt x="1360" y="794"/>
                  </a:lnTo>
                  <a:lnTo>
                    <a:pt x="1360" y="794"/>
                  </a:lnTo>
                  <a:lnTo>
                    <a:pt x="1360" y="794"/>
                  </a:lnTo>
                  <a:lnTo>
                    <a:pt x="1360" y="794"/>
                  </a:lnTo>
                  <a:lnTo>
                    <a:pt x="1358" y="798"/>
                  </a:lnTo>
                  <a:lnTo>
                    <a:pt x="1358" y="798"/>
                  </a:lnTo>
                  <a:lnTo>
                    <a:pt x="1358" y="802"/>
                  </a:lnTo>
                  <a:lnTo>
                    <a:pt x="1358" y="802"/>
                  </a:lnTo>
                  <a:lnTo>
                    <a:pt x="1358" y="802"/>
                  </a:lnTo>
                  <a:lnTo>
                    <a:pt x="1358" y="802"/>
                  </a:lnTo>
                  <a:lnTo>
                    <a:pt x="1356" y="804"/>
                  </a:lnTo>
                  <a:lnTo>
                    <a:pt x="1356" y="804"/>
                  </a:lnTo>
                  <a:lnTo>
                    <a:pt x="1354" y="806"/>
                  </a:lnTo>
                  <a:lnTo>
                    <a:pt x="1354" y="806"/>
                  </a:lnTo>
                  <a:lnTo>
                    <a:pt x="1352" y="810"/>
                  </a:lnTo>
                  <a:lnTo>
                    <a:pt x="1352" y="810"/>
                  </a:lnTo>
                  <a:lnTo>
                    <a:pt x="1352" y="814"/>
                  </a:lnTo>
                  <a:lnTo>
                    <a:pt x="1352" y="814"/>
                  </a:lnTo>
                  <a:lnTo>
                    <a:pt x="1352" y="816"/>
                  </a:lnTo>
                  <a:lnTo>
                    <a:pt x="1352" y="816"/>
                  </a:lnTo>
                  <a:lnTo>
                    <a:pt x="1352" y="820"/>
                  </a:lnTo>
                  <a:lnTo>
                    <a:pt x="1352" y="820"/>
                  </a:lnTo>
                  <a:lnTo>
                    <a:pt x="1350" y="822"/>
                  </a:lnTo>
                  <a:lnTo>
                    <a:pt x="1350" y="822"/>
                  </a:lnTo>
                  <a:lnTo>
                    <a:pt x="1350" y="826"/>
                  </a:lnTo>
                  <a:lnTo>
                    <a:pt x="1350" y="826"/>
                  </a:lnTo>
                  <a:lnTo>
                    <a:pt x="1350" y="828"/>
                  </a:lnTo>
                  <a:lnTo>
                    <a:pt x="1350" y="828"/>
                  </a:lnTo>
                  <a:lnTo>
                    <a:pt x="1348" y="832"/>
                  </a:lnTo>
                  <a:lnTo>
                    <a:pt x="1348" y="832"/>
                  </a:lnTo>
                  <a:lnTo>
                    <a:pt x="1348" y="836"/>
                  </a:lnTo>
                  <a:lnTo>
                    <a:pt x="1348" y="836"/>
                  </a:lnTo>
                  <a:lnTo>
                    <a:pt x="1350" y="838"/>
                  </a:lnTo>
                  <a:lnTo>
                    <a:pt x="1350" y="838"/>
                  </a:lnTo>
                  <a:lnTo>
                    <a:pt x="1350" y="844"/>
                  </a:lnTo>
                  <a:lnTo>
                    <a:pt x="1350" y="844"/>
                  </a:lnTo>
                  <a:lnTo>
                    <a:pt x="1350" y="846"/>
                  </a:lnTo>
                  <a:lnTo>
                    <a:pt x="1350" y="846"/>
                  </a:lnTo>
                  <a:lnTo>
                    <a:pt x="1350" y="850"/>
                  </a:lnTo>
                  <a:lnTo>
                    <a:pt x="1350" y="850"/>
                  </a:lnTo>
                  <a:lnTo>
                    <a:pt x="1350" y="852"/>
                  </a:lnTo>
                  <a:lnTo>
                    <a:pt x="1350" y="852"/>
                  </a:lnTo>
                  <a:lnTo>
                    <a:pt x="1350" y="856"/>
                  </a:lnTo>
                  <a:lnTo>
                    <a:pt x="1350" y="856"/>
                  </a:lnTo>
                  <a:lnTo>
                    <a:pt x="1350" y="858"/>
                  </a:lnTo>
                  <a:lnTo>
                    <a:pt x="1350" y="858"/>
                  </a:lnTo>
                  <a:lnTo>
                    <a:pt x="1348" y="862"/>
                  </a:lnTo>
                  <a:lnTo>
                    <a:pt x="1348" y="862"/>
                  </a:lnTo>
                  <a:lnTo>
                    <a:pt x="1348" y="866"/>
                  </a:lnTo>
                  <a:lnTo>
                    <a:pt x="1348" y="866"/>
                  </a:lnTo>
                  <a:lnTo>
                    <a:pt x="1348" y="868"/>
                  </a:lnTo>
                  <a:lnTo>
                    <a:pt x="1348" y="870"/>
                  </a:lnTo>
                  <a:lnTo>
                    <a:pt x="1348" y="870"/>
                  </a:lnTo>
                  <a:lnTo>
                    <a:pt x="1348" y="874"/>
                  </a:lnTo>
                  <a:lnTo>
                    <a:pt x="1348" y="874"/>
                  </a:lnTo>
                  <a:lnTo>
                    <a:pt x="1346" y="878"/>
                  </a:lnTo>
                  <a:lnTo>
                    <a:pt x="1346" y="880"/>
                  </a:lnTo>
                  <a:lnTo>
                    <a:pt x="1346" y="880"/>
                  </a:lnTo>
                  <a:lnTo>
                    <a:pt x="1346" y="882"/>
                  </a:lnTo>
                  <a:lnTo>
                    <a:pt x="1346" y="882"/>
                  </a:lnTo>
                  <a:lnTo>
                    <a:pt x="1344" y="884"/>
                  </a:lnTo>
                  <a:lnTo>
                    <a:pt x="1344" y="884"/>
                  </a:lnTo>
                  <a:lnTo>
                    <a:pt x="1342" y="890"/>
                  </a:lnTo>
                  <a:lnTo>
                    <a:pt x="1342" y="890"/>
                  </a:lnTo>
                  <a:lnTo>
                    <a:pt x="1338" y="896"/>
                  </a:lnTo>
                  <a:lnTo>
                    <a:pt x="1338" y="896"/>
                  </a:lnTo>
                  <a:lnTo>
                    <a:pt x="1338" y="900"/>
                  </a:lnTo>
                  <a:lnTo>
                    <a:pt x="1338" y="900"/>
                  </a:lnTo>
                  <a:lnTo>
                    <a:pt x="1338" y="902"/>
                  </a:lnTo>
                  <a:lnTo>
                    <a:pt x="1338" y="902"/>
                  </a:lnTo>
                  <a:lnTo>
                    <a:pt x="1338" y="906"/>
                  </a:lnTo>
                  <a:lnTo>
                    <a:pt x="1338" y="908"/>
                  </a:lnTo>
                  <a:lnTo>
                    <a:pt x="1338" y="908"/>
                  </a:lnTo>
                  <a:lnTo>
                    <a:pt x="1336" y="910"/>
                  </a:lnTo>
                  <a:lnTo>
                    <a:pt x="1336" y="910"/>
                  </a:lnTo>
                  <a:lnTo>
                    <a:pt x="1334" y="914"/>
                  </a:lnTo>
                  <a:lnTo>
                    <a:pt x="1334" y="916"/>
                  </a:lnTo>
                  <a:lnTo>
                    <a:pt x="1334" y="916"/>
                  </a:lnTo>
                  <a:lnTo>
                    <a:pt x="1334" y="918"/>
                  </a:lnTo>
                  <a:lnTo>
                    <a:pt x="1334" y="918"/>
                  </a:lnTo>
                  <a:lnTo>
                    <a:pt x="1332" y="922"/>
                  </a:lnTo>
                  <a:lnTo>
                    <a:pt x="1332" y="922"/>
                  </a:lnTo>
                  <a:lnTo>
                    <a:pt x="1332" y="924"/>
                  </a:lnTo>
                  <a:lnTo>
                    <a:pt x="1332" y="924"/>
                  </a:lnTo>
                  <a:lnTo>
                    <a:pt x="1332" y="928"/>
                  </a:lnTo>
                  <a:lnTo>
                    <a:pt x="1332" y="928"/>
                  </a:lnTo>
                  <a:lnTo>
                    <a:pt x="1332" y="930"/>
                  </a:lnTo>
                  <a:lnTo>
                    <a:pt x="1332" y="930"/>
                  </a:lnTo>
                  <a:lnTo>
                    <a:pt x="1332" y="932"/>
                  </a:lnTo>
                  <a:lnTo>
                    <a:pt x="1332" y="932"/>
                  </a:lnTo>
                  <a:lnTo>
                    <a:pt x="1332" y="936"/>
                  </a:lnTo>
                  <a:lnTo>
                    <a:pt x="1332" y="936"/>
                  </a:lnTo>
                  <a:lnTo>
                    <a:pt x="1330" y="938"/>
                  </a:lnTo>
                  <a:lnTo>
                    <a:pt x="1330" y="938"/>
                  </a:lnTo>
                  <a:lnTo>
                    <a:pt x="1330" y="942"/>
                  </a:lnTo>
                  <a:lnTo>
                    <a:pt x="1330" y="942"/>
                  </a:lnTo>
                  <a:lnTo>
                    <a:pt x="1330" y="946"/>
                  </a:lnTo>
                  <a:lnTo>
                    <a:pt x="1330" y="946"/>
                  </a:lnTo>
                  <a:lnTo>
                    <a:pt x="1330" y="948"/>
                  </a:lnTo>
                  <a:lnTo>
                    <a:pt x="1330" y="948"/>
                  </a:lnTo>
                  <a:lnTo>
                    <a:pt x="1330" y="950"/>
                  </a:lnTo>
                  <a:lnTo>
                    <a:pt x="1330" y="950"/>
                  </a:lnTo>
                  <a:lnTo>
                    <a:pt x="1328" y="952"/>
                  </a:lnTo>
                  <a:lnTo>
                    <a:pt x="1328" y="952"/>
                  </a:lnTo>
                  <a:lnTo>
                    <a:pt x="1328" y="956"/>
                  </a:lnTo>
                  <a:lnTo>
                    <a:pt x="1328" y="956"/>
                  </a:lnTo>
                  <a:lnTo>
                    <a:pt x="1328" y="958"/>
                  </a:lnTo>
                  <a:lnTo>
                    <a:pt x="1328" y="958"/>
                  </a:lnTo>
                  <a:lnTo>
                    <a:pt x="1326" y="960"/>
                  </a:lnTo>
                  <a:lnTo>
                    <a:pt x="1326" y="960"/>
                  </a:lnTo>
                  <a:lnTo>
                    <a:pt x="1324" y="964"/>
                  </a:lnTo>
                  <a:lnTo>
                    <a:pt x="1324" y="964"/>
                  </a:lnTo>
                  <a:lnTo>
                    <a:pt x="1324" y="968"/>
                  </a:lnTo>
                  <a:lnTo>
                    <a:pt x="1324" y="968"/>
                  </a:lnTo>
                  <a:lnTo>
                    <a:pt x="1326" y="970"/>
                  </a:lnTo>
                  <a:lnTo>
                    <a:pt x="1326" y="970"/>
                  </a:lnTo>
                  <a:lnTo>
                    <a:pt x="1324" y="972"/>
                  </a:lnTo>
                  <a:lnTo>
                    <a:pt x="1324" y="972"/>
                  </a:lnTo>
                  <a:lnTo>
                    <a:pt x="1322" y="976"/>
                  </a:lnTo>
                  <a:lnTo>
                    <a:pt x="1322" y="976"/>
                  </a:lnTo>
                  <a:lnTo>
                    <a:pt x="1322" y="980"/>
                  </a:lnTo>
                  <a:lnTo>
                    <a:pt x="1322" y="980"/>
                  </a:lnTo>
                  <a:lnTo>
                    <a:pt x="1322" y="982"/>
                  </a:lnTo>
                  <a:lnTo>
                    <a:pt x="1322" y="982"/>
                  </a:lnTo>
                  <a:lnTo>
                    <a:pt x="1322" y="984"/>
                  </a:lnTo>
                  <a:lnTo>
                    <a:pt x="1322" y="984"/>
                  </a:lnTo>
                  <a:lnTo>
                    <a:pt x="1320" y="988"/>
                  </a:lnTo>
                  <a:lnTo>
                    <a:pt x="1320" y="988"/>
                  </a:lnTo>
                  <a:lnTo>
                    <a:pt x="1318" y="994"/>
                  </a:lnTo>
                  <a:lnTo>
                    <a:pt x="1318" y="994"/>
                  </a:lnTo>
                  <a:lnTo>
                    <a:pt x="1318" y="996"/>
                  </a:lnTo>
                  <a:lnTo>
                    <a:pt x="1318" y="996"/>
                  </a:lnTo>
                  <a:lnTo>
                    <a:pt x="1316" y="998"/>
                  </a:lnTo>
                  <a:lnTo>
                    <a:pt x="1316" y="998"/>
                  </a:lnTo>
                  <a:lnTo>
                    <a:pt x="1316" y="1002"/>
                  </a:lnTo>
                  <a:lnTo>
                    <a:pt x="1316" y="1002"/>
                  </a:lnTo>
                  <a:lnTo>
                    <a:pt x="1314" y="1004"/>
                  </a:lnTo>
                  <a:lnTo>
                    <a:pt x="1314" y="1004"/>
                  </a:lnTo>
                  <a:lnTo>
                    <a:pt x="1314" y="1006"/>
                  </a:lnTo>
                  <a:lnTo>
                    <a:pt x="1314" y="1006"/>
                  </a:lnTo>
                  <a:lnTo>
                    <a:pt x="1312" y="1010"/>
                  </a:lnTo>
                  <a:lnTo>
                    <a:pt x="1312" y="1010"/>
                  </a:lnTo>
                  <a:lnTo>
                    <a:pt x="1312" y="1014"/>
                  </a:lnTo>
                  <a:lnTo>
                    <a:pt x="1312" y="1014"/>
                  </a:lnTo>
                  <a:lnTo>
                    <a:pt x="1312" y="1016"/>
                  </a:lnTo>
                  <a:lnTo>
                    <a:pt x="1312" y="1016"/>
                  </a:lnTo>
                  <a:lnTo>
                    <a:pt x="1312" y="1022"/>
                  </a:lnTo>
                  <a:lnTo>
                    <a:pt x="1312" y="1022"/>
                  </a:lnTo>
                  <a:lnTo>
                    <a:pt x="1310" y="1026"/>
                  </a:lnTo>
                  <a:lnTo>
                    <a:pt x="1310" y="1028"/>
                  </a:lnTo>
                  <a:lnTo>
                    <a:pt x="1310" y="1028"/>
                  </a:lnTo>
                  <a:lnTo>
                    <a:pt x="1312" y="1034"/>
                  </a:lnTo>
                  <a:lnTo>
                    <a:pt x="1312" y="1034"/>
                  </a:lnTo>
                  <a:lnTo>
                    <a:pt x="1312" y="1036"/>
                  </a:lnTo>
                  <a:lnTo>
                    <a:pt x="1312" y="1036"/>
                  </a:lnTo>
                  <a:lnTo>
                    <a:pt x="1310" y="1038"/>
                  </a:lnTo>
                  <a:lnTo>
                    <a:pt x="1310" y="1038"/>
                  </a:lnTo>
                  <a:lnTo>
                    <a:pt x="1310" y="1042"/>
                  </a:lnTo>
                  <a:lnTo>
                    <a:pt x="1310" y="1042"/>
                  </a:lnTo>
                  <a:lnTo>
                    <a:pt x="1310" y="1046"/>
                  </a:lnTo>
                  <a:lnTo>
                    <a:pt x="1310" y="1046"/>
                  </a:lnTo>
                  <a:lnTo>
                    <a:pt x="1310" y="1048"/>
                  </a:lnTo>
                  <a:lnTo>
                    <a:pt x="1310" y="1048"/>
                  </a:lnTo>
                  <a:lnTo>
                    <a:pt x="1310" y="1050"/>
                  </a:lnTo>
                  <a:lnTo>
                    <a:pt x="1310" y="1050"/>
                  </a:lnTo>
                  <a:lnTo>
                    <a:pt x="1308" y="1054"/>
                  </a:lnTo>
                  <a:lnTo>
                    <a:pt x="1308" y="1054"/>
                  </a:lnTo>
                  <a:lnTo>
                    <a:pt x="1308" y="1060"/>
                  </a:lnTo>
                  <a:lnTo>
                    <a:pt x="1308" y="1060"/>
                  </a:lnTo>
                  <a:lnTo>
                    <a:pt x="1308" y="1062"/>
                  </a:lnTo>
                  <a:lnTo>
                    <a:pt x="1308" y="1062"/>
                  </a:lnTo>
                  <a:lnTo>
                    <a:pt x="1306" y="1064"/>
                  </a:lnTo>
                  <a:lnTo>
                    <a:pt x="1306" y="1064"/>
                  </a:lnTo>
                  <a:lnTo>
                    <a:pt x="1304" y="1068"/>
                  </a:lnTo>
                  <a:lnTo>
                    <a:pt x="1304" y="1068"/>
                  </a:lnTo>
                  <a:lnTo>
                    <a:pt x="1304" y="1070"/>
                  </a:lnTo>
                  <a:lnTo>
                    <a:pt x="1302" y="1072"/>
                  </a:lnTo>
                  <a:lnTo>
                    <a:pt x="1302" y="1072"/>
                  </a:lnTo>
                  <a:lnTo>
                    <a:pt x="1300" y="1074"/>
                  </a:lnTo>
                  <a:lnTo>
                    <a:pt x="1300" y="1074"/>
                  </a:lnTo>
                  <a:lnTo>
                    <a:pt x="1298" y="1078"/>
                  </a:lnTo>
                  <a:lnTo>
                    <a:pt x="1298" y="1078"/>
                  </a:lnTo>
                  <a:lnTo>
                    <a:pt x="1298" y="1082"/>
                  </a:lnTo>
                  <a:lnTo>
                    <a:pt x="1298" y="1082"/>
                  </a:lnTo>
                  <a:lnTo>
                    <a:pt x="1298" y="1084"/>
                  </a:lnTo>
                  <a:lnTo>
                    <a:pt x="1298" y="1084"/>
                  </a:lnTo>
                  <a:lnTo>
                    <a:pt x="1298" y="1090"/>
                  </a:lnTo>
                  <a:lnTo>
                    <a:pt x="1298" y="1090"/>
                  </a:lnTo>
                  <a:lnTo>
                    <a:pt x="1298" y="1092"/>
                  </a:lnTo>
                  <a:lnTo>
                    <a:pt x="1298" y="1092"/>
                  </a:lnTo>
                  <a:lnTo>
                    <a:pt x="1298" y="1096"/>
                  </a:lnTo>
                  <a:lnTo>
                    <a:pt x="1298" y="1096"/>
                  </a:lnTo>
                  <a:lnTo>
                    <a:pt x="1298" y="1100"/>
                  </a:lnTo>
                  <a:lnTo>
                    <a:pt x="1298" y="1100"/>
                  </a:lnTo>
                  <a:lnTo>
                    <a:pt x="1298" y="1102"/>
                  </a:lnTo>
                  <a:lnTo>
                    <a:pt x="1298" y="1102"/>
                  </a:lnTo>
                  <a:lnTo>
                    <a:pt x="1298" y="1108"/>
                  </a:lnTo>
                  <a:lnTo>
                    <a:pt x="1298" y="1108"/>
                  </a:lnTo>
                  <a:lnTo>
                    <a:pt x="1298" y="1110"/>
                  </a:lnTo>
                  <a:lnTo>
                    <a:pt x="1298" y="1110"/>
                  </a:lnTo>
                  <a:lnTo>
                    <a:pt x="1296" y="1112"/>
                  </a:lnTo>
                  <a:lnTo>
                    <a:pt x="1296" y="1112"/>
                  </a:lnTo>
                  <a:lnTo>
                    <a:pt x="1298" y="1116"/>
                  </a:lnTo>
                  <a:lnTo>
                    <a:pt x="1298" y="1116"/>
                  </a:lnTo>
                  <a:lnTo>
                    <a:pt x="1298" y="1118"/>
                  </a:lnTo>
                  <a:lnTo>
                    <a:pt x="1298" y="1118"/>
                  </a:lnTo>
                  <a:lnTo>
                    <a:pt x="1296" y="1120"/>
                  </a:lnTo>
                  <a:lnTo>
                    <a:pt x="1296" y="1120"/>
                  </a:lnTo>
                  <a:lnTo>
                    <a:pt x="1296" y="1124"/>
                  </a:lnTo>
                  <a:lnTo>
                    <a:pt x="1296" y="1124"/>
                  </a:lnTo>
                  <a:lnTo>
                    <a:pt x="1294" y="1126"/>
                  </a:lnTo>
                  <a:lnTo>
                    <a:pt x="1294" y="1126"/>
                  </a:lnTo>
                  <a:lnTo>
                    <a:pt x="1294" y="1128"/>
                  </a:lnTo>
                  <a:lnTo>
                    <a:pt x="1294" y="1128"/>
                  </a:lnTo>
                  <a:lnTo>
                    <a:pt x="1294" y="1132"/>
                  </a:lnTo>
                  <a:lnTo>
                    <a:pt x="1294" y="1132"/>
                  </a:lnTo>
                  <a:lnTo>
                    <a:pt x="1294" y="1134"/>
                  </a:lnTo>
                  <a:lnTo>
                    <a:pt x="1294" y="1134"/>
                  </a:lnTo>
                  <a:lnTo>
                    <a:pt x="1294" y="1138"/>
                  </a:lnTo>
                  <a:lnTo>
                    <a:pt x="1294" y="1138"/>
                  </a:lnTo>
                  <a:lnTo>
                    <a:pt x="1292" y="1140"/>
                  </a:lnTo>
                  <a:lnTo>
                    <a:pt x="1292" y="1140"/>
                  </a:lnTo>
                  <a:lnTo>
                    <a:pt x="1290" y="1142"/>
                  </a:lnTo>
                  <a:lnTo>
                    <a:pt x="1290" y="1144"/>
                  </a:lnTo>
                  <a:lnTo>
                    <a:pt x="1290" y="1144"/>
                  </a:lnTo>
                  <a:lnTo>
                    <a:pt x="1290" y="1144"/>
                  </a:lnTo>
                  <a:lnTo>
                    <a:pt x="1288" y="1148"/>
                  </a:lnTo>
                  <a:lnTo>
                    <a:pt x="1288" y="1148"/>
                  </a:lnTo>
                  <a:lnTo>
                    <a:pt x="1286" y="1150"/>
                  </a:lnTo>
                  <a:lnTo>
                    <a:pt x="1286" y="1154"/>
                  </a:lnTo>
                  <a:lnTo>
                    <a:pt x="1286" y="1156"/>
                  </a:lnTo>
                  <a:lnTo>
                    <a:pt x="1286" y="1156"/>
                  </a:lnTo>
                  <a:lnTo>
                    <a:pt x="1286" y="1162"/>
                  </a:lnTo>
                  <a:lnTo>
                    <a:pt x="1286" y="1162"/>
                  </a:lnTo>
                  <a:lnTo>
                    <a:pt x="1288" y="1164"/>
                  </a:lnTo>
                  <a:lnTo>
                    <a:pt x="1288" y="1164"/>
                  </a:lnTo>
                  <a:lnTo>
                    <a:pt x="1288" y="1166"/>
                  </a:lnTo>
                  <a:lnTo>
                    <a:pt x="1288" y="1166"/>
                  </a:lnTo>
                  <a:lnTo>
                    <a:pt x="1288" y="1168"/>
                  </a:lnTo>
                  <a:lnTo>
                    <a:pt x="1288" y="1168"/>
                  </a:lnTo>
                  <a:lnTo>
                    <a:pt x="1286" y="1172"/>
                  </a:lnTo>
                  <a:lnTo>
                    <a:pt x="1286" y="1172"/>
                  </a:lnTo>
                  <a:lnTo>
                    <a:pt x="1286" y="1174"/>
                  </a:lnTo>
                  <a:lnTo>
                    <a:pt x="1286" y="1174"/>
                  </a:lnTo>
                  <a:lnTo>
                    <a:pt x="1286" y="1178"/>
                  </a:lnTo>
                  <a:lnTo>
                    <a:pt x="1286" y="1178"/>
                  </a:lnTo>
                  <a:lnTo>
                    <a:pt x="1284" y="1178"/>
                  </a:lnTo>
                  <a:lnTo>
                    <a:pt x="1284" y="1178"/>
                  </a:lnTo>
                  <a:lnTo>
                    <a:pt x="1282" y="1182"/>
                  </a:lnTo>
                  <a:lnTo>
                    <a:pt x="1282" y="1182"/>
                  </a:lnTo>
                  <a:lnTo>
                    <a:pt x="1282" y="1184"/>
                  </a:lnTo>
                  <a:lnTo>
                    <a:pt x="1282" y="1184"/>
                  </a:lnTo>
                  <a:lnTo>
                    <a:pt x="1280" y="1186"/>
                  </a:lnTo>
                  <a:lnTo>
                    <a:pt x="1280" y="1186"/>
                  </a:lnTo>
                  <a:lnTo>
                    <a:pt x="1280" y="1190"/>
                  </a:lnTo>
                  <a:lnTo>
                    <a:pt x="1280" y="1190"/>
                  </a:lnTo>
                  <a:lnTo>
                    <a:pt x="1280" y="1192"/>
                  </a:lnTo>
                  <a:lnTo>
                    <a:pt x="1280" y="1194"/>
                  </a:lnTo>
                  <a:lnTo>
                    <a:pt x="1280" y="1194"/>
                  </a:lnTo>
                  <a:lnTo>
                    <a:pt x="1278" y="1198"/>
                  </a:lnTo>
                  <a:lnTo>
                    <a:pt x="1278" y="1198"/>
                  </a:lnTo>
                  <a:lnTo>
                    <a:pt x="1280" y="1202"/>
                  </a:lnTo>
                  <a:lnTo>
                    <a:pt x="1280" y="1202"/>
                  </a:lnTo>
                  <a:lnTo>
                    <a:pt x="1280" y="1204"/>
                  </a:lnTo>
                  <a:lnTo>
                    <a:pt x="1278" y="1206"/>
                  </a:lnTo>
                  <a:lnTo>
                    <a:pt x="1278" y="1206"/>
                  </a:lnTo>
                  <a:lnTo>
                    <a:pt x="1278" y="1210"/>
                  </a:lnTo>
                  <a:lnTo>
                    <a:pt x="1278" y="1210"/>
                  </a:lnTo>
                  <a:lnTo>
                    <a:pt x="1278" y="1210"/>
                  </a:lnTo>
                  <a:lnTo>
                    <a:pt x="1278" y="1210"/>
                  </a:lnTo>
                  <a:lnTo>
                    <a:pt x="1276" y="1214"/>
                  </a:lnTo>
                  <a:lnTo>
                    <a:pt x="1276" y="1214"/>
                  </a:lnTo>
                  <a:lnTo>
                    <a:pt x="1276" y="1218"/>
                  </a:lnTo>
                  <a:lnTo>
                    <a:pt x="1276" y="1218"/>
                  </a:lnTo>
                  <a:lnTo>
                    <a:pt x="1276" y="1220"/>
                  </a:lnTo>
                  <a:lnTo>
                    <a:pt x="1276" y="1220"/>
                  </a:lnTo>
                  <a:lnTo>
                    <a:pt x="1276" y="1224"/>
                  </a:lnTo>
                  <a:lnTo>
                    <a:pt x="1276" y="1224"/>
                  </a:lnTo>
                  <a:lnTo>
                    <a:pt x="1276" y="1226"/>
                  </a:lnTo>
                  <a:lnTo>
                    <a:pt x="1276" y="1226"/>
                  </a:lnTo>
                  <a:lnTo>
                    <a:pt x="1274" y="1230"/>
                  </a:lnTo>
                  <a:lnTo>
                    <a:pt x="1274" y="1230"/>
                  </a:lnTo>
                  <a:lnTo>
                    <a:pt x="1274" y="1232"/>
                  </a:lnTo>
                  <a:lnTo>
                    <a:pt x="1274" y="1232"/>
                  </a:lnTo>
                  <a:lnTo>
                    <a:pt x="1274" y="1238"/>
                  </a:lnTo>
                  <a:lnTo>
                    <a:pt x="1274" y="1238"/>
                  </a:lnTo>
                  <a:lnTo>
                    <a:pt x="1272" y="1240"/>
                  </a:lnTo>
                  <a:lnTo>
                    <a:pt x="1272" y="1240"/>
                  </a:lnTo>
                  <a:lnTo>
                    <a:pt x="1270" y="1242"/>
                  </a:lnTo>
                  <a:lnTo>
                    <a:pt x="1270" y="1242"/>
                  </a:lnTo>
                  <a:lnTo>
                    <a:pt x="1266" y="1248"/>
                  </a:lnTo>
                  <a:lnTo>
                    <a:pt x="1266" y="1248"/>
                  </a:lnTo>
                  <a:lnTo>
                    <a:pt x="1266" y="1252"/>
                  </a:lnTo>
                  <a:lnTo>
                    <a:pt x="1266" y="1252"/>
                  </a:lnTo>
                  <a:lnTo>
                    <a:pt x="1266" y="1254"/>
                  </a:lnTo>
                  <a:lnTo>
                    <a:pt x="1266" y="1254"/>
                  </a:lnTo>
                  <a:lnTo>
                    <a:pt x="1264" y="1260"/>
                  </a:lnTo>
                  <a:lnTo>
                    <a:pt x="1264" y="1260"/>
                  </a:lnTo>
                  <a:lnTo>
                    <a:pt x="1264" y="1262"/>
                  </a:lnTo>
                  <a:lnTo>
                    <a:pt x="1264" y="1262"/>
                  </a:lnTo>
                  <a:lnTo>
                    <a:pt x="1264" y="1266"/>
                  </a:lnTo>
                  <a:lnTo>
                    <a:pt x="1264" y="1266"/>
                  </a:lnTo>
                  <a:lnTo>
                    <a:pt x="1264" y="1268"/>
                  </a:lnTo>
                  <a:lnTo>
                    <a:pt x="1264" y="1268"/>
                  </a:lnTo>
                  <a:lnTo>
                    <a:pt x="1262" y="1272"/>
                  </a:lnTo>
                  <a:lnTo>
                    <a:pt x="1262" y="1272"/>
                  </a:lnTo>
                  <a:lnTo>
                    <a:pt x="1264" y="1276"/>
                  </a:lnTo>
                  <a:lnTo>
                    <a:pt x="1264" y="1276"/>
                  </a:lnTo>
                  <a:lnTo>
                    <a:pt x="1264" y="1278"/>
                  </a:lnTo>
                  <a:lnTo>
                    <a:pt x="1264" y="1278"/>
                  </a:lnTo>
                  <a:lnTo>
                    <a:pt x="1264" y="1282"/>
                  </a:lnTo>
                  <a:lnTo>
                    <a:pt x="1262" y="1284"/>
                  </a:lnTo>
                  <a:lnTo>
                    <a:pt x="1262" y="1284"/>
                  </a:lnTo>
                  <a:lnTo>
                    <a:pt x="1262" y="1288"/>
                  </a:lnTo>
                  <a:lnTo>
                    <a:pt x="1262" y="1288"/>
                  </a:lnTo>
                  <a:lnTo>
                    <a:pt x="1260" y="1290"/>
                  </a:lnTo>
                  <a:lnTo>
                    <a:pt x="1260" y="1290"/>
                  </a:lnTo>
                  <a:lnTo>
                    <a:pt x="1258" y="1294"/>
                  </a:lnTo>
                  <a:lnTo>
                    <a:pt x="1258" y="1294"/>
                  </a:lnTo>
                  <a:lnTo>
                    <a:pt x="1258" y="1298"/>
                  </a:lnTo>
                  <a:lnTo>
                    <a:pt x="1258" y="1298"/>
                  </a:lnTo>
                  <a:lnTo>
                    <a:pt x="1260" y="1300"/>
                  </a:lnTo>
                  <a:lnTo>
                    <a:pt x="1260" y="1300"/>
                  </a:lnTo>
                  <a:lnTo>
                    <a:pt x="1260" y="1306"/>
                  </a:lnTo>
                  <a:lnTo>
                    <a:pt x="1260" y="1306"/>
                  </a:lnTo>
                  <a:lnTo>
                    <a:pt x="1258" y="1308"/>
                  </a:lnTo>
                  <a:lnTo>
                    <a:pt x="1258" y="1308"/>
                  </a:lnTo>
                  <a:lnTo>
                    <a:pt x="1258" y="1310"/>
                  </a:lnTo>
                  <a:lnTo>
                    <a:pt x="1258" y="1312"/>
                  </a:lnTo>
                  <a:lnTo>
                    <a:pt x="1258" y="1312"/>
                  </a:lnTo>
                  <a:lnTo>
                    <a:pt x="1258" y="1316"/>
                  </a:lnTo>
                  <a:lnTo>
                    <a:pt x="1258" y="1316"/>
                  </a:lnTo>
                  <a:lnTo>
                    <a:pt x="1256" y="1320"/>
                  </a:lnTo>
                  <a:lnTo>
                    <a:pt x="1256" y="1320"/>
                  </a:lnTo>
                  <a:lnTo>
                    <a:pt x="1254" y="1320"/>
                  </a:lnTo>
                  <a:lnTo>
                    <a:pt x="1254" y="1320"/>
                  </a:lnTo>
                  <a:lnTo>
                    <a:pt x="1254" y="1316"/>
                  </a:lnTo>
                  <a:lnTo>
                    <a:pt x="1254" y="1316"/>
                  </a:lnTo>
                  <a:lnTo>
                    <a:pt x="1250" y="1312"/>
                  </a:lnTo>
                  <a:lnTo>
                    <a:pt x="1250" y="1312"/>
                  </a:lnTo>
                  <a:lnTo>
                    <a:pt x="1250" y="1306"/>
                  </a:lnTo>
                  <a:lnTo>
                    <a:pt x="1250" y="1306"/>
                  </a:lnTo>
                  <a:lnTo>
                    <a:pt x="1248" y="1304"/>
                  </a:lnTo>
                  <a:lnTo>
                    <a:pt x="1248" y="1304"/>
                  </a:lnTo>
                  <a:lnTo>
                    <a:pt x="1246" y="1302"/>
                  </a:lnTo>
                  <a:lnTo>
                    <a:pt x="1246" y="1302"/>
                  </a:lnTo>
                  <a:lnTo>
                    <a:pt x="1246" y="1298"/>
                  </a:lnTo>
                  <a:lnTo>
                    <a:pt x="1246" y="1298"/>
                  </a:lnTo>
                  <a:lnTo>
                    <a:pt x="1246" y="1296"/>
                  </a:lnTo>
                  <a:lnTo>
                    <a:pt x="1246" y="1292"/>
                  </a:lnTo>
                  <a:lnTo>
                    <a:pt x="1246" y="1292"/>
                  </a:lnTo>
                  <a:lnTo>
                    <a:pt x="1246" y="1290"/>
                  </a:lnTo>
                  <a:lnTo>
                    <a:pt x="1246" y="1290"/>
                  </a:lnTo>
                  <a:lnTo>
                    <a:pt x="1246" y="1282"/>
                  </a:lnTo>
                  <a:lnTo>
                    <a:pt x="1246" y="1282"/>
                  </a:lnTo>
                  <a:lnTo>
                    <a:pt x="1244" y="1276"/>
                  </a:lnTo>
                  <a:lnTo>
                    <a:pt x="1244" y="1276"/>
                  </a:lnTo>
                  <a:lnTo>
                    <a:pt x="1242" y="1274"/>
                  </a:lnTo>
                  <a:lnTo>
                    <a:pt x="1242" y="1274"/>
                  </a:lnTo>
                  <a:lnTo>
                    <a:pt x="1240" y="1270"/>
                  </a:lnTo>
                  <a:lnTo>
                    <a:pt x="1240" y="1270"/>
                  </a:lnTo>
                  <a:lnTo>
                    <a:pt x="1238" y="1268"/>
                  </a:lnTo>
                  <a:lnTo>
                    <a:pt x="1238" y="1268"/>
                  </a:lnTo>
                  <a:lnTo>
                    <a:pt x="1238" y="1266"/>
                  </a:lnTo>
                  <a:lnTo>
                    <a:pt x="1238" y="1266"/>
                  </a:lnTo>
                  <a:lnTo>
                    <a:pt x="1236" y="1260"/>
                  </a:lnTo>
                  <a:lnTo>
                    <a:pt x="1236" y="1260"/>
                  </a:lnTo>
                  <a:lnTo>
                    <a:pt x="1236" y="1258"/>
                  </a:lnTo>
                  <a:lnTo>
                    <a:pt x="1236" y="1258"/>
                  </a:lnTo>
                  <a:lnTo>
                    <a:pt x="1234" y="1252"/>
                  </a:lnTo>
                  <a:lnTo>
                    <a:pt x="1234" y="1252"/>
                  </a:lnTo>
                  <a:lnTo>
                    <a:pt x="1232" y="1248"/>
                  </a:lnTo>
                  <a:lnTo>
                    <a:pt x="1232" y="1248"/>
                  </a:lnTo>
                  <a:lnTo>
                    <a:pt x="1230" y="1248"/>
                  </a:lnTo>
                  <a:lnTo>
                    <a:pt x="1230" y="1248"/>
                  </a:lnTo>
                  <a:lnTo>
                    <a:pt x="1230" y="1244"/>
                  </a:lnTo>
                  <a:lnTo>
                    <a:pt x="1230" y="1244"/>
                  </a:lnTo>
                  <a:lnTo>
                    <a:pt x="1228" y="1240"/>
                  </a:lnTo>
                  <a:lnTo>
                    <a:pt x="1228" y="1240"/>
                  </a:lnTo>
                  <a:lnTo>
                    <a:pt x="1228" y="1238"/>
                  </a:lnTo>
                  <a:lnTo>
                    <a:pt x="1228" y="1238"/>
                  </a:lnTo>
                  <a:lnTo>
                    <a:pt x="1226" y="1234"/>
                  </a:lnTo>
                  <a:lnTo>
                    <a:pt x="1226" y="1234"/>
                  </a:lnTo>
                  <a:lnTo>
                    <a:pt x="1224" y="1232"/>
                  </a:lnTo>
                  <a:lnTo>
                    <a:pt x="1224" y="1232"/>
                  </a:lnTo>
                  <a:lnTo>
                    <a:pt x="1224" y="1230"/>
                  </a:lnTo>
                  <a:lnTo>
                    <a:pt x="1224" y="1230"/>
                  </a:lnTo>
                  <a:lnTo>
                    <a:pt x="1222" y="1228"/>
                  </a:lnTo>
                  <a:lnTo>
                    <a:pt x="1222" y="1228"/>
                  </a:lnTo>
                  <a:lnTo>
                    <a:pt x="1222" y="1226"/>
                  </a:lnTo>
                  <a:lnTo>
                    <a:pt x="1222" y="1226"/>
                  </a:lnTo>
                  <a:lnTo>
                    <a:pt x="1222" y="1224"/>
                  </a:lnTo>
                  <a:lnTo>
                    <a:pt x="1222" y="1224"/>
                  </a:lnTo>
                  <a:lnTo>
                    <a:pt x="1220" y="1222"/>
                  </a:lnTo>
                  <a:lnTo>
                    <a:pt x="1220" y="1222"/>
                  </a:lnTo>
                  <a:lnTo>
                    <a:pt x="1220" y="1220"/>
                  </a:lnTo>
                  <a:lnTo>
                    <a:pt x="1220" y="1220"/>
                  </a:lnTo>
                  <a:lnTo>
                    <a:pt x="1222" y="1216"/>
                  </a:lnTo>
                  <a:lnTo>
                    <a:pt x="1222" y="1216"/>
                  </a:lnTo>
                  <a:lnTo>
                    <a:pt x="1220" y="1212"/>
                  </a:lnTo>
                  <a:lnTo>
                    <a:pt x="1218" y="1212"/>
                  </a:lnTo>
                  <a:lnTo>
                    <a:pt x="1218" y="1212"/>
                  </a:lnTo>
                  <a:lnTo>
                    <a:pt x="1216" y="1210"/>
                  </a:lnTo>
                  <a:lnTo>
                    <a:pt x="1216" y="1210"/>
                  </a:lnTo>
                  <a:lnTo>
                    <a:pt x="1214" y="1206"/>
                  </a:lnTo>
                  <a:lnTo>
                    <a:pt x="1214" y="1206"/>
                  </a:lnTo>
                  <a:lnTo>
                    <a:pt x="1214" y="1204"/>
                  </a:lnTo>
                  <a:lnTo>
                    <a:pt x="1214" y="1204"/>
                  </a:lnTo>
                  <a:lnTo>
                    <a:pt x="1214" y="1202"/>
                  </a:lnTo>
                  <a:lnTo>
                    <a:pt x="1214" y="1202"/>
                  </a:lnTo>
                  <a:lnTo>
                    <a:pt x="1214" y="1200"/>
                  </a:lnTo>
                  <a:lnTo>
                    <a:pt x="1214" y="1200"/>
                  </a:lnTo>
                  <a:lnTo>
                    <a:pt x="1214" y="1196"/>
                  </a:lnTo>
                  <a:lnTo>
                    <a:pt x="1214" y="1196"/>
                  </a:lnTo>
                  <a:lnTo>
                    <a:pt x="1212" y="1194"/>
                  </a:lnTo>
                  <a:lnTo>
                    <a:pt x="1210" y="1192"/>
                  </a:lnTo>
                  <a:lnTo>
                    <a:pt x="1210" y="1192"/>
                  </a:lnTo>
                  <a:lnTo>
                    <a:pt x="1208" y="1190"/>
                  </a:lnTo>
                  <a:lnTo>
                    <a:pt x="1208" y="1190"/>
                  </a:lnTo>
                  <a:lnTo>
                    <a:pt x="1206" y="1188"/>
                  </a:lnTo>
                  <a:lnTo>
                    <a:pt x="1206" y="1186"/>
                  </a:lnTo>
                  <a:lnTo>
                    <a:pt x="1206" y="1186"/>
                  </a:lnTo>
                  <a:lnTo>
                    <a:pt x="1206" y="1184"/>
                  </a:lnTo>
                  <a:lnTo>
                    <a:pt x="1206" y="1184"/>
                  </a:lnTo>
                  <a:lnTo>
                    <a:pt x="1204" y="1182"/>
                  </a:lnTo>
                  <a:lnTo>
                    <a:pt x="1204" y="1182"/>
                  </a:lnTo>
                  <a:lnTo>
                    <a:pt x="1204" y="1180"/>
                  </a:lnTo>
                  <a:lnTo>
                    <a:pt x="1204" y="1180"/>
                  </a:lnTo>
                  <a:lnTo>
                    <a:pt x="1204" y="1178"/>
                  </a:lnTo>
                  <a:lnTo>
                    <a:pt x="1204" y="1178"/>
                  </a:lnTo>
                  <a:lnTo>
                    <a:pt x="1204" y="1176"/>
                  </a:lnTo>
                  <a:lnTo>
                    <a:pt x="1204" y="1176"/>
                  </a:lnTo>
                  <a:lnTo>
                    <a:pt x="1206" y="1172"/>
                  </a:lnTo>
                  <a:lnTo>
                    <a:pt x="1206" y="1172"/>
                  </a:lnTo>
                  <a:lnTo>
                    <a:pt x="1206" y="1170"/>
                  </a:lnTo>
                  <a:lnTo>
                    <a:pt x="1206" y="1170"/>
                  </a:lnTo>
                  <a:lnTo>
                    <a:pt x="1206" y="1166"/>
                  </a:lnTo>
                  <a:lnTo>
                    <a:pt x="1206" y="1166"/>
                  </a:lnTo>
                  <a:lnTo>
                    <a:pt x="1206" y="1164"/>
                  </a:lnTo>
                  <a:lnTo>
                    <a:pt x="1204" y="1162"/>
                  </a:lnTo>
                  <a:lnTo>
                    <a:pt x="1204" y="1162"/>
                  </a:lnTo>
                  <a:lnTo>
                    <a:pt x="1204" y="1160"/>
                  </a:lnTo>
                  <a:lnTo>
                    <a:pt x="1204" y="1160"/>
                  </a:lnTo>
                  <a:lnTo>
                    <a:pt x="1202" y="1158"/>
                  </a:lnTo>
                  <a:lnTo>
                    <a:pt x="1202" y="1158"/>
                  </a:lnTo>
                  <a:lnTo>
                    <a:pt x="1202" y="1154"/>
                  </a:lnTo>
                  <a:lnTo>
                    <a:pt x="1202" y="1154"/>
                  </a:lnTo>
                  <a:lnTo>
                    <a:pt x="1200" y="1150"/>
                  </a:lnTo>
                  <a:lnTo>
                    <a:pt x="1200" y="1150"/>
                  </a:lnTo>
                  <a:lnTo>
                    <a:pt x="1198" y="1148"/>
                  </a:lnTo>
                  <a:lnTo>
                    <a:pt x="1198" y="1148"/>
                  </a:lnTo>
                  <a:lnTo>
                    <a:pt x="1198" y="1146"/>
                  </a:lnTo>
                  <a:lnTo>
                    <a:pt x="1198" y="1146"/>
                  </a:lnTo>
                  <a:lnTo>
                    <a:pt x="1196" y="1142"/>
                  </a:lnTo>
                  <a:lnTo>
                    <a:pt x="1196" y="1142"/>
                  </a:lnTo>
                  <a:lnTo>
                    <a:pt x="1194" y="1138"/>
                  </a:lnTo>
                  <a:lnTo>
                    <a:pt x="1194" y="1138"/>
                  </a:lnTo>
                  <a:lnTo>
                    <a:pt x="1194" y="1138"/>
                  </a:lnTo>
                  <a:lnTo>
                    <a:pt x="1192" y="1132"/>
                  </a:lnTo>
                  <a:lnTo>
                    <a:pt x="1192" y="1132"/>
                  </a:lnTo>
                  <a:lnTo>
                    <a:pt x="1192" y="1128"/>
                  </a:lnTo>
                  <a:lnTo>
                    <a:pt x="1190" y="1126"/>
                  </a:lnTo>
                  <a:lnTo>
                    <a:pt x="1190" y="1126"/>
                  </a:lnTo>
                  <a:lnTo>
                    <a:pt x="1190" y="1122"/>
                  </a:lnTo>
                  <a:lnTo>
                    <a:pt x="1190" y="1122"/>
                  </a:lnTo>
                  <a:lnTo>
                    <a:pt x="1188" y="1122"/>
                  </a:lnTo>
                  <a:lnTo>
                    <a:pt x="1188" y="1122"/>
                  </a:lnTo>
                  <a:lnTo>
                    <a:pt x="1188" y="1120"/>
                  </a:lnTo>
                  <a:lnTo>
                    <a:pt x="1188" y="1120"/>
                  </a:lnTo>
                  <a:lnTo>
                    <a:pt x="1188" y="1116"/>
                  </a:lnTo>
                  <a:lnTo>
                    <a:pt x="1188" y="1116"/>
                  </a:lnTo>
                  <a:lnTo>
                    <a:pt x="1184" y="1112"/>
                  </a:lnTo>
                  <a:lnTo>
                    <a:pt x="1184" y="1112"/>
                  </a:lnTo>
                  <a:lnTo>
                    <a:pt x="1184" y="1110"/>
                  </a:lnTo>
                  <a:lnTo>
                    <a:pt x="1184" y="1110"/>
                  </a:lnTo>
                  <a:lnTo>
                    <a:pt x="1182" y="1108"/>
                  </a:lnTo>
                  <a:lnTo>
                    <a:pt x="1182" y="1108"/>
                  </a:lnTo>
                  <a:lnTo>
                    <a:pt x="1182" y="1106"/>
                  </a:lnTo>
                  <a:lnTo>
                    <a:pt x="1182" y="1106"/>
                  </a:lnTo>
                  <a:lnTo>
                    <a:pt x="1180" y="1102"/>
                  </a:lnTo>
                  <a:lnTo>
                    <a:pt x="1180" y="1102"/>
                  </a:lnTo>
                  <a:lnTo>
                    <a:pt x="1178" y="1102"/>
                  </a:lnTo>
                  <a:lnTo>
                    <a:pt x="1178" y="1102"/>
                  </a:lnTo>
                  <a:lnTo>
                    <a:pt x="1178" y="1098"/>
                  </a:lnTo>
                  <a:lnTo>
                    <a:pt x="1178" y="1098"/>
                  </a:lnTo>
                  <a:lnTo>
                    <a:pt x="1176" y="1096"/>
                  </a:lnTo>
                  <a:lnTo>
                    <a:pt x="1176" y="1096"/>
                  </a:lnTo>
                  <a:lnTo>
                    <a:pt x="1174" y="1090"/>
                  </a:lnTo>
                  <a:lnTo>
                    <a:pt x="1174" y="1090"/>
                  </a:lnTo>
                  <a:lnTo>
                    <a:pt x="1172" y="1088"/>
                  </a:lnTo>
                  <a:lnTo>
                    <a:pt x="1172" y="1088"/>
                  </a:lnTo>
                  <a:lnTo>
                    <a:pt x="1172" y="1086"/>
                  </a:lnTo>
                  <a:lnTo>
                    <a:pt x="1172" y="1086"/>
                  </a:lnTo>
                  <a:lnTo>
                    <a:pt x="1170" y="1084"/>
                  </a:lnTo>
                  <a:lnTo>
                    <a:pt x="1170" y="1084"/>
                  </a:lnTo>
                  <a:lnTo>
                    <a:pt x="1168" y="1082"/>
                  </a:lnTo>
                  <a:lnTo>
                    <a:pt x="1168" y="1082"/>
                  </a:lnTo>
                  <a:lnTo>
                    <a:pt x="1168" y="1078"/>
                  </a:lnTo>
                  <a:lnTo>
                    <a:pt x="1168" y="1078"/>
                  </a:lnTo>
                  <a:lnTo>
                    <a:pt x="1166" y="1076"/>
                  </a:lnTo>
                  <a:lnTo>
                    <a:pt x="1166" y="1076"/>
                  </a:lnTo>
                  <a:lnTo>
                    <a:pt x="1164" y="1074"/>
                  </a:lnTo>
                  <a:lnTo>
                    <a:pt x="1164" y="1074"/>
                  </a:lnTo>
                  <a:lnTo>
                    <a:pt x="1164" y="1072"/>
                  </a:lnTo>
                  <a:lnTo>
                    <a:pt x="1164" y="1072"/>
                  </a:lnTo>
                  <a:lnTo>
                    <a:pt x="1164" y="1070"/>
                  </a:lnTo>
                  <a:lnTo>
                    <a:pt x="1164" y="1070"/>
                  </a:lnTo>
                  <a:lnTo>
                    <a:pt x="1162" y="1066"/>
                  </a:lnTo>
                  <a:lnTo>
                    <a:pt x="1162" y="1066"/>
                  </a:lnTo>
                  <a:lnTo>
                    <a:pt x="1162" y="1064"/>
                  </a:lnTo>
                  <a:lnTo>
                    <a:pt x="1162" y="1064"/>
                  </a:lnTo>
                  <a:lnTo>
                    <a:pt x="1162" y="1060"/>
                  </a:lnTo>
                  <a:lnTo>
                    <a:pt x="1162" y="1060"/>
                  </a:lnTo>
                  <a:lnTo>
                    <a:pt x="1160" y="1056"/>
                  </a:lnTo>
                  <a:lnTo>
                    <a:pt x="1160" y="1056"/>
                  </a:lnTo>
                  <a:lnTo>
                    <a:pt x="1158" y="1056"/>
                  </a:lnTo>
                  <a:lnTo>
                    <a:pt x="1158" y="1056"/>
                  </a:lnTo>
                  <a:lnTo>
                    <a:pt x="1158" y="1052"/>
                  </a:lnTo>
                  <a:lnTo>
                    <a:pt x="1158" y="1052"/>
                  </a:lnTo>
                  <a:lnTo>
                    <a:pt x="1158" y="1050"/>
                  </a:lnTo>
                  <a:lnTo>
                    <a:pt x="1158" y="1050"/>
                  </a:lnTo>
                  <a:lnTo>
                    <a:pt x="1156" y="1044"/>
                  </a:lnTo>
                  <a:lnTo>
                    <a:pt x="1156" y="1044"/>
                  </a:lnTo>
                  <a:lnTo>
                    <a:pt x="1156" y="1042"/>
                  </a:lnTo>
                  <a:lnTo>
                    <a:pt x="1156" y="1042"/>
                  </a:lnTo>
                  <a:lnTo>
                    <a:pt x="1156" y="1038"/>
                  </a:lnTo>
                  <a:lnTo>
                    <a:pt x="1156" y="1038"/>
                  </a:lnTo>
                  <a:lnTo>
                    <a:pt x="1154" y="1036"/>
                  </a:lnTo>
                  <a:lnTo>
                    <a:pt x="1154" y="1036"/>
                  </a:lnTo>
                  <a:lnTo>
                    <a:pt x="1154" y="1034"/>
                  </a:lnTo>
                  <a:lnTo>
                    <a:pt x="1154" y="1034"/>
                  </a:lnTo>
                  <a:lnTo>
                    <a:pt x="1154" y="1032"/>
                  </a:lnTo>
                  <a:lnTo>
                    <a:pt x="1154" y="1032"/>
                  </a:lnTo>
                  <a:lnTo>
                    <a:pt x="1154" y="1028"/>
                  </a:lnTo>
                  <a:lnTo>
                    <a:pt x="1154" y="1028"/>
                  </a:lnTo>
                  <a:lnTo>
                    <a:pt x="1152" y="1024"/>
                  </a:lnTo>
                  <a:lnTo>
                    <a:pt x="1152" y="1024"/>
                  </a:lnTo>
                  <a:lnTo>
                    <a:pt x="1150" y="1022"/>
                  </a:lnTo>
                  <a:lnTo>
                    <a:pt x="1150" y="1022"/>
                  </a:lnTo>
                  <a:lnTo>
                    <a:pt x="1148" y="1018"/>
                  </a:lnTo>
                  <a:lnTo>
                    <a:pt x="1148" y="1018"/>
                  </a:lnTo>
                  <a:lnTo>
                    <a:pt x="1148" y="1016"/>
                  </a:lnTo>
                  <a:lnTo>
                    <a:pt x="1148" y="1014"/>
                  </a:lnTo>
                  <a:lnTo>
                    <a:pt x="1148" y="1014"/>
                  </a:lnTo>
                  <a:lnTo>
                    <a:pt x="1146" y="1012"/>
                  </a:lnTo>
                  <a:lnTo>
                    <a:pt x="1146" y="1012"/>
                  </a:lnTo>
                  <a:lnTo>
                    <a:pt x="1144" y="1008"/>
                  </a:lnTo>
                  <a:lnTo>
                    <a:pt x="1144" y="1008"/>
                  </a:lnTo>
                  <a:lnTo>
                    <a:pt x="1144" y="1006"/>
                  </a:lnTo>
                  <a:lnTo>
                    <a:pt x="1144" y="1006"/>
                  </a:lnTo>
                  <a:lnTo>
                    <a:pt x="1144" y="1004"/>
                  </a:lnTo>
                  <a:lnTo>
                    <a:pt x="1144" y="1004"/>
                  </a:lnTo>
                  <a:lnTo>
                    <a:pt x="1144" y="1000"/>
                  </a:lnTo>
                  <a:lnTo>
                    <a:pt x="1144" y="1000"/>
                  </a:lnTo>
                  <a:lnTo>
                    <a:pt x="1142" y="998"/>
                  </a:lnTo>
                  <a:lnTo>
                    <a:pt x="1142" y="998"/>
                  </a:lnTo>
                  <a:lnTo>
                    <a:pt x="1142" y="996"/>
                  </a:lnTo>
                  <a:lnTo>
                    <a:pt x="1142" y="996"/>
                  </a:lnTo>
                  <a:lnTo>
                    <a:pt x="1140" y="992"/>
                  </a:lnTo>
                  <a:lnTo>
                    <a:pt x="1140" y="992"/>
                  </a:lnTo>
                  <a:lnTo>
                    <a:pt x="1138" y="990"/>
                  </a:lnTo>
                  <a:lnTo>
                    <a:pt x="1138" y="990"/>
                  </a:lnTo>
                  <a:lnTo>
                    <a:pt x="1138" y="986"/>
                  </a:lnTo>
                  <a:lnTo>
                    <a:pt x="1138" y="986"/>
                  </a:lnTo>
                  <a:lnTo>
                    <a:pt x="1138" y="978"/>
                  </a:lnTo>
                  <a:lnTo>
                    <a:pt x="1138" y="978"/>
                  </a:lnTo>
                  <a:lnTo>
                    <a:pt x="1136" y="974"/>
                  </a:lnTo>
                  <a:lnTo>
                    <a:pt x="1136" y="974"/>
                  </a:lnTo>
                  <a:lnTo>
                    <a:pt x="1138" y="974"/>
                  </a:lnTo>
                  <a:lnTo>
                    <a:pt x="1138" y="974"/>
                  </a:lnTo>
                  <a:lnTo>
                    <a:pt x="1140" y="974"/>
                  </a:lnTo>
                  <a:lnTo>
                    <a:pt x="1140" y="974"/>
                  </a:lnTo>
                  <a:lnTo>
                    <a:pt x="1140" y="974"/>
                  </a:lnTo>
                  <a:lnTo>
                    <a:pt x="1140" y="974"/>
                  </a:lnTo>
                  <a:lnTo>
                    <a:pt x="1146" y="976"/>
                  </a:lnTo>
                  <a:lnTo>
                    <a:pt x="1146" y="976"/>
                  </a:lnTo>
                  <a:lnTo>
                    <a:pt x="1150" y="976"/>
                  </a:lnTo>
                  <a:lnTo>
                    <a:pt x="1150" y="976"/>
                  </a:lnTo>
                  <a:lnTo>
                    <a:pt x="1152" y="976"/>
                  </a:lnTo>
                  <a:lnTo>
                    <a:pt x="1152" y="976"/>
                  </a:lnTo>
                  <a:lnTo>
                    <a:pt x="1152" y="976"/>
                  </a:lnTo>
                  <a:lnTo>
                    <a:pt x="1152" y="976"/>
                  </a:lnTo>
                  <a:lnTo>
                    <a:pt x="1156" y="976"/>
                  </a:lnTo>
                  <a:lnTo>
                    <a:pt x="1156" y="976"/>
                  </a:lnTo>
                  <a:lnTo>
                    <a:pt x="1158" y="976"/>
                  </a:lnTo>
                  <a:lnTo>
                    <a:pt x="1158" y="976"/>
                  </a:lnTo>
                  <a:lnTo>
                    <a:pt x="1162" y="976"/>
                  </a:lnTo>
                  <a:lnTo>
                    <a:pt x="1162" y="976"/>
                  </a:lnTo>
                  <a:lnTo>
                    <a:pt x="1166" y="974"/>
                  </a:lnTo>
                  <a:lnTo>
                    <a:pt x="1166" y="974"/>
                  </a:lnTo>
                  <a:lnTo>
                    <a:pt x="1168" y="974"/>
                  </a:lnTo>
                  <a:lnTo>
                    <a:pt x="1168" y="974"/>
                  </a:lnTo>
                  <a:lnTo>
                    <a:pt x="1170" y="974"/>
                  </a:lnTo>
                  <a:lnTo>
                    <a:pt x="1170" y="974"/>
                  </a:lnTo>
                  <a:lnTo>
                    <a:pt x="1174" y="974"/>
                  </a:lnTo>
                  <a:lnTo>
                    <a:pt x="1174" y="974"/>
                  </a:lnTo>
                  <a:lnTo>
                    <a:pt x="1176" y="974"/>
                  </a:lnTo>
                  <a:lnTo>
                    <a:pt x="1176" y="974"/>
                  </a:lnTo>
                  <a:lnTo>
                    <a:pt x="1178" y="974"/>
                  </a:lnTo>
                  <a:lnTo>
                    <a:pt x="1178" y="974"/>
                  </a:lnTo>
                  <a:lnTo>
                    <a:pt x="1180" y="974"/>
                  </a:lnTo>
                  <a:lnTo>
                    <a:pt x="1180" y="974"/>
                  </a:lnTo>
                  <a:lnTo>
                    <a:pt x="1184" y="976"/>
                  </a:lnTo>
                  <a:lnTo>
                    <a:pt x="1186" y="976"/>
                  </a:lnTo>
                  <a:lnTo>
                    <a:pt x="1190" y="976"/>
                  </a:lnTo>
                  <a:lnTo>
                    <a:pt x="1196" y="974"/>
                  </a:lnTo>
                  <a:lnTo>
                    <a:pt x="1196" y="974"/>
                  </a:lnTo>
                  <a:lnTo>
                    <a:pt x="1198" y="974"/>
                  </a:lnTo>
                  <a:lnTo>
                    <a:pt x="1198" y="974"/>
                  </a:lnTo>
                  <a:lnTo>
                    <a:pt x="1202" y="974"/>
                  </a:lnTo>
                  <a:lnTo>
                    <a:pt x="1202" y="974"/>
                  </a:lnTo>
                  <a:lnTo>
                    <a:pt x="1206" y="974"/>
                  </a:lnTo>
                  <a:lnTo>
                    <a:pt x="1206" y="974"/>
                  </a:lnTo>
                  <a:lnTo>
                    <a:pt x="1208" y="974"/>
                  </a:lnTo>
                  <a:lnTo>
                    <a:pt x="1208" y="974"/>
                  </a:lnTo>
                  <a:lnTo>
                    <a:pt x="1214" y="974"/>
                  </a:lnTo>
                  <a:lnTo>
                    <a:pt x="1214" y="974"/>
                  </a:lnTo>
                  <a:lnTo>
                    <a:pt x="1218" y="974"/>
                  </a:lnTo>
                  <a:lnTo>
                    <a:pt x="1218" y="974"/>
                  </a:lnTo>
                  <a:lnTo>
                    <a:pt x="1222" y="974"/>
                  </a:lnTo>
                  <a:lnTo>
                    <a:pt x="1222" y="974"/>
                  </a:lnTo>
                  <a:lnTo>
                    <a:pt x="1224" y="974"/>
                  </a:lnTo>
                  <a:lnTo>
                    <a:pt x="1224" y="974"/>
                  </a:lnTo>
                  <a:lnTo>
                    <a:pt x="1226" y="974"/>
                  </a:lnTo>
                  <a:lnTo>
                    <a:pt x="1226" y="974"/>
                  </a:lnTo>
                  <a:lnTo>
                    <a:pt x="1230" y="974"/>
                  </a:lnTo>
                  <a:lnTo>
                    <a:pt x="1230" y="974"/>
                  </a:lnTo>
                  <a:lnTo>
                    <a:pt x="1232" y="974"/>
                  </a:lnTo>
                  <a:lnTo>
                    <a:pt x="1232" y="974"/>
                  </a:lnTo>
                  <a:lnTo>
                    <a:pt x="1234" y="974"/>
                  </a:lnTo>
                  <a:lnTo>
                    <a:pt x="1238" y="974"/>
                  </a:lnTo>
                  <a:lnTo>
                    <a:pt x="1238" y="974"/>
                  </a:lnTo>
                  <a:lnTo>
                    <a:pt x="1240" y="974"/>
                  </a:lnTo>
                  <a:lnTo>
                    <a:pt x="1242" y="974"/>
                  </a:lnTo>
                  <a:lnTo>
                    <a:pt x="1246" y="974"/>
                  </a:lnTo>
                  <a:lnTo>
                    <a:pt x="1246" y="974"/>
                  </a:lnTo>
                  <a:lnTo>
                    <a:pt x="1246" y="974"/>
                  </a:lnTo>
                  <a:lnTo>
                    <a:pt x="1250" y="974"/>
                  </a:lnTo>
                  <a:lnTo>
                    <a:pt x="1252" y="974"/>
                  </a:lnTo>
                  <a:lnTo>
                    <a:pt x="1252" y="974"/>
                  </a:lnTo>
                  <a:lnTo>
                    <a:pt x="1252" y="974"/>
                  </a:lnTo>
                  <a:lnTo>
                    <a:pt x="1252" y="974"/>
                  </a:lnTo>
                  <a:lnTo>
                    <a:pt x="1258" y="976"/>
                  </a:lnTo>
                  <a:lnTo>
                    <a:pt x="1258" y="976"/>
                  </a:lnTo>
                  <a:lnTo>
                    <a:pt x="1258" y="976"/>
                  </a:lnTo>
                  <a:lnTo>
                    <a:pt x="1262" y="974"/>
                  </a:lnTo>
                  <a:lnTo>
                    <a:pt x="1262" y="974"/>
                  </a:lnTo>
                  <a:lnTo>
                    <a:pt x="1264" y="974"/>
                  </a:lnTo>
                  <a:lnTo>
                    <a:pt x="1264" y="974"/>
                  </a:lnTo>
                  <a:lnTo>
                    <a:pt x="1268" y="972"/>
                  </a:lnTo>
                  <a:lnTo>
                    <a:pt x="1268" y="972"/>
                  </a:lnTo>
                  <a:lnTo>
                    <a:pt x="1270" y="972"/>
                  </a:lnTo>
                  <a:lnTo>
                    <a:pt x="1270" y="972"/>
                  </a:lnTo>
                  <a:lnTo>
                    <a:pt x="1274" y="970"/>
                  </a:lnTo>
                  <a:lnTo>
                    <a:pt x="1278" y="970"/>
                  </a:lnTo>
                  <a:lnTo>
                    <a:pt x="1278" y="970"/>
                  </a:lnTo>
                  <a:lnTo>
                    <a:pt x="1282" y="968"/>
                  </a:lnTo>
                  <a:lnTo>
                    <a:pt x="1282" y="968"/>
                  </a:lnTo>
                  <a:lnTo>
                    <a:pt x="1282" y="968"/>
                  </a:lnTo>
                  <a:lnTo>
                    <a:pt x="1286" y="966"/>
                  </a:lnTo>
                  <a:lnTo>
                    <a:pt x="1288" y="964"/>
                  </a:lnTo>
                  <a:lnTo>
                    <a:pt x="1288" y="962"/>
                  </a:lnTo>
                  <a:lnTo>
                    <a:pt x="1288" y="960"/>
                  </a:lnTo>
                  <a:lnTo>
                    <a:pt x="1288" y="960"/>
                  </a:lnTo>
                  <a:lnTo>
                    <a:pt x="1286" y="956"/>
                  </a:lnTo>
                  <a:lnTo>
                    <a:pt x="1286" y="956"/>
                  </a:lnTo>
                  <a:lnTo>
                    <a:pt x="1284" y="954"/>
                  </a:lnTo>
                  <a:lnTo>
                    <a:pt x="1284" y="954"/>
                  </a:lnTo>
                  <a:lnTo>
                    <a:pt x="1284" y="950"/>
                  </a:lnTo>
                  <a:lnTo>
                    <a:pt x="1284" y="950"/>
                  </a:lnTo>
                  <a:lnTo>
                    <a:pt x="1282" y="948"/>
                  </a:lnTo>
                  <a:lnTo>
                    <a:pt x="1282" y="948"/>
                  </a:lnTo>
                  <a:lnTo>
                    <a:pt x="1280" y="946"/>
                  </a:lnTo>
                  <a:lnTo>
                    <a:pt x="1280" y="946"/>
                  </a:lnTo>
                  <a:lnTo>
                    <a:pt x="1278" y="942"/>
                  </a:lnTo>
                  <a:lnTo>
                    <a:pt x="1278" y="942"/>
                  </a:lnTo>
                  <a:lnTo>
                    <a:pt x="1276" y="942"/>
                  </a:lnTo>
                  <a:lnTo>
                    <a:pt x="1276" y="942"/>
                  </a:lnTo>
                  <a:lnTo>
                    <a:pt x="1274" y="938"/>
                  </a:lnTo>
                  <a:lnTo>
                    <a:pt x="1274" y="938"/>
                  </a:lnTo>
                  <a:lnTo>
                    <a:pt x="1272" y="936"/>
                  </a:lnTo>
                  <a:lnTo>
                    <a:pt x="1272" y="936"/>
                  </a:lnTo>
                  <a:lnTo>
                    <a:pt x="1272" y="936"/>
                  </a:lnTo>
                  <a:lnTo>
                    <a:pt x="1272" y="936"/>
                  </a:lnTo>
                  <a:lnTo>
                    <a:pt x="1272" y="932"/>
                  </a:lnTo>
                  <a:lnTo>
                    <a:pt x="1268" y="926"/>
                  </a:lnTo>
                  <a:lnTo>
                    <a:pt x="1268" y="926"/>
                  </a:lnTo>
                  <a:lnTo>
                    <a:pt x="1266" y="924"/>
                  </a:lnTo>
                  <a:lnTo>
                    <a:pt x="1266" y="924"/>
                  </a:lnTo>
                  <a:lnTo>
                    <a:pt x="1264" y="922"/>
                  </a:lnTo>
                  <a:lnTo>
                    <a:pt x="1264" y="922"/>
                  </a:lnTo>
                  <a:lnTo>
                    <a:pt x="1262" y="920"/>
                  </a:lnTo>
                  <a:lnTo>
                    <a:pt x="1262" y="920"/>
                  </a:lnTo>
                  <a:lnTo>
                    <a:pt x="1262" y="918"/>
                  </a:lnTo>
                  <a:lnTo>
                    <a:pt x="1262" y="918"/>
                  </a:lnTo>
                  <a:lnTo>
                    <a:pt x="1258" y="916"/>
                  </a:lnTo>
                  <a:lnTo>
                    <a:pt x="1258" y="916"/>
                  </a:lnTo>
                  <a:lnTo>
                    <a:pt x="1256" y="914"/>
                  </a:lnTo>
                  <a:lnTo>
                    <a:pt x="1256" y="914"/>
                  </a:lnTo>
                  <a:lnTo>
                    <a:pt x="1256" y="912"/>
                  </a:lnTo>
                  <a:lnTo>
                    <a:pt x="1256" y="912"/>
                  </a:lnTo>
                  <a:lnTo>
                    <a:pt x="1256" y="908"/>
                  </a:lnTo>
                  <a:lnTo>
                    <a:pt x="1256" y="908"/>
                  </a:lnTo>
                  <a:lnTo>
                    <a:pt x="1254" y="906"/>
                  </a:lnTo>
                  <a:lnTo>
                    <a:pt x="1254" y="906"/>
                  </a:lnTo>
                  <a:lnTo>
                    <a:pt x="1254" y="904"/>
                  </a:lnTo>
                  <a:lnTo>
                    <a:pt x="1254" y="904"/>
                  </a:lnTo>
                  <a:lnTo>
                    <a:pt x="1252" y="900"/>
                  </a:lnTo>
                  <a:lnTo>
                    <a:pt x="1252" y="900"/>
                  </a:lnTo>
                  <a:lnTo>
                    <a:pt x="1250" y="898"/>
                  </a:lnTo>
                  <a:lnTo>
                    <a:pt x="1250" y="898"/>
                  </a:lnTo>
                  <a:lnTo>
                    <a:pt x="1248" y="896"/>
                  </a:lnTo>
                  <a:lnTo>
                    <a:pt x="1248" y="896"/>
                  </a:lnTo>
                  <a:lnTo>
                    <a:pt x="1246" y="894"/>
                  </a:lnTo>
                  <a:lnTo>
                    <a:pt x="1246" y="894"/>
                  </a:lnTo>
                  <a:lnTo>
                    <a:pt x="1246" y="892"/>
                  </a:lnTo>
                  <a:lnTo>
                    <a:pt x="1246" y="892"/>
                  </a:lnTo>
                  <a:lnTo>
                    <a:pt x="1244" y="888"/>
                  </a:lnTo>
                  <a:lnTo>
                    <a:pt x="1244" y="888"/>
                  </a:lnTo>
                  <a:lnTo>
                    <a:pt x="1244" y="886"/>
                  </a:lnTo>
                  <a:lnTo>
                    <a:pt x="1244" y="886"/>
                  </a:lnTo>
                  <a:lnTo>
                    <a:pt x="1244" y="884"/>
                  </a:lnTo>
                  <a:lnTo>
                    <a:pt x="1244" y="884"/>
                  </a:lnTo>
                  <a:lnTo>
                    <a:pt x="1240" y="880"/>
                  </a:lnTo>
                  <a:lnTo>
                    <a:pt x="1240" y="880"/>
                  </a:lnTo>
                  <a:lnTo>
                    <a:pt x="1240" y="878"/>
                  </a:lnTo>
                  <a:lnTo>
                    <a:pt x="1240" y="878"/>
                  </a:lnTo>
                  <a:lnTo>
                    <a:pt x="1238" y="876"/>
                  </a:lnTo>
                  <a:lnTo>
                    <a:pt x="1238" y="876"/>
                  </a:lnTo>
                  <a:lnTo>
                    <a:pt x="1238" y="874"/>
                  </a:lnTo>
                  <a:lnTo>
                    <a:pt x="1238" y="874"/>
                  </a:lnTo>
                  <a:lnTo>
                    <a:pt x="1236" y="872"/>
                  </a:lnTo>
                  <a:lnTo>
                    <a:pt x="1236" y="872"/>
                  </a:lnTo>
                  <a:lnTo>
                    <a:pt x="1234" y="868"/>
                  </a:lnTo>
                  <a:lnTo>
                    <a:pt x="1234" y="868"/>
                  </a:lnTo>
                  <a:lnTo>
                    <a:pt x="1232" y="866"/>
                  </a:lnTo>
                  <a:lnTo>
                    <a:pt x="1232" y="866"/>
                  </a:lnTo>
                  <a:lnTo>
                    <a:pt x="1230" y="864"/>
                  </a:lnTo>
                  <a:lnTo>
                    <a:pt x="1230" y="864"/>
                  </a:lnTo>
                  <a:lnTo>
                    <a:pt x="1228" y="860"/>
                  </a:lnTo>
                  <a:lnTo>
                    <a:pt x="1228" y="860"/>
                  </a:lnTo>
                  <a:lnTo>
                    <a:pt x="1226" y="860"/>
                  </a:lnTo>
                  <a:lnTo>
                    <a:pt x="1226" y="860"/>
                  </a:lnTo>
                  <a:lnTo>
                    <a:pt x="1222" y="856"/>
                  </a:lnTo>
                  <a:lnTo>
                    <a:pt x="1222" y="856"/>
                  </a:lnTo>
                  <a:lnTo>
                    <a:pt x="1222" y="854"/>
                  </a:lnTo>
                  <a:lnTo>
                    <a:pt x="1222" y="854"/>
                  </a:lnTo>
                  <a:lnTo>
                    <a:pt x="1220" y="850"/>
                  </a:lnTo>
                  <a:lnTo>
                    <a:pt x="1220" y="850"/>
                  </a:lnTo>
                  <a:lnTo>
                    <a:pt x="1218" y="848"/>
                  </a:lnTo>
                  <a:lnTo>
                    <a:pt x="1218" y="848"/>
                  </a:lnTo>
                  <a:lnTo>
                    <a:pt x="1216" y="846"/>
                  </a:lnTo>
                  <a:lnTo>
                    <a:pt x="1216" y="846"/>
                  </a:lnTo>
                  <a:lnTo>
                    <a:pt x="1214" y="844"/>
                  </a:lnTo>
                  <a:lnTo>
                    <a:pt x="1214" y="844"/>
                  </a:lnTo>
                  <a:lnTo>
                    <a:pt x="1212" y="842"/>
                  </a:lnTo>
                  <a:lnTo>
                    <a:pt x="1212" y="842"/>
                  </a:lnTo>
                  <a:lnTo>
                    <a:pt x="1212" y="840"/>
                  </a:lnTo>
                  <a:lnTo>
                    <a:pt x="1212" y="840"/>
                  </a:lnTo>
                  <a:lnTo>
                    <a:pt x="1210" y="836"/>
                  </a:lnTo>
                  <a:lnTo>
                    <a:pt x="1210" y="836"/>
                  </a:lnTo>
                  <a:lnTo>
                    <a:pt x="1208" y="832"/>
                  </a:lnTo>
                  <a:lnTo>
                    <a:pt x="1208" y="832"/>
                  </a:lnTo>
                  <a:lnTo>
                    <a:pt x="1206" y="832"/>
                  </a:lnTo>
                  <a:lnTo>
                    <a:pt x="1206" y="832"/>
                  </a:lnTo>
                  <a:lnTo>
                    <a:pt x="1206" y="830"/>
                  </a:lnTo>
                  <a:lnTo>
                    <a:pt x="1206" y="830"/>
                  </a:lnTo>
                  <a:lnTo>
                    <a:pt x="1206" y="826"/>
                  </a:lnTo>
                  <a:lnTo>
                    <a:pt x="1206" y="826"/>
                  </a:lnTo>
                  <a:lnTo>
                    <a:pt x="1204" y="824"/>
                  </a:lnTo>
                  <a:lnTo>
                    <a:pt x="1204" y="824"/>
                  </a:lnTo>
                  <a:lnTo>
                    <a:pt x="1202" y="822"/>
                  </a:lnTo>
                  <a:lnTo>
                    <a:pt x="1202" y="822"/>
                  </a:lnTo>
                  <a:lnTo>
                    <a:pt x="1202" y="820"/>
                  </a:lnTo>
                  <a:lnTo>
                    <a:pt x="1202" y="820"/>
                  </a:lnTo>
                  <a:lnTo>
                    <a:pt x="1200" y="816"/>
                  </a:lnTo>
                  <a:lnTo>
                    <a:pt x="1200" y="816"/>
                  </a:lnTo>
                  <a:lnTo>
                    <a:pt x="1200" y="814"/>
                  </a:lnTo>
                  <a:lnTo>
                    <a:pt x="1200" y="814"/>
                  </a:lnTo>
                  <a:lnTo>
                    <a:pt x="1200" y="810"/>
                  </a:lnTo>
                  <a:lnTo>
                    <a:pt x="1200" y="810"/>
                  </a:lnTo>
                  <a:lnTo>
                    <a:pt x="1196" y="806"/>
                  </a:lnTo>
                  <a:lnTo>
                    <a:pt x="1196" y="806"/>
                  </a:lnTo>
                  <a:lnTo>
                    <a:pt x="1196" y="806"/>
                  </a:lnTo>
                  <a:lnTo>
                    <a:pt x="1190" y="800"/>
                  </a:lnTo>
                  <a:lnTo>
                    <a:pt x="1190" y="800"/>
                  </a:lnTo>
                  <a:lnTo>
                    <a:pt x="1186" y="800"/>
                  </a:lnTo>
                  <a:lnTo>
                    <a:pt x="1186" y="800"/>
                  </a:lnTo>
                  <a:lnTo>
                    <a:pt x="1184" y="800"/>
                  </a:lnTo>
                  <a:lnTo>
                    <a:pt x="1184" y="800"/>
                  </a:lnTo>
                  <a:lnTo>
                    <a:pt x="1184" y="798"/>
                  </a:lnTo>
                  <a:lnTo>
                    <a:pt x="1184" y="798"/>
                  </a:lnTo>
                  <a:lnTo>
                    <a:pt x="1182" y="796"/>
                  </a:lnTo>
                  <a:lnTo>
                    <a:pt x="1182" y="796"/>
                  </a:lnTo>
                  <a:lnTo>
                    <a:pt x="1182" y="794"/>
                  </a:lnTo>
                  <a:lnTo>
                    <a:pt x="1182" y="794"/>
                  </a:lnTo>
                  <a:lnTo>
                    <a:pt x="1180" y="790"/>
                  </a:lnTo>
                  <a:lnTo>
                    <a:pt x="1180" y="790"/>
                  </a:lnTo>
                  <a:lnTo>
                    <a:pt x="1178" y="788"/>
                  </a:lnTo>
                  <a:lnTo>
                    <a:pt x="1178" y="788"/>
                  </a:lnTo>
                  <a:lnTo>
                    <a:pt x="1176" y="786"/>
                  </a:lnTo>
                  <a:lnTo>
                    <a:pt x="1176" y="786"/>
                  </a:lnTo>
                  <a:lnTo>
                    <a:pt x="1176" y="782"/>
                  </a:lnTo>
                  <a:lnTo>
                    <a:pt x="1176" y="782"/>
                  </a:lnTo>
                  <a:lnTo>
                    <a:pt x="1174" y="780"/>
                  </a:lnTo>
                  <a:lnTo>
                    <a:pt x="1174" y="780"/>
                  </a:lnTo>
                  <a:lnTo>
                    <a:pt x="1174" y="778"/>
                  </a:lnTo>
                  <a:lnTo>
                    <a:pt x="1174" y="778"/>
                  </a:lnTo>
                  <a:lnTo>
                    <a:pt x="1172" y="774"/>
                  </a:lnTo>
                  <a:lnTo>
                    <a:pt x="1172" y="774"/>
                  </a:lnTo>
                  <a:lnTo>
                    <a:pt x="1168" y="770"/>
                  </a:lnTo>
                  <a:lnTo>
                    <a:pt x="1168" y="770"/>
                  </a:lnTo>
                  <a:lnTo>
                    <a:pt x="1166" y="770"/>
                  </a:lnTo>
                  <a:lnTo>
                    <a:pt x="1166" y="770"/>
                  </a:lnTo>
                  <a:lnTo>
                    <a:pt x="1166" y="768"/>
                  </a:lnTo>
                  <a:lnTo>
                    <a:pt x="1166" y="768"/>
                  </a:lnTo>
                  <a:lnTo>
                    <a:pt x="1164" y="766"/>
                  </a:lnTo>
                  <a:lnTo>
                    <a:pt x="1164" y="766"/>
                  </a:lnTo>
                  <a:lnTo>
                    <a:pt x="1164" y="764"/>
                  </a:lnTo>
                  <a:lnTo>
                    <a:pt x="1164" y="764"/>
                  </a:lnTo>
                  <a:lnTo>
                    <a:pt x="1162" y="760"/>
                  </a:lnTo>
                  <a:lnTo>
                    <a:pt x="1162" y="760"/>
                  </a:lnTo>
                  <a:lnTo>
                    <a:pt x="1160" y="758"/>
                  </a:lnTo>
                  <a:lnTo>
                    <a:pt x="1160" y="758"/>
                  </a:lnTo>
                  <a:lnTo>
                    <a:pt x="1160" y="756"/>
                  </a:lnTo>
                  <a:lnTo>
                    <a:pt x="1160" y="756"/>
                  </a:lnTo>
                  <a:lnTo>
                    <a:pt x="1158" y="754"/>
                  </a:lnTo>
                  <a:lnTo>
                    <a:pt x="1158" y="754"/>
                  </a:lnTo>
                  <a:lnTo>
                    <a:pt x="1158" y="750"/>
                  </a:lnTo>
                  <a:lnTo>
                    <a:pt x="1158" y="750"/>
                  </a:lnTo>
                  <a:lnTo>
                    <a:pt x="1158" y="748"/>
                  </a:lnTo>
                  <a:lnTo>
                    <a:pt x="1158" y="748"/>
                  </a:lnTo>
                  <a:lnTo>
                    <a:pt x="1156" y="746"/>
                  </a:lnTo>
                  <a:lnTo>
                    <a:pt x="1156" y="746"/>
                  </a:lnTo>
                  <a:lnTo>
                    <a:pt x="1154" y="742"/>
                  </a:lnTo>
                  <a:lnTo>
                    <a:pt x="1154" y="742"/>
                  </a:lnTo>
                  <a:lnTo>
                    <a:pt x="1152" y="740"/>
                  </a:lnTo>
                  <a:lnTo>
                    <a:pt x="1152" y="740"/>
                  </a:lnTo>
                  <a:lnTo>
                    <a:pt x="1152" y="740"/>
                  </a:lnTo>
                  <a:lnTo>
                    <a:pt x="1148" y="736"/>
                  </a:lnTo>
                  <a:lnTo>
                    <a:pt x="1148" y="736"/>
                  </a:lnTo>
                  <a:lnTo>
                    <a:pt x="1148" y="734"/>
                  </a:lnTo>
                  <a:lnTo>
                    <a:pt x="1148" y="734"/>
                  </a:lnTo>
                  <a:lnTo>
                    <a:pt x="1144" y="732"/>
                  </a:lnTo>
                  <a:lnTo>
                    <a:pt x="1144" y="732"/>
                  </a:lnTo>
                  <a:lnTo>
                    <a:pt x="1140" y="728"/>
                  </a:lnTo>
                  <a:lnTo>
                    <a:pt x="1140" y="728"/>
                  </a:lnTo>
                  <a:lnTo>
                    <a:pt x="1136" y="724"/>
                  </a:lnTo>
                  <a:lnTo>
                    <a:pt x="1136" y="724"/>
                  </a:lnTo>
                  <a:lnTo>
                    <a:pt x="1136" y="722"/>
                  </a:lnTo>
                  <a:lnTo>
                    <a:pt x="1136" y="722"/>
                  </a:lnTo>
                  <a:lnTo>
                    <a:pt x="1136" y="718"/>
                  </a:lnTo>
                  <a:lnTo>
                    <a:pt x="1136" y="718"/>
                  </a:lnTo>
                  <a:lnTo>
                    <a:pt x="1134" y="716"/>
                  </a:lnTo>
                  <a:lnTo>
                    <a:pt x="1134" y="716"/>
                  </a:lnTo>
                  <a:lnTo>
                    <a:pt x="1134" y="714"/>
                  </a:lnTo>
                  <a:lnTo>
                    <a:pt x="1134" y="714"/>
                  </a:lnTo>
                  <a:lnTo>
                    <a:pt x="1132" y="710"/>
                  </a:lnTo>
                  <a:lnTo>
                    <a:pt x="1132" y="710"/>
                  </a:lnTo>
                  <a:lnTo>
                    <a:pt x="1132" y="708"/>
                  </a:lnTo>
                  <a:lnTo>
                    <a:pt x="1132" y="708"/>
                  </a:lnTo>
                  <a:lnTo>
                    <a:pt x="1130" y="704"/>
                  </a:lnTo>
                  <a:lnTo>
                    <a:pt x="1130" y="704"/>
                  </a:lnTo>
                  <a:lnTo>
                    <a:pt x="1128" y="702"/>
                  </a:lnTo>
                  <a:lnTo>
                    <a:pt x="1128" y="702"/>
                  </a:lnTo>
                  <a:lnTo>
                    <a:pt x="1128" y="700"/>
                  </a:lnTo>
                  <a:lnTo>
                    <a:pt x="1128" y="700"/>
                  </a:lnTo>
                  <a:lnTo>
                    <a:pt x="1126" y="696"/>
                  </a:lnTo>
                  <a:lnTo>
                    <a:pt x="1126" y="696"/>
                  </a:lnTo>
                  <a:lnTo>
                    <a:pt x="1124" y="694"/>
                  </a:lnTo>
                  <a:lnTo>
                    <a:pt x="1124" y="694"/>
                  </a:lnTo>
                  <a:lnTo>
                    <a:pt x="1122" y="692"/>
                  </a:lnTo>
                  <a:lnTo>
                    <a:pt x="1122" y="692"/>
                  </a:lnTo>
                  <a:lnTo>
                    <a:pt x="1120" y="690"/>
                  </a:lnTo>
                  <a:lnTo>
                    <a:pt x="1120" y="690"/>
                  </a:lnTo>
                  <a:lnTo>
                    <a:pt x="1120" y="688"/>
                  </a:lnTo>
                  <a:lnTo>
                    <a:pt x="1120" y="688"/>
                  </a:lnTo>
                  <a:lnTo>
                    <a:pt x="1118" y="684"/>
                  </a:lnTo>
                  <a:lnTo>
                    <a:pt x="1118" y="684"/>
                  </a:lnTo>
                  <a:lnTo>
                    <a:pt x="1118" y="682"/>
                  </a:lnTo>
                  <a:lnTo>
                    <a:pt x="1118" y="682"/>
                  </a:lnTo>
                  <a:lnTo>
                    <a:pt x="1114" y="676"/>
                  </a:lnTo>
                  <a:lnTo>
                    <a:pt x="1114" y="676"/>
                  </a:lnTo>
                  <a:lnTo>
                    <a:pt x="1110" y="672"/>
                  </a:lnTo>
                  <a:lnTo>
                    <a:pt x="1110" y="672"/>
                  </a:lnTo>
                  <a:lnTo>
                    <a:pt x="1110" y="670"/>
                  </a:lnTo>
                  <a:lnTo>
                    <a:pt x="1110" y="670"/>
                  </a:lnTo>
                  <a:lnTo>
                    <a:pt x="1108" y="668"/>
                  </a:lnTo>
                  <a:lnTo>
                    <a:pt x="1108" y="668"/>
                  </a:lnTo>
                  <a:lnTo>
                    <a:pt x="1102" y="664"/>
                  </a:lnTo>
                  <a:lnTo>
                    <a:pt x="1102" y="664"/>
                  </a:lnTo>
                  <a:lnTo>
                    <a:pt x="1102" y="664"/>
                  </a:lnTo>
                  <a:lnTo>
                    <a:pt x="1098" y="660"/>
                  </a:lnTo>
                  <a:lnTo>
                    <a:pt x="1098" y="660"/>
                  </a:lnTo>
                  <a:lnTo>
                    <a:pt x="1096" y="656"/>
                  </a:lnTo>
                  <a:lnTo>
                    <a:pt x="1096" y="656"/>
                  </a:lnTo>
                  <a:lnTo>
                    <a:pt x="1096" y="656"/>
                  </a:lnTo>
                  <a:lnTo>
                    <a:pt x="1094" y="652"/>
                  </a:lnTo>
                  <a:lnTo>
                    <a:pt x="1094" y="652"/>
                  </a:lnTo>
                  <a:lnTo>
                    <a:pt x="1094" y="650"/>
                  </a:lnTo>
                  <a:lnTo>
                    <a:pt x="1094" y="650"/>
                  </a:lnTo>
                  <a:lnTo>
                    <a:pt x="1092" y="646"/>
                  </a:lnTo>
                  <a:lnTo>
                    <a:pt x="1092" y="646"/>
                  </a:lnTo>
                  <a:lnTo>
                    <a:pt x="1090" y="644"/>
                  </a:lnTo>
                  <a:lnTo>
                    <a:pt x="1090" y="644"/>
                  </a:lnTo>
                  <a:lnTo>
                    <a:pt x="1090" y="642"/>
                  </a:lnTo>
                  <a:lnTo>
                    <a:pt x="1090" y="642"/>
                  </a:lnTo>
                  <a:lnTo>
                    <a:pt x="1088" y="638"/>
                  </a:lnTo>
                  <a:lnTo>
                    <a:pt x="1088" y="638"/>
                  </a:lnTo>
                  <a:lnTo>
                    <a:pt x="1088" y="634"/>
                  </a:lnTo>
                  <a:lnTo>
                    <a:pt x="1088" y="634"/>
                  </a:lnTo>
                  <a:lnTo>
                    <a:pt x="1086" y="632"/>
                  </a:lnTo>
                  <a:lnTo>
                    <a:pt x="1086" y="632"/>
                  </a:lnTo>
                  <a:lnTo>
                    <a:pt x="1084" y="630"/>
                  </a:lnTo>
                  <a:lnTo>
                    <a:pt x="1084" y="628"/>
                  </a:lnTo>
                  <a:lnTo>
                    <a:pt x="1084" y="628"/>
                  </a:lnTo>
                  <a:lnTo>
                    <a:pt x="1082" y="626"/>
                  </a:lnTo>
                  <a:lnTo>
                    <a:pt x="1082" y="626"/>
                  </a:lnTo>
                  <a:lnTo>
                    <a:pt x="1080" y="622"/>
                  </a:lnTo>
                  <a:lnTo>
                    <a:pt x="1080" y="622"/>
                  </a:lnTo>
                  <a:lnTo>
                    <a:pt x="1080" y="620"/>
                  </a:lnTo>
                  <a:lnTo>
                    <a:pt x="1080" y="620"/>
                  </a:lnTo>
                  <a:lnTo>
                    <a:pt x="1078" y="616"/>
                  </a:lnTo>
                  <a:lnTo>
                    <a:pt x="1078" y="616"/>
                  </a:lnTo>
                  <a:lnTo>
                    <a:pt x="1076" y="614"/>
                  </a:lnTo>
                  <a:lnTo>
                    <a:pt x="1076" y="614"/>
                  </a:lnTo>
                  <a:lnTo>
                    <a:pt x="1074" y="612"/>
                  </a:lnTo>
                  <a:lnTo>
                    <a:pt x="1074" y="612"/>
                  </a:lnTo>
                  <a:lnTo>
                    <a:pt x="1074" y="610"/>
                  </a:lnTo>
                  <a:lnTo>
                    <a:pt x="1074" y="610"/>
                  </a:lnTo>
                  <a:lnTo>
                    <a:pt x="1072" y="608"/>
                  </a:lnTo>
                  <a:lnTo>
                    <a:pt x="1072" y="608"/>
                  </a:lnTo>
                  <a:lnTo>
                    <a:pt x="1070" y="604"/>
                  </a:lnTo>
                  <a:lnTo>
                    <a:pt x="1070" y="604"/>
                  </a:lnTo>
                  <a:lnTo>
                    <a:pt x="1068" y="602"/>
                  </a:lnTo>
                  <a:lnTo>
                    <a:pt x="1068" y="602"/>
                  </a:lnTo>
                  <a:lnTo>
                    <a:pt x="1068" y="600"/>
                  </a:lnTo>
                  <a:lnTo>
                    <a:pt x="1068" y="600"/>
                  </a:lnTo>
                  <a:lnTo>
                    <a:pt x="1066" y="598"/>
                  </a:lnTo>
                  <a:lnTo>
                    <a:pt x="1066" y="598"/>
                  </a:lnTo>
                  <a:lnTo>
                    <a:pt x="1064" y="594"/>
                  </a:lnTo>
                  <a:lnTo>
                    <a:pt x="1064" y="594"/>
                  </a:lnTo>
                  <a:lnTo>
                    <a:pt x="1062" y="592"/>
                  </a:lnTo>
                  <a:lnTo>
                    <a:pt x="1062" y="592"/>
                  </a:lnTo>
                  <a:lnTo>
                    <a:pt x="1062" y="590"/>
                  </a:lnTo>
                  <a:lnTo>
                    <a:pt x="1062" y="590"/>
                  </a:lnTo>
                  <a:lnTo>
                    <a:pt x="1060" y="588"/>
                  </a:lnTo>
                  <a:lnTo>
                    <a:pt x="1060" y="588"/>
                  </a:lnTo>
                  <a:lnTo>
                    <a:pt x="1058" y="584"/>
                  </a:lnTo>
                  <a:lnTo>
                    <a:pt x="1058" y="584"/>
                  </a:lnTo>
                  <a:lnTo>
                    <a:pt x="1056" y="582"/>
                  </a:lnTo>
                  <a:lnTo>
                    <a:pt x="1056" y="582"/>
                  </a:lnTo>
                  <a:lnTo>
                    <a:pt x="1054" y="580"/>
                  </a:lnTo>
                  <a:lnTo>
                    <a:pt x="1054" y="580"/>
                  </a:lnTo>
                  <a:lnTo>
                    <a:pt x="1054" y="578"/>
                  </a:lnTo>
                  <a:lnTo>
                    <a:pt x="1054" y="578"/>
                  </a:lnTo>
                  <a:lnTo>
                    <a:pt x="1050" y="576"/>
                  </a:lnTo>
                  <a:lnTo>
                    <a:pt x="1050" y="576"/>
                  </a:lnTo>
                  <a:lnTo>
                    <a:pt x="1048" y="574"/>
                  </a:lnTo>
                  <a:lnTo>
                    <a:pt x="1048" y="574"/>
                  </a:lnTo>
                  <a:lnTo>
                    <a:pt x="1046" y="572"/>
                  </a:lnTo>
                  <a:lnTo>
                    <a:pt x="1046" y="572"/>
                  </a:lnTo>
                  <a:lnTo>
                    <a:pt x="1046" y="570"/>
                  </a:lnTo>
                  <a:lnTo>
                    <a:pt x="1046" y="570"/>
                  </a:lnTo>
                  <a:lnTo>
                    <a:pt x="1044" y="566"/>
                  </a:lnTo>
                  <a:lnTo>
                    <a:pt x="1044" y="566"/>
                  </a:lnTo>
                  <a:lnTo>
                    <a:pt x="1042" y="564"/>
                  </a:lnTo>
                  <a:lnTo>
                    <a:pt x="1042" y="564"/>
                  </a:lnTo>
                  <a:lnTo>
                    <a:pt x="1042" y="562"/>
                  </a:lnTo>
                  <a:lnTo>
                    <a:pt x="1042" y="562"/>
                  </a:lnTo>
                  <a:lnTo>
                    <a:pt x="1040" y="560"/>
                  </a:lnTo>
                  <a:lnTo>
                    <a:pt x="1040" y="560"/>
                  </a:lnTo>
                  <a:lnTo>
                    <a:pt x="1038" y="558"/>
                  </a:lnTo>
                  <a:lnTo>
                    <a:pt x="1038" y="558"/>
                  </a:lnTo>
                  <a:lnTo>
                    <a:pt x="1038" y="554"/>
                  </a:lnTo>
                  <a:lnTo>
                    <a:pt x="1036" y="552"/>
                  </a:lnTo>
                  <a:lnTo>
                    <a:pt x="1036" y="552"/>
                  </a:lnTo>
                  <a:lnTo>
                    <a:pt x="1034" y="548"/>
                  </a:lnTo>
                  <a:lnTo>
                    <a:pt x="1034" y="548"/>
                  </a:lnTo>
                  <a:lnTo>
                    <a:pt x="1032" y="546"/>
                  </a:lnTo>
                  <a:lnTo>
                    <a:pt x="1032" y="546"/>
                  </a:lnTo>
                  <a:lnTo>
                    <a:pt x="1030" y="544"/>
                  </a:lnTo>
                  <a:lnTo>
                    <a:pt x="1030" y="544"/>
                  </a:lnTo>
                  <a:lnTo>
                    <a:pt x="1030" y="542"/>
                  </a:lnTo>
                  <a:lnTo>
                    <a:pt x="1028" y="540"/>
                  </a:lnTo>
                  <a:lnTo>
                    <a:pt x="1028" y="540"/>
                  </a:lnTo>
                  <a:lnTo>
                    <a:pt x="1026" y="536"/>
                  </a:lnTo>
                  <a:lnTo>
                    <a:pt x="1026" y="536"/>
                  </a:lnTo>
                  <a:lnTo>
                    <a:pt x="1024" y="534"/>
                  </a:lnTo>
                  <a:lnTo>
                    <a:pt x="1024" y="534"/>
                  </a:lnTo>
                  <a:lnTo>
                    <a:pt x="1024" y="532"/>
                  </a:lnTo>
                  <a:lnTo>
                    <a:pt x="1024" y="532"/>
                  </a:lnTo>
                  <a:lnTo>
                    <a:pt x="1022" y="530"/>
                  </a:lnTo>
                  <a:lnTo>
                    <a:pt x="1022" y="530"/>
                  </a:lnTo>
                  <a:lnTo>
                    <a:pt x="1020" y="528"/>
                  </a:lnTo>
                  <a:lnTo>
                    <a:pt x="1020" y="528"/>
                  </a:lnTo>
                  <a:lnTo>
                    <a:pt x="1018" y="524"/>
                  </a:lnTo>
                  <a:lnTo>
                    <a:pt x="1018" y="524"/>
                  </a:lnTo>
                  <a:lnTo>
                    <a:pt x="1014" y="522"/>
                  </a:lnTo>
                  <a:lnTo>
                    <a:pt x="1014" y="522"/>
                  </a:lnTo>
                  <a:lnTo>
                    <a:pt x="1012" y="522"/>
                  </a:lnTo>
                  <a:lnTo>
                    <a:pt x="1012" y="522"/>
                  </a:lnTo>
                  <a:lnTo>
                    <a:pt x="1010" y="518"/>
                  </a:lnTo>
                  <a:lnTo>
                    <a:pt x="1010" y="518"/>
                  </a:lnTo>
                  <a:lnTo>
                    <a:pt x="1008" y="516"/>
                  </a:lnTo>
                  <a:lnTo>
                    <a:pt x="1008" y="516"/>
                  </a:lnTo>
                  <a:lnTo>
                    <a:pt x="1008" y="514"/>
                  </a:lnTo>
                  <a:lnTo>
                    <a:pt x="1008" y="512"/>
                  </a:lnTo>
                  <a:lnTo>
                    <a:pt x="1008" y="512"/>
                  </a:lnTo>
                  <a:lnTo>
                    <a:pt x="1006" y="508"/>
                  </a:lnTo>
                  <a:lnTo>
                    <a:pt x="1006" y="508"/>
                  </a:lnTo>
                  <a:lnTo>
                    <a:pt x="1006" y="506"/>
                  </a:lnTo>
                  <a:lnTo>
                    <a:pt x="1006" y="506"/>
                  </a:lnTo>
                  <a:lnTo>
                    <a:pt x="1006" y="504"/>
                  </a:lnTo>
                  <a:lnTo>
                    <a:pt x="1006" y="500"/>
                  </a:lnTo>
                  <a:lnTo>
                    <a:pt x="1006" y="500"/>
                  </a:lnTo>
                  <a:lnTo>
                    <a:pt x="1004" y="498"/>
                  </a:lnTo>
                  <a:lnTo>
                    <a:pt x="1004" y="498"/>
                  </a:lnTo>
                  <a:lnTo>
                    <a:pt x="1002" y="496"/>
                  </a:lnTo>
                  <a:lnTo>
                    <a:pt x="1002" y="496"/>
                  </a:lnTo>
                  <a:lnTo>
                    <a:pt x="1000" y="492"/>
                  </a:lnTo>
                  <a:lnTo>
                    <a:pt x="1000" y="492"/>
                  </a:lnTo>
                  <a:lnTo>
                    <a:pt x="998" y="492"/>
                  </a:lnTo>
                  <a:lnTo>
                    <a:pt x="998" y="492"/>
                  </a:lnTo>
                  <a:lnTo>
                    <a:pt x="996" y="490"/>
                  </a:lnTo>
                  <a:lnTo>
                    <a:pt x="996" y="490"/>
                  </a:lnTo>
                  <a:lnTo>
                    <a:pt x="994" y="488"/>
                  </a:lnTo>
                  <a:lnTo>
                    <a:pt x="994" y="488"/>
                  </a:lnTo>
                  <a:lnTo>
                    <a:pt x="994" y="484"/>
                  </a:lnTo>
                  <a:lnTo>
                    <a:pt x="994" y="484"/>
                  </a:lnTo>
                  <a:lnTo>
                    <a:pt x="992" y="482"/>
                  </a:lnTo>
                  <a:lnTo>
                    <a:pt x="992" y="482"/>
                  </a:lnTo>
                  <a:lnTo>
                    <a:pt x="990" y="480"/>
                  </a:lnTo>
                  <a:lnTo>
                    <a:pt x="990" y="480"/>
                  </a:lnTo>
                  <a:lnTo>
                    <a:pt x="990" y="476"/>
                  </a:lnTo>
                  <a:lnTo>
                    <a:pt x="990" y="476"/>
                  </a:lnTo>
                  <a:lnTo>
                    <a:pt x="986" y="474"/>
                  </a:lnTo>
                  <a:lnTo>
                    <a:pt x="986" y="474"/>
                  </a:lnTo>
                  <a:lnTo>
                    <a:pt x="986" y="472"/>
                  </a:lnTo>
                  <a:lnTo>
                    <a:pt x="986" y="472"/>
                  </a:lnTo>
                  <a:lnTo>
                    <a:pt x="984" y="470"/>
                  </a:lnTo>
                  <a:lnTo>
                    <a:pt x="984" y="470"/>
                  </a:lnTo>
                  <a:lnTo>
                    <a:pt x="982" y="466"/>
                  </a:lnTo>
                  <a:lnTo>
                    <a:pt x="982" y="466"/>
                  </a:lnTo>
                  <a:lnTo>
                    <a:pt x="982" y="464"/>
                  </a:lnTo>
                  <a:lnTo>
                    <a:pt x="982" y="464"/>
                  </a:lnTo>
                  <a:lnTo>
                    <a:pt x="980" y="462"/>
                  </a:lnTo>
                  <a:lnTo>
                    <a:pt x="980" y="462"/>
                  </a:lnTo>
                  <a:lnTo>
                    <a:pt x="976" y="458"/>
                  </a:lnTo>
                  <a:lnTo>
                    <a:pt x="976" y="458"/>
                  </a:lnTo>
                  <a:lnTo>
                    <a:pt x="974" y="458"/>
                  </a:lnTo>
                  <a:lnTo>
                    <a:pt x="974" y="458"/>
                  </a:lnTo>
                  <a:lnTo>
                    <a:pt x="974" y="456"/>
                  </a:lnTo>
                  <a:lnTo>
                    <a:pt x="974" y="456"/>
                  </a:lnTo>
                  <a:lnTo>
                    <a:pt x="974" y="452"/>
                  </a:lnTo>
                  <a:lnTo>
                    <a:pt x="974" y="452"/>
                  </a:lnTo>
                  <a:lnTo>
                    <a:pt x="972" y="446"/>
                  </a:lnTo>
                  <a:lnTo>
                    <a:pt x="972" y="446"/>
                  </a:lnTo>
                  <a:lnTo>
                    <a:pt x="968" y="444"/>
                  </a:lnTo>
                  <a:lnTo>
                    <a:pt x="968" y="444"/>
                  </a:lnTo>
                  <a:lnTo>
                    <a:pt x="968" y="442"/>
                  </a:lnTo>
                  <a:lnTo>
                    <a:pt x="966" y="440"/>
                  </a:lnTo>
                  <a:lnTo>
                    <a:pt x="966" y="440"/>
                  </a:lnTo>
                  <a:lnTo>
                    <a:pt x="964" y="436"/>
                  </a:lnTo>
                  <a:lnTo>
                    <a:pt x="964" y="436"/>
                  </a:lnTo>
                  <a:lnTo>
                    <a:pt x="964" y="436"/>
                  </a:lnTo>
                  <a:lnTo>
                    <a:pt x="964" y="436"/>
                  </a:lnTo>
                  <a:lnTo>
                    <a:pt x="962" y="432"/>
                  </a:lnTo>
                  <a:lnTo>
                    <a:pt x="962" y="432"/>
                  </a:lnTo>
                  <a:lnTo>
                    <a:pt x="958" y="428"/>
                  </a:lnTo>
                  <a:lnTo>
                    <a:pt x="958" y="428"/>
                  </a:lnTo>
                  <a:lnTo>
                    <a:pt x="958" y="428"/>
                  </a:lnTo>
                  <a:lnTo>
                    <a:pt x="958" y="428"/>
                  </a:lnTo>
                  <a:lnTo>
                    <a:pt x="956" y="426"/>
                  </a:lnTo>
                  <a:lnTo>
                    <a:pt x="956" y="426"/>
                  </a:lnTo>
                  <a:lnTo>
                    <a:pt x="956" y="422"/>
                  </a:lnTo>
                  <a:lnTo>
                    <a:pt x="956" y="422"/>
                  </a:lnTo>
                  <a:lnTo>
                    <a:pt x="952" y="420"/>
                  </a:lnTo>
                  <a:lnTo>
                    <a:pt x="952" y="420"/>
                  </a:lnTo>
                  <a:lnTo>
                    <a:pt x="950" y="418"/>
                  </a:lnTo>
                  <a:lnTo>
                    <a:pt x="950" y="418"/>
                  </a:lnTo>
                  <a:lnTo>
                    <a:pt x="950" y="416"/>
                  </a:lnTo>
                  <a:lnTo>
                    <a:pt x="950" y="416"/>
                  </a:lnTo>
                  <a:lnTo>
                    <a:pt x="950" y="412"/>
                  </a:lnTo>
                  <a:lnTo>
                    <a:pt x="950" y="412"/>
                  </a:lnTo>
                  <a:lnTo>
                    <a:pt x="946" y="408"/>
                  </a:lnTo>
                  <a:lnTo>
                    <a:pt x="946" y="406"/>
                  </a:lnTo>
                  <a:lnTo>
                    <a:pt x="946" y="406"/>
                  </a:lnTo>
                  <a:lnTo>
                    <a:pt x="944" y="404"/>
                  </a:lnTo>
                  <a:lnTo>
                    <a:pt x="942" y="402"/>
                  </a:lnTo>
                  <a:lnTo>
                    <a:pt x="942" y="402"/>
                  </a:lnTo>
                  <a:lnTo>
                    <a:pt x="940" y="400"/>
                  </a:lnTo>
                  <a:lnTo>
                    <a:pt x="940" y="400"/>
                  </a:lnTo>
                  <a:lnTo>
                    <a:pt x="938" y="400"/>
                  </a:lnTo>
                  <a:lnTo>
                    <a:pt x="938" y="400"/>
                  </a:lnTo>
                  <a:lnTo>
                    <a:pt x="936" y="394"/>
                  </a:lnTo>
                  <a:lnTo>
                    <a:pt x="936" y="394"/>
                  </a:lnTo>
                  <a:lnTo>
                    <a:pt x="936" y="392"/>
                  </a:lnTo>
                  <a:lnTo>
                    <a:pt x="936" y="392"/>
                  </a:lnTo>
                  <a:lnTo>
                    <a:pt x="938" y="390"/>
                  </a:lnTo>
                  <a:lnTo>
                    <a:pt x="936" y="386"/>
                  </a:lnTo>
                  <a:lnTo>
                    <a:pt x="936" y="386"/>
                  </a:lnTo>
                  <a:lnTo>
                    <a:pt x="930" y="382"/>
                  </a:lnTo>
                  <a:lnTo>
                    <a:pt x="930" y="382"/>
                  </a:lnTo>
                  <a:lnTo>
                    <a:pt x="926" y="380"/>
                  </a:lnTo>
                  <a:lnTo>
                    <a:pt x="926" y="380"/>
                  </a:lnTo>
                  <a:lnTo>
                    <a:pt x="924" y="380"/>
                  </a:lnTo>
                  <a:lnTo>
                    <a:pt x="924" y="380"/>
                  </a:lnTo>
                  <a:lnTo>
                    <a:pt x="920" y="380"/>
                  </a:lnTo>
                  <a:lnTo>
                    <a:pt x="920" y="380"/>
                  </a:lnTo>
                  <a:lnTo>
                    <a:pt x="918" y="380"/>
                  </a:lnTo>
                  <a:lnTo>
                    <a:pt x="918" y="380"/>
                  </a:lnTo>
                  <a:lnTo>
                    <a:pt x="916" y="380"/>
                  </a:lnTo>
                  <a:lnTo>
                    <a:pt x="916" y="380"/>
                  </a:lnTo>
                  <a:lnTo>
                    <a:pt x="912" y="378"/>
                  </a:lnTo>
                  <a:lnTo>
                    <a:pt x="912" y="378"/>
                  </a:lnTo>
                  <a:lnTo>
                    <a:pt x="912" y="378"/>
                  </a:lnTo>
                  <a:lnTo>
                    <a:pt x="908" y="380"/>
                  </a:lnTo>
                  <a:lnTo>
                    <a:pt x="908" y="380"/>
                  </a:lnTo>
                  <a:lnTo>
                    <a:pt x="906" y="382"/>
                  </a:lnTo>
                  <a:lnTo>
                    <a:pt x="906" y="382"/>
                  </a:lnTo>
                  <a:lnTo>
                    <a:pt x="904" y="382"/>
                  </a:lnTo>
                  <a:lnTo>
                    <a:pt x="904" y="382"/>
                  </a:lnTo>
                  <a:lnTo>
                    <a:pt x="902" y="382"/>
                  </a:lnTo>
                  <a:lnTo>
                    <a:pt x="898" y="384"/>
                  </a:lnTo>
                  <a:lnTo>
                    <a:pt x="898" y="384"/>
                  </a:lnTo>
                  <a:lnTo>
                    <a:pt x="896" y="386"/>
                  </a:lnTo>
                  <a:lnTo>
                    <a:pt x="896" y="386"/>
                  </a:lnTo>
                  <a:lnTo>
                    <a:pt x="896" y="388"/>
                  </a:lnTo>
                  <a:lnTo>
                    <a:pt x="896" y="388"/>
                  </a:lnTo>
                  <a:lnTo>
                    <a:pt x="894" y="390"/>
                  </a:lnTo>
                  <a:lnTo>
                    <a:pt x="894" y="390"/>
                  </a:lnTo>
                  <a:lnTo>
                    <a:pt x="892" y="392"/>
                  </a:lnTo>
                  <a:lnTo>
                    <a:pt x="892" y="392"/>
                  </a:lnTo>
                  <a:lnTo>
                    <a:pt x="890" y="394"/>
                  </a:lnTo>
                  <a:lnTo>
                    <a:pt x="890" y="394"/>
                  </a:lnTo>
                  <a:lnTo>
                    <a:pt x="888" y="396"/>
                  </a:lnTo>
                  <a:lnTo>
                    <a:pt x="888" y="396"/>
                  </a:lnTo>
                  <a:lnTo>
                    <a:pt x="886" y="396"/>
                  </a:lnTo>
                  <a:lnTo>
                    <a:pt x="886" y="396"/>
                  </a:lnTo>
                  <a:lnTo>
                    <a:pt x="884" y="398"/>
                  </a:lnTo>
                  <a:lnTo>
                    <a:pt x="884" y="398"/>
                  </a:lnTo>
                  <a:lnTo>
                    <a:pt x="882" y="402"/>
                  </a:lnTo>
                  <a:lnTo>
                    <a:pt x="882" y="402"/>
                  </a:lnTo>
                  <a:lnTo>
                    <a:pt x="880" y="406"/>
                  </a:lnTo>
                  <a:lnTo>
                    <a:pt x="880" y="406"/>
                  </a:lnTo>
                  <a:lnTo>
                    <a:pt x="876" y="410"/>
                  </a:lnTo>
                  <a:lnTo>
                    <a:pt x="876" y="410"/>
                  </a:lnTo>
                  <a:lnTo>
                    <a:pt x="874" y="416"/>
                  </a:lnTo>
                  <a:lnTo>
                    <a:pt x="874" y="416"/>
                  </a:lnTo>
                  <a:lnTo>
                    <a:pt x="872" y="420"/>
                  </a:lnTo>
                  <a:lnTo>
                    <a:pt x="872" y="420"/>
                  </a:lnTo>
                  <a:lnTo>
                    <a:pt x="872" y="420"/>
                  </a:lnTo>
                  <a:lnTo>
                    <a:pt x="870" y="422"/>
                  </a:lnTo>
                  <a:lnTo>
                    <a:pt x="870" y="422"/>
                  </a:lnTo>
                  <a:lnTo>
                    <a:pt x="868" y="426"/>
                  </a:lnTo>
                  <a:lnTo>
                    <a:pt x="868" y="426"/>
                  </a:lnTo>
                  <a:lnTo>
                    <a:pt x="866" y="428"/>
                  </a:lnTo>
                  <a:lnTo>
                    <a:pt x="866" y="428"/>
                  </a:lnTo>
                  <a:lnTo>
                    <a:pt x="864" y="432"/>
                  </a:lnTo>
                  <a:lnTo>
                    <a:pt x="864" y="434"/>
                  </a:lnTo>
                  <a:lnTo>
                    <a:pt x="864" y="434"/>
                  </a:lnTo>
                  <a:lnTo>
                    <a:pt x="862" y="436"/>
                  </a:lnTo>
                  <a:lnTo>
                    <a:pt x="862" y="438"/>
                  </a:lnTo>
                  <a:lnTo>
                    <a:pt x="862" y="438"/>
                  </a:lnTo>
                  <a:lnTo>
                    <a:pt x="860" y="442"/>
                  </a:lnTo>
                  <a:lnTo>
                    <a:pt x="860" y="442"/>
                  </a:lnTo>
                  <a:lnTo>
                    <a:pt x="858" y="444"/>
                  </a:lnTo>
                  <a:lnTo>
                    <a:pt x="858" y="444"/>
                  </a:lnTo>
                  <a:lnTo>
                    <a:pt x="856" y="448"/>
                  </a:lnTo>
                  <a:lnTo>
                    <a:pt x="856" y="448"/>
                  </a:lnTo>
                  <a:lnTo>
                    <a:pt x="856" y="452"/>
                  </a:lnTo>
                  <a:lnTo>
                    <a:pt x="856" y="452"/>
                  </a:lnTo>
                  <a:lnTo>
                    <a:pt x="856" y="454"/>
                  </a:lnTo>
                  <a:lnTo>
                    <a:pt x="856" y="454"/>
                  </a:lnTo>
                  <a:lnTo>
                    <a:pt x="854" y="456"/>
                  </a:lnTo>
                  <a:lnTo>
                    <a:pt x="854" y="456"/>
                  </a:lnTo>
                  <a:lnTo>
                    <a:pt x="852" y="460"/>
                  </a:lnTo>
                  <a:lnTo>
                    <a:pt x="852" y="460"/>
                  </a:lnTo>
                  <a:lnTo>
                    <a:pt x="852" y="464"/>
                  </a:lnTo>
                  <a:lnTo>
                    <a:pt x="852" y="464"/>
                  </a:lnTo>
                  <a:lnTo>
                    <a:pt x="852" y="466"/>
                  </a:lnTo>
                  <a:lnTo>
                    <a:pt x="852" y="466"/>
                  </a:lnTo>
                  <a:lnTo>
                    <a:pt x="850" y="468"/>
                  </a:lnTo>
                  <a:lnTo>
                    <a:pt x="850" y="470"/>
                  </a:lnTo>
                  <a:lnTo>
                    <a:pt x="850" y="470"/>
                  </a:lnTo>
                  <a:lnTo>
                    <a:pt x="848" y="472"/>
                  </a:lnTo>
                  <a:lnTo>
                    <a:pt x="848" y="472"/>
                  </a:lnTo>
                  <a:lnTo>
                    <a:pt x="846" y="474"/>
                  </a:lnTo>
                  <a:lnTo>
                    <a:pt x="846" y="474"/>
                  </a:lnTo>
                  <a:lnTo>
                    <a:pt x="844" y="478"/>
                  </a:lnTo>
                  <a:lnTo>
                    <a:pt x="844" y="478"/>
                  </a:lnTo>
                  <a:lnTo>
                    <a:pt x="844" y="480"/>
                  </a:lnTo>
                  <a:lnTo>
                    <a:pt x="844" y="480"/>
                  </a:lnTo>
                  <a:lnTo>
                    <a:pt x="842" y="484"/>
                  </a:lnTo>
                  <a:lnTo>
                    <a:pt x="842" y="484"/>
                  </a:lnTo>
                  <a:lnTo>
                    <a:pt x="842" y="486"/>
                  </a:lnTo>
                  <a:lnTo>
                    <a:pt x="842" y="486"/>
                  </a:lnTo>
                  <a:lnTo>
                    <a:pt x="840" y="488"/>
                  </a:lnTo>
                  <a:lnTo>
                    <a:pt x="840" y="488"/>
                  </a:lnTo>
                  <a:lnTo>
                    <a:pt x="838" y="490"/>
                  </a:lnTo>
                  <a:lnTo>
                    <a:pt x="838" y="490"/>
                  </a:lnTo>
                  <a:lnTo>
                    <a:pt x="838" y="492"/>
                  </a:lnTo>
                  <a:lnTo>
                    <a:pt x="838" y="492"/>
                  </a:lnTo>
                  <a:lnTo>
                    <a:pt x="834" y="494"/>
                  </a:lnTo>
                  <a:lnTo>
                    <a:pt x="834" y="494"/>
                  </a:lnTo>
                  <a:lnTo>
                    <a:pt x="832" y="498"/>
                  </a:lnTo>
                  <a:lnTo>
                    <a:pt x="832" y="498"/>
                  </a:lnTo>
                  <a:lnTo>
                    <a:pt x="832" y="500"/>
                  </a:lnTo>
                  <a:lnTo>
                    <a:pt x="832" y="500"/>
                  </a:lnTo>
                  <a:lnTo>
                    <a:pt x="828" y="504"/>
                  </a:lnTo>
                  <a:lnTo>
                    <a:pt x="828" y="504"/>
                  </a:lnTo>
                  <a:lnTo>
                    <a:pt x="824" y="508"/>
                  </a:lnTo>
                  <a:lnTo>
                    <a:pt x="824" y="508"/>
                  </a:lnTo>
                  <a:lnTo>
                    <a:pt x="822" y="512"/>
                  </a:lnTo>
                  <a:lnTo>
                    <a:pt x="822" y="512"/>
                  </a:lnTo>
                  <a:lnTo>
                    <a:pt x="820" y="514"/>
                  </a:lnTo>
                  <a:lnTo>
                    <a:pt x="820" y="514"/>
                  </a:lnTo>
                  <a:lnTo>
                    <a:pt x="818" y="518"/>
                  </a:lnTo>
                  <a:lnTo>
                    <a:pt x="818" y="518"/>
                  </a:lnTo>
                  <a:lnTo>
                    <a:pt x="816" y="524"/>
                  </a:lnTo>
                  <a:lnTo>
                    <a:pt x="816" y="524"/>
                  </a:lnTo>
                  <a:lnTo>
                    <a:pt x="816" y="526"/>
                  </a:lnTo>
                  <a:lnTo>
                    <a:pt x="816" y="526"/>
                  </a:lnTo>
                  <a:lnTo>
                    <a:pt x="816" y="528"/>
                  </a:lnTo>
                  <a:lnTo>
                    <a:pt x="816" y="528"/>
                  </a:lnTo>
                  <a:lnTo>
                    <a:pt x="814" y="532"/>
                  </a:lnTo>
                  <a:lnTo>
                    <a:pt x="814" y="532"/>
                  </a:lnTo>
                  <a:lnTo>
                    <a:pt x="814" y="534"/>
                  </a:lnTo>
                  <a:lnTo>
                    <a:pt x="814" y="534"/>
                  </a:lnTo>
                  <a:lnTo>
                    <a:pt x="814" y="536"/>
                  </a:lnTo>
                  <a:lnTo>
                    <a:pt x="814" y="536"/>
                  </a:lnTo>
                  <a:lnTo>
                    <a:pt x="812" y="538"/>
                  </a:lnTo>
                  <a:lnTo>
                    <a:pt x="812" y="538"/>
                  </a:lnTo>
                  <a:lnTo>
                    <a:pt x="812" y="544"/>
                  </a:lnTo>
                  <a:lnTo>
                    <a:pt x="812" y="544"/>
                  </a:lnTo>
                  <a:lnTo>
                    <a:pt x="812" y="544"/>
                  </a:lnTo>
                  <a:lnTo>
                    <a:pt x="812" y="544"/>
                  </a:lnTo>
                  <a:lnTo>
                    <a:pt x="810" y="546"/>
                  </a:lnTo>
                  <a:lnTo>
                    <a:pt x="810" y="546"/>
                  </a:lnTo>
                  <a:lnTo>
                    <a:pt x="808" y="548"/>
                  </a:lnTo>
                  <a:lnTo>
                    <a:pt x="808" y="548"/>
                  </a:lnTo>
                  <a:lnTo>
                    <a:pt x="806" y="552"/>
                  </a:lnTo>
                  <a:lnTo>
                    <a:pt x="806" y="552"/>
                  </a:lnTo>
                  <a:lnTo>
                    <a:pt x="806" y="554"/>
                  </a:lnTo>
                  <a:lnTo>
                    <a:pt x="806" y="554"/>
                  </a:lnTo>
                  <a:lnTo>
                    <a:pt x="804" y="554"/>
                  </a:lnTo>
                  <a:lnTo>
                    <a:pt x="804" y="554"/>
                  </a:lnTo>
                  <a:lnTo>
                    <a:pt x="802" y="556"/>
                  </a:lnTo>
                  <a:lnTo>
                    <a:pt x="802" y="556"/>
                  </a:lnTo>
                  <a:lnTo>
                    <a:pt x="800" y="562"/>
                  </a:lnTo>
                  <a:lnTo>
                    <a:pt x="798" y="564"/>
                  </a:lnTo>
                  <a:lnTo>
                    <a:pt x="798" y="564"/>
                  </a:lnTo>
                  <a:lnTo>
                    <a:pt x="798" y="568"/>
                  </a:lnTo>
                  <a:lnTo>
                    <a:pt x="798" y="568"/>
                  </a:lnTo>
                  <a:lnTo>
                    <a:pt x="798" y="570"/>
                  </a:lnTo>
                  <a:lnTo>
                    <a:pt x="798" y="570"/>
                  </a:lnTo>
                  <a:lnTo>
                    <a:pt x="798" y="572"/>
                  </a:lnTo>
                  <a:lnTo>
                    <a:pt x="798" y="572"/>
                  </a:lnTo>
                  <a:lnTo>
                    <a:pt x="796" y="574"/>
                  </a:lnTo>
                  <a:lnTo>
                    <a:pt x="796" y="574"/>
                  </a:lnTo>
                  <a:lnTo>
                    <a:pt x="796" y="576"/>
                  </a:lnTo>
                  <a:lnTo>
                    <a:pt x="796" y="576"/>
                  </a:lnTo>
                  <a:lnTo>
                    <a:pt x="794" y="578"/>
                  </a:lnTo>
                  <a:lnTo>
                    <a:pt x="794" y="578"/>
                  </a:lnTo>
                  <a:lnTo>
                    <a:pt x="792" y="580"/>
                  </a:lnTo>
                  <a:lnTo>
                    <a:pt x="792" y="580"/>
                  </a:lnTo>
                  <a:lnTo>
                    <a:pt x="792" y="582"/>
                  </a:lnTo>
                  <a:lnTo>
                    <a:pt x="792" y="582"/>
                  </a:lnTo>
                  <a:lnTo>
                    <a:pt x="790" y="584"/>
                  </a:lnTo>
                  <a:lnTo>
                    <a:pt x="790" y="584"/>
                  </a:lnTo>
                  <a:lnTo>
                    <a:pt x="788" y="586"/>
                  </a:lnTo>
                  <a:lnTo>
                    <a:pt x="788" y="586"/>
                  </a:lnTo>
                  <a:lnTo>
                    <a:pt x="788" y="592"/>
                  </a:lnTo>
                  <a:lnTo>
                    <a:pt x="788" y="592"/>
                  </a:lnTo>
                  <a:lnTo>
                    <a:pt x="786" y="592"/>
                  </a:lnTo>
                  <a:lnTo>
                    <a:pt x="786" y="592"/>
                  </a:lnTo>
                  <a:lnTo>
                    <a:pt x="786" y="594"/>
                  </a:lnTo>
                  <a:lnTo>
                    <a:pt x="786" y="594"/>
                  </a:lnTo>
                  <a:lnTo>
                    <a:pt x="782" y="596"/>
                  </a:lnTo>
                  <a:lnTo>
                    <a:pt x="782" y="596"/>
                  </a:lnTo>
                  <a:lnTo>
                    <a:pt x="782" y="600"/>
                  </a:lnTo>
                  <a:lnTo>
                    <a:pt x="780" y="602"/>
                  </a:lnTo>
                  <a:lnTo>
                    <a:pt x="780" y="602"/>
                  </a:lnTo>
                  <a:lnTo>
                    <a:pt x="778" y="606"/>
                  </a:lnTo>
                  <a:lnTo>
                    <a:pt x="778" y="606"/>
                  </a:lnTo>
                  <a:lnTo>
                    <a:pt x="776" y="608"/>
                  </a:lnTo>
                  <a:lnTo>
                    <a:pt x="776" y="608"/>
                  </a:lnTo>
                  <a:lnTo>
                    <a:pt x="776" y="612"/>
                  </a:lnTo>
                  <a:lnTo>
                    <a:pt x="774" y="614"/>
                  </a:lnTo>
                  <a:lnTo>
                    <a:pt x="774" y="614"/>
                  </a:lnTo>
                  <a:lnTo>
                    <a:pt x="772" y="616"/>
                  </a:lnTo>
                  <a:lnTo>
                    <a:pt x="770" y="622"/>
                  </a:lnTo>
                  <a:lnTo>
                    <a:pt x="770" y="622"/>
                  </a:lnTo>
                  <a:lnTo>
                    <a:pt x="768" y="624"/>
                  </a:lnTo>
                  <a:lnTo>
                    <a:pt x="768" y="624"/>
                  </a:lnTo>
                  <a:lnTo>
                    <a:pt x="766" y="626"/>
                  </a:lnTo>
                  <a:lnTo>
                    <a:pt x="764" y="628"/>
                  </a:lnTo>
                  <a:lnTo>
                    <a:pt x="764" y="628"/>
                  </a:lnTo>
                  <a:lnTo>
                    <a:pt x="764" y="630"/>
                  </a:lnTo>
                  <a:lnTo>
                    <a:pt x="764" y="630"/>
                  </a:lnTo>
                  <a:lnTo>
                    <a:pt x="762" y="634"/>
                  </a:lnTo>
                  <a:lnTo>
                    <a:pt x="762" y="634"/>
                  </a:lnTo>
                  <a:lnTo>
                    <a:pt x="762" y="636"/>
                  </a:lnTo>
                  <a:lnTo>
                    <a:pt x="762" y="636"/>
                  </a:lnTo>
                  <a:lnTo>
                    <a:pt x="760" y="638"/>
                  </a:lnTo>
                  <a:lnTo>
                    <a:pt x="760" y="638"/>
                  </a:lnTo>
                  <a:lnTo>
                    <a:pt x="758" y="642"/>
                  </a:lnTo>
                  <a:lnTo>
                    <a:pt x="758" y="642"/>
                  </a:lnTo>
                  <a:lnTo>
                    <a:pt x="758" y="644"/>
                  </a:lnTo>
                  <a:lnTo>
                    <a:pt x="758" y="644"/>
                  </a:lnTo>
                  <a:lnTo>
                    <a:pt x="756" y="646"/>
                  </a:lnTo>
                  <a:lnTo>
                    <a:pt x="756" y="646"/>
                  </a:lnTo>
                  <a:lnTo>
                    <a:pt x="754" y="648"/>
                  </a:lnTo>
                  <a:lnTo>
                    <a:pt x="754" y="648"/>
                  </a:lnTo>
                  <a:lnTo>
                    <a:pt x="752" y="652"/>
                  </a:lnTo>
                  <a:lnTo>
                    <a:pt x="752" y="652"/>
                  </a:lnTo>
                  <a:lnTo>
                    <a:pt x="752" y="654"/>
                  </a:lnTo>
                  <a:lnTo>
                    <a:pt x="752" y="654"/>
                  </a:lnTo>
                  <a:lnTo>
                    <a:pt x="750" y="656"/>
                  </a:lnTo>
                  <a:lnTo>
                    <a:pt x="750" y="656"/>
                  </a:lnTo>
                  <a:lnTo>
                    <a:pt x="748" y="660"/>
                  </a:lnTo>
                  <a:lnTo>
                    <a:pt x="748" y="660"/>
                  </a:lnTo>
                  <a:lnTo>
                    <a:pt x="748" y="662"/>
                  </a:lnTo>
                  <a:lnTo>
                    <a:pt x="748" y="662"/>
                  </a:lnTo>
                  <a:lnTo>
                    <a:pt x="746" y="666"/>
                  </a:lnTo>
                  <a:lnTo>
                    <a:pt x="746" y="666"/>
                  </a:lnTo>
                  <a:lnTo>
                    <a:pt x="746" y="668"/>
                  </a:lnTo>
                  <a:lnTo>
                    <a:pt x="746" y="668"/>
                  </a:lnTo>
                  <a:lnTo>
                    <a:pt x="744" y="674"/>
                  </a:lnTo>
                  <a:lnTo>
                    <a:pt x="744" y="674"/>
                  </a:lnTo>
                  <a:lnTo>
                    <a:pt x="744" y="680"/>
                  </a:lnTo>
                  <a:lnTo>
                    <a:pt x="744" y="680"/>
                  </a:lnTo>
                  <a:lnTo>
                    <a:pt x="742" y="684"/>
                  </a:lnTo>
                  <a:lnTo>
                    <a:pt x="742" y="684"/>
                  </a:lnTo>
                  <a:lnTo>
                    <a:pt x="740" y="690"/>
                  </a:lnTo>
                  <a:lnTo>
                    <a:pt x="740" y="690"/>
                  </a:lnTo>
                  <a:lnTo>
                    <a:pt x="738" y="692"/>
                  </a:lnTo>
                  <a:lnTo>
                    <a:pt x="738" y="692"/>
                  </a:lnTo>
                  <a:lnTo>
                    <a:pt x="736" y="696"/>
                  </a:lnTo>
                  <a:lnTo>
                    <a:pt x="736" y="696"/>
                  </a:lnTo>
                  <a:lnTo>
                    <a:pt x="734" y="698"/>
                  </a:lnTo>
                  <a:lnTo>
                    <a:pt x="734" y="698"/>
                  </a:lnTo>
                  <a:lnTo>
                    <a:pt x="734" y="700"/>
                  </a:lnTo>
                  <a:lnTo>
                    <a:pt x="734" y="700"/>
                  </a:lnTo>
                  <a:lnTo>
                    <a:pt x="732" y="702"/>
                  </a:lnTo>
                  <a:lnTo>
                    <a:pt x="732" y="702"/>
                  </a:lnTo>
                  <a:lnTo>
                    <a:pt x="730" y="706"/>
                  </a:lnTo>
                  <a:lnTo>
                    <a:pt x="730" y="706"/>
                  </a:lnTo>
                  <a:lnTo>
                    <a:pt x="728" y="708"/>
                  </a:lnTo>
                  <a:lnTo>
                    <a:pt x="728" y="708"/>
                  </a:lnTo>
                  <a:lnTo>
                    <a:pt x="726" y="710"/>
                  </a:lnTo>
                  <a:lnTo>
                    <a:pt x="726" y="710"/>
                  </a:lnTo>
                  <a:lnTo>
                    <a:pt x="722" y="716"/>
                  </a:lnTo>
                  <a:lnTo>
                    <a:pt x="722" y="716"/>
                  </a:lnTo>
                  <a:lnTo>
                    <a:pt x="722" y="718"/>
                  </a:lnTo>
                  <a:lnTo>
                    <a:pt x="722" y="718"/>
                  </a:lnTo>
                  <a:lnTo>
                    <a:pt x="720" y="720"/>
                  </a:lnTo>
                  <a:lnTo>
                    <a:pt x="720" y="720"/>
                  </a:lnTo>
                  <a:lnTo>
                    <a:pt x="718" y="724"/>
                  </a:lnTo>
                  <a:lnTo>
                    <a:pt x="718" y="724"/>
                  </a:lnTo>
                  <a:lnTo>
                    <a:pt x="716" y="726"/>
                  </a:lnTo>
                  <a:lnTo>
                    <a:pt x="716" y="726"/>
                  </a:lnTo>
                  <a:lnTo>
                    <a:pt x="716" y="730"/>
                  </a:lnTo>
                  <a:lnTo>
                    <a:pt x="716" y="730"/>
                  </a:lnTo>
                  <a:lnTo>
                    <a:pt x="714" y="732"/>
                  </a:lnTo>
                  <a:lnTo>
                    <a:pt x="714" y="732"/>
                  </a:lnTo>
                  <a:lnTo>
                    <a:pt x="712" y="734"/>
                  </a:lnTo>
                  <a:lnTo>
                    <a:pt x="712" y="734"/>
                  </a:lnTo>
                  <a:lnTo>
                    <a:pt x="710" y="736"/>
                  </a:lnTo>
                  <a:lnTo>
                    <a:pt x="710" y="736"/>
                  </a:lnTo>
                  <a:lnTo>
                    <a:pt x="708" y="738"/>
                  </a:lnTo>
                  <a:lnTo>
                    <a:pt x="708" y="738"/>
                  </a:lnTo>
                  <a:lnTo>
                    <a:pt x="706" y="740"/>
                  </a:lnTo>
                  <a:lnTo>
                    <a:pt x="706" y="740"/>
                  </a:lnTo>
                  <a:lnTo>
                    <a:pt x="704" y="746"/>
                  </a:lnTo>
                  <a:lnTo>
                    <a:pt x="704" y="746"/>
                  </a:lnTo>
                  <a:lnTo>
                    <a:pt x="704" y="746"/>
                  </a:lnTo>
                  <a:lnTo>
                    <a:pt x="704" y="746"/>
                  </a:lnTo>
                  <a:lnTo>
                    <a:pt x="702" y="748"/>
                  </a:lnTo>
                  <a:lnTo>
                    <a:pt x="702" y="748"/>
                  </a:lnTo>
                  <a:lnTo>
                    <a:pt x="700" y="752"/>
                  </a:lnTo>
                  <a:lnTo>
                    <a:pt x="700" y="752"/>
                  </a:lnTo>
                  <a:lnTo>
                    <a:pt x="700" y="756"/>
                  </a:lnTo>
                  <a:lnTo>
                    <a:pt x="700" y="756"/>
                  </a:lnTo>
                  <a:lnTo>
                    <a:pt x="698" y="758"/>
                  </a:lnTo>
                  <a:lnTo>
                    <a:pt x="698" y="758"/>
                  </a:lnTo>
                  <a:lnTo>
                    <a:pt x="698" y="760"/>
                  </a:lnTo>
                  <a:lnTo>
                    <a:pt x="698" y="760"/>
                  </a:lnTo>
                  <a:lnTo>
                    <a:pt x="696" y="762"/>
                  </a:lnTo>
                  <a:lnTo>
                    <a:pt x="696" y="762"/>
                  </a:lnTo>
                  <a:lnTo>
                    <a:pt x="692" y="766"/>
                  </a:lnTo>
                  <a:lnTo>
                    <a:pt x="692" y="766"/>
                  </a:lnTo>
                  <a:lnTo>
                    <a:pt x="690" y="768"/>
                  </a:lnTo>
                  <a:lnTo>
                    <a:pt x="690" y="772"/>
                  </a:lnTo>
                  <a:lnTo>
                    <a:pt x="690" y="772"/>
                  </a:lnTo>
                  <a:lnTo>
                    <a:pt x="690" y="772"/>
                  </a:lnTo>
                  <a:lnTo>
                    <a:pt x="690" y="772"/>
                  </a:lnTo>
                  <a:lnTo>
                    <a:pt x="688" y="774"/>
                  </a:lnTo>
                  <a:lnTo>
                    <a:pt x="688" y="774"/>
                  </a:lnTo>
                  <a:lnTo>
                    <a:pt x="688" y="778"/>
                  </a:lnTo>
                  <a:lnTo>
                    <a:pt x="688" y="778"/>
                  </a:lnTo>
                  <a:lnTo>
                    <a:pt x="686" y="782"/>
                  </a:lnTo>
                  <a:lnTo>
                    <a:pt x="686" y="782"/>
                  </a:lnTo>
                  <a:lnTo>
                    <a:pt x="680" y="790"/>
                  </a:lnTo>
                  <a:lnTo>
                    <a:pt x="680" y="790"/>
                  </a:lnTo>
                  <a:lnTo>
                    <a:pt x="680" y="790"/>
                  </a:lnTo>
                  <a:lnTo>
                    <a:pt x="676" y="794"/>
                  </a:lnTo>
                  <a:lnTo>
                    <a:pt x="676" y="796"/>
                  </a:lnTo>
                  <a:lnTo>
                    <a:pt x="676" y="796"/>
                  </a:lnTo>
                  <a:lnTo>
                    <a:pt x="676" y="798"/>
                  </a:lnTo>
                  <a:lnTo>
                    <a:pt x="676" y="798"/>
                  </a:lnTo>
                  <a:lnTo>
                    <a:pt x="674" y="800"/>
                  </a:lnTo>
                  <a:lnTo>
                    <a:pt x="674" y="800"/>
                  </a:lnTo>
                  <a:lnTo>
                    <a:pt x="672" y="806"/>
                  </a:lnTo>
                  <a:lnTo>
                    <a:pt x="672" y="806"/>
                  </a:lnTo>
                  <a:lnTo>
                    <a:pt x="672" y="806"/>
                  </a:lnTo>
                  <a:lnTo>
                    <a:pt x="672" y="806"/>
                  </a:lnTo>
                  <a:lnTo>
                    <a:pt x="670" y="808"/>
                  </a:lnTo>
                  <a:lnTo>
                    <a:pt x="670" y="812"/>
                  </a:lnTo>
                  <a:lnTo>
                    <a:pt x="670" y="812"/>
                  </a:lnTo>
                  <a:lnTo>
                    <a:pt x="670" y="814"/>
                  </a:lnTo>
                  <a:lnTo>
                    <a:pt x="670" y="814"/>
                  </a:lnTo>
                  <a:lnTo>
                    <a:pt x="670" y="816"/>
                  </a:lnTo>
                  <a:lnTo>
                    <a:pt x="670" y="816"/>
                  </a:lnTo>
                  <a:lnTo>
                    <a:pt x="668" y="822"/>
                  </a:lnTo>
                  <a:lnTo>
                    <a:pt x="668" y="822"/>
                  </a:lnTo>
                  <a:lnTo>
                    <a:pt x="666" y="826"/>
                  </a:lnTo>
                  <a:lnTo>
                    <a:pt x="666" y="826"/>
                  </a:lnTo>
                  <a:lnTo>
                    <a:pt x="666" y="830"/>
                  </a:lnTo>
                  <a:lnTo>
                    <a:pt x="666" y="830"/>
                  </a:lnTo>
                  <a:lnTo>
                    <a:pt x="664" y="832"/>
                  </a:lnTo>
                  <a:lnTo>
                    <a:pt x="664" y="832"/>
                  </a:lnTo>
                  <a:lnTo>
                    <a:pt x="662" y="832"/>
                  </a:lnTo>
                  <a:lnTo>
                    <a:pt x="662" y="832"/>
                  </a:lnTo>
                  <a:lnTo>
                    <a:pt x="660" y="836"/>
                  </a:lnTo>
                  <a:lnTo>
                    <a:pt x="660" y="836"/>
                  </a:lnTo>
                  <a:lnTo>
                    <a:pt x="658" y="840"/>
                  </a:lnTo>
                  <a:lnTo>
                    <a:pt x="658" y="840"/>
                  </a:lnTo>
                  <a:lnTo>
                    <a:pt x="658" y="842"/>
                  </a:lnTo>
                  <a:lnTo>
                    <a:pt x="658" y="842"/>
                  </a:lnTo>
                  <a:lnTo>
                    <a:pt x="658" y="842"/>
                  </a:lnTo>
                  <a:lnTo>
                    <a:pt x="658" y="842"/>
                  </a:lnTo>
                  <a:lnTo>
                    <a:pt x="654" y="846"/>
                  </a:lnTo>
                  <a:lnTo>
                    <a:pt x="652" y="848"/>
                  </a:lnTo>
                  <a:lnTo>
                    <a:pt x="652" y="848"/>
                  </a:lnTo>
                  <a:lnTo>
                    <a:pt x="652" y="850"/>
                  </a:lnTo>
                  <a:lnTo>
                    <a:pt x="650" y="852"/>
                  </a:lnTo>
                  <a:lnTo>
                    <a:pt x="650" y="852"/>
                  </a:lnTo>
                  <a:lnTo>
                    <a:pt x="648" y="854"/>
                  </a:lnTo>
                  <a:lnTo>
                    <a:pt x="648" y="854"/>
                  </a:lnTo>
                  <a:lnTo>
                    <a:pt x="644" y="858"/>
                  </a:lnTo>
                  <a:lnTo>
                    <a:pt x="644" y="858"/>
                  </a:lnTo>
                  <a:lnTo>
                    <a:pt x="642" y="860"/>
                  </a:lnTo>
                  <a:lnTo>
                    <a:pt x="642" y="860"/>
                  </a:lnTo>
                  <a:lnTo>
                    <a:pt x="640" y="864"/>
                  </a:lnTo>
                  <a:lnTo>
                    <a:pt x="640" y="864"/>
                  </a:lnTo>
                  <a:lnTo>
                    <a:pt x="638" y="868"/>
                  </a:lnTo>
                  <a:lnTo>
                    <a:pt x="638" y="870"/>
                  </a:lnTo>
                  <a:lnTo>
                    <a:pt x="638" y="870"/>
                  </a:lnTo>
                  <a:lnTo>
                    <a:pt x="636" y="874"/>
                  </a:lnTo>
                  <a:lnTo>
                    <a:pt x="636" y="874"/>
                  </a:lnTo>
                  <a:lnTo>
                    <a:pt x="634" y="878"/>
                  </a:lnTo>
                  <a:lnTo>
                    <a:pt x="634" y="878"/>
                  </a:lnTo>
                  <a:lnTo>
                    <a:pt x="634" y="880"/>
                  </a:lnTo>
                  <a:lnTo>
                    <a:pt x="634" y="880"/>
                  </a:lnTo>
                  <a:lnTo>
                    <a:pt x="634" y="884"/>
                  </a:lnTo>
                  <a:lnTo>
                    <a:pt x="634" y="884"/>
                  </a:lnTo>
                  <a:lnTo>
                    <a:pt x="632" y="886"/>
                  </a:lnTo>
                  <a:lnTo>
                    <a:pt x="632" y="886"/>
                  </a:lnTo>
                  <a:lnTo>
                    <a:pt x="632" y="888"/>
                  </a:lnTo>
                  <a:lnTo>
                    <a:pt x="632" y="888"/>
                  </a:lnTo>
                  <a:lnTo>
                    <a:pt x="630" y="892"/>
                  </a:lnTo>
                  <a:lnTo>
                    <a:pt x="630" y="892"/>
                  </a:lnTo>
                  <a:lnTo>
                    <a:pt x="630" y="892"/>
                  </a:lnTo>
                  <a:lnTo>
                    <a:pt x="628" y="896"/>
                  </a:lnTo>
                  <a:lnTo>
                    <a:pt x="628" y="896"/>
                  </a:lnTo>
                  <a:lnTo>
                    <a:pt x="628" y="900"/>
                  </a:lnTo>
                  <a:lnTo>
                    <a:pt x="628" y="900"/>
                  </a:lnTo>
                  <a:lnTo>
                    <a:pt x="628" y="902"/>
                  </a:lnTo>
                  <a:lnTo>
                    <a:pt x="628" y="902"/>
                  </a:lnTo>
                  <a:lnTo>
                    <a:pt x="624" y="906"/>
                  </a:lnTo>
                  <a:lnTo>
                    <a:pt x="624" y="908"/>
                  </a:lnTo>
                  <a:lnTo>
                    <a:pt x="624" y="908"/>
                  </a:lnTo>
                  <a:lnTo>
                    <a:pt x="622" y="910"/>
                  </a:lnTo>
                  <a:lnTo>
                    <a:pt x="622" y="910"/>
                  </a:lnTo>
                  <a:lnTo>
                    <a:pt x="620" y="914"/>
                  </a:lnTo>
                  <a:lnTo>
                    <a:pt x="620" y="914"/>
                  </a:lnTo>
                  <a:lnTo>
                    <a:pt x="620" y="916"/>
                  </a:lnTo>
                  <a:lnTo>
                    <a:pt x="620" y="916"/>
                  </a:lnTo>
                  <a:lnTo>
                    <a:pt x="614" y="920"/>
                  </a:lnTo>
                  <a:lnTo>
                    <a:pt x="614" y="920"/>
                  </a:lnTo>
                  <a:lnTo>
                    <a:pt x="614" y="924"/>
                  </a:lnTo>
                  <a:lnTo>
                    <a:pt x="614" y="924"/>
                  </a:lnTo>
                  <a:lnTo>
                    <a:pt x="614" y="926"/>
                  </a:lnTo>
                  <a:lnTo>
                    <a:pt x="614" y="926"/>
                  </a:lnTo>
                  <a:lnTo>
                    <a:pt x="612" y="928"/>
                  </a:lnTo>
                  <a:lnTo>
                    <a:pt x="612" y="928"/>
                  </a:lnTo>
                  <a:lnTo>
                    <a:pt x="610" y="932"/>
                  </a:lnTo>
                  <a:lnTo>
                    <a:pt x="610" y="934"/>
                  </a:lnTo>
                  <a:lnTo>
                    <a:pt x="610" y="934"/>
                  </a:lnTo>
                  <a:lnTo>
                    <a:pt x="608" y="936"/>
                  </a:lnTo>
                  <a:lnTo>
                    <a:pt x="608" y="936"/>
                  </a:lnTo>
                  <a:lnTo>
                    <a:pt x="608" y="940"/>
                  </a:lnTo>
                  <a:lnTo>
                    <a:pt x="608" y="940"/>
                  </a:lnTo>
                  <a:lnTo>
                    <a:pt x="606" y="942"/>
                  </a:lnTo>
                  <a:lnTo>
                    <a:pt x="606" y="942"/>
                  </a:lnTo>
                  <a:lnTo>
                    <a:pt x="606" y="946"/>
                  </a:lnTo>
                  <a:lnTo>
                    <a:pt x="606" y="946"/>
                  </a:lnTo>
                  <a:lnTo>
                    <a:pt x="606" y="948"/>
                  </a:lnTo>
                  <a:lnTo>
                    <a:pt x="606" y="948"/>
                  </a:lnTo>
                  <a:lnTo>
                    <a:pt x="604" y="950"/>
                  </a:lnTo>
                  <a:lnTo>
                    <a:pt x="604" y="950"/>
                  </a:lnTo>
                  <a:lnTo>
                    <a:pt x="602" y="952"/>
                  </a:lnTo>
                  <a:lnTo>
                    <a:pt x="600" y="954"/>
                  </a:lnTo>
                  <a:lnTo>
                    <a:pt x="600" y="954"/>
                  </a:lnTo>
                  <a:lnTo>
                    <a:pt x="600" y="956"/>
                  </a:lnTo>
                  <a:lnTo>
                    <a:pt x="600" y="956"/>
                  </a:lnTo>
                  <a:lnTo>
                    <a:pt x="598" y="958"/>
                  </a:lnTo>
                  <a:lnTo>
                    <a:pt x="598" y="958"/>
                  </a:lnTo>
                  <a:lnTo>
                    <a:pt x="596" y="962"/>
                  </a:lnTo>
                  <a:lnTo>
                    <a:pt x="596" y="962"/>
                  </a:lnTo>
                  <a:lnTo>
                    <a:pt x="594" y="966"/>
                  </a:lnTo>
                  <a:lnTo>
                    <a:pt x="594" y="966"/>
                  </a:lnTo>
                  <a:lnTo>
                    <a:pt x="594" y="968"/>
                  </a:lnTo>
                  <a:lnTo>
                    <a:pt x="594" y="968"/>
                  </a:lnTo>
                  <a:lnTo>
                    <a:pt x="592" y="968"/>
                  </a:lnTo>
                  <a:lnTo>
                    <a:pt x="592" y="968"/>
                  </a:lnTo>
                  <a:lnTo>
                    <a:pt x="590" y="972"/>
                  </a:lnTo>
                  <a:lnTo>
                    <a:pt x="590" y="972"/>
                  </a:lnTo>
                  <a:lnTo>
                    <a:pt x="588" y="974"/>
                  </a:lnTo>
                  <a:lnTo>
                    <a:pt x="588" y="974"/>
                  </a:lnTo>
                  <a:lnTo>
                    <a:pt x="586" y="976"/>
                  </a:lnTo>
                  <a:lnTo>
                    <a:pt x="586" y="976"/>
                  </a:lnTo>
                  <a:lnTo>
                    <a:pt x="586" y="980"/>
                  </a:lnTo>
                  <a:lnTo>
                    <a:pt x="586" y="980"/>
                  </a:lnTo>
                  <a:lnTo>
                    <a:pt x="584" y="982"/>
                  </a:lnTo>
                  <a:lnTo>
                    <a:pt x="584" y="982"/>
                  </a:lnTo>
                  <a:lnTo>
                    <a:pt x="582" y="984"/>
                  </a:lnTo>
                  <a:lnTo>
                    <a:pt x="582" y="984"/>
                  </a:lnTo>
                  <a:lnTo>
                    <a:pt x="582" y="986"/>
                  </a:lnTo>
                  <a:lnTo>
                    <a:pt x="580" y="988"/>
                  </a:lnTo>
                  <a:lnTo>
                    <a:pt x="580" y="988"/>
                  </a:lnTo>
                  <a:lnTo>
                    <a:pt x="578" y="992"/>
                  </a:lnTo>
                  <a:lnTo>
                    <a:pt x="578" y="992"/>
                  </a:lnTo>
                  <a:lnTo>
                    <a:pt x="578" y="994"/>
                  </a:lnTo>
                  <a:lnTo>
                    <a:pt x="578" y="994"/>
                  </a:lnTo>
                  <a:lnTo>
                    <a:pt x="576" y="996"/>
                  </a:lnTo>
                  <a:lnTo>
                    <a:pt x="576" y="1000"/>
                  </a:lnTo>
                  <a:lnTo>
                    <a:pt x="576" y="1000"/>
                  </a:lnTo>
                  <a:lnTo>
                    <a:pt x="578" y="1006"/>
                  </a:lnTo>
                  <a:lnTo>
                    <a:pt x="580" y="1008"/>
                  </a:lnTo>
                  <a:lnTo>
                    <a:pt x="584" y="1008"/>
                  </a:lnTo>
                  <a:lnTo>
                    <a:pt x="584" y="1008"/>
                  </a:lnTo>
                  <a:lnTo>
                    <a:pt x="588" y="1006"/>
                  </a:lnTo>
                  <a:lnTo>
                    <a:pt x="588" y="1006"/>
                  </a:lnTo>
                  <a:lnTo>
                    <a:pt x="592" y="1006"/>
                  </a:lnTo>
                  <a:lnTo>
                    <a:pt x="592" y="1006"/>
                  </a:lnTo>
                  <a:lnTo>
                    <a:pt x="594" y="1006"/>
                  </a:lnTo>
                  <a:lnTo>
                    <a:pt x="594" y="1006"/>
                  </a:lnTo>
                  <a:lnTo>
                    <a:pt x="596" y="1006"/>
                  </a:lnTo>
                  <a:lnTo>
                    <a:pt x="596" y="1006"/>
                  </a:lnTo>
                  <a:lnTo>
                    <a:pt x="600" y="1008"/>
                  </a:lnTo>
                  <a:lnTo>
                    <a:pt x="600" y="1008"/>
                  </a:lnTo>
                  <a:lnTo>
                    <a:pt x="600" y="1008"/>
                  </a:lnTo>
                  <a:lnTo>
                    <a:pt x="600" y="1008"/>
                  </a:lnTo>
                  <a:lnTo>
                    <a:pt x="604" y="1008"/>
                  </a:lnTo>
                  <a:lnTo>
                    <a:pt x="604" y="1008"/>
                  </a:lnTo>
                  <a:lnTo>
                    <a:pt x="608" y="1008"/>
                  </a:lnTo>
                  <a:lnTo>
                    <a:pt x="608" y="1008"/>
                  </a:lnTo>
                  <a:lnTo>
                    <a:pt x="612" y="1008"/>
                  </a:lnTo>
                  <a:lnTo>
                    <a:pt x="612" y="1008"/>
                  </a:lnTo>
                  <a:lnTo>
                    <a:pt x="616" y="1008"/>
                  </a:lnTo>
                  <a:lnTo>
                    <a:pt x="616" y="1008"/>
                  </a:lnTo>
                  <a:lnTo>
                    <a:pt x="620" y="1008"/>
                  </a:lnTo>
                  <a:lnTo>
                    <a:pt x="620" y="1008"/>
                  </a:lnTo>
                  <a:lnTo>
                    <a:pt x="624" y="1008"/>
                  </a:lnTo>
                  <a:lnTo>
                    <a:pt x="624" y="1008"/>
                  </a:lnTo>
                  <a:lnTo>
                    <a:pt x="626" y="1008"/>
                  </a:lnTo>
                  <a:lnTo>
                    <a:pt x="626" y="1008"/>
                  </a:lnTo>
                  <a:lnTo>
                    <a:pt x="632" y="1008"/>
                  </a:lnTo>
                  <a:lnTo>
                    <a:pt x="632" y="1008"/>
                  </a:lnTo>
                  <a:lnTo>
                    <a:pt x="632" y="1008"/>
                  </a:lnTo>
                  <a:lnTo>
                    <a:pt x="636" y="1008"/>
                  </a:lnTo>
                  <a:lnTo>
                    <a:pt x="636" y="1008"/>
                  </a:lnTo>
                  <a:lnTo>
                    <a:pt x="638" y="1008"/>
                  </a:lnTo>
                  <a:lnTo>
                    <a:pt x="638" y="1008"/>
                  </a:lnTo>
                  <a:lnTo>
                    <a:pt x="640" y="1010"/>
                  </a:lnTo>
                  <a:lnTo>
                    <a:pt x="640" y="1010"/>
                  </a:lnTo>
                  <a:lnTo>
                    <a:pt x="644" y="1010"/>
                  </a:lnTo>
                  <a:lnTo>
                    <a:pt x="644" y="1010"/>
                  </a:lnTo>
                  <a:lnTo>
                    <a:pt x="648" y="1010"/>
                  </a:lnTo>
                  <a:lnTo>
                    <a:pt x="648" y="1010"/>
                  </a:lnTo>
                  <a:lnTo>
                    <a:pt x="650" y="1010"/>
                  </a:lnTo>
                  <a:lnTo>
                    <a:pt x="652" y="1010"/>
                  </a:lnTo>
                  <a:lnTo>
                    <a:pt x="656" y="1010"/>
                  </a:lnTo>
                  <a:lnTo>
                    <a:pt x="656" y="1010"/>
                  </a:lnTo>
                  <a:lnTo>
                    <a:pt x="658" y="1010"/>
                  </a:lnTo>
                  <a:lnTo>
                    <a:pt x="658" y="1010"/>
                  </a:lnTo>
                  <a:lnTo>
                    <a:pt x="662" y="1010"/>
                  </a:lnTo>
                  <a:lnTo>
                    <a:pt x="662" y="1010"/>
                  </a:lnTo>
                  <a:lnTo>
                    <a:pt x="666" y="1010"/>
                  </a:lnTo>
                  <a:lnTo>
                    <a:pt x="666" y="1010"/>
                  </a:lnTo>
                  <a:lnTo>
                    <a:pt x="668" y="1010"/>
                  </a:lnTo>
                  <a:lnTo>
                    <a:pt x="668" y="1010"/>
                  </a:lnTo>
                  <a:lnTo>
                    <a:pt x="670" y="1010"/>
                  </a:lnTo>
                  <a:lnTo>
                    <a:pt x="670" y="1010"/>
                  </a:lnTo>
                  <a:lnTo>
                    <a:pt x="672" y="1010"/>
                  </a:lnTo>
                  <a:lnTo>
                    <a:pt x="672" y="1010"/>
                  </a:lnTo>
                  <a:lnTo>
                    <a:pt x="678" y="1008"/>
                  </a:lnTo>
                  <a:lnTo>
                    <a:pt x="678" y="1008"/>
                  </a:lnTo>
                  <a:lnTo>
                    <a:pt x="680" y="1008"/>
                  </a:lnTo>
                  <a:lnTo>
                    <a:pt x="680" y="1008"/>
                  </a:lnTo>
                  <a:lnTo>
                    <a:pt x="684" y="1010"/>
                  </a:lnTo>
                  <a:lnTo>
                    <a:pt x="684" y="1010"/>
                  </a:lnTo>
                  <a:lnTo>
                    <a:pt x="688" y="1010"/>
                  </a:lnTo>
                  <a:lnTo>
                    <a:pt x="688" y="1010"/>
                  </a:lnTo>
                  <a:lnTo>
                    <a:pt x="690" y="1010"/>
                  </a:lnTo>
                  <a:lnTo>
                    <a:pt x="692" y="1010"/>
                  </a:lnTo>
                  <a:lnTo>
                    <a:pt x="692" y="1010"/>
                  </a:lnTo>
                  <a:lnTo>
                    <a:pt x="696" y="1010"/>
                  </a:lnTo>
                  <a:lnTo>
                    <a:pt x="696" y="1010"/>
                  </a:lnTo>
                  <a:lnTo>
                    <a:pt x="696" y="1010"/>
                  </a:lnTo>
                  <a:lnTo>
                    <a:pt x="696" y="1010"/>
                  </a:lnTo>
                  <a:lnTo>
                    <a:pt x="696" y="1012"/>
                  </a:lnTo>
                  <a:lnTo>
                    <a:pt x="694" y="1012"/>
                  </a:lnTo>
                  <a:lnTo>
                    <a:pt x="694" y="1012"/>
                  </a:lnTo>
                  <a:lnTo>
                    <a:pt x="696" y="1016"/>
                  </a:lnTo>
                  <a:lnTo>
                    <a:pt x="696" y="1016"/>
                  </a:lnTo>
                  <a:lnTo>
                    <a:pt x="696" y="1018"/>
                  </a:lnTo>
                  <a:lnTo>
                    <a:pt x="696" y="1020"/>
                  </a:lnTo>
                  <a:lnTo>
                    <a:pt x="696" y="1020"/>
                  </a:lnTo>
                  <a:lnTo>
                    <a:pt x="694" y="1024"/>
                  </a:lnTo>
                  <a:lnTo>
                    <a:pt x="694" y="1024"/>
                  </a:lnTo>
                  <a:lnTo>
                    <a:pt x="694" y="1026"/>
                  </a:lnTo>
                  <a:lnTo>
                    <a:pt x="694" y="1026"/>
                  </a:lnTo>
                  <a:lnTo>
                    <a:pt x="692" y="1030"/>
                  </a:lnTo>
                  <a:lnTo>
                    <a:pt x="692" y="1030"/>
                  </a:lnTo>
                  <a:lnTo>
                    <a:pt x="692" y="1032"/>
                  </a:lnTo>
                  <a:lnTo>
                    <a:pt x="692" y="1032"/>
                  </a:lnTo>
                  <a:lnTo>
                    <a:pt x="690" y="1034"/>
                  </a:lnTo>
                  <a:lnTo>
                    <a:pt x="690" y="1034"/>
                  </a:lnTo>
                  <a:lnTo>
                    <a:pt x="690" y="1038"/>
                  </a:lnTo>
                  <a:lnTo>
                    <a:pt x="690" y="1038"/>
                  </a:lnTo>
                  <a:lnTo>
                    <a:pt x="690" y="1040"/>
                  </a:lnTo>
                  <a:lnTo>
                    <a:pt x="690" y="1040"/>
                  </a:lnTo>
                  <a:lnTo>
                    <a:pt x="688" y="1044"/>
                  </a:lnTo>
                  <a:lnTo>
                    <a:pt x="690" y="1048"/>
                  </a:lnTo>
                  <a:lnTo>
                    <a:pt x="690" y="1048"/>
                  </a:lnTo>
                  <a:lnTo>
                    <a:pt x="690" y="1052"/>
                  </a:lnTo>
                  <a:lnTo>
                    <a:pt x="690" y="1052"/>
                  </a:lnTo>
                  <a:lnTo>
                    <a:pt x="688" y="1054"/>
                  </a:lnTo>
                  <a:lnTo>
                    <a:pt x="688" y="1054"/>
                  </a:lnTo>
                  <a:lnTo>
                    <a:pt x="688" y="1058"/>
                  </a:lnTo>
                  <a:lnTo>
                    <a:pt x="688" y="1058"/>
                  </a:lnTo>
                  <a:lnTo>
                    <a:pt x="688" y="1060"/>
                  </a:lnTo>
                  <a:lnTo>
                    <a:pt x="688" y="1060"/>
                  </a:lnTo>
                  <a:lnTo>
                    <a:pt x="688" y="1064"/>
                  </a:lnTo>
                  <a:lnTo>
                    <a:pt x="688" y="1064"/>
                  </a:lnTo>
                  <a:lnTo>
                    <a:pt x="686" y="1066"/>
                  </a:lnTo>
                  <a:lnTo>
                    <a:pt x="686" y="1066"/>
                  </a:lnTo>
                  <a:lnTo>
                    <a:pt x="686" y="1070"/>
                  </a:lnTo>
                  <a:lnTo>
                    <a:pt x="686" y="1070"/>
                  </a:lnTo>
                  <a:lnTo>
                    <a:pt x="686" y="1072"/>
                  </a:lnTo>
                  <a:lnTo>
                    <a:pt x="686" y="1072"/>
                  </a:lnTo>
                  <a:lnTo>
                    <a:pt x="688" y="1074"/>
                  </a:lnTo>
                  <a:lnTo>
                    <a:pt x="688" y="1074"/>
                  </a:lnTo>
                  <a:lnTo>
                    <a:pt x="686" y="1076"/>
                  </a:lnTo>
                  <a:lnTo>
                    <a:pt x="686" y="1076"/>
                  </a:lnTo>
                  <a:lnTo>
                    <a:pt x="686" y="1080"/>
                  </a:lnTo>
                  <a:lnTo>
                    <a:pt x="686" y="1080"/>
                  </a:lnTo>
                  <a:lnTo>
                    <a:pt x="686" y="1084"/>
                  </a:lnTo>
                  <a:lnTo>
                    <a:pt x="686" y="1084"/>
                  </a:lnTo>
                  <a:lnTo>
                    <a:pt x="686" y="1086"/>
                  </a:lnTo>
                  <a:lnTo>
                    <a:pt x="686" y="1086"/>
                  </a:lnTo>
                  <a:lnTo>
                    <a:pt x="684" y="1088"/>
                  </a:lnTo>
                  <a:lnTo>
                    <a:pt x="684" y="1088"/>
                  </a:lnTo>
                  <a:lnTo>
                    <a:pt x="684" y="1092"/>
                  </a:lnTo>
                  <a:lnTo>
                    <a:pt x="684" y="1092"/>
                  </a:lnTo>
                  <a:lnTo>
                    <a:pt x="684" y="1094"/>
                  </a:lnTo>
                  <a:lnTo>
                    <a:pt x="684" y="1094"/>
                  </a:lnTo>
                  <a:lnTo>
                    <a:pt x="684" y="1098"/>
                  </a:lnTo>
                  <a:lnTo>
                    <a:pt x="684" y="1098"/>
                  </a:lnTo>
                  <a:lnTo>
                    <a:pt x="682" y="1100"/>
                  </a:lnTo>
                  <a:lnTo>
                    <a:pt x="682" y="1100"/>
                  </a:lnTo>
                  <a:lnTo>
                    <a:pt x="682" y="1102"/>
                  </a:lnTo>
                  <a:lnTo>
                    <a:pt x="682" y="1102"/>
                  </a:lnTo>
                  <a:lnTo>
                    <a:pt x="682" y="1106"/>
                  </a:lnTo>
                  <a:lnTo>
                    <a:pt x="682" y="1106"/>
                  </a:lnTo>
                  <a:lnTo>
                    <a:pt x="682" y="1108"/>
                  </a:lnTo>
                  <a:lnTo>
                    <a:pt x="682" y="1108"/>
                  </a:lnTo>
                  <a:lnTo>
                    <a:pt x="682" y="1110"/>
                  </a:lnTo>
                  <a:lnTo>
                    <a:pt x="682" y="1110"/>
                  </a:lnTo>
                  <a:lnTo>
                    <a:pt x="680" y="1114"/>
                  </a:lnTo>
                  <a:lnTo>
                    <a:pt x="680" y="1114"/>
                  </a:lnTo>
                  <a:lnTo>
                    <a:pt x="680" y="1118"/>
                  </a:lnTo>
                  <a:lnTo>
                    <a:pt x="680" y="1118"/>
                  </a:lnTo>
                  <a:lnTo>
                    <a:pt x="682" y="1120"/>
                  </a:lnTo>
                  <a:lnTo>
                    <a:pt x="682" y="1120"/>
                  </a:lnTo>
                  <a:lnTo>
                    <a:pt x="680" y="1124"/>
                  </a:lnTo>
                  <a:lnTo>
                    <a:pt x="680" y="1124"/>
                  </a:lnTo>
                  <a:lnTo>
                    <a:pt x="680" y="1126"/>
                  </a:lnTo>
                  <a:lnTo>
                    <a:pt x="680" y="1126"/>
                  </a:lnTo>
                  <a:lnTo>
                    <a:pt x="680" y="1128"/>
                  </a:lnTo>
                  <a:lnTo>
                    <a:pt x="680" y="1128"/>
                  </a:lnTo>
                  <a:lnTo>
                    <a:pt x="680" y="1132"/>
                  </a:lnTo>
                  <a:lnTo>
                    <a:pt x="680" y="1132"/>
                  </a:lnTo>
                  <a:lnTo>
                    <a:pt x="680" y="1136"/>
                  </a:lnTo>
                  <a:lnTo>
                    <a:pt x="680" y="1136"/>
                  </a:lnTo>
                  <a:lnTo>
                    <a:pt x="678" y="1142"/>
                  </a:lnTo>
                  <a:lnTo>
                    <a:pt x="678" y="1142"/>
                  </a:lnTo>
                  <a:lnTo>
                    <a:pt x="678" y="1146"/>
                  </a:lnTo>
                  <a:lnTo>
                    <a:pt x="678" y="1146"/>
                  </a:lnTo>
                  <a:lnTo>
                    <a:pt x="678" y="1148"/>
                  </a:lnTo>
                  <a:lnTo>
                    <a:pt x="676" y="1152"/>
                  </a:lnTo>
                  <a:lnTo>
                    <a:pt x="676" y="1152"/>
                  </a:lnTo>
                  <a:lnTo>
                    <a:pt x="676" y="1158"/>
                  </a:lnTo>
                  <a:lnTo>
                    <a:pt x="676" y="1158"/>
                  </a:lnTo>
                  <a:lnTo>
                    <a:pt x="676" y="1158"/>
                  </a:lnTo>
                  <a:lnTo>
                    <a:pt x="676" y="1162"/>
                  </a:lnTo>
                  <a:lnTo>
                    <a:pt x="676" y="1162"/>
                  </a:lnTo>
                  <a:lnTo>
                    <a:pt x="676" y="1166"/>
                  </a:lnTo>
                  <a:lnTo>
                    <a:pt x="676" y="1166"/>
                  </a:lnTo>
                  <a:lnTo>
                    <a:pt x="676" y="1166"/>
                  </a:lnTo>
                  <a:lnTo>
                    <a:pt x="676" y="1166"/>
                  </a:lnTo>
                  <a:lnTo>
                    <a:pt x="674" y="1172"/>
                  </a:lnTo>
                  <a:lnTo>
                    <a:pt x="674" y="1172"/>
                  </a:lnTo>
                  <a:lnTo>
                    <a:pt x="674" y="1176"/>
                  </a:lnTo>
                  <a:lnTo>
                    <a:pt x="674" y="1176"/>
                  </a:lnTo>
                  <a:lnTo>
                    <a:pt x="674" y="1178"/>
                  </a:lnTo>
                  <a:lnTo>
                    <a:pt x="674" y="1180"/>
                  </a:lnTo>
                  <a:lnTo>
                    <a:pt x="674" y="1180"/>
                  </a:lnTo>
                  <a:lnTo>
                    <a:pt x="674" y="1184"/>
                  </a:lnTo>
                  <a:lnTo>
                    <a:pt x="674" y="1184"/>
                  </a:lnTo>
                  <a:lnTo>
                    <a:pt x="674" y="1184"/>
                  </a:lnTo>
                  <a:lnTo>
                    <a:pt x="670" y="1188"/>
                  </a:lnTo>
                  <a:lnTo>
                    <a:pt x="670" y="1188"/>
                  </a:lnTo>
                  <a:lnTo>
                    <a:pt x="670" y="1192"/>
                  </a:lnTo>
                  <a:lnTo>
                    <a:pt x="670" y="1192"/>
                  </a:lnTo>
                  <a:lnTo>
                    <a:pt x="670" y="1194"/>
                  </a:lnTo>
                  <a:lnTo>
                    <a:pt x="670" y="1194"/>
                  </a:lnTo>
                  <a:lnTo>
                    <a:pt x="670" y="1196"/>
                  </a:lnTo>
                  <a:lnTo>
                    <a:pt x="670" y="1196"/>
                  </a:lnTo>
                  <a:lnTo>
                    <a:pt x="668" y="1200"/>
                  </a:lnTo>
                  <a:lnTo>
                    <a:pt x="668" y="1200"/>
                  </a:lnTo>
                  <a:lnTo>
                    <a:pt x="668" y="1202"/>
                  </a:lnTo>
                  <a:lnTo>
                    <a:pt x="668" y="1202"/>
                  </a:lnTo>
                  <a:lnTo>
                    <a:pt x="668" y="1206"/>
                  </a:lnTo>
                  <a:lnTo>
                    <a:pt x="668" y="1206"/>
                  </a:lnTo>
                  <a:lnTo>
                    <a:pt x="668" y="1208"/>
                  </a:lnTo>
                  <a:lnTo>
                    <a:pt x="668" y="1208"/>
                  </a:lnTo>
                  <a:lnTo>
                    <a:pt x="668" y="1210"/>
                  </a:lnTo>
                  <a:lnTo>
                    <a:pt x="668" y="1210"/>
                  </a:lnTo>
                  <a:lnTo>
                    <a:pt x="668" y="1214"/>
                  </a:lnTo>
                  <a:lnTo>
                    <a:pt x="668" y="1214"/>
                  </a:lnTo>
                  <a:lnTo>
                    <a:pt x="668" y="1216"/>
                  </a:lnTo>
                  <a:lnTo>
                    <a:pt x="668" y="1216"/>
                  </a:lnTo>
                  <a:lnTo>
                    <a:pt x="668" y="1220"/>
                  </a:lnTo>
                  <a:lnTo>
                    <a:pt x="668" y="1220"/>
                  </a:lnTo>
                  <a:lnTo>
                    <a:pt x="668" y="1222"/>
                  </a:lnTo>
                  <a:lnTo>
                    <a:pt x="668" y="1222"/>
                  </a:lnTo>
                  <a:lnTo>
                    <a:pt x="668" y="1224"/>
                  </a:lnTo>
                  <a:lnTo>
                    <a:pt x="668" y="1224"/>
                  </a:lnTo>
                  <a:lnTo>
                    <a:pt x="666" y="1228"/>
                  </a:lnTo>
                  <a:lnTo>
                    <a:pt x="666" y="1230"/>
                  </a:lnTo>
                  <a:lnTo>
                    <a:pt x="666" y="1230"/>
                  </a:lnTo>
                  <a:lnTo>
                    <a:pt x="666" y="1232"/>
                  </a:lnTo>
                  <a:lnTo>
                    <a:pt x="666" y="1232"/>
                  </a:lnTo>
                  <a:lnTo>
                    <a:pt x="666" y="1236"/>
                  </a:lnTo>
                  <a:lnTo>
                    <a:pt x="666" y="1236"/>
                  </a:lnTo>
                  <a:lnTo>
                    <a:pt x="666" y="1238"/>
                  </a:lnTo>
                  <a:lnTo>
                    <a:pt x="666" y="1238"/>
                  </a:lnTo>
                  <a:lnTo>
                    <a:pt x="666" y="1242"/>
                  </a:lnTo>
                  <a:lnTo>
                    <a:pt x="666" y="1242"/>
                  </a:lnTo>
                  <a:lnTo>
                    <a:pt x="666" y="1244"/>
                  </a:lnTo>
                  <a:lnTo>
                    <a:pt x="666" y="1244"/>
                  </a:lnTo>
                  <a:lnTo>
                    <a:pt x="666" y="1246"/>
                  </a:lnTo>
                  <a:lnTo>
                    <a:pt x="666" y="1246"/>
                  </a:lnTo>
                  <a:lnTo>
                    <a:pt x="664" y="1248"/>
                  </a:lnTo>
                  <a:lnTo>
                    <a:pt x="664" y="1248"/>
                  </a:lnTo>
                  <a:lnTo>
                    <a:pt x="664" y="1250"/>
                  </a:lnTo>
                  <a:lnTo>
                    <a:pt x="664" y="1250"/>
                  </a:lnTo>
                  <a:lnTo>
                    <a:pt x="662" y="1254"/>
                  </a:lnTo>
                  <a:lnTo>
                    <a:pt x="662" y="1254"/>
                  </a:lnTo>
                  <a:lnTo>
                    <a:pt x="664" y="1258"/>
                  </a:lnTo>
                  <a:lnTo>
                    <a:pt x="664" y="1258"/>
                  </a:lnTo>
                  <a:lnTo>
                    <a:pt x="664" y="1260"/>
                  </a:lnTo>
                  <a:lnTo>
                    <a:pt x="664" y="1260"/>
                  </a:lnTo>
                  <a:lnTo>
                    <a:pt x="664" y="1260"/>
                  </a:lnTo>
                  <a:lnTo>
                    <a:pt x="662" y="1264"/>
                  </a:lnTo>
                  <a:lnTo>
                    <a:pt x="662" y="1264"/>
                  </a:lnTo>
                  <a:lnTo>
                    <a:pt x="660" y="1268"/>
                  </a:lnTo>
                  <a:lnTo>
                    <a:pt x="660" y="1268"/>
                  </a:lnTo>
                  <a:lnTo>
                    <a:pt x="660" y="1268"/>
                  </a:lnTo>
                  <a:lnTo>
                    <a:pt x="656" y="1274"/>
                  </a:lnTo>
                  <a:lnTo>
                    <a:pt x="656" y="1274"/>
                  </a:lnTo>
                  <a:lnTo>
                    <a:pt x="656" y="1280"/>
                  </a:lnTo>
                  <a:lnTo>
                    <a:pt x="656" y="1280"/>
                  </a:lnTo>
                  <a:lnTo>
                    <a:pt x="656" y="1280"/>
                  </a:lnTo>
                  <a:lnTo>
                    <a:pt x="656" y="1280"/>
                  </a:lnTo>
                  <a:lnTo>
                    <a:pt x="656" y="1282"/>
                  </a:lnTo>
                  <a:lnTo>
                    <a:pt x="656" y="1282"/>
                  </a:lnTo>
                  <a:lnTo>
                    <a:pt x="654" y="1288"/>
                  </a:lnTo>
                  <a:lnTo>
                    <a:pt x="654" y="1288"/>
                  </a:lnTo>
                  <a:lnTo>
                    <a:pt x="656" y="1292"/>
                  </a:lnTo>
                  <a:lnTo>
                    <a:pt x="656" y="1292"/>
                  </a:lnTo>
                  <a:lnTo>
                    <a:pt x="656" y="1292"/>
                  </a:lnTo>
                  <a:lnTo>
                    <a:pt x="656" y="1292"/>
                  </a:lnTo>
                  <a:lnTo>
                    <a:pt x="656" y="1294"/>
                  </a:lnTo>
                  <a:lnTo>
                    <a:pt x="656" y="1294"/>
                  </a:lnTo>
                  <a:lnTo>
                    <a:pt x="656" y="1298"/>
                  </a:lnTo>
                  <a:lnTo>
                    <a:pt x="656" y="1298"/>
                  </a:lnTo>
                  <a:lnTo>
                    <a:pt x="656" y="1300"/>
                  </a:lnTo>
                  <a:lnTo>
                    <a:pt x="656" y="1300"/>
                  </a:lnTo>
                  <a:lnTo>
                    <a:pt x="656" y="1304"/>
                  </a:lnTo>
                  <a:lnTo>
                    <a:pt x="656" y="1304"/>
                  </a:lnTo>
                  <a:lnTo>
                    <a:pt x="654" y="1308"/>
                  </a:lnTo>
                  <a:lnTo>
                    <a:pt x="654" y="1310"/>
                  </a:lnTo>
                  <a:lnTo>
                    <a:pt x="654" y="1310"/>
                  </a:lnTo>
                  <a:lnTo>
                    <a:pt x="652" y="1314"/>
                  </a:lnTo>
                  <a:lnTo>
                    <a:pt x="652" y="1314"/>
                  </a:lnTo>
                  <a:lnTo>
                    <a:pt x="652" y="1320"/>
                  </a:lnTo>
                  <a:lnTo>
                    <a:pt x="652" y="1320"/>
                  </a:lnTo>
                  <a:lnTo>
                    <a:pt x="652" y="1320"/>
                  </a:lnTo>
                  <a:lnTo>
                    <a:pt x="652" y="1320"/>
                  </a:lnTo>
                  <a:lnTo>
                    <a:pt x="652" y="1322"/>
                  </a:lnTo>
                  <a:lnTo>
                    <a:pt x="652" y="1322"/>
                  </a:lnTo>
                  <a:lnTo>
                    <a:pt x="650" y="1326"/>
                  </a:lnTo>
                  <a:lnTo>
                    <a:pt x="650" y="1326"/>
                  </a:lnTo>
                  <a:lnTo>
                    <a:pt x="652" y="1330"/>
                  </a:lnTo>
                  <a:lnTo>
                    <a:pt x="652" y="1330"/>
                  </a:lnTo>
                  <a:lnTo>
                    <a:pt x="652" y="1332"/>
                  </a:lnTo>
                  <a:lnTo>
                    <a:pt x="652" y="1334"/>
                  </a:lnTo>
                  <a:lnTo>
                    <a:pt x="652" y="1334"/>
                  </a:lnTo>
                  <a:lnTo>
                    <a:pt x="652" y="1338"/>
                  </a:lnTo>
                  <a:lnTo>
                    <a:pt x="652" y="1338"/>
                  </a:lnTo>
                  <a:lnTo>
                    <a:pt x="650" y="1340"/>
                  </a:lnTo>
                  <a:lnTo>
                    <a:pt x="650" y="1340"/>
                  </a:lnTo>
                  <a:lnTo>
                    <a:pt x="650" y="1344"/>
                  </a:lnTo>
                  <a:lnTo>
                    <a:pt x="650" y="1344"/>
                  </a:lnTo>
                  <a:lnTo>
                    <a:pt x="652" y="1350"/>
                  </a:lnTo>
                  <a:lnTo>
                    <a:pt x="652" y="1350"/>
                  </a:lnTo>
                  <a:lnTo>
                    <a:pt x="652" y="1352"/>
                  </a:lnTo>
                  <a:lnTo>
                    <a:pt x="652" y="1352"/>
                  </a:lnTo>
                  <a:lnTo>
                    <a:pt x="652" y="1356"/>
                  </a:lnTo>
                  <a:lnTo>
                    <a:pt x="652" y="1356"/>
                  </a:lnTo>
                  <a:lnTo>
                    <a:pt x="652" y="1358"/>
                  </a:lnTo>
                  <a:lnTo>
                    <a:pt x="652" y="1358"/>
                  </a:lnTo>
                  <a:lnTo>
                    <a:pt x="652" y="1366"/>
                  </a:lnTo>
                  <a:lnTo>
                    <a:pt x="652" y="1366"/>
                  </a:lnTo>
                  <a:lnTo>
                    <a:pt x="652" y="1368"/>
                  </a:lnTo>
                  <a:lnTo>
                    <a:pt x="652" y="1368"/>
                  </a:lnTo>
                  <a:lnTo>
                    <a:pt x="652" y="1372"/>
                  </a:lnTo>
                  <a:lnTo>
                    <a:pt x="650" y="1374"/>
                  </a:lnTo>
                  <a:lnTo>
                    <a:pt x="650" y="1374"/>
                  </a:lnTo>
                  <a:lnTo>
                    <a:pt x="650" y="1376"/>
                  </a:lnTo>
                  <a:lnTo>
                    <a:pt x="650" y="1376"/>
                  </a:lnTo>
                  <a:lnTo>
                    <a:pt x="648" y="1374"/>
                  </a:lnTo>
                  <a:lnTo>
                    <a:pt x="648" y="1374"/>
                  </a:lnTo>
                  <a:lnTo>
                    <a:pt x="648" y="1374"/>
                  </a:lnTo>
                  <a:lnTo>
                    <a:pt x="646" y="1372"/>
                  </a:lnTo>
                  <a:lnTo>
                    <a:pt x="646" y="1372"/>
                  </a:lnTo>
                  <a:lnTo>
                    <a:pt x="642" y="1370"/>
                  </a:lnTo>
                  <a:lnTo>
                    <a:pt x="642" y="1370"/>
                  </a:lnTo>
                  <a:lnTo>
                    <a:pt x="642" y="1368"/>
                  </a:lnTo>
                  <a:lnTo>
                    <a:pt x="642" y="1368"/>
                  </a:lnTo>
                  <a:lnTo>
                    <a:pt x="638" y="1362"/>
                  </a:lnTo>
                  <a:lnTo>
                    <a:pt x="638" y="1362"/>
                  </a:lnTo>
                  <a:lnTo>
                    <a:pt x="636" y="1360"/>
                  </a:lnTo>
                  <a:lnTo>
                    <a:pt x="636" y="1360"/>
                  </a:lnTo>
                  <a:lnTo>
                    <a:pt x="636" y="1358"/>
                  </a:lnTo>
                  <a:lnTo>
                    <a:pt x="636" y="1358"/>
                  </a:lnTo>
                  <a:lnTo>
                    <a:pt x="636" y="1354"/>
                  </a:lnTo>
                  <a:lnTo>
                    <a:pt x="636" y="1354"/>
                  </a:lnTo>
                  <a:lnTo>
                    <a:pt x="634" y="1352"/>
                  </a:lnTo>
                  <a:lnTo>
                    <a:pt x="634" y="1352"/>
                  </a:lnTo>
                  <a:lnTo>
                    <a:pt x="632" y="1350"/>
                  </a:lnTo>
                  <a:lnTo>
                    <a:pt x="632" y="1350"/>
                  </a:lnTo>
                  <a:lnTo>
                    <a:pt x="632" y="1346"/>
                  </a:lnTo>
                  <a:lnTo>
                    <a:pt x="628" y="1344"/>
                  </a:lnTo>
                  <a:lnTo>
                    <a:pt x="628" y="1344"/>
                  </a:lnTo>
                  <a:lnTo>
                    <a:pt x="624" y="1342"/>
                  </a:lnTo>
                  <a:lnTo>
                    <a:pt x="624" y="1342"/>
                  </a:lnTo>
                  <a:lnTo>
                    <a:pt x="622" y="1340"/>
                  </a:lnTo>
                  <a:lnTo>
                    <a:pt x="622" y="1340"/>
                  </a:lnTo>
                  <a:lnTo>
                    <a:pt x="620" y="1338"/>
                  </a:lnTo>
                  <a:lnTo>
                    <a:pt x="620" y="1338"/>
                  </a:lnTo>
                  <a:lnTo>
                    <a:pt x="618" y="1336"/>
                  </a:lnTo>
                  <a:lnTo>
                    <a:pt x="618" y="1336"/>
                  </a:lnTo>
                  <a:lnTo>
                    <a:pt x="614" y="1334"/>
                  </a:lnTo>
                  <a:lnTo>
                    <a:pt x="614" y="1332"/>
                  </a:lnTo>
                  <a:lnTo>
                    <a:pt x="614" y="1332"/>
                  </a:lnTo>
                  <a:lnTo>
                    <a:pt x="612" y="1330"/>
                  </a:lnTo>
                  <a:lnTo>
                    <a:pt x="612" y="1330"/>
                  </a:lnTo>
                  <a:lnTo>
                    <a:pt x="610" y="1328"/>
                  </a:lnTo>
                  <a:lnTo>
                    <a:pt x="610" y="1328"/>
                  </a:lnTo>
                  <a:lnTo>
                    <a:pt x="610" y="1324"/>
                  </a:lnTo>
                  <a:lnTo>
                    <a:pt x="610" y="1324"/>
                  </a:lnTo>
                  <a:lnTo>
                    <a:pt x="606" y="1320"/>
                  </a:lnTo>
                  <a:lnTo>
                    <a:pt x="606" y="1320"/>
                  </a:lnTo>
                  <a:lnTo>
                    <a:pt x="602" y="1318"/>
                  </a:lnTo>
                  <a:lnTo>
                    <a:pt x="602" y="1318"/>
                  </a:lnTo>
                  <a:lnTo>
                    <a:pt x="600" y="1316"/>
                  </a:lnTo>
                  <a:lnTo>
                    <a:pt x="600" y="1316"/>
                  </a:lnTo>
                  <a:lnTo>
                    <a:pt x="600" y="1314"/>
                  </a:lnTo>
                  <a:lnTo>
                    <a:pt x="600" y="1314"/>
                  </a:lnTo>
                  <a:lnTo>
                    <a:pt x="598" y="1312"/>
                  </a:lnTo>
                  <a:lnTo>
                    <a:pt x="598" y="1312"/>
                  </a:lnTo>
                  <a:lnTo>
                    <a:pt x="596" y="1308"/>
                  </a:lnTo>
                  <a:lnTo>
                    <a:pt x="596" y="1308"/>
                  </a:lnTo>
                  <a:lnTo>
                    <a:pt x="596" y="1306"/>
                  </a:lnTo>
                  <a:lnTo>
                    <a:pt x="596" y="1306"/>
                  </a:lnTo>
                  <a:lnTo>
                    <a:pt x="592" y="1302"/>
                  </a:lnTo>
                  <a:lnTo>
                    <a:pt x="592" y="1302"/>
                  </a:lnTo>
                  <a:lnTo>
                    <a:pt x="592" y="1302"/>
                  </a:lnTo>
                  <a:lnTo>
                    <a:pt x="592" y="1302"/>
                  </a:lnTo>
                  <a:lnTo>
                    <a:pt x="592" y="1300"/>
                  </a:lnTo>
                  <a:lnTo>
                    <a:pt x="592" y="1300"/>
                  </a:lnTo>
                  <a:lnTo>
                    <a:pt x="590" y="1296"/>
                  </a:lnTo>
                  <a:lnTo>
                    <a:pt x="590" y="1296"/>
                  </a:lnTo>
                  <a:lnTo>
                    <a:pt x="586" y="1292"/>
                  </a:lnTo>
                  <a:lnTo>
                    <a:pt x="584" y="1292"/>
                  </a:lnTo>
                  <a:lnTo>
                    <a:pt x="584" y="1292"/>
                  </a:lnTo>
                  <a:lnTo>
                    <a:pt x="580" y="1288"/>
                  </a:lnTo>
                  <a:lnTo>
                    <a:pt x="580" y="1288"/>
                  </a:lnTo>
                  <a:lnTo>
                    <a:pt x="578" y="1284"/>
                  </a:lnTo>
                  <a:lnTo>
                    <a:pt x="578" y="1284"/>
                  </a:lnTo>
                  <a:lnTo>
                    <a:pt x="574" y="1280"/>
                  </a:lnTo>
                  <a:lnTo>
                    <a:pt x="574" y="1280"/>
                  </a:lnTo>
                  <a:lnTo>
                    <a:pt x="574" y="1278"/>
                  </a:lnTo>
                  <a:lnTo>
                    <a:pt x="574" y="1278"/>
                  </a:lnTo>
                  <a:lnTo>
                    <a:pt x="570" y="1274"/>
                  </a:lnTo>
                  <a:lnTo>
                    <a:pt x="570" y="1274"/>
                  </a:lnTo>
                  <a:lnTo>
                    <a:pt x="570" y="1274"/>
                  </a:lnTo>
                  <a:lnTo>
                    <a:pt x="570" y="1274"/>
                  </a:lnTo>
                  <a:lnTo>
                    <a:pt x="568" y="1274"/>
                  </a:lnTo>
                  <a:lnTo>
                    <a:pt x="568" y="1274"/>
                  </a:lnTo>
                  <a:lnTo>
                    <a:pt x="568" y="1274"/>
                  </a:lnTo>
                  <a:lnTo>
                    <a:pt x="566" y="1272"/>
                  </a:lnTo>
                  <a:lnTo>
                    <a:pt x="566" y="1270"/>
                  </a:lnTo>
                  <a:lnTo>
                    <a:pt x="566" y="1270"/>
                  </a:lnTo>
                  <a:lnTo>
                    <a:pt x="562" y="1268"/>
                  </a:lnTo>
                  <a:lnTo>
                    <a:pt x="562" y="1268"/>
                  </a:lnTo>
                  <a:lnTo>
                    <a:pt x="560" y="1266"/>
                  </a:lnTo>
                  <a:lnTo>
                    <a:pt x="560" y="1266"/>
                  </a:lnTo>
                  <a:lnTo>
                    <a:pt x="556" y="1264"/>
                  </a:lnTo>
                  <a:lnTo>
                    <a:pt x="556" y="1264"/>
                  </a:lnTo>
                  <a:lnTo>
                    <a:pt x="552" y="1260"/>
                  </a:lnTo>
                  <a:lnTo>
                    <a:pt x="552" y="1260"/>
                  </a:lnTo>
                  <a:lnTo>
                    <a:pt x="550" y="1260"/>
                  </a:lnTo>
                  <a:lnTo>
                    <a:pt x="550" y="1260"/>
                  </a:lnTo>
                  <a:lnTo>
                    <a:pt x="546" y="1258"/>
                  </a:lnTo>
                  <a:lnTo>
                    <a:pt x="546" y="1258"/>
                  </a:lnTo>
                  <a:lnTo>
                    <a:pt x="542" y="1258"/>
                  </a:lnTo>
                  <a:lnTo>
                    <a:pt x="542" y="1258"/>
                  </a:lnTo>
                  <a:lnTo>
                    <a:pt x="540" y="1258"/>
                  </a:lnTo>
                  <a:lnTo>
                    <a:pt x="540" y="1258"/>
                  </a:lnTo>
                  <a:lnTo>
                    <a:pt x="540" y="1256"/>
                  </a:lnTo>
                  <a:lnTo>
                    <a:pt x="540" y="1256"/>
                  </a:lnTo>
                  <a:lnTo>
                    <a:pt x="534" y="1256"/>
                  </a:lnTo>
                  <a:lnTo>
                    <a:pt x="534" y="1256"/>
                  </a:lnTo>
                  <a:lnTo>
                    <a:pt x="528" y="1258"/>
                  </a:lnTo>
                  <a:lnTo>
                    <a:pt x="528" y="1258"/>
                  </a:lnTo>
                  <a:lnTo>
                    <a:pt x="524" y="1262"/>
                  </a:lnTo>
                  <a:lnTo>
                    <a:pt x="522" y="1262"/>
                  </a:lnTo>
                  <a:lnTo>
                    <a:pt x="522" y="1262"/>
                  </a:lnTo>
                  <a:lnTo>
                    <a:pt x="518" y="1266"/>
                  </a:lnTo>
                  <a:lnTo>
                    <a:pt x="518" y="1266"/>
                  </a:lnTo>
                  <a:lnTo>
                    <a:pt x="516" y="1268"/>
                  </a:lnTo>
                  <a:lnTo>
                    <a:pt x="516" y="1268"/>
                  </a:lnTo>
                  <a:lnTo>
                    <a:pt x="516" y="1270"/>
                  </a:lnTo>
                  <a:lnTo>
                    <a:pt x="516" y="1270"/>
                  </a:lnTo>
                  <a:lnTo>
                    <a:pt x="514" y="1272"/>
                  </a:lnTo>
                  <a:lnTo>
                    <a:pt x="514" y="1272"/>
                  </a:lnTo>
                  <a:lnTo>
                    <a:pt x="512" y="1274"/>
                  </a:lnTo>
                  <a:lnTo>
                    <a:pt x="512" y="1274"/>
                  </a:lnTo>
                  <a:lnTo>
                    <a:pt x="510" y="1278"/>
                  </a:lnTo>
                  <a:lnTo>
                    <a:pt x="510" y="1278"/>
                  </a:lnTo>
                  <a:lnTo>
                    <a:pt x="510" y="1280"/>
                  </a:lnTo>
                  <a:lnTo>
                    <a:pt x="510" y="1280"/>
                  </a:lnTo>
                  <a:lnTo>
                    <a:pt x="508" y="1284"/>
                  </a:lnTo>
                  <a:lnTo>
                    <a:pt x="508" y="1284"/>
                  </a:lnTo>
                  <a:lnTo>
                    <a:pt x="506" y="1286"/>
                  </a:lnTo>
                  <a:lnTo>
                    <a:pt x="506" y="1286"/>
                  </a:lnTo>
                  <a:lnTo>
                    <a:pt x="506" y="1288"/>
                  </a:lnTo>
                  <a:lnTo>
                    <a:pt x="506" y="1288"/>
                  </a:lnTo>
                  <a:lnTo>
                    <a:pt x="502" y="1290"/>
                  </a:lnTo>
                  <a:lnTo>
                    <a:pt x="502" y="1290"/>
                  </a:lnTo>
                  <a:lnTo>
                    <a:pt x="500" y="1292"/>
                  </a:lnTo>
                  <a:lnTo>
                    <a:pt x="500" y="1292"/>
                  </a:lnTo>
                  <a:lnTo>
                    <a:pt x="498" y="1296"/>
                  </a:lnTo>
                  <a:lnTo>
                    <a:pt x="498" y="1296"/>
                  </a:lnTo>
                  <a:lnTo>
                    <a:pt x="496" y="1302"/>
                  </a:lnTo>
                  <a:lnTo>
                    <a:pt x="496" y="1302"/>
                  </a:lnTo>
                  <a:lnTo>
                    <a:pt x="496" y="1306"/>
                  </a:lnTo>
                  <a:lnTo>
                    <a:pt x="496" y="1306"/>
                  </a:lnTo>
                  <a:lnTo>
                    <a:pt x="496" y="1308"/>
                  </a:lnTo>
                  <a:lnTo>
                    <a:pt x="496" y="1308"/>
                  </a:lnTo>
                  <a:lnTo>
                    <a:pt x="494" y="1310"/>
                  </a:lnTo>
                  <a:lnTo>
                    <a:pt x="494" y="1310"/>
                  </a:lnTo>
                  <a:lnTo>
                    <a:pt x="492" y="1314"/>
                  </a:lnTo>
                  <a:lnTo>
                    <a:pt x="492" y="1314"/>
                  </a:lnTo>
                  <a:lnTo>
                    <a:pt x="490" y="1314"/>
                  </a:lnTo>
                  <a:lnTo>
                    <a:pt x="490" y="1314"/>
                  </a:lnTo>
                  <a:lnTo>
                    <a:pt x="490" y="1318"/>
                  </a:lnTo>
                  <a:lnTo>
                    <a:pt x="490" y="1318"/>
                  </a:lnTo>
                  <a:lnTo>
                    <a:pt x="486" y="1320"/>
                  </a:lnTo>
                  <a:lnTo>
                    <a:pt x="484" y="1322"/>
                  </a:lnTo>
                  <a:lnTo>
                    <a:pt x="484" y="1322"/>
                  </a:lnTo>
                  <a:lnTo>
                    <a:pt x="480" y="1324"/>
                  </a:lnTo>
                  <a:lnTo>
                    <a:pt x="480" y="1324"/>
                  </a:lnTo>
                  <a:lnTo>
                    <a:pt x="478" y="1326"/>
                  </a:lnTo>
                  <a:lnTo>
                    <a:pt x="478" y="1326"/>
                  </a:lnTo>
                  <a:lnTo>
                    <a:pt x="474" y="1326"/>
                  </a:lnTo>
                  <a:lnTo>
                    <a:pt x="474" y="1326"/>
                  </a:lnTo>
                  <a:lnTo>
                    <a:pt x="472" y="1330"/>
                  </a:lnTo>
                  <a:lnTo>
                    <a:pt x="472" y="1330"/>
                  </a:lnTo>
                  <a:lnTo>
                    <a:pt x="470" y="1332"/>
                  </a:lnTo>
                  <a:lnTo>
                    <a:pt x="470" y="1332"/>
                  </a:lnTo>
                  <a:lnTo>
                    <a:pt x="468" y="1336"/>
                  </a:lnTo>
                  <a:lnTo>
                    <a:pt x="468" y="1336"/>
                  </a:lnTo>
                  <a:lnTo>
                    <a:pt x="468" y="1338"/>
                  </a:lnTo>
                  <a:lnTo>
                    <a:pt x="468" y="1338"/>
                  </a:lnTo>
                  <a:lnTo>
                    <a:pt x="468" y="1340"/>
                  </a:lnTo>
                  <a:lnTo>
                    <a:pt x="468" y="1340"/>
                  </a:lnTo>
                  <a:lnTo>
                    <a:pt x="466" y="1342"/>
                  </a:lnTo>
                  <a:lnTo>
                    <a:pt x="466" y="1342"/>
                  </a:lnTo>
                  <a:lnTo>
                    <a:pt x="464" y="1346"/>
                  </a:lnTo>
                  <a:lnTo>
                    <a:pt x="464" y="1346"/>
                  </a:lnTo>
                  <a:lnTo>
                    <a:pt x="462" y="1348"/>
                  </a:lnTo>
                  <a:lnTo>
                    <a:pt x="462" y="1348"/>
                  </a:lnTo>
                  <a:lnTo>
                    <a:pt x="462" y="1350"/>
                  </a:lnTo>
                  <a:lnTo>
                    <a:pt x="462" y="1350"/>
                  </a:lnTo>
                  <a:lnTo>
                    <a:pt x="460" y="1352"/>
                  </a:lnTo>
                  <a:lnTo>
                    <a:pt x="460" y="1352"/>
                  </a:lnTo>
                  <a:lnTo>
                    <a:pt x="456" y="1354"/>
                  </a:lnTo>
                  <a:lnTo>
                    <a:pt x="456" y="1354"/>
                  </a:lnTo>
                  <a:lnTo>
                    <a:pt x="454" y="1356"/>
                  </a:lnTo>
                  <a:lnTo>
                    <a:pt x="454" y="1356"/>
                  </a:lnTo>
                  <a:lnTo>
                    <a:pt x="454" y="1358"/>
                  </a:lnTo>
                  <a:lnTo>
                    <a:pt x="454" y="1358"/>
                  </a:lnTo>
                  <a:lnTo>
                    <a:pt x="450" y="1360"/>
                  </a:lnTo>
                  <a:lnTo>
                    <a:pt x="450" y="1362"/>
                  </a:lnTo>
                  <a:lnTo>
                    <a:pt x="450" y="1362"/>
                  </a:lnTo>
                  <a:lnTo>
                    <a:pt x="448" y="1364"/>
                  </a:lnTo>
                  <a:lnTo>
                    <a:pt x="448" y="1364"/>
                  </a:lnTo>
                  <a:lnTo>
                    <a:pt x="446" y="1366"/>
                  </a:lnTo>
                  <a:lnTo>
                    <a:pt x="446" y="1366"/>
                  </a:lnTo>
                  <a:lnTo>
                    <a:pt x="446" y="1368"/>
                  </a:lnTo>
                  <a:lnTo>
                    <a:pt x="446" y="1368"/>
                  </a:lnTo>
                  <a:lnTo>
                    <a:pt x="442" y="1370"/>
                  </a:lnTo>
                  <a:lnTo>
                    <a:pt x="442" y="1370"/>
                  </a:lnTo>
                  <a:lnTo>
                    <a:pt x="442" y="1374"/>
                  </a:lnTo>
                  <a:lnTo>
                    <a:pt x="442" y="1374"/>
                  </a:lnTo>
                  <a:lnTo>
                    <a:pt x="440" y="1376"/>
                  </a:lnTo>
                  <a:lnTo>
                    <a:pt x="440" y="1376"/>
                  </a:lnTo>
                  <a:lnTo>
                    <a:pt x="440" y="1378"/>
                  </a:lnTo>
                  <a:lnTo>
                    <a:pt x="440" y="1378"/>
                  </a:lnTo>
                  <a:lnTo>
                    <a:pt x="440" y="1380"/>
                  </a:lnTo>
                  <a:lnTo>
                    <a:pt x="440" y="1380"/>
                  </a:lnTo>
                  <a:lnTo>
                    <a:pt x="436" y="1384"/>
                  </a:lnTo>
                  <a:lnTo>
                    <a:pt x="436" y="1384"/>
                  </a:lnTo>
                  <a:lnTo>
                    <a:pt x="436" y="1386"/>
                  </a:lnTo>
                  <a:lnTo>
                    <a:pt x="436" y="1386"/>
                  </a:lnTo>
                  <a:lnTo>
                    <a:pt x="434" y="1390"/>
                  </a:lnTo>
                  <a:lnTo>
                    <a:pt x="434" y="1390"/>
                  </a:lnTo>
                  <a:lnTo>
                    <a:pt x="432" y="1392"/>
                  </a:lnTo>
                  <a:lnTo>
                    <a:pt x="432" y="1392"/>
                  </a:lnTo>
                  <a:lnTo>
                    <a:pt x="432" y="1396"/>
                  </a:lnTo>
                  <a:lnTo>
                    <a:pt x="432" y="1396"/>
                  </a:lnTo>
                  <a:lnTo>
                    <a:pt x="430" y="1396"/>
                  </a:lnTo>
                  <a:lnTo>
                    <a:pt x="430" y="1396"/>
                  </a:lnTo>
                  <a:lnTo>
                    <a:pt x="428" y="1400"/>
                  </a:lnTo>
                  <a:lnTo>
                    <a:pt x="428" y="1400"/>
                  </a:lnTo>
                  <a:lnTo>
                    <a:pt x="426" y="1402"/>
                  </a:lnTo>
                  <a:lnTo>
                    <a:pt x="426" y="1402"/>
                  </a:lnTo>
                  <a:lnTo>
                    <a:pt x="426" y="1404"/>
                  </a:lnTo>
                  <a:lnTo>
                    <a:pt x="426" y="1404"/>
                  </a:lnTo>
                  <a:lnTo>
                    <a:pt x="424" y="1406"/>
                  </a:lnTo>
                  <a:lnTo>
                    <a:pt x="424" y="1406"/>
                  </a:lnTo>
                  <a:lnTo>
                    <a:pt x="420" y="1408"/>
                  </a:lnTo>
                  <a:lnTo>
                    <a:pt x="420" y="1408"/>
                  </a:lnTo>
                  <a:lnTo>
                    <a:pt x="418" y="1410"/>
                  </a:lnTo>
                  <a:lnTo>
                    <a:pt x="418" y="1410"/>
                  </a:lnTo>
                  <a:lnTo>
                    <a:pt x="418" y="1412"/>
                  </a:lnTo>
                  <a:lnTo>
                    <a:pt x="416" y="1414"/>
                  </a:lnTo>
                  <a:lnTo>
                    <a:pt x="416" y="1414"/>
                  </a:lnTo>
                  <a:lnTo>
                    <a:pt x="414" y="1416"/>
                  </a:lnTo>
                  <a:lnTo>
                    <a:pt x="414" y="1416"/>
                  </a:lnTo>
                  <a:lnTo>
                    <a:pt x="412" y="1418"/>
                  </a:lnTo>
                  <a:lnTo>
                    <a:pt x="412" y="1418"/>
                  </a:lnTo>
                  <a:lnTo>
                    <a:pt x="410" y="1418"/>
                  </a:lnTo>
                  <a:lnTo>
                    <a:pt x="408" y="1420"/>
                  </a:lnTo>
                  <a:lnTo>
                    <a:pt x="408" y="1420"/>
                  </a:lnTo>
                  <a:lnTo>
                    <a:pt x="408" y="1426"/>
                  </a:lnTo>
                  <a:lnTo>
                    <a:pt x="408" y="1426"/>
                  </a:lnTo>
                  <a:lnTo>
                    <a:pt x="408" y="1428"/>
                  </a:lnTo>
                  <a:lnTo>
                    <a:pt x="408" y="1428"/>
                  </a:lnTo>
                  <a:lnTo>
                    <a:pt x="406" y="1430"/>
                  </a:lnTo>
                  <a:lnTo>
                    <a:pt x="406" y="1430"/>
                  </a:lnTo>
                  <a:lnTo>
                    <a:pt x="404" y="1432"/>
                  </a:lnTo>
                  <a:lnTo>
                    <a:pt x="404" y="1432"/>
                  </a:lnTo>
                  <a:lnTo>
                    <a:pt x="402" y="1436"/>
                  </a:lnTo>
                  <a:lnTo>
                    <a:pt x="400" y="1438"/>
                  </a:lnTo>
                  <a:lnTo>
                    <a:pt x="400" y="1438"/>
                  </a:lnTo>
                  <a:lnTo>
                    <a:pt x="398" y="1440"/>
                  </a:lnTo>
                  <a:lnTo>
                    <a:pt x="398" y="1440"/>
                  </a:lnTo>
                  <a:lnTo>
                    <a:pt x="394" y="1444"/>
                  </a:lnTo>
                  <a:lnTo>
                    <a:pt x="394" y="1444"/>
                  </a:lnTo>
                  <a:lnTo>
                    <a:pt x="394" y="1446"/>
                  </a:lnTo>
                  <a:lnTo>
                    <a:pt x="394" y="1446"/>
                  </a:lnTo>
                  <a:lnTo>
                    <a:pt x="390" y="1452"/>
                  </a:lnTo>
                  <a:lnTo>
                    <a:pt x="390" y="1452"/>
                  </a:lnTo>
                  <a:lnTo>
                    <a:pt x="388" y="1454"/>
                  </a:lnTo>
                  <a:lnTo>
                    <a:pt x="388" y="1454"/>
                  </a:lnTo>
                  <a:lnTo>
                    <a:pt x="386" y="1456"/>
                  </a:lnTo>
                  <a:lnTo>
                    <a:pt x="386" y="1456"/>
                  </a:lnTo>
                  <a:lnTo>
                    <a:pt x="384" y="1460"/>
                  </a:lnTo>
                  <a:lnTo>
                    <a:pt x="384" y="1460"/>
                  </a:lnTo>
                  <a:lnTo>
                    <a:pt x="384" y="1462"/>
                  </a:lnTo>
                  <a:lnTo>
                    <a:pt x="384" y="1462"/>
                  </a:lnTo>
                  <a:lnTo>
                    <a:pt x="382" y="1462"/>
                  </a:lnTo>
                  <a:lnTo>
                    <a:pt x="382" y="1462"/>
                  </a:lnTo>
                  <a:lnTo>
                    <a:pt x="378" y="1464"/>
                  </a:lnTo>
                  <a:lnTo>
                    <a:pt x="378" y="1464"/>
                  </a:lnTo>
                  <a:lnTo>
                    <a:pt x="376" y="1468"/>
                  </a:lnTo>
                  <a:lnTo>
                    <a:pt x="376" y="1468"/>
                  </a:lnTo>
                  <a:lnTo>
                    <a:pt x="376" y="1468"/>
                  </a:lnTo>
                  <a:lnTo>
                    <a:pt x="376" y="1468"/>
                  </a:lnTo>
                  <a:lnTo>
                    <a:pt x="372" y="1474"/>
                  </a:lnTo>
                  <a:lnTo>
                    <a:pt x="372" y="1474"/>
                  </a:lnTo>
                  <a:lnTo>
                    <a:pt x="372" y="1476"/>
                  </a:lnTo>
                  <a:lnTo>
                    <a:pt x="372" y="1476"/>
                  </a:lnTo>
                  <a:lnTo>
                    <a:pt x="368" y="1478"/>
                  </a:lnTo>
                  <a:lnTo>
                    <a:pt x="368" y="1478"/>
                  </a:lnTo>
                  <a:lnTo>
                    <a:pt x="366" y="1482"/>
                  </a:lnTo>
                  <a:lnTo>
                    <a:pt x="364" y="1482"/>
                  </a:lnTo>
                  <a:lnTo>
                    <a:pt x="364" y="1482"/>
                  </a:lnTo>
                  <a:lnTo>
                    <a:pt x="362" y="1484"/>
                  </a:lnTo>
                  <a:lnTo>
                    <a:pt x="362" y="1484"/>
                  </a:lnTo>
                  <a:lnTo>
                    <a:pt x="360" y="1486"/>
                  </a:lnTo>
                  <a:lnTo>
                    <a:pt x="360" y="1486"/>
                  </a:lnTo>
                  <a:lnTo>
                    <a:pt x="354" y="1490"/>
                  </a:lnTo>
                  <a:lnTo>
                    <a:pt x="354" y="1490"/>
                  </a:lnTo>
                  <a:lnTo>
                    <a:pt x="354" y="1492"/>
                  </a:lnTo>
                  <a:lnTo>
                    <a:pt x="354" y="1492"/>
                  </a:lnTo>
                  <a:lnTo>
                    <a:pt x="352" y="1494"/>
                  </a:lnTo>
                  <a:lnTo>
                    <a:pt x="352" y="1494"/>
                  </a:lnTo>
                  <a:lnTo>
                    <a:pt x="350" y="1496"/>
                  </a:lnTo>
                  <a:lnTo>
                    <a:pt x="350" y="1496"/>
                  </a:lnTo>
                  <a:lnTo>
                    <a:pt x="348" y="1500"/>
                  </a:lnTo>
                  <a:lnTo>
                    <a:pt x="348" y="1500"/>
                  </a:lnTo>
                  <a:lnTo>
                    <a:pt x="346" y="1502"/>
                  </a:lnTo>
                  <a:lnTo>
                    <a:pt x="346" y="1502"/>
                  </a:lnTo>
                  <a:lnTo>
                    <a:pt x="344" y="1504"/>
                  </a:lnTo>
                  <a:lnTo>
                    <a:pt x="344" y="1504"/>
                  </a:lnTo>
                  <a:lnTo>
                    <a:pt x="344" y="1508"/>
                  </a:lnTo>
                  <a:lnTo>
                    <a:pt x="344" y="1508"/>
                  </a:lnTo>
                  <a:lnTo>
                    <a:pt x="344" y="1510"/>
                  </a:lnTo>
                  <a:lnTo>
                    <a:pt x="344" y="1510"/>
                  </a:lnTo>
                  <a:lnTo>
                    <a:pt x="342" y="1512"/>
                  </a:lnTo>
                  <a:lnTo>
                    <a:pt x="342" y="1512"/>
                  </a:lnTo>
                  <a:lnTo>
                    <a:pt x="340" y="1514"/>
                  </a:lnTo>
                  <a:lnTo>
                    <a:pt x="340" y="1514"/>
                  </a:lnTo>
                  <a:lnTo>
                    <a:pt x="338" y="1518"/>
                  </a:lnTo>
                  <a:lnTo>
                    <a:pt x="338" y="1518"/>
                  </a:lnTo>
                  <a:lnTo>
                    <a:pt x="338" y="1520"/>
                  </a:lnTo>
                  <a:lnTo>
                    <a:pt x="338" y="1520"/>
                  </a:lnTo>
                  <a:lnTo>
                    <a:pt x="336" y="1522"/>
                  </a:lnTo>
                  <a:lnTo>
                    <a:pt x="336" y="1522"/>
                  </a:lnTo>
                  <a:lnTo>
                    <a:pt x="334" y="1524"/>
                  </a:lnTo>
                  <a:lnTo>
                    <a:pt x="334" y="1524"/>
                  </a:lnTo>
                  <a:lnTo>
                    <a:pt x="334" y="1524"/>
                  </a:lnTo>
                  <a:lnTo>
                    <a:pt x="332" y="1528"/>
                  </a:lnTo>
                  <a:lnTo>
                    <a:pt x="332" y="1528"/>
                  </a:lnTo>
                  <a:lnTo>
                    <a:pt x="328" y="1532"/>
                  </a:lnTo>
                  <a:lnTo>
                    <a:pt x="328" y="1532"/>
                  </a:lnTo>
                  <a:lnTo>
                    <a:pt x="328" y="1534"/>
                  </a:lnTo>
                  <a:lnTo>
                    <a:pt x="328" y="1534"/>
                  </a:lnTo>
                  <a:lnTo>
                    <a:pt x="326" y="1536"/>
                  </a:lnTo>
                  <a:lnTo>
                    <a:pt x="326" y="1536"/>
                  </a:lnTo>
                  <a:lnTo>
                    <a:pt x="324" y="1538"/>
                  </a:lnTo>
                  <a:lnTo>
                    <a:pt x="324" y="1538"/>
                  </a:lnTo>
                  <a:lnTo>
                    <a:pt x="322" y="1542"/>
                  </a:lnTo>
                  <a:lnTo>
                    <a:pt x="322" y="1542"/>
                  </a:lnTo>
                  <a:lnTo>
                    <a:pt x="318" y="1546"/>
                  </a:lnTo>
                  <a:lnTo>
                    <a:pt x="318" y="1546"/>
                  </a:lnTo>
                  <a:lnTo>
                    <a:pt x="316" y="1546"/>
                  </a:lnTo>
                  <a:lnTo>
                    <a:pt x="316" y="1546"/>
                  </a:lnTo>
                  <a:lnTo>
                    <a:pt x="314" y="1548"/>
                  </a:lnTo>
                  <a:lnTo>
                    <a:pt x="314" y="1548"/>
                  </a:lnTo>
                  <a:lnTo>
                    <a:pt x="310" y="1552"/>
                  </a:lnTo>
                  <a:lnTo>
                    <a:pt x="310" y="1554"/>
                  </a:lnTo>
                  <a:lnTo>
                    <a:pt x="310" y="1554"/>
                  </a:lnTo>
                  <a:lnTo>
                    <a:pt x="308" y="1556"/>
                  </a:lnTo>
                  <a:lnTo>
                    <a:pt x="308" y="1556"/>
                  </a:lnTo>
                  <a:lnTo>
                    <a:pt x="306" y="1558"/>
                  </a:lnTo>
                  <a:lnTo>
                    <a:pt x="306" y="1558"/>
                  </a:lnTo>
                  <a:lnTo>
                    <a:pt x="304" y="1562"/>
                  </a:lnTo>
                  <a:lnTo>
                    <a:pt x="304" y="1562"/>
                  </a:lnTo>
                  <a:lnTo>
                    <a:pt x="304" y="1564"/>
                  </a:lnTo>
                  <a:lnTo>
                    <a:pt x="304" y="1564"/>
                  </a:lnTo>
                  <a:lnTo>
                    <a:pt x="302" y="1566"/>
                  </a:lnTo>
                  <a:lnTo>
                    <a:pt x="302" y="1566"/>
                  </a:lnTo>
                  <a:lnTo>
                    <a:pt x="300" y="1568"/>
                  </a:lnTo>
                  <a:lnTo>
                    <a:pt x="300" y="1568"/>
                  </a:lnTo>
                  <a:lnTo>
                    <a:pt x="300" y="1570"/>
                  </a:lnTo>
                  <a:lnTo>
                    <a:pt x="298" y="1574"/>
                  </a:lnTo>
                  <a:lnTo>
                    <a:pt x="298" y="1574"/>
                  </a:lnTo>
                  <a:lnTo>
                    <a:pt x="298" y="1574"/>
                  </a:lnTo>
                  <a:lnTo>
                    <a:pt x="298" y="1574"/>
                  </a:lnTo>
                  <a:lnTo>
                    <a:pt x="294" y="1578"/>
                  </a:lnTo>
                  <a:lnTo>
                    <a:pt x="294" y="1578"/>
                  </a:lnTo>
                  <a:lnTo>
                    <a:pt x="294" y="1580"/>
                  </a:lnTo>
                  <a:lnTo>
                    <a:pt x="292" y="1582"/>
                  </a:lnTo>
                  <a:lnTo>
                    <a:pt x="292" y="1582"/>
                  </a:lnTo>
                  <a:lnTo>
                    <a:pt x="290" y="1586"/>
                  </a:lnTo>
                  <a:lnTo>
                    <a:pt x="290" y="1586"/>
                  </a:lnTo>
                  <a:lnTo>
                    <a:pt x="290" y="1588"/>
                  </a:lnTo>
                  <a:lnTo>
                    <a:pt x="290" y="1588"/>
                  </a:lnTo>
                  <a:lnTo>
                    <a:pt x="288" y="1588"/>
                  </a:lnTo>
                  <a:lnTo>
                    <a:pt x="288" y="1588"/>
                  </a:lnTo>
                  <a:lnTo>
                    <a:pt x="286" y="1590"/>
                  </a:lnTo>
                  <a:lnTo>
                    <a:pt x="286" y="1590"/>
                  </a:lnTo>
                  <a:lnTo>
                    <a:pt x="284" y="1594"/>
                  </a:lnTo>
                  <a:lnTo>
                    <a:pt x="284" y="1594"/>
                  </a:lnTo>
                  <a:lnTo>
                    <a:pt x="282" y="1594"/>
                  </a:lnTo>
                  <a:lnTo>
                    <a:pt x="282" y="1594"/>
                  </a:lnTo>
                  <a:lnTo>
                    <a:pt x="278" y="1598"/>
                  </a:lnTo>
                  <a:lnTo>
                    <a:pt x="278" y="1598"/>
                  </a:lnTo>
                  <a:lnTo>
                    <a:pt x="276" y="1600"/>
                  </a:lnTo>
                  <a:lnTo>
                    <a:pt x="276" y="1602"/>
                  </a:lnTo>
                  <a:lnTo>
                    <a:pt x="276" y="1602"/>
                  </a:lnTo>
                  <a:lnTo>
                    <a:pt x="276" y="1604"/>
                  </a:lnTo>
                  <a:lnTo>
                    <a:pt x="276" y="1604"/>
                  </a:lnTo>
                  <a:lnTo>
                    <a:pt x="274" y="1606"/>
                  </a:lnTo>
                  <a:lnTo>
                    <a:pt x="274" y="1606"/>
                  </a:lnTo>
                  <a:lnTo>
                    <a:pt x="272" y="1606"/>
                  </a:lnTo>
                  <a:lnTo>
                    <a:pt x="272" y="1606"/>
                  </a:lnTo>
                  <a:lnTo>
                    <a:pt x="272" y="1608"/>
                  </a:lnTo>
                  <a:lnTo>
                    <a:pt x="272" y="1608"/>
                  </a:lnTo>
                  <a:lnTo>
                    <a:pt x="270" y="1608"/>
                  </a:lnTo>
                  <a:lnTo>
                    <a:pt x="270" y="1608"/>
                  </a:lnTo>
                  <a:lnTo>
                    <a:pt x="264" y="1614"/>
                  </a:lnTo>
                  <a:lnTo>
                    <a:pt x="264" y="1614"/>
                  </a:lnTo>
                  <a:lnTo>
                    <a:pt x="260" y="1618"/>
                  </a:lnTo>
                  <a:lnTo>
                    <a:pt x="260" y="1618"/>
                  </a:lnTo>
                  <a:lnTo>
                    <a:pt x="258" y="1624"/>
                  </a:lnTo>
                  <a:lnTo>
                    <a:pt x="258" y="1626"/>
                  </a:lnTo>
                  <a:lnTo>
                    <a:pt x="258" y="1626"/>
                  </a:lnTo>
                  <a:lnTo>
                    <a:pt x="256" y="1630"/>
                  </a:lnTo>
                  <a:lnTo>
                    <a:pt x="256" y="1632"/>
                  </a:lnTo>
                  <a:lnTo>
                    <a:pt x="256" y="1632"/>
                  </a:lnTo>
                  <a:lnTo>
                    <a:pt x="256" y="1638"/>
                  </a:lnTo>
                  <a:lnTo>
                    <a:pt x="256" y="1638"/>
                  </a:lnTo>
                  <a:lnTo>
                    <a:pt x="254" y="1640"/>
                  </a:lnTo>
                  <a:lnTo>
                    <a:pt x="252" y="1642"/>
                  </a:lnTo>
                  <a:lnTo>
                    <a:pt x="252" y="1642"/>
                  </a:lnTo>
                  <a:lnTo>
                    <a:pt x="252" y="1644"/>
                  </a:lnTo>
                  <a:lnTo>
                    <a:pt x="252" y="1644"/>
                  </a:lnTo>
                  <a:lnTo>
                    <a:pt x="250" y="1646"/>
                  </a:lnTo>
                  <a:lnTo>
                    <a:pt x="250" y="1646"/>
                  </a:lnTo>
                  <a:lnTo>
                    <a:pt x="248" y="1650"/>
                  </a:lnTo>
                  <a:lnTo>
                    <a:pt x="248" y="1650"/>
                  </a:lnTo>
                  <a:lnTo>
                    <a:pt x="246" y="1652"/>
                  </a:lnTo>
                  <a:lnTo>
                    <a:pt x="246" y="1652"/>
                  </a:lnTo>
                  <a:lnTo>
                    <a:pt x="244" y="1652"/>
                  </a:lnTo>
                  <a:lnTo>
                    <a:pt x="244" y="1652"/>
                  </a:lnTo>
                  <a:lnTo>
                    <a:pt x="240" y="1654"/>
                  </a:lnTo>
                  <a:lnTo>
                    <a:pt x="240" y="1654"/>
                  </a:lnTo>
                  <a:lnTo>
                    <a:pt x="238" y="1658"/>
                  </a:lnTo>
                  <a:lnTo>
                    <a:pt x="238" y="1658"/>
                  </a:lnTo>
                  <a:lnTo>
                    <a:pt x="238" y="1660"/>
                  </a:lnTo>
                  <a:lnTo>
                    <a:pt x="238" y="1660"/>
                  </a:lnTo>
                  <a:lnTo>
                    <a:pt x="234" y="1664"/>
                  </a:lnTo>
                  <a:lnTo>
                    <a:pt x="234" y="1664"/>
                  </a:lnTo>
                  <a:lnTo>
                    <a:pt x="232" y="1664"/>
                  </a:lnTo>
                  <a:lnTo>
                    <a:pt x="232" y="1664"/>
                  </a:lnTo>
                  <a:lnTo>
                    <a:pt x="228" y="1666"/>
                  </a:lnTo>
                  <a:lnTo>
                    <a:pt x="228" y="1666"/>
                  </a:lnTo>
                  <a:lnTo>
                    <a:pt x="224" y="1670"/>
                  </a:lnTo>
                  <a:lnTo>
                    <a:pt x="224" y="1672"/>
                  </a:lnTo>
                  <a:lnTo>
                    <a:pt x="224" y="1672"/>
                  </a:lnTo>
                  <a:lnTo>
                    <a:pt x="222" y="1676"/>
                  </a:lnTo>
                  <a:lnTo>
                    <a:pt x="222" y="1676"/>
                  </a:lnTo>
                  <a:lnTo>
                    <a:pt x="222" y="1678"/>
                  </a:lnTo>
                  <a:lnTo>
                    <a:pt x="222" y="1678"/>
                  </a:lnTo>
                  <a:lnTo>
                    <a:pt x="220" y="1680"/>
                  </a:lnTo>
                  <a:lnTo>
                    <a:pt x="220" y="1680"/>
                  </a:lnTo>
                  <a:lnTo>
                    <a:pt x="220" y="1684"/>
                  </a:lnTo>
                  <a:lnTo>
                    <a:pt x="220" y="1684"/>
                  </a:lnTo>
                  <a:lnTo>
                    <a:pt x="218" y="1688"/>
                  </a:lnTo>
                  <a:lnTo>
                    <a:pt x="218" y="1688"/>
                  </a:lnTo>
                  <a:lnTo>
                    <a:pt x="212" y="1690"/>
                  </a:lnTo>
                  <a:lnTo>
                    <a:pt x="212" y="1690"/>
                  </a:lnTo>
                  <a:lnTo>
                    <a:pt x="210" y="1694"/>
                  </a:lnTo>
                  <a:lnTo>
                    <a:pt x="210" y="1694"/>
                  </a:lnTo>
                  <a:lnTo>
                    <a:pt x="210" y="1696"/>
                  </a:lnTo>
                  <a:lnTo>
                    <a:pt x="210" y="1696"/>
                  </a:lnTo>
                  <a:lnTo>
                    <a:pt x="208" y="1698"/>
                  </a:lnTo>
                  <a:lnTo>
                    <a:pt x="208" y="1698"/>
                  </a:lnTo>
                  <a:lnTo>
                    <a:pt x="206" y="1700"/>
                  </a:lnTo>
                  <a:lnTo>
                    <a:pt x="206" y="1700"/>
                  </a:lnTo>
                  <a:lnTo>
                    <a:pt x="202" y="1702"/>
                  </a:lnTo>
                  <a:lnTo>
                    <a:pt x="202" y="1702"/>
                  </a:lnTo>
                  <a:lnTo>
                    <a:pt x="198" y="1708"/>
                  </a:lnTo>
                  <a:lnTo>
                    <a:pt x="198" y="1708"/>
                  </a:lnTo>
                  <a:lnTo>
                    <a:pt x="196" y="1712"/>
                  </a:lnTo>
                  <a:lnTo>
                    <a:pt x="196" y="1712"/>
                  </a:lnTo>
                  <a:lnTo>
                    <a:pt x="196" y="1714"/>
                  </a:lnTo>
                  <a:lnTo>
                    <a:pt x="196" y="1714"/>
                  </a:lnTo>
                  <a:lnTo>
                    <a:pt x="194" y="1714"/>
                  </a:lnTo>
                  <a:lnTo>
                    <a:pt x="194" y="1714"/>
                  </a:lnTo>
                  <a:lnTo>
                    <a:pt x="192" y="1718"/>
                  </a:lnTo>
                  <a:lnTo>
                    <a:pt x="192" y="1718"/>
                  </a:lnTo>
                  <a:lnTo>
                    <a:pt x="190" y="1722"/>
                  </a:lnTo>
                  <a:lnTo>
                    <a:pt x="190" y="1722"/>
                  </a:lnTo>
                  <a:lnTo>
                    <a:pt x="190" y="1724"/>
                  </a:lnTo>
                  <a:lnTo>
                    <a:pt x="190" y="1724"/>
                  </a:lnTo>
                  <a:lnTo>
                    <a:pt x="188" y="1724"/>
                  </a:lnTo>
                  <a:lnTo>
                    <a:pt x="188" y="1724"/>
                  </a:lnTo>
                  <a:lnTo>
                    <a:pt x="186" y="1728"/>
                  </a:lnTo>
                  <a:lnTo>
                    <a:pt x="186" y="1728"/>
                  </a:lnTo>
                  <a:lnTo>
                    <a:pt x="186" y="1732"/>
                  </a:lnTo>
                  <a:lnTo>
                    <a:pt x="186" y="1732"/>
                  </a:lnTo>
                  <a:lnTo>
                    <a:pt x="184" y="1734"/>
                  </a:lnTo>
                  <a:lnTo>
                    <a:pt x="184" y="1734"/>
                  </a:lnTo>
                  <a:lnTo>
                    <a:pt x="184" y="1736"/>
                  </a:lnTo>
                  <a:lnTo>
                    <a:pt x="184" y="1736"/>
                  </a:lnTo>
                  <a:lnTo>
                    <a:pt x="182" y="1738"/>
                  </a:lnTo>
                  <a:lnTo>
                    <a:pt x="182" y="1738"/>
                  </a:lnTo>
                  <a:lnTo>
                    <a:pt x="182" y="1740"/>
                  </a:lnTo>
                  <a:lnTo>
                    <a:pt x="182" y="1740"/>
                  </a:lnTo>
                  <a:lnTo>
                    <a:pt x="180" y="1744"/>
                  </a:lnTo>
                  <a:lnTo>
                    <a:pt x="180" y="1744"/>
                  </a:lnTo>
                  <a:lnTo>
                    <a:pt x="178" y="1748"/>
                  </a:lnTo>
                  <a:lnTo>
                    <a:pt x="178" y="1748"/>
                  </a:lnTo>
                  <a:lnTo>
                    <a:pt x="176" y="1752"/>
                  </a:lnTo>
                  <a:lnTo>
                    <a:pt x="176" y="1752"/>
                  </a:lnTo>
                  <a:lnTo>
                    <a:pt x="172" y="1756"/>
                  </a:lnTo>
                  <a:lnTo>
                    <a:pt x="172" y="1756"/>
                  </a:lnTo>
                  <a:lnTo>
                    <a:pt x="170" y="1756"/>
                  </a:lnTo>
                  <a:lnTo>
                    <a:pt x="170" y="1756"/>
                  </a:lnTo>
                  <a:lnTo>
                    <a:pt x="166" y="1758"/>
                  </a:lnTo>
                  <a:lnTo>
                    <a:pt x="166" y="1758"/>
                  </a:lnTo>
                  <a:lnTo>
                    <a:pt x="164" y="1762"/>
                  </a:lnTo>
                  <a:lnTo>
                    <a:pt x="164" y="1762"/>
                  </a:lnTo>
                  <a:lnTo>
                    <a:pt x="164" y="1764"/>
                  </a:lnTo>
                  <a:lnTo>
                    <a:pt x="164" y="1764"/>
                  </a:lnTo>
                  <a:lnTo>
                    <a:pt x="162" y="1764"/>
                  </a:lnTo>
                  <a:lnTo>
                    <a:pt x="162" y="1764"/>
                  </a:lnTo>
                  <a:lnTo>
                    <a:pt x="160" y="1768"/>
                  </a:lnTo>
                  <a:lnTo>
                    <a:pt x="160" y="1768"/>
                  </a:lnTo>
                  <a:lnTo>
                    <a:pt x="156" y="1772"/>
                  </a:lnTo>
                  <a:lnTo>
                    <a:pt x="156" y="1772"/>
                  </a:lnTo>
                  <a:lnTo>
                    <a:pt x="154" y="1778"/>
                  </a:lnTo>
                  <a:lnTo>
                    <a:pt x="154" y="1778"/>
                  </a:lnTo>
                  <a:lnTo>
                    <a:pt x="154" y="1778"/>
                  </a:lnTo>
                  <a:lnTo>
                    <a:pt x="150" y="1782"/>
                  </a:lnTo>
                  <a:lnTo>
                    <a:pt x="150" y="1782"/>
                  </a:lnTo>
                  <a:lnTo>
                    <a:pt x="148" y="1784"/>
                  </a:lnTo>
                  <a:lnTo>
                    <a:pt x="148" y="1786"/>
                  </a:lnTo>
                  <a:lnTo>
                    <a:pt x="148" y="1786"/>
                  </a:lnTo>
                  <a:lnTo>
                    <a:pt x="146" y="1790"/>
                  </a:lnTo>
                  <a:lnTo>
                    <a:pt x="146" y="1790"/>
                  </a:lnTo>
                  <a:lnTo>
                    <a:pt x="144" y="1792"/>
                  </a:lnTo>
                  <a:lnTo>
                    <a:pt x="144" y="1792"/>
                  </a:lnTo>
                  <a:lnTo>
                    <a:pt x="142" y="1794"/>
                  </a:lnTo>
                  <a:lnTo>
                    <a:pt x="142" y="1794"/>
                  </a:lnTo>
                  <a:lnTo>
                    <a:pt x="140" y="1796"/>
                  </a:lnTo>
                  <a:lnTo>
                    <a:pt x="140" y="1796"/>
                  </a:lnTo>
                  <a:lnTo>
                    <a:pt x="140" y="1798"/>
                  </a:lnTo>
                  <a:lnTo>
                    <a:pt x="140" y="1798"/>
                  </a:lnTo>
                  <a:lnTo>
                    <a:pt x="136" y="1800"/>
                  </a:lnTo>
                  <a:lnTo>
                    <a:pt x="136" y="1800"/>
                  </a:lnTo>
                  <a:lnTo>
                    <a:pt x="134" y="1804"/>
                  </a:lnTo>
                  <a:lnTo>
                    <a:pt x="134" y="1804"/>
                  </a:lnTo>
                  <a:lnTo>
                    <a:pt x="134" y="1806"/>
                  </a:lnTo>
                  <a:lnTo>
                    <a:pt x="134" y="1806"/>
                  </a:lnTo>
                  <a:lnTo>
                    <a:pt x="132" y="1808"/>
                  </a:lnTo>
                  <a:lnTo>
                    <a:pt x="132" y="1808"/>
                  </a:lnTo>
                  <a:lnTo>
                    <a:pt x="130" y="1810"/>
                  </a:lnTo>
                  <a:lnTo>
                    <a:pt x="130" y="1810"/>
                  </a:lnTo>
                  <a:lnTo>
                    <a:pt x="128" y="1814"/>
                  </a:lnTo>
                  <a:lnTo>
                    <a:pt x="128" y="1814"/>
                  </a:lnTo>
                  <a:lnTo>
                    <a:pt x="128" y="1816"/>
                  </a:lnTo>
                  <a:lnTo>
                    <a:pt x="128" y="1816"/>
                  </a:lnTo>
                  <a:lnTo>
                    <a:pt x="126" y="1818"/>
                  </a:lnTo>
                  <a:lnTo>
                    <a:pt x="122" y="1824"/>
                  </a:lnTo>
                  <a:lnTo>
                    <a:pt x="122" y="1824"/>
                  </a:lnTo>
                  <a:lnTo>
                    <a:pt x="120" y="1826"/>
                  </a:lnTo>
                  <a:lnTo>
                    <a:pt x="120" y="1826"/>
                  </a:lnTo>
                  <a:lnTo>
                    <a:pt x="118" y="1828"/>
                  </a:lnTo>
                  <a:lnTo>
                    <a:pt x="118" y="1828"/>
                  </a:lnTo>
                  <a:lnTo>
                    <a:pt x="116" y="1830"/>
                  </a:lnTo>
                  <a:lnTo>
                    <a:pt x="116" y="1830"/>
                  </a:lnTo>
                  <a:lnTo>
                    <a:pt x="116" y="1830"/>
                  </a:lnTo>
                  <a:lnTo>
                    <a:pt x="112" y="1834"/>
                  </a:lnTo>
                  <a:lnTo>
                    <a:pt x="112" y="1834"/>
                  </a:lnTo>
                  <a:lnTo>
                    <a:pt x="110" y="1836"/>
                  </a:lnTo>
                  <a:lnTo>
                    <a:pt x="110" y="1836"/>
                  </a:lnTo>
                  <a:lnTo>
                    <a:pt x="108" y="1838"/>
                  </a:lnTo>
                  <a:lnTo>
                    <a:pt x="108" y="1838"/>
                  </a:lnTo>
                  <a:lnTo>
                    <a:pt x="106" y="1842"/>
                  </a:lnTo>
                  <a:lnTo>
                    <a:pt x="106" y="1842"/>
                  </a:lnTo>
                  <a:lnTo>
                    <a:pt x="106" y="1844"/>
                  </a:lnTo>
                  <a:lnTo>
                    <a:pt x="106" y="1844"/>
                  </a:lnTo>
                  <a:lnTo>
                    <a:pt x="104" y="1846"/>
                  </a:lnTo>
                  <a:lnTo>
                    <a:pt x="104" y="1846"/>
                  </a:lnTo>
                  <a:lnTo>
                    <a:pt x="102" y="1848"/>
                  </a:lnTo>
                  <a:lnTo>
                    <a:pt x="102" y="1848"/>
                  </a:lnTo>
                  <a:lnTo>
                    <a:pt x="98" y="1850"/>
                  </a:lnTo>
                  <a:lnTo>
                    <a:pt x="98" y="1852"/>
                  </a:lnTo>
                  <a:lnTo>
                    <a:pt x="98" y="1852"/>
                  </a:lnTo>
                  <a:lnTo>
                    <a:pt x="94" y="1854"/>
                  </a:lnTo>
                  <a:lnTo>
                    <a:pt x="94" y="1854"/>
                  </a:lnTo>
                  <a:lnTo>
                    <a:pt x="94" y="1856"/>
                  </a:lnTo>
                  <a:lnTo>
                    <a:pt x="94" y="1856"/>
                  </a:lnTo>
                  <a:lnTo>
                    <a:pt x="92" y="1858"/>
                  </a:lnTo>
                  <a:lnTo>
                    <a:pt x="92" y="1858"/>
                  </a:lnTo>
                  <a:lnTo>
                    <a:pt x="90" y="1860"/>
                  </a:lnTo>
                  <a:lnTo>
                    <a:pt x="90" y="1860"/>
                  </a:lnTo>
                  <a:lnTo>
                    <a:pt x="86" y="1866"/>
                  </a:lnTo>
                  <a:lnTo>
                    <a:pt x="86" y="1866"/>
                  </a:lnTo>
                  <a:lnTo>
                    <a:pt x="84" y="1872"/>
                  </a:lnTo>
                  <a:lnTo>
                    <a:pt x="84" y="1872"/>
                  </a:lnTo>
                  <a:lnTo>
                    <a:pt x="82" y="1874"/>
                  </a:lnTo>
                  <a:lnTo>
                    <a:pt x="82" y="1874"/>
                  </a:lnTo>
                  <a:lnTo>
                    <a:pt x="82" y="1876"/>
                  </a:lnTo>
                  <a:lnTo>
                    <a:pt x="82" y="1876"/>
                  </a:lnTo>
                  <a:lnTo>
                    <a:pt x="80" y="1878"/>
                  </a:lnTo>
                  <a:lnTo>
                    <a:pt x="80" y="1878"/>
                  </a:lnTo>
                  <a:lnTo>
                    <a:pt x="78" y="1880"/>
                  </a:lnTo>
                  <a:lnTo>
                    <a:pt x="78" y="1880"/>
                  </a:lnTo>
                  <a:lnTo>
                    <a:pt x="76" y="1886"/>
                  </a:lnTo>
                  <a:lnTo>
                    <a:pt x="76" y="1886"/>
                  </a:lnTo>
                  <a:lnTo>
                    <a:pt x="74" y="1888"/>
                  </a:lnTo>
                  <a:lnTo>
                    <a:pt x="74" y="1888"/>
                  </a:lnTo>
                  <a:lnTo>
                    <a:pt x="72" y="1890"/>
                  </a:lnTo>
                  <a:lnTo>
                    <a:pt x="72" y="1890"/>
                  </a:lnTo>
                  <a:lnTo>
                    <a:pt x="70" y="1892"/>
                  </a:lnTo>
                  <a:lnTo>
                    <a:pt x="70" y="1892"/>
                  </a:lnTo>
                  <a:lnTo>
                    <a:pt x="68" y="1892"/>
                  </a:lnTo>
                  <a:lnTo>
                    <a:pt x="68" y="1892"/>
                  </a:lnTo>
                  <a:lnTo>
                    <a:pt x="64" y="1896"/>
                  </a:lnTo>
                  <a:lnTo>
                    <a:pt x="64" y="1898"/>
                  </a:lnTo>
                  <a:lnTo>
                    <a:pt x="64" y="1898"/>
                  </a:lnTo>
                  <a:lnTo>
                    <a:pt x="62" y="1898"/>
                  </a:lnTo>
                  <a:lnTo>
                    <a:pt x="62" y="1898"/>
                  </a:lnTo>
                  <a:lnTo>
                    <a:pt x="60" y="1902"/>
                  </a:lnTo>
                  <a:lnTo>
                    <a:pt x="60" y="1902"/>
                  </a:lnTo>
                  <a:lnTo>
                    <a:pt x="56" y="1906"/>
                  </a:lnTo>
                  <a:lnTo>
                    <a:pt x="56" y="1906"/>
                  </a:lnTo>
                  <a:lnTo>
                    <a:pt x="56" y="1908"/>
                  </a:lnTo>
                  <a:lnTo>
                    <a:pt x="56" y="1908"/>
                  </a:lnTo>
                  <a:lnTo>
                    <a:pt x="54" y="1912"/>
                  </a:lnTo>
                  <a:lnTo>
                    <a:pt x="54" y="1912"/>
                  </a:lnTo>
                  <a:lnTo>
                    <a:pt x="54" y="1914"/>
                  </a:lnTo>
                  <a:lnTo>
                    <a:pt x="54" y="1914"/>
                  </a:lnTo>
                  <a:lnTo>
                    <a:pt x="54" y="1916"/>
                  </a:lnTo>
                  <a:lnTo>
                    <a:pt x="54" y="1916"/>
                  </a:lnTo>
                  <a:lnTo>
                    <a:pt x="52" y="1920"/>
                  </a:lnTo>
                  <a:lnTo>
                    <a:pt x="52" y="1920"/>
                  </a:lnTo>
                  <a:lnTo>
                    <a:pt x="50" y="1924"/>
                  </a:lnTo>
                  <a:lnTo>
                    <a:pt x="50" y="1924"/>
                  </a:lnTo>
                  <a:lnTo>
                    <a:pt x="48" y="1924"/>
                  </a:lnTo>
                  <a:lnTo>
                    <a:pt x="48" y="1924"/>
                  </a:lnTo>
                  <a:lnTo>
                    <a:pt x="46" y="1926"/>
                  </a:lnTo>
                  <a:lnTo>
                    <a:pt x="46" y="1926"/>
                  </a:lnTo>
                  <a:lnTo>
                    <a:pt x="44" y="1930"/>
                  </a:lnTo>
                  <a:lnTo>
                    <a:pt x="44" y="1930"/>
                  </a:lnTo>
                  <a:lnTo>
                    <a:pt x="42" y="1932"/>
                  </a:lnTo>
                  <a:lnTo>
                    <a:pt x="42" y="1932"/>
                  </a:lnTo>
                  <a:lnTo>
                    <a:pt x="40" y="1932"/>
                  </a:lnTo>
                  <a:lnTo>
                    <a:pt x="40" y="1932"/>
                  </a:lnTo>
                  <a:lnTo>
                    <a:pt x="38" y="1934"/>
                  </a:lnTo>
                  <a:lnTo>
                    <a:pt x="38" y="1934"/>
                  </a:lnTo>
                  <a:lnTo>
                    <a:pt x="36" y="1936"/>
                  </a:lnTo>
                  <a:lnTo>
                    <a:pt x="36" y="1936"/>
                  </a:lnTo>
                  <a:lnTo>
                    <a:pt x="32" y="1938"/>
                  </a:lnTo>
                  <a:lnTo>
                    <a:pt x="32" y="1940"/>
                  </a:lnTo>
                  <a:lnTo>
                    <a:pt x="32" y="1940"/>
                  </a:lnTo>
                  <a:lnTo>
                    <a:pt x="28" y="1942"/>
                  </a:lnTo>
                  <a:lnTo>
                    <a:pt x="28" y="1942"/>
                  </a:lnTo>
                  <a:lnTo>
                    <a:pt x="26" y="1946"/>
                  </a:lnTo>
                  <a:lnTo>
                    <a:pt x="26" y="1946"/>
                  </a:lnTo>
                  <a:lnTo>
                    <a:pt x="26" y="1948"/>
                  </a:lnTo>
                  <a:lnTo>
                    <a:pt x="26" y="1948"/>
                  </a:lnTo>
                  <a:lnTo>
                    <a:pt x="24" y="1952"/>
                  </a:lnTo>
                  <a:lnTo>
                    <a:pt x="26" y="1954"/>
                  </a:lnTo>
                  <a:lnTo>
                    <a:pt x="28" y="1956"/>
                  </a:lnTo>
                  <a:lnTo>
                    <a:pt x="28" y="1956"/>
                  </a:lnTo>
                  <a:lnTo>
                    <a:pt x="34" y="1958"/>
                  </a:lnTo>
                  <a:lnTo>
                    <a:pt x="36" y="1958"/>
                  </a:lnTo>
                  <a:lnTo>
                    <a:pt x="36" y="1958"/>
                  </a:lnTo>
                  <a:lnTo>
                    <a:pt x="40" y="1960"/>
                  </a:lnTo>
                  <a:lnTo>
                    <a:pt x="40" y="1960"/>
                  </a:lnTo>
                  <a:lnTo>
                    <a:pt x="44" y="1958"/>
                  </a:lnTo>
                  <a:lnTo>
                    <a:pt x="44" y="1958"/>
                  </a:lnTo>
                  <a:lnTo>
                    <a:pt x="46" y="1958"/>
                  </a:lnTo>
                  <a:lnTo>
                    <a:pt x="46" y="1958"/>
                  </a:lnTo>
                  <a:lnTo>
                    <a:pt x="52" y="1958"/>
                  </a:lnTo>
                  <a:lnTo>
                    <a:pt x="52" y="1958"/>
                  </a:lnTo>
                  <a:lnTo>
                    <a:pt x="54" y="1958"/>
                  </a:lnTo>
                  <a:lnTo>
                    <a:pt x="54" y="1958"/>
                  </a:lnTo>
                  <a:lnTo>
                    <a:pt x="58" y="1958"/>
                  </a:lnTo>
                  <a:lnTo>
                    <a:pt x="58" y="1958"/>
                  </a:lnTo>
                  <a:lnTo>
                    <a:pt x="62" y="1958"/>
                  </a:lnTo>
                  <a:lnTo>
                    <a:pt x="62" y="1958"/>
                  </a:lnTo>
                  <a:lnTo>
                    <a:pt x="64" y="1956"/>
                  </a:lnTo>
                  <a:lnTo>
                    <a:pt x="64" y="1956"/>
                  </a:lnTo>
                  <a:lnTo>
                    <a:pt x="66" y="1958"/>
                  </a:lnTo>
                  <a:lnTo>
                    <a:pt x="66" y="1958"/>
                  </a:lnTo>
                  <a:lnTo>
                    <a:pt x="70" y="1958"/>
                  </a:lnTo>
                  <a:lnTo>
                    <a:pt x="70" y="1958"/>
                  </a:lnTo>
                  <a:lnTo>
                    <a:pt x="74" y="1956"/>
                  </a:lnTo>
                  <a:lnTo>
                    <a:pt x="74" y="1956"/>
                  </a:lnTo>
                  <a:lnTo>
                    <a:pt x="76" y="1956"/>
                  </a:lnTo>
                  <a:lnTo>
                    <a:pt x="76" y="1956"/>
                  </a:lnTo>
                  <a:lnTo>
                    <a:pt x="78" y="1956"/>
                  </a:lnTo>
                  <a:lnTo>
                    <a:pt x="78" y="1956"/>
                  </a:lnTo>
                  <a:lnTo>
                    <a:pt x="80" y="1956"/>
                  </a:lnTo>
                  <a:lnTo>
                    <a:pt x="82" y="1956"/>
                  </a:lnTo>
                  <a:lnTo>
                    <a:pt x="82" y="1956"/>
                  </a:lnTo>
                  <a:lnTo>
                    <a:pt x="84" y="1956"/>
                  </a:lnTo>
                  <a:lnTo>
                    <a:pt x="84" y="1956"/>
                  </a:lnTo>
                  <a:lnTo>
                    <a:pt x="88" y="1956"/>
                  </a:lnTo>
                  <a:lnTo>
                    <a:pt x="94" y="1956"/>
                  </a:lnTo>
                  <a:lnTo>
                    <a:pt x="94" y="1956"/>
                  </a:lnTo>
                  <a:lnTo>
                    <a:pt x="96" y="1956"/>
                  </a:lnTo>
                  <a:lnTo>
                    <a:pt x="96" y="1956"/>
                  </a:lnTo>
                  <a:lnTo>
                    <a:pt x="100" y="1956"/>
                  </a:lnTo>
                  <a:lnTo>
                    <a:pt x="100" y="1956"/>
                  </a:lnTo>
                  <a:lnTo>
                    <a:pt x="106" y="1954"/>
                  </a:lnTo>
                  <a:lnTo>
                    <a:pt x="106" y="1954"/>
                  </a:lnTo>
                  <a:lnTo>
                    <a:pt x="108" y="1954"/>
                  </a:lnTo>
                  <a:lnTo>
                    <a:pt x="108" y="1954"/>
                  </a:lnTo>
                  <a:lnTo>
                    <a:pt x="112" y="1954"/>
                  </a:lnTo>
                  <a:lnTo>
                    <a:pt x="112" y="1954"/>
                  </a:lnTo>
                  <a:lnTo>
                    <a:pt x="118" y="1956"/>
                  </a:lnTo>
                  <a:lnTo>
                    <a:pt x="118" y="1956"/>
                  </a:lnTo>
                  <a:lnTo>
                    <a:pt x="124" y="1956"/>
                  </a:lnTo>
                  <a:lnTo>
                    <a:pt x="126" y="1956"/>
                  </a:lnTo>
                  <a:lnTo>
                    <a:pt x="126" y="1956"/>
                  </a:lnTo>
                  <a:lnTo>
                    <a:pt x="126" y="1956"/>
                  </a:lnTo>
                  <a:lnTo>
                    <a:pt x="128" y="1956"/>
                  </a:lnTo>
                  <a:lnTo>
                    <a:pt x="128" y="1956"/>
                  </a:lnTo>
                  <a:lnTo>
                    <a:pt x="130" y="1956"/>
                  </a:lnTo>
                  <a:lnTo>
                    <a:pt x="130" y="1956"/>
                  </a:lnTo>
                  <a:lnTo>
                    <a:pt x="134" y="1954"/>
                  </a:lnTo>
                  <a:lnTo>
                    <a:pt x="134" y="1954"/>
                  </a:lnTo>
                  <a:lnTo>
                    <a:pt x="138" y="1954"/>
                  </a:lnTo>
                  <a:lnTo>
                    <a:pt x="138" y="1954"/>
                  </a:lnTo>
                  <a:lnTo>
                    <a:pt x="142" y="1954"/>
                  </a:lnTo>
                  <a:lnTo>
                    <a:pt x="142" y="1954"/>
                  </a:lnTo>
                  <a:lnTo>
                    <a:pt x="144" y="1954"/>
                  </a:lnTo>
                  <a:lnTo>
                    <a:pt x="144" y="1954"/>
                  </a:lnTo>
                  <a:lnTo>
                    <a:pt x="146" y="1954"/>
                  </a:lnTo>
                  <a:lnTo>
                    <a:pt x="148" y="1954"/>
                  </a:lnTo>
                  <a:lnTo>
                    <a:pt x="148" y="1954"/>
                  </a:lnTo>
                  <a:lnTo>
                    <a:pt x="152" y="1954"/>
                  </a:lnTo>
                  <a:lnTo>
                    <a:pt x="152" y="1954"/>
                  </a:lnTo>
                  <a:lnTo>
                    <a:pt x="152" y="1954"/>
                  </a:lnTo>
                  <a:lnTo>
                    <a:pt x="152" y="1954"/>
                  </a:lnTo>
                  <a:lnTo>
                    <a:pt x="156" y="1956"/>
                  </a:lnTo>
                  <a:lnTo>
                    <a:pt x="158" y="1956"/>
                  </a:lnTo>
                  <a:lnTo>
                    <a:pt x="158" y="1956"/>
                  </a:lnTo>
                  <a:lnTo>
                    <a:pt x="160" y="1956"/>
                  </a:lnTo>
                  <a:lnTo>
                    <a:pt x="160" y="1956"/>
                  </a:lnTo>
                  <a:lnTo>
                    <a:pt x="162" y="1956"/>
                  </a:lnTo>
                  <a:lnTo>
                    <a:pt x="162" y="1956"/>
                  </a:lnTo>
                  <a:lnTo>
                    <a:pt x="166" y="1956"/>
                  </a:lnTo>
                  <a:lnTo>
                    <a:pt x="166" y="1956"/>
                  </a:lnTo>
                  <a:lnTo>
                    <a:pt x="168" y="1956"/>
                  </a:lnTo>
                  <a:lnTo>
                    <a:pt x="168" y="1956"/>
                  </a:lnTo>
                  <a:lnTo>
                    <a:pt x="170" y="1954"/>
                  </a:lnTo>
                  <a:lnTo>
                    <a:pt x="170" y="1954"/>
                  </a:lnTo>
                  <a:lnTo>
                    <a:pt x="172" y="1954"/>
                  </a:lnTo>
                  <a:lnTo>
                    <a:pt x="172" y="1954"/>
                  </a:lnTo>
                  <a:lnTo>
                    <a:pt x="174" y="1954"/>
                  </a:lnTo>
                  <a:lnTo>
                    <a:pt x="176" y="1954"/>
                  </a:lnTo>
                  <a:lnTo>
                    <a:pt x="176" y="1954"/>
                  </a:lnTo>
                  <a:lnTo>
                    <a:pt x="178" y="1954"/>
                  </a:lnTo>
                  <a:lnTo>
                    <a:pt x="178" y="1954"/>
                  </a:lnTo>
                  <a:lnTo>
                    <a:pt x="182" y="1954"/>
                  </a:lnTo>
                  <a:lnTo>
                    <a:pt x="182" y="1954"/>
                  </a:lnTo>
                  <a:lnTo>
                    <a:pt x="184" y="1954"/>
                  </a:lnTo>
                  <a:lnTo>
                    <a:pt x="184" y="1954"/>
                  </a:lnTo>
                  <a:lnTo>
                    <a:pt x="188" y="1954"/>
                  </a:lnTo>
                  <a:lnTo>
                    <a:pt x="188" y="1954"/>
                  </a:lnTo>
                  <a:lnTo>
                    <a:pt x="190" y="1954"/>
                  </a:lnTo>
                  <a:lnTo>
                    <a:pt x="190" y="1954"/>
                  </a:lnTo>
                  <a:lnTo>
                    <a:pt x="194" y="1954"/>
                  </a:lnTo>
                  <a:lnTo>
                    <a:pt x="194" y="1954"/>
                  </a:lnTo>
                  <a:lnTo>
                    <a:pt x="196" y="1954"/>
                  </a:lnTo>
                  <a:lnTo>
                    <a:pt x="196" y="1954"/>
                  </a:lnTo>
                  <a:lnTo>
                    <a:pt x="198" y="1954"/>
                  </a:lnTo>
                  <a:lnTo>
                    <a:pt x="198" y="1954"/>
                  </a:lnTo>
                  <a:lnTo>
                    <a:pt x="204" y="1956"/>
                  </a:lnTo>
                  <a:lnTo>
                    <a:pt x="204" y="1956"/>
                  </a:lnTo>
                  <a:lnTo>
                    <a:pt x="208" y="1954"/>
                  </a:lnTo>
                  <a:lnTo>
                    <a:pt x="208" y="1954"/>
                  </a:lnTo>
                  <a:lnTo>
                    <a:pt x="210" y="1954"/>
                  </a:lnTo>
                  <a:lnTo>
                    <a:pt x="210" y="1954"/>
                  </a:lnTo>
                  <a:lnTo>
                    <a:pt x="212" y="1954"/>
                  </a:lnTo>
                  <a:lnTo>
                    <a:pt x="212" y="1954"/>
                  </a:lnTo>
                  <a:lnTo>
                    <a:pt x="216" y="1954"/>
                  </a:lnTo>
                  <a:lnTo>
                    <a:pt x="216" y="1954"/>
                  </a:lnTo>
                  <a:lnTo>
                    <a:pt x="220" y="1954"/>
                  </a:lnTo>
                  <a:lnTo>
                    <a:pt x="220" y="1954"/>
                  </a:lnTo>
                  <a:lnTo>
                    <a:pt x="222" y="1954"/>
                  </a:lnTo>
                  <a:lnTo>
                    <a:pt x="222" y="1954"/>
                  </a:lnTo>
                  <a:lnTo>
                    <a:pt x="222" y="1954"/>
                  </a:lnTo>
                  <a:lnTo>
                    <a:pt x="226" y="1954"/>
                  </a:lnTo>
                  <a:lnTo>
                    <a:pt x="226" y="1954"/>
                  </a:lnTo>
                  <a:lnTo>
                    <a:pt x="230" y="1954"/>
                  </a:lnTo>
                  <a:lnTo>
                    <a:pt x="230" y="1954"/>
                  </a:lnTo>
                  <a:lnTo>
                    <a:pt x="232" y="1952"/>
                  </a:lnTo>
                  <a:lnTo>
                    <a:pt x="232" y="1952"/>
                  </a:lnTo>
                  <a:lnTo>
                    <a:pt x="232" y="1954"/>
                  </a:lnTo>
                  <a:lnTo>
                    <a:pt x="232" y="1954"/>
                  </a:lnTo>
                  <a:lnTo>
                    <a:pt x="236" y="1954"/>
                  </a:lnTo>
                  <a:lnTo>
                    <a:pt x="238" y="1954"/>
                  </a:lnTo>
                  <a:lnTo>
                    <a:pt x="238" y="1954"/>
                  </a:lnTo>
                  <a:lnTo>
                    <a:pt x="240" y="1952"/>
                  </a:lnTo>
                  <a:lnTo>
                    <a:pt x="240" y="1952"/>
                  </a:lnTo>
                  <a:lnTo>
                    <a:pt x="242" y="1950"/>
                  </a:lnTo>
                  <a:lnTo>
                    <a:pt x="242" y="1950"/>
                  </a:lnTo>
                  <a:lnTo>
                    <a:pt x="244" y="1950"/>
                  </a:lnTo>
                  <a:lnTo>
                    <a:pt x="244" y="1950"/>
                  </a:lnTo>
                  <a:lnTo>
                    <a:pt x="248" y="1950"/>
                  </a:lnTo>
                  <a:lnTo>
                    <a:pt x="248" y="1950"/>
                  </a:lnTo>
                  <a:lnTo>
                    <a:pt x="254" y="1950"/>
                  </a:lnTo>
                  <a:lnTo>
                    <a:pt x="254" y="1950"/>
                  </a:lnTo>
                  <a:lnTo>
                    <a:pt x="258" y="1950"/>
                  </a:lnTo>
                  <a:lnTo>
                    <a:pt x="258" y="1950"/>
                  </a:lnTo>
                  <a:lnTo>
                    <a:pt x="262" y="1950"/>
                  </a:lnTo>
                  <a:lnTo>
                    <a:pt x="266" y="1950"/>
                  </a:lnTo>
                  <a:lnTo>
                    <a:pt x="266" y="1950"/>
                  </a:lnTo>
                  <a:lnTo>
                    <a:pt x="268" y="1950"/>
                  </a:lnTo>
                  <a:lnTo>
                    <a:pt x="268" y="1950"/>
                  </a:lnTo>
                  <a:lnTo>
                    <a:pt x="274" y="1950"/>
                  </a:lnTo>
                  <a:lnTo>
                    <a:pt x="274" y="1950"/>
                  </a:lnTo>
                  <a:lnTo>
                    <a:pt x="274" y="1950"/>
                  </a:lnTo>
                  <a:lnTo>
                    <a:pt x="278" y="1950"/>
                  </a:lnTo>
                  <a:lnTo>
                    <a:pt x="278" y="1950"/>
                  </a:lnTo>
                  <a:lnTo>
                    <a:pt x="278" y="1950"/>
                  </a:lnTo>
                  <a:lnTo>
                    <a:pt x="284" y="1950"/>
                  </a:lnTo>
                  <a:lnTo>
                    <a:pt x="284" y="1950"/>
                  </a:lnTo>
                  <a:lnTo>
                    <a:pt x="288" y="1950"/>
                  </a:lnTo>
                  <a:lnTo>
                    <a:pt x="288" y="1950"/>
                  </a:lnTo>
                  <a:lnTo>
                    <a:pt x="290" y="1950"/>
                  </a:lnTo>
                  <a:lnTo>
                    <a:pt x="290" y="1950"/>
                  </a:lnTo>
                  <a:lnTo>
                    <a:pt x="294" y="1950"/>
                  </a:lnTo>
                  <a:lnTo>
                    <a:pt x="294" y="1950"/>
                  </a:lnTo>
                  <a:lnTo>
                    <a:pt x="296" y="1950"/>
                  </a:lnTo>
                  <a:lnTo>
                    <a:pt x="296" y="1950"/>
                  </a:lnTo>
                  <a:lnTo>
                    <a:pt x="300" y="1950"/>
                  </a:lnTo>
                  <a:lnTo>
                    <a:pt x="300" y="1950"/>
                  </a:lnTo>
                  <a:lnTo>
                    <a:pt x="302" y="1952"/>
                  </a:lnTo>
                  <a:lnTo>
                    <a:pt x="302" y="1952"/>
                  </a:lnTo>
                  <a:lnTo>
                    <a:pt x="304" y="1952"/>
                  </a:lnTo>
                  <a:lnTo>
                    <a:pt x="304" y="1952"/>
                  </a:lnTo>
                  <a:lnTo>
                    <a:pt x="308" y="1954"/>
                  </a:lnTo>
                  <a:lnTo>
                    <a:pt x="310" y="1954"/>
                  </a:lnTo>
                  <a:lnTo>
                    <a:pt x="310" y="1954"/>
                  </a:lnTo>
                  <a:lnTo>
                    <a:pt x="312" y="1954"/>
                  </a:lnTo>
                  <a:lnTo>
                    <a:pt x="312" y="1954"/>
                  </a:lnTo>
                  <a:lnTo>
                    <a:pt x="318" y="1954"/>
                  </a:lnTo>
                  <a:lnTo>
                    <a:pt x="318" y="1954"/>
                  </a:lnTo>
                  <a:lnTo>
                    <a:pt x="320" y="1952"/>
                  </a:lnTo>
                  <a:lnTo>
                    <a:pt x="320" y="1952"/>
                  </a:lnTo>
                  <a:lnTo>
                    <a:pt x="322" y="1954"/>
                  </a:lnTo>
                  <a:lnTo>
                    <a:pt x="322" y="1954"/>
                  </a:lnTo>
                  <a:lnTo>
                    <a:pt x="326" y="1954"/>
                  </a:lnTo>
                  <a:lnTo>
                    <a:pt x="326" y="1954"/>
                  </a:lnTo>
                  <a:lnTo>
                    <a:pt x="326" y="1954"/>
                  </a:lnTo>
                  <a:lnTo>
                    <a:pt x="330" y="1952"/>
                  </a:lnTo>
                  <a:lnTo>
                    <a:pt x="330" y="1952"/>
                  </a:lnTo>
                  <a:lnTo>
                    <a:pt x="332" y="1952"/>
                  </a:lnTo>
                  <a:lnTo>
                    <a:pt x="332" y="1952"/>
                  </a:lnTo>
                  <a:lnTo>
                    <a:pt x="334" y="1952"/>
                  </a:lnTo>
                  <a:lnTo>
                    <a:pt x="334" y="1952"/>
                  </a:lnTo>
                  <a:lnTo>
                    <a:pt x="338" y="1950"/>
                  </a:lnTo>
                  <a:lnTo>
                    <a:pt x="338" y="1950"/>
                  </a:lnTo>
                  <a:lnTo>
                    <a:pt x="340" y="1950"/>
                  </a:lnTo>
                  <a:lnTo>
                    <a:pt x="340" y="1950"/>
                  </a:lnTo>
                  <a:lnTo>
                    <a:pt x="342" y="1950"/>
                  </a:lnTo>
                  <a:lnTo>
                    <a:pt x="342" y="1950"/>
                  </a:lnTo>
                  <a:lnTo>
                    <a:pt x="344" y="1950"/>
                  </a:lnTo>
                  <a:lnTo>
                    <a:pt x="344" y="1950"/>
                  </a:lnTo>
                  <a:lnTo>
                    <a:pt x="350" y="1950"/>
                  </a:lnTo>
                  <a:lnTo>
                    <a:pt x="352" y="1950"/>
                  </a:lnTo>
                  <a:lnTo>
                    <a:pt x="354" y="1950"/>
                  </a:lnTo>
                  <a:lnTo>
                    <a:pt x="358" y="1950"/>
                  </a:lnTo>
                  <a:lnTo>
                    <a:pt x="358" y="1950"/>
                  </a:lnTo>
                  <a:lnTo>
                    <a:pt x="364" y="1950"/>
                  </a:lnTo>
                  <a:lnTo>
                    <a:pt x="364" y="1950"/>
                  </a:lnTo>
                  <a:lnTo>
                    <a:pt x="370" y="1948"/>
                  </a:lnTo>
                  <a:lnTo>
                    <a:pt x="370" y="1948"/>
                  </a:lnTo>
                  <a:lnTo>
                    <a:pt x="370" y="1950"/>
                  </a:lnTo>
                  <a:lnTo>
                    <a:pt x="370" y="1950"/>
                  </a:lnTo>
                  <a:lnTo>
                    <a:pt x="368" y="1952"/>
                  </a:lnTo>
                  <a:lnTo>
                    <a:pt x="368" y="1952"/>
                  </a:lnTo>
                  <a:lnTo>
                    <a:pt x="368" y="1956"/>
                  </a:lnTo>
                  <a:lnTo>
                    <a:pt x="368" y="1956"/>
                  </a:lnTo>
                  <a:lnTo>
                    <a:pt x="368" y="1958"/>
                  </a:lnTo>
                  <a:lnTo>
                    <a:pt x="368" y="1958"/>
                  </a:lnTo>
                  <a:lnTo>
                    <a:pt x="368" y="1962"/>
                  </a:lnTo>
                  <a:lnTo>
                    <a:pt x="368" y="1962"/>
                  </a:lnTo>
                  <a:lnTo>
                    <a:pt x="366" y="1964"/>
                  </a:lnTo>
                  <a:lnTo>
                    <a:pt x="366" y="1964"/>
                  </a:lnTo>
                  <a:lnTo>
                    <a:pt x="366" y="1966"/>
                  </a:lnTo>
                  <a:lnTo>
                    <a:pt x="366" y="1966"/>
                  </a:lnTo>
                  <a:lnTo>
                    <a:pt x="366" y="1970"/>
                  </a:lnTo>
                  <a:lnTo>
                    <a:pt x="366" y="1970"/>
                  </a:lnTo>
                  <a:lnTo>
                    <a:pt x="366" y="1972"/>
                  </a:lnTo>
                  <a:lnTo>
                    <a:pt x="364" y="1978"/>
                  </a:lnTo>
                  <a:lnTo>
                    <a:pt x="364" y="1978"/>
                  </a:lnTo>
                  <a:lnTo>
                    <a:pt x="362" y="1980"/>
                  </a:lnTo>
                  <a:lnTo>
                    <a:pt x="362" y="1980"/>
                  </a:lnTo>
                  <a:lnTo>
                    <a:pt x="362" y="1984"/>
                  </a:lnTo>
                  <a:lnTo>
                    <a:pt x="358" y="1994"/>
                  </a:lnTo>
                  <a:lnTo>
                    <a:pt x="358" y="1994"/>
                  </a:lnTo>
                  <a:lnTo>
                    <a:pt x="356" y="2000"/>
                  </a:lnTo>
                  <a:lnTo>
                    <a:pt x="356" y="2000"/>
                  </a:lnTo>
                  <a:lnTo>
                    <a:pt x="356" y="2000"/>
                  </a:lnTo>
                  <a:lnTo>
                    <a:pt x="356" y="2000"/>
                  </a:lnTo>
                  <a:lnTo>
                    <a:pt x="356" y="2002"/>
                  </a:lnTo>
                  <a:lnTo>
                    <a:pt x="356" y="2002"/>
                  </a:lnTo>
                  <a:lnTo>
                    <a:pt x="354" y="2006"/>
                  </a:lnTo>
                  <a:lnTo>
                    <a:pt x="354" y="2006"/>
                  </a:lnTo>
                  <a:lnTo>
                    <a:pt x="354" y="2010"/>
                  </a:lnTo>
                  <a:lnTo>
                    <a:pt x="354" y="2010"/>
                  </a:lnTo>
                  <a:lnTo>
                    <a:pt x="352" y="2014"/>
                  </a:lnTo>
                  <a:lnTo>
                    <a:pt x="352" y="2014"/>
                  </a:lnTo>
                  <a:lnTo>
                    <a:pt x="352" y="2020"/>
                  </a:lnTo>
                  <a:lnTo>
                    <a:pt x="352" y="2020"/>
                  </a:lnTo>
                  <a:lnTo>
                    <a:pt x="354" y="2026"/>
                  </a:lnTo>
                  <a:lnTo>
                    <a:pt x="354" y="2026"/>
                  </a:lnTo>
                  <a:lnTo>
                    <a:pt x="354" y="2028"/>
                  </a:lnTo>
                  <a:lnTo>
                    <a:pt x="354" y="2028"/>
                  </a:lnTo>
                  <a:lnTo>
                    <a:pt x="354" y="2032"/>
                  </a:lnTo>
                  <a:lnTo>
                    <a:pt x="354" y="2032"/>
                  </a:lnTo>
                  <a:lnTo>
                    <a:pt x="354" y="2032"/>
                  </a:lnTo>
                  <a:lnTo>
                    <a:pt x="354" y="2032"/>
                  </a:lnTo>
                  <a:lnTo>
                    <a:pt x="352" y="2036"/>
                  </a:lnTo>
                  <a:lnTo>
                    <a:pt x="352" y="2036"/>
                  </a:lnTo>
                  <a:lnTo>
                    <a:pt x="352" y="2038"/>
                  </a:lnTo>
                  <a:lnTo>
                    <a:pt x="352" y="2038"/>
                  </a:lnTo>
                  <a:lnTo>
                    <a:pt x="350" y="2042"/>
                  </a:lnTo>
                  <a:lnTo>
                    <a:pt x="350" y="2042"/>
                  </a:lnTo>
                  <a:lnTo>
                    <a:pt x="350" y="2046"/>
                  </a:lnTo>
                  <a:lnTo>
                    <a:pt x="350" y="2046"/>
                  </a:lnTo>
                  <a:lnTo>
                    <a:pt x="350" y="2048"/>
                  </a:lnTo>
                  <a:lnTo>
                    <a:pt x="350" y="2048"/>
                  </a:lnTo>
                  <a:lnTo>
                    <a:pt x="350" y="2052"/>
                  </a:lnTo>
                  <a:lnTo>
                    <a:pt x="350" y="2052"/>
                  </a:lnTo>
                  <a:lnTo>
                    <a:pt x="350" y="2054"/>
                  </a:lnTo>
                  <a:lnTo>
                    <a:pt x="350" y="2054"/>
                  </a:lnTo>
                  <a:lnTo>
                    <a:pt x="350" y="2056"/>
                  </a:lnTo>
                  <a:lnTo>
                    <a:pt x="350" y="2056"/>
                  </a:lnTo>
                  <a:lnTo>
                    <a:pt x="350" y="2058"/>
                  </a:lnTo>
                  <a:lnTo>
                    <a:pt x="350" y="2058"/>
                  </a:lnTo>
                  <a:lnTo>
                    <a:pt x="350" y="2060"/>
                  </a:lnTo>
                  <a:lnTo>
                    <a:pt x="350" y="2060"/>
                  </a:lnTo>
                  <a:lnTo>
                    <a:pt x="348" y="2064"/>
                  </a:lnTo>
                  <a:lnTo>
                    <a:pt x="348" y="2064"/>
                  </a:lnTo>
                  <a:lnTo>
                    <a:pt x="348" y="2066"/>
                  </a:lnTo>
                  <a:lnTo>
                    <a:pt x="348" y="2066"/>
                  </a:lnTo>
                  <a:lnTo>
                    <a:pt x="348" y="2070"/>
                  </a:lnTo>
                  <a:lnTo>
                    <a:pt x="348" y="2070"/>
                  </a:lnTo>
                  <a:lnTo>
                    <a:pt x="346" y="2072"/>
                  </a:lnTo>
                  <a:lnTo>
                    <a:pt x="346" y="2072"/>
                  </a:lnTo>
                  <a:lnTo>
                    <a:pt x="346" y="2076"/>
                  </a:lnTo>
                  <a:lnTo>
                    <a:pt x="346" y="2076"/>
                  </a:lnTo>
                  <a:lnTo>
                    <a:pt x="346" y="2078"/>
                  </a:lnTo>
                  <a:lnTo>
                    <a:pt x="346" y="2078"/>
                  </a:lnTo>
                  <a:lnTo>
                    <a:pt x="346" y="2082"/>
                  </a:lnTo>
                  <a:lnTo>
                    <a:pt x="346" y="2082"/>
                  </a:lnTo>
                  <a:lnTo>
                    <a:pt x="346" y="2084"/>
                  </a:lnTo>
                  <a:lnTo>
                    <a:pt x="346" y="2084"/>
                  </a:lnTo>
                  <a:lnTo>
                    <a:pt x="344" y="2086"/>
                  </a:lnTo>
                  <a:lnTo>
                    <a:pt x="344" y="2086"/>
                  </a:lnTo>
                  <a:lnTo>
                    <a:pt x="344" y="2090"/>
                  </a:lnTo>
                  <a:lnTo>
                    <a:pt x="344" y="2090"/>
                  </a:lnTo>
                  <a:lnTo>
                    <a:pt x="344" y="2092"/>
                  </a:lnTo>
                  <a:lnTo>
                    <a:pt x="344" y="2092"/>
                  </a:lnTo>
                  <a:lnTo>
                    <a:pt x="342" y="2094"/>
                  </a:lnTo>
                  <a:lnTo>
                    <a:pt x="342" y="2094"/>
                  </a:lnTo>
                  <a:lnTo>
                    <a:pt x="342" y="2098"/>
                  </a:lnTo>
                  <a:lnTo>
                    <a:pt x="340" y="2100"/>
                  </a:lnTo>
                  <a:lnTo>
                    <a:pt x="340" y="2100"/>
                  </a:lnTo>
                  <a:lnTo>
                    <a:pt x="340" y="2104"/>
                  </a:lnTo>
                  <a:lnTo>
                    <a:pt x="340" y="2104"/>
                  </a:lnTo>
                  <a:lnTo>
                    <a:pt x="340" y="2108"/>
                  </a:lnTo>
                  <a:lnTo>
                    <a:pt x="340" y="2108"/>
                  </a:lnTo>
                  <a:lnTo>
                    <a:pt x="340" y="2110"/>
                  </a:lnTo>
                  <a:lnTo>
                    <a:pt x="340" y="2110"/>
                  </a:lnTo>
                  <a:lnTo>
                    <a:pt x="338" y="2112"/>
                  </a:lnTo>
                  <a:lnTo>
                    <a:pt x="338" y="2112"/>
                  </a:lnTo>
                  <a:lnTo>
                    <a:pt x="338" y="2114"/>
                  </a:lnTo>
                  <a:lnTo>
                    <a:pt x="338" y="2114"/>
                  </a:lnTo>
                  <a:lnTo>
                    <a:pt x="336" y="2120"/>
                  </a:lnTo>
                  <a:lnTo>
                    <a:pt x="336" y="2120"/>
                  </a:lnTo>
                  <a:lnTo>
                    <a:pt x="336" y="2120"/>
                  </a:lnTo>
                  <a:lnTo>
                    <a:pt x="334" y="2122"/>
                  </a:lnTo>
                  <a:lnTo>
                    <a:pt x="334" y="2122"/>
                  </a:lnTo>
                  <a:lnTo>
                    <a:pt x="334" y="2126"/>
                  </a:lnTo>
                  <a:lnTo>
                    <a:pt x="334" y="2126"/>
                  </a:lnTo>
                  <a:lnTo>
                    <a:pt x="334" y="2132"/>
                  </a:lnTo>
                  <a:lnTo>
                    <a:pt x="334" y="2132"/>
                  </a:lnTo>
                  <a:lnTo>
                    <a:pt x="334" y="2134"/>
                  </a:lnTo>
                  <a:lnTo>
                    <a:pt x="334" y="2134"/>
                  </a:lnTo>
                  <a:lnTo>
                    <a:pt x="334" y="2136"/>
                  </a:lnTo>
                  <a:lnTo>
                    <a:pt x="334" y="2136"/>
                  </a:lnTo>
                  <a:lnTo>
                    <a:pt x="334" y="2140"/>
                  </a:lnTo>
                  <a:lnTo>
                    <a:pt x="334" y="2140"/>
                  </a:lnTo>
                  <a:lnTo>
                    <a:pt x="332" y="2142"/>
                  </a:lnTo>
                  <a:lnTo>
                    <a:pt x="332" y="2142"/>
                  </a:lnTo>
                  <a:lnTo>
                    <a:pt x="332" y="2144"/>
                  </a:lnTo>
                  <a:lnTo>
                    <a:pt x="332" y="2144"/>
                  </a:lnTo>
                  <a:lnTo>
                    <a:pt x="330" y="2146"/>
                  </a:lnTo>
                  <a:lnTo>
                    <a:pt x="330" y="2146"/>
                  </a:lnTo>
                  <a:lnTo>
                    <a:pt x="328" y="2150"/>
                  </a:lnTo>
                  <a:lnTo>
                    <a:pt x="328" y="2150"/>
                  </a:lnTo>
                  <a:lnTo>
                    <a:pt x="326" y="2156"/>
                  </a:lnTo>
                  <a:lnTo>
                    <a:pt x="326" y="2156"/>
                  </a:lnTo>
                  <a:lnTo>
                    <a:pt x="326" y="2160"/>
                  </a:lnTo>
                  <a:lnTo>
                    <a:pt x="326" y="2160"/>
                  </a:lnTo>
                  <a:lnTo>
                    <a:pt x="326" y="2162"/>
                  </a:lnTo>
                  <a:lnTo>
                    <a:pt x="326" y="2162"/>
                  </a:lnTo>
                  <a:lnTo>
                    <a:pt x="324" y="2168"/>
                  </a:lnTo>
                  <a:lnTo>
                    <a:pt x="324" y="2168"/>
                  </a:lnTo>
                  <a:lnTo>
                    <a:pt x="324" y="2168"/>
                  </a:lnTo>
                  <a:lnTo>
                    <a:pt x="324" y="2172"/>
                  </a:lnTo>
                  <a:lnTo>
                    <a:pt x="326" y="2176"/>
                  </a:lnTo>
                  <a:lnTo>
                    <a:pt x="326" y="2176"/>
                  </a:lnTo>
                  <a:lnTo>
                    <a:pt x="324" y="2178"/>
                  </a:lnTo>
                  <a:lnTo>
                    <a:pt x="324" y="2178"/>
                  </a:lnTo>
                  <a:lnTo>
                    <a:pt x="324" y="2182"/>
                  </a:lnTo>
                  <a:lnTo>
                    <a:pt x="324" y="2182"/>
                  </a:lnTo>
                  <a:lnTo>
                    <a:pt x="326" y="2184"/>
                  </a:lnTo>
                  <a:lnTo>
                    <a:pt x="326" y="2184"/>
                  </a:lnTo>
                  <a:lnTo>
                    <a:pt x="326" y="2188"/>
                  </a:lnTo>
                  <a:lnTo>
                    <a:pt x="326" y="2188"/>
                  </a:lnTo>
                  <a:lnTo>
                    <a:pt x="326" y="2192"/>
                  </a:lnTo>
                  <a:lnTo>
                    <a:pt x="326" y="2192"/>
                  </a:lnTo>
                  <a:lnTo>
                    <a:pt x="324" y="2194"/>
                  </a:lnTo>
                  <a:lnTo>
                    <a:pt x="324" y="2194"/>
                  </a:lnTo>
                  <a:lnTo>
                    <a:pt x="322" y="2198"/>
                  </a:lnTo>
                  <a:lnTo>
                    <a:pt x="322" y="2198"/>
                  </a:lnTo>
                  <a:lnTo>
                    <a:pt x="322" y="2202"/>
                  </a:lnTo>
                  <a:lnTo>
                    <a:pt x="322" y="2204"/>
                  </a:lnTo>
                  <a:lnTo>
                    <a:pt x="322" y="2204"/>
                  </a:lnTo>
                  <a:lnTo>
                    <a:pt x="320" y="2206"/>
                  </a:lnTo>
                  <a:lnTo>
                    <a:pt x="320" y="2206"/>
                  </a:lnTo>
                  <a:lnTo>
                    <a:pt x="320" y="2210"/>
                  </a:lnTo>
                  <a:lnTo>
                    <a:pt x="320" y="2210"/>
                  </a:lnTo>
                  <a:lnTo>
                    <a:pt x="320" y="2210"/>
                  </a:lnTo>
                  <a:lnTo>
                    <a:pt x="320" y="2210"/>
                  </a:lnTo>
                  <a:lnTo>
                    <a:pt x="318" y="2214"/>
                  </a:lnTo>
                  <a:lnTo>
                    <a:pt x="318" y="2214"/>
                  </a:lnTo>
                  <a:lnTo>
                    <a:pt x="318" y="2218"/>
                  </a:lnTo>
                  <a:lnTo>
                    <a:pt x="318" y="2218"/>
                  </a:lnTo>
                  <a:lnTo>
                    <a:pt x="318" y="2220"/>
                  </a:lnTo>
                  <a:lnTo>
                    <a:pt x="318" y="2220"/>
                  </a:lnTo>
                  <a:lnTo>
                    <a:pt x="318" y="2222"/>
                  </a:lnTo>
                  <a:lnTo>
                    <a:pt x="318" y="2222"/>
                  </a:lnTo>
                  <a:lnTo>
                    <a:pt x="316" y="2226"/>
                  </a:lnTo>
                  <a:lnTo>
                    <a:pt x="316" y="2226"/>
                  </a:lnTo>
                  <a:lnTo>
                    <a:pt x="316" y="2230"/>
                  </a:lnTo>
                  <a:lnTo>
                    <a:pt x="316" y="2230"/>
                  </a:lnTo>
                  <a:lnTo>
                    <a:pt x="316" y="2232"/>
                  </a:lnTo>
                  <a:lnTo>
                    <a:pt x="316" y="2232"/>
                  </a:lnTo>
                  <a:lnTo>
                    <a:pt x="314" y="2234"/>
                  </a:lnTo>
                  <a:lnTo>
                    <a:pt x="314" y="2234"/>
                  </a:lnTo>
                  <a:lnTo>
                    <a:pt x="312" y="2236"/>
                  </a:lnTo>
                  <a:lnTo>
                    <a:pt x="312" y="2238"/>
                  </a:lnTo>
                  <a:lnTo>
                    <a:pt x="312" y="2238"/>
                  </a:lnTo>
                  <a:lnTo>
                    <a:pt x="312" y="2242"/>
                  </a:lnTo>
                  <a:lnTo>
                    <a:pt x="312" y="2242"/>
                  </a:lnTo>
                  <a:lnTo>
                    <a:pt x="312" y="2244"/>
                  </a:lnTo>
                  <a:lnTo>
                    <a:pt x="312" y="2244"/>
                  </a:lnTo>
                  <a:lnTo>
                    <a:pt x="310" y="2248"/>
                  </a:lnTo>
                  <a:lnTo>
                    <a:pt x="310" y="2248"/>
                  </a:lnTo>
                  <a:lnTo>
                    <a:pt x="308" y="2252"/>
                  </a:lnTo>
                  <a:lnTo>
                    <a:pt x="308" y="2252"/>
                  </a:lnTo>
                  <a:lnTo>
                    <a:pt x="308" y="2254"/>
                  </a:lnTo>
                  <a:lnTo>
                    <a:pt x="308" y="2254"/>
                  </a:lnTo>
                  <a:lnTo>
                    <a:pt x="308" y="2256"/>
                  </a:lnTo>
                  <a:lnTo>
                    <a:pt x="308" y="2256"/>
                  </a:lnTo>
                  <a:lnTo>
                    <a:pt x="306" y="2260"/>
                  </a:lnTo>
                  <a:lnTo>
                    <a:pt x="306" y="2260"/>
                  </a:lnTo>
                  <a:lnTo>
                    <a:pt x="306" y="2266"/>
                  </a:lnTo>
                  <a:lnTo>
                    <a:pt x="306" y="2266"/>
                  </a:lnTo>
                  <a:lnTo>
                    <a:pt x="306" y="2266"/>
                  </a:lnTo>
                  <a:lnTo>
                    <a:pt x="306" y="2268"/>
                  </a:lnTo>
                  <a:lnTo>
                    <a:pt x="306" y="2268"/>
                  </a:lnTo>
                  <a:lnTo>
                    <a:pt x="306" y="2274"/>
                  </a:lnTo>
                  <a:lnTo>
                    <a:pt x="306" y="2274"/>
                  </a:lnTo>
                  <a:lnTo>
                    <a:pt x="306" y="2276"/>
                  </a:lnTo>
                  <a:lnTo>
                    <a:pt x="306" y="2276"/>
                  </a:lnTo>
                  <a:lnTo>
                    <a:pt x="306" y="2278"/>
                  </a:lnTo>
                  <a:lnTo>
                    <a:pt x="306" y="2278"/>
                  </a:lnTo>
                  <a:lnTo>
                    <a:pt x="306" y="2280"/>
                  </a:lnTo>
                  <a:lnTo>
                    <a:pt x="306" y="2280"/>
                  </a:lnTo>
                  <a:lnTo>
                    <a:pt x="304" y="2284"/>
                  </a:lnTo>
                  <a:lnTo>
                    <a:pt x="304" y="2284"/>
                  </a:lnTo>
                  <a:lnTo>
                    <a:pt x="304" y="2286"/>
                  </a:lnTo>
                  <a:lnTo>
                    <a:pt x="304" y="2286"/>
                  </a:lnTo>
                  <a:lnTo>
                    <a:pt x="304" y="2290"/>
                  </a:lnTo>
                  <a:lnTo>
                    <a:pt x="304" y="2290"/>
                  </a:lnTo>
                  <a:lnTo>
                    <a:pt x="304" y="2292"/>
                  </a:lnTo>
                  <a:lnTo>
                    <a:pt x="304" y="2292"/>
                  </a:lnTo>
                  <a:lnTo>
                    <a:pt x="304" y="2294"/>
                  </a:lnTo>
                  <a:lnTo>
                    <a:pt x="304" y="2294"/>
                  </a:lnTo>
                  <a:lnTo>
                    <a:pt x="302" y="2296"/>
                  </a:lnTo>
                  <a:lnTo>
                    <a:pt x="302" y="2296"/>
                  </a:lnTo>
                  <a:lnTo>
                    <a:pt x="302" y="2300"/>
                  </a:lnTo>
                  <a:lnTo>
                    <a:pt x="302" y="2300"/>
                  </a:lnTo>
                  <a:lnTo>
                    <a:pt x="300" y="2302"/>
                  </a:lnTo>
                  <a:lnTo>
                    <a:pt x="300" y="2302"/>
                  </a:lnTo>
                  <a:lnTo>
                    <a:pt x="300" y="2306"/>
                  </a:lnTo>
                  <a:lnTo>
                    <a:pt x="300" y="2306"/>
                  </a:lnTo>
                  <a:lnTo>
                    <a:pt x="298" y="2306"/>
                  </a:lnTo>
                  <a:lnTo>
                    <a:pt x="298" y="2306"/>
                  </a:lnTo>
                  <a:lnTo>
                    <a:pt x="296" y="2310"/>
                  </a:lnTo>
                  <a:lnTo>
                    <a:pt x="296" y="2310"/>
                  </a:lnTo>
                  <a:lnTo>
                    <a:pt x="296" y="2314"/>
                  </a:lnTo>
                  <a:lnTo>
                    <a:pt x="296" y="2314"/>
                  </a:lnTo>
                  <a:lnTo>
                    <a:pt x="296" y="2316"/>
                  </a:lnTo>
                  <a:lnTo>
                    <a:pt x="296" y="2316"/>
                  </a:lnTo>
                  <a:lnTo>
                    <a:pt x="294" y="2318"/>
                  </a:lnTo>
                  <a:lnTo>
                    <a:pt x="294" y="2318"/>
                  </a:lnTo>
                  <a:lnTo>
                    <a:pt x="294" y="2322"/>
                  </a:lnTo>
                  <a:lnTo>
                    <a:pt x="294" y="2322"/>
                  </a:lnTo>
                  <a:lnTo>
                    <a:pt x="292" y="2326"/>
                  </a:lnTo>
                  <a:lnTo>
                    <a:pt x="292" y="2326"/>
                  </a:lnTo>
                  <a:lnTo>
                    <a:pt x="290" y="2330"/>
                  </a:lnTo>
                  <a:lnTo>
                    <a:pt x="290" y="2332"/>
                  </a:lnTo>
                  <a:lnTo>
                    <a:pt x="290" y="2332"/>
                  </a:lnTo>
                  <a:lnTo>
                    <a:pt x="290" y="2336"/>
                  </a:lnTo>
                  <a:lnTo>
                    <a:pt x="290" y="2336"/>
                  </a:lnTo>
                  <a:lnTo>
                    <a:pt x="290" y="2338"/>
                  </a:lnTo>
                  <a:lnTo>
                    <a:pt x="290" y="2338"/>
                  </a:lnTo>
                  <a:lnTo>
                    <a:pt x="290" y="2340"/>
                  </a:lnTo>
                  <a:lnTo>
                    <a:pt x="290" y="2340"/>
                  </a:lnTo>
                  <a:lnTo>
                    <a:pt x="290" y="2344"/>
                  </a:lnTo>
                  <a:lnTo>
                    <a:pt x="290" y="2344"/>
                  </a:lnTo>
                  <a:lnTo>
                    <a:pt x="288" y="2348"/>
                  </a:lnTo>
                  <a:lnTo>
                    <a:pt x="288" y="2350"/>
                  </a:lnTo>
                  <a:lnTo>
                    <a:pt x="288" y="2350"/>
                  </a:lnTo>
                  <a:lnTo>
                    <a:pt x="288" y="2352"/>
                  </a:lnTo>
                  <a:lnTo>
                    <a:pt x="288" y="2352"/>
                  </a:lnTo>
                  <a:lnTo>
                    <a:pt x="288" y="2356"/>
                  </a:lnTo>
                  <a:lnTo>
                    <a:pt x="288" y="2356"/>
                  </a:lnTo>
                  <a:lnTo>
                    <a:pt x="288" y="2360"/>
                  </a:lnTo>
                  <a:lnTo>
                    <a:pt x="288" y="2360"/>
                  </a:lnTo>
                  <a:lnTo>
                    <a:pt x="288" y="2362"/>
                  </a:lnTo>
                  <a:lnTo>
                    <a:pt x="288" y="2362"/>
                  </a:lnTo>
                  <a:lnTo>
                    <a:pt x="286" y="2368"/>
                  </a:lnTo>
                  <a:lnTo>
                    <a:pt x="286" y="2368"/>
                  </a:lnTo>
                  <a:lnTo>
                    <a:pt x="286" y="2370"/>
                  </a:lnTo>
                  <a:lnTo>
                    <a:pt x="286" y="2370"/>
                  </a:lnTo>
                  <a:lnTo>
                    <a:pt x="286" y="2372"/>
                  </a:lnTo>
                  <a:lnTo>
                    <a:pt x="286" y="2374"/>
                  </a:lnTo>
                  <a:lnTo>
                    <a:pt x="286" y="2374"/>
                  </a:lnTo>
                  <a:lnTo>
                    <a:pt x="284" y="2378"/>
                  </a:lnTo>
                  <a:lnTo>
                    <a:pt x="284" y="2378"/>
                  </a:lnTo>
                  <a:lnTo>
                    <a:pt x="280" y="2382"/>
                  </a:lnTo>
                  <a:lnTo>
                    <a:pt x="280" y="2382"/>
                  </a:lnTo>
                  <a:lnTo>
                    <a:pt x="278" y="2390"/>
                  </a:lnTo>
                  <a:lnTo>
                    <a:pt x="278" y="2390"/>
                  </a:lnTo>
                  <a:lnTo>
                    <a:pt x="278" y="2394"/>
                  </a:lnTo>
                  <a:lnTo>
                    <a:pt x="278" y="2394"/>
                  </a:lnTo>
                  <a:lnTo>
                    <a:pt x="278" y="2396"/>
                  </a:lnTo>
                  <a:lnTo>
                    <a:pt x="278" y="2396"/>
                  </a:lnTo>
                  <a:lnTo>
                    <a:pt x="278" y="2400"/>
                  </a:lnTo>
                  <a:lnTo>
                    <a:pt x="278" y="2400"/>
                  </a:lnTo>
                  <a:lnTo>
                    <a:pt x="278" y="2402"/>
                  </a:lnTo>
                  <a:lnTo>
                    <a:pt x="278" y="2402"/>
                  </a:lnTo>
                  <a:lnTo>
                    <a:pt x="278" y="2404"/>
                  </a:lnTo>
                  <a:lnTo>
                    <a:pt x="278" y="2404"/>
                  </a:lnTo>
                  <a:lnTo>
                    <a:pt x="278" y="2408"/>
                  </a:lnTo>
                  <a:lnTo>
                    <a:pt x="278" y="2408"/>
                  </a:lnTo>
                  <a:lnTo>
                    <a:pt x="278" y="2410"/>
                  </a:lnTo>
                  <a:lnTo>
                    <a:pt x="278" y="2410"/>
                  </a:lnTo>
                  <a:lnTo>
                    <a:pt x="278" y="2414"/>
                  </a:lnTo>
                  <a:lnTo>
                    <a:pt x="278" y="2414"/>
                  </a:lnTo>
                  <a:lnTo>
                    <a:pt x="278" y="2416"/>
                  </a:lnTo>
                  <a:lnTo>
                    <a:pt x="278" y="2420"/>
                  </a:lnTo>
                  <a:lnTo>
                    <a:pt x="278" y="2420"/>
                  </a:lnTo>
                  <a:lnTo>
                    <a:pt x="276" y="2424"/>
                  </a:lnTo>
                  <a:lnTo>
                    <a:pt x="276" y="2424"/>
                  </a:lnTo>
                  <a:lnTo>
                    <a:pt x="276" y="2428"/>
                  </a:lnTo>
                  <a:lnTo>
                    <a:pt x="276" y="2428"/>
                  </a:lnTo>
                  <a:lnTo>
                    <a:pt x="276" y="2430"/>
                  </a:lnTo>
                  <a:lnTo>
                    <a:pt x="276" y="2430"/>
                  </a:lnTo>
                  <a:lnTo>
                    <a:pt x="276" y="2432"/>
                  </a:lnTo>
                  <a:lnTo>
                    <a:pt x="276" y="2432"/>
                  </a:lnTo>
                  <a:lnTo>
                    <a:pt x="274" y="2436"/>
                  </a:lnTo>
                  <a:lnTo>
                    <a:pt x="274" y="2436"/>
                  </a:lnTo>
                  <a:lnTo>
                    <a:pt x="274" y="2440"/>
                  </a:lnTo>
                  <a:lnTo>
                    <a:pt x="274" y="2440"/>
                  </a:lnTo>
                  <a:lnTo>
                    <a:pt x="272" y="2444"/>
                  </a:lnTo>
                  <a:lnTo>
                    <a:pt x="272" y="2444"/>
                  </a:lnTo>
                  <a:lnTo>
                    <a:pt x="270" y="2446"/>
                  </a:lnTo>
                  <a:lnTo>
                    <a:pt x="270" y="2446"/>
                  </a:lnTo>
                  <a:lnTo>
                    <a:pt x="270" y="2448"/>
                  </a:lnTo>
                  <a:lnTo>
                    <a:pt x="270" y="2448"/>
                  </a:lnTo>
                  <a:lnTo>
                    <a:pt x="268" y="2450"/>
                  </a:lnTo>
                  <a:lnTo>
                    <a:pt x="268" y="2450"/>
                  </a:lnTo>
                  <a:lnTo>
                    <a:pt x="266" y="2454"/>
                  </a:lnTo>
                  <a:lnTo>
                    <a:pt x="266" y="2456"/>
                  </a:lnTo>
                  <a:lnTo>
                    <a:pt x="266" y="2456"/>
                  </a:lnTo>
                  <a:lnTo>
                    <a:pt x="266" y="2458"/>
                  </a:lnTo>
                  <a:lnTo>
                    <a:pt x="266" y="2458"/>
                  </a:lnTo>
                  <a:lnTo>
                    <a:pt x="264" y="2460"/>
                  </a:lnTo>
                  <a:lnTo>
                    <a:pt x="264" y="2460"/>
                  </a:lnTo>
                  <a:lnTo>
                    <a:pt x="262" y="2464"/>
                  </a:lnTo>
                  <a:lnTo>
                    <a:pt x="262" y="2464"/>
                  </a:lnTo>
                  <a:lnTo>
                    <a:pt x="262" y="2466"/>
                  </a:lnTo>
                  <a:lnTo>
                    <a:pt x="262" y="2466"/>
                  </a:lnTo>
                  <a:lnTo>
                    <a:pt x="262" y="2468"/>
                  </a:lnTo>
                  <a:lnTo>
                    <a:pt x="262" y="2468"/>
                  </a:lnTo>
                  <a:lnTo>
                    <a:pt x="260" y="2472"/>
                  </a:lnTo>
                  <a:lnTo>
                    <a:pt x="260" y="2472"/>
                  </a:lnTo>
                  <a:lnTo>
                    <a:pt x="260" y="2474"/>
                  </a:lnTo>
                  <a:lnTo>
                    <a:pt x="262" y="2478"/>
                  </a:lnTo>
                  <a:lnTo>
                    <a:pt x="262" y="2478"/>
                  </a:lnTo>
                  <a:lnTo>
                    <a:pt x="262" y="2478"/>
                  </a:lnTo>
                  <a:lnTo>
                    <a:pt x="264" y="2480"/>
                  </a:lnTo>
                  <a:lnTo>
                    <a:pt x="264" y="2480"/>
                  </a:lnTo>
                  <a:lnTo>
                    <a:pt x="264" y="2482"/>
                  </a:lnTo>
                  <a:lnTo>
                    <a:pt x="264" y="2482"/>
                  </a:lnTo>
                  <a:lnTo>
                    <a:pt x="264" y="2484"/>
                  </a:lnTo>
                  <a:lnTo>
                    <a:pt x="264" y="2484"/>
                  </a:lnTo>
                  <a:lnTo>
                    <a:pt x="262" y="2486"/>
                  </a:lnTo>
                  <a:lnTo>
                    <a:pt x="262" y="2486"/>
                  </a:lnTo>
                  <a:lnTo>
                    <a:pt x="260" y="2490"/>
                  </a:lnTo>
                  <a:lnTo>
                    <a:pt x="260" y="2490"/>
                  </a:lnTo>
                  <a:lnTo>
                    <a:pt x="260" y="2494"/>
                  </a:lnTo>
                  <a:lnTo>
                    <a:pt x="260" y="2494"/>
                  </a:lnTo>
                  <a:lnTo>
                    <a:pt x="260" y="2496"/>
                  </a:lnTo>
                  <a:lnTo>
                    <a:pt x="260" y="2496"/>
                  </a:lnTo>
                  <a:lnTo>
                    <a:pt x="258" y="2498"/>
                  </a:lnTo>
                  <a:lnTo>
                    <a:pt x="258" y="2498"/>
                  </a:lnTo>
                  <a:lnTo>
                    <a:pt x="256" y="2502"/>
                  </a:lnTo>
                  <a:lnTo>
                    <a:pt x="256" y="2502"/>
                  </a:lnTo>
                  <a:lnTo>
                    <a:pt x="256" y="2502"/>
                  </a:lnTo>
                  <a:lnTo>
                    <a:pt x="256" y="2502"/>
                  </a:lnTo>
                  <a:lnTo>
                    <a:pt x="254" y="2508"/>
                  </a:lnTo>
                  <a:lnTo>
                    <a:pt x="254" y="2508"/>
                  </a:lnTo>
                  <a:lnTo>
                    <a:pt x="256" y="2512"/>
                  </a:lnTo>
                  <a:lnTo>
                    <a:pt x="256" y="2512"/>
                  </a:lnTo>
                  <a:lnTo>
                    <a:pt x="256" y="2514"/>
                  </a:lnTo>
                  <a:lnTo>
                    <a:pt x="256" y="2514"/>
                  </a:lnTo>
                  <a:lnTo>
                    <a:pt x="254" y="2516"/>
                  </a:lnTo>
                  <a:lnTo>
                    <a:pt x="254" y="2516"/>
                  </a:lnTo>
                  <a:lnTo>
                    <a:pt x="254" y="2522"/>
                  </a:lnTo>
                  <a:lnTo>
                    <a:pt x="254" y="2522"/>
                  </a:lnTo>
                  <a:lnTo>
                    <a:pt x="254" y="2526"/>
                  </a:lnTo>
                  <a:lnTo>
                    <a:pt x="254" y="2528"/>
                  </a:lnTo>
                  <a:lnTo>
                    <a:pt x="254" y="2528"/>
                  </a:lnTo>
                  <a:lnTo>
                    <a:pt x="254" y="2530"/>
                  </a:lnTo>
                  <a:lnTo>
                    <a:pt x="254" y="2530"/>
                  </a:lnTo>
                  <a:lnTo>
                    <a:pt x="254" y="2532"/>
                  </a:lnTo>
                  <a:lnTo>
                    <a:pt x="254" y="2532"/>
                  </a:lnTo>
                  <a:lnTo>
                    <a:pt x="254" y="2534"/>
                  </a:lnTo>
                  <a:lnTo>
                    <a:pt x="254" y="2534"/>
                  </a:lnTo>
                  <a:lnTo>
                    <a:pt x="254" y="2538"/>
                  </a:lnTo>
                  <a:lnTo>
                    <a:pt x="254" y="2538"/>
                  </a:lnTo>
                  <a:lnTo>
                    <a:pt x="252" y="2540"/>
                  </a:lnTo>
                  <a:lnTo>
                    <a:pt x="252" y="2540"/>
                  </a:lnTo>
                  <a:lnTo>
                    <a:pt x="252" y="2544"/>
                  </a:lnTo>
                  <a:lnTo>
                    <a:pt x="252" y="2544"/>
                  </a:lnTo>
                  <a:lnTo>
                    <a:pt x="250" y="2546"/>
                  </a:lnTo>
                  <a:lnTo>
                    <a:pt x="250" y="2546"/>
                  </a:lnTo>
                  <a:lnTo>
                    <a:pt x="250" y="2548"/>
                  </a:lnTo>
                  <a:lnTo>
                    <a:pt x="250" y="2550"/>
                  </a:lnTo>
                  <a:lnTo>
                    <a:pt x="250" y="2550"/>
                  </a:lnTo>
                  <a:lnTo>
                    <a:pt x="248" y="2554"/>
                  </a:lnTo>
                  <a:lnTo>
                    <a:pt x="248" y="2554"/>
                  </a:lnTo>
                  <a:lnTo>
                    <a:pt x="246" y="2558"/>
                  </a:lnTo>
                  <a:lnTo>
                    <a:pt x="246" y="2558"/>
                  </a:lnTo>
                  <a:lnTo>
                    <a:pt x="242" y="2564"/>
                  </a:lnTo>
                  <a:lnTo>
                    <a:pt x="242" y="2564"/>
                  </a:lnTo>
                  <a:lnTo>
                    <a:pt x="242" y="2568"/>
                  </a:lnTo>
                  <a:lnTo>
                    <a:pt x="242" y="2568"/>
                  </a:lnTo>
                  <a:lnTo>
                    <a:pt x="240" y="2572"/>
                  </a:lnTo>
                  <a:lnTo>
                    <a:pt x="240" y="2572"/>
                  </a:lnTo>
                  <a:lnTo>
                    <a:pt x="240" y="2574"/>
                  </a:lnTo>
                  <a:lnTo>
                    <a:pt x="240" y="2574"/>
                  </a:lnTo>
                  <a:lnTo>
                    <a:pt x="240" y="2576"/>
                  </a:lnTo>
                  <a:lnTo>
                    <a:pt x="240" y="2576"/>
                  </a:lnTo>
                  <a:lnTo>
                    <a:pt x="240" y="2580"/>
                  </a:lnTo>
                  <a:lnTo>
                    <a:pt x="240" y="2580"/>
                  </a:lnTo>
                  <a:lnTo>
                    <a:pt x="242" y="2586"/>
                  </a:lnTo>
                  <a:lnTo>
                    <a:pt x="242" y="2586"/>
                  </a:lnTo>
                  <a:lnTo>
                    <a:pt x="242" y="2588"/>
                  </a:lnTo>
                  <a:lnTo>
                    <a:pt x="242" y="2588"/>
                  </a:lnTo>
                  <a:lnTo>
                    <a:pt x="242" y="2590"/>
                  </a:lnTo>
                  <a:lnTo>
                    <a:pt x="242" y="2590"/>
                  </a:lnTo>
                  <a:lnTo>
                    <a:pt x="242" y="2594"/>
                  </a:lnTo>
                  <a:lnTo>
                    <a:pt x="242" y="2594"/>
                  </a:lnTo>
                  <a:lnTo>
                    <a:pt x="244" y="2596"/>
                  </a:lnTo>
                  <a:lnTo>
                    <a:pt x="244" y="2596"/>
                  </a:lnTo>
                  <a:lnTo>
                    <a:pt x="242" y="2602"/>
                  </a:lnTo>
                  <a:lnTo>
                    <a:pt x="242" y="2602"/>
                  </a:lnTo>
                  <a:lnTo>
                    <a:pt x="240" y="2604"/>
                  </a:lnTo>
                  <a:lnTo>
                    <a:pt x="240" y="2604"/>
                  </a:lnTo>
                  <a:lnTo>
                    <a:pt x="236" y="2610"/>
                  </a:lnTo>
                  <a:lnTo>
                    <a:pt x="236" y="2610"/>
                  </a:lnTo>
                  <a:lnTo>
                    <a:pt x="236" y="2614"/>
                  </a:lnTo>
                  <a:lnTo>
                    <a:pt x="236" y="2614"/>
                  </a:lnTo>
                  <a:lnTo>
                    <a:pt x="236" y="2616"/>
                  </a:lnTo>
                  <a:lnTo>
                    <a:pt x="234" y="2616"/>
                  </a:lnTo>
                  <a:lnTo>
                    <a:pt x="234" y="2616"/>
                  </a:lnTo>
                  <a:lnTo>
                    <a:pt x="234" y="2620"/>
                  </a:lnTo>
                  <a:lnTo>
                    <a:pt x="234" y="2620"/>
                  </a:lnTo>
                  <a:lnTo>
                    <a:pt x="232" y="2622"/>
                  </a:lnTo>
                  <a:lnTo>
                    <a:pt x="232" y="2622"/>
                  </a:lnTo>
                  <a:lnTo>
                    <a:pt x="230" y="2624"/>
                  </a:lnTo>
                  <a:lnTo>
                    <a:pt x="230" y="2624"/>
                  </a:lnTo>
                  <a:lnTo>
                    <a:pt x="230" y="2628"/>
                  </a:lnTo>
                  <a:lnTo>
                    <a:pt x="230" y="2628"/>
                  </a:lnTo>
                  <a:lnTo>
                    <a:pt x="228" y="2630"/>
                  </a:lnTo>
                  <a:lnTo>
                    <a:pt x="228" y="2630"/>
                  </a:lnTo>
                  <a:lnTo>
                    <a:pt x="228" y="2634"/>
                  </a:lnTo>
                  <a:lnTo>
                    <a:pt x="228" y="2634"/>
                  </a:lnTo>
                  <a:lnTo>
                    <a:pt x="228" y="2636"/>
                  </a:lnTo>
                  <a:lnTo>
                    <a:pt x="228" y="2636"/>
                  </a:lnTo>
                  <a:lnTo>
                    <a:pt x="228" y="2640"/>
                  </a:lnTo>
                  <a:lnTo>
                    <a:pt x="228" y="2640"/>
                  </a:lnTo>
                  <a:lnTo>
                    <a:pt x="228" y="2642"/>
                  </a:lnTo>
                  <a:lnTo>
                    <a:pt x="228" y="2642"/>
                  </a:lnTo>
                  <a:lnTo>
                    <a:pt x="228" y="2644"/>
                  </a:lnTo>
                  <a:lnTo>
                    <a:pt x="228" y="2644"/>
                  </a:lnTo>
                  <a:lnTo>
                    <a:pt x="228" y="2648"/>
                  </a:lnTo>
                  <a:lnTo>
                    <a:pt x="228" y="2648"/>
                  </a:lnTo>
                  <a:lnTo>
                    <a:pt x="228" y="2650"/>
                  </a:lnTo>
                  <a:lnTo>
                    <a:pt x="228" y="2650"/>
                  </a:lnTo>
                  <a:lnTo>
                    <a:pt x="228" y="2652"/>
                  </a:lnTo>
                  <a:lnTo>
                    <a:pt x="228" y="2652"/>
                  </a:lnTo>
                  <a:lnTo>
                    <a:pt x="226" y="2654"/>
                  </a:lnTo>
                  <a:lnTo>
                    <a:pt x="226" y="2654"/>
                  </a:lnTo>
                  <a:lnTo>
                    <a:pt x="226" y="2658"/>
                  </a:lnTo>
                  <a:lnTo>
                    <a:pt x="226" y="2658"/>
                  </a:lnTo>
                  <a:lnTo>
                    <a:pt x="226" y="2662"/>
                  </a:lnTo>
                  <a:lnTo>
                    <a:pt x="226" y="2662"/>
                  </a:lnTo>
                  <a:lnTo>
                    <a:pt x="226" y="2664"/>
                  </a:lnTo>
                  <a:lnTo>
                    <a:pt x="226" y="2664"/>
                  </a:lnTo>
                  <a:lnTo>
                    <a:pt x="226" y="2666"/>
                  </a:lnTo>
                  <a:lnTo>
                    <a:pt x="226" y="2666"/>
                  </a:lnTo>
                  <a:lnTo>
                    <a:pt x="226" y="2668"/>
                  </a:lnTo>
                  <a:lnTo>
                    <a:pt x="226" y="2668"/>
                  </a:lnTo>
                  <a:lnTo>
                    <a:pt x="226" y="2670"/>
                  </a:lnTo>
                  <a:lnTo>
                    <a:pt x="226" y="2670"/>
                  </a:lnTo>
                  <a:lnTo>
                    <a:pt x="224" y="2674"/>
                  </a:lnTo>
                  <a:lnTo>
                    <a:pt x="222" y="2680"/>
                  </a:lnTo>
                  <a:lnTo>
                    <a:pt x="222" y="2680"/>
                  </a:lnTo>
                  <a:lnTo>
                    <a:pt x="220" y="2680"/>
                  </a:lnTo>
                  <a:lnTo>
                    <a:pt x="220" y="2680"/>
                  </a:lnTo>
                  <a:lnTo>
                    <a:pt x="218" y="2684"/>
                  </a:lnTo>
                  <a:lnTo>
                    <a:pt x="218" y="2684"/>
                  </a:lnTo>
                  <a:lnTo>
                    <a:pt x="218" y="2688"/>
                  </a:lnTo>
                  <a:lnTo>
                    <a:pt x="218" y="2688"/>
                  </a:lnTo>
                  <a:lnTo>
                    <a:pt x="218" y="2690"/>
                  </a:lnTo>
                  <a:lnTo>
                    <a:pt x="218" y="2690"/>
                  </a:lnTo>
                  <a:lnTo>
                    <a:pt x="218" y="2694"/>
                  </a:lnTo>
                  <a:lnTo>
                    <a:pt x="218" y="2694"/>
                  </a:lnTo>
                  <a:lnTo>
                    <a:pt x="218" y="2696"/>
                  </a:lnTo>
                  <a:lnTo>
                    <a:pt x="218" y="2696"/>
                  </a:lnTo>
                  <a:lnTo>
                    <a:pt x="216" y="2698"/>
                  </a:lnTo>
                  <a:lnTo>
                    <a:pt x="216" y="2698"/>
                  </a:lnTo>
                  <a:lnTo>
                    <a:pt x="214" y="2702"/>
                  </a:lnTo>
                  <a:lnTo>
                    <a:pt x="214" y="2702"/>
                  </a:lnTo>
                  <a:lnTo>
                    <a:pt x="216" y="2708"/>
                  </a:lnTo>
                  <a:lnTo>
                    <a:pt x="216" y="2708"/>
                  </a:lnTo>
                  <a:lnTo>
                    <a:pt x="216" y="2708"/>
                  </a:lnTo>
                  <a:lnTo>
                    <a:pt x="216" y="2708"/>
                  </a:lnTo>
                  <a:lnTo>
                    <a:pt x="218" y="2714"/>
                  </a:lnTo>
                  <a:lnTo>
                    <a:pt x="218" y="2714"/>
                  </a:lnTo>
                  <a:lnTo>
                    <a:pt x="216" y="2720"/>
                  </a:lnTo>
                  <a:lnTo>
                    <a:pt x="216" y="2720"/>
                  </a:lnTo>
                  <a:lnTo>
                    <a:pt x="216" y="2720"/>
                  </a:lnTo>
                  <a:lnTo>
                    <a:pt x="216" y="2720"/>
                  </a:lnTo>
                  <a:lnTo>
                    <a:pt x="212" y="2724"/>
                  </a:lnTo>
                  <a:lnTo>
                    <a:pt x="212" y="2724"/>
                  </a:lnTo>
                  <a:lnTo>
                    <a:pt x="212" y="2728"/>
                  </a:lnTo>
                  <a:lnTo>
                    <a:pt x="212" y="2728"/>
                  </a:lnTo>
                  <a:lnTo>
                    <a:pt x="212" y="2730"/>
                  </a:lnTo>
                  <a:lnTo>
                    <a:pt x="212" y="2730"/>
                  </a:lnTo>
                  <a:lnTo>
                    <a:pt x="210" y="2736"/>
                  </a:lnTo>
                  <a:lnTo>
                    <a:pt x="210" y="2736"/>
                  </a:lnTo>
                  <a:lnTo>
                    <a:pt x="210" y="2736"/>
                  </a:lnTo>
                  <a:lnTo>
                    <a:pt x="212" y="2742"/>
                  </a:lnTo>
                  <a:lnTo>
                    <a:pt x="212" y="2744"/>
                  </a:lnTo>
                  <a:lnTo>
                    <a:pt x="212" y="2744"/>
                  </a:lnTo>
                  <a:lnTo>
                    <a:pt x="212" y="2748"/>
                  </a:lnTo>
                  <a:lnTo>
                    <a:pt x="212" y="2748"/>
                  </a:lnTo>
                  <a:lnTo>
                    <a:pt x="210" y="2752"/>
                  </a:lnTo>
                  <a:lnTo>
                    <a:pt x="210" y="2752"/>
                  </a:lnTo>
                  <a:lnTo>
                    <a:pt x="210" y="2754"/>
                  </a:lnTo>
                  <a:lnTo>
                    <a:pt x="210" y="2754"/>
                  </a:lnTo>
                  <a:lnTo>
                    <a:pt x="208" y="2756"/>
                  </a:lnTo>
                  <a:lnTo>
                    <a:pt x="208" y="2756"/>
                  </a:lnTo>
                  <a:lnTo>
                    <a:pt x="206" y="2762"/>
                  </a:lnTo>
                  <a:lnTo>
                    <a:pt x="206" y="2762"/>
                  </a:lnTo>
                  <a:lnTo>
                    <a:pt x="206" y="2766"/>
                  </a:lnTo>
                  <a:lnTo>
                    <a:pt x="206" y="2766"/>
                  </a:lnTo>
                  <a:lnTo>
                    <a:pt x="206" y="2768"/>
                  </a:lnTo>
                  <a:lnTo>
                    <a:pt x="206" y="2768"/>
                  </a:lnTo>
                  <a:lnTo>
                    <a:pt x="206" y="2774"/>
                  </a:lnTo>
                  <a:lnTo>
                    <a:pt x="206" y="2774"/>
                  </a:lnTo>
                  <a:lnTo>
                    <a:pt x="206" y="2778"/>
                  </a:lnTo>
                  <a:lnTo>
                    <a:pt x="206" y="2778"/>
                  </a:lnTo>
                  <a:lnTo>
                    <a:pt x="206" y="2782"/>
                  </a:lnTo>
                  <a:lnTo>
                    <a:pt x="206" y="2782"/>
                  </a:lnTo>
                  <a:lnTo>
                    <a:pt x="206" y="2784"/>
                  </a:lnTo>
                  <a:lnTo>
                    <a:pt x="206" y="2784"/>
                  </a:lnTo>
                  <a:lnTo>
                    <a:pt x="206" y="2786"/>
                  </a:lnTo>
                  <a:lnTo>
                    <a:pt x="206" y="2786"/>
                  </a:lnTo>
                  <a:lnTo>
                    <a:pt x="204" y="2790"/>
                  </a:lnTo>
                  <a:lnTo>
                    <a:pt x="204" y="2790"/>
                  </a:lnTo>
                  <a:lnTo>
                    <a:pt x="204" y="2792"/>
                  </a:lnTo>
                  <a:lnTo>
                    <a:pt x="204" y="2792"/>
                  </a:lnTo>
                  <a:lnTo>
                    <a:pt x="202" y="2794"/>
                  </a:lnTo>
                  <a:lnTo>
                    <a:pt x="202" y="2794"/>
                  </a:lnTo>
                  <a:lnTo>
                    <a:pt x="202" y="2798"/>
                  </a:lnTo>
                  <a:lnTo>
                    <a:pt x="202" y="2798"/>
                  </a:lnTo>
                  <a:lnTo>
                    <a:pt x="202" y="2800"/>
                  </a:lnTo>
                  <a:lnTo>
                    <a:pt x="202" y="2806"/>
                  </a:lnTo>
                  <a:lnTo>
                    <a:pt x="202" y="2806"/>
                  </a:lnTo>
                  <a:lnTo>
                    <a:pt x="200" y="2810"/>
                  </a:lnTo>
                  <a:lnTo>
                    <a:pt x="200" y="2810"/>
                  </a:lnTo>
                  <a:lnTo>
                    <a:pt x="198" y="2814"/>
                  </a:lnTo>
                  <a:lnTo>
                    <a:pt x="196" y="2820"/>
                  </a:lnTo>
                  <a:lnTo>
                    <a:pt x="196" y="2820"/>
                  </a:lnTo>
                  <a:lnTo>
                    <a:pt x="194" y="2822"/>
                  </a:lnTo>
                  <a:lnTo>
                    <a:pt x="192" y="2824"/>
                  </a:lnTo>
                  <a:lnTo>
                    <a:pt x="192" y="2824"/>
                  </a:lnTo>
                  <a:lnTo>
                    <a:pt x="192" y="2824"/>
                  </a:lnTo>
                  <a:lnTo>
                    <a:pt x="192" y="2828"/>
                  </a:lnTo>
                  <a:lnTo>
                    <a:pt x="192" y="2828"/>
                  </a:lnTo>
                  <a:lnTo>
                    <a:pt x="192" y="2830"/>
                  </a:lnTo>
                  <a:lnTo>
                    <a:pt x="192" y="2830"/>
                  </a:lnTo>
                  <a:lnTo>
                    <a:pt x="192" y="2832"/>
                  </a:lnTo>
                  <a:lnTo>
                    <a:pt x="192" y="2832"/>
                  </a:lnTo>
                  <a:lnTo>
                    <a:pt x="192" y="2836"/>
                  </a:lnTo>
                  <a:lnTo>
                    <a:pt x="192" y="2836"/>
                  </a:lnTo>
                  <a:lnTo>
                    <a:pt x="190" y="2838"/>
                  </a:lnTo>
                  <a:lnTo>
                    <a:pt x="190" y="2838"/>
                  </a:lnTo>
                  <a:lnTo>
                    <a:pt x="190" y="2840"/>
                  </a:lnTo>
                  <a:lnTo>
                    <a:pt x="190" y="2840"/>
                  </a:lnTo>
                  <a:lnTo>
                    <a:pt x="190" y="2844"/>
                  </a:lnTo>
                  <a:lnTo>
                    <a:pt x="190" y="2844"/>
                  </a:lnTo>
                  <a:lnTo>
                    <a:pt x="188" y="2846"/>
                  </a:lnTo>
                  <a:lnTo>
                    <a:pt x="188" y="2846"/>
                  </a:lnTo>
                  <a:lnTo>
                    <a:pt x="186" y="2852"/>
                  </a:lnTo>
                  <a:lnTo>
                    <a:pt x="186" y="2852"/>
                  </a:lnTo>
                  <a:lnTo>
                    <a:pt x="186" y="2856"/>
                  </a:lnTo>
                  <a:lnTo>
                    <a:pt x="186" y="2856"/>
                  </a:lnTo>
                  <a:lnTo>
                    <a:pt x="186" y="2858"/>
                  </a:lnTo>
                  <a:lnTo>
                    <a:pt x="186" y="2858"/>
                  </a:lnTo>
                  <a:lnTo>
                    <a:pt x="186" y="2860"/>
                  </a:lnTo>
                  <a:lnTo>
                    <a:pt x="186" y="2860"/>
                  </a:lnTo>
                  <a:lnTo>
                    <a:pt x="184" y="2864"/>
                  </a:lnTo>
                  <a:lnTo>
                    <a:pt x="184" y="2864"/>
                  </a:lnTo>
                  <a:lnTo>
                    <a:pt x="186" y="2868"/>
                  </a:lnTo>
                  <a:lnTo>
                    <a:pt x="186" y="2870"/>
                  </a:lnTo>
                  <a:lnTo>
                    <a:pt x="186" y="2870"/>
                  </a:lnTo>
                  <a:lnTo>
                    <a:pt x="186" y="2872"/>
                  </a:lnTo>
                  <a:lnTo>
                    <a:pt x="186" y="2872"/>
                  </a:lnTo>
                  <a:lnTo>
                    <a:pt x="186" y="2876"/>
                  </a:lnTo>
                  <a:lnTo>
                    <a:pt x="186" y="2876"/>
                  </a:lnTo>
                  <a:lnTo>
                    <a:pt x="186" y="2882"/>
                  </a:lnTo>
                  <a:lnTo>
                    <a:pt x="186" y="2882"/>
                  </a:lnTo>
                  <a:lnTo>
                    <a:pt x="186" y="2882"/>
                  </a:lnTo>
                  <a:lnTo>
                    <a:pt x="184" y="2886"/>
                  </a:lnTo>
                  <a:lnTo>
                    <a:pt x="184" y="2886"/>
                  </a:lnTo>
                  <a:lnTo>
                    <a:pt x="184" y="2888"/>
                  </a:lnTo>
                  <a:lnTo>
                    <a:pt x="184" y="2888"/>
                  </a:lnTo>
                  <a:lnTo>
                    <a:pt x="184" y="2892"/>
                  </a:lnTo>
                  <a:lnTo>
                    <a:pt x="184" y="2892"/>
                  </a:lnTo>
                  <a:lnTo>
                    <a:pt x="182" y="2894"/>
                  </a:lnTo>
                  <a:lnTo>
                    <a:pt x="182" y="2894"/>
                  </a:lnTo>
                  <a:lnTo>
                    <a:pt x="182" y="2896"/>
                  </a:lnTo>
                  <a:lnTo>
                    <a:pt x="182" y="2896"/>
                  </a:lnTo>
                  <a:lnTo>
                    <a:pt x="182" y="2900"/>
                  </a:lnTo>
                  <a:lnTo>
                    <a:pt x="182" y="2900"/>
                  </a:lnTo>
                  <a:lnTo>
                    <a:pt x="182" y="2902"/>
                  </a:lnTo>
                  <a:lnTo>
                    <a:pt x="182" y="2902"/>
                  </a:lnTo>
                  <a:lnTo>
                    <a:pt x="180" y="2904"/>
                  </a:lnTo>
                  <a:lnTo>
                    <a:pt x="180" y="2904"/>
                  </a:lnTo>
                  <a:lnTo>
                    <a:pt x="178" y="2906"/>
                  </a:lnTo>
                  <a:lnTo>
                    <a:pt x="178" y="2906"/>
                  </a:lnTo>
                  <a:lnTo>
                    <a:pt x="178" y="2910"/>
                  </a:lnTo>
                  <a:lnTo>
                    <a:pt x="178" y="2910"/>
                  </a:lnTo>
                  <a:lnTo>
                    <a:pt x="178" y="2912"/>
                  </a:lnTo>
                  <a:lnTo>
                    <a:pt x="178" y="2912"/>
                  </a:lnTo>
                  <a:lnTo>
                    <a:pt x="176" y="2914"/>
                  </a:lnTo>
                  <a:lnTo>
                    <a:pt x="176" y="2914"/>
                  </a:lnTo>
                  <a:lnTo>
                    <a:pt x="174" y="2916"/>
                  </a:lnTo>
                  <a:lnTo>
                    <a:pt x="174" y="2916"/>
                  </a:lnTo>
                  <a:lnTo>
                    <a:pt x="174" y="2920"/>
                  </a:lnTo>
                  <a:lnTo>
                    <a:pt x="174" y="2920"/>
                  </a:lnTo>
                  <a:lnTo>
                    <a:pt x="172" y="2922"/>
                  </a:lnTo>
                  <a:lnTo>
                    <a:pt x="172" y="2922"/>
                  </a:lnTo>
                  <a:lnTo>
                    <a:pt x="170" y="2928"/>
                  </a:lnTo>
                  <a:lnTo>
                    <a:pt x="170" y="2928"/>
                  </a:lnTo>
                  <a:lnTo>
                    <a:pt x="170" y="2930"/>
                  </a:lnTo>
                  <a:lnTo>
                    <a:pt x="170" y="2930"/>
                  </a:lnTo>
                  <a:lnTo>
                    <a:pt x="170" y="2934"/>
                  </a:lnTo>
                  <a:lnTo>
                    <a:pt x="170" y="2934"/>
                  </a:lnTo>
                  <a:lnTo>
                    <a:pt x="170" y="2938"/>
                  </a:lnTo>
                  <a:lnTo>
                    <a:pt x="170" y="2938"/>
                  </a:lnTo>
                  <a:lnTo>
                    <a:pt x="170" y="2940"/>
                  </a:lnTo>
                  <a:lnTo>
                    <a:pt x="170" y="2940"/>
                  </a:lnTo>
                  <a:lnTo>
                    <a:pt x="170" y="2942"/>
                  </a:lnTo>
                  <a:lnTo>
                    <a:pt x="170" y="2942"/>
                  </a:lnTo>
                  <a:lnTo>
                    <a:pt x="170" y="2948"/>
                  </a:lnTo>
                  <a:lnTo>
                    <a:pt x="170" y="2948"/>
                  </a:lnTo>
                  <a:lnTo>
                    <a:pt x="170" y="2952"/>
                  </a:lnTo>
                  <a:lnTo>
                    <a:pt x="170" y="2952"/>
                  </a:lnTo>
                  <a:lnTo>
                    <a:pt x="168" y="2956"/>
                  </a:lnTo>
                  <a:lnTo>
                    <a:pt x="168" y="2958"/>
                  </a:lnTo>
                  <a:lnTo>
                    <a:pt x="168" y="2958"/>
                  </a:lnTo>
                  <a:lnTo>
                    <a:pt x="166" y="2962"/>
                  </a:lnTo>
                  <a:lnTo>
                    <a:pt x="166" y="2964"/>
                  </a:lnTo>
                  <a:lnTo>
                    <a:pt x="166" y="2964"/>
                  </a:lnTo>
                  <a:lnTo>
                    <a:pt x="166" y="2968"/>
                  </a:lnTo>
                  <a:lnTo>
                    <a:pt x="166" y="2968"/>
                  </a:lnTo>
                  <a:lnTo>
                    <a:pt x="164" y="2970"/>
                  </a:lnTo>
                  <a:lnTo>
                    <a:pt x="164" y="2970"/>
                  </a:lnTo>
                  <a:lnTo>
                    <a:pt x="164" y="2972"/>
                  </a:lnTo>
                  <a:lnTo>
                    <a:pt x="164" y="2972"/>
                  </a:lnTo>
                  <a:lnTo>
                    <a:pt x="162" y="2976"/>
                  </a:lnTo>
                  <a:lnTo>
                    <a:pt x="162" y="2976"/>
                  </a:lnTo>
                  <a:lnTo>
                    <a:pt x="162" y="2980"/>
                  </a:lnTo>
                  <a:lnTo>
                    <a:pt x="162" y="2980"/>
                  </a:lnTo>
                  <a:lnTo>
                    <a:pt x="162" y="2982"/>
                  </a:lnTo>
                  <a:lnTo>
                    <a:pt x="162" y="2982"/>
                  </a:lnTo>
                  <a:lnTo>
                    <a:pt x="162" y="2984"/>
                  </a:lnTo>
                  <a:lnTo>
                    <a:pt x="162" y="2984"/>
                  </a:lnTo>
                  <a:lnTo>
                    <a:pt x="160" y="2988"/>
                  </a:lnTo>
                  <a:lnTo>
                    <a:pt x="160" y="2988"/>
                  </a:lnTo>
                  <a:lnTo>
                    <a:pt x="160" y="2990"/>
                  </a:lnTo>
                  <a:lnTo>
                    <a:pt x="160" y="2990"/>
                  </a:lnTo>
                  <a:lnTo>
                    <a:pt x="160" y="2994"/>
                  </a:lnTo>
                  <a:lnTo>
                    <a:pt x="160" y="2994"/>
                  </a:lnTo>
                  <a:lnTo>
                    <a:pt x="158" y="2996"/>
                  </a:lnTo>
                  <a:lnTo>
                    <a:pt x="158" y="2996"/>
                  </a:lnTo>
                  <a:lnTo>
                    <a:pt x="158" y="3000"/>
                  </a:lnTo>
                  <a:lnTo>
                    <a:pt x="158" y="3000"/>
                  </a:lnTo>
                  <a:lnTo>
                    <a:pt x="158" y="3002"/>
                  </a:lnTo>
                  <a:lnTo>
                    <a:pt x="158" y="3002"/>
                  </a:lnTo>
                  <a:lnTo>
                    <a:pt x="158" y="3006"/>
                  </a:lnTo>
                  <a:lnTo>
                    <a:pt x="158" y="3006"/>
                  </a:lnTo>
                  <a:lnTo>
                    <a:pt x="158" y="3012"/>
                  </a:lnTo>
                  <a:lnTo>
                    <a:pt x="158" y="3012"/>
                  </a:lnTo>
                  <a:lnTo>
                    <a:pt x="156" y="3012"/>
                  </a:lnTo>
                  <a:lnTo>
                    <a:pt x="156" y="3012"/>
                  </a:lnTo>
                  <a:lnTo>
                    <a:pt x="156" y="3014"/>
                  </a:lnTo>
                  <a:lnTo>
                    <a:pt x="156" y="3014"/>
                  </a:lnTo>
                  <a:lnTo>
                    <a:pt x="154" y="3018"/>
                  </a:lnTo>
                  <a:lnTo>
                    <a:pt x="154" y="3018"/>
                  </a:lnTo>
                  <a:lnTo>
                    <a:pt x="154" y="3020"/>
                  </a:lnTo>
                  <a:lnTo>
                    <a:pt x="154" y="3020"/>
                  </a:lnTo>
                  <a:lnTo>
                    <a:pt x="154" y="3024"/>
                  </a:lnTo>
                  <a:lnTo>
                    <a:pt x="152" y="3026"/>
                  </a:lnTo>
                  <a:lnTo>
                    <a:pt x="152" y="3026"/>
                  </a:lnTo>
                  <a:lnTo>
                    <a:pt x="152" y="3030"/>
                  </a:lnTo>
                  <a:lnTo>
                    <a:pt x="152" y="3032"/>
                  </a:lnTo>
                  <a:lnTo>
                    <a:pt x="152" y="3032"/>
                  </a:lnTo>
                  <a:lnTo>
                    <a:pt x="154" y="3038"/>
                  </a:lnTo>
                  <a:lnTo>
                    <a:pt x="154" y="3038"/>
                  </a:lnTo>
                  <a:lnTo>
                    <a:pt x="154" y="3042"/>
                  </a:lnTo>
                  <a:lnTo>
                    <a:pt x="154" y="3042"/>
                  </a:lnTo>
                  <a:lnTo>
                    <a:pt x="152" y="3044"/>
                  </a:lnTo>
                  <a:lnTo>
                    <a:pt x="152" y="3044"/>
                  </a:lnTo>
                  <a:lnTo>
                    <a:pt x="152" y="3046"/>
                  </a:lnTo>
                  <a:lnTo>
                    <a:pt x="152" y="3046"/>
                  </a:lnTo>
                  <a:lnTo>
                    <a:pt x="150" y="3050"/>
                  </a:lnTo>
                  <a:lnTo>
                    <a:pt x="150" y="3050"/>
                  </a:lnTo>
                  <a:lnTo>
                    <a:pt x="150" y="3052"/>
                  </a:lnTo>
                  <a:lnTo>
                    <a:pt x="150" y="3052"/>
                  </a:lnTo>
                  <a:lnTo>
                    <a:pt x="150" y="3054"/>
                  </a:lnTo>
                  <a:lnTo>
                    <a:pt x="150" y="3054"/>
                  </a:lnTo>
                  <a:lnTo>
                    <a:pt x="148" y="3058"/>
                  </a:lnTo>
                  <a:lnTo>
                    <a:pt x="148" y="3058"/>
                  </a:lnTo>
                  <a:lnTo>
                    <a:pt x="146" y="3060"/>
                  </a:lnTo>
                  <a:lnTo>
                    <a:pt x="146" y="3060"/>
                  </a:lnTo>
                  <a:lnTo>
                    <a:pt x="144" y="3064"/>
                  </a:lnTo>
                  <a:lnTo>
                    <a:pt x="144" y="3064"/>
                  </a:lnTo>
                  <a:lnTo>
                    <a:pt x="144" y="3068"/>
                  </a:lnTo>
                  <a:lnTo>
                    <a:pt x="144" y="3068"/>
                  </a:lnTo>
                  <a:lnTo>
                    <a:pt x="144" y="3070"/>
                  </a:lnTo>
                  <a:lnTo>
                    <a:pt x="144" y="3070"/>
                  </a:lnTo>
                  <a:lnTo>
                    <a:pt x="144" y="3072"/>
                  </a:lnTo>
                  <a:lnTo>
                    <a:pt x="146" y="3076"/>
                  </a:lnTo>
                  <a:lnTo>
                    <a:pt x="146" y="3076"/>
                  </a:lnTo>
                  <a:lnTo>
                    <a:pt x="146" y="3076"/>
                  </a:lnTo>
                  <a:lnTo>
                    <a:pt x="146" y="3076"/>
                  </a:lnTo>
                  <a:lnTo>
                    <a:pt x="146" y="3076"/>
                  </a:lnTo>
                  <a:lnTo>
                    <a:pt x="146" y="3076"/>
                  </a:lnTo>
                  <a:lnTo>
                    <a:pt x="144" y="3080"/>
                  </a:lnTo>
                  <a:lnTo>
                    <a:pt x="144" y="3080"/>
                  </a:lnTo>
                  <a:lnTo>
                    <a:pt x="144" y="3082"/>
                  </a:lnTo>
                  <a:lnTo>
                    <a:pt x="144" y="3082"/>
                  </a:lnTo>
                  <a:lnTo>
                    <a:pt x="142" y="3086"/>
                  </a:lnTo>
                  <a:lnTo>
                    <a:pt x="142" y="3086"/>
                  </a:lnTo>
                  <a:lnTo>
                    <a:pt x="142" y="3088"/>
                  </a:lnTo>
                  <a:lnTo>
                    <a:pt x="142" y="3088"/>
                  </a:lnTo>
                  <a:lnTo>
                    <a:pt x="142" y="3090"/>
                  </a:lnTo>
                  <a:lnTo>
                    <a:pt x="142" y="3090"/>
                  </a:lnTo>
                  <a:lnTo>
                    <a:pt x="142" y="3094"/>
                  </a:lnTo>
                  <a:lnTo>
                    <a:pt x="142" y="3094"/>
                  </a:lnTo>
                  <a:lnTo>
                    <a:pt x="142" y="3096"/>
                  </a:lnTo>
                  <a:lnTo>
                    <a:pt x="142" y="3096"/>
                  </a:lnTo>
                  <a:lnTo>
                    <a:pt x="140" y="3102"/>
                  </a:lnTo>
                  <a:lnTo>
                    <a:pt x="140" y="3104"/>
                  </a:lnTo>
                  <a:lnTo>
                    <a:pt x="140" y="3104"/>
                  </a:lnTo>
                  <a:lnTo>
                    <a:pt x="138" y="3106"/>
                  </a:lnTo>
                  <a:lnTo>
                    <a:pt x="138" y="3106"/>
                  </a:lnTo>
                  <a:lnTo>
                    <a:pt x="136" y="3112"/>
                  </a:lnTo>
                  <a:lnTo>
                    <a:pt x="136" y="3112"/>
                  </a:lnTo>
                  <a:lnTo>
                    <a:pt x="136" y="3118"/>
                  </a:lnTo>
                  <a:lnTo>
                    <a:pt x="136" y="3124"/>
                  </a:lnTo>
                  <a:lnTo>
                    <a:pt x="136" y="3124"/>
                  </a:lnTo>
                  <a:lnTo>
                    <a:pt x="136" y="3128"/>
                  </a:lnTo>
                  <a:lnTo>
                    <a:pt x="136" y="3128"/>
                  </a:lnTo>
                  <a:lnTo>
                    <a:pt x="134" y="3130"/>
                  </a:lnTo>
                  <a:lnTo>
                    <a:pt x="134" y="3130"/>
                  </a:lnTo>
                  <a:lnTo>
                    <a:pt x="134" y="3134"/>
                  </a:lnTo>
                  <a:lnTo>
                    <a:pt x="134" y="3134"/>
                  </a:lnTo>
                  <a:lnTo>
                    <a:pt x="132" y="3138"/>
                  </a:lnTo>
                  <a:lnTo>
                    <a:pt x="132" y="3138"/>
                  </a:lnTo>
                  <a:lnTo>
                    <a:pt x="130" y="3140"/>
                  </a:lnTo>
                  <a:lnTo>
                    <a:pt x="130" y="3140"/>
                  </a:lnTo>
                  <a:lnTo>
                    <a:pt x="128" y="3146"/>
                  </a:lnTo>
                  <a:lnTo>
                    <a:pt x="128" y="3146"/>
                  </a:lnTo>
                  <a:lnTo>
                    <a:pt x="128" y="3148"/>
                  </a:lnTo>
                  <a:lnTo>
                    <a:pt x="128" y="3148"/>
                  </a:lnTo>
                  <a:lnTo>
                    <a:pt x="126" y="3152"/>
                  </a:lnTo>
                  <a:lnTo>
                    <a:pt x="126" y="3152"/>
                  </a:lnTo>
                  <a:lnTo>
                    <a:pt x="126" y="3156"/>
                  </a:lnTo>
                  <a:lnTo>
                    <a:pt x="126" y="3156"/>
                  </a:lnTo>
                  <a:lnTo>
                    <a:pt x="128" y="3158"/>
                  </a:lnTo>
                  <a:lnTo>
                    <a:pt x="128" y="3158"/>
                  </a:lnTo>
                  <a:lnTo>
                    <a:pt x="126" y="3160"/>
                  </a:lnTo>
                  <a:lnTo>
                    <a:pt x="126" y="3160"/>
                  </a:lnTo>
                  <a:lnTo>
                    <a:pt x="126" y="3164"/>
                  </a:lnTo>
                  <a:lnTo>
                    <a:pt x="126" y="3164"/>
                  </a:lnTo>
                  <a:lnTo>
                    <a:pt x="126" y="3168"/>
                  </a:lnTo>
                  <a:lnTo>
                    <a:pt x="126" y="3168"/>
                  </a:lnTo>
                  <a:lnTo>
                    <a:pt x="126" y="3170"/>
                  </a:lnTo>
                  <a:lnTo>
                    <a:pt x="128" y="3172"/>
                  </a:lnTo>
                  <a:lnTo>
                    <a:pt x="128" y="3172"/>
                  </a:lnTo>
                  <a:lnTo>
                    <a:pt x="128" y="3176"/>
                  </a:lnTo>
                  <a:lnTo>
                    <a:pt x="128" y="3176"/>
                  </a:lnTo>
                  <a:lnTo>
                    <a:pt x="126" y="3176"/>
                  </a:lnTo>
                  <a:lnTo>
                    <a:pt x="126" y="3176"/>
                  </a:lnTo>
                  <a:lnTo>
                    <a:pt x="124" y="3178"/>
                  </a:lnTo>
                  <a:lnTo>
                    <a:pt x="124" y="3178"/>
                  </a:lnTo>
                  <a:lnTo>
                    <a:pt x="122" y="3182"/>
                  </a:lnTo>
                  <a:lnTo>
                    <a:pt x="122" y="3182"/>
                  </a:lnTo>
                  <a:lnTo>
                    <a:pt x="122" y="3184"/>
                  </a:lnTo>
                  <a:lnTo>
                    <a:pt x="122" y="3184"/>
                  </a:lnTo>
                  <a:lnTo>
                    <a:pt x="120" y="3184"/>
                  </a:lnTo>
                  <a:lnTo>
                    <a:pt x="120" y="3184"/>
                  </a:lnTo>
                  <a:lnTo>
                    <a:pt x="116" y="3188"/>
                  </a:lnTo>
                  <a:lnTo>
                    <a:pt x="116" y="3188"/>
                  </a:lnTo>
                  <a:lnTo>
                    <a:pt x="116" y="3196"/>
                  </a:lnTo>
                  <a:lnTo>
                    <a:pt x="116" y="3196"/>
                  </a:lnTo>
                  <a:lnTo>
                    <a:pt x="116" y="3200"/>
                  </a:lnTo>
                  <a:lnTo>
                    <a:pt x="116" y="3200"/>
                  </a:lnTo>
                  <a:lnTo>
                    <a:pt x="114" y="3202"/>
                  </a:lnTo>
                  <a:lnTo>
                    <a:pt x="114" y="3202"/>
                  </a:lnTo>
                  <a:lnTo>
                    <a:pt x="114" y="3206"/>
                  </a:lnTo>
                  <a:lnTo>
                    <a:pt x="114" y="3206"/>
                  </a:lnTo>
                  <a:lnTo>
                    <a:pt x="114" y="3208"/>
                  </a:lnTo>
                  <a:lnTo>
                    <a:pt x="114" y="3210"/>
                  </a:lnTo>
                  <a:lnTo>
                    <a:pt x="114" y="3210"/>
                  </a:lnTo>
                  <a:lnTo>
                    <a:pt x="114" y="3214"/>
                  </a:lnTo>
                  <a:lnTo>
                    <a:pt x="114" y="3214"/>
                  </a:lnTo>
                  <a:lnTo>
                    <a:pt x="116" y="3220"/>
                  </a:lnTo>
                  <a:lnTo>
                    <a:pt x="116" y="3220"/>
                  </a:lnTo>
                  <a:lnTo>
                    <a:pt x="116" y="3222"/>
                  </a:lnTo>
                  <a:lnTo>
                    <a:pt x="116" y="3222"/>
                  </a:lnTo>
                  <a:lnTo>
                    <a:pt x="116" y="3228"/>
                  </a:lnTo>
                  <a:lnTo>
                    <a:pt x="116" y="3228"/>
                  </a:lnTo>
                  <a:lnTo>
                    <a:pt x="114" y="3228"/>
                  </a:lnTo>
                  <a:lnTo>
                    <a:pt x="114" y="3228"/>
                  </a:lnTo>
                  <a:lnTo>
                    <a:pt x="114" y="3232"/>
                  </a:lnTo>
                  <a:lnTo>
                    <a:pt x="114" y="3232"/>
                  </a:lnTo>
                  <a:lnTo>
                    <a:pt x="114" y="3236"/>
                  </a:lnTo>
                  <a:lnTo>
                    <a:pt x="114" y="3236"/>
                  </a:lnTo>
                  <a:lnTo>
                    <a:pt x="114" y="3238"/>
                  </a:lnTo>
                  <a:lnTo>
                    <a:pt x="114" y="3238"/>
                  </a:lnTo>
                  <a:lnTo>
                    <a:pt x="112" y="3242"/>
                  </a:lnTo>
                  <a:lnTo>
                    <a:pt x="112" y="3242"/>
                  </a:lnTo>
                  <a:lnTo>
                    <a:pt x="112" y="3244"/>
                  </a:lnTo>
                  <a:lnTo>
                    <a:pt x="112" y="3244"/>
                  </a:lnTo>
                  <a:lnTo>
                    <a:pt x="110" y="3246"/>
                  </a:lnTo>
                  <a:lnTo>
                    <a:pt x="110" y="3246"/>
                  </a:lnTo>
                  <a:lnTo>
                    <a:pt x="108" y="3246"/>
                  </a:lnTo>
                  <a:lnTo>
                    <a:pt x="108" y="3246"/>
                  </a:lnTo>
                  <a:lnTo>
                    <a:pt x="106" y="3250"/>
                  </a:lnTo>
                  <a:lnTo>
                    <a:pt x="106" y="3252"/>
                  </a:lnTo>
                  <a:lnTo>
                    <a:pt x="106" y="3252"/>
                  </a:lnTo>
                  <a:lnTo>
                    <a:pt x="106" y="3254"/>
                  </a:lnTo>
                  <a:lnTo>
                    <a:pt x="106" y="3254"/>
                  </a:lnTo>
                  <a:lnTo>
                    <a:pt x="106" y="3256"/>
                  </a:lnTo>
                  <a:lnTo>
                    <a:pt x="106" y="3256"/>
                  </a:lnTo>
                  <a:lnTo>
                    <a:pt x="104" y="3260"/>
                  </a:lnTo>
                  <a:lnTo>
                    <a:pt x="104" y="3260"/>
                  </a:lnTo>
                  <a:lnTo>
                    <a:pt x="104" y="3262"/>
                  </a:lnTo>
                  <a:lnTo>
                    <a:pt x="104" y="3262"/>
                  </a:lnTo>
                  <a:lnTo>
                    <a:pt x="102" y="3264"/>
                  </a:lnTo>
                  <a:lnTo>
                    <a:pt x="102" y="3264"/>
                  </a:lnTo>
                  <a:lnTo>
                    <a:pt x="102" y="3268"/>
                  </a:lnTo>
                  <a:lnTo>
                    <a:pt x="102" y="3268"/>
                  </a:lnTo>
                  <a:lnTo>
                    <a:pt x="102" y="3270"/>
                  </a:lnTo>
                  <a:lnTo>
                    <a:pt x="102" y="3270"/>
                  </a:lnTo>
                  <a:lnTo>
                    <a:pt x="102" y="3274"/>
                  </a:lnTo>
                  <a:lnTo>
                    <a:pt x="102" y="3274"/>
                  </a:lnTo>
                  <a:lnTo>
                    <a:pt x="102" y="3276"/>
                  </a:lnTo>
                  <a:lnTo>
                    <a:pt x="102" y="3276"/>
                  </a:lnTo>
                  <a:lnTo>
                    <a:pt x="100" y="3278"/>
                  </a:lnTo>
                  <a:lnTo>
                    <a:pt x="100" y="3278"/>
                  </a:lnTo>
                  <a:lnTo>
                    <a:pt x="98" y="3280"/>
                  </a:lnTo>
                  <a:lnTo>
                    <a:pt x="98" y="3280"/>
                  </a:lnTo>
                  <a:lnTo>
                    <a:pt x="98" y="3282"/>
                  </a:lnTo>
                  <a:lnTo>
                    <a:pt x="98" y="3286"/>
                  </a:lnTo>
                  <a:lnTo>
                    <a:pt x="98" y="3286"/>
                  </a:lnTo>
                  <a:lnTo>
                    <a:pt x="98" y="3286"/>
                  </a:lnTo>
                  <a:lnTo>
                    <a:pt x="98" y="3288"/>
                  </a:lnTo>
                  <a:lnTo>
                    <a:pt x="98" y="3288"/>
                  </a:lnTo>
                  <a:lnTo>
                    <a:pt x="98" y="3292"/>
                  </a:lnTo>
                  <a:lnTo>
                    <a:pt x="98" y="3292"/>
                  </a:lnTo>
                  <a:lnTo>
                    <a:pt x="98" y="3296"/>
                  </a:lnTo>
                  <a:lnTo>
                    <a:pt x="98" y="3296"/>
                  </a:lnTo>
                  <a:lnTo>
                    <a:pt x="98" y="3298"/>
                  </a:lnTo>
                  <a:lnTo>
                    <a:pt x="98" y="3298"/>
                  </a:lnTo>
                  <a:lnTo>
                    <a:pt x="98" y="3300"/>
                  </a:lnTo>
                  <a:lnTo>
                    <a:pt x="98" y="3300"/>
                  </a:lnTo>
                  <a:lnTo>
                    <a:pt x="98" y="3302"/>
                  </a:lnTo>
                  <a:lnTo>
                    <a:pt x="98" y="3302"/>
                  </a:lnTo>
                  <a:lnTo>
                    <a:pt x="96" y="3304"/>
                  </a:lnTo>
                  <a:lnTo>
                    <a:pt x="96" y="3304"/>
                  </a:lnTo>
                  <a:lnTo>
                    <a:pt x="96" y="3308"/>
                  </a:lnTo>
                  <a:lnTo>
                    <a:pt x="96" y="3308"/>
                  </a:lnTo>
                  <a:lnTo>
                    <a:pt x="94" y="3312"/>
                  </a:lnTo>
                  <a:lnTo>
                    <a:pt x="94" y="3312"/>
                  </a:lnTo>
                  <a:lnTo>
                    <a:pt x="94" y="3316"/>
                  </a:lnTo>
                  <a:lnTo>
                    <a:pt x="94" y="3318"/>
                  </a:lnTo>
                  <a:lnTo>
                    <a:pt x="94" y="3318"/>
                  </a:lnTo>
                  <a:lnTo>
                    <a:pt x="92" y="3320"/>
                  </a:lnTo>
                  <a:lnTo>
                    <a:pt x="92" y="3320"/>
                  </a:lnTo>
                  <a:lnTo>
                    <a:pt x="90" y="3324"/>
                  </a:lnTo>
                  <a:lnTo>
                    <a:pt x="90" y="3324"/>
                  </a:lnTo>
                  <a:lnTo>
                    <a:pt x="90" y="3328"/>
                  </a:lnTo>
                  <a:lnTo>
                    <a:pt x="90" y="3328"/>
                  </a:lnTo>
                  <a:lnTo>
                    <a:pt x="90" y="3330"/>
                  </a:lnTo>
                  <a:lnTo>
                    <a:pt x="90" y="3330"/>
                  </a:lnTo>
                  <a:lnTo>
                    <a:pt x="90" y="3332"/>
                  </a:lnTo>
                  <a:lnTo>
                    <a:pt x="90" y="3332"/>
                  </a:lnTo>
                  <a:lnTo>
                    <a:pt x="90" y="3336"/>
                  </a:lnTo>
                  <a:lnTo>
                    <a:pt x="90" y="3336"/>
                  </a:lnTo>
                  <a:lnTo>
                    <a:pt x="90" y="3338"/>
                  </a:lnTo>
                  <a:lnTo>
                    <a:pt x="90" y="3338"/>
                  </a:lnTo>
                  <a:lnTo>
                    <a:pt x="88" y="3342"/>
                  </a:lnTo>
                  <a:lnTo>
                    <a:pt x="88" y="3342"/>
                  </a:lnTo>
                  <a:lnTo>
                    <a:pt x="90" y="3344"/>
                  </a:lnTo>
                  <a:lnTo>
                    <a:pt x="90" y="3344"/>
                  </a:lnTo>
                  <a:lnTo>
                    <a:pt x="90" y="3348"/>
                  </a:lnTo>
                  <a:lnTo>
                    <a:pt x="90" y="3348"/>
                  </a:lnTo>
                  <a:lnTo>
                    <a:pt x="90" y="3350"/>
                  </a:lnTo>
                  <a:lnTo>
                    <a:pt x="90" y="3350"/>
                  </a:lnTo>
                  <a:lnTo>
                    <a:pt x="90" y="3352"/>
                  </a:lnTo>
                  <a:lnTo>
                    <a:pt x="90" y="3352"/>
                  </a:lnTo>
                  <a:lnTo>
                    <a:pt x="88" y="3354"/>
                  </a:lnTo>
                  <a:lnTo>
                    <a:pt x="88" y="3354"/>
                  </a:lnTo>
                  <a:lnTo>
                    <a:pt x="88" y="3356"/>
                  </a:lnTo>
                  <a:lnTo>
                    <a:pt x="88" y="3356"/>
                  </a:lnTo>
                  <a:lnTo>
                    <a:pt x="88" y="3358"/>
                  </a:lnTo>
                  <a:lnTo>
                    <a:pt x="88" y="3358"/>
                  </a:lnTo>
                  <a:lnTo>
                    <a:pt x="86" y="3362"/>
                  </a:lnTo>
                  <a:lnTo>
                    <a:pt x="86" y="3362"/>
                  </a:lnTo>
                  <a:lnTo>
                    <a:pt x="84" y="3362"/>
                  </a:lnTo>
                  <a:lnTo>
                    <a:pt x="84" y="3362"/>
                  </a:lnTo>
                  <a:lnTo>
                    <a:pt x="82" y="3364"/>
                  </a:lnTo>
                  <a:lnTo>
                    <a:pt x="82" y="3364"/>
                  </a:lnTo>
                  <a:lnTo>
                    <a:pt x="80" y="3366"/>
                  </a:lnTo>
                  <a:lnTo>
                    <a:pt x="80" y="3370"/>
                  </a:lnTo>
                  <a:lnTo>
                    <a:pt x="80" y="3370"/>
                  </a:lnTo>
                  <a:lnTo>
                    <a:pt x="78" y="3376"/>
                  </a:lnTo>
                  <a:lnTo>
                    <a:pt x="78" y="3376"/>
                  </a:lnTo>
                  <a:lnTo>
                    <a:pt x="78" y="3380"/>
                  </a:lnTo>
                  <a:lnTo>
                    <a:pt x="78" y="3380"/>
                  </a:lnTo>
                  <a:lnTo>
                    <a:pt x="78" y="3382"/>
                  </a:lnTo>
                  <a:lnTo>
                    <a:pt x="78" y="3382"/>
                  </a:lnTo>
                  <a:lnTo>
                    <a:pt x="78" y="3384"/>
                  </a:lnTo>
                  <a:lnTo>
                    <a:pt x="78" y="3384"/>
                  </a:lnTo>
                  <a:lnTo>
                    <a:pt x="78" y="3388"/>
                  </a:lnTo>
                  <a:lnTo>
                    <a:pt x="78" y="3388"/>
                  </a:lnTo>
                  <a:lnTo>
                    <a:pt x="78" y="3390"/>
                  </a:lnTo>
                  <a:lnTo>
                    <a:pt x="78" y="3390"/>
                  </a:lnTo>
                  <a:lnTo>
                    <a:pt x="78" y="3392"/>
                  </a:lnTo>
                  <a:lnTo>
                    <a:pt x="78" y="3392"/>
                  </a:lnTo>
                  <a:lnTo>
                    <a:pt x="76" y="3396"/>
                  </a:lnTo>
                  <a:lnTo>
                    <a:pt x="76" y="3396"/>
                  </a:lnTo>
                  <a:lnTo>
                    <a:pt x="76" y="3398"/>
                  </a:lnTo>
                  <a:lnTo>
                    <a:pt x="76" y="3398"/>
                  </a:lnTo>
                  <a:lnTo>
                    <a:pt x="76" y="3400"/>
                  </a:lnTo>
                  <a:lnTo>
                    <a:pt x="76" y="3400"/>
                  </a:lnTo>
                  <a:lnTo>
                    <a:pt x="74" y="3404"/>
                  </a:lnTo>
                  <a:lnTo>
                    <a:pt x="74" y="3404"/>
                  </a:lnTo>
                  <a:lnTo>
                    <a:pt x="74" y="3408"/>
                  </a:lnTo>
                  <a:lnTo>
                    <a:pt x="74" y="3408"/>
                  </a:lnTo>
                  <a:lnTo>
                    <a:pt x="74" y="3414"/>
                  </a:lnTo>
                  <a:lnTo>
                    <a:pt x="74" y="3414"/>
                  </a:lnTo>
                  <a:lnTo>
                    <a:pt x="74" y="3418"/>
                  </a:lnTo>
                  <a:lnTo>
                    <a:pt x="74" y="3418"/>
                  </a:lnTo>
                  <a:lnTo>
                    <a:pt x="74" y="3420"/>
                  </a:lnTo>
                  <a:lnTo>
                    <a:pt x="74" y="3420"/>
                  </a:lnTo>
                  <a:lnTo>
                    <a:pt x="74" y="3422"/>
                  </a:lnTo>
                  <a:lnTo>
                    <a:pt x="74" y="3422"/>
                  </a:lnTo>
                  <a:lnTo>
                    <a:pt x="72" y="3426"/>
                  </a:lnTo>
                  <a:lnTo>
                    <a:pt x="72" y="3426"/>
                  </a:lnTo>
                  <a:lnTo>
                    <a:pt x="72" y="3428"/>
                  </a:lnTo>
                  <a:lnTo>
                    <a:pt x="72" y="3428"/>
                  </a:lnTo>
                  <a:lnTo>
                    <a:pt x="72" y="3430"/>
                  </a:lnTo>
                  <a:lnTo>
                    <a:pt x="72" y="3430"/>
                  </a:lnTo>
                  <a:lnTo>
                    <a:pt x="72" y="3430"/>
                  </a:lnTo>
                  <a:lnTo>
                    <a:pt x="72" y="3430"/>
                  </a:lnTo>
                  <a:lnTo>
                    <a:pt x="70" y="3436"/>
                  </a:lnTo>
                  <a:lnTo>
                    <a:pt x="70" y="3436"/>
                  </a:lnTo>
                  <a:lnTo>
                    <a:pt x="70" y="3440"/>
                  </a:lnTo>
                  <a:lnTo>
                    <a:pt x="70" y="3440"/>
                  </a:lnTo>
                  <a:lnTo>
                    <a:pt x="68" y="3442"/>
                  </a:lnTo>
                  <a:lnTo>
                    <a:pt x="68" y="3444"/>
                  </a:lnTo>
                  <a:lnTo>
                    <a:pt x="68" y="3444"/>
                  </a:lnTo>
                  <a:lnTo>
                    <a:pt x="68" y="3446"/>
                  </a:lnTo>
                  <a:lnTo>
                    <a:pt x="68" y="3446"/>
                  </a:lnTo>
                  <a:lnTo>
                    <a:pt x="68" y="3450"/>
                  </a:lnTo>
                  <a:lnTo>
                    <a:pt x="68" y="3450"/>
                  </a:lnTo>
                  <a:lnTo>
                    <a:pt x="68" y="3452"/>
                  </a:lnTo>
                  <a:lnTo>
                    <a:pt x="68" y="3452"/>
                  </a:lnTo>
                  <a:lnTo>
                    <a:pt x="68" y="3454"/>
                  </a:lnTo>
                  <a:lnTo>
                    <a:pt x="68" y="3454"/>
                  </a:lnTo>
                  <a:lnTo>
                    <a:pt x="66" y="3458"/>
                  </a:lnTo>
                  <a:lnTo>
                    <a:pt x="66" y="3458"/>
                  </a:lnTo>
                  <a:lnTo>
                    <a:pt x="66" y="3460"/>
                  </a:lnTo>
                  <a:lnTo>
                    <a:pt x="66" y="3460"/>
                  </a:lnTo>
                  <a:lnTo>
                    <a:pt x="66" y="3464"/>
                  </a:lnTo>
                  <a:lnTo>
                    <a:pt x="66" y="3464"/>
                  </a:lnTo>
                  <a:lnTo>
                    <a:pt x="66" y="3468"/>
                  </a:lnTo>
                  <a:lnTo>
                    <a:pt x="66" y="3470"/>
                  </a:lnTo>
                  <a:lnTo>
                    <a:pt x="66" y="3470"/>
                  </a:lnTo>
                  <a:lnTo>
                    <a:pt x="66" y="3474"/>
                  </a:lnTo>
                  <a:lnTo>
                    <a:pt x="66" y="3474"/>
                  </a:lnTo>
                  <a:lnTo>
                    <a:pt x="66" y="3478"/>
                  </a:lnTo>
                  <a:lnTo>
                    <a:pt x="66" y="3478"/>
                  </a:lnTo>
                  <a:lnTo>
                    <a:pt x="66" y="3480"/>
                  </a:lnTo>
                  <a:lnTo>
                    <a:pt x="66" y="3480"/>
                  </a:lnTo>
                  <a:lnTo>
                    <a:pt x="60" y="3488"/>
                  </a:lnTo>
                  <a:lnTo>
                    <a:pt x="60" y="3488"/>
                  </a:lnTo>
                  <a:lnTo>
                    <a:pt x="60" y="3490"/>
                  </a:lnTo>
                  <a:lnTo>
                    <a:pt x="60" y="3490"/>
                  </a:lnTo>
                  <a:lnTo>
                    <a:pt x="58" y="3496"/>
                  </a:lnTo>
                  <a:lnTo>
                    <a:pt x="58" y="3496"/>
                  </a:lnTo>
                  <a:lnTo>
                    <a:pt x="58" y="3498"/>
                  </a:lnTo>
                  <a:lnTo>
                    <a:pt x="58" y="3498"/>
                  </a:lnTo>
                  <a:lnTo>
                    <a:pt x="58" y="3502"/>
                  </a:lnTo>
                  <a:lnTo>
                    <a:pt x="58" y="3502"/>
                  </a:lnTo>
                  <a:lnTo>
                    <a:pt x="58" y="3508"/>
                  </a:lnTo>
                  <a:lnTo>
                    <a:pt x="58" y="3508"/>
                  </a:lnTo>
                  <a:lnTo>
                    <a:pt x="58" y="3510"/>
                  </a:lnTo>
                  <a:lnTo>
                    <a:pt x="58" y="3510"/>
                  </a:lnTo>
                  <a:lnTo>
                    <a:pt x="56" y="3514"/>
                  </a:lnTo>
                  <a:lnTo>
                    <a:pt x="56" y="3514"/>
                  </a:lnTo>
                  <a:lnTo>
                    <a:pt x="56" y="3516"/>
                  </a:lnTo>
                  <a:lnTo>
                    <a:pt x="56" y="3516"/>
                  </a:lnTo>
                  <a:lnTo>
                    <a:pt x="56" y="3520"/>
                  </a:lnTo>
                  <a:lnTo>
                    <a:pt x="56" y="3520"/>
                  </a:lnTo>
                  <a:lnTo>
                    <a:pt x="54" y="3522"/>
                  </a:lnTo>
                  <a:lnTo>
                    <a:pt x="54" y="3522"/>
                  </a:lnTo>
                  <a:lnTo>
                    <a:pt x="54" y="3524"/>
                  </a:lnTo>
                  <a:lnTo>
                    <a:pt x="54" y="3524"/>
                  </a:lnTo>
                  <a:lnTo>
                    <a:pt x="52" y="3532"/>
                  </a:lnTo>
                  <a:lnTo>
                    <a:pt x="52" y="3532"/>
                  </a:lnTo>
                  <a:lnTo>
                    <a:pt x="50" y="3536"/>
                  </a:lnTo>
                  <a:lnTo>
                    <a:pt x="50" y="3536"/>
                  </a:lnTo>
                  <a:lnTo>
                    <a:pt x="50" y="3538"/>
                  </a:lnTo>
                  <a:lnTo>
                    <a:pt x="50" y="3538"/>
                  </a:lnTo>
                  <a:lnTo>
                    <a:pt x="48" y="3540"/>
                  </a:lnTo>
                  <a:lnTo>
                    <a:pt x="48" y="3540"/>
                  </a:lnTo>
                  <a:lnTo>
                    <a:pt x="48" y="3544"/>
                  </a:lnTo>
                  <a:lnTo>
                    <a:pt x="48" y="3544"/>
                  </a:lnTo>
                  <a:lnTo>
                    <a:pt x="48" y="3546"/>
                  </a:lnTo>
                  <a:lnTo>
                    <a:pt x="46" y="3548"/>
                  </a:lnTo>
                  <a:lnTo>
                    <a:pt x="46" y="3548"/>
                  </a:lnTo>
                  <a:lnTo>
                    <a:pt x="44" y="3558"/>
                  </a:lnTo>
                  <a:lnTo>
                    <a:pt x="44" y="3558"/>
                  </a:lnTo>
                  <a:lnTo>
                    <a:pt x="44" y="3562"/>
                  </a:lnTo>
                  <a:lnTo>
                    <a:pt x="44" y="3562"/>
                  </a:lnTo>
                  <a:lnTo>
                    <a:pt x="46" y="3566"/>
                  </a:lnTo>
                  <a:lnTo>
                    <a:pt x="46" y="3566"/>
                  </a:lnTo>
                  <a:lnTo>
                    <a:pt x="44" y="3572"/>
                  </a:lnTo>
                  <a:lnTo>
                    <a:pt x="44" y="3572"/>
                  </a:lnTo>
                  <a:lnTo>
                    <a:pt x="44" y="3574"/>
                  </a:lnTo>
                  <a:lnTo>
                    <a:pt x="44" y="3574"/>
                  </a:lnTo>
                  <a:lnTo>
                    <a:pt x="44" y="3576"/>
                  </a:lnTo>
                  <a:lnTo>
                    <a:pt x="44" y="3576"/>
                  </a:lnTo>
                  <a:lnTo>
                    <a:pt x="42" y="3580"/>
                  </a:lnTo>
                  <a:lnTo>
                    <a:pt x="42" y="3580"/>
                  </a:lnTo>
                  <a:lnTo>
                    <a:pt x="42" y="3580"/>
                  </a:lnTo>
                  <a:lnTo>
                    <a:pt x="40" y="3584"/>
                  </a:lnTo>
                  <a:lnTo>
                    <a:pt x="40" y="3584"/>
                  </a:lnTo>
                  <a:lnTo>
                    <a:pt x="36" y="3588"/>
                  </a:lnTo>
                  <a:lnTo>
                    <a:pt x="34" y="3592"/>
                  </a:lnTo>
                  <a:lnTo>
                    <a:pt x="34" y="3592"/>
                  </a:lnTo>
                  <a:lnTo>
                    <a:pt x="36" y="3596"/>
                  </a:lnTo>
                  <a:lnTo>
                    <a:pt x="36" y="3596"/>
                  </a:lnTo>
                  <a:lnTo>
                    <a:pt x="36" y="3598"/>
                  </a:lnTo>
                  <a:lnTo>
                    <a:pt x="36" y="3598"/>
                  </a:lnTo>
                  <a:lnTo>
                    <a:pt x="36" y="3600"/>
                  </a:lnTo>
                  <a:lnTo>
                    <a:pt x="36" y="3600"/>
                  </a:lnTo>
                  <a:lnTo>
                    <a:pt x="36" y="3604"/>
                  </a:lnTo>
                  <a:lnTo>
                    <a:pt x="36" y="3604"/>
                  </a:lnTo>
                  <a:lnTo>
                    <a:pt x="34" y="3608"/>
                  </a:lnTo>
                  <a:lnTo>
                    <a:pt x="34" y="3608"/>
                  </a:lnTo>
                  <a:lnTo>
                    <a:pt x="34" y="3610"/>
                  </a:lnTo>
                  <a:lnTo>
                    <a:pt x="34" y="3610"/>
                  </a:lnTo>
                  <a:lnTo>
                    <a:pt x="34" y="3614"/>
                  </a:lnTo>
                  <a:lnTo>
                    <a:pt x="34" y="3614"/>
                  </a:lnTo>
                  <a:lnTo>
                    <a:pt x="30" y="3620"/>
                  </a:lnTo>
                  <a:lnTo>
                    <a:pt x="30" y="3620"/>
                  </a:lnTo>
                  <a:lnTo>
                    <a:pt x="30" y="3624"/>
                  </a:lnTo>
                  <a:lnTo>
                    <a:pt x="30" y="3624"/>
                  </a:lnTo>
                  <a:lnTo>
                    <a:pt x="30" y="3626"/>
                  </a:lnTo>
                  <a:lnTo>
                    <a:pt x="30" y="3626"/>
                  </a:lnTo>
                  <a:lnTo>
                    <a:pt x="30" y="3630"/>
                  </a:lnTo>
                  <a:lnTo>
                    <a:pt x="30" y="3630"/>
                  </a:lnTo>
                  <a:lnTo>
                    <a:pt x="30" y="3634"/>
                  </a:lnTo>
                  <a:lnTo>
                    <a:pt x="30" y="3634"/>
                  </a:lnTo>
                  <a:lnTo>
                    <a:pt x="30" y="3636"/>
                  </a:lnTo>
                  <a:lnTo>
                    <a:pt x="30" y="3636"/>
                  </a:lnTo>
                  <a:lnTo>
                    <a:pt x="28" y="3640"/>
                  </a:lnTo>
                  <a:lnTo>
                    <a:pt x="28" y="3640"/>
                  </a:lnTo>
                  <a:lnTo>
                    <a:pt x="28" y="3644"/>
                  </a:lnTo>
                  <a:lnTo>
                    <a:pt x="28" y="3644"/>
                  </a:lnTo>
                  <a:lnTo>
                    <a:pt x="28" y="3646"/>
                  </a:lnTo>
                  <a:lnTo>
                    <a:pt x="28" y="3646"/>
                  </a:lnTo>
                  <a:lnTo>
                    <a:pt x="26" y="3650"/>
                  </a:lnTo>
                  <a:lnTo>
                    <a:pt x="26" y="3650"/>
                  </a:lnTo>
                  <a:lnTo>
                    <a:pt x="26" y="3652"/>
                  </a:lnTo>
                  <a:lnTo>
                    <a:pt x="26" y="3652"/>
                  </a:lnTo>
                  <a:lnTo>
                    <a:pt x="24" y="3656"/>
                  </a:lnTo>
                  <a:lnTo>
                    <a:pt x="24" y="3656"/>
                  </a:lnTo>
                  <a:lnTo>
                    <a:pt x="22" y="3658"/>
                  </a:lnTo>
                  <a:lnTo>
                    <a:pt x="22" y="3658"/>
                  </a:lnTo>
                  <a:lnTo>
                    <a:pt x="20" y="3666"/>
                  </a:lnTo>
                  <a:lnTo>
                    <a:pt x="20" y="3666"/>
                  </a:lnTo>
                  <a:lnTo>
                    <a:pt x="20" y="3668"/>
                  </a:lnTo>
                  <a:lnTo>
                    <a:pt x="20" y="3668"/>
                  </a:lnTo>
                  <a:lnTo>
                    <a:pt x="20" y="3672"/>
                  </a:lnTo>
                  <a:lnTo>
                    <a:pt x="20" y="3672"/>
                  </a:lnTo>
                  <a:lnTo>
                    <a:pt x="20" y="3674"/>
                  </a:lnTo>
                  <a:lnTo>
                    <a:pt x="20" y="3674"/>
                  </a:lnTo>
                  <a:lnTo>
                    <a:pt x="20" y="3676"/>
                  </a:lnTo>
                  <a:lnTo>
                    <a:pt x="20" y="3676"/>
                  </a:lnTo>
                  <a:lnTo>
                    <a:pt x="18" y="3680"/>
                  </a:lnTo>
                  <a:lnTo>
                    <a:pt x="18" y="3686"/>
                  </a:lnTo>
                  <a:lnTo>
                    <a:pt x="18" y="3686"/>
                  </a:lnTo>
                  <a:lnTo>
                    <a:pt x="18" y="3690"/>
                  </a:lnTo>
                  <a:lnTo>
                    <a:pt x="18" y="3690"/>
                  </a:lnTo>
                  <a:lnTo>
                    <a:pt x="20" y="3692"/>
                  </a:lnTo>
                  <a:lnTo>
                    <a:pt x="20" y="3692"/>
                  </a:lnTo>
                  <a:lnTo>
                    <a:pt x="18" y="3694"/>
                  </a:lnTo>
                  <a:lnTo>
                    <a:pt x="18" y="3694"/>
                  </a:lnTo>
                  <a:lnTo>
                    <a:pt x="18" y="3698"/>
                  </a:lnTo>
                  <a:lnTo>
                    <a:pt x="18" y="3698"/>
                  </a:lnTo>
                  <a:lnTo>
                    <a:pt x="18" y="3700"/>
                  </a:lnTo>
                  <a:lnTo>
                    <a:pt x="18" y="3700"/>
                  </a:lnTo>
                  <a:lnTo>
                    <a:pt x="16" y="3704"/>
                  </a:lnTo>
                  <a:lnTo>
                    <a:pt x="16" y="3704"/>
                  </a:lnTo>
                  <a:lnTo>
                    <a:pt x="16" y="3708"/>
                  </a:lnTo>
                  <a:lnTo>
                    <a:pt x="16" y="3710"/>
                  </a:lnTo>
                  <a:lnTo>
                    <a:pt x="16" y="3710"/>
                  </a:lnTo>
                  <a:lnTo>
                    <a:pt x="16" y="3712"/>
                  </a:lnTo>
                  <a:lnTo>
                    <a:pt x="16" y="3712"/>
                  </a:lnTo>
                  <a:lnTo>
                    <a:pt x="16" y="3716"/>
                  </a:lnTo>
                  <a:lnTo>
                    <a:pt x="16" y="3716"/>
                  </a:lnTo>
                  <a:lnTo>
                    <a:pt x="16" y="3720"/>
                  </a:lnTo>
                  <a:lnTo>
                    <a:pt x="16" y="3720"/>
                  </a:lnTo>
                  <a:lnTo>
                    <a:pt x="16" y="3722"/>
                  </a:lnTo>
                  <a:lnTo>
                    <a:pt x="16" y="3722"/>
                  </a:lnTo>
                  <a:lnTo>
                    <a:pt x="14" y="3726"/>
                  </a:lnTo>
                  <a:lnTo>
                    <a:pt x="14" y="3726"/>
                  </a:lnTo>
                  <a:lnTo>
                    <a:pt x="12" y="3728"/>
                  </a:lnTo>
                  <a:lnTo>
                    <a:pt x="12" y="3728"/>
                  </a:lnTo>
                  <a:lnTo>
                    <a:pt x="10" y="3730"/>
                  </a:lnTo>
                  <a:lnTo>
                    <a:pt x="10" y="3730"/>
                  </a:lnTo>
                  <a:lnTo>
                    <a:pt x="10" y="3734"/>
                  </a:lnTo>
                  <a:lnTo>
                    <a:pt x="10" y="3734"/>
                  </a:lnTo>
                  <a:lnTo>
                    <a:pt x="8" y="3736"/>
                  </a:lnTo>
                  <a:lnTo>
                    <a:pt x="8" y="3736"/>
                  </a:lnTo>
                  <a:lnTo>
                    <a:pt x="8" y="3740"/>
                  </a:lnTo>
                  <a:lnTo>
                    <a:pt x="8" y="3740"/>
                  </a:lnTo>
                  <a:lnTo>
                    <a:pt x="8" y="3742"/>
                  </a:lnTo>
                  <a:lnTo>
                    <a:pt x="8" y="3742"/>
                  </a:lnTo>
                  <a:lnTo>
                    <a:pt x="8" y="3744"/>
                  </a:lnTo>
                  <a:lnTo>
                    <a:pt x="8" y="3744"/>
                  </a:lnTo>
                  <a:lnTo>
                    <a:pt x="6" y="3748"/>
                  </a:lnTo>
                  <a:lnTo>
                    <a:pt x="6" y="3748"/>
                  </a:lnTo>
                  <a:lnTo>
                    <a:pt x="6" y="3750"/>
                  </a:lnTo>
                  <a:lnTo>
                    <a:pt x="6" y="3750"/>
                  </a:lnTo>
                  <a:lnTo>
                    <a:pt x="6" y="3752"/>
                  </a:lnTo>
                  <a:lnTo>
                    <a:pt x="6" y="3752"/>
                  </a:lnTo>
                  <a:lnTo>
                    <a:pt x="6" y="3756"/>
                  </a:lnTo>
                  <a:lnTo>
                    <a:pt x="6" y="3756"/>
                  </a:lnTo>
                  <a:lnTo>
                    <a:pt x="8" y="3758"/>
                  </a:lnTo>
                  <a:lnTo>
                    <a:pt x="8" y="3758"/>
                  </a:lnTo>
                  <a:lnTo>
                    <a:pt x="6" y="3758"/>
                  </a:lnTo>
                  <a:lnTo>
                    <a:pt x="6" y="3758"/>
                  </a:lnTo>
                  <a:lnTo>
                    <a:pt x="4" y="3762"/>
                  </a:lnTo>
                  <a:lnTo>
                    <a:pt x="4" y="3762"/>
                  </a:lnTo>
                  <a:lnTo>
                    <a:pt x="2" y="3766"/>
                  </a:lnTo>
                  <a:lnTo>
                    <a:pt x="2" y="3766"/>
                  </a:lnTo>
                  <a:lnTo>
                    <a:pt x="2" y="3768"/>
                  </a:lnTo>
                  <a:lnTo>
                    <a:pt x="2" y="3768"/>
                  </a:lnTo>
                  <a:lnTo>
                    <a:pt x="2" y="3772"/>
                  </a:lnTo>
                  <a:lnTo>
                    <a:pt x="0" y="3774"/>
                  </a:lnTo>
                  <a:lnTo>
                    <a:pt x="0" y="3774"/>
                  </a:lnTo>
                  <a:lnTo>
                    <a:pt x="0" y="3778"/>
                  </a:lnTo>
                  <a:lnTo>
                    <a:pt x="0" y="3778"/>
                  </a:lnTo>
                  <a:lnTo>
                    <a:pt x="0" y="3780"/>
                  </a:lnTo>
                  <a:lnTo>
                    <a:pt x="0" y="3780"/>
                  </a:lnTo>
                  <a:lnTo>
                    <a:pt x="2" y="3786"/>
                  </a:lnTo>
                  <a:lnTo>
                    <a:pt x="2" y="3786"/>
                  </a:lnTo>
                  <a:lnTo>
                    <a:pt x="2" y="3788"/>
                  </a:lnTo>
                  <a:lnTo>
                    <a:pt x="4" y="3792"/>
                  </a:lnTo>
                  <a:lnTo>
                    <a:pt x="4" y="3792"/>
                  </a:lnTo>
                  <a:lnTo>
                    <a:pt x="10" y="3794"/>
                  </a:lnTo>
                  <a:lnTo>
                    <a:pt x="10" y="3794"/>
                  </a:lnTo>
                  <a:lnTo>
                    <a:pt x="12" y="3794"/>
                  </a:lnTo>
                  <a:lnTo>
                    <a:pt x="12" y="3794"/>
                  </a:lnTo>
                  <a:lnTo>
                    <a:pt x="18" y="3796"/>
                  </a:lnTo>
                  <a:lnTo>
                    <a:pt x="18" y="3796"/>
                  </a:lnTo>
                  <a:lnTo>
                    <a:pt x="20" y="3794"/>
                  </a:lnTo>
                  <a:lnTo>
                    <a:pt x="20" y="3794"/>
                  </a:lnTo>
                  <a:lnTo>
                    <a:pt x="24" y="3794"/>
                  </a:lnTo>
                  <a:lnTo>
                    <a:pt x="24" y="3794"/>
                  </a:lnTo>
                  <a:lnTo>
                    <a:pt x="30" y="3796"/>
                  </a:lnTo>
                  <a:lnTo>
                    <a:pt x="30" y="3796"/>
                  </a:lnTo>
                  <a:lnTo>
                    <a:pt x="32" y="3794"/>
                  </a:lnTo>
                  <a:lnTo>
                    <a:pt x="32" y="3794"/>
                  </a:lnTo>
                  <a:lnTo>
                    <a:pt x="34" y="3794"/>
                  </a:lnTo>
                  <a:lnTo>
                    <a:pt x="38" y="3794"/>
                  </a:lnTo>
                  <a:lnTo>
                    <a:pt x="38" y="3794"/>
                  </a:lnTo>
                  <a:lnTo>
                    <a:pt x="40" y="3794"/>
                  </a:lnTo>
                  <a:lnTo>
                    <a:pt x="40" y="3794"/>
                  </a:lnTo>
                  <a:lnTo>
                    <a:pt x="44" y="3794"/>
                  </a:lnTo>
                  <a:lnTo>
                    <a:pt x="44" y="3794"/>
                  </a:lnTo>
                  <a:lnTo>
                    <a:pt x="46" y="3792"/>
                  </a:lnTo>
                  <a:lnTo>
                    <a:pt x="54" y="3792"/>
                  </a:lnTo>
                  <a:lnTo>
                    <a:pt x="54" y="3792"/>
                  </a:lnTo>
                  <a:lnTo>
                    <a:pt x="56" y="3792"/>
                  </a:lnTo>
                  <a:lnTo>
                    <a:pt x="56" y="3792"/>
                  </a:lnTo>
                  <a:lnTo>
                    <a:pt x="58" y="3792"/>
                  </a:lnTo>
                  <a:lnTo>
                    <a:pt x="58" y="3792"/>
                  </a:lnTo>
                  <a:lnTo>
                    <a:pt x="58" y="3792"/>
                  </a:lnTo>
                  <a:lnTo>
                    <a:pt x="64" y="3792"/>
                  </a:lnTo>
                  <a:lnTo>
                    <a:pt x="64" y="3792"/>
                  </a:lnTo>
                  <a:lnTo>
                    <a:pt x="68" y="3790"/>
                  </a:lnTo>
                  <a:lnTo>
                    <a:pt x="70" y="3790"/>
                  </a:lnTo>
                  <a:lnTo>
                    <a:pt x="70" y="3790"/>
                  </a:lnTo>
                  <a:lnTo>
                    <a:pt x="76" y="3790"/>
                  </a:lnTo>
                  <a:lnTo>
                    <a:pt x="76" y="3790"/>
                  </a:lnTo>
                  <a:lnTo>
                    <a:pt x="78" y="3790"/>
                  </a:lnTo>
                  <a:lnTo>
                    <a:pt x="78" y="3790"/>
                  </a:lnTo>
                  <a:lnTo>
                    <a:pt x="82" y="3790"/>
                  </a:lnTo>
                  <a:lnTo>
                    <a:pt x="82" y="3790"/>
                  </a:lnTo>
                  <a:lnTo>
                    <a:pt x="84" y="3790"/>
                  </a:lnTo>
                  <a:lnTo>
                    <a:pt x="84" y="3790"/>
                  </a:lnTo>
                  <a:lnTo>
                    <a:pt x="84" y="3790"/>
                  </a:lnTo>
                  <a:lnTo>
                    <a:pt x="90" y="3790"/>
                  </a:lnTo>
                  <a:lnTo>
                    <a:pt x="90" y="3790"/>
                  </a:lnTo>
                  <a:lnTo>
                    <a:pt x="92" y="3788"/>
                  </a:lnTo>
                  <a:lnTo>
                    <a:pt x="92" y="3788"/>
                  </a:lnTo>
                  <a:lnTo>
                    <a:pt x="98" y="3790"/>
                  </a:lnTo>
                  <a:lnTo>
                    <a:pt x="100" y="3790"/>
                  </a:lnTo>
                  <a:lnTo>
                    <a:pt x="100" y="3790"/>
                  </a:lnTo>
                  <a:lnTo>
                    <a:pt x="104" y="3790"/>
                  </a:lnTo>
                  <a:lnTo>
                    <a:pt x="104" y="3790"/>
                  </a:lnTo>
                  <a:lnTo>
                    <a:pt x="108" y="3788"/>
                  </a:lnTo>
                  <a:lnTo>
                    <a:pt x="108" y="3788"/>
                  </a:lnTo>
                  <a:lnTo>
                    <a:pt x="112" y="3788"/>
                  </a:lnTo>
                  <a:lnTo>
                    <a:pt x="112" y="3788"/>
                  </a:lnTo>
                  <a:lnTo>
                    <a:pt x="116" y="3788"/>
                  </a:lnTo>
                  <a:lnTo>
                    <a:pt x="116" y="3788"/>
                  </a:lnTo>
                  <a:lnTo>
                    <a:pt x="118" y="3788"/>
                  </a:lnTo>
                  <a:lnTo>
                    <a:pt x="118" y="3788"/>
                  </a:lnTo>
                  <a:lnTo>
                    <a:pt x="120" y="3788"/>
                  </a:lnTo>
                  <a:lnTo>
                    <a:pt x="120" y="3788"/>
                  </a:lnTo>
                  <a:lnTo>
                    <a:pt x="124" y="3786"/>
                  </a:lnTo>
                  <a:lnTo>
                    <a:pt x="124" y="3786"/>
                  </a:lnTo>
                  <a:lnTo>
                    <a:pt x="126" y="3786"/>
                  </a:lnTo>
                  <a:lnTo>
                    <a:pt x="126" y="3786"/>
                  </a:lnTo>
                  <a:lnTo>
                    <a:pt x="130" y="3786"/>
                  </a:lnTo>
                  <a:lnTo>
                    <a:pt x="132" y="3788"/>
                  </a:lnTo>
                  <a:lnTo>
                    <a:pt x="132" y="3788"/>
                  </a:lnTo>
                  <a:lnTo>
                    <a:pt x="132" y="3788"/>
                  </a:lnTo>
                  <a:lnTo>
                    <a:pt x="136" y="3786"/>
                  </a:lnTo>
                  <a:lnTo>
                    <a:pt x="136" y="3786"/>
                  </a:lnTo>
                  <a:lnTo>
                    <a:pt x="138" y="3784"/>
                  </a:lnTo>
                  <a:lnTo>
                    <a:pt x="138" y="3784"/>
                  </a:lnTo>
                  <a:lnTo>
                    <a:pt x="138" y="3784"/>
                  </a:lnTo>
                  <a:lnTo>
                    <a:pt x="138" y="3784"/>
                  </a:lnTo>
                  <a:lnTo>
                    <a:pt x="142" y="3784"/>
                  </a:lnTo>
                  <a:lnTo>
                    <a:pt x="142" y="3784"/>
                  </a:lnTo>
                  <a:lnTo>
                    <a:pt x="144" y="3784"/>
                  </a:lnTo>
                  <a:lnTo>
                    <a:pt x="144" y="3784"/>
                  </a:lnTo>
                  <a:lnTo>
                    <a:pt x="148" y="3786"/>
                  </a:lnTo>
                  <a:lnTo>
                    <a:pt x="148" y="3786"/>
                  </a:lnTo>
                  <a:lnTo>
                    <a:pt x="156" y="3784"/>
                  </a:lnTo>
                  <a:lnTo>
                    <a:pt x="156" y="3784"/>
                  </a:lnTo>
                  <a:lnTo>
                    <a:pt x="158" y="3784"/>
                  </a:lnTo>
                  <a:lnTo>
                    <a:pt x="158" y="3784"/>
                  </a:lnTo>
                  <a:lnTo>
                    <a:pt x="162" y="3784"/>
                  </a:lnTo>
                  <a:lnTo>
                    <a:pt x="162" y="3784"/>
                  </a:lnTo>
                  <a:lnTo>
                    <a:pt x="164" y="3784"/>
                  </a:lnTo>
                  <a:lnTo>
                    <a:pt x="164" y="3784"/>
                  </a:lnTo>
                  <a:lnTo>
                    <a:pt x="166" y="3784"/>
                  </a:lnTo>
                  <a:lnTo>
                    <a:pt x="166" y="3784"/>
                  </a:lnTo>
                  <a:lnTo>
                    <a:pt x="176" y="3786"/>
                  </a:lnTo>
                  <a:lnTo>
                    <a:pt x="176" y="3786"/>
                  </a:lnTo>
                  <a:lnTo>
                    <a:pt x="176" y="3786"/>
                  </a:lnTo>
                  <a:lnTo>
                    <a:pt x="180" y="3784"/>
                  </a:lnTo>
                  <a:lnTo>
                    <a:pt x="180" y="3784"/>
                  </a:lnTo>
                  <a:lnTo>
                    <a:pt x="180" y="3784"/>
                  </a:lnTo>
                  <a:lnTo>
                    <a:pt x="180" y="3784"/>
                  </a:lnTo>
                  <a:lnTo>
                    <a:pt x="186" y="3786"/>
                  </a:lnTo>
                  <a:lnTo>
                    <a:pt x="188" y="3786"/>
                  </a:lnTo>
                  <a:lnTo>
                    <a:pt x="188" y="3786"/>
                  </a:lnTo>
                  <a:lnTo>
                    <a:pt x="190" y="3786"/>
                  </a:lnTo>
                  <a:lnTo>
                    <a:pt x="190" y="3786"/>
                  </a:lnTo>
                  <a:lnTo>
                    <a:pt x="192" y="3784"/>
                  </a:lnTo>
                  <a:lnTo>
                    <a:pt x="192" y="3784"/>
                  </a:lnTo>
                  <a:lnTo>
                    <a:pt x="192" y="3784"/>
                  </a:lnTo>
                  <a:lnTo>
                    <a:pt x="192" y="3784"/>
                  </a:lnTo>
                  <a:lnTo>
                    <a:pt x="198" y="3784"/>
                  </a:lnTo>
                  <a:lnTo>
                    <a:pt x="198" y="3784"/>
                  </a:lnTo>
                  <a:lnTo>
                    <a:pt x="200" y="3784"/>
                  </a:lnTo>
                  <a:lnTo>
                    <a:pt x="200" y="3784"/>
                  </a:lnTo>
                  <a:lnTo>
                    <a:pt x="202" y="3784"/>
                  </a:lnTo>
                  <a:lnTo>
                    <a:pt x="202" y="3784"/>
                  </a:lnTo>
                  <a:lnTo>
                    <a:pt x="206" y="3784"/>
                  </a:lnTo>
                  <a:lnTo>
                    <a:pt x="206" y="3784"/>
                  </a:lnTo>
                  <a:lnTo>
                    <a:pt x="208" y="3784"/>
                  </a:lnTo>
                  <a:lnTo>
                    <a:pt x="208" y="3784"/>
                  </a:lnTo>
                  <a:lnTo>
                    <a:pt x="210" y="3784"/>
                  </a:lnTo>
                  <a:lnTo>
                    <a:pt x="210" y="3784"/>
                  </a:lnTo>
                  <a:lnTo>
                    <a:pt x="212" y="3784"/>
                  </a:lnTo>
                  <a:lnTo>
                    <a:pt x="212" y="3784"/>
                  </a:lnTo>
                  <a:lnTo>
                    <a:pt x="218" y="3784"/>
                  </a:lnTo>
                  <a:lnTo>
                    <a:pt x="218" y="3784"/>
                  </a:lnTo>
                  <a:lnTo>
                    <a:pt x="222" y="3784"/>
                  </a:lnTo>
                  <a:lnTo>
                    <a:pt x="222" y="3784"/>
                  </a:lnTo>
                  <a:lnTo>
                    <a:pt x="224" y="3782"/>
                  </a:lnTo>
                  <a:lnTo>
                    <a:pt x="224" y="3782"/>
                  </a:lnTo>
                  <a:lnTo>
                    <a:pt x="224" y="3782"/>
                  </a:lnTo>
                  <a:lnTo>
                    <a:pt x="226" y="3782"/>
                  </a:lnTo>
                  <a:lnTo>
                    <a:pt x="226" y="3782"/>
                  </a:lnTo>
                  <a:lnTo>
                    <a:pt x="230" y="3782"/>
                  </a:lnTo>
                  <a:lnTo>
                    <a:pt x="230" y="3782"/>
                  </a:lnTo>
                  <a:lnTo>
                    <a:pt x="230" y="3782"/>
                  </a:lnTo>
                  <a:lnTo>
                    <a:pt x="234" y="3782"/>
                  </a:lnTo>
                  <a:lnTo>
                    <a:pt x="234" y="3782"/>
                  </a:lnTo>
                  <a:lnTo>
                    <a:pt x="236" y="3782"/>
                  </a:lnTo>
                  <a:lnTo>
                    <a:pt x="236" y="3782"/>
                  </a:lnTo>
                  <a:lnTo>
                    <a:pt x="240" y="3782"/>
                  </a:lnTo>
                  <a:lnTo>
                    <a:pt x="240" y="3782"/>
                  </a:lnTo>
                  <a:lnTo>
                    <a:pt x="246" y="3780"/>
                  </a:lnTo>
                  <a:lnTo>
                    <a:pt x="246" y="3780"/>
                  </a:lnTo>
                  <a:lnTo>
                    <a:pt x="248" y="3780"/>
                  </a:lnTo>
                  <a:lnTo>
                    <a:pt x="248" y="3780"/>
                  </a:lnTo>
                  <a:lnTo>
                    <a:pt x="250" y="3780"/>
                  </a:lnTo>
                  <a:lnTo>
                    <a:pt x="250" y="3780"/>
                  </a:lnTo>
                  <a:lnTo>
                    <a:pt x="252" y="3780"/>
                  </a:lnTo>
                  <a:lnTo>
                    <a:pt x="252" y="3780"/>
                  </a:lnTo>
                  <a:lnTo>
                    <a:pt x="254" y="3780"/>
                  </a:lnTo>
                  <a:lnTo>
                    <a:pt x="254" y="3780"/>
                  </a:lnTo>
                  <a:lnTo>
                    <a:pt x="258" y="3780"/>
                  </a:lnTo>
                  <a:lnTo>
                    <a:pt x="258" y="3780"/>
                  </a:lnTo>
                  <a:lnTo>
                    <a:pt x="262" y="3780"/>
                  </a:lnTo>
                  <a:lnTo>
                    <a:pt x="262" y="3780"/>
                  </a:lnTo>
                  <a:lnTo>
                    <a:pt x="264" y="3780"/>
                  </a:lnTo>
                  <a:lnTo>
                    <a:pt x="264" y="3780"/>
                  </a:lnTo>
                  <a:lnTo>
                    <a:pt x="266" y="3780"/>
                  </a:lnTo>
                  <a:lnTo>
                    <a:pt x="268" y="3780"/>
                  </a:lnTo>
                  <a:lnTo>
                    <a:pt x="268" y="3780"/>
                  </a:lnTo>
                  <a:lnTo>
                    <a:pt x="270" y="3780"/>
                  </a:lnTo>
                  <a:lnTo>
                    <a:pt x="270" y="3780"/>
                  </a:lnTo>
                  <a:lnTo>
                    <a:pt x="278" y="3780"/>
                  </a:lnTo>
                  <a:lnTo>
                    <a:pt x="278" y="3780"/>
                  </a:lnTo>
                  <a:lnTo>
                    <a:pt x="280" y="3780"/>
                  </a:lnTo>
                  <a:lnTo>
                    <a:pt x="280" y="3780"/>
                  </a:lnTo>
                  <a:lnTo>
                    <a:pt x="282" y="3780"/>
                  </a:lnTo>
                  <a:lnTo>
                    <a:pt x="282" y="3780"/>
                  </a:lnTo>
                  <a:lnTo>
                    <a:pt x="286" y="3780"/>
                  </a:lnTo>
                  <a:lnTo>
                    <a:pt x="286" y="3780"/>
                  </a:lnTo>
                  <a:lnTo>
                    <a:pt x="288" y="3778"/>
                  </a:lnTo>
                  <a:lnTo>
                    <a:pt x="288" y="3778"/>
                  </a:lnTo>
                  <a:lnTo>
                    <a:pt x="288" y="3778"/>
                  </a:lnTo>
                  <a:lnTo>
                    <a:pt x="288" y="3778"/>
                  </a:lnTo>
                  <a:lnTo>
                    <a:pt x="292" y="3778"/>
                  </a:lnTo>
                  <a:lnTo>
                    <a:pt x="292" y="3778"/>
                  </a:lnTo>
                  <a:lnTo>
                    <a:pt x="294" y="3778"/>
                  </a:lnTo>
                  <a:lnTo>
                    <a:pt x="294" y="3778"/>
                  </a:lnTo>
                  <a:lnTo>
                    <a:pt x="296" y="3778"/>
                  </a:lnTo>
                  <a:lnTo>
                    <a:pt x="296" y="3778"/>
                  </a:lnTo>
                  <a:lnTo>
                    <a:pt x="300" y="3780"/>
                  </a:lnTo>
                  <a:lnTo>
                    <a:pt x="300" y="3780"/>
                  </a:lnTo>
                  <a:lnTo>
                    <a:pt x="302" y="3780"/>
                  </a:lnTo>
                  <a:lnTo>
                    <a:pt x="302" y="3780"/>
                  </a:lnTo>
                  <a:lnTo>
                    <a:pt x="310" y="3780"/>
                  </a:lnTo>
                  <a:lnTo>
                    <a:pt x="310" y="3780"/>
                  </a:lnTo>
                  <a:lnTo>
                    <a:pt x="312" y="3780"/>
                  </a:lnTo>
                  <a:lnTo>
                    <a:pt x="320" y="3780"/>
                  </a:lnTo>
                  <a:lnTo>
                    <a:pt x="320" y="3780"/>
                  </a:lnTo>
                  <a:lnTo>
                    <a:pt x="324" y="3780"/>
                  </a:lnTo>
                  <a:lnTo>
                    <a:pt x="324" y="3780"/>
                  </a:lnTo>
                  <a:lnTo>
                    <a:pt x="328" y="3778"/>
                  </a:lnTo>
                  <a:lnTo>
                    <a:pt x="328" y="3778"/>
                  </a:lnTo>
                  <a:lnTo>
                    <a:pt x="330" y="3778"/>
                  </a:lnTo>
                  <a:lnTo>
                    <a:pt x="332" y="3778"/>
                  </a:lnTo>
                  <a:lnTo>
                    <a:pt x="332" y="3778"/>
                  </a:lnTo>
                  <a:lnTo>
                    <a:pt x="336" y="3778"/>
                  </a:lnTo>
                  <a:lnTo>
                    <a:pt x="336" y="3778"/>
                  </a:lnTo>
                  <a:lnTo>
                    <a:pt x="340" y="3778"/>
                  </a:lnTo>
                  <a:lnTo>
                    <a:pt x="340" y="3778"/>
                  </a:lnTo>
                  <a:lnTo>
                    <a:pt x="342" y="3778"/>
                  </a:lnTo>
                  <a:lnTo>
                    <a:pt x="342" y="3778"/>
                  </a:lnTo>
                  <a:lnTo>
                    <a:pt x="342" y="3778"/>
                  </a:lnTo>
                  <a:lnTo>
                    <a:pt x="342" y="3778"/>
                  </a:lnTo>
                  <a:lnTo>
                    <a:pt x="348" y="3778"/>
                  </a:lnTo>
                  <a:lnTo>
                    <a:pt x="348" y="3778"/>
                  </a:lnTo>
                  <a:lnTo>
                    <a:pt x="348" y="3778"/>
                  </a:lnTo>
                  <a:lnTo>
                    <a:pt x="354" y="3778"/>
                  </a:lnTo>
                  <a:lnTo>
                    <a:pt x="354" y="3778"/>
                  </a:lnTo>
                  <a:lnTo>
                    <a:pt x="358" y="3776"/>
                  </a:lnTo>
                  <a:lnTo>
                    <a:pt x="358" y="3776"/>
                  </a:lnTo>
                  <a:lnTo>
                    <a:pt x="360" y="3774"/>
                  </a:lnTo>
                  <a:lnTo>
                    <a:pt x="360" y="3774"/>
                  </a:lnTo>
                  <a:lnTo>
                    <a:pt x="364" y="3774"/>
                  </a:lnTo>
                  <a:lnTo>
                    <a:pt x="364" y="3774"/>
                  </a:lnTo>
                  <a:lnTo>
                    <a:pt x="368" y="3772"/>
                  </a:lnTo>
                  <a:lnTo>
                    <a:pt x="368" y="3772"/>
                  </a:lnTo>
                  <a:lnTo>
                    <a:pt x="372" y="3772"/>
                  </a:lnTo>
                  <a:lnTo>
                    <a:pt x="372" y="3772"/>
                  </a:lnTo>
                  <a:lnTo>
                    <a:pt x="380" y="3768"/>
                  </a:lnTo>
                  <a:lnTo>
                    <a:pt x="380" y="3768"/>
                  </a:lnTo>
                  <a:lnTo>
                    <a:pt x="382" y="3766"/>
                  </a:lnTo>
                  <a:lnTo>
                    <a:pt x="382" y="3766"/>
                  </a:lnTo>
                  <a:lnTo>
                    <a:pt x="382" y="3764"/>
                  </a:lnTo>
                  <a:lnTo>
                    <a:pt x="382" y="3764"/>
                  </a:lnTo>
                  <a:lnTo>
                    <a:pt x="382" y="3762"/>
                  </a:lnTo>
                  <a:lnTo>
                    <a:pt x="382" y="3762"/>
                  </a:lnTo>
                  <a:lnTo>
                    <a:pt x="386" y="3758"/>
                  </a:lnTo>
                  <a:lnTo>
                    <a:pt x="386" y="3758"/>
                  </a:lnTo>
                  <a:lnTo>
                    <a:pt x="386" y="3754"/>
                  </a:lnTo>
                  <a:lnTo>
                    <a:pt x="386" y="3754"/>
                  </a:lnTo>
                  <a:lnTo>
                    <a:pt x="386" y="3752"/>
                  </a:lnTo>
                  <a:lnTo>
                    <a:pt x="386" y="3752"/>
                  </a:lnTo>
                  <a:lnTo>
                    <a:pt x="386" y="3750"/>
                  </a:lnTo>
                  <a:lnTo>
                    <a:pt x="386" y="3750"/>
                  </a:lnTo>
                  <a:lnTo>
                    <a:pt x="388" y="3746"/>
                  </a:lnTo>
                  <a:lnTo>
                    <a:pt x="388" y="3746"/>
                  </a:lnTo>
                  <a:lnTo>
                    <a:pt x="388" y="3742"/>
                  </a:lnTo>
                  <a:lnTo>
                    <a:pt x="388" y="3742"/>
                  </a:lnTo>
                  <a:lnTo>
                    <a:pt x="388" y="3740"/>
                  </a:lnTo>
                  <a:lnTo>
                    <a:pt x="388" y="3740"/>
                  </a:lnTo>
                  <a:lnTo>
                    <a:pt x="388" y="3736"/>
                  </a:lnTo>
                  <a:lnTo>
                    <a:pt x="388" y="3734"/>
                  </a:lnTo>
                  <a:lnTo>
                    <a:pt x="388" y="3734"/>
                  </a:lnTo>
                  <a:lnTo>
                    <a:pt x="388" y="3732"/>
                  </a:lnTo>
                  <a:lnTo>
                    <a:pt x="388" y="3732"/>
                  </a:lnTo>
                  <a:lnTo>
                    <a:pt x="388" y="3728"/>
                  </a:lnTo>
                  <a:lnTo>
                    <a:pt x="388" y="3728"/>
                  </a:lnTo>
                  <a:lnTo>
                    <a:pt x="386" y="3722"/>
                  </a:lnTo>
                  <a:lnTo>
                    <a:pt x="386" y="3720"/>
                  </a:lnTo>
                  <a:lnTo>
                    <a:pt x="386" y="3720"/>
                  </a:lnTo>
                  <a:lnTo>
                    <a:pt x="386" y="3718"/>
                  </a:lnTo>
                  <a:lnTo>
                    <a:pt x="386" y="3718"/>
                  </a:lnTo>
                  <a:lnTo>
                    <a:pt x="386" y="3714"/>
                  </a:lnTo>
                  <a:lnTo>
                    <a:pt x="386" y="3712"/>
                  </a:lnTo>
                  <a:lnTo>
                    <a:pt x="386" y="3712"/>
                  </a:lnTo>
                  <a:lnTo>
                    <a:pt x="386" y="3710"/>
                  </a:lnTo>
                  <a:lnTo>
                    <a:pt x="386" y="3710"/>
                  </a:lnTo>
                  <a:lnTo>
                    <a:pt x="388" y="3706"/>
                  </a:lnTo>
                  <a:lnTo>
                    <a:pt x="388" y="3706"/>
                  </a:lnTo>
                  <a:lnTo>
                    <a:pt x="388" y="3702"/>
                  </a:lnTo>
                  <a:lnTo>
                    <a:pt x="388" y="3702"/>
                  </a:lnTo>
                  <a:lnTo>
                    <a:pt x="388" y="3700"/>
                  </a:lnTo>
                  <a:lnTo>
                    <a:pt x="388" y="3700"/>
                  </a:lnTo>
                  <a:lnTo>
                    <a:pt x="388" y="3694"/>
                  </a:lnTo>
                  <a:lnTo>
                    <a:pt x="388" y="3694"/>
                  </a:lnTo>
                  <a:lnTo>
                    <a:pt x="388" y="3694"/>
                  </a:lnTo>
                  <a:lnTo>
                    <a:pt x="388" y="3694"/>
                  </a:lnTo>
                  <a:lnTo>
                    <a:pt x="390" y="3690"/>
                  </a:lnTo>
                  <a:lnTo>
                    <a:pt x="390" y="3690"/>
                  </a:lnTo>
                  <a:lnTo>
                    <a:pt x="390" y="3686"/>
                  </a:lnTo>
                  <a:lnTo>
                    <a:pt x="390" y="3686"/>
                  </a:lnTo>
                  <a:lnTo>
                    <a:pt x="392" y="3684"/>
                  </a:lnTo>
                  <a:lnTo>
                    <a:pt x="392" y="3684"/>
                  </a:lnTo>
                  <a:lnTo>
                    <a:pt x="392" y="3684"/>
                  </a:lnTo>
                  <a:lnTo>
                    <a:pt x="392" y="3684"/>
                  </a:lnTo>
                  <a:lnTo>
                    <a:pt x="394" y="3680"/>
                  </a:lnTo>
                  <a:lnTo>
                    <a:pt x="394" y="3680"/>
                  </a:lnTo>
                  <a:lnTo>
                    <a:pt x="394" y="3674"/>
                  </a:lnTo>
                  <a:lnTo>
                    <a:pt x="394" y="3674"/>
                  </a:lnTo>
                  <a:lnTo>
                    <a:pt x="394" y="3668"/>
                  </a:lnTo>
                  <a:lnTo>
                    <a:pt x="394" y="3668"/>
                  </a:lnTo>
                  <a:lnTo>
                    <a:pt x="394" y="3666"/>
                  </a:lnTo>
                  <a:lnTo>
                    <a:pt x="394" y="3666"/>
                  </a:lnTo>
                  <a:lnTo>
                    <a:pt x="394" y="3660"/>
                  </a:lnTo>
                  <a:lnTo>
                    <a:pt x="394" y="3660"/>
                  </a:lnTo>
                  <a:lnTo>
                    <a:pt x="394" y="3656"/>
                  </a:lnTo>
                  <a:lnTo>
                    <a:pt x="394" y="3656"/>
                  </a:lnTo>
                  <a:lnTo>
                    <a:pt x="396" y="3656"/>
                  </a:lnTo>
                  <a:lnTo>
                    <a:pt x="396" y="3656"/>
                  </a:lnTo>
                  <a:lnTo>
                    <a:pt x="398" y="3652"/>
                  </a:lnTo>
                  <a:lnTo>
                    <a:pt x="398" y="3652"/>
                  </a:lnTo>
                  <a:lnTo>
                    <a:pt x="400" y="3648"/>
                  </a:lnTo>
                  <a:lnTo>
                    <a:pt x="400" y="3648"/>
                  </a:lnTo>
                  <a:lnTo>
                    <a:pt x="400" y="3646"/>
                  </a:lnTo>
                  <a:lnTo>
                    <a:pt x="400" y="3646"/>
                  </a:lnTo>
                  <a:lnTo>
                    <a:pt x="400" y="3640"/>
                  </a:lnTo>
                  <a:lnTo>
                    <a:pt x="400" y="3640"/>
                  </a:lnTo>
                  <a:lnTo>
                    <a:pt x="400" y="3638"/>
                  </a:lnTo>
                  <a:lnTo>
                    <a:pt x="400" y="3638"/>
                  </a:lnTo>
                  <a:lnTo>
                    <a:pt x="400" y="3638"/>
                  </a:lnTo>
                  <a:lnTo>
                    <a:pt x="400" y="3638"/>
                  </a:lnTo>
                  <a:lnTo>
                    <a:pt x="402" y="3632"/>
                  </a:lnTo>
                  <a:lnTo>
                    <a:pt x="402" y="3632"/>
                  </a:lnTo>
                  <a:lnTo>
                    <a:pt x="402" y="3628"/>
                  </a:lnTo>
                  <a:lnTo>
                    <a:pt x="402" y="3628"/>
                  </a:lnTo>
                  <a:lnTo>
                    <a:pt x="402" y="3626"/>
                  </a:lnTo>
                  <a:lnTo>
                    <a:pt x="402" y="3626"/>
                  </a:lnTo>
                  <a:lnTo>
                    <a:pt x="402" y="3624"/>
                  </a:lnTo>
                  <a:lnTo>
                    <a:pt x="402" y="3624"/>
                  </a:lnTo>
                  <a:lnTo>
                    <a:pt x="404" y="3620"/>
                  </a:lnTo>
                  <a:lnTo>
                    <a:pt x="404" y="3620"/>
                  </a:lnTo>
                  <a:lnTo>
                    <a:pt x="402" y="3618"/>
                  </a:lnTo>
                  <a:lnTo>
                    <a:pt x="402" y="3618"/>
                  </a:lnTo>
                  <a:lnTo>
                    <a:pt x="402" y="3614"/>
                  </a:lnTo>
                  <a:lnTo>
                    <a:pt x="402" y="3614"/>
                  </a:lnTo>
                  <a:lnTo>
                    <a:pt x="402" y="3612"/>
                  </a:lnTo>
                  <a:lnTo>
                    <a:pt x="402" y="3612"/>
                  </a:lnTo>
                  <a:lnTo>
                    <a:pt x="404" y="3608"/>
                  </a:lnTo>
                  <a:lnTo>
                    <a:pt x="404" y="3608"/>
                  </a:lnTo>
                  <a:lnTo>
                    <a:pt x="402" y="3604"/>
                  </a:lnTo>
                  <a:lnTo>
                    <a:pt x="402" y="3602"/>
                  </a:lnTo>
                  <a:lnTo>
                    <a:pt x="402" y="3602"/>
                  </a:lnTo>
                  <a:lnTo>
                    <a:pt x="402" y="3600"/>
                  </a:lnTo>
                  <a:lnTo>
                    <a:pt x="402" y="3600"/>
                  </a:lnTo>
                  <a:lnTo>
                    <a:pt x="402" y="3596"/>
                  </a:lnTo>
                  <a:lnTo>
                    <a:pt x="402" y="3596"/>
                  </a:lnTo>
                  <a:lnTo>
                    <a:pt x="402" y="3594"/>
                  </a:lnTo>
                  <a:lnTo>
                    <a:pt x="402" y="3594"/>
                  </a:lnTo>
                  <a:lnTo>
                    <a:pt x="402" y="3592"/>
                  </a:lnTo>
                  <a:lnTo>
                    <a:pt x="402" y="3590"/>
                  </a:lnTo>
                  <a:lnTo>
                    <a:pt x="402" y="3590"/>
                  </a:lnTo>
                  <a:lnTo>
                    <a:pt x="402" y="3586"/>
                  </a:lnTo>
                  <a:lnTo>
                    <a:pt x="402" y="3586"/>
                  </a:lnTo>
                  <a:lnTo>
                    <a:pt x="404" y="3582"/>
                  </a:lnTo>
                  <a:lnTo>
                    <a:pt x="404" y="3580"/>
                  </a:lnTo>
                  <a:lnTo>
                    <a:pt x="404" y="3580"/>
                  </a:lnTo>
                  <a:lnTo>
                    <a:pt x="406" y="3578"/>
                  </a:lnTo>
                  <a:lnTo>
                    <a:pt x="406" y="3578"/>
                  </a:lnTo>
                  <a:lnTo>
                    <a:pt x="406" y="3574"/>
                  </a:lnTo>
                  <a:lnTo>
                    <a:pt x="406" y="3574"/>
                  </a:lnTo>
                  <a:lnTo>
                    <a:pt x="406" y="3570"/>
                  </a:lnTo>
                  <a:lnTo>
                    <a:pt x="406" y="3570"/>
                  </a:lnTo>
                  <a:lnTo>
                    <a:pt x="406" y="3568"/>
                  </a:lnTo>
                  <a:lnTo>
                    <a:pt x="406" y="3568"/>
                  </a:lnTo>
                  <a:lnTo>
                    <a:pt x="406" y="3566"/>
                  </a:lnTo>
                  <a:lnTo>
                    <a:pt x="406" y="3566"/>
                  </a:lnTo>
                  <a:lnTo>
                    <a:pt x="408" y="3562"/>
                  </a:lnTo>
                  <a:lnTo>
                    <a:pt x="408" y="3562"/>
                  </a:lnTo>
                  <a:lnTo>
                    <a:pt x="408" y="3558"/>
                  </a:lnTo>
                  <a:lnTo>
                    <a:pt x="408" y="3558"/>
                  </a:lnTo>
                  <a:lnTo>
                    <a:pt x="408" y="3554"/>
                  </a:lnTo>
                  <a:lnTo>
                    <a:pt x="408" y="3554"/>
                  </a:lnTo>
                  <a:lnTo>
                    <a:pt x="408" y="3550"/>
                  </a:lnTo>
                  <a:lnTo>
                    <a:pt x="408" y="3550"/>
                  </a:lnTo>
                  <a:lnTo>
                    <a:pt x="408" y="3546"/>
                  </a:lnTo>
                  <a:lnTo>
                    <a:pt x="408" y="3546"/>
                  </a:lnTo>
                  <a:lnTo>
                    <a:pt x="408" y="3544"/>
                  </a:lnTo>
                  <a:lnTo>
                    <a:pt x="408" y="3544"/>
                  </a:lnTo>
                  <a:lnTo>
                    <a:pt x="408" y="3538"/>
                  </a:lnTo>
                  <a:lnTo>
                    <a:pt x="408" y="3538"/>
                  </a:lnTo>
                  <a:lnTo>
                    <a:pt x="410" y="3536"/>
                  </a:lnTo>
                  <a:lnTo>
                    <a:pt x="410" y="3536"/>
                  </a:lnTo>
                  <a:lnTo>
                    <a:pt x="410" y="3532"/>
                  </a:lnTo>
                  <a:lnTo>
                    <a:pt x="410" y="3532"/>
                  </a:lnTo>
                  <a:lnTo>
                    <a:pt x="410" y="3528"/>
                  </a:lnTo>
                  <a:lnTo>
                    <a:pt x="410" y="3528"/>
                  </a:lnTo>
                  <a:lnTo>
                    <a:pt x="408" y="3526"/>
                  </a:lnTo>
                  <a:lnTo>
                    <a:pt x="408" y="3526"/>
                  </a:lnTo>
                  <a:lnTo>
                    <a:pt x="408" y="3526"/>
                  </a:lnTo>
                  <a:lnTo>
                    <a:pt x="410" y="3522"/>
                  </a:lnTo>
                  <a:lnTo>
                    <a:pt x="410" y="3522"/>
                  </a:lnTo>
                  <a:lnTo>
                    <a:pt x="410" y="3520"/>
                  </a:lnTo>
                  <a:lnTo>
                    <a:pt x="410" y="3520"/>
                  </a:lnTo>
                  <a:lnTo>
                    <a:pt x="412" y="3516"/>
                  </a:lnTo>
                  <a:lnTo>
                    <a:pt x="412" y="3516"/>
                  </a:lnTo>
                  <a:lnTo>
                    <a:pt x="414" y="3514"/>
                  </a:lnTo>
                  <a:lnTo>
                    <a:pt x="414" y="3514"/>
                  </a:lnTo>
                  <a:lnTo>
                    <a:pt x="416" y="3508"/>
                  </a:lnTo>
                  <a:lnTo>
                    <a:pt x="416" y="3508"/>
                  </a:lnTo>
                  <a:lnTo>
                    <a:pt x="416" y="3506"/>
                  </a:lnTo>
                  <a:lnTo>
                    <a:pt x="416" y="3506"/>
                  </a:lnTo>
                  <a:lnTo>
                    <a:pt x="418" y="3502"/>
                  </a:lnTo>
                  <a:lnTo>
                    <a:pt x="418" y="3502"/>
                  </a:lnTo>
                  <a:lnTo>
                    <a:pt x="418" y="3500"/>
                  </a:lnTo>
                  <a:lnTo>
                    <a:pt x="418" y="3500"/>
                  </a:lnTo>
                  <a:lnTo>
                    <a:pt x="418" y="3496"/>
                  </a:lnTo>
                  <a:lnTo>
                    <a:pt x="418" y="3496"/>
                  </a:lnTo>
                  <a:lnTo>
                    <a:pt x="418" y="3494"/>
                  </a:lnTo>
                  <a:lnTo>
                    <a:pt x="418" y="3494"/>
                  </a:lnTo>
                  <a:lnTo>
                    <a:pt x="420" y="3492"/>
                  </a:lnTo>
                  <a:lnTo>
                    <a:pt x="420" y="3492"/>
                  </a:lnTo>
                  <a:lnTo>
                    <a:pt x="420" y="3486"/>
                  </a:lnTo>
                  <a:lnTo>
                    <a:pt x="420" y="3486"/>
                  </a:lnTo>
                  <a:lnTo>
                    <a:pt x="420" y="3482"/>
                  </a:lnTo>
                  <a:lnTo>
                    <a:pt x="420" y="3482"/>
                  </a:lnTo>
                  <a:lnTo>
                    <a:pt x="420" y="3480"/>
                  </a:lnTo>
                  <a:lnTo>
                    <a:pt x="420" y="3480"/>
                  </a:lnTo>
                  <a:lnTo>
                    <a:pt x="420" y="3478"/>
                  </a:lnTo>
                  <a:lnTo>
                    <a:pt x="420" y="3478"/>
                  </a:lnTo>
                  <a:lnTo>
                    <a:pt x="420" y="3472"/>
                  </a:lnTo>
                  <a:lnTo>
                    <a:pt x="420" y="3472"/>
                  </a:lnTo>
                  <a:lnTo>
                    <a:pt x="418" y="3470"/>
                  </a:lnTo>
                  <a:lnTo>
                    <a:pt x="418" y="3470"/>
                  </a:lnTo>
                  <a:lnTo>
                    <a:pt x="416" y="3468"/>
                  </a:lnTo>
                  <a:lnTo>
                    <a:pt x="416" y="3468"/>
                  </a:lnTo>
                  <a:lnTo>
                    <a:pt x="418" y="3468"/>
                  </a:lnTo>
                  <a:lnTo>
                    <a:pt x="418" y="3468"/>
                  </a:lnTo>
                  <a:lnTo>
                    <a:pt x="420" y="3464"/>
                  </a:lnTo>
                  <a:lnTo>
                    <a:pt x="420" y="3464"/>
                  </a:lnTo>
                  <a:lnTo>
                    <a:pt x="420" y="3460"/>
                  </a:lnTo>
                  <a:lnTo>
                    <a:pt x="420" y="3460"/>
                  </a:lnTo>
                  <a:lnTo>
                    <a:pt x="420" y="3458"/>
                  </a:lnTo>
                  <a:lnTo>
                    <a:pt x="420" y="3458"/>
                  </a:lnTo>
                  <a:lnTo>
                    <a:pt x="422" y="3456"/>
                  </a:lnTo>
                  <a:lnTo>
                    <a:pt x="422" y="3456"/>
                  </a:lnTo>
                  <a:lnTo>
                    <a:pt x="426" y="3452"/>
                  </a:lnTo>
                  <a:lnTo>
                    <a:pt x="426" y="3452"/>
                  </a:lnTo>
                  <a:lnTo>
                    <a:pt x="426" y="3450"/>
                  </a:lnTo>
                  <a:lnTo>
                    <a:pt x="426" y="3444"/>
                  </a:lnTo>
                  <a:lnTo>
                    <a:pt x="426" y="3444"/>
                  </a:lnTo>
                  <a:lnTo>
                    <a:pt x="424" y="3442"/>
                  </a:lnTo>
                  <a:lnTo>
                    <a:pt x="424" y="3442"/>
                  </a:lnTo>
                  <a:lnTo>
                    <a:pt x="424" y="3440"/>
                  </a:lnTo>
                  <a:lnTo>
                    <a:pt x="424" y="3440"/>
                  </a:lnTo>
                  <a:lnTo>
                    <a:pt x="424" y="3438"/>
                  </a:lnTo>
                  <a:lnTo>
                    <a:pt x="424" y="3438"/>
                  </a:lnTo>
                  <a:lnTo>
                    <a:pt x="422" y="3434"/>
                  </a:lnTo>
                  <a:lnTo>
                    <a:pt x="422" y="3434"/>
                  </a:lnTo>
                  <a:lnTo>
                    <a:pt x="424" y="3432"/>
                  </a:lnTo>
                  <a:lnTo>
                    <a:pt x="424" y="3432"/>
                  </a:lnTo>
                  <a:lnTo>
                    <a:pt x="424" y="3430"/>
                  </a:lnTo>
                  <a:lnTo>
                    <a:pt x="424" y="3430"/>
                  </a:lnTo>
                  <a:lnTo>
                    <a:pt x="426" y="3424"/>
                  </a:lnTo>
                  <a:lnTo>
                    <a:pt x="426" y="3418"/>
                  </a:lnTo>
                  <a:lnTo>
                    <a:pt x="426" y="3418"/>
                  </a:lnTo>
                  <a:lnTo>
                    <a:pt x="428" y="3416"/>
                  </a:lnTo>
                  <a:lnTo>
                    <a:pt x="428" y="3416"/>
                  </a:lnTo>
                  <a:lnTo>
                    <a:pt x="428" y="3414"/>
                  </a:lnTo>
                  <a:lnTo>
                    <a:pt x="428" y="3414"/>
                  </a:lnTo>
                  <a:lnTo>
                    <a:pt x="428" y="3410"/>
                  </a:lnTo>
                  <a:lnTo>
                    <a:pt x="428" y="3410"/>
                  </a:lnTo>
                  <a:lnTo>
                    <a:pt x="428" y="3408"/>
                  </a:lnTo>
                  <a:lnTo>
                    <a:pt x="428" y="3408"/>
                  </a:lnTo>
                  <a:lnTo>
                    <a:pt x="428" y="3406"/>
                  </a:lnTo>
                  <a:lnTo>
                    <a:pt x="428" y="3406"/>
                  </a:lnTo>
                  <a:lnTo>
                    <a:pt x="428" y="3402"/>
                  </a:lnTo>
                  <a:lnTo>
                    <a:pt x="428" y="3402"/>
                  </a:lnTo>
                  <a:lnTo>
                    <a:pt x="428" y="3400"/>
                  </a:lnTo>
                  <a:lnTo>
                    <a:pt x="428" y="3400"/>
                  </a:lnTo>
                  <a:lnTo>
                    <a:pt x="430" y="3396"/>
                  </a:lnTo>
                  <a:lnTo>
                    <a:pt x="430" y="3396"/>
                  </a:lnTo>
                  <a:lnTo>
                    <a:pt x="428" y="3392"/>
                  </a:lnTo>
                  <a:lnTo>
                    <a:pt x="428" y="3392"/>
                  </a:lnTo>
                  <a:lnTo>
                    <a:pt x="428" y="3392"/>
                  </a:lnTo>
                  <a:lnTo>
                    <a:pt x="428" y="3392"/>
                  </a:lnTo>
                  <a:lnTo>
                    <a:pt x="428" y="3390"/>
                  </a:lnTo>
                  <a:lnTo>
                    <a:pt x="428" y="3390"/>
                  </a:lnTo>
                  <a:lnTo>
                    <a:pt x="430" y="3386"/>
                  </a:lnTo>
                  <a:lnTo>
                    <a:pt x="430" y="3386"/>
                  </a:lnTo>
                  <a:lnTo>
                    <a:pt x="430" y="3384"/>
                  </a:lnTo>
                  <a:lnTo>
                    <a:pt x="430" y="3384"/>
                  </a:lnTo>
                  <a:lnTo>
                    <a:pt x="430" y="3382"/>
                  </a:lnTo>
                  <a:lnTo>
                    <a:pt x="430" y="3382"/>
                  </a:lnTo>
                  <a:lnTo>
                    <a:pt x="430" y="3380"/>
                  </a:lnTo>
                  <a:lnTo>
                    <a:pt x="430" y="3380"/>
                  </a:lnTo>
                  <a:lnTo>
                    <a:pt x="432" y="3378"/>
                  </a:lnTo>
                  <a:lnTo>
                    <a:pt x="432" y="3378"/>
                  </a:lnTo>
                  <a:lnTo>
                    <a:pt x="434" y="3376"/>
                  </a:lnTo>
                  <a:lnTo>
                    <a:pt x="436" y="3372"/>
                  </a:lnTo>
                  <a:lnTo>
                    <a:pt x="436" y="3372"/>
                  </a:lnTo>
                  <a:lnTo>
                    <a:pt x="436" y="3368"/>
                  </a:lnTo>
                  <a:lnTo>
                    <a:pt x="436" y="3368"/>
                  </a:lnTo>
                  <a:lnTo>
                    <a:pt x="436" y="3366"/>
                  </a:lnTo>
                  <a:lnTo>
                    <a:pt x="436" y="3366"/>
                  </a:lnTo>
                  <a:lnTo>
                    <a:pt x="436" y="3364"/>
                  </a:lnTo>
                  <a:lnTo>
                    <a:pt x="436" y="3364"/>
                  </a:lnTo>
                  <a:lnTo>
                    <a:pt x="436" y="3360"/>
                  </a:lnTo>
                  <a:lnTo>
                    <a:pt x="436" y="3360"/>
                  </a:lnTo>
                  <a:lnTo>
                    <a:pt x="438" y="3358"/>
                  </a:lnTo>
                  <a:lnTo>
                    <a:pt x="438" y="3358"/>
                  </a:lnTo>
                  <a:lnTo>
                    <a:pt x="438" y="3354"/>
                  </a:lnTo>
                  <a:lnTo>
                    <a:pt x="438" y="3354"/>
                  </a:lnTo>
                  <a:lnTo>
                    <a:pt x="436" y="3350"/>
                  </a:lnTo>
                  <a:lnTo>
                    <a:pt x="436" y="3350"/>
                  </a:lnTo>
                  <a:lnTo>
                    <a:pt x="436" y="3350"/>
                  </a:lnTo>
                  <a:lnTo>
                    <a:pt x="436" y="3346"/>
                  </a:lnTo>
                  <a:lnTo>
                    <a:pt x="436" y="3346"/>
                  </a:lnTo>
                  <a:lnTo>
                    <a:pt x="436" y="3344"/>
                  </a:lnTo>
                  <a:lnTo>
                    <a:pt x="436" y="3344"/>
                  </a:lnTo>
                  <a:lnTo>
                    <a:pt x="436" y="3338"/>
                  </a:lnTo>
                  <a:lnTo>
                    <a:pt x="436" y="3338"/>
                  </a:lnTo>
                  <a:lnTo>
                    <a:pt x="434" y="3332"/>
                  </a:lnTo>
                  <a:lnTo>
                    <a:pt x="434" y="3332"/>
                  </a:lnTo>
                  <a:lnTo>
                    <a:pt x="434" y="3332"/>
                  </a:lnTo>
                  <a:lnTo>
                    <a:pt x="436" y="3328"/>
                  </a:lnTo>
                  <a:lnTo>
                    <a:pt x="436" y="3328"/>
                  </a:lnTo>
                  <a:lnTo>
                    <a:pt x="436" y="3326"/>
                  </a:lnTo>
                  <a:lnTo>
                    <a:pt x="436" y="3326"/>
                  </a:lnTo>
                  <a:lnTo>
                    <a:pt x="438" y="3322"/>
                  </a:lnTo>
                  <a:lnTo>
                    <a:pt x="438" y="3322"/>
                  </a:lnTo>
                  <a:lnTo>
                    <a:pt x="438" y="3320"/>
                  </a:lnTo>
                  <a:lnTo>
                    <a:pt x="438" y="3320"/>
                  </a:lnTo>
                  <a:lnTo>
                    <a:pt x="438" y="3318"/>
                  </a:lnTo>
                  <a:lnTo>
                    <a:pt x="438" y="3318"/>
                  </a:lnTo>
                  <a:lnTo>
                    <a:pt x="440" y="3314"/>
                  </a:lnTo>
                  <a:lnTo>
                    <a:pt x="440" y="3314"/>
                  </a:lnTo>
                  <a:lnTo>
                    <a:pt x="440" y="3312"/>
                  </a:lnTo>
                  <a:lnTo>
                    <a:pt x="440" y="3312"/>
                  </a:lnTo>
                  <a:lnTo>
                    <a:pt x="440" y="3310"/>
                  </a:lnTo>
                  <a:lnTo>
                    <a:pt x="440" y="3310"/>
                  </a:lnTo>
                  <a:lnTo>
                    <a:pt x="442" y="3306"/>
                  </a:lnTo>
                  <a:lnTo>
                    <a:pt x="442" y="3306"/>
                  </a:lnTo>
                  <a:lnTo>
                    <a:pt x="442" y="3302"/>
                  </a:lnTo>
                  <a:lnTo>
                    <a:pt x="442" y="3302"/>
                  </a:lnTo>
                  <a:lnTo>
                    <a:pt x="442" y="3300"/>
                  </a:lnTo>
                  <a:lnTo>
                    <a:pt x="442" y="3300"/>
                  </a:lnTo>
                  <a:lnTo>
                    <a:pt x="442" y="3298"/>
                  </a:lnTo>
                  <a:lnTo>
                    <a:pt x="442" y="3298"/>
                  </a:lnTo>
                  <a:lnTo>
                    <a:pt x="442" y="3296"/>
                  </a:lnTo>
                  <a:lnTo>
                    <a:pt x="442" y="3296"/>
                  </a:lnTo>
                  <a:lnTo>
                    <a:pt x="444" y="3290"/>
                  </a:lnTo>
                  <a:lnTo>
                    <a:pt x="444" y="3290"/>
                  </a:lnTo>
                  <a:lnTo>
                    <a:pt x="444" y="3288"/>
                  </a:lnTo>
                  <a:lnTo>
                    <a:pt x="444" y="3288"/>
                  </a:lnTo>
                  <a:lnTo>
                    <a:pt x="446" y="3284"/>
                  </a:lnTo>
                  <a:lnTo>
                    <a:pt x="446" y="3284"/>
                  </a:lnTo>
                  <a:lnTo>
                    <a:pt x="446" y="3280"/>
                  </a:lnTo>
                  <a:lnTo>
                    <a:pt x="446" y="3280"/>
                  </a:lnTo>
                  <a:lnTo>
                    <a:pt x="446" y="3278"/>
                  </a:lnTo>
                  <a:lnTo>
                    <a:pt x="446" y="3278"/>
                  </a:lnTo>
                  <a:lnTo>
                    <a:pt x="446" y="3276"/>
                  </a:lnTo>
                  <a:lnTo>
                    <a:pt x="446" y="3276"/>
                  </a:lnTo>
                  <a:lnTo>
                    <a:pt x="446" y="3272"/>
                  </a:lnTo>
                  <a:lnTo>
                    <a:pt x="446" y="3272"/>
                  </a:lnTo>
                  <a:lnTo>
                    <a:pt x="446" y="3266"/>
                  </a:lnTo>
                  <a:lnTo>
                    <a:pt x="446" y="3266"/>
                  </a:lnTo>
                  <a:lnTo>
                    <a:pt x="446" y="3266"/>
                  </a:lnTo>
                  <a:lnTo>
                    <a:pt x="446" y="3264"/>
                  </a:lnTo>
                  <a:lnTo>
                    <a:pt x="446" y="3264"/>
                  </a:lnTo>
                  <a:lnTo>
                    <a:pt x="444" y="3258"/>
                  </a:lnTo>
                  <a:lnTo>
                    <a:pt x="444" y="3258"/>
                  </a:lnTo>
                  <a:lnTo>
                    <a:pt x="444" y="3254"/>
                  </a:lnTo>
                  <a:lnTo>
                    <a:pt x="444" y="3254"/>
                  </a:lnTo>
                  <a:lnTo>
                    <a:pt x="444" y="3250"/>
                  </a:lnTo>
                  <a:lnTo>
                    <a:pt x="444" y="3250"/>
                  </a:lnTo>
                  <a:lnTo>
                    <a:pt x="444" y="3246"/>
                  </a:lnTo>
                  <a:lnTo>
                    <a:pt x="444" y="3246"/>
                  </a:lnTo>
                  <a:lnTo>
                    <a:pt x="444" y="3244"/>
                  </a:lnTo>
                  <a:lnTo>
                    <a:pt x="444" y="3244"/>
                  </a:lnTo>
                  <a:lnTo>
                    <a:pt x="446" y="3242"/>
                  </a:lnTo>
                  <a:lnTo>
                    <a:pt x="446" y="3242"/>
                  </a:lnTo>
                  <a:lnTo>
                    <a:pt x="446" y="3238"/>
                  </a:lnTo>
                  <a:lnTo>
                    <a:pt x="446" y="3238"/>
                  </a:lnTo>
                  <a:lnTo>
                    <a:pt x="448" y="3232"/>
                  </a:lnTo>
                  <a:lnTo>
                    <a:pt x="448" y="3232"/>
                  </a:lnTo>
                  <a:lnTo>
                    <a:pt x="448" y="3228"/>
                  </a:lnTo>
                  <a:lnTo>
                    <a:pt x="448" y="3228"/>
                  </a:lnTo>
                  <a:lnTo>
                    <a:pt x="448" y="3226"/>
                  </a:lnTo>
                  <a:lnTo>
                    <a:pt x="448" y="3226"/>
                  </a:lnTo>
                  <a:lnTo>
                    <a:pt x="448" y="3224"/>
                  </a:lnTo>
                  <a:lnTo>
                    <a:pt x="448" y="3224"/>
                  </a:lnTo>
                  <a:lnTo>
                    <a:pt x="450" y="3220"/>
                  </a:lnTo>
                  <a:lnTo>
                    <a:pt x="450" y="3220"/>
                  </a:lnTo>
                  <a:lnTo>
                    <a:pt x="450" y="3218"/>
                  </a:lnTo>
                  <a:lnTo>
                    <a:pt x="450" y="3218"/>
                  </a:lnTo>
                  <a:lnTo>
                    <a:pt x="450" y="3216"/>
                  </a:lnTo>
                  <a:lnTo>
                    <a:pt x="450" y="3216"/>
                  </a:lnTo>
                  <a:lnTo>
                    <a:pt x="452" y="3214"/>
                  </a:lnTo>
                  <a:lnTo>
                    <a:pt x="452" y="3214"/>
                  </a:lnTo>
                  <a:lnTo>
                    <a:pt x="454" y="3210"/>
                  </a:lnTo>
                  <a:lnTo>
                    <a:pt x="454" y="3210"/>
                  </a:lnTo>
                  <a:lnTo>
                    <a:pt x="454" y="3206"/>
                  </a:lnTo>
                  <a:lnTo>
                    <a:pt x="454" y="3206"/>
                  </a:lnTo>
                  <a:lnTo>
                    <a:pt x="454" y="3204"/>
                  </a:lnTo>
                  <a:lnTo>
                    <a:pt x="454" y="3204"/>
                  </a:lnTo>
                  <a:lnTo>
                    <a:pt x="454" y="3200"/>
                  </a:lnTo>
                  <a:lnTo>
                    <a:pt x="454" y="3200"/>
                  </a:lnTo>
                  <a:lnTo>
                    <a:pt x="454" y="3200"/>
                  </a:lnTo>
                  <a:lnTo>
                    <a:pt x="456" y="3198"/>
                  </a:lnTo>
                  <a:lnTo>
                    <a:pt x="456" y="3198"/>
                  </a:lnTo>
                  <a:lnTo>
                    <a:pt x="456" y="3194"/>
                  </a:lnTo>
                  <a:lnTo>
                    <a:pt x="456" y="3194"/>
                  </a:lnTo>
                  <a:lnTo>
                    <a:pt x="456" y="3190"/>
                  </a:lnTo>
                  <a:lnTo>
                    <a:pt x="456" y="3190"/>
                  </a:lnTo>
                  <a:lnTo>
                    <a:pt x="456" y="3188"/>
                  </a:lnTo>
                  <a:lnTo>
                    <a:pt x="456" y="3188"/>
                  </a:lnTo>
                  <a:lnTo>
                    <a:pt x="456" y="3186"/>
                  </a:lnTo>
                  <a:lnTo>
                    <a:pt x="456" y="3186"/>
                  </a:lnTo>
                  <a:lnTo>
                    <a:pt x="458" y="3182"/>
                  </a:lnTo>
                  <a:lnTo>
                    <a:pt x="458" y="3182"/>
                  </a:lnTo>
                  <a:lnTo>
                    <a:pt x="456" y="3178"/>
                  </a:lnTo>
                  <a:lnTo>
                    <a:pt x="456" y="3178"/>
                  </a:lnTo>
                  <a:lnTo>
                    <a:pt x="456" y="3176"/>
                  </a:lnTo>
                  <a:lnTo>
                    <a:pt x="456" y="3176"/>
                  </a:lnTo>
                  <a:lnTo>
                    <a:pt x="456" y="3174"/>
                  </a:lnTo>
                  <a:lnTo>
                    <a:pt x="456" y="3174"/>
                  </a:lnTo>
                  <a:lnTo>
                    <a:pt x="458" y="3170"/>
                  </a:lnTo>
                  <a:lnTo>
                    <a:pt x="458" y="3170"/>
                  </a:lnTo>
                  <a:lnTo>
                    <a:pt x="458" y="3166"/>
                  </a:lnTo>
                  <a:lnTo>
                    <a:pt x="458" y="3166"/>
                  </a:lnTo>
                  <a:lnTo>
                    <a:pt x="458" y="3164"/>
                  </a:lnTo>
                  <a:lnTo>
                    <a:pt x="458" y="3162"/>
                  </a:lnTo>
                  <a:lnTo>
                    <a:pt x="458" y="3162"/>
                  </a:lnTo>
                  <a:lnTo>
                    <a:pt x="458" y="3158"/>
                  </a:lnTo>
                  <a:lnTo>
                    <a:pt x="458" y="3158"/>
                  </a:lnTo>
                  <a:lnTo>
                    <a:pt x="458" y="3156"/>
                  </a:lnTo>
                  <a:lnTo>
                    <a:pt x="458" y="3156"/>
                  </a:lnTo>
                  <a:lnTo>
                    <a:pt x="460" y="3152"/>
                  </a:lnTo>
                  <a:lnTo>
                    <a:pt x="460" y="3152"/>
                  </a:lnTo>
                  <a:lnTo>
                    <a:pt x="460" y="3148"/>
                  </a:lnTo>
                  <a:lnTo>
                    <a:pt x="460" y="3148"/>
                  </a:lnTo>
                  <a:lnTo>
                    <a:pt x="460" y="3146"/>
                  </a:lnTo>
                  <a:lnTo>
                    <a:pt x="460" y="3146"/>
                  </a:lnTo>
                  <a:lnTo>
                    <a:pt x="460" y="3144"/>
                  </a:lnTo>
                  <a:lnTo>
                    <a:pt x="460" y="3144"/>
                  </a:lnTo>
                  <a:lnTo>
                    <a:pt x="462" y="3140"/>
                  </a:lnTo>
                  <a:lnTo>
                    <a:pt x="462" y="3140"/>
                  </a:lnTo>
                  <a:lnTo>
                    <a:pt x="462" y="3138"/>
                  </a:lnTo>
                  <a:lnTo>
                    <a:pt x="462" y="3138"/>
                  </a:lnTo>
                  <a:lnTo>
                    <a:pt x="462" y="3134"/>
                  </a:lnTo>
                  <a:lnTo>
                    <a:pt x="462" y="3134"/>
                  </a:lnTo>
                  <a:lnTo>
                    <a:pt x="462" y="3128"/>
                  </a:lnTo>
                  <a:lnTo>
                    <a:pt x="462" y="3128"/>
                  </a:lnTo>
                  <a:lnTo>
                    <a:pt x="462" y="3124"/>
                  </a:lnTo>
                  <a:lnTo>
                    <a:pt x="462" y="3122"/>
                  </a:lnTo>
                  <a:lnTo>
                    <a:pt x="462" y="3122"/>
                  </a:lnTo>
                  <a:lnTo>
                    <a:pt x="460" y="3118"/>
                  </a:lnTo>
                  <a:lnTo>
                    <a:pt x="460" y="3118"/>
                  </a:lnTo>
                  <a:lnTo>
                    <a:pt x="460" y="3116"/>
                  </a:lnTo>
                  <a:lnTo>
                    <a:pt x="460" y="3116"/>
                  </a:lnTo>
                  <a:lnTo>
                    <a:pt x="460" y="3114"/>
                  </a:lnTo>
                  <a:lnTo>
                    <a:pt x="460" y="3114"/>
                  </a:lnTo>
                  <a:lnTo>
                    <a:pt x="462" y="3112"/>
                  </a:lnTo>
                  <a:lnTo>
                    <a:pt x="462" y="3112"/>
                  </a:lnTo>
                  <a:lnTo>
                    <a:pt x="462" y="3108"/>
                  </a:lnTo>
                  <a:lnTo>
                    <a:pt x="462" y="3108"/>
                  </a:lnTo>
                  <a:lnTo>
                    <a:pt x="462" y="3106"/>
                  </a:lnTo>
                  <a:lnTo>
                    <a:pt x="462" y="3106"/>
                  </a:lnTo>
                  <a:lnTo>
                    <a:pt x="464" y="3102"/>
                  </a:lnTo>
                  <a:lnTo>
                    <a:pt x="464" y="3102"/>
                  </a:lnTo>
                  <a:lnTo>
                    <a:pt x="464" y="3100"/>
                  </a:lnTo>
                  <a:lnTo>
                    <a:pt x="464" y="3100"/>
                  </a:lnTo>
                  <a:lnTo>
                    <a:pt x="466" y="3094"/>
                  </a:lnTo>
                  <a:lnTo>
                    <a:pt x="466" y="3094"/>
                  </a:lnTo>
                  <a:lnTo>
                    <a:pt x="466" y="3094"/>
                  </a:lnTo>
                  <a:lnTo>
                    <a:pt x="466" y="3094"/>
                  </a:lnTo>
                  <a:lnTo>
                    <a:pt x="466" y="3090"/>
                  </a:lnTo>
                  <a:lnTo>
                    <a:pt x="466" y="3090"/>
                  </a:lnTo>
                  <a:lnTo>
                    <a:pt x="466" y="3090"/>
                  </a:lnTo>
                  <a:lnTo>
                    <a:pt x="466" y="3088"/>
                  </a:lnTo>
                  <a:lnTo>
                    <a:pt x="466" y="3088"/>
                  </a:lnTo>
                  <a:lnTo>
                    <a:pt x="466" y="3086"/>
                  </a:lnTo>
                  <a:lnTo>
                    <a:pt x="466" y="3086"/>
                  </a:lnTo>
                  <a:lnTo>
                    <a:pt x="466" y="3082"/>
                  </a:lnTo>
                  <a:lnTo>
                    <a:pt x="466" y="3082"/>
                  </a:lnTo>
                  <a:lnTo>
                    <a:pt x="468" y="3080"/>
                  </a:lnTo>
                  <a:lnTo>
                    <a:pt x="468" y="3080"/>
                  </a:lnTo>
                  <a:lnTo>
                    <a:pt x="468" y="3076"/>
                  </a:lnTo>
                  <a:lnTo>
                    <a:pt x="468" y="3076"/>
                  </a:lnTo>
                  <a:lnTo>
                    <a:pt x="468" y="3074"/>
                  </a:lnTo>
                  <a:lnTo>
                    <a:pt x="468" y="3074"/>
                  </a:lnTo>
                  <a:lnTo>
                    <a:pt x="468" y="3072"/>
                  </a:lnTo>
                  <a:lnTo>
                    <a:pt x="468" y="3072"/>
                  </a:lnTo>
                  <a:lnTo>
                    <a:pt x="468" y="3068"/>
                  </a:lnTo>
                  <a:lnTo>
                    <a:pt x="468" y="3068"/>
                  </a:lnTo>
                  <a:lnTo>
                    <a:pt x="468" y="3066"/>
                  </a:lnTo>
                  <a:lnTo>
                    <a:pt x="468" y="3066"/>
                  </a:lnTo>
                  <a:lnTo>
                    <a:pt x="468" y="3064"/>
                  </a:lnTo>
                  <a:lnTo>
                    <a:pt x="468" y="3064"/>
                  </a:lnTo>
                  <a:lnTo>
                    <a:pt x="470" y="3060"/>
                  </a:lnTo>
                  <a:lnTo>
                    <a:pt x="470" y="3060"/>
                  </a:lnTo>
                  <a:lnTo>
                    <a:pt x="470" y="3056"/>
                  </a:lnTo>
                  <a:lnTo>
                    <a:pt x="470" y="3056"/>
                  </a:lnTo>
                  <a:lnTo>
                    <a:pt x="470" y="3054"/>
                  </a:lnTo>
                  <a:lnTo>
                    <a:pt x="470" y="3054"/>
                  </a:lnTo>
                  <a:lnTo>
                    <a:pt x="470" y="3050"/>
                  </a:lnTo>
                  <a:lnTo>
                    <a:pt x="470" y="3048"/>
                  </a:lnTo>
                  <a:lnTo>
                    <a:pt x="470" y="3048"/>
                  </a:lnTo>
                  <a:lnTo>
                    <a:pt x="472" y="3042"/>
                  </a:lnTo>
                  <a:lnTo>
                    <a:pt x="472" y="3042"/>
                  </a:lnTo>
                  <a:lnTo>
                    <a:pt x="472" y="3040"/>
                  </a:lnTo>
                  <a:lnTo>
                    <a:pt x="472" y="3040"/>
                  </a:lnTo>
                  <a:lnTo>
                    <a:pt x="472" y="3036"/>
                  </a:lnTo>
                  <a:lnTo>
                    <a:pt x="472" y="3036"/>
                  </a:lnTo>
                  <a:lnTo>
                    <a:pt x="472" y="3032"/>
                  </a:lnTo>
                  <a:lnTo>
                    <a:pt x="472" y="3032"/>
                  </a:lnTo>
                  <a:lnTo>
                    <a:pt x="472" y="3028"/>
                  </a:lnTo>
                  <a:lnTo>
                    <a:pt x="472" y="3028"/>
                  </a:lnTo>
                  <a:lnTo>
                    <a:pt x="472" y="3026"/>
                  </a:lnTo>
                  <a:lnTo>
                    <a:pt x="472" y="3026"/>
                  </a:lnTo>
                  <a:lnTo>
                    <a:pt x="474" y="3024"/>
                  </a:lnTo>
                  <a:lnTo>
                    <a:pt x="474" y="3024"/>
                  </a:lnTo>
                  <a:lnTo>
                    <a:pt x="476" y="3020"/>
                  </a:lnTo>
                  <a:lnTo>
                    <a:pt x="476" y="3018"/>
                  </a:lnTo>
                  <a:lnTo>
                    <a:pt x="476" y="3018"/>
                  </a:lnTo>
                  <a:lnTo>
                    <a:pt x="478" y="3016"/>
                  </a:lnTo>
                  <a:lnTo>
                    <a:pt x="478" y="3016"/>
                  </a:lnTo>
                  <a:lnTo>
                    <a:pt x="478" y="3012"/>
                  </a:lnTo>
                  <a:lnTo>
                    <a:pt x="478" y="3008"/>
                  </a:lnTo>
                  <a:lnTo>
                    <a:pt x="478" y="3008"/>
                  </a:lnTo>
                  <a:lnTo>
                    <a:pt x="476" y="3006"/>
                  </a:lnTo>
                  <a:lnTo>
                    <a:pt x="476" y="3006"/>
                  </a:lnTo>
                  <a:lnTo>
                    <a:pt x="478" y="2998"/>
                  </a:lnTo>
                  <a:lnTo>
                    <a:pt x="478" y="2998"/>
                  </a:lnTo>
                  <a:lnTo>
                    <a:pt x="478" y="2994"/>
                  </a:lnTo>
                  <a:lnTo>
                    <a:pt x="478" y="2994"/>
                  </a:lnTo>
                  <a:lnTo>
                    <a:pt x="478" y="2992"/>
                  </a:lnTo>
                  <a:lnTo>
                    <a:pt x="478" y="2992"/>
                  </a:lnTo>
                  <a:lnTo>
                    <a:pt x="480" y="2986"/>
                  </a:lnTo>
                  <a:lnTo>
                    <a:pt x="480" y="2986"/>
                  </a:lnTo>
                  <a:lnTo>
                    <a:pt x="480" y="2984"/>
                  </a:lnTo>
                  <a:lnTo>
                    <a:pt x="480" y="2984"/>
                  </a:lnTo>
                  <a:lnTo>
                    <a:pt x="480" y="2982"/>
                  </a:lnTo>
                  <a:lnTo>
                    <a:pt x="480" y="2982"/>
                  </a:lnTo>
                  <a:lnTo>
                    <a:pt x="480" y="2978"/>
                  </a:lnTo>
                  <a:lnTo>
                    <a:pt x="480" y="2978"/>
                  </a:lnTo>
                  <a:lnTo>
                    <a:pt x="480" y="2976"/>
                  </a:lnTo>
                  <a:lnTo>
                    <a:pt x="480" y="2970"/>
                  </a:lnTo>
                  <a:lnTo>
                    <a:pt x="480" y="2970"/>
                  </a:lnTo>
                  <a:lnTo>
                    <a:pt x="480" y="2968"/>
                  </a:lnTo>
                  <a:lnTo>
                    <a:pt x="480" y="2968"/>
                  </a:lnTo>
                  <a:lnTo>
                    <a:pt x="480" y="2964"/>
                  </a:lnTo>
                  <a:lnTo>
                    <a:pt x="480" y="2964"/>
                  </a:lnTo>
                  <a:lnTo>
                    <a:pt x="480" y="2962"/>
                  </a:lnTo>
                  <a:lnTo>
                    <a:pt x="480" y="2962"/>
                  </a:lnTo>
                  <a:lnTo>
                    <a:pt x="480" y="2960"/>
                  </a:lnTo>
                  <a:lnTo>
                    <a:pt x="480" y="2960"/>
                  </a:lnTo>
                  <a:lnTo>
                    <a:pt x="480" y="2956"/>
                  </a:lnTo>
                  <a:lnTo>
                    <a:pt x="480" y="2956"/>
                  </a:lnTo>
                  <a:lnTo>
                    <a:pt x="480" y="2954"/>
                  </a:lnTo>
                  <a:lnTo>
                    <a:pt x="480" y="2954"/>
                  </a:lnTo>
                  <a:lnTo>
                    <a:pt x="480" y="2950"/>
                  </a:lnTo>
                  <a:lnTo>
                    <a:pt x="480" y="2950"/>
                  </a:lnTo>
                  <a:lnTo>
                    <a:pt x="480" y="2950"/>
                  </a:lnTo>
                  <a:lnTo>
                    <a:pt x="480" y="2950"/>
                  </a:lnTo>
                  <a:lnTo>
                    <a:pt x="484" y="2946"/>
                  </a:lnTo>
                  <a:lnTo>
                    <a:pt x="484" y="2946"/>
                  </a:lnTo>
                  <a:lnTo>
                    <a:pt x="484" y="2942"/>
                  </a:lnTo>
                  <a:lnTo>
                    <a:pt x="484" y="2942"/>
                  </a:lnTo>
                  <a:lnTo>
                    <a:pt x="484" y="2940"/>
                  </a:lnTo>
                  <a:lnTo>
                    <a:pt x="484" y="2940"/>
                  </a:lnTo>
                  <a:lnTo>
                    <a:pt x="486" y="2938"/>
                  </a:lnTo>
                  <a:lnTo>
                    <a:pt x="486" y="2938"/>
                  </a:lnTo>
                  <a:lnTo>
                    <a:pt x="488" y="2934"/>
                  </a:lnTo>
                  <a:lnTo>
                    <a:pt x="488" y="2934"/>
                  </a:lnTo>
                  <a:lnTo>
                    <a:pt x="488" y="2932"/>
                  </a:lnTo>
                  <a:lnTo>
                    <a:pt x="488" y="2932"/>
                  </a:lnTo>
                  <a:lnTo>
                    <a:pt x="488" y="2928"/>
                  </a:lnTo>
                  <a:lnTo>
                    <a:pt x="488" y="2928"/>
                  </a:lnTo>
                  <a:lnTo>
                    <a:pt x="488" y="2926"/>
                  </a:lnTo>
                  <a:lnTo>
                    <a:pt x="488" y="2926"/>
                  </a:lnTo>
                  <a:lnTo>
                    <a:pt x="488" y="2924"/>
                  </a:lnTo>
                  <a:lnTo>
                    <a:pt x="488" y="2924"/>
                  </a:lnTo>
                  <a:lnTo>
                    <a:pt x="490" y="2922"/>
                  </a:lnTo>
                  <a:lnTo>
                    <a:pt x="490" y="2922"/>
                  </a:lnTo>
                  <a:lnTo>
                    <a:pt x="490" y="2918"/>
                  </a:lnTo>
                  <a:lnTo>
                    <a:pt x="490" y="2918"/>
                  </a:lnTo>
                  <a:lnTo>
                    <a:pt x="492" y="2914"/>
                  </a:lnTo>
                  <a:lnTo>
                    <a:pt x="492" y="2914"/>
                  </a:lnTo>
                  <a:lnTo>
                    <a:pt x="492" y="2914"/>
                  </a:lnTo>
                  <a:lnTo>
                    <a:pt x="492" y="2910"/>
                  </a:lnTo>
                  <a:lnTo>
                    <a:pt x="492" y="2908"/>
                  </a:lnTo>
                  <a:lnTo>
                    <a:pt x="492" y="2908"/>
                  </a:lnTo>
                  <a:lnTo>
                    <a:pt x="490" y="2906"/>
                  </a:lnTo>
                  <a:lnTo>
                    <a:pt x="490" y="2906"/>
                  </a:lnTo>
                  <a:lnTo>
                    <a:pt x="490" y="2902"/>
                  </a:lnTo>
                  <a:lnTo>
                    <a:pt x="490" y="2902"/>
                  </a:lnTo>
                  <a:lnTo>
                    <a:pt x="488" y="2900"/>
                  </a:lnTo>
                  <a:lnTo>
                    <a:pt x="488" y="2900"/>
                  </a:lnTo>
                  <a:lnTo>
                    <a:pt x="490" y="2896"/>
                  </a:lnTo>
                  <a:lnTo>
                    <a:pt x="490" y="2896"/>
                  </a:lnTo>
                  <a:lnTo>
                    <a:pt x="492" y="2894"/>
                  </a:lnTo>
                  <a:lnTo>
                    <a:pt x="492" y="2894"/>
                  </a:lnTo>
                  <a:lnTo>
                    <a:pt x="494" y="2890"/>
                  </a:lnTo>
                  <a:lnTo>
                    <a:pt x="494" y="2890"/>
                  </a:lnTo>
                  <a:lnTo>
                    <a:pt x="494" y="2886"/>
                  </a:lnTo>
                  <a:lnTo>
                    <a:pt x="494" y="2884"/>
                  </a:lnTo>
                  <a:lnTo>
                    <a:pt x="494" y="2884"/>
                  </a:lnTo>
                  <a:lnTo>
                    <a:pt x="492" y="2882"/>
                  </a:lnTo>
                  <a:lnTo>
                    <a:pt x="492" y="2882"/>
                  </a:lnTo>
                  <a:lnTo>
                    <a:pt x="492" y="2880"/>
                  </a:lnTo>
                  <a:lnTo>
                    <a:pt x="492" y="2880"/>
                  </a:lnTo>
                  <a:lnTo>
                    <a:pt x="492" y="2876"/>
                  </a:lnTo>
                  <a:lnTo>
                    <a:pt x="492" y="2876"/>
                  </a:lnTo>
                  <a:lnTo>
                    <a:pt x="492" y="2874"/>
                  </a:lnTo>
                  <a:lnTo>
                    <a:pt x="492" y="2874"/>
                  </a:lnTo>
                  <a:lnTo>
                    <a:pt x="494" y="2870"/>
                  </a:lnTo>
                  <a:lnTo>
                    <a:pt x="494" y="2870"/>
                  </a:lnTo>
                  <a:lnTo>
                    <a:pt x="492" y="2868"/>
                  </a:lnTo>
                  <a:lnTo>
                    <a:pt x="492" y="2868"/>
                  </a:lnTo>
                  <a:lnTo>
                    <a:pt x="492" y="2866"/>
                  </a:lnTo>
                  <a:lnTo>
                    <a:pt x="492" y="2866"/>
                  </a:lnTo>
                  <a:lnTo>
                    <a:pt x="492" y="2864"/>
                  </a:lnTo>
                  <a:lnTo>
                    <a:pt x="492" y="2864"/>
                  </a:lnTo>
                  <a:lnTo>
                    <a:pt x="494" y="2860"/>
                  </a:lnTo>
                  <a:lnTo>
                    <a:pt x="494" y="2860"/>
                  </a:lnTo>
                  <a:lnTo>
                    <a:pt x="494" y="2858"/>
                  </a:lnTo>
                  <a:lnTo>
                    <a:pt x="494" y="2858"/>
                  </a:lnTo>
                  <a:lnTo>
                    <a:pt x="494" y="2856"/>
                  </a:lnTo>
                  <a:lnTo>
                    <a:pt x="494" y="2856"/>
                  </a:lnTo>
                  <a:lnTo>
                    <a:pt x="496" y="2854"/>
                  </a:lnTo>
                  <a:lnTo>
                    <a:pt x="496" y="2852"/>
                  </a:lnTo>
                  <a:lnTo>
                    <a:pt x="496" y="2852"/>
                  </a:lnTo>
                  <a:lnTo>
                    <a:pt x="498" y="2848"/>
                  </a:lnTo>
                  <a:lnTo>
                    <a:pt x="498" y="2848"/>
                  </a:lnTo>
                  <a:lnTo>
                    <a:pt x="498" y="2846"/>
                  </a:lnTo>
                  <a:lnTo>
                    <a:pt x="498" y="2846"/>
                  </a:lnTo>
                  <a:lnTo>
                    <a:pt x="498" y="2844"/>
                  </a:lnTo>
                  <a:lnTo>
                    <a:pt x="498" y="2844"/>
                  </a:lnTo>
                  <a:lnTo>
                    <a:pt x="498" y="2840"/>
                  </a:lnTo>
                  <a:lnTo>
                    <a:pt x="498" y="2840"/>
                  </a:lnTo>
                  <a:lnTo>
                    <a:pt x="500" y="2838"/>
                  </a:lnTo>
                  <a:lnTo>
                    <a:pt x="500" y="2838"/>
                  </a:lnTo>
                  <a:lnTo>
                    <a:pt x="500" y="2834"/>
                  </a:lnTo>
                  <a:lnTo>
                    <a:pt x="500" y="2834"/>
                  </a:lnTo>
                  <a:lnTo>
                    <a:pt x="500" y="2830"/>
                  </a:lnTo>
                  <a:lnTo>
                    <a:pt x="500" y="2830"/>
                  </a:lnTo>
                  <a:lnTo>
                    <a:pt x="498" y="2830"/>
                  </a:lnTo>
                  <a:lnTo>
                    <a:pt x="498" y="2830"/>
                  </a:lnTo>
                  <a:lnTo>
                    <a:pt x="498" y="2824"/>
                  </a:lnTo>
                  <a:lnTo>
                    <a:pt x="498" y="2824"/>
                  </a:lnTo>
                  <a:lnTo>
                    <a:pt x="502" y="2820"/>
                  </a:lnTo>
                  <a:lnTo>
                    <a:pt x="502" y="2820"/>
                  </a:lnTo>
                  <a:lnTo>
                    <a:pt x="502" y="2816"/>
                  </a:lnTo>
                  <a:lnTo>
                    <a:pt x="502" y="2814"/>
                  </a:lnTo>
                  <a:lnTo>
                    <a:pt x="502" y="2814"/>
                  </a:lnTo>
                  <a:lnTo>
                    <a:pt x="502" y="2808"/>
                  </a:lnTo>
                  <a:lnTo>
                    <a:pt x="502" y="2808"/>
                  </a:lnTo>
                  <a:lnTo>
                    <a:pt x="500" y="2806"/>
                  </a:lnTo>
                  <a:lnTo>
                    <a:pt x="500" y="2806"/>
                  </a:lnTo>
                  <a:lnTo>
                    <a:pt x="500" y="2804"/>
                  </a:lnTo>
                  <a:lnTo>
                    <a:pt x="500" y="2804"/>
                  </a:lnTo>
                  <a:lnTo>
                    <a:pt x="502" y="2802"/>
                  </a:lnTo>
                  <a:lnTo>
                    <a:pt x="502" y="2802"/>
                  </a:lnTo>
                  <a:lnTo>
                    <a:pt x="502" y="2798"/>
                  </a:lnTo>
                  <a:lnTo>
                    <a:pt x="502" y="2798"/>
                  </a:lnTo>
                  <a:lnTo>
                    <a:pt x="504" y="2796"/>
                  </a:lnTo>
                  <a:lnTo>
                    <a:pt x="504" y="2796"/>
                  </a:lnTo>
                  <a:lnTo>
                    <a:pt x="504" y="2794"/>
                  </a:lnTo>
                  <a:lnTo>
                    <a:pt x="504" y="2794"/>
                  </a:lnTo>
                  <a:lnTo>
                    <a:pt x="504" y="2790"/>
                  </a:lnTo>
                  <a:lnTo>
                    <a:pt x="504" y="2790"/>
                  </a:lnTo>
                  <a:lnTo>
                    <a:pt x="506" y="2788"/>
                  </a:lnTo>
                  <a:lnTo>
                    <a:pt x="506" y="2788"/>
                  </a:lnTo>
                  <a:lnTo>
                    <a:pt x="506" y="2784"/>
                  </a:lnTo>
                  <a:lnTo>
                    <a:pt x="506" y="2784"/>
                  </a:lnTo>
                  <a:lnTo>
                    <a:pt x="506" y="2782"/>
                  </a:lnTo>
                  <a:lnTo>
                    <a:pt x="506" y="2782"/>
                  </a:lnTo>
                  <a:lnTo>
                    <a:pt x="508" y="2780"/>
                  </a:lnTo>
                  <a:lnTo>
                    <a:pt x="508" y="2780"/>
                  </a:lnTo>
                  <a:lnTo>
                    <a:pt x="508" y="2778"/>
                  </a:lnTo>
                  <a:lnTo>
                    <a:pt x="508" y="2778"/>
                  </a:lnTo>
                  <a:lnTo>
                    <a:pt x="508" y="2776"/>
                  </a:lnTo>
                  <a:lnTo>
                    <a:pt x="508" y="2776"/>
                  </a:lnTo>
                  <a:lnTo>
                    <a:pt x="508" y="2766"/>
                  </a:lnTo>
                  <a:lnTo>
                    <a:pt x="508" y="2766"/>
                  </a:lnTo>
                  <a:lnTo>
                    <a:pt x="508" y="2766"/>
                  </a:lnTo>
                  <a:lnTo>
                    <a:pt x="508" y="2764"/>
                  </a:lnTo>
                  <a:lnTo>
                    <a:pt x="508" y="2764"/>
                  </a:lnTo>
                  <a:lnTo>
                    <a:pt x="508" y="2760"/>
                  </a:lnTo>
                  <a:lnTo>
                    <a:pt x="508" y="2760"/>
                  </a:lnTo>
                  <a:lnTo>
                    <a:pt x="508" y="2758"/>
                  </a:lnTo>
                  <a:lnTo>
                    <a:pt x="508" y="2758"/>
                  </a:lnTo>
                  <a:lnTo>
                    <a:pt x="508" y="2754"/>
                  </a:lnTo>
                  <a:lnTo>
                    <a:pt x="508" y="2754"/>
                  </a:lnTo>
                  <a:lnTo>
                    <a:pt x="508" y="2752"/>
                  </a:lnTo>
                  <a:lnTo>
                    <a:pt x="508" y="2752"/>
                  </a:lnTo>
                  <a:lnTo>
                    <a:pt x="508" y="2748"/>
                  </a:lnTo>
                  <a:lnTo>
                    <a:pt x="508" y="2748"/>
                  </a:lnTo>
                  <a:lnTo>
                    <a:pt x="508" y="2746"/>
                  </a:lnTo>
                  <a:lnTo>
                    <a:pt x="508" y="2746"/>
                  </a:lnTo>
                  <a:lnTo>
                    <a:pt x="508" y="2742"/>
                  </a:lnTo>
                  <a:lnTo>
                    <a:pt x="508" y="2742"/>
                  </a:lnTo>
                  <a:lnTo>
                    <a:pt x="510" y="2738"/>
                  </a:lnTo>
                  <a:lnTo>
                    <a:pt x="510" y="2738"/>
                  </a:lnTo>
                  <a:lnTo>
                    <a:pt x="510" y="2736"/>
                  </a:lnTo>
                  <a:lnTo>
                    <a:pt x="510" y="2736"/>
                  </a:lnTo>
                  <a:lnTo>
                    <a:pt x="510" y="2734"/>
                  </a:lnTo>
                  <a:lnTo>
                    <a:pt x="510" y="2734"/>
                  </a:lnTo>
                  <a:lnTo>
                    <a:pt x="512" y="2728"/>
                  </a:lnTo>
                  <a:lnTo>
                    <a:pt x="512" y="2728"/>
                  </a:lnTo>
                  <a:lnTo>
                    <a:pt x="514" y="2726"/>
                  </a:lnTo>
                  <a:lnTo>
                    <a:pt x="516" y="2722"/>
                  </a:lnTo>
                  <a:lnTo>
                    <a:pt x="516" y="2722"/>
                  </a:lnTo>
                  <a:lnTo>
                    <a:pt x="516" y="2716"/>
                  </a:lnTo>
                  <a:lnTo>
                    <a:pt x="516" y="2716"/>
                  </a:lnTo>
                  <a:lnTo>
                    <a:pt x="516" y="2714"/>
                  </a:lnTo>
                  <a:lnTo>
                    <a:pt x="516" y="2714"/>
                  </a:lnTo>
                  <a:lnTo>
                    <a:pt x="516" y="2712"/>
                  </a:lnTo>
                  <a:lnTo>
                    <a:pt x="516" y="2712"/>
                  </a:lnTo>
                  <a:lnTo>
                    <a:pt x="516" y="2708"/>
                  </a:lnTo>
                  <a:lnTo>
                    <a:pt x="516" y="2708"/>
                  </a:lnTo>
                  <a:lnTo>
                    <a:pt x="516" y="2706"/>
                  </a:lnTo>
                  <a:lnTo>
                    <a:pt x="516" y="2706"/>
                  </a:lnTo>
                  <a:lnTo>
                    <a:pt x="516" y="2704"/>
                  </a:lnTo>
                  <a:lnTo>
                    <a:pt x="516" y="2704"/>
                  </a:lnTo>
                  <a:lnTo>
                    <a:pt x="518" y="2700"/>
                  </a:lnTo>
                  <a:lnTo>
                    <a:pt x="518" y="2700"/>
                  </a:lnTo>
                  <a:lnTo>
                    <a:pt x="518" y="2696"/>
                  </a:lnTo>
                  <a:lnTo>
                    <a:pt x="518" y="2694"/>
                  </a:lnTo>
                  <a:lnTo>
                    <a:pt x="518" y="2694"/>
                  </a:lnTo>
                  <a:lnTo>
                    <a:pt x="516" y="2692"/>
                  </a:lnTo>
                  <a:lnTo>
                    <a:pt x="516" y="2692"/>
                  </a:lnTo>
                  <a:lnTo>
                    <a:pt x="516" y="2688"/>
                  </a:lnTo>
                  <a:lnTo>
                    <a:pt x="516" y="2688"/>
                  </a:lnTo>
                  <a:lnTo>
                    <a:pt x="516" y="2686"/>
                  </a:lnTo>
                  <a:lnTo>
                    <a:pt x="516" y="2686"/>
                  </a:lnTo>
                  <a:lnTo>
                    <a:pt x="518" y="2684"/>
                  </a:lnTo>
                  <a:lnTo>
                    <a:pt x="518" y="2684"/>
                  </a:lnTo>
                  <a:lnTo>
                    <a:pt x="518" y="2680"/>
                  </a:lnTo>
                  <a:lnTo>
                    <a:pt x="518" y="2680"/>
                  </a:lnTo>
                  <a:lnTo>
                    <a:pt x="518" y="2678"/>
                  </a:lnTo>
                  <a:lnTo>
                    <a:pt x="518" y="2678"/>
                  </a:lnTo>
                  <a:lnTo>
                    <a:pt x="518" y="2674"/>
                  </a:lnTo>
                  <a:lnTo>
                    <a:pt x="518" y="2674"/>
                  </a:lnTo>
                  <a:lnTo>
                    <a:pt x="518" y="2672"/>
                  </a:lnTo>
                  <a:lnTo>
                    <a:pt x="518" y="2672"/>
                  </a:lnTo>
                  <a:lnTo>
                    <a:pt x="518" y="2668"/>
                  </a:lnTo>
                  <a:lnTo>
                    <a:pt x="518" y="2668"/>
                  </a:lnTo>
                  <a:lnTo>
                    <a:pt x="518" y="2666"/>
                  </a:lnTo>
                  <a:lnTo>
                    <a:pt x="518" y="2666"/>
                  </a:lnTo>
                  <a:lnTo>
                    <a:pt x="518" y="2664"/>
                  </a:lnTo>
                  <a:lnTo>
                    <a:pt x="518" y="2664"/>
                  </a:lnTo>
                  <a:lnTo>
                    <a:pt x="520" y="2660"/>
                  </a:lnTo>
                  <a:lnTo>
                    <a:pt x="520" y="2660"/>
                  </a:lnTo>
                  <a:lnTo>
                    <a:pt x="520" y="2658"/>
                  </a:lnTo>
                  <a:lnTo>
                    <a:pt x="520" y="2658"/>
                  </a:lnTo>
                  <a:lnTo>
                    <a:pt x="522" y="2656"/>
                  </a:lnTo>
                  <a:lnTo>
                    <a:pt x="522" y="2656"/>
                  </a:lnTo>
                  <a:lnTo>
                    <a:pt x="522" y="2652"/>
                  </a:lnTo>
                  <a:lnTo>
                    <a:pt x="522" y="2652"/>
                  </a:lnTo>
                  <a:lnTo>
                    <a:pt x="522" y="2650"/>
                  </a:lnTo>
                  <a:lnTo>
                    <a:pt x="522" y="2650"/>
                  </a:lnTo>
                  <a:lnTo>
                    <a:pt x="522" y="2646"/>
                  </a:lnTo>
                  <a:lnTo>
                    <a:pt x="522" y="2646"/>
                  </a:lnTo>
                  <a:lnTo>
                    <a:pt x="522" y="2644"/>
                  </a:lnTo>
                  <a:lnTo>
                    <a:pt x="524" y="2638"/>
                  </a:lnTo>
                  <a:lnTo>
                    <a:pt x="524" y="2638"/>
                  </a:lnTo>
                  <a:lnTo>
                    <a:pt x="524" y="2636"/>
                  </a:lnTo>
                  <a:lnTo>
                    <a:pt x="524" y="2636"/>
                  </a:lnTo>
                  <a:lnTo>
                    <a:pt x="526" y="2632"/>
                  </a:lnTo>
                  <a:lnTo>
                    <a:pt x="526" y="2632"/>
                  </a:lnTo>
                  <a:lnTo>
                    <a:pt x="526" y="2630"/>
                  </a:lnTo>
                  <a:lnTo>
                    <a:pt x="526" y="2630"/>
                  </a:lnTo>
                  <a:lnTo>
                    <a:pt x="526" y="2626"/>
                  </a:lnTo>
                  <a:lnTo>
                    <a:pt x="526" y="2626"/>
                  </a:lnTo>
                  <a:lnTo>
                    <a:pt x="526" y="2622"/>
                  </a:lnTo>
                  <a:lnTo>
                    <a:pt x="526" y="2622"/>
                  </a:lnTo>
                  <a:lnTo>
                    <a:pt x="526" y="2620"/>
                  </a:lnTo>
                  <a:lnTo>
                    <a:pt x="526" y="2618"/>
                  </a:lnTo>
                  <a:lnTo>
                    <a:pt x="526" y="2618"/>
                  </a:lnTo>
                  <a:lnTo>
                    <a:pt x="526" y="2614"/>
                  </a:lnTo>
                  <a:lnTo>
                    <a:pt x="526" y="2614"/>
                  </a:lnTo>
                  <a:lnTo>
                    <a:pt x="526" y="2612"/>
                  </a:lnTo>
                  <a:lnTo>
                    <a:pt x="526" y="2612"/>
                  </a:lnTo>
                  <a:lnTo>
                    <a:pt x="528" y="2610"/>
                  </a:lnTo>
                  <a:lnTo>
                    <a:pt x="528" y="2610"/>
                  </a:lnTo>
                  <a:lnTo>
                    <a:pt x="528" y="2608"/>
                  </a:lnTo>
                  <a:lnTo>
                    <a:pt x="528" y="2608"/>
                  </a:lnTo>
                  <a:lnTo>
                    <a:pt x="530" y="2604"/>
                  </a:lnTo>
                  <a:lnTo>
                    <a:pt x="530" y="2604"/>
                  </a:lnTo>
                  <a:lnTo>
                    <a:pt x="530" y="2602"/>
                  </a:lnTo>
                  <a:lnTo>
                    <a:pt x="530" y="2602"/>
                  </a:lnTo>
                  <a:lnTo>
                    <a:pt x="530" y="2600"/>
                  </a:lnTo>
                  <a:lnTo>
                    <a:pt x="530" y="2600"/>
                  </a:lnTo>
                  <a:lnTo>
                    <a:pt x="532" y="2598"/>
                  </a:lnTo>
                  <a:lnTo>
                    <a:pt x="532" y="2598"/>
                  </a:lnTo>
                  <a:lnTo>
                    <a:pt x="534" y="2596"/>
                  </a:lnTo>
                  <a:lnTo>
                    <a:pt x="534" y="2596"/>
                  </a:lnTo>
                  <a:lnTo>
                    <a:pt x="534" y="2592"/>
                  </a:lnTo>
                  <a:lnTo>
                    <a:pt x="534" y="2592"/>
                  </a:lnTo>
                  <a:lnTo>
                    <a:pt x="534" y="2588"/>
                  </a:lnTo>
                  <a:lnTo>
                    <a:pt x="534" y="2588"/>
                  </a:lnTo>
                  <a:lnTo>
                    <a:pt x="534" y="2586"/>
                  </a:lnTo>
                  <a:lnTo>
                    <a:pt x="534" y="2586"/>
                  </a:lnTo>
                  <a:lnTo>
                    <a:pt x="536" y="2582"/>
                  </a:lnTo>
                  <a:lnTo>
                    <a:pt x="536" y="2582"/>
                  </a:lnTo>
                  <a:lnTo>
                    <a:pt x="536" y="2580"/>
                  </a:lnTo>
                  <a:lnTo>
                    <a:pt x="536" y="2580"/>
                  </a:lnTo>
                  <a:lnTo>
                    <a:pt x="536" y="2576"/>
                  </a:lnTo>
                  <a:lnTo>
                    <a:pt x="536" y="2576"/>
                  </a:lnTo>
                  <a:lnTo>
                    <a:pt x="536" y="2572"/>
                  </a:lnTo>
                  <a:lnTo>
                    <a:pt x="536" y="2572"/>
                  </a:lnTo>
                  <a:lnTo>
                    <a:pt x="536" y="2570"/>
                  </a:lnTo>
                  <a:lnTo>
                    <a:pt x="536" y="2570"/>
                  </a:lnTo>
                  <a:lnTo>
                    <a:pt x="536" y="2568"/>
                  </a:lnTo>
                  <a:lnTo>
                    <a:pt x="536" y="2568"/>
                  </a:lnTo>
                  <a:lnTo>
                    <a:pt x="538" y="2564"/>
                  </a:lnTo>
                  <a:lnTo>
                    <a:pt x="538" y="2564"/>
                  </a:lnTo>
                  <a:lnTo>
                    <a:pt x="536" y="2560"/>
                  </a:lnTo>
                  <a:lnTo>
                    <a:pt x="536" y="2560"/>
                  </a:lnTo>
                  <a:lnTo>
                    <a:pt x="536" y="2558"/>
                  </a:lnTo>
                  <a:lnTo>
                    <a:pt x="536" y="2558"/>
                  </a:lnTo>
                  <a:lnTo>
                    <a:pt x="536" y="2556"/>
                  </a:lnTo>
                  <a:lnTo>
                    <a:pt x="536" y="2556"/>
                  </a:lnTo>
                  <a:lnTo>
                    <a:pt x="536" y="2552"/>
                  </a:lnTo>
                  <a:lnTo>
                    <a:pt x="536" y="2552"/>
                  </a:lnTo>
                  <a:lnTo>
                    <a:pt x="536" y="2550"/>
                  </a:lnTo>
                  <a:lnTo>
                    <a:pt x="536" y="2550"/>
                  </a:lnTo>
                  <a:lnTo>
                    <a:pt x="536" y="2548"/>
                  </a:lnTo>
                  <a:lnTo>
                    <a:pt x="536" y="2548"/>
                  </a:lnTo>
                  <a:lnTo>
                    <a:pt x="534" y="2544"/>
                  </a:lnTo>
                  <a:lnTo>
                    <a:pt x="534" y="2544"/>
                  </a:lnTo>
                  <a:lnTo>
                    <a:pt x="534" y="2542"/>
                  </a:lnTo>
                  <a:lnTo>
                    <a:pt x="534" y="2542"/>
                  </a:lnTo>
                  <a:lnTo>
                    <a:pt x="536" y="2540"/>
                  </a:lnTo>
                  <a:lnTo>
                    <a:pt x="536" y="2540"/>
                  </a:lnTo>
                  <a:lnTo>
                    <a:pt x="536" y="2536"/>
                  </a:lnTo>
                  <a:lnTo>
                    <a:pt x="536" y="2536"/>
                  </a:lnTo>
                  <a:lnTo>
                    <a:pt x="536" y="2534"/>
                  </a:lnTo>
                  <a:lnTo>
                    <a:pt x="536" y="2534"/>
                  </a:lnTo>
                  <a:lnTo>
                    <a:pt x="536" y="2530"/>
                  </a:lnTo>
                  <a:lnTo>
                    <a:pt x="536" y="2530"/>
                  </a:lnTo>
                  <a:lnTo>
                    <a:pt x="538" y="2530"/>
                  </a:lnTo>
                  <a:lnTo>
                    <a:pt x="538" y="2530"/>
                  </a:lnTo>
                  <a:lnTo>
                    <a:pt x="540" y="2526"/>
                  </a:lnTo>
                  <a:lnTo>
                    <a:pt x="540" y="2526"/>
                  </a:lnTo>
                  <a:lnTo>
                    <a:pt x="538" y="2520"/>
                  </a:lnTo>
                  <a:lnTo>
                    <a:pt x="538" y="2520"/>
                  </a:lnTo>
                  <a:lnTo>
                    <a:pt x="538" y="2518"/>
                  </a:lnTo>
                  <a:lnTo>
                    <a:pt x="538" y="2518"/>
                  </a:lnTo>
                  <a:lnTo>
                    <a:pt x="538" y="2518"/>
                  </a:lnTo>
                  <a:lnTo>
                    <a:pt x="538" y="2518"/>
                  </a:lnTo>
                  <a:lnTo>
                    <a:pt x="538" y="2512"/>
                  </a:lnTo>
                  <a:lnTo>
                    <a:pt x="538" y="2512"/>
                  </a:lnTo>
                  <a:lnTo>
                    <a:pt x="538" y="2508"/>
                  </a:lnTo>
                  <a:lnTo>
                    <a:pt x="538" y="2508"/>
                  </a:lnTo>
                  <a:lnTo>
                    <a:pt x="538" y="2504"/>
                  </a:lnTo>
                  <a:lnTo>
                    <a:pt x="538" y="2502"/>
                  </a:lnTo>
                  <a:lnTo>
                    <a:pt x="538" y="2502"/>
                  </a:lnTo>
                  <a:lnTo>
                    <a:pt x="538" y="2500"/>
                  </a:lnTo>
                  <a:lnTo>
                    <a:pt x="538" y="2500"/>
                  </a:lnTo>
                  <a:lnTo>
                    <a:pt x="538" y="2496"/>
                  </a:lnTo>
                  <a:lnTo>
                    <a:pt x="540" y="2496"/>
                  </a:lnTo>
                  <a:lnTo>
                    <a:pt x="540" y="2496"/>
                  </a:lnTo>
                  <a:lnTo>
                    <a:pt x="540" y="2492"/>
                  </a:lnTo>
                  <a:lnTo>
                    <a:pt x="540" y="2492"/>
                  </a:lnTo>
                  <a:lnTo>
                    <a:pt x="540" y="2488"/>
                  </a:lnTo>
                  <a:lnTo>
                    <a:pt x="540" y="2488"/>
                  </a:lnTo>
                  <a:lnTo>
                    <a:pt x="540" y="2486"/>
                  </a:lnTo>
                  <a:lnTo>
                    <a:pt x="540" y="2486"/>
                  </a:lnTo>
                  <a:lnTo>
                    <a:pt x="540" y="2484"/>
                  </a:lnTo>
                  <a:lnTo>
                    <a:pt x="540" y="2484"/>
                  </a:lnTo>
                  <a:lnTo>
                    <a:pt x="542" y="2480"/>
                  </a:lnTo>
                  <a:lnTo>
                    <a:pt x="542" y="2480"/>
                  </a:lnTo>
                  <a:lnTo>
                    <a:pt x="542" y="2476"/>
                  </a:lnTo>
                  <a:lnTo>
                    <a:pt x="542" y="2476"/>
                  </a:lnTo>
                  <a:lnTo>
                    <a:pt x="542" y="2476"/>
                  </a:lnTo>
                  <a:lnTo>
                    <a:pt x="542" y="2476"/>
                  </a:lnTo>
                  <a:lnTo>
                    <a:pt x="542" y="2474"/>
                  </a:lnTo>
                  <a:lnTo>
                    <a:pt x="542" y="2474"/>
                  </a:lnTo>
                  <a:lnTo>
                    <a:pt x="544" y="2470"/>
                  </a:lnTo>
                  <a:lnTo>
                    <a:pt x="544" y="2470"/>
                  </a:lnTo>
                  <a:lnTo>
                    <a:pt x="544" y="2466"/>
                  </a:lnTo>
                  <a:lnTo>
                    <a:pt x="544" y="2466"/>
                  </a:lnTo>
                  <a:lnTo>
                    <a:pt x="544" y="2464"/>
                  </a:lnTo>
                  <a:lnTo>
                    <a:pt x="544" y="2464"/>
                  </a:lnTo>
                  <a:lnTo>
                    <a:pt x="546" y="2462"/>
                  </a:lnTo>
                  <a:lnTo>
                    <a:pt x="546" y="2462"/>
                  </a:lnTo>
                  <a:lnTo>
                    <a:pt x="548" y="2458"/>
                  </a:lnTo>
                  <a:lnTo>
                    <a:pt x="548" y="2458"/>
                  </a:lnTo>
                  <a:lnTo>
                    <a:pt x="548" y="2454"/>
                  </a:lnTo>
                  <a:lnTo>
                    <a:pt x="548" y="2454"/>
                  </a:lnTo>
                  <a:lnTo>
                    <a:pt x="548" y="2452"/>
                  </a:lnTo>
                  <a:lnTo>
                    <a:pt x="548" y="2452"/>
                  </a:lnTo>
                  <a:lnTo>
                    <a:pt x="548" y="2448"/>
                  </a:lnTo>
                  <a:lnTo>
                    <a:pt x="548" y="2448"/>
                  </a:lnTo>
                  <a:lnTo>
                    <a:pt x="548" y="2446"/>
                  </a:lnTo>
                  <a:lnTo>
                    <a:pt x="548" y="2446"/>
                  </a:lnTo>
                  <a:lnTo>
                    <a:pt x="548" y="2442"/>
                  </a:lnTo>
                  <a:lnTo>
                    <a:pt x="548" y="2440"/>
                  </a:lnTo>
                  <a:lnTo>
                    <a:pt x="548" y="2440"/>
                  </a:lnTo>
                  <a:lnTo>
                    <a:pt x="548" y="2438"/>
                  </a:lnTo>
                  <a:lnTo>
                    <a:pt x="548" y="2438"/>
                  </a:lnTo>
                  <a:lnTo>
                    <a:pt x="550" y="2434"/>
                  </a:lnTo>
                  <a:lnTo>
                    <a:pt x="550" y="2432"/>
                  </a:lnTo>
                  <a:lnTo>
                    <a:pt x="550" y="2432"/>
                  </a:lnTo>
                  <a:lnTo>
                    <a:pt x="550" y="2428"/>
                  </a:lnTo>
                  <a:lnTo>
                    <a:pt x="550" y="2428"/>
                  </a:lnTo>
                  <a:lnTo>
                    <a:pt x="550" y="2426"/>
                  </a:lnTo>
                  <a:lnTo>
                    <a:pt x="550" y="2426"/>
                  </a:lnTo>
                  <a:lnTo>
                    <a:pt x="550" y="2422"/>
                  </a:lnTo>
                  <a:lnTo>
                    <a:pt x="550" y="2422"/>
                  </a:lnTo>
                  <a:lnTo>
                    <a:pt x="552" y="2420"/>
                  </a:lnTo>
                  <a:lnTo>
                    <a:pt x="552" y="2420"/>
                  </a:lnTo>
                  <a:lnTo>
                    <a:pt x="552" y="2416"/>
                  </a:lnTo>
                  <a:lnTo>
                    <a:pt x="552" y="2410"/>
                  </a:lnTo>
                  <a:lnTo>
                    <a:pt x="552" y="2410"/>
                  </a:lnTo>
                  <a:lnTo>
                    <a:pt x="550" y="2406"/>
                  </a:lnTo>
                  <a:lnTo>
                    <a:pt x="550" y="2406"/>
                  </a:lnTo>
                  <a:lnTo>
                    <a:pt x="550" y="2404"/>
                  </a:lnTo>
                  <a:lnTo>
                    <a:pt x="550" y="2404"/>
                  </a:lnTo>
                  <a:lnTo>
                    <a:pt x="550" y="2404"/>
                  </a:lnTo>
                  <a:lnTo>
                    <a:pt x="550" y="2404"/>
                  </a:lnTo>
                  <a:lnTo>
                    <a:pt x="552" y="2400"/>
                  </a:lnTo>
                  <a:lnTo>
                    <a:pt x="552" y="2400"/>
                  </a:lnTo>
                  <a:lnTo>
                    <a:pt x="554" y="2396"/>
                  </a:lnTo>
                  <a:lnTo>
                    <a:pt x="554" y="2396"/>
                  </a:lnTo>
                  <a:lnTo>
                    <a:pt x="554" y="2396"/>
                  </a:lnTo>
                  <a:lnTo>
                    <a:pt x="554" y="2396"/>
                  </a:lnTo>
                  <a:lnTo>
                    <a:pt x="556" y="2394"/>
                  </a:lnTo>
                  <a:lnTo>
                    <a:pt x="556" y="2394"/>
                  </a:lnTo>
                  <a:lnTo>
                    <a:pt x="556" y="2392"/>
                  </a:lnTo>
                  <a:lnTo>
                    <a:pt x="556" y="2392"/>
                  </a:lnTo>
                  <a:lnTo>
                    <a:pt x="558" y="2390"/>
                  </a:lnTo>
                  <a:lnTo>
                    <a:pt x="558" y="2390"/>
                  </a:lnTo>
                  <a:lnTo>
                    <a:pt x="558" y="2384"/>
                  </a:lnTo>
                  <a:lnTo>
                    <a:pt x="558" y="2384"/>
                  </a:lnTo>
                  <a:lnTo>
                    <a:pt x="558" y="2380"/>
                  </a:lnTo>
                  <a:lnTo>
                    <a:pt x="558" y="2380"/>
                  </a:lnTo>
                  <a:lnTo>
                    <a:pt x="558" y="2380"/>
                  </a:lnTo>
                  <a:lnTo>
                    <a:pt x="558" y="2380"/>
                  </a:lnTo>
                  <a:lnTo>
                    <a:pt x="558" y="2378"/>
                  </a:lnTo>
                  <a:lnTo>
                    <a:pt x="558" y="2378"/>
                  </a:lnTo>
                  <a:lnTo>
                    <a:pt x="558" y="2374"/>
                  </a:lnTo>
                  <a:lnTo>
                    <a:pt x="558" y="2374"/>
                  </a:lnTo>
                  <a:lnTo>
                    <a:pt x="558" y="2370"/>
                  </a:lnTo>
                  <a:lnTo>
                    <a:pt x="558" y="2370"/>
                  </a:lnTo>
                  <a:lnTo>
                    <a:pt x="556" y="2368"/>
                  </a:lnTo>
                  <a:lnTo>
                    <a:pt x="558" y="2368"/>
                  </a:lnTo>
                  <a:lnTo>
                    <a:pt x="558" y="2368"/>
                  </a:lnTo>
                  <a:lnTo>
                    <a:pt x="558" y="2364"/>
                  </a:lnTo>
                  <a:lnTo>
                    <a:pt x="558" y="2364"/>
                  </a:lnTo>
                  <a:lnTo>
                    <a:pt x="560" y="2362"/>
                  </a:lnTo>
                  <a:lnTo>
                    <a:pt x="560" y="2362"/>
                  </a:lnTo>
                  <a:lnTo>
                    <a:pt x="562" y="2358"/>
                  </a:lnTo>
                  <a:lnTo>
                    <a:pt x="562" y="2358"/>
                  </a:lnTo>
                  <a:lnTo>
                    <a:pt x="562" y="2354"/>
                  </a:lnTo>
                  <a:lnTo>
                    <a:pt x="562" y="2354"/>
                  </a:lnTo>
                  <a:lnTo>
                    <a:pt x="560" y="2352"/>
                  </a:lnTo>
                  <a:lnTo>
                    <a:pt x="560" y="2352"/>
                  </a:lnTo>
                  <a:lnTo>
                    <a:pt x="562" y="2350"/>
                  </a:lnTo>
                  <a:lnTo>
                    <a:pt x="562" y="2350"/>
                  </a:lnTo>
                  <a:lnTo>
                    <a:pt x="562" y="2346"/>
                  </a:lnTo>
                  <a:lnTo>
                    <a:pt x="562" y="2346"/>
                  </a:lnTo>
                  <a:lnTo>
                    <a:pt x="562" y="2342"/>
                  </a:lnTo>
                  <a:lnTo>
                    <a:pt x="562" y="2342"/>
                  </a:lnTo>
                  <a:lnTo>
                    <a:pt x="562" y="2340"/>
                  </a:lnTo>
                  <a:lnTo>
                    <a:pt x="562" y="2340"/>
                  </a:lnTo>
                  <a:lnTo>
                    <a:pt x="562" y="2338"/>
                  </a:lnTo>
                  <a:lnTo>
                    <a:pt x="562" y="2336"/>
                  </a:lnTo>
                  <a:lnTo>
                    <a:pt x="562" y="2336"/>
                  </a:lnTo>
                  <a:lnTo>
                    <a:pt x="564" y="2332"/>
                  </a:lnTo>
                  <a:lnTo>
                    <a:pt x="564" y="2332"/>
                  </a:lnTo>
                  <a:lnTo>
                    <a:pt x="564" y="2330"/>
                  </a:lnTo>
                  <a:lnTo>
                    <a:pt x="564" y="2330"/>
                  </a:lnTo>
                  <a:lnTo>
                    <a:pt x="564" y="2328"/>
                  </a:lnTo>
                  <a:lnTo>
                    <a:pt x="564" y="2328"/>
                  </a:lnTo>
                  <a:lnTo>
                    <a:pt x="566" y="2324"/>
                  </a:lnTo>
                  <a:lnTo>
                    <a:pt x="566" y="2324"/>
                  </a:lnTo>
                  <a:lnTo>
                    <a:pt x="564" y="2320"/>
                  </a:lnTo>
                  <a:lnTo>
                    <a:pt x="564" y="2320"/>
                  </a:lnTo>
                  <a:lnTo>
                    <a:pt x="564" y="2318"/>
                  </a:lnTo>
                  <a:lnTo>
                    <a:pt x="564" y="2318"/>
                  </a:lnTo>
                  <a:lnTo>
                    <a:pt x="566" y="2316"/>
                  </a:lnTo>
                  <a:lnTo>
                    <a:pt x="566" y="2316"/>
                  </a:lnTo>
                  <a:lnTo>
                    <a:pt x="566" y="2312"/>
                  </a:lnTo>
                  <a:lnTo>
                    <a:pt x="566" y="2312"/>
                  </a:lnTo>
                  <a:lnTo>
                    <a:pt x="566" y="2306"/>
                  </a:lnTo>
                  <a:lnTo>
                    <a:pt x="566" y="2306"/>
                  </a:lnTo>
                  <a:lnTo>
                    <a:pt x="566" y="2302"/>
                  </a:lnTo>
                  <a:lnTo>
                    <a:pt x="566" y="2302"/>
                  </a:lnTo>
                  <a:lnTo>
                    <a:pt x="566" y="2302"/>
                  </a:lnTo>
                  <a:lnTo>
                    <a:pt x="566" y="2302"/>
                  </a:lnTo>
                  <a:lnTo>
                    <a:pt x="566" y="2298"/>
                  </a:lnTo>
                  <a:lnTo>
                    <a:pt x="566" y="2298"/>
                  </a:lnTo>
                  <a:lnTo>
                    <a:pt x="564" y="2296"/>
                  </a:lnTo>
                  <a:lnTo>
                    <a:pt x="564" y="2296"/>
                  </a:lnTo>
                  <a:lnTo>
                    <a:pt x="566" y="2294"/>
                  </a:lnTo>
                  <a:lnTo>
                    <a:pt x="566" y="2294"/>
                  </a:lnTo>
                  <a:lnTo>
                    <a:pt x="568" y="2292"/>
                  </a:lnTo>
                  <a:lnTo>
                    <a:pt x="568" y="2292"/>
                  </a:lnTo>
                  <a:lnTo>
                    <a:pt x="568" y="2290"/>
                  </a:lnTo>
                  <a:lnTo>
                    <a:pt x="568" y="2290"/>
                  </a:lnTo>
                  <a:lnTo>
                    <a:pt x="570" y="2286"/>
                  </a:lnTo>
                  <a:lnTo>
                    <a:pt x="570" y="2286"/>
                  </a:lnTo>
                  <a:lnTo>
                    <a:pt x="570" y="2278"/>
                  </a:lnTo>
                  <a:lnTo>
                    <a:pt x="570" y="2278"/>
                  </a:lnTo>
                  <a:lnTo>
                    <a:pt x="568" y="2274"/>
                  </a:lnTo>
                  <a:lnTo>
                    <a:pt x="568" y="2274"/>
                  </a:lnTo>
                  <a:lnTo>
                    <a:pt x="566" y="2274"/>
                  </a:lnTo>
                  <a:lnTo>
                    <a:pt x="566" y="2274"/>
                  </a:lnTo>
                  <a:lnTo>
                    <a:pt x="568" y="2270"/>
                  </a:lnTo>
                  <a:lnTo>
                    <a:pt x="568" y="2270"/>
                  </a:lnTo>
                  <a:lnTo>
                    <a:pt x="568" y="2268"/>
                  </a:lnTo>
                  <a:lnTo>
                    <a:pt x="568" y="2268"/>
                  </a:lnTo>
                  <a:lnTo>
                    <a:pt x="570" y="2264"/>
                  </a:lnTo>
                  <a:lnTo>
                    <a:pt x="570" y="2264"/>
                  </a:lnTo>
                  <a:lnTo>
                    <a:pt x="572" y="2258"/>
                  </a:lnTo>
                  <a:lnTo>
                    <a:pt x="572" y="2258"/>
                  </a:lnTo>
                  <a:lnTo>
                    <a:pt x="574" y="2258"/>
                  </a:lnTo>
                  <a:lnTo>
                    <a:pt x="574" y="2258"/>
                  </a:lnTo>
                  <a:lnTo>
                    <a:pt x="574" y="2254"/>
                  </a:lnTo>
                  <a:lnTo>
                    <a:pt x="574" y="2252"/>
                  </a:lnTo>
                  <a:lnTo>
                    <a:pt x="574" y="2252"/>
                  </a:lnTo>
                  <a:lnTo>
                    <a:pt x="572" y="2248"/>
                  </a:lnTo>
                  <a:lnTo>
                    <a:pt x="572" y="2248"/>
                  </a:lnTo>
                  <a:lnTo>
                    <a:pt x="572" y="2246"/>
                  </a:lnTo>
                  <a:lnTo>
                    <a:pt x="572" y="2246"/>
                  </a:lnTo>
                  <a:lnTo>
                    <a:pt x="572" y="2244"/>
                  </a:lnTo>
                  <a:lnTo>
                    <a:pt x="572" y="2242"/>
                  </a:lnTo>
                  <a:lnTo>
                    <a:pt x="572" y="2242"/>
                  </a:lnTo>
                  <a:lnTo>
                    <a:pt x="574" y="2238"/>
                  </a:lnTo>
                  <a:lnTo>
                    <a:pt x="574" y="2238"/>
                  </a:lnTo>
                  <a:lnTo>
                    <a:pt x="574" y="2236"/>
                  </a:lnTo>
                  <a:lnTo>
                    <a:pt x="574" y="2236"/>
                  </a:lnTo>
                  <a:lnTo>
                    <a:pt x="576" y="2234"/>
                  </a:lnTo>
                  <a:lnTo>
                    <a:pt x="576" y="2234"/>
                  </a:lnTo>
                  <a:lnTo>
                    <a:pt x="578" y="2230"/>
                  </a:lnTo>
                  <a:lnTo>
                    <a:pt x="578" y="2230"/>
                  </a:lnTo>
                  <a:lnTo>
                    <a:pt x="578" y="2230"/>
                  </a:lnTo>
                  <a:lnTo>
                    <a:pt x="580" y="2224"/>
                  </a:lnTo>
                  <a:lnTo>
                    <a:pt x="580" y="2224"/>
                  </a:lnTo>
                  <a:lnTo>
                    <a:pt x="580" y="2222"/>
                  </a:lnTo>
                  <a:lnTo>
                    <a:pt x="580" y="2222"/>
                  </a:lnTo>
                  <a:lnTo>
                    <a:pt x="580" y="2218"/>
                  </a:lnTo>
                  <a:lnTo>
                    <a:pt x="580" y="2218"/>
                  </a:lnTo>
                  <a:lnTo>
                    <a:pt x="580" y="2216"/>
                  </a:lnTo>
                  <a:lnTo>
                    <a:pt x="580" y="2216"/>
                  </a:lnTo>
                  <a:lnTo>
                    <a:pt x="582" y="2212"/>
                  </a:lnTo>
                  <a:lnTo>
                    <a:pt x="582" y="2212"/>
                  </a:lnTo>
                  <a:lnTo>
                    <a:pt x="580" y="2208"/>
                  </a:lnTo>
                  <a:lnTo>
                    <a:pt x="580" y="2208"/>
                  </a:lnTo>
                  <a:lnTo>
                    <a:pt x="580" y="2206"/>
                  </a:lnTo>
                  <a:lnTo>
                    <a:pt x="580" y="2206"/>
                  </a:lnTo>
                  <a:lnTo>
                    <a:pt x="580" y="2202"/>
                  </a:lnTo>
                  <a:lnTo>
                    <a:pt x="580" y="2202"/>
                  </a:lnTo>
                  <a:lnTo>
                    <a:pt x="580" y="2200"/>
                  </a:lnTo>
                  <a:lnTo>
                    <a:pt x="580" y="2200"/>
                  </a:lnTo>
                  <a:lnTo>
                    <a:pt x="580" y="2194"/>
                  </a:lnTo>
                  <a:lnTo>
                    <a:pt x="580" y="2194"/>
                  </a:lnTo>
                  <a:lnTo>
                    <a:pt x="578" y="2192"/>
                  </a:lnTo>
                  <a:lnTo>
                    <a:pt x="578" y="2192"/>
                  </a:lnTo>
                  <a:lnTo>
                    <a:pt x="578" y="2188"/>
                  </a:lnTo>
                  <a:lnTo>
                    <a:pt x="578" y="2188"/>
                  </a:lnTo>
                  <a:lnTo>
                    <a:pt x="578" y="2184"/>
                  </a:lnTo>
                  <a:lnTo>
                    <a:pt x="580" y="2184"/>
                  </a:lnTo>
                  <a:lnTo>
                    <a:pt x="580" y="2184"/>
                  </a:lnTo>
                  <a:lnTo>
                    <a:pt x="580" y="2182"/>
                  </a:lnTo>
                  <a:lnTo>
                    <a:pt x="580" y="2182"/>
                  </a:lnTo>
                  <a:lnTo>
                    <a:pt x="582" y="2178"/>
                  </a:lnTo>
                  <a:lnTo>
                    <a:pt x="582" y="2178"/>
                  </a:lnTo>
                  <a:lnTo>
                    <a:pt x="582" y="2170"/>
                  </a:lnTo>
                  <a:lnTo>
                    <a:pt x="582" y="2170"/>
                  </a:lnTo>
                  <a:lnTo>
                    <a:pt x="580" y="2166"/>
                  </a:lnTo>
                  <a:lnTo>
                    <a:pt x="580" y="2166"/>
                  </a:lnTo>
                  <a:lnTo>
                    <a:pt x="578" y="2166"/>
                  </a:lnTo>
                  <a:lnTo>
                    <a:pt x="578" y="2166"/>
                  </a:lnTo>
                  <a:lnTo>
                    <a:pt x="580" y="2160"/>
                  </a:lnTo>
                  <a:lnTo>
                    <a:pt x="580" y="2160"/>
                  </a:lnTo>
                  <a:lnTo>
                    <a:pt x="580" y="2156"/>
                  </a:lnTo>
                  <a:lnTo>
                    <a:pt x="580" y="2156"/>
                  </a:lnTo>
                  <a:lnTo>
                    <a:pt x="582" y="2154"/>
                  </a:lnTo>
                  <a:lnTo>
                    <a:pt x="582" y="2154"/>
                  </a:lnTo>
                  <a:lnTo>
                    <a:pt x="582" y="2150"/>
                  </a:lnTo>
                  <a:lnTo>
                    <a:pt x="582" y="2150"/>
                  </a:lnTo>
                  <a:lnTo>
                    <a:pt x="584" y="2148"/>
                  </a:lnTo>
                  <a:lnTo>
                    <a:pt x="584" y="2148"/>
                  </a:lnTo>
                  <a:lnTo>
                    <a:pt x="586" y="2144"/>
                  </a:lnTo>
                  <a:lnTo>
                    <a:pt x="586" y="2144"/>
                  </a:lnTo>
                  <a:lnTo>
                    <a:pt x="586" y="2144"/>
                  </a:lnTo>
                  <a:lnTo>
                    <a:pt x="586" y="2138"/>
                  </a:lnTo>
                  <a:lnTo>
                    <a:pt x="586" y="2138"/>
                  </a:lnTo>
                  <a:lnTo>
                    <a:pt x="588" y="2136"/>
                  </a:lnTo>
                  <a:lnTo>
                    <a:pt x="588" y="2136"/>
                  </a:lnTo>
                  <a:lnTo>
                    <a:pt x="588" y="2132"/>
                  </a:lnTo>
                  <a:lnTo>
                    <a:pt x="588" y="2132"/>
                  </a:lnTo>
                  <a:lnTo>
                    <a:pt x="588" y="2130"/>
                  </a:lnTo>
                  <a:lnTo>
                    <a:pt x="588" y="2130"/>
                  </a:lnTo>
                  <a:lnTo>
                    <a:pt x="588" y="2128"/>
                  </a:lnTo>
                  <a:lnTo>
                    <a:pt x="588" y="2128"/>
                  </a:lnTo>
                  <a:lnTo>
                    <a:pt x="588" y="2124"/>
                  </a:lnTo>
                  <a:lnTo>
                    <a:pt x="588" y="2124"/>
                  </a:lnTo>
                  <a:lnTo>
                    <a:pt x="590" y="2124"/>
                  </a:lnTo>
                  <a:lnTo>
                    <a:pt x="590" y="2124"/>
                  </a:lnTo>
                  <a:lnTo>
                    <a:pt x="590" y="2120"/>
                  </a:lnTo>
                  <a:lnTo>
                    <a:pt x="590" y="2120"/>
                  </a:lnTo>
                  <a:lnTo>
                    <a:pt x="590" y="2116"/>
                  </a:lnTo>
                  <a:lnTo>
                    <a:pt x="590" y="2116"/>
                  </a:lnTo>
                  <a:lnTo>
                    <a:pt x="590" y="2114"/>
                  </a:lnTo>
                  <a:lnTo>
                    <a:pt x="590" y="2114"/>
                  </a:lnTo>
                  <a:lnTo>
                    <a:pt x="592" y="2112"/>
                  </a:lnTo>
                  <a:lnTo>
                    <a:pt x="592" y="2112"/>
                  </a:lnTo>
                  <a:lnTo>
                    <a:pt x="592" y="2108"/>
                  </a:lnTo>
                  <a:lnTo>
                    <a:pt x="592" y="2108"/>
                  </a:lnTo>
                  <a:lnTo>
                    <a:pt x="592" y="2106"/>
                  </a:lnTo>
                  <a:lnTo>
                    <a:pt x="592" y="2106"/>
                  </a:lnTo>
                  <a:lnTo>
                    <a:pt x="592" y="2102"/>
                  </a:lnTo>
                  <a:lnTo>
                    <a:pt x="592" y="2102"/>
                  </a:lnTo>
                  <a:lnTo>
                    <a:pt x="592" y="2100"/>
                  </a:lnTo>
                  <a:lnTo>
                    <a:pt x="592" y="2100"/>
                  </a:lnTo>
                  <a:lnTo>
                    <a:pt x="592" y="2098"/>
                  </a:lnTo>
                  <a:lnTo>
                    <a:pt x="592" y="2098"/>
                  </a:lnTo>
                  <a:lnTo>
                    <a:pt x="592" y="2094"/>
                  </a:lnTo>
                  <a:lnTo>
                    <a:pt x="592" y="2092"/>
                  </a:lnTo>
                  <a:lnTo>
                    <a:pt x="592" y="2092"/>
                  </a:lnTo>
                  <a:lnTo>
                    <a:pt x="592" y="2088"/>
                  </a:lnTo>
                  <a:lnTo>
                    <a:pt x="592" y="2088"/>
                  </a:lnTo>
                  <a:lnTo>
                    <a:pt x="592" y="2086"/>
                  </a:lnTo>
                  <a:lnTo>
                    <a:pt x="592" y="2086"/>
                  </a:lnTo>
                  <a:lnTo>
                    <a:pt x="592" y="2084"/>
                  </a:lnTo>
                  <a:lnTo>
                    <a:pt x="592" y="2084"/>
                  </a:lnTo>
                  <a:lnTo>
                    <a:pt x="592" y="2082"/>
                  </a:lnTo>
                  <a:lnTo>
                    <a:pt x="592" y="2082"/>
                  </a:lnTo>
                  <a:lnTo>
                    <a:pt x="594" y="2078"/>
                  </a:lnTo>
                  <a:lnTo>
                    <a:pt x="594" y="2078"/>
                  </a:lnTo>
                  <a:lnTo>
                    <a:pt x="596" y="2074"/>
                  </a:lnTo>
                  <a:lnTo>
                    <a:pt x="598" y="2070"/>
                  </a:lnTo>
                  <a:lnTo>
                    <a:pt x="598" y="2070"/>
                  </a:lnTo>
                  <a:lnTo>
                    <a:pt x="598" y="2070"/>
                  </a:lnTo>
                  <a:lnTo>
                    <a:pt x="598" y="2070"/>
                  </a:lnTo>
                  <a:lnTo>
                    <a:pt x="598" y="2066"/>
                  </a:lnTo>
                  <a:lnTo>
                    <a:pt x="598" y="2066"/>
                  </a:lnTo>
                  <a:lnTo>
                    <a:pt x="598" y="2062"/>
                  </a:lnTo>
                  <a:lnTo>
                    <a:pt x="598" y="2060"/>
                  </a:lnTo>
                  <a:lnTo>
                    <a:pt x="598" y="2060"/>
                  </a:lnTo>
                  <a:lnTo>
                    <a:pt x="598" y="2056"/>
                  </a:lnTo>
                  <a:lnTo>
                    <a:pt x="598" y="2056"/>
                  </a:lnTo>
                  <a:lnTo>
                    <a:pt x="598" y="2054"/>
                  </a:lnTo>
                  <a:lnTo>
                    <a:pt x="598" y="2054"/>
                  </a:lnTo>
                  <a:lnTo>
                    <a:pt x="598" y="2050"/>
                  </a:lnTo>
                  <a:lnTo>
                    <a:pt x="600" y="2048"/>
                  </a:lnTo>
                  <a:lnTo>
                    <a:pt x="600" y="2048"/>
                  </a:lnTo>
                  <a:lnTo>
                    <a:pt x="600" y="2044"/>
                  </a:lnTo>
                  <a:lnTo>
                    <a:pt x="600" y="2044"/>
                  </a:lnTo>
                  <a:lnTo>
                    <a:pt x="600" y="2040"/>
                  </a:lnTo>
                  <a:lnTo>
                    <a:pt x="600" y="2040"/>
                  </a:lnTo>
                  <a:lnTo>
                    <a:pt x="600" y="2038"/>
                  </a:lnTo>
                  <a:lnTo>
                    <a:pt x="600" y="2038"/>
                  </a:lnTo>
                  <a:lnTo>
                    <a:pt x="600" y="2034"/>
                  </a:lnTo>
                  <a:lnTo>
                    <a:pt x="600" y="2034"/>
                  </a:lnTo>
                  <a:lnTo>
                    <a:pt x="598" y="2032"/>
                  </a:lnTo>
                  <a:lnTo>
                    <a:pt x="598" y="2032"/>
                  </a:lnTo>
                  <a:lnTo>
                    <a:pt x="600" y="2030"/>
                  </a:lnTo>
                  <a:lnTo>
                    <a:pt x="600" y="2030"/>
                  </a:lnTo>
                  <a:lnTo>
                    <a:pt x="600" y="2026"/>
                  </a:lnTo>
                  <a:lnTo>
                    <a:pt x="600" y="2026"/>
                  </a:lnTo>
                  <a:lnTo>
                    <a:pt x="600" y="2024"/>
                  </a:lnTo>
                  <a:lnTo>
                    <a:pt x="600" y="2024"/>
                  </a:lnTo>
                  <a:lnTo>
                    <a:pt x="600" y="2022"/>
                  </a:lnTo>
                  <a:lnTo>
                    <a:pt x="600" y="2022"/>
                  </a:lnTo>
                  <a:lnTo>
                    <a:pt x="600" y="2018"/>
                  </a:lnTo>
                  <a:lnTo>
                    <a:pt x="600" y="2018"/>
                  </a:lnTo>
                  <a:lnTo>
                    <a:pt x="600" y="2016"/>
                  </a:lnTo>
                  <a:lnTo>
                    <a:pt x="600" y="2016"/>
                  </a:lnTo>
                  <a:lnTo>
                    <a:pt x="602" y="2012"/>
                  </a:lnTo>
                  <a:lnTo>
                    <a:pt x="602" y="2012"/>
                  </a:lnTo>
                  <a:lnTo>
                    <a:pt x="604" y="2006"/>
                  </a:lnTo>
                  <a:lnTo>
                    <a:pt x="604" y="2006"/>
                  </a:lnTo>
                  <a:lnTo>
                    <a:pt x="604" y="2000"/>
                  </a:lnTo>
                  <a:lnTo>
                    <a:pt x="604" y="2000"/>
                  </a:lnTo>
                  <a:lnTo>
                    <a:pt x="602" y="1998"/>
                  </a:lnTo>
                  <a:lnTo>
                    <a:pt x="602" y="1998"/>
                  </a:lnTo>
                  <a:lnTo>
                    <a:pt x="604" y="1996"/>
                  </a:lnTo>
                  <a:lnTo>
                    <a:pt x="604" y="1996"/>
                  </a:lnTo>
                  <a:lnTo>
                    <a:pt x="604" y="1992"/>
                  </a:lnTo>
                  <a:lnTo>
                    <a:pt x="604" y="1992"/>
                  </a:lnTo>
                  <a:lnTo>
                    <a:pt x="602" y="1988"/>
                  </a:lnTo>
                  <a:lnTo>
                    <a:pt x="602" y="1988"/>
                  </a:lnTo>
                  <a:lnTo>
                    <a:pt x="602" y="1986"/>
                  </a:lnTo>
                  <a:lnTo>
                    <a:pt x="602" y="1986"/>
                  </a:lnTo>
                  <a:lnTo>
                    <a:pt x="604" y="1986"/>
                  </a:lnTo>
                  <a:lnTo>
                    <a:pt x="604" y="1986"/>
                  </a:lnTo>
                  <a:lnTo>
                    <a:pt x="608" y="1982"/>
                  </a:lnTo>
                  <a:lnTo>
                    <a:pt x="608" y="1982"/>
                  </a:lnTo>
                  <a:lnTo>
                    <a:pt x="610" y="1980"/>
                  </a:lnTo>
                  <a:lnTo>
                    <a:pt x="610" y="1974"/>
                  </a:lnTo>
                  <a:lnTo>
                    <a:pt x="610" y="1974"/>
                  </a:lnTo>
                  <a:lnTo>
                    <a:pt x="608" y="1970"/>
                  </a:lnTo>
                  <a:lnTo>
                    <a:pt x="608" y="1970"/>
                  </a:lnTo>
                  <a:lnTo>
                    <a:pt x="608" y="1970"/>
                  </a:lnTo>
                  <a:lnTo>
                    <a:pt x="608" y="1970"/>
                  </a:lnTo>
                  <a:lnTo>
                    <a:pt x="608" y="1964"/>
                  </a:lnTo>
                  <a:lnTo>
                    <a:pt x="608" y="1964"/>
                  </a:lnTo>
                  <a:lnTo>
                    <a:pt x="608" y="1962"/>
                  </a:lnTo>
                  <a:lnTo>
                    <a:pt x="608" y="1962"/>
                  </a:lnTo>
                  <a:lnTo>
                    <a:pt x="610" y="1958"/>
                  </a:lnTo>
                  <a:lnTo>
                    <a:pt x="610" y="1958"/>
                  </a:lnTo>
                  <a:lnTo>
                    <a:pt x="610" y="1956"/>
                  </a:lnTo>
                  <a:lnTo>
                    <a:pt x="610" y="1956"/>
                  </a:lnTo>
                  <a:lnTo>
                    <a:pt x="610" y="1954"/>
                  </a:lnTo>
                  <a:lnTo>
                    <a:pt x="610" y="1954"/>
                  </a:lnTo>
                  <a:lnTo>
                    <a:pt x="610" y="1950"/>
                  </a:lnTo>
                  <a:lnTo>
                    <a:pt x="610" y="1950"/>
                  </a:lnTo>
                  <a:lnTo>
                    <a:pt x="610" y="1948"/>
                  </a:lnTo>
                  <a:lnTo>
                    <a:pt x="610" y="1948"/>
                  </a:lnTo>
                  <a:lnTo>
                    <a:pt x="612" y="1946"/>
                  </a:lnTo>
                  <a:lnTo>
                    <a:pt x="612" y="1946"/>
                  </a:lnTo>
                  <a:lnTo>
                    <a:pt x="612" y="1944"/>
                  </a:lnTo>
                  <a:lnTo>
                    <a:pt x="612" y="1944"/>
                  </a:lnTo>
                  <a:lnTo>
                    <a:pt x="614" y="1942"/>
                  </a:lnTo>
                  <a:lnTo>
                    <a:pt x="614" y="1942"/>
                  </a:lnTo>
                  <a:lnTo>
                    <a:pt x="614" y="1938"/>
                  </a:lnTo>
                  <a:lnTo>
                    <a:pt x="614" y="1936"/>
                  </a:lnTo>
                  <a:lnTo>
                    <a:pt x="614" y="1936"/>
                  </a:lnTo>
                  <a:lnTo>
                    <a:pt x="616" y="1932"/>
                  </a:lnTo>
                  <a:lnTo>
                    <a:pt x="616" y="1932"/>
                  </a:lnTo>
                  <a:lnTo>
                    <a:pt x="614" y="1928"/>
                  </a:lnTo>
                  <a:lnTo>
                    <a:pt x="614" y="1928"/>
                  </a:lnTo>
                  <a:lnTo>
                    <a:pt x="614" y="1926"/>
                  </a:lnTo>
                  <a:lnTo>
                    <a:pt x="614" y="1926"/>
                  </a:lnTo>
                  <a:lnTo>
                    <a:pt x="614" y="1920"/>
                  </a:lnTo>
                  <a:lnTo>
                    <a:pt x="614" y="1920"/>
                  </a:lnTo>
                  <a:lnTo>
                    <a:pt x="614" y="1916"/>
                  </a:lnTo>
                  <a:lnTo>
                    <a:pt x="614" y="1916"/>
                  </a:lnTo>
                  <a:lnTo>
                    <a:pt x="614" y="1914"/>
                  </a:lnTo>
                  <a:lnTo>
                    <a:pt x="614" y="1914"/>
                  </a:lnTo>
                  <a:lnTo>
                    <a:pt x="614" y="1910"/>
                  </a:lnTo>
                  <a:lnTo>
                    <a:pt x="614" y="1910"/>
                  </a:lnTo>
                  <a:lnTo>
                    <a:pt x="614" y="1906"/>
                  </a:lnTo>
                  <a:lnTo>
                    <a:pt x="616" y="1906"/>
                  </a:lnTo>
                  <a:lnTo>
                    <a:pt x="616" y="1906"/>
                  </a:lnTo>
                  <a:lnTo>
                    <a:pt x="616" y="1902"/>
                  </a:lnTo>
                  <a:lnTo>
                    <a:pt x="618" y="1894"/>
                  </a:lnTo>
                  <a:lnTo>
                    <a:pt x="618" y="1894"/>
                  </a:lnTo>
                  <a:lnTo>
                    <a:pt x="618" y="1890"/>
                  </a:lnTo>
                  <a:lnTo>
                    <a:pt x="618" y="1890"/>
                  </a:lnTo>
                  <a:lnTo>
                    <a:pt x="618" y="1888"/>
                  </a:lnTo>
                  <a:lnTo>
                    <a:pt x="618" y="1888"/>
                  </a:lnTo>
                  <a:lnTo>
                    <a:pt x="618" y="1886"/>
                  </a:lnTo>
                  <a:lnTo>
                    <a:pt x="618" y="1886"/>
                  </a:lnTo>
                  <a:lnTo>
                    <a:pt x="620" y="1884"/>
                  </a:lnTo>
                  <a:lnTo>
                    <a:pt x="620" y="1884"/>
                  </a:lnTo>
                  <a:lnTo>
                    <a:pt x="620" y="1882"/>
                  </a:lnTo>
                  <a:lnTo>
                    <a:pt x="620" y="1882"/>
                  </a:lnTo>
                  <a:lnTo>
                    <a:pt x="620" y="1878"/>
                  </a:lnTo>
                  <a:lnTo>
                    <a:pt x="620" y="1876"/>
                  </a:lnTo>
                  <a:lnTo>
                    <a:pt x="620" y="1876"/>
                  </a:lnTo>
                  <a:lnTo>
                    <a:pt x="620" y="1872"/>
                  </a:lnTo>
                  <a:lnTo>
                    <a:pt x="620" y="1872"/>
                  </a:lnTo>
                  <a:lnTo>
                    <a:pt x="620" y="1868"/>
                  </a:lnTo>
                  <a:lnTo>
                    <a:pt x="620" y="1868"/>
                  </a:lnTo>
                  <a:lnTo>
                    <a:pt x="620" y="1866"/>
                  </a:lnTo>
                  <a:lnTo>
                    <a:pt x="620" y="1866"/>
                  </a:lnTo>
                  <a:lnTo>
                    <a:pt x="620" y="1864"/>
                  </a:lnTo>
                  <a:lnTo>
                    <a:pt x="620" y="1864"/>
                  </a:lnTo>
                  <a:lnTo>
                    <a:pt x="622" y="1860"/>
                  </a:lnTo>
                  <a:lnTo>
                    <a:pt x="622" y="1860"/>
                  </a:lnTo>
                  <a:lnTo>
                    <a:pt x="620" y="1856"/>
                  </a:lnTo>
                  <a:lnTo>
                    <a:pt x="620" y="1856"/>
                  </a:lnTo>
                  <a:lnTo>
                    <a:pt x="620" y="1854"/>
                  </a:lnTo>
                  <a:lnTo>
                    <a:pt x="620" y="1854"/>
                  </a:lnTo>
                  <a:lnTo>
                    <a:pt x="620" y="1852"/>
                  </a:lnTo>
                  <a:lnTo>
                    <a:pt x="620" y="1852"/>
                  </a:lnTo>
                  <a:lnTo>
                    <a:pt x="620" y="1848"/>
                  </a:lnTo>
                  <a:lnTo>
                    <a:pt x="620" y="1848"/>
                  </a:lnTo>
                  <a:lnTo>
                    <a:pt x="620" y="1848"/>
                  </a:lnTo>
                  <a:lnTo>
                    <a:pt x="620" y="1848"/>
                  </a:lnTo>
                  <a:lnTo>
                    <a:pt x="622" y="1844"/>
                  </a:lnTo>
                  <a:lnTo>
                    <a:pt x="622" y="1844"/>
                  </a:lnTo>
                  <a:lnTo>
                    <a:pt x="622" y="1840"/>
                  </a:lnTo>
                  <a:lnTo>
                    <a:pt x="622" y="1840"/>
                  </a:lnTo>
                  <a:lnTo>
                    <a:pt x="622" y="1840"/>
                  </a:lnTo>
                  <a:lnTo>
                    <a:pt x="622" y="1840"/>
                  </a:lnTo>
                  <a:lnTo>
                    <a:pt x="626" y="1834"/>
                  </a:lnTo>
                  <a:lnTo>
                    <a:pt x="626" y="1834"/>
                  </a:lnTo>
                  <a:lnTo>
                    <a:pt x="626" y="1832"/>
                  </a:lnTo>
                  <a:lnTo>
                    <a:pt x="626" y="1832"/>
                  </a:lnTo>
                  <a:lnTo>
                    <a:pt x="628" y="1828"/>
                  </a:lnTo>
                  <a:lnTo>
                    <a:pt x="628" y="1828"/>
                  </a:lnTo>
                  <a:lnTo>
                    <a:pt x="628" y="1824"/>
                  </a:lnTo>
                  <a:lnTo>
                    <a:pt x="628" y="1824"/>
                  </a:lnTo>
                  <a:lnTo>
                    <a:pt x="628" y="1822"/>
                  </a:lnTo>
                  <a:lnTo>
                    <a:pt x="628" y="1822"/>
                  </a:lnTo>
                  <a:lnTo>
                    <a:pt x="630" y="1820"/>
                  </a:lnTo>
                  <a:lnTo>
                    <a:pt x="630" y="1820"/>
                  </a:lnTo>
                  <a:lnTo>
                    <a:pt x="630" y="1816"/>
                  </a:lnTo>
                  <a:lnTo>
                    <a:pt x="630" y="1816"/>
                  </a:lnTo>
                  <a:lnTo>
                    <a:pt x="628" y="1812"/>
                  </a:lnTo>
                  <a:lnTo>
                    <a:pt x="628" y="1812"/>
                  </a:lnTo>
                  <a:lnTo>
                    <a:pt x="628" y="1810"/>
                  </a:lnTo>
                  <a:lnTo>
                    <a:pt x="628" y="1810"/>
                  </a:lnTo>
                  <a:lnTo>
                    <a:pt x="628" y="1810"/>
                  </a:lnTo>
                  <a:lnTo>
                    <a:pt x="628" y="1810"/>
                  </a:lnTo>
                  <a:lnTo>
                    <a:pt x="630" y="1806"/>
                  </a:lnTo>
                  <a:lnTo>
                    <a:pt x="630" y="1804"/>
                  </a:lnTo>
                  <a:lnTo>
                    <a:pt x="630" y="1804"/>
                  </a:lnTo>
                  <a:lnTo>
                    <a:pt x="630" y="1800"/>
                  </a:lnTo>
                  <a:lnTo>
                    <a:pt x="630" y="1800"/>
                  </a:lnTo>
                  <a:lnTo>
                    <a:pt x="630" y="1796"/>
                  </a:lnTo>
                  <a:lnTo>
                    <a:pt x="630" y="1796"/>
                  </a:lnTo>
                  <a:lnTo>
                    <a:pt x="630" y="1794"/>
                  </a:lnTo>
                  <a:lnTo>
                    <a:pt x="630" y="1794"/>
                  </a:lnTo>
                  <a:lnTo>
                    <a:pt x="630" y="1790"/>
                  </a:lnTo>
                  <a:lnTo>
                    <a:pt x="630" y="1790"/>
                  </a:lnTo>
                  <a:lnTo>
                    <a:pt x="630" y="1790"/>
                  </a:lnTo>
                  <a:lnTo>
                    <a:pt x="630" y="1790"/>
                  </a:lnTo>
                  <a:lnTo>
                    <a:pt x="630" y="1788"/>
                  </a:lnTo>
                  <a:lnTo>
                    <a:pt x="630" y="1788"/>
                  </a:lnTo>
                  <a:lnTo>
                    <a:pt x="634" y="1786"/>
                  </a:lnTo>
                  <a:lnTo>
                    <a:pt x="634" y="1786"/>
                  </a:lnTo>
                  <a:lnTo>
                    <a:pt x="634" y="1778"/>
                  </a:lnTo>
                  <a:lnTo>
                    <a:pt x="634" y="1778"/>
                  </a:lnTo>
                  <a:lnTo>
                    <a:pt x="634" y="1774"/>
                  </a:lnTo>
                  <a:lnTo>
                    <a:pt x="634" y="1774"/>
                  </a:lnTo>
                  <a:lnTo>
                    <a:pt x="634" y="1772"/>
                  </a:lnTo>
                  <a:lnTo>
                    <a:pt x="634" y="1772"/>
                  </a:lnTo>
                  <a:lnTo>
                    <a:pt x="634" y="1770"/>
                  </a:lnTo>
                  <a:lnTo>
                    <a:pt x="634" y="1770"/>
                  </a:lnTo>
                  <a:lnTo>
                    <a:pt x="634" y="1766"/>
                  </a:lnTo>
                  <a:lnTo>
                    <a:pt x="634" y="1766"/>
                  </a:lnTo>
                  <a:lnTo>
                    <a:pt x="634" y="1764"/>
                  </a:lnTo>
                  <a:lnTo>
                    <a:pt x="634" y="1764"/>
                  </a:lnTo>
                  <a:lnTo>
                    <a:pt x="636" y="1760"/>
                  </a:lnTo>
                  <a:lnTo>
                    <a:pt x="636" y="1760"/>
                  </a:lnTo>
                  <a:lnTo>
                    <a:pt x="634" y="1754"/>
                  </a:lnTo>
                  <a:lnTo>
                    <a:pt x="634" y="1754"/>
                  </a:lnTo>
                  <a:lnTo>
                    <a:pt x="634" y="1754"/>
                  </a:lnTo>
                  <a:lnTo>
                    <a:pt x="634" y="1754"/>
                  </a:lnTo>
                  <a:lnTo>
                    <a:pt x="634" y="1750"/>
                  </a:lnTo>
                  <a:lnTo>
                    <a:pt x="634" y="1750"/>
                  </a:lnTo>
                  <a:lnTo>
                    <a:pt x="634" y="1746"/>
                  </a:lnTo>
                  <a:lnTo>
                    <a:pt x="634" y="1746"/>
                  </a:lnTo>
                  <a:lnTo>
                    <a:pt x="634" y="1744"/>
                  </a:lnTo>
                  <a:lnTo>
                    <a:pt x="634" y="1744"/>
                  </a:lnTo>
                  <a:lnTo>
                    <a:pt x="634" y="1740"/>
                  </a:lnTo>
                  <a:lnTo>
                    <a:pt x="634" y="1740"/>
                  </a:lnTo>
                  <a:lnTo>
                    <a:pt x="634" y="1736"/>
                  </a:lnTo>
                  <a:lnTo>
                    <a:pt x="634" y="1734"/>
                  </a:lnTo>
                  <a:lnTo>
                    <a:pt x="634" y="1734"/>
                  </a:lnTo>
                  <a:lnTo>
                    <a:pt x="636" y="1732"/>
                  </a:lnTo>
                  <a:lnTo>
                    <a:pt x="636" y="1732"/>
                  </a:lnTo>
                  <a:lnTo>
                    <a:pt x="636" y="1728"/>
                  </a:lnTo>
                  <a:lnTo>
                    <a:pt x="636" y="1728"/>
                  </a:lnTo>
                  <a:lnTo>
                    <a:pt x="636" y="1728"/>
                  </a:lnTo>
                  <a:lnTo>
                    <a:pt x="638" y="1724"/>
                  </a:lnTo>
                  <a:lnTo>
                    <a:pt x="638" y="1724"/>
                  </a:lnTo>
                  <a:lnTo>
                    <a:pt x="642" y="1718"/>
                  </a:lnTo>
                  <a:lnTo>
                    <a:pt x="642" y="1716"/>
                  </a:lnTo>
                  <a:lnTo>
                    <a:pt x="642" y="1716"/>
                  </a:lnTo>
                  <a:lnTo>
                    <a:pt x="642" y="1712"/>
                  </a:lnTo>
                  <a:lnTo>
                    <a:pt x="642" y="1712"/>
                  </a:lnTo>
                  <a:lnTo>
                    <a:pt x="642" y="1710"/>
                  </a:lnTo>
                  <a:lnTo>
                    <a:pt x="642" y="1710"/>
                  </a:lnTo>
                  <a:lnTo>
                    <a:pt x="644" y="1706"/>
                  </a:lnTo>
                  <a:lnTo>
                    <a:pt x="644" y="1706"/>
                  </a:lnTo>
                  <a:lnTo>
                    <a:pt x="644" y="1704"/>
                  </a:lnTo>
                  <a:lnTo>
                    <a:pt x="644" y="1704"/>
                  </a:lnTo>
                  <a:lnTo>
                    <a:pt x="644" y="1702"/>
                  </a:lnTo>
                  <a:lnTo>
                    <a:pt x="644" y="1702"/>
                  </a:lnTo>
                  <a:lnTo>
                    <a:pt x="644" y="1698"/>
                  </a:lnTo>
                  <a:lnTo>
                    <a:pt x="644" y="1696"/>
                  </a:lnTo>
                  <a:lnTo>
                    <a:pt x="644" y="1696"/>
                  </a:lnTo>
                  <a:lnTo>
                    <a:pt x="646" y="1694"/>
                  </a:lnTo>
                  <a:lnTo>
                    <a:pt x="646" y="1694"/>
                  </a:lnTo>
                  <a:lnTo>
                    <a:pt x="646" y="1692"/>
                  </a:lnTo>
                  <a:lnTo>
                    <a:pt x="646" y="1692"/>
                  </a:lnTo>
                  <a:lnTo>
                    <a:pt x="648" y="1684"/>
                  </a:lnTo>
                  <a:lnTo>
                    <a:pt x="648" y="1684"/>
                  </a:lnTo>
                  <a:lnTo>
                    <a:pt x="646" y="1680"/>
                  </a:lnTo>
                  <a:lnTo>
                    <a:pt x="646" y="1680"/>
                  </a:lnTo>
                  <a:lnTo>
                    <a:pt x="646" y="1678"/>
                  </a:lnTo>
                  <a:lnTo>
                    <a:pt x="646" y="1678"/>
                  </a:lnTo>
                  <a:lnTo>
                    <a:pt x="646" y="1676"/>
                  </a:lnTo>
                  <a:lnTo>
                    <a:pt x="646" y="1676"/>
                  </a:lnTo>
                  <a:lnTo>
                    <a:pt x="646" y="1670"/>
                  </a:lnTo>
                  <a:lnTo>
                    <a:pt x="646" y="1670"/>
                  </a:lnTo>
                  <a:lnTo>
                    <a:pt x="648" y="1668"/>
                  </a:lnTo>
                  <a:lnTo>
                    <a:pt x="648" y="1668"/>
                  </a:lnTo>
                  <a:lnTo>
                    <a:pt x="648" y="1662"/>
                  </a:lnTo>
                  <a:lnTo>
                    <a:pt x="648" y="1662"/>
                  </a:lnTo>
                  <a:lnTo>
                    <a:pt x="650" y="1660"/>
                  </a:lnTo>
                  <a:lnTo>
                    <a:pt x="650" y="1656"/>
                  </a:lnTo>
                  <a:lnTo>
                    <a:pt x="650" y="1656"/>
                  </a:lnTo>
                  <a:lnTo>
                    <a:pt x="650" y="1650"/>
                  </a:lnTo>
                  <a:lnTo>
                    <a:pt x="650" y="1650"/>
                  </a:lnTo>
                  <a:lnTo>
                    <a:pt x="648" y="1646"/>
                  </a:lnTo>
                  <a:lnTo>
                    <a:pt x="648" y="1646"/>
                  </a:lnTo>
                  <a:lnTo>
                    <a:pt x="648" y="1644"/>
                  </a:lnTo>
                  <a:lnTo>
                    <a:pt x="648" y="1644"/>
                  </a:lnTo>
                  <a:lnTo>
                    <a:pt x="646" y="1640"/>
                  </a:lnTo>
                  <a:lnTo>
                    <a:pt x="646" y="1640"/>
                  </a:lnTo>
                  <a:lnTo>
                    <a:pt x="646" y="1638"/>
                  </a:lnTo>
                  <a:lnTo>
                    <a:pt x="646" y="1638"/>
                  </a:lnTo>
                  <a:lnTo>
                    <a:pt x="648" y="1636"/>
                  </a:lnTo>
                  <a:lnTo>
                    <a:pt x="648" y="1636"/>
                  </a:lnTo>
                  <a:lnTo>
                    <a:pt x="648" y="1632"/>
                  </a:lnTo>
                  <a:lnTo>
                    <a:pt x="648" y="1632"/>
                  </a:lnTo>
                  <a:lnTo>
                    <a:pt x="648" y="1630"/>
                  </a:lnTo>
                  <a:lnTo>
                    <a:pt x="648" y="1630"/>
                  </a:lnTo>
                  <a:lnTo>
                    <a:pt x="650" y="1628"/>
                  </a:lnTo>
                  <a:lnTo>
                    <a:pt x="650" y="1628"/>
                  </a:lnTo>
                  <a:lnTo>
                    <a:pt x="650" y="1624"/>
                  </a:lnTo>
                  <a:lnTo>
                    <a:pt x="650" y="1624"/>
                  </a:lnTo>
                  <a:lnTo>
                    <a:pt x="650" y="1622"/>
                  </a:lnTo>
                  <a:lnTo>
                    <a:pt x="650" y="1622"/>
                  </a:lnTo>
                  <a:lnTo>
                    <a:pt x="652" y="1620"/>
                  </a:lnTo>
                  <a:lnTo>
                    <a:pt x="652" y="1620"/>
                  </a:lnTo>
                  <a:lnTo>
                    <a:pt x="652" y="1616"/>
                  </a:lnTo>
                  <a:lnTo>
                    <a:pt x="652" y="1616"/>
                  </a:lnTo>
                  <a:lnTo>
                    <a:pt x="652" y="1614"/>
                  </a:lnTo>
                  <a:lnTo>
                    <a:pt x="652" y="1614"/>
                  </a:lnTo>
                  <a:lnTo>
                    <a:pt x="652" y="1610"/>
                  </a:lnTo>
                  <a:lnTo>
                    <a:pt x="652" y="1610"/>
                  </a:lnTo>
                  <a:lnTo>
                    <a:pt x="652" y="1608"/>
                  </a:lnTo>
                  <a:lnTo>
                    <a:pt x="652" y="1608"/>
                  </a:lnTo>
                  <a:lnTo>
                    <a:pt x="654" y="1604"/>
                  </a:lnTo>
                  <a:lnTo>
                    <a:pt x="654" y="1604"/>
                  </a:lnTo>
                  <a:lnTo>
                    <a:pt x="654" y="1602"/>
                  </a:lnTo>
                  <a:lnTo>
                    <a:pt x="654" y="1602"/>
                  </a:lnTo>
                  <a:lnTo>
                    <a:pt x="654" y="1600"/>
                  </a:lnTo>
                  <a:lnTo>
                    <a:pt x="654" y="1600"/>
                  </a:lnTo>
                  <a:lnTo>
                    <a:pt x="656" y="1596"/>
                  </a:lnTo>
                  <a:lnTo>
                    <a:pt x="656" y="1596"/>
                  </a:lnTo>
                  <a:lnTo>
                    <a:pt x="656" y="1594"/>
                  </a:lnTo>
                  <a:lnTo>
                    <a:pt x="656" y="1594"/>
                  </a:lnTo>
                  <a:lnTo>
                    <a:pt x="656" y="1590"/>
                  </a:lnTo>
                  <a:lnTo>
                    <a:pt x="656" y="1590"/>
                  </a:lnTo>
                  <a:lnTo>
                    <a:pt x="656" y="1584"/>
                  </a:lnTo>
                  <a:lnTo>
                    <a:pt x="656" y="1584"/>
                  </a:lnTo>
                  <a:lnTo>
                    <a:pt x="656" y="1582"/>
                  </a:lnTo>
                  <a:lnTo>
                    <a:pt x="656" y="1582"/>
                  </a:lnTo>
                  <a:lnTo>
                    <a:pt x="656" y="1578"/>
                  </a:lnTo>
                  <a:lnTo>
                    <a:pt x="656" y="1578"/>
                  </a:lnTo>
                  <a:lnTo>
                    <a:pt x="658" y="1576"/>
                  </a:lnTo>
                  <a:lnTo>
                    <a:pt x="658" y="1576"/>
                  </a:lnTo>
                  <a:lnTo>
                    <a:pt x="658" y="1572"/>
                  </a:lnTo>
                  <a:lnTo>
                    <a:pt x="658" y="1572"/>
                  </a:lnTo>
                  <a:lnTo>
                    <a:pt x="658" y="1570"/>
                  </a:lnTo>
                  <a:lnTo>
                    <a:pt x="658" y="1570"/>
                  </a:lnTo>
                  <a:lnTo>
                    <a:pt x="660" y="1568"/>
                  </a:lnTo>
                  <a:lnTo>
                    <a:pt x="660" y="1568"/>
                  </a:lnTo>
                  <a:lnTo>
                    <a:pt x="662" y="1564"/>
                  </a:lnTo>
                  <a:lnTo>
                    <a:pt x="662" y="1564"/>
                  </a:lnTo>
                  <a:lnTo>
                    <a:pt x="662" y="1562"/>
                  </a:lnTo>
                  <a:lnTo>
                    <a:pt x="662" y="1562"/>
                  </a:lnTo>
                  <a:lnTo>
                    <a:pt x="662" y="1554"/>
                  </a:lnTo>
                  <a:lnTo>
                    <a:pt x="662" y="1554"/>
                  </a:lnTo>
                  <a:lnTo>
                    <a:pt x="662" y="1552"/>
                  </a:lnTo>
                  <a:lnTo>
                    <a:pt x="662" y="1552"/>
                  </a:lnTo>
                  <a:lnTo>
                    <a:pt x="664" y="1548"/>
                  </a:lnTo>
                  <a:lnTo>
                    <a:pt x="664" y="1548"/>
                  </a:lnTo>
                  <a:lnTo>
                    <a:pt x="662" y="1544"/>
                  </a:lnTo>
                  <a:lnTo>
                    <a:pt x="662" y="1544"/>
                  </a:lnTo>
                  <a:lnTo>
                    <a:pt x="662" y="1542"/>
                  </a:lnTo>
                  <a:lnTo>
                    <a:pt x="662" y="1542"/>
                  </a:lnTo>
                  <a:lnTo>
                    <a:pt x="662" y="1540"/>
                  </a:lnTo>
                  <a:lnTo>
                    <a:pt x="662" y="1540"/>
                  </a:lnTo>
                  <a:lnTo>
                    <a:pt x="662" y="1538"/>
                  </a:lnTo>
                  <a:lnTo>
                    <a:pt x="662" y="1538"/>
                  </a:lnTo>
                  <a:lnTo>
                    <a:pt x="662" y="1534"/>
                  </a:lnTo>
                  <a:lnTo>
                    <a:pt x="664" y="1532"/>
                  </a:lnTo>
                  <a:lnTo>
                    <a:pt x="664" y="1532"/>
                  </a:lnTo>
                  <a:lnTo>
                    <a:pt x="664" y="1530"/>
                  </a:lnTo>
                  <a:lnTo>
                    <a:pt x="664" y="1530"/>
                  </a:lnTo>
                  <a:lnTo>
                    <a:pt x="664" y="1526"/>
                  </a:lnTo>
                  <a:lnTo>
                    <a:pt x="664" y="1526"/>
                  </a:lnTo>
                  <a:lnTo>
                    <a:pt x="666" y="1524"/>
                  </a:lnTo>
                  <a:lnTo>
                    <a:pt x="666" y="1524"/>
                  </a:lnTo>
                  <a:lnTo>
                    <a:pt x="666" y="1522"/>
                  </a:lnTo>
                  <a:lnTo>
                    <a:pt x="666" y="1522"/>
                  </a:lnTo>
                  <a:lnTo>
                    <a:pt x="666" y="1520"/>
                  </a:lnTo>
                  <a:lnTo>
                    <a:pt x="666" y="1520"/>
                  </a:lnTo>
                  <a:lnTo>
                    <a:pt x="668" y="1516"/>
                  </a:lnTo>
                  <a:lnTo>
                    <a:pt x="668" y="1516"/>
                  </a:lnTo>
                  <a:lnTo>
                    <a:pt x="668" y="1512"/>
                  </a:lnTo>
                  <a:lnTo>
                    <a:pt x="668" y="1512"/>
                  </a:lnTo>
                  <a:lnTo>
                    <a:pt x="668" y="1510"/>
                  </a:lnTo>
                  <a:lnTo>
                    <a:pt x="668" y="1510"/>
                  </a:lnTo>
                  <a:lnTo>
                    <a:pt x="668" y="1508"/>
                  </a:lnTo>
                  <a:lnTo>
                    <a:pt x="668" y="1508"/>
                  </a:lnTo>
                  <a:lnTo>
                    <a:pt x="668" y="1504"/>
                  </a:lnTo>
                  <a:lnTo>
                    <a:pt x="668" y="1504"/>
                  </a:lnTo>
                  <a:lnTo>
                    <a:pt x="668" y="1500"/>
                  </a:lnTo>
                  <a:lnTo>
                    <a:pt x="668" y="1498"/>
                  </a:lnTo>
                  <a:lnTo>
                    <a:pt x="668" y="1498"/>
                  </a:lnTo>
                  <a:lnTo>
                    <a:pt x="668" y="1496"/>
                  </a:lnTo>
                  <a:lnTo>
                    <a:pt x="668" y="1496"/>
                  </a:lnTo>
                  <a:lnTo>
                    <a:pt x="668" y="1494"/>
                  </a:lnTo>
                  <a:lnTo>
                    <a:pt x="668" y="1492"/>
                  </a:lnTo>
                  <a:lnTo>
                    <a:pt x="668" y="1492"/>
                  </a:lnTo>
                  <a:lnTo>
                    <a:pt x="668" y="1490"/>
                  </a:lnTo>
                  <a:lnTo>
                    <a:pt x="668" y="1490"/>
                  </a:lnTo>
                  <a:lnTo>
                    <a:pt x="670" y="1486"/>
                  </a:lnTo>
                  <a:lnTo>
                    <a:pt x="670" y="1486"/>
                  </a:lnTo>
                  <a:lnTo>
                    <a:pt x="670" y="1484"/>
                  </a:lnTo>
                  <a:lnTo>
                    <a:pt x="670" y="1484"/>
                  </a:lnTo>
                  <a:lnTo>
                    <a:pt x="672" y="1478"/>
                  </a:lnTo>
                  <a:lnTo>
                    <a:pt x="672" y="1478"/>
                  </a:lnTo>
                  <a:lnTo>
                    <a:pt x="672" y="1474"/>
                  </a:lnTo>
                  <a:lnTo>
                    <a:pt x="672" y="1474"/>
                  </a:lnTo>
                  <a:lnTo>
                    <a:pt x="672" y="1472"/>
                  </a:lnTo>
                  <a:lnTo>
                    <a:pt x="672" y="1472"/>
                  </a:lnTo>
                  <a:lnTo>
                    <a:pt x="672" y="1470"/>
                  </a:lnTo>
                  <a:lnTo>
                    <a:pt x="672" y="1470"/>
                  </a:lnTo>
                  <a:lnTo>
                    <a:pt x="672" y="1466"/>
                  </a:lnTo>
                  <a:lnTo>
                    <a:pt x="672" y="1466"/>
                  </a:lnTo>
                  <a:lnTo>
                    <a:pt x="672" y="1462"/>
                  </a:lnTo>
                  <a:lnTo>
                    <a:pt x="672" y="1462"/>
                  </a:lnTo>
                  <a:lnTo>
                    <a:pt x="674" y="1456"/>
                  </a:lnTo>
                  <a:lnTo>
                    <a:pt x="674" y="1456"/>
                  </a:lnTo>
                  <a:lnTo>
                    <a:pt x="674" y="1456"/>
                  </a:lnTo>
                  <a:lnTo>
                    <a:pt x="674" y="1456"/>
                  </a:lnTo>
                  <a:lnTo>
                    <a:pt x="674" y="1456"/>
                  </a:lnTo>
                  <a:lnTo>
                    <a:pt x="676" y="1462"/>
                  </a:lnTo>
                  <a:lnTo>
                    <a:pt x="676" y="1462"/>
                  </a:lnTo>
                  <a:lnTo>
                    <a:pt x="676" y="1466"/>
                  </a:lnTo>
                  <a:lnTo>
                    <a:pt x="680" y="1468"/>
                  </a:lnTo>
                  <a:lnTo>
                    <a:pt x="680" y="1468"/>
                  </a:lnTo>
                  <a:lnTo>
                    <a:pt x="684" y="1470"/>
                  </a:lnTo>
                  <a:lnTo>
                    <a:pt x="684" y="1470"/>
                  </a:lnTo>
                  <a:lnTo>
                    <a:pt x="686" y="1474"/>
                  </a:lnTo>
                  <a:lnTo>
                    <a:pt x="686" y="1474"/>
                  </a:lnTo>
                  <a:lnTo>
                    <a:pt x="686" y="1476"/>
                  </a:lnTo>
                  <a:lnTo>
                    <a:pt x="686" y="1476"/>
                  </a:lnTo>
                  <a:lnTo>
                    <a:pt x="686" y="1478"/>
                  </a:lnTo>
                  <a:lnTo>
                    <a:pt x="688" y="1482"/>
                  </a:lnTo>
                  <a:lnTo>
                    <a:pt x="688" y="1482"/>
                  </a:lnTo>
                  <a:lnTo>
                    <a:pt x="692" y="1484"/>
                  </a:lnTo>
                  <a:lnTo>
                    <a:pt x="692" y="1484"/>
                  </a:lnTo>
                  <a:lnTo>
                    <a:pt x="694" y="1486"/>
                  </a:lnTo>
                  <a:lnTo>
                    <a:pt x="694" y="1486"/>
                  </a:lnTo>
                  <a:lnTo>
                    <a:pt x="694" y="1488"/>
                  </a:lnTo>
                  <a:lnTo>
                    <a:pt x="694" y="1488"/>
                  </a:lnTo>
                  <a:lnTo>
                    <a:pt x="696" y="1490"/>
                  </a:lnTo>
                  <a:lnTo>
                    <a:pt x="696" y="1490"/>
                  </a:lnTo>
                  <a:lnTo>
                    <a:pt x="706" y="1496"/>
                  </a:lnTo>
                  <a:lnTo>
                    <a:pt x="706" y="1496"/>
                  </a:lnTo>
                  <a:lnTo>
                    <a:pt x="708" y="1498"/>
                  </a:lnTo>
                  <a:lnTo>
                    <a:pt x="708" y="1498"/>
                  </a:lnTo>
                  <a:lnTo>
                    <a:pt x="710" y="1502"/>
                  </a:lnTo>
                  <a:lnTo>
                    <a:pt x="710" y="1502"/>
                  </a:lnTo>
                  <a:lnTo>
                    <a:pt x="710" y="1502"/>
                  </a:lnTo>
                  <a:lnTo>
                    <a:pt x="714" y="1506"/>
                  </a:lnTo>
                  <a:lnTo>
                    <a:pt x="714" y="1506"/>
                  </a:lnTo>
                  <a:lnTo>
                    <a:pt x="716" y="1508"/>
                  </a:lnTo>
                  <a:lnTo>
                    <a:pt x="716" y="1508"/>
                  </a:lnTo>
                  <a:lnTo>
                    <a:pt x="718" y="1512"/>
                  </a:lnTo>
                  <a:lnTo>
                    <a:pt x="718" y="1512"/>
                  </a:lnTo>
                  <a:lnTo>
                    <a:pt x="720" y="1514"/>
                  </a:lnTo>
                  <a:lnTo>
                    <a:pt x="720" y="1514"/>
                  </a:lnTo>
                  <a:lnTo>
                    <a:pt x="722" y="1514"/>
                  </a:lnTo>
                  <a:lnTo>
                    <a:pt x="722" y="1514"/>
                  </a:lnTo>
                  <a:lnTo>
                    <a:pt x="724" y="1516"/>
                  </a:lnTo>
                  <a:lnTo>
                    <a:pt x="724" y="1516"/>
                  </a:lnTo>
                  <a:lnTo>
                    <a:pt x="726" y="1518"/>
                  </a:lnTo>
                  <a:lnTo>
                    <a:pt x="726" y="1518"/>
                  </a:lnTo>
                  <a:lnTo>
                    <a:pt x="730" y="1520"/>
                  </a:lnTo>
                  <a:lnTo>
                    <a:pt x="730" y="1520"/>
                  </a:lnTo>
                  <a:lnTo>
                    <a:pt x="732" y="1520"/>
                  </a:lnTo>
                  <a:lnTo>
                    <a:pt x="732" y="1520"/>
                  </a:lnTo>
                  <a:lnTo>
                    <a:pt x="734" y="1524"/>
                  </a:lnTo>
                  <a:lnTo>
                    <a:pt x="734" y="1524"/>
                  </a:lnTo>
                  <a:lnTo>
                    <a:pt x="736" y="1530"/>
                  </a:lnTo>
                  <a:lnTo>
                    <a:pt x="736" y="1530"/>
                  </a:lnTo>
                  <a:lnTo>
                    <a:pt x="736" y="1530"/>
                  </a:lnTo>
                  <a:lnTo>
                    <a:pt x="738" y="1536"/>
                  </a:lnTo>
                  <a:lnTo>
                    <a:pt x="738" y="1536"/>
                  </a:lnTo>
                  <a:lnTo>
                    <a:pt x="742" y="1540"/>
                  </a:lnTo>
                  <a:lnTo>
                    <a:pt x="742" y="1540"/>
                  </a:lnTo>
                  <a:lnTo>
                    <a:pt x="742" y="1542"/>
                  </a:lnTo>
                  <a:lnTo>
                    <a:pt x="742" y="1542"/>
                  </a:lnTo>
                  <a:lnTo>
                    <a:pt x="744" y="1546"/>
                  </a:lnTo>
                  <a:lnTo>
                    <a:pt x="744" y="1546"/>
                  </a:lnTo>
                  <a:lnTo>
                    <a:pt x="746" y="1546"/>
                  </a:lnTo>
                  <a:lnTo>
                    <a:pt x="746" y="1546"/>
                  </a:lnTo>
                  <a:lnTo>
                    <a:pt x="748" y="1550"/>
                  </a:lnTo>
                  <a:lnTo>
                    <a:pt x="748" y="1550"/>
                  </a:lnTo>
                  <a:lnTo>
                    <a:pt x="750" y="1552"/>
                  </a:lnTo>
                  <a:lnTo>
                    <a:pt x="750" y="1552"/>
                  </a:lnTo>
                  <a:lnTo>
                    <a:pt x="752" y="1552"/>
                  </a:lnTo>
                  <a:lnTo>
                    <a:pt x="752" y="1552"/>
                  </a:lnTo>
                  <a:lnTo>
                    <a:pt x="754" y="1554"/>
                  </a:lnTo>
                  <a:lnTo>
                    <a:pt x="754" y="1554"/>
                  </a:lnTo>
                  <a:lnTo>
                    <a:pt x="756" y="1558"/>
                  </a:lnTo>
                  <a:lnTo>
                    <a:pt x="756" y="1558"/>
                  </a:lnTo>
                  <a:lnTo>
                    <a:pt x="758" y="1560"/>
                  </a:lnTo>
                  <a:lnTo>
                    <a:pt x="758" y="1560"/>
                  </a:lnTo>
                  <a:lnTo>
                    <a:pt x="760" y="1560"/>
                  </a:lnTo>
                  <a:lnTo>
                    <a:pt x="760" y="1560"/>
                  </a:lnTo>
                  <a:lnTo>
                    <a:pt x="760" y="1562"/>
                  </a:lnTo>
                  <a:lnTo>
                    <a:pt x="760" y="1562"/>
                  </a:lnTo>
                  <a:lnTo>
                    <a:pt x="762" y="1566"/>
                  </a:lnTo>
                  <a:lnTo>
                    <a:pt x="762" y="1566"/>
                  </a:lnTo>
                  <a:lnTo>
                    <a:pt x="764" y="1568"/>
                  </a:lnTo>
                  <a:lnTo>
                    <a:pt x="764" y="1568"/>
                  </a:lnTo>
                  <a:lnTo>
                    <a:pt x="766" y="1568"/>
                  </a:lnTo>
                  <a:lnTo>
                    <a:pt x="766" y="1568"/>
                  </a:lnTo>
                  <a:lnTo>
                    <a:pt x="770" y="1574"/>
                  </a:lnTo>
                  <a:lnTo>
                    <a:pt x="770" y="1574"/>
                  </a:lnTo>
                  <a:lnTo>
                    <a:pt x="770" y="1574"/>
                  </a:lnTo>
                  <a:lnTo>
                    <a:pt x="770" y="1576"/>
                  </a:lnTo>
                  <a:lnTo>
                    <a:pt x="770" y="1576"/>
                  </a:lnTo>
                  <a:lnTo>
                    <a:pt x="772" y="1580"/>
                  </a:lnTo>
                  <a:lnTo>
                    <a:pt x="772" y="1580"/>
                  </a:lnTo>
                  <a:lnTo>
                    <a:pt x="776" y="1582"/>
                  </a:lnTo>
                  <a:lnTo>
                    <a:pt x="776" y="1582"/>
                  </a:lnTo>
                  <a:lnTo>
                    <a:pt x="778" y="1584"/>
                  </a:lnTo>
                  <a:lnTo>
                    <a:pt x="778" y="1584"/>
                  </a:lnTo>
                  <a:lnTo>
                    <a:pt x="780" y="1586"/>
                  </a:lnTo>
                  <a:lnTo>
                    <a:pt x="780" y="1586"/>
                  </a:lnTo>
                  <a:lnTo>
                    <a:pt x="782" y="1588"/>
                  </a:lnTo>
                  <a:lnTo>
                    <a:pt x="782" y="1588"/>
                  </a:lnTo>
                  <a:lnTo>
                    <a:pt x="784" y="1590"/>
                  </a:lnTo>
                  <a:lnTo>
                    <a:pt x="784" y="1590"/>
                  </a:lnTo>
                  <a:lnTo>
                    <a:pt x="786" y="1590"/>
                  </a:lnTo>
                  <a:lnTo>
                    <a:pt x="786" y="1590"/>
                  </a:lnTo>
                  <a:lnTo>
                    <a:pt x="786" y="1592"/>
                  </a:lnTo>
                  <a:lnTo>
                    <a:pt x="786" y="1592"/>
                  </a:lnTo>
                  <a:lnTo>
                    <a:pt x="788" y="1596"/>
                  </a:lnTo>
                  <a:lnTo>
                    <a:pt x="788" y="1596"/>
                  </a:lnTo>
                  <a:lnTo>
                    <a:pt x="790" y="1598"/>
                  </a:lnTo>
                  <a:lnTo>
                    <a:pt x="790" y="1598"/>
                  </a:lnTo>
                  <a:lnTo>
                    <a:pt x="792" y="1600"/>
                  </a:lnTo>
                  <a:lnTo>
                    <a:pt x="792" y="1600"/>
                  </a:lnTo>
                  <a:lnTo>
                    <a:pt x="794" y="1602"/>
                  </a:lnTo>
                  <a:lnTo>
                    <a:pt x="794" y="1602"/>
                  </a:lnTo>
                  <a:lnTo>
                    <a:pt x="796" y="1604"/>
                  </a:lnTo>
                  <a:lnTo>
                    <a:pt x="796" y="1604"/>
                  </a:lnTo>
                  <a:lnTo>
                    <a:pt x="798" y="1606"/>
                  </a:lnTo>
                  <a:lnTo>
                    <a:pt x="798" y="1606"/>
                  </a:lnTo>
                  <a:lnTo>
                    <a:pt x="800" y="1608"/>
                  </a:lnTo>
                  <a:lnTo>
                    <a:pt x="800" y="1608"/>
                  </a:lnTo>
                  <a:lnTo>
                    <a:pt x="800" y="1610"/>
                  </a:lnTo>
                  <a:lnTo>
                    <a:pt x="800" y="1610"/>
                  </a:lnTo>
                  <a:lnTo>
                    <a:pt x="802" y="1612"/>
                  </a:lnTo>
                  <a:lnTo>
                    <a:pt x="802" y="1612"/>
                  </a:lnTo>
                  <a:lnTo>
                    <a:pt x="806" y="1616"/>
                  </a:lnTo>
                  <a:lnTo>
                    <a:pt x="806" y="1616"/>
                  </a:lnTo>
                  <a:lnTo>
                    <a:pt x="806" y="1616"/>
                  </a:lnTo>
                  <a:lnTo>
                    <a:pt x="806" y="1616"/>
                  </a:lnTo>
                  <a:lnTo>
                    <a:pt x="806" y="1616"/>
                  </a:lnTo>
                  <a:lnTo>
                    <a:pt x="806" y="1616"/>
                  </a:lnTo>
                  <a:lnTo>
                    <a:pt x="806" y="1622"/>
                  </a:lnTo>
                  <a:lnTo>
                    <a:pt x="806" y="1622"/>
                  </a:lnTo>
                  <a:lnTo>
                    <a:pt x="810" y="1626"/>
                  </a:lnTo>
                  <a:lnTo>
                    <a:pt x="810" y="1626"/>
                  </a:lnTo>
                  <a:lnTo>
                    <a:pt x="812" y="1626"/>
                  </a:lnTo>
                  <a:lnTo>
                    <a:pt x="812" y="1626"/>
                  </a:lnTo>
                  <a:lnTo>
                    <a:pt x="816" y="1632"/>
                  </a:lnTo>
                  <a:lnTo>
                    <a:pt x="816" y="1632"/>
                  </a:lnTo>
                  <a:lnTo>
                    <a:pt x="816" y="1634"/>
                  </a:lnTo>
                  <a:lnTo>
                    <a:pt x="816" y="1634"/>
                  </a:lnTo>
                  <a:lnTo>
                    <a:pt x="820" y="1636"/>
                  </a:lnTo>
                  <a:lnTo>
                    <a:pt x="820" y="1636"/>
                  </a:lnTo>
                  <a:lnTo>
                    <a:pt x="822" y="1638"/>
                  </a:lnTo>
                  <a:lnTo>
                    <a:pt x="822" y="1638"/>
                  </a:lnTo>
                  <a:lnTo>
                    <a:pt x="824" y="1640"/>
                  </a:lnTo>
                  <a:lnTo>
                    <a:pt x="824" y="1640"/>
                  </a:lnTo>
                  <a:lnTo>
                    <a:pt x="828" y="1642"/>
                  </a:lnTo>
                  <a:lnTo>
                    <a:pt x="828" y="1642"/>
                  </a:lnTo>
                  <a:lnTo>
                    <a:pt x="828" y="1642"/>
                  </a:lnTo>
                  <a:lnTo>
                    <a:pt x="828" y="1642"/>
                  </a:lnTo>
                  <a:lnTo>
                    <a:pt x="832" y="1646"/>
                  </a:lnTo>
                  <a:lnTo>
                    <a:pt x="832" y="1646"/>
                  </a:lnTo>
                  <a:lnTo>
                    <a:pt x="834" y="1650"/>
                  </a:lnTo>
                  <a:lnTo>
                    <a:pt x="836" y="1650"/>
                  </a:lnTo>
                  <a:lnTo>
                    <a:pt x="836" y="1650"/>
                  </a:lnTo>
                  <a:lnTo>
                    <a:pt x="838" y="1656"/>
                  </a:lnTo>
                  <a:lnTo>
                    <a:pt x="838" y="1656"/>
                  </a:lnTo>
                  <a:lnTo>
                    <a:pt x="840" y="1662"/>
                  </a:lnTo>
                  <a:lnTo>
                    <a:pt x="840" y="1662"/>
                  </a:lnTo>
                  <a:lnTo>
                    <a:pt x="844" y="1666"/>
                  </a:lnTo>
                  <a:lnTo>
                    <a:pt x="844" y="1666"/>
                  </a:lnTo>
                  <a:lnTo>
                    <a:pt x="848" y="1668"/>
                  </a:lnTo>
                  <a:lnTo>
                    <a:pt x="848" y="1668"/>
                  </a:lnTo>
                  <a:lnTo>
                    <a:pt x="850" y="1670"/>
                  </a:lnTo>
                  <a:lnTo>
                    <a:pt x="850" y="1670"/>
                  </a:lnTo>
                  <a:lnTo>
                    <a:pt x="850" y="1670"/>
                  </a:lnTo>
                  <a:lnTo>
                    <a:pt x="850" y="1670"/>
                  </a:lnTo>
                  <a:lnTo>
                    <a:pt x="852" y="1674"/>
                  </a:lnTo>
                  <a:lnTo>
                    <a:pt x="852" y="1674"/>
                  </a:lnTo>
                  <a:lnTo>
                    <a:pt x="856" y="1676"/>
                  </a:lnTo>
                  <a:lnTo>
                    <a:pt x="856" y="1676"/>
                  </a:lnTo>
                  <a:lnTo>
                    <a:pt x="856" y="1676"/>
                  </a:lnTo>
                  <a:lnTo>
                    <a:pt x="856" y="1676"/>
                  </a:lnTo>
                  <a:lnTo>
                    <a:pt x="858" y="1680"/>
                  </a:lnTo>
                  <a:lnTo>
                    <a:pt x="858" y="1680"/>
                  </a:lnTo>
                  <a:lnTo>
                    <a:pt x="858" y="1682"/>
                  </a:lnTo>
                  <a:lnTo>
                    <a:pt x="858" y="1682"/>
                  </a:lnTo>
                  <a:lnTo>
                    <a:pt x="862" y="1686"/>
                  </a:lnTo>
                  <a:lnTo>
                    <a:pt x="862" y="1686"/>
                  </a:lnTo>
                  <a:lnTo>
                    <a:pt x="862" y="1686"/>
                  </a:lnTo>
                  <a:lnTo>
                    <a:pt x="864" y="1688"/>
                  </a:lnTo>
                  <a:lnTo>
                    <a:pt x="864" y="1688"/>
                  </a:lnTo>
                  <a:lnTo>
                    <a:pt x="866" y="1692"/>
                  </a:lnTo>
                  <a:lnTo>
                    <a:pt x="866" y="1692"/>
                  </a:lnTo>
                  <a:lnTo>
                    <a:pt x="870" y="1694"/>
                  </a:lnTo>
                  <a:lnTo>
                    <a:pt x="870" y="1694"/>
                  </a:lnTo>
                  <a:lnTo>
                    <a:pt x="872" y="1696"/>
                  </a:lnTo>
                  <a:lnTo>
                    <a:pt x="872" y="1696"/>
                  </a:lnTo>
                  <a:lnTo>
                    <a:pt x="874" y="1698"/>
                  </a:lnTo>
                  <a:lnTo>
                    <a:pt x="874" y="1698"/>
                  </a:lnTo>
                  <a:lnTo>
                    <a:pt x="876" y="1700"/>
                  </a:lnTo>
                  <a:lnTo>
                    <a:pt x="876" y="1700"/>
                  </a:lnTo>
                  <a:lnTo>
                    <a:pt x="878" y="1702"/>
                  </a:lnTo>
                  <a:lnTo>
                    <a:pt x="878" y="1702"/>
                  </a:lnTo>
                  <a:lnTo>
                    <a:pt x="880" y="1706"/>
                  </a:lnTo>
                  <a:lnTo>
                    <a:pt x="880" y="1706"/>
                  </a:lnTo>
                  <a:lnTo>
                    <a:pt x="882" y="1708"/>
                  </a:lnTo>
                  <a:lnTo>
                    <a:pt x="882" y="1708"/>
                  </a:lnTo>
                  <a:lnTo>
                    <a:pt x="884" y="1710"/>
                  </a:lnTo>
                  <a:lnTo>
                    <a:pt x="884" y="1710"/>
                  </a:lnTo>
                  <a:lnTo>
                    <a:pt x="886" y="1712"/>
                  </a:lnTo>
                  <a:lnTo>
                    <a:pt x="886" y="1712"/>
                  </a:lnTo>
                  <a:lnTo>
                    <a:pt x="888" y="1714"/>
                  </a:lnTo>
                  <a:lnTo>
                    <a:pt x="888" y="1714"/>
                  </a:lnTo>
                  <a:lnTo>
                    <a:pt x="890" y="1716"/>
                  </a:lnTo>
                  <a:lnTo>
                    <a:pt x="890" y="1716"/>
                  </a:lnTo>
                  <a:lnTo>
                    <a:pt x="892" y="1718"/>
                  </a:lnTo>
                  <a:lnTo>
                    <a:pt x="892" y="1718"/>
                  </a:lnTo>
                  <a:lnTo>
                    <a:pt x="894" y="1720"/>
                  </a:lnTo>
                  <a:lnTo>
                    <a:pt x="894" y="1720"/>
                  </a:lnTo>
                  <a:lnTo>
                    <a:pt x="896" y="1722"/>
                  </a:lnTo>
                  <a:lnTo>
                    <a:pt x="896" y="1722"/>
                  </a:lnTo>
                  <a:lnTo>
                    <a:pt x="896" y="1724"/>
                  </a:lnTo>
                  <a:lnTo>
                    <a:pt x="896" y="1724"/>
                  </a:lnTo>
                  <a:lnTo>
                    <a:pt x="898" y="1728"/>
                  </a:lnTo>
                  <a:lnTo>
                    <a:pt x="898" y="1728"/>
                  </a:lnTo>
                  <a:lnTo>
                    <a:pt x="900" y="1730"/>
                  </a:lnTo>
                  <a:lnTo>
                    <a:pt x="900" y="1730"/>
                  </a:lnTo>
                  <a:lnTo>
                    <a:pt x="902" y="1732"/>
                  </a:lnTo>
                  <a:lnTo>
                    <a:pt x="902" y="1732"/>
                  </a:lnTo>
                  <a:lnTo>
                    <a:pt x="902" y="1734"/>
                  </a:lnTo>
                  <a:lnTo>
                    <a:pt x="902" y="1734"/>
                  </a:lnTo>
                  <a:lnTo>
                    <a:pt x="904" y="1738"/>
                  </a:lnTo>
                  <a:lnTo>
                    <a:pt x="904" y="1738"/>
                  </a:lnTo>
                  <a:lnTo>
                    <a:pt x="908" y="1740"/>
                  </a:lnTo>
                  <a:lnTo>
                    <a:pt x="908" y="1740"/>
                  </a:lnTo>
                  <a:lnTo>
                    <a:pt x="908" y="1742"/>
                  </a:lnTo>
                  <a:lnTo>
                    <a:pt x="908" y="1742"/>
                  </a:lnTo>
                  <a:lnTo>
                    <a:pt x="914" y="1746"/>
                  </a:lnTo>
                  <a:lnTo>
                    <a:pt x="914" y="1746"/>
                  </a:lnTo>
                  <a:lnTo>
                    <a:pt x="916" y="1750"/>
                  </a:lnTo>
                  <a:lnTo>
                    <a:pt x="916" y="1750"/>
                  </a:lnTo>
                  <a:lnTo>
                    <a:pt x="918" y="1750"/>
                  </a:lnTo>
                  <a:lnTo>
                    <a:pt x="918" y="1750"/>
                  </a:lnTo>
                  <a:lnTo>
                    <a:pt x="920" y="1752"/>
                  </a:lnTo>
                  <a:lnTo>
                    <a:pt x="920" y="1752"/>
                  </a:lnTo>
                  <a:lnTo>
                    <a:pt x="924" y="1754"/>
                  </a:lnTo>
                  <a:lnTo>
                    <a:pt x="924" y="1754"/>
                  </a:lnTo>
                  <a:lnTo>
                    <a:pt x="926" y="1756"/>
                  </a:lnTo>
                  <a:lnTo>
                    <a:pt x="926" y="1756"/>
                  </a:lnTo>
                  <a:lnTo>
                    <a:pt x="928" y="1758"/>
                  </a:lnTo>
                  <a:lnTo>
                    <a:pt x="928" y="1758"/>
                  </a:lnTo>
                  <a:lnTo>
                    <a:pt x="930" y="1760"/>
                  </a:lnTo>
                  <a:lnTo>
                    <a:pt x="930" y="1760"/>
                  </a:lnTo>
                  <a:lnTo>
                    <a:pt x="932" y="1762"/>
                  </a:lnTo>
                  <a:lnTo>
                    <a:pt x="932" y="1762"/>
                  </a:lnTo>
                  <a:lnTo>
                    <a:pt x="932" y="1766"/>
                  </a:lnTo>
                  <a:lnTo>
                    <a:pt x="932" y="1766"/>
                  </a:lnTo>
                  <a:lnTo>
                    <a:pt x="934" y="1768"/>
                  </a:lnTo>
                  <a:lnTo>
                    <a:pt x="934" y="1768"/>
                  </a:lnTo>
                  <a:lnTo>
                    <a:pt x="936" y="1770"/>
                  </a:lnTo>
                  <a:lnTo>
                    <a:pt x="936" y="1770"/>
                  </a:lnTo>
                  <a:lnTo>
                    <a:pt x="938" y="1774"/>
                  </a:lnTo>
                  <a:lnTo>
                    <a:pt x="938" y="1774"/>
                  </a:lnTo>
                  <a:lnTo>
                    <a:pt x="942" y="1780"/>
                  </a:lnTo>
                  <a:lnTo>
                    <a:pt x="942" y="1780"/>
                  </a:lnTo>
                  <a:lnTo>
                    <a:pt x="946" y="1784"/>
                  </a:lnTo>
                  <a:lnTo>
                    <a:pt x="946" y="1784"/>
                  </a:lnTo>
                  <a:lnTo>
                    <a:pt x="950" y="1786"/>
                  </a:lnTo>
                  <a:lnTo>
                    <a:pt x="950" y="1786"/>
                  </a:lnTo>
                  <a:lnTo>
                    <a:pt x="952" y="1786"/>
                  </a:lnTo>
                  <a:lnTo>
                    <a:pt x="952" y="1786"/>
                  </a:lnTo>
                  <a:lnTo>
                    <a:pt x="954" y="1790"/>
                  </a:lnTo>
                  <a:lnTo>
                    <a:pt x="956" y="1792"/>
                  </a:lnTo>
                  <a:lnTo>
                    <a:pt x="956" y="1792"/>
                  </a:lnTo>
                  <a:lnTo>
                    <a:pt x="958" y="1796"/>
                  </a:lnTo>
                  <a:lnTo>
                    <a:pt x="958" y="1796"/>
                  </a:lnTo>
                  <a:lnTo>
                    <a:pt x="958" y="1798"/>
                  </a:lnTo>
                  <a:lnTo>
                    <a:pt x="958" y="1798"/>
                  </a:lnTo>
                  <a:lnTo>
                    <a:pt x="958" y="1802"/>
                  </a:lnTo>
                  <a:lnTo>
                    <a:pt x="958" y="1802"/>
                  </a:lnTo>
                  <a:lnTo>
                    <a:pt x="958" y="1802"/>
                  </a:lnTo>
                  <a:lnTo>
                    <a:pt x="958" y="1802"/>
                  </a:lnTo>
                  <a:lnTo>
                    <a:pt x="960" y="1806"/>
                  </a:lnTo>
                  <a:lnTo>
                    <a:pt x="960" y="1806"/>
                  </a:lnTo>
                  <a:lnTo>
                    <a:pt x="964" y="1808"/>
                  </a:lnTo>
                  <a:lnTo>
                    <a:pt x="964" y="1808"/>
                  </a:lnTo>
                  <a:lnTo>
                    <a:pt x="966" y="1810"/>
                  </a:lnTo>
                  <a:lnTo>
                    <a:pt x="966" y="1810"/>
                  </a:lnTo>
                  <a:lnTo>
                    <a:pt x="968" y="1810"/>
                  </a:lnTo>
                  <a:lnTo>
                    <a:pt x="968" y="1810"/>
                  </a:lnTo>
                  <a:lnTo>
                    <a:pt x="970" y="1814"/>
                  </a:lnTo>
                  <a:lnTo>
                    <a:pt x="970" y="1814"/>
                  </a:lnTo>
                  <a:lnTo>
                    <a:pt x="972" y="1816"/>
                  </a:lnTo>
                  <a:lnTo>
                    <a:pt x="972" y="1816"/>
                  </a:lnTo>
                  <a:lnTo>
                    <a:pt x="974" y="1818"/>
                  </a:lnTo>
                  <a:lnTo>
                    <a:pt x="974" y="1818"/>
                  </a:lnTo>
                  <a:lnTo>
                    <a:pt x="976" y="1818"/>
                  </a:lnTo>
                  <a:lnTo>
                    <a:pt x="976" y="1818"/>
                  </a:lnTo>
                  <a:lnTo>
                    <a:pt x="976" y="1818"/>
                  </a:lnTo>
                  <a:lnTo>
                    <a:pt x="976" y="1818"/>
                  </a:lnTo>
                  <a:lnTo>
                    <a:pt x="978" y="1824"/>
                  </a:lnTo>
                  <a:lnTo>
                    <a:pt x="978" y="1824"/>
                  </a:lnTo>
                  <a:lnTo>
                    <a:pt x="978" y="1824"/>
                  </a:lnTo>
                  <a:lnTo>
                    <a:pt x="978" y="1824"/>
                  </a:lnTo>
                  <a:lnTo>
                    <a:pt x="980" y="1828"/>
                  </a:lnTo>
                  <a:lnTo>
                    <a:pt x="982" y="1830"/>
                  </a:lnTo>
                  <a:lnTo>
                    <a:pt x="982" y="1830"/>
                  </a:lnTo>
                  <a:lnTo>
                    <a:pt x="984" y="1834"/>
                  </a:lnTo>
                  <a:lnTo>
                    <a:pt x="986" y="1834"/>
                  </a:lnTo>
                  <a:lnTo>
                    <a:pt x="986" y="1834"/>
                  </a:lnTo>
                  <a:lnTo>
                    <a:pt x="988" y="1838"/>
                  </a:lnTo>
                  <a:lnTo>
                    <a:pt x="988" y="1838"/>
                  </a:lnTo>
                  <a:lnTo>
                    <a:pt x="990" y="1840"/>
                  </a:lnTo>
                  <a:lnTo>
                    <a:pt x="990" y="1840"/>
                  </a:lnTo>
                  <a:lnTo>
                    <a:pt x="992" y="1842"/>
                  </a:lnTo>
                  <a:lnTo>
                    <a:pt x="992" y="1842"/>
                  </a:lnTo>
                  <a:lnTo>
                    <a:pt x="996" y="1844"/>
                  </a:lnTo>
                  <a:lnTo>
                    <a:pt x="996" y="1844"/>
                  </a:lnTo>
                  <a:lnTo>
                    <a:pt x="998" y="1846"/>
                  </a:lnTo>
                  <a:lnTo>
                    <a:pt x="998" y="1846"/>
                  </a:lnTo>
                  <a:lnTo>
                    <a:pt x="1002" y="1848"/>
                  </a:lnTo>
                  <a:lnTo>
                    <a:pt x="1002" y="1848"/>
                  </a:lnTo>
                  <a:lnTo>
                    <a:pt x="1002" y="1850"/>
                  </a:lnTo>
                  <a:lnTo>
                    <a:pt x="1002" y="1850"/>
                  </a:lnTo>
                  <a:lnTo>
                    <a:pt x="1006" y="1852"/>
                  </a:lnTo>
                  <a:lnTo>
                    <a:pt x="1006" y="1852"/>
                  </a:lnTo>
                  <a:lnTo>
                    <a:pt x="1006" y="1854"/>
                  </a:lnTo>
                  <a:lnTo>
                    <a:pt x="1006" y="1854"/>
                  </a:lnTo>
                  <a:lnTo>
                    <a:pt x="1008" y="1858"/>
                  </a:lnTo>
                  <a:lnTo>
                    <a:pt x="1008" y="1858"/>
                  </a:lnTo>
                  <a:lnTo>
                    <a:pt x="1010" y="1860"/>
                  </a:lnTo>
                  <a:lnTo>
                    <a:pt x="1010" y="1860"/>
                  </a:lnTo>
                  <a:lnTo>
                    <a:pt x="1012" y="1862"/>
                  </a:lnTo>
                  <a:lnTo>
                    <a:pt x="1012" y="1862"/>
                  </a:lnTo>
                  <a:lnTo>
                    <a:pt x="1016" y="1864"/>
                  </a:lnTo>
                  <a:lnTo>
                    <a:pt x="1018" y="1868"/>
                  </a:lnTo>
                  <a:lnTo>
                    <a:pt x="1018" y="1868"/>
                  </a:lnTo>
                  <a:lnTo>
                    <a:pt x="1020" y="1870"/>
                  </a:lnTo>
                  <a:lnTo>
                    <a:pt x="1020" y="1870"/>
                  </a:lnTo>
                  <a:lnTo>
                    <a:pt x="1022" y="1872"/>
                  </a:lnTo>
                  <a:lnTo>
                    <a:pt x="1022" y="1872"/>
                  </a:lnTo>
                  <a:lnTo>
                    <a:pt x="1024" y="1874"/>
                  </a:lnTo>
                  <a:lnTo>
                    <a:pt x="1024" y="1874"/>
                  </a:lnTo>
                  <a:lnTo>
                    <a:pt x="1026" y="1876"/>
                  </a:lnTo>
                  <a:lnTo>
                    <a:pt x="1026" y="1876"/>
                  </a:lnTo>
                  <a:lnTo>
                    <a:pt x="1028" y="1878"/>
                  </a:lnTo>
                  <a:lnTo>
                    <a:pt x="1028" y="1878"/>
                  </a:lnTo>
                  <a:lnTo>
                    <a:pt x="1030" y="1882"/>
                  </a:lnTo>
                  <a:lnTo>
                    <a:pt x="1030" y="1882"/>
                  </a:lnTo>
                  <a:lnTo>
                    <a:pt x="1030" y="1884"/>
                  </a:lnTo>
                  <a:lnTo>
                    <a:pt x="1030" y="1884"/>
                  </a:lnTo>
                  <a:lnTo>
                    <a:pt x="1034" y="1886"/>
                  </a:lnTo>
                  <a:lnTo>
                    <a:pt x="1034" y="1886"/>
                  </a:lnTo>
                  <a:lnTo>
                    <a:pt x="1036" y="1888"/>
                  </a:lnTo>
                  <a:lnTo>
                    <a:pt x="1036" y="1888"/>
                  </a:lnTo>
                  <a:lnTo>
                    <a:pt x="1036" y="1890"/>
                  </a:lnTo>
                  <a:lnTo>
                    <a:pt x="1036" y="1890"/>
                  </a:lnTo>
                  <a:lnTo>
                    <a:pt x="1038" y="1892"/>
                  </a:lnTo>
                  <a:lnTo>
                    <a:pt x="1038" y="1892"/>
                  </a:lnTo>
                  <a:lnTo>
                    <a:pt x="1040" y="1896"/>
                  </a:lnTo>
                  <a:lnTo>
                    <a:pt x="1040" y="1896"/>
                  </a:lnTo>
                  <a:lnTo>
                    <a:pt x="1040" y="1900"/>
                  </a:lnTo>
                  <a:lnTo>
                    <a:pt x="1044" y="1904"/>
                  </a:lnTo>
                  <a:lnTo>
                    <a:pt x="1044" y="1904"/>
                  </a:lnTo>
                  <a:lnTo>
                    <a:pt x="1046" y="1906"/>
                  </a:lnTo>
                  <a:lnTo>
                    <a:pt x="1046" y="1906"/>
                  </a:lnTo>
                  <a:lnTo>
                    <a:pt x="1048" y="1908"/>
                  </a:lnTo>
                  <a:lnTo>
                    <a:pt x="1048" y="1908"/>
                  </a:lnTo>
                  <a:lnTo>
                    <a:pt x="1052" y="1910"/>
                  </a:lnTo>
                  <a:lnTo>
                    <a:pt x="1052" y="1910"/>
                  </a:lnTo>
                  <a:lnTo>
                    <a:pt x="1054" y="1910"/>
                  </a:lnTo>
                  <a:lnTo>
                    <a:pt x="1054" y="1910"/>
                  </a:lnTo>
                  <a:lnTo>
                    <a:pt x="1056" y="1912"/>
                  </a:lnTo>
                  <a:lnTo>
                    <a:pt x="1056" y="1912"/>
                  </a:lnTo>
                  <a:lnTo>
                    <a:pt x="1056" y="1914"/>
                  </a:lnTo>
                  <a:lnTo>
                    <a:pt x="1056" y="1914"/>
                  </a:lnTo>
                  <a:lnTo>
                    <a:pt x="1056" y="1914"/>
                  </a:lnTo>
                  <a:lnTo>
                    <a:pt x="1056" y="1914"/>
                  </a:lnTo>
                  <a:lnTo>
                    <a:pt x="1054" y="1912"/>
                  </a:lnTo>
                  <a:lnTo>
                    <a:pt x="1054" y="1912"/>
                  </a:lnTo>
                  <a:lnTo>
                    <a:pt x="1050" y="1912"/>
                  </a:lnTo>
                  <a:lnTo>
                    <a:pt x="1050" y="1912"/>
                  </a:lnTo>
                  <a:lnTo>
                    <a:pt x="1048" y="1914"/>
                  </a:lnTo>
                  <a:lnTo>
                    <a:pt x="1048" y="1914"/>
                  </a:lnTo>
                  <a:lnTo>
                    <a:pt x="1044" y="1914"/>
                  </a:lnTo>
                  <a:lnTo>
                    <a:pt x="1044" y="1914"/>
                  </a:lnTo>
                  <a:lnTo>
                    <a:pt x="1042" y="1914"/>
                  </a:lnTo>
                  <a:lnTo>
                    <a:pt x="1042" y="1914"/>
                  </a:lnTo>
                  <a:lnTo>
                    <a:pt x="1040" y="1914"/>
                  </a:lnTo>
                  <a:lnTo>
                    <a:pt x="1040" y="1914"/>
                  </a:lnTo>
                  <a:lnTo>
                    <a:pt x="1036" y="1912"/>
                  </a:lnTo>
                  <a:lnTo>
                    <a:pt x="1036" y="1912"/>
                  </a:lnTo>
                  <a:lnTo>
                    <a:pt x="1034" y="1912"/>
                  </a:lnTo>
                  <a:lnTo>
                    <a:pt x="1034" y="1912"/>
                  </a:lnTo>
                  <a:lnTo>
                    <a:pt x="1032" y="1914"/>
                  </a:lnTo>
                  <a:lnTo>
                    <a:pt x="1032" y="1914"/>
                  </a:lnTo>
                  <a:lnTo>
                    <a:pt x="1030" y="1914"/>
                  </a:lnTo>
                  <a:lnTo>
                    <a:pt x="1026" y="1914"/>
                  </a:lnTo>
                  <a:lnTo>
                    <a:pt x="1026" y="1914"/>
                  </a:lnTo>
                  <a:lnTo>
                    <a:pt x="1024" y="1912"/>
                  </a:lnTo>
                  <a:lnTo>
                    <a:pt x="1024" y="1912"/>
                  </a:lnTo>
                  <a:lnTo>
                    <a:pt x="1020" y="1912"/>
                  </a:lnTo>
                  <a:lnTo>
                    <a:pt x="1016" y="1912"/>
                  </a:lnTo>
                  <a:lnTo>
                    <a:pt x="1016" y="1912"/>
                  </a:lnTo>
                  <a:lnTo>
                    <a:pt x="1012" y="1912"/>
                  </a:lnTo>
                  <a:lnTo>
                    <a:pt x="1012" y="1912"/>
                  </a:lnTo>
                  <a:lnTo>
                    <a:pt x="1010" y="1914"/>
                  </a:lnTo>
                  <a:lnTo>
                    <a:pt x="1010" y="1914"/>
                  </a:lnTo>
                  <a:lnTo>
                    <a:pt x="1008" y="1914"/>
                  </a:lnTo>
                  <a:lnTo>
                    <a:pt x="1008" y="1914"/>
                  </a:lnTo>
                  <a:lnTo>
                    <a:pt x="1006" y="1914"/>
                  </a:lnTo>
                  <a:lnTo>
                    <a:pt x="1006" y="1914"/>
                  </a:lnTo>
                  <a:lnTo>
                    <a:pt x="998" y="1912"/>
                  </a:lnTo>
                  <a:lnTo>
                    <a:pt x="998" y="1912"/>
                  </a:lnTo>
                  <a:lnTo>
                    <a:pt x="996" y="1912"/>
                  </a:lnTo>
                  <a:lnTo>
                    <a:pt x="996" y="1912"/>
                  </a:lnTo>
                  <a:lnTo>
                    <a:pt x="992" y="1912"/>
                  </a:lnTo>
                  <a:lnTo>
                    <a:pt x="992" y="1912"/>
                  </a:lnTo>
                  <a:lnTo>
                    <a:pt x="986" y="1912"/>
                  </a:lnTo>
                  <a:lnTo>
                    <a:pt x="986" y="1912"/>
                  </a:lnTo>
                  <a:lnTo>
                    <a:pt x="980" y="1912"/>
                  </a:lnTo>
                  <a:lnTo>
                    <a:pt x="980" y="1912"/>
                  </a:lnTo>
                  <a:lnTo>
                    <a:pt x="976" y="1914"/>
                  </a:lnTo>
                  <a:lnTo>
                    <a:pt x="976" y="1914"/>
                  </a:lnTo>
                  <a:lnTo>
                    <a:pt x="974" y="1914"/>
                  </a:lnTo>
                  <a:lnTo>
                    <a:pt x="974" y="1914"/>
                  </a:lnTo>
                  <a:lnTo>
                    <a:pt x="974" y="1914"/>
                  </a:lnTo>
                  <a:lnTo>
                    <a:pt x="974" y="1914"/>
                  </a:lnTo>
                  <a:lnTo>
                    <a:pt x="970" y="1914"/>
                  </a:lnTo>
                  <a:lnTo>
                    <a:pt x="968" y="1914"/>
                  </a:lnTo>
                  <a:lnTo>
                    <a:pt x="968" y="1914"/>
                  </a:lnTo>
                  <a:lnTo>
                    <a:pt x="966" y="1914"/>
                  </a:lnTo>
                  <a:lnTo>
                    <a:pt x="966" y="1914"/>
                  </a:lnTo>
                  <a:lnTo>
                    <a:pt x="964" y="1914"/>
                  </a:lnTo>
                  <a:lnTo>
                    <a:pt x="964" y="1914"/>
                  </a:lnTo>
                  <a:lnTo>
                    <a:pt x="962" y="1912"/>
                  </a:lnTo>
                  <a:lnTo>
                    <a:pt x="962" y="1912"/>
                  </a:lnTo>
                  <a:lnTo>
                    <a:pt x="956" y="1912"/>
                  </a:lnTo>
                  <a:lnTo>
                    <a:pt x="956" y="1912"/>
                  </a:lnTo>
                  <a:lnTo>
                    <a:pt x="954" y="1912"/>
                  </a:lnTo>
                  <a:lnTo>
                    <a:pt x="954" y="1912"/>
                  </a:lnTo>
                  <a:lnTo>
                    <a:pt x="952" y="1912"/>
                  </a:lnTo>
                  <a:lnTo>
                    <a:pt x="952" y="1912"/>
                  </a:lnTo>
                  <a:lnTo>
                    <a:pt x="948" y="1912"/>
                  </a:lnTo>
                  <a:lnTo>
                    <a:pt x="948" y="1912"/>
                  </a:lnTo>
                  <a:lnTo>
                    <a:pt x="946" y="1912"/>
                  </a:lnTo>
                  <a:lnTo>
                    <a:pt x="946" y="1912"/>
                  </a:lnTo>
                  <a:lnTo>
                    <a:pt x="944" y="1912"/>
                  </a:lnTo>
                  <a:lnTo>
                    <a:pt x="944" y="1912"/>
                  </a:lnTo>
                  <a:lnTo>
                    <a:pt x="940" y="1912"/>
                  </a:lnTo>
                  <a:lnTo>
                    <a:pt x="940" y="1912"/>
                  </a:lnTo>
                  <a:lnTo>
                    <a:pt x="934" y="1914"/>
                  </a:lnTo>
                  <a:lnTo>
                    <a:pt x="934" y="1914"/>
                  </a:lnTo>
                  <a:lnTo>
                    <a:pt x="928" y="1912"/>
                  </a:lnTo>
                  <a:lnTo>
                    <a:pt x="928" y="1912"/>
                  </a:lnTo>
                  <a:lnTo>
                    <a:pt x="926" y="1912"/>
                  </a:lnTo>
                  <a:lnTo>
                    <a:pt x="926" y="1912"/>
                  </a:lnTo>
                  <a:lnTo>
                    <a:pt x="922" y="1912"/>
                  </a:lnTo>
                  <a:lnTo>
                    <a:pt x="922" y="1912"/>
                  </a:lnTo>
                  <a:lnTo>
                    <a:pt x="918" y="1912"/>
                  </a:lnTo>
                  <a:lnTo>
                    <a:pt x="918" y="1912"/>
                  </a:lnTo>
                  <a:lnTo>
                    <a:pt x="916" y="1912"/>
                  </a:lnTo>
                  <a:lnTo>
                    <a:pt x="916" y="1912"/>
                  </a:lnTo>
                  <a:lnTo>
                    <a:pt x="914" y="1912"/>
                  </a:lnTo>
                  <a:lnTo>
                    <a:pt x="914" y="1912"/>
                  </a:lnTo>
                  <a:lnTo>
                    <a:pt x="910" y="1912"/>
                  </a:lnTo>
                  <a:lnTo>
                    <a:pt x="910" y="1912"/>
                  </a:lnTo>
                  <a:lnTo>
                    <a:pt x="906" y="1912"/>
                  </a:lnTo>
                  <a:lnTo>
                    <a:pt x="906" y="1912"/>
                  </a:lnTo>
                  <a:lnTo>
                    <a:pt x="906" y="1912"/>
                  </a:lnTo>
                  <a:lnTo>
                    <a:pt x="902" y="1912"/>
                  </a:lnTo>
                  <a:lnTo>
                    <a:pt x="902" y="1912"/>
                  </a:lnTo>
                  <a:lnTo>
                    <a:pt x="900" y="1910"/>
                  </a:lnTo>
                  <a:lnTo>
                    <a:pt x="900" y="1910"/>
                  </a:lnTo>
                  <a:lnTo>
                    <a:pt x="894" y="1912"/>
                  </a:lnTo>
                  <a:lnTo>
                    <a:pt x="894" y="1912"/>
                  </a:lnTo>
                  <a:lnTo>
                    <a:pt x="892" y="1912"/>
                  </a:lnTo>
                  <a:lnTo>
                    <a:pt x="892" y="1912"/>
                  </a:lnTo>
                  <a:lnTo>
                    <a:pt x="886" y="1912"/>
                  </a:lnTo>
                  <a:lnTo>
                    <a:pt x="886" y="1912"/>
                  </a:lnTo>
                  <a:lnTo>
                    <a:pt x="882" y="1912"/>
                  </a:lnTo>
                  <a:lnTo>
                    <a:pt x="882" y="1912"/>
                  </a:lnTo>
                  <a:lnTo>
                    <a:pt x="880" y="1912"/>
                  </a:lnTo>
                  <a:lnTo>
                    <a:pt x="880" y="1912"/>
                  </a:lnTo>
                  <a:lnTo>
                    <a:pt x="876" y="1912"/>
                  </a:lnTo>
                  <a:lnTo>
                    <a:pt x="876" y="1912"/>
                  </a:lnTo>
                  <a:lnTo>
                    <a:pt x="872" y="1912"/>
                  </a:lnTo>
                  <a:lnTo>
                    <a:pt x="872" y="1912"/>
                  </a:lnTo>
                  <a:lnTo>
                    <a:pt x="866" y="1910"/>
                  </a:lnTo>
                  <a:lnTo>
                    <a:pt x="860" y="1910"/>
                  </a:lnTo>
                  <a:lnTo>
                    <a:pt x="860" y="1910"/>
                  </a:lnTo>
                  <a:lnTo>
                    <a:pt x="860" y="1910"/>
                  </a:lnTo>
                  <a:lnTo>
                    <a:pt x="856" y="1912"/>
                  </a:lnTo>
                  <a:lnTo>
                    <a:pt x="856" y="1912"/>
                  </a:lnTo>
                  <a:lnTo>
                    <a:pt x="854" y="1912"/>
                  </a:lnTo>
                  <a:lnTo>
                    <a:pt x="854" y="1912"/>
                  </a:lnTo>
                  <a:lnTo>
                    <a:pt x="854" y="1912"/>
                  </a:lnTo>
                  <a:lnTo>
                    <a:pt x="854" y="1912"/>
                  </a:lnTo>
                  <a:lnTo>
                    <a:pt x="852" y="1912"/>
                  </a:lnTo>
                  <a:lnTo>
                    <a:pt x="852" y="1912"/>
                  </a:lnTo>
                  <a:lnTo>
                    <a:pt x="848" y="1910"/>
                  </a:lnTo>
                  <a:lnTo>
                    <a:pt x="842" y="1910"/>
                  </a:lnTo>
                  <a:lnTo>
                    <a:pt x="842" y="1910"/>
                  </a:lnTo>
                  <a:lnTo>
                    <a:pt x="840" y="1910"/>
                  </a:lnTo>
                  <a:lnTo>
                    <a:pt x="840" y="1910"/>
                  </a:lnTo>
                  <a:lnTo>
                    <a:pt x="836" y="1910"/>
                  </a:lnTo>
                  <a:lnTo>
                    <a:pt x="836" y="1910"/>
                  </a:lnTo>
                  <a:lnTo>
                    <a:pt x="836" y="1910"/>
                  </a:lnTo>
                  <a:lnTo>
                    <a:pt x="832" y="1910"/>
                  </a:lnTo>
                  <a:lnTo>
                    <a:pt x="832" y="1910"/>
                  </a:lnTo>
                  <a:lnTo>
                    <a:pt x="828" y="1910"/>
                  </a:lnTo>
                  <a:lnTo>
                    <a:pt x="828" y="1910"/>
                  </a:lnTo>
                  <a:lnTo>
                    <a:pt x="824" y="1910"/>
                  </a:lnTo>
                  <a:lnTo>
                    <a:pt x="824" y="1910"/>
                  </a:lnTo>
                  <a:lnTo>
                    <a:pt x="820" y="1910"/>
                  </a:lnTo>
                  <a:lnTo>
                    <a:pt x="818" y="1910"/>
                  </a:lnTo>
                  <a:lnTo>
                    <a:pt x="818" y="1910"/>
                  </a:lnTo>
                  <a:lnTo>
                    <a:pt x="816" y="1912"/>
                  </a:lnTo>
                  <a:lnTo>
                    <a:pt x="816" y="1912"/>
                  </a:lnTo>
                  <a:lnTo>
                    <a:pt x="812" y="1912"/>
                  </a:lnTo>
                  <a:lnTo>
                    <a:pt x="812" y="1912"/>
                  </a:lnTo>
                  <a:lnTo>
                    <a:pt x="812" y="1912"/>
                  </a:lnTo>
                  <a:lnTo>
                    <a:pt x="810" y="1912"/>
                  </a:lnTo>
                  <a:lnTo>
                    <a:pt x="810" y="1912"/>
                  </a:lnTo>
                  <a:lnTo>
                    <a:pt x="806" y="1912"/>
                  </a:lnTo>
                  <a:lnTo>
                    <a:pt x="806" y="1912"/>
                  </a:lnTo>
                  <a:lnTo>
                    <a:pt x="804" y="1914"/>
                  </a:lnTo>
                  <a:lnTo>
                    <a:pt x="804" y="1914"/>
                  </a:lnTo>
                  <a:lnTo>
                    <a:pt x="802" y="1916"/>
                  </a:lnTo>
                  <a:lnTo>
                    <a:pt x="802" y="1916"/>
                  </a:lnTo>
                  <a:lnTo>
                    <a:pt x="800" y="1916"/>
                  </a:lnTo>
                  <a:lnTo>
                    <a:pt x="800" y="1916"/>
                  </a:lnTo>
                  <a:lnTo>
                    <a:pt x="796" y="1916"/>
                  </a:lnTo>
                  <a:lnTo>
                    <a:pt x="796" y="1916"/>
                  </a:lnTo>
                  <a:lnTo>
                    <a:pt x="792" y="1918"/>
                  </a:lnTo>
                  <a:lnTo>
                    <a:pt x="790" y="1922"/>
                  </a:lnTo>
                  <a:lnTo>
                    <a:pt x="790" y="1922"/>
                  </a:lnTo>
                  <a:lnTo>
                    <a:pt x="788" y="1926"/>
                  </a:lnTo>
                  <a:lnTo>
                    <a:pt x="788" y="1926"/>
                  </a:lnTo>
                  <a:lnTo>
                    <a:pt x="788" y="1932"/>
                  </a:lnTo>
                  <a:lnTo>
                    <a:pt x="788" y="1932"/>
                  </a:lnTo>
                  <a:lnTo>
                    <a:pt x="788" y="1936"/>
                  </a:lnTo>
                  <a:lnTo>
                    <a:pt x="788" y="1936"/>
                  </a:lnTo>
                  <a:lnTo>
                    <a:pt x="788" y="1938"/>
                  </a:lnTo>
                  <a:lnTo>
                    <a:pt x="788" y="1938"/>
                  </a:lnTo>
                  <a:lnTo>
                    <a:pt x="788" y="1940"/>
                  </a:lnTo>
                  <a:lnTo>
                    <a:pt x="788" y="1940"/>
                  </a:lnTo>
                  <a:lnTo>
                    <a:pt x="786" y="1944"/>
                  </a:lnTo>
                  <a:lnTo>
                    <a:pt x="786" y="1944"/>
                  </a:lnTo>
                  <a:lnTo>
                    <a:pt x="788" y="1948"/>
                  </a:lnTo>
                  <a:lnTo>
                    <a:pt x="788" y="1950"/>
                  </a:lnTo>
                  <a:lnTo>
                    <a:pt x="788" y="1950"/>
                  </a:lnTo>
                  <a:lnTo>
                    <a:pt x="788" y="1954"/>
                  </a:lnTo>
                  <a:lnTo>
                    <a:pt x="788" y="1954"/>
                  </a:lnTo>
                  <a:lnTo>
                    <a:pt x="788" y="1956"/>
                  </a:lnTo>
                  <a:lnTo>
                    <a:pt x="788" y="1956"/>
                  </a:lnTo>
                  <a:lnTo>
                    <a:pt x="790" y="1960"/>
                  </a:lnTo>
                  <a:lnTo>
                    <a:pt x="790" y="1960"/>
                  </a:lnTo>
                  <a:lnTo>
                    <a:pt x="790" y="1962"/>
                  </a:lnTo>
                  <a:lnTo>
                    <a:pt x="790" y="1962"/>
                  </a:lnTo>
                  <a:lnTo>
                    <a:pt x="790" y="1964"/>
                  </a:lnTo>
                  <a:lnTo>
                    <a:pt x="790" y="1964"/>
                  </a:lnTo>
                  <a:lnTo>
                    <a:pt x="792" y="1968"/>
                  </a:lnTo>
                  <a:lnTo>
                    <a:pt x="792" y="1968"/>
                  </a:lnTo>
                  <a:lnTo>
                    <a:pt x="792" y="1970"/>
                  </a:lnTo>
                  <a:lnTo>
                    <a:pt x="792" y="1970"/>
                  </a:lnTo>
                  <a:lnTo>
                    <a:pt x="792" y="1972"/>
                  </a:lnTo>
                  <a:lnTo>
                    <a:pt x="792" y="1972"/>
                  </a:lnTo>
                  <a:lnTo>
                    <a:pt x="792" y="1978"/>
                  </a:lnTo>
                  <a:lnTo>
                    <a:pt x="792" y="1978"/>
                  </a:lnTo>
                  <a:lnTo>
                    <a:pt x="792" y="1980"/>
                  </a:lnTo>
                  <a:lnTo>
                    <a:pt x="792" y="1980"/>
                  </a:lnTo>
                  <a:lnTo>
                    <a:pt x="792" y="1984"/>
                  </a:lnTo>
                  <a:lnTo>
                    <a:pt x="792" y="1984"/>
                  </a:lnTo>
                  <a:lnTo>
                    <a:pt x="792" y="1986"/>
                  </a:lnTo>
                  <a:lnTo>
                    <a:pt x="792" y="1986"/>
                  </a:lnTo>
                  <a:lnTo>
                    <a:pt x="792" y="1990"/>
                  </a:lnTo>
                  <a:lnTo>
                    <a:pt x="792" y="1990"/>
                  </a:lnTo>
                  <a:lnTo>
                    <a:pt x="792" y="1994"/>
                  </a:lnTo>
                  <a:lnTo>
                    <a:pt x="792" y="1994"/>
                  </a:lnTo>
                  <a:lnTo>
                    <a:pt x="792" y="1996"/>
                  </a:lnTo>
                  <a:lnTo>
                    <a:pt x="792" y="1996"/>
                  </a:lnTo>
                  <a:lnTo>
                    <a:pt x="792" y="1998"/>
                  </a:lnTo>
                  <a:lnTo>
                    <a:pt x="792" y="1998"/>
                  </a:lnTo>
                  <a:lnTo>
                    <a:pt x="790" y="2002"/>
                  </a:lnTo>
                  <a:lnTo>
                    <a:pt x="790" y="2002"/>
                  </a:lnTo>
                  <a:lnTo>
                    <a:pt x="790" y="2008"/>
                  </a:lnTo>
                  <a:lnTo>
                    <a:pt x="790" y="2008"/>
                  </a:lnTo>
                  <a:lnTo>
                    <a:pt x="792" y="2014"/>
                  </a:lnTo>
                  <a:lnTo>
                    <a:pt x="792" y="2014"/>
                  </a:lnTo>
                  <a:lnTo>
                    <a:pt x="794" y="2014"/>
                  </a:lnTo>
                  <a:lnTo>
                    <a:pt x="794" y="2014"/>
                  </a:lnTo>
                  <a:lnTo>
                    <a:pt x="794" y="2018"/>
                  </a:lnTo>
                  <a:lnTo>
                    <a:pt x="794" y="2018"/>
                  </a:lnTo>
                  <a:lnTo>
                    <a:pt x="794" y="2020"/>
                  </a:lnTo>
                  <a:lnTo>
                    <a:pt x="794" y="2020"/>
                  </a:lnTo>
                  <a:lnTo>
                    <a:pt x="796" y="2022"/>
                  </a:lnTo>
                  <a:lnTo>
                    <a:pt x="796" y="2022"/>
                  </a:lnTo>
                  <a:lnTo>
                    <a:pt x="796" y="2024"/>
                  </a:lnTo>
                  <a:lnTo>
                    <a:pt x="796" y="2024"/>
                  </a:lnTo>
                  <a:lnTo>
                    <a:pt x="796" y="2028"/>
                  </a:lnTo>
                  <a:lnTo>
                    <a:pt x="796" y="2028"/>
                  </a:lnTo>
                  <a:lnTo>
                    <a:pt x="796" y="2030"/>
                  </a:lnTo>
                  <a:lnTo>
                    <a:pt x="796" y="2030"/>
                  </a:lnTo>
                  <a:lnTo>
                    <a:pt x="798" y="2034"/>
                  </a:lnTo>
                  <a:lnTo>
                    <a:pt x="798" y="2034"/>
                  </a:lnTo>
                  <a:lnTo>
                    <a:pt x="798" y="2036"/>
                  </a:lnTo>
                  <a:lnTo>
                    <a:pt x="798" y="2036"/>
                  </a:lnTo>
                  <a:lnTo>
                    <a:pt x="798" y="2038"/>
                  </a:lnTo>
                  <a:lnTo>
                    <a:pt x="798" y="2038"/>
                  </a:lnTo>
                  <a:lnTo>
                    <a:pt x="798" y="2040"/>
                  </a:lnTo>
                  <a:lnTo>
                    <a:pt x="798" y="2040"/>
                  </a:lnTo>
                  <a:lnTo>
                    <a:pt x="798" y="2042"/>
                  </a:lnTo>
                  <a:lnTo>
                    <a:pt x="798" y="2042"/>
                  </a:lnTo>
                  <a:lnTo>
                    <a:pt x="798" y="2046"/>
                  </a:lnTo>
                  <a:lnTo>
                    <a:pt x="798" y="2046"/>
                  </a:lnTo>
                  <a:lnTo>
                    <a:pt x="800" y="2050"/>
                  </a:lnTo>
                  <a:lnTo>
                    <a:pt x="800" y="2050"/>
                  </a:lnTo>
                  <a:lnTo>
                    <a:pt x="800" y="2052"/>
                  </a:lnTo>
                  <a:lnTo>
                    <a:pt x="800" y="2052"/>
                  </a:lnTo>
                  <a:lnTo>
                    <a:pt x="800" y="2054"/>
                  </a:lnTo>
                  <a:lnTo>
                    <a:pt x="800" y="2054"/>
                  </a:lnTo>
                  <a:lnTo>
                    <a:pt x="800" y="2058"/>
                  </a:lnTo>
                  <a:lnTo>
                    <a:pt x="800" y="2058"/>
                  </a:lnTo>
                  <a:lnTo>
                    <a:pt x="800" y="2062"/>
                  </a:lnTo>
                  <a:lnTo>
                    <a:pt x="800" y="2062"/>
                  </a:lnTo>
                  <a:lnTo>
                    <a:pt x="800" y="2066"/>
                  </a:lnTo>
                  <a:lnTo>
                    <a:pt x="800" y="2066"/>
                  </a:lnTo>
                  <a:lnTo>
                    <a:pt x="802" y="2068"/>
                  </a:lnTo>
                  <a:lnTo>
                    <a:pt x="802" y="2068"/>
                  </a:lnTo>
                  <a:lnTo>
                    <a:pt x="800" y="2070"/>
                  </a:lnTo>
                  <a:lnTo>
                    <a:pt x="800" y="2070"/>
                  </a:lnTo>
                  <a:lnTo>
                    <a:pt x="800" y="2074"/>
                  </a:lnTo>
                  <a:lnTo>
                    <a:pt x="800" y="2074"/>
                  </a:lnTo>
                  <a:lnTo>
                    <a:pt x="800" y="2078"/>
                  </a:lnTo>
                  <a:lnTo>
                    <a:pt x="800" y="2078"/>
                  </a:lnTo>
                  <a:lnTo>
                    <a:pt x="802" y="2080"/>
                  </a:lnTo>
                  <a:lnTo>
                    <a:pt x="802" y="2080"/>
                  </a:lnTo>
                  <a:lnTo>
                    <a:pt x="800" y="2082"/>
                  </a:lnTo>
                  <a:lnTo>
                    <a:pt x="800" y="2082"/>
                  </a:lnTo>
                  <a:lnTo>
                    <a:pt x="798" y="2086"/>
                  </a:lnTo>
                  <a:lnTo>
                    <a:pt x="798" y="2086"/>
                  </a:lnTo>
                  <a:lnTo>
                    <a:pt x="798" y="2090"/>
                  </a:lnTo>
                  <a:lnTo>
                    <a:pt x="800" y="2092"/>
                  </a:lnTo>
                  <a:lnTo>
                    <a:pt x="800" y="2092"/>
                  </a:lnTo>
                  <a:lnTo>
                    <a:pt x="800" y="2098"/>
                  </a:lnTo>
                  <a:lnTo>
                    <a:pt x="800" y="2098"/>
                  </a:lnTo>
                  <a:lnTo>
                    <a:pt x="802" y="2106"/>
                  </a:lnTo>
                  <a:lnTo>
                    <a:pt x="802" y="2106"/>
                  </a:lnTo>
                  <a:lnTo>
                    <a:pt x="804" y="2108"/>
                  </a:lnTo>
                  <a:lnTo>
                    <a:pt x="804" y="2108"/>
                  </a:lnTo>
                  <a:lnTo>
                    <a:pt x="806" y="2110"/>
                  </a:lnTo>
                  <a:lnTo>
                    <a:pt x="806" y="2110"/>
                  </a:lnTo>
                  <a:lnTo>
                    <a:pt x="806" y="2112"/>
                  </a:lnTo>
                  <a:lnTo>
                    <a:pt x="806" y="2112"/>
                  </a:lnTo>
                  <a:lnTo>
                    <a:pt x="806" y="2114"/>
                  </a:lnTo>
                  <a:lnTo>
                    <a:pt x="806" y="2114"/>
                  </a:lnTo>
                  <a:lnTo>
                    <a:pt x="806" y="2118"/>
                  </a:lnTo>
                  <a:lnTo>
                    <a:pt x="806" y="2118"/>
                  </a:lnTo>
                  <a:lnTo>
                    <a:pt x="808" y="2120"/>
                  </a:lnTo>
                  <a:lnTo>
                    <a:pt x="808" y="2120"/>
                  </a:lnTo>
                  <a:lnTo>
                    <a:pt x="808" y="2124"/>
                  </a:lnTo>
                  <a:lnTo>
                    <a:pt x="808" y="2124"/>
                  </a:lnTo>
                  <a:lnTo>
                    <a:pt x="808" y="2126"/>
                  </a:lnTo>
                  <a:lnTo>
                    <a:pt x="808" y="2126"/>
                  </a:lnTo>
                  <a:lnTo>
                    <a:pt x="808" y="2128"/>
                  </a:lnTo>
                  <a:lnTo>
                    <a:pt x="808" y="2128"/>
                  </a:lnTo>
                  <a:lnTo>
                    <a:pt x="808" y="2132"/>
                  </a:lnTo>
                  <a:lnTo>
                    <a:pt x="808" y="2132"/>
                  </a:lnTo>
                  <a:lnTo>
                    <a:pt x="808" y="2136"/>
                  </a:lnTo>
                  <a:lnTo>
                    <a:pt x="808" y="2136"/>
                  </a:lnTo>
                  <a:lnTo>
                    <a:pt x="808" y="2138"/>
                  </a:lnTo>
                  <a:lnTo>
                    <a:pt x="808" y="2138"/>
                  </a:lnTo>
                  <a:lnTo>
                    <a:pt x="808" y="2144"/>
                  </a:lnTo>
                  <a:lnTo>
                    <a:pt x="808" y="2144"/>
                  </a:lnTo>
                  <a:lnTo>
                    <a:pt x="808" y="2144"/>
                  </a:lnTo>
                  <a:lnTo>
                    <a:pt x="806" y="2150"/>
                  </a:lnTo>
                  <a:lnTo>
                    <a:pt x="806" y="2150"/>
                  </a:lnTo>
                  <a:lnTo>
                    <a:pt x="808" y="2154"/>
                  </a:lnTo>
                  <a:lnTo>
                    <a:pt x="808" y="2154"/>
                  </a:lnTo>
                  <a:lnTo>
                    <a:pt x="808" y="2156"/>
                  </a:lnTo>
                  <a:lnTo>
                    <a:pt x="808" y="2156"/>
                  </a:lnTo>
                  <a:lnTo>
                    <a:pt x="810" y="2160"/>
                  </a:lnTo>
                  <a:lnTo>
                    <a:pt x="810" y="2164"/>
                  </a:lnTo>
                  <a:lnTo>
                    <a:pt x="810" y="2164"/>
                  </a:lnTo>
                  <a:lnTo>
                    <a:pt x="810" y="2166"/>
                  </a:lnTo>
                  <a:lnTo>
                    <a:pt x="810" y="2166"/>
                  </a:lnTo>
                  <a:lnTo>
                    <a:pt x="810" y="2168"/>
                  </a:lnTo>
                  <a:lnTo>
                    <a:pt x="810" y="2168"/>
                  </a:lnTo>
                  <a:lnTo>
                    <a:pt x="810" y="2172"/>
                  </a:lnTo>
                  <a:lnTo>
                    <a:pt x="810" y="2172"/>
                  </a:lnTo>
                  <a:lnTo>
                    <a:pt x="810" y="2178"/>
                  </a:lnTo>
                  <a:lnTo>
                    <a:pt x="810" y="2178"/>
                  </a:lnTo>
                  <a:lnTo>
                    <a:pt x="810" y="2180"/>
                  </a:lnTo>
                  <a:lnTo>
                    <a:pt x="810" y="2180"/>
                  </a:lnTo>
                  <a:lnTo>
                    <a:pt x="810" y="2182"/>
                  </a:lnTo>
                  <a:lnTo>
                    <a:pt x="810" y="2182"/>
                  </a:lnTo>
                  <a:lnTo>
                    <a:pt x="808" y="2184"/>
                  </a:lnTo>
                  <a:lnTo>
                    <a:pt x="808" y="2188"/>
                  </a:lnTo>
                  <a:lnTo>
                    <a:pt x="808" y="2188"/>
                  </a:lnTo>
                  <a:lnTo>
                    <a:pt x="810" y="2194"/>
                  </a:lnTo>
                  <a:lnTo>
                    <a:pt x="810" y="2194"/>
                  </a:lnTo>
                  <a:lnTo>
                    <a:pt x="810" y="2198"/>
                  </a:lnTo>
                  <a:lnTo>
                    <a:pt x="810" y="2198"/>
                  </a:lnTo>
                  <a:lnTo>
                    <a:pt x="810" y="2200"/>
                  </a:lnTo>
                  <a:lnTo>
                    <a:pt x="810" y="2200"/>
                  </a:lnTo>
                  <a:lnTo>
                    <a:pt x="810" y="2202"/>
                  </a:lnTo>
                  <a:lnTo>
                    <a:pt x="810" y="2202"/>
                  </a:lnTo>
                  <a:lnTo>
                    <a:pt x="810" y="2206"/>
                  </a:lnTo>
                  <a:lnTo>
                    <a:pt x="810" y="2206"/>
                  </a:lnTo>
                  <a:lnTo>
                    <a:pt x="812" y="2210"/>
                  </a:lnTo>
                  <a:lnTo>
                    <a:pt x="812" y="2210"/>
                  </a:lnTo>
                  <a:lnTo>
                    <a:pt x="812" y="2212"/>
                  </a:lnTo>
                  <a:lnTo>
                    <a:pt x="812" y="2212"/>
                  </a:lnTo>
                  <a:lnTo>
                    <a:pt x="814" y="2216"/>
                  </a:lnTo>
                  <a:lnTo>
                    <a:pt x="814" y="2216"/>
                  </a:lnTo>
                  <a:lnTo>
                    <a:pt x="814" y="2222"/>
                  </a:lnTo>
                  <a:lnTo>
                    <a:pt x="814" y="2222"/>
                  </a:lnTo>
                  <a:lnTo>
                    <a:pt x="814" y="2226"/>
                  </a:lnTo>
                  <a:lnTo>
                    <a:pt x="814" y="2226"/>
                  </a:lnTo>
                  <a:lnTo>
                    <a:pt x="816" y="2228"/>
                  </a:lnTo>
                  <a:lnTo>
                    <a:pt x="816" y="2228"/>
                  </a:lnTo>
                  <a:lnTo>
                    <a:pt x="816" y="2232"/>
                  </a:lnTo>
                  <a:lnTo>
                    <a:pt x="816" y="2232"/>
                  </a:lnTo>
                  <a:lnTo>
                    <a:pt x="814" y="2234"/>
                  </a:lnTo>
                  <a:lnTo>
                    <a:pt x="814" y="2234"/>
                  </a:lnTo>
                  <a:lnTo>
                    <a:pt x="814" y="2236"/>
                  </a:lnTo>
                  <a:lnTo>
                    <a:pt x="814" y="2236"/>
                  </a:lnTo>
                  <a:lnTo>
                    <a:pt x="814" y="2238"/>
                  </a:lnTo>
                  <a:lnTo>
                    <a:pt x="814" y="2238"/>
                  </a:lnTo>
                  <a:lnTo>
                    <a:pt x="814" y="2240"/>
                  </a:lnTo>
                  <a:lnTo>
                    <a:pt x="814" y="2240"/>
                  </a:lnTo>
                  <a:lnTo>
                    <a:pt x="814" y="2244"/>
                  </a:lnTo>
                  <a:lnTo>
                    <a:pt x="814" y="2244"/>
                  </a:lnTo>
                  <a:lnTo>
                    <a:pt x="812" y="2248"/>
                  </a:lnTo>
                  <a:lnTo>
                    <a:pt x="814" y="2252"/>
                  </a:lnTo>
                  <a:lnTo>
                    <a:pt x="814" y="2252"/>
                  </a:lnTo>
                  <a:lnTo>
                    <a:pt x="814" y="2254"/>
                  </a:lnTo>
                  <a:lnTo>
                    <a:pt x="814" y="2254"/>
                  </a:lnTo>
                  <a:lnTo>
                    <a:pt x="816" y="2258"/>
                  </a:lnTo>
                  <a:lnTo>
                    <a:pt x="816" y="2258"/>
                  </a:lnTo>
                  <a:lnTo>
                    <a:pt x="816" y="2260"/>
                  </a:lnTo>
                  <a:lnTo>
                    <a:pt x="816" y="2260"/>
                  </a:lnTo>
                  <a:lnTo>
                    <a:pt x="818" y="2264"/>
                  </a:lnTo>
                  <a:lnTo>
                    <a:pt x="818" y="2264"/>
                  </a:lnTo>
                  <a:lnTo>
                    <a:pt x="818" y="2266"/>
                  </a:lnTo>
                  <a:lnTo>
                    <a:pt x="818" y="2266"/>
                  </a:lnTo>
                  <a:lnTo>
                    <a:pt x="820" y="2270"/>
                  </a:lnTo>
                  <a:lnTo>
                    <a:pt x="820" y="2270"/>
                  </a:lnTo>
                  <a:lnTo>
                    <a:pt x="820" y="2272"/>
                  </a:lnTo>
                  <a:lnTo>
                    <a:pt x="820" y="2272"/>
                  </a:lnTo>
                  <a:lnTo>
                    <a:pt x="822" y="2276"/>
                  </a:lnTo>
                  <a:lnTo>
                    <a:pt x="822" y="2276"/>
                  </a:lnTo>
                  <a:lnTo>
                    <a:pt x="822" y="2278"/>
                  </a:lnTo>
                  <a:lnTo>
                    <a:pt x="822" y="2278"/>
                  </a:lnTo>
                  <a:lnTo>
                    <a:pt x="822" y="2280"/>
                  </a:lnTo>
                  <a:lnTo>
                    <a:pt x="822" y="2280"/>
                  </a:lnTo>
                  <a:lnTo>
                    <a:pt x="822" y="2284"/>
                  </a:lnTo>
                  <a:lnTo>
                    <a:pt x="822" y="2284"/>
                  </a:lnTo>
                  <a:lnTo>
                    <a:pt x="824" y="2286"/>
                  </a:lnTo>
                  <a:lnTo>
                    <a:pt x="824" y="2286"/>
                  </a:lnTo>
                  <a:lnTo>
                    <a:pt x="824" y="2290"/>
                  </a:lnTo>
                  <a:lnTo>
                    <a:pt x="824" y="2290"/>
                  </a:lnTo>
                  <a:lnTo>
                    <a:pt x="824" y="2292"/>
                  </a:lnTo>
                  <a:lnTo>
                    <a:pt x="824" y="2292"/>
                  </a:lnTo>
                  <a:lnTo>
                    <a:pt x="824" y="2296"/>
                  </a:lnTo>
                  <a:lnTo>
                    <a:pt x="824" y="2296"/>
                  </a:lnTo>
                  <a:lnTo>
                    <a:pt x="824" y="2300"/>
                  </a:lnTo>
                  <a:lnTo>
                    <a:pt x="824" y="2300"/>
                  </a:lnTo>
                  <a:lnTo>
                    <a:pt x="824" y="2302"/>
                  </a:lnTo>
                  <a:lnTo>
                    <a:pt x="824" y="2302"/>
                  </a:lnTo>
                  <a:lnTo>
                    <a:pt x="824" y="2304"/>
                  </a:lnTo>
                  <a:lnTo>
                    <a:pt x="824" y="2306"/>
                  </a:lnTo>
                  <a:lnTo>
                    <a:pt x="824" y="2306"/>
                  </a:lnTo>
                  <a:lnTo>
                    <a:pt x="822" y="2310"/>
                  </a:lnTo>
                  <a:lnTo>
                    <a:pt x="822" y="2310"/>
                  </a:lnTo>
                  <a:lnTo>
                    <a:pt x="822" y="2314"/>
                  </a:lnTo>
                  <a:lnTo>
                    <a:pt x="822" y="2314"/>
                  </a:lnTo>
                  <a:lnTo>
                    <a:pt x="824" y="2316"/>
                  </a:lnTo>
                  <a:lnTo>
                    <a:pt x="824" y="2316"/>
                  </a:lnTo>
                  <a:lnTo>
                    <a:pt x="822" y="2318"/>
                  </a:lnTo>
                  <a:lnTo>
                    <a:pt x="822" y="2318"/>
                  </a:lnTo>
                  <a:lnTo>
                    <a:pt x="824" y="2326"/>
                  </a:lnTo>
                  <a:lnTo>
                    <a:pt x="824" y="2326"/>
                  </a:lnTo>
                  <a:lnTo>
                    <a:pt x="826" y="2326"/>
                  </a:lnTo>
                  <a:lnTo>
                    <a:pt x="826" y="2326"/>
                  </a:lnTo>
                  <a:lnTo>
                    <a:pt x="826" y="2328"/>
                  </a:lnTo>
                  <a:lnTo>
                    <a:pt x="826" y="2328"/>
                  </a:lnTo>
                  <a:lnTo>
                    <a:pt x="828" y="2332"/>
                  </a:lnTo>
                  <a:lnTo>
                    <a:pt x="828" y="2332"/>
                  </a:lnTo>
                  <a:lnTo>
                    <a:pt x="828" y="2336"/>
                  </a:lnTo>
                  <a:lnTo>
                    <a:pt x="828" y="2336"/>
                  </a:lnTo>
                  <a:lnTo>
                    <a:pt x="828" y="2336"/>
                  </a:lnTo>
                  <a:lnTo>
                    <a:pt x="828" y="2340"/>
                  </a:lnTo>
                  <a:lnTo>
                    <a:pt x="828" y="2340"/>
                  </a:lnTo>
                  <a:lnTo>
                    <a:pt x="830" y="2342"/>
                  </a:lnTo>
                  <a:lnTo>
                    <a:pt x="830" y="2342"/>
                  </a:lnTo>
                  <a:lnTo>
                    <a:pt x="828" y="2348"/>
                  </a:lnTo>
                  <a:lnTo>
                    <a:pt x="828" y="2348"/>
                  </a:lnTo>
                  <a:lnTo>
                    <a:pt x="826" y="2352"/>
                  </a:lnTo>
                  <a:lnTo>
                    <a:pt x="824" y="2356"/>
                  </a:lnTo>
                  <a:lnTo>
                    <a:pt x="824" y="2356"/>
                  </a:lnTo>
                  <a:lnTo>
                    <a:pt x="828" y="2360"/>
                  </a:lnTo>
                  <a:lnTo>
                    <a:pt x="828" y="2360"/>
                  </a:lnTo>
                  <a:lnTo>
                    <a:pt x="828" y="2362"/>
                  </a:lnTo>
                  <a:lnTo>
                    <a:pt x="828" y="2362"/>
                  </a:lnTo>
                  <a:lnTo>
                    <a:pt x="828" y="2366"/>
                  </a:lnTo>
                  <a:lnTo>
                    <a:pt x="828" y="2366"/>
                  </a:lnTo>
                  <a:lnTo>
                    <a:pt x="828" y="2368"/>
                  </a:lnTo>
                  <a:lnTo>
                    <a:pt x="828" y="2368"/>
                  </a:lnTo>
                  <a:lnTo>
                    <a:pt x="826" y="2372"/>
                  </a:lnTo>
                  <a:lnTo>
                    <a:pt x="826" y="2372"/>
                  </a:lnTo>
                  <a:lnTo>
                    <a:pt x="826" y="2376"/>
                  </a:lnTo>
                  <a:lnTo>
                    <a:pt x="826" y="2378"/>
                  </a:lnTo>
                  <a:lnTo>
                    <a:pt x="826" y="2378"/>
                  </a:lnTo>
                  <a:lnTo>
                    <a:pt x="826" y="2384"/>
                  </a:lnTo>
                  <a:lnTo>
                    <a:pt x="826" y="2384"/>
                  </a:lnTo>
                  <a:lnTo>
                    <a:pt x="826" y="2386"/>
                  </a:lnTo>
                  <a:lnTo>
                    <a:pt x="826" y="2386"/>
                  </a:lnTo>
                  <a:lnTo>
                    <a:pt x="826" y="2390"/>
                  </a:lnTo>
                  <a:lnTo>
                    <a:pt x="826" y="2390"/>
                  </a:lnTo>
                  <a:lnTo>
                    <a:pt x="826" y="2392"/>
                  </a:lnTo>
                  <a:lnTo>
                    <a:pt x="826" y="2392"/>
                  </a:lnTo>
                  <a:lnTo>
                    <a:pt x="826" y="2396"/>
                  </a:lnTo>
                  <a:lnTo>
                    <a:pt x="826" y="2396"/>
                  </a:lnTo>
                  <a:lnTo>
                    <a:pt x="828" y="2400"/>
                  </a:lnTo>
                  <a:lnTo>
                    <a:pt x="828" y="2400"/>
                  </a:lnTo>
                  <a:lnTo>
                    <a:pt x="828" y="2402"/>
                  </a:lnTo>
                  <a:lnTo>
                    <a:pt x="828" y="2402"/>
                  </a:lnTo>
                  <a:lnTo>
                    <a:pt x="830" y="2404"/>
                  </a:lnTo>
                  <a:lnTo>
                    <a:pt x="830" y="2404"/>
                  </a:lnTo>
                  <a:lnTo>
                    <a:pt x="830" y="2406"/>
                  </a:lnTo>
                  <a:lnTo>
                    <a:pt x="832" y="2412"/>
                  </a:lnTo>
                  <a:lnTo>
                    <a:pt x="832" y="2412"/>
                  </a:lnTo>
                  <a:lnTo>
                    <a:pt x="832" y="2414"/>
                  </a:lnTo>
                  <a:lnTo>
                    <a:pt x="832" y="2414"/>
                  </a:lnTo>
                  <a:lnTo>
                    <a:pt x="832" y="2418"/>
                  </a:lnTo>
                  <a:lnTo>
                    <a:pt x="832" y="2418"/>
                  </a:lnTo>
                  <a:lnTo>
                    <a:pt x="832" y="2420"/>
                  </a:lnTo>
                  <a:lnTo>
                    <a:pt x="832" y="2420"/>
                  </a:lnTo>
                  <a:lnTo>
                    <a:pt x="832" y="2424"/>
                  </a:lnTo>
                  <a:lnTo>
                    <a:pt x="832" y="2424"/>
                  </a:lnTo>
                  <a:lnTo>
                    <a:pt x="834" y="2428"/>
                  </a:lnTo>
                  <a:lnTo>
                    <a:pt x="834" y="2428"/>
                  </a:lnTo>
                  <a:lnTo>
                    <a:pt x="834" y="2428"/>
                  </a:lnTo>
                  <a:lnTo>
                    <a:pt x="834" y="2428"/>
                  </a:lnTo>
                  <a:lnTo>
                    <a:pt x="834" y="2432"/>
                  </a:lnTo>
                  <a:lnTo>
                    <a:pt x="834" y="2432"/>
                  </a:lnTo>
                  <a:lnTo>
                    <a:pt x="834" y="2434"/>
                  </a:lnTo>
                  <a:lnTo>
                    <a:pt x="834" y="2434"/>
                  </a:lnTo>
                  <a:lnTo>
                    <a:pt x="834" y="2438"/>
                  </a:lnTo>
                  <a:lnTo>
                    <a:pt x="834" y="2440"/>
                  </a:lnTo>
                  <a:lnTo>
                    <a:pt x="834" y="2440"/>
                  </a:lnTo>
                  <a:lnTo>
                    <a:pt x="834" y="2442"/>
                  </a:lnTo>
                  <a:lnTo>
                    <a:pt x="834" y="2442"/>
                  </a:lnTo>
                  <a:lnTo>
                    <a:pt x="834" y="2446"/>
                  </a:lnTo>
                  <a:lnTo>
                    <a:pt x="834" y="2446"/>
                  </a:lnTo>
                  <a:lnTo>
                    <a:pt x="836" y="2450"/>
                  </a:lnTo>
                  <a:lnTo>
                    <a:pt x="836" y="2450"/>
                  </a:lnTo>
                  <a:lnTo>
                    <a:pt x="838" y="2452"/>
                  </a:lnTo>
                  <a:lnTo>
                    <a:pt x="838" y="2452"/>
                  </a:lnTo>
                  <a:lnTo>
                    <a:pt x="838" y="2456"/>
                  </a:lnTo>
                  <a:lnTo>
                    <a:pt x="838" y="2456"/>
                  </a:lnTo>
                  <a:lnTo>
                    <a:pt x="840" y="2458"/>
                  </a:lnTo>
                  <a:lnTo>
                    <a:pt x="840" y="2458"/>
                  </a:lnTo>
                  <a:lnTo>
                    <a:pt x="838" y="2462"/>
                  </a:lnTo>
                  <a:lnTo>
                    <a:pt x="838" y="2462"/>
                  </a:lnTo>
                  <a:lnTo>
                    <a:pt x="838" y="2462"/>
                  </a:lnTo>
                  <a:lnTo>
                    <a:pt x="836" y="2466"/>
                  </a:lnTo>
                  <a:lnTo>
                    <a:pt x="836" y="2466"/>
                  </a:lnTo>
                  <a:lnTo>
                    <a:pt x="836" y="2466"/>
                  </a:lnTo>
                  <a:lnTo>
                    <a:pt x="836" y="2470"/>
                  </a:lnTo>
                  <a:lnTo>
                    <a:pt x="836" y="2474"/>
                  </a:lnTo>
                  <a:lnTo>
                    <a:pt x="836" y="2474"/>
                  </a:lnTo>
                  <a:lnTo>
                    <a:pt x="836" y="2478"/>
                  </a:lnTo>
                  <a:lnTo>
                    <a:pt x="836" y="2478"/>
                  </a:lnTo>
                  <a:lnTo>
                    <a:pt x="838" y="2480"/>
                  </a:lnTo>
                  <a:lnTo>
                    <a:pt x="838" y="2480"/>
                  </a:lnTo>
                  <a:lnTo>
                    <a:pt x="838" y="2482"/>
                  </a:lnTo>
                  <a:lnTo>
                    <a:pt x="838" y="2484"/>
                  </a:lnTo>
                  <a:lnTo>
                    <a:pt x="838" y="2484"/>
                  </a:lnTo>
                  <a:lnTo>
                    <a:pt x="838" y="2488"/>
                  </a:lnTo>
                  <a:lnTo>
                    <a:pt x="838" y="2488"/>
                  </a:lnTo>
                  <a:lnTo>
                    <a:pt x="838" y="2490"/>
                  </a:lnTo>
                  <a:lnTo>
                    <a:pt x="838" y="2490"/>
                  </a:lnTo>
                  <a:lnTo>
                    <a:pt x="840" y="2494"/>
                  </a:lnTo>
                  <a:lnTo>
                    <a:pt x="840" y="2494"/>
                  </a:lnTo>
                  <a:lnTo>
                    <a:pt x="840" y="2496"/>
                  </a:lnTo>
                  <a:lnTo>
                    <a:pt x="840" y="2496"/>
                  </a:lnTo>
                  <a:lnTo>
                    <a:pt x="840" y="2500"/>
                  </a:lnTo>
                  <a:lnTo>
                    <a:pt x="840" y="2502"/>
                  </a:lnTo>
                  <a:lnTo>
                    <a:pt x="840" y="2502"/>
                  </a:lnTo>
                  <a:lnTo>
                    <a:pt x="840" y="2502"/>
                  </a:lnTo>
                  <a:lnTo>
                    <a:pt x="842" y="2504"/>
                  </a:lnTo>
                  <a:lnTo>
                    <a:pt x="842" y="2504"/>
                  </a:lnTo>
                  <a:lnTo>
                    <a:pt x="844" y="2506"/>
                  </a:lnTo>
                  <a:lnTo>
                    <a:pt x="844" y="2506"/>
                  </a:lnTo>
                  <a:lnTo>
                    <a:pt x="844" y="2508"/>
                  </a:lnTo>
                  <a:lnTo>
                    <a:pt x="844" y="2508"/>
                  </a:lnTo>
                  <a:lnTo>
                    <a:pt x="844" y="2512"/>
                  </a:lnTo>
                  <a:lnTo>
                    <a:pt x="844" y="2512"/>
                  </a:lnTo>
                  <a:lnTo>
                    <a:pt x="844" y="2516"/>
                  </a:lnTo>
                  <a:lnTo>
                    <a:pt x="844" y="2516"/>
                  </a:lnTo>
                  <a:lnTo>
                    <a:pt x="844" y="2518"/>
                  </a:lnTo>
                  <a:lnTo>
                    <a:pt x="844" y="2518"/>
                  </a:lnTo>
                  <a:lnTo>
                    <a:pt x="844" y="2520"/>
                  </a:lnTo>
                  <a:lnTo>
                    <a:pt x="844" y="2520"/>
                  </a:lnTo>
                  <a:lnTo>
                    <a:pt x="844" y="2524"/>
                  </a:lnTo>
                  <a:lnTo>
                    <a:pt x="844" y="2526"/>
                  </a:lnTo>
                  <a:lnTo>
                    <a:pt x="844" y="2526"/>
                  </a:lnTo>
                  <a:lnTo>
                    <a:pt x="844" y="2530"/>
                  </a:lnTo>
                  <a:lnTo>
                    <a:pt x="844" y="2530"/>
                  </a:lnTo>
                  <a:lnTo>
                    <a:pt x="846" y="2534"/>
                  </a:lnTo>
                  <a:lnTo>
                    <a:pt x="846" y="2534"/>
                  </a:lnTo>
                  <a:lnTo>
                    <a:pt x="846" y="2536"/>
                  </a:lnTo>
                  <a:lnTo>
                    <a:pt x="846" y="2536"/>
                  </a:lnTo>
                  <a:lnTo>
                    <a:pt x="848" y="2540"/>
                  </a:lnTo>
                  <a:lnTo>
                    <a:pt x="848" y="2542"/>
                  </a:lnTo>
                  <a:lnTo>
                    <a:pt x="848" y="2542"/>
                  </a:lnTo>
                  <a:lnTo>
                    <a:pt x="848" y="2544"/>
                  </a:lnTo>
                  <a:lnTo>
                    <a:pt x="848" y="2546"/>
                  </a:lnTo>
                  <a:lnTo>
                    <a:pt x="848" y="2546"/>
                  </a:lnTo>
                  <a:lnTo>
                    <a:pt x="846" y="2548"/>
                  </a:lnTo>
                  <a:lnTo>
                    <a:pt x="846" y="2548"/>
                  </a:lnTo>
                  <a:lnTo>
                    <a:pt x="844" y="2552"/>
                  </a:lnTo>
                  <a:lnTo>
                    <a:pt x="844" y="2552"/>
                  </a:lnTo>
                  <a:lnTo>
                    <a:pt x="846" y="2556"/>
                  </a:lnTo>
                  <a:lnTo>
                    <a:pt x="848" y="2562"/>
                  </a:lnTo>
                  <a:lnTo>
                    <a:pt x="848" y="2562"/>
                  </a:lnTo>
                  <a:lnTo>
                    <a:pt x="850" y="2564"/>
                  </a:lnTo>
                  <a:lnTo>
                    <a:pt x="850" y="2566"/>
                  </a:lnTo>
                  <a:lnTo>
                    <a:pt x="850" y="2566"/>
                  </a:lnTo>
                  <a:lnTo>
                    <a:pt x="850" y="2570"/>
                  </a:lnTo>
                  <a:lnTo>
                    <a:pt x="850" y="2570"/>
                  </a:lnTo>
                  <a:lnTo>
                    <a:pt x="852" y="2574"/>
                  </a:lnTo>
                  <a:lnTo>
                    <a:pt x="852" y="2574"/>
                  </a:lnTo>
                  <a:lnTo>
                    <a:pt x="852" y="2576"/>
                  </a:lnTo>
                  <a:lnTo>
                    <a:pt x="852" y="2576"/>
                  </a:lnTo>
                  <a:lnTo>
                    <a:pt x="852" y="2576"/>
                  </a:lnTo>
                  <a:lnTo>
                    <a:pt x="852" y="2576"/>
                  </a:lnTo>
                  <a:lnTo>
                    <a:pt x="850" y="2580"/>
                  </a:lnTo>
                  <a:lnTo>
                    <a:pt x="850" y="2580"/>
                  </a:lnTo>
                  <a:lnTo>
                    <a:pt x="850" y="2584"/>
                  </a:lnTo>
                  <a:lnTo>
                    <a:pt x="850" y="2584"/>
                  </a:lnTo>
                  <a:lnTo>
                    <a:pt x="850" y="2586"/>
                  </a:lnTo>
                  <a:lnTo>
                    <a:pt x="850" y="2592"/>
                  </a:lnTo>
                  <a:lnTo>
                    <a:pt x="850" y="2592"/>
                  </a:lnTo>
                  <a:lnTo>
                    <a:pt x="850" y="2596"/>
                  </a:lnTo>
                  <a:lnTo>
                    <a:pt x="850" y="2596"/>
                  </a:lnTo>
                  <a:lnTo>
                    <a:pt x="852" y="2598"/>
                  </a:lnTo>
                  <a:lnTo>
                    <a:pt x="852" y="2598"/>
                  </a:lnTo>
                  <a:lnTo>
                    <a:pt x="850" y="2600"/>
                  </a:lnTo>
                  <a:lnTo>
                    <a:pt x="850" y="2600"/>
                  </a:lnTo>
                  <a:lnTo>
                    <a:pt x="850" y="2604"/>
                  </a:lnTo>
                  <a:lnTo>
                    <a:pt x="850" y="2604"/>
                  </a:lnTo>
                  <a:lnTo>
                    <a:pt x="852" y="2608"/>
                  </a:lnTo>
                  <a:lnTo>
                    <a:pt x="854" y="2610"/>
                  </a:lnTo>
                  <a:lnTo>
                    <a:pt x="854" y="2610"/>
                  </a:lnTo>
                  <a:lnTo>
                    <a:pt x="854" y="2616"/>
                  </a:lnTo>
                  <a:lnTo>
                    <a:pt x="854" y="2616"/>
                  </a:lnTo>
                  <a:lnTo>
                    <a:pt x="854" y="2616"/>
                  </a:lnTo>
                  <a:lnTo>
                    <a:pt x="854" y="2616"/>
                  </a:lnTo>
                  <a:lnTo>
                    <a:pt x="854" y="2620"/>
                  </a:lnTo>
                  <a:lnTo>
                    <a:pt x="854" y="2622"/>
                  </a:lnTo>
                  <a:lnTo>
                    <a:pt x="854" y="2622"/>
                  </a:lnTo>
                  <a:lnTo>
                    <a:pt x="854" y="2626"/>
                  </a:lnTo>
                  <a:lnTo>
                    <a:pt x="854" y="2626"/>
                  </a:lnTo>
                  <a:lnTo>
                    <a:pt x="856" y="2630"/>
                  </a:lnTo>
                  <a:lnTo>
                    <a:pt x="856" y="2630"/>
                  </a:lnTo>
                  <a:lnTo>
                    <a:pt x="856" y="2632"/>
                  </a:lnTo>
                  <a:lnTo>
                    <a:pt x="856" y="2632"/>
                  </a:lnTo>
                  <a:lnTo>
                    <a:pt x="856" y="2636"/>
                  </a:lnTo>
                  <a:lnTo>
                    <a:pt x="856" y="2636"/>
                  </a:lnTo>
                  <a:lnTo>
                    <a:pt x="856" y="2638"/>
                  </a:lnTo>
                  <a:lnTo>
                    <a:pt x="856" y="2638"/>
                  </a:lnTo>
                  <a:lnTo>
                    <a:pt x="856" y="2642"/>
                  </a:lnTo>
                  <a:lnTo>
                    <a:pt x="856" y="2642"/>
                  </a:lnTo>
                  <a:lnTo>
                    <a:pt x="856" y="2644"/>
                  </a:lnTo>
                  <a:lnTo>
                    <a:pt x="856" y="2644"/>
                  </a:lnTo>
                  <a:lnTo>
                    <a:pt x="856" y="2646"/>
                  </a:lnTo>
                  <a:lnTo>
                    <a:pt x="856" y="2646"/>
                  </a:lnTo>
                  <a:lnTo>
                    <a:pt x="856" y="2650"/>
                  </a:lnTo>
                  <a:lnTo>
                    <a:pt x="856" y="2650"/>
                  </a:lnTo>
                  <a:lnTo>
                    <a:pt x="856" y="2652"/>
                  </a:lnTo>
                  <a:lnTo>
                    <a:pt x="856" y="2652"/>
                  </a:lnTo>
                  <a:lnTo>
                    <a:pt x="854" y="2654"/>
                  </a:lnTo>
                  <a:lnTo>
                    <a:pt x="854" y="2654"/>
                  </a:lnTo>
                  <a:lnTo>
                    <a:pt x="854" y="2658"/>
                  </a:lnTo>
                  <a:lnTo>
                    <a:pt x="854" y="2658"/>
                  </a:lnTo>
                  <a:lnTo>
                    <a:pt x="854" y="2660"/>
                  </a:lnTo>
                  <a:lnTo>
                    <a:pt x="854" y="2660"/>
                  </a:lnTo>
                  <a:lnTo>
                    <a:pt x="854" y="2664"/>
                  </a:lnTo>
                  <a:lnTo>
                    <a:pt x="856" y="2666"/>
                  </a:lnTo>
                  <a:lnTo>
                    <a:pt x="856" y="2666"/>
                  </a:lnTo>
                  <a:lnTo>
                    <a:pt x="856" y="2670"/>
                  </a:lnTo>
                  <a:lnTo>
                    <a:pt x="856" y="2670"/>
                  </a:lnTo>
                  <a:lnTo>
                    <a:pt x="856" y="2672"/>
                  </a:lnTo>
                  <a:lnTo>
                    <a:pt x="856" y="2672"/>
                  </a:lnTo>
                  <a:lnTo>
                    <a:pt x="856" y="2676"/>
                  </a:lnTo>
                  <a:lnTo>
                    <a:pt x="856" y="2678"/>
                  </a:lnTo>
                  <a:lnTo>
                    <a:pt x="856" y="2678"/>
                  </a:lnTo>
                  <a:lnTo>
                    <a:pt x="858" y="2682"/>
                  </a:lnTo>
                  <a:lnTo>
                    <a:pt x="858" y="2682"/>
                  </a:lnTo>
                  <a:lnTo>
                    <a:pt x="858" y="2682"/>
                  </a:lnTo>
                  <a:lnTo>
                    <a:pt x="858" y="2684"/>
                  </a:lnTo>
                  <a:lnTo>
                    <a:pt x="858" y="2684"/>
                  </a:lnTo>
                  <a:lnTo>
                    <a:pt x="858" y="2688"/>
                  </a:lnTo>
                  <a:lnTo>
                    <a:pt x="858" y="2688"/>
                  </a:lnTo>
                  <a:lnTo>
                    <a:pt x="860" y="2692"/>
                  </a:lnTo>
                  <a:lnTo>
                    <a:pt x="860" y="2694"/>
                  </a:lnTo>
                  <a:lnTo>
                    <a:pt x="860" y="2694"/>
                  </a:lnTo>
                  <a:lnTo>
                    <a:pt x="860" y="2696"/>
                  </a:lnTo>
                  <a:lnTo>
                    <a:pt x="860" y="2696"/>
                  </a:lnTo>
                  <a:lnTo>
                    <a:pt x="862" y="2698"/>
                  </a:lnTo>
                  <a:lnTo>
                    <a:pt x="862" y="2698"/>
                  </a:lnTo>
                  <a:lnTo>
                    <a:pt x="862" y="2702"/>
                  </a:lnTo>
                  <a:lnTo>
                    <a:pt x="862" y="2702"/>
                  </a:lnTo>
                  <a:lnTo>
                    <a:pt x="864" y="2704"/>
                  </a:lnTo>
                  <a:lnTo>
                    <a:pt x="864" y="2704"/>
                  </a:lnTo>
                  <a:lnTo>
                    <a:pt x="864" y="2706"/>
                  </a:lnTo>
                  <a:lnTo>
                    <a:pt x="864" y="2706"/>
                  </a:lnTo>
                  <a:lnTo>
                    <a:pt x="862" y="2710"/>
                  </a:lnTo>
                  <a:lnTo>
                    <a:pt x="862" y="2710"/>
                  </a:lnTo>
                  <a:lnTo>
                    <a:pt x="862" y="2712"/>
                  </a:lnTo>
                  <a:lnTo>
                    <a:pt x="862" y="2712"/>
                  </a:lnTo>
                  <a:lnTo>
                    <a:pt x="862" y="2714"/>
                  </a:lnTo>
                  <a:lnTo>
                    <a:pt x="862" y="2714"/>
                  </a:lnTo>
                  <a:lnTo>
                    <a:pt x="862" y="2718"/>
                  </a:lnTo>
                  <a:lnTo>
                    <a:pt x="862" y="2718"/>
                  </a:lnTo>
                  <a:lnTo>
                    <a:pt x="862" y="2720"/>
                  </a:lnTo>
                  <a:lnTo>
                    <a:pt x="862" y="2720"/>
                  </a:lnTo>
                  <a:lnTo>
                    <a:pt x="862" y="2724"/>
                  </a:lnTo>
                  <a:lnTo>
                    <a:pt x="862" y="2724"/>
                  </a:lnTo>
                  <a:lnTo>
                    <a:pt x="864" y="2726"/>
                  </a:lnTo>
                  <a:lnTo>
                    <a:pt x="864" y="2726"/>
                  </a:lnTo>
                  <a:lnTo>
                    <a:pt x="864" y="2726"/>
                  </a:lnTo>
                  <a:lnTo>
                    <a:pt x="864" y="2732"/>
                  </a:lnTo>
                  <a:lnTo>
                    <a:pt x="864" y="2732"/>
                  </a:lnTo>
                  <a:lnTo>
                    <a:pt x="864" y="2734"/>
                  </a:lnTo>
                  <a:lnTo>
                    <a:pt x="864" y="2734"/>
                  </a:lnTo>
                  <a:lnTo>
                    <a:pt x="864" y="2738"/>
                  </a:lnTo>
                  <a:lnTo>
                    <a:pt x="864" y="2738"/>
                  </a:lnTo>
                  <a:lnTo>
                    <a:pt x="864" y="2740"/>
                  </a:lnTo>
                  <a:lnTo>
                    <a:pt x="864" y="2740"/>
                  </a:lnTo>
                  <a:lnTo>
                    <a:pt x="866" y="2742"/>
                  </a:lnTo>
                  <a:lnTo>
                    <a:pt x="866" y="2742"/>
                  </a:lnTo>
                  <a:lnTo>
                    <a:pt x="866" y="2746"/>
                  </a:lnTo>
                  <a:lnTo>
                    <a:pt x="866" y="2746"/>
                  </a:lnTo>
                  <a:lnTo>
                    <a:pt x="866" y="2748"/>
                  </a:lnTo>
                  <a:lnTo>
                    <a:pt x="866" y="2748"/>
                  </a:lnTo>
                  <a:lnTo>
                    <a:pt x="868" y="2752"/>
                  </a:lnTo>
                  <a:lnTo>
                    <a:pt x="868" y="2752"/>
                  </a:lnTo>
                  <a:lnTo>
                    <a:pt x="868" y="2754"/>
                  </a:lnTo>
                  <a:lnTo>
                    <a:pt x="868" y="2754"/>
                  </a:lnTo>
                  <a:lnTo>
                    <a:pt x="868" y="2756"/>
                  </a:lnTo>
                  <a:lnTo>
                    <a:pt x="868" y="2756"/>
                  </a:lnTo>
                  <a:lnTo>
                    <a:pt x="868" y="2758"/>
                  </a:lnTo>
                  <a:lnTo>
                    <a:pt x="868" y="2758"/>
                  </a:lnTo>
                  <a:lnTo>
                    <a:pt x="868" y="2760"/>
                  </a:lnTo>
                  <a:lnTo>
                    <a:pt x="868" y="2760"/>
                  </a:lnTo>
                  <a:lnTo>
                    <a:pt x="868" y="2764"/>
                  </a:lnTo>
                  <a:lnTo>
                    <a:pt x="868" y="2764"/>
                  </a:lnTo>
                  <a:lnTo>
                    <a:pt x="868" y="2766"/>
                  </a:lnTo>
                  <a:lnTo>
                    <a:pt x="868" y="2766"/>
                  </a:lnTo>
                  <a:lnTo>
                    <a:pt x="868" y="2770"/>
                  </a:lnTo>
                  <a:lnTo>
                    <a:pt x="868" y="2770"/>
                  </a:lnTo>
                  <a:lnTo>
                    <a:pt x="868" y="2772"/>
                  </a:lnTo>
                  <a:lnTo>
                    <a:pt x="868" y="2772"/>
                  </a:lnTo>
                  <a:lnTo>
                    <a:pt x="868" y="2774"/>
                  </a:lnTo>
                  <a:lnTo>
                    <a:pt x="868" y="2774"/>
                  </a:lnTo>
                  <a:lnTo>
                    <a:pt x="868" y="2778"/>
                  </a:lnTo>
                  <a:lnTo>
                    <a:pt x="868" y="2780"/>
                  </a:lnTo>
                  <a:lnTo>
                    <a:pt x="868" y="2780"/>
                  </a:lnTo>
                  <a:lnTo>
                    <a:pt x="870" y="2784"/>
                  </a:lnTo>
                  <a:lnTo>
                    <a:pt x="870" y="2784"/>
                  </a:lnTo>
                  <a:lnTo>
                    <a:pt x="870" y="2786"/>
                  </a:lnTo>
                  <a:lnTo>
                    <a:pt x="870" y="2788"/>
                  </a:lnTo>
                  <a:lnTo>
                    <a:pt x="870" y="2788"/>
                  </a:lnTo>
                  <a:lnTo>
                    <a:pt x="870" y="2792"/>
                  </a:lnTo>
                  <a:lnTo>
                    <a:pt x="870" y="2792"/>
                  </a:lnTo>
                  <a:lnTo>
                    <a:pt x="870" y="2794"/>
                  </a:lnTo>
                  <a:lnTo>
                    <a:pt x="870" y="2794"/>
                  </a:lnTo>
                  <a:lnTo>
                    <a:pt x="872" y="2798"/>
                  </a:lnTo>
                  <a:lnTo>
                    <a:pt x="872" y="2798"/>
                  </a:lnTo>
                  <a:lnTo>
                    <a:pt x="874" y="2802"/>
                  </a:lnTo>
                  <a:lnTo>
                    <a:pt x="874" y="2802"/>
                  </a:lnTo>
                  <a:lnTo>
                    <a:pt x="872" y="2806"/>
                  </a:lnTo>
                  <a:lnTo>
                    <a:pt x="872" y="2806"/>
                  </a:lnTo>
                  <a:lnTo>
                    <a:pt x="870" y="2808"/>
                  </a:lnTo>
                  <a:lnTo>
                    <a:pt x="870" y="2812"/>
                  </a:lnTo>
                  <a:lnTo>
                    <a:pt x="870" y="2812"/>
                  </a:lnTo>
                  <a:lnTo>
                    <a:pt x="872" y="2816"/>
                  </a:lnTo>
                  <a:lnTo>
                    <a:pt x="872" y="2816"/>
                  </a:lnTo>
                  <a:lnTo>
                    <a:pt x="872" y="2818"/>
                  </a:lnTo>
                  <a:lnTo>
                    <a:pt x="872" y="2818"/>
                  </a:lnTo>
                  <a:lnTo>
                    <a:pt x="874" y="2822"/>
                  </a:lnTo>
                  <a:lnTo>
                    <a:pt x="874" y="2822"/>
                  </a:lnTo>
                  <a:lnTo>
                    <a:pt x="874" y="2828"/>
                  </a:lnTo>
                  <a:lnTo>
                    <a:pt x="874" y="2828"/>
                  </a:lnTo>
                  <a:lnTo>
                    <a:pt x="874" y="2830"/>
                  </a:lnTo>
                  <a:lnTo>
                    <a:pt x="874" y="2830"/>
                  </a:lnTo>
                  <a:lnTo>
                    <a:pt x="874" y="2834"/>
                  </a:lnTo>
                  <a:lnTo>
                    <a:pt x="874" y="2834"/>
                  </a:lnTo>
                  <a:lnTo>
                    <a:pt x="874" y="2836"/>
                  </a:lnTo>
                  <a:lnTo>
                    <a:pt x="874" y="2836"/>
                  </a:lnTo>
                  <a:lnTo>
                    <a:pt x="872" y="2840"/>
                  </a:lnTo>
                  <a:lnTo>
                    <a:pt x="872" y="2840"/>
                  </a:lnTo>
                  <a:lnTo>
                    <a:pt x="874" y="2844"/>
                  </a:lnTo>
                  <a:lnTo>
                    <a:pt x="874" y="2844"/>
                  </a:lnTo>
                  <a:lnTo>
                    <a:pt x="876" y="2846"/>
                  </a:lnTo>
                  <a:lnTo>
                    <a:pt x="876" y="2846"/>
                  </a:lnTo>
                  <a:lnTo>
                    <a:pt x="876" y="2848"/>
                  </a:lnTo>
                  <a:lnTo>
                    <a:pt x="876" y="2848"/>
                  </a:lnTo>
                  <a:lnTo>
                    <a:pt x="876" y="2852"/>
                  </a:lnTo>
                  <a:lnTo>
                    <a:pt x="876" y="2852"/>
                  </a:lnTo>
                  <a:lnTo>
                    <a:pt x="876" y="2856"/>
                  </a:lnTo>
                  <a:lnTo>
                    <a:pt x="876" y="2856"/>
                  </a:lnTo>
                  <a:lnTo>
                    <a:pt x="878" y="2856"/>
                  </a:lnTo>
                  <a:lnTo>
                    <a:pt x="878" y="2856"/>
                  </a:lnTo>
                  <a:lnTo>
                    <a:pt x="878" y="2860"/>
                  </a:lnTo>
                  <a:lnTo>
                    <a:pt x="878" y="2860"/>
                  </a:lnTo>
                  <a:lnTo>
                    <a:pt x="878" y="2862"/>
                  </a:lnTo>
                  <a:lnTo>
                    <a:pt x="878" y="2864"/>
                  </a:lnTo>
                  <a:lnTo>
                    <a:pt x="878" y="2864"/>
                  </a:lnTo>
                  <a:lnTo>
                    <a:pt x="878" y="2868"/>
                  </a:lnTo>
                  <a:lnTo>
                    <a:pt x="878" y="2868"/>
                  </a:lnTo>
                  <a:lnTo>
                    <a:pt x="878" y="2870"/>
                  </a:lnTo>
                  <a:lnTo>
                    <a:pt x="878" y="2870"/>
                  </a:lnTo>
                  <a:lnTo>
                    <a:pt x="880" y="2872"/>
                  </a:lnTo>
                  <a:lnTo>
                    <a:pt x="880" y="2872"/>
                  </a:lnTo>
                  <a:lnTo>
                    <a:pt x="878" y="2874"/>
                  </a:lnTo>
                  <a:lnTo>
                    <a:pt x="878" y="2874"/>
                  </a:lnTo>
                  <a:lnTo>
                    <a:pt x="878" y="2876"/>
                  </a:lnTo>
                  <a:lnTo>
                    <a:pt x="878" y="2876"/>
                  </a:lnTo>
                  <a:lnTo>
                    <a:pt x="876" y="2878"/>
                  </a:lnTo>
                  <a:lnTo>
                    <a:pt x="876" y="2878"/>
                  </a:lnTo>
                  <a:lnTo>
                    <a:pt x="876" y="2880"/>
                  </a:lnTo>
                  <a:lnTo>
                    <a:pt x="876" y="2880"/>
                  </a:lnTo>
                  <a:lnTo>
                    <a:pt x="874" y="2884"/>
                  </a:lnTo>
                  <a:lnTo>
                    <a:pt x="876" y="2886"/>
                  </a:lnTo>
                  <a:lnTo>
                    <a:pt x="876" y="2886"/>
                  </a:lnTo>
                  <a:lnTo>
                    <a:pt x="876" y="2888"/>
                  </a:lnTo>
                  <a:lnTo>
                    <a:pt x="876" y="2888"/>
                  </a:lnTo>
                  <a:lnTo>
                    <a:pt x="876" y="2890"/>
                  </a:lnTo>
                  <a:lnTo>
                    <a:pt x="876" y="2890"/>
                  </a:lnTo>
                  <a:lnTo>
                    <a:pt x="876" y="2894"/>
                  </a:lnTo>
                  <a:lnTo>
                    <a:pt x="876" y="2894"/>
                  </a:lnTo>
                  <a:lnTo>
                    <a:pt x="876" y="2898"/>
                  </a:lnTo>
                  <a:lnTo>
                    <a:pt x="876" y="2898"/>
                  </a:lnTo>
                  <a:lnTo>
                    <a:pt x="878" y="2900"/>
                  </a:lnTo>
                  <a:lnTo>
                    <a:pt x="878" y="2900"/>
                  </a:lnTo>
                  <a:lnTo>
                    <a:pt x="878" y="2902"/>
                  </a:lnTo>
                  <a:lnTo>
                    <a:pt x="878" y="2902"/>
                  </a:lnTo>
                  <a:lnTo>
                    <a:pt x="878" y="2904"/>
                  </a:lnTo>
                  <a:lnTo>
                    <a:pt x="878" y="2904"/>
                  </a:lnTo>
                  <a:lnTo>
                    <a:pt x="880" y="2908"/>
                  </a:lnTo>
                  <a:lnTo>
                    <a:pt x="880" y="2908"/>
                  </a:lnTo>
                  <a:lnTo>
                    <a:pt x="880" y="2910"/>
                  </a:lnTo>
                  <a:lnTo>
                    <a:pt x="880" y="2910"/>
                  </a:lnTo>
                  <a:lnTo>
                    <a:pt x="880" y="2912"/>
                  </a:lnTo>
                  <a:lnTo>
                    <a:pt x="880" y="2912"/>
                  </a:lnTo>
                  <a:lnTo>
                    <a:pt x="880" y="2914"/>
                  </a:lnTo>
                  <a:lnTo>
                    <a:pt x="880" y="2914"/>
                  </a:lnTo>
                  <a:lnTo>
                    <a:pt x="880" y="2918"/>
                  </a:lnTo>
                  <a:lnTo>
                    <a:pt x="880" y="2922"/>
                  </a:lnTo>
                  <a:lnTo>
                    <a:pt x="880" y="2922"/>
                  </a:lnTo>
                  <a:lnTo>
                    <a:pt x="884" y="2926"/>
                  </a:lnTo>
                  <a:lnTo>
                    <a:pt x="884" y="2926"/>
                  </a:lnTo>
                  <a:lnTo>
                    <a:pt x="886" y="2926"/>
                  </a:lnTo>
                  <a:lnTo>
                    <a:pt x="886" y="2926"/>
                  </a:lnTo>
                  <a:lnTo>
                    <a:pt x="886" y="2930"/>
                  </a:lnTo>
                  <a:lnTo>
                    <a:pt x="886" y="2932"/>
                  </a:lnTo>
                  <a:lnTo>
                    <a:pt x="886" y="2932"/>
                  </a:lnTo>
                  <a:lnTo>
                    <a:pt x="886" y="2934"/>
                  </a:lnTo>
                  <a:lnTo>
                    <a:pt x="886" y="2934"/>
                  </a:lnTo>
                  <a:lnTo>
                    <a:pt x="886" y="2938"/>
                  </a:lnTo>
                  <a:lnTo>
                    <a:pt x="886" y="2938"/>
                  </a:lnTo>
                  <a:lnTo>
                    <a:pt x="886" y="2938"/>
                  </a:lnTo>
                  <a:lnTo>
                    <a:pt x="886" y="2938"/>
                  </a:lnTo>
                  <a:lnTo>
                    <a:pt x="886" y="2942"/>
                  </a:lnTo>
                  <a:lnTo>
                    <a:pt x="886" y="2942"/>
                  </a:lnTo>
                  <a:lnTo>
                    <a:pt x="886" y="2946"/>
                  </a:lnTo>
                  <a:lnTo>
                    <a:pt x="886" y="2946"/>
                  </a:lnTo>
                  <a:lnTo>
                    <a:pt x="884" y="2948"/>
                  </a:lnTo>
                  <a:lnTo>
                    <a:pt x="884" y="2948"/>
                  </a:lnTo>
                  <a:lnTo>
                    <a:pt x="886" y="2954"/>
                  </a:lnTo>
                  <a:lnTo>
                    <a:pt x="886" y="2954"/>
                  </a:lnTo>
                  <a:lnTo>
                    <a:pt x="886" y="2956"/>
                  </a:lnTo>
                  <a:lnTo>
                    <a:pt x="886" y="2956"/>
                  </a:lnTo>
                  <a:lnTo>
                    <a:pt x="886" y="2958"/>
                  </a:lnTo>
                  <a:lnTo>
                    <a:pt x="886" y="2958"/>
                  </a:lnTo>
                  <a:lnTo>
                    <a:pt x="886" y="2960"/>
                  </a:lnTo>
                  <a:lnTo>
                    <a:pt x="886" y="2960"/>
                  </a:lnTo>
                  <a:lnTo>
                    <a:pt x="886" y="2962"/>
                  </a:lnTo>
                  <a:lnTo>
                    <a:pt x="886" y="2962"/>
                  </a:lnTo>
                  <a:lnTo>
                    <a:pt x="886" y="2966"/>
                  </a:lnTo>
                  <a:lnTo>
                    <a:pt x="886" y="2966"/>
                  </a:lnTo>
                  <a:lnTo>
                    <a:pt x="886" y="2968"/>
                  </a:lnTo>
                  <a:lnTo>
                    <a:pt x="886" y="2968"/>
                  </a:lnTo>
                  <a:lnTo>
                    <a:pt x="886" y="2970"/>
                  </a:lnTo>
                  <a:lnTo>
                    <a:pt x="886" y="2970"/>
                  </a:lnTo>
                  <a:lnTo>
                    <a:pt x="886" y="2974"/>
                  </a:lnTo>
                  <a:lnTo>
                    <a:pt x="886" y="2976"/>
                  </a:lnTo>
                  <a:lnTo>
                    <a:pt x="886" y="2976"/>
                  </a:lnTo>
                  <a:lnTo>
                    <a:pt x="886" y="2978"/>
                  </a:lnTo>
                  <a:lnTo>
                    <a:pt x="886" y="2978"/>
                  </a:lnTo>
                  <a:lnTo>
                    <a:pt x="886" y="2982"/>
                  </a:lnTo>
                  <a:lnTo>
                    <a:pt x="886" y="2982"/>
                  </a:lnTo>
                  <a:lnTo>
                    <a:pt x="888" y="2990"/>
                  </a:lnTo>
                  <a:lnTo>
                    <a:pt x="888" y="2990"/>
                  </a:lnTo>
                  <a:lnTo>
                    <a:pt x="888" y="2994"/>
                  </a:lnTo>
                  <a:lnTo>
                    <a:pt x="888" y="2994"/>
                  </a:lnTo>
                  <a:lnTo>
                    <a:pt x="890" y="2996"/>
                  </a:lnTo>
                  <a:lnTo>
                    <a:pt x="890" y="2996"/>
                  </a:lnTo>
                  <a:lnTo>
                    <a:pt x="890" y="2998"/>
                  </a:lnTo>
                  <a:lnTo>
                    <a:pt x="890" y="2998"/>
                  </a:lnTo>
                  <a:lnTo>
                    <a:pt x="892" y="3002"/>
                  </a:lnTo>
                  <a:lnTo>
                    <a:pt x="892" y="3002"/>
                  </a:lnTo>
                  <a:lnTo>
                    <a:pt x="892" y="3004"/>
                  </a:lnTo>
                  <a:lnTo>
                    <a:pt x="892" y="3004"/>
                  </a:lnTo>
                  <a:lnTo>
                    <a:pt x="892" y="3006"/>
                  </a:lnTo>
                  <a:lnTo>
                    <a:pt x="892" y="3006"/>
                  </a:lnTo>
                  <a:lnTo>
                    <a:pt x="892" y="3010"/>
                  </a:lnTo>
                  <a:lnTo>
                    <a:pt x="892" y="3010"/>
                  </a:lnTo>
                  <a:lnTo>
                    <a:pt x="892" y="3012"/>
                  </a:lnTo>
                  <a:lnTo>
                    <a:pt x="892" y="3012"/>
                  </a:lnTo>
                  <a:lnTo>
                    <a:pt x="892" y="3016"/>
                  </a:lnTo>
                  <a:lnTo>
                    <a:pt x="892" y="3016"/>
                  </a:lnTo>
                  <a:lnTo>
                    <a:pt x="892" y="3018"/>
                  </a:lnTo>
                  <a:lnTo>
                    <a:pt x="892" y="3018"/>
                  </a:lnTo>
                  <a:lnTo>
                    <a:pt x="892" y="3022"/>
                  </a:lnTo>
                  <a:lnTo>
                    <a:pt x="892" y="3022"/>
                  </a:lnTo>
                  <a:lnTo>
                    <a:pt x="894" y="3024"/>
                  </a:lnTo>
                  <a:lnTo>
                    <a:pt x="894" y="3024"/>
                  </a:lnTo>
                  <a:lnTo>
                    <a:pt x="894" y="3026"/>
                  </a:lnTo>
                  <a:lnTo>
                    <a:pt x="894" y="3026"/>
                  </a:lnTo>
                  <a:lnTo>
                    <a:pt x="894" y="3030"/>
                  </a:lnTo>
                  <a:lnTo>
                    <a:pt x="894" y="3030"/>
                  </a:lnTo>
                  <a:lnTo>
                    <a:pt x="894" y="3032"/>
                  </a:lnTo>
                  <a:lnTo>
                    <a:pt x="894" y="3032"/>
                  </a:lnTo>
                  <a:lnTo>
                    <a:pt x="896" y="3036"/>
                  </a:lnTo>
                  <a:lnTo>
                    <a:pt x="896" y="3036"/>
                  </a:lnTo>
                  <a:lnTo>
                    <a:pt x="896" y="3040"/>
                  </a:lnTo>
                  <a:lnTo>
                    <a:pt x="896" y="3040"/>
                  </a:lnTo>
                  <a:lnTo>
                    <a:pt x="896" y="3044"/>
                  </a:lnTo>
                  <a:lnTo>
                    <a:pt x="896" y="3044"/>
                  </a:lnTo>
                  <a:lnTo>
                    <a:pt x="896" y="3046"/>
                  </a:lnTo>
                  <a:lnTo>
                    <a:pt x="896" y="3046"/>
                  </a:lnTo>
                  <a:lnTo>
                    <a:pt x="896" y="3050"/>
                  </a:lnTo>
                  <a:lnTo>
                    <a:pt x="896" y="3050"/>
                  </a:lnTo>
                  <a:lnTo>
                    <a:pt x="898" y="3056"/>
                  </a:lnTo>
                  <a:lnTo>
                    <a:pt x="898" y="3056"/>
                  </a:lnTo>
                  <a:lnTo>
                    <a:pt x="898" y="3058"/>
                  </a:lnTo>
                  <a:lnTo>
                    <a:pt x="898" y="3058"/>
                  </a:lnTo>
                  <a:lnTo>
                    <a:pt x="898" y="3062"/>
                  </a:lnTo>
                  <a:lnTo>
                    <a:pt x="898" y="3062"/>
                  </a:lnTo>
                  <a:lnTo>
                    <a:pt x="898" y="3064"/>
                  </a:lnTo>
                  <a:lnTo>
                    <a:pt x="898" y="3064"/>
                  </a:lnTo>
                  <a:lnTo>
                    <a:pt x="900" y="3066"/>
                  </a:lnTo>
                  <a:lnTo>
                    <a:pt x="900" y="3066"/>
                  </a:lnTo>
                  <a:lnTo>
                    <a:pt x="900" y="3068"/>
                  </a:lnTo>
                  <a:lnTo>
                    <a:pt x="900" y="3068"/>
                  </a:lnTo>
                  <a:lnTo>
                    <a:pt x="900" y="3072"/>
                  </a:lnTo>
                  <a:lnTo>
                    <a:pt x="900" y="3072"/>
                  </a:lnTo>
                  <a:lnTo>
                    <a:pt x="900" y="3076"/>
                  </a:lnTo>
                  <a:lnTo>
                    <a:pt x="900" y="3076"/>
                  </a:lnTo>
                  <a:lnTo>
                    <a:pt x="900" y="3078"/>
                  </a:lnTo>
                  <a:lnTo>
                    <a:pt x="900" y="3078"/>
                  </a:lnTo>
                  <a:lnTo>
                    <a:pt x="900" y="3078"/>
                  </a:lnTo>
                  <a:lnTo>
                    <a:pt x="900" y="3078"/>
                  </a:lnTo>
                  <a:lnTo>
                    <a:pt x="898" y="3084"/>
                  </a:lnTo>
                  <a:lnTo>
                    <a:pt x="898" y="3084"/>
                  </a:lnTo>
                  <a:lnTo>
                    <a:pt x="900" y="3086"/>
                  </a:lnTo>
                  <a:lnTo>
                    <a:pt x="902" y="3090"/>
                  </a:lnTo>
                  <a:lnTo>
                    <a:pt x="902" y="3090"/>
                  </a:lnTo>
                  <a:lnTo>
                    <a:pt x="902" y="3090"/>
                  </a:lnTo>
                  <a:lnTo>
                    <a:pt x="908" y="3096"/>
                  </a:lnTo>
                  <a:lnTo>
                    <a:pt x="908" y="3096"/>
                  </a:lnTo>
                  <a:lnTo>
                    <a:pt x="914" y="3098"/>
                  </a:lnTo>
                  <a:lnTo>
                    <a:pt x="914" y="3098"/>
                  </a:lnTo>
                  <a:lnTo>
                    <a:pt x="920" y="3098"/>
                  </a:lnTo>
                  <a:lnTo>
                    <a:pt x="922" y="3098"/>
                  </a:lnTo>
                  <a:lnTo>
                    <a:pt x="922" y="3098"/>
                  </a:lnTo>
                  <a:lnTo>
                    <a:pt x="924" y="3098"/>
                  </a:lnTo>
                  <a:lnTo>
                    <a:pt x="924" y="3098"/>
                  </a:lnTo>
                  <a:lnTo>
                    <a:pt x="928" y="3096"/>
                  </a:lnTo>
                  <a:lnTo>
                    <a:pt x="928" y="3096"/>
                  </a:lnTo>
                  <a:lnTo>
                    <a:pt x="932" y="3092"/>
                  </a:lnTo>
                  <a:lnTo>
                    <a:pt x="932" y="3092"/>
                  </a:lnTo>
                  <a:lnTo>
                    <a:pt x="934" y="3092"/>
                  </a:lnTo>
                  <a:lnTo>
                    <a:pt x="934" y="3092"/>
                  </a:lnTo>
                  <a:lnTo>
                    <a:pt x="938" y="3088"/>
                  </a:lnTo>
                  <a:lnTo>
                    <a:pt x="940" y="3086"/>
                  </a:lnTo>
                  <a:lnTo>
                    <a:pt x="938" y="3084"/>
                  </a:lnTo>
                  <a:lnTo>
                    <a:pt x="938" y="3084"/>
                  </a:lnTo>
                  <a:lnTo>
                    <a:pt x="938" y="3080"/>
                  </a:lnTo>
                  <a:lnTo>
                    <a:pt x="938" y="3080"/>
                  </a:lnTo>
                  <a:lnTo>
                    <a:pt x="940" y="3078"/>
                  </a:lnTo>
                  <a:lnTo>
                    <a:pt x="940" y="3078"/>
                  </a:lnTo>
                  <a:lnTo>
                    <a:pt x="940" y="3074"/>
                  </a:lnTo>
                  <a:lnTo>
                    <a:pt x="940" y="3074"/>
                  </a:lnTo>
                  <a:lnTo>
                    <a:pt x="942" y="3070"/>
                  </a:lnTo>
                  <a:lnTo>
                    <a:pt x="942" y="3068"/>
                  </a:lnTo>
                  <a:lnTo>
                    <a:pt x="942" y="3068"/>
                  </a:lnTo>
                  <a:lnTo>
                    <a:pt x="944" y="3066"/>
                  </a:lnTo>
                  <a:lnTo>
                    <a:pt x="944" y="3066"/>
                  </a:lnTo>
                  <a:lnTo>
                    <a:pt x="944" y="3062"/>
                  </a:lnTo>
                  <a:lnTo>
                    <a:pt x="944" y="3062"/>
                  </a:lnTo>
                  <a:lnTo>
                    <a:pt x="944" y="3058"/>
                  </a:lnTo>
                  <a:lnTo>
                    <a:pt x="944" y="3058"/>
                  </a:lnTo>
                  <a:lnTo>
                    <a:pt x="944" y="3056"/>
                  </a:lnTo>
                  <a:lnTo>
                    <a:pt x="944" y="3056"/>
                  </a:lnTo>
                  <a:lnTo>
                    <a:pt x="946" y="3054"/>
                  </a:lnTo>
                  <a:lnTo>
                    <a:pt x="946" y="3054"/>
                  </a:lnTo>
                  <a:lnTo>
                    <a:pt x="946" y="3050"/>
                  </a:lnTo>
                  <a:lnTo>
                    <a:pt x="946" y="3050"/>
                  </a:lnTo>
                  <a:lnTo>
                    <a:pt x="946" y="3042"/>
                  </a:lnTo>
                  <a:lnTo>
                    <a:pt x="946" y="3042"/>
                  </a:lnTo>
                  <a:lnTo>
                    <a:pt x="944" y="3038"/>
                  </a:lnTo>
                  <a:lnTo>
                    <a:pt x="944" y="3038"/>
                  </a:lnTo>
                  <a:lnTo>
                    <a:pt x="944" y="3036"/>
                  </a:lnTo>
                  <a:lnTo>
                    <a:pt x="944" y="3036"/>
                  </a:lnTo>
                  <a:lnTo>
                    <a:pt x="944" y="3034"/>
                  </a:lnTo>
                  <a:lnTo>
                    <a:pt x="944" y="3034"/>
                  </a:lnTo>
                  <a:lnTo>
                    <a:pt x="944" y="3030"/>
                  </a:lnTo>
                  <a:lnTo>
                    <a:pt x="944" y="3028"/>
                  </a:lnTo>
                  <a:lnTo>
                    <a:pt x="944" y="3028"/>
                  </a:lnTo>
                  <a:lnTo>
                    <a:pt x="944" y="3026"/>
                  </a:lnTo>
                  <a:lnTo>
                    <a:pt x="944" y="3026"/>
                  </a:lnTo>
                  <a:lnTo>
                    <a:pt x="946" y="3022"/>
                  </a:lnTo>
                  <a:lnTo>
                    <a:pt x="946" y="3022"/>
                  </a:lnTo>
                  <a:lnTo>
                    <a:pt x="946" y="3020"/>
                  </a:lnTo>
                  <a:lnTo>
                    <a:pt x="946" y="3020"/>
                  </a:lnTo>
                  <a:lnTo>
                    <a:pt x="946" y="3018"/>
                  </a:lnTo>
                  <a:lnTo>
                    <a:pt x="946" y="3018"/>
                  </a:lnTo>
                  <a:lnTo>
                    <a:pt x="948" y="3016"/>
                  </a:lnTo>
                  <a:lnTo>
                    <a:pt x="948" y="3016"/>
                  </a:lnTo>
                  <a:lnTo>
                    <a:pt x="950" y="3012"/>
                  </a:lnTo>
                  <a:lnTo>
                    <a:pt x="950" y="3012"/>
                  </a:lnTo>
                  <a:lnTo>
                    <a:pt x="950" y="3010"/>
                  </a:lnTo>
                  <a:lnTo>
                    <a:pt x="950" y="3010"/>
                  </a:lnTo>
                  <a:lnTo>
                    <a:pt x="950" y="3006"/>
                  </a:lnTo>
                  <a:lnTo>
                    <a:pt x="950" y="3006"/>
                  </a:lnTo>
                  <a:lnTo>
                    <a:pt x="952" y="3002"/>
                  </a:lnTo>
                  <a:lnTo>
                    <a:pt x="952" y="3002"/>
                  </a:lnTo>
                  <a:lnTo>
                    <a:pt x="952" y="3000"/>
                  </a:lnTo>
                  <a:lnTo>
                    <a:pt x="952" y="3000"/>
                  </a:lnTo>
                  <a:lnTo>
                    <a:pt x="952" y="3000"/>
                  </a:lnTo>
                  <a:lnTo>
                    <a:pt x="952" y="3000"/>
                  </a:lnTo>
                  <a:lnTo>
                    <a:pt x="954" y="2996"/>
                  </a:lnTo>
                  <a:lnTo>
                    <a:pt x="954" y="2996"/>
                  </a:lnTo>
                  <a:lnTo>
                    <a:pt x="956" y="2994"/>
                  </a:lnTo>
                  <a:lnTo>
                    <a:pt x="956" y="2994"/>
                  </a:lnTo>
                  <a:lnTo>
                    <a:pt x="956" y="2990"/>
                  </a:lnTo>
                  <a:lnTo>
                    <a:pt x="956" y="2990"/>
                  </a:lnTo>
                  <a:lnTo>
                    <a:pt x="956" y="2986"/>
                  </a:lnTo>
                  <a:lnTo>
                    <a:pt x="956" y="2986"/>
                  </a:lnTo>
                  <a:lnTo>
                    <a:pt x="958" y="2984"/>
                  </a:lnTo>
                  <a:lnTo>
                    <a:pt x="958" y="2984"/>
                  </a:lnTo>
                  <a:lnTo>
                    <a:pt x="958" y="2980"/>
                  </a:lnTo>
                  <a:lnTo>
                    <a:pt x="958" y="2978"/>
                  </a:lnTo>
                  <a:lnTo>
                    <a:pt x="958" y="2978"/>
                  </a:lnTo>
                  <a:lnTo>
                    <a:pt x="958" y="2976"/>
                  </a:lnTo>
                  <a:lnTo>
                    <a:pt x="958" y="2976"/>
                  </a:lnTo>
                  <a:lnTo>
                    <a:pt x="960" y="2972"/>
                  </a:lnTo>
                  <a:lnTo>
                    <a:pt x="960" y="2972"/>
                  </a:lnTo>
                  <a:lnTo>
                    <a:pt x="960" y="2970"/>
                  </a:lnTo>
                  <a:lnTo>
                    <a:pt x="960" y="2970"/>
                  </a:lnTo>
                  <a:lnTo>
                    <a:pt x="960" y="2968"/>
                  </a:lnTo>
                  <a:lnTo>
                    <a:pt x="960" y="2968"/>
                  </a:lnTo>
                  <a:lnTo>
                    <a:pt x="960" y="2964"/>
                  </a:lnTo>
                  <a:lnTo>
                    <a:pt x="960" y="2964"/>
                  </a:lnTo>
                  <a:lnTo>
                    <a:pt x="960" y="2962"/>
                  </a:lnTo>
                  <a:lnTo>
                    <a:pt x="960" y="2962"/>
                  </a:lnTo>
                  <a:lnTo>
                    <a:pt x="962" y="2960"/>
                  </a:lnTo>
                  <a:lnTo>
                    <a:pt x="962" y="2960"/>
                  </a:lnTo>
                  <a:lnTo>
                    <a:pt x="964" y="2956"/>
                  </a:lnTo>
                  <a:lnTo>
                    <a:pt x="964" y="2956"/>
                  </a:lnTo>
                  <a:lnTo>
                    <a:pt x="966" y="2954"/>
                  </a:lnTo>
                  <a:lnTo>
                    <a:pt x="968" y="2950"/>
                  </a:lnTo>
                  <a:lnTo>
                    <a:pt x="968" y="2950"/>
                  </a:lnTo>
                  <a:lnTo>
                    <a:pt x="966" y="2946"/>
                  </a:lnTo>
                  <a:lnTo>
                    <a:pt x="966" y="2946"/>
                  </a:lnTo>
                  <a:lnTo>
                    <a:pt x="966" y="2944"/>
                  </a:lnTo>
                  <a:lnTo>
                    <a:pt x="966" y="2942"/>
                  </a:lnTo>
                  <a:lnTo>
                    <a:pt x="966" y="2942"/>
                  </a:lnTo>
                  <a:lnTo>
                    <a:pt x="966" y="2938"/>
                  </a:lnTo>
                  <a:lnTo>
                    <a:pt x="966" y="2938"/>
                  </a:lnTo>
                  <a:lnTo>
                    <a:pt x="966" y="2936"/>
                  </a:lnTo>
                  <a:lnTo>
                    <a:pt x="966" y="2936"/>
                  </a:lnTo>
                  <a:lnTo>
                    <a:pt x="966" y="2932"/>
                  </a:lnTo>
                  <a:lnTo>
                    <a:pt x="966" y="2932"/>
                  </a:lnTo>
                  <a:lnTo>
                    <a:pt x="968" y="2928"/>
                  </a:lnTo>
                  <a:lnTo>
                    <a:pt x="968" y="2928"/>
                  </a:lnTo>
                  <a:lnTo>
                    <a:pt x="968" y="2926"/>
                  </a:lnTo>
                  <a:lnTo>
                    <a:pt x="968" y="2926"/>
                  </a:lnTo>
                  <a:lnTo>
                    <a:pt x="968" y="2922"/>
                  </a:lnTo>
                  <a:lnTo>
                    <a:pt x="968" y="2922"/>
                  </a:lnTo>
                  <a:lnTo>
                    <a:pt x="968" y="2920"/>
                  </a:lnTo>
                  <a:lnTo>
                    <a:pt x="968" y="2920"/>
                  </a:lnTo>
                  <a:lnTo>
                    <a:pt x="968" y="2916"/>
                  </a:lnTo>
                  <a:lnTo>
                    <a:pt x="968" y="2916"/>
                  </a:lnTo>
                  <a:lnTo>
                    <a:pt x="968" y="2914"/>
                  </a:lnTo>
                  <a:lnTo>
                    <a:pt x="968" y="2914"/>
                  </a:lnTo>
                  <a:lnTo>
                    <a:pt x="968" y="2912"/>
                  </a:lnTo>
                  <a:lnTo>
                    <a:pt x="968" y="2912"/>
                  </a:lnTo>
                  <a:lnTo>
                    <a:pt x="970" y="2908"/>
                  </a:lnTo>
                  <a:lnTo>
                    <a:pt x="970" y="2908"/>
                  </a:lnTo>
                  <a:lnTo>
                    <a:pt x="970" y="2906"/>
                  </a:lnTo>
                  <a:lnTo>
                    <a:pt x="970" y="2906"/>
                  </a:lnTo>
                  <a:lnTo>
                    <a:pt x="970" y="2902"/>
                  </a:lnTo>
                  <a:lnTo>
                    <a:pt x="972" y="2900"/>
                  </a:lnTo>
                  <a:lnTo>
                    <a:pt x="972" y="2900"/>
                  </a:lnTo>
                  <a:lnTo>
                    <a:pt x="972" y="2896"/>
                  </a:lnTo>
                  <a:lnTo>
                    <a:pt x="972" y="2896"/>
                  </a:lnTo>
                  <a:lnTo>
                    <a:pt x="972" y="2894"/>
                  </a:lnTo>
                  <a:lnTo>
                    <a:pt x="972" y="2894"/>
                  </a:lnTo>
                  <a:lnTo>
                    <a:pt x="974" y="2892"/>
                  </a:lnTo>
                  <a:lnTo>
                    <a:pt x="974" y="2892"/>
                  </a:lnTo>
                  <a:lnTo>
                    <a:pt x="974" y="2890"/>
                  </a:lnTo>
                  <a:lnTo>
                    <a:pt x="974" y="2890"/>
                  </a:lnTo>
                  <a:lnTo>
                    <a:pt x="976" y="2886"/>
                  </a:lnTo>
                  <a:lnTo>
                    <a:pt x="976" y="2886"/>
                  </a:lnTo>
                  <a:lnTo>
                    <a:pt x="976" y="2882"/>
                  </a:lnTo>
                  <a:lnTo>
                    <a:pt x="976" y="2882"/>
                  </a:lnTo>
                  <a:lnTo>
                    <a:pt x="978" y="2880"/>
                  </a:lnTo>
                  <a:lnTo>
                    <a:pt x="978" y="2880"/>
                  </a:lnTo>
                  <a:lnTo>
                    <a:pt x="978" y="2878"/>
                  </a:lnTo>
                  <a:lnTo>
                    <a:pt x="978" y="2878"/>
                  </a:lnTo>
                  <a:lnTo>
                    <a:pt x="978" y="2874"/>
                  </a:lnTo>
                  <a:lnTo>
                    <a:pt x="978" y="2874"/>
                  </a:lnTo>
                  <a:lnTo>
                    <a:pt x="980" y="2870"/>
                  </a:lnTo>
                  <a:lnTo>
                    <a:pt x="980" y="2870"/>
                  </a:lnTo>
                  <a:lnTo>
                    <a:pt x="980" y="2868"/>
                  </a:lnTo>
                  <a:lnTo>
                    <a:pt x="980" y="2868"/>
                  </a:lnTo>
                  <a:lnTo>
                    <a:pt x="980" y="2864"/>
                  </a:lnTo>
                  <a:lnTo>
                    <a:pt x="980" y="2864"/>
                  </a:lnTo>
                  <a:lnTo>
                    <a:pt x="980" y="2862"/>
                  </a:lnTo>
                  <a:lnTo>
                    <a:pt x="980" y="2862"/>
                  </a:lnTo>
                  <a:lnTo>
                    <a:pt x="984" y="2858"/>
                  </a:lnTo>
                  <a:lnTo>
                    <a:pt x="984" y="2858"/>
                  </a:lnTo>
                  <a:lnTo>
                    <a:pt x="984" y="2856"/>
                  </a:lnTo>
                  <a:lnTo>
                    <a:pt x="984" y="2856"/>
                  </a:lnTo>
                  <a:lnTo>
                    <a:pt x="984" y="2854"/>
                  </a:lnTo>
                  <a:lnTo>
                    <a:pt x="984" y="2854"/>
                  </a:lnTo>
                  <a:lnTo>
                    <a:pt x="984" y="2850"/>
                  </a:lnTo>
                  <a:lnTo>
                    <a:pt x="984" y="2850"/>
                  </a:lnTo>
                  <a:lnTo>
                    <a:pt x="984" y="2848"/>
                  </a:lnTo>
                  <a:lnTo>
                    <a:pt x="984" y="2848"/>
                  </a:lnTo>
                  <a:lnTo>
                    <a:pt x="984" y="2846"/>
                  </a:lnTo>
                  <a:lnTo>
                    <a:pt x="984" y="2846"/>
                  </a:lnTo>
                  <a:lnTo>
                    <a:pt x="986" y="2844"/>
                  </a:lnTo>
                  <a:lnTo>
                    <a:pt x="986" y="2844"/>
                  </a:lnTo>
                  <a:lnTo>
                    <a:pt x="986" y="2840"/>
                  </a:lnTo>
                  <a:lnTo>
                    <a:pt x="986" y="2840"/>
                  </a:lnTo>
                  <a:lnTo>
                    <a:pt x="988" y="2836"/>
                  </a:lnTo>
                  <a:lnTo>
                    <a:pt x="988" y="2836"/>
                  </a:lnTo>
                  <a:lnTo>
                    <a:pt x="988" y="2834"/>
                  </a:lnTo>
                  <a:lnTo>
                    <a:pt x="988" y="2834"/>
                  </a:lnTo>
                  <a:lnTo>
                    <a:pt x="990" y="2830"/>
                  </a:lnTo>
                  <a:lnTo>
                    <a:pt x="990" y="2830"/>
                  </a:lnTo>
                  <a:lnTo>
                    <a:pt x="990" y="2824"/>
                  </a:lnTo>
                  <a:lnTo>
                    <a:pt x="990" y="2824"/>
                  </a:lnTo>
                  <a:lnTo>
                    <a:pt x="990" y="2822"/>
                  </a:lnTo>
                  <a:lnTo>
                    <a:pt x="990" y="2822"/>
                  </a:lnTo>
                  <a:lnTo>
                    <a:pt x="990" y="2822"/>
                  </a:lnTo>
                  <a:lnTo>
                    <a:pt x="990" y="2822"/>
                  </a:lnTo>
                  <a:lnTo>
                    <a:pt x="992" y="2818"/>
                  </a:lnTo>
                  <a:lnTo>
                    <a:pt x="992" y="2818"/>
                  </a:lnTo>
                  <a:lnTo>
                    <a:pt x="992" y="2816"/>
                  </a:lnTo>
                  <a:lnTo>
                    <a:pt x="992" y="2816"/>
                  </a:lnTo>
                  <a:lnTo>
                    <a:pt x="992" y="2812"/>
                  </a:lnTo>
                  <a:lnTo>
                    <a:pt x="992" y="2812"/>
                  </a:lnTo>
                  <a:lnTo>
                    <a:pt x="992" y="2810"/>
                  </a:lnTo>
                  <a:lnTo>
                    <a:pt x="992" y="2810"/>
                  </a:lnTo>
                  <a:lnTo>
                    <a:pt x="992" y="2808"/>
                  </a:lnTo>
                  <a:lnTo>
                    <a:pt x="992" y="2808"/>
                  </a:lnTo>
                  <a:lnTo>
                    <a:pt x="994" y="2804"/>
                  </a:lnTo>
                  <a:lnTo>
                    <a:pt x="994" y="2804"/>
                  </a:lnTo>
                  <a:lnTo>
                    <a:pt x="994" y="2802"/>
                  </a:lnTo>
                  <a:lnTo>
                    <a:pt x="994" y="2802"/>
                  </a:lnTo>
                  <a:lnTo>
                    <a:pt x="996" y="2798"/>
                  </a:lnTo>
                  <a:lnTo>
                    <a:pt x="996" y="2798"/>
                  </a:lnTo>
                  <a:lnTo>
                    <a:pt x="996" y="2796"/>
                  </a:lnTo>
                  <a:lnTo>
                    <a:pt x="996" y="2796"/>
                  </a:lnTo>
                  <a:lnTo>
                    <a:pt x="996" y="2794"/>
                  </a:lnTo>
                  <a:lnTo>
                    <a:pt x="996" y="2794"/>
                  </a:lnTo>
                  <a:lnTo>
                    <a:pt x="998" y="2790"/>
                  </a:lnTo>
                  <a:lnTo>
                    <a:pt x="998" y="2790"/>
                  </a:lnTo>
                  <a:lnTo>
                    <a:pt x="998" y="2786"/>
                  </a:lnTo>
                  <a:lnTo>
                    <a:pt x="998" y="2786"/>
                  </a:lnTo>
                  <a:lnTo>
                    <a:pt x="998" y="2784"/>
                  </a:lnTo>
                  <a:lnTo>
                    <a:pt x="998" y="2784"/>
                  </a:lnTo>
                  <a:lnTo>
                    <a:pt x="998" y="2782"/>
                  </a:lnTo>
                  <a:lnTo>
                    <a:pt x="998" y="2782"/>
                  </a:lnTo>
                  <a:lnTo>
                    <a:pt x="998" y="2778"/>
                  </a:lnTo>
                  <a:lnTo>
                    <a:pt x="998" y="2778"/>
                  </a:lnTo>
                  <a:lnTo>
                    <a:pt x="996" y="2774"/>
                  </a:lnTo>
                  <a:lnTo>
                    <a:pt x="996" y="2774"/>
                  </a:lnTo>
                  <a:lnTo>
                    <a:pt x="996" y="2772"/>
                  </a:lnTo>
                  <a:lnTo>
                    <a:pt x="996" y="2772"/>
                  </a:lnTo>
                  <a:lnTo>
                    <a:pt x="998" y="2770"/>
                  </a:lnTo>
                  <a:lnTo>
                    <a:pt x="998" y="2768"/>
                  </a:lnTo>
                  <a:lnTo>
                    <a:pt x="998" y="2768"/>
                  </a:lnTo>
                  <a:lnTo>
                    <a:pt x="998" y="2764"/>
                  </a:lnTo>
                  <a:lnTo>
                    <a:pt x="998" y="2764"/>
                  </a:lnTo>
                  <a:lnTo>
                    <a:pt x="1000" y="2762"/>
                  </a:lnTo>
                  <a:lnTo>
                    <a:pt x="1000" y="2762"/>
                  </a:lnTo>
                  <a:lnTo>
                    <a:pt x="1000" y="2760"/>
                  </a:lnTo>
                  <a:lnTo>
                    <a:pt x="1000" y="2760"/>
                  </a:lnTo>
                  <a:lnTo>
                    <a:pt x="1002" y="2756"/>
                  </a:lnTo>
                  <a:lnTo>
                    <a:pt x="1002" y="2756"/>
                  </a:lnTo>
                  <a:lnTo>
                    <a:pt x="1004" y="2754"/>
                  </a:lnTo>
                  <a:lnTo>
                    <a:pt x="1004" y="2754"/>
                  </a:lnTo>
                  <a:lnTo>
                    <a:pt x="1006" y="2752"/>
                  </a:lnTo>
                  <a:lnTo>
                    <a:pt x="1006" y="2752"/>
                  </a:lnTo>
                  <a:lnTo>
                    <a:pt x="1006" y="2744"/>
                  </a:lnTo>
                  <a:lnTo>
                    <a:pt x="1006" y="2744"/>
                  </a:lnTo>
                  <a:lnTo>
                    <a:pt x="1006" y="2742"/>
                  </a:lnTo>
                  <a:lnTo>
                    <a:pt x="1004" y="2738"/>
                  </a:lnTo>
                  <a:lnTo>
                    <a:pt x="1004" y="2738"/>
                  </a:lnTo>
                  <a:lnTo>
                    <a:pt x="1004" y="2738"/>
                  </a:lnTo>
                  <a:lnTo>
                    <a:pt x="1004" y="2736"/>
                  </a:lnTo>
                  <a:lnTo>
                    <a:pt x="1004" y="2736"/>
                  </a:lnTo>
                  <a:lnTo>
                    <a:pt x="1006" y="2734"/>
                  </a:lnTo>
                  <a:lnTo>
                    <a:pt x="1006" y="2734"/>
                  </a:lnTo>
                  <a:lnTo>
                    <a:pt x="1006" y="2730"/>
                  </a:lnTo>
                  <a:lnTo>
                    <a:pt x="1006" y="2728"/>
                  </a:lnTo>
                  <a:lnTo>
                    <a:pt x="1006" y="2728"/>
                  </a:lnTo>
                  <a:lnTo>
                    <a:pt x="1008" y="2724"/>
                  </a:lnTo>
                  <a:lnTo>
                    <a:pt x="1008" y="2722"/>
                  </a:lnTo>
                  <a:lnTo>
                    <a:pt x="1008" y="2722"/>
                  </a:lnTo>
                  <a:lnTo>
                    <a:pt x="1008" y="2718"/>
                  </a:lnTo>
                  <a:lnTo>
                    <a:pt x="1008" y="2718"/>
                  </a:lnTo>
                  <a:lnTo>
                    <a:pt x="1008" y="2716"/>
                  </a:lnTo>
                  <a:lnTo>
                    <a:pt x="1008" y="2716"/>
                  </a:lnTo>
                  <a:lnTo>
                    <a:pt x="1012" y="2714"/>
                  </a:lnTo>
                  <a:lnTo>
                    <a:pt x="1012" y="2712"/>
                  </a:lnTo>
                  <a:lnTo>
                    <a:pt x="1012" y="2712"/>
                  </a:lnTo>
                  <a:lnTo>
                    <a:pt x="1014" y="2708"/>
                  </a:lnTo>
                  <a:lnTo>
                    <a:pt x="1014" y="2708"/>
                  </a:lnTo>
                  <a:lnTo>
                    <a:pt x="1014" y="2706"/>
                  </a:lnTo>
                  <a:lnTo>
                    <a:pt x="1014" y="2706"/>
                  </a:lnTo>
                  <a:lnTo>
                    <a:pt x="1014" y="2706"/>
                  </a:lnTo>
                  <a:lnTo>
                    <a:pt x="1014" y="2706"/>
                  </a:lnTo>
                  <a:lnTo>
                    <a:pt x="1016" y="2700"/>
                  </a:lnTo>
                  <a:lnTo>
                    <a:pt x="1016" y="2700"/>
                  </a:lnTo>
                  <a:lnTo>
                    <a:pt x="1016" y="2698"/>
                  </a:lnTo>
                  <a:lnTo>
                    <a:pt x="1016" y="2698"/>
                  </a:lnTo>
                  <a:lnTo>
                    <a:pt x="1016" y="2696"/>
                  </a:lnTo>
                  <a:lnTo>
                    <a:pt x="1016" y="2696"/>
                  </a:lnTo>
                  <a:lnTo>
                    <a:pt x="1016" y="2692"/>
                  </a:lnTo>
                  <a:lnTo>
                    <a:pt x="1016" y="2692"/>
                  </a:lnTo>
                  <a:lnTo>
                    <a:pt x="1016" y="2690"/>
                  </a:lnTo>
                  <a:lnTo>
                    <a:pt x="1016" y="2690"/>
                  </a:lnTo>
                  <a:lnTo>
                    <a:pt x="1016" y="2686"/>
                  </a:lnTo>
                  <a:lnTo>
                    <a:pt x="1016" y="2686"/>
                  </a:lnTo>
                  <a:lnTo>
                    <a:pt x="1016" y="2684"/>
                  </a:lnTo>
                  <a:lnTo>
                    <a:pt x="1016" y="2682"/>
                  </a:lnTo>
                  <a:lnTo>
                    <a:pt x="1016" y="2682"/>
                  </a:lnTo>
                  <a:lnTo>
                    <a:pt x="1018" y="2680"/>
                  </a:lnTo>
                  <a:lnTo>
                    <a:pt x="1018" y="2680"/>
                  </a:lnTo>
                  <a:lnTo>
                    <a:pt x="1018" y="2678"/>
                  </a:lnTo>
                  <a:lnTo>
                    <a:pt x="1018" y="2678"/>
                  </a:lnTo>
                  <a:lnTo>
                    <a:pt x="1022" y="2674"/>
                  </a:lnTo>
                  <a:lnTo>
                    <a:pt x="1022" y="2674"/>
                  </a:lnTo>
                  <a:lnTo>
                    <a:pt x="1022" y="2672"/>
                  </a:lnTo>
                  <a:lnTo>
                    <a:pt x="1022" y="2672"/>
                  </a:lnTo>
                  <a:lnTo>
                    <a:pt x="1024" y="2668"/>
                  </a:lnTo>
                  <a:lnTo>
                    <a:pt x="1024" y="2668"/>
                  </a:lnTo>
                  <a:lnTo>
                    <a:pt x="1024" y="2664"/>
                  </a:lnTo>
                  <a:lnTo>
                    <a:pt x="1024" y="2664"/>
                  </a:lnTo>
                  <a:lnTo>
                    <a:pt x="1024" y="2662"/>
                  </a:lnTo>
                  <a:lnTo>
                    <a:pt x="1024" y="2662"/>
                  </a:lnTo>
                  <a:lnTo>
                    <a:pt x="1024" y="2658"/>
                  </a:lnTo>
                  <a:lnTo>
                    <a:pt x="1024" y="2658"/>
                  </a:lnTo>
                  <a:lnTo>
                    <a:pt x="1024" y="2656"/>
                  </a:lnTo>
                  <a:lnTo>
                    <a:pt x="1024" y="2656"/>
                  </a:lnTo>
                  <a:lnTo>
                    <a:pt x="1024" y="2650"/>
                  </a:lnTo>
                  <a:lnTo>
                    <a:pt x="1024" y="2650"/>
                  </a:lnTo>
                  <a:lnTo>
                    <a:pt x="1024" y="2648"/>
                  </a:lnTo>
                  <a:lnTo>
                    <a:pt x="1024" y="2648"/>
                  </a:lnTo>
                  <a:lnTo>
                    <a:pt x="1026" y="2644"/>
                  </a:lnTo>
                  <a:lnTo>
                    <a:pt x="1026" y="2644"/>
                  </a:lnTo>
                  <a:lnTo>
                    <a:pt x="1026" y="2640"/>
                  </a:lnTo>
                  <a:lnTo>
                    <a:pt x="1026" y="2640"/>
                  </a:lnTo>
                  <a:lnTo>
                    <a:pt x="1024" y="2638"/>
                  </a:lnTo>
                  <a:lnTo>
                    <a:pt x="1024" y="2638"/>
                  </a:lnTo>
                  <a:lnTo>
                    <a:pt x="1026" y="2636"/>
                  </a:lnTo>
                  <a:lnTo>
                    <a:pt x="1026" y="2636"/>
                  </a:lnTo>
                  <a:lnTo>
                    <a:pt x="1026" y="2632"/>
                  </a:lnTo>
                  <a:lnTo>
                    <a:pt x="1026" y="2632"/>
                  </a:lnTo>
                  <a:lnTo>
                    <a:pt x="1026" y="2628"/>
                  </a:lnTo>
                  <a:lnTo>
                    <a:pt x="1026" y="2628"/>
                  </a:lnTo>
                  <a:lnTo>
                    <a:pt x="1026" y="2626"/>
                  </a:lnTo>
                  <a:lnTo>
                    <a:pt x="1026" y="2626"/>
                  </a:lnTo>
                  <a:lnTo>
                    <a:pt x="1026" y="2622"/>
                  </a:lnTo>
                  <a:lnTo>
                    <a:pt x="1026" y="2622"/>
                  </a:lnTo>
                  <a:lnTo>
                    <a:pt x="1028" y="2620"/>
                  </a:lnTo>
                  <a:lnTo>
                    <a:pt x="1028" y="2620"/>
                  </a:lnTo>
                  <a:lnTo>
                    <a:pt x="1030" y="2616"/>
                  </a:lnTo>
                  <a:lnTo>
                    <a:pt x="1030" y="2616"/>
                  </a:lnTo>
                  <a:lnTo>
                    <a:pt x="1030" y="2612"/>
                  </a:lnTo>
                  <a:lnTo>
                    <a:pt x="1030" y="2612"/>
                  </a:lnTo>
                  <a:lnTo>
                    <a:pt x="1030" y="2610"/>
                  </a:lnTo>
                  <a:lnTo>
                    <a:pt x="1030" y="2610"/>
                  </a:lnTo>
                  <a:lnTo>
                    <a:pt x="1032" y="2608"/>
                  </a:lnTo>
                  <a:lnTo>
                    <a:pt x="1032" y="2608"/>
                  </a:lnTo>
                  <a:lnTo>
                    <a:pt x="1034" y="2606"/>
                  </a:lnTo>
                  <a:lnTo>
                    <a:pt x="1034" y="2606"/>
                  </a:lnTo>
                  <a:lnTo>
                    <a:pt x="1036" y="2602"/>
                  </a:lnTo>
                  <a:lnTo>
                    <a:pt x="1036" y="2602"/>
                  </a:lnTo>
                  <a:lnTo>
                    <a:pt x="1036" y="2600"/>
                  </a:lnTo>
                  <a:lnTo>
                    <a:pt x="1036" y="2600"/>
                  </a:lnTo>
                  <a:lnTo>
                    <a:pt x="1036" y="2598"/>
                  </a:lnTo>
                  <a:lnTo>
                    <a:pt x="1036" y="2598"/>
                  </a:lnTo>
                  <a:lnTo>
                    <a:pt x="1038" y="2594"/>
                  </a:lnTo>
                  <a:lnTo>
                    <a:pt x="1038" y="2594"/>
                  </a:lnTo>
                  <a:lnTo>
                    <a:pt x="1038" y="2590"/>
                  </a:lnTo>
                  <a:lnTo>
                    <a:pt x="1038" y="2590"/>
                  </a:lnTo>
                  <a:lnTo>
                    <a:pt x="1038" y="2588"/>
                  </a:lnTo>
                  <a:lnTo>
                    <a:pt x="1038" y="2588"/>
                  </a:lnTo>
                  <a:lnTo>
                    <a:pt x="1038" y="2584"/>
                  </a:lnTo>
                  <a:lnTo>
                    <a:pt x="1038" y="2584"/>
                  </a:lnTo>
                  <a:lnTo>
                    <a:pt x="1038" y="2582"/>
                  </a:lnTo>
                  <a:lnTo>
                    <a:pt x="1038" y="2582"/>
                  </a:lnTo>
                  <a:lnTo>
                    <a:pt x="1038" y="2578"/>
                  </a:lnTo>
                  <a:lnTo>
                    <a:pt x="1038" y="2578"/>
                  </a:lnTo>
                  <a:lnTo>
                    <a:pt x="1038" y="2576"/>
                  </a:lnTo>
                  <a:lnTo>
                    <a:pt x="1038" y="2576"/>
                  </a:lnTo>
                  <a:lnTo>
                    <a:pt x="1038" y="2572"/>
                  </a:lnTo>
                  <a:lnTo>
                    <a:pt x="1038" y="2572"/>
                  </a:lnTo>
                  <a:lnTo>
                    <a:pt x="1038" y="2570"/>
                  </a:lnTo>
                  <a:lnTo>
                    <a:pt x="1038" y="2570"/>
                  </a:lnTo>
                  <a:lnTo>
                    <a:pt x="1038" y="2566"/>
                  </a:lnTo>
                  <a:lnTo>
                    <a:pt x="1038" y="2566"/>
                  </a:lnTo>
                  <a:lnTo>
                    <a:pt x="1038" y="2564"/>
                  </a:lnTo>
                  <a:lnTo>
                    <a:pt x="1038" y="2564"/>
                  </a:lnTo>
                  <a:lnTo>
                    <a:pt x="1038" y="2562"/>
                  </a:lnTo>
                  <a:lnTo>
                    <a:pt x="1038" y="2562"/>
                  </a:lnTo>
                  <a:lnTo>
                    <a:pt x="1040" y="2558"/>
                  </a:lnTo>
                  <a:lnTo>
                    <a:pt x="1040" y="2558"/>
                  </a:lnTo>
                  <a:lnTo>
                    <a:pt x="1042" y="2554"/>
                  </a:lnTo>
                  <a:lnTo>
                    <a:pt x="1042" y="2554"/>
                  </a:lnTo>
                  <a:lnTo>
                    <a:pt x="1044" y="2552"/>
                  </a:lnTo>
                  <a:lnTo>
                    <a:pt x="1044" y="2552"/>
                  </a:lnTo>
                  <a:lnTo>
                    <a:pt x="1044" y="2550"/>
                  </a:lnTo>
                  <a:lnTo>
                    <a:pt x="1044" y="2550"/>
                  </a:lnTo>
                  <a:lnTo>
                    <a:pt x="1048" y="2544"/>
                  </a:lnTo>
                  <a:lnTo>
                    <a:pt x="1048" y="2544"/>
                  </a:lnTo>
                  <a:lnTo>
                    <a:pt x="1048" y="2540"/>
                  </a:lnTo>
                  <a:lnTo>
                    <a:pt x="1048" y="2536"/>
                  </a:lnTo>
                  <a:lnTo>
                    <a:pt x="1048" y="2536"/>
                  </a:lnTo>
                  <a:lnTo>
                    <a:pt x="1048" y="2536"/>
                  </a:lnTo>
                  <a:lnTo>
                    <a:pt x="1046" y="2532"/>
                  </a:lnTo>
                  <a:lnTo>
                    <a:pt x="1046" y="2532"/>
                  </a:lnTo>
                  <a:lnTo>
                    <a:pt x="1048" y="2528"/>
                  </a:lnTo>
                  <a:lnTo>
                    <a:pt x="1048" y="2528"/>
                  </a:lnTo>
                  <a:lnTo>
                    <a:pt x="1048" y="2524"/>
                  </a:lnTo>
                  <a:lnTo>
                    <a:pt x="1048" y="2524"/>
                  </a:lnTo>
                  <a:lnTo>
                    <a:pt x="1052" y="2518"/>
                  </a:lnTo>
                  <a:lnTo>
                    <a:pt x="1052" y="2518"/>
                  </a:lnTo>
                  <a:lnTo>
                    <a:pt x="1052" y="2512"/>
                  </a:lnTo>
                  <a:lnTo>
                    <a:pt x="1052" y="2512"/>
                  </a:lnTo>
                  <a:lnTo>
                    <a:pt x="1052" y="2512"/>
                  </a:lnTo>
                  <a:lnTo>
                    <a:pt x="1052" y="2512"/>
                  </a:lnTo>
                  <a:lnTo>
                    <a:pt x="1052" y="2508"/>
                  </a:lnTo>
                  <a:lnTo>
                    <a:pt x="1052" y="2508"/>
                  </a:lnTo>
                  <a:lnTo>
                    <a:pt x="1052" y="2506"/>
                  </a:lnTo>
                  <a:lnTo>
                    <a:pt x="1054" y="2504"/>
                  </a:lnTo>
                  <a:lnTo>
                    <a:pt x="1054" y="2504"/>
                  </a:lnTo>
                  <a:lnTo>
                    <a:pt x="1054" y="2500"/>
                  </a:lnTo>
                  <a:lnTo>
                    <a:pt x="1054" y="2500"/>
                  </a:lnTo>
                  <a:lnTo>
                    <a:pt x="1056" y="2500"/>
                  </a:lnTo>
                  <a:lnTo>
                    <a:pt x="1056" y="2500"/>
                  </a:lnTo>
                  <a:lnTo>
                    <a:pt x="1058" y="2498"/>
                  </a:lnTo>
                  <a:lnTo>
                    <a:pt x="1058" y="2498"/>
                  </a:lnTo>
                  <a:lnTo>
                    <a:pt x="1060" y="2494"/>
                  </a:lnTo>
                  <a:lnTo>
                    <a:pt x="1060" y="2494"/>
                  </a:lnTo>
                  <a:lnTo>
                    <a:pt x="1060" y="2490"/>
                  </a:lnTo>
                  <a:lnTo>
                    <a:pt x="1060" y="2490"/>
                  </a:lnTo>
                  <a:lnTo>
                    <a:pt x="1060" y="2488"/>
                  </a:lnTo>
                  <a:lnTo>
                    <a:pt x="1060" y="2488"/>
                  </a:lnTo>
                  <a:lnTo>
                    <a:pt x="1060" y="2484"/>
                  </a:lnTo>
                  <a:lnTo>
                    <a:pt x="1060" y="2484"/>
                  </a:lnTo>
                  <a:lnTo>
                    <a:pt x="1060" y="2480"/>
                  </a:lnTo>
                  <a:lnTo>
                    <a:pt x="1060" y="2480"/>
                  </a:lnTo>
                  <a:lnTo>
                    <a:pt x="1060" y="2478"/>
                  </a:lnTo>
                  <a:lnTo>
                    <a:pt x="1062" y="2472"/>
                  </a:lnTo>
                  <a:lnTo>
                    <a:pt x="1062" y="2472"/>
                  </a:lnTo>
                  <a:lnTo>
                    <a:pt x="1062" y="2470"/>
                  </a:lnTo>
                  <a:lnTo>
                    <a:pt x="1062" y="2470"/>
                  </a:lnTo>
                  <a:lnTo>
                    <a:pt x="1062" y="2466"/>
                  </a:lnTo>
                  <a:lnTo>
                    <a:pt x="1062" y="2466"/>
                  </a:lnTo>
                  <a:lnTo>
                    <a:pt x="1064" y="2462"/>
                  </a:lnTo>
                  <a:lnTo>
                    <a:pt x="1064" y="2462"/>
                  </a:lnTo>
                  <a:lnTo>
                    <a:pt x="1064" y="2460"/>
                  </a:lnTo>
                  <a:lnTo>
                    <a:pt x="1064" y="2460"/>
                  </a:lnTo>
                  <a:lnTo>
                    <a:pt x="1064" y="2456"/>
                  </a:lnTo>
                  <a:lnTo>
                    <a:pt x="1064" y="2456"/>
                  </a:lnTo>
                  <a:lnTo>
                    <a:pt x="1064" y="2454"/>
                  </a:lnTo>
                  <a:lnTo>
                    <a:pt x="1064" y="2454"/>
                  </a:lnTo>
                  <a:lnTo>
                    <a:pt x="1062" y="2450"/>
                  </a:lnTo>
                  <a:lnTo>
                    <a:pt x="1062" y="2450"/>
                  </a:lnTo>
                  <a:lnTo>
                    <a:pt x="1064" y="2448"/>
                  </a:lnTo>
                  <a:lnTo>
                    <a:pt x="1064" y="2448"/>
                  </a:lnTo>
                  <a:lnTo>
                    <a:pt x="1064" y="2444"/>
                  </a:lnTo>
                  <a:lnTo>
                    <a:pt x="1064" y="2444"/>
                  </a:lnTo>
                  <a:lnTo>
                    <a:pt x="1064" y="2442"/>
                  </a:lnTo>
                  <a:lnTo>
                    <a:pt x="1064" y="2442"/>
                  </a:lnTo>
                  <a:lnTo>
                    <a:pt x="1066" y="2440"/>
                  </a:lnTo>
                  <a:lnTo>
                    <a:pt x="1066" y="2440"/>
                  </a:lnTo>
                  <a:lnTo>
                    <a:pt x="1066" y="2436"/>
                  </a:lnTo>
                  <a:lnTo>
                    <a:pt x="1066" y="2436"/>
                  </a:lnTo>
                  <a:lnTo>
                    <a:pt x="1066" y="2434"/>
                  </a:lnTo>
                  <a:lnTo>
                    <a:pt x="1066" y="2434"/>
                  </a:lnTo>
                  <a:lnTo>
                    <a:pt x="1068" y="2432"/>
                  </a:lnTo>
                  <a:lnTo>
                    <a:pt x="1068" y="2432"/>
                  </a:lnTo>
                  <a:lnTo>
                    <a:pt x="1068" y="2428"/>
                  </a:lnTo>
                  <a:lnTo>
                    <a:pt x="1068" y="2428"/>
                  </a:lnTo>
                  <a:lnTo>
                    <a:pt x="1070" y="2426"/>
                  </a:lnTo>
                  <a:lnTo>
                    <a:pt x="1070" y="2426"/>
                  </a:lnTo>
                  <a:lnTo>
                    <a:pt x="1070" y="2418"/>
                  </a:lnTo>
                  <a:lnTo>
                    <a:pt x="1070" y="2418"/>
                  </a:lnTo>
                  <a:lnTo>
                    <a:pt x="1070" y="2416"/>
                  </a:lnTo>
                  <a:lnTo>
                    <a:pt x="1070" y="2416"/>
                  </a:lnTo>
                  <a:lnTo>
                    <a:pt x="1070" y="2412"/>
                  </a:lnTo>
                  <a:lnTo>
                    <a:pt x="1070" y="2412"/>
                  </a:lnTo>
                  <a:lnTo>
                    <a:pt x="1070" y="2410"/>
                  </a:lnTo>
                  <a:lnTo>
                    <a:pt x="1070" y="2408"/>
                  </a:lnTo>
                  <a:lnTo>
                    <a:pt x="1070" y="2408"/>
                  </a:lnTo>
                  <a:lnTo>
                    <a:pt x="1070" y="2404"/>
                  </a:lnTo>
                  <a:lnTo>
                    <a:pt x="1070" y="2404"/>
                  </a:lnTo>
                  <a:lnTo>
                    <a:pt x="1072" y="2400"/>
                  </a:lnTo>
                  <a:lnTo>
                    <a:pt x="1072" y="2400"/>
                  </a:lnTo>
                  <a:lnTo>
                    <a:pt x="1072" y="2398"/>
                  </a:lnTo>
                  <a:lnTo>
                    <a:pt x="1072" y="2398"/>
                  </a:lnTo>
                  <a:lnTo>
                    <a:pt x="1072" y="2396"/>
                  </a:lnTo>
                  <a:lnTo>
                    <a:pt x="1072" y="2396"/>
                  </a:lnTo>
                  <a:lnTo>
                    <a:pt x="1076" y="2394"/>
                  </a:lnTo>
                  <a:lnTo>
                    <a:pt x="1076" y="2394"/>
                  </a:lnTo>
                  <a:lnTo>
                    <a:pt x="1076" y="2386"/>
                  </a:lnTo>
                  <a:lnTo>
                    <a:pt x="1076" y="2384"/>
                  </a:lnTo>
                  <a:lnTo>
                    <a:pt x="1076" y="2384"/>
                  </a:lnTo>
                  <a:lnTo>
                    <a:pt x="1076" y="2382"/>
                  </a:lnTo>
                  <a:lnTo>
                    <a:pt x="1076" y="2382"/>
                  </a:lnTo>
                  <a:lnTo>
                    <a:pt x="1076" y="2380"/>
                  </a:lnTo>
                  <a:lnTo>
                    <a:pt x="1076" y="2380"/>
                  </a:lnTo>
                  <a:lnTo>
                    <a:pt x="1078" y="2376"/>
                  </a:lnTo>
                  <a:lnTo>
                    <a:pt x="1078" y="2376"/>
                  </a:lnTo>
                  <a:lnTo>
                    <a:pt x="1076" y="2372"/>
                  </a:lnTo>
                  <a:lnTo>
                    <a:pt x="1076" y="2372"/>
                  </a:lnTo>
                  <a:lnTo>
                    <a:pt x="1076" y="2370"/>
                  </a:lnTo>
                  <a:lnTo>
                    <a:pt x="1076" y="2370"/>
                  </a:lnTo>
                  <a:lnTo>
                    <a:pt x="1078" y="2370"/>
                  </a:lnTo>
                  <a:lnTo>
                    <a:pt x="1078" y="2370"/>
                  </a:lnTo>
                  <a:lnTo>
                    <a:pt x="1078" y="2366"/>
                  </a:lnTo>
                  <a:lnTo>
                    <a:pt x="1078" y="2366"/>
                  </a:lnTo>
                  <a:lnTo>
                    <a:pt x="1080" y="2362"/>
                  </a:lnTo>
                  <a:lnTo>
                    <a:pt x="1080" y="2362"/>
                  </a:lnTo>
                  <a:lnTo>
                    <a:pt x="1080" y="2360"/>
                  </a:lnTo>
                  <a:lnTo>
                    <a:pt x="1080" y="2360"/>
                  </a:lnTo>
                  <a:lnTo>
                    <a:pt x="1080" y="2358"/>
                  </a:lnTo>
                  <a:lnTo>
                    <a:pt x="1080" y="2358"/>
                  </a:lnTo>
                  <a:lnTo>
                    <a:pt x="1080" y="2356"/>
                  </a:lnTo>
                  <a:lnTo>
                    <a:pt x="1080" y="2356"/>
                  </a:lnTo>
                  <a:lnTo>
                    <a:pt x="1080" y="2352"/>
                  </a:lnTo>
                  <a:lnTo>
                    <a:pt x="1080" y="2352"/>
                  </a:lnTo>
                  <a:lnTo>
                    <a:pt x="1080" y="2350"/>
                  </a:lnTo>
                  <a:lnTo>
                    <a:pt x="1080" y="2350"/>
                  </a:lnTo>
                  <a:lnTo>
                    <a:pt x="1082" y="2348"/>
                  </a:lnTo>
                  <a:lnTo>
                    <a:pt x="1082" y="2348"/>
                  </a:lnTo>
                  <a:lnTo>
                    <a:pt x="1084" y="2344"/>
                  </a:lnTo>
                  <a:lnTo>
                    <a:pt x="1084" y="2344"/>
                  </a:lnTo>
                  <a:lnTo>
                    <a:pt x="1084" y="2342"/>
                  </a:lnTo>
                  <a:lnTo>
                    <a:pt x="1084" y="2342"/>
                  </a:lnTo>
                  <a:lnTo>
                    <a:pt x="1084" y="2338"/>
                  </a:lnTo>
                  <a:lnTo>
                    <a:pt x="1084" y="2338"/>
                  </a:lnTo>
                  <a:lnTo>
                    <a:pt x="1084" y="2334"/>
                  </a:lnTo>
                  <a:lnTo>
                    <a:pt x="1084" y="2334"/>
                  </a:lnTo>
                  <a:lnTo>
                    <a:pt x="1084" y="2332"/>
                  </a:lnTo>
                  <a:lnTo>
                    <a:pt x="1084" y="2332"/>
                  </a:lnTo>
                  <a:lnTo>
                    <a:pt x="1086" y="2330"/>
                  </a:lnTo>
                  <a:lnTo>
                    <a:pt x="1086" y="2330"/>
                  </a:lnTo>
                  <a:lnTo>
                    <a:pt x="1086" y="2328"/>
                  </a:lnTo>
                  <a:lnTo>
                    <a:pt x="1086" y="2328"/>
                  </a:lnTo>
                  <a:lnTo>
                    <a:pt x="1088" y="2324"/>
                  </a:lnTo>
                  <a:lnTo>
                    <a:pt x="1088" y="2324"/>
                  </a:lnTo>
                  <a:lnTo>
                    <a:pt x="1088" y="2322"/>
                  </a:lnTo>
                  <a:lnTo>
                    <a:pt x="1088" y="2322"/>
                  </a:lnTo>
                  <a:lnTo>
                    <a:pt x="1090" y="2320"/>
                  </a:lnTo>
                  <a:lnTo>
                    <a:pt x="1090" y="2320"/>
                  </a:lnTo>
                  <a:lnTo>
                    <a:pt x="1090" y="2316"/>
                  </a:lnTo>
                  <a:lnTo>
                    <a:pt x="1090" y="2316"/>
                  </a:lnTo>
                  <a:lnTo>
                    <a:pt x="1090" y="2312"/>
                  </a:lnTo>
                  <a:lnTo>
                    <a:pt x="1090" y="2312"/>
                  </a:lnTo>
                  <a:lnTo>
                    <a:pt x="1090" y="2310"/>
                  </a:lnTo>
                  <a:lnTo>
                    <a:pt x="1090" y="2310"/>
                  </a:lnTo>
                  <a:lnTo>
                    <a:pt x="1092" y="2306"/>
                  </a:lnTo>
                  <a:lnTo>
                    <a:pt x="1092" y="2306"/>
                  </a:lnTo>
                  <a:lnTo>
                    <a:pt x="1092" y="2304"/>
                  </a:lnTo>
                  <a:lnTo>
                    <a:pt x="1092" y="2304"/>
                  </a:lnTo>
                  <a:lnTo>
                    <a:pt x="1092" y="2302"/>
                  </a:lnTo>
                  <a:lnTo>
                    <a:pt x="1092" y="2302"/>
                  </a:lnTo>
                  <a:lnTo>
                    <a:pt x="1094" y="2298"/>
                  </a:lnTo>
                  <a:lnTo>
                    <a:pt x="1096" y="2292"/>
                  </a:lnTo>
                  <a:lnTo>
                    <a:pt x="1096" y="2292"/>
                  </a:lnTo>
                  <a:lnTo>
                    <a:pt x="1096" y="2290"/>
                  </a:lnTo>
                  <a:lnTo>
                    <a:pt x="1096" y="2290"/>
                  </a:lnTo>
                  <a:lnTo>
                    <a:pt x="1096" y="2286"/>
                  </a:lnTo>
                  <a:lnTo>
                    <a:pt x="1096" y="2286"/>
                  </a:lnTo>
                  <a:lnTo>
                    <a:pt x="1098" y="2284"/>
                  </a:lnTo>
                  <a:lnTo>
                    <a:pt x="1098" y="2284"/>
                  </a:lnTo>
                  <a:lnTo>
                    <a:pt x="1098" y="2280"/>
                  </a:lnTo>
                  <a:lnTo>
                    <a:pt x="1098" y="2280"/>
                  </a:lnTo>
                  <a:lnTo>
                    <a:pt x="1098" y="2278"/>
                  </a:lnTo>
                  <a:lnTo>
                    <a:pt x="1098" y="2278"/>
                  </a:lnTo>
                  <a:lnTo>
                    <a:pt x="1098" y="2276"/>
                  </a:lnTo>
                  <a:lnTo>
                    <a:pt x="1098" y="2276"/>
                  </a:lnTo>
                  <a:lnTo>
                    <a:pt x="1100" y="2270"/>
                  </a:lnTo>
                  <a:lnTo>
                    <a:pt x="1100" y="2270"/>
                  </a:lnTo>
                  <a:lnTo>
                    <a:pt x="1102" y="2268"/>
                  </a:lnTo>
                  <a:lnTo>
                    <a:pt x="1102" y="2268"/>
                  </a:lnTo>
                  <a:lnTo>
                    <a:pt x="1102" y="2264"/>
                  </a:lnTo>
                  <a:lnTo>
                    <a:pt x="1102" y="2264"/>
                  </a:lnTo>
                  <a:lnTo>
                    <a:pt x="1104" y="2262"/>
                  </a:lnTo>
                  <a:lnTo>
                    <a:pt x="1104" y="2262"/>
                  </a:lnTo>
                  <a:lnTo>
                    <a:pt x="1106" y="2258"/>
                  </a:lnTo>
                  <a:lnTo>
                    <a:pt x="1106" y="2258"/>
                  </a:lnTo>
                  <a:lnTo>
                    <a:pt x="1106" y="2252"/>
                  </a:lnTo>
                  <a:lnTo>
                    <a:pt x="1106" y="2252"/>
                  </a:lnTo>
                  <a:lnTo>
                    <a:pt x="1106" y="2250"/>
                  </a:lnTo>
                  <a:lnTo>
                    <a:pt x="1106" y="2250"/>
                  </a:lnTo>
                  <a:lnTo>
                    <a:pt x="1108" y="2246"/>
                  </a:lnTo>
                  <a:lnTo>
                    <a:pt x="1108" y="2246"/>
                  </a:lnTo>
                  <a:lnTo>
                    <a:pt x="1106" y="2242"/>
                  </a:lnTo>
                  <a:lnTo>
                    <a:pt x="1106" y="2242"/>
                  </a:lnTo>
                  <a:lnTo>
                    <a:pt x="1104" y="2240"/>
                  </a:lnTo>
                  <a:lnTo>
                    <a:pt x="1104" y="2240"/>
                  </a:lnTo>
                  <a:lnTo>
                    <a:pt x="1106" y="2238"/>
                  </a:lnTo>
                  <a:lnTo>
                    <a:pt x="1106" y="2236"/>
                  </a:lnTo>
                  <a:lnTo>
                    <a:pt x="1106" y="2236"/>
                  </a:lnTo>
                  <a:lnTo>
                    <a:pt x="1106" y="2234"/>
                  </a:lnTo>
                  <a:lnTo>
                    <a:pt x="1106" y="2234"/>
                  </a:lnTo>
                  <a:lnTo>
                    <a:pt x="1106" y="2232"/>
                  </a:lnTo>
                  <a:lnTo>
                    <a:pt x="1106" y="2232"/>
                  </a:lnTo>
                  <a:lnTo>
                    <a:pt x="1106" y="2228"/>
                  </a:lnTo>
                  <a:lnTo>
                    <a:pt x="1106" y="2228"/>
                  </a:lnTo>
                  <a:lnTo>
                    <a:pt x="1108" y="2226"/>
                  </a:lnTo>
                  <a:lnTo>
                    <a:pt x="1108" y="2226"/>
                  </a:lnTo>
                  <a:lnTo>
                    <a:pt x="1108" y="2224"/>
                  </a:lnTo>
                  <a:lnTo>
                    <a:pt x="1108" y="2224"/>
                  </a:lnTo>
                  <a:lnTo>
                    <a:pt x="1110" y="2222"/>
                  </a:lnTo>
                  <a:lnTo>
                    <a:pt x="1110" y="2222"/>
                  </a:lnTo>
                  <a:lnTo>
                    <a:pt x="1110" y="2220"/>
                  </a:lnTo>
                  <a:lnTo>
                    <a:pt x="1110" y="2220"/>
                  </a:lnTo>
                  <a:lnTo>
                    <a:pt x="1112" y="2218"/>
                  </a:lnTo>
                  <a:lnTo>
                    <a:pt x="1112" y="2218"/>
                  </a:lnTo>
                  <a:lnTo>
                    <a:pt x="1112" y="2214"/>
                  </a:lnTo>
                  <a:lnTo>
                    <a:pt x="1114" y="2210"/>
                  </a:lnTo>
                  <a:lnTo>
                    <a:pt x="1114" y="2202"/>
                  </a:lnTo>
                  <a:lnTo>
                    <a:pt x="1114" y="2202"/>
                  </a:lnTo>
                  <a:lnTo>
                    <a:pt x="1114" y="2200"/>
                  </a:lnTo>
                  <a:lnTo>
                    <a:pt x="1114" y="2200"/>
                  </a:lnTo>
                  <a:lnTo>
                    <a:pt x="1116" y="2200"/>
                  </a:lnTo>
                  <a:lnTo>
                    <a:pt x="1116" y="2200"/>
                  </a:lnTo>
                  <a:lnTo>
                    <a:pt x="1118" y="2194"/>
                  </a:lnTo>
                  <a:lnTo>
                    <a:pt x="1118" y="2194"/>
                  </a:lnTo>
                  <a:lnTo>
                    <a:pt x="1118" y="2190"/>
                  </a:lnTo>
                  <a:lnTo>
                    <a:pt x="1118" y="2190"/>
                  </a:lnTo>
                  <a:lnTo>
                    <a:pt x="1118" y="2188"/>
                  </a:lnTo>
                  <a:lnTo>
                    <a:pt x="1118" y="2188"/>
                  </a:lnTo>
                  <a:lnTo>
                    <a:pt x="1116" y="2184"/>
                  </a:lnTo>
                  <a:lnTo>
                    <a:pt x="1116" y="2184"/>
                  </a:lnTo>
                  <a:lnTo>
                    <a:pt x="1116" y="2182"/>
                  </a:lnTo>
                  <a:lnTo>
                    <a:pt x="1116" y="2182"/>
                  </a:lnTo>
                  <a:lnTo>
                    <a:pt x="1118" y="2180"/>
                  </a:lnTo>
                  <a:lnTo>
                    <a:pt x="1118" y="2180"/>
                  </a:lnTo>
                  <a:lnTo>
                    <a:pt x="1118" y="2178"/>
                  </a:lnTo>
                  <a:lnTo>
                    <a:pt x="1118" y="2178"/>
                  </a:lnTo>
                  <a:lnTo>
                    <a:pt x="1120" y="2176"/>
                  </a:lnTo>
                  <a:lnTo>
                    <a:pt x="1120" y="2176"/>
                  </a:lnTo>
                  <a:lnTo>
                    <a:pt x="1120" y="2172"/>
                  </a:lnTo>
                  <a:lnTo>
                    <a:pt x="1120" y="2172"/>
                  </a:lnTo>
                  <a:lnTo>
                    <a:pt x="1120" y="2170"/>
                  </a:lnTo>
                  <a:lnTo>
                    <a:pt x="1120" y="2170"/>
                  </a:lnTo>
                  <a:lnTo>
                    <a:pt x="1120" y="2166"/>
                  </a:lnTo>
                  <a:lnTo>
                    <a:pt x="1120" y="2166"/>
                  </a:lnTo>
                  <a:lnTo>
                    <a:pt x="1122" y="2164"/>
                  </a:lnTo>
                  <a:lnTo>
                    <a:pt x="1122" y="2164"/>
                  </a:lnTo>
                  <a:lnTo>
                    <a:pt x="1122" y="2162"/>
                  </a:lnTo>
                  <a:lnTo>
                    <a:pt x="1122" y="2162"/>
                  </a:lnTo>
                  <a:lnTo>
                    <a:pt x="1122" y="2158"/>
                  </a:lnTo>
                  <a:lnTo>
                    <a:pt x="1122" y="2158"/>
                  </a:lnTo>
                  <a:lnTo>
                    <a:pt x="1124" y="2156"/>
                  </a:lnTo>
                  <a:lnTo>
                    <a:pt x="1124" y="2156"/>
                  </a:lnTo>
                  <a:lnTo>
                    <a:pt x="1124" y="2154"/>
                  </a:lnTo>
                  <a:lnTo>
                    <a:pt x="1124" y="2154"/>
                  </a:lnTo>
                  <a:lnTo>
                    <a:pt x="1126" y="2152"/>
                  </a:lnTo>
                  <a:lnTo>
                    <a:pt x="1126" y="2152"/>
                  </a:lnTo>
                  <a:lnTo>
                    <a:pt x="1126" y="2148"/>
                  </a:lnTo>
                  <a:lnTo>
                    <a:pt x="1126" y="2148"/>
                  </a:lnTo>
                  <a:lnTo>
                    <a:pt x="1126" y="2146"/>
                  </a:lnTo>
                  <a:lnTo>
                    <a:pt x="1126" y="2146"/>
                  </a:lnTo>
                  <a:lnTo>
                    <a:pt x="1126" y="2144"/>
                  </a:lnTo>
                  <a:lnTo>
                    <a:pt x="1126" y="2144"/>
                  </a:lnTo>
                  <a:lnTo>
                    <a:pt x="1126" y="2140"/>
                  </a:lnTo>
                  <a:lnTo>
                    <a:pt x="1126" y="2140"/>
                  </a:lnTo>
                  <a:lnTo>
                    <a:pt x="1128" y="2140"/>
                  </a:lnTo>
                  <a:lnTo>
                    <a:pt x="1128" y="2140"/>
                  </a:lnTo>
                  <a:lnTo>
                    <a:pt x="1130" y="2136"/>
                  </a:lnTo>
                  <a:lnTo>
                    <a:pt x="1130" y="2136"/>
                  </a:lnTo>
                  <a:lnTo>
                    <a:pt x="1130" y="2132"/>
                  </a:lnTo>
                  <a:lnTo>
                    <a:pt x="1130" y="2132"/>
                  </a:lnTo>
                  <a:lnTo>
                    <a:pt x="1130" y="2130"/>
                  </a:lnTo>
                  <a:lnTo>
                    <a:pt x="1130" y="2130"/>
                  </a:lnTo>
                  <a:lnTo>
                    <a:pt x="1130" y="2128"/>
                  </a:lnTo>
                  <a:lnTo>
                    <a:pt x="1130" y="2128"/>
                  </a:lnTo>
                  <a:lnTo>
                    <a:pt x="1132" y="2124"/>
                  </a:lnTo>
                  <a:lnTo>
                    <a:pt x="1132" y="2124"/>
                  </a:lnTo>
                  <a:lnTo>
                    <a:pt x="1132" y="2122"/>
                  </a:lnTo>
                  <a:lnTo>
                    <a:pt x="1132" y="2122"/>
                  </a:lnTo>
                  <a:lnTo>
                    <a:pt x="1132" y="2118"/>
                  </a:lnTo>
                  <a:lnTo>
                    <a:pt x="1132" y="2118"/>
                  </a:lnTo>
                  <a:lnTo>
                    <a:pt x="1132" y="2112"/>
                  </a:lnTo>
                  <a:lnTo>
                    <a:pt x="1132" y="2112"/>
                  </a:lnTo>
                  <a:lnTo>
                    <a:pt x="1130" y="2108"/>
                  </a:lnTo>
                  <a:lnTo>
                    <a:pt x="1130" y="2106"/>
                  </a:lnTo>
                  <a:lnTo>
                    <a:pt x="1130" y="2106"/>
                  </a:lnTo>
                  <a:lnTo>
                    <a:pt x="1130" y="2102"/>
                  </a:lnTo>
                  <a:lnTo>
                    <a:pt x="1130" y="2102"/>
                  </a:lnTo>
                  <a:lnTo>
                    <a:pt x="1132" y="2100"/>
                  </a:lnTo>
                  <a:lnTo>
                    <a:pt x="1132" y="2100"/>
                  </a:lnTo>
                  <a:lnTo>
                    <a:pt x="1134" y="2096"/>
                  </a:lnTo>
                  <a:lnTo>
                    <a:pt x="1134" y="2096"/>
                  </a:lnTo>
                  <a:lnTo>
                    <a:pt x="1134" y="2092"/>
                  </a:lnTo>
                  <a:lnTo>
                    <a:pt x="1134" y="2090"/>
                  </a:lnTo>
                  <a:lnTo>
                    <a:pt x="1134" y="2090"/>
                  </a:lnTo>
                  <a:lnTo>
                    <a:pt x="1136" y="2086"/>
                  </a:lnTo>
                  <a:lnTo>
                    <a:pt x="1136" y="2086"/>
                  </a:lnTo>
                  <a:lnTo>
                    <a:pt x="1136" y="2084"/>
                  </a:lnTo>
                  <a:lnTo>
                    <a:pt x="1136" y="2084"/>
                  </a:lnTo>
                  <a:lnTo>
                    <a:pt x="1136" y="2080"/>
                  </a:lnTo>
                  <a:lnTo>
                    <a:pt x="1136" y="2080"/>
                  </a:lnTo>
                  <a:lnTo>
                    <a:pt x="1136" y="2078"/>
                  </a:lnTo>
                  <a:lnTo>
                    <a:pt x="1136" y="2078"/>
                  </a:lnTo>
                  <a:lnTo>
                    <a:pt x="1138" y="2076"/>
                  </a:lnTo>
                  <a:lnTo>
                    <a:pt x="1138" y="2076"/>
                  </a:lnTo>
                  <a:lnTo>
                    <a:pt x="1140" y="2072"/>
                  </a:lnTo>
                  <a:lnTo>
                    <a:pt x="1140" y="2070"/>
                  </a:lnTo>
                  <a:lnTo>
                    <a:pt x="1140" y="2070"/>
                  </a:lnTo>
                  <a:lnTo>
                    <a:pt x="1140" y="2066"/>
                  </a:lnTo>
                  <a:lnTo>
                    <a:pt x="1140" y="2066"/>
                  </a:lnTo>
                  <a:lnTo>
                    <a:pt x="1140" y="2064"/>
                  </a:lnTo>
                  <a:lnTo>
                    <a:pt x="1140" y="2064"/>
                  </a:lnTo>
                  <a:lnTo>
                    <a:pt x="1140" y="2060"/>
                  </a:lnTo>
                  <a:lnTo>
                    <a:pt x="1140" y="2060"/>
                  </a:lnTo>
                  <a:lnTo>
                    <a:pt x="1140" y="2058"/>
                  </a:lnTo>
                  <a:lnTo>
                    <a:pt x="1140" y="2058"/>
                  </a:lnTo>
                  <a:lnTo>
                    <a:pt x="1140" y="2056"/>
                  </a:lnTo>
                  <a:lnTo>
                    <a:pt x="1140" y="2056"/>
                  </a:lnTo>
                  <a:lnTo>
                    <a:pt x="1140" y="2052"/>
                  </a:lnTo>
                  <a:lnTo>
                    <a:pt x="1140" y="2052"/>
                  </a:lnTo>
                  <a:lnTo>
                    <a:pt x="1140" y="2050"/>
                  </a:lnTo>
                  <a:lnTo>
                    <a:pt x="1140" y="2050"/>
                  </a:lnTo>
                  <a:lnTo>
                    <a:pt x="1142" y="2048"/>
                  </a:lnTo>
                  <a:lnTo>
                    <a:pt x="1142" y="2048"/>
                  </a:lnTo>
                  <a:lnTo>
                    <a:pt x="1144" y="2044"/>
                  </a:lnTo>
                  <a:lnTo>
                    <a:pt x="1144" y="2044"/>
                  </a:lnTo>
                  <a:lnTo>
                    <a:pt x="1144" y="2040"/>
                  </a:lnTo>
                  <a:lnTo>
                    <a:pt x="1144" y="2040"/>
                  </a:lnTo>
                  <a:lnTo>
                    <a:pt x="1144" y="2038"/>
                  </a:lnTo>
                  <a:lnTo>
                    <a:pt x="1144" y="2038"/>
                  </a:lnTo>
                  <a:lnTo>
                    <a:pt x="1144" y="2036"/>
                  </a:lnTo>
                  <a:lnTo>
                    <a:pt x="1144" y="2036"/>
                  </a:lnTo>
                  <a:lnTo>
                    <a:pt x="1144" y="2032"/>
                  </a:lnTo>
                  <a:lnTo>
                    <a:pt x="1144" y="2032"/>
                  </a:lnTo>
                  <a:lnTo>
                    <a:pt x="1146" y="2030"/>
                  </a:lnTo>
                  <a:lnTo>
                    <a:pt x="1146" y="2030"/>
                  </a:lnTo>
                  <a:lnTo>
                    <a:pt x="1146" y="2026"/>
                  </a:lnTo>
                  <a:lnTo>
                    <a:pt x="1146" y="2026"/>
                  </a:lnTo>
                  <a:lnTo>
                    <a:pt x="1146" y="2022"/>
                  </a:lnTo>
                  <a:lnTo>
                    <a:pt x="1146" y="2022"/>
                  </a:lnTo>
                  <a:lnTo>
                    <a:pt x="1146" y="2020"/>
                  </a:lnTo>
                  <a:lnTo>
                    <a:pt x="1146" y="2020"/>
                  </a:lnTo>
                  <a:lnTo>
                    <a:pt x="1146" y="2018"/>
                  </a:lnTo>
                  <a:lnTo>
                    <a:pt x="1146" y="2018"/>
                  </a:lnTo>
                  <a:lnTo>
                    <a:pt x="1148" y="2014"/>
                  </a:lnTo>
                  <a:lnTo>
                    <a:pt x="1148" y="2014"/>
                  </a:lnTo>
                  <a:lnTo>
                    <a:pt x="1148" y="2012"/>
                  </a:lnTo>
                  <a:lnTo>
                    <a:pt x="1148" y="2012"/>
                  </a:lnTo>
                  <a:lnTo>
                    <a:pt x="1150" y="2010"/>
                  </a:lnTo>
                  <a:lnTo>
                    <a:pt x="1150" y="2010"/>
                  </a:lnTo>
                  <a:lnTo>
                    <a:pt x="1150" y="2006"/>
                  </a:lnTo>
                  <a:lnTo>
                    <a:pt x="1150" y="2006"/>
                  </a:lnTo>
                  <a:lnTo>
                    <a:pt x="1152" y="2004"/>
                  </a:lnTo>
                  <a:lnTo>
                    <a:pt x="1152" y="2004"/>
                  </a:lnTo>
                  <a:lnTo>
                    <a:pt x="1152" y="2000"/>
                  </a:lnTo>
                  <a:lnTo>
                    <a:pt x="1152" y="2000"/>
                  </a:lnTo>
                  <a:lnTo>
                    <a:pt x="1154" y="1998"/>
                  </a:lnTo>
                  <a:lnTo>
                    <a:pt x="1154" y="1998"/>
                  </a:lnTo>
                  <a:lnTo>
                    <a:pt x="1154" y="1996"/>
                  </a:lnTo>
                  <a:lnTo>
                    <a:pt x="1154" y="1996"/>
                  </a:lnTo>
                  <a:lnTo>
                    <a:pt x="1156" y="1992"/>
                  </a:lnTo>
                  <a:lnTo>
                    <a:pt x="1156" y="1990"/>
                  </a:lnTo>
                  <a:lnTo>
                    <a:pt x="1156" y="1990"/>
                  </a:lnTo>
                  <a:lnTo>
                    <a:pt x="1158" y="1986"/>
                  </a:lnTo>
                  <a:lnTo>
                    <a:pt x="1158" y="1986"/>
                  </a:lnTo>
                  <a:lnTo>
                    <a:pt x="1158" y="1982"/>
                  </a:lnTo>
                  <a:lnTo>
                    <a:pt x="1158" y="1982"/>
                  </a:lnTo>
                  <a:lnTo>
                    <a:pt x="1158" y="1980"/>
                  </a:lnTo>
                  <a:lnTo>
                    <a:pt x="1158" y="1980"/>
                  </a:lnTo>
                  <a:lnTo>
                    <a:pt x="1160" y="1976"/>
                  </a:lnTo>
                  <a:lnTo>
                    <a:pt x="1160" y="1976"/>
                  </a:lnTo>
                  <a:lnTo>
                    <a:pt x="1162" y="1970"/>
                  </a:lnTo>
                  <a:lnTo>
                    <a:pt x="1162" y="1970"/>
                  </a:lnTo>
                  <a:lnTo>
                    <a:pt x="1162" y="1970"/>
                  </a:lnTo>
                  <a:lnTo>
                    <a:pt x="1162" y="1968"/>
                  </a:lnTo>
                  <a:lnTo>
                    <a:pt x="1162" y="1968"/>
                  </a:lnTo>
                  <a:lnTo>
                    <a:pt x="1164" y="1964"/>
                  </a:lnTo>
                  <a:lnTo>
                    <a:pt x="1164" y="1964"/>
                  </a:lnTo>
                  <a:lnTo>
                    <a:pt x="1164" y="1960"/>
                  </a:lnTo>
                  <a:lnTo>
                    <a:pt x="1164" y="1960"/>
                  </a:lnTo>
                  <a:lnTo>
                    <a:pt x="1162" y="1958"/>
                  </a:lnTo>
                  <a:lnTo>
                    <a:pt x="1162" y="1958"/>
                  </a:lnTo>
                  <a:lnTo>
                    <a:pt x="1164" y="1956"/>
                  </a:lnTo>
                  <a:lnTo>
                    <a:pt x="1164" y="1956"/>
                  </a:lnTo>
                  <a:lnTo>
                    <a:pt x="1164" y="1952"/>
                  </a:lnTo>
                  <a:lnTo>
                    <a:pt x="1164" y="1952"/>
                  </a:lnTo>
                  <a:lnTo>
                    <a:pt x="1162" y="1948"/>
                  </a:lnTo>
                  <a:lnTo>
                    <a:pt x="1162" y="1948"/>
                  </a:lnTo>
                  <a:lnTo>
                    <a:pt x="1162" y="1946"/>
                  </a:lnTo>
                  <a:lnTo>
                    <a:pt x="1162" y="1944"/>
                  </a:lnTo>
                  <a:lnTo>
                    <a:pt x="1162" y="1944"/>
                  </a:lnTo>
                  <a:lnTo>
                    <a:pt x="1162" y="1942"/>
                  </a:lnTo>
                  <a:lnTo>
                    <a:pt x="1162" y="1942"/>
                  </a:lnTo>
                  <a:lnTo>
                    <a:pt x="1162" y="1940"/>
                  </a:lnTo>
                  <a:lnTo>
                    <a:pt x="1162" y="1940"/>
                  </a:lnTo>
                  <a:lnTo>
                    <a:pt x="1166" y="1938"/>
                  </a:lnTo>
                  <a:lnTo>
                    <a:pt x="1166" y="1938"/>
                  </a:lnTo>
                  <a:lnTo>
                    <a:pt x="1166" y="1934"/>
                  </a:lnTo>
                  <a:lnTo>
                    <a:pt x="1166" y="1934"/>
                  </a:lnTo>
                  <a:lnTo>
                    <a:pt x="1166" y="1932"/>
                  </a:lnTo>
                  <a:lnTo>
                    <a:pt x="1166" y="1932"/>
                  </a:lnTo>
                  <a:lnTo>
                    <a:pt x="1168" y="1932"/>
                  </a:lnTo>
                  <a:lnTo>
                    <a:pt x="1168" y="1932"/>
                  </a:lnTo>
                  <a:lnTo>
                    <a:pt x="1170" y="1928"/>
                  </a:lnTo>
                  <a:lnTo>
                    <a:pt x="1170" y="1928"/>
                  </a:lnTo>
                  <a:lnTo>
                    <a:pt x="1172" y="1924"/>
                  </a:lnTo>
                  <a:lnTo>
                    <a:pt x="1172" y="1924"/>
                  </a:lnTo>
                  <a:lnTo>
                    <a:pt x="1172" y="1922"/>
                  </a:lnTo>
                  <a:lnTo>
                    <a:pt x="1172" y="1922"/>
                  </a:lnTo>
                  <a:lnTo>
                    <a:pt x="1172" y="1920"/>
                  </a:lnTo>
                  <a:lnTo>
                    <a:pt x="1172" y="1920"/>
                  </a:lnTo>
                  <a:lnTo>
                    <a:pt x="1174" y="1916"/>
                  </a:lnTo>
                  <a:lnTo>
                    <a:pt x="1174" y="1916"/>
                  </a:lnTo>
                  <a:lnTo>
                    <a:pt x="1174" y="1912"/>
                  </a:lnTo>
                  <a:lnTo>
                    <a:pt x="1174" y="1910"/>
                  </a:lnTo>
                  <a:lnTo>
                    <a:pt x="1174" y="1910"/>
                  </a:lnTo>
                  <a:lnTo>
                    <a:pt x="1174" y="1908"/>
                  </a:lnTo>
                  <a:lnTo>
                    <a:pt x="1174" y="1908"/>
                  </a:lnTo>
                  <a:lnTo>
                    <a:pt x="1174" y="1904"/>
                  </a:lnTo>
                  <a:lnTo>
                    <a:pt x="1174" y="1904"/>
                  </a:lnTo>
                  <a:lnTo>
                    <a:pt x="1174" y="1902"/>
                  </a:lnTo>
                  <a:lnTo>
                    <a:pt x="1174" y="1902"/>
                  </a:lnTo>
                  <a:lnTo>
                    <a:pt x="1174" y="1900"/>
                  </a:lnTo>
                  <a:lnTo>
                    <a:pt x="1174" y="1900"/>
                  </a:lnTo>
                  <a:lnTo>
                    <a:pt x="1174" y="1896"/>
                  </a:lnTo>
                  <a:lnTo>
                    <a:pt x="1174" y="1896"/>
                  </a:lnTo>
                  <a:lnTo>
                    <a:pt x="1174" y="1894"/>
                  </a:lnTo>
                  <a:lnTo>
                    <a:pt x="1174" y="1894"/>
                  </a:lnTo>
                  <a:lnTo>
                    <a:pt x="1174" y="1892"/>
                  </a:lnTo>
                  <a:lnTo>
                    <a:pt x="1174" y="1892"/>
                  </a:lnTo>
                  <a:lnTo>
                    <a:pt x="1176" y="1888"/>
                  </a:lnTo>
                  <a:lnTo>
                    <a:pt x="1176" y="1888"/>
                  </a:lnTo>
                  <a:lnTo>
                    <a:pt x="1174" y="1884"/>
                  </a:lnTo>
                  <a:lnTo>
                    <a:pt x="1174" y="1884"/>
                  </a:lnTo>
                  <a:lnTo>
                    <a:pt x="1174" y="1882"/>
                  </a:lnTo>
                  <a:lnTo>
                    <a:pt x="1174" y="1880"/>
                  </a:lnTo>
                  <a:lnTo>
                    <a:pt x="1174" y="1880"/>
                  </a:lnTo>
                  <a:lnTo>
                    <a:pt x="1174" y="1878"/>
                  </a:lnTo>
                  <a:lnTo>
                    <a:pt x="1174" y="1878"/>
                  </a:lnTo>
                  <a:lnTo>
                    <a:pt x="1176" y="1874"/>
                  </a:lnTo>
                  <a:lnTo>
                    <a:pt x="1176" y="1874"/>
                  </a:lnTo>
                  <a:lnTo>
                    <a:pt x="1176" y="1872"/>
                  </a:lnTo>
                  <a:lnTo>
                    <a:pt x="1176" y="1872"/>
                  </a:lnTo>
                  <a:lnTo>
                    <a:pt x="1176" y="1870"/>
                  </a:lnTo>
                  <a:lnTo>
                    <a:pt x="1176" y="1870"/>
                  </a:lnTo>
                  <a:lnTo>
                    <a:pt x="1178" y="1868"/>
                  </a:lnTo>
                  <a:lnTo>
                    <a:pt x="1178" y="1868"/>
                  </a:lnTo>
                  <a:lnTo>
                    <a:pt x="1180" y="1866"/>
                  </a:lnTo>
                  <a:lnTo>
                    <a:pt x="1180" y="1866"/>
                  </a:lnTo>
                  <a:lnTo>
                    <a:pt x="1182" y="1862"/>
                  </a:lnTo>
                  <a:lnTo>
                    <a:pt x="1182" y="1862"/>
                  </a:lnTo>
                  <a:lnTo>
                    <a:pt x="1184" y="1858"/>
                  </a:lnTo>
                  <a:lnTo>
                    <a:pt x="1184" y="1858"/>
                  </a:lnTo>
                  <a:lnTo>
                    <a:pt x="1184" y="1856"/>
                  </a:lnTo>
                  <a:lnTo>
                    <a:pt x="1184" y="1856"/>
                  </a:lnTo>
                  <a:lnTo>
                    <a:pt x="1184" y="1854"/>
                  </a:lnTo>
                  <a:lnTo>
                    <a:pt x="1184" y="1854"/>
                  </a:lnTo>
                  <a:lnTo>
                    <a:pt x="1186" y="1850"/>
                  </a:lnTo>
                  <a:lnTo>
                    <a:pt x="1186" y="1850"/>
                  </a:lnTo>
                  <a:lnTo>
                    <a:pt x="1186" y="1844"/>
                  </a:lnTo>
                  <a:lnTo>
                    <a:pt x="1186" y="1844"/>
                  </a:lnTo>
                  <a:lnTo>
                    <a:pt x="1186" y="1842"/>
                  </a:lnTo>
                  <a:lnTo>
                    <a:pt x="1186" y="1842"/>
                  </a:lnTo>
                  <a:lnTo>
                    <a:pt x="1186" y="1842"/>
                  </a:lnTo>
                  <a:lnTo>
                    <a:pt x="1186" y="1842"/>
                  </a:lnTo>
                  <a:lnTo>
                    <a:pt x="1184" y="1836"/>
                  </a:lnTo>
                  <a:lnTo>
                    <a:pt x="1184" y="1836"/>
                  </a:lnTo>
                  <a:lnTo>
                    <a:pt x="1184" y="1834"/>
                  </a:lnTo>
                  <a:lnTo>
                    <a:pt x="1186" y="1832"/>
                  </a:lnTo>
                  <a:lnTo>
                    <a:pt x="1186" y="1832"/>
                  </a:lnTo>
                  <a:lnTo>
                    <a:pt x="1186" y="1828"/>
                  </a:lnTo>
                  <a:lnTo>
                    <a:pt x="1186" y="1828"/>
                  </a:lnTo>
                  <a:lnTo>
                    <a:pt x="1186" y="1826"/>
                  </a:lnTo>
                  <a:lnTo>
                    <a:pt x="1186" y="1826"/>
                  </a:lnTo>
                  <a:lnTo>
                    <a:pt x="1186" y="1824"/>
                  </a:lnTo>
                  <a:lnTo>
                    <a:pt x="1186" y="1824"/>
                  </a:lnTo>
                  <a:lnTo>
                    <a:pt x="1188" y="1820"/>
                  </a:lnTo>
                  <a:lnTo>
                    <a:pt x="1188" y="1820"/>
                  </a:lnTo>
                  <a:lnTo>
                    <a:pt x="1190" y="1818"/>
                  </a:lnTo>
                  <a:lnTo>
                    <a:pt x="1190" y="1818"/>
                  </a:lnTo>
                  <a:lnTo>
                    <a:pt x="1190" y="1814"/>
                  </a:lnTo>
                  <a:lnTo>
                    <a:pt x="1190" y="1814"/>
                  </a:lnTo>
                  <a:lnTo>
                    <a:pt x="1192" y="1812"/>
                  </a:lnTo>
                  <a:lnTo>
                    <a:pt x="1192" y="1810"/>
                  </a:lnTo>
                  <a:lnTo>
                    <a:pt x="1192" y="1810"/>
                  </a:lnTo>
                  <a:lnTo>
                    <a:pt x="1194" y="1802"/>
                  </a:lnTo>
                  <a:lnTo>
                    <a:pt x="1194" y="1802"/>
                  </a:lnTo>
                  <a:lnTo>
                    <a:pt x="1194" y="1798"/>
                  </a:lnTo>
                  <a:lnTo>
                    <a:pt x="1194" y="1798"/>
                  </a:lnTo>
                  <a:lnTo>
                    <a:pt x="1196" y="1796"/>
                  </a:lnTo>
                  <a:lnTo>
                    <a:pt x="1196" y="1796"/>
                  </a:lnTo>
                  <a:lnTo>
                    <a:pt x="1196" y="1792"/>
                  </a:lnTo>
                  <a:lnTo>
                    <a:pt x="1198" y="1790"/>
                  </a:lnTo>
                  <a:lnTo>
                    <a:pt x="1198" y="1790"/>
                  </a:lnTo>
                  <a:lnTo>
                    <a:pt x="1198" y="1786"/>
                  </a:lnTo>
                  <a:lnTo>
                    <a:pt x="1198" y="1786"/>
                  </a:lnTo>
                  <a:lnTo>
                    <a:pt x="1198" y="1784"/>
                  </a:lnTo>
                  <a:lnTo>
                    <a:pt x="1198" y="1784"/>
                  </a:lnTo>
                  <a:lnTo>
                    <a:pt x="1200" y="1780"/>
                  </a:lnTo>
                  <a:lnTo>
                    <a:pt x="1200" y="1780"/>
                  </a:lnTo>
                  <a:lnTo>
                    <a:pt x="1200" y="1776"/>
                  </a:lnTo>
                  <a:lnTo>
                    <a:pt x="1200" y="1774"/>
                  </a:lnTo>
                  <a:lnTo>
                    <a:pt x="1200" y="1774"/>
                  </a:lnTo>
                  <a:lnTo>
                    <a:pt x="1200" y="1772"/>
                  </a:lnTo>
                  <a:lnTo>
                    <a:pt x="1200" y="1772"/>
                  </a:lnTo>
                  <a:lnTo>
                    <a:pt x="1200" y="1768"/>
                  </a:lnTo>
                  <a:lnTo>
                    <a:pt x="1200" y="1768"/>
                  </a:lnTo>
                  <a:lnTo>
                    <a:pt x="1202" y="1766"/>
                  </a:lnTo>
                  <a:lnTo>
                    <a:pt x="1202" y="1766"/>
                  </a:lnTo>
                  <a:lnTo>
                    <a:pt x="1202" y="1764"/>
                  </a:lnTo>
                  <a:lnTo>
                    <a:pt x="1202" y="1764"/>
                  </a:lnTo>
                  <a:lnTo>
                    <a:pt x="1202" y="1762"/>
                  </a:lnTo>
                  <a:lnTo>
                    <a:pt x="1202" y="1762"/>
                  </a:lnTo>
                  <a:lnTo>
                    <a:pt x="1204" y="1758"/>
                  </a:lnTo>
                  <a:lnTo>
                    <a:pt x="1204" y="1758"/>
                  </a:lnTo>
                  <a:lnTo>
                    <a:pt x="1202" y="1752"/>
                  </a:lnTo>
                  <a:lnTo>
                    <a:pt x="1202" y="1752"/>
                  </a:lnTo>
                  <a:lnTo>
                    <a:pt x="1202" y="1752"/>
                  </a:lnTo>
                  <a:lnTo>
                    <a:pt x="1202" y="1748"/>
                  </a:lnTo>
                  <a:lnTo>
                    <a:pt x="1202" y="1748"/>
                  </a:lnTo>
                  <a:lnTo>
                    <a:pt x="1202" y="1748"/>
                  </a:lnTo>
                  <a:lnTo>
                    <a:pt x="1204" y="1744"/>
                  </a:lnTo>
                  <a:lnTo>
                    <a:pt x="1204" y="1744"/>
                  </a:lnTo>
                  <a:lnTo>
                    <a:pt x="1204" y="1742"/>
                  </a:lnTo>
                  <a:lnTo>
                    <a:pt x="1204" y="1742"/>
                  </a:lnTo>
                  <a:lnTo>
                    <a:pt x="1206" y="1736"/>
                  </a:lnTo>
                  <a:lnTo>
                    <a:pt x="1206" y="1736"/>
                  </a:lnTo>
                  <a:lnTo>
                    <a:pt x="1208" y="1736"/>
                  </a:lnTo>
                  <a:lnTo>
                    <a:pt x="1208" y="1736"/>
                  </a:lnTo>
                  <a:lnTo>
                    <a:pt x="1210" y="1734"/>
                  </a:lnTo>
                  <a:lnTo>
                    <a:pt x="1210" y="1734"/>
                  </a:lnTo>
                  <a:lnTo>
                    <a:pt x="1212" y="1728"/>
                  </a:lnTo>
                  <a:lnTo>
                    <a:pt x="1212" y="1726"/>
                  </a:lnTo>
                  <a:lnTo>
                    <a:pt x="1212" y="1726"/>
                  </a:lnTo>
                  <a:lnTo>
                    <a:pt x="1210" y="1720"/>
                  </a:lnTo>
                  <a:lnTo>
                    <a:pt x="1210" y="1720"/>
                  </a:lnTo>
                  <a:lnTo>
                    <a:pt x="1210" y="1718"/>
                  </a:lnTo>
                  <a:lnTo>
                    <a:pt x="1210" y="1718"/>
                  </a:lnTo>
                  <a:lnTo>
                    <a:pt x="1210" y="1716"/>
                  </a:lnTo>
                  <a:lnTo>
                    <a:pt x="1210" y="1716"/>
                  </a:lnTo>
                  <a:lnTo>
                    <a:pt x="1212" y="1712"/>
                  </a:lnTo>
                  <a:lnTo>
                    <a:pt x="1210" y="1710"/>
                  </a:lnTo>
                  <a:lnTo>
                    <a:pt x="1210" y="1710"/>
                  </a:lnTo>
                  <a:lnTo>
                    <a:pt x="1210" y="1708"/>
                  </a:lnTo>
                  <a:lnTo>
                    <a:pt x="1210" y="1708"/>
                  </a:lnTo>
                  <a:lnTo>
                    <a:pt x="1212" y="1704"/>
                  </a:lnTo>
                  <a:lnTo>
                    <a:pt x="1212" y="1704"/>
                  </a:lnTo>
                  <a:lnTo>
                    <a:pt x="1212" y="1700"/>
                  </a:lnTo>
                  <a:lnTo>
                    <a:pt x="1212" y="1700"/>
                  </a:lnTo>
                  <a:lnTo>
                    <a:pt x="1214" y="1694"/>
                  </a:lnTo>
                  <a:lnTo>
                    <a:pt x="1214" y="1694"/>
                  </a:lnTo>
                  <a:lnTo>
                    <a:pt x="1214" y="1690"/>
                  </a:lnTo>
                  <a:lnTo>
                    <a:pt x="1214" y="1690"/>
                  </a:lnTo>
                  <a:lnTo>
                    <a:pt x="1214" y="1688"/>
                  </a:lnTo>
                  <a:lnTo>
                    <a:pt x="1214" y="1688"/>
                  </a:lnTo>
                  <a:lnTo>
                    <a:pt x="1216" y="1684"/>
                  </a:lnTo>
                  <a:lnTo>
                    <a:pt x="1216" y="1684"/>
                  </a:lnTo>
                  <a:lnTo>
                    <a:pt x="1216" y="1680"/>
                  </a:lnTo>
                  <a:lnTo>
                    <a:pt x="1216" y="1680"/>
                  </a:lnTo>
                  <a:lnTo>
                    <a:pt x="1216" y="1678"/>
                  </a:lnTo>
                  <a:lnTo>
                    <a:pt x="1216" y="1676"/>
                  </a:lnTo>
                  <a:lnTo>
                    <a:pt x="1216" y="1676"/>
                  </a:lnTo>
                  <a:lnTo>
                    <a:pt x="1218" y="1674"/>
                  </a:lnTo>
                  <a:lnTo>
                    <a:pt x="1218" y="1674"/>
                  </a:lnTo>
                  <a:lnTo>
                    <a:pt x="1218" y="1672"/>
                  </a:lnTo>
                  <a:lnTo>
                    <a:pt x="1218" y="1672"/>
                  </a:lnTo>
                  <a:lnTo>
                    <a:pt x="1220" y="1670"/>
                  </a:lnTo>
                  <a:lnTo>
                    <a:pt x="1220" y="1670"/>
                  </a:lnTo>
                  <a:lnTo>
                    <a:pt x="1220" y="1666"/>
                  </a:lnTo>
                  <a:lnTo>
                    <a:pt x="1220" y="1666"/>
                  </a:lnTo>
                  <a:lnTo>
                    <a:pt x="1222" y="1664"/>
                  </a:lnTo>
                  <a:lnTo>
                    <a:pt x="1222" y="1664"/>
                  </a:lnTo>
                  <a:lnTo>
                    <a:pt x="1222" y="1662"/>
                  </a:lnTo>
                  <a:lnTo>
                    <a:pt x="1222" y="1662"/>
                  </a:lnTo>
                  <a:lnTo>
                    <a:pt x="1224" y="1658"/>
                  </a:lnTo>
                  <a:lnTo>
                    <a:pt x="1224" y="1658"/>
                  </a:lnTo>
                  <a:lnTo>
                    <a:pt x="1226" y="1656"/>
                  </a:lnTo>
                  <a:lnTo>
                    <a:pt x="1226" y="1654"/>
                  </a:lnTo>
                  <a:lnTo>
                    <a:pt x="1226" y="1654"/>
                  </a:lnTo>
                  <a:lnTo>
                    <a:pt x="1226" y="1652"/>
                  </a:lnTo>
                  <a:lnTo>
                    <a:pt x="1226" y="1652"/>
                  </a:lnTo>
                  <a:lnTo>
                    <a:pt x="1228" y="1648"/>
                  </a:lnTo>
                  <a:lnTo>
                    <a:pt x="1228" y="1648"/>
                  </a:lnTo>
                  <a:lnTo>
                    <a:pt x="1228" y="1644"/>
                  </a:lnTo>
                  <a:lnTo>
                    <a:pt x="1228" y="1644"/>
                  </a:lnTo>
                  <a:lnTo>
                    <a:pt x="1228" y="1642"/>
                  </a:lnTo>
                  <a:lnTo>
                    <a:pt x="1228" y="1642"/>
                  </a:lnTo>
                  <a:lnTo>
                    <a:pt x="1230" y="1640"/>
                  </a:lnTo>
                  <a:lnTo>
                    <a:pt x="1230" y="1640"/>
                  </a:lnTo>
                  <a:lnTo>
                    <a:pt x="1230" y="1636"/>
                  </a:lnTo>
                  <a:lnTo>
                    <a:pt x="1230" y="1636"/>
                  </a:lnTo>
                  <a:lnTo>
                    <a:pt x="1230" y="1632"/>
                  </a:lnTo>
                  <a:lnTo>
                    <a:pt x="1230" y="1632"/>
                  </a:lnTo>
                  <a:lnTo>
                    <a:pt x="1230" y="1630"/>
                  </a:lnTo>
                  <a:lnTo>
                    <a:pt x="1230" y="1630"/>
                  </a:lnTo>
                  <a:lnTo>
                    <a:pt x="1230" y="1628"/>
                  </a:lnTo>
                  <a:lnTo>
                    <a:pt x="1230" y="1628"/>
                  </a:lnTo>
                  <a:lnTo>
                    <a:pt x="1230" y="1624"/>
                  </a:lnTo>
                  <a:lnTo>
                    <a:pt x="1230" y="1624"/>
                  </a:lnTo>
                  <a:lnTo>
                    <a:pt x="1230" y="1620"/>
                  </a:lnTo>
                  <a:lnTo>
                    <a:pt x="1230" y="1618"/>
                  </a:lnTo>
                  <a:lnTo>
                    <a:pt x="1230" y="1618"/>
                  </a:lnTo>
                  <a:lnTo>
                    <a:pt x="1230" y="1616"/>
                  </a:lnTo>
                  <a:lnTo>
                    <a:pt x="1230" y="1616"/>
                  </a:lnTo>
                  <a:lnTo>
                    <a:pt x="1230" y="1612"/>
                  </a:lnTo>
                  <a:lnTo>
                    <a:pt x="1230" y="1612"/>
                  </a:lnTo>
                  <a:lnTo>
                    <a:pt x="1232" y="1610"/>
                  </a:lnTo>
                  <a:lnTo>
                    <a:pt x="1232" y="1610"/>
                  </a:lnTo>
                  <a:lnTo>
                    <a:pt x="1232" y="1606"/>
                  </a:lnTo>
                  <a:lnTo>
                    <a:pt x="1232" y="1606"/>
                  </a:lnTo>
                  <a:lnTo>
                    <a:pt x="1232" y="1604"/>
                  </a:lnTo>
                  <a:lnTo>
                    <a:pt x="1232" y="1604"/>
                  </a:lnTo>
                  <a:lnTo>
                    <a:pt x="1232" y="1602"/>
                  </a:lnTo>
                  <a:lnTo>
                    <a:pt x="1232" y="1602"/>
                  </a:lnTo>
                  <a:lnTo>
                    <a:pt x="1234" y="1600"/>
                  </a:lnTo>
                  <a:lnTo>
                    <a:pt x="1234" y="1600"/>
                  </a:lnTo>
                  <a:lnTo>
                    <a:pt x="1236" y="1596"/>
                  </a:lnTo>
                  <a:lnTo>
                    <a:pt x="1236" y="1596"/>
                  </a:lnTo>
                  <a:lnTo>
                    <a:pt x="1238" y="1594"/>
                  </a:lnTo>
                  <a:lnTo>
                    <a:pt x="1238" y="1590"/>
                  </a:lnTo>
                  <a:lnTo>
                    <a:pt x="1238" y="1588"/>
                  </a:lnTo>
                  <a:lnTo>
                    <a:pt x="1238" y="1588"/>
                  </a:lnTo>
                  <a:lnTo>
                    <a:pt x="1238" y="1584"/>
                  </a:lnTo>
                  <a:lnTo>
                    <a:pt x="1238" y="1584"/>
                  </a:lnTo>
                  <a:lnTo>
                    <a:pt x="1236" y="1580"/>
                  </a:lnTo>
                  <a:lnTo>
                    <a:pt x="1236" y="1580"/>
                  </a:lnTo>
                  <a:lnTo>
                    <a:pt x="1236" y="1578"/>
                  </a:lnTo>
                  <a:lnTo>
                    <a:pt x="1236" y="1578"/>
                  </a:lnTo>
                  <a:lnTo>
                    <a:pt x="1236" y="1576"/>
                  </a:lnTo>
                  <a:lnTo>
                    <a:pt x="1236" y="1576"/>
                  </a:lnTo>
                  <a:lnTo>
                    <a:pt x="1236" y="1574"/>
                  </a:lnTo>
                  <a:lnTo>
                    <a:pt x="1236" y="1574"/>
                  </a:lnTo>
                  <a:lnTo>
                    <a:pt x="1236" y="1572"/>
                  </a:lnTo>
                  <a:lnTo>
                    <a:pt x="1236" y="1572"/>
                  </a:lnTo>
                  <a:lnTo>
                    <a:pt x="1236" y="1570"/>
                  </a:lnTo>
                  <a:lnTo>
                    <a:pt x="1236" y="1570"/>
                  </a:lnTo>
                  <a:lnTo>
                    <a:pt x="1238" y="1568"/>
                  </a:lnTo>
                  <a:lnTo>
                    <a:pt x="1238" y="1568"/>
                  </a:lnTo>
                  <a:lnTo>
                    <a:pt x="1240" y="1566"/>
                  </a:lnTo>
                  <a:lnTo>
                    <a:pt x="1240" y="1566"/>
                  </a:lnTo>
                  <a:lnTo>
                    <a:pt x="1242" y="1562"/>
                  </a:lnTo>
                  <a:lnTo>
                    <a:pt x="1242" y="1562"/>
                  </a:lnTo>
                  <a:lnTo>
                    <a:pt x="1242" y="1560"/>
                  </a:lnTo>
                  <a:lnTo>
                    <a:pt x="1242" y="1560"/>
                  </a:lnTo>
                  <a:lnTo>
                    <a:pt x="1244" y="1556"/>
                  </a:lnTo>
                  <a:lnTo>
                    <a:pt x="1244" y="1556"/>
                  </a:lnTo>
                  <a:lnTo>
                    <a:pt x="1244" y="1554"/>
                  </a:lnTo>
                  <a:lnTo>
                    <a:pt x="1244" y="1554"/>
                  </a:lnTo>
                  <a:lnTo>
                    <a:pt x="1244" y="1552"/>
                  </a:lnTo>
                  <a:lnTo>
                    <a:pt x="1244" y="1552"/>
                  </a:lnTo>
                  <a:lnTo>
                    <a:pt x="1246" y="1548"/>
                  </a:lnTo>
                  <a:lnTo>
                    <a:pt x="1246" y="1548"/>
                  </a:lnTo>
                  <a:lnTo>
                    <a:pt x="1246" y="1544"/>
                  </a:lnTo>
                  <a:lnTo>
                    <a:pt x="1246" y="1542"/>
                  </a:lnTo>
                  <a:lnTo>
                    <a:pt x="1246" y="1542"/>
                  </a:lnTo>
                  <a:lnTo>
                    <a:pt x="1246" y="1540"/>
                  </a:lnTo>
                  <a:lnTo>
                    <a:pt x="1246" y="1540"/>
                  </a:lnTo>
                  <a:lnTo>
                    <a:pt x="1248" y="1536"/>
                  </a:lnTo>
                  <a:lnTo>
                    <a:pt x="1248" y="1536"/>
                  </a:lnTo>
                  <a:lnTo>
                    <a:pt x="1246" y="1532"/>
                  </a:lnTo>
                  <a:lnTo>
                    <a:pt x="1246" y="1532"/>
                  </a:lnTo>
                  <a:lnTo>
                    <a:pt x="1246" y="1530"/>
                  </a:lnTo>
                  <a:lnTo>
                    <a:pt x="1246" y="1528"/>
                  </a:lnTo>
                  <a:lnTo>
                    <a:pt x="1246" y="1528"/>
                  </a:lnTo>
                  <a:lnTo>
                    <a:pt x="1246" y="1524"/>
                  </a:lnTo>
                  <a:lnTo>
                    <a:pt x="1246" y="1524"/>
                  </a:lnTo>
                  <a:lnTo>
                    <a:pt x="1246" y="1524"/>
                  </a:lnTo>
                  <a:lnTo>
                    <a:pt x="1246" y="1524"/>
                  </a:lnTo>
                  <a:lnTo>
                    <a:pt x="1248" y="1520"/>
                  </a:lnTo>
                  <a:lnTo>
                    <a:pt x="1248" y="1520"/>
                  </a:lnTo>
                  <a:lnTo>
                    <a:pt x="1248" y="1516"/>
                  </a:lnTo>
                  <a:lnTo>
                    <a:pt x="1248" y="1516"/>
                  </a:lnTo>
                  <a:lnTo>
                    <a:pt x="1248" y="1514"/>
                  </a:lnTo>
                  <a:lnTo>
                    <a:pt x="1248" y="1514"/>
                  </a:lnTo>
                  <a:lnTo>
                    <a:pt x="1250" y="1512"/>
                  </a:lnTo>
                  <a:lnTo>
                    <a:pt x="1250" y="1512"/>
                  </a:lnTo>
                  <a:lnTo>
                    <a:pt x="1252" y="1510"/>
                  </a:lnTo>
                  <a:lnTo>
                    <a:pt x="1252" y="1510"/>
                  </a:lnTo>
                  <a:lnTo>
                    <a:pt x="1252" y="1506"/>
                  </a:lnTo>
                  <a:lnTo>
                    <a:pt x="1252" y="1504"/>
                  </a:lnTo>
                  <a:lnTo>
                    <a:pt x="1252" y="1504"/>
                  </a:lnTo>
                  <a:lnTo>
                    <a:pt x="1254" y="1502"/>
                  </a:lnTo>
                  <a:lnTo>
                    <a:pt x="1254" y="1502"/>
                  </a:lnTo>
                  <a:lnTo>
                    <a:pt x="1254" y="1498"/>
                  </a:lnTo>
                  <a:lnTo>
                    <a:pt x="1254" y="1498"/>
                  </a:lnTo>
                  <a:lnTo>
                    <a:pt x="1256" y="1494"/>
                  </a:lnTo>
                  <a:lnTo>
                    <a:pt x="1256" y="1492"/>
                  </a:lnTo>
                  <a:lnTo>
                    <a:pt x="1256" y="1492"/>
                  </a:lnTo>
                  <a:lnTo>
                    <a:pt x="1256" y="1486"/>
                  </a:lnTo>
                  <a:lnTo>
                    <a:pt x="1256" y="1486"/>
                  </a:lnTo>
                  <a:lnTo>
                    <a:pt x="1256" y="1486"/>
                  </a:lnTo>
                  <a:lnTo>
                    <a:pt x="1256" y="1486"/>
                  </a:lnTo>
                  <a:lnTo>
                    <a:pt x="1258" y="1482"/>
                  </a:lnTo>
                  <a:lnTo>
                    <a:pt x="1258" y="1482"/>
                  </a:lnTo>
                  <a:lnTo>
                    <a:pt x="1256" y="1480"/>
                  </a:lnTo>
                  <a:lnTo>
                    <a:pt x="1256" y="1480"/>
                  </a:lnTo>
                  <a:lnTo>
                    <a:pt x="1256" y="1476"/>
                  </a:lnTo>
                  <a:lnTo>
                    <a:pt x="1256" y="1476"/>
                  </a:lnTo>
                  <a:lnTo>
                    <a:pt x="1258" y="1474"/>
                  </a:lnTo>
                  <a:lnTo>
                    <a:pt x="1258" y="1474"/>
                  </a:lnTo>
                  <a:lnTo>
                    <a:pt x="1258" y="1472"/>
                  </a:lnTo>
                  <a:lnTo>
                    <a:pt x="1258" y="1472"/>
                  </a:lnTo>
                  <a:lnTo>
                    <a:pt x="1258" y="1468"/>
                  </a:lnTo>
                  <a:lnTo>
                    <a:pt x="1258" y="1468"/>
                  </a:lnTo>
                  <a:lnTo>
                    <a:pt x="1258" y="1466"/>
                  </a:lnTo>
                  <a:lnTo>
                    <a:pt x="1258" y="1466"/>
                  </a:lnTo>
                  <a:lnTo>
                    <a:pt x="1260" y="1462"/>
                  </a:lnTo>
                  <a:lnTo>
                    <a:pt x="1260" y="1462"/>
                  </a:lnTo>
                  <a:lnTo>
                    <a:pt x="1262" y="1460"/>
                  </a:lnTo>
                  <a:lnTo>
                    <a:pt x="1262" y="1460"/>
                  </a:lnTo>
                  <a:lnTo>
                    <a:pt x="1262" y="1460"/>
                  </a:lnTo>
                  <a:lnTo>
                    <a:pt x="1262" y="1460"/>
                  </a:lnTo>
                  <a:lnTo>
                    <a:pt x="1262" y="1464"/>
                  </a:lnTo>
                  <a:lnTo>
                    <a:pt x="1262" y="1464"/>
                  </a:lnTo>
                  <a:lnTo>
                    <a:pt x="1264" y="1466"/>
                  </a:lnTo>
                  <a:lnTo>
                    <a:pt x="1264" y="1466"/>
                  </a:lnTo>
                  <a:lnTo>
                    <a:pt x="1266" y="1470"/>
                  </a:lnTo>
                  <a:lnTo>
                    <a:pt x="1268" y="1474"/>
                  </a:lnTo>
                  <a:lnTo>
                    <a:pt x="1268" y="1474"/>
                  </a:lnTo>
                  <a:lnTo>
                    <a:pt x="1270" y="1476"/>
                  </a:lnTo>
                  <a:lnTo>
                    <a:pt x="1270" y="1476"/>
                  </a:lnTo>
                  <a:lnTo>
                    <a:pt x="1270" y="1478"/>
                  </a:lnTo>
                  <a:lnTo>
                    <a:pt x="1270" y="1478"/>
                  </a:lnTo>
                  <a:lnTo>
                    <a:pt x="1272" y="1482"/>
                  </a:lnTo>
                  <a:lnTo>
                    <a:pt x="1272" y="1482"/>
                  </a:lnTo>
                  <a:lnTo>
                    <a:pt x="1272" y="1484"/>
                  </a:lnTo>
                  <a:lnTo>
                    <a:pt x="1272" y="1484"/>
                  </a:lnTo>
                  <a:lnTo>
                    <a:pt x="1274" y="1486"/>
                  </a:lnTo>
                  <a:lnTo>
                    <a:pt x="1274" y="1486"/>
                  </a:lnTo>
                  <a:lnTo>
                    <a:pt x="1274" y="1488"/>
                  </a:lnTo>
                  <a:lnTo>
                    <a:pt x="1274" y="1488"/>
                  </a:lnTo>
                  <a:lnTo>
                    <a:pt x="1276" y="1492"/>
                  </a:lnTo>
                  <a:lnTo>
                    <a:pt x="1276" y="1492"/>
                  </a:lnTo>
                  <a:lnTo>
                    <a:pt x="1276" y="1494"/>
                  </a:lnTo>
                  <a:lnTo>
                    <a:pt x="1276" y="1494"/>
                  </a:lnTo>
                  <a:lnTo>
                    <a:pt x="1278" y="1498"/>
                  </a:lnTo>
                  <a:lnTo>
                    <a:pt x="1278" y="1498"/>
                  </a:lnTo>
                  <a:lnTo>
                    <a:pt x="1280" y="1500"/>
                  </a:lnTo>
                  <a:lnTo>
                    <a:pt x="1280" y="1500"/>
                  </a:lnTo>
                  <a:lnTo>
                    <a:pt x="1280" y="1502"/>
                  </a:lnTo>
                  <a:lnTo>
                    <a:pt x="1280" y="1502"/>
                  </a:lnTo>
                  <a:lnTo>
                    <a:pt x="1280" y="1506"/>
                  </a:lnTo>
                  <a:lnTo>
                    <a:pt x="1280" y="1506"/>
                  </a:lnTo>
                  <a:lnTo>
                    <a:pt x="1282" y="1508"/>
                  </a:lnTo>
                  <a:lnTo>
                    <a:pt x="1282" y="1508"/>
                  </a:lnTo>
                  <a:lnTo>
                    <a:pt x="1284" y="1510"/>
                  </a:lnTo>
                  <a:lnTo>
                    <a:pt x="1284" y="1510"/>
                  </a:lnTo>
                  <a:lnTo>
                    <a:pt x="1286" y="1514"/>
                  </a:lnTo>
                  <a:lnTo>
                    <a:pt x="1286" y="1516"/>
                  </a:lnTo>
                  <a:lnTo>
                    <a:pt x="1286" y="1516"/>
                  </a:lnTo>
                  <a:lnTo>
                    <a:pt x="1288" y="1518"/>
                  </a:lnTo>
                  <a:lnTo>
                    <a:pt x="1288" y="1518"/>
                  </a:lnTo>
                  <a:lnTo>
                    <a:pt x="1288" y="1520"/>
                  </a:lnTo>
                  <a:lnTo>
                    <a:pt x="1288" y="1520"/>
                  </a:lnTo>
                  <a:lnTo>
                    <a:pt x="1290" y="1524"/>
                  </a:lnTo>
                  <a:lnTo>
                    <a:pt x="1290" y="1524"/>
                  </a:lnTo>
                  <a:lnTo>
                    <a:pt x="1290" y="1526"/>
                  </a:lnTo>
                  <a:lnTo>
                    <a:pt x="1290" y="1526"/>
                  </a:lnTo>
                  <a:lnTo>
                    <a:pt x="1290" y="1530"/>
                  </a:lnTo>
                  <a:lnTo>
                    <a:pt x="1290" y="1530"/>
                  </a:lnTo>
                  <a:lnTo>
                    <a:pt x="1290" y="1530"/>
                  </a:lnTo>
                  <a:lnTo>
                    <a:pt x="1288" y="1536"/>
                  </a:lnTo>
                  <a:lnTo>
                    <a:pt x="1288" y="1536"/>
                  </a:lnTo>
                  <a:lnTo>
                    <a:pt x="1290" y="1542"/>
                  </a:lnTo>
                  <a:lnTo>
                    <a:pt x="1290" y="1542"/>
                  </a:lnTo>
                  <a:lnTo>
                    <a:pt x="1292" y="1542"/>
                  </a:lnTo>
                  <a:lnTo>
                    <a:pt x="1292" y="1542"/>
                  </a:lnTo>
                  <a:lnTo>
                    <a:pt x="1292" y="1544"/>
                  </a:lnTo>
                  <a:lnTo>
                    <a:pt x="1292" y="1544"/>
                  </a:lnTo>
                  <a:lnTo>
                    <a:pt x="1292" y="1548"/>
                  </a:lnTo>
                  <a:lnTo>
                    <a:pt x="1294" y="1550"/>
                  </a:lnTo>
                  <a:lnTo>
                    <a:pt x="1294" y="1550"/>
                  </a:lnTo>
                  <a:lnTo>
                    <a:pt x="1294" y="1552"/>
                  </a:lnTo>
                  <a:lnTo>
                    <a:pt x="1294" y="1552"/>
                  </a:lnTo>
                  <a:lnTo>
                    <a:pt x="1296" y="1554"/>
                  </a:lnTo>
                  <a:lnTo>
                    <a:pt x="1296" y="1554"/>
                  </a:lnTo>
                  <a:lnTo>
                    <a:pt x="1296" y="1556"/>
                  </a:lnTo>
                  <a:lnTo>
                    <a:pt x="1296" y="1556"/>
                  </a:lnTo>
                  <a:lnTo>
                    <a:pt x="1296" y="1558"/>
                  </a:lnTo>
                  <a:lnTo>
                    <a:pt x="1296" y="1558"/>
                  </a:lnTo>
                  <a:lnTo>
                    <a:pt x="1296" y="1562"/>
                  </a:lnTo>
                  <a:lnTo>
                    <a:pt x="1296" y="1562"/>
                  </a:lnTo>
                  <a:lnTo>
                    <a:pt x="1298" y="1568"/>
                  </a:lnTo>
                  <a:lnTo>
                    <a:pt x="1298" y="1568"/>
                  </a:lnTo>
                  <a:lnTo>
                    <a:pt x="1300" y="1572"/>
                  </a:lnTo>
                  <a:lnTo>
                    <a:pt x="1300" y="1572"/>
                  </a:lnTo>
                  <a:lnTo>
                    <a:pt x="1302" y="1574"/>
                  </a:lnTo>
                  <a:lnTo>
                    <a:pt x="1302" y="1574"/>
                  </a:lnTo>
                  <a:lnTo>
                    <a:pt x="1302" y="1576"/>
                  </a:lnTo>
                  <a:lnTo>
                    <a:pt x="1302" y="1576"/>
                  </a:lnTo>
                  <a:lnTo>
                    <a:pt x="1304" y="1578"/>
                  </a:lnTo>
                  <a:lnTo>
                    <a:pt x="1304" y="1578"/>
                  </a:lnTo>
                  <a:lnTo>
                    <a:pt x="1304" y="1580"/>
                  </a:lnTo>
                  <a:lnTo>
                    <a:pt x="1304" y="1580"/>
                  </a:lnTo>
                  <a:lnTo>
                    <a:pt x="1306" y="1584"/>
                  </a:lnTo>
                  <a:lnTo>
                    <a:pt x="1306" y="1584"/>
                  </a:lnTo>
                  <a:lnTo>
                    <a:pt x="1308" y="1586"/>
                  </a:lnTo>
                  <a:lnTo>
                    <a:pt x="1308" y="1586"/>
                  </a:lnTo>
                  <a:lnTo>
                    <a:pt x="1308" y="1590"/>
                  </a:lnTo>
                  <a:lnTo>
                    <a:pt x="1308" y="1590"/>
                  </a:lnTo>
                  <a:lnTo>
                    <a:pt x="1310" y="1592"/>
                  </a:lnTo>
                  <a:lnTo>
                    <a:pt x="1310" y="1592"/>
                  </a:lnTo>
                  <a:lnTo>
                    <a:pt x="1312" y="1594"/>
                  </a:lnTo>
                  <a:lnTo>
                    <a:pt x="1312" y="1594"/>
                  </a:lnTo>
                  <a:lnTo>
                    <a:pt x="1312" y="1600"/>
                  </a:lnTo>
                  <a:lnTo>
                    <a:pt x="1312" y="1600"/>
                  </a:lnTo>
                  <a:lnTo>
                    <a:pt x="1312" y="1604"/>
                  </a:lnTo>
                  <a:lnTo>
                    <a:pt x="1312" y="1604"/>
                  </a:lnTo>
                  <a:lnTo>
                    <a:pt x="1312" y="1608"/>
                  </a:lnTo>
                  <a:lnTo>
                    <a:pt x="1314" y="1612"/>
                  </a:lnTo>
                  <a:lnTo>
                    <a:pt x="1314" y="1612"/>
                  </a:lnTo>
                  <a:lnTo>
                    <a:pt x="1316" y="1614"/>
                  </a:lnTo>
                  <a:lnTo>
                    <a:pt x="1316" y="1614"/>
                  </a:lnTo>
                  <a:lnTo>
                    <a:pt x="1316" y="1616"/>
                  </a:lnTo>
                  <a:lnTo>
                    <a:pt x="1316" y="1616"/>
                  </a:lnTo>
                  <a:lnTo>
                    <a:pt x="1318" y="1620"/>
                  </a:lnTo>
                  <a:lnTo>
                    <a:pt x="1318" y="1620"/>
                  </a:lnTo>
                  <a:lnTo>
                    <a:pt x="1318" y="1622"/>
                  </a:lnTo>
                  <a:lnTo>
                    <a:pt x="1318" y="1622"/>
                  </a:lnTo>
                  <a:lnTo>
                    <a:pt x="1320" y="1626"/>
                  </a:lnTo>
                  <a:lnTo>
                    <a:pt x="1320" y="1626"/>
                  </a:lnTo>
                  <a:lnTo>
                    <a:pt x="1320" y="1628"/>
                  </a:lnTo>
                  <a:lnTo>
                    <a:pt x="1320" y="1628"/>
                  </a:lnTo>
                  <a:lnTo>
                    <a:pt x="1324" y="1632"/>
                  </a:lnTo>
                  <a:lnTo>
                    <a:pt x="1324" y="1632"/>
                  </a:lnTo>
                  <a:lnTo>
                    <a:pt x="1324" y="1632"/>
                  </a:lnTo>
                  <a:lnTo>
                    <a:pt x="1324" y="1632"/>
                  </a:lnTo>
                  <a:lnTo>
                    <a:pt x="1324" y="1634"/>
                  </a:lnTo>
                  <a:lnTo>
                    <a:pt x="1324" y="1634"/>
                  </a:lnTo>
                  <a:lnTo>
                    <a:pt x="1326" y="1638"/>
                  </a:lnTo>
                  <a:lnTo>
                    <a:pt x="1326" y="1638"/>
                  </a:lnTo>
                  <a:lnTo>
                    <a:pt x="1326" y="1640"/>
                  </a:lnTo>
                  <a:lnTo>
                    <a:pt x="1326" y="1640"/>
                  </a:lnTo>
                  <a:lnTo>
                    <a:pt x="1328" y="1644"/>
                  </a:lnTo>
                  <a:lnTo>
                    <a:pt x="1328" y="1644"/>
                  </a:lnTo>
                  <a:lnTo>
                    <a:pt x="1328" y="1646"/>
                  </a:lnTo>
                  <a:lnTo>
                    <a:pt x="1328" y="1646"/>
                  </a:lnTo>
                  <a:lnTo>
                    <a:pt x="1328" y="1650"/>
                  </a:lnTo>
                  <a:lnTo>
                    <a:pt x="1328" y="1650"/>
                  </a:lnTo>
                  <a:lnTo>
                    <a:pt x="1330" y="1652"/>
                  </a:lnTo>
                  <a:lnTo>
                    <a:pt x="1330" y="1652"/>
                  </a:lnTo>
                  <a:lnTo>
                    <a:pt x="1330" y="1656"/>
                  </a:lnTo>
                  <a:lnTo>
                    <a:pt x="1330" y="1656"/>
                  </a:lnTo>
                  <a:lnTo>
                    <a:pt x="1332" y="1658"/>
                  </a:lnTo>
                  <a:lnTo>
                    <a:pt x="1332" y="1658"/>
                  </a:lnTo>
                  <a:lnTo>
                    <a:pt x="1332" y="1662"/>
                  </a:lnTo>
                  <a:lnTo>
                    <a:pt x="1332" y="1662"/>
                  </a:lnTo>
                  <a:lnTo>
                    <a:pt x="1332" y="1664"/>
                  </a:lnTo>
                  <a:lnTo>
                    <a:pt x="1332" y="1664"/>
                  </a:lnTo>
                  <a:lnTo>
                    <a:pt x="1334" y="1668"/>
                  </a:lnTo>
                  <a:lnTo>
                    <a:pt x="1334" y="1668"/>
                  </a:lnTo>
                  <a:lnTo>
                    <a:pt x="1336" y="1670"/>
                  </a:lnTo>
                  <a:lnTo>
                    <a:pt x="1336" y="1670"/>
                  </a:lnTo>
                  <a:lnTo>
                    <a:pt x="1338" y="1672"/>
                  </a:lnTo>
                  <a:lnTo>
                    <a:pt x="1338" y="1672"/>
                  </a:lnTo>
                  <a:lnTo>
                    <a:pt x="1338" y="1674"/>
                  </a:lnTo>
                  <a:lnTo>
                    <a:pt x="1338" y="1674"/>
                  </a:lnTo>
                  <a:lnTo>
                    <a:pt x="1338" y="1678"/>
                  </a:lnTo>
                  <a:lnTo>
                    <a:pt x="1338" y="1678"/>
                  </a:lnTo>
                  <a:lnTo>
                    <a:pt x="1340" y="1682"/>
                  </a:lnTo>
                  <a:lnTo>
                    <a:pt x="1340" y="1682"/>
                  </a:lnTo>
                  <a:lnTo>
                    <a:pt x="1340" y="1684"/>
                  </a:lnTo>
                  <a:lnTo>
                    <a:pt x="1340" y="1684"/>
                  </a:lnTo>
                  <a:lnTo>
                    <a:pt x="1342" y="1688"/>
                  </a:lnTo>
                  <a:lnTo>
                    <a:pt x="1342" y="1688"/>
                  </a:lnTo>
                  <a:lnTo>
                    <a:pt x="1344" y="1690"/>
                  </a:lnTo>
                  <a:lnTo>
                    <a:pt x="1344" y="1690"/>
                  </a:lnTo>
                  <a:lnTo>
                    <a:pt x="1346" y="1694"/>
                  </a:lnTo>
                  <a:lnTo>
                    <a:pt x="1346" y="1694"/>
                  </a:lnTo>
                  <a:lnTo>
                    <a:pt x="1346" y="1694"/>
                  </a:lnTo>
                  <a:lnTo>
                    <a:pt x="1346" y="1698"/>
                  </a:lnTo>
                  <a:lnTo>
                    <a:pt x="1346" y="1698"/>
                  </a:lnTo>
                  <a:lnTo>
                    <a:pt x="1346" y="1700"/>
                  </a:lnTo>
                  <a:lnTo>
                    <a:pt x="1346" y="1700"/>
                  </a:lnTo>
                  <a:lnTo>
                    <a:pt x="1346" y="1702"/>
                  </a:lnTo>
                  <a:lnTo>
                    <a:pt x="1346" y="1702"/>
                  </a:lnTo>
                  <a:lnTo>
                    <a:pt x="1346" y="1704"/>
                  </a:lnTo>
                  <a:lnTo>
                    <a:pt x="1346" y="1704"/>
                  </a:lnTo>
                  <a:lnTo>
                    <a:pt x="1348" y="1708"/>
                  </a:lnTo>
                  <a:lnTo>
                    <a:pt x="1348" y="1708"/>
                  </a:lnTo>
                  <a:lnTo>
                    <a:pt x="1348" y="1710"/>
                  </a:lnTo>
                  <a:lnTo>
                    <a:pt x="1348" y="1710"/>
                  </a:lnTo>
                  <a:lnTo>
                    <a:pt x="1350" y="1714"/>
                  </a:lnTo>
                  <a:lnTo>
                    <a:pt x="1350" y="1714"/>
                  </a:lnTo>
                  <a:lnTo>
                    <a:pt x="1350" y="1714"/>
                  </a:lnTo>
                  <a:lnTo>
                    <a:pt x="1350" y="1714"/>
                  </a:lnTo>
                  <a:lnTo>
                    <a:pt x="1354" y="1720"/>
                  </a:lnTo>
                  <a:lnTo>
                    <a:pt x="1354" y="1720"/>
                  </a:lnTo>
                  <a:lnTo>
                    <a:pt x="1354" y="1722"/>
                  </a:lnTo>
                  <a:lnTo>
                    <a:pt x="1354" y="1722"/>
                  </a:lnTo>
                  <a:lnTo>
                    <a:pt x="1356" y="1724"/>
                  </a:lnTo>
                  <a:lnTo>
                    <a:pt x="1356" y="1724"/>
                  </a:lnTo>
                  <a:lnTo>
                    <a:pt x="1358" y="1728"/>
                  </a:lnTo>
                  <a:lnTo>
                    <a:pt x="1358" y="1728"/>
                  </a:lnTo>
                  <a:lnTo>
                    <a:pt x="1360" y="1728"/>
                  </a:lnTo>
                  <a:lnTo>
                    <a:pt x="1360" y="1730"/>
                  </a:lnTo>
                  <a:lnTo>
                    <a:pt x="1360" y="1730"/>
                  </a:lnTo>
                  <a:lnTo>
                    <a:pt x="1362" y="1734"/>
                  </a:lnTo>
                  <a:lnTo>
                    <a:pt x="1362" y="1734"/>
                  </a:lnTo>
                  <a:lnTo>
                    <a:pt x="1362" y="1736"/>
                  </a:lnTo>
                  <a:lnTo>
                    <a:pt x="1362" y="1736"/>
                  </a:lnTo>
                  <a:lnTo>
                    <a:pt x="1362" y="1740"/>
                  </a:lnTo>
                  <a:lnTo>
                    <a:pt x="1362" y="1740"/>
                  </a:lnTo>
                  <a:lnTo>
                    <a:pt x="1362" y="1742"/>
                  </a:lnTo>
                  <a:lnTo>
                    <a:pt x="1362" y="1742"/>
                  </a:lnTo>
                  <a:lnTo>
                    <a:pt x="1362" y="1744"/>
                  </a:lnTo>
                  <a:lnTo>
                    <a:pt x="1362" y="1744"/>
                  </a:lnTo>
                  <a:lnTo>
                    <a:pt x="1362" y="1746"/>
                  </a:lnTo>
                  <a:lnTo>
                    <a:pt x="1362" y="1746"/>
                  </a:lnTo>
                  <a:lnTo>
                    <a:pt x="1360" y="1750"/>
                  </a:lnTo>
                  <a:lnTo>
                    <a:pt x="1360" y="1750"/>
                  </a:lnTo>
                  <a:lnTo>
                    <a:pt x="1360" y="1752"/>
                  </a:lnTo>
                  <a:lnTo>
                    <a:pt x="1362" y="1754"/>
                  </a:lnTo>
                  <a:lnTo>
                    <a:pt x="1362" y="1754"/>
                  </a:lnTo>
                  <a:lnTo>
                    <a:pt x="1364" y="1756"/>
                  </a:lnTo>
                  <a:lnTo>
                    <a:pt x="1364" y="1756"/>
                  </a:lnTo>
                  <a:lnTo>
                    <a:pt x="1364" y="1758"/>
                  </a:lnTo>
                  <a:lnTo>
                    <a:pt x="1364" y="1758"/>
                  </a:lnTo>
                  <a:lnTo>
                    <a:pt x="1364" y="1764"/>
                  </a:lnTo>
                  <a:lnTo>
                    <a:pt x="1364" y="1764"/>
                  </a:lnTo>
                  <a:lnTo>
                    <a:pt x="1366" y="1766"/>
                  </a:lnTo>
                  <a:lnTo>
                    <a:pt x="1366" y="1766"/>
                  </a:lnTo>
                  <a:lnTo>
                    <a:pt x="1368" y="1768"/>
                  </a:lnTo>
                  <a:lnTo>
                    <a:pt x="1368" y="1768"/>
                  </a:lnTo>
                  <a:lnTo>
                    <a:pt x="1370" y="1770"/>
                  </a:lnTo>
                  <a:lnTo>
                    <a:pt x="1370" y="1770"/>
                  </a:lnTo>
                  <a:lnTo>
                    <a:pt x="1372" y="1772"/>
                  </a:lnTo>
                  <a:lnTo>
                    <a:pt x="1372" y="1772"/>
                  </a:lnTo>
                  <a:lnTo>
                    <a:pt x="1372" y="1776"/>
                  </a:lnTo>
                  <a:lnTo>
                    <a:pt x="1372" y="1776"/>
                  </a:lnTo>
                  <a:lnTo>
                    <a:pt x="1374" y="1778"/>
                  </a:lnTo>
                  <a:lnTo>
                    <a:pt x="1374" y="1778"/>
                  </a:lnTo>
                  <a:lnTo>
                    <a:pt x="1374" y="1780"/>
                  </a:lnTo>
                  <a:lnTo>
                    <a:pt x="1374" y="1780"/>
                  </a:lnTo>
                  <a:lnTo>
                    <a:pt x="1374" y="1784"/>
                  </a:lnTo>
                  <a:lnTo>
                    <a:pt x="1376" y="1786"/>
                  </a:lnTo>
                  <a:lnTo>
                    <a:pt x="1376" y="1786"/>
                  </a:lnTo>
                  <a:lnTo>
                    <a:pt x="1376" y="1788"/>
                  </a:lnTo>
                  <a:lnTo>
                    <a:pt x="1376" y="1788"/>
                  </a:lnTo>
                  <a:lnTo>
                    <a:pt x="1378" y="1792"/>
                  </a:lnTo>
                  <a:lnTo>
                    <a:pt x="1378" y="1792"/>
                  </a:lnTo>
                  <a:lnTo>
                    <a:pt x="1380" y="1794"/>
                  </a:lnTo>
                  <a:lnTo>
                    <a:pt x="1380" y="1794"/>
                  </a:lnTo>
                  <a:lnTo>
                    <a:pt x="1380" y="1796"/>
                  </a:lnTo>
                  <a:lnTo>
                    <a:pt x="1380" y="1796"/>
                  </a:lnTo>
                  <a:lnTo>
                    <a:pt x="1380" y="1800"/>
                  </a:lnTo>
                  <a:lnTo>
                    <a:pt x="1380" y="1800"/>
                  </a:lnTo>
                  <a:lnTo>
                    <a:pt x="1382" y="1802"/>
                  </a:lnTo>
                  <a:lnTo>
                    <a:pt x="1382" y="1802"/>
                  </a:lnTo>
                  <a:lnTo>
                    <a:pt x="1384" y="1804"/>
                  </a:lnTo>
                  <a:lnTo>
                    <a:pt x="1384" y="1804"/>
                  </a:lnTo>
                  <a:lnTo>
                    <a:pt x="1384" y="1806"/>
                  </a:lnTo>
                  <a:lnTo>
                    <a:pt x="1384" y="1806"/>
                  </a:lnTo>
                  <a:lnTo>
                    <a:pt x="1384" y="1810"/>
                  </a:lnTo>
                  <a:lnTo>
                    <a:pt x="1384" y="1810"/>
                  </a:lnTo>
                  <a:lnTo>
                    <a:pt x="1388" y="1812"/>
                  </a:lnTo>
                  <a:lnTo>
                    <a:pt x="1388" y="1812"/>
                  </a:lnTo>
                  <a:lnTo>
                    <a:pt x="1388" y="1814"/>
                  </a:lnTo>
                  <a:lnTo>
                    <a:pt x="1388" y="1814"/>
                  </a:lnTo>
                  <a:lnTo>
                    <a:pt x="1388" y="1816"/>
                  </a:lnTo>
                  <a:lnTo>
                    <a:pt x="1388" y="1816"/>
                  </a:lnTo>
                  <a:lnTo>
                    <a:pt x="1390" y="1820"/>
                  </a:lnTo>
                  <a:lnTo>
                    <a:pt x="1390" y="1820"/>
                  </a:lnTo>
                  <a:lnTo>
                    <a:pt x="1390" y="1822"/>
                  </a:lnTo>
                  <a:lnTo>
                    <a:pt x="1390" y="1822"/>
                  </a:lnTo>
                  <a:lnTo>
                    <a:pt x="1392" y="1826"/>
                  </a:lnTo>
                  <a:lnTo>
                    <a:pt x="1392" y="1826"/>
                  </a:lnTo>
                  <a:lnTo>
                    <a:pt x="1392" y="1828"/>
                  </a:lnTo>
                  <a:lnTo>
                    <a:pt x="1392" y="1828"/>
                  </a:lnTo>
                  <a:lnTo>
                    <a:pt x="1394" y="1830"/>
                  </a:lnTo>
                  <a:lnTo>
                    <a:pt x="1394" y="1830"/>
                  </a:lnTo>
                  <a:lnTo>
                    <a:pt x="1394" y="1832"/>
                  </a:lnTo>
                  <a:lnTo>
                    <a:pt x="1394" y="1832"/>
                  </a:lnTo>
                  <a:lnTo>
                    <a:pt x="1394" y="1836"/>
                  </a:lnTo>
                  <a:lnTo>
                    <a:pt x="1394" y="1836"/>
                  </a:lnTo>
                  <a:lnTo>
                    <a:pt x="1396" y="1838"/>
                  </a:lnTo>
                  <a:lnTo>
                    <a:pt x="1396" y="1838"/>
                  </a:lnTo>
                  <a:lnTo>
                    <a:pt x="1396" y="1842"/>
                  </a:lnTo>
                  <a:lnTo>
                    <a:pt x="1396" y="1842"/>
                  </a:lnTo>
                  <a:lnTo>
                    <a:pt x="1398" y="1844"/>
                  </a:lnTo>
                  <a:lnTo>
                    <a:pt x="1398" y="1844"/>
                  </a:lnTo>
                  <a:lnTo>
                    <a:pt x="1398" y="1846"/>
                  </a:lnTo>
                  <a:lnTo>
                    <a:pt x="1398" y="1846"/>
                  </a:lnTo>
                  <a:lnTo>
                    <a:pt x="1400" y="1852"/>
                  </a:lnTo>
                  <a:lnTo>
                    <a:pt x="1400" y="1852"/>
                  </a:lnTo>
                  <a:lnTo>
                    <a:pt x="1400" y="1854"/>
                  </a:lnTo>
                  <a:lnTo>
                    <a:pt x="1400" y="1854"/>
                  </a:lnTo>
                  <a:lnTo>
                    <a:pt x="1402" y="1858"/>
                  </a:lnTo>
                  <a:lnTo>
                    <a:pt x="1402" y="1858"/>
                  </a:lnTo>
                  <a:lnTo>
                    <a:pt x="1402" y="1860"/>
                  </a:lnTo>
                  <a:lnTo>
                    <a:pt x="1402" y="1860"/>
                  </a:lnTo>
                  <a:lnTo>
                    <a:pt x="1402" y="1864"/>
                  </a:lnTo>
                  <a:lnTo>
                    <a:pt x="1402" y="1864"/>
                  </a:lnTo>
                  <a:lnTo>
                    <a:pt x="1404" y="1868"/>
                  </a:lnTo>
                  <a:lnTo>
                    <a:pt x="1404" y="1868"/>
                  </a:lnTo>
                  <a:lnTo>
                    <a:pt x="1406" y="1868"/>
                  </a:lnTo>
                  <a:lnTo>
                    <a:pt x="1406" y="1868"/>
                  </a:lnTo>
                  <a:lnTo>
                    <a:pt x="1406" y="1870"/>
                  </a:lnTo>
                  <a:lnTo>
                    <a:pt x="1406" y="1870"/>
                  </a:lnTo>
                  <a:lnTo>
                    <a:pt x="1406" y="1874"/>
                  </a:lnTo>
                  <a:lnTo>
                    <a:pt x="1406" y="1874"/>
                  </a:lnTo>
                  <a:lnTo>
                    <a:pt x="1408" y="1878"/>
                  </a:lnTo>
                  <a:lnTo>
                    <a:pt x="1408" y="1880"/>
                  </a:lnTo>
                  <a:lnTo>
                    <a:pt x="1408" y="1880"/>
                  </a:lnTo>
                  <a:lnTo>
                    <a:pt x="1410" y="1884"/>
                  </a:lnTo>
                  <a:lnTo>
                    <a:pt x="1410" y="1884"/>
                  </a:lnTo>
                  <a:lnTo>
                    <a:pt x="1412" y="1886"/>
                  </a:lnTo>
                  <a:lnTo>
                    <a:pt x="1412" y="1886"/>
                  </a:lnTo>
                  <a:lnTo>
                    <a:pt x="1412" y="1886"/>
                  </a:lnTo>
                  <a:lnTo>
                    <a:pt x="1412" y="1886"/>
                  </a:lnTo>
                  <a:lnTo>
                    <a:pt x="1412" y="1890"/>
                  </a:lnTo>
                  <a:lnTo>
                    <a:pt x="1412" y="1890"/>
                  </a:lnTo>
                  <a:lnTo>
                    <a:pt x="1412" y="1894"/>
                  </a:lnTo>
                  <a:lnTo>
                    <a:pt x="1412" y="1894"/>
                  </a:lnTo>
                  <a:lnTo>
                    <a:pt x="1412" y="1896"/>
                  </a:lnTo>
                  <a:lnTo>
                    <a:pt x="1412" y="1896"/>
                  </a:lnTo>
                  <a:lnTo>
                    <a:pt x="1414" y="1900"/>
                  </a:lnTo>
                  <a:lnTo>
                    <a:pt x="1414" y="1900"/>
                  </a:lnTo>
                  <a:lnTo>
                    <a:pt x="1416" y="1902"/>
                  </a:lnTo>
                  <a:lnTo>
                    <a:pt x="1416" y="1902"/>
                  </a:lnTo>
                  <a:lnTo>
                    <a:pt x="1416" y="1904"/>
                  </a:lnTo>
                  <a:lnTo>
                    <a:pt x="1416" y="1904"/>
                  </a:lnTo>
                  <a:lnTo>
                    <a:pt x="1416" y="1908"/>
                  </a:lnTo>
                  <a:lnTo>
                    <a:pt x="1416" y="1908"/>
                  </a:lnTo>
                  <a:lnTo>
                    <a:pt x="1418" y="1914"/>
                  </a:lnTo>
                  <a:lnTo>
                    <a:pt x="1418" y="1914"/>
                  </a:lnTo>
                  <a:lnTo>
                    <a:pt x="1418" y="1918"/>
                  </a:lnTo>
                  <a:lnTo>
                    <a:pt x="1418" y="1918"/>
                  </a:lnTo>
                  <a:lnTo>
                    <a:pt x="1420" y="1920"/>
                  </a:lnTo>
                  <a:lnTo>
                    <a:pt x="1420" y="1920"/>
                  </a:lnTo>
                  <a:lnTo>
                    <a:pt x="1422" y="1924"/>
                  </a:lnTo>
                  <a:lnTo>
                    <a:pt x="1422" y="1924"/>
                  </a:lnTo>
                  <a:lnTo>
                    <a:pt x="1422" y="1926"/>
                  </a:lnTo>
                  <a:lnTo>
                    <a:pt x="1422" y="1926"/>
                  </a:lnTo>
                  <a:lnTo>
                    <a:pt x="1422" y="1928"/>
                  </a:lnTo>
                  <a:lnTo>
                    <a:pt x="1422" y="1928"/>
                  </a:lnTo>
                  <a:lnTo>
                    <a:pt x="1424" y="1932"/>
                  </a:lnTo>
                  <a:lnTo>
                    <a:pt x="1424" y="1932"/>
                  </a:lnTo>
                  <a:lnTo>
                    <a:pt x="1424" y="1934"/>
                  </a:lnTo>
                  <a:lnTo>
                    <a:pt x="1424" y="1934"/>
                  </a:lnTo>
                  <a:lnTo>
                    <a:pt x="1426" y="1936"/>
                  </a:lnTo>
                  <a:lnTo>
                    <a:pt x="1426" y="1936"/>
                  </a:lnTo>
                  <a:lnTo>
                    <a:pt x="1428" y="1940"/>
                  </a:lnTo>
                  <a:lnTo>
                    <a:pt x="1428" y="1940"/>
                  </a:lnTo>
                  <a:lnTo>
                    <a:pt x="1428" y="1942"/>
                  </a:lnTo>
                  <a:lnTo>
                    <a:pt x="1428" y="1942"/>
                  </a:lnTo>
                  <a:lnTo>
                    <a:pt x="1432" y="1948"/>
                  </a:lnTo>
                  <a:lnTo>
                    <a:pt x="1432" y="1948"/>
                  </a:lnTo>
                  <a:lnTo>
                    <a:pt x="1434" y="1952"/>
                  </a:lnTo>
                  <a:lnTo>
                    <a:pt x="1434" y="1952"/>
                  </a:lnTo>
                  <a:lnTo>
                    <a:pt x="1436" y="1952"/>
                  </a:lnTo>
                  <a:lnTo>
                    <a:pt x="1436" y="1952"/>
                  </a:lnTo>
                  <a:lnTo>
                    <a:pt x="1436" y="1954"/>
                  </a:lnTo>
                  <a:lnTo>
                    <a:pt x="1436" y="1954"/>
                  </a:lnTo>
                  <a:lnTo>
                    <a:pt x="1438" y="1958"/>
                  </a:lnTo>
                  <a:lnTo>
                    <a:pt x="1438" y="1958"/>
                  </a:lnTo>
                  <a:lnTo>
                    <a:pt x="1440" y="1962"/>
                  </a:lnTo>
                  <a:lnTo>
                    <a:pt x="1440" y="1962"/>
                  </a:lnTo>
                  <a:lnTo>
                    <a:pt x="1442" y="1964"/>
                  </a:lnTo>
                  <a:lnTo>
                    <a:pt x="1442" y="1964"/>
                  </a:lnTo>
                  <a:lnTo>
                    <a:pt x="1444" y="1966"/>
                  </a:lnTo>
                  <a:lnTo>
                    <a:pt x="1444" y="1966"/>
                  </a:lnTo>
                  <a:lnTo>
                    <a:pt x="1444" y="1968"/>
                  </a:lnTo>
                  <a:lnTo>
                    <a:pt x="1444" y="1968"/>
                  </a:lnTo>
                  <a:lnTo>
                    <a:pt x="1446" y="1970"/>
                  </a:lnTo>
                  <a:lnTo>
                    <a:pt x="1446" y="1970"/>
                  </a:lnTo>
                  <a:lnTo>
                    <a:pt x="1446" y="1974"/>
                  </a:lnTo>
                  <a:lnTo>
                    <a:pt x="1446" y="1974"/>
                  </a:lnTo>
                  <a:lnTo>
                    <a:pt x="1446" y="1976"/>
                  </a:lnTo>
                  <a:lnTo>
                    <a:pt x="1446" y="1976"/>
                  </a:lnTo>
                  <a:lnTo>
                    <a:pt x="1446" y="1978"/>
                  </a:lnTo>
                  <a:lnTo>
                    <a:pt x="1446" y="1978"/>
                  </a:lnTo>
                  <a:lnTo>
                    <a:pt x="1448" y="1982"/>
                  </a:lnTo>
                  <a:lnTo>
                    <a:pt x="1448" y="1982"/>
                  </a:lnTo>
                  <a:lnTo>
                    <a:pt x="1448" y="1984"/>
                  </a:lnTo>
                  <a:lnTo>
                    <a:pt x="1448" y="1984"/>
                  </a:lnTo>
                  <a:lnTo>
                    <a:pt x="1448" y="1988"/>
                  </a:lnTo>
                  <a:lnTo>
                    <a:pt x="1448" y="1988"/>
                  </a:lnTo>
                  <a:lnTo>
                    <a:pt x="1450" y="1990"/>
                  </a:lnTo>
                  <a:lnTo>
                    <a:pt x="1450" y="1990"/>
                  </a:lnTo>
                  <a:lnTo>
                    <a:pt x="1448" y="1992"/>
                  </a:lnTo>
                  <a:lnTo>
                    <a:pt x="1448" y="1992"/>
                  </a:lnTo>
                  <a:lnTo>
                    <a:pt x="1448" y="1996"/>
                  </a:lnTo>
                  <a:lnTo>
                    <a:pt x="1448" y="1996"/>
                  </a:lnTo>
                  <a:lnTo>
                    <a:pt x="1450" y="2004"/>
                  </a:lnTo>
                  <a:lnTo>
                    <a:pt x="1450" y="2004"/>
                  </a:lnTo>
                  <a:lnTo>
                    <a:pt x="1452" y="2006"/>
                  </a:lnTo>
                  <a:lnTo>
                    <a:pt x="1452" y="2006"/>
                  </a:lnTo>
                  <a:lnTo>
                    <a:pt x="1454" y="2008"/>
                  </a:lnTo>
                  <a:lnTo>
                    <a:pt x="1454" y="2008"/>
                  </a:lnTo>
                  <a:lnTo>
                    <a:pt x="1454" y="2010"/>
                  </a:lnTo>
                  <a:lnTo>
                    <a:pt x="1454" y="2010"/>
                  </a:lnTo>
                  <a:lnTo>
                    <a:pt x="1456" y="2014"/>
                  </a:lnTo>
                  <a:lnTo>
                    <a:pt x="1456" y="2014"/>
                  </a:lnTo>
                  <a:lnTo>
                    <a:pt x="1460" y="2018"/>
                  </a:lnTo>
                  <a:lnTo>
                    <a:pt x="1460" y="2020"/>
                  </a:lnTo>
                  <a:lnTo>
                    <a:pt x="1460" y="2020"/>
                  </a:lnTo>
                  <a:lnTo>
                    <a:pt x="1462" y="2022"/>
                  </a:lnTo>
                  <a:lnTo>
                    <a:pt x="1462" y="2022"/>
                  </a:lnTo>
                  <a:lnTo>
                    <a:pt x="1462" y="2022"/>
                  </a:lnTo>
                  <a:lnTo>
                    <a:pt x="1462" y="2026"/>
                  </a:lnTo>
                  <a:lnTo>
                    <a:pt x="1462" y="2028"/>
                  </a:lnTo>
                  <a:lnTo>
                    <a:pt x="1462" y="2034"/>
                  </a:lnTo>
                  <a:lnTo>
                    <a:pt x="1462" y="2034"/>
                  </a:lnTo>
                  <a:lnTo>
                    <a:pt x="1462" y="2038"/>
                  </a:lnTo>
                  <a:lnTo>
                    <a:pt x="1462" y="2038"/>
                  </a:lnTo>
                  <a:lnTo>
                    <a:pt x="1464" y="2040"/>
                  </a:lnTo>
                  <a:lnTo>
                    <a:pt x="1464" y="2040"/>
                  </a:lnTo>
                  <a:lnTo>
                    <a:pt x="1464" y="2048"/>
                  </a:lnTo>
                  <a:lnTo>
                    <a:pt x="1464" y="2048"/>
                  </a:lnTo>
                  <a:lnTo>
                    <a:pt x="1466" y="2052"/>
                  </a:lnTo>
                  <a:lnTo>
                    <a:pt x="1468" y="2052"/>
                  </a:lnTo>
                  <a:lnTo>
                    <a:pt x="1468" y="2052"/>
                  </a:lnTo>
                  <a:lnTo>
                    <a:pt x="1470" y="2056"/>
                  </a:lnTo>
                  <a:lnTo>
                    <a:pt x="1470" y="2056"/>
                  </a:lnTo>
                  <a:lnTo>
                    <a:pt x="1472" y="2056"/>
                  </a:lnTo>
                  <a:lnTo>
                    <a:pt x="1472" y="2056"/>
                  </a:lnTo>
                  <a:lnTo>
                    <a:pt x="1472" y="2062"/>
                  </a:lnTo>
                  <a:lnTo>
                    <a:pt x="1472" y="2062"/>
                  </a:lnTo>
                  <a:lnTo>
                    <a:pt x="1474" y="2066"/>
                  </a:lnTo>
                  <a:lnTo>
                    <a:pt x="1474" y="2066"/>
                  </a:lnTo>
                  <a:lnTo>
                    <a:pt x="1472" y="2070"/>
                  </a:lnTo>
                  <a:lnTo>
                    <a:pt x="1474" y="2074"/>
                  </a:lnTo>
                  <a:lnTo>
                    <a:pt x="1474" y="2074"/>
                  </a:lnTo>
                  <a:lnTo>
                    <a:pt x="1476" y="2076"/>
                  </a:lnTo>
                  <a:lnTo>
                    <a:pt x="1476" y="2076"/>
                  </a:lnTo>
                  <a:lnTo>
                    <a:pt x="1478" y="2078"/>
                  </a:lnTo>
                  <a:lnTo>
                    <a:pt x="1478" y="2078"/>
                  </a:lnTo>
                  <a:lnTo>
                    <a:pt x="1480" y="2084"/>
                  </a:lnTo>
                  <a:lnTo>
                    <a:pt x="1480" y="2084"/>
                  </a:lnTo>
                  <a:lnTo>
                    <a:pt x="1480" y="2086"/>
                  </a:lnTo>
                  <a:lnTo>
                    <a:pt x="1480" y="2086"/>
                  </a:lnTo>
                  <a:lnTo>
                    <a:pt x="1482" y="2090"/>
                  </a:lnTo>
                  <a:lnTo>
                    <a:pt x="1482" y="2090"/>
                  </a:lnTo>
                  <a:lnTo>
                    <a:pt x="1484" y="2092"/>
                  </a:lnTo>
                  <a:lnTo>
                    <a:pt x="1484" y="2092"/>
                  </a:lnTo>
                  <a:lnTo>
                    <a:pt x="1484" y="2094"/>
                  </a:lnTo>
                  <a:lnTo>
                    <a:pt x="1484" y="2094"/>
                  </a:lnTo>
                  <a:lnTo>
                    <a:pt x="1486" y="2096"/>
                  </a:lnTo>
                  <a:lnTo>
                    <a:pt x="1486" y="2096"/>
                  </a:lnTo>
                  <a:lnTo>
                    <a:pt x="1488" y="2098"/>
                  </a:lnTo>
                  <a:lnTo>
                    <a:pt x="1488" y="2098"/>
                  </a:lnTo>
                  <a:lnTo>
                    <a:pt x="1488" y="2100"/>
                  </a:lnTo>
                  <a:lnTo>
                    <a:pt x="1488" y="2100"/>
                  </a:lnTo>
                  <a:lnTo>
                    <a:pt x="1488" y="2104"/>
                  </a:lnTo>
                  <a:lnTo>
                    <a:pt x="1488" y="2104"/>
                  </a:lnTo>
                  <a:lnTo>
                    <a:pt x="1490" y="2108"/>
                  </a:lnTo>
                  <a:lnTo>
                    <a:pt x="1490" y="2108"/>
                  </a:lnTo>
                  <a:lnTo>
                    <a:pt x="1490" y="2110"/>
                  </a:lnTo>
                  <a:lnTo>
                    <a:pt x="1490" y="2110"/>
                  </a:lnTo>
                  <a:lnTo>
                    <a:pt x="1490" y="2112"/>
                  </a:lnTo>
                  <a:lnTo>
                    <a:pt x="1490" y="2112"/>
                  </a:lnTo>
                  <a:lnTo>
                    <a:pt x="1492" y="2114"/>
                  </a:lnTo>
                  <a:lnTo>
                    <a:pt x="1492" y="2116"/>
                  </a:lnTo>
                  <a:lnTo>
                    <a:pt x="1492" y="2116"/>
                  </a:lnTo>
                  <a:lnTo>
                    <a:pt x="1492" y="2120"/>
                  </a:lnTo>
                  <a:lnTo>
                    <a:pt x="1492" y="2120"/>
                  </a:lnTo>
                  <a:lnTo>
                    <a:pt x="1492" y="2122"/>
                  </a:lnTo>
                  <a:lnTo>
                    <a:pt x="1492" y="2122"/>
                  </a:lnTo>
                  <a:lnTo>
                    <a:pt x="1492" y="2126"/>
                  </a:lnTo>
                  <a:lnTo>
                    <a:pt x="1492" y="2126"/>
                  </a:lnTo>
                  <a:lnTo>
                    <a:pt x="1494" y="2128"/>
                  </a:lnTo>
                  <a:lnTo>
                    <a:pt x="1494" y="2128"/>
                  </a:lnTo>
                  <a:lnTo>
                    <a:pt x="1496" y="2130"/>
                  </a:lnTo>
                  <a:lnTo>
                    <a:pt x="1496" y="2130"/>
                  </a:lnTo>
                  <a:lnTo>
                    <a:pt x="1496" y="2132"/>
                  </a:lnTo>
                  <a:lnTo>
                    <a:pt x="1496" y="2132"/>
                  </a:lnTo>
                  <a:lnTo>
                    <a:pt x="1496" y="2136"/>
                  </a:lnTo>
                  <a:lnTo>
                    <a:pt x="1496" y="2136"/>
                  </a:lnTo>
                  <a:lnTo>
                    <a:pt x="1498" y="2140"/>
                  </a:lnTo>
                  <a:lnTo>
                    <a:pt x="1498" y="2140"/>
                  </a:lnTo>
                  <a:lnTo>
                    <a:pt x="1500" y="2142"/>
                  </a:lnTo>
                  <a:lnTo>
                    <a:pt x="1500" y="2142"/>
                  </a:lnTo>
                  <a:lnTo>
                    <a:pt x="1500" y="2144"/>
                  </a:lnTo>
                  <a:lnTo>
                    <a:pt x="1500" y="2144"/>
                  </a:lnTo>
                  <a:lnTo>
                    <a:pt x="1500" y="2148"/>
                  </a:lnTo>
                  <a:lnTo>
                    <a:pt x="1500" y="2148"/>
                  </a:lnTo>
                  <a:lnTo>
                    <a:pt x="1502" y="2150"/>
                  </a:lnTo>
                  <a:lnTo>
                    <a:pt x="1502" y="2150"/>
                  </a:lnTo>
                  <a:lnTo>
                    <a:pt x="1502" y="2152"/>
                  </a:lnTo>
                  <a:lnTo>
                    <a:pt x="1502" y="2152"/>
                  </a:lnTo>
                  <a:lnTo>
                    <a:pt x="1504" y="2156"/>
                  </a:lnTo>
                  <a:lnTo>
                    <a:pt x="1504" y="2156"/>
                  </a:lnTo>
                  <a:lnTo>
                    <a:pt x="1506" y="2158"/>
                  </a:lnTo>
                  <a:lnTo>
                    <a:pt x="1506" y="2158"/>
                  </a:lnTo>
                  <a:lnTo>
                    <a:pt x="1506" y="2160"/>
                  </a:lnTo>
                  <a:lnTo>
                    <a:pt x="1506" y="2160"/>
                  </a:lnTo>
                  <a:lnTo>
                    <a:pt x="1508" y="2164"/>
                  </a:lnTo>
                  <a:lnTo>
                    <a:pt x="1508" y="2164"/>
                  </a:lnTo>
                  <a:lnTo>
                    <a:pt x="1510" y="2166"/>
                  </a:lnTo>
                  <a:lnTo>
                    <a:pt x="1510" y="2166"/>
                  </a:lnTo>
                  <a:lnTo>
                    <a:pt x="1510" y="2168"/>
                  </a:lnTo>
                  <a:lnTo>
                    <a:pt x="1510" y="2168"/>
                  </a:lnTo>
                  <a:lnTo>
                    <a:pt x="1512" y="2170"/>
                  </a:lnTo>
                  <a:lnTo>
                    <a:pt x="1512" y="2170"/>
                  </a:lnTo>
                  <a:lnTo>
                    <a:pt x="1512" y="2174"/>
                  </a:lnTo>
                  <a:lnTo>
                    <a:pt x="1512" y="2174"/>
                  </a:lnTo>
                  <a:lnTo>
                    <a:pt x="1514" y="2176"/>
                  </a:lnTo>
                  <a:lnTo>
                    <a:pt x="1514" y="2176"/>
                  </a:lnTo>
                  <a:lnTo>
                    <a:pt x="1514" y="2180"/>
                  </a:lnTo>
                  <a:lnTo>
                    <a:pt x="1514" y="2180"/>
                  </a:lnTo>
                  <a:lnTo>
                    <a:pt x="1516" y="2182"/>
                  </a:lnTo>
                  <a:lnTo>
                    <a:pt x="1516" y="2182"/>
                  </a:lnTo>
                  <a:lnTo>
                    <a:pt x="1518" y="2184"/>
                  </a:lnTo>
                  <a:lnTo>
                    <a:pt x="1518" y="2184"/>
                  </a:lnTo>
                  <a:lnTo>
                    <a:pt x="1518" y="2186"/>
                  </a:lnTo>
                  <a:lnTo>
                    <a:pt x="1518" y="2186"/>
                  </a:lnTo>
                  <a:lnTo>
                    <a:pt x="1518" y="2190"/>
                  </a:lnTo>
                  <a:lnTo>
                    <a:pt x="1518" y="2190"/>
                  </a:lnTo>
                  <a:lnTo>
                    <a:pt x="1520" y="2194"/>
                  </a:lnTo>
                  <a:lnTo>
                    <a:pt x="1520" y="2196"/>
                  </a:lnTo>
                  <a:lnTo>
                    <a:pt x="1520" y="2196"/>
                  </a:lnTo>
                  <a:lnTo>
                    <a:pt x="1522" y="2198"/>
                  </a:lnTo>
                  <a:lnTo>
                    <a:pt x="1522" y="2198"/>
                  </a:lnTo>
                  <a:lnTo>
                    <a:pt x="1522" y="2200"/>
                  </a:lnTo>
                  <a:lnTo>
                    <a:pt x="1522" y="2200"/>
                  </a:lnTo>
                  <a:lnTo>
                    <a:pt x="1524" y="2204"/>
                  </a:lnTo>
                  <a:lnTo>
                    <a:pt x="1524" y="2204"/>
                  </a:lnTo>
                  <a:lnTo>
                    <a:pt x="1526" y="2206"/>
                  </a:lnTo>
                  <a:lnTo>
                    <a:pt x="1526" y="2206"/>
                  </a:lnTo>
                  <a:lnTo>
                    <a:pt x="1526" y="2208"/>
                  </a:lnTo>
                  <a:lnTo>
                    <a:pt x="1526" y="2208"/>
                  </a:lnTo>
                  <a:lnTo>
                    <a:pt x="1528" y="2212"/>
                  </a:lnTo>
                  <a:lnTo>
                    <a:pt x="1528" y="2212"/>
                  </a:lnTo>
                  <a:lnTo>
                    <a:pt x="1530" y="2216"/>
                  </a:lnTo>
                  <a:lnTo>
                    <a:pt x="1530" y="2216"/>
                  </a:lnTo>
                  <a:lnTo>
                    <a:pt x="1530" y="2218"/>
                  </a:lnTo>
                  <a:lnTo>
                    <a:pt x="1530" y="2218"/>
                  </a:lnTo>
                  <a:lnTo>
                    <a:pt x="1528" y="2220"/>
                  </a:lnTo>
                  <a:lnTo>
                    <a:pt x="1528" y="2220"/>
                  </a:lnTo>
                  <a:lnTo>
                    <a:pt x="1528" y="2224"/>
                  </a:lnTo>
                  <a:lnTo>
                    <a:pt x="1530" y="2228"/>
                  </a:lnTo>
                  <a:lnTo>
                    <a:pt x="1530" y="2228"/>
                  </a:lnTo>
                  <a:lnTo>
                    <a:pt x="1532" y="2230"/>
                  </a:lnTo>
                  <a:lnTo>
                    <a:pt x="1532" y="2230"/>
                  </a:lnTo>
                  <a:lnTo>
                    <a:pt x="1534" y="2232"/>
                  </a:lnTo>
                  <a:lnTo>
                    <a:pt x="1534" y="2232"/>
                  </a:lnTo>
                  <a:lnTo>
                    <a:pt x="1536" y="2238"/>
                  </a:lnTo>
                  <a:lnTo>
                    <a:pt x="1536" y="2238"/>
                  </a:lnTo>
                  <a:lnTo>
                    <a:pt x="1536" y="2240"/>
                  </a:lnTo>
                  <a:lnTo>
                    <a:pt x="1536" y="2240"/>
                  </a:lnTo>
                  <a:lnTo>
                    <a:pt x="1536" y="2244"/>
                  </a:lnTo>
                  <a:lnTo>
                    <a:pt x="1536" y="2244"/>
                  </a:lnTo>
                  <a:lnTo>
                    <a:pt x="1538" y="2248"/>
                  </a:lnTo>
                  <a:lnTo>
                    <a:pt x="1538" y="2248"/>
                  </a:lnTo>
                  <a:lnTo>
                    <a:pt x="1540" y="2250"/>
                  </a:lnTo>
                  <a:lnTo>
                    <a:pt x="1540" y="2250"/>
                  </a:lnTo>
                  <a:lnTo>
                    <a:pt x="1540" y="2252"/>
                  </a:lnTo>
                  <a:lnTo>
                    <a:pt x="1540" y="2252"/>
                  </a:lnTo>
                  <a:lnTo>
                    <a:pt x="1540" y="2256"/>
                  </a:lnTo>
                  <a:lnTo>
                    <a:pt x="1540" y="2256"/>
                  </a:lnTo>
                  <a:lnTo>
                    <a:pt x="1540" y="2258"/>
                  </a:lnTo>
                  <a:lnTo>
                    <a:pt x="1540" y="2258"/>
                  </a:lnTo>
                  <a:lnTo>
                    <a:pt x="1542" y="2260"/>
                  </a:lnTo>
                  <a:lnTo>
                    <a:pt x="1542" y="2260"/>
                  </a:lnTo>
                  <a:lnTo>
                    <a:pt x="1544" y="2264"/>
                  </a:lnTo>
                  <a:lnTo>
                    <a:pt x="1544" y="2264"/>
                  </a:lnTo>
                  <a:lnTo>
                    <a:pt x="1544" y="2266"/>
                  </a:lnTo>
                  <a:lnTo>
                    <a:pt x="1544" y="2268"/>
                  </a:lnTo>
                  <a:lnTo>
                    <a:pt x="1544" y="2268"/>
                  </a:lnTo>
                  <a:lnTo>
                    <a:pt x="1546" y="2272"/>
                  </a:lnTo>
                  <a:lnTo>
                    <a:pt x="1546" y="2272"/>
                  </a:lnTo>
                  <a:lnTo>
                    <a:pt x="1546" y="2276"/>
                  </a:lnTo>
                  <a:lnTo>
                    <a:pt x="1548" y="2278"/>
                  </a:lnTo>
                  <a:lnTo>
                    <a:pt x="1548" y="2278"/>
                  </a:lnTo>
                  <a:lnTo>
                    <a:pt x="1548" y="2280"/>
                  </a:lnTo>
                  <a:lnTo>
                    <a:pt x="1548" y="2280"/>
                  </a:lnTo>
                  <a:lnTo>
                    <a:pt x="1548" y="2284"/>
                  </a:lnTo>
                  <a:lnTo>
                    <a:pt x="1548" y="2284"/>
                  </a:lnTo>
                  <a:lnTo>
                    <a:pt x="1552" y="2286"/>
                  </a:lnTo>
                  <a:lnTo>
                    <a:pt x="1552" y="2286"/>
                  </a:lnTo>
                  <a:lnTo>
                    <a:pt x="1552" y="2288"/>
                  </a:lnTo>
                  <a:lnTo>
                    <a:pt x="1552" y="2288"/>
                  </a:lnTo>
                  <a:lnTo>
                    <a:pt x="1554" y="2290"/>
                  </a:lnTo>
                  <a:lnTo>
                    <a:pt x="1554" y="2290"/>
                  </a:lnTo>
                  <a:lnTo>
                    <a:pt x="1556" y="2294"/>
                  </a:lnTo>
                  <a:lnTo>
                    <a:pt x="1556" y="2294"/>
                  </a:lnTo>
                  <a:lnTo>
                    <a:pt x="1558" y="2296"/>
                  </a:lnTo>
                  <a:lnTo>
                    <a:pt x="1558" y="2296"/>
                  </a:lnTo>
                  <a:lnTo>
                    <a:pt x="1558" y="2298"/>
                  </a:lnTo>
                  <a:lnTo>
                    <a:pt x="1558" y="2298"/>
                  </a:lnTo>
                  <a:lnTo>
                    <a:pt x="1560" y="2306"/>
                  </a:lnTo>
                  <a:lnTo>
                    <a:pt x="1560" y="2306"/>
                  </a:lnTo>
                  <a:lnTo>
                    <a:pt x="1560" y="2308"/>
                  </a:lnTo>
                  <a:lnTo>
                    <a:pt x="1562" y="2314"/>
                  </a:lnTo>
                  <a:lnTo>
                    <a:pt x="1562" y="2314"/>
                  </a:lnTo>
                  <a:lnTo>
                    <a:pt x="1562" y="2318"/>
                  </a:lnTo>
                  <a:lnTo>
                    <a:pt x="1562" y="2318"/>
                  </a:lnTo>
                  <a:lnTo>
                    <a:pt x="1562" y="2320"/>
                  </a:lnTo>
                  <a:lnTo>
                    <a:pt x="1562" y="2320"/>
                  </a:lnTo>
                  <a:lnTo>
                    <a:pt x="1564" y="2324"/>
                  </a:lnTo>
                  <a:lnTo>
                    <a:pt x="1564" y="2324"/>
                  </a:lnTo>
                  <a:lnTo>
                    <a:pt x="1564" y="2326"/>
                  </a:lnTo>
                  <a:lnTo>
                    <a:pt x="1564" y="2326"/>
                  </a:lnTo>
                  <a:lnTo>
                    <a:pt x="1566" y="2328"/>
                  </a:lnTo>
                  <a:lnTo>
                    <a:pt x="1566" y="2328"/>
                  </a:lnTo>
                  <a:lnTo>
                    <a:pt x="1566" y="2330"/>
                  </a:lnTo>
                  <a:lnTo>
                    <a:pt x="1566" y="2330"/>
                  </a:lnTo>
                  <a:lnTo>
                    <a:pt x="1566" y="2332"/>
                  </a:lnTo>
                  <a:lnTo>
                    <a:pt x="1566" y="2332"/>
                  </a:lnTo>
                  <a:lnTo>
                    <a:pt x="1568" y="2338"/>
                  </a:lnTo>
                  <a:lnTo>
                    <a:pt x="1568" y="2338"/>
                  </a:lnTo>
                  <a:lnTo>
                    <a:pt x="1568" y="2340"/>
                  </a:lnTo>
                  <a:lnTo>
                    <a:pt x="1568" y="2340"/>
                  </a:lnTo>
                  <a:lnTo>
                    <a:pt x="1568" y="2344"/>
                  </a:lnTo>
                  <a:lnTo>
                    <a:pt x="1568" y="2344"/>
                  </a:lnTo>
                  <a:lnTo>
                    <a:pt x="1572" y="2348"/>
                  </a:lnTo>
                  <a:lnTo>
                    <a:pt x="1572" y="2348"/>
                  </a:lnTo>
                  <a:lnTo>
                    <a:pt x="1574" y="2348"/>
                  </a:lnTo>
                  <a:lnTo>
                    <a:pt x="1574" y="2348"/>
                  </a:lnTo>
                  <a:lnTo>
                    <a:pt x="1576" y="2350"/>
                  </a:lnTo>
                  <a:lnTo>
                    <a:pt x="1576" y="2350"/>
                  </a:lnTo>
                  <a:lnTo>
                    <a:pt x="1576" y="2352"/>
                  </a:lnTo>
                  <a:lnTo>
                    <a:pt x="1576" y="2352"/>
                  </a:lnTo>
                  <a:lnTo>
                    <a:pt x="1578" y="2356"/>
                  </a:lnTo>
                  <a:lnTo>
                    <a:pt x="1578" y="2356"/>
                  </a:lnTo>
                  <a:lnTo>
                    <a:pt x="1578" y="2358"/>
                  </a:lnTo>
                  <a:lnTo>
                    <a:pt x="1578" y="2358"/>
                  </a:lnTo>
                  <a:lnTo>
                    <a:pt x="1580" y="2360"/>
                  </a:lnTo>
                  <a:lnTo>
                    <a:pt x="1580" y="2360"/>
                  </a:lnTo>
                  <a:lnTo>
                    <a:pt x="1580" y="2362"/>
                  </a:lnTo>
                  <a:lnTo>
                    <a:pt x="1580" y="2362"/>
                  </a:lnTo>
                  <a:lnTo>
                    <a:pt x="1582" y="2366"/>
                  </a:lnTo>
                  <a:lnTo>
                    <a:pt x="1582" y="2366"/>
                  </a:lnTo>
                  <a:lnTo>
                    <a:pt x="1584" y="2368"/>
                  </a:lnTo>
                  <a:lnTo>
                    <a:pt x="1584" y="2368"/>
                  </a:lnTo>
                  <a:lnTo>
                    <a:pt x="1584" y="2370"/>
                  </a:lnTo>
                  <a:lnTo>
                    <a:pt x="1584" y="2370"/>
                  </a:lnTo>
                  <a:lnTo>
                    <a:pt x="1586" y="2374"/>
                  </a:lnTo>
                  <a:lnTo>
                    <a:pt x="1586" y="2374"/>
                  </a:lnTo>
                  <a:lnTo>
                    <a:pt x="1586" y="2376"/>
                  </a:lnTo>
                  <a:lnTo>
                    <a:pt x="1586" y="2376"/>
                  </a:lnTo>
                  <a:lnTo>
                    <a:pt x="1586" y="2378"/>
                  </a:lnTo>
                  <a:lnTo>
                    <a:pt x="1586" y="2378"/>
                  </a:lnTo>
                  <a:lnTo>
                    <a:pt x="1586" y="2380"/>
                  </a:lnTo>
                  <a:lnTo>
                    <a:pt x="1586" y="2380"/>
                  </a:lnTo>
                  <a:lnTo>
                    <a:pt x="1588" y="2384"/>
                  </a:lnTo>
                  <a:lnTo>
                    <a:pt x="1588" y="2384"/>
                  </a:lnTo>
                  <a:lnTo>
                    <a:pt x="1588" y="2386"/>
                  </a:lnTo>
                  <a:lnTo>
                    <a:pt x="1588" y="2386"/>
                  </a:lnTo>
                  <a:lnTo>
                    <a:pt x="1588" y="2390"/>
                  </a:lnTo>
                  <a:lnTo>
                    <a:pt x="1588" y="2390"/>
                  </a:lnTo>
                  <a:lnTo>
                    <a:pt x="1588" y="2394"/>
                  </a:lnTo>
                  <a:lnTo>
                    <a:pt x="1588" y="2394"/>
                  </a:lnTo>
                  <a:lnTo>
                    <a:pt x="1588" y="2396"/>
                  </a:lnTo>
                  <a:lnTo>
                    <a:pt x="1588" y="2396"/>
                  </a:lnTo>
                  <a:lnTo>
                    <a:pt x="1588" y="2402"/>
                  </a:lnTo>
                  <a:lnTo>
                    <a:pt x="1590" y="2406"/>
                  </a:lnTo>
                  <a:lnTo>
                    <a:pt x="1590" y="2406"/>
                  </a:lnTo>
                  <a:lnTo>
                    <a:pt x="1592" y="2406"/>
                  </a:lnTo>
                  <a:lnTo>
                    <a:pt x="1592" y="2406"/>
                  </a:lnTo>
                  <a:lnTo>
                    <a:pt x="1594" y="2408"/>
                  </a:lnTo>
                  <a:lnTo>
                    <a:pt x="1594" y="2408"/>
                  </a:lnTo>
                  <a:lnTo>
                    <a:pt x="1594" y="2410"/>
                  </a:lnTo>
                  <a:lnTo>
                    <a:pt x="1594" y="2410"/>
                  </a:lnTo>
                  <a:lnTo>
                    <a:pt x="1594" y="2412"/>
                  </a:lnTo>
                  <a:lnTo>
                    <a:pt x="1594" y="2412"/>
                  </a:lnTo>
                  <a:lnTo>
                    <a:pt x="1594" y="2416"/>
                  </a:lnTo>
                  <a:lnTo>
                    <a:pt x="1594" y="2416"/>
                  </a:lnTo>
                  <a:lnTo>
                    <a:pt x="1594" y="2418"/>
                  </a:lnTo>
                  <a:lnTo>
                    <a:pt x="1594" y="2420"/>
                  </a:lnTo>
                  <a:lnTo>
                    <a:pt x="1594" y="2420"/>
                  </a:lnTo>
                  <a:lnTo>
                    <a:pt x="1596" y="2422"/>
                  </a:lnTo>
                  <a:lnTo>
                    <a:pt x="1596" y="2422"/>
                  </a:lnTo>
                  <a:lnTo>
                    <a:pt x="1598" y="2428"/>
                  </a:lnTo>
                  <a:lnTo>
                    <a:pt x="1598" y="2428"/>
                  </a:lnTo>
                  <a:lnTo>
                    <a:pt x="1598" y="2428"/>
                  </a:lnTo>
                  <a:lnTo>
                    <a:pt x="1598" y="2428"/>
                  </a:lnTo>
                  <a:lnTo>
                    <a:pt x="1600" y="2432"/>
                  </a:lnTo>
                  <a:lnTo>
                    <a:pt x="1600" y="2432"/>
                  </a:lnTo>
                  <a:lnTo>
                    <a:pt x="1600" y="2434"/>
                  </a:lnTo>
                  <a:lnTo>
                    <a:pt x="1600" y="2434"/>
                  </a:lnTo>
                  <a:lnTo>
                    <a:pt x="1602" y="2438"/>
                  </a:lnTo>
                  <a:lnTo>
                    <a:pt x="1602" y="2438"/>
                  </a:lnTo>
                  <a:lnTo>
                    <a:pt x="1606" y="2440"/>
                  </a:lnTo>
                  <a:lnTo>
                    <a:pt x="1606" y="2440"/>
                  </a:lnTo>
                  <a:lnTo>
                    <a:pt x="1606" y="2440"/>
                  </a:lnTo>
                  <a:lnTo>
                    <a:pt x="1606" y="2440"/>
                  </a:lnTo>
                  <a:lnTo>
                    <a:pt x="1608" y="2442"/>
                  </a:lnTo>
                  <a:lnTo>
                    <a:pt x="1608" y="2442"/>
                  </a:lnTo>
                  <a:lnTo>
                    <a:pt x="1610" y="2446"/>
                  </a:lnTo>
                  <a:lnTo>
                    <a:pt x="1610" y="2446"/>
                  </a:lnTo>
                  <a:lnTo>
                    <a:pt x="1612" y="2448"/>
                  </a:lnTo>
                  <a:lnTo>
                    <a:pt x="1612" y="2448"/>
                  </a:lnTo>
                  <a:lnTo>
                    <a:pt x="1612" y="2450"/>
                  </a:lnTo>
                  <a:lnTo>
                    <a:pt x="1612" y="2450"/>
                  </a:lnTo>
                  <a:lnTo>
                    <a:pt x="1614" y="2454"/>
                  </a:lnTo>
                  <a:lnTo>
                    <a:pt x="1614" y="2454"/>
                  </a:lnTo>
                  <a:lnTo>
                    <a:pt x="1614" y="2456"/>
                  </a:lnTo>
                  <a:lnTo>
                    <a:pt x="1614" y="2456"/>
                  </a:lnTo>
                  <a:lnTo>
                    <a:pt x="1614" y="2460"/>
                  </a:lnTo>
                  <a:lnTo>
                    <a:pt x="1614" y="2460"/>
                  </a:lnTo>
                  <a:lnTo>
                    <a:pt x="1616" y="2462"/>
                  </a:lnTo>
                  <a:lnTo>
                    <a:pt x="1616" y="2462"/>
                  </a:lnTo>
                  <a:lnTo>
                    <a:pt x="1618" y="2464"/>
                  </a:lnTo>
                  <a:lnTo>
                    <a:pt x="1618" y="2464"/>
                  </a:lnTo>
                  <a:lnTo>
                    <a:pt x="1618" y="2466"/>
                  </a:lnTo>
                  <a:lnTo>
                    <a:pt x="1618" y="2466"/>
                  </a:lnTo>
                  <a:lnTo>
                    <a:pt x="1618" y="2470"/>
                  </a:lnTo>
                  <a:lnTo>
                    <a:pt x="1618" y="2470"/>
                  </a:lnTo>
                  <a:lnTo>
                    <a:pt x="1618" y="2472"/>
                  </a:lnTo>
                  <a:lnTo>
                    <a:pt x="1618" y="2472"/>
                  </a:lnTo>
                  <a:lnTo>
                    <a:pt x="1618" y="2476"/>
                  </a:lnTo>
                  <a:lnTo>
                    <a:pt x="1618" y="2478"/>
                  </a:lnTo>
                  <a:lnTo>
                    <a:pt x="1618" y="2478"/>
                  </a:lnTo>
                  <a:lnTo>
                    <a:pt x="1618" y="2480"/>
                  </a:lnTo>
                  <a:lnTo>
                    <a:pt x="1618" y="2480"/>
                  </a:lnTo>
                  <a:lnTo>
                    <a:pt x="1618" y="2488"/>
                  </a:lnTo>
                  <a:lnTo>
                    <a:pt x="1618" y="2488"/>
                  </a:lnTo>
                  <a:lnTo>
                    <a:pt x="1620" y="2490"/>
                  </a:lnTo>
                  <a:lnTo>
                    <a:pt x="1620" y="2490"/>
                  </a:lnTo>
                  <a:lnTo>
                    <a:pt x="1622" y="2492"/>
                  </a:lnTo>
                  <a:lnTo>
                    <a:pt x="1622" y="2492"/>
                  </a:lnTo>
                  <a:lnTo>
                    <a:pt x="1622" y="2496"/>
                  </a:lnTo>
                  <a:lnTo>
                    <a:pt x="1624" y="2498"/>
                  </a:lnTo>
                  <a:lnTo>
                    <a:pt x="1624" y="2498"/>
                  </a:lnTo>
                  <a:lnTo>
                    <a:pt x="1624" y="2500"/>
                  </a:lnTo>
                  <a:lnTo>
                    <a:pt x="1624" y="2500"/>
                  </a:lnTo>
                  <a:lnTo>
                    <a:pt x="1624" y="2504"/>
                  </a:lnTo>
                  <a:lnTo>
                    <a:pt x="1624" y="2504"/>
                  </a:lnTo>
                  <a:lnTo>
                    <a:pt x="1626" y="2508"/>
                  </a:lnTo>
                  <a:lnTo>
                    <a:pt x="1626" y="2508"/>
                  </a:lnTo>
                  <a:lnTo>
                    <a:pt x="1628" y="2510"/>
                  </a:lnTo>
                  <a:lnTo>
                    <a:pt x="1628" y="2510"/>
                  </a:lnTo>
                  <a:lnTo>
                    <a:pt x="1628" y="2516"/>
                  </a:lnTo>
                  <a:lnTo>
                    <a:pt x="1628" y="2516"/>
                  </a:lnTo>
                  <a:lnTo>
                    <a:pt x="1630" y="2522"/>
                  </a:lnTo>
                  <a:lnTo>
                    <a:pt x="1630" y="2522"/>
                  </a:lnTo>
                  <a:lnTo>
                    <a:pt x="1630" y="2526"/>
                  </a:lnTo>
                  <a:lnTo>
                    <a:pt x="1632" y="2526"/>
                  </a:lnTo>
                  <a:lnTo>
                    <a:pt x="1632" y="2526"/>
                  </a:lnTo>
                  <a:lnTo>
                    <a:pt x="1632" y="2528"/>
                  </a:lnTo>
                  <a:lnTo>
                    <a:pt x="1632" y="2528"/>
                  </a:lnTo>
                  <a:lnTo>
                    <a:pt x="1634" y="2532"/>
                  </a:lnTo>
                  <a:lnTo>
                    <a:pt x="1634" y="2534"/>
                  </a:lnTo>
                  <a:lnTo>
                    <a:pt x="1634" y="2534"/>
                  </a:lnTo>
                  <a:lnTo>
                    <a:pt x="1636" y="2536"/>
                  </a:lnTo>
                  <a:lnTo>
                    <a:pt x="1636" y="2536"/>
                  </a:lnTo>
                  <a:lnTo>
                    <a:pt x="1640" y="2540"/>
                  </a:lnTo>
                  <a:lnTo>
                    <a:pt x="1640" y="2540"/>
                  </a:lnTo>
                  <a:lnTo>
                    <a:pt x="1642" y="2540"/>
                  </a:lnTo>
                  <a:lnTo>
                    <a:pt x="1642" y="2540"/>
                  </a:lnTo>
                  <a:lnTo>
                    <a:pt x="1642" y="2542"/>
                  </a:lnTo>
                  <a:lnTo>
                    <a:pt x="1642" y="2542"/>
                  </a:lnTo>
                  <a:lnTo>
                    <a:pt x="1642" y="2544"/>
                  </a:lnTo>
                  <a:lnTo>
                    <a:pt x="1642" y="2544"/>
                  </a:lnTo>
                  <a:lnTo>
                    <a:pt x="1644" y="2546"/>
                  </a:lnTo>
                  <a:lnTo>
                    <a:pt x="1644" y="2546"/>
                  </a:lnTo>
                  <a:lnTo>
                    <a:pt x="1644" y="2548"/>
                  </a:lnTo>
                  <a:lnTo>
                    <a:pt x="1644" y="2548"/>
                  </a:lnTo>
                  <a:lnTo>
                    <a:pt x="1644" y="2550"/>
                  </a:lnTo>
                  <a:lnTo>
                    <a:pt x="1644" y="2550"/>
                  </a:lnTo>
                  <a:lnTo>
                    <a:pt x="1644" y="2552"/>
                  </a:lnTo>
                  <a:lnTo>
                    <a:pt x="1644" y="2556"/>
                  </a:lnTo>
                  <a:lnTo>
                    <a:pt x="1644" y="2556"/>
                  </a:lnTo>
                  <a:lnTo>
                    <a:pt x="1648" y="2560"/>
                  </a:lnTo>
                  <a:lnTo>
                    <a:pt x="1648" y="2560"/>
                  </a:lnTo>
                  <a:lnTo>
                    <a:pt x="1648" y="2562"/>
                  </a:lnTo>
                  <a:lnTo>
                    <a:pt x="1648" y="2562"/>
                  </a:lnTo>
                  <a:lnTo>
                    <a:pt x="1650" y="2564"/>
                  </a:lnTo>
                  <a:lnTo>
                    <a:pt x="1650" y="2564"/>
                  </a:lnTo>
                  <a:lnTo>
                    <a:pt x="1650" y="2568"/>
                  </a:lnTo>
                  <a:lnTo>
                    <a:pt x="1650" y="2568"/>
                  </a:lnTo>
                  <a:lnTo>
                    <a:pt x="1650" y="2570"/>
                  </a:lnTo>
                  <a:lnTo>
                    <a:pt x="1650" y="2570"/>
                  </a:lnTo>
                  <a:lnTo>
                    <a:pt x="1652" y="2572"/>
                  </a:lnTo>
                  <a:lnTo>
                    <a:pt x="1652" y="2572"/>
                  </a:lnTo>
                  <a:lnTo>
                    <a:pt x="1652" y="2576"/>
                  </a:lnTo>
                  <a:lnTo>
                    <a:pt x="1652" y="2576"/>
                  </a:lnTo>
                  <a:lnTo>
                    <a:pt x="1652" y="2580"/>
                  </a:lnTo>
                  <a:lnTo>
                    <a:pt x="1652" y="2580"/>
                  </a:lnTo>
                  <a:lnTo>
                    <a:pt x="1654" y="2584"/>
                  </a:lnTo>
                  <a:lnTo>
                    <a:pt x="1654" y="2584"/>
                  </a:lnTo>
                  <a:lnTo>
                    <a:pt x="1654" y="2586"/>
                  </a:lnTo>
                  <a:lnTo>
                    <a:pt x="1654" y="2586"/>
                  </a:lnTo>
                  <a:lnTo>
                    <a:pt x="1654" y="2588"/>
                  </a:lnTo>
                  <a:lnTo>
                    <a:pt x="1654" y="2588"/>
                  </a:lnTo>
                  <a:lnTo>
                    <a:pt x="1656" y="2592"/>
                  </a:lnTo>
                  <a:lnTo>
                    <a:pt x="1656" y="2592"/>
                  </a:lnTo>
                  <a:lnTo>
                    <a:pt x="1656" y="2594"/>
                  </a:lnTo>
                  <a:lnTo>
                    <a:pt x="1656" y="2594"/>
                  </a:lnTo>
                  <a:lnTo>
                    <a:pt x="1658" y="2596"/>
                  </a:lnTo>
                  <a:lnTo>
                    <a:pt x="1658" y="2596"/>
                  </a:lnTo>
                  <a:lnTo>
                    <a:pt x="1660" y="2600"/>
                  </a:lnTo>
                  <a:lnTo>
                    <a:pt x="1660" y="2600"/>
                  </a:lnTo>
                  <a:lnTo>
                    <a:pt x="1660" y="2602"/>
                  </a:lnTo>
                  <a:lnTo>
                    <a:pt x="1660" y="2602"/>
                  </a:lnTo>
                  <a:lnTo>
                    <a:pt x="1660" y="2604"/>
                  </a:lnTo>
                  <a:lnTo>
                    <a:pt x="1660" y="2604"/>
                  </a:lnTo>
                  <a:lnTo>
                    <a:pt x="1662" y="2608"/>
                  </a:lnTo>
                  <a:lnTo>
                    <a:pt x="1662" y="2608"/>
                  </a:lnTo>
                  <a:lnTo>
                    <a:pt x="1664" y="2610"/>
                  </a:lnTo>
                  <a:lnTo>
                    <a:pt x="1664" y="2610"/>
                  </a:lnTo>
                  <a:lnTo>
                    <a:pt x="1664" y="2612"/>
                  </a:lnTo>
                  <a:lnTo>
                    <a:pt x="1664" y="2612"/>
                  </a:lnTo>
                  <a:lnTo>
                    <a:pt x="1664" y="2614"/>
                  </a:lnTo>
                  <a:lnTo>
                    <a:pt x="1664" y="2614"/>
                  </a:lnTo>
                  <a:lnTo>
                    <a:pt x="1664" y="2618"/>
                  </a:lnTo>
                  <a:lnTo>
                    <a:pt x="1664" y="2618"/>
                  </a:lnTo>
                  <a:lnTo>
                    <a:pt x="1666" y="2622"/>
                  </a:lnTo>
                  <a:lnTo>
                    <a:pt x="1666" y="2622"/>
                  </a:lnTo>
                  <a:lnTo>
                    <a:pt x="1666" y="2624"/>
                  </a:lnTo>
                  <a:lnTo>
                    <a:pt x="1666" y="2624"/>
                  </a:lnTo>
                  <a:lnTo>
                    <a:pt x="1668" y="2626"/>
                  </a:lnTo>
                  <a:lnTo>
                    <a:pt x="1668" y="2626"/>
                  </a:lnTo>
                  <a:lnTo>
                    <a:pt x="1670" y="2628"/>
                  </a:lnTo>
                  <a:lnTo>
                    <a:pt x="1670" y="2628"/>
                  </a:lnTo>
                  <a:lnTo>
                    <a:pt x="1672" y="2632"/>
                  </a:lnTo>
                  <a:lnTo>
                    <a:pt x="1672" y="2632"/>
                  </a:lnTo>
                  <a:lnTo>
                    <a:pt x="1672" y="2634"/>
                  </a:lnTo>
                  <a:lnTo>
                    <a:pt x="1672" y="2634"/>
                  </a:lnTo>
                  <a:lnTo>
                    <a:pt x="1674" y="2636"/>
                  </a:lnTo>
                  <a:lnTo>
                    <a:pt x="1674" y="2636"/>
                  </a:lnTo>
                  <a:lnTo>
                    <a:pt x="1676" y="2638"/>
                  </a:lnTo>
                  <a:lnTo>
                    <a:pt x="1676" y="2638"/>
                  </a:lnTo>
                  <a:lnTo>
                    <a:pt x="1676" y="2640"/>
                  </a:lnTo>
                  <a:lnTo>
                    <a:pt x="1676" y="2640"/>
                  </a:lnTo>
                  <a:lnTo>
                    <a:pt x="1678" y="2644"/>
                  </a:lnTo>
                  <a:lnTo>
                    <a:pt x="1678" y="2644"/>
                  </a:lnTo>
                  <a:lnTo>
                    <a:pt x="1678" y="2646"/>
                  </a:lnTo>
                  <a:lnTo>
                    <a:pt x="1678" y="2646"/>
                  </a:lnTo>
                  <a:lnTo>
                    <a:pt x="1678" y="2650"/>
                  </a:lnTo>
                  <a:lnTo>
                    <a:pt x="1678" y="2650"/>
                  </a:lnTo>
                  <a:lnTo>
                    <a:pt x="1680" y="2652"/>
                  </a:lnTo>
                  <a:lnTo>
                    <a:pt x="1680" y="2652"/>
                  </a:lnTo>
                  <a:lnTo>
                    <a:pt x="1682" y="2654"/>
                  </a:lnTo>
                  <a:lnTo>
                    <a:pt x="1682" y="2654"/>
                  </a:lnTo>
                  <a:lnTo>
                    <a:pt x="1684" y="2660"/>
                  </a:lnTo>
                  <a:lnTo>
                    <a:pt x="1684" y="2660"/>
                  </a:lnTo>
                  <a:lnTo>
                    <a:pt x="1684" y="2662"/>
                  </a:lnTo>
                  <a:lnTo>
                    <a:pt x="1684" y="2662"/>
                  </a:lnTo>
                  <a:lnTo>
                    <a:pt x="1684" y="2664"/>
                  </a:lnTo>
                  <a:lnTo>
                    <a:pt x="1684" y="2664"/>
                  </a:lnTo>
                  <a:lnTo>
                    <a:pt x="1686" y="2668"/>
                  </a:lnTo>
                  <a:lnTo>
                    <a:pt x="1686" y="2668"/>
                  </a:lnTo>
                  <a:lnTo>
                    <a:pt x="1686" y="2670"/>
                  </a:lnTo>
                  <a:lnTo>
                    <a:pt x="1686" y="2670"/>
                  </a:lnTo>
                  <a:lnTo>
                    <a:pt x="1686" y="2670"/>
                  </a:lnTo>
                  <a:lnTo>
                    <a:pt x="1688" y="2676"/>
                  </a:lnTo>
                  <a:lnTo>
                    <a:pt x="1688" y="2676"/>
                  </a:lnTo>
                  <a:lnTo>
                    <a:pt x="1688" y="2678"/>
                  </a:lnTo>
                  <a:lnTo>
                    <a:pt x="1688" y="2678"/>
                  </a:lnTo>
                  <a:lnTo>
                    <a:pt x="1688" y="2682"/>
                  </a:lnTo>
                  <a:lnTo>
                    <a:pt x="1688" y="2682"/>
                  </a:lnTo>
                  <a:lnTo>
                    <a:pt x="1688" y="2684"/>
                  </a:lnTo>
                  <a:lnTo>
                    <a:pt x="1688" y="2684"/>
                  </a:lnTo>
                  <a:lnTo>
                    <a:pt x="1690" y="2688"/>
                  </a:lnTo>
                  <a:lnTo>
                    <a:pt x="1690" y="2688"/>
                  </a:lnTo>
                  <a:lnTo>
                    <a:pt x="1692" y="2692"/>
                  </a:lnTo>
                  <a:lnTo>
                    <a:pt x="1692" y="2692"/>
                  </a:lnTo>
                  <a:lnTo>
                    <a:pt x="1692" y="2694"/>
                  </a:lnTo>
                  <a:lnTo>
                    <a:pt x="1692" y="2694"/>
                  </a:lnTo>
                  <a:lnTo>
                    <a:pt x="1694" y="2698"/>
                  </a:lnTo>
                  <a:lnTo>
                    <a:pt x="1694" y="2700"/>
                  </a:lnTo>
                  <a:lnTo>
                    <a:pt x="1694" y="2700"/>
                  </a:lnTo>
                  <a:lnTo>
                    <a:pt x="1694" y="2702"/>
                  </a:lnTo>
                  <a:lnTo>
                    <a:pt x="1694" y="2702"/>
                  </a:lnTo>
                  <a:lnTo>
                    <a:pt x="1696" y="2706"/>
                  </a:lnTo>
                  <a:lnTo>
                    <a:pt x="1696" y="2706"/>
                  </a:lnTo>
                  <a:lnTo>
                    <a:pt x="1698" y="2710"/>
                  </a:lnTo>
                  <a:lnTo>
                    <a:pt x="1698" y="2710"/>
                  </a:lnTo>
                  <a:lnTo>
                    <a:pt x="1698" y="2712"/>
                  </a:lnTo>
                  <a:lnTo>
                    <a:pt x="1698" y="2712"/>
                  </a:lnTo>
                  <a:lnTo>
                    <a:pt x="1702" y="2718"/>
                  </a:lnTo>
                  <a:lnTo>
                    <a:pt x="1702" y="2718"/>
                  </a:lnTo>
                  <a:lnTo>
                    <a:pt x="1704" y="2718"/>
                  </a:lnTo>
                  <a:lnTo>
                    <a:pt x="1704" y="2718"/>
                  </a:lnTo>
                  <a:lnTo>
                    <a:pt x="1708" y="2722"/>
                  </a:lnTo>
                  <a:lnTo>
                    <a:pt x="1708" y="2722"/>
                  </a:lnTo>
                  <a:lnTo>
                    <a:pt x="1714" y="2722"/>
                  </a:lnTo>
                  <a:lnTo>
                    <a:pt x="1714" y="2722"/>
                  </a:lnTo>
                  <a:lnTo>
                    <a:pt x="1714" y="2722"/>
                  </a:lnTo>
                  <a:lnTo>
                    <a:pt x="1720" y="2720"/>
                  </a:lnTo>
                  <a:lnTo>
                    <a:pt x="1720" y="2720"/>
                  </a:lnTo>
                  <a:lnTo>
                    <a:pt x="1720" y="2720"/>
                  </a:lnTo>
                  <a:lnTo>
                    <a:pt x="1720" y="2720"/>
                  </a:lnTo>
                  <a:lnTo>
                    <a:pt x="1722" y="2720"/>
                  </a:lnTo>
                  <a:lnTo>
                    <a:pt x="1722" y="2720"/>
                  </a:lnTo>
                  <a:lnTo>
                    <a:pt x="1726" y="2718"/>
                  </a:lnTo>
                  <a:lnTo>
                    <a:pt x="1726" y="2718"/>
                  </a:lnTo>
                  <a:lnTo>
                    <a:pt x="1732" y="2714"/>
                  </a:lnTo>
                  <a:lnTo>
                    <a:pt x="1732" y="2714"/>
                  </a:lnTo>
                  <a:lnTo>
                    <a:pt x="1732" y="2712"/>
                  </a:lnTo>
                  <a:lnTo>
                    <a:pt x="1732" y="2712"/>
                  </a:lnTo>
                  <a:lnTo>
                    <a:pt x="1736" y="2710"/>
                  </a:lnTo>
                  <a:lnTo>
                    <a:pt x="1736" y="2710"/>
                  </a:lnTo>
                  <a:lnTo>
                    <a:pt x="1738" y="2702"/>
                  </a:lnTo>
                  <a:lnTo>
                    <a:pt x="1738" y="2702"/>
                  </a:lnTo>
                  <a:lnTo>
                    <a:pt x="1738" y="2700"/>
                  </a:lnTo>
                  <a:lnTo>
                    <a:pt x="1738" y="2700"/>
                  </a:lnTo>
                  <a:lnTo>
                    <a:pt x="1738" y="2696"/>
                  </a:lnTo>
                  <a:lnTo>
                    <a:pt x="1738" y="2696"/>
                  </a:lnTo>
                  <a:lnTo>
                    <a:pt x="1738" y="2694"/>
                  </a:lnTo>
                  <a:lnTo>
                    <a:pt x="1738" y="2694"/>
                  </a:lnTo>
                  <a:lnTo>
                    <a:pt x="1738" y="2690"/>
                  </a:lnTo>
                  <a:lnTo>
                    <a:pt x="1738" y="2690"/>
                  </a:lnTo>
                  <a:lnTo>
                    <a:pt x="1738" y="2688"/>
                  </a:lnTo>
                  <a:lnTo>
                    <a:pt x="1738" y="2688"/>
                  </a:lnTo>
                  <a:lnTo>
                    <a:pt x="1740" y="2684"/>
                  </a:lnTo>
                  <a:lnTo>
                    <a:pt x="1740" y="2684"/>
                  </a:lnTo>
                  <a:lnTo>
                    <a:pt x="1740" y="2682"/>
                  </a:lnTo>
                  <a:lnTo>
                    <a:pt x="1740" y="2682"/>
                  </a:lnTo>
                  <a:lnTo>
                    <a:pt x="1740" y="2680"/>
                  </a:lnTo>
                  <a:lnTo>
                    <a:pt x="1742" y="2674"/>
                  </a:lnTo>
                  <a:lnTo>
                    <a:pt x="1742" y="2674"/>
                  </a:lnTo>
                  <a:lnTo>
                    <a:pt x="1742" y="2670"/>
                  </a:lnTo>
                  <a:lnTo>
                    <a:pt x="1742" y="2670"/>
                  </a:lnTo>
                  <a:lnTo>
                    <a:pt x="1742" y="2668"/>
                  </a:lnTo>
                  <a:lnTo>
                    <a:pt x="1742" y="2668"/>
                  </a:lnTo>
                  <a:lnTo>
                    <a:pt x="1742" y="2664"/>
                  </a:lnTo>
                  <a:lnTo>
                    <a:pt x="1742" y="2664"/>
                  </a:lnTo>
                  <a:lnTo>
                    <a:pt x="1742" y="2662"/>
                  </a:lnTo>
                  <a:lnTo>
                    <a:pt x="1742" y="2662"/>
                  </a:lnTo>
                  <a:lnTo>
                    <a:pt x="1744" y="2658"/>
                  </a:lnTo>
                  <a:lnTo>
                    <a:pt x="1744" y="2658"/>
                  </a:lnTo>
                  <a:lnTo>
                    <a:pt x="1744" y="2656"/>
                  </a:lnTo>
                  <a:lnTo>
                    <a:pt x="1744" y="2656"/>
                  </a:lnTo>
                  <a:lnTo>
                    <a:pt x="1744" y="2652"/>
                  </a:lnTo>
                  <a:lnTo>
                    <a:pt x="1744" y="2652"/>
                  </a:lnTo>
                  <a:lnTo>
                    <a:pt x="1744" y="2650"/>
                  </a:lnTo>
                  <a:lnTo>
                    <a:pt x="1744" y="2650"/>
                  </a:lnTo>
                  <a:lnTo>
                    <a:pt x="1744" y="2648"/>
                  </a:lnTo>
                  <a:lnTo>
                    <a:pt x="1744" y="2648"/>
                  </a:lnTo>
                  <a:lnTo>
                    <a:pt x="1746" y="2644"/>
                  </a:lnTo>
                  <a:lnTo>
                    <a:pt x="1746" y="2644"/>
                  </a:lnTo>
                  <a:lnTo>
                    <a:pt x="1746" y="2640"/>
                  </a:lnTo>
                  <a:lnTo>
                    <a:pt x="1746" y="2640"/>
                  </a:lnTo>
                  <a:lnTo>
                    <a:pt x="1746" y="2638"/>
                  </a:lnTo>
                  <a:lnTo>
                    <a:pt x="1746" y="2638"/>
                  </a:lnTo>
                  <a:lnTo>
                    <a:pt x="1746" y="2636"/>
                  </a:lnTo>
                  <a:lnTo>
                    <a:pt x="1746" y="2636"/>
                  </a:lnTo>
                  <a:lnTo>
                    <a:pt x="1746" y="2634"/>
                  </a:lnTo>
                  <a:lnTo>
                    <a:pt x="1746" y="2634"/>
                  </a:lnTo>
                  <a:lnTo>
                    <a:pt x="1748" y="2632"/>
                  </a:lnTo>
                  <a:lnTo>
                    <a:pt x="1748" y="2632"/>
                  </a:lnTo>
                  <a:lnTo>
                    <a:pt x="1750" y="2628"/>
                  </a:lnTo>
                  <a:lnTo>
                    <a:pt x="1750" y="2628"/>
                  </a:lnTo>
                  <a:lnTo>
                    <a:pt x="1748" y="2624"/>
                  </a:lnTo>
                  <a:lnTo>
                    <a:pt x="1748" y="2624"/>
                  </a:lnTo>
                  <a:lnTo>
                    <a:pt x="1748" y="2622"/>
                  </a:lnTo>
                  <a:lnTo>
                    <a:pt x="1748" y="2622"/>
                  </a:lnTo>
                  <a:lnTo>
                    <a:pt x="1748" y="2620"/>
                  </a:lnTo>
                  <a:lnTo>
                    <a:pt x="1748" y="2620"/>
                  </a:lnTo>
                  <a:lnTo>
                    <a:pt x="1750" y="2616"/>
                  </a:lnTo>
                  <a:lnTo>
                    <a:pt x="1750" y="2614"/>
                  </a:lnTo>
                  <a:lnTo>
                    <a:pt x="1750" y="2614"/>
                  </a:lnTo>
                  <a:lnTo>
                    <a:pt x="1748" y="2610"/>
                  </a:lnTo>
                  <a:lnTo>
                    <a:pt x="1748" y="2610"/>
                  </a:lnTo>
                  <a:lnTo>
                    <a:pt x="1748" y="2606"/>
                  </a:lnTo>
                  <a:lnTo>
                    <a:pt x="1748" y="2606"/>
                  </a:lnTo>
                  <a:lnTo>
                    <a:pt x="1750" y="2604"/>
                  </a:lnTo>
                  <a:lnTo>
                    <a:pt x="1750" y="2604"/>
                  </a:lnTo>
                  <a:lnTo>
                    <a:pt x="1752" y="2600"/>
                  </a:lnTo>
                  <a:lnTo>
                    <a:pt x="1752" y="2600"/>
                  </a:lnTo>
                  <a:lnTo>
                    <a:pt x="1752" y="2592"/>
                  </a:lnTo>
                  <a:lnTo>
                    <a:pt x="1752" y="2592"/>
                  </a:lnTo>
                  <a:lnTo>
                    <a:pt x="1750" y="2590"/>
                  </a:lnTo>
                  <a:lnTo>
                    <a:pt x="1750" y="2590"/>
                  </a:lnTo>
                  <a:lnTo>
                    <a:pt x="1752" y="2582"/>
                  </a:lnTo>
                  <a:lnTo>
                    <a:pt x="1752" y="2582"/>
                  </a:lnTo>
                  <a:lnTo>
                    <a:pt x="1752" y="2582"/>
                  </a:lnTo>
                  <a:lnTo>
                    <a:pt x="1752" y="2578"/>
                  </a:lnTo>
                  <a:lnTo>
                    <a:pt x="1752" y="2578"/>
                  </a:lnTo>
                  <a:lnTo>
                    <a:pt x="1754" y="2576"/>
                  </a:lnTo>
                  <a:lnTo>
                    <a:pt x="1754" y="2576"/>
                  </a:lnTo>
                  <a:lnTo>
                    <a:pt x="1756" y="2572"/>
                  </a:lnTo>
                  <a:lnTo>
                    <a:pt x="1756" y="2572"/>
                  </a:lnTo>
                  <a:lnTo>
                    <a:pt x="1756" y="2570"/>
                  </a:lnTo>
                  <a:lnTo>
                    <a:pt x="1756" y="2570"/>
                  </a:lnTo>
                  <a:lnTo>
                    <a:pt x="1758" y="2566"/>
                  </a:lnTo>
                  <a:lnTo>
                    <a:pt x="1758" y="2566"/>
                  </a:lnTo>
                  <a:lnTo>
                    <a:pt x="1758" y="2564"/>
                  </a:lnTo>
                  <a:lnTo>
                    <a:pt x="1758" y="2564"/>
                  </a:lnTo>
                  <a:lnTo>
                    <a:pt x="1760" y="2556"/>
                  </a:lnTo>
                  <a:lnTo>
                    <a:pt x="1760" y="2556"/>
                  </a:lnTo>
                  <a:lnTo>
                    <a:pt x="1762" y="2552"/>
                  </a:lnTo>
                  <a:lnTo>
                    <a:pt x="1762" y="2552"/>
                  </a:lnTo>
                  <a:lnTo>
                    <a:pt x="1762" y="2548"/>
                  </a:lnTo>
                  <a:lnTo>
                    <a:pt x="1762" y="2548"/>
                  </a:lnTo>
                  <a:lnTo>
                    <a:pt x="1762" y="2546"/>
                  </a:lnTo>
                  <a:lnTo>
                    <a:pt x="1762" y="2546"/>
                  </a:lnTo>
                  <a:lnTo>
                    <a:pt x="1762" y="2544"/>
                  </a:lnTo>
                  <a:lnTo>
                    <a:pt x="1762" y="2544"/>
                  </a:lnTo>
                  <a:lnTo>
                    <a:pt x="1764" y="2540"/>
                  </a:lnTo>
                  <a:lnTo>
                    <a:pt x="1764" y="2540"/>
                  </a:lnTo>
                  <a:lnTo>
                    <a:pt x="1764" y="2536"/>
                  </a:lnTo>
                  <a:lnTo>
                    <a:pt x="1764" y="2536"/>
                  </a:lnTo>
                  <a:lnTo>
                    <a:pt x="1764" y="2534"/>
                  </a:lnTo>
                  <a:lnTo>
                    <a:pt x="1764" y="2534"/>
                  </a:lnTo>
                  <a:lnTo>
                    <a:pt x="1764" y="2534"/>
                  </a:lnTo>
                  <a:lnTo>
                    <a:pt x="1764" y="2534"/>
                  </a:lnTo>
                  <a:lnTo>
                    <a:pt x="1766" y="2530"/>
                  </a:lnTo>
                  <a:lnTo>
                    <a:pt x="1766" y="2530"/>
                  </a:lnTo>
                  <a:lnTo>
                    <a:pt x="1768" y="2522"/>
                  </a:lnTo>
                  <a:lnTo>
                    <a:pt x="1768" y="2522"/>
                  </a:lnTo>
                  <a:lnTo>
                    <a:pt x="1766" y="2518"/>
                  </a:lnTo>
                  <a:lnTo>
                    <a:pt x="1766" y="2518"/>
                  </a:lnTo>
                  <a:lnTo>
                    <a:pt x="1766" y="2516"/>
                  </a:lnTo>
                  <a:lnTo>
                    <a:pt x="1764" y="2514"/>
                  </a:lnTo>
                  <a:lnTo>
                    <a:pt x="1764" y="2514"/>
                  </a:lnTo>
                  <a:lnTo>
                    <a:pt x="1764" y="2512"/>
                  </a:lnTo>
                  <a:lnTo>
                    <a:pt x="1764" y="2512"/>
                  </a:lnTo>
                  <a:lnTo>
                    <a:pt x="1766" y="2510"/>
                  </a:lnTo>
                  <a:lnTo>
                    <a:pt x="1768" y="2508"/>
                  </a:lnTo>
                  <a:lnTo>
                    <a:pt x="1768" y="2508"/>
                  </a:lnTo>
                  <a:lnTo>
                    <a:pt x="1770" y="2504"/>
                  </a:lnTo>
                  <a:lnTo>
                    <a:pt x="1770" y="2502"/>
                  </a:lnTo>
                  <a:lnTo>
                    <a:pt x="1770" y="2502"/>
                  </a:lnTo>
                  <a:lnTo>
                    <a:pt x="1770" y="2498"/>
                  </a:lnTo>
                  <a:lnTo>
                    <a:pt x="1770" y="2498"/>
                  </a:lnTo>
                  <a:lnTo>
                    <a:pt x="1770" y="2496"/>
                  </a:lnTo>
                  <a:lnTo>
                    <a:pt x="1770" y="2496"/>
                  </a:lnTo>
                  <a:lnTo>
                    <a:pt x="1770" y="2496"/>
                  </a:lnTo>
                  <a:lnTo>
                    <a:pt x="1770" y="2496"/>
                  </a:lnTo>
                  <a:lnTo>
                    <a:pt x="1772" y="2492"/>
                  </a:lnTo>
                  <a:lnTo>
                    <a:pt x="1772" y="2492"/>
                  </a:lnTo>
                  <a:lnTo>
                    <a:pt x="1772" y="2488"/>
                  </a:lnTo>
                  <a:lnTo>
                    <a:pt x="1772" y="2488"/>
                  </a:lnTo>
                  <a:lnTo>
                    <a:pt x="1772" y="2486"/>
                  </a:lnTo>
                  <a:lnTo>
                    <a:pt x="1772" y="2486"/>
                  </a:lnTo>
                  <a:lnTo>
                    <a:pt x="1772" y="2484"/>
                  </a:lnTo>
                  <a:lnTo>
                    <a:pt x="1772" y="2484"/>
                  </a:lnTo>
                  <a:lnTo>
                    <a:pt x="1772" y="2480"/>
                  </a:lnTo>
                  <a:lnTo>
                    <a:pt x="1772" y="2478"/>
                  </a:lnTo>
                  <a:lnTo>
                    <a:pt x="1772" y="2478"/>
                  </a:lnTo>
                  <a:lnTo>
                    <a:pt x="1772" y="2474"/>
                  </a:lnTo>
                  <a:lnTo>
                    <a:pt x="1772" y="2474"/>
                  </a:lnTo>
                  <a:lnTo>
                    <a:pt x="1770" y="2468"/>
                  </a:lnTo>
                  <a:lnTo>
                    <a:pt x="1770" y="2468"/>
                  </a:lnTo>
                  <a:lnTo>
                    <a:pt x="1770" y="2468"/>
                  </a:lnTo>
                  <a:lnTo>
                    <a:pt x="1770" y="2464"/>
                  </a:lnTo>
                  <a:lnTo>
                    <a:pt x="1770" y="2464"/>
                  </a:lnTo>
                  <a:lnTo>
                    <a:pt x="1770" y="2464"/>
                  </a:lnTo>
                  <a:lnTo>
                    <a:pt x="1770" y="2460"/>
                  </a:lnTo>
                  <a:lnTo>
                    <a:pt x="1770" y="2460"/>
                  </a:lnTo>
                  <a:lnTo>
                    <a:pt x="1772" y="2458"/>
                  </a:lnTo>
                  <a:lnTo>
                    <a:pt x="1772" y="2458"/>
                  </a:lnTo>
                  <a:lnTo>
                    <a:pt x="1772" y="2454"/>
                  </a:lnTo>
                  <a:lnTo>
                    <a:pt x="1772" y="2454"/>
                  </a:lnTo>
                  <a:lnTo>
                    <a:pt x="1772" y="2450"/>
                  </a:lnTo>
                  <a:lnTo>
                    <a:pt x="1772" y="2450"/>
                  </a:lnTo>
                  <a:lnTo>
                    <a:pt x="1772" y="2448"/>
                  </a:lnTo>
                  <a:lnTo>
                    <a:pt x="1772" y="2448"/>
                  </a:lnTo>
                  <a:lnTo>
                    <a:pt x="1772" y="2446"/>
                  </a:lnTo>
                  <a:lnTo>
                    <a:pt x="1772" y="2446"/>
                  </a:lnTo>
                  <a:lnTo>
                    <a:pt x="1774" y="2442"/>
                  </a:lnTo>
                  <a:lnTo>
                    <a:pt x="1774" y="2442"/>
                  </a:lnTo>
                  <a:lnTo>
                    <a:pt x="1774" y="2440"/>
                  </a:lnTo>
                  <a:lnTo>
                    <a:pt x="1774" y="2440"/>
                  </a:lnTo>
                  <a:lnTo>
                    <a:pt x="1774" y="2436"/>
                  </a:lnTo>
                  <a:lnTo>
                    <a:pt x="1774" y="2436"/>
                  </a:lnTo>
                  <a:lnTo>
                    <a:pt x="1774" y="2434"/>
                  </a:lnTo>
                  <a:lnTo>
                    <a:pt x="1774" y="2434"/>
                  </a:lnTo>
                  <a:lnTo>
                    <a:pt x="1774" y="2432"/>
                  </a:lnTo>
                  <a:lnTo>
                    <a:pt x="1774" y="2432"/>
                  </a:lnTo>
                  <a:lnTo>
                    <a:pt x="1774" y="2430"/>
                  </a:lnTo>
                  <a:lnTo>
                    <a:pt x="1774" y="2430"/>
                  </a:lnTo>
                  <a:lnTo>
                    <a:pt x="1776" y="2428"/>
                  </a:lnTo>
                  <a:lnTo>
                    <a:pt x="1776" y="2428"/>
                  </a:lnTo>
                  <a:lnTo>
                    <a:pt x="1778" y="2426"/>
                  </a:lnTo>
                  <a:lnTo>
                    <a:pt x="1778" y="2426"/>
                  </a:lnTo>
                  <a:lnTo>
                    <a:pt x="1778" y="2424"/>
                  </a:lnTo>
                  <a:lnTo>
                    <a:pt x="1778" y="2422"/>
                  </a:lnTo>
                  <a:lnTo>
                    <a:pt x="1778" y="2422"/>
                  </a:lnTo>
                  <a:lnTo>
                    <a:pt x="1780" y="2418"/>
                  </a:lnTo>
                  <a:lnTo>
                    <a:pt x="1780" y="2418"/>
                  </a:lnTo>
                  <a:lnTo>
                    <a:pt x="1782" y="2416"/>
                  </a:lnTo>
                  <a:lnTo>
                    <a:pt x="1782" y="2416"/>
                  </a:lnTo>
                  <a:lnTo>
                    <a:pt x="1784" y="2414"/>
                  </a:lnTo>
                  <a:lnTo>
                    <a:pt x="1784" y="2414"/>
                  </a:lnTo>
                  <a:lnTo>
                    <a:pt x="1784" y="2410"/>
                  </a:lnTo>
                  <a:lnTo>
                    <a:pt x="1784" y="2410"/>
                  </a:lnTo>
                  <a:lnTo>
                    <a:pt x="1784" y="2406"/>
                  </a:lnTo>
                  <a:lnTo>
                    <a:pt x="1784" y="2406"/>
                  </a:lnTo>
                  <a:lnTo>
                    <a:pt x="1784" y="2404"/>
                  </a:lnTo>
                  <a:lnTo>
                    <a:pt x="1784" y="2404"/>
                  </a:lnTo>
                  <a:lnTo>
                    <a:pt x="1784" y="2400"/>
                  </a:lnTo>
                  <a:lnTo>
                    <a:pt x="1784" y="2400"/>
                  </a:lnTo>
                  <a:lnTo>
                    <a:pt x="1784" y="2398"/>
                  </a:lnTo>
                  <a:lnTo>
                    <a:pt x="1784" y="2398"/>
                  </a:lnTo>
                  <a:lnTo>
                    <a:pt x="1782" y="2394"/>
                  </a:lnTo>
                  <a:lnTo>
                    <a:pt x="1782" y="2394"/>
                  </a:lnTo>
                  <a:lnTo>
                    <a:pt x="1784" y="2394"/>
                  </a:lnTo>
                  <a:lnTo>
                    <a:pt x="1784" y="2394"/>
                  </a:lnTo>
                  <a:lnTo>
                    <a:pt x="1784" y="2390"/>
                  </a:lnTo>
                  <a:lnTo>
                    <a:pt x="1784" y="2390"/>
                  </a:lnTo>
                  <a:lnTo>
                    <a:pt x="1784" y="2386"/>
                  </a:lnTo>
                  <a:lnTo>
                    <a:pt x="1784" y="2386"/>
                  </a:lnTo>
                  <a:lnTo>
                    <a:pt x="1784" y="2384"/>
                  </a:lnTo>
                  <a:lnTo>
                    <a:pt x="1784" y="2384"/>
                  </a:lnTo>
                  <a:lnTo>
                    <a:pt x="1784" y="2380"/>
                  </a:lnTo>
                  <a:lnTo>
                    <a:pt x="1784" y="2380"/>
                  </a:lnTo>
                  <a:lnTo>
                    <a:pt x="1784" y="2378"/>
                  </a:lnTo>
                  <a:lnTo>
                    <a:pt x="1784" y="2378"/>
                  </a:lnTo>
                  <a:lnTo>
                    <a:pt x="1784" y="2374"/>
                  </a:lnTo>
                  <a:lnTo>
                    <a:pt x="1784" y="2374"/>
                  </a:lnTo>
                  <a:lnTo>
                    <a:pt x="1788" y="2366"/>
                  </a:lnTo>
                  <a:lnTo>
                    <a:pt x="1788" y="2366"/>
                  </a:lnTo>
                  <a:lnTo>
                    <a:pt x="1788" y="2362"/>
                  </a:lnTo>
                  <a:lnTo>
                    <a:pt x="1788" y="2362"/>
                  </a:lnTo>
                  <a:lnTo>
                    <a:pt x="1788" y="2360"/>
                  </a:lnTo>
                  <a:lnTo>
                    <a:pt x="1788" y="2360"/>
                  </a:lnTo>
                  <a:lnTo>
                    <a:pt x="1788" y="2358"/>
                  </a:lnTo>
                  <a:lnTo>
                    <a:pt x="1788" y="2358"/>
                  </a:lnTo>
                  <a:lnTo>
                    <a:pt x="1790" y="2356"/>
                  </a:lnTo>
                  <a:lnTo>
                    <a:pt x="1790" y="2356"/>
                  </a:lnTo>
                  <a:lnTo>
                    <a:pt x="1790" y="2352"/>
                  </a:lnTo>
                  <a:lnTo>
                    <a:pt x="1790" y="2352"/>
                  </a:lnTo>
                  <a:lnTo>
                    <a:pt x="1790" y="2348"/>
                  </a:lnTo>
                  <a:lnTo>
                    <a:pt x="1790" y="2348"/>
                  </a:lnTo>
                  <a:lnTo>
                    <a:pt x="1790" y="2344"/>
                  </a:lnTo>
                  <a:lnTo>
                    <a:pt x="1790" y="2344"/>
                  </a:lnTo>
                  <a:lnTo>
                    <a:pt x="1790" y="2342"/>
                  </a:lnTo>
                  <a:lnTo>
                    <a:pt x="1790" y="2340"/>
                  </a:lnTo>
                  <a:lnTo>
                    <a:pt x="1790" y="2340"/>
                  </a:lnTo>
                  <a:lnTo>
                    <a:pt x="1790" y="2334"/>
                  </a:lnTo>
                  <a:lnTo>
                    <a:pt x="1790" y="2334"/>
                  </a:lnTo>
                  <a:lnTo>
                    <a:pt x="1790" y="2330"/>
                  </a:lnTo>
                  <a:lnTo>
                    <a:pt x="1790" y="2328"/>
                  </a:lnTo>
                  <a:lnTo>
                    <a:pt x="1790" y="2328"/>
                  </a:lnTo>
                  <a:lnTo>
                    <a:pt x="1790" y="2324"/>
                  </a:lnTo>
                  <a:lnTo>
                    <a:pt x="1790" y="2324"/>
                  </a:lnTo>
                  <a:lnTo>
                    <a:pt x="1790" y="2322"/>
                  </a:lnTo>
                  <a:lnTo>
                    <a:pt x="1790" y="2322"/>
                  </a:lnTo>
                  <a:lnTo>
                    <a:pt x="1792" y="2318"/>
                  </a:lnTo>
                  <a:lnTo>
                    <a:pt x="1792" y="2318"/>
                  </a:lnTo>
                  <a:lnTo>
                    <a:pt x="1792" y="2316"/>
                  </a:lnTo>
                  <a:lnTo>
                    <a:pt x="1792" y="2316"/>
                  </a:lnTo>
                  <a:lnTo>
                    <a:pt x="1792" y="2314"/>
                  </a:lnTo>
                  <a:lnTo>
                    <a:pt x="1792" y="2314"/>
                  </a:lnTo>
                  <a:lnTo>
                    <a:pt x="1794" y="2310"/>
                  </a:lnTo>
                  <a:lnTo>
                    <a:pt x="1794" y="2310"/>
                  </a:lnTo>
                  <a:lnTo>
                    <a:pt x="1794" y="2308"/>
                  </a:lnTo>
                  <a:lnTo>
                    <a:pt x="1794" y="2308"/>
                  </a:lnTo>
                  <a:lnTo>
                    <a:pt x="1796" y="2304"/>
                  </a:lnTo>
                  <a:lnTo>
                    <a:pt x="1796" y="2304"/>
                  </a:lnTo>
                  <a:lnTo>
                    <a:pt x="1796" y="2302"/>
                  </a:lnTo>
                  <a:lnTo>
                    <a:pt x="1796" y="2302"/>
                  </a:lnTo>
                  <a:lnTo>
                    <a:pt x="1796" y="2300"/>
                  </a:lnTo>
                  <a:lnTo>
                    <a:pt x="1796" y="2300"/>
                  </a:lnTo>
                  <a:lnTo>
                    <a:pt x="1798" y="2298"/>
                  </a:lnTo>
                  <a:lnTo>
                    <a:pt x="1798" y="2298"/>
                  </a:lnTo>
                  <a:lnTo>
                    <a:pt x="1798" y="2292"/>
                  </a:lnTo>
                  <a:lnTo>
                    <a:pt x="1798" y="2290"/>
                  </a:lnTo>
                  <a:lnTo>
                    <a:pt x="1798" y="2290"/>
                  </a:lnTo>
                  <a:lnTo>
                    <a:pt x="1798" y="2288"/>
                  </a:lnTo>
                  <a:lnTo>
                    <a:pt x="1798" y="2288"/>
                  </a:lnTo>
                  <a:lnTo>
                    <a:pt x="1798" y="2284"/>
                  </a:lnTo>
                  <a:lnTo>
                    <a:pt x="1798" y="2284"/>
                  </a:lnTo>
                  <a:lnTo>
                    <a:pt x="1798" y="2280"/>
                  </a:lnTo>
                  <a:lnTo>
                    <a:pt x="1798" y="2280"/>
                  </a:lnTo>
                  <a:lnTo>
                    <a:pt x="1798" y="2276"/>
                  </a:lnTo>
                  <a:lnTo>
                    <a:pt x="1798" y="2276"/>
                  </a:lnTo>
                  <a:lnTo>
                    <a:pt x="1800" y="2274"/>
                  </a:lnTo>
                  <a:lnTo>
                    <a:pt x="1800" y="2274"/>
                  </a:lnTo>
                  <a:lnTo>
                    <a:pt x="1800" y="2272"/>
                  </a:lnTo>
                  <a:lnTo>
                    <a:pt x="1800" y="2272"/>
                  </a:lnTo>
                  <a:lnTo>
                    <a:pt x="1800" y="2268"/>
                  </a:lnTo>
                  <a:lnTo>
                    <a:pt x="1800" y="2268"/>
                  </a:lnTo>
                  <a:lnTo>
                    <a:pt x="1800" y="2268"/>
                  </a:lnTo>
                  <a:lnTo>
                    <a:pt x="1800" y="2268"/>
                  </a:lnTo>
                  <a:lnTo>
                    <a:pt x="1802" y="2264"/>
                  </a:lnTo>
                  <a:lnTo>
                    <a:pt x="1802" y="2264"/>
                  </a:lnTo>
                  <a:lnTo>
                    <a:pt x="1804" y="2260"/>
                  </a:lnTo>
                  <a:lnTo>
                    <a:pt x="1804" y="2260"/>
                  </a:lnTo>
                  <a:lnTo>
                    <a:pt x="1804" y="2258"/>
                  </a:lnTo>
                  <a:lnTo>
                    <a:pt x="1804" y="2258"/>
                  </a:lnTo>
                  <a:lnTo>
                    <a:pt x="1804" y="2252"/>
                  </a:lnTo>
                  <a:lnTo>
                    <a:pt x="1804" y="2252"/>
                  </a:lnTo>
                  <a:lnTo>
                    <a:pt x="1804" y="2248"/>
                  </a:lnTo>
                  <a:lnTo>
                    <a:pt x="1804" y="2248"/>
                  </a:lnTo>
                  <a:lnTo>
                    <a:pt x="1804" y="2246"/>
                  </a:lnTo>
                  <a:lnTo>
                    <a:pt x="1804" y="2246"/>
                  </a:lnTo>
                  <a:lnTo>
                    <a:pt x="1806" y="2244"/>
                  </a:lnTo>
                  <a:lnTo>
                    <a:pt x="1806" y="2244"/>
                  </a:lnTo>
                  <a:lnTo>
                    <a:pt x="1806" y="2242"/>
                  </a:lnTo>
                  <a:lnTo>
                    <a:pt x="1806" y="2242"/>
                  </a:lnTo>
                  <a:lnTo>
                    <a:pt x="1806" y="2236"/>
                  </a:lnTo>
                  <a:lnTo>
                    <a:pt x="1806" y="2236"/>
                  </a:lnTo>
                  <a:lnTo>
                    <a:pt x="1806" y="2236"/>
                  </a:lnTo>
                  <a:lnTo>
                    <a:pt x="1806" y="2236"/>
                  </a:lnTo>
                  <a:lnTo>
                    <a:pt x="1806" y="2234"/>
                  </a:lnTo>
                  <a:lnTo>
                    <a:pt x="1806" y="2234"/>
                  </a:lnTo>
                  <a:lnTo>
                    <a:pt x="1808" y="2230"/>
                  </a:lnTo>
                  <a:lnTo>
                    <a:pt x="1808" y="2230"/>
                  </a:lnTo>
                  <a:lnTo>
                    <a:pt x="1806" y="2226"/>
                  </a:lnTo>
                  <a:lnTo>
                    <a:pt x="1806" y="2224"/>
                  </a:lnTo>
                  <a:lnTo>
                    <a:pt x="1806" y="2224"/>
                  </a:lnTo>
                  <a:lnTo>
                    <a:pt x="1806" y="2220"/>
                  </a:lnTo>
                  <a:lnTo>
                    <a:pt x="1806" y="2220"/>
                  </a:lnTo>
                  <a:lnTo>
                    <a:pt x="1806" y="2218"/>
                  </a:lnTo>
                  <a:lnTo>
                    <a:pt x="1806" y="2218"/>
                  </a:lnTo>
                  <a:lnTo>
                    <a:pt x="1808" y="2214"/>
                  </a:lnTo>
                  <a:lnTo>
                    <a:pt x="1808" y="2208"/>
                  </a:lnTo>
                  <a:lnTo>
                    <a:pt x="1808" y="2208"/>
                  </a:lnTo>
                  <a:lnTo>
                    <a:pt x="1808" y="2202"/>
                  </a:lnTo>
                  <a:lnTo>
                    <a:pt x="1808" y="2202"/>
                  </a:lnTo>
                  <a:lnTo>
                    <a:pt x="1810" y="2198"/>
                  </a:lnTo>
                  <a:lnTo>
                    <a:pt x="1810" y="2196"/>
                  </a:lnTo>
                  <a:lnTo>
                    <a:pt x="1810" y="2196"/>
                  </a:lnTo>
                  <a:lnTo>
                    <a:pt x="1812" y="2192"/>
                  </a:lnTo>
                  <a:lnTo>
                    <a:pt x="1812" y="2192"/>
                  </a:lnTo>
                  <a:lnTo>
                    <a:pt x="1812" y="2188"/>
                  </a:lnTo>
                  <a:lnTo>
                    <a:pt x="1812" y="2188"/>
                  </a:lnTo>
                  <a:lnTo>
                    <a:pt x="1812" y="2186"/>
                  </a:lnTo>
                  <a:lnTo>
                    <a:pt x="1812" y="2180"/>
                  </a:lnTo>
                  <a:lnTo>
                    <a:pt x="1812" y="2180"/>
                  </a:lnTo>
                  <a:lnTo>
                    <a:pt x="1814" y="2174"/>
                  </a:lnTo>
                  <a:lnTo>
                    <a:pt x="1814" y="2174"/>
                  </a:lnTo>
                  <a:lnTo>
                    <a:pt x="1814" y="2174"/>
                  </a:lnTo>
                  <a:lnTo>
                    <a:pt x="1814" y="2174"/>
                  </a:lnTo>
                  <a:lnTo>
                    <a:pt x="1816" y="2168"/>
                  </a:lnTo>
                  <a:lnTo>
                    <a:pt x="1816" y="2168"/>
                  </a:lnTo>
                  <a:lnTo>
                    <a:pt x="1816" y="2164"/>
                  </a:lnTo>
                  <a:lnTo>
                    <a:pt x="1816" y="2164"/>
                  </a:lnTo>
                  <a:lnTo>
                    <a:pt x="1816" y="2162"/>
                  </a:lnTo>
                  <a:lnTo>
                    <a:pt x="1816" y="2162"/>
                  </a:lnTo>
                  <a:lnTo>
                    <a:pt x="1816" y="2158"/>
                  </a:lnTo>
                  <a:lnTo>
                    <a:pt x="1816" y="2158"/>
                  </a:lnTo>
                  <a:lnTo>
                    <a:pt x="1816" y="2156"/>
                  </a:lnTo>
                  <a:lnTo>
                    <a:pt x="1816" y="2156"/>
                  </a:lnTo>
                  <a:lnTo>
                    <a:pt x="1816" y="2154"/>
                  </a:lnTo>
                  <a:lnTo>
                    <a:pt x="1816" y="2154"/>
                  </a:lnTo>
                  <a:lnTo>
                    <a:pt x="1818" y="2150"/>
                  </a:lnTo>
                  <a:lnTo>
                    <a:pt x="1818" y="2150"/>
                  </a:lnTo>
                  <a:lnTo>
                    <a:pt x="1818" y="2146"/>
                  </a:lnTo>
                  <a:lnTo>
                    <a:pt x="1818" y="2146"/>
                  </a:lnTo>
                  <a:lnTo>
                    <a:pt x="1818" y="2144"/>
                  </a:lnTo>
                  <a:lnTo>
                    <a:pt x="1818" y="2144"/>
                  </a:lnTo>
                  <a:lnTo>
                    <a:pt x="1818" y="2142"/>
                  </a:lnTo>
                  <a:lnTo>
                    <a:pt x="1818" y="2142"/>
                  </a:lnTo>
                  <a:lnTo>
                    <a:pt x="1820" y="2138"/>
                  </a:lnTo>
                  <a:lnTo>
                    <a:pt x="1820" y="2136"/>
                  </a:lnTo>
                  <a:lnTo>
                    <a:pt x="1820" y="2136"/>
                  </a:lnTo>
                  <a:lnTo>
                    <a:pt x="1820" y="2132"/>
                  </a:lnTo>
                  <a:lnTo>
                    <a:pt x="1820" y="2132"/>
                  </a:lnTo>
                  <a:lnTo>
                    <a:pt x="1822" y="2130"/>
                  </a:lnTo>
                  <a:lnTo>
                    <a:pt x="1822" y="2130"/>
                  </a:lnTo>
                  <a:lnTo>
                    <a:pt x="1822" y="2126"/>
                  </a:lnTo>
                  <a:lnTo>
                    <a:pt x="1822" y="2126"/>
                  </a:lnTo>
                  <a:lnTo>
                    <a:pt x="1822" y="2122"/>
                  </a:lnTo>
                  <a:lnTo>
                    <a:pt x="1822" y="2122"/>
                  </a:lnTo>
                  <a:lnTo>
                    <a:pt x="1822" y="2120"/>
                  </a:lnTo>
                  <a:lnTo>
                    <a:pt x="1822" y="2120"/>
                  </a:lnTo>
                  <a:lnTo>
                    <a:pt x="1822" y="2120"/>
                  </a:lnTo>
                  <a:lnTo>
                    <a:pt x="1822" y="2120"/>
                  </a:lnTo>
                  <a:lnTo>
                    <a:pt x="1824" y="2114"/>
                  </a:lnTo>
                  <a:lnTo>
                    <a:pt x="1824" y="2114"/>
                  </a:lnTo>
                  <a:lnTo>
                    <a:pt x="1822" y="2110"/>
                  </a:lnTo>
                  <a:lnTo>
                    <a:pt x="1822" y="2110"/>
                  </a:lnTo>
                  <a:lnTo>
                    <a:pt x="1820" y="2108"/>
                  </a:lnTo>
                  <a:lnTo>
                    <a:pt x="1820" y="2108"/>
                  </a:lnTo>
                  <a:lnTo>
                    <a:pt x="1822" y="2104"/>
                  </a:lnTo>
                  <a:lnTo>
                    <a:pt x="1822" y="2104"/>
                  </a:lnTo>
                  <a:lnTo>
                    <a:pt x="1824" y="2102"/>
                  </a:lnTo>
                  <a:lnTo>
                    <a:pt x="1824" y="2102"/>
                  </a:lnTo>
                  <a:lnTo>
                    <a:pt x="1826" y="2100"/>
                  </a:lnTo>
                  <a:lnTo>
                    <a:pt x="1826" y="2100"/>
                  </a:lnTo>
                  <a:lnTo>
                    <a:pt x="1826" y="2098"/>
                  </a:lnTo>
                  <a:lnTo>
                    <a:pt x="1828" y="2094"/>
                  </a:lnTo>
                  <a:lnTo>
                    <a:pt x="1828" y="2094"/>
                  </a:lnTo>
                  <a:lnTo>
                    <a:pt x="1828" y="2090"/>
                  </a:lnTo>
                  <a:lnTo>
                    <a:pt x="1826" y="2088"/>
                  </a:lnTo>
                  <a:lnTo>
                    <a:pt x="1826" y="2088"/>
                  </a:lnTo>
                  <a:lnTo>
                    <a:pt x="1826" y="2086"/>
                  </a:lnTo>
                  <a:lnTo>
                    <a:pt x="1826" y="2086"/>
                  </a:lnTo>
                  <a:lnTo>
                    <a:pt x="1826" y="2082"/>
                  </a:lnTo>
                  <a:lnTo>
                    <a:pt x="1826" y="2082"/>
                  </a:lnTo>
                  <a:lnTo>
                    <a:pt x="1828" y="2076"/>
                  </a:lnTo>
                  <a:lnTo>
                    <a:pt x="1828" y="2076"/>
                  </a:lnTo>
                  <a:lnTo>
                    <a:pt x="1830" y="2074"/>
                  </a:lnTo>
                  <a:lnTo>
                    <a:pt x="1830" y="2074"/>
                  </a:lnTo>
                  <a:lnTo>
                    <a:pt x="1832" y="2070"/>
                  </a:lnTo>
                  <a:lnTo>
                    <a:pt x="1832" y="2070"/>
                  </a:lnTo>
                  <a:lnTo>
                    <a:pt x="1832" y="2066"/>
                  </a:lnTo>
                  <a:lnTo>
                    <a:pt x="1832" y="2066"/>
                  </a:lnTo>
                  <a:lnTo>
                    <a:pt x="1832" y="2064"/>
                  </a:lnTo>
                  <a:lnTo>
                    <a:pt x="1832" y="2064"/>
                  </a:lnTo>
                  <a:lnTo>
                    <a:pt x="1832" y="2062"/>
                  </a:lnTo>
                  <a:lnTo>
                    <a:pt x="1832" y="2062"/>
                  </a:lnTo>
                  <a:lnTo>
                    <a:pt x="1832" y="2058"/>
                  </a:lnTo>
                  <a:lnTo>
                    <a:pt x="1832" y="2058"/>
                  </a:lnTo>
                  <a:lnTo>
                    <a:pt x="1834" y="2056"/>
                  </a:lnTo>
                  <a:lnTo>
                    <a:pt x="1834" y="2056"/>
                  </a:lnTo>
                  <a:lnTo>
                    <a:pt x="1834" y="2054"/>
                  </a:lnTo>
                  <a:lnTo>
                    <a:pt x="1834" y="2054"/>
                  </a:lnTo>
                  <a:lnTo>
                    <a:pt x="1834" y="2048"/>
                  </a:lnTo>
                  <a:lnTo>
                    <a:pt x="1834" y="2048"/>
                  </a:lnTo>
                  <a:lnTo>
                    <a:pt x="1834" y="2046"/>
                  </a:lnTo>
                  <a:lnTo>
                    <a:pt x="1834" y="2046"/>
                  </a:lnTo>
                  <a:lnTo>
                    <a:pt x="1834" y="2044"/>
                  </a:lnTo>
                  <a:lnTo>
                    <a:pt x="1834" y="2044"/>
                  </a:lnTo>
                  <a:lnTo>
                    <a:pt x="1834" y="2042"/>
                  </a:lnTo>
                  <a:lnTo>
                    <a:pt x="1834" y="2042"/>
                  </a:lnTo>
                  <a:lnTo>
                    <a:pt x="1834" y="2040"/>
                  </a:lnTo>
                  <a:lnTo>
                    <a:pt x="1834" y="2040"/>
                  </a:lnTo>
                  <a:lnTo>
                    <a:pt x="1836" y="2036"/>
                  </a:lnTo>
                  <a:lnTo>
                    <a:pt x="1836" y="2036"/>
                  </a:lnTo>
                  <a:lnTo>
                    <a:pt x="1834" y="2032"/>
                  </a:lnTo>
                  <a:lnTo>
                    <a:pt x="1834" y="2032"/>
                  </a:lnTo>
                  <a:lnTo>
                    <a:pt x="1834" y="2030"/>
                  </a:lnTo>
                  <a:lnTo>
                    <a:pt x="1834" y="2030"/>
                  </a:lnTo>
                  <a:lnTo>
                    <a:pt x="1834" y="2024"/>
                  </a:lnTo>
                  <a:lnTo>
                    <a:pt x="1834" y="2024"/>
                  </a:lnTo>
                  <a:lnTo>
                    <a:pt x="1834" y="2022"/>
                  </a:lnTo>
                  <a:lnTo>
                    <a:pt x="1834" y="2022"/>
                  </a:lnTo>
                  <a:lnTo>
                    <a:pt x="1834" y="2018"/>
                  </a:lnTo>
                  <a:lnTo>
                    <a:pt x="1834" y="2018"/>
                  </a:lnTo>
                  <a:lnTo>
                    <a:pt x="1834" y="2016"/>
                  </a:lnTo>
                  <a:lnTo>
                    <a:pt x="1834" y="2016"/>
                  </a:lnTo>
                  <a:lnTo>
                    <a:pt x="1836" y="2012"/>
                  </a:lnTo>
                  <a:lnTo>
                    <a:pt x="1836" y="2012"/>
                  </a:lnTo>
                  <a:lnTo>
                    <a:pt x="1836" y="2010"/>
                  </a:lnTo>
                  <a:lnTo>
                    <a:pt x="1836" y="2010"/>
                  </a:lnTo>
                  <a:lnTo>
                    <a:pt x="1838" y="2006"/>
                  </a:lnTo>
                  <a:lnTo>
                    <a:pt x="1838" y="2006"/>
                  </a:lnTo>
                  <a:lnTo>
                    <a:pt x="1838" y="2002"/>
                  </a:lnTo>
                  <a:lnTo>
                    <a:pt x="1838" y="2002"/>
                  </a:lnTo>
                  <a:lnTo>
                    <a:pt x="1838" y="2000"/>
                  </a:lnTo>
                  <a:lnTo>
                    <a:pt x="1838" y="2000"/>
                  </a:lnTo>
                  <a:lnTo>
                    <a:pt x="1838" y="1998"/>
                  </a:lnTo>
                  <a:lnTo>
                    <a:pt x="1838" y="1998"/>
                  </a:lnTo>
                  <a:lnTo>
                    <a:pt x="1840" y="1994"/>
                  </a:lnTo>
                  <a:lnTo>
                    <a:pt x="1840" y="1994"/>
                  </a:lnTo>
                  <a:lnTo>
                    <a:pt x="1840" y="1990"/>
                  </a:lnTo>
                  <a:lnTo>
                    <a:pt x="1840" y="1990"/>
                  </a:lnTo>
                  <a:lnTo>
                    <a:pt x="1840" y="1988"/>
                  </a:lnTo>
                  <a:lnTo>
                    <a:pt x="1840" y="1988"/>
                  </a:lnTo>
                  <a:lnTo>
                    <a:pt x="1840" y="1984"/>
                  </a:lnTo>
                  <a:lnTo>
                    <a:pt x="1840" y="1984"/>
                  </a:lnTo>
                  <a:lnTo>
                    <a:pt x="1840" y="1982"/>
                  </a:lnTo>
                  <a:lnTo>
                    <a:pt x="1840" y="1982"/>
                  </a:lnTo>
                  <a:lnTo>
                    <a:pt x="1842" y="1978"/>
                  </a:lnTo>
                  <a:lnTo>
                    <a:pt x="1842" y="1976"/>
                  </a:lnTo>
                  <a:lnTo>
                    <a:pt x="1842" y="1976"/>
                  </a:lnTo>
                  <a:lnTo>
                    <a:pt x="1842" y="1976"/>
                  </a:lnTo>
                  <a:lnTo>
                    <a:pt x="1842" y="1970"/>
                  </a:lnTo>
                  <a:lnTo>
                    <a:pt x="1842" y="1970"/>
                  </a:lnTo>
                  <a:lnTo>
                    <a:pt x="1844" y="1966"/>
                  </a:lnTo>
                  <a:lnTo>
                    <a:pt x="1844" y="1966"/>
                  </a:lnTo>
                  <a:lnTo>
                    <a:pt x="1844" y="1966"/>
                  </a:lnTo>
                  <a:lnTo>
                    <a:pt x="1846" y="1962"/>
                  </a:lnTo>
                  <a:lnTo>
                    <a:pt x="1846" y="1962"/>
                  </a:lnTo>
                  <a:lnTo>
                    <a:pt x="1846" y="1960"/>
                  </a:lnTo>
                  <a:lnTo>
                    <a:pt x="1846" y="1960"/>
                  </a:lnTo>
                  <a:lnTo>
                    <a:pt x="1846" y="1954"/>
                  </a:lnTo>
                  <a:lnTo>
                    <a:pt x="1846" y="1948"/>
                  </a:lnTo>
                  <a:lnTo>
                    <a:pt x="1846" y="1948"/>
                  </a:lnTo>
                  <a:lnTo>
                    <a:pt x="1844" y="1942"/>
                  </a:lnTo>
                  <a:lnTo>
                    <a:pt x="1844" y="1942"/>
                  </a:lnTo>
                  <a:lnTo>
                    <a:pt x="1844" y="1942"/>
                  </a:lnTo>
                  <a:lnTo>
                    <a:pt x="1844" y="1940"/>
                  </a:lnTo>
                  <a:lnTo>
                    <a:pt x="1844" y="1940"/>
                  </a:lnTo>
                  <a:lnTo>
                    <a:pt x="1842" y="1934"/>
                  </a:lnTo>
                  <a:lnTo>
                    <a:pt x="1842" y="1934"/>
                  </a:lnTo>
                  <a:lnTo>
                    <a:pt x="1838" y="1932"/>
                  </a:lnTo>
                  <a:lnTo>
                    <a:pt x="1836" y="1932"/>
                  </a:lnTo>
                  <a:lnTo>
                    <a:pt x="1836" y="1932"/>
                  </a:lnTo>
                  <a:lnTo>
                    <a:pt x="1834" y="1930"/>
                  </a:lnTo>
                  <a:lnTo>
                    <a:pt x="1834" y="1930"/>
                  </a:lnTo>
                  <a:lnTo>
                    <a:pt x="1828" y="1930"/>
                  </a:lnTo>
                  <a:lnTo>
                    <a:pt x="1828" y="1930"/>
                  </a:lnTo>
                  <a:lnTo>
                    <a:pt x="1826" y="1930"/>
                  </a:lnTo>
                  <a:lnTo>
                    <a:pt x="1826" y="1930"/>
                  </a:lnTo>
                  <a:lnTo>
                    <a:pt x="1822" y="1930"/>
                  </a:lnTo>
                  <a:lnTo>
                    <a:pt x="1822" y="1930"/>
                  </a:lnTo>
                  <a:lnTo>
                    <a:pt x="1820" y="1930"/>
                  </a:lnTo>
                  <a:lnTo>
                    <a:pt x="1820" y="1930"/>
                  </a:lnTo>
                  <a:lnTo>
                    <a:pt x="1814" y="1928"/>
                  </a:lnTo>
                  <a:lnTo>
                    <a:pt x="1814" y="1928"/>
                  </a:lnTo>
                  <a:lnTo>
                    <a:pt x="1806" y="1928"/>
                  </a:lnTo>
                  <a:lnTo>
                    <a:pt x="1806" y="1928"/>
                  </a:lnTo>
                  <a:lnTo>
                    <a:pt x="1802" y="1930"/>
                  </a:lnTo>
                  <a:lnTo>
                    <a:pt x="1802" y="1930"/>
                  </a:lnTo>
                  <a:lnTo>
                    <a:pt x="1794" y="1928"/>
                  </a:lnTo>
                  <a:lnTo>
                    <a:pt x="1794" y="1928"/>
                  </a:lnTo>
                  <a:lnTo>
                    <a:pt x="1788" y="1928"/>
                  </a:lnTo>
                  <a:lnTo>
                    <a:pt x="1788" y="1928"/>
                  </a:lnTo>
                  <a:lnTo>
                    <a:pt x="1780" y="1928"/>
                  </a:lnTo>
                  <a:lnTo>
                    <a:pt x="1780" y="1928"/>
                  </a:lnTo>
                  <a:lnTo>
                    <a:pt x="1780" y="1928"/>
                  </a:lnTo>
                  <a:lnTo>
                    <a:pt x="1780" y="1928"/>
                  </a:lnTo>
                  <a:lnTo>
                    <a:pt x="1774" y="1928"/>
                  </a:lnTo>
                  <a:lnTo>
                    <a:pt x="1772" y="1928"/>
                  </a:lnTo>
                  <a:lnTo>
                    <a:pt x="1772" y="1928"/>
                  </a:lnTo>
                  <a:lnTo>
                    <a:pt x="1768" y="1930"/>
                  </a:lnTo>
                  <a:lnTo>
                    <a:pt x="1768" y="1930"/>
                  </a:lnTo>
                  <a:lnTo>
                    <a:pt x="1766" y="1930"/>
                  </a:lnTo>
                  <a:lnTo>
                    <a:pt x="1766" y="1930"/>
                  </a:lnTo>
                  <a:lnTo>
                    <a:pt x="1766" y="1930"/>
                  </a:lnTo>
                  <a:lnTo>
                    <a:pt x="1766" y="1930"/>
                  </a:lnTo>
                  <a:lnTo>
                    <a:pt x="1760" y="1928"/>
                  </a:lnTo>
                  <a:lnTo>
                    <a:pt x="1752" y="1926"/>
                  </a:lnTo>
                  <a:lnTo>
                    <a:pt x="1752" y="1926"/>
                  </a:lnTo>
                  <a:lnTo>
                    <a:pt x="1748" y="1926"/>
                  </a:lnTo>
                  <a:lnTo>
                    <a:pt x="1748" y="1926"/>
                  </a:lnTo>
                  <a:lnTo>
                    <a:pt x="1744" y="1926"/>
                  </a:lnTo>
                  <a:lnTo>
                    <a:pt x="1744" y="1926"/>
                  </a:lnTo>
                  <a:lnTo>
                    <a:pt x="1742" y="1926"/>
                  </a:lnTo>
                  <a:lnTo>
                    <a:pt x="1742" y="1926"/>
                  </a:lnTo>
                  <a:lnTo>
                    <a:pt x="1742" y="1926"/>
                  </a:lnTo>
                  <a:lnTo>
                    <a:pt x="1738" y="1928"/>
                  </a:lnTo>
                  <a:lnTo>
                    <a:pt x="1738" y="1928"/>
                  </a:lnTo>
                  <a:lnTo>
                    <a:pt x="1736" y="1928"/>
                  </a:lnTo>
                  <a:lnTo>
                    <a:pt x="1736" y="1928"/>
                  </a:lnTo>
                  <a:lnTo>
                    <a:pt x="1732" y="1926"/>
                  </a:lnTo>
                  <a:lnTo>
                    <a:pt x="1730" y="1926"/>
                  </a:lnTo>
                  <a:lnTo>
                    <a:pt x="1730" y="1926"/>
                  </a:lnTo>
                  <a:lnTo>
                    <a:pt x="1726" y="1926"/>
                  </a:lnTo>
                  <a:lnTo>
                    <a:pt x="1726" y="1926"/>
                  </a:lnTo>
                  <a:lnTo>
                    <a:pt x="1722" y="1928"/>
                  </a:lnTo>
                  <a:lnTo>
                    <a:pt x="1722" y="1928"/>
                  </a:lnTo>
                  <a:lnTo>
                    <a:pt x="1718" y="1930"/>
                  </a:lnTo>
                  <a:lnTo>
                    <a:pt x="1718" y="1930"/>
                  </a:lnTo>
                  <a:lnTo>
                    <a:pt x="1716" y="1930"/>
                  </a:lnTo>
                  <a:lnTo>
                    <a:pt x="1716" y="1930"/>
                  </a:lnTo>
                  <a:lnTo>
                    <a:pt x="1710" y="1930"/>
                  </a:lnTo>
                  <a:lnTo>
                    <a:pt x="1704" y="1930"/>
                  </a:lnTo>
                  <a:lnTo>
                    <a:pt x="1700" y="1930"/>
                  </a:lnTo>
                  <a:lnTo>
                    <a:pt x="1700" y="1930"/>
                  </a:lnTo>
                  <a:lnTo>
                    <a:pt x="1696" y="1930"/>
                  </a:lnTo>
                  <a:lnTo>
                    <a:pt x="1696" y="1930"/>
                  </a:lnTo>
                  <a:lnTo>
                    <a:pt x="1692" y="1930"/>
                  </a:lnTo>
                  <a:lnTo>
                    <a:pt x="1692" y="1930"/>
                  </a:lnTo>
                  <a:lnTo>
                    <a:pt x="1686" y="1930"/>
                  </a:lnTo>
                  <a:lnTo>
                    <a:pt x="1686" y="1930"/>
                  </a:lnTo>
                  <a:lnTo>
                    <a:pt x="1684" y="1928"/>
                  </a:lnTo>
                  <a:lnTo>
                    <a:pt x="1684" y="1928"/>
                  </a:lnTo>
                  <a:lnTo>
                    <a:pt x="1680" y="1928"/>
                  </a:lnTo>
                  <a:lnTo>
                    <a:pt x="1680" y="1928"/>
                  </a:lnTo>
                  <a:lnTo>
                    <a:pt x="1676" y="1928"/>
                  </a:lnTo>
                  <a:lnTo>
                    <a:pt x="1676" y="1928"/>
                  </a:lnTo>
                  <a:lnTo>
                    <a:pt x="1672" y="1928"/>
                  </a:lnTo>
                  <a:lnTo>
                    <a:pt x="1670" y="1928"/>
                  </a:lnTo>
                  <a:lnTo>
                    <a:pt x="1670" y="1928"/>
                  </a:lnTo>
                  <a:lnTo>
                    <a:pt x="1668" y="1928"/>
                  </a:lnTo>
                  <a:lnTo>
                    <a:pt x="1668" y="1928"/>
                  </a:lnTo>
                  <a:lnTo>
                    <a:pt x="1666" y="1928"/>
                  </a:lnTo>
                  <a:lnTo>
                    <a:pt x="1666" y="1928"/>
                  </a:lnTo>
                  <a:lnTo>
                    <a:pt x="1664" y="1926"/>
                  </a:lnTo>
                  <a:lnTo>
                    <a:pt x="1664" y="1926"/>
                  </a:lnTo>
                  <a:lnTo>
                    <a:pt x="1660" y="1926"/>
                  </a:lnTo>
                  <a:lnTo>
                    <a:pt x="1660" y="1926"/>
                  </a:lnTo>
                  <a:lnTo>
                    <a:pt x="1656" y="1926"/>
                  </a:lnTo>
                  <a:lnTo>
                    <a:pt x="1656" y="1926"/>
                  </a:lnTo>
                  <a:lnTo>
                    <a:pt x="1654" y="1928"/>
                  </a:lnTo>
                  <a:lnTo>
                    <a:pt x="1654" y="1928"/>
                  </a:lnTo>
                  <a:lnTo>
                    <a:pt x="1652" y="1926"/>
                  </a:lnTo>
                  <a:lnTo>
                    <a:pt x="1652" y="1926"/>
                  </a:lnTo>
                  <a:lnTo>
                    <a:pt x="1648" y="1926"/>
                  </a:lnTo>
                  <a:lnTo>
                    <a:pt x="1648" y="1926"/>
                  </a:lnTo>
                  <a:lnTo>
                    <a:pt x="1646" y="1926"/>
                  </a:lnTo>
                  <a:lnTo>
                    <a:pt x="1646" y="1926"/>
                  </a:lnTo>
                  <a:lnTo>
                    <a:pt x="1642" y="1926"/>
                  </a:lnTo>
                  <a:lnTo>
                    <a:pt x="1642" y="1926"/>
                  </a:lnTo>
                  <a:lnTo>
                    <a:pt x="1638" y="1926"/>
                  </a:lnTo>
                  <a:lnTo>
                    <a:pt x="1638" y="1926"/>
                  </a:lnTo>
                  <a:lnTo>
                    <a:pt x="1632" y="1926"/>
                  </a:lnTo>
                  <a:lnTo>
                    <a:pt x="1632" y="1926"/>
                  </a:lnTo>
                  <a:lnTo>
                    <a:pt x="1630" y="1926"/>
                  </a:lnTo>
                  <a:lnTo>
                    <a:pt x="1630" y="1926"/>
                  </a:lnTo>
                  <a:lnTo>
                    <a:pt x="1630" y="1926"/>
                  </a:lnTo>
                  <a:lnTo>
                    <a:pt x="1628" y="1926"/>
                  </a:lnTo>
                  <a:lnTo>
                    <a:pt x="1628" y="1926"/>
                  </a:lnTo>
                  <a:lnTo>
                    <a:pt x="1622" y="1926"/>
                  </a:lnTo>
                  <a:lnTo>
                    <a:pt x="1622" y="1926"/>
                  </a:lnTo>
                  <a:lnTo>
                    <a:pt x="1618" y="1926"/>
                  </a:lnTo>
                  <a:lnTo>
                    <a:pt x="1618" y="1926"/>
                  </a:lnTo>
                  <a:lnTo>
                    <a:pt x="1616" y="1926"/>
                  </a:lnTo>
                  <a:lnTo>
                    <a:pt x="1616" y="1926"/>
                  </a:lnTo>
                  <a:lnTo>
                    <a:pt x="1614" y="1926"/>
                  </a:lnTo>
                  <a:lnTo>
                    <a:pt x="1614" y="1926"/>
                  </a:lnTo>
                  <a:lnTo>
                    <a:pt x="1610" y="1928"/>
                  </a:lnTo>
                  <a:lnTo>
                    <a:pt x="1610" y="1928"/>
                  </a:lnTo>
                  <a:lnTo>
                    <a:pt x="1606" y="1928"/>
                  </a:lnTo>
                  <a:lnTo>
                    <a:pt x="1606" y="1928"/>
                  </a:lnTo>
                  <a:lnTo>
                    <a:pt x="1604" y="1928"/>
                  </a:lnTo>
                  <a:lnTo>
                    <a:pt x="1604" y="1928"/>
                  </a:lnTo>
                  <a:lnTo>
                    <a:pt x="1602" y="1928"/>
                  </a:lnTo>
                  <a:lnTo>
                    <a:pt x="1602" y="1928"/>
                  </a:lnTo>
                  <a:lnTo>
                    <a:pt x="1598" y="1928"/>
                  </a:lnTo>
                  <a:lnTo>
                    <a:pt x="1598" y="1928"/>
                  </a:lnTo>
                  <a:lnTo>
                    <a:pt x="1594" y="1928"/>
                  </a:lnTo>
                  <a:lnTo>
                    <a:pt x="1594" y="1928"/>
                  </a:lnTo>
                  <a:lnTo>
                    <a:pt x="1592" y="1928"/>
                  </a:lnTo>
                  <a:lnTo>
                    <a:pt x="1592" y="1928"/>
                  </a:lnTo>
                  <a:lnTo>
                    <a:pt x="1590" y="1928"/>
                  </a:lnTo>
                  <a:lnTo>
                    <a:pt x="1590" y="1928"/>
                  </a:lnTo>
                  <a:lnTo>
                    <a:pt x="1586" y="1928"/>
                  </a:lnTo>
                  <a:lnTo>
                    <a:pt x="1586" y="1928"/>
                  </a:lnTo>
                  <a:lnTo>
                    <a:pt x="1582" y="1928"/>
                  </a:lnTo>
                  <a:lnTo>
                    <a:pt x="1582" y="1928"/>
                  </a:lnTo>
                  <a:lnTo>
                    <a:pt x="1580" y="1928"/>
                  </a:lnTo>
                  <a:lnTo>
                    <a:pt x="1580" y="1928"/>
                  </a:lnTo>
                  <a:lnTo>
                    <a:pt x="1576" y="1928"/>
                  </a:lnTo>
                  <a:lnTo>
                    <a:pt x="1576" y="1928"/>
                  </a:lnTo>
                  <a:lnTo>
                    <a:pt x="1576" y="1928"/>
                  </a:lnTo>
                  <a:lnTo>
                    <a:pt x="1576" y="1928"/>
                  </a:lnTo>
                  <a:lnTo>
                    <a:pt x="1576" y="1928"/>
                  </a:lnTo>
                  <a:lnTo>
                    <a:pt x="1576" y="1926"/>
                  </a:lnTo>
                  <a:lnTo>
                    <a:pt x="1576" y="1926"/>
                  </a:lnTo>
                  <a:lnTo>
                    <a:pt x="1578" y="1922"/>
                  </a:lnTo>
                  <a:lnTo>
                    <a:pt x="1578" y="1922"/>
                  </a:lnTo>
                  <a:lnTo>
                    <a:pt x="1578" y="1922"/>
                  </a:lnTo>
                  <a:lnTo>
                    <a:pt x="1578" y="1922"/>
                  </a:lnTo>
                  <a:lnTo>
                    <a:pt x="1582" y="1918"/>
                  </a:lnTo>
                  <a:lnTo>
                    <a:pt x="1582" y="1918"/>
                  </a:lnTo>
                  <a:lnTo>
                    <a:pt x="1582" y="1916"/>
                  </a:lnTo>
                  <a:lnTo>
                    <a:pt x="1582" y="1916"/>
                  </a:lnTo>
                  <a:lnTo>
                    <a:pt x="1586" y="1914"/>
                  </a:lnTo>
                  <a:lnTo>
                    <a:pt x="1586" y="1914"/>
                  </a:lnTo>
                  <a:lnTo>
                    <a:pt x="1586" y="1912"/>
                  </a:lnTo>
                  <a:lnTo>
                    <a:pt x="1586" y="1912"/>
                  </a:lnTo>
                  <a:lnTo>
                    <a:pt x="1588" y="1910"/>
                  </a:lnTo>
                  <a:lnTo>
                    <a:pt x="1588" y="1910"/>
                  </a:lnTo>
                  <a:lnTo>
                    <a:pt x="1590" y="1908"/>
                  </a:lnTo>
                  <a:lnTo>
                    <a:pt x="1590" y="1908"/>
                  </a:lnTo>
                  <a:lnTo>
                    <a:pt x="1594" y="1906"/>
                  </a:lnTo>
                  <a:lnTo>
                    <a:pt x="1594" y="1906"/>
                  </a:lnTo>
                  <a:lnTo>
                    <a:pt x="1596" y="1904"/>
                  </a:lnTo>
                  <a:lnTo>
                    <a:pt x="1596" y="1904"/>
                  </a:lnTo>
                  <a:lnTo>
                    <a:pt x="1598" y="1902"/>
                  </a:lnTo>
                  <a:lnTo>
                    <a:pt x="1598" y="1902"/>
                  </a:lnTo>
                  <a:lnTo>
                    <a:pt x="1600" y="1900"/>
                  </a:lnTo>
                  <a:lnTo>
                    <a:pt x="1600" y="1900"/>
                  </a:lnTo>
                  <a:lnTo>
                    <a:pt x="1602" y="1898"/>
                  </a:lnTo>
                  <a:lnTo>
                    <a:pt x="1602" y="1898"/>
                  </a:lnTo>
                  <a:lnTo>
                    <a:pt x="1604" y="1894"/>
                  </a:lnTo>
                  <a:lnTo>
                    <a:pt x="1604" y="1894"/>
                  </a:lnTo>
                  <a:lnTo>
                    <a:pt x="1606" y="1892"/>
                  </a:lnTo>
                  <a:lnTo>
                    <a:pt x="1606" y="1892"/>
                  </a:lnTo>
                  <a:lnTo>
                    <a:pt x="1610" y="1888"/>
                  </a:lnTo>
                  <a:lnTo>
                    <a:pt x="1610" y="1888"/>
                  </a:lnTo>
                  <a:lnTo>
                    <a:pt x="1612" y="1884"/>
                  </a:lnTo>
                  <a:lnTo>
                    <a:pt x="1612" y="1884"/>
                  </a:lnTo>
                  <a:lnTo>
                    <a:pt x="1612" y="1882"/>
                  </a:lnTo>
                  <a:lnTo>
                    <a:pt x="1612" y="1882"/>
                  </a:lnTo>
                  <a:lnTo>
                    <a:pt x="1614" y="1882"/>
                  </a:lnTo>
                  <a:lnTo>
                    <a:pt x="1614" y="1882"/>
                  </a:lnTo>
                  <a:lnTo>
                    <a:pt x="1616" y="1878"/>
                  </a:lnTo>
                  <a:lnTo>
                    <a:pt x="1616" y="1878"/>
                  </a:lnTo>
                  <a:lnTo>
                    <a:pt x="1618" y="1876"/>
                  </a:lnTo>
                  <a:lnTo>
                    <a:pt x="1618" y="1876"/>
                  </a:lnTo>
                  <a:lnTo>
                    <a:pt x="1618" y="1874"/>
                  </a:lnTo>
                  <a:lnTo>
                    <a:pt x="1618" y="1874"/>
                  </a:lnTo>
                  <a:lnTo>
                    <a:pt x="1622" y="1872"/>
                  </a:lnTo>
                  <a:lnTo>
                    <a:pt x="1622" y="1872"/>
                  </a:lnTo>
                  <a:lnTo>
                    <a:pt x="1628" y="1866"/>
                  </a:lnTo>
                  <a:lnTo>
                    <a:pt x="1628" y="1866"/>
                  </a:lnTo>
                  <a:lnTo>
                    <a:pt x="1630" y="1864"/>
                  </a:lnTo>
                  <a:lnTo>
                    <a:pt x="1630" y="1864"/>
                  </a:lnTo>
                  <a:lnTo>
                    <a:pt x="1632" y="1860"/>
                  </a:lnTo>
                  <a:lnTo>
                    <a:pt x="1632" y="1860"/>
                  </a:lnTo>
                  <a:lnTo>
                    <a:pt x="1634" y="1858"/>
                  </a:lnTo>
                  <a:lnTo>
                    <a:pt x="1634" y="1856"/>
                  </a:lnTo>
                  <a:lnTo>
                    <a:pt x="1634" y="1856"/>
                  </a:lnTo>
                  <a:lnTo>
                    <a:pt x="1638" y="1854"/>
                  </a:lnTo>
                  <a:lnTo>
                    <a:pt x="1638" y="1854"/>
                  </a:lnTo>
                  <a:lnTo>
                    <a:pt x="1638" y="1852"/>
                  </a:lnTo>
                  <a:lnTo>
                    <a:pt x="1638" y="1852"/>
                  </a:lnTo>
                  <a:lnTo>
                    <a:pt x="1640" y="1850"/>
                  </a:lnTo>
                  <a:lnTo>
                    <a:pt x="1640" y="1850"/>
                  </a:lnTo>
                  <a:lnTo>
                    <a:pt x="1642" y="1848"/>
                  </a:lnTo>
                  <a:lnTo>
                    <a:pt x="1642" y="1848"/>
                  </a:lnTo>
                  <a:lnTo>
                    <a:pt x="1646" y="1846"/>
                  </a:lnTo>
                  <a:lnTo>
                    <a:pt x="1648" y="1844"/>
                  </a:lnTo>
                  <a:lnTo>
                    <a:pt x="1648" y="1844"/>
                  </a:lnTo>
                  <a:lnTo>
                    <a:pt x="1650" y="1840"/>
                  </a:lnTo>
                  <a:lnTo>
                    <a:pt x="1650" y="1840"/>
                  </a:lnTo>
                  <a:lnTo>
                    <a:pt x="1650" y="1838"/>
                  </a:lnTo>
                  <a:lnTo>
                    <a:pt x="1650" y="1838"/>
                  </a:lnTo>
                  <a:lnTo>
                    <a:pt x="1652" y="1836"/>
                  </a:lnTo>
                  <a:lnTo>
                    <a:pt x="1652" y="1836"/>
                  </a:lnTo>
                  <a:lnTo>
                    <a:pt x="1654" y="1832"/>
                  </a:lnTo>
                  <a:lnTo>
                    <a:pt x="1654" y="1832"/>
                  </a:lnTo>
                  <a:lnTo>
                    <a:pt x="1656" y="1828"/>
                  </a:lnTo>
                  <a:lnTo>
                    <a:pt x="1656" y="1828"/>
                  </a:lnTo>
                  <a:lnTo>
                    <a:pt x="1656" y="1826"/>
                  </a:lnTo>
                  <a:lnTo>
                    <a:pt x="1656" y="1826"/>
                  </a:lnTo>
                  <a:lnTo>
                    <a:pt x="1656" y="1824"/>
                  </a:lnTo>
                  <a:lnTo>
                    <a:pt x="1656" y="1824"/>
                  </a:lnTo>
                  <a:lnTo>
                    <a:pt x="1658" y="1820"/>
                  </a:lnTo>
                  <a:lnTo>
                    <a:pt x="1658" y="1820"/>
                  </a:lnTo>
                  <a:lnTo>
                    <a:pt x="1660" y="1818"/>
                  </a:lnTo>
                  <a:lnTo>
                    <a:pt x="1660" y="1818"/>
                  </a:lnTo>
                  <a:lnTo>
                    <a:pt x="1662" y="1816"/>
                  </a:lnTo>
                  <a:lnTo>
                    <a:pt x="1662" y="1816"/>
                  </a:lnTo>
                  <a:lnTo>
                    <a:pt x="1664" y="1814"/>
                  </a:lnTo>
                  <a:lnTo>
                    <a:pt x="1666" y="1812"/>
                  </a:lnTo>
                  <a:lnTo>
                    <a:pt x="1666" y="1812"/>
                  </a:lnTo>
                  <a:lnTo>
                    <a:pt x="1668" y="1808"/>
                  </a:lnTo>
                  <a:lnTo>
                    <a:pt x="1668" y="1808"/>
                  </a:lnTo>
                  <a:lnTo>
                    <a:pt x="1672" y="1808"/>
                  </a:lnTo>
                  <a:lnTo>
                    <a:pt x="1672" y="1808"/>
                  </a:lnTo>
                  <a:lnTo>
                    <a:pt x="1674" y="1806"/>
                  </a:lnTo>
                  <a:lnTo>
                    <a:pt x="1674" y="1806"/>
                  </a:lnTo>
                  <a:lnTo>
                    <a:pt x="1678" y="1802"/>
                  </a:lnTo>
                  <a:lnTo>
                    <a:pt x="1678" y="1802"/>
                  </a:lnTo>
                  <a:lnTo>
                    <a:pt x="1680" y="1800"/>
                  </a:lnTo>
                  <a:lnTo>
                    <a:pt x="1680" y="1798"/>
                  </a:lnTo>
                  <a:lnTo>
                    <a:pt x="1680" y="1798"/>
                  </a:lnTo>
                  <a:lnTo>
                    <a:pt x="1682" y="1796"/>
                  </a:lnTo>
                  <a:lnTo>
                    <a:pt x="1682" y="1796"/>
                  </a:lnTo>
                  <a:lnTo>
                    <a:pt x="1682" y="1794"/>
                  </a:lnTo>
                  <a:lnTo>
                    <a:pt x="1682" y="1794"/>
                  </a:lnTo>
                  <a:lnTo>
                    <a:pt x="1684" y="1790"/>
                  </a:lnTo>
                  <a:lnTo>
                    <a:pt x="1684" y="1790"/>
                  </a:lnTo>
                  <a:lnTo>
                    <a:pt x="1688" y="1786"/>
                  </a:lnTo>
                  <a:lnTo>
                    <a:pt x="1688" y="1786"/>
                  </a:lnTo>
                  <a:lnTo>
                    <a:pt x="1690" y="1782"/>
                  </a:lnTo>
                  <a:lnTo>
                    <a:pt x="1690" y="1782"/>
                  </a:lnTo>
                  <a:lnTo>
                    <a:pt x="1692" y="1780"/>
                  </a:lnTo>
                  <a:lnTo>
                    <a:pt x="1692" y="1780"/>
                  </a:lnTo>
                  <a:lnTo>
                    <a:pt x="1696" y="1778"/>
                  </a:lnTo>
                  <a:lnTo>
                    <a:pt x="1696" y="1778"/>
                  </a:lnTo>
                  <a:lnTo>
                    <a:pt x="1700" y="1772"/>
                  </a:lnTo>
                  <a:lnTo>
                    <a:pt x="1700" y="1772"/>
                  </a:lnTo>
                  <a:lnTo>
                    <a:pt x="1702" y="1768"/>
                  </a:lnTo>
                  <a:lnTo>
                    <a:pt x="1702" y="1768"/>
                  </a:lnTo>
                  <a:lnTo>
                    <a:pt x="1704" y="1764"/>
                  </a:lnTo>
                  <a:lnTo>
                    <a:pt x="1704" y="1764"/>
                  </a:lnTo>
                  <a:lnTo>
                    <a:pt x="1704" y="1762"/>
                  </a:lnTo>
                  <a:lnTo>
                    <a:pt x="1704" y="1762"/>
                  </a:lnTo>
                  <a:lnTo>
                    <a:pt x="1706" y="1760"/>
                  </a:lnTo>
                  <a:lnTo>
                    <a:pt x="1706" y="1760"/>
                  </a:lnTo>
                  <a:lnTo>
                    <a:pt x="1708" y="1758"/>
                  </a:lnTo>
                  <a:lnTo>
                    <a:pt x="1708" y="1758"/>
                  </a:lnTo>
                  <a:lnTo>
                    <a:pt x="1708" y="1754"/>
                  </a:lnTo>
                  <a:lnTo>
                    <a:pt x="1708" y="1754"/>
                  </a:lnTo>
                  <a:lnTo>
                    <a:pt x="1708" y="1752"/>
                  </a:lnTo>
                  <a:lnTo>
                    <a:pt x="1708" y="1752"/>
                  </a:lnTo>
                  <a:lnTo>
                    <a:pt x="1710" y="1748"/>
                  </a:lnTo>
                  <a:lnTo>
                    <a:pt x="1710" y="1748"/>
                  </a:lnTo>
                  <a:lnTo>
                    <a:pt x="1716" y="1746"/>
                  </a:lnTo>
                  <a:lnTo>
                    <a:pt x="1716" y="1746"/>
                  </a:lnTo>
                  <a:lnTo>
                    <a:pt x="1718" y="1744"/>
                  </a:lnTo>
                  <a:lnTo>
                    <a:pt x="1718" y="1744"/>
                  </a:lnTo>
                  <a:lnTo>
                    <a:pt x="1722" y="1742"/>
                  </a:lnTo>
                  <a:lnTo>
                    <a:pt x="1722" y="1742"/>
                  </a:lnTo>
                  <a:lnTo>
                    <a:pt x="1724" y="1738"/>
                  </a:lnTo>
                  <a:lnTo>
                    <a:pt x="1724" y="1738"/>
                  </a:lnTo>
                  <a:lnTo>
                    <a:pt x="1724" y="1736"/>
                  </a:lnTo>
                  <a:lnTo>
                    <a:pt x="1724" y="1736"/>
                  </a:lnTo>
                  <a:lnTo>
                    <a:pt x="1726" y="1734"/>
                  </a:lnTo>
                  <a:lnTo>
                    <a:pt x="1726" y="1734"/>
                  </a:lnTo>
                  <a:lnTo>
                    <a:pt x="1728" y="1732"/>
                  </a:lnTo>
                  <a:lnTo>
                    <a:pt x="1728" y="1732"/>
                  </a:lnTo>
                  <a:lnTo>
                    <a:pt x="1730" y="1728"/>
                  </a:lnTo>
                  <a:lnTo>
                    <a:pt x="1730" y="1728"/>
                  </a:lnTo>
                  <a:lnTo>
                    <a:pt x="1730" y="1726"/>
                  </a:lnTo>
                  <a:lnTo>
                    <a:pt x="1730" y="1726"/>
                  </a:lnTo>
                  <a:lnTo>
                    <a:pt x="1732" y="1724"/>
                  </a:lnTo>
                  <a:lnTo>
                    <a:pt x="1732" y="1724"/>
                  </a:lnTo>
                  <a:lnTo>
                    <a:pt x="1734" y="1722"/>
                  </a:lnTo>
                  <a:lnTo>
                    <a:pt x="1734" y="1722"/>
                  </a:lnTo>
                  <a:lnTo>
                    <a:pt x="1738" y="1718"/>
                  </a:lnTo>
                  <a:lnTo>
                    <a:pt x="1738" y="1718"/>
                  </a:lnTo>
                  <a:lnTo>
                    <a:pt x="1740" y="1714"/>
                  </a:lnTo>
                  <a:lnTo>
                    <a:pt x="1740" y="1714"/>
                  </a:lnTo>
                  <a:lnTo>
                    <a:pt x="1742" y="1714"/>
                  </a:lnTo>
                  <a:lnTo>
                    <a:pt x="1742" y="1714"/>
                  </a:lnTo>
                  <a:lnTo>
                    <a:pt x="1742" y="1712"/>
                  </a:lnTo>
                  <a:lnTo>
                    <a:pt x="1742" y="1712"/>
                  </a:lnTo>
                  <a:lnTo>
                    <a:pt x="1746" y="1708"/>
                  </a:lnTo>
                  <a:lnTo>
                    <a:pt x="1746" y="1708"/>
                  </a:lnTo>
                  <a:lnTo>
                    <a:pt x="1748" y="1704"/>
                  </a:lnTo>
                  <a:lnTo>
                    <a:pt x="1748" y="1704"/>
                  </a:lnTo>
                  <a:lnTo>
                    <a:pt x="1748" y="1702"/>
                  </a:lnTo>
                  <a:lnTo>
                    <a:pt x="1748" y="1702"/>
                  </a:lnTo>
                  <a:lnTo>
                    <a:pt x="1750" y="1700"/>
                  </a:lnTo>
                  <a:lnTo>
                    <a:pt x="1750" y="1700"/>
                  </a:lnTo>
                  <a:lnTo>
                    <a:pt x="1752" y="1696"/>
                  </a:lnTo>
                  <a:lnTo>
                    <a:pt x="1752" y="1696"/>
                  </a:lnTo>
                  <a:lnTo>
                    <a:pt x="1752" y="1696"/>
                  </a:lnTo>
                  <a:lnTo>
                    <a:pt x="1752" y="1696"/>
                  </a:lnTo>
                  <a:lnTo>
                    <a:pt x="1756" y="1692"/>
                  </a:lnTo>
                  <a:lnTo>
                    <a:pt x="1756" y="1692"/>
                  </a:lnTo>
                  <a:lnTo>
                    <a:pt x="1756" y="1688"/>
                  </a:lnTo>
                  <a:lnTo>
                    <a:pt x="1756" y="1688"/>
                  </a:lnTo>
                  <a:lnTo>
                    <a:pt x="1758" y="1688"/>
                  </a:lnTo>
                  <a:lnTo>
                    <a:pt x="1758" y="1688"/>
                  </a:lnTo>
                  <a:lnTo>
                    <a:pt x="1758" y="1686"/>
                  </a:lnTo>
                  <a:lnTo>
                    <a:pt x="1758" y="1686"/>
                  </a:lnTo>
                  <a:lnTo>
                    <a:pt x="1764" y="1684"/>
                  </a:lnTo>
                  <a:lnTo>
                    <a:pt x="1764" y="1684"/>
                  </a:lnTo>
                  <a:lnTo>
                    <a:pt x="1766" y="1680"/>
                  </a:lnTo>
                  <a:lnTo>
                    <a:pt x="1766" y="1680"/>
                  </a:lnTo>
                  <a:lnTo>
                    <a:pt x="1766" y="1678"/>
                  </a:lnTo>
                  <a:lnTo>
                    <a:pt x="1766" y="1678"/>
                  </a:lnTo>
                  <a:lnTo>
                    <a:pt x="1768" y="1676"/>
                  </a:lnTo>
                  <a:lnTo>
                    <a:pt x="1768" y="1676"/>
                  </a:lnTo>
                  <a:lnTo>
                    <a:pt x="1770" y="1674"/>
                  </a:lnTo>
                  <a:lnTo>
                    <a:pt x="1770" y="1674"/>
                  </a:lnTo>
                  <a:lnTo>
                    <a:pt x="1772" y="1670"/>
                  </a:lnTo>
                  <a:lnTo>
                    <a:pt x="1772" y="1670"/>
                  </a:lnTo>
                  <a:lnTo>
                    <a:pt x="1774" y="1668"/>
                  </a:lnTo>
                  <a:lnTo>
                    <a:pt x="1774" y="1668"/>
                  </a:lnTo>
                  <a:lnTo>
                    <a:pt x="1776" y="1666"/>
                  </a:lnTo>
                  <a:lnTo>
                    <a:pt x="1776" y="1666"/>
                  </a:lnTo>
                  <a:lnTo>
                    <a:pt x="1778" y="1664"/>
                  </a:lnTo>
                  <a:lnTo>
                    <a:pt x="1778" y="1664"/>
                  </a:lnTo>
                  <a:lnTo>
                    <a:pt x="1780" y="1660"/>
                  </a:lnTo>
                  <a:lnTo>
                    <a:pt x="1782" y="1660"/>
                  </a:lnTo>
                  <a:lnTo>
                    <a:pt x="1782" y="1660"/>
                  </a:lnTo>
                  <a:lnTo>
                    <a:pt x="1782" y="1656"/>
                  </a:lnTo>
                  <a:lnTo>
                    <a:pt x="1782" y="1656"/>
                  </a:lnTo>
                  <a:lnTo>
                    <a:pt x="1784" y="1654"/>
                  </a:lnTo>
                  <a:lnTo>
                    <a:pt x="1786" y="1654"/>
                  </a:lnTo>
                  <a:lnTo>
                    <a:pt x="1786" y="1654"/>
                  </a:lnTo>
                  <a:lnTo>
                    <a:pt x="1788" y="1652"/>
                  </a:lnTo>
                  <a:lnTo>
                    <a:pt x="1788" y="1652"/>
                  </a:lnTo>
                  <a:lnTo>
                    <a:pt x="1788" y="1650"/>
                  </a:lnTo>
                  <a:lnTo>
                    <a:pt x="1788" y="1650"/>
                  </a:lnTo>
                  <a:lnTo>
                    <a:pt x="1792" y="1650"/>
                  </a:lnTo>
                  <a:lnTo>
                    <a:pt x="1792" y="1650"/>
                  </a:lnTo>
                  <a:lnTo>
                    <a:pt x="1798" y="1644"/>
                  </a:lnTo>
                  <a:lnTo>
                    <a:pt x="1798" y="1644"/>
                  </a:lnTo>
                  <a:lnTo>
                    <a:pt x="1798" y="1640"/>
                  </a:lnTo>
                  <a:lnTo>
                    <a:pt x="1798" y="1640"/>
                  </a:lnTo>
                  <a:lnTo>
                    <a:pt x="1798" y="1638"/>
                  </a:lnTo>
                  <a:lnTo>
                    <a:pt x="1798" y="1638"/>
                  </a:lnTo>
                  <a:lnTo>
                    <a:pt x="1798" y="1636"/>
                  </a:lnTo>
                  <a:lnTo>
                    <a:pt x="1798" y="1636"/>
                  </a:lnTo>
                  <a:lnTo>
                    <a:pt x="1800" y="1634"/>
                  </a:lnTo>
                  <a:lnTo>
                    <a:pt x="1800" y="1634"/>
                  </a:lnTo>
                  <a:lnTo>
                    <a:pt x="1802" y="1632"/>
                  </a:lnTo>
                  <a:lnTo>
                    <a:pt x="1802" y="1632"/>
                  </a:lnTo>
                  <a:lnTo>
                    <a:pt x="1802" y="1628"/>
                  </a:lnTo>
                  <a:lnTo>
                    <a:pt x="1802" y="1628"/>
                  </a:lnTo>
                  <a:lnTo>
                    <a:pt x="1804" y="1626"/>
                  </a:lnTo>
                  <a:lnTo>
                    <a:pt x="1804" y="1626"/>
                  </a:lnTo>
                  <a:lnTo>
                    <a:pt x="1806" y="1622"/>
                  </a:lnTo>
                  <a:lnTo>
                    <a:pt x="1806" y="1622"/>
                  </a:lnTo>
                  <a:lnTo>
                    <a:pt x="1806" y="1620"/>
                  </a:lnTo>
                  <a:lnTo>
                    <a:pt x="1806" y="1620"/>
                  </a:lnTo>
                  <a:lnTo>
                    <a:pt x="1808" y="1618"/>
                  </a:lnTo>
                  <a:lnTo>
                    <a:pt x="1808" y="1618"/>
                  </a:lnTo>
                  <a:lnTo>
                    <a:pt x="1810" y="1616"/>
                  </a:lnTo>
                  <a:lnTo>
                    <a:pt x="1810" y="1616"/>
                  </a:lnTo>
                  <a:lnTo>
                    <a:pt x="1812" y="1614"/>
                  </a:lnTo>
                  <a:lnTo>
                    <a:pt x="1812" y="1614"/>
                  </a:lnTo>
                  <a:lnTo>
                    <a:pt x="1814" y="1612"/>
                  </a:lnTo>
                  <a:lnTo>
                    <a:pt x="1814" y="1612"/>
                  </a:lnTo>
                  <a:lnTo>
                    <a:pt x="1816" y="1608"/>
                  </a:lnTo>
                  <a:lnTo>
                    <a:pt x="1816" y="1608"/>
                  </a:lnTo>
                  <a:lnTo>
                    <a:pt x="1818" y="1606"/>
                  </a:lnTo>
                  <a:lnTo>
                    <a:pt x="1818" y="1606"/>
                  </a:lnTo>
                  <a:lnTo>
                    <a:pt x="1818" y="1604"/>
                  </a:lnTo>
                  <a:lnTo>
                    <a:pt x="1818" y="1604"/>
                  </a:lnTo>
                  <a:lnTo>
                    <a:pt x="1820" y="1600"/>
                  </a:lnTo>
                  <a:lnTo>
                    <a:pt x="1820" y="1600"/>
                  </a:lnTo>
                  <a:lnTo>
                    <a:pt x="1822" y="1598"/>
                  </a:lnTo>
                  <a:lnTo>
                    <a:pt x="1822" y="1598"/>
                  </a:lnTo>
                  <a:lnTo>
                    <a:pt x="1824" y="1596"/>
                  </a:lnTo>
                  <a:lnTo>
                    <a:pt x="1824" y="1596"/>
                  </a:lnTo>
                  <a:lnTo>
                    <a:pt x="1826" y="1594"/>
                  </a:lnTo>
                  <a:lnTo>
                    <a:pt x="1826" y="1594"/>
                  </a:lnTo>
                  <a:lnTo>
                    <a:pt x="1830" y="1590"/>
                  </a:lnTo>
                  <a:lnTo>
                    <a:pt x="1830" y="1590"/>
                  </a:lnTo>
                  <a:lnTo>
                    <a:pt x="1832" y="1588"/>
                  </a:lnTo>
                  <a:lnTo>
                    <a:pt x="1832" y="1588"/>
                  </a:lnTo>
                  <a:lnTo>
                    <a:pt x="1834" y="1586"/>
                  </a:lnTo>
                  <a:lnTo>
                    <a:pt x="1834" y="1586"/>
                  </a:lnTo>
                  <a:lnTo>
                    <a:pt x="1836" y="1582"/>
                  </a:lnTo>
                  <a:lnTo>
                    <a:pt x="1836" y="1582"/>
                  </a:lnTo>
                  <a:lnTo>
                    <a:pt x="1838" y="1582"/>
                  </a:lnTo>
                  <a:lnTo>
                    <a:pt x="1838" y="1582"/>
                  </a:lnTo>
                  <a:lnTo>
                    <a:pt x="1842" y="1580"/>
                  </a:lnTo>
                  <a:lnTo>
                    <a:pt x="1842" y="1580"/>
                  </a:lnTo>
                  <a:lnTo>
                    <a:pt x="1848" y="1576"/>
                  </a:lnTo>
                  <a:lnTo>
                    <a:pt x="1848" y="1576"/>
                  </a:lnTo>
                  <a:lnTo>
                    <a:pt x="1852" y="1574"/>
                  </a:lnTo>
                  <a:lnTo>
                    <a:pt x="1852" y="1574"/>
                  </a:lnTo>
                  <a:lnTo>
                    <a:pt x="1852" y="1572"/>
                  </a:lnTo>
                  <a:lnTo>
                    <a:pt x="1852" y="1572"/>
                  </a:lnTo>
                  <a:lnTo>
                    <a:pt x="1854" y="1570"/>
                  </a:lnTo>
                  <a:lnTo>
                    <a:pt x="1854" y="1570"/>
                  </a:lnTo>
                  <a:lnTo>
                    <a:pt x="1856" y="1568"/>
                  </a:lnTo>
                  <a:lnTo>
                    <a:pt x="1856" y="1568"/>
                  </a:lnTo>
                  <a:lnTo>
                    <a:pt x="1858" y="1564"/>
                  </a:lnTo>
                  <a:lnTo>
                    <a:pt x="1858" y="1564"/>
                  </a:lnTo>
                  <a:lnTo>
                    <a:pt x="1860" y="1562"/>
                  </a:lnTo>
                  <a:lnTo>
                    <a:pt x="1860" y="1562"/>
                  </a:lnTo>
                  <a:lnTo>
                    <a:pt x="1862" y="1562"/>
                  </a:lnTo>
                  <a:lnTo>
                    <a:pt x="1862" y="1562"/>
                  </a:lnTo>
                  <a:lnTo>
                    <a:pt x="1864" y="1558"/>
                  </a:lnTo>
                  <a:lnTo>
                    <a:pt x="1864" y="1558"/>
                  </a:lnTo>
                  <a:lnTo>
                    <a:pt x="1864" y="1558"/>
                  </a:lnTo>
                  <a:lnTo>
                    <a:pt x="1868" y="1554"/>
                  </a:lnTo>
                  <a:lnTo>
                    <a:pt x="1868" y="1554"/>
                  </a:lnTo>
                  <a:lnTo>
                    <a:pt x="1868" y="1550"/>
                  </a:lnTo>
                  <a:lnTo>
                    <a:pt x="1868" y="1550"/>
                  </a:lnTo>
                  <a:lnTo>
                    <a:pt x="1870" y="1548"/>
                  </a:lnTo>
                  <a:lnTo>
                    <a:pt x="1870" y="1548"/>
                  </a:lnTo>
                  <a:lnTo>
                    <a:pt x="1872" y="1546"/>
                  </a:lnTo>
                  <a:lnTo>
                    <a:pt x="1872" y="1546"/>
                  </a:lnTo>
                  <a:lnTo>
                    <a:pt x="1874" y="1544"/>
                  </a:lnTo>
                  <a:lnTo>
                    <a:pt x="1874" y="1544"/>
                  </a:lnTo>
                  <a:lnTo>
                    <a:pt x="1876" y="1538"/>
                  </a:lnTo>
                  <a:lnTo>
                    <a:pt x="1876" y="1538"/>
                  </a:lnTo>
                  <a:lnTo>
                    <a:pt x="1876" y="1536"/>
                  </a:lnTo>
                  <a:lnTo>
                    <a:pt x="1876" y="1536"/>
                  </a:lnTo>
                  <a:lnTo>
                    <a:pt x="1878" y="1534"/>
                  </a:lnTo>
                  <a:lnTo>
                    <a:pt x="1878" y="1534"/>
                  </a:lnTo>
                  <a:lnTo>
                    <a:pt x="1878" y="1532"/>
                  </a:lnTo>
                  <a:lnTo>
                    <a:pt x="1878" y="1532"/>
                  </a:lnTo>
                  <a:lnTo>
                    <a:pt x="1882" y="1530"/>
                  </a:lnTo>
                  <a:lnTo>
                    <a:pt x="1882" y="1530"/>
                  </a:lnTo>
                  <a:lnTo>
                    <a:pt x="1884" y="1526"/>
                  </a:lnTo>
                  <a:lnTo>
                    <a:pt x="1884" y="1526"/>
                  </a:lnTo>
                  <a:lnTo>
                    <a:pt x="1884" y="1524"/>
                  </a:lnTo>
                  <a:lnTo>
                    <a:pt x="1884" y="1524"/>
                  </a:lnTo>
                  <a:lnTo>
                    <a:pt x="1886" y="1524"/>
                  </a:lnTo>
                  <a:lnTo>
                    <a:pt x="1886" y="1524"/>
                  </a:lnTo>
                  <a:lnTo>
                    <a:pt x="1890" y="1520"/>
                  </a:lnTo>
                  <a:lnTo>
                    <a:pt x="1890" y="1520"/>
                  </a:lnTo>
                  <a:lnTo>
                    <a:pt x="1890" y="1518"/>
                  </a:lnTo>
                  <a:lnTo>
                    <a:pt x="1890" y="1518"/>
                  </a:lnTo>
                  <a:lnTo>
                    <a:pt x="1892" y="1516"/>
                  </a:lnTo>
                  <a:lnTo>
                    <a:pt x="1892" y="1516"/>
                  </a:lnTo>
                  <a:lnTo>
                    <a:pt x="1892" y="1514"/>
                  </a:lnTo>
                  <a:lnTo>
                    <a:pt x="1892" y="1514"/>
                  </a:lnTo>
                  <a:lnTo>
                    <a:pt x="1898" y="1512"/>
                  </a:lnTo>
                  <a:lnTo>
                    <a:pt x="1898" y="1512"/>
                  </a:lnTo>
                  <a:lnTo>
                    <a:pt x="1900" y="1510"/>
                  </a:lnTo>
                  <a:lnTo>
                    <a:pt x="1900" y="1510"/>
                  </a:lnTo>
                  <a:lnTo>
                    <a:pt x="1900" y="1508"/>
                  </a:lnTo>
                  <a:lnTo>
                    <a:pt x="1900" y="1508"/>
                  </a:lnTo>
                  <a:lnTo>
                    <a:pt x="1902" y="1504"/>
                  </a:lnTo>
                  <a:lnTo>
                    <a:pt x="1902" y="1504"/>
                  </a:lnTo>
                  <a:lnTo>
                    <a:pt x="1904" y="1502"/>
                  </a:lnTo>
                  <a:lnTo>
                    <a:pt x="1904" y="1502"/>
                  </a:lnTo>
                  <a:lnTo>
                    <a:pt x="1904" y="1502"/>
                  </a:lnTo>
                  <a:lnTo>
                    <a:pt x="1908" y="1496"/>
                  </a:lnTo>
                  <a:lnTo>
                    <a:pt x="1908" y="1496"/>
                  </a:lnTo>
                  <a:lnTo>
                    <a:pt x="1910" y="1492"/>
                  </a:lnTo>
                  <a:lnTo>
                    <a:pt x="1910" y="1492"/>
                  </a:lnTo>
                  <a:lnTo>
                    <a:pt x="1910" y="1490"/>
                  </a:lnTo>
                  <a:lnTo>
                    <a:pt x="1910" y="1490"/>
                  </a:lnTo>
                  <a:lnTo>
                    <a:pt x="1916" y="1486"/>
                  </a:lnTo>
                  <a:lnTo>
                    <a:pt x="1916" y="1486"/>
                  </a:lnTo>
                  <a:lnTo>
                    <a:pt x="1918" y="1486"/>
                  </a:lnTo>
                  <a:lnTo>
                    <a:pt x="1918" y="1486"/>
                  </a:lnTo>
                  <a:lnTo>
                    <a:pt x="1918" y="1488"/>
                  </a:lnTo>
                  <a:lnTo>
                    <a:pt x="1918" y="1488"/>
                  </a:lnTo>
                  <a:lnTo>
                    <a:pt x="1920" y="1488"/>
                  </a:lnTo>
                  <a:lnTo>
                    <a:pt x="1920" y="1488"/>
                  </a:lnTo>
                  <a:lnTo>
                    <a:pt x="1920" y="1490"/>
                  </a:lnTo>
                  <a:lnTo>
                    <a:pt x="1920" y="1490"/>
                  </a:lnTo>
                  <a:lnTo>
                    <a:pt x="1920" y="1494"/>
                  </a:lnTo>
                  <a:lnTo>
                    <a:pt x="1920" y="1494"/>
                  </a:lnTo>
                  <a:lnTo>
                    <a:pt x="1920" y="1496"/>
                  </a:lnTo>
                  <a:lnTo>
                    <a:pt x="1920" y="1496"/>
                  </a:lnTo>
                  <a:lnTo>
                    <a:pt x="1920" y="1500"/>
                  </a:lnTo>
                  <a:lnTo>
                    <a:pt x="1920" y="1500"/>
                  </a:lnTo>
                  <a:lnTo>
                    <a:pt x="1918" y="1502"/>
                  </a:lnTo>
                  <a:lnTo>
                    <a:pt x="1918" y="1502"/>
                  </a:lnTo>
                  <a:lnTo>
                    <a:pt x="1918" y="1504"/>
                  </a:lnTo>
                  <a:lnTo>
                    <a:pt x="1916" y="1506"/>
                  </a:lnTo>
                  <a:lnTo>
                    <a:pt x="1916" y="1506"/>
                  </a:lnTo>
                  <a:lnTo>
                    <a:pt x="1918" y="1510"/>
                  </a:lnTo>
                  <a:lnTo>
                    <a:pt x="1920" y="1514"/>
                  </a:lnTo>
                  <a:lnTo>
                    <a:pt x="1920" y="1514"/>
                  </a:lnTo>
                  <a:lnTo>
                    <a:pt x="1920" y="1514"/>
                  </a:lnTo>
                  <a:lnTo>
                    <a:pt x="1922" y="1518"/>
                  </a:lnTo>
                  <a:lnTo>
                    <a:pt x="1922" y="1518"/>
                  </a:lnTo>
                  <a:lnTo>
                    <a:pt x="1922" y="1520"/>
                  </a:lnTo>
                  <a:lnTo>
                    <a:pt x="1922" y="1520"/>
                  </a:lnTo>
                  <a:lnTo>
                    <a:pt x="1922" y="1522"/>
                  </a:lnTo>
                  <a:lnTo>
                    <a:pt x="1922" y="1522"/>
                  </a:lnTo>
                  <a:lnTo>
                    <a:pt x="1922" y="1524"/>
                  </a:lnTo>
                  <a:lnTo>
                    <a:pt x="1922" y="1524"/>
                  </a:lnTo>
                  <a:lnTo>
                    <a:pt x="1924" y="1528"/>
                  </a:lnTo>
                  <a:lnTo>
                    <a:pt x="1924" y="1528"/>
                  </a:lnTo>
                  <a:lnTo>
                    <a:pt x="1924" y="1532"/>
                  </a:lnTo>
                  <a:lnTo>
                    <a:pt x="1924" y="1532"/>
                  </a:lnTo>
                  <a:lnTo>
                    <a:pt x="1926" y="1532"/>
                  </a:lnTo>
                  <a:lnTo>
                    <a:pt x="1926" y="1532"/>
                  </a:lnTo>
                  <a:lnTo>
                    <a:pt x="1928" y="1538"/>
                  </a:lnTo>
                  <a:lnTo>
                    <a:pt x="1928" y="1538"/>
                  </a:lnTo>
                  <a:lnTo>
                    <a:pt x="1928" y="1538"/>
                  </a:lnTo>
                  <a:lnTo>
                    <a:pt x="1928" y="1542"/>
                  </a:lnTo>
                  <a:lnTo>
                    <a:pt x="1928" y="1542"/>
                  </a:lnTo>
                  <a:lnTo>
                    <a:pt x="1930" y="1546"/>
                  </a:lnTo>
                  <a:lnTo>
                    <a:pt x="1930" y="1546"/>
                  </a:lnTo>
                  <a:lnTo>
                    <a:pt x="1930" y="1548"/>
                  </a:lnTo>
                  <a:lnTo>
                    <a:pt x="1930" y="1548"/>
                  </a:lnTo>
                  <a:lnTo>
                    <a:pt x="1930" y="1552"/>
                  </a:lnTo>
                  <a:lnTo>
                    <a:pt x="1930" y="1554"/>
                  </a:lnTo>
                  <a:lnTo>
                    <a:pt x="1930" y="1554"/>
                  </a:lnTo>
                  <a:lnTo>
                    <a:pt x="1930" y="1556"/>
                  </a:lnTo>
                  <a:lnTo>
                    <a:pt x="1930" y="1556"/>
                  </a:lnTo>
                  <a:lnTo>
                    <a:pt x="1928" y="1558"/>
                  </a:lnTo>
                  <a:lnTo>
                    <a:pt x="1928" y="1558"/>
                  </a:lnTo>
                  <a:lnTo>
                    <a:pt x="1928" y="1562"/>
                  </a:lnTo>
                  <a:lnTo>
                    <a:pt x="1928" y="1562"/>
                  </a:lnTo>
                  <a:lnTo>
                    <a:pt x="1928" y="1564"/>
                  </a:lnTo>
                  <a:lnTo>
                    <a:pt x="1928" y="1564"/>
                  </a:lnTo>
                  <a:lnTo>
                    <a:pt x="1928" y="1568"/>
                  </a:lnTo>
                  <a:lnTo>
                    <a:pt x="1928" y="1568"/>
                  </a:lnTo>
                  <a:lnTo>
                    <a:pt x="1928" y="1574"/>
                  </a:lnTo>
                  <a:lnTo>
                    <a:pt x="1928" y="1574"/>
                  </a:lnTo>
                  <a:lnTo>
                    <a:pt x="1928" y="1576"/>
                  </a:lnTo>
                  <a:lnTo>
                    <a:pt x="1928" y="1576"/>
                  </a:lnTo>
                  <a:lnTo>
                    <a:pt x="1928" y="1580"/>
                  </a:lnTo>
                  <a:lnTo>
                    <a:pt x="1928" y="1582"/>
                  </a:lnTo>
                  <a:lnTo>
                    <a:pt x="1928" y="1582"/>
                  </a:lnTo>
                  <a:lnTo>
                    <a:pt x="1928" y="1582"/>
                  </a:lnTo>
                  <a:lnTo>
                    <a:pt x="1928" y="1582"/>
                  </a:lnTo>
                  <a:lnTo>
                    <a:pt x="1930" y="1588"/>
                  </a:lnTo>
                  <a:lnTo>
                    <a:pt x="1930" y="1588"/>
                  </a:lnTo>
                  <a:lnTo>
                    <a:pt x="1930" y="1590"/>
                  </a:lnTo>
                  <a:lnTo>
                    <a:pt x="1930" y="1590"/>
                  </a:lnTo>
                  <a:lnTo>
                    <a:pt x="1930" y="1592"/>
                  </a:lnTo>
                  <a:lnTo>
                    <a:pt x="1930" y="1592"/>
                  </a:lnTo>
                  <a:lnTo>
                    <a:pt x="1930" y="1594"/>
                  </a:lnTo>
                  <a:lnTo>
                    <a:pt x="1930" y="1594"/>
                  </a:lnTo>
                  <a:lnTo>
                    <a:pt x="1932" y="1598"/>
                  </a:lnTo>
                  <a:lnTo>
                    <a:pt x="1932" y="1598"/>
                  </a:lnTo>
                  <a:lnTo>
                    <a:pt x="1930" y="1602"/>
                  </a:lnTo>
                  <a:lnTo>
                    <a:pt x="1930" y="1602"/>
                  </a:lnTo>
                  <a:lnTo>
                    <a:pt x="1930" y="1606"/>
                  </a:lnTo>
                  <a:lnTo>
                    <a:pt x="1932" y="1610"/>
                  </a:lnTo>
                  <a:lnTo>
                    <a:pt x="1932" y="1610"/>
                  </a:lnTo>
                  <a:lnTo>
                    <a:pt x="1934" y="1616"/>
                  </a:lnTo>
                  <a:lnTo>
                    <a:pt x="1934" y="1616"/>
                  </a:lnTo>
                  <a:lnTo>
                    <a:pt x="1936" y="1620"/>
                  </a:lnTo>
                  <a:lnTo>
                    <a:pt x="1936" y="1620"/>
                  </a:lnTo>
                  <a:lnTo>
                    <a:pt x="1938" y="1624"/>
                  </a:lnTo>
                  <a:lnTo>
                    <a:pt x="1938" y="1624"/>
                  </a:lnTo>
                  <a:lnTo>
                    <a:pt x="1940" y="1626"/>
                  </a:lnTo>
                  <a:lnTo>
                    <a:pt x="1940" y="1626"/>
                  </a:lnTo>
                  <a:lnTo>
                    <a:pt x="1938" y="1628"/>
                  </a:lnTo>
                  <a:lnTo>
                    <a:pt x="1938" y="1630"/>
                  </a:lnTo>
                  <a:lnTo>
                    <a:pt x="1938" y="1630"/>
                  </a:lnTo>
                  <a:lnTo>
                    <a:pt x="1936" y="1636"/>
                  </a:lnTo>
                  <a:lnTo>
                    <a:pt x="1936" y="1636"/>
                  </a:lnTo>
                  <a:lnTo>
                    <a:pt x="1938" y="1640"/>
                  </a:lnTo>
                  <a:lnTo>
                    <a:pt x="1938" y="1640"/>
                  </a:lnTo>
                  <a:lnTo>
                    <a:pt x="1938" y="1642"/>
                  </a:lnTo>
                  <a:lnTo>
                    <a:pt x="1938" y="1642"/>
                  </a:lnTo>
                  <a:lnTo>
                    <a:pt x="1938" y="1644"/>
                  </a:lnTo>
                  <a:lnTo>
                    <a:pt x="1938" y="1644"/>
                  </a:lnTo>
                  <a:lnTo>
                    <a:pt x="1936" y="1648"/>
                  </a:lnTo>
                  <a:lnTo>
                    <a:pt x="1936" y="1648"/>
                  </a:lnTo>
                  <a:lnTo>
                    <a:pt x="1938" y="1652"/>
                  </a:lnTo>
                  <a:lnTo>
                    <a:pt x="1938" y="1652"/>
                  </a:lnTo>
                  <a:lnTo>
                    <a:pt x="1938" y="1654"/>
                  </a:lnTo>
                  <a:lnTo>
                    <a:pt x="1938" y="1654"/>
                  </a:lnTo>
                  <a:lnTo>
                    <a:pt x="1938" y="1656"/>
                  </a:lnTo>
                  <a:lnTo>
                    <a:pt x="1938" y="1656"/>
                  </a:lnTo>
                  <a:lnTo>
                    <a:pt x="1938" y="1660"/>
                  </a:lnTo>
                  <a:lnTo>
                    <a:pt x="1938" y="1660"/>
                  </a:lnTo>
                  <a:lnTo>
                    <a:pt x="1940" y="1664"/>
                  </a:lnTo>
                  <a:lnTo>
                    <a:pt x="1940" y="1664"/>
                  </a:lnTo>
                  <a:lnTo>
                    <a:pt x="1942" y="1666"/>
                  </a:lnTo>
                  <a:lnTo>
                    <a:pt x="1942" y="1666"/>
                  </a:lnTo>
                  <a:lnTo>
                    <a:pt x="1942" y="1670"/>
                  </a:lnTo>
                  <a:lnTo>
                    <a:pt x="1942" y="1670"/>
                  </a:lnTo>
                  <a:lnTo>
                    <a:pt x="1942" y="1670"/>
                  </a:lnTo>
                  <a:lnTo>
                    <a:pt x="1942" y="1672"/>
                  </a:lnTo>
                  <a:lnTo>
                    <a:pt x="1942" y="1672"/>
                  </a:lnTo>
                  <a:lnTo>
                    <a:pt x="1942" y="1676"/>
                  </a:lnTo>
                  <a:lnTo>
                    <a:pt x="1942" y="1676"/>
                  </a:lnTo>
                  <a:lnTo>
                    <a:pt x="1944" y="1682"/>
                  </a:lnTo>
                  <a:lnTo>
                    <a:pt x="1944" y="1682"/>
                  </a:lnTo>
                  <a:lnTo>
                    <a:pt x="1944" y="1682"/>
                  </a:lnTo>
                  <a:lnTo>
                    <a:pt x="1946" y="1684"/>
                  </a:lnTo>
                  <a:lnTo>
                    <a:pt x="1946" y="1684"/>
                  </a:lnTo>
                  <a:lnTo>
                    <a:pt x="1946" y="1688"/>
                  </a:lnTo>
                  <a:lnTo>
                    <a:pt x="1948" y="1688"/>
                  </a:lnTo>
                  <a:lnTo>
                    <a:pt x="1948" y="1688"/>
                  </a:lnTo>
                  <a:lnTo>
                    <a:pt x="1948" y="1692"/>
                  </a:lnTo>
                  <a:lnTo>
                    <a:pt x="1948" y="1692"/>
                  </a:lnTo>
                  <a:lnTo>
                    <a:pt x="1948" y="1696"/>
                  </a:lnTo>
                  <a:lnTo>
                    <a:pt x="1948" y="1696"/>
                  </a:lnTo>
                  <a:lnTo>
                    <a:pt x="1950" y="1698"/>
                  </a:lnTo>
                  <a:lnTo>
                    <a:pt x="1950" y="1698"/>
                  </a:lnTo>
                  <a:lnTo>
                    <a:pt x="1948" y="1700"/>
                  </a:lnTo>
                  <a:lnTo>
                    <a:pt x="1948" y="1700"/>
                  </a:lnTo>
                  <a:lnTo>
                    <a:pt x="1948" y="1702"/>
                  </a:lnTo>
                  <a:lnTo>
                    <a:pt x="1948" y="1702"/>
                  </a:lnTo>
                  <a:lnTo>
                    <a:pt x="1950" y="1706"/>
                  </a:lnTo>
                  <a:lnTo>
                    <a:pt x="1950" y="1706"/>
                  </a:lnTo>
                  <a:lnTo>
                    <a:pt x="1950" y="1708"/>
                  </a:lnTo>
                  <a:lnTo>
                    <a:pt x="1950" y="1708"/>
                  </a:lnTo>
                  <a:lnTo>
                    <a:pt x="1950" y="1714"/>
                  </a:lnTo>
                  <a:lnTo>
                    <a:pt x="1950" y="1714"/>
                  </a:lnTo>
                  <a:lnTo>
                    <a:pt x="1950" y="1716"/>
                  </a:lnTo>
                  <a:lnTo>
                    <a:pt x="1950" y="1716"/>
                  </a:lnTo>
                  <a:lnTo>
                    <a:pt x="1950" y="1718"/>
                  </a:lnTo>
                  <a:lnTo>
                    <a:pt x="1950" y="1718"/>
                  </a:lnTo>
                  <a:lnTo>
                    <a:pt x="1950" y="1722"/>
                  </a:lnTo>
                  <a:lnTo>
                    <a:pt x="1950" y="1722"/>
                  </a:lnTo>
                  <a:lnTo>
                    <a:pt x="1950" y="1724"/>
                  </a:lnTo>
                  <a:lnTo>
                    <a:pt x="1950" y="1724"/>
                  </a:lnTo>
                  <a:lnTo>
                    <a:pt x="1950" y="1730"/>
                  </a:lnTo>
                  <a:lnTo>
                    <a:pt x="1950" y="1732"/>
                  </a:lnTo>
                  <a:lnTo>
                    <a:pt x="1950" y="1732"/>
                  </a:lnTo>
                  <a:lnTo>
                    <a:pt x="1952" y="1736"/>
                  </a:lnTo>
                  <a:lnTo>
                    <a:pt x="1952" y="1736"/>
                  </a:lnTo>
                  <a:lnTo>
                    <a:pt x="1954" y="1740"/>
                  </a:lnTo>
                  <a:lnTo>
                    <a:pt x="1954" y="1740"/>
                  </a:lnTo>
                  <a:lnTo>
                    <a:pt x="1954" y="1742"/>
                  </a:lnTo>
                  <a:lnTo>
                    <a:pt x="1954" y="1742"/>
                  </a:lnTo>
                  <a:lnTo>
                    <a:pt x="1956" y="1744"/>
                  </a:lnTo>
                  <a:lnTo>
                    <a:pt x="1956" y="1744"/>
                  </a:lnTo>
                  <a:lnTo>
                    <a:pt x="1956" y="1746"/>
                  </a:lnTo>
                  <a:lnTo>
                    <a:pt x="1956" y="1746"/>
                  </a:lnTo>
                  <a:lnTo>
                    <a:pt x="1956" y="1750"/>
                  </a:lnTo>
                  <a:lnTo>
                    <a:pt x="1956" y="1750"/>
                  </a:lnTo>
                  <a:lnTo>
                    <a:pt x="1958" y="1752"/>
                  </a:lnTo>
                  <a:lnTo>
                    <a:pt x="1958" y="1752"/>
                  </a:lnTo>
                  <a:lnTo>
                    <a:pt x="1958" y="1754"/>
                  </a:lnTo>
                  <a:lnTo>
                    <a:pt x="1958" y="1754"/>
                  </a:lnTo>
                  <a:lnTo>
                    <a:pt x="1958" y="1756"/>
                  </a:lnTo>
                  <a:lnTo>
                    <a:pt x="1958" y="1756"/>
                  </a:lnTo>
                  <a:lnTo>
                    <a:pt x="1960" y="1760"/>
                  </a:lnTo>
                  <a:lnTo>
                    <a:pt x="1960" y="1760"/>
                  </a:lnTo>
                  <a:lnTo>
                    <a:pt x="1960" y="1762"/>
                  </a:lnTo>
                  <a:lnTo>
                    <a:pt x="1960" y="1762"/>
                  </a:lnTo>
                  <a:lnTo>
                    <a:pt x="1960" y="1762"/>
                  </a:lnTo>
                  <a:lnTo>
                    <a:pt x="1960" y="1762"/>
                  </a:lnTo>
                  <a:lnTo>
                    <a:pt x="1958" y="1766"/>
                  </a:lnTo>
                  <a:lnTo>
                    <a:pt x="1958" y="1766"/>
                  </a:lnTo>
                  <a:lnTo>
                    <a:pt x="1958" y="1772"/>
                  </a:lnTo>
                  <a:lnTo>
                    <a:pt x="1958" y="1772"/>
                  </a:lnTo>
                  <a:lnTo>
                    <a:pt x="1958" y="1774"/>
                  </a:lnTo>
                  <a:lnTo>
                    <a:pt x="1958" y="1774"/>
                  </a:lnTo>
                  <a:lnTo>
                    <a:pt x="1958" y="1776"/>
                  </a:lnTo>
                  <a:lnTo>
                    <a:pt x="1958" y="1776"/>
                  </a:lnTo>
                  <a:lnTo>
                    <a:pt x="1958" y="1780"/>
                  </a:lnTo>
                  <a:lnTo>
                    <a:pt x="1958" y="1780"/>
                  </a:lnTo>
                  <a:lnTo>
                    <a:pt x="1960" y="1784"/>
                  </a:lnTo>
                  <a:lnTo>
                    <a:pt x="1960" y="1784"/>
                  </a:lnTo>
                  <a:lnTo>
                    <a:pt x="1962" y="1786"/>
                  </a:lnTo>
                  <a:lnTo>
                    <a:pt x="1962" y="1786"/>
                  </a:lnTo>
                  <a:lnTo>
                    <a:pt x="1964" y="1792"/>
                  </a:lnTo>
                  <a:lnTo>
                    <a:pt x="1964" y="1792"/>
                  </a:lnTo>
                  <a:lnTo>
                    <a:pt x="1966" y="1796"/>
                  </a:lnTo>
                  <a:lnTo>
                    <a:pt x="1966" y="1796"/>
                  </a:lnTo>
                  <a:lnTo>
                    <a:pt x="1966" y="1798"/>
                  </a:lnTo>
                  <a:lnTo>
                    <a:pt x="1966" y="1798"/>
                  </a:lnTo>
                  <a:lnTo>
                    <a:pt x="1966" y="1800"/>
                  </a:lnTo>
                  <a:lnTo>
                    <a:pt x="1966" y="1800"/>
                  </a:lnTo>
                  <a:lnTo>
                    <a:pt x="1966" y="1804"/>
                  </a:lnTo>
                  <a:lnTo>
                    <a:pt x="1966" y="1804"/>
                  </a:lnTo>
                  <a:lnTo>
                    <a:pt x="1968" y="1806"/>
                  </a:lnTo>
                  <a:lnTo>
                    <a:pt x="1968" y="1806"/>
                  </a:lnTo>
                  <a:lnTo>
                    <a:pt x="1968" y="1808"/>
                  </a:lnTo>
                  <a:lnTo>
                    <a:pt x="1968" y="1808"/>
                  </a:lnTo>
                  <a:lnTo>
                    <a:pt x="1968" y="1814"/>
                  </a:lnTo>
                  <a:lnTo>
                    <a:pt x="1968" y="1814"/>
                  </a:lnTo>
                  <a:lnTo>
                    <a:pt x="1968" y="1818"/>
                  </a:lnTo>
                  <a:lnTo>
                    <a:pt x="1968" y="1818"/>
                  </a:lnTo>
                  <a:lnTo>
                    <a:pt x="1966" y="1820"/>
                  </a:lnTo>
                  <a:lnTo>
                    <a:pt x="1966" y="1822"/>
                  </a:lnTo>
                  <a:lnTo>
                    <a:pt x="1966" y="1822"/>
                  </a:lnTo>
                  <a:lnTo>
                    <a:pt x="1966" y="1828"/>
                  </a:lnTo>
                  <a:lnTo>
                    <a:pt x="1966" y="1828"/>
                  </a:lnTo>
                  <a:lnTo>
                    <a:pt x="1968" y="1832"/>
                  </a:lnTo>
                  <a:lnTo>
                    <a:pt x="1968" y="1832"/>
                  </a:lnTo>
                  <a:lnTo>
                    <a:pt x="1968" y="1834"/>
                  </a:lnTo>
                  <a:lnTo>
                    <a:pt x="1968" y="1834"/>
                  </a:lnTo>
                  <a:lnTo>
                    <a:pt x="1970" y="1838"/>
                  </a:lnTo>
                  <a:lnTo>
                    <a:pt x="1970" y="1842"/>
                  </a:lnTo>
                  <a:lnTo>
                    <a:pt x="1970" y="1842"/>
                  </a:lnTo>
                  <a:lnTo>
                    <a:pt x="1970" y="1846"/>
                  </a:lnTo>
                  <a:lnTo>
                    <a:pt x="1970" y="1846"/>
                  </a:lnTo>
                  <a:lnTo>
                    <a:pt x="1972" y="1852"/>
                  </a:lnTo>
                  <a:lnTo>
                    <a:pt x="1972" y="1852"/>
                  </a:lnTo>
                  <a:lnTo>
                    <a:pt x="1972" y="1854"/>
                  </a:lnTo>
                  <a:lnTo>
                    <a:pt x="1972" y="1854"/>
                  </a:lnTo>
                  <a:lnTo>
                    <a:pt x="1974" y="1858"/>
                  </a:lnTo>
                  <a:lnTo>
                    <a:pt x="1974" y="1858"/>
                  </a:lnTo>
                  <a:lnTo>
                    <a:pt x="1974" y="1862"/>
                  </a:lnTo>
                  <a:lnTo>
                    <a:pt x="1974" y="1862"/>
                  </a:lnTo>
                  <a:lnTo>
                    <a:pt x="1976" y="1864"/>
                  </a:lnTo>
                  <a:lnTo>
                    <a:pt x="1976" y="1864"/>
                  </a:lnTo>
                  <a:lnTo>
                    <a:pt x="1978" y="1866"/>
                  </a:lnTo>
                  <a:lnTo>
                    <a:pt x="1978" y="1866"/>
                  </a:lnTo>
                  <a:lnTo>
                    <a:pt x="1978" y="1868"/>
                  </a:lnTo>
                  <a:lnTo>
                    <a:pt x="1978" y="1868"/>
                  </a:lnTo>
                  <a:lnTo>
                    <a:pt x="1976" y="1870"/>
                  </a:lnTo>
                  <a:lnTo>
                    <a:pt x="1976" y="1870"/>
                  </a:lnTo>
                  <a:lnTo>
                    <a:pt x="1976" y="1874"/>
                  </a:lnTo>
                  <a:lnTo>
                    <a:pt x="1976" y="1874"/>
                  </a:lnTo>
                  <a:lnTo>
                    <a:pt x="1976" y="1876"/>
                  </a:lnTo>
                  <a:lnTo>
                    <a:pt x="1976" y="1876"/>
                  </a:lnTo>
                  <a:lnTo>
                    <a:pt x="1976" y="1882"/>
                  </a:lnTo>
                  <a:lnTo>
                    <a:pt x="1976" y="1882"/>
                  </a:lnTo>
                  <a:lnTo>
                    <a:pt x="1976" y="1882"/>
                  </a:lnTo>
                  <a:lnTo>
                    <a:pt x="1978" y="1886"/>
                  </a:lnTo>
                  <a:lnTo>
                    <a:pt x="1978" y="1886"/>
                  </a:lnTo>
                  <a:lnTo>
                    <a:pt x="1978" y="1888"/>
                  </a:lnTo>
                  <a:lnTo>
                    <a:pt x="1978" y="1890"/>
                  </a:lnTo>
                  <a:lnTo>
                    <a:pt x="1978" y="1890"/>
                  </a:lnTo>
                  <a:lnTo>
                    <a:pt x="1978" y="1894"/>
                  </a:lnTo>
                  <a:lnTo>
                    <a:pt x="1978" y="1894"/>
                  </a:lnTo>
                  <a:lnTo>
                    <a:pt x="1980" y="1898"/>
                  </a:lnTo>
                  <a:lnTo>
                    <a:pt x="1980" y="1898"/>
                  </a:lnTo>
                  <a:lnTo>
                    <a:pt x="1980" y="1900"/>
                  </a:lnTo>
                  <a:lnTo>
                    <a:pt x="1980" y="1900"/>
                  </a:lnTo>
                  <a:lnTo>
                    <a:pt x="1980" y="1902"/>
                  </a:lnTo>
                  <a:lnTo>
                    <a:pt x="1980" y="1902"/>
                  </a:lnTo>
                  <a:lnTo>
                    <a:pt x="1980" y="1906"/>
                  </a:lnTo>
                  <a:lnTo>
                    <a:pt x="1980" y="1906"/>
                  </a:lnTo>
                  <a:lnTo>
                    <a:pt x="1980" y="1908"/>
                  </a:lnTo>
                  <a:lnTo>
                    <a:pt x="1980" y="1908"/>
                  </a:lnTo>
                  <a:lnTo>
                    <a:pt x="1980" y="1912"/>
                  </a:lnTo>
                  <a:lnTo>
                    <a:pt x="1980" y="1912"/>
                  </a:lnTo>
                  <a:lnTo>
                    <a:pt x="1980" y="1914"/>
                  </a:lnTo>
                  <a:lnTo>
                    <a:pt x="1980" y="1914"/>
                  </a:lnTo>
                  <a:lnTo>
                    <a:pt x="1982" y="1916"/>
                  </a:lnTo>
                  <a:lnTo>
                    <a:pt x="1982" y="1916"/>
                  </a:lnTo>
                  <a:lnTo>
                    <a:pt x="1982" y="1920"/>
                  </a:lnTo>
                  <a:lnTo>
                    <a:pt x="1982" y="1920"/>
                  </a:lnTo>
                  <a:lnTo>
                    <a:pt x="1982" y="1922"/>
                  </a:lnTo>
                  <a:lnTo>
                    <a:pt x="1982" y="1922"/>
                  </a:lnTo>
                  <a:lnTo>
                    <a:pt x="1982" y="1924"/>
                  </a:lnTo>
                  <a:lnTo>
                    <a:pt x="1982" y="1924"/>
                  </a:lnTo>
                  <a:lnTo>
                    <a:pt x="1982" y="1928"/>
                  </a:lnTo>
                  <a:lnTo>
                    <a:pt x="1982" y="1928"/>
                  </a:lnTo>
                  <a:lnTo>
                    <a:pt x="1982" y="1930"/>
                  </a:lnTo>
                  <a:lnTo>
                    <a:pt x="1982" y="1930"/>
                  </a:lnTo>
                  <a:lnTo>
                    <a:pt x="1982" y="1934"/>
                  </a:lnTo>
                  <a:lnTo>
                    <a:pt x="1982" y="1934"/>
                  </a:lnTo>
                  <a:lnTo>
                    <a:pt x="1982" y="1938"/>
                  </a:lnTo>
                  <a:lnTo>
                    <a:pt x="1982" y="1938"/>
                  </a:lnTo>
                  <a:lnTo>
                    <a:pt x="1984" y="1938"/>
                  </a:lnTo>
                  <a:lnTo>
                    <a:pt x="1984" y="1938"/>
                  </a:lnTo>
                  <a:lnTo>
                    <a:pt x="1984" y="1942"/>
                  </a:lnTo>
                  <a:lnTo>
                    <a:pt x="1984" y="1942"/>
                  </a:lnTo>
                  <a:lnTo>
                    <a:pt x="1984" y="1944"/>
                  </a:lnTo>
                  <a:lnTo>
                    <a:pt x="1984" y="1944"/>
                  </a:lnTo>
                  <a:lnTo>
                    <a:pt x="1984" y="1948"/>
                  </a:lnTo>
                  <a:lnTo>
                    <a:pt x="1986" y="1950"/>
                  </a:lnTo>
                  <a:lnTo>
                    <a:pt x="1986" y="1950"/>
                  </a:lnTo>
                  <a:lnTo>
                    <a:pt x="1984" y="1952"/>
                  </a:lnTo>
                  <a:lnTo>
                    <a:pt x="1984" y="1952"/>
                  </a:lnTo>
                  <a:lnTo>
                    <a:pt x="1984" y="1956"/>
                  </a:lnTo>
                  <a:lnTo>
                    <a:pt x="1984" y="1956"/>
                  </a:lnTo>
                  <a:lnTo>
                    <a:pt x="1984" y="1960"/>
                  </a:lnTo>
                  <a:lnTo>
                    <a:pt x="1986" y="1962"/>
                  </a:lnTo>
                  <a:lnTo>
                    <a:pt x="1986" y="1962"/>
                  </a:lnTo>
                  <a:lnTo>
                    <a:pt x="1986" y="1964"/>
                  </a:lnTo>
                  <a:lnTo>
                    <a:pt x="1986" y="1964"/>
                  </a:lnTo>
                  <a:lnTo>
                    <a:pt x="1986" y="1968"/>
                  </a:lnTo>
                  <a:lnTo>
                    <a:pt x="1986" y="1968"/>
                  </a:lnTo>
                  <a:lnTo>
                    <a:pt x="1986" y="1970"/>
                  </a:lnTo>
                  <a:lnTo>
                    <a:pt x="1986" y="1970"/>
                  </a:lnTo>
                  <a:lnTo>
                    <a:pt x="1986" y="1972"/>
                  </a:lnTo>
                  <a:lnTo>
                    <a:pt x="1986" y="1972"/>
                  </a:lnTo>
                  <a:lnTo>
                    <a:pt x="1988" y="1976"/>
                  </a:lnTo>
                  <a:lnTo>
                    <a:pt x="1988" y="1976"/>
                  </a:lnTo>
                  <a:lnTo>
                    <a:pt x="1990" y="1978"/>
                  </a:lnTo>
                  <a:lnTo>
                    <a:pt x="1990" y="1978"/>
                  </a:lnTo>
                  <a:lnTo>
                    <a:pt x="1990" y="1980"/>
                  </a:lnTo>
                  <a:lnTo>
                    <a:pt x="1990" y="1980"/>
                  </a:lnTo>
                  <a:lnTo>
                    <a:pt x="1990" y="1984"/>
                  </a:lnTo>
                  <a:lnTo>
                    <a:pt x="1990" y="1984"/>
                  </a:lnTo>
                  <a:lnTo>
                    <a:pt x="1992" y="1988"/>
                  </a:lnTo>
                  <a:lnTo>
                    <a:pt x="1992" y="1990"/>
                  </a:lnTo>
                  <a:lnTo>
                    <a:pt x="1992" y="1990"/>
                  </a:lnTo>
                  <a:lnTo>
                    <a:pt x="1994" y="1992"/>
                  </a:lnTo>
                  <a:lnTo>
                    <a:pt x="1994" y="1992"/>
                  </a:lnTo>
                  <a:lnTo>
                    <a:pt x="1994" y="1994"/>
                  </a:lnTo>
                  <a:lnTo>
                    <a:pt x="1994" y="1994"/>
                  </a:lnTo>
                  <a:lnTo>
                    <a:pt x="1994" y="1996"/>
                  </a:lnTo>
                  <a:lnTo>
                    <a:pt x="1994" y="1996"/>
                  </a:lnTo>
                  <a:lnTo>
                    <a:pt x="1994" y="2000"/>
                  </a:lnTo>
                  <a:lnTo>
                    <a:pt x="1994" y="2000"/>
                  </a:lnTo>
                  <a:lnTo>
                    <a:pt x="1994" y="2004"/>
                  </a:lnTo>
                  <a:lnTo>
                    <a:pt x="1994" y="2004"/>
                  </a:lnTo>
                  <a:lnTo>
                    <a:pt x="1994" y="2006"/>
                  </a:lnTo>
                  <a:lnTo>
                    <a:pt x="1994" y="2006"/>
                  </a:lnTo>
                  <a:lnTo>
                    <a:pt x="1994" y="2012"/>
                  </a:lnTo>
                  <a:lnTo>
                    <a:pt x="1994" y="2012"/>
                  </a:lnTo>
                  <a:lnTo>
                    <a:pt x="1994" y="2012"/>
                  </a:lnTo>
                  <a:lnTo>
                    <a:pt x="1994" y="2012"/>
                  </a:lnTo>
                  <a:lnTo>
                    <a:pt x="1992" y="2016"/>
                  </a:lnTo>
                  <a:lnTo>
                    <a:pt x="1992" y="2018"/>
                  </a:lnTo>
                  <a:lnTo>
                    <a:pt x="1992" y="2018"/>
                  </a:lnTo>
                  <a:lnTo>
                    <a:pt x="1992" y="2024"/>
                  </a:lnTo>
                  <a:lnTo>
                    <a:pt x="1992" y="2024"/>
                  </a:lnTo>
                  <a:lnTo>
                    <a:pt x="1994" y="2026"/>
                  </a:lnTo>
                  <a:lnTo>
                    <a:pt x="1994" y="2026"/>
                  </a:lnTo>
                  <a:lnTo>
                    <a:pt x="1996" y="2028"/>
                  </a:lnTo>
                  <a:lnTo>
                    <a:pt x="1996" y="2028"/>
                  </a:lnTo>
                  <a:lnTo>
                    <a:pt x="1996" y="2030"/>
                  </a:lnTo>
                  <a:lnTo>
                    <a:pt x="1996" y="2030"/>
                  </a:lnTo>
                  <a:lnTo>
                    <a:pt x="1996" y="2032"/>
                  </a:lnTo>
                  <a:lnTo>
                    <a:pt x="1996" y="2032"/>
                  </a:lnTo>
                  <a:lnTo>
                    <a:pt x="1996" y="2038"/>
                  </a:lnTo>
                  <a:lnTo>
                    <a:pt x="1996" y="2038"/>
                  </a:lnTo>
                  <a:lnTo>
                    <a:pt x="1998" y="2040"/>
                  </a:lnTo>
                  <a:lnTo>
                    <a:pt x="1998" y="2040"/>
                  </a:lnTo>
                  <a:lnTo>
                    <a:pt x="2000" y="2042"/>
                  </a:lnTo>
                  <a:lnTo>
                    <a:pt x="2000" y="2042"/>
                  </a:lnTo>
                  <a:lnTo>
                    <a:pt x="2000" y="2048"/>
                  </a:lnTo>
                  <a:lnTo>
                    <a:pt x="2000" y="2048"/>
                  </a:lnTo>
                  <a:lnTo>
                    <a:pt x="2000" y="2050"/>
                  </a:lnTo>
                  <a:lnTo>
                    <a:pt x="2000" y="2050"/>
                  </a:lnTo>
                  <a:lnTo>
                    <a:pt x="1998" y="2054"/>
                  </a:lnTo>
                  <a:lnTo>
                    <a:pt x="1998" y="2054"/>
                  </a:lnTo>
                  <a:lnTo>
                    <a:pt x="1998" y="2056"/>
                  </a:lnTo>
                  <a:lnTo>
                    <a:pt x="1998" y="2056"/>
                  </a:lnTo>
                  <a:lnTo>
                    <a:pt x="1998" y="2060"/>
                  </a:lnTo>
                  <a:lnTo>
                    <a:pt x="1998" y="2060"/>
                  </a:lnTo>
                  <a:lnTo>
                    <a:pt x="2000" y="2064"/>
                  </a:lnTo>
                  <a:lnTo>
                    <a:pt x="2000" y="2064"/>
                  </a:lnTo>
                  <a:lnTo>
                    <a:pt x="2000" y="2066"/>
                  </a:lnTo>
                  <a:lnTo>
                    <a:pt x="2000" y="2066"/>
                  </a:lnTo>
                  <a:lnTo>
                    <a:pt x="2000" y="2068"/>
                  </a:lnTo>
                  <a:lnTo>
                    <a:pt x="2000" y="2068"/>
                  </a:lnTo>
                  <a:lnTo>
                    <a:pt x="2000" y="2072"/>
                  </a:lnTo>
                  <a:lnTo>
                    <a:pt x="2000" y="2072"/>
                  </a:lnTo>
                  <a:lnTo>
                    <a:pt x="2002" y="2076"/>
                  </a:lnTo>
                  <a:lnTo>
                    <a:pt x="2002" y="2076"/>
                  </a:lnTo>
                  <a:lnTo>
                    <a:pt x="2002" y="2080"/>
                  </a:lnTo>
                  <a:lnTo>
                    <a:pt x="2002" y="2080"/>
                  </a:lnTo>
                  <a:lnTo>
                    <a:pt x="2002" y="2082"/>
                  </a:lnTo>
                  <a:lnTo>
                    <a:pt x="2002" y="2082"/>
                  </a:lnTo>
                  <a:lnTo>
                    <a:pt x="2002" y="2084"/>
                  </a:lnTo>
                  <a:lnTo>
                    <a:pt x="2002" y="2084"/>
                  </a:lnTo>
                  <a:lnTo>
                    <a:pt x="2002" y="2088"/>
                  </a:lnTo>
                  <a:lnTo>
                    <a:pt x="2002" y="2088"/>
                  </a:lnTo>
                  <a:lnTo>
                    <a:pt x="2004" y="2090"/>
                  </a:lnTo>
                  <a:lnTo>
                    <a:pt x="2004" y="2090"/>
                  </a:lnTo>
                  <a:lnTo>
                    <a:pt x="2004" y="2094"/>
                  </a:lnTo>
                  <a:lnTo>
                    <a:pt x="2004" y="2094"/>
                  </a:lnTo>
                  <a:lnTo>
                    <a:pt x="2004" y="2098"/>
                  </a:lnTo>
                  <a:lnTo>
                    <a:pt x="2004" y="2098"/>
                  </a:lnTo>
                  <a:lnTo>
                    <a:pt x="2006" y="2100"/>
                  </a:lnTo>
                  <a:lnTo>
                    <a:pt x="2006" y="2100"/>
                  </a:lnTo>
                  <a:lnTo>
                    <a:pt x="2006" y="2102"/>
                  </a:lnTo>
                  <a:lnTo>
                    <a:pt x="2006" y="2102"/>
                  </a:lnTo>
                  <a:lnTo>
                    <a:pt x="2006" y="2106"/>
                  </a:lnTo>
                  <a:lnTo>
                    <a:pt x="2006" y="2106"/>
                  </a:lnTo>
                  <a:lnTo>
                    <a:pt x="2006" y="2108"/>
                  </a:lnTo>
                  <a:lnTo>
                    <a:pt x="2006" y="2108"/>
                  </a:lnTo>
                  <a:lnTo>
                    <a:pt x="2006" y="2112"/>
                  </a:lnTo>
                  <a:lnTo>
                    <a:pt x="2006" y="2112"/>
                  </a:lnTo>
                  <a:lnTo>
                    <a:pt x="2008" y="2114"/>
                  </a:lnTo>
                  <a:lnTo>
                    <a:pt x="2008" y="2114"/>
                  </a:lnTo>
                  <a:lnTo>
                    <a:pt x="2008" y="2116"/>
                  </a:lnTo>
                  <a:lnTo>
                    <a:pt x="2008" y="2118"/>
                  </a:lnTo>
                  <a:lnTo>
                    <a:pt x="2008" y="2118"/>
                  </a:lnTo>
                  <a:lnTo>
                    <a:pt x="2010" y="2122"/>
                  </a:lnTo>
                  <a:lnTo>
                    <a:pt x="2010" y="2122"/>
                  </a:lnTo>
                  <a:lnTo>
                    <a:pt x="2010" y="2122"/>
                  </a:lnTo>
                  <a:lnTo>
                    <a:pt x="2010" y="2128"/>
                  </a:lnTo>
                  <a:lnTo>
                    <a:pt x="2010" y="2128"/>
                  </a:lnTo>
                  <a:lnTo>
                    <a:pt x="2012" y="2134"/>
                  </a:lnTo>
                  <a:lnTo>
                    <a:pt x="2012" y="2134"/>
                  </a:lnTo>
                  <a:lnTo>
                    <a:pt x="2012" y="2136"/>
                  </a:lnTo>
                  <a:lnTo>
                    <a:pt x="2012" y="2136"/>
                  </a:lnTo>
                  <a:lnTo>
                    <a:pt x="2012" y="2140"/>
                  </a:lnTo>
                  <a:lnTo>
                    <a:pt x="2012" y="2140"/>
                  </a:lnTo>
                  <a:lnTo>
                    <a:pt x="2014" y="2144"/>
                  </a:lnTo>
                  <a:lnTo>
                    <a:pt x="2014" y="2144"/>
                  </a:lnTo>
                  <a:lnTo>
                    <a:pt x="2014" y="2144"/>
                  </a:lnTo>
                  <a:lnTo>
                    <a:pt x="2016" y="2150"/>
                  </a:lnTo>
                  <a:lnTo>
                    <a:pt x="2016" y="2150"/>
                  </a:lnTo>
                  <a:lnTo>
                    <a:pt x="2016" y="2152"/>
                  </a:lnTo>
                  <a:lnTo>
                    <a:pt x="2016" y="2152"/>
                  </a:lnTo>
                  <a:lnTo>
                    <a:pt x="2016" y="2156"/>
                  </a:lnTo>
                  <a:lnTo>
                    <a:pt x="2016" y="2156"/>
                  </a:lnTo>
                  <a:lnTo>
                    <a:pt x="2016" y="2160"/>
                  </a:lnTo>
                  <a:lnTo>
                    <a:pt x="2016" y="2160"/>
                  </a:lnTo>
                  <a:lnTo>
                    <a:pt x="2016" y="2162"/>
                  </a:lnTo>
                  <a:lnTo>
                    <a:pt x="2016" y="2162"/>
                  </a:lnTo>
                  <a:lnTo>
                    <a:pt x="2018" y="2166"/>
                  </a:lnTo>
                  <a:lnTo>
                    <a:pt x="2018" y="2166"/>
                  </a:lnTo>
                  <a:lnTo>
                    <a:pt x="2020" y="2168"/>
                  </a:lnTo>
                  <a:lnTo>
                    <a:pt x="2020" y="2168"/>
                  </a:lnTo>
                  <a:lnTo>
                    <a:pt x="2020" y="2172"/>
                  </a:lnTo>
                  <a:lnTo>
                    <a:pt x="2020" y="2172"/>
                  </a:lnTo>
                  <a:lnTo>
                    <a:pt x="2020" y="2174"/>
                  </a:lnTo>
                  <a:lnTo>
                    <a:pt x="2020" y="2174"/>
                  </a:lnTo>
                  <a:lnTo>
                    <a:pt x="2022" y="2176"/>
                  </a:lnTo>
                  <a:lnTo>
                    <a:pt x="2022" y="2176"/>
                  </a:lnTo>
                  <a:lnTo>
                    <a:pt x="2022" y="2180"/>
                  </a:lnTo>
                  <a:lnTo>
                    <a:pt x="2022" y="2180"/>
                  </a:lnTo>
                  <a:lnTo>
                    <a:pt x="2024" y="2184"/>
                  </a:lnTo>
                  <a:lnTo>
                    <a:pt x="2024" y="2184"/>
                  </a:lnTo>
                  <a:lnTo>
                    <a:pt x="2024" y="2184"/>
                  </a:lnTo>
                  <a:lnTo>
                    <a:pt x="2024" y="2184"/>
                  </a:lnTo>
                  <a:lnTo>
                    <a:pt x="2022" y="2190"/>
                  </a:lnTo>
                  <a:lnTo>
                    <a:pt x="2022" y="2190"/>
                  </a:lnTo>
                  <a:lnTo>
                    <a:pt x="2022" y="2192"/>
                  </a:lnTo>
                  <a:lnTo>
                    <a:pt x="2022" y="2192"/>
                  </a:lnTo>
                  <a:lnTo>
                    <a:pt x="2024" y="2196"/>
                  </a:lnTo>
                  <a:lnTo>
                    <a:pt x="2024" y="2198"/>
                  </a:lnTo>
                  <a:lnTo>
                    <a:pt x="2024" y="2198"/>
                  </a:lnTo>
                  <a:lnTo>
                    <a:pt x="2024" y="2200"/>
                  </a:lnTo>
                  <a:lnTo>
                    <a:pt x="2024" y="2200"/>
                  </a:lnTo>
                  <a:lnTo>
                    <a:pt x="2024" y="2206"/>
                  </a:lnTo>
                  <a:lnTo>
                    <a:pt x="2024" y="2206"/>
                  </a:lnTo>
                  <a:lnTo>
                    <a:pt x="2024" y="2206"/>
                  </a:lnTo>
                  <a:lnTo>
                    <a:pt x="2024" y="2206"/>
                  </a:lnTo>
                  <a:lnTo>
                    <a:pt x="2024" y="2210"/>
                  </a:lnTo>
                  <a:lnTo>
                    <a:pt x="2024" y="2212"/>
                  </a:lnTo>
                  <a:lnTo>
                    <a:pt x="2024" y="2212"/>
                  </a:lnTo>
                  <a:lnTo>
                    <a:pt x="2024" y="2216"/>
                  </a:lnTo>
                  <a:lnTo>
                    <a:pt x="2024" y="2218"/>
                  </a:lnTo>
                  <a:lnTo>
                    <a:pt x="2024" y="2218"/>
                  </a:lnTo>
                  <a:lnTo>
                    <a:pt x="2024" y="2220"/>
                  </a:lnTo>
                  <a:lnTo>
                    <a:pt x="2024" y="2220"/>
                  </a:lnTo>
                  <a:lnTo>
                    <a:pt x="2024" y="2224"/>
                  </a:lnTo>
                  <a:lnTo>
                    <a:pt x="2024" y="2224"/>
                  </a:lnTo>
                  <a:lnTo>
                    <a:pt x="2024" y="2226"/>
                  </a:lnTo>
                  <a:lnTo>
                    <a:pt x="2024" y="2226"/>
                  </a:lnTo>
                  <a:lnTo>
                    <a:pt x="2024" y="2230"/>
                  </a:lnTo>
                  <a:lnTo>
                    <a:pt x="2024" y="2232"/>
                  </a:lnTo>
                  <a:lnTo>
                    <a:pt x="2024" y="2232"/>
                  </a:lnTo>
                  <a:lnTo>
                    <a:pt x="2024" y="2234"/>
                  </a:lnTo>
                  <a:lnTo>
                    <a:pt x="2024" y="2234"/>
                  </a:lnTo>
                  <a:lnTo>
                    <a:pt x="2026" y="2238"/>
                  </a:lnTo>
                  <a:lnTo>
                    <a:pt x="2026" y="2238"/>
                  </a:lnTo>
                  <a:lnTo>
                    <a:pt x="2026" y="2240"/>
                  </a:lnTo>
                  <a:lnTo>
                    <a:pt x="2026" y="2240"/>
                  </a:lnTo>
                  <a:lnTo>
                    <a:pt x="2026" y="2242"/>
                  </a:lnTo>
                  <a:lnTo>
                    <a:pt x="2026" y="2242"/>
                  </a:lnTo>
                  <a:lnTo>
                    <a:pt x="2028" y="2246"/>
                  </a:lnTo>
                  <a:lnTo>
                    <a:pt x="2028" y="2246"/>
                  </a:lnTo>
                  <a:lnTo>
                    <a:pt x="2028" y="2248"/>
                  </a:lnTo>
                  <a:lnTo>
                    <a:pt x="2028" y="2248"/>
                  </a:lnTo>
                  <a:lnTo>
                    <a:pt x="2028" y="2252"/>
                  </a:lnTo>
                  <a:lnTo>
                    <a:pt x="2028" y="2252"/>
                  </a:lnTo>
                  <a:lnTo>
                    <a:pt x="2028" y="2254"/>
                  </a:lnTo>
                  <a:lnTo>
                    <a:pt x="2028" y="2254"/>
                  </a:lnTo>
                  <a:lnTo>
                    <a:pt x="2028" y="2258"/>
                  </a:lnTo>
                  <a:lnTo>
                    <a:pt x="2028" y="2260"/>
                  </a:lnTo>
                  <a:lnTo>
                    <a:pt x="2028" y="2260"/>
                  </a:lnTo>
                  <a:lnTo>
                    <a:pt x="2030" y="2262"/>
                  </a:lnTo>
                  <a:lnTo>
                    <a:pt x="2030" y="2262"/>
                  </a:lnTo>
                  <a:lnTo>
                    <a:pt x="2030" y="2266"/>
                  </a:lnTo>
                  <a:lnTo>
                    <a:pt x="2030" y="2266"/>
                  </a:lnTo>
                  <a:lnTo>
                    <a:pt x="2030" y="2268"/>
                  </a:lnTo>
                  <a:lnTo>
                    <a:pt x="2030" y="2268"/>
                  </a:lnTo>
                  <a:lnTo>
                    <a:pt x="2032" y="2272"/>
                  </a:lnTo>
                  <a:lnTo>
                    <a:pt x="2032" y="2272"/>
                  </a:lnTo>
                  <a:lnTo>
                    <a:pt x="2034" y="2274"/>
                  </a:lnTo>
                  <a:lnTo>
                    <a:pt x="2034" y="2274"/>
                  </a:lnTo>
                  <a:lnTo>
                    <a:pt x="2034" y="2276"/>
                  </a:lnTo>
                  <a:lnTo>
                    <a:pt x="2034" y="2276"/>
                  </a:lnTo>
                  <a:lnTo>
                    <a:pt x="2034" y="2280"/>
                  </a:lnTo>
                  <a:lnTo>
                    <a:pt x="2034" y="2280"/>
                  </a:lnTo>
                  <a:lnTo>
                    <a:pt x="2034" y="2282"/>
                  </a:lnTo>
                  <a:lnTo>
                    <a:pt x="2034" y="2282"/>
                  </a:lnTo>
                  <a:lnTo>
                    <a:pt x="2034" y="2282"/>
                  </a:lnTo>
                  <a:lnTo>
                    <a:pt x="2034" y="2286"/>
                  </a:lnTo>
                  <a:lnTo>
                    <a:pt x="2034" y="2286"/>
                  </a:lnTo>
                  <a:lnTo>
                    <a:pt x="2034" y="2288"/>
                  </a:lnTo>
                  <a:lnTo>
                    <a:pt x="2034" y="2288"/>
                  </a:lnTo>
                  <a:lnTo>
                    <a:pt x="2034" y="2290"/>
                  </a:lnTo>
                  <a:lnTo>
                    <a:pt x="2034" y="2290"/>
                  </a:lnTo>
                  <a:lnTo>
                    <a:pt x="2034" y="2294"/>
                  </a:lnTo>
                  <a:lnTo>
                    <a:pt x="2034" y="2294"/>
                  </a:lnTo>
                  <a:lnTo>
                    <a:pt x="2034" y="2296"/>
                  </a:lnTo>
                  <a:lnTo>
                    <a:pt x="2034" y="2296"/>
                  </a:lnTo>
                  <a:lnTo>
                    <a:pt x="2036" y="2300"/>
                  </a:lnTo>
                  <a:lnTo>
                    <a:pt x="2036" y="2300"/>
                  </a:lnTo>
                  <a:lnTo>
                    <a:pt x="2036" y="2302"/>
                  </a:lnTo>
                  <a:lnTo>
                    <a:pt x="2036" y="2302"/>
                  </a:lnTo>
                  <a:lnTo>
                    <a:pt x="2036" y="2304"/>
                  </a:lnTo>
                  <a:lnTo>
                    <a:pt x="2036" y="2304"/>
                  </a:lnTo>
                  <a:lnTo>
                    <a:pt x="2038" y="2308"/>
                  </a:lnTo>
                  <a:lnTo>
                    <a:pt x="2038" y="2308"/>
                  </a:lnTo>
                  <a:lnTo>
                    <a:pt x="2038" y="2310"/>
                  </a:lnTo>
                  <a:lnTo>
                    <a:pt x="2038" y="2310"/>
                  </a:lnTo>
                  <a:lnTo>
                    <a:pt x="2040" y="2314"/>
                  </a:lnTo>
                  <a:lnTo>
                    <a:pt x="2040" y="2316"/>
                  </a:lnTo>
                  <a:lnTo>
                    <a:pt x="2040" y="2316"/>
                  </a:lnTo>
                  <a:lnTo>
                    <a:pt x="2042" y="2318"/>
                  </a:lnTo>
                  <a:lnTo>
                    <a:pt x="2042" y="2318"/>
                  </a:lnTo>
                  <a:lnTo>
                    <a:pt x="2042" y="2320"/>
                  </a:lnTo>
                  <a:lnTo>
                    <a:pt x="2042" y="2320"/>
                  </a:lnTo>
                  <a:lnTo>
                    <a:pt x="2042" y="2322"/>
                  </a:lnTo>
                  <a:lnTo>
                    <a:pt x="2042" y="2322"/>
                  </a:lnTo>
                  <a:lnTo>
                    <a:pt x="2042" y="2326"/>
                  </a:lnTo>
                  <a:lnTo>
                    <a:pt x="2042" y="2326"/>
                  </a:lnTo>
                  <a:lnTo>
                    <a:pt x="2042" y="2326"/>
                  </a:lnTo>
                  <a:lnTo>
                    <a:pt x="2042" y="2326"/>
                  </a:lnTo>
                  <a:lnTo>
                    <a:pt x="2040" y="2330"/>
                  </a:lnTo>
                  <a:lnTo>
                    <a:pt x="2040" y="2330"/>
                  </a:lnTo>
                  <a:lnTo>
                    <a:pt x="2040" y="2334"/>
                  </a:lnTo>
                  <a:lnTo>
                    <a:pt x="2040" y="2334"/>
                  </a:lnTo>
                  <a:lnTo>
                    <a:pt x="2040" y="2336"/>
                  </a:lnTo>
                  <a:lnTo>
                    <a:pt x="2040" y="2336"/>
                  </a:lnTo>
                  <a:lnTo>
                    <a:pt x="2042" y="2340"/>
                  </a:lnTo>
                  <a:lnTo>
                    <a:pt x="2042" y="2340"/>
                  </a:lnTo>
                  <a:lnTo>
                    <a:pt x="2042" y="2342"/>
                  </a:lnTo>
                  <a:lnTo>
                    <a:pt x="2042" y="2342"/>
                  </a:lnTo>
                  <a:lnTo>
                    <a:pt x="2044" y="2346"/>
                  </a:lnTo>
                  <a:lnTo>
                    <a:pt x="2046" y="2348"/>
                  </a:lnTo>
                  <a:lnTo>
                    <a:pt x="2046" y="2348"/>
                  </a:lnTo>
                  <a:lnTo>
                    <a:pt x="2046" y="2350"/>
                  </a:lnTo>
                  <a:lnTo>
                    <a:pt x="2046" y="2350"/>
                  </a:lnTo>
                  <a:lnTo>
                    <a:pt x="2046" y="2354"/>
                  </a:lnTo>
                  <a:lnTo>
                    <a:pt x="2046" y="2354"/>
                  </a:lnTo>
                  <a:lnTo>
                    <a:pt x="2048" y="2356"/>
                  </a:lnTo>
                  <a:lnTo>
                    <a:pt x="2048" y="2356"/>
                  </a:lnTo>
                  <a:lnTo>
                    <a:pt x="2050" y="2358"/>
                  </a:lnTo>
                  <a:lnTo>
                    <a:pt x="2050" y="2358"/>
                  </a:lnTo>
                  <a:lnTo>
                    <a:pt x="2050" y="2360"/>
                  </a:lnTo>
                  <a:lnTo>
                    <a:pt x="2050" y="2360"/>
                  </a:lnTo>
                  <a:lnTo>
                    <a:pt x="2050" y="2364"/>
                  </a:lnTo>
                  <a:lnTo>
                    <a:pt x="2050" y="2366"/>
                  </a:lnTo>
                  <a:lnTo>
                    <a:pt x="2050" y="2366"/>
                  </a:lnTo>
                  <a:lnTo>
                    <a:pt x="2052" y="2368"/>
                  </a:lnTo>
                  <a:lnTo>
                    <a:pt x="2052" y="2368"/>
                  </a:lnTo>
                  <a:lnTo>
                    <a:pt x="2052" y="2370"/>
                  </a:lnTo>
                  <a:lnTo>
                    <a:pt x="2052" y="2370"/>
                  </a:lnTo>
                  <a:lnTo>
                    <a:pt x="2052" y="2374"/>
                  </a:lnTo>
                  <a:lnTo>
                    <a:pt x="2052" y="2374"/>
                  </a:lnTo>
                  <a:lnTo>
                    <a:pt x="2052" y="2378"/>
                  </a:lnTo>
                  <a:lnTo>
                    <a:pt x="2052" y="2378"/>
                  </a:lnTo>
                  <a:lnTo>
                    <a:pt x="2052" y="2380"/>
                  </a:lnTo>
                  <a:lnTo>
                    <a:pt x="2052" y="2380"/>
                  </a:lnTo>
                  <a:lnTo>
                    <a:pt x="2054" y="2382"/>
                  </a:lnTo>
                  <a:lnTo>
                    <a:pt x="2054" y="2382"/>
                  </a:lnTo>
                  <a:lnTo>
                    <a:pt x="2054" y="2386"/>
                  </a:lnTo>
                  <a:lnTo>
                    <a:pt x="2054" y="2386"/>
                  </a:lnTo>
                  <a:lnTo>
                    <a:pt x="2054" y="2388"/>
                  </a:lnTo>
                  <a:lnTo>
                    <a:pt x="2054" y="2388"/>
                  </a:lnTo>
                  <a:lnTo>
                    <a:pt x="2054" y="2390"/>
                  </a:lnTo>
                  <a:lnTo>
                    <a:pt x="2054" y="2390"/>
                  </a:lnTo>
                  <a:lnTo>
                    <a:pt x="2054" y="2394"/>
                  </a:lnTo>
                  <a:lnTo>
                    <a:pt x="2054" y="2394"/>
                  </a:lnTo>
                  <a:lnTo>
                    <a:pt x="2054" y="2396"/>
                  </a:lnTo>
                  <a:lnTo>
                    <a:pt x="2054" y="2396"/>
                  </a:lnTo>
                  <a:lnTo>
                    <a:pt x="2056" y="2400"/>
                  </a:lnTo>
                  <a:lnTo>
                    <a:pt x="2056" y="2400"/>
                  </a:lnTo>
                  <a:lnTo>
                    <a:pt x="2056" y="2402"/>
                  </a:lnTo>
                  <a:lnTo>
                    <a:pt x="2056" y="2402"/>
                  </a:lnTo>
                  <a:lnTo>
                    <a:pt x="2056" y="2406"/>
                  </a:lnTo>
                  <a:lnTo>
                    <a:pt x="2056" y="2406"/>
                  </a:lnTo>
                  <a:lnTo>
                    <a:pt x="2058" y="2408"/>
                  </a:lnTo>
                  <a:lnTo>
                    <a:pt x="2058" y="2408"/>
                  </a:lnTo>
                  <a:lnTo>
                    <a:pt x="2056" y="2410"/>
                  </a:lnTo>
                  <a:lnTo>
                    <a:pt x="2056" y="2410"/>
                  </a:lnTo>
                  <a:lnTo>
                    <a:pt x="2056" y="2414"/>
                  </a:lnTo>
                  <a:lnTo>
                    <a:pt x="2056" y="2414"/>
                  </a:lnTo>
                  <a:lnTo>
                    <a:pt x="2056" y="2416"/>
                  </a:lnTo>
                  <a:lnTo>
                    <a:pt x="2056" y="2416"/>
                  </a:lnTo>
                  <a:lnTo>
                    <a:pt x="2058" y="2418"/>
                  </a:lnTo>
                  <a:lnTo>
                    <a:pt x="2058" y="2418"/>
                  </a:lnTo>
                  <a:lnTo>
                    <a:pt x="2058" y="2422"/>
                  </a:lnTo>
                  <a:lnTo>
                    <a:pt x="2058" y="2422"/>
                  </a:lnTo>
                  <a:lnTo>
                    <a:pt x="2058" y="2424"/>
                  </a:lnTo>
                  <a:lnTo>
                    <a:pt x="2058" y="2424"/>
                  </a:lnTo>
                  <a:lnTo>
                    <a:pt x="2058" y="2430"/>
                  </a:lnTo>
                  <a:lnTo>
                    <a:pt x="2058" y="2430"/>
                  </a:lnTo>
                  <a:lnTo>
                    <a:pt x="2058" y="2430"/>
                  </a:lnTo>
                  <a:lnTo>
                    <a:pt x="2058" y="2432"/>
                  </a:lnTo>
                  <a:lnTo>
                    <a:pt x="2058" y="2432"/>
                  </a:lnTo>
                  <a:lnTo>
                    <a:pt x="2058" y="2436"/>
                  </a:lnTo>
                  <a:lnTo>
                    <a:pt x="2058" y="2436"/>
                  </a:lnTo>
                  <a:lnTo>
                    <a:pt x="2060" y="2440"/>
                  </a:lnTo>
                  <a:lnTo>
                    <a:pt x="2060" y="2440"/>
                  </a:lnTo>
                  <a:lnTo>
                    <a:pt x="2060" y="2440"/>
                  </a:lnTo>
                  <a:lnTo>
                    <a:pt x="2060" y="2440"/>
                  </a:lnTo>
                  <a:lnTo>
                    <a:pt x="2060" y="2442"/>
                  </a:lnTo>
                  <a:lnTo>
                    <a:pt x="2060" y="2442"/>
                  </a:lnTo>
                  <a:lnTo>
                    <a:pt x="2058" y="2446"/>
                  </a:lnTo>
                  <a:lnTo>
                    <a:pt x="2058" y="2446"/>
                  </a:lnTo>
                  <a:lnTo>
                    <a:pt x="2060" y="2450"/>
                  </a:lnTo>
                  <a:lnTo>
                    <a:pt x="2060" y="2450"/>
                  </a:lnTo>
                  <a:lnTo>
                    <a:pt x="2060" y="2452"/>
                  </a:lnTo>
                  <a:lnTo>
                    <a:pt x="2060" y="2452"/>
                  </a:lnTo>
                  <a:lnTo>
                    <a:pt x="2060" y="2452"/>
                  </a:lnTo>
                  <a:lnTo>
                    <a:pt x="2060" y="2452"/>
                  </a:lnTo>
                  <a:lnTo>
                    <a:pt x="2060" y="2458"/>
                  </a:lnTo>
                  <a:lnTo>
                    <a:pt x="2060" y="2458"/>
                  </a:lnTo>
                  <a:lnTo>
                    <a:pt x="2062" y="2462"/>
                  </a:lnTo>
                  <a:lnTo>
                    <a:pt x="2062" y="2462"/>
                  </a:lnTo>
                  <a:lnTo>
                    <a:pt x="2064" y="2462"/>
                  </a:lnTo>
                  <a:lnTo>
                    <a:pt x="2064" y="2462"/>
                  </a:lnTo>
                  <a:lnTo>
                    <a:pt x="2064" y="2464"/>
                  </a:lnTo>
                  <a:lnTo>
                    <a:pt x="2064" y="2464"/>
                  </a:lnTo>
                  <a:lnTo>
                    <a:pt x="2066" y="2468"/>
                  </a:lnTo>
                  <a:lnTo>
                    <a:pt x="2066" y="2468"/>
                  </a:lnTo>
                  <a:lnTo>
                    <a:pt x="2068" y="2472"/>
                  </a:lnTo>
                  <a:lnTo>
                    <a:pt x="2068" y="2472"/>
                  </a:lnTo>
                  <a:lnTo>
                    <a:pt x="2068" y="2476"/>
                  </a:lnTo>
                  <a:lnTo>
                    <a:pt x="2068" y="2478"/>
                  </a:lnTo>
                  <a:lnTo>
                    <a:pt x="2068" y="2478"/>
                  </a:lnTo>
                  <a:lnTo>
                    <a:pt x="2068" y="2482"/>
                  </a:lnTo>
                  <a:lnTo>
                    <a:pt x="2068" y="2482"/>
                  </a:lnTo>
                  <a:lnTo>
                    <a:pt x="2068" y="2486"/>
                  </a:lnTo>
                  <a:lnTo>
                    <a:pt x="2068" y="2486"/>
                  </a:lnTo>
                  <a:lnTo>
                    <a:pt x="2068" y="2488"/>
                  </a:lnTo>
                  <a:lnTo>
                    <a:pt x="2068" y="2488"/>
                  </a:lnTo>
                  <a:lnTo>
                    <a:pt x="2070" y="2496"/>
                  </a:lnTo>
                  <a:lnTo>
                    <a:pt x="2070" y="2496"/>
                  </a:lnTo>
                  <a:lnTo>
                    <a:pt x="2072" y="2500"/>
                  </a:lnTo>
                  <a:lnTo>
                    <a:pt x="2072" y="2500"/>
                  </a:lnTo>
                  <a:lnTo>
                    <a:pt x="2072" y="2502"/>
                  </a:lnTo>
                  <a:lnTo>
                    <a:pt x="2072" y="2502"/>
                  </a:lnTo>
                  <a:lnTo>
                    <a:pt x="2070" y="2506"/>
                  </a:lnTo>
                  <a:lnTo>
                    <a:pt x="2070" y="2506"/>
                  </a:lnTo>
                  <a:lnTo>
                    <a:pt x="2072" y="2510"/>
                  </a:lnTo>
                  <a:lnTo>
                    <a:pt x="2072" y="2510"/>
                  </a:lnTo>
                  <a:lnTo>
                    <a:pt x="2072" y="2512"/>
                  </a:lnTo>
                  <a:lnTo>
                    <a:pt x="2072" y="2512"/>
                  </a:lnTo>
                  <a:lnTo>
                    <a:pt x="2070" y="2516"/>
                  </a:lnTo>
                  <a:lnTo>
                    <a:pt x="2070" y="2516"/>
                  </a:lnTo>
                  <a:lnTo>
                    <a:pt x="2070" y="2518"/>
                  </a:lnTo>
                  <a:lnTo>
                    <a:pt x="2070" y="2518"/>
                  </a:lnTo>
                  <a:lnTo>
                    <a:pt x="2070" y="2522"/>
                  </a:lnTo>
                  <a:lnTo>
                    <a:pt x="2070" y="2522"/>
                  </a:lnTo>
                  <a:lnTo>
                    <a:pt x="2070" y="2526"/>
                  </a:lnTo>
                  <a:lnTo>
                    <a:pt x="2070" y="2526"/>
                  </a:lnTo>
                  <a:lnTo>
                    <a:pt x="2070" y="2528"/>
                  </a:lnTo>
                  <a:lnTo>
                    <a:pt x="2070" y="2528"/>
                  </a:lnTo>
                  <a:lnTo>
                    <a:pt x="2070" y="2532"/>
                  </a:lnTo>
                  <a:lnTo>
                    <a:pt x="2070" y="2532"/>
                  </a:lnTo>
                  <a:lnTo>
                    <a:pt x="2070" y="2536"/>
                  </a:lnTo>
                  <a:lnTo>
                    <a:pt x="2070" y="2536"/>
                  </a:lnTo>
                  <a:lnTo>
                    <a:pt x="2072" y="2538"/>
                  </a:lnTo>
                  <a:lnTo>
                    <a:pt x="2072" y="2538"/>
                  </a:lnTo>
                  <a:lnTo>
                    <a:pt x="2072" y="2540"/>
                  </a:lnTo>
                  <a:lnTo>
                    <a:pt x="2072" y="2540"/>
                  </a:lnTo>
                  <a:lnTo>
                    <a:pt x="2072" y="2544"/>
                  </a:lnTo>
                  <a:lnTo>
                    <a:pt x="2072" y="2544"/>
                  </a:lnTo>
                  <a:lnTo>
                    <a:pt x="2072" y="2546"/>
                  </a:lnTo>
                  <a:lnTo>
                    <a:pt x="2072" y="2546"/>
                  </a:lnTo>
                  <a:lnTo>
                    <a:pt x="2072" y="2550"/>
                  </a:lnTo>
                  <a:lnTo>
                    <a:pt x="2072" y="2550"/>
                  </a:lnTo>
                  <a:lnTo>
                    <a:pt x="2072" y="2552"/>
                  </a:lnTo>
                  <a:lnTo>
                    <a:pt x="2072" y="2552"/>
                  </a:lnTo>
                  <a:lnTo>
                    <a:pt x="2072" y="2554"/>
                  </a:lnTo>
                  <a:lnTo>
                    <a:pt x="2072" y="2554"/>
                  </a:lnTo>
                  <a:lnTo>
                    <a:pt x="2072" y="2558"/>
                  </a:lnTo>
                  <a:lnTo>
                    <a:pt x="2072" y="2558"/>
                  </a:lnTo>
                  <a:lnTo>
                    <a:pt x="2072" y="2560"/>
                  </a:lnTo>
                  <a:lnTo>
                    <a:pt x="2072" y="2560"/>
                  </a:lnTo>
                  <a:lnTo>
                    <a:pt x="2074" y="2564"/>
                  </a:lnTo>
                  <a:lnTo>
                    <a:pt x="2074" y="2564"/>
                  </a:lnTo>
                  <a:lnTo>
                    <a:pt x="2074" y="2566"/>
                  </a:lnTo>
                  <a:lnTo>
                    <a:pt x="2074" y="2566"/>
                  </a:lnTo>
                  <a:lnTo>
                    <a:pt x="2074" y="2570"/>
                  </a:lnTo>
                  <a:lnTo>
                    <a:pt x="2074" y="2570"/>
                  </a:lnTo>
                  <a:lnTo>
                    <a:pt x="2074" y="2572"/>
                  </a:lnTo>
                  <a:lnTo>
                    <a:pt x="2074" y="2572"/>
                  </a:lnTo>
                  <a:lnTo>
                    <a:pt x="2074" y="2574"/>
                  </a:lnTo>
                  <a:lnTo>
                    <a:pt x="2074" y="2574"/>
                  </a:lnTo>
                  <a:lnTo>
                    <a:pt x="2074" y="2578"/>
                  </a:lnTo>
                  <a:lnTo>
                    <a:pt x="2074" y="2578"/>
                  </a:lnTo>
                  <a:lnTo>
                    <a:pt x="2076" y="2582"/>
                  </a:lnTo>
                  <a:lnTo>
                    <a:pt x="2076" y="2582"/>
                  </a:lnTo>
                  <a:lnTo>
                    <a:pt x="2076" y="2584"/>
                  </a:lnTo>
                  <a:lnTo>
                    <a:pt x="2076" y="2584"/>
                  </a:lnTo>
                  <a:lnTo>
                    <a:pt x="2076" y="2586"/>
                  </a:lnTo>
                  <a:lnTo>
                    <a:pt x="2076" y="2586"/>
                  </a:lnTo>
                  <a:lnTo>
                    <a:pt x="2076" y="2590"/>
                  </a:lnTo>
                  <a:lnTo>
                    <a:pt x="2076" y="2590"/>
                  </a:lnTo>
                  <a:lnTo>
                    <a:pt x="2076" y="2594"/>
                  </a:lnTo>
                  <a:lnTo>
                    <a:pt x="2076" y="2594"/>
                  </a:lnTo>
                  <a:lnTo>
                    <a:pt x="2078" y="2596"/>
                  </a:lnTo>
                  <a:lnTo>
                    <a:pt x="2078" y="2596"/>
                  </a:lnTo>
                  <a:lnTo>
                    <a:pt x="2078" y="2598"/>
                  </a:lnTo>
                  <a:lnTo>
                    <a:pt x="2078" y="2598"/>
                  </a:lnTo>
                  <a:lnTo>
                    <a:pt x="2078" y="2602"/>
                  </a:lnTo>
                  <a:lnTo>
                    <a:pt x="2078" y="2602"/>
                  </a:lnTo>
                  <a:lnTo>
                    <a:pt x="2078" y="2606"/>
                  </a:lnTo>
                  <a:lnTo>
                    <a:pt x="2080" y="2608"/>
                  </a:lnTo>
                  <a:lnTo>
                    <a:pt x="2080" y="2608"/>
                  </a:lnTo>
                  <a:lnTo>
                    <a:pt x="2080" y="2610"/>
                  </a:lnTo>
                  <a:lnTo>
                    <a:pt x="2080" y="2610"/>
                  </a:lnTo>
                  <a:lnTo>
                    <a:pt x="2080" y="2614"/>
                  </a:lnTo>
                  <a:lnTo>
                    <a:pt x="2080" y="2614"/>
                  </a:lnTo>
                  <a:lnTo>
                    <a:pt x="2080" y="2616"/>
                  </a:lnTo>
                  <a:lnTo>
                    <a:pt x="2080" y="2616"/>
                  </a:lnTo>
                  <a:lnTo>
                    <a:pt x="2082" y="2620"/>
                  </a:lnTo>
                  <a:lnTo>
                    <a:pt x="2082" y="2622"/>
                  </a:lnTo>
                  <a:lnTo>
                    <a:pt x="2082" y="2622"/>
                  </a:lnTo>
                  <a:lnTo>
                    <a:pt x="2084" y="2624"/>
                  </a:lnTo>
                  <a:lnTo>
                    <a:pt x="2084" y="2624"/>
                  </a:lnTo>
                  <a:lnTo>
                    <a:pt x="2086" y="2628"/>
                  </a:lnTo>
                  <a:lnTo>
                    <a:pt x="2086" y="2628"/>
                  </a:lnTo>
                  <a:lnTo>
                    <a:pt x="2086" y="2630"/>
                  </a:lnTo>
                  <a:lnTo>
                    <a:pt x="2086" y="2630"/>
                  </a:lnTo>
                  <a:lnTo>
                    <a:pt x="2086" y="2632"/>
                  </a:lnTo>
                  <a:lnTo>
                    <a:pt x="2086" y="2632"/>
                  </a:lnTo>
                  <a:lnTo>
                    <a:pt x="2086" y="2636"/>
                  </a:lnTo>
                  <a:lnTo>
                    <a:pt x="2086" y="2636"/>
                  </a:lnTo>
                  <a:lnTo>
                    <a:pt x="2088" y="2640"/>
                  </a:lnTo>
                  <a:lnTo>
                    <a:pt x="2088" y="2640"/>
                  </a:lnTo>
                  <a:lnTo>
                    <a:pt x="2088" y="2642"/>
                  </a:lnTo>
                  <a:lnTo>
                    <a:pt x="2088" y="2642"/>
                  </a:lnTo>
                  <a:lnTo>
                    <a:pt x="2090" y="2648"/>
                  </a:lnTo>
                  <a:lnTo>
                    <a:pt x="2090" y="2648"/>
                  </a:lnTo>
                  <a:lnTo>
                    <a:pt x="2090" y="2648"/>
                  </a:lnTo>
                  <a:lnTo>
                    <a:pt x="2090" y="2648"/>
                  </a:lnTo>
                  <a:lnTo>
                    <a:pt x="2090" y="2654"/>
                  </a:lnTo>
                  <a:lnTo>
                    <a:pt x="2090" y="2654"/>
                  </a:lnTo>
                  <a:lnTo>
                    <a:pt x="2090" y="2656"/>
                  </a:lnTo>
                  <a:lnTo>
                    <a:pt x="2090" y="2656"/>
                  </a:lnTo>
                  <a:lnTo>
                    <a:pt x="2090" y="2658"/>
                  </a:lnTo>
                  <a:lnTo>
                    <a:pt x="2090" y="2658"/>
                  </a:lnTo>
                  <a:lnTo>
                    <a:pt x="2092" y="2662"/>
                  </a:lnTo>
                  <a:lnTo>
                    <a:pt x="2092" y="2662"/>
                  </a:lnTo>
                  <a:lnTo>
                    <a:pt x="2092" y="2664"/>
                  </a:lnTo>
                  <a:lnTo>
                    <a:pt x="2092" y="2664"/>
                  </a:lnTo>
                  <a:lnTo>
                    <a:pt x="2092" y="2666"/>
                  </a:lnTo>
                  <a:lnTo>
                    <a:pt x="2092" y="2666"/>
                  </a:lnTo>
                  <a:lnTo>
                    <a:pt x="2092" y="2670"/>
                  </a:lnTo>
                  <a:lnTo>
                    <a:pt x="2092" y="2670"/>
                  </a:lnTo>
                  <a:lnTo>
                    <a:pt x="2094" y="2674"/>
                  </a:lnTo>
                  <a:lnTo>
                    <a:pt x="2094" y="2674"/>
                  </a:lnTo>
                  <a:lnTo>
                    <a:pt x="2094" y="2676"/>
                  </a:lnTo>
                  <a:lnTo>
                    <a:pt x="2094" y="2676"/>
                  </a:lnTo>
                  <a:lnTo>
                    <a:pt x="2096" y="2678"/>
                  </a:lnTo>
                  <a:lnTo>
                    <a:pt x="2096" y="2678"/>
                  </a:lnTo>
                  <a:lnTo>
                    <a:pt x="2096" y="2682"/>
                  </a:lnTo>
                  <a:lnTo>
                    <a:pt x="2096" y="2682"/>
                  </a:lnTo>
                  <a:lnTo>
                    <a:pt x="2096" y="2684"/>
                  </a:lnTo>
                  <a:lnTo>
                    <a:pt x="2096" y="2684"/>
                  </a:lnTo>
                  <a:lnTo>
                    <a:pt x="2096" y="2688"/>
                  </a:lnTo>
                  <a:lnTo>
                    <a:pt x="2096" y="2688"/>
                  </a:lnTo>
                  <a:lnTo>
                    <a:pt x="2096" y="2692"/>
                  </a:lnTo>
                  <a:lnTo>
                    <a:pt x="2094" y="2692"/>
                  </a:lnTo>
                  <a:lnTo>
                    <a:pt x="2094" y="2692"/>
                  </a:lnTo>
                  <a:lnTo>
                    <a:pt x="2094" y="2696"/>
                  </a:lnTo>
                  <a:lnTo>
                    <a:pt x="2094" y="2696"/>
                  </a:lnTo>
                  <a:lnTo>
                    <a:pt x="2094" y="2700"/>
                  </a:lnTo>
                  <a:lnTo>
                    <a:pt x="2094" y="2700"/>
                  </a:lnTo>
                  <a:lnTo>
                    <a:pt x="2096" y="2704"/>
                  </a:lnTo>
                  <a:lnTo>
                    <a:pt x="2096" y="2704"/>
                  </a:lnTo>
                  <a:lnTo>
                    <a:pt x="2096" y="2710"/>
                  </a:lnTo>
                  <a:lnTo>
                    <a:pt x="2096" y="2710"/>
                  </a:lnTo>
                  <a:lnTo>
                    <a:pt x="2096" y="2712"/>
                  </a:lnTo>
                  <a:lnTo>
                    <a:pt x="2096" y="2712"/>
                  </a:lnTo>
                  <a:lnTo>
                    <a:pt x="2098" y="2716"/>
                  </a:lnTo>
                  <a:lnTo>
                    <a:pt x="2098" y="2716"/>
                  </a:lnTo>
                  <a:lnTo>
                    <a:pt x="2098" y="2718"/>
                  </a:lnTo>
                  <a:lnTo>
                    <a:pt x="2098" y="2718"/>
                  </a:lnTo>
                  <a:lnTo>
                    <a:pt x="2098" y="2722"/>
                  </a:lnTo>
                  <a:lnTo>
                    <a:pt x="2098" y="2722"/>
                  </a:lnTo>
                  <a:lnTo>
                    <a:pt x="2100" y="2726"/>
                  </a:lnTo>
                  <a:lnTo>
                    <a:pt x="2100" y="2726"/>
                  </a:lnTo>
                  <a:lnTo>
                    <a:pt x="2102" y="2726"/>
                  </a:lnTo>
                  <a:lnTo>
                    <a:pt x="2102" y="2726"/>
                  </a:lnTo>
                  <a:lnTo>
                    <a:pt x="2102" y="2728"/>
                  </a:lnTo>
                  <a:lnTo>
                    <a:pt x="2102" y="2728"/>
                  </a:lnTo>
                  <a:lnTo>
                    <a:pt x="2102" y="2732"/>
                  </a:lnTo>
                  <a:lnTo>
                    <a:pt x="2102" y="2732"/>
                  </a:lnTo>
                  <a:lnTo>
                    <a:pt x="2104" y="2738"/>
                  </a:lnTo>
                  <a:lnTo>
                    <a:pt x="2104" y="2738"/>
                  </a:lnTo>
                  <a:lnTo>
                    <a:pt x="2106" y="2742"/>
                  </a:lnTo>
                  <a:lnTo>
                    <a:pt x="2106" y="2742"/>
                  </a:lnTo>
                  <a:lnTo>
                    <a:pt x="2106" y="2746"/>
                  </a:lnTo>
                  <a:lnTo>
                    <a:pt x="2106" y="2746"/>
                  </a:lnTo>
                  <a:lnTo>
                    <a:pt x="2108" y="2748"/>
                  </a:lnTo>
                  <a:lnTo>
                    <a:pt x="2108" y="2748"/>
                  </a:lnTo>
                  <a:lnTo>
                    <a:pt x="2106" y="2750"/>
                  </a:lnTo>
                  <a:lnTo>
                    <a:pt x="2106" y="2750"/>
                  </a:lnTo>
                  <a:lnTo>
                    <a:pt x="2106" y="2754"/>
                  </a:lnTo>
                  <a:lnTo>
                    <a:pt x="2106" y="2754"/>
                  </a:lnTo>
                  <a:lnTo>
                    <a:pt x="2106" y="2758"/>
                  </a:lnTo>
                  <a:lnTo>
                    <a:pt x="2106" y="2758"/>
                  </a:lnTo>
                  <a:lnTo>
                    <a:pt x="2108" y="2760"/>
                  </a:lnTo>
                  <a:lnTo>
                    <a:pt x="2108" y="2760"/>
                  </a:lnTo>
                  <a:lnTo>
                    <a:pt x="2106" y="2762"/>
                  </a:lnTo>
                  <a:lnTo>
                    <a:pt x="2106" y="2762"/>
                  </a:lnTo>
                  <a:lnTo>
                    <a:pt x="2106" y="2766"/>
                  </a:lnTo>
                  <a:lnTo>
                    <a:pt x="2106" y="2766"/>
                  </a:lnTo>
                  <a:lnTo>
                    <a:pt x="2106" y="2768"/>
                  </a:lnTo>
                  <a:lnTo>
                    <a:pt x="2106" y="2768"/>
                  </a:lnTo>
                  <a:lnTo>
                    <a:pt x="2106" y="2772"/>
                  </a:lnTo>
                  <a:lnTo>
                    <a:pt x="2106" y="2772"/>
                  </a:lnTo>
                  <a:lnTo>
                    <a:pt x="2106" y="2776"/>
                  </a:lnTo>
                  <a:lnTo>
                    <a:pt x="2106" y="2776"/>
                  </a:lnTo>
                  <a:lnTo>
                    <a:pt x="2106" y="2778"/>
                  </a:lnTo>
                  <a:lnTo>
                    <a:pt x="2106" y="2778"/>
                  </a:lnTo>
                  <a:lnTo>
                    <a:pt x="2106" y="2780"/>
                  </a:lnTo>
                  <a:lnTo>
                    <a:pt x="2108" y="2784"/>
                  </a:lnTo>
                  <a:lnTo>
                    <a:pt x="2108" y="2784"/>
                  </a:lnTo>
                  <a:lnTo>
                    <a:pt x="2110" y="2788"/>
                  </a:lnTo>
                  <a:lnTo>
                    <a:pt x="2110" y="2788"/>
                  </a:lnTo>
                  <a:lnTo>
                    <a:pt x="2112" y="2794"/>
                  </a:lnTo>
                  <a:lnTo>
                    <a:pt x="2112" y="2794"/>
                  </a:lnTo>
                  <a:lnTo>
                    <a:pt x="2112" y="2798"/>
                  </a:lnTo>
                  <a:lnTo>
                    <a:pt x="2112" y="2798"/>
                  </a:lnTo>
                  <a:lnTo>
                    <a:pt x="2112" y="2802"/>
                  </a:lnTo>
                  <a:lnTo>
                    <a:pt x="2112" y="2802"/>
                  </a:lnTo>
                  <a:lnTo>
                    <a:pt x="2112" y="2804"/>
                  </a:lnTo>
                  <a:lnTo>
                    <a:pt x="2114" y="2808"/>
                  </a:lnTo>
                  <a:lnTo>
                    <a:pt x="2114" y="2808"/>
                  </a:lnTo>
                  <a:lnTo>
                    <a:pt x="2114" y="2812"/>
                  </a:lnTo>
                  <a:lnTo>
                    <a:pt x="2114" y="2812"/>
                  </a:lnTo>
                  <a:lnTo>
                    <a:pt x="2114" y="2814"/>
                  </a:lnTo>
                  <a:lnTo>
                    <a:pt x="2114" y="2814"/>
                  </a:lnTo>
                  <a:lnTo>
                    <a:pt x="2114" y="2818"/>
                  </a:lnTo>
                  <a:lnTo>
                    <a:pt x="2114" y="2818"/>
                  </a:lnTo>
                  <a:lnTo>
                    <a:pt x="2112" y="2820"/>
                  </a:lnTo>
                  <a:lnTo>
                    <a:pt x="2112" y="2820"/>
                  </a:lnTo>
                  <a:lnTo>
                    <a:pt x="2112" y="2822"/>
                  </a:lnTo>
                  <a:lnTo>
                    <a:pt x="2112" y="2822"/>
                  </a:lnTo>
                  <a:lnTo>
                    <a:pt x="2112" y="2826"/>
                  </a:lnTo>
                  <a:lnTo>
                    <a:pt x="2112" y="2826"/>
                  </a:lnTo>
                  <a:lnTo>
                    <a:pt x="2114" y="2830"/>
                  </a:lnTo>
                  <a:lnTo>
                    <a:pt x="2114" y="2830"/>
                  </a:lnTo>
                  <a:lnTo>
                    <a:pt x="2114" y="2832"/>
                  </a:lnTo>
                  <a:lnTo>
                    <a:pt x="2114" y="2834"/>
                  </a:lnTo>
                  <a:lnTo>
                    <a:pt x="2114" y="2834"/>
                  </a:lnTo>
                  <a:lnTo>
                    <a:pt x="2116" y="2838"/>
                  </a:lnTo>
                  <a:lnTo>
                    <a:pt x="2116" y="2838"/>
                  </a:lnTo>
                  <a:lnTo>
                    <a:pt x="2118" y="2844"/>
                  </a:lnTo>
                  <a:lnTo>
                    <a:pt x="2118" y="2844"/>
                  </a:lnTo>
                  <a:lnTo>
                    <a:pt x="2122" y="2848"/>
                  </a:lnTo>
                  <a:lnTo>
                    <a:pt x="2122" y="2848"/>
                  </a:lnTo>
                  <a:lnTo>
                    <a:pt x="2122" y="2852"/>
                  </a:lnTo>
                  <a:lnTo>
                    <a:pt x="2122" y="2854"/>
                  </a:lnTo>
                  <a:lnTo>
                    <a:pt x="2122" y="2854"/>
                  </a:lnTo>
                  <a:lnTo>
                    <a:pt x="2122" y="2856"/>
                  </a:lnTo>
                  <a:lnTo>
                    <a:pt x="2122" y="2856"/>
                  </a:lnTo>
                  <a:lnTo>
                    <a:pt x="2122" y="2860"/>
                  </a:lnTo>
                  <a:lnTo>
                    <a:pt x="2122" y="2860"/>
                  </a:lnTo>
                  <a:lnTo>
                    <a:pt x="2122" y="2864"/>
                  </a:lnTo>
                  <a:lnTo>
                    <a:pt x="2122" y="2864"/>
                  </a:lnTo>
                  <a:lnTo>
                    <a:pt x="2124" y="2866"/>
                  </a:lnTo>
                  <a:lnTo>
                    <a:pt x="2124" y="2866"/>
                  </a:lnTo>
                  <a:lnTo>
                    <a:pt x="2124" y="2868"/>
                  </a:lnTo>
                  <a:lnTo>
                    <a:pt x="2124" y="2868"/>
                  </a:lnTo>
                  <a:lnTo>
                    <a:pt x="2124" y="2872"/>
                  </a:lnTo>
                  <a:lnTo>
                    <a:pt x="2124" y="2872"/>
                  </a:lnTo>
                  <a:lnTo>
                    <a:pt x="2126" y="2876"/>
                  </a:lnTo>
                  <a:lnTo>
                    <a:pt x="2126" y="2876"/>
                  </a:lnTo>
                  <a:lnTo>
                    <a:pt x="2126" y="2878"/>
                  </a:lnTo>
                  <a:lnTo>
                    <a:pt x="2126" y="2878"/>
                  </a:lnTo>
                  <a:lnTo>
                    <a:pt x="2126" y="2880"/>
                  </a:lnTo>
                  <a:lnTo>
                    <a:pt x="2126" y="2880"/>
                  </a:lnTo>
                  <a:lnTo>
                    <a:pt x="2124" y="2884"/>
                  </a:lnTo>
                  <a:lnTo>
                    <a:pt x="2124" y="2884"/>
                  </a:lnTo>
                  <a:lnTo>
                    <a:pt x="2126" y="2888"/>
                  </a:lnTo>
                  <a:lnTo>
                    <a:pt x="2126" y="2888"/>
                  </a:lnTo>
                  <a:lnTo>
                    <a:pt x="2126" y="2890"/>
                  </a:lnTo>
                  <a:lnTo>
                    <a:pt x="2126" y="2890"/>
                  </a:lnTo>
                  <a:lnTo>
                    <a:pt x="2126" y="2890"/>
                  </a:lnTo>
                  <a:lnTo>
                    <a:pt x="2126" y="2896"/>
                  </a:lnTo>
                  <a:lnTo>
                    <a:pt x="2126" y="2896"/>
                  </a:lnTo>
                  <a:lnTo>
                    <a:pt x="2126" y="2898"/>
                  </a:lnTo>
                  <a:lnTo>
                    <a:pt x="2126" y="2898"/>
                  </a:lnTo>
                  <a:lnTo>
                    <a:pt x="2126" y="2902"/>
                  </a:lnTo>
                  <a:lnTo>
                    <a:pt x="2126" y="2902"/>
                  </a:lnTo>
                  <a:lnTo>
                    <a:pt x="2128" y="2908"/>
                  </a:lnTo>
                  <a:lnTo>
                    <a:pt x="2128" y="2908"/>
                  </a:lnTo>
                  <a:lnTo>
                    <a:pt x="2130" y="2912"/>
                  </a:lnTo>
                  <a:lnTo>
                    <a:pt x="2130" y="2912"/>
                  </a:lnTo>
                  <a:lnTo>
                    <a:pt x="2130" y="2914"/>
                  </a:lnTo>
                  <a:lnTo>
                    <a:pt x="2130" y="2914"/>
                  </a:lnTo>
                  <a:lnTo>
                    <a:pt x="2128" y="2918"/>
                  </a:lnTo>
                  <a:lnTo>
                    <a:pt x="2128" y="2918"/>
                  </a:lnTo>
                  <a:lnTo>
                    <a:pt x="2128" y="2922"/>
                  </a:lnTo>
                  <a:lnTo>
                    <a:pt x="2128" y="2922"/>
                  </a:lnTo>
                  <a:lnTo>
                    <a:pt x="2128" y="2922"/>
                  </a:lnTo>
                  <a:lnTo>
                    <a:pt x="2128" y="2922"/>
                  </a:lnTo>
                  <a:lnTo>
                    <a:pt x="2128" y="2922"/>
                  </a:lnTo>
                  <a:lnTo>
                    <a:pt x="2128" y="2928"/>
                  </a:lnTo>
                  <a:lnTo>
                    <a:pt x="2128" y="2928"/>
                  </a:lnTo>
                  <a:lnTo>
                    <a:pt x="2130" y="2930"/>
                  </a:lnTo>
                  <a:lnTo>
                    <a:pt x="2130" y="2930"/>
                  </a:lnTo>
                  <a:lnTo>
                    <a:pt x="2132" y="2932"/>
                  </a:lnTo>
                  <a:lnTo>
                    <a:pt x="2132" y="2932"/>
                  </a:lnTo>
                  <a:lnTo>
                    <a:pt x="2132" y="2936"/>
                  </a:lnTo>
                  <a:lnTo>
                    <a:pt x="2132" y="2936"/>
                  </a:lnTo>
                  <a:lnTo>
                    <a:pt x="2132" y="2936"/>
                  </a:lnTo>
                  <a:lnTo>
                    <a:pt x="2132" y="2940"/>
                  </a:lnTo>
                  <a:lnTo>
                    <a:pt x="2132" y="2942"/>
                  </a:lnTo>
                  <a:lnTo>
                    <a:pt x="2132" y="2942"/>
                  </a:lnTo>
                  <a:lnTo>
                    <a:pt x="2132" y="2944"/>
                  </a:lnTo>
                  <a:lnTo>
                    <a:pt x="2132" y="2944"/>
                  </a:lnTo>
                  <a:lnTo>
                    <a:pt x="2132" y="2946"/>
                  </a:lnTo>
                  <a:lnTo>
                    <a:pt x="2132" y="2946"/>
                  </a:lnTo>
                  <a:lnTo>
                    <a:pt x="2132" y="2950"/>
                  </a:lnTo>
                  <a:lnTo>
                    <a:pt x="2132" y="2950"/>
                  </a:lnTo>
                  <a:lnTo>
                    <a:pt x="2132" y="2952"/>
                  </a:lnTo>
                  <a:lnTo>
                    <a:pt x="2132" y="2952"/>
                  </a:lnTo>
                  <a:lnTo>
                    <a:pt x="2132" y="2958"/>
                  </a:lnTo>
                  <a:lnTo>
                    <a:pt x="2132" y="2958"/>
                  </a:lnTo>
                  <a:lnTo>
                    <a:pt x="2132" y="2960"/>
                  </a:lnTo>
                  <a:lnTo>
                    <a:pt x="2132" y="2960"/>
                  </a:lnTo>
                  <a:lnTo>
                    <a:pt x="2132" y="2964"/>
                  </a:lnTo>
                  <a:lnTo>
                    <a:pt x="2132" y="2964"/>
                  </a:lnTo>
                  <a:lnTo>
                    <a:pt x="2136" y="2970"/>
                  </a:lnTo>
                  <a:lnTo>
                    <a:pt x="2136" y="2970"/>
                  </a:lnTo>
                  <a:lnTo>
                    <a:pt x="2136" y="2972"/>
                  </a:lnTo>
                  <a:lnTo>
                    <a:pt x="2136" y="2972"/>
                  </a:lnTo>
                  <a:lnTo>
                    <a:pt x="2138" y="2974"/>
                  </a:lnTo>
                  <a:lnTo>
                    <a:pt x="2138" y="2974"/>
                  </a:lnTo>
                  <a:lnTo>
                    <a:pt x="2140" y="2976"/>
                  </a:lnTo>
                  <a:lnTo>
                    <a:pt x="2140" y="2976"/>
                  </a:lnTo>
                  <a:lnTo>
                    <a:pt x="2140" y="2980"/>
                  </a:lnTo>
                  <a:lnTo>
                    <a:pt x="2140" y="2980"/>
                  </a:lnTo>
                  <a:lnTo>
                    <a:pt x="2140" y="2982"/>
                  </a:lnTo>
                  <a:lnTo>
                    <a:pt x="2140" y="2982"/>
                  </a:lnTo>
                  <a:lnTo>
                    <a:pt x="2140" y="2984"/>
                  </a:lnTo>
                  <a:lnTo>
                    <a:pt x="2140" y="2984"/>
                  </a:lnTo>
                  <a:lnTo>
                    <a:pt x="2142" y="2988"/>
                  </a:lnTo>
                  <a:lnTo>
                    <a:pt x="2142" y="2988"/>
                  </a:lnTo>
                  <a:lnTo>
                    <a:pt x="2142" y="2988"/>
                  </a:lnTo>
                  <a:lnTo>
                    <a:pt x="2142" y="2988"/>
                  </a:lnTo>
                  <a:lnTo>
                    <a:pt x="2142" y="2992"/>
                  </a:lnTo>
                  <a:lnTo>
                    <a:pt x="2142" y="2992"/>
                  </a:lnTo>
                  <a:lnTo>
                    <a:pt x="2142" y="2994"/>
                  </a:lnTo>
                  <a:lnTo>
                    <a:pt x="2142" y="2994"/>
                  </a:lnTo>
                  <a:lnTo>
                    <a:pt x="2144" y="2996"/>
                  </a:lnTo>
                  <a:lnTo>
                    <a:pt x="2144" y="2996"/>
                  </a:lnTo>
                  <a:lnTo>
                    <a:pt x="2144" y="3000"/>
                  </a:lnTo>
                  <a:lnTo>
                    <a:pt x="2144" y="3000"/>
                  </a:lnTo>
                  <a:lnTo>
                    <a:pt x="2142" y="3002"/>
                  </a:lnTo>
                  <a:lnTo>
                    <a:pt x="2142" y="3004"/>
                  </a:lnTo>
                  <a:lnTo>
                    <a:pt x="2142" y="3004"/>
                  </a:lnTo>
                  <a:lnTo>
                    <a:pt x="2140" y="3006"/>
                  </a:lnTo>
                  <a:lnTo>
                    <a:pt x="2140" y="3012"/>
                  </a:lnTo>
                  <a:lnTo>
                    <a:pt x="2140" y="3012"/>
                  </a:lnTo>
                  <a:lnTo>
                    <a:pt x="2142" y="3018"/>
                  </a:lnTo>
                  <a:lnTo>
                    <a:pt x="2142" y="3018"/>
                  </a:lnTo>
                  <a:lnTo>
                    <a:pt x="2144" y="3020"/>
                  </a:lnTo>
                  <a:lnTo>
                    <a:pt x="2144" y="3020"/>
                  </a:lnTo>
                  <a:lnTo>
                    <a:pt x="2144" y="3022"/>
                  </a:lnTo>
                  <a:lnTo>
                    <a:pt x="2144" y="3022"/>
                  </a:lnTo>
                  <a:lnTo>
                    <a:pt x="2146" y="3028"/>
                  </a:lnTo>
                  <a:lnTo>
                    <a:pt x="2146" y="3028"/>
                  </a:lnTo>
                  <a:lnTo>
                    <a:pt x="2144" y="3032"/>
                  </a:lnTo>
                  <a:lnTo>
                    <a:pt x="2144" y="3032"/>
                  </a:lnTo>
                  <a:lnTo>
                    <a:pt x="2144" y="3038"/>
                  </a:lnTo>
                  <a:lnTo>
                    <a:pt x="2144" y="3038"/>
                  </a:lnTo>
                  <a:lnTo>
                    <a:pt x="2144" y="3040"/>
                  </a:lnTo>
                  <a:lnTo>
                    <a:pt x="2144" y="3040"/>
                  </a:lnTo>
                  <a:lnTo>
                    <a:pt x="2146" y="3046"/>
                  </a:lnTo>
                  <a:lnTo>
                    <a:pt x="2146" y="3046"/>
                  </a:lnTo>
                  <a:lnTo>
                    <a:pt x="2146" y="3048"/>
                  </a:lnTo>
                  <a:lnTo>
                    <a:pt x="2146" y="3048"/>
                  </a:lnTo>
                  <a:lnTo>
                    <a:pt x="2146" y="3052"/>
                  </a:lnTo>
                  <a:lnTo>
                    <a:pt x="2146" y="3052"/>
                  </a:lnTo>
                  <a:lnTo>
                    <a:pt x="2148" y="3056"/>
                  </a:lnTo>
                  <a:lnTo>
                    <a:pt x="2148" y="3056"/>
                  </a:lnTo>
                  <a:lnTo>
                    <a:pt x="2148" y="3056"/>
                  </a:lnTo>
                  <a:lnTo>
                    <a:pt x="2148" y="3056"/>
                  </a:lnTo>
                  <a:lnTo>
                    <a:pt x="2148" y="3060"/>
                  </a:lnTo>
                  <a:lnTo>
                    <a:pt x="2148" y="3060"/>
                  </a:lnTo>
                  <a:lnTo>
                    <a:pt x="2148" y="3062"/>
                  </a:lnTo>
                  <a:lnTo>
                    <a:pt x="2148" y="3062"/>
                  </a:lnTo>
                  <a:lnTo>
                    <a:pt x="2150" y="3068"/>
                  </a:lnTo>
                  <a:lnTo>
                    <a:pt x="2150" y="3068"/>
                  </a:lnTo>
                  <a:lnTo>
                    <a:pt x="2150" y="3074"/>
                  </a:lnTo>
                  <a:lnTo>
                    <a:pt x="2150" y="3074"/>
                  </a:lnTo>
                  <a:lnTo>
                    <a:pt x="2152" y="3078"/>
                  </a:lnTo>
                  <a:lnTo>
                    <a:pt x="2152" y="3078"/>
                  </a:lnTo>
                  <a:lnTo>
                    <a:pt x="2152" y="3080"/>
                  </a:lnTo>
                  <a:lnTo>
                    <a:pt x="2152" y="3080"/>
                  </a:lnTo>
                  <a:lnTo>
                    <a:pt x="2152" y="3082"/>
                  </a:lnTo>
                  <a:lnTo>
                    <a:pt x="2152" y="3082"/>
                  </a:lnTo>
                  <a:lnTo>
                    <a:pt x="2152" y="3086"/>
                  </a:lnTo>
                  <a:lnTo>
                    <a:pt x="2152" y="3086"/>
                  </a:lnTo>
                  <a:lnTo>
                    <a:pt x="2154" y="3090"/>
                  </a:lnTo>
                  <a:lnTo>
                    <a:pt x="2154" y="3090"/>
                  </a:lnTo>
                  <a:lnTo>
                    <a:pt x="2154" y="3092"/>
                  </a:lnTo>
                  <a:lnTo>
                    <a:pt x="2154" y="3092"/>
                  </a:lnTo>
                  <a:lnTo>
                    <a:pt x="2156" y="3094"/>
                  </a:lnTo>
                  <a:lnTo>
                    <a:pt x="2156" y="3094"/>
                  </a:lnTo>
                  <a:lnTo>
                    <a:pt x="2156" y="3098"/>
                  </a:lnTo>
                  <a:lnTo>
                    <a:pt x="2156" y="3098"/>
                  </a:lnTo>
                  <a:lnTo>
                    <a:pt x="2156" y="3098"/>
                  </a:lnTo>
                  <a:lnTo>
                    <a:pt x="2156" y="3098"/>
                  </a:lnTo>
                  <a:lnTo>
                    <a:pt x="2156" y="3104"/>
                  </a:lnTo>
                  <a:lnTo>
                    <a:pt x="2156" y="3104"/>
                  </a:lnTo>
                  <a:lnTo>
                    <a:pt x="2158" y="3106"/>
                  </a:lnTo>
                  <a:lnTo>
                    <a:pt x="2158" y="3106"/>
                  </a:lnTo>
                  <a:lnTo>
                    <a:pt x="2158" y="3108"/>
                  </a:lnTo>
                  <a:lnTo>
                    <a:pt x="2158" y="3108"/>
                  </a:lnTo>
                  <a:lnTo>
                    <a:pt x="2160" y="3112"/>
                  </a:lnTo>
                  <a:lnTo>
                    <a:pt x="2160" y="3112"/>
                  </a:lnTo>
                  <a:lnTo>
                    <a:pt x="2160" y="3114"/>
                  </a:lnTo>
                  <a:lnTo>
                    <a:pt x="2160" y="3114"/>
                  </a:lnTo>
                  <a:lnTo>
                    <a:pt x="2160" y="3116"/>
                  </a:lnTo>
                  <a:lnTo>
                    <a:pt x="2160" y="3116"/>
                  </a:lnTo>
                  <a:lnTo>
                    <a:pt x="2160" y="3120"/>
                  </a:lnTo>
                  <a:lnTo>
                    <a:pt x="2160" y="3120"/>
                  </a:lnTo>
                  <a:lnTo>
                    <a:pt x="2160" y="3122"/>
                  </a:lnTo>
                  <a:lnTo>
                    <a:pt x="2160" y="3122"/>
                  </a:lnTo>
                  <a:lnTo>
                    <a:pt x="2160" y="3124"/>
                  </a:lnTo>
                  <a:lnTo>
                    <a:pt x="2160" y="3124"/>
                  </a:lnTo>
                  <a:lnTo>
                    <a:pt x="2160" y="3128"/>
                  </a:lnTo>
                  <a:lnTo>
                    <a:pt x="2160" y="3128"/>
                  </a:lnTo>
                  <a:lnTo>
                    <a:pt x="2160" y="3130"/>
                  </a:lnTo>
                  <a:lnTo>
                    <a:pt x="2160" y="3130"/>
                  </a:lnTo>
                  <a:lnTo>
                    <a:pt x="2160" y="3138"/>
                  </a:lnTo>
                  <a:lnTo>
                    <a:pt x="2160" y="3138"/>
                  </a:lnTo>
                  <a:lnTo>
                    <a:pt x="2162" y="3144"/>
                  </a:lnTo>
                  <a:lnTo>
                    <a:pt x="2162" y="3144"/>
                  </a:lnTo>
                  <a:lnTo>
                    <a:pt x="2162" y="3146"/>
                  </a:lnTo>
                  <a:lnTo>
                    <a:pt x="2162" y="3146"/>
                  </a:lnTo>
                  <a:lnTo>
                    <a:pt x="2164" y="3148"/>
                  </a:lnTo>
                  <a:lnTo>
                    <a:pt x="2164" y="3148"/>
                  </a:lnTo>
                  <a:lnTo>
                    <a:pt x="2166" y="3152"/>
                  </a:lnTo>
                  <a:lnTo>
                    <a:pt x="2166" y="3152"/>
                  </a:lnTo>
                  <a:lnTo>
                    <a:pt x="2166" y="3154"/>
                  </a:lnTo>
                  <a:lnTo>
                    <a:pt x="2166" y="3154"/>
                  </a:lnTo>
                  <a:lnTo>
                    <a:pt x="2164" y="3156"/>
                  </a:lnTo>
                  <a:lnTo>
                    <a:pt x="2164" y="3156"/>
                  </a:lnTo>
                  <a:lnTo>
                    <a:pt x="2162" y="3160"/>
                  </a:lnTo>
                  <a:lnTo>
                    <a:pt x="2164" y="3164"/>
                  </a:lnTo>
                  <a:lnTo>
                    <a:pt x="2164" y="3164"/>
                  </a:lnTo>
                  <a:lnTo>
                    <a:pt x="2164" y="3166"/>
                  </a:lnTo>
                  <a:lnTo>
                    <a:pt x="2164" y="3166"/>
                  </a:lnTo>
                  <a:lnTo>
                    <a:pt x="2164" y="3170"/>
                  </a:lnTo>
                  <a:lnTo>
                    <a:pt x="2164" y="3170"/>
                  </a:lnTo>
                  <a:lnTo>
                    <a:pt x="2166" y="3172"/>
                  </a:lnTo>
                  <a:lnTo>
                    <a:pt x="2166" y="3172"/>
                  </a:lnTo>
                  <a:lnTo>
                    <a:pt x="2168" y="3174"/>
                  </a:lnTo>
                  <a:lnTo>
                    <a:pt x="2168" y="3174"/>
                  </a:lnTo>
                  <a:lnTo>
                    <a:pt x="2168" y="3176"/>
                  </a:lnTo>
                  <a:lnTo>
                    <a:pt x="2168" y="3176"/>
                  </a:lnTo>
                  <a:lnTo>
                    <a:pt x="2168" y="3180"/>
                  </a:lnTo>
                  <a:lnTo>
                    <a:pt x="2168" y="3180"/>
                  </a:lnTo>
                  <a:lnTo>
                    <a:pt x="2168" y="3182"/>
                  </a:lnTo>
                  <a:lnTo>
                    <a:pt x="2168" y="3182"/>
                  </a:lnTo>
                  <a:lnTo>
                    <a:pt x="2170" y="3184"/>
                  </a:lnTo>
                  <a:lnTo>
                    <a:pt x="2170" y="3184"/>
                  </a:lnTo>
                  <a:lnTo>
                    <a:pt x="2172" y="3190"/>
                  </a:lnTo>
                  <a:lnTo>
                    <a:pt x="2172" y="3190"/>
                  </a:lnTo>
                  <a:lnTo>
                    <a:pt x="2172" y="3192"/>
                  </a:lnTo>
                  <a:lnTo>
                    <a:pt x="2172" y="3192"/>
                  </a:lnTo>
                  <a:lnTo>
                    <a:pt x="2170" y="3194"/>
                  </a:lnTo>
                  <a:lnTo>
                    <a:pt x="2170" y="3194"/>
                  </a:lnTo>
                  <a:lnTo>
                    <a:pt x="2168" y="3198"/>
                  </a:lnTo>
                  <a:lnTo>
                    <a:pt x="2168" y="3198"/>
                  </a:lnTo>
                  <a:lnTo>
                    <a:pt x="2168" y="3204"/>
                  </a:lnTo>
                  <a:lnTo>
                    <a:pt x="2170" y="3204"/>
                  </a:lnTo>
                  <a:lnTo>
                    <a:pt x="2170" y="3204"/>
                  </a:lnTo>
                  <a:lnTo>
                    <a:pt x="2170" y="3210"/>
                  </a:lnTo>
                  <a:lnTo>
                    <a:pt x="2170" y="3210"/>
                  </a:lnTo>
                  <a:lnTo>
                    <a:pt x="2172" y="3214"/>
                  </a:lnTo>
                  <a:lnTo>
                    <a:pt x="2172" y="3214"/>
                  </a:lnTo>
                  <a:lnTo>
                    <a:pt x="2172" y="3220"/>
                  </a:lnTo>
                  <a:lnTo>
                    <a:pt x="2172" y="3220"/>
                  </a:lnTo>
                  <a:lnTo>
                    <a:pt x="2172" y="3224"/>
                  </a:lnTo>
                  <a:lnTo>
                    <a:pt x="2172" y="3224"/>
                  </a:lnTo>
                  <a:lnTo>
                    <a:pt x="2172" y="3224"/>
                  </a:lnTo>
                  <a:lnTo>
                    <a:pt x="2174" y="3232"/>
                  </a:lnTo>
                  <a:lnTo>
                    <a:pt x="2174" y="3232"/>
                  </a:lnTo>
                  <a:lnTo>
                    <a:pt x="2174" y="3234"/>
                  </a:lnTo>
                  <a:lnTo>
                    <a:pt x="2174" y="3234"/>
                  </a:lnTo>
                  <a:lnTo>
                    <a:pt x="2174" y="3238"/>
                  </a:lnTo>
                  <a:lnTo>
                    <a:pt x="2174" y="3238"/>
                  </a:lnTo>
                  <a:lnTo>
                    <a:pt x="2178" y="3240"/>
                  </a:lnTo>
                  <a:lnTo>
                    <a:pt x="2178" y="3240"/>
                  </a:lnTo>
                  <a:lnTo>
                    <a:pt x="2178" y="3242"/>
                  </a:lnTo>
                  <a:lnTo>
                    <a:pt x="2178" y="3242"/>
                  </a:lnTo>
                  <a:lnTo>
                    <a:pt x="2178" y="3244"/>
                  </a:lnTo>
                  <a:lnTo>
                    <a:pt x="2178" y="3244"/>
                  </a:lnTo>
                  <a:lnTo>
                    <a:pt x="2180" y="3246"/>
                  </a:lnTo>
                  <a:lnTo>
                    <a:pt x="2180" y="3246"/>
                  </a:lnTo>
                  <a:lnTo>
                    <a:pt x="2178" y="3250"/>
                  </a:lnTo>
                  <a:lnTo>
                    <a:pt x="2178" y="3250"/>
                  </a:lnTo>
                  <a:lnTo>
                    <a:pt x="2180" y="3254"/>
                  </a:lnTo>
                  <a:lnTo>
                    <a:pt x="2180" y="3254"/>
                  </a:lnTo>
                  <a:lnTo>
                    <a:pt x="2180" y="3256"/>
                  </a:lnTo>
                  <a:lnTo>
                    <a:pt x="2180" y="3256"/>
                  </a:lnTo>
                  <a:lnTo>
                    <a:pt x="2180" y="3262"/>
                  </a:lnTo>
                  <a:lnTo>
                    <a:pt x="2180" y="3262"/>
                  </a:lnTo>
                  <a:lnTo>
                    <a:pt x="2180" y="3264"/>
                  </a:lnTo>
                  <a:lnTo>
                    <a:pt x="2180" y="3264"/>
                  </a:lnTo>
                  <a:lnTo>
                    <a:pt x="2178" y="3266"/>
                  </a:lnTo>
                  <a:lnTo>
                    <a:pt x="2178" y="3266"/>
                  </a:lnTo>
                  <a:lnTo>
                    <a:pt x="2180" y="3270"/>
                  </a:lnTo>
                  <a:lnTo>
                    <a:pt x="2180" y="3270"/>
                  </a:lnTo>
                  <a:lnTo>
                    <a:pt x="2180" y="3272"/>
                  </a:lnTo>
                  <a:lnTo>
                    <a:pt x="2180" y="3272"/>
                  </a:lnTo>
                  <a:lnTo>
                    <a:pt x="2180" y="3274"/>
                  </a:lnTo>
                  <a:lnTo>
                    <a:pt x="2180" y="3274"/>
                  </a:lnTo>
                  <a:lnTo>
                    <a:pt x="2180" y="3278"/>
                  </a:lnTo>
                  <a:lnTo>
                    <a:pt x="2180" y="3278"/>
                  </a:lnTo>
                  <a:lnTo>
                    <a:pt x="2180" y="3282"/>
                  </a:lnTo>
                  <a:lnTo>
                    <a:pt x="2180" y="3282"/>
                  </a:lnTo>
                  <a:lnTo>
                    <a:pt x="2180" y="3284"/>
                  </a:lnTo>
                  <a:lnTo>
                    <a:pt x="2180" y="3284"/>
                  </a:lnTo>
                  <a:lnTo>
                    <a:pt x="2182" y="3288"/>
                  </a:lnTo>
                  <a:lnTo>
                    <a:pt x="2182" y="3288"/>
                  </a:lnTo>
                  <a:lnTo>
                    <a:pt x="2182" y="3288"/>
                  </a:lnTo>
                  <a:lnTo>
                    <a:pt x="2182" y="3288"/>
                  </a:lnTo>
                  <a:lnTo>
                    <a:pt x="2184" y="3294"/>
                  </a:lnTo>
                  <a:lnTo>
                    <a:pt x="2184" y="3294"/>
                  </a:lnTo>
                  <a:lnTo>
                    <a:pt x="2186" y="3300"/>
                  </a:lnTo>
                  <a:lnTo>
                    <a:pt x="2186" y="3300"/>
                  </a:lnTo>
                  <a:lnTo>
                    <a:pt x="2188" y="3304"/>
                  </a:lnTo>
                  <a:lnTo>
                    <a:pt x="2188" y="3306"/>
                  </a:lnTo>
                  <a:lnTo>
                    <a:pt x="2188" y="3306"/>
                  </a:lnTo>
                  <a:lnTo>
                    <a:pt x="2190" y="3310"/>
                  </a:lnTo>
                  <a:lnTo>
                    <a:pt x="2190" y="3310"/>
                  </a:lnTo>
                  <a:lnTo>
                    <a:pt x="2190" y="3314"/>
                  </a:lnTo>
                  <a:lnTo>
                    <a:pt x="2190" y="3314"/>
                  </a:lnTo>
                  <a:lnTo>
                    <a:pt x="2190" y="3316"/>
                  </a:lnTo>
                  <a:lnTo>
                    <a:pt x="2190" y="3316"/>
                  </a:lnTo>
                  <a:lnTo>
                    <a:pt x="2188" y="3320"/>
                  </a:lnTo>
                  <a:lnTo>
                    <a:pt x="2188" y="3320"/>
                  </a:lnTo>
                  <a:lnTo>
                    <a:pt x="2188" y="3324"/>
                  </a:lnTo>
                  <a:lnTo>
                    <a:pt x="2188" y="3324"/>
                  </a:lnTo>
                  <a:lnTo>
                    <a:pt x="2190" y="3326"/>
                  </a:lnTo>
                  <a:lnTo>
                    <a:pt x="2190" y="3332"/>
                  </a:lnTo>
                  <a:lnTo>
                    <a:pt x="2190" y="3332"/>
                  </a:lnTo>
                  <a:lnTo>
                    <a:pt x="2190" y="3332"/>
                  </a:lnTo>
                  <a:lnTo>
                    <a:pt x="2190" y="3332"/>
                  </a:lnTo>
                  <a:lnTo>
                    <a:pt x="2186" y="3340"/>
                  </a:lnTo>
                  <a:lnTo>
                    <a:pt x="2186" y="3340"/>
                  </a:lnTo>
                  <a:lnTo>
                    <a:pt x="2186" y="3342"/>
                  </a:lnTo>
                  <a:lnTo>
                    <a:pt x="2188" y="3344"/>
                  </a:lnTo>
                  <a:lnTo>
                    <a:pt x="2190" y="3346"/>
                  </a:lnTo>
                  <a:lnTo>
                    <a:pt x="2190" y="3346"/>
                  </a:lnTo>
                  <a:lnTo>
                    <a:pt x="2192" y="3348"/>
                  </a:lnTo>
                  <a:lnTo>
                    <a:pt x="2194" y="3350"/>
                  </a:lnTo>
                  <a:lnTo>
                    <a:pt x="2194" y="3350"/>
                  </a:lnTo>
                  <a:lnTo>
                    <a:pt x="2192" y="3356"/>
                  </a:lnTo>
                  <a:lnTo>
                    <a:pt x="2192" y="3356"/>
                  </a:lnTo>
                  <a:lnTo>
                    <a:pt x="2192" y="3362"/>
                  </a:lnTo>
                  <a:lnTo>
                    <a:pt x="2194" y="3362"/>
                  </a:lnTo>
                  <a:lnTo>
                    <a:pt x="2194" y="3362"/>
                  </a:lnTo>
                  <a:lnTo>
                    <a:pt x="2194" y="3364"/>
                  </a:lnTo>
                  <a:lnTo>
                    <a:pt x="2194" y="3364"/>
                  </a:lnTo>
                  <a:lnTo>
                    <a:pt x="2194" y="3368"/>
                  </a:lnTo>
                  <a:lnTo>
                    <a:pt x="2194" y="3368"/>
                  </a:lnTo>
                  <a:lnTo>
                    <a:pt x="2196" y="3372"/>
                  </a:lnTo>
                  <a:lnTo>
                    <a:pt x="2196" y="3372"/>
                  </a:lnTo>
                  <a:lnTo>
                    <a:pt x="2196" y="3374"/>
                  </a:lnTo>
                  <a:lnTo>
                    <a:pt x="2196" y="3374"/>
                  </a:lnTo>
                  <a:lnTo>
                    <a:pt x="2198" y="3378"/>
                  </a:lnTo>
                  <a:lnTo>
                    <a:pt x="2198" y="3378"/>
                  </a:lnTo>
                  <a:lnTo>
                    <a:pt x="2200" y="3380"/>
                  </a:lnTo>
                  <a:lnTo>
                    <a:pt x="2200" y="3380"/>
                  </a:lnTo>
                  <a:lnTo>
                    <a:pt x="2200" y="3382"/>
                  </a:lnTo>
                  <a:lnTo>
                    <a:pt x="2200" y="3382"/>
                  </a:lnTo>
                  <a:lnTo>
                    <a:pt x="2202" y="3384"/>
                  </a:lnTo>
                  <a:lnTo>
                    <a:pt x="2202" y="3386"/>
                  </a:lnTo>
                  <a:lnTo>
                    <a:pt x="2202" y="3386"/>
                  </a:lnTo>
                  <a:lnTo>
                    <a:pt x="2204" y="3388"/>
                  </a:lnTo>
                  <a:lnTo>
                    <a:pt x="2204" y="3388"/>
                  </a:lnTo>
                  <a:lnTo>
                    <a:pt x="2202" y="3394"/>
                  </a:lnTo>
                  <a:lnTo>
                    <a:pt x="2202" y="3394"/>
                  </a:lnTo>
                  <a:lnTo>
                    <a:pt x="2202" y="3396"/>
                  </a:lnTo>
                  <a:lnTo>
                    <a:pt x="2202" y="3396"/>
                  </a:lnTo>
                  <a:lnTo>
                    <a:pt x="2200" y="3398"/>
                  </a:lnTo>
                  <a:lnTo>
                    <a:pt x="2200" y="3398"/>
                  </a:lnTo>
                  <a:lnTo>
                    <a:pt x="2200" y="3402"/>
                  </a:lnTo>
                  <a:lnTo>
                    <a:pt x="2200" y="3402"/>
                  </a:lnTo>
                  <a:lnTo>
                    <a:pt x="2200" y="3404"/>
                  </a:lnTo>
                  <a:lnTo>
                    <a:pt x="2200" y="3404"/>
                  </a:lnTo>
                  <a:lnTo>
                    <a:pt x="2200" y="3406"/>
                  </a:lnTo>
                  <a:lnTo>
                    <a:pt x="2200" y="3406"/>
                  </a:lnTo>
                  <a:lnTo>
                    <a:pt x="2198" y="3412"/>
                  </a:lnTo>
                  <a:lnTo>
                    <a:pt x="2198" y="3412"/>
                  </a:lnTo>
                  <a:lnTo>
                    <a:pt x="2200" y="3416"/>
                  </a:lnTo>
                  <a:lnTo>
                    <a:pt x="2200" y="3416"/>
                  </a:lnTo>
                  <a:lnTo>
                    <a:pt x="2202" y="3418"/>
                  </a:lnTo>
                  <a:lnTo>
                    <a:pt x="2202" y="3418"/>
                  </a:lnTo>
                  <a:lnTo>
                    <a:pt x="2202" y="3420"/>
                  </a:lnTo>
                  <a:lnTo>
                    <a:pt x="2202" y="3420"/>
                  </a:lnTo>
                  <a:lnTo>
                    <a:pt x="2204" y="3422"/>
                  </a:lnTo>
                  <a:lnTo>
                    <a:pt x="2204" y="3422"/>
                  </a:lnTo>
                  <a:lnTo>
                    <a:pt x="2206" y="3426"/>
                  </a:lnTo>
                  <a:lnTo>
                    <a:pt x="2206" y="3426"/>
                  </a:lnTo>
                  <a:lnTo>
                    <a:pt x="2206" y="3426"/>
                  </a:lnTo>
                  <a:lnTo>
                    <a:pt x="2206" y="3432"/>
                  </a:lnTo>
                  <a:lnTo>
                    <a:pt x="2206" y="3432"/>
                  </a:lnTo>
                  <a:lnTo>
                    <a:pt x="2206" y="3432"/>
                  </a:lnTo>
                  <a:lnTo>
                    <a:pt x="2204" y="3434"/>
                  </a:lnTo>
                  <a:lnTo>
                    <a:pt x="2204" y="3434"/>
                  </a:lnTo>
                  <a:lnTo>
                    <a:pt x="2204" y="3438"/>
                  </a:lnTo>
                  <a:lnTo>
                    <a:pt x="2204" y="3438"/>
                  </a:lnTo>
                  <a:lnTo>
                    <a:pt x="2204" y="3440"/>
                  </a:lnTo>
                  <a:lnTo>
                    <a:pt x="2204" y="3440"/>
                  </a:lnTo>
                  <a:lnTo>
                    <a:pt x="2202" y="3444"/>
                  </a:lnTo>
                  <a:lnTo>
                    <a:pt x="2202" y="3444"/>
                  </a:lnTo>
                  <a:lnTo>
                    <a:pt x="2204" y="3448"/>
                  </a:lnTo>
                  <a:lnTo>
                    <a:pt x="2204" y="3448"/>
                  </a:lnTo>
                  <a:lnTo>
                    <a:pt x="2204" y="3450"/>
                  </a:lnTo>
                  <a:lnTo>
                    <a:pt x="2204" y="3450"/>
                  </a:lnTo>
                  <a:lnTo>
                    <a:pt x="2206" y="3456"/>
                  </a:lnTo>
                  <a:lnTo>
                    <a:pt x="2206" y="3456"/>
                  </a:lnTo>
                  <a:lnTo>
                    <a:pt x="2210" y="3460"/>
                  </a:lnTo>
                  <a:lnTo>
                    <a:pt x="2210" y="3460"/>
                  </a:lnTo>
                  <a:lnTo>
                    <a:pt x="2212" y="3460"/>
                  </a:lnTo>
                  <a:lnTo>
                    <a:pt x="2212" y="3460"/>
                  </a:lnTo>
                  <a:lnTo>
                    <a:pt x="2212" y="3464"/>
                  </a:lnTo>
                  <a:lnTo>
                    <a:pt x="2212" y="3464"/>
                  </a:lnTo>
                  <a:lnTo>
                    <a:pt x="2212" y="3466"/>
                  </a:lnTo>
                  <a:lnTo>
                    <a:pt x="2212" y="3466"/>
                  </a:lnTo>
                  <a:lnTo>
                    <a:pt x="2210" y="3468"/>
                  </a:lnTo>
                  <a:lnTo>
                    <a:pt x="2210" y="3468"/>
                  </a:lnTo>
                  <a:lnTo>
                    <a:pt x="2210" y="3474"/>
                  </a:lnTo>
                  <a:lnTo>
                    <a:pt x="2210" y="3476"/>
                  </a:lnTo>
                  <a:lnTo>
                    <a:pt x="2210" y="3476"/>
                  </a:lnTo>
                  <a:lnTo>
                    <a:pt x="2208" y="3482"/>
                  </a:lnTo>
                  <a:lnTo>
                    <a:pt x="2208" y="3482"/>
                  </a:lnTo>
                  <a:lnTo>
                    <a:pt x="2210" y="3486"/>
                  </a:lnTo>
                  <a:lnTo>
                    <a:pt x="2210" y="3486"/>
                  </a:lnTo>
                  <a:lnTo>
                    <a:pt x="2210" y="3488"/>
                  </a:lnTo>
                  <a:lnTo>
                    <a:pt x="2210" y="3488"/>
                  </a:lnTo>
                  <a:lnTo>
                    <a:pt x="2212" y="3492"/>
                  </a:lnTo>
                  <a:lnTo>
                    <a:pt x="2212" y="3492"/>
                  </a:lnTo>
                  <a:lnTo>
                    <a:pt x="2212" y="3494"/>
                  </a:lnTo>
                  <a:lnTo>
                    <a:pt x="2212" y="3494"/>
                  </a:lnTo>
                  <a:lnTo>
                    <a:pt x="2214" y="3498"/>
                  </a:lnTo>
                  <a:lnTo>
                    <a:pt x="2214" y="3498"/>
                  </a:lnTo>
                  <a:lnTo>
                    <a:pt x="2214" y="3500"/>
                  </a:lnTo>
                  <a:lnTo>
                    <a:pt x="2214" y="3500"/>
                  </a:lnTo>
                  <a:lnTo>
                    <a:pt x="2216" y="3502"/>
                  </a:lnTo>
                  <a:lnTo>
                    <a:pt x="2216" y="3502"/>
                  </a:lnTo>
                  <a:lnTo>
                    <a:pt x="2216" y="3506"/>
                  </a:lnTo>
                  <a:lnTo>
                    <a:pt x="2216" y="3506"/>
                  </a:lnTo>
                  <a:lnTo>
                    <a:pt x="2218" y="3508"/>
                  </a:lnTo>
                  <a:lnTo>
                    <a:pt x="2218" y="3508"/>
                  </a:lnTo>
                  <a:lnTo>
                    <a:pt x="2218" y="3512"/>
                  </a:lnTo>
                  <a:lnTo>
                    <a:pt x="2218" y="3512"/>
                  </a:lnTo>
                  <a:lnTo>
                    <a:pt x="2220" y="3516"/>
                  </a:lnTo>
                  <a:lnTo>
                    <a:pt x="2220" y="3516"/>
                  </a:lnTo>
                  <a:lnTo>
                    <a:pt x="2220" y="3520"/>
                  </a:lnTo>
                  <a:lnTo>
                    <a:pt x="2220" y="3520"/>
                  </a:lnTo>
                  <a:lnTo>
                    <a:pt x="2220" y="3520"/>
                  </a:lnTo>
                  <a:lnTo>
                    <a:pt x="2220" y="3522"/>
                  </a:lnTo>
                  <a:lnTo>
                    <a:pt x="2220" y="3522"/>
                  </a:lnTo>
                  <a:lnTo>
                    <a:pt x="2220" y="3526"/>
                  </a:lnTo>
                  <a:lnTo>
                    <a:pt x="2220" y="3526"/>
                  </a:lnTo>
                  <a:lnTo>
                    <a:pt x="2220" y="3530"/>
                  </a:lnTo>
                  <a:lnTo>
                    <a:pt x="2220" y="3530"/>
                  </a:lnTo>
                  <a:lnTo>
                    <a:pt x="2222" y="3532"/>
                  </a:lnTo>
                  <a:lnTo>
                    <a:pt x="2222" y="3532"/>
                  </a:lnTo>
                  <a:lnTo>
                    <a:pt x="2220" y="3534"/>
                  </a:lnTo>
                  <a:lnTo>
                    <a:pt x="2220" y="3534"/>
                  </a:lnTo>
                  <a:lnTo>
                    <a:pt x="2220" y="3538"/>
                  </a:lnTo>
                  <a:lnTo>
                    <a:pt x="2220" y="3538"/>
                  </a:lnTo>
                  <a:lnTo>
                    <a:pt x="2222" y="3544"/>
                  </a:lnTo>
                  <a:lnTo>
                    <a:pt x="2222" y="3544"/>
                  </a:lnTo>
                  <a:lnTo>
                    <a:pt x="2222" y="3546"/>
                  </a:lnTo>
                  <a:lnTo>
                    <a:pt x="2222" y="3546"/>
                  </a:lnTo>
                  <a:lnTo>
                    <a:pt x="2222" y="3548"/>
                  </a:lnTo>
                  <a:lnTo>
                    <a:pt x="2222" y="3548"/>
                  </a:lnTo>
                  <a:lnTo>
                    <a:pt x="2222" y="3552"/>
                  </a:lnTo>
                  <a:lnTo>
                    <a:pt x="2222" y="3552"/>
                  </a:lnTo>
                  <a:lnTo>
                    <a:pt x="2222" y="3554"/>
                  </a:lnTo>
                  <a:lnTo>
                    <a:pt x="2222" y="3556"/>
                  </a:lnTo>
                  <a:lnTo>
                    <a:pt x="2222" y="3556"/>
                  </a:lnTo>
                  <a:lnTo>
                    <a:pt x="2222" y="3560"/>
                  </a:lnTo>
                  <a:lnTo>
                    <a:pt x="2222" y="3560"/>
                  </a:lnTo>
                  <a:lnTo>
                    <a:pt x="2224" y="3566"/>
                  </a:lnTo>
                  <a:lnTo>
                    <a:pt x="2224" y="3566"/>
                  </a:lnTo>
                  <a:lnTo>
                    <a:pt x="2224" y="3566"/>
                  </a:lnTo>
                  <a:lnTo>
                    <a:pt x="2224" y="3566"/>
                  </a:lnTo>
                  <a:lnTo>
                    <a:pt x="2224" y="3568"/>
                  </a:lnTo>
                  <a:lnTo>
                    <a:pt x="2224" y="3568"/>
                  </a:lnTo>
                  <a:lnTo>
                    <a:pt x="2224" y="3574"/>
                  </a:lnTo>
                  <a:lnTo>
                    <a:pt x="2224" y="3574"/>
                  </a:lnTo>
                  <a:lnTo>
                    <a:pt x="2226" y="3578"/>
                  </a:lnTo>
                  <a:lnTo>
                    <a:pt x="2226" y="3580"/>
                  </a:lnTo>
                  <a:lnTo>
                    <a:pt x="2226" y="3580"/>
                  </a:lnTo>
                  <a:lnTo>
                    <a:pt x="2226" y="3582"/>
                  </a:lnTo>
                  <a:lnTo>
                    <a:pt x="2226" y="3582"/>
                  </a:lnTo>
                  <a:lnTo>
                    <a:pt x="2228" y="3584"/>
                  </a:lnTo>
                  <a:lnTo>
                    <a:pt x="2228" y="3584"/>
                  </a:lnTo>
                  <a:lnTo>
                    <a:pt x="2228" y="3588"/>
                  </a:lnTo>
                  <a:lnTo>
                    <a:pt x="2228" y="3588"/>
                  </a:lnTo>
                  <a:lnTo>
                    <a:pt x="2228" y="3590"/>
                  </a:lnTo>
                  <a:lnTo>
                    <a:pt x="2228" y="3592"/>
                  </a:lnTo>
                  <a:lnTo>
                    <a:pt x="2228" y="3592"/>
                  </a:lnTo>
                  <a:lnTo>
                    <a:pt x="2230" y="3596"/>
                  </a:lnTo>
                  <a:lnTo>
                    <a:pt x="2230" y="3596"/>
                  </a:lnTo>
                  <a:lnTo>
                    <a:pt x="2234" y="3602"/>
                  </a:lnTo>
                  <a:lnTo>
                    <a:pt x="2234" y="3602"/>
                  </a:lnTo>
                  <a:lnTo>
                    <a:pt x="2234" y="3602"/>
                  </a:lnTo>
                  <a:lnTo>
                    <a:pt x="2236" y="3606"/>
                  </a:lnTo>
                  <a:lnTo>
                    <a:pt x="2236" y="3606"/>
                  </a:lnTo>
                  <a:lnTo>
                    <a:pt x="2234" y="3608"/>
                  </a:lnTo>
                  <a:lnTo>
                    <a:pt x="2234" y="3608"/>
                  </a:lnTo>
                  <a:lnTo>
                    <a:pt x="2234" y="3612"/>
                  </a:lnTo>
                  <a:lnTo>
                    <a:pt x="2234" y="3612"/>
                  </a:lnTo>
                  <a:lnTo>
                    <a:pt x="2234" y="3616"/>
                  </a:lnTo>
                  <a:lnTo>
                    <a:pt x="2234" y="3616"/>
                  </a:lnTo>
                  <a:lnTo>
                    <a:pt x="2234" y="3618"/>
                  </a:lnTo>
                  <a:lnTo>
                    <a:pt x="2234" y="3618"/>
                  </a:lnTo>
                  <a:lnTo>
                    <a:pt x="2234" y="3620"/>
                  </a:lnTo>
                  <a:lnTo>
                    <a:pt x="2234" y="3620"/>
                  </a:lnTo>
                  <a:lnTo>
                    <a:pt x="2234" y="3624"/>
                  </a:lnTo>
                  <a:lnTo>
                    <a:pt x="2234" y="3628"/>
                  </a:lnTo>
                  <a:lnTo>
                    <a:pt x="2234" y="3628"/>
                  </a:lnTo>
                  <a:lnTo>
                    <a:pt x="2234" y="3630"/>
                  </a:lnTo>
                  <a:lnTo>
                    <a:pt x="2234" y="3630"/>
                  </a:lnTo>
                  <a:lnTo>
                    <a:pt x="2234" y="3636"/>
                  </a:lnTo>
                  <a:lnTo>
                    <a:pt x="2234" y="3636"/>
                  </a:lnTo>
                  <a:lnTo>
                    <a:pt x="2234" y="3636"/>
                  </a:lnTo>
                  <a:lnTo>
                    <a:pt x="2234" y="3640"/>
                  </a:lnTo>
                  <a:lnTo>
                    <a:pt x="2234" y="3640"/>
                  </a:lnTo>
                  <a:lnTo>
                    <a:pt x="2234" y="3642"/>
                  </a:lnTo>
                  <a:lnTo>
                    <a:pt x="2234" y="3642"/>
                  </a:lnTo>
                  <a:lnTo>
                    <a:pt x="2234" y="3644"/>
                  </a:lnTo>
                  <a:lnTo>
                    <a:pt x="2234" y="3644"/>
                  </a:lnTo>
                  <a:lnTo>
                    <a:pt x="2234" y="3648"/>
                  </a:lnTo>
                  <a:lnTo>
                    <a:pt x="2234" y="3648"/>
                  </a:lnTo>
                  <a:lnTo>
                    <a:pt x="2236" y="3652"/>
                  </a:lnTo>
                  <a:lnTo>
                    <a:pt x="2236" y="3652"/>
                  </a:lnTo>
                  <a:lnTo>
                    <a:pt x="2236" y="3654"/>
                  </a:lnTo>
                  <a:lnTo>
                    <a:pt x="2236" y="3654"/>
                  </a:lnTo>
                  <a:lnTo>
                    <a:pt x="2236" y="3656"/>
                  </a:lnTo>
                  <a:lnTo>
                    <a:pt x="2236" y="3656"/>
                  </a:lnTo>
                  <a:lnTo>
                    <a:pt x="2236" y="3660"/>
                  </a:lnTo>
                  <a:lnTo>
                    <a:pt x="2236" y="3660"/>
                  </a:lnTo>
                  <a:lnTo>
                    <a:pt x="2238" y="3664"/>
                  </a:lnTo>
                  <a:lnTo>
                    <a:pt x="2238" y="3664"/>
                  </a:lnTo>
                  <a:lnTo>
                    <a:pt x="2240" y="3666"/>
                  </a:lnTo>
                  <a:lnTo>
                    <a:pt x="2240" y="3666"/>
                  </a:lnTo>
                  <a:lnTo>
                    <a:pt x="2240" y="3668"/>
                  </a:lnTo>
                  <a:lnTo>
                    <a:pt x="2240" y="3668"/>
                  </a:lnTo>
                  <a:lnTo>
                    <a:pt x="2240" y="3672"/>
                  </a:lnTo>
                  <a:lnTo>
                    <a:pt x="2240" y="3672"/>
                  </a:lnTo>
                  <a:lnTo>
                    <a:pt x="2240" y="3674"/>
                  </a:lnTo>
                  <a:lnTo>
                    <a:pt x="2240" y="3674"/>
                  </a:lnTo>
                  <a:lnTo>
                    <a:pt x="2240" y="3678"/>
                  </a:lnTo>
                  <a:lnTo>
                    <a:pt x="2240" y="3678"/>
                  </a:lnTo>
                  <a:lnTo>
                    <a:pt x="2242" y="3680"/>
                  </a:lnTo>
                  <a:lnTo>
                    <a:pt x="2242" y="3680"/>
                  </a:lnTo>
                  <a:lnTo>
                    <a:pt x="2242" y="3682"/>
                  </a:lnTo>
                  <a:lnTo>
                    <a:pt x="2242" y="3682"/>
                  </a:lnTo>
                  <a:lnTo>
                    <a:pt x="2244" y="3688"/>
                  </a:lnTo>
                  <a:lnTo>
                    <a:pt x="2244" y="3688"/>
                  </a:lnTo>
                  <a:lnTo>
                    <a:pt x="2242" y="3690"/>
                  </a:lnTo>
                  <a:lnTo>
                    <a:pt x="2242" y="3690"/>
                  </a:lnTo>
                  <a:lnTo>
                    <a:pt x="2242" y="3694"/>
                  </a:lnTo>
                  <a:lnTo>
                    <a:pt x="2242" y="3694"/>
                  </a:lnTo>
                  <a:lnTo>
                    <a:pt x="2242" y="3698"/>
                  </a:lnTo>
                  <a:lnTo>
                    <a:pt x="2242" y="3698"/>
                  </a:lnTo>
                  <a:lnTo>
                    <a:pt x="2244" y="3700"/>
                  </a:lnTo>
                  <a:lnTo>
                    <a:pt x="2244" y="3700"/>
                  </a:lnTo>
                  <a:lnTo>
                    <a:pt x="2244" y="3702"/>
                  </a:lnTo>
                  <a:lnTo>
                    <a:pt x="2244" y="3702"/>
                  </a:lnTo>
                  <a:lnTo>
                    <a:pt x="2244" y="3706"/>
                  </a:lnTo>
                  <a:lnTo>
                    <a:pt x="2248" y="3712"/>
                  </a:lnTo>
                  <a:lnTo>
                    <a:pt x="2248" y="3712"/>
                  </a:lnTo>
                  <a:lnTo>
                    <a:pt x="2248" y="3714"/>
                  </a:lnTo>
                  <a:lnTo>
                    <a:pt x="2248" y="3714"/>
                  </a:lnTo>
                  <a:lnTo>
                    <a:pt x="2250" y="3716"/>
                  </a:lnTo>
                  <a:lnTo>
                    <a:pt x="2250" y="3716"/>
                  </a:lnTo>
                  <a:lnTo>
                    <a:pt x="2250" y="3720"/>
                  </a:lnTo>
                  <a:lnTo>
                    <a:pt x="2250" y="3722"/>
                  </a:lnTo>
                  <a:lnTo>
                    <a:pt x="2250" y="3722"/>
                  </a:lnTo>
                  <a:lnTo>
                    <a:pt x="2250" y="3726"/>
                  </a:lnTo>
                  <a:lnTo>
                    <a:pt x="2250" y="3726"/>
                  </a:lnTo>
                  <a:lnTo>
                    <a:pt x="2250" y="3728"/>
                  </a:lnTo>
                  <a:lnTo>
                    <a:pt x="2250" y="3728"/>
                  </a:lnTo>
                  <a:lnTo>
                    <a:pt x="2250" y="3730"/>
                  </a:lnTo>
                  <a:lnTo>
                    <a:pt x="2250" y="3730"/>
                  </a:lnTo>
                  <a:lnTo>
                    <a:pt x="2250" y="3734"/>
                  </a:lnTo>
                  <a:lnTo>
                    <a:pt x="2250" y="3736"/>
                  </a:lnTo>
                  <a:lnTo>
                    <a:pt x="2250" y="3736"/>
                  </a:lnTo>
                  <a:lnTo>
                    <a:pt x="2250" y="3738"/>
                  </a:lnTo>
                  <a:lnTo>
                    <a:pt x="2250" y="3738"/>
                  </a:lnTo>
                  <a:lnTo>
                    <a:pt x="2248" y="3738"/>
                  </a:lnTo>
                  <a:lnTo>
                    <a:pt x="2248" y="3738"/>
                  </a:lnTo>
                  <a:lnTo>
                    <a:pt x="2244" y="3738"/>
                  </a:lnTo>
                  <a:lnTo>
                    <a:pt x="2244" y="3738"/>
                  </a:lnTo>
                  <a:lnTo>
                    <a:pt x="2242" y="3738"/>
                  </a:lnTo>
                  <a:lnTo>
                    <a:pt x="2242" y="3738"/>
                  </a:lnTo>
                  <a:lnTo>
                    <a:pt x="2238" y="3738"/>
                  </a:lnTo>
                  <a:lnTo>
                    <a:pt x="2238" y="3738"/>
                  </a:lnTo>
                  <a:lnTo>
                    <a:pt x="2232" y="3740"/>
                  </a:lnTo>
                  <a:lnTo>
                    <a:pt x="2230" y="3740"/>
                  </a:lnTo>
                  <a:lnTo>
                    <a:pt x="2230" y="3740"/>
                  </a:lnTo>
                  <a:lnTo>
                    <a:pt x="2228" y="3740"/>
                  </a:lnTo>
                  <a:lnTo>
                    <a:pt x="2228" y="3740"/>
                  </a:lnTo>
                  <a:lnTo>
                    <a:pt x="2224" y="3738"/>
                  </a:lnTo>
                  <a:lnTo>
                    <a:pt x="2222" y="3738"/>
                  </a:lnTo>
                  <a:lnTo>
                    <a:pt x="2222" y="3738"/>
                  </a:lnTo>
                  <a:lnTo>
                    <a:pt x="2216" y="3738"/>
                  </a:lnTo>
                  <a:lnTo>
                    <a:pt x="2216" y="3738"/>
                  </a:lnTo>
                  <a:lnTo>
                    <a:pt x="2214" y="3738"/>
                  </a:lnTo>
                  <a:lnTo>
                    <a:pt x="2214" y="3738"/>
                  </a:lnTo>
                  <a:lnTo>
                    <a:pt x="2208" y="3736"/>
                  </a:lnTo>
                  <a:lnTo>
                    <a:pt x="2208" y="3736"/>
                  </a:lnTo>
                  <a:lnTo>
                    <a:pt x="2206" y="3736"/>
                  </a:lnTo>
                  <a:lnTo>
                    <a:pt x="2206" y="3736"/>
                  </a:lnTo>
                  <a:lnTo>
                    <a:pt x="2200" y="3736"/>
                  </a:lnTo>
                  <a:lnTo>
                    <a:pt x="2200" y="3736"/>
                  </a:lnTo>
                  <a:lnTo>
                    <a:pt x="2198" y="3736"/>
                  </a:lnTo>
                  <a:lnTo>
                    <a:pt x="2198" y="3736"/>
                  </a:lnTo>
                  <a:lnTo>
                    <a:pt x="2194" y="3736"/>
                  </a:lnTo>
                  <a:lnTo>
                    <a:pt x="2194" y="3736"/>
                  </a:lnTo>
                  <a:lnTo>
                    <a:pt x="2190" y="3736"/>
                  </a:lnTo>
                  <a:lnTo>
                    <a:pt x="2188" y="3736"/>
                  </a:lnTo>
                  <a:lnTo>
                    <a:pt x="2188" y="3736"/>
                  </a:lnTo>
                  <a:lnTo>
                    <a:pt x="2188" y="3736"/>
                  </a:lnTo>
                  <a:lnTo>
                    <a:pt x="2184" y="3736"/>
                  </a:lnTo>
                  <a:lnTo>
                    <a:pt x="2184" y="3736"/>
                  </a:lnTo>
                  <a:lnTo>
                    <a:pt x="2182" y="3736"/>
                  </a:lnTo>
                  <a:lnTo>
                    <a:pt x="2182" y="3736"/>
                  </a:lnTo>
                  <a:lnTo>
                    <a:pt x="2178" y="3736"/>
                  </a:lnTo>
                  <a:lnTo>
                    <a:pt x="2178" y="3736"/>
                  </a:lnTo>
                  <a:lnTo>
                    <a:pt x="2178" y="3736"/>
                  </a:lnTo>
                  <a:lnTo>
                    <a:pt x="2176" y="3736"/>
                  </a:lnTo>
                  <a:lnTo>
                    <a:pt x="2176" y="3736"/>
                  </a:lnTo>
                  <a:lnTo>
                    <a:pt x="2174" y="3736"/>
                  </a:lnTo>
                  <a:lnTo>
                    <a:pt x="2174" y="3736"/>
                  </a:lnTo>
                  <a:lnTo>
                    <a:pt x="2170" y="3736"/>
                  </a:lnTo>
                  <a:lnTo>
                    <a:pt x="2170" y="3736"/>
                  </a:lnTo>
                  <a:lnTo>
                    <a:pt x="2168" y="3734"/>
                  </a:lnTo>
                  <a:lnTo>
                    <a:pt x="2168" y="3734"/>
                  </a:lnTo>
                  <a:lnTo>
                    <a:pt x="2168" y="3734"/>
                  </a:lnTo>
                  <a:lnTo>
                    <a:pt x="2168" y="3734"/>
                  </a:lnTo>
                  <a:lnTo>
                    <a:pt x="2166" y="3736"/>
                  </a:lnTo>
                  <a:lnTo>
                    <a:pt x="2166" y="3736"/>
                  </a:lnTo>
                  <a:lnTo>
                    <a:pt x="2162" y="3736"/>
                  </a:lnTo>
                  <a:lnTo>
                    <a:pt x="2162" y="3736"/>
                  </a:lnTo>
                  <a:lnTo>
                    <a:pt x="2160" y="3736"/>
                  </a:lnTo>
                  <a:lnTo>
                    <a:pt x="2160" y="3736"/>
                  </a:lnTo>
                  <a:lnTo>
                    <a:pt x="2158" y="3736"/>
                  </a:lnTo>
                  <a:lnTo>
                    <a:pt x="2158" y="3736"/>
                  </a:lnTo>
                  <a:lnTo>
                    <a:pt x="2152" y="3736"/>
                  </a:lnTo>
                  <a:lnTo>
                    <a:pt x="2152" y="3736"/>
                  </a:lnTo>
                  <a:lnTo>
                    <a:pt x="2150" y="3736"/>
                  </a:lnTo>
                  <a:lnTo>
                    <a:pt x="2150" y="3736"/>
                  </a:lnTo>
                  <a:lnTo>
                    <a:pt x="2144" y="3736"/>
                  </a:lnTo>
                  <a:lnTo>
                    <a:pt x="2144" y="3736"/>
                  </a:lnTo>
                  <a:lnTo>
                    <a:pt x="2144" y="3736"/>
                  </a:lnTo>
                  <a:lnTo>
                    <a:pt x="2142" y="3736"/>
                  </a:lnTo>
                  <a:lnTo>
                    <a:pt x="2142" y="3736"/>
                  </a:lnTo>
                  <a:lnTo>
                    <a:pt x="2138" y="3736"/>
                  </a:lnTo>
                  <a:lnTo>
                    <a:pt x="2138" y="3736"/>
                  </a:lnTo>
                  <a:lnTo>
                    <a:pt x="2136" y="3738"/>
                  </a:lnTo>
                  <a:lnTo>
                    <a:pt x="2136" y="3738"/>
                  </a:lnTo>
                  <a:lnTo>
                    <a:pt x="2134" y="3738"/>
                  </a:lnTo>
                  <a:lnTo>
                    <a:pt x="2134" y="3738"/>
                  </a:lnTo>
                  <a:lnTo>
                    <a:pt x="2132" y="3738"/>
                  </a:lnTo>
                  <a:lnTo>
                    <a:pt x="2132" y="3738"/>
                  </a:lnTo>
                  <a:lnTo>
                    <a:pt x="2128" y="3738"/>
                  </a:lnTo>
                  <a:lnTo>
                    <a:pt x="2128" y="3738"/>
                  </a:lnTo>
                  <a:lnTo>
                    <a:pt x="2126" y="3740"/>
                  </a:lnTo>
                  <a:lnTo>
                    <a:pt x="2126" y="3740"/>
                  </a:lnTo>
                  <a:lnTo>
                    <a:pt x="2124" y="3740"/>
                  </a:lnTo>
                  <a:lnTo>
                    <a:pt x="2124" y="3740"/>
                  </a:lnTo>
                  <a:lnTo>
                    <a:pt x="2120" y="3740"/>
                  </a:lnTo>
                  <a:lnTo>
                    <a:pt x="2120" y="3740"/>
                  </a:lnTo>
                  <a:lnTo>
                    <a:pt x="2116" y="3740"/>
                  </a:lnTo>
                  <a:lnTo>
                    <a:pt x="2116" y="3740"/>
                  </a:lnTo>
                  <a:lnTo>
                    <a:pt x="2116" y="3742"/>
                  </a:lnTo>
                  <a:lnTo>
                    <a:pt x="2116" y="3742"/>
                  </a:lnTo>
                  <a:lnTo>
                    <a:pt x="2112" y="3742"/>
                  </a:lnTo>
                  <a:lnTo>
                    <a:pt x="2112" y="3742"/>
                  </a:lnTo>
                  <a:lnTo>
                    <a:pt x="2110" y="3742"/>
                  </a:lnTo>
                  <a:lnTo>
                    <a:pt x="2110" y="3742"/>
                  </a:lnTo>
                  <a:lnTo>
                    <a:pt x="2108" y="3742"/>
                  </a:lnTo>
                  <a:lnTo>
                    <a:pt x="2108" y="3742"/>
                  </a:lnTo>
                  <a:lnTo>
                    <a:pt x="2104" y="3740"/>
                  </a:lnTo>
                  <a:lnTo>
                    <a:pt x="2104" y="3740"/>
                  </a:lnTo>
                  <a:lnTo>
                    <a:pt x="2100" y="3738"/>
                  </a:lnTo>
                  <a:lnTo>
                    <a:pt x="2100" y="3738"/>
                  </a:lnTo>
                  <a:lnTo>
                    <a:pt x="2092" y="3738"/>
                  </a:lnTo>
                  <a:lnTo>
                    <a:pt x="2092" y="3738"/>
                  </a:lnTo>
                  <a:lnTo>
                    <a:pt x="2088" y="3740"/>
                  </a:lnTo>
                  <a:lnTo>
                    <a:pt x="2088" y="3740"/>
                  </a:lnTo>
                  <a:lnTo>
                    <a:pt x="2088" y="3740"/>
                  </a:lnTo>
                  <a:lnTo>
                    <a:pt x="2088" y="3740"/>
                  </a:lnTo>
                  <a:lnTo>
                    <a:pt x="2086" y="3740"/>
                  </a:lnTo>
                  <a:lnTo>
                    <a:pt x="2086" y="3740"/>
                  </a:lnTo>
                  <a:lnTo>
                    <a:pt x="2082" y="3740"/>
                  </a:lnTo>
                  <a:lnTo>
                    <a:pt x="2082" y="3740"/>
                  </a:lnTo>
                  <a:lnTo>
                    <a:pt x="2082" y="3740"/>
                  </a:lnTo>
                  <a:lnTo>
                    <a:pt x="2078" y="3740"/>
                  </a:lnTo>
                  <a:lnTo>
                    <a:pt x="2076" y="3740"/>
                  </a:lnTo>
                  <a:lnTo>
                    <a:pt x="2076" y="3740"/>
                  </a:lnTo>
                  <a:lnTo>
                    <a:pt x="2072" y="3740"/>
                  </a:lnTo>
                  <a:lnTo>
                    <a:pt x="2072" y="3740"/>
                  </a:lnTo>
                  <a:lnTo>
                    <a:pt x="2070" y="3740"/>
                  </a:lnTo>
                  <a:lnTo>
                    <a:pt x="2070" y="3740"/>
                  </a:lnTo>
                  <a:lnTo>
                    <a:pt x="2066" y="3742"/>
                  </a:lnTo>
                  <a:lnTo>
                    <a:pt x="2066" y="3742"/>
                  </a:lnTo>
                  <a:lnTo>
                    <a:pt x="2062" y="3742"/>
                  </a:lnTo>
                  <a:lnTo>
                    <a:pt x="2062" y="3742"/>
                  </a:lnTo>
                  <a:lnTo>
                    <a:pt x="2062" y="3744"/>
                  </a:lnTo>
                  <a:lnTo>
                    <a:pt x="2062" y="3744"/>
                  </a:lnTo>
                  <a:lnTo>
                    <a:pt x="2062" y="3744"/>
                  </a:lnTo>
                  <a:lnTo>
                    <a:pt x="2062" y="3744"/>
                  </a:lnTo>
                  <a:lnTo>
                    <a:pt x="2056" y="3742"/>
                  </a:lnTo>
                  <a:lnTo>
                    <a:pt x="2056" y="3742"/>
                  </a:lnTo>
                  <a:lnTo>
                    <a:pt x="2054" y="3742"/>
                  </a:lnTo>
                  <a:lnTo>
                    <a:pt x="2054" y="3742"/>
                  </a:lnTo>
                  <a:lnTo>
                    <a:pt x="2052" y="3744"/>
                  </a:lnTo>
                  <a:lnTo>
                    <a:pt x="2052" y="3744"/>
                  </a:lnTo>
                  <a:lnTo>
                    <a:pt x="2048" y="3744"/>
                  </a:lnTo>
                  <a:lnTo>
                    <a:pt x="2046" y="3744"/>
                  </a:lnTo>
                  <a:lnTo>
                    <a:pt x="2046" y="3744"/>
                  </a:lnTo>
                  <a:lnTo>
                    <a:pt x="2044" y="3744"/>
                  </a:lnTo>
                  <a:lnTo>
                    <a:pt x="2044" y="3744"/>
                  </a:lnTo>
                  <a:lnTo>
                    <a:pt x="2042" y="3744"/>
                  </a:lnTo>
                  <a:lnTo>
                    <a:pt x="2042" y="3744"/>
                  </a:lnTo>
                  <a:lnTo>
                    <a:pt x="2042" y="3744"/>
                  </a:lnTo>
                  <a:lnTo>
                    <a:pt x="2042" y="3744"/>
                  </a:lnTo>
                  <a:lnTo>
                    <a:pt x="2040" y="3744"/>
                  </a:lnTo>
                  <a:lnTo>
                    <a:pt x="2040" y="3744"/>
                  </a:lnTo>
                  <a:lnTo>
                    <a:pt x="2036" y="3744"/>
                  </a:lnTo>
                  <a:lnTo>
                    <a:pt x="2036" y="3744"/>
                  </a:lnTo>
                  <a:lnTo>
                    <a:pt x="2032" y="3744"/>
                  </a:lnTo>
                  <a:lnTo>
                    <a:pt x="2032" y="3744"/>
                  </a:lnTo>
                  <a:lnTo>
                    <a:pt x="2030" y="3744"/>
                  </a:lnTo>
                  <a:lnTo>
                    <a:pt x="2030" y="3744"/>
                  </a:lnTo>
                  <a:lnTo>
                    <a:pt x="2030" y="3744"/>
                  </a:lnTo>
                  <a:lnTo>
                    <a:pt x="2028" y="3744"/>
                  </a:lnTo>
                  <a:lnTo>
                    <a:pt x="2028" y="3744"/>
                  </a:lnTo>
                  <a:lnTo>
                    <a:pt x="2026" y="3744"/>
                  </a:lnTo>
                  <a:lnTo>
                    <a:pt x="2026" y="3744"/>
                  </a:lnTo>
                  <a:lnTo>
                    <a:pt x="2022" y="3742"/>
                  </a:lnTo>
                  <a:lnTo>
                    <a:pt x="2018" y="3742"/>
                  </a:lnTo>
                  <a:lnTo>
                    <a:pt x="2018" y="3742"/>
                  </a:lnTo>
                  <a:lnTo>
                    <a:pt x="2014" y="3744"/>
                  </a:lnTo>
                  <a:lnTo>
                    <a:pt x="2014" y="3744"/>
                  </a:lnTo>
                  <a:lnTo>
                    <a:pt x="2012" y="3744"/>
                  </a:lnTo>
                  <a:lnTo>
                    <a:pt x="2012" y="3744"/>
                  </a:lnTo>
                  <a:lnTo>
                    <a:pt x="2010" y="3744"/>
                  </a:lnTo>
                  <a:lnTo>
                    <a:pt x="2010" y="3744"/>
                  </a:lnTo>
                  <a:lnTo>
                    <a:pt x="2006" y="3744"/>
                  </a:lnTo>
                  <a:lnTo>
                    <a:pt x="2006" y="3744"/>
                  </a:lnTo>
                  <a:lnTo>
                    <a:pt x="2002" y="3744"/>
                  </a:lnTo>
                  <a:lnTo>
                    <a:pt x="2000" y="3744"/>
                  </a:lnTo>
                  <a:lnTo>
                    <a:pt x="2000" y="3744"/>
                  </a:lnTo>
                  <a:lnTo>
                    <a:pt x="1994" y="3744"/>
                  </a:lnTo>
                  <a:lnTo>
                    <a:pt x="1994" y="3744"/>
                  </a:lnTo>
                  <a:lnTo>
                    <a:pt x="1992" y="3744"/>
                  </a:lnTo>
                  <a:lnTo>
                    <a:pt x="1992" y="3744"/>
                  </a:lnTo>
                  <a:lnTo>
                    <a:pt x="1992" y="3744"/>
                  </a:lnTo>
                  <a:lnTo>
                    <a:pt x="1986" y="3744"/>
                  </a:lnTo>
                  <a:lnTo>
                    <a:pt x="1986" y="3744"/>
                  </a:lnTo>
                  <a:lnTo>
                    <a:pt x="1982" y="3744"/>
                  </a:lnTo>
                  <a:lnTo>
                    <a:pt x="1982" y="3744"/>
                  </a:lnTo>
                  <a:lnTo>
                    <a:pt x="1980" y="3744"/>
                  </a:lnTo>
                  <a:lnTo>
                    <a:pt x="1980" y="3744"/>
                  </a:lnTo>
                  <a:lnTo>
                    <a:pt x="1976" y="3744"/>
                  </a:lnTo>
                  <a:lnTo>
                    <a:pt x="1974" y="3744"/>
                  </a:lnTo>
                  <a:lnTo>
                    <a:pt x="1974" y="3744"/>
                  </a:lnTo>
                  <a:lnTo>
                    <a:pt x="1968" y="3744"/>
                  </a:lnTo>
                  <a:lnTo>
                    <a:pt x="1968" y="3744"/>
                  </a:lnTo>
                  <a:lnTo>
                    <a:pt x="1964" y="3746"/>
                  </a:lnTo>
                  <a:lnTo>
                    <a:pt x="1964" y="3746"/>
                  </a:lnTo>
                  <a:lnTo>
                    <a:pt x="1962" y="3746"/>
                  </a:lnTo>
                  <a:lnTo>
                    <a:pt x="1962" y="3746"/>
                  </a:lnTo>
                  <a:lnTo>
                    <a:pt x="1958" y="3746"/>
                  </a:lnTo>
                  <a:lnTo>
                    <a:pt x="1958" y="3746"/>
                  </a:lnTo>
                  <a:lnTo>
                    <a:pt x="1956" y="3746"/>
                  </a:lnTo>
                  <a:lnTo>
                    <a:pt x="1956" y="3746"/>
                  </a:lnTo>
                  <a:lnTo>
                    <a:pt x="1950" y="3746"/>
                  </a:lnTo>
                  <a:lnTo>
                    <a:pt x="1948" y="3746"/>
                  </a:lnTo>
                  <a:lnTo>
                    <a:pt x="1948" y="3746"/>
                  </a:lnTo>
                  <a:lnTo>
                    <a:pt x="1944" y="3746"/>
                  </a:lnTo>
                  <a:lnTo>
                    <a:pt x="1944" y="3746"/>
                  </a:lnTo>
                  <a:lnTo>
                    <a:pt x="1942" y="3746"/>
                  </a:lnTo>
                  <a:lnTo>
                    <a:pt x="1942" y="3746"/>
                  </a:lnTo>
                  <a:lnTo>
                    <a:pt x="1938" y="3746"/>
                  </a:lnTo>
                  <a:lnTo>
                    <a:pt x="1938" y="3746"/>
                  </a:lnTo>
                  <a:lnTo>
                    <a:pt x="1936" y="3746"/>
                  </a:lnTo>
                  <a:lnTo>
                    <a:pt x="1936" y="3746"/>
                  </a:lnTo>
                  <a:lnTo>
                    <a:pt x="1936" y="3746"/>
                  </a:lnTo>
                  <a:lnTo>
                    <a:pt x="1934" y="3746"/>
                  </a:lnTo>
                  <a:lnTo>
                    <a:pt x="1934" y="3746"/>
                  </a:lnTo>
                  <a:lnTo>
                    <a:pt x="1930" y="3746"/>
                  </a:lnTo>
                  <a:lnTo>
                    <a:pt x="1930" y="3746"/>
                  </a:lnTo>
                  <a:lnTo>
                    <a:pt x="1926" y="3746"/>
                  </a:lnTo>
                  <a:lnTo>
                    <a:pt x="1926" y="3746"/>
                  </a:lnTo>
                  <a:lnTo>
                    <a:pt x="1924" y="3746"/>
                  </a:lnTo>
                  <a:lnTo>
                    <a:pt x="1922" y="3746"/>
                  </a:lnTo>
                  <a:lnTo>
                    <a:pt x="1922" y="3746"/>
                  </a:lnTo>
                  <a:lnTo>
                    <a:pt x="1918" y="3746"/>
                  </a:lnTo>
                  <a:lnTo>
                    <a:pt x="1918" y="3746"/>
                  </a:lnTo>
                  <a:lnTo>
                    <a:pt x="1912" y="3746"/>
                  </a:lnTo>
                  <a:lnTo>
                    <a:pt x="1912" y="3746"/>
                  </a:lnTo>
                  <a:lnTo>
                    <a:pt x="1910" y="3746"/>
                  </a:lnTo>
                  <a:lnTo>
                    <a:pt x="1910" y="3746"/>
                  </a:lnTo>
                  <a:lnTo>
                    <a:pt x="1904" y="3746"/>
                  </a:lnTo>
                  <a:lnTo>
                    <a:pt x="1900" y="3746"/>
                  </a:lnTo>
                  <a:lnTo>
                    <a:pt x="1900" y="3746"/>
                  </a:lnTo>
                  <a:lnTo>
                    <a:pt x="1898" y="3746"/>
                  </a:lnTo>
                  <a:lnTo>
                    <a:pt x="1898" y="3746"/>
                  </a:lnTo>
                  <a:lnTo>
                    <a:pt x="1896" y="3746"/>
                  </a:lnTo>
                  <a:lnTo>
                    <a:pt x="1896" y="3746"/>
                  </a:lnTo>
                  <a:lnTo>
                    <a:pt x="1892" y="3748"/>
                  </a:lnTo>
                  <a:lnTo>
                    <a:pt x="1892" y="3748"/>
                  </a:lnTo>
                  <a:lnTo>
                    <a:pt x="1890" y="3748"/>
                  </a:lnTo>
                  <a:lnTo>
                    <a:pt x="1890" y="3748"/>
                  </a:lnTo>
                  <a:lnTo>
                    <a:pt x="1886" y="3748"/>
                  </a:lnTo>
                  <a:lnTo>
                    <a:pt x="1886" y="3748"/>
                  </a:lnTo>
                  <a:lnTo>
                    <a:pt x="1884" y="3748"/>
                  </a:lnTo>
                  <a:lnTo>
                    <a:pt x="1884" y="3748"/>
                  </a:lnTo>
                  <a:lnTo>
                    <a:pt x="1882" y="3748"/>
                  </a:lnTo>
                  <a:lnTo>
                    <a:pt x="1882" y="3748"/>
                  </a:lnTo>
                  <a:lnTo>
                    <a:pt x="1880" y="3748"/>
                  </a:lnTo>
                  <a:lnTo>
                    <a:pt x="1880" y="3748"/>
                  </a:lnTo>
                  <a:lnTo>
                    <a:pt x="1876" y="3748"/>
                  </a:lnTo>
                  <a:lnTo>
                    <a:pt x="1876" y="3748"/>
                  </a:lnTo>
                  <a:lnTo>
                    <a:pt x="1872" y="3748"/>
                  </a:lnTo>
                  <a:lnTo>
                    <a:pt x="1870" y="3748"/>
                  </a:lnTo>
                  <a:lnTo>
                    <a:pt x="1870" y="3748"/>
                  </a:lnTo>
                  <a:lnTo>
                    <a:pt x="1870" y="3748"/>
                  </a:lnTo>
                  <a:lnTo>
                    <a:pt x="1870" y="3748"/>
                  </a:lnTo>
                  <a:lnTo>
                    <a:pt x="1866" y="3748"/>
                  </a:lnTo>
                  <a:lnTo>
                    <a:pt x="1866" y="3748"/>
                  </a:lnTo>
                  <a:lnTo>
                    <a:pt x="1866" y="3748"/>
                  </a:lnTo>
                  <a:lnTo>
                    <a:pt x="1866" y="3748"/>
                  </a:lnTo>
                  <a:lnTo>
                    <a:pt x="1864" y="3748"/>
                  </a:lnTo>
                  <a:lnTo>
                    <a:pt x="1864" y="3748"/>
                  </a:lnTo>
                  <a:lnTo>
                    <a:pt x="1860" y="3748"/>
                  </a:lnTo>
                  <a:lnTo>
                    <a:pt x="1854" y="3748"/>
                  </a:lnTo>
                  <a:lnTo>
                    <a:pt x="1854" y="3748"/>
                  </a:lnTo>
                  <a:lnTo>
                    <a:pt x="1850" y="3748"/>
                  </a:lnTo>
                  <a:lnTo>
                    <a:pt x="1850" y="3748"/>
                  </a:lnTo>
                  <a:lnTo>
                    <a:pt x="1848" y="3748"/>
                  </a:lnTo>
                  <a:lnTo>
                    <a:pt x="1848" y="3748"/>
                  </a:lnTo>
                  <a:lnTo>
                    <a:pt x="1846" y="3748"/>
                  </a:lnTo>
                  <a:lnTo>
                    <a:pt x="1846" y="3748"/>
                  </a:lnTo>
                  <a:lnTo>
                    <a:pt x="1842" y="3746"/>
                  </a:lnTo>
                  <a:lnTo>
                    <a:pt x="1842" y="3746"/>
                  </a:lnTo>
                  <a:lnTo>
                    <a:pt x="1840" y="3748"/>
                  </a:lnTo>
                  <a:lnTo>
                    <a:pt x="1840" y="3748"/>
                  </a:lnTo>
                  <a:lnTo>
                    <a:pt x="1838" y="3748"/>
                  </a:lnTo>
                  <a:lnTo>
                    <a:pt x="1838" y="3748"/>
                  </a:lnTo>
                  <a:lnTo>
                    <a:pt x="1834" y="3748"/>
                  </a:lnTo>
                  <a:lnTo>
                    <a:pt x="1834" y="3748"/>
                  </a:lnTo>
                  <a:lnTo>
                    <a:pt x="1832" y="3748"/>
                  </a:lnTo>
                  <a:lnTo>
                    <a:pt x="1832" y="3748"/>
                  </a:lnTo>
                  <a:lnTo>
                    <a:pt x="1832" y="3748"/>
                  </a:lnTo>
                  <a:lnTo>
                    <a:pt x="1828" y="3748"/>
                  </a:lnTo>
                  <a:lnTo>
                    <a:pt x="1828" y="3748"/>
                  </a:lnTo>
                  <a:lnTo>
                    <a:pt x="1828" y="3748"/>
                  </a:lnTo>
                  <a:lnTo>
                    <a:pt x="1826" y="3744"/>
                  </a:lnTo>
                  <a:lnTo>
                    <a:pt x="1826" y="3744"/>
                  </a:lnTo>
                  <a:lnTo>
                    <a:pt x="1826" y="3740"/>
                  </a:lnTo>
                  <a:lnTo>
                    <a:pt x="1826" y="3740"/>
                  </a:lnTo>
                  <a:lnTo>
                    <a:pt x="1826" y="3738"/>
                  </a:lnTo>
                  <a:lnTo>
                    <a:pt x="1826" y="3738"/>
                  </a:lnTo>
                  <a:lnTo>
                    <a:pt x="1826" y="3734"/>
                  </a:lnTo>
                  <a:lnTo>
                    <a:pt x="1826" y="3734"/>
                  </a:lnTo>
                  <a:lnTo>
                    <a:pt x="1826" y="3732"/>
                  </a:lnTo>
                  <a:lnTo>
                    <a:pt x="1826" y="3732"/>
                  </a:lnTo>
                  <a:lnTo>
                    <a:pt x="1826" y="3728"/>
                  </a:lnTo>
                  <a:lnTo>
                    <a:pt x="1826" y="3728"/>
                  </a:lnTo>
                  <a:lnTo>
                    <a:pt x="1826" y="3726"/>
                  </a:lnTo>
                  <a:lnTo>
                    <a:pt x="1826" y="3726"/>
                  </a:lnTo>
                  <a:lnTo>
                    <a:pt x="1826" y="3722"/>
                  </a:lnTo>
                  <a:lnTo>
                    <a:pt x="1826" y="3722"/>
                  </a:lnTo>
                  <a:lnTo>
                    <a:pt x="1828" y="3720"/>
                  </a:lnTo>
                  <a:lnTo>
                    <a:pt x="1828" y="3714"/>
                  </a:lnTo>
                  <a:lnTo>
                    <a:pt x="1828" y="3714"/>
                  </a:lnTo>
                  <a:lnTo>
                    <a:pt x="1826" y="3710"/>
                  </a:lnTo>
                  <a:lnTo>
                    <a:pt x="1826" y="3710"/>
                  </a:lnTo>
                  <a:lnTo>
                    <a:pt x="1826" y="3708"/>
                  </a:lnTo>
                  <a:lnTo>
                    <a:pt x="1826" y="3708"/>
                  </a:lnTo>
                  <a:lnTo>
                    <a:pt x="1826" y="3704"/>
                  </a:lnTo>
                  <a:lnTo>
                    <a:pt x="1826" y="3704"/>
                  </a:lnTo>
                  <a:lnTo>
                    <a:pt x="1826" y="3702"/>
                  </a:lnTo>
                  <a:lnTo>
                    <a:pt x="1826" y="3702"/>
                  </a:lnTo>
                  <a:lnTo>
                    <a:pt x="1824" y="3698"/>
                  </a:lnTo>
                  <a:lnTo>
                    <a:pt x="1824" y="3698"/>
                  </a:lnTo>
                  <a:lnTo>
                    <a:pt x="1824" y="3696"/>
                  </a:lnTo>
                  <a:lnTo>
                    <a:pt x="1824" y="3696"/>
                  </a:lnTo>
                  <a:lnTo>
                    <a:pt x="1824" y="3692"/>
                  </a:lnTo>
                  <a:lnTo>
                    <a:pt x="1824" y="3692"/>
                  </a:lnTo>
                  <a:lnTo>
                    <a:pt x="1824" y="3690"/>
                  </a:lnTo>
                  <a:lnTo>
                    <a:pt x="1824" y="3690"/>
                  </a:lnTo>
                  <a:lnTo>
                    <a:pt x="1824" y="3688"/>
                  </a:lnTo>
                  <a:lnTo>
                    <a:pt x="1824" y="3688"/>
                  </a:lnTo>
                  <a:lnTo>
                    <a:pt x="1824" y="3684"/>
                  </a:lnTo>
                  <a:lnTo>
                    <a:pt x="1824" y="3684"/>
                  </a:lnTo>
                  <a:lnTo>
                    <a:pt x="1822" y="3682"/>
                  </a:lnTo>
                  <a:lnTo>
                    <a:pt x="1822" y="3682"/>
                  </a:lnTo>
                  <a:lnTo>
                    <a:pt x="1822" y="3676"/>
                  </a:lnTo>
                  <a:lnTo>
                    <a:pt x="1822" y="3676"/>
                  </a:lnTo>
                  <a:lnTo>
                    <a:pt x="1822" y="3674"/>
                  </a:lnTo>
                  <a:lnTo>
                    <a:pt x="1822" y="3674"/>
                  </a:lnTo>
                  <a:lnTo>
                    <a:pt x="1822" y="3670"/>
                  </a:lnTo>
                  <a:lnTo>
                    <a:pt x="1822" y="3670"/>
                  </a:lnTo>
                  <a:lnTo>
                    <a:pt x="1822" y="3668"/>
                  </a:lnTo>
                  <a:lnTo>
                    <a:pt x="1822" y="3668"/>
                  </a:lnTo>
                  <a:lnTo>
                    <a:pt x="1822" y="3666"/>
                  </a:lnTo>
                  <a:lnTo>
                    <a:pt x="1822" y="3666"/>
                  </a:lnTo>
                  <a:lnTo>
                    <a:pt x="1822" y="3662"/>
                  </a:lnTo>
                  <a:lnTo>
                    <a:pt x="1822" y="3662"/>
                  </a:lnTo>
                  <a:lnTo>
                    <a:pt x="1822" y="3660"/>
                  </a:lnTo>
                  <a:lnTo>
                    <a:pt x="1822" y="3660"/>
                  </a:lnTo>
                  <a:lnTo>
                    <a:pt x="1822" y="3656"/>
                  </a:lnTo>
                  <a:lnTo>
                    <a:pt x="1822" y="3656"/>
                  </a:lnTo>
                  <a:lnTo>
                    <a:pt x="1822" y="3654"/>
                  </a:lnTo>
                  <a:lnTo>
                    <a:pt x="1822" y="3654"/>
                  </a:lnTo>
                  <a:lnTo>
                    <a:pt x="1822" y="3652"/>
                  </a:lnTo>
                  <a:lnTo>
                    <a:pt x="1822" y="3652"/>
                  </a:lnTo>
                  <a:lnTo>
                    <a:pt x="1822" y="3648"/>
                  </a:lnTo>
                  <a:lnTo>
                    <a:pt x="1822" y="3648"/>
                  </a:lnTo>
                  <a:lnTo>
                    <a:pt x="1820" y="3644"/>
                  </a:lnTo>
                  <a:lnTo>
                    <a:pt x="1820" y="3644"/>
                  </a:lnTo>
                  <a:lnTo>
                    <a:pt x="1820" y="3642"/>
                  </a:lnTo>
                  <a:lnTo>
                    <a:pt x="1820" y="3642"/>
                  </a:lnTo>
                  <a:lnTo>
                    <a:pt x="1820" y="3640"/>
                  </a:lnTo>
                  <a:lnTo>
                    <a:pt x="1820" y="3640"/>
                  </a:lnTo>
                  <a:lnTo>
                    <a:pt x="1820" y="3636"/>
                  </a:lnTo>
                  <a:lnTo>
                    <a:pt x="1820" y="3636"/>
                  </a:lnTo>
                  <a:lnTo>
                    <a:pt x="1820" y="3634"/>
                  </a:lnTo>
                  <a:lnTo>
                    <a:pt x="1820" y="3634"/>
                  </a:lnTo>
                  <a:lnTo>
                    <a:pt x="1820" y="3630"/>
                  </a:lnTo>
                  <a:lnTo>
                    <a:pt x="1820" y="3630"/>
                  </a:lnTo>
                  <a:lnTo>
                    <a:pt x="1820" y="3626"/>
                  </a:lnTo>
                  <a:lnTo>
                    <a:pt x="1820" y="3626"/>
                  </a:lnTo>
                  <a:lnTo>
                    <a:pt x="1820" y="3624"/>
                  </a:lnTo>
                  <a:lnTo>
                    <a:pt x="1820" y="3624"/>
                  </a:lnTo>
                  <a:lnTo>
                    <a:pt x="1820" y="3622"/>
                  </a:lnTo>
                  <a:lnTo>
                    <a:pt x="1820" y="3622"/>
                  </a:lnTo>
                  <a:lnTo>
                    <a:pt x="1820" y="3618"/>
                  </a:lnTo>
                  <a:lnTo>
                    <a:pt x="1820" y="3618"/>
                  </a:lnTo>
                  <a:lnTo>
                    <a:pt x="1820" y="3616"/>
                  </a:lnTo>
                  <a:lnTo>
                    <a:pt x="1820" y="3616"/>
                  </a:lnTo>
                  <a:lnTo>
                    <a:pt x="1818" y="3612"/>
                  </a:lnTo>
                  <a:lnTo>
                    <a:pt x="1818" y="3612"/>
                  </a:lnTo>
                  <a:lnTo>
                    <a:pt x="1818" y="3608"/>
                  </a:lnTo>
                  <a:lnTo>
                    <a:pt x="1818" y="3608"/>
                  </a:lnTo>
                  <a:lnTo>
                    <a:pt x="1816" y="3608"/>
                  </a:lnTo>
                  <a:lnTo>
                    <a:pt x="1816" y="3608"/>
                  </a:lnTo>
                  <a:lnTo>
                    <a:pt x="1816" y="3604"/>
                  </a:lnTo>
                  <a:lnTo>
                    <a:pt x="1816" y="3604"/>
                  </a:lnTo>
                  <a:lnTo>
                    <a:pt x="1816" y="3602"/>
                  </a:lnTo>
                  <a:lnTo>
                    <a:pt x="1816" y="3602"/>
                  </a:lnTo>
                  <a:lnTo>
                    <a:pt x="1816" y="3598"/>
                  </a:lnTo>
                  <a:lnTo>
                    <a:pt x="1816" y="3598"/>
                  </a:lnTo>
                  <a:lnTo>
                    <a:pt x="1816" y="3596"/>
                  </a:lnTo>
                  <a:lnTo>
                    <a:pt x="1816" y="3596"/>
                  </a:lnTo>
                  <a:lnTo>
                    <a:pt x="1816" y="3594"/>
                  </a:lnTo>
                  <a:lnTo>
                    <a:pt x="1816" y="3594"/>
                  </a:lnTo>
                  <a:lnTo>
                    <a:pt x="1814" y="3590"/>
                  </a:lnTo>
                  <a:lnTo>
                    <a:pt x="1814" y="3590"/>
                  </a:lnTo>
                  <a:lnTo>
                    <a:pt x="1814" y="3584"/>
                  </a:lnTo>
                  <a:lnTo>
                    <a:pt x="1814" y="3584"/>
                  </a:lnTo>
                  <a:lnTo>
                    <a:pt x="1814" y="3582"/>
                  </a:lnTo>
                  <a:lnTo>
                    <a:pt x="1814" y="3582"/>
                  </a:lnTo>
                  <a:lnTo>
                    <a:pt x="1814" y="3580"/>
                  </a:lnTo>
                  <a:lnTo>
                    <a:pt x="1814" y="3580"/>
                  </a:lnTo>
                  <a:lnTo>
                    <a:pt x="1814" y="3576"/>
                  </a:lnTo>
                  <a:lnTo>
                    <a:pt x="1814" y="3576"/>
                  </a:lnTo>
                  <a:lnTo>
                    <a:pt x="1814" y="3574"/>
                  </a:lnTo>
                  <a:lnTo>
                    <a:pt x="1814" y="3574"/>
                  </a:lnTo>
                  <a:lnTo>
                    <a:pt x="1814" y="3570"/>
                  </a:lnTo>
                  <a:lnTo>
                    <a:pt x="1814" y="3570"/>
                  </a:lnTo>
                  <a:lnTo>
                    <a:pt x="1812" y="3568"/>
                  </a:lnTo>
                  <a:lnTo>
                    <a:pt x="1812" y="3568"/>
                  </a:lnTo>
                  <a:lnTo>
                    <a:pt x="1814" y="3566"/>
                  </a:lnTo>
                  <a:lnTo>
                    <a:pt x="1814" y="3566"/>
                  </a:lnTo>
                  <a:lnTo>
                    <a:pt x="1814" y="3562"/>
                  </a:lnTo>
                  <a:lnTo>
                    <a:pt x="1814" y="3562"/>
                  </a:lnTo>
                  <a:lnTo>
                    <a:pt x="1812" y="3558"/>
                  </a:lnTo>
                  <a:lnTo>
                    <a:pt x="1812" y="3558"/>
                  </a:lnTo>
                  <a:lnTo>
                    <a:pt x="1812" y="3558"/>
                  </a:lnTo>
                  <a:lnTo>
                    <a:pt x="1812" y="3558"/>
                  </a:lnTo>
                  <a:lnTo>
                    <a:pt x="1812" y="3556"/>
                  </a:lnTo>
                  <a:lnTo>
                    <a:pt x="1812" y="3556"/>
                  </a:lnTo>
                  <a:lnTo>
                    <a:pt x="1812" y="3552"/>
                  </a:lnTo>
                  <a:lnTo>
                    <a:pt x="1812" y="3552"/>
                  </a:lnTo>
                  <a:lnTo>
                    <a:pt x="1812" y="3550"/>
                  </a:lnTo>
                  <a:lnTo>
                    <a:pt x="1812" y="3550"/>
                  </a:lnTo>
                  <a:lnTo>
                    <a:pt x="1812" y="3546"/>
                  </a:lnTo>
                  <a:lnTo>
                    <a:pt x="1812" y="3546"/>
                  </a:lnTo>
                  <a:lnTo>
                    <a:pt x="1810" y="3542"/>
                  </a:lnTo>
                  <a:lnTo>
                    <a:pt x="1810" y="3542"/>
                  </a:lnTo>
                  <a:lnTo>
                    <a:pt x="1808" y="3540"/>
                  </a:lnTo>
                  <a:lnTo>
                    <a:pt x="1808" y="3540"/>
                  </a:lnTo>
                  <a:lnTo>
                    <a:pt x="1808" y="3538"/>
                  </a:lnTo>
                  <a:lnTo>
                    <a:pt x="1808" y="3538"/>
                  </a:lnTo>
                  <a:lnTo>
                    <a:pt x="1808" y="3536"/>
                  </a:lnTo>
                  <a:lnTo>
                    <a:pt x="1808" y="3536"/>
                  </a:lnTo>
                  <a:lnTo>
                    <a:pt x="1808" y="3532"/>
                  </a:lnTo>
                  <a:lnTo>
                    <a:pt x="1808" y="3532"/>
                  </a:lnTo>
                  <a:lnTo>
                    <a:pt x="1808" y="3530"/>
                  </a:lnTo>
                  <a:lnTo>
                    <a:pt x="1808" y="3530"/>
                  </a:lnTo>
                  <a:lnTo>
                    <a:pt x="1810" y="3528"/>
                  </a:lnTo>
                  <a:lnTo>
                    <a:pt x="1810" y="3528"/>
                  </a:lnTo>
                  <a:lnTo>
                    <a:pt x="1810" y="3524"/>
                  </a:lnTo>
                  <a:lnTo>
                    <a:pt x="1810" y="3524"/>
                  </a:lnTo>
                  <a:lnTo>
                    <a:pt x="1808" y="3518"/>
                  </a:lnTo>
                  <a:lnTo>
                    <a:pt x="1808" y="3518"/>
                  </a:lnTo>
                  <a:lnTo>
                    <a:pt x="1808" y="3518"/>
                  </a:lnTo>
                  <a:lnTo>
                    <a:pt x="1808" y="3518"/>
                  </a:lnTo>
                  <a:lnTo>
                    <a:pt x="1808" y="3514"/>
                  </a:lnTo>
                  <a:lnTo>
                    <a:pt x="1808" y="3514"/>
                  </a:lnTo>
                  <a:lnTo>
                    <a:pt x="1808" y="3510"/>
                  </a:lnTo>
                  <a:lnTo>
                    <a:pt x="1808" y="3510"/>
                  </a:lnTo>
                  <a:lnTo>
                    <a:pt x="1808" y="3508"/>
                  </a:lnTo>
                  <a:lnTo>
                    <a:pt x="1808" y="3508"/>
                  </a:lnTo>
                  <a:lnTo>
                    <a:pt x="1806" y="3504"/>
                  </a:lnTo>
                  <a:lnTo>
                    <a:pt x="1806" y="3502"/>
                  </a:lnTo>
                  <a:lnTo>
                    <a:pt x="1806" y="3502"/>
                  </a:lnTo>
                  <a:lnTo>
                    <a:pt x="1804" y="3498"/>
                  </a:lnTo>
                  <a:lnTo>
                    <a:pt x="1804" y="3498"/>
                  </a:lnTo>
                  <a:lnTo>
                    <a:pt x="1804" y="3496"/>
                  </a:lnTo>
                  <a:lnTo>
                    <a:pt x="1804" y="3494"/>
                  </a:lnTo>
                  <a:lnTo>
                    <a:pt x="1804" y="3494"/>
                  </a:lnTo>
                  <a:lnTo>
                    <a:pt x="1804" y="3490"/>
                  </a:lnTo>
                  <a:lnTo>
                    <a:pt x="1804" y="3490"/>
                  </a:lnTo>
                  <a:lnTo>
                    <a:pt x="1804" y="3486"/>
                  </a:lnTo>
                  <a:lnTo>
                    <a:pt x="1804" y="3486"/>
                  </a:lnTo>
                  <a:lnTo>
                    <a:pt x="1806" y="3484"/>
                  </a:lnTo>
                  <a:lnTo>
                    <a:pt x="1806" y="3484"/>
                  </a:lnTo>
                  <a:lnTo>
                    <a:pt x="1806" y="3482"/>
                  </a:lnTo>
                  <a:lnTo>
                    <a:pt x="1806" y="3482"/>
                  </a:lnTo>
                  <a:lnTo>
                    <a:pt x="1806" y="3478"/>
                  </a:lnTo>
                  <a:lnTo>
                    <a:pt x="1806" y="3478"/>
                  </a:lnTo>
                  <a:lnTo>
                    <a:pt x="1804" y="3474"/>
                  </a:lnTo>
                  <a:lnTo>
                    <a:pt x="1804" y="3474"/>
                  </a:lnTo>
                  <a:lnTo>
                    <a:pt x="1804" y="3472"/>
                  </a:lnTo>
                  <a:lnTo>
                    <a:pt x="1804" y="3470"/>
                  </a:lnTo>
                  <a:lnTo>
                    <a:pt x="1804" y="3470"/>
                  </a:lnTo>
                  <a:lnTo>
                    <a:pt x="1802" y="3468"/>
                  </a:lnTo>
                  <a:lnTo>
                    <a:pt x="1802" y="3468"/>
                  </a:lnTo>
                  <a:lnTo>
                    <a:pt x="1802" y="3466"/>
                  </a:lnTo>
                  <a:lnTo>
                    <a:pt x="1802" y="3466"/>
                  </a:lnTo>
                  <a:lnTo>
                    <a:pt x="1804" y="3462"/>
                  </a:lnTo>
                  <a:lnTo>
                    <a:pt x="1804" y="3462"/>
                  </a:lnTo>
                  <a:lnTo>
                    <a:pt x="1802" y="3458"/>
                  </a:lnTo>
                  <a:lnTo>
                    <a:pt x="1802" y="3458"/>
                  </a:lnTo>
                  <a:lnTo>
                    <a:pt x="1802" y="3456"/>
                  </a:lnTo>
                  <a:lnTo>
                    <a:pt x="1802" y="3456"/>
                  </a:lnTo>
                  <a:lnTo>
                    <a:pt x="1802" y="3454"/>
                  </a:lnTo>
                  <a:lnTo>
                    <a:pt x="1802" y="3454"/>
                  </a:lnTo>
                  <a:lnTo>
                    <a:pt x="1802" y="3452"/>
                  </a:lnTo>
                  <a:lnTo>
                    <a:pt x="1802" y="3452"/>
                  </a:lnTo>
                  <a:lnTo>
                    <a:pt x="1802" y="3450"/>
                  </a:lnTo>
                  <a:lnTo>
                    <a:pt x="1802" y="3450"/>
                  </a:lnTo>
                  <a:lnTo>
                    <a:pt x="1802" y="3446"/>
                  </a:lnTo>
                  <a:lnTo>
                    <a:pt x="1802" y="3446"/>
                  </a:lnTo>
                  <a:lnTo>
                    <a:pt x="1802" y="3444"/>
                  </a:lnTo>
                  <a:lnTo>
                    <a:pt x="1802" y="3444"/>
                  </a:lnTo>
                  <a:lnTo>
                    <a:pt x="1802" y="3440"/>
                  </a:lnTo>
                  <a:lnTo>
                    <a:pt x="1802" y="3440"/>
                  </a:lnTo>
                  <a:lnTo>
                    <a:pt x="1802" y="3438"/>
                  </a:lnTo>
                  <a:lnTo>
                    <a:pt x="1802" y="3436"/>
                  </a:lnTo>
                  <a:lnTo>
                    <a:pt x="1802" y="3436"/>
                  </a:lnTo>
                  <a:lnTo>
                    <a:pt x="1802" y="3434"/>
                  </a:lnTo>
                  <a:lnTo>
                    <a:pt x="1802" y="3434"/>
                  </a:lnTo>
                  <a:lnTo>
                    <a:pt x="1802" y="3430"/>
                  </a:lnTo>
                  <a:lnTo>
                    <a:pt x="1802" y="3430"/>
                  </a:lnTo>
                  <a:lnTo>
                    <a:pt x="1802" y="3426"/>
                  </a:lnTo>
                  <a:lnTo>
                    <a:pt x="1802" y="3426"/>
                  </a:lnTo>
                  <a:lnTo>
                    <a:pt x="1802" y="3424"/>
                  </a:lnTo>
                  <a:lnTo>
                    <a:pt x="1802" y="3424"/>
                  </a:lnTo>
                  <a:lnTo>
                    <a:pt x="1800" y="3422"/>
                  </a:lnTo>
                  <a:lnTo>
                    <a:pt x="1800" y="3422"/>
                  </a:lnTo>
                  <a:lnTo>
                    <a:pt x="1800" y="3418"/>
                  </a:lnTo>
                  <a:lnTo>
                    <a:pt x="1800" y="3418"/>
                  </a:lnTo>
                  <a:lnTo>
                    <a:pt x="1798" y="3412"/>
                  </a:lnTo>
                  <a:lnTo>
                    <a:pt x="1798" y="3412"/>
                  </a:lnTo>
                  <a:lnTo>
                    <a:pt x="1796" y="3410"/>
                  </a:lnTo>
                  <a:lnTo>
                    <a:pt x="1796" y="3410"/>
                  </a:lnTo>
                  <a:lnTo>
                    <a:pt x="1796" y="3408"/>
                  </a:lnTo>
                  <a:lnTo>
                    <a:pt x="1796" y="3408"/>
                  </a:lnTo>
                  <a:lnTo>
                    <a:pt x="1796" y="3402"/>
                  </a:lnTo>
                  <a:lnTo>
                    <a:pt x="1796" y="3402"/>
                  </a:lnTo>
                  <a:lnTo>
                    <a:pt x="1794" y="3400"/>
                  </a:lnTo>
                  <a:lnTo>
                    <a:pt x="1794" y="3400"/>
                  </a:lnTo>
                  <a:lnTo>
                    <a:pt x="1794" y="3398"/>
                  </a:lnTo>
                  <a:lnTo>
                    <a:pt x="1794" y="3398"/>
                  </a:lnTo>
                  <a:lnTo>
                    <a:pt x="1794" y="3394"/>
                  </a:lnTo>
                  <a:lnTo>
                    <a:pt x="1794" y="3394"/>
                  </a:lnTo>
                  <a:lnTo>
                    <a:pt x="1794" y="3392"/>
                  </a:lnTo>
                  <a:lnTo>
                    <a:pt x="1794" y="3390"/>
                  </a:lnTo>
                  <a:lnTo>
                    <a:pt x="1794" y="3390"/>
                  </a:lnTo>
                  <a:lnTo>
                    <a:pt x="1794" y="3386"/>
                  </a:lnTo>
                  <a:lnTo>
                    <a:pt x="1794" y="3386"/>
                  </a:lnTo>
                  <a:lnTo>
                    <a:pt x="1794" y="3384"/>
                  </a:lnTo>
                  <a:lnTo>
                    <a:pt x="1794" y="3382"/>
                  </a:lnTo>
                  <a:lnTo>
                    <a:pt x="1794" y="3382"/>
                  </a:lnTo>
                  <a:lnTo>
                    <a:pt x="1794" y="3378"/>
                  </a:lnTo>
                  <a:lnTo>
                    <a:pt x="1794" y="3378"/>
                  </a:lnTo>
                  <a:lnTo>
                    <a:pt x="1794" y="3376"/>
                  </a:lnTo>
                  <a:lnTo>
                    <a:pt x="1794" y="3376"/>
                  </a:lnTo>
                  <a:lnTo>
                    <a:pt x="1796" y="3374"/>
                  </a:lnTo>
                  <a:lnTo>
                    <a:pt x="1796" y="3374"/>
                  </a:lnTo>
                  <a:lnTo>
                    <a:pt x="1796" y="3372"/>
                  </a:lnTo>
                  <a:lnTo>
                    <a:pt x="1796" y="3372"/>
                  </a:lnTo>
                  <a:lnTo>
                    <a:pt x="1798" y="3366"/>
                  </a:lnTo>
                  <a:lnTo>
                    <a:pt x="1798" y="3366"/>
                  </a:lnTo>
                  <a:lnTo>
                    <a:pt x="1798" y="3364"/>
                  </a:lnTo>
                  <a:lnTo>
                    <a:pt x="1798" y="3364"/>
                  </a:lnTo>
                  <a:lnTo>
                    <a:pt x="1796" y="3360"/>
                  </a:lnTo>
                  <a:lnTo>
                    <a:pt x="1796" y="3360"/>
                  </a:lnTo>
                  <a:lnTo>
                    <a:pt x="1796" y="3358"/>
                  </a:lnTo>
                  <a:lnTo>
                    <a:pt x="1796" y="3358"/>
                  </a:lnTo>
                  <a:lnTo>
                    <a:pt x="1796" y="3358"/>
                  </a:lnTo>
                  <a:lnTo>
                    <a:pt x="1796" y="3358"/>
                  </a:lnTo>
                  <a:lnTo>
                    <a:pt x="1796" y="3354"/>
                  </a:lnTo>
                  <a:lnTo>
                    <a:pt x="1796" y="3354"/>
                  </a:lnTo>
                  <a:lnTo>
                    <a:pt x="1796" y="3350"/>
                  </a:lnTo>
                  <a:lnTo>
                    <a:pt x="1796" y="3350"/>
                  </a:lnTo>
                  <a:lnTo>
                    <a:pt x="1796" y="3348"/>
                  </a:lnTo>
                  <a:lnTo>
                    <a:pt x="1796" y="3348"/>
                  </a:lnTo>
                  <a:lnTo>
                    <a:pt x="1796" y="3346"/>
                  </a:lnTo>
                  <a:lnTo>
                    <a:pt x="1796" y="3346"/>
                  </a:lnTo>
                  <a:lnTo>
                    <a:pt x="1796" y="3342"/>
                  </a:lnTo>
                  <a:lnTo>
                    <a:pt x="1796" y="3342"/>
                  </a:lnTo>
                  <a:lnTo>
                    <a:pt x="1794" y="3340"/>
                  </a:lnTo>
                  <a:lnTo>
                    <a:pt x="1794" y="3340"/>
                  </a:lnTo>
                  <a:lnTo>
                    <a:pt x="1794" y="3338"/>
                  </a:lnTo>
                  <a:lnTo>
                    <a:pt x="1794" y="3338"/>
                  </a:lnTo>
                  <a:lnTo>
                    <a:pt x="1796" y="3334"/>
                  </a:lnTo>
                  <a:lnTo>
                    <a:pt x="1796" y="3334"/>
                  </a:lnTo>
                  <a:lnTo>
                    <a:pt x="1796" y="3332"/>
                  </a:lnTo>
                  <a:lnTo>
                    <a:pt x="1796" y="3332"/>
                  </a:lnTo>
                  <a:lnTo>
                    <a:pt x="1794" y="3328"/>
                  </a:lnTo>
                  <a:lnTo>
                    <a:pt x="1794" y="3328"/>
                  </a:lnTo>
                  <a:lnTo>
                    <a:pt x="1794" y="3328"/>
                  </a:lnTo>
                  <a:lnTo>
                    <a:pt x="1794" y="3328"/>
                  </a:lnTo>
                  <a:lnTo>
                    <a:pt x="1796" y="3324"/>
                  </a:lnTo>
                  <a:lnTo>
                    <a:pt x="1794" y="3320"/>
                  </a:lnTo>
                  <a:lnTo>
                    <a:pt x="1794" y="3320"/>
                  </a:lnTo>
                  <a:lnTo>
                    <a:pt x="1794" y="3318"/>
                  </a:lnTo>
                  <a:lnTo>
                    <a:pt x="1794" y="3318"/>
                  </a:lnTo>
                  <a:lnTo>
                    <a:pt x="1794" y="3314"/>
                  </a:lnTo>
                  <a:lnTo>
                    <a:pt x="1794" y="3314"/>
                  </a:lnTo>
                  <a:lnTo>
                    <a:pt x="1792" y="3312"/>
                  </a:lnTo>
                  <a:lnTo>
                    <a:pt x="1792" y="3312"/>
                  </a:lnTo>
                  <a:lnTo>
                    <a:pt x="1792" y="3310"/>
                  </a:lnTo>
                  <a:lnTo>
                    <a:pt x="1792" y="3310"/>
                  </a:lnTo>
                  <a:lnTo>
                    <a:pt x="1790" y="3308"/>
                  </a:lnTo>
                  <a:lnTo>
                    <a:pt x="1790" y="3308"/>
                  </a:lnTo>
                  <a:lnTo>
                    <a:pt x="1790" y="3306"/>
                  </a:lnTo>
                  <a:lnTo>
                    <a:pt x="1790" y="3306"/>
                  </a:lnTo>
                  <a:lnTo>
                    <a:pt x="1790" y="3304"/>
                  </a:lnTo>
                  <a:lnTo>
                    <a:pt x="1790" y="3304"/>
                  </a:lnTo>
                  <a:lnTo>
                    <a:pt x="1792" y="3300"/>
                  </a:lnTo>
                  <a:lnTo>
                    <a:pt x="1792" y="3300"/>
                  </a:lnTo>
                  <a:lnTo>
                    <a:pt x="1790" y="3296"/>
                  </a:lnTo>
                  <a:lnTo>
                    <a:pt x="1790" y="3296"/>
                  </a:lnTo>
                  <a:lnTo>
                    <a:pt x="1790" y="3294"/>
                  </a:lnTo>
                  <a:lnTo>
                    <a:pt x="1790" y="3294"/>
                  </a:lnTo>
                  <a:lnTo>
                    <a:pt x="1788" y="3290"/>
                  </a:lnTo>
                  <a:lnTo>
                    <a:pt x="1788" y="3290"/>
                  </a:lnTo>
                  <a:lnTo>
                    <a:pt x="1788" y="3288"/>
                  </a:lnTo>
                  <a:lnTo>
                    <a:pt x="1788" y="3288"/>
                  </a:lnTo>
                  <a:lnTo>
                    <a:pt x="1788" y="3286"/>
                  </a:lnTo>
                  <a:lnTo>
                    <a:pt x="1788" y="3286"/>
                  </a:lnTo>
                  <a:lnTo>
                    <a:pt x="1786" y="3282"/>
                  </a:lnTo>
                  <a:lnTo>
                    <a:pt x="1786" y="3282"/>
                  </a:lnTo>
                  <a:lnTo>
                    <a:pt x="1786" y="3280"/>
                  </a:lnTo>
                  <a:lnTo>
                    <a:pt x="1786" y="3280"/>
                  </a:lnTo>
                  <a:lnTo>
                    <a:pt x="1784" y="3278"/>
                  </a:lnTo>
                  <a:lnTo>
                    <a:pt x="1784" y="3278"/>
                  </a:lnTo>
                  <a:lnTo>
                    <a:pt x="1784" y="3276"/>
                  </a:lnTo>
                  <a:lnTo>
                    <a:pt x="1784" y="3276"/>
                  </a:lnTo>
                  <a:lnTo>
                    <a:pt x="1784" y="3272"/>
                  </a:lnTo>
                  <a:lnTo>
                    <a:pt x="1784" y="3272"/>
                  </a:lnTo>
                  <a:lnTo>
                    <a:pt x="1784" y="3268"/>
                  </a:lnTo>
                  <a:lnTo>
                    <a:pt x="1784" y="3266"/>
                  </a:lnTo>
                  <a:lnTo>
                    <a:pt x="1784" y="3266"/>
                  </a:lnTo>
                  <a:lnTo>
                    <a:pt x="1782" y="3262"/>
                  </a:lnTo>
                  <a:lnTo>
                    <a:pt x="1782" y="3262"/>
                  </a:lnTo>
                  <a:lnTo>
                    <a:pt x="1782" y="3262"/>
                  </a:lnTo>
                  <a:lnTo>
                    <a:pt x="1782" y="3262"/>
                  </a:lnTo>
                  <a:lnTo>
                    <a:pt x="1782" y="3260"/>
                  </a:lnTo>
                  <a:lnTo>
                    <a:pt x="1782" y="3260"/>
                  </a:lnTo>
                  <a:lnTo>
                    <a:pt x="1782" y="3256"/>
                  </a:lnTo>
                  <a:lnTo>
                    <a:pt x="1782" y="3256"/>
                  </a:lnTo>
                  <a:lnTo>
                    <a:pt x="1782" y="3252"/>
                  </a:lnTo>
                  <a:lnTo>
                    <a:pt x="1782" y="3252"/>
                  </a:lnTo>
                  <a:lnTo>
                    <a:pt x="1782" y="3250"/>
                  </a:lnTo>
                  <a:lnTo>
                    <a:pt x="1782" y="3236"/>
                  </a:lnTo>
                  <a:lnTo>
                    <a:pt x="1782" y="3236"/>
                  </a:lnTo>
                  <a:lnTo>
                    <a:pt x="1782" y="3234"/>
                  </a:lnTo>
                  <a:lnTo>
                    <a:pt x="1782" y="3234"/>
                  </a:lnTo>
                  <a:lnTo>
                    <a:pt x="1782" y="3230"/>
                  </a:lnTo>
                  <a:lnTo>
                    <a:pt x="1782" y="3230"/>
                  </a:lnTo>
                  <a:lnTo>
                    <a:pt x="1782" y="3228"/>
                  </a:lnTo>
                  <a:lnTo>
                    <a:pt x="1782" y="3228"/>
                  </a:lnTo>
                  <a:lnTo>
                    <a:pt x="1782" y="3226"/>
                  </a:lnTo>
                  <a:lnTo>
                    <a:pt x="1782" y="3226"/>
                  </a:lnTo>
                  <a:lnTo>
                    <a:pt x="1782" y="3222"/>
                  </a:lnTo>
                  <a:lnTo>
                    <a:pt x="1782" y="3222"/>
                  </a:lnTo>
                  <a:lnTo>
                    <a:pt x="1782" y="3218"/>
                  </a:lnTo>
                  <a:lnTo>
                    <a:pt x="1782" y="3218"/>
                  </a:lnTo>
                  <a:lnTo>
                    <a:pt x="1780" y="3216"/>
                  </a:lnTo>
                  <a:lnTo>
                    <a:pt x="1780" y="3216"/>
                  </a:lnTo>
                  <a:lnTo>
                    <a:pt x="1780" y="3214"/>
                  </a:lnTo>
                  <a:lnTo>
                    <a:pt x="1780" y="3214"/>
                  </a:lnTo>
                  <a:lnTo>
                    <a:pt x="1782" y="3210"/>
                  </a:lnTo>
                  <a:lnTo>
                    <a:pt x="1782" y="3210"/>
                  </a:lnTo>
                  <a:lnTo>
                    <a:pt x="1780" y="3208"/>
                  </a:lnTo>
                  <a:lnTo>
                    <a:pt x="1780" y="3208"/>
                  </a:lnTo>
                  <a:lnTo>
                    <a:pt x="1780" y="3204"/>
                  </a:lnTo>
                  <a:lnTo>
                    <a:pt x="1780" y="3204"/>
                  </a:lnTo>
                  <a:lnTo>
                    <a:pt x="1780" y="3204"/>
                  </a:lnTo>
                  <a:lnTo>
                    <a:pt x="1780" y="3204"/>
                  </a:lnTo>
                  <a:lnTo>
                    <a:pt x="1780" y="3200"/>
                  </a:lnTo>
                  <a:lnTo>
                    <a:pt x="1780" y="3200"/>
                  </a:lnTo>
                  <a:lnTo>
                    <a:pt x="1780" y="3196"/>
                  </a:lnTo>
                  <a:lnTo>
                    <a:pt x="1780" y="3196"/>
                  </a:lnTo>
                  <a:lnTo>
                    <a:pt x="1780" y="3194"/>
                  </a:lnTo>
                  <a:lnTo>
                    <a:pt x="1780" y="3194"/>
                  </a:lnTo>
                  <a:lnTo>
                    <a:pt x="1780" y="3190"/>
                  </a:lnTo>
                  <a:lnTo>
                    <a:pt x="1780" y="3190"/>
                  </a:lnTo>
                  <a:lnTo>
                    <a:pt x="1780" y="3188"/>
                  </a:lnTo>
                  <a:lnTo>
                    <a:pt x="1780" y="3188"/>
                  </a:lnTo>
                  <a:lnTo>
                    <a:pt x="1778" y="3184"/>
                  </a:lnTo>
                  <a:lnTo>
                    <a:pt x="1778" y="3184"/>
                  </a:lnTo>
                  <a:lnTo>
                    <a:pt x="1778" y="3182"/>
                  </a:lnTo>
                  <a:lnTo>
                    <a:pt x="1778" y="3182"/>
                  </a:lnTo>
                  <a:lnTo>
                    <a:pt x="1778" y="3178"/>
                  </a:lnTo>
                  <a:lnTo>
                    <a:pt x="1778" y="3178"/>
                  </a:lnTo>
                  <a:lnTo>
                    <a:pt x="1778" y="3176"/>
                  </a:lnTo>
                  <a:lnTo>
                    <a:pt x="1778" y="3176"/>
                  </a:lnTo>
                  <a:lnTo>
                    <a:pt x="1778" y="3174"/>
                  </a:lnTo>
                  <a:lnTo>
                    <a:pt x="1778" y="3174"/>
                  </a:lnTo>
                  <a:lnTo>
                    <a:pt x="1778" y="3170"/>
                  </a:lnTo>
                  <a:lnTo>
                    <a:pt x="1778" y="3170"/>
                  </a:lnTo>
                  <a:lnTo>
                    <a:pt x="1778" y="3168"/>
                  </a:lnTo>
                  <a:lnTo>
                    <a:pt x="1778" y="3168"/>
                  </a:lnTo>
                  <a:lnTo>
                    <a:pt x="1778" y="3164"/>
                  </a:lnTo>
                  <a:lnTo>
                    <a:pt x="1778" y="3164"/>
                  </a:lnTo>
                  <a:lnTo>
                    <a:pt x="1778" y="3162"/>
                  </a:lnTo>
                  <a:lnTo>
                    <a:pt x="1778" y="3162"/>
                  </a:lnTo>
                  <a:lnTo>
                    <a:pt x="1778" y="3160"/>
                  </a:lnTo>
                  <a:lnTo>
                    <a:pt x="1778" y="3160"/>
                  </a:lnTo>
                  <a:lnTo>
                    <a:pt x="1776" y="3156"/>
                  </a:lnTo>
                  <a:lnTo>
                    <a:pt x="1776" y="3156"/>
                  </a:lnTo>
                  <a:lnTo>
                    <a:pt x="1776" y="3154"/>
                  </a:lnTo>
                  <a:lnTo>
                    <a:pt x="1776" y="3154"/>
                  </a:lnTo>
                  <a:lnTo>
                    <a:pt x="1776" y="3152"/>
                  </a:lnTo>
                  <a:lnTo>
                    <a:pt x="1776" y="3152"/>
                  </a:lnTo>
                  <a:lnTo>
                    <a:pt x="1778" y="3148"/>
                  </a:lnTo>
                  <a:lnTo>
                    <a:pt x="1778" y="3148"/>
                  </a:lnTo>
                  <a:lnTo>
                    <a:pt x="1776" y="3144"/>
                  </a:lnTo>
                  <a:lnTo>
                    <a:pt x="1772" y="3140"/>
                  </a:lnTo>
                  <a:lnTo>
                    <a:pt x="1772" y="3140"/>
                  </a:lnTo>
                  <a:lnTo>
                    <a:pt x="1768" y="3140"/>
                  </a:lnTo>
                  <a:lnTo>
                    <a:pt x="1764" y="3140"/>
                  </a:lnTo>
                  <a:lnTo>
                    <a:pt x="1764" y="3140"/>
                  </a:lnTo>
                  <a:lnTo>
                    <a:pt x="1762" y="3138"/>
                  </a:lnTo>
                  <a:lnTo>
                    <a:pt x="1762" y="3138"/>
                  </a:lnTo>
                  <a:lnTo>
                    <a:pt x="1758" y="3138"/>
                  </a:lnTo>
                  <a:lnTo>
                    <a:pt x="1758" y="3138"/>
                  </a:lnTo>
                  <a:lnTo>
                    <a:pt x="1754" y="3140"/>
                  </a:lnTo>
                  <a:lnTo>
                    <a:pt x="1754" y="3140"/>
                  </a:lnTo>
                  <a:lnTo>
                    <a:pt x="1752" y="3140"/>
                  </a:lnTo>
                  <a:lnTo>
                    <a:pt x="1752" y="3140"/>
                  </a:lnTo>
                  <a:lnTo>
                    <a:pt x="1746" y="3140"/>
                  </a:lnTo>
                  <a:lnTo>
                    <a:pt x="1746" y="3140"/>
                  </a:lnTo>
                  <a:lnTo>
                    <a:pt x="1744" y="3140"/>
                  </a:lnTo>
                  <a:lnTo>
                    <a:pt x="1744" y="3140"/>
                  </a:lnTo>
                  <a:lnTo>
                    <a:pt x="1740" y="3140"/>
                  </a:lnTo>
                  <a:lnTo>
                    <a:pt x="1740" y="3140"/>
                  </a:lnTo>
                  <a:lnTo>
                    <a:pt x="1740" y="3140"/>
                  </a:lnTo>
                  <a:lnTo>
                    <a:pt x="1740" y="3140"/>
                  </a:lnTo>
                  <a:lnTo>
                    <a:pt x="1738" y="3140"/>
                  </a:lnTo>
                  <a:lnTo>
                    <a:pt x="1738" y="3140"/>
                  </a:lnTo>
                  <a:lnTo>
                    <a:pt x="1734" y="3140"/>
                  </a:lnTo>
                  <a:lnTo>
                    <a:pt x="1734" y="3140"/>
                  </a:lnTo>
                  <a:lnTo>
                    <a:pt x="1732" y="3140"/>
                  </a:lnTo>
                  <a:lnTo>
                    <a:pt x="1732" y="3140"/>
                  </a:lnTo>
                  <a:lnTo>
                    <a:pt x="1730" y="3140"/>
                  </a:lnTo>
                  <a:lnTo>
                    <a:pt x="1730" y="3140"/>
                  </a:lnTo>
                  <a:lnTo>
                    <a:pt x="1726" y="3140"/>
                  </a:lnTo>
                  <a:lnTo>
                    <a:pt x="1726" y="3140"/>
                  </a:lnTo>
                  <a:lnTo>
                    <a:pt x="1724" y="3142"/>
                  </a:lnTo>
                  <a:lnTo>
                    <a:pt x="1724" y="3142"/>
                  </a:lnTo>
                  <a:lnTo>
                    <a:pt x="1722" y="3142"/>
                  </a:lnTo>
                  <a:lnTo>
                    <a:pt x="1720" y="3142"/>
                  </a:lnTo>
                  <a:lnTo>
                    <a:pt x="1720" y="3142"/>
                  </a:lnTo>
                  <a:lnTo>
                    <a:pt x="1718" y="3142"/>
                  </a:lnTo>
                  <a:lnTo>
                    <a:pt x="1718" y="3142"/>
                  </a:lnTo>
                  <a:lnTo>
                    <a:pt x="1716" y="3142"/>
                  </a:lnTo>
                  <a:lnTo>
                    <a:pt x="1716" y="3142"/>
                  </a:lnTo>
                  <a:lnTo>
                    <a:pt x="1714" y="3142"/>
                  </a:lnTo>
                  <a:lnTo>
                    <a:pt x="1714" y="3142"/>
                  </a:lnTo>
                  <a:lnTo>
                    <a:pt x="1708" y="3142"/>
                  </a:lnTo>
                  <a:lnTo>
                    <a:pt x="1708" y="3142"/>
                  </a:lnTo>
                  <a:lnTo>
                    <a:pt x="1704" y="3142"/>
                  </a:lnTo>
                  <a:lnTo>
                    <a:pt x="1702" y="3142"/>
                  </a:lnTo>
                  <a:lnTo>
                    <a:pt x="1702" y="3142"/>
                  </a:lnTo>
                  <a:lnTo>
                    <a:pt x="1700" y="3144"/>
                  </a:lnTo>
                  <a:lnTo>
                    <a:pt x="1700" y="3144"/>
                  </a:lnTo>
                  <a:lnTo>
                    <a:pt x="1698" y="3144"/>
                  </a:lnTo>
                  <a:lnTo>
                    <a:pt x="1698" y="3144"/>
                  </a:lnTo>
                  <a:lnTo>
                    <a:pt x="1698" y="3144"/>
                  </a:lnTo>
                  <a:lnTo>
                    <a:pt x="1698" y="3144"/>
                  </a:lnTo>
                  <a:lnTo>
                    <a:pt x="1696" y="3144"/>
                  </a:lnTo>
                  <a:lnTo>
                    <a:pt x="1696" y="3144"/>
                  </a:lnTo>
                  <a:lnTo>
                    <a:pt x="1692" y="3142"/>
                  </a:lnTo>
                  <a:lnTo>
                    <a:pt x="1692" y="3142"/>
                  </a:lnTo>
                  <a:lnTo>
                    <a:pt x="1688" y="3144"/>
                  </a:lnTo>
                  <a:lnTo>
                    <a:pt x="1688" y="3144"/>
                  </a:lnTo>
                  <a:lnTo>
                    <a:pt x="1688" y="3144"/>
                  </a:lnTo>
                  <a:lnTo>
                    <a:pt x="1688" y="3144"/>
                  </a:lnTo>
                  <a:lnTo>
                    <a:pt x="1686" y="3144"/>
                  </a:lnTo>
                  <a:lnTo>
                    <a:pt x="1686" y="3144"/>
                  </a:lnTo>
                  <a:lnTo>
                    <a:pt x="1682" y="3142"/>
                  </a:lnTo>
                  <a:lnTo>
                    <a:pt x="1682" y="3142"/>
                  </a:lnTo>
                  <a:lnTo>
                    <a:pt x="1678" y="3142"/>
                  </a:lnTo>
                  <a:lnTo>
                    <a:pt x="1678" y="3142"/>
                  </a:lnTo>
                  <a:lnTo>
                    <a:pt x="1678" y="3142"/>
                  </a:lnTo>
                  <a:lnTo>
                    <a:pt x="1678" y="3142"/>
                  </a:lnTo>
                  <a:lnTo>
                    <a:pt x="1670" y="3140"/>
                  </a:lnTo>
                  <a:lnTo>
                    <a:pt x="1670" y="3140"/>
                  </a:lnTo>
                  <a:lnTo>
                    <a:pt x="1668" y="3142"/>
                  </a:lnTo>
                  <a:lnTo>
                    <a:pt x="1668" y="3142"/>
                  </a:lnTo>
                  <a:lnTo>
                    <a:pt x="1666" y="3142"/>
                  </a:lnTo>
                  <a:lnTo>
                    <a:pt x="1666" y="3142"/>
                  </a:lnTo>
                  <a:lnTo>
                    <a:pt x="1662" y="3144"/>
                  </a:lnTo>
                  <a:lnTo>
                    <a:pt x="1662" y="3144"/>
                  </a:lnTo>
                  <a:lnTo>
                    <a:pt x="1662" y="3144"/>
                  </a:lnTo>
                  <a:lnTo>
                    <a:pt x="1662" y="3144"/>
                  </a:lnTo>
                  <a:lnTo>
                    <a:pt x="1662" y="3144"/>
                  </a:lnTo>
                  <a:lnTo>
                    <a:pt x="1656" y="3144"/>
                  </a:lnTo>
                  <a:lnTo>
                    <a:pt x="1656" y="3144"/>
                  </a:lnTo>
                  <a:lnTo>
                    <a:pt x="1656" y="3144"/>
                  </a:lnTo>
                  <a:lnTo>
                    <a:pt x="1652" y="3144"/>
                  </a:lnTo>
                  <a:lnTo>
                    <a:pt x="1652" y="3144"/>
                  </a:lnTo>
                  <a:lnTo>
                    <a:pt x="1650" y="3144"/>
                  </a:lnTo>
                  <a:lnTo>
                    <a:pt x="1650" y="3144"/>
                  </a:lnTo>
                  <a:lnTo>
                    <a:pt x="1648" y="3144"/>
                  </a:lnTo>
                  <a:lnTo>
                    <a:pt x="1648" y="3144"/>
                  </a:lnTo>
                  <a:lnTo>
                    <a:pt x="1644" y="3144"/>
                  </a:lnTo>
                  <a:lnTo>
                    <a:pt x="1644" y="3144"/>
                  </a:lnTo>
                  <a:lnTo>
                    <a:pt x="1640" y="3144"/>
                  </a:lnTo>
                  <a:lnTo>
                    <a:pt x="1640" y="3144"/>
                  </a:lnTo>
                  <a:lnTo>
                    <a:pt x="1638" y="3144"/>
                  </a:lnTo>
                  <a:lnTo>
                    <a:pt x="1632" y="3144"/>
                  </a:lnTo>
                  <a:lnTo>
                    <a:pt x="1632" y="3144"/>
                  </a:lnTo>
                  <a:lnTo>
                    <a:pt x="1628" y="3144"/>
                  </a:lnTo>
                  <a:lnTo>
                    <a:pt x="1628" y="3144"/>
                  </a:lnTo>
                  <a:lnTo>
                    <a:pt x="1626" y="3142"/>
                  </a:lnTo>
                  <a:lnTo>
                    <a:pt x="1626" y="3142"/>
                  </a:lnTo>
                  <a:lnTo>
                    <a:pt x="1622" y="3142"/>
                  </a:lnTo>
                  <a:lnTo>
                    <a:pt x="1622" y="3142"/>
                  </a:lnTo>
                  <a:lnTo>
                    <a:pt x="1618" y="3142"/>
                  </a:lnTo>
                  <a:lnTo>
                    <a:pt x="1618" y="3142"/>
                  </a:lnTo>
                  <a:lnTo>
                    <a:pt x="1616" y="3142"/>
                  </a:lnTo>
                  <a:lnTo>
                    <a:pt x="1616" y="3142"/>
                  </a:lnTo>
                  <a:lnTo>
                    <a:pt x="1610" y="3142"/>
                  </a:lnTo>
                  <a:lnTo>
                    <a:pt x="1610" y="3142"/>
                  </a:lnTo>
                  <a:lnTo>
                    <a:pt x="1608" y="3142"/>
                  </a:lnTo>
                  <a:lnTo>
                    <a:pt x="1608" y="3142"/>
                  </a:lnTo>
                  <a:lnTo>
                    <a:pt x="1604" y="3142"/>
                  </a:lnTo>
                  <a:lnTo>
                    <a:pt x="1604" y="3142"/>
                  </a:lnTo>
                  <a:lnTo>
                    <a:pt x="1600" y="3144"/>
                  </a:lnTo>
                  <a:lnTo>
                    <a:pt x="1600" y="3144"/>
                  </a:lnTo>
                  <a:lnTo>
                    <a:pt x="1598" y="3144"/>
                  </a:lnTo>
                  <a:lnTo>
                    <a:pt x="1598" y="3144"/>
                  </a:lnTo>
                  <a:lnTo>
                    <a:pt x="1598" y="3144"/>
                  </a:lnTo>
                  <a:lnTo>
                    <a:pt x="1598" y="3144"/>
                  </a:lnTo>
                  <a:lnTo>
                    <a:pt x="1596" y="3144"/>
                  </a:lnTo>
                  <a:lnTo>
                    <a:pt x="1596" y="3144"/>
                  </a:lnTo>
                  <a:lnTo>
                    <a:pt x="1592" y="3142"/>
                  </a:lnTo>
                  <a:lnTo>
                    <a:pt x="1592" y="3142"/>
                  </a:lnTo>
                  <a:lnTo>
                    <a:pt x="1588" y="3142"/>
                  </a:lnTo>
                  <a:lnTo>
                    <a:pt x="1588" y="3142"/>
                  </a:lnTo>
                  <a:lnTo>
                    <a:pt x="1586" y="3142"/>
                  </a:lnTo>
                  <a:lnTo>
                    <a:pt x="1586" y="3142"/>
                  </a:lnTo>
                  <a:lnTo>
                    <a:pt x="1584" y="3142"/>
                  </a:lnTo>
                  <a:lnTo>
                    <a:pt x="1584" y="3142"/>
                  </a:lnTo>
                  <a:lnTo>
                    <a:pt x="1580" y="3140"/>
                  </a:lnTo>
                  <a:lnTo>
                    <a:pt x="1580" y="3140"/>
                  </a:lnTo>
                  <a:lnTo>
                    <a:pt x="1578" y="3140"/>
                  </a:lnTo>
                  <a:lnTo>
                    <a:pt x="1578" y="3140"/>
                  </a:lnTo>
                  <a:lnTo>
                    <a:pt x="1576" y="3140"/>
                  </a:lnTo>
                  <a:lnTo>
                    <a:pt x="1576" y="3140"/>
                  </a:lnTo>
                  <a:lnTo>
                    <a:pt x="1572" y="3138"/>
                  </a:lnTo>
                  <a:lnTo>
                    <a:pt x="1568" y="3138"/>
                  </a:lnTo>
                  <a:lnTo>
                    <a:pt x="1568" y="3138"/>
                  </a:lnTo>
                  <a:lnTo>
                    <a:pt x="1564" y="3140"/>
                  </a:lnTo>
                  <a:lnTo>
                    <a:pt x="1564" y="3140"/>
                  </a:lnTo>
                  <a:lnTo>
                    <a:pt x="1562" y="3140"/>
                  </a:lnTo>
                  <a:lnTo>
                    <a:pt x="1562" y="3140"/>
                  </a:lnTo>
                  <a:lnTo>
                    <a:pt x="1560" y="3140"/>
                  </a:lnTo>
                  <a:lnTo>
                    <a:pt x="1560" y="3140"/>
                  </a:lnTo>
                  <a:lnTo>
                    <a:pt x="1556" y="3142"/>
                  </a:lnTo>
                  <a:lnTo>
                    <a:pt x="1556" y="3142"/>
                  </a:lnTo>
                  <a:lnTo>
                    <a:pt x="1554" y="3142"/>
                  </a:lnTo>
                  <a:lnTo>
                    <a:pt x="1554" y="3142"/>
                  </a:lnTo>
                  <a:lnTo>
                    <a:pt x="1550" y="3142"/>
                  </a:lnTo>
                  <a:lnTo>
                    <a:pt x="1550" y="3142"/>
                  </a:lnTo>
                  <a:lnTo>
                    <a:pt x="1546" y="3142"/>
                  </a:lnTo>
                  <a:lnTo>
                    <a:pt x="1540" y="3140"/>
                  </a:lnTo>
                  <a:lnTo>
                    <a:pt x="1540" y="3140"/>
                  </a:lnTo>
                  <a:lnTo>
                    <a:pt x="1538" y="3142"/>
                  </a:lnTo>
                  <a:lnTo>
                    <a:pt x="1538" y="3142"/>
                  </a:lnTo>
                  <a:lnTo>
                    <a:pt x="1536" y="3142"/>
                  </a:lnTo>
                  <a:lnTo>
                    <a:pt x="1530" y="3142"/>
                  </a:lnTo>
                  <a:lnTo>
                    <a:pt x="1530" y="3142"/>
                  </a:lnTo>
                  <a:lnTo>
                    <a:pt x="1528" y="3142"/>
                  </a:lnTo>
                  <a:lnTo>
                    <a:pt x="1528" y="3142"/>
                  </a:lnTo>
                  <a:lnTo>
                    <a:pt x="1524" y="3140"/>
                  </a:lnTo>
                  <a:lnTo>
                    <a:pt x="1524" y="3140"/>
                  </a:lnTo>
                  <a:lnTo>
                    <a:pt x="1524" y="3140"/>
                  </a:lnTo>
                  <a:lnTo>
                    <a:pt x="1518" y="3142"/>
                  </a:lnTo>
                  <a:lnTo>
                    <a:pt x="1518" y="3142"/>
                  </a:lnTo>
                  <a:lnTo>
                    <a:pt x="1514" y="3142"/>
                  </a:lnTo>
                  <a:lnTo>
                    <a:pt x="1514" y="3142"/>
                  </a:lnTo>
                  <a:lnTo>
                    <a:pt x="1512" y="3144"/>
                  </a:lnTo>
                  <a:lnTo>
                    <a:pt x="1512" y="3144"/>
                  </a:lnTo>
                  <a:lnTo>
                    <a:pt x="1510" y="3144"/>
                  </a:lnTo>
                  <a:lnTo>
                    <a:pt x="1510" y="3144"/>
                  </a:lnTo>
                  <a:lnTo>
                    <a:pt x="1504" y="3144"/>
                  </a:lnTo>
                  <a:lnTo>
                    <a:pt x="1504" y="3144"/>
                  </a:lnTo>
                  <a:lnTo>
                    <a:pt x="1500" y="3144"/>
                  </a:lnTo>
                  <a:lnTo>
                    <a:pt x="1500" y="3144"/>
                  </a:lnTo>
                  <a:lnTo>
                    <a:pt x="1498" y="3144"/>
                  </a:lnTo>
                  <a:lnTo>
                    <a:pt x="1498" y="3144"/>
                  </a:lnTo>
                  <a:lnTo>
                    <a:pt x="1494" y="3142"/>
                  </a:lnTo>
                  <a:lnTo>
                    <a:pt x="1494" y="3142"/>
                  </a:lnTo>
                  <a:lnTo>
                    <a:pt x="1494" y="3142"/>
                  </a:lnTo>
                  <a:lnTo>
                    <a:pt x="1490" y="3142"/>
                  </a:lnTo>
                  <a:lnTo>
                    <a:pt x="1490" y="3142"/>
                  </a:lnTo>
                  <a:lnTo>
                    <a:pt x="1488" y="3142"/>
                  </a:lnTo>
                  <a:lnTo>
                    <a:pt x="1488" y="3142"/>
                  </a:lnTo>
                  <a:lnTo>
                    <a:pt x="1486" y="3142"/>
                  </a:lnTo>
                  <a:lnTo>
                    <a:pt x="1486" y="3142"/>
                  </a:lnTo>
                  <a:lnTo>
                    <a:pt x="1482" y="3142"/>
                  </a:lnTo>
                  <a:lnTo>
                    <a:pt x="1482" y="3142"/>
                  </a:lnTo>
                  <a:lnTo>
                    <a:pt x="1480" y="3140"/>
                  </a:lnTo>
                  <a:lnTo>
                    <a:pt x="1480" y="3140"/>
                  </a:lnTo>
                  <a:lnTo>
                    <a:pt x="1476" y="3140"/>
                  </a:lnTo>
                  <a:lnTo>
                    <a:pt x="1476" y="3140"/>
                  </a:lnTo>
                  <a:lnTo>
                    <a:pt x="1472" y="3142"/>
                  </a:lnTo>
                  <a:lnTo>
                    <a:pt x="1472" y="3142"/>
                  </a:lnTo>
                  <a:lnTo>
                    <a:pt x="1472" y="3142"/>
                  </a:lnTo>
                  <a:lnTo>
                    <a:pt x="1472" y="3142"/>
                  </a:lnTo>
                  <a:lnTo>
                    <a:pt x="1468" y="3142"/>
                  </a:lnTo>
                  <a:lnTo>
                    <a:pt x="1468" y="3142"/>
                  </a:lnTo>
                  <a:lnTo>
                    <a:pt x="1466" y="3142"/>
                  </a:lnTo>
                  <a:lnTo>
                    <a:pt x="1466" y="3142"/>
                  </a:lnTo>
                  <a:lnTo>
                    <a:pt x="1464" y="3142"/>
                  </a:lnTo>
                  <a:lnTo>
                    <a:pt x="1464" y="3142"/>
                  </a:lnTo>
                  <a:lnTo>
                    <a:pt x="1460" y="3142"/>
                  </a:lnTo>
                  <a:lnTo>
                    <a:pt x="1460" y="3142"/>
                  </a:lnTo>
                  <a:lnTo>
                    <a:pt x="1456" y="3144"/>
                  </a:lnTo>
                  <a:lnTo>
                    <a:pt x="1456" y="3144"/>
                  </a:lnTo>
                  <a:lnTo>
                    <a:pt x="1452" y="3144"/>
                  </a:lnTo>
                  <a:lnTo>
                    <a:pt x="1452" y="3144"/>
                  </a:lnTo>
                  <a:lnTo>
                    <a:pt x="1448" y="3144"/>
                  </a:lnTo>
                  <a:lnTo>
                    <a:pt x="1448" y="3144"/>
                  </a:lnTo>
                  <a:lnTo>
                    <a:pt x="1446" y="3144"/>
                  </a:lnTo>
                  <a:lnTo>
                    <a:pt x="1446" y="3144"/>
                  </a:lnTo>
                  <a:lnTo>
                    <a:pt x="1442" y="3142"/>
                  </a:lnTo>
                  <a:lnTo>
                    <a:pt x="1442" y="3142"/>
                  </a:lnTo>
                  <a:lnTo>
                    <a:pt x="1438" y="3142"/>
                  </a:lnTo>
                  <a:lnTo>
                    <a:pt x="1436" y="3142"/>
                  </a:lnTo>
                  <a:lnTo>
                    <a:pt x="1436" y="3142"/>
                  </a:lnTo>
                  <a:lnTo>
                    <a:pt x="1434" y="3140"/>
                  </a:lnTo>
                  <a:lnTo>
                    <a:pt x="1434" y="3140"/>
                  </a:lnTo>
                  <a:lnTo>
                    <a:pt x="1432" y="3140"/>
                  </a:lnTo>
                  <a:lnTo>
                    <a:pt x="1432" y="3140"/>
                  </a:lnTo>
                  <a:lnTo>
                    <a:pt x="1432" y="3138"/>
                  </a:lnTo>
                  <a:lnTo>
                    <a:pt x="1432" y="3138"/>
                  </a:lnTo>
                  <a:lnTo>
                    <a:pt x="1430" y="3136"/>
                  </a:lnTo>
                  <a:lnTo>
                    <a:pt x="1430" y="3136"/>
                  </a:lnTo>
                  <a:lnTo>
                    <a:pt x="1432" y="3134"/>
                  </a:lnTo>
                  <a:lnTo>
                    <a:pt x="1432" y="3134"/>
                  </a:lnTo>
                  <a:lnTo>
                    <a:pt x="1432" y="3130"/>
                  </a:lnTo>
                  <a:lnTo>
                    <a:pt x="1432" y="3130"/>
                  </a:lnTo>
                  <a:lnTo>
                    <a:pt x="1430" y="3126"/>
                  </a:lnTo>
                  <a:lnTo>
                    <a:pt x="1430" y="3126"/>
                  </a:lnTo>
                  <a:lnTo>
                    <a:pt x="1430" y="3126"/>
                  </a:lnTo>
                  <a:lnTo>
                    <a:pt x="1430" y="3126"/>
                  </a:lnTo>
                  <a:lnTo>
                    <a:pt x="1430" y="3124"/>
                  </a:lnTo>
                  <a:lnTo>
                    <a:pt x="1430" y="3124"/>
                  </a:lnTo>
                  <a:lnTo>
                    <a:pt x="1428" y="3120"/>
                  </a:lnTo>
                  <a:lnTo>
                    <a:pt x="1428" y="3120"/>
                  </a:lnTo>
                  <a:lnTo>
                    <a:pt x="1428" y="3114"/>
                  </a:lnTo>
                  <a:lnTo>
                    <a:pt x="1428" y="3114"/>
                  </a:lnTo>
                  <a:lnTo>
                    <a:pt x="1428" y="3112"/>
                  </a:lnTo>
                  <a:lnTo>
                    <a:pt x="1428" y="3112"/>
                  </a:lnTo>
                  <a:lnTo>
                    <a:pt x="1428" y="3110"/>
                  </a:lnTo>
                  <a:lnTo>
                    <a:pt x="1428" y="3110"/>
                  </a:lnTo>
                  <a:lnTo>
                    <a:pt x="1428" y="3106"/>
                  </a:lnTo>
                  <a:lnTo>
                    <a:pt x="1428" y="3106"/>
                  </a:lnTo>
                  <a:lnTo>
                    <a:pt x="1428" y="3104"/>
                  </a:lnTo>
                  <a:lnTo>
                    <a:pt x="1428" y="3104"/>
                  </a:lnTo>
                  <a:lnTo>
                    <a:pt x="1428" y="3100"/>
                  </a:lnTo>
                  <a:lnTo>
                    <a:pt x="1428" y="3100"/>
                  </a:lnTo>
                  <a:lnTo>
                    <a:pt x="1428" y="3098"/>
                  </a:lnTo>
                  <a:lnTo>
                    <a:pt x="1428" y="3098"/>
                  </a:lnTo>
                  <a:lnTo>
                    <a:pt x="1428" y="3094"/>
                  </a:lnTo>
                  <a:lnTo>
                    <a:pt x="1428" y="3094"/>
                  </a:lnTo>
                  <a:lnTo>
                    <a:pt x="1430" y="3092"/>
                  </a:lnTo>
                  <a:lnTo>
                    <a:pt x="1430" y="3092"/>
                  </a:lnTo>
                  <a:lnTo>
                    <a:pt x="1428" y="3088"/>
                  </a:lnTo>
                  <a:lnTo>
                    <a:pt x="1428" y="3088"/>
                  </a:lnTo>
                  <a:lnTo>
                    <a:pt x="1428" y="3086"/>
                  </a:lnTo>
                  <a:lnTo>
                    <a:pt x="1428" y="3086"/>
                  </a:lnTo>
                  <a:lnTo>
                    <a:pt x="1430" y="3084"/>
                  </a:lnTo>
                  <a:lnTo>
                    <a:pt x="1430" y="3084"/>
                  </a:lnTo>
                  <a:lnTo>
                    <a:pt x="1430" y="3080"/>
                  </a:lnTo>
                  <a:lnTo>
                    <a:pt x="1430" y="3080"/>
                  </a:lnTo>
                  <a:lnTo>
                    <a:pt x="1428" y="3076"/>
                  </a:lnTo>
                  <a:lnTo>
                    <a:pt x="1428" y="3076"/>
                  </a:lnTo>
                  <a:lnTo>
                    <a:pt x="1428" y="3076"/>
                  </a:lnTo>
                  <a:lnTo>
                    <a:pt x="1428" y="3076"/>
                  </a:lnTo>
                  <a:lnTo>
                    <a:pt x="1428" y="3072"/>
                  </a:lnTo>
                  <a:lnTo>
                    <a:pt x="1428" y="3072"/>
                  </a:lnTo>
                  <a:lnTo>
                    <a:pt x="1428" y="3070"/>
                  </a:lnTo>
                  <a:lnTo>
                    <a:pt x="1428" y="3070"/>
                  </a:lnTo>
                  <a:lnTo>
                    <a:pt x="1428" y="3066"/>
                  </a:lnTo>
                  <a:lnTo>
                    <a:pt x="1428" y="3066"/>
                  </a:lnTo>
                  <a:lnTo>
                    <a:pt x="1430" y="3064"/>
                  </a:lnTo>
                  <a:lnTo>
                    <a:pt x="1430" y="3064"/>
                  </a:lnTo>
                  <a:lnTo>
                    <a:pt x="1428" y="3060"/>
                  </a:lnTo>
                  <a:lnTo>
                    <a:pt x="1428" y="3060"/>
                  </a:lnTo>
                  <a:lnTo>
                    <a:pt x="1428" y="3058"/>
                  </a:lnTo>
                  <a:lnTo>
                    <a:pt x="1428" y="3056"/>
                  </a:lnTo>
                  <a:lnTo>
                    <a:pt x="1428" y="3056"/>
                  </a:lnTo>
                  <a:lnTo>
                    <a:pt x="1428" y="3052"/>
                  </a:lnTo>
                  <a:lnTo>
                    <a:pt x="1428" y="3052"/>
                  </a:lnTo>
                  <a:lnTo>
                    <a:pt x="1430" y="3046"/>
                  </a:lnTo>
                  <a:lnTo>
                    <a:pt x="1430" y="3046"/>
                  </a:lnTo>
                  <a:lnTo>
                    <a:pt x="1430" y="3044"/>
                  </a:lnTo>
                  <a:lnTo>
                    <a:pt x="1430" y="3044"/>
                  </a:lnTo>
                  <a:lnTo>
                    <a:pt x="1430" y="3040"/>
                  </a:lnTo>
                  <a:lnTo>
                    <a:pt x="1430" y="3040"/>
                  </a:lnTo>
                  <a:lnTo>
                    <a:pt x="1430" y="3036"/>
                  </a:lnTo>
                  <a:lnTo>
                    <a:pt x="1430" y="3036"/>
                  </a:lnTo>
                  <a:lnTo>
                    <a:pt x="1428" y="3034"/>
                  </a:lnTo>
                  <a:lnTo>
                    <a:pt x="1428" y="3034"/>
                  </a:lnTo>
                  <a:lnTo>
                    <a:pt x="1428" y="3032"/>
                  </a:lnTo>
                  <a:lnTo>
                    <a:pt x="1428" y="3032"/>
                  </a:lnTo>
                  <a:lnTo>
                    <a:pt x="1428" y="3028"/>
                  </a:lnTo>
                  <a:lnTo>
                    <a:pt x="1428" y="3028"/>
                  </a:lnTo>
                  <a:lnTo>
                    <a:pt x="1428" y="3026"/>
                  </a:lnTo>
                  <a:lnTo>
                    <a:pt x="1428" y="3026"/>
                  </a:lnTo>
                  <a:lnTo>
                    <a:pt x="1428" y="3024"/>
                  </a:lnTo>
                  <a:lnTo>
                    <a:pt x="1428" y="3024"/>
                  </a:lnTo>
                  <a:lnTo>
                    <a:pt x="1428" y="3020"/>
                  </a:lnTo>
                  <a:lnTo>
                    <a:pt x="1428" y="3020"/>
                  </a:lnTo>
                  <a:lnTo>
                    <a:pt x="1430" y="3018"/>
                  </a:lnTo>
                  <a:lnTo>
                    <a:pt x="1430" y="3018"/>
                  </a:lnTo>
                  <a:lnTo>
                    <a:pt x="1430" y="3016"/>
                  </a:lnTo>
                  <a:lnTo>
                    <a:pt x="1430" y="3016"/>
                  </a:lnTo>
                  <a:lnTo>
                    <a:pt x="1430" y="3012"/>
                  </a:lnTo>
                  <a:lnTo>
                    <a:pt x="1430" y="3012"/>
                  </a:lnTo>
                  <a:lnTo>
                    <a:pt x="1430" y="3010"/>
                  </a:lnTo>
                  <a:lnTo>
                    <a:pt x="1430" y="3010"/>
                  </a:lnTo>
                  <a:lnTo>
                    <a:pt x="1430" y="3008"/>
                  </a:lnTo>
                  <a:lnTo>
                    <a:pt x="1430" y="3008"/>
                  </a:lnTo>
                  <a:lnTo>
                    <a:pt x="1430" y="3004"/>
                  </a:lnTo>
                  <a:lnTo>
                    <a:pt x="1430" y="3004"/>
                  </a:lnTo>
                  <a:lnTo>
                    <a:pt x="1430" y="3002"/>
                  </a:lnTo>
                  <a:lnTo>
                    <a:pt x="1430" y="3002"/>
                  </a:lnTo>
                  <a:lnTo>
                    <a:pt x="1430" y="3000"/>
                  </a:lnTo>
                  <a:lnTo>
                    <a:pt x="1430" y="3000"/>
                  </a:lnTo>
                  <a:lnTo>
                    <a:pt x="1430" y="2996"/>
                  </a:lnTo>
                  <a:lnTo>
                    <a:pt x="1430" y="2996"/>
                  </a:lnTo>
                  <a:lnTo>
                    <a:pt x="1430" y="2992"/>
                  </a:lnTo>
                  <a:lnTo>
                    <a:pt x="1430" y="2988"/>
                  </a:lnTo>
                  <a:lnTo>
                    <a:pt x="1430" y="2988"/>
                  </a:lnTo>
                  <a:lnTo>
                    <a:pt x="1428" y="2984"/>
                  </a:lnTo>
                  <a:lnTo>
                    <a:pt x="1428" y="2984"/>
                  </a:lnTo>
                  <a:lnTo>
                    <a:pt x="1428" y="2982"/>
                  </a:lnTo>
                  <a:lnTo>
                    <a:pt x="1428" y="2982"/>
                  </a:lnTo>
                  <a:lnTo>
                    <a:pt x="1428" y="2978"/>
                  </a:lnTo>
                  <a:lnTo>
                    <a:pt x="1428" y="2978"/>
                  </a:lnTo>
                  <a:lnTo>
                    <a:pt x="1428" y="2976"/>
                  </a:lnTo>
                  <a:lnTo>
                    <a:pt x="1428" y="2976"/>
                  </a:lnTo>
                  <a:lnTo>
                    <a:pt x="1428" y="2972"/>
                  </a:lnTo>
                  <a:lnTo>
                    <a:pt x="1428" y="2972"/>
                  </a:lnTo>
                  <a:lnTo>
                    <a:pt x="1428" y="2970"/>
                  </a:lnTo>
                  <a:lnTo>
                    <a:pt x="1428" y="2970"/>
                  </a:lnTo>
                  <a:lnTo>
                    <a:pt x="1430" y="2966"/>
                  </a:lnTo>
                  <a:lnTo>
                    <a:pt x="1430" y="2966"/>
                  </a:lnTo>
                  <a:lnTo>
                    <a:pt x="1430" y="2964"/>
                  </a:lnTo>
                  <a:lnTo>
                    <a:pt x="1430" y="2964"/>
                  </a:lnTo>
                  <a:lnTo>
                    <a:pt x="1430" y="2960"/>
                  </a:lnTo>
                  <a:lnTo>
                    <a:pt x="1430" y="2958"/>
                  </a:lnTo>
                  <a:lnTo>
                    <a:pt x="1430" y="2958"/>
                  </a:lnTo>
                  <a:lnTo>
                    <a:pt x="1430" y="2956"/>
                  </a:lnTo>
                  <a:lnTo>
                    <a:pt x="1430" y="2956"/>
                  </a:lnTo>
                  <a:lnTo>
                    <a:pt x="1430" y="2952"/>
                  </a:lnTo>
                  <a:lnTo>
                    <a:pt x="1430" y="2952"/>
                  </a:lnTo>
                  <a:lnTo>
                    <a:pt x="1430" y="2950"/>
                  </a:lnTo>
                  <a:lnTo>
                    <a:pt x="1430" y="2950"/>
                  </a:lnTo>
                  <a:lnTo>
                    <a:pt x="1430" y="2946"/>
                  </a:lnTo>
                  <a:lnTo>
                    <a:pt x="1430" y="2946"/>
                  </a:lnTo>
                  <a:lnTo>
                    <a:pt x="1430" y="2944"/>
                  </a:lnTo>
                  <a:lnTo>
                    <a:pt x="1430" y="2944"/>
                  </a:lnTo>
                  <a:lnTo>
                    <a:pt x="1430" y="2940"/>
                  </a:lnTo>
                  <a:lnTo>
                    <a:pt x="1430" y="2940"/>
                  </a:lnTo>
                  <a:lnTo>
                    <a:pt x="1430" y="2938"/>
                  </a:lnTo>
                  <a:lnTo>
                    <a:pt x="1430" y="2938"/>
                  </a:lnTo>
                  <a:lnTo>
                    <a:pt x="1430" y="2934"/>
                  </a:lnTo>
                  <a:lnTo>
                    <a:pt x="1430" y="2934"/>
                  </a:lnTo>
                  <a:lnTo>
                    <a:pt x="1430" y="2932"/>
                  </a:lnTo>
                  <a:lnTo>
                    <a:pt x="1430" y="2932"/>
                  </a:lnTo>
                  <a:lnTo>
                    <a:pt x="1430" y="2930"/>
                  </a:lnTo>
                  <a:lnTo>
                    <a:pt x="1430" y="2930"/>
                  </a:lnTo>
                  <a:lnTo>
                    <a:pt x="1432" y="2926"/>
                  </a:lnTo>
                  <a:lnTo>
                    <a:pt x="1432" y="2926"/>
                  </a:lnTo>
                  <a:lnTo>
                    <a:pt x="1430" y="2924"/>
                  </a:lnTo>
                  <a:lnTo>
                    <a:pt x="1430" y="2924"/>
                  </a:lnTo>
                  <a:lnTo>
                    <a:pt x="1430" y="2922"/>
                  </a:lnTo>
                  <a:lnTo>
                    <a:pt x="1430" y="2922"/>
                  </a:lnTo>
                  <a:lnTo>
                    <a:pt x="1430" y="2918"/>
                  </a:lnTo>
                  <a:lnTo>
                    <a:pt x="1430" y="2918"/>
                  </a:lnTo>
                  <a:lnTo>
                    <a:pt x="1430" y="2916"/>
                  </a:lnTo>
                  <a:lnTo>
                    <a:pt x="1430" y="2916"/>
                  </a:lnTo>
                  <a:lnTo>
                    <a:pt x="1432" y="2914"/>
                  </a:lnTo>
                  <a:lnTo>
                    <a:pt x="1432" y="2914"/>
                  </a:lnTo>
                  <a:lnTo>
                    <a:pt x="1432" y="2910"/>
                  </a:lnTo>
                  <a:lnTo>
                    <a:pt x="1432" y="2910"/>
                  </a:lnTo>
                  <a:lnTo>
                    <a:pt x="1434" y="2908"/>
                  </a:lnTo>
                  <a:lnTo>
                    <a:pt x="1434" y="2908"/>
                  </a:lnTo>
                  <a:lnTo>
                    <a:pt x="1434" y="2906"/>
                  </a:lnTo>
                  <a:lnTo>
                    <a:pt x="1434" y="2906"/>
                  </a:lnTo>
                  <a:lnTo>
                    <a:pt x="1434" y="2904"/>
                  </a:lnTo>
                  <a:lnTo>
                    <a:pt x="1434" y="2904"/>
                  </a:lnTo>
                  <a:lnTo>
                    <a:pt x="1436" y="2900"/>
                  </a:lnTo>
                  <a:lnTo>
                    <a:pt x="1436" y="2900"/>
                  </a:lnTo>
                  <a:lnTo>
                    <a:pt x="1436" y="2898"/>
                  </a:lnTo>
                  <a:lnTo>
                    <a:pt x="1434" y="2896"/>
                  </a:lnTo>
                  <a:lnTo>
                    <a:pt x="1430" y="2894"/>
                  </a:lnTo>
                  <a:lnTo>
                    <a:pt x="1430" y="2894"/>
                  </a:lnTo>
                  <a:lnTo>
                    <a:pt x="1426" y="2892"/>
                  </a:lnTo>
                  <a:lnTo>
                    <a:pt x="1426" y="2892"/>
                  </a:lnTo>
                  <a:lnTo>
                    <a:pt x="1422" y="2890"/>
                  </a:lnTo>
                  <a:lnTo>
                    <a:pt x="1422" y="2890"/>
                  </a:lnTo>
                  <a:lnTo>
                    <a:pt x="1420" y="2890"/>
                  </a:lnTo>
                  <a:lnTo>
                    <a:pt x="1420" y="2890"/>
                  </a:lnTo>
                  <a:lnTo>
                    <a:pt x="1418" y="2890"/>
                  </a:lnTo>
                  <a:lnTo>
                    <a:pt x="1418" y="2890"/>
                  </a:lnTo>
                  <a:lnTo>
                    <a:pt x="1414" y="2888"/>
                  </a:lnTo>
                  <a:lnTo>
                    <a:pt x="1414" y="2888"/>
                  </a:lnTo>
                  <a:lnTo>
                    <a:pt x="1414" y="2888"/>
                  </a:lnTo>
                  <a:lnTo>
                    <a:pt x="1410" y="2888"/>
                  </a:lnTo>
                  <a:lnTo>
                    <a:pt x="1410" y="2888"/>
                  </a:lnTo>
                  <a:lnTo>
                    <a:pt x="1408" y="2888"/>
                  </a:lnTo>
                  <a:lnTo>
                    <a:pt x="1408" y="2888"/>
                  </a:lnTo>
                  <a:lnTo>
                    <a:pt x="1406" y="2888"/>
                  </a:lnTo>
                  <a:lnTo>
                    <a:pt x="1406" y="2888"/>
                  </a:lnTo>
                  <a:lnTo>
                    <a:pt x="1404" y="2888"/>
                  </a:lnTo>
                  <a:lnTo>
                    <a:pt x="1402" y="2888"/>
                  </a:lnTo>
                  <a:lnTo>
                    <a:pt x="1402" y="2888"/>
                  </a:lnTo>
                  <a:lnTo>
                    <a:pt x="1400" y="2888"/>
                  </a:lnTo>
                  <a:lnTo>
                    <a:pt x="1400" y="2888"/>
                  </a:lnTo>
                  <a:lnTo>
                    <a:pt x="1398" y="2888"/>
                  </a:lnTo>
                  <a:lnTo>
                    <a:pt x="1398" y="2888"/>
                  </a:lnTo>
                  <a:lnTo>
                    <a:pt x="1396" y="2888"/>
                  </a:lnTo>
                  <a:lnTo>
                    <a:pt x="1396" y="2888"/>
                  </a:lnTo>
                  <a:lnTo>
                    <a:pt x="1388" y="2886"/>
                  </a:lnTo>
                  <a:lnTo>
                    <a:pt x="1388" y="2886"/>
                  </a:lnTo>
                  <a:lnTo>
                    <a:pt x="1386" y="2886"/>
                  </a:lnTo>
                  <a:lnTo>
                    <a:pt x="1386" y="2886"/>
                  </a:lnTo>
                  <a:lnTo>
                    <a:pt x="1382" y="2886"/>
                  </a:lnTo>
                  <a:lnTo>
                    <a:pt x="1382" y="2886"/>
                  </a:lnTo>
                  <a:lnTo>
                    <a:pt x="1378" y="2886"/>
                  </a:lnTo>
                  <a:lnTo>
                    <a:pt x="1378" y="2886"/>
                  </a:lnTo>
                  <a:lnTo>
                    <a:pt x="1376" y="2886"/>
                  </a:lnTo>
                  <a:lnTo>
                    <a:pt x="1376" y="2886"/>
                  </a:lnTo>
                  <a:lnTo>
                    <a:pt x="1376" y="2886"/>
                  </a:lnTo>
                  <a:lnTo>
                    <a:pt x="1372" y="2886"/>
                  </a:lnTo>
                  <a:lnTo>
                    <a:pt x="1372" y="2886"/>
                  </a:lnTo>
                  <a:lnTo>
                    <a:pt x="1372" y="2886"/>
                  </a:lnTo>
                  <a:lnTo>
                    <a:pt x="1370" y="2886"/>
                  </a:lnTo>
                  <a:lnTo>
                    <a:pt x="1370" y="2886"/>
                  </a:lnTo>
                  <a:lnTo>
                    <a:pt x="1366" y="2888"/>
                  </a:lnTo>
                  <a:lnTo>
                    <a:pt x="1366" y="2888"/>
                  </a:lnTo>
                  <a:lnTo>
                    <a:pt x="1366" y="2886"/>
                  </a:lnTo>
                  <a:lnTo>
                    <a:pt x="1366" y="2886"/>
                  </a:lnTo>
                  <a:lnTo>
                    <a:pt x="1360" y="2886"/>
                  </a:lnTo>
                  <a:lnTo>
                    <a:pt x="1360" y="2886"/>
                  </a:lnTo>
                  <a:lnTo>
                    <a:pt x="1360" y="2886"/>
                  </a:lnTo>
                  <a:lnTo>
                    <a:pt x="1360" y="2886"/>
                  </a:lnTo>
                  <a:lnTo>
                    <a:pt x="1354" y="2884"/>
                  </a:lnTo>
                  <a:lnTo>
                    <a:pt x="1354" y="2884"/>
                  </a:lnTo>
                  <a:lnTo>
                    <a:pt x="1350" y="2886"/>
                  </a:lnTo>
                  <a:lnTo>
                    <a:pt x="1350" y="2886"/>
                  </a:lnTo>
                  <a:lnTo>
                    <a:pt x="1348" y="2886"/>
                  </a:lnTo>
                  <a:lnTo>
                    <a:pt x="1348" y="2886"/>
                  </a:lnTo>
                  <a:lnTo>
                    <a:pt x="1346" y="2886"/>
                  </a:lnTo>
                  <a:lnTo>
                    <a:pt x="1346" y="2886"/>
                  </a:lnTo>
                  <a:lnTo>
                    <a:pt x="1342" y="2886"/>
                  </a:lnTo>
                  <a:lnTo>
                    <a:pt x="1342" y="2886"/>
                  </a:lnTo>
                  <a:lnTo>
                    <a:pt x="1340" y="2886"/>
                  </a:lnTo>
                  <a:lnTo>
                    <a:pt x="1340" y="2886"/>
                  </a:lnTo>
                  <a:lnTo>
                    <a:pt x="1336" y="2884"/>
                  </a:lnTo>
                  <a:lnTo>
                    <a:pt x="1336" y="2884"/>
                  </a:lnTo>
                  <a:lnTo>
                    <a:pt x="1330" y="2886"/>
                  </a:lnTo>
                  <a:lnTo>
                    <a:pt x="1330" y="2886"/>
                  </a:lnTo>
                  <a:lnTo>
                    <a:pt x="1324" y="2886"/>
                  </a:lnTo>
                  <a:lnTo>
                    <a:pt x="1324" y="2886"/>
                  </a:lnTo>
                  <a:lnTo>
                    <a:pt x="1318" y="2884"/>
                  </a:lnTo>
                  <a:lnTo>
                    <a:pt x="1318" y="2884"/>
                  </a:lnTo>
                  <a:lnTo>
                    <a:pt x="1316" y="2886"/>
                  </a:lnTo>
                  <a:lnTo>
                    <a:pt x="1316" y="2886"/>
                  </a:lnTo>
                  <a:lnTo>
                    <a:pt x="1314" y="2886"/>
                  </a:lnTo>
                  <a:lnTo>
                    <a:pt x="1314" y="2886"/>
                  </a:lnTo>
                  <a:lnTo>
                    <a:pt x="1308" y="2888"/>
                  </a:lnTo>
                  <a:lnTo>
                    <a:pt x="1308" y="2888"/>
                  </a:lnTo>
                  <a:lnTo>
                    <a:pt x="1308" y="2888"/>
                  </a:lnTo>
                  <a:lnTo>
                    <a:pt x="1308" y="2888"/>
                  </a:lnTo>
                  <a:lnTo>
                    <a:pt x="1304" y="2886"/>
                  </a:lnTo>
                  <a:lnTo>
                    <a:pt x="1302" y="2888"/>
                  </a:lnTo>
                  <a:lnTo>
                    <a:pt x="1302" y="2888"/>
                  </a:lnTo>
                  <a:lnTo>
                    <a:pt x="1300" y="2888"/>
                  </a:lnTo>
                  <a:lnTo>
                    <a:pt x="1300" y="2888"/>
                  </a:lnTo>
                  <a:lnTo>
                    <a:pt x="1298" y="2888"/>
                  </a:lnTo>
                  <a:lnTo>
                    <a:pt x="1298" y="2888"/>
                  </a:lnTo>
                  <a:lnTo>
                    <a:pt x="1294" y="2886"/>
                  </a:lnTo>
                  <a:lnTo>
                    <a:pt x="1294" y="2886"/>
                  </a:lnTo>
                  <a:lnTo>
                    <a:pt x="1294" y="2886"/>
                  </a:lnTo>
                  <a:lnTo>
                    <a:pt x="1292" y="2886"/>
                  </a:lnTo>
                  <a:lnTo>
                    <a:pt x="1292" y="2886"/>
                  </a:lnTo>
                  <a:lnTo>
                    <a:pt x="1290" y="2886"/>
                  </a:lnTo>
                  <a:lnTo>
                    <a:pt x="1290" y="2886"/>
                  </a:lnTo>
                  <a:lnTo>
                    <a:pt x="1284" y="2888"/>
                  </a:lnTo>
                  <a:lnTo>
                    <a:pt x="1284" y="2888"/>
                  </a:lnTo>
                  <a:lnTo>
                    <a:pt x="1282" y="2888"/>
                  </a:lnTo>
                  <a:lnTo>
                    <a:pt x="1282" y="2888"/>
                  </a:lnTo>
                  <a:lnTo>
                    <a:pt x="1278" y="2886"/>
                  </a:lnTo>
                  <a:lnTo>
                    <a:pt x="1278" y="2886"/>
                  </a:lnTo>
                  <a:lnTo>
                    <a:pt x="1274" y="2886"/>
                  </a:lnTo>
                  <a:lnTo>
                    <a:pt x="1274" y="2886"/>
                  </a:lnTo>
                  <a:lnTo>
                    <a:pt x="1272" y="2886"/>
                  </a:lnTo>
                  <a:lnTo>
                    <a:pt x="1272" y="2886"/>
                  </a:lnTo>
                  <a:lnTo>
                    <a:pt x="1272" y="2886"/>
                  </a:lnTo>
                  <a:lnTo>
                    <a:pt x="1272" y="2886"/>
                  </a:lnTo>
                  <a:lnTo>
                    <a:pt x="1266" y="2886"/>
                  </a:lnTo>
                  <a:lnTo>
                    <a:pt x="1266" y="2886"/>
                  </a:lnTo>
                  <a:lnTo>
                    <a:pt x="1264" y="2886"/>
                  </a:lnTo>
                  <a:lnTo>
                    <a:pt x="1264" y="2886"/>
                  </a:lnTo>
                  <a:lnTo>
                    <a:pt x="1262" y="2886"/>
                  </a:lnTo>
                  <a:lnTo>
                    <a:pt x="1262" y="2886"/>
                  </a:lnTo>
                  <a:lnTo>
                    <a:pt x="1260" y="2886"/>
                  </a:lnTo>
                  <a:lnTo>
                    <a:pt x="1260" y="2886"/>
                  </a:lnTo>
                  <a:lnTo>
                    <a:pt x="1256" y="2886"/>
                  </a:lnTo>
                  <a:lnTo>
                    <a:pt x="1256" y="2886"/>
                  </a:lnTo>
                  <a:lnTo>
                    <a:pt x="1254" y="2884"/>
                  </a:lnTo>
                  <a:lnTo>
                    <a:pt x="1254" y="2884"/>
                  </a:lnTo>
                  <a:lnTo>
                    <a:pt x="1250" y="2884"/>
                  </a:lnTo>
                  <a:lnTo>
                    <a:pt x="1250" y="2884"/>
                  </a:lnTo>
                  <a:lnTo>
                    <a:pt x="1246" y="2884"/>
                  </a:lnTo>
                  <a:lnTo>
                    <a:pt x="1246" y="2884"/>
                  </a:lnTo>
                  <a:lnTo>
                    <a:pt x="1244" y="2884"/>
                  </a:lnTo>
                  <a:lnTo>
                    <a:pt x="1244" y="2884"/>
                  </a:lnTo>
                  <a:lnTo>
                    <a:pt x="1244" y="2884"/>
                  </a:lnTo>
                  <a:lnTo>
                    <a:pt x="1242" y="2884"/>
                  </a:lnTo>
                  <a:lnTo>
                    <a:pt x="1242" y="2884"/>
                  </a:lnTo>
                  <a:lnTo>
                    <a:pt x="1238" y="2884"/>
                  </a:lnTo>
                  <a:lnTo>
                    <a:pt x="1238" y="2884"/>
                  </a:lnTo>
                  <a:lnTo>
                    <a:pt x="1236" y="2884"/>
                  </a:lnTo>
                  <a:lnTo>
                    <a:pt x="1236" y="2884"/>
                  </a:lnTo>
                  <a:lnTo>
                    <a:pt x="1234" y="2884"/>
                  </a:lnTo>
                  <a:lnTo>
                    <a:pt x="1234" y="2884"/>
                  </a:lnTo>
                  <a:lnTo>
                    <a:pt x="1230" y="2884"/>
                  </a:lnTo>
                  <a:lnTo>
                    <a:pt x="1230" y="2884"/>
                  </a:lnTo>
                  <a:lnTo>
                    <a:pt x="1228" y="2884"/>
                  </a:lnTo>
                  <a:lnTo>
                    <a:pt x="1228" y="2884"/>
                  </a:lnTo>
                  <a:lnTo>
                    <a:pt x="1226" y="2882"/>
                  </a:lnTo>
                  <a:lnTo>
                    <a:pt x="1226" y="2882"/>
                  </a:lnTo>
                  <a:lnTo>
                    <a:pt x="1222" y="2882"/>
                  </a:lnTo>
                  <a:lnTo>
                    <a:pt x="1222" y="2882"/>
                  </a:lnTo>
                  <a:lnTo>
                    <a:pt x="1218" y="2882"/>
                  </a:lnTo>
                  <a:lnTo>
                    <a:pt x="1218" y="2882"/>
                  </a:lnTo>
                  <a:lnTo>
                    <a:pt x="1216" y="2882"/>
                  </a:lnTo>
                  <a:lnTo>
                    <a:pt x="1216" y="2882"/>
                  </a:lnTo>
                  <a:lnTo>
                    <a:pt x="1214" y="2882"/>
                  </a:lnTo>
                  <a:lnTo>
                    <a:pt x="1214" y="2882"/>
                  </a:lnTo>
                  <a:lnTo>
                    <a:pt x="1210" y="2882"/>
                  </a:lnTo>
                  <a:lnTo>
                    <a:pt x="1206" y="2882"/>
                  </a:lnTo>
                  <a:lnTo>
                    <a:pt x="1206" y="2882"/>
                  </a:lnTo>
                  <a:lnTo>
                    <a:pt x="1202" y="2882"/>
                  </a:lnTo>
                  <a:lnTo>
                    <a:pt x="1202" y="2882"/>
                  </a:lnTo>
                  <a:lnTo>
                    <a:pt x="1200" y="2880"/>
                  </a:lnTo>
                  <a:lnTo>
                    <a:pt x="1200" y="2880"/>
                  </a:lnTo>
                  <a:lnTo>
                    <a:pt x="1196" y="2880"/>
                  </a:lnTo>
                  <a:lnTo>
                    <a:pt x="1196" y="2880"/>
                  </a:lnTo>
                  <a:lnTo>
                    <a:pt x="1190" y="2880"/>
                  </a:lnTo>
                  <a:lnTo>
                    <a:pt x="1190" y="2880"/>
                  </a:lnTo>
                  <a:lnTo>
                    <a:pt x="1184" y="2882"/>
                  </a:lnTo>
                  <a:lnTo>
                    <a:pt x="1184" y="2882"/>
                  </a:lnTo>
                  <a:lnTo>
                    <a:pt x="1182" y="2882"/>
                  </a:lnTo>
                  <a:lnTo>
                    <a:pt x="1182" y="2882"/>
                  </a:lnTo>
                  <a:lnTo>
                    <a:pt x="1178" y="2882"/>
                  </a:lnTo>
                  <a:lnTo>
                    <a:pt x="1178" y="2882"/>
                  </a:lnTo>
                  <a:lnTo>
                    <a:pt x="1176" y="2882"/>
                  </a:lnTo>
                  <a:lnTo>
                    <a:pt x="1176" y="2882"/>
                  </a:lnTo>
                  <a:lnTo>
                    <a:pt x="1174" y="2882"/>
                  </a:lnTo>
                  <a:lnTo>
                    <a:pt x="1174" y="2882"/>
                  </a:lnTo>
                  <a:lnTo>
                    <a:pt x="1172" y="2882"/>
                  </a:lnTo>
                  <a:lnTo>
                    <a:pt x="1172" y="2882"/>
                  </a:lnTo>
                  <a:lnTo>
                    <a:pt x="1172" y="2882"/>
                  </a:lnTo>
                  <a:lnTo>
                    <a:pt x="1166" y="2882"/>
                  </a:lnTo>
                  <a:lnTo>
                    <a:pt x="1166" y="2882"/>
                  </a:lnTo>
                  <a:lnTo>
                    <a:pt x="1162" y="2882"/>
                  </a:lnTo>
                  <a:lnTo>
                    <a:pt x="1162" y="2882"/>
                  </a:lnTo>
                  <a:lnTo>
                    <a:pt x="1160" y="2882"/>
                  </a:lnTo>
                  <a:lnTo>
                    <a:pt x="1160" y="2882"/>
                  </a:lnTo>
                  <a:lnTo>
                    <a:pt x="1158" y="2882"/>
                  </a:lnTo>
                  <a:lnTo>
                    <a:pt x="1158" y="2882"/>
                  </a:lnTo>
                  <a:lnTo>
                    <a:pt x="1154" y="2880"/>
                  </a:lnTo>
                  <a:lnTo>
                    <a:pt x="1154" y="2880"/>
                  </a:lnTo>
                  <a:lnTo>
                    <a:pt x="1150" y="2878"/>
                  </a:lnTo>
                  <a:lnTo>
                    <a:pt x="1146" y="2878"/>
                  </a:lnTo>
                  <a:lnTo>
                    <a:pt x="1146" y="2878"/>
                  </a:lnTo>
                  <a:lnTo>
                    <a:pt x="1144" y="2878"/>
                  </a:lnTo>
                  <a:lnTo>
                    <a:pt x="1144" y="2878"/>
                  </a:lnTo>
                  <a:lnTo>
                    <a:pt x="1140" y="2878"/>
                  </a:lnTo>
                  <a:lnTo>
                    <a:pt x="1140" y="2878"/>
                  </a:lnTo>
                  <a:lnTo>
                    <a:pt x="1138" y="2878"/>
                  </a:lnTo>
                  <a:lnTo>
                    <a:pt x="1138" y="2878"/>
                  </a:lnTo>
                  <a:lnTo>
                    <a:pt x="1134" y="2880"/>
                  </a:lnTo>
                  <a:lnTo>
                    <a:pt x="1134" y="2880"/>
                  </a:lnTo>
                  <a:lnTo>
                    <a:pt x="1132" y="2878"/>
                  </a:lnTo>
                  <a:lnTo>
                    <a:pt x="1132" y="2878"/>
                  </a:lnTo>
                  <a:lnTo>
                    <a:pt x="1128" y="2878"/>
                  </a:lnTo>
                  <a:lnTo>
                    <a:pt x="1128" y="2878"/>
                  </a:lnTo>
                  <a:lnTo>
                    <a:pt x="1124" y="2882"/>
                  </a:lnTo>
                  <a:lnTo>
                    <a:pt x="1124" y="2882"/>
                  </a:lnTo>
                  <a:lnTo>
                    <a:pt x="1122" y="2882"/>
                  </a:lnTo>
                  <a:lnTo>
                    <a:pt x="1118" y="2882"/>
                  </a:lnTo>
                  <a:lnTo>
                    <a:pt x="1118" y="2882"/>
                  </a:lnTo>
                  <a:lnTo>
                    <a:pt x="1118" y="2882"/>
                  </a:lnTo>
                  <a:lnTo>
                    <a:pt x="1118" y="2882"/>
                  </a:lnTo>
                  <a:lnTo>
                    <a:pt x="1114" y="2882"/>
                  </a:lnTo>
                  <a:lnTo>
                    <a:pt x="1114" y="2882"/>
                  </a:lnTo>
                  <a:lnTo>
                    <a:pt x="1112" y="2882"/>
                  </a:lnTo>
                  <a:lnTo>
                    <a:pt x="1112" y="2882"/>
                  </a:lnTo>
                  <a:lnTo>
                    <a:pt x="1108" y="2882"/>
                  </a:lnTo>
                  <a:lnTo>
                    <a:pt x="1108" y="2882"/>
                  </a:lnTo>
                  <a:lnTo>
                    <a:pt x="1106" y="2882"/>
                  </a:lnTo>
                  <a:lnTo>
                    <a:pt x="1106" y="2882"/>
                  </a:lnTo>
                  <a:lnTo>
                    <a:pt x="1106" y="2882"/>
                  </a:lnTo>
                  <a:lnTo>
                    <a:pt x="1104" y="2882"/>
                  </a:lnTo>
                  <a:lnTo>
                    <a:pt x="1104" y="2882"/>
                  </a:lnTo>
                  <a:lnTo>
                    <a:pt x="1100" y="2882"/>
                  </a:lnTo>
                  <a:lnTo>
                    <a:pt x="1100" y="2882"/>
                  </a:lnTo>
                  <a:lnTo>
                    <a:pt x="1096" y="2882"/>
                  </a:lnTo>
                  <a:lnTo>
                    <a:pt x="1096" y="2882"/>
                  </a:lnTo>
                  <a:lnTo>
                    <a:pt x="1094" y="2882"/>
                  </a:lnTo>
                  <a:lnTo>
                    <a:pt x="1094" y="2882"/>
                  </a:lnTo>
                  <a:lnTo>
                    <a:pt x="1092" y="2882"/>
                  </a:lnTo>
                  <a:lnTo>
                    <a:pt x="1092" y="2882"/>
                  </a:lnTo>
                  <a:lnTo>
                    <a:pt x="1088" y="2880"/>
                  </a:lnTo>
                  <a:lnTo>
                    <a:pt x="1088" y="2880"/>
                  </a:lnTo>
                  <a:lnTo>
                    <a:pt x="1086" y="2880"/>
                  </a:lnTo>
                  <a:lnTo>
                    <a:pt x="1086" y="2880"/>
                  </a:lnTo>
                  <a:lnTo>
                    <a:pt x="1082" y="2880"/>
                  </a:lnTo>
                  <a:lnTo>
                    <a:pt x="1082" y="2880"/>
                  </a:lnTo>
                  <a:lnTo>
                    <a:pt x="1078" y="2880"/>
                  </a:lnTo>
                  <a:lnTo>
                    <a:pt x="1078" y="2880"/>
                  </a:lnTo>
                  <a:lnTo>
                    <a:pt x="1076" y="2880"/>
                  </a:lnTo>
                  <a:lnTo>
                    <a:pt x="1076" y="2880"/>
                  </a:lnTo>
                  <a:lnTo>
                    <a:pt x="1076" y="2880"/>
                  </a:lnTo>
                  <a:lnTo>
                    <a:pt x="1074" y="2880"/>
                  </a:lnTo>
                  <a:lnTo>
                    <a:pt x="1074" y="2880"/>
                  </a:lnTo>
                  <a:lnTo>
                    <a:pt x="1068" y="2880"/>
                  </a:lnTo>
                  <a:lnTo>
                    <a:pt x="1068" y="2880"/>
                  </a:lnTo>
                  <a:lnTo>
                    <a:pt x="1064" y="2880"/>
                  </a:lnTo>
                  <a:lnTo>
                    <a:pt x="1064" y="2880"/>
                  </a:lnTo>
                  <a:lnTo>
                    <a:pt x="1060" y="2880"/>
                  </a:lnTo>
                  <a:lnTo>
                    <a:pt x="1060" y="2880"/>
                  </a:lnTo>
                  <a:lnTo>
                    <a:pt x="1058" y="2882"/>
                  </a:lnTo>
                  <a:lnTo>
                    <a:pt x="1058" y="2882"/>
                  </a:lnTo>
                  <a:lnTo>
                    <a:pt x="1056" y="2880"/>
                  </a:lnTo>
                  <a:lnTo>
                    <a:pt x="1056" y="2880"/>
                  </a:lnTo>
                  <a:lnTo>
                    <a:pt x="1052" y="2880"/>
                  </a:lnTo>
                  <a:lnTo>
                    <a:pt x="1052" y="2880"/>
                  </a:lnTo>
                  <a:lnTo>
                    <a:pt x="1046" y="2880"/>
                  </a:lnTo>
                  <a:lnTo>
                    <a:pt x="1046" y="2880"/>
                  </a:lnTo>
                  <a:lnTo>
                    <a:pt x="1044" y="2880"/>
                  </a:lnTo>
                  <a:lnTo>
                    <a:pt x="1044" y="2880"/>
                  </a:lnTo>
                  <a:lnTo>
                    <a:pt x="1040" y="2880"/>
                  </a:lnTo>
                  <a:lnTo>
                    <a:pt x="1038" y="2882"/>
                  </a:lnTo>
                  <a:lnTo>
                    <a:pt x="1038" y="2882"/>
                  </a:lnTo>
                  <a:lnTo>
                    <a:pt x="1034" y="2882"/>
                  </a:lnTo>
                  <a:lnTo>
                    <a:pt x="1034" y="2882"/>
                  </a:lnTo>
                  <a:lnTo>
                    <a:pt x="1030" y="2884"/>
                  </a:lnTo>
                  <a:lnTo>
                    <a:pt x="1030" y="2884"/>
                  </a:lnTo>
                  <a:lnTo>
                    <a:pt x="1030" y="2884"/>
                  </a:lnTo>
                  <a:lnTo>
                    <a:pt x="1030" y="2884"/>
                  </a:lnTo>
                  <a:lnTo>
                    <a:pt x="1024" y="2888"/>
                  </a:lnTo>
                  <a:lnTo>
                    <a:pt x="1024" y="2888"/>
                  </a:lnTo>
                  <a:lnTo>
                    <a:pt x="1022" y="2890"/>
                  </a:lnTo>
                  <a:lnTo>
                    <a:pt x="1022" y="2890"/>
                  </a:lnTo>
                  <a:lnTo>
                    <a:pt x="1020" y="2894"/>
                  </a:lnTo>
                  <a:lnTo>
                    <a:pt x="1020" y="2894"/>
                  </a:lnTo>
                  <a:lnTo>
                    <a:pt x="1018" y="2894"/>
                  </a:lnTo>
                  <a:lnTo>
                    <a:pt x="1018" y="2894"/>
                  </a:lnTo>
                  <a:lnTo>
                    <a:pt x="1016" y="2898"/>
                  </a:lnTo>
                  <a:lnTo>
                    <a:pt x="1016" y="2898"/>
                  </a:lnTo>
                  <a:lnTo>
                    <a:pt x="1016" y="2904"/>
                  </a:lnTo>
                  <a:lnTo>
                    <a:pt x="1016" y="2904"/>
                  </a:lnTo>
                  <a:lnTo>
                    <a:pt x="1016" y="2906"/>
                  </a:lnTo>
                  <a:lnTo>
                    <a:pt x="1016" y="2906"/>
                  </a:lnTo>
                  <a:lnTo>
                    <a:pt x="1016" y="2906"/>
                  </a:lnTo>
                  <a:lnTo>
                    <a:pt x="1016" y="2906"/>
                  </a:lnTo>
                  <a:lnTo>
                    <a:pt x="1016" y="2912"/>
                  </a:lnTo>
                  <a:lnTo>
                    <a:pt x="1016" y="2912"/>
                  </a:lnTo>
                  <a:lnTo>
                    <a:pt x="1016" y="2914"/>
                  </a:lnTo>
                  <a:lnTo>
                    <a:pt x="1016" y="2914"/>
                  </a:lnTo>
                  <a:lnTo>
                    <a:pt x="1016" y="2918"/>
                  </a:lnTo>
                  <a:lnTo>
                    <a:pt x="1016" y="2918"/>
                  </a:lnTo>
                  <a:lnTo>
                    <a:pt x="1018" y="2922"/>
                  </a:lnTo>
                  <a:lnTo>
                    <a:pt x="1018" y="2922"/>
                  </a:lnTo>
                  <a:lnTo>
                    <a:pt x="1016" y="2928"/>
                  </a:lnTo>
                  <a:lnTo>
                    <a:pt x="1016" y="2928"/>
                  </a:lnTo>
                  <a:lnTo>
                    <a:pt x="1016" y="2932"/>
                  </a:lnTo>
                  <a:lnTo>
                    <a:pt x="1016" y="2932"/>
                  </a:lnTo>
                  <a:lnTo>
                    <a:pt x="1014" y="2934"/>
                  </a:lnTo>
                  <a:lnTo>
                    <a:pt x="1014" y="2934"/>
                  </a:lnTo>
                  <a:lnTo>
                    <a:pt x="1014" y="2934"/>
                  </a:lnTo>
                  <a:lnTo>
                    <a:pt x="1012" y="2940"/>
                  </a:lnTo>
                  <a:lnTo>
                    <a:pt x="1012" y="2940"/>
                  </a:lnTo>
                  <a:lnTo>
                    <a:pt x="1012" y="2944"/>
                  </a:lnTo>
                  <a:lnTo>
                    <a:pt x="1014" y="2948"/>
                  </a:lnTo>
                  <a:lnTo>
                    <a:pt x="1014" y="2948"/>
                  </a:lnTo>
                  <a:lnTo>
                    <a:pt x="1014" y="2952"/>
                  </a:lnTo>
                  <a:lnTo>
                    <a:pt x="1014" y="2952"/>
                  </a:lnTo>
                  <a:lnTo>
                    <a:pt x="1014" y="2952"/>
                  </a:lnTo>
                  <a:lnTo>
                    <a:pt x="1016" y="2956"/>
                  </a:lnTo>
                  <a:lnTo>
                    <a:pt x="1016" y="2956"/>
                  </a:lnTo>
                  <a:lnTo>
                    <a:pt x="1016" y="2958"/>
                  </a:lnTo>
                  <a:lnTo>
                    <a:pt x="1016" y="2958"/>
                  </a:lnTo>
                  <a:lnTo>
                    <a:pt x="1016" y="2960"/>
                  </a:lnTo>
                  <a:lnTo>
                    <a:pt x="1016" y="2960"/>
                  </a:lnTo>
                  <a:lnTo>
                    <a:pt x="1014" y="2964"/>
                  </a:lnTo>
                  <a:lnTo>
                    <a:pt x="1014" y="2964"/>
                  </a:lnTo>
                  <a:lnTo>
                    <a:pt x="1014" y="2968"/>
                  </a:lnTo>
                  <a:lnTo>
                    <a:pt x="1014" y="2968"/>
                  </a:lnTo>
                  <a:lnTo>
                    <a:pt x="1014" y="2974"/>
                  </a:lnTo>
                  <a:lnTo>
                    <a:pt x="1014" y="2974"/>
                  </a:lnTo>
                  <a:lnTo>
                    <a:pt x="1014" y="2974"/>
                  </a:lnTo>
                  <a:lnTo>
                    <a:pt x="1014" y="2974"/>
                  </a:lnTo>
                  <a:lnTo>
                    <a:pt x="1012" y="2976"/>
                  </a:lnTo>
                  <a:lnTo>
                    <a:pt x="1012" y="2976"/>
                  </a:lnTo>
                  <a:lnTo>
                    <a:pt x="1010" y="2980"/>
                  </a:lnTo>
                  <a:lnTo>
                    <a:pt x="1010" y="2980"/>
                  </a:lnTo>
                  <a:lnTo>
                    <a:pt x="1012" y="2984"/>
                  </a:lnTo>
                  <a:lnTo>
                    <a:pt x="1012" y="2984"/>
                  </a:lnTo>
                  <a:lnTo>
                    <a:pt x="1012" y="2986"/>
                  </a:lnTo>
                  <a:lnTo>
                    <a:pt x="1012" y="2986"/>
                  </a:lnTo>
                  <a:lnTo>
                    <a:pt x="1012" y="2988"/>
                  </a:lnTo>
                  <a:lnTo>
                    <a:pt x="1012" y="2988"/>
                  </a:lnTo>
                  <a:lnTo>
                    <a:pt x="1010" y="2992"/>
                  </a:lnTo>
                  <a:lnTo>
                    <a:pt x="1010" y="2992"/>
                  </a:lnTo>
                  <a:lnTo>
                    <a:pt x="1012" y="2996"/>
                  </a:lnTo>
                  <a:lnTo>
                    <a:pt x="1012" y="2996"/>
                  </a:lnTo>
                  <a:lnTo>
                    <a:pt x="1012" y="2998"/>
                  </a:lnTo>
                  <a:lnTo>
                    <a:pt x="1012" y="2998"/>
                  </a:lnTo>
                  <a:lnTo>
                    <a:pt x="1012" y="3000"/>
                  </a:lnTo>
                  <a:lnTo>
                    <a:pt x="1012" y="3000"/>
                  </a:lnTo>
                  <a:lnTo>
                    <a:pt x="1012" y="3004"/>
                  </a:lnTo>
                  <a:lnTo>
                    <a:pt x="1012" y="3004"/>
                  </a:lnTo>
                  <a:lnTo>
                    <a:pt x="1014" y="3008"/>
                  </a:lnTo>
                  <a:lnTo>
                    <a:pt x="1014" y="3008"/>
                  </a:lnTo>
                  <a:lnTo>
                    <a:pt x="1014" y="3008"/>
                  </a:lnTo>
                  <a:lnTo>
                    <a:pt x="1014" y="3008"/>
                  </a:lnTo>
                  <a:lnTo>
                    <a:pt x="1014" y="3010"/>
                  </a:lnTo>
                  <a:lnTo>
                    <a:pt x="1014" y="3010"/>
                  </a:lnTo>
                  <a:lnTo>
                    <a:pt x="1014" y="3014"/>
                  </a:lnTo>
                  <a:lnTo>
                    <a:pt x="1014" y="3014"/>
                  </a:lnTo>
                  <a:lnTo>
                    <a:pt x="1014" y="3016"/>
                  </a:lnTo>
                  <a:lnTo>
                    <a:pt x="1014" y="3016"/>
                  </a:lnTo>
                  <a:lnTo>
                    <a:pt x="1012" y="3020"/>
                  </a:lnTo>
                  <a:lnTo>
                    <a:pt x="1012" y="3020"/>
                  </a:lnTo>
                  <a:lnTo>
                    <a:pt x="1014" y="3024"/>
                  </a:lnTo>
                  <a:lnTo>
                    <a:pt x="1014" y="3024"/>
                  </a:lnTo>
                  <a:lnTo>
                    <a:pt x="1014" y="3026"/>
                  </a:lnTo>
                  <a:lnTo>
                    <a:pt x="1014" y="3026"/>
                  </a:lnTo>
                  <a:lnTo>
                    <a:pt x="1014" y="3026"/>
                  </a:lnTo>
                  <a:lnTo>
                    <a:pt x="1014" y="3026"/>
                  </a:lnTo>
                  <a:lnTo>
                    <a:pt x="1014" y="3030"/>
                  </a:lnTo>
                  <a:lnTo>
                    <a:pt x="1014" y="3030"/>
                  </a:lnTo>
                  <a:lnTo>
                    <a:pt x="1012" y="3036"/>
                  </a:lnTo>
                  <a:lnTo>
                    <a:pt x="1012" y="3036"/>
                  </a:lnTo>
                  <a:lnTo>
                    <a:pt x="1012" y="3040"/>
                  </a:lnTo>
                  <a:lnTo>
                    <a:pt x="1012" y="3040"/>
                  </a:lnTo>
                  <a:lnTo>
                    <a:pt x="1012" y="3040"/>
                  </a:lnTo>
                  <a:lnTo>
                    <a:pt x="1012" y="3040"/>
                  </a:lnTo>
                  <a:lnTo>
                    <a:pt x="1010" y="3046"/>
                  </a:lnTo>
                  <a:lnTo>
                    <a:pt x="1010" y="3046"/>
                  </a:lnTo>
                  <a:lnTo>
                    <a:pt x="1010" y="3050"/>
                  </a:lnTo>
                  <a:lnTo>
                    <a:pt x="1010" y="3052"/>
                  </a:lnTo>
                  <a:lnTo>
                    <a:pt x="1010" y="3052"/>
                  </a:lnTo>
                  <a:lnTo>
                    <a:pt x="1008" y="3054"/>
                  </a:lnTo>
                  <a:lnTo>
                    <a:pt x="1008" y="3054"/>
                  </a:lnTo>
                  <a:lnTo>
                    <a:pt x="1008" y="3056"/>
                  </a:lnTo>
                  <a:lnTo>
                    <a:pt x="1008" y="3058"/>
                  </a:lnTo>
                  <a:lnTo>
                    <a:pt x="1008" y="3058"/>
                  </a:lnTo>
                  <a:lnTo>
                    <a:pt x="1010" y="3062"/>
                  </a:lnTo>
                  <a:lnTo>
                    <a:pt x="1010" y="3062"/>
                  </a:lnTo>
                  <a:lnTo>
                    <a:pt x="1012" y="3064"/>
                  </a:lnTo>
                  <a:lnTo>
                    <a:pt x="1012" y="3064"/>
                  </a:lnTo>
                  <a:lnTo>
                    <a:pt x="1014" y="3068"/>
                  </a:lnTo>
                  <a:lnTo>
                    <a:pt x="1014" y="3068"/>
                  </a:lnTo>
                  <a:lnTo>
                    <a:pt x="1014" y="3068"/>
                  </a:lnTo>
                  <a:lnTo>
                    <a:pt x="1014" y="3068"/>
                  </a:lnTo>
                  <a:lnTo>
                    <a:pt x="1014" y="3072"/>
                  </a:lnTo>
                  <a:lnTo>
                    <a:pt x="1014" y="3072"/>
                  </a:lnTo>
                  <a:lnTo>
                    <a:pt x="1014" y="3074"/>
                  </a:lnTo>
                  <a:lnTo>
                    <a:pt x="1014" y="3074"/>
                  </a:lnTo>
                  <a:lnTo>
                    <a:pt x="1014" y="3078"/>
                  </a:lnTo>
                  <a:lnTo>
                    <a:pt x="1014" y="3078"/>
                  </a:lnTo>
                  <a:lnTo>
                    <a:pt x="1012" y="3080"/>
                  </a:lnTo>
                  <a:lnTo>
                    <a:pt x="1012" y="3080"/>
                  </a:lnTo>
                  <a:lnTo>
                    <a:pt x="1012" y="3084"/>
                  </a:lnTo>
                  <a:lnTo>
                    <a:pt x="1012" y="3084"/>
                  </a:lnTo>
                  <a:lnTo>
                    <a:pt x="1012" y="3088"/>
                  </a:lnTo>
                  <a:lnTo>
                    <a:pt x="1012" y="3088"/>
                  </a:lnTo>
                  <a:lnTo>
                    <a:pt x="1012" y="3090"/>
                  </a:lnTo>
                  <a:lnTo>
                    <a:pt x="1012" y="3092"/>
                  </a:lnTo>
                  <a:lnTo>
                    <a:pt x="1012" y="3092"/>
                  </a:lnTo>
                  <a:lnTo>
                    <a:pt x="1014" y="3098"/>
                  </a:lnTo>
                  <a:lnTo>
                    <a:pt x="1014" y="3098"/>
                  </a:lnTo>
                  <a:lnTo>
                    <a:pt x="1014" y="3102"/>
                  </a:lnTo>
                  <a:lnTo>
                    <a:pt x="1014" y="3102"/>
                  </a:lnTo>
                  <a:lnTo>
                    <a:pt x="1012" y="3104"/>
                  </a:lnTo>
                  <a:lnTo>
                    <a:pt x="1012" y="3104"/>
                  </a:lnTo>
                  <a:lnTo>
                    <a:pt x="1012" y="3106"/>
                  </a:lnTo>
                  <a:lnTo>
                    <a:pt x="1012" y="3106"/>
                  </a:lnTo>
                  <a:lnTo>
                    <a:pt x="1012" y="3108"/>
                  </a:lnTo>
                  <a:lnTo>
                    <a:pt x="1012" y="3108"/>
                  </a:lnTo>
                  <a:lnTo>
                    <a:pt x="1010" y="3112"/>
                  </a:lnTo>
                  <a:lnTo>
                    <a:pt x="1010" y="3112"/>
                  </a:lnTo>
                  <a:lnTo>
                    <a:pt x="1008" y="3118"/>
                  </a:lnTo>
                  <a:lnTo>
                    <a:pt x="1008" y="3118"/>
                  </a:lnTo>
                  <a:lnTo>
                    <a:pt x="1008" y="3120"/>
                  </a:lnTo>
                  <a:lnTo>
                    <a:pt x="1008" y="3120"/>
                  </a:lnTo>
                  <a:lnTo>
                    <a:pt x="1006" y="3124"/>
                  </a:lnTo>
                  <a:lnTo>
                    <a:pt x="1006" y="3124"/>
                  </a:lnTo>
                  <a:lnTo>
                    <a:pt x="1006" y="3126"/>
                  </a:lnTo>
                  <a:lnTo>
                    <a:pt x="1008" y="3128"/>
                  </a:lnTo>
                  <a:lnTo>
                    <a:pt x="1008" y="3128"/>
                  </a:lnTo>
                  <a:lnTo>
                    <a:pt x="1008" y="3130"/>
                  </a:lnTo>
                  <a:lnTo>
                    <a:pt x="1008" y="3130"/>
                  </a:lnTo>
                  <a:lnTo>
                    <a:pt x="1010" y="3134"/>
                  </a:lnTo>
                  <a:lnTo>
                    <a:pt x="1010" y="3134"/>
                  </a:lnTo>
                  <a:lnTo>
                    <a:pt x="1010" y="3134"/>
                  </a:lnTo>
                  <a:lnTo>
                    <a:pt x="1010" y="3140"/>
                  </a:lnTo>
                  <a:lnTo>
                    <a:pt x="1010" y="3140"/>
                  </a:lnTo>
                  <a:lnTo>
                    <a:pt x="1010" y="3140"/>
                  </a:lnTo>
                  <a:lnTo>
                    <a:pt x="1010" y="3142"/>
                  </a:lnTo>
                  <a:lnTo>
                    <a:pt x="1010" y="3142"/>
                  </a:lnTo>
                  <a:lnTo>
                    <a:pt x="1006" y="3140"/>
                  </a:lnTo>
                  <a:lnTo>
                    <a:pt x="1006" y="3140"/>
                  </a:lnTo>
                  <a:lnTo>
                    <a:pt x="1006" y="3140"/>
                  </a:lnTo>
                  <a:lnTo>
                    <a:pt x="1006" y="3140"/>
                  </a:lnTo>
                  <a:lnTo>
                    <a:pt x="1002" y="3142"/>
                  </a:lnTo>
                  <a:lnTo>
                    <a:pt x="1002" y="3142"/>
                  </a:lnTo>
                  <a:lnTo>
                    <a:pt x="1000" y="3142"/>
                  </a:lnTo>
                  <a:lnTo>
                    <a:pt x="1000" y="3142"/>
                  </a:lnTo>
                  <a:lnTo>
                    <a:pt x="998" y="3142"/>
                  </a:lnTo>
                  <a:lnTo>
                    <a:pt x="998" y="3142"/>
                  </a:lnTo>
                  <a:lnTo>
                    <a:pt x="994" y="3140"/>
                  </a:lnTo>
                  <a:lnTo>
                    <a:pt x="994" y="3140"/>
                  </a:lnTo>
                  <a:lnTo>
                    <a:pt x="992" y="3142"/>
                  </a:lnTo>
                  <a:lnTo>
                    <a:pt x="992" y="3142"/>
                  </a:lnTo>
                  <a:lnTo>
                    <a:pt x="988" y="3142"/>
                  </a:lnTo>
                  <a:lnTo>
                    <a:pt x="986" y="3142"/>
                  </a:lnTo>
                  <a:lnTo>
                    <a:pt x="986" y="3142"/>
                  </a:lnTo>
                  <a:lnTo>
                    <a:pt x="982" y="3142"/>
                  </a:lnTo>
                  <a:lnTo>
                    <a:pt x="982" y="3142"/>
                  </a:lnTo>
                  <a:lnTo>
                    <a:pt x="980" y="3142"/>
                  </a:lnTo>
                  <a:lnTo>
                    <a:pt x="980" y="3142"/>
                  </a:lnTo>
                  <a:lnTo>
                    <a:pt x="972" y="3142"/>
                  </a:lnTo>
                  <a:lnTo>
                    <a:pt x="972" y="3142"/>
                  </a:lnTo>
                  <a:lnTo>
                    <a:pt x="968" y="3142"/>
                  </a:lnTo>
                  <a:lnTo>
                    <a:pt x="968" y="3142"/>
                  </a:lnTo>
                  <a:lnTo>
                    <a:pt x="966" y="3142"/>
                  </a:lnTo>
                  <a:lnTo>
                    <a:pt x="966" y="3142"/>
                  </a:lnTo>
                  <a:lnTo>
                    <a:pt x="964" y="3142"/>
                  </a:lnTo>
                  <a:lnTo>
                    <a:pt x="964" y="3142"/>
                  </a:lnTo>
                  <a:lnTo>
                    <a:pt x="962" y="3140"/>
                  </a:lnTo>
                  <a:lnTo>
                    <a:pt x="962" y="3140"/>
                  </a:lnTo>
                  <a:lnTo>
                    <a:pt x="956" y="3140"/>
                  </a:lnTo>
                  <a:lnTo>
                    <a:pt x="956" y="3140"/>
                  </a:lnTo>
                  <a:lnTo>
                    <a:pt x="954" y="3140"/>
                  </a:lnTo>
                  <a:lnTo>
                    <a:pt x="954" y="3140"/>
                  </a:lnTo>
                  <a:lnTo>
                    <a:pt x="946" y="3142"/>
                  </a:lnTo>
                  <a:lnTo>
                    <a:pt x="946" y="3142"/>
                  </a:lnTo>
                  <a:lnTo>
                    <a:pt x="946" y="3142"/>
                  </a:lnTo>
                  <a:lnTo>
                    <a:pt x="944" y="3142"/>
                  </a:lnTo>
                  <a:lnTo>
                    <a:pt x="944" y="3142"/>
                  </a:lnTo>
                  <a:lnTo>
                    <a:pt x="940" y="3142"/>
                  </a:lnTo>
                  <a:lnTo>
                    <a:pt x="940" y="3142"/>
                  </a:lnTo>
                  <a:lnTo>
                    <a:pt x="936" y="3142"/>
                  </a:lnTo>
                  <a:lnTo>
                    <a:pt x="936" y="3142"/>
                  </a:lnTo>
                  <a:lnTo>
                    <a:pt x="934" y="3140"/>
                  </a:lnTo>
                  <a:lnTo>
                    <a:pt x="934" y="3140"/>
                  </a:lnTo>
                  <a:lnTo>
                    <a:pt x="930" y="3140"/>
                  </a:lnTo>
                  <a:lnTo>
                    <a:pt x="930" y="3140"/>
                  </a:lnTo>
                  <a:lnTo>
                    <a:pt x="926" y="3140"/>
                  </a:lnTo>
                  <a:lnTo>
                    <a:pt x="926" y="3140"/>
                  </a:lnTo>
                  <a:lnTo>
                    <a:pt x="922" y="3140"/>
                  </a:lnTo>
                  <a:lnTo>
                    <a:pt x="922" y="3140"/>
                  </a:lnTo>
                  <a:lnTo>
                    <a:pt x="918" y="3140"/>
                  </a:lnTo>
                  <a:lnTo>
                    <a:pt x="918" y="3140"/>
                  </a:lnTo>
                  <a:lnTo>
                    <a:pt x="914" y="3142"/>
                  </a:lnTo>
                  <a:lnTo>
                    <a:pt x="914" y="3142"/>
                  </a:lnTo>
                  <a:lnTo>
                    <a:pt x="912" y="3142"/>
                  </a:lnTo>
                  <a:lnTo>
                    <a:pt x="912" y="3142"/>
                  </a:lnTo>
                  <a:lnTo>
                    <a:pt x="910" y="3142"/>
                  </a:lnTo>
                  <a:lnTo>
                    <a:pt x="910" y="3142"/>
                  </a:lnTo>
                  <a:lnTo>
                    <a:pt x="906" y="3142"/>
                  </a:lnTo>
                  <a:lnTo>
                    <a:pt x="904" y="3142"/>
                  </a:lnTo>
                  <a:lnTo>
                    <a:pt x="904" y="3142"/>
                  </a:lnTo>
                  <a:lnTo>
                    <a:pt x="902" y="3142"/>
                  </a:lnTo>
                  <a:lnTo>
                    <a:pt x="900" y="3142"/>
                  </a:lnTo>
                  <a:lnTo>
                    <a:pt x="900" y="3142"/>
                  </a:lnTo>
                  <a:lnTo>
                    <a:pt x="896" y="3142"/>
                  </a:lnTo>
                  <a:lnTo>
                    <a:pt x="894" y="3142"/>
                  </a:lnTo>
                  <a:lnTo>
                    <a:pt x="894" y="3142"/>
                  </a:lnTo>
                  <a:lnTo>
                    <a:pt x="890" y="3142"/>
                  </a:lnTo>
                  <a:lnTo>
                    <a:pt x="888" y="3142"/>
                  </a:lnTo>
                  <a:lnTo>
                    <a:pt x="888" y="3142"/>
                  </a:lnTo>
                  <a:lnTo>
                    <a:pt x="886" y="3142"/>
                  </a:lnTo>
                  <a:lnTo>
                    <a:pt x="886" y="3142"/>
                  </a:lnTo>
                  <a:lnTo>
                    <a:pt x="884" y="3142"/>
                  </a:lnTo>
                  <a:lnTo>
                    <a:pt x="884" y="3142"/>
                  </a:lnTo>
                  <a:lnTo>
                    <a:pt x="878" y="3142"/>
                  </a:lnTo>
                  <a:lnTo>
                    <a:pt x="878" y="3142"/>
                  </a:lnTo>
                  <a:lnTo>
                    <a:pt x="872" y="3142"/>
                  </a:lnTo>
                  <a:lnTo>
                    <a:pt x="872" y="3142"/>
                  </a:lnTo>
                  <a:lnTo>
                    <a:pt x="870" y="3142"/>
                  </a:lnTo>
                  <a:lnTo>
                    <a:pt x="870" y="3142"/>
                  </a:lnTo>
                  <a:lnTo>
                    <a:pt x="866" y="3140"/>
                  </a:lnTo>
                  <a:lnTo>
                    <a:pt x="866" y="3140"/>
                  </a:lnTo>
                  <a:lnTo>
                    <a:pt x="864" y="3140"/>
                  </a:lnTo>
                  <a:lnTo>
                    <a:pt x="864" y="3140"/>
                  </a:lnTo>
                  <a:lnTo>
                    <a:pt x="862" y="3142"/>
                  </a:lnTo>
                  <a:lnTo>
                    <a:pt x="862" y="3142"/>
                  </a:lnTo>
                  <a:lnTo>
                    <a:pt x="858" y="3140"/>
                  </a:lnTo>
                  <a:lnTo>
                    <a:pt x="858" y="3140"/>
                  </a:lnTo>
                  <a:lnTo>
                    <a:pt x="856" y="3140"/>
                  </a:lnTo>
                  <a:lnTo>
                    <a:pt x="856" y="3140"/>
                  </a:lnTo>
                  <a:lnTo>
                    <a:pt x="852" y="3142"/>
                  </a:lnTo>
                  <a:lnTo>
                    <a:pt x="852" y="3142"/>
                  </a:lnTo>
                  <a:lnTo>
                    <a:pt x="850" y="3142"/>
                  </a:lnTo>
                  <a:lnTo>
                    <a:pt x="850" y="3142"/>
                  </a:lnTo>
                  <a:lnTo>
                    <a:pt x="846" y="3142"/>
                  </a:lnTo>
                  <a:lnTo>
                    <a:pt x="846" y="3142"/>
                  </a:lnTo>
                  <a:lnTo>
                    <a:pt x="844" y="3142"/>
                  </a:lnTo>
                  <a:lnTo>
                    <a:pt x="844" y="3142"/>
                  </a:lnTo>
                  <a:lnTo>
                    <a:pt x="842" y="3140"/>
                  </a:lnTo>
                  <a:lnTo>
                    <a:pt x="842" y="3140"/>
                  </a:lnTo>
                  <a:lnTo>
                    <a:pt x="838" y="3140"/>
                  </a:lnTo>
                  <a:lnTo>
                    <a:pt x="838" y="3140"/>
                  </a:lnTo>
                  <a:lnTo>
                    <a:pt x="834" y="3140"/>
                  </a:lnTo>
                  <a:lnTo>
                    <a:pt x="834" y="3140"/>
                  </a:lnTo>
                  <a:lnTo>
                    <a:pt x="832" y="3142"/>
                  </a:lnTo>
                  <a:lnTo>
                    <a:pt x="832" y="3142"/>
                  </a:lnTo>
                  <a:lnTo>
                    <a:pt x="832" y="3142"/>
                  </a:lnTo>
                  <a:lnTo>
                    <a:pt x="830" y="3140"/>
                  </a:lnTo>
                  <a:lnTo>
                    <a:pt x="830" y="3140"/>
                  </a:lnTo>
                  <a:lnTo>
                    <a:pt x="828" y="3140"/>
                  </a:lnTo>
                  <a:lnTo>
                    <a:pt x="828" y="3140"/>
                  </a:lnTo>
                  <a:lnTo>
                    <a:pt x="822" y="3140"/>
                  </a:lnTo>
                  <a:lnTo>
                    <a:pt x="822" y="3140"/>
                  </a:lnTo>
                  <a:lnTo>
                    <a:pt x="822" y="3140"/>
                  </a:lnTo>
                  <a:lnTo>
                    <a:pt x="816" y="3138"/>
                  </a:lnTo>
                  <a:lnTo>
                    <a:pt x="816" y="3138"/>
                  </a:lnTo>
                  <a:lnTo>
                    <a:pt x="816" y="3138"/>
                  </a:lnTo>
                  <a:lnTo>
                    <a:pt x="816" y="3138"/>
                  </a:lnTo>
                  <a:lnTo>
                    <a:pt x="812" y="3140"/>
                  </a:lnTo>
                  <a:lnTo>
                    <a:pt x="812" y="3140"/>
                  </a:lnTo>
                  <a:lnTo>
                    <a:pt x="810" y="3140"/>
                  </a:lnTo>
                  <a:lnTo>
                    <a:pt x="810" y="3140"/>
                  </a:lnTo>
                  <a:lnTo>
                    <a:pt x="808" y="3140"/>
                  </a:lnTo>
                  <a:lnTo>
                    <a:pt x="808" y="3140"/>
                  </a:lnTo>
                  <a:lnTo>
                    <a:pt x="804" y="3140"/>
                  </a:lnTo>
                  <a:lnTo>
                    <a:pt x="804" y="3140"/>
                  </a:lnTo>
                  <a:lnTo>
                    <a:pt x="800" y="3140"/>
                  </a:lnTo>
                  <a:lnTo>
                    <a:pt x="800" y="3140"/>
                  </a:lnTo>
                  <a:lnTo>
                    <a:pt x="800" y="3140"/>
                  </a:lnTo>
                  <a:lnTo>
                    <a:pt x="800" y="3140"/>
                  </a:lnTo>
                  <a:lnTo>
                    <a:pt x="798" y="3140"/>
                  </a:lnTo>
                  <a:lnTo>
                    <a:pt x="798" y="3140"/>
                  </a:lnTo>
                  <a:lnTo>
                    <a:pt x="794" y="3140"/>
                  </a:lnTo>
                  <a:lnTo>
                    <a:pt x="794" y="3140"/>
                  </a:lnTo>
                  <a:lnTo>
                    <a:pt x="790" y="3140"/>
                  </a:lnTo>
                  <a:lnTo>
                    <a:pt x="790" y="3140"/>
                  </a:lnTo>
                  <a:lnTo>
                    <a:pt x="788" y="3142"/>
                  </a:lnTo>
                  <a:lnTo>
                    <a:pt x="788" y="3142"/>
                  </a:lnTo>
                  <a:lnTo>
                    <a:pt x="786" y="3140"/>
                  </a:lnTo>
                  <a:lnTo>
                    <a:pt x="786" y="3140"/>
                  </a:lnTo>
                  <a:lnTo>
                    <a:pt x="782" y="3140"/>
                  </a:lnTo>
                  <a:lnTo>
                    <a:pt x="782" y="3140"/>
                  </a:lnTo>
                  <a:lnTo>
                    <a:pt x="776" y="3142"/>
                  </a:lnTo>
                  <a:lnTo>
                    <a:pt x="776" y="3142"/>
                  </a:lnTo>
                  <a:lnTo>
                    <a:pt x="770" y="3142"/>
                  </a:lnTo>
                  <a:lnTo>
                    <a:pt x="770" y="3142"/>
                  </a:lnTo>
                  <a:lnTo>
                    <a:pt x="768" y="3142"/>
                  </a:lnTo>
                  <a:lnTo>
                    <a:pt x="768" y="3142"/>
                  </a:lnTo>
                  <a:lnTo>
                    <a:pt x="758" y="3142"/>
                  </a:lnTo>
                  <a:lnTo>
                    <a:pt x="758" y="3142"/>
                  </a:lnTo>
                  <a:lnTo>
                    <a:pt x="754" y="3142"/>
                  </a:lnTo>
                  <a:lnTo>
                    <a:pt x="754" y="3142"/>
                  </a:lnTo>
                  <a:lnTo>
                    <a:pt x="752" y="3142"/>
                  </a:lnTo>
                  <a:lnTo>
                    <a:pt x="752" y="3142"/>
                  </a:lnTo>
                  <a:lnTo>
                    <a:pt x="750" y="3142"/>
                  </a:lnTo>
                  <a:lnTo>
                    <a:pt x="748" y="3142"/>
                  </a:lnTo>
                  <a:lnTo>
                    <a:pt x="748" y="3142"/>
                  </a:lnTo>
                  <a:lnTo>
                    <a:pt x="746" y="3142"/>
                  </a:lnTo>
                  <a:lnTo>
                    <a:pt x="746" y="3142"/>
                  </a:lnTo>
                  <a:lnTo>
                    <a:pt x="744" y="3142"/>
                  </a:lnTo>
                  <a:lnTo>
                    <a:pt x="742" y="3142"/>
                  </a:lnTo>
                  <a:lnTo>
                    <a:pt x="742" y="3142"/>
                  </a:lnTo>
                  <a:lnTo>
                    <a:pt x="740" y="3142"/>
                  </a:lnTo>
                  <a:lnTo>
                    <a:pt x="740" y="3142"/>
                  </a:lnTo>
                  <a:lnTo>
                    <a:pt x="738" y="3144"/>
                  </a:lnTo>
                  <a:lnTo>
                    <a:pt x="738" y="3144"/>
                  </a:lnTo>
                  <a:lnTo>
                    <a:pt x="736" y="3144"/>
                  </a:lnTo>
                  <a:lnTo>
                    <a:pt x="736" y="3144"/>
                  </a:lnTo>
                  <a:lnTo>
                    <a:pt x="730" y="3146"/>
                  </a:lnTo>
                  <a:lnTo>
                    <a:pt x="730" y="3146"/>
                  </a:lnTo>
                  <a:lnTo>
                    <a:pt x="730" y="3146"/>
                  </a:lnTo>
                  <a:lnTo>
                    <a:pt x="730" y="3146"/>
                  </a:lnTo>
                  <a:lnTo>
                    <a:pt x="730" y="3146"/>
                  </a:lnTo>
                  <a:lnTo>
                    <a:pt x="724" y="3144"/>
                  </a:lnTo>
                  <a:lnTo>
                    <a:pt x="724" y="3144"/>
                  </a:lnTo>
                  <a:lnTo>
                    <a:pt x="722" y="3144"/>
                  </a:lnTo>
                  <a:lnTo>
                    <a:pt x="722" y="3144"/>
                  </a:lnTo>
                  <a:lnTo>
                    <a:pt x="718" y="3144"/>
                  </a:lnTo>
                  <a:lnTo>
                    <a:pt x="718" y="3144"/>
                  </a:lnTo>
                  <a:lnTo>
                    <a:pt x="716" y="3144"/>
                  </a:lnTo>
                  <a:lnTo>
                    <a:pt x="716" y="3144"/>
                  </a:lnTo>
                  <a:lnTo>
                    <a:pt x="712" y="3142"/>
                  </a:lnTo>
                  <a:lnTo>
                    <a:pt x="712" y="3142"/>
                  </a:lnTo>
                  <a:lnTo>
                    <a:pt x="710" y="3142"/>
                  </a:lnTo>
                  <a:lnTo>
                    <a:pt x="710" y="3142"/>
                  </a:lnTo>
                  <a:lnTo>
                    <a:pt x="706" y="3142"/>
                  </a:lnTo>
                  <a:lnTo>
                    <a:pt x="706" y="3142"/>
                  </a:lnTo>
                  <a:lnTo>
                    <a:pt x="704" y="3140"/>
                  </a:lnTo>
                  <a:lnTo>
                    <a:pt x="704" y="3140"/>
                  </a:lnTo>
                  <a:lnTo>
                    <a:pt x="700" y="3140"/>
                  </a:lnTo>
                  <a:lnTo>
                    <a:pt x="700" y="3140"/>
                  </a:lnTo>
                  <a:lnTo>
                    <a:pt x="696" y="3140"/>
                  </a:lnTo>
                  <a:lnTo>
                    <a:pt x="696" y="3140"/>
                  </a:lnTo>
                  <a:lnTo>
                    <a:pt x="694" y="3142"/>
                  </a:lnTo>
                  <a:lnTo>
                    <a:pt x="694" y="3142"/>
                  </a:lnTo>
                  <a:lnTo>
                    <a:pt x="694" y="3142"/>
                  </a:lnTo>
                  <a:lnTo>
                    <a:pt x="694" y="3142"/>
                  </a:lnTo>
                  <a:lnTo>
                    <a:pt x="692" y="3140"/>
                  </a:lnTo>
                  <a:lnTo>
                    <a:pt x="692" y="3140"/>
                  </a:lnTo>
                  <a:lnTo>
                    <a:pt x="688" y="3140"/>
                  </a:lnTo>
                  <a:lnTo>
                    <a:pt x="688" y="3140"/>
                  </a:lnTo>
                  <a:lnTo>
                    <a:pt x="686" y="3140"/>
                  </a:lnTo>
                  <a:lnTo>
                    <a:pt x="686" y="3140"/>
                  </a:lnTo>
                  <a:lnTo>
                    <a:pt x="682" y="3140"/>
                  </a:lnTo>
                  <a:lnTo>
                    <a:pt x="682" y="3140"/>
                  </a:lnTo>
                  <a:lnTo>
                    <a:pt x="680" y="3140"/>
                  </a:lnTo>
                  <a:lnTo>
                    <a:pt x="680" y="3140"/>
                  </a:lnTo>
                  <a:lnTo>
                    <a:pt x="676" y="3138"/>
                  </a:lnTo>
                  <a:lnTo>
                    <a:pt x="676" y="3138"/>
                  </a:lnTo>
                  <a:lnTo>
                    <a:pt x="672" y="3140"/>
                  </a:lnTo>
                  <a:lnTo>
                    <a:pt x="672" y="3140"/>
                  </a:lnTo>
                  <a:lnTo>
                    <a:pt x="670" y="3140"/>
                  </a:lnTo>
                  <a:lnTo>
                    <a:pt x="670" y="3140"/>
                  </a:lnTo>
                  <a:lnTo>
                    <a:pt x="668" y="3140"/>
                  </a:lnTo>
                  <a:lnTo>
                    <a:pt x="668" y="3140"/>
                  </a:lnTo>
                  <a:lnTo>
                    <a:pt x="664" y="3140"/>
                  </a:lnTo>
                  <a:lnTo>
                    <a:pt x="664" y="3140"/>
                  </a:lnTo>
                  <a:lnTo>
                    <a:pt x="664" y="3140"/>
                  </a:lnTo>
                  <a:lnTo>
                    <a:pt x="662" y="3140"/>
                  </a:lnTo>
                  <a:lnTo>
                    <a:pt x="662" y="3140"/>
                  </a:lnTo>
                  <a:lnTo>
                    <a:pt x="660" y="3140"/>
                  </a:lnTo>
                  <a:lnTo>
                    <a:pt x="660" y="3140"/>
                  </a:lnTo>
                  <a:lnTo>
                    <a:pt x="660" y="3140"/>
                  </a:lnTo>
                  <a:lnTo>
                    <a:pt x="654" y="3140"/>
                  </a:lnTo>
                  <a:lnTo>
                    <a:pt x="654" y="3142"/>
                  </a:lnTo>
                  <a:lnTo>
                    <a:pt x="654" y="3142"/>
                  </a:lnTo>
                  <a:lnTo>
                    <a:pt x="648" y="3140"/>
                  </a:lnTo>
                  <a:lnTo>
                    <a:pt x="646" y="3140"/>
                  </a:lnTo>
                  <a:lnTo>
                    <a:pt x="644" y="3140"/>
                  </a:lnTo>
                  <a:lnTo>
                    <a:pt x="644" y="3140"/>
                  </a:lnTo>
                  <a:lnTo>
                    <a:pt x="642" y="3140"/>
                  </a:lnTo>
                  <a:lnTo>
                    <a:pt x="642" y="3140"/>
                  </a:lnTo>
                  <a:lnTo>
                    <a:pt x="640" y="3142"/>
                  </a:lnTo>
                  <a:lnTo>
                    <a:pt x="638" y="3140"/>
                  </a:lnTo>
                  <a:lnTo>
                    <a:pt x="638" y="3140"/>
                  </a:lnTo>
                  <a:lnTo>
                    <a:pt x="636" y="3142"/>
                  </a:lnTo>
                  <a:lnTo>
                    <a:pt x="636" y="3142"/>
                  </a:lnTo>
                  <a:lnTo>
                    <a:pt x="630" y="3142"/>
                  </a:lnTo>
                  <a:lnTo>
                    <a:pt x="630" y="3142"/>
                  </a:lnTo>
                  <a:lnTo>
                    <a:pt x="630" y="3142"/>
                  </a:lnTo>
                  <a:lnTo>
                    <a:pt x="624" y="3140"/>
                  </a:lnTo>
                  <a:lnTo>
                    <a:pt x="624" y="3140"/>
                  </a:lnTo>
                  <a:lnTo>
                    <a:pt x="620" y="3140"/>
                  </a:lnTo>
                  <a:lnTo>
                    <a:pt x="618" y="3140"/>
                  </a:lnTo>
                  <a:lnTo>
                    <a:pt x="618" y="3140"/>
                  </a:lnTo>
                  <a:lnTo>
                    <a:pt x="614" y="3142"/>
                  </a:lnTo>
                  <a:lnTo>
                    <a:pt x="614" y="3142"/>
                  </a:lnTo>
                  <a:lnTo>
                    <a:pt x="610" y="3142"/>
                  </a:lnTo>
                  <a:lnTo>
                    <a:pt x="610" y="3142"/>
                  </a:lnTo>
                  <a:lnTo>
                    <a:pt x="608" y="3142"/>
                  </a:lnTo>
                  <a:lnTo>
                    <a:pt x="608" y="3142"/>
                  </a:lnTo>
                  <a:lnTo>
                    <a:pt x="604" y="3142"/>
                  </a:lnTo>
                  <a:lnTo>
                    <a:pt x="604" y="3142"/>
                  </a:lnTo>
                  <a:lnTo>
                    <a:pt x="600" y="3144"/>
                  </a:lnTo>
                  <a:lnTo>
                    <a:pt x="600" y="3144"/>
                  </a:lnTo>
                  <a:lnTo>
                    <a:pt x="598" y="3144"/>
                  </a:lnTo>
                  <a:lnTo>
                    <a:pt x="598" y="3144"/>
                  </a:lnTo>
                  <a:lnTo>
                    <a:pt x="592" y="3146"/>
                  </a:lnTo>
                  <a:lnTo>
                    <a:pt x="592" y="3146"/>
                  </a:lnTo>
                  <a:lnTo>
                    <a:pt x="590" y="3150"/>
                  </a:lnTo>
                  <a:lnTo>
                    <a:pt x="590" y="3156"/>
                  </a:lnTo>
                  <a:lnTo>
                    <a:pt x="590" y="3156"/>
                  </a:lnTo>
                  <a:lnTo>
                    <a:pt x="590" y="3158"/>
                  </a:lnTo>
                  <a:lnTo>
                    <a:pt x="590" y="3158"/>
                  </a:lnTo>
                  <a:lnTo>
                    <a:pt x="590" y="3160"/>
                  </a:lnTo>
                  <a:lnTo>
                    <a:pt x="590" y="3160"/>
                  </a:lnTo>
                  <a:lnTo>
                    <a:pt x="590" y="3164"/>
                  </a:lnTo>
                  <a:lnTo>
                    <a:pt x="590" y="3164"/>
                  </a:lnTo>
                  <a:lnTo>
                    <a:pt x="592" y="3166"/>
                  </a:lnTo>
                  <a:lnTo>
                    <a:pt x="592" y="3166"/>
                  </a:lnTo>
                  <a:lnTo>
                    <a:pt x="590" y="3168"/>
                  </a:lnTo>
                  <a:lnTo>
                    <a:pt x="590" y="3168"/>
                  </a:lnTo>
                  <a:lnTo>
                    <a:pt x="588" y="3170"/>
                  </a:lnTo>
                  <a:lnTo>
                    <a:pt x="588" y="3170"/>
                  </a:lnTo>
                  <a:lnTo>
                    <a:pt x="588" y="3176"/>
                  </a:lnTo>
                  <a:lnTo>
                    <a:pt x="588" y="3176"/>
                  </a:lnTo>
                  <a:lnTo>
                    <a:pt x="588" y="3178"/>
                  </a:lnTo>
                  <a:lnTo>
                    <a:pt x="588" y="3178"/>
                  </a:lnTo>
                  <a:lnTo>
                    <a:pt x="588" y="3180"/>
                  </a:lnTo>
                  <a:lnTo>
                    <a:pt x="588" y="3180"/>
                  </a:lnTo>
                  <a:lnTo>
                    <a:pt x="588" y="3184"/>
                  </a:lnTo>
                  <a:lnTo>
                    <a:pt x="588" y="3184"/>
                  </a:lnTo>
                  <a:lnTo>
                    <a:pt x="588" y="3186"/>
                  </a:lnTo>
                  <a:lnTo>
                    <a:pt x="588" y="3186"/>
                  </a:lnTo>
                  <a:lnTo>
                    <a:pt x="588" y="3190"/>
                  </a:lnTo>
                  <a:lnTo>
                    <a:pt x="588" y="3190"/>
                  </a:lnTo>
                  <a:lnTo>
                    <a:pt x="588" y="3194"/>
                  </a:lnTo>
                  <a:lnTo>
                    <a:pt x="588" y="3194"/>
                  </a:lnTo>
                  <a:lnTo>
                    <a:pt x="590" y="3196"/>
                  </a:lnTo>
                  <a:lnTo>
                    <a:pt x="590" y="3196"/>
                  </a:lnTo>
                  <a:lnTo>
                    <a:pt x="590" y="3198"/>
                  </a:lnTo>
                  <a:lnTo>
                    <a:pt x="590" y="3198"/>
                  </a:lnTo>
                  <a:lnTo>
                    <a:pt x="588" y="3202"/>
                  </a:lnTo>
                  <a:lnTo>
                    <a:pt x="588" y="3202"/>
                  </a:lnTo>
                  <a:lnTo>
                    <a:pt x="588" y="3204"/>
                  </a:lnTo>
                  <a:lnTo>
                    <a:pt x="588" y="3204"/>
                  </a:lnTo>
                  <a:lnTo>
                    <a:pt x="588" y="3206"/>
                  </a:lnTo>
                  <a:lnTo>
                    <a:pt x="588" y="3206"/>
                  </a:lnTo>
                  <a:lnTo>
                    <a:pt x="588" y="3212"/>
                  </a:lnTo>
                  <a:lnTo>
                    <a:pt x="588" y="3212"/>
                  </a:lnTo>
                  <a:lnTo>
                    <a:pt x="586" y="3216"/>
                  </a:lnTo>
                  <a:lnTo>
                    <a:pt x="586" y="3216"/>
                  </a:lnTo>
                  <a:lnTo>
                    <a:pt x="586" y="3218"/>
                  </a:lnTo>
                  <a:lnTo>
                    <a:pt x="586" y="3218"/>
                  </a:lnTo>
                  <a:lnTo>
                    <a:pt x="588" y="3224"/>
                  </a:lnTo>
                  <a:lnTo>
                    <a:pt x="588" y="3224"/>
                  </a:lnTo>
                  <a:lnTo>
                    <a:pt x="588" y="3228"/>
                  </a:lnTo>
                  <a:lnTo>
                    <a:pt x="588" y="3228"/>
                  </a:lnTo>
                  <a:lnTo>
                    <a:pt x="590" y="3230"/>
                  </a:lnTo>
                  <a:lnTo>
                    <a:pt x="590" y="3230"/>
                  </a:lnTo>
                  <a:lnTo>
                    <a:pt x="590" y="3232"/>
                  </a:lnTo>
                  <a:lnTo>
                    <a:pt x="590" y="3232"/>
                  </a:lnTo>
                  <a:lnTo>
                    <a:pt x="588" y="3236"/>
                  </a:lnTo>
                  <a:lnTo>
                    <a:pt x="588" y="3236"/>
                  </a:lnTo>
                  <a:lnTo>
                    <a:pt x="588" y="3240"/>
                  </a:lnTo>
                  <a:lnTo>
                    <a:pt x="588" y="3240"/>
                  </a:lnTo>
                  <a:lnTo>
                    <a:pt x="586" y="3246"/>
                  </a:lnTo>
                  <a:lnTo>
                    <a:pt x="586" y="3246"/>
                  </a:lnTo>
                  <a:lnTo>
                    <a:pt x="586" y="3248"/>
                  </a:lnTo>
                  <a:lnTo>
                    <a:pt x="586" y="3248"/>
                  </a:lnTo>
                  <a:lnTo>
                    <a:pt x="588" y="3252"/>
                  </a:lnTo>
                  <a:lnTo>
                    <a:pt x="588" y="3254"/>
                  </a:lnTo>
                  <a:lnTo>
                    <a:pt x="588" y="3254"/>
                  </a:lnTo>
                  <a:lnTo>
                    <a:pt x="588" y="3258"/>
                  </a:lnTo>
                  <a:lnTo>
                    <a:pt x="590" y="3264"/>
                  </a:lnTo>
                  <a:lnTo>
                    <a:pt x="590" y="3264"/>
                  </a:lnTo>
                  <a:lnTo>
                    <a:pt x="590" y="3266"/>
                  </a:lnTo>
                  <a:lnTo>
                    <a:pt x="590" y="3266"/>
                  </a:lnTo>
                  <a:lnTo>
                    <a:pt x="590" y="3270"/>
                  </a:lnTo>
                  <a:lnTo>
                    <a:pt x="590" y="3272"/>
                  </a:lnTo>
                  <a:lnTo>
                    <a:pt x="590" y="3272"/>
                  </a:lnTo>
                  <a:lnTo>
                    <a:pt x="590" y="3278"/>
                  </a:lnTo>
                  <a:lnTo>
                    <a:pt x="590" y="3278"/>
                  </a:lnTo>
                  <a:lnTo>
                    <a:pt x="590" y="3282"/>
                  </a:lnTo>
                  <a:lnTo>
                    <a:pt x="590" y="3282"/>
                  </a:lnTo>
                  <a:lnTo>
                    <a:pt x="590" y="3284"/>
                  </a:lnTo>
                  <a:lnTo>
                    <a:pt x="590" y="3284"/>
                  </a:lnTo>
                  <a:lnTo>
                    <a:pt x="590" y="3286"/>
                  </a:lnTo>
                  <a:lnTo>
                    <a:pt x="590" y="3286"/>
                  </a:lnTo>
                  <a:lnTo>
                    <a:pt x="588" y="3290"/>
                  </a:lnTo>
                  <a:lnTo>
                    <a:pt x="588" y="3290"/>
                  </a:lnTo>
                  <a:lnTo>
                    <a:pt x="588" y="3292"/>
                  </a:lnTo>
                  <a:lnTo>
                    <a:pt x="588" y="3292"/>
                  </a:lnTo>
                  <a:lnTo>
                    <a:pt x="588" y="3296"/>
                  </a:lnTo>
                  <a:lnTo>
                    <a:pt x="588" y="3296"/>
                  </a:lnTo>
                  <a:lnTo>
                    <a:pt x="588" y="3300"/>
                  </a:lnTo>
                  <a:lnTo>
                    <a:pt x="586" y="3302"/>
                  </a:lnTo>
                  <a:lnTo>
                    <a:pt x="586" y="3302"/>
                  </a:lnTo>
                  <a:lnTo>
                    <a:pt x="586" y="3304"/>
                  </a:lnTo>
                  <a:lnTo>
                    <a:pt x="586" y="3304"/>
                  </a:lnTo>
                  <a:lnTo>
                    <a:pt x="586" y="3308"/>
                  </a:lnTo>
                  <a:lnTo>
                    <a:pt x="586" y="3308"/>
                  </a:lnTo>
                  <a:lnTo>
                    <a:pt x="586" y="3312"/>
                  </a:lnTo>
                  <a:lnTo>
                    <a:pt x="586" y="3314"/>
                  </a:lnTo>
                  <a:lnTo>
                    <a:pt x="586" y="3314"/>
                  </a:lnTo>
                  <a:lnTo>
                    <a:pt x="586" y="3318"/>
                  </a:lnTo>
                  <a:lnTo>
                    <a:pt x="586" y="3318"/>
                  </a:lnTo>
                  <a:lnTo>
                    <a:pt x="586" y="3320"/>
                  </a:lnTo>
                  <a:lnTo>
                    <a:pt x="586" y="3320"/>
                  </a:lnTo>
                  <a:lnTo>
                    <a:pt x="586" y="3322"/>
                  </a:lnTo>
                  <a:lnTo>
                    <a:pt x="586" y="3322"/>
                  </a:lnTo>
                  <a:lnTo>
                    <a:pt x="584" y="3326"/>
                  </a:lnTo>
                  <a:lnTo>
                    <a:pt x="584" y="3326"/>
                  </a:lnTo>
                  <a:lnTo>
                    <a:pt x="586" y="3330"/>
                  </a:lnTo>
                  <a:lnTo>
                    <a:pt x="586" y="3330"/>
                  </a:lnTo>
                  <a:lnTo>
                    <a:pt x="586" y="3332"/>
                  </a:lnTo>
                  <a:lnTo>
                    <a:pt x="586" y="3332"/>
                  </a:lnTo>
                  <a:lnTo>
                    <a:pt x="586" y="3334"/>
                  </a:lnTo>
                  <a:lnTo>
                    <a:pt x="586" y="3334"/>
                  </a:lnTo>
                  <a:lnTo>
                    <a:pt x="586" y="3338"/>
                  </a:lnTo>
                  <a:lnTo>
                    <a:pt x="586" y="3338"/>
                  </a:lnTo>
                  <a:lnTo>
                    <a:pt x="586" y="3342"/>
                  </a:lnTo>
                  <a:lnTo>
                    <a:pt x="586" y="3342"/>
                  </a:lnTo>
                  <a:lnTo>
                    <a:pt x="588" y="3344"/>
                  </a:lnTo>
                  <a:lnTo>
                    <a:pt x="588" y="3344"/>
                  </a:lnTo>
                  <a:lnTo>
                    <a:pt x="588" y="3348"/>
                  </a:lnTo>
                  <a:lnTo>
                    <a:pt x="588" y="3348"/>
                  </a:lnTo>
                  <a:lnTo>
                    <a:pt x="588" y="3350"/>
                  </a:lnTo>
                  <a:lnTo>
                    <a:pt x="588" y="3350"/>
                  </a:lnTo>
                  <a:lnTo>
                    <a:pt x="588" y="3352"/>
                  </a:lnTo>
                  <a:lnTo>
                    <a:pt x="588" y="3352"/>
                  </a:lnTo>
                  <a:lnTo>
                    <a:pt x="590" y="3356"/>
                  </a:lnTo>
                  <a:lnTo>
                    <a:pt x="590" y="3356"/>
                  </a:lnTo>
                  <a:lnTo>
                    <a:pt x="590" y="3360"/>
                  </a:lnTo>
                  <a:lnTo>
                    <a:pt x="590" y="3362"/>
                  </a:lnTo>
                  <a:lnTo>
                    <a:pt x="590" y="3362"/>
                  </a:lnTo>
                  <a:lnTo>
                    <a:pt x="590" y="3366"/>
                  </a:lnTo>
                  <a:lnTo>
                    <a:pt x="590" y="3366"/>
                  </a:lnTo>
                  <a:lnTo>
                    <a:pt x="590" y="3372"/>
                  </a:lnTo>
                  <a:lnTo>
                    <a:pt x="590" y="3374"/>
                  </a:lnTo>
                  <a:lnTo>
                    <a:pt x="590" y="3374"/>
                  </a:lnTo>
                  <a:lnTo>
                    <a:pt x="588" y="3376"/>
                  </a:lnTo>
                  <a:lnTo>
                    <a:pt x="588" y="3376"/>
                  </a:lnTo>
                  <a:lnTo>
                    <a:pt x="588" y="3380"/>
                  </a:lnTo>
                  <a:lnTo>
                    <a:pt x="588" y="3380"/>
                  </a:lnTo>
                  <a:lnTo>
                    <a:pt x="588" y="3382"/>
                  </a:lnTo>
                  <a:lnTo>
                    <a:pt x="588" y="3382"/>
                  </a:lnTo>
                  <a:lnTo>
                    <a:pt x="588" y="3386"/>
                  </a:lnTo>
                  <a:lnTo>
                    <a:pt x="588" y="3386"/>
                  </a:lnTo>
                  <a:lnTo>
                    <a:pt x="588" y="3390"/>
                  </a:lnTo>
                  <a:lnTo>
                    <a:pt x="588" y="3390"/>
                  </a:lnTo>
                  <a:lnTo>
                    <a:pt x="590" y="3392"/>
                  </a:lnTo>
                  <a:lnTo>
                    <a:pt x="590" y="3392"/>
                  </a:lnTo>
                  <a:lnTo>
                    <a:pt x="590" y="3394"/>
                  </a:lnTo>
                  <a:lnTo>
                    <a:pt x="590" y="3394"/>
                  </a:lnTo>
                  <a:lnTo>
                    <a:pt x="590" y="3398"/>
                  </a:lnTo>
                  <a:lnTo>
                    <a:pt x="590" y="3398"/>
                  </a:lnTo>
                  <a:lnTo>
                    <a:pt x="590" y="3398"/>
                  </a:lnTo>
                  <a:lnTo>
                    <a:pt x="590" y="3398"/>
                  </a:lnTo>
                  <a:lnTo>
                    <a:pt x="590" y="3402"/>
                  </a:lnTo>
                  <a:lnTo>
                    <a:pt x="590" y="3402"/>
                  </a:lnTo>
                  <a:lnTo>
                    <a:pt x="590" y="3406"/>
                  </a:lnTo>
                  <a:lnTo>
                    <a:pt x="590" y="3406"/>
                  </a:lnTo>
                  <a:lnTo>
                    <a:pt x="590" y="3408"/>
                  </a:lnTo>
                  <a:lnTo>
                    <a:pt x="590" y="3408"/>
                  </a:lnTo>
                  <a:lnTo>
                    <a:pt x="590" y="3410"/>
                  </a:lnTo>
                  <a:lnTo>
                    <a:pt x="590" y="3410"/>
                  </a:lnTo>
                  <a:lnTo>
                    <a:pt x="588" y="3414"/>
                  </a:lnTo>
                  <a:lnTo>
                    <a:pt x="588" y="3414"/>
                  </a:lnTo>
                  <a:lnTo>
                    <a:pt x="588" y="3416"/>
                  </a:lnTo>
                  <a:lnTo>
                    <a:pt x="588" y="3416"/>
                  </a:lnTo>
                  <a:lnTo>
                    <a:pt x="588" y="3420"/>
                  </a:lnTo>
                  <a:lnTo>
                    <a:pt x="588" y="3420"/>
                  </a:lnTo>
                  <a:lnTo>
                    <a:pt x="588" y="3422"/>
                  </a:lnTo>
                  <a:lnTo>
                    <a:pt x="588" y="3422"/>
                  </a:lnTo>
                  <a:lnTo>
                    <a:pt x="590" y="3426"/>
                  </a:lnTo>
                  <a:lnTo>
                    <a:pt x="590" y="3426"/>
                  </a:lnTo>
                  <a:lnTo>
                    <a:pt x="588" y="3428"/>
                  </a:lnTo>
                  <a:lnTo>
                    <a:pt x="588" y="3428"/>
                  </a:lnTo>
                  <a:lnTo>
                    <a:pt x="588" y="3430"/>
                  </a:lnTo>
                  <a:lnTo>
                    <a:pt x="588" y="3430"/>
                  </a:lnTo>
                  <a:lnTo>
                    <a:pt x="588" y="3434"/>
                  </a:lnTo>
                  <a:lnTo>
                    <a:pt x="588" y="3434"/>
                  </a:lnTo>
                  <a:lnTo>
                    <a:pt x="588" y="3436"/>
                  </a:lnTo>
                  <a:lnTo>
                    <a:pt x="588" y="3436"/>
                  </a:lnTo>
                  <a:lnTo>
                    <a:pt x="588" y="3440"/>
                  </a:lnTo>
                  <a:lnTo>
                    <a:pt x="588" y="3440"/>
                  </a:lnTo>
                  <a:lnTo>
                    <a:pt x="588" y="3442"/>
                  </a:lnTo>
                  <a:lnTo>
                    <a:pt x="588" y="3442"/>
                  </a:lnTo>
                  <a:lnTo>
                    <a:pt x="588" y="3444"/>
                  </a:lnTo>
                  <a:lnTo>
                    <a:pt x="588" y="3444"/>
                  </a:lnTo>
                  <a:lnTo>
                    <a:pt x="588" y="3450"/>
                  </a:lnTo>
                  <a:lnTo>
                    <a:pt x="588" y="3450"/>
                  </a:lnTo>
                  <a:lnTo>
                    <a:pt x="590" y="3454"/>
                  </a:lnTo>
                  <a:lnTo>
                    <a:pt x="590" y="3454"/>
                  </a:lnTo>
                  <a:lnTo>
                    <a:pt x="590" y="3458"/>
                  </a:lnTo>
                  <a:lnTo>
                    <a:pt x="590" y="3458"/>
                  </a:lnTo>
                  <a:lnTo>
                    <a:pt x="590" y="3458"/>
                  </a:lnTo>
                  <a:lnTo>
                    <a:pt x="590" y="3458"/>
                  </a:lnTo>
                  <a:lnTo>
                    <a:pt x="588" y="3464"/>
                  </a:lnTo>
                  <a:lnTo>
                    <a:pt x="588" y="3464"/>
                  </a:lnTo>
                  <a:lnTo>
                    <a:pt x="588" y="3470"/>
                  </a:lnTo>
                  <a:lnTo>
                    <a:pt x="590" y="3470"/>
                  </a:lnTo>
                  <a:lnTo>
                    <a:pt x="590" y="3470"/>
                  </a:lnTo>
                  <a:lnTo>
                    <a:pt x="590" y="3474"/>
                  </a:lnTo>
                  <a:lnTo>
                    <a:pt x="590" y="3476"/>
                  </a:lnTo>
                  <a:lnTo>
                    <a:pt x="590" y="3476"/>
                  </a:lnTo>
                  <a:lnTo>
                    <a:pt x="590" y="3480"/>
                  </a:lnTo>
                  <a:lnTo>
                    <a:pt x="590" y="3480"/>
                  </a:lnTo>
                  <a:lnTo>
                    <a:pt x="590" y="3482"/>
                  </a:lnTo>
                  <a:lnTo>
                    <a:pt x="590" y="3482"/>
                  </a:lnTo>
                  <a:lnTo>
                    <a:pt x="588" y="3486"/>
                  </a:lnTo>
                  <a:lnTo>
                    <a:pt x="588" y="3486"/>
                  </a:lnTo>
                  <a:lnTo>
                    <a:pt x="588" y="3490"/>
                  </a:lnTo>
                  <a:lnTo>
                    <a:pt x="588" y="3492"/>
                  </a:lnTo>
                  <a:lnTo>
                    <a:pt x="588" y="3492"/>
                  </a:lnTo>
                  <a:lnTo>
                    <a:pt x="588" y="3496"/>
                  </a:lnTo>
                  <a:lnTo>
                    <a:pt x="588" y="3496"/>
                  </a:lnTo>
                  <a:lnTo>
                    <a:pt x="588" y="3498"/>
                  </a:lnTo>
                  <a:lnTo>
                    <a:pt x="588" y="3498"/>
                  </a:lnTo>
                  <a:lnTo>
                    <a:pt x="588" y="3500"/>
                  </a:lnTo>
                  <a:lnTo>
                    <a:pt x="588" y="3500"/>
                  </a:lnTo>
                  <a:lnTo>
                    <a:pt x="588" y="3502"/>
                  </a:lnTo>
                  <a:lnTo>
                    <a:pt x="588" y="3502"/>
                  </a:lnTo>
                  <a:lnTo>
                    <a:pt x="588" y="3508"/>
                  </a:lnTo>
                  <a:lnTo>
                    <a:pt x="588" y="3508"/>
                  </a:lnTo>
                  <a:lnTo>
                    <a:pt x="586" y="3510"/>
                  </a:lnTo>
                  <a:lnTo>
                    <a:pt x="586" y="3510"/>
                  </a:lnTo>
                  <a:lnTo>
                    <a:pt x="586" y="3514"/>
                  </a:lnTo>
                  <a:lnTo>
                    <a:pt x="586" y="3514"/>
                  </a:lnTo>
                  <a:lnTo>
                    <a:pt x="586" y="3518"/>
                  </a:lnTo>
                  <a:lnTo>
                    <a:pt x="586" y="3518"/>
                  </a:lnTo>
                  <a:lnTo>
                    <a:pt x="588" y="3520"/>
                  </a:lnTo>
                  <a:lnTo>
                    <a:pt x="588" y="3520"/>
                  </a:lnTo>
                  <a:lnTo>
                    <a:pt x="588" y="3522"/>
                  </a:lnTo>
                  <a:lnTo>
                    <a:pt x="588" y="3522"/>
                  </a:lnTo>
                  <a:lnTo>
                    <a:pt x="586" y="3526"/>
                  </a:lnTo>
                  <a:lnTo>
                    <a:pt x="586" y="3526"/>
                  </a:lnTo>
                  <a:lnTo>
                    <a:pt x="588" y="3530"/>
                  </a:lnTo>
                  <a:lnTo>
                    <a:pt x="590" y="3532"/>
                  </a:lnTo>
                  <a:lnTo>
                    <a:pt x="590" y="3532"/>
                  </a:lnTo>
                  <a:lnTo>
                    <a:pt x="592" y="3536"/>
                  </a:lnTo>
                  <a:lnTo>
                    <a:pt x="592" y="3536"/>
                  </a:lnTo>
                  <a:lnTo>
                    <a:pt x="592" y="3540"/>
                  </a:lnTo>
                  <a:lnTo>
                    <a:pt x="592" y="3540"/>
                  </a:lnTo>
                  <a:lnTo>
                    <a:pt x="592" y="3544"/>
                  </a:lnTo>
                  <a:lnTo>
                    <a:pt x="592" y="3544"/>
                  </a:lnTo>
                  <a:lnTo>
                    <a:pt x="590" y="3546"/>
                  </a:lnTo>
                  <a:lnTo>
                    <a:pt x="590" y="3548"/>
                  </a:lnTo>
                  <a:lnTo>
                    <a:pt x="590" y="3548"/>
                  </a:lnTo>
                  <a:lnTo>
                    <a:pt x="588" y="3550"/>
                  </a:lnTo>
                  <a:lnTo>
                    <a:pt x="588" y="3550"/>
                  </a:lnTo>
                  <a:lnTo>
                    <a:pt x="588" y="3552"/>
                  </a:lnTo>
                  <a:lnTo>
                    <a:pt x="588" y="3552"/>
                  </a:lnTo>
                  <a:lnTo>
                    <a:pt x="586" y="3556"/>
                  </a:lnTo>
                  <a:lnTo>
                    <a:pt x="586" y="3556"/>
                  </a:lnTo>
                  <a:lnTo>
                    <a:pt x="586" y="3560"/>
                  </a:lnTo>
                  <a:lnTo>
                    <a:pt x="586" y="3560"/>
                  </a:lnTo>
                  <a:lnTo>
                    <a:pt x="588" y="3562"/>
                  </a:lnTo>
                  <a:lnTo>
                    <a:pt x="588" y="3562"/>
                  </a:lnTo>
                  <a:lnTo>
                    <a:pt x="586" y="3564"/>
                  </a:lnTo>
                  <a:lnTo>
                    <a:pt x="586" y="3564"/>
                  </a:lnTo>
                  <a:lnTo>
                    <a:pt x="586" y="3566"/>
                  </a:lnTo>
                  <a:lnTo>
                    <a:pt x="588" y="3568"/>
                  </a:lnTo>
                  <a:lnTo>
                    <a:pt x="588" y="3568"/>
                  </a:lnTo>
                  <a:lnTo>
                    <a:pt x="588" y="3570"/>
                  </a:lnTo>
                  <a:lnTo>
                    <a:pt x="588" y="3570"/>
                  </a:lnTo>
                  <a:lnTo>
                    <a:pt x="588" y="3574"/>
                  </a:lnTo>
                  <a:lnTo>
                    <a:pt x="588" y="3574"/>
                  </a:lnTo>
                  <a:lnTo>
                    <a:pt x="588" y="3576"/>
                  </a:lnTo>
                  <a:lnTo>
                    <a:pt x="588" y="3576"/>
                  </a:lnTo>
                  <a:lnTo>
                    <a:pt x="590" y="3578"/>
                  </a:lnTo>
                  <a:lnTo>
                    <a:pt x="590" y="3578"/>
                  </a:lnTo>
                  <a:lnTo>
                    <a:pt x="590" y="3582"/>
                  </a:lnTo>
                  <a:lnTo>
                    <a:pt x="590" y="3582"/>
                  </a:lnTo>
                  <a:lnTo>
                    <a:pt x="592" y="3584"/>
                  </a:lnTo>
                  <a:lnTo>
                    <a:pt x="592" y="3584"/>
                  </a:lnTo>
                  <a:lnTo>
                    <a:pt x="590" y="3586"/>
                  </a:lnTo>
                  <a:lnTo>
                    <a:pt x="590" y="3586"/>
                  </a:lnTo>
                  <a:lnTo>
                    <a:pt x="590" y="3590"/>
                  </a:lnTo>
                  <a:lnTo>
                    <a:pt x="590" y="3590"/>
                  </a:lnTo>
                  <a:lnTo>
                    <a:pt x="590" y="3594"/>
                  </a:lnTo>
                  <a:lnTo>
                    <a:pt x="590" y="3594"/>
                  </a:lnTo>
                  <a:lnTo>
                    <a:pt x="590" y="3596"/>
                  </a:lnTo>
                  <a:lnTo>
                    <a:pt x="590" y="3596"/>
                  </a:lnTo>
                  <a:lnTo>
                    <a:pt x="590" y="3602"/>
                  </a:lnTo>
                  <a:lnTo>
                    <a:pt x="590" y="3602"/>
                  </a:lnTo>
                  <a:lnTo>
                    <a:pt x="588" y="3604"/>
                  </a:lnTo>
                  <a:lnTo>
                    <a:pt x="588" y="3604"/>
                  </a:lnTo>
                  <a:lnTo>
                    <a:pt x="586" y="3606"/>
                  </a:lnTo>
                  <a:lnTo>
                    <a:pt x="586" y="3606"/>
                  </a:lnTo>
                  <a:lnTo>
                    <a:pt x="584" y="3612"/>
                  </a:lnTo>
                  <a:lnTo>
                    <a:pt x="584" y="3612"/>
                  </a:lnTo>
                  <a:lnTo>
                    <a:pt x="584" y="3612"/>
                  </a:lnTo>
                  <a:lnTo>
                    <a:pt x="584" y="3614"/>
                  </a:lnTo>
                  <a:lnTo>
                    <a:pt x="584" y="3614"/>
                  </a:lnTo>
                  <a:lnTo>
                    <a:pt x="584" y="3618"/>
                  </a:lnTo>
                  <a:lnTo>
                    <a:pt x="584" y="3618"/>
                  </a:lnTo>
                  <a:lnTo>
                    <a:pt x="584" y="3622"/>
                  </a:lnTo>
                  <a:lnTo>
                    <a:pt x="584" y="3622"/>
                  </a:lnTo>
                  <a:lnTo>
                    <a:pt x="584" y="3624"/>
                  </a:lnTo>
                  <a:lnTo>
                    <a:pt x="584" y="3624"/>
                  </a:lnTo>
                  <a:lnTo>
                    <a:pt x="584" y="3626"/>
                  </a:lnTo>
                  <a:lnTo>
                    <a:pt x="584" y="3626"/>
                  </a:lnTo>
                  <a:lnTo>
                    <a:pt x="584" y="3630"/>
                  </a:lnTo>
                  <a:lnTo>
                    <a:pt x="584" y="3630"/>
                  </a:lnTo>
                  <a:lnTo>
                    <a:pt x="586" y="3634"/>
                  </a:lnTo>
                  <a:lnTo>
                    <a:pt x="586" y="3634"/>
                  </a:lnTo>
                  <a:lnTo>
                    <a:pt x="586" y="3636"/>
                  </a:lnTo>
                  <a:lnTo>
                    <a:pt x="586" y="3636"/>
                  </a:lnTo>
                  <a:lnTo>
                    <a:pt x="586" y="3638"/>
                  </a:lnTo>
                  <a:lnTo>
                    <a:pt x="586" y="3638"/>
                  </a:lnTo>
                  <a:lnTo>
                    <a:pt x="586" y="3642"/>
                  </a:lnTo>
                  <a:lnTo>
                    <a:pt x="586" y="3642"/>
                  </a:lnTo>
                  <a:lnTo>
                    <a:pt x="588" y="3646"/>
                  </a:lnTo>
                  <a:lnTo>
                    <a:pt x="588" y="3646"/>
                  </a:lnTo>
                  <a:lnTo>
                    <a:pt x="590" y="3646"/>
                  </a:lnTo>
                  <a:lnTo>
                    <a:pt x="590" y="3646"/>
                  </a:lnTo>
                  <a:lnTo>
                    <a:pt x="588" y="3648"/>
                  </a:lnTo>
                  <a:lnTo>
                    <a:pt x="588" y="3648"/>
                  </a:lnTo>
                  <a:lnTo>
                    <a:pt x="588" y="3652"/>
                  </a:lnTo>
                  <a:lnTo>
                    <a:pt x="588" y="3652"/>
                  </a:lnTo>
                  <a:lnTo>
                    <a:pt x="588" y="3656"/>
                  </a:lnTo>
                  <a:lnTo>
                    <a:pt x="588" y="3656"/>
                  </a:lnTo>
                  <a:lnTo>
                    <a:pt x="588" y="3658"/>
                  </a:lnTo>
                  <a:lnTo>
                    <a:pt x="588" y="3658"/>
                  </a:lnTo>
                  <a:lnTo>
                    <a:pt x="588" y="3662"/>
                  </a:lnTo>
                  <a:lnTo>
                    <a:pt x="588" y="3662"/>
                  </a:lnTo>
                  <a:lnTo>
                    <a:pt x="590" y="3664"/>
                  </a:lnTo>
                  <a:lnTo>
                    <a:pt x="590" y="3664"/>
                  </a:lnTo>
                  <a:lnTo>
                    <a:pt x="588" y="3666"/>
                  </a:lnTo>
                  <a:lnTo>
                    <a:pt x="588" y="3666"/>
                  </a:lnTo>
                  <a:lnTo>
                    <a:pt x="588" y="3670"/>
                  </a:lnTo>
                  <a:lnTo>
                    <a:pt x="588" y="3670"/>
                  </a:lnTo>
                  <a:lnTo>
                    <a:pt x="588" y="3672"/>
                  </a:lnTo>
                  <a:lnTo>
                    <a:pt x="588" y="3672"/>
                  </a:lnTo>
                  <a:lnTo>
                    <a:pt x="588" y="3676"/>
                  </a:lnTo>
                  <a:lnTo>
                    <a:pt x="588" y="3676"/>
                  </a:lnTo>
                  <a:lnTo>
                    <a:pt x="588" y="3678"/>
                  </a:lnTo>
                  <a:lnTo>
                    <a:pt x="588" y="3678"/>
                  </a:lnTo>
                  <a:lnTo>
                    <a:pt x="588" y="3682"/>
                  </a:lnTo>
                  <a:lnTo>
                    <a:pt x="588" y="3682"/>
                  </a:lnTo>
                  <a:lnTo>
                    <a:pt x="588" y="3688"/>
                  </a:lnTo>
                  <a:lnTo>
                    <a:pt x="588" y="3688"/>
                  </a:lnTo>
                  <a:lnTo>
                    <a:pt x="590" y="3692"/>
                  </a:lnTo>
                  <a:lnTo>
                    <a:pt x="590" y="3692"/>
                  </a:lnTo>
                  <a:lnTo>
                    <a:pt x="590" y="3694"/>
                  </a:lnTo>
                  <a:lnTo>
                    <a:pt x="590" y="3694"/>
                  </a:lnTo>
                  <a:lnTo>
                    <a:pt x="590" y="3696"/>
                  </a:lnTo>
                  <a:lnTo>
                    <a:pt x="590" y="3696"/>
                  </a:lnTo>
                  <a:lnTo>
                    <a:pt x="590" y="3700"/>
                  </a:lnTo>
                  <a:lnTo>
                    <a:pt x="590" y="3700"/>
                  </a:lnTo>
                  <a:lnTo>
                    <a:pt x="590" y="3702"/>
                  </a:lnTo>
                  <a:lnTo>
                    <a:pt x="590" y="3702"/>
                  </a:lnTo>
                  <a:lnTo>
                    <a:pt x="590" y="3704"/>
                  </a:lnTo>
                  <a:lnTo>
                    <a:pt x="590" y="3704"/>
                  </a:lnTo>
                  <a:lnTo>
                    <a:pt x="590" y="3706"/>
                  </a:lnTo>
                  <a:lnTo>
                    <a:pt x="590" y="3706"/>
                  </a:lnTo>
                  <a:lnTo>
                    <a:pt x="590" y="3710"/>
                  </a:lnTo>
                  <a:lnTo>
                    <a:pt x="590" y="3710"/>
                  </a:lnTo>
                  <a:lnTo>
                    <a:pt x="590" y="3714"/>
                  </a:lnTo>
                  <a:lnTo>
                    <a:pt x="590" y="3714"/>
                  </a:lnTo>
                  <a:lnTo>
                    <a:pt x="590" y="3716"/>
                  </a:lnTo>
                  <a:lnTo>
                    <a:pt x="590" y="3716"/>
                  </a:lnTo>
                  <a:lnTo>
                    <a:pt x="592" y="3720"/>
                  </a:lnTo>
                  <a:lnTo>
                    <a:pt x="592" y="3720"/>
                  </a:lnTo>
                  <a:lnTo>
                    <a:pt x="592" y="3722"/>
                  </a:lnTo>
                  <a:lnTo>
                    <a:pt x="592" y="3722"/>
                  </a:lnTo>
                  <a:lnTo>
                    <a:pt x="590" y="3724"/>
                  </a:lnTo>
                  <a:lnTo>
                    <a:pt x="590" y="3724"/>
                  </a:lnTo>
                  <a:lnTo>
                    <a:pt x="590" y="3728"/>
                  </a:lnTo>
                  <a:lnTo>
                    <a:pt x="590" y="3728"/>
                  </a:lnTo>
                  <a:lnTo>
                    <a:pt x="590" y="3732"/>
                  </a:lnTo>
                  <a:lnTo>
                    <a:pt x="590" y="3732"/>
                  </a:lnTo>
                  <a:lnTo>
                    <a:pt x="590" y="3734"/>
                  </a:lnTo>
                  <a:lnTo>
                    <a:pt x="590" y="3734"/>
                  </a:lnTo>
                  <a:lnTo>
                    <a:pt x="590" y="3736"/>
                  </a:lnTo>
                  <a:lnTo>
                    <a:pt x="590" y="3736"/>
                  </a:lnTo>
                  <a:lnTo>
                    <a:pt x="590" y="3740"/>
                  </a:lnTo>
                  <a:lnTo>
                    <a:pt x="590" y="3740"/>
                  </a:lnTo>
                  <a:lnTo>
                    <a:pt x="590" y="3742"/>
                  </a:lnTo>
                  <a:lnTo>
                    <a:pt x="590" y="3742"/>
                  </a:lnTo>
                  <a:lnTo>
                    <a:pt x="590" y="3746"/>
                  </a:lnTo>
                  <a:lnTo>
                    <a:pt x="590" y="3746"/>
                  </a:lnTo>
                  <a:lnTo>
                    <a:pt x="590" y="3748"/>
                  </a:lnTo>
                  <a:lnTo>
                    <a:pt x="590" y="3748"/>
                  </a:lnTo>
                  <a:lnTo>
                    <a:pt x="590" y="3752"/>
                  </a:lnTo>
                  <a:lnTo>
                    <a:pt x="590" y="3752"/>
                  </a:lnTo>
                  <a:lnTo>
                    <a:pt x="588" y="3754"/>
                  </a:lnTo>
                  <a:lnTo>
                    <a:pt x="588" y="3754"/>
                  </a:lnTo>
                  <a:lnTo>
                    <a:pt x="588" y="3758"/>
                  </a:lnTo>
                  <a:lnTo>
                    <a:pt x="588" y="3758"/>
                  </a:lnTo>
                  <a:lnTo>
                    <a:pt x="588" y="3760"/>
                  </a:lnTo>
                  <a:lnTo>
                    <a:pt x="588" y="3760"/>
                  </a:lnTo>
                  <a:lnTo>
                    <a:pt x="588" y="3764"/>
                  </a:lnTo>
                  <a:lnTo>
                    <a:pt x="588" y="3764"/>
                  </a:lnTo>
                  <a:lnTo>
                    <a:pt x="586" y="3766"/>
                  </a:lnTo>
                  <a:lnTo>
                    <a:pt x="586" y="3766"/>
                  </a:lnTo>
                  <a:lnTo>
                    <a:pt x="586" y="3768"/>
                  </a:lnTo>
                  <a:lnTo>
                    <a:pt x="586" y="3768"/>
                  </a:lnTo>
                  <a:lnTo>
                    <a:pt x="586" y="3772"/>
                  </a:lnTo>
                  <a:lnTo>
                    <a:pt x="586" y="3772"/>
                  </a:lnTo>
                  <a:lnTo>
                    <a:pt x="586" y="3774"/>
                  </a:lnTo>
                  <a:lnTo>
                    <a:pt x="586" y="3774"/>
                  </a:lnTo>
                  <a:lnTo>
                    <a:pt x="586" y="3776"/>
                  </a:lnTo>
                  <a:lnTo>
                    <a:pt x="586" y="3776"/>
                  </a:lnTo>
                  <a:lnTo>
                    <a:pt x="584" y="3780"/>
                  </a:lnTo>
                  <a:lnTo>
                    <a:pt x="584" y="3780"/>
                  </a:lnTo>
                  <a:lnTo>
                    <a:pt x="584" y="3784"/>
                  </a:lnTo>
                  <a:lnTo>
                    <a:pt x="584" y="3786"/>
                  </a:lnTo>
                  <a:lnTo>
                    <a:pt x="584" y="3786"/>
                  </a:lnTo>
                  <a:lnTo>
                    <a:pt x="584" y="3790"/>
                  </a:lnTo>
                  <a:lnTo>
                    <a:pt x="584" y="3790"/>
                  </a:lnTo>
                  <a:lnTo>
                    <a:pt x="584" y="3792"/>
                  </a:lnTo>
                  <a:lnTo>
                    <a:pt x="584" y="3792"/>
                  </a:lnTo>
                  <a:lnTo>
                    <a:pt x="584" y="3796"/>
                  </a:lnTo>
                  <a:lnTo>
                    <a:pt x="584" y="3796"/>
                  </a:lnTo>
                  <a:lnTo>
                    <a:pt x="584" y="3798"/>
                  </a:lnTo>
                  <a:lnTo>
                    <a:pt x="584" y="3798"/>
                  </a:lnTo>
                  <a:lnTo>
                    <a:pt x="584" y="3800"/>
                  </a:lnTo>
                  <a:lnTo>
                    <a:pt x="584" y="3800"/>
                  </a:lnTo>
                  <a:lnTo>
                    <a:pt x="584" y="3804"/>
                  </a:lnTo>
                  <a:lnTo>
                    <a:pt x="584" y="3804"/>
                  </a:lnTo>
                  <a:lnTo>
                    <a:pt x="584" y="3810"/>
                  </a:lnTo>
                  <a:lnTo>
                    <a:pt x="584" y="3810"/>
                  </a:lnTo>
                  <a:lnTo>
                    <a:pt x="584" y="3810"/>
                  </a:lnTo>
                  <a:lnTo>
                    <a:pt x="584" y="3810"/>
                  </a:lnTo>
                  <a:lnTo>
                    <a:pt x="586" y="3816"/>
                  </a:lnTo>
                  <a:lnTo>
                    <a:pt x="586" y="3816"/>
                  </a:lnTo>
                  <a:lnTo>
                    <a:pt x="586" y="3816"/>
                  </a:lnTo>
                  <a:lnTo>
                    <a:pt x="586" y="3816"/>
                  </a:lnTo>
                  <a:lnTo>
                    <a:pt x="588" y="3818"/>
                  </a:lnTo>
                  <a:lnTo>
                    <a:pt x="588" y="3818"/>
                  </a:lnTo>
                  <a:lnTo>
                    <a:pt x="588" y="3824"/>
                  </a:lnTo>
                  <a:lnTo>
                    <a:pt x="588" y="3824"/>
                  </a:lnTo>
                  <a:lnTo>
                    <a:pt x="590" y="3824"/>
                  </a:lnTo>
                  <a:lnTo>
                    <a:pt x="592" y="3824"/>
                  </a:lnTo>
                  <a:lnTo>
                    <a:pt x="592" y="3824"/>
                  </a:lnTo>
                  <a:lnTo>
                    <a:pt x="594" y="3824"/>
                  </a:lnTo>
                  <a:lnTo>
                    <a:pt x="594" y="3824"/>
                  </a:lnTo>
                  <a:lnTo>
                    <a:pt x="596" y="3824"/>
                  </a:lnTo>
                  <a:lnTo>
                    <a:pt x="598" y="3824"/>
                  </a:lnTo>
                  <a:lnTo>
                    <a:pt x="598" y="3824"/>
                  </a:lnTo>
                  <a:lnTo>
                    <a:pt x="600" y="3824"/>
                  </a:lnTo>
                  <a:lnTo>
                    <a:pt x="600" y="3824"/>
                  </a:lnTo>
                  <a:lnTo>
                    <a:pt x="604" y="3824"/>
                  </a:lnTo>
                  <a:lnTo>
                    <a:pt x="604" y="3824"/>
                  </a:lnTo>
                  <a:lnTo>
                    <a:pt x="604" y="3826"/>
                  </a:lnTo>
                  <a:lnTo>
                    <a:pt x="604" y="3826"/>
                  </a:lnTo>
                  <a:lnTo>
                    <a:pt x="610" y="3826"/>
                  </a:lnTo>
                  <a:lnTo>
                    <a:pt x="610" y="3826"/>
                  </a:lnTo>
                  <a:lnTo>
                    <a:pt x="612" y="3826"/>
                  </a:lnTo>
                  <a:lnTo>
                    <a:pt x="612" y="3826"/>
                  </a:lnTo>
                  <a:lnTo>
                    <a:pt x="616" y="3826"/>
                  </a:lnTo>
                  <a:lnTo>
                    <a:pt x="616" y="3826"/>
                  </a:lnTo>
                  <a:lnTo>
                    <a:pt x="618" y="3826"/>
                  </a:lnTo>
                  <a:lnTo>
                    <a:pt x="618" y="3826"/>
                  </a:lnTo>
                  <a:lnTo>
                    <a:pt x="622" y="3826"/>
                  </a:lnTo>
                  <a:lnTo>
                    <a:pt x="622" y="3826"/>
                  </a:lnTo>
                  <a:lnTo>
                    <a:pt x="624" y="3824"/>
                  </a:lnTo>
                  <a:lnTo>
                    <a:pt x="628" y="3824"/>
                  </a:lnTo>
                  <a:lnTo>
                    <a:pt x="628" y="3824"/>
                  </a:lnTo>
                  <a:lnTo>
                    <a:pt x="630" y="3824"/>
                  </a:lnTo>
                  <a:lnTo>
                    <a:pt x="630" y="3824"/>
                  </a:lnTo>
                  <a:lnTo>
                    <a:pt x="634" y="3826"/>
                  </a:lnTo>
                  <a:lnTo>
                    <a:pt x="634" y="3826"/>
                  </a:lnTo>
                  <a:lnTo>
                    <a:pt x="636" y="3826"/>
                  </a:lnTo>
                  <a:lnTo>
                    <a:pt x="636" y="3826"/>
                  </a:lnTo>
                  <a:lnTo>
                    <a:pt x="640" y="3826"/>
                  </a:lnTo>
                  <a:lnTo>
                    <a:pt x="646" y="3824"/>
                  </a:lnTo>
                  <a:lnTo>
                    <a:pt x="646" y="3824"/>
                  </a:lnTo>
                  <a:lnTo>
                    <a:pt x="650" y="3822"/>
                  </a:lnTo>
                  <a:lnTo>
                    <a:pt x="650" y="3822"/>
                  </a:lnTo>
                  <a:lnTo>
                    <a:pt x="652" y="3822"/>
                  </a:lnTo>
                  <a:lnTo>
                    <a:pt x="652" y="3822"/>
                  </a:lnTo>
                  <a:lnTo>
                    <a:pt x="654" y="3822"/>
                  </a:lnTo>
                  <a:lnTo>
                    <a:pt x="654" y="3822"/>
                  </a:lnTo>
                  <a:lnTo>
                    <a:pt x="658" y="3824"/>
                  </a:lnTo>
                  <a:lnTo>
                    <a:pt x="658" y="3824"/>
                  </a:lnTo>
                  <a:lnTo>
                    <a:pt x="660" y="3824"/>
                  </a:lnTo>
                  <a:lnTo>
                    <a:pt x="660" y="3824"/>
                  </a:lnTo>
                  <a:lnTo>
                    <a:pt x="666" y="3824"/>
                  </a:lnTo>
                  <a:lnTo>
                    <a:pt x="666" y="3824"/>
                  </a:lnTo>
                  <a:lnTo>
                    <a:pt x="670" y="3824"/>
                  </a:lnTo>
                  <a:lnTo>
                    <a:pt x="670" y="3824"/>
                  </a:lnTo>
                  <a:lnTo>
                    <a:pt x="674" y="3822"/>
                  </a:lnTo>
                  <a:lnTo>
                    <a:pt x="674" y="3822"/>
                  </a:lnTo>
                  <a:lnTo>
                    <a:pt x="676" y="3822"/>
                  </a:lnTo>
                  <a:lnTo>
                    <a:pt x="676" y="3822"/>
                  </a:lnTo>
                  <a:lnTo>
                    <a:pt x="678" y="3822"/>
                  </a:lnTo>
                  <a:lnTo>
                    <a:pt x="678" y="3822"/>
                  </a:lnTo>
                  <a:lnTo>
                    <a:pt x="682" y="3824"/>
                  </a:lnTo>
                  <a:lnTo>
                    <a:pt x="682" y="3824"/>
                  </a:lnTo>
                  <a:lnTo>
                    <a:pt x="684" y="3822"/>
                  </a:lnTo>
                  <a:lnTo>
                    <a:pt x="684" y="3822"/>
                  </a:lnTo>
                  <a:lnTo>
                    <a:pt x="686" y="3822"/>
                  </a:lnTo>
                  <a:lnTo>
                    <a:pt x="686" y="3822"/>
                  </a:lnTo>
                  <a:lnTo>
                    <a:pt x="692" y="3820"/>
                  </a:lnTo>
                  <a:lnTo>
                    <a:pt x="692" y="3820"/>
                  </a:lnTo>
                  <a:lnTo>
                    <a:pt x="692" y="3820"/>
                  </a:lnTo>
                  <a:lnTo>
                    <a:pt x="692" y="3820"/>
                  </a:lnTo>
                  <a:lnTo>
                    <a:pt x="696" y="3822"/>
                  </a:lnTo>
                  <a:lnTo>
                    <a:pt x="696" y="3822"/>
                  </a:lnTo>
                  <a:lnTo>
                    <a:pt x="698" y="3822"/>
                  </a:lnTo>
                  <a:lnTo>
                    <a:pt x="698" y="3822"/>
                  </a:lnTo>
                  <a:lnTo>
                    <a:pt x="702" y="3822"/>
                  </a:lnTo>
                  <a:lnTo>
                    <a:pt x="702" y="3822"/>
                  </a:lnTo>
                  <a:lnTo>
                    <a:pt x="706" y="3822"/>
                  </a:lnTo>
                  <a:lnTo>
                    <a:pt x="706" y="3822"/>
                  </a:lnTo>
                  <a:lnTo>
                    <a:pt x="706" y="3820"/>
                  </a:lnTo>
                  <a:lnTo>
                    <a:pt x="716" y="3820"/>
                  </a:lnTo>
                  <a:lnTo>
                    <a:pt x="718" y="3820"/>
                  </a:lnTo>
                  <a:lnTo>
                    <a:pt x="718" y="3820"/>
                  </a:lnTo>
                  <a:lnTo>
                    <a:pt x="720" y="3822"/>
                  </a:lnTo>
                  <a:lnTo>
                    <a:pt x="720" y="3822"/>
                  </a:lnTo>
                  <a:lnTo>
                    <a:pt x="724" y="3822"/>
                  </a:lnTo>
                  <a:lnTo>
                    <a:pt x="728" y="3822"/>
                  </a:lnTo>
                  <a:lnTo>
                    <a:pt x="730" y="3822"/>
                  </a:lnTo>
                  <a:lnTo>
                    <a:pt x="730" y="3822"/>
                  </a:lnTo>
                  <a:lnTo>
                    <a:pt x="734" y="3820"/>
                  </a:lnTo>
                  <a:lnTo>
                    <a:pt x="734" y="3820"/>
                  </a:lnTo>
                  <a:lnTo>
                    <a:pt x="736" y="3820"/>
                  </a:lnTo>
                  <a:lnTo>
                    <a:pt x="736" y="3820"/>
                  </a:lnTo>
                  <a:lnTo>
                    <a:pt x="742" y="3822"/>
                  </a:lnTo>
                  <a:lnTo>
                    <a:pt x="742" y="3822"/>
                  </a:lnTo>
                  <a:lnTo>
                    <a:pt x="746" y="3822"/>
                  </a:lnTo>
                  <a:lnTo>
                    <a:pt x="746" y="3822"/>
                  </a:lnTo>
                  <a:lnTo>
                    <a:pt x="748" y="3820"/>
                  </a:lnTo>
                  <a:lnTo>
                    <a:pt x="748" y="3820"/>
                  </a:lnTo>
                  <a:lnTo>
                    <a:pt x="750" y="3820"/>
                  </a:lnTo>
                  <a:lnTo>
                    <a:pt x="750" y="3820"/>
                  </a:lnTo>
                  <a:lnTo>
                    <a:pt x="754" y="3820"/>
                  </a:lnTo>
                  <a:lnTo>
                    <a:pt x="754" y="3820"/>
                  </a:lnTo>
                  <a:lnTo>
                    <a:pt x="758" y="3820"/>
                  </a:lnTo>
                  <a:lnTo>
                    <a:pt x="758" y="3820"/>
                  </a:lnTo>
                  <a:lnTo>
                    <a:pt x="766" y="3822"/>
                  </a:lnTo>
                  <a:lnTo>
                    <a:pt x="766" y="3822"/>
                  </a:lnTo>
                  <a:lnTo>
                    <a:pt x="772" y="3822"/>
                  </a:lnTo>
                  <a:lnTo>
                    <a:pt x="772" y="3822"/>
                  </a:lnTo>
                  <a:lnTo>
                    <a:pt x="776" y="3820"/>
                  </a:lnTo>
                  <a:lnTo>
                    <a:pt x="776" y="3820"/>
                  </a:lnTo>
                  <a:lnTo>
                    <a:pt x="778" y="3820"/>
                  </a:lnTo>
                  <a:lnTo>
                    <a:pt x="778" y="3820"/>
                  </a:lnTo>
                  <a:lnTo>
                    <a:pt x="782" y="3820"/>
                  </a:lnTo>
                  <a:lnTo>
                    <a:pt x="782" y="3820"/>
                  </a:lnTo>
                  <a:lnTo>
                    <a:pt x="784" y="3820"/>
                  </a:lnTo>
                  <a:lnTo>
                    <a:pt x="784" y="3820"/>
                  </a:lnTo>
                  <a:lnTo>
                    <a:pt x="786" y="3820"/>
                  </a:lnTo>
                  <a:lnTo>
                    <a:pt x="786" y="3820"/>
                  </a:lnTo>
                  <a:lnTo>
                    <a:pt x="790" y="3820"/>
                  </a:lnTo>
                  <a:lnTo>
                    <a:pt x="790" y="3820"/>
                  </a:lnTo>
                  <a:lnTo>
                    <a:pt x="794" y="3820"/>
                  </a:lnTo>
                  <a:lnTo>
                    <a:pt x="794" y="3820"/>
                  </a:lnTo>
                  <a:lnTo>
                    <a:pt x="796" y="3820"/>
                  </a:lnTo>
                  <a:lnTo>
                    <a:pt x="796" y="3820"/>
                  </a:lnTo>
                  <a:lnTo>
                    <a:pt x="804" y="3818"/>
                  </a:lnTo>
                  <a:lnTo>
                    <a:pt x="804" y="3818"/>
                  </a:lnTo>
                  <a:lnTo>
                    <a:pt x="804" y="3818"/>
                  </a:lnTo>
                  <a:lnTo>
                    <a:pt x="804" y="3818"/>
                  </a:lnTo>
                  <a:lnTo>
                    <a:pt x="806" y="3820"/>
                  </a:lnTo>
                  <a:lnTo>
                    <a:pt x="806" y="3820"/>
                  </a:lnTo>
                  <a:lnTo>
                    <a:pt x="810" y="3818"/>
                  </a:lnTo>
                  <a:lnTo>
                    <a:pt x="810" y="3818"/>
                  </a:lnTo>
                  <a:lnTo>
                    <a:pt x="814" y="3818"/>
                  </a:lnTo>
                  <a:lnTo>
                    <a:pt x="814" y="3818"/>
                  </a:lnTo>
                  <a:lnTo>
                    <a:pt x="820" y="3818"/>
                  </a:lnTo>
                  <a:lnTo>
                    <a:pt x="820" y="3818"/>
                  </a:lnTo>
                  <a:lnTo>
                    <a:pt x="824" y="3818"/>
                  </a:lnTo>
                  <a:lnTo>
                    <a:pt x="824" y="3818"/>
                  </a:lnTo>
                  <a:lnTo>
                    <a:pt x="824" y="3818"/>
                  </a:lnTo>
                  <a:lnTo>
                    <a:pt x="824" y="3818"/>
                  </a:lnTo>
                  <a:lnTo>
                    <a:pt x="828" y="3818"/>
                  </a:lnTo>
                  <a:lnTo>
                    <a:pt x="828" y="3818"/>
                  </a:lnTo>
                  <a:lnTo>
                    <a:pt x="830" y="3818"/>
                  </a:lnTo>
                  <a:lnTo>
                    <a:pt x="830" y="3818"/>
                  </a:lnTo>
                  <a:lnTo>
                    <a:pt x="834" y="3816"/>
                  </a:lnTo>
                  <a:lnTo>
                    <a:pt x="834" y="3816"/>
                  </a:lnTo>
                  <a:lnTo>
                    <a:pt x="836" y="3818"/>
                  </a:lnTo>
                  <a:lnTo>
                    <a:pt x="836" y="3818"/>
                  </a:lnTo>
                  <a:lnTo>
                    <a:pt x="840" y="3818"/>
                  </a:lnTo>
                  <a:lnTo>
                    <a:pt x="842" y="3820"/>
                  </a:lnTo>
                  <a:lnTo>
                    <a:pt x="842" y="3820"/>
                  </a:lnTo>
                  <a:lnTo>
                    <a:pt x="846" y="3820"/>
                  </a:lnTo>
                  <a:lnTo>
                    <a:pt x="846" y="3820"/>
                  </a:lnTo>
                  <a:lnTo>
                    <a:pt x="852" y="3820"/>
                  </a:lnTo>
                  <a:lnTo>
                    <a:pt x="852" y="3820"/>
                  </a:lnTo>
                  <a:lnTo>
                    <a:pt x="856" y="3818"/>
                  </a:lnTo>
                  <a:lnTo>
                    <a:pt x="856" y="3818"/>
                  </a:lnTo>
                  <a:lnTo>
                    <a:pt x="856" y="3818"/>
                  </a:lnTo>
                  <a:lnTo>
                    <a:pt x="856" y="3818"/>
                  </a:lnTo>
                  <a:lnTo>
                    <a:pt x="856" y="3818"/>
                  </a:lnTo>
                  <a:lnTo>
                    <a:pt x="856" y="3818"/>
                  </a:lnTo>
                  <a:lnTo>
                    <a:pt x="860" y="3818"/>
                  </a:lnTo>
                  <a:lnTo>
                    <a:pt x="860" y="3818"/>
                  </a:lnTo>
                  <a:lnTo>
                    <a:pt x="862" y="3818"/>
                  </a:lnTo>
                  <a:lnTo>
                    <a:pt x="862" y="3818"/>
                  </a:lnTo>
                  <a:lnTo>
                    <a:pt x="866" y="3820"/>
                  </a:lnTo>
                  <a:lnTo>
                    <a:pt x="866" y="3820"/>
                  </a:lnTo>
                  <a:lnTo>
                    <a:pt x="872" y="3820"/>
                  </a:lnTo>
                  <a:lnTo>
                    <a:pt x="874" y="3820"/>
                  </a:lnTo>
                  <a:lnTo>
                    <a:pt x="874" y="3820"/>
                  </a:lnTo>
                  <a:lnTo>
                    <a:pt x="876" y="3820"/>
                  </a:lnTo>
                  <a:lnTo>
                    <a:pt x="876" y="3820"/>
                  </a:lnTo>
                  <a:lnTo>
                    <a:pt x="878" y="3820"/>
                  </a:lnTo>
                  <a:lnTo>
                    <a:pt x="878" y="3820"/>
                  </a:lnTo>
                  <a:lnTo>
                    <a:pt x="884" y="3820"/>
                  </a:lnTo>
                  <a:lnTo>
                    <a:pt x="886" y="3820"/>
                  </a:lnTo>
                  <a:lnTo>
                    <a:pt x="886" y="3820"/>
                  </a:lnTo>
                  <a:lnTo>
                    <a:pt x="890" y="3818"/>
                  </a:lnTo>
                  <a:lnTo>
                    <a:pt x="892" y="3818"/>
                  </a:lnTo>
                  <a:lnTo>
                    <a:pt x="892" y="3818"/>
                  </a:lnTo>
                  <a:lnTo>
                    <a:pt x="892" y="3818"/>
                  </a:lnTo>
                  <a:lnTo>
                    <a:pt x="894" y="3818"/>
                  </a:lnTo>
                  <a:lnTo>
                    <a:pt x="894" y="3818"/>
                  </a:lnTo>
                  <a:lnTo>
                    <a:pt x="896" y="3818"/>
                  </a:lnTo>
                  <a:lnTo>
                    <a:pt x="898" y="3818"/>
                  </a:lnTo>
                  <a:lnTo>
                    <a:pt x="898" y="3818"/>
                  </a:lnTo>
                  <a:lnTo>
                    <a:pt x="900" y="3818"/>
                  </a:lnTo>
                  <a:lnTo>
                    <a:pt x="900" y="3818"/>
                  </a:lnTo>
                  <a:lnTo>
                    <a:pt x="904" y="3818"/>
                  </a:lnTo>
                  <a:lnTo>
                    <a:pt x="904" y="3818"/>
                  </a:lnTo>
                  <a:lnTo>
                    <a:pt x="908" y="3818"/>
                  </a:lnTo>
                  <a:lnTo>
                    <a:pt x="908" y="3818"/>
                  </a:lnTo>
                  <a:lnTo>
                    <a:pt x="910" y="3818"/>
                  </a:lnTo>
                  <a:lnTo>
                    <a:pt x="910" y="3818"/>
                  </a:lnTo>
                  <a:lnTo>
                    <a:pt x="912" y="3816"/>
                  </a:lnTo>
                  <a:lnTo>
                    <a:pt x="912" y="3816"/>
                  </a:lnTo>
                  <a:lnTo>
                    <a:pt x="916" y="3816"/>
                  </a:lnTo>
                  <a:lnTo>
                    <a:pt x="916" y="3816"/>
                  </a:lnTo>
                  <a:lnTo>
                    <a:pt x="918" y="3816"/>
                  </a:lnTo>
                  <a:lnTo>
                    <a:pt x="918" y="3816"/>
                  </a:lnTo>
                  <a:lnTo>
                    <a:pt x="922" y="3818"/>
                  </a:lnTo>
                  <a:lnTo>
                    <a:pt x="928" y="3816"/>
                  </a:lnTo>
                  <a:lnTo>
                    <a:pt x="928" y="3816"/>
                  </a:lnTo>
                  <a:lnTo>
                    <a:pt x="930" y="3816"/>
                  </a:lnTo>
                  <a:lnTo>
                    <a:pt x="930" y="3816"/>
                  </a:lnTo>
                  <a:lnTo>
                    <a:pt x="934" y="3816"/>
                  </a:lnTo>
                  <a:lnTo>
                    <a:pt x="938" y="3816"/>
                  </a:lnTo>
                  <a:lnTo>
                    <a:pt x="938" y="3816"/>
                  </a:lnTo>
                  <a:lnTo>
                    <a:pt x="944" y="3814"/>
                  </a:lnTo>
                  <a:lnTo>
                    <a:pt x="944" y="3814"/>
                  </a:lnTo>
                  <a:lnTo>
                    <a:pt x="950" y="3814"/>
                  </a:lnTo>
                  <a:lnTo>
                    <a:pt x="950" y="3814"/>
                  </a:lnTo>
                  <a:lnTo>
                    <a:pt x="952" y="3814"/>
                  </a:lnTo>
                  <a:lnTo>
                    <a:pt x="954" y="3814"/>
                  </a:lnTo>
                  <a:lnTo>
                    <a:pt x="954" y="3814"/>
                  </a:lnTo>
                  <a:lnTo>
                    <a:pt x="956" y="3814"/>
                  </a:lnTo>
                  <a:lnTo>
                    <a:pt x="956" y="3814"/>
                  </a:lnTo>
                  <a:lnTo>
                    <a:pt x="960" y="3814"/>
                  </a:lnTo>
                  <a:lnTo>
                    <a:pt x="960" y="3814"/>
                  </a:lnTo>
                  <a:lnTo>
                    <a:pt x="962" y="3814"/>
                  </a:lnTo>
                  <a:lnTo>
                    <a:pt x="962" y="3814"/>
                  </a:lnTo>
                  <a:lnTo>
                    <a:pt x="964" y="3814"/>
                  </a:lnTo>
                  <a:lnTo>
                    <a:pt x="968" y="3814"/>
                  </a:lnTo>
                  <a:lnTo>
                    <a:pt x="970" y="3814"/>
                  </a:lnTo>
                  <a:lnTo>
                    <a:pt x="970" y="3814"/>
                  </a:lnTo>
                  <a:lnTo>
                    <a:pt x="974" y="3814"/>
                  </a:lnTo>
                  <a:lnTo>
                    <a:pt x="974" y="3814"/>
                  </a:lnTo>
                  <a:lnTo>
                    <a:pt x="980" y="3814"/>
                  </a:lnTo>
                  <a:lnTo>
                    <a:pt x="980" y="3814"/>
                  </a:lnTo>
                  <a:lnTo>
                    <a:pt x="980" y="3814"/>
                  </a:lnTo>
                  <a:lnTo>
                    <a:pt x="986" y="3814"/>
                  </a:lnTo>
                  <a:lnTo>
                    <a:pt x="986" y="3814"/>
                  </a:lnTo>
                  <a:lnTo>
                    <a:pt x="986" y="3814"/>
                  </a:lnTo>
                  <a:lnTo>
                    <a:pt x="990" y="3814"/>
                  </a:lnTo>
                  <a:lnTo>
                    <a:pt x="990" y="3814"/>
                  </a:lnTo>
                  <a:lnTo>
                    <a:pt x="994" y="3812"/>
                  </a:lnTo>
                  <a:lnTo>
                    <a:pt x="994" y="3812"/>
                  </a:lnTo>
                  <a:lnTo>
                    <a:pt x="998" y="3814"/>
                  </a:lnTo>
                  <a:lnTo>
                    <a:pt x="1000" y="3814"/>
                  </a:lnTo>
                  <a:lnTo>
                    <a:pt x="1000" y="3814"/>
                  </a:lnTo>
                  <a:lnTo>
                    <a:pt x="1002" y="3812"/>
                  </a:lnTo>
                  <a:lnTo>
                    <a:pt x="1002" y="3812"/>
                  </a:lnTo>
                  <a:lnTo>
                    <a:pt x="1004" y="3810"/>
                  </a:lnTo>
                  <a:lnTo>
                    <a:pt x="1004" y="3810"/>
                  </a:lnTo>
                  <a:lnTo>
                    <a:pt x="1008" y="3810"/>
                  </a:lnTo>
                  <a:lnTo>
                    <a:pt x="1008" y="3810"/>
                  </a:lnTo>
                  <a:lnTo>
                    <a:pt x="1010" y="3808"/>
                  </a:lnTo>
                  <a:lnTo>
                    <a:pt x="1010" y="3808"/>
                  </a:lnTo>
                  <a:lnTo>
                    <a:pt x="1014" y="3808"/>
                  </a:lnTo>
                  <a:lnTo>
                    <a:pt x="1016" y="3806"/>
                  </a:lnTo>
                  <a:lnTo>
                    <a:pt x="1016" y="3806"/>
                  </a:lnTo>
                  <a:lnTo>
                    <a:pt x="1018" y="3806"/>
                  </a:lnTo>
                  <a:lnTo>
                    <a:pt x="1018" y="3806"/>
                  </a:lnTo>
                  <a:lnTo>
                    <a:pt x="1022" y="3804"/>
                  </a:lnTo>
                  <a:lnTo>
                    <a:pt x="1022" y="3804"/>
                  </a:lnTo>
                  <a:lnTo>
                    <a:pt x="1024" y="3800"/>
                  </a:lnTo>
                  <a:lnTo>
                    <a:pt x="1024" y="3800"/>
                  </a:lnTo>
                  <a:lnTo>
                    <a:pt x="1024" y="3798"/>
                  </a:lnTo>
                  <a:lnTo>
                    <a:pt x="1024" y="3798"/>
                  </a:lnTo>
                  <a:lnTo>
                    <a:pt x="1026" y="3796"/>
                  </a:lnTo>
                  <a:lnTo>
                    <a:pt x="1026" y="3796"/>
                  </a:lnTo>
                  <a:lnTo>
                    <a:pt x="1026" y="3792"/>
                  </a:lnTo>
                  <a:lnTo>
                    <a:pt x="1026" y="3792"/>
                  </a:lnTo>
                  <a:lnTo>
                    <a:pt x="1028" y="3790"/>
                  </a:lnTo>
                  <a:lnTo>
                    <a:pt x="1028" y="3790"/>
                  </a:lnTo>
                  <a:lnTo>
                    <a:pt x="1028" y="3786"/>
                  </a:lnTo>
                  <a:lnTo>
                    <a:pt x="1028" y="3784"/>
                  </a:lnTo>
                  <a:lnTo>
                    <a:pt x="1028" y="3784"/>
                  </a:lnTo>
                  <a:lnTo>
                    <a:pt x="1028" y="3778"/>
                  </a:lnTo>
                  <a:lnTo>
                    <a:pt x="1028" y="3778"/>
                  </a:lnTo>
                  <a:lnTo>
                    <a:pt x="1028" y="3774"/>
                  </a:lnTo>
                  <a:lnTo>
                    <a:pt x="1028" y="3774"/>
                  </a:lnTo>
                  <a:lnTo>
                    <a:pt x="1026" y="3772"/>
                  </a:lnTo>
                  <a:lnTo>
                    <a:pt x="1026" y="3772"/>
                  </a:lnTo>
                  <a:lnTo>
                    <a:pt x="1026" y="3770"/>
                  </a:lnTo>
                  <a:lnTo>
                    <a:pt x="1026" y="3770"/>
                  </a:lnTo>
                  <a:lnTo>
                    <a:pt x="1026" y="3766"/>
                  </a:lnTo>
                  <a:lnTo>
                    <a:pt x="1026" y="3766"/>
                  </a:lnTo>
                  <a:lnTo>
                    <a:pt x="1026" y="3762"/>
                  </a:lnTo>
                  <a:lnTo>
                    <a:pt x="1026" y="3762"/>
                  </a:lnTo>
                  <a:lnTo>
                    <a:pt x="1026" y="3760"/>
                  </a:lnTo>
                  <a:lnTo>
                    <a:pt x="1026" y="3760"/>
                  </a:lnTo>
                  <a:lnTo>
                    <a:pt x="1026" y="3758"/>
                  </a:lnTo>
                  <a:lnTo>
                    <a:pt x="1026" y="3758"/>
                  </a:lnTo>
                  <a:lnTo>
                    <a:pt x="1026" y="3754"/>
                  </a:lnTo>
                  <a:lnTo>
                    <a:pt x="1026" y="3752"/>
                  </a:lnTo>
                  <a:lnTo>
                    <a:pt x="1026" y="3752"/>
                  </a:lnTo>
                  <a:lnTo>
                    <a:pt x="1028" y="3748"/>
                  </a:lnTo>
                  <a:lnTo>
                    <a:pt x="1028" y="3748"/>
                  </a:lnTo>
                  <a:lnTo>
                    <a:pt x="1028" y="3746"/>
                  </a:lnTo>
                  <a:lnTo>
                    <a:pt x="1028" y="3746"/>
                  </a:lnTo>
                  <a:lnTo>
                    <a:pt x="1028" y="3744"/>
                  </a:lnTo>
                  <a:lnTo>
                    <a:pt x="1028" y="3744"/>
                  </a:lnTo>
                  <a:lnTo>
                    <a:pt x="1028" y="3740"/>
                  </a:lnTo>
                  <a:lnTo>
                    <a:pt x="1028" y="3740"/>
                  </a:lnTo>
                  <a:lnTo>
                    <a:pt x="1030" y="3738"/>
                  </a:lnTo>
                  <a:lnTo>
                    <a:pt x="1030" y="3738"/>
                  </a:lnTo>
                  <a:lnTo>
                    <a:pt x="1030" y="3732"/>
                  </a:lnTo>
                  <a:lnTo>
                    <a:pt x="1030" y="3732"/>
                  </a:lnTo>
                  <a:lnTo>
                    <a:pt x="1030" y="3730"/>
                  </a:lnTo>
                  <a:lnTo>
                    <a:pt x="1030" y="3730"/>
                  </a:lnTo>
                  <a:lnTo>
                    <a:pt x="1030" y="3728"/>
                  </a:lnTo>
                  <a:lnTo>
                    <a:pt x="1030" y="3728"/>
                  </a:lnTo>
                  <a:lnTo>
                    <a:pt x="1030" y="3724"/>
                  </a:lnTo>
                  <a:lnTo>
                    <a:pt x="1030" y="3722"/>
                  </a:lnTo>
                  <a:lnTo>
                    <a:pt x="1030" y="3722"/>
                  </a:lnTo>
                  <a:lnTo>
                    <a:pt x="1028" y="3716"/>
                  </a:lnTo>
                  <a:lnTo>
                    <a:pt x="1026" y="3716"/>
                  </a:lnTo>
                  <a:lnTo>
                    <a:pt x="1026" y="3716"/>
                  </a:lnTo>
                  <a:lnTo>
                    <a:pt x="1026" y="3714"/>
                  </a:lnTo>
                  <a:lnTo>
                    <a:pt x="1026" y="3714"/>
                  </a:lnTo>
                  <a:lnTo>
                    <a:pt x="1026" y="3710"/>
                  </a:lnTo>
                  <a:lnTo>
                    <a:pt x="1026" y="3708"/>
                  </a:lnTo>
                  <a:lnTo>
                    <a:pt x="1026" y="3708"/>
                  </a:lnTo>
                  <a:lnTo>
                    <a:pt x="1028" y="3706"/>
                  </a:lnTo>
                  <a:lnTo>
                    <a:pt x="1028" y="3706"/>
                  </a:lnTo>
                  <a:lnTo>
                    <a:pt x="1028" y="3702"/>
                  </a:lnTo>
                  <a:lnTo>
                    <a:pt x="1028" y="3702"/>
                  </a:lnTo>
                  <a:lnTo>
                    <a:pt x="1030" y="3698"/>
                  </a:lnTo>
                  <a:lnTo>
                    <a:pt x="1030" y="3698"/>
                  </a:lnTo>
                  <a:lnTo>
                    <a:pt x="1030" y="3696"/>
                  </a:lnTo>
                  <a:lnTo>
                    <a:pt x="1030" y="3696"/>
                  </a:lnTo>
                  <a:lnTo>
                    <a:pt x="1030" y="3692"/>
                  </a:lnTo>
                  <a:lnTo>
                    <a:pt x="1028" y="3690"/>
                  </a:lnTo>
                  <a:lnTo>
                    <a:pt x="1028" y="3690"/>
                  </a:lnTo>
                  <a:lnTo>
                    <a:pt x="1028" y="3688"/>
                  </a:lnTo>
                  <a:lnTo>
                    <a:pt x="1028" y="3688"/>
                  </a:lnTo>
                  <a:lnTo>
                    <a:pt x="1028" y="3684"/>
                  </a:lnTo>
                  <a:lnTo>
                    <a:pt x="1028" y="3684"/>
                  </a:lnTo>
                  <a:lnTo>
                    <a:pt x="1028" y="3680"/>
                  </a:lnTo>
                  <a:lnTo>
                    <a:pt x="1028" y="3680"/>
                  </a:lnTo>
                  <a:lnTo>
                    <a:pt x="1030" y="3676"/>
                  </a:lnTo>
                  <a:lnTo>
                    <a:pt x="1030" y="3674"/>
                  </a:lnTo>
                  <a:lnTo>
                    <a:pt x="1030" y="3674"/>
                  </a:lnTo>
                  <a:lnTo>
                    <a:pt x="1030" y="3670"/>
                  </a:lnTo>
                  <a:lnTo>
                    <a:pt x="1030" y="3670"/>
                  </a:lnTo>
                  <a:lnTo>
                    <a:pt x="1028" y="3668"/>
                  </a:lnTo>
                  <a:lnTo>
                    <a:pt x="1028" y="3668"/>
                  </a:lnTo>
                  <a:lnTo>
                    <a:pt x="1030" y="3666"/>
                  </a:lnTo>
                  <a:lnTo>
                    <a:pt x="1030" y="3666"/>
                  </a:lnTo>
                  <a:lnTo>
                    <a:pt x="1030" y="3662"/>
                  </a:lnTo>
                  <a:lnTo>
                    <a:pt x="1030" y="3662"/>
                  </a:lnTo>
                  <a:lnTo>
                    <a:pt x="1030" y="3656"/>
                  </a:lnTo>
                  <a:lnTo>
                    <a:pt x="1030" y="3656"/>
                  </a:lnTo>
                  <a:lnTo>
                    <a:pt x="1030" y="3654"/>
                  </a:lnTo>
                  <a:lnTo>
                    <a:pt x="1030" y="3654"/>
                  </a:lnTo>
                  <a:lnTo>
                    <a:pt x="1028" y="3652"/>
                  </a:lnTo>
                  <a:lnTo>
                    <a:pt x="1028" y="3652"/>
                  </a:lnTo>
                  <a:lnTo>
                    <a:pt x="1030" y="3650"/>
                  </a:lnTo>
                  <a:lnTo>
                    <a:pt x="1030" y="3650"/>
                  </a:lnTo>
                  <a:lnTo>
                    <a:pt x="1030" y="3646"/>
                  </a:lnTo>
                  <a:lnTo>
                    <a:pt x="1030" y="3646"/>
                  </a:lnTo>
                  <a:lnTo>
                    <a:pt x="1030" y="3642"/>
                  </a:lnTo>
                  <a:lnTo>
                    <a:pt x="1030" y="3642"/>
                  </a:lnTo>
                  <a:lnTo>
                    <a:pt x="1030" y="3640"/>
                  </a:lnTo>
                  <a:lnTo>
                    <a:pt x="1030" y="3640"/>
                  </a:lnTo>
                  <a:lnTo>
                    <a:pt x="1032" y="3634"/>
                  </a:lnTo>
                  <a:lnTo>
                    <a:pt x="1032" y="3634"/>
                  </a:lnTo>
                  <a:lnTo>
                    <a:pt x="1032" y="3632"/>
                  </a:lnTo>
                  <a:lnTo>
                    <a:pt x="1032" y="3632"/>
                  </a:lnTo>
                  <a:lnTo>
                    <a:pt x="1032" y="3626"/>
                  </a:lnTo>
                  <a:lnTo>
                    <a:pt x="1032" y="3626"/>
                  </a:lnTo>
                  <a:lnTo>
                    <a:pt x="1030" y="3622"/>
                  </a:lnTo>
                  <a:lnTo>
                    <a:pt x="1030" y="3622"/>
                  </a:lnTo>
                  <a:lnTo>
                    <a:pt x="1030" y="3620"/>
                  </a:lnTo>
                  <a:lnTo>
                    <a:pt x="1030" y="3620"/>
                  </a:lnTo>
                  <a:lnTo>
                    <a:pt x="1030" y="3618"/>
                  </a:lnTo>
                  <a:lnTo>
                    <a:pt x="1030" y="3618"/>
                  </a:lnTo>
                  <a:lnTo>
                    <a:pt x="1030" y="3616"/>
                  </a:lnTo>
                  <a:lnTo>
                    <a:pt x="1030" y="3616"/>
                  </a:lnTo>
                  <a:lnTo>
                    <a:pt x="1030" y="3614"/>
                  </a:lnTo>
                  <a:lnTo>
                    <a:pt x="1030" y="3614"/>
                  </a:lnTo>
                  <a:lnTo>
                    <a:pt x="1032" y="3610"/>
                  </a:lnTo>
                  <a:lnTo>
                    <a:pt x="1032" y="3610"/>
                  </a:lnTo>
                  <a:lnTo>
                    <a:pt x="1032" y="3606"/>
                  </a:lnTo>
                  <a:lnTo>
                    <a:pt x="1032" y="3606"/>
                  </a:lnTo>
                  <a:lnTo>
                    <a:pt x="1030" y="3604"/>
                  </a:lnTo>
                  <a:lnTo>
                    <a:pt x="1030" y="3604"/>
                  </a:lnTo>
                  <a:lnTo>
                    <a:pt x="1032" y="3602"/>
                  </a:lnTo>
                  <a:lnTo>
                    <a:pt x="1032" y="3602"/>
                  </a:lnTo>
                  <a:lnTo>
                    <a:pt x="1032" y="3598"/>
                  </a:lnTo>
                  <a:lnTo>
                    <a:pt x="1032" y="3598"/>
                  </a:lnTo>
                  <a:lnTo>
                    <a:pt x="1032" y="3594"/>
                  </a:lnTo>
                  <a:lnTo>
                    <a:pt x="1032" y="3594"/>
                  </a:lnTo>
                  <a:lnTo>
                    <a:pt x="1032" y="3592"/>
                  </a:lnTo>
                  <a:lnTo>
                    <a:pt x="1032" y="3592"/>
                  </a:lnTo>
                  <a:lnTo>
                    <a:pt x="1032" y="3590"/>
                  </a:lnTo>
                  <a:lnTo>
                    <a:pt x="1032" y="3590"/>
                  </a:lnTo>
                  <a:lnTo>
                    <a:pt x="1034" y="3588"/>
                  </a:lnTo>
                  <a:lnTo>
                    <a:pt x="1034" y="3588"/>
                  </a:lnTo>
                  <a:lnTo>
                    <a:pt x="1034" y="3584"/>
                  </a:lnTo>
                  <a:lnTo>
                    <a:pt x="1034" y="3584"/>
                  </a:lnTo>
                  <a:lnTo>
                    <a:pt x="1034" y="3582"/>
                  </a:lnTo>
                  <a:lnTo>
                    <a:pt x="1036" y="3576"/>
                  </a:lnTo>
                  <a:lnTo>
                    <a:pt x="1036" y="3576"/>
                  </a:lnTo>
                  <a:lnTo>
                    <a:pt x="1036" y="3572"/>
                  </a:lnTo>
                  <a:lnTo>
                    <a:pt x="1038" y="3572"/>
                  </a:lnTo>
                  <a:lnTo>
                    <a:pt x="1038" y="3570"/>
                  </a:lnTo>
                  <a:lnTo>
                    <a:pt x="1038" y="3570"/>
                  </a:lnTo>
                  <a:lnTo>
                    <a:pt x="1036" y="3566"/>
                  </a:lnTo>
                  <a:lnTo>
                    <a:pt x="1034" y="3564"/>
                  </a:lnTo>
                  <a:lnTo>
                    <a:pt x="1034" y="3564"/>
                  </a:lnTo>
                  <a:lnTo>
                    <a:pt x="1032" y="3562"/>
                  </a:lnTo>
                  <a:lnTo>
                    <a:pt x="1032" y="3562"/>
                  </a:lnTo>
                  <a:lnTo>
                    <a:pt x="1032" y="3562"/>
                  </a:lnTo>
                  <a:lnTo>
                    <a:pt x="1032" y="3562"/>
                  </a:lnTo>
                  <a:lnTo>
                    <a:pt x="1032" y="3560"/>
                  </a:lnTo>
                  <a:lnTo>
                    <a:pt x="1032" y="3560"/>
                  </a:lnTo>
                  <a:lnTo>
                    <a:pt x="1034" y="3556"/>
                  </a:lnTo>
                  <a:lnTo>
                    <a:pt x="1034" y="3556"/>
                  </a:lnTo>
                  <a:lnTo>
                    <a:pt x="1034" y="3554"/>
                  </a:lnTo>
                  <a:lnTo>
                    <a:pt x="1034" y="3552"/>
                  </a:lnTo>
                  <a:lnTo>
                    <a:pt x="1034" y="3552"/>
                  </a:lnTo>
                  <a:lnTo>
                    <a:pt x="1034" y="3550"/>
                  </a:lnTo>
                  <a:lnTo>
                    <a:pt x="1034" y="3550"/>
                  </a:lnTo>
                  <a:lnTo>
                    <a:pt x="1034" y="3550"/>
                  </a:lnTo>
                  <a:lnTo>
                    <a:pt x="1034" y="3544"/>
                  </a:lnTo>
                  <a:lnTo>
                    <a:pt x="1034" y="3544"/>
                  </a:lnTo>
                  <a:lnTo>
                    <a:pt x="1034" y="3542"/>
                  </a:lnTo>
                  <a:lnTo>
                    <a:pt x="1034" y="3542"/>
                  </a:lnTo>
                  <a:lnTo>
                    <a:pt x="1034" y="3538"/>
                  </a:lnTo>
                  <a:lnTo>
                    <a:pt x="1034" y="3538"/>
                  </a:lnTo>
                  <a:lnTo>
                    <a:pt x="1034" y="3536"/>
                  </a:lnTo>
                  <a:lnTo>
                    <a:pt x="1034" y="3536"/>
                  </a:lnTo>
                  <a:lnTo>
                    <a:pt x="1032" y="3532"/>
                  </a:lnTo>
                  <a:lnTo>
                    <a:pt x="1032" y="3532"/>
                  </a:lnTo>
                  <a:lnTo>
                    <a:pt x="1032" y="3530"/>
                  </a:lnTo>
                  <a:lnTo>
                    <a:pt x="1032" y="3530"/>
                  </a:lnTo>
                  <a:lnTo>
                    <a:pt x="1032" y="3528"/>
                  </a:lnTo>
                  <a:lnTo>
                    <a:pt x="1032" y="3528"/>
                  </a:lnTo>
                  <a:lnTo>
                    <a:pt x="1032" y="3524"/>
                  </a:lnTo>
                  <a:lnTo>
                    <a:pt x="1032" y="3524"/>
                  </a:lnTo>
                  <a:lnTo>
                    <a:pt x="1032" y="3522"/>
                  </a:lnTo>
                  <a:lnTo>
                    <a:pt x="1032" y="3522"/>
                  </a:lnTo>
                  <a:lnTo>
                    <a:pt x="1034" y="3520"/>
                  </a:lnTo>
                  <a:lnTo>
                    <a:pt x="1034" y="3520"/>
                  </a:lnTo>
                  <a:lnTo>
                    <a:pt x="1034" y="3516"/>
                  </a:lnTo>
                  <a:lnTo>
                    <a:pt x="1034" y="3516"/>
                  </a:lnTo>
                  <a:lnTo>
                    <a:pt x="1034" y="3512"/>
                  </a:lnTo>
                  <a:lnTo>
                    <a:pt x="1034" y="3512"/>
                  </a:lnTo>
                  <a:lnTo>
                    <a:pt x="1034" y="3508"/>
                  </a:lnTo>
                  <a:lnTo>
                    <a:pt x="1034" y="3508"/>
                  </a:lnTo>
                  <a:lnTo>
                    <a:pt x="1034" y="3502"/>
                  </a:lnTo>
                  <a:lnTo>
                    <a:pt x="1034" y="3502"/>
                  </a:lnTo>
                  <a:lnTo>
                    <a:pt x="1032" y="3500"/>
                  </a:lnTo>
                  <a:lnTo>
                    <a:pt x="1032" y="3500"/>
                  </a:lnTo>
                  <a:lnTo>
                    <a:pt x="1032" y="3496"/>
                  </a:lnTo>
                  <a:lnTo>
                    <a:pt x="1032" y="3496"/>
                  </a:lnTo>
                  <a:lnTo>
                    <a:pt x="1032" y="3492"/>
                  </a:lnTo>
                  <a:lnTo>
                    <a:pt x="1032" y="3492"/>
                  </a:lnTo>
                  <a:lnTo>
                    <a:pt x="1032" y="3488"/>
                  </a:lnTo>
                  <a:lnTo>
                    <a:pt x="1032" y="3488"/>
                  </a:lnTo>
                  <a:lnTo>
                    <a:pt x="1032" y="3486"/>
                  </a:lnTo>
                  <a:lnTo>
                    <a:pt x="1032" y="3486"/>
                  </a:lnTo>
                  <a:lnTo>
                    <a:pt x="1034" y="3484"/>
                  </a:lnTo>
                  <a:lnTo>
                    <a:pt x="1034" y="3484"/>
                  </a:lnTo>
                  <a:lnTo>
                    <a:pt x="1036" y="3480"/>
                  </a:lnTo>
                  <a:lnTo>
                    <a:pt x="1036" y="3480"/>
                  </a:lnTo>
                  <a:lnTo>
                    <a:pt x="1036" y="3476"/>
                  </a:lnTo>
                  <a:lnTo>
                    <a:pt x="1036" y="3476"/>
                  </a:lnTo>
                  <a:lnTo>
                    <a:pt x="1036" y="3474"/>
                  </a:lnTo>
                  <a:lnTo>
                    <a:pt x="1036" y="3474"/>
                  </a:lnTo>
                  <a:lnTo>
                    <a:pt x="1036" y="3470"/>
                  </a:lnTo>
                  <a:lnTo>
                    <a:pt x="1036" y="3470"/>
                  </a:lnTo>
                  <a:lnTo>
                    <a:pt x="1036" y="3470"/>
                  </a:lnTo>
                  <a:lnTo>
                    <a:pt x="1036" y="3470"/>
                  </a:lnTo>
                  <a:lnTo>
                    <a:pt x="1038" y="3462"/>
                  </a:lnTo>
                  <a:lnTo>
                    <a:pt x="1038" y="3462"/>
                  </a:lnTo>
                  <a:lnTo>
                    <a:pt x="1038" y="3458"/>
                  </a:lnTo>
                  <a:lnTo>
                    <a:pt x="1038" y="3458"/>
                  </a:lnTo>
                  <a:lnTo>
                    <a:pt x="1038" y="3456"/>
                  </a:lnTo>
                  <a:lnTo>
                    <a:pt x="1038" y="3452"/>
                  </a:lnTo>
                  <a:lnTo>
                    <a:pt x="1038" y="3452"/>
                  </a:lnTo>
                  <a:lnTo>
                    <a:pt x="1038" y="3448"/>
                  </a:lnTo>
                  <a:lnTo>
                    <a:pt x="1038" y="3448"/>
                  </a:lnTo>
                  <a:lnTo>
                    <a:pt x="1038" y="3444"/>
                  </a:lnTo>
                  <a:lnTo>
                    <a:pt x="1038" y="3444"/>
                  </a:lnTo>
                  <a:lnTo>
                    <a:pt x="1038" y="3442"/>
                  </a:lnTo>
                  <a:lnTo>
                    <a:pt x="1038" y="3442"/>
                  </a:lnTo>
                  <a:lnTo>
                    <a:pt x="1038" y="3440"/>
                  </a:lnTo>
                  <a:lnTo>
                    <a:pt x="1038" y="3440"/>
                  </a:lnTo>
                  <a:lnTo>
                    <a:pt x="1036" y="3436"/>
                  </a:lnTo>
                  <a:lnTo>
                    <a:pt x="1036" y="3436"/>
                  </a:lnTo>
                  <a:lnTo>
                    <a:pt x="1036" y="3430"/>
                  </a:lnTo>
                  <a:lnTo>
                    <a:pt x="1036" y="3430"/>
                  </a:lnTo>
                  <a:lnTo>
                    <a:pt x="1034" y="3428"/>
                  </a:lnTo>
                  <a:lnTo>
                    <a:pt x="1034" y="3428"/>
                  </a:lnTo>
                  <a:lnTo>
                    <a:pt x="1034" y="3426"/>
                  </a:lnTo>
                  <a:lnTo>
                    <a:pt x="1034" y="3426"/>
                  </a:lnTo>
                  <a:lnTo>
                    <a:pt x="1034" y="3424"/>
                  </a:lnTo>
                  <a:lnTo>
                    <a:pt x="1034" y="3424"/>
                  </a:lnTo>
                  <a:lnTo>
                    <a:pt x="1034" y="3420"/>
                  </a:lnTo>
                  <a:lnTo>
                    <a:pt x="1034" y="3420"/>
                  </a:lnTo>
                  <a:lnTo>
                    <a:pt x="1034" y="3416"/>
                  </a:lnTo>
                  <a:lnTo>
                    <a:pt x="1034" y="3416"/>
                  </a:lnTo>
                  <a:lnTo>
                    <a:pt x="1034" y="3414"/>
                  </a:lnTo>
                  <a:lnTo>
                    <a:pt x="1034" y="3414"/>
                  </a:lnTo>
                  <a:lnTo>
                    <a:pt x="1032" y="3412"/>
                  </a:lnTo>
                  <a:lnTo>
                    <a:pt x="1032" y="3412"/>
                  </a:lnTo>
                  <a:lnTo>
                    <a:pt x="1032" y="3410"/>
                  </a:lnTo>
                  <a:lnTo>
                    <a:pt x="1032" y="3410"/>
                  </a:lnTo>
                  <a:lnTo>
                    <a:pt x="1034" y="3406"/>
                  </a:lnTo>
                  <a:lnTo>
                    <a:pt x="1034" y="3406"/>
                  </a:lnTo>
                  <a:lnTo>
                    <a:pt x="1034" y="3404"/>
                  </a:lnTo>
                  <a:lnTo>
                    <a:pt x="1034" y="3404"/>
                  </a:lnTo>
                  <a:lnTo>
                    <a:pt x="1038" y="3400"/>
                  </a:lnTo>
                  <a:lnTo>
                    <a:pt x="1038" y="3400"/>
                  </a:lnTo>
                  <a:lnTo>
                    <a:pt x="1040" y="3398"/>
                  </a:lnTo>
                  <a:lnTo>
                    <a:pt x="1042" y="3394"/>
                  </a:lnTo>
                  <a:lnTo>
                    <a:pt x="1042" y="3394"/>
                  </a:lnTo>
                  <a:lnTo>
                    <a:pt x="1042" y="3390"/>
                  </a:lnTo>
                  <a:lnTo>
                    <a:pt x="1042" y="3390"/>
                  </a:lnTo>
                  <a:lnTo>
                    <a:pt x="1042" y="3388"/>
                  </a:lnTo>
                  <a:lnTo>
                    <a:pt x="1042" y="3388"/>
                  </a:lnTo>
                  <a:lnTo>
                    <a:pt x="1042" y="3384"/>
                  </a:lnTo>
                  <a:lnTo>
                    <a:pt x="1042" y="3384"/>
                  </a:lnTo>
                  <a:lnTo>
                    <a:pt x="1042" y="3382"/>
                  </a:lnTo>
                  <a:lnTo>
                    <a:pt x="1042" y="3382"/>
                  </a:lnTo>
                  <a:lnTo>
                    <a:pt x="1042" y="3378"/>
                  </a:lnTo>
                  <a:lnTo>
                    <a:pt x="1042" y="3376"/>
                  </a:lnTo>
                  <a:lnTo>
                    <a:pt x="1042" y="3376"/>
                  </a:lnTo>
                  <a:lnTo>
                    <a:pt x="1042" y="3374"/>
                  </a:lnTo>
                  <a:lnTo>
                    <a:pt x="1042" y="3374"/>
                  </a:lnTo>
                  <a:lnTo>
                    <a:pt x="1042" y="3372"/>
                  </a:lnTo>
                  <a:lnTo>
                    <a:pt x="1042" y="3372"/>
                  </a:lnTo>
                  <a:lnTo>
                    <a:pt x="1040" y="3368"/>
                  </a:lnTo>
                  <a:lnTo>
                    <a:pt x="1040" y="3368"/>
                  </a:lnTo>
                  <a:lnTo>
                    <a:pt x="1040" y="3366"/>
                  </a:lnTo>
                  <a:lnTo>
                    <a:pt x="1040" y="3366"/>
                  </a:lnTo>
                  <a:lnTo>
                    <a:pt x="1038" y="3362"/>
                  </a:lnTo>
                  <a:lnTo>
                    <a:pt x="1038" y="3362"/>
                  </a:lnTo>
                  <a:lnTo>
                    <a:pt x="1038" y="3360"/>
                  </a:lnTo>
                  <a:lnTo>
                    <a:pt x="1038" y="3360"/>
                  </a:lnTo>
                  <a:lnTo>
                    <a:pt x="1040" y="3358"/>
                  </a:lnTo>
                  <a:lnTo>
                    <a:pt x="1040" y="3358"/>
                  </a:lnTo>
                  <a:lnTo>
                    <a:pt x="1040" y="3352"/>
                  </a:lnTo>
                  <a:lnTo>
                    <a:pt x="1040" y="3352"/>
                  </a:lnTo>
                  <a:lnTo>
                    <a:pt x="1040" y="3348"/>
                  </a:lnTo>
                  <a:lnTo>
                    <a:pt x="1040" y="3348"/>
                  </a:lnTo>
                  <a:lnTo>
                    <a:pt x="1040" y="3346"/>
                  </a:lnTo>
                  <a:lnTo>
                    <a:pt x="1040" y="3346"/>
                  </a:lnTo>
                  <a:lnTo>
                    <a:pt x="1040" y="3344"/>
                  </a:lnTo>
                  <a:lnTo>
                    <a:pt x="1040" y="3344"/>
                  </a:lnTo>
                  <a:lnTo>
                    <a:pt x="1042" y="3340"/>
                  </a:lnTo>
                  <a:lnTo>
                    <a:pt x="1042" y="3340"/>
                  </a:lnTo>
                  <a:lnTo>
                    <a:pt x="1040" y="3336"/>
                  </a:lnTo>
                  <a:lnTo>
                    <a:pt x="1040" y="3336"/>
                  </a:lnTo>
                  <a:lnTo>
                    <a:pt x="1040" y="3334"/>
                  </a:lnTo>
                  <a:lnTo>
                    <a:pt x="1040" y="3334"/>
                  </a:lnTo>
                  <a:lnTo>
                    <a:pt x="1038" y="3330"/>
                  </a:lnTo>
                  <a:lnTo>
                    <a:pt x="1038" y="3330"/>
                  </a:lnTo>
                  <a:lnTo>
                    <a:pt x="1038" y="3328"/>
                  </a:lnTo>
                  <a:lnTo>
                    <a:pt x="1038" y="3328"/>
                  </a:lnTo>
                  <a:lnTo>
                    <a:pt x="1038" y="3324"/>
                  </a:lnTo>
                  <a:lnTo>
                    <a:pt x="1038" y="3324"/>
                  </a:lnTo>
                  <a:lnTo>
                    <a:pt x="1038" y="3322"/>
                  </a:lnTo>
                  <a:lnTo>
                    <a:pt x="1038" y="3320"/>
                  </a:lnTo>
                  <a:lnTo>
                    <a:pt x="1038" y="3320"/>
                  </a:lnTo>
                  <a:lnTo>
                    <a:pt x="1040" y="3318"/>
                  </a:lnTo>
                  <a:lnTo>
                    <a:pt x="1040" y="3318"/>
                  </a:lnTo>
                  <a:lnTo>
                    <a:pt x="1040" y="3316"/>
                  </a:lnTo>
                  <a:lnTo>
                    <a:pt x="1042" y="3312"/>
                  </a:lnTo>
                  <a:lnTo>
                    <a:pt x="1042" y="3312"/>
                  </a:lnTo>
                  <a:lnTo>
                    <a:pt x="1042" y="3306"/>
                  </a:lnTo>
                  <a:lnTo>
                    <a:pt x="1042" y="3306"/>
                  </a:lnTo>
                  <a:lnTo>
                    <a:pt x="1042" y="3306"/>
                  </a:lnTo>
                  <a:lnTo>
                    <a:pt x="1040" y="3302"/>
                  </a:lnTo>
                  <a:lnTo>
                    <a:pt x="1040" y="3302"/>
                  </a:lnTo>
                  <a:lnTo>
                    <a:pt x="1040" y="3298"/>
                  </a:lnTo>
                  <a:lnTo>
                    <a:pt x="1040" y="3298"/>
                  </a:lnTo>
                  <a:lnTo>
                    <a:pt x="1040" y="3296"/>
                  </a:lnTo>
                  <a:lnTo>
                    <a:pt x="1040" y="3290"/>
                  </a:lnTo>
                  <a:lnTo>
                    <a:pt x="1040" y="3290"/>
                  </a:lnTo>
                  <a:lnTo>
                    <a:pt x="1040" y="3288"/>
                  </a:lnTo>
                  <a:lnTo>
                    <a:pt x="1040" y="3288"/>
                  </a:lnTo>
                  <a:lnTo>
                    <a:pt x="1040" y="3286"/>
                  </a:lnTo>
                  <a:lnTo>
                    <a:pt x="1040" y="3286"/>
                  </a:lnTo>
                  <a:lnTo>
                    <a:pt x="1040" y="3282"/>
                  </a:lnTo>
                  <a:lnTo>
                    <a:pt x="1040" y="3282"/>
                  </a:lnTo>
                  <a:lnTo>
                    <a:pt x="1038" y="3280"/>
                  </a:lnTo>
                  <a:lnTo>
                    <a:pt x="1038" y="3280"/>
                  </a:lnTo>
                  <a:lnTo>
                    <a:pt x="1040" y="3276"/>
                  </a:lnTo>
                  <a:lnTo>
                    <a:pt x="1040" y="3276"/>
                  </a:lnTo>
                  <a:lnTo>
                    <a:pt x="1040" y="3274"/>
                  </a:lnTo>
                  <a:lnTo>
                    <a:pt x="1040" y="3274"/>
                  </a:lnTo>
                  <a:lnTo>
                    <a:pt x="1040" y="3270"/>
                  </a:lnTo>
                  <a:lnTo>
                    <a:pt x="1040" y="3270"/>
                  </a:lnTo>
                  <a:lnTo>
                    <a:pt x="1040" y="3268"/>
                  </a:lnTo>
                  <a:lnTo>
                    <a:pt x="1040" y="3268"/>
                  </a:lnTo>
                  <a:lnTo>
                    <a:pt x="1042" y="3266"/>
                  </a:lnTo>
                  <a:lnTo>
                    <a:pt x="1042" y="3266"/>
                  </a:lnTo>
                  <a:lnTo>
                    <a:pt x="1044" y="3262"/>
                  </a:lnTo>
                  <a:lnTo>
                    <a:pt x="1044" y="3262"/>
                  </a:lnTo>
                  <a:lnTo>
                    <a:pt x="1044" y="3258"/>
                  </a:lnTo>
                  <a:lnTo>
                    <a:pt x="1044" y="3258"/>
                  </a:lnTo>
                  <a:lnTo>
                    <a:pt x="1042" y="3256"/>
                  </a:lnTo>
                  <a:lnTo>
                    <a:pt x="1042" y="3256"/>
                  </a:lnTo>
                  <a:lnTo>
                    <a:pt x="1044" y="3254"/>
                  </a:lnTo>
                  <a:lnTo>
                    <a:pt x="1044" y="3254"/>
                  </a:lnTo>
                  <a:lnTo>
                    <a:pt x="1046" y="3250"/>
                  </a:lnTo>
                  <a:lnTo>
                    <a:pt x="1046" y="3250"/>
                  </a:lnTo>
                  <a:lnTo>
                    <a:pt x="1046" y="3246"/>
                  </a:lnTo>
                  <a:lnTo>
                    <a:pt x="1046" y="3246"/>
                  </a:lnTo>
                  <a:lnTo>
                    <a:pt x="1046" y="3244"/>
                  </a:lnTo>
                  <a:lnTo>
                    <a:pt x="1046" y="3244"/>
                  </a:lnTo>
                  <a:lnTo>
                    <a:pt x="1046" y="3242"/>
                  </a:lnTo>
                  <a:lnTo>
                    <a:pt x="1046" y="3242"/>
                  </a:lnTo>
                  <a:lnTo>
                    <a:pt x="1046" y="3238"/>
                  </a:lnTo>
                  <a:lnTo>
                    <a:pt x="1046" y="3238"/>
                  </a:lnTo>
                  <a:lnTo>
                    <a:pt x="1044" y="3234"/>
                  </a:lnTo>
                  <a:lnTo>
                    <a:pt x="1044" y="3234"/>
                  </a:lnTo>
                  <a:lnTo>
                    <a:pt x="1044" y="3232"/>
                  </a:lnTo>
                  <a:lnTo>
                    <a:pt x="1044" y="3232"/>
                  </a:lnTo>
                  <a:lnTo>
                    <a:pt x="1042" y="3226"/>
                  </a:lnTo>
                  <a:lnTo>
                    <a:pt x="1042" y="3226"/>
                  </a:lnTo>
                  <a:lnTo>
                    <a:pt x="1042" y="3222"/>
                  </a:lnTo>
                  <a:lnTo>
                    <a:pt x="1042" y="3222"/>
                  </a:lnTo>
                  <a:lnTo>
                    <a:pt x="1042" y="3220"/>
                  </a:lnTo>
                  <a:lnTo>
                    <a:pt x="1042" y="3220"/>
                  </a:lnTo>
                  <a:lnTo>
                    <a:pt x="1042" y="3216"/>
                  </a:lnTo>
                  <a:lnTo>
                    <a:pt x="1042" y="3216"/>
                  </a:lnTo>
                  <a:lnTo>
                    <a:pt x="1042" y="3214"/>
                  </a:lnTo>
                  <a:lnTo>
                    <a:pt x="1042" y="3214"/>
                  </a:lnTo>
                  <a:lnTo>
                    <a:pt x="1042" y="3210"/>
                  </a:lnTo>
                  <a:lnTo>
                    <a:pt x="1042" y="3210"/>
                  </a:lnTo>
                  <a:lnTo>
                    <a:pt x="1042" y="3208"/>
                  </a:lnTo>
                  <a:lnTo>
                    <a:pt x="1042" y="3208"/>
                  </a:lnTo>
                  <a:lnTo>
                    <a:pt x="1042" y="3206"/>
                  </a:lnTo>
                  <a:lnTo>
                    <a:pt x="1042" y="3206"/>
                  </a:lnTo>
                  <a:lnTo>
                    <a:pt x="1042" y="3202"/>
                  </a:lnTo>
                  <a:lnTo>
                    <a:pt x="1042" y="3200"/>
                  </a:lnTo>
                  <a:lnTo>
                    <a:pt x="1042" y="3200"/>
                  </a:lnTo>
                  <a:lnTo>
                    <a:pt x="1042" y="3196"/>
                  </a:lnTo>
                  <a:lnTo>
                    <a:pt x="1042" y="3196"/>
                  </a:lnTo>
                  <a:lnTo>
                    <a:pt x="1042" y="3194"/>
                  </a:lnTo>
                  <a:lnTo>
                    <a:pt x="1042" y="3194"/>
                  </a:lnTo>
                  <a:lnTo>
                    <a:pt x="1042" y="3188"/>
                  </a:lnTo>
                  <a:lnTo>
                    <a:pt x="1042" y="3188"/>
                  </a:lnTo>
                  <a:lnTo>
                    <a:pt x="1042" y="3186"/>
                  </a:lnTo>
                  <a:lnTo>
                    <a:pt x="1042" y="3186"/>
                  </a:lnTo>
                  <a:lnTo>
                    <a:pt x="1044" y="3184"/>
                  </a:lnTo>
                  <a:lnTo>
                    <a:pt x="1044" y="3184"/>
                  </a:lnTo>
                  <a:lnTo>
                    <a:pt x="1042" y="3180"/>
                  </a:lnTo>
                  <a:lnTo>
                    <a:pt x="1042" y="3180"/>
                  </a:lnTo>
                  <a:lnTo>
                    <a:pt x="1042" y="3178"/>
                  </a:lnTo>
                  <a:lnTo>
                    <a:pt x="1042" y="3178"/>
                  </a:lnTo>
                  <a:lnTo>
                    <a:pt x="1044" y="3172"/>
                  </a:lnTo>
                  <a:lnTo>
                    <a:pt x="1044" y="3172"/>
                  </a:lnTo>
                  <a:lnTo>
                    <a:pt x="1044" y="3168"/>
                  </a:lnTo>
                  <a:lnTo>
                    <a:pt x="1044" y="3166"/>
                  </a:lnTo>
                  <a:lnTo>
                    <a:pt x="1044" y="3166"/>
                  </a:lnTo>
                  <a:lnTo>
                    <a:pt x="1046" y="3164"/>
                  </a:lnTo>
                  <a:lnTo>
                    <a:pt x="1046" y="3164"/>
                  </a:lnTo>
                  <a:lnTo>
                    <a:pt x="1046" y="3164"/>
                  </a:lnTo>
                  <a:lnTo>
                    <a:pt x="1046" y="3164"/>
                  </a:lnTo>
                  <a:lnTo>
                    <a:pt x="1046" y="3164"/>
                  </a:lnTo>
                  <a:lnTo>
                    <a:pt x="1046" y="3164"/>
                  </a:lnTo>
                  <a:lnTo>
                    <a:pt x="1048" y="3162"/>
                  </a:lnTo>
                  <a:lnTo>
                    <a:pt x="1048" y="3162"/>
                  </a:lnTo>
                  <a:lnTo>
                    <a:pt x="1050" y="3164"/>
                  </a:lnTo>
                  <a:lnTo>
                    <a:pt x="1050" y="3164"/>
                  </a:lnTo>
                  <a:lnTo>
                    <a:pt x="1056" y="3164"/>
                  </a:lnTo>
                  <a:lnTo>
                    <a:pt x="1056" y="3164"/>
                  </a:lnTo>
                  <a:lnTo>
                    <a:pt x="1060" y="3164"/>
                  </a:lnTo>
                  <a:lnTo>
                    <a:pt x="1060" y="3164"/>
                  </a:lnTo>
                  <a:lnTo>
                    <a:pt x="1062" y="3164"/>
                  </a:lnTo>
                  <a:lnTo>
                    <a:pt x="1062" y="3164"/>
                  </a:lnTo>
                  <a:lnTo>
                    <a:pt x="1066" y="3164"/>
                  </a:lnTo>
                  <a:lnTo>
                    <a:pt x="1066" y="3164"/>
                  </a:lnTo>
                  <a:lnTo>
                    <a:pt x="1068" y="3164"/>
                  </a:lnTo>
                  <a:lnTo>
                    <a:pt x="1068" y="3164"/>
                  </a:lnTo>
                  <a:lnTo>
                    <a:pt x="1068" y="3164"/>
                  </a:lnTo>
                  <a:lnTo>
                    <a:pt x="1070" y="3162"/>
                  </a:lnTo>
                  <a:lnTo>
                    <a:pt x="1070" y="3162"/>
                  </a:lnTo>
                  <a:lnTo>
                    <a:pt x="1074" y="3162"/>
                  </a:lnTo>
                  <a:lnTo>
                    <a:pt x="1074" y="3162"/>
                  </a:lnTo>
                  <a:lnTo>
                    <a:pt x="1076" y="3162"/>
                  </a:lnTo>
                  <a:lnTo>
                    <a:pt x="1076" y="3162"/>
                  </a:lnTo>
                  <a:lnTo>
                    <a:pt x="1080" y="3162"/>
                  </a:lnTo>
                  <a:lnTo>
                    <a:pt x="1080" y="3162"/>
                  </a:lnTo>
                  <a:lnTo>
                    <a:pt x="1080" y="3162"/>
                  </a:lnTo>
                  <a:lnTo>
                    <a:pt x="1082" y="3162"/>
                  </a:lnTo>
                  <a:lnTo>
                    <a:pt x="1082" y="3162"/>
                  </a:lnTo>
                  <a:lnTo>
                    <a:pt x="1086" y="3162"/>
                  </a:lnTo>
                  <a:lnTo>
                    <a:pt x="1086" y="3162"/>
                  </a:lnTo>
                  <a:lnTo>
                    <a:pt x="1086" y="3162"/>
                  </a:lnTo>
                  <a:lnTo>
                    <a:pt x="1090" y="3162"/>
                  </a:lnTo>
                  <a:lnTo>
                    <a:pt x="1090" y="3162"/>
                  </a:lnTo>
                  <a:lnTo>
                    <a:pt x="1092" y="3162"/>
                  </a:lnTo>
                  <a:lnTo>
                    <a:pt x="1092" y="3162"/>
                  </a:lnTo>
                  <a:lnTo>
                    <a:pt x="1094" y="3162"/>
                  </a:lnTo>
                  <a:lnTo>
                    <a:pt x="1094" y="3162"/>
                  </a:lnTo>
                  <a:lnTo>
                    <a:pt x="1098" y="3162"/>
                  </a:lnTo>
                  <a:lnTo>
                    <a:pt x="1098" y="3162"/>
                  </a:lnTo>
                  <a:lnTo>
                    <a:pt x="1098" y="3162"/>
                  </a:lnTo>
                  <a:lnTo>
                    <a:pt x="1098" y="3162"/>
                  </a:lnTo>
                  <a:lnTo>
                    <a:pt x="1102" y="3162"/>
                  </a:lnTo>
                  <a:lnTo>
                    <a:pt x="1102" y="3162"/>
                  </a:lnTo>
                  <a:lnTo>
                    <a:pt x="1104" y="3162"/>
                  </a:lnTo>
                  <a:lnTo>
                    <a:pt x="1104" y="3162"/>
                  </a:lnTo>
                  <a:lnTo>
                    <a:pt x="1108" y="3160"/>
                  </a:lnTo>
                  <a:lnTo>
                    <a:pt x="1108" y="3160"/>
                  </a:lnTo>
                  <a:lnTo>
                    <a:pt x="1110" y="3160"/>
                  </a:lnTo>
                  <a:lnTo>
                    <a:pt x="1110" y="3160"/>
                  </a:lnTo>
                  <a:lnTo>
                    <a:pt x="1116" y="3160"/>
                  </a:lnTo>
                  <a:lnTo>
                    <a:pt x="1116" y="3160"/>
                  </a:lnTo>
                  <a:lnTo>
                    <a:pt x="1120" y="3160"/>
                  </a:lnTo>
                  <a:lnTo>
                    <a:pt x="1120" y="3160"/>
                  </a:lnTo>
                  <a:lnTo>
                    <a:pt x="1126" y="3162"/>
                  </a:lnTo>
                  <a:lnTo>
                    <a:pt x="1126" y="3162"/>
                  </a:lnTo>
                  <a:lnTo>
                    <a:pt x="1128" y="3162"/>
                  </a:lnTo>
                  <a:lnTo>
                    <a:pt x="1128" y="3162"/>
                  </a:lnTo>
                  <a:lnTo>
                    <a:pt x="1132" y="3164"/>
                  </a:lnTo>
                  <a:lnTo>
                    <a:pt x="1132" y="3164"/>
                  </a:lnTo>
                  <a:lnTo>
                    <a:pt x="1136" y="3164"/>
                  </a:lnTo>
                  <a:lnTo>
                    <a:pt x="1136" y="3164"/>
                  </a:lnTo>
                  <a:lnTo>
                    <a:pt x="1138" y="3162"/>
                  </a:lnTo>
                  <a:lnTo>
                    <a:pt x="1138" y="3162"/>
                  </a:lnTo>
                  <a:lnTo>
                    <a:pt x="1142" y="3162"/>
                  </a:lnTo>
                  <a:lnTo>
                    <a:pt x="1142" y="3162"/>
                  </a:lnTo>
                  <a:lnTo>
                    <a:pt x="1144" y="3160"/>
                  </a:lnTo>
                  <a:lnTo>
                    <a:pt x="1144" y="3160"/>
                  </a:lnTo>
                  <a:lnTo>
                    <a:pt x="1150" y="3162"/>
                  </a:lnTo>
                  <a:lnTo>
                    <a:pt x="1150" y="3162"/>
                  </a:lnTo>
                  <a:lnTo>
                    <a:pt x="1152" y="3162"/>
                  </a:lnTo>
                  <a:lnTo>
                    <a:pt x="1152" y="3162"/>
                  </a:lnTo>
                  <a:lnTo>
                    <a:pt x="1156" y="3162"/>
                  </a:lnTo>
                  <a:lnTo>
                    <a:pt x="1156" y="3162"/>
                  </a:lnTo>
                  <a:lnTo>
                    <a:pt x="1156" y="3162"/>
                  </a:lnTo>
                  <a:lnTo>
                    <a:pt x="1156" y="3162"/>
                  </a:lnTo>
                  <a:lnTo>
                    <a:pt x="1160" y="3162"/>
                  </a:lnTo>
                  <a:lnTo>
                    <a:pt x="1160" y="3162"/>
                  </a:lnTo>
                  <a:lnTo>
                    <a:pt x="1162" y="3162"/>
                  </a:lnTo>
                  <a:lnTo>
                    <a:pt x="1162" y="3162"/>
                  </a:lnTo>
                  <a:lnTo>
                    <a:pt x="1166" y="3160"/>
                  </a:lnTo>
                  <a:lnTo>
                    <a:pt x="1166" y="3160"/>
                  </a:lnTo>
                  <a:lnTo>
                    <a:pt x="1168" y="3160"/>
                  </a:lnTo>
                  <a:lnTo>
                    <a:pt x="1168" y="3160"/>
                  </a:lnTo>
                  <a:lnTo>
                    <a:pt x="1170" y="3160"/>
                  </a:lnTo>
                  <a:lnTo>
                    <a:pt x="1170" y="3160"/>
                  </a:lnTo>
                  <a:lnTo>
                    <a:pt x="1172" y="3160"/>
                  </a:lnTo>
                  <a:lnTo>
                    <a:pt x="1174" y="3160"/>
                  </a:lnTo>
                  <a:lnTo>
                    <a:pt x="1174" y="3160"/>
                  </a:lnTo>
                  <a:lnTo>
                    <a:pt x="1178" y="3162"/>
                  </a:lnTo>
                  <a:lnTo>
                    <a:pt x="1178" y="3162"/>
                  </a:lnTo>
                  <a:lnTo>
                    <a:pt x="1180" y="3162"/>
                  </a:lnTo>
                  <a:lnTo>
                    <a:pt x="1180" y="3162"/>
                  </a:lnTo>
                  <a:lnTo>
                    <a:pt x="1186" y="3162"/>
                  </a:lnTo>
                  <a:lnTo>
                    <a:pt x="1186" y="3162"/>
                  </a:lnTo>
                  <a:lnTo>
                    <a:pt x="1190" y="3162"/>
                  </a:lnTo>
                  <a:lnTo>
                    <a:pt x="1190" y="3162"/>
                  </a:lnTo>
                  <a:lnTo>
                    <a:pt x="1192" y="3162"/>
                  </a:lnTo>
                  <a:lnTo>
                    <a:pt x="1192" y="3162"/>
                  </a:lnTo>
                  <a:lnTo>
                    <a:pt x="1198" y="3160"/>
                  </a:lnTo>
                  <a:lnTo>
                    <a:pt x="1198" y="3160"/>
                  </a:lnTo>
                  <a:lnTo>
                    <a:pt x="1200" y="3160"/>
                  </a:lnTo>
                  <a:lnTo>
                    <a:pt x="1200" y="3160"/>
                  </a:lnTo>
                  <a:lnTo>
                    <a:pt x="1200" y="3160"/>
                  </a:lnTo>
                  <a:lnTo>
                    <a:pt x="1202" y="3160"/>
                  </a:lnTo>
                  <a:lnTo>
                    <a:pt x="1204" y="3160"/>
                  </a:lnTo>
                  <a:lnTo>
                    <a:pt x="1204" y="3160"/>
                  </a:lnTo>
                  <a:lnTo>
                    <a:pt x="1206" y="3160"/>
                  </a:lnTo>
                  <a:lnTo>
                    <a:pt x="1206" y="3160"/>
                  </a:lnTo>
                  <a:lnTo>
                    <a:pt x="1210" y="3160"/>
                  </a:lnTo>
                  <a:lnTo>
                    <a:pt x="1210" y="3160"/>
                  </a:lnTo>
                  <a:lnTo>
                    <a:pt x="1212" y="3162"/>
                  </a:lnTo>
                  <a:lnTo>
                    <a:pt x="1212" y="3162"/>
                  </a:lnTo>
                  <a:lnTo>
                    <a:pt x="1216" y="3160"/>
                  </a:lnTo>
                  <a:lnTo>
                    <a:pt x="1216" y="3160"/>
                  </a:lnTo>
                  <a:lnTo>
                    <a:pt x="1218" y="3160"/>
                  </a:lnTo>
                  <a:lnTo>
                    <a:pt x="1218" y="3160"/>
                  </a:lnTo>
                  <a:lnTo>
                    <a:pt x="1222" y="3160"/>
                  </a:lnTo>
                  <a:lnTo>
                    <a:pt x="1222" y="3160"/>
                  </a:lnTo>
                  <a:lnTo>
                    <a:pt x="1224" y="3160"/>
                  </a:lnTo>
                  <a:lnTo>
                    <a:pt x="1224" y="3160"/>
                  </a:lnTo>
                  <a:lnTo>
                    <a:pt x="1226" y="3160"/>
                  </a:lnTo>
                  <a:lnTo>
                    <a:pt x="1226" y="3160"/>
                  </a:lnTo>
                  <a:lnTo>
                    <a:pt x="1230" y="3160"/>
                  </a:lnTo>
                  <a:lnTo>
                    <a:pt x="1230" y="3160"/>
                  </a:lnTo>
                  <a:lnTo>
                    <a:pt x="1236" y="3160"/>
                  </a:lnTo>
                  <a:lnTo>
                    <a:pt x="1236" y="3160"/>
                  </a:lnTo>
                  <a:lnTo>
                    <a:pt x="1236" y="3160"/>
                  </a:lnTo>
                  <a:lnTo>
                    <a:pt x="1236" y="3160"/>
                  </a:lnTo>
                  <a:lnTo>
                    <a:pt x="1240" y="3160"/>
                  </a:lnTo>
                  <a:lnTo>
                    <a:pt x="1240" y="3160"/>
                  </a:lnTo>
                  <a:lnTo>
                    <a:pt x="1244" y="3160"/>
                  </a:lnTo>
                  <a:lnTo>
                    <a:pt x="1244" y="3160"/>
                  </a:lnTo>
                  <a:lnTo>
                    <a:pt x="1244" y="3160"/>
                  </a:lnTo>
                  <a:lnTo>
                    <a:pt x="1244" y="3160"/>
                  </a:lnTo>
                  <a:lnTo>
                    <a:pt x="1246" y="3160"/>
                  </a:lnTo>
                  <a:lnTo>
                    <a:pt x="1246" y="3160"/>
                  </a:lnTo>
                  <a:lnTo>
                    <a:pt x="1250" y="3162"/>
                  </a:lnTo>
                  <a:lnTo>
                    <a:pt x="1250" y="3162"/>
                  </a:lnTo>
                  <a:lnTo>
                    <a:pt x="1256" y="3162"/>
                  </a:lnTo>
                  <a:lnTo>
                    <a:pt x="1256" y="3162"/>
                  </a:lnTo>
                  <a:lnTo>
                    <a:pt x="1258" y="3162"/>
                  </a:lnTo>
                  <a:lnTo>
                    <a:pt x="1258" y="3162"/>
                  </a:lnTo>
                  <a:lnTo>
                    <a:pt x="1262" y="3162"/>
                  </a:lnTo>
                  <a:lnTo>
                    <a:pt x="1262" y="3162"/>
                  </a:lnTo>
                  <a:lnTo>
                    <a:pt x="1266" y="3160"/>
                  </a:lnTo>
                  <a:lnTo>
                    <a:pt x="1266" y="3160"/>
                  </a:lnTo>
                  <a:lnTo>
                    <a:pt x="1266" y="3160"/>
                  </a:lnTo>
                  <a:lnTo>
                    <a:pt x="1266" y="3160"/>
                  </a:lnTo>
                  <a:lnTo>
                    <a:pt x="1268" y="3160"/>
                  </a:lnTo>
                  <a:lnTo>
                    <a:pt x="1268" y="3160"/>
                  </a:lnTo>
                  <a:lnTo>
                    <a:pt x="1272" y="3162"/>
                  </a:lnTo>
                  <a:lnTo>
                    <a:pt x="1274" y="3162"/>
                  </a:lnTo>
                  <a:lnTo>
                    <a:pt x="1274" y="3162"/>
                  </a:lnTo>
                  <a:lnTo>
                    <a:pt x="1276" y="3162"/>
                  </a:lnTo>
                  <a:lnTo>
                    <a:pt x="1276" y="3162"/>
                  </a:lnTo>
                  <a:lnTo>
                    <a:pt x="1278" y="3162"/>
                  </a:lnTo>
                  <a:lnTo>
                    <a:pt x="1278" y="3162"/>
                  </a:lnTo>
                  <a:lnTo>
                    <a:pt x="1282" y="3162"/>
                  </a:lnTo>
                  <a:lnTo>
                    <a:pt x="1284" y="3162"/>
                  </a:lnTo>
                  <a:lnTo>
                    <a:pt x="1284" y="3162"/>
                  </a:lnTo>
                  <a:lnTo>
                    <a:pt x="1286" y="3162"/>
                  </a:lnTo>
                  <a:lnTo>
                    <a:pt x="1286" y="3162"/>
                  </a:lnTo>
                  <a:lnTo>
                    <a:pt x="1290" y="3164"/>
                  </a:lnTo>
                  <a:lnTo>
                    <a:pt x="1290" y="3164"/>
                  </a:lnTo>
                  <a:lnTo>
                    <a:pt x="1294" y="3162"/>
                  </a:lnTo>
                  <a:lnTo>
                    <a:pt x="1296" y="3162"/>
                  </a:lnTo>
                  <a:lnTo>
                    <a:pt x="1296" y="3162"/>
                  </a:lnTo>
                  <a:lnTo>
                    <a:pt x="1298" y="3164"/>
                  </a:lnTo>
                  <a:lnTo>
                    <a:pt x="1298" y="3164"/>
                  </a:lnTo>
                  <a:lnTo>
                    <a:pt x="1302" y="3164"/>
                  </a:lnTo>
                  <a:lnTo>
                    <a:pt x="1302" y="3164"/>
                  </a:lnTo>
                  <a:lnTo>
                    <a:pt x="1306" y="3162"/>
                  </a:lnTo>
                  <a:lnTo>
                    <a:pt x="1306" y="3162"/>
                  </a:lnTo>
                  <a:lnTo>
                    <a:pt x="1308" y="3162"/>
                  </a:lnTo>
                  <a:lnTo>
                    <a:pt x="1308" y="3162"/>
                  </a:lnTo>
                  <a:lnTo>
                    <a:pt x="1312" y="3162"/>
                  </a:lnTo>
                  <a:lnTo>
                    <a:pt x="1312" y="3162"/>
                  </a:lnTo>
                  <a:lnTo>
                    <a:pt x="1314" y="3162"/>
                  </a:lnTo>
                  <a:lnTo>
                    <a:pt x="1314" y="3162"/>
                  </a:lnTo>
                  <a:lnTo>
                    <a:pt x="1318" y="3160"/>
                  </a:lnTo>
                  <a:lnTo>
                    <a:pt x="1318" y="3160"/>
                  </a:lnTo>
                  <a:lnTo>
                    <a:pt x="1318" y="3160"/>
                  </a:lnTo>
                  <a:lnTo>
                    <a:pt x="1318" y="3160"/>
                  </a:lnTo>
                  <a:lnTo>
                    <a:pt x="1324" y="3162"/>
                  </a:lnTo>
                  <a:lnTo>
                    <a:pt x="1324" y="3162"/>
                  </a:lnTo>
                  <a:lnTo>
                    <a:pt x="1326" y="3162"/>
                  </a:lnTo>
                  <a:lnTo>
                    <a:pt x="1326" y="3162"/>
                  </a:lnTo>
                  <a:lnTo>
                    <a:pt x="1330" y="3162"/>
                  </a:lnTo>
                  <a:lnTo>
                    <a:pt x="1332" y="3162"/>
                  </a:lnTo>
                  <a:lnTo>
                    <a:pt x="1332" y="3162"/>
                  </a:lnTo>
                  <a:lnTo>
                    <a:pt x="1336" y="3164"/>
                  </a:lnTo>
                  <a:lnTo>
                    <a:pt x="1336" y="3164"/>
                  </a:lnTo>
                  <a:lnTo>
                    <a:pt x="1342" y="3162"/>
                  </a:lnTo>
                  <a:lnTo>
                    <a:pt x="1342" y="3162"/>
                  </a:lnTo>
                  <a:lnTo>
                    <a:pt x="1342" y="3162"/>
                  </a:lnTo>
                  <a:lnTo>
                    <a:pt x="1348" y="3164"/>
                  </a:lnTo>
                  <a:lnTo>
                    <a:pt x="1348" y="3164"/>
                  </a:lnTo>
                  <a:lnTo>
                    <a:pt x="1352" y="3162"/>
                  </a:lnTo>
                  <a:lnTo>
                    <a:pt x="1352" y="3162"/>
                  </a:lnTo>
                  <a:lnTo>
                    <a:pt x="1356" y="3162"/>
                  </a:lnTo>
                  <a:lnTo>
                    <a:pt x="1356" y="3162"/>
                  </a:lnTo>
                  <a:lnTo>
                    <a:pt x="1360" y="3164"/>
                  </a:lnTo>
                  <a:lnTo>
                    <a:pt x="1360" y="3164"/>
                  </a:lnTo>
                  <a:lnTo>
                    <a:pt x="1364" y="3162"/>
                  </a:lnTo>
                  <a:lnTo>
                    <a:pt x="1364" y="3162"/>
                  </a:lnTo>
                  <a:lnTo>
                    <a:pt x="1366" y="3162"/>
                  </a:lnTo>
                  <a:lnTo>
                    <a:pt x="1366" y="3162"/>
                  </a:lnTo>
                  <a:lnTo>
                    <a:pt x="1368" y="3160"/>
                  </a:lnTo>
                  <a:lnTo>
                    <a:pt x="1368" y="3160"/>
                  </a:lnTo>
                  <a:lnTo>
                    <a:pt x="1372" y="3160"/>
                  </a:lnTo>
                  <a:lnTo>
                    <a:pt x="1372" y="3160"/>
                  </a:lnTo>
                  <a:lnTo>
                    <a:pt x="1374" y="3162"/>
                  </a:lnTo>
                  <a:lnTo>
                    <a:pt x="1374" y="3162"/>
                  </a:lnTo>
                  <a:lnTo>
                    <a:pt x="1378" y="3162"/>
                  </a:lnTo>
                  <a:lnTo>
                    <a:pt x="1378" y="3162"/>
                  </a:lnTo>
                  <a:lnTo>
                    <a:pt x="1382" y="3162"/>
                  </a:lnTo>
                  <a:lnTo>
                    <a:pt x="1384" y="3162"/>
                  </a:lnTo>
                  <a:lnTo>
                    <a:pt x="1384" y="3162"/>
                  </a:lnTo>
                  <a:lnTo>
                    <a:pt x="1388" y="3160"/>
                  </a:lnTo>
                  <a:lnTo>
                    <a:pt x="1388" y="3160"/>
                  </a:lnTo>
                  <a:lnTo>
                    <a:pt x="1390" y="3158"/>
                  </a:lnTo>
                  <a:lnTo>
                    <a:pt x="1390" y="3158"/>
                  </a:lnTo>
                  <a:lnTo>
                    <a:pt x="1394" y="3158"/>
                  </a:lnTo>
                  <a:lnTo>
                    <a:pt x="1394" y="3158"/>
                  </a:lnTo>
                  <a:lnTo>
                    <a:pt x="1392" y="3162"/>
                  </a:lnTo>
                  <a:lnTo>
                    <a:pt x="1392" y="3162"/>
                  </a:lnTo>
                  <a:lnTo>
                    <a:pt x="1392" y="3164"/>
                  </a:lnTo>
                  <a:lnTo>
                    <a:pt x="1392" y="3164"/>
                  </a:lnTo>
                  <a:lnTo>
                    <a:pt x="1394" y="3168"/>
                  </a:lnTo>
                  <a:lnTo>
                    <a:pt x="1394" y="3168"/>
                  </a:lnTo>
                  <a:lnTo>
                    <a:pt x="1394" y="3170"/>
                  </a:lnTo>
                  <a:lnTo>
                    <a:pt x="1394" y="3170"/>
                  </a:lnTo>
                  <a:lnTo>
                    <a:pt x="1394" y="3174"/>
                  </a:lnTo>
                  <a:lnTo>
                    <a:pt x="1394" y="3174"/>
                  </a:lnTo>
                  <a:lnTo>
                    <a:pt x="1392" y="3174"/>
                  </a:lnTo>
                  <a:lnTo>
                    <a:pt x="1392" y="3174"/>
                  </a:lnTo>
                  <a:lnTo>
                    <a:pt x="1390" y="3178"/>
                  </a:lnTo>
                  <a:lnTo>
                    <a:pt x="1390" y="3178"/>
                  </a:lnTo>
                  <a:lnTo>
                    <a:pt x="1390" y="3182"/>
                  </a:lnTo>
                  <a:lnTo>
                    <a:pt x="1390" y="3182"/>
                  </a:lnTo>
                  <a:lnTo>
                    <a:pt x="1390" y="3184"/>
                  </a:lnTo>
                  <a:lnTo>
                    <a:pt x="1390" y="3184"/>
                  </a:lnTo>
                  <a:lnTo>
                    <a:pt x="1390" y="3186"/>
                  </a:lnTo>
                  <a:lnTo>
                    <a:pt x="1390" y="3186"/>
                  </a:lnTo>
                  <a:lnTo>
                    <a:pt x="1388" y="3190"/>
                  </a:lnTo>
                  <a:lnTo>
                    <a:pt x="1388" y="3190"/>
                  </a:lnTo>
                  <a:lnTo>
                    <a:pt x="1388" y="3194"/>
                  </a:lnTo>
                  <a:lnTo>
                    <a:pt x="1388" y="3198"/>
                  </a:lnTo>
                  <a:lnTo>
                    <a:pt x="1388" y="3198"/>
                  </a:lnTo>
                  <a:lnTo>
                    <a:pt x="1390" y="3202"/>
                  </a:lnTo>
                  <a:lnTo>
                    <a:pt x="1390" y="3202"/>
                  </a:lnTo>
                  <a:lnTo>
                    <a:pt x="1390" y="3202"/>
                  </a:lnTo>
                  <a:lnTo>
                    <a:pt x="1392" y="3206"/>
                  </a:lnTo>
                  <a:lnTo>
                    <a:pt x="1392" y="3206"/>
                  </a:lnTo>
                  <a:lnTo>
                    <a:pt x="1392" y="3210"/>
                  </a:lnTo>
                  <a:lnTo>
                    <a:pt x="1392" y="3210"/>
                  </a:lnTo>
                  <a:lnTo>
                    <a:pt x="1392" y="3212"/>
                  </a:lnTo>
                  <a:lnTo>
                    <a:pt x="1392" y="3212"/>
                  </a:lnTo>
                  <a:lnTo>
                    <a:pt x="1390" y="3214"/>
                  </a:lnTo>
                  <a:lnTo>
                    <a:pt x="1390" y="3214"/>
                  </a:lnTo>
                  <a:lnTo>
                    <a:pt x="1390" y="3216"/>
                  </a:lnTo>
                  <a:lnTo>
                    <a:pt x="1390" y="3216"/>
                  </a:lnTo>
                  <a:lnTo>
                    <a:pt x="1388" y="3220"/>
                  </a:lnTo>
                  <a:lnTo>
                    <a:pt x="1388" y="3220"/>
                  </a:lnTo>
                  <a:lnTo>
                    <a:pt x="1388" y="3224"/>
                  </a:lnTo>
                  <a:lnTo>
                    <a:pt x="1388" y="3226"/>
                  </a:lnTo>
                  <a:lnTo>
                    <a:pt x="1388" y="3226"/>
                  </a:lnTo>
                  <a:lnTo>
                    <a:pt x="1386" y="3228"/>
                  </a:lnTo>
                  <a:lnTo>
                    <a:pt x="1386" y="3228"/>
                  </a:lnTo>
                  <a:lnTo>
                    <a:pt x="1386" y="3232"/>
                  </a:lnTo>
                  <a:lnTo>
                    <a:pt x="1386" y="3232"/>
                  </a:lnTo>
                  <a:lnTo>
                    <a:pt x="1386" y="3236"/>
                  </a:lnTo>
                  <a:lnTo>
                    <a:pt x="1386" y="3236"/>
                  </a:lnTo>
                  <a:lnTo>
                    <a:pt x="1386" y="3238"/>
                  </a:lnTo>
                  <a:lnTo>
                    <a:pt x="1386" y="3238"/>
                  </a:lnTo>
                  <a:lnTo>
                    <a:pt x="1386" y="3240"/>
                  </a:lnTo>
                  <a:lnTo>
                    <a:pt x="1386" y="3240"/>
                  </a:lnTo>
                  <a:lnTo>
                    <a:pt x="1384" y="3244"/>
                  </a:lnTo>
                  <a:lnTo>
                    <a:pt x="1384" y="3244"/>
                  </a:lnTo>
                  <a:lnTo>
                    <a:pt x="1384" y="3248"/>
                  </a:lnTo>
                  <a:lnTo>
                    <a:pt x="1384" y="3250"/>
                  </a:lnTo>
                  <a:lnTo>
                    <a:pt x="1384" y="3250"/>
                  </a:lnTo>
                  <a:lnTo>
                    <a:pt x="1386" y="3254"/>
                  </a:lnTo>
                  <a:lnTo>
                    <a:pt x="1386" y="3254"/>
                  </a:lnTo>
                  <a:lnTo>
                    <a:pt x="1386" y="3256"/>
                  </a:lnTo>
                  <a:lnTo>
                    <a:pt x="1386" y="3256"/>
                  </a:lnTo>
                  <a:lnTo>
                    <a:pt x="1386" y="3262"/>
                  </a:lnTo>
                  <a:lnTo>
                    <a:pt x="1386" y="3262"/>
                  </a:lnTo>
                  <a:lnTo>
                    <a:pt x="1386" y="3262"/>
                  </a:lnTo>
                  <a:lnTo>
                    <a:pt x="1386" y="3266"/>
                  </a:lnTo>
                  <a:lnTo>
                    <a:pt x="1386" y="3266"/>
                  </a:lnTo>
                  <a:lnTo>
                    <a:pt x="1386" y="3270"/>
                  </a:lnTo>
                  <a:lnTo>
                    <a:pt x="1386" y="3270"/>
                  </a:lnTo>
                  <a:lnTo>
                    <a:pt x="1388" y="3274"/>
                  </a:lnTo>
                  <a:lnTo>
                    <a:pt x="1388" y="3274"/>
                  </a:lnTo>
                  <a:lnTo>
                    <a:pt x="1388" y="3276"/>
                  </a:lnTo>
                  <a:lnTo>
                    <a:pt x="1388" y="3276"/>
                  </a:lnTo>
                  <a:lnTo>
                    <a:pt x="1390" y="3280"/>
                  </a:lnTo>
                  <a:lnTo>
                    <a:pt x="1390" y="3280"/>
                  </a:lnTo>
                  <a:lnTo>
                    <a:pt x="1390" y="3282"/>
                  </a:lnTo>
                  <a:lnTo>
                    <a:pt x="1390" y="3282"/>
                  </a:lnTo>
                  <a:lnTo>
                    <a:pt x="1388" y="3286"/>
                  </a:lnTo>
                  <a:lnTo>
                    <a:pt x="1388" y="3286"/>
                  </a:lnTo>
                  <a:lnTo>
                    <a:pt x="1388" y="3288"/>
                  </a:lnTo>
                  <a:lnTo>
                    <a:pt x="1388" y="3288"/>
                  </a:lnTo>
                  <a:lnTo>
                    <a:pt x="1388" y="3290"/>
                  </a:lnTo>
                  <a:lnTo>
                    <a:pt x="1388" y="3290"/>
                  </a:lnTo>
                  <a:lnTo>
                    <a:pt x="1390" y="3294"/>
                  </a:lnTo>
                  <a:lnTo>
                    <a:pt x="1390" y="3294"/>
                  </a:lnTo>
                  <a:lnTo>
                    <a:pt x="1390" y="3296"/>
                  </a:lnTo>
                  <a:lnTo>
                    <a:pt x="1390" y="3296"/>
                  </a:lnTo>
                  <a:lnTo>
                    <a:pt x="1390" y="3300"/>
                  </a:lnTo>
                  <a:lnTo>
                    <a:pt x="1390" y="3300"/>
                  </a:lnTo>
                  <a:lnTo>
                    <a:pt x="1388" y="3302"/>
                  </a:lnTo>
                  <a:lnTo>
                    <a:pt x="1388" y="3302"/>
                  </a:lnTo>
                  <a:lnTo>
                    <a:pt x="1388" y="3304"/>
                  </a:lnTo>
                  <a:lnTo>
                    <a:pt x="1388" y="3304"/>
                  </a:lnTo>
                  <a:lnTo>
                    <a:pt x="1388" y="3308"/>
                  </a:lnTo>
                  <a:lnTo>
                    <a:pt x="1388" y="3308"/>
                  </a:lnTo>
                  <a:lnTo>
                    <a:pt x="1388" y="3312"/>
                  </a:lnTo>
                  <a:lnTo>
                    <a:pt x="1388" y="3312"/>
                  </a:lnTo>
                  <a:lnTo>
                    <a:pt x="1390" y="3314"/>
                  </a:lnTo>
                  <a:lnTo>
                    <a:pt x="1390" y="3314"/>
                  </a:lnTo>
                  <a:lnTo>
                    <a:pt x="1388" y="3316"/>
                  </a:lnTo>
                  <a:lnTo>
                    <a:pt x="1388" y="3316"/>
                  </a:lnTo>
                  <a:lnTo>
                    <a:pt x="1388" y="3320"/>
                  </a:lnTo>
                  <a:lnTo>
                    <a:pt x="1388" y="3320"/>
                  </a:lnTo>
                  <a:lnTo>
                    <a:pt x="1386" y="3322"/>
                  </a:lnTo>
                  <a:lnTo>
                    <a:pt x="1386" y="3322"/>
                  </a:lnTo>
                  <a:lnTo>
                    <a:pt x="1386" y="3326"/>
                  </a:lnTo>
                  <a:lnTo>
                    <a:pt x="1386" y="3326"/>
                  </a:lnTo>
                  <a:lnTo>
                    <a:pt x="1388" y="3330"/>
                  </a:lnTo>
                  <a:lnTo>
                    <a:pt x="1388" y="3330"/>
                  </a:lnTo>
                  <a:lnTo>
                    <a:pt x="1388" y="3332"/>
                  </a:lnTo>
                  <a:lnTo>
                    <a:pt x="1388" y="3332"/>
                  </a:lnTo>
                  <a:lnTo>
                    <a:pt x="1388" y="3334"/>
                  </a:lnTo>
                  <a:lnTo>
                    <a:pt x="1388" y="3334"/>
                  </a:lnTo>
                  <a:lnTo>
                    <a:pt x="1386" y="3338"/>
                  </a:lnTo>
                  <a:lnTo>
                    <a:pt x="1386" y="3338"/>
                  </a:lnTo>
                  <a:lnTo>
                    <a:pt x="1386" y="3344"/>
                  </a:lnTo>
                  <a:lnTo>
                    <a:pt x="1386" y="3344"/>
                  </a:lnTo>
                  <a:lnTo>
                    <a:pt x="1386" y="3348"/>
                  </a:lnTo>
                  <a:lnTo>
                    <a:pt x="1386" y="3348"/>
                  </a:lnTo>
                  <a:lnTo>
                    <a:pt x="1388" y="3350"/>
                  </a:lnTo>
                  <a:lnTo>
                    <a:pt x="1388" y="3350"/>
                  </a:lnTo>
                  <a:lnTo>
                    <a:pt x="1388" y="3356"/>
                  </a:lnTo>
                  <a:lnTo>
                    <a:pt x="1388" y="3356"/>
                  </a:lnTo>
                  <a:lnTo>
                    <a:pt x="1388" y="3358"/>
                  </a:lnTo>
                  <a:lnTo>
                    <a:pt x="1388" y="3358"/>
                  </a:lnTo>
                  <a:lnTo>
                    <a:pt x="1388" y="3362"/>
                  </a:lnTo>
                  <a:lnTo>
                    <a:pt x="1388" y="3362"/>
                  </a:lnTo>
                  <a:lnTo>
                    <a:pt x="1388" y="3364"/>
                  </a:lnTo>
                  <a:lnTo>
                    <a:pt x="1388" y="3364"/>
                  </a:lnTo>
                  <a:lnTo>
                    <a:pt x="1390" y="3366"/>
                  </a:lnTo>
                  <a:lnTo>
                    <a:pt x="1390" y="3366"/>
                  </a:lnTo>
                  <a:lnTo>
                    <a:pt x="1390" y="3370"/>
                  </a:lnTo>
                  <a:lnTo>
                    <a:pt x="1390" y="3370"/>
                  </a:lnTo>
                  <a:lnTo>
                    <a:pt x="1388" y="3372"/>
                  </a:lnTo>
                  <a:lnTo>
                    <a:pt x="1388" y="3372"/>
                  </a:lnTo>
                  <a:lnTo>
                    <a:pt x="1390" y="3376"/>
                  </a:lnTo>
                  <a:lnTo>
                    <a:pt x="1390" y="3376"/>
                  </a:lnTo>
                  <a:lnTo>
                    <a:pt x="1390" y="3378"/>
                  </a:lnTo>
                  <a:lnTo>
                    <a:pt x="1390" y="3378"/>
                  </a:lnTo>
                  <a:lnTo>
                    <a:pt x="1390" y="3380"/>
                  </a:lnTo>
                  <a:lnTo>
                    <a:pt x="1390" y="3380"/>
                  </a:lnTo>
                  <a:lnTo>
                    <a:pt x="1388" y="3384"/>
                  </a:lnTo>
                  <a:lnTo>
                    <a:pt x="1388" y="3384"/>
                  </a:lnTo>
                  <a:lnTo>
                    <a:pt x="1388" y="3386"/>
                  </a:lnTo>
                  <a:lnTo>
                    <a:pt x="1388" y="3386"/>
                  </a:lnTo>
                  <a:lnTo>
                    <a:pt x="1388" y="3390"/>
                  </a:lnTo>
                  <a:lnTo>
                    <a:pt x="1388" y="3390"/>
                  </a:lnTo>
                  <a:lnTo>
                    <a:pt x="1388" y="3394"/>
                  </a:lnTo>
                  <a:lnTo>
                    <a:pt x="1388" y="3394"/>
                  </a:lnTo>
                  <a:lnTo>
                    <a:pt x="1388" y="3394"/>
                  </a:lnTo>
                  <a:lnTo>
                    <a:pt x="1388" y="3398"/>
                  </a:lnTo>
                  <a:lnTo>
                    <a:pt x="1388" y="3398"/>
                  </a:lnTo>
                  <a:lnTo>
                    <a:pt x="1388" y="3400"/>
                  </a:lnTo>
                  <a:lnTo>
                    <a:pt x="1388" y="3400"/>
                  </a:lnTo>
                  <a:lnTo>
                    <a:pt x="1388" y="3404"/>
                  </a:lnTo>
                  <a:lnTo>
                    <a:pt x="1388" y="3404"/>
                  </a:lnTo>
                  <a:lnTo>
                    <a:pt x="1388" y="3406"/>
                  </a:lnTo>
                  <a:lnTo>
                    <a:pt x="1386" y="3406"/>
                  </a:lnTo>
                  <a:lnTo>
                    <a:pt x="1386" y="3406"/>
                  </a:lnTo>
                  <a:lnTo>
                    <a:pt x="1384" y="3410"/>
                  </a:lnTo>
                  <a:lnTo>
                    <a:pt x="1386" y="3414"/>
                  </a:lnTo>
                  <a:lnTo>
                    <a:pt x="1386" y="3414"/>
                  </a:lnTo>
                  <a:lnTo>
                    <a:pt x="1388" y="3416"/>
                  </a:lnTo>
                  <a:lnTo>
                    <a:pt x="1388" y="3416"/>
                  </a:lnTo>
                  <a:lnTo>
                    <a:pt x="1388" y="3418"/>
                  </a:lnTo>
                  <a:lnTo>
                    <a:pt x="1388" y="3418"/>
                  </a:lnTo>
                  <a:lnTo>
                    <a:pt x="1388" y="3418"/>
                  </a:lnTo>
                  <a:lnTo>
                    <a:pt x="1388" y="3418"/>
                  </a:lnTo>
                  <a:lnTo>
                    <a:pt x="1386" y="3422"/>
                  </a:lnTo>
                  <a:lnTo>
                    <a:pt x="1384" y="3424"/>
                  </a:lnTo>
                  <a:lnTo>
                    <a:pt x="1384" y="3424"/>
                  </a:lnTo>
                  <a:lnTo>
                    <a:pt x="1384" y="3430"/>
                  </a:lnTo>
                  <a:lnTo>
                    <a:pt x="1384" y="3430"/>
                  </a:lnTo>
                  <a:lnTo>
                    <a:pt x="1384" y="3432"/>
                  </a:lnTo>
                  <a:lnTo>
                    <a:pt x="1384" y="3432"/>
                  </a:lnTo>
                  <a:lnTo>
                    <a:pt x="1384" y="3434"/>
                  </a:lnTo>
                  <a:lnTo>
                    <a:pt x="1384" y="3434"/>
                  </a:lnTo>
                  <a:lnTo>
                    <a:pt x="1382" y="3438"/>
                  </a:lnTo>
                  <a:lnTo>
                    <a:pt x="1382" y="3438"/>
                  </a:lnTo>
                  <a:lnTo>
                    <a:pt x="1386" y="3444"/>
                  </a:lnTo>
                  <a:lnTo>
                    <a:pt x="1386" y="3444"/>
                  </a:lnTo>
                  <a:lnTo>
                    <a:pt x="1386" y="3444"/>
                  </a:lnTo>
                  <a:lnTo>
                    <a:pt x="1386" y="3446"/>
                  </a:lnTo>
                  <a:lnTo>
                    <a:pt x="1386" y="3446"/>
                  </a:lnTo>
                  <a:lnTo>
                    <a:pt x="1386" y="3448"/>
                  </a:lnTo>
                  <a:lnTo>
                    <a:pt x="1386" y="3448"/>
                  </a:lnTo>
                  <a:lnTo>
                    <a:pt x="1388" y="3452"/>
                  </a:lnTo>
                  <a:lnTo>
                    <a:pt x="1388" y="3452"/>
                  </a:lnTo>
                  <a:lnTo>
                    <a:pt x="1388" y="3454"/>
                  </a:lnTo>
                  <a:lnTo>
                    <a:pt x="1388" y="3456"/>
                  </a:lnTo>
                  <a:lnTo>
                    <a:pt x="1388" y="3456"/>
                  </a:lnTo>
                  <a:lnTo>
                    <a:pt x="1388" y="3460"/>
                  </a:lnTo>
                  <a:lnTo>
                    <a:pt x="1388" y="3460"/>
                  </a:lnTo>
                  <a:lnTo>
                    <a:pt x="1388" y="3462"/>
                  </a:lnTo>
                  <a:lnTo>
                    <a:pt x="1388" y="3462"/>
                  </a:lnTo>
                  <a:lnTo>
                    <a:pt x="1386" y="3466"/>
                  </a:lnTo>
                  <a:lnTo>
                    <a:pt x="1386" y="3466"/>
                  </a:lnTo>
                  <a:lnTo>
                    <a:pt x="1386" y="3470"/>
                  </a:lnTo>
                  <a:lnTo>
                    <a:pt x="1386" y="3470"/>
                  </a:lnTo>
                  <a:lnTo>
                    <a:pt x="1386" y="3472"/>
                  </a:lnTo>
                  <a:lnTo>
                    <a:pt x="1386" y="3472"/>
                  </a:lnTo>
                  <a:lnTo>
                    <a:pt x="1386" y="3476"/>
                  </a:lnTo>
                  <a:lnTo>
                    <a:pt x="1386" y="3476"/>
                  </a:lnTo>
                  <a:lnTo>
                    <a:pt x="1386" y="3478"/>
                  </a:lnTo>
                  <a:lnTo>
                    <a:pt x="1386" y="3478"/>
                  </a:lnTo>
                  <a:lnTo>
                    <a:pt x="1384" y="3480"/>
                  </a:lnTo>
                  <a:lnTo>
                    <a:pt x="1384" y="3480"/>
                  </a:lnTo>
                  <a:lnTo>
                    <a:pt x="1384" y="3484"/>
                  </a:lnTo>
                  <a:lnTo>
                    <a:pt x="1384" y="3484"/>
                  </a:lnTo>
                  <a:lnTo>
                    <a:pt x="1384" y="3490"/>
                  </a:lnTo>
                  <a:lnTo>
                    <a:pt x="1384" y="3490"/>
                  </a:lnTo>
                  <a:lnTo>
                    <a:pt x="1382" y="3490"/>
                  </a:lnTo>
                  <a:lnTo>
                    <a:pt x="1382" y="3490"/>
                  </a:lnTo>
                  <a:lnTo>
                    <a:pt x="1382" y="3492"/>
                  </a:lnTo>
                  <a:lnTo>
                    <a:pt x="1380" y="3496"/>
                  </a:lnTo>
                  <a:lnTo>
                    <a:pt x="1380" y="3496"/>
                  </a:lnTo>
                  <a:lnTo>
                    <a:pt x="1382" y="3500"/>
                  </a:lnTo>
                  <a:lnTo>
                    <a:pt x="1382" y="3500"/>
                  </a:lnTo>
                  <a:lnTo>
                    <a:pt x="1382" y="3502"/>
                  </a:lnTo>
                  <a:lnTo>
                    <a:pt x="1382" y="3502"/>
                  </a:lnTo>
                  <a:lnTo>
                    <a:pt x="1384" y="3506"/>
                  </a:lnTo>
                  <a:lnTo>
                    <a:pt x="1384" y="3506"/>
                  </a:lnTo>
                  <a:lnTo>
                    <a:pt x="1384" y="3508"/>
                  </a:lnTo>
                  <a:lnTo>
                    <a:pt x="1384" y="3508"/>
                  </a:lnTo>
                  <a:lnTo>
                    <a:pt x="1386" y="3512"/>
                  </a:lnTo>
                  <a:lnTo>
                    <a:pt x="1386" y="3514"/>
                  </a:lnTo>
                  <a:lnTo>
                    <a:pt x="1386" y="3514"/>
                  </a:lnTo>
                  <a:lnTo>
                    <a:pt x="1386" y="3516"/>
                  </a:lnTo>
                  <a:lnTo>
                    <a:pt x="1386" y="3516"/>
                  </a:lnTo>
                  <a:lnTo>
                    <a:pt x="1384" y="3518"/>
                  </a:lnTo>
                  <a:lnTo>
                    <a:pt x="1384" y="3518"/>
                  </a:lnTo>
                  <a:lnTo>
                    <a:pt x="1384" y="3524"/>
                  </a:lnTo>
                  <a:lnTo>
                    <a:pt x="1384" y="3524"/>
                  </a:lnTo>
                  <a:lnTo>
                    <a:pt x="1386" y="3526"/>
                  </a:lnTo>
                  <a:lnTo>
                    <a:pt x="1386" y="3526"/>
                  </a:lnTo>
                  <a:lnTo>
                    <a:pt x="1386" y="3528"/>
                  </a:lnTo>
                  <a:lnTo>
                    <a:pt x="1386" y="3528"/>
                  </a:lnTo>
                  <a:lnTo>
                    <a:pt x="1384" y="3532"/>
                  </a:lnTo>
                  <a:lnTo>
                    <a:pt x="1384" y="3534"/>
                  </a:lnTo>
                  <a:lnTo>
                    <a:pt x="1384" y="3534"/>
                  </a:lnTo>
                  <a:lnTo>
                    <a:pt x="1386" y="3538"/>
                  </a:lnTo>
                  <a:lnTo>
                    <a:pt x="1386" y="3538"/>
                  </a:lnTo>
                  <a:lnTo>
                    <a:pt x="1386" y="3540"/>
                  </a:lnTo>
                  <a:lnTo>
                    <a:pt x="1386" y="3540"/>
                  </a:lnTo>
                  <a:lnTo>
                    <a:pt x="1388" y="3542"/>
                  </a:lnTo>
                  <a:lnTo>
                    <a:pt x="1388" y="3542"/>
                  </a:lnTo>
                  <a:lnTo>
                    <a:pt x="1388" y="3546"/>
                  </a:lnTo>
                  <a:lnTo>
                    <a:pt x="1388" y="3546"/>
                  </a:lnTo>
                  <a:lnTo>
                    <a:pt x="1386" y="3548"/>
                  </a:lnTo>
                  <a:lnTo>
                    <a:pt x="1386" y="3550"/>
                  </a:lnTo>
                  <a:lnTo>
                    <a:pt x="1386" y="3550"/>
                  </a:lnTo>
                  <a:lnTo>
                    <a:pt x="1388" y="3554"/>
                  </a:lnTo>
                  <a:lnTo>
                    <a:pt x="1388" y="3554"/>
                  </a:lnTo>
                  <a:lnTo>
                    <a:pt x="1386" y="3558"/>
                  </a:lnTo>
                  <a:lnTo>
                    <a:pt x="1386" y="3558"/>
                  </a:lnTo>
                  <a:lnTo>
                    <a:pt x="1384" y="3562"/>
                  </a:lnTo>
                  <a:lnTo>
                    <a:pt x="1386" y="3566"/>
                  </a:lnTo>
                  <a:lnTo>
                    <a:pt x="1386" y="3566"/>
                  </a:lnTo>
                  <a:lnTo>
                    <a:pt x="1386" y="3570"/>
                  </a:lnTo>
                  <a:lnTo>
                    <a:pt x="1386" y="3570"/>
                  </a:lnTo>
                  <a:lnTo>
                    <a:pt x="1388" y="3572"/>
                  </a:lnTo>
                  <a:lnTo>
                    <a:pt x="1388" y="3572"/>
                  </a:lnTo>
                  <a:lnTo>
                    <a:pt x="1388" y="3576"/>
                  </a:lnTo>
                  <a:lnTo>
                    <a:pt x="1388" y="3576"/>
                  </a:lnTo>
                  <a:lnTo>
                    <a:pt x="1388" y="3578"/>
                  </a:lnTo>
                  <a:lnTo>
                    <a:pt x="1388" y="3578"/>
                  </a:lnTo>
                  <a:lnTo>
                    <a:pt x="1388" y="3580"/>
                  </a:lnTo>
                  <a:lnTo>
                    <a:pt x="1386" y="3582"/>
                  </a:lnTo>
                  <a:lnTo>
                    <a:pt x="1386" y="3582"/>
                  </a:lnTo>
                  <a:lnTo>
                    <a:pt x="1384" y="3588"/>
                  </a:lnTo>
                  <a:lnTo>
                    <a:pt x="1384" y="3588"/>
                  </a:lnTo>
                  <a:lnTo>
                    <a:pt x="1384" y="3594"/>
                  </a:lnTo>
                  <a:lnTo>
                    <a:pt x="1384" y="3594"/>
                  </a:lnTo>
                  <a:lnTo>
                    <a:pt x="1384" y="3594"/>
                  </a:lnTo>
                  <a:lnTo>
                    <a:pt x="1384" y="3598"/>
                  </a:lnTo>
                  <a:lnTo>
                    <a:pt x="1384" y="3598"/>
                  </a:lnTo>
                  <a:lnTo>
                    <a:pt x="1386" y="3600"/>
                  </a:lnTo>
                  <a:lnTo>
                    <a:pt x="1386" y="3600"/>
                  </a:lnTo>
                  <a:lnTo>
                    <a:pt x="1384" y="3604"/>
                  </a:lnTo>
                  <a:lnTo>
                    <a:pt x="1384" y="3604"/>
                  </a:lnTo>
                  <a:lnTo>
                    <a:pt x="1384" y="3606"/>
                  </a:lnTo>
                  <a:lnTo>
                    <a:pt x="1384" y="3606"/>
                  </a:lnTo>
                  <a:lnTo>
                    <a:pt x="1384" y="3608"/>
                  </a:lnTo>
                  <a:lnTo>
                    <a:pt x="1384" y="3608"/>
                  </a:lnTo>
                  <a:lnTo>
                    <a:pt x="1384" y="3612"/>
                  </a:lnTo>
                  <a:lnTo>
                    <a:pt x="1384" y="3612"/>
                  </a:lnTo>
                  <a:lnTo>
                    <a:pt x="1384" y="3616"/>
                  </a:lnTo>
                  <a:lnTo>
                    <a:pt x="1384" y="3616"/>
                  </a:lnTo>
                  <a:lnTo>
                    <a:pt x="1384" y="3618"/>
                  </a:lnTo>
                  <a:lnTo>
                    <a:pt x="1384" y="3618"/>
                  </a:lnTo>
                  <a:lnTo>
                    <a:pt x="1384" y="3620"/>
                  </a:lnTo>
                  <a:lnTo>
                    <a:pt x="1384" y="3620"/>
                  </a:lnTo>
                  <a:lnTo>
                    <a:pt x="1382" y="3624"/>
                  </a:lnTo>
                  <a:lnTo>
                    <a:pt x="1382" y="3624"/>
                  </a:lnTo>
                  <a:lnTo>
                    <a:pt x="1382" y="3626"/>
                  </a:lnTo>
                  <a:lnTo>
                    <a:pt x="1382" y="3626"/>
                  </a:lnTo>
                  <a:lnTo>
                    <a:pt x="1382" y="3628"/>
                  </a:lnTo>
                  <a:lnTo>
                    <a:pt x="1382" y="3628"/>
                  </a:lnTo>
                  <a:lnTo>
                    <a:pt x="1382" y="3632"/>
                  </a:lnTo>
                  <a:lnTo>
                    <a:pt x="1382" y="3632"/>
                  </a:lnTo>
                  <a:lnTo>
                    <a:pt x="1382" y="3634"/>
                  </a:lnTo>
                  <a:lnTo>
                    <a:pt x="1382" y="3634"/>
                  </a:lnTo>
                  <a:lnTo>
                    <a:pt x="1382" y="3636"/>
                  </a:lnTo>
                  <a:lnTo>
                    <a:pt x="1382" y="3636"/>
                  </a:lnTo>
                  <a:lnTo>
                    <a:pt x="1382" y="3640"/>
                  </a:lnTo>
                  <a:lnTo>
                    <a:pt x="1382" y="3640"/>
                  </a:lnTo>
                  <a:lnTo>
                    <a:pt x="1382" y="3644"/>
                  </a:lnTo>
                  <a:lnTo>
                    <a:pt x="1382" y="3644"/>
                  </a:lnTo>
                  <a:lnTo>
                    <a:pt x="1382" y="3646"/>
                  </a:lnTo>
                  <a:lnTo>
                    <a:pt x="1382" y="3646"/>
                  </a:lnTo>
                  <a:lnTo>
                    <a:pt x="1382" y="3648"/>
                  </a:lnTo>
                  <a:lnTo>
                    <a:pt x="1382" y="3648"/>
                  </a:lnTo>
                  <a:lnTo>
                    <a:pt x="1382" y="3652"/>
                  </a:lnTo>
                  <a:lnTo>
                    <a:pt x="1382" y="3652"/>
                  </a:lnTo>
                  <a:lnTo>
                    <a:pt x="1382" y="3656"/>
                  </a:lnTo>
                  <a:lnTo>
                    <a:pt x="1382" y="3656"/>
                  </a:lnTo>
                  <a:lnTo>
                    <a:pt x="1382" y="3658"/>
                  </a:lnTo>
                  <a:lnTo>
                    <a:pt x="1382" y="3658"/>
                  </a:lnTo>
                  <a:lnTo>
                    <a:pt x="1386" y="3664"/>
                  </a:lnTo>
                  <a:lnTo>
                    <a:pt x="1386" y="3664"/>
                  </a:lnTo>
                  <a:lnTo>
                    <a:pt x="1386" y="3668"/>
                  </a:lnTo>
                  <a:lnTo>
                    <a:pt x="1386" y="3668"/>
                  </a:lnTo>
                  <a:lnTo>
                    <a:pt x="1388" y="3670"/>
                  </a:lnTo>
                  <a:lnTo>
                    <a:pt x="1388" y="3670"/>
                  </a:lnTo>
                  <a:lnTo>
                    <a:pt x="1388" y="3674"/>
                  </a:lnTo>
                  <a:lnTo>
                    <a:pt x="1388" y="3674"/>
                  </a:lnTo>
                  <a:lnTo>
                    <a:pt x="1388" y="3676"/>
                  </a:lnTo>
                  <a:lnTo>
                    <a:pt x="1388" y="3676"/>
                  </a:lnTo>
                  <a:lnTo>
                    <a:pt x="1388" y="3678"/>
                  </a:lnTo>
                  <a:lnTo>
                    <a:pt x="1388" y="3678"/>
                  </a:lnTo>
                  <a:lnTo>
                    <a:pt x="1388" y="3682"/>
                  </a:lnTo>
                  <a:lnTo>
                    <a:pt x="1388" y="3682"/>
                  </a:lnTo>
                  <a:lnTo>
                    <a:pt x="1388" y="3684"/>
                  </a:lnTo>
                  <a:lnTo>
                    <a:pt x="1388" y="3684"/>
                  </a:lnTo>
                  <a:lnTo>
                    <a:pt x="1388" y="3686"/>
                  </a:lnTo>
                  <a:lnTo>
                    <a:pt x="1388" y="3686"/>
                  </a:lnTo>
                  <a:lnTo>
                    <a:pt x="1386" y="3690"/>
                  </a:lnTo>
                  <a:lnTo>
                    <a:pt x="1386" y="3690"/>
                  </a:lnTo>
                  <a:lnTo>
                    <a:pt x="1386" y="3694"/>
                  </a:lnTo>
                  <a:lnTo>
                    <a:pt x="1386" y="3694"/>
                  </a:lnTo>
                  <a:lnTo>
                    <a:pt x="1386" y="3696"/>
                  </a:lnTo>
                  <a:lnTo>
                    <a:pt x="1386" y="3698"/>
                  </a:lnTo>
                  <a:lnTo>
                    <a:pt x="1386" y="3698"/>
                  </a:lnTo>
                  <a:lnTo>
                    <a:pt x="1384" y="3702"/>
                  </a:lnTo>
                  <a:lnTo>
                    <a:pt x="1384" y="3702"/>
                  </a:lnTo>
                  <a:lnTo>
                    <a:pt x="1382" y="3706"/>
                  </a:lnTo>
                  <a:lnTo>
                    <a:pt x="1382" y="3706"/>
                  </a:lnTo>
                  <a:lnTo>
                    <a:pt x="1382" y="3708"/>
                  </a:lnTo>
                  <a:lnTo>
                    <a:pt x="1382" y="3708"/>
                  </a:lnTo>
                  <a:lnTo>
                    <a:pt x="1380" y="3712"/>
                  </a:lnTo>
                  <a:lnTo>
                    <a:pt x="1380" y="3712"/>
                  </a:lnTo>
                  <a:lnTo>
                    <a:pt x="1382" y="3716"/>
                  </a:lnTo>
                  <a:lnTo>
                    <a:pt x="1382" y="3716"/>
                  </a:lnTo>
                  <a:lnTo>
                    <a:pt x="1382" y="3718"/>
                  </a:lnTo>
                  <a:lnTo>
                    <a:pt x="1382" y="3718"/>
                  </a:lnTo>
                  <a:lnTo>
                    <a:pt x="1382" y="3722"/>
                  </a:lnTo>
                  <a:lnTo>
                    <a:pt x="1382" y="3722"/>
                  </a:lnTo>
                  <a:lnTo>
                    <a:pt x="1384" y="3724"/>
                  </a:lnTo>
                  <a:lnTo>
                    <a:pt x="1384" y="3724"/>
                  </a:lnTo>
                  <a:lnTo>
                    <a:pt x="1384" y="3726"/>
                  </a:lnTo>
                  <a:lnTo>
                    <a:pt x="1384" y="3726"/>
                  </a:lnTo>
                  <a:lnTo>
                    <a:pt x="1384" y="3730"/>
                  </a:lnTo>
                  <a:lnTo>
                    <a:pt x="1384" y="3730"/>
                  </a:lnTo>
                  <a:lnTo>
                    <a:pt x="1384" y="3732"/>
                  </a:lnTo>
                  <a:lnTo>
                    <a:pt x="1384" y="3732"/>
                  </a:lnTo>
                  <a:lnTo>
                    <a:pt x="1384" y="3734"/>
                  </a:lnTo>
                  <a:lnTo>
                    <a:pt x="1384" y="3734"/>
                  </a:lnTo>
                  <a:lnTo>
                    <a:pt x="1384" y="3738"/>
                  </a:lnTo>
                  <a:lnTo>
                    <a:pt x="1384" y="3738"/>
                  </a:lnTo>
                  <a:lnTo>
                    <a:pt x="1384" y="3740"/>
                  </a:lnTo>
                  <a:lnTo>
                    <a:pt x="1384" y="3740"/>
                  </a:lnTo>
                  <a:lnTo>
                    <a:pt x="1384" y="3744"/>
                  </a:lnTo>
                  <a:lnTo>
                    <a:pt x="1384" y="3744"/>
                  </a:lnTo>
                  <a:lnTo>
                    <a:pt x="1384" y="3746"/>
                  </a:lnTo>
                  <a:lnTo>
                    <a:pt x="1384" y="3746"/>
                  </a:lnTo>
                  <a:lnTo>
                    <a:pt x="1384" y="3746"/>
                  </a:lnTo>
                  <a:lnTo>
                    <a:pt x="1384" y="3746"/>
                  </a:lnTo>
                  <a:lnTo>
                    <a:pt x="1380" y="3752"/>
                  </a:lnTo>
                  <a:lnTo>
                    <a:pt x="1380" y="3752"/>
                  </a:lnTo>
                  <a:lnTo>
                    <a:pt x="1380" y="3754"/>
                  </a:lnTo>
                  <a:lnTo>
                    <a:pt x="1380" y="3754"/>
                  </a:lnTo>
                  <a:lnTo>
                    <a:pt x="1380" y="3758"/>
                  </a:lnTo>
                  <a:lnTo>
                    <a:pt x="1380" y="3758"/>
                  </a:lnTo>
                  <a:lnTo>
                    <a:pt x="1380" y="3762"/>
                  </a:lnTo>
                  <a:lnTo>
                    <a:pt x="1380" y="3762"/>
                  </a:lnTo>
                  <a:lnTo>
                    <a:pt x="1380" y="3764"/>
                  </a:lnTo>
                  <a:lnTo>
                    <a:pt x="1380" y="3764"/>
                  </a:lnTo>
                  <a:lnTo>
                    <a:pt x="1380" y="3766"/>
                  </a:lnTo>
                  <a:lnTo>
                    <a:pt x="1380" y="3766"/>
                  </a:lnTo>
                  <a:lnTo>
                    <a:pt x="1380" y="3770"/>
                  </a:lnTo>
                  <a:lnTo>
                    <a:pt x="1380" y="3770"/>
                  </a:lnTo>
                  <a:lnTo>
                    <a:pt x="1380" y="3776"/>
                  </a:lnTo>
                  <a:lnTo>
                    <a:pt x="1382" y="3778"/>
                  </a:lnTo>
                  <a:lnTo>
                    <a:pt x="1384" y="3780"/>
                  </a:lnTo>
                  <a:lnTo>
                    <a:pt x="1386" y="3780"/>
                  </a:lnTo>
                  <a:lnTo>
                    <a:pt x="1386" y="3780"/>
                  </a:lnTo>
                  <a:lnTo>
                    <a:pt x="1388" y="3780"/>
                  </a:lnTo>
                  <a:lnTo>
                    <a:pt x="1388" y="3780"/>
                  </a:lnTo>
                  <a:lnTo>
                    <a:pt x="1390" y="3780"/>
                  </a:lnTo>
                  <a:lnTo>
                    <a:pt x="1392" y="3780"/>
                  </a:lnTo>
                  <a:lnTo>
                    <a:pt x="1392" y="3780"/>
                  </a:lnTo>
                  <a:lnTo>
                    <a:pt x="1398" y="3780"/>
                  </a:lnTo>
                  <a:lnTo>
                    <a:pt x="1398" y="3780"/>
                  </a:lnTo>
                  <a:lnTo>
                    <a:pt x="1400" y="3780"/>
                  </a:lnTo>
                  <a:lnTo>
                    <a:pt x="1400" y="3780"/>
                  </a:lnTo>
                  <a:lnTo>
                    <a:pt x="1404" y="3780"/>
                  </a:lnTo>
                  <a:lnTo>
                    <a:pt x="1404" y="3780"/>
                  </a:lnTo>
                  <a:lnTo>
                    <a:pt x="1406" y="3778"/>
                  </a:lnTo>
                  <a:lnTo>
                    <a:pt x="1406" y="3778"/>
                  </a:lnTo>
                  <a:lnTo>
                    <a:pt x="1410" y="3778"/>
                  </a:lnTo>
                  <a:lnTo>
                    <a:pt x="1410" y="3778"/>
                  </a:lnTo>
                  <a:lnTo>
                    <a:pt x="1412" y="3778"/>
                  </a:lnTo>
                  <a:lnTo>
                    <a:pt x="1412" y="3778"/>
                  </a:lnTo>
                  <a:lnTo>
                    <a:pt x="1416" y="3778"/>
                  </a:lnTo>
                  <a:lnTo>
                    <a:pt x="1420" y="3778"/>
                  </a:lnTo>
                  <a:lnTo>
                    <a:pt x="1422" y="3778"/>
                  </a:lnTo>
                  <a:lnTo>
                    <a:pt x="1422" y="3778"/>
                  </a:lnTo>
                  <a:lnTo>
                    <a:pt x="1424" y="3778"/>
                  </a:lnTo>
                  <a:lnTo>
                    <a:pt x="1424" y="3778"/>
                  </a:lnTo>
                  <a:lnTo>
                    <a:pt x="1426" y="3778"/>
                  </a:lnTo>
                  <a:lnTo>
                    <a:pt x="1426" y="3778"/>
                  </a:lnTo>
                  <a:lnTo>
                    <a:pt x="1430" y="3778"/>
                  </a:lnTo>
                  <a:lnTo>
                    <a:pt x="1430" y="3778"/>
                  </a:lnTo>
                  <a:lnTo>
                    <a:pt x="1432" y="3776"/>
                  </a:lnTo>
                  <a:lnTo>
                    <a:pt x="1432" y="3776"/>
                  </a:lnTo>
                  <a:lnTo>
                    <a:pt x="1436" y="3776"/>
                  </a:lnTo>
                  <a:lnTo>
                    <a:pt x="1436" y="3776"/>
                  </a:lnTo>
                  <a:lnTo>
                    <a:pt x="1440" y="3776"/>
                  </a:lnTo>
                  <a:lnTo>
                    <a:pt x="1440" y="3776"/>
                  </a:lnTo>
                  <a:lnTo>
                    <a:pt x="1442" y="3776"/>
                  </a:lnTo>
                  <a:lnTo>
                    <a:pt x="1442" y="3776"/>
                  </a:lnTo>
                  <a:lnTo>
                    <a:pt x="1444" y="3776"/>
                  </a:lnTo>
                  <a:lnTo>
                    <a:pt x="1444" y="3776"/>
                  </a:lnTo>
                  <a:lnTo>
                    <a:pt x="1448" y="3778"/>
                  </a:lnTo>
                  <a:lnTo>
                    <a:pt x="1448" y="3778"/>
                  </a:lnTo>
                  <a:lnTo>
                    <a:pt x="1450" y="3778"/>
                  </a:lnTo>
                  <a:lnTo>
                    <a:pt x="1450" y="3778"/>
                  </a:lnTo>
                  <a:lnTo>
                    <a:pt x="1454" y="3776"/>
                  </a:lnTo>
                  <a:lnTo>
                    <a:pt x="1454" y="3776"/>
                  </a:lnTo>
                  <a:lnTo>
                    <a:pt x="1458" y="3776"/>
                  </a:lnTo>
                  <a:lnTo>
                    <a:pt x="1458" y="3776"/>
                  </a:lnTo>
                  <a:lnTo>
                    <a:pt x="1460" y="3776"/>
                  </a:lnTo>
                  <a:lnTo>
                    <a:pt x="1460" y="3776"/>
                  </a:lnTo>
                  <a:lnTo>
                    <a:pt x="1462" y="3776"/>
                  </a:lnTo>
                  <a:lnTo>
                    <a:pt x="1462" y="3776"/>
                  </a:lnTo>
                  <a:lnTo>
                    <a:pt x="1466" y="3776"/>
                  </a:lnTo>
                  <a:lnTo>
                    <a:pt x="1466" y="3776"/>
                  </a:lnTo>
                  <a:lnTo>
                    <a:pt x="1468" y="3776"/>
                  </a:lnTo>
                  <a:lnTo>
                    <a:pt x="1468" y="3776"/>
                  </a:lnTo>
                  <a:lnTo>
                    <a:pt x="1472" y="3776"/>
                  </a:lnTo>
                  <a:lnTo>
                    <a:pt x="1472" y="3776"/>
                  </a:lnTo>
                  <a:lnTo>
                    <a:pt x="1474" y="3774"/>
                  </a:lnTo>
                  <a:lnTo>
                    <a:pt x="1474" y="3774"/>
                  </a:lnTo>
                  <a:lnTo>
                    <a:pt x="1478" y="3776"/>
                  </a:lnTo>
                  <a:lnTo>
                    <a:pt x="1478" y="3776"/>
                  </a:lnTo>
                  <a:lnTo>
                    <a:pt x="1480" y="3776"/>
                  </a:lnTo>
                  <a:lnTo>
                    <a:pt x="1482" y="3776"/>
                  </a:lnTo>
                  <a:lnTo>
                    <a:pt x="1482" y="3776"/>
                  </a:lnTo>
                  <a:lnTo>
                    <a:pt x="1484" y="3776"/>
                  </a:lnTo>
                  <a:lnTo>
                    <a:pt x="1486" y="3776"/>
                  </a:lnTo>
                  <a:lnTo>
                    <a:pt x="1486" y="3776"/>
                  </a:lnTo>
                  <a:lnTo>
                    <a:pt x="1490" y="3776"/>
                  </a:lnTo>
                  <a:lnTo>
                    <a:pt x="1490" y="3776"/>
                  </a:lnTo>
                  <a:lnTo>
                    <a:pt x="1492" y="3774"/>
                  </a:lnTo>
                  <a:lnTo>
                    <a:pt x="1492" y="3774"/>
                  </a:lnTo>
                  <a:lnTo>
                    <a:pt x="1494" y="3776"/>
                  </a:lnTo>
                  <a:lnTo>
                    <a:pt x="1494" y="3776"/>
                  </a:lnTo>
                  <a:lnTo>
                    <a:pt x="1498" y="3776"/>
                  </a:lnTo>
                  <a:lnTo>
                    <a:pt x="1498" y="3776"/>
                  </a:lnTo>
                  <a:lnTo>
                    <a:pt x="1500" y="3776"/>
                  </a:lnTo>
                  <a:lnTo>
                    <a:pt x="1500" y="3776"/>
                  </a:lnTo>
                  <a:lnTo>
                    <a:pt x="1502" y="3776"/>
                  </a:lnTo>
                  <a:lnTo>
                    <a:pt x="1502" y="3776"/>
                  </a:lnTo>
                  <a:lnTo>
                    <a:pt x="1504" y="3776"/>
                  </a:lnTo>
                  <a:lnTo>
                    <a:pt x="1504" y="3776"/>
                  </a:lnTo>
                  <a:lnTo>
                    <a:pt x="1508" y="3776"/>
                  </a:lnTo>
                  <a:lnTo>
                    <a:pt x="1508" y="3776"/>
                  </a:lnTo>
                  <a:lnTo>
                    <a:pt x="1512" y="3776"/>
                  </a:lnTo>
                  <a:lnTo>
                    <a:pt x="1512" y="3776"/>
                  </a:lnTo>
                  <a:lnTo>
                    <a:pt x="1514" y="3776"/>
                  </a:lnTo>
                  <a:lnTo>
                    <a:pt x="1514" y="3776"/>
                  </a:lnTo>
                  <a:lnTo>
                    <a:pt x="1514" y="3776"/>
                  </a:lnTo>
                  <a:lnTo>
                    <a:pt x="1514" y="3776"/>
                  </a:lnTo>
                  <a:lnTo>
                    <a:pt x="1518" y="3776"/>
                  </a:lnTo>
                  <a:lnTo>
                    <a:pt x="1518" y="3776"/>
                  </a:lnTo>
                  <a:lnTo>
                    <a:pt x="1522" y="3776"/>
                  </a:lnTo>
                  <a:lnTo>
                    <a:pt x="1522" y="3776"/>
                  </a:lnTo>
                  <a:lnTo>
                    <a:pt x="1522" y="3776"/>
                  </a:lnTo>
                  <a:lnTo>
                    <a:pt x="1522" y="3776"/>
                  </a:lnTo>
                  <a:lnTo>
                    <a:pt x="1524" y="3776"/>
                  </a:lnTo>
                  <a:lnTo>
                    <a:pt x="1524" y="3776"/>
                  </a:lnTo>
                  <a:lnTo>
                    <a:pt x="1530" y="3776"/>
                  </a:lnTo>
                  <a:lnTo>
                    <a:pt x="1532" y="3776"/>
                  </a:lnTo>
                  <a:lnTo>
                    <a:pt x="1532" y="3776"/>
                  </a:lnTo>
                  <a:lnTo>
                    <a:pt x="1538" y="3774"/>
                  </a:lnTo>
                  <a:lnTo>
                    <a:pt x="1538" y="3774"/>
                  </a:lnTo>
                  <a:lnTo>
                    <a:pt x="1542" y="3774"/>
                  </a:lnTo>
                  <a:lnTo>
                    <a:pt x="1542" y="3774"/>
                  </a:lnTo>
                  <a:lnTo>
                    <a:pt x="1544" y="3772"/>
                  </a:lnTo>
                  <a:lnTo>
                    <a:pt x="1544" y="3772"/>
                  </a:lnTo>
                  <a:lnTo>
                    <a:pt x="1546" y="3772"/>
                  </a:lnTo>
                  <a:lnTo>
                    <a:pt x="1546" y="3772"/>
                  </a:lnTo>
                  <a:lnTo>
                    <a:pt x="1550" y="3772"/>
                  </a:lnTo>
                  <a:lnTo>
                    <a:pt x="1556" y="3772"/>
                  </a:lnTo>
                  <a:lnTo>
                    <a:pt x="1556" y="3772"/>
                  </a:lnTo>
                  <a:lnTo>
                    <a:pt x="1558" y="3774"/>
                  </a:lnTo>
                  <a:lnTo>
                    <a:pt x="1562" y="3774"/>
                  </a:lnTo>
                  <a:lnTo>
                    <a:pt x="1562" y="3774"/>
                  </a:lnTo>
                  <a:lnTo>
                    <a:pt x="1564" y="3774"/>
                  </a:lnTo>
                  <a:lnTo>
                    <a:pt x="1564" y="3774"/>
                  </a:lnTo>
                  <a:lnTo>
                    <a:pt x="1568" y="3774"/>
                  </a:lnTo>
                  <a:lnTo>
                    <a:pt x="1568" y="3774"/>
                  </a:lnTo>
                  <a:lnTo>
                    <a:pt x="1570" y="3774"/>
                  </a:lnTo>
                  <a:lnTo>
                    <a:pt x="1570" y="3774"/>
                  </a:lnTo>
                  <a:lnTo>
                    <a:pt x="1574" y="3776"/>
                  </a:lnTo>
                  <a:lnTo>
                    <a:pt x="1574" y="3776"/>
                  </a:lnTo>
                  <a:lnTo>
                    <a:pt x="1578" y="3774"/>
                  </a:lnTo>
                  <a:lnTo>
                    <a:pt x="1578" y="3774"/>
                  </a:lnTo>
                  <a:lnTo>
                    <a:pt x="1580" y="3774"/>
                  </a:lnTo>
                  <a:lnTo>
                    <a:pt x="1580" y="3774"/>
                  </a:lnTo>
                  <a:lnTo>
                    <a:pt x="1584" y="3774"/>
                  </a:lnTo>
                  <a:lnTo>
                    <a:pt x="1584" y="3774"/>
                  </a:lnTo>
                  <a:lnTo>
                    <a:pt x="1586" y="3774"/>
                  </a:lnTo>
                  <a:lnTo>
                    <a:pt x="1586" y="3774"/>
                  </a:lnTo>
                  <a:lnTo>
                    <a:pt x="1590" y="3774"/>
                  </a:lnTo>
                  <a:lnTo>
                    <a:pt x="1590" y="3774"/>
                  </a:lnTo>
                  <a:lnTo>
                    <a:pt x="1590" y="3774"/>
                  </a:lnTo>
                  <a:lnTo>
                    <a:pt x="1590" y="3774"/>
                  </a:lnTo>
                  <a:lnTo>
                    <a:pt x="1594" y="3772"/>
                  </a:lnTo>
                  <a:lnTo>
                    <a:pt x="1594" y="3772"/>
                  </a:lnTo>
                  <a:lnTo>
                    <a:pt x="1594" y="3772"/>
                  </a:lnTo>
                  <a:lnTo>
                    <a:pt x="1594" y="3772"/>
                  </a:lnTo>
                  <a:lnTo>
                    <a:pt x="1598" y="3772"/>
                  </a:lnTo>
                  <a:lnTo>
                    <a:pt x="1598" y="3772"/>
                  </a:lnTo>
                  <a:lnTo>
                    <a:pt x="1600" y="3772"/>
                  </a:lnTo>
                  <a:lnTo>
                    <a:pt x="1600" y="3772"/>
                  </a:lnTo>
                  <a:lnTo>
                    <a:pt x="1602" y="3772"/>
                  </a:lnTo>
                  <a:lnTo>
                    <a:pt x="1602" y="3772"/>
                  </a:lnTo>
                  <a:lnTo>
                    <a:pt x="1606" y="3772"/>
                  </a:lnTo>
                  <a:lnTo>
                    <a:pt x="1606" y="3772"/>
                  </a:lnTo>
                  <a:lnTo>
                    <a:pt x="1610" y="3770"/>
                  </a:lnTo>
                  <a:lnTo>
                    <a:pt x="1610" y="3770"/>
                  </a:lnTo>
                  <a:lnTo>
                    <a:pt x="1612" y="3770"/>
                  </a:lnTo>
                  <a:lnTo>
                    <a:pt x="1612" y="3770"/>
                  </a:lnTo>
                  <a:lnTo>
                    <a:pt x="1612" y="3770"/>
                  </a:lnTo>
                  <a:lnTo>
                    <a:pt x="1612" y="3770"/>
                  </a:lnTo>
                  <a:lnTo>
                    <a:pt x="1618" y="3772"/>
                  </a:lnTo>
                  <a:lnTo>
                    <a:pt x="1618" y="3772"/>
                  </a:lnTo>
                  <a:lnTo>
                    <a:pt x="1622" y="3772"/>
                  </a:lnTo>
                  <a:lnTo>
                    <a:pt x="1622" y="3772"/>
                  </a:lnTo>
                  <a:lnTo>
                    <a:pt x="1622" y="3772"/>
                  </a:lnTo>
                  <a:lnTo>
                    <a:pt x="1626" y="3770"/>
                  </a:lnTo>
                  <a:lnTo>
                    <a:pt x="1626" y="3770"/>
                  </a:lnTo>
                  <a:lnTo>
                    <a:pt x="1628" y="3770"/>
                  </a:lnTo>
                  <a:lnTo>
                    <a:pt x="1632" y="3770"/>
                  </a:lnTo>
                  <a:lnTo>
                    <a:pt x="1632" y="3770"/>
                  </a:lnTo>
                  <a:lnTo>
                    <a:pt x="1634" y="3770"/>
                  </a:lnTo>
                  <a:lnTo>
                    <a:pt x="1634" y="3770"/>
                  </a:lnTo>
                  <a:lnTo>
                    <a:pt x="1634" y="3770"/>
                  </a:lnTo>
                  <a:lnTo>
                    <a:pt x="1634" y="3770"/>
                  </a:lnTo>
                  <a:lnTo>
                    <a:pt x="1640" y="3772"/>
                  </a:lnTo>
                  <a:lnTo>
                    <a:pt x="1640" y="3772"/>
                  </a:lnTo>
                  <a:lnTo>
                    <a:pt x="1644" y="3772"/>
                  </a:lnTo>
                  <a:lnTo>
                    <a:pt x="1646" y="3772"/>
                  </a:lnTo>
                  <a:lnTo>
                    <a:pt x="1646" y="3772"/>
                  </a:lnTo>
                  <a:lnTo>
                    <a:pt x="1650" y="3772"/>
                  </a:lnTo>
                  <a:lnTo>
                    <a:pt x="1650" y="3772"/>
                  </a:lnTo>
                  <a:lnTo>
                    <a:pt x="1652" y="3772"/>
                  </a:lnTo>
                  <a:lnTo>
                    <a:pt x="1652" y="3772"/>
                  </a:lnTo>
                  <a:lnTo>
                    <a:pt x="1656" y="3772"/>
                  </a:lnTo>
                  <a:lnTo>
                    <a:pt x="1656" y="3772"/>
                  </a:lnTo>
                  <a:lnTo>
                    <a:pt x="1658" y="3770"/>
                  </a:lnTo>
                  <a:lnTo>
                    <a:pt x="1658" y="3770"/>
                  </a:lnTo>
                  <a:lnTo>
                    <a:pt x="1662" y="3770"/>
                  </a:lnTo>
                  <a:lnTo>
                    <a:pt x="1662" y="3770"/>
                  </a:lnTo>
                  <a:lnTo>
                    <a:pt x="1664" y="3770"/>
                  </a:lnTo>
                  <a:lnTo>
                    <a:pt x="1664" y="3770"/>
                  </a:lnTo>
                  <a:lnTo>
                    <a:pt x="1664" y="3770"/>
                  </a:lnTo>
                  <a:lnTo>
                    <a:pt x="1664" y="3770"/>
                  </a:lnTo>
                  <a:lnTo>
                    <a:pt x="1670" y="3770"/>
                  </a:lnTo>
                  <a:lnTo>
                    <a:pt x="1670" y="3770"/>
                  </a:lnTo>
                  <a:lnTo>
                    <a:pt x="1672" y="3770"/>
                  </a:lnTo>
                  <a:lnTo>
                    <a:pt x="1672" y="3770"/>
                  </a:lnTo>
                  <a:lnTo>
                    <a:pt x="1676" y="3770"/>
                  </a:lnTo>
                  <a:lnTo>
                    <a:pt x="1676" y="3770"/>
                  </a:lnTo>
                  <a:lnTo>
                    <a:pt x="1678" y="3770"/>
                  </a:lnTo>
                  <a:lnTo>
                    <a:pt x="1678" y="3770"/>
                  </a:lnTo>
                  <a:lnTo>
                    <a:pt x="1680" y="3770"/>
                  </a:lnTo>
                  <a:lnTo>
                    <a:pt x="1680" y="3770"/>
                  </a:lnTo>
                  <a:lnTo>
                    <a:pt x="1682" y="3770"/>
                  </a:lnTo>
                  <a:lnTo>
                    <a:pt x="1682" y="3770"/>
                  </a:lnTo>
                  <a:lnTo>
                    <a:pt x="1686" y="3770"/>
                  </a:lnTo>
                  <a:lnTo>
                    <a:pt x="1686" y="3770"/>
                  </a:lnTo>
                  <a:lnTo>
                    <a:pt x="1690" y="3770"/>
                  </a:lnTo>
                  <a:lnTo>
                    <a:pt x="1692" y="3770"/>
                  </a:lnTo>
                  <a:lnTo>
                    <a:pt x="1692" y="3770"/>
                  </a:lnTo>
                  <a:lnTo>
                    <a:pt x="1698" y="3768"/>
                  </a:lnTo>
                  <a:lnTo>
                    <a:pt x="1698" y="3768"/>
                  </a:lnTo>
                  <a:lnTo>
                    <a:pt x="1698" y="3768"/>
                  </a:lnTo>
                  <a:lnTo>
                    <a:pt x="1698" y="3768"/>
                  </a:lnTo>
                  <a:lnTo>
                    <a:pt x="1700" y="3768"/>
                  </a:lnTo>
                  <a:lnTo>
                    <a:pt x="1700" y="3768"/>
                  </a:lnTo>
                  <a:lnTo>
                    <a:pt x="1704" y="3768"/>
                  </a:lnTo>
                  <a:lnTo>
                    <a:pt x="1704" y="3768"/>
                  </a:lnTo>
                  <a:lnTo>
                    <a:pt x="1708" y="3768"/>
                  </a:lnTo>
                  <a:lnTo>
                    <a:pt x="1708" y="3768"/>
                  </a:lnTo>
                  <a:lnTo>
                    <a:pt x="1710" y="3766"/>
                  </a:lnTo>
                  <a:lnTo>
                    <a:pt x="1710" y="3766"/>
                  </a:lnTo>
                  <a:lnTo>
                    <a:pt x="1712" y="3768"/>
                  </a:lnTo>
                  <a:lnTo>
                    <a:pt x="1712" y="3768"/>
                  </a:lnTo>
                  <a:lnTo>
                    <a:pt x="1714" y="3768"/>
                  </a:lnTo>
                  <a:lnTo>
                    <a:pt x="1714" y="3768"/>
                  </a:lnTo>
                  <a:lnTo>
                    <a:pt x="1716" y="3768"/>
                  </a:lnTo>
                  <a:lnTo>
                    <a:pt x="1716" y="3768"/>
                  </a:lnTo>
                  <a:lnTo>
                    <a:pt x="1720" y="3768"/>
                  </a:lnTo>
                  <a:lnTo>
                    <a:pt x="1720" y="3768"/>
                  </a:lnTo>
                  <a:lnTo>
                    <a:pt x="1724" y="3768"/>
                  </a:lnTo>
                  <a:lnTo>
                    <a:pt x="1724" y="3768"/>
                  </a:lnTo>
                  <a:lnTo>
                    <a:pt x="1728" y="3768"/>
                  </a:lnTo>
                  <a:lnTo>
                    <a:pt x="1728" y="3768"/>
                  </a:lnTo>
                  <a:lnTo>
                    <a:pt x="1732" y="3768"/>
                  </a:lnTo>
                  <a:lnTo>
                    <a:pt x="1732" y="3768"/>
                  </a:lnTo>
                  <a:lnTo>
                    <a:pt x="1736" y="3768"/>
                  </a:lnTo>
                  <a:lnTo>
                    <a:pt x="1736" y="3768"/>
                  </a:lnTo>
                  <a:lnTo>
                    <a:pt x="1738" y="3768"/>
                  </a:lnTo>
                  <a:lnTo>
                    <a:pt x="1738" y="3768"/>
                  </a:lnTo>
                  <a:lnTo>
                    <a:pt x="1740" y="3768"/>
                  </a:lnTo>
                  <a:lnTo>
                    <a:pt x="1740" y="3768"/>
                  </a:lnTo>
                  <a:lnTo>
                    <a:pt x="1742" y="3768"/>
                  </a:lnTo>
                  <a:lnTo>
                    <a:pt x="1744" y="3768"/>
                  </a:lnTo>
                  <a:lnTo>
                    <a:pt x="1744" y="3768"/>
                  </a:lnTo>
                  <a:lnTo>
                    <a:pt x="1746" y="3768"/>
                  </a:lnTo>
                  <a:lnTo>
                    <a:pt x="1746" y="3768"/>
                  </a:lnTo>
                  <a:lnTo>
                    <a:pt x="1748" y="3768"/>
                  </a:lnTo>
                  <a:lnTo>
                    <a:pt x="1750" y="3768"/>
                  </a:lnTo>
                  <a:lnTo>
                    <a:pt x="1750" y="3768"/>
                  </a:lnTo>
                  <a:lnTo>
                    <a:pt x="1752" y="3768"/>
                  </a:lnTo>
                  <a:lnTo>
                    <a:pt x="1754" y="3768"/>
                  </a:lnTo>
                  <a:lnTo>
                    <a:pt x="1754" y="3768"/>
                  </a:lnTo>
                  <a:lnTo>
                    <a:pt x="1758" y="3766"/>
                  </a:lnTo>
                  <a:lnTo>
                    <a:pt x="1758" y="3766"/>
                  </a:lnTo>
                  <a:lnTo>
                    <a:pt x="1760" y="3766"/>
                  </a:lnTo>
                  <a:lnTo>
                    <a:pt x="1760" y="3766"/>
                  </a:lnTo>
                  <a:lnTo>
                    <a:pt x="1762" y="3766"/>
                  </a:lnTo>
                  <a:lnTo>
                    <a:pt x="1762" y="3766"/>
                  </a:lnTo>
                  <a:lnTo>
                    <a:pt x="1766" y="3768"/>
                  </a:lnTo>
                  <a:lnTo>
                    <a:pt x="1766" y="3768"/>
                  </a:lnTo>
                  <a:lnTo>
                    <a:pt x="1772" y="3766"/>
                  </a:lnTo>
                  <a:lnTo>
                    <a:pt x="1772" y="3766"/>
                  </a:lnTo>
                  <a:lnTo>
                    <a:pt x="1772" y="3766"/>
                  </a:lnTo>
                  <a:lnTo>
                    <a:pt x="1772" y="3766"/>
                  </a:lnTo>
                  <a:lnTo>
                    <a:pt x="1778" y="3768"/>
                  </a:lnTo>
                  <a:lnTo>
                    <a:pt x="1778" y="3768"/>
                  </a:lnTo>
                  <a:lnTo>
                    <a:pt x="1782" y="3766"/>
                  </a:lnTo>
                  <a:lnTo>
                    <a:pt x="1782" y="3766"/>
                  </a:lnTo>
                  <a:lnTo>
                    <a:pt x="1784" y="3766"/>
                  </a:lnTo>
                  <a:lnTo>
                    <a:pt x="1784" y="3766"/>
                  </a:lnTo>
                  <a:lnTo>
                    <a:pt x="1788" y="3766"/>
                  </a:lnTo>
                  <a:lnTo>
                    <a:pt x="1788" y="3766"/>
                  </a:lnTo>
                  <a:lnTo>
                    <a:pt x="1790" y="3766"/>
                  </a:lnTo>
                  <a:lnTo>
                    <a:pt x="1790" y="3766"/>
                  </a:lnTo>
                  <a:lnTo>
                    <a:pt x="1792" y="3766"/>
                  </a:lnTo>
                  <a:lnTo>
                    <a:pt x="1792" y="3766"/>
                  </a:lnTo>
                  <a:lnTo>
                    <a:pt x="1794" y="3766"/>
                  </a:lnTo>
                  <a:lnTo>
                    <a:pt x="1794" y="3766"/>
                  </a:lnTo>
                  <a:lnTo>
                    <a:pt x="1794" y="3766"/>
                  </a:lnTo>
                  <a:lnTo>
                    <a:pt x="1794" y="3766"/>
                  </a:lnTo>
                  <a:lnTo>
                    <a:pt x="1794" y="3770"/>
                  </a:lnTo>
                  <a:lnTo>
                    <a:pt x="1794" y="3770"/>
                  </a:lnTo>
                  <a:lnTo>
                    <a:pt x="1794" y="3772"/>
                  </a:lnTo>
                  <a:lnTo>
                    <a:pt x="1794" y="3772"/>
                  </a:lnTo>
                  <a:lnTo>
                    <a:pt x="1792" y="3778"/>
                  </a:lnTo>
                  <a:lnTo>
                    <a:pt x="1792" y="3778"/>
                  </a:lnTo>
                  <a:lnTo>
                    <a:pt x="1794" y="3780"/>
                  </a:lnTo>
                  <a:lnTo>
                    <a:pt x="1794" y="3780"/>
                  </a:lnTo>
                  <a:lnTo>
                    <a:pt x="1794" y="3784"/>
                  </a:lnTo>
                  <a:lnTo>
                    <a:pt x="1794" y="3784"/>
                  </a:lnTo>
                  <a:lnTo>
                    <a:pt x="1796" y="3790"/>
                  </a:lnTo>
                  <a:lnTo>
                    <a:pt x="1796" y="3790"/>
                  </a:lnTo>
                  <a:lnTo>
                    <a:pt x="1798" y="3790"/>
                  </a:lnTo>
                  <a:lnTo>
                    <a:pt x="1798" y="3790"/>
                  </a:lnTo>
                  <a:lnTo>
                    <a:pt x="1798" y="3794"/>
                  </a:lnTo>
                  <a:lnTo>
                    <a:pt x="1798" y="3794"/>
                  </a:lnTo>
                  <a:lnTo>
                    <a:pt x="1796" y="3798"/>
                  </a:lnTo>
                  <a:lnTo>
                    <a:pt x="1796" y="3798"/>
                  </a:lnTo>
                  <a:lnTo>
                    <a:pt x="1796" y="3802"/>
                  </a:lnTo>
                  <a:lnTo>
                    <a:pt x="1796" y="3802"/>
                  </a:lnTo>
                  <a:lnTo>
                    <a:pt x="1796" y="3804"/>
                  </a:lnTo>
                  <a:lnTo>
                    <a:pt x="1796" y="3804"/>
                  </a:lnTo>
                  <a:lnTo>
                    <a:pt x="1794" y="3804"/>
                  </a:lnTo>
                  <a:lnTo>
                    <a:pt x="1794" y="3804"/>
                  </a:lnTo>
                  <a:lnTo>
                    <a:pt x="1794" y="3808"/>
                  </a:lnTo>
                  <a:lnTo>
                    <a:pt x="1794" y="3808"/>
                  </a:lnTo>
                  <a:lnTo>
                    <a:pt x="1794" y="3812"/>
                  </a:lnTo>
                  <a:lnTo>
                    <a:pt x="1794" y="3812"/>
                  </a:lnTo>
                  <a:lnTo>
                    <a:pt x="1794" y="3814"/>
                  </a:lnTo>
                  <a:lnTo>
                    <a:pt x="1794" y="3814"/>
                  </a:lnTo>
                  <a:lnTo>
                    <a:pt x="1794" y="3818"/>
                  </a:lnTo>
                  <a:lnTo>
                    <a:pt x="1794" y="3818"/>
                  </a:lnTo>
                  <a:lnTo>
                    <a:pt x="1796" y="3820"/>
                  </a:lnTo>
                  <a:lnTo>
                    <a:pt x="1796" y="3820"/>
                  </a:lnTo>
                  <a:lnTo>
                    <a:pt x="1796" y="3822"/>
                  </a:lnTo>
                  <a:lnTo>
                    <a:pt x="1796" y="3822"/>
                  </a:lnTo>
                  <a:lnTo>
                    <a:pt x="1796" y="3826"/>
                  </a:lnTo>
                  <a:lnTo>
                    <a:pt x="1796" y="3826"/>
                  </a:lnTo>
                  <a:lnTo>
                    <a:pt x="1796" y="3830"/>
                  </a:lnTo>
                  <a:lnTo>
                    <a:pt x="1796" y="3830"/>
                  </a:lnTo>
                  <a:lnTo>
                    <a:pt x="1796" y="3834"/>
                  </a:lnTo>
                  <a:lnTo>
                    <a:pt x="1796" y="3834"/>
                  </a:lnTo>
                  <a:lnTo>
                    <a:pt x="1800" y="3842"/>
                  </a:lnTo>
                  <a:lnTo>
                    <a:pt x="1800" y="3842"/>
                  </a:lnTo>
                  <a:lnTo>
                    <a:pt x="1800" y="3844"/>
                  </a:lnTo>
                  <a:lnTo>
                    <a:pt x="1800" y="3844"/>
                  </a:lnTo>
                  <a:lnTo>
                    <a:pt x="1804" y="3848"/>
                  </a:lnTo>
                  <a:lnTo>
                    <a:pt x="1804" y="3848"/>
                  </a:lnTo>
                  <a:lnTo>
                    <a:pt x="1806" y="3850"/>
                  </a:lnTo>
                  <a:lnTo>
                    <a:pt x="1806" y="3850"/>
                  </a:lnTo>
                  <a:lnTo>
                    <a:pt x="1812" y="3852"/>
                  </a:lnTo>
                  <a:lnTo>
                    <a:pt x="1812" y="3852"/>
                  </a:lnTo>
                  <a:lnTo>
                    <a:pt x="1820" y="3852"/>
                  </a:lnTo>
                  <a:lnTo>
                    <a:pt x="1820" y="3852"/>
                  </a:lnTo>
                  <a:lnTo>
                    <a:pt x="1822" y="3850"/>
                  </a:lnTo>
                  <a:lnTo>
                    <a:pt x="1822" y="3850"/>
                  </a:lnTo>
                  <a:lnTo>
                    <a:pt x="1826" y="3850"/>
                  </a:lnTo>
                  <a:lnTo>
                    <a:pt x="1826" y="3850"/>
                  </a:lnTo>
                  <a:lnTo>
                    <a:pt x="1828" y="3850"/>
                  </a:lnTo>
                  <a:lnTo>
                    <a:pt x="1828" y="3850"/>
                  </a:lnTo>
                  <a:lnTo>
                    <a:pt x="1832" y="3850"/>
                  </a:lnTo>
                  <a:lnTo>
                    <a:pt x="1832" y="3850"/>
                  </a:lnTo>
                  <a:lnTo>
                    <a:pt x="1834" y="3850"/>
                  </a:lnTo>
                  <a:lnTo>
                    <a:pt x="1836" y="3850"/>
                  </a:lnTo>
                  <a:lnTo>
                    <a:pt x="1836" y="3850"/>
                  </a:lnTo>
                  <a:lnTo>
                    <a:pt x="1840" y="3850"/>
                  </a:lnTo>
                  <a:lnTo>
                    <a:pt x="1840" y="3850"/>
                  </a:lnTo>
                  <a:lnTo>
                    <a:pt x="1842" y="3848"/>
                  </a:lnTo>
                  <a:lnTo>
                    <a:pt x="1842" y="3848"/>
                  </a:lnTo>
                  <a:lnTo>
                    <a:pt x="1844" y="3848"/>
                  </a:lnTo>
                  <a:lnTo>
                    <a:pt x="1844" y="3848"/>
                  </a:lnTo>
                  <a:lnTo>
                    <a:pt x="1848" y="3850"/>
                  </a:lnTo>
                  <a:lnTo>
                    <a:pt x="1848" y="3850"/>
                  </a:lnTo>
                  <a:lnTo>
                    <a:pt x="1848" y="3850"/>
                  </a:lnTo>
                  <a:lnTo>
                    <a:pt x="1848" y="3850"/>
                  </a:lnTo>
                  <a:lnTo>
                    <a:pt x="1852" y="3848"/>
                  </a:lnTo>
                  <a:lnTo>
                    <a:pt x="1852" y="3848"/>
                  </a:lnTo>
                  <a:lnTo>
                    <a:pt x="1854" y="3848"/>
                  </a:lnTo>
                  <a:lnTo>
                    <a:pt x="1854" y="3848"/>
                  </a:lnTo>
                  <a:lnTo>
                    <a:pt x="1856" y="3848"/>
                  </a:lnTo>
                  <a:lnTo>
                    <a:pt x="1856" y="3848"/>
                  </a:lnTo>
                  <a:lnTo>
                    <a:pt x="1858" y="3848"/>
                  </a:lnTo>
                  <a:lnTo>
                    <a:pt x="1860" y="3848"/>
                  </a:lnTo>
                  <a:lnTo>
                    <a:pt x="1860" y="3848"/>
                  </a:lnTo>
                  <a:lnTo>
                    <a:pt x="1864" y="3848"/>
                  </a:lnTo>
                  <a:lnTo>
                    <a:pt x="1866" y="3848"/>
                  </a:lnTo>
                  <a:lnTo>
                    <a:pt x="1866" y="3848"/>
                  </a:lnTo>
                  <a:lnTo>
                    <a:pt x="1870" y="3848"/>
                  </a:lnTo>
                  <a:lnTo>
                    <a:pt x="1872" y="3848"/>
                  </a:lnTo>
                  <a:lnTo>
                    <a:pt x="1872" y="3848"/>
                  </a:lnTo>
                  <a:lnTo>
                    <a:pt x="1874" y="3846"/>
                  </a:lnTo>
                  <a:lnTo>
                    <a:pt x="1876" y="3846"/>
                  </a:lnTo>
                  <a:lnTo>
                    <a:pt x="1876" y="3846"/>
                  </a:lnTo>
                  <a:lnTo>
                    <a:pt x="1880" y="3846"/>
                  </a:lnTo>
                  <a:lnTo>
                    <a:pt x="1880" y="3846"/>
                  </a:lnTo>
                  <a:lnTo>
                    <a:pt x="1882" y="3848"/>
                  </a:lnTo>
                  <a:lnTo>
                    <a:pt x="1886" y="3848"/>
                  </a:lnTo>
                  <a:lnTo>
                    <a:pt x="1886" y="3848"/>
                  </a:lnTo>
                  <a:lnTo>
                    <a:pt x="1888" y="3848"/>
                  </a:lnTo>
                  <a:lnTo>
                    <a:pt x="1888" y="3848"/>
                  </a:lnTo>
                  <a:lnTo>
                    <a:pt x="1890" y="3848"/>
                  </a:lnTo>
                  <a:lnTo>
                    <a:pt x="1890" y="3848"/>
                  </a:lnTo>
                  <a:lnTo>
                    <a:pt x="1892" y="3848"/>
                  </a:lnTo>
                  <a:lnTo>
                    <a:pt x="1892" y="3848"/>
                  </a:lnTo>
                  <a:lnTo>
                    <a:pt x="1896" y="3848"/>
                  </a:lnTo>
                  <a:lnTo>
                    <a:pt x="1896" y="3848"/>
                  </a:lnTo>
                  <a:lnTo>
                    <a:pt x="1898" y="3850"/>
                  </a:lnTo>
                  <a:lnTo>
                    <a:pt x="1898" y="3850"/>
                  </a:lnTo>
                  <a:lnTo>
                    <a:pt x="1902" y="3850"/>
                  </a:lnTo>
                  <a:lnTo>
                    <a:pt x="1902" y="3850"/>
                  </a:lnTo>
                  <a:lnTo>
                    <a:pt x="1902" y="3850"/>
                  </a:lnTo>
                  <a:lnTo>
                    <a:pt x="1902" y="3850"/>
                  </a:lnTo>
                  <a:lnTo>
                    <a:pt x="1906" y="3850"/>
                  </a:lnTo>
                  <a:lnTo>
                    <a:pt x="1906" y="3850"/>
                  </a:lnTo>
                  <a:lnTo>
                    <a:pt x="1908" y="3850"/>
                  </a:lnTo>
                  <a:lnTo>
                    <a:pt x="1908" y="3850"/>
                  </a:lnTo>
                  <a:lnTo>
                    <a:pt x="1912" y="3848"/>
                  </a:lnTo>
                  <a:lnTo>
                    <a:pt x="1912" y="3848"/>
                  </a:lnTo>
                  <a:lnTo>
                    <a:pt x="1914" y="3846"/>
                  </a:lnTo>
                  <a:lnTo>
                    <a:pt x="1914" y="3846"/>
                  </a:lnTo>
                  <a:lnTo>
                    <a:pt x="1914" y="3846"/>
                  </a:lnTo>
                  <a:lnTo>
                    <a:pt x="1916" y="3846"/>
                  </a:lnTo>
                  <a:lnTo>
                    <a:pt x="1916" y="3846"/>
                  </a:lnTo>
                  <a:lnTo>
                    <a:pt x="1920" y="3846"/>
                  </a:lnTo>
                  <a:lnTo>
                    <a:pt x="1920" y="3846"/>
                  </a:lnTo>
                  <a:lnTo>
                    <a:pt x="1922" y="3846"/>
                  </a:lnTo>
                  <a:lnTo>
                    <a:pt x="1922" y="3846"/>
                  </a:lnTo>
                  <a:lnTo>
                    <a:pt x="1926" y="3844"/>
                  </a:lnTo>
                  <a:lnTo>
                    <a:pt x="1926" y="3844"/>
                  </a:lnTo>
                  <a:lnTo>
                    <a:pt x="1928" y="3844"/>
                  </a:lnTo>
                  <a:lnTo>
                    <a:pt x="1928" y="3844"/>
                  </a:lnTo>
                  <a:lnTo>
                    <a:pt x="1930" y="3844"/>
                  </a:lnTo>
                  <a:lnTo>
                    <a:pt x="1932" y="3844"/>
                  </a:lnTo>
                  <a:lnTo>
                    <a:pt x="1934" y="3844"/>
                  </a:lnTo>
                  <a:lnTo>
                    <a:pt x="1934" y="3844"/>
                  </a:lnTo>
                  <a:lnTo>
                    <a:pt x="1936" y="3844"/>
                  </a:lnTo>
                  <a:lnTo>
                    <a:pt x="1936" y="3844"/>
                  </a:lnTo>
                  <a:lnTo>
                    <a:pt x="1938" y="3844"/>
                  </a:lnTo>
                  <a:lnTo>
                    <a:pt x="1938" y="3844"/>
                  </a:lnTo>
                  <a:lnTo>
                    <a:pt x="1942" y="3846"/>
                  </a:lnTo>
                  <a:lnTo>
                    <a:pt x="1942" y="3846"/>
                  </a:lnTo>
                  <a:lnTo>
                    <a:pt x="1946" y="3846"/>
                  </a:lnTo>
                  <a:lnTo>
                    <a:pt x="1946" y="3846"/>
                  </a:lnTo>
                  <a:lnTo>
                    <a:pt x="1948" y="3844"/>
                  </a:lnTo>
                  <a:lnTo>
                    <a:pt x="1948" y="3844"/>
                  </a:lnTo>
                  <a:lnTo>
                    <a:pt x="1952" y="3844"/>
                  </a:lnTo>
                  <a:lnTo>
                    <a:pt x="1952" y="3844"/>
                  </a:lnTo>
                  <a:lnTo>
                    <a:pt x="1954" y="3844"/>
                  </a:lnTo>
                  <a:lnTo>
                    <a:pt x="1954" y="3844"/>
                  </a:lnTo>
                  <a:lnTo>
                    <a:pt x="1956" y="3844"/>
                  </a:lnTo>
                  <a:lnTo>
                    <a:pt x="1956" y="3844"/>
                  </a:lnTo>
                  <a:lnTo>
                    <a:pt x="1960" y="3846"/>
                  </a:lnTo>
                  <a:lnTo>
                    <a:pt x="1960" y="3846"/>
                  </a:lnTo>
                  <a:lnTo>
                    <a:pt x="1960" y="3846"/>
                  </a:lnTo>
                  <a:lnTo>
                    <a:pt x="1960" y="3846"/>
                  </a:lnTo>
                  <a:lnTo>
                    <a:pt x="1964" y="3844"/>
                  </a:lnTo>
                  <a:lnTo>
                    <a:pt x="1964" y="3844"/>
                  </a:lnTo>
                  <a:lnTo>
                    <a:pt x="1966" y="3844"/>
                  </a:lnTo>
                  <a:lnTo>
                    <a:pt x="1966" y="3844"/>
                  </a:lnTo>
                  <a:lnTo>
                    <a:pt x="1968" y="3844"/>
                  </a:lnTo>
                  <a:lnTo>
                    <a:pt x="1968" y="3844"/>
                  </a:lnTo>
                  <a:lnTo>
                    <a:pt x="1974" y="3844"/>
                  </a:lnTo>
                  <a:lnTo>
                    <a:pt x="1974" y="3844"/>
                  </a:lnTo>
                  <a:lnTo>
                    <a:pt x="1976" y="3844"/>
                  </a:lnTo>
                  <a:lnTo>
                    <a:pt x="1978" y="3844"/>
                  </a:lnTo>
                  <a:lnTo>
                    <a:pt x="1978" y="3844"/>
                  </a:lnTo>
                  <a:lnTo>
                    <a:pt x="1982" y="3844"/>
                  </a:lnTo>
                  <a:lnTo>
                    <a:pt x="1982" y="3844"/>
                  </a:lnTo>
                  <a:lnTo>
                    <a:pt x="1984" y="3842"/>
                  </a:lnTo>
                  <a:lnTo>
                    <a:pt x="1984" y="3842"/>
                  </a:lnTo>
                  <a:lnTo>
                    <a:pt x="1986" y="3844"/>
                  </a:lnTo>
                  <a:lnTo>
                    <a:pt x="1986" y="3844"/>
                  </a:lnTo>
                  <a:lnTo>
                    <a:pt x="1990" y="3844"/>
                  </a:lnTo>
                  <a:lnTo>
                    <a:pt x="1990" y="3844"/>
                  </a:lnTo>
                  <a:lnTo>
                    <a:pt x="1992" y="3844"/>
                  </a:lnTo>
                  <a:lnTo>
                    <a:pt x="1992" y="3844"/>
                  </a:lnTo>
                  <a:lnTo>
                    <a:pt x="1994" y="3844"/>
                  </a:lnTo>
                  <a:lnTo>
                    <a:pt x="1994" y="3844"/>
                  </a:lnTo>
                  <a:lnTo>
                    <a:pt x="1998" y="3844"/>
                  </a:lnTo>
                  <a:lnTo>
                    <a:pt x="1998" y="3844"/>
                  </a:lnTo>
                  <a:lnTo>
                    <a:pt x="2000" y="3844"/>
                  </a:lnTo>
                  <a:lnTo>
                    <a:pt x="2000" y="3844"/>
                  </a:lnTo>
                  <a:lnTo>
                    <a:pt x="2006" y="3844"/>
                  </a:lnTo>
                  <a:lnTo>
                    <a:pt x="2006" y="3844"/>
                  </a:lnTo>
                  <a:lnTo>
                    <a:pt x="2008" y="3846"/>
                  </a:lnTo>
                  <a:lnTo>
                    <a:pt x="2008" y="3846"/>
                  </a:lnTo>
                  <a:lnTo>
                    <a:pt x="2012" y="3846"/>
                  </a:lnTo>
                  <a:lnTo>
                    <a:pt x="2012" y="3846"/>
                  </a:lnTo>
                  <a:lnTo>
                    <a:pt x="2012" y="3846"/>
                  </a:lnTo>
                  <a:lnTo>
                    <a:pt x="2016" y="3844"/>
                  </a:lnTo>
                  <a:lnTo>
                    <a:pt x="2016" y="3844"/>
                  </a:lnTo>
                  <a:lnTo>
                    <a:pt x="2018" y="3844"/>
                  </a:lnTo>
                  <a:lnTo>
                    <a:pt x="2018" y="3844"/>
                  </a:lnTo>
                  <a:lnTo>
                    <a:pt x="2022" y="3842"/>
                  </a:lnTo>
                  <a:lnTo>
                    <a:pt x="2024" y="3842"/>
                  </a:lnTo>
                  <a:lnTo>
                    <a:pt x="2024" y="3842"/>
                  </a:lnTo>
                  <a:lnTo>
                    <a:pt x="2024" y="3842"/>
                  </a:lnTo>
                  <a:lnTo>
                    <a:pt x="2030" y="3840"/>
                  </a:lnTo>
                  <a:lnTo>
                    <a:pt x="2030" y="3840"/>
                  </a:lnTo>
                  <a:lnTo>
                    <a:pt x="2032" y="3840"/>
                  </a:lnTo>
                  <a:lnTo>
                    <a:pt x="2032" y="3840"/>
                  </a:lnTo>
                  <a:lnTo>
                    <a:pt x="2034" y="3840"/>
                  </a:lnTo>
                  <a:lnTo>
                    <a:pt x="2034" y="3840"/>
                  </a:lnTo>
                  <a:lnTo>
                    <a:pt x="2038" y="3840"/>
                  </a:lnTo>
                  <a:lnTo>
                    <a:pt x="2038" y="3840"/>
                  </a:lnTo>
                  <a:lnTo>
                    <a:pt x="2040" y="3840"/>
                  </a:lnTo>
                  <a:lnTo>
                    <a:pt x="2040" y="3840"/>
                  </a:lnTo>
                  <a:lnTo>
                    <a:pt x="2042" y="3840"/>
                  </a:lnTo>
                  <a:lnTo>
                    <a:pt x="2042" y="3840"/>
                  </a:lnTo>
                  <a:lnTo>
                    <a:pt x="2046" y="3840"/>
                  </a:lnTo>
                  <a:lnTo>
                    <a:pt x="2048" y="3840"/>
                  </a:lnTo>
                  <a:lnTo>
                    <a:pt x="2048" y="3840"/>
                  </a:lnTo>
                  <a:lnTo>
                    <a:pt x="2052" y="3840"/>
                  </a:lnTo>
                  <a:lnTo>
                    <a:pt x="2052" y="3840"/>
                  </a:lnTo>
                  <a:lnTo>
                    <a:pt x="2056" y="3838"/>
                  </a:lnTo>
                  <a:lnTo>
                    <a:pt x="2056" y="3838"/>
                  </a:lnTo>
                  <a:lnTo>
                    <a:pt x="2062" y="3838"/>
                  </a:lnTo>
                  <a:lnTo>
                    <a:pt x="2062" y="3840"/>
                  </a:lnTo>
                  <a:lnTo>
                    <a:pt x="2062" y="3840"/>
                  </a:lnTo>
                  <a:lnTo>
                    <a:pt x="2070" y="3840"/>
                  </a:lnTo>
                  <a:lnTo>
                    <a:pt x="2070" y="3840"/>
                  </a:lnTo>
                  <a:lnTo>
                    <a:pt x="2076" y="3840"/>
                  </a:lnTo>
                  <a:lnTo>
                    <a:pt x="2076" y="3840"/>
                  </a:lnTo>
                  <a:lnTo>
                    <a:pt x="2080" y="3840"/>
                  </a:lnTo>
                  <a:lnTo>
                    <a:pt x="2080" y="3840"/>
                  </a:lnTo>
                  <a:lnTo>
                    <a:pt x="2082" y="3840"/>
                  </a:lnTo>
                  <a:lnTo>
                    <a:pt x="2082" y="3840"/>
                  </a:lnTo>
                  <a:lnTo>
                    <a:pt x="2084" y="3840"/>
                  </a:lnTo>
                  <a:lnTo>
                    <a:pt x="2084" y="3840"/>
                  </a:lnTo>
                  <a:lnTo>
                    <a:pt x="2086" y="3840"/>
                  </a:lnTo>
                  <a:lnTo>
                    <a:pt x="2086" y="3840"/>
                  </a:lnTo>
                  <a:lnTo>
                    <a:pt x="2092" y="3840"/>
                  </a:lnTo>
                  <a:lnTo>
                    <a:pt x="2092" y="3840"/>
                  </a:lnTo>
                  <a:lnTo>
                    <a:pt x="2096" y="3842"/>
                  </a:lnTo>
                  <a:lnTo>
                    <a:pt x="2096" y="3842"/>
                  </a:lnTo>
                  <a:lnTo>
                    <a:pt x="2096" y="3842"/>
                  </a:lnTo>
                  <a:lnTo>
                    <a:pt x="2096" y="3842"/>
                  </a:lnTo>
                  <a:lnTo>
                    <a:pt x="2102" y="3840"/>
                  </a:lnTo>
                  <a:lnTo>
                    <a:pt x="2102" y="3840"/>
                  </a:lnTo>
                  <a:lnTo>
                    <a:pt x="2104" y="3840"/>
                  </a:lnTo>
                  <a:lnTo>
                    <a:pt x="2104" y="3840"/>
                  </a:lnTo>
                  <a:lnTo>
                    <a:pt x="2108" y="3840"/>
                  </a:lnTo>
                  <a:lnTo>
                    <a:pt x="2110" y="3840"/>
                  </a:lnTo>
                  <a:lnTo>
                    <a:pt x="2110" y="3840"/>
                  </a:lnTo>
                  <a:lnTo>
                    <a:pt x="2114" y="3840"/>
                  </a:lnTo>
                  <a:lnTo>
                    <a:pt x="2114" y="3840"/>
                  </a:lnTo>
                  <a:lnTo>
                    <a:pt x="2120" y="3840"/>
                  </a:lnTo>
                  <a:lnTo>
                    <a:pt x="2120" y="3840"/>
                  </a:lnTo>
                  <a:lnTo>
                    <a:pt x="2126" y="3838"/>
                  </a:lnTo>
                  <a:lnTo>
                    <a:pt x="2126" y="3838"/>
                  </a:lnTo>
                  <a:lnTo>
                    <a:pt x="2128" y="3838"/>
                  </a:lnTo>
                  <a:lnTo>
                    <a:pt x="2128" y="3838"/>
                  </a:lnTo>
                  <a:lnTo>
                    <a:pt x="2132" y="3838"/>
                  </a:lnTo>
                  <a:lnTo>
                    <a:pt x="2132" y="3838"/>
                  </a:lnTo>
                  <a:lnTo>
                    <a:pt x="2134" y="3838"/>
                  </a:lnTo>
                  <a:lnTo>
                    <a:pt x="2134" y="3838"/>
                  </a:lnTo>
                  <a:lnTo>
                    <a:pt x="2138" y="3838"/>
                  </a:lnTo>
                  <a:lnTo>
                    <a:pt x="2138" y="3838"/>
                  </a:lnTo>
                  <a:lnTo>
                    <a:pt x="2142" y="3836"/>
                  </a:lnTo>
                  <a:lnTo>
                    <a:pt x="2142" y="3836"/>
                  </a:lnTo>
                  <a:lnTo>
                    <a:pt x="2144" y="3836"/>
                  </a:lnTo>
                  <a:lnTo>
                    <a:pt x="2144" y="3836"/>
                  </a:lnTo>
                  <a:lnTo>
                    <a:pt x="2146" y="3836"/>
                  </a:lnTo>
                  <a:lnTo>
                    <a:pt x="2146" y="3836"/>
                  </a:lnTo>
                  <a:lnTo>
                    <a:pt x="2150" y="3836"/>
                  </a:lnTo>
                  <a:lnTo>
                    <a:pt x="2150" y="3836"/>
                  </a:lnTo>
                  <a:lnTo>
                    <a:pt x="2152" y="3836"/>
                  </a:lnTo>
                  <a:lnTo>
                    <a:pt x="2152" y="3836"/>
                  </a:lnTo>
                  <a:lnTo>
                    <a:pt x="2156" y="3836"/>
                  </a:lnTo>
                  <a:lnTo>
                    <a:pt x="2156" y="3836"/>
                  </a:lnTo>
                  <a:lnTo>
                    <a:pt x="2158" y="3836"/>
                  </a:lnTo>
                  <a:lnTo>
                    <a:pt x="2158" y="3836"/>
                  </a:lnTo>
                  <a:lnTo>
                    <a:pt x="2162" y="3836"/>
                  </a:lnTo>
                  <a:lnTo>
                    <a:pt x="2162" y="3836"/>
                  </a:lnTo>
                  <a:lnTo>
                    <a:pt x="2164" y="3836"/>
                  </a:lnTo>
                  <a:lnTo>
                    <a:pt x="2166" y="3836"/>
                  </a:lnTo>
                  <a:lnTo>
                    <a:pt x="2166" y="3836"/>
                  </a:lnTo>
                  <a:lnTo>
                    <a:pt x="2168" y="3836"/>
                  </a:lnTo>
                  <a:lnTo>
                    <a:pt x="2168" y="3836"/>
                  </a:lnTo>
                  <a:lnTo>
                    <a:pt x="2174" y="3836"/>
                  </a:lnTo>
                  <a:lnTo>
                    <a:pt x="2174" y="3836"/>
                  </a:lnTo>
                  <a:lnTo>
                    <a:pt x="2178" y="3836"/>
                  </a:lnTo>
                  <a:lnTo>
                    <a:pt x="2178" y="3836"/>
                  </a:lnTo>
                  <a:lnTo>
                    <a:pt x="2178" y="3836"/>
                  </a:lnTo>
                  <a:lnTo>
                    <a:pt x="2180" y="3836"/>
                  </a:lnTo>
                  <a:lnTo>
                    <a:pt x="2180" y="3836"/>
                  </a:lnTo>
                  <a:lnTo>
                    <a:pt x="2184" y="3836"/>
                  </a:lnTo>
                  <a:lnTo>
                    <a:pt x="2184" y="3836"/>
                  </a:lnTo>
                  <a:lnTo>
                    <a:pt x="2186" y="3836"/>
                  </a:lnTo>
                  <a:lnTo>
                    <a:pt x="2186" y="3836"/>
                  </a:lnTo>
                  <a:lnTo>
                    <a:pt x="2190" y="3836"/>
                  </a:lnTo>
                  <a:lnTo>
                    <a:pt x="2192" y="3836"/>
                  </a:lnTo>
                  <a:lnTo>
                    <a:pt x="2192" y="3836"/>
                  </a:lnTo>
                  <a:lnTo>
                    <a:pt x="2194" y="3836"/>
                  </a:lnTo>
                  <a:lnTo>
                    <a:pt x="2194" y="3836"/>
                  </a:lnTo>
                  <a:lnTo>
                    <a:pt x="2196" y="3836"/>
                  </a:lnTo>
                  <a:lnTo>
                    <a:pt x="2196" y="3836"/>
                  </a:lnTo>
                  <a:lnTo>
                    <a:pt x="2200" y="3836"/>
                  </a:lnTo>
                  <a:lnTo>
                    <a:pt x="2200" y="3836"/>
                  </a:lnTo>
                  <a:lnTo>
                    <a:pt x="2204" y="3836"/>
                  </a:lnTo>
                  <a:lnTo>
                    <a:pt x="2204" y="3836"/>
                  </a:lnTo>
                  <a:lnTo>
                    <a:pt x="2206" y="3836"/>
                  </a:lnTo>
                  <a:lnTo>
                    <a:pt x="2206" y="3836"/>
                  </a:lnTo>
                  <a:lnTo>
                    <a:pt x="2206" y="3836"/>
                  </a:lnTo>
                  <a:lnTo>
                    <a:pt x="2206" y="3836"/>
                  </a:lnTo>
                  <a:lnTo>
                    <a:pt x="2212" y="3836"/>
                  </a:lnTo>
                  <a:lnTo>
                    <a:pt x="2214" y="3836"/>
                  </a:lnTo>
                  <a:lnTo>
                    <a:pt x="2214" y="3836"/>
                  </a:lnTo>
                  <a:lnTo>
                    <a:pt x="2218" y="3834"/>
                  </a:lnTo>
                  <a:lnTo>
                    <a:pt x="2218" y="3834"/>
                  </a:lnTo>
                  <a:lnTo>
                    <a:pt x="2218" y="3834"/>
                  </a:lnTo>
                  <a:lnTo>
                    <a:pt x="2222" y="3834"/>
                  </a:lnTo>
                  <a:lnTo>
                    <a:pt x="2222" y="3834"/>
                  </a:lnTo>
                  <a:lnTo>
                    <a:pt x="2222" y="3834"/>
                  </a:lnTo>
                  <a:lnTo>
                    <a:pt x="2228" y="3836"/>
                  </a:lnTo>
                  <a:lnTo>
                    <a:pt x="2228" y="3836"/>
                  </a:lnTo>
                  <a:lnTo>
                    <a:pt x="2230" y="3836"/>
                  </a:lnTo>
                  <a:lnTo>
                    <a:pt x="2234" y="3836"/>
                  </a:lnTo>
                  <a:lnTo>
                    <a:pt x="2236" y="3836"/>
                  </a:lnTo>
                  <a:lnTo>
                    <a:pt x="2236" y="3836"/>
                  </a:lnTo>
                  <a:lnTo>
                    <a:pt x="2242" y="3834"/>
                  </a:lnTo>
                  <a:lnTo>
                    <a:pt x="2242" y="3834"/>
                  </a:lnTo>
                  <a:lnTo>
                    <a:pt x="2244" y="3834"/>
                  </a:lnTo>
                  <a:lnTo>
                    <a:pt x="2244" y="3834"/>
                  </a:lnTo>
                  <a:lnTo>
                    <a:pt x="2248" y="3834"/>
                  </a:lnTo>
                  <a:lnTo>
                    <a:pt x="2248" y="3834"/>
                  </a:lnTo>
                  <a:lnTo>
                    <a:pt x="2248" y="3834"/>
                  </a:lnTo>
                  <a:lnTo>
                    <a:pt x="2248" y="3834"/>
                  </a:lnTo>
                  <a:lnTo>
                    <a:pt x="2252" y="3834"/>
                  </a:lnTo>
                  <a:lnTo>
                    <a:pt x="2252" y="3834"/>
                  </a:lnTo>
                  <a:lnTo>
                    <a:pt x="2252" y="3834"/>
                  </a:lnTo>
                  <a:lnTo>
                    <a:pt x="2254" y="3834"/>
                  </a:lnTo>
                  <a:lnTo>
                    <a:pt x="2254" y="3834"/>
                  </a:lnTo>
                  <a:lnTo>
                    <a:pt x="2258" y="3834"/>
                  </a:lnTo>
                  <a:lnTo>
                    <a:pt x="2258" y="3834"/>
                  </a:lnTo>
                  <a:lnTo>
                    <a:pt x="2260" y="3834"/>
                  </a:lnTo>
                  <a:lnTo>
                    <a:pt x="2260" y="3834"/>
                  </a:lnTo>
                  <a:lnTo>
                    <a:pt x="2262" y="3834"/>
                  </a:lnTo>
                  <a:lnTo>
                    <a:pt x="2262" y="3834"/>
                  </a:lnTo>
                  <a:lnTo>
                    <a:pt x="2268" y="3834"/>
                  </a:lnTo>
                  <a:lnTo>
                    <a:pt x="2268" y="3834"/>
                  </a:lnTo>
                  <a:lnTo>
                    <a:pt x="2270" y="3834"/>
                  </a:lnTo>
                  <a:lnTo>
                    <a:pt x="2270" y="3834"/>
                  </a:lnTo>
                  <a:lnTo>
                    <a:pt x="2274" y="3832"/>
                  </a:lnTo>
                  <a:lnTo>
                    <a:pt x="2274" y="3832"/>
                  </a:lnTo>
                  <a:lnTo>
                    <a:pt x="2274" y="3832"/>
                  </a:lnTo>
                  <a:lnTo>
                    <a:pt x="2276" y="3832"/>
                  </a:lnTo>
                  <a:lnTo>
                    <a:pt x="2276" y="3832"/>
                  </a:lnTo>
                  <a:lnTo>
                    <a:pt x="2280" y="3832"/>
                  </a:lnTo>
                  <a:lnTo>
                    <a:pt x="2280" y="3832"/>
                  </a:lnTo>
                  <a:lnTo>
                    <a:pt x="2282" y="3832"/>
                  </a:lnTo>
                  <a:lnTo>
                    <a:pt x="2282" y="3832"/>
                  </a:lnTo>
                  <a:lnTo>
                    <a:pt x="2284" y="3830"/>
                  </a:lnTo>
                  <a:lnTo>
                    <a:pt x="2284" y="3830"/>
                  </a:lnTo>
                  <a:lnTo>
                    <a:pt x="2288" y="3830"/>
                  </a:lnTo>
                  <a:lnTo>
                    <a:pt x="2288" y="3830"/>
                  </a:lnTo>
                  <a:lnTo>
                    <a:pt x="2290" y="3830"/>
                  </a:lnTo>
                  <a:lnTo>
                    <a:pt x="2290" y="3830"/>
                  </a:lnTo>
                  <a:lnTo>
                    <a:pt x="2292" y="3830"/>
                  </a:lnTo>
                  <a:lnTo>
                    <a:pt x="2294" y="3830"/>
                  </a:lnTo>
                  <a:lnTo>
                    <a:pt x="2294" y="3830"/>
                  </a:lnTo>
                  <a:lnTo>
                    <a:pt x="2296" y="3828"/>
                  </a:lnTo>
                  <a:lnTo>
                    <a:pt x="2296" y="3828"/>
                  </a:lnTo>
                  <a:lnTo>
                    <a:pt x="2300" y="3826"/>
                  </a:lnTo>
                  <a:lnTo>
                    <a:pt x="2304" y="3822"/>
                  </a:lnTo>
                  <a:lnTo>
                    <a:pt x="2304" y="3822"/>
                  </a:lnTo>
                  <a:lnTo>
                    <a:pt x="2302" y="3816"/>
                  </a:lnTo>
                  <a:lnTo>
                    <a:pt x="2302" y="3816"/>
                  </a:lnTo>
                  <a:lnTo>
                    <a:pt x="2302" y="3812"/>
                  </a:lnTo>
                  <a:lnTo>
                    <a:pt x="2302" y="3812"/>
                  </a:lnTo>
                  <a:lnTo>
                    <a:pt x="2300" y="3810"/>
                  </a:lnTo>
                  <a:lnTo>
                    <a:pt x="2300" y="3810"/>
                  </a:lnTo>
                  <a:lnTo>
                    <a:pt x="2300" y="3808"/>
                  </a:lnTo>
                  <a:lnTo>
                    <a:pt x="2300" y="3808"/>
                  </a:lnTo>
                  <a:lnTo>
                    <a:pt x="2300" y="3804"/>
                  </a:lnTo>
                  <a:lnTo>
                    <a:pt x="2300" y="3804"/>
                  </a:lnTo>
                  <a:lnTo>
                    <a:pt x="2300" y="3800"/>
                  </a:lnTo>
                  <a:lnTo>
                    <a:pt x="2300" y="3800"/>
                  </a:lnTo>
                  <a:lnTo>
                    <a:pt x="2298" y="3798"/>
                  </a:lnTo>
                  <a:lnTo>
                    <a:pt x="2298" y="3798"/>
                  </a:lnTo>
                  <a:lnTo>
                    <a:pt x="2298" y="3794"/>
                  </a:lnTo>
                  <a:lnTo>
                    <a:pt x="2298" y="3794"/>
                  </a:lnTo>
                  <a:lnTo>
                    <a:pt x="2298" y="3792"/>
                  </a:lnTo>
                  <a:lnTo>
                    <a:pt x="2296" y="3784"/>
                  </a:lnTo>
                  <a:lnTo>
                    <a:pt x="2296" y="3784"/>
                  </a:lnTo>
                  <a:lnTo>
                    <a:pt x="2296" y="3780"/>
                  </a:lnTo>
                  <a:lnTo>
                    <a:pt x="2296" y="3780"/>
                  </a:lnTo>
                  <a:lnTo>
                    <a:pt x="2294" y="3776"/>
                  </a:lnTo>
                  <a:lnTo>
                    <a:pt x="2294" y="3776"/>
                  </a:lnTo>
                  <a:lnTo>
                    <a:pt x="2294" y="3774"/>
                  </a:lnTo>
                  <a:lnTo>
                    <a:pt x="2294" y="3774"/>
                  </a:lnTo>
                  <a:lnTo>
                    <a:pt x="2292" y="3772"/>
                  </a:lnTo>
                  <a:lnTo>
                    <a:pt x="2292" y="3772"/>
                  </a:lnTo>
                  <a:lnTo>
                    <a:pt x="2292" y="3768"/>
                  </a:lnTo>
                  <a:lnTo>
                    <a:pt x="2292" y="3768"/>
                  </a:lnTo>
                  <a:lnTo>
                    <a:pt x="2292" y="3766"/>
                  </a:lnTo>
                  <a:lnTo>
                    <a:pt x="2292" y="3766"/>
                  </a:lnTo>
                  <a:lnTo>
                    <a:pt x="2294" y="3762"/>
                  </a:lnTo>
                  <a:lnTo>
                    <a:pt x="2294" y="3762"/>
                  </a:lnTo>
                  <a:lnTo>
                    <a:pt x="2292" y="3758"/>
                  </a:lnTo>
                  <a:lnTo>
                    <a:pt x="2292" y="3758"/>
                  </a:lnTo>
                  <a:lnTo>
                    <a:pt x="2292" y="3756"/>
                  </a:lnTo>
                  <a:lnTo>
                    <a:pt x="2292" y="3756"/>
                  </a:lnTo>
                  <a:lnTo>
                    <a:pt x="2294" y="3756"/>
                  </a:lnTo>
                  <a:lnTo>
                    <a:pt x="2296" y="3754"/>
                  </a:lnTo>
                  <a:lnTo>
                    <a:pt x="2296" y="3754"/>
                  </a:lnTo>
                  <a:lnTo>
                    <a:pt x="2298" y="3752"/>
                  </a:lnTo>
                  <a:lnTo>
                    <a:pt x="2298" y="3752"/>
                  </a:lnTo>
                  <a:lnTo>
                    <a:pt x="2302" y="3752"/>
                  </a:lnTo>
                  <a:lnTo>
                    <a:pt x="2306" y="3752"/>
                  </a:lnTo>
                  <a:lnTo>
                    <a:pt x="2306" y="3752"/>
                  </a:lnTo>
                  <a:lnTo>
                    <a:pt x="2308" y="3752"/>
                  </a:lnTo>
                  <a:lnTo>
                    <a:pt x="2308" y="3752"/>
                  </a:lnTo>
                  <a:lnTo>
                    <a:pt x="2316" y="3750"/>
                  </a:lnTo>
                  <a:lnTo>
                    <a:pt x="2316" y="3750"/>
                  </a:lnTo>
                  <a:lnTo>
                    <a:pt x="2322" y="3750"/>
                  </a:lnTo>
                  <a:lnTo>
                    <a:pt x="2322" y="3750"/>
                  </a:lnTo>
                  <a:lnTo>
                    <a:pt x="2328" y="3750"/>
                  </a:lnTo>
                  <a:lnTo>
                    <a:pt x="2328" y="3750"/>
                  </a:lnTo>
                  <a:lnTo>
                    <a:pt x="2334" y="3750"/>
                  </a:lnTo>
                  <a:lnTo>
                    <a:pt x="2336" y="3748"/>
                  </a:lnTo>
                  <a:lnTo>
                    <a:pt x="2336" y="3748"/>
                  </a:lnTo>
                  <a:lnTo>
                    <a:pt x="2336" y="3750"/>
                  </a:lnTo>
                  <a:lnTo>
                    <a:pt x="2336" y="3750"/>
                  </a:lnTo>
                  <a:lnTo>
                    <a:pt x="2340" y="3750"/>
                  </a:lnTo>
                  <a:lnTo>
                    <a:pt x="2340" y="3750"/>
                  </a:lnTo>
                  <a:lnTo>
                    <a:pt x="2342" y="3750"/>
                  </a:lnTo>
                  <a:lnTo>
                    <a:pt x="2342" y="3750"/>
                  </a:lnTo>
                  <a:lnTo>
                    <a:pt x="2346" y="3750"/>
                  </a:lnTo>
                  <a:lnTo>
                    <a:pt x="2346" y="3750"/>
                  </a:lnTo>
                  <a:lnTo>
                    <a:pt x="2350" y="3752"/>
                  </a:lnTo>
                  <a:lnTo>
                    <a:pt x="2350" y="3752"/>
                  </a:lnTo>
                  <a:lnTo>
                    <a:pt x="2352" y="3754"/>
                  </a:lnTo>
                  <a:lnTo>
                    <a:pt x="2358" y="3754"/>
                  </a:lnTo>
                  <a:lnTo>
                    <a:pt x="2358" y="3754"/>
                  </a:lnTo>
                  <a:lnTo>
                    <a:pt x="2360" y="3754"/>
                  </a:lnTo>
                  <a:lnTo>
                    <a:pt x="2360" y="3754"/>
                  </a:lnTo>
                  <a:lnTo>
                    <a:pt x="2362" y="3754"/>
                  </a:lnTo>
                  <a:lnTo>
                    <a:pt x="2364" y="3754"/>
                  </a:lnTo>
                  <a:lnTo>
                    <a:pt x="2364" y="3754"/>
                  </a:lnTo>
                  <a:lnTo>
                    <a:pt x="2368" y="3754"/>
                  </a:lnTo>
                  <a:lnTo>
                    <a:pt x="2368" y="3754"/>
                  </a:lnTo>
                  <a:lnTo>
                    <a:pt x="2370" y="3752"/>
                  </a:lnTo>
                  <a:lnTo>
                    <a:pt x="2370" y="3752"/>
                  </a:lnTo>
                  <a:lnTo>
                    <a:pt x="2372" y="3754"/>
                  </a:lnTo>
                  <a:lnTo>
                    <a:pt x="2372" y="3754"/>
                  </a:lnTo>
                  <a:lnTo>
                    <a:pt x="2378" y="3754"/>
                  </a:lnTo>
                  <a:lnTo>
                    <a:pt x="2378" y="3754"/>
                  </a:lnTo>
                  <a:lnTo>
                    <a:pt x="2380" y="3754"/>
                  </a:lnTo>
                  <a:lnTo>
                    <a:pt x="2380" y="3754"/>
                  </a:lnTo>
                  <a:lnTo>
                    <a:pt x="2382" y="3754"/>
                  </a:lnTo>
                  <a:lnTo>
                    <a:pt x="2386" y="3754"/>
                  </a:lnTo>
                  <a:lnTo>
                    <a:pt x="2386" y="3754"/>
                  </a:lnTo>
                  <a:lnTo>
                    <a:pt x="2390" y="3754"/>
                  </a:lnTo>
                  <a:lnTo>
                    <a:pt x="2390" y="3754"/>
                  </a:lnTo>
                  <a:lnTo>
                    <a:pt x="2392" y="3752"/>
                  </a:lnTo>
                  <a:lnTo>
                    <a:pt x="2392" y="3752"/>
                  </a:lnTo>
                  <a:lnTo>
                    <a:pt x="2394" y="3754"/>
                  </a:lnTo>
                  <a:lnTo>
                    <a:pt x="2394" y="3754"/>
                  </a:lnTo>
                  <a:lnTo>
                    <a:pt x="2398" y="3754"/>
                  </a:lnTo>
                  <a:lnTo>
                    <a:pt x="2398" y="3754"/>
                  </a:lnTo>
                  <a:lnTo>
                    <a:pt x="2400" y="3754"/>
                  </a:lnTo>
                  <a:lnTo>
                    <a:pt x="2400" y="3754"/>
                  </a:lnTo>
                  <a:lnTo>
                    <a:pt x="2402" y="3754"/>
                  </a:lnTo>
                  <a:lnTo>
                    <a:pt x="2404" y="3754"/>
                  </a:lnTo>
                  <a:lnTo>
                    <a:pt x="2404" y="3754"/>
                  </a:lnTo>
                  <a:lnTo>
                    <a:pt x="2406" y="3754"/>
                  </a:lnTo>
                  <a:lnTo>
                    <a:pt x="2406" y="3754"/>
                  </a:lnTo>
                  <a:lnTo>
                    <a:pt x="2410" y="3754"/>
                  </a:lnTo>
                  <a:lnTo>
                    <a:pt x="2410" y="3754"/>
                  </a:lnTo>
                  <a:lnTo>
                    <a:pt x="2412" y="3754"/>
                  </a:lnTo>
                  <a:lnTo>
                    <a:pt x="2412" y="3754"/>
                  </a:lnTo>
                  <a:lnTo>
                    <a:pt x="2414" y="3754"/>
                  </a:lnTo>
                  <a:lnTo>
                    <a:pt x="2414" y="3754"/>
                  </a:lnTo>
                  <a:lnTo>
                    <a:pt x="2418" y="3752"/>
                  </a:lnTo>
                  <a:lnTo>
                    <a:pt x="2418" y="3752"/>
                  </a:lnTo>
                  <a:lnTo>
                    <a:pt x="2420" y="3752"/>
                  </a:lnTo>
                  <a:lnTo>
                    <a:pt x="2422" y="3752"/>
                  </a:lnTo>
                  <a:lnTo>
                    <a:pt x="2424" y="3752"/>
                  </a:lnTo>
                  <a:lnTo>
                    <a:pt x="2424" y="3752"/>
                  </a:lnTo>
                  <a:lnTo>
                    <a:pt x="2426" y="3752"/>
                  </a:lnTo>
                  <a:lnTo>
                    <a:pt x="2426" y="3752"/>
                  </a:lnTo>
                  <a:lnTo>
                    <a:pt x="2428" y="3752"/>
                  </a:lnTo>
                  <a:lnTo>
                    <a:pt x="2428" y="3752"/>
                  </a:lnTo>
                  <a:lnTo>
                    <a:pt x="2432" y="3752"/>
                  </a:lnTo>
                  <a:lnTo>
                    <a:pt x="2432" y="3752"/>
                  </a:lnTo>
                  <a:lnTo>
                    <a:pt x="2436" y="3752"/>
                  </a:lnTo>
                  <a:lnTo>
                    <a:pt x="2436" y="3752"/>
                  </a:lnTo>
                  <a:lnTo>
                    <a:pt x="2438" y="3752"/>
                  </a:lnTo>
                  <a:lnTo>
                    <a:pt x="2438" y="3752"/>
                  </a:lnTo>
                  <a:lnTo>
                    <a:pt x="2440" y="3752"/>
                  </a:lnTo>
                  <a:lnTo>
                    <a:pt x="2440" y="3752"/>
                  </a:lnTo>
                  <a:lnTo>
                    <a:pt x="2444" y="3750"/>
                  </a:lnTo>
                  <a:lnTo>
                    <a:pt x="2444" y="3750"/>
                  </a:lnTo>
                  <a:lnTo>
                    <a:pt x="2446" y="3752"/>
                  </a:lnTo>
                  <a:lnTo>
                    <a:pt x="2446" y="3752"/>
                  </a:lnTo>
                  <a:lnTo>
                    <a:pt x="2448" y="3752"/>
                  </a:lnTo>
                  <a:lnTo>
                    <a:pt x="2450" y="3752"/>
                  </a:lnTo>
                  <a:lnTo>
                    <a:pt x="2450" y="3752"/>
                  </a:lnTo>
                  <a:lnTo>
                    <a:pt x="2452" y="3750"/>
                  </a:lnTo>
                  <a:lnTo>
                    <a:pt x="2452" y="3750"/>
                  </a:lnTo>
                  <a:lnTo>
                    <a:pt x="2454" y="3750"/>
                  </a:lnTo>
                  <a:lnTo>
                    <a:pt x="2456" y="3750"/>
                  </a:lnTo>
                  <a:lnTo>
                    <a:pt x="2456" y="3750"/>
                  </a:lnTo>
                  <a:lnTo>
                    <a:pt x="2458" y="3750"/>
                  </a:lnTo>
                  <a:lnTo>
                    <a:pt x="2458" y="3750"/>
                  </a:lnTo>
                  <a:lnTo>
                    <a:pt x="2460" y="3750"/>
                  </a:lnTo>
                  <a:lnTo>
                    <a:pt x="2462" y="3750"/>
                  </a:lnTo>
                  <a:lnTo>
                    <a:pt x="2462" y="3750"/>
                  </a:lnTo>
                  <a:lnTo>
                    <a:pt x="2464" y="3750"/>
                  </a:lnTo>
                  <a:lnTo>
                    <a:pt x="2466" y="3750"/>
                  </a:lnTo>
                  <a:lnTo>
                    <a:pt x="2466" y="3750"/>
                  </a:lnTo>
                  <a:lnTo>
                    <a:pt x="2466" y="3750"/>
                  </a:lnTo>
                  <a:lnTo>
                    <a:pt x="2470" y="3750"/>
                  </a:lnTo>
                  <a:lnTo>
                    <a:pt x="2470" y="3750"/>
                  </a:lnTo>
                  <a:lnTo>
                    <a:pt x="2472" y="3748"/>
                  </a:lnTo>
                  <a:lnTo>
                    <a:pt x="2472" y="3748"/>
                  </a:lnTo>
                  <a:lnTo>
                    <a:pt x="2476" y="3748"/>
                  </a:lnTo>
                  <a:lnTo>
                    <a:pt x="2476" y="3748"/>
                  </a:lnTo>
                  <a:lnTo>
                    <a:pt x="2478" y="3748"/>
                  </a:lnTo>
                  <a:lnTo>
                    <a:pt x="2478" y="3748"/>
                  </a:lnTo>
                  <a:lnTo>
                    <a:pt x="2480" y="3748"/>
                  </a:lnTo>
                  <a:lnTo>
                    <a:pt x="2480" y="3748"/>
                  </a:lnTo>
                  <a:lnTo>
                    <a:pt x="2484" y="3748"/>
                  </a:lnTo>
                  <a:lnTo>
                    <a:pt x="2484" y="3748"/>
                  </a:lnTo>
                  <a:lnTo>
                    <a:pt x="2490" y="3748"/>
                  </a:lnTo>
                  <a:lnTo>
                    <a:pt x="2490" y="3748"/>
                  </a:lnTo>
                  <a:lnTo>
                    <a:pt x="2494" y="3748"/>
                  </a:lnTo>
                  <a:lnTo>
                    <a:pt x="2494" y="3748"/>
                  </a:lnTo>
                  <a:lnTo>
                    <a:pt x="2504" y="3748"/>
                  </a:lnTo>
                  <a:lnTo>
                    <a:pt x="2504" y="3748"/>
                  </a:lnTo>
                  <a:lnTo>
                    <a:pt x="2504" y="3748"/>
                  </a:lnTo>
                  <a:lnTo>
                    <a:pt x="2506" y="3748"/>
                  </a:lnTo>
                  <a:lnTo>
                    <a:pt x="2506" y="3748"/>
                  </a:lnTo>
                  <a:lnTo>
                    <a:pt x="2510" y="3748"/>
                  </a:lnTo>
                  <a:lnTo>
                    <a:pt x="2510" y="3748"/>
                  </a:lnTo>
                  <a:lnTo>
                    <a:pt x="2512" y="3748"/>
                  </a:lnTo>
                  <a:lnTo>
                    <a:pt x="2512" y="3748"/>
                  </a:lnTo>
                  <a:lnTo>
                    <a:pt x="2516" y="3748"/>
                  </a:lnTo>
                  <a:lnTo>
                    <a:pt x="2516" y="3748"/>
                  </a:lnTo>
                  <a:lnTo>
                    <a:pt x="2518" y="3748"/>
                  </a:lnTo>
                  <a:lnTo>
                    <a:pt x="2518" y="3748"/>
                  </a:lnTo>
                  <a:lnTo>
                    <a:pt x="2520" y="3748"/>
                  </a:lnTo>
                  <a:lnTo>
                    <a:pt x="2520" y="3748"/>
                  </a:lnTo>
                  <a:lnTo>
                    <a:pt x="2520" y="3748"/>
                  </a:lnTo>
                  <a:lnTo>
                    <a:pt x="2520" y="3748"/>
                  </a:lnTo>
                  <a:lnTo>
                    <a:pt x="2534" y="3748"/>
                  </a:lnTo>
                  <a:lnTo>
                    <a:pt x="2534" y="3748"/>
                  </a:lnTo>
                  <a:lnTo>
                    <a:pt x="2534" y="3748"/>
                  </a:lnTo>
                  <a:lnTo>
                    <a:pt x="2540" y="3748"/>
                  </a:lnTo>
                  <a:lnTo>
                    <a:pt x="2540" y="3748"/>
                  </a:lnTo>
                  <a:lnTo>
                    <a:pt x="2544" y="3746"/>
                  </a:lnTo>
                  <a:lnTo>
                    <a:pt x="2544" y="3746"/>
                  </a:lnTo>
                  <a:lnTo>
                    <a:pt x="2544" y="3744"/>
                  </a:lnTo>
                  <a:lnTo>
                    <a:pt x="2544" y="3744"/>
                  </a:lnTo>
                  <a:lnTo>
                    <a:pt x="2548" y="3744"/>
                  </a:lnTo>
                  <a:lnTo>
                    <a:pt x="2548" y="3744"/>
                  </a:lnTo>
                  <a:lnTo>
                    <a:pt x="2552" y="3744"/>
                  </a:lnTo>
                  <a:lnTo>
                    <a:pt x="2552" y="3744"/>
                  </a:lnTo>
                  <a:lnTo>
                    <a:pt x="2556" y="3746"/>
                  </a:lnTo>
                  <a:lnTo>
                    <a:pt x="2556" y="3746"/>
                  </a:lnTo>
                  <a:lnTo>
                    <a:pt x="2556" y="3746"/>
                  </a:lnTo>
                  <a:lnTo>
                    <a:pt x="2556" y="3746"/>
                  </a:lnTo>
                  <a:lnTo>
                    <a:pt x="2560" y="3744"/>
                  </a:lnTo>
                  <a:lnTo>
                    <a:pt x="2560" y="3744"/>
                  </a:lnTo>
                  <a:lnTo>
                    <a:pt x="2564" y="3744"/>
                  </a:lnTo>
                  <a:lnTo>
                    <a:pt x="2564" y="3744"/>
                  </a:lnTo>
                  <a:lnTo>
                    <a:pt x="2566" y="3744"/>
                  </a:lnTo>
                  <a:lnTo>
                    <a:pt x="2566" y="3744"/>
                  </a:lnTo>
                  <a:lnTo>
                    <a:pt x="2570" y="3744"/>
                  </a:lnTo>
                  <a:lnTo>
                    <a:pt x="2570" y="3744"/>
                  </a:lnTo>
                  <a:lnTo>
                    <a:pt x="2570" y="3744"/>
                  </a:lnTo>
                  <a:lnTo>
                    <a:pt x="2574" y="3744"/>
                  </a:lnTo>
                  <a:lnTo>
                    <a:pt x="2574" y="3744"/>
                  </a:lnTo>
                  <a:lnTo>
                    <a:pt x="2576" y="3744"/>
                  </a:lnTo>
                  <a:lnTo>
                    <a:pt x="2576" y="3744"/>
                  </a:lnTo>
                  <a:lnTo>
                    <a:pt x="2578" y="3744"/>
                  </a:lnTo>
                  <a:lnTo>
                    <a:pt x="2578" y="3744"/>
                  </a:lnTo>
                  <a:lnTo>
                    <a:pt x="2580" y="3744"/>
                  </a:lnTo>
                  <a:lnTo>
                    <a:pt x="2580" y="3744"/>
                  </a:lnTo>
                  <a:lnTo>
                    <a:pt x="2580" y="3744"/>
                  </a:lnTo>
                  <a:lnTo>
                    <a:pt x="2584" y="3744"/>
                  </a:lnTo>
                  <a:lnTo>
                    <a:pt x="2584" y="3744"/>
                  </a:lnTo>
                  <a:lnTo>
                    <a:pt x="2586" y="3742"/>
                  </a:lnTo>
                  <a:lnTo>
                    <a:pt x="2586" y="3742"/>
                  </a:lnTo>
                  <a:lnTo>
                    <a:pt x="2586" y="3742"/>
                  </a:lnTo>
                  <a:lnTo>
                    <a:pt x="2586" y="3742"/>
                  </a:lnTo>
                  <a:lnTo>
                    <a:pt x="2588" y="3742"/>
                  </a:lnTo>
                  <a:lnTo>
                    <a:pt x="2588" y="3742"/>
                  </a:lnTo>
                  <a:lnTo>
                    <a:pt x="2592" y="3744"/>
                  </a:lnTo>
                  <a:lnTo>
                    <a:pt x="2592" y="3744"/>
                  </a:lnTo>
                  <a:lnTo>
                    <a:pt x="2596" y="3742"/>
                  </a:lnTo>
                  <a:lnTo>
                    <a:pt x="2596" y="3742"/>
                  </a:lnTo>
                  <a:lnTo>
                    <a:pt x="2600" y="3742"/>
                  </a:lnTo>
                  <a:lnTo>
                    <a:pt x="2602" y="3742"/>
                  </a:lnTo>
                  <a:lnTo>
                    <a:pt x="2602" y="3742"/>
                  </a:lnTo>
                  <a:lnTo>
                    <a:pt x="2606" y="3742"/>
                  </a:lnTo>
                  <a:lnTo>
                    <a:pt x="2608" y="3742"/>
                  </a:lnTo>
                  <a:lnTo>
                    <a:pt x="2608" y="3742"/>
                  </a:lnTo>
                  <a:lnTo>
                    <a:pt x="2612" y="3742"/>
                  </a:lnTo>
                  <a:lnTo>
                    <a:pt x="2612" y="3742"/>
                  </a:lnTo>
                  <a:lnTo>
                    <a:pt x="2612" y="3742"/>
                  </a:lnTo>
                  <a:lnTo>
                    <a:pt x="2612" y="3742"/>
                  </a:lnTo>
                  <a:lnTo>
                    <a:pt x="2622" y="3742"/>
                  </a:lnTo>
                  <a:lnTo>
                    <a:pt x="2622" y="3742"/>
                  </a:lnTo>
                  <a:lnTo>
                    <a:pt x="2622" y="3742"/>
                  </a:lnTo>
                  <a:lnTo>
                    <a:pt x="2624" y="3742"/>
                  </a:lnTo>
                  <a:lnTo>
                    <a:pt x="2624" y="3742"/>
                  </a:lnTo>
                  <a:lnTo>
                    <a:pt x="2628" y="3742"/>
                  </a:lnTo>
                  <a:lnTo>
                    <a:pt x="2628" y="3742"/>
                  </a:lnTo>
                  <a:lnTo>
                    <a:pt x="2630" y="3742"/>
                  </a:lnTo>
                  <a:lnTo>
                    <a:pt x="2630" y="3742"/>
                  </a:lnTo>
                  <a:lnTo>
                    <a:pt x="2638" y="3742"/>
                  </a:lnTo>
                  <a:lnTo>
                    <a:pt x="2638" y="3742"/>
                  </a:lnTo>
                  <a:lnTo>
                    <a:pt x="2640" y="3742"/>
                  </a:lnTo>
                  <a:lnTo>
                    <a:pt x="2640" y="3742"/>
                  </a:lnTo>
                  <a:lnTo>
                    <a:pt x="2648" y="3742"/>
                  </a:lnTo>
                  <a:lnTo>
                    <a:pt x="2648" y="3742"/>
                  </a:lnTo>
                  <a:lnTo>
                    <a:pt x="2650" y="3742"/>
                  </a:lnTo>
                  <a:lnTo>
                    <a:pt x="2650" y="3742"/>
                  </a:lnTo>
                  <a:lnTo>
                    <a:pt x="2650" y="3742"/>
                  </a:lnTo>
                  <a:lnTo>
                    <a:pt x="2652" y="3742"/>
                  </a:lnTo>
                  <a:lnTo>
                    <a:pt x="2652" y="3742"/>
                  </a:lnTo>
                  <a:lnTo>
                    <a:pt x="2660" y="3744"/>
                  </a:lnTo>
                  <a:lnTo>
                    <a:pt x="2660" y="3744"/>
                  </a:lnTo>
                  <a:lnTo>
                    <a:pt x="2662" y="3742"/>
                  </a:lnTo>
                  <a:lnTo>
                    <a:pt x="2662" y="3742"/>
                  </a:lnTo>
                  <a:lnTo>
                    <a:pt x="2668" y="3742"/>
                  </a:lnTo>
                  <a:lnTo>
                    <a:pt x="2668" y="3742"/>
                  </a:lnTo>
                  <a:lnTo>
                    <a:pt x="2670" y="3742"/>
                  </a:lnTo>
                  <a:lnTo>
                    <a:pt x="2670" y="3742"/>
                  </a:lnTo>
                  <a:lnTo>
                    <a:pt x="2672" y="3740"/>
                  </a:lnTo>
                  <a:lnTo>
                    <a:pt x="2672" y="3740"/>
                  </a:lnTo>
                  <a:lnTo>
                    <a:pt x="2674" y="3740"/>
                  </a:lnTo>
                  <a:lnTo>
                    <a:pt x="2674" y="3740"/>
                  </a:lnTo>
                  <a:lnTo>
                    <a:pt x="2678" y="3742"/>
                  </a:lnTo>
                  <a:lnTo>
                    <a:pt x="2678" y="3742"/>
                  </a:lnTo>
                  <a:lnTo>
                    <a:pt x="2682" y="3740"/>
                  </a:lnTo>
                  <a:lnTo>
                    <a:pt x="2682" y="3740"/>
                  </a:lnTo>
                  <a:lnTo>
                    <a:pt x="2684" y="3738"/>
                  </a:lnTo>
                  <a:lnTo>
                    <a:pt x="2684" y="3738"/>
                  </a:lnTo>
                  <a:lnTo>
                    <a:pt x="2686" y="3738"/>
                  </a:lnTo>
                  <a:lnTo>
                    <a:pt x="2686" y="3738"/>
                  </a:lnTo>
                  <a:lnTo>
                    <a:pt x="2690" y="3736"/>
                  </a:lnTo>
                  <a:lnTo>
                    <a:pt x="2692" y="3736"/>
                  </a:lnTo>
                  <a:lnTo>
                    <a:pt x="2692" y="3736"/>
                  </a:lnTo>
                  <a:lnTo>
                    <a:pt x="2694" y="3736"/>
                  </a:lnTo>
                  <a:lnTo>
                    <a:pt x="2696" y="3734"/>
                  </a:lnTo>
                  <a:lnTo>
                    <a:pt x="2696" y="3734"/>
                  </a:lnTo>
                  <a:lnTo>
                    <a:pt x="2698" y="3726"/>
                  </a:lnTo>
                  <a:lnTo>
                    <a:pt x="2698" y="3726"/>
                  </a:lnTo>
                  <a:lnTo>
                    <a:pt x="2698" y="3722"/>
                  </a:lnTo>
                  <a:lnTo>
                    <a:pt x="2698" y="3722"/>
                  </a:lnTo>
                  <a:close/>
                  <a:moveTo>
                    <a:pt x="160" y="3012"/>
                  </a:moveTo>
                  <a:lnTo>
                    <a:pt x="160" y="3012"/>
                  </a:lnTo>
                  <a:lnTo>
                    <a:pt x="160" y="3012"/>
                  </a:lnTo>
                  <a:lnTo>
                    <a:pt x="160" y="3012"/>
                  </a:lnTo>
                  <a:lnTo>
                    <a:pt x="160" y="3012"/>
                  </a:lnTo>
                  <a:close/>
                  <a:moveTo>
                    <a:pt x="2288" y="3722"/>
                  </a:moveTo>
                  <a:lnTo>
                    <a:pt x="2288" y="3722"/>
                  </a:lnTo>
                  <a:lnTo>
                    <a:pt x="2288" y="3720"/>
                  </a:lnTo>
                  <a:lnTo>
                    <a:pt x="2288" y="3720"/>
                  </a:lnTo>
                  <a:lnTo>
                    <a:pt x="2288" y="3718"/>
                  </a:lnTo>
                  <a:lnTo>
                    <a:pt x="2288" y="3718"/>
                  </a:lnTo>
                  <a:lnTo>
                    <a:pt x="2286" y="3714"/>
                  </a:lnTo>
                  <a:lnTo>
                    <a:pt x="2286" y="3714"/>
                  </a:lnTo>
                  <a:lnTo>
                    <a:pt x="2286" y="3712"/>
                  </a:lnTo>
                  <a:lnTo>
                    <a:pt x="2286" y="3712"/>
                  </a:lnTo>
                  <a:lnTo>
                    <a:pt x="2286" y="3708"/>
                  </a:lnTo>
                  <a:lnTo>
                    <a:pt x="2286" y="3708"/>
                  </a:lnTo>
                  <a:lnTo>
                    <a:pt x="2286" y="3704"/>
                  </a:lnTo>
                  <a:lnTo>
                    <a:pt x="2286" y="3704"/>
                  </a:lnTo>
                  <a:lnTo>
                    <a:pt x="2284" y="3702"/>
                  </a:lnTo>
                  <a:lnTo>
                    <a:pt x="2284" y="3702"/>
                  </a:lnTo>
                  <a:lnTo>
                    <a:pt x="2284" y="3700"/>
                  </a:lnTo>
                  <a:lnTo>
                    <a:pt x="2284" y="3700"/>
                  </a:lnTo>
                  <a:lnTo>
                    <a:pt x="2284" y="3696"/>
                  </a:lnTo>
                  <a:lnTo>
                    <a:pt x="2284" y="3696"/>
                  </a:lnTo>
                  <a:lnTo>
                    <a:pt x="2284" y="3692"/>
                  </a:lnTo>
                  <a:lnTo>
                    <a:pt x="2284" y="3692"/>
                  </a:lnTo>
                  <a:lnTo>
                    <a:pt x="2282" y="3690"/>
                  </a:lnTo>
                  <a:lnTo>
                    <a:pt x="2282" y="3688"/>
                  </a:lnTo>
                  <a:lnTo>
                    <a:pt x="2282" y="3688"/>
                  </a:lnTo>
                  <a:lnTo>
                    <a:pt x="2280" y="3684"/>
                  </a:lnTo>
                  <a:lnTo>
                    <a:pt x="2280" y="3684"/>
                  </a:lnTo>
                  <a:lnTo>
                    <a:pt x="2280" y="3680"/>
                  </a:lnTo>
                  <a:lnTo>
                    <a:pt x="2280" y="3680"/>
                  </a:lnTo>
                  <a:lnTo>
                    <a:pt x="2280" y="3680"/>
                  </a:lnTo>
                  <a:lnTo>
                    <a:pt x="2280" y="3678"/>
                  </a:lnTo>
                  <a:lnTo>
                    <a:pt x="2280" y="3678"/>
                  </a:lnTo>
                  <a:lnTo>
                    <a:pt x="2280" y="3674"/>
                  </a:lnTo>
                  <a:lnTo>
                    <a:pt x="2280" y="3674"/>
                  </a:lnTo>
                  <a:lnTo>
                    <a:pt x="2278" y="3670"/>
                  </a:lnTo>
                  <a:lnTo>
                    <a:pt x="2278" y="3670"/>
                  </a:lnTo>
                  <a:lnTo>
                    <a:pt x="2278" y="3668"/>
                  </a:lnTo>
                  <a:lnTo>
                    <a:pt x="2278" y="3668"/>
                  </a:lnTo>
                  <a:lnTo>
                    <a:pt x="2278" y="3666"/>
                  </a:lnTo>
                  <a:lnTo>
                    <a:pt x="2278" y="3666"/>
                  </a:lnTo>
                  <a:lnTo>
                    <a:pt x="2278" y="3662"/>
                  </a:lnTo>
                  <a:lnTo>
                    <a:pt x="2278" y="3662"/>
                  </a:lnTo>
                  <a:lnTo>
                    <a:pt x="2276" y="3654"/>
                  </a:lnTo>
                  <a:lnTo>
                    <a:pt x="2276" y="3654"/>
                  </a:lnTo>
                  <a:lnTo>
                    <a:pt x="2276" y="3652"/>
                  </a:lnTo>
                  <a:lnTo>
                    <a:pt x="2276" y="3652"/>
                  </a:lnTo>
                  <a:lnTo>
                    <a:pt x="2274" y="3650"/>
                  </a:lnTo>
                  <a:lnTo>
                    <a:pt x="2274" y="3650"/>
                  </a:lnTo>
                  <a:lnTo>
                    <a:pt x="2274" y="3648"/>
                  </a:lnTo>
                  <a:lnTo>
                    <a:pt x="2274" y="3648"/>
                  </a:lnTo>
                  <a:lnTo>
                    <a:pt x="2274" y="3644"/>
                  </a:lnTo>
                  <a:lnTo>
                    <a:pt x="2274" y="3644"/>
                  </a:lnTo>
                  <a:lnTo>
                    <a:pt x="2274" y="3642"/>
                  </a:lnTo>
                  <a:lnTo>
                    <a:pt x="2274" y="3642"/>
                  </a:lnTo>
                  <a:lnTo>
                    <a:pt x="2274" y="3638"/>
                  </a:lnTo>
                  <a:lnTo>
                    <a:pt x="2274" y="3638"/>
                  </a:lnTo>
                  <a:lnTo>
                    <a:pt x="2274" y="3636"/>
                  </a:lnTo>
                  <a:lnTo>
                    <a:pt x="2274" y="3636"/>
                  </a:lnTo>
                  <a:lnTo>
                    <a:pt x="2274" y="3634"/>
                  </a:lnTo>
                  <a:lnTo>
                    <a:pt x="2274" y="3634"/>
                  </a:lnTo>
                  <a:lnTo>
                    <a:pt x="2272" y="3628"/>
                  </a:lnTo>
                  <a:lnTo>
                    <a:pt x="2272" y="3628"/>
                  </a:lnTo>
                  <a:lnTo>
                    <a:pt x="2272" y="3622"/>
                  </a:lnTo>
                  <a:lnTo>
                    <a:pt x="2272" y="3622"/>
                  </a:lnTo>
                  <a:lnTo>
                    <a:pt x="2272" y="3620"/>
                  </a:lnTo>
                  <a:lnTo>
                    <a:pt x="2272" y="3620"/>
                  </a:lnTo>
                  <a:lnTo>
                    <a:pt x="2272" y="3616"/>
                  </a:lnTo>
                  <a:lnTo>
                    <a:pt x="2272" y="3616"/>
                  </a:lnTo>
                  <a:lnTo>
                    <a:pt x="2272" y="3612"/>
                  </a:lnTo>
                  <a:lnTo>
                    <a:pt x="2272" y="3612"/>
                  </a:lnTo>
                  <a:lnTo>
                    <a:pt x="2272" y="3610"/>
                  </a:lnTo>
                  <a:lnTo>
                    <a:pt x="2272" y="3610"/>
                  </a:lnTo>
                  <a:lnTo>
                    <a:pt x="2270" y="3606"/>
                  </a:lnTo>
                  <a:lnTo>
                    <a:pt x="2270" y="3604"/>
                  </a:lnTo>
                  <a:lnTo>
                    <a:pt x="2270" y="3604"/>
                  </a:lnTo>
                  <a:lnTo>
                    <a:pt x="2270" y="3600"/>
                  </a:lnTo>
                  <a:lnTo>
                    <a:pt x="2270" y="3600"/>
                  </a:lnTo>
                  <a:lnTo>
                    <a:pt x="2268" y="3598"/>
                  </a:lnTo>
                  <a:lnTo>
                    <a:pt x="2268" y="3598"/>
                  </a:lnTo>
                  <a:lnTo>
                    <a:pt x="2268" y="3596"/>
                  </a:lnTo>
                  <a:lnTo>
                    <a:pt x="2268" y="3596"/>
                  </a:lnTo>
                  <a:lnTo>
                    <a:pt x="2268" y="3592"/>
                  </a:lnTo>
                  <a:lnTo>
                    <a:pt x="2268" y="3592"/>
                  </a:lnTo>
                  <a:lnTo>
                    <a:pt x="2268" y="3588"/>
                  </a:lnTo>
                  <a:lnTo>
                    <a:pt x="2268" y="3588"/>
                  </a:lnTo>
                  <a:lnTo>
                    <a:pt x="2266" y="3586"/>
                  </a:lnTo>
                  <a:lnTo>
                    <a:pt x="2266" y="3586"/>
                  </a:lnTo>
                  <a:lnTo>
                    <a:pt x="2266" y="3582"/>
                  </a:lnTo>
                  <a:lnTo>
                    <a:pt x="2266" y="3582"/>
                  </a:lnTo>
                  <a:lnTo>
                    <a:pt x="2266" y="3580"/>
                  </a:lnTo>
                  <a:lnTo>
                    <a:pt x="2266" y="3580"/>
                  </a:lnTo>
                  <a:lnTo>
                    <a:pt x="2264" y="3576"/>
                  </a:lnTo>
                  <a:lnTo>
                    <a:pt x="2264" y="3576"/>
                  </a:lnTo>
                  <a:lnTo>
                    <a:pt x="2262" y="3574"/>
                  </a:lnTo>
                  <a:lnTo>
                    <a:pt x="2262" y="3574"/>
                  </a:lnTo>
                  <a:lnTo>
                    <a:pt x="2262" y="3572"/>
                  </a:lnTo>
                  <a:lnTo>
                    <a:pt x="2262" y="3572"/>
                  </a:lnTo>
                  <a:lnTo>
                    <a:pt x="2262" y="3568"/>
                  </a:lnTo>
                  <a:lnTo>
                    <a:pt x="2262" y="3568"/>
                  </a:lnTo>
                  <a:lnTo>
                    <a:pt x="2260" y="3564"/>
                  </a:lnTo>
                  <a:lnTo>
                    <a:pt x="2260" y="3564"/>
                  </a:lnTo>
                  <a:lnTo>
                    <a:pt x="2260" y="3562"/>
                  </a:lnTo>
                  <a:lnTo>
                    <a:pt x="2260" y="3562"/>
                  </a:lnTo>
                  <a:lnTo>
                    <a:pt x="2260" y="3560"/>
                  </a:lnTo>
                  <a:lnTo>
                    <a:pt x="2258" y="3558"/>
                  </a:lnTo>
                  <a:lnTo>
                    <a:pt x="2258" y="3558"/>
                  </a:lnTo>
                  <a:lnTo>
                    <a:pt x="2258" y="3554"/>
                  </a:lnTo>
                  <a:lnTo>
                    <a:pt x="2258" y="3554"/>
                  </a:lnTo>
                  <a:lnTo>
                    <a:pt x="2258" y="3552"/>
                  </a:lnTo>
                  <a:lnTo>
                    <a:pt x="2258" y="3552"/>
                  </a:lnTo>
                  <a:lnTo>
                    <a:pt x="2258" y="3550"/>
                  </a:lnTo>
                  <a:lnTo>
                    <a:pt x="2258" y="3550"/>
                  </a:lnTo>
                  <a:lnTo>
                    <a:pt x="2258" y="3546"/>
                  </a:lnTo>
                  <a:lnTo>
                    <a:pt x="2258" y="3546"/>
                  </a:lnTo>
                  <a:lnTo>
                    <a:pt x="2260" y="3544"/>
                  </a:lnTo>
                  <a:lnTo>
                    <a:pt x="2260" y="3544"/>
                  </a:lnTo>
                  <a:lnTo>
                    <a:pt x="2260" y="3542"/>
                  </a:lnTo>
                  <a:lnTo>
                    <a:pt x="2260" y="3542"/>
                  </a:lnTo>
                  <a:lnTo>
                    <a:pt x="2258" y="3538"/>
                  </a:lnTo>
                  <a:lnTo>
                    <a:pt x="2258" y="3538"/>
                  </a:lnTo>
                  <a:lnTo>
                    <a:pt x="2258" y="3536"/>
                  </a:lnTo>
                  <a:lnTo>
                    <a:pt x="2258" y="3536"/>
                  </a:lnTo>
                  <a:lnTo>
                    <a:pt x="2258" y="3534"/>
                  </a:lnTo>
                  <a:lnTo>
                    <a:pt x="2258" y="3534"/>
                  </a:lnTo>
                  <a:lnTo>
                    <a:pt x="2260" y="3530"/>
                  </a:lnTo>
                  <a:lnTo>
                    <a:pt x="2260" y="3530"/>
                  </a:lnTo>
                  <a:lnTo>
                    <a:pt x="2260" y="3526"/>
                  </a:lnTo>
                  <a:lnTo>
                    <a:pt x="2260" y="3526"/>
                  </a:lnTo>
                  <a:lnTo>
                    <a:pt x="2260" y="3524"/>
                  </a:lnTo>
                  <a:lnTo>
                    <a:pt x="2260" y="3524"/>
                  </a:lnTo>
                  <a:lnTo>
                    <a:pt x="2260" y="3522"/>
                  </a:lnTo>
                  <a:lnTo>
                    <a:pt x="2260" y="3522"/>
                  </a:lnTo>
                  <a:lnTo>
                    <a:pt x="2260" y="3518"/>
                  </a:lnTo>
                  <a:lnTo>
                    <a:pt x="2260" y="3518"/>
                  </a:lnTo>
                  <a:lnTo>
                    <a:pt x="2260" y="3516"/>
                  </a:lnTo>
                  <a:lnTo>
                    <a:pt x="2260" y="3516"/>
                  </a:lnTo>
                  <a:lnTo>
                    <a:pt x="2260" y="3512"/>
                  </a:lnTo>
                  <a:lnTo>
                    <a:pt x="2260" y="3512"/>
                  </a:lnTo>
                  <a:lnTo>
                    <a:pt x="2260" y="3508"/>
                  </a:lnTo>
                  <a:lnTo>
                    <a:pt x="2260" y="3508"/>
                  </a:lnTo>
                  <a:lnTo>
                    <a:pt x="2258" y="3504"/>
                  </a:lnTo>
                  <a:lnTo>
                    <a:pt x="2258" y="3504"/>
                  </a:lnTo>
                  <a:lnTo>
                    <a:pt x="2256" y="3502"/>
                  </a:lnTo>
                  <a:lnTo>
                    <a:pt x="2256" y="3500"/>
                  </a:lnTo>
                  <a:lnTo>
                    <a:pt x="2256" y="3500"/>
                  </a:lnTo>
                  <a:lnTo>
                    <a:pt x="2254" y="3496"/>
                  </a:lnTo>
                  <a:lnTo>
                    <a:pt x="2254" y="3496"/>
                  </a:lnTo>
                  <a:lnTo>
                    <a:pt x="2252" y="3494"/>
                  </a:lnTo>
                  <a:lnTo>
                    <a:pt x="2252" y="3494"/>
                  </a:lnTo>
                  <a:lnTo>
                    <a:pt x="2252" y="3490"/>
                  </a:lnTo>
                  <a:lnTo>
                    <a:pt x="2252" y="3490"/>
                  </a:lnTo>
                  <a:lnTo>
                    <a:pt x="2250" y="3486"/>
                  </a:lnTo>
                  <a:lnTo>
                    <a:pt x="2250" y="3486"/>
                  </a:lnTo>
                  <a:lnTo>
                    <a:pt x="2250" y="3484"/>
                  </a:lnTo>
                  <a:lnTo>
                    <a:pt x="2250" y="3484"/>
                  </a:lnTo>
                  <a:lnTo>
                    <a:pt x="2250" y="3480"/>
                  </a:lnTo>
                  <a:lnTo>
                    <a:pt x="2250" y="3480"/>
                  </a:lnTo>
                  <a:lnTo>
                    <a:pt x="2250" y="3478"/>
                  </a:lnTo>
                  <a:lnTo>
                    <a:pt x="2250" y="3478"/>
                  </a:lnTo>
                  <a:lnTo>
                    <a:pt x="2248" y="3474"/>
                  </a:lnTo>
                  <a:lnTo>
                    <a:pt x="2248" y="3474"/>
                  </a:lnTo>
                  <a:lnTo>
                    <a:pt x="2248" y="3472"/>
                  </a:lnTo>
                  <a:lnTo>
                    <a:pt x="2248" y="3472"/>
                  </a:lnTo>
                  <a:lnTo>
                    <a:pt x="2250" y="3470"/>
                  </a:lnTo>
                  <a:lnTo>
                    <a:pt x="2250" y="3470"/>
                  </a:lnTo>
                  <a:lnTo>
                    <a:pt x="2250" y="3466"/>
                  </a:lnTo>
                  <a:lnTo>
                    <a:pt x="2250" y="3466"/>
                  </a:lnTo>
                  <a:lnTo>
                    <a:pt x="2248" y="3464"/>
                  </a:lnTo>
                  <a:lnTo>
                    <a:pt x="2248" y="3464"/>
                  </a:lnTo>
                  <a:lnTo>
                    <a:pt x="2250" y="3460"/>
                  </a:lnTo>
                  <a:lnTo>
                    <a:pt x="2250" y="3460"/>
                  </a:lnTo>
                  <a:lnTo>
                    <a:pt x="2250" y="3458"/>
                  </a:lnTo>
                  <a:lnTo>
                    <a:pt x="2250" y="3458"/>
                  </a:lnTo>
                  <a:lnTo>
                    <a:pt x="2252" y="3454"/>
                  </a:lnTo>
                  <a:lnTo>
                    <a:pt x="2252" y="3450"/>
                  </a:lnTo>
                  <a:lnTo>
                    <a:pt x="2252" y="3450"/>
                  </a:lnTo>
                  <a:lnTo>
                    <a:pt x="2250" y="3446"/>
                  </a:lnTo>
                  <a:lnTo>
                    <a:pt x="2250" y="3446"/>
                  </a:lnTo>
                  <a:lnTo>
                    <a:pt x="2250" y="3446"/>
                  </a:lnTo>
                  <a:lnTo>
                    <a:pt x="2250" y="3446"/>
                  </a:lnTo>
                  <a:lnTo>
                    <a:pt x="2248" y="3442"/>
                  </a:lnTo>
                  <a:lnTo>
                    <a:pt x="2248" y="3442"/>
                  </a:lnTo>
                  <a:lnTo>
                    <a:pt x="2248" y="3440"/>
                  </a:lnTo>
                  <a:lnTo>
                    <a:pt x="2248" y="3440"/>
                  </a:lnTo>
                  <a:lnTo>
                    <a:pt x="2246" y="3438"/>
                  </a:lnTo>
                  <a:lnTo>
                    <a:pt x="2246" y="3438"/>
                  </a:lnTo>
                  <a:lnTo>
                    <a:pt x="2244" y="3434"/>
                  </a:lnTo>
                  <a:lnTo>
                    <a:pt x="2244" y="3434"/>
                  </a:lnTo>
                  <a:lnTo>
                    <a:pt x="2244" y="3432"/>
                  </a:lnTo>
                  <a:lnTo>
                    <a:pt x="2244" y="3432"/>
                  </a:lnTo>
                  <a:lnTo>
                    <a:pt x="2242" y="3430"/>
                  </a:lnTo>
                  <a:lnTo>
                    <a:pt x="2242" y="3430"/>
                  </a:lnTo>
                  <a:lnTo>
                    <a:pt x="2240" y="3426"/>
                  </a:lnTo>
                  <a:lnTo>
                    <a:pt x="2240" y="3426"/>
                  </a:lnTo>
                  <a:lnTo>
                    <a:pt x="2242" y="3422"/>
                  </a:lnTo>
                  <a:lnTo>
                    <a:pt x="2242" y="3422"/>
                  </a:lnTo>
                  <a:lnTo>
                    <a:pt x="2242" y="3418"/>
                  </a:lnTo>
                  <a:lnTo>
                    <a:pt x="2242" y="3414"/>
                  </a:lnTo>
                  <a:lnTo>
                    <a:pt x="2242" y="3414"/>
                  </a:lnTo>
                  <a:lnTo>
                    <a:pt x="2242" y="3410"/>
                  </a:lnTo>
                  <a:lnTo>
                    <a:pt x="2242" y="3410"/>
                  </a:lnTo>
                  <a:lnTo>
                    <a:pt x="2240" y="3404"/>
                  </a:lnTo>
                  <a:lnTo>
                    <a:pt x="2240" y="3404"/>
                  </a:lnTo>
                  <a:lnTo>
                    <a:pt x="2238" y="3404"/>
                  </a:lnTo>
                  <a:lnTo>
                    <a:pt x="2238" y="3404"/>
                  </a:lnTo>
                  <a:lnTo>
                    <a:pt x="2238" y="3402"/>
                  </a:lnTo>
                  <a:lnTo>
                    <a:pt x="2238" y="3402"/>
                  </a:lnTo>
                  <a:lnTo>
                    <a:pt x="2238" y="3400"/>
                  </a:lnTo>
                  <a:lnTo>
                    <a:pt x="2240" y="3398"/>
                  </a:lnTo>
                  <a:lnTo>
                    <a:pt x="2240" y="3398"/>
                  </a:lnTo>
                  <a:lnTo>
                    <a:pt x="2240" y="3396"/>
                  </a:lnTo>
                  <a:lnTo>
                    <a:pt x="2240" y="3396"/>
                  </a:lnTo>
                  <a:lnTo>
                    <a:pt x="2240" y="3390"/>
                  </a:lnTo>
                  <a:lnTo>
                    <a:pt x="2240" y="3390"/>
                  </a:lnTo>
                  <a:lnTo>
                    <a:pt x="2240" y="3386"/>
                  </a:lnTo>
                  <a:lnTo>
                    <a:pt x="2240" y="3386"/>
                  </a:lnTo>
                  <a:lnTo>
                    <a:pt x="2240" y="3384"/>
                  </a:lnTo>
                  <a:lnTo>
                    <a:pt x="2240" y="3384"/>
                  </a:lnTo>
                  <a:lnTo>
                    <a:pt x="2238" y="3380"/>
                  </a:lnTo>
                  <a:lnTo>
                    <a:pt x="2238" y="3380"/>
                  </a:lnTo>
                  <a:lnTo>
                    <a:pt x="2238" y="3378"/>
                  </a:lnTo>
                  <a:lnTo>
                    <a:pt x="2238" y="3378"/>
                  </a:lnTo>
                  <a:lnTo>
                    <a:pt x="2238" y="3376"/>
                  </a:lnTo>
                  <a:lnTo>
                    <a:pt x="2238" y="3376"/>
                  </a:lnTo>
                  <a:lnTo>
                    <a:pt x="2238" y="3372"/>
                  </a:lnTo>
                  <a:lnTo>
                    <a:pt x="2238" y="3372"/>
                  </a:lnTo>
                  <a:lnTo>
                    <a:pt x="2236" y="3368"/>
                  </a:lnTo>
                  <a:lnTo>
                    <a:pt x="2236" y="3368"/>
                  </a:lnTo>
                  <a:lnTo>
                    <a:pt x="2236" y="3366"/>
                  </a:lnTo>
                  <a:lnTo>
                    <a:pt x="2236" y="3366"/>
                  </a:lnTo>
                  <a:lnTo>
                    <a:pt x="2236" y="3362"/>
                  </a:lnTo>
                  <a:lnTo>
                    <a:pt x="2234" y="3360"/>
                  </a:lnTo>
                  <a:lnTo>
                    <a:pt x="2234" y="3360"/>
                  </a:lnTo>
                  <a:lnTo>
                    <a:pt x="2234" y="3356"/>
                  </a:lnTo>
                  <a:lnTo>
                    <a:pt x="2234" y="3356"/>
                  </a:lnTo>
                  <a:lnTo>
                    <a:pt x="2232" y="3354"/>
                  </a:lnTo>
                  <a:lnTo>
                    <a:pt x="2232" y="3354"/>
                  </a:lnTo>
                  <a:lnTo>
                    <a:pt x="2232" y="3350"/>
                  </a:lnTo>
                  <a:lnTo>
                    <a:pt x="2232" y="3350"/>
                  </a:lnTo>
                  <a:lnTo>
                    <a:pt x="2230" y="3348"/>
                  </a:lnTo>
                  <a:lnTo>
                    <a:pt x="2230" y="3348"/>
                  </a:lnTo>
                  <a:lnTo>
                    <a:pt x="2230" y="3346"/>
                  </a:lnTo>
                  <a:lnTo>
                    <a:pt x="2230" y="3346"/>
                  </a:lnTo>
                  <a:lnTo>
                    <a:pt x="2230" y="3342"/>
                  </a:lnTo>
                  <a:lnTo>
                    <a:pt x="2230" y="3342"/>
                  </a:lnTo>
                  <a:lnTo>
                    <a:pt x="2228" y="3340"/>
                  </a:lnTo>
                  <a:lnTo>
                    <a:pt x="2228" y="3340"/>
                  </a:lnTo>
                  <a:lnTo>
                    <a:pt x="2228" y="3336"/>
                  </a:lnTo>
                  <a:lnTo>
                    <a:pt x="2228" y="3336"/>
                  </a:lnTo>
                  <a:lnTo>
                    <a:pt x="2228" y="3334"/>
                  </a:lnTo>
                  <a:lnTo>
                    <a:pt x="2228" y="3334"/>
                  </a:lnTo>
                  <a:lnTo>
                    <a:pt x="2228" y="3330"/>
                  </a:lnTo>
                  <a:lnTo>
                    <a:pt x="2228" y="3330"/>
                  </a:lnTo>
                  <a:lnTo>
                    <a:pt x="2228" y="3328"/>
                  </a:lnTo>
                  <a:lnTo>
                    <a:pt x="2228" y="3328"/>
                  </a:lnTo>
                  <a:lnTo>
                    <a:pt x="2228" y="3324"/>
                  </a:lnTo>
                  <a:lnTo>
                    <a:pt x="2228" y="3324"/>
                  </a:lnTo>
                  <a:lnTo>
                    <a:pt x="2226" y="3322"/>
                  </a:lnTo>
                  <a:lnTo>
                    <a:pt x="2226" y="3322"/>
                  </a:lnTo>
                  <a:lnTo>
                    <a:pt x="2226" y="3318"/>
                  </a:lnTo>
                  <a:lnTo>
                    <a:pt x="2226" y="3318"/>
                  </a:lnTo>
                  <a:lnTo>
                    <a:pt x="2226" y="3316"/>
                  </a:lnTo>
                  <a:lnTo>
                    <a:pt x="2226" y="3316"/>
                  </a:lnTo>
                  <a:lnTo>
                    <a:pt x="2226" y="3314"/>
                  </a:lnTo>
                  <a:lnTo>
                    <a:pt x="2226" y="3314"/>
                  </a:lnTo>
                  <a:lnTo>
                    <a:pt x="2226" y="3310"/>
                  </a:lnTo>
                  <a:lnTo>
                    <a:pt x="2226" y="3310"/>
                  </a:lnTo>
                  <a:lnTo>
                    <a:pt x="2226" y="3308"/>
                  </a:lnTo>
                  <a:lnTo>
                    <a:pt x="2226" y="3308"/>
                  </a:lnTo>
                  <a:lnTo>
                    <a:pt x="2226" y="3304"/>
                  </a:lnTo>
                  <a:lnTo>
                    <a:pt x="2226" y="3302"/>
                  </a:lnTo>
                  <a:lnTo>
                    <a:pt x="2226" y="3302"/>
                  </a:lnTo>
                  <a:lnTo>
                    <a:pt x="2226" y="3298"/>
                  </a:lnTo>
                  <a:lnTo>
                    <a:pt x="2226" y="3298"/>
                  </a:lnTo>
                  <a:lnTo>
                    <a:pt x="2226" y="3296"/>
                  </a:lnTo>
                  <a:lnTo>
                    <a:pt x="2226" y="3296"/>
                  </a:lnTo>
                  <a:lnTo>
                    <a:pt x="2226" y="3292"/>
                  </a:lnTo>
                  <a:lnTo>
                    <a:pt x="2226" y="3290"/>
                  </a:lnTo>
                  <a:lnTo>
                    <a:pt x="2226" y="3288"/>
                  </a:lnTo>
                  <a:lnTo>
                    <a:pt x="2226" y="3288"/>
                  </a:lnTo>
                  <a:lnTo>
                    <a:pt x="2222" y="3286"/>
                  </a:lnTo>
                  <a:lnTo>
                    <a:pt x="2222" y="3286"/>
                  </a:lnTo>
                  <a:lnTo>
                    <a:pt x="2222" y="3284"/>
                  </a:lnTo>
                  <a:lnTo>
                    <a:pt x="2222" y="3284"/>
                  </a:lnTo>
                  <a:lnTo>
                    <a:pt x="2222" y="3282"/>
                  </a:lnTo>
                  <a:lnTo>
                    <a:pt x="2222" y="3282"/>
                  </a:lnTo>
                  <a:lnTo>
                    <a:pt x="2222" y="3278"/>
                  </a:lnTo>
                  <a:lnTo>
                    <a:pt x="2222" y="3278"/>
                  </a:lnTo>
                  <a:lnTo>
                    <a:pt x="2222" y="3276"/>
                  </a:lnTo>
                  <a:lnTo>
                    <a:pt x="2222" y="3276"/>
                  </a:lnTo>
                  <a:lnTo>
                    <a:pt x="2222" y="3270"/>
                  </a:lnTo>
                  <a:lnTo>
                    <a:pt x="2222" y="3270"/>
                  </a:lnTo>
                  <a:lnTo>
                    <a:pt x="2222" y="3268"/>
                  </a:lnTo>
                  <a:lnTo>
                    <a:pt x="2222" y="3268"/>
                  </a:lnTo>
                  <a:lnTo>
                    <a:pt x="2222" y="3266"/>
                  </a:lnTo>
                  <a:lnTo>
                    <a:pt x="2222" y="3266"/>
                  </a:lnTo>
                  <a:lnTo>
                    <a:pt x="2222" y="3260"/>
                  </a:lnTo>
                  <a:lnTo>
                    <a:pt x="2222" y="3260"/>
                  </a:lnTo>
                  <a:lnTo>
                    <a:pt x="2220" y="3256"/>
                  </a:lnTo>
                  <a:lnTo>
                    <a:pt x="2220" y="3256"/>
                  </a:lnTo>
                  <a:lnTo>
                    <a:pt x="2220" y="3254"/>
                  </a:lnTo>
                  <a:lnTo>
                    <a:pt x="2220" y="3254"/>
                  </a:lnTo>
                  <a:lnTo>
                    <a:pt x="2218" y="3252"/>
                  </a:lnTo>
                  <a:lnTo>
                    <a:pt x="2218" y="3252"/>
                  </a:lnTo>
                  <a:lnTo>
                    <a:pt x="2216" y="3250"/>
                  </a:lnTo>
                  <a:lnTo>
                    <a:pt x="2216" y="3250"/>
                  </a:lnTo>
                  <a:lnTo>
                    <a:pt x="2218" y="3246"/>
                  </a:lnTo>
                  <a:lnTo>
                    <a:pt x="2218" y="3246"/>
                  </a:lnTo>
                  <a:lnTo>
                    <a:pt x="2218" y="3244"/>
                  </a:lnTo>
                  <a:lnTo>
                    <a:pt x="2218" y="3244"/>
                  </a:lnTo>
                  <a:lnTo>
                    <a:pt x="2218" y="3238"/>
                  </a:lnTo>
                  <a:lnTo>
                    <a:pt x="2218" y="3238"/>
                  </a:lnTo>
                  <a:lnTo>
                    <a:pt x="2218" y="3234"/>
                  </a:lnTo>
                  <a:lnTo>
                    <a:pt x="2218" y="3234"/>
                  </a:lnTo>
                  <a:lnTo>
                    <a:pt x="2218" y="3232"/>
                  </a:lnTo>
                  <a:lnTo>
                    <a:pt x="2218" y="3232"/>
                  </a:lnTo>
                  <a:lnTo>
                    <a:pt x="2218" y="3230"/>
                  </a:lnTo>
                  <a:lnTo>
                    <a:pt x="2218" y="3230"/>
                  </a:lnTo>
                  <a:lnTo>
                    <a:pt x="2216" y="3226"/>
                  </a:lnTo>
                  <a:lnTo>
                    <a:pt x="2216" y="3226"/>
                  </a:lnTo>
                  <a:lnTo>
                    <a:pt x="2216" y="3224"/>
                  </a:lnTo>
                  <a:lnTo>
                    <a:pt x="2216" y="3224"/>
                  </a:lnTo>
                  <a:lnTo>
                    <a:pt x="2216" y="3220"/>
                  </a:lnTo>
                  <a:lnTo>
                    <a:pt x="2216" y="3220"/>
                  </a:lnTo>
                  <a:lnTo>
                    <a:pt x="2216" y="3218"/>
                  </a:lnTo>
                  <a:lnTo>
                    <a:pt x="2216" y="3218"/>
                  </a:lnTo>
                  <a:lnTo>
                    <a:pt x="2214" y="3214"/>
                  </a:lnTo>
                  <a:lnTo>
                    <a:pt x="2214" y="3214"/>
                  </a:lnTo>
                  <a:lnTo>
                    <a:pt x="2214" y="3212"/>
                  </a:lnTo>
                  <a:lnTo>
                    <a:pt x="2214" y="3212"/>
                  </a:lnTo>
                  <a:lnTo>
                    <a:pt x="2212" y="3210"/>
                  </a:lnTo>
                  <a:lnTo>
                    <a:pt x="2212" y="3210"/>
                  </a:lnTo>
                  <a:lnTo>
                    <a:pt x="2210" y="3206"/>
                  </a:lnTo>
                  <a:lnTo>
                    <a:pt x="2210" y="3206"/>
                  </a:lnTo>
                  <a:lnTo>
                    <a:pt x="2210" y="3204"/>
                  </a:lnTo>
                  <a:lnTo>
                    <a:pt x="2210" y="3204"/>
                  </a:lnTo>
                  <a:lnTo>
                    <a:pt x="2210" y="3202"/>
                  </a:lnTo>
                  <a:lnTo>
                    <a:pt x="2210" y="3202"/>
                  </a:lnTo>
                  <a:lnTo>
                    <a:pt x="2208" y="3200"/>
                  </a:lnTo>
                  <a:lnTo>
                    <a:pt x="2208" y="3200"/>
                  </a:lnTo>
                  <a:lnTo>
                    <a:pt x="2206" y="3194"/>
                  </a:lnTo>
                  <a:lnTo>
                    <a:pt x="2206" y="3194"/>
                  </a:lnTo>
                  <a:lnTo>
                    <a:pt x="2204" y="3190"/>
                  </a:lnTo>
                  <a:lnTo>
                    <a:pt x="2204" y="3190"/>
                  </a:lnTo>
                  <a:lnTo>
                    <a:pt x="2204" y="3186"/>
                  </a:lnTo>
                  <a:lnTo>
                    <a:pt x="2204" y="3186"/>
                  </a:lnTo>
                  <a:lnTo>
                    <a:pt x="2202" y="3184"/>
                  </a:lnTo>
                  <a:lnTo>
                    <a:pt x="2202" y="3184"/>
                  </a:lnTo>
                  <a:lnTo>
                    <a:pt x="2204" y="3182"/>
                  </a:lnTo>
                  <a:lnTo>
                    <a:pt x="2204" y="3182"/>
                  </a:lnTo>
                  <a:lnTo>
                    <a:pt x="2204" y="3178"/>
                  </a:lnTo>
                  <a:lnTo>
                    <a:pt x="2204" y="3178"/>
                  </a:lnTo>
                  <a:lnTo>
                    <a:pt x="2202" y="3174"/>
                  </a:lnTo>
                  <a:lnTo>
                    <a:pt x="2202" y="3174"/>
                  </a:lnTo>
                  <a:lnTo>
                    <a:pt x="2202" y="3174"/>
                  </a:lnTo>
                  <a:lnTo>
                    <a:pt x="2202" y="3174"/>
                  </a:lnTo>
                  <a:lnTo>
                    <a:pt x="2202" y="3170"/>
                  </a:lnTo>
                  <a:lnTo>
                    <a:pt x="2202" y="3170"/>
                  </a:lnTo>
                  <a:lnTo>
                    <a:pt x="2202" y="3168"/>
                  </a:lnTo>
                  <a:lnTo>
                    <a:pt x="2202" y="3168"/>
                  </a:lnTo>
                  <a:lnTo>
                    <a:pt x="2202" y="3164"/>
                  </a:lnTo>
                  <a:lnTo>
                    <a:pt x="2202" y="3164"/>
                  </a:lnTo>
                  <a:lnTo>
                    <a:pt x="2202" y="3164"/>
                  </a:lnTo>
                  <a:lnTo>
                    <a:pt x="2204" y="3158"/>
                  </a:lnTo>
                  <a:lnTo>
                    <a:pt x="2204" y="3158"/>
                  </a:lnTo>
                  <a:lnTo>
                    <a:pt x="2202" y="3154"/>
                  </a:lnTo>
                  <a:lnTo>
                    <a:pt x="2202" y="3154"/>
                  </a:lnTo>
                  <a:lnTo>
                    <a:pt x="2202" y="3152"/>
                  </a:lnTo>
                  <a:lnTo>
                    <a:pt x="2202" y="3152"/>
                  </a:lnTo>
                  <a:lnTo>
                    <a:pt x="2202" y="3150"/>
                  </a:lnTo>
                  <a:lnTo>
                    <a:pt x="2202" y="3150"/>
                  </a:lnTo>
                  <a:lnTo>
                    <a:pt x="2204" y="3146"/>
                  </a:lnTo>
                  <a:lnTo>
                    <a:pt x="2204" y="3146"/>
                  </a:lnTo>
                  <a:lnTo>
                    <a:pt x="2202" y="3142"/>
                  </a:lnTo>
                  <a:lnTo>
                    <a:pt x="2202" y="3142"/>
                  </a:lnTo>
                  <a:lnTo>
                    <a:pt x="2202" y="3142"/>
                  </a:lnTo>
                  <a:lnTo>
                    <a:pt x="2202" y="3140"/>
                  </a:lnTo>
                  <a:lnTo>
                    <a:pt x="2202" y="3140"/>
                  </a:lnTo>
                  <a:lnTo>
                    <a:pt x="2202" y="3136"/>
                  </a:lnTo>
                  <a:lnTo>
                    <a:pt x="2202" y="3136"/>
                  </a:lnTo>
                  <a:lnTo>
                    <a:pt x="2200" y="3134"/>
                  </a:lnTo>
                  <a:lnTo>
                    <a:pt x="2200" y="3134"/>
                  </a:lnTo>
                  <a:lnTo>
                    <a:pt x="2200" y="3130"/>
                  </a:lnTo>
                  <a:lnTo>
                    <a:pt x="2200" y="3130"/>
                  </a:lnTo>
                  <a:lnTo>
                    <a:pt x="2200" y="3128"/>
                  </a:lnTo>
                  <a:lnTo>
                    <a:pt x="2200" y="3128"/>
                  </a:lnTo>
                  <a:lnTo>
                    <a:pt x="2200" y="3126"/>
                  </a:lnTo>
                  <a:lnTo>
                    <a:pt x="2200" y="3126"/>
                  </a:lnTo>
                  <a:lnTo>
                    <a:pt x="2200" y="3124"/>
                  </a:lnTo>
                  <a:lnTo>
                    <a:pt x="2200" y="3124"/>
                  </a:lnTo>
                  <a:lnTo>
                    <a:pt x="2200" y="3120"/>
                  </a:lnTo>
                  <a:lnTo>
                    <a:pt x="2200" y="3120"/>
                  </a:lnTo>
                  <a:lnTo>
                    <a:pt x="2200" y="3116"/>
                  </a:lnTo>
                  <a:lnTo>
                    <a:pt x="2200" y="3114"/>
                  </a:lnTo>
                  <a:lnTo>
                    <a:pt x="2200" y="3114"/>
                  </a:lnTo>
                  <a:lnTo>
                    <a:pt x="2200" y="3110"/>
                  </a:lnTo>
                  <a:lnTo>
                    <a:pt x="2200" y="3110"/>
                  </a:lnTo>
                  <a:lnTo>
                    <a:pt x="2198" y="3108"/>
                  </a:lnTo>
                  <a:lnTo>
                    <a:pt x="2198" y="3108"/>
                  </a:lnTo>
                  <a:lnTo>
                    <a:pt x="2198" y="3108"/>
                  </a:lnTo>
                  <a:lnTo>
                    <a:pt x="2198" y="3108"/>
                  </a:lnTo>
                  <a:lnTo>
                    <a:pt x="2198" y="3104"/>
                  </a:lnTo>
                  <a:lnTo>
                    <a:pt x="2198" y="3102"/>
                  </a:lnTo>
                  <a:lnTo>
                    <a:pt x="2198" y="3102"/>
                  </a:lnTo>
                  <a:lnTo>
                    <a:pt x="2196" y="3100"/>
                  </a:lnTo>
                  <a:lnTo>
                    <a:pt x="2196" y="3100"/>
                  </a:lnTo>
                  <a:lnTo>
                    <a:pt x="2194" y="3098"/>
                  </a:lnTo>
                  <a:lnTo>
                    <a:pt x="2194" y="3098"/>
                  </a:lnTo>
                  <a:lnTo>
                    <a:pt x="2194" y="3096"/>
                  </a:lnTo>
                  <a:lnTo>
                    <a:pt x="2194" y="3096"/>
                  </a:lnTo>
                  <a:lnTo>
                    <a:pt x="2192" y="3094"/>
                  </a:lnTo>
                  <a:lnTo>
                    <a:pt x="2192" y="3094"/>
                  </a:lnTo>
                  <a:lnTo>
                    <a:pt x="2190" y="3090"/>
                  </a:lnTo>
                  <a:lnTo>
                    <a:pt x="2190" y="3090"/>
                  </a:lnTo>
                  <a:lnTo>
                    <a:pt x="2190" y="3088"/>
                  </a:lnTo>
                  <a:lnTo>
                    <a:pt x="2190" y="3088"/>
                  </a:lnTo>
                  <a:lnTo>
                    <a:pt x="2190" y="3086"/>
                  </a:lnTo>
                  <a:lnTo>
                    <a:pt x="2190" y="3086"/>
                  </a:lnTo>
                  <a:lnTo>
                    <a:pt x="2190" y="3084"/>
                  </a:lnTo>
                  <a:lnTo>
                    <a:pt x="2190" y="3084"/>
                  </a:lnTo>
                  <a:lnTo>
                    <a:pt x="2190" y="3080"/>
                  </a:lnTo>
                  <a:lnTo>
                    <a:pt x="2190" y="3080"/>
                  </a:lnTo>
                  <a:lnTo>
                    <a:pt x="2190" y="3078"/>
                  </a:lnTo>
                  <a:lnTo>
                    <a:pt x="2190" y="3078"/>
                  </a:lnTo>
                  <a:lnTo>
                    <a:pt x="2190" y="3074"/>
                  </a:lnTo>
                  <a:lnTo>
                    <a:pt x="2190" y="3074"/>
                  </a:lnTo>
                  <a:lnTo>
                    <a:pt x="2190" y="3072"/>
                  </a:lnTo>
                  <a:lnTo>
                    <a:pt x="2190" y="3072"/>
                  </a:lnTo>
                  <a:lnTo>
                    <a:pt x="2188" y="3068"/>
                  </a:lnTo>
                  <a:lnTo>
                    <a:pt x="2188" y="3068"/>
                  </a:lnTo>
                  <a:lnTo>
                    <a:pt x="2188" y="3066"/>
                  </a:lnTo>
                  <a:lnTo>
                    <a:pt x="2188" y="3066"/>
                  </a:lnTo>
                  <a:lnTo>
                    <a:pt x="2188" y="3064"/>
                  </a:lnTo>
                  <a:lnTo>
                    <a:pt x="2188" y="3064"/>
                  </a:lnTo>
                  <a:lnTo>
                    <a:pt x="2186" y="3062"/>
                  </a:lnTo>
                  <a:lnTo>
                    <a:pt x="2186" y="3062"/>
                  </a:lnTo>
                  <a:lnTo>
                    <a:pt x="2188" y="3060"/>
                  </a:lnTo>
                  <a:lnTo>
                    <a:pt x="2188" y="3060"/>
                  </a:lnTo>
                  <a:lnTo>
                    <a:pt x="2188" y="3056"/>
                  </a:lnTo>
                  <a:lnTo>
                    <a:pt x="2188" y="3056"/>
                  </a:lnTo>
                  <a:lnTo>
                    <a:pt x="2188" y="3052"/>
                  </a:lnTo>
                  <a:lnTo>
                    <a:pt x="2188" y="3052"/>
                  </a:lnTo>
                  <a:lnTo>
                    <a:pt x="2186" y="3050"/>
                  </a:lnTo>
                  <a:lnTo>
                    <a:pt x="2186" y="3050"/>
                  </a:lnTo>
                  <a:lnTo>
                    <a:pt x="2186" y="3048"/>
                  </a:lnTo>
                  <a:lnTo>
                    <a:pt x="2186" y="3048"/>
                  </a:lnTo>
                  <a:lnTo>
                    <a:pt x="2186" y="3044"/>
                  </a:lnTo>
                  <a:lnTo>
                    <a:pt x="2186" y="3044"/>
                  </a:lnTo>
                  <a:lnTo>
                    <a:pt x="2184" y="3040"/>
                  </a:lnTo>
                  <a:lnTo>
                    <a:pt x="2184" y="3040"/>
                  </a:lnTo>
                  <a:lnTo>
                    <a:pt x="2184" y="3038"/>
                  </a:lnTo>
                  <a:lnTo>
                    <a:pt x="2184" y="3038"/>
                  </a:lnTo>
                  <a:lnTo>
                    <a:pt x="2184" y="3038"/>
                  </a:lnTo>
                  <a:lnTo>
                    <a:pt x="2184" y="3038"/>
                  </a:lnTo>
                  <a:lnTo>
                    <a:pt x="2184" y="3032"/>
                  </a:lnTo>
                  <a:lnTo>
                    <a:pt x="2184" y="3032"/>
                  </a:lnTo>
                  <a:lnTo>
                    <a:pt x="2182" y="3028"/>
                  </a:lnTo>
                  <a:lnTo>
                    <a:pt x="2182" y="3028"/>
                  </a:lnTo>
                  <a:lnTo>
                    <a:pt x="2182" y="3028"/>
                  </a:lnTo>
                  <a:lnTo>
                    <a:pt x="2182" y="3028"/>
                  </a:lnTo>
                  <a:lnTo>
                    <a:pt x="2180" y="3024"/>
                  </a:lnTo>
                  <a:lnTo>
                    <a:pt x="2180" y="3024"/>
                  </a:lnTo>
                  <a:lnTo>
                    <a:pt x="2180" y="3020"/>
                  </a:lnTo>
                  <a:lnTo>
                    <a:pt x="2180" y="3020"/>
                  </a:lnTo>
                  <a:lnTo>
                    <a:pt x="2182" y="3018"/>
                  </a:lnTo>
                  <a:lnTo>
                    <a:pt x="2182" y="3018"/>
                  </a:lnTo>
                  <a:lnTo>
                    <a:pt x="2182" y="3016"/>
                  </a:lnTo>
                  <a:lnTo>
                    <a:pt x="2182" y="3016"/>
                  </a:lnTo>
                  <a:lnTo>
                    <a:pt x="2182" y="3012"/>
                  </a:lnTo>
                  <a:lnTo>
                    <a:pt x="2182" y="3012"/>
                  </a:lnTo>
                  <a:lnTo>
                    <a:pt x="2182" y="3006"/>
                  </a:lnTo>
                  <a:lnTo>
                    <a:pt x="2182" y="3006"/>
                  </a:lnTo>
                  <a:lnTo>
                    <a:pt x="2180" y="3004"/>
                  </a:lnTo>
                  <a:lnTo>
                    <a:pt x="2180" y="3004"/>
                  </a:lnTo>
                  <a:lnTo>
                    <a:pt x="2180" y="3004"/>
                  </a:lnTo>
                  <a:lnTo>
                    <a:pt x="2178" y="3000"/>
                  </a:lnTo>
                  <a:lnTo>
                    <a:pt x="2178" y="3000"/>
                  </a:lnTo>
                  <a:lnTo>
                    <a:pt x="2180" y="2996"/>
                  </a:lnTo>
                  <a:lnTo>
                    <a:pt x="2180" y="2996"/>
                  </a:lnTo>
                  <a:lnTo>
                    <a:pt x="2180" y="2992"/>
                  </a:lnTo>
                  <a:lnTo>
                    <a:pt x="2180" y="2992"/>
                  </a:lnTo>
                  <a:lnTo>
                    <a:pt x="2178" y="2990"/>
                  </a:lnTo>
                  <a:lnTo>
                    <a:pt x="2178" y="2990"/>
                  </a:lnTo>
                  <a:lnTo>
                    <a:pt x="2178" y="2984"/>
                  </a:lnTo>
                  <a:lnTo>
                    <a:pt x="2178" y="2984"/>
                  </a:lnTo>
                  <a:lnTo>
                    <a:pt x="2178" y="2984"/>
                  </a:lnTo>
                  <a:lnTo>
                    <a:pt x="2178" y="2984"/>
                  </a:lnTo>
                  <a:lnTo>
                    <a:pt x="2178" y="2980"/>
                  </a:lnTo>
                  <a:lnTo>
                    <a:pt x="2178" y="2980"/>
                  </a:lnTo>
                  <a:lnTo>
                    <a:pt x="2178" y="2976"/>
                  </a:lnTo>
                  <a:lnTo>
                    <a:pt x="2178" y="2976"/>
                  </a:lnTo>
                  <a:lnTo>
                    <a:pt x="2176" y="2974"/>
                  </a:lnTo>
                  <a:lnTo>
                    <a:pt x="2176" y="2974"/>
                  </a:lnTo>
                  <a:lnTo>
                    <a:pt x="2176" y="2972"/>
                  </a:lnTo>
                  <a:lnTo>
                    <a:pt x="2176" y="2972"/>
                  </a:lnTo>
                  <a:lnTo>
                    <a:pt x="2178" y="2968"/>
                  </a:lnTo>
                  <a:lnTo>
                    <a:pt x="2178" y="2968"/>
                  </a:lnTo>
                  <a:lnTo>
                    <a:pt x="2176" y="2964"/>
                  </a:lnTo>
                  <a:lnTo>
                    <a:pt x="2176" y="2964"/>
                  </a:lnTo>
                  <a:lnTo>
                    <a:pt x="2176" y="2962"/>
                  </a:lnTo>
                  <a:lnTo>
                    <a:pt x="2176" y="2962"/>
                  </a:lnTo>
                  <a:lnTo>
                    <a:pt x="2176" y="2960"/>
                  </a:lnTo>
                  <a:lnTo>
                    <a:pt x="2176" y="2960"/>
                  </a:lnTo>
                  <a:lnTo>
                    <a:pt x="2174" y="2956"/>
                  </a:lnTo>
                  <a:lnTo>
                    <a:pt x="2174" y="2956"/>
                  </a:lnTo>
                  <a:lnTo>
                    <a:pt x="2172" y="2954"/>
                  </a:lnTo>
                  <a:lnTo>
                    <a:pt x="2172" y="2954"/>
                  </a:lnTo>
                  <a:lnTo>
                    <a:pt x="2172" y="2952"/>
                  </a:lnTo>
                  <a:lnTo>
                    <a:pt x="2170" y="2946"/>
                  </a:lnTo>
                  <a:lnTo>
                    <a:pt x="2170" y="2946"/>
                  </a:lnTo>
                  <a:lnTo>
                    <a:pt x="2170" y="2944"/>
                  </a:lnTo>
                  <a:lnTo>
                    <a:pt x="2170" y="2944"/>
                  </a:lnTo>
                  <a:lnTo>
                    <a:pt x="2170" y="2940"/>
                  </a:lnTo>
                  <a:lnTo>
                    <a:pt x="2170" y="2940"/>
                  </a:lnTo>
                  <a:lnTo>
                    <a:pt x="2170" y="2938"/>
                  </a:lnTo>
                  <a:lnTo>
                    <a:pt x="2170" y="2938"/>
                  </a:lnTo>
                  <a:lnTo>
                    <a:pt x="2170" y="2934"/>
                  </a:lnTo>
                  <a:lnTo>
                    <a:pt x="2170" y="2934"/>
                  </a:lnTo>
                  <a:lnTo>
                    <a:pt x="2168" y="2930"/>
                  </a:lnTo>
                  <a:lnTo>
                    <a:pt x="2168" y="2930"/>
                  </a:lnTo>
                  <a:lnTo>
                    <a:pt x="2168" y="2928"/>
                  </a:lnTo>
                  <a:lnTo>
                    <a:pt x="2168" y="2928"/>
                  </a:lnTo>
                  <a:lnTo>
                    <a:pt x="2168" y="2926"/>
                  </a:lnTo>
                  <a:lnTo>
                    <a:pt x="2168" y="2926"/>
                  </a:lnTo>
                  <a:lnTo>
                    <a:pt x="2168" y="2922"/>
                  </a:lnTo>
                  <a:lnTo>
                    <a:pt x="2168" y="2922"/>
                  </a:lnTo>
                  <a:lnTo>
                    <a:pt x="2168" y="2920"/>
                  </a:lnTo>
                  <a:lnTo>
                    <a:pt x="2168" y="2920"/>
                  </a:lnTo>
                  <a:lnTo>
                    <a:pt x="2168" y="2916"/>
                  </a:lnTo>
                  <a:lnTo>
                    <a:pt x="2168" y="2916"/>
                  </a:lnTo>
                  <a:lnTo>
                    <a:pt x="2168" y="2914"/>
                  </a:lnTo>
                  <a:lnTo>
                    <a:pt x="2168" y="2914"/>
                  </a:lnTo>
                  <a:lnTo>
                    <a:pt x="2168" y="2910"/>
                  </a:lnTo>
                  <a:lnTo>
                    <a:pt x="2168" y="2910"/>
                  </a:lnTo>
                  <a:lnTo>
                    <a:pt x="2168" y="2904"/>
                  </a:lnTo>
                  <a:lnTo>
                    <a:pt x="2168" y="2904"/>
                  </a:lnTo>
                  <a:lnTo>
                    <a:pt x="2168" y="2900"/>
                  </a:lnTo>
                  <a:lnTo>
                    <a:pt x="2168" y="2900"/>
                  </a:lnTo>
                  <a:lnTo>
                    <a:pt x="2166" y="2898"/>
                  </a:lnTo>
                  <a:lnTo>
                    <a:pt x="2166" y="2898"/>
                  </a:lnTo>
                  <a:lnTo>
                    <a:pt x="2166" y="2896"/>
                  </a:lnTo>
                  <a:lnTo>
                    <a:pt x="2166" y="2896"/>
                  </a:lnTo>
                  <a:lnTo>
                    <a:pt x="2166" y="2890"/>
                  </a:lnTo>
                  <a:lnTo>
                    <a:pt x="2166" y="2890"/>
                  </a:lnTo>
                  <a:lnTo>
                    <a:pt x="2166" y="2888"/>
                  </a:lnTo>
                  <a:lnTo>
                    <a:pt x="2166" y="2888"/>
                  </a:lnTo>
                  <a:lnTo>
                    <a:pt x="2164" y="2886"/>
                  </a:lnTo>
                  <a:lnTo>
                    <a:pt x="2164" y="2886"/>
                  </a:lnTo>
                  <a:lnTo>
                    <a:pt x="2162" y="2882"/>
                  </a:lnTo>
                  <a:lnTo>
                    <a:pt x="2162" y="2882"/>
                  </a:lnTo>
                  <a:lnTo>
                    <a:pt x="2162" y="2880"/>
                  </a:lnTo>
                  <a:lnTo>
                    <a:pt x="2162" y="2880"/>
                  </a:lnTo>
                  <a:lnTo>
                    <a:pt x="2162" y="2878"/>
                  </a:lnTo>
                  <a:lnTo>
                    <a:pt x="2162" y="2878"/>
                  </a:lnTo>
                  <a:lnTo>
                    <a:pt x="2162" y="2876"/>
                  </a:lnTo>
                  <a:lnTo>
                    <a:pt x="2162" y="2876"/>
                  </a:lnTo>
                  <a:lnTo>
                    <a:pt x="2164" y="2870"/>
                  </a:lnTo>
                  <a:lnTo>
                    <a:pt x="2164" y="2870"/>
                  </a:lnTo>
                  <a:lnTo>
                    <a:pt x="2164" y="2868"/>
                  </a:lnTo>
                  <a:lnTo>
                    <a:pt x="2164" y="2864"/>
                  </a:lnTo>
                  <a:lnTo>
                    <a:pt x="2164" y="2864"/>
                  </a:lnTo>
                  <a:lnTo>
                    <a:pt x="2164" y="2862"/>
                  </a:lnTo>
                  <a:lnTo>
                    <a:pt x="2164" y="2862"/>
                  </a:lnTo>
                  <a:lnTo>
                    <a:pt x="2164" y="2862"/>
                  </a:lnTo>
                  <a:lnTo>
                    <a:pt x="2164" y="2862"/>
                  </a:lnTo>
                  <a:lnTo>
                    <a:pt x="2164" y="2856"/>
                  </a:lnTo>
                  <a:lnTo>
                    <a:pt x="2164" y="2856"/>
                  </a:lnTo>
                  <a:lnTo>
                    <a:pt x="2162" y="2852"/>
                  </a:lnTo>
                  <a:lnTo>
                    <a:pt x="2162" y="2852"/>
                  </a:lnTo>
                  <a:lnTo>
                    <a:pt x="2160" y="2850"/>
                  </a:lnTo>
                  <a:lnTo>
                    <a:pt x="2160" y="2850"/>
                  </a:lnTo>
                  <a:lnTo>
                    <a:pt x="2160" y="2848"/>
                  </a:lnTo>
                  <a:lnTo>
                    <a:pt x="2160" y="2848"/>
                  </a:lnTo>
                  <a:lnTo>
                    <a:pt x="2160" y="2844"/>
                  </a:lnTo>
                  <a:lnTo>
                    <a:pt x="2160" y="2844"/>
                  </a:lnTo>
                  <a:lnTo>
                    <a:pt x="2158" y="2840"/>
                  </a:lnTo>
                  <a:lnTo>
                    <a:pt x="2158" y="2840"/>
                  </a:lnTo>
                  <a:lnTo>
                    <a:pt x="2156" y="2838"/>
                  </a:lnTo>
                  <a:lnTo>
                    <a:pt x="2156" y="2838"/>
                  </a:lnTo>
                  <a:lnTo>
                    <a:pt x="2156" y="2836"/>
                  </a:lnTo>
                  <a:lnTo>
                    <a:pt x="2156" y="2836"/>
                  </a:lnTo>
                  <a:lnTo>
                    <a:pt x="2158" y="2834"/>
                  </a:lnTo>
                  <a:lnTo>
                    <a:pt x="2158" y="2834"/>
                  </a:lnTo>
                  <a:lnTo>
                    <a:pt x="2158" y="2830"/>
                  </a:lnTo>
                  <a:lnTo>
                    <a:pt x="2158" y="2830"/>
                  </a:lnTo>
                  <a:lnTo>
                    <a:pt x="2156" y="2828"/>
                  </a:lnTo>
                  <a:lnTo>
                    <a:pt x="2156" y="2826"/>
                  </a:lnTo>
                  <a:lnTo>
                    <a:pt x="2156" y="2826"/>
                  </a:lnTo>
                  <a:lnTo>
                    <a:pt x="2156" y="2822"/>
                  </a:lnTo>
                  <a:lnTo>
                    <a:pt x="2156" y="2822"/>
                  </a:lnTo>
                  <a:lnTo>
                    <a:pt x="2154" y="2816"/>
                  </a:lnTo>
                  <a:lnTo>
                    <a:pt x="2154" y="2816"/>
                  </a:lnTo>
                  <a:lnTo>
                    <a:pt x="2154" y="2816"/>
                  </a:lnTo>
                  <a:lnTo>
                    <a:pt x="2154" y="2814"/>
                  </a:lnTo>
                  <a:lnTo>
                    <a:pt x="2154" y="2814"/>
                  </a:lnTo>
                  <a:lnTo>
                    <a:pt x="2150" y="2808"/>
                  </a:lnTo>
                  <a:lnTo>
                    <a:pt x="2150" y="2808"/>
                  </a:lnTo>
                  <a:lnTo>
                    <a:pt x="2150" y="2808"/>
                  </a:lnTo>
                  <a:lnTo>
                    <a:pt x="2148" y="2806"/>
                  </a:lnTo>
                  <a:lnTo>
                    <a:pt x="2148" y="2806"/>
                  </a:lnTo>
                  <a:lnTo>
                    <a:pt x="2148" y="2804"/>
                  </a:lnTo>
                  <a:lnTo>
                    <a:pt x="2148" y="2804"/>
                  </a:lnTo>
                  <a:lnTo>
                    <a:pt x="2148" y="2802"/>
                  </a:lnTo>
                  <a:lnTo>
                    <a:pt x="2148" y="2802"/>
                  </a:lnTo>
                  <a:lnTo>
                    <a:pt x="2148" y="2800"/>
                  </a:lnTo>
                  <a:lnTo>
                    <a:pt x="2148" y="2800"/>
                  </a:lnTo>
                  <a:lnTo>
                    <a:pt x="2148" y="2796"/>
                  </a:lnTo>
                  <a:lnTo>
                    <a:pt x="2148" y="2796"/>
                  </a:lnTo>
                  <a:lnTo>
                    <a:pt x="2148" y="2792"/>
                  </a:lnTo>
                  <a:lnTo>
                    <a:pt x="2148" y="2792"/>
                  </a:lnTo>
                  <a:lnTo>
                    <a:pt x="2148" y="2790"/>
                  </a:lnTo>
                  <a:lnTo>
                    <a:pt x="2148" y="2790"/>
                  </a:lnTo>
                  <a:lnTo>
                    <a:pt x="2148" y="2788"/>
                  </a:lnTo>
                  <a:lnTo>
                    <a:pt x="2148" y="2788"/>
                  </a:lnTo>
                  <a:lnTo>
                    <a:pt x="2148" y="2784"/>
                  </a:lnTo>
                  <a:lnTo>
                    <a:pt x="2148" y="2784"/>
                  </a:lnTo>
                  <a:lnTo>
                    <a:pt x="2148" y="2784"/>
                  </a:lnTo>
                  <a:lnTo>
                    <a:pt x="2148" y="2778"/>
                  </a:lnTo>
                  <a:lnTo>
                    <a:pt x="2148" y="2778"/>
                  </a:lnTo>
                  <a:lnTo>
                    <a:pt x="2148" y="2772"/>
                  </a:lnTo>
                  <a:lnTo>
                    <a:pt x="2148" y="2772"/>
                  </a:lnTo>
                  <a:lnTo>
                    <a:pt x="2144" y="2768"/>
                  </a:lnTo>
                  <a:lnTo>
                    <a:pt x="2144" y="2768"/>
                  </a:lnTo>
                  <a:lnTo>
                    <a:pt x="2144" y="2766"/>
                  </a:lnTo>
                  <a:lnTo>
                    <a:pt x="2144" y="2766"/>
                  </a:lnTo>
                  <a:lnTo>
                    <a:pt x="2142" y="2762"/>
                  </a:lnTo>
                  <a:lnTo>
                    <a:pt x="2142" y="2762"/>
                  </a:lnTo>
                  <a:lnTo>
                    <a:pt x="2142" y="2762"/>
                  </a:lnTo>
                  <a:lnTo>
                    <a:pt x="2140" y="2758"/>
                  </a:lnTo>
                  <a:lnTo>
                    <a:pt x="2142" y="2756"/>
                  </a:lnTo>
                  <a:lnTo>
                    <a:pt x="2142" y="2756"/>
                  </a:lnTo>
                  <a:lnTo>
                    <a:pt x="2142" y="2752"/>
                  </a:lnTo>
                  <a:lnTo>
                    <a:pt x="2142" y="2752"/>
                  </a:lnTo>
                  <a:lnTo>
                    <a:pt x="2142" y="2750"/>
                  </a:lnTo>
                  <a:lnTo>
                    <a:pt x="2142" y="2750"/>
                  </a:lnTo>
                  <a:lnTo>
                    <a:pt x="2142" y="2746"/>
                  </a:lnTo>
                  <a:lnTo>
                    <a:pt x="2142" y="2746"/>
                  </a:lnTo>
                  <a:lnTo>
                    <a:pt x="2144" y="2744"/>
                  </a:lnTo>
                  <a:lnTo>
                    <a:pt x="2144" y="2744"/>
                  </a:lnTo>
                  <a:lnTo>
                    <a:pt x="2146" y="2740"/>
                  </a:lnTo>
                  <a:lnTo>
                    <a:pt x="2146" y="2740"/>
                  </a:lnTo>
                  <a:lnTo>
                    <a:pt x="2146" y="2734"/>
                  </a:lnTo>
                  <a:lnTo>
                    <a:pt x="2144" y="2734"/>
                  </a:lnTo>
                  <a:lnTo>
                    <a:pt x="2144" y="2734"/>
                  </a:lnTo>
                  <a:lnTo>
                    <a:pt x="2144" y="2730"/>
                  </a:lnTo>
                  <a:lnTo>
                    <a:pt x="2142" y="2728"/>
                  </a:lnTo>
                  <a:lnTo>
                    <a:pt x="2142" y="2728"/>
                  </a:lnTo>
                  <a:lnTo>
                    <a:pt x="2142" y="2726"/>
                  </a:lnTo>
                  <a:lnTo>
                    <a:pt x="2142" y="2726"/>
                  </a:lnTo>
                  <a:lnTo>
                    <a:pt x="2140" y="2724"/>
                  </a:lnTo>
                  <a:lnTo>
                    <a:pt x="2140" y="2722"/>
                  </a:lnTo>
                  <a:lnTo>
                    <a:pt x="2140" y="2722"/>
                  </a:lnTo>
                  <a:lnTo>
                    <a:pt x="2140" y="2720"/>
                  </a:lnTo>
                  <a:lnTo>
                    <a:pt x="2140" y="2720"/>
                  </a:lnTo>
                  <a:lnTo>
                    <a:pt x="2138" y="2716"/>
                  </a:lnTo>
                  <a:lnTo>
                    <a:pt x="2138" y="2714"/>
                  </a:lnTo>
                  <a:lnTo>
                    <a:pt x="2138" y="2714"/>
                  </a:lnTo>
                  <a:lnTo>
                    <a:pt x="2138" y="2712"/>
                  </a:lnTo>
                  <a:lnTo>
                    <a:pt x="2138" y="2712"/>
                  </a:lnTo>
                  <a:lnTo>
                    <a:pt x="2136" y="2708"/>
                  </a:lnTo>
                  <a:lnTo>
                    <a:pt x="2136" y="2708"/>
                  </a:lnTo>
                  <a:lnTo>
                    <a:pt x="2136" y="2706"/>
                  </a:lnTo>
                  <a:lnTo>
                    <a:pt x="2136" y="2706"/>
                  </a:lnTo>
                  <a:lnTo>
                    <a:pt x="2136" y="2704"/>
                  </a:lnTo>
                  <a:lnTo>
                    <a:pt x="2136" y="2704"/>
                  </a:lnTo>
                  <a:lnTo>
                    <a:pt x="2136" y="2700"/>
                  </a:lnTo>
                  <a:lnTo>
                    <a:pt x="2136" y="2700"/>
                  </a:lnTo>
                  <a:lnTo>
                    <a:pt x="2136" y="2696"/>
                  </a:lnTo>
                  <a:lnTo>
                    <a:pt x="2136" y="2696"/>
                  </a:lnTo>
                  <a:lnTo>
                    <a:pt x="2134" y="2694"/>
                  </a:lnTo>
                  <a:lnTo>
                    <a:pt x="2134" y="2694"/>
                  </a:lnTo>
                  <a:lnTo>
                    <a:pt x="2134" y="2688"/>
                  </a:lnTo>
                  <a:lnTo>
                    <a:pt x="2134" y="2688"/>
                  </a:lnTo>
                  <a:lnTo>
                    <a:pt x="2132" y="2686"/>
                  </a:lnTo>
                  <a:lnTo>
                    <a:pt x="2132" y="2686"/>
                  </a:lnTo>
                  <a:lnTo>
                    <a:pt x="2132" y="2682"/>
                  </a:lnTo>
                  <a:lnTo>
                    <a:pt x="2132" y="2682"/>
                  </a:lnTo>
                  <a:lnTo>
                    <a:pt x="2132" y="2680"/>
                  </a:lnTo>
                  <a:lnTo>
                    <a:pt x="2132" y="2680"/>
                  </a:lnTo>
                  <a:lnTo>
                    <a:pt x="2130" y="2678"/>
                  </a:lnTo>
                  <a:lnTo>
                    <a:pt x="2130" y="2678"/>
                  </a:lnTo>
                  <a:lnTo>
                    <a:pt x="2132" y="2676"/>
                  </a:lnTo>
                  <a:lnTo>
                    <a:pt x="2132" y="2676"/>
                  </a:lnTo>
                  <a:lnTo>
                    <a:pt x="2132" y="2672"/>
                  </a:lnTo>
                  <a:lnTo>
                    <a:pt x="2132" y="2672"/>
                  </a:lnTo>
                  <a:lnTo>
                    <a:pt x="2132" y="2670"/>
                  </a:lnTo>
                  <a:lnTo>
                    <a:pt x="2132" y="2670"/>
                  </a:lnTo>
                  <a:lnTo>
                    <a:pt x="2132" y="2668"/>
                  </a:lnTo>
                  <a:lnTo>
                    <a:pt x="2132" y="2668"/>
                  </a:lnTo>
                  <a:lnTo>
                    <a:pt x="2132" y="2664"/>
                  </a:lnTo>
                  <a:lnTo>
                    <a:pt x="2132" y="2662"/>
                  </a:lnTo>
                  <a:lnTo>
                    <a:pt x="2132" y="2660"/>
                  </a:lnTo>
                  <a:lnTo>
                    <a:pt x="2132" y="2660"/>
                  </a:lnTo>
                  <a:lnTo>
                    <a:pt x="2130" y="2658"/>
                  </a:lnTo>
                  <a:lnTo>
                    <a:pt x="2130" y="2658"/>
                  </a:lnTo>
                  <a:lnTo>
                    <a:pt x="2130" y="2656"/>
                  </a:lnTo>
                  <a:lnTo>
                    <a:pt x="2130" y="2656"/>
                  </a:lnTo>
                  <a:lnTo>
                    <a:pt x="2128" y="2650"/>
                  </a:lnTo>
                  <a:lnTo>
                    <a:pt x="2128" y="2650"/>
                  </a:lnTo>
                  <a:lnTo>
                    <a:pt x="2128" y="2648"/>
                  </a:lnTo>
                  <a:lnTo>
                    <a:pt x="2128" y="2648"/>
                  </a:lnTo>
                  <a:lnTo>
                    <a:pt x="2128" y="2646"/>
                  </a:lnTo>
                  <a:lnTo>
                    <a:pt x="2128" y="2646"/>
                  </a:lnTo>
                  <a:lnTo>
                    <a:pt x="2128" y="2640"/>
                  </a:lnTo>
                  <a:lnTo>
                    <a:pt x="2128" y="2640"/>
                  </a:lnTo>
                  <a:lnTo>
                    <a:pt x="2128" y="2640"/>
                  </a:lnTo>
                  <a:lnTo>
                    <a:pt x="2128" y="2638"/>
                  </a:lnTo>
                  <a:lnTo>
                    <a:pt x="2128" y="2638"/>
                  </a:lnTo>
                  <a:lnTo>
                    <a:pt x="2128" y="2634"/>
                  </a:lnTo>
                  <a:lnTo>
                    <a:pt x="2128" y="2634"/>
                  </a:lnTo>
                  <a:lnTo>
                    <a:pt x="2126" y="2630"/>
                  </a:lnTo>
                  <a:lnTo>
                    <a:pt x="2126" y="2630"/>
                  </a:lnTo>
                  <a:lnTo>
                    <a:pt x="2124" y="2628"/>
                  </a:lnTo>
                  <a:lnTo>
                    <a:pt x="2124" y="2628"/>
                  </a:lnTo>
                  <a:lnTo>
                    <a:pt x="2124" y="2626"/>
                  </a:lnTo>
                  <a:lnTo>
                    <a:pt x="2124" y="2626"/>
                  </a:lnTo>
                  <a:lnTo>
                    <a:pt x="2124" y="2622"/>
                  </a:lnTo>
                  <a:lnTo>
                    <a:pt x="2124" y="2622"/>
                  </a:lnTo>
                  <a:lnTo>
                    <a:pt x="2124" y="2618"/>
                  </a:lnTo>
                  <a:lnTo>
                    <a:pt x="2124" y="2618"/>
                  </a:lnTo>
                  <a:lnTo>
                    <a:pt x="2122" y="2616"/>
                  </a:lnTo>
                  <a:lnTo>
                    <a:pt x="2122" y="2616"/>
                  </a:lnTo>
                  <a:lnTo>
                    <a:pt x="2122" y="2614"/>
                  </a:lnTo>
                  <a:lnTo>
                    <a:pt x="2122" y="2614"/>
                  </a:lnTo>
                  <a:lnTo>
                    <a:pt x="2120" y="2612"/>
                  </a:lnTo>
                  <a:lnTo>
                    <a:pt x="2120" y="2612"/>
                  </a:lnTo>
                  <a:lnTo>
                    <a:pt x="2120" y="2608"/>
                  </a:lnTo>
                  <a:lnTo>
                    <a:pt x="2120" y="2608"/>
                  </a:lnTo>
                  <a:lnTo>
                    <a:pt x="2120" y="2606"/>
                  </a:lnTo>
                  <a:lnTo>
                    <a:pt x="2120" y="2606"/>
                  </a:lnTo>
                  <a:lnTo>
                    <a:pt x="2120" y="2602"/>
                  </a:lnTo>
                  <a:lnTo>
                    <a:pt x="2120" y="2602"/>
                  </a:lnTo>
                  <a:lnTo>
                    <a:pt x="2120" y="2600"/>
                  </a:lnTo>
                  <a:lnTo>
                    <a:pt x="2120" y="2600"/>
                  </a:lnTo>
                  <a:lnTo>
                    <a:pt x="2120" y="2598"/>
                  </a:lnTo>
                  <a:lnTo>
                    <a:pt x="2120" y="2598"/>
                  </a:lnTo>
                  <a:lnTo>
                    <a:pt x="2120" y="2596"/>
                  </a:lnTo>
                  <a:lnTo>
                    <a:pt x="2120" y="2596"/>
                  </a:lnTo>
                  <a:lnTo>
                    <a:pt x="2122" y="2588"/>
                  </a:lnTo>
                  <a:lnTo>
                    <a:pt x="2122" y="2588"/>
                  </a:lnTo>
                  <a:lnTo>
                    <a:pt x="2122" y="2586"/>
                  </a:lnTo>
                  <a:lnTo>
                    <a:pt x="2122" y="2586"/>
                  </a:lnTo>
                  <a:lnTo>
                    <a:pt x="2122" y="2582"/>
                  </a:lnTo>
                  <a:lnTo>
                    <a:pt x="2122" y="2582"/>
                  </a:lnTo>
                  <a:lnTo>
                    <a:pt x="2120" y="2580"/>
                  </a:lnTo>
                  <a:lnTo>
                    <a:pt x="2120" y="2580"/>
                  </a:lnTo>
                  <a:lnTo>
                    <a:pt x="2120" y="2576"/>
                  </a:lnTo>
                  <a:lnTo>
                    <a:pt x="2120" y="2576"/>
                  </a:lnTo>
                  <a:lnTo>
                    <a:pt x="2120" y="2574"/>
                  </a:lnTo>
                  <a:lnTo>
                    <a:pt x="2120" y="2574"/>
                  </a:lnTo>
                  <a:lnTo>
                    <a:pt x="2120" y="2570"/>
                  </a:lnTo>
                  <a:lnTo>
                    <a:pt x="2120" y="2570"/>
                  </a:lnTo>
                  <a:lnTo>
                    <a:pt x="2120" y="2566"/>
                  </a:lnTo>
                  <a:lnTo>
                    <a:pt x="2120" y="2564"/>
                  </a:lnTo>
                  <a:lnTo>
                    <a:pt x="2120" y="2564"/>
                  </a:lnTo>
                  <a:lnTo>
                    <a:pt x="2118" y="2558"/>
                  </a:lnTo>
                  <a:lnTo>
                    <a:pt x="2118" y="2558"/>
                  </a:lnTo>
                  <a:lnTo>
                    <a:pt x="2118" y="2558"/>
                  </a:lnTo>
                  <a:lnTo>
                    <a:pt x="2118" y="2558"/>
                  </a:lnTo>
                  <a:lnTo>
                    <a:pt x="2118" y="2556"/>
                  </a:lnTo>
                  <a:lnTo>
                    <a:pt x="2118" y="2556"/>
                  </a:lnTo>
                  <a:lnTo>
                    <a:pt x="2118" y="2552"/>
                  </a:lnTo>
                  <a:lnTo>
                    <a:pt x="2118" y="2552"/>
                  </a:lnTo>
                  <a:lnTo>
                    <a:pt x="2116" y="2548"/>
                  </a:lnTo>
                  <a:lnTo>
                    <a:pt x="2116" y="2548"/>
                  </a:lnTo>
                  <a:lnTo>
                    <a:pt x="2114" y="2546"/>
                  </a:lnTo>
                  <a:lnTo>
                    <a:pt x="2114" y="2546"/>
                  </a:lnTo>
                  <a:lnTo>
                    <a:pt x="2114" y="2542"/>
                  </a:lnTo>
                  <a:lnTo>
                    <a:pt x="2114" y="2542"/>
                  </a:lnTo>
                  <a:lnTo>
                    <a:pt x="2112" y="2540"/>
                  </a:lnTo>
                  <a:lnTo>
                    <a:pt x="2112" y="2540"/>
                  </a:lnTo>
                  <a:lnTo>
                    <a:pt x="2112" y="2536"/>
                  </a:lnTo>
                  <a:lnTo>
                    <a:pt x="2112" y="2536"/>
                  </a:lnTo>
                  <a:lnTo>
                    <a:pt x="2110" y="2534"/>
                  </a:lnTo>
                  <a:lnTo>
                    <a:pt x="2110" y="2534"/>
                  </a:lnTo>
                  <a:lnTo>
                    <a:pt x="2108" y="2528"/>
                  </a:lnTo>
                  <a:lnTo>
                    <a:pt x="2108" y="2528"/>
                  </a:lnTo>
                  <a:lnTo>
                    <a:pt x="2108" y="2522"/>
                  </a:lnTo>
                  <a:lnTo>
                    <a:pt x="2108" y="2522"/>
                  </a:lnTo>
                  <a:lnTo>
                    <a:pt x="2108" y="2520"/>
                  </a:lnTo>
                  <a:lnTo>
                    <a:pt x="2108" y="2520"/>
                  </a:lnTo>
                  <a:lnTo>
                    <a:pt x="2110" y="2516"/>
                  </a:lnTo>
                  <a:lnTo>
                    <a:pt x="2110" y="2516"/>
                  </a:lnTo>
                  <a:lnTo>
                    <a:pt x="2108" y="2512"/>
                  </a:lnTo>
                  <a:lnTo>
                    <a:pt x="2108" y="2512"/>
                  </a:lnTo>
                  <a:lnTo>
                    <a:pt x="2108" y="2510"/>
                  </a:lnTo>
                  <a:lnTo>
                    <a:pt x="2108" y="2510"/>
                  </a:lnTo>
                  <a:lnTo>
                    <a:pt x="2106" y="2506"/>
                  </a:lnTo>
                  <a:lnTo>
                    <a:pt x="2106" y="2506"/>
                  </a:lnTo>
                  <a:lnTo>
                    <a:pt x="2106" y="2504"/>
                  </a:lnTo>
                  <a:lnTo>
                    <a:pt x="2106" y="2504"/>
                  </a:lnTo>
                  <a:lnTo>
                    <a:pt x="2106" y="2500"/>
                  </a:lnTo>
                  <a:lnTo>
                    <a:pt x="2106" y="2498"/>
                  </a:lnTo>
                  <a:lnTo>
                    <a:pt x="2106" y="2498"/>
                  </a:lnTo>
                  <a:lnTo>
                    <a:pt x="2106" y="2496"/>
                  </a:lnTo>
                  <a:lnTo>
                    <a:pt x="2106" y="2496"/>
                  </a:lnTo>
                  <a:lnTo>
                    <a:pt x="2108" y="2492"/>
                  </a:lnTo>
                  <a:lnTo>
                    <a:pt x="2108" y="2492"/>
                  </a:lnTo>
                  <a:lnTo>
                    <a:pt x="2108" y="2488"/>
                  </a:lnTo>
                  <a:lnTo>
                    <a:pt x="2108" y="2488"/>
                  </a:lnTo>
                  <a:lnTo>
                    <a:pt x="2106" y="2480"/>
                  </a:lnTo>
                  <a:lnTo>
                    <a:pt x="2106" y="2480"/>
                  </a:lnTo>
                  <a:lnTo>
                    <a:pt x="2106" y="2478"/>
                  </a:lnTo>
                  <a:lnTo>
                    <a:pt x="2106" y="2478"/>
                  </a:lnTo>
                  <a:lnTo>
                    <a:pt x="2104" y="2474"/>
                  </a:lnTo>
                  <a:lnTo>
                    <a:pt x="2104" y="2468"/>
                  </a:lnTo>
                  <a:lnTo>
                    <a:pt x="2104" y="2468"/>
                  </a:lnTo>
                  <a:lnTo>
                    <a:pt x="2104" y="2466"/>
                  </a:lnTo>
                  <a:lnTo>
                    <a:pt x="2104" y="2466"/>
                  </a:lnTo>
                  <a:lnTo>
                    <a:pt x="2104" y="2462"/>
                  </a:lnTo>
                  <a:lnTo>
                    <a:pt x="2104" y="2462"/>
                  </a:lnTo>
                  <a:lnTo>
                    <a:pt x="2104" y="2456"/>
                  </a:lnTo>
                  <a:lnTo>
                    <a:pt x="2104" y="2456"/>
                  </a:lnTo>
                  <a:lnTo>
                    <a:pt x="2102" y="2450"/>
                  </a:lnTo>
                  <a:lnTo>
                    <a:pt x="2100" y="2450"/>
                  </a:lnTo>
                  <a:lnTo>
                    <a:pt x="2100" y="2450"/>
                  </a:lnTo>
                  <a:lnTo>
                    <a:pt x="2098" y="2446"/>
                  </a:lnTo>
                  <a:lnTo>
                    <a:pt x="2098" y="2446"/>
                  </a:lnTo>
                  <a:lnTo>
                    <a:pt x="2098" y="2444"/>
                  </a:lnTo>
                  <a:lnTo>
                    <a:pt x="2098" y="2444"/>
                  </a:lnTo>
                  <a:lnTo>
                    <a:pt x="2096" y="2440"/>
                  </a:lnTo>
                  <a:lnTo>
                    <a:pt x="2096" y="2438"/>
                  </a:lnTo>
                  <a:lnTo>
                    <a:pt x="2096" y="2438"/>
                  </a:lnTo>
                  <a:lnTo>
                    <a:pt x="2098" y="2436"/>
                  </a:lnTo>
                  <a:lnTo>
                    <a:pt x="2098" y="2436"/>
                  </a:lnTo>
                  <a:lnTo>
                    <a:pt x="2098" y="2432"/>
                  </a:lnTo>
                  <a:lnTo>
                    <a:pt x="2098" y="2432"/>
                  </a:lnTo>
                  <a:lnTo>
                    <a:pt x="2098" y="2428"/>
                  </a:lnTo>
                  <a:lnTo>
                    <a:pt x="2098" y="2428"/>
                  </a:lnTo>
                  <a:lnTo>
                    <a:pt x="2098" y="2426"/>
                  </a:lnTo>
                  <a:lnTo>
                    <a:pt x="2098" y="2426"/>
                  </a:lnTo>
                  <a:lnTo>
                    <a:pt x="2096" y="2422"/>
                  </a:lnTo>
                  <a:lnTo>
                    <a:pt x="2096" y="2422"/>
                  </a:lnTo>
                  <a:lnTo>
                    <a:pt x="2096" y="2420"/>
                  </a:lnTo>
                  <a:lnTo>
                    <a:pt x="2096" y="2420"/>
                  </a:lnTo>
                  <a:lnTo>
                    <a:pt x="2096" y="2420"/>
                  </a:lnTo>
                  <a:lnTo>
                    <a:pt x="2096" y="2420"/>
                  </a:lnTo>
                  <a:lnTo>
                    <a:pt x="2096" y="2414"/>
                  </a:lnTo>
                  <a:lnTo>
                    <a:pt x="2096" y="2414"/>
                  </a:lnTo>
                  <a:lnTo>
                    <a:pt x="2094" y="2412"/>
                  </a:lnTo>
                  <a:lnTo>
                    <a:pt x="2094" y="2412"/>
                  </a:lnTo>
                  <a:lnTo>
                    <a:pt x="2092" y="2410"/>
                  </a:lnTo>
                  <a:lnTo>
                    <a:pt x="2092" y="2410"/>
                  </a:lnTo>
                  <a:lnTo>
                    <a:pt x="2092" y="2410"/>
                  </a:lnTo>
                  <a:lnTo>
                    <a:pt x="2090" y="2406"/>
                  </a:lnTo>
                  <a:lnTo>
                    <a:pt x="2090" y="2406"/>
                  </a:lnTo>
                  <a:lnTo>
                    <a:pt x="2090" y="2402"/>
                  </a:lnTo>
                  <a:lnTo>
                    <a:pt x="2088" y="2400"/>
                  </a:lnTo>
                  <a:lnTo>
                    <a:pt x="2088" y="2400"/>
                  </a:lnTo>
                  <a:lnTo>
                    <a:pt x="2088" y="2398"/>
                  </a:lnTo>
                  <a:lnTo>
                    <a:pt x="2088" y="2398"/>
                  </a:lnTo>
                  <a:lnTo>
                    <a:pt x="2090" y="2396"/>
                  </a:lnTo>
                  <a:lnTo>
                    <a:pt x="2090" y="2396"/>
                  </a:lnTo>
                  <a:lnTo>
                    <a:pt x="2092" y="2392"/>
                  </a:lnTo>
                  <a:lnTo>
                    <a:pt x="2092" y="2392"/>
                  </a:lnTo>
                  <a:lnTo>
                    <a:pt x="2092" y="2386"/>
                  </a:lnTo>
                  <a:lnTo>
                    <a:pt x="2092" y="2386"/>
                  </a:lnTo>
                  <a:lnTo>
                    <a:pt x="2092" y="2386"/>
                  </a:lnTo>
                  <a:lnTo>
                    <a:pt x="2092" y="2386"/>
                  </a:lnTo>
                  <a:lnTo>
                    <a:pt x="2092" y="2384"/>
                  </a:lnTo>
                  <a:lnTo>
                    <a:pt x="2092" y="2384"/>
                  </a:lnTo>
                  <a:lnTo>
                    <a:pt x="2092" y="2380"/>
                  </a:lnTo>
                  <a:lnTo>
                    <a:pt x="2092" y="2380"/>
                  </a:lnTo>
                  <a:lnTo>
                    <a:pt x="2090" y="2376"/>
                  </a:lnTo>
                  <a:lnTo>
                    <a:pt x="2090" y="2376"/>
                  </a:lnTo>
                  <a:lnTo>
                    <a:pt x="2090" y="2376"/>
                  </a:lnTo>
                  <a:lnTo>
                    <a:pt x="2090" y="2376"/>
                  </a:lnTo>
                  <a:lnTo>
                    <a:pt x="2090" y="2374"/>
                  </a:lnTo>
                  <a:lnTo>
                    <a:pt x="2090" y="2374"/>
                  </a:lnTo>
                  <a:lnTo>
                    <a:pt x="2092" y="2372"/>
                  </a:lnTo>
                  <a:lnTo>
                    <a:pt x="2092" y="2372"/>
                  </a:lnTo>
                  <a:lnTo>
                    <a:pt x="2092" y="2364"/>
                  </a:lnTo>
                  <a:lnTo>
                    <a:pt x="2092" y="2364"/>
                  </a:lnTo>
                  <a:lnTo>
                    <a:pt x="2090" y="2360"/>
                  </a:lnTo>
                  <a:lnTo>
                    <a:pt x="2090" y="2360"/>
                  </a:lnTo>
                  <a:lnTo>
                    <a:pt x="2088" y="2358"/>
                  </a:lnTo>
                  <a:lnTo>
                    <a:pt x="2088" y="2358"/>
                  </a:lnTo>
                  <a:lnTo>
                    <a:pt x="2088" y="2354"/>
                  </a:lnTo>
                  <a:lnTo>
                    <a:pt x="2086" y="2354"/>
                  </a:lnTo>
                  <a:lnTo>
                    <a:pt x="2086" y="2354"/>
                  </a:lnTo>
                  <a:lnTo>
                    <a:pt x="2088" y="2352"/>
                  </a:lnTo>
                  <a:lnTo>
                    <a:pt x="2088" y="2352"/>
                  </a:lnTo>
                  <a:lnTo>
                    <a:pt x="2088" y="2348"/>
                  </a:lnTo>
                  <a:lnTo>
                    <a:pt x="2088" y="2348"/>
                  </a:lnTo>
                  <a:lnTo>
                    <a:pt x="2086" y="2344"/>
                  </a:lnTo>
                  <a:lnTo>
                    <a:pt x="2086" y="2344"/>
                  </a:lnTo>
                  <a:lnTo>
                    <a:pt x="2084" y="2342"/>
                  </a:lnTo>
                  <a:lnTo>
                    <a:pt x="2084" y="2342"/>
                  </a:lnTo>
                  <a:lnTo>
                    <a:pt x="2082" y="2336"/>
                  </a:lnTo>
                  <a:lnTo>
                    <a:pt x="2082" y="2336"/>
                  </a:lnTo>
                  <a:lnTo>
                    <a:pt x="2080" y="2332"/>
                  </a:lnTo>
                  <a:lnTo>
                    <a:pt x="2080" y="2332"/>
                  </a:lnTo>
                  <a:lnTo>
                    <a:pt x="2080" y="2330"/>
                  </a:lnTo>
                  <a:lnTo>
                    <a:pt x="2080" y="2330"/>
                  </a:lnTo>
                  <a:lnTo>
                    <a:pt x="2080" y="2328"/>
                  </a:lnTo>
                  <a:lnTo>
                    <a:pt x="2080" y="2328"/>
                  </a:lnTo>
                  <a:lnTo>
                    <a:pt x="2078" y="2324"/>
                  </a:lnTo>
                  <a:lnTo>
                    <a:pt x="2078" y="2324"/>
                  </a:lnTo>
                  <a:lnTo>
                    <a:pt x="2078" y="2322"/>
                  </a:lnTo>
                  <a:lnTo>
                    <a:pt x="2078" y="2322"/>
                  </a:lnTo>
                  <a:lnTo>
                    <a:pt x="2078" y="2320"/>
                  </a:lnTo>
                  <a:lnTo>
                    <a:pt x="2078" y="2320"/>
                  </a:lnTo>
                  <a:lnTo>
                    <a:pt x="2080" y="2316"/>
                  </a:lnTo>
                  <a:lnTo>
                    <a:pt x="2080" y="2316"/>
                  </a:lnTo>
                  <a:lnTo>
                    <a:pt x="2078" y="2312"/>
                  </a:lnTo>
                  <a:lnTo>
                    <a:pt x="2078" y="2312"/>
                  </a:lnTo>
                  <a:lnTo>
                    <a:pt x="2078" y="2312"/>
                  </a:lnTo>
                  <a:lnTo>
                    <a:pt x="2078" y="2312"/>
                  </a:lnTo>
                  <a:lnTo>
                    <a:pt x="2078" y="2308"/>
                  </a:lnTo>
                  <a:lnTo>
                    <a:pt x="2078" y="2308"/>
                  </a:lnTo>
                  <a:lnTo>
                    <a:pt x="2080" y="2306"/>
                  </a:lnTo>
                  <a:lnTo>
                    <a:pt x="2080" y="2306"/>
                  </a:lnTo>
                  <a:lnTo>
                    <a:pt x="2080" y="2304"/>
                  </a:lnTo>
                  <a:lnTo>
                    <a:pt x="2080" y="2304"/>
                  </a:lnTo>
                  <a:lnTo>
                    <a:pt x="2080" y="2300"/>
                  </a:lnTo>
                  <a:lnTo>
                    <a:pt x="2080" y="2300"/>
                  </a:lnTo>
                  <a:lnTo>
                    <a:pt x="2078" y="2296"/>
                  </a:lnTo>
                  <a:lnTo>
                    <a:pt x="2078" y="2296"/>
                  </a:lnTo>
                  <a:lnTo>
                    <a:pt x="2078" y="2294"/>
                  </a:lnTo>
                  <a:lnTo>
                    <a:pt x="2078" y="2294"/>
                  </a:lnTo>
                  <a:lnTo>
                    <a:pt x="2078" y="2288"/>
                  </a:lnTo>
                  <a:lnTo>
                    <a:pt x="2078" y="2288"/>
                  </a:lnTo>
                  <a:lnTo>
                    <a:pt x="2078" y="2288"/>
                  </a:lnTo>
                  <a:lnTo>
                    <a:pt x="2076" y="2284"/>
                  </a:lnTo>
                  <a:lnTo>
                    <a:pt x="2076" y="2284"/>
                  </a:lnTo>
                  <a:lnTo>
                    <a:pt x="2076" y="2282"/>
                  </a:lnTo>
                  <a:lnTo>
                    <a:pt x="2076" y="2282"/>
                  </a:lnTo>
                  <a:lnTo>
                    <a:pt x="2076" y="2278"/>
                  </a:lnTo>
                  <a:lnTo>
                    <a:pt x="2076" y="2278"/>
                  </a:lnTo>
                  <a:lnTo>
                    <a:pt x="2074" y="2276"/>
                  </a:lnTo>
                  <a:lnTo>
                    <a:pt x="2074" y="2276"/>
                  </a:lnTo>
                  <a:lnTo>
                    <a:pt x="2072" y="2272"/>
                  </a:lnTo>
                  <a:lnTo>
                    <a:pt x="2072" y="2272"/>
                  </a:lnTo>
                  <a:lnTo>
                    <a:pt x="2072" y="2270"/>
                  </a:lnTo>
                  <a:lnTo>
                    <a:pt x="2072" y="2270"/>
                  </a:lnTo>
                  <a:lnTo>
                    <a:pt x="2070" y="2268"/>
                  </a:lnTo>
                  <a:lnTo>
                    <a:pt x="2070" y="2268"/>
                  </a:lnTo>
                  <a:lnTo>
                    <a:pt x="2070" y="2264"/>
                  </a:lnTo>
                  <a:lnTo>
                    <a:pt x="2070" y="2264"/>
                  </a:lnTo>
                  <a:lnTo>
                    <a:pt x="2070" y="2262"/>
                  </a:lnTo>
                  <a:lnTo>
                    <a:pt x="2070" y="2262"/>
                  </a:lnTo>
                  <a:lnTo>
                    <a:pt x="2070" y="2258"/>
                  </a:lnTo>
                  <a:lnTo>
                    <a:pt x="2070" y="2258"/>
                  </a:lnTo>
                  <a:lnTo>
                    <a:pt x="2070" y="2256"/>
                  </a:lnTo>
                  <a:lnTo>
                    <a:pt x="2070" y="2256"/>
                  </a:lnTo>
                  <a:lnTo>
                    <a:pt x="2070" y="2252"/>
                  </a:lnTo>
                  <a:lnTo>
                    <a:pt x="2070" y="2252"/>
                  </a:lnTo>
                  <a:lnTo>
                    <a:pt x="2068" y="2250"/>
                  </a:lnTo>
                  <a:lnTo>
                    <a:pt x="2068" y="2250"/>
                  </a:lnTo>
                  <a:lnTo>
                    <a:pt x="2068" y="2248"/>
                  </a:lnTo>
                  <a:lnTo>
                    <a:pt x="2068" y="2248"/>
                  </a:lnTo>
                  <a:lnTo>
                    <a:pt x="2066" y="2244"/>
                  </a:lnTo>
                  <a:lnTo>
                    <a:pt x="2066" y="2244"/>
                  </a:lnTo>
                  <a:lnTo>
                    <a:pt x="2066" y="2242"/>
                  </a:lnTo>
                  <a:lnTo>
                    <a:pt x="2066" y="2242"/>
                  </a:lnTo>
                  <a:lnTo>
                    <a:pt x="2066" y="2240"/>
                  </a:lnTo>
                  <a:lnTo>
                    <a:pt x="2066" y="2240"/>
                  </a:lnTo>
                  <a:lnTo>
                    <a:pt x="2066" y="2236"/>
                  </a:lnTo>
                  <a:lnTo>
                    <a:pt x="2066" y="2236"/>
                  </a:lnTo>
                  <a:lnTo>
                    <a:pt x="2066" y="2232"/>
                  </a:lnTo>
                  <a:lnTo>
                    <a:pt x="2066" y="2232"/>
                  </a:lnTo>
                  <a:lnTo>
                    <a:pt x="2066" y="2230"/>
                  </a:lnTo>
                  <a:lnTo>
                    <a:pt x="2066" y="2230"/>
                  </a:lnTo>
                  <a:lnTo>
                    <a:pt x="2066" y="2224"/>
                  </a:lnTo>
                  <a:lnTo>
                    <a:pt x="2066" y="2224"/>
                  </a:lnTo>
                  <a:lnTo>
                    <a:pt x="2066" y="2222"/>
                  </a:lnTo>
                  <a:lnTo>
                    <a:pt x="2066" y="2222"/>
                  </a:lnTo>
                  <a:lnTo>
                    <a:pt x="2066" y="2218"/>
                  </a:lnTo>
                  <a:lnTo>
                    <a:pt x="2066" y="2218"/>
                  </a:lnTo>
                  <a:lnTo>
                    <a:pt x="2064" y="2216"/>
                  </a:lnTo>
                  <a:lnTo>
                    <a:pt x="2064" y="2216"/>
                  </a:lnTo>
                  <a:lnTo>
                    <a:pt x="2064" y="2214"/>
                  </a:lnTo>
                  <a:lnTo>
                    <a:pt x="2064" y="2214"/>
                  </a:lnTo>
                  <a:lnTo>
                    <a:pt x="2062" y="2208"/>
                  </a:lnTo>
                  <a:lnTo>
                    <a:pt x="2062" y="2208"/>
                  </a:lnTo>
                  <a:lnTo>
                    <a:pt x="2062" y="2206"/>
                  </a:lnTo>
                  <a:lnTo>
                    <a:pt x="2062" y="2206"/>
                  </a:lnTo>
                  <a:lnTo>
                    <a:pt x="2062" y="2202"/>
                  </a:lnTo>
                  <a:lnTo>
                    <a:pt x="2062" y="2202"/>
                  </a:lnTo>
                  <a:lnTo>
                    <a:pt x="2062" y="2198"/>
                  </a:lnTo>
                  <a:lnTo>
                    <a:pt x="2062" y="2198"/>
                  </a:lnTo>
                  <a:lnTo>
                    <a:pt x="2062" y="2194"/>
                  </a:lnTo>
                  <a:lnTo>
                    <a:pt x="2062" y="2194"/>
                  </a:lnTo>
                  <a:lnTo>
                    <a:pt x="2062" y="2192"/>
                  </a:lnTo>
                  <a:lnTo>
                    <a:pt x="2062" y="2192"/>
                  </a:lnTo>
                  <a:lnTo>
                    <a:pt x="2060" y="2188"/>
                  </a:lnTo>
                  <a:lnTo>
                    <a:pt x="2060" y="2188"/>
                  </a:lnTo>
                  <a:lnTo>
                    <a:pt x="2060" y="2186"/>
                  </a:lnTo>
                  <a:lnTo>
                    <a:pt x="2060" y="2186"/>
                  </a:lnTo>
                  <a:lnTo>
                    <a:pt x="2060" y="2184"/>
                  </a:lnTo>
                  <a:lnTo>
                    <a:pt x="2060" y="2184"/>
                  </a:lnTo>
                  <a:lnTo>
                    <a:pt x="2060" y="2180"/>
                  </a:lnTo>
                  <a:lnTo>
                    <a:pt x="2060" y="2180"/>
                  </a:lnTo>
                  <a:lnTo>
                    <a:pt x="2060" y="2178"/>
                  </a:lnTo>
                  <a:lnTo>
                    <a:pt x="2060" y="2178"/>
                  </a:lnTo>
                  <a:lnTo>
                    <a:pt x="2060" y="2174"/>
                  </a:lnTo>
                  <a:lnTo>
                    <a:pt x="2060" y="2174"/>
                  </a:lnTo>
                  <a:lnTo>
                    <a:pt x="2058" y="2172"/>
                  </a:lnTo>
                  <a:lnTo>
                    <a:pt x="2058" y="2172"/>
                  </a:lnTo>
                  <a:lnTo>
                    <a:pt x="2058" y="2168"/>
                  </a:lnTo>
                  <a:lnTo>
                    <a:pt x="2058" y="2168"/>
                  </a:lnTo>
                  <a:lnTo>
                    <a:pt x="2058" y="2166"/>
                  </a:lnTo>
                  <a:lnTo>
                    <a:pt x="2058" y="2166"/>
                  </a:lnTo>
                  <a:lnTo>
                    <a:pt x="2058" y="2164"/>
                  </a:lnTo>
                  <a:lnTo>
                    <a:pt x="2058" y="2164"/>
                  </a:lnTo>
                  <a:lnTo>
                    <a:pt x="2058" y="2160"/>
                  </a:lnTo>
                  <a:lnTo>
                    <a:pt x="2058" y="2160"/>
                  </a:lnTo>
                  <a:lnTo>
                    <a:pt x="2056" y="2158"/>
                  </a:lnTo>
                  <a:lnTo>
                    <a:pt x="2056" y="2158"/>
                  </a:lnTo>
                  <a:lnTo>
                    <a:pt x="2056" y="2154"/>
                  </a:lnTo>
                  <a:lnTo>
                    <a:pt x="2056" y="2154"/>
                  </a:lnTo>
                  <a:lnTo>
                    <a:pt x="2056" y="2152"/>
                  </a:lnTo>
                  <a:lnTo>
                    <a:pt x="2056" y="2152"/>
                  </a:lnTo>
                  <a:lnTo>
                    <a:pt x="2054" y="2148"/>
                  </a:lnTo>
                  <a:lnTo>
                    <a:pt x="2054" y="2148"/>
                  </a:lnTo>
                  <a:lnTo>
                    <a:pt x="2054" y="2146"/>
                  </a:lnTo>
                  <a:lnTo>
                    <a:pt x="2054" y="2144"/>
                  </a:lnTo>
                  <a:lnTo>
                    <a:pt x="2054" y="2144"/>
                  </a:lnTo>
                  <a:lnTo>
                    <a:pt x="2052" y="2140"/>
                  </a:lnTo>
                  <a:lnTo>
                    <a:pt x="2052" y="2140"/>
                  </a:lnTo>
                  <a:lnTo>
                    <a:pt x="2052" y="2138"/>
                  </a:lnTo>
                  <a:lnTo>
                    <a:pt x="2052" y="2138"/>
                  </a:lnTo>
                  <a:lnTo>
                    <a:pt x="2052" y="2134"/>
                  </a:lnTo>
                  <a:lnTo>
                    <a:pt x="2052" y="2134"/>
                  </a:lnTo>
                  <a:lnTo>
                    <a:pt x="2052" y="2132"/>
                  </a:lnTo>
                  <a:lnTo>
                    <a:pt x="2052" y="2132"/>
                  </a:lnTo>
                  <a:lnTo>
                    <a:pt x="2052" y="2128"/>
                  </a:lnTo>
                  <a:lnTo>
                    <a:pt x="2052" y="2128"/>
                  </a:lnTo>
                  <a:lnTo>
                    <a:pt x="2052" y="2126"/>
                  </a:lnTo>
                  <a:lnTo>
                    <a:pt x="2052" y="2126"/>
                  </a:lnTo>
                  <a:lnTo>
                    <a:pt x="2050" y="2124"/>
                  </a:lnTo>
                  <a:lnTo>
                    <a:pt x="2050" y="2120"/>
                  </a:lnTo>
                  <a:lnTo>
                    <a:pt x="2050" y="2120"/>
                  </a:lnTo>
                  <a:lnTo>
                    <a:pt x="2050" y="2118"/>
                  </a:lnTo>
                  <a:lnTo>
                    <a:pt x="2050" y="2118"/>
                  </a:lnTo>
                  <a:lnTo>
                    <a:pt x="2048" y="2114"/>
                  </a:lnTo>
                  <a:lnTo>
                    <a:pt x="2048" y="2114"/>
                  </a:lnTo>
                  <a:lnTo>
                    <a:pt x="2048" y="2112"/>
                  </a:lnTo>
                  <a:lnTo>
                    <a:pt x="2048" y="2112"/>
                  </a:lnTo>
                  <a:lnTo>
                    <a:pt x="2046" y="2108"/>
                  </a:lnTo>
                  <a:lnTo>
                    <a:pt x="2046" y="2108"/>
                  </a:lnTo>
                  <a:lnTo>
                    <a:pt x="2044" y="2106"/>
                  </a:lnTo>
                  <a:lnTo>
                    <a:pt x="2044" y="2106"/>
                  </a:lnTo>
                  <a:lnTo>
                    <a:pt x="2046" y="2104"/>
                  </a:lnTo>
                  <a:lnTo>
                    <a:pt x="2046" y="2104"/>
                  </a:lnTo>
                  <a:lnTo>
                    <a:pt x="2046" y="2100"/>
                  </a:lnTo>
                  <a:lnTo>
                    <a:pt x="2046" y="2100"/>
                  </a:lnTo>
                  <a:lnTo>
                    <a:pt x="2046" y="2098"/>
                  </a:lnTo>
                  <a:lnTo>
                    <a:pt x="2046" y="2098"/>
                  </a:lnTo>
                  <a:lnTo>
                    <a:pt x="2044" y="2094"/>
                  </a:lnTo>
                  <a:lnTo>
                    <a:pt x="2044" y="2094"/>
                  </a:lnTo>
                  <a:lnTo>
                    <a:pt x="2044" y="2092"/>
                  </a:lnTo>
                  <a:lnTo>
                    <a:pt x="2044" y="2092"/>
                  </a:lnTo>
                  <a:lnTo>
                    <a:pt x="2044" y="2088"/>
                  </a:lnTo>
                  <a:lnTo>
                    <a:pt x="2044" y="2088"/>
                  </a:lnTo>
                  <a:lnTo>
                    <a:pt x="2044" y="2086"/>
                  </a:lnTo>
                  <a:lnTo>
                    <a:pt x="2044" y="2086"/>
                  </a:lnTo>
                  <a:lnTo>
                    <a:pt x="2046" y="2082"/>
                  </a:lnTo>
                  <a:lnTo>
                    <a:pt x="2046" y="2082"/>
                  </a:lnTo>
                  <a:lnTo>
                    <a:pt x="2044" y="2078"/>
                  </a:lnTo>
                  <a:lnTo>
                    <a:pt x="2044" y="2078"/>
                  </a:lnTo>
                  <a:lnTo>
                    <a:pt x="2044" y="2076"/>
                  </a:lnTo>
                  <a:lnTo>
                    <a:pt x="2044" y="2076"/>
                  </a:lnTo>
                  <a:lnTo>
                    <a:pt x="2044" y="2076"/>
                  </a:lnTo>
                  <a:lnTo>
                    <a:pt x="2044" y="2076"/>
                  </a:lnTo>
                  <a:lnTo>
                    <a:pt x="2046" y="2070"/>
                  </a:lnTo>
                  <a:lnTo>
                    <a:pt x="2046" y="2070"/>
                  </a:lnTo>
                  <a:lnTo>
                    <a:pt x="2044" y="2068"/>
                  </a:lnTo>
                  <a:lnTo>
                    <a:pt x="2044" y="2068"/>
                  </a:lnTo>
                  <a:lnTo>
                    <a:pt x="2044" y="2066"/>
                  </a:lnTo>
                  <a:lnTo>
                    <a:pt x="2044" y="2066"/>
                  </a:lnTo>
                  <a:lnTo>
                    <a:pt x="2044" y="2064"/>
                  </a:lnTo>
                  <a:lnTo>
                    <a:pt x="2044" y="2064"/>
                  </a:lnTo>
                  <a:lnTo>
                    <a:pt x="2042" y="2060"/>
                  </a:lnTo>
                  <a:lnTo>
                    <a:pt x="2042" y="2060"/>
                  </a:lnTo>
                  <a:lnTo>
                    <a:pt x="2042" y="2056"/>
                  </a:lnTo>
                  <a:lnTo>
                    <a:pt x="2042" y="2056"/>
                  </a:lnTo>
                  <a:lnTo>
                    <a:pt x="2040" y="2054"/>
                  </a:lnTo>
                  <a:lnTo>
                    <a:pt x="2040" y="2054"/>
                  </a:lnTo>
                  <a:lnTo>
                    <a:pt x="2040" y="2052"/>
                  </a:lnTo>
                  <a:lnTo>
                    <a:pt x="2040" y="2052"/>
                  </a:lnTo>
                  <a:lnTo>
                    <a:pt x="2040" y="2050"/>
                  </a:lnTo>
                  <a:lnTo>
                    <a:pt x="2040" y="2050"/>
                  </a:lnTo>
                  <a:lnTo>
                    <a:pt x="2040" y="2046"/>
                  </a:lnTo>
                  <a:lnTo>
                    <a:pt x="2040" y="2046"/>
                  </a:lnTo>
                  <a:lnTo>
                    <a:pt x="2038" y="2044"/>
                  </a:lnTo>
                  <a:lnTo>
                    <a:pt x="2038" y="2044"/>
                  </a:lnTo>
                  <a:lnTo>
                    <a:pt x="2038" y="2040"/>
                  </a:lnTo>
                  <a:lnTo>
                    <a:pt x="2038" y="2040"/>
                  </a:lnTo>
                  <a:lnTo>
                    <a:pt x="2036" y="2038"/>
                  </a:lnTo>
                  <a:lnTo>
                    <a:pt x="2036" y="2038"/>
                  </a:lnTo>
                  <a:lnTo>
                    <a:pt x="2038" y="2036"/>
                  </a:lnTo>
                  <a:lnTo>
                    <a:pt x="2038" y="2036"/>
                  </a:lnTo>
                  <a:lnTo>
                    <a:pt x="2038" y="2032"/>
                  </a:lnTo>
                  <a:lnTo>
                    <a:pt x="2038" y="2032"/>
                  </a:lnTo>
                  <a:lnTo>
                    <a:pt x="2036" y="2030"/>
                  </a:lnTo>
                  <a:lnTo>
                    <a:pt x="2036" y="2030"/>
                  </a:lnTo>
                  <a:lnTo>
                    <a:pt x="2036" y="2026"/>
                  </a:lnTo>
                  <a:lnTo>
                    <a:pt x="2036" y="2026"/>
                  </a:lnTo>
                  <a:lnTo>
                    <a:pt x="2036" y="2024"/>
                  </a:lnTo>
                  <a:lnTo>
                    <a:pt x="2036" y="2024"/>
                  </a:lnTo>
                  <a:lnTo>
                    <a:pt x="2034" y="2020"/>
                  </a:lnTo>
                  <a:lnTo>
                    <a:pt x="2034" y="2020"/>
                  </a:lnTo>
                  <a:lnTo>
                    <a:pt x="2034" y="2016"/>
                  </a:lnTo>
                  <a:lnTo>
                    <a:pt x="2034" y="2014"/>
                  </a:lnTo>
                  <a:lnTo>
                    <a:pt x="2034" y="2014"/>
                  </a:lnTo>
                  <a:lnTo>
                    <a:pt x="2032" y="2010"/>
                  </a:lnTo>
                  <a:lnTo>
                    <a:pt x="2032" y="2010"/>
                  </a:lnTo>
                  <a:lnTo>
                    <a:pt x="2032" y="2008"/>
                  </a:lnTo>
                  <a:lnTo>
                    <a:pt x="2032" y="2008"/>
                  </a:lnTo>
                  <a:lnTo>
                    <a:pt x="2032" y="2002"/>
                  </a:lnTo>
                  <a:lnTo>
                    <a:pt x="2032" y="2002"/>
                  </a:lnTo>
                  <a:lnTo>
                    <a:pt x="2030" y="2000"/>
                  </a:lnTo>
                  <a:lnTo>
                    <a:pt x="2030" y="1998"/>
                  </a:lnTo>
                  <a:lnTo>
                    <a:pt x="2030" y="1998"/>
                  </a:lnTo>
                  <a:lnTo>
                    <a:pt x="2032" y="1994"/>
                  </a:lnTo>
                  <a:lnTo>
                    <a:pt x="2032" y="1992"/>
                  </a:lnTo>
                  <a:lnTo>
                    <a:pt x="2032" y="1992"/>
                  </a:lnTo>
                  <a:lnTo>
                    <a:pt x="2032" y="1988"/>
                  </a:lnTo>
                  <a:lnTo>
                    <a:pt x="2032" y="1988"/>
                  </a:lnTo>
                  <a:lnTo>
                    <a:pt x="2028" y="1984"/>
                  </a:lnTo>
                  <a:lnTo>
                    <a:pt x="2028" y="1984"/>
                  </a:lnTo>
                  <a:lnTo>
                    <a:pt x="2028" y="1982"/>
                  </a:lnTo>
                  <a:lnTo>
                    <a:pt x="2028" y="1982"/>
                  </a:lnTo>
                  <a:lnTo>
                    <a:pt x="2028" y="1982"/>
                  </a:lnTo>
                  <a:lnTo>
                    <a:pt x="2028" y="1982"/>
                  </a:lnTo>
                  <a:lnTo>
                    <a:pt x="2026" y="1980"/>
                  </a:lnTo>
                  <a:lnTo>
                    <a:pt x="2026" y="1980"/>
                  </a:lnTo>
                  <a:lnTo>
                    <a:pt x="2028" y="1978"/>
                  </a:lnTo>
                  <a:lnTo>
                    <a:pt x="2028" y="1978"/>
                  </a:lnTo>
                  <a:lnTo>
                    <a:pt x="2028" y="1974"/>
                  </a:lnTo>
                  <a:lnTo>
                    <a:pt x="2028" y="1974"/>
                  </a:lnTo>
                  <a:lnTo>
                    <a:pt x="2028" y="1968"/>
                  </a:lnTo>
                  <a:lnTo>
                    <a:pt x="2028" y="1968"/>
                  </a:lnTo>
                  <a:lnTo>
                    <a:pt x="2028" y="1968"/>
                  </a:lnTo>
                  <a:lnTo>
                    <a:pt x="2028" y="1968"/>
                  </a:lnTo>
                  <a:lnTo>
                    <a:pt x="2028" y="1964"/>
                  </a:lnTo>
                  <a:lnTo>
                    <a:pt x="2028" y="1964"/>
                  </a:lnTo>
                  <a:lnTo>
                    <a:pt x="2028" y="1960"/>
                  </a:lnTo>
                  <a:lnTo>
                    <a:pt x="2028" y="1960"/>
                  </a:lnTo>
                  <a:lnTo>
                    <a:pt x="2028" y="1958"/>
                  </a:lnTo>
                  <a:lnTo>
                    <a:pt x="2028" y="1958"/>
                  </a:lnTo>
                  <a:lnTo>
                    <a:pt x="2028" y="1956"/>
                  </a:lnTo>
                  <a:lnTo>
                    <a:pt x="2028" y="1956"/>
                  </a:lnTo>
                  <a:lnTo>
                    <a:pt x="2028" y="1952"/>
                  </a:lnTo>
                  <a:lnTo>
                    <a:pt x="2028" y="1952"/>
                  </a:lnTo>
                  <a:lnTo>
                    <a:pt x="2028" y="1948"/>
                  </a:lnTo>
                  <a:lnTo>
                    <a:pt x="2026" y="1946"/>
                  </a:lnTo>
                  <a:lnTo>
                    <a:pt x="2026" y="1946"/>
                  </a:lnTo>
                  <a:lnTo>
                    <a:pt x="2026" y="1944"/>
                  </a:lnTo>
                  <a:lnTo>
                    <a:pt x="2026" y="1944"/>
                  </a:lnTo>
                  <a:lnTo>
                    <a:pt x="2026" y="1940"/>
                  </a:lnTo>
                  <a:lnTo>
                    <a:pt x="2026" y="1940"/>
                  </a:lnTo>
                  <a:lnTo>
                    <a:pt x="2026" y="1938"/>
                  </a:lnTo>
                  <a:lnTo>
                    <a:pt x="2026" y="1938"/>
                  </a:lnTo>
                  <a:lnTo>
                    <a:pt x="2024" y="1936"/>
                  </a:lnTo>
                  <a:lnTo>
                    <a:pt x="2024" y="1936"/>
                  </a:lnTo>
                  <a:lnTo>
                    <a:pt x="2024" y="1934"/>
                  </a:lnTo>
                  <a:lnTo>
                    <a:pt x="2024" y="1934"/>
                  </a:lnTo>
                  <a:lnTo>
                    <a:pt x="2024" y="1930"/>
                  </a:lnTo>
                  <a:lnTo>
                    <a:pt x="2024" y="1930"/>
                  </a:lnTo>
                  <a:lnTo>
                    <a:pt x="2022" y="1926"/>
                  </a:lnTo>
                  <a:lnTo>
                    <a:pt x="2022" y="1926"/>
                  </a:lnTo>
                  <a:lnTo>
                    <a:pt x="2020" y="1924"/>
                  </a:lnTo>
                  <a:lnTo>
                    <a:pt x="2020" y="1924"/>
                  </a:lnTo>
                  <a:lnTo>
                    <a:pt x="2020" y="1924"/>
                  </a:lnTo>
                  <a:lnTo>
                    <a:pt x="2018" y="1918"/>
                  </a:lnTo>
                  <a:lnTo>
                    <a:pt x="2018" y="1918"/>
                  </a:lnTo>
                  <a:lnTo>
                    <a:pt x="2018" y="1916"/>
                  </a:lnTo>
                  <a:lnTo>
                    <a:pt x="2018" y="1916"/>
                  </a:lnTo>
                  <a:lnTo>
                    <a:pt x="2018" y="1914"/>
                  </a:lnTo>
                  <a:lnTo>
                    <a:pt x="2018" y="1914"/>
                  </a:lnTo>
                  <a:lnTo>
                    <a:pt x="2016" y="1908"/>
                  </a:lnTo>
                  <a:lnTo>
                    <a:pt x="2016" y="1908"/>
                  </a:lnTo>
                  <a:lnTo>
                    <a:pt x="2018" y="1906"/>
                  </a:lnTo>
                  <a:lnTo>
                    <a:pt x="2018" y="1906"/>
                  </a:lnTo>
                  <a:lnTo>
                    <a:pt x="2018" y="1904"/>
                  </a:lnTo>
                  <a:lnTo>
                    <a:pt x="2020" y="1902"/>
                  </a:lnTo>
                  <a:lnTo>
                    <a:pt x="2020" y="1902"/>
                  </a:lnTo>
                  <a:lnTo>
                    <a:pt x="2020" y="1898"/>
                  </a:lnTo>
                  <a:lnTo>
                    <a:pt x="2020" y="1896"/>
                  </a:lnTo>
                  <a:lnTo>
                    <a:pt x="2020" y="1896"/>
                  </a:lnTo>
                  <a:lnTo>
                    <a:pt x="2018" y="1892"/>
                  </a:lnTo>
                  <a:lnTo>
                    <a:pt x="2018" y="1892"/>
                  </a:lnTo>
                  <a:lnTo>
                    <a:pt x="2016" y="1890"/>
                  </a:lnTo>
                  <a:lnTo>
                    <a:pt x="2016" y="1890"/>
                  </a:lnTo>
                  <a:lnTo>
                    <a:pt x="2014" y="1888"/>
                  </a:lnTo>
                  <a:lnTo>
                    <a:pt x="2014" y="1888"/>
                  </a:lnTo>
                  <a:lnTo>
                    <a:pt x="2014" y="1888"/>
                  </a:lnTo>
                  <a:lnTo>
                    <a:pt x="2014" y="1888"/>
                  </a:lnTo>
                  <a:lnTo>
                    <a:pt x="2014" y="1884"/>
                  </a:lnTo>
                  <a:lnTo>
                    <a:pt x="2014" y="1884"/>
                  </a:lnTo>
                  <a:lnTo>
                    <a:pt x="2014" y="1882"/>
                  </a:lnTo>
                  <a:lnTo>
                    <a:pt x="2014" y="1882"/>
                  </a:lnTo>
                  <a:lnTo>
                    <a:pt x="2016" y="1878"/>
                  </a:lnTo>
                  <a:lnTo>
                    <a:pt x="2016" y="1878"/>
                  </a:lnTo>
                  <a:lnTo>
                    <a:pt x="2014" y="1876"/>
                  </a:lnTo>
                  <a:lnTo>
                    <a:pt x="2014" y="1872"/>
                  </a:lnTo>
                  <a:lnTo>
                    <a:pt x="2014" y="1872"/>
                  </a:lnTo>
                  <a:lnTo>
                    <a:pt x="2012" y="1868"/>
                  </a:lnTo>
                  <a:lnTo>
                    <a:pt x="2012" y="1868"/>
                  </a:lnTo>
                  <a:lnTo>
                    <a:pt x="2012" y="1864"/>
                  </a:lnTo>
                  <a:lnTo>
                    <a:pt x="2012" y="1864"/>
                  </a:lnTo>
                  <a:lnTo>
                    <a:pt x="2012" y="1862"/>
                  </a:lnTo>
                  <a:lnTo>
                    <a:pt x="2012" y="1862"/>
                  </a:lnTo>
                  <a:lnTo>
                    <a:pt x="2012" y="1860"/>
                  </a:lnTo>
                  <a:lnTo>
                    <a:pt x="2012" y="1860"/>
                  </a:lnTo>
                  <a:lnTo>
                    <a:pt x="2014" y="1856"/>
                  </a:lnTo>
                  <a:lnTo>
                    <a:pt x="2014" y="1856"/>
                  </a:lnTo>
                  <a:lnTo>
                    <a:pt x="2012" y="1850"/>
                  </a:lnTo>
                  <a:lnTo>
                    <a:pt x="2012" y="1850"/>
                  </a:lnTo>
                  <a:lnTo>
                    <a:pt x="2012" y="1848"/>
                  </a:lnTo>
                  <a:lnTo>
                    <a:pt x="2012" y="1848"/>
                  </a:lnTo>
                  <a:lnTo>
                    <a:pt x="2010" y="1844"/>
                  </a:lnTo>
                  <a:lnTo>
                    <a:pt x="2010" y="1844"/>
                  </a:lnTo>
                  <a:lnTo>
                    <a:pt x="2010" y="1842"/>
                  </a:lnTo>
                  <a:lnTo>
                    <a:pt x="2010" y="1842"/>
                  </a:lnTo>
                  <a:lnTo>
                    <a:pt x="2010" y="1842"/>
                  </a:lnTo>
                  <a:lnTo>
                    <a:pt x="2010" y="1842"/>
                  </a:lnTo>
                  <a:lnTo>
                    <a:pt x="2010" y="1838"/>
                  </a:lnTo>
                  <a:lnTo>
                    <a:pt x="2008" y="1836"/>
                  </a:lnTo>
                  <a:lnTo>
                    <a:pt x="2008" y="1836"/>
                  </a:lnTo>
                  <a:lnTo>
                    <a:pt x="2006" y="1834"/>
                  </a:lnTo>
                  <a:lnTo>
                    <a:pt x="2006" y="1834"/>
                  </a:lnTo>
                  <a:lnTo>
                    <a:pt x="2004" y="1832"/>
                  </a:lnTo>
                  <a:lnTo>
                    <a:pt x="2004" y="1832"/>
                  </a:lnTo>
                  <a:lnTo>
                    <a:pt x="2004" y="1828"/>
                  </a:lnTo>
                  <a:lnTo>
                    <a:pt x="2004" y="1828"/>
                  </a:lnTo>
                  <a:lnTo>
                    <a:pt x="2004" y="1826"/>
                  </a:lnTo>
                  <a:lnTo>
                    <a:pt x="2004" y="1826"/>
                  </a:lnTo>
                  <a:lnTo>
                    <a:pt x="2004" y="1822"/>
                  </a:lnTo>
                  <a:lnTo>
                    <a:pt x="2004" y="1822"/>
                  </a:lnTo>
                  <a:lnTo>
                    <a:pt x="2004" y="1818"/>
                  </a:lnTo>
                  <a:lnTo>
                    <a:pt x="2004" y="1818"/>
                  </a:lnTo>
                  <a:lnTo>
                    <a:pt x="2004" y="1816"/>
                  </a:lnTo>
                  <a:lnTo>
                    <a:pt x="2004" y="1816"/>
                  </a:lnTo>
                  <a:lnTo>
                    <a:pt x="2004" y="1814"/>
                  </a:lnTo>
                  <a:lnTo>
                    <a:pt x="2004" y="1814"/>
                  </a:lnTo>
                  <a:lnTo>
                    <a:pt x="2004" y="1810"/>
                  </a:lnTo>
                  <a:lnTo>
                    <a:pt x="2004" y="1810"/>
                  </a:lnTo>
                  <a:lnTo>
                    <a:pt x="2004" y="1808"/>
                  </a:lnTo>
                  <a:lnTo>
                    <a:pt x="2004" y="1804"/>
                  </a:lnTo>
                  <a:lnTo>
                    <a:pt x="2004" y="1804"/>
                  </a:lnTo>
                  <a:lnTo>
                    <a:pt x="2006" y="1800"/>
                  </a:lnTo>
                  <a:lnTo>
                    <a:pt x="2006" y="1800"/>
                  </a:lnTo>
                  <a:lnTo>
                    <a:pt x="2006" y="1798"/>
                  </a:lnTo>
                  <a:lnTo>
                    <a:pt x="2006" y="1798"/>
                  </a:lnTo>
                  <a:lnTo>
                    <a:pt x="2006" y="1794"/>
                  </a:lnTo>
                  <a:lnTo>
                    <a:pt x="2006" y="1794"/>
                  </a:lnTo>
                  <a:lnTo>
                    <a:pt x="2006" y="1792"/>
                  </a:lnTo>
                  <a:lnTo>
                    <a:pt x="2006" y="1792"/>
                  </a:lnTo>
                  <a:lnTo>
                    <a:pt x="2006" y="1788"/>
                  </a:lnTo>
                  <a:lnTo>
                    <a:pt x="2006" y="1788"/>
                  </a:lnTo>
                  <a:lnTo>
                    <a:pt x="2002" y="1782"/>
                  </a:lnTo>
                  <a:lnTo>
                    <a:pt x="2002" y="1782"/>
                  </a:lnTo>
                  <a:lnTo>
                    <a:pt x="2002" y="1782"/>
                  </a:lnTo>
                  <a:lnTo>
                    <a:pt x="2002" y="1782"/>
                  </a:lnTo>
                  <a:lnTo>
                    <a:pt x="2002" y="1780"/>
                  </a:lnTo>
                  <a:lnTo>
                    <a:pt x="2002" y="1780"/>
                  </a:lnTo>
                  <a:lnTo>
                    <a:pt x="2002" y="1776"/>
                  </a:lnTo>
                  <a:lnTo>
                    <a:pt x="2002" y="1776"/>
                  </a:lnTo>
                  <a:lnTo>
                    <a:pt x="2000" y="1772"/>
                  </a:lnTo>
                  <a:lnTo>
                    <a:pt x="2000" y="1772"/>
                  </a:lnTo>
                  <a:lnTo>
                    <a:pt x="2000" y="1770"/>
                  </a:lnTo>
                  <a:lnTo>
                    <a:pt x="2000" y="1770"/>
                  </a:lnTo>
                  <a:lnTo>
                    <a:pt x="1998" y="1766"/>
                  </a:lnTo>
                  <a:lnTo>
                    <a:pt x="1998" y="1766"/>
                  </a:lnTo>
                  <a:lnTo>
                    <a:pt x="1998" y="1764"/>
                  </a:lnTo>
                  <a:lnTo>
                    <a:pt x="1998" y="1764"/>
                  </a:lnTo>
                  <a:lnTo>
                    <a:pt x="1998" y="1758"/>
                  </a:lnTo>
                  <a:lnTo>
                    <a:pt x="1998" y="1758"/>
                  </a:lnTo>
                  <a:lnTo>
                    <a:pt x="1998" y="1752"/>
                  </a:lnTo>
                  <a:lnTo>
                    <a:pt x="1998" y="1752"/>
                  </a:lnTo>
                  <a:lnTo>
                    <a:pt x="1996" y="1748"/>
                  </a:lnTo>
                  <a:lnTo>
                    <a:pt x="1996" y="1748"/>
                  </a:lnTo>
                  <a:lnTo>
                    <a:pt x="1996" y="1748"/>
                  </a:lnTo>
                  <a:lnTo>
                    <a:pt x="1996" y="1746"/>
                  </a:lnTo>
                  <a:lnTo>
                    <a:pt x="1996" y="1746"/>
                  </a:lnTo>
                  <a:lnTo>
                    <a:pt x="1996" y="1742"/>
                  </a:lnTo>
                  <a:lnTo>
                    <a:pt x="1996" y="1742"/>
                  </a:lnTo>
                  <a:lnTo>
                    <a:pt x="1996" y="1738"/>
                  </a:lnTo>
                  <a:lnTo>
                    <a:pt x="1996" y="1736"/>
                  </a:lnTo>
                  <a:lnTo>
                    <a:pt x="1996" y="1736"/>
                  </a:lnTo>
                  <a:lnTo>
                    <a:pt x="1996" y="1734"/>
                  </a:lnTo>
                  <a:lnTo>
                    <a:pt x="1996" y="1734"/>
                  </a:lnTo>
                  <a:lnTo>
                    <a:pt x="1994" y="1730"/>
                  </a:lnTo>
                  <a:lnTo>
                    <a:pt x="1994" y="1730"/>
                  </a:lnTo>
                  <a:lnTo>
                    <a:pt x="1992" y="1726"/>
                  </a:lnTo>
                  <a:lnTo>
                    <a:pt x="1992" y="1726"/>
                  </a:lnTo>
                  <a:lnTo>
                    <a:pt x="1992" y="1724"/>
                  </a:lnTo>
                  <a:lnTo>
                    <a:pt x="1992" y="1724"/>
                  </a:lnTo>
                  <a:lnTo>
                    <a:pt x="1990" y="1720"/>
                  </a:lnTo>
                  <a:lnTo>
                    <a:pt x="1990" y="1720"/>
                  </a:lnTo>
                  <a:lnTo>
                    <a:pt x="1988" y="1716"/>
                  </a:lnTo>
                  <a:lnTo>
                    <a:pt x="1988" y="1716"/>
                  </a:lnTo>
                  <a:lnTo>
                    <a:pt x="1986" y="1714"/>
                  </a:lnTo>
                  <a:lnTo>
                    <a:pt x="1986" y="1714"/>
                  </a:lnTo>
                  <a:lnTo>
                    <a:pt x="1986" y="1714"/>
                  </a:lnTo>
                  <a:lnTo>
                    <a:pt x="1986" y="1714"/>
                  </a:lnTo>
                  <a:lnTo>
                    <a:pt x="1986" y="1710"/>
                  </a:lnTo>
                  <a:lnTo>
                    <a:pt x="1986" y="1710"/>
                  </a:lnTo>
                  <a:lnTo>
                    <a:pt x="1986" y="1708"/>
                  </a:lnTo>
                  <a:lnTo>
                    <a:pt x="1986" y="1708"/>
                  </a:lnTo>
                  <a:lnTo>
                    <a:pt x="1986" y="1704"/>
                  </a:lnTo>
                  <a:lnTo>
                    <a:pt x="1986" y="1704"/>
                  </a:lnTo>
                  <a:lnTo>
                    <a:pt x="1986" y="1702"/>
                  </a:lnTo>
                  <a:lnTo>
                    <a:pt x="1986" y="1702"/>
                  </a:lnTo>
                  <a:lnTo>
                    <a:pt x="1986" y="1700"/>
                  </a:lnTo>
                  <a:lnTo>
                    <a:pt x="1986" y="1700"/>
                  </a:lnTo>
                  <a:lnTo>
                    <a:pt x="1986" y="1696"/>
                  </a:lnTo>
                  <a:lnTo>
                    <a:pt x="1986" y="1696"/>
                  </a:lnTo>
                  <a:lnTo>
                    <a:pt x="1984" y="1694"/>
                  </a:lnTo>
                  <a:lnTo>
                    <a:pt x="1984" y="1694"/>
                  </a:lnTo>
                  <a:lnTo>
                    <a:pt x="1984" y="1692"/>
                  </a:lnTo>
                  <a:lnTo>
                    <a:pt x="1984" y="1692"/>
                  </a:lnTo>
                  <a:lnTo>
                    <a:pt x="1986" y="1688"/>
                  </a:lnTo>
                  <a:lnTo>
                    <a:pt x="1986" y="1688"/>
                  </a:lnTo>
                  <a:lnTo>
                    <a:pt x="1986" y="1686"/>
                  </a:lnTo>
                  <a:lnTo>
                    <a:pt x="1986" y="1686"/>
                  </a:lnTo>
                  <a:lnTo>
                    <a:pt x="1986" y="1682"/>
                  </a:lnTo>
                  <a:lnTo>
                    <a:pt x="1986" y="1682"/>
                  </a:lnTo>
                  <a:lnTo>
                    <a:pt x="1986" y="1680"/>
                  </a:lnTo>
                  <a:lnTo>
                    <a:pt x="1986" y="1680"/>
                  </a:lnTo>
                  <a:lnTo>
                    <a:pt x="1984" y="1676"/>
                  </a:lnTo>
                  <a:lnTo>
                    <a:pt x="1984" y="1676"/>
                  </a:lnTo>
                  <a:lnTo>
                    <a:pt x="1982" y="1672"/>
                  </a:lnTo>
                  <a:lnTo>
                    <a:pt x="1982" y="1672"/>
                  </a:lnTo>
                  <a:lnTo>
                    <a:pt x="1980" y="1668"/>
                  </a:lnTo>
                  <a:lnTo>
                    <a:pt x="1980" y="1668"/>
                  </a:lnTo>
                  <a:lnTo>
                    <a:pt x="1980" y="1666"/>
                  </a:lnTo>
                  <a:lnTo>
                    <a:pt x="1980" y="1666"/>
                  </a:lnTo>
                  <a:lnTo>
                    <a:pt x="1978" y="1662"/>
                  </a:lnTo>
                  <a:lnTo>
                    <a:pt x="1978" y="1660"/>
                  </a:lnTo>
                  <a:lnTo>
                    <a:pt x="1978" y="1660"/>
                  </a:lnTo>
                  <a:lnTo>
                    <a:pt x="1978" y="1656"/>
                  </a:lnTo>
                  <a:lnTo>
                    <a:pt x="1978" y="1656"/>
                  </a:lnTo>
                  <a:lnTo>
                    <a:pt x="1978" y="1654"/>
                  </a:lnTo>
                  <a:lnTo>
                    <a:pt x="1978" y="1654"/>
                  </a:lnTo>
                  <a:lnTo>
                    <a:pt x="1980" y="1650"/>
                  </a:lnTo>
                  <a:lnTo>
                    <a:pt x="1980" y="1650"/>
                  </a:lnTo>
                  <a:lnTo>
                    <a:pt x="1980" y="1648"/>
                  </a:lnTo>
                  <a:lnTo>
                    <a:pt x="1980" y="1644"/>
                  </a:lnTo>
                  <a:lnTo>
                    <a:pt x="1980" y="1644"/>
                  </a:lnTo>
                  <a:lnTo>
                    <a:pt x="1980" y="1640"/>
                  </a:lnTo>
                  <a:lnTo>
                    <a:pt x="1980" y="1640"/>
                  </a:lnTo>
                  <a:lnTo>
                    <a:pt x="1978" y="1638"/>
                  </a:lnTo>
                  <a:lnTo>
                    <a:pt x="1978" y="1638"/>
                  </a:lnTo>
                  <a:lnTo>
                    <a:pt x="1978" y="1634"/>
                  </a:lnTo>
                  <a:lnTo>
                    <a:pt x="1978" y="1634"/>
                  </a:lnTo>
                  <a:lnTo>
                    <a:pt x="1978" y="1634"/>
                  </a:lnTo>
                  <a:lnTo>
                    <a:pt x="1978" y="1632"/>
                  </a:lnTo>
                  <a:lnTo>
                    <a:pt x="1978" y="1632"/>
                  </a:lnTo>
                  <a:lnTo>
                    <a:pt x="1978" y="1626"/>
                  </a:lnTo>
                  <a:lnTo>
                    <a:pt x="1978" y="1626"/>
                  </a:lnTo>
                  <a:lnTo>
                    <a:pt x="1976" y="1622"/>
                  </a:lnTo>
                  <a:lnTo>
                    <a:pt x="1976" y="1622"/>
                  </a:lnTo>
                  <a:lnTo>
                    <a:pt x="1976" y="1622"/>
                  </a:lnTo>
                  <a:lnTo>
                    <a:pt x="1976" y="1622"/>
                  </a:lnTo>
                  <a:lnTo>
                    <a:pt x="1976" y="1620"/>
                  </a:lnTo>
                  <a:lnTo>
                    <a:pt x="1976" y="1620"/>
                  </a:lnTo>
                  <a:lnTo>
                    <a:pt x="1976" y="1616"/>
                  </a:lnTo>
                  <a:lnTo>
                    <a:pt x="1976" y="1616"/>
                  </a:lnTo>
                  <a:lnTo>
                    <a:pt x="1976" y="1614"/>
                  </a:lnTo>
                  <a:lnTo>
                    <a:pt x="1976" y="1614"/>
                  </a:lnTo>
                  <a:lnTo>
                    <a:pt x="1976" y="1612"/>
                  </a:lnTo>
                  <a:lnTo>
                    <a:pt x="1976" y="1612"/>
                  </a:lnTo>
                  <a:lnTo>
                    <a:pt x="1974" y="1606"/>
                  </a:lnTo>
                  <a:lnTo>
                    <a:pt x="1974" y="1606"/>
                  </a:lnTo>
                  <a:lnTo>
                    <a:pt x="1974" y="1606"/>
                  </a:lnTo>
                  <a:lnTo>
                    <a:pt x="1974" y="1606"/>
                  </a:lnTo>
                  <a:lnTo>
                    <a:pt x="1972" y="1602"/>
                  </a:lnTo>
                  <a:lnTo>
                    <a:pt x="1972" y="1602"/>
                  </a:lnTo>
                  <a:lnTo>
                    <a:pt x="1970" y="1600"/>
                  </a:lnTo>
                  <a:lnTo>
                    <a:pt x="1970" y="1600"/>
                  </a:lnTo>
                  <a:lnTo>
                    <a:pt x="1970" y="1598"/>
                  </a:lnTo>
                  <a:lnTo>
                    <a:pt x="1970" y="1598"/>
                  </a:lnTo>
                  <a:lnTo>
                    <a:pt x="1970" y="1594"/>
                  </a:lnTo>
                  <a:lnTo>
                    <a:pt x="1970" y="1594"/>
                  </a:lnTo>
                  <a:lnTo>
                    <a:pt x="1970" y="1592"/>
                  </a:lnTo>
                  <a:lnTo>
                    <a:pt x="1970" y="1592"/>
                  </a:lnTo>
                  <a:lnTo>
                    <a:pt x="1970" y="1588"/>
                  </a:lnTo>
                  <a:lnTo>
                    <a:pt x="1970" y="1588"/>
                  </a:lnTo>
                  <a:lnTo>
                    <a:pt x="1968" y="1586"/>
                  </a:lnTo>
                  <a:lnTo>
                    <a:pt x="1968" y="1586"/>
                  </a:lnTo>
                  <a:lnTo>
                    <a:pt x="1968" y="1582"/>
                  </a:lnTo>
                  <a:lnTo>
                    <a:pt x="1968" y="1582"/>
                  </a:lnTo>
                  <a:lnTo>
                    <a:pt x="1968" y="1580"/>
                  </a:lnTo>
                  <a:lnTo>
                    <a:pt x="1968" y="1580"/>
                  </a:lnTo>
                  <a:lnTo>
                    <a:pt x="1968" y="1576"/>
                  </a:lnTo>
                  <a:lnTo>
                    <a:pt x="1968" y="1576"/>
                  </a:lnTo>
                  <a:lnTo>
                    <a:pt x="1966" y="1572"/>
                  </a:lnTo>
                  <a:lnTo>
                    <a:pt x="1966" y="1572"/>
                  </a:lnTo>
                  <a:lnTo>
                    <a:pt x="1966" y="1570"/>
                  </a:lnTo>
                  <a:lnTo>
                    <a:pt x="1966" y="1570"/>
                  </a:lnTo>
                  <a:lnTo>
                    <a:pt x="1966" y="1568"/>
                  </a:lnTo>
                  <a:lnTo>
                    <a:pt x="1966" y="1568"/>
                  </a:lnTo>
                  <a:lnTo>
                    <a:pt x="1966" y="1564"/>
                  </a:lnTo>
                  <a:lnTo>
                    <a:pt x="1966" y="1562"/>
                  </a:lnTo>
                  <a:lnTo>
                    <a:pt x="1966" y="1562"/>
                  </a:lnTo>
                  <a:lnTo>
                    <a:pt x="1964" y="1560"/>
                  </a:lnTo>
                  <a:lnTo>
                    <a:pt x="1964" y="1560"/>
                  </a:lnTo>
                  <a:lnTo>
                    <a:pt x="1966" y="1558"/>
                  </a:lnTo>
                  <a:lnTo>
                    <a:pt x="1966" y="1558"/>
                  </a:lnTo>
                  <a:lnTo>
                    <a:pt x="1966" y="1554"/>
                  </a:lnTo>
                  <a:lnTo>
                    <a:pt x="1966" y="1554"/>
                  </a:lnTo>
                  <a:lnTo>
                    <a:pt x="1964" y="1550"/>
                  </a:lnTo>
                  <a:lnTo>
                    <a:pt x="1964" y="1550"/>
                  </a:lnTo>
                  <a:lnTo>
                    <a:pt x="1964" y="1550"/>
                  </a:lnTo>
                  <a:lnTo>
                    <a:pt x="1964" y="1550"/>
                  </a:lnTo>
                  <a:lnTo>
                    <a:pt x="1964" y="1548"/>
                  </a:lnTo>
                  <a:lnTo>
                    <a:pt x="1964" y="1548"/>
                  </a:lnTo>
                  <a:lnTo>
                    <a:pt x="1966" y="1544"/>
                  </a:lnTo>
                  <a:lnTo>
                    <a:pt x="1966" y="1544"/>
                  </a:lnTo>
                  <a:lnTo>
                    <a:pt x="1966" y="1540"/>
                  </a:lnTo>
                  <a:lnTo>
                    <a:pt x="1966" y="1540"/>
                  </a:lnTo>
                  <a:lnTo>
                    <a:pt x="1966" y="1536"/>
                  </a:lnTo>
                  <a:lnTo>
                    <a:pt x="1966" y="1536"/>
                  </a:lnTo>
                  <a:lnTo>
                    <a:pt x="1966" y="1532"/>
                  </a:lnTo>
                  <a:lnTo>
                    <a:pt x="1966" y="1532"/>
                  </a:lnTo>
                  <a:lnTo>
                    <a:pt x="1964" y="1526"/>
                  </a:lnTo>
                  <a:lnTo>
                    <a:pt x="1964" y="1526"/>
                  </a:lnTo>
                  <a:lnTo>
                    <a:pt x="1964" y="1522"/>
                  </a:lnTo>
                  <a:lnTo>
                    <a:pt x="1964" y="1520"/>
                  </a:lnTo>
                  <a:lnTo>
                    <a:pt x="1964" y="1520"/>
                  </a:lnTo>
                  <a:lnTo>
                    <a:pt x="1962" y="1516"/>
                  </a:lnTo>
                  <a:lnTo>
                    <a:pt x="1962" y="1514"/>
                  </a:lnTo>
                  <a:lnTo>
                    <a:pt x="1962" y="1514"/>
                  </a:lnTo>
                  <a:lnTo>
                    <a:pt x="1962" y="1512"/>
                  </a:lnTo>
                  <a:lnTo>
                    <a:pt x="1962" y="1512"/>
                  </a:lnTo>
                  <a:lnTo>
                    <a:pt x="1960" y="1508"/>
                  </a:lnTo>
                  <a:lnTo>
                    <a:pt x="1960" y="1508"/>
                  </a:lnTo>
                  <a:lnTo>
                    <a:pt x="1958" y="1502"/>
                  </a:lnTo>
                  <a:lnTo>
                    <a:pt x="1958" y="1502"/>
                  </a:lnTo>
                  <a:lnTo>
                    <a:pt x="1956" y="1498"/>
                  </a:lnTo>
                  <a:lnTo>
                    <a:pt x="1956" y="1498"/>
                  </a:lnTo>
                  <a:lnTo>
                    <a:pt x="1956" y="1494"/>
                  </a:lnTo>
                  <a:lnTo>
                    <a:pt x="1956" y="1494"/>
                  </a:lnTo>
                  <a:lnTo>
                    <a:pt x="1956" y="1492"/>
                  </a:lnTo>
                  <a:lnTo>
                    <a:pt x="1956" y="1492"/>
                  </a:lnTo>
                  <a:lnTo>
                    <a:pt x="1956" y="1488"/>
                  </a:lnTo>
                  <a:lnTo>
                    <a:pt x="1956" y="1488"/>
                  </a:lnTo>
                  <a:lnTo>
                    <a:pt x="1956" y="1484"/>
                  </a:lnTo>
                  <a:lnTo>
                    <a:pt x="1956" y="1484"/>
                  </a:lnTo>
                  <a:lnTo>
                    <a:pt x="1956" y="1482"/>
                  </a:lnTo>
                  <a:lnTo>
                    <a:pt x="1956" y="1482"/>
                  </a:lnTo>
                  <a:lnTo>
                    <a:pt x="1954" y="1482"/>
                  </a:lnTo>
                  <a:lnTo>
                    <a:pt x="1954" y="1482"/>
                  </a:lnTo>
                  <a:lnTo>
                    <a:pt x="1954" y="1476"/>
                  </a:lnTo>
                  <a:lnTo>
                    <a:pt x="1954" y="1476"/>
                  </a:lnTo>
                  <a:lnTo>
                    <a:pt x="1954" y="1476"/>
                  </a:lnTo>
                  <a:lnTo>
                    <a:pt x="1954" y="1476"/>
                  </a:lnTo>
                  <a:lnTo>
                    <a:pt x="1954" y="1472"/>
                  </a:lnTo>
                  <a:lnTo>
                    <a:pt x="1952" y="1470"/>
                  </a:lnTo>
                  <a:lnTo>
                    <a:pt x="1952" y="1470"/>
                  </a:lnTo>
                  <a:lnTo>
                    <a:pt x="1952" y="1466"/>
                  </a:lnTo>
                  <a:lnTo>
                    <a:pt x="1952" y="1466"/>
                  </a:lnTo>
                  <a:lnTo>
                    <a:pt x="1950" y="1464"/>
                  </a:lnTo>
                  <a:lnTo>
                    <a:pt x="1950" y="1464"/>
                  </a:lnTo>
                  <a:lnTo>
                    <a:pt x="1950" y="1462"/>
                  </a:lnTo>
                  <a:lnTo>
                    <a:pt x="1950" y="1462"/>
                  </a:lnTo>
                  <a:lnTo>
                    <a:pt x="1950" y="1458"/>
                  </a:lnTo>
                  <a:lnTo>
                    <a:pt x="1950" y="1458"/>
                  </a:lnTo>
                  <a:lnTo>
                    <a:pt x="1950" y="1456"/>
                  </a:lnTo>
                  <a:lnTo>
                    <a:pt x="1950" y="1456"/>
                  </a:lnTo>
                  <a:lnTo>
                    <a:pt x="1950" y="1452"/>
                  </a:lnTo>
                  <a:lnTo>
                    <a:pt x="1950" y="1452"/>
                  </a:lnTo>
                  <a:lnTo>
                    <a:pt x="1950" y="1450"/>
                  </a:lnTo>
                  <a:lnTo>
                    <a:pt x="1950" y="1450"/>
                  </a:lnTo>
                  <a:lnTo>
                    <a:pt x="1950" y="1448"/>
                  </a:lnTo>
                  <a:lnTo>
                    <a:pt x="1950" y="1448"/>
                  </a:lnTo>
                  <a:lnTo>
                    <a:pt x="1950" y="1444"/>
                  </a:lnTo>
                  <a:lnTo>
                    <a:pt x="1950" y="1444"/>
                  </a:lnTo>
                  <a:lnTo>
                    <a:pt x="1950" y="1440"/>
                  </a:lnTo>
                  <a:lnTo>
                    <a:pt x="1950" y="1440"/>
                  </a:lnTo>
                  <a:lnTo>
                    <a:pt x="1950" y="1440"/>
                  </a:lnTo>
                  <a:lnTo>
                    <a:pt x="1950" y="1440"/>
                  </a:lnTo>
                  <a:lnTo>
                    <a:pt x="1950" y="1438"/>
                  </a:lnTo>
                  <a:lnTo>
                    <a:pt x="1950" y="1438"/>
                  </a:lnTo>
                  <a:lnTo>
                    <a:pt x="1954" y="1434"/>
                  </a:lnTo>
                  <a:lnTo>
                    <a:pt x="1954" y="1434"/>
                  </a:lnTo>
                  <a:lnTo>
                    <a:pt x="1954" y="1430"/>
                  </a:lnTo>
                  <a:lnTo>
                    <a:pt x="1954" y="1430"/>
                  </a:lnTo>
                  <a:lnTo>
                    <a:pt x="1954" y="1428"/>
                  </a:lnTo>
                  <a:lnTo>
                    <a:pt x="1954" y="1428"/>
                  </a:lnTo>
                  <a:lnTo>
                    <a:pt x="1956" y="1428"/>
                  </a:lnTo>
                  <a:lnTo>
                    <a:pt x="1956" y="1428"/>
                  </a:lnTo>
                  <a:lnTo>
                    <a:pt x="1960" y="1424"/>
                  </a:lnTo>
                  <a:lnTo>
                    <a:pt x="1960" y="1424"/>
                  </a:lnTo>
                  <a:lnTo>
                    <a:pt x="1962" y="1422"/>
                  </a:lnTo>
                  <a:lnTo>
                    <a:pt x="1962" y="1422"/>
                  </a:lnTo>
                  <a:lnTo>
                    <a:pt x="1962" y="1420"/>
                  </a:lnTo>
                  <a:lnTo>
                    <a:pt x="1962" y="1420"/>
                  </a:lnTo>
                  <a:lnTo>
                    <a:pt x="1966" y="1414"/>
                  </a:lnTo>
                  <a:lnTo>
                    <a:pt x="1966" y="1414"/>
                  </a:lnTo>
                  <a:lnTo>
                    <a:pt x="1966" y="1412"/>
                  </a:lnTo>
                  <a:lnTo>
                    <a:pt x="1966" y="1412"/>
                  </a:lnTo>
                  <a:lnTo>
                    <a:pt x="1968" y="1408"/>
                  </a:lnTo>
                  <a:lnTo>
                    <a:pt x="1968" y="1408"/>
                  </a:lnTo>
                  <a:lnTo>
                    <a:pt x="1968" y="1408"/>
                  </a:lnTo>
                  <a:lnTo>
                    <a:pt x="1968" y="1408"/>
                  </a:lnTo>
                  <a:lnTo>
                    <a:pt x="1972" y="1406"/>
                  </a:lnTo>
                  <a:lnTo>
                    <a:pt x="1972" y="1406"/>
                  </a:lnTo>
                  <a:lnTo>
                    <a:pt x="1974" y="1404"/>
                  </a:lnTo>
                  <a:lnTo>
                    <a:pt x="1974" y="1404"/>
                  </a:lnTo>
                  <a:lnTo>
                    <a:pt x="1976" y="1402"/>
                  </a:lnTo>
                  <a:lnTo>
                    <a:pt x="1976" y="1402"/>
                  </a:lnTo>
                  <a:lnTo>
                    <a:pt x="1978" y="1400"/>
                  </a:lnTo>
                  <a:lnTo>
                    <a:pt x="1978" y="1400"/>
                  </a:lnTo>
                  <a:lnTo>
                    <a:pt x="1980" y="1398"/>
                  </a:lnTo>
                  <a:lnTo>
                    <a:pt x="1980" y="1398"/>
                  </a:lnTo>
                  <a:lnTo>
                    <a:pt x="1982" y="1396"/>
                  </a:lnTo>
                  <a:lnTo>
                    <a:pt x="1982" y="1396"/>
                  </a:lnTo>
                  <a:lnTo>
                    <a:pt x="1984" y="1394"/>
                  </a:lnTo>
                  <a:lnTo>
                    <a:pt x="1984" y="1394"/>
                  </a:lnTo>
                  <a:lnTo>
                    <a:pt x="1986" y="1392"/>
                  </a:lnTo>
                  <a:lnTo>
                    <a:pt x="1986" y="1392"/>
                  </a:lnTo>
                  <a:lnTo>
                    <a:pt x="1990" y="1390"/>
                  </a:lnTo>
                  <a:lnTo>
                    <a:pt x="1990" y="1390"/>
                  </a:lnTo>
                  <a:lnTo>
                    <a:pt x="1992" y="1386"/>
                  </a:lnTo>
                  <a:lnTo>
                    <a:pt x="1992" y="1386"/>
                  </a:lnTo>
                  <a:lnTo>
                    <a:pt x="1992" y="1384"/>
                  </a:lnTo>
                  <a:lnTo>
                    <a:pt x="1992" y="1384"/>
                  </a:lnTo>
                  <a:lnTo>
                    <a:pt x="1994" y="1384"/>
                  </a:lnTo>
                  <a:lnTo>
                    <a:pt x="1994" y="1384"/>
                  </a:lnTo>
                  <a:lnTo>
                    <a:pt x="1996" y="1380"/>
                  </a:lnTo>
                  <a:lnTo>
                    <a:pt x="1996" y="1380"/>
                  </a:lnTo>
                  <a:lnTo>
                    <a:pt x="1998" y="1374"/>
                  </a:lnTo>
                  <a:lnTo>
                    <a:pt x="1998" y="1374"/>
                  </a:lnTo>
                  <a:lnTo>
                    <a:pt x="1998" y="1372"/>
                  </a:lnTo>
                  <a:lnTo>
                    <a:pt x="1998" y="1372"/>
                  </a:lnTo>
                  <a:lnTo>
                    <a:pt x="2000" y="1366"/>
                  </a:lnTo>
                  <a:lnTo>
                    <a:pt x="2000" y="1366"/>
                  </a:lnTo>
                  <a:lnTo>
                    <a:pt x="2002" y="1364"/>
                  </a:lnTo>
                  <a:lnTo>
                    <a:pt x="2002" y="1364"/>
                  </a:lnTo>
                  <a:lnTo>
                    <a:pt x="2004" y="1364"/>
                  </a:lnTo>
                  <a:lnTo>
                    <a:pt x="2004" y="1364"/>
                  </a:lnTo>
                  <a:lnTo>
                    <a:pt x="2006" y="1360"/>
                  </a:lnTo>
                  <a:lnTo>
                    <a:pt x="2008" y="1358"/>
                  </a:lnTo>
                  <a:lnTo>
                    <a:pt x="2008" y="1358"/>
                  </a:lnTo>
                  <a:lnTo>
                    <a:pt x="2010" y="1356"/>
                  </a:lnTo>
                  <a:lnTo>
                    <a:pt x="2012" y="1354"/>
                  </a:lnTo>
                  <a:lnTo>
                    <a:pt x="2012" y="1354"/>
                  </a:lnTo>
                  <a:lnTo>
                    <a:pt x="2014" y="1352"/>
                  </a:lnTo>
                  <a:lnTo>
                    <a:pt x="2014" y="1352"/>
                  </a:lnTo>
                  <a:lnTo>
                    <a:pt x="2016" y="1348"/>
                  </a:lnTo>
                  <a:lnTo>
                    <a:pt x="2016" y="1348"/>
                  </a:lnTo>
                  <a:lnTo>
                    <a:pt x="2016" y="1346"/>
                  </a:lnTo>
                  <a:lnTo>
                    <a:pt x="2016" y="1346"/>
                  </a:lnTo>
                  <a:lnTo>
                    <a:pt x="2018" y="1344"/>
                  </a:lnTo>
                  <a:lnTo>
                    <a:pt x="2018" y="1344"/>
                  </a:lnTo>
                  <a:lnTo>
                    <a:pt x="2022" y="1342"/>
                  </a:lnTo>
                  <a:lnTo>
                    <a:pt x="2022" y="1342"/>
                  </a:lnTo>
                  <a:lnTo>
                    <a:pt x="2024" y="1338"/>
                  </a:lnTo>
                  <a:lnTo>
                    <a:pt x="2024" y="1338"/>
                  </a:lnTo>
                  <a:lnTo>
                    <a:pt x="2024" y="1338"/>
                  </a:lnTo>
                  <a:lnTo>
                    <a:pt x="2024" y="1338"/>
                  </a:lnTo>
                  <a:lnTo>
                    <a:pt x="2026" y="1336"/>
                  </a:lnTo>
                  <a:lnTo>
                    <a:pt x="2026" y="1336"/>
                  </a:lnTo>
                  <a:lnTo>
                    <a:pt x="2030" y="1336"/>
                  </a:lnTo>
                  <a:lnTo>
                    <a:pt x="2030" y="1336"/>
                  </a:lnTo>
                  <a:lnTo>
                    <a:pt x="2032" y="1332"/>
                  </a:lnTo>
                  <a:lnTo>
                    <a:pt x="2032" y="1332"/>
                  </a:lnTo>
                  <a:lnTo>
                    <a:pt x="2032" y="1332"/>
                  </a:lnTo>
                  <a:lnTo>
                    <a:pt x="2034" y="1330"/>
                  </a:lnTo>
                  <a:lnTo>
                    <a:pt x="2034" y="1330"/>
                  </a:lnTo>
                  <a:lnTo>
                    <a:pt x="2034" y="1330"/>
                  </a:lnTo>
                  <a:lnTo>
                    <a:pt x="2038" y="1326"/>
                  </a:lnTo>
                  <a:lnTo>
                    <a:pt x="2040" y="1322"/>
                  </a:lnTo>
                  <a:lnTo>
                    <a:pt x="2040" y="1322"/>
                  </a:lnTo>
                  <a:lnTo>
                    <a:pt x="2042" y="1320"/>
                  </a:lnTo>
                  <a:lnTo>
                    <a:pt x="2042" y="1320"/>
                  </a:lnTo>
                  <a:lnTo>
                    <a:pt x="2044" y="1318"/>
                  </a:lnTo>
                  <a:lnTo>
                    <a:pt x="2044" y="1318"/>
                  </a:lnTo>
                  <a:lnTo>
                    <a:pt x="2046" y="1316"/>
                  </a:lnTo>
                  <a:lnTo>
                    <a:pt x="2046" y="1316"/>
                  </a:lnTo>
                  <a:lnTo>
                    <a:pt x="2048" y="1314"/>
                  </a:lnTo>
                  <a:lnTo>
                    <a:pt x="2048" y="1314"/>
                  </a:lnTo>
                  <a:lnTo>
                    <a:pt x="2050" y="1312"/>
                  </a:lnTo>
                  <a:lnTo>
                    <a:pt x="2050" y="1312"/>
                  </a:lnTo>
                  <a:lnTo>
                    <a:pt x="2052" y="1310"/>
                  </a:lnTo>
                  <a:lnTo>
                    <a:pt x="2052" y="1310"/>
                  </a:lnTo>
                  <a:lnTo>
                    <a:pt x="2054" y="1308"/>
                  </a:lnTo>
                  <a:lnTo>
                    <a:pt x="2054" y="1308"/>
                  </a:lnTo>
                  <a:lnTo>
                    <a:pt x="2056" y="1306"/>
                  </a:lnTo>
                  <a:lnTo>
                    <a:pt x="2056" y="1306"/>
                  </a:lnTo>
                  <a:lnTo>
                    <a:pt x="2058" y="1304"/>
                  </a:lnTo>
                  <a:lnTo>
                    <a:pt x="2058" y="1304"/>
                  </a:lnTo>
                  <a:lnTo>
                    <a:pt x="2060" y="1302"/>
                  </a:lnTo>
                  <a:lnTo>
                    <a:pt x="2060" y="1302"/>
                  </a:lnTo>
                  <a:lnTo>
                    <a:pt x="2062" y="1296"/>
                  </a:lnTo>
                  <a:lnTo>
                    <a:pt x="2062" y="1296"/>
                  </a:lnTo>
                  <a:lnTo>
                    <a:pt x="2066" y="1292"/>
                  </a:lnTo>
                  <a:lnTo>
                    <a:pt x="2066" y="1292"/>
                  </a:lnTo>
                  <a:lnTo>
                    <a:pt x="2066" y="1288"/>
                  </a:lnTo>
                  <a:lnTo>
                    <a:pt x="2066" y="1288"/>
                  </a:lnTo>
                  <a:lnTo>
                    <a:pt x="2068" y="1286"/>
                  </a:lnTo>
                  <a:lnTo>
                    <a:pt x="2068" y="1286"/>
                  </a:lnTo>
                  <a:lnTo>
                    <a:pt x="2068" y="1284"/>
                  </a:lnTo>
                  <a:lnTo>
                    <a:pt x="2068" y="1284"/>
                  </a:lnTo>
                  <a:lnTo>
                    <a:pt x="2070" y="1282"/>
                  </a:lnTo>
                  <a:lnTo>
                    <a:pt x="2070" y="1282"/>
                  </a:lnTo>
                  <a:lnTo>
                    <a:pt x="2072" y="1278"/>
                  </a:lnTo>
                  <a:lnTo>
                    <a:pt x="2072" y="1278"/>
                  </a:lnTo>
                  <a:lnTo>
                    <a:pt x="2072" y="1278"/>
                  </a:lnTo>
                  <a:lnTo>
                    <a:pt x="2072" y="1278"/>
                  </a:lnTo>
                  <a:lnTo>
                    <a:pt x="2074" y="1278"/>
                  </a:lnTo>
                  <a:lnTo>
                    <a:pt x="2074" y="1278"/>
                  </a:lnTo>
                  <a:lnTo>
                    <a:pt x="2078" y="1274"/>
                  </a:lnTo>
                  <a:lnTo>
                    <a:pt x="2078" y="1274"/>
                  </a:lnTo>
                  <a:lnTo>
                    <a:pt x="2080" y="1270"/>
                  </a:lnTo>
                  <a:lnTo>
                    <a:pt x="2080" y="1270"/>
                  </a:lnTo>
                  <a:lnTo>
                    <a:pt x="2082" y="1268"/>
                  </a:lnTo>
                  <a:lnTo>
                    <a:pt x="2082" y="1268"/>
                  </a:lnTo>
                  <a:lnTo>
                    <a:pt x="2084" y="1264"/>
                  </a:lnTo>
                  <a:lnTo>
                    <a:pt x="2084" y="1264"/>
                  </a:lnTo>
                  <a:lnTo>
                    <a:pt x="2084" y="1262"/>
                  </a:lnTo>
                  <a:lnTo>
                    <a:pt x="2084" y="1262"/>
                  </a:lnTo>
                  <a:lnTo>
                    <a:pt x="2086" y="1260"/>
                  </a:lnTo>
                  <a:lnTo>
                    <a:pt x="2086" y="1260"/>
                  </a:lnTo>
                  <a:lnTo>
                    <a:pt x="2086" y="1256"/>
                  </a:lnTo>
                  <a:lnTo>
                    <a:pt x="2086" y="1256"/>
                  </a:lnTo>
                  <a:lnTo>
                    <a:pt x="2088" y="1256"/>
                  </a:lnTo>
                  <a:lnTo>
                    <a:pt x="2088" y="1256"/>
                  </a:lnTo>
                  <a:lnTo>
                    <a:pt x="2092" y="1252"/>
                  </a:lnTo>
                  <a:lnTo>
                    <a:pt x="2092" y="1252"/>
                  </a:lnTo>
                  <a:lnTo>
                    <a:pt x="2094" y="1250"/>
                  </a:lnTo>
                  <a:lnTo>
                    <a:pt x="2094" y="1250"/>
                  </a:lnTo>
                  <a:lnTo>
                    <a:pt x="2096" y="1252"/>
                  </a:lnTo>
                  <a:lnTo>
                    <a:pt x="2096" y="1252"/>
                  </a:lnTo>
                  <a:lnTo>
                    <a:pt x="2096" y="1252"/>
                  </a:lnTo>
                  <a:lnTo>
                    <a:pt x="2096" y="1252"/>
                  </a:lnTo>
                  <a:lnTo>
                    <a:pt x="2098" y="1256"/>
                  </a:lnTo>
                  <a:lnTo>
                    <a:pt x="2098" y="1256"/>
                  </a:lnTo>
                  <a:lnTo>
                    <a:pt x="2100" y="1258"/>
                  </a:lnTo>
                  <a:lnTo>
                    <a:pt x="2100" y="1258"/>
                  </a:lnTo>
                  <a:lnTo>
                    <a:pt x="2102" y="1260"/>
                  </a:lnTo>
                  <a:lnTo>
                    <a:pt x="2102" y="1260"/>
                  </a:lnTo>
                  <a:lnTo>
                    <a:pt x="2102" y="1262"/>
                  </a:lnTo>
                  <a:lnTo>
                    <a:pt x="2102" y="1262"/>
                  </a:lnTo>
                  <a:lnTo>
                    <a:pt x="2102" y="1266"/>
                  </a:lnTo>
                  <a:lnTo>
                    <a:pt x="2102" y="1266"/>
                  </a:lnTo>
                  <a:lnTo>
                    <a:pt x="2104" y="1270"/>
                  </a:lnTo>
                  <a:lnTo>
                    <a:pt x="2104" y="1270"/>
                  </a:lnTo>
                  <a:lnTo>
                    <a:pt x="2106" y="1272"/>
                  </a:lnTo>
                  <a:lnTo>
                    <a:pt x="2106" y="1272"/>
                  </a:lnTo>
                  <a:lnTo>
                    <a:pt x="2110" y="1276"/>
                  </a:lnTo>
                  <a:lnTo>
                    <a:pt x="2110" y="1276"/>
                  </a:lnTo>
                  <a:lnTo>
                    <a:pt x="2114" y="1282"/>
                  </a:lnTo>
                  <a:lnTo>
                    <a:pt x="2114" y="1282"/>
                  </a:lnTo>
                  <a:lnTo>
                    <a:pt x="2116" y="1284"/>
                  </a:lnTo>
                  <a:lnTo>
                    <a:pt x="2120" y="1286"/>
                  </a:lnTo>
                  <a:lnTo>
                    <a:pt x="2120" y="1286"/>
                  </a:lnTo>
                  <a:lnTo>
                    <a:pt x="2122" y="1288"/>
                  </a:lnTo>
                  <a:lnTo>
                    <a:pt x="2122" y="1288"/>
                  </a:lnTo>
                  <a:lnTo>
                    <a:pt x="2124" y="1292"/>
                  </a:lnTo>
                  <a:lnTo>
                    <a:pt x="2124" y="1292"/>
                  </a:lnTo>
                  <a:lnTo>
                    <a:pt x="2124" y="1292"/>
                  </a:lnTo>
                  <a:lnTo>
                    <a:pt x="2126" y="1294"/>
                  </a:lnTo>
                  <a:lnTo>
                    <a:pt x="2126" y="1294"/>
                  </a:lnTo>
                  <a:lnTo>
                    <a:pt x="2126" y="1298"/>
                  </a:lnTo>
                  <a:lnTo>
                    <a:pt x="2126" y="1298"/>
                  </a:lnTo>
                  <a:lnTo>
                    <a:pt x="2128" y="1300"/>
                  </a:lnTo>
                  <a:lnTo>
                    <a:pt x="2128" y="1300"/>
                  </a:lnTo>
                  <a:lnTo>
                    <a:pt x="2130" y="1302"/>
                  </a:lnTo>
                  <a:lnTo>
                    <a:pt x="2130" y="1302"/>
                  </a:lnTo>
                  <a:lnTo>
                    <a:pt x="2132" y="1306"/>
                  </a:lnTo>
                  <a:lnTo>
                    <a:pt x="2132" y="1308"/>
                  </a:lnTo>
                  <a:lnTo>
                    <a:pt x="2132" y="1308"/>
                  </a:lnTo>
                  <a:lnTo>
                    <a:pt x="2134" y="1312"/>
                  </a:lnTo>
                  <a:lnTo>
                    <a:pt x="2134" y="1312"/>
                  </a:lnTo>
                  <a:lnTo>
                    <a:pt x="2134" y="1312"/>
                  </a:lnTo>
                  <a:lnTo>
                    <a:pt x="2134" y="1312"/>
                  </a:lnTo>
                  <a:lnTo>
                    <a:pt x="2138" y="1318"/>
                  </a:lnTo>
                  <a:lnTo>
                    <a:pt x="2138" y="1318"/>
                  </a:lnTo>
                  <a:lnTo>
                    <a:pt x="2140" y="1320"/>
                  </a:lnTo>
                  <a:lnTo>
                    <a:pt x="2140" y="1320"/>
                  </a:lnTo>
                  <a:lnTo>
                    <a:pt x="2142" y="1324"/>
                  </a:lnTo>
                  <a:lnTo>
                    <a:pt x="2142" y="1324"/>
                  </a:lnTo>
                  <a:lnTo>
                    <a:pt x="2146" y="1328"/>
                  </a:lnTo>
                  <a:lnTo>
                    <a:pt x="2146" y="1328"/>
                  </a:lnTo>
                  <a:lnTo>
                    <a:pt x="2150" y="1332"/>
                  </a:lnTo>
                  <a:lnTo>
                    <a:pt x="2150" y="1332"/>
                  </a:lnTo>
                  <a:lnTo>
                    <a:pt x="2152" y="1338"/>
                  </a:lnTo>
                  <a:lnTo>
                    <a:pt x="2152" y="1338"/>
                  </a:lnTo>
                  <a:lnTo>
                    <a:pt x="2152" y="1338"/>
                  </a:lnTo>
                  <a:lnTo>
                    <a:pt x="2152" y="1338"/>
                  </a:lnTo>
                  <a:lnTo>
                    <a:pt x="2152" y="1342"/>
                  </a:lnTo>
                  <a:lnTo>
                    <a:pt x="2154" y="1344"/>
                  </a:lnTo>
                  <a:lnTo>
                    <a:pt x="2154" y="1344"/>
                  </a:lnTo>
                  <a:lnTo>
                    <a:pt x="2158" y="1346"/>
                  </a:lnTo>
                  <a:lnTo>
                    <a:pt x="2158" y="1346"/>
                  </a:lnTo>
                  <a:lnTo>
                    <a:pt x="2158" y="1348"/>
                  </a:lnTo>
                  <a:lnTo>
                    <a:pt x="2158" y="1348"/>
                  </a:lnTo>
                  <a:lnTo>
                    <a:pt x="2160" y="1350"/>
                  </a:lnTo>
                  <a:lnTo>
                    <a:pt x="2160" y="1350"/>
                  </a:lnTo>
                  <a:lnTo>
                    <a:pt x="2162" y="1354"/>
                  </a:lnTo>
                  <a:lnTo>
                    <a:pt x="2162" y="1354"/>
                  </a:lnTo>
                  <a:lnTo>
                    <a:pt x="2164" y="1356"/>
                  </a:lnTo>
                  <a:lnTo>
                    <a:pt x="2164" y="1356"/>
                  </a:lnTo>
                  <a:lnTo>
                    <a:pt x="2164" y="1358"/>
                  </a:lnTo>
                  <a:lnTo>
                    <a:pt x="2164" y="1358"/>
                  </a:lnTo>
                  <a:lnTo>
                    <a:pt x="2166" y="1360"/>
                  </a:lnTo>
                  <a:lnTo>
                    <a:pt x="2166" y="1360"/>
                  </a:lnTo>
                  <a:lnTo>
                    <a:pt x="2166" y="1364"/>
                  </a:lnTo>
                  <a:lnTo>
                    <a:pt x="2168" y="1364"/>
                  </a:lnTo>
                  <a:lnTo>
                    <a:pt x="2168" y="1364"/>
                  </a:lnTo>
                  <a:lnTo>
                    <a:pt x="2170" y="1368"/>
                  </a:lnTo>
                  <a:lnTo>
                    <a:pt x="2170" y="1368"/>
                  </a:lnTo>
                  <a:lnTo>
                    <a:pt x="2170" y="1370"/>
                  </a:lnTo>
                  <a:lnTo>
                    <a:pt x="2170" y="1370"/>
                  </a:lnTo>
                  <a:lnTo>
                    <a:pt x="2172" y="1374"/>
                  </a:lnTo>
                  <a:lnTo>
                    <a:pt x="2172" y="1374"/>
                  </a:lnTo>
                  <a:lnTo>
                    <a:pt x="2176" y="1378"/>
                  </a:lnTo>
                  <a:lnTo>
                    <a:pt x="2176" y="1380"/>
                  </a:lnTo>
                  <a:lnTo>
                    <a:pt x="2176" y="1380"/>
                  </a:lnTo>
                  <a:lnTo>
                    <a:pt x="2180" y="1382"/>
                  </a:lnTo>
                  <a:lnTo>
                    <a:pt x="2180" y="1382"/>
                  </a:lnTo>
                  <a:lnTo>
                    <a:pt x="2182" y="1384"/>
                  </a:lnTo>
                  <a:lnTo>
                    <a:pt x="2182" y="1384"/>
                  </a:lnTo>
                  <a:lnTo>
                    <a:pt x="2182" y="1384"/>
                  </a:lnTo>
                  <a:lnTo>
                    <a:pt x="2182" y="1384"/>
                  </a:lnTo>
                  <a:lnTo>
                    <a:pt x="2186" y="1388"/>
                  </a:lnTo>
                  <a:lnTo>
                    <a:pt x="2186" y="1388"/>
                  </a:lnTo>
                  <a:lnTo>
                    <a:pt x="2188" y="1390"/>
                  </a:lnTo>
                  <a:lnTo>
                    <a:pt x="2188" y="1390"/>
                  </a:lnTo>
                  <a:lnTo>
                    <a:pt x="2188" y="1392"/>
                  </a:lnTo>
                  <a:lnTo>
                    <a:pt x="2188" y="1392"/>
                  </a:lnTo>
                  <a:lnTo>
                    <a:pt x="2190" y="1394"/>
                  </a:lnTo>
                  <a:lnTo>
                    <a:pt x="2190" y="1394"/>
                  </a:lnTo>
                  <a:lnTo>
                    <a:pt x="2192" y="1398"/>
                  </a:lnTo>
                  <a:lnTo>
                    <a:pt x="2192" y="1398"/>
                  </a:lnTo>
                  <a:lnTo>
                    <a:pt x="2194" y="1400"/>
                  </a:lnTo>
                  <a:lnTo>
                    <a:pt x="2194" y="1400"/>
                  </a:lnTo>
                  <a:lnTo>
                    <a:pt x="2196" y="1404"/>
                  </a:lnTo>
                  <a:lnTo>
                    <a:pt x="2196" y="1404"/>
                  </a:lnTo>
                  <a:lnTo>
                    <a:pt x="2196" y="1408"/>
                  </a:lnTo>
                  <a:lnTo>
                    <a:pt x="2196" y="1410"/>
                  </a:lnTo>
                  <a:lnTo>
                    <a:pt x="2196" y="1410"/>
                  </a:lnTo>
                  <a:lnTo>
                    <a:pt x="2198" y="1414"/>
                  </a:lnTo>
                  <a:lnTo>
                    <a:pt x="2198" y="1414"/>
                  </a:lnTo>
                  <a:lnTo>
                    <a:pt x="2200" y="1416"/>
                  </a:lnTo>
                  <a:lnTo>
                    <a:pt x="2200" y="1416"/>
                  </a:lnTo>
                  <a:lnTo>
                    <a:pt x="2202" y="1418"/>
                  </a:lnTo>
                  <a:lnTo>
                    <a:pt x="2202" y="1418"/>
                  </a:lnTo>
                  <a:lnTo>
                    <a:pt x="2204" y="1420"/>
                  </a:lnTo>
                  <a:lnTo>
                    <a:pt x="2204" y="1420"/>
                  </a:lnTo>
                  <a:lnTo>
                    <a:pt x="2206" y="1424"/>
                  </a:lnTo>
                  <a:lnTo>
                    <a:pt x="2206" y="1424"/>
                  </a:lnTo>
                  <a:lnTo>
                    <a:pt x="2208" y="1426"/>
                  </a:lnTo>
                  <a:lnTo>
                    <a:pt x="2208" y="1426"/>
                  </a:lnTo>
                  <a:lnTo>
                    <a:pt x="2210" y="1428"/>
                  </a:lnTo>
                  <a:lnTo>
                    <a:pt x="2210" y="1428"/>
                  </a:lnTo>
                  <a:lnTo>
                    <a:pt x="2212" y="1430"/>
                  </a:lnTo>
                  <a:lnTo>
                    <a:pt x="2212" y="1430"/>
                  </a:lnTo>
                  <a:lnTo>
                    <a:pt x="2212" y="1432"/>
                  </a:lnTo>
                  <a:lnTo>
                    <a:pt x="2212" y="1432"/>
                  </a:lnTo>
                  <a:lnTo>
                    <a:pt x="2214" y="1436"/>
                  </a:lnTo>
                  <a:lnTo>
                    <a:pt x="2214" y="1436"/>
                  </a:lnTo>
                  <a:lnTo>
                    <a:pt x="2216" y="1438"/>
                  </a:lnTo>
                  <a:lnTo>
                    <a:pt x="2216" y="1438"/>
                  </a:lnTo>
                  <a:lnTo>
                    <a:pt x="2218" y="1440"/>
                  </a:lnTo>
                  <a:lnTo>
                    <a:pt x="2218" y="1440"/>
                  </a:lnTo>
                  <a:lnTo>
                    <a:pt x="2218" y="1442"/>
                  </a:lnTo>
                  <a:lnTo>
                    <a:pt x="2218" y="1442"/>
                  </a:lnTo>
                  <a:lnTo>
                    <a:pt x="2220" y="1446"/>
                  </a:lnTo>
                  <a:lnTo>
                    <a:pt x="2220" y="1446"/>
                  </a:lnTo>
                  <a:lnTo>
                    <a:pt x="2224" y="1450"/>
                  </a:lnTo>
                  <a:lnTo>
                    <a:pt x="2224" y="1450"/>
                  </a:lnTo>
                  <a:lnTo>
                    <a:pt x="2226" y="1450"/>
                  </a:lnTo>
                  <a:lnTo>
                    <a:pt x="2226" y="1450"/>
                  </a:lnTo>
                  <a:lnTo>
                    <a:pt x="2226" y="1452"/>
                  </a:lnTo>
                  <a:lnTo>
                    <a:pt x="2226" y="1452"/>
                  </a:lnTo>
                  <a:lnTo>
                    <a:pt x="2228" y="1456"/>
                  </a:lnTo>
                  <a:lnTo>
                    <a:pt x="2228" y="1456"/>
                  </a:lnTo>
                  <a:lnTo>
                    <a:pt x="2230" y="1458"/>
                  </a:lnTo>
                  <a:lnTo>
                    <a:pt x="2230" y="1458"/>
                  </a:lnTo>
                  <a:lnTo>
                    <a:pt x="2232" y="1460"/>
                  </a:lnTo>
                  <a:lnTo>
                    <a:pt x="2232" y="1460"/>
                  </a:lnTo>
                  <a:lnTo>
                    <a:pt x="2234" y="1464"/>
                  </a:lnTo>
                  <a:lnTo>
                    <a:pt x="2234" y="1464"/>
                  </a:lnTo>
                  <a:lnTo>
                    <a:pt x="2234" y="1466"/>
                  </a:lnTo>
                  <a:lnTo>
                    <a:pt x="2234" y="1466"/>
                  </a:lnTo>
                  <a:lnTo>
                    <a:pt x="2236" y="1468"/>
                  </a:lnTo>
                  <a:lnTo>
                    <a:pt x="2236" y="1468"/>
                  </a:lnTo>
                  <a:lnTo>
                    <a:pt x="2238" y="1472"/>
                  </a:lnTo>
                  <a:lnTo>
                    <a:pt x="2238" y="1472"/>
                  </a:lnTo>
                  <a:lnTo>
                    <a:pt x="2240" y="1474"/>
                  </a:lnTo>
                  <a:lnTo>
                    <a:pt x="2240" y="1474"/>
                  </a:lnTo>
                  <a:lnTo>
                    <a:pt x="2242" y="1476"/>
                  </a:lnTo>
                  <a:lnTo>
                    <a:pt x="2242" y="1476"/>
                  </a:lnTo>
                  <a:lnTo>
                    <a:pt x="2246" y="1478"/>
                  </a:lnTo>
                  <a:lnTo>
                    <a:pt x="2246" y="1480"/>
                  </a:lnTo>
                  <a:lnTo>
                    <a:pt x="2246" y="1480"/>
                  </a:lnTo>
                  <a:lnTo>
                    <a:pt x="2248" y="1482"/>
                  </a:lnTo>
                  <a:lnTo>
                    <a:pt x="2248" y="1482"/>
                  </a:lnTo>
                  <a:lnTo>
                    <a:pt x="2248" y="1486"/>
                  </a:lnTo>
                  <a:lnTo>
                    <a:pt x="2248" y="1486"/>
                  </a:lnTo>
                  <a:lnTo>
                    <a:pt x="2250" y="1488"/>
                  </a:lnTo>
                  <a:lnTo>
                    <a:pt x="2250" y="1488"/>
                  </a:lnTo>
                  <a:lnTo>
                    <a:pt x="2252" y="1490"/>
                  </a:lnTo>
                  <a:lnTo>
                    <a:pt x="2252" y="1490"/>
                  </a:lnTo>
                  <a:lnTo>
                    <a:pt x="2252" y="1490"/>
                  </a:lnTo>
                  <a:lnTo>
                    <a:pt x="2252" y="1490"/>
                  </a:lnTo>
                  <a:lnTo>
                    <a:pt x="2254" y="1496"/>
                  </a:lnTo>
                  <a:lnTo>
                    <a:pt x="2254" y="1496"/>
                  </a:lnTo>
                  <a:lnTo>
                    <a:pt x="2256" y="1500"/>
                  </a:lnTo>
                  <a:lnTo>
                    <a:pt x="2256" y="1500"/>
                  </a:lnTo>
                  <a:lnTo>
                    <a:pt x="2258" y="1502"/>
                  </a:lnTo>
                  <a:lnTo>
                    <a:pt x="2258" y="1502"/>
                  </a:lnTo>
                  <a:lnTo>
                    <a:pt x="2260" y="1504"/>
                  </a:lnTo>
                  <a:lnTo>
                    <a:pt x="2260" y="1504"/>
                  </a:lnTo>
                  <a:lnTo>
                    <a:pt x="2262" y="1506"/>
                  </a:lnTo>
                  <a:lnTo>
                    <a:pt x="2262" y="1506"/>
                  </a:lnTo>
                  <a:lnTo>
                    <a:pt x="2264" y="1508"/>
                  </a:lnTo>
                  <a:lnTo>
                    <a:pt x="2264" y="1508"/>
                  </a:lnTo>
                  <a:lnTo>
                    <a:pt x="2266" y="1512"/>
                  </a:lnTo>
                  <a:lnTo>
                    <a:pt x="2266" y="1512"/>
                  </a:lnTo>
                  <a:lnTo>
                    <a:pt x="2268" y="1514"/>
                  </a:lnTo>
                  <a:lnTo>
                    <a:pt x="2268" y="1514"/>
                  </a:lnTo>
                  <a:lnTo>
                    <a:pt x="2270" y="1516"/>
                  </a:lnTo>
                  <a:lnTo>
                    <a:pt x="2270" y="1516"/>
                  </a:lnTo>
                  <a:lnTo>
                    <a:pt x="2276" y="1520"/>
                  </a:lnTo>
                  <a:lnTo>
                    <a:pt x="2276" y="1520"/>
                  </a:lnTo>
                  <a:lnTo>
                    <a:pt x="2280" y="1524"/>
                  </a:lnTo>
                  <a:lnTo>
                    <a:pt x="2280" y="1524"/>
                  </a:lnTo>
                  <a:lnTo>
                    <a:pt x="2282" y="1528"/>
                  </a:lnTo>
                  <a:lnTo>
                    <a:pt x="2282" y="1528"/>
                  </a:lnTo>
                  <a:lnTo>
                    <a:pt x="2282" y="1528"/>
                  </a:lnTo>
                  <a:lnTo>
                    <a:pt x="2284" y="1534"/>
                  </a:lnTo>
                  <a:lnTo>
                    <a:pt x="2284" y="1534"/>
                  </a:lnTo>
                  <a:lnTo>
                    <a:pt x="2284" y="1538"/>
                  </a:lnTo>
                  <a:lnTo>
                    <a:pt x="2284" y="1542"/>
                  </a:lnTo>
                  <a:lnTo>
                    <a:pt x="2284" y="1542"/>
                  </a:lnTo>
                  <a:lnTo>
                    <a:pt x="2288" y="1544"/>
                  </a:lnTo>
                  <a:lnTo>
                    <a:pt x="2288" y="1544"/>
                  </a:lnTo>
                  <a:lnTo>
                    <a:pt x="2290" y="1546"/>
                  </a:lnTo>
                  <a:lnTo>
                    <a:pt x="2290" y="1546"/>
                  </a:lnTo>
                  <a:lnTo>
                    <a:pt x="2292" y="1550"/>
                  </a:lnTo>
                  <a:lnTo>
                    <a:pt x="2292" y="1550"/>
                  </a:lnTo>
                  <a:lnTo>
                    <a:pt x="2292" y="1550"/>
                  </a:lnTo>
                  <a:lnTo>
                    <a:pt x="2294" y="1556"/>
                  </a:lnTo>
                  <a:lnTo>
                    <a:pt x="2294" y="1556"/>
                  </a:lnTo>
                  <a:lnTo>
                    <a:pt x="2298" y="1562"/>
                  </a:lnTo>
                  <a:lnTo>
                    <a:pt x="2298" y="1562"/>
                  </a:lnTo>
                  <a:lnTo>
                    <a:pt x="2300" y="1564"/>
                  </a:lnTo>
                  <a:lnTo>
                    <a:pt x="2300" y="1564"/>
                  </a:lnTo>
                  <a:lnTo>
                    <a:pt x="2302" y="1568"/>
                  </a:lnTo>
                  <a:lnTo>
                    <a:pt x="2302" y="1568"/>
                  </a:lnTo>
                  <a:lnTo>
                    <a:pt x="2306" y="1570"/>
                  </a:lnTo>
                  <a:lnTo>
                    <a:pt x="2306" y="1570"/>
                  </a:lnTo>
                  <a:lnTo>
                    <a:pt x="2306" y="1570"/>
                  </a:lnTo>
                  <a:lnTo>
                    <a:pt x="2306" y="1570"/>
                  </a:lnTo>
                  <a:lnTo>
                    <a:pt x="2310" y="1574"/>
                  </a:lnTo>
                  <a:lnTo>
                    <a:pt x="2310" y="1574"/>
                  </a:lnTo>
                  <a:lnTo>
                    <a:pt x="2312" y="1576"/>
                  </a:lnTo>
                  <a:lnTo>
                    <a:pt x="2312" y="1576"/>
                  </a:lnTo>
                  <a:lnTo>
                    <a:pt x="2312" y="1578"/>
                  </a:lnTo>
                  <a:lnTo>
                    <a:pt x="2312" y="1578"/>
                  </a:lnTo>
                  <a:lnTo>
                    <a:pt x="2312" y="1580"/>
                  </a:lnTo>
                  <a:lnTo>
                    <a:pt x="2312" y="1580"/>
                  </a:lnTo>
                  <a:lnTo>
                    <a:pt x="2314" y="1584"/>
                  </a:lnTo>
                  <a:lnTo>
                    <a:pt x="2314" y="1584"/>
                  </a:lnTo>
                  <a:lnTo>
                    <a:pt x="2316" y="1586"/>
                  </a:lnTo>
                  <a:lnTo>
                    <a:pt x="2316" y="1586"/>
                  </a:lnTo>
                  <a:lnTo>
                    <a:pt x="2320" y="1588"/>
                  </a:lnTo>
                  <a:lnTo>
                    <a:pt x="2320" y="1588"/>
                  </a:lnTo>
                  <a:lnTo>
                    <a:pt x="2320" y="1590"/>
                  </a:lnTo>
                  <a:lnTo>
                    <a:pt x="2320" y="1590"/>
                  </a:lnTo>
                  <a:lnTo>
                    <a:pt x="2322" y="1592"/>
                  </a:lnTo>
                  <a:lnTo>
                    <a:pt x="2322" y="1592"/>
                  </a:lnTo>
                  <a:lnTo>
                    <a:pt x="2324" y="1594"/>
                  </a:lnTo>
                  <a:lnTo>
                    <a:pt x="2324" y="1594"/>
                  </a:lnTo>
                  <a:lnTo>
                    <a:pt x="2324" y="1596"/>
                  </a:lnTo>
                  <a:lnTo>
                    <a:pt x="2324" y="1596"/>
                  </a:lnTo>
                  <a:lnTo>
                    <a:pt x="2326" y="1600"/>
                  </a:lnTo>
                  <a:lnTo>
                    <a:pt x="2326" y="1600"/>
                  </a:lnTo>
                  <a:lnTo>
                    <a:pt x="2328" y="1602"/>
                  </a:lnTo>
                  <a:lnTo>
                    <a:pt x="2328" y="1602"/>
                  </a:lnTo>
                  <a:lnTo>
                    <a:pt x="2330" y="1602"/>
                  </a:lnTo>
                  <a:lnTo>
                    <a:pt x="2330" y="1602"/>
                  </a:lnTo>
                  <a:lnTo>
                    <a:pt x="2332" y="1606"/>
                  </a:lnTo>
                  <a:lnTo>
                    <a:pt x="2332" y="1606"/>
                  </a:lnTo>
                  <a:lnTo>
                    <a:pt x="2334" y="1612"/>
                  </a:lnTo>
                  <a:lnTo>
                    <a:pt x="2334" y="1612"/>
                  </a:lnTo>
                  <a:lnTo>
                    <a:pt x="2334" y="1612"/>
                  </a:lnTo>
                  <a:lnTo>
                    <a:pt x="2334" y="1614"/>
                  </a:lnTo>
                  <a:lnTo>
                    <a:pt x="2334" y="1614"/>
                  </a:lnTo>
                  <a:lnTo>
                    <a:pt x="2336" y="1618"/>
                  </a:lnTo>
                  <a:lnTo>
                    <a:pt x="2336" y="1618"/>
                  </a:lnTo>
                  <a:lnTo>
                    <a:pt x="2336" y="1620"/>
                  </a:lnTo>
                  <a:lnTo>
                    <a:pt x="2336" y="1620"/>
                  </a:lnTo>
                  <a:lnTo>
                    <a:pt x="2338" y="1624"/>
                  </a:lnTo>
                  <a:lnTo>
                    <a:pt x="2338" y="1624"/>
                  </a:lnTo>
                  <a:lnTo>
                    <a:pt x="2340" y="1628"/>
                  </a:lnTo>
                  <a:lnTo>
                    <a:pt x="2340" y="1628"/>
                  </a:lnTo>
                  <a:lnTo>
                    <a:pt x="2342" y="1630"/>
                  </a:lnTo>
                  <a:lnTo>
                    <a:pt x="2342" y="1630"/>
                  </a:lnTo>
                  <a:lnTo>
                    <a:pt x="2344" y="1632"/>
                  </a:lnTo>
                  <a:lnTo>
                    <a:pt x="2344" y="1632"/>
                  </a:lnTo>
                  <a:lnTo>
                    <a:pt x="2346" y="1634"/>
                  </a:lnTo>
                  <a:lnTo>
                    <a:pt x="2346" y="1634"/>
                  </a:lnTo>
                  <a:lnTo>
                    <a:pt x="2348" y="1638"/>
                  </a:lnTo>
                  <a:lnTo>
                    <a:pt x="2350" y="1640"/>
                  </a:lnTo>
                  <a:lnTo>
                    <a:pt x="2350" y="1640"/>
                  </a:lnTo>
                  <a:lnTo>
                    <a:pt x="2352" y="1642"/>
                  </a:lnTo>
                  <a:lnTo>
                    <a:pt x="2352" y="1642"/>
                  </a:lnTo>
                  <a:lnTo>
                    <a:pt x="2354" y="1644"/>
                  </a:lnTo>
                  <a:lnTo>
                    <a:pt x="2354" y="1644"/>
                  </a:lnTo>
                  <a:lnTo>
                    <a:pt x="2356" y="1646"/>
                  </a:lnTo>
                  <a:lnTo>
                    <a:pt x="2356" y="1646"/>
                  </a:lnTo>
                  <a:lnTo>
                    <a:pt x="2360" y="1648"/>
                  </a:lnTo>
                  <a:lnTo>
                    <a:pt x="2360" y="1648"/>
                  </a:lnTo>
                  <a:lnTo>
                    <a:pt x="2360" y="1652"/>
                  </a:lnTo>
                  <a:lnTo>
                    <a:pt x="2360" y="1652"/>
                  </a:lnTo>
                  <a:lnTo>
                    <a:pt x="2362" y="1654"/>
                  </a:lnTo>
                  <a:lnTo>
                    <a:pt x="2362" y="1654"/>
                  </a:lnTo>
                  <a:lnTo>
                    <a:pt x="2364" y="1656"/>
                  </a:lnTo>
                  <a:lnTo>
                    <a:pt x="2364" y="1656"/>
                  </a:lnTo>
                  <a:lnTo>
                    <a:pt x="2366" y="1658"/>
                  </a:lnTo>
                  <a:lnTo>
                    <a:pt x="2366" y="1658"/>
                  </a:lnTo>
                  <a:lnTo>
                    <a:pt x="2366" y="1662"/>
                  </a:lnTo>
                  <a:lnTo>
                    <a:pt x="2366" y="1662"/>
                  </a:lnTo>
                  <a:lnTo>
                    <a:pt x="2368" y="1666"/>
                  </a:lnTo>
                  <a:lnTo>
                    <a:pt x="2368" y="1666"/>
                  </a:lnTo>
                  <a:lnTo>
                    <a:pt x="2368" y="1668"/>
                  </a:lnTo>
                  <a:lnTo>
                    <a:pt x="2370" y="1672"/>
                  </a:lnTo>
                  <a:lnTo>
                    <a:pt x="2370" y="1672"/>
                  </a:lnTo>
                  <a:lnTo>
                    <a:pt x="2372" y="1674"/>
                  </a:lnTo>
                  <a:lnTo>
                    <a:pt x="2372" y="1674"/>
                  </a:lnTo>
                  <a:lnTo>
                    <a:pt x="2374" y="1676"/>
                  </a:lnTo>
                  <a:lnTo>
                    <a:pt x="2374" y="1676"/>
                  </a:lnTo>
                  <a:lnTo>
                    <a:pt x="2376" y="1678"/>
                  </a:lnTo>
                  <a:lnTo>
                    <a:pt x="2376" y="1678"/>
                  </a:lnTo>
                  <a:lnTo>
                    <a:pt x="2378" y="1680"/>
                  </a:lnTo>
                  <a:lnTo>
                    <a:pt x="2378" y="1680"/>
                  </a:lnTo>
                  <a:lnTo>
                    <a:pt x="2380" y="1684"/>
                  </a:lnTo>
                  <a:lnTo>
                    <a:pt x="2380" y="1684"/>
                  </a:lnTo>
                  <a:lnTo>
                    <a:pt x="2382" y="1690"/>
                  </a:lnTo>
                  <a:lnTo>
                    <a:pt x="2382" y="1690"/>
                  </a:lnTo>
                  <a:lnTo>
                    <a:pt x="2382" y="1690"/>
                  </a:lnTo>
                  <a:lnTo>
                    <a:pt x="2384" y="1692"/>
                  </a:lnTo>
                  <a:lnTo>
                    <a:pt x="2384" y="1692"/>
                  </a:lnTo>
                  <a:lnTo>
                    <a:pt x="2386" y="1696"/>
                  </a:lnTo>
                  <a:lnTo>
                    <a:pt x="2386" y="1696"/>
                  </a:lnTo>
                  <a:lnTo>
                    <a:pt x="2388" y="1698"/>
                  </a:lnTo>
                  <a:lnTo>
                    <a:pt x="2388" y="1698"/>
                  </a:lnTo>
                  <a:lnTo>
                    <a:pt x="2390" y="1698"/>
                  </a:lnTo>
                  <a:lnTo>
                    <a:pt x="2390" y="1698"/>
                  </a:lnTo>
                  <a:lnTo>
                    <a:pt x="2390" y="1700"/>
                  </a:lnTo>
                  <a:lnTo>
                    <a:pt x="2390" y="1700"/>
                  </a:lnTo>
                  <a:lnTo>
                    <a:pt x="2390" y="1704"/>
                  </a:lnTo>
                  <a:lnTo>
                    <a:pt x="2390" y="1704"/>
                  </a:lnTo>
                  <a:lnTo>
                    <a:pt x="2392" y="1706"/>
                  </a:lnTo>
                  <a:lnTo>
                    <a:pt x="2394" y="1708"/>
                  </a:lnTo>
                  <a:lnTo>
                    <a:pt x="2396" y="1710"/>
                  </a:lnTo>
                  <a:lnTo>
                    <a:pt x="2396" y="1710"/>
                  </a:lnTo>
                  <a:lnTo>
                    <a:pt x="2400" y="1712"/>
                  </a:lnTo>
                  <a:lnTo>
                    <a:pt x="2400" y="1712"/>
                  </a:lnTo>
                  <a:lnTo>
                    <a:pt x="2402" y="1712"/>
                  </a:lnTo>
                  <a:lnTo>
                    <a:pt x="2402" y="1712"/>
                  </a:lnTo>
                  <a:lnTo>
                    <a:pt x="2404" y="1714"/>
                  </a:lnTo>
                  <a:lnTo>
                    <a:pt x="2404" y="1714"/>
                  </a:lnTo>
                  <a:lnTo>
                    <a:pt x="2404" y="1716"/>
                  </a:lnTo>
                  <a:lnTo>
                    <a:pt x="2404" y="1716"/>
                  </a:lnTo>
                  <a:lnTo>
                    <a:pt x="2404" y="1720"/>
                  </a:lnTo>
                  <a:lnTo>
                    <a:pt x="2404" y="1720"/>
                  </a:lnTo>
                  <a:lnTo>
                    <a:pt x="2404" y="1722"/>
                  </a:lnTo>
                  <a:lnTo>
                    <a:pt x="2406" y="1726"/>
                  </a:lnTo>
                  <a:lnTo>
                    <a:pt x="2406" y="1726"/>
                  </a:lnTo>
                  <a:lnTo>
                    <a:pt x="2408" y="1728"/>
                  </a:lnTo>
                  <a:lnTo>
                    <a:pt x="2408" y="1728"/>
                  </a:lnTo>
                  <a:lnTo>
                    <a:pt x="2410" y="1730"/>
                  </a:lnTo>
                  <a:lnTo>
                    <a:pt x="2410" y="1730"/>
                  </a:lnTo>
                  <a:lnTo>
                    <a:pt x="2414" y="1732"/>
                  </a:lnTo>
                  <a:lnTo>
                    <a:pt x="2414" y="1732"/>
                  </a:lnTo>
                  <a:lnTo>
                    <a:pt x="2416" y="1734"/>
                  </a:lnTo>
                  <a:lnTo>
                    <a:pt x="2416" y="1734"/>
                  </a:lnTo>
                  <a:lnTo>
                    <a:pt x="2418" y="1736"/>
                  </a:lnTo>
                  <a:lnTo>
                    <a:pt x="2418" y="1736"/>
                  </a:lnTo>
                  <a:lnTo>
                    <a:pt x="2418" y="1738"/>
                  </a:lnTo>
                  <a:lnTo>
                    <a:pt x="2418" y="1738"/>
                  </a:lnTo>
                  <a:lnTo>
                    <a:pt x="2418" y="1742"/>
                  </a:lnTo>
                  <a:lnTo>
                    <a:pt x="2418" y="1742"/>
                  </a:lnTo>
                  <a:lnTo>
                    <a:pt x="2422" y="1746"/>
                  </a:lnTo>
                  <a:lnTo>
                    <a:pt x="2422" y="1746"/>
                  </a:lnTo>
                  <a:lnTo>
                    <a:pt x="2424" y="1746"/>
                  </a:lnTo>
                  <a:lnTo>
                    <a:pt x="2424" y="1748"/>
                  </a:lnTo>
                  <a:lnTo>
                    <a:pt x="2424" y="1748"/>
                  </a:lnTo>
                  <a:lnTo>
                    <a:pt x="2426" y="1752"/>
                  </a:lnTo>
                  <a:lnTo>
                    <a:pt x="2426" y="1752"/>
                  </a:lnTo>
                  <a:lnTo>
                    <a:pt x="2428" y="1752"/>
                  </a:lnTo>
                  <a:lnTo>
                    <a:pt x="2428" y="1752"/>
                  </a:lnTo>
                  <a:lnTo>
                    <a:pt x="2430" y="1756"/>
                  </a:lnTo>
                  <a:lnTo>
                    <a:pt x="2430" y="1756"/>
                  </a:lnTo>
                  <a:lnTo>
                    <a:pt x="2434" y="1758"/>
                  </a:lnTo>
                  <a:lnTo>
                    <a:pt x="2434" y="1758"/>
                  </a:lnTo>
                  <a:lnTo>
                    <a:pt x="2434" y="1760"/>
                  </a:lnTo>
                  <a:lnTo>
                    <a:pt x="2434" y="1760"/>
                  </a:lnTo>
                  <a:lnTo>
                    <a:pt x="2436" y="1760"/>
                  </a:lnTo>
                  <a:lnTo>
                    <a:pt x="2436" y="1760"/>
                  </a:lnTo>
                  <a:lnTo>
                    <a:pt x="2438" y="1764"/>
                  </a:lnTo>
                  <a:lnTo>
                    <a:pt x="2438" y="1764"/>
                  </a:lnTo>
                  <a:lnTo>
                    <a:pt x="2442" y="1768"/>
                  </a:lnTo>
                  <a:lnTo>
                    <a:pt x="2442" y="1768"/>
                  </a:lnTo>
                  <a:lnTo>
                    <a:pt x="2444" y="1770"/>
                  </a:lnTo>
                  <a:lnTo>
                    <a:pt x="2444" y="1770"/>
                  </a:lnTo>
                  <a:lnTo>
                    <a:pt x="2446" y="1772"/>
                  </a:lnTo>
                  <a:lnTo>
                    <a:pt x="2446" y="1772"/>
                  </a:lnTo>
                  <a:lnTo>
                    <a:pt x="2446" y="1774"/>
                  </a:lnTo>
                  <a:lnTo>
                    <a:pt x="2446" y="1774"/>
                  </a:lnTo>
                  <a:lnTo>
                    <a:pt x="2446" y="1778"/>
                  </a:lnTo>
                  <a:lnTo>
                    <a:pt x="2446" y="1778"/>
                  </a:lnTo>
                  <a:lnTo>
                    <a:pt x="2448" y="1780"/>
                  </a:lnTo>
                  <a:lnTo>
                    <a:pt x="2448" y="1780"/>
                  </a:lnTo>
                  <a:lnTo>
                    <a:pt x="2450" y="1784"/>
                  </a:lnTo>
                  <a:lnTo>
                    <a:pt x="2450" y="1784"/>
                  </a:lnTo>
                  <a:lnTo>
                    <a:pt x="2452" y="1788"/>
                  </a:lnTo>
                  <a:lnTo>
                    <a:pt x="2452" y="1788"/>
                  </a:lnTo>
                  <a:lnTo>
                    <a:pt x="2452" y="1788"/>
                  </a:lnTo>
                  <a:lnTo>
                    <a:pt x="2454" y="1792"/>
                  </a:lnTo>
                  <a:lnTo>
                    <a:pt x="2454" y="1792"/>
                  </a:lnTo>
                  <a:lnTo>
                    <a:pt x="2454" y="1794"/>
                  </a:lnTo>
                  <a:lnTo>
                    <a:pt x="2454" y="1794"/>
                  </a:lnTo>
                  <a:lnTo>
                    <a:pt x="2456" y="1798"/>
                  </a:lnTo>
                  <a:lnTo>
                    <a:pt x="2456" y="1798"/>
                  </a:lnTo>
                  <a:lnTo>
                    <a:pt x="2458" y="1800"/>
                  </a:lnTo>
                  <a:lnTo>
                    <a:pt x="2458" y="1800"/>
                  </a:lnTo>
                  <a:lnTo>
                    <a:pt x="2462" y="1804"/>
                  </a:lnTo>
                  <a:lnTo>
                    <a:pt x="2462" y="1804"/>
                  </a:lnTo>
                  <a:lnTo>
                    <a:pt x="2462" y="1806"/>
                  </a:lnTo>
                  <a:lnTo>
                    <a:pt x="2462" y="1806"/>
                  </a:lnTo>
                  <a:lnTo>
                    <a:pt x="2464" y="1810"/>
                  </a:lnTo>
                  <a:lnTo>
                    <a:pt x="2466" y="1812"/>
                  </a:lnTo>
                  <a:lnTo>
                    <a:pt x="2466" y="1812"/>
                  </a:lnTo>
                  <a:lnTo>
                    <a:pt x="2468" y="1814"/>
                  </a:lnTo>
                  <a:lnTo>
                    <a:pt x="2468" y="1814"/>
                  </a:lnTo>
                  <a:lnTo>
                    <a:pt x="2472" y="1816"/>
                  </a:lnTo>
                  <a:lnTo>
                    <a:pt x="2472" y="1816"/>
                  </a:lnTo>
                  <a:lnTo>
                    <a:pt x="2472" y="1816"/>
                  </a:lnTo>
                  <a:lnTo>
                    <a:pt x="2472" y="1816"/>
                  </a:lnTo>
                  <a:lnTo>
                    <a:pt x="2476" y="1820"/>
                  </a:lnTo>
                  <a:lnTo>
                    <a:pt x="2476" y="1820"/>
                  </a:lnTo>
                  <a:lnTo>
                    <a:pt x="2476" y="1822"/>
                  </a:lnTo>
                  <a:lnTo>
                    <a:pt x="2476" y="1822"/>
                  </a:lnTo>
                  <a:lnTo>
                    <a:pt x="2478" y="1826"/>
                  </a:lnTo>
                  <a:lnTo>
                    <a:pt x="2478" y="1826"/>
                  </a:lnTo>
                  <a:lnTo>
                    <a:pt x="2480" y="1828"/>
                  </a:lnTo>
                  <a:lnTo>
                    <a:pt x="2480" y="1828"/>
                  </a:lnTo>
                  <a:lnTo>
                    <a:pt x="2480" y="1830"/>
                  </a:lnTo>
                  <a:lnTo>
                    <a:pt x="2480" y="1830"/>
                  </a:lnTo>
                  <a:lnTo>
                    <a:pt x="2480" y="1832"/>
                  </a:lnTo>
                  <a:lnTo>
                    <a:pt x="2480" y="1832"/>
                  </a:lnTo>
                  <a:lnTo>
                    <a:pt x="2480" y="1836"/>
                  </a:lnTo>
                  <a:lnTo>
                    <a:pt x="2480" y="1836"/>
                  </a:lnTo>
                  <a:lnTo>
                    <a:pt x="2484" y="1840"/>
                  </a:lnTo>
                  <a:lnTo>
                    <a:pt x="2484" y="1840"/>
                  </a:lnTo>
                  <a:lnTo>
                    <a:pt x="2484" y="1842"/>
                  </a:lnTo>
                  <a:lnTo>
                    <a:pt x="2484" y="1842"/>
                  </a:lnTo>
                  <a:lnTo>
                    <a:pt x="2486" y="1844"/>
                  </a:lnTo>
                  <a:lnTo>
                    <a:pt x="2486" y="1844"/>
                  </a:lnTo>
                  <a:lnTo>
                    <a:pt x="2488" y="1848"/>
                  </a:lnTo>
                  <a:lnTo>
                    <a:pt x="2488" y="1848"/>
                  </a:lnTo>
                  <a:lnTo>
                    <a:pt x="2490" y="1850"/>
                  </a:lnTo>
                  <a:lnTo>
                    <a:pt x="2492" y="1852"/>
                  </a:lnTo>
                  <a:lnTo>
                    <a:pt x="2492" y="1852"/>
                  </a:lnTo>
                  <a:lnTo>
                    <a:pt x="2492" y="1854"/>
                  </a:lnTo>
                  <a:lnTo>
                    <a:pt x="2492" y="1854"/>
                  </a:lnTo>
                  <a:lnTo>
                    <a:pt x="2496" y="1856"/>
                  </a:lnTo>
                  <a:lnTo>
                    <a:pt x="2496" y="1856"/>
                  </a:lnTo>
                  <a:lnTo>
                    <a:pt x="2498" y="1858"/>
                  </a:lnTo>
                  <a:lnTo>
                    <a:pt x="2498" y="1858"/>
                  </a:lnTo>
                  <a:lnTo>
                    <a:pt x="2500" y="1860"/>
                  </a:lnTo>
                  <a:lnTo>
                    <a:pt x="2500" y="1860"/>
                  </a:lnTo>
                  <a:lnTo>
                    <a:pt x="2502" y="1862"/>
                  </a:lnTo>
                  <a:lnTo>
                    <a:pt x="2502" y="1862"/>
                  </a:lnTo>
                  <a:lnTo>
                    <a:pt x="2504" y="1864"/>
                  </a:lnTo>
                  <a:lnTo>
                    <a:pt x="2504" y="1864"/>
                  </a:lnTo>
                  <a:lnTo>
                    <a:pt x="2506" y="1868"/>
                  </a:lnTo>
                  <a:lnTo>
                    <a:pt x="2506" y="1870"/>
                  </a:lnTo>
                  <a:lnTo>
                    <a:pt x="2506" y="1870"/>
                  </a:lnTo>
                  <a:lnTo>
                    <a:pt x="2508" y="1872"/>
                  </a:lnTo>
                  <a:lnTo>
                    <a:pt x="2508" y="1872"/>
                  </a:lnTo>
                  <a:lnTo>
                    <a:pt x="2508" y="1874"/>
                  </a:lnTo>
                  <a:lnTo>
                    <a:pt x="2508" y="1874"/>
                  </a:lnTo>
                  <a:lnTo>
                    <a:pt x="2510" y="1878"/>
                  </a:lnTo>
                  <a:lnTo>
                    <a:pt x="2510" y="1878"/>
                  </a:lnTo>
                  <a:lnTo>
                    <a:pt x="2512" y="1880"/>
                  </a:lnTo>
                  <a:lnTo>
                    <a:pt x="2512" y="1880"/>
                  </a:lnTo>
                  <a:lnTo>
                    <a:pt x="2512" y="1882"/>
                  </a:lnTo>
                  <a:lnTo>
                    <a:pt x="2512" y="1882"/>
                  </a:lnTo>
                  <a:lnTo>
                    <a:pt x="2514" y="1884"/>
                  </a:lnTo>
                  <a:lnTo>
                    <a:pt x="2514" y="1884"/>
                  </a:lnTo>
                  <a:lnTo>
                    <a:pt x="2516" y="1888"/>
                  </a:lnTo>
                  <a:lnTo>
                    <a:pt x="2516" y="1888"/>
                  </a:lnTo>
                  <a:lnTo>
                    <a:pt x="2518" y="1888"/>
                  </a:lnTo>
                  <a:lnTo>
                    <a:pt x="2518" y="1888"/>
                  </a:lnTo>
                  <a:lnTo>
                    <a:pt x="2520" y="1894"/>
                  </a:lnTo>
                  <a:lnTo>
                    <a:pt x="2520" y="1894"/>
                  </a:lnTo>
                  <a:lnTo>
                    <a:pt x="2520" y="1896"/>
                  </a:lnTo>
                  <a:lnTo>
                    <a:pt x="2520" y="1896"/>
                  </a:lnTo>
                  <a:lnTo>
                    <a:pt x="2522" y="1900"/>
                  </a:lnTo>
                  <a:lnTo>
                    <a:pt x="2522" y="1900"/>
                  </a:lnTo>
                  <a:lnTo>
                    <a:pt x="2524" y="1902"/>
                  </a:lnTo>
                  <a:lnTo>
                    <a:pt x="2524" y="1902"/>
                  </a:lnTo>
                  <a:lnTo>
                    <a:pt x="2526" y="1902"/>
                  </a:lnTo>
                  <a:lnTo>
                    <a:pt x="2526" y="1902"/>
                  </a:lnTo>
                  <a:lnTo>
                    <a:pt x="2528" y="1906"/>
                  </a:lnTo>
                  <a:lnTo>
                    <a:pt x="2528" y="1906"/>
                  </a:lnTo>
                  <a:lnTo>
                    <a:pt x="2530" y="1908"/>
                  </a:lnTo>
                  <a:lnTo>
                    <a:pt x="2530" y="1908"/>
                  </a:lnTo>
                  <a:lnTo>
                    <a:pt x="2530" y="1910"/>
                  </a:lnTo>
                  <a:lnTo>
                    <a:pt x="2530" y="1910"/>
                  </a:lnTo>
                  <a:lnTo>
                    <a:pt x="2530" y="1914"/>
                  </a:lnTo>
                  <a:lnTo>
                    <a:pt x="2530" y="1914"/>
                  </a:lnTo>
                  <a:lnTo>
                    <a:pt x="2534" y="1918"/>
                  </a:lnTo>
                  <a:lnTo>
                    <a:pt x="2534" y="1918"/>
                  </a:lnTo>
                  <a:lnTo>
                    <a:pt x="2538" y="1920"/>
                  </a:lnTo>
                  <a:lnTo>
                    <a:pt x="2538" y="1920"/>
                  </a:lnTo>
                  <a:lnTo>
                    <a:pt x="2538" y="1922"/>
                  </a:lnTo>
                  <a:lnTo>
                    <a:pt x="2538" y="1922"/>
                  </a:lnTo>
                  <a:lnTo>
                    <a:pt x="2540" y="1924"/>
                  </a:lnTo>
                  <a:lnTo>
                    <a:pt x="2540" y="1924"/>
                  </a:lnTo>
                  <a:lnTo>
                    <a:pt x="2542" y="1926"/>
                  </a:lnTo>
                  <a:lnTo>
                    <a:pt x="2546" y="1930"/>
                  </a:lnTo>
                  <a:lnTo>
                    <a:pt x="2546" y="1930"/>
                  </a:lnTo>
                  <a:lnTo>
                    <a:pt x="2548" y="1932"/>
                  </a:lnTo>
                  <a:lnTo>
                    <a:pt x="2548" y="1932"/>
                  </a:lnTo>
                  <a:lnTo>
                    <a:pt x="2550" y="1934"/>
                  </a:lnTo>
                  <a:lnTo>
                    <a:pt x="2550" y="1934"/>
                  </a:lnTo>
                  <a:lnTo>
                    <a:pt x="2552" y="1936"/>
                  </a:lnTo>
                  <a:lnTo>
                    <a:pt x="2552" y="1936"/>
                  </a:lnTo>
                  <a:lnTo>
                    <a:pt x="2552" y="1938"/>
                  </a:lnTo>
                  <a:lnTo>
                    <a:pt x="2552" y="1938"/>
                  </a:lnTo>
                  <a:lnTo>
                    <a:pt x="2554" y="1940"/>
                  </a:lnTo>
                  <a:lnTo>
                    <a:pt x="2554" y="1940"/>
                  </a:lnTo>
                  <a:lnTo>
                    <a:pt x="2556" y="1942"/>
                  </a:lnTo>
                  <a:lnTo>
                    <a:pt x="2556" y="1942"/>
                  </a:lnTo>
                  <a:lnTo>
                    <a:pt x="2558" y="1948"/>
                  </a:lnTo>
                  <a:lnTo>
                    <a:pt x="2558" y="1948"/>
                  </a:lnTo>
                  <a:lnTo>
                    <a:pt x="2560" y="1950"/>
                  </a:lnTo>
                  <a:lnTo>
                    <a:pt x="2560" y="1950"/>
                  </a:lnTo>
                  <a:lnTo>
                    <a:pt x="2562" y="1952"/>
                  </a:lnTo>
                  <a:lnTo>
                    <a:pt x="2562" y="1952"/>
                  </a:lnTo>
                  <a:lnTo>
                    <a:pt x="2562" y="1954"/>
                  </a:lnTo>
                  <a:lnTo>
                    <a:pt x="2562" y="1954"/>
                  </a:lnTo>
                  <a:lnTo>
                    <a:pt x="2564" y="1958"/>
                  </a:lnTo>
                  <a:lnTo>
                    <a:pt x="2564" y="1958"/>
                  </a:lnTo>
                  <a:lnTo>
                    <a:pt x="2564" y="1958"/>
                  </a:lnTo>
                  <a:lnTo>
                    <a:pt x="2566" y="1962"/>
                  </a:lnTo>
                  <a:lnTo>
                    <a:pt x="2566" y="1962"/>
                  </a:lnTo>
                  <a:lnTo>
                    <a:pt x="2570" y="1966"/>
                  </a:lnTo>
                  <a:lnTo>
                    <a:pt x="2570" y="1966"/>
                  </a:lnTo>
                  <a:lnTo>
                    <a:pt x="2572" y="1966"/>
                  </a:lnTo>
                  <a:lnTo>
                    <a:pt x="2572" y="1966"/>
                  </a:lnTo>
                  <a:lnTo>
                    <a:pt x="2572" y="1970"/>
                  </a:lnTo>
                  <a:lnTo>
                    <a:pt x="2572" y="1970"/>
                  </a:lnTo>
                  <a:lnTo>
                    <a:pt x="2572" y="1972"/>
                  </a:lnTo>
                  <a:lnTo>
                    <a:pt x="2572" y="1972"/>
                  </a:lnTo>
                  <a:lnTo>
                    <a:pt x="2570" y="1972"/>
                  </a:lnTo>
                  <a:lnTo>
                    <a:pt x="2570" y="1972"/>
                  </a:lnTo>
                  <a:lnTo>
                    <a:pt x="2566" y="1970"/>
                  </a:lnTo>
                  <a:lnTo>
                    <a:pt x="2566" y="1970"/>
                  </a:lnTo>
                  <a:lnTo>
                    <a:pt x="2562" y="1970"/>
                  </a:lnTo>
                  <a:lnTo>
                    <a:pt x="2560" y="1970"/>
                  </a:lnTo>
                  <a:lnTo>
                    <a:pt x="2560" y="1970"/>
                  </a:lnTo>
                  <a:lnTo>
                    <a:pt x="2560" y="1968"/>
                  </a:lnTo>
                  <a:lnTo>
                    <a:pt x="2560" y="1968"/>
                  </a:lnTo>
                  <a:lnTo>
                    <a:pt x="2556" y="1968"/>
                  </a:lnTo>
                  <a:lnTo>
                    <a:pt x="2556" y="1968"/>
                  </a:lnTo>
                  <a:lnTo>
                    <a:pt x="2552" y="1968"/>
                  </a:lnTo>
                  <a:lnTo>
                    <a:pt x="2552" y="1968"/>
                  </a:lnTo>
                  <a:lnTo>
                    <a:pt x="2550" y="1968"/>
                  </a:lnTo>
                  <a:lnTo>
                    <a:pt x="2550" y="1968"/>
                  </a:lnTo>
                  <a:lnTo>
                    <a:pt x="2548" y="1968"/>
                  </a:lnTo>
                  <a:lnTo>
                    <a:pt x="2548" y="1968"/>
                  </a:lnTo>
                  <a:lnTo>
                    <a:pt x="2544" y="1968"/>
                  </a:lnTo>
                  <a:lnTo>
                    <a:pt x="2544" y="1968"/>
                  </a:lnTo>
                  <a:lnTo>
                    <a:pt x="2538" y="1968"/>
                  </a:lnTo>
                  <a:lnTo>
                    <a:pt x="2538" y="1968"/>
                  </a:lnTo>
                  <a:lnTo>
                    <a:pt x="2538" y="1968"/>
                  </a:lnTo>
                  <a:lnTo>
                    <a:pt x="2538" y="1968"/>
                  </a:lnTo>
                  <a:lnTo>
                    <a:pt x="2536" y="1968"/>
                  </a:lnTo>
                  <a:lnTo>
                    <a:pt x="2536" y="1968"/>
                  </a:lnTo>
                  <a:lnTo>
                    <a:pt x="2534" y="1968"/>
                  </a:lnTo>
                  <a:lnTo>
                    <a:pt x="2534" y="1968"/>
                  </a:lnTo>
                  <a:lnTo>
                    <a:pt x="2530" y="1968"/>
                  </a:lnTo>
                  <a:lnTo>
                    <a:pt x="2530" y="1968"/>
                  </a:lnTo>
                  <a:lnTo>
                    <a:pt x="2528" y="1970"/>
                  </a:lnTo>
                  <a:lnTo>
                    <a:pt x="2528" y="1970"/>
                  </a:lnTo>
                  <a:lnTo>
                    <a:pt x="2526" y="1968"/>
                  </a:lnTo>
                  <a:lnTo>
                    <a:pt x="2526" y="1968"/>
                  </a:lnTo>
                  <a:lnTo>
                    <a:pt x="2522" y="1968"/>
                  </a:lnTo>
                  <a:lnTo>
                    <a:pt x="2522" y="1968"/>
                  </a:lnTo>
                  <a:lnTo>
                    <a:pt x="2522" y="1968"/>
                  </a:lnTo>
                  <a:lnTo>
                    <a:pt x="2522" y="1968"/>
                  </a:lnTo>
                  <a:lnTo>
                    <a:pt x="2520" y="1968"/>
                  </a:lnTo>
                  <a:lnTo>
                    <a:pt x="2520" y="1968"/>
                  </a:lnTo>
                  <a:lnTo>
                    <a:pt x="2516" y="1968"/>
                  </a:lnTo>
                  <a:lnTo>
                    <a:pt x="2516" y="1968"/>
                  </a:lnTo>
                  <a:lnTo>
                    <a:pt x="2516" y="1968"/>
                  </a:lnTo>
                  <a:lnTo>
                    <a:pt x="2516" y="1968"/>
                  </a:lnTo>
                  <a:lnTo>
                    <a:pt x="2512" y="1968"/>
                  </a:lnTo>
                  <a:lnTo>
                    <a:pt x="2512" y="1968"/>
                  </a:lnTo>
                  <a:lnTo>
                    <a:pt x="2510" y="1970"/>
                  </a:lnTo>
                  <a:lnTo>
                    <a:pt x="2510" y="1970"/>
                  </a:lnTo>
                  <a:lnTo>
                    <a:pt x="2508" y="1970"/>
                  </a:lnTo>
                  <a:lnTo>
                    <a:pt x="2508" y="1970"/>
                  </a:lnTo>
                  <a:lnTo>
                    <a:pt x="2504" y="1970"/>
                  </a:lnTo>
                  <a:lnTo>
                    <a:pt x="2504" y="1970"/>
                  </a:lnTo>
                  <a:lnTo>
                    <a:pt x="2504" y="1968"/>
                  </a:lnTo>
                  <a:lnTo>
                    <a:pt x="2504" y="1968"/>
                  </a:lnTo>
                  <a:lnTo>
                    <a:pt x="2500" y="1968"/>
                  </a:lnTo>
                  <a:lnTo>
                    <a:pt x="2500" y="1968"/>
                  </a:lnTo>
                  <a:lnTo>
                    <a:pt x="2500" y="1968"/>
                  </a:lnTo>
                  <a:lnTo>
                    <a:pt x="2500" y="1968"/>
                  </a:lnTo>
                  <a:lnTo>
                    <a:pt x="2496" y="1968"/>
                  </a:lnTo>
                  <a:lnTo>
                    <a:pt x="2496" y="1968"/>
                  </a:lnTo>
                  <a:lnTo>
                    <a:pt x="2494" y="1970"/>
                  </a:lnTo>
                  <a:lnTo>
                    <a:pt x="2494" y="1970"/>
                  </a:lnTo>
                  <a:lnTo>
                    <a:pt x="2490" y="1970"/>
                  </a:lnTo>
                  <a:lnTo>
                    <a:pt x="2490" y="1970"/>
                  </a:lnTo>
                  <a:lnTo>
                    <a:pt x="2488" y="1970"/>
                  </a:lnTo>
                  <a:lnTo>
                    <a:pt x="2488" y="1970"/>
                  </a:lnTo>
                  <a:lnTo>
                    <a:pt x="2484" y="1970"/>
                  </a:lnTo>
                  <a:lnTo>
                    <a:pt x="2484" y="1970"/>
                  </a:lnTo>
                  <a:lnTo>
                    <a:pt x="2482" y="1970"/>
                  </a:lnTo>
                  <a:lnTo>
                    <a:pt x="2476" y="1970"/>
                  </a:lnTo>
                  <a:lnTo>
                    <a:pt x="2476" y="1970"/>
                  </a:lnTo>
                  <a:lnTo>
                    <a:pt x="2474" y="1970"/>
                  </a:lnTo>
                  <a:lnTo>
                    <a:pt x="2474" y="1970"/>
                  </a:lnTo>
                  <a:lnTo>
                    <a:pt x="2470" y="1970"/>
                  </a:lnTo>
                  <a:lnTo>
                    <a:pt x="2470" y="1970"/>
                  </a:lnTo>
                  <a:lnTo>
                    <a:pt x="2468" y="1970"/>
                  </a:lnTo>
                  <a:lnTo>
                    <a:pt x="2468" y="1970"/>
                  </a:lnTo>
                  <a:lnTo>
                    <a:pt x="2462" y="1970"/>
                  </a:lnTo>
                  <a:lnTo>
                    <a:pt x="2462" y="1970"/>
                  </a:lnTo>
                  <a:lnTo>
                    <a:pt x="2460" y="1970"/>
                  </a:lnTo>
                  <a:lnTo>
                    <a:pt x="2454" y="1970"/>
                  </a:lnTo>
                  <a:lnTo>
                    <a:pt x="2454" y="1970"/>
                  </a:lnTo>
                  <a:lnTo>
                    <a:pt x="2454" y="1970"/>
                  </a:lnTo>
                  <a:lnTo>
                    <a:pt x="2452" y="1970"/>
                  </a:lnTo>
                  <a:lnTo>
                    <a:pt x="2452" y="1970"/>
                  </a:lnTo>
                  <a:lnTo>
                    <a:pt x="2448" y="1970"/>
                  </a:lnTo>
                  <a:lnTo>
                    <a:pt x="2448" y="1970"/>
                  </a:lnTo>
                  <a:lnTo>
                    <a:pt x="2444" y="1970"/>
                  </a:lnTo>
                  <a:lnTo>
                    <a:pt x="2444" y="1970"/>
                  </a:lnTo>
                  <a:lnTo>
                    <a:pt x="2440" y="1970"/>
                  </a:lnTo>
                  <a:lnTo>
                    <a:pt x="2440" y="1970"/>
                  </a:lnTo>
                  <a:lnTo>
                    <a:pt x="2438" y="1970"/>
                  </a:lnTo>
                  <a:lnTo>
                    <a:pt x="2438" y="1970"/>
                  </a:lnTo>
                  <a:lnTo>
                    <a:pt x="2436" y="1970"/>
                  </a:lnTo>
                  <a:lnTo>
                    <a:pt x="2436" y="1970"/>
                  </a:lnTo>
                  <a:lnTo>
                    <a:pt x="2436" y="1970"/>
                  </a:lnTo>
                  <a:lnTo>
                    <a:pt x="2432" y="1970"/>
                  </a:lnTo>
                  <a:lnTo>
                    <a:pt x="2432" y="1970"/>
                  </a:lnTo>
                  <a:lnTo>
                    <a:pt x="2430" y="1970"/>
                  </a:lnTo>
                  <a:lnTo>
                    <a:pt x="2430" y="1970"/>
                  </a:lnTo>
                  <a:lnTo>
                    <a:pt x="2430" y="1970"/>
                  </a:lnTo>
                  <a:lnTo>
                    <a:pt x="2430" y="1970"/>
                  </a:lnTo>
                  <a:lnTo>
                    <a:pt x="2426" y="1970"/>
                  </a:lnTo>
                  <a:lnTo>
                    <a:pt x="2426" y="1970"/>
                  </a:lnTo>
                  <a:lnTo>
                    <a:pt x="2424" y="1970"/>
                  </a:lnTo>
                  <a:lnTo>
                    <a:pt x="2424" y="1970"/>
                  </a:lnTo>
                  <a:lnTo>
                    <a:pt x="2420" y="1970"/>
                  </a:lnTo>
                  <a:lnTo>
                    <a:pt x="2420" y="1970"/>
                  </a:lnTo>
                  <a:lnTo>
                    <a:pt x="2418" y="1970"/>
                  </a:lnTo>
                  <a:lnTo>
                    <a:pt x="2418" y="1970"/>
                  </a:lnTo>
                  <a:lnTo>
                    <a:pt x="2414" y="1970"/>
                  </a:lnTo>
                  <a:lnTo>
                    <a:pt x="2412" y="1970"/>
                  </a:lnTo>
                  <a:lnTo>
                    <a:pt x="2412" y="1970"/>
                  </a:lnTo>
                  <a:lnTo>
                    <a:pt x="2412" y="1970"/>
                  </a:lnTo>
                  <a:lnTo>
                    <a:pt x="2408" y="1970"/>
                  </a:lnTo>
                  <a:lnTo>
                    <a:pt x="2408" y="1970"/>
                  </a:lnTo>
                  <a:lnTo>
                    <a:pt x="2406" y="1968"/>
                  </a:lnTo>
                  <a:lnTo>
                    <a:pt x="2406" y="1968"/>
                  </a:lnTo>
                  <a:lnTo>
                    <a:pt x="2398" y="1970"/>
                  </a:lnTo>
                  <a:lnTo>
                    <a:pt x="2398" y="1970"/>
                  </a:lnTo>
                  <a:lnTo>
                    <a:pt x="2394" y="1970"/>
                  </a:lnTo>
                  <a:lnTo>
                    <a:pt x="2394" y="1970"/>
                  </a:lnTo>
                  <a:lnTo>
                    <a:pt x="2386" y="1970"/>
                  </a:lnTo>
                  <a:lnTo>
                    <a:pt x="2386" y="1970"/>
                  </a:lnTo>
                  <a:lnTo>
                    <a:pt x="2382" y="1970"/>
                  </a:lnTo>
                  <a:lnTo>
                    <a:pt x="2382" y="1970"/>
                  </a:lnTo>
                  <a:lnTo>
                    <a:pt x="2380" y="1970"/>
                  </a:lnTo>
                  <a:lnTo>
                    <a:pt x="2380" y="1970"/>
                  </a:lnTo>
                  <a:lnTo>
                    <a:pt x="2380" y="1970"/>
                  </a:lnTo>
                  <a:lnTo>
                    <a:pt x="2380" y="1970"/>
                  </a:lnTo>
                  <a:lnTo>
                    <a:pt x="2378" y="1970"/>
                  </a:lnTo>
                  <a:lnTo>
                    <a:pt x="2378" y="1970"/>
                  </a:lnTo>
                  <a:lnTo>
                    <a:pt x="2374" y="1970"/>
                  </a:lnTo>
                  <a:lnTo>
                    <a:pt x="2374" y="1970"/>
                  </a:lnTo>
                  <a:lnTo>
                    <a:pt x="2372" y="1970"/>
                  </a:lnTo>
                  <a:lnTo>
                    <a:pt x="2372" y="1970"/>
                  </a:lnTo>
                  <a:lnTo>
                    <a:pt x="2368" y="1968"/>
                  </a:lnTo>
                  <a:lnTo>
                    <a:pt x="2368" y="1968"/>
                  </a:lnTo>
                  <a:lnTo>
                    <a:pt x="2364" y="1970"/>
                  </a:lnTo>
                  <a:lnTo>
                    <a:pt x="2364" y="1970"/>
                  </a:lnTo>
                  <a:lnTo>
                    <a:pt x="2358" y="1970"/>
                  </a:lnTo>
                  <a:lnTo>
                    <a:pt x="2358" y="1970"/>
                  </a:lnTo>
                  <a:lnTo>
                    <a:pt x="2356" y="1970"/>
                  </a:lnTo>
                  <a:lnTo>
                    <a:pt x="2354" y="1970"/>
                  </a:lnTo>
                  <a:lnTo>
                    <a:pt x="2354" y="1970"/>
                  </a:lnTo>
                  <a:lnTo>
                    <a:pt x="2350" y="1970"/>
                  </a:lnTo>
                  <a:lnTo>
                    <a:pt x="2350" y="1970"/>
                  </a:lnTo>
                  <a:lnTo>
                    <a:pt x="2348" y="1970"/>
                  </a:lnTo>
                  <a:lnTo>
                    <a:pt x="2348" y="1970"/>
                  </a:lnTo>
                  <a:lnTo>
                    <a:pt x="2346" y="1970"/>
                  </a:lnTo>
                  <a:lnTo>
                    <a:pt x="2344" y="1970"/>
                  </a:lnTo>
                  <a:lnTo>
                    <a:pt x="2344" y="1970"/>
                  </a:lnTo>
                  <a:lnTo>
                    <a:pt x="2342" y="1970"/>
                  </a:lnTo>
                  <a:lnTo>
                    <a:pt x="2342" y="1970"/>
                  </a:lnTo>
                  <a:lnTo>
                    <a:pt x="2338" y="1972"/>
                  </a:lnTo>
                  <a:lnTo>
                    <a:pt x="2338" y="1972"/>
                  </a:lnTo>
                  <a:lnTo>
                    <a:pt x="2336" y="1972"/>
                  </a:lnTo>
                  <a:lnTo>
                    <a:pt x="2336" y="1972"/>
                  </a:lnTo>
                  <a:lnTo>
                    <a:pt x="2332" y="1972"/>
                  </a:lnTo>
                  <a:lnTo>
                    <a:pt x="2328" y="1972"/>
                  </a:lnTo>
                  <a:lnTo>
                    <a:pt x="2326" y="1972"/>
                  </a:lnTo>
                  <a:lnTo>
                    <a:pt x="2326" y="1972"/>
                  </a:lnTo>
                  <a:lnTo>
                    <a:pt x="2324" y="1972"/>
                  </a:lnTo>
                  <a:lnTo>
                    <a:pt x="2324" y="1972"/>
                  </a:lnTo>
                  <a:lnTo>
                    <a:pt x="2320" y="1972"/>
                  </a:lnTo>
                  <a:lnTo>
                    <a:pt x="2320" y="1972"/>
                  </a:lnTo>
                  <a:lnTo>
                    <a:pt x="2318" y="1972"/>
                  </a:lnTo>
                  <a:lnTo>
                    <a:pt x="2318" y="1972"/>
                  </a:lnTo>
                  <a:lnTo>
                    <a:pt x="2314" y="1972"/>
                  </a:lnTo>
                  <a:lnTo>
                    <a:pt x="2314" y="1972"/>
                  </a:lnTo>
                  <a:lnTo>
                    <a:pt x="2310" y="1972"/>
                  </a:lnTo>
                  <a:lnTo>
                    <a:pt x="2310" y="1972"/>
                  </a:lnTo>
                  <a:lnTo>
                    <a:pt x="2308" y="1972"/>
                  </a:lnTo>
                  <a:lnTo>
                    <a:pt x="2308" y="1972"/>
                  </a:lnTo>
                  <a:lnTo>
                    <a:pt x="2308" y="1972"/>
                  </a:lnTo>
                  <a:lnTo>
                    <a:pt x="2308" y="1972"/>
                  </a:lnTo>
                  <a:lnTo>
                    <a:pt x="2304" y="1970"/>
                  </a:lnTo>
                  <a:lnTo>
                    <a:pt x="2304" y="1970"/>
                  </a:lnTo>
                  <a:lnTo>
                    <a:pt x="2300" y="1972"/>
                  </a:lnTo>
                  <a:lnTo>
                    <a:pt x="2300" y="1972"/>
                  </a:lnTo>
                  <a:lnTo>
                    <a:pt x="2294" y="1972"/>
                  </a:lnTo>
                  <a:lnTo>
                    <a:pt x="2294" y="1972"/>
                  </a:lnTo>
                  <a:lnTo>
                    <a:pt x="2292" y="1972"/>
                  </a:lnTo>
                  <a:lnTo>
                    <a:pt x="2292" y="1972"/>
                  </a:lnTo>
                  <a:lnTo>
                    <a:pt x="2290" y="1972"/>
                  </a:lnTo>
                  <a:lnTo>
                    <a:pt x="2290" y="1972"/>
                  </a:lnTo>
                  <a:lnTo>
                    <a:pt x="2286" y="1972"/>
                  </a:lnTo>
                  <a:lnTo>
                    <a:pt x="2286" y="1972"/>
                  </a:lnTo>
                  <a:lnTo>
                    <a:pt x="2284" y="1972"/>
                  </a:lnTo>
                  <a:lnTo>
                    <a:pt x="2284" y="1972"/>
                  </a:lnTo>
                  <a:lnTo>
                    <a:pt x="2280" y="1972"/>
                  </a:lnTo>
                  <a:lnTo>
                    <a:pt x="2280" y="1972"/>
                  </a:lnTo>
                  <a:lnTo>
                    <a:pt x="2278" y="1972"/>
                  </a:lnTo>
                  <a:lnTo>
                    <a:pt x="2278" y="1972"/>
                  </a:lnTo>
                  <a:lnTo>
                    <a:pt x="2276" y="1972"/>
                  </a:lnTo>
                  <a:lnTo>
                    <a:pt x="2276" y="1972"/>
                  </a:lnTo>
                  <a:lnTo>
                    <a:pt x="2272" y="1972"/>
                  </a:lnTo>
                  <a:lnTo>
                    <a:pt x="2272" y="1972"/>
                  </a:lnTo>
                  <a:lnTo>
                    <a:pt x="2270" y="1972"/>
                  </a:lnTo>
                  <a:lnTo>
                    <a:pt x="2270" y="1972"/>
                  </a:lnTo>
                  <a:lnTo>
                    <a:pt x="2268" y="1972"/>
                  </a:lnTo>
                  <a:lnTo>
                    <a:pt x="2268" y="1972"/>
                  </a:lnTo>
                  <a:lnTo>
                    <a:pt x="2264" y="1972"/>
                  </a:lnTo>
                  <a:lnTo>
                    <a:pt x="2264" y="1972"/>
                  </a:lnTo>
                  <a:lnTo>
                    <a:pt x="2262" y="1970"/>
                  </a:lnTo>
                  <a:lnTo>
                    <a:pt x="2262" y="1970"/>
                  </a:lnTo>
                  <a:lnTo>
                    <a:pt x="2258" y="1970"/>
                  </a:lnTo>
                  <a:lnTo>
                    <a:pt x="2258" y="1970"/>
                  </a:lnTo>
                  <a:lnTo>
                    <a:pt x="2254" y="1970"/>
                  </a:lnTo>
                  <a:lnTo>
                    <a:pt x="2254" y="1970"/>
                  </a:lnTo>
                  <a:lnTo>
                    <a:pt x="2250" y="1970"/>
                  </a:lnTo>
                  <a:lnTo>
                    <a:pt x="2250" y="1970"/>
                  </a:lnTo>
                  <a:lnTo>
                    <a:pt x="2248" y="1970"/>
                  </a:lnTo>
                  <a:lnTo>
                    <a:pt x="2246" y="1970"/>
                  </a:lnTo>
                  <a:lnTo>
                    <a:pt x="2246" y="1970"/>
                  </a:lnTo>
                  <a:lnTo>
                    <a:pt x="2238" y="1972"/>
                  </a:lnTo>
                  <a:lnTo>
                    <a:pt x="2238" y="1972"/>
                  </a:lnTo>
                  <a:lnTo>
                    <a:pt x="2232" y="1976"/>
                  </a:lnTo>
                  <a:lnTo>
                    <a:pt x="2232" y="1976"/>
                  </a:lnTo>
                  <a:lnTo>
                    <a:pt x="2228" y="1980"/>
                  </a:lnTo>
                  <a:lnTo>
                    <a:pt x="2228" y="1980"/>
                  </a:lnTo>
                  <a:lnTo>
                    <a:pt x="2228" y="1980"/>
                  </a:lnTo>
                  <a:lnTo>
                    <a:pt x="2228" y="1980"/>
                  </a:lnTo>
                  <a:lnTo>
                    <a:pt x="2226" y="1984"/>
                  </a:lnTo>
                  <a:lnTo>
                    <a:pt x="2224" y="1988"/>
                  </a:lnTo>
                  <a:lnTo>
                    <a:pt x="2224" y="1988"/>
                  </a:lnTo>
                  <a:lnTo>
                    <a:pt x="2224" y="1990"/>
                  </a:lnTo>
                  <a:lnTo>
                    <a:pt x="2224" y="1990"/>
                  </a:lnTo>
                  <a:lnTo>
                    <a:pt x="2224" y="1994"/>
                  </a:lnTo>
                  <a:lnTo>
                    <a:pt x="2224" y="1994"/>
                  </a:lnTo>
                  <a:lnTo>
                    <a:pt x="2224" y="1996"/>
                  </a:lnTo>
                  <a:lnTo>
                    <a:pt x="2224" y="1996"/>
                  </a:lnTo>
                  <a:lnTo>
                    <a:pt x="2224" y="2000"/>
                  </a:lnTo>
                  <a:lnTo>
                    <a:pt x="2224" y="2000"/>
                  </a:lnTo>
                  <a:lnTo>
                    <a:pt x="2226" y="2006"/>
                  </a:lnTo>
                  <a:lnTo>
                    <a:pt x="2226" y="2006"/>
                  </a:lnTo>
                  <a:lnTo>
                    <a:pt x="2226" y="2006"/>
                  </a:lnTo>
                  <a:lnTo>
                    <a:pt x="2228" y="2010"/>
                  </a:lnTo>
                  <a:lnTo>
                    <a:pt x="2228" y="2010"/>
                  </a:lnTo>
                  <a:lnTo>
                    <a:pt x="2228" y="2012"/>
                  </a:lnTo>
                  <a:lnTo>
                    <a:pt x="2230" y="2014"/>
                  </a:lnTo>
                  <a:lnTo>
                    <a:pt x="2230" y="2014"/>
                  </a:lnTo>
                  <a:lnTo>
                    <a:pt x="2232" y="2018"/>
                  </a:lnTo>
                  <a:lnTo>
                    <a:pt x="2232" y="2018"/>
                  </a:lnTo>
                  <a:lnTo>
                    <a:pt x="2232" y="2020"/>
                  </a:lnTo>
                  <a:lnTo>
                    <a:pt x="2232" y="2020"/>
                  </a:lnTo>
                  <a:lnTo>
                    <a:pt x="2234" y="2022"/>
                  </a:lnTo>
                  <a:lnTo>
                    <a:pt x="2234" y="2022"/>
                  </a:lnTo>
                  <a:lnTo>
                    <a:pt x="2234" y="2022"/>
                  </a:lnTo>
                  <a:lnTo>
                    <a:pt x="2234" y="2026"/>
                  </a:lnTo>
                  <a:lnTo>
                    <a:pt x="2234" y="2026"/>
                  </a:lnTo>
                  <a:lnTo>
                    <a:pt x="2234" y="2028"/>
                  </a:lnTo>
                  <a:lnTo>
                    <a:pt x="2234" y="2028"/>
                  </a:lnTo>
                  <a:lnTo>
                    <a:pt x="2234" y="2030"/>
                  </a:lnTo>
                  <a:lnTo>
                    <a:pt x="2234" y="2030"/>
                  </a:lnTo>
                  <a:lnTo>
                    <a:pt x="2232" y="2034"/>
                  </a:lnTo>
                  <a:lnTo>
                    <a:pt x="2232" y="2034"/>
                  </a:lnTo>
                  <a:lnTo>
                    <a:pt x="2232" y="2038"/>
                  </a:lnTo>
                  <a:lnTo>
                    <a:pt x="2234" y="2040"/>
                  </a:lnTo>
                  <a:lnTo>
                    <a:pt x="2234" y="2040"/>
                  </a:lnTo>
                  <a:lnTo>
                    <a:pt x="2236" y="2042"/>
                  </a:lnTo>
                  <a:lnTo>
                    <a:pt x="2236" y="2042"/>
                  </a:lnTo>
                  <a:lnTo>
                    <a:pt x="2236" y="2046"/>
                  </a:lnTo>
                  <a:lnTo>
                    <a:pt x="2236" y="2046"/>
                  </a:lnTo>
                  <a:lnTo>
                    <a:pt x="2238" y="2048"/>
                  </a:lnTo>
                  <a:lnTo>
                    <a:pt x="2238" y="2048"/>
                  </a:lnTo>
                  <a:lnTo>
                    <a:pt x="2238" y="2050"/>
                  </a:lnTo>
                  <a:lnTo>
                    <a:pt x="2238" y="2050"/>
                  </a:lnTo>
                  <a:lnTo>
                    <a:pt x="2240" y="2054"/>
                  </a:lnTo>
                  <a:lnTo>
                    <a:pt x="2242" y="2060"/>
                  </a:lnTo>
                  <a:lnTo>
                    <a:pt x="2242" y="2060"/>
                  </a:lnTo>
                  <a:lnTo>
                    <a:pt x="2244" y="2064"/>
                  </a:lnTo>
                  <a:lnTo>
                    <a:pt x="2244" y="2064"/>
                  </a:lnTo>
                  <a:lnTo>
                    <a:pt x="2246" y="2066"/>
                  </a:lnTo>
                  <a:lnTo>
                    <a:pt x="2246" y="2066"/>
                  </a:lnTo>
                  <a:lnTo>
                    <a:pt x="2246" y="2070"/>
                  </a:lnTo>
                  <a:lnTo>
                    <a:pt x="2246" y="2070"/>
                  </a:lnTo>
                  <a:lnTo>
                    <a:pt x="2246" y="2070"/>
                  </a:lnTo>
                  <a:lnTo>
                    <a:pt x="2246" y="2070"/>
                  </a:lnTo>
                  <a:lnTo>
                    <a:pt x="2246" y="2074"/>
                  </a:lnTo>
                  <a:lnTo>
                    <a:pt x="2246" y="2074"/>
                  </a:lnTo>
                  <a:lnTo>
                    <a:pt x="2246" y="2074"/>
                  </a:lnTo>
                  <a:lnTo>
                    <a:pt x="2246" y="2074"/>
                  </a:lnTo>
                  <a:lnTo>
                    <a:pt x="2246" y="2076"/>
                  </a:lnTo>
                  <a:lnTo>
                    <a:pt x="2246" y="2076"/>
                  </a:lnTo>
                  <a:lnTo>
                    <a:pt x="2246" y="2080"/>
                  </a:lnTo>
                  <a:lnTo>
                    <a:pt x="2246" y="2080"/>
                  </a:lnTo>
                  <a:lnTo>
                    <a:pt x="2246" y="2084"/>
                  </a:lnTo>
                  <a:lnTo>
                    <a:pt x="2246" y="2084"/>
                  </a:lnTo>
                  <a:lnTo>
                    <a:pt x="2246" y="2086"/>
                  </a:lnTo>
                  <a:lnTo>
                    <a:pt x="2246" y="2086"/>
                  </a:lnTo>
                  <a:lnTo>
                    <a:pt x="2248" y="2092"/>
                  </a:lnTo>
                  <a:lnTo>
                    <a:pt x="2248" y="2092"/>
                  </a:lnTo>
                  <a:lnTo>
                    <a:pt x="2250" y="2094"/>
                  </a:lnTo>
                  <a:lnTo>
                    <a:pt x="2250" y="2094"/>
                  </a:lnTo>
                  <a:lnTo>
                    <a:pt x="2252" y="2096"/>
                  </a:lnTo>
                  <a:lnTo>
                    <a:pt x="2252" y="2096"/>
                  </a:lnTo>
                  <a:lnTo>
                    <a:pt x="2252" y="2098"/>
                  </a:lnTo>
                  <a:lnTo>
                    <a:pt x="2252" y="2098"/>
                  </a:lnTo>
                  <a:lnTo>
                    <a:pt x="2252" y="2102"/>
                  </a:lnTo>
                  <a:lnTo>
                    <a:pt x="2252" y="2102"/>
                  </a:lnTo>
                  <a:lnTo>
                    <a:pt x="2252" y="2104"/>
                  </a:lnTo>
                  <a:lnTo>
                    <a:pt x="2252" y="2104"/>
                  </a:lnTo>
                  <a:lnTo>
                    <a:pt x="2252" y="2106"/>
                  </a:lnTo>
                  <a:lnTo>
                    <a:pt x="2252" y="2106"/>
                  </a:lnTo>
                  <a:lnTo>
                    <a:pt x="2252" y="2110"/>
                  </a:lnTo>
                  <a:lnTo>
                    <a:pt x="2252" y="2110"/>
                  </a:lnTo>
                  <a:lnTo>
                    <a:pt x="2252" y="2112"/>
                  </a:lnTo>
                  <a:lnTo>
                    <a:pt x="2252" y="2112"/>
                  </a:lnTo>
                  <a:lnTo>
                    <a:pt x="2254" y="2118"/>
                  </a:lnTo>
                  <a:lnTo>
                    <a:pt x="2254" y="2118"/>
                  </a:lnTo>
                  <a:lnTo>
                    <a:pt x="2254" y="2118"/>
                  </a:lnTo>
                  <a:lnTo>
                    <a:pt x="2254" y="2118"/>
                  </a:lnTo>
                  <a:lnTo>
                    <a:pt x="2256" y="2122"/>
                  </a:lnTo>
                  <a:lnTo>
                    <a:pt x="2256" y="2122"/>
                  </a:lnTo>
                  <a:lnTo>
                    <a:pt x="2258" y="2128"/>
                  </a:lnTo>
                  <a:lnTo>
                    <a:pt x="2258" y="2128"/>
                  </a:lnTo>
                  <a:lnTo>
                    <a:pt x="2258" y="2130"/>
                  </a:lnTo>
                  <a:lnTo>
                    <a:pt x="2258" y="2132"/>
                  </a:lnTo>
                  <a:lnTo>
                    <a:pt x="2258" y="2132"/>
                  </a:lnTo>
                  <a:lnTo>
                    <a:pt x="2260" y="2138"/>
                  </a:lnTo>
                  <a:lnTo>
                    <a:pt x="2260" y="2138"/>
                  </a:lnTo>
                  <a:lnTo>
                    <a:pt x="2260" y="2142"/>
                  </a:lnTo>
                  <a:lnTo>
                    <a:pt x="2260" y="2142"/>
                  </a:lnTo>
                  <a:lnTo>
                    <a:pt x="2260" y="2144"/>
                  </a:lnTo>
                  <a:lnTo>
                    <a:pt x="2260" y="2144"/>
                  </a:lnTo>
                  <a:lnTo>
                    <a:pt x="2262" y="2148"/>
                  </a:lnTo>
                  <a:lnTo>
                    <a:pt x="2262" y="2148"/>
                  </a:lnTo>
                  <a:lnTo>
                    <a:pt x="2264" y="2150"/>
                  </a:lnTo>
                  <a:lnTo>
                    <a:pt x="2264" y="2150"/>
                  </a:lnTo>
                  <a:lnTo>
                    <a:pt x="2264" y="2152"/>
                  </a:lnTo>
                  <a:lnTo>
                    <a:pt x="2264" y="2152"/>
                  </a:lnTo>
                  <a:lnTo>
                    <a:pt x="2264" y="2156"/>
                  </a:lnTo>
                  <a:lnTo>
                    <a:pt x="2264" y="2156"/>
                  </a:lnTo>
                  <a:lnTo>
                    <a:pt x="2268" y="2160"/>
                  </a:lnTo>
                  <a:lnTo>
                    <a:pt x="2268" y="2160"/>
                  </a:lnTo>
                  <a:lnTo>
                    <a:pt x="2270" y="2160"/>
                  </a:lnTo>
                  <a:lnTo>
                    <a:pt x="2270" y="2160"/>
                  </a:lnTo>
                  <a:lnTo>
                    <a:pt x="2270" y="2162"/>
                  </a:lnTo>
                  <a:lnTo>
                    <a:pt x="2270" y="2162"/>
                  </a:lnTo>
                  <a:lnTo>
                    <a:pt x="2270" y="2164"/>
                  </a:lnTo>
                  <a:lnTo>
                    <a:pt x="2270" y="2164"/>
                  </a:lnTo>
                  <a:lnTo>
                    <a:pt x="2270" y="2166"/>
                  </a:lnTo>
                  <a:lnTo>
                    <a:pt x="2270" y="2168"/>
                  </a:lnTo>
                  <a:lnTo>
                    <a:pt x="2270" y="2168"/>
                  </a:lnTo>
                  <a:lnTo>
                    <a:pt x="2270" y="2172"/>
                  </a:lnTo>
                  <a:lnTo>
                    <a:pt x="2270" y="2172"/>
                  </a:lnTo>
                  <a:lnTo>
                    <a:pt x="2270" y="2174"/>
                  </a:lnTo>
                  <a:lnTo>
                    <a:pt x="2270" y="2174"/>
                  </a:lnTo>
                  <a:lnTo>
                    <a:pt x="2270" y="2176"/>
                  </a:lnTo>
                  <a:lnTo>
                    <a:pt x="2270" y="2176"/>
                  </a:lnTo>
                  <a:lnTo>
                    <a:pt x="2270" y="2182"/>
                  </a:lnTo>
                  <a:lnTo>
                    <a:pt x="2270" y="2182"/>
                  </a:lnTo>
                  <a:lnTo>
                    <a:pt x="2274" y="2186"/>
                  </a:lnTo>
                  <a:lnTo>
                    <a:pt x="2274" y="2186"/>
                  </a:lnTo>
                  <a:lnTo>
                    <a:pt x="2276" y="2190"/>
                  </a:lnTo>
                  <a:lnTo>
                    <a:pt x="2276" y="2190"/>
                  </a:lnTo>
                  <a:lnTo>
                    <a:pt x="2274" y="2192"/>
                  </a:lnTo>
                  <a:lnTo>
                    <a:pt x="2274" y="2192"/>
                  </a:lnTo>
                  <a:lnTo>
                    <a:pt x="2274" y="2194"/>
                  </a:lnTo>
                  <a:lnTo>
                    <a:pt x="2274" y="2194"/>
                  </a:lnTo>
                  <a:lnTo>
                    <a:pt x="2274" y="2198"/>
                  </a:lnTo>
                  <a:lnTo>
                    <a:pt x="2274" y="2198"/>
                  </a:lnTo>
                  <a:lnTo>
                    <a:pt x="2274" y="2200"/>
                  </a:lnTo>
                  <a:lnTo>
                    <a:pt x="2274" y="2200"/>
                  </a:lnTo>
                  <a:lnTo>
                    <a:pt x="2276" y="2206"/>
                  </a:lnTo>
                  <a:lnTo>
                    <a:pt x="2276" y="2206"/>
                  </a:lnTo>
                  <a:lnTo>
                    <a:pt x="2276" y="2214"/>
                  </a:lnTo>
                  <a:lnTo>
                    <a:pt x="2276" y="2214"/>
                  </a:lnTo>
                  <a:lnTo>
                    <a:pt x="2276" y="2216"/>
                  </a:lnTo>
                  <a:lnTo>
                    <a:pt x="2276" y="2216"/>
                  </a:lnTo>
                  <a:lnTo>
                    <a:pt x="2278" y="2218"/>
                  </a:lnTo>
                  <a:lnTo>
                    <a:pt x="2278" y="2218"/>
                  </a:lnTo>
                  <a:lnTo>
                    <a:pt x="2278" y="2222"/>
                  </a:lnTo>
                  <a:lnTo>
                    <a:pt x="2278" y="2222"/>
                  </a:lnTo>
                  <a:lnTo>
                    <a:pt x="2280" y="2224"/>
                  </a:lnTo>
                  <a:lnTo>
                    <a:pt x="2280" y="2224"/>
                  </a:lnTo>
                  <a:lnTo>
                    <a:pt x="2280" y="2226"/>
                  </a:lnTo>
                  <a:lnTo>
                    <a:pt x="2280" y="2226"/>
                  </a:lnTo>
                  <a:lnTo>
                    <a:pt x="2280" y="2232"/>
                  </a:lnTo>
                  <a:lnTo>
                    <a:pt x="2280" y="2232"/>
                  </a:lnTo>
                  <a:lnTo>
                    <a:pt x="2282" y="2236"/>
                  </a:lnTo>
                  <a:lnTo>
                    <a:pt x="2282" y="2236"/>
                  </a:lnTo>
                  <a:lnTo>
                    <a:pt x="2282" y="2236"/>
                  </a:lnTo>
                  <a:lnTo>
                    <a:pt x="2282" y="2236"/>
                  </a:lnTo>
                  <a:lnTo>
                    <a:pt x="2282" y="2240"/>
                  </a:lnTo>
                  <a:lnTo>
                    <a:pt x="2282" y="2240"/>
                  </a:lnTo>
                  <a:lnTo>
                    <a:pt x="2282" y="2244"/>
                  </a:lnTo>
                  <a:lnTo>
                    <a:pt x="2282" y="2244"/>
                  </a:lnTo>
                  <a:lnTo>
                    <a:pt x="2286" y="2248"/>
                  </a:lnTo>
                  <a:lnTo>
                    <a:pt x="2286" y="2248"/>
                  </a:lnTo>
                  <a:lnTo>
                    <a:pt x="2288" y="2252"/>
                  </a:lnTo>
                  <a:lnTo>
                    <a:pt x="2288" y="2252"/>
                  </a:lnTo>
                  <a:lnTo>
                    <a:pt x="2290" y="2252"/>
                  </a:lnTo>
                  <a:lnTo>
                    <a:pt x="2290" y="2252"/>
                  </a:lnTo>
                  <a:lnTo>
                    <a:pt x="2290" y="2254"/>
                  </a:lnTo>
                  <a:lnTo>
                    <a:pt x="2290" y="2254"/>
                  </a:lnTo>
                  <a:lnTo>
                    <a:pt x="2290" y="2256"/>
                  </a:lnTo>
                  <a:lnTo>
                    <a:pt x="2290" y="2256"/>
                  </a:lnTo>
                  <a:lnTo>
                    <a:pt x="2292" y="2262"/>
                  </a:lnTo>
                  <a:lnTo>
                    <a:pt x="2292" y="2262"/>
                  </a:lnTo>
                  <a:lnTo>
                    <a:pt x="2292" y="2264"/>
                  </a:lnTo>
                  <a:lnTo>
                    <a:pt x="2292" y="2264"/>
                  </a:lnTo>
                  <a:lnTo>
                    <a:pt x="2292" y="2268"/>
                  </a:lnTo>
                  <a:lnTo>
                    <a:pt x="2292" y="2268"/>
                  </a:lnTo>
                  <a:lnTo>
                    <a:pt x="2294" y="2272"/>
                  </a:lnTo>
                  <a:lnTo>
                    <a:pt x="2294" y="2272"/>
                  </a:lnTo>
                  <a:lnTo>
                    <a:pt x="2294" y="2274"/>
                  </a:lnTo>
                  <a:lnTo>
                    <a:pt x="2294" y="2274"/>
                  </a:lnTo>
                  <a:lnTo>
                    <a:pt x="2296" y="2278"/>
                  </a:lnTo>
                  <a:lnTo>
                    <a:pt x="2296" y="2278"/>
                  </a:lnTo>
                  <a:lnTo>
                    <a:pt x="2296" y="2280"/>
                  </a:lnTo>
                  <a:lnTo>
                    <a:pt x="2296" y="2280"/>
                  </a:lnTo>
                  <a:lnTo>
                    <a:pt x="2296" y="2282"/>
                  </a:lnTo>
                  <a:lnTo>
                    <a:pt x="2296" y="2282"/>
                  </a:lnTo>
                  <a:lnTo>
                    <a:pt x="2298" y="2286"/>
                  </a:lnTo>
                  <a:lnTo>
                    <a:pt x="2298" y="2288"/>
                  </a:lnTo>
                  <a:lnTo>
                    <a:pt x="2298" y="2288"/>
                  </a:lnTo>
                  <a:lnTo>
                    <a:pt x="2302" y="2292"/>
                  </a:lnTo>
                  <a:lnTo>
                    <a:pt x="2302" y="2292"/>
                  </a:lnTo>
                  <a:lnTo>
                    <a:pt x="2302" y="2294"/>
                  </a:lnTo>
                  <a:lnTo>
                    <a:pt x="2302" y="2294"/>
                  </a:lnTo>
                  <a:lnTo>
                    <a:pt x="2304" y="2296"/>
                  </a:lnTo>
                  <a:lnTo>
                    <a:pt x="2304" y="2296"/>
                  </a:lnTo>
                  <a:lnTo>
                    <a:pt x="2306" y="2298"/>
                  </a:lnTo>
                  <a:lnTo>
                    <a:pt x="2306" y="2298"/>
                  </a:lnTo>
                  <a:lnTo>
                    <a:pt x="2306" y="2302"/>
                  </a:lnTo>
                  <a:lnTo>
                    <a:pt x="2306" y="2302"/>
                  </a:lnTo>
                  <a:lnTo>
                    <a:pt x="2306" y="2304"/>
                  </a:lnTo>
                  <a:lnTo>
                    <a:pt x="2306" y="2304"/>
                  </a:lnTo>
                  <a:lnTo>
                    <a:pt x="2306" y="2306"/>
                  </a:lnTo>
                  <a:lnTo>
                    <a:pt x="2306" y="2306"/>
                  </a:lnTo>
                  <a:lnTo>
                    <a:pt x="2306" y="2310"/>
                  </a:lnTo>
                  <a:lnTo>
                    <a:pt x="2306" y="2310"/>
                  </a:lnTo>
                  <a:lnTo>
                    <a:pt x="2306" y="2312"/>
                  </a:lnTo>
                  <a:lnTo>
                    <a:pt x="2306" y="2312"/>
                  </a:lnTo>
                  <a:lnTo>
                    <a:pt x="2308" y="2314"/>
                  </a:lnTo>
                  <a:lnTo>
                    <a:pt x="2308" y="2314"/>
                  </a:lnTo>
                  <a:lnTo>
                    <a:pt x="2308" y="2318"/>
                  </a:lnTo>
                  <a:lnTo>
                    <a:pt x="2308" y="2318"/>
                  </a:lnTo>
                  <a:lnTo>
                    <a:pt x="2306" y="2320"/>
                  </a:lnTo>
                  <a:lnTo>
                    <a:pt x="2306" y="2320"/>
                  </a:lnTo>
                  <a:lnTo>
                    <a:pt x="2306" y="2322"/>
                  </a:lnTo>
                  <a:lnTo>
                    <a:pt x="2306" y="2322"/>
                  </a:lnTo>
                  <a:lnTo>
                    <a:pt x="2306" y="2330"/>
                  </a:lnTo>
                  <a:lnTo>
                    <a:pt x="2306" y="2330"/>
                  </a:lnTo>
                  <a:lnTo>
                    <a:pt x="2308" y="2334"/>
                  </a:lnTo>
                  <a:lnTo>
                    <a:pt x="2308" y="2334"/>
                  </a:lnTo>
                  <a:lnTo>
                    <a:pt x="2310" y="2340"/>
                  </a:lnTo>
                  <a:lnTo>
                    <a:pt x="2310" y="2340"/>
                  </a:lnTo>
                  <a:lnTo>
                    <a:pt x="2310" y="2344"/>
                  </a:lnTo>
                  <a:lnTo>
                    <a:pt x="2310" y="2344"/>
                  </a:lnTo>
                  <a:lnTo>
                    <a:pt x="2310" y="2346"/>
                  </a:lnTo>
                  <a:lnTo>
                    <a:pt x="2310" y="2346"/>
                  </a:lnTo>
                  <a:lnTo>
                    <a:pt x="2310" y="2348"/>
                  </a:lnTo>
                  <a:lnTo>
                    <a:pt x="2310" y="2348"/>
                  </a:lnTo>
                  <a:lnTo>
                    <a:pt x="2310" y="2350"/>
                  </a:lnTo>
                  <a:lnTo>
                    <a:pt x="2310" y="2352"/>
                  </a:lnTo>
                  <a:lnTo>
                    <a:pt x="2310" y="2352"/>
                  </a:lnTo>
                  <a:lnTo>
                    <a:pt x="2312" y="2354"/>
                  </a:lnTo>
                  <a:lnTo>
                    <a:pt x="2312" y="2354"/>
                  </a:lnTo>
                  <a:lnTo>
                    <a:pt x="2312" y="2358"/>
                  </a:lnTo>
                  <a:lnTo>
                    <a:pt x="2312" y="2358"/>
                  </a:lnTo>
                  <a:lnTo>
                    <a:pt x="2314" y="2360"/>
                  </a:lnTo>
                  <a:lnTo>
                    <a:pt x="2314" y="2360"/>
                  </a:lnTo>
                  <a:lnTo>
                    <a:pt x="2314" y="2362"/>
                  </a:lnTo>
                  <a:lnTo>
                    <a:pt x="2314" y="2362"/>
                  </a:lnTo>
                  <a:lnTo>
                    <a:pt x="2316" y="2366"/>
                  </a:lnTo>
                  <a:lnTo>
                    <a:pt x="2316" y="2366"/>
                  </a:lnTo>
                  <a:lnTo>
                    <a:pt x="2316" y="2368"/>
                  </a:lnTo>
                  <a:lnTo>
                    <a:pt x="2316" y="2368"/>
                  </a:lnTo>
                  <a:lnTo>
                    <a:pt x="2316" y="2370"/>
                  </a:lnTo>
                  <a:lnTo>
                    <a:pt x="2316" y="2370"/>
                  </a:lnTo>
                  <a:lnTo>
                    <a:pt x="2318" y="2372"/>
                  </a:lnTo>
                  <a:lnTo>
                    <a:pt x="2318" y="2372"/>
                  </a:lnTo>
                  <a:lnTo>
                    <a:pt x="2318" y="2376"/>
                  </a:lnTo>
                  <a:lnTo>
                    <a:pt x="2318" y="2376"/>
                  </a:lnTo>
                  <a:lnTo>
                    <a:pt x="2320" y="2380"/>
                  </a:lnTo>
                  <a:lnTo>
                    <a:pt x="2320" y="2380"/>
                  </a:lnTo>
                  <a:lnTo>
                    <a:pt x="2322" y="2380"/>
                  </a:lnTo>
                  <a:lnTo>
                    <a:pt x="2322" y="2380"/>
                  </a:lnTo>
                  <a:lnTo>
                    <a:pt x="2320" y="2382"/>
                  </a:lnTo>
                  <a:lnTo>
                    <a:pt x="2320" y="2382"/>
                  </a:lnTo>
                  <a:lnTo>
                    <a:pt x="2320" y="2386"/>
                  </a:lnTo>
                  <a:lnTo>
                    <a:pt x="2320" y="2386"/>
                  </a:lnTo>
                  <a:lnTo>
                    <a:pt x="2322" y="2390"/>
                  </a:lnTo>
                  <a:lnTo>
                    <a:pt x="2322" y="2390"/>
                  </a:lnTo>
                  <a:lnTo>
                    <a:pt x="2324" y="2392"/>
                  </a:lnTo>
                  <a:lnTo>
                    <a:pt x="2324" y="2392"/>
                  </a:lnTo>
                  <a:lnTo>
                    <a:pt x="2324" y="2394"/>
                  </a:lnTo>
                  <a:lnTo>
                    <a:pt x="2324" y="2394"/>
                  </a:lnTo>
                  <a:lnTo>
                    <a:pt x="2324" y="2396"/>
                  </a:lnTo>
                  <a:lnTo>
                    <a:pt x="2324" y="2396"/>
                  </a:lnTo>
                  <a:lnTo>
                    <a:pt x="2324" y="2398"/>
                  </a:lnTo>
                  <a:lnTo>
                    <a:pt x="2324" y="2398"/>
                  </a:lnTo>
                  <a:lnTo>
                    <a:pt x="2324" y="2402"/>
                  </a:lnTo>
                  <a:lnTo>
                    <a:pt x="2324" y="2402"/>
                  </a:lnTo>
                  <a:lnTo>
                    <a:pt x="2324" y="2404"/>
                  </a:lnTo>
                  <a:lnTo>
                    <a:pt x="2324" y="2404"/>
                  </a:lnTo>
                  <a:lnTo>
                    <a:pt x="2324" y="2408"/>
                  </a:lnTo>
                  <a:lnTo>
                    <a:pt x="2324" y="2408"/>
                  </a:lnTo>
                  <a:lnTo>
                    <a:pt x="2326" y="2412"/>
                  </a:lnTo>
                  <a:lnTo>
                    <a:pt x="2326" y="2412"/>
                  </a:lnTo>
                  <a:lnTo>
                    <a:pt x="2326" y="2414"/>
                  </a:lnTo>
                  <a:lnTo>
                    <a:pt x="2326" y="2414"/>
                  </a:lnTo>
                  <a:lnTo>
                    <a:pt x="2326" y="2416"/>
                  </a:lnTo>
                  <a:lnTo>
                    <a:pt x="2326" y="2416"/>
                  </a:lnTo>
                  <a:lnTo>
                    <a:pt x="2328" y="2420"/>
                  </a:lnTo>
                  <a:lnTo>
                    <a:pt x="2328" y="2420"/>
                  </a:lnTo>
                  <a:lnTo>
                    <a:pt x="2328" y="2422"/>
                  </a:lnTo>
                  <a:lnTo>
                    <a:pt x="2328" y="2422"/>
                  </a:lnTo>
                  <a:lnTo>
                    <a:pt x="2328" y="2426"/>
                  </a:lnTo>
                  <a:lnTo>
                    <a:pt x="2328" y="2426"/>
                  </a:lnTo>
                  <a:lnTo>
                    <a:pt x="2330" y="2428"/>
                  </a:lnTo>
                  <a:lnTo>
                    <a:pt x="2330" y="2428"/>
                  </a:lnTo>
                  <a:lnTo>
                    <a:pt x="2332" y="2430"/>
                  </a:lnTo>
                  <a:lnTo>
                    <a:pt x="2332" y="2430"/>
                  </a:lnTo>
                  <a:lnTo>
                    <a:pt x="2332" y="2434"/>
                  </a:lnTo>
                  <a:lnTo>
                    <a:pt x="2332" y="2434"/>
                  </a:lnTo>
                  <a:lnTo>
                    <a:pt x="2332" y="2436"/>
                  </a:lnTo>
                  <a:lnTo>
                    <a:pt x="2332" y="2436"/>
                  </a:lnTo>
                  <a:lnTo>
                    <a:pt x="2332" y="2438"/>
                  </a:lnTo>
                  <a:lnTo>
                    <a:pt x="2332" y="2438"/>
                  </a:lnTo>
                  <a:lnTo>
                    <a:pt x="2334" y="2442"/>
                  </a:lnTo>
                  <a:lnTo>
                    <a:pt x="2334" y="2442"/>
                  </a:lnTo>
                  <a:lnTo>
                    <a:pt x="2336" y="2446"/>
                  </a:lnTo>
                  <a:lnTo>
                    <a:pt x="2336" y="2448"/>
                  </a:lnTo>
                  <a:lnTo>
                    <a:pt x="2336" y="2448"/>
                  </a:lnTo>
                  <a:lnTo>
                    <a:pt x="2338" y="2452"/>
                  </a:lnTo>
                  <a:lnTo>
                    <a:pt x="2338" y="2452"/>
                  </a:lnTo>
                  <a:lnTo>
                    <a:pt x="2340" y="2456"/>
                  </a:lnTo>
                  <a:lnTo>
                    <a:pt x="2340" y="2456"/>
                  </a:lnTo>
                  <a:lnTo>
                    <a:pt x="2342" y="2458"/>
                  </a:lnTo>
                  <a:lnTo>
                    <a:pt x="2342" y="2458"/>
                  </a:lnTo>
                  <a:lnTo>
                    <a:pt x="2342" y="2460"/>
                  </a:lnTo>
                  <a:lnTo>
                    <a:pt x="2342" y="2460"/>
                  </a:lnTo>
                  <a:lnTo>
                    <a:pt x="2344" y="2462"/>
                  </a:lnTo>
                  <a:lnTo>
                    <a:pt x="2344" y="2462"/>
                  </a:lnTo>
                  <a:lnTo>
                    <a:pt x="2344" y="2464"/>
                  </a:lnTo>
                  <a:lnTo>
                    <a:pt x="2344" y="2464"/>
                  </a:lnTo>
                  <a:lnTo>
                    <a:pt x="2346" y="2468"/>
                  </a:lnTo>
                  <a:lnTo>
                    <a:pt x="2346" y="2468"/>
                  </a:lnTo>
                  <a:lnTo>
                    <a:pt x="2346" y="2470"/>
                  </a:lnTo>
                  <a:lnTo>
                    <a:pt x="2346" y="2470"/>
                  </a:lnTo>
                  <a:lnTo>
                    <a:pt x="2348" y="2474"/>
                  </a:lnTo>
                  <a:lnTo>
                    <a:pt x="2348" y="2474"/>
                  </a:lnTo>
                  <a:lnTo>
                    <a:pt x="2348" y="2476"/>
                  </a:lnTo>
                  <a:lnTo>
                    <a:pt x="2348" y="2476"/>
                  </a:lnTo>
                  <a:lnTo>
                    <a:pt x="2350" y="2478"/>
                  </a:lnTo>
                  <a:lnTo>
                    <a:pt x="2350" y="2478"/>
                  </a:lnTo>
                  <a:lnTo>
                    <a:pt x="2350" y="2482"/>
                  </a:lnTo>
                  <a:lnTo>
                    <a:pt x="2350" y="2482"/>
                  </a:lnTo>
                  <a:lnTo>
                    <a:pt x="2350" y="2484"/>
                  </a:lnTo>
                  <a:lnTo>
                    <a:pt x="2350" y="2484"/>
                  </a:lnTo>
                  <a:lnTo>
                    <a:pt x="2350" y="2490"/>
                  </a:lnTo>
                  <a:lnTo>
                    <a:pt x="2350" y="2490"/>
                  </a:lnTo>
                  <a:lnTo>
                    <a:pt x="2352" y="2492"/>
                  </a:lnTo>
                  <a:lnTo>
                    <a:pt x="2352" y="2492"/>
                  </a:lnTo>
                  <a:lnTo>
                    <a:pt x="2352" y="2496"/>
                  </a:lnTo>
                  <a:lnTo>
                    <a:pt x="2352" y="2496"/>
                  </a:lnTo>
                  <a:lnTo>
                    <a:pt x="2352" y="2500"/>
                  </a:lnTo>
                  <a:lnTo>
                    <a:pt x="2352" y="2500"/>
                  </a:lnTo>
                  <a:lnTo>
                    <a:pt x="2352" y="2502"/>
                  </a:lnTo>
                  <a:lnTo>
                    <a:pt x="2352" y="2502"/>
                  </a:lnTo>
                  <a:lnTo>
                    <a:pt x="2352" y="2502"/>
                  </a:lnTo>
                  <a:lnTo>
                    <a:pt x="2352" y="2508"/>
                  </a:lnTo>
                  <a:lnTo>
                    <a:pt x="2354" y="2508"/>
                  </a:lnTo>
                  <a:lnTo>
                    <a:pt x="2354" y="2508"/>
                  </a:lnTo>
                  <a:lnTo>
                    <a:pt x="2354" y="2514"/>
                  </a:lnTo>
                  <a:lnTo>
                    <a:pt x="2354" y="2514"/>
                  </a:lnTo>
                  <a:lnTo>
                    <a:pt x="2358" y="2520"/>
                  </a:lnTo>
                  <a:lnTo>
                    <a:pt x="2358" y="2520"/>
                  </a:lnTo>
                  <a:lnTo>
                    <a:pt x="2358" y="2520"/>
                  </a:lnTo>
                  <a:lnTo>
                    <a:pt x="2358" y="2520"/>
                  </a:lnTo>
                  <a:lnTo>
                    <a:pt x="2358" y="2524"/>
                  </a:lnTo>
                  <a:lnTo>
                    <a:pt x="2358" y="2524"/>
                  </a:lnTo>
                  <a:lnTo>
                    <a:pt x="2358" y="2526"/>
                  </a:lnTo>
                  <a:lnTo>
                    <a:pt x="2358" y="2526"/>
                  </a:lnTo>
                  <a:lnTo>
                    <a:pt x="2358" y="2530"/>
                  </a:lnTo>
                  <a:lnTo>
                    <a:pt x="2358" y="2532"/>
                  </a:lnTo>
                  <a:lnTo>
                    <a:pt x="2358" y="2532"/>
                  </a:lnTo>
                  <a:lnTo>
                    <a:pt x="2358" y="2534"/>
                  </a:lnTo>
                  <a:lnTo>
                    <a:pt x="2358" y="2534"/>
                  </a:lnTo>
                  <a:lnTo>
                    <a:pt x="2358" y="2538"/>
                  </a:lnTo>
                  <a:lnTo>
                    <a:pt x="2358" y="2538"/>
                  </a:lnTo>
                  <a:lnTo>
                    <a:pt x="2358" y="2540"/>
                  </a:lnTo>
                  <a:lnTo>
                    <a:pt x="2358" y="2540"/>
                  </a:lnTo>
                  <a:lnTo>
                    <a:pt x="2358" y="2544"/>
                  </a:lnTo>
                  <a:lnTo>
                    <a:pt x="2358" y="2548"/>
                  </a:lnTo>
                  <a:lnTo>
                    <a:pt x="2358" y="2548"/>
                  </a:lnTo>
                  <a:lnTo>
                    <a:pt x="2358" y="2550"/>
                  </a:lnTo>
                  <a:lnTo>
                    <a:pt x="2358" y="2550"/>
                  </a:lnTo>
                  <a:lnTo>
                    <a:pt x="2358" y="2554"/>
                  </a:lnTo>
                  <a:lnTo>
                    <a:pt x="2358" y="2554"/>
                  </a:lnTo>
                  <a:lnTo>
                    <a:pt x="2360" y="2556"/>
                  </a:lnTo>
                  <a:lnTo>
                    <a:pt x="2360" y="2556"/>
                  </a:lnTo>
                  <a:lnTo>
                    <a:pt x="2362" y="2558"/>
                  </a:lnTo>
                  <a:lnTo>
                    <a:pt x="2362" y="2558"/>
                  </a:lnTo>
                  <a:lnTo>
                    <a:pt x="2362" y="2560"/>
                  </a:lnTo>
                  <a:lnTo>
                    <a:pt x="2362" y="2560"/>
                  </a:lnTo>
                  <a:lnTo>
                    <a:pt x="2362" y="2566"/>
                  </a:lnTo>
                  <a:lnTo>
                    <a:pt x="2362" y="2568"/>
                  </a:lnTo>
                  <a:lnTo>
                    <a:pt x="2362" y="2568"/>
                  </a:lnTo>
                  <a:lnTo>
                    <a:pt x="2364" y="2570"/>
                  </a:lnTo>
                  <a:lnTo>
                    <a:pt x="2364" y="2570"/>
                  </a:lnTo>
                  <a:lnTo>
                    <a:pt x="2364" y="2574"/>
                  </a:lnTo>
                  <a:lnTo>
                    <a:pt x="2364" y="2574"/>
                  </a:lnTo>
                  <a:lnTo>
                    <a:pt x="2366" y="2576"/>
                  </a:lnTo>
                  <a:lnTo>
                    <a:pt x="2366" y="2576"/>
                  </a:lnTo>
                  <a:lnTo>
                    <a:pt x="2368" y="2580"/>
                  </a:lnTo>
                  <a:lnTo>
                    <a:pt x="2368" y="2582"/>
                  </a:lnTo>
                  <a:lnTo>
                    <a:pt x="2368" y="2582"/>
                  </a:lnTo>
                  <a:lnTo>
                    <a:pt x="2370" y="2586"/>
                  </a:lnTo>
                  <a:lnTo>
                    <a:pt x="2370" y="2586"/>
                  </a:lnTo>
                  <a:lnTo>
                    <a:pt x="2370" y="2588"/>
                  </a:lnTo>
                  <a:lnTo>
                    <a:pt x="2370" y="2588"/>
                  </a:lnTo>
                  <a:lnTo>
                    <a:pt x="2372" y="2590"/>
                  </a:lnTo>
                  <a:lnTo>
                    <a:pt x="2372" y="2590"/>
                  </a:lnTo>
                  <a:lnTo>
                    <a:pt x="2374" y="2592"/>
                  </a:lnTo>
                  <a:lnTo>
                    <a:pt x="2374" y="2592"/>
                  </a:lnTo>
                  <a:lnTo>
                    <a:pt x="2372" y="2594"/>
                  </a:lnTo>
                  <a:lnTo>
                    <a:pt x="2372" y="2594"/>
                  </a:lnTo>
                  <a:lnTo>
                    <a:pt x="2372" y="2598"/>
                  </a:lnTo>
                  <a:lnTo>
                    <a:pt x="2372" y="2598"/>
                  </a:lnTo>
                  <a:lnTo>
                    <a:pt x="2374" y="2602"/>
                  </a:lnTo>
                  <a:lnTo>
                    <a:pt x="2374" y="2602"/>
                  </a:lnTo>
                  <a:lnTo>
                    <a:pt x="2374" y="2604"/>
                  </a:lnTo>
                  <a:lnTo>
                    <a:pt x="2374" y="2604"/>
                  </a:lnTo>
                  <a:lnTo>
                    <a:pt x="2378" y="2610"/>
                  </a:lnTo>
                  <a:lnTo>
                    <a:pt x="2378" y="2610"/>
                  </a:lnTo>
                  <a:lnTo>
                    <a:pt x="2378" y="2612"/>
                  </a:lnTo>
                  <a:lnTo>
                    <a:pt x="2378" y="2612"/>
                  </a:lnTo>
                  <a:lnTo>
                    <a:pt x="2380" y="2614"/>
                  </a:lnTo>
                  <a:lnTo>
                    <a:pt x="2380" y="2614"/>
                  </a:lnTo>
                  <a:lnTo>
                    <a:pt x="2380" y="2616"/>
                  </a:lnTo>
                  <a:lnTo>
                    <a:pt x="2380" y="2616"/>
                  </a:lnTo>
                  <a:lnTo>
                    <a:pt x="2382" y="2618"/>
                  </a:lnTo>
                  <a:lnTo>
                    <a:pt x="2382" y="2618"/>
                  </a:lnTo>
                  <a:lnTo>
                    <a:pt x="2382" y="2620"/>
                  </a:lnTo>
                  <a:lnTo>
                    <a:pt x="2382" y="2620"/>
                  </a:lnTo>
                  <a:lnTo>
                    <a:pt x="2382" y="2628"/>
                  </a:lnTo>
                  <a:lnTo>
                    <a:pt x="2382" y="2628"/>
                  </a:lnTo>
                  <a:lnTo>
                    <a:pt x="2382" y="2628"/>
                  </a:lnTo>
                  <a:lnTo>
                    <a:pt x="2384" y="2634"/>
                  </a:lnTo>
                  <a:lnTo>
                    <a:pt x="2384" y="2634"/>
                  </a:lnTo>
                  <a:lnTo>
                    <a:pt x="2386" y="2636"/>
                  </a:lnTo>
                  <a:lnTo>
                    <a:pt x="2386" y="2636"/>
                  </a:lnTo>
                  <a:lnTo>
                    <a:pt x="2386" y="2638"/>
                  </a:lnTo>
                  <a:lnTo>
                    <a:pt x="2388" y="2644"/>
                  </a:lnTo>
                  <a:lnTo>
                    <a:pt x="2388" y="2644"/>
                  </a:lnTo>
                  <a:lnTo>
                    <a:pt x="2388" y="2646"/>
                  </a:lnTo>
                  <a:lnTo>
                    <a:pt x="2388" y="2646"/>
                  </a:lnTo>
                  <a:lnTo>
                    <a:pt x="2388" y="2650"/>
                  </a:lnTo>
                  <a:lnTo>
                    <a:pt x="2388" y="2650"/>
                  </a:lnTo>
                  <a:lnTo>
                    <a:pt x="2390" y="2652"/>
                  </a:lnTo>
                  <a:lnTo>
                    <a:pt x="2390" y="2652"/>
                  </a:lnTo>
                  <a:lnTo>
                    <a:pt x="2392" y="2654"/>
                  </a:lnTo>
                  <a:lnTo>
                    <a:pt x="2392" y="2654"/>
                  </a:lnTo>
                  <a:lnTo>
                    <a:pt x="2392" y="2658"/>
                  </a:lnTo>
                  <a:lnTo>
                    <a:pt x="2392" y="2658"/>
                  </a:lnTo>
                  <a:lnTo>
                    <a:pt x="2392" y="2660"/>
                  </a:lnTo>
                  <a:lnTo>
                    <a:pt x="2392" y="2660"/>
                  </a:lnTo>
                  <a:lnTo>
                    <a:pt x="2392" y="2660"/>
                  </a:lnTo>
                  <a:lnTo>
                    <a:pt x="2392" y="2660"/>
                  </a:lnTo>
                  <a:lnTo>
                    <a:pt x="2392" y="2666"/>
                  </a:lnTo>
                  <a:lnTo>
                    <a:pt x="2392" y="2666"/>
                  </a:lnTo>
                  <a:lnTo>
                    <a:pt x="2394" y="2670"/>
                  </a:lnTo>
                  <a:lnTo>
                    <a:pt x="2394" y="2670"/>
                  </a:lnTo>
                  <a:lnTo>
                    <a:pt x="2394" y="2672"/>
                  </a:lnTo>
                  <a:lnTo>
                    <a:pt x="2394" y="2672"/>
                  </a:lnTo>
                  <a:lnTo>
                    <a:pt x="2396" y="2674"/>
                  </a:lnTo>
                  <a:lnTo>
                    <a:pt x="2396" y="2674"/>
                  </a:lnTo>
                  <a:lnTo>
                    <a:pt x="2396" y="2676"/>
                  </a:lnTo>
                  <a:lnTo>
                    <a:pt x="2396" y="2676"/>
                  </a:lnTo>
                  <a:lnTo>
                    <a:pt x="2396" y="2678"/>
                  </a:lnTo>
                  <a:lnTo>
                    <a:pt x="2396" y="2678"/>
                  </a:lnTo>
                  <a:lnTo>
                    <a:pt x="2396" y="2682"/>
                  </a:lnTo>
                  <a:lnTo>
                    <a:pt x="2396" y="2682"/>
                  </a:lnTo>
                  <a:lnTo>
                    <a:pt x="2398" y="2686"/>
                  </a:lnTo>
                  <a:lnTo>
                    <a:pt x="2398" y="2686"/>
                  </a:lnTo>
                  <a:lnTo>
                    <a:pt x="2398" y="2688"/>
                  </a:lnTo>
                  <a:lnTo>
                    <a:pt x="2398" y="2688"/>
                  </a:lnTo>
                  <a:lnTo>
                    <a:pt x="2400" y="2690"/>
                  </a:lnTo>
                  <a:lnTo>
                    <a:pt x="2400" y="2690"/>
                  </a:lnTo>
                  <a:lnTo>
                    <a:pt x="2400" y="2694"/>
                  </a:lnTo>
                  <a:lnTo>
                    <a:pt x="2400" y="2694"/>
                  </a:lnTo>
                  <a:lnTo>
                    <a:pt x="2400" y="2696"/>
                  </a:lnTo>
                  <a:lnTo>
                    <a:pt x="2400" y="2696"/>
                  </a:lnTo>
                  <a:lnTo>
                    <a:pt x="2400" y="2698"/>
                  </a:lnTo>
                  <a:lnTo>
                    <a:pt x="2400" y="2698"/>
                  </a:lnTo>
                  <a:lnTo>
                    <a:pt x="2400" y="2702"/>
                  </a:lnTo>
                  <a:lnTo>
                    <a:pt x="2400" y="2702"/>
                  </a:lnTo>
                  <a:lnTo>
                    <a:pt x="2400" y="2704"/>
                  </a:lnTo>
                  <a:lnTo>
                    <a:pt x="2400" y="2704"/>
                  </a:lnTo>
                  <a:lnTo>
                    <a:pt x="2402" y="2708"/>
                  </a:lnTo>
                  <a:lnTo>
                    <a:pt x="2402" y="2708"/>
                  </a:lnTo>
                  <a:lnTo>
                    <a:pt x="2402" y="2710"/>
                  </a:lnTo>
                  <a:lnTo>
                    <a:pt x="2402" y="2710"/>
                  </a:lnTo>
                  <a:lnTo>
                    <a:pt x="2404" y="2714"/>
                  </a:lnTo>
                  <a:lnTo>
                    <a:pt x="2404" y="2714"/>
                  </a:lnTo>
                  <a:lnTo>
                    <a:pt x="2404" y="2714"/>
                  </a:lnTo>
                  <a:lnTo>
                    <a:pt x="2404" y="2714"/>
                  </a:lnTo>
                  <a:lnTo>
                    <a:pt x="2404" y="2718"/>
                  </a:lnTo>
                  <a:lnTo>
                    <a:pt x="2404" y="2718"/>
                  </a:lnTo>
                  <a:lnTo>
                    <a:pt x="2406" y="2720"/>
                  </a:lnTo>
                  <a:lnTo>
                    <a:pt x="2406" y="2720"/>
                  </a:lnTo>
                  <a:lnTo>
                    <a:pt x="2406" y="2724"/>
                  </a:lnTo>
                  <a:lnTo>
                    <a:pt x="2406" y="2724"/>
                  </a:lnTo>
                  <a:lnTo>
                    <a:pt x="2406" y="2726"/>
                  </a:lnTo>
                  <a:lnTo>
                    <a:pt x="2406" y="2726"/>
                  </a:lnTo>
                  <a:lnTo>
                    <a:pt x="2406" y="2730"/>
                  </a:lnTo>
                  <a:lnTo>
                    <a:pt x="2406" y="2730"/>
                  </a:lnTo>
                  <a:lnTo>
                    <a:pt x="2408" y="2732"/>
                  </a:lnTo>
                  <a:lnTo>
                    <a:pt x="2408" y="2732"/>
                  </a:lnTo>
                  <a:lnTo>
                    <a:pt x="2408" y="2738"/>
                  </a:lnTo>
                  <a:lnTo>
                    <a:pt x="2408" y="2738"/>
                  </a:lnTo>
                  <a:lnTo>
                    <a:pt x="2410" y="2740"/>
                  </a:lnTo>
                  <a:lnTo>
                    <a:pt x="2410" y="2740"/>
                  </a:lnTo>
                  <a:lnTo>
                    <a:pt x="2412" y="2744"/>
                  </a:lnTo>
                  <a:lnTo>
                    <a:pt x="2412" y="2744"/>
                  </a:lnTo>
                  <a:lnTo>
                    <a:pt x="2414" y="2746"/>
                  </a:lnTo>
                  <a:lnTo>
                    <a:pt x="2414" y="2746"/>
                  </a:lnTo>
                  <a:lnTo>
                    <a:pt x="2414" y="2748"/>
                  </a:lnTo>
                  <a:lnTo>
                    <a:pt x="2414" y="2748"/>
                  </a:lnTo>
                  <a:lnTo>
                    <a:pt x="2414" y="2750"/>
                  </a:lnTo>
                  <a:lnTo>
                    <a:pt x="2414" y="2750"/>
                  </a:lnTo>
                  <a:lnTo>
                    <a:pt x="2414" y="2754"/>
                  </a:lnTo>
                  <a:lnTo>
                    <a:pt x="2414" y="2754"/>
                  </a:lnTo>
                  <a:lnTo>
                    <a:pt x="2414" y="2756"/>
                  </a:lnTo>
                  <a:lnTo>
                    <a:pt x="2414" y="2756"/>
                  </a:lnTo>
                  <a:lnTo>
                    <a:pt x="2416" y="2758"/>
                  </a:lnTo>
                  <a:lnTo>
                    <a:pt x="2416" y="2758"/>
                  </a:lnTo>
                  <a:lnTo>
                    <a:pt x="2414" y="2760"/>
                  </a:lnTo>
                  <a:lnTo>
                    <a:pt x="2414" y="2766"/>
                  </a:lnTo>
                  <a:lnTo>
                    <a:pt x="2414" y="2766"/>
                  </a:lnTo>
                  <a:lnTo>
                    <a:pt x="2416" y="2768"/>
                  </a:lnTo>
                  <a:lnTo>
                    <a:pt x="2416" y="2768"/>
                  </a:lnTo>
                  <a:lnTo>
                    <a:pt x="2416" y="2770"/>
                  </a:lnTo>
                  <a:lnTo>
                    <a:pt x="2416" y="2770"/>
                  </a:lnTo>
                  <a:lnTo>
                    <a:pt x="2416" y="2774"/>
                  </a:lnTo>
                  <a:lnTo>
                    <a:pt x="2416" y="2774"/>
                  </a:lnTo>
                  <a:lnTo>
                    <a:pt x="2416" y="2776"/>
                  </a:lnTo>
                  <a:lnTo>
                    <a:pt x="2416" y="2776"/>
                  </a:lnTo>
                  <a:lnTo>
                    <a:pt x="2418" y="2780"/>
                  </a:lnTo>
                  <a:lnTo>
                    <a:pt x="2418" y="2782"/>
                  </a:lnTo>
                  <a:lnTo>
                    <a:pt x="2418" y="2782"/>
                  </a:lnTo>
                  <a:lnTo>
                    <a:pt x="2420" y="2786"/>
                  </a:lnTo>
                  <a:lnTo>
                    <a:pt x="2420" y="2786"/>
                  </a:lnTo>
                  <a:lnTo>
                    <a:pt x="2420" y="2788"/>
                  </a:lnTo>
                  <a:lnTo>
                    <a:pt x="2420" y="2788"/>
                  </a:lnTo>
                  <a:lnTo>
                    <a:pt x="2420" y="2790"/>
                  </a:lnTo>
                  <a:lnTo>
                    <a:pt x="2420" y="2790"/>
                  </a:lnTo>
                  <a:lnTo>
                    <a:pt x="2422" y="2794"/>
                  </a:lnTo>
                  <a:lnTo>
                    <a:pt x="2422" y="2794"/>
                  </a:lnTo>
                  <a:lnTo>
                    <a:pt x="2426" y="2800"/>
                  </a:lnTo>
                  <a:lnTo>
                    <a:pt x="2426" y="2800"/>
                  </a:lnTo>
                  <a:lnTo>
                    <a:pt x="2428" y="2804"/>
                  </a:lnTo>
                  <a:lnTo>
                    <a:pt x="2428" y="2804"/>
                  </a:lnTo>
                  <a:lnTo>
                    <a:pt x="2428" y="2806"/>
                  </a:lnTo>
                  <a:lnTo>
                    <a:pt x="2428" y="2806"/>
                  </a:lnTo>
                  <a:lnTo>
                    <a:pt x="2428" y="2808"/>
                  </a:lnTo>
                  <a:lnTo>
                    <a:pt x="2428" y="2808"/>
                  </a:lnTo>
                  <a:lnTo>
                    <a:pt x="2430" y="2812"/>
                  </a:lnTo>
                  <a:lnTo>
                    <a:pt x="2430" y="2812"/>
                  </a:lnTo>
                  <a:lnTo>
                    <a:pt x="2430" y="2814"/>
                  </a:lnTo>
                  <a:lnTo>
                    <a:pt x="2430" y="2814"/>
                  </a:lnTo>
                  <a:lnTo>
                    <a:pt x="2430" y="2816"/>
                  </a:lnTo>
                  <a:lnTo>
                    <a:pt x="2430" y="2816"/>
                  </a:lnTo>
                  <a:lnTo>
                    <a:pt x="2428" y="2818"/>
                  </a:lnTo>
                  <a:lnTo>
                    <a:pt x="2428" y="2818"/>
                  </a:lnTo>
                  <a:lnTo>
                    <a:pt x="2428" y="2824"/>
                  </a:lnTo>
                  <a:lnTo>
                    <a:pt x="2428" y="2824"/>
                  </a:lnTo>
                  <a:lnTo>
                    <a:pt x="2428" y="2830"/>
                  </a:lnTo>
                  <a:lnTo>
                    <a:pt x="2428" y="2830"/>
                  </a:lnTo>
                  <a:lnTo>
                    <a:pt x="2430" y="2830"/>
                  </a:lnTo>
                  <a:lnTo>
                    <a:pt x="2430" y="2830"/>
                  </a:lnTo>
                  <a:lnTo>
                    <a:pt x="2430" y="2832"/>
                  </a:lnTo>
                  <a:lnTo>
                    <a:pt x="2430" y="2832"/>
                  </a:lnTo>
                  <a:lnTo>
                    <a:pt x="2430" y="2836"/>
                  </a:lnTo>
                  <a:lnTo>
                    <a:pt x="2430" y="2836"/>
                  </a:lnTo>
                  <a:lnTo>
                    <a:pt x="2432" y="2840"/>
                  </a:lnTo>
                  <a:lnTo>
                    <a:pt x="2432" y="2840"/>
                  </a:lnTo>
                  <a:lnTo>
                    <a:pt x="2434" y="2842"/>
                  </a:lnTo>
                  <a:lnTo>
                    <a:pt x="2434" y="2842"/>
                  </a:lnTo>
                  <a:lnTo>
                    <a:pt x="2436" y="2844"/>
                  </a:lnTo>
                  <a:lnTo>
                    <a:pt x="2436" y="2846"/>
                  </a:lnTo>
                  <a:lnTo>
                    <a:pt x="2436" y="2846"/>
                  </a:lnTo>
                  <a:lnTo>
                    <a:pt x="2438" y="2850"/>
                  </a:lnTo>
                  <a:lnTo>
                    <a:pt x="2438" y="2850"/>
                  </a:lnTo>
                  <a:lnTo>
                    <a:pt x="2438" y="2852"/>
                  </a:lnTo>
                  <a:lnTo>
                    <a:pt x="2438" y="2852"/>
                  </a:lnTo>
                  <a:lnTo>
                    <a:pt x="2440" y="2854"/>
                  </a:lnTo>
                  <a:lnTo>
                    <a:pt x="2440" y="2854"/>
                  </a:lnTo>
                  <a:lnTo>
                    <a:pt x="2442" y="2856"/>
                  </a:lnTo>
                  <a:lnTo>
                    <a:pt x="2442" y="2856"/>
                  </a:lnTo>
                  <a:lnTo>
                    <a:pt x="2442" y="2858"/>
                  </a:lnTo>
                  <a:lnTo>
                    <a:pt x="2442" y="2858"/>
                  </a:lnTo>
                  <a:lnTo>
                    <a:pt x="2442" y="2862"/>
                  </a:lnTo>
                  <a:lnTo>
                    <a:pt x="2442" y="2862"/>
                  </a:lnTo>
                  <a:lnTo>
                    <a:pt x="2442" y="2864"/>
                  </a:lnTo>
                  <a:lnTo>
                    <a:pt x="2442" y="2864"/>
                  </a:lnTo>
                  <a:lnTo>
                    <a:pt x="2444" y="2866"/>
                  </a:lnTo>
                  <a:lnTo>
                    <a:pt x="2444" y="2866"/>
                  </a:lnTo>
                  <a:lnTo>
                    <a:pt x="2442" y="2870"/>
                  </a:lnTo>
                  <a:lnTo>
                    <a:pt x="2442" y="2870"/>
                  </a:lnTo>
                  <a:lnTo>
                    <a:pt x="2442" y="2872"/>
                  </a:lnTo>
                  <a:lnTo>
                    <a:pt x="2442" y="2872"/>
                  </a:lnTo>
                  <a:lnTo>
                    <a:pt x="2442" y="2876"/>
                  </a:lnTo>
                  <a:lnTo>
                    <a:pt x="2442" y="2876"/>
                  </a:lnTo>
                  <a:lnTo>
                    <a:pt x="2444" y="2878"/>
                  </a:lnTo>
                  <a:lnTo>
                    <a:pt x="2444" y="2880"/>
                  </a:lnTo>
                  <a:lnTo>
                    <a:pt x="2444" y="2880"/>
                  </a:lnTo>
                  <a:lnTo>
                    <a:pt x="2444" y="2884"/>
                  </a:lnTo>
                  <a:lnTo>
                    <a:pt x="2444" y="2884"/>
                  </a:lnTo>
                  <a:lnTo>
                    <a:pt x="2444" y="2886"/>
                  </a:lnTo>
                  <a:lnTo>
                    <a:pt x="2444" y="2886"/>
                  </a:lnTo>
                  <a:lnTo>
                    <a:pt x="2446" y="2890"/>
                  </a:lnTo>
                  <a:lnTo>
                    <a:pt x="2446" y="2890"/>
                  </a:lnTo>
                  <a:lnTo>
                    <a:pt x="2448" y="2892"/>
                  </a:lnTo>
                  <a:lnTo>
                    <a:pt x="2448" y="2892"/>
                  </a:lnTo>
                  <a:lnTo>
                    <a:pt x="2448" y="2894"/>
                  </a:lnTo>
                  <a:lnTo>
                    <a:pt x="2448" y="2894"/>
                  </a:lnTo>
                  <a:lnTo>
                    <a:pt x="2450" y="2898"/>
                  </a:lnTo>
                  <a:lnTo>
                    <a:pt x="2450" y="2898"/>
                  </a:lnTo>
                  <a:lnTo>
                    <a:pt x="2452" y="2898"/>
                  </a:lnTo>
                  <a:lnTo>
                    <a:pt x="2452" y="2898"/>
                  </a:lnTo>
                  <a:lnTo>
                    <a:pt x="2452" y="2904"/>
                  </a:lnTo>
                  <a:lnTo>
                    <a:pt x="2452" y="2904"/>
                  </a:lnTo>
                  <a:lnTo>
                    <a:pt x="2452" y="2904"/>
                  </a:lnTo>
                  <a:lnTo>
                    <a:pt x="2452" y="2904"/>
                  </a:lnTo>
                  <a:lnTo>
                    <a:pt x="2450" y="2910"/>
                  </a:lnTo>
                  <a:lnTo>
                    <a:pt x="2450" y="2910"/>
                  </a:lnTo>
                  <a:lnTo>
                    <a:pt x="2452" y="2914"/>
                  </a:lnTo>
                  <a:lnTo>
                    <a:pt x="2452" y="2914"/>
                  </a:lnTo>
                  <a:lnTo>
                    <a:pt x="2452" y="2916"/>
                  </a:lnTo>
                  <a:lnTo>
                    <a:pt x="2452" y="2916"/>
                  </a:lnTo>
                  <a:lnTo>
                    <a:pt x="2454" y="2918"/>
                  </a:lnTo>
                  <a:lnTo>
                    <a:pt x="2454" y="2918"/>
                  </a:lnTo>
                  <a:lnTo>
                    <a:pt x="2454" y="2920"/>
                  </a:lnTo>
                  <a:lnTo>
                    <a:pt x="2454" y="2920"/>
                  </a:lnTo>
                  <a:lnTo>
                    <a:pt x="2454" y="2922"/>
                  </a:lnTo>
                  <a:lnTo>
                    <a:pt x="2454" y="2922"/>
                  </a:lnTo>
                  <a:lnTo>
                    <a:pt x="2454" y="2926"/>
                  </a:lnTo>
                  <a:lnTo>
                    <a:pt x="2454" y="2926"/>
                  </a:lnTo>
                  <a:lnTo>
                    <a:pt x="2456" y="2930"/>
                  </a:lnTo>
                  <a:lnTo>
                    <a:pt x="2456" y="2930"/>
                  </a:lnTo>
                  <a:lnTo>
                    <a:pt x="2456" y="2932"/>
                  </a:lnTo>
                  <a:lnTo>
                    <a:pt x="2456" y="2932"/>
                  </a:lnTo>
                  <a:lnTo>
                    <a:pt x="2458" y="2934"/>
                  </a:lnTo>
                  <a:lnTo>
                    <a:pt x="2458" y="2934"/>
                  </a:lnTo>
                  <a:lnTo>
                    <a:pt x="2458" y="2936"/>
                  </a:lnTo>
                  <a:lnTo>
                    <a:pt x="2458" y="2936"/>
                  </a:lnTo>
                  <a:lnTo>
                    <a:pt x="2460" y="2942"/>
                  </a:lnTo>
                  <a:lnTo>
                    <a:pt x="2460" y="2942"/>
                  </a:lnTo>
                  <a:lnTo>
                    <a:pt x="2460" y="2942"/>
                  </a:lnTo>
                  <a:lnTo>
                    <a:pt x="2460" y="2942"/>
                  </a:lnTo>
                  <a:lnTo>
                    <a:pt x="2462" y="2944"/>
                  </a:lnTo>
                  <a:lnTo>
                    <a:pt x="2462" y="2944"/>
                  </a:lnTo>
                  <a:lnTo>
                    <a:pt x="2464" y="2948"/>
                  </a:lnTo>
                  <a:lnTo>
                    <a:pt x="2464" y="2948"/>
                  </a:lnTo>
                  <a:lnTo>
                    <a:pt x="2464" y="2950"/>
                  </a:lnTo>
                  <a:lnTo>
                    <a:pt x="2464" y="2950"/>
                  </a:lnTo>
                  <a:lnTo>
                    <a:pt x="2466" y="2952"/>
                  </a:lnTo>
                  <a:lnTo>
                    <a:pt x="2466" y="2952"/>
                  </a:lnTo>
                  <a:lnTo>
                    <a:pt x="2466" y="2954"/>
                  </a:lnTo>
                  <a:lnTo>
                    <a:pt x="2466" y="2954"/>
                  </a:lnTo>
                  <a:lnTo>
                    <a:pt x="2464" y="2956"/>
                  </a:lnTo>
                  <a:lnTo>
                    <a:pt x="2464" y="2956"/>
                  </a:lnTo>
                  <a:lnTo>
                    <a:pt x="2464" y="2960"/>
                  </a:lnTo>
                  <a:lnTo>
                    <a:pt x="2464" y="2960"/>
                  </a:lnTo>
                  <a:lnTo>
                    <a:pt x="2464" y="2962"/>
                  </a:lnTo>
                  <a:lnTo>
                    <a:pt x="2464" y="2962"/>
                  </a:lnTo>
                  <a:lnTo>
                    <a:pt x="2466" y="2968"/>
                  </a:lnTo>
                  <a:lnTo>
                    <a:pt x="2466" y="2968"/>
                  </a:lnTo>
                  <a:lnTo>
                    <a:pt x="2466" y="2970"/>
                  </a:lnTo>
                  <a:lnTo>
                    <a:pt x="2466" y="2970"/>
                  </a:lnTo>
                  <a:lnTo>
                    <a:pt x="2466" y="2974"/>
                  </a:lnTo>
                  <a:lnTo>
                    <a:pt x="2466" y="2974"/>
                  </a:lnTo>
                  <a:lnTo>
                    <a:pt x="2470" y="2978"/>
                  </a:lnTo>
                  <a:lnTo>
                    <a:pt x="2470" y="2978"/>
                  </a:lnTo>
                  <a:lnTo>
                    <a:pt x="2472" y="2978"/>
                  </a:lnTo>
                  <a:lnTo>
                    <a:pt x="2472" y="2978"/>
                  </a:lnTo>
                  <a:lnTo>
                    <a:pt x="2472" y="2984"/>
                  </a:lnTo>
                  <a:lnTo>
                    <a:pt x="2474" y="2984"/>
                  </a:lnTo>
                  <a:lnTo>
                    <a:pt x="2474" y="2984"/>
                  </a:lnTo>
                  <a:lnTo>
                    <a:pt x="2474" y="2988"/>
                  </a:lnTo>
                  <a:lnTo>
                    <a:pt x="2474" y="2988"/>
                  </a:lnTo>
                  <a:lnTo>
                    <a:pt x="2474" y="2990"/>
                  </a:lnTo>
                  <a:lnTo>
                    <a:pt x="2474" y="2990"/>
                  </a:lnTo>
                  <a:lnTo>
                    <a:pt x="2474" y="2994"/>
                  </a:lnTo>
                  <a:lnTo>
                    <a:pt x="2474" y="2994"/>
                  </a:lnTo>
                  <a:lnTo>
                    <a:pt x="2476" y="2998"/>
                  </a:lnTo>
                  <a:lnTo>
                    <a:pt x="2476" y="2998"/>
                  </a:lnTo>
                  <a:lnTo>
                    <a:pt x="2476" y="3000"/>
                  </a:lnTo>
                  <a:lnTo>
                    <a:pt x="2476" y="3000"/>
                  </a:lnTo>
                  <a:lnTo>
                    <a:pt x="2478" y="3004"/>
                  </a:lnTo>
                  <a:lnTo>
                    <a:pt x="2478" y="3004"/>
                  </a:lnTo>
                  <a:lnTo>
                    <a:pt x="2478" y="3004"/>
                  </a:lnTo>
                  <a:lnTo>
                    <a:pt x="2478" y="3004"/>
                  </a:lnTo>
                  <a:lnTo>
                    <a:pt x="2476" y="3010"/>
                  </a:lnTo>
                  <a:lnTo>
                    <a:pt x="2476" y="3010"/>
                  </a:lnTo>
                  <a:lnTo>
                    <a:pt x="2476" y="3014"/>
                  </a:lnTo>
                  <a:lnTo>
                    <a:pt x="2476" y="3016"/>
                  </a:lnTo>
                  <a:lnTo>
                    <a:pt x="2476" y="3016"/>
                  </a:lnTo>
                  <a:lnTo>
                    <a:pt x="2478" y="3022"/>
                  </a:lnTo>
                  <a:lnTo>
                    <a:pt x="2478" y="3022"/>
                  </a:lnTo>
                  <a:lnTo>
                    <a:pt x="2482" y="3024"/>
                  </a:lnTo>
                  <a:lnTo>
                    <a:pt x="2482" y="3024"/>
                  </a:lnTo>
                  <a:lnTo>
                    <a:pt x="2484" y="3026"/>
                  </a:lnTo>
                  <a:lnTo>
                    <a:pt x="2484" y="3026"/>
                  </a:lnTo>
                  <a:lnTo>
                    <a:pt x="2484" y="3028"/>
                  </a:lnTo>
                  <a:lnTo>
                    <a:pt x="2484" y="3028"/>
                  </a:lnTo>
                  <a:lnTo>
                    <a:pt x="2484" y="3030"/>
                  </a:lnTo>
                  <a:lnTo>
                    <a:pt x="2484" y="3030"/>
                  </a:lnTo>
                  <a:lnTo>
                    <a:pt x="2486" y="3034"/>
                  </a:lnTo>
                  <a:lnTo>
                    <a:pt x="2486" y="3034"/>
                  </a:lnTo>
                  <a:lnTo>
                    <a:pt x="2486" y="3036"/>
                  </a:lnTo>
                  <a:lnTo>
                    <a:pt x="2486" y="3036"/>
                  </a:lnTo>
                  <a:lnTo>
                    <a:pt x="2486" y="3040"/>
                  </a:lnTo>
                  <a:lnTo>
                    <a:pt x="2486" y="3040"/>
                  </a:lnTo>
                  <a:lnTo>
                    <a:pt x="2488" y="3042"/>
                  </a:lnTo>
                  <a:lnTo>
                    <a:pt x="2488" y="3042"/>
                  </a:lnTo>
                  <a:lnTo>
                    <a:pt x="2488" y="3044"/>
                  </a:lnTo>
                  <a:lnTo>
                    <a:pt x="2488" y="3044"/>
                  </a:lnTo>
                  <a:lnTo>
                    <a:pt x="2488" y="3046"/>
                  </a:lnTo>
                  <a:lnTo>
                    <a:pt x="2488" y="3046"/>
                  </a:lnTo>
                  <a:lnTo>
                    <a:pt x="2488" y="3050"/>
                  </a:lnTo>
                  <a:lnTo>
                    <a:pt x="2488" y="3050"/>
                  </a:lnTo>
                  <a:lnTo>
                    <a:pt x="2490" y="3054"/>
                  </a:lnTo>
                  <a:lnTo>
                    <a:pt x="2490" y="3054"/>
                  </a:lnTo>
                  <a:lnTo>
                    <a:pt x="2490" y="3056"/>
                  </a:lnTo>
                  <a:lnTo>
                    <a:pt x="2490" y="3056"/>
                  </a:lnTo>
                  <a:lnTo>
                    <a:pt x="2490" y="3058"/>
                  </a:lnTo>
                  <a:lnTo>
                    <a:pt x="2490" y="3058"/>
                  </a:lnTo>
                  <a:lnTo>
                    <a:pt x="2490" y="3062"/>
                  </a:lnTo>
                  <a:lnTo>
                    <a:pt x="2490" y="3062"/>
                  </a:lnTo>
                  <a:lnTo>
                    <a:pt x="2496" y="3070"/>
                  </a:lnTo>
                  <a:lnTo>
                    <a:pt x="2496" y="3072"/>
                  </a:lnTo>
                  <a:lnTo>
                    <a:pt x="2496" y="3072"/>
                  </a:lnTo>
                  <a:lnTo>
                    <a:pt x="2498" y="3074"/>
                  </a:lnTo>
                  <a:lnTo>
                    <a:pt x="2498" y="3074"/>
                  </a:lnTo>
                  <a:lnTo>
                    <a:pt x="2498" y="3076"/>
                  </a:lnTo>
                  <a:lnTo>
                    <a:pt x="2498" y="3076"/>
                  </a:lnTo>
                  <a:lnTo>
                    <a:pt x="2498" y="3078"/>
                  </a:lnTo>
                  <a:lnTo>
                    <a:pt x="2498" y="3078"/>
                  </a:lnTo>
                  <a:lnTo>
                    <a:pt x="2498" y="3082"/>
                  </a:lnTo>
                  <a:lnTo>
                    <a:pt x="2498" y="3082"/>
                  </a:lnTo>
                  <a:lnTo>
                    <a:pt x="2500" y="3086"/>
                  </a:lnTo>
                  <a:lnTo>
                    <a:pt x="2500" y="3086"/>
                  </a:lnTo>
                  <a:lnTo>
                    <a:pt x="2502" y="3088"/>
                  </a:lnTo>
                  <a:lnTo>
                    <a:pt x="2502" y="3088"/>
                  </a:lnTo>
                  <a:lnTo>
                    <a:pt x="2502" y="3090"/>
                  </a:lnTo>
                  <a:lnTo>
                    <a:pt x="2502" y="3090"/>
                  </a:lnTo>
                  <a:lnTo>
                    <a:pt x="2502" y="3094"/>
                  </a:lnTo>
                  <a:lnTo>
                    <a:pt x="2502" y="3094"/>
                  </a:lnTo>
                  <a:lnTo>
                    <a:pt x="2502" y="3096"/>
                  </a:lnTo>
                  <a:lnTo>
                    <a:pt x="2504" y="3100"/>
                  </a:lnTo>
                  <a:lnTo>
                    <a:pt x="2504" y="3100"/>
                  </a:lnTo>
                  <a:lnTo>
                    <a:pt x="2504" y="3102"/>
                  </a:lnTo>
                  <a:lnTo>
                    <a:pt x="2504" y="3102"/>
                  </a:lnTo>
                  <a:lnTo>
                    <a:pt x="2504" y="3104"/>
                  </a:lnTo>
                  <a:lnTo>
                    <a:pt x="2504" y="3104"/>
                  </a:lnTo>
                  <a:lnTo>
                    <a:pt x="2504" y="3108"/>
                  </a:lnTo>
                  <a:lnTo>
                    <a:pt x="2504" y="3108"/>
                  </a:lnTo>
                  <a:lnTo>
                    <a:pt x="2506" y="3110"/>
                  </a:lnTo>
                  <a:lnTo>
                    <a:pt x="2506" y="3110"/>
                  </a:lnTo>
                  <a:lnTo>
                    <a:pt x="2506" y="3112"/>
                  </a:lnTo>
                  <a:lnTo>
                    <a:pt x="2506" y="3112"/>
                  </a:lnTo>
                  <a:lnTo>
                    <a:pt x="2506" y="3116"/>
                  </a:lnTo>
                  <a:lnTo>
                    <a:pt x="2506" y="3116"/>
                  </a:lnTo>
                  <a:lnTo>
                    <a:pt x="2506" y="3118"/>
                  </a:lnTo>
                  <a:lnTo>
                    <a:pt x="2506" y="3118"/>
                  </a:lnTo>
                  <a:lnTo>
                    <a:pt x="2506" y="3122"/>
                  </a:lnTo>
                  <a:lnTo>
                    <a:pt x="2506" y="3122"/>
                  </a:lnTo>
                  <a:lnTo>
                    <a:pt x="2508" y="3124"/>
                  </a:lnTo>
                  <a:lnTo>
                    <a:pt x="2508" y="3124"/>
                  </a:lnTo>
                  <a:lnTo>
                    <a:pt x="2508" y="3126"/>
                  </a:lnTo>
                  <a:lnTo>
                    <a:pt x="2508" y="3126"/>
                  </a:lnTo>
                  <a:lnTo>
                    <a:pt x="2510" y="3130"/>
                  </a:lnTo>
                  <a:lnTo>
                    <a:pt x="2510" y="3130"/>
                  </a:lnTo>
                  <a:lnTo>
                    <a:pt x="2512" y="3132"/>
                  </a:lnTo>
                  <a:lnTo>
                    <a:pt x="2512" y="3132"/>
                  </a:lnTo>
                  <a:lnTo>
                    <a:pt x="2512" y="3134"/>
                  </a:lnTo>
                  <a:lnTo>
                    <a:pt x="2512" y="3134"/>
                  </a:lnTo>
                  <a:lnTo>
                    <a:pt x="2512" y="3136"/>
                  </a:lnTo>
                  <a:lnTo>
                    <a:pt x="2512" y="3136"/>
                  </a:lnTo>
                  <a:lnTo>
                    <a:pt x="2514" y="3140"/>
                  </a:lnTo>
                  <a:lnTo>
                    <a:pt x="2514" y="3140"/>
                  </a:lnTo>
                  <a:lnTo>
                    <a:pt x="2514" y="3142"/>
                  </a:lnTo>
                  <a:lnTo>
                    <a:pt x="2514" y="3142"/>
                  </a:lnTo>
                  <a:lnTo>
                    <a:pt x="2514" y="3146"/>
                  </a:lnTo>
                  <a:lnTo>
                    <a:pt x="2514" y="3148"/>
                  </a:lnTo>
                  <a:lnTo>
                    <a:pt x="2514" y="3148"/>
                  </a:lnTo>
                  <a:lnTo>
                    <a:pt x="2514" y="3154"/>
                  </a:lnTo>
                  <a:lnTo>
                    <a:pt x="2514" y="3154"/>
                  </a:lnTo>
                  <a:lnTo>
                    <a:pt x="2514" y="3158"/>
                  </a:lnTo>
                  <a:lnTo>
                    <a:pt x="2514" y="3158"/>
                  </a:lnTo>
                  <a:lnTo>
                    <a:pt x="2516" y="3160"/>
                  </a:lnTo>
                  <a:lnTo>
                    <a:pt x="2516" y="3160"/>
                  </a:lnTo>
                  <a:lnTo>
                    <a:pt x="2516" y="3164"/>
                  </a:lnTo>
                  <a:lnTo>
                    <a:pt x="2516" y="3164"/>
                  </a:lnTo>
                  <a:lnTo>
                    <a:pt x="2518" y="3168"/>
                  </a:lnTo>
                  <a:lnTo>
                    <a:pt x="2518" y="3168"/>
                  </a:lnTo>
                  <a:lnTo>
                    <a:pt x="2518" y="3172"/>
                  </a:lnTo>
                  <a:lnTo>
                    <a:pt x="2518" y="3172"/>
                  </a:lnTo>
                  <a:lnTo>
                    <a:pt x="2520" y="3176"/>
                  </a:lnTo>
                  <a:lnTo>
                    <a:pt x="2520" y="3176"/>
                  </a:lnTo>
                  <a:lnTo>
                    <a:pt x="2522" y="3180"/>
                  </a:lnTo>
                  <a:lnTo>
                    <a:pt x="2522" y="3180"/>
                  </a:lnTo>
                  <a:lnTo>
                    <a:pt x="2522" y="3180"/>
                  </a:lnTo>
                  <a:lnTo>
                    <a:pt x="2522" y="3180"/>
                  </a:lnTo>
                  <a:lnTo>
                    <a:pt x="2522" y="3182"/>
                  </a:lnTo>
                  <a:lnTo>
                    <a:pt x="2522" y="3182"/>
                  </a:lnTo>
                  <a:lnTo>
                    <a:pt x="2524" y="3186"/>
                  </a:lnTo>
                  <a:lnTo>
                    <a:pt x="2526" y="3192"/>
                  </a:lnTo>
                  <a:lnTo>
                    <a:pt x="2526" y="3192"/>
                  </a:lnTo>
                  <a:lnTo>
                    <a:pt x="2526" y="3194"/>
                  </a:lnTo>
                  <a:lnTo>
                    <a:pt x="2526" y="3194"/>
                  </a:lnTo>
                  <a:lnTo>
                    <a:pt x="2528" y="3198"/>
                  </a:lnTo>
                  <a:lnTo>
                    <a:pt x="2528" y="3198"/>
                  </a:lnTo>
                  <a:lnTo>
                    <a:pt x="2530" y="3200"/>
                  </a:lnTo>
                  <a:lnTo>
                    <a:pt x="2530" y="3200"/>
                  </a:lnTo>
                  <a:lnTo>
                    <a:pt x="2530" y="3202"/>
                  </a:lnTo>
                  <a:lnTo>
                    <a:pt x="2530" y="3202"/>
                  </a:lnTo>
                  <a:lnTo>
                    <a:pt x="2530" y="3204"/>
                  </a:lnTo>
                  <a:lnTo>
                    <a:pt x="2530" y="3204"/>
                  </a:lnTo>
                  <a:lnTo>
                    <a:pt x="2530" y="3208"/>
                  </a:lnTo>
                  <a:lnTo>
                    <a:pt x="2530" y="3208"/>
                  </a:lnTo>
                  <a:lnTo>
                    <a:pt x="2532" y="3212"/>
                  </a:lnTo>
                  <a:lnTo>
                    <a:pt x="2532" y="3212"/>
                  </a:lnTo>
                  <a:lnTo>
                    <a:pt x="2532" y="3214"/>
                  </a:lnTo>
                  <a:lnTo>
                    <a:pt x="2532" y="3214"/>
                  </a:lnTo>
                  <a:lnTo>
                    <a:pt x="2532" y="3216"/>
                  </a:lnTo>
                  <a:lnTo>
                    <a:pt x="2532" y="3216"/>
                  </a:lnTo>
                  <a:lnTo>
                    <a:pt x="2532" y="3220"/>
                  </a:lnTo>
                  <a:lnTo>
                    <a:pt x="2532" y="3220"/>
                  </a:lnTo>
                  <a:lnTo>
                    <a:pt x="2534" y="3222"/>
                  </a:lnTo>
                  <a:lnTo>
                    <a:pt x="2534" y="3222"/>
                  </a:lnTo>
                  <a:lnTo>
                    <a:pt x="2534" y="3224"/>
                  </a:lnTo>
                  <a:lnTo>
                    <a:pt x="2534" y="3224"/>
                  </a:lnTo>
                  <a:lnTo>
                    <a:pt x="2534" y="3228"/>
                  </a:lnTo>
                  <a:lnTo>
                    <a:pt x="2534" y="3228"/>
                  </a:lnTo>
                  <a:lnTo>
                    <a:pt x="2534" y="3230"/>
                  </a:lnTo>
                  <a:lnTo>
                    <a:pt x="2534" y="3230"/>
                  </a:lnTo>
                  <a:lnTo>
                    <a:pt x="2534" y="3234"/>
                  </a:lnTo>
                  <a:lnTo>
                    <a:pt x="2534" y="3234"/>
                  </a:lnTo>
                  <a:lnTo>
                    <a:pt x="2534" y="3238"/>
                  </a:lnTo>
                  <a:lnTo>
                    <a:pt x="2534" y="3240"/>
                  </a:lnTo>
                  <a:lnTo>
                    <a:pt x="2534" y="3242"/>
                  </a:lnTo>
                  <a:lnTo>
                    <a:pt x="2534" y="3242"/>
                  </a:lnTo>
                  <a:lnTo>
                    <a:pt x="2534" y="3248"/>
                  </a:lnTo>
                  <a:lnTo>
                    <a:pt x="2534" y="3248"/>
                  </a:lnTo>
                  <a:lnTo>
                    <a:pt x="2536" y="3252"/>
                  </a:lnTo>
                  <a:lnTo>
                    <a:pt x="2536" y="3254"/>
                  </a:lnTo>
                  <a:lnTo>
                    <a:pt x="2536" y="3254"/>
                  </a:lnTo>
                  <a:lnTo>
                    <a:pt x="2538" y="3258"/>
                  </a:lnTo>
                  <a:lnTo>
                    <a:pt x="2538" y="3258"/>
                  </a:lnTo>
                  <a:lnTo>
                    <a:pt x="2540" y="3258"/>
                  </a:lnTo>
                  <a:lnTo>
                    <a:pt x="2540" y="3258"/>
                  </a:lnTo>
                  <a:lnTo>
                    <a:pt x="2540" y="3262"/>
                  </a:lnTo>
                  <a:lnTo>
                    <a:pt x="2540" y="3262"/>
                  </a:lnTo>
                  <a:lnTo>
                    <a:pt x="2542" y="3264"/>
                  </a:lnTo>
                  <a:lnTo>
                    <a:pt x="2542" y="3264"/>
                  </a:lnTo>
                  <a:lnTo>
                    <a:pt x="2542" y="3266"/>
                  </a:lnTo>
                  <a:lnTo>
                    <a:pt x="2542" y="3266"/>
                  </a:lnTo>
                  <a:lnTo>
                    <a:pt x="2542" y="3270"/>
                  </a:lnTo>
                  <a:lnTo>
                    <a:pt x="2542" y="3270"/>
                  </a:lnTo>
                  <a:lnTo>
                    <a:pt x="2544" y="3276"/>
                  </a:lnTo>
                  <a:lnTo>
                    <a:pt x="2544" y="3276"/>
                  </a:lnTo>
                  <a:lnTo>
                    <a:pt x="2544" y="3280"/>
                  </a:lnTo>
                  <a:lnTo>
                    <a:pt x="2544" y="3280"/>
                  </a:lnTo>
                  <a:lnTo>
                    <a:pt x="2544" y="3286"/>
                  </a:lnTo>
                  <a:lnTo>
                    <a:pt x="2544" y="3286"/>
                  </a:lnTo>
                  <a:lnTo>
                    <a:pt x="2546" y="3290"/>
                  </a:lnTo>
                  <a:lnTo>
                    <a:pt x="2546" y="3290"/>
                  </a:lnTo>
                  <a:lnTo>
                    <a:pt x="2546" y="3292"/>
                  </a:lnTo>
                  <a:lnTo>
                    <a:pt x="2546" y="3292"/>
                  </a:lnTo>
                  <a:lnTo>
                    <a:pt x="2546" y="3294"/>
                  </a:lnTo>
                  <a:lnTo>
                    <a:pt x="2546" y="3294"/>
                  </a:lnTo>
                  <a:lnTo>
                    <a:pt x="2548" y="3298"/>
                  </a:lnTo>
                  <a:lnTo>
                    <a:pt x="2548" y="3298"/>
                  </a:lnTo>
                  <a:lnTo>
                    <a:pt x="2550" y="3302"/>
                  </a:lnTo>
                  <a:lnTo>
                    <a:pt x="2550" y="3302"/>
                  </a:lnTo>
                  <a:lnTo>
                    <a:pt x="2550" y="3302"/>
                  </a:lnTo>
                  <a:lnTo>
                    <a:pt x="2550" y="3302"/>
                  </a:lnTo>
                  <a:lnTo>
                    <a:pt x="2550" y="3306"/>
                  </a:lnTo>
                  <a:lnTo>
                    <a:pt x="2550" y="3306"/>
                  </a:lnTo>
                  <a:lnTo>
                    <a:pt x="2552" y="3308"/>
                  </a:lnTo>
                  <a:lnTo>
                    <a:pt x="2552" y="3308"/>
                  </a:lnTo>
                  <a:lnTo>
                    <a:pt x="2554" y="3312"/>
                  </a:lnTo>
                  <a:lnTo>
                    <a:pt x="2554" y="3312"/>
                  </a:lnTo>
                  <a:lnTo>
                    <a:pt x="2554" y="3314"/>
                  </a:lnTo>
                  <a:lnTo>
                    <a:pt x="2554" y="3314"/>
                  </a:lnTo>
                  <a:lnTo>
                    <a:pt x="2554" y="3316"/>
                  </a:lnTo>
                  <a:lnTo>
                    <a:pt x="2554" y="3316"/>
                  </a:lnTo>
                  <a:lnTo>
                    <a:pt x="2556" y="3318"/>
                  </a:lnTo>
                  <a:lnTo>
                    <a:pt x="2556" y="3318"/>
                  </a:lnTo>
                  <a:lnTo>
                    <a:pt x="2556" y="3322"/>
                  </a:lnTo>
                  <a:lnTo>
                    <a:pt x="2556" y="3322"/>
                  </a:lnTo>
                  <a:lnTo>
                    <a:pt x="2556" y="3324"/>
                  </a:lnTo>
                  <a:lnTo>
                    <a:pt x="2556" y="3324"/>
                  </a:lnTo>
                  <a:lnTo>
                    <a:pt x="2558" y="3328"/>
                  </a:lnTo>
                  <a:lnTo>
                    <a:pt x="2558" y="3330"/>
                  </a:lnTo>
                  <a:lnTo>
                    <a:pt x="2558" y="3330"/>
                  </a:lnTo>
                  <a:lnTo>
                    <a:pt x="2558" y="3332"/>
                  </a:lnTo>
                  <a:lnTo>
                    <a:pt x="2558" y="3332"/>
                  </a:lnTo>
                  <a:lnTo>
                    <a:pt x="2560" y="3336"/>
                  </a:lnTo>
                  <a:lnTo>
                    <a:pt x="2560" y="3336"/>
                  </a:lnTo>
                  <a:lnTo>
                    <a:pt x="2562" y="3338"/>
                  </a:lnTo>
                  <a:lnTo>
                    <a:pt x="2562" y="3338"/>
                  </a:lnTo>
                  <a:lnTo>
                    <a:pt x="2562" y="3340"/>
                  </a:lnTo>
                  <a:lnTo>
                    <a:pt x="2562" y="3340"/>
                  </a:lnTo>
                  <a:lnTo>
                    <a:pt x="2562" y="3342"/>
                  </a:lnTo>
                  <a:lnTo>
                    <a:pt x="2562" y="3342"/>
                  </a:lnTo>
                  <a:lnTo>
                    <a:pt x="2562" y="3346"/>
                  </a:lnTo>
                  <a:lnTo>
                    <a:pt x="2562" y="3346"/>
                  </a:lnTo>
                  <a:lnTo>
                    <a:pt x="2562" y="3348"/>
                  </a:lnTo>
                  <a:lnTo>
                    <a:pt x="2562" y="3348"/>
                  </a:lnTo>
                  <a:lnTo>
                    <a:pt x="2564" y="3352"/>
                  </a:lnTo>
                  <a:lnTo>
                    <a:pt x="2564" y="3354"/>
                  </a:lnTo>
                  <a:lnTo>
                    <a:pt x="2564" y="3354"/>
                  </a:lnTo>
                  <a:lnTo>
                    <a:pt x="2564" y="3358"/>
                  </a:lnTo>
                  <a:lnTo>
                    <a:pt x="2564" y="3358"/>
                  </a:lnTo>
                  <a:lnTo>
                    <a:pt x="2566" y="3362"/>
                  </a:lnTo>
                  <a:lnTo>
                    <a:pt x="2566" y="3362"/>
                  </a:lnTo>
                  <a:lnTo>
                    <a:pt x="2568" y="3364"/>
                  </a:lnTo>
                  <a:lnTo>
                    <a:pt x="2568" y="3366"/>
                  </a:lnTo>
                  <a:lnTo>
                    <a:pt x="2568" y="3366"/>
                  </a:lnTo>
                  <a:lnTo>
                    <a:pt x="2568" y="3370"/>
                  </a:lnTo>
                  <a:lnTo>
                    <a:pt x="2568" y="3370"/>
                  </a:lnTo>
                  <a:lnTo>
                    <a:pt x="2570" y="3372"/>
                  </a:lnTo>
                  <a:lnTo>
                    <a:pt x="2570" y="3372"/>
                  </a:lnTo>
                  <a:lnTo>
                    <a:pt x="2570" y="3374"/>
                  </a:lnTo>
                  <a:lnTo>
                    <a:pt x="2570" y="3374"/>
                  </a:lnTo>
                  <a:lnTo>
                    <a:pt x="2572" y="3378"/>
                  </a:lnTo>
                  <a:lnTo>
                    <a:pt x="2572" y="3378"/>
                  </a:lnTo>
                  <a:lnTo>
                    <a:pt x="2572" y="3380"/>
                  </a:lnTo>
                  <a:lnTo>
                    <a:pt x="2572" y="3380"/>
                  </a:lnTo>
                  <a:lnTo>
                    <a:pt x="2574" y="3382"/>
                  </a:lnTo>
                  <a:lnTo>
                    <a:pt x="2574" y="3382"/>
                  </a:lnTo>
                  <a:lnTo>
                    <a:pt x="2574" y="3386"/>
                  </a:lnTo>
                  <a:lnTo>
                    <a:pt x="2574" y="3386"/>
                  </a:lnTo>
                  <a:lnTo>
                    <a:pt x="2574" y="3388"/>
                  </a:lnTo>
                  <a:lnTo>
                    <a:pt x="2574" y="3388"/>
                  </a:lnTo>
                  <a:lnTo>
                    <a:pt x="2574" y="3390"/>
                  </a:lnTo>
                  <a:lnTo>
                    <a:pt x="2576" y="3394"/>
                  </a:lnTo>
                  <a:lnTo>
                    <a:pt x="2576" y="3394"/>
                  </a:lnTo>
                  <a:lnTo>
                    <a:pt x="2576" y="3396"/>
                  </a:lnTo>
                  <a:lnTo>
                    <a:pt x="2576" y="3396"/>
                  </a:lnTo>
                  <a:lnTo>
                    <a:pt x="2576" y="3398"/>
                  </a:lnTo>
                  <a:lnTo>
                    <a:pt x="2576" y="3398"/>
                  </a:lnTo>
                  <a:lnTo>
                    <a:pt x="2576" y="3402"/>
                  </a:lnTo>
                  <a:lnTo>
                    <a:pt x="2576" y="3402"/>
                  </a:lnTo>
                  <a:lnTo>
                    <a:pt x="2578" y="3406"/>
                  </a:lnTo>
                  <a:lnTo>
                    <a:pt x="2578" y="3406"/>
                  </a:lnTo>
                  <a:lnTo>
                    <a:pt x="2578" y="3408"/>
                  </a:lnTo>
                  <a:lnTo>
                    <a:pt x="2578" y="3408"/>
                  </a:lnTo>
                  <a:lnTo>
                    <a:pt x="2578" y="3410"/>
                  </a:lnTo>
                  <a:lnTo>
                    <a:pt x="2578" y="3410"/>
                  </a:lnTo>
                  <a:lnTo>
                    <a:pt x="2580" y="3414"/>
                  </a:lnTo>
                  <a:lnTo>
                    <a:pt x="2580" y="3414"/>
                  </a:lnTo>
                  <a:lnTo>
                    <a:pt x="2582" y="3418"/>
                  </a:lnTo>
                  <a:lnTo>
                    <a:pt x="2582" y="3418"/>
                  </a:lnTo>
                  <a:lnTo>
                    <a:pt x="2582" y="3418"/>
                  </a:lnTo>
                  <a:lnTo>
                    <a:pt x="2584" y="3420"/>
                  </a:lnTo>
                  <a:lnTo>
                    <a:pt x="2584" y="3420"/>
                  </a:lnTo>
                  <a:lnTo>
                    <a:pt x="2584" y="3424"/>
                  </a:lnTo>
                  <a:lnTo>
                    <a:pt x="2584" y="3424"/>
                  </a:lnTo>
                  <a:lnTo>
                    <a:pt x="2584" y="3426"/>
                  </a:lnTo>
                  <a:lnTo>
                    <a:pt x="2584" y="3426"/>
                  </a:lnTo>
                  <a:lnTo>
                    <a:pt x="2584" y="3430"/>
                  </a:lnTo>
                  <a:lnTo>
                    <a:pt x="2584" y="3430"/>
                  </a:lnTo>
                  <a:lnTo>
                    <a:pt x="2584" y="3432"/>
                  </a:lnTo>
                  <a:lnTo>
                    <a:pt x="2584" y="3432"/>
                  </a:lnTo>
                  <a:lnTo>
                    <a:pt x="2584" y="3436"/>
                  </a:lnTo>
                  <a:lnTo>
                    <a:pt x="2584" y="3436"/>
                  </a:lnTo>
                  <a:lnTo>
                    <a:pt x="2586" y="3438"/>
                  </a:lnTo>
                  <a:lnTo>
                    <a:pt x="2586" y="3438"/>
                  </a:lnTo>
                  <a:lnTo>
                    <a:pt x="2586" y="3440"/>
                  </a:lnTo>
                  <a:lnTo>
                    <a:pt x="2586" y="3440"/>
                  </a:lnTo>
                  <a:lnTo>
                    <a:pt x="2586" y="3442"/>
                  </a:lnTo>
                  <a:lnTo>
                    <a:pt x="2586" y="3442"/>
                  </a:lnTo>
                  <a:lnTo>
                    <a:pt x="2586" y="3446"/>
                  </a:lnTo>
                  <a:lnTo>
                    <a:pt x="2586" y="3446"/>
                  </a:lnTo>
                  <a:lnTo>
                    <a:pt x="2588" y="3448"/>
                  </a:lnTo>
                  <a:lnTo>
                    <a:pt x="2588" y="3448"/>
                  </a:lnTo>
                  <a:lnTo>
                    <a:pt x="2588" y="3452"/>
                  </a:lnTo>
                  <a:lnTo>
                    <a:pt x="2588" y="3452"/>
                  </a:lnTo>
                  <a:lnTo>
                    <a:pt x="2588" y="3454"/>
                  </a:lnTo>
                  <a:lnTo>
                    <a:pt x="2588" y="3454"/>
                  </a:lnTo>
                  <a:lnTo>
                    <a:pt x="2588" y="3458"/>
                  </a:lnTo>
                  <a:lnTo>
                    <a:pt x="2588" y="3458"/>
                  </a:lnTo>
                  <a:lnTo>
                    <a:pt x="2590" y="3460"/>
                  </a:lnTo>
                  <a:lnTo>
                    <a:pt x="2590" y="3462"/>
                  </a:lnTo>
                  <a:lnTo>
                    <a:pt x="2590" y="3462"/>
                  </a:lnTo>
                  <a:lnTo>
                    <a:pt x="2590" y="3464"/>
                  </a:lnTo>
                  <a:lnTo>
                    <a:pt x="2590" y="3464"/>
                  </a:lnTo>
                  <a:lnTo>
                    <a:pt x="2590" y="3468"/>
                  </a:lnTo>
                  <a:lnTo>
                    <a:pt x="2590" y="3468"/>
                  </a:lnTo>
                  <a:lnTo>
                    <a:pt x="2592" y="3470"/>
                  </a:lnTo>
                  <a:lnTo>
                    <a:pt x="2592" y="3470"/>
                  </a:lnTo>
                  <a:lnTo>
                    <a:pt x="2592" y="3474"/>
                  </a:lnTo>
                  <a:lnTo>
                    <a:pt x="2592" y="3474"/>
                  </a:lnTo>
                  <a:lnTo>
                    <a:pt x="2592" y="3476"/>
                  </a:lnTo>
                  <a:lnTo>
                    <a:pt x="2592" y="3476"/>
                  </a:lnTo>
                  <a:lnTo>
                    <a:pt x="2594" y="3478"/>
                  </a:lnTo>
                  <a:lnTo>
                    <a:pt x="2594" y="3478"/>
                  </a:lnTo>
                  <a:lnTo>
                    <a:pt x="2594" y="3480"/>
                  </a:lnTo>
                  <a:lnTo>
                    <a:pt x="2594" y="3480"/>
                  </a:lnTo>
                  <a:lnTo>
                    <a:pt x="2594" y="3484"/>
                  </a:lnTo>
                  <a:lnTo>
                    <a:pt x="2594" y="3484"/>
                  </a:lnTo>
                  <a:lnTo>
                    <a:pt x="2594" y="3486"/>
                  </a:lnTo>
                  <a:lnTo>
                    <a:pt x="2594" y="3486"/>
                  </a:lnTo>
                  <a:lnTo>
                    <a:pt x="2596" y="3490"/>
                  </a:lnTo>
                  <a:lnTo>
                    <a:pt x="2596" y="3490"/>
                  </a:lnTo>
                  <a:lnTo>
                    <a:pt x="2598" y="3492"/>
                  </a:lnTo>
                  <a:lnTo>
                    <a:pt x="2598" y="3492"/>
                  </a:lnTo>
                  <a:lnTo>
                    <a:pt x="2598" y="3494"/>
                  </a:lnTo>
                  <a:lnTo>
                    <a:pt x="2598" y="3494"/>
                  </a:lnTo>
                  <a:lnTo>
                    <a:pt x="2598" y="3496"/>
                  </a:lnTo>
                  <a:lnTo>
                    <a:pt x="2598" y="3496"/>
                  </a:lnTo>
                  <a:lnTo>
                    <a:pt x="2600" y="3500"/>
                  </a:lnTo>
                  <a:lnTo>
                    <a:pt x="2600" y="3500"/>
                  </a:lnTo>
                  <a:lnTo>
                    <a:pt x="2600" y="3506"/>
                  </a:lnTo>
                  <a:lnTo>
                    <a:pt x="2602" y="3508"/>
                  </a:lnTo>
                  <a:lnTo>
                    <a:pt x="2602" y="3508"/>
                  </a:lnTo>
                  <a:lnTo>
                    <a:pt x="2604" y="3512"/>
                  </a:lnTo>
                  <a:lnTo>
                    <a:pt x="2604" y="3512"/>
                  </a:lnTo>
                  <a:lnTo>
                    <a:pt x="2604" y="3514"/>
                  </a:lnTo>
                  <a:lnTo>
                    <a:pt x="2604" y="3514"/>
                  </a:lnTo>
                  <a:lnTo>
                    <a:pt x="2606" y="3518"/>
                  </a:lnTo>
                  <a:lnTo>
                    <a:pt x="2606" y="3518"/>
                  </a:lnTo>
                  <a:lnTo>
                    <a:pt x="2608" y="3520"/>
                  </a:lnTo>
                  <a:lnTo>
                    <a:pt x="2608" y="3520"/>
                  </a:lnTo>
                  <a:lnTo>
                    <a:pt x="2608" y="3522"/>
                  </a:lnTo>
                  <a:lnTo>
                    <a:pt x="2608" y="3522"/>
                  </a:lnTo>
                  <a:lnTo>
                    <a:pt x="2610" y="3524"/>
                  </a:lnTo>
                  <a:lnTo>
                    <a:pt x="2610" y="3524"/>
                  </a:lnTo>
                  <a:lnTo>
                    <a:pt x="2612" y="3528"/>
                  </a:lnTo>
                  <a:lnTo>
                    <a:pt x="2612" y="3528"/>
                  </a:lnTo>
                  <a:lnTo>
                    <a:pt x="2612" y="3530"/>
                  </a:lnTo>
                  <a:lnTo>
                    <a:pt x="2612" y="3530"/>
                  </a:lnTo>
                  <a:lnTo>
                    <a:pt x="2612" y="3534"/>
                  </a:lnTo>
                  <a:lnTo>
                    <a:pt x="2612" y="3534"/>
                  </a:lnTo>
                  <a:lnTo>
                    <a:pt x="2614" y="3538"/>
                  </a:lnTo>
                  <a:lnTo>
                    <a:pt x="2614" y="3538"/>
                  </a:lnTo>
                  <a:lnTo>
                    <a:pt x="2614" y="3538"/>
                  </a:lnTo>
                  <a:lnTo>
                    <a:pt x="2614" y="3538"/>
                  </a:lnTo>
                  <a:lnTo>
                    <a:pt x="2614" y="3542"/>
                  </a:lnTo>
                  <a:lnTo>
                    <a:pt x="2614" y="3542"/>
                  </a:lnTo>
                  <a:lnTo>
                    <a:pt x="2612" y="3544"/>
                  </a:lnTo>
                  <a:lnTo>
                    <a:pt x="2612" y="3544"/>
                  </a:lnTo>
                  <a:lnTo>
                    <a:pt x="2612" y="3550"/>
                  </a:lnTo>
                  <a:lnTo>
                    <a:pt x="2612" y="3550"/>
                  </a:lnTo>
                  <a:lnTo>
                    <a:pt x="2614" y="3556"/>
                  </a:lnTo>
                  <a:lnTo>
                    <a:pt x="2614" y="3556"/>
                  </a:lnTo>
                  <a:lnTo>
                    <a:pt x="2614" y="3556"/>
                  </a:lnTo>
                  <a:lnTo>
                    <a:pt x="2618" y="3558"/>
                  </a:lnTo>
                  <a:lnTo>
                    <a:pt x="2618" y="3558"/>
                  </a:lnTo>
                  <a:lnTo>
                    <a:pt x="2618" y="3560"/>
                  </a:lnTo>
                  <a:lnTo>
                    <a:pt x="2618" y="3560"/>
                  </a:lnTo>
                  <a:lnTo>
                    <a:pt x="2620" y="3564"/>
                  </a:lnTo>
                  <a:lnTo>
                    <a:pt x="2620" y="3564"/>
                  </a:lnTo>
                  <a:lnTo>
                    <a:pt x="2620" y="3566"/>
                  </a:lnTo>
                  <a:lnTo>
                    <a:pt x="2620" y="3566"/>
                  </a:lnTo>
                  <a:lnTo>
                    <a:pt x="2620" y="3570"/>
                  </a:lnTo>
                  <a:lnTo>
                    <a:pt x="2620" y="3570"/>
                  </a:lnTo>
                  <a:lnTo>
                    <a:pt x="2620" y="3576"/>
                  </a:lnTo>
                  <a:lnTo>
                    <a:pt x="2620" y="3576"/>
                  </a:lnTo>
                  <a:lnTo>
                    <a:pt x="2620" y="3580"/>
                  </a:lnTo>
                  <a:lnTo>
                    <a:pt x="2620" y="3580"/>
                  </a:lnTo>
                  <a:lnTo>
                    <a:pt x="2622" y="3582"/>
                  </a:lnTo>
                  <a:lnTo>
                    <a:pt x="2622" y="3582"/>
                  </a:lnTo>
                  <a:lnTo>
                    <a:pt x="2622" y="3586"/>
                  </a:lnTo>
                  <a:lnTo>
                    <a:pt x="2622" y="3586"/>
                  </a:lnTo>
                  <a:lnTo>
                    <a:pt x="2624" y="3588"/>
                  </a:lnTo>
                  <a:lnTo>
                    <a:pt x="2624" y="3588"/>
                  </a:lnTo>
                  <a:lnTo>
                    <a:pt x="2624" y="3594"/>
                  </a:lnTo>
                  <a:lnTo>
                    <a:pt x="2624" y="3594"/>
                  </a:lnTo>
                  <a:lnTo>
                    <a:pt x="2624" y="3596"/>
                  </a:lnTo>
                  <a:lnTo>
                    <a:pt x="2624" y="3596"/>
                  </a:lnTo>
                  <a:lnTo>
                    <a:pt x="2624" y="3600"/>
                  </a:lnTo>
                  <a:lnTo>
                    <a:pt x="2624" y="3600"/>
                  </a:lnTo>
                  <a:lnTo>
                    <a:pt x="2624" y="3604"/>
                  </a:lnTo>
                  <a:lnTo>
                    <a:pt x="2624" y="3604"/>
                  </a:lnTo>
                  <a:lnTo>
                    <a:pt x="2626" y="3606"/>
                  </a:lnTo>
                  <a:lnTo>
                    <a:pt x="2626" y="3606"/>
                  </a:lnTo>
                  <a:lnTo>
                    <a:pt x="2626" y="3612"/>
                  </a:lnTo>
                  <a:lnTo>
                    <a:pt x="2626" y="3612"/>
                  </a:lnTo>
                  <a:lnTo>
                    <a:pt x="2626" y="3614"/>
                  </a:lnTo>
                  <a:lnTo>
                    <a:pt x="2626" y="3614"/>
                  </a:lnTo>
                  <a:lnTo>
                    <a:pt x="2626" y="3618"/>
                  </a:lnTo>
                  <a:lnTo>
                    <a:pt x="2626" y="3620"/>
                  </a:lnTo>
                  <a:lnTo>
                    <a:pt x="2626" y="3620"/>
                  </a:lnTo>
                  <a:lnTo>
                    <a:pt x="2628" y="3624"/>
                  </a:lnTo>
                  <a:lnTo>
                    <a:pt x="2628" y="3624"/>
                  </a:lnTo>
                  <a:lnTo>
                    <a:pt x="2628" y="3626"/>
                  </a:lnTo>
                  <a:lnTo>
                    <a:pt x="2628" y="3626"/>
                  </a:lnTo>
                  <a:lnTo>
                    <a:pt x="2628" y="3628"/>
                  </a:lnTo>
                  <a:lnTo>
                    <a:pt x="2630" y="3630"/>
                  </a:lnTo>
                  <a:lnTo>
                    <a:pt x="2630" y="3630"/>
                  </a:lnTo>
                  <a:lnTo>
                    <a:pt x="2630" y="3634"/>
                  </a:lnTo>
                  <a:lnTo>
                    <a:pt x="2630" y="3634"/>
                  </a:lnTo>
                  <a:lnTo>
                    <a:pt x="2634" y="3638"/>
                  </a:lnTo>
                  <a:lnTo>
                    <a:pt x="2634" y="3638"/>
                  </a:lnTo>
                  <a:lnTo>
                    <a:pt x="2634" y="3640"/>
                  </a:lnTo>
                  <a:lnTo>
                    <a:pt x="2634" y="3640"/>
                  </a:lnTo>
                  <a:lnTo>
                    <a:pt x="2638" y="3644"/>
                  </a:lnTo>
                  <a:lnTo>
                    <a:pt x="2638" y="3644"/>
                  </a:lnTo>
                  <a:lnTo>
                    <a:pt x="2640" y="3650"/>
                  </a:lnTo>
                  <a:lnTo>
                    <a:pt x="2640" y="3650"/>
                  </a:lnTo>
                  <a:lnTo>
                    <a:pt x="2640" y="3650"/>
                  </a:lnTo>
                  <a:lnTo>
                    <a:pt x="2640" y="3650"/>
                  </a:lnTo>
                  <a:lnTo>
                    <a:pt x="2640" y="3654"/>
                  </a:lnTo>
                  <a:lnTo>
                    <a:pt x="2640" y="3654"/>
                  </a:lnTo>
                  <a:lnTo>
                    <a:pt x="2642" y="3658"/>
                  </a:lnTo>
                  <a:lnTo>
                    <a:pt x="2642" y="3660"/>
                  </a:lnTo>
                  <a:lnTo>
                    <a:pt x="2642" y="3660"/>
                  </a:lnTo>
                  <a:lnTo>
                    <a:pt x="2644" y="3664"/>
                  </a:lnTo>
                  <a:lnTo>
                    <a:pt x="2644" y="3664"/>
                  </a:lnTo>
                  <a:lnTo>
                    <a:pt x="2644" y="3666"/>
                  </a:lnTo>
                  <a:lnTo>
                    <a:pt x="2644" y="3666"/>
                  </a:lnTo>
                  <a:lnTo>
                    <a:pt x="2646" y="3668"/>
                  </a:lnTo>
                  <a:lnTo>
                    <a:pt x="2646" y="3668"/>
                  </a:lnTo>
                  <a:lnTo>
                    <a:pt x="2646" y="3670"/>
                  </a:lnTo>
                  <a:lnTo>
                    <a:pt x="2646" y="3670"/>
                  </a:lnTo>
                  <a:lnTo>
                    <a:pt x="2646" y="3674"/>
                  </a:lnTo>
                  <a:lnTo>
                    <a:pt x="2646" y="3674"/>
                  </a:lnTo>
                  <a:lnTo>
                    <a:pt x="2646" y="3676"/>
                  </a:lnTo>
                  <a:lnTo>
                    <a:pt x="2646" y="3676"/>
                  </a:lnTo>
                  <a:lnTo>
                    <a:pt x="2646" y="3678"/>
                  </a:lnTo>
                  <a:lnTo>
                    <a:pt x="2646" y="3678"/>
                  </a:lnTo>
                  <a:lnTo>
                    <a:pt x="2646" y="3682"/>
                  </a:lnTo>
                  <a:lnTo>
                    <a:pt x="2646" y="3682"/>
                  </a:lnTo>
                  <a:lnTo>
                    <a:pt x="2646" y="3686"/>
                  </a:lnTo>
                  <a:lnTo>
                    <a:pt x="2646" y="3686"/>
                  </a:lnTo>
                  <a:lnTo>
                    <a:pt x="2646" y="3688"/>
                  </a:lnTo>
                  <a:lnTo>
                    <a:pt x="2646" y="3688"/>
                  </a:lnTo>
                  <a:lnTo>
                    <a:pt x="2648" y="3692"/>
                  </a:lnTo>
                  <a:lnTo>
                    <a:pt x="2648" y="3692"/>
                  </a:lnTo>
                  <a:lnTo>
                    <a:pt x="2648" y="3694"/>
                  </a:lnTo>
                  <a:lnTo>
                    <a:pt x="2648" y="3694"/>
                  </a:lnTo>
                  <a:lnTo>
                    <a:pt x="2650" y="3698"/>
                  </a:lnTo>
                  <a:lnTo>
                    <a:pt x="2650" y="3698"/>
                  </a:lnTo>
                  <a:lnTo>
                    <a:pt x="2650" y="3700"/>
                  </a:lnTo>
                  <a:lnTo>
                    <a:pt x="2650" y="3700"/>
                  </a:lnTo>
                  <a:lnTo>
                    <a:pt x="2652" y="3704"/>
                  </a:lnTo>
                  <a:lnTo>
                    <a:pt x="2652" y="3704"/>
                  </a:lnTo>
                  <a:lnTo>
                    <a:pt x="2652" y="3706"/>
                  </a:lnTo>
                  <a:lnTo>
                    <a:pt x="2652" y="3706"/>
                  </a:lnTo>
                  <a:lnTo>
                    <a:pt x="2654" y="3710"/>
                  </a:lnTo>
                  <a:lnTo>
                    <a:pt x="2654" y="3710"/>
                  </a:lnTo>
                  <a:lnTo>
                    <a:pt x="2654" y="3712"/>
                  </a:lnTo>
                  <a:lnTo>
                    <a:pt x="2654" y="3712"/>
                  </a:lnTo>
                  <a:lnTo>
                    <a:pt x="2654" y="3716"/>
                  </a:lnTo>
                  <a:lnTo>
                    <a:pt x="2654" y="3716"/>
                  </a:lnTo>
                  <a:lnTo>
                    <a:pt x="2656" y="3722"/>
                  </a:lnTo>
                  <a:lnTo>
                    <a:pt x="2656" y="3722"/>
                  </a:lnTo>
                  <a:lnTo>
                    <a:pt x="2656" y="3722"/>
                  </a:lnTo>
                  <a:lnTo>
                    <a:pt x="2656" y="3722"/>
                  </a:lnTo>
                  <a:lnTo>
                    <a:pt x="2656" y="3722"/>
                  </a:lnTo>
                  <a:lnTo>
                    <a:pt x="2656" y="3722"/>
                  </a:lnTo>
                  <a:lnTo>
                    <a:pt x="2652" y="3724"/>
                  </a:lnTo>
                  <a:lnTo>
                    <a:pt x="2652" y="3724"/>
                  </a:lnTo>
                  <a:lnTo>
                    <a:pt x="2650" y="3724"/>
                  </a:lnTo>
                  <a:lnTo>
                    <a:pt x="2650" y="3724"/>
                  </a:lnTo>
                  <a:lnTo>
                    <a:pt x="2648" y="3724"/>
                  </a:lnTo>
                  <a:lnTo>
                    <a:pt x="2648" y="3724"/>
                  </a:lnTo>
                  <a:lnTo>
                    <a:pt x="2644" y="3726"/>
                  </a:lnTo>
                  <a:lnTo>
                    <a:pt x="2644" y="3726"/>
                  </a:lnTo>
                  <a:lnTo>
                    <a:pt x="2642" y="3726"/>
                  </a:lnTo>
                  <a:lnTo>
                    <a:pt x="2642" y="3726"/>
                  </a:lnTo>
                  <a:lnTo>
                    <a:pt x="2638" y="3726"/>
                  </a:lnTo>
                  <a:lnTo>
                    <a:pt x="2636" y="3726"/>
                  </a:lnTo>
                  <a:lnTo>
                    <a:pt x="2636" y="3726"/>
                  </a:lnTo>
                  <a:lnTo>
                    <a:pt x="2634" y="3726"/>
                  </a:lnTo>
                  <a:lnTo>
                    <a:pt x="2634" y="3726"/>
                  </a:lnTo>
                  <a:lnTo>
                    <a:pt x="2630" y="3726"/>
                  </a:lnTo>
                  <a:lnTo>
                    <a:pt x="2630" y="3726"/>
                  </a:lnTo>
                  <a:lnTo>
                    <a:pt x="2626" y="3726"/>
                  </a:lnTo>
                  <a:lnTo>
                    <a:pt x="2626" y="3726"/>
                  </a:lnTo>
                  <a:lnTo>
                    <a:pt x="2624" y="3728"/>
                  </a:lnTo>
                  <a:lnTo>
                    <a:pt x="2624" y="3728"/>
                  </a:lnTo>
                  <a:lnTo>
                    <a:pt x="2624" y="3728"/>
                  </a:lnTo>
                  <a:lnTo>
                    <a:pt x="2622" y="3726"/>
                  </a:lnTo>
                  <a:lnTo>
                    <a:pt x="2622" y="3726"/>
                  </a:lnTo>
                  <a:lnTo>
                    <a:pt x="2618" y="3726"/>
                  </a:lnTo>
                  <a:lnTo>
                    <a:pt x="2618" y="3726"/>
                  </a:lnTo>
                  <a:lnTo>
                    <a:pt x="2616" y="3728"/>
                  </a:lnTo>
                  <a:lnTo>
                    <a:pt x="2616" y="3728"/>
                  </a:lnTo>
                  <a:lnTo>
                    <a:pt x="2612" y="3728"/>
                  </a:lnTo>
                  <a:lnTo>
                    <a:pt x="2612" y="3728"/>
                  </a:lnTo>
                  <a:lnTo>
                    <a:pt x="2612" y="3728"/>
                  </a:lnTo>
                  <a:lnTo>
                    <a:pt x="2612" y="3728"/>
                  </a:lnTo>
                  <a:lnTo>
                    <a:pt x="2612" y="3728"/>
                  </a:lnTo>
                  <a:lnTo>
                    <a:pt x="2606" y="3726"/>
                  </a:lnTo>
                  <a:lnTo>
                    <a:pt x="2606" y="3726"/>
                  </a:lnTo>
                  <a:lnTo>
                    <a:pt x="2602" y="3728"/>
                  </a:lnTo>
                  <a:lnTo>
                    <a:pt x="2602" y="3728"/>
                  </a:lnTo>
                  <a:lnTo>
                    <a:pt x="2598" y="3728"/>
                  </a:lnTo>
                  <a:lnTo>
                    <a:pt x="2598" y="3728"/>
                  </a:lnTo>
                  <a:lnTo>
                    <a:pt x="2596" y="3726"/>
                  </a:lnTo>
                  <a:lnTo>
                    <a:pt x="2594" y="3726"/>
                  </a:lnTo>
                  <a:lnTo>
                    <a:pt x="2594" y="3726"/>
                  </a:lnTo>
                  <a:lnTo>
                    <a:pt x="2590" y="3726"/>
                  </a:lnTo>
                  <a:lnTo>
                    <a:pt x="2590" y="3726"/>
                  </a:lnTo>
                  <a:lnTo>
                    <a:pt x="2586" y="3728"/>
                  </a:lnTo>
                  <a:lnTo>
                    <a:pt x="2586" y="3728"/>
                  </a:lnTo>
                  <a:lnTo>
                    <a:pt x="2582" y="3728"/>
                  </a:lnTo>
                  <a:lnTo>
                    <a:pt x="2582" y="3728"/>
                  </a:lnTo>
                  <a:lnTo>
                    <a:pt x="2578" y="3728"/>
                  </a:lnTo>
                  <a:lnTo>
                    <a:pt x="2578" y="3728"/>
                  </a:lnTo>
                  <a:lnTo>
                    <a:pt x="2576" y="3726"/>
                  </a:lnTo>
                  <a:lnTo>
                    <a:pt x="2576" y="3726"/>
                  </a:lnTo>
                  <a:lnTo>
                    <a:pt x="2572" y="3726"/>
                  </a:lnTo>
                  <a:lnTo>
                    <a:pt x="2572" y="3726"/>
                  </a:lnTo>
                  <a:lnTo>
                    <a:pt x="2570" y="3726"/>
                  </a:lnTo>
                  <a:lnTo>
                    <a:pt x="2566" y="3726"/>
                  </a:lnTo>
                  <a:lnTo>
                    <a:pt x="2566" y="3726"/>
                  </a:lnTo>
                  <a:lnTo>
                    <a:pt x="2562" y="3728"/>
                  </a:lnTo>
                  <a:lnTo>
                    <a:pt x="2562" y="3728"/>
                  </a:lnTo>
                  <a:lnTo>
                    <a:pt x="2562" y="3730"/>
                  </a:lnTo>
                  <a:lnTo>
                    <a:pt x="2562" y="3730"/>
                  </a:lnTo>
                  <a:lnTo>
                    <a:pt x="2558" y="3728"/>
                  </a:lnTo>
                  <a:lnTo>
                    <a:pt x="2558" y="3728"/>
                  </a:lnTo>
                  <a:lnTo>
                    <a:pt x="2556" y="3728"/>
                  </a:lnTo>
                  <a:lnTo>
                    <a:pt x="2556" y="3728"/>
                  </a:lnTo>
                  <a:lnTo>
                    <a:pt x="2550" y="3726"/>
                  </a:lnTo>
                  <a:lnTo>
                    <a:pt x="2550" y="3726"/>
                  </a:lnTo>
                  <a:lnTo>
                    <a:pt x="2546" y="3728"/>
                  </a:lnTo>
                  <a:lnTo>
                    <a:pt x="2546" y="3728"/>
                  </a:lnTo>
                  <a:lnTo>
                    <a:pt x="2544" y="3728"/>
                  </a:lnTo>
                  <a:lnTo>
                    <a:pt x="2542" y="3728"/>
                  </a:lnTo>
                  <a:lnTo>
                    <a:pt x="2542" y="3728"/>
                  </a:lnTo>
                  <a:lnTo>
                    <a:pt x="2540" y="3728"/>
                  </a:lnTo>
                  <a:lnTo>
                    <a:pt x="2540" y="3728"/>
                  </a:lnTo>
                  <a:lnTo>
                    <a:pt x="2538" y="3728"/>
                  </a:lnTo>
                  <a:lnTo>
                    <a:pt x="2538" y="3728"/>
                  </a:lnTo>
                  <a:lnTo>
                    <a:pt x="2534" y="3728"/>
                  </a:lnTo>
                  <a:lnTo>
                    <a:pt x="2530" y="3728"/>
                  </a:lnTo>
                  <a:lnTo>
                    <a:pt x="2528" y="3728"/>
                  </a:lnTo>
                  <a:lnTo>
                    <a:pt x="2528" y="3728"/>
                  </a:lnTo>
                  <a:lnTo>
                    <a:pt x="2526" y="3728"/>
                  </a:lnTo>
                  <a:lnTo>
                    <a:pt x="2526" y="3728"/>
                  </a:lnTo>
                  <a:lnTo>
                    <a:pt x="2518" y="3728"/>
                  </a:lnTo>
                  <a:lnTo>
                    <a:pt x="2518" y="3728"/>
                  </a:lnTo>
                  <a:lnTo>
                    <a:pt x="2518" y="3728"/>
                  </a:lnTo>
                  <a:lnTo>
                    <a:pt x="2518" y="3728"/>
                  </a:lnTo>
                  <a:lnTo>
                    <a:pt x="2514" y="3728"/>
                  </a:lnTo>
                  <a:lnTo>
                    <a:pt x="2514" y="3728"/>
                  </a:lnTo>
                  <a:lnTo>
                    <a:pt x="2510" y="3730"/>
                  </a:lnTo>
                  <a:lnTo>
                    <a:pt x="2510" y="3730"/>
                  </a:lnTo>
                  <a:lnTo>
                    <a:pt x="2508" y="3730"/>
                  </a:lnTo>
                  <a:lnTo>
                    <a:pt x="2508" y="3730"/>
                  </a:lnTo>
                  <a:lnTo>
                    <a:pt x="2506" y="3730"/>
                  </a:lnTo>
                  <a:lnTo>
                    <a:pt x="2504" y="3730"/>
                  </a:lnTo>
                  <a:lnTo>
                    <a:pt x="2504" y="3730"/>
                  </a:lnTo>
                  <a:lnTo>
                    <a:pt x="2500" y="3730"/>
                  </a:lnTo>
                  <a:lnTo>
                    <a:pt x="2500" y="3730"/>
                  </a:lnTo>
                  <a:lnTo>
                    <a:pt x="2496" y="3730"/>
                  </a:lnTo>
                  <a:lnTo>
                    <a:pt x="2494" y="3732"/>
                  </a:lnTo>
                  <a:lnTo>
                    <a:pt x="2494" y="3732"/>
                  </a:lnTo>
                  <a:lnTo>
                    <a:pt x="2490" y="3734"/>
                  </a:lnTo>
                  <a:lnTo>
                    <a:pt x="2490" y="3734"/>
                  </a:lnTo>
                  <a:lnTo>
                    <a:pt x="2484" y="3732"/>
                  </a:lnTo>
                  <a:lnTo>
                    <a:pt x="2484" y="3732"/>
                  </a:lnTo>
                  <a:lnTo>
                    <a:pt x="2478" y="3732"/>
                  </a:lnTo>
                  <a:lnTo>
                    <a:pt x="2478" y="3732"/>
                  </a:lnTo>
                  <a:lnTo>
                    <a:pt x="2472" y="3732"/>
                  </a:lnTo>
                  <a:lnTo>
                    <a:pt x="2472" y="3732"/>
                  </a:lnTo>
                  <a:lnTo>
                    <a:pt x="2472" y="3732"/>
                  </a:lnTo>
                  <a:lnTo>
                    <a:pt x="2472" y="3732"/>
                  </a:lnTo>
                  <a:lnTo>
                    <a:pt x="2468" y="3732"/>
                  </a:lnTo>
                  <a:lnTo>
                    <a:pt x="2468" y="3732"/>
                  </a:lnTo>
                  <a:lnTo>
                    <a:pt x="2466" y="3732"/>
                  </a:lnTo>
                  <a:lnTo>
                    <a:pt x="2462" y="3732"/>
                  </a:lnTo>
                  <a:lnTo>
                    <a:pt x="2462" y="3732"/>
                  </a:lnTo>
                  <a:lnTo>
                    <a:pt x="2462" y="3732"/>
                  </a:lnTo>
                  <a:lnTo>
                    <a:pt x="2462" y="3732"/>
                  </a:lnTo>
                  <a:lnTo>
                    <a:pt x="2460" y="3730"/>
                  </a:lnTo>
                  <a:lnTo>
                    <a:pt x="2460" y="3730"/>
                  </a:lnTo>
                  <a:lnTo>
                    <a:pt x="2456" y="3730"/>
                  </a:lnTo>
                  <a:lnTo>
                    <a:pt x="2456" y="3730"/>
                  </a:lnTo>
                  <a:lnTo>
                    <a:pt x="2450" y="3730"/>
                  </a:lnTo>
                  <a:lnTo>
                    <a:pt x="2448" y="3730"/>
                  </a:lnTo>
                  <a:lnTo>
                    <a:pt x="2448" y="3730"/>
                  </a:lnTo>
                  <a:lnTo>
                    <a:pt x="2446" y="3730"/>
                  </a:lnTo>
                  <a:lnTo>
                    <a:pt x="2446" y="3730"/>
                  </a:lnTo>
                  <a:lnTo>
                    <a:pt x="2444" y="3730"/>
                  </a:lnTo>
                  <a:lnTo>
                    <a:pt x="2444" y="3730"/>
                  </a:lnTo>
                  <a:lnTo>
                    <a:pt x="2440" y="3730"/>
                  </a:lnTo>
                  <a:lnTo>
                    <a:pt x="2440" y="3730"/>
                  </a:lnTo>
                  <a:lnTo>
                    <a:pt x="2438" y="3730"/>
                  </a:lnTo>
                  <a:lnTo>
                    <a:pt x="2438" y="3730"/>
                  </a:lnTo>
                  <a:lnTo>
                    <a:pt x="2438" y="3730"/>
                  </a:lnTo>
                  <a:lnTo>
                    <a:pt x="2438" y="3730"/>
                  </a:lnTo>
                  <a:lnTo>
                    <a:pt x="2434" y="3730"/>
                  </a:lnTo>
                  <a:lnTo>
                    <a:pt x="2434" y="3730"/>
                  </a:lnTo>
                  <a:lnTo>
                    <a:pt x="2432" y="3730"/>
                  </a:lnTo>
                  <a:lnTo>
                    <a:pt x="2432" y="3730"/>
                  </a:lnTo>
                  <a:lnTo>
                    <a:pt x="2428" y="3728"/>
                  </a:lnTo>
                  <a:lnTo>
                    <a:pt x="2428" y="3728"/>
                  </a:lnTo>
                  <a:lnTo>
                    <a:pt x="2426" y="3728"/>
                  </a:lnTo>
                  <a:lnTo>
                    <a:pt x="2426" y="3728"/>
                  </a:lnTo>
                  <a:lnTo>
                    <a:pt x="2424" y="3728"/>
                  </a:lnTo>
                  <a:lnTo>
                    <a:pt x="2422" y="3728"/>
                  </a:lnTo>
                  <a:lnTo>
                    <a:pt x="2420" y="3728"/>
                  </a:lnTo>
                  <a:lnTo>
                    <a:pt x="2420" y="3728"/>
                  </a:lnTo>
                  <a:lnTo>
                    <a:pt x="2414" y="3728"/>
                  </a:lnTo>
                  <a:lnTo>
                    <a:pt x="2414" y="3728"/>
                  </a:lnTo>
                  <a:lnTo>
                    <a:pt x="2410" y="3730"/>
                  </a:lnTo>
                  <a:lnTo>
                    <a:pt x="2410" y="3730"/>
                  </a:lnTo>
                  <a:lnTo>
                    <a:pt x="2408" y="3730"/>
                  </a:lnTo>
                  <a:lnTo>
                    <a:pt x="2408" y="3730"/>
                  </a:lnTo>
                  <a:lnTo>
                    <a:pt x="2404" y="3732"/>
                  </a:lnTo>
                  <a:lnTo>
                    <a:pt x="2404" y="3732"/>
                  </a:lnTo>
                  <a:lnTo>
                    <a:pt x="2402" y="3732"/>
                  </a:lnTo>
                  <a:lnTo>
                    <a:pt x="2402" y="3732"/>
                  </a:lnTo>
                  <a:lnTo>
                    <a:pt x="2402" y="3732"/>
                  </a:lnTo>
                  <a:lnTo>
                    <a:pt x="2402" y="3732"/>
                  </a:lnTo>
                  <a:lnTo>
                    <a:pt x="2398" y="3732"/>
                  </a:lnTo>
                  <a:lnTo>
                    <a:pt x="2398" y="3732"/>
                  </a:lnTo>
                  <a:lnTo>
                    <a:pt x="2394" y="3732"/>
                  </a:lnTo>
                  <a:lnTo>
                    <a:pt x="2394" y="3732"/>
                  </a:lnTo>
                  <a:lnTo>
                    <a:pt x="2392" y="3732"/>
                  </a:lnTo>
                  <a:lnTo>
                    <a:pt x="2392" y="3732"/>
                  </a:lnTo>
                  <a:lnTo>
                    <a:pt x="2384" y="3734"/>
                  </a:lnTo>
                  <a:lnTo>
                    <a:pt x="2384" y="3734"/>
                  </a:lnTo>
                  <a:lnTo>
                    <a:pt x="2378" y="3734"/>
                  </a:lnTo>
                  <a:lnTo>
                    <a:pt x="2378" y="3734"/>
                  </a:lnTo>
                  <a:lnTo>
                    <a:pt x="2374" y="3734"/>
                  </a:lnTo>
                  <a:lnTo>
                    <a:pt x="2370" y="3734"/>
                  </a:lnTo>
                  <a:lnTo>
                    <a:pt x="2370" y="3734"/>
                  </a:lnTo>
                  <a:lnTo>
                    <a:pt x="2362" y="3732"/>
                  </a:lnTo>
                  <a:lnTo>
                    <a:pt x="2362" y="3732"/>
                  </a:lnTo>
                  <a:lnTo>
                    <a:pt x="2356" y="3732"/>
                  </a:lnTo>
                  <a:lnTo>
                    <a:pt x="2356" y="3732"/>
                  </a:lnTo>
                  <a:lnTo>
                    <a:pt x="2356" y="3732"/>
                  </a:lnTo>
                  <a:lnTo>
                    <a:pt x="2352" y="3732"/>
                  </a:lnTo>
                  <a:lnTo>
                    <a:pt x="2352" y="3732"/>
                  </a:lnTo>
                  <a:lnTo>
                    <a:pt x="2348" y="3732"/>
                  </a:lnTo>
                  <a:lnTo>
                    <a:pt x="2348" y="3732"/>
                  </a:lnTo>
                  <a:lnTo>
                    <a:pt x="2346" y="3732"/>
                  </a:lnTo>
                  <a:lnTo>
                    <a:pt x="2346" y="3732"/>
                  </a:lnTo>
                  <a:lnTo>
                    <a:pt x="2340" y="3730"/>
                  </a:lnTo>
                  <a:lnTo>
                    <a:pt x="2340" y="3730"/>
                  </a:lnTo>
                  <a:lnTo>
                    <a:pt x="2336" y="3730"/>
                  </a:lnTo>
                  <a:lnTo>
                    <a:pt x="2336" y="3730"/>
                  </a:lnTo>
                  <a:lnTo>
                    <a:pt x="2332" y="3730"/>
                  </a:lnTo>
                  <a:lnTo>
                    <a:pt x="2332" y="3730"/>
                  </a:lnTo>
                  <a:lnTo>
                    <a:pt x="2330" y="3730"/>
                  </a:lnTo>
                  <a:lnTo>
                    <a:pt x="2330" y="3730"/>
                  </a:lnTo>
                  <a:lnTo>
                    <a:pt x="2328" y="3730"/>
                  </a:lnTo>
                  <a:lnTo>
                    <a:pt x="2328" y="3730"/>
                  </a:lnTo>
                  <a:lnTo>
                    <a:pt x="2324" y="3732"/>
                  </a:lnTo>
                  <a:lnTo>
                    <a:pt x="2324" y="3732"/>
                  </a:lnTo>
                  <a:lnTo>
                    <a:pt x="2322" y="3732"/>
                  </a:lnTo>
                  <a:lnTo>
                    <a:pt x="2322" y="3732"/>
                  </a:lnTo>
                  <a:lnTo>
                    <a:pt x="2320" y="3732"/>
                  </a:lnTo>
                  <a:lnTo>
                    <a:pt x="2320" y="3732"/>
                  </a:lnTo>
                  <a:lnTo>
                    <a:pt x="2316" y="3732"/>
                  </a:lnTo>
                  <a:lnTo>
                    <a:pt x="2310" y="3732"/>
                  </a:lnTo>
                  <a:lnTo>
                    <a:pt x="2310" y="3732"/>
                  </a:lnTo>
                  <a:lnTo>
                    <a:pt x="2308" y="3732"/>
                  </a:lnTo>
                  <a:lnTo>
                    <a:pt x="2308" y="3732"/>
                  </a:lnTo>
                  <a:lnTo>
                    <a:pt x="2304" y="3732"/>
                  </a:lnTo>
                  <a:lnTo>
                    <a:pt x="2304" y="3732"/>
                  </a:lnTo>
                  <a:lnTo>
                    <a:pt x="2300" y="3734"/>
                  </a:lnTo>
                  <a:lnTo>
                    <a:pt x="2300" y="3734"/>
                  </a:lnTo>
                  <a:lnTo>
                    <a:pt x="2298" y="3734"/>
                  </a:lnTo>
                  <a:lnTo>
                    <a:pt x="2296" y="3734"/>
                  </a:lnTo>
                  <a:lnTo>
                    <a:pt x="2296" y="3734"/>
                  </a:lnTo>
                  <a:lnTo>
                    <a:pt x="2292" y="3734"/>
                  </a:lnTo>
                  <a:lnTo>
                    <a:pt x="2292" y="3734"/>
                  </a:lnTo>
                  <a:lnTo>
                    <a:pt x="2290" y="3734"/>
                  </a:lnTo>
                  <a:lnTo>
                    <a:pt x="2290" y="3734"/>
                  </a:lnTo>
                  <a:lnTo>
                    <a:pt x="2288" y="3734"/>
                  </a:lnTo>
                  <a:lnTo>
                    <a:pt x="2288" y="3734"/>
                  </a:lnTo>
                  <a:lnTo>
                    <a:pt x="2288" y="3734"/>
                  </a:lnTo>
                  <a:lnTo>
                    <a:pt x="2288" y="3734"/>
                  </a:lnTo>
                  <a:lnTo>
                    <a:pt x="2288" y="3732"/>
                  </a:lnTo>
                  <a:lnTo>
                    <a:pt x="2288" y="3732"/>
                  </a:lnTo>
                  <a:lnTo>
                    <a:pt x="2288" y="3730"/>
                  </a:lnTo>
                  <a:lnTo>
                    <a:pt x="2288" y="3730"/>
                  </a:lnTo>
                  <a:lnTo>
                    <a:pt x="2288" y="3726"/>
                  </a:lnTo>
                  <a:lnTo>
                    <a:pt x="2288" y="3726"/>
                  </a:lnTo>
                  <a:lnTo>
                    <a:pt x="2288" y="3722"/>
                  </a:lnTo>
                  <a:lnTo>
                    <a:pt x="2288" y="3722"/>
                  </a:lnTo>
                  <a:close/>
                  <a:moveTo>
                    <a:pt x="2046" y="3826"/>
                  </a:moveTo>
                  <a:lnTo>
                    <a:pt x="2046" y="3826"/>
                  </a:lnTo>
                  <a:lnTo>
                    <a:pt x="2042" y="3828"/>
                  </a:lnTo>
                  <a:lnTo>
                    <a:pt x="2042" y="3828"/>
                  </a:lnTo>
                  <a:lnTo>
                    <a:pt x="2038" y="3826"/>
                  </a:lnTo>
                  <a:lnTo>
                    <a:pt x="2038" y="3826"/>
                  </a:lnTo>
                  <a:lnTo>
                    <a:pt x="2038" y="3826"/>
                  </a:lnTo>
                  <a:lnTo>
                    <a:pt x="2038" y="3826"/>
                  </a:lnTo>
                  <a:lnTo>
                    <a:pt x="2032" y="3828"/>
                  </a:lnTo>
                  <a:lnTo>
                    <a:pt x="2032" y="3828"/>
                  </a:lnTo>
                  <a:lnTo>
                    <a:pt x="2026" y="3828"/>
                  </a:lnTo>
                  <a:lnTo>
                    <a:pt x="2026" y="3828"/>
                  </a:lnTo>
                  <a:lnTo>
                    <a:pt x="2026" y="3830"/>
                  </a:lnTo>
                  <a:lnTo>
                    <a:pt x="2026" y="3830"/>
                  </a:lnTo>
                  <a:lnTo>
                    <a:pt x="2024" y="3828"/>
                  </a:lnTo>
                  <a:lnTo>
                    <a:pt x="2024" y="3828"/>
                  </a:lnTo>
                  <a:lnTo>
                    <a:pt x="2020" y="3826"/>
                  </a:lnTo>
                  <a:lnTo>
                    <a:pt x="2020" y="3826"/>
                  </a:lnTo>
                  <a:lnTo>
                    <a:pt x="2014" y="3826"/>
                  </a:lnTo>
                  <a:lnTo>
                    <a:pt x="2014" y="3826"/>
                  </a:lnTo>
                  <a:lnTo>
                    <a:pt x="2010" y="3826"/>
                  </a:lnTo>
                  <a:lnTo>
                    <a:pt x="2010" y="3826"/>
                  </a:lnTo>
                  <a:lnTo>
                    <a:pt x="2008" y="3826"/>
                  </a:lnTo>
                  <a:lnTo>
                    <a:pt x="2008" y="3826"/>
                  </a:lnTo>
                  <a:lnTo>
                    <a:pt x="2006" y="3826"/>
                  </a:lnTo>
                  <a:lnTo>
                    <a:pt x="2006" y="3826"/>
                  </a:lnTo>
                  <a:lnTo>
                    <a:pt x="2002" y="3826"/>
                  </a:lnTo>
                  <a:lnTo>
                    <a:pt x="2002" y="3826"/>
                  </a:lnTo>
                  <a:lnTo>
                    <a:pt x="1998" y="3828"/>
                  </a:lnTo>
                  <a:lnTo>
                    <a:pt x="1998" y="3828"/>
                  </a:lnTo>
                  <a:lnTo>
                    <a:pt x="1996" y="3828"/>
                  </a:lnTo>
                  <a:lnTo>
                    <a:pt x="1996" y="3828"/>
                  </a:lnTo>
                  <a:lnTo>
                    <a:pt x="1996" y="3828"/>
                  </a:lnTo>
                  <a:lnTo>
                    <a:pt x="1996" y="3828"/>
                  </a:lnTo>
                  <a:lnTo>
                    <a:pt x="1992" y="3828"/>
                  </a:lnTo>
                  <a:lnTo>
                    <a:pt x="1992" y="3828"/>
                  </a:lnTo>
                  <a:lnTo>
                    <a:pt x="1986" y="3828"/>
                  </a:lnTo>
                  <a:lnTo>
                    <a:pt x="1986" y="3828"/>
                  </a:lnTo>
                  <a:lnTo>
                    <a:pt x="1984" y="3828"/>
                  </a:lnTo>
                  <a:lnTo>
                    <a:pt x="1984" y="3828"/>
                  </a:lnTo>
                  <a:lnTo>
                    <a:pt x="1982" y="3830"/>
                  </a:lnTo>
                  <a:lnTo>
                    <a:pt x="1982" y="3830"/>
                  </a:lnTo>
                  <a:lnTo>
                    <a:pt x="1978" y="3830"/>
                  </a:lnTo>
                  <a:lnTo>
                    <a:pt x="1978" y="3830"/>
                  </a:lnTo>
                  <a:lnTo>
                    <a:pt x="1976" y="3830"/>
                  </a:lnTo>
                  <a:lnTo>
                    <a:pt x="1976" y="3830"/>
                  </a:lnTo>
                  <a:lnTo>
                    <a:pt x="1974" y="3830"/>
                  </a:lnTo>
                  <a:lnTo>
                    <a:pt x="1974" y="3830"/>
                  </a:lnTo>
                  <a:lnTo>
                    <a:pt x="1970" y="3830"/>
                  </a:lnTo>
                  <a:lnTo>
                    <a:pt x="1970" y="3830"/>
                  </a:lnTo>
                  <a:lnTo>
                    <a:pt x="1968" y="3830"/>
                  </a:lnTo>
                  <a:lnTo>
                    <a:pt x="1968" y="3830"/>
                  </a:lnTo>
                  <a:lnTo>
                    <a:pt x="1964" y="3828"/>
                  </a:lnTo>
                  <a:lnTo>
                    <a:pt x="1964" y="3828"/>
                  </a:lnTo>
                  <a:lnTo>
                    <a:pt x="1964" y="3828"/>
                  </a:lnTo>
                  <a:lnTo>
                    <a:pt x="1964" y="3828"/>
                  </a:lnTo>
                  <a:lnTo>
                    <a:pt x="1962" y="3830"/>
                  </a:lnTo>
                  <a:lnTo>
                    <a:pt x="1962" y="3830"/>
                  </a:lnTo>
                  <a:lnTo>
                    <a:pt x="1958" y="3830"/>
                  </a:lnTo>
                  <a:lnTo>
                    <a:pt x="1958" y="3830"/>
                  </a:lnTo>
                  <a:lnTo>
                    <a:pt x="1956" y="3830"/>
                  </a:lnTo>
                  <a:lnTo>
                    <a:pt x="1956" y="3830"/>
                  </a:lnTo>
                  <a:lnTo>
                    <a:pt x="1954" y="3830"/>
                  </a:lnTo>
                  <a:lnTo>
                    <a:pt x="1954" y="3830"/>
                  </a:lnTo>
                  <a:lnTo>
                    <a:pt x="1954" y="3830"/>
                  </a:lnTo>
                  <a:lnTo>
                    <a:pt x="1954" y="3830"/>
                  </a:lnTo>
                  <a:lnTo>
                    <a:pt x="1950" y="3830"/>
                  </a:lnTo>
                  <a:lnTo>
                    <a:pt x="1950" y="3830"/>
                  </a:lnTo>
                  <a:lnTo>
                    <a:pt x="1948" y="3830"/>
                  </a:lnTo>
                  <a:lnTo>
                    <a:pt x="1948" y="3830"/>
                  </a:lnTo>
                  <a:lnTo>
                    <a:pt x="1944" y="3830"/>
                  </a:lnTo>
                  <a:lnTo>
                    <a:pt x="1944" y="3830"/>
                  </a:lnTo>
                  <a:lnTo>
                    <a:pt x="1940" y="3830"/>
                  </a:lnTo>
                  <a:lnTo>
                    <a:pt x="1940" y="3830"/>
                  </a:lnTo>
                  <a:lnTo>
                    <a:pt x="1936" y="3830"/>
                  </a:lnTo>
                  <a:lnTo>
                    <a:pt x="1936" y="3830"/>
                  </a:lnTo>
                  <a:lnTo>
                    <a:pt x="1930" y="3830"/>
                  </a:lnTo>
                  <a:lnTo>
                    <a:pt x="1930" y="3830"/>
                  </a:lnTo>
                  <a:lnTo>
                    <a:pt x="1928" y="3830"/>
                  </a:lnTo>
                  <a:lnTo>
                    <a:pt x="1928" y="3830"/>
                  </a:lnTo>
                  <a:lnTo>
                    <a:pt x="1926" y="3832"/>
                  </a:lnTo>
                  <a:lnTo>
                    <a:pt x="1926" y="3832"/>
                  </a:lnTo>
                  <a:lnTo>
                    <a:pt x="1924" y="3832"/>
                  </a:lnTo>
                  <a:lnTo>
                    <a:pt x="1924" y="3832"/>
                  </a:lnTo>
                  <a:lnTo>
                    <a:pt x="1922" y="3832"/>
                  </a:lnTo>
                  <a:lnTo>
                    <a:pt x="1920" y="3832"/>
                  </a:lnTo>
                  <a:lnTo>
                    <a:pt x="1920" y="3832"/>
                  </a:lnTo>
                  <a:lnTo>
                    <a:pt x="1916" y="3832"/>
                  </a:lnTo>
                  <a:lnTo>
                    <a:pt x="1916" y="3832"/>
                  </a:lnTo>
                  <a:lnTo>
                    <a:pt x="1916" y="3832"/>
                  </a:lnTo>
                  <a:lnTo>
                    <a:pt x="1916" y="3832"/>
                  </a:lnTo>
                  <a:lnTo>
                    <a:pt x="1912" y="3832"/>
                  </a:lnTo>
                  <a:lnTo>
                    <a:pt x="1912" y="3832"/>
                  </a:lnTo>
                  <a:lnTo>
                    <a:pt x="1912" y="3832"/>
                  </a:lnTo>
                  <a:lnTo>
                    <a:pt x="1908" y="3832"/>
                  </a:lnTo>
                  <a:lnTo>
                    <a:pt x="1908" y="3832"/>
                  </a:lnTo>
                  <a:lnTo>
                    <a:pt x="1906" y="3832"/>
                  </a:lnTo>
                  <a:lnTo>
                    <a:pt x="1906" y="3832"/>
                  </a:lnTo>
                  <a:lnTo>
                    <a:pt x="1902" y="3832"/>
                  </a:lnTo>
                  <a:lnTo>
                    <a:pt x="1902" y="3832"/>
                  </a:lnTo>
                  <a:lnTo>
                    <a:pt x="1900" y="3832"/>
                  </a:lnTo>
                  <a:lnTo>
                    <a:pt x="1900" y="3832"/>
                  </a:lnTo>
                  <a:lnTo>
                    <a:pt x="1898" y="3830"/>
                  </a:lnTo>
                  <a:lnTo>
                    <a:pt x="1898" y="3830"/>
                  </a:lnTo>
                  <a:lnTo>
                    <a:pt x="1894" y="3830"/>
                  </a:lnTo>
                  <a:lnTo>
                    <a:pt x="1894" y="3830"/>
                  </a:lnTo>
                  <a:lnTo>
                    <a:pt x="1892" y="3830"/>
                  </a:lnTo>
                  <a:lnTo>
                    <a:pt x="1892" y="3830"/>
                  </a:lnTo>
                  <a:lnTo>
                    <a:pt x="1890" y="3830"/>
                  </a:lnTo>
                  <a:lnTo>
                    <a:pt x="1890" y="3830"/>
                  </a:lnTo>
                  <a:lnTo>
                    <a:pt x="1886" y="3830"/>
                  </a:lnTo>
                  <a:lnTo>
                    <a:pt x="1886" y="3830"/>
                  </a:lnTo>
                  <a:lnTo>
                    <a:pt x="1884" y="3832"/>
                  </a:lnTo>
                  <a:lnTo>
                    <a:pt x="1884" y="3832"/>
                  </a:lnTo>
                  <a:lnTo>
                    <a:pt x="1882" y="3830"/>
                  </a:lnTo>
                  <a:lnTo>
                    <a:pt x="1882" y="3830"/>
                  </a:lnTo>
                  <a:lnTo>
                    <a:pt x="1878" y="3830"/>
                  </a:lnTo>
                  <a:lnTo>
                    <a:pt x="1878" y="3830"/>
                  </a:lnTo>
                  <a:lnTo>
                    <a:pt x="1878" y="3830"/>
                  </a:lnTo>
                  <a:lnTo>
                    <a:pt x="1876" y="3830"/>
                  </a:lnTo>
                  <a:lnTo>
                    <a:pt x="1876" y="3830"/>
                  </a:lnTo>
                  <a:lnTo>
                    <a:pt x="1874" y="3830"/>
                  </a:lnTo>
                  <a:lnTo>
                    <a:pt x="1872" y="3830"/>
                  </a:lnTo>
                  <a:lnTo>
                    <a:pt x="1870" y="3830"/>
                  </a:lnTo>
                  <a:lnTo>
                    <a:pt x="1870" y="3830"/>
                  </a:lnTo>
                  <a:lnTo>
                    <a:pt x="1868" y="3830"/>
                  </a:lnTo>
                  <a:lnTo>
                    <a:pt x="1866" y="3830"/>
                  </a:lnTo>
                  <a:lnTo>
                    <a:pt x="1866" y="3830"/>
                  </a:lnTo>
                  <a:lnTo>
                    <a:pt x="1864" y="3830"/>
                  </a:lnTo>
                  <a:lnTo>
                    <a:pt x="1864" y="3830"/>
                  </a:lnTo>
                  <a:lnTo>
                    <a:pt x="1862" y="3832"/>
                  </a:lnTo>
                  <a:lnTo>
                    <a:pt x="1862" y="3832"/>
                  </a:lnTo>
                  <a:lnTo>
                    <a:pt x="1858" y="3832"/>
                  </a:lnTo>
                  <a:lnTo>
                    <a:pt x="1858" y="3832"/>
                  </a:lnTo>
                  <a:lnTo>
                    <a:pt x="1856" y="3834"/>
                  </a:lnTo>
                  <a:lnTo>
                    <a:pt x="1856" y="3834"/>
                  </a:lnTo>
                  <a:lnTo>
                    <a:pt x="1854" y="3832"/>
                  </a:lnTo>
                  <a:lnTo>
                    <a:pt x="1854" y="3832"/>
                  </a:lnTo>
                  <a:lnTo>
                    <a:pt x="1850" y="3832"/>
                  </a:lnTo>
                  <a:lnTo>
                    <a:pt x="1850" y="3832"/>
                  </a:lnTo>
                  <a:lnTo>
                    <a:pt x="1850" y="3832"/>
                  </a:lnTo>
                  <a:lnTo>
                    <a:pt x="1844" y="3834"/>
                  </a:lnTo>
                  <a:lnTo>
                    <a:pt x="1844" y="3834"/>
                  </a:lnTo>
                  <a:lnTo>
                    <a:pt x="1842" y="3832"/>
                  </a:lnTo>
                  <a:lnTo>
                    <a:pt x="1842" y="3832"/>
                  </a:lnTo>
                  <a:lnTo>
                    <a:pt x="1842" y="3832"/>
                  </a:lnTo>
                  <a:lnTo>
                    <a:pt x="1842" y="3832"/>
                  </a:lnTo>
                  <a:lnTo>
                    <a:pt x="1838" y="3832"/>
                  </a:lnTo>
                  <a:lnTo>
                    <a:pt x="1838" y="3832"/>
                  </a:lnTo>
                  <a:lnTo>
                    <a:pt x="1836" y="3828"/>
                  </a:lnTo>
                  <a:lnTo>
                    <a:pt x="1836" y="3828"/>
                  </a:lnTo>
                  <a:lnTo>
                    <a:pt x="1834" y="3826"/>
                  </a:lnTo>
                  <a:lnTo>
                    <a:pt x="1834" y="3826"/>
                  </a:lnTo>
                  <a:lnTo>
                    <a:pt x="1834" y="3822"/>
                  </a:lnTo>
                  <a:lnTo>
                    <a:pt x="1834" y="3822"/>
                  </a:lnTo>
                  <a:lnTo>
                    <a:pt x="1834" y="3820"/>
                  </a:lnTo>
                  <a:lnTo>
                    <a:pt x="1834" y="3820"/>
                  </a:lnTo>
                  <a:lnTo>
                    <a:pt x="1834" y="3816"/>
                  </a:lnTo>
                  <a:lnTo>
                    <a:pt x="1834" y="3816"/>
                  </a:lnTo>
                  <a:lnTo>
                    <a:pt x="1834" y="3814"/>
                  </a:lnTo>
                  <a:lnTo>
                    <a:pt x="1834" y="3814"/>
                  </a:lnTo>
                  <a:lnTo>
                    <a:pt x="1834" y="3810"/>
                  </a:lnTo>
                  <a:lnTo>
                    <a:pt x="1834" y="3810"/>
                  </a:lnTo>
                  <a:lnTo>
                    <a:pt x="1832" y="3806"/>
                  </a:lnTo>
                  <a:lnTo>
                    <a:pt x="1832" y="3806"/>
                  </a:lnTo>
                  <a:lnTo>
                    <a:pt x="1832" y="3804"/>
                  </a:lnTo>
                  <a:lnTo>
                    <a:pt x="1832" y="3804"/>
                  </a:lnTo>
                  <a:lnTo>
                    <a:pt x="1832" y="3802"/>
                  </a:lnTo>
                  <a:lnTo>
                    <a:pt x="1832" y="3800"/>
                  </a:lnTo>
                  <a:lnTo>
                    <a:pt x="1832" y="3800"/>
                  </a:lnTo>
                  <a:lnTo>
                    <a:pt x="1834" y="3796"/>
                  </a:lnTo>
                  <a:lnTo>
                    <a:pt x="1834" y="3796"/>
                  </a:lnTo>
                  <a:lnTo>
                    <a:pt x="1834" y="3796"/>
                  </a:lnTo>
                  <a:lnTo>
                    <a:pt x="1834" y="3792"/>
                  </a:lnTo>
                  <a:lnTo>
                    <a:pt x="1834" y="3792"/>
                  </a:lnTo>
                  <a:lnTo>
                    <a:pt x="1834" y="3790"/>
                  </a:lnTo>
                  <a:lnTo>
                    <a:pt x="1834" y="3790"/>
                  </a:lnTo>
                  <a:lnTo>
                    <a:pt x="1834" y="3790"/>
                  </a:lnTo>
                  <a:lnTo>
                    <a:pt x="1834" y="3790"/>
                  </a:lnTo>
                  <a:lnTo>
                    <a:pt x="1836" y="3786"/>
                  </a:lnTo>
                  <a:lnTo>
                    <a:pt x="1836" y="3786"/>
                  </a:lnTo>
                  <a:lnTo>
                    <a:pt x="1836" y="3780"/>
                  </a:lnTo>
                  <a:lnTo>
                    <a:pt x="1836" y="3780"/>
                  </a:lnTo>
                  <a:lnTo>
                    <a:pt x="1836" y="3778"/>
                  </a:lnTo>
                  <a:lnTo>
                    <a:pt x="1836" y="3778"/>
                  </a:lnTo>
                  <a:lnTo>
                    <a:pt x="1834" y="3772"/>
                  </a:lnTo>
                  <a:lnTo>
                    <a:pt x="1832" y="3770"/>
                  </a:lnTo>
                  <a:lnTo>
                    <a:pt x="1832" y="3770"/>
                  </a:lnTo>
                  <a:lnTo>
                    <a:pt x="1832" y="3768"/>
                  </a:lnTo>
                  <a:lnTo>
                    <a:pt x="1832" y="3768"/>
                  </a:lnTo>
                  <a:lnTo>
                    <a:pt x="1830" y="3766"/>
                  </a:lnTo>
                  <a:lnTo>
                    <a:pt x="1830" y="3766"/>
                  </a:lnTo>
                  <a:lnTo>
                    <a:pt x="1832" y="3766"/>
                  </a:lnTo>
                  <a:lnTo>
                    <a:pt x="1832" y="3766"/>
                  </a:lnTo>
                  <a:lnTo>
                    <a:pt x="1834" y="3764"/>
                  </a:lnTo>
                  <a:lnTo>
                    <a:pt x="1834" y="3764"/>
                  </a:lnTo>
                  <a:lnTo>
                    <a:pt x="1834" y="3766"/>
                  </a:lnTo>
                  <a:lnTo>
                    <a:pt x="1834" y="3766"/>
                  </a:lnTo>
                  <a:lnTo>
                    <a:pt x="1838" y="3766"/>
                  </a:lnTo>
                  <a:lnTo>
                    <a:pt x="1838" y="3766"/>
                  </a:lnTo>
                  <a:lnTo>
                    <a:pt x="1838" y="3766"/>
                  </a:lnTo>
                  <a:lnTo>
                    <a:pt x="1838" y="3766"/>
                  </a:lnTo>
                  <a:lnTo>
                    <a:pt x="1844" y="3766"/>
                  </a:lnTo>
                  <a:lnTo>
                    <a:pt x="1844" y="3766"/>
                  </a:lnTo>
                  <a:lnTo>
                    <a:pt x="1852" y="3764"/>
                  </a:lnTo>
                  <a:lnTo>
                    <a:pt x="1852" y="3764"/>
                  </a:lnTo>
                  <a:lnTo>
                    <a:pt x="1852" y="3764"/>
                  </a:lnTo>
                  <a:lnTo>
                    <a:pt x="1852" y="3764"/>
                  </a:lnTo>
                  <a:lnTo>
                    <a:pt x="1858" y="3766"/>
                  </a:lnTo>
                  <a:lnTo>
                    <a:pt x="1858" y="3766"/>
                  </a:lnTo>
                  <a:lnTo>
                    <a:pt x="1860" y="3764"/>
                  </a:lnTo>
                  <a:lnTo>
                    <a:pt x="1860" y="3764"/>
                  </a:lnTo>
                  <a:lnTo>
                    <a:pt x="1864" y="3764"/>
                  </a:lnTo>
                  <a:lnTo>
                    <a:pt x="1864" y="3764"/>
                  </a:lnTo>
                  <a:lnTo>
                    <a:pt x="1866" y="3766"/>
                  </a:lnTo>
                  <a:lnTo>
                    <a:pt x="1866" y="3766"/>
                  </a:lnTo>
                  <a:lnTo>
                    <a:pt x="1870" y="3766"/>
                  </a:lnTo>
                  <a:lnTo>
                    <a:pt x="1870" y="3766"/>
                  </a:lnTo>
                  <a:lnTo>
                    <a:pt x="1874" y="3766"/>
                  </a:lnTo>
                  <a:lnTo>
                    <a:pt x="1876" y="3764"/>
                  </a:lnTo>
                  <a:lnTo>
                    <a:pt x="1876" y="3764"/>
                  </a:lnTo>
                  <a:lnTo>
                    <a:pt x="1884" y="3764"/>
                  </a:lnTo>
                  <a:lnTo>
                    <a:pt x="1884" y="3764"/>
                  </a:lnTo>
                  <a:lnTo>
                    <a:pt x="1884" y="3764"/>
                  </a:lnTo>
                  <a:lnTo>
                    <a:pt x="1884" y="3764"/>
                  </a:lnTo>
                  <a:lnTo>
                    <a:pt x="1890" y="3766"/>
                  </a:lnTo>
                  <a:lnTo>
                    <a:pt x="1890" y="3766"/>
                  </a:lnTo>
                  <a:lnTo>
                    <a:pt x="1890" y="3766"/>
                  </a:lnTo>
                  <a:lnTo>
                    <a:pt x="1894" y="3766"/>
                  </a:lnTo>
                  <a:lnTo>
                    <a:pt x="1894" y="3766"/>
                  </a:lnTo>
                  <a:lnTo>
                    <a:pt x="1898" y="3766"/>
                  </a:lnTo>
                  <a:lnTo>
                    <a:pt x="1900" y="3766"/>
                  </a:lnTo>
                  <a:lnTo>
                    <a:pt x="1900" y="3766"/>
                  </a:lnTo>
                  <a:lnTo>
                    <a:pt x="1900" y="3766"/>
                  </a:lnTo>
                  <a:lnTo>
                    <a:pt x="1902" y="3766"/>
                  </a:lnTo>
                  <a:lnTo>
                    <a:pt x="1902" y="3766"/>
                  </a:lnTo>
                  <a:lnTo>
                    <a:pt x="1906" y="3766"/>
                  </a:lnTo>
                  <a:lnTo>
                    <a:pt x="1906" y="3766"/>
                  </a:lnTo>
                  <a:lnTo>
                    <a:pt x="1908" y="3766"/>
                  </a:lnTo>
                  <a:lnTo>
                    <a:pt x="1908" y="3766"/>
                  </a:lnTo>
                  <a:lnTo>
                    <a:pt x="1912" y="3766"/>
                  </a:lnTo>
                  <a:lnTo>
                    <a:pt x="1912" y="3766"/>
                  </a:lnTo>
                  <a:lnTo>
                    <a:pt x="1916" y="3764"/>
                  </a:lnTo>
                  <a:lnTo>
                    <a:pt x="1916" y="3764"/>
                  </a:lnTo>
                  <a:lnTo>
                    <a:pt x="1916" y="3764"/>
                  </a:lnTo>
                  <a:lnTo>
                    <a:pt x="1918" y="3764"/>
                  </a:lnTo>
                  <a:lnTo>
                    <a:pt x="1918" y="3764"/>
                  </a:lnTo>
                  <a:lnTo>
                    <a:pt x="1922" y="3764"/>
                  </a:lnTo>
                  <a:lnTo>
                    <a:pt x="1922" y="3764"/>
                  </a:lnTo>
                  <a:lnTo>
                    <a:pt x="1926" y="3764"/>
                  </a:lnTo>
                  <a:lnTo>
                    <a:pt x="1926" y="3764"/>
                  </a:lnTo>
                  <a:lnTo>
                    <a:pt x="1930" y="3764"/>
                  </a:lnTo>
                  <a:lnTo>
                    <a:pt x="1930" y="3764"/>
                  </a:lnTo>
                  <a:lnTo>
                    <a:pt x="1934" y="3764"/>
                  </a:lnTo>
                  <a:lnTo>
                    <a:pt x="1934" y="3764"/>
                  </a:lnTo>
                  <a:lnTo>
                    <a:pt x="1934" y="3764"/>
                  </a:lnTo>
                  <a:lnTo>
                    <a:pt x="1934" y="3764"/>
                  </a:lnTo>
                  <a:lnTo>
                    <a:pt x="1938" y="3764"/>
                  </a:lnTo>
                  <a:lnTo>
                    <a:pt x="1938" y="3764"/>
                  </a:lnTo>
                  <a:lnTo>
                    <a:pt x="1940" y="3762"/>
                  </a:lnTo>
                  <a:lnTo>
                    <a:pt x="1942" y="3762"/>
                  </a:lnTo>
                  <a:lnTo>
                    <a:pt x="1944" y="3762"/>
                  </a:lnTo>
                  <a:lnTo>
                    <a:pt x="1944" y="3762"/>
                  </a:lnTo>
                  <a:lnTo>
                    <a:pt x="1948" y="3762"/>
                  </a:lnTo>
                  <a:lnTo>
                    <a:pt x="1948" y="3762"/>
                  </a:lnTo>
                  <a:lnTo>
                    <a:pt x="1948" y="3762"/>
                  </a:lnTo>
                  <a:lnTo>
                    <a:pt x="1948" y="3762"/>
                  </a:lnTo>
                  <a:lnTo>
                    <a:pt x="1952" y="3762"/>
                  </a:lnTo>
                  <a:lnTo>
                    <a:pt x="1952" y="3762"/>
                  </a:lnTo>
                  <a:lnTo>
                    <a:pt x="1956" y="3762"/>
                  </a:lnTo>
                  <a:lnTo>
                    <a:pt x="1956" y="3762"/>
                  </a:lnTo>
                  <a:lnTo>
                    <a:pt x="1960" y="3762"/>
                  </a:lnTo>
                  <a:lnTo>
                    <a:pt x="1960" y="3762"/>
                  </a:lnTo>
                  <a:lnTo>
                    <a:pt x="1960" y="3762"/>
                  </a:lnTo>
                  <a:lnTo>
                    <a:pt x="1960" y="3762"/>
                  </a:lnTo>
                  <a:lnTo>
                    <a:pt x="1964" y="3762"/>
                  </a:lnTo>
                  <a:lnTo>
                    <a:pt x="1964" y="3762"/>
                  </a:lnTo>
                  <a:lnTo>
                    <a:pt x="1968" y="3762"/>
                  </a:lnTo>
                  <a:lnTo>
                    <a:pt x="1968" y="3762"/>
                  </a:lnTo>
                  <a:lnTo>
                    <a:pt x="1970" y="3760"/>
                  </a:lnTo>
                  <a:lnTo>
                    <a:pt x="1970" y="3760"/>
                  </a:lnTo>
                  <a:lnTo>
                    <a:pt x="1974" y="3760"/>
                  </a:lnTo>
                  <a:lnTo>
                    <a:pt x="1974" y="3760"/>
                  </a:lnTo>
                  <a:lnTo>
                    <a:pt x="1976" y="3762"/>
                  </a:lnTo>
                  <a:lnTo>
                    <a:pt x="1976" y="3762"/>
                  </a:lnTo>
                  <a:lnTo>
                    <a:pt x="1978" y="3762"/>
                  </a:lnTo>
                  <a:lnTo>
                    <a:pt x="1978" y="3762"/>
                  </a:lnTo>
                  <a:lnTo>
                    <a:pt x="1982" y="3762"/>
                  </a:lnTo>
                  <a:lnTo>
                    <a:pt x="1982" y="3762"/>
                  </a:lnTo>
                  <a:lnTo>
                    <a:pt x="1984" y="3762"/>
                  </a:lnTo>
                  <a:lnTo>
                    <a:pt x="1984" y="3762"/>
                  </a:lnTo>
                  <a:lnTo>
                    <a:pt x="1988" y="3764"/>
                  </a:lnTo>
                  <a:lnTo>
                    <a:pt x="1988" y="3764"/>
                  </a:lnTo>
                  <a:lnTo>
                    <a:pt x="1996" y="3764"/>
                  </a:lnTo>
                  <a:lnTo>
                    <a:pt x="1996" y="3764"/>
                  </a:lnTo>
                  <a:lnTo>
                    <a:pt x="2000" y="3762"/>
                  </a:lnTo>
                  <a:lnTo>
                    <a:pt x="2000" y="3762"/>
                  </a:lnTo>
                  <a:lnTo>
                    <a:pt x="2004" y="3762"/>
                  </a:lnTo>
                  <a:lnTo>
                    <a:pt x="2004" y="3762"/>
                  </a:lnTo>
                  <a:lnTo>
                    <a:pt x="2006" y="3760"/>
                  </a:lnTo>
                  <a:lnTo>
                    <a:pt x="2006" y="3760"/>
                  </a:lnTo>
                  <a:lnTo>
                    <a:pt x="2006" y="3760"/>
                  </a:lnTo>
                  <a:lnTo>
                    <a:pt x="2012" y="3762"/>
                  </a:lnTo>
                  <a:lnTo>
                    <a:pt x="2012" y="3762"/>
                  </a:lnTo>
                  <a:lnTo>
                    <a:pt x="2014" y="3762"/>
                  </a:lnTo>
                  <a:lnTo>
                    <a:pt x="2014" y="3762"/>
                  </a:lnTo>
                  <a:lnTo>
                    <a:pt x="2018" y="3762"/>
                  </a:lnTo>
                  <a:lnTo>
                    <a:pt x="2018" y="3762"/>
                  </a:lnTo>
                  <a:lnTo>
                    <a:pt x="2020" y="3762"/>
                  </a:lnTo>
                  <a:lnTo>
                    <a:pt x="2022" y="3762"/>
                  </a:lnTo>
                  <a:lnTo>
                    <a:pt x="2022" y="3762"/>
                  </a:lnTo>
                  <a:lnTo>
                    <a:pt x="2024" y="3760"/>
                  </a:lnTo>
                  <a:lnTo>
                    <a:pt x="2024" y="3760"/>
                  </a:lnTo>
                  <a:lnTo>
                    <a:pt x="2026" y="3760"/>
                  </a:lnTo>
                  <a:lnTo>
                    <a:pt x="2026" y="3760"/>
                  </a:lnTo>
                  <a:lnTo>
                    <a:pt x="2028" y="3760"/>
                  </a:lnTo>
                  <a:lnTo>
                    <a:pt x="2028" y="3760"/>
                  </a:lnTo>
                  <a:lnTo>
                    <a:pt x="2032" y="3762"/>
                  </a:lnTo>
                  <a:lnTo>
                    <a:pt x="2032" y="3762"/>
                  </a:lnTo>
                  <a:lnTo>
                    <a:pt x="2036" y="3760"/>
                  </a:lnTo>
                  <a:lnTo>
                    <a:pt x="2036" y="3760"/>
                  </a:lnTo>
                  <a:lnTo>
                    <a:pt x="2038" y="3760"/>
                  </a:lnTo>
                  <a:lnTo>
                    <a:pt x="2038" y="3760"/>
                  </a:lnTo>
                  <a:lnTo>
                    <a:pt x="2040" y="3760"/>
                  </a:lnTo>
                  <a:lnTo>
                    <a:pt x="2040" y="3760"/>
                  </a:lnTo>
                  <a:lnTo>
                    <a:pt x="2044" y="3760"/>
                  </a:lnTo>
                  <a:lnTo>
                    <a:pt x="2044" y="3760"/>
                  </a:lnTo>
                  <a:lnTo>
                    <a:pt x="2046" y="3760"/>
                  </a:lnTo>
                  <a:lnTo>
                    <a:pt x="2046" y="3760"/>
                  </a:lnTo>
                  <a:lnTo>
                    <a:pt x="2048" y="3762"/>
                  </a:lnTo>
                  <a:lnTo>
                    <a:pt x="2048" y="3762"/>
                  </a:lnTo>
                  <a:lnTo>
                    <a:pt x="2050" y="3762"/>
                  </a:lnTo>
                  <a:lnTo>
                    <a:pt x="2052" y="3762"/>
                  </a:lnTo>
                  <a:lnTo>
                    <a:pt x="2052" y="3762"/>
                  </a:lnTo>
                  <a:lnTo>
                    <a:pt x="2054" y="3762"/>
                  </a:lnTo>
                  <a:lnTo>
                    <a:pt x="2056" y="3762"/>
                  </a:lnTo>
                  <a:lnTo>
                    <a:pt x="2056" y="3762"/>
                  </a:lnTo>
                  <a:lnTo>
                    <a:pt x="2058" y="3762"/>
                  </a:lnTo>
                  <a:lnTo>
                    <a:pt x="2058" y="3762"/>
                  </a:lnTo>
                  <a:lnTo>
                    <a:pt x="2060" y="3764"/>
                  </a:lnTo>
                  <a:lnTo>
                    <a:pt x="2066" y="3762"/>
                  </a:lnTo>
                  <a:lnTo>
                    <a:pt x="2066" y="3762"/>
                  </a:lnTo>
                  <a:lnTo>
                    <a:pt x="2068" y="3762"/>
                  </a:lnTo>
                  <a:lnTo>
                    <a:pt x="2068" y="3762"/>
                  </a:lnTo>
                  <a:lnTo>
                    <a:pt x="2070" y="3762"/>
                  </a:lnTo>
                  <a:lnTo>
                    <a:pt x="2070" y="3762"/>
                  </a:lnTo>
                  <a:lnTo>
                    <a:pt x="2074" y="3760"/>
                  </a:lnTo>
                  <a:lnTo>
                    <a:pt x="2076" y="3760"/>
                  </a:lnTo>
                  <a:lnTo>
                    <a:pt x="2076" y="3760"/>
                  </a:lnTo>
                  <a:lnTo>
                    <a:pt x="2078" y="3758"/>
                  </a:lnTo>
                  <a:lnTo>
                    <a:pt x="2078" y="3758"/>
                  </a:lnTo>
                  <a:lnTo>
                    <a:pt x="2080" y="3758"/>
                  </a:lnTo>
                  <a:lnTo>
                    <a:pt x="2080" y="3758"/>
                  </a:lnTo>
                  <a:lnTo>
                    <a:pt x="2082" y="3758"/>
                  </a:lnTo>
                  <a:lnTo>
                    <a:pt x="2086" y="3758"/>
                  </a:lnTo>
                  <a:lnTo>
                    <a:pt x="2086" y="3758"/>
                  </a:lnTo>
                  <a:lnTo>
                    <a:pt x="2088" y="3758"/>
                  </a:lnTo>
                  <a:lnTo>
                    <a:pt x="2088" y="3758"/>
                  </a:lnTo>
                  <a:lnTo>
                    <a:pt x="2092" y="3760"/>
                  </a:lnTo>
                  <a:lnTo>
                    <a:pt x="2092" y="3760"/>
                  </a:lnTo>
                  <a:lnTo>
                    <a:pt x="2096" y="3760"/>
                  </a:lnTo>
                  <a:lnTo>
                    <a:pt x="2096" y="3760"/>
                  </a:lnTo>
                  <a:lnTo>
                    <a:pt x="2100" y="3762"/>
                  </a:lnTo>
                  <a:lnTo>
                    <a:pt x="2100" y="3762"/>
                  </a:lnTo>
                  <a:lnTo>
                    <a:pt x="2102" y="3762"/>
                  </a:lnTo>
                  <a:lnTo>
                    <a:pt x="2102" y="3762"/>
                  </a:lnTo>
                  <a:lnTo>
                    <a:pt x="2110" y="3762"/>
                  </a:lnTo>
                  <a:lnTo>
                    <a:pt x="2110" y="3762"/>
                  </a:lnTo>
                  <a:lnTo>
                    <a:pt x="2112" y="3762"/>
                  </a:lnTo>
                  <a:lnTo>
                    <a:pt x="2112" y="3762"/>
                  </a:lnTo>
                  <a:lnTo>
                    <a:pt x="2116" y="3762"/>
                  </a:lnTo>
                  <a:lnTo>
                    <a:pt x="2116" y="3762"/>
                  </a:lnTo>
                  <a:lnTo>
                    <a:pt x="2120" y="3760"/>
                  </a:lnTo>
                  <a:lnTo>
                    <a:pt x="2120" y="3760"/>
                  </a:lnTo>
                  <a:lnTo>
                    <a:pt x="2122" y="3760"/>
                  </a:lnTo>
                  <a:lnTo>
                    <a:pt x="2122" y="3760"/>
                  </a:lnTo>
                  <a:lnTo>
                    <a:pt x="2130" y="3760"/>
                  </a:lnTo>
                  <a:lnTo>
                    <a:pt x="2132" y="3760"/>
                  </a:lnTo>
                  <a:lnTo>
                    <a:pt x="2132" y="3760"/>
                  </a:lnTo>
                  <a:lnTo>
                    <a:pt x="2138" y="3760"/>
                  </a:lnTo>
                  <a:lnTo>
                    <a:pt x="2142" y="3760"/>
                  </a:lnTo>
                  <a:lnTo>
                    <a:pt x="2142" y="3760"/>
                  </a:lnTo>
                  <a:lnTo>
                    <a:pt x="2146" y="3758"/>
                  </a:lnTo>
                  <a:lnTo>
                    <a:pt x="2146" y="3758"/>
                  </a:lnTo>
                  <a:lnTo>
                    <a:pt x="2150" y="3758"/>
                  </a:lnTo>
                  <a:lnTo>
                    <a:pt x="2150" y="3758"/>
                  </a:lnTo>
                  <a:lnTo>
                    <a:pt x="2152" y="3756"/>
                  </a:lnTo>
                  <a:lnTo>
                    <a:pt x="2152" y="3756"/>
                  </a:lnTo>
                  <a:lnTo>
                    <a:pt x="2154" y="3756"/>
                  </a:lnTo>
                  <a:lnTo>
                    <a:pt x="2154" y="3756"/>
                  </a:lnTo>
                  <a:lnTo>
                    <a:pt x="2158" y="3756"/>
                  </a:lnTo>
                  <a:lnTo>
                    <a:pt x="2158" y="3756"/>
                  </a:lnTo>
                  <a:lnTo>
                    <a:pt x="2160" y="3756"/>
                  </a:lnTo>
                  <a:lnTo>
                    <a:pt x="2160" y="3756"/>
                  </a:lnTo>
                  <a:lnTo>
                    <a:pt x="2164" y="3756"/>
                  </a:lnTo>
                  <a:lnTo>
                    <a:pt x="2164" y="3756"/>
                  </a:lnTo>
                  <a:lnTo>
                    <a:pt x="2166" y="3756"/>
                  </a:lnTo>
                  <a:lnTo>
                    <a:pt x="2166" y="3756"/>
                  </a:lnTo>
                  <a:lnTo>
                    <a:pt x="2170" y="3754"/>
                  </a:lnTo>
                  <a:lnTo>
                    <a:pt x="2170" y="3754"/>
                  </a:lnTo>
                  <a:lnTo>
                    <a:pt x="2172" y="3756"/>
                  </a:lnTo>
                  <a:lnTo>
                    <a:pt x="2172" y="3756"/>
                  </a:lnTo>
                  <a:lnTo>
                    <a:pt x="2176" y="3756"/>
                  </a:lnTo>
                  <a:lnTo>
                    <a:pt x="2176" y="3756"/>
                  </a:lnTo>
                  <a:lnTo>
                    <a:pt x="2180" y="3754"/>
                  </a:lnTo>
                  <a:lnTo>
                    <a:pt x="2180" y="3754"/>
                  </a:lnTo>
                  <a:lnTo>
                    <a:pt x="2182" y="3754"/>
                  </a:lnTo>
                  <a:lnTo>
                    <a:pt x="2182" y="3754"/>
                  </a:lnTo>
                  <a:lnTo>
                    <a:pt x="2184" y="3754"/>
                  </a:lnTo>
                  <a:lnTo>
                    <a:pt x="2184" y="3754"/>
                  </a:lnTo>
                  <a:lnTo>
                    <a:pt x="2186" y="3754"/>
                  </a:lnTo>
                  <a:lnTo>
                    <a:pt x="2186" y="3754"/>
                  </a:lnTo>
                  <a:lnTo>
                    <a:pt x="2188" y="3754"/>
                  </a:lnTo>
                  <a:lnTo>
                    <a:pt x="2188" y="3754"/>
                  </a:lnTo>
                  <a:lnTo>
                    <a:pt x="2192" y="3754"/>
                  </a:lnTo>
                  <a:lnTo>
                    <a:pt x="2192" y="3754"/>
                  </a:lnTo>
                  <a:lnTo>
                    <a:pt x="2192" y="3754"/>
                  </a:lnTo>
                  <a:lnTo>
                    <a:pt x="2194" y="3754"/>
                  </a:lnTo>
                  <a:lnTo>
                    <a:pt x="2194" y="3754"/>
                  </a:lnTo>
                  <a:lnTo>
                    <a:pt x="2196" y="3754"/>
                  </a:lnTo>
                  <a:lnTo>
                    <a:pt x="2196" y="3754"/>
                  </a:lnTo>
                  <a:lnTo>
                    <a:pt x="2198" y="3754"/>
                  </a:lnTo>
                  <a:lnTo>
                    <a:pt x="2198" y="3754"/>
                  </a:lnTo>
                  <a:lnTo>
                    <a:pt x="2202" y="3756"/>
                  </a:lnTo>
                  <a:lnTo>
                    <a:pt x="2202" y="3756"/>
                  </a:lnTo>
                  <a:lnTo>
                    <a:pt x="2208" y="3754"/>
                  </a:lnTo>
                  <a:lnTo>
                    <a:pt x="2208" y="3754"/>
                  </a:lnTo>
                  <a:lnTo>
                    <a:pt x="2210" y="3754"/>
                  </a:lnTo>
                  <a:lnTo>
                    <a:pt x="2212" y="3754"/>
                  </a:lnTo>
                  <a:lnTo>
                    <a:pt x="2212" y="3754"/>
                  </a:lnTo>
                  <a:lnTo>
                    <a:pt x="2214" y="3754"/>
                  </a:lnTo>
                  <a:lnTo>
                    <a:pt x="2214" y="3754"/>
                  </a:lnTo>
                  <a:lnTo>
                    <a:pt x="2216" y="3754"/>
                  </a:lnTo>
                  <a:lnTo>
                    <a:pt x="2216" y="3754"/>
                  </a:lnTo>
                  <a:lnTo>
                    <a:pt x="2218" y="3756"/>
                  </a:lnTo>
                  <a:lnTo>
                    <a:pt x="2218" y="3756"/>
                  </a:lnTo>
                  <a:lnTo>
                    <a:pt x="2224" y="3756"/>
                  </a:lnTo>
                  <a:lnTo>
                    <a:pt x="2224" y="3756"/>
                  </a:lnTo>
                  <a:lnTo>
                    <a:pt x="2224" y="3756"/>
                  </a:lnTo>
                  <a:lnTo>
                    <a:pt x="2230" y="3754"/>
                  </a:lnTo>
                  <a:lnTo>
                    <a:pt x="2230" y="3754"/>
                  </a:lnTo>
                  <a:lnTo>
                    <a:pt x="2232" y="3754"/>
                  </a:lnTo>
                  <a:lnTo>
                    <a:pt x="2232" y="3754"/>
                  </a:lnTo>
                  <a:lnTo>
                    <a:pt x="2236" y="3754"/>
                  </a:lnTo>
                  <a:lnTo>
                    <a:pt x="2236" y="3754"/>
                  </a:lnTo>
                  <a:lnTo>
                    <a:pt x="2238" y="3754"/>
                  </a:lnTo>
                  <a:lnTo>
                    <a:pt x="2238" y="3754"/>
                  </a:lnTo>
                  <a:lnTo>
                    <a:pt x="2242" y="3756"/>
                  </a:lnTo>
                  <a:lnTo>
                    <a:pt x="2242" y="3756"/>
                  </a:lnTo>
                  <a:lnTo>
                    <a:pt x="2250" y="3754"/>
                  </a:lnTo>
                  <a:lnTo>
                    <a:pt x="2250" y="3754"/>
                  </a:lnTo>
                  <a:lnTo>
                    <a:pt x="2250" y="3754"/>
                  </a:lnTo>
                  <a:lnTo>
                    <a:pt x="2250" y="3754"/>
                  </a:lnTo>
                  <a:lnTo>
                    <a:pt x="2250" y="3756"/>
                  </a:lnTo>
                  <a:lnTo>
                    <a:pt x="2250" y="3756"/>
                  </a:lnTo>
                  <a:lnTo>
                    <a:pt x="2252" y="3758"/>
                  </a:lnTo>
                  <a:lnTo>
                    <a:pt x="2252" y="3758"/>
                  </a:lnTo>
                  <a:lnTo>
                    <a:pt x="2252" y="3762"/>
                  </a:lnTo>
                  <a:lnTo>
                    <a:pt x="2252" y="3762"/>
                  </a:lnTo>
                  <a:lnTo>
                    <a:pt x="2254" y="3764"/>
                  </a:lnTo>
                  <a:lnTo>
                    <a:pt x="2254" y="3764"/>
                  </a:lnTo>
                  <a:lnTo>
                    <a:pt x="2252" y="3766"/>
                  </a:lnTo>
                  <a:lnTo>
                    <a:pt x="2252" y="3766"/>
                  </a:lnTo>
                  <a:lnTo>
                    <a:pt x="2252" y="3770"/>
                  </a:lnTo>
                  <a:lnTo>
                    <a:pt x="2252" y="3770"/>
                  </a:lnTo>
                  <a:lnTo>
                    <a:pt x="2252" y="3772"/>
                  </a:lnTo>
                  <a:lnTo>
                    <a:pt x="2252" y="3772"/>
                  </a:lnTo>
                  <a:lnTo>
                    <a:pt x="2252" y="3776"/>
                  </a:lnTo>
                  <a:lnTo>
                    <a:pt x="2252" y="3776"/>
                  </a:lnTo>
                  <a:lnTo>
                    <a:pt x="2254" y="3778"/>
                  </a:lnTo>
                  <a:lnTo>
                    <a:pt x="2254" y="3782"/>
                  </a:lnTo>
                  <a:lnTo>
                    <a:pt x="2254" y="3782"/>
                  </a:lnTo>
                  <a:lnTo>
                    <a:pt x="2256" y="3786"/>
                  </a:lnTo>
                  <a:lnTo>
                    <a:pt x="2256" y="3786"/>
                  </a:lnTo>
                  <a:lnTo>
                    <a:pt x="2258" y="3790"/>
                  </a:lnTo>
                  <a:lnTo>
                    <a:pt x="2258" y="3790"/>
                  </a:lnTo>
                  <a:lnTo>
                    <a:pt x="2258" y="3792"/>
                  </a:lnTo>
                  <a:lnTo>
                    <a:pt x="2258" y="3792"/>
                  </a:lnTo>
                  <a:lnTo>
                    <a:pt x="2258" y="3794"/>
                  </a:lnTo>
                  <a:lnTo>
                    <a:pt x="2258" y="3794"/>
                  </a:lnTo>
                  <a:lnTo>
                    <a:pt x="2260" y="3796"/>
                  </a:lnTo>
                  <a:lnTo>
                    <a:pt x="2260" y="3796"/>
                  </a:lnTo>
                  <a:lnTo>
                    <a:pt x="2260" y="3800"/>
                  </a:lnTo>
                  <a:lnTo>
                    <a:pt x="2260" y="3800"/>
                  </a:lnTo>
                  <a:lnTo>
                    <a:pt x="2262" y="3802"/>
                  </a:lnTo>
                  <a:lnTo>
                    <a:pt x="2262" y="3802"/>
                  </a:lnTo>
                  <a:lnTo>
                    <a:pt x="2262" y="3806"/>
                  </a:lnTo>
                  <a:lnTo>
                    <a:pt x="2262" y="3806"/>
                  </a:lnTo>
                  <a:lnTo>
                    <a:pt x="2264" y="3810"/>
                  </a:lnTo>
                  <a:lnTo>
                    <a:pt x="2264" y="3812"/>
                  </a:lnTo>
                  <a:lnTo>
                    <a:pt x="2264" y="3812"/>
                  </a:lnTo>
                  <a:lnTo>
                    <a:pt x="2262" y="3816"/>
                  </a:lnTo>
                  <a:lnTo>
                    <a:pt x="2262" y="3816"/>
                  </a:lnTo>
                  <a:lnTo>
                    <a:pt x="2262" y="3816"/>
                  </a:lnTo>
                  <a:lnTo>
                    <a:pt x="2262" y="3816"/>
                  </a:lnTo>
                  <a:lnTo>
                    <a:pt x="2260" y="3818"/>
                  </a:lnTo>
                  <a:lnTo>
                    <a:pt x="2260" y="3818"/>
                  </a:lnTo>
                  <a:lnTo>
                    <a:pt x="2258" y="3818"/>
                  </a:lnTo>
                  <a:lnTo>
                    <a:pt x="2258" y="3818"/>
                  </a:lnTo>
                  <a:lnTo>
                    <a:pt x="2256" y="3818"/>
                  </a:lnTo>
                  <a:lnTo>
                    <a:pt x="2256" y="3818"/>
                  </a:lnTo>
                  <a:lnTo>
                    <a:pt x="2256" y="3818"/>
                  </a:lnTo>
                  <a:lnTo>
                    <a:pt x="2256" y="3818"/>
                  </a:lnTo>
                  <a:lnTo>
                    <a:pt x="2250" y="3816"/>
                  </a:lnTo>
                  <a:lnTo>
                    <a:pt x="2248" y="3816"/>
                  </a:lnTo>
                  <a:lnTo>
                    <a:pt x="2248" y="3816"/>
                  </a:lnTo>
                  <a:lnTo>
                    <a:pt x="2244" y="3816"/>
                  </a:lnTo>
                  <a:lnTo>
                    <a:pt x="2244" y="3816"/>
                  </a:lnTo>
                  <a:lnTo>
                    <a:pt x="2240" y="3818"/>
                  </a:lnTo>
                  <a:lnTo>
                    <a:pt x="2240" y="3818"/>
                  </a:lnTo>
                  <a:lnTo>
                    <a:pt x="2238" y="3818"/>
                  </a:lnTo>
                  <a:lnTo>
                    <a:pt x="2238" y="3818"/>
                  </a:lnTo>
                  <a:lnTo>
                    <a:pt x="2236" y="3818"/>
                  </a:lnTo>
                  <a:lnTo>
                    <a:pt x="2236" y="3818"/>
                  </a:lnTo>
                  <a:lnTo>
                    <a:pt x="2232" y="3816"/>
                  </a:lnTo>
                  <a:lnTo>
                    <a:pt x="2232" y="3816"/>
                  </a:lnTo>
                  <a:lnTo>
                    <a:pt x="2228" y="3816"/>
                  </a:lnTo>
                  <a:lnTo>
                    <a:pt x="2228" y="3816"/>
                  </a:lnTo>
                  <a:lnTo>
                    <a:pt x="2226" y="3818"/>
                  </a:lnTo>
                  <a:lnTo>
                    <a:pt x="2226" y="3818"/>
                  </a:lnTo>
                  <a:lnTo>
                    <a:pt x="2224" y="3816"/>
                  </a:lnTo>
                  <a:lnTo>
                    <a:pt x="2224" y="3816"/>
                  </a:lnTo>
                  <a:lnTo>
                    <a:pt x="2220" y="3816"/>
                  </a:lnTo>
                  <a:lnTo>
                    <a:pt x="2220" y="3816"/>
                  </a:lnTo>
                  <a:lnTo>
                    <a:pt x="2216" y="3818"/>
                  </a:lnTo>
                  <a:lnTo>
                    <a:pt x="2216" y="3818"/>
                  </a:lnTo>
                  <a:lnTo>
                    <a:pt x="2214" y="3818"/>
                  </a:lnTo>
                  <a:lnTo>
                    <a:pt x="2214" y="3818"/>
                  </a:lnTo>
                  <a:lnTo>
                    <a:pt x="2214" y="3818"/>
                  </a:lnTo>
                  <a:lnTo>
                    <a:pt x="2214" y="3818"/>
                  </a:lnTo>
                  <a:lnTo>
                    <a:pt x="2212" y="3818"/>
                  </a:lnTo>
                  <a:lnTo>
                    <a:pt x="2212" y="3818"/>
                  </a:lnTo>
                  <a:lnTo>
                    <a:pt x="2208" y="3816"/>
                  </a:lnTo>
                  <a:lnTo>
                    <a:pt x="2208" y="3816"/>
                  </a:lnTo>
                  <a:lnTo>
                    <a:pt x="2206" y="3816"/>
                  </a:lnTo>
                  <a:lnTo>
                    <a:pt x="2206" y="3816"/>
                  </a:lnTo>
                  <a:lnTo>
                    <a:pt x="2202" y="3816"/>
                  </a:lnTo>
                  <a:lnTo>
                    <a:pt x="2202" y="3816"/>
                  </a:lnTo>
                  <a:lnTo>
                    <a:pt x="2198" y="3816"/>
                  </a:lnTo>
                  <a:lnTo>
                    <a:pt x="2198" y="3816"/>
                  </a:lnTo>
                  <a:lnTo>
                    <a:pt x="2198" y="3816"/>
                  </a:lnTo>
                  <a:lnTo>
                    <a:pt x="2194" y="3816"/>
                  </a:lnTo>
                  <a:lnTo>
                    <a:pt x="2194" y="3816"/>
                  </a:lnTo>
                  <a:lnTo>
                    <a:pt x="2190" y="3818"/>
                  </a:lnTo>
                  <a:lnTo>
                    <a:pt x="2190" y="3818"/>
                  </a:lnTo>
                  <a:lnTo>
                    <a:pt x="2190" y="3818"/>
                  </a:lnTo>
                  <a:lnTo>
                    <a:pt x="2190" y="3818"/>
                  </a:lnTo>
                  <a:lnTo>
                    <a:pt x="2186" y="3818"/>
                  </a:lnTo>
                  <a:lnTo>
                    <a:pt x="2186" y="3818"/>
                  </a:lnTo>
                  <a:lnTo>
                    <a:pt x="2182" y="3820"/>
                  </a:lnTo>
                  <a:lnTo>
                    <a:pt x="2182" y="3820"/>
                  </a:lnTo>
                  <a:lnTo>
                    <a:pt x="2180" y="3820"/>
                  </a:lnTo>
                  <a:lnTo>
                    <a:pt x="2178" y="3820"/>
                  </a:lnTo>
                  <a:lnTo>
                    <a:pt x="2178" y="3820"/>
                  </a:lnTo>
                  <a:lnTo>
                    <a:pt x="2174" y="3820"/>
                  </a:lnTo>
                  <a:lnTo>
                    <a:pt x="2174" y="3820"/>
                  </a:lnTo>
                  <a:lnTo>
                    <a:pt x="2172" y="3820"/>
                  </a:lnTo>
                  <a:lnTo>
                    <a:pt x="2172" y="3820"/>
                  </a:lnTo>
                  <a:lnTo>
                    <a:pt x="2168" y="3822"/>
                  </a:lnTo>
                  <a:lnTo>
                    <a:pt x="2168" y="3822"/>
                  </a:lnTo>
                  <a:lnTo>
                    <a:pt x="2164" y="3820"/>
                  </a:lnTo>
                  <a:lnTo>
                    <a:pt x="2164" y="3820"/>
                  </a:lnTo>
                  <a:lnTo>
                    <a:pt x="2164" y="3820"/>
                  </a:lnTo>
                  <a:lnTo>
                    <a:pt x="2162" y="3820"/>
                  </a:lnTo>
                  <a:lnTo>
                    <a:pt x="2162" y="3820"/>
                  </a:lnTo>
                  <a:lnTo>
                    <a:pt x="2158" y="3820"/>
                  </a:lnTo>
                  <a:lnTo>
                    <a:pt x="2158" y="3820"/>
                  </a:lnTo>
                  <a:lnTo>
                    <a:pt x="2158" y="3820"/>
                  </a:lnTo>
                  <a:lnTo>
                    <a:pt x="2158" y="3820"/>
                  </a:lnTo>
                  <a:lnTo>
                    <a:pt x="2154" y="3820"/>
                  </a:lnTo>
                  <a:lnTo>
                    <a:pt x="2154" y="3820"/>
                  </a:lnTo>
                  <a:lnTo>
                    <a:pt x="2152" y="3820"/>
                  </a:lnTo>
                  <a:lnTo>
                    <a:pt x="2152" y="3820"/>
                  </a:lnTo>
                  <a:lnTo>
                    <a:pt x="2152" y="3820"/>
                  </a:lnTo>
                  <a:lnTo>
                    <a:pt x="2150" y="3820"/>
                  </a:lnTo>
                  <a:lnTo>
                    <a:pt x="2150" y="3822"/>
                  </a:lnTo>
                  <a:lnTo>
                    <a:pt x="2150" y="3822"/>
                  </a:lnTo>
                  <a:lnTo>
                    <a:pt x="2150" y="3822"/>
                  </a:lnTo>
                  <a:lnTo>
                    <a:pt x="2150" y="3822"/>
                  </a:lnTo>
                  <a:lnTo>
                    <a:pt x="2148" y="3824"/>
                  </a:lnTo>
                  <a:lnTo>
                    <a:pt x="2148" y="3824"/>
                  </a:lnTo>
                  <a:lnTo>
                    <a:pt x="2146" y="3822"/>
                  </a:lnTo>
                  <a:lnTo>
                    <a:pt x="2146" y="3822"/>
                  </a:lnTo>
                  <a:lnTo>
                    <a:pt x="2144" y="3822"/>
                  </a:lnTo>
                  <a:lnTo>
                    <a:pt x="2142" y="3824"/>
                  </a:lnTo>
                  <a:lnTo>
                    <a:pt x="2142" y="3824"/>
                  </a:lnTo>
                  <a:lnTo>
                    <a:pt x="2136" y="3824"/>
                  </a:lnTo>
                  <a:lnTo>
                    <a:pt x="2136" y="3824"/>
                  </a:lnTo>
                  <a:lnTo>
                    <a:pt x="2134" y="3824"/>
                  </a:lnTo>
                  <a:lnTo>
                    <a:pt x="2134" y="3824"/>
                  </a:lnTo>
                  <a:lnTo>
                    <a:pt x="2132" y="3824"/>
                  </a:lnTo>
                  <a:lnTo>
                    <a:pt x="2130" y="3824"/>
                  </a:lnTo>
                  <a:lnTo>
                    <a:pt x="2130" y="3824"/>
                  </a:lnTo>
                  <a:lnTo>
                    <a:pt x="2124" y="3824"/>
                  </a:lnTo>
                  <a:lnTo>
                    <a:pt x="2124" y="3824"/>
                  </a:lnTo>
                  <a:lnTo>
                    <a:pt x="2120" y="3824"/>
                  </a:lnTo>
                  <a:lnTo>
                    <a:pt x="2120" y="3824"/>
                  </a:lnTo>
                  <a:lnTo>
                    <a:pt x="2118" y="3824"/>
                  </a:lnTo>
                  <a:lnTo>
                    <a:pt x="2118" y="3824"/>
                  </a:lnTo>
                  <a:lnTo>
                    <a:pt x="2116" y="3824"/>
                  </a:lnTo>
                  <a:lnTo>
                    <a:pt x="2116" y="3824"/>
                  </a:lnTo>
                  <a:lnTo>
                    <a:pt x="2112" y="3824"/>
                  </a:lnTo>
                  <a:lnTo>
                    <a:pt x="2112" y="3824"/>
                  </a:lnTo>
                  <a:lnTo>
                    <a:pt x="2110" y="3824"/>
                  </a:lnTo>
                  <a:lnTo>
                    <a:pt x="2110" y="3824"/>
                  </a:lnTo>
                  <a:lnTo>
                    <a:pt x="2106" y="3824"/>
                  </a:lnTo>
                  <a:lnTo>
                    <a:pt x="2106" y="3824"/>
                  </a:lnTo>
                  <a:lnTo>
                    <a:pt x="2102" y="3824"/>
                  </a:lnTo>
                  <a:lnTo>
                    <a:pt x="2100" y="3824"/>
                  </a:lnTo>
                  <a:lnTo>
                    <a:pt x="2100" y="3824"/>
                  </a:lnTo>
                  <a:lnTo>
                    <a:pt x="2090" y="3824"/>
                  </a:lnTo>
                  <a:lnTo>
                    <a:pt x="2088" y="3822"/>
                  </a:lnTo>
                  <a:lnTo>
                    <a:pt x="2088" y="3822"/>
                  </a:lnTo>
                  <a:lnTo>
                    <a:pt x="2084" y="3822"/>
                  </a:lnTo>
                  <a:lnTo>
                    <a:pt x="2084" y="3822"/>
                  </a:lnTo>
                  <a:lnTo>
                    <a:pt x="2080" y="3824"/>
                  </a:lnTo>
                  <a:lnTo>
                    <a:pt x="2080" y="3824"/>
                  </a:lnTo>
                  <a:lnTo>
                    <a:pt x="2078" y="3824"/>
                  </a:lnTo>
                  <a:lnTo>
                    <a:pt x="2078" y="3824"/>
                  </a:lnTo>
                  <a:lnTo>
                    <a:pt x="2076" y="3824"/>
                  </a:lnTo>
                  <a:lnTo>
                    <a:pt x="2076" y="3824"/>
                  </a:lnTo>
                  <a:lnTo>
                    <a:pt x="2074" y="3826"/>
                  </a:lnTo>
                  <a:lnTo>
                    <a:pt x="2074" y="3826"/>
                  </a:lnTo>
                  <a:lnTo>
                    <a:pt x="2070" y="3826"/>
                  </a:lnTo>
                  <a:lnTo>
                    <a:pt x="2070" y="3826"/>
                  </a:lnTo>
                  <a:lnTo>
                    <a:pt x="2068" y="3826"/>
                  </a:lnTo>
                  <a:lnTo>
                    <a:pt x="2068" y="3826"/>
                  </a:lnTo>
                  <a:lnTo>
                    <a:pt x="2066" y="3826"/>
                  </a:lnTo>
                  <a:lnTo>
                    <a:pt x="2066" y="3826"/>
                  </a:lnTo>
                  <a:lnTo>
                    <a:pt x="2062" y="3828"/>
                  </a:lnTo>
                  <a:lnTo>
                    <a:pt x="2062" y="3828"/>
                  </a:lnTo>
                  <a:lnTo>
                    <a:pt x="2062" y="3828"/>
                  </a:lnTo>
                  <a:lnTo>
                    <a:pt x="2056" y="3828"/>
                  </a:lnTo>
                  <a:lnTo>
                    <a:pt x="2056" y="3828"/>
                  </a:lnTo>
                  <a:lnTo>
                    <a:pt x="2054" y="3826"/>
                  </a:lnTo>
                  <a:lnTo>
                    <a:pt x="2054" y="3826"/>
                  </a:lnTo>
                  <a:lnTo>
                    <a:pt x="2046" y="3826"/>
                  </a:lnTo>
                  <a:lnTo>
                    <a:pt x="2046" y="3826"/>
                  </a:lnTo>
                  <a:close/>
                  <a:moveTo>
                    <a:pt x="1402" y="750"/>
                  </a:moveTo>
                  <a:lnTo>
                    <a:pt x="1402" y="750"/>
                  </a:lnTo>
                  <a:lnTo>
                    <a:pt x="1402" y="750"/>
                  </a:lnTo>
                  <a:lnTo>
                    <a:pt x="1402" y="750"/>
                  </a:lnTo>
                  <a:close/>
                  <a:moveTo>
                    <a:pt x="1318" y="1172"/>
                  </a:moveTo>
                  <a:lnTo>
                    <a:pt x="1318" y="1172"/>
                  </a:lnTo>
                  <a:lnTo>
                    <a:pt x="1318" y="1172"/>
                  </a:lnTo>
                  <a:lnTo>
                    <a:pt x="1318" y="1172"/>
                  </a:lnTo>
                  <a:close/>
                  <a:moveTo>
                    <a:pt x="1670" y="1760"/>
                  </a:moveTo>
                  <a:lnTo>
                    <a:pt x="1670" y="1760"/>
                  </a:lnTo>
                  <a:lnTo>
                    <a:pt x="1668" y="1764"/>
                  </a:lnTo>
                  <a:lnTo>
                    <a:pt x="1668" y="1764"/>
                  </a:lnTo>
                  <a:lnTo>
                    <a:pt x="1668" y="1766"/>
                  </a:lnTo>
                  <a:lnTo>
                    <a:pt x="1668" y="1766"/>
                  </a:lnTo>
                  <a:lnTo>
                    <a:pt x="1666" y="1768"/>
                  </a:lnTo>
                  <a:lnTo>
                    <a:pt x="1666" y="1768"/>
                  </a:lnTo>
                  <a:lnTo>
                    <a:pt x="1666" y="1770"/>
                  </a:lnTo>
                  <a:lnTo>
                    <a:pt x="1666" y="1770"/>
                  </a:lnTo>
                  <a:lnTo>
                    <a:pt x="1662" y="1774"/>
                  </a:lnTo>
                  <a:lnTo>
                    <a:pt x="1662" y="1774"/>
                  </a:lnTo>
                  <a:lnTo>
                    <a:pt x="1660" y="1776"/>
                  </a:lnTo>
                  <a:lnTo>
                    <a:pt x="1660" y="1776"/>
                  </a:lnTo>
                  <a:lnTo>
                    <a:pt x="1658" y="1778"/>
                  </a:lnTo>
                  <a:lnTo>
                    <a:pt x="1658" y="1778"/>
                  </a:lnTo>
                  <a:lnTo>
                    <a:pt x="1658" y="1782"/>
                  </a:lnTo>
                  <a:lnTo>
                    <a:pt x="1658" y="1782"/>
                  </a:lnTo>
                  <a:lnTo>
                    <a:pt x="1658" y="1784"/>
                  </a:lnTo>
                  <a:lnTo>
                    <a:pt x="1658" y="1784"/>
                  </a:lnTo>
                  <a:lnTo>
                    <a:pt x="1658" y="1784"/>
                  </a:lnTo>
                  <a:lnTo>
                    <a:pt x="1658" y="1784"/>
                  </a:lnTo>
                  <a:lnTo>
                    <a:pt x="1654" y="1786"/>
                  </a:lnTo>
                  <a:lnTo>
                    <a:pt x="1654" y="1786"/>
                  </a:lnTo>
                  <a:lnTo>
                    <a:pt x="1652" y="1788"/>
                  </a:lnTo>
                  <a:lnTo>
                    <a:pt x="1652" y="1788"/>
                  </a:lnTo>
                  <a:lnTo>
                    <a:pt x="1648" y="1790"/>
                  </a:lnTo>
                  <a:lnTo>
                    <a:pt x="1646" y="1792"/>
                  </a:lnTo>
                  <a:lnTo>
                    <a:pt x="1646" y="1794"/>
                  </a:lnTo>
                  <a:lnTo>
                    <a:pt x="1646" y="1794"/>
                  </a:lnTo>
                  <a:lnTo>
                    <a:pt x="1646" y="1794"/>
                  </a:lnTo>
                  <a:lnTo>
                    <a:pt x="1646" y="1794"/>
                  </a:lnTo>
                  <a:lnTo>
                    <a:pt x="1642" y="1798"/>
                  </a:lnTo>
                  <a:lnTo>
                    <a:pt x="1642" y="1798"/>
                  </a:lnTo>
                  <a:lnTo>
                    <a:pt x="1642" y="1800"/>
                  </a:lnTo>
                  <a:lnTo>
                    <a:pt x="1642" y="1800"/>
                  </a:lnTo>
                  <a:lnTo>
                    <a:pt x="1642" y="1804"/>
                  </a:lnTo>
                  <a:lnTo>
                    <a:pt x="1642" y="1804"/>
                  </a:lnTo>
                  <a:lnTo>
                    <a:pt x="1640" y="1804"/>
                  </a:lnTo>
                  <a:lnTo>
                    <a:pt x="1640" y="1804"/>
                  </a:lnTo>
                  <a:lnTo>
                    <a:pt x="1638" y="1806"/>
                  </a:lnTo>
                  <a:lnTo>
                    <a:pt x="1638" y="1806"/>
                  </a:lnTo>
                  <a:lnTo>
                    <a:pt x="1636" y="1808"/>
                  </a:lnTo>
                  <a:lnTo>
                    <a:pt x="1636" y="1808"/>
                  </a:lnTo>
                  <a:lnTo>
                    <a:pt x="1636" y="1810"/>
                  </a:lnTo>
                  <a:lnTo>
                    <a:pt x="1636" y="1810"/>
                  </a:lnTo>
                  <a:lnTo>
                    <a:pt x="1632" y="1816"/>
                  </a:lnTo>
                  <a:lnTo>
                    <a:pt x="1632" y="1816"/>
                  </a:lnTo>
                  <a:lnTo>
                    <a:pt x="1630" y="1816"/>
                  </a:lnTo>
                  <a:lnTo>
                    <a:pt x="1630" y="1816"/>
                  </a:lnTo>
                  <a:lnTo>
                    <a:pt x="1626" y="1820"/>
                  </a:lnTo>
                  <a:lnTo>
                    <a:pt x="1626" y="1820"/>
                  </a:lnTo>
                  <a:lnTo>
                    <a:pt x="1624" y="1822"/>
                  </a:lnTo>
                  <a:lnTo>
                    <a:pt x="1624" y="1822"/>
                  </a:lnTo>
                  <a:lnTo>
                    <a:pt x="1622" y="1826"/>
                  </a:lnTo>
                  <a:lnTo>
                    <a:pt x="1622" y="1826"/>
                  </a:lnTo>
                  <a:lnTo>
                    <a:pt x="1618" y="1832"/>
                  </a:lnTo>
                  <a:lnTo>
                    <a:pt x="1618" y="1832"/>
                  </a:lnTo>
                  <a:lnTo>
                    <a:pt x="1618" y="1832"/>
                  </a:lnTo>
                  <a:lnTo>
                    <a:pt x="1618" y="1836"/>
                  </a:lnTo>
                  <a:lnTo>
                    <a:pt x="1618" y="1836"/>
                  </a:lnTo>
                  <a:lnTo>
                    <a:pt x="1616" y="1838"/>
                  </a:lnTo>
                  <a:lnTo>
                    <a:pt x="1616" y="1838"/>
                  </a:lnTo>
                  <a:lnTo>
                    <a:pt x="1614" y="1840"/>
                  </a:lnTo>
                  <a:lnTo>
                    <a:pt x="1614" y="1840"/>
                  </a:lnTo>
                  <a:lnTo>
                    <a:pt x="1612" y="1844"/>
                  </a:lnTo>
                  <a:lnTo>
                    <a:pt x="1612" y="1844"/>
                  </a:lnTo>
                  <a:lnTo>
                    <a:pt x="1610" y="1846"/>
                  </a:lnTo>
                  <a:lnTo>
                    <a:pt x="1610" y="1846"/>
                  </a:lnTo>
                  <a:lnTo>
                    <a:pt x="1608" y="1848"/>
                  </a:lnTo>
                  <a:lnTo>
                    <a:pt x="1606" y="1850"/>
                  </a:lnTo>
                  <a:lnTo>
                    <a:pt x="1606" y="1850"/>
                  </a:lnTo>
                  <a:lnTo>
                    <a:pt x="1604" y="1854"/>
                  </a:lnTo>
                  <a:lnTo>
                    <a:pt x="1604" y="1854"/>
                  </a:lnTo>
                  <a:lnTo>
                    <a:pt x="1604" y="1856"/>
                  </a:lnTo>
                  <a:lnTo>
                    <a:pt x="1604" y="1856"/>
                  </a:lnTo>
                  <a:lnTo>
                    <a:pt x="1604" y="1856"/>
                  </a:lnTo>
                  <a:lnTo>
                    <a:pt x="1604" y="1856"/>
                  </a:lnTo>
                  <a:lnTo>
                    <a:pt x="1598" y="1858"/>
                  </a:lnTo>
                  <a:lnTo>
                    <a:pt x="1598" y="1858"/>
                  </a:lnTo>
                  <a:lnTo>
                    <a:pt x="1596" y="1860"/>
                  </a:lnTo>
                  <a:lnTo>
                    <a:pt x="1596" y="1860"/>
                  </a:lnTo>
                  <a:lnTo>
                    <a:pt x="1596" y="1862"/>
                  </a:lnTo>
                  <a:lnTo>
                    <a:pt x="1596" y="1862"/>
                  </a:lnTo>
                  <a:lnTo>
                    <a:pt x="1594" y="1864"/>
                  </a:lnTo>
                  <a:lnTo>
                    <a:pt x="1594" y="1864"/>
                  </a:lnTo>
                  <a:lnTo>
                    <a:pt x="1590" y="1866"/>
                  </a:lnTo>
                  <a:lnTo>
                    <a:pt x="1590" y="1866"/>
                  </a:lnTo>
                  <a:lnTo>
                    <a:pt x="1590" y="1866"/>
                  </a:lnTo>
                  <a:lnTo>
                    <a:pt x="1590" y="1866"/>
                  </a:lnTo>
                  <a:lnTo>
                    <a:pt x="1586" y="1870"/>
                  </a:lnTo>
                  <a:lnTo>
                    <a:pt x="1586" y="1870"/>
                  </a:lnTo>
                  <a:lnTo>
                    <a:pt x="1584" y="1870"/>
                  </a:lnTo>
                  <a:lnTo>
                    <a:pt x="1584" y="1870"/>
                  </a:lnTo>
                  <a:lnTo>
                    <a:pt x="1582" y="1874"/>
                  </a:lnTo>
                  <a:lnTo>
                    <a:pt x="1582" y="1874"/>
                  </a:lnTo>
                  <a:lnTo>
                    <a:pt x="1580" y="1876"/>
                  </a:lnTo>
                  <a:lnTo>
                    <a:pt x="1580" y="1876"/>
                  </a:lnTo>
                  <a:lnTo>
                    <a:pt x="1578" y="1878"/>
                  </a:lnTo>
                  <a:lnTo>
                    <a:pt x="1578" y="1878"/>
                  </a:lnTo>
                  <a:lnTo>
                    <a:pt x="1576" y="1882"/>
                  </a:lnTo>
                  <a:lnTo>
                    <a:pt x="1576" y="1882"/>
                  </a:lnTo>
                  <a:lnTo>
                    <a:pt x="1576" y="1884"/>
                  </a:lnTo>
                  <a:lnTo>
                    <a:pt x="1576" y="1884"/>
                  </a:lnTo>
                  <a:lnTo>
                    <a:pt x="1574" y="1884"/>
                  </a:lnTo>
                  <a:lnTo>
                    <a:pt x="1574" y="1884"/>
                  </a:lnTo>
                  <a:lnTo>
                    <a:pt x="1572" y="1888"/>
                  </a:lnTo>
                  <a:lnTo>
                    <a:pt x="1572" y="1888"/>
                  </a:lnTo>
                  <a:lnTo>
                    <a:pt x="1570" y="1892"/>
                  </a:lnTo>
                  <a:lnTo>
                    <a:pt x="1570" y="1892"/>
                  </a:lnTo>
                  <a:lnTo>
                    <a:pt x="1570" y="1894"/>
                  </a:lnTo>
                  <a:lnTo>
                    <a:pt x="1570" y="1894"/>
                  </a:lnTo>
                  <a:lnTo>
                    <a:pt x="1570" y="1896"/>
                  </a:lnTo>
                  <a:lnTo>
                    <a:pt x="1570" y="1896"/>
                  </a:lnTo>
                  <a:lnTo>
                    <a:pt x="1568" y="1900"/>
                  </a:lnTo>
                  <a:lnTo>
                    <a:pt x="1568" y="1900"/>
                  </a:lnTo>
                  <a:lnTo>
                    <a:pt x="1566" y="1904"/>
                  </a:lnTo>
                  <a:lnTo>
                    <a:pt x="1566" y="1904"/>
                  </a:lnTo>
                  <a:lnTo>
                    <a:pt x="1564" y="1908"/>
                  </a:lnTo>
                  <a:lnTo>
                    <a:pt x="1564" y="1908"/>
                  </a:lnTo>
                  <a:lnTo>
                    <a:pt x="1562" y="1910"/>
                  </a:lnTo>
                  <a:lnTo>
                    <a:pt x="1562" y="1910"/>
                  </a:lnTo>
                  <a:lnTo>
                    <a:pt x="1560" y="1912"/>
                  </a:lnTo>
                  <a:lnTo>
                    <a:pt x="1560" y="1912"/>
                  </a:lnTo>
                  <a:lnTo>
                    <a:pt x="1558" y="1914"/>
                  </a:lnTo>
                  <a:lnTo>
                    <a:pt x="1558" y="1914"/>
                  </a:lnTo>
                  <a:lnTo>
                    <a:pt x="1556" y="1916"/>
                  </a:lnTo>
                  <a:lnTo>
                    <a:pt x="1556" y="1916"/>
                  </a:lnTo>
                  <a:lnTo>
                    <a:pt x="1554" y="1918"/>
                  </a:lnTo>
                  <a:lnTo>
                    <a:pt x="1554" y="1918"/>
                  </a:lnTo>
                  <a:lnTo>
                    <a:pt x="1552" y="1920"/>
                  </a:lnTo>
                  <a:lnTo>
                    <a:pt x="1552" y="1920"/>
                  </a:lnTo>
                  <a:lnTo>
                    <a:pt x="1550" y="1922"/>
                  </a:lnTo>
                  <a:lnTo>
                    <a:pt x="1550" y="1922"/>
                  </a:lnTo>
                  <a:lnTo>
                    <a:pt x="1548" y="1924"/>
                  </a:lnTo>
                  <a:lnTo>
                    <a:pt x="1548" y="1924"/>
                  </a:lnTo>
                  <a:lnTo>
                    <a:pt x="1546" y="1924"/>
                  </a:lnTo>
                  <a:lnTo>
                    <a:pt x="1546" y="1924"/>
                  </a:lnTo>
                  <a:lnTo>
                    <a:pt x="1542" y="1926"/>
                  </a:lnTo>
                  <a:lnTo>
                    <a:pt x="1542" y="1926"/>
                  </a:lnTo>
                  <a:lnTo>
                    <a:pt x="1540" y="1930"/>
                  </a:lnTo>
                  <a:lnTo>
                    <a:pt x="1540" y="1930"/>
                  </a:lnTo>
                  <a:lnTo>
                    <a:pt x="1540" y="1932"/>
                  </a:lnTo>
                  <a:lnTo>
                    <a:pt x="1540" y="1932"/>
                  </a:lnTo>
                  <a:lnTo>
                    <a:pt x="1538" y="1932"/>
                  </a:lnTo>
                  <a:lnTo>
                    <a:pt x="1538" y="1932"/>
                  </a:lnTo>
                  <a:lnTo>
                    <a:pt x="1534" y="1936"/>
                  </a:lnTo>
                  <a:lnTo>
                    <a:pt x="1534" y="1936"/>
                  </a:lnTo>
                  <a:lnTo>
                    <a:pt x="1532" y="1940"/>
                  </a:lnTo>
                  <a:lnTo>
                    <a:pt x="1532" y="1940"/>
                  </a:lnTo>
                  <a:lnTo>
                    <a:pt x="1532" y="1942"/>
                  </a:lnTo>
                  <a:lnTo>
                    <a:pt x="1532" y="1942"/>
                  </a:lnTo>
                  <a:lnTo>
                    <a:pt x="1532" y="1946"/>
                  </a:lnTo>
                  <a:lnTo>
                    <a:pt x="1532" y="1950"/>
                  </a:lnTo>
                  <a:lnTo>
                    <a:pt x="1532" y="1950"/>
                  </a:lnTo>
                  <a:lnTo>
                    <a:pt x="1534" y="1952"/>
                  </a:lnTo>
                  <a:lnTo>
                    <a:pt x="1540" y="1952"/>
                  </a:lnTo>
                  <a:lnTo>
                    <a:pt x="1540" y="1952"/>
                  </a:lnTo>
                  <a:lnTo>
                    <a:pt x="1542" y="1952"/>
                  </a:lnTo>
                  <a:lnTo>
                    <a:pt x="1542" y="1952"/>
                  </a:lnTo>
                  <a:lnTo>
                    <a:pt x="1546" y="1952"/>
                  </a:lnTo>
                  <a:lnTo>
                    <a:pt x="1546" y="1952"/>
                  </a:lnTo>
                  <a:lnTo>
                    <a:pt x="1548" y="1952"/>
                  </a:lnTo>
                  <a:lnTo>
                    <a:pt x="1548" y="1952"/>
                  </a:lnTo>
                  <a:lnTo>
                    <a:pt x="1552" y="1952"/>
                  </a:lnTo>
                  <a:lnTo>
                    <a:pt x="1552" y="1952"/>
                  </a:lnTo>
                  <a:lnTo>
                    <a:pt x="1554" y="1952"/>
                  </a:lnTo>
                  <a:lnTo>
                    <a:pt x="1554" y="1952"/>
                  </a:lnTo>
                  <a:lnTo>
                    <a:pt x="1556" y="1952"/>
                  </a:lnTo>
                  <a:lnTo>
                    <a:pt x="1556" y="1952"/>
                  </a:lnTo>
                  <a:lnTo>
                    <a:pt x="1556" y="1952"/>
                  </a:lnTo>
                  <a:lnTo>
                    <a:pt x="1560" y="1952"/>
                  </a:lnTo>
                  <a:lnTo>
                    <a:pt x="1560" y="1952"/>
                  </a:lnTo>
                  <a:lnTo>
                    <a:pt x="1562" y="1950"/>
                  </a:lnTo>
                  <a:lnTo>
                    <a:pt x="1562" y="1950"/>
                  </a:lnTo>
                  <a:lnTo>
                    <a:pt x="1568" y="1950"/>
                  </a:lnTo>
                  <a:lnTo>
                    <a:pt x="1568" y="1950"/>
                  </a:lnTo>
                  <a:lnTo>
                    <a:pt x="1570" y="1950"/>
                  </a:lnTo>
                  <a:lnTo>
                    <a:pt x="1574" y="1950"/>
                  </a:lnTo>
                  <a:lnTo>
                    <a:pt x="1574" y="1950"/>
                  </a:lnTo>
                  <a:lnTo>
                    <a:pt x="1576" y="1950"/>
                  </a:lnTo>
                  <a:lnTo>
                    <a:pt x="1578" y="1950"/>
                  </a:lnTo>
                  <a:lnTo>
                    <a:pt x="1578" y="1950"/>
                  </a:lnTo>
                  <a:lnTo>
                    <a:pt x="1580" y="1950"/>
                  </a:lnTo>
                  <a:lnTo>
                    <a:pt x="1580" y="1950"/>
                  </a:lnTo>
                  <a:lnTo>
                    <a:pt x="1584" y="1950"/>
                  </a:lnTo>
                  <a:lnTo>
                    <a:pt x="1584" y="1950"/>
                  </a:lnTo>
                  <a:lnTo>
                    <a:pt x="1584" y="1950"/>
                  </a:lnTo>
                  <a:lnTo>
                    <a:pt x="1588" y="1950"/>
                  </a:lnTo>
                  <a:lnTo>
                    <a:pt x="1590" y="1950"/>
                  </a:lnTo>
                  <a:lnTo>
                    <a:pt x="1590" y="1950"/>
                  </a:lnTo>
                  <a:lnTo>
                    <a:pt x="1592" y="1950"/>
                  </a:lnTo>
                  <a:lnTo>
                    <a:pt x="1592" y="1950"/>
                  </a:lnTo>
                  <a:lnTo>
                    <a:pt x="1596" y="1950"/>
                  </a:lnTo>
                  <a:lnTo>
                    <a:pt x="1596" y="1950"/>
                  </a:lnTo>
                  <a:lnTo>
                    <a:pt x="1600" y="1952"/>
                  </a:lnTo>
                  <a:lnTo>
                    <a:pt x="1600" y="1952"/>
                  </a:lnTo>
                  <a:lnTo>
                    <a:pt x="1602" y="1952"/>
                  </a:lnTo>
                  <a:lnTo>
                    <a:pt x="1602" y="1952"/>
                  </a:lnTo>
                  <a:lnTo>
                    <a:pt x="1606" y="1952"/>
                  </a:lnTo>
                  <a:lnTo>
                    <a:pt x="1606" y="1952"/>
                  </a:lnTo>
                  <a:lnTo>
                    <a:pt x="1610" y="1952"/>
                  </a:lnTo>
                  <a:lnTo>
                    <a:pt x="1610" y="1952"/>
                  </a:lnTo>
                  <a:lnTo>
                    <a:pt x="1612" y="1952"/>
                  </a:lnTo>
                  <a:lnTo>
                    <a:pt x="1612" y="1952"/>
                  </a:lnTo>
                  <a:lnTo>
                    <a:pt x="1616" y="1952"/>
                  </a:lnTo>
                  <a:lnTo>
                    <a:pt x="1616" y="1952"/>
                  </a:lnTo>
                  <a:lnTo>
                    <a:pt x="1618" y="1952"/>
                  </a:lnTo>
                  <a:lnTo>
                    <a:pt x="1618" y="1952"/>
                  </a:lnTo>
                  <a:lnTo>
                    <a:pt x="1620" y="1952"/>
                  </a:lnTo>
                  <a:lnTo>
                    <a:pt x="1620" y="1952"/>
                  </a:lnTo>
                  <a:lnTo>
                    <a:pt x="1624" y="1954"/>
                  </a:lnTo>
                  <a:lnTo>
                    <a:pt x="1624" y="1954"/>
                  </a:lnTo>
                  <a:lnTo>
                    <a:pt x="1628" y="1954"/>
                  </a:lnTo>
                  <a:lnTo>
                    <a:pt x="1628" y="1954"/>
                  </a:lnTo>
                  <a:lnTo>
                    <a:pt x="1630" y="1952"/>
                  </a:lnTo>
                  <a:lnTo>
                    <a:pt x="1630" y="1952"/>
                  </a:lnTo>
                  <a:lnTo>
                    <a:pt x="1630" y="1952"/>
                  </a:lnTo>
                  <a:lnTo>
                    <a:pt x="1632" y="1952"/>
                  </a:lnTo>
                  <a:lnTo>
                    <a:pt x="1632" y="1952"/>
                  </a:lnTo>
                  <a:lnTo>
                    <a:pt x="1636" y="1954"/>
                  </a:lnTo>
                  <a:lnTo>
                    <a:pt x="1636" y="1954"/>
                  </a:lnTo>
                  <a:lnTo>
                    <a:pt x="1638" y="1952"/>
                  </a:lnTo>
                  <a:lnTo>
                    <a:pt x="1638" y="1952"/>
                  </a:lnTo>
                  <a:lnTo>
                    <a:pt x="1642" y="1952"/>
                  </a:lnTo>
                  <a:lnTo>
                    <a:pt x="1642" y="1952"/>
                  </a:lnTo>
                  <a:lnTo>
                    <a:pt x="1642" y="1952"/>
                  </a:lnTo>
                  <a:lnTo>
                    <a:pt x="1642" y="1952"/>
                  </a:lnTo>
                  <a:lnTo>
                    <a:pt x="1644" y="1952"/>
                  </a:lnTo>
                  <a:lnTo>
                    <a:pt x="1644" y="1952"/>
                  </a:lnTo>
                  <a:lnTo>
                    <a:pt x="1650" y="1952"/>
                  </a:lnTo>
                  <a:lnTo>
                    <a:pt x="1650" y="1952"/>
                  </a:lnTo>
                  <a:lnTo>
                    <a:pt x="1656" y="1952"/>
                  </a:lnTo>
                  <a:lnTo>
                    <a:pt x="1656" y="1952"/>
                  </a:lnTo>
                  <a:lnTo>
                    <a:pt x="1658" y="1952"/>
                  </a:lnTo>
                  <a:lnTo>
                    <a:pt x="1658" y="1952"/>
                  </a:lnTo>
                  <a:lnTo>
                    <a:pt x="1660" y="1952"/>
                  </a:lnTo>
                  <a:lnTo>
                    <a:pt x="1660" y="1952"/>
                  </a:lnTo>
                  <a:lnTo>
                    <a:pt x="1664" y="1952"/>
                  </a:lnTo>
                  <a:lnTo>
                    <a:pt x="1664" y="1952"/>
                  </a:lnTo>
                  <a:lnTo>
                    <a:pt x="1664" y="1952"/>
                  </a:lnTo>
                  <a:lnTo>
                    <a:pt x="1668" y="1952"/>
                  </a:lnTo>
                  <a:lnTo>
                    <a:pt x="1668" y="1952"/>
                  </a:lnTo>
                  <a:lnTo>
                    <a:pt x="1670" y="1952"/>
                  </a:lnTo>
                  <a:lnTo>
                    <a:pt x="1670" y="1952"/>
                  </a:lnTo>
                  <a:lnTo>
                    <a:pt x="1672" y="1950"/>
                  </a:lnTo>
                  <a:lnTo>
                    <a:pt x="1672" y="1950"/>
                  </a:lnTo>
                  <a:lnTo>
                    <a:pt x="1676" y="1950"/>
                  </a:lnTo>
                  <a:lnTo>
                    <a:pt x="1676" y="1950"/>
                  </a:lnTo>
                  <a:lnTo>
                    <a:pt x="1680" y="1950"/>
                  </a:lnTo>
                  <a:lnTo>
                    <a:pt x="1680" y="1950"/>
                  </a:lnTo>
                  <a:lnTo>
                    <a:pt x="1682" y="1950"/>
                  </a:lnTo>
                  <a:lnTo>
                    <a:pt x="1682" y="1950"/>
                  </a:lnTo>
                  <a:lnTo>
                    <a:pt x="1686" y="1948"/>
                  </a:lnTo>
                  <a:lnTo>
                    <a:pt x="1688" y="1948"/>
                  </a:lnTo>
                  <a:lnTo>
                    <a:pt x="1688" y="1948"/>
                  </a:lnTo>
                  <a:lnTo>
                    <a:pt x="1692" y="1948"/>
                  </a:lnTo>
                  <a:lnTo>
                    <a:pt x="1692" y="1948"/>
                  </a:lnTo>
                  <a:lnTo>
                    <a:pt x="1694" y="1948"/>
                  </a:lnTo>
                  <a:lnTo>
                    <a:pt x="1694" y="1948"/>
                  </a:lnTo>
                  <a:lnTo>
                    <a:pt x="1698" y="1948"/>
                  </a:lnTo>
                  <a:lnTo>
                    <a:pt x="1698" y="1948"/>
                  </a:lnTo>
                  <a:lnTo>
                    <a:pt x="1700" y="1948"/>
                  </a:lnTo>
                  <a:lnTo>
                    <a:pt x="1700" y="1948"/>
                  </a:lnTo>
                  <a:lnTo>
                    <a:pt x="1702" y="1948"/>
                  </a:lnTo>
                  <a:lnTo>
                    <a:pt x="1702" y="1948"/>
                  </a:lnTo>
                  <a:lnTo>
                    <a:pt x="1708" y="1948"/>
                  </a:lnTo>
                  <a:lnTo>
                    <a:pt x="1708" y="1948"/>
                  </a:lnTo>
                  <a:lnTo>
                    <a:pt x="1708" y="1948"/>
                  </a:lnTo>
                  <a:lnTo>
                    <a:pt x="1716" y="1950"/>
                  </a:lnTo>
                  <a:lnTo>
                    <a:pt x="1720" y="1950"/>
                  </a:lnTo>
                  <a:lnTo>
                    <a:pt x="1720" y="1950"/>
                  </a:lnTo>
                  <a:lnTo>
                    <a:pt x="1726" y="1950"/>
                  </a:lnTo>
                  <a:lnTo>
                    <a:pt x="1726" y="1950"/>
                  </a:lnTo>
                  <a:lnTo>
                    <a:pt x="1728" y="1950"/>
                  </a:lnTo>
                  <a:lnTo>
                    <a:pt x="1728" y="1950"/>
                  </a:lnTo>
                  <a:lnTo>
                    <a:pt x="1736" y="1950"/>
                  </a:lnTo>
                  <a:lnTo>
                    <a:pt x="1736" y="1950"/>
                  </a:lnTo>
                  <a:lnTo>
                    <a:pt x="1736" y="1948"/>
                  </a:lnTo>
                  <a:lnTo>
                    <a:pt x="1736" y="1948"/>
                  </a:lnTo>
                  <a:lnTo>
                    <a:pt x="1740" y="1948"/>
                  </a:lnTo>
                  <a:lnTo>
                    <a:pt x="1740" y="1948"/>
                  </a:lnTo>
                  <a:lnTo>
                    <a:pt x="1744" y="1948"/>
                  </a:lnTo>
                  <a:lnTo>
                    <a:pt x="1744" y="1948"/>
                  </a:lnTo>
                  <a:lnTo>
                    <a:pt x="1748" y="1948"/>
                  </a:lnTo>
                  <a:lnTo>
                    <a:pt x="1748" y="1948"/>
                  </a:lnTo>
                  <a:lnTo>
                    <a:pt x="1752" y="1948"/>
                  </a:lnTo>
                  <a:lnTo>
                    <a:pt x="1752" y="1948"/>
                  </a:lnTo>
                  <a:lnTo>
                    <a:pt x="1756" y="1946"/>
                  </a:lnTo>
                  <a:lnTo>
                    <a:pt x="1756" y="1946"/>
                  </a:lnTo>
                  <a:lnTo>
                    <a:pt x="1758" y="1946"/>
                  </a:lnTo>
                  <a:lnTo>
                    <a:pt x="1758" y="1946"/>
                  </a:lnTo>
                  <a:lnTo>
                    <a:pt x="1758" y="1946"/>
                  </a:lnTo>
                  <a:lnTo>
                    <a:pt x="1758" y="1946"/>
                  </a:lnTo>
                  <a:lnTo>
                    <a:pt x="1760" y="1946"/>
                  </a:lnTo>
                  <a:lnTo>
                    <a:pt x="1760" y="1946"/>
                  </a:lnTo>
                  <a:lnTo>
                    <a:pt x="1764" y="1948"/>
                  </a:lnTo>
                  <a:lnTo>
                    <a:pt x="1764" y="1948"/>
                  </a:lnTo>
                  <a:lnTo>
                    <a:pt x="1768" y="1948"/>
                  </a:lnTo>
                  <a:lnTo>
                    <a:pt x="1768" y="1948"/>
                  </a:lnTo>
                  <a:lnTo>
                    <a:pt x="1770" y="1948"/>
                  </a:lnTo>
                  <a:lnTo>
                    <a:pt x="1770" y="1948"/>
                  </a:lnTo>
                  <a:lnTo>
                    <a:pt x="1770" y="1948"/>
                  </a:lnTo>
                  <a:lnTo>
                    <a:pt x="1770" y="1948"/>
                  </a:lnTo>
                  <a:lnTo>
                    <a:pt x="1778" y="1948"/>
                  </a:lnTo>
                  <a:lnTo>
                    <a:pt x="1782" y="1948"/>
                  </a:lnTo>
                  <a:lnTo>
                    <a:pt x="1782" y="1948"/>
                  </a:lnTo>
                  <a:lnTo>
                    <a:pt x="1786" y="1946"/>
                  </a:lnTo>
                  <a:lnTo>
                    <a:pt x="1786" y="1946"/>
                  </a:lnTo>
                  <a:lnTo>
                    <a:pt x="1790" y="1946"/>
                  </a:lnTo>
                  <a:lnTo>
                    <a:pt x="1790" y="1946"/>
                  </a:lnTo>
                  <a:lnTo>
                    <a:pt x="1796" y="1946"/>
                  </a:lnTo>
                  <a:lnTo>
                    <a:pt x="1796" y="1946"/>
                  </a:lnTo>
                  <a:lnTo>
                    <a:pt x="1798" y="1946"/>
                  </a:lnTo>
                  <a:lnTo>
                    <a:pt x="1798" y="1946"/>
                  </a:lnTo>
                  <a:lnTo>
                    <a:pt x="1804" y="1946"/>
                  </a:lnTo>
                  <a:lnTo>
                    <a:pt x="1806" y="1946"/>
                  </a:lnTo>
                  <a:lnTo>
                    <a:pt x="1808" y="1946"/>
                  </a:lnTo>
                  <a:lnTo>
                    <a:pt x="1808" y="1946"/>
                  </a:lnTo>
                  <a:lnTo>
                    <a:pt x="1810" y="1946"/>
                  </a:lnTo>
                  <a:lnTo>
                    <a:pt x="1810" y="1946"/>
                  </a:lnTo>
                  <a:lnTo>
                    <a:pt x="1812" y="1946"/>
                  </a:lnTo>
                  <a:lnTo>
                    <a:pt x="1812" y="1946"/>
                  </a:lnTo>
                  <a:lnTo>
                    <a:pt x="1814" y="1948"/>
                  </a:lnTo>
                  <a:lnTo>
                    <a:pt x="1814" y="1948"/>
                  </a:lnTo>
                  <a:lnTo>
                    <a:pt x="1814" y="1948"/>
                  </a:lnTo>
                  <a:lnTo>
                    <a:pt x="1814" y="1948"/>
                  </a:lnTo>
                  <a:lnTo>
                    <a:pt x="1814" y="1950"/>
                  </a:lnTo>
                  <a:lnTo>
                    <a:pt x="1814" y="1950"/>
                  </a:lnTo>
                  <a:lnTo>
                    <a:pt x="1812" y="1954"/>
                  </a:lnTo>
                  <a:lnTo>
                    <a:pt x="1812" y="1954"/>
                  </a:lnTo>
                  <a:lnTo>
                    <a:pt x="1810" y="1954"/>
                  </a:lnTo>
                  <a:lnTo>
                    <a:pt x="1810" y="1954"/>
                  </a:lnTo>
                  <a:lnTo>
                    <a:pt x="1810" y="1958"/>
                  </a:lnTo>
                  <a:lnTo>
                    <a:pt x="1810" y="1958"/>
                  </a:lnTo>
                  <a:lnTo>
                    <a:pt x="1808" y="1964"/>
                  </a:lnTo>
                  <a:lnTo>
                    <a:pt x="1808" y="1964"/>
                  </a:lnTo>
                  <a:lnTo>
                    <a:pt x="1808" y="1966"/>
                  </a:lnTo>
                  <a:lnTo>
                    <a:pt x="1808" y="1970"/>
                  </a:lnTo>
                  <a:lnTo>
                    <a:pt x="1808" y="1970"/>
                  </a:lnTo>
                  <a:lnTo>
                    <a:pt x="1810" y="1970"/>
                  </a:lnTo>
                  <a:lnTo>
                    <a:pt x="1810" y="1970"/>
                  </a:lnTo>
                  <a:lnTo>
                    <a:pt x="1808" y="1972"/>
                  </a:lnTo>
                  <a:lnTo>
                    <a:pt x="1808" y="1972"/>
                  </a:lnTo>
                  <a:lnTo>
                    <a:pt x="1806" y="1974"/>
                  </a:lnTo>
                  <a:lnTo>
                    <a:pt x="1806" y="1974"/>
                  </a:lnTo>
                  <a:lnTo>
                    <a:pt x="1806" y="1978"/>
                  </a:lnTo>
                  <a:lnTo>
                    <a:pt x="1806" y="1978"/>
                  </a:lnTo>
                  <a:lnTo>
                    <a:pt x="1804" y="1982"/>
                  </a:lnTo>
                  <a:lnTo>
                    <a:pt x="1804" y="1982"/>
                  </a:lnTo>
                  <a:lnTo>
                    <a:pt x="1804" y="1988"/>
                  </a:lnTo>
                  <a:lnTo>
                    <a:pt x="1804" y="1988"/>
                  </a:lnTo>
                  <a:lnTo>
                    <a:pt x="1804" y="1990"/>
                  </a:lnTo>
                  <a:lnTo>
                    <a:pt x="1804" y="1990"/>
                  </a:lnTo>
                  <a:lnTo>
                    <a:pt x="1806" y="1994"/>
                  </a:lnTo>
                  <a:lnTo>
                    <a:pt x="1806" y="1994"/>
                  </a:lnTo>
                  <a:lnTo>
                    <a:pt x="1804" y="1996"/>
                  </a:lnTo>
                  <a:lnTo>
                    <a:pt x="1804" y="1996"/>
                  </a:lnTo>
                  <a:lnTo>
                    <a:pt x="1804" y="2000"/>
                  </a:lnTo>
                  <a:lnTo>
                    <a:pt x="1804" y="2000"/>
                  </a:lnTo>
                  <a:lnTo>
                    <a:pt x="1804" y="2004"/>
                  </a:lnTo>
                  <a:lnTo>
                    <a:pt x="1804" y="2004"/>
                  </a:lnTo>
                  <a:lnTo>
                    <a:pt x="1802" y="2010"/>
                  </a:lnTo>
                  <a:lnTo>
                    <a:pt x="1802" y="2010"/>
                  </a:lnTo>
                  <a:lnTo>
                    <a:pt x="1802" y="2010"/>
                  </a:lnTo>
                  <a:lnTo>
                    <a:pt x="1800" y="2014"/>
                  </a:lnTo>
                  <a:lnTo>
                    <a:pt x="1800" y="2014"/>
                  </a:lnTo>
                  <a:lnTo>
                    <a:pt x="1800" y="2016"/>
                  </a:lnTo>
                  <a:lnTo>
                    <a:pt x="1800" y="2016"/>
                  </a:lnTo>
                  <a:lnTo>
                    <a:pt x="1800" y="2018"/>
                  </a:lnTo>
                  <a:lnTo>
                    <a:pt x="1800" y="2018"/>
                  </a:lnTo>
                  <a:lnTo>
                    <a:pt x="1798" y="2022"/>
                  </a:lnTo>
                  <a:lnTo>
                    <a:pt x="1798" y="2022"/>
                  </a:lnTo>
                  <a:lnTo>
                    <a:pt x="1798" y="2026"/>
                  </a:lnTo>
                  <a:lnTo>
                    <a:pt x="1798" y="2026"/>
                  </a:lnTo>
                  <a:lnTo>
                    <a:pt x="1798" y="2028"/>
                  </a:lnTo>
                  <a:lnTo>
                    <a:pt x="1798" y="2028"/>
                  </a:lnTo>
                  <a:lnTo>
                    <a:pt x="1796" y="2030"/>
                  </a:lnTo>
                  <a:lnTo>
                    <a:pt x="1796" y="2030"/>
                  </a:lnTo>
                  <a:lnTo>
                    <a:pt x="1796" y="2034"/>
                  </a:lnTo>
                  <a:lnTo>
                    <a:pt x="1796" y="2034"/>
                  </a:lnTo>
                  <a:lnTo>
                    <a:pt x="1796" y="2038"/>
                  </a:lnTo>
                  <a:lnTo>
                    <a:pt x="1796" y="2038"/>
                  </a:lnTo>
                  <a:lnTo>
                    <a:pt x="1796" y="2040"/>
                  </a:lnTo>
                  <a:lnTo>
                    <a:pt x="1796" y="2040"/>
                  </a:lnTo>
                  <a:lnTo>
                    <a:pt x="1796" y="2042"/>
                  </a:lnTo>
                  <a:lnTo>
                    <a:pt x="1796" y="2042"/>
                  </a:lnTo>
                  <a:lnTo>
                    <a:pt x="1794" y="2046"/>
                  </a:lnTo>
                  <a:lnTo>
                    <a:pt x="1794" y="2046"/>
                  </a:lnTo>
                  <a:lnTo>
                    <a:pt x="1794" y="2048"/>
                  </a:lnTo>
                  <a:lnTo>
                    <a:pt x="1794" y="2048"/>
                  </a:lnTo>
                  <a:lnTo>
                    <a:pt x="1792" y="2052"/>
                  </a:lnTo>
                  <a:lnTo>
                    <a:pt x="1792" y="2052"/>
                  </a:lnTo>
                  <a:lnTo>
                    <a:pt x="1792" y="2054"/>
                  </a:lnTo>
                  <a:lnTo>
                    <a:pt x="1792" y="2054"/>
                  </a:lnTo>
                  <a:lnTo>
                    <a:pt x="1792" y="2058"/>
                  </a:lnTo>
                  <a:lnTo>
                    <a:pt x="1792" y="2058"/>
                  </a:lnTo>
                  <a:lnTo>
                    <a:pt x="1794" y="2062"/>
                  </a:lnTo>
                  <a:lnTo>
                    <a:pt x="1794" y="2062"/>
                  </a:lnTo>
                  <a:lnTo>
                    <a:pt x="1794" y="2062"/>
                  </a:lnTo>
                  <a:lnTo>
                    <a:pt x="1794" y="2062"/>
                  </a:lnTo>
                  <a:lnTo>
                    <a:pt x="1794" y="2066"/>
                  </a:lnTo>
                  <a:lnTo>
                    <a:pt x="1794" y="2066"/>
                  </a:lnTo>
                  <a:lnTo>
                    <a:pt x="1794" y="2068"/>
                  </a:lnTo>
                  <a:lnTo>
                    <a:pt x="1794" y="2068"/>
                  </a:lnTo>
                  <a:lnTo>
                    <a:pt x="1794" y="2070"/>
                  </a:lnTo>
                  <a:lnTo>
                    <a:pt x="1794" y="2070"/>
                  </a:lnTo>
                  <a:lnTo>
                    <a:pt x="1792" y="2074"/>
                  </a:lnTo>
                  <a:lnTo>
                    <a:pt x="1792" y="2074"/>
                  </a:lnTo>
                  <a:lnTo>
                    <a:pt x="1792" y="2076"/>
                  </a:lnTo>
                  <a:lnTo>
                    <a:pt x="1792" y="2076"/>
                  </a:lnTo>
                  <a:lnTo>
                    <a:pt x="1792" y="2080"/>
                  </a:lnTo>
                  <a:lnTo>
                    <a:pt x="1792" y="2080"/>
                  </a:lnTo>
                  <a:lnTo>
                    <a:pt x="1792" y="2082"/>
                  </a:lnTo>
                  <a:lnTo>
                    <a:pt x="1792" y="2082"/>
                  </a:lnTo>
                  <a:lnTo>
                    <a:pt x="1792" y="2086"/>
                  </a:lnTo>
                  <a:lnTo>
                    <a:pt x="1792" y="2086"/>
                  </a:lnTo>
                  <a:lnTo>
                    <a:pt x="1792" y="2088"/>
                  </a:lnTo>
                  <a:lnTo>
                    <a:pt x="1792" y="2088"/>
                  </a:lnTo>
                  <a:lnTo>
                    <a:pt x="1792" y="2090"/>
                  </a:lnTo>
                  <a:lnTo>
                    <a:pt x="1792" y="2090"/>
                  </a:lnTo>
                  <a:lnTo>
                    <a:pt x="1792" y="2092"/>
                  </a:lnTo>
                  <a:lnTo>
                    <a:pt x="1792" y="2092"/>
                  </a:lnTo>
                  <a:lnTo>
                    <a:pt x="1790" y="2096"/>
                  </a:lnTo>
                  <a:lnTo>
                    <a:pt x="1790" y="2096"/>
                  </a:lnTo>
                  <a:lnTo>
                    <a:pt x="1790" y="2098"/>
                  </a:lnTo>
                  <a:lnTo>
                    <a:pt x="1790" y="2098"/>
                  </a:lnTo>
                  <a:lnTo>
                    <a:pt x="1790" y="2100"/>
                  </a:lnTo>
                  <a:lnTo>
                    <a:pt x="1790" y="2100"/>
                  </a:lnTo>
                  <a:lnTo>
                    <a:pt x="1790" y="2106"/>
                  </a:lnTo>
                  <a:lnTo>
                    <a:pt x="1790" y="2106"/>
                  </a:lnTo>
                  <a:lnTo>
                    <a:pt x="1790" y="2106"/>
                  </a:lnTo>
                  <a:lnTo>
                    <a:pt x="1790" y="2106"/>
                  </a:lnTo>
                  <a:lnTo>
                    <a:pt x="1786" y="2110"/>
                  </a:lnTo>
                  <a:lnTo>
                    <a:pt x="1786" y="2110"/>
                  </a:lnTo>
                  <a:lnTo>
                    <a:pt x="1786" y="2112"/>
                  </a:lnTo>
                  <a:lnTo>
                    <a:pt x="1786" y="2112"/>
                  </a:lnTo>
                  <a:lnTo>
                    <a:pt x="1784" y="2116"/>
                  </a:lnTo>
                  <a:lnTo>
                    <a:pt x="1784" y="2116"/>
                  </a:lnTo>
                  <a:lnTo>
                    <a:pt x="1784" y="2120"/>
                  </a:lnTo>
                  <a:lnTo>
                    <a:pt x="1784" y="2120"/>
                  </a:lnTo>
                  <a:lnTo>
                    <a:pt x="1786" y="2122"/>
                  </a:lnTo>
                  <a:lnTo>
                    <a:pt x="1786" y="2122"/>
                  </a:lnTo>
                  <a:lnTo>
                    <a:pt x="1786" y="2124"/>
                  </a:lnTo>
                  <a:lnTo>
                    <a:pt x="1786" y="2124"/>
                  </a:lnTo>
                  <a:lnTo>
                    <a:pt x="1786" y="2128"/>
                  </a:lnTo>
                  <a:lnTo>
                    <a:pt x="1786" y="2128"/>
                  </a:lnTo>
                  <a:lnTo>
                    <a:pt x="1786" y="2130"/>
                  </a:lnTo>
                  <a:lnTo>
                    <a:pt x="1786" y="2130"/>
                  </a:lnTo>
                  <a:lnTo>
                    <a:pt x="1786" y="2132"/>
                  </a:lnTo>
                  <a:lnTo>
                    <a:pt x="1786" y="2132"/>
                  </a:lnTo>
                  <a:lnTo>
                    <a:pt x="1786" y="2134"/>
                  </a:lnTo>
                  <a:lnTo>
                    <a:pt x="1786" y="2134"/>
                  </a:lnTo>
                  <a:lnTo>
                    <a:pt x="1786" y="2138"/>
                  </a:lnTo>
                  <a:lnTo>
                    <a:pt x="1786" y="2138"/>
                  </a:lnTo>
                  <a:lnTo>
                    <a:pt x="1784" y="2144"/>
                  </a:lnTo>
                  <a:lnTo>
                    <a:pt x="1784" y="2144"/>
                  </a:lnTo>
                  <a:lnTo>
                    <a:pt x="1782" y="2144"/>
                  </a:lnTo>
                  <a:lnTo>
                    <a:pt x="1782" y="2144"/>
                  </a:lnTo>
                  <a:lnTo>
                    <a:pt x="1780" y="2148"/>
                  </a:lnTo>
                  <a:lnTo>
                    <a:pt x="1780" y="2148"/>
                  </a:lnTo>
                  <a:lnTo>
                    <a:pt x="1780" y="2152"/>
                  </a:lnTo>
                  <a:lnTo>
                    <a:pt x="1780" y="2152"/>
                  </a:lnTo>
                  <a:lnTo>
                    <a:pt x="1780" y="2154"/>
                  </a:lnTo>
                  <a:lnTo>
                    <a:pt x="1780" y="2154"/>
                  </a:lnTo>
                  <a:lnTo>
                    <a:pt x="1778" y="2156"/>
                  </a:lnTo>
                  <a:lnTo>
                    <a:pt x="1778" y="2156"/>
                  </a:lnTo>
                  <a:lnTo>
                    <a:pt x="1776" y="2160"/>
                  </a:lnTo>
                  <a:lnTo>
                    <a:pt x="1776" y="2160"/>
                  </a:lnTo>
                  <a:lnTo>
                    <a:pt x="1776" y="2164"/>
                  </a:lnTo>
                  <a:lnTo>
                    <a:pt x="1776" y="2164"/>
                  </a:lnTo>
                  <a:lnTo>
                    <a:pt x="1776" y="2166"/>
                  </a:lnTo>
                  <a:lnTo>
                    <a:pt x="1776" y="2166"/>
                  </a:lnTo>
                  <a:lnTo>
                    <a:pt x="1776" y="2168"/>
                  </a:lnTo>
                  <a:lnTo>
                    <a:pt x="1776" y="2168"/>
                  </a:lnTo>
                  <a:lnTo>
                    <a:pt x="1776" y="2172"/>
                  </a:lnTo>
                  <a:lnTo>
                    <a:pt x="1776" y="2172"/>
                  </a:lnTo>
                  <a:lnTo>
                    <a:pt x="1776" y="2176"/>
                  </a:lnTo>
                  <a:lnTo>
                    <a:pt x="1776" y="2176"/>
                  </a:lnTo>
                  <a:lnTo>
                    <a:pt x="1776" y="2178"/>
                  </a:lnTo>
                  <a:lnTo>
                    <a:pt x="1776" y="2178"/>
                  </a:lnTo>
                  <a:lnTo>
                    <a:pt x="1776" y="2184"/>
                  </a:lnTo>
                  <a:lnTo>
                    <a:pt x="1776" y="2184"/>
                  </a:lnTo>
                  <a:lnTo>
                    <a:pt x="1774" y="2188"/>
                  </a:lnTo>
                  <a:lnTo>
                    <a:pt x="1774" y="2190"/>
                  </a:lnTo>
                  <a:lnTo>
                    <a:pt x="1774" y="2190"/>
                  </a:lnTo>
                  <a:lnTo>
                    <a:pt x="1774" y="2190"/>
                  </a:lnTo>
                  <a:lnTo>
                    <a:pt x="1774" y="2192"/>
                  </a:lnTo>
                  <a:lnTo>
                    <a:pt x="1774" y="2192"/>
                  </a:lnTo>
                  <a:lnTo>
                    <a:pt x="1772" y="2196"/>
                  </a:lnTo>
                  <a:lnTo>
                    <a:pt x="1772" y="2196"/>
                  </a:lnTo>
                  <a:lnTo>
                    <a:pt x="1772" y="2198"/>
                  </a:lnTo>
                  <a:lnTo>
                    <a:pt x="1772" y="2198"/>
                  </a:lnTo>
                  <a:lnTo>
                    <a:pt x="1772" y="2200"/>
                  </a:lnTo>
                  <a:lnTo>
                    <a:pt x="1772" y="2200"/>
                  </a:lnTo>
                  <a:lnTo>
                    <a:pt x="1772" y="2204"/>
                  </a:lnTo>
                  <a:lnTo>
                    <a:pt x="1772" y="2204"/>
                  </a:lnTo>
                  <a:lnTo>
                    <a:pt x="1772" y="2206"/>
                  </a:lnTo>
                  <a:lnTo>
                    <a:pt x="1772" y="2206"/>
                  </a:lnTo>
                  <a:lnTo>
                    <a:pt x="1770" y="2210"/>
                  </a:lnTo>
                  <a:lnTo>
                    <a:pt x="1770" y="2210"/>
                  </a:lnTo>
                  <a:lnTo>
                    <a:pt x="1770" y="2212"/>
                  </a:lnTo>
                  <a:lnTo>
                    <a:pt x="1770" y="2212"/>
                  </a:lnTo>
                  <a:lnTo>
                    <a:pt x="1770" y="2216"/>
                  </a:lnTo>
                  <a:lnTo>
                    <a:pt x="1768" y="2218"/>
                  </a:lnTo>
                  <a:lnTo>
                    <a:pt x="1768" y="2218"/>
                  </a:lnTo>
                  <a:lnTo>
                    <a:pt x="1770" y="2224"/>
                  </a:lnTo>
                  <a:lnTo>
                    <a:pt x="1770" y="2224"/>
                  </a:lnTo>
                  <a:lnTo>
                    <a:pt x="1770" y="2230"/>
                  </a:lnTo>
                  <a:lnTo>
                    <a:pt x="1770" y="2230"/>
                  </a:lnTo>
                  <a:lnTo>
                    <a:pt x="1772" y="2230"/>
                  </a:lnTo>
                  <a:lnTo>
                    <a:pt x="1772" y="2230"/>
                  </a:lnTo>
                  <a:lnTo>
                    <a:pt x="1770" y="2232"/>
                  </a:lnTo>
                  <a:lnTo>
                    <a:pt x="1770" y="2232"/>
                  </a:lnTo>
                  <a:lnTo>
                    <a:pt x="1770" y="2236"/>
                  </a:lnTo>
                  <a:lnTo>
                    <a:pt x="1770" y="2236"/>
                  </a:lnTo>
                  <a:lnTo>
                    <a:pt x="1770" y="2240"/>
                  </a:lnTo>
                  <a:lnTo>
                    <a:pt x="1770" y="2240"/>
                  </a:lnTo>
                  <a:lnTo>
                    <a:pt x="1770" y="2242"/>
                  </a:lnTo>
                  <a:lnTo>
                    <a:pt x="1770" y="2242"/>
                  </a:lnTo>
                  <a:lnTo>
                    <a:pt x="1770" y="2244"/>
                  </a:lnTo>
                  <a:lnTo>
                    <a:pt x="1770" y="2244"/>
                  </a:lnTo>
                  <a:lnTo>
                    <a:pt x="1770" y="2248"/>
                  </a:lnTo>
                  <a:lnTo>
                    <a:pt x="1770" y="2248"/>
                  </a:lnTo>
                  <a:lnTo>
                    <a:pt x="1770" y="2248"/>
                  </a:lnTo>
                  <a:lnTo>
                    <a:pt x="1770" y="2248"/>
                  </a:lnTo>
                  <a:lnTo>
                    <a:pt x="1768" y="2252"/>
                  </a:lnTo>
                  <a:lnTo>
                    <a:pt x="1768" y="2252"/>
                  </a:lnTo>
                  <a:lnTo>
                    <a:pt x="1766" y="2256"/>
                  </a:lnTo>
                  <a:lnTo>
                    <a:pt x="1766" y="2256"/>
                  </a:lnTo>
                  <a:lnTo>
                    <a:pt x="1766" y="2258"/>
                  </a:lnTo>
                  <a:lnTo>
                    <a:pt x="1766" y="2258"/>
                  </a:lnTo>
                  <a:lnTo>
                    <a:pt x="1766" y="2262"/>
                  </a:lnTo>
                  <a:lnTo>
                    <a:pt x="1766" y="2262"/>
                  </a:lnTo>
                  <a:lnTo>
                    <a:pt x="1766" y="2264"/>
                  </a:lnTo>
                  <a:lnTo>
                    <a:pt x="1766" y="2264"/>
                  </a:lnTo>
                  <a:lnTo>
                    <a:pt x="1766" y="2266"/>
                  </a:lnTo>
                  <a:lnTo>
                    <a:pt x="1766" y="2266"/>
                  </a:lnTo>
                  <a:lnTo>
                    <a:pt x="1764" y="2270"/>
                  </a:lnTo>
                  <a:lnTo>
                    <a:pt x="1764" y="2270"/>
                  </a:lnTo>
                  <a:lnTo>
                    <a:pt x="1764" y="2274"/>
                  </a:lnTo>
                  <a:lnTo>
                    <a:pt x="1764" y="2274"/>
                  </a:lnTo>
                  <a:lnTo>
                    <a:pt x="1762" y="2276"/>
                  </a:lnTo>
                  <a:lnTo>
                    <a:pt x="1762" y="2276"/>
                  </a:lnTo>
                  <a:lnTo>
                    <a:pt x="1762" y="2278"/>
                  </a:lnTo>
                  <a:lnTo>
                    <a:pt x="1762" y="2278"/>
                  </a:lnTo>
                  <a:lnTo>
                    <a:pt x="1760" y="2282"/>
                  </a:lnTo>
                  <a:lnTo>
                    <a:pt x="1760" y="2282"/>
                  </a:lnTo>
                  <a:lnTo>
                    <a:pt x="1760" y="2286"/>
                  </a:lnTo>
                  <a:lnTo>
                    <a:pt x="1760" y="2286"/>
                  </a:lnTo>
                  <a:lnTo>
                    <a:pt x="1760" y="2288"/>
                  </a:lnTo>
                  <a:lnTo>
                    <a:pt x="1760" y="2288"/>
                  </a:lnTo>
                  <a:lnTo>
                    <a:pt x="1760" y="2288"/>
                  </a:lnTo>
                  <a:lnTo>
                    <a:pt x="1760" y="2288"/>
                  </a:lnTo>
                  <a:lnTo>
                    <a:pt x="1758" y="2292"/>
                  </a:lnTo>
                  <a:lnTo>
                    <a:pt x="1758" y="2292"/>
                  </a:lnTo>
                  <a:lnTo>
                    <a:pt x="1758" y="2296"/>
                  </a:lnTo>
                  <a:lnTo>
                    <a:pt x="1758" y="2296"/>
                  </a:lnTo>
                  <a:lnTo>
                    <a:pt x="1758" y="2298"/>
                  </a:lnTo>
                  <a:lnTo>
                    <a:pt x="1758" y="2298"/>
                  </a:lnTo>
                  <a:lnTo>
                    <a:pt x="1756" y="2302"/>
                  </a:lnTo>
                  <a:lnTo>
                    <a:pt x="1756" y="2302"/>
                  </a:lnTo>
                  <a:lnTo>
                    <a:pt x="1756" y="2304"/>
                  </a:lnTo>
                  <a:lnTo>
                    <a:pt x="1756" y="2304"/>
                  </a:lnTo>
                  <a:lnTo>
                    <a:pt x="1756" y="2308"/>
                  </a:lnTo>
                  <a:lnTo>
                    <a:pt x="1756" y="2308"/>
                  </a:lnTo>
                  <a:lnTo>
                    <a:pt x="1756" y="2310"/>
                  </a:lnTo>
                  <a:lnTo>
                    <a:pt x="1756" y="2310"/>
                  </a:lnTo>
                  <a:lnTo>
                    <a:pt x="1756" y="2312"/>
                  </a:lnTo>
                  <a:lnTo>
                    <a:pt x="1756" y="2312"/>
                  </a:lnTo>
                  <a:lnTo>
                    <a:pt x="1754" y="2316"/>
                  </a:lnTo>
                  <a:lnTo>
                    <a:pt x="1754" y="2316"/>
                  </a:lnTo>
                  <a:lnTo>
                    <a:pt x="1754" y="2318"/>
                  </a:lnTo>
                  <a:lnTo>
                    <a:pt x="1754" y="2318"/>
                  </a:lnTo>
                  <a:lnTo>
                    <a:pt x="1754" y="2322"/>
                  </a:lnTo>
                  <a:lnTo>
                    <a:pt x="1754" y="2322"/>
                  </a:lnTo>
                  <a:lnTo>
                    <a:pt x="1752" y="2324"/>
                  </a:lnTo>
                  <a:lnTo>
                    <a:pt x="1752" y="2324"/>
                  </a:lnTo>
                  <a:lnTo>
                    <a:pt x="1752" y="2326"/>
                  </a:lnTo>
                  <a:lnTo>
                    <a:pt x="1752" y="2326"/>
                  </a:lnTo>
                  <a:lnTo>
                    <a:pt x="1752" y="2330"/>
                  </a:lnTo>
                  <a:lnTo>
                    <a:pt x="1752" y="2330"/>
                  </a:lnTo>
                  <a:lnTo>
                    <a:pt x="1750" y="2332"/>
                  </a:lnTo>
                  <a:lnTo>
                    <a:pt x="1750" y="2332"/>
                  </a:lnTo>
                  <a:lnTo>
                    <a:pt x="1750" y="2336"/>
                  </a:lnTo>
                  <a:lnTo>
                    <a:pt x="1750" y="2336"/>
                  </a:lnTo>
                  <a:lnTo>
                    <a:pt x="1750" y="2338"/>
                  </a:lnTo>
                  <a:lnTo>
                    <a:pt x="1750" y="2338"/>
                  </a:lnTo>
                  <a:lnTo>
                    <a:pt x="1750" y="2340"/>
                  </a:lnTo>
                  <a:lnTo>
                    <a:pt x="1750" y="2340"/>
                  </a:lnTo>
                  <a:lnTo>
                    <a:pt x="1748" y="2344"/>
                  </a:lnTo>
                  <a:lnTo>
                    <a:pt x="1748" y="2344"/>
                  </a:lnTo>
                  <a:lnTo>
                    <a:pt x="1748" y="2346"/>
                  </a:lnTo>
                  <a:lnTo>
                    <a:pt x="1748" y="2346"/>
                  </a:lnTo>
                  <a:lnTo>
                    <a:pt x="1746" y="2350"/>
                  </a:lnTo>
                  <a:lnTo>
                    <a:pt x="1746" y="2352"/>
                  </a:lnTo>
                  <a:lnTo>
                    <a:pt x="1746" y="2352"/>
                  </a:lnTo>
                  <a:lnTo>
                    <a:pt x="1746" y="2354"/>
                  </a:lnTo>
                  <a:lnTo>
                    <a:pt x="1746" y="2354"/>
                  </a:lnTo>
                  <a:lnTo>
                    <a:pt x="1746" y="2358"/>
                  </a:lnTo>
                  <a:lnTo>
                    <a:pt x="1746" y="2358"/>
                  </a:lnTo>
                  <a:lnTo>
                    <a:pt x="1746" y="2360"/>
                  </a:lnTo>
                  <a:lnTo>
                    <a:pt x="1746" y="2366"/>
                  </a:lnTo>
                  <a:lnTo>
                    <a:pt x="1746" y="2366"/>
                  </a:lnTo>
                  <a:lnTo>
                    <a:pt x="1746" y="2370"/>
                  </a:lnTo>
                  <a:lnTo>
                    <a:pt x="1746" y="2370"/>
                  </a:lnTo>
                  <a:lnTo>
                    <a:pt x="1746" y="2372"/>
                  </a:lnTo>
                  <a:lnTo>
                    <a:pt x="1746" y="2372"/>
                  </a:lnTo>
                  <a:lnTo>
                    <a:pt x="1746" y="2376"/>
                  </a:lnTo>
                  <a:lnTo>
                    <a:pt x="1746" y="2376"/>
                  </a:lnTo>
                  <a:lnTo>
                    <a:pt x="1746" y="2378"/>
                  </a:lnTo>
                  <a:lnTo>
                    <a:pt x="1746" y="2378"/>
                  </a:lnTo>
                  <a:lnTo>
                    <a:pt x="1746" y="2380"/>
                  </a:lnTo>
                  <a:lnTo>
                    <a:pt x="1746" y="2380"/>
                  </a:lnTo>
                  <a:lnTo>
                    <a:pt x="1744" y="2384"/>
                  </a:lnTo>
                  <a:lnTo>
                    <a:pt x="1744" y="2384"/>
                  </a:lnTo>
                  <a:lnTo>
                    <a:pt x="1744" y="2386"/>
                  </a:lnTo>
                  <a:lnTo>
                    <a:pt x="1744" y="2386"/>
                  </a:lnTo>
                  <a:lnTo>
                    <a:pt x="1742" y="2388"/>
                  </a:lnTo>
                  <a:lnTo>
                    <a:pt x="1742" y="2388"/>
                  </a:lnTo>
                  <a:lnTo>
                    <a:pt x="1744" y="2392"/>
                  </a:lnTo>
                  <a:lnTo>
                    <a:pt x="1744" y="2392"/>
                  </a:lnTo>
                  <a:lnTo>
                    <a:pt x="1744" y="2394"/>
                  </a:lnTo>
                  <a:lnTo>
                    <a:pt x="1744" y="2394"/>
                  </a:lnTo>
                  <a:lnTo>
                    <a:pt x="1744" y="2398"/>
                  </a:lnTo>
                  <a:lnTo>
                    <a:pt x="1744" y="2398"/>
                  </a:lnTo>
                  <a:lnTo>
                    <a:pt x="1744" y="2400"/>
                  </a:lnTo>
                  <a:lnTo>
                    <a:pt x="1744" y="2400"/>
                  </a:lnTo>
                  <a:lnTo>
                    <a:pt x="1744" y="2406"/>
                  </a:lnTo>
                  <a:lnTo>
                    <a:pt x="1744" y="2406"/>
                  </a:lnTo>
                  <a:lnTo>
                    <a:pt x="1742" y="2408"/>
                  </a:lnTo>
                  <a:lnTo>
                    <a:pt x="1742" y="2408"/>
                  </a:lnTo>
                  <a:lnTo>
                    <a:pt x="1742" y="2412"/>
                  </a:lnTo>
                  <a:lnTo>
                    <a:pt x="1742" y="2412"/>
                  </a:lnTo>
                  <a:lnTo>
                    <a:pt x="1742" y="2416"/>
                  </a:lnTo>
                  <a:lnTo>
                    <a:pt x="1742" y="2418"/>
                  </a:lnTo>
                  <a:lnTo>
                    <a:pt x="1742" y="2418"/>
                  </a:lnTo>
                  <a:lnTo>
                    <a:pt x="1742" y="2422"/>
                  </a:lnTo>
                  <a:lnTo>
                    <a:pt x="1742" y="2422"/>
                  </a:lnTo>
                  <a:lnTo>
                    <a:pt x="1744" y="2424"/>
                  </a:lnTo>
                  <a:lnTo>
                    <a:pt x="1744" y="2424"/>
                  </a:lnTo>
                  <a:lnTo>
                    <a:pt x="1742" y="2426"/>
                  </a:lnTo>
                  <a:lnTo>
                    <a:pt x="1742" y="2426"/>
                  </a:lnTo>
                  <a:lnTo>
                    <a:pt x="1742" y="2428"/>
                  </a:lnTo>
                  <a:lnTo>
                    <a:pt x="1742" y="2428"/>
                  </a:lnTo>
                  <a:lnTo>
                    <a:pt x="1740" y="2430"/>
                  </a:lnTo>
                  <a:lnTo>
                    <a:pt x="1740" y="2430"/>
                  </a:lnTo>
                  <a:lnTo>
                    <a:pt x="1740" y="2434"/>
                  </a:lnTo>
                  <a:lnTo>
                    <a:pt x="1740" y="2436"/>
                  </a:lnTo>
                  <a:lnTo>
                    <a:pt x="1740" y="2436"/>
                  </a:lnTo>
                  <a:lnTo>
                    <a:pt x="1738" y="2440"/>
                  </a:lnTo>
                  <a:lnTo>
                    <a:pt x="1738" y="2440"/>
                  </a:lnTo>
                  <a:lnTo>
                    <a:pt x="1736" y="2446"/>
                  </a:lnTo>
                  <a:lnTo>
                    <a:pt x="1736" y="2446"/>
                  </a:lnTo>
                  <a:lnTo>
                    <a:pt x="1736" y="2448"/>
                  </a:lnTo>
                  <a:lnTo>
                    <a:pt x="1736" y="2448"/>
                  </a:lnTo>
                  <a:lnTo>
                    <a:pt x="1736" y="2452"/>
                  </a:lnTo>
                  <a:lnTo>
                    <a:pt x="1736" y="2452"/>
                  </a:lnTo>
                  <a:lnTo>
                    <a:pt x="1736" y="2452"/>
                  </a:lnTo>
                  <a:lnTo>
                    <a:pt x="1736" y="2452"/>
                  </a:lnTo>
                  <a:lnTo>
                    <a:pt x="1734" y="2456"/>
                  </a:lnTo>
                  <a:lnTo>
                    <a:pt x="1734" y="2456"/>
                  </a:lnTo>
                  <a:lnTo>
                    <a:pt x="1736" y="2460"/>
                  </a:lnTo>
                  <a:lnTo>
                    <a:pt x="1736" y="2460"/>
                  </a:lnTo>
                  <a:lnTo>
                    <a:pt x="1736" y="2462"/>
                  </a:lnTo>
                  <a:lnTo>
                    <a:pt x="1736" y="2462"/>
                  </a:lnTo>
                  <a:lnTo>
                    <a:pt x="1734" y="2466"/>
                  </a:lnTo>
                  <a:lnTo>
                    <a:pt x="1734" y="2466"/>
                  </a:lnTo>
                  <a:lnTo>
                    <a:pt x="1734" y="2468"/>
                  </a:lnTo>
                  <a:lnTo>
                    <a:pt x="1734" y="2468"/>
                  </a:lnTo>
                  <a:lnTo>
                    <a:pt x="1734" y="2472"/>
                  </a:lnTo>
                  <a:lnTo>
                    <a:pt x="1734" y="2472"/>
                  </a:lnTo>
                  <a:lnTo>
                    <a:pt x="1734" y="2474"/>
                  </a:lnTo>
                  <a:lnTo>
                    <a:pt x="1734" y="2474"/>
                  </a:lnTo>
                  <a:lnTo>
                    <a:pt x="1734" y="2482"/>
                  </a:lnTo>
                  <a:lnTo>
                    <a:pt x="1734" y="2482"/>
                  </a:lnTo>
                  <a:lnTo>
                    <a:pt x="1734" y="2482"/>
                  </a:lnTo>
                  <a:lnTo>
                    <a:pt x="1734" y="2482"/>
                  </a:lnTo>
                  <a:lnTo>
                    <a:pt x="1734" y="2488"/>
                  </a:lnTo>
                  <a:lnTo>
                    <a:pt x="1734" y="2488"/>
                  </a:lnTo>
                  <a:lnTo>
                    <a:pt x="1734" y="2492"/>
                  </a:lnTo>
                  <a:lnTo>
                    <a:pt x="1734" y="2492"/>
                  </a:lnTo>
                  <a:lnTo>
                    <a:pt x="1734" y="2494"/>
                  </a:lnTo>
                  <a:lnTo>
                    <a:pt x="1734" y="2494"/>
                  </a:lnTo>
                  <a:lnTo>
                    <a:pt x="1732" y="2496"/>
                  </a:lnTo>
                  <a:lnTo>
                    <a:pt x="1732" y="2496"/>
                  </a:lnTo>
                  <a:lnTo>
                    <a:pt x="1732" y="2500"/>
                  </a:lnTo>
                  <a:lnTo>
                    <a:pt x="1732" y="2500"/>
                  </a:lnTo>
                  <a:lnTo>
                    <a:pt x="1732" y="2502"/>
                  </a:lnTo>
                  <a:lnTo>
                    <a:pt x="1732" y="2502"/>
                  </a:lnTo>
                  <a:lnTo>
                    <a:pt x="1732" y="2504"/>
                  </a:lnTo>
                  <a:lnTo>
                    <a:pt x="1732" y="2504"/>
                  </a:lnTo>
                  <a:lnTo>
                    <a:pt x="1730" y="2508"/>
                  </a:lnTo>
                  <a:lnTo>
                    <a:pt x="1730" y="2508"/>
                  </a:lnTo>
                  <a:lnTo>
                    <a:pt x="1730" y="2514"/>
                  </a:lnTo>
                  <a:lnTo>
                    <a:pt x="1730" y="2514"/>
                  </a:lnTo>
                  <a:lnTo>
                    <a:pt x="1730" y="2514"/>
                  </a:lnTo>
                  <a:lnTo>
                    <a:pt x="1730" y="2518"/>
                  </a:lnTo>
                  <a:lnTo>
                    <a:pt x="1730" y="2518"/>
                  </a:lnTo>
                  <a:lnTo>
                    <a:pt x="1730" y="2520"/>
                  </a:lnTo>
                  <a:lnTo>
                    <a:pt x="1730" y="2520"/>
                  </a:lnTo>
                  <a:lnTo>
                    <a:pt x="1728" y="2522"/>
                  </a:lnTo>
                  <a:lnTo>
                    <a:pt x="1728" y="2522"/>
                  </a:lnTo>
                  <a:lnTo>
                    <a:pt x="1728" y="2526"/>
                  </a:lnTo>
                  <a:lnTo>
                    <a:pt x="1728" y="2526"/>
                  </a:lnTo>
                  <a:lnTo>
                    <a:pt x="1728" y="2530"/>
                  </a:lnTo>
                  <a:lnTo>
                    <a:pt x="1728" y="2530"/>
                  </a:lnTo>
                  <a:lnTo>
                    <a:pt x="1728" y="2532"/>
                  </a:lnTo>
                  <a:lnTo>
                    <a:pt x="1728" y="2532"/>
                  </a:lnTo>
                  <a:lnTo>
                    <a:pt x="1728" y="2536"/>
                  </a:lnTo>
                  <a:lnTo>
                    <a:pt x="1728" y="2536"/>
                  </a:lnTo>
                  <a:lnTo>
                    <a:pt x="1726" y="2540"/>
                  </a:lnTo>
                  <a:lnTo>
                    <a:pt x="1726" y="2540"/>
                  </a:lnTo>
                  <a:lnTo>
                    <a:pt x="1726" y="2540"/>
                  </a:lnTo>
                  <a:lnTo>
                    <a:pt x="1724" y="2544"/>
                  </a:lnTo>
                  <a:lnTo>
                    <a:pt x="1724" y="2544"/>
                  </a:lnTo>
                  <a:lnTo>
                    <a:pt x="1724" y="2546"/>
                  </a:lnTo>
                  <a:lnTo>
                    <a:pt x="1724" y="2546"/>
                  </a:lnTo>
                  <a:lnTo>
                    <a:pt x="1722" y="2550"/>
                  </a:lnTo>
                  <a:lnTo>
                    <a:pt x="1722" y="2554"/>
                  </a:lnTo>
                  <a:lnTo>
                    <a:pt x="1722" y="2554"/>
                  </a:lnTo>
                  <a:lnTo>
                    <a:pt x="1722" y="2554"/>
                  </a:lnTo>
                  <a:lnTo>
                    <a:pt x="1722" y="2554"/>
                  </a:lnTo>
                  <a:lnTo>
                    <a:pt x="1722" y="2560"/>
                  </a:lnTo>
                  <a:lnTo>
                    <a:pt x="1722" y="2562"/>
                  </a:lnTo>
                  <a:lnTo>
                    <a:pt x="1722" y="2562"/>
                  </a:lnTo>
                  <a:lnTo>
                    <a:pt x="1722" y="2566"/>
                  </a:lnTo>
                  <a:lnTo>
                    <a:pt x="1722" y="2566"/>
                  </a:lnTo>
                  <a:lnTo>
                    <a:pt x="1722" y="2568"/>
                  </a:lnTo>
                  <a:lnTo>
                    <a:pt x="1722" y="2568"/>
                  </a:lnTo>
                  <a:lnTo>
                    <a:pt x="1722" y="2572"/>
                  </a:lnTo>
                  <a:lnTo>
                    <a:pt x="1722" y="2572"/>
                  </a:lnTo>
                  <a:lnTo>
                    <a:pt x="1722" y="2574"/>
                  </a:lnTo>
                  <a:lnTo>
                    <a:pt x="1722" y="2574"/>
                  </a:lnTo>
                  <a:lnTo>
                    <a:pt x="1720" y="2576"/>
                  </a:lnTo>
                  <a:lnTo>
                    <a:pt x="1720" y="2576"/>
                  </a:lnTo>
                  <a:lnTo>
                    <a:pt x="1720" y="2580"/>
                  </a:lnTo>
                  <a:lnTo>
                    <a:pt x="1720" y="2580"/>
                  </a:lnTo>
                  <a:lnTo>
                    <a:pt x="1720" y="2582"/>
                  </a:lnTo>
                  <a:lnTo>
                    <a:pt x="1720" y="2582"/>
                  </a:lnTo>
                  <a:lnTo>
                    <a:pt x="1718" y="2586"/>
                  </a:lnTo>
                  <a:lnTo>
                    <a:pt x="1718" y="2586"/>
                  </a:lnTo>
                  <a:lnTo>
                    <a:pt x="1718" y="2588"/>
                  </a:lnTo>
                  <a:lnTo>
                    <a:pt x="1718" y="2588"/>
                  </a:lnTo>
                  <a:lnTo>
                    <a:pt x="1716" y="2592"/>
                  </a:lnTo>
                  <a:lnTo>
                    <a:pt x="1716" y="2592"/>
                  </a:lnTo>
                  <a:lnTo>
                    <a:pt x="1716" y="2594"/>
                  </a:lnTo>
                  <a:lnTo>
                    <a:pt x="1716" y="2594"/>
                  </a:lnTo>
                  <a:lnTo>
                    <a:pt x="1714" y="2600"/>
                  </a:lnTo>
                  <a:lnTo>
                    <a:pt x="1714" y="2600"/>
                  </a:lnTo>
                  <a:lnTo>
                    <a:pt x="1712" y="2608"/>
                  </a:lnTo>
                  <a:lnTo>
                    <a:pt x="1712" y="2608"/>
                  </a:lnTo>
                  <a:lnTo>
                    <a:pt x="1712" y="2610"/>
                  </a:lnTo>
                  <a:lnTo>
                    <a:pt x="1712" y="2610"/>
                  </a:lnTo>
                  <a:lnTo>
                    <a:pt x="1712" y="2614"/>
                  </a:lnTo>
                  <a:lnTo>
                    <a:pt x="1712" y="2614"/>
                  </a:lnTo>
                  <a:lnTo>
                    <a:pt x="1712" y="2616"/>
                  </a:lnTo>
                  <a:lnTo>
                    <a:pt x="1712" y="2616"/>
                  </a:lnTo>
                  <a:lnTo>
                    <a:pt x="1712" y="2620"/>
                  </a:lnTo>
                  <a:lnTo>
                    <a:pt x="1712" y="2620"/>
                  </a:lnTo>
                  <a:lnTo>
                    <a:pt x="1710" y="2622"/>
                  </a:lnTo>
                  <a:lnTo>
                    <a:pt x="1710" y="2622"/>
                  </a:lnTo>
                  <a:lnTo>
                    <a:pt x="1708" y="2622"/>
                  </a:lnTo>
                  <a:lnTo>
                    <a:pt x="1708" y="2622"/>
                  </a:lnTo>
                  <a:lnTo>
                    <a:pt x="1708" y="2620"/>
                  </a:lnTo>
                  <a:lnTo>
                    <a:pt x="1708" y="2620"/>
                  </a:lnTo>
                  <a:lnTo>
                    <a:pt x="1708" y="2616"/>
                  </a:lnTo>
                  <a:lnTo>
                    <a:pt x="1708" y="2616"/>
                  </a:lnTo>
                  <a:lnTo>
                    <a:pt x="1708" y="2612"/>
                  </a:lnTo>
                  <a:lnTo>
                    <a:pt x="1708" y="2612"/>
                  </a:lnTo>
                  <a:lnTo>
                    <a:pt x="1706" y="2606"/>
                  </a:lnTo>
                  <a:lnTo>
                    <a:pt x="1706" y="2606"/>
                  </a:lnTo>
                  <a:lnTo>
                    <a:pt x="1704" y="2606"/>
                  </a:lnTo>
                  <a:lnTo>
                    <a:pt x="1704" y="2606"/>
                  </a:lnTo>
                  <a:lnTo>
                    <a:pt x="1702" y="2602"/>
                  </a:lnTo>
                  <a:lnTo>
                    <a:pt x="1702" y="2600"/>
                  </a:lnTo>
                  <a:lnTo>
                    <a:pt x="1702" y="2600"/>
                  </a:lnTo>
                  <a:lnTo>
                    <a:pt x="1700" y="2596"/>
                  </a:lnTo>
                  <a:lnTo>
                    <a:pt x="1700" y="2594"/>
                  </a:lnTo>
                  <a:lnTo>
                    <a:pt x="1700" y="2594"/>
                  </a:lnTo>
                  <a:lnTo>
                    <a:pt x="1698" y="2592"/>
                  </a:lnTo>
                  <a:lnTo>
                    <a:pt x="1698" y="2592"/>
                  </a:lnTo>
                  <a:lnTo>
                    <a:pt x="1698" y="2588"/>
                  </a:lnTo>
                  <a:lnTo>
                    <a:pt x="1696" y="2586"/>
                  </a:lnTo>
                  <a:lnTo>
                    <a:pt x="1696" y="2586"/>
                  </a:lnTo>
                  <a:lnTo>
                    <a:pt x="1694" y="2582"/>
                  </a:lnTo>
                  <a:lnTo>
                    <a:pt x="1694" y="2582"/>
                  </a:lnTo>
                  <a:lnTo>
                    <a:pt x="1694" y="2578"/>
                  </a:lnTo>
                  <a:lnTo>
                    <a:pt x="1694" y="2578"/>
                  </a:lnTo>
                  <a:lnTo>
                    <a:pt x="1692" y="2572"/>
                  </a:lnTo>
                  <a:lnTo>
                    <a:pt x="1692" y="2572"/>
                  </a:lnTo>
                  <a:lnTo>
                    <a:pt x="1690" y="2568"/>
                  </a:lnTo>
                  <a:lnTo>
                    <a:pt x="1690" y="2568"/>
                  </a:lnTo>
                  <a:lnTo>
                    <a:pt x="1688" y="2566"/>
                  </a:lnTo>
                  <a:lnTo>
                    <a:pt x="1688" y="2564"/>
                  </a:lnTo>
                  <a:lnTo>
                    <a:pt x="1688" y="2564"/>
                  </a:lnTo>
                  <a:lnTo>
                    <a:pt x="1686" y="2560"/>
                  </a:lnTo>
                  <a:lnTo>
                    <a:pt x="1686" y="2560"/>
                  </a:lnTo>
                  <a:lnTo>
                    <a:pt x="1686" y="2558"/>
                  </a:lnTo>
                  <a:lnTo>
                    <a:pt x="1686" y="2558"/>
                  </a:lnTo>
                  <a:lnTo>
                    <a:pt x="1686" y="2556"/>
                  </a:lnTo>
                  <a:lnTo>
                    <a:pt x="1686" y="2554"/>
                  </a:lnTo>
                  <a:lnTo>
                    <a:pt x="1686" y="2554"/>
                  </a:lnTo>
                  <a:lnTo>
                    <a:pt x="1686" y="2550"/>
                  </a:lnTo>
                  <a:lnTo>
                    <a:pt x="1684" y="2546"/>
                  </a:lnTo>
                  <a:lnTo>
                    <a:pt x="1684" y="2546"/>
                  </a:lnTo>
                  <a:lnTo>
                    <a:pt x="1682" y="2544"/>
                  </a:lnTo>
                  <a:lnTo>
                    <a:pt x="1682" y="2544"/>
                  </a:lnTo>
                  <a:lnTo>
                    <a:pt x="1682" y="2540"/>
                  </a:lnTo>
                  <a:lnTo>
                    <a:pt x="1682" y="2540"/>
                  </a:lnTo>
                  <a:lnTo>
                    <a:pt x="1682" y="2536"/>
                  </a:lnTo>
                  <a:lnTo>
                    <a:pt x="1682" y="2536"/>
                  </a:lnTo>
                  <a:lnTo>
                    <a:pt x="1678" y="2532"/>
                  </a:lnTo>
                  <a:lnTo>
                    <a:pt x="1678" y="2532"/>
                  </a:lnTo>
                  <a:lnTo>
                    <a:pt x="1678" y="2532"/>
                  </a:lnTo>
                  <a:lnTo>
                    <a:pt x="1678" y="2532"/>
                  </a:lnTo>
                  <a:lnTo>
                    <a:pt x="1674" y="2526"/>
                  </a:lnTo>
                  <a:lnTo>
                    <a:pt x="1674" y="2526"/>
                  </a:lnTo>
                  <a:lnTo>
                    <a:pt x="1672" y="2520"/>
                  </a:lnTo>
                  <a:lnTo>
                    <a:pt x="1672" y="2518"/>
                  </a:lnTo>
                  <a:lnTo>
                    <a:pt x="1672" y="2518"/>
                  </a:lnTo>
                  <a:lnTo>
                    <a:pt x="1670" y="2516"/>
                  </a:lnTo>
                  <a:lnTo>
                    <a:pt x="1670" y="2516"/>
                  </a:lnTo>
                  <a:lnTo>
                    <a:pt x="1670" y="2514"/>
                  </a:lnTo>
                  <a:lnTo>
                    <a:pt x="1670" y="2514"/>
                  </a:lnTo>
                  <a:lnTo>
                    <a:pt x="1670" y="2510"/>
                  </a:lnTo>
                  <a:lnTo>
                    <a:pt x="1670" y="2510"/>
                  </a:lnTo>
                  <a:lnTo>
                    <a:pt x="1668" y="2506"/>
                  </a:lnTo>
                  <a:lnTo>
                    <a:pt x="1668" y="2506"/>
                  </a:lnTo>
                  <a:lnTo>
                    <a:pt x="1668" y="2504"/>
                  </a:lnTo>
                  <a:lnTo>
                    <a:pt x="1668" y="2504"/>
                  </a:lnTo>
                  <a:lnTo>
                    <a:pt x="1666" y="2502"/>
                  </a:lnTo>
                  <a:lnTo>
                    <a:pt x="1666" y="2502"/>
                  </a:lnTo>
                  <a:lnTo>
                    <a:pt x="1664" y="2496"/>
                  </a:lnTo>
                  <a:lnTo>
                    <a:pt x="1664" y="2496"/>
                  </a:lnTo>
                  <a:lnTo>
                    <a:pt x="1662" y="2494"/>
                  </a:lnTo>
                  <a:lnTo>
                    <a:pt x="1662" y="2494"/>
                  </a:lnTo>
                  <a:lnTo>
                    <a:pt x="1664" y="2492"/>
                  </a:lnTo>
                  <a:lnTo>
                    <a:pt x="1664" y="2492"/>
                  </a:lnTo>
                  <a:lnTo>
                    <a:pt x="1666" y="2488"/>
                  </a:lnTo>
                  <a:lnTo>
                    <a:pt x="1666" y="2488"/>
                  </a:lnTo>
                  <a:lnTo>
                    <a:pt x="1666" y="2484"/>
                  </a:lnTo>
                  <a:lnTo>
                    <a:pt x="1664" y="2480"/>
                  </a:lnTo>
                  <a:lnTo>
                    <a:pt x="1664" y="2480"/>
                  </a:lnTo>
                  <a:lnTo>
                    <a:pt x="1662" y="2478"/>
                  </a:lnTo>
                  <a:lnTo>
                    <a:pt x="1660" y="2478"/>
                  </a:lnTo>
                  <a:lnTo>
                    <a:pt x="1660" y="2478"/>
                  </a:lnTo>
                  <a:lnTo>
                    <a:pt x="1658" y="2476"/>
                  </a:lnTo>
                  <a:lnTo>
                    <a:pt x="1658" y="2476"/>
                  </a:lnTo>
                  <a:lnTo>
                    <a:pt x="1656" y="2474"/>
                  </a:lnTo>
                  <a:lnTo>
                    <a:pt x="1656" y="2474"/>
                  </a:lnTo>
                  <a:lnTo>
                    <a:pt x="1656" y="2472"/>
                  </a:lnTo>
                  <a:lnTo>
                    <a:pt x="1656" y="2472"/>
                  </a:lnTo>
                  <a:lnTo>
                    <a:pt x="1656" y="2468"/>
                  </a:lnTo>
                  <a:lnTo>
                    <a:pt x="1656" y="2468"/>
                  </a:lnTo>
                  <a:lnTo>
                    <a:pt x="1656" y="2464"/>
                  </a:lnTo>
                  <a:lnTo>
                    <a:pt x="1656" y="2464"/>
                  </a:lnTo>
                  <a:lnTo>
                    <a:pt x="1654" y="2462"/>
                  </a:lnTo>
                  <a:lnTo>
                    <a:pt x="1654" y="2462"/>
                  </a:lnTo>
                  <a:lnTo>
                    <a:pt x="1654" y="2460"/>
                  </a:lnTo>
                  <a:lnTo>
                    <a:pt x="1654" y="2460"/>
                  </a:lnTo>
                  <a:lnTo>
                    <a:pt x="1654" y="2458"/>
                  </a:lnTo>
                  <a:lnTo>
                    <a:pt x="1654" y="2458"/>
                  </a:lnTo>
                  <a:lnTo>
                    <a:pt x="1652" y="2454"/>
                  </a:lnTo>
                  <a:lnTo>
                    <a:pt x="1652" y="2454"/>
                  </a:lnTo>
                  <a:lnTo>
                    <a:pt x="1652" y="2452"/>
                  </a:lnTo>
                  <a:lnTo>
                    <a:pt x="1652" y="2452"/>
                  </a:lnTo>
                  <a:lnTo>
                    <a:pt x="1650" y="2448"/>
                  </a:lnTo>
                  <a:lnTo>
                    <a:pt x="1650" y="2448"/>
                  </a:lnTo>
                  <a:lnTo>
                    <a:pt x="1650" y="2446"/>
                  </a:lnTo>
                  <a:lnTo>
                    <a:pt x="1650" y="2446"/>
                  </a:lnTo>
                  <a:lnTo>
                    <a:pt x="1648" y="2442"/>
                  </a:lnTo>
                  <a:lnTo>
                    <a:pt x="1648" y="2442"/>
                  </a:lnTo>
                  <a:lnTo>
                    <a:pt x="1646" y="2440"/>
                  </a:lnTo>
                  <a:lnTo>
                    <a:pt x="1646" y="2440"/>
                  </a:lnTo>
                  <a:lnTo>
                    <a:pt x="1646" y="2438"/>
                  </a:lnTo>
                  <a:lnTo>
                    <a:pt x="1646" y="2438"/>
                  </a:lnTo>
                  <a:lnTo>
                    <a:pt x="1646" y="2434"/>
                  </a:lnTo>
                  <a:lnTo>
                    <a:pt x="1646" y="2434"/>
                  </a:lnTo>
                  <a:lnTo>
                    <a:pt x="1644" y="2432"/>
                  </a:lnTo>
                  <a:lnTo>
                    <a:pt x="1644" y="2432"/>
                  </a:lnTo>
                  <a:lnTo>
                    <a:pt x="1642" y="2430"/>
                  </a:lnTo>
                  <a:lnTo>
                    <a:pt x="1642" y="2430"/>
                  </a:lnTo>
                  <a:lnTo>
                    <a:pt x="1642" y="2428"/>
                  </a:lnTo>
                  <a:lnTo>
                    <a:pt x="1642" y="2428"/>
                  </a:lnTo>
                  <a:lnTo>
                    <a:pt x="1640" y="2424"/>
                  </a:lnTo>
                  <a:lnTo>
                    <a:pt x="1640" y="2424"/>
                  </a:lnTo>
                  <a:lnTo>
                    <a:pt x="1640" y="2422"/>
                  </a:lnTo>
                  <a:lnTo>
                    <a:pt x="1640" y="2422"/>
                  </a:lnTo>
                  <a:lnTo>
                    <a:pt x="1640" y="2418"/>
                  </a:lnTo>
                  <a:lnTo>
                    <a:pt x="1640" y="2418"/>
                  </a:lnTo>
                  <a:lnTo>
                    <a:pt x="1638" y="2414"/>
                  </a:lnTo>
                  <a:lnTo>
                    <a:pt x="1638" y="2414"/>
                  </a:lnTo>
                  <a:lnTo>
                    <a:pt x="1636" y="2412"/>
                  </a:lnTo>
                  <a:lnTo>
                    <a:pt x="1636" y="2410"/>
                  </a:lnTo>
                  <a:lnTo>
                    <a:pt x="1636" y="2410"/>
                  </a:lnTo>
                  <a:lnTo>
                    <a:pt x="1634" y="2406"/>
                  </a:lnTo>
                  <a:lnTo>
                    <a:pt x="1634" y="2406"/>
                  </a:lnTo>
                  <a:lnTo>
                    <a:pt x="1634" y="2404"/>
                  </a:lnTo>
                  <a:lnTo>
                    <a:pt x="1634" y="2404"/>
                  </a:lnTo>
                  <a:lnTo>
                    <a:pt x="1632" y="2402"/>
                  </a:lnTo>
                  <a:lnTo>
                    <a:pt x="1632" y="2402"/>
                  </a:lnTo>
                  <a:lnTo>
                    <a:pt x="1630" y="2398"/>
                  </a:lnTo>
                  <a:lnTo>
                    <a:pt x="1630" y="2398"/>
                  </a:lnTo>
                  <a:lnTo>
                    <a:pt x="1630" y="2396"/>
                  </a:lnTo>
                  <a:lnTo>
                    <a:pt x="1630" y="2396"/>
                  </a:lnTo>
                  <a:lnTo>
                    <a:pt x="1626" y="2392"/>
                  </a:lnTo>
                  <a:lnTo>
                    <a:pt x="1626" y="2392"/>
                  </a:lnTo>
                  <a:lnTo>
                    <a:pt x="1626" y="2392"/>
                  </a:lnTo>
                  <a:lnTo>
                    <a:pt x="1626" y="2392"/>
                  </a:lnTo>
                  <a:lnTo>
                    <a:pt x="1624" y="2388"/>
                  </a:lnTo>
                  <a:lnTo>
                    <a:pt x="1624" y="2388"/>
                  </a:lnTo>
                  <a:lnTo>
                    <a:pt x="1624" y="2386"/>
                  </a:lnTo>
                  <a:lnTo>
                    <a:pt x="1624" y="2386"/>
                  </a:lnTo>
                  <a:lnTo>
                    <a:pt x="1624" y="2384"/>
                  </a:lnTo>
                  <a:lnTo>
                    <a:pt x="1624" y="2384"/>
                  </a:lnTo>
                  <a:lnTo>
                    <a:pt x="1622" y="2380"/>
                  </a:lnTo>
                  <a:lnTo>
                    <a:pt x="1622" y="2380"/>
                  </a:lnTo>
                  <a:lnTo>
                    <a:pt x="1622" y="2378"/>
                  </a:lnTo>
                  <a:lnTo>
                    <a:pt x="1622" y="2378"/>
                  </a:lnTo>
                  <a:lnTo>
                    <a:pt x="1622" y="2374"/>
                  </a:lnTo>
                  <a:lnTo>
                    <a:pt x="1622" y="2374"/>
                  </a:lnTo>
                  <a:lnTo>
                    <a:pt x="1622" y="2372"/>
                  </a:lnTo>
                  <a:lnTo>
                    <a:pt x="1622" y="2372"/>
                  </a:lnTo>
                  <a:lnTo>
                    <a:pt x="1620" y="2368"/>
                  </a:lnTo>
                  <a:lnTo>
                    <a:pt x="1620" y="2368"/>
                  </a:lnTo>
                  <a:lnTo>
                    <a:pt x="1620" y="2366"/>
                  </a:lnTo>
                  <a:lnTo>
                    <a:pt x="1620" y="2366"/>
                  </a:lnTo>
                  <a:lnTo>
                    <a:pt x="1620" y="2364"/>
                  </a:lnTo>
                  <a:lnTo>
                    <a:pt x="1620" y="2364"/>
                  </a:lnTo>
                  <a:lnTo>
                    <a:pt x="1620" y="2360"/>
                  </a:lnTo>
                  <a:lnTo>
                    <a:pt x="1620" y="2360"/>
                  </a:lnTo>
                  <a:lnTo>
                    <a:pt x="1620" y="2358"/>
                  </a:lnTo>
                  <a:lnTo>
                    <a:pt x="1620" y="2358"/>
                  </a:lnTo>
                  <a:lnTo>
                    <a:pt x="1620" y="2356"/>
                  </a:lnTo>
                  <a:lnTo>
                    <a:pt x="1618" y="2352"/>
                  </a:lnTo>
                  <a:lnTo>
                    <a:pt x="1618" y="2352"/>
                  </a:lnTo>
                  <a:lnTo>
                    <a:pt x="1618" y="2352"/>
                  </a:lnTo>
                  <a:lnTo>
                    <a:pt x="1618" y="2352"/>
                  </a:lnTo>
                  <a:lnTo>
                    <a:pt x="1616" y="2346"/>
                  </a:lnTo>
                  <a:lnTo>
                    <a:pt x="1616" y="2346"/>
                  </a:lnTo>
                  <a:lnTo>
                    <a:pt x="1614" y="2344"/>
                  </a:lnTo>
                  <a:lnTo>
                    <a:pt x="1614" y="2344"/>
                  </a:lnTo>
                  <a:lnTo>
                    <a:pt x="1612" y="2342"/>
                  </a:lnTo>
                  <a:lnTo>
                    <a:pt x="1612" y="2342"/>
                  </a:lnTo>
                  <a:lnTo>
                    <a:pt x="1610" y="2338"/>
                  </a:lnTo>
                  <a:lnTo>
                    <a:pt x="1610" y="2338"/>
                  </a:lnTo>
                  <a:lnTo>
                    <a:pt x="1608" y="2336"/>
                  </a:lnTo>
                  <a:lnTo>
                    <a:pt x="1608" y="2336"/>
                  </a:lnTo>
                  <a:lnTo>
                    <a:pt x="1606" y="2332"/>
                  </a:lnTo>
                  <a:lnTo>
                    <a:pt x="1606" y="2332"/>
                  </a:lnTo>
                  <a:lnTo>
                    <a:pt x="1606" y="2330"/>
                  </a:lnTo>
                  <a:lnTo>
                    <a:pt x="1606" y="2328"/>
                  </a:lnTo>
                  <a:lnTo>
                    <a:pt x="1606" y="2328"/>
                  </a:lnTo>
                  <a:lnTo>
                    <a:pt x="1608" y="2322"/>
                  </a:lnTo>
                  <a:lnTo>
                    <a:pt x="1608" y="2322"/>
                  </a:lnTo>
                  <a:lnTo>
                    <a:pt x="1606" y="2318"/>
                  </a:lnTo>
                  <a:lnTo>
                    <a:pt x="1606" y="2318"/>
                  </a:lnTo>
                  <a:lnTo>
                    <a:pt x="1606" y="2316"/>
                  </a:lnTo>
                  <a:lnTo>
                    <a:pt x="1606" y="2316"/>
                  </a:lnTo>
                  <a:lnTo>
                    <a:pt x="1604" y="2312"/>
                  </a:lnTo>
                  <a:lnTo>
                    <a:pt x="1604" y="2312"/>
                  </a:lnTo>
                  <a:lnTo>
                    <a:pt x="1604" y="2310"/>
                  </a:lnTo>
                  <a:lnTo>
                    <a:pt x="1604" y="2310"/>
                  </a:lnTo>
                  <a:lnTo>
                    <a:pt x="1604" y="2308"/>
                  </a:lnTo>
                  <a:lnTo>
                    <a:pt x="1604" y="2308"/>
                  </a:lnTo>
                  <a:lnTo>
                    <a:pt x="1602" y="2304"/>
                  </a:lnTo>
                  <a:lnTo>
                    <a:pt x="1602" y="2304"/>
                  </a:lnTo>
                  <a:lnTo>
                    <a:pt x="1600" y="2302"/>
                  </a:lnTo>
                  <a:lnTo>
                    <a:pt x="1600" y="2300"/>
                  </a:lnTo>
                  <a:lnTo>
                    <a:pt x="1600" y="2300"/>
                  </a:lnTo>
                  <a:lnTo>
                    <a:pt x="1598" y="2298"/>
                  </a:lnTo>
                  <a:lnTo>
                    <a:pt x="1598" y="2298"/>
                  </a:lnTo>
                  <a:lnTo>
                    <a:pt x="1596" y="2296"/>
                  </a:lnTo>
                  <a:lnTo>
                    <a:pt x="1596" y="2296"/>
                  </a:lnTo>
                  <a:lnTo>
                    <a:pt x="1596" y="2294"/>
                  </a:lnTo>
                  <a:lnTo>
                    <a:pt x="1596" y="2294"/>
                  </a:lnTo>
                  <a:lnTo>
                    <a:pt x="1594" y="2290"/>
                  </a:lnTo>
                  <a:lnTo>
                    <a:pt x="1594" y="2290"/>
                  </a:lnTo>
                  <a:lnTo>
                    <a:pt x="1592" y="2288"/>
                  </a:lnTo>
                  <a:lnTo>
                    <a:pt x="1592" y="2288"/>
                  </a:lnTo>
                  <a:lnTo>
                    <a:pt x="1590" y="2286"/>
                  </a:lnTo>
                  <a:lnTo>
                    <a:pt x="1590" y="2286"/>
                  </a:lnTo>
                  <a:lnTo>
                    <a:pt x="1590" y="2284"/>
                  </a:lnTo>
                  <a:lnTo>
                    <a:pt x="1590" y="2284"/>
                  </a:lnTo>
                  <a:lnTo>
                    <a:pt x="1588" y="2280"/>
                  </a:lnTo>
                  <a:lnTo>
                    <a:pt x="1588" y="2280"/>
                  </a:lnTo>
                  <a:lnTo>
                    <a:pt x="1588" y="2280"/>
                  </a:lnTo>
                  <a:lnTo>
                    <a:pt x="1586" y="2276"/>
                  </a:lnTo>
                  <a:lnTo>
                    <a:pt x="1586" y="2276"/>
                  </a:lnTo>
                  <a:lnTo>
                    <a:pt x="1584" y="2272"/>
                  </a:lnTo>
                  <a:lnTo>
                    <a:pt x="1584" y="2272"/>
                  </a:lnTo>
                  <a:lnTo>
                    <a:pt x="1586" y="2268"/>
                  </a:lnTo>
                  <a:lnTo>
                    <a:pt x="1586" y="2268"/>
                  </a:lnTo>
                  <a:lnTo>
                    <a:pt x="1586" y="2266"/>
                  </a:lnTo>
                  <a:lnTo>
                    <a:pt x="1586" y="2266"/>
                  </a:lnTo>
                  <a:lnTo>
                    <a:pt x="1586" y="2260"/>
                  </a:lnTo>
                  <a:lnTo>
                    <a:pt x="1586" y="2258"/>
                  </a:lnTo>
                  <a:lnTo>
                    <a:pt x="1586" y="2258"/>
                  </a:lnTo>
                  <a:lnTo>
                    <a:pt x="1584" y="2254"/>
                  </a:lnTo>
                  <a:lnTo>
                    <a:pt x="1584" y="2252"/>
                  </a:lnTo>
                  <a:lnTo>
                    <a:pt x="1584" y="2252"/>
                  </a:lnTo>
                  <a:lnTo>
                    <a:pt x="1582" y="2248"/>
                  </a:lnTo>
                  <a:lnTo>
                    <a:pt x="1582" y="2248"/>
                  </a:lnTo>
                  <a:lnTo>
                    <a:pt x="1582" y="2244"/>
                  </a:lnTo>
                  <a:lnTo>
                    <a:pt x="1582" y="2244"/>
                  </a:lnTo>
                  <a:lnTo>
                    <a:pt x="1580" y="2242"/>
                  </a:lnTo>
                  <a:lnTo>
                    <a:pt x="1580" y="2242"/>
                  </a:lnTo>
                  <a:lnTo>
                    <a:pt x="1578" y="2240"/>
                  </a:lnTo>
                  <a:lnTo>
                    <a:pt x="1578" y="2240"/>
                  </a:lnTo>
                  <a:lnTo>
                    <a:pt x="1576" y="2238"/>
                  </a:lnTo>
                  <a:lnTo>
                    <a:pt x="1576" y="2238"/>
                  </a:lnTo>
                  <a:lnTo>
                    <a:pt x="1576" y="2236"/>
                  </a:lnTo>
                  <a:lnTo>
                    <a:pt x="1576" y="2236"/>
                  </a:lnTo>
                  <a:lnTo>
                    <a:pt x="1576" y="2232"/>
                  </a:lnTo>
                  <a:lnTo>
                    <a:pt x="1576" y="2232"/>
                  </a:lnTo>
                  <a:lnTo>
                    <a:pt x="1576" y="2230"/>
                  </a:lnTo>
                  <a:lnTo>
                    <a:pt x="1576" y="2230"/>
                  </a:lnTo>
                  <a:lnTo>
                    <a:pt x="1574" y="2226"/>
                  </a:lnTo>
                  <a:lnTo>
                    <a:pt x="1574" y="2226"/>
                  </a:lnTo>
                  <a:lnTo>
                    <a:pt x="1572" y="2224"/>
                  </a:lnTo>
                  <a:lnTo>
                    <a:pt x="1572" y="2224"/>
                  </a:lnTo>
                  <a:lnTo>
                    <a:pt x="1572" y="2222"/>
                  </a:lnTo>
                  <a:lnTo>
                    <a:pt x="1572" y="2222"/>
                  </a:lnTo>
                  <a:lnTo>
                    <a:pt x="1572" y="2220"/>
                  </a:lnTo>
                  <a:lnTo>
                    <a:pt x="1572" y="2220"/>
                  </a:lnTo>
                  <a:lnTo>
                    <a:pt x="1570" y="2216"/>
                  </a:lnTo>
                  <a:lnTo>
                    <a:pt x="1570" y="2216"/>
                  </a:lnTo>
                  <a:lnTo>
                    <a:pt x="1568" y="2212"/>
                  </a:lnTo>
                  <a:lnTo>
                    <a:pt x="1568" y="2212"/>
                  </a:lnTo>
                  <a:lnTo>
                    <a:pt x="1568" y="2210"/>
                  </a:lnTo>
                  <a:lnTo>
                    <a:pt x="1568" y="2210"/>
                  </a:lnTo>
                  <a:lnTo>
                    <a:pt x="1568" y="2208"/>
                  </a:lnTo>
                  <a:lnTo>
                    <a:pt x="1568" y="2208"/>
                  </a:lnTo>
                  <a:lnTo>
                    <a:pt x="1568" y="2204"/>
                  </a:lnTo>
                  <a:lnTo>
                    <a:pt x="1568" y="2204"/>
                  </a:lnTo>
                  <a:lnTo>
                    <a:pt x="1564" y="2200"/>
                  </a:lnTo>
                  <a:lnTo>
                    <a:pt x="1564" y="2200"/>
                  </a:lnTo>
                  <a:lnTo>
                    <a:pt x="1564" y="2200"/>
                  </a:lnTo>
                  <a:lnTo>
                    <a:pt x="1564" y="2200"/>
                  </a:lnTo>
                  <a:lnTo>
                    <a:pt x="1562" y="2196"/>
                  </a:lnTo>
                  <a:lnTo>
                    <a:pt x="1562" y="2196"/>
                  </a:lnTo>
                  <a:lnTo>
                    <a:pt x="1560" y="2194"/>
                  </a:lnTo>
                  <a:lnTo>
                    <a:pt x="1560" y="2194"/>
                  </a:lnTo>
                  <a:lnTo>
                    <a:pt x="1560" y="2192"/>
                  </a:lnTo>
                  <a:lnTo>
                    <a:pt x="1560" y="2192"/>
                  </a:lnTo>
                  <a:lnTo>
                    <a:pt x="1558" y="2188"/>
                  </a:lnTo>
                  <a:lnTo>
                    <a:pt x="1558" y="2188"/>
                  </a:lnTo>
                  <a:lnTo>
                    <a:pt x="1558" y="2186"/>
                  </a:lnTo>
                  <a:lnTo>
                    <a:pt x="1558" y="2186"/>
                  </a:lnTo>
                  <a:lnTo>
                    <a:pt x="1558" y="2182"/>
                  </a:lnTo>
                  <a:lnTo>
                    <a:pt x="1558" y="2182"/>
                  </a:lnTo>
                  <a:lnTo>
                    <a:pt x="1556" y="2180"/>
                  </a:lnTo>
                  <a:lnTo>
                    <a:pt x="1556" y="2180"/>
                  </a:lnTo>
                  <a:lnTo>
                    <a:pt x="1556" y="2178"/>
                  </a:lnTo>
                  <a:lnTo>
                    <a:pt x="1556" y="2178"/>
                  </a:lnTo>
                  <a:lnTo>
                    <a:pt x="1554" y="2174"/>
                  </a:lnTo>
                  <a:lnTo>
                    <a:pt x="1554" y="2174"/>
                  </a:lnTo>
                  <a:lnTo>
                    <a:pt x="1554" y="2172"/>
                  </a:lnTo>
                  <a:lnTo>
                    <a:pt x="1554" y="2172"/>
                  </a:lnTo>
                  <a:lnTo>
                    <a:pt x="1554" y="2170"/>
                  </a:lnTo>
                  <a:lnTo>
                    <a:pt x="1554" y="2170"/>
                  </a:lnTo>
                  <a:lnTo>
                    <a:pt x="1554" y="2166"/>
                  </a:lnTo>
                  <a:lnTo>
                    <a:pt x="1554" y="2166"/>
                  </a:lnTo>
                  <a:lnTo>
                    <a:pt x="1552" y="2162"/>
                  </a:lnTo>
                  <a:lnTo>
                    <a:pt x="1550" y="2160"/>
                  </a:lnTo>
                  <a:lnTo>
                    <a:pt x="1550" y="2160"/>
                  </a:lnTo>
                  <a:lnTo>
                    <a:pt x="1550" y="2160"/>
                  </a:lnTo>
                  <a:lnTo>
                    <a:pt x="1550" y="2160"/>
                  </a:lnTo>
                  <a:lnTo>
                    <a:pt x="1548" y="2158"/>
                  </a:lnTo>
                  <a:lnTo>
                    <a:pt x="1548" y="2158"/>
                  </a:lnTo>
                  <a:lnTo>
                    <a:pt x="1546" y="2156"/>
                  </a:lnTo>
                  <a:lnTo>
                    <a:pt x="1546" y="2156"/>
                  </a:lnTo>
                  <a:lnTo>
                    <a:pt x="1546" y="2152"/>
                  </a:lnTo>
                  <a:lnTo>
                    <a:pt x="1546" y="2152"/>
                  </a:lnTo>
                  <a:lnTo>
                    <a:pt x="1544" y="2148"/>
                  </a:lnTo>
                  <a:lnTo>
                    <a:pt x="1544" y="2146"/>
                  </a:lnTo>
                  <a:lnTo>
                    <a:pt x="1544" y="2146"/>
                  </a:lnTo>
                  <a:lnTo>
                    <a:pt x="1542" y="2146"/>
                  </a:lnTo>
                  <a:lnTo>
                    <a:pt x="1542" y="2146"/>
                  </a:lnTo>
                  <a:lnTo>
                    <a:pt x="1542" y="2140"/>
                  </a:lnTo>
                  <a:lnTo>
                    <a:pt x="1542" y="2140"/>
                  </a:lnTo>
                  <a:lnTo>
                    <a:pt x="1538" y="2138"/>
                  </a:lnTo>
                  <a:lnTo>
                    <a:pt x="1538" y="2138"/>
                  </a:lnTo>
                  <a:lnTo>
                    <a:pt x="1538" y="2138"/>
                  </a:lnTo>
                  <a:lnTo>
                    <a:pt x="1538" y="2138"/>
                  </a:lnTo>
                  <a:lnTo>
                    <a:pt x="1534" y="2132"/>
                  </a:lnTo>
                  <a:lnTo>
                    <a:pt x="1534" y="2132"/>
                  </a:lnTo>
                  <a:lnTo>
                    <a:pt x="1534" y="2130"/>
                  </a:lnTo>
                  <a:lnTo>
                    <a:pt x="1534" y="2130"/>
                  </a:lnTo>
                  <a:lnTo>
                    <a:pt x="1532" y="2128"/>
                  </a:lnTo>
                  <a:lnTo>
                    <a:pt x="1532" y="2128"/>
                  </a:lnTo>
                  <a:lnTo>
                    <a:pt x="1532" y="2126"/>
                  </a:lnTo>
                  <a:lnTo>
                    <a:pt x="1532" y="2126"/>
                  </a:lnTo>
                  <a:lnTo>
                    <a:pt x="1530" y="2122"/>
                  </a:lnTo>
                  <a:lnTo>
                    <a:pt x="1530" y="2122"/>
                  </a:lnTo>
                  <a:lnTo>
                    <a:pt x="1528" y="2120"/>
                  </a:lnTo>
                  <a:lnTo>
                    <a:pt x="1528" y="2120"/>
                  </a:lnTo>
                  <a:lnTo>
                    <a:pt x="1528" y="2118"/>
                  </a:lnTo>
                  <a:lnTo>
                    <a:pt x="1528" y="2118"/>
                  </a:lnTo>
                  <a:lnTo>
                    <a:pt x="1528" y="2114"/>
                  </a:lnTo>
                  <a:lnTo>
                    <a:pt x="1528" y="2114"/>
                  </a:lnTo>
                  <a:lnTo>
                    <a:pt x="1528" y="2112"/>
                  </a:lnTo>
                  <a:lnTo>
                    <a:pt x="1526" y="2110"/>
                  </a:lnTo>
                  <a:lnTo>
                    <a:pt x="1526" y="2110"/>
                  </a:lnTo>
                  <a:lnTo>
                    <a:pt x="1526" y="2106"/>
                  </a:lnTo>
                  <a:lnTo>
                    <a:pt x="1526" y="2106"/>
                  </a:lnTo>
                  <a:lnTo>
                    <a:pt x="1526" y="2104"/>
                  </a:lnTo>
                  <a:lnTo>
                    <a:pt x="1526" y="2104"/>
                  </a:lnTo>
                  <a:lnTo>
                    <a:pt x="1526" y="2100"/>
                  </a:lnTo>
                  <a:lnTo>
                    <a:pt x="1526" y="2100"/>
                  </a:lnTo>
                  <a:lnTo>
                    <a:pt x="1524" y="2096"/>
                  </a:lnTo>
                  <a:lnTo>
                    <a:pt x="1524" y="2096"/>
                  </a:lnTo>
                  <a:lnTo>
                    <a:pt x="1524" y="2094"/>
                  </a:lnTo>
                  <a:lnTo>
                    <a:pt x="1524" y="2094"/>
                  </a:lnTo>
                  <a:lnTo>
                    <a:pt x="1524" y="2092"/>
                  </a:lnTo>
                  <a:lnTo>
                    <a:pt x="1524" y="2092"/>
                  </a:lnTo>
                  <a:lnTo>
                    <a:pt x="1524" y="2088"/>
                  </a:lnTo>
                  <a:lnTo>
                    <a:pt x="1524" y="2088"/>
                  </a:lnTo>
                  <a:lnTo>
                    <a:pt x="1524" y="2084"/>
                  </a:lnTo>
                  <a:lnTo>
                    <a:pt x="1524" y="2082"/>
                  </a:lnTo>
                  <a:lnTo>
                    <a:pt x="1524" y="2082"/>
                  </a:lnTo>
                  <a:lnTo>
                    <a:pt x="1522" y="2080"/>
                  </a:lnTo>
                  <a:lnTo>
                    <a:pt x="1522" y="2080"/>
                  </a:lnTo>
                  <a:lnTo>
                    <a:pt x="1522" y="2076"/>
                  </a:lnTo>
                  <a:lnTo>
                    <a:pt x="1522" y="2076"/>
                  </a:lnTo>
                  <a:lnTo>
                    <a:pt x="1520" y="2074"/>
                  </a:lnTo>
                  <a:lnTo>
                    <a:pt x="1520" y="2074"/>
                  </a:lnTo>
                  <a:lnTo>
                    <a:pt x="1520" y="2072"/>
                  </a:lnTo>
                  <a:lnTo>
                    <a:pt x="1520" y="2070"/>
                  </a:lnTo>
                  <a:lnTo>
                    <a:pt x="1520" y="2070"/>
                  </a:lnTo>
                  <a:lnTo>
                    <a:pt x="1518" y="2066"/>
                  </a:lnTo>
                  <a:lnTo>
                    <a:pt x="1518" y="2066"/>
                  </a:lnTo>
                  <a:lnTo>
                    <a:pt x="1516" y="2062"/>
                  </a:lnTo>
                  <a:lnTo>
                    <a:pt x="1516" y="2062"/>
                  </a:lnTo>
                  <a:lnTo>
                    <a:pt x="1514" y="2060"/>
                  </a:lnTo>
                  <a:lnTo>
                    <a:pt x="1514" y="2060"/>
                  </a:lnTo>
                  <a:lnTo>
                    <a:pt x="1510" y="2056"/>
                  </a:lnTo>
                  <a:lnTo>
                    <a:pt x="1510" y="2056"/>
                  </a:lnTo>
                  <a:lnTo>
                    <a:pt x="1510" y="2052"/>
                  </a:lnTo>
                  <a:lnTo>
                    <a:pt x="1510" y="2052"/>
                  </a:lnTo>
                  <a:lnTo>
                    <a:pt x="1510" y="2048"/>
                  </a:lnTo>
                  <a:lnTo>
                    <a:pt x="1508" y="2046"/>
                  </a:lnTo>
                  <a:lnTo>
                    <a:pt x="1508" y="2046"/>
                  </a:lnTo>
                  <a:lnTo>
                    <a:pt x="1506" y="2042"/>
                  </a:lnTo>
                  <a:lnTo>
                    <a:pt x="1506" y="2042"/>
                  </a:lnTo>
                  <a:lnTo>
                    <a:pt x="1504" y="2040"/>
                  </a:lnTo>
                  <a:lnTo>
                    <a:pt x="1504" y="2040"/>
                  </a:lnTo>
                  <a:lnTo>
                    <a:pt x="1504" y="2038"/>
                  </a:lnTo>
                  <a:lnTo>
                    <a:pt x="1504" y="2038"/>
                  </a:lnTo>
                  <a:lnTo>
                    <a:pt x="1502" y="2034"/>
                  </a:lnTo>
                  <a:lnTo>
                    <a:pt x="1502" y="2034"/>
                  </a:lnTo>
                  <a:lnTo>
                    <a:pt x="1500" y="2032"/>
                  </a:lnTo>
                  <a:lnTo>
                    <a:pt x="1500" y="2032"/>
                  </a:lnTo>
                  <a:lnTo>
                    <a:pt x="1500" y="2030"/>
                  </a:lnTo>
                  <a:lnTo>
                    <a:pt x="1498" y="2028"/>
                  </a:lnTo>
                  <a:lnTo>
                    <a:pt x="1498" y="2028"/>
                  </a:lnTo>
                  <a:lnTo>
                    <a:pt x="1498" y="2026"/>
                  </a:lnTo>
                  <a:lnTo>
                    <a:pt x="1498" y="2026"/>
                  </a:lnTo>
                  <a:lnTo>
                    <a:pt x="1498" y="2022"/>
                  </a:lnTo>
                  <a:lnTo>
                    <a:pt x="1498" y="2020"/>
                  </a:lnTo>
                  <a:lnTo>
                    <a:pt x="1498" y="2020"/>
                  </a:lnTo>
                  <a:lnTo>
                    <a:pt x="1500" y="2018"/>
                  </a:lnTo>
                  <a:lnTo>
                    <a:pt x="1500" y="2018"/>
                  </a:lnTo>
                  <a:lnTo>
                    <a:pt x="1502" y="2016"/>
                  </a:lnTo>
                  <a:lnTo>
                    <a:pt x="1502" y="2016"/>
                  </a:lnTo>
                  <a:lnTo>
                    <a:pt x="1502" y="2012"/>
                  </a:lnTo>
                  <a:lnTo>
                    <a:pt x="1500" y="2010"/>
                  </a:lnTo>
                  <a:lnTo>
                    <a:pt x="1500" y="2010"/>
                  </a:lnTo>
                  <a:lnTo>
                    <a:pt x="1498" y="2008"/>
                  </a:lnTo>
                  <a:lnTo>
                    <a:pt x="1498" y="2008"/>
                  </a:lnTo>
                  <a:lnTo>
                    <a:pt x="1498" y="2008"/>
                  </a:lnTo>
                  <a:lnTo>
                    <a:pt x="1494" y="2004"/>
                  </a:lnTo>
                  <a:lnTo>
                    <a:pt x="1494" y="2004"/>
                  </a:lnTo>
                  <a:lnTo>
                    <a:pt x="1494" y="2002"/>
                  </a:lnTo>
                  <a:lnTo>
                    <a:pt x="1494" y="2002"/>
                  </a:lnTo>
                  <a:lnTo>
                    <a:pt x="1492" y="1998"/>
                  </a:lnTo>
                  <a:lnTo>
                    <a:pt x="1492" y="1998"/>
                  </a:lnTo>
                  <a:lnTo>
                    <a:pt x="1490" y="1996"/>
                  </a:lnTo>
                  <a:lnTo>
                    <a:pt x="1490" y="1996"/>
                  </a:lnTo>
                  <a:lnTo>
                    <a:pt x="1488" y="1994"/>
                  </a:lnTo>
                  <a:lnTo>
                    <a:pt x="1488" y="1994"/>
                  </a:lnTo>
                  <a:lnTo>
                    <a:pt x="1488" y="1992"/>
                  </a:lnTo>
                  <a:lnTo>
                    <a:pt x="1488" y="1992"/>
                  </a:lnTo>
                  <a:lnTo>
                    <a:pt x="1486" y="1990"/>
                  </a:lnTo>
                  <a:lnTo>
                    <a:pt x="1486" y="1990"/>
                  </a:lnTo>
                  <a:lnTo>
                    <a:pt x="1484" y="1988"/>
                  </a:lnTo>
                  <a:lnTo>
                    <a:pt x="1484" y="1988"/>
                  </a:lnTo>
                  <a:lnTo>
                    <a:pt x="1484" y="1984"/>
                  </a:lnTo>
                  <a:lnTo>
                    <a:pt x="1484" y="1984"/>
                  </a:lnTo>
                  <a:lnTo>
                    <a:pt x="1484" y="1982"/>
                  </a:lnTo>
                  <a:lnTo>
                    <a:pt x="1484" y="1982"/>
                  </a:lnTo>
                  <a:lnTo>
                    <a:pt x="1484" y="1978"/>
                  </a:lnTo>
                  <a:lnTo>
                    <a:pt x="1484" y="1978"/>
                  </a:lnTo>
                  <a:lnTo>
                    <a:pt x="1482" y="1974"/>
                  </a:lnTo>
                  <a:lnTo>
                    <a:pt x="1482" y="1974"/>
                  </a:lnTo>
                  <a:lnTo>
                    <a:pt x="1482" y="1972"/>
                  </a:lnTo>
                  <a:lnTo>
                    <a:pt x="1482" y="1972"/>
                  </a:lnTo>
                  <a:lnTo>
                    <a:pt x="1480" y="1968"/>
                  </a:lnTo>
                  <a:lnTo>
                    <a:pt x="1480" y="1968"/>
                  </a:lnTo>
                  <a:lnTo>
                    <a:pt x="1480" y="1966"/>
                  </a:lnTo>
                  <a:lnTo>
                    <a:pt x="1480" y="1966"/>
                  </a:lnTo>
                  <a:lnTo>
                    <a:pt x="1482" y="1962"/>
                  </a:lnTo>
                  <a:lnTo>
                    <a:pt x="1482" y="1962"/>
                  </a:lnTo>
                  <a:lnTo>
                    <a:pt x="1480" y="1958"/>
                  </a:lnTo>
                  <a:lnTo>
                    <a:pt x="1480" y="1958"/>
                  </a:lnTo>
                  <a:lnTo>
                    <a:pt x="1478" y="1956"/>
                  </a:lnTo>
                  <a:lnTo>
                    <a:pt x="1478" y="1956"/>
                  </a:lnTo>
                  <a:lnTo>
                    <a:pt x="1478" y="1952"/>
                  </a:lnTo>
                  <a:lnTo>
                    <a:pt x="1478" y="1952"/>
                  </a:lnTo>
                  <a:lnTo>
                    <a:pt x="1476" y="1950"/>
                  </a:lnTo>
                  <a:lnTo>
                    <a:pt x="1476" y="1950"/>
                  </a:lnTo>
                  <a:lnTo>
                    <a:pt x="1476" y="1948"/>
                  </a:lnTo>
                  <a:lnTo>
                    <a:pt x="1472" y="1940"/>
                  </a:lnTo>
                  <a:lnTo>
                    <a:pt x="1472" y="1940"/>
                  </a:lnTo>
                  <a:lnTo>
                    <a:pt x="1472" y="1938"/>
                  </a:lnTo>
                  <a:lnTo>
                    <a:pt x="1472" y="1938"/>
                  </a:lnTo>
                  <a:lnTo>
                    <a:pt x="1472" y="1936"/>
                  </a:lnTo>
                  <a:lnTo>
                    <a:pt x="1472" y="1936"/>
                  </a:lnTo>
                  <a:lnTo>
                    <a:pt x="1472" y="1934"/>
                  </a:lnTo>
                  <a:lnTo>
                    <a:pt x="1472" y="1934"/>
                  </a:lnTo>
                  <a:lnTo>
                    <a:pt x="1470" y="1930"/>
                  </a:lnTo>
                  <a:lnTo>
                    <a:pt x="1470" y="1930"/>
                  </a:lnTo>
                  <a:lnTo>
                    <a:pt x="1468" y="1926"/>
                  </a:lnTo>
                  <a:lnTo>
                    <a:pt x="1468" y="1926"/>
                  </a:lnTo>
                  <a:lnTo>
                    <a:pt x="1466" y="1926"/>
                  </a:lnTo>
                  <a:lnTo>
                    <a:pt x="1466" y="1926"/>
                  </a:lnTo>
                  <a:lnTo>
                    <a:pt x="1468" y="1924"/>
                  </a:lnTo>
                  <a:lnTo>
                    <a:pt x="1468" y="1924"/>
                  </a:lnTo>
                  <a:lnTo>
                    <a:pt x="1466" y="1918"/>
                  </a:lnTo>
                  <a:lnTo>
                    <a:pt x="1466" y="1918"/>
                  </a:lnTo>
                  <a:lnTo>
                    <a:pt x="1464" y="1916"/>
                  </a:lnTo>
                  <a:lnTo>
                    <a:pt x="1464" y="1916"/>
                  </a:lnTo>
                  <a:lnTo>
                    <a:pt x="1464" y="1914"/>
                  </a:lnTo>
                  <a:lnTo>
                    <a:pt x="1464" y="1914"/>
                  </a:lnTo>
                  <a:lnTo>
                    <a:pt x="1462" y="1910"/>
                  </a:lnTo>
                  <a:lnTo>
                    <a:pt x="1462" y="1910"/>
                  </a:lnTo>
                  <a:lnTo>
                    <a:pt x="1460" y="1908"/>
                  </a:lnTo>
                  <a:lnTo>
                    <a:pt x="1460" y="1906"/>
                  </a:lnTo>
                  <a:lnTo>
                    <a:pt x="1460" y="1906"/>
                  </a:lnTo>
                  <a:lnTo>
                    <a:pt x="1458" y="1902"/>
                  </a:lnTo>
                  <a:lnTo>
                    <a:pt x="1458" y="1902"/>
                  </a:lnTo>
                  <a:lnTo>
                    <a:pt x="1454" y="1898"/>
                  </a:lnTo>
                  <a:lnTo>
                    <a:pt x="1454" y="1898"/>
                  </a:lnTo>
                  <a:lnTo>
                    <a:pt x="1452" y="1892"/>
                  </a:lnTo>
                  <a:lnTo>
                    <a:pt x="1452" y="1892"/>
                  </a:lnTo>
                  <a:lnTo>
                    <a:pt x="1452" y="1890"/>
                  </a:lnTo>
                  <a:lnTo>
                    <a:pt x="1452" y="1890"/>
                  </a:lnTo>
                  <a:lnTo>
                    <a:pt x="1452" y="1886"/>
                  </a:lnTo>
                  <a:lnTo>
                    <a:pt x="1452" y="1884"/>
                  </a:lnTo>
                  <a:lnTo>
                    <a:pt x="1452" y="1884"/>
                  </a:lnTo>
                  <a:lnTo>
                    <a:pt x="1450" y="1880"/>
                  </a:lnTo>
                  <a:lnTo>
                    <a:pt x="1450" y="1880"/>
                  </a:lnTo>
                  <a:lnTo>
                    <a:pt x="1452" y="1874"/>
                  </a:lnTo>
                  <a:lnTo>
                    <a:pt x="1452" y="1874"/>
                  </a:lnTo>
                  <a:lnTo>
                    <a:pt x="1450" y="1870"/>
                  </a:lnTo>
                  <a:lnTo>
                    <a:pt x="1448" y="1868"/>
                  </a:lnTo>
                  <a:lnTo>
                    <a:pt x="1448" y="1866"/>
                  </a:lnTo>
                  <a:lnTo>
                    <a:pt x="1448" y="1866"/>
                  </a:lnTo>
                  <a:lnTo>
                    <a:pt x="1444" y="1864"/>
                  </a:lnTo>
                  <a:lnTo>
                    <a:pt x="1444" y="1864"/>
                  </a:lnTo>
                  <a:lnTo>
                    <a:pt x="1444" y="1862"/>
                  </a:lnTo>
                  <a:lnTo>
                    <a:pt x="1442" y="1862"/>
                  </a:lnTo>
                  <a:lnTo>
                    <a:pt x="1442" y="1862"/>
                  </a:lnTo>
                  <a:lnTo>
                    <a:pt x="1440" y="1858"/>
                  </a:lnTo>
                  <a:lnTo>
                    <a:pt x="1440" y="1858"/>
                  </a:lnTo>
                  <a:lnTo>
                    <a:pt x="1440" y="1856"/>
                  </a:lnTo>
                  <a:lnTo>
                    <a:pt x="1440" y="1856"/>
                  </a:lnTo>
                  <a:lnTo>
                    <a:pt x="1440" y="1852"/>
                  </a:lnTo>
                  <a:lnTo>
                    <a:pt x="1440" y="1852"/>
                  </a:lnTo>
                  <a:lnTo>
                    <a:pt x="1440" y="1850"/>
                  </a:lnTo>
                  <a:lnTo>
                    <a:pt x="1440" y="1850"/>
                  </a:lnTo>
                  <a:lnTo>
                    <a:pt x="1438" y="1846"/>
                  </a:lnTo>
                  <a:lnTo>
                    <a:pt x="1438" y="1846"/>
                  </a:lnTo>
                  <a:lnTo>
                    <a:pt x="1438" y="1842"/>
                  </a:lnTo>
                  <a:lnTo>
                    <a:pt x="1438" y="1842"/>
                  </a:lnTo>
                  <a:lnTo>
                    <a:pt x="1436" y="1840"/>
                  </a:lnTo>
                  <a:lnTo>
                    <a:pt x="1436" y="1840"/>
                  </a:lnTo>
                  <a:lnTo>
                    <a:pt x="1434" y="1836"/>
                  </a:lnTo>
                  <a:lnTo>
                    <a:pt x="1434" y="1836"/>
                  </a:lnTo>
                  <a:lnTo>
                    <a:pt x="1434" y="1834"/>
                  </a:lnTo>
                  <a:lnTo>
                    <a:pt x="1434" y="1834"/>
                  </a:lnTo>
                  <a:lnTo>
                    <a:pt x="1434" y="1832"/>
                  </a:lnTo>
                  <a:lnTo>
                    <a:pt x="1434" y="1832"/>
                  </a:lnTo>
                  <a:lnTo>
                    <a:pt x="1432" y="1828"/>
                  </a:lnTo>
                  <a:lnTo>
                    <a:pt x="1432" y="1828"/>
                  </a:lnTo>
                  <a:lnTo>
                    <a:pt x="1432" y="1826"/>
                  </a:lnTo>
                  <a:lnTo>
                    <a:pt x="1432" y="1826"/>
                  </a:lnTo>
                  <a:lnTo>
                    <a:pt x="1432" y="1822"/>
                  </a:lnTo>
                  <a:lnTo>
                    <a:pt x="1432" y="1822"/>
                  </a:lnTo>
                  <a:lnTo>
                    <a:pt x="1432" y="1820"/>
                  </a:lnTo>
                  <a:lnTo>
                    <a:pt x="1432" y="1820"/>
                  </a:lnTo>
                  <a:lnTo>
                    <a:pt x="1430" y="1816"/>
                  </a:lnTo>
                  <a:lnTo>
                    <a:pt x="1430" y="1816"/>
                  </a:lnTo>
                  <a:lnTo>
                    <a:pt x="1430" y="1814"/>
                  </a:lnTo>
                  <a:lnTo>
                    <a:pt x="1430" y="1814"/>
                  </a:lnTo>
                  <a:lnTo>
                    <a:pt x="1428" y="1812"/>
                  </a:lnTo>
                  <a:lnTo>
                    <a:pt x="1428" y="1812"/>
                  </a:lnTo>
                  <a:lnTo>
                    <a:pt x="1426" y="1808"/>
                  </a:lnTo>
                  <a:lnTo>
                    <a:pt x="1426" y="1808"/>
                  </a:lnTo>
                  <a:lnTo>
                    <a:pt x="1424" y="1806"/>
                  </a:lnTo>
                  <a:lnTo>
                    <a:pt x="1424" y="1806"/>
                  </a:lnTo>
                  <a:lnTo>
                    <a:pt x="1422" y="1800"/>
                  </a:lnTo>
                  <a:lnTo>
                    <a:pt x="1422" y="1800"/>
                  </a:lnTo>
                  <a:lnTo>
                    <a:pt x="1420" y="1796"/>
                  </a:lnTo>
                  <a:lnTo>
                    <a:pt x="1418" y="1796"/>
                  </a:lnTo>
                  <a:lnTo>
                    <a:pt x="1418" y="1796"/>
                  </a:lnTo>
                  <a:lnTo>
                    <a:pt x="1418" y="1794"/>
                  </a:lnTo>
                  <a:lnTo>
                    <a:pt x="1418" y="1794"/>
                  </a:lnTo>
                  <a:lnTo>
                    <a:pt x="1418" y="1790"/>
                  </a:lnTo>
                  <a:lnTo>
                    <a:pt x="1418" y="1790"/>
                  </a:lnTo>
                  <a:lnTo>
                    <a:pt x="1418" y="1788"/>
                  </a:lnTo>
                  <a:lnTo>
                    <a:pt x="1418" y="1788"/>
                  </a:lnTo>
                  <a:lnTo>
                    <a:pt x="1418" y="1784"/>
                  </a:lnTo>
                  <a:lnTo>
                    <a:pt x="1418" y="1784"/>
                  </a:lnTo>
                  <a:lnTo>
                    <a:pt x="1416" y="1778"/>
                  </a:lnTo>
                  <a:lnTo>
                    <a:pt x="1416" y="1778"/>
                  </a:lnTo>
                  <a:lnTo>
                    <a:pt x="1414" y="1776"/>
                  </a:lnTo>
                  <a:lnTo>
                    <a:pt x="1414" y="1776"/>
                  </a:lnTo>
                  <a:lnTo>
                    <a:pt x="1414" y="1774"/>
                  </a:lnTo>
                  <a:lnTo>
                    <a:pt x="1414" y="1774"/>
                  </a:lnTo>
                  <a:lnTo>
                    <a:pt x="1414" y="1772"/>
                  </a:lnTo>
                  <a:lnTo>
                    <a:pt x="1414" y="1772"/>
                  </a:lnTo>
                  <a:lnTo>
                    <a:pt x="1412" y="1768"/>
                  </a:lnTo>
                  <a:lnTo>
                    <a:pt x="1412" y="1768"/>
                  </a:lnTo>
                  <a:lnTo>
                    <a:pt x="1410" y="1768"/>
                  </a:lnTo>
                  <a:lnTo>
                    <a:pt x="1410" y="1768"/>
                  </a:lnTo>
                  <a:lnTo>
                    <a:pt x="1412" y="1764"/>
                  </a:lnTo>
                  <a:lnTo>
                    <a:pt x="1410" y="1762"/>
                  </a:lnTo>
                  <a:lnTo>
                    <a:pt x="1410" y="1760"/>
                  </a:lnTo>
                  <a:lnTo>
                    <a:pt x="1410" y="1760"/>
                  </a:lnTo>
                  <a:lnTo>
                    <a:pt x="1408" y="1756"/>
                  </a:lnTo>
                  <a:lnTo>
                    <a:pt x="1408" y="1756"/>
                  </a:lnTo>
                  <a:lnTo>
                    <a:pt x="1406" y="1752"/>
                  </a:lnTo>
                  <a:lnTo>
                    <a:pt x="1406" y="1752"/>
                  </a:lnTo>
                  <a:lnTo>
                    <a:pt x="1404" y="1750"/>
                  </a:lnTo>
                  <a:lnTo>
                    <a:pt x="1404" y="1750"/>
                  </a:lnTo>
                  <a:lnTo>
                    <a:pt x="1402" y="1748"/>
                  </a:lnTo>
                  <a:lnTo>
                    <a:pt x="1402" y="1748"/>
                  </a:lnTo>
                  <a:lnTo>
                    <a:pt x="1400" y="1746"/>
                  </a:lnTo>
                  <a:lnTo>
                    <a:pt x="1400" y="1746"/>
                  </a:lnTo>
                  <a:lnTo>
                    <a:pt x="1400" y="1742"/>
                  </a:lnTo>
                  <a:lnTo>
                    <a:pt x="1400" y="1742"/>
                  </a:lnTo>
                  <a:lnTo>
                    <a:pt x="1398" y="1740"/>
                  </a:lnTo>
                  <a:lnTo>
                    <a:pt x="1398" y="1740"/>
                  </a:lnTo>
                  <a:lnTo>
                    <a:pt x="1398" y="1738"/>
                  </a:lnTo>
                  <a:lnTo>
                    <a:pt x="1398" y="1738"/>
                  </a:lnTo>
                  <a:lnTo>
                    <a:pt x="1398" y="1736"/>
                  </a:lnTo>
                  <a:lnTo>
                    <a:pt x="1398" y="1736"/>
                  </a:lnTo>
                  <a:lnTo>
                    <a:pt x="1398" y="1732"/>
                  </a:lnTo>
                  <a:lnTo>
                    <a:pt x="1398" y="1732"/>
                  </a:lnTo>
                  <a:lnTo>
                    <a:pt x="1396" y="1730"/>
                  </a:lnTo>
                  <a:lnTo>
                    <a:pt x="1396" y="1730"/>
                  </a:lnTo>
                  <a:lnTo>
                    <a:pt x="1396" y="1728"/>
                  </a:lnTo>
                  <a:lnTo>
                    <a:pt x="1396" y="1728"/>
                  </a:lnTo>
                  <a:lnTo>
                    <a:pt x="1396" y="1724"/>
                  </a:lnTo>
                  <a:lnTo>
                    <a:pt x="1396" y="1724"/>
                  </a:lnTo>
                  <a:lnTo>
                    <a:pt x="1394" y="1720"/>
                  </a:lnTo>
                  <a:lnTo>
                    <a:pt x="1394" y="1720"/>
                  </a:lnTo>
                  <a:lnTo>
                    <a:pt x="1394" y="1718"/>
                  </a:lnTo>
                  <a:lnTo>
                    <a:pt x="1394" y="1718"/>
                  </a:lnTo>
                  <a:lnTo>
                    <a:pt x="1394" y="1716"/>
                  </a:lnTo>
                  <a:lnTo>
                    <a:pt x="1394" y="1716"/>
                  </a:lnTo>
                  <a:lnTo>
                    <a:pt x="1392" y="1710"/>
                  </a:lnTo>
                  <a:lnTo>
                    <a:pt x="1390" y="1706"/>
                  </a:lnTo>
                  <a:lnTo>
                    <a:pt x="1390" y="1706"/>
                  </a:lnTo>
                  <a:lnTo>
                    <a:pt x="1386" y="1706"/>
                  </a:lnTo>
                  <a:lnTo>
                    <a:pt x="1386" y="1706"/>
                  </a:lnTo>
                  <a:lnTo>
                    <a:pt x="1386" y="1704"/>
                  </a:lnTo>
                  <a:lnTo>
                    <a:pt x="1386" y="1704"/>
                  </a:lnTo>
                  <a:lnTo>
                    <a:pt x="1386" y="1700"/>
                  </a:lnTo>
                  <a:lnTo>
                    <a:pt x="1386" y="1700"/>
                  </a:lnTo>
                  <a:lnTo>
                    <a:pt x="1384" y="1698"/>
                  </a:lnTo>
                  <a:lnTo>
                    <a:pt x="1384" y="1698"/>
                  </a:lnTo>
                  <a:lnTo>
                    <a:pt x="1382" y="1696"/>
                  </a:lnTo>
                  <a:lnTo>
                    <a:pt x="1382" y="1696"/>
                  </a:lnTo>
                  <a:lnTo>
                    <a:pt x="1382" y="1694"/>
                  </a:lnTo>
                  <a:lnTo>
                    <a:pt x="1382" y="1694"/>
                  </a:lnTo>
                  <a:lnTo>
                    <a:pt x="1382" y="1690"/>
                  </a:lnTo>
                  <a:lnTo>
                    <a:pt x="1382" y="1690"/>
                  </a:lnTo>
                  <a:lnTo>
                    <a:pt x="1382" y="1688"/>
                  </a:lnTo>
                  <a:lnTo>
                    <a:pt x="1382" y="1688"/>
                  </a:lnTo>
                  <a:lnTo>
                    <a:pt x="1382" y="1686"/>
                  </a:lnTo>
                  <a:lnTo>
                    <a:pt x="1382" y="1686"/>
                  </a:lnTo>
                  <a:lnTo>
                    <a:pt x="1380" y="1682"/>
                  </a:lnTo>
                  <a:lnTo>
                    <a:pt x="1380" y="1682"/>
                  </a:lnTo>
                  <a:lnTo>
                    <a:pt x="1380" y="1680"/>
                  </a:lnTo>
                  <a:lnTo>
                    <a:pt x="1378" y="1678"/>
                  </a:lnTo>
                  <a:lnTo>
                    <a:pt x="1378" y="1678"/>
                  </a:lnTo>
                  <a:lnTo>
                    <a:pt x="1378" y="1674"/>
                  </a:lnTo>
                  <a:lnTo>
                    <a:pt x="1378" y="1672"/>
                  </a:lnTo>
                  <a:lnTo>
                    <a:pt x="1378" y="1672"/>
                  </a:lnTo>
                  <a:lnTo>
                    <a:pt x="1378" y="1670"/>
                  </a:lnTo>
                  <a:lnTo>
                    <a:pt x="1376" y="1668"/>
                  </a:lnTo>
                  <a:lnTo>
                    <a:pt x="1376" y="1668"/>
                  </a:lnTo>
                  <a:lnTo>
                    <a:pt x="1376" y="1664"/>
                  </a:lnTo>
                  <a:lnTo>
                    <a:pt x="1376" y="1664"/>
                  </a:lnTo>
                  <a:lnTo>
                    <a:pt x="1376" y="1658"/>
                  </a:lnTo>
                  <a:lnTo>
                    <a:pt x="1376" y="1658"/>
                  </a:lnTo>
                  <a:lnTo>
                    <a:pt x="1374" y="1654"/>
                  </a:lnTo>
                  <a:lnTo>
                    <a:pt x="1374" y="1654"/>
                  </a:lnTo>
                  <a:lnTo>
                    <a:pt x="1374" y="1652"/>
                  </a:lnTo>
                  <a:lnTo>
                    <a:pt x="1374" y="1652"/>
                  </a:lnTo>
                  <a:lnTo>
                    <a:pt x="1374" y="1650"/>
                  </a:lnTo>
                  <a:lnTo>
                    <a:pt x="1374" y="1650"/>
                  </a:lnTo>
                  <a:lnTo>
                    <a:pt x="1372" y="1646"/>
                  </a:lnTo>
                  <a:lnTo>
                    <a:pt x="1372" y="1646"/>
                  </a:lnTo>
                  <a:lnTo>
                    <a:pt x="1370" y="1642"/>
                  </a:lnTo>
                  <a:lnTo>
                    <a:pt x="1370" y="1640"/>
                  </a:lnTo>
                  <a:lnTo>
                    <a:pt x="1370" y="1640"/>
                  </a:lnTo>
                  <a:lnTo>
                    <a:pt x="1368" y="1638"/>
                  </a:lnTo>
                  <a:lnTo>
                    <a:pt x="1368" y="1638"/>
                  </a:lnTo>
                  <a:lnTo>
                    <a:pt x="1366" y="1634"/>
                  </a:lnTo>
                  <a:lnTo>
                    <a:pt x="1366" y="1634"/>
                  </a:lnTo>
                  <a:lnTo>
                    <a:pt x="1364" y="1630"/>
                  </a:lnTo>
                  <a:lnTo>
                    <a:pt x="1364" y="1630"/>
                  </a:lnTo>
                  <a:lnTo>
                    <a:pt x="1364" y="1630"/>
                  </a:lnTo>
                  <a:lnTo>
                    <a:pt x="1364" y="1630"/>
                  </a:lnTo>
                  <a:lnTo>
                    <a:pt x="1364" y="1626"/>
                  </a:lnTo>
                  <a:lnTo>
                    <a:pt x="1364" y="1626"/>
                  </a:lnTo>
                  <a:lnTo>
                    <a:pt x="1362" y="1624"/>
                  </a:lnTo>
                  <a:lnTo>
                    <a:pt x="1362" y="1624"/>
                  </a:lnTo>
                  <a:lnTo>
                    <a:pt x="1362" y="1620"/>
                  </a:lnTo>
                  <a:lnTo>
                    <a:pt x="1362" y="1620"/>
                  </a:lnTo>
                  <a:lnTo>
                    <a:pt x="1362" y="1616"/>
                  </a:lnTo>
                  <a:lnTo>
                    <a:pt x="1362" y="1616"/>
                  </a:lnTo>
                  <a:lnTo>
                    <a:pt x="1360" y="1616"/>
                  </a:lnTo>
                  <a:lnTo>
                    <a:pt x="1360" y="1616"/>
                  </a:lnTo>
                  <a:lnTo>
                    <a:pt x="1360" y="1612"/>
                  </a:lnTo>
                  <a:lnTo>
                    <a:pt x="1360" y="1612"/>
                  </a:lnTo>
                  <a:lnTo>
                    <a:pt x="1358" y="1610"/>
                  </a:lnTo>
                  <a:lnTo>
                    <a:pt x="1358" y="1610"/>
                  </a:lnTo>
                  <a:lnTo>
                    <a:pt x="1358" y="1608"/>
                  </a:lnTo>
                  <a:lnTo>
                    <a:pt x="1358" y="1608"/>
                  </a:lnTo>
                  <a:lnTo>
                    <a:pt x="1356" y="1604"/>
                  </a:lnTo>
                  <a:lnTo>
                    <a:pt x="1356" y="1604"/>
                  </a:lnTo>
                  <a:lnTo>
                    <a:pt x="1356" y="1602"/>
                  </a:lnTo>
                  <a:lnTo>
                    <a:pt x="1356" y="1602"/>
                  </a:lnTo>
                  <a:lnTo>
                    <a:pt x="1354" y="1598"/>
                  </a:lnTo>
                  <a:lnTo>
                    <a:pt x="1354" y="1598"/>
                  </a:lnTo>
                  <a:lnTo>
                    <a:pt x="1354" y="1596"/>
                  </a:lnTo>
                  <a:lnTo>
                    <a:pt x="1354" y="1596"/>
                  </a:lnTo>
                  <a:lnTo>
                    <a:pt x="1354" y="1592"/>
                  </a:lnTo>
                  <a:lnTo>
                    <a:pt x="1354" y="1592"/>
                  </a:lnTo>
                  <a:lnTo>
                    <a:pt x="1352" y="1588"/>
                  </a:lnTo>
                  <a:lnTo>
                    <a:pt x="1352" y="1588"/>
                  </a:lnTo>
                  <a:lnTo>
                    <a:pt x="1352" y="1588"/>
                  </a:lnTo>
                  <a:lnTo>
                    <a:pt x="1352" y="1588"/>
                  </a:lnTo>
                  <a:lnTo>
                    <a:pt x="1352" y="1586"/>
                  </a:lnTo>
                  <a:lnTo>
                    <a:pt x="1352" y="1582"/>
                  </a:lnTo>
                  <a:lnTo>
                    <a:pt x="1352" y="1582"/>
                  </a:lnTo>
                  <a:lnTo>
                    <a:pt x="1348" y="1578"/>
                  </a:lnTo>
                  <a:lnTo>
                    <a:pt x="1348" y="1578"/>
                  </a:lnTo>
                  <a:lnTo>
                    <a:pt x="1348" y="1578"/>
                  </a:lnTo>
                  <a:lnTo>
                    <a:pt x="1348" y="1578"/>
                  </a:lnTo>
                  <a:lnTo>
                    <a:pt x="1348" y="1576"/>
                  </a:lnTo>
                  <a:lnTo>
                    <a:pt x="1348" y="1576"/>
                  </a:lnTo>
                  <a:lnTo>
                    <a:pt x="1348" y="1572"/>
                  </a:lnTo>
                  <a:lnTo>
                    <a:pt x="1348" y="1572"/>
                  </a:lnTo>
                  <a:lnTo>
                    <a:pt x="1344" y="1568"/>
                  </a:lnTo>
                  <a:lnTo>
                    <a:pt x="1344" y="1568"/>
                  </a:lnTo>
                  <a:lnTo>
                    <a:pt x="1344" y="1566"/>
                  </a:lnTo>
                  <a:lnTo>
                    <a:pt x="1344" y="1566"/>
                  </a:lnTo>
                  <a:lnTo>
                    <a:pt x="1340" y="1562"/>
                  </a:lnTo>
                  <a:lnTo>
                    <a:pt x="1340" y="1562"/>
                  </a:lnTo>
                  <a:lnTo>
                    <a:pt x="1340" y="1554"/>
                  </a:lnTo>
                  <a:lnTo>
                    <a:pt x="1340" y="1554"/>
                  </a:lnTo>
                  <a:lnTo>
                    <a:pt x="1338" y="1548"/>
                  </a:lnTo>
                  <a:lnTo>
                    <a:pt x="1338" y="1548"/>
                  </a:lnTo>
                  <a:lnTo>
                    <a:pt x="1338" y="1548"/>
                  </a:lnTo>
                  <a:lnTo>
                    <a:pt x="1338" y="1548"/>
                  </a:lnTo>
                  <a:lnTo>
                    <a:pt x="1336" y="1544"/>
                  </a:lnTo>
                  <a:lnTo>
                    <a:pt x="1334" y="1542"/>
                  </a:lnTo>
                  <a:lnTo>
                    <a:pt x="1334" y="1542"/>
                  </a:lnTo>
                  <a:lnTo>
                    <a:pt x="1332" y="1540"/>
                  </a:lnTo>
                  <a:lnTo>
                    <a:pt x="1332" y="1540"/>
                  </a:lnTo>
                  <a:lnTo>
                    <a:pt x="1332" y="1538"/>
                  </a:lnTo>
                  <a:lnTo>
                    <a:pt x="1332" y="1538"/>
                  </a:lnTo>
                  <a:lnTo>
                    <a:pt x="1330" y="1536"/>
                  </a:lnTo>
                  <a:lnTo>
                    <a:pt x="1330" y="1536"/>
                  </a:lnTo>
                  <a:lnTo>
                    <a:pt x="1330" y="1532"/>
                  </a:lnTo>
                  <a:lnTo>
                    <a:pt x="1330" y="1532"/>
                  </a:lnTo>
                  <a:lnTo>
                    <a:pt x="1328" y="1528"/>
                  </a:lnTo>
                  <a:lnTo>
                    <a:pt x="1328" y="1528"/>
                  </a:lnTo>
                  <a:lnTo>
                    <a:pt x="1326" y="1528"/>
                  </a:lnTo>
                  <a:lnTo>
                    <a:pt x="1326" y="1528"/>
                  </a:lnTo>
                  <a:lnTo>
                    <a:pt x="1328" y="1526"/>
                  </a:lnTo>
                  <a:lnTo>
                    <a:pt x="1328" y="1526"/>
                  </a:lnTo>
                  <a:lnTo>
                    <a:pt x="1328" y="1524"/>
                  </a:lnTo>
                  <a:lnTo>
                    <a:pt x="1328" y="1524"/>
                  </a:lnTo>
                  <a:lnTo>
                    <a:pt x="1328" y="1516"/>
                  </a:lnTo>
                  <a:lnTo>
                    <a:pt x="1328" y="1516"/>
                  </a:lnTo>
                  <a:lnTo>
                    <a:pt x="1326" y="1512"/>
                  </a:lnTo>
                  <a:lnTo>
                    <a:pt x="1326" y="1512"/>
                  </a:lnTo>
                  <a:lnTo>
                    <a:pt x="1324" y="1512"/>
                  </a:lnTo>
                  <a:lnTo>
                    <a:pt x="1324" y="1512"/>
                  </a:lnTo>
                  <a:lnTo>
                    <a:pt x="1324" y="1510"/>
                  </a:lnTo>
                  <a:lnTo>
                    <a:pt x="1324" y="1510"/>
                  </a:lnTo>
                  <a:lnTo>
                    <a:pt x="1322" y="1506"/>
                  </a:lnTo>
                  <a:lnTo>
                    <a:pt x="1322" y="1506"/>
                  </a:lnTo>
                  <a:lnTo>
                    <a:pt x="1322" y="1506"/>
                  </a:lnTo>
                  <a:lnTo>
                    <a:pt x="1322" y="1506"/>
                  </a:lnTo>
                  <a:lnTo>
                    <a:pt x="1320" y="1502"/>
                  </a:lnTo>
                  <a:lnTo>
                    <a:pt x="1320" y="1500"/>
                  </a:lnTo>
                  <a:lnTo>
                    <a:pt x="1320" y="1500"/>
                  </a:lnTo>
                  <a:lnTo>
                    <a:pt x="1318" y="1498"/>
                  </a:lnTo>
                  <a:lnTo>
                    <a:pt x="1318" y="1498"/>
                  </a:lnTo>
                  <a:lnTo>
                    <a:pt x="1316" y="1492"/>
                  </a:lnTo>
                  <a:lnTo>
                    <a:pt x="1316" y="1492"/>
                  </a:lnTo>
                  <a:lnTo>
                    <a:pt x="1316" y="1490"/>
                  </a:lnTo>
                  <a:lnTo>
                    <a:pt x="1316" y="1490"/>
                  </a:lnTo>
                  <a:lnTo>
                    <a:pt x="1314" y="1488"/>
                  </a:lnTo>
                  <a:lnTo>
                    <a:pt x="1314" y="1488"/>
                  </a:lnTo>
                  <a:lnTo>
                    <a:pt x="1314" y="1486"/>
                  </a:lnTo>
                  <a:lnTo>
                    <a:pt x="1314" y="1486"/>
                  </a:lnTo>
                  <a:lnTo>
                    <a:pt x="1314" y="1482"/>
                  </a:lnTo>
                  <a:lnTo>
                    <a:pt x="1314" y="1482"/>
                  </a:lnTo>
                  <a:lnTo>
                    <a:pt x="1312" y="1478"/>
                  </a:lnTo>
                  <a:lnTo>
                    <a:pt x="1312" y="1478"/>
                  </a:lnTo>
                  <a:lnTo>
                    <a:pt x="1310" y="1476"/>
                  </a:lnTo>
                  <a:lnTo>
                    <a:pt x="1310" y="1476"/>
                  </a:lnTo>
                  <a:lnTo>
                    <a:pt x="1310" y="1474"/>
                  </a:lnTo>
                  <a:lnTo>
                    <a:pt x="1310" y="1474"/>
                  </a:lnTo>
                  <a:lnTo>
                    <a:pt x="1310" y="1470"/>
                  </a:lnTo>
                  <a:lnTo>
                    <a:pt x="1310" y="1470"/>
                  </a:lnTo>
                  <a:lnTo>
                    <a:pt x="1308" y="1468"/>
                  </a:lnTo>
                  <a:lnTo>
                    <a:pt x="1308" y="1468"/>
                  </a:lnTo>
                  <a:lnTo>
                    <a:pt x="1308" y="1466"/>
                  </a:lnTo>
                  <a:lnTo>
                    <a:pt x="1308" y="1466"/>
                  </a:lnTo>
                  <a:lnTo>
                    <a:pt x="1306" y="1462"/>
                  </a:lnTo>
                  <a:lnTo>
                    <a:pt x="1306" y="1462"/>
                  </a:lnTo>
                  <a:lnTo>
                    <a:pt x="1306" y="1460"/>
                  </a:lnTo>
                  <a:lnTo>
                    <a:pt x="1306" y="1460"/>
                  </a:lnTo>
                  <a:lnTo>
                    <a:pt x="1304" y="1456"/>
                  </a:lnTo>
                  <a:lnTo>
                    <a:pt x="1304" y="1454"/>
                  </a:lnTo>
                  <a:lnTo>
                    <a:pt x="1304" y="1454"/>
                  </a:lnTo>
                  <a:lnTo>
                    <a:pt x="1302" y="1452"/>
                  </a:lnTo>
                  <a:lnTo>
                    <a:pt x="1302" y="1452"/>
                  </a:lnTo>
                  <a:lnTo>
                    <a:pt x="1302" y="1450"/>
                  </a:lnTo>
                  <a:lnTo>
                    <a:pt x="1302" y="1450"/>
                  </a:lnTo>
                  <a:lnTo>
                    <a:pt x="1300" y="1448"/>
                  </a:lnTo>
                  <a:lnTo>
                    <a:pt x="1300" y="1448"/>
                  </a:lnTo>
                  <a:lnTo>
                    <a:pt x="1300" y="1444"/>
                  </a:lnTo>
                  <a:lnTo>
                    <a:pt x="1300" y="1444"/>
                  </a:lnTo>
                  <a:lnTo>
                    <a:pt x="1300" y="1442"/>
                  </a:lnTo>
                  <a:lnTo>
                    <a:pt x="1300" y="1442"/>
                  </a:lnTo>
                  <a:lnTo>
                    <a:pt x="1298" y="1438"/>
                  </a:lnTo>
                  <a:lnTo>
                    <a:pt x="1298" y="1438"/>
                  </a:lnTo>
                  <a:lnTo>
                    <a:pt x="1296" y="1434"/>
                  </a:lnTo>
                  <a:lnTo>
                    <a:pt x="1296" y="1432"/>
                  </a:lnTo>
                  <a:lnTo>
                    <a:pt x="1296" y="1432"/>
                  </a:lnTo>
                  <a:lnTo>
                    <a:pt x="1290" y="1426"/>
                  </a:lnTo>
                  <a:lnTo>
                    <a:pt x="1290" y="1426"/>
                  </a:lnTo>
                  <a:lnTo>
                    <a:pt x="1288" y="1424"/>
                  </a:lnTo>
                  <a:lnTo>
                    <a:pt x="1288" y="1424"/>
                  </a:lnTo>
                  <a:lnTo>
                    <a:pt x="1288" y="1422"/>
                  </a:lnTo>
                  <a:lnTo>
                    <a:pt x="1288" y="1422"/>
                  </a:lnTo>
                  <a:lnTo>
                    <a:pt x="1288" y="1418"/>
                  </a:lnTo>
                  <a:lnTo>
                    <a:pt x="1288" y="1418"/>
                  </a:lnTo>
                  <a:lnTo>
                    <a:pt x="1288" y="1416"/>
                  </a:lnTo>
                  <a:lnTo>
                    <a:pt x="1288" y="1416"/>
                  </a:lnTo>
                  <a:lnTo>
                    <a:pt x="1286" y="1412"/>
                  </a:lnTo>
                  <a:lnTo>
                    <a:pt x="1286" y="1412"/>
                  </a:lnTo>
                  <a:lnTo>
                    <a:pt x="1286" y="1410"/>
                  </a:lnTo>
                  <a:lnTo>
                    <a:pt x="1286" y="1410"/>
                  </a:lnTo>
                  <a:lnTo>
                    <a:pt x="1286" y="1406"/>
                  </a:lnTo>
                  <a:lnTo>
                    <a:pt x="1286" y="1406"/>
                  </a:lnTo>
                  <a:lnTo>
                    <a:pt x="1286" y="1404"/>
                  </a:lnTo>
                  <a:lnTo>
                    <a:pt x="1284" y="1402"/>
                  </a:lnTo>
                  <a:lnTo>
                    <a:pt x="1284" y="1402"/>
                  </a:lnTo>
                  <a:lnTo>
                    <a:pt x="1284" y="1402"/>
                  </a:lnTo>
                  <a:lnTo>
                    <a:pt x="1282" y="1396"/>
                  </a:lnTo>
                  <a:lnTo>
                    <a:pt x="1282" y="1396"/>
                  </a:lnTo>
                  <a:lnTo>
                    <a:pt x="1280" y="1394"/>
                  </a:lnTo>
                  <a:lnTo>
                    <a:pt x="1280" y="1394"/>
                  </a:lnTo>
                  <a:lnTo>
                    <a:pt x="1278" y="1392"/>
                  </a:lnTo>
                  <a:lnTo>
                    <a:pt x="1278" y="1392"/>
                  </a:lnTo>
                  <a:lnTo>
                    <a:pt x="1278" y="1390"/>
                  </a:lnTo>
                  <a:lnTo>
                    <a:pt x="1278" y="1390"/>
                  </a:lnTo>
                  <a:lnTo>
                    <a:pt x="1276" y="1386"/>
                  </a:lnTo>
                  <a:lnTo>
                    <a:pt x="1276" y="1386"/>
                  </a:lnTo>
                  <a:lnTo>
                    <a:pt x="1278" y="1384"/>
                  </a:lnTo>
                  <a:lnTo>
                    <a:pt x="1278" y="1384"/>
                  </a:lnTo>
                  <a:lnTo>
                    <a:pt x="1278" y="1382"/>
                  </a:lnTo>
                  <a:lnTo>
                    <a:pt x="1278" y="1382"/>
                  </a:lnTo>
                  <a:lnTo>
                    <a:pt x="1280" y="1380"/>
                  </a:lnTo>
                  <a:lnTo>
                    <a:pt x="1280" y="1380"/>
                  </a:lnTo>
                  <a:lnTo>
                    <a:pt x="1280" y="1376"/>
                  </a:lnTo>
                  <a:lnTo>
                    <a:pt x="1280" y="1376"/>
                  </a:lnTo>
                  <a:lnTo>
                    <a:pt x="1282" y="1372"/>
                  </a:lnTo>
                  <a:lnTo>
                    <a:pt x="1282" y="1372"/>
                  </a:lnTo>
                  <a:lnTo>
                    <a:pt x="1282" y="1370"/>
                  </a:lnTo>
                  <a:lnTo>
                    <a:pt x="1282" y="1370"/>
                  </a:lnTo>
                  <a:lnTo>
                    <a:pt x="1282" y="1368"/>
                  </a:lnTo>
                  <a:lnTo>
                    <a:pt x="1282" y="1368"/>
                  </a:lnTo>
                  <a:lnTo>
                    <a:pt x="1284" y="1364"/>
                  </a:lnTo>
                  <a:lnTo>
                    <a:pt x="1284" y="1364"/>
                  </a:lnTo>
                  <a:lnTo>
                    <a:pt x="1284" y="1362"/>
                  </a:lnTo>
                  <a:lnTo>
                    <a:pt x="1284" y="1362"/>
                  </a:lnTo>
                  <a:lnTo>
                    <a:pt x="1284" y="1358"/>
                  </a:lnTo>
                  <a:lnTo>
                    <a:pt x="1284" y="1358"/>
                  </a:lnTo>
                  <a:lnTo>
                    <a:pt x="1284" y="1356"/>
                  </a:lnTo>
                  <a:lnTo>
                    <a:pt x="1284" y="1356"/>
                  </a:lnTo>
                  <a:lnTo>
                    <a:pt x="1284" y="1354"/>
                  </a:lnTo>
                  <a:lnTo>
                    <a:pt x="1284" y="1354"/>
                  </a:lnTo>
                  <a:lnTo>
                    <a:pt x="1286" y="1352"/>
                  </a:lnTo>
                  <a:lnTo>
                    <a:pt x="1286" y="1352"/>
                  </a:lnTo>
                  <a:lnTo>
                    <a:pt x="1286" y="1348"/>
                  </a:lnTo>
                  <a:lnTo>
                    <a:pt x="1286" y="1348"/>
                  </a:lnTo>
                  <a:lnTo>
                    <a:pt x="1288" y="1344"/>
                  </a:lnTo>
                  <a:lnTo>
                    <a:pt x="1288" y="1344"/>
                  </a:lnTo>
                  <a:lnTo>
                    <a:pt x="1288" y="1342"/>
                  </a:lnTo>
                  <a:lnTo>
                    <a:pt x="1288" y="1342"/>
                  </a:lnTo>
                  <a:lnTo>
                    <a:pt x="1290" y="1336"/>
                  </a:lnTo>
                  <a:lnTo>
                    <a:pt x="1290" y="1336"/>
                  </a:lnTo>
                  <a:lnTo>
                    <a:pt x="1292" y="1330"/>
                  </a:lnTo>
                  <a:lnTo>
                    <a:pt x="1292" y="1330"/>
                  </a:lnTo>
                  <a:lnTo>
                    <a:pt x="1292" y="1324"/>
                  </a:lnTo>
                  <a:lnTo>
                    <a:pt x="1292" y="1324"/>
                  </a:lnTo>
                  <a:lnTo>
                    <a:pt x="1290" y="1318"/>
                  </a:lnTo>
                  <a:lnTo>
                    <a:pt x="1290" y="1318"/>
                  </a:lnTo>
                  <a:lnTo>
                    <a:pt x="1290" y="1314"/>
                  </a:lnTo>
                  <a:lnTo>
                    <a:pt x="1290" y="1314"/>
                  </a:lnTo>
                  <a:lnTo>
                    <a:pt x="1290" y="1312"/>
                  </a:lnTo>
                  <a:lnTo>
                    <a:pt x="1290" y="1312"/>
                  </a:lnTo>
                  <a:lnTo>
                    <a:pt x="1292" y="1310"/>
                  </a:lnTo>
                  <a:lnTo>
                    <a:pt x="1292" y="1310"/>
                  </a:lnTo>
                  <a:lnTo>
                    <a:pt x="1292" y="1308"/>
                  </a:lnTo>
                  <a:lnTo>
                    <a:pt x="1292" y="1308"/>
                  </a:lnTo>
                  <a:lnTo>
                    <a:pt x="1294" y="1306"/>
                  </a:lnTo>
                  <a:lnTo>
                    <a:pt x="1294" y="1306"/>
                  </a:lnTo>
                  <a:lnTo>
                    <a:pt x="1296" y="1300"/>
                  </a:lnTo>
                  <a:lnTo>
                    <a:pt x="1296" y="1300"/>
                  </a:lnTo>
                  <a:lnTo>
                    <a:pt x="1296" y="1294"/>
                  </a:lnTo>
                  <a:lnTo>
                    <a:pt x="1296" y="1294"/>
                  </a:lnTo>
                  <a:lnTo>
                    <a:pt x="1296" y="1294"/>
                  </a:lnTo>
                  <a:lnTo>
                    <a:pt x="1296" y="1294"/>
                  </a:lnTo>
                  <a:lnTo>
                    <a:pt x="1296" y="1292"/>
                  </a:lnTo>
                  <a:lnTo>
                    <a:pt x="1296" y="1292"/>
                  </a:lnTo>
                  <a:lnTo>
                    <a:pt x="1296" y="1288"/>
                  </a:lnTo>
                  <a:lnTo>
                    <a:pt x="1296" y="1288"/>
                  </a:lnTo>
                  <a:lnTo>
                    <a:pt x="1296" y="1288"/>
                  </a:lnTo>
                  <a:lnTo>
                    <a:pt x="1296" y="1288"/>
                  </a:lnTo>
                  <a:lnTo>
                    <a:pt x="1298" y="1284"/>
                  </a:lnTo>
                  <a:lnTo>
                    <a:pt x="1298" y="1284"/>
                  </a:lnTo>
                  <a:lnTo>
                    <a:pt x="1298" y="1280"/>
                  </a:lnTo>
                  <a:lnTo>
                    <a:pt x="1298" y="1280"/>
                  </a:lnTo>
                  <a:lnTo>
                    <a:pt x="1298" y="1278"/>
                  </a:lnTo>
                  <a:lnTo>
                    <a:pt x="1298" y="1278"/>
                  </a:lnTo>
                  <a:lnTo>
                    <a:pt x="1298" y="1274"/>
                  </a:lnTo>
                  <a:lnTo>
                    <a:pt x="1298" y="1274"/>
                  </a:lnTo>
                  <a:lnTo>
                    <a:pt x="1298" y="1272"/>
                  </a:lnTo>
                  <a:lnTo>
                    <a:pt x="1298" y="1272"/>
                  </a:lnTo>
                  <a:lnTo>
                    <a:pt x="1300" y="1270"/>
                  </a:lnTo>
                  <a:lnTo>
                    <a:pt x="1300" y="1270"/>
                  </a:lnTo>
                  <a:lnTo>
                    <a:pt x="1300" y="1268"/>
                  </a:lnTo>
                  <a:lnTo>
                    <a:pt x="1300" y="1268"/>
                  </a:lnTo>
                  <a:lnTo>
                    <a:pt x="1302" y="1264"/>
                  </a:lnTo>
                  <a:lnTo>
                    <a:pt x="1302" y="1264"/>
                  </a:lnTo>
                  <a:lnTo>
                    <a:pt x="1304" y="1258"/>
                  </a:lnTo>
                  <a:lnTo>
                    <a:pt x="1304" y="1258"/>
                  </a:lnTo>
                  <a:lnTo>
                    <a:pt x="1304" y="1258"/>
                  </a:lnTo>
                  <a:lnTo>
                    <a:pt x="1304" y="1258"/>
                  </a:lnTo>
                  <a:lnTo>
                    <a:pt x="1304" y="1256"/>
                  </a:lnTo>
                  <a:lnTo>
                    <a:pt x="1304" y="1256"/>
                  </a:lnTo>
                  <a:lnTo>
                    <a:pt x="1306" y="1252"/>
                  </a:lnTo>
                  <a:lnTo>
                    <a:pt x="1306" y="1252"/>
                  </a:lnTo>
                  <a:lnTo>
                    <a:pt x="1306" y="1248"/>
                  </a:lnTo>
                  <a:lnTo>
                    <a:pt x="1306" y="1248"/>
                  </a:lnTo>
                  <a:lnTo>
                    <a:pt x="1306" y="1246"/>
                  </a:lnTo>
                  <a:lnTo>
                    <a:pt x="1306" y="1246"/>
                  </a:lnTo>
                  <a:lnTo>
                    <a:pt x="1306" y="1242"/>
                  </a:lnTo>
                  <a:lnTo>
                    <a:pt x="1306" y="1242"/>
                  </a:lnTo>
                  <a:lnTo>
                    <a:pt x="1306" y="1240"/>
                  </a:lnTo>
                  <a:lnTo>
                    <a:pt x="1306" y="1240"/>
                  </a:lnTo>
                  <a:lnTo>
                    <a:pt x="1308" y="1236"/>
                  </a:lnTo>
                  <a:lnTo>
                    <a:pt x="1308" y="1236"/>
                  </a:lnTo>
                  <a:lnTo>
                    <a:pt x="1308" y="1234"/>
                  </a:lnTo>
                  <a:lnTo>
                    <a:pt x="1308" y="1234"/>
                  </a:lnTo>
                  <a:lnTo>
                    <a:pt x="1310" y="1232"/>
                  </a:lnTo>
                  <a:lnTo>
                    <a:pt x="1310" y="1232"/>
                  </a:lnTo>
                  <a:lnTo>
                    <a:pt x="1314" y="1226"/>
                  </a:lnTo>
                  <a:lnTo>
                    <a:pt x="1314" y="1226"/>
                  </a:lnTo>
                  <a:lnTo>
                    <a:pt x="1314" y="1220"/>
                  </a:lnTo>
                  <a:lnTo>
                    <a:pt x="1314" y="1220"/>
                  </a:lnTo>
                  <a:lnTo>
                    <a:pt x="1314" y="1218"/>
                  </a:lnTo>
                  <a:lnTo>
                    <a:pt x="1314" y="1218"/>
                  </a:lnTo>
                  <a:lnTo>
                    <a:pt x="1314" y="1216"/>
                  </a:lnTo>
                  <a:lnTo>
                    <a:pt x="1314" y="1216"/>
                  </a:lnTo>
                  <a:lnTo>
                    <a:pt x="1314" y="1212"/>
                  </a:lnTo>
                  <a:lnTo>
                    <a:pt x="1314" y="1212"/>
                  </a:lnTo>
                  <a:lnTo>
                    <a:pt x="1312" y="1210"/>
                  </a:lnTo>
                  <a:lnTo>
                    <a:pt x="1312" y="1210"/>
                  </a:lnTo>
                  <a:lnTo>
                    <a:pt x="1312" y="1206"/>
                  </a:lnTo>
                  <a:lnTo>
                    <a:pt x="1312" y="1206"/>
                  </a:lnTo>
                  <a:lnTo>
                    <a:pt x="1314" y="1204"/>
                  </a:lnTo>
                  <a:lnTo>
                    <a:pt x="1314" y="1202"/>
                  </a:lnTo>
                  <a:lnTo>
                    <a:pt x="1314" y="1202"/>
                  </a:lnTo>
                  <a:lnTo>
                    <a:pt x="1316" y="1200"/>
                  </a:lnTo>
                  <a:lnTo>
                    <a:pt x="1316" y="1200"/>
                  </a:lnTo>
                  <a:lnTo>
                    <a:pt x="1316" y="1196"/>
                  </a:lnTo>
                  <a:lnTo>
                    <a:pt x="1316" y="1196"/>
                  </a:lnTo>
                  <a:lnTo>
                    <a:pt x="1316" y="1194"/>
                  </a:lnTo>
                  <a:lnTo>
                    <a:pt x="1316" y="1194"/>
                  </a:lnTo>
                  <a:lnTo>
                    <a:pt x="1318" y="1190"/>
                  </a:lnTo>
                  <a:lnTo>
                    <a:pt x="1318" y="1190"/>
                  </a:lnTo>
                  <a:lnTo>
                    <a:pt x="1318" y="1188"/>
                  </a:lnTo>
                  <a:lnTo>
                    <a:pt x="1318" y="1188"/>
                  </a:lnTo>
                  <a:lnTo>
                    <a:pt x="1320" y="1184"/>
                  </a:lnTo>
                  <a:lnTo>
                    <a:pt x="1320" y="1184"/>
                  </a:lnTo>
                  <a:lnTo>
                    <a:pt x="1320" y="1182"/>
                  </a:lnTo>
                  <a:lnTo>
                    <a:pt x="1320" y="1182"/>
                  </a:lnTo>
                  <a:lnTo>
                    <a:pt x="1322" y="1178"/>
                  </a:lnTo>
                  <a:lnTo>
                    <a:pt x="1322" y="1178"/>
                  </a:lnTo>
                  <a:lnTo>
                    <a:pt x="1322" y="1172"/>
                  </a:lnTo>
                  <a:lnTo>
                    <a:pt x="1322" y="1172"/>
                  </a:lnTo>
                  <a:lnTo>
                    <a:pt x="1322" y="1168"/>
                  </a:lnTo>
                  <a:lnTo>
                    <a:pt x="1322" y="1168"/>
                  </a:lnTo>
                  <a:lnTo>
                    <a:pt x="1322" y="1168"/>
                  </a:lnTo>
                  <a:lnTo>
                    <a:pt x="1322" y="1164"/>
                  </a:lnTo>
                  <a:lnTo>
                    <a:pt x="1322" y="1164"/>
                  </a:lnTo>
                  <a:lnTo>
                    <a:pt x="1322" y="1162"/>
                  </a:lnTo>
                  <a:lnTo>
                    <a:pt x="1322" y="1162"/>
                  </a:lnTo>
                  <a:lnTo>
                    <a:pt x="1322" y="1160"/>
                  </a:lnTo>
                  <a:lnTo>
                    <a:pt x="1322" y="1160"/>
                  </a:lnTo>
                  <a:lnTo>
                    <a:pt x="1324" y="1156"/>
                  </a:lnTo>
                  <a:lnTo>
                    <a:pt x="1324" y="1156"/>
                  </a:lnTo>
                  <a:lnTo>
                    <a:pt x="1324" y="1154"/>
                  </a:lnTo>
                  <a:lnTo>
                    <a:pt x="1324" y="1154"/>
                  </a:lnTo>
                  <a:lnTo>
                    <a:pt x="1324" y="1150"/>
                  </a:lnTo>
                  <a:lnTo>
                    <a:pt x="1324" y="1150"/>
                  </a:lnTo>
                  <a:lnTo>
                    <a:pt x="1324" y="1150"/>
                  </a:lnTo>
                  <a:lnTo>
                    <a:pt x="1324" y="1150"/>
                  </a:lnTo>
                  <a:lnTo>
                    <a:pt x="1326" y="1146"/>
                  </a:lnTo>
                  <a:lnTo>
                    <a:pt x="1326" y="1146"/>
                  </a:lnTo>
                  <a:lnTo>
                    <a:pt x="1326" y="1142"/>
                  </a:lnTo>
                  <a:lnTo>
                    <a:pt x="1326" y="1142"/>
                  </a:lnTo>
                  <a:lnTo>
                    <a:pt x="1326" y="1142"/>
                  </a:lnTo>
                  <a:lnTo>
                    <a:pt x="1326" y="1140"/>
                  </a:lnTo>
                  <a:lnTo>
                    <a:pt x="1326" y="1140"/>
                  </a:lnTo>
                  <a:lnTo>
                    <a:pt x="1330" y="1134"/>
                  </a:lnTo>
                  <a:lnTo>
                    <a:pt x="1330" y="1134"/>
                  </a:lnTo>
                  <a:lnTo>
                    <a:pt x="1328" y="1128"/>
                  </a:lnTo>
                  <a:lnTo>
                    <a:pt x="1328" y="1128"/>
                  </a:lnTo>
                  <a:lnTo>
                    <a:pt x="1328" y="1124"/>
                  </a:lnTo>
                  <a:lnTo>
                    <a:pt x="1328" y="1124"/>
                  </a:lnTo>
                  <a:lnTo>
                    <a:pt x="1328" y="1122"/>
                  </a:lnTo>
                  <a:lnTo>
                    <a:pt x="1328" y="1122"/>
                  </a:lnTo>
                  <a:lnTo>
                    <a:pt x="1328" y="1118"/>
                  </a:lnTo>
                  <a:lnTo>
                    <a:pt x="1330" y="1116"/>
                  </a:lnTo>
                  <a:lnTo>
                    <a:pt x="1330" y="1116"/>
                  </a:lnTo>
                  <a:lnTo>
                    <a:pt x="1332" y="1114"/>
                  </a:lnTo>
                  <a:lnTo>
                    <a:pt x="1332" y="1114"/>
                  </a:lnTo>
                  <a:lnTo>
                    <a:pt x="1336" y="1106"/>
                  </a:lnTo>
                  <a:lnTo>
                    <a:pt x="1336" y="1106"/>
                  </a:lnTo>
                  <a:lnTo>
                    <a:pt x="1336" y="1106"/>
                  </a:lnTo>
                  <a:lnTo>
                    <a:pt x="1336" y="1106"/>
                  </a:lnTo>
                  <a:lnTo>
                    <a:pt x="1338" y="1102"/>
                  </a:lnTo>
                  <a:lnTo>
                    <a:pt x="1338" y="1102"/>
                  </a:lnTo>
                  <a:lnTo>
                    <a:pt x="1336" y="1096"/>
                  </a:lnTo>
                  <a:lnTo>
                    <a:pt x="1336" y="1096"/>
                  </a:lnTo>
                  <a:lnTo>
                    <a:pt x="1336" y="1096"/>
                  </a:lnTo>
                  <a:lnTo>
                    <a:pt x="1336" y="1096"/>
                  </a:lnTo>
                  <a:lnTo>
                    <a:pt x="1336" y="1094"/>
                  </a:lnTo>
                  <a:lnTo>
                    <a:pt x="1336" y="1094"/>
                  </a:lnTo>
                  <a:lnTo>
                    <a:pt x="1336" y="1090"/>
                  </a:lnTo>
                  <a:lnTo>
                    <a:pt x="1336" y="1090"/>
                  </a:lnTo>
                  <a:lnTo>
                    <a:pt x="1336" y="1086"/>
                  </a:lnTo>
                  <a:lnTo>
                    <a:pt x="1336" y="1086"/>
                  </a:lnTo>
                  <a:lnTo>
                    <a:pt x="1336" y="1084"/>
                  </a:lnTo>
                  <a:lnTo>
                    <a:pt x="1336" y="1084"/>
                  </a:lnTo>
                  <a:lnTo>
                    <a:pt x="1336" y="1080"/>
                  </a:lnTo>
                  <a:lnTo>
                    <a:pt x="1336" y="1080"/>
                  </a:lnTo>
                  <a:lnTo>
                    <a:pt x="1336" y="1078"/>
                  </a:lnTo>
                  <a:lnTo>
                    <a:pt x="1336" y="1078"/>
                  </a:lnTo>
                  <a:lnTo>
                    <a:pt x="1336" y="1076"/>
                  </a:lnTo>
                  <a:lnTo>
                    <a:pt x="1336" y="1076"/>
                  </a:lnTo>
                  <a:lnTo>
                    <a:pt x="1336" y="1074"/>
                  </a:lnTo>
                  <a:lnTo>
                    <a:pt x="1336" y="1072"/>
                  </a:lnTo>
                  <a:lnTo>
                    <a:pt x="1336" y="1072"/>
                  </a:lnTo>
                  <a:lnTo>
                    <a:pt x="1338" y="1068"/>
                  </a:lnTo>
                  <a:lnTo>
                    <a:pt x="1338" y="1068"/>
                  </a:lnTo>
                  <a:lnTo>
                    <a:pt x="1338" y="1066"/>
                  </a:lnTo>
                  <a:lnTo>
                    <a:pt x="1338" y="1066"/>
                  </a:lnTo>
                  <a:lnTo>
                    <a:pt x="1340" y="1064"/>
                  </a:lnTo>
                  <a:lnTo>
                    <a:pt x="1340" y="1064"/>
                  </a:lnTo>
                  <a:lnTo>
                    <a:pt x="1342" y="1060"/>
                  </a:lnTo>
                  <a:lnTo>
                    <a:pt x="1344" y="1058"/>
                  </a:lnTo>
                  <a:lnTo>
                    <a:pt x="1344" y="1058"/>
                  </a:lnTo>
                  <a:lnTo>
                    <a:pt x="1346" y="1054"/>
                  </a:lnTo>
                  <a:lnTo>
                    <a:pt x="1346" y="1054"/>
                  </a:lnTo>
                  <a:lnTo>
                    <a:pt x="1346" y="1046"/>
                  </a:lnTo>
                  <a:lnTo>
                    <a:pt x="1346" y="1046"/>
                  </a:lnTo>
                  <a:lnTo>
                    <a:pt x="1346" y="1044"/>
                  </a:lnTo>
                  <a:lnTo>
                    <a:pt x="1346" y="1044"/>
                  </a:lnTo>
                  <a:lnTo>
                    <a:pt x="1346" y="1042"/>
                  </a:lnTo>
                  <a:lnTo>
                    <a:pt x="1346" y="1042"/>
                  </a:lnTo>
                  <a:lnTo>
                    <a:pt x="1344" y="1038"/>
                  </a:lnTo>
                  <a:lnTo>
                    <a:pt x="1344" y="1038"/>
                  </a:lnTo>
                  <a:lnTo>
                    <a:pt x="1344" y="1036"/>
                  </a:lnTo>
                  <a:lnTo>
                    <a:pt x="1344" y="1036"/>
                  </a:lnTo>
                  <a:lnTo>
                    <a:pt x="1344" y="1034"/>
                  </a:lnTo>
                  <a:lnTo>
                    <a:pt x="1344" y="1034"/>
                  </a:lnTo>
                  <a:lnTo>
                    <a:pt x="1346" y="1030"/>
                  </a:lnTo>
                  <a:lnTo>
                    <a:pt x="1346" y="1030"/>
                  </a:lnTo>
                  <a:lnTo>
                    <a:pt x="1346" y="1028"/>
                  </a:lnTo>
                  <a:lnTo>
                    <a:pt x="1346" y="1026"/>
                  </a:lnTo>
                  <a:lnTo>
                    <a:pt x="1346" y="1026"/>
                  </a:lnTo>
                  <a:lnTo>
                    <a:pt x="1348" y="1020"/>
                  </a:lnTo>
                  <a:lnTo>
                    <a:pt x="1348" y="1020"/>
                  </a:lnTo>
                  <a:lnTo>
                    <a:pt x="1350" y="1018"/>
                  </a:lnTo>
                  <a:lnTo>
                    <a:pt x="1350" y="1018"/>
                  </a:lnTo>
                  <a:lnTo>
                    <a:pt x="1350" y="1016"/>
                  </a:lnTo>
                  <a:lnTo>
                    <a:pt x="1350" y="1016"/>
                  </a:lnTo>
                  <a:lnTo>
                    <a:pt x="1352" y="1012"/>
                  </a:lnTo>
                  <a:lnTo>
                    <a:pt x="1352" y="1012"/>
                  </a:lnTo>
                  <a:lnTo>
                    <a:pt x="1352" y="1010"/>
                  </a:lnTo>
                  <a:lnTo>
                    <a:pt x="1352" y="1010"/>
                  </a:lnTo>
                  <a:lnTo>
                    <a:pt x="1354" y="1006"/>
                  </a:lnTo>
                  <a:lnTo>
                    <a:pt x="1354" y="1006"/>
                  </a:lnTo>
                  <a:lnTo>
                    <a:pt x="1354" y="1004"/>
                  </a:lnTo>
                  <a:lnTo>
                    <a:pt x="1354" y="1004"/>
                  </a:lnTo>
                  <a:lnTo>
                    <a:pt x="1354" y="1002"/>
                  </a:lnTo>
                  <a:lnTo>
                    <a:pt x="1354" y="1002"/>
                  </a:lnTo>
                  <a:lnTo>
                    <a:pt x="1356" y="998"/>
                  </a:lnTo>
                  <a:lnTo>
                    <a:pt x="1356" y="998"/>
                  </a:lnTo>
                  <a:lnTo>
                    <a:pt x="1356" y="994"/>
                  </a:lnTo>
                  <a:lnTo>
                    <a:pt x="1356" y="994"/>
                  </a:lnTo>
                  <a:lnTo>
                    <a:pt x="1356" y="992"/>
                  </a:lnTo>
                  <a:lnTo>
                    <a:pt x="1356" y="992"/>
                  </a:lnTo>
                  <a:lnTo>
                    <a:pt x="1356" y="988"/>
                  </a:lnTo>
                  <a:lnTo>
                    <a:pt x="1356" y="988"/>
                  </a:lnTo>
                  <a:lnTo>
                    <a:pt x="1356" y="986"/>
                  </a:lnTo>
                  <a:lnTo>
                    <a:pt x="1356" y="986"/>
                  </a:lnTo>
                  <a:lnTo>
                    <a:pt x="1356" y="984"/>
                  </a:lnTo>
                  <a:lnTo>
                    <a:pt x="1356" y="984"/>
                  </a:lnTo>
                  <a:lnTo>
                    <a:pt x="1358" y="980"/>
                  </a:lnTo>
                  <a:lnTo>
                    <a:pt x="1358" y="980"/>
                  </a:lnTo>
                  <a:lnTo>
                    <a:pt x="1358" y="978"/>
                  </a:lnTo>
                  <a:lnTo>
                    <a:pt x="1358" y="978"/>
                  </a:lnTo>
                  <a:lnTo>
                    <a:pt x="1360" y="974"/>
                  </a:lnTo>
                  <a:lnTo>
                    <a:pt x="1360" y="974"/>
                  </a:lnTo>
                  <a:lnTo>
                    <a:pt x="1360" y="970"/>
                  </a:lnTo>
                  <a:lnTo>
                    <a:pt x="1360" y="970"/>
                  </a:lnTo>
                  <a:lnTo>
                    <a:pt x="1360" y="968"/>
                  </a:lnTo>
                  <a:lnTo>
                    <a:pt x="1360" y="968"/>
                  </a:lnTo>
                  <a:lnTo>
                    <a:pt x="1360" y="968"/>
                  </a:lnTo>
                  <a:lnTo>
                    <a:pt x="1362" y="964"/>
                  </a:lnTo>
                  <a:lnTo>
                    <a:pt x="1362" y="962"/>
                  </a:lnTo>
                  <a:lnTo>
                    <a:pt x="1362" y="962"/>
                  </a:lnTo>
                  <a:lnTo>
                    <a:pt x="1364" y="958"/>
                  </a:lnTo>
                  <a:lnTo>
                    <a:pt x="1364" y="958"/>
                  </a:lnTo>
                  <a:lnTo>
                    <a:pt x="1364" y="958"/>
                  </a:lnTo>
                  <a:lnTo>
                    <a:pt x="1368" y="954"/>
                  </a:lnTo>
                  <a:lnTo>
                    <a:pt x="1368" y="954"/>
                  </a:lnTo>
                  <a:lnTo>
                    <a:pt x="1368" y="952"/>
                  </a:lnTo>
                  <a:lnTo>
                    <a:pt x="1368" y="952"/>
                  </a:lnTo>
                  <a:lnTo>
                    <a:pt x="1370" y="948"/>
                  </a:lnTo>
                  <a:lnTo>
                    <a:pt x="1370" y="948"/>
                  </a:lnTo>
                  <a:lnTo>
                    <a:pt x="1372" y="944"/>
                  </a:lnTo>
                  <a:lnTo>
                    <a:pt x="1372" y="944"/>
                  </a:lnTo>
                  <a:lnTo>
                    <a:pt x="1372" y="942"/>
                  </a:lnTo>
                  <a:lnTo>
                    <a:pt x="1372" y="942"/>
                  </a:lnTo>
                  <a:lnTo>
                    <a:pt x="1372" y="938"/>
                  </a:lnTo>
                  <a:lnTo>
                    <a:pt x="1372" y="938"/>
                  </a:lnTo>
                  <a:lnTo>
                    <a:pt x="1372" y="936"/>
                  </a:lnTo>
                  <a:lnTo>
                    <a:pt x="1372" y="936"/>
                  </a:lnTo>
                  <a:lnTo>
                    <a:pt x="1372" y="932"/>
                  </a:lnTo>
                  <a:lnTo>
                    <a:pt x="1372" y="932"/>
                  </a:lnTo>
                  <a:lnTo>
                    <a:pt x="1372" y="928"/>
                  </a:lnTo>
                  <a:lnTo>
                    <a:pt x="1372" y="928"/>
                  </a:lnTo>
                  <a:lnTo>
                    <a:pt x="1372" y="926"/>
                  </a:lnTo>
                  <a:lnTo>
                    <a:pt x="1372" y="926"/>
                  </a:lnTo>
                  <a:lnTo>
                    <a:pt x="1374" y="922"/>
                  </a:lnTo>
                  <a:lnTo>
                    <a:pt x="1374" y="922"/>
                  </a:lnTo>
                  <a:lnTo>
                    <a:pt x="1374" y="920"/>
                  </a:lnTo>
                  <a:lnTo>
                    <a:pt x="1374" y="920"/>
                  </a:lnTo>
                  <a:lnTo>
                    <a:pt x="1374" y="918"/>
                  </a:lnTo>
                  <a:lnTo>
                    <a:pt x="1376" y="912"/>
                  </a:lnTo>
                  <a:lnTo>
                    <a:pt x="1376" y="912"/>
                  </a:lnTo>
                  <a:lnTo>
                    <a:pt x="1374" y="906"/>
                  </a:lnTo>
                  <a:lnTo>
                    <a:pt x="1374" y="906"/>
                  </a:lnTo>
                  <a:lnTo>
                    <a:pt x="1374" y="904"/>
                  </a:lnTo>
                  <a:lnTo>
                    <a:pt x="1374" y="904"/>
                  </a:lnTo>
                  <a:lnTo>
                    <a:pt x="1374" y="902"/>
                  </a:lnTo>
                  <a:lnTo>
                    <a:pt x="1374" y="902"/>
                  </a:lnTo>
                  <a:lnTo>
                    <a:pt x="1374" y="900"/>
                  </a:lnTo>
                  <a:lnTo>
                    <a:pt x="1374" y="900"/>
                  </a:lnTo>
                  <a:lnTo>
                    <a:pt x="1376" y="894"/>
                  </a:lnTo>
                  <a:lnTo>
                    <a:pt x="1376" y="894"/>
                  </a:lnTo>
                  <a:lnTo>
                    <a:pt x="1376" y="892"/>
                  </a:lnTo>
                  <a:lnTo>
                    <a:pt x="1376" y="892"/>
                  </a:lnTo>
                  <a:lnTo>
                    <a:pt x="1378" y="888"/>
                  </a:lnTo>
                  <a:lnTo>
                    <a:pt x="1378" y="888"/>
                  </a:lnTo>
                  <a:lnTo>
                    <a:pt x="1380" y="886"/>
                  </a:lnTo>
                  <a:lnTo>
                    <a:pt x="1380" y="886"/>
                  </a:lnTo>
                  <a:lnTo>
                    <a:pt x="1382" y="882"/>
                  </a:lnTo>
                  <a:lnTo>
                    <a:pt x="1382" y="882"/>
                  </a:lnTo>
                  <a:lnTo>
                    <a:pt x="1382" y="878"/>
                  </a:lnTo>
                  <a:lnTo>
                    <a:pt x="1380" y="874"/>
                  </a:lnTo>
                  <a:lnTo>
                    <a:pt x="1380" y="874"/>
                  </a:lnTo>
                  <a:lnTo>
                    <a:pt x="1380" y="870"/>
                  </a:lnTo>
                  <a:lnTo>
                    <a:pt x="1380" y="870"/>
                  </a:lnTo>
                  <a:lnTo>
                    <a:pt x="1380" y="870"/>
                  </a:lnTo>
                  <a:lnTo>
                    <a:pt x="1380" y="868"/>
                  </a:lnTo>
                  <a:lnTo>
                    <a:pt x="1380" y="868"/>
                  </a:lnTo>
                  <a:lnTo>
                    <a:pt x="1378" y="866"/>
                  </a:lnTo>
                  <a:lnTo>
                    <a:pt x="1378" y="866"/>
                  </a:lnTo>
                  <a:lnTo>
                    <a:pt x="1380" y="864"/>
                  </a:lnTo>
                  <a:lnTo>
                    <a:pt x="1380" y="864"/>
                  </a:lnTo>
                  <a:lnTo>
                    <a:pt x="1380" y="860"/>
                  </a:lnTo>
                  <a:lnTo>
                    <a:pt x="1380" y="860"/>
                  </a:lnTo>
                  <a:lnTo>
                    <a:pt x="1380" y="856"/>
                  </a:lnTo>
                  <a:lnTo>
                    <a:pt x="1380" y="856"/>
                  </a:lnTo>
                  <a:lnTo>
                    <a:pt x="1380" y="856"/>
                  </a:lnTo>
                  <a:lnTo>
                    <a:pt x="1380" y="856"/>
                  </a:lnTo>
                  <a:lnTo>
                    <a:pt x="1382" y="854"/>
                  </a:lnTo>
                  <a:lnTo>
                    <a:pt x="1382" y="854"/>
                  </a:lnTo>
                  <a:lnTo>
                    <a:pt x="1384" y="852"/>
                  </a:lnTo>
                  <a:lnTo>
                    <a:pt x="1384" y="852"/>
                  </a:lnTo>
                  <a:lnTo>
                    <a:pt x="1386" y="848"/>
                  </a:lnTo>
                  <a:lnTo>
                    <a:pt x="1386" y="848"/>
                  </a:lnTo>
                  <a:lnTo>
                    <a:pt x="1388" y="846"/>
                  </a:lnTo>
                  <a:lnTo>
                    <a:pt x="1388" y="846"/>
                  </a:lnTo>
                  <a:lnTo>
                    <a:pt x="1388" y="842"/>
                  </a:lnTo>
                  <a:lnTo>
                    <a:pt x="1388" y="842"/>
                  </a:lnTo>
                  <a:lnTo>
                    <a:pt x="1386" y="840"/>
                  </a:lnTo>
                  <a:lnTo>
                    <a:pt x="1386" y="840"/>
                  </a:lnTo>
                  <a:lnTo>
                    <a:pt x="1388" y="838"/>
                  </a:lnTo>
                  <a:lnTo>
                    <a:pt x="1388" y="838"/>
                  </a:lnTo>
                  <a:lnTo>
                    <a:pt x="1388" y="834"/>
                  </a:lnTo>
                  <a:lnTo>
                    <a:pt x="1388" y="834"/>
                  </a:lnTo>
                  <a:lnTo>
                    <a:pt x="1388" y="830"/>
                  </a:lnTo>
                  <a:lnTo>
                    <a:pt x="1388" y="830"/>
                  </a:lnTo>
                  <a:lnTo>
                    <a:pt x="1388" y="828"/>
                  </a:lnTo>
                  <a:lnTo>
                    <a:pt x="1388" y="828"/>
                  </a:lnTo>
                  <a:lnTo>
                    <a:pt x="1388" y="828"/>
                  </a:lnTo>
                  <a:lnTo>
                    <a:pt x="1388" y="828"/>
                  </a:lnTo>
                  <a:lnTo>
                    <a:pt x="1390" y="824"/>
                  </a:lnTo>
                  <a:lnTo>
                    <a:pt x="1390" y="824"/>
                  </a:lnTo>
                  <a:lnTo>
                    <a:pt x="1390" y="820"/>
                  </a:lnTo>
                  <a:lnTo>
                    <a:pt x="1390" y="820"/>
                  </a:lnTo>
                  <a:lnTo>
                    <a:pt x="1390" y="818"/>
                  </a:lnTo>
                  <a:lnTo>
                    <a:pt x="1390" y="816"/>
                  </a:lnTo>
                  <a:lnTo>
                    <a:pt x="1390" y="816"/>
                  </a:lnTo>
                  <a:lnTo>
                    <a:pt x="1390" y="812"/>
                  </a:lnTo>
                  <a:lnTo>
                    <a:pt x="1390" y="812"/>
                  </a:lnTo>
                  <a:lnTo>
                    <a:pt x="1390" y="810"/>
                  </a:lnTo>
                  <a:lnTo>
                    <a:pt x="1390" y="810"/>
                  </a:lnTo>
                  <a:lnTo>
                    <a:pt x="1390" y="808"/>
                  </a:lnTo>
                  <a:lnTo>
                    <a:pt x="1390" y="808"/>
                  </a:lnTo>
                  <a:lnTo>
                    <a:pt x="1390" y="806"/>
                  </a:lnTo>
                  <a:lnTo>
                    <a:pt x="1390" y="806"/>
                  </a:lnTo>
                  <a:lnTo>
                    <a:pt x="1392" y="802"/>
                  </a:lnTo>
                  <a:lnTo>
                    <a:pt x="1392" y="802"/>
                  </a:lnTo>
                  <a:lnTo>
                    <a:pt x="1394" y="800"/>
                  </a:lnTo>
                  <a:lnTo>
                    <a:pt x="1394" y="800"/>
                  </a:lnTo>
                  <a:lnTo>
                    <a:pt x="1392" y="798"/>
                  </a:lnTo>
                  <a:lnTo>
                    <a:pt x="1392" y="798"/>
                  </a:lnTo>
                  <a:lnTo>
                    <a:pt x="1392" y="798"/>
                  </a:lnTo>
                  <a:lnTo>
                    <a:pt x="1396" y="792"/>
                  </a:lnTo>
                  <a:lnTo>
                    <a:pt x="1396" y="792"/>
                  </a:lnTo>
                  <a:lnTo>
                    <a:pt x="1396" y="790"/>
                  </a:lnTo>
                  <a:lnTo>
                    <a:pt x="1396" y="790"/>
                  </a:lnTo>
                  <a:lnTo>
                    <a:pt x="1398" y="786"/>
                  </a:lnTo>
                  <a:lnTo>
                    <a:pt x="1398" y="786"/>
                  </a:lnTo>
                  <a:lnTo>
                    <a:pt x="1398" y="782"/>
                  </a:lnTo>
                  <a:lnTo>
                    <a:pt x="1398" y="782"/>
                  </a:lnTo>
                  <a:lnTo>
                    <a:pt x="1400" y="780"/>
                  </a:lnTo>
                  <a:lnTo>
                    <a:pt x="1400" y="780"/>
                  </a:lnTo>
                  <a:lnTo>
                    <a:pt x="1400" y="778"/>
                  </a:lnTo>
                  <a:lnTo>
                    <a:pt x="1400" y="778"/>
                  </a:lnTo>
                  <a:lnTo>
                    <a:pt x="1402" y="774"/>
                  </a:lnTo>
                  <a:lnTo>
                    <a:pt x="1402" y="774"/>
                  </a:lnTo>
                  <a:lnTo>
                    <a:pt x="1402" y="768"/>
                  </a:lnTo>
                  <a:lnTo>
                    <a:pt x="1402" y="768"/>
                  </a:lnTo>
                  <a:lnTo>
                    <a:pt x="1402" y="764"/>
                  </a:lnTo>
                  <a:lnTo>
                    <a:pt x="1402" y="764"/>
                  </a:lnTo>
                  <a:lnTo>
                    <a:pt x="1402" y="762"/>
                  </a:lnTo>
                  <a:lnTo>
                    <a:pt x="1402" y="762"/>
                  </a:lnTo>
                  <a:lnTo>
                    <a:pt x="1404" y="760"/>
                  </a:lnTo>
                  <a:lnTo>
                    <a:pt x="1404" y="760"/>
                  </a:lnTo>
                  <a:lnTo>
                    <a:pt x="1406" y="758"/>
                  </a:lnTo>
                  <a:lnTo>
                    <a:pt x="1406" y="758"/>
                  </a:lnTo>
                  <a:lnTo>
                    <a:pt x="1406" y="752"/>
                  </a:lnTo>
                  <a:lnTo>
                    <a:pt x="1406" y="752"/>
                  </a:lnTo>
                  <a:lnTo>
                    <a:pt x="1406" y="746"/>
                  </a:lnTo>
                  <a:lnTo>
                    <a:pt x="1406" y="746"/>
                  </a:lnTo>
                  <a:lnTo>
                    <a:pt x="1408" y="742"/>
                  </a:lnTo>
                  <a:lnTo>
                    <a:pt x="1408" y="742"/>
                  </a:lnTo>
                  <a:lnTo>
                    <a:pt x="1408" y="740"/>
                  </a:lnTo>
                  <a:lnTo>
                    <a:pt x="1408" y="740"/>
                  </a:lnTo>
                  <a:lnTo>
                    <a:pt x="1408" y="736"/>
                  </a:lnTo>
                  <a:lnTo>
                    <a:pt x="1408" y="736"/>
                  </a:lnTo>
                  <a:lnTo>
                    <a:pt x="1408" y="734"/>
                  </a:lnTo>
                  <a:lnTo>
                    <a:pt x="1408" y="734"/>
                  </a:lnTo>
                  <a:lnTo>
                    <a:pt x="1408" y="732"/>
                  </a:lnTo>
                  <a:lnTo>
                    <a:pt x="1408" y="732"/>
                  </a:lnTo>
                  <a:lnTo>
                    <a:pt x="1410" y="730"/>
                  </a:lnTo>
                  <a:lnTo>
                    <a:pt x="1410" y="730"/>
                  </a:lnTo>
                  <a:lnTo>
                    <a:pt x="1410" y="728"/>
                  </a:lnTo>
                  <a:lnTo>
                    <a:pt x="1410" y="728"/>
                  </a:lnTo>
                  <a:lnTo>
                    <a:pt x="1410" y="724"/>
                  </a:lnTo>
                  <a:lnTo>
                    <a:pt x="1412" y="722"/>
                  </a:lnTo>
                  <a:lnTo>
                    <a:pt x="1412" y="722"/>
                  </a:lnTo>
                  <a:lnTo>
                    <a:pt x="1412" y="718"/>
                  </a:lnTo>
                  <a:lnTo>
                    <a:pt x="1412" y="718"/>
                  </a:lnTo>
                  <a:lnTo>
                    <a:pt x="1412" y="714"/>
                  </a:lnTo>
                  <a:lnTo>
                    <a:pt x="1412" y="714"/>
                  </a:lnTo>
                  <a:lnTo>
                    <a:pt x="1410" y="712"/>
                  </a:lnTo>
                  <a:lnTo>
                    <a:pt x="1410" y="712"/>
                  </a:lnTo>
                  <a:lnTo>
                    <a:pt x="1410" y="708"/>
                  </a:lnTo>
                  <a:lnTo>
                    <a:pt x="1410" y="706"/>
                  </a:lnTo>
                  <a:lnTo>
                    <a:pt x="1410" y="706"/>
                  </a:lnTo>
                  <a:lnTo>
                    <a:pt x="1412" y="704"/>
                  </a:lnTo>
                  <a:lnTo>
                    <a:pt x="1412" y="704"/>
                  </a:lnTo>
                  <a:lnTo>
                    <a:pt x="1412" y="700"/>
                  </a:lnTo>
                  <a:lnTo>
                    <a:pt x="1412" y="700"/>
                  </a:lnTo>
                  <a:lnTo>
                    <a:pt x="1412" y="696"/>
                  </a:lnTo>
                  <a:lnTo>
                    <a:pt x="1412" y="696"/>
                  </a:lnTo>
                  <a:lnTo>
                    <a:pt x="1412" y="694"/>
                  </a:lnTo>
                  <a:lnTo>
                    <a:pt x="1412" y="694"/>
                  </a:lnTo>
                  <a:lnTo>
                    <a:pt x="1416" y="690"/>
                  </a:lnTo>
                  <a:lnTo>
                    <a:pt x="1416" y="690"/>
                  </a:lnTo>
                  <a:lnTo>
                    <a:pt x="1416" y="686"/>
                  </a:lnTo>
                  <a:lnTo>
                    <a:pt x="1416" y="686"/>
                  </a:lnTo>
                  <a:lnTo>
                    <a:pt x="1416" y="684"/>
                  </a:lnTo>
                  <a:lnTo>
                    <a:pt x="1416" y="684"/>
                  </a:lnTo>
                  <a:lnTo>
                    <a:pt x="1416" y="680"/>
                  </a:lnTo>
                  <a:lnTo>
                    <a:pt x="1414" y="676"/>
                  </a:lnTo>
                  <a:lnTo>
                    <a:pt x="1414" y="676"/>
                  </a:lnTo>
                  <a:lnTo>
                    <a:pt x="1412" y="674"/>
                  </a:lnTo>
                  <a:lnTo>
                    <a:pt x="1406" y="674"/>
                  </a:lnTo>
                  <a:lnTo>
                    <a:pt x="1406" y="674"/>
                  </a:lnTo>
                  <a:lnTo>
                    <a:pt x="1402" y="674"/>
                  </a:lnTo>
                  <a:lnTo>
                    <a:pt x="1402" y="674"/>
                  </a:lnTo>
                  <a:lnTo>
                    <a:pt x="1398" y="674"/>
                  </a:lnTo>
                  <a:lnTo>
                    <a:pt x="1398" y="674"/>
                  </a:lnTo>
                  <a:lnTo>
                    <a:pt x="1394" y="676"/>
                  </a:lnTo>
                  <a:lnTo>
                    <a:pt x="1394" y="676"/>
                  </a:lnTo>
                  <a:lnTo>
                    <a:pt x="1388" y="676"/>
                  </a:lnTo>
                  <a:lnTo>
                    <a:pt x="1388" y="676"/>
                  </a:lnTo>
                  <a:lnTo>
                    <a:pt x="1384" y="674"/>
                  </a:lnTo>
                  <a:lnTo>
                    <a:pt x="1384" y="674"/>
                  </a:lnTo>
                  <a:lnTo>
                    <a:pt x="1380" y="674"/>
                  </a:lnTo>
                  <a:lnTo>
                    <a:pt x="1380" y="674"/>
                  </a:lnTo>
                  <a:lnTo>
                    <a:pt x="1380" y="674"/>
                  </a:lnTo>
                  <a:lnTo>
                    <a:pt x="1380" y="674"/>
                  </a:lnTo>
                  <a:lnTo>
                    <a:pt x="1376" y="674"/>
                  </a:lnTo>
                  <a:lnTo>
                    <a:pt x="1376" y="674"/>
                  </a:lnTo>
                  <a:lnTo>
                    <a:pt x="1374" y="674"/>
                  </a:lnTo>
                  <a:lnTo>
                    <a:pt x="1374" y="674"/>
                  </a:lnTo>
                  <a:lnTo>
                    <a:pt x="1372" y="674"/>
                  </a:lnTo>
                  <a:lnTo>
                    <a:pt x="1372" y="674"/>
                  </a:lnTo>
                  <a:lnTo>
                    <a:pt x="1370" y="674"/>
                  </a:lnTo>
                  <a:lnTo>
                    <a:pt x="1370" y="674"/>
                  </a:lnTo>
                  <a:lnTo>
                    <a:pt x="1366" y="676"/>
                  </a:lnTo>
                  <a:lnTo>
                    <a:pt x="1366" y="676"/>
                  </a:lnTo>
                  <a:lnTo>
                    <a:pt x="1364" y="676"/>
                  </a:lnTo>
                  <a:lnTo>
                    <a:pt x="1364" y="676"/>
                  </a:lnTo>
                  <a:lnTo>
                    <a:pt x="1364" y="676"/>
                  </a:lnTo>
                  <a:lnTo>
                    <a:pt x="1358" y="676"/>
                  </a:lnTo>
                  <a:lnTo>
                    <a:pt x="1358" y="676"/>
                  </a:lnTo>
                  <a:lnTo>
                    <a:pt x="1356" y="676"/>
                  </a:lnTo>
                  <a:lnTo>
                    <a:pt x="1356" y="676"/>
                  </a:lnTo>
                  <a:lnTo>
                    <a:pt x="1348" y="674"/>
                  </a:lnTo>
                  <a:lnTo>
                    <a:pt x="1348" y="674"/>
                  </a:lnTo>
                  <a:lnTo>
                    <a:pt x="1346" y="676"/>
                  </a:lnTo>
                  <a:lnTo>
                    <a:pt x="1346" y="676"/>
                  </a:lnTo>
                  <a:lnTo>
                    <a:pt x="1344" y="676"/>
                  </a:lnTo>
                  <a:lnTo>
                    <a:pt x="1344" y="676"/>
                  </a:lnTo>
                  <a:lnTo>
                    <a:pt x="1336" y="674"/>
                  </a:lnTo>
                  <a:lnTo>
                    <a:pt x="1336" y="674"/>
                  </a:lnTo>
                  <a:lnTo>
                    <a:pt x="1334" y="674"/>
                  </a:lnTo>
                  <a:lnTo>
                    <a:pt x="1334" y="674"/>
                  </a:lnTo>
                  <a:lnTo>
                    <a:pt x="1328" y="674"/>
                  </a:lnTo>
                  <a:lnTo>
                    <a:pt x="1328" y="674"/>
                  </a:lnTo>
                  <a:lnTo>
                    <a:pt x="1324" y="674"/>
                  </a:lnTo>
                  <a:lnTo>
                    <a:pt x="1324" y="674"/>
                  </a:lnTo>
                  <a:lnTo>
                    <a:pt x="1324" y="676"/>
                  </a:lnTo>
                  <a:lnTo>
                    <a:pt x="1324" y="676"/>
                  </a:lnTo>
                  <a:lnTo>
                    <a:pt x="1320" y="674"/>
                  </a:lnTo>
                  <a:lnTo>
                    <a:pt x="1320" y="674"/>
                  </a:lnTo>
                  <a:lnTo>
                    <a:pt x="1318" y="674"/>
                  </a:lnTo>
                  <a:lnTo>
                    <a:pt x="1318" y="674"/>
                  </a:lnTo>
                  <a:lnTo>
                    <a:pt x="1318" y="674"/>
                  </a:lnTo>
                  <a:lnTo>
                    <a:pt x="1318" y="674"/>
                  </a:lnTo>
                  <a:lnTo>
                    <a:pt x="1314" y="674"/>
                  </a:lnTo>
                  <a:lnTo>
                    <a:pt x="1314" y="674"/>
                  </a:lnTo>
                  <a:lnTo>
                    <a:pt x="1312" y="674"/>
                  </a:lnTo>
                  <a:lnTo>
                    <a:pt x="1310" y="674"/>
                  </a:lnTo>
                  <a:lnTo>
                    <a:pt x="1310" y="674"/>
                  </a:lnTo>
                  <a:lnTo>
                    <a:pt x="1308" y="674"/>
                  </a:lnTo>
                  <a:lnTo>
                    <a:pt x="1308" y="674"/>
                  </a:lnTo>
                  <a:lnTo>
                    <a:pt x="1306" y="672"/>
                  </a:lnTo>
                  <a:lnTo>
                    <a:pt x="1306" y="672"/>
                  </a:lnTo>
                  <a:lnTo>
                    <a:pt x="1302" y="672"/>
                  </a:lnTo>
                  <a:lnTo>
                    <a:pt x="1302" y="672"/>
                  </a:lnTo>
                  <a:lnTo>
                    <a:pt x="1298" y="672"/>
                  </a:lnTo>
                  <a:lnTo>
                    <a:pt x="1298" y="672"/>
                  </a:lnTo>
                  <a:lnTo>
                    <a:pt x="1296" y="672"/>
                  </a:lnTo>
                  <a:lnTo>
                    <a:pt x="1296" y="672"/>
                  </a:lnTo>
                  <a:lnTo>
                    <a:pt x="1290" y="672"/>
                  </a:lnTo>
                  <a:lnTo>
                    <a:pt x="1290" y="672"/>
                  </a:lnTo>
                  <a:lnTo>
                    <a:pt x="1290" y="672"/>
                  </a:lnTo>
                  <a:lnTo>
                    <a:pt x="1290" y="672"/>
                  </a:lnTo>
                  <a:lnTo>
                    <a:pt x="1286" y="672"/>
                  </a:lnTo>
                  <a:lnTo>
                    <a:pt x="1286" y="672"/>
                  </a:lnTo>
                  <a:lnTo>
                    <a:pt x="1284" y="672"/>
                  </a:lnTo>
                  <a:lnTo>
                    <a:pt x="1284" y="672"/>
                  </a:lnTo>
                  <a:lnTo>
                    <a:pt x="1280" y="670"/>
                  </a:lnTo>
                  <a:lnTo>
                    <a:pt x="1280" y="670"/>
                  </a:lnTo>
                  <a:lnTo>
                    <a:pt x="1278" y="670"/>
                  </a:lnTo>
                  <a:lnTo>
                    <a:pt x="1278" y="670"/>
                  </a:lnTo>
                  <a:lnTo>
                    <a:pt x="1274" y="670"/>
                  </a:lnTo>
                  <a:lnTo>
                    <a:pt x="1274" y="670"/>
                  </a:lnTo>
                  <a:lnTo>
                    <a:pt x="1270" y="670"/>
                  </a:lnTo>
                  <a:lnTo>
                    <a:pt x="1270" y="670"/>
                  </a:lnTo>
                  <a:lnTo>
                    <a:pt x="1268" y="670"/>
                  </a:lnTo>
                  <a:lnTo>
                    <a:pt x="1268" y="670"/>
                  </a:lnTo>
                  <a:lnTo>
                    <a:pt x="1266" y="670"/>
                  </a:lnTo>
                  <a:lnTo>
                    <a:pt x="1266" y="670"/>
                  </a:lnTo>
                  <a:lnTo>
                    <a:pt x="1264" y="670"/>
                  </a:lnTo>
                  <a:lnTo>
                    <a:pt x="1262" y="670"/>
                  </a:lnTo>
                  <a:lnTo>
                    <a:pt x="1262" y="670"/>
                  </a:lnTo>
                  <a:lnTo>
                    <a:pt x="1256" y="670"/>
                  </a:lnTo>
                  <a:lnTo>
                    <a:pt x="1256" y="670"/>
                  </a:lnTo>
                  <a:lnTo>
                    <a:pt x="1256" y="670"/>
                  </a:lnTo>
                  <a:lnTo>
                    <a:pt x="1256" y="670"/>
                  </a:lnTo>
                  <a:lnTo>
                    <a:pt x="1252" y="670"/>
                  </a:lnTo>
                  <a:lnTo>
                    <a:pt x="1252" y="670"/>
                  </a:lnTo>
                  <a:lnTo>
                    <a:pt x="1246" y="670"/>
                  </a:lnTo>
                  <a:lnTo>
                    <a:pt x="1246" y="670"/>
                  </a:lnTo>
                  <a:lnTo>
                    <a:pt x="1244" y="670"/>
                  </a:lnTo>
                  <a:lnTo>
                    <a:pt x="1244" y="670"/>
                  </a:lnTo>
                  <a:lnTo>
                    <a:pt x="1236" y="670"/>
                  </a:lnTo>
                  <a:lnTo>
                    <a:pt x="1236" y="670"/>
                  </a:lnTo>
                  <a:lnTo>
                    <a:pt x="1236" y="670"/>
                  </a:lnTo>
                  <a:lnTo>
                    <a:pt x="1236" y="670"/>
                  </a:lnTo>
                  <a:lnTo>
                    <a:pt x="1234" y="668"/>
                  </a:lnTo>
                  <a:lnTo>
                    <a:pt x="1234" y="668"/>
                  </a:lnTo>
                  <a:lnTo>
                    <a:pt x="1230" y="668"/>
                  </a:lnTo>
                  <a:lnTo>
                    <a:pt x="1230" y="668"/>
                  </a:lnTo>
                  <a:lnTo>
                    <a:pt x="1228" y="668"/>
                  </a:lnTo>
                  <a:lnTo>
                    <a:pt x="1228" y="668"/>
                  </a:lnTo>
                  <a:lnTo>
                    <a:pt x="1224" y="666"/>
                  </a:lnTo>
                  <a:lnTo>
                    <a:pt x="1224" y="666"/>
                  </a:lnTo>
                  <a:lnTo>
                    <a:pt x="1220" y="666"/>
                  </a:lnTo>
                  <a:lnTo>
                    <a:pt x="1218" y="666"/>
                  </a:lnTo>
                  <a:lnTo>
                    <a:pt x="1218" y="666"/>
                  </a:lnTo>
                  <a:lnTo>
                    <a:pt x="1216" y="666"/>
                  </a:lnTo>
                  <a:lnTo>
                    <a:pt x="1216" y="666"/>
                  </a:lnTo>
                  <a:lnTo>
                    <a:pt x="1212" y="666"/>
                  </a:lnTo>
                  <a:lnTo>
                    <a:pt x="1212" y="666"/>
                  </a:lnTo>
                  <a:lnTo>
                    <a:pt x="1208" y="664"/>
                  </a:lnTo>
                  <a:lnTo>
                    <a:pt x="1208" y="664"/>
                  </a:lnTo>
                  <a:lnTo>
                    <a:pt x="1204" y="664"/>
                  </a:lnTo>
                  <a:lnTo>
                    <a:pt x="1204" y="664"/>
                  </a:lnTo>
                  <a:lnTo>
                    <a:pt x="1202" y="664"/>
                  </a:lnTo>
                  <a:lnTo>
                    <a:pt x="1202" y="664"/>
                  </a:lnTo>
                  <a:lnTo>
                    <a:pt x="1198" y="664"/>
                  </a:lnTo>
                  <a:lnTo>
                    <a:pt x="1198" y="664"/>
                  </a:lnTo>
                  <a:lnTo>
                    <a:pt x="1196" y="664"/>
                  </a:lnTo>
                  <a:lnTo>
                    <a:pt x="1194" y="664"/>
                  </a:lnTo>
                  <a:lnTo>
                    <a:pt x="1194" y="664"/>
                  </a:lnTo>
                  <a:lnTo>
                    <a:pt x="1192" y="664"/>
                  </a:lnTo>
                  <a:lnTo>
                    <a:pt x="1192" y="664"/>
                  </a:lnTo>
                  <a:lnTo>
                    <a:pt x="1192" y="664"/>
                  </a:lnTo>
                  <a:lnTo>
                    <a:pt x="1192" y="664"/>
                  </a:lnTo>
                  <a:lnTo>
                    <a:pt x="1194" y="662"/>
                  </a:lnTo>
                  <a:lnTo>
                    <a:pt x="1194" y="662"/>
                  </a:lnTo>
                  <a:lnTo>
                    <a:pt x="1196" y="660"/>
                  </a:lnTo>
                  <a:lnTo>
                    <a:pt x="1196" y="660"/>
                  </a:lnTo>
                  <a:lnTo>
                    <a:pt x="1196" y="658"/>
                  </a:lnTo>
                  <a:lnTo>
                    <a:pt x="1196" y="658"/>
                  </a:lnTo>
                  <a:lnTo>
                    <a:pt x="1200" y="656"/>
                  </a:lnTo>
                  <a:lnTo>
                    <a:pt x="1200" y="656"/>
                  </a:lnTo>
                  <a:lnTo>
                    <a:pt x="1202" y="654"/>
                  </a:lnTo>
                  <a:lnTo>
                    <a:pt x="1202" y="654"/>
                  </a:lnTo>
                  <a:lnTo>
                    <a:pt x="1202" y="652"/>
                  </a:lnTo>
                  <a:lnTo>
                    <a:pt x="1202" y="652"/>
                  </a:lnTo>
                  <a:lnTo>
                    <a:pt x="1204" y="648"/>
                  </a:lnTo>
                  <a:lnTo>
                    <a:pt x="1204" y="648"/>
                  </a:lnTo>
                  <a:lnTo>
                    <a:pt x="1206" y="646"/>
                  </a:lnTo>
                  <a:lnTo>
                    <a:pt x="1206" y="646"/>
                  </a:lnTo>
                  <a:lnTo>
                    <a:pt x="1208" y="644"/>
                  </a:lnTo>
                  <a:lnTo>
                    <a:pt x="1208" y="644"/>
                  </a:lnTo>
                  <a:lnTo>
                    <a:pt x="1210" y="642"/>
                  </a:lnTo>
                  <a:lnTo>
                    <a:pt x="1210" y="642"/>
                  </a:lnTo>
                  <a:lnTo>
                    <a:pt x="1212" y="640"/>
                  </a:lnTo>
                  <a:lnTo>
                    <a:pt x="1212" y="640"/>
                  </a:lnTo>
                  <a:lnTo>
                    <a:pt x="1214" y="640"/>
                  </a:lnTo>
                  <a:lnTo>
                    <a:pt x="1214" y="640"/>
                  </a:lnTo>
                  <a:lnTo>
                    <a:pt x="1216" y="636"/>
                  </a:lnTo>
                  <a:lnTo>
                    <a:pt x="1216" y="636"/>
                  </a:lnTo>
                  <a:lnTo>
                    <a:pt x="1218" y="634"/>
                  </a:lnTo>
                  <a:lnTo>
                    <a:pt x="1218" y="632"/>
                  </a:lnTo>
                  <a:lnTo>
                    <a:pt x="1218" y="632"/>
                  </a:lnTo>
                  <a:lnTo>
                    <a:pt x="1222" y="630"/>
                  </a:lnTo>
                  <a:lnTo>
                    <a:pt x="1222" y="630"/>
                  </a:lnTo>
                  <a:lnTo>
                    <a:pt x="1222" y="628"/>
                  </a:lnTo>
                  <a:lnTo>
                    <a:pt x="1222" y="628"/>
                  </a:lnTo>
                  <a:lnTo>
                    <a:pt x="1226" y="626"/>
                  </a:lnTo>
                  <a:lnTo>
                    <a:pt x="1226" y="626"/>
                  </a:lnTo>
                  <a:lnTo>
                    <a:pt x="1226" y="622"/>
                  </a:lnTo>
                  <a:lnTo>
                    <a:pt x="1226" y="622"/>
                  </a:lnTo>
                  <a:lnTo>
                    <a:pt x="1228" y="620"/>
                  </a:lnTo>
                  <a:lnTo>
                    <a:pt x="1228" y="620"/>
                  </a:lnTo>
                  <a:lnTo>
                    <a:pt x="1228" y="618"/>
                  </a:lnTo>
                  <a:lnTo>
                    <a:pt x="1228" y="618"/>
                  </a:lnTo>
                  <a:lnTo>
                    <a:pt x="1230" y="616"/>
                  </a:lnTo>
                  <a:lnTo>
                    <a:pt x="1230" y="616"/>
                  </a:lnTo>
                  <a:lnTo>
                    <a:pt x="1232" y="614"/>
                  </a:lnTo>
                  <a:lnTo>
                    <a:pt x="1232" y="614"/>
                  </a:lnTo>
                  <a:lnTo>
                    <a:pt x="1234" y="612"/>
                  </a:lnTo>
                  <a:lnTo>
                    <a:pt x="1234" y="612"/>
                  </a:lnTo>
                  <a:lnTo>
                    <a:pt x="1236" y="606"/>
                  </a:lnTo>
                  <a:lnTo>
                    <a:pt x="1236" y="606"/>
                  </a:lnTo>
                  <a:lnTo>
                    <a:pt x="1236" y="602"/>
                  </a:lnTo>
                  <a:lnTo>
                    <a:pt x="1236" y="602"/>
                  </a:lnTo>
                  <a:lnTo>
                    <a:pt x="1236" y="600"/>
                  </a:lnTo>
                  <a:lnTo>
                    <a:pt x="1236" y="600"/>
                  </a:lnTo>
                  <a:lnTo>
                    <a:pt x="1238" y="598"/>
                  </a:lnTo>
                  <a:lnTo>
                    <a:pt x="1238" y="598"/>
                  </a:lnTo>
                  <a:lnTo>
                    <a:pt x="1240" y="594"/>
                  </a:lnTo>
                  <a:lnTo>
                    <a:pt x="1240" y="594"/>
                  </a:lnTo>
                  <a:lnTo>
                    <a:pt x="1240" y="594"/>
                  </a:lnTo>
                  <a:lnTo>
                    <a:pt x="1240" y="594"/>
                  </a:lnTo>
                  <a:lnTo>
                    <a:pt x="1244" y="590"/>
                  </a:lnTo>
                  <a:lnTo>
                    <a:pt x="1244" y="590"/>
                  </a:lnTo>
                  <a:lnTo>
                    <a:pt x="1244" y="588"/>
                  </a:lnTo>
                  <a:lnTo>
                    <a:pt x="1244" y="588"/>
                  </a:lnTo>
                  <a:lnTo>
                    <a:pt x="1246" y="584"/>
                  </a:lnTo>
                  <a:lnTo>
                    <a:pt x="1246" y="584"/>
                  </a:lnTo>
                  <a:lnTo>
                    <a:pt x="1246" y="582"/>
                  </a:lnTo>
                  <a:lnTo>
                    <a:pt x="1246" y="582"/>
                  </a:lnTo>
                  <a:lnTo>
                    <a:pt x="1248" y="580"/>
                  </a:lnTo>
                  <a:lnTo>
                    <a:pt x="1248" y="580"/>
                  </a:lnTo>
                  <a:lnTo>
                    <a:pt x="1250" y="578"/>
                  </a:lnTo>
                  <a:lnTo>
                    <a:pt x="1250" y="578"/>
                  </a:lnTo>
                  <a:lnTo>
                    <a:pt x="1252" y="576"/>
                  </a:lnTo>
                  <a:lnTo>
                    <a:pt x="1252" y="576"/>
                  </a:lnTo>
                  <a:lnTo>
                    <a:pt x="1254" y="572"/>
                  </a:lnTo>
                  <a:lnTo>
                    <a:pt x="1254" y="572"/>
                  </a:lnTo>
                  <a:lnTo>
                    <a:pt x="1256" y="570"/>
                  </a:lnTo>
                  <a:lnTo>
                    <a:pt x="1256" y="570"/>
                  </a:lnTo>
                  <a:lnTo>
                    <a:pt x="1258" y="568"/>
                  </a:lnTo>
                  <a:lnTo>
                    <a:pt x="1258" y="568"/>
                  </a:lnTo>
                  <a:lnTo>
                    <a:pt x="1260" y="568"/>
                  </a:lnTo>
                  <a:lnTo>
                    <a:pt x="1260" y="568"/>
                  </a:lnTo>
                  <a:lnTo>
                    <a:pt x="1262" y="566"/>
                  </a:lnTo>
                  <a:lnTo>
                    <a:pt x="1266" y="562"/>
                  </a:lnTo>
                  <a:lnTo>
                    <a:pt x="1266" y="562"/>
                  </a:lnTo>
                  <a:lnTo>
                    <a:pt x="1266" y="558"/>
                  </a:lnTo>
                  <a:lnTo>
                    <a:pt x="1266" y="558"/>
                  </a:lnTo>
                  <a:lnTo>
                    <a:pt x="1266" y="556"/>
                  </a:lnTo>
                  <a:lnTo>
                    <a:pt x="1266" y="556"/>
                  </a:lnTo>
                  <a:lnTo>
                    <a:pt x="1268" y="554"/>
                  </a:lnTo>
                  <a:lnTo>
                    <a:pt x="1268" y="554"/>
                  </a:lnTo>
                  <a:lnTo>
                    <a:pt x="1268" y="550"/>
                  </a:lnTo>
                  <a:lnTo>
                    <a:pt x="1268" y="550"/>
                  </a:lnTo>
                  <a:lnTo>
                    <a:pt x="1270" y="546"/>
                  </a:lnTo>
                  <a:lnTo>
                    <a:pt x="1270" y="546"/>
                  </a:lnTo>
                  <a:lnTo>
                    <a:pt x="1272" y="544"/>
                  </a:lnTo>
                  <a:lnTo>
                    <a:pt x="1274" y="544"/>
                  </a:lnTo>
                  <a:lnTo>
                    <a:pt x="1274" y="544"/>
                  </a:lnTo>
                  <a:lnTo>
                    <a:pt x="1278" y="542"/>
                  </a:lnTo>
                  <a:lnTo>
                    <a:pt x="1280" y="540"/>
                  </a:lnTo>
                  <a:lnTo>
                    <a:pt x="1280" y="540"/>
                  </a:lnTo>
                  <a:lnTo>
                    <a:pt x="1282" y="536"/>
                  </a:lnTo>
                  <a:lnTo>
                    <a:pt x="1284" y="534"/>
                  </a:lnTo>
                  <a:lnTo>
                    <a:pt x="1284" y="534"/>
                  </a:lnTo>
                  <a:lnTo>
                    <a:pt x="1284" y="534"/>
                  </a:lnTo>
                  <a:lnTo>
                    <a:pt x="1284" y="530"/>
                  </a:lnTo>
                  <a:lnTo>
                    <a:pt x="1284" y="530"/>
                  </a:lnTo>
                  <a:lnTo>
                    <a:pt x="1284" y="528"/>
                  </a:lnTo>
                  <a:lnTo>
                    <a:pt x="1284" y="528"/>
                  </a:lnTo>
                  <a:lnTo>
                    <a:pt x="1286" y="524"/>
                  </a:lnTo>
                  <a:lnTo>
                    <a:pt x="1286" y="524"/>
                  </a:lnTo>
                  <a:lnTo>
                    <a:pt x="1290" y="522"/>
                  </a:lnTo>
                  <a:lnTo>
                    <a:pt x="1292" y="520"/>
                  </a:lnTo>
                  <a:lnTo>
                    <a:pt x="1292" y="520"/>
                  </a:lnTo>
                  <a:lnTo>
                    <a:pt x="1294" y="518"/>
                  </a:lnTo>
                  <a:lnTo>
                    <a:pt x="1296" y="516"/>
                  </a:lnTo>
                  <a:lnTo>
                    <a:pt x="1296" y="516"/>
                  </a:lnTo>
                  <a:lnTo>
                    <a:pt x="1296" y="516"/>
                  </a:lnTo>
                  <a:lnTo>
                    <a:pt x="1296" y="516"/>
                  </a:lnTo>
                  <a:lnTo>
                    <a:pt x="1302" y="508"/>
                  </a:lnTo>
                  <a:lnTo>
                    <a:pt x="1302" y="508"/>
                  </a:lnTo>
                  <a:lnTo>
                    <a:pt x="1304" y="502"/>
                  </a:lnTo>
                  <a:lnTo>
                    <a:pt x="1304" y="502"/>
                  </a:lnTo>
                  <a:lnTo>
                    <a:pt x="1306" y="500"/>
                  </a:lnTo>
                  <a:lnTo>
                    <a:pt x="1306" y="500"/>
                  </a:lnTo>
                  <a:lnTo>
                    <a:pt x="1306" y="496"/>
                  </a:lnTo>
                  <a:lnTo>
                    <a:pt x="1306" y="496"/>
                  </a:lnTo>
                  <a:lnTo>
                    <a:pt x="1310" y="492"/>
                  </a:lnTo>
                  <a:lnTo>
                    <a:pt x="1310" y="492"/>
                  </a:lnTo>
                  <a:lnTo>
                    <a:pt x="1310" y="488"/>
                  </a:lnTo>
                  <a:lnTo>
                    <a:pt x="1310" y="488"/>
                  </a:lnTo>
                  <a:lnTo>
                    <a:pt x="1312" y="486"/>
                  </a:lnTo>
                  <a:lnTo>
                    <a:pt x="1312" y="486"/>
                  </a:lnTo>
                  <a:lnTo>
                    <a:pt x="1314" y="482"/>
                  </a:lnTo>
                  <a:lnTo>
                    <a:pt x="1314" y="482"/>
                  </a:lnTo>
                  <a:lnTo>
                    <a:pt x="1316" y="480"/>
                  </a:lnTo>
                  <a:lnTo>
                    <a:pt x="1316" y="478"/>
                  </a:lnTo>
                  <a:lnTo>
                    <a:pt x="1316" y="478"/>
                  </a:lnTo>
                  <a:lnTo>
                    <a:pt x="1318" y="472"/>
                  </a:lnTo>
                  <a:lnTo>
                    <a:pt x="1318" y="472"/>
                  </a:lnTo>
                  <a:lnTo>
                    <a:pt x="1320" y="472"/>
                  </a:lnTo>
                  <a:lnTo>
                    <a:pt x="1320" y="472"/>
                  </a:lnTo>
                  <a:lnTo>
                    <a:pt x="1320" y="470"/>
                  </a:lnTo>
                  <a:lnTo>
                    <a:pt x="1320" y="470"/>
                  </a:lnTo>
                  <a:lnTo>
                    <a:pt x="1322" y="468"/>
                  </a:lnTo>
                  <a:lnTo>
                    <a:pt x="1322" y="468"/>
                  </a:lnTo>
                  <a:lnTo>
                    <a:pt x="1324" y="466"/>
                  </a:lnTo>
                  <a:lnTo>
                    <a:pt x="1324" y="466"/>
                  </a:lnTo>
                  <a:lnTo>
                    <a:pt x="1324" y="464"/>
                  </a:lnTo>
                  <a:lnTo>
                    <a:pt x="1324" y="464"/>
                  </a:lnTo>
                  <a:lnTo>
                    <a:pt x="1328" y="462"/>
                  </a:lnTo>
                  <a:lnTo>
                    <a:pt x="1328" y="462"/>
                  </a:lnTo>
                  <a:lnTo>
                    <a:pt x="1332" y="458"/>
                  </a:lnTo>
                  <a:lnTo>
                    <a:pt x="1332" y="458"/>
                  </a:lnTo>
                  <a:lnTo>
                    <a:pt x="1336" y="454"/>
                  </a:lnTo>
                  <a:lnTo>
                    <a:pt x="1336" y="454"/>
                  </a:lnTo>
                  <a:lnTo>
                    <a:pt x="1338" y="448"/>
                  </a:lnTo>
                  <a:lnTo>
                    <a:pt x="1338" y="448"/>
                  </a:lnTo>
                  <a:lnTo>
                    <a:pt x="1338" y="448"/>
                  </a:lnTo>
                  <a:lnTo>
                    <a:pt x="1338" y="448"/>
                  </a:lnTo>
                  <a:lnTo>
                    <a:pt x="1338" y="444"/>
                  </a:lnTo>
                  <a:lnTo>
                    <a:pt x="1338" y="444"/>
                  </a:lnTo>
                  <a:lnTo>
                    <a:pt x="1340" y="442"/>
                  </a:lnTo>
                  <a:lnTo>
                    <a:pt x="1340" y="442"/>
                  </a:lnTo>
                  <a:lnTo>
                    <a:pt x="1342" y="440"/>
                  </a:lnTo>
                  <a:lnTo>
                    <a:pt x="1342" y="440"/>
                  </a:lnTo>
                  <a:lnTo>
                    <a:pt x="1344" y="438"/>
                  </a:lnTo>
                  <a:lnTo>
                    <a:pt x="1344" y="438"/>
                  </a:lnTo>
                  <a:lnTo>
                    <a:pt x="1344" y="436"/>
                  </a:lnTo>
                  <a:lnTo>
                    <a:pt x="1344" y="436"/>
                  </a:lnTo>
                  <a:lnTo>
                    <a:pt x="1346" y="432"/>
                  </a:lnTo>
                  <a:lnTo>
                    <a:pt x="1346" y="432"/>
                  </a:lnTo>
                  <a:lnTo>
                    <a:pt x="1348" y="430"/>
                  </a:lnTo>
                  <a:lnTo>
                    <a:pt x="1348" y="430"/>
                  </a:lnTo>
                  <a:lnTo>
                    <a:pt x="1350" y="428"/>
                  </a:lnTo>
                  <a:lnTo>
                    <a:pt x="1350" y="428"/>
                  </a:lnTo>
                  <a:lnTo>
                    <a:pt x="1350" y="426"/>
                  </a:lnTo>
                  <a:lnTo>
                    <a:pt x="1350" y="426"/>
                  </a:lnTo>
                  <a:lnTo>
                    <a:pt x="1352" y="424"/>
                  </a:lnTo>
                  <a:lnTo>
                    <a:pt x="1352" y="424"/>
                  </a:lnTo>
                  <a:lnTo>
                    <a:pt x="1354" y="422"/>
                  </a:lnTo>
                  <a:lnTo>
                    <a:pt x="1356" y="422"/>
                  </a:lnTo>
                  <a:lnTo>
                    <a:pt x="1356" y="422"/>
                  </a:lnTo>
                  <a:lnTo>
                    <a:pt x="1358" y="420"/>
                  </a:lnTo>
                  <a:lnTo>
                    <a:pt x="1358" y="420"/>
                  </a:lnTo>
                  <a:lnTo>
                    <a:pt x="1360" y="418"/>
                  </a:lnTo>
                  <a:lnTo>
                    <a:pt x="1360" y="418"/>
                  </a:lnTo>
                  <a:lnTo>
                    <a:pt x="1364" y="416"/>
                  </a:lnTo>
                  <a:lnTo>
                    <a:pt x="1364" y="416"/>
                  </a:lnTo>
                  <a:lnTo>
                    <a:pt x="1364" y="414"/>
                  </a:lnTo>
                  <a:lnTo>
                    <a:pt x="1364" y="414"/>
                  </a:lnTo>
                  <a:lnTo>
                    <a:pt x="1366" y="410"/>
                  </a:lnTo>
                  <a:lnTo>
                    <a:pt x="1366" y="410"/>
                  </a:lnTo>
                  <a:lnTo>
                    <a:pt x="1366" y="408"/>
                  </a:lnTo>
                  <a:lnTo>
                    <a:pt x="1366" y="408"/>
                  </a:lnTo>
                  <a:lnTo>
                    <a:pt x="1368" y="408"/>
                  </a:lnTo>
                  <a:lnTo>
                    <a:pt x="1368" y="408"/>
                  </a:lnTo>
                  <a:lnTo>
                    <a:pt x="1370" y="404"/>
                  </a:lnTo>
                  <a:lnTo>
                    <a:pt x="1370" y="404"/>
                  </a:lnTo>
                  <a:lnTo>
                    <a:pt x="1370" y="402"/>
                  </a:lnTo>
                  <a:lnTo>
                    <a:pt x="1370" y="402"/>
                  </a:lnTo>
                  <a:lnTo>
                    <a:pt x="1370" y="400"/>
                  </a:lnTo>
                  <a:lnTo>
                    <a:pt x="1370" y="400"/>
                  </a:lnTo>
                  <a:lnTo>
                    <a:pt x="1372" y="398"/>
                  </a:lnTo>
                  <a:lnTo>
                    <a:pt x="1374" y="394"/>
                  </a:lnTo>
                  <a:lnTo>
                    <a:pt x="1374" y="394"/>
                  </a:lnTo>
                  <a:lnTo>
                    <a:pt x="1374" y="388"/>
                  </a:lnTo>
                  <a:lnTo>
                    <a:pt x="1374" y="388"/>
                  </a:lnTo>
                  <a:lnTo>
                    <a:pt x="1378" y="386"/>
                  </a:lnTo>
                  <a:lnTo>
                    <a:pt x="1378" y="386"/>
                  </a:lnTo>
                  <a:lnTo>
                    <a:pt x="1382" y="382"/>
                  </a:lnTo>
                  <a:lnTo>
                    <a:pt x="1384" y="382"/>
                  </a:lnTo>
                  <a:lnTo>
                    <a:pt x="1384" y="382"/>
                  </a:lnTo>
                  <a:lnTo>
                    <a:pt x="1384" y="380"/>
                  </a:lnTo>
                  <a:lnTo>
                    <a:pt x="1384" y="380"/>
                  </a:lnTo>
                  <a:lnTo>
                    <a:pt x="1388" y="378"/>
                  </a:lnTo>
                  <a:lnTo>
                    <a:pt x="1388" y="378"/>
                  </a:lnTo>
                  <a:lnTo>
                    <a:pt x="1390" y="374"/>
                  </a:lnTo>
                  <a:lnTo>
                    <a:pt x="1390" y="374"/>
                  </a:lnTo>
                  <a:lnTo>
                    <a:pt x="1390" y="372"/>
                  </a:lnTo>
                  <a:lnTo>
                    <a:pt x="1390" y="372"/>
                  </a:lnTo>
                  <a:lnTo>
                    <a:pt x="1392" y="372"/>
                  </a:lnTo>
                  <a:lnTo>
                    <a:pt x="1392" y="372"/>
                  </a:lnTo>
                  <a:lnTo>
                    <a:pt x="1394" y="368"/>
                  </a:lnTo>
                  <a:lnTo>
                    <a:pt x="1394" y="368"/>
                  </a:lnTo>
                  <a:lnTo>
                    <a:pt x="1396" y="364"/>
                  </a:lnTo>
                  <a:lnTo>
                    <a:pt x="1396" y="364"/>
                  </a:lnTo>
                  <a:lnTo>
                    <a:pt x="1396" y="362"/>
                  </a:lnTo>
                  <a:lnTo>
                    <a:pt x="1396" y="362"/>
                  </a:lnTo>
                  <a:lnTo>
                    <a:pt x="1398" y="360"/>
                  </a:lnTo>
                  <a:lnTo>
                    <a:pt x="1398" y="360"/>
                  </a:lnTo>
                  <a:lnTo>
                    <a:pt x="1400" y="358"/>
                  </a:lnTo>
                  <a:lnTo>
                    <a:pt x="1400" y="358"/>
                  </a:lnTo>
                  <a:lnTo>
                    <a:pt x="1402" y="356"/>
                  </a:lnTo>
                  <a:lnTo>
                    <a:pt x="1402" y="356"/>
                  </a:lnTo>
                  <a:lnTo>
                    <a:pt x="1402" y="354"/>
                  </a:lnTo>
                  <a:lnTo>
                    <a:pt x="1402" y="354"/>
                  </a:lnTo>
                  <a:lnTo>
                    <a:pt x="1404" y="352"/>
                  </a:lnTo>
                  <a:lnTo>
                    <a:pt x="1404" y="352"/>
                  </a:lnTo>
                  <a:lnTo>
                    <a:pt x="1406" y="350"/>
                  </a:lnTo>
                  <a:lnTo>
                    <a:pt x="1406" y="350"/>
                  </a:lnTo>
                  <a:lnTo>
                    <a:pt x="1408" y="346"/>
                  </a:lnTo>
                  <a:lnTo>
                    <a:pt x="1408" y="346"/>
                  </a:lnTo>
                  <a:lnTo>
                    <a:pt x="1408" y="344"/>
                  </a:lnTo>
                  <a:lnTo>
                    <a:pt x="1408" y="344"/>
                  </a:lnTo>
                  <a:lnTo>
                    <a:pt x="1410" y="340"/>
                  </a:lnTo>
                  <a:lnTo>
                    <a:pt x="1410" y="340"/>
                  </a:lnTo>
                  <a:lnTo>
                    <a:pt x="1410" y="338"/>
                  </a:lnTo>
                  <a:lnTo>
                    <a:pt x="1410" y="338"/>
                  </a:lnTo>
                  <a:lnTo>
                    <a:pt x="1412" y="336"/>
                  </a:lnTo>
                  <a:lnTo>
                    <a:pt x="1412" y="336"/>
                  </a:lnTo>
                  <a:lnTo>
                    <a:pt x="1414" y="334"/>
                  </a:lnTo>
                  <a:lnTo>
                    <a:pt x="1414" y="334"/>
                  </a:lnTo>
                  <a:lnTo>
                    <a:pt x="1416" y="332"/>
                  </a:lnTo>
                  <a:lnTo>
                    <a:pt x="1416" y="332"/>
                  </a:lnTo>
                  <a:lnTo>
                    <a:pt x="1418" y="330"/>
                  </a:lnTo>
                  <a:lnTo>
                    <a:pt x="1418" y="330"/>
                  </a:lnTo>
                  <a:lnTo>
                    <a:pt x="1420" y="328"/>
                  </a:lnTo>
                  <a:lnTo>
                    <a:pt x="1420" y="326"/>
                  </a:lnTo>
                  <a:lnTo>
                    <a:pt x="1420" y="326"/>
                  </a:lnTo>
                  <a:lnTo>
                    <a:pt x="1422" y="322"/>
                  </a:lnTo>
                  <a:lnTo>
                    <a:pt x="1422" y="322"/>
                  </a:lnTo>
                  <a:lnTo>
                    <a:pt x="1424" y="320"/>
                  </a:lnTo>
                  <a:lnTo>
                    <a:pt x="1424" y="320"/>
                  </a:lnTo>
                  <a:lnTo>
                    <a:pt x="1426" y="316"/>
                  </a:lnTo>
                  <a:lnTo>
                    <a:pt x="1426" y="316"/>
                  </a:lnTo>
                  <a:lnTo>
                    <a:pt x="1430" y="312"/>
                  </a:lnTo>
                  <a:lnTo>
                    <a:pt x="1430" y="312"/>
                  </a:lnTo>
                  <a:lnTo>
                    <a:pt x="1430" y="312"/>
                  </a:lnTo>
                  <a:lnTo>
                    <a:pt x="1430" y="312"/>
                  </a:lnTo>
                  <a:lnTo>
                    <a:pt x="1432" y="306"/>
                  </a:lnTo>
                  <a:lnTo>
                    <a:pt x="1432" y="306"/>
                  </a:lnTo>
                  <a:lnTo>
                    <a:pt x="1432" y="304"/>
                  </a:lnTo>
                  <a:lnTo>
                    <a:pt x="1432" y="304"/>
                  </a:lnTo>
                  <a:lnTo>
                    <a:pt x="1434" y="304"/>
                  </a:lnTo>
                  <a:lnTo>
                    <a:pt x="1434" y="304"/>
                  </a:lnTo>
                  <a:lnTo>
                    <a:pt x="1436" y="300"/>
                  </a:lnTo>
                  <a:lnTo>
                    <a:pt x="1436" y="300"/>
                  </a:lnTo>
                  <a:lnTo>
                    <a:pt x="1436" y="296"/>
                  </a:lnTo>
                  <a:lnTo>
                    <a:pt x="1436" y="296"/>
                  </a:lnTo>
                  <a:lnTo>
                    <a:pt x="1436" y="294"/>
                  </a:lnTo>
                  <a:lnTo>
                    <a:pt x="1436" y="294"/>
                  </a:lnTo>
                  <a:lnTo>
                    <a:pt x="1438" y="292"/>
                  </a:lnTo>
                  <a:lnTo>
                    <a:pt x="1438" y="292"/>
                  </a:lnTo>
                  <a:lnTo>
                    <a:pt x="1440" y="288"/>
                  </a:lnTo>
                  <a:lnTo>
                    <a:pt x="1440" y="288"/>
                  </a:lnTo>
                  <a:lnTo>
                    <a:pt x="1442" y="286"/>
                  </a:lnTo>
                  <a:lnTo>
                    <a:pt x="1442" y="284"/>
                  </a:lnTo>
                  <a:lnTo>
                    <a:pt x="1442" y="284"/>
                  </a:lnTo>
                  <a:lnTo>
                    <a:pt x="1442" y="282"/>
                  </a:lnTo>
                  <a:lnTo>
                    <a:pt x="1442" y="282"/>
                  </a:lnTo>
                  <a:lnTo>
                    <a:pt x="1444" y="280"/>
                  </a:lnTo>
                  <a:lnTo>
                    <a:pt x="1444" y="280"/>
                  </a:lnTo>
                  <a:lnTo>
                    <a:pt x="1446" y="278"/>
                  </a:lnTo>
                  <a:lnTo>
                    <a:pt x="1446" y="278"/>
                  </a:lnTo>
                  <a:lnTo>
                    <a:pt x="1448" y="276"/>
                  </a:lnTo>
                  <a:lnTo>
                    <a:pt x="1448" y="276"/>
                  </a:lnTo>
                  <a:lnTo>
                    <a:pt x="1450" y="274"/>
                  </a:lnTo>
                  <a:lnTo>
                    <a:pt x="1450" y="274"/>
                  </a:lnTo>
                  <a:lnTo>
                    <a:pt x="1452" y="272"/>
                  </a:lnTo>
                  <a:lnTo>
                    <a:pt x="1452" y="272"/>
                  </a:lnTo>
                  <a:lnTo>
                    <a:pt x="1454" y="268"/>
                  </a:lnTo>
                  <a:lnTo>
                    <a:pt x="1454" y="268"/>
                  </a:lnTo>
                  <a:lnTo>
                    <a:pt x="1454" y="266"/>
                  </a:lnTo>
                  <a:lnTo>
                    <a:pt x="1454" y="266"/>
                  </a:lnTo>
                  <a:lnTo>
                    <a:pt x="1456" y="266"/>
                  </a:lnTo>
                  <a:lnTo>
                    <a:pt x="1456" y="266"/>
                  </a:lnTo>
                  <a:lnTo>
                    <a:pt x="1458" y="260"/>
                  </a:lnTo>
                  <a:lnTo>
                    <a:pt x="1458" y="260"/>
                  </a:lnTo>
                  <a:lnTo>
                    <a:pt x="1460" y="260"/>
                  </a:lnTo>
                  <a:lnTo>
                    <a:pt x="1460" y="258"/>
                  </a:lnTo>
                  <a:lnTo>
                    <a:pt x="1460" y="258"/>
                  </a:lnTo>
                  <a:lnTo>
                    <a:pt x="1464" y="254"/>
                  </a:lnTo>
                  <a:lnTo>
                    <a:pt x="1464" y="254"/>
                  </a:lnTo>
                  <a:lnTo>
                    <a:pt x="1468" y="252"/>
                  </a:lnTo>
                  <a:lnTo>
                    <a:pt x="1468" y="252"/>
                  </a:lnTo>
                  <a:lnTo>
                    <a:pt x="1470" y="248"/>
                  </a:lnTo>
                  <a:lnTo>
                    <a:pt x="1470" y="248"/>
                  </a:lnTo>
                  <a:lnTo>
                    <a:pt x="1470" y="246"/>
                  </a:lnTo>
                  <a:lnTo>
                    <a:pt x="1470" y="246"/>
                  </a:lnTo>
                  <a:lnTo>
                    <a:pt x="1472" y="242"/>
                  </a:lnTo>
                  <a:lnTo>
                    <a:pt x="1472" y="242"/>
                  </a:lnTo>
                  <a:lnTo>
                    <a:pt x="1474" y="242"/>
                  </a:lnTo>
                  <a:lnTo>
                    <a:pt x="1474" y="242"/>
                  </a:lnTo>
                  <a:lnTo>
                    <a:pt x="1474" y="242"/>
                  </a:lnTo>
                  <a:lnTo>
                    <a:pt x="1474" y="242"/>
                  </a:lnTo>
                  <a:lnTo>
                    <a:pt x="1478" y="238"/>
                  </a:lnTo>
                  <a:lnTo>
                    <a:pt x="1478" y="238"/>
                  </a:lnTo>
                  <a:lnTo>
                    <a:pt x="1480" y="234"/>
                  </a:lnTo>
                  <a:lnTo>
                    <a:pt x="1480" y="234"/>
                  </a:lnTo>
                  <a:lnTo>
                    <a:pt x="1480" y="232"/>
                  </a:lnTo>
                  <a:lnTo>
                    <a:pt x="1480" y="232"/>
                  </a:lnTo>
                  <a:lnTo>
                    <a:pt x="1482" y="232"/>
                  </a:lnTo>
                  <a:lnTo>
                    <a:pt x="1482" y="232"/>
                  </a:lnTo>
                  <a:lnTo>
                    <a:pt x="1484" y="228"/>
                  </a:lnTo>
                  <a:lnTo>
                    <a:pt x="1484" y="228"/>
                  </a:lnTo>
                  <a:lnTo>
                    <a:pt x="1486" y="226"/>
                  </a:lnTo>
                  <a:lnTo>
                    <a:pt x="1486" y="226"/>
                  </a:lnTo>
                  <a:lnTo>
                    <a:pt x="1488" y="224"/>
                  </a:lnTo>
                  <a:lnTo>
                    <a:pt x="1488" y="224"/>
                  </a:lnTo>
                  <a:lnTo>
                    <a:pt x="1490" y="220"/>
                  </a:lnTo>
                  <a:lnTo>
                    <a:pt x="1490" y="220"/>
                  </a:lnTo>
                  <a:lnTo>
                    <a:pt x="1490" y="218"/>
                  </a:lnTo>
                  <a:lnTo>
                    <a:pt x="1490" y="218"/>
                  </a:lnTo>
                  <a:lnTo>
                    <a:pt x="1496" y="214"/>
                  </a:lnTo>
                  <a:lnTo>
                    <a:pt x="1496" y="214"/>
                  </a:lnTo>
                  <a:lnTo>
                    <a:pt x="1500" y="208"/>
                  </a:lnTo>
                  <a:lnTo>
                    <a:pt x="1500" y="208"/>
                  </a:lnTo>
                  <a:lnTo>
                    <a:pt x="1502" y="206"/>
                  </a:lnTo>
                  <a:lnTo>
                    <a:pt x="1502" y="206"/>
                  </a:lnTo>
                  <a:lnTo>
                    <a:pt x="1504" y="202"/>
                  </a:lnTo>
                  <a:lnTo>
                    <a:pt x="1504" y="202"/>
                  </a:lnTo>
                  <a:lnTo>
                    <a:pt x="1506" y="200"/>
                  </a:lnTo>
                  <a:lnTo>
                    <a:pt x="1506" y="200"/>
                  </a:lnTo>
                  <a:lnTo>
                    <a:pt x="1508" y="194"/>
                  </a:lnTo>
                  <a:lnTo>
                    <a:pt x="1508" y="194"/>
                  </a:lnTo>
                  <a:lnTo>
                    <a:pt x="1508" y="194"/>
                  </a:lnTo>
                  <a:lnTo>
                    <a:pt x="1508" y="194"/>
                  </a:lnTo>
                  <a:lnTo>
                    <a:pt x="1512" y="190"/>
                  </a:lnTo>
                  <a:lnTo>
                    <a:pt x="1512" y="190"/>
                  </a:lnTo>
                  <a:lnTo>
                    <a:pt x="1514" y="188"/>
                  </a:lnTo>
                  <a:lnTo>
                    <a:pt x="1514" y="188"/>
                  </a:lnTo>
                  <a:lnTo>
                    <a:pt x="1514" y="184"/>
                  </a:lnTo>
                  <a:lnTo>
                    <a:pt x="1514" y="184"/>
                  </a:lnTo>
                  <a:lnTo>
                    <a:pt x="1516" y="180"/>
                  </a:lnTo>
                  <a:lnTo>
                    <a:pt x="1516" y="180"/>
                  </a:lnTo>
                  <a:lnTo>
                    <a:pt x="1516" y="178"/>
                  </a:lnTo>
                  <a:lnTo>
                    <a:pt x="1516" y="178"/>
                  </a:lnTo>
                  <a:lnTo>
                    <a:pt x="1518" y="176"/>
                  </a:lnTo>
                  <a:lnTo>
                    <a:pt x="1518" y="176"/>
                  </a:lnTo>
                  <a:lnTo>
                    <a:pt x="1520" y="174"/>
                  </a:lnTo>
                  <a:lnTo>
                    <a:pt x="1520" y="174"/>
                  </a:lnTo>
                  <a:lnTo>
                    <a:pt x="1522" y="170"/>
                  </a:lnTo>
                  <a:lnTo>
                    <a:pt x="1522" y="170"/>
                  </a:lnTo>
                  <a:lnTo>
                    <a:pt x="1524" y="168"/>
                  </a:lnTo>
                  <a:lnTo>
                    <a:pt x="1524" y="168"/>
                  </a:lnTo>
                  <a:lnTo>
                    <a:pt x="1526" y="164"/>
                  </a:lnTo>
                  <a:lnTo>
                    <a:pt x="1528" y="164"/>
                  </a:lnTo>
                  <a:lnTo>
                    <a:pt x="1528" y="162"/>
                  </a:lnTo>
                  <a:lnTo>
                    <a:pt x="1528" y="162"/>
                  </a:lnTo>
                  <a:lnTo>
                    <a:pt x="1530" y="158"/>
                  </a:lnTo>
                  <a:lnTo>
                    <a:pt x="1530" y="158"/>
                  </a:lnTo>
                  <a:lnTo>
                    <a:pt x="1532" y="156"/>
                  </a:lnTo>
                  <a:lnTo>
                    <a:pt x="1532" y="156"/>
                  </a:lnTo>
                  <a:lnTo>
                    <a:pt x="1534" y="154"/>
                  </a:lnTo>
                  <a:lnTo>
                    <a:pt x="1534" y="154"/>
                  </a:lnTo>
                  <a:lnTo>
                    <a:pt x="1536" y="150"/>
                  </a:lnTo>
                  <a:lnTo>
                    <a:pt x="1538" y="148"/>
                  </a:lnTo>
                  <a:lnTo>
                    <a:pt x="1538" y="148"/>
                  </a:lnTo>
                  <a:lnTo>
                    <a:pt x="1540" y="144"/>
                  </a:lnTo>
                  <a:lnTo>
                    <a:pt x="1540" y="144"/>
                  </a:lnTo>
                  <a:lnTo>
                    <a:pt x="1542" y="138"/>
                  </a:lnTo>
                  <a:lnTo>
                    <a:pt x="1542" y="138"/>
                  </a:lnTo>
                  <a:lnTo>
                    <a:pt x="1544" y="134"/>
                  </a:lnTo>
                  <a:lnTo>
                    <a:pt x="1544" y="134"/>
                  </a:lnTo>
                  <a:lnTo>
                    <a:pt x="1546" y="132"/>
                  </a:lnTo>
                  <a:lnTo>
                    <a:pt x="1546" y="132"/>
                  </a:lnTo>
                  <a:lnTo>
                    <a:pt x="1548" y="130"/>
                  </a:lnTo>
                  <a:lnTo>
                    <a:pt x="1548" y="130"/>
                  </a:lnTo>
                  <a:lnTo>
                    <a:pt x="1550" y="126"/>
                  </a:lnTo>
                  <a:lnTo>
                    <a:pt x="1550" y="126"/>
                  </a:lnTo>
                  <a:lnTo>
                    <a:pt x="1552" y="124"/>
                  </a:lnTo>
                  <a:lnTo>
                    <a:pt x="1552" y="124"/>
                  </a:lnTo>
                  <a:lnTo>
                    <a:pt x="1552" y="120"/>
                  </a:lnTo>
                  <a:lnTo>
                    <a:pt x="1552" y="120"/>
                  </a:lnTo>
                  <a:lnTo>
                    <a:pt x="1554" y="118"/>
                  </a:lnTo>
                  <a:lnTo>
                    <a:pt x="1554" y="118"/>
                  </a:lnTo>
                  <a:lnTo>
                    <a:pt x="1558" y="114"/>
                  </a:lnTo>
                  <a:lnTo>
                    <a:pt x="1558" y="114"/>
                  </a:lnTo>
                  <a:lnTo>
                    <a:pt x="1560" y="112"/>
                  </a:lnTo>
                  <a:lnTo>
                    <a:pt x="1560" y="112"/>
                  </a:lnTo>
                  <a:lnTo>
                    <a:pt x="1562" y="110"/>
                  </a:lnTo>
                  <a:lnTo>
                    <a:pt x="1562" y="110"/>
                  </a:lnTo>
                  <a:lnTo>
                    <a:pt x="1564" y="108"/>
                  </a:lnTo>
                  <a:lnTo>
                    <a:pt x="1564" y="108"/>
                  </a:lnTo>
                  <a:lnTo>
                    <a:pt x="1566" y="104"/>
                  </a:lnTo>
                  <a:lnTo>
                    <a:pt x="1566" y="104"/>
                  </a:lnTo>
                  <a:lnTo>
                    <a:pt x="1566" y="100"/>
                  </a:lnTo>
                  <a:lnTo>
                    <a:pt x="1566" y="100"/>
                  </a:lnTo>
                  <a:lnTo>
                    <a:pt x="1568" y="98"/>
                  </a:lnTo>
                  <a:lnTo>
                    <a:pt x="1568" y="98"/>
                  </a:lnTo>
                  <a:lnTo>
                    <a:pt x="1568" y="98"/>
                  </a:lnTo>
                  <a:lnTo>
                    <a:pt x="1568" y="98"/>
                  </a:lnTo>
                  <a:lnTo>
                    <a:pt x="1572" y="94"/>
                  </a:lnTo>
                  <a:lnTo>
                    <a:pt x="1572" y="94"/>
                  </a:lnTo>
                  <a:lnTo>
                    <a:pt x="1572" y="88"/>
                  </a:lnTo>
                  <a:lnTo>
                    <a:pt x="1572" y="88"/>
                  </a:lnTo>
                  <a:lnTo>
                    <a:pt x="1572" y="88"/>
                  </a:lnTo>
                  <a:lnTo>
                    <a:pt x="1572" y="88"/>
                  </a:lnTo>
                  <a:lnTo>
                    <a:pt x="1574" y="84"/>
                  </a:lnTo>
                  <a:lnTo>
                    <a:pt x="1574" y="84"/>
                  </a:lnTo>
                  <a:lnTo>
                    <a:pt x="1576" y="82"/>
                  </a:lnTo>
                  <a:lnTo>
                    <a:pt x="1576" y="82"/>
                  </a:lnTo>
                  <a:lnTo>
                    <a:pt x="1578" y="80"/>
                  </a:lnTo>
                  <a:lnTo>
                    <a:pt x="1578" y="80"/>
                  </a:lnTo>
                  <a:lnTo>
                    <a:pt x="1580" y="80"/>
                  </a:lnTo>
                  <a:lnTo>
                    <a:pt x="1580" y="80"/>
                  </a:lnTo>
                  <a:lnTo>
                    <a:pt x="1582" y="78"/>
                  </a:lnTo>
                  <a:lnTo>
                    <a:pt x="1582" y="78"/>
                  </a:lnTo>
                  <a:lnTo>
                    <a:pt x="1586" y="74"/>
                  </a:lnTo>
                  <a:lnTo>
                    <a:pt x="1586" y="72"/>
                  </a:lnTo>
                  <a:lnTo>
                    <a:pt x="1586" y="72"/>
                  </a:lnTo>
                  <a:lnTo>
                    <a:pt x="1588" y="70"/>
                  </a:lnTo>
                  <a:lnTo>
                    <a:pt x="1590" y="68"/>
                  </a:lnTo>
                  <a:lnTo>
                    <a:pt x="1590" y="68"/>
                  </a:lnTo>
                  <a:lnTo>
                    <a:pt x="1590" y="62"/>
                  </a:lnTo>
                  <a:lnTo>
                    <a:pt x="1590" y="62"/>
                  </a:lnTo>
                  <a:lnTo>
                    <a:pt x="1590" y="60"/>
                  </a:lnTo>
                  <a:lnTo>
                    <a:pt x="1590" y="60"/>
                  </a:lnTo>
                  <a:lnTo>
                    <a:pt x="1592" y="58"/>
                  </a:lnTo>
                  <a:lnTo>
                    <a:pt x="1592" y="58"/>
                  </a:lnTo>
                  <a:lnTo>
                    <a:pt x="1594" y="54"/>
                  </a:lnTo>
                  <a:lnTo>
                    <a:pt x="1594" y="54"/>
                  </a:lnTo>
                  <a:lnTo>
                    <a:pt x="1598" y="50"/>
                  </a:lnTo>
                  <a:lnTo>
                    <a:pt x="1598" y="50"/>
                  </a:lnTo>
                  <a:lnTo>
                    <a:pt x="1600" y="48"/>
                  </a:lnTo>
                  <a:lnTo>
                    <a:pt x="1600" y="48"/>
                  </a:lnTo>
                  <a:lnTo>
                    <a:pt x="1604" y="44"/>
                  </a:lnTo>
                  <a:lnTo>
                    <a:pt x="1604" y="44"/>
                  </a:lnTo>
                  <a:lnTo>
                    <a:pt x="1608" y="40"/>
                  </a:lnTo>
                  <a:lnTo>
                    <a:pt x="1608" y="40"/>
                  </a:lnTo>
                  <a:lnTo>
                    <a:pt x="1610" y="38"/>
                  </a:lnTo>
                  <a:lnTo>
                    <a:pt x="1610" y="38"/>
                  </a:lnTo>
                  <a:lnTo>
                    <a:pt x="1612" y="40"/>
                  </a:lnTo>
                  <a:lnTo>
                    <a:pt x="1612" y="40"/>
                  </a:lnTo>
                  <a:lnTo>
                    <a:pt x="1612" y="40"/>
                  </a:lnTo>
                  <a:lnTo>
                    <a:pt x="1614" y="42"/>
                  </a:lnTo>
                  <a:lnTo>
                    <a:pt x="1614" y="42"/>
                  </a:lnTo>
                  <a:lnTo>
                    <a:pt x="1616" y="44"/>
                  </a:lnTo>
                  <a:lnTo>
                    <a:pt x="1616" y="44"/>
                  </a:lnTo>
                  <a:lnTo>
                    <a:pt x="1616" y="48"/>
                  </a:lnTo>
                  <a:lnTo>
                    <a:pt x="1616" y="48"/>
                  </a:lnTo>
                  <a:lnTo>
                    <a:pt x="1618" y="50"/>
                  </a:lnTo>
                  <a:lnTo>
                    <a:pt x="1618" y="50"/>
                  </a:lnTo>
                  <a:lnTo>
                    <a:pt x="1620" y="52"/>
                  </a:lnTo>
                  <a:lnTo>
                    <a:pt x="1620" y="52"/>
                  </a:lnTo>
                  <a:lnTo>
                    <a:pt x="1622" y="54"/>
                  </a:lnTo>
                  <a:lnTo>
                    <a:pt x="1622" y="54"/>
                  </a:lnTo>
                  <a:lnTo>
                    <a:pt x="1624" y="60"/>
                  </a:lnTo>
                  <a:lnTo>
                    <a:pt x="1624" y="60"/>
                  </a:lnTo>
                  <a:lnTo>
                    <a:pt x="1626" y="62"/>
                  </a:lnTo>
                  <a:lnTo>
                    <a:pt x="1626" y="62"/>
                  </a:lnTo>
                  <a:lnTo>
                    <a:pt x="1626" y="64"/>
                  </a:lnTo>
                  <a:lnTo>
                    <a:pt x="1626" y="64"/>
                  </a:lnTo>
                  <a:lnTo>
                    <a:pt x="1628" y="68"/>
                  </a:lnTo>
                  <a:lnTo>
                    <a:pt x="1628" y="68"/>
                  </a:lnTo>
                  <a:lnTo>
                    <a:pt x="1630" y="70"/>
                  </a:lnTo>
                  <a:lnTo>
                    <a:pt x="1630" y="70"/>
                  </a:lnTo>
                  <a:lnTo>
                    <a:pt x="1630" y="72"/>
                  </a:lnTo>
                  <a:lnTo>
                    <a:pt x="1630" y="72"/>
                  </a:lnTo>
                  <a:lnTo>
                    <a:pt x="1632" y="74"/>
                  </a:lnTo>
                  <a:lnTo>
                    <a:pt x="1632" y="74"/>
                  </a:lnTo>
                  <a:lnTo>
                    <a:pt x="1636" y="80"/>
                  </a:lnTo>
                  <a:lnTo>
                    <a:pt x="1638" y="82"/>
                  </a:lnTo>
                  <a:lnTo>
                    <a:pt x="1638" y="82"/>
                  </a:lnTo>
                  <a:lnTo>
                    <a:pt x="1640" y="84"/>
                  </a:lnTo>
                  <a:lnTo>
                    <a:pt x="1640" y="84"/>
                  </a:lnTo>
                  <a:lnTo>
                    <a:pt x="1646" y="88"/>
                  </a:lnTo>
                  <a:lnTo>
                    <a:pt x="1646" y="88"/>
                  </a:lnTo>
                  <a:lnTo>
                    <a:pt x="1648" y="90"/>
                  </a:lnTo>
                  <a:lnTo>
                    <a:pt x="1648" y="90"/>
                  </a:lnTo>
                  <a:lnTo>
                    <a:pt x="1648" y="92"/>
                  </a:lnTo>
                  <a:lnTo>
                    <a:pt x="1650" y="94"/>
                  </a:lnTo>
                  <a:lnTo>
                    <a:pt x="1650" y="94"/>
                  </a:lnTo>
                  <a:lnTo>
                    <a:pt x="1652" y="96"/>
                  </a:lnTo>
                  <a:lnTo>
                    <a:pt x="1652" y="98"/>
                  </a:lnTo>
                  <a:lnTo>
                    <a:pt x="1652" y="98"/>
                  </a:lnTo>
                  <a:lnTo>
                    <a:pt x="1654" y="102"/>
                  </a:lnTo>
                  <a:lnTo>
                    <a:pt x="1654" y="102"/>
                  </a:lnTo>
                  <a:lnTo>
                    <a:pt x="1656" y="104"/>
                  </a:lnTo>
                  <a:lnTo>
                    <a:pt x="1656" y="104"/>
                  </a:lnTo>
                  <a:lnTo>
                    <a:pt x="1658" y="106"/>
                  </a:lnTo>
                  <a:lnTo>
                    <a:pt x="1658" y="106"/>
                  </a:lnTo>
                  <a:lnTo>
                    <a:pt x="1658" y="108"/>
                  </a:lnTo>
                  <a:lnTo>
                    <a:pt x="1658" y="108"/>
                  </a:lnTo>
                  <a:lnTo>
                    <a:pt x="1660" y="112"/>
                  </a:lnTo>
                  <a:lnTo>
                    <a:pt x="1660" y="112"/>
                  </a:lnTo>
                  <a:lnTo>
                    <a:pt x="1662" y="114"/>
                  </a:lnTo>
                  <a:lnTo>
                    <a:pt x="1662" y="114"/>
                  </a:lnTo>
                  <a:lnTo>
                    <a:pt x="1664" y="116"/>
                  </a:lnTo>
                  <a:lnTo>
                    <a:pt x="1664" y="116"/>
                  </a:lnTo>
                  <a:lnTo>
                    <a:pt x="1666" y="118"/>
                  </a:lnTo>
                  <a:lnTo>
                    <a:pt x="1666" y="118"/>
                  </a:lnTo>
                  <a:lnTo>
                    <a:pt x="1668" y="120"/>
                  </a:lnTo>
                  <a:lnTo>
                    <a:pt x="1668" y="120"/>
                  </a:lnTo>
                  <a:lnTo>
                    <a:pt x="1670" y="120"/>
                  </a:lnTo>
                  <a:lnTo>
                    <a:pt x="1670" y="120"/>
                  </a:lnTo>
                  <a:lnTo>
                    <a:pt x="1672" y="124"/>
                  </a:lnTo>
                  <a:lnTo>
                    <a:pt x="1672" y="124"/>
                  </a:lnTo>
                  <a:lnTo>
                    <a:pt x="1676" y="128"/>
                  </a:lnTo>
                  <a:lnTo>
                    <a:pt x="1676" y="128"/>
                  </a:lnTo>
                  <a:lnTo>
                    <a:pt x="1676" y="128"/>
                  </a:lnTo>
                  <a:lnTo>
                    <a:pt x="1676" y="128"/>
                  </a:lnTo>
                  <a:lnTo>
                    <a:pt x="1678" y="132"/>
                  </a:lnTo>
                  <a:lnTo>
                    <a:pt x="1680" y="132"/>
                  </a:lnTo>
                  <a:lnTo>
                    <a:pt x="1680" y="132"/>
                  </a:lnTo>
                  <a:lnTo>
                    <a:pt x="1682" y="136"/>
                  </a:lnTo>
                  <a:lnTo>
                    <a:pt x="1682" y="136"/>
                  </a:lnTo>
                  <a:lnTo>
                    <a:pt x="1682" y="138"/>
                  </a:lnTo>
                  <a:lnTo>
                    <a:pt x="1682" y="138"/>
                  </a:lnTo>
                  <a:lnTo>
                    <a:pt x="1682" y="142"/>
                  </a:lnTo>
                  <a:lnTo>
                    <a:pt x="1682" y="142"/>
                  </a:lnTo>
                  <a:lnTo>
                    <a:pt x="1686" y="146"/>
                  </a:lnTo>
                  <a:lnTo>
                    <a:pt x="1686" y="146"/>
                  </a:lnTo>
                  <a:lnTo>
                    <a:pt x="1686" y="146"/>
                  </a:lnTo>
                  <a:lnTo>
                    <a:pt x="1686" y="146"/>
                  </a:lnTo>
                  <a:lnTo>
                    <a:pt x="1688" y="148"/>
                  </a:lnTo>
                  <a:lnTo>
                    <a:pt x="1688" y="148"/>
                  </a:lnTo>
                  <a:lnTo>
                    <a:pt x="1688" y="152"/>
                  </a:lnTo>
                  <a:lnTo>
                    <a:pt x="1688" y="152"/>
                  </a:lnTo>
                  <a:lnTo>
                    <a:pt x="1692" y="156"/>
                  </a:lnTo>
                  <a:lnTo>
                    <a:pt x="1694" y="158"/>
                  </a:lnTo>
                  <a:lnTo>
                    <a:pt x="1694" y="158"/>
                  </a:lnTo>
                  <a:lnTo>
                    <a:pt x="1696" y="160"/>
                  </a:lnTo>
                  <a:lnTo>
                    <a:pt x="1698" y="162"/>
                  </a:lnTo>
                  <a:lnTo>
                    <a:pt x="1698" y="162"/>
                  </a:lnTo>
                  <a:lnTo>
                    <a:pt x="1698" y="164"/>
                  </a:lnTo>
                  <a:lnTo>
                    <a:pt x="1698" y="164"/>
                  </a:lnTo>
                  <a:lnTo>
                    <a:pt x="1700" y="166"/>
                  </a:lnTo>
                  <a:lnTo>
                    <a:pt x="1700" y="166"/>
                  </a:lnTo>
                  <a:lnTo>
                    <a:pt x="1704" y="172"/>
                  </a:lnTo>
                  <a:lnTo>
                    <a:pt x="1704" y="172"/>
                  </a:lnTo>
                  <a:lnTo>
                    <a:pt x="1706" y="174"/>
                  </a:lnTo>
                  <a:lnTo>
                    <a:pt x="1706" y="174"/>
                  </a:lnTo>
                  <a:lnTo>
                    <a:pt x="1708" y="176"/>
                  </a:lnTo>
                  <a:lnTo>
                    <a:pt x="1708" y="176"/>
                  </a:lnTo>
                  <a:lnTo>
                    <a:pt x="1710" y="178"/>
                  </a:lnTo>
                  <a:lnTo>
                    <a:pt x="1710" y="178"/>
                  </a:lnTo>
                  <a:lnTo>
                    <a:pt x="1712" y="180"/>
                  </a:lnTo>
                  <a:lnTo>
                    <a:pt x="1712" y="180"/>
                  </a:lnTo>
                  <a:lnTo>
                    <a:pt x="1714" y="182"/>
                  </a:lnTo>
                  <a:lnTo>
                    <a:pt x="1714" y="182"/>
                  </a:lnTo>
                  <a:lnTo>
                    <a:pt x="1718" y="188"/>
                  </a:lnTo>
                  <a:lnTo>
                    <a:pt x="1718" y="188"/>
                  </a:lnTo>
                  <a:lnTo>
                    <a:pt x="1718" y="190"/>
                  </a:lnTo>
                  <a:lnTo>
                    <a:pt x="1720" y="190"/>
                  </a:lnTo>
                  <a:lnTo>
                    <a:pt x="1720" y="190"/>
                  </a:lnTo>
                  <a:lnTo>
                    <a:pt x="1722" y="194"/>
                  </a:lnTo>
                  <a:lnTo>
                    <a:pt x="1722" y="194"/>
                  </a:lnTo>
                  <a:lnTo>
                    <a:pt x="1724" y="196"/>
                  </a:lnTo>
                  <a:lnTo>
                    <a:pt x="1724" y="196"/>
                  </a:lnTo>
                  <a:lnTo>
                    <a:pt x="1726" y="200"/>
                  </a:lnTo>
                  <a:lnTo>
                    <a:pt x="1726" y="200"/>
                  </a:lnTo>
                  <a:lnTo>
                    <a:pt x="1728" y="202"/>
                  </a:lnTo>
                  <a:lnTo>
                    <a:pt x="1728" y="202"/>
                  </a:lnTo>
                  <a:lnTo>
                    <a:pt x="1730" y="204"/>
                  </a:lnTo>
                  <a:lnTo>
                    <a:pt x="1730" y="204"/>
                  </a:lnTo>
                  <a:lnTo>
                    <a:pt x="1732" y="206"/>
                  </a:lnTo>
                  <a:lnTo>
                    <a:pt x="1732" y="206"/>
                  </a:lnTo>
                  <a:lnTo>
                    <a:pt x="1736" y="208"/>
                  </a:lnTo>
                  <a:lnTo>
                    <a:pt x="1736" y="208"/>
                  </a:lnTo>
                  <a:lnTo>
                    <a:pt x="1736" y="210"/>
                  </a:lnTo>
                  <a:lnTo>
                    <a:pt x="1736" y="210"/>
                  </a:lnTo>
                  <a:lnTo>
                    <a:pt x="1736" y="212"/>
                  </a:lnTo>
                  <a:lnTo>
                    <a:pt x="1736" y="212"/>
                  </a:lnTo>
                  <a:lnTo>
                    <a:pt x="1738" y="214"/>
                  </a:lnTo>
                  <a:lnTo>
                    <a:pt x="1738" y="214"/>
                  </a:lnTo>
                  <a:lnTo>
                    <a:pt x="1740" y="216"/>
                  </a:lnTo>
                  <a:lnTo>
                    <a:pt x="1740" y="218"/>
                  </a:lnTo>
                  <a:lnTo>
                    <a:pt x="1740" y="218"/>
                  </a:lnTo>
                  <a:lnTo>
                    <a:pt x="1740" y="222"/>
                  </a:lnTo>
                  <a:lnTo>
                    <a:pt x="1740" y="222"/>
                  </a:lnTo>
                  <a:lnTo>
                    <a:pt x="1740" y="222"/>
                  </a:lnTo>
                  <a:lnTo>
                    <a:pt x="1740" y="222"/>
                  </a:lnTo>
                  <a:lnTo>
                    <a:pt x="1742" y="226"/>
                  </a:lnTo>
                  <a:lnTo>
                    <a:pt x="1742" y="228"/>
                  </a:lnTo>
                  <a:lnTo>
                    <a:pt x="1742" y="228"/>
                  </a:lnTo>
                  <a:lnTo>
                    <a:pt x="1748" y="230"/>
                  </a:lnTo>
                  <a:lnTo>
                    <a:pt x="1748" y="230"/>
                  </a:lnTo>
                  <a:lnTo>
                    <a:pt x="1748" y="230"/>
                  </a:lnTo>
                  <a:lnTo>
                    <a:pt x="1748" y="230"/>
                  </a:lnTo>
                  <a:lnTo>
                    <a:pt x="1752" y="234"/>
                  </a:lnTo>
                  <a:lnTo>
                    <a:pt x="1752" y="234"/>
                  </a:lnTo>
                  <a:lnTo>
                    <a:pt x="1754" y="236"/>
                  </a:lnTo>
                  <a:lnTo>
                    <a:pt x="1754" y="236"/>
                  </a:lnTo>
                  <a:lnTo>
                    <a:pt x="1754" y="238"/>
                  </a:lnTo>
                  <a:lnTo>
                    <a:pt x="1754" y="238"/>
                  </a:lnTo>
                  <a:lnTo>
                    <a:pt x="1756" y="240"/>
                  </a:lnTo>
                  <a:lnTo>
                    <a:pt x="1756" y="240"/>
                  </a:lnTo>
                  <a:lnTo>
                    <a:pt x="1758" y="244"/>
                  </a:lnTo>
                  <a:lnTo>
                    <a:pt x="1758" y="244"/>
                  </a:lnTo>
                  <a:lnTo>
                    <a:pt x="1760" y="246"/>
                  </a:lnTo>
                  <a:lnTo>
                    <a:pt x="1760" y="246"/>
                  </a:lnTo>
                  <a:lnTo>
                    <a:pt x="1760" y="246"/>
                  </a:lnTo>
                  <a:lnTo>
                    <a:pt x="1762" y="250"/>
                  </a:lnTo>
                  <a:lnTo>
                    <a:pt x="1762" y="250"/>
                  </a:lnTo>
                  <a:lnTo>
                    <a:pt x="1762" y="252"/>
                  </a:lnTo>
                  <a:lnTo>
                    <a:pt x="1762" y="252"/>
                  </a:lnTo>
                  <a:lnTo>
                    <a:pt x="1762" y="254"/>
                  </a:lnTo>
                  <a:lnTo>
                    <a:pt x="1762" y="254"/>
                  </a:lnTo>
                  <a:lnTo>
                    <a:pt x="1764" y="258"/>
                  </a:lnTo>
                  <a:lnTo>
                    <a:pt x="1764" y="258"/>
                  </a:lnTo>
                  <a:lnTo>
                    <a:pt x="1764" y="260"/>
                  </a:lnTo>
                  <a:lnTo>
                    <a:pt x="1764" y="260"/>
                  </a:lnTo>
                  <a:lnTo>
                    <a:pt x="1766" y="264"/>
                  </a:lnTo>
                  <a:lnTo>
                    <a:pt x="1766" y="264"/>
                  </a:lnTo>
                  <a:lnTo>
                    <a:pt x="1770" y="266"/>
                  </a:lnTo>
                  <a:lnTo>
                    <a:pt x="1770" y="266"/>
                  </a:lnTo>
                  <a:lnTo>
                    <a:pt x="1770" y="268"/>
                  </a:lnTo>
                  <a:lnTo>
                    <a:pt x="1770" y="268"/>
                  </a:lnTo>
                  <a:lnTo>
                    <a:pt x="1774" y="270"/>
                  </a:lnTo>
                  <a:lnTo>
                    <a:pt x="1774" y="270"/>
                  </a:lnTo>
                  <a:lnTo>
                    <a:pt x="1774" y="272"/>
                  </a:lnTo>
                  <a:lnTo>
                    <a:pt x="1774" y="272"/>
                  </a:lnTo>
                  <a:lnTo>
                    <a:pt x="1776" y="274"/>
                  </a:lnTo>
                  <a:lnTo>
                    <a:pt x="1776" y="274"/>
                  </a:lnTo>
                  <a:lnTo>
                    <a:pt x="1778" y="276"/>
                  </a:lnTo>
                  <a:lnTo>
                    <a:pt x="1778" y="276"/>
                  </a:lnTo>
                  <a:lnTo>
                    <a:pt x="1780" y="278"/>
                  </a:lnTo>
                  <a:lnTo>
                    <a:pt x="1780" y="278"/>
                  </a:lnTo>
                  <a:lnTo>
                    <a:pt x="1782" y="280"/>
                  </a:lnTo>
                  <a:lnTo>
                    <a:pt x="1782" y="280"/>
                  </a:lnTo>
                  <a:lnTo>
                    <a:pt x="1784" y="282"/>
                  </a:lnTo>
                  <a:lnTo>
                    <a:pt x="1784" y="282"/>
                  </a:lnTo>
                  <a:lnTo>
                    <a:pt x="1786" y="286"/>
                  </a:lnTo>
                  <a:lnTo>
                    <a:pt x="1786" y="286"/>
                  </a:lnTo>
                  <a:lnTo>
                    <a:pt x="1788" y="288"/>
                  </a:lnTo>
                  <a:lnTo>
                    <a:pt x="1788" y="288"/>
                  </a:lnTo>
                  <a:lnTo>
                    <a:pt x="1790" y="288"/>
                  </a:lnTo>
                  <a:lnTo>
                    <a:pt x="1790" y="288"/>
                  </a:lnTo>
                  <a:lnTo>
                    <a:pt x="1790" y="290"/>
                  </a:lnTo>
                  <a:lnTo>
                    <a:pt x="1790" y="290"/>
                  </a:lnTo>
                  <a:lnTo>
                    <a:pt x="1792" y="294"/>
                  </a:lnTo>
                  <a:lnTo>
                    <a:pt x="1792" y="294"/>
                  </a:lnTo>
                  <a:lnTo>
                    <a:pt x="1794" y="296"/>
                  </a:lnTo>
                  <a:lnTo>
                    <a:pt x="1794" y="296"/>
                  </a:lnTo>
                  <a:lnTo>
                    <a:pt x="1794" y="298"/>
                  </a:lnTo>
                  <a:lnTo>
                    <a:pt x="1794" y="298"/>
                  </a:lnTo>
                  <a:lnTo>
                    <a:pt x="1796" y="300"/>
                  </a:lnTo>
                  <a:lnTo>
                    <a:pt x="1796" y="300"/>
                  </a:lnTo>
                  <a:lnTo>
                    <a:pt x="1796" y="304"/>
                  </a:lnTo>
                  <a:lnTo>
                    <a:pt x="1796" y="304"/>
                  </a:lnTo>
                  <a:lnTo>
                    <a:pt x="1798" y="308"/>
                  </a:lnTo>
                  <a:lnTo>
                    <a:pt x="1800" y="310"/>
                  </a:lnTo>
                  <a:lnTo>
                    <a:pt x="1800" y="310"/>
                  </a:lnTo>
                  <a:lnTo>
                    <a:pt x="1802" y="312"/>
                  </a:lnTo>
                  <a:lnTo>
                    <a:pt x="1802" y="312"/>
                  </a:lnTo>
                  <a:lnTo>
                    <a:pt x="1802" y="314"/>
                  </a:lnTo>
                  <a:lnTo>
                    <a:pt x="1802" y="314"/>
                  </a:lnTo>
                  <a:lnTo>
                    <a:pt x="1804" y="316"/>
                  </a:lnTo>
                  <a:lnTo>
                    <a:pt x="1804" y="316"/>
                  </a:lnTo>
                  <a:lnTo>
                    <a:pt x="1806" y="320"/>
                  </a:lnTo>
                  <a:lnTo>
                    <a:pt x="1806" y="320"/>
                  </a:lnTo>
                  <a:lnTo>
                    <a:pt x="1808" y="322"/>
                  </a:lnTo>
                  <a:lnTo>
                    <a:pt x="1808" y="322"/>
                  </a:lnTo>
                  <a:lnTo>
                    <a:pt x="1810" y="324"/>
                  </a:lnTo>
                  <a:lnTo>
                    <a:pt x="1812" y="326"/>
                  </a:lnTo>
                  <a:lnTo>
                    <a:pt x="1812" y="326"/>
                  </a:lnTo>
                  <a:lnTo>
                    <a:pt x="1814" y="330"/>
                  </a:lnTo>
                  <a:lnTo>
                    <a:pt x="1814" y="330"/>
                  </a:lnTo>
                  <a:lnTo>
                    <a:pt x="1814" y="332"/>
                  </a:lnTo>
                  <a:lnTo>
                    <a:pt x="1814" y="332"/>
                  </a:lnTo>
                  <a:lnTo>
                    <a:pt x="1816" y="334"/>
                  </a:lnTo>
                  <a:lnTo>
                    <a:pt x="1816" y="334"/>
                  </a:lnTo>
                  <a:lnTo>
                    <a:pt x="1820" y="336"/>
                  </a:lnTo>
                  <a:lnTo>
                    <a:pt x="1820" y="336"/>
                  </a:lnTo>
                  <a:lnTo>
                    <a:pt x="1822" y="338"/>
                  </a:lnTo>
                  <a:lnTo>
                    <a:pt x="1822" y="338"/>
                  </a:lnTo>
                  <a:lnTo>
                    <a:pt x="1822" y="340"/>
                  </a:lnTo>
                  <a:lnTo>
                    <a:pt x="1822" y="340"/>
                  </a:lnTo>
                  <a:lnTo>
                    <a:pt x="1824" y="344"/>
                  </a:lnTo>
                  <a:lnTo>
                    <a:pt x="1824" y="344"/>
                  </a:lnTo>
                  <a:lnTo>
                    <a:pt x="1826" y="346"/>
                  </a:lnTo>
                  <a:lnTo>
                    <a:pt x="1826" y="346"/>
                  </a:lnTo>
                  <a:lnTo>
                    <a:pt x="1828" y="348"/>
                  </a:lnTo>
                  <a:lnTo>
                    <a:pt x="1828" y="348"/>
                  </a:lnTo>
                  <a:lnTo>
                    <a:pt x="1834" y="350"/>
                  </a:lnTo>
                  <a:lnTo>
                    <a:pt x="1834" y="350"/>
                  </a:lnTo>
                  <a:lnTo>
                    <a:pt x="1834" y="352"/>
                  </a:lnTo>
                  <a:lnTo>
                    <a:pt x="1834" y="352"/>
                  </a:lnTo>
                  <a:lnTo>
                    <a:pt x="1836" y="354"/>
                  </a:lnTo>
                  <a:lnTo>
                    <a:pt x="1836" y="356"/>
                  </a:lnTo>
                  <a:lnTo>
                    <a:pt x="1836" y="356"/>
                  </a:lnTo>
                  <a:lnTo>
                    <a:pt x="1836" y="358"/>
                  </a:lnTo>
                  <a:lnTo>
                    <a:pt x="1836" y="358"/>
                  </a:lnTo>
                  <a:lnTo>
                    <a:pt x="1838" y="362"/>
                  </a:lnTo>
                  <a:lnTo>
                    <a:pt x="1838" y="362"/>
                  </a:lnTo>
                  <a:lnTo>
                    <a:pt x="1840" y="368"/>
                  </a:lnTo>
                  <a:lnTo>
                    <a:pt x="1840" y="368"/>
                  </a:lnTo>
                  <a:lnTo>
                    <a:pt x="1842" y="370"/>
                  </a:lnTo>
                  <a:lnTo>
                    <a:pt x="1842" y="370"/>
                  </a:lnTo>
                  <a:lnTo>
                    <a:pt x="1844" y="372"/>
                  </a:lnTo>
                  <a:lnTo>
                    <a:pt x="1844" y="372"/>
                  </a:lnTo>
                  <a:lnTo>
                    <a:pt x="1846" y="376"/>
                  </a:lnTo>
                  <a:lnTo>
                    <a:pt x="1846" y="376"/>
                  </a:lnTo>
                  <a:lnTo>
                    <a:pt x="1848" y="376"/>
                  </a:lnTo>
                  <a:lnTo>
                    <a:pt x="1848" y="376"/>
                  </a:lnTo>
                  <a:lnTo>
                    <a:pt x="1850" y="378"/>
                  </a:lnTo>
                  <a:lnTo>
                    <a:pt x="1850" y="378"/>
                  </a:lnTo>
                  <a:lnTo>
                    <a:pt x="1852" y="382"/>
                  </a:lnTo>
                  <a:lnTo>
                    <a:pt x="1852" y="382"/>
                  </a:lnTo>
                  <a:lnTo>
                    <a:pt x="1854" y="384"/>
                  </a:lnTo>
                  <a:lnTo>
                    <a:pt x="1854" y="384"/>
                  </a:lnTo>
                  <a:lnTo>
                    <a:pt x="1856" y="386"/>
                  </a:lnTo>
                  <a:lnTo>
                    <a:pt x="1856" y="386"/>
                  </a:lnTo>
                  <a:lnTo>
                    <a:pt x="1858" y="388"/>
                  </a:lnTo>
                  <a:lnTo>
                    <a:pt x="1858" y="388"/>
                  </a:lnTo>
                  <a:lnTo>
                    <a:pt x="1860" y="390"/>
                  </a:lnTo>
                  <a:lnTo>
                    <a:pt x="1860" y="390"/>
                  </a:lnTo>
                  <a:lnTo>
                    <a:pt x="1864" y="394"/>
                  </a:lnTo>
                  <a:lnTo>
                    <a:pt x="1864" y="394"/>
                  </a:lnTo>
                  <a:lnTo>
                    <a:pt x="1864" y="394"/>
                  </a:lnTo>
                  <a:lnTo>
                    <a:pt x="1864" y="394"/>
                  </a:lnTo>
                  <a:lnTo>
                    <a:pt x="1864" y="398"/>
                  </a:lnTo>
                  <a:lnTo>
                    <a:pt x="1864" y="398"/>
                  </a:lnTo>
                  <a:lnTo>
                    <a:pt x="1866" y="398"/>
                  </a:lnTo>
                  <a:lnTo>
                    <a:pt x="1866" y="398"/>
                  </a:lnTo>
                  <a:lnTo>
                    <a:pt x="1866" y="402"/>
                  </a:lnTo>
                  <a:lnTo>
                    <a:pt x="1866" y="402"/>
                  </a:lnTo>
                  <a:lnTo>
                    <a:pt x="1870" y="408"/>
                  </a:lnTo>
                  <a:lnTo>
                    <a:pt x="1870" y="408"/>
                  </a:lnTo>
                  <a:lnTo>
                    <a:pt x="1872" y="410"/>
                  </a:lnTo>
                  <a:lnTo>
                    <a:pt x="1872" y="410"/>
                  </a:lnTo>
                  <a:lnTo>
                    <a:pt x="1874" y="410"/>
                  </a:lnTo>
                  <a:lnTo>
                    <a:pt x="1874" y="410"/>
                  </a:lnTo>
                  <a:lnTo>
                    <a:pt x="1876" y="414"/>
                  </a:lnTo>
                  <a:lnTo>
                    <a:pt x="1876" y="414"/>
                  </a:lnTo>
                  <a:lnTo>
                    <a:pt x="1878" y="416"/>
                  </a:lnTo>
                  <a:lnTo>
                    <a:pt x="1878" y="416"/>
                  </a:lnTo>
                  <a:lnTo>
                    <a:pt x="1878" y="418"/>
                  </a:lnTo>
                  <a:lnTo>
                    <a:pt x="1878" y="418"/>
                  </a:lnTo>
                  <a:lnTo>
                    <a:pt x="1880" y="420"/>
                  </a:lnTo>
                  <a:lnTo>
                    <a:pt x="1880" y="420"/>
                  </a:lnTo>
                  <a:lnTo>
                    <a:pt x="1884" y="424"/>
                  </a:lnTo>
                  <a:lnTo>
                    <a:pt x="1884" y="424"/>
                  </a:lnTo>
                  <a:lnTo>
                    <a:pt x="1884" y="424"/>
                  </a:lnTo>
                  <a:lnTo>
                    <a:pt x="1884" y="424"/>
                  </a:lnTo>
                  <a:lnTo>
                    <a:pt x="1886" y="426"/>
                  </a:lnTo>
                  <a:lnTo>
                    <a:pt x="1886" y="426"/>
                  </a:lnTo>
                  <a:lnTo>
                    <a:pt x="1888" y="428"/>
                  </a:lnTo>
                  <a:lnTo>
                    <a:pt x="1888" y="428"/>
                  </a:lnTo>
                  <a:lnTo>
                    <a:pt x="1888" y="430"/>
                  </a:lnTo>
                  <a:lnTo>
                    <a:pt x="1888" y="430"/>
                  </a:lnTo>
                  <a:lnTo>
                    <a:pt x="1890" y="434"/>
                  </a:lnTo>
                  <a:lnTo>
                    <a:pt x="1890" y="434"/>
                  </a:lnTo>
                  <a:lnTo>
                    <a:pt x="1894" y="436"/>
                  </a:lnTo>
                  <a:lnTo>
                    <a:pt x="1894" y="436"/>
                  </a:lnTo>
                  <a:lnTo>
                    <a:pt x="1896" y="438"/>
                  </a:lnTo>
                  <a:lnTo>
                    <a:pt x="1896" y="438"/>
                  </a:lnTo>
                  <a:lnTo>
                    <a:pt x="1896" y="440"/>
                  </a:lnTo>
                  <a:lnTo>
                    <a:pt x="1896" y="440"/>
                  </a:lnTo>
                  <a:lnTo>
                    <a:pt x="1898" y="444"/>
                  </a:lnTo>
                  <a:lnTo>
                    <a:pt x="1898" y="444"/>
                  </a:lnTo>
                  <a:lnTo>
                    <a:pt x="1904" y="448"/>
                  </a:lnTo>
                  <a:lnTo>
                    <a:pt x="1904" y="448"/>
                  </a:lnTo>
                  <a:lnTo>
                    <a:pt x="1906" y="452"/>
                  </a:lnTo>
                  <a:lnTo>
                    <a:pt x="1906" y="452"/>
                  </a:lnTo>
                  <a:lnTo>
                    <a:pt x="1908" y="454"/>
                  </a:lnTo>
                  <a:lnTo>
                    <a:pt x="1908" y="454"/>
                  </a:lnTo>
                  <a:lnTo>
                    <a:pt x="1910" y="456"/>
                  </a:lnTo>
                  <a:lnTo>
                    <a:pt x="1910" y="456"/>
                  </a:lnTo>
                  <a:lnTo>
                    <a:pt x="1910" y="458"/>
                  </a:lnTo>
                  <a:lnTo>
                    <a:pt x="1910" y="458"/>
                  </a:lnTo>
                  <a:lnTo>
                    <a:pt x="1912" y="460"/>
                  </a:lnTo>
                  <a:lnTo>
                    <a:pt x="1912" y="460"/>
                  </a:lnTo>
                  <a:lnTo>
                    <a:pt x="1914" y="464"/>
                  </a:lnTo>
                  <a:lnTo>
                    <a:pt x="1914" y="464"/>
                  </a:lnTo>
                  <a:lnTo>
                    <a:pt x="1914" y="466"/>
                  </a:lnTo>
                  <a:lnTo>
                    <a:pt x="1914" y="466"/>
                  </a:lnTo>
                  <a:lnTo>
                    <a:pt x="1916" y="468"/>
                  </a:lnTo>
                  <a:lnTo>
                    <a:pt x="1916" y="468"/>
                  </a:lnTo>
                  <a:lnTo>
                    <a:pt x="1918" y="470"/>
                  </a:lnTo>
                  <a:lnTo>
                    <a:pt x="1918" y="470"/>
                  </a:lnTo>
                  <a:lnTo>
                    <a:pt x="1918" y="474"/>
                  </a:lnTo>
                  <a:lnTo>
                    <a:pt x="1918" y="474"/>
                  </a:lnTo>
                  <a:lnTo>
                    <a:pt x="1918" y="474"/>
                  </a:lnTo>
                  <a:lnTo>
                    <a:pt x="1920" y="478"/>
                  </a:lnTo>
                  <a:lnTo>
                    <a:pt x="1922" y="480"/>
                  </a:lnTo>
                  <a:lnTo>
                    <a:pt x="1922" y="480"/>
                  </a:lnTo>
                  <a:lnTo>
                    <a:pt x="1924" y="480"/>
                  </a:lnTo>
                  <a:lnTo>
                    <a:pt x="1924" y="480"/>
                  </a:lnTo>
                  <a:lnTo>
                    <a:pt x="1928" y="484"/>
                  </a:lnTo>
                  <a:lnTo>
                    <a:pt x="1928" y="486"/>
                  </a:lnTo>
                  <a:lnTo>
                    <a:pt x="1928" y="486"/>
                  </a:lnTo>
                  <a:lnTo>
                    <a:pt x="1932" y="488"/>
                  </a:lnTo>
                  <a:lnTo>
                    <a:pt x="1932" y="488"/>
                  </a:lnTo>
                  <a:lnTo>
                    <a:pt x="1932" y="490"/>
                  </a:lnTo>
                  <a:lnTo>
                    <a:pt x="1932" y="490"/>
                  </a:lnTo>
                  <a:lnTo>
                    <a:pt x="1932" y="492"/>
                  </a:lnTo>
                  <a:lnTo>
                    <a:pt x="1932" y="492"/>
                  </a:lnTo>
                  <a:lnTo>
                    <a:pt x="1934" y="496"/>
                  </a:lnTo>
                  <a:lnTo>
                    <a:pt x="1934" y="496"/>
                  </a:lnTo>
                  <a:lnTo>
                    <a:pt x="1936" y="498"/>
                  </a:lnTo>
                  <a:lnTo>
                    <a:pt x="1936" y="498"/>
                  </a:lnTo>
                  <a:lnTo>
                    <a:pt x="1938" y="500"/>
                  </a:lnTo>
                  <a:lnTo>
                    <a:pt x="1938" y="500"/>
                  </a:lnTo>
                  <a:lnTo>
                    <a:pt x="1940" y="504"/>
                  </a:lnTo>
                  <a:lnTo>
                    <a:pt x="1940" y="504"/>
                  </a:lnTo>
                  <a:lnTo>
                    <a:pt x="1942" y="508"/>
                  </a:lnTo>
                  <a:lnTo>
                    <a:pt x="1942" y="508"/>
                  </a:lnTo>
                  <a:lnTo>
                    <a:pt x="1944" y="510"/>
                  </a:lnTo>
                  <a:lnTo>
                    <a:pt x="1944" y="510"/>
                  </a:lnTo>
                  <a:lnTo>
                    <a:pt x="1946" y="512"/>
                  </a:lnTo>
                  <a:lnTo>
                    <a:pt x="1946" y="512"/>
                  </a:lnTo>
                  <a:lnTo>
                    <a:pt x="1948" y="514"/>
                  </a:lnTo>
                  <a:lnTo>
                    <a:pt x="1948" y="516"/>
                  </a:lnTo>
                  <a:lnTo>
                    <a:pt x="1948" y="516"/>
                  </a:lnTo>
                  <a:lnTo>
                    <a:pt x="1950" y="518"/>
                  </a:lnTo>
                  <a:lnTo>
                    <a:pt x="1950" y="518"/>
                  </a:lnTo>
                  <a:lnTo>
                    <a:pt x="1952" y="520"/>
                  </a:lnTo>
                  <a:lnTo>
                    <a:pt x="1952" y="520"/>
                  </a:lnTo>
                  <a:lnTo>
                    <a:pt x="1952" y="522"/>
                  </a:lnTo>
                  <a:lnTo>
                    <a:pt x="1952" y="522"/>
                  </a:lnTo>
                  <a:lnTo>
                    <a:pt x="1954" y="526"/>
                  </a:lnTo>
                  <a:lnTo>
                    <a:pt x="1954" y="526"/>
                  </a:lnTo>
                  <a:lnTo>
                    <a:pt x="1954" y="526"/>
                  </a:lnTo>
                  <a:lnTo>
                    <a:pt x="1958" y="530"/>
                  </a:lnTo>
                  <a:lnTo>
                    <a:pt x="1958" y="530"/>
                  </a:lnTo>
                  <a:lnTo>
                    <a:pt x="1960" y="534"/>
                  </a:lnTo>
                  <a:lnTo>
                    <a:pt x="1960" y="534"/>
                  </a:lnTo>
                  <a:lnTo>
                    <a:pt x="1960" y="536"/>
                  </a:lnTo>
                  <a:lnTo>
                    <a:pt x="1960" y="536"/>
                  </a:lnTo>
                  <a:lnTo>
                    <a:pt x="1964" y="538"/>
                  </a:lnTo>
                  <a:lnTo>
                    <a:pt x="1964" y="538"/>
                  </a:lnTo>
                  <a:lnTo>
                    <a:pt x="1964" y="540"/>
                  </a:lnTo>
                  <a:lnTo>
                    <a:pt x="1964" y="540"/>
                  </a:lnTo>
                  <a:lnTo>
                    <a:pt x="1966" y="542"/>
                  </a:lnTo>
                  <a:lnTo>
                    <a:pt x="1966" y="542"/>
                  </a:lnTo>
                  <a:lnTo>
                    <a:pt x="1968" y="546"/>
                  </a:lnTo>
                  <a:lnTo>
                    <a:pt x="1968" y="546"/>
                  </a:lnTo>
                  <a:lnTo>
                    <a:pt x="1970" y="548"/>
                  </a:lnTo>
                  <a:lnTo>
                    <a:pt x="1970" y="548"/>
                  </a:lnTo>
                  <a:lnTo>
                    <a:pt x="1972" y="550"/>
                  </a:lnTo>
                  <a:lnTo>
                    <a:pt x="1972" y="550"/>
                  </a:lnTo>
                  <a:lnTo>
                    <a:pt x="1974" y="552"/>
                  </a:lnTo>
                  <a:lnTo>
                    <a:pt x="1974" y="552"/>
                  </a:lnTo>
                  <a:lnTo>
                    <a:pt x="1974" y="556"/>
                  </a:lnTo>
                  <a:lnTo>
                    <a:pt x="1974" y="556"/>
                  </a:lnTo>
                  <a:lnTo>
                    <a:pt x="1978" y="558"/>
                  </a:lnTo>
                  <a:lnTo>
                    <a:pt x="1978" y="558"/>
                  </a:lnTo>
                  <a:lnTo>
                    <a:pt x="1978" y="560"/>
                  </a:lnTo>
                  <a:lnTo>
                    <a:pt x="1982" y="564"/>
                  </a:lnTo>
                  <a:lnTo>
                    <a:pt x="1982" y="564"/>
                  </a:lnTo>
                  <a:lnTo>
                    <a:pt x="1984" y="566"/>
                  </a:lnTo>
                  <a:lnTo>
                    <a:pt x="1984" y="566"/>
                  </a:lnTo>
                  <a:lnTo>
                    <a:pt x="1986" y="568"/>
                  </a:lnTo>
                  <a:lnTo>
                    <a:pt x="1986" y="568"/>
                  </a:lnTo>
                  <a:lnTo>
                    <a:pt x="1988" y="570"/>
                  </a:lnTo>
                  <a:lnTo>
                    <a:pt x="1988" y="570"/>
                  </a:lnTo>
                  <a:lnTo>
                    <a:pt x="1988" y="574"/>
                  </a:lnTo>
                  <a:lnTo>
                    <a:pt x="1988" y="574"/>
                  </a:lnTo>
                  <a:lnTo>
                    <a:pt x="1992" y="578"/>
                  </a:lnTo>
                  <a:lnTo>
                    <a:pt x="1992" y="578"/>
                  </a:lnTo>
                  <a:lnTo>
                    <a:pt x="1994" y="578"/>
                  </a:lnTo>
                  <a:lnTo>
                    <a:pt x="1994" y="578"/>
                  </a:lnTo>
                  <a:lnTo>
                    <a:pt x="1996" y="582"/>
                  </a:lnTo>
                  <a:lnTo>
                    <a:pt x="1996" y="582"/>
                  </a:lnTo>
                  <a:lnTo>
                    <a:pt x="2000" y="588"/>
                  </a:lnTo>
                  <a:lnTo>
                    <a:pt x="2000" y="588"/>
                  </a:lnTo>
                  <a:lnTo>
                    <a:pt x="2000" y="590"/>
                  </a:lnTo>
                  <a:lnTo>
                    <a:pt x="2000" y="590"/>
                  </a:lnTo>
                  <a:lnTo>
                    <a:pt x="2002" y="592"/>
                  </a:lnTo>
                  <a:lnTo>
                    <a:pt x="2002" y="592"/>
                  </a:lnTo>
                  <a:lnTo>
                    <a:pt x="2006" y="594"/>
                  </a:lnTo>
                  <a:lnTo>
                    <a:pt x="2006" y="594"/>
                  </a:lnTo>
                  <a:lnTo>
                    <a:pt x="2006" y="596"/>
                  </a:lnTo>
                  <a:lnTo>
                    <a:pt x="2006" y="596"/>
                  </a:lnTo>
                  <a:lnTo>
                    <a:pt x="2008" y="598"/>
                  </a:lnTo>
                  <a:lnTo>
                    <a:pt x="2008" y="598"/>
                  </a:lnTo>
                  <a:lnTo>
                    <a:pt x="2008" y="600"/>
                  </a:lnTo>
                  <a:lnTo>
                    <a:pt x="2008" y="600"/>
                  </a:lnTo>
                  <a:lnTo>
                    <a:pt x="2010" y="604"/>
                  </a:lnTo>
                  <a:lnTo>
                    <a:pt x="2010" y="604"/>
                  </a:lnTo>
                  <a:lnTo>
                    <a:pt x="2010" y="604"/>
                  </a:lnTo>
                  <a:lnTo>
                    <a:pt x="2010" y="604"/>
                  </a:lnTo>
                  <a:lnTo>
                    <a:pt x="2010" y="604"/>
                  </a:lnTo>
                  <a:lnTo>
                    <a:pt x="2012" y="606"/>
                  </a:lnTo>
                  <a:lnTo>
                    <a:pt x="2012" y="606"/>
                  </a:lnTo>
                  <a:lnTo>
                    <a:pt x="2012" y="606"/>
                  </a:lnTo>
                  <a:lnTo>
                    <a:pt x="2012" y="606"/>
                  </a:lnTo>
                  <a:lnTo>
                    <a:pt x="2012" y="606"/>
                  </a:lnTo>
                  <a:lnTo>
                    <a:pt x="2014" y="610"/>
                  </a:lnTo>
                  <a:lnTo>
                    <a:pt x="2014" y="610"/>
                  </a:lnTo>
                  <a:lnTo>
                    <a:pt x="2016" y="612"/>
                  </a:lnTo>
                  <a:lnTo>
                    <a:pt x="2016" y="612"/>
                  </a:lnTo>
                  <a:lnTo>
                    <a:pt x="2018" y="614"/>
                  </a:lnTo>
                  <a:lnTo>
                    <a:pt x="2018" y="614"/>
                  </a:lnTo>
                  <a:lnTo>
                    <a:pt x="2020" y="616"/>
                  </a:lnTo>
                  <a:lnTo>
                    <a:pt x="2020" y="616"/>
                  </a:lnTo>
                  <a:lnTo>
                    <a:pt x="2020" y="620"/>
                  </a:lnTo>
                  <a:lnTo>
                    <a:pt x="2020" y="620"/>
                  </a:lnTo>
                  <a:lnTo>
                    <a:pt x="2022" y="622"/>
                  </a:lnTo>
                  <a:lnTo>
                    <a:pt x="2022" y="622"/>
                  </a:lnTo>
                  <a:lnTo>
                    <a:pt x="2024" y="624"/>
                  </a:lnTo>
                  <a:lnTo>
                    <a:pt x="2024" y="624"/>
                  </a:lnTo>
                  <a:lnTo>
                    <a:pt x="2026" y="626"/>
                  </a:lnTo>
                  <a:lnTo>
                    <a:pt x="2026" y="626"/>
                  </a:lnTo>
                  <a:lnTo>
                    <a:pt x="2028" y="630"/>
                  </a:lnTo>
                  <a:lnTo>
                    <a:pt x="2028" y="630"/>
                  </a:lnTo>
                  <a:lnTo>
                    <a:pt x="2028" y="632"/>
                  </a:lnTo>
                  <a:lnTo>
                    <a:pt x="2028" y="632"/>
                  </a:lnTo>
                  <a:lnTo>
                    <a:pt x="2030" y="634"/>
                  </a:lnTo>
                  <a:lnTo>
                    <a:pt x="2032" y="636"/>
                  </a:lnTo>
                  <a:lnTo>
                    <a:pt x="2032" y="636"/>
                  </a:lnTo>
                  <a:lnTo>
                    <a:pt x="2034" y="640"/>
                  </a:lnTo>
                  <a:lnTo>
                    <a:pt x="2034" y="640"/>
                  </a:lnTo>
                  <a:lnTo>
                    <a:pt x="2034" y="642"/>
                  </a:lnTo>
                  <a:lnTo>
                    <a:pt x="2034" y="642"/>
                  </a:lnTo>
                  <a:lnTo>
                    <a:pt x="2036" y="644"/>
                  </a:lnTo>
                  <a:lnTo>
                    <a:pt x="2036" y="644"/>
                  </a:lnTo>
                  <a:lnTo>
                    <a:pt x="2040" y="648"/>
                  </a:lnTo>
                  <a:lnTo>
                    <a:pt x="2040" y="648"/>
                  </a:lnTo>
                  <a:lnTo>
                    <a:pt x="2042" y="648"/>
                  </a:lnTo>
                  <a:lnTo>
                    <a:pt x="2042" y="648"/>
                  </a:lnTo>
                  <a:lnTo>
                    <a:pt x="2044" y="650"/>
                  </a:lnTo>
                  <a:lnTo>
                    <a:pt x="2044" y="650"/>
                  </a:lnTo>
                  <a:lnTo>
                    <a:pt x="2046" y="654"/>
                  </a:lnTo>
                  <a:lnTo>
                    <a:pt x="2046" y="654"/>
                  </a:lnTo>
                  <a:lnTo>
                    <a:pt x="2048" y="654"/>
                  </a:lnTo>
                  <a:lnTo>
                    <a:pt x="2048" y="654"/>
                  </a:lnTo>
                  <a:lnTo>
                    <a:pt x="2052" y="656"/>
                  </a:lnTo>
                  <a:lnTo>
                    <a:pt x="2052" y="656"/>
                  </a:lnTo>
                  <a:lnTo>
                    <a:pt x="2052" y="658"/>
                  </a:lnTo>
                  <a:lnTo>
                    <a:pt x="2052" y="658"/>
                  </a:lnTo>
                  <a:lnTo>
                    <a:pt x="2054" y="660"/>
                  </a:lnTo>
                  <a:lnTo>
                    <a:pt x="2054" y="660"/>
                  </a:lnTo>
                  <a:lnTo>
                    <a:pt x="2058" y="666"/>
                  </a:lnTo>
                  <a:lnTo>
                    <a:pt x="2060" y="668"/>
                  </a:lnTo>
                  <a:lnTo>
                    <a:pt x="2060" y="668"/>
                  </a:lnTo>
                  <a:lnTo>
                    <a:pt x="2062" y="670"/>
                  </a:lnTo>
                  <a:lnTo>
                    <a:pt x="2062" y="670"/>
                  </a:lnTo>
                  <a:lnTo>
                    <a:pt x="2064" y="674"/>
                  </a:lnTo>
                  <a:lnTo>
                    <a:pt x="2064" y="674"/>
                  </a:lnTo>
                  <a:lnTo>
                    <a:pt x="2066" y="676"/>
                  </a:lnTo>
                  <a:lnTo>
                    <a:pt x="2066" y="676"/>
                  </a:lnTo>
                  <a:lnTo>
                    <a:pt x="2066" y="676"/>
                  </a:lnTo>
                  <a:lnTo>
                    <a:pt x="2066" y="676"/>
                  </a:lnTo>
                  <a:lnTo>
                    <a:pt x="2068" y="680"/>
                  </a:lnTo>
                  <a:lnTo>
                    <a:pt x="2068" y="682"/>
                  </a:lnTo>
                  <a:lnTo>
                    <a:pt x="2068" y="682"/>
                  </a:lnTo>
                  <a:lnTo>
                    <a:pt x="2068" y="682"/>
                  </a:lnTo>
                  <a:lnTo>
                    <a:pt x="2068" y="682"/>
                  </a:lnTo>
                  <a:lnTo>
                    <a:pt x="2068" y="682"/>
                  </a:lnTo>
                  <a:lnTo>
                    <a:pt x="2068" y="682"/>
                  </a:lnTo>
                  <a:lnTo>
                    <a:pt x="2066" y="682"/>
                  </a:lnTo>
                  <a:lnTo>
                    <a:pt x="2064" y="684"/>
                  </a:lnTo>
                  <a:lnTo>
                    <a:pt x="2064" y="684"/>
                  </a:lnTo>
                  <a:lnTo>
                    <a:pt x="2060" y="684"/>
                  </a:lnTo>
                  <a:lnTo>
                    <a:pt x="2060" y="684"/>
                  </a:lnTo>
                  <a:lnTo>
                    <a:pt x="2058" y="684"/>
                  </a:lnTo>
                  <a:lnTo>
                    <a:pt x="2058" y="684"/>
                  </a:lnTo>
                  <a:lnTo>
                    <a:pt x="2054" y="684"/>
                  </a:lnTo>
                  <a:lnTo>
                    <a:pt x="2054" y="684"/>
                  </a:lnTo>
                  <a:lnTo>
                    <a:pt x="2052" y="684"/>
                  </a:lnTo>
                  <a:lnTo>
                    <a:pt x="2052" y="684"/>
                  </a:lnTo>
                  <a:lnTo>
                    <a:pt x="2048" y="684"/>
                  </a:lnTo>
                  <a:lnTo>
                    <a:pt x="2048" y="684"/>
                  </a:lnTo>
                  <a:lnTo>
                    <a:pt x="2046" y="686"/>
                  </a:lnTo>
                  <a:lnTo>
                    <a:pt x="2046" y="686"/>
                  </a:lnTo>
                  <a:lnTo>
                    <a:pt x="2042" y="686"/>
                  </a:lnTo>
                  <a:lnTo>
                    <a:pt x="2042" y="686"/>
                  </a:lnTo>
                  <a:lnTo>
                    <a:pt x="2040" y="684"/>
                  </a:lnTo>
                  <a:lnTo>
                    <a:pt x="2040" y="684"/>
                  </a:lnTo>
                  <a:lnTo>
                    <a:pt x="2036" y="684"/>
                  </a:lnTo>
                  <a:lnTo>
                    <a:pt x="2030" y="684"/>
                  </a:lnTo>
                  <a:lnTo>
                    <a:pt x="2030" y="684"/>
                  </a:lnTo>
                  <a:lnTo>
                    <a:pt x="2026" y="686"/>
                  </a:lnTo>
                  <a:lnTo>
                    <a:pt x="2026" y="686"/>
                  </a:lnTo>
                  <a:lnTo>
                    <a:pt x="2024" y="686"/>
                  </a:lnTo>
                  <a:lnTo>
                    <a:pt x="2024" y="686"/>
                  </a:lnTo>
                  <a:lnTo>
                    <a:pt x="2022" y="686"/>
                  </a:lnTo>
                  <a:lnTo>
                    <a:pt x="2022" y="686"/>
                  </a:lnTo>
                  <a:lnTo>
                    <a:pt x="2020" y="686"/>
                  </a:lnTo>
                  <a:lnTo>
                    <a:pt x="2020" y="686"/>
                  </a:lnTo>
                  <a:lnTo>
                    <a:pt x="2018" y="684"/>
                  </a:lnTo>
                  <a:lnTo>
                    <a:pt x="2018" y="684"/>
                  </a:lnTo>
                  <a:lnTo>
                    <a:pt x="2014" y="684"/>
                  </a:lnTo>
                  <a:lnTo>
                    <a:pt x="2008" y="682"/>
                  </a:lnTo>
                  <a:lnTo>
                    <a:pt x="2008" y="682"/>
                  </a:lnTo>
                  <a:lnTo>
                    <a:pt x="2002" y="682"/>
                  </a:lnTo>
                  <a:lnTo>
                    <a:pt x="2002" y="682"/>
                  </a:lnTo>
                  <a:lnTo>
                    <a:pt x="2000" y="682"/>
                  </a:lnTo>
                  <a:lnTo>
                    <a:pt x="2000" y="682"/>
                  </a:lnTo>
                  <a:lnTo>
                    <a:pt x="1996" y="682"/>
                  </a:lnTo>
                  <a:lnTo>
                    <a:pt x="1996" y="682"/>
                  </a:lnTo>
                  <a:lnTo>
                    <a:pt x="1992" y="682"/>
                  </a:lnTo>
                  <a:lnTo>
                    <a:pt x="1992" y="682"/>
                  </a:lnTo>
                  <a:lnTo>
                    <a:pt x="1990" y="682"/>
                  </a:lnTo>
                  <a:lnTo>
                    <a:pt x="1990" y="682"/>
                  </a:lnTo>
                  <a:lnTo>
                    <a:pt x="1990" y="682"/>
                  </a:lnTo>
                  <a:lnTo>
                    <a:pt x="1988" y="682"/>
                  </a:lnTo>
                  <a:lnTo>
                    <a:pt x="1988" y="682"/>
                  </a:lnTo>
                  <a:lnTo>
                    <a:pt x="1984" y="682"/>
                  </a:lnTo>
                  <a:lnTo>
                    <a:pt x="1984" y="682"/>
                  </a:lnTo>
                  <a:lnTo>
                    <a:pt x="1980" y="682"/>
                  </a:lnTo>
                  <a:lnTo>
                    <a:pt x="1980" y="682"/>
                  </a:lnTo>
                  <a:lnTo>
                    <a:pt x="1978" y="682"/>
                  </a:lnTo>
                  <a:lnTo>
                    <a:pt x="1978" y="682"/>
                  </a:lnTo>
                  <a:lnTo>
                    <a:pt x="1976" y="682"/>
                  </a:lnTo>
                  <a:lnTo>
                    <a:pt x="1976" y="682"/>
                  </a:lnTo>
                  <a:lnTo>
                    <a:pt x="1974" y="682"/>
                  </a:lnTo>
                  <a:lnTo>
                    <a:pt x="1974" y="682"/>
                  </a:lnTo>
                  <a:lnTo>
                    <a:pt x="1974" y="682"/>
                  </a:lnTo>
                  <a:lnTo>
                    <a:pt x="1970" y="684"/>
                  </a:lnTo>
                  <a:lnTo>
                    <a:pt x="1970" y="684"/>
                  </a:lnTo>
                  <a:lnTo>
                    <a:pt x="1966" y="684"/>
                  </a:lnTo>
                  <a:lnTo>
                    <a:pt x="1964" y="684"/>
                  </a:lnTo>
                  <a:lnTo>
                    <a:pt x="1964" y="684"/>
                  </a:lnTo>
                  <a:lnTo>
                    <a:pt x="1962" y="684"/>
                  </a:lnTo>
                  <a:lnTo>
                    <a:pt x="1962" y="684"/>
                  </a:lnTo>
                  <a:lnTo>
                    <a:pt x="1960" y="684"/>
                  </a:lnTo>
                  <a:lnTo>
                    <a:pt x="1960" y="684"/>
                  </a:lnTo>
                  <a:lnTo>
                    <a:pt x="1958" y="684"/>
                  </a:lnTo>
                  <a:lnTo>
                    <a:pt x="1958" y="684"/>
                  </a:lnTo>
                  <a:lnTo>
                    <a:pt x="1952" y="684"/>
                  </a:lnTo>
                  <a:lnTo>
                    <a:pt x="1952" y="684"/>
                  </a:lnTo>
                  <a:lnTo>
                    <a:pt x="1948" y="684"/>
                  </a:lnTo>
                  <a:lnTo>
                    <a:pt x="1948" y="684"/>
                  </a:lnTo>
                  <a:lnTo>
                    <a:pt x="1944" y="686"/>
                  </a:lnTo>
                  <a:lnTo>
                    <a:pt x="1944" y="686"/>
                  </a:lnTo>
                  <a:lnTo>
                    <a:pt x="1940" y="686"/>
                  </a:lnTo>
                  <a:lnTo>
                    <a:pt x="1940" y="686"/>
                  </a:lnTo>
                  <a:lnTo>
                    <a:pt x="1938" y="684"/>
                  </a:lnTo>
                  <a:lnTo>
                    <a:pt x="1938" y="684"/>
                  </a:lnTo>
                  <a:lnTo>
                    <a:pt x="1936" y="684"/>
                  </a:lnTo>
                  <a:lnTo>
                    <a:pt x="1936" y="684"/>
                  </a:lnTo>
                  <a:lnTo>
                    <a:pt x="1932" y="684"/>
                  </a:lnTo>
                  <a:lnTo>
                    <a:pt x="1932" y="684"/>
                  </a:lnTo>
                  <a:lnTo>
                    <a:pt x="1928" y="682"/>
                  </a:lnTo>
                  <a:lnTo>
                    <a:pt x="1926" y="682"/>
                  </a:lnTo>
                  <a:lnTo>
                    <a:pt x="1926" y="682"/>
                  </a:lnTo>
                  <a:lnTo>
                    <a:pt x="1924" y="682"/>
                  </a:lnTo>
                  <a:lnTo>
                    <a:pt x="1924" y="682"/>
                  </a:lnTo>
                  <a:lnTo>
                    <a:pt x="1920" y="682"/>
                  </a:lnTo>
                  <a:lnTo>
                    <a:pt x="1918" y="682"/>
                  </a:lnTo>
                  <a:lnTo>
                    <a:pt x="1918" y="682"/>
                  </a:lnTo>
                  <a:lnTo>
                    <a:pt x="1914" y="682"/>
                  </a:lnTo>
                  <a:lnTo>
                    <a:pt x="1914" y="682"/>
                  </a:lnTo>
                  <a:lnTo>
                    <a:pt x="1914" y="682"/>
                  </a:lnTo>
                  <a:lnTo>
                    <a:pt x="1908" y="684"/>
                  </a:lnTo>
                  <a:lnTo>
                    <a:pt x="1908" y="684"/>
                  </a:lnTo>
                  <a:lnTo>
                    <a:pt x="1904" y="686"/>
                  </a:lnTo>
                  <a:lnTo>
                    <a:pt x="1904" y="686"/>
                  </a:lnTo>
                  <a:lnTo>
                    <a:pt x="1904" y="686"/>
                  </a:lnTo>
                  <a:lnTo>
                    <a:pt x="1904" y="686"/>
                  </a:lnTo>
                  <a:lnTo>
                    <a:pt x="1900" y="686"/>
                  </a:lnTo>
                  <a:lnTo>
                    <a:pt x="1900" y="686"/>
                  </a:lnTo>
                  <a:lnTo>
                    <a:pt x="1898" y="686"/>
                  </a:lnTo>
                  <a:lnTo>
                    <a:pt x="1898" y="686"/>
                  </a:lnTo>
                  <a:lnTo>
                    <a:pt x="1894" y="686"/>
                  </a:lnTo>
                  <a:lnTo>
                    <a:pt x="1894" y="686"/>
                  </a:lnTo>
                  <a:lnTo>
                    <a:pt x="1888" y="686"/>
                  </a:lnTo>
                  <a:lnTo>
                    <a:pt x="1888" y="686"/>
                  </a:lnTo>
                  <a:lnTo>
                    <a:pt x="1886" y="686"/>
                  </a:lnTo>
                  <a:lnTo>
                    <a:pt x="1886" y="686"/>
                  </a:lnTo>
                  <a:lnTo>
                    <a:pt x="1882" y="686"/>
                  </a:lnTo>
                  <a:lnTo>
                    <a:pt x="1882" y="686"/>
                  </a:lnTo>
                  <a:lnTo>
                    <a:pt x="1882" y="686"/>
                  </a:lnTo>
                  <a:lnTo>
                    <a:pt x="1882" y="686"/>
                  </a:lnTo>
                  <a:lnTo>
                    <a:pt x="1880" y="686"/>
                  </a:lnTo>
                  <a:lnTo>
                    <a:pt x="1880" y="686"/>
                  </a:lnTo>
                  <a:lnTo>
                    <a:pt x="1876" y="686"/>
                  </a:lnTo>
                  <a:lnTo>
                    <a:pt x="1876" y="686"/>
                  </a:lnTo>
                  <a:lnTo>
                    <a:pt x="1874" y="686"/>
                  </a:lnTo>
                  <a:lnTo>
                    <a:pt x="1874" y="686"/>
                  </a:lnTo>
                  <a:lnTo>
                    <a:pt x="1870" y="686"/>
                  </a:lnTo>
                  <a:lnTo>
                    <a:pt x="1870" y="686"/>
                  </a:lnTo>
                  <a:lnTo>
                    <a:pt x="1866" y="688"/>
                  </a:lnTo>
                  <a:lnTo>
                    <a:pt x="1866" y="688"/>
                  </a:lnTo>
                  <a:lnTo>
                    <a:pt x="1866" y="688"/>
                  </a:lnTo>
                  <a:lnTo>
                    <a:pt x="1866" y="688"/>
                  </a:lnTo>
                  <a:lnTo>
                    <a:pt x="1860" y="688"/>
                  </a:lnTo>
                  <a:lnTo>
                    <a:pt x="1860" y="688"/>
                  </a:lnTo>
                  <a:lnTo>
                    <a:pt x="1860" y="688"/>
                  </a:lnTo>
                  <a:lnTo>
                    <a:pt x="1854" y="686"/>
                  </a:lnTo>
                  <a:lnTo>
                    <a:pt x="1854" y="686"/>
                  </a:lnTo>
                  <a:lnTo>
                    <a:pt x="1852" y="686"/>
                  </a:lnTo>
                  <a:lnTo>
                    <a:pt x="1852" y="686"/>
                  </a:lnTo>
                  <a:lnTo>
                    <a:pt x="1848" y="686"/>
                  </a:lnTo>
                  <a:lnTo>
                    <a:pt x="1848" y="686"/>
                  </a:lnTo>
                  <a:lnTo>
                    <a:pt x="1848" y="686"/>
                  </a:lnTo>
                  <a:lnTo>
                    <a:pt x="1846" y="686"/>
                  </a:lnTo>
                  <a:lnTo>
                    <a:pt x="1846" y="686"/>
                  </a:lnTo>
                  <a:lnTo>
                    <a:pt x="1844" y="686"/>
                  </a:lnTo>
                  <a:lnTo>
                    <a:pt x="1844" y="686"/>
                  </a:lnTo>
                  <a:lnTo>
                    <a:pt x="1840" y="686"/>
                  </a:lnTo>
                  <a:lnTo>
                    <a:pt x="1840" y="686"/>
                  </a:lnTo>
                  <a:lnTo>
                    <a:pt x="1838" y="684"/>
                  </a:lnTo>
                  <a:lnTo>
                    <a:pt x="1838" y="684"/>
                  </a:lnTo>
                  <a:lnTo>
                    <a:pt x="1834" y="686"/>
                  </a:lnTo>
                  <a:lnTo>
                    <a:pt x="1830" y="686"/>
                  </a:lnTo>
                  <a:lnTo>
                    <a:pt x="1830" y="686"/>
                  </a:lnTo>
                  <a:lnTo>
                    <a:pt x="1826" y="686"/>
                  </a:lnTo>
                  <a:lnTo>
                    <a:pt x="1826" y="686"/>
                  </a:lnTo>
                  <a:lnTo>
                    <a:pt x="1820" y="688"/>
                  </a:lnTo>
                  <a:lnTo>
                    <a:pt x="1820" y="688"/>
                  </a:lnTo>
                  <a:lnTo>
                    <a:pt x="1818" y="688"/>
                  </a:lnTo>
                  <a:lnTo>
                    <a:pt x="1818" y="688"/>
                  </a:lnTo>
                  <a:lnTo>
                    <a:pt x="1816" y="690"/>
                  </a:lnTo>
                  <a:lnTo>
                    <a:pt x="1816" y="690"/>
                  </a:lnTo>
                  <a:lnTo>
                    <a:pt x="1814" y="690"/>
                  </a:lnTo>
                  <a:lnTo>
                    <a:pt x="1814" y="690"/>
                  </a:lnTo>
                  <a:lnTo>
                    <a:pt x="1810" y="690"/>
                  </a:lnTo>
                  <a:lnTo>
                    <a:pt x="1810" y="690"/>
                  </a:lnTo>
                  <a:lnTo>
                    <a:pt x="1806" y="694"/>
                  </a:lnTo>
                  <a:lnTo>
                    <a:pt x="1804" y="694"/>
                  </a:lnTo>
                  <a:lnTo>
                    <a:pt x="1804" y="694"/>
                  </a:lnTo>
                  <a:lnTo>
                    <a:pt x="1802" y="696"/>
                  </a:lnTo>
                  <a:lnTo>
                    <a:pt x="1800" y="702"/>
                  </a:lnTo>
                  <a:lnTo>
                    <a:pt x="1800" y="702"/>
                  </a:lnTo>
                  <a:lnTo>
                    <a:pt x="1800" y="706"/>
                  </a:lnTo>
                  <a:lnTo>
                    <a:pt x="1800" y="708"/>
                  </a:lnTo>
                  <a:lnTo>
                    <a:pt x="1800" y="708"/>
                  </a:lnTo>
                  <a:lnTo>
                    <a:pt x="1802" y="712"/>
                  </a:lnTo>
                  <a:lnTo>
                    <a:pt x="1802" y="712"/>
                  </a:lnTo>
                  <a:lnTo>
                    <a:pt x="1804" y="714"/>
                  </a:lnTo>
                  <a:lnTo>
                    <a:pt x="1804" y="714"/>
                  </a:lnTo>
                  <a:lnTo>
                    <a:pt x="1804" y="716"/>
                  </a:lnTo>
                  <a:lnTo>
                    <a:pt x="1804" y="716"/>
                  </a:lnTo>
                  <a:lnTo>
                    <a:pt x="1804" y="720"/>
                  </a:lnTo>
                  <a:lnTo>
                    <a:pt x="1804" y="720"/>
                  </a:lnTo>
                  <a:lnTo>
                    <a:pt x="1806" y="724"/>
                  </a:lnTo>
                  <a:lnTo>
                    <a:pt x="1806" y="724"/>
                  </a:lnTo>
                  <a:lnTo>
                    <a:pt x="1806" y="730"/>
                  </a:lnTo>
                  <a:lnTo>
                    <a:pt x="1806" y="730"/>
                  </a:lnTo>
                  <a:lnTo>
                    <a:pt x="1804" y="730"/>
                  </a:lnTo>
                  <a:lnTo>
                    <a:pt x="1804" y="730"/>
                  </a:lnTo>
                  <a:lnTo>
                    <a:pt x="1804" y="736"/>
                  </a:lnTo>
                  <a:lnTo>
                    <a:pt x="1804" y="736"/>
                  </a:lnTo>
                  <a:lnTo>
                    <a:pt x="1804" y="740"/>
                  </a:lnTo>
                  <a:lnTo>
                    <a:pt x="1804" y="740"/>
                  </a:lnTo>
                  <a:lnTo>
                    <a:pt x="1804" y="742"/>
                  </a:lnTo>
                  <a:lnTo>
                    <a:pt x="1804" y="742"/>
                  </a:lnTo>
                  <a:lnTo>
                    <a:pt x="1806" y="744"/>
                  </a:lnTo>
                  <a:lnTo>
                    <a:pt x="1806" y="744"/>
                  </a:lnTo>
                  <a:lnTo>
                    <a:pt x="1806" y="746"/>
                  </a:lnTo>
                  <a:lnTo>
                    <a:pt x="1806" y="746"/>
                  </a:lnTo>
                  <a:lnTo>
                    <a:pt x="1804" y="748"/>
                  </a:lnTo>
                  <a:lnTo>
                    <a:pt x="1804" y="748"/>
                  </a:lnTo>
                  <a:lnTo>
                    <a:pt x="1804" y="752"/>
                  </a:lnTo>
                  <a:lnTo>
                    <a:pt x="1804" y="752"/>
                  </a:lnTo>
                  <a:lnTo>
                    <a:pt x="1806" y="756"/>
                  </a:lnTo>
                  <a:lnTo>
                    <a:pt x="1806" y="756"/>
                  </a:lnTo>
                  <a:lnTo>
                    <a:pt x="1806" y="758"/>
                  </a:lnTo>
                  <a:lnTo>
                    <a:pt x="1806" y="758"/>
                  </a:lnTo>
                  <a:lnTo>
                    <a:pt x="1806" y="760"/>
                  </a:lnTo>
                  <a:lnTo>
                    <a:pt x="1806" y="760"/>
                  </a:lnTo>
                  <a:lnTo>
                    <a:pt x="1806" y="764"/>
                  </a:lnTo>
                  <a:lnTo>
                    <a:pt x="1806" y="764"/>
                  </a:lnTo>
                  <a:lnTo>
                    <a:pt x="1806" y="766"/>
                  </a:lnTo>
                  <a:lnTo>
                    <a:pt x="1806" y="766"/>
                  </a:lnTo>
                  <a:lnTo>
                    <a:pt x="1806" y="770"/>
                  </a:lnTo>
                  <a:lnTo>
                    <a:pt x="1806" y="770"/>
                  </a:lnTo>
                  <a:lnTo>
                    <a:pt x="1808" y="774"/>
                  </a:lnTo>
                  <a:lnTo>
                    <a:pt x="1808" y="774"/>
                  </a:lnTo>
                  <a:lnTo>
                    <a:pt x="1808" y="776"/>
                  </a:lnTo>
                  <a:lnTo>
                    <a:pt x="1808" y="776"/>
                  </a:lnTo>
                  <a:lnTo>
                    <a:pt x="1810" y="780"/>
                  </a:lnTo>
                  <a:lnTo>
                    <a:pt x="1810" y="780"/>
                  </a:lnTo>
                  <a:lnTo>
                    <a:pt x="1810" y="780"/>
                  </a:lnTo>
                  <a:lnTo>
                    <a:pt x="1810" y="780"/>
                  </a:lnTo>
                  <a:lnTo>
                    <a:pt x="1812" y="784"/>
                  </a:lnTo>
                  <a:lnTo>
                    <a:pt x="1812" y="784"/>
                  </a:lnTo>
                  <a:lnTo>
                    <a:pt x="1812" y="786"/>
                  </a:lnTo>
                  <a:lnTo>
                    <a:pt x="1812" y="786"/>
                  </a:lnTo>
                  <a:lnTo>
                    <a:pt x="1812" y="790"/>
                  </a:lnTo>
                  <a:lnTo>
                    <a:pt x="1812" y="790"/>
                  </a:lnTo>
                  <a:lnTo>
                    <a:pt x="1812" y="792"/>
                  </a:lnTo>
                  <a:lnTo>
                    <a:pt x="1812" y="792"/>
                  </a:lnTo>
                  <a:lnTo>
                    <a:pt x="1814" y="794"/>
                  </a:lnTo>
                  <a:lnTo>
                    <a:pt x="1814" y="794"/>
                  </a:lnTo>
                  <a:lnTo>
                    <a:pt x="1814" y="796"/>
                  </a:lnTo>
                  <a:lnTo>
                    <a:pt x="1814" y="796"/>
                  </a:lnTo>
                  <a:lnTo>
                    <a:pt x="1814" y="800"/>
                  </a:lnTo>
                  <a:lnTo>
                    <a:pt x="1814" y="800"/>
                  </a:lnTo>
                  <a:lnTo>
                    <a:pt x="1814" y="802"/>
                  </a:lnTo>
                  <a:lnTo>
                    <a:pt x="1814" y="802"/>
                  </a:lnTo>
                  <a:lnTo>
                    <a:pt x="1814" y="806"/>
                  </a:lnTo>
                  <a:lnTo>
                    <a:pt x="1814" y="806"/>
                  </a:lnTo>
                  <a:lnTo>
                    <a:pt x="1816" y="808"/>
                  </a:lnTo>
                  <a:lnTo>
                    <a:pt x="1816" y="808"/>
                  </a:lnTo>
                  <a:lnTo>
                    <a:pt x="1816" y="810"/>
                  </a:lnTo>
                  <a:lnTo>
                    <a:pt x="1816" y="810"/>
                  </a:lnTo>
                  <a:lnTo>
                    <a:pt x="1816" y="812"/>
                  </a:lnTo>
                  <a:lnTo>
                    <a:pt x="1816" y="812"/>
                  </a:lnTo>
                  <a:lnTo>
                    <a:pt x="1816" y="814"/>
                  </a:lnTo>
                  <a:lnTo>
                    <a:pt x="1816" y="814"/>
                  </a:lnTo>
                  <a:lnTo>
                    <a:pt x="1814" y="818"/>
                  </a:lnTo>
                  <a:lnTo>
                    <a:pt x="1814" y="818"/>
                  </a:lnTo>
                  <a:lnTo>
                    <a:pt x="1816" y="822"/>
                  </a:lnTo>
                  <a:lnTo>
                    <a:pt x="1816" y="822"/>
                  </a:lnTo>
                  <a:lnTo>
                    <a:pt x="1816" y="824"/>
                  </a:lnTo>
                  <a:lnTo>
                    <a:pt x="1816" y="824"/>
                  </a:lnTo>
                  <a:lnTo>
                    <a:pt x="1818" y="830"/>
                  </a:lnTo>
                  <a:lnTo>
                    <a:pt x="1818" y="830"/>
                  </a:lnTo>
                  <a:lnTo>
                    <a:pt x="1818" y="832"/>
                  </a:lnTo>
                  <a:lnTo>
                    <a:pt x="1818" y="832"/>
                  </a:lnTo>
                  <a:lnTo>
                    <a:pt x="1818" y="836"/>
                  </a:lnTo>
                  <a:lnTo>
                    <a:pt x="1818" y="836"/>
                  </a:lnTo>
                  <a:lnTo>
                    <a:pt x="1818" y="838"/>
                  </a:lnTo>
                  <a:lnTo>
                    <a:pt x="1818" y="838"/>
                  </a:lnTo>
                  <a:lnTo>
                    <a:pt x="1820" y="840"/>
                  </a:lnTo>
                  <a:lnTo>
                    <a:pt x="1820" y="840"/>
                  </a:lnTo>
                  <a:lnTo>
                    <a:pt x="1820" y="844"/>
                  </a:lnTo>
                  <a:lnTo>
                    <a:pt x="1820" y="844"/>
                  </a:lnTo>
                  <a:lnTo>
                    <a:pt x="1820" y="846"/>
                  </a:lnTo>
                  <a:lnTo>
                    <a:pt x="1822" y="848"/>
                  </a:lnTo>
                  <a:lnTo>
                    <a:pt x="1822" y="848"/>
                  </a:lnTo>
                  <a:lnTo>
                    <a:pt x="1822" y="852"/>
                  </a:lnTo>
                  <a:lnTo>
                    <a:pt x="1822" y="852"/>
                  </a:lnTo>
                  <a:lnTo>
                    <a:pt x="1826" y="856"/>
                  </a:lnTo>
                  <a:lnTo>
                    <a:pt x="1826" y="856"/>
                  </a:lnTo>
                  <a:lnTo>
                    <a:pt x="1826" y="856"/>
                  </a:lnTo>
                  <a:lnTo>
                    <a:pt x="1826" y="856"/>
                  </a:lnTo>
                  <a:lnTo>
                    <a:pt x="1828" y="860"/>
                  </a:lnTo>
                  <a:lnTo>
                    <a:pt x="1828" y="860"/>
                  </a:lnTo>
                  <a:lnTo>
                    <a:pt x="1828" y="864"/>
                  </a:lnTo>
                  <a:lnTo>
                    <a:pt x="1828" y="866"/>
                  </a:lnTo>
                  <a:lnTo>
                    <a:pt x="1828" y="866"/>
                  </a:lnTo>
                  <a:lnTo>
                    <a:pt x="1828" y="868"/>
                  </a:lnTo>
                  <a:lnTo>
                    <a:pt x="1828" y="868"/>
                  </a:lnTo>
                  <a:lnTo>
                    <a:pt x="1828" y="872"/>
                  </a:lnTo>
                  <a:lnTo>
                    <a:pt x="1828" y="872"/>
                  </a:lnTo>
                  <a:lnTo>
                    <a:pt x="1828" y="874"/>
                  </a:lnTo>
                  <a:lnTo>
                    <a:pt x="1828" y="874"/>
                  </a:lnTo>
                  <a:lnTo>
                    <a:pt x="1828" y="876"/>
                  </a:lnTo>
                  <a:lnTo>
                    <a:pt x="1828" y="876"/>
                  </a:lnTo>
                  <a:lnTo>
                    <a:pt x="1828" y="880"/>
                  </a:lnTo>
                  <a:lnTo>
                    <a:pt x="1828" y="880"/>
                  </a:lnTo>
                  <a:lnTo>
                    <a:pt x="1830" y="882"/>
                  </a:lnTo>
                  <a:lnTo>
                    <a:pt x="1830" y="882"/>
                  </a:lnTo>
                  <a:lnTo>
                    <a:pt x="1830" y="886"/>
                  </a:lnTo>
                  <a:lnTo>
                    <a:pt x="1830" y="886"/>
                  </a:lnTo>
                  <a:lnTo>
                    <a:pt x="1830" y="888"/>
                  </a:lnTo>
                  <a:lnTo>
                    <a:pt x="1830" y="888"/>
                  </a:lnTo>
                  <a:lnTo>
                    <a:pt x="1830" y="890"/>
                  </a:lnTo>
                  <a:lnTo>
                    <a:pt x="1830" y="890"/>
                  </a:lnTo>
                  <a:lnTo>
                    <a:pt x="1830" y="894"/>
                  </a:lnTo>
                  <a:lnTo>
                    <a:pt x="1830" y="894"/>
                  </a:lnTo>
                  <a:lnTo>
                    <a:pt x="1830" y="896"/>
                  </a:lnTo>
                  <a:lnTo>
                    <a:pt x="1830" y="896"/>
                  </a:lnTo>
                  <a:lnTo>
                    <a:pt x="1830" y="900"/>
                  </a:lnTo>
                  <a:lnTo>
                    <a:pt x="1830" y="900"/>
                  </a:lnTo>
                  <a:lnTo>
                    <a:pt x="1830" y="902"/>
                  </a:lnTo>
                  <a:lnTo>
                    <a:pt x="1830" y="902"/>
                  </a:lnTo>
                  <a:lnTo>
                    <a:pt x="1832" y="906"/>
                  </a:lnTo>
                  <a:lnTo>
                    <a:pt x="1832" y="906"/>
                  </a:lnTo>
                  <a:lnTo>
                    <a:pt x="1832" y="908"/>
                  </a:lnTo>
                  <a:lnTo>
                    <a:pt x="1832" y="908"/>
                  </a:lnTo>
                  <a:lnTo>
                    <a:pt x="1834" y="910"/>
                  </a:lnTo>
                  <a:lnTo>
                    <a:pt x="1834" y="910"/>
                  </a:lnTo>
                  <a:lnTo>
                    <a:pt x="1834" y="914"/>
                  </a:lnTo>
                  <a:lnTo>
                    <a:pt x="1834" y="914"/>
                  </a:lnTo>
                  <a:lnTo>
                    <a:pt x="1834" y="916"/>
                  </a:lnTo>
                  <a:lnTo>
                    <a:pt x="1836" y="922"/>
                  </a:lnTo>
                  <a:lnTo>
                    <a:pt x="1836" y="922"/>
                  </a:lnTo>
                  <a:lnTo>
                    <a:pt x="1836" y="926"/>
                  </a:lnTo>
                  <a:lnTo>
                    <a:pt x="1836" y="926"/>
                  </a:lnTo>
                  <a:lnTo>
                    <a:pt x="1836" y="930"/>
                  </a:lnTo>
                  <a:lnTo>
                    <a:pt x="1836" y="930"/>
                  </a:lnTo>
                  <a:lnTo>
                    <a:pt x="1836" y="932"/>
                  </a:lnTo>
                  <a:lnTo>
                    <a:pt x="1836" y="932"/>
                  </a:lnTo>
                  <a:lnTo>
                    <a:pt x="1836" y="936"/>
                  </a:lnTo>
                  <a:lnTo>
                    <a:pt x="1836" y="936"/>
                  </a:lnTo>
                  <a:lnTo>
                    <a:pt x="1836" y="940"/>
                  </a:lnTo>
                  <a:lnTo>
                    <a:pt x="1836" y="940"/>
                  </a:lnTo>
                  <a:lnTo>
                    <a:pt x="1834" y="942"/>
                  </a:lnTo>
                  <a:lnTo>
                    <a:pt x="1834" y="944"/>
                  </a:lnTo>
                  <a:lnTo>
                    <a:pt x="1834" y="944"/>
                  </a:lnTo>
                  <a:lnTo>
                    <a:pt x="1834" y="946"/>
                  </a:lnTo>
                  <a:lnTo>
                    <a:pt x="1834" y="946"/>
                  </a:lnTo>
                  <a:lnTo>
                    <a:pt x="1834" y="948"/>
                  </a:lnTo>
                  <a:lnTo>
                    <a:pt x="1836" y="950"/>
                  </a:lnTo>
                  <a:lnTo>
                    <a:pt x="1836" y="950"/>
                  </a:lnTo>
                  <a:lnTo>
                    <a:pt x="1836" y="950"/>
                  </a:lnTo>
                  <a:lnTo>
                    <a:pt x="1834" y="952"/>
                  </a:lnTo>
                  <a:lnTo>
                    <a:pt x="1834" y="952"/>
                  </a:lnTo>
                  <a:lnTo>
                    <a:pt x="1836" y="956"/>
                  </a:lnTo>
                  <a:lnTo>
                    <a:pt x="1836" y="956"/>
                  </a:lnTo>
                  <a:lnTo>
                    <a:pt x="1838" y="958"/>
                  </a:lnTo>
                  <a:lnTo>
                    <a:pt x="1838" y="958"/>
                  </a:lnTo>
                  <a:lnTo>
                    <a:pt x="1838" y="960"/>
                  </a:lnTo>
                  <a:lnTo>
                    <a:pt x="1838" y="960"/>
                  </a:lnTo>
                  <a:lnTo>
                    <a:pt x="1838" y="964"/>
                  </a:lnTo>
                  <a:lnTo>
                    <a:pt x="1838" y="964"/>
                  </a:lnTo>
                  <a:lnTo>
                    <a:pt x="1838" y="964"/>
                  </a:lnTo>
                  <a:lnTo>
                    <a:pt x="1838" y="964"/>
                  </a:lnTo>
                  <a:lnTo>
                    <a:pt x="1838" y="970"/>
                  </a:lnTo>
                  <a:lnTo>
                    <a:pt x="1838" y="970"/>
                  </a:lnTo>
                  <a:lnTo>
                    <a:pt x="1838" y="974"/>
                  </a:lnTo>
                  <a:lnTo>
                    <a:pt x="1838" y="974"/>
                  </a:lnTo>
                  <a:lnTo>
                    <a:pt x="1840" y="976"/>
                  </a:lnTo>
                  <a:lnTo>
                    <a:pt x="1840" y="976"/>
                  </a:lnTo>
                  <a:lnTo>
                    <a:pt x="1840" y="978"/>
                  </a:lnTo>
                  <a:lnTo>
                    <a:pt x="1840" y="978"/>
                  </a:lnTo>
                  <a:lnTo>
                    <a:pt x="1842" y="980"/>
                  </a:lnTo>
                  <a:lnTo>
                    <a:pt x="1842" y="980"/>
                  </a:lnTo>
                  <a:lnTo>
                    <a:pt x="1842" y="982"/>
                  </a:lnTo>
                  <a:lnTo>
                    <a:pt x="1842" y="982"/>
                  </a:lnTo>
                  <a:lnTo>
                    <a:pt x="1842" y="986"/>
                  </a:lnTo>
                  <a:lnTo>
                    <a:pt x="1842" y="986"/>
                  </a:lnTo>
                  <a:lnTo>
                    <a:pt x="1844" y="990"/>
                  </a:lnTo>
                  <a:lnTo>
                    <a:pt x="1844" y="990"/>
                  </a:lnTo>
                  <a:lnTo>
                    <a:pt x="1844" y="992"/>
                  </a:lnTo>
                  <a:lnTo>
                    <a:pt x="1844" y="992"/>
                  </a:lnTo>
                  <a:lnTo>
                    <a:pt x="1844" y="994"/>
                  </a:lnTo>
                  <a:lnTo>
                    <a:pt x="1844" y="994"/>
                  </a:lnTo>
                  <a:lnTo>
                    <a:pt x="1846" y="996"/>
                  </a:lnTo>
                  <a:lnTo>
                    <a:pt x="1846" y="996"/>
                  </a:lnTo>
                  <a:lnTo>
                    <a:pt x="1846" y="998"/>
                  </a:lnTo>
                  <a:lnTo>
                    <a:pt x="1846" y="998"/>
                  </a:lnTo>
                  <a:lnTo>
                    <a:pt x="1846" y="1002"/>
                  </a:lnTo>
                  <a:lnTo>
                    <a:pt x="1846" y="1002"/>
                  </a:lnTo>
                  <a:lnTo>
                    <a:pt x="1848" y="1006"/>
                  </a:lnTo>
                  <a:lnTo>
                    <a:pt x="1848" y="1006"/>
                  </a:lnTo>
                  <a:lnTo>
                    <a:pt x="1850" y="1006"/>
                  </a:lnTo>
                  <a:lnTo>
                    <a:pt x="1850" y="1006"/>
                  </a:lnTo>
                  <a:lnTo>
                    <a:pt x="1850" y="1012"/>
                  </a:lnTo>
                  <a:lnTo>
                    <a:pt x="1850" y="1012"/>
                  </a:lnTo>
                  <a:lnTo>
                    <a:pt x="1848" y="1012"/>
                  </a:lnTo>
                  <a:lnTo>
                    <a:pt x="1848" y="1012"/>
                  </a:lnTo>
                  <a:lnTo>
                    <a:pt x="1848" y="1016"/>
                  </a:lnTo>
                  <a:lnTo>
                    <a:pt x="1848" y="1016"/>
                  </a:lnTo>
                  <a:lnTo>
                    <a:pt x="1848" y="1020"/>
                  </a:lnTo>
                  <a:lnTo>
                    <a:pt x="1848" y="1020"/>
                  </a:lnTo>
                  <a:lnTo>
                    <a:pt x="1848" y="1022"/>
                  </a:lnTo>
                  <a:lnTo>
                    <a:pt x="1848" y="1022"/>
                  </a:lnTo>
                  <a:lnTo>
                    <a:pt x="1848" y="1028"/>
                  </a:lnTo>
                  <a:lnTo>
                    <a:pt x="1848" y="1028"/>
                  </a:lnTo>
                  <a:lnTo>
                    <a:pt x="1848" y="1028"/>
                  </a:lnTo>
                  <a:lnTo>
                    <a:pt x="1848" y="1028"/>
                  </a:lnTo>
                  <a:lnTo>
                    <a:pt x="1848" y="1032"/>
                  </a:lnTo>
                  <a:lnTo>
                    <a:pt x="1850" y="1034"/>
                  </a:lnTo>
                  <a:lnTo>
                    <a:pt x="1850" y="1034"/>
                  </a:lnTo>
                  <a:lnTo>
                    <a:pt x="1852" y="1038"/>
                  </a:lnTo>
                  <a:lnTo>
                    <a:pt x="1852" y="1040"/>
                  </a:lnTo>
                  <a:lnTo>
                    <a:pt x="1852" y="1040"/>
                  </a:lnTo>
                  <a:lnTo>
                    <a:pt x="1854" y="1044"/>
                  </a:lnTo>
                  <a:lnTo>
                    <a:pt x="1854" y="1044"/>
                  </a:lnTo>
                  <a:lnTo>
                    <a:pt x="1854" y="1046"/>
                  </a:lnTo>
                  <a:lnTo>
                    <a:pt x="1854" y="1046"/>
                  </a:lnTo>
                  <a:lnTo>
                    <a:pt x="1854" y="1050"/>
                  </a:lnTo>
                  <a:lnTo>
                    <a:pt x="1854" y="1050"/>
                  </a:lnTo>
                  <a:lnTo>
                    <a:pt x="1856" y="1052"/>
                  </a:lnTo>
                  <a:lnTo>
                    <a:pt x="1856" y="1052"/>
                  </a:lnTo>
                  <a:lnTo>
                    <a:pt x="1856" y="1056"/>
                  </a:lnTo>
                  <a:lnTo>
                    <a:pt x="1856" y="1056"/>
                  </a:lnTo>
                  <a:lnTo>
                    <a:pt x="1854" y="1058"/>
                  </a:lnTo>
                  <a:lnTo>
                    <a:pt x="1854" y="1058"/>
                  </a:lnTo>
                  <a:lnTo>
                    <a:pt x="1854" y="1062"/>
                  </a:lnTo>
                  <a:lnTo>
                    <a:pt x="1854" y="1062"/>
                  </a:lnTo>
                  <a:lnTo>
                    <a:pt x="1854" y="1066"/>
                  </a:lnTo>
                  <a:lnTo>
                    <a:pt x="1854" y="1066"/>
                  </a:lnTo>
                  <a:lnTo>
                    <a:pt x="1856" y="1066"/>
                  </a:lnTo>
                  <a:lnTo>
                    <a:pt x="1856" y="1066"/>
                  </a:lnTo>
                  <a:lnTo>
                    <a:pt x="1854" y="1074"/>
                  </a:lnTo>
                  <a:lnTo>
                    <a:pt x="1854" y="1074"/>
                  </a:lnTo>
                  <a:lnTo>
                    <a:pt x="1856" y="1080"/>
                  </a:lnTo>
                  <a:lnTo>
                    <a:pt x="1856" y="1080"/>
                  </a:lnTo>
                  <a:lnTo>
                    <a:pt x="1856" y="1082"/>
                  </a:lnTo>
                  <a:lnTo>
                    <a:pt x="1856" y="1082"/>
                  </a:lnTo>
                  <a:lnTo>
                    <a:pt x="1856" y="1086"/>
                  </a:lnTo>
                  <a:lnTo>
                    <a:pt x="1856" y="1086"/>
                  </a:lnTo>
                  <a:lnTo>
                    <a:pt x="1856" y="1090"/>
                  </a:lnTo>
                  <a:lnTo>
                    <a:pt x="1856" y="1090"/>
                  </a:lnTo>
                  <a:lnTo>
                    <a:pt x="1856" y="1092"/>
                  </a:lnTo>
                  <a:lnTo>
                    <a:pt x="1856" y="1092"/>
                  </a:lnTo>
                  <a:lnTo>
                    <a:pt x="1858" y="1096"/>
                  </a:lnTo>
                  <a:lnTo>
                    <a:pt x="1860" y="1098"/>
                  </a:lnTo>
                  <a:lnTo>
                    <a:pt x="1860" y="1098"/>
                  </a:lnTo>
                  <a:lnTo>
                    <a:pt x="1862" y="1102"/>
                  </a:lnTo>
                  <a:lnTo>
                    <a:pt x="1862" y="1102"/>
                  </a:lnTo>
                  <a:lnTo>
                    <a:pt x="1862" y="1102"/>
                  </a:lnTo>
                  <a:lnTo>
                    <a:pt x="1862" y="1102"/>
                  </a:lnTo>
                  <a:lnTo>
                    <a:pt x="1862" y="1108"/>
                  </a:lnTo>
                  <a:lnTo>
                    <a:pt x="1862" y="1108"/>
                  </a:lnTo>
                  <a:lnTo>
                    <a:pt x="1864" y="1110"/>
                  </a:lnTo>
                  <a:lnTo>
                    <a:pt x="1864" y="1110"/>
                  </a:lnTo>
                  <a:lnTo>
                    <a:pt x="1864" y="1112"/>
                  </a:lnTo>
                  <a:lnTo>
                    <a:pt x="1864" y="1112"/>
                  </a:lnTo>
                  <a:lnTo>
                    <a:pt x="1864" y="1114"/>
                  </a:lnTo>
                  <a:lnTo>
                    <a:pt x="1864" y="1114"/>
                  </a:lnTo>
                  <a:lnTo>
                    <a:pt x="1866" y="1118"/>
                  </a:lnTo>
                  <a:lnTo>
                    <a:pt x="1866" y="1120"/>
                  </a:lnTo>
                  <a:lnTo>
                    <a:pt x="1866" y="1120"/>
                  </a:lnTo>
                  <a:lnTo>
                    <a:pt x="1866" y="1122"/>
                  </a:lnTo>
                  <a:lnTo>
                    <a:pt x="1866" y="1122"/>
                  </a:lnTo>
                  <a:lnTo>
                    <a:pt x="1866" y="1128"/>
                  </a:lnTo>
                  <a:lnTo>
                    <a:pt x="1866" y="1128"/>
                  </a:lnTo>
                  <a:lnTo>
                    <a:pt x="1866" y="1130"/>
                  </a:lnTo>
                  <a:lnTo>
                    <a:pt x="1866" y="1130"/>
                  </a:lnTo>
                  <a:lnTo>
                    <a:pt x="1866" y="1134"/>
                  </a:lnTo>
                  <a:lnTo>
                    <a:pt x="1866" y="1134"/>
                  </a:lnTo>
                  <a:lnTo>
                    <a:pt x="1868" y="1138"/>
                  </a:lnTo>
                  <a:lnTo>
                    <a:pt x="1868" y="1138"/>
                  </a:lnTo>
                  <a:lnTo>
                    <a:pt x="1868" y="1140"/>
                  </a:lnTo>
                  <a:lnTo>
                    <a:pt x="1868" y="1140"/>
                  </a:lnTo>
                  <a:lnTo>
                    <a:pt x="1868" y="1142"/>
                  </a:lnTo>
                  <a:lnTo>
                    <a:pt x="1868" y="1142"/>
                  </a:lnTo>
                  <a:lnTo>
                    <a:pt x="1866" y="1146"/>
                  </a:lnTo>
                  <a:lnTo>
                    <a:pt x="1866" y="1146"/>
                  </a:lnTo>
                  <a:lnTo>
                    <a:pt x="1868" y="1148"/>
                  </a:lnTo>
                  <a:lnTo>
                    <a:pt x="1868" y="1148"/>
                  </a:lnTo>
                  <a:lnTo>
                    <a:pt x="1868" y="1152"/>
                  </a:lnTo>
                  <a:lnTo>
                    <a:pt x="1868" y="1152"/>
                  </a:lnTo>
                  <a:lnTo>
                    <a:pt x="1868" y="1152"/>
                  </a:lnTo>
                  <a:lnTo>
                    <a:pt x="1868" y="1158"/>
                  </a:lnTo>
                  <a:lnTo>
                    <a:pt x="1868" y="1158"/>
                  </a:lnTo>
                  <a:lnTo>
                    <a:pt x="1868" y="1164"/>
                  </a:lnTo>
                  <a:lnTo>
                    <a:pt x="1868" y="1170"/>
                  </a:lnTo>
                  <a:lnTo>
                    <a:pt x="1868" y="1170"/>
                  </a:lnTo>
                  <a:lnTo>
                    <a:pt x="1872" y="1180"/>
                  </a:lnTo>
                  <a:lnTo>
                    <a:pt x="1872" y="1180"/>
                  </a:lnTo>
                  <a:lnTo>
                    <a:pt x="1874" y="1184"/>
                  </a:lnTo>
                  <a:lnTo>
                    <a:pt x="1874" y="1184"/>
                  </a:lnTo>
                  <a:lnTo>
                    <a:pt x="1874" y="1186"/>
                  </a:lnTo>
                  <a:lnTo>
                    <a:pt x="1874" y="1186"/>
                  </a:lnTo>
                  <a:lnTo>
                    <a:pt x="1874" y="1186"/>
                  </a:lnTo>
                  <a:lnTo>
                    <a:pt x="1876" y="1192"/>
                  </a:lnTo>
                  <a:lnTo>
                    <a:pt x="1876" y="1192"/>
                  </a:lnTo>
                  <a:lnTo>
                    <a:pt x="1876" y="1196"/>
                  </a:lnTo>
                  <a:lnTo>
                    <a:pt x="1876" y="1196"/>
                  </a:lnTo>
                  <a:lnTo>
                    <a:pt x="1876" y="1200"/>
                  </a:lnTo>
                  <a:lnTo>
                    <a:pt x="1876" y="1202"/>
                  </a:lnTo>
                  <a:lnTo>
                    <a:pt x="1876" y="1202"/>
                  </a:lnTo>
                  <a:lnTo>
                    <a:pt x="1876" y="1204"/>
                  </a:lnTo>
                  <a:lnTo>
                    <a:pt x="1876" y="1204"/>
                  </a:lnTo>
                  <a:lnTo>
                    <a:pt x="1876" y="1208"/>
                  </a:lnTo>
                  <a:lnTo>
                    <a:pt x="1876" y="1210"/>
                  </a:lnTo>
                  <a:lnTo>
                    <a:pt x="1876" y="1210"/>
                  </a:lnTo>
                  <a:lnTo>
                    <a:pt x="1876" y="1214"/>
                  </a:lnTo>
                  <a:lnTo>
                    <a:pt x="1876" y="1214"/>
                  </a:lnTo>
                  <a:lnTo>
                    <a:pt x="1878" y="1220"/>
                  </a:lnTo>
                  <a:lnTo>
                    <a:pt x="1878" y="1222"/>
                  </a:lnTo>
                  <a:lnTo>
                    <a:pt x="1878" y="1222"/>
                  </a:lnTo>
                  <a:lnTo>
                    <a:pt x="1880" y="1226"/>
                  </a:lnTo>
                  <a:lnTo>
                    <a:pt x="1880" y="1226"/>
                  </a:lnTo>
                  <a:lnTo>
                    <a:pt x="1880" y="1230"/>
                  </a:lnTo>
                  <a:lnTo>
                    <a:pt x="1880" y="1232"/>
                  </a:lnTo>
                  <a:lnTo>
                    <a:pt x="1880" y="1232"/>
                  </a:lnTo>
                  <a:lnTo>
                    <a:pt x="1882" y="1236"/>
                  </a:lnTo>
                  <a:lnTo>
                    <a:pt x="1882" y="1236"/>
                  </a:lnTo>
                  <a:lnTo>
                    <a:pt x="1884" y="1240"/>
                  </a:lnTo>
                  <a:lnTo>
                    <a:pt x="1884" y="1240"/>
                  </a:lnTo>
                  <a:lnTo>
                    <a:pt x="1884" y="1242"/>
                  </a:lnTo>
                  <a:lnTo>
                    <a:pt x="1884" y="1242"/>
                  </a:lnTo>
                  <a:lnTo>
                    <a:pt x="1884" y="1244"/>
                  </a:lnTo>
                  <a:lnTo>
                    <a:pt x="1884" y="1244"/>
                  </a:lnTo>
                  <a:lnTo>
                    <a:pt x="1882" y="1248"/>
                  </a:lnTo>
                  <a:lnTo>
                    <a:pt x="1882" y="1248"/>
                  </a:lnTo>
                  <a:lnTo>
                    <a:pt x="1884" y="1252"/>
                  </a:lnTo>
                  <a:lnTo>
                    <a:pt x="1884" y="1252"/>
                  </a:lnTo>
                  <a:lnTo>
                    <a:pt x="1884" y="1252"/>
                  </a:lnTo>
                  <a:lnTo>
                    <a:pt x="1884" y="1252"/>
                  </a:lnTo>
                  <a:lnTo>
                    <a:pt x="1886" y="1256"/>
                  </a:lnTo>
                  <a:lnTo>
                    <a:pt x="1886" y="1256"/>
                  </a:lnTo>
                  <a:lnTo>
                    <a:pt x="1886" y="1258"/>
                  </a:lnTo>
                  <a:lnTo>
                    <a:pt x="1886" y="1258"/>
                  </a:lnTo>
                  <a:lnTo>
                    <a:pt x="1886" y="1260"/>
                  </a:lnTo>
                  <a:lnTo>
                    <a:pt x="1886" y="1260"/>
                  </a:lnTo>
                  <a:lnTo>
                    <a:pt x="1886" y="1264"/>
                  </a:lnTo>
                  <a:lnTo>
                    <a:pt x="1886" y="1264"/>
                  </a:lnTo>
                  <a:lnTo>
                    <a:pt x="1886" y="1270"/>
                  </a:lnTo>
                  <a:lnTo>
                    <a:pt x="1886" y="1270"/>
                  </a:lnTo>
                  <a:lnTo>
                    <a:pt x="1886" y="1272"/>
                  </a:lnTo>
                  <a:lnTo>
                    <a:pt x="1886" y="1272"/>
                  </a:lnTo>
                  <a:lnTo>
                    <a:pt x="1886" y="1274"/>
                  </a:lnTo>
                  <a:lnTo>
                    <a:pt x="1886" y="1274"/>
                  </a:lnTo>
                  <a:lnTo>
                    <a:pt x="1886" y="1278"/>
                  </a:lnTo>
                  <a:lnTo>
                    <a:pt x="1886" y="1278"/>
                  </a:lnTo>
                  <a:lnTo>
                    <a:pt x="1886" y="1280"/>
                  </a:lnTo>
                  <a:lnTo>
                    <a:pt x="1886" y="1280"/>
                  </a:lnTo>
                  <a:lnTo>
                    <a:pt x="1884" y="1282"/>
                  </a:lnTo>
                  <a:lnTo>
                    <a:pt x="1884" y="1282"/>
                  </a:lnTo>
                  <a:lnTo>
                    <a:pt x="1886" y="1290"/>
                  </a:lnTo>
                  <a:lnTo>
                    <a:pt x="1886" y="1290"/>
                  </a:lnTo>
                  <a:lnTo>
                    <a:pt x="1890" y="1292"/>
                  </a:lnTo>
                  <a:lnTo>
                    <a:pt x="1890" y="1292"/>
                  </a:lnTo>
                  <a:lnTo>
                    <a:pt x="1890" y="1294"/>
                  </a:lnTo>
                  <a:lnTo>
                    <a:pt x="1890" y="1294"/>
                  </a:lnTo>
                  <a:lnTo>
                    <a:pt x="1890" y="1298"/>
                  </a:lnTo>
                  <a:lnTo>
                    <a:pt x="1890" y="1298"/>
                  </a:lnTo>
                  <a:lnTo>
                    <a:pt x="1894" y="1304"/>
                  </a:lnTo>
                  <a:lnTo>
                    <a:pt x="1894" y="1304"/>
                  </a:lnTo>
                  <a:lnTo>
                    <a:pt x="1894" y="1308"/>
                  </a:lnTo>
                  <a:lnTo>
                    <a:pt x="1894" y="1308"/>
                  </a:lnTo>
                  <a:lnTo>
                    <a:pt x="1894" y="1310"/>
                  </a:lnTo>
                  <a:lnTo>
                    <a:pt x="1894" y="1310"/>
                  </a:lnTo>
                  <a:lnTo>
                    <a:pt x="1892" y="1312"/>
                  </a:lnTo>
                  <a:lnTo>
                    <a:pt x="1892" y="1312"/>
                  </a:lnTo>
                  <a:lnTo>
                    <a:pt x="1892" y="1314"/>
                  </a:lnTo>
                  <a:lnTo>
                    <a:pt x="1892" y="1314"/>
                  </a:lnTo>
                  <a:lnTo>
                    <a:pt x="1892" y="1316"/>
                  </a:lnTo>
                  <a:lnTo>
                    <a:pt x="1892" y="1316"/>
                  </a:lnTo>
                  <a:lnTo>
                    <a:pt x="1890" y="1320"/>
                  </a:lnTo>
                  <a:lnTo>
                    <a:pt x="1890" y="1320"/>
                  </a:lnTo>
                  <a:lnTo>
                    <a:pt x="1890" y="1322"/>
                  </a:lnTo>
                  <a:lnTo>
                    <a:pt x="1890" y="1322"/>
                  </a:lnTo>
                  <a:lnTo>
                    <a:pt x="1888" y="1326"/>
                  </a:lnTo>
                  <a:lnTo>
                    <a:pt x="1888" y="1326"/>
                  </a:lnTo>
                  <a:lnTo>
                    <a:pt x="1890" y="1330"/>
                  </a:lnTo>
                  <a:lnTo>
                    <a:pt x="1890" y="1330"/>
                  </a:lnTo>
                  <a:lnTo>
                    <a:pt x="1890" y="1332"/>
                  </a:lnTo>
                  <a:lnTo>
                    <a:pt x="1890" y="1332"/>
                  </a:lnTo>
                  <a:lnTo>
                    <a:pt x="1890" y="1338"/>
                  </a:lnTo>
                  <a:lnTo>
                    <a:pt x="1890" y="1338"/>
                  </a:lnTo>
                  <a:lnTo>
                    <a:pt x="1892" y="1340"/>
                  </a:lnTo>
                  <a:lnTo>
                    <a:pt x="1892" y="1340"/>
                  </a:lnTo>
                  <a:lnTo>
                    <a:pt x="1892" y="1342"/>
                  </a:lnTo>
                  <a:lnTo>
                    <a:pt x="1892" y="1342"/>
                  </a:lnTo>
                  <a:lnTo>
                    <a:pt x="1894" y="1346"/>
                  </a:lnTo>
                  <a:lnTo>
                    <a:pt x="1894" y="1346"/>
                  </a:lnTo>
                  <a:lnTo>
                    <a:pt x="1894" y="1348"/>
                  </a:lnTo>
                  <a:lnTo>
                    <a:pt x="1894" y="1348"/>
                  </a:lnTo>
                  <a:lnTo>
                    <a:pt x="1894" y="1350"/>
                  </a:lnTo>
                  <a:lnTo>
                    <a:pt x="1894" y="1350"/>
                  </a:lnTo>
                  <a:lnTo>
                    <a:pt x="1894" y="1354"/>
                  </a:lnTo>
                  <a:lnTo>
                    <a:pt x="1894" y="1354"/>
                  </a:lnTo>
                  <a:lnTo>
                    <a:pt x="1896" y="1358"/>
                  </a:lnTo>
                  <a:lnTo>
                    <a:pt x="1896" y="1358"/>
                  </a:lnTo>
                  <a:lnTo>
                    <a:pt x="1898" y="1358"/>
                  </a:lnTo>
                  <a:lnTo>
                    <a:pt x="1898" y="1360"/>
                  </a:lnTo>
                  <a:lnTo>
                    <a:pt x="1898" y="1360"/>
                  </a:lnTo>
                  <a:lnTo>
                    <a:pt x="1900" y="1364"/>
                  </a:lnTo>
                  <a:lnTo>
                    <a:pt x="1900" y="1364"/>
                  </a:lnTo>
                  <a:lnTo>
                    <a:pt x="1900" y="1366"/>
                  </a:lnTo>
                  <a:lnTo>
                    <a:pt x="1900" y="1370"/>
                  </a:lnTo>
                  <a:lnTo>
                    <a:pt x="1900" y="1370"/>
                  </a:lnTo>
                  <a:lnTo>
                    <a:pt x="1900" y="1372"/>
                  </a:lnTo>
                  <a:lnTo>
                    <a:pt x="1900" y="1372"/>
                  </a:lnTo>
                  <a:lnTo>
                    <a:pt x="1902" y="1374"/>
                  </a:lnTo>
                  <a:lnTo>
                    <a:pt x="1902" y="1374"/>
                  </a:lnTo>
                  <a:lnTo>
                    <a:pt x="1902" y="1380"/>
                  </a:lnTo>
                  <a:lnTo>
                    <a:pt x="1902" y="1380"/>
                  </a:lnTo>
                  <a:lnTo>
                    <a:pt x="1902" y="1382"/>
                  </a:lnTo>
                  <a:lnTo>
                    <a:pt x="1902" y="1382"/>
                  </a:lnTo>
                  <a:lnTo>
                    <a:pt x="1902" y="1384"/>
                  </a:lnTo>
                  <a:lnTo>
                    <a:pt x="1902" y="1384"/>
                  </a:lnTo>
                  <a:lnTo>
                    <a:pt x="1902" y="1388"/>
                  </a:lnTo>
                  <a:lnTo>
                    <a:pt x="1902" y="1388"/>
                  </a:lnTo>
                  <a:lnTo>
                    <a:pt x="1902" y="1390"/>
                  </a:lnTo>
                  <a:lnTo>
                    <a:pt x="1902" y="1390"/>
                  </a:lnTo>
                  <a:lnTo>
                    <a:pt x="1902" y="1394"/>
                  </a:lnTo>
                  <a:lnTo>
                    <a:pt x="1902" y="1394"/>
                  </a:lnTo>
                  <a:lnTo>
                    <a:pt x="1902" y="1396"/>
                  </a:lnTo>
                  <a:lnTo>
                    <a:pt x="1902" y="1396"/>
                  </a:lnTo>
                  <a:lnTo>
                    <a:pt x="1902" y="1398"/>
                  </a:lnTo>
                  <a:lnTo>
                    <a:pt x="1902" y="1398"/>
                  </a:lnTo>
                  <a:lnTo>
                    <a:pt x="1900" y="1400"/>
                  </a:lnTo>
                  <a:lnTo>
                    <a:pt x="1900" y="1400"/>
                  </a:lnTo>
                  <a:lnTo>
                    <a:pt x="1900" y="1408"/>
                  </a:lnTo>
                  <a:lnTo>
                    <a:pt x="1900" y="1408"/>
                  </a:lnTo>
                  <a:lnTo>
                    <a:pt x="1900" y="1408"/>
                  </a:lnTo>
                  <a:lnTo>
                    <a:pt x="1902" y="1414"/>
                  </a:lnTo>
                  <a:lnTo>
                    <a:pt x="1902" y="1414"/>
                  </a:lnTo>
                  <a:lnTo>
                    <a:pt x="1904" y="1416"/>
                  </a:lnTo>
                  <a:lnTo>
                    <a:pt x="1904" y="1416"/>
                  </a:lnTo>
                  <a:lnTo>
                    <a:pt x="1906" y="1418"/>
                  </a:lnTo>
                  <a:lnTo>
                    <a:pt x="1906" y="1418"/>
                  </a:lnTo>
                  <a:lnTo>
                    <a:pt x="1906" y="1422"/>
                  </a:lnTo>
                  <a:lnTo>
                    <a:pt x="1906" y="1422"/>
                  </a:lnTo>
                  <a:lnTo>
                    <a:pt x="1908" y="1424"/>
                  </a:lnTo>
                  <a:lnTo>
                    <a:pt x="1908" y="1424"/>
                  </a:lnTo>
                  <a:lnTo>
                    <a:pt x="1908" y="1426"/>
                  </a:lnTo>
                  <a:lnTo>
                    <a:pt x="1908" y="1426"/>
                  </a:lnTo>
                  <a:lnTo>
                    <a:pt x="1908" y="1428"/>
                  </a:lnTo>
                  <a:lnTo>
                    <a:pt x="1908" y="1428"/>
                  </a:lnTo>
                  <a:lnTo>
                    <a:pt x="1908" y="1432"/>
                  </a:lnTo>
                  <a:lnTo>
                    <a:pt x="1908" y="1432"/>
                  </a:lnTo>
                  <a:lnTo>
                    <a:pt x="1910" y="1432"/>
                  </a:lnTo>
                  <a:lnTo>
                    <a:pt x="1910" y="1434"/>
                  </a:lnTo>
                  <a:lnTo>
                    <a:pt x="1910" y="1434"/>
                  </a:lnTo>
                  <a:lnTo>
                    <a:pt x="1908" y="1440"/>
                  </a:lnTo>
                  <a:lnTo>
                    <a:pt x="1908" y="1440"/>
                  </a:lnTo>
                  <a:lnTo>
                    <a:pt x="1910" y="1442"/>
                  </a:lnTo>
                  <a:lnTo>
                    <a:pt x="1910" y="1442"/>
                  </a:lnTo>
                  <a:lnTo>
                    <a:pt x="1910" y="1446"/>
                  </a:lnTo>
                  <a:lnTo>
                    <a:pt x="1910" y="1446"/>
                  </a:lnTo>
                  <a:lnTo>
                    <a:pt x="1908" y="1448"/>
                  </a:lnTo>
                  <a:lnTo>
                    <a:pt x="1908" y="1448"/>
                  </a:lnTo>
                  <a:lnTo>
                    <a:pt x="1908" y="1448"/>
                  </a:lnTo>
                  <a:lnTo>
                    <a:pt x="1908" y="1448"/>
                  </a:lnTo>
                  <a:lnTo>
                    <a:pt x="1906" y="1452"/>
                  </a:lnTo>
                  <a:lnTo>
                    <a:pt x="1906" y="1452"/>
                  </a:lnTo>
                  <a:lnTo>
                    <a:pt x="1904" y="1454"/>
                  </a:lnTo>
                  <a:lnTo>
                    <a:pt x="1904" y="1454"/>
                  </a:lnTo>
                  <a:lnTo>
                    <a:pt x="1902" y="1454"/>
                  </a:lnTo>
                  <a:lnTo>
                    <a:pt x="1902" y="1454"/>
                  </a:lnTo>
                  <a:lnTo>
                    <a:pt x="1900" y="1458"/>
                  </a:lnTo>
                  <a:lnTo>
                    <a:pt x="1900" y="1458"/>
                  </a:lnTo>
                  <a:lnTo>
                    <a:pt x="1898" y="1462"/>
                  </a:lnTo>
                  <a:lnTo>
                    <a:pt x="1898" y="1462"/>
                  </a:lnTo>
                  <a:lnTo>
                    <a:pt x="1898" y="1464"/>
                  </a:lnTo>
                  <a:lnTo>
                    <a:pt x="1898" y="1464"/>
                  </a:lnTo>
                  <a:lnTo>
                    <a:pt x="1896" y="1464"/>
                  </a:lnTo>
                  <a:lnTo>
                    <a:pt x="1896" y="1464"/>
                  </a:lnTo>
                  <a:lnTo>
                    <a:pt x="1892" y="1468"/>
                  </a:lnTo>
                  <a:lnTo>
                    <a:pt x="1892" y="1468"/>
                  </a:lnTo>
                  <a:lnTo>
                    <a:pt x="1890" y="1474"/>
                  </a:lnTo>
                  <a:lnTo>
                    <a:pt x="1890" y="1474"/>
                  </a:lnTo>
                  <a:lnTo>
                    <a:pt x="1890" y="1476"/>
                  </a:lnTo>
                  <a:lnTo>
                    <a:pt x="1890" y="1476"/>
                  </a:lnTo>
                  <a:lnTo>
                    <a:pt x="1890" y="1480"/>
                  </a:lnTo>
                  <a:lnTo>
                    <a:pt x="1890" y="1480"/>
                  </a:lnTo>
                  <a:lnTo>
                    <a:pt x="1888" y="1480"/>
                  </a:lnTo>
                  <a:lnTo>
                    <a:pt x="1888" y="1480"/>
                  </a:lnTo>
                  <a:lnTo>
                    <a:pt x="1886" y="1484"/>
                  </a:lnTo>
                  <a:lnTo>
                    <a:pt x="1886" y="1484"/>
                  </a:lnTo>
                  <a:lnTo>
                    <a:pt x="1884" y="1486"/>
                  </a:lnTo>
                  <a:lnTo>
                    <a:pt x="1884" y="1486"/>
                  </a:lnTo>
                  <a:lnTo>
                    <a:pt x="1882" y="1488"/>
                  </a:lnTo>
                  <a:lnTo>
                    <a:pt x="1882" y="1488"/>
                  </a:lnTo>
                  <a:lnTo>
                    <a:pt x="1882" y="1490"/>
                  </a:lnTo>
                  <a:lnTo>
                    <a:pt x="1882" y="1490"/>
                  </a:lnTo>
                  <a:lnTo>
                    <a:pt x="1878" y="1492"/>
                  </a:lnTo>
                  <a:lnTo>
                    <a:pt x="1878" y="1492"/>
                  </a:lnTo>
                  <a:lnTo>
                    <a:pt x="1874" y="1496"/>
                  </a:lnTo>
                  <a:lnTo>
                    <a:pt x="1874" y="1496"/>
                  </a:lnTo>
                  <a:lnTo>
                    <a:pt x="1872" y="1498"/>
                  </a:lnTo>
                  <a:lnTo>
                    <a:pt x="1872" y="1498"/>
                  </a:lnTo>
                  <a:lnTo>
                    <a:pt x="1870" y="1500"/>
                  </a:lnTo>
                  <a:lnTo>
                    <a:pt x="1870" y="1500"/>
                  </a:lnTo>
                  <a:lnTo>
                    <a:pt x="1868" y="1502"/>
                  </a:lnTo>
                  <a:lnTo>
                    <a:pt x="1864" y="1504"/>
                  </a:lnTo>
                  <a:lnTo>
                    <a:pt x="1864" y="1504"/>
                  </a:lnTo>
                  <a:lnTo>
                    <a:pt x="1862" y="1508"/>
                  </a:lnTo>
                  <a:lnTo>
                    <a:pt x="1862" y="1508"/>
                  </a:lnTo>
                  <a:lnTo>
                    <a:pt x="1860" y="1510"/>
                  </a:lnTo>
                  <a:lnTo>
                    <a:pt x="1858" y="1512"/>
                  </a:lnTo>
                  <a:lnTo>
                    <a:pt x="1858" y="1512"/>
                  </a:lnTo>
                  <a:lnTo>
                    <a:pt x="1856" y="1516"/>
                  </a:lnTo>
                  <a:lnTo>
                    <a:pt x="1856" y="1516"/>
                  </a:lnTo>
                  <a:lnTo>
                    <a:pt x="1856" y="1518"/>
                  </a:lnTo>
                  <a:lnTo>
                    <a:pt x="1856" y="1518"/>
                  </a:lnTo>
                  <a:lnTo>
                    <a:pt x="1854" y="1518"/>
                  </a:lnTo>
                  <a:lnTo>
                    <a:pt x="1854" y="1518"/>
                  </a:lnTo>
                  <a:lnTo>
                    <a:pt x="1850" y="1522"/>
                  </a:lnTo>
                  <a:lnTo>
                    <a:pt x="1850" y="1522"/>
                  </a:lnTo>
                  <a:lnTo>
                    <a:pt x="1850" y="1524"/>
                  </a:lnTo>
                  <a:lnTo>
                    <a:pt x="1850" y="1524"/>
                  </a:lnTo>
                  <a:lnTo>
                    <a:pt x="1848" y="1526"/>
                  </a:lnTo>
                  <a:lnTo>
                    <a:pt x="1848" y="1526"/>
                  </a:lnTo>
                  <a:lnTo>
                    <a:pt x="1846" y="1530"/>
                  </a:lnTo>
                  <a:lnTo>
                    <a:pt x="1846" y="1530"/>
                  </a:lnTo>
                  <a:lnTo>
                    <a:pt x="1844" y="1532"/>
                  </a:lnTo>
                  <a:lnTo>
                    <a:pt x="1844" y="1532"/>
                  </a:lnTo>
                  <a:lnTo>
                    <a:pt x="1844" y="1534"/>
                  </a:lnTo>
                  <a:lnTo>
                    <a:pt x="1844" y="1534"/>
                  </a:lnTo>
                  <a:lnTo>
                    <a:pt x="1842" y="1536"/>
                  </a:lnTo>
                  <a:lnTo>
                    <a:pt x="1842" y="1536"/>
                  </a:lnTo>
                  <a:lnTo>
                    <a:pt x="1840" y="1540"/>
                  </a:lnTo>
                  <a:lnTo>
                    <a:pt x="1840" y="1542"/>
                  </a:lnTo>
                  <a:lnTo>
                    <a:pt x="1840" y="1542"/>
                  </a:lnTo>
                  <a:lnTo>
                    <a:pt x="1838" y="1544"/>
                  </a:lnTo>
                  <a:lnTo>
                    <a:pt x="1838" y="1544"/>
                  </a:lnTo>
                  <a:lnTo>
                    <a:pt x="1838" y="1546"/>
                  </a:lnTo>
                  <a:lnTo>
                    <a:pt x="1838" y="1546"/>
                  </a:lnTo>
                  <a:lnTo>
                    <a:pt x="1832" y="1550"/>
                  </a:lnTo>
                  <a:lnTo>
                    <a:pt x="1832" y="1550"/>
                  </a:lnTo>
                  <a:lnTo>
                    <a:pt x="1832" y="1550"/>
                  </a:lnTo>
                  <a:lnTo>
                    <a:pt x="1832" y="1550"/>
                  </a:lnTo>
                  <a:lnTo>
                    <a:pt x="1828" y="1554"/>
                  </a:lnTo>
                  <a:lnTo>
                    <a:pt x="1828" y="1554"/>
                  </a:lnTo>
                  <a:lnTo>
                    <a:pt x="1826" y="1556"/>
                  </a:lnTo>
                  <a:lnTo>
                    <a:pt x="1826" y="1556"/>
                  </a:lnTo>
                  <a:lnTo>
                    <a:pt x="1826" y="1558"/>
                  </a:lnTo>
                  <a:lnTo>
                    <a:pt x="1826" y="1558"/>
                  </a:lnTo>
                  <a:lnTo>
                    <a:pt x="1824" y="1560"/>
                  </a:lnTo>
                  <a:lnTo>
                    <a:pt x="1824" y="1560"/>
                  </a:lnTo>
                  <a:lnTo>
                    <a:pt x="1822" y="1562"/>
                  </a:lnTo>
                  <a:lnTo>
                    <a:pt x="1822" y="1562"/>
                  </a:lnTo>
                  <a:lnTo>
                    <a:pt x="1820" y="1564"/>
                  </a:lnTo>
                  <a:lnTo>
                    <a:pt x="1820" y="1564"/>
                  </a:lnTo>
                  <a:lnTo>
                    <a:pt x="1818" y="1566"/>
                  </a:lnTo>
                  <a:lnTo>
                    <a:pt x="1818" y="1566"/>
                  </a:lnTo>
                  <a:lnTo>
                    <a:pt x="1816" y="1570"/>
                  </a:lnTo>
                  <a:lnTo>
                    <a:pt x="1816" y="1570"/>
                  </a:lnTo>
                  <a:lnTo>
                    <a:pt x="1814" y="1572"/>
                  </a:lnTo>
                  <a:lnTo>
                    <a:pt x="1814" y="1572"/>
                  </a:lnTo>
                  <a:lnTo>
                    <a:pt x="1814" y="1572"/>
                  </a:lnTo>
                  <a:lnTo>
                    <a:pt x="1814" y="1572"/>
                  </a:lnTo>
                  <a:lnTo>
                    <a:pt x="1810" y="1574"/>
                  </a:lnTo>
                  <a:lnTo>
                    <a:pt x="1806" y="1580"/>
                  </a:lnTo>
                  <a:lnTo>
                    <a:pt x="1806" y="1580"/>
                  </a:lnTo>
                  <a:lnTo>
                    <a:pt x="1804" y="1584"/>
                  </a:lnTo>
                  <a:lnTo>
                    <a:pt x="1804" y="1584"/>
                  </a:lnTo>
                  <a:lnTo>
                    <a:pt x="1804" y="1584"/>
                  </a:lnTo>
                  <a:lnTo>
                    <a:pt x="1804" y="1584"/>
                  </a:lnTo>
                  <a:lnTo>
                    <a:pt x="1802" y="1586"/>
                  </a:lnTo>
                  <a:lnTo>
                    <a:pt x="1802" y="1586"/>
                  </a:lnTo>
                  <a:lnTo>
                    <a:pt x="1800" y="1588"/>
                  </a:lnTo>
                  <a:lnTo>
                    <a:pt x="1800" y="1588"/>
                  </a:lnTo>
                  <a:lnTo>
                    <a:pt x="1798" y="1590"/>
                  </a:lnTo>
                  <a:lnTo>
                    <a:pt x="1798" y="1590"/>
                  </a:lnTo>
                  <a:lnTo>
                    <a:pt x="1796" y="1592"/>
                  </a:lnTo>
                  <a:lnTo>
                    <a:pt x="1796" y="1592"/>
                  </a:lnTo>
                  <a:lnTo>
                    <a:pt x="1796" y="1592"/>
                  </a:lnTo>
                  <a:lnTo>
                    <a:pt x="1796" y="1592"/>
                  </a:lnTo>
                  <a:lnTo>
                    <a:pt x="1794" y="1592"/>
                  </a:lnTo>
                  <a:lnTo>
                    <a:pt x="1792" y="1594"/>
                  </a:lnTo>
                  <a:lnTo>
                    <a:pt x="1792" y="1594"/>
                  </a:lnTo>
                  <a:lnTo>
                    <a:pt x="1788" y="1600"/>
                  </a:lnTo>
                  <a:lnTo>
                    <a:pt x="1788" y="1600"/>
                  </a:lnTo>
                  <a:lnTo>
                    <a:pt x="1786" y="1602"/>
                  </a:lnTo>
                  <a:lnTo>
                    <a:pt x="1786" y="1602"/>
                  </a:lnTo>
                  <a:lnTo>
                    <a:pt x="1786" y="1604"/>
                  </a:lnTo>
                  <a:lnTo>
                    <a:pt x="1786" y="1604"/>
                  </a:lnTo>
                  <a:lnTo>
                    <a:pt x="1784" y="1608"/>
                  </a:lnTo>
                  <a:lnTo>
                    <a:pt x="1784" y="1608"/>
                  </a:lnTo>
                  <a:lnTo>
                    <a:pt x="1782" y="1610"/>
                  </a:lnTo>
                  <a:lnTo>
                    <a:pt x="1782" y="1610"/>
                  </a:lnTo>
                  <a:lnTo>
                    <a:pt x="1782" y="1612"/>
                  </a:lnTo>
                  <a:lnTo>
                    <a:pt x="1782" y="1612"/>
                  </a:lnTo>
                  <a:lnTo>
                    <a:pt x="1778" y="1616"/>
                  </a:lnTo>
                  <a:lnTo>
                    <a:pt x="1778" y="1616"/>
                  </a:lnTo>
                  <a:lnTo>
                    <a:pt x="1776" y="1618"/>
                  </a:lnTo>
                  <a:lnTo>
                    <a:pt x="1776" y="1618"/>
                  </a:lnTo>
                  <a:lnTo>
                    <a:pt x="1776" y="1620"/>
                  </a:lnTo>
                  <a:lnTo>
                    <a:pt x="1776" y="1620"/>
                  </a:lnTo>
                  <a:lnTo>
                    <a:pt x="1774" y="1622"/>
                  </a:lnTo>
                  <a:lnTo>
                    <a:pt x="1774" y="1622"/>
                  </a:lnTo>
                  <a:lnTo>
                    <a:pt x="1770" y="1626"/>
                  </a:lnTo>
                  <a:lnTo>
                    <a:pt x="1770" y="1626"/>
                  </a:lnTo>
                  <a:lnTo>
                    <a:pt x="1768" y="1630"/>
                  </a:lnTo>
                  <a:lnTo>
                    <a:pt x="1768" y="1630"/>
                  </a:lnTo>
                  <a:lnTo>
                    <a:pt x="1768" y="1630"/>
                  </a:lnTo>
                  <a:lnTo>
                    <a:pt x="1768" y="1630"/>
                  </a:lnTo>
                  <a:lnTo>
                    <a:pt x="1766" y="1634"/>
                  </a:lnTo>
                  <a:lnTo>
                    <a:pt x="1766" y="1634"/>
                  </a:lnTo>
                  <a:lnTo>
                    <a:pt x="1766" y="1636"/>
                  </a:lnTo>
                  <a:lnTo>
                    <a:pt x="1766" y="1636"/>
                  </a:lnTo>
                  <a:lnTo>
                    <a:pt x="1764" y="1636"/>
                  </a:lnTo>
                  <a:lnTo>
                    <a:pt x="1764" y="1636"/>
                  </a:lnTo>
                  <a:lnTo>
                    <a:pt x="1762" y="1640"/>
                  </a:lnTo>
                  <a:lnTo>
                    <a:pt x="1762" y="1640"/>
                  </a:lnTo>
                  <a:lnTo>
                    <a:pt x="1760" y="1644"/>
                  </a:lnTo>
                  <a:lnTo>
                    <a:pt x="1760" y="1646"/>
                  </a:lnTo>
                  <a:lnTo>
                    <a:pt x="1760" y="1646"/>
                  </a:lnTo>
                  <a:lnTo>
                    <a:pt x="1760" y="1648"/>
                  </a:lnTo>
                  <a:lnTo>
                    <a:pt x="1760" y="1648"/>
                  </a:lnTo>
                  <a:lnTo>
                    <a:pt x="1760" y="1650"/>
                  </a:lnTo>
                  <a:lnTo>
                    <a:pt x="1760" y="1650"/>
                  </a:lnTo>
                  <a:lnTo>
                    <a:pt x="1758" y="1652"/>
                  </a:lnTo>
                  <a:lnTo>
                    <a:pt x="1758" y="1652"/>
                  </a:lnTo>
                  <a:lnTo>
                    <a:pt x="1758" y="1656"/>
                  </a:lnTo>
                  <a:lnTo>
                    <a:pt x="1758" y="1656"/>
                  </a:lnTo>
                  <a:lnTo>
                    <a:pt x="1754" y="1660"/>
                  </a:lnTo>
                  <a:lnTo>
                    <a:pt x="1754" y="1660"/>
                  </a:lnTo>
                  <a:lnTo>
                    <a:pt x="1752" y="1660"/>
                  </a:lnTo>
                  <a:lnTo>
                    <a:pt x="1752" y="1660"/>
                  </a:lnTo>
                  <a:lnTo>
                    <a:pt x="1748" y="1662"/>
                  </a:lnTo>
                  <a:lnTo>
                    <a:pt x="1748" y="1662"/>
                  </a:lnTo>
                  <a:lnTo>
                    <a:pt x="1746" y="1664"/>
                  </a:lnTo>
                  <a:lnTo>
                    <a:pt x="1746" y="1664"/>
                  </a:lnTo>
                  <a:lnTo>
                    <a:pt x="1746" y="1666"/>
                  </a:lnTo>
                  <a:lnTo>
                    <a:pt x="1746" y="1666"/>
                  </a:lnTo>
                  <a:lnTo>
                    <a:pt x="1742" y="1668"/>
                  </a:lnTo>
                  <a:lnTo>
                    <a:pt x="1742" y="1668"/>
                  </a:lnTo>
                  <a:lnTo>
                    <a:pt x="1742" y="1670"/>
                  </a:lnTo>
                  <a:lnTo>
                    <a:pt x="1742" y="1670"/>
                  </a:lnTo>
                  <a:lnTo>
                    <a:pt x="1740" y="1670"/>
                  </a:lnTo>
                  <a:lnTo>
                    <a:pt x="1740" y="1670"/>
                  </a:lnTo>
                  <a:lnTo>
                    <a:pt x="1738" y="1670"/>
                  </a:lnTo>
                  <a:lnTo>
                    <a:pt x="1734" y="1672"/>
                  </a:lnTo>
                  <a:lnTo>
                    <a:pt x="1734" y="1672"/>
                  </a:lnTo>
                  <a:lnTo>
                    <a:pt x="1732" y="1676"/>
                  </a:lnTo>
                  <a:lnTo>
                    <a:pt x="1732" y="1676"/>
                  </a:lnTo>
                  <a:lnTo>
                    <a:pt x="1732" y="1678"/>
                  </a:lnTo>
                  <a:lnTo>
                    <a:pt x="1732" y="1678"/>
                  </a:lnTo>
                  <a:lnTo>
                    <a:pt x="1730" y="1682"/>
                  </a:lnTo>
                  <a:lnTo>
                    <a:pt x="1730" y="1682"/>
                  </a:lnTo>
                  <a:lnTo>
                    <a:pt x="1730" y="1684"/>
                  </a:lnTo>
                  <a:lnTo>
                    <a:pt x="1730" y="1684"/>
                  </a:lnTo>
                  <a:lnTo>
                    <a:pt x="1728" y="1686"/>
                  </a:lnTo>
                  <a:lnTo>
                    <a:pt x="1728" y="1686"/>
                  </a:lnTo>
                  <a:lnTo>
                    <a:pt x="1726" y="1688"/>
                  </a:lnTo>
                  <a:lnTo>
                    <a:pt x="1726" y="1688"/>
                  </a:lnTo>
                  <a:lnTo>
                    <a:pt x="1724" y="1692"/>
                  </a:lnTo>
                  <a:lnTo>
                    <a:pt x="1724" y="1692"/>
                  </a:lnTo>
                  <a:lnTo>
                    <a:pt x="1724" y="1692"/>
                  </a:lnTo>
                  <a:lnTo>
                    <a:pt x="1722" y="1696"/>
                  </a:lnTo>
                  <a:lnTo>
                    <a:pt x="1722" y="1696"/>
                  </a:lnTo>
                  <a:lnTo>
                    <a:pt x="1720" y="1696"/>
                  </a:lnTo>
                  <a:lnTo>
                    <a:pt x="1720" y="1696"/>
                  </a:lnTo>
                  <a:lnTo>
                    <a:pt x="1718" y="1700"/>
                  </a:lnTo>
                  <a:lnTo>
                    <a:pt x="1718" y="1700"/>
                  </a:lnTo>
                  <a:lnTo>
                    <a:pt x="1716" y="1702"/>
                  </a:lnTo>
                  <a:lnTo>
                    <a:pt x="1716" y="1702"/>
                  </a:lnTo>
                  <a:lnTo>
                    <a:pt x="1714" y="1706"/>
                  </a:lnTo>
                  <a:lnTo>
                    <a:pt x="1714" y="1706"/>
                  </a:lnTo>
                  <a:lnTo>
                    <a:pt x="1712" y="1708"/>
                  </a:lnTo>
                  <a:lnTo>
                    <a:pt x="1712" y="1708"/>
                  </a:lnTo>
                  <a:lnTo>
                    <a:pt x="1712" y="1708"/>
                  </a:lnTo>
                  <a:lnTo>
                    <a:pt x="1712" y="1708"/>
                  </a:lnTo>
                  <a:lnTo>
                    <a:pt x="1708" y="1712"/>
                  </a:lnTo>
                  <a:lnTo>
                    <a:pt x="1708" y="1712"/>
                  </a:lnTo>
                  <a:lnTo>
                    <a:pt x="1706" y="1718"/>
                  </a:lnTo>
                  <a:lnTo>
                    <a:pt x="1706" y="1718"/>
                  </a:lnTo>
                  <a:lnTo>
                    <a:pt x="1706" y="1718"/>
                  </a:lnTo>
                  <a:lnTo>
                    <a:pt x="1706" y="1718"/>
                  </a:lnTo>
                  <a:lnTo>
                    <a:pt x="1702" y="1720"/>
                  </a:lnTo>
                  <a:lnTo>
                    <a:pt x="1702" y="1720"/>
                  </a:lnTo>
                  <a:lnTo>
                    <a:pt x="1700" y="1722"/>
                  </a:lnTo>
                  <a:lnTo>
                    <a:pt x="1700" y="1722"/>
                  </a:lnTo>
                  <a:lnTo>
                    <a:pt x="1698" y="1724"/>
                  </a:lnTo>
                  <a:lnTo>
                    <a:pt x="1698" y="1724"/>
                  </a:lnTo>
                  <a:lnTo>
                    <a:pt x="1698" y="1724"/>
                  </a:lnTo>
                  <a:lnTo>
                    <a:pt x="1698" y="1724"/>
                  </a:lnTo>
                  <a:lnTo>
                    <a:pt x="1696" y="1726"/>
                  </a:lnTo>
                  <a:lnTo>
                    <a:pt x="1696" y="1726"/>
                  </a:lnTo>
                  <a:lnTo>
                    <a:pt x="1692" y="1730"/>
                  </a:lnTo>
                  <a:lnTo>
                    <a:pt x="1692" y="1730"/>
                  </a:lnTo>
                  <a:lnTo>
                    <a:pt x="1692" y="1732"/>
                  </a:lnTo>
                  <a:lnTo>
                    <a:pt x="1692" y="1732"/>
                  </a:lnTo>
                  <a:lnTo>
                    <a:pt x="1690" y="1734"/>
                  </a:lnTo>
                  <a:lnTo>
                    <a:pt x="1690" y="1734"/>
                  </a:lnTo>
                  <a:lnTo>
                    <a:pt x="1688" y="1738"/>
                  </a:lnTo>
                  <a:lnTo>
                    <a:pt x="1688" y="1738"/>
                  </a:lnTo>
                  <a:lnTo>
                    <a:pt x="1688" y="1740"/>
                  </a:lnTo>
                  <a:lnTo>
                    <a:pt x="1688" y="1740"/>
                  </a:lnTo>
                  <a:lnTo>
                    <a:pt x="1686" y="1744"/>
                  </a:lnTo>
                  <a:lnTo>
                    <a:pt x="1686" y="1744"/>
                  </a:lnTo>
                  <a:lnTo>
                    <a:pt x="1682" y="1750"/>
                  </a:lnTo>
                  <a:lnTo>
                    <a:pt x="1682" y="1750"/>
                  </a:lnTo>
                  <a:lnTo>
                    <a:pt x="1682" y="1750"/>
                  </a:lnTo>
                  <a:lnTo>
                    <a:pt x="1680" y="1752"/>
                  </a:lnTo>
                  <a:lnTo>
                    <a:pt x="1680" y="1752"/>
                  </a:lnTo>
                  <a:lnTo>
                    <a:pt x="1678" y="1752"/>
                  </a:lnTo>
                  <a:lnTo>
                    <a:pt x="1678" y="1752"/>
                  </a:lnTo>
                  <a:lnTo>
                    <a:pt x="1670" y="1760"/>
                  </a:lnTo>
                  <a:lnTo>
                    <a:pt x="1670" y="1760"/>
                  </a:lnTo>
                  <a:close/>
                  <a:moveTo>
                    <a:pt x="1240" y="1398"/>
                  </a:moveTo>
                  <a:lnTo>
                    <a:pt x="1240" y="1398"/>
                  </a:lnTo>
                  <a:lnTo>
                    <a:pt x="1238" y="1400"/>
                  </a:lnTo>
                  <a:lnTo>
                    <a:pt x="1238" y="1400"/>
                  </a:lnTo>
                  <a:lnTo>
                    <a:pt x="1236" y="1404"/>
                  </a:lnTo>
                  <a:lnTo>
                    <a:pt x="1236" y="1404"/>
                  </a:lnTo>
                  <a:lnTo>
                    <a:pt x="1236" y="1408"/>
                  </a:lnTo>
                  <a:lnTo>
                    <a:pt x="1236" y="1408"/>
                  </a:lnTo>
                  <a:lnTo>
                    <a:pt x="1236" y="1410"/>
                  </a:lnTo>
                  <a:lnTo>
                    <a:pt x="1236" y="1410"/>
                  </a:lnTo>
                  <a:lnTo>
                    <a:pt x="1236" y="1412"/>
                  </a:lnTo>
                  <a:lnTo>
                    <a:pt x="1236" y="1412"/>
                  </a:lnTo>
                  <a:lnTo>
                    <a:pt x="1236" y="1416"/>
                  </a:lnTo>
                  <a:lnTo>
                    <a:pt x="1236" y="1416"/>
                  </a:lnTo>
                  <a:lnTo>
                    <a:pt x="1234" y="1418"/>
                  </a:lnTo>
                  <a:lnTo>
                    <a:pt x="1234" y="1418"/>
                  </a:lnTo>
                  <a:lnTo>
                    <a:pt x="1234" y="1422"/>
                  </a:lnTo>
                  <a:lnTo>
                    <a:pt x="1234" y="1422"/>
                  </a:lnTo>
                  <a:lnTo>
                    <a:pt x="1234" y="1426"/>
                  </a:lnTo>
                  <a:lnTo>
                    <a:pt x="1234" y="1426"/>
                  </a:lnTo>
                  <a:lnTo>
                    <a:pt x="1234" y="1428"/>
                  </a:lnTo>
                  <a:lnTo>
                    <a:pt x="1234" y="1434"/>
                  </a:lnTo>
                  <a:lnTo>
                    <a:pt x="1234" y="1434"/>
                  </a:lnTo>
                  <a:lnTo>
                    <a:pt x="1232" y="1434"/>
                  </a:lnTo>
                  <a:lnTo>
                    <a:pt x="1232" y="1434"/>
                  </a:lnTo>
                  <a:lnTo>
                    <a:pt x="1232" y="1438"/>
                  </a:lnTo>
                  <a:lnTo>
                    <a:pt x="1232" y="1438"/>
                  </a:lnTo>
                  <a:lnTo>
                    <a:pt x="1232" y="1442"/>
                  </a:lnTo>
                  <a:lnTo>
                    <a:pt x="1232" y="1442"/>
                  </a:lnTo>
                  <a:lnTo>
                    <a:pt x="1232" y="1444"/>
                  </a:lnTo>
                  <a:lnTo>
                    <a:pt x="1232" y="1450"/>
                  </a:lnTo>
                  <a:lnTo>
                    <a:pt x="1232" y="1450"/>
                  </a:lnTo>
                  <a:lnTo>
                    <a:pt x="1230" y="1452"/>
                  </a:lnTo>
                  <a:lnTo>
                    <a:pt x="1230" y="1452"/>
                  </a:lnTo>
                  <a:lnTo>
                    <a:pt x="1228" y="1456"/>
                  </a:lnTo>
                  <a:lnTo>
                    <a:pt x="1228" y="1460"/>
                  </a:lnTo>
                  <a:lnTo>
                    <a:pt x="1228" y="1460"/>
                  </a:lnTo>
                  <a:lnTo>
                    <a:pt x="1228" y="1464"/>
                  </a:lnTo>
                  <a:lnTo>
                    <a:pt x="1228" y="1464"/>
                  </a:lnTo>
                  <a:lnTo>
                    <a:pt x="1228" y="1466"/>
                  </a:lnTo>
                  <a:lnTo>
                    <a:pt x="1228" y="1466"/>
                  </a:lnTo>
                  <a:lnTo>
                    <a:pt x="1226" y="1470"/>
                  </a:lnTo>
                  <a:lnTo>
                    <a:pt x="1226" y="1470"/>
                  </a:lnTo>
                  <a:lnTo>
                    <a:pt x="1226" y="1472"/>
                  </a:lnTo>
                  <a:lnTo>
                    <a:pt x="1226" y="1472"/>
                  </a:lnTo>
                  <a:lnTo>
                    <a:pt x="1226" y="1474"/>
                  </a:lnTo>
                  <a:lnTo>
                    <a:pt x="1226" y="1474"/>
                  </a:lnTo>
                  <a:lnTo>
                    <a:pt x="1224" y="1476"/>
                  </a:lnTo>
                  <a:lnTo>
                    <a:pt x="1224" y="1476"/>
                  </a:lnTo>
                  <a:lnTo>
                    <a:pt x="1224" y="1480"/>
                  </a:lnTo>
                  <a:lnTo>
                    <a:pt x="1224" y="1480"/>
                  </a:lnTo>
                  <a:lnTo>
                    <a:pt x="1222" y="1482"/>
                  </a:lnTo>
                  <a:lnTo>
                    <a:pt x="1222" y="1482"/>
                  </a:lnTo>
                  <a:lnTo>
                    <a:pt x="1222" y="1486"/>
                  </a:lnTo>
                  <a:lnTo>
                    <a:pt x="1222" y="1486"/>
                  </a:lnTo>
                  <a:lnTo>
                    <a:pt x="1222" y="1488"/>
                  </a:lnTo>
                  <a:lnTo>
                    <a:pt x="1222" y="1488"/>
                  </a:lnTo>
                  <a:lnTo>
                    <a:pt x="1222" y="1490"/>
                  </a:lnTo>
                  <a:lnTo>
                    <a:pt x="1222" y="1490"/>
                  </a:lnTo>
                  <a:lnTo>
                    <a:pt x="1220" y="1494"/>
                  </a:lnTo>
                  <a:lnTo>
                    <a:pt x="1220" y="1494"/>
                  </a:lnTo>
                  <a:lnTo>
                    <a:pt x="1220" y="1496"/>
                  </a:lnTo>
                  <a:lnTo>
                    <a:pt x="1218" y="1498"/>
                  </a:lnTo>
                  <a:lnTo>
                    <a:pt x="1218" y="1498"/>
                  </a:lnTo>
                  <a:lnTo>
                    <a:pt x="1218" y="1500"/>
                  </a:lnTo>
                  <a:lnTo>
                    <a:pt x="1218" y="1500"/>
                  </a:lnTo>
                  <a:lnTo>
                    <a:pt x="1216" y="1504"/>
                  </a:lnTo>
                  <a:lnTo>
                    <a:pt x="1216" y="1504"/>
                  </a:lnTo>
                  <a:lnTo>
                    <a:pt x="1216" y="1506"/>
                  </a:lnTo>
                  <a:lnTo>
                    <a:pt x="1216" y="1506"/>
                  </a:lnTo>
                  <a:lnTo>
                    <a:pt x="1214" y="1508"/>
                  </a:lnTo>
                  <a:lnTo>
                    <a:pt x="1214" y="1508"/>
                  </a:lnTo>
                  <a:lnTo>
                    <a:pt x="1214" y="1512"/>
                  </a:lnTo>
                  <a:lnTo>
                    <a:pt x="1214" y="1512"/>
                  </a:lnTo>
                  <a:lnTo>
                    <a:pt x="1214" y="1514"/>
                  </a:lnTo>
                  <a:lnTo>
                    <a:pt x="1214" y="1514"/>
                  </a:lnTo>
                  <a:lnTo>
                    <a:pt x="1212" y="1516"/>
                  </a:lnTo>
                  <a:lnTo>
                    <a:pt x="1212" y="1516"/>
                  </a:lnTo>
                  <a:lnTo>
                    <a:pt x="1210" y="1520"/>
                  </a:lnTo>
                  <a:lnTo>
                    <a:pt x="1210" y="1520"/>
                  </a:lnTo>
                  <a:lnTo>
                    <a:pt x="1210" y="1524"/>
                  </a:lnTo>
                  <a:lnTo>
                    <a:pt x="1210" y="1524"/>
                  </a:lnTo>
                  <a:lnTo>
                    <a:pt x="1210" y="1526"/>
                  </a:lnTo>
                  <a:lnTo>
                    <a:pt x="1210" y="1526"/>
                  </a:lnTo>
                  <a:lnTo>
                    <a:pt x="1210" y="1526"/>
                  </a:lnTo>
                  <a:lnTo>
                    <a:pt x="1210" y="1526"/>
                  </a:lnTo>
                  <a:lnTo>
                    <a:pt x="1208" y="1530"/>
                  </a:lnTo>
                  <a:lnTo>
                    <a:pt x="1208" y="1530"/>
                  </a:lnTo>
                  <a:lnTo>
                    <a:pt x="1208" y="1534"/>
                  </a:lnTo>
                  <a:lnTo>
                    <a:pt x="1208" y="1536"/>
                  </a:lnTo>
                  <a:lnTo>
                    <a:pt x="1208" y="1536"/>
                  </a:lnTo>
                  <a:lnTo>
                    <a:pt x="1208" y="1540"/>
                  </a:lnTo>
                  <a:lnTo>
                    <a:pt x="1208" y="1540"/>
                  </a:lnTo>
                  <a:lnTo>
                    <a:pt x="1208" y="1542"/>
                  </a:lnTo>
                  <a:lnTo>
                    <a:pt x="1208" y="1542"/>
                  </a:lnTo>
                  <a:lnTo>
                    <a:pt x="1208" y="1544"/>
                  </a:lnTo>
                  <a:lnTo>
                    <a:pt x="1208" y="1544"/>
                  </a:lnTo>
                  <a:lnTo>
                    <a:pt x="1208" y="1548"/>
                  </a:lnTo>
                  <a:lnTo>
                    <a:pt x="1208" y="1548"/>
                  </a:lnTo>
                  <a:lnTo>
                    <a:pt x="1208" y="1550"/>
                  </a:lnTo>
                  <a:lnTo>
                    <a:pt x="1208" y="1550"/>
                  </a:lnTo>
                  <a:lnTo>
                    <a:pt x="1208" y="1554"/>
                  </a:lnTo>
                  <a:lnTo>
                    <a:pt x="1208" y="1554"/>
                  </a:lnTo>
                  <a:lnTo>
                    <a:pt x="1208" y="1558"/>
                  </a:lnTo>
                  <a:lnTo>
                    <a:pt x="1208" y="1558"/>
                  </a:lnTo>
                  <a:lnTo>
                    <a:pt x="1208" y="1562"/>
                  </a:lnTo>
                  <a:lnTo>
                    <a:pt x="1208" y="1562"/>
                  </a:lnTo>
                  <a:lnTo>
                    <a:pt x="1206" y="1564"/>
                  </a:lnTo>
                  <a:lnTo>
                    <a:pt x="1206" y="1564"/>
                  </a:lnTo>
                  <a:lnTo>
                    <a:pt x="1206" y="1564"/>
                  </a:lnTo>
                  <a:lnTo>
                    <a:pt x="1206" y="1564"/>
                  </a:lnTo>
                  <a:lnTo>
                    <a:pt x="1202" y="1568"/>
                  </a:lnTo>
                  <a:lnTo>
                    <a:pt x="1202" y="1568"/>
                  </a:lnTo>
                  <a:lnTo>
                    <a:pt x="1202" y="1568"/>
                  </a:lnTo>
                  <a:lnTo>
                    <a:pt x="1202" y="1568"/>
                  </a:lnTo>
                  <a:lnTo>
                    <a:pt x="1200" y="1572"/>
                  </a:lnTo>
                  <a:lnTo>
                    <a:pt x="1200" y="1572"/>
                  </a:lnTo>
                  <a:lnTo>
                    <a:pt x="1198" y="1578"/>
                  </a:lnTo>
                  <a:lnTo>
                    <a:pt x="1198" y="1578"/>
                  </a:lnTo>
                  <a:lnTo>
                    <a:pt x="1200" y="1580"/>
                  </a:lnTo>
                  <a:lnTo>
                    <a:pt x="1200" y="1580"/>
                  </a:lnTo>
                  <a:lnTo>
                    <a:pt x="1200" y="1584"/>
                  </a:lnTo>
                  <a:lnTo>
                    <a:pt x="1200" y="1586"/>
                  </a:lnTo>
                  <a:lnTo>
                    <a:pt x="1200" y="1586"/>
                  </a:lnTo>
                  <a:lnTo>
                    <a:pt x="1200" y="1590"/>
                  </a:lnTo>
                  <a:lnTo>
                    <a:pt x="1200" y="1590"/>
                  </a:lnTo>
                  <a:lnTo>
                    <a:pt x="1200" y="1592"/>
                  </a:lnTo>
                  <a:lnTo>
                    <a:pt x="1200" y="1592"/>
                  </a:lnTo>
                  <a:lnTo>
                    <a:pt x="1200" y="1596"/>
                  </a:lnTo>
                  <a:lnTo>
                    <a:pt x="1200" y="1596"/>
                  </a:lnTo>
                  <a:lnTo>
                    <a:pt x="1198" y="1600"/>
                  </a:lnTo>
                  <a:lnTo>
                    <a:pt x="1198" y="1600"/>
                  </a:lnTo>
                  <a:lnTo>
                    <a:pt x="1198" y="1600"/>
                  </a:lnTo>
                  <a:lnTo>
                    <a:pt x="1196" y="1604"/>
                  </a:lnTo>
                  <a:lnTo>
                    <a:pt x="1196" y="1604"/>
                  </a:lnTo>
                  <a:lnTo>
                    <a:pt x="1194" y="1610"/>
                  </a:lnTo>
                  <a:lnTo>
                    <a:pt x="1194" y="1610"/>
                  </a:lnTo>
                  <a:lnTo>
                    <a:pt x="1194" y="1612"/>
                  </a:lnTo>
                  <a:lnTo>
                    <a:pt x="1194" y="1612"/>
                  </a:lnTo>
                  <a:lnTo>
                    <a:pt x="1194" y="1614"/>
                  </a:lnTo>
                  <a:lnTo>
                    <a:pt x="1194" y="1614"/>
                  </a:lnTo>
                  <a:lnTo>
                    <a:pt x="1192" y="1618"/>
                  </a:lnTo>
                  <a:lnTo>
                    <a:pt x="1192" y="1618"/>
                  </a:lnTo>
                  <a:lnTo>
                    <a:pt x="1192" y="1622"/>
                  </a:lnTo>
                  <a:lnTo>
                    <a:pt x="1192" y="1624"/>
                  </a:lnTo>
                  <a:lnTo>
                    <a:pt x="1192" y="1624"/>
                  </a:lnTo>
                  <a:lnTo>
                    <a:pt x="1192" y="1628"/>
                  </a:lnTo>
                  <a:lnTo>
                    <a:pt x="1192" y="1628"/>
                  </a:lnTo>
                  <a:lnTo>
                    <a:pt x="1192" y="1630"/>
                  </a:lnTo>
                  <a:lnTo>
                    <a:pt x="1192" y="1630"/>
                  </a:lnTo>
                  <a:lnTo>
                    <a:pt x="1192" y="1632"/>
                  </a:lnTo>
                  <a:lnTo>
                    <a:pt x="1192" y="1632"/>
                  </a:lnTo>
                  <a:lnTo>
                    <a:pt x="1190" y="1636"/>
                  </a:lnTo>
                  <a:lnTo>
                    <a:pt x="1190" y="1636"/>
                  </a:lnTo>
                  <a:lnTo>
                    <a:pt x="1190" y="1642"/>
                  </a:lnTo>
                  <a:lnTo>
                    <a:pt x="1190" y="1642"/>
                  </a:lnTo>
                  <a:lnTo>
                    <a:pt x="1192" y="1646"/>
                  </a:lnTo>
                  <a:lnTo>
                    <a:pt x="1192" y="1646"/>
                  </a:lnTo>
                  <a:lnTo>
                    <a:pt x="1192" y="1648"/>
                  </a:lnTo>
                  <a:lnTo>
                    <a:pt x="1192" y="1648"/>
                  </a:lnTo>
                  <a:lnTo>
                    <a:pt x="1190" y="1650"/>
                  </a:lnTo>
                  <a:lnTo>
                    <a:pt x="1190" y="1650"/>
                  </a:lnTo>
                  <a:lnTo>
                    <a:pt x="1188" y="1652"/>
                  </a:lnTo>
                  <a:lnTo>
                    <a:pt x="1188" y="1652"/>
                  </a:lnTo>
                  <a:lnTo>
                    <a:pt x="1188" y="1656"/>
                  </a:lnTo>
                  <a:lnTo>
                    <a:pt x="1188" y="1656"/>
                  </a:lnTo>
                  <a:lnTo>
                    <a:pt x="1186" y="1658"/>
                  </a:lnTo>
                  <a:lnTo>
                    <a:pt x="1186" y="1658"/>
                  </a:lnTo>
                  <a:lnTo>
                    <a:pt x="1186" y="1660"/>
                  </a:lnTo>
                  <a:lnTo>
                    <a:pt x="1186" y="1660"/>
                  </a:lnTo>
                  <a:lnTo>
                    <a:pt x="1184" y="1664"/>
                  </a:lnTo>
                  <a:lnTo>
                    <a:pt x="1184" y="1666"/>
                  </a:lnTo>
                  <a:lnTo>
                    <a:pt x="1184" y="1666"/>
                  </a:lnTo>
                  <a:lnTo>
                    <a:pt x="1182" y="1670"/>
                  </a:lnTo>
                  <a:lnTo>
                    <a:pt x="1182" y="1670"/>
                  </a:lnTo>
                  <a:lnTo>
                    <a:pt x="1182" y="1672"/>
                  </a:lnTo>
                  <a:lnTo>
                    <a:pt x="1182" y="1672"/>
                  </a:lnTo>
                  <a:lnTo>
                    <a:pt x="1180" y="1674"/>
                  </a:lnTo>
                  <a:lnTo>
                    <a:pt x="1180" y="1674"/>
                  </a:lnTo>
                  <a:lnTo>
                    <a:pt x="1180" y="1676"/>
                  </a:lnTo>
                  <a:lnTo>
                    <a:pt x="1180" y="1676"/>
                  </a:lnTo>
                  <a:lnTo>
                    <a:pt x="1178" y="1680"/>
                  </a:lnTo>
                  <a:lnTo>
                    <a:pt x="1178" y="1680"/>
                  </a:lnTo>
                  <a:lnTo>
                    <a:pt x="1176" y="1686"/>
                  </a:lnTo>
                  <a:lnTo>
                    <a:pt x="1176" y="1686"/>
                  </a:lnTo>
                  <a:lnTo>
                    <a:pt x="1176" y="1688"/>
                  </a:lnTo>
                  <a:lnTo>
                    <a:pt x="1176" y="1688"/>
                  </a:lnTo>
                  <a:lnTo>
                    <a:pt x="1176" y="1692"/>
                  </a:lnTo>
                  <a:lnTo>
                    <a:pt x="1176" y="1692"/>
                  </a:lnTo>
                  <a:lnTo>
                    <a:pt x="1176" y="1696"/>
                  </a:lnTo>
                  <a:lnTo>
                    <a:pt x="1176" y="1696"/>
                  </a:lnTo>
                  <a:lnTo>
                    <a:pt x="1176" y="1698"/>
                  </a:lnTo>
                  <a:lnTo>
                    <a:pt x="1176" y="1698"/>
                  </a:lnTo>
                  <a:lnTo>
                    <a:pt x="1176" y="1700"/>
                  </a:lnTo>
                  <a:lnTo>
                    <a:pt x="1176" y="1700"/>
                  </a:lnTo>
                  <a:lnTo>
                    <a:pt x="1176" y="1704"/>
                  </a:lnTo>
                  <a:lnTo>
                    <a:pt x="1176" y="1704"/>
                  </a:lnTo>
                  <a:lnTo>
                    <a:pt x="1176" y="1706"/>
                  </a:lnTo>
                  <a:lnTo>
                    <a:pt x="1176" y="1706"/>
                  </a:lnTo>
                  <a:lnTo>
                    <a:pt x="1176" y="1708"/>
                  </a:lnTo>
                  <a:lnTo>
                    <a:pt x="1176" y="1708"/>
                  </a:lnTo>
                  <a:lnTo>
                    <a:pt x="1174" y="1712"/>
                  </a:lnTo>
                  <a:lnTo>
                    <a:pt x="1174" y="1712"/>
                  </a:lnTo>
                  <a:lnTo>
                    <a:pt x="1174" y="1714"/>
                  </a:lnTo>
                  <a:lnTo>
                    <a:pt x="1174" y="1714"/>
                  </a:lnTo>
                  <a:lnTo>
                    <a:pt x="1172" y="1716"/>
                  </a:lnTo>
                  <a:lnTo>
                    <a:pt x="1170" y="1720"/>
                  </a:lnTo>
                  <a:lnTo>
                    <a:pt x="1170" y="1720"/>
                  </a:lnTo>
                  <a:lnTo>
                    <a:pt x="1170" y="1724"/>
                  </a:lnTo>
                  <a:lnTo>
                    <a:pt x="1170" y="1724"/>
                  </a:lnTo>
                  <a:lnTo>
                    <a:pt x="1170" y="1726"/>
                  </a:lnTo>
                  <a:lnTo>
                    <a:pt x="1170" y="1726"/>
                  </a:lnTo>
                  <a:lnTo>
                    <a:pt x="1172" y="1728"/>
                  </a:lnTo>
                  <a:lnTo>
                    <a:pt x="1172" y="1728"/>
                  </a:lnTo>
                  <a:lnTo>
                    <a:pt x="1172" y="1732"/>
                  </a:lnTo>
                  <a:lnTo>
                    <a:pt x="1172" y="1732"/>
                  </a:lnTo>
                  <a:lnTo>
                    <a:pt x="1172" y="1734"/>
                  </a:lnTo>
                  <a:lnTo>
                    <a:pt x="1172" y="1734"/>
                  </a:lnTo>
                  <a:lnTo>
                    <a:pt x="1172" y="1736"/>
                  </a:lnTo>
                  <a:lnTo>
                    <a:pt x="1172" y="1736"/>
                  </a:lnTo>
                  <a:lnTo>
                    <a:pt x="1170" y="1742"/>
                  </a:lnTo>
                  <a:lnTo>
                    <a:pt x="1170" y="1742"/>
                  </a:lnTo>
                  <a:lnTo>
                    <a:pt x="1170" y="1742"/>
                  </a:lnTo>
                  <a:lnTo>
                    <a:pt x="1170" y="1742"/>
                  </a:lnTo>
                  <a:lnTo>
                    <a:pt x="1168" y="1744"/>
                  </a:lnTo>
                  <a:lnTo>
                    <a:pt x="1166" y="1748"/>
                  </a:lnTo>
                  <a:lnTo>
                    <a:pt x="1166" y="1748"/>
                  </a:lnTo>
                  <a:lnTo>
                    <a:pt x="1166" y="1752"/>
                  </a:lnTo>
                  <a:lnTo>
                    <a:pt x="1166" y="1752"/>
                  </a:lnTo>
                  <a:lnTo>
                    <a:pt x="1166" y="1754"/>
                  </a:lnTo>
                  <a:lnTo>
                    <a:pt x="1166" y="1754"/>
                  </a:lnTo>
                  <a:lnTo>
                    <a:pt x="1166" y="1760"/>
                  </a:lnTo>
                  <a:lnTo>
                    <a:pt x="1166" y="1760"/>
                  </a:lnTo>
                  <a:lnTo>
                    <a:pt x="1166" y="1762"/>
                  </a:lnTo>
                  <a:lnTo>
                    <a:pt x="1166" y="1762"/>
                  </a:lnTo>
                  <a:lnTo>
                    <a:pt x="1164" y="1764"/>
                  </a:lnTo>
                  <a:lnTo>
                    <a:pt x="1164" y="1764"/>
                  </a:lnTo>
                  <a:lnTo>
                    <a:pt x="1164" y="1768"/>
                  </a:lnTo>
                  <a:lnTo>
                    <a:pt x="1164" y="1768"/>
                  </a:lnTo>
                  <a:lnTo>
                    <a:pt x="1164" y="1774"/>
                  </a:lnTo>
                  <a:lnTo>
                    <a:pt x="1164" y="1774"/>
                  </a:lnTo>
                  <a:lnTo>
                    <a:pt x="1164" y="1776"/>
                  </a:lnTo>
                  <a:lnTo>
                    <a:pt x="1164" y="1776"/>
                  </a:lnTo>
                  <a:lnTo>
                    <a:pt x="1162" y="1780"/>
                  </a:lnTo>
                  <a:lnTo>
                    <a:pt x="1162" y="1780"/>
                  </a:lnTo>
                  <a:lnTo>
                    <a:pt x="1162" y="1782"/>
                  </a:lnTo>
                  <a:lnTo>
                    <a:pt x="1162" y="1782"/>
                  </a:lnTo>
                  <a:lnTo>
                    <a:pt x="1160" y="1786"/>
                  </a:lnTo>
                  <a:lnTo>
                    <a:pt x="1160" y="1786"/>
                  </a:lnTo>
                  <a:lnTo>
                    <a:pt x="1158" y="1790"/>
                  </a:lnTo>
                  <a:lnTo>
                    <a:pt x="1158" y="1790"/>
                  </a:lnTo>
                  <a:lnTo>
                    <a:pt x="1156" y="1796"/>
                  </a:lnTo>
                  <a:lnTo>
                    <a:pt x="1156" y="1796"/>
                  </a:lnTo>
                  <a:lnTo>
                    <a:pt x="1154" y="1800"/>
                  </a:lnTo>
                  <a:lnTo>
                    <a:pt x="1154" y="1802"/>
                  </a:lnTo>
                  <a:lnTo>
                    <a:pt x="1154" y="1802"/>
                  </a:lnTo>
                  <a:lnTo>
                    <a:pt x="1154" y="1808"/>
                  </a:lnTo>
                  <a:lnTo>
                    <a:pt x="1154" y="1808"/>
                  </a:lnTo>
                  <a:lnTo>
                    <a:pt x="1154" y="1810"/>
                  </a:lnTo>
                  <a:lnTo>
                    <a:pt x="1154" y="1810"/>
                  </a:lnTo>
                  <a:lnTo>
                    <a:pt x="1154" y="1810"/>
                  </a:lnTo>
                  <a:lnTo>
                    <a:pt x="1154" y="1810"/>
                  </a:lnTo>
                  <a:lnTo>
                    <a:pt x="1152" y="1814"/>
                  </a:lnTo>
                  <a:lnTo>
                    <a:pt x="1152" y="1814"/>
                  </a:lnTo>
                  <a:lnTo>
                    <a:pt x="1150" y="1818"/>
                  </a:lnTo>
                  <a:lnTo>
                    <a:pt x="1150" y="1820"/>
                  </a:lnTo>
                  <a:lnTo>
                    <a:pt x="1150" y="1820"/>
                  </a:lnTo>
                  <a:lnTo>
                    <a:pt x="1150" y="1822"/>
                  </a:lnTo>
                  <a:lnTo>
                    <a:pt x="1150" y="1822"/>
                  </a:lnTo>
                  <a:lnTo>
                    <a:pt x="1148" y="1826"/>
                  </a:lnTo>
                  <a:lnTo>
                    <a:pt x="1148" y="1826"/>
                  </a:lnTo>
                  <a:lnTo>
                    <a:pt x="1148" y="1830"/>
                  </a:lnTo>
                  <a:lnTo>
                    <a:pt x="1148" y="1830"/>
                  </a:lnTo>
                  <a:lnTo>
                    <a:pt x="1148" y="1832"/>
                  </a:lnTo>
                  <a:lnTo>
                    <a:pt x="1148" y="1832"/>
                  </a:lnTo>
                  <a:lnTo>
                    <a:pt x="1148" y="1836"/>
                  </a:lnTo>
                  <a:lnTo>
                    <a:pt x="1148" y="1838"/>
                  </a:lnTo>
                  <a:lnTo>
                    <a:pt x="1148" y="1838"/>
                  </a:lnTo>
                  <a:lnTo>
                    <a:pt x="1148" y="1842"/>
                  </a:lnTo>
                  <a:lnTo>
                    <a:pt x="1148" y="1842"/>
                  </a:lnTo>
                  <a:lnTo>
                    <a:pt x="1148" y="1844"/>
                  </a:lnTo>
                  <a:lnTo>
                    <a:pt x="1148" y="1844"/>
                  </a:lnTo>
                  <a:lnTo>
                    <a:pt x="1148" y="1852"/>
                  </a:lnTo>
                  <a:lnTo>
                    <a:pt x="1148" y="1852"/>
                  </a:lnTo>
                  <a:lnTo>
                    <a:pt x="1148" y="1854"/>
                  </a:lnTo>
                  <a:lnTo>
                    <a:pt x="1148" y="1854"/>
                  </a:lnTo>
                  <a:lnTo>
                    <a:pt x="1148" y="1854"/>
                  </a:lnTo>
                  <a:lnTo>
                    <a:pt x="1148" y="1858"/>
                  </a:lnTo>
                  <a:lnTo>
                    <a:pt x="1148" y="1858"/>
                  </a:lnTo>
                  <a:lnTo>
                    <a:pt x="1146" y="1860"/>
                  </a:lnTo>
                  <a:lnTo>
                    <a:pt x="1146" y="1860"/>
                  </a:lnTo>
                  <a:lnTo>
                    <a:pt x="1146" y="1862"/>
                  </a:lnTo>
                  <a:lnTo>
                    <a:pt x="1146" y="1862"/>
                  </a:lnTo>
                  <a:lnTo>
                    <a:pt x="1144" y="1864"/>
                  </a:lnTo>
                  <a:lnTo>
                    <a:pt x="1144" y="1864"/>
                  </a:lnTo>
                  <a:lnTo>
                    <a:pt x="1144" y="1866"/>
                  </a:lnTo>
                  <a:lnTo>
                    <a:pt x="1144" y="1866"/>
                  </a:lnTo>
                  <a:lnTo>
                    <a:pt x="1142" y="1868"/>
                  </a:lnTo>
                  <a:lnTo>
                    <a:pt x="1142" y="1868"/>
                  </a:lnTo>
                  <a:lnTo>
                    <a:pt x="1140" y="1872"/>
                  </a:lnTo>
                  <a:lnTo>
                    <a:pt x="1140" y="1872"/>
                  </a:lnTo>
                  <a:lnTo>
                    <a:pt x="1140" y="1874"/>
                  </a:lnTo>
                  <a:lnTo>
                    <a:pt x="1140" y="1874"/>
                  </a:lnTo>
                  <a:lnTo>
                    <a:pt x="1140" y="1876"/>
                  </a:lnTo>
                  <a:lnTo>
                    <a:pt x="1140" y="1876"/>
                  </a:lnTo>
                  <a:lnTo>
                    <a:pt x="1138" y="1880"/>
                  </a:lnTo>
                  <a:lnTo>
                    <a:pt x="1138" y="1880"/>
                  </a:lnTo>
                  <a:lnTo>
                    <a:pt x="1138" y="1884"/>
                  </a:lnTo>
                  <a:lnTo>
                    <a:pt x="1138" y="1884"/>
                  </a:lnTo>
                  <a:lnTo>
                    <a:pt x="1138" y="1886"/>
                  </a:lnTo>
                  <a:lnTo>
                    <a:pt x="1138" y="1886"/>
                  </a:lnTo>
                  <a:lnTo>
                    <a:pt x="1140" y="1890"/>
                  </a:lnTo>
                  <a:lnTo>
                    <a:pt x="1140" y="1892"/>
                  </a:lnTo>
                  <a:lnTo>
                    <a:pt x="1140" y="1892"/>
                  </a:lnTo>
                  <a:lnTo>
                    <a:pt x="1140" y="1896"/>
                  </a:lnTo>
                  <a:lnTo>
                    <a:pt x="1140" y="1896"/>
                  </a:lnTo>
                  <a:lnTo>
                    <a:pt x="1140" y="1896"/>
                  </a:lnTo>
                  <a:lnTo>
                    <a:pt x="1138" y="1898"/>
                  </a:lnTo>
                  <a:lnTo>
                    <a:pt x="1138" y="1898"/>
                  </a:lnTo>
                  <a:lnTo>
                    <a:pt x="1138" y="1902"/>
                  </a:lnTo>
                  <a:lnTo>
                    <a:pt x="1138" y="1902"/>
                  </a:lnTo>
                  <a:lnTo>
                    <a:pt x="1138" y="1906"/>
                  </a:lnTo>
                  <a:lnTo>
                    <a:pt x="1138" y="1906"/>
                  </a:lnTo>
                  <a:lnTo>
                    <a:pt x="1138" y="1908"/>
                  </a:lnTo>
                  <a:lnTo>
                    <a:pt x="1138" y="1908"/>
                  </a:lnTo>
                  <a:lnTo>
                    <a:pt x="1138" y="1910"/>
                  </a:lnTo>
                  <a:lnTo>
                    <a:pt x="1138" y="1910"/>
                  </a:lnTo>
                  <a:lnTo>
                    <a:pt x="1136" y="1914"/>
                  </a:lnTo>
                  <a:lnTo>
                    <a:pt x="1136" y="1914"/>
                  </a:lnTo>
                  <a:lnTo>
                    <a:pt x="1136" y="1916"/>
                  </a:lnTo>
                  <a:lnTo>
                    <a:pt x="1136" y="1916"/>
                  </a:lnTo>
                  <a:lnTo>
                    <a:pt x="1136" y="1918"/>
                  </a:lnTo>
                  <a:lnTo>
                    <a:pt x="1136" y="1918"/>
                  </a:lnTo>
                  <a:lnTo>
                    <a:pt x="1134" y="1922"/>
                  </a:lnTo>
                  <a:lnTo>
                    <a:pt x="1134" y="1922"/>
                  </a:lnTo>
                  <a:lnTo>
                    <a:pt x="1134" y="1924"/>
                  </a:lnTo>
                  <a:lnTo>
                    <a:pt x="1134" y="1924"/>
                  </a:lnTo>
                  <a:lnTo>
                    <a:pt x="1134" y="1926"/>
                  </a:lnTo>
                  <a:lnTo>
                    <a:pt x="1134" y="1926"/>
                  </a:lnTo>
                  <a:lnTo>
                    <a:pt x="1132" y="1930"/>
                  </a:lnTo>
                  <a:lnTo>
                    <a:pt x="1132" y="1930"/>
                  </a:lnTo>
                  <a:lnTo>
                    <a:pt x="1130" y="1932"/>
                  </a:lnTo>
                  <a:lnTo>
                    <a:pt x="1130" y="1932"/>
                  </a:lnTo>
                  <a:lnTo>
                    <a:pt x="1130" y="1934"/>
                  </a:lnTo>
                  <a:lnTo>
                    <a:pt x="1130" y="1934"/>
                  </a:lnTo>
                  <a:lnTo>
                    <a:pt x="1128" y="1936"/>
                  </a:lnTo>
                  <a:lnTo>
                    <a:pt x="1128" y="1936"/>
                  </a:lnTo>
                  <a:lnTo>
                    <a:pt x="1126" y="1940"/>
                  </a:lnTo>
                  <a:lnTo>
                    <a:pt x="1126" y="1940"/>
                  </a:lnTo>
                  <a:lnTo>
                    <a:pt x="1126" y="1944"/>
                  </a:lnTo>
                  <a:lnTo>
                    <a:pt x="1126" y="1944"/>
                  </a:lnTo>
                  <a:lnTo>
                    <a:pt x="1124" y="1944"/>
                  </a:lnTo>
                  <a:lnTo>
                    <a:pt x="1124" y="1944"/>
                  </a:lnTo>
                  <a:lnTo>
                    <a:pt x="1122" y="1950"/>
                  </a:lnTo>
                  <a:lnTo>
                    <a:pt x="1122" y="1950"/>
                  </a:lnTo>
                  <a:lnTo>
                    <a:pt x="1122" y="1952"/>
                  </a:lnTo>
                  <a:lnTo>
                    <a:pt x="1122" y="1952"/>
                  </a:lnTo>
                  <a:lnTo>
                    <a:pt x="1120" y="1956"/>
                  </a:lnTo>
                  <a:lnTo>
                    <a:pt x="1120" y="1956"/>
                  </a:lnTo>
                  <a:lnTo>
                    <a:pt x="1120" y="1960"/>
                  </a:lnTo>
                  <a:lnTo>
                    <a:pt x="1120" y="1960"/>
                  </a:lnTo>
                  <a:lnTo>
                    <a:pt x="1120" y="1962"/>
                  </a:lnTo>
                  <a:lnTo>
                    <a:pt x="1120" y="1962"/>
                  </a:lnTo>
                  <a:lnTo>
                    <a:pt x="1120" y="1966"/>
                  </a:lnTo>
                  <a:lnTo>
                    <a:pt x="1120" y="1968"/>
                  </a:lnTo>
                  <a:lnTo>
                    <a:pt x="1120" y="1968"/>
                  </a:lnTo>
                  <a:lnTo>
                    <a:pt x="1122" y="1972"/>
                  </a:lnTo>
                  <a:lnTo>
                    <a:pt x="1122" y="1972"/>
                  </a:lnTo>
                  <a:lnTo>
                    <a:pt x="1122" y="1974"/>
                  </a:lnTo>
                  <a:lnTo>
                    <a:pt x="1122" y="1974"/>
                  </a:lnTo>
                  <a:lnTo>
                    <a:pt x="1122" y="1974"/>
                  </a:lnTo>
                  <a:lnTo>
                    <a:pt x="1122" y="1974"/>
                  </a:lnTo>
                  <a:lnTo>
                    <a:pt x="1120" y="1978"/>
                  </a:lnTo>
                  <a:lnTo>
                    <a:pt x="1120" y="1978"/>
                  </a:lnTo>
                  <a:lnTo>
                    <a:pt x="1120" y="1980"/>
                  </a:lnTo>
                  <a:lnTo>
                    <a:pt x="1120" y="1980"/>
                  </a:lnTo>
                  <a:lnTo>
                    <a:pt x="1120" y="1984"/>
                  </a:lnTo>
                  <a:lnTo>
                    <a:pt x="1120" y="1984"/>
                  </a:lnTo>
                  <a:lnTo>
                    <a:pt x="1118" y="1988"/>
                  </a:lnTo>
                  <a:lnTo>
                    <a:pt x="1118" y="1988"/>
                  </a:lnTo>
                  <a:lnTo>
                    <a:pt x="1118" y="1992"/>
                  </a:lnTo>
                  <a:lnTo>
                    <a:pt x="1118" y="1992"/>
                  </a:lnTo>
                  <a:lnTo>
                    <a:pt x="1118" y="1994"/>
                  </a:lnTo>
                  <a:lnTo>
                    <a:pt x="1118" y="1994"/>
                  </a:lnTo>
                  <a:lnTo>
                    <a:pt x="1116" y="1996"/>
                  </a:lnTo>
                  <a:lnTo>
                    <a:pt x="1116" y="1996"/>
                  </a:lnTo>
                  <a:lnTo>
                    <a:pt x="1116" y="2000"/>
                  </a:lnTo>
                  <a:lnTo>
                    <a:pt x="1116" y="2000"/>
                  </a:lnTo>
                  <a:lnTo>
                    <a:pt x="1116" y="2004"/>
                  </a:lnTo>
                  <a:lnTo>
                    <a:pt x="1116" y="2004"/>
                  </a:lnTo>
                  <a:lnTo>
                    <a:pt x="1116" y="2006"/>
                  </a:lnTo>
                  <a:lnTo>
                    <a:pt x="1116" y="2006"/>
                  </a:lnTo>
                  <a:lnTo>
                    <a:pt x="1114" y="2010"/>
                  </a:lnTo>
                  <a:lnTo>
                    <a:pt x="1114" y="2010"/>
                  </a:lnTo>
                  <a:lnTo>
                    <a:pt x="1114" y="2012"/>
                  </a:lnTo>
                  <a:lnTo>
                    <a:pt x="1114" y="2012"/>
                  </a:lnTo>
                  <a:lnTo>
                    <a:pt x="1114" y="2016"/>
                  </a:lnTo>
                  <a:lnTo>
                    <a:pt x="1114" y="2016"/>
                  </a:lnTo>
                  <a:lnTo>
                    <a:pt x="1112" y="2018"/>
                  </a:lnTo>
                  <a:lnTo>
                    <a:pt x="1112" y="2018"/>
                  </a:lnTo>
                  <a:lnTo>
                    <a:pt x="1112" y="2022"/>
                  </a:lnTo>
                  <a:lnTo>
                    <a:pt x="1110" y="2024"/>
                  </a:lnTo>
                  <a:lnTo>
                    <a:pt x="1110" y="2024"/>
                  </a:lnTo>
                  <a:lnTo>
                    <a:pt x="1110" y="2026"/>
                  </a:lnTo>
                  <a:lnTo>
                    <a:pt x="1110" y="2026"/>
                  </a:lnTo>
                  <a:lnTo>
                    <a:pt x="1108" y="2030"/>
                  </a:lnTo>
                  <a:lnTo>
                    <a:pt x="1108" y="2030"/>
                  </a:lnTo>
                  <a:lnTo>
                    <a:pt x="1108" y="2034"/>
                  </a:lnTo>
                  <a:lnTo>
                    <a:pt x="1108" y="2034"/>
                  </a:lnTo>
                  <a:lnTo>
                    <a:pt x="1108" y="2036"/>
                  </a:lnTo>
                  <a:lnTo>
                    <a:pt x="1108" y="2036"/>
                  </a:lnTo>
                  <a:lnTo>
                    <a:pt x="1108" y="2038"/>
                  </a:lnTo>
                  <a:lnTo>
                    <a:pt x="1108" y="2038"/>
                  </a:lnTo>
                  <a:lnTo>
                    <a:pt x="1106" y="2042"/>
                  </a:lnTo>
                  <a:lnTo>
                    <a:pt x="1106" y="2042"/>
                  </a:lnTo>
                  <a:lnTo>
                    <a:pt x="1106" y="2046"/>
                  </a:lnTo>
                  <a:lnTo>
                    <a:pt x="1106" y="2046"/>
                  </a:lnTo>
                  <a:lnTo>
                    <a:pt x="1106" y="2048"/>
                  </a:lnTo>
                  <a:lnTo>
                    <a:pt x="1106" y="2048"/>
                  </a:lnTo>
                  <a:lnTo>
                    <a:pt x="1104" y="2050"/>
                  </a:lnTo>
                  <a:lnTo>
                    <a:pt x="1104" y="2050"/>
                  </a:lnTo>
                  <a:lnTo>
                    <a:pt x="1102" y="2054"/>
                  </a:lnTo>
                  <a:lnTo>
                    <a:pt x="1102" y="2054"/>
                  </a:lnTo>
                  <a:lnTo>
                    <a:pt x="1102" y="2058"/>
                  </a:lnTo>
                  <a:lnTo>
                    <a:pt x="1102" y="2058"/>
                  </a:lnTo>
                  <a:lnTo>
                    <a:pt x="1102" y="2058"/>
                  </a:lnTo>
                  <a:lnTo>
                    <a:pt x="1102" y="2058"/>
                  </a:lnTo>
                  <a:lnTo>
                    <a:pt x="1102" y="2064"/>
                  </a:lnTo>
                  <a:lnTo>
                    <a:pt x="1102" y="2066"/>
                  </a:lnTo>
                  <a:lnTo>
                    <a:pt x="1102" y="2066"/>
                  </a:lnTo>
                  <a:lnTo>
                    <a:pt x="1102" y="2076"/>
                  </a:lnTo>
                  <a:lnTo>
                    <a:pt x="1102" y="2076"/>
                  </a:lnTo>
                  <a:lnTo>
                    <a:pt x="1100" y="2078"/>
                  </a:lnTo>
                  <a:lnTo>
                    <a:pt x="1100" y="2078"/>
                  </a:lnTo>
                  <a:lnTo>
                    <a:pt x="1100" y="2082"/>
                  </a:lnTo>
                  <a:lnTo>
                    <a:pt x="1100" y="2084"/>
                  </a:lnTo>
                  <a:lnTo>
                    <a:pt x="1100" y="2084"/>
                  </a:lnTo>
                  <a:lnTo>
                    <a:pt x="1100" y="2088"/>
                  </a:lnTo>
                  <a:lnTo>
                    <a:pt x="1100" y="2088"/>
                  </a:lnTo>
                  <a:lnTo>
                    <a:pt x="1098" y="2090"/>
                  </a:lnTo>
                  <a:lnTo>
                    <a:pt x="1098" y="2090"/>
                  </a:lnTo>
                  <a:lnTo>
                    <a:pt x="1096" y="2094"/>
                  </a:lnTo>
                  <a:lnTo>
                    <a:pt x="1096" y="2094"/>
                  </a:lnTo>
                  <a:lnTo>
                    <a:pt x="1096" y="2098"/>
                  </a:lnTo>
                  <a:lnTo>
                    <a:pt x="1096" y="2098"/>
                  </a:lnTo>
                  <a:lnTo>
                    <a:pt x="1096" y="2100"/>
                  </a:lnTo>
                  <a:lnTo>
                    <a:pt x="1096" y="2100"/>
                  </a:lnTo>
                  <a:lnTo>
                    <a:pt x="1096" y="2102"/>
                  </a:lnTo>
                  <a:lnTo>
                    <a:pt x="1096" y="2102"/>
                  </a:lnTo>
                  <a:lnTo>
                    <a:pt x="1094" y="2106"/>
                  </a:lnTo>
                  <a:lnTo>
                    <a:pt x="1094" y="2106"/>
                  </a:lnTo>
                  <a:lnTo>
                    <a:pt x="1094" y="2110"/>
                  </a:lnTo>
                  <a:lnTo>
                    <a:pt x="1094" y="2110"/>
                  </a:lnTo>
                  <a:lnTo>
                    <a:pt x="1096" y="2112"/>
                  </a:lnTo>
                  <a:lnTo>
                    <a:pt x="1096" y="2112"/>
                  </a:lnTo>
                  <a:lnTo>
                    <a:pt x="1094" y="2114"/>
                  </a:lnTo>
                  <a:lnTo>
                    <a:pt x="1094" y="2114"/>
                  </a:lnTo>
                  <a:lnTo>
                    <a:pt x="1094" y="2116"/>
                  </a:lnTo>
                  <a:lnTo>
                    <a:pt x="1094" y="2116"/>
                  </a:lnTo>
                  <a:lnTo>
                    <a:pt x="1092" y="2118"/>
                  </a:lnTo>
                  <a:lnTo>
                    <a:pt x="1092" y="2118"/>
                  </a:lnTo>
                  <a:lnTo>
                    <a:pt x="1092" y="2122"/>
                  </a:lnTo>
                  <a:lnTo>
                    <a:pt x="1092" y="2122"/>
                  </a:lnTo>
                  <a:lnTo>
                    <a:pt x="1092" y="2126"/>
                  </a:lnTo>
                  <a:lnTo>
                    <a:pt x="1092" y="2126"/>
                  </a:lnTo>
                  <a:lnTo>
                    <a:pt x="1090" y="2128"/>
                  </a:lnTo>
                  <a:lnTo>
                    <a:pt x="1090" y="2128"/>
                  </a:lnTo>
                  <a:lnTo>
                    <a:pt x="1090" y="2132"/>
                  </a:lnTo>
                  <a:lnTo>
                    <a:pt x="1090" y="2132"/>
                  </a:lnTo>
                  <a:lnTo>
                    <a:pt x="1090" y="2134"/>
                  </a:lnTo>
                  <a:lnTo>
                    <a:pt x="1090" y="2134"/>
                  </a:lnTo>
                  <a:lnTo>
                    <a:pt x="1090" y="2138"/>
                  </a:lnTo>
                  <a:lnTo>
                    <a:pt x="1088" y="2140"/>
                  </a:lnTo>
                  <a:lnTo>
                    <a:pt x="1088" y="2140"/>
                  </a:lnTo>
                  <a:lnTo>
                    <a:pt x="1088" y="2142"/>
                  </a:lnTo>
                  <a:lnTo>
                    <a:pt x="1090" y="2142"/>
                  </a:lnTo>
                  <a:lnTo>
                    <a:pt x="1090" y="2142"/>
                  </a:lnTo>
                  <a:lnTo>
                    <a:pt x="1090" y="2144"/>
                  </a:lnTo>
                  <a:lnTo>
                    <a:pt x="1090" y="2146"/>
                  </a:lnTo>
                  <a:lnTo>
                    <a:pt x="1090" y="2146"/>
                  </a:lnTo>
                  <a:lnTo>
                    <a:pt x="1088" y="2150"/>
                  </a:lnTo>
                  <a:lnTo>
                    <a:pt x="1088" y="2150"/>
                  </a:lnTo>
                  <a:lnTo>
                    <a:pt x="1088" y="2154"/>
                  </a:lnTo>
                  <a:lnTo>
                    <a:pt x="1088" y="2156"/>
                  </a:lnTo>
                  <a:lnTo>
                    <a:pt x="1088" y="2156"/>
                  </a:lnTo>
                  <a:lnTo>
                    <a:pt x="1086" y="2162"/>
                  </a:lnTo>
                  <a:lnTo>
                    <a:pt x="1086" y="2162"/>
                  </a:lnTo>
                  <a:lnTo>
                    <a:pt x="1086" y="2164"/>
                  </a:lnTo>
                  <a:lnTo>
                    <a:pt x="1086" y="2164"/>
                  </a:lnTo>
                  <a:lnTo>
                    <a:pt x="1086" y="2168"/>
                  </a:lnTo>
                  <a:lnTo>
                    <a:pt x="1086" y="2168"/>
                  </a:lnTo>
                  <a:lnTo>
                    <a:pt x="1084" y="2172"/>
                  </a:lnTo>
                  <a:lnTo>
                    <a:pt x="1084" y="2172"/>
                  </a:lnTo>
                  <a:lnTo>
                    <a:pt x="1084" y="2174"/>
                  </a:lnTo>
                  <a:lnTo>
                    <a:pt x="1084" y="2174"/>
                  </a:lnTo>
                  <a:lnTo>
                    <a:pt x="1084" y="2178"/>
                  </a:lnTo>
                  <a:lnTo>
                    <a:pt x="1082" y="2180"/>
                  </a:lnTo>
                  <a:lnTo>
                    <a:pt x="1082" y="2180"/>
                  </a:lnTo>
                  <a:lnTo>
                    <a:pt x="1080" y="2182"/>
                  </a:lnTo>
                  <a:lnTo>
                    <a:pt x="1080" y="2182"/>
                  </a:lnTo>
                  <a:lnTo>
                    <a:pt x="1080" y="2184"/>
                  </a:lnTo>
                  <a:lnTo>
                    <a:pt x="1080" y="2184"/>
                  </a:lnTo>
                  <a:lnTo>
                    <a:pt x="1078" y="2188"/>
                  </a:lnTo>
                  <a:lnTo>
                    <a:pt x="1078" y="2188"/>
                  </a:lnTo>
                  <a:lnTo>
                    <a:pt x="1078" y="2192"/>
                  </a:lnTo>
                  <a:lnTo>
                    <a:pt x="1078" y="2192"/>
                  </a:lnTo>
                  <a:lnTo>
                    <a:pt x="1078" y="2194"/>
                  </a:lnTo>
                  <a:lnTo>
                    <a:pt x="1078" y="2194"/>
                  </a:lnTo>
                  <a:lnTo>
                    <a:pt x="1078" y="2198"/>
                  </a:lnTo>
                  <a:lnTo>
                    <a:pt x="1078" y="2198"/>
                  </a:lnTo>
                  <a:lnTo>
                    <a:pt x="1078" y="2200"/>
                  </a:lnTo>
                  <a:lnTo>
                    <a:pt x="1078" y="2200"/>
                  </a:lnTo>
                  <a:lnTo>
                    <a:pt x="1078" y="2202"/>
                  </a:lnTo>
                  <a:lnTo>
                    <a:pt x="1078" y="2202"/>
                  </a:lnTo>
                  <a:lnTo>
                    <a:pt x="1076" y="2206"/>
                  </a:lnTo>
                  <a:lnTo>
                    <a:pt x="1076" y="2206"/>
                  </a:lnTo>
                  <a:lnTo>
                    <a:pt x="1076" y="2208"/>
                  </a:lnTo>
                  <a:lnTo>
                    <a:pt x="1076" y="2208"/>
                  </a:lnTo>
                  <a:lnTo>
                    <a:pt x="1076" y="2210"/>
                  </a:lnTo>
                  <a:lnTo>
                    <a:pt x="1076" y="2210"/>
                  </a:lnTo>
                  <a:lnTo>
                    <a:pt x="1076" y="2212"/>
                  </a:lnTo>
                  <a:lnTo>
                    <a:pt x="1076" y="2212"/>
                  </a:lnTo>
                  <a:lnTo>
                    <a:pt x="1076" y="2216"/>
                  </a:lnTo>
                  <a:lnTo>
                    <a:pt x="1076" y="2216"/>
                  </a:lnTo>
                  <a:lnTo>
                    <a:pt x="1074" y="2218"/>
                  </a:lnTo>
                  <a:lnTo>
                    <a:pt x="1074" y="2218"/>
                  </a:lnTo>
                  <a:lnTo>
                    <a:pt x="1074" y="2220"/>
                  </a:lnTo>
                  <a:lnTo>
                    <a:pt x="1074" y="2220"/>
                  </a:lnTo>
                  <a:lnTo>
                    <a:pt x="1074" y="2224"/>
                  </a:lnTo>
                  <a:lnTo>
                    <a:pt x="1074" y="2224"/>
                  </a:lnTo>
                  <a:lnTo>
                    <a:pt x="1074" y="2226"/>
                  </a:lnTo>
                  <a:lnTo>
                    <a:pt x="1074" y="2226"/>
                  </a:lnTo>
                  <a:lnTo>
                    <a:pt x="1072" y="2228"/>
                  </a:lnTo>
                  <a:lnTo>
                    <a:pt x="1072" y="2228"/>
                  </a:lnTo>
                  <a:lnTo>
                    <a:pt x="1072" y="2232"/>
                  </a:lnTo>
                  <a:lnTo>
                    <a:pt x="1072" y="2232"/>
                  </a:lnTo>
                  <a:lnTo>
                    <a:pt x="1070" y="2234"/>
                  </a:lnTo>
                  <a:lnTo>
                    <a:pt x="1070" y="2234"/>
                  </a:lnTo>
                  <a:lnTo>
                    <a:pt x="1070" y="2236"/>
                  </a:lnTo>
                  <a:lnTo>
                    <a:pt x="1070" y="2236"/>
                  </a:lnTo>
                  <a:lnTo>
                    <a:pt x="1070" y="2238"/>
                  </a:lnTo>
                  <a:lnTo>
                    <a:pt x="1070" y="2238"/>
                  </a:lnTo>
                  <a:lnTo>
                    <a:pt x="1068" y="2242"/>
                  </a:lnTo>
                  <a:lnTo>
                    <a:pt x="1068" y="2242"/>
                  </a:lnTo>
                  <a:lnTo>
                    <a:pt x="1068" y="2246"/>
                  </a:lnTo>
                  <a:lnTo>
                    <a:pt x="1068" y="2246"/>
                  </a:lnTo>
                  <a:lnTo>
                    <a:pt x="1068" y="2248"/>
                  </a:lnTo>
                  <a:lnTo>
                    <a:pt x="1068" y="2248"/>
                  </a:lnTo>
                  <a:lnTo>
                    <a:pt x="1068" y="2256"/>
                  </a:lnTo>
                  <a:lnTo>
                    <a:pt x="1068" y="2256"/>
                  </a:lnTo>
                  <a:lnTo>
                    <a:pt x="1068" y="2258"/>
                  </a:lnTo>
                  <a:lnTo>
                    <a:pt x="1068" y="2260"/>
                  </a:lnTo>
                  <a:lnTo>
                    <a:pt x="1068" y="2260"/>
                  </a:lnTo>
                  <a:lnTo>
                    <a:pt x="1068" y="2262"/>
                  </a:lnTo>
                  <a:lnTo>
                    <a:pt x="1068" y="2262"/>
                  </a:lnTo>
                  <a:lnTo>
                    <a:pt x="1068" y="2264"/>
                  </a:lnTo>
                  <a:lnTo>
                    <a:pt x="1068" y="2264"/>
                  </a:lnTo>
                  <a:lnTo>
                    <a:pt x="1068" y="2268"/>
                  </a:lnTo>
                  <a:lnTo>
                    <a:pt x="1066" y="2270"/>
                  </a:lnTo>
                  <a:lnTo>
                    <a:pt x="1066" y="2270"/>
                  </a:lnTo>
                  <a:lnTo>
                    <a:pt x="1066" y="2272"/>
                  </a:lnTo>
                  <a:lnTo>
                    <a:pt x="1066" y="2272"/>
                  </a:lnTo>
                  <a:lnTo>
                    <a:pt x="1066" y="2276"/>
                  </a:lnTo>
                  <a:lnTo>
                    <a:pt x="1066" y="2276"/>
                  </a:lnTo>
                  <a:lnTo>
                    <a:pt x="1066" y="2278"/>
                  </a:lnTo>
                  <a:lnTo>
                    <a:pt x="1066" y="2278"/>
                  </a:lnTo>
                  <a:lnTo>
                    <a:pt x="1064" y="2280"/>
                  </a:lnTo>
                  <a:lnTo>
                    <a:pt x="1064" y="2284"/>
                  </a:lnTo>
                  <a:lnTo>
                    <a:pt x="1064" y="2284"/>
                  </a:lnTo>
                  <a:lnTo>
                    <a:pt x="1062" y="2286"/>
                  </a:lnTo>
                  <a:lnTo>
                    <a:pt x="1062" y="2286"/>
                  </a:lnTo>
                  <a:lnTo>
                    <a:pt x="1062" y="2288"/>
                  </a:lnTo>
                  <a:lnTo>
                    <a:pt x="1062" y="2288"/>
                  </a:lnTo>
                  <a:lnTo>
                    <a:pt x="1058" y="2290"/>
                  </a:lnTo>
                  <a:lnTo>
                    <a:pt x="1058" y="2294"/>
                  </a:lnTo>
                  <a:lnTo>
                    <a:pt x="1058" y="2294"/>
                  </a:lnTo>
                  <a:lnTo>
                    <a:pt x="1056" y="2296"/>
                  </a:lnTo>
                  <a:lnTo>
                    <a:pt x="1056" y="2296"/>
                  </a:lnTo>
                  <a:lnTo>
                    <a:pt x="1056" y="2300"/>
                  </a:lnTo>
                  <a:lnTo>
                    <a:pt x="1056" y="2300"/>
                  </a:lnTo>
                  <a:lnTo>
                    <a:pt x="1054" y="2302"/>
                  </a:lnTo>
                  <a:lnTo>
                    <a:pt x="1054" y="2302"/>
                  </a:lnTo>
                  <a:lnTo>
                    <a:pt x="1054" y="2302"/>
                  </a:lnTo>
                  <a:lnTo>
                    <a:pt x="1054" y="2302"/>
                  </a:lnTo>
                  <a:lnTo>
                    <a:pt x="1052" y="2308"/>
                  </a:lnTo>
                  <a:lnTo>
                    <a:pt x="1052" y="2308"/>
                  </a:lnTo>
                  <a:lnTo>
                    <a:pt x="1052" y="2312"/>
                  </a:lnTo>
                  <a:lnTo>
                    <a:pt x="1052" y="2312"/>
                  </a:lnTo>
                  <a:lnTo>
                    <a:pt x="1052" y="2314"/>
                  </a:lnTo>
                  <a:lnTo>
                    <a:pt x="1052" y="2314"/>
                  </a:lnTo>
                  <a:lnTo>
                    <a:pt x="1052" y="2318"/>
                  </a:lnTo>
                  <a:lnTo>
                    <a:pt x="1052" y="2318"/>
                  </a:lnTo>
                  <a:lnTo>
                    <a:pt x="1052" y="2320"/>
                  </a:lnTo>
                  <a:lnTo>
                    <a:pt x="1052" y="2320"/>
                  </a:lnTo>
                  <a:lnTo>
                    <a:pt x="1052" y="2322"/>
                  </a:lnTo>
                  <a:lnTo>
                    <a:pt x="1052" y="2322"/>
                  </a:lnTo>
                  <a:lnTo>
                    <a:pt x="1052" y="2326"/>
                  </a:lnTo>
                  <a:lnTo>
                    <a:pt x="1052" y="2326"/>
                  </a:lnTo>
                  <a:lnTo>
                    <a:pt x="1052" y="2332"/>
                  </a:lnTo>
                  <a:lnTo>
                    <a:pt x="1052" y="2332"/>
                  </a:lnTo>
                  <a:lnTo>
                    <a:pt x="1052" y="2332"/>
                  </a:lnTo>
                  <a:lnTo>
                    <a:pt x="1052" y="2332"/>
                  </a:lnTo>
                  <a:lnTo>
                    <a:pt x="1052" y="2336"/>
                  </a:lnTo>
                  <a:lnTo>
                    <a:pt x="1052" y="2336"/>
                  </a:lnTo>
                  <a:lnTo>
                    <a:pt x="1050" y="2336"/>
                  </a:lnTo>
                  <a:lnTo>
                    <a:pt x="1050" y="2336"/>
                  </a:lnTo>
                  <a:lnTo>
                    <a:pt x="1048" y="2340"/>
                  </a:lnTo>
                  <a:lnTo>
                    <a:pt x="1048" y="2340"/>
                  </a:lnTo>
                  <a:lnTo>
                    <a:pt x="1048" y="2344"/>
                  </a:lnTo>
                  <a:lnTo>
                    <a:pt x="1048" y="2344"/>
                  </a:lnTo>
                  <a:lnTo>
                    <a:pt x="1048" y="2346"/>
                  </a:lnTo>
                  <a:lnTo>
                    <a:pt x="1048" y="2346"/>
                  </a:lnTo>
                  <a:lnTo>
                    <a:pt x="1046" y="2350"/>
                  </a:lnTo>
                  <a:lnTo>
                    <a:pt x="1046" y="2352"/>
                  </a:lnTo>
                  <a:lnTo>
                    <a:pt x="1046" y="2352"/>
                  </a:lnTo>
                  <a:lnTo>
                    <a:pt x="1044" y="2356"/>
                  </a:lnTo>
                  <a:lnTo>
                    <a:pt x="1044" y="2356"/>
                  </a:lnTo>
                  <a:lnTo>
                    <a:pt x="1044" y="2360"/>
                  </a:lnTo>
                  <a:lnTo>
                    <a:pt x="1044" y="2362"/>
                  </a:lnTo>
                  <a:lnTo>
                    <a:pt x="1044" y="2362"/>
                  </a:lnTo>
                  <a:lnTo>
                    <a:pt x="1044" y="2364"/>
                  </a:lnTo>
                  <a:lnTo>
                    <a:pt x="1044" y="2364"/>
                  </a:lnTo>
                  <a:lnTo>
                    <a:pt x="1044" y="2368"/>
                  </a:lnTo>
                  <a:lnTo>
                    <a:pt x="1044" y="2368"/>
                  </a:lnTo>
                  <a:lnTo>
                    <a:pt x="1044" y="2368"/>
                  </a:lnTo>
                  <a:lnTo>
                    <a:pt x="1044" y="2372"/>
                  </a:lnTo>
                  <a:lnTo>
                    <a:pt x="1044" y="2372"/>
                  </a:lnTo>
                  <a:lnTo>
                    <a:pt x="1044" y="2374"/>
                  </a:lnTo>
                  <a:lnTo>
                    <a:pt x="1044" y="2374"/>
                  </a:lnTo>
                  <a:lnTo>
                    <a:pt x="1042" y="2380"/>
                  </a:lnTo>
                  <a:lnTo>
                    <a:pt x="1042" y="2380"/>
                  </a:lnTo>
                  <a:lnTo>
                    <a:pt x="1042" y="2382"/>
                  </a:lnTo>
                  <a:lnTo>
                    <a:pt x="1042" y="2382"/>
                  </a:lnTo>
                  <a:lnTo>
                    <a:pt x="1042" y="2386"/>
                  </a:lnTo>
                  <a:lnTo>
                    <a:pt x="1042" y="2386"/>
                  </a:lnTo>
                  <a:lnTo>
                    <a:pt x="1040" y="2386"/>
                  </a:lnTo>
                  <a:lnTo>
                    <a:pt x="1040" y="2386"/>
                  </a:lnTo>
                  <a:lnTo>
                    <a:pt x="1038" y="2390"/>
                  </a:lnTo>
                  <a:lnTo>
                    <a:pt x="1038" y="2390"/>
                  </a:lnTo>
                  <a:lnTo>
                    <a:pt x="1038" y="2394"/>
                  </a:lnTo>
                  <a:lnTo>
                    <a:pt x="1038" y="2394"/>
                  </a:lnTo>
                  <a:lnTo>
                    <a:pt x="1038" y="2396"/>
                  </a:lnTo>
                  <a:lnTo>
                    <a:pt x="1038" y="2396"/>
                  </a:lnTo>
                  <a:lnTo>
                    <a:pt x="1038" y="2398"/>
                  </a:lnTo>
                  <a:lnTo>
                    <a:pt x="1038" y="2398"/>
                  </a:lnTo>
                  <a:lnTo>
                    <a:pt x="1036" y="2402"/>
                  </a:lnTo>
                  <a:lnTo>
                    <a:pt x="1036" y="2402"/>
                  </a:lnTo>
                  <a:lnTo>
                    <a:pt x="1036" y="2406"/>
                  </a:lnTo>
                  <a:lnTo>
                    <a:pt x="1036" y="2406"/>
                  </a:lnTo>
                  <a:lnTo>
                    <a:pt x="1034" y="2406"/>
                  </a:lnTo>
                  <a:lnTo>
                    <a:pt x="1034" y="2406"/>
                  </a:lnTo>
                  <a:lnTo>
                    <a:pt x="1034" y="2410"/>
                  </a:lnTo>
                  <a:lnTo>
                    <a:pt x="1032" y="2412"/>
                  </a:lnTo>
                  <a:lnTo>
                    <a:pt x="1032" y="2412"/>
                  </a:lnTo>
                  <a:lnTo>
                    <a:pt x="1032" y="2416"/>
                  </a:lnTo>
                  <a:lnTo>
                    <a:pt x="1032" y="2416"/>
                  </a:lnTo>
                  <a:lnTo>
                    <a:pt x="1032" y="2418"/>
                  </a:lnTo>
                  <a:lnTo>
                    <a:pt x="1032" y="2418"/>
                  </a:lnTo>
                  <a:lnTo>
                    <a:pt x="1032" y="2418"/>
                  </a:lnTo>
                  <a:lnTo>
                    <a:pt x="1032" y="2418"/>
                  </a:lnTo>
                  <a:lnTo>
                    <a:pt x="1030" y="2426"/>
                  </a:lnTo>
                  <a:lnTo>
                    <a:pt x="1030" y="2426"/>
                  </a:lnTo>
                  <a:lnTo>
                    <a:pt x="1032" y="2428"/>
                  </a:lnTo>
                  <a:lnTo>
                    <a:pt x="1032" y="2428"/>
                  </a:lnTo>
                  <a:lnTo>
                    <a:pt x="1032" y="2428"/>
                  </a:lnTo>
                  <a:lnTo>
                    <a:pt x="1032" y="2428"/>
                  </a:lnTo>
                  <a:lnTo>
                    <a:pt x="1032" y="2434"/>
                  </a:lnTo>
                  <a:lnTo>
                    <a:pt x="1032" y="2434"/>
                  </a:lnTo>
                  <a:lnTo>
                    <a:pt x="1032" y="2434"/>
                  </a:lnTo>
                  <a:lnTo>
                    <a:pt x="1032" y="2434"/>
                  </a:lnTo>
                  <a:lnTo>
                    <a:pt x="1032" y="2436"/>
                  </a:lnTo>
                  <a:lnTo>
                    <a:pt x="1032" y="2436"/>
                  </a:lnTo>
                  <a:lnTo>
                    <a:pt x="1030" y="2440"/>
                  </a:lnTo>
                  <a:lnTo>
                    <a:pt x="1030" y="2442"/>
                  </a:lnTo>
                  <a:lnTo>
                    <a:pt x="1030" y="2442"/>
                  </a:lnTo>
                  <a:lnTo>
                    <a:pt x="1030" y="2446"/>
                  </a:lnTo>
                  <a:lnTo>
                    <a:pt x="1030" y="2446"/>
                  </a:lnTo>
                  <a:lnTo>
                    <a:pt x="1030" y="2446"/>
                  </a:lnTo>
                  <a:lnTo>
                    <a:pt x="1028" y="2450"/>
                  </a:lnTo>
                  <a:lnTo>
                    <a:pt x="1028" y="2450"/>
                  </a:lnTo>
                  <a:lnTo>
                    <a:pt x="1030" y="2454"/>
                  </a:lnTo>
                  <a:lnTo>
                    <a:pt x="1030" y="2454"/>
                  </a:lnTo>
                  <a:lnTo>
                    <a:pt x="1030" y="2456"/>
                  </a:lnTo>
                  <a:lnTo>
                    <a:pt x="1030" y="2456"/>
                  </a:lnTo>
                  <a:lnTo>
                    <a:pt x="1028" y="2458"/>
                  </a:lnTo>
                  <a:lnTo>
                    <a:pt x="1028" y="2458"/>
                  </a:lnTo>
                  <a:lnTo>
                    <a:pt x="1028" y="2462"/>
                  </a:lnTo>
                  <a:lnTo>
                    <a:pt x="1028" y="2462"/>
                  </a:lnTo>
                  <a:lnTo>
                    <a:pt x="1026" y="2466"/>
                  </a:lnTo>
                  <a:lnTo>
                    <a:pt x="1026" y="2466"/>
                  </a:lnTo>
                  <a:lnTo>
                    <a:pt x="1026" y="2468"/>
                  </a:lnTo>
                  <a:lnTo>
                    <a:pt x="1026" y="2468"/>
                  </a:lnTo>
                  <a:lnTo>
                    <a:pt x="1026" y="2470"/>
                  </a:lnTo>
                  <a:lnTo>
                    <a:pt x="1026" y="2470"/>
                  </a:lnTo>
                  <a:lnTo>
                    <a:pt x="1024" y="2472"/>
                  </a:lnTo>
                  <a:lnTo>
                    <a:pt x="1024" y="2472"/>
                  </a:lnTo>
                  <a:lnTo>
                    <a:pt x="1022" y="2478"/>
                  </a:lnTo>
                  <a:lnTo>
                    <a:pt x="1022" y="2478"/>
                  </a:lnTo>
                  <a:lnTo>
                    <a:pt x="1022" y="2480"/>
                  </a:lnTo>
                  <a:lnTo>
                    <a:pt x="1022" y="2480"/>
                  </a:lnTo>
                  <a:lnTo>
                    <a:pt x="1022" y="2482"/>
                  </a:lnTo>
                  <a:lnTo>
                    <a:pt x="1022" y="2482"/>
                  </a:lnTo>
                  <a:lnTo>
                    <a:pt x="1020" y="2486"/>
                  </a:lnTo>
                  <a:lnTo>
                    <a:pt x="1020" y="2486"/>
                  </a:lnTo>
                  <a:lnTo>
                    <a:pt x="1020" y="2488"/>
                  </a:lnTo>
                  <a:lnTo>
                    <a:pt x="1020" y="2488"/>
                  </a:lnTo>
                  <a:lnTo>
                    <a:pt x="1018" y="2492"/>
                  </a:lnTo>
                  <a:lnTo>
                    <a:pt x="1018" y="2492"/>
                  </a:lnTo>
                  <a:lnTo>
                    <a:pt x="1018" y="2494"/>
                  </a:lnTo>
                  <a:lnTo>
                    <a:pt x="1018" y="2494"/>
                  </a:lnTo>
                  <a:lnTo>
                    <a:pt x="1018" y="2498"/>
                  </a:lnTo>
                  <a:lnTo>
                    <a:pt x="1018" y="2498"/>
                  </a:lnTo>
                  <a:lnTo>
                    <a:pt x="1018" y="2502"/>
                  </a:lnTo>
                  <a:lnTo>
                    <a:pt x="1018" y="2502"/>
                  </a:lnTo>
                  <a:lnTo>
                    <a:pt x="1018" y="2504"/>
                  </a:lnTo>
                  <a:lnTo>
                    <a:pt x="1018" y="2504"/>
                  </a:lnTo>
                  <a:lnTo>
                    <a:pt x="1014" y="2508"/>
                  </a:lnTo>
                  <a:lnTo>
                    <a:pt x="1014" y="2508"/>
                  </a:lnTo>
                  <a:lnTo>
                    <a:pt x="1012" y="2510"/>
                  </a:lnTo>
                  <a:lnTo>
                    <a:pt x="1012" y="2514"/>
                  </a:lnTo>
                  <a:lnTo>
                    <a:pt x="1012" y="2514"/>
                  </a:lnTo>
                  <a:lnTo>
                    <a:pt x="1012" y="2518"/>
                  </a:lnTo>
                  <a:lnTo>
                    <a:pt x="1012" y="2518"/>
                  </a:lnTo>
                  <a:lnTo>
                    <a:pt x="1010" y="2522"/>
                  </a:lnTo>
                  <a:lnTo>
                    <a:pt x="1010" y="2522"/>
                  </a:lnTo>
                  <a:lnTo>
                    <a:pt x="1010" y="2524"/>
                  </a:lnTo>
                  <a:lnTo>
                    <a:pt x="1010" y="2524"/>
                  </a:lnTo>
                  <a:lnTo>
                    <a:pt x="1010" y="2528"/>
                  </a:lnTo>
                  <a:lnTo>
                    <a:pt x="1010" y="2528"/>
                  </a:lnTo>
                  <a:lnTo>
                    <a:pt x="1010" y="2532"/>
                  </a:lnTo>
                  <a:lnTo>
                    <a:pt x="1010" y="2532"/>
                  </a:lnTo>
                  <a:lnTo>
                    <a:pt x="1010" y="2532"/>
                  </a:lnTo>
                  <a:lnTo>
                    <a:pt x="1010" y="2532"/>
                  </a:lnTo>
                  <a:lnTo>
                    <a:pt x="1006" y="2538"/>
                  </a:lnTo>
                  <a:lnTo>
                    <a:pt x="1006" y="2540"/>
                  </a:lnTo>
                  <a:lnTo>
                    <a:pt x="1008" y="2542"/>
                  </a:lnTo>
                  <a:lnTo>
                    <a:pt x="1008" y="2542"/>
                  </a:lnTo>
                  <a:lnTo>
                    <a:pt x="1010" y="2546"/>
                  </a:lnTo>
                  <a:lnTo>
                    <a:pt x="1010" y="2546"/>
                  </a:lnTo>
                  <a:lnTo>
                    <a:pt x="1012" y="2548"/>
                  </a:lnTo>
                  <a:lnTo>
                    <a:pt x="1012" y="2548"/>
                  </a:lnTo>
                  <a:lnTo>
                    <a:pt x="1012" y="2550"/>
                  </a:lnTo>
                  <a:lnTo>
                    <a:pt x="1012" y="2550"/>
                  </a:lnTo>
                  <a:lnTo>
                    <a:pt x="1010" y="2552"/>
                  </a:lnTo>
                  <a:lnTo>
                    <a:pt x="1010" y="2552"/>
                  </a:lnTo>
                  <a:lnTo>
                    <a:pt x="1008" y="2554"/>
                  </a:lnTo>
                  <a:lnTo>
                    <a:pt x="1008" y="2554"/>
                  </a:lnTo>
                  <a:lnTo>
                    <a:pt x="1008" y="2556"/>
                  </a:lnTo>
                  <a:lnTo>
                    <a:pt x="1008" y="2556"/>
                  </a:lnTo>
                  <a:lnTo>
                    <a:pt x="1004" y="2560"/>
                  </a:lnTo>
                  <a:lnTo>
                    <a:pt x="1004" y="2560"/>
                  </a:lnTo>
                  <a:lnTo>
                    <a:pt x="1004" y="2562"/>
                  </a:lnTo>
                  <a:lnTo>
                    <a:pt x="1004" y="2566"/>
                  </a:lnTo>
                  <a:lnTo>
                    <a:pt x="1004" y="2566"/>
                  </a:lnTo>
                  <a:lnTo>
                    <a:pt x="1004" y="2568"/>
                  </a:lnTo>
                  <a:lnTo>
                    <a:pt x="1004" y="2568"/>
                  </a:lnTo>
                  <a:lnTo>
                    <a:pt x="1002" y="2572"/>
                  </a:lnTo>
                  <a:lnTo>
                    <a:pt x="1002" y="2572"/>
                  </a:lnTo>
                  <a:lnTo>
                    <a:pt x="1002" y="2574"/>
                  </a:lnTo>
                  <a:lnTo>
                    <a:pt x="1002" y="2574"/>
                  </a:lnTo>
                  <a:lnTo>
                    <a:pt x="1000" y="2576"/>
                  </a:lnTo>
                  <a:lnTo>
                    <a:pt x="1000" y="2576"/>
                  </a:lnTo>
                  <a:lnTo>
                    <a:pt x="1000" y="2580"/>
                  </a:lnTo>
                  <a:lnTo>
                    <a:pt x="1000" y="2580"/>
                  </a:lnTo>
                  <a:lnTo>
                    <a:pt x="998" y="2582"/>
                  </a:lnTo>
                  <a:lnTo>
                    <a:pt x="998" y="2582"/>
                  </a:lnTo>
                  <a:lnTo>
                    <a:pt x="998" y="2590"/>
                  </a:lnTo>
                  <a:lnTo>
                    <a:pt x="998" y="2590"/>
                  </a:lnTo>
                  <a:lnTo>
                    <a:pt x="998" y="2590"/>
                  </a:lnTo>
                  <a:lnTo>
                    <a:pt x="998" y="2590"/>
                  </a:lnTo>
                  <a:lnTo>
                    <a:pt x="998" y="2596"/>
                  </a:lnTo>
                  <a:lnTo>
                    <a:pt x="998" y="2596"/>
                  </a:lnTo>
                  <a:lnTo>
                    <a:pt x="1000" y="2600"/>
                  </a:lnTo>
                  <a:lnTo>
                    <a:pt x="1000" y="2600"/>
                  </a:lnTo>
                  <a:lnTo>
                    <a:pt x="1000" y="2600"/>
                  </a:lnTo>
                  <a:lnTo>
                    <a:pt x="1000" y="2600"/>
                  </a:lnTo>
                  <a:lnTo>
                    <a:pt x="1000" y="2602"/>
                  </a:lnTo>
                  <a:lnTo>
                    <a:pt x="1000" y="2602"/>
                  </a:lnTo>
                  <a:lnTo>
                    <a:pt x="998" y="2606"/>
                  </a:lnTo>
                  <a:lnTo>
                    <a:pt x="998" y="2606"/>
                  </a:lnTo>
                  <a:lnTo>
                    <a:pt x="998" y="2608"/>
                  </a:lnTo>
                  <a:lnTo>
                    <a:pt x="998" y="2608"/>
                  </a:lnTo>
                  <a:lnTo>
                    <a:pt x="998" y="2612"/>
                  </a:lnTo>
                  <a:lnTo>
                    <a:pt x="998" y="2612"/>
                  </a:lnTo>
                  <a:lnTo>
                    <a:pt x="996" y="2612"/>
                  </a:lnTo>
                  <a:lnTo>
                    <a:pt x="996" y="2612"/>
                  </a:lnTo>
                  <a:lnTo>
                    <a:pt x="994" y="2618"/>
                  </a:lnTo>
                  <a:lnTo>
                    <a:pt x="994" y="2618"/>
                  </a:lnTo>
                  <a:lnTo>
                    <a:pt x="994" y="2622"/>
                  </a:lnTo>
                  <a:lnTo>
                    <a:pt x="994" y="2622"/>
                  </a:lnTo>
                  <a:lnTo>
                    <a:pt x="994" y="2624"/>
                  </a:lnTo>
                  <a:lnTo>
                    <a:pt x="994" y="2624"/>
                  </a:lnTo>
                  <a:lnTo>
                    <a:pt x="994" y="2630"/>
                  </a:lnTo>
                  <a:lnTo>
                    <a:pt x="994" y="2630"/>
                  </a:lnTo>
                  <a:lnTo>
                    <a:pt x="994" y="2632"/>
                  </a:lnTo>
                  <a:lnTo>
                    <a:pt x="994" y="2632"/>
                  </a:lnTo>
                  <a:lnTo>
                    <a:pt x="992" y="2634"/>
                  </a:lnTo>
                  <a:lnTo>
                    <a:pt x="992" y="2634"/>
                  </a:lnTo>
                  <a:lnTo>
                    <a:pt x="990" y="2636"/>
                  </a:lnTo>
                  <a:lnTo>
                    <a:pt x="990" y="2636"/>
                  </a:lnTo>
                  <a:lnTo>
                    <a:pt x="988" y="2640"/>
                  </a:lnTo>
                  <a:lnTo>
                    <a:pt x="988" y="2640"/>
                  </a:lnTo>
                  <a:lnTo>
                    <a:pt x="988" y="2642"/>
                  </a:lnTo>
                  <a:lnTo>
                    <a:pt x="988" y="2642"/>
                  </a:lnTo>
                  <a:lnTo>
                    <a:pt x="984" y="2646"/>
                  </a:lnTo>
                  <a:lnTo>
                    <a:pt x="984" y="2646"/>
                  </a:lnTo>
                  <a:lnTo>
                    <a:pt x="984" y="2650"/>
                  </a:lnTo>
                  <a:lnTo>
                    <a:pt x="984" y="2652"/>
                  </a:lnTo>
                  <a:lnTo>
                    <a:pt x="984" y="2652"/>
                  </a:lnTo>
                  <a:lnTo>
                    <a:pt x="984" y="2660"/>
                  </a:lnTo>
                  <a:lnTo>
                    <a:pt x="984" y="2660"/>
                  </a:lnTo>
                  <a:lnTo>
                    <a:pt x="984" y="2662"/>
                  </a:lnTo>
                  <a:lnTo>
                    <a:pt x="984" y="2662"/>
                  </a:lnTo>
                  <a:lnTo>
                    <a:pt x="984" y="2664"/>
                  </a:lnTo>
                  <a:lnTo>
                    <a:pt x="984" y="2664"/>
                  </a:lnTo>
                  <a:lnTo>
                    <a:pt x="984" y="2670"/>
                  </a:lnTo>
                  <a:lnTo>
                    <a:pt x="984" y="2670"/>
                  </a:lnTo>
                  <a:lnTo>
                    <a:pt x="984" y="2674"/>
                  </a:lnTo>
                  <a:lnTo>
                    <a:pt x="984" y="2674"/>
                  </a:lnTo>
                  <a:lnTo>
                    <a:pt x="984" y="2674"/>
                  </a:lnTo>
                  <a:lnTo>
                    <a:pt x="984" y="2674"/>
                  </a:lnTo>
                  <a:lnTo>
                    <a:pt x="984" y="2676"/>
                  </a:lnTo>
                  <a:lnTo>
                    <a:pt x="984" y="2676"/>
                  </a:lnTo>
                  <a:lnTo>
                    <a:pt x="982" y="2680"/>
                  </a:lnTo>
                  <a:lnTo>
                    <a:pt x="982" y="2680"/>
                  </a:lnTo>
                  <a:lnTo>
                    <a:pt x="980" y="2682"/>
                  </a:lnTo>
                  <a:lnTo>
                    <a:pt x="980" y="2682"/>
                  </a:lnTo>
                  <a:lnTo>
                    <a:pt x="980" y="2684"/>
                  </a:lnTo>
                  <a:lnTo>
                    <a:pt x="980" y="2684"/>
                  </a:lnTo>
                  <a:lnTo>
                    <a:pt x="980" y="2688"/>
                  </a:lnTo>
                  <a:lnTo>
                    <a:pt x="980" y="2688"/>
                  </a:lnTo>
                  <a:lnTo>
                    <a:pt x="980" y="2690"/>
                  </a:lnTo>
                  <a:lnTo>
                    <a:pt x="980" y="2690"/>
                  </a:lnTo>
                  <a:lnTo>
                    <a:pt x="978" y="2692"/>
                  </a:lnTo>
                  <a:lnTo>
                    <a:pt x="978" y="2692"/>
                  </a:lnTo>
                  <a:lnTo>
                    <a:pt x="976" y="2694"/>
                  </a:lnTo>
                  <a:lnTo>
                    <a:pt x="976" y="2694"/>
                  </a:lnTo>
                  <a:lnTo>
                    <a:pt x="976" y="2700"/>
                  </a:lnTo>
                  <a:lnTo>
                    <a:pt x="974" y="2700"/>
                  </a:lnTo>
                  <a:lnTo>
                    <a:pt x="974" y="2700"/>
                  </a:lnTo>
                  <a:lnTo>
                    <a:pt x="974" y="2704"/>
                  </a:lnTo>
                  <a:lnTo>
                    <a:pt x="974" y="2704"/>
                  </a:lnTo>
                  <a:lnTo>
                    <a:pt x="976" y="2706"/>
                  </a:lnTo>
                  <a:lnTo>
                    <a:pt x="976" y="2706"/>
                  </a:lnTo>
                  <a:lnTo>
                    <a:pt x="974" y="2708"/>
                  </a:lnTo>
                  <a:lnTo>
                    <a:pt x="974" y="2708"/>
                  </a:lnTo>
                  <a:lnTo>
                    <a:pt x="974" y="2712"/>
                  </a:lnTo>
                  <a:lnTo>
                    <a:pt x="974" y="2712"/>
                  </a:lnTo>
                  <a:lnTo>
                    <a:pt x="974" y="2716"/>
                  </a:lnTo>
                  <a:lnTo>
                    <a:pt x="974" y="2716"/>
                  </a:lnTo>
                  <a:lnTo>
                    <a:pt x="974" y="2718"/>
                  </a:lnTo>
                  <a:lnTo>
                    <a:pt x="974" y="2718"/>
                  </a:lnTo>
                  <a:lnTo>
                    <a:pt x="972" y="2720"/>
                  </a:lnTo>
                  <a:lnTo>
                    <a:pt x="972" y="2720"/>
                  </a:lnTo>
                  <a:lnTo>
                    <a:pt x="970" y="2724"/>
                  </a:lnTo>
                  <a:lnTo>
                    <a:pt x="970" y="2724"/>
                  </a:lnTo>
                  <a:lnTo>
                    <a:pt x="972" y="2728"/>
                  </a:lnTo>
                  <a:lnTo>
                    <a:pt x="972" y="2728"/>
                  </a:lnTo>
                  <a:lnTo>
                    <a:pt x="972" y="2730"/>
                  </a:lnTo>
                  <a:lnTo>
                    <a:pt x="972" y="2730"/>
                  </a:lnTo>
                  <a:lnTo>
                    <a:pt x="970" y="2732"/>
                  </a:lnTo>
                  <a:lnTo>
                    <a:pt x="970" y="2732"/>
                  </a:lnTo>
                  <a:lnTo>
                    <a:pt x="970" y="2734"/>
                  </a:lnTo>
                  <a:lnTo>
                    <a:pt x="968" y="2736"/>
                  </a:lnTo>
                  <a:lnTo>
                    <a:pt x="968" y="2736"/>
                  </a:lnTo>
                  <a:lnTo>
                    <a:pt x="968" y="2738"/>
                  </a:lnTo>
                  <a:lnTo>
                    <a:pt x="968" y="2738"/>
                  </a:lnTo>
                  <a:lnTo>
                    <a:pt x="966" y="2738"/>
                  </a:lnTo>
                  <a:lnTo>
                    <a:pt x="966" y="2738"/>
                  </a:lnTo>
                  <a:lnTo>
                    <a:pt x="966" y="2740"/>
                  </a:lnTo>
                  <a:lnTo>
                    <a:pt x="964" y="2740"/>
                  </a:lnTo>
                  <a:lnTo>
                    <a:pt x="964" y="2740"/>
                  </a:lnTo>
                  <a:lnTo>
                    <a:pt x="966" y="2748"/>
                  </a:lnTo>
                  <a:lnTo>
                    <a:pt x="966" y="2748"/>
                  </a:lnTo>
                  <a:lnTo>
                    <a:pt x="964" y="2750"/>
                  </a:lnTo>
                  <a:lnTo>
                    <a:pt x="964" y="2750"/>
                  </a:lnTo>
                  <a:lnTo>
                    <a:pt x="964" y="2752"/>
                  </a:lnTo>
                  <a:lnTo>
                    <a:pt x="964" y="2752"/>
                  </a:lnTo>
                  <a:lnTo>
                    <a:pt x="964" y="2758"/>
                  </a:lnTo>
                  <a:lnTo>
                    <a:pt x="964" y="2758"/>
                  </a:lnTo>
                  <a:lnTo>
                    <a:pt x="964" y="2758"/>
                  </a:lnTo>
                  <a:lnTo>
                    <a:pt x="962" y="2762"/>
                  </a:lnTo>
                  <a:lnTo>
                    <a:pt x="962" y="2762"/>
                  </a:lnTo>
                  <a:lnTo>
                    <a:pt x="960" y="2766"/>
                  </a:lnTo>
                  <a:lnTo>
                    <a:pt x="960" y="2766"/>
                  </a:lnTo>
                  <a:lnTo>
                    <a:pt x="960" y="2768"/>
                  </a:lnTo>
                  <a:lnTo>
                    <a:pt x="960" y="2768"/>
                  </a:lnTo>
                  <a:lnTo>
                    <a:pt x="960" y="2772"/>
                  </a:lnTo>
                  <a:lnTo>
                    <a:pt x="960" y="2772"/>
                  </a:lnTo>
                  <a:lnTo>
                    <a:pt x="962" y="2774"/>
                  </a:lnTo>
                  <a:lnTo>
                    <a:pt x="962" y="2774"/>
                  </a:lnTo>
                  <a:lnTo>
                    <a:pt x="960" y="2776"/>
                  </a:lnTo>
                  <a:lnTo>
                    <a:pt x="960" y="2776"/>
                  </a:lnTo>
                  <a:lnTo>
                    <a:pt x="960" y="2780"/>
                  </a:lnTo>
                  <a:lnTo>
                    <a:pt x="960" y="2780"/>
                  </a:lnTo>
                  <a:lnTo>
                    <a:pt x="958" y="2782"/>
                  </a:lnTo>
                  <a:lnTo>
                    <a:pt x="958" y="2782"/>
                  </a:lnTo>
                  <a:lnTo>
                    <a:pt x="958" y="2784"/>
                  </a:lnTo>
                  <a:lnTo>
                    <a:pt x="958" y="2784"/>
                  </a:lnTo>
                  <a:lnTo>
                    <a:pt x="958" y="2792"/>
                  </a:lnTo>
                  <a:lnTo>
                    <a:pt x="958" y="2792"/>
                  </a:lnTo>
                  <a:lnTo>
                    <a:pt x="960" y="2794"/>
                  </a:lnTo>
                  <a:lnTo>
                    <a:pt x="960" y="2794"/>
                  </a:lnTo>
                  <a:lnTo>
                    <a:pt x="960" y="2796"/>
                  </a:lnTo>
                  <a:lnTo>
                    <a:pt x="960" y="2796"/>
                  </a:lnTo>
                  <a:lnTo>
                    <a:pt x="960" y="2802"/>
                  </a:lnTo>
                  <a:lnTo>
                    <a:pt x="960" y="2802"/>
                  </a:lnTo>
                  <a:lnTo>
                    <a:pt x="960" y="2804"/>
                  </a:lnTo>
                  <a:lnTo>
                    <a:pt x="960" y="2804"/>
                  </a:lnTo>
                  <a:lnTo>
                    <a:pt x="958" y="2806"/>
                  </a:lnTo>
                  <a:lnTo>
                    <a:pt x="958" y="2806"/>
                  </a:lnTo>
                  <a:lnTo>
                    <a:pt x="958" y="2810"/>
                  </a:lnTo>
                  <a:lnTo>
                    <a:pt x="958" y="2810"/>
                  </a:lnTo>
                  <a:lnTo>
                    <a:pt x="958" y="2812"/>
                  </a:lnTo>
                  <a:lnTo>
                    <a:pt x="958" y="2812"/>
                  </a:lnTo>
                  <a:lnTo>
                    <a:pt x="956" y="2814"/>
                  </a:lnTo>
                  <a:lnTo>
                    <a:pt x="956" y="2814"/>
                  </a:lnTo>
                  <a:lnTo>
                    <a:pt x="954" y="2818"/>
                  </a:lnTo>
                  <a:lnTo>
                    <a:pt x="954" y="2818"/>
                  </a:lnTo>
                  <a:lnTo>
                    <a:pt x="954" y="2818"/>
                  </a:lnTo>
                  <a:lnTo>
                    <a:pt x="954" y="2818"/>
                  </a:lnTo>
                  <a:lnTo>
                    <a:pt x="950" y="2822"/>
                  </a:lnTo>
                  <a:lnTo>
                    <a:pt x="950" y="2822"/>
                  </a:lnTo>
                  <a:lnTo>
                    <a:pt x="950" y="2826"/>
                  </a:lnTo>
                  <a:lnTo>
                    <a:pt x="950" y="2826"/>
                  </a:lnTo>
                  <a:lnTo>
                    <a:pt x="948" y="2828"/>
                  </a:lnTo>
                  <a:lnTo>
                    <a:pt x="948" y="2828"/>
                  </a:lnTo>
                  <a:lnTo>
                    <a:pt x="948" y="2832"/>
                  </a:lnTo>
                  <a:lnTo>
                    <a:pt x="948" y="2832"/>
                  </a:lnTo>
                  <a:lnTo>
                    <a:pt x="950" y="2834"/>
                  </a:lnTo>
                  <a:lnTo>
                    <a:pt x="950" y="2834"/>
                  </a:lnTo>
                  <a:lnTo>
                    <a:pt x="948" y="2838"/>
                  </a:lnTo>
                  <a:lnTo>
                    <a:pt x="948" y="2838"/>
                  </a:lnTo>
                  <a:lnTo>
                    <a:pt x="948" y="2842"/>
                  </a:lnTo>
                  <a:lnTo>
                    <a:pt x="948" y="2842"/>
                  </a:lnTo>
                  <a:lnTo>
                    <a:pt x="948" y="2844"/>
                  </a:lnTo>
                  <a:lnTo>
                    <a:pt x="948" y="2844"/>
                  </a:lnTo>
                  <a:lnTo>
                    <a:pt x="948" y="2848"/>
                  </a:lnTo>
                  <a:lnTo>
                    <a:pt x="948" y="2848"/>
                  </a:lnTo>
                  <a:lnTo>
                    <a:pt x="948" y="2852"/>
                  </a:lnTo>
                  <a:lnTo>
                    <a:pt x="948" y="2852"/>
                  </a:lnTo>
                  <a:lnTo>
                    <a:pt x="948" y="2856"/>
                  </a:lnTo>
                  <a:lnTo>
                    <a:pt x="948" y="2856"/>
                  </a:lnTo>
                  <a:lnTo>
                    <a:pt x="948" y="2858"/>
                  </a:lnTo>
                  <a:lnTo>
                    <a:pt x="948" y="2858"/>
                  </a:lnTo>
                  <a:lnTo>
                    <a:pt x="946" y="2860"/>
                  </a:lnTo>
                  <a:lnTo>
                    <a:pt x="946" y="2860"/>
                  </a:lnTo>
                  <a:lnTo>
                    <a:pt x="946" y="2862"/>
                  </a:lnTo>
                  <a:lnTo>
                    <a:pt x="944" y="2866"/>
                  </a:lnTo>
                  <a:lnTo>
                    <a:pt x="944" y="2866"/>
                  </a:lnTo>
                  <a:lnTo>
                    <a:pt x="944" y="2866"/>
                  </a:lnTo>
                  <a:lnTo>
                    <a:pt x="944" y="2870"/>
                  </a:lnTo>
                  <a:lnTo>
                    <a:pt x="944" y="2870"/>
                  </a:lnTo>
                  <a:lnTo>
                    <a:pt x="942" y="2874"/>
                  </a:lnTo>
                  <a:lnTo>
                    <a:pt x="942" y="2874"/>
                  </a:lnTo>
                  <a:lnTo>
                    <a:pt x="942" y="2876"/>
                  </a:lnTo>
                  <a:lnTo>
                    <a:pt x="942" y="2876"/>
                  </a:lnTo>
                  <a:lnTo>
                    <a:pt x="940" y="2880"/>
                  </a:lnTo>
                  <a:lnTo>
                    <a:pt x="940" y="2880"/>
                  </a:lnTo>
                  <a:lnTo>
                    <a:pt x="938" y="2884"/>
                  </a:lnTo>
                  <a:lnTo>
                    <a:pt x="938" y="2884"/>
                  </a:lnTo>
                  <a:lnTo>
                    <a:pt x="938" y="2884"/>
                  </a:lnTo>
                  <a:lnTo>
                    <a:pt x="938" y="2886"/>
                  </a:lnTo>
                  <a:lnTo>
                    <a:pt x="938" y="2886"/>
                  </a:lnTo>
                  <a:lnTo>
                    <a:pt x="936" y="2890"/>
                  </a:lnTo>
                  <a:lnTo>
                    <a:pt x="936" y="2890"/>
                  </a:lnTo>
                  <a:lnTo>
                    <a:pt x="936" y="2896"/>
                  </a:lnTo>
                  <a:lnTo>
                    <a:pt x="936" y="2896"/>
                  </a:lnTo>
                  <a:lnTo>
                    <a:pt x="936" y="2898"/>
                  </a:lnTo>
                  <a:lnTo>
                    <a:pt x="936" y="2898"/>
                  </a:lnTo>
                  <a:lnTo>
                    <a:pt x="938" y="2902"/>
                  </a:lnTo>
                  <a:lnTo>
                    <a:pt x="938" y="2902"/>
                  </a:lnTo>
                  <a:lnTo>
                    <a:pt x="938" y="2904"/>
                  </a:lnTo>
                  <a:lnTo>
                    <a:pt x="938" y="2904"/>
                  </a:lnTo>
                  <a:lnTo>
                    <a:pt x="938" y="2908"/>
                  </a:lnTo>
                  <a:lnTo>
                    <a:pt x="938" y="2908"/>
                  </a:lnTo>
                  <a:lnTo>
                    <a:pt x="936" y="2912"/>
                  </a:lnTo>
                  <a:lnTo>
                    <a:pt x="936" y="2914"/>
                  </a:lnTo>
                  <a:lnTo>
                    <a:pt x="936" y="2914"/>
                  </a:lnTo>
                  <a:lnTo>
                    <a:pt x="934" y="2916"/>
                  </a:lnTo>
                  <a:lnTo>
                    <a:pt x="934" y="2916"/>
                  </a:lnTo>
                  <a:lnTo>
                    <a:pt x="934" y="2918"/>
                  </a:lnTo>
                  <a:lnTo>
                    <a:pt x="932" y="2920"/>
                  </a:lnTo>
                  <a:lnTo>
                    <a:pt x="932" y="2920"/>
                  </a:lnTo>
                  <a:lnTo>
                    <a:pt x="932" y="2924"/>
                  </a:lnTo>
                  <a:lnTo>
                    <a:pt x="932" y="2924"/>
                  </a:lnTo>
                  <a:lnTo>
                    <a:pt x="930" y="2924"/>
                  </a:lnTo>
                  <a:lnTo>
                    <a:pt x="930" y="2924"/>
                  </a:lnTo>
                  <a:lnTo>
                    <a:pt x="928" y="2928"/>
                  </a:lnTo>
                  <a:lnTo>
                    <a:pt x="928" y="2928"/>
                  </a:lnTo>
                  <a:lnTo>
                    <a:pt x="928" y="2932"/>
                  </a:lnTo>
                  <a:lnTo>
                    <a:pt x="928" y="2932"/>
                  </a:lnTo>
                  <a:lnTo>
                    <a:pt x="928" y="2934"/>
                  </a:lnTo>
                  <a:lnTo>
                    <a:pt x="928" y="2934"/>
                  </a:lnTo>
                  <a:lnTo>
                    <a:pt x="928" y="2936"/>
                  </a:lnTo>
                  <a:lnTo>
                    <a:pt x="928" y="2936"/>
                  </a:lnTo>
                  <a:lnTo>
                    <a:pt x="924" y="2944"/>
                  </a:lnTo>
                  <a:lnTo>
                    <a:pt x="924" y="2944"/>
                  </a:lnTo>
                  <a:lnTo>
                    <a:pt x="924" y="2940"/>
                  </a:lnTo>
                  <a:lnTo>
                    <a:pt x="924" y="2940"/>
                  </a:lnTo>
                  <a:lnTo>
                    <a:pt x="922" y="2936"/>
                  </a:lnTo>
                  <a:lnTo>
                    <a:pt x="922" y="2936"/>
                  </a:lnTo>
                  <a:lnTo>
                    <a:pt x="922" y="2934"/>
                  </a:lnTo>
                  <a:lnTo>
                    <a:pt x="920" y="2930"/>
                  </a:lnTo>
                  <a:lnTo>
                    <a:pt x="920" y="2930"/>
                  </a:lnTo>
                  <a:lnTo>
                    <a:pt x="920" y="2924"/>
                  </a:lnTo>
                  <a:lnTo>
                    <a:pt x="920" y="2924"/>
                  </a:lnTo>
                  <a:lnTo>
                    <a:pt x="920" y="2922"/>
                  </a:lnTo>
                  <a:lnTo>
                    <a:pt x="920" y="2922"/>
                  </a:lnTo>
                  <a:lnTo>
                    <a:pt x="920" y="2918"/>
                  </a:lnTo>
                  <a:lnTo>
                    <a:pt x="920" y="2918"/>
                  </a:lnTo>
                  <a:lnTo>
                    <a:pt x="920" y="2916"/>
                  </a:lnTo>
                  <a:lnTo>
                    <a:pt x="920" y="2916"/>
                  </a:lnTo>
                  <a:lnTo>
                    <a:pt x="918" y="2914"/>
                  </a:lnTo>
                  <a:lnTo>
                    <a:pt x="918" y="2914"/>
                  </a:lnTo>
                  <a:lnTo>
                    <a:pt x="918" y="2910"/>
                  </a:lnTo>
                  <a:lnTo>
                    <a:pt x="918" y="2910"/>
                  </a:lnTo>
                  <a:lnTo>
                    <a:pt x="918" y="2908"/>
                  </a:lnTo>
                  <a:lnTo>
                    <a:pt x="918" y="2908"/>
                  </a:lnTo>
                  <a:lnTo>
                    <a:pt x="918" y="2904"/>
                  </a:lnTo>
                  <a:lnTo>
                    <a:pt x="918" y="2904"/>
                  </a:lnTo>
                  <a:lnTo>
                    <a:pt x="920" y="2902"/>
                  </a:lnTo>
                  <a:lnTo>
                    <a:pt x="920" y="2902"/>
                  </a:lnTo>
                  <a:lnTo>
                    <a:pt x="920" y="2896"/>
                  </a:lnTo>
                  <a:lnTo>
                    <a:pt x="920" y="2896"/>
                  </a:lnTo>
                  <a:lnTo>
                    <a:pt x="920" y="2890"/>
                  </a:lnTo>
                  <a:lnTo>
                    <a:pt x="920" y="2890"/>
                  </a:lnTo>
                  <a:lnTo>
                    <a:pt x="918" y="2886"/>
                  </a:lnTo>
                  <a:lnTo>
                    <a:pt x="918" y="2886"/>
                  </a:lnTo>
                  <a:lnTo>
                    <a:pt x="916" y="2886"/>
                  </a:lnTo>
                  <a:lnTo>
                    <a:pt x="916" y="2886"/>
                  </a:lnTo>
                  <a:lnTo>
                    <a:pt x="914" y="2884"/>
                  </a:lnTo>
                  <a:lnTo>
                    <a:pt x="914" y="2884"/>
                  </a:lnTo>
                  <a:lnTo>
                    <a:pt x="914" y="2880"/>
                  </a:lnTo>
                  <a:lnTo>
                    <a:pt x="914" y="2880"/>
                  </a:lnTo>
                  <a:lnTo>
                    <a:pt x="912" y="2876"/>
                  </a:lnTo>
                  <a:lnTo>
                    <a:pt x="912" y="2876"/>
                  </a:lnTo>
                  <a:lnTo>
                    <a:pt x="914" y="2874"/>
                  </a:lnTo>
                  <a:lnTo>
                    <a:pt x="914" y="2874"/>
                  </a:lnTo>
                  <a:lnTo>
                    <a:pt x="916" y="2872"/>
                  </a:lnTo>
                  <a:lnTo>
                    <a:pt x="916" y="2872"/>
                  </a:lnTo>
                  <a:lnTo>
                    <a:pt x="918" y="2866"/>
                  </a:lnTo>
                  <a:lnTo>
                    <a:pt x="918" y="2866"/>
                  </a:lnTo>
                  <a:lnTo>
                    <a:pt x="918" y="2858"/>
                  </a:lnTo>
                  <a:lnTo>
                    <a:pt x="918" y="2858"/>
                  </a:lnTo>
                  <a:lnTo>
                    <a:pt x="916" y="2854"/>
                  </a:lnTo>
                  <a:lnTo>
                    <a:pt x="916" y="2852"/>
                  </a:lnTo>
                  <a:lnTo>
                    <a:pt x="916" y="2852"/>
                  </a:lnTo>
                  <a:lnTo>
                    <a:pt x="914" y="2850"/>
                  </a:lnTo>
                  <a:lnTo>
                    <a:pt x="914" y="2850"/>
                  </a:lnTo>
                  <a:lnTo>
                    <a:pt x="914" y="2848"/>
                  </a:lnTo>
                  <a:lnTo>
                    <a:pt x="914" y="2846"/>
                  </a:lnTo>
                  <a:lnTo>
                    <a:pt x="914" y="2846"/>
                  </a:lnTo>
                  <a:lnTo>
                    <a:pt x="912" y="2842"/>
                  </a:lnTo>
                  <a:lnTo>
                    <a:pt x="912" y="2842"/>
                  </a:lnTo>
                  <a:lnTo>
                    <a:pt x="912" y="2840"/>
                  </a:lnTo>
                  <a:lnTo>
                    <a:pt x="912" y="2840"/>
                  </a:lnTo>
                  <a:lnTo>
                    <a:pt x="912" y="2836"/>
                  </a:lnTo>
                  <a:lnTo>
                    <a:pt x="912" y="2836"/>
                  </a:lnTo>
                  <a:lnTo>
                    <a:pt x="912" y="2834"/>
                  </a:lnTo>
                  <a:lnTo>
                    <a:pt x="912" y="2834"/>
                  </a:lnTo>
                  <a:lnTo>
                    <a:pt x="912" y="2832"/>
                  </a:lnTo>
                  <a:lnTo>
                    <a:pt x="912" y="2832"/>
                  </a:lnTo>
                  <a:lnTo>
                    <a:pt x="912" y="2830"/>
                  </a:lnTo>
                  <a:lnTo>
                    <a:pt x="912" y="2830"/>
                  </a:lnTo>
                  <a:lnTo>
                    <a:pt x="912" y="2828"/>
                  </a:lnTo>
                  <a:lnTo>
                    <a:pt x="912" y="2828"/>
                  </a:lnTo>
                  <a:lnTo>
                    <a:pt x="912" y="2826"/>
                  </a:lnTo>
                  <a:lnTo>
                    <a:pt x="912" y="2826"/>
                  </a:lnTo>
                  <a:lnTo>
                    <a:pt x="914" y="2824"/>
                  </a:lnTo>
                  <a:lnTo>
                    <a:pt x="914" y="2820"/>
                  </a:lnTo>
                  <a:lnTo>
                    <a:pt x="914" y="2820"/>
                  </a:lnTo>
                  <a:lnTo>
                    <a:pt x="912" y="2816"/>
                  </a:lnTo>
                  <a:lnTo>
                    <a:pt x="912" y="2816"/>
                  </a:lnTo>
                  <a:lnTo>
                    <a:pt x="912" y="2816"/>
                  </a:lnTo>
                  <a:lnTo>
                    <a:pt x="912" y="2816"/>
                  </a:lnTo>
                  <a:lnTo>
                    <a:pt x="910" y="2810"/>
                  </a:lnTo>
                  <a:lnTo>
                    <a:pt x="910" y="2810"/>
                  </a:lnTo>
                  <a:lnTo>
                    <a:pt x="910" y="2808"/>
                  </a:lnTo>
                  <a:lnTo>
                    <a:pt x="910" y="2808"/>
                  </a:lnTo>
                  <a:lnTo>
                    <a:pt x="908" y="2804"/>
                  </a:lnTo>
                  <a:lnTo>
                    <a:pt x="908" y="2804"/>
                  </a:lnTo>
                  <a:lnTo>
                    <a:pt x="910" y="2798"/>
                  </a:lnTo>
                  <a:lnTo>
                    <a:pt x="910" y="2798"/>
                  </a:lnTo>
                  <a:lnTo>
                    <a:pt x="910" y="2794"/>
                  </a:lnTo>
                  <a:lnTo>
                    <a:pt x="910" y="2794"/>
                  </a:lnTo>
                  <a:lnTo>
                    <a:pt x="910" y="2792"/>
                  </a:lnTo>
                  <a:lnTo>
                    <a:pt x="910" y="2792"/>
                  </a:lnTo>
                  <a:lnTo>
                    <a:pt x="910" y="2790"/>
                  </a:lnTo>
                  <a:lnTo>
                    <a:pt x="910" y="2790"/>
                  </a:lnTo>
                  <a:lnTo>
                    <a:pt x="912" y="2786"/>
                  </a:lnTo>
                  <a:lnTo>
                    <a:pt x="912" y="2786"/>
                  </a:lnTo>
                  <a:lnTo>
                    <a:pt x="910" y="2782"/>
                  </a:lnTo>
                  <a:lnTo>
                    <a:pt x="910" y="2782"/>
                  </a:lnTo>
                  <a:lnTo>
                    <a:pt x="908" y="2780"/>
                  </a:lnTo>
                  <a:lnTo>
                    <a:pt x="908" y="2780"/>
                  </a:lnTo>
                  <a:lnTo>
                    <a:pt x="908" y="2778"/>
                  </a:lnTo>
                  <a:lnTo>
                    <a:pt x="908" y="2778"/>
                  </a:lnTo>
                  <a:lnTo>
                    <a:pt x="908" y="2774"/>
                  </a:lnTo>
                  <a:lnTo>
                    <a:pt x="908" y="2774"/>
                  </a:lnTo>
                  <a:lnTo>
                    <a:pt x="908" y="2772"/>
                  </a:lnTo>
                  <a:lnTo>
                    <a:pt x="908" y="2772"/>
                  </a:lnTo>
                  <a:lnTo>
                    <a:pt x="908" y="2770"/>
                  </a:lnTo>
                  <a:lnTo>
                    <a:pt x="908" y="2770"/>
                  </a:lnTo>
                  <a:lnTo>
                    <a:pt x="906" y="2766"/>
                  </a:lnTo>
                  <a:lnTo>
                    <a:pt x="906" y="2766"/>
                  </a:lnTo>
                  <a:lnTo>
                    <a:pt x="906" y="2764"/>
                  </a:lnTo>
                  <a:lnTo>
                    <a:pt x="906" y="2764"/>
                  </a:lnTo>
                  <a:lnTo>
                    <a:pt x="906" y="2760"/>
                  </a:lnTo>
                  <a:lnTo>
                    <a:pt x="906" y="2758"/>
                  </a:lnTo>
                  <a:lnTo>
                    <a:pt x="906" y="2758"/>
                  </a:lnTo>
                  <a:lnTo>
                    <a:pt x="906" y="2758"/>
                  </a:lnTo>
                  <a:lnTo>
                    <a:pt x="906" y="2758"/>
                  </a:lnTo>
                  <a:lnTo>
                    <a:pt x="906" y="2752"/>
                  </a:lnTo>
                  <a:lnTo>
                    <a:pt x="906" y="2752"/>
                  </a:lnTo>
                  <a:lnTo>
                    <a:pt x="906" y="2750"/>
                  </a:lnTo>
                  <a:lnTo>
                    <a:pt x="906" y="2750"/>
                  </a:lnTo>
                  <a:lnTo>
                    <a:pt x="906" y="2748"/>
                  </a:lnTo>
                  <a:lnTo>
                    <a:pt x="906" y="2748"/>
                  </a:lnTo>
                  <a:lnTo>
                    <a:pt x="906" y="2744"/>
                  </a:lnTo>
                  <a:lnTo>
                    <a:pt x="906" y="2744"/>
                  </a:lnTo>
                  <a:lnTo>
                    <a:pt x="906" y="2742"/>
                  </a:lnTo>
                  <a:lnTo>
                    <a:pt x="906" y="2742"/>
                  </a:lnTo>
                  <a:lnTo>
                    <a:pt x="904" y="2738"/>
                  </a:lnTo>
                  <a:lnTo>
                    <a:pt x="904" y="2738"/>
                  </a:lnTo>
                  <a:lnTo>
                    <a:pt x="904" y="2736"/>
                  </a:lnTo>
                  <a:lnTo>
                    <a:pt x="904" y="2736"/>
                  </a:lnTo>
                  <a:lnTo>
                    <a:pt x="904" y="2732"/>
                  </a:lnTo>
                  <a:lnTo>
                    <a:pt x="904" y="2732"/>
                  </a:lnTo>
                  <a:lnTo>
                    <a:pt x="902" y="2730"/>
                  </a:lnTo>
                  <a:lnTo>
                    <a:pt x="902" y="2730"/>
                  </a:lnTo>
                  <a:lnTo>
                    <a:pt x="902" y="2728"/>
                  </a:lnTo>
                  <a:lnTo>
                    <a:pt x="902" y="2728"/>
                  </a:lnTo>
                  <a:lnTo>
                    <a:pt x="902" y="2726"/>
                  </a:lnTo>
                  <a:lnTo>
                    <a:pt x="902" y="2726"/>
                  </a:lnTo>
                  <a:lnTo>
                    <a:pt x="902" y="2724"/>
                  </a:lnTo>
                  <a:lnTo>
                    <a:pt x="902" y="2724"/>
                  </a:lnTo>
                  <a:lnTo>
                    <a:pt x="902" y="2720"/>
                  </a:lnTo>
                  <a:lnTo>
                    <a:pt x="902" y="2720"/>
                  </a:lnTo>
                  <a:lnTo>
                    <a:pt x="900" y="2716"/>
                  </a:lnTo>
                  <a:lnTo>
                    <a:pt x="900" y="2716"/>
                  </a:lnTo>
                  <a:lnTo>
                    <a:pt x="900" y="2714"/>
                  </a:lnTo>
                  <a:lnTo>
                    <a:pt x="900" y="2714"/>
                  </a:lnTo>
                  <a:lnTo>
                    <a:pt x="900" y="2712"/>
                  </a:lnTo>
                  <a:lnTo>
                    <a:pt x="900" y="2712"/>
                  </a:lnTo>
                  <a:lnTo>
                    <a:pt x="900" y="2708"/>
                  </a:lnTo>
                  <a:lnTo>
                    <a:pt x="900" y="2708"/>
                  </a:lnTo>
                  <a:lnTo>
                    <a:pt x="900" y="2706"/>
                  </a:lnTo>
                  <a:lnTo>
                    <a:pt x="900" y="2706"/>
                  </a:lnTo>
                  <a:lnTo>
                    <a:pt x="900" y="2702"/>
                  </a:lnTo>
                  <a:lnTo>
                    <a:pt x="900" y="2702"/>
                  </a:lnTo>
                  <a:lnTo>
                    <a:pt x="900" y="2700"/>
                  </a:lnTo>
                  <a:lnTo>
                    <a:pt x="900" y="2700"/>
                  </a:lnTo>
                  <a:lnTo>
                    <a:pt x="898" y="2698"/>
                  </a:lnTo>
                  <a:lnTo>
                    <a:pt x="898" y="2696"/>
                  </a:lnTo>
                  <a:lnTo>
                    <a:pt x="898" y="2696"/>
                  </a:lnTo>
                  <a:lnTo>
                    <a:pt x="898" y="2692"/>
                  </a:lnTo>
                  <a:lnTo>
                    <a:pt x="898" y="2692"/>
                  </a:lnTo>
                  <a:lnTo>
                    <a:pt x="898" y="2690"/>
                  </a:lnTo>
                  <a:lnTo>
                    <a:pt x="898" y="2690"/>
                  </a:lnTo>
                  <a:lnTo>
                    <a:pt x="898" y="2686"/>
                  </a:lnTo>
                  <a:lnTo>
                    <a:pt x="898" y="2686"/>
                  </a:lnTo>
                  <a:lnTo>
                    <a:pt x="898" y="2684"/>
                  </a:lnTo>
                  <a:lnTo>
                    <a:pt x="898" y="2684"/>
                  </a:lnTo>
                  <a:lnTo>
                    <a:pt x="898" y="2680"/>
                  </a:lnTo>
                  <a:lnTo>
                    <a:pt x="898" y="2680"/>
                  </a:lnTo>
                  <a:lnTo>
                    <a:pt x="896" y="2678"/>
                  </a:lnTo>
                  <a:lnTo>
                    <a:pt x="896" y="2678"/>
                  </a:lnTo>
                  <a:lnTo>
                    <a:pt x="896" y="2676"/>
                  </a:lnTo>
                  <a:lnTo>
                    <a:pt x="896" y="2676"/>
                  </a:lnTo>
                  <a:lnTo>
                    <a:pt x="896" y="2672"/>
                  </a:lnTo>
                  <a:lnTo>
                    <a:pt x="896" y="2672"/>
                  </a:lnTo>
                  <a:lnTo>
                    <a:pt x="896" y="2670"/>
                  </a:lnTo>
                  <a:lnTo>
                    <a:pt x="896" y="2670"/>
                  </a:lnTo>
                  <a:lnTo>
                    <a:pt x="896" y="2668"/>
                  </a:lnTo>
                  <a:lnTo>
                    <a:pt x="896" y="2668"/>
                  </a:lnTo>
                  <a:lnTo>
                    <a:pt x="896" y="2664"/>
                  </a:lnTo>
                  <a:lnTo>
                    <a:pt x="896" y="2664"/>
                  </a:lnTo>
                  <a:lnTo>
                    <a:pt x="896" y="2662"/>
                  </a:lnTo>
                  <a:lnTo>
                    <a:pt x="896" y="2662"/>
                  </a:lnTo>
                  <a:lnTo>
                    <a:pt x="898" y="2658"/>
                  </a:lnTo>
                  <a:lnTo>
                    <a:pt x="898" y="2658"/>
                  </a:lnTo>
                  <a:lnTo>
                    <a:pt x="898" y="2656"/>
                  </a:lnTo>
                  <a:lnTo>
                    <a:pt x="898" y="2656"/>
                  </a:lnTo>
                  <a:lnTo>
                    <a:pt x="898" y="2652"/>
                  </a:lnTo>
                  <a:lnTo>
                    <a:pt x="898" y="2652"/>
                  </a:lnTo>
                  <a:lnTo>
                    <a:pt x="896" y="2650"/>
                  </a:lnTo>
                  <a:lnTo>
                    <a:pt x="896" y="2650"/>
                  </a:lnTo>
                  <a:lnTo>
                    <a:pt x="896" y="2648"/>
                  </a:lnTo>
                  <a:lnTo>
                    <a:pt x="896" y="2648"/>
                  </a:lnTo>
                  <a:lnTo>
                    <a:pt x="896" y="2646"/>
                  </a:lnTo>
                  <a:lnTo>
                    <a:pt x="896" y="2646"/>
                  </a:lnTo>
                  <a:lnTo>
                    <a:pt x="896" y="2642"/>
                  </a:lnTo>
                  <a:lnTo>
                    <a:pt x="896" y="2642"/>
                  </a:lnTo>
                  <a:lnTo>
                    <a:pt x="896" y="2638"/>
                  </a:lnTo>
                  <a:lnTo>
                    <a:pt x="896" y="2638"/>
                  </a:lnTo>
                  <a:lnTo>
                    <a:pt x="896" y="2636"/>
                  </a:lnTo>
                  <a:lnTo>
                    <a:pt x="896" y="2636"/>
                  </a:lnTo>
                  <a:lnTo>
                    <a:pt x="896" y="2634"/>
                  </a:lnTo>
                  <a:lnTo>
                    <a:pt x="896" y="2634"/>
                  </a:lnTo>
                  <a:lnTo>
                    <a:pt x="896" y="2630"/>
                  </a:lnTo>
                  <a:lnTo>
                    <a:pt x="896" y="2630"/>
                  </a:lnTo>
                  <a:lnTo>
                    <a:pt x="896" y="2628"/>
                  </a:lnTo>
                  <a:lnTo>
                    <a:pt x="896" y="2628"/>
                  </a:lnTo>
                  <a:lnTo>
                    <a:pt x="896" y="2624"/>
                  </a:lnTo>
                  <a:lnTo>
                    <a:pt x="896" y="2624"/>
                  </a:lnTo>
                  <a:lnTo>
                    <a:pt x="894" y="2620"/>
                  </a:lnTo>
                  <a:lnTo>
                    <a:pt x="894" y="2620"/>
                  </a:lnTo>
                  <a:lnTo>
                    <a:pt x="894" y="2618"/>
                  </a:lnTo>
                  <a:lnTo>
                    <a:pt x="894" y="2618"/>
                  </a:lnTo>
                  <a:lnTo>
                    <a:pt x="892" y="2612"/>
                  </a:lnTo>
                  <a:lnTo>
                    <a:pt x="892" y="2612"/>
                  </a:lnTo>
                  <a:lnTo>
                    <a:pt x="894" y="2610"/>
                  </a:lnTo>
                  <a:lnTo>
                    <a:pt x="894" y="2610"/>
                  </a:lnTo>
                  <a:lnTo>
                    <a:pt x="892" y="2606"/>
                  </a:lnTo>
                  <a:lnTo>
                    <a:pt x="892" y="2606"/>
                  </a:lnTo>
                  <a:lnTo>
                    <a:pt x="892" y="2606"/>
                  </a:lnTo>
                  <a:lnTo>
                    <a:pt x="892" y="2600"/>
                  </a:lnTo>
                  <a:lnTo>
                    <a:pt x="892" y="2600"/>
                  </a:lnTo>
                  <a:lnTo>
                    <a:pt x="888" y="2596"/>
                  </a:lnTo>
                  <a:lnTo>
                    <a:pt x="888" y="2596"/>
                  </a:lnTo>
                  <a:lnTo>
                    <a:pt x="888" y="2596"/>
                  </a:lnTo>
                  <a:lnTo>
                    <a:pt x="886" y="2592"/>
                  </a:lnTo>
                  <a:lnTo>
                    <a:pt x="886" y="2592"/>
                  </a:lnTo>
                  <a:lnTo>
                    <a:pt x="886" y="2590"/>
                  </a:lnTo>
                  <a:lnTo>
                    <a:pt x="886" y="2590"/>
                  </a:lnTo>
                  <a:lnTo>
                    <a:pt x="886" y="2586"/>
                  </a:lnTo>
                  <a:lnTo>
                    <a:pt x="886" y="2584"/>
                  </a:lnTo>
                  <a:lnTo>
                    <a:pt x="886" y="2584"/>
                  </a:lnTo>
                  <a:lnTo>
                    <a:pt x="886" y="2580"/>
                  </a:lnTo>
                  <a:lnTo>
                    <a:pt x="886" y="2580"/>
                  </a:lnTo>
                  <a:lnTo>
                    <a:pt x="886" y="2576"/>
                  </a:lnTo>
                  <a:lnTo>
                    <a:pt x="886" y="2576"/>
                  </a:lnTo>
                  <a:lnTo>
                    <a:pt x="884" y="2574"/>
                  </a:lnTo>
                  <a:lnTo>
                    <a:pt x="884" y="2574"/>
                  </a:lnTo>
                  <a:lnTo>
                    <a:pt x="886" y="2572"/>
                  </a:lnTo>
                  <a:lnTo>
                    <a:pt x="886" y="2572"/>
                  </a:lnTo>
                  <a:lnTo>
                    <a:pt x="886" y="2568"/>
                  </a:lnTo>
                  <a:lnTo>
                    <a:pt x="886" y="2568"/>
                  </a:lnTo>
                  <a:lnTo>
                    <a:pt x="886" y="2566"/>
                  </a:lnTo>
                  <a:lnTo>
                    <a:pt x="886" y="2566"/>
                  </a:lnTo>
                  <a:lnTo>
                    <a:pt x="886" y="2562"/>
                  </a:lnTo>
                  <a:lnTo>
                    <a:pt x="886" y="2562"/>
                  </a:lnTo>
                  <a:lnTo>
                    <a:pt x="886" y="2560"/>
                  </a:lnTo>
                  <a:lnTo>
                    <a:pt x="886" y="2560"/>
                  </a:lnTo>
                  <a:lnTo>
                    <a:pt x="886" y="2558"/>
                  </a:lnTo>
                  <a:lnTo>
                    <a:pt x="886" y="2558"/>
                  </a:lnTo>
                  <a:lnTo>
                    <a:pt x="886" y="2552"/>
                  </a:lnTo>
                  <a:lnTo>
                    <a:pt x="886" y="2552"/>
                  </a:lnTo>
                  <a:lnTo>
                    <a:pt x="886" y="2552"/>
                  </a:lnTo>
                  <a:lnTo>
                    <a:pt x="886" y="2546"/>
                  </a:lnTo>
                  <a:lnTo>
                    <a:pt x="886" y="2546"/>
                  </a:lnTo>
                  <a:lnTo>
                    <a:pt x="886" y="2544"/>
                  </a:lnTo>
                  <a:lnTo>
                    <a:pt x="886" y="2544"/>
                  </a:lnTo>
                  <a:lnTo>
                    <a:pt x="886" y="2540"/>
                  </a:lnTo>
                  <a:lnTo>
                    <a:pt x="886" y="2540"/>
                  </a:lnTo>
                  <a:lnTo>
                    <a:pt x="886" y="2538"/>
                  </a:lnTo>
                  <a:lnTo>
                    <a:pt x="886" y="2538"/>
                  </a:lnTo>
                  <a:lnTo>
                    <a:pt x="886" y="2534"/>
                  </a:lnTo>
                  <a:lnTo>
                    <a:pt x="886" y="2534"/>
                  </a:lnTo>
                  <a:lnTo>
                    <a:pt x="884" y="2532"/>
                  </a:lnTo>
                  <a:lnTo>
                    <a:pt x="884" y="2532"/>
                  </a:lnTo>
                  <a:lnTo>
                    <a:pt x="884" y="2528"/>
                  </a:lnTo>
                  <a:lnTo>
                    <a:pt x="884" y="2528"/>
                  </a:lnTo>
                  <a:lnTo>
                    <a:pt x="884" y="2524"/>
                  </a:lnTo>
                  <a:lnTo>
                    <a:pt x="884" y="2524"/>
                  </a:lnTo>
                  <a:lnTo>
                    <a:pt x="882" y="2522"/>
                  </a:lnTo>
                  <a:lnTo>
                    <a:pt x="882" y="2522"/>
                  </a:lnTo>
                  <a:lnTo>
                    <a:pt x="882" y="2520"/>
                  </a:lnTo>
                  <a:lnTo>
                    <a:pt x="882" y="2520"/>
                  </a:lnTo>
                  <a:lnTo>
                    <a:pt x="882" y="2516"/>
                  </a:lnTo>
                  <a:lnTo>
                    <a:pt x="882" y="2516"/>
                  </a:lnTo>
                  <a:lnTo>
                    <a:pt x="880" y="2514"/>
                  </a:lnTo>
                  <a:lnTo>
                    <a:pt x="880" y="2514"/>
                  </a:lnTo>
                  <a:lnTo>
                    <a:pt x="880" y="2512"/>
                  </a:lnTo>
                  <a:lnTo>
                    <a:pt x="880" y="2512"/>
                  </a:lnTo>
                  <a:lnTo>
                    <a:pt x="880" y="2510"/>
                  </a:lnTo>
                  <a:lnTo>
                    <a:pt x="880" y="2510"/>
                  </a:lnTo>
                  <a:lnTo>
                    <a:pt x="880" y="2506"/>
                  </a:lnTo>
                  <a:lnTo>
                    <a:pt x="880" y="2506"/>
                  </a:lnTo>
                  <a:lnTo>
                    <a:pt x="880" y="2502"/>
                  </a:lnTo>
                  <a:lnTo>
                    <a:pt x="880" y="2502"/>
                  </a:lnTo>
                  <a:lnTo>
                    <a:pt x="878" y="2500"/>
                  </a:lnTo>
                  <a:lnTo>
                    <a:pt x="878" y="2500"/>
                  </a:lnTo>
                  <a:lnTo>
                    <a:pt x="878" y="2496"/>
                  </a:lnTo>
                  <a:lnTo>
                    <a:pt x="878" y="2496"/>
                  </a:lnTo>
                  <a:lnTo>
                    <a:pt x="876" y="2494"/>
                  </a:lnTo>
                  <a:lnTo>
                    <a:pt x="876" y="2494"/>
                  </a:lnTo>
                  <a:lnTo>
                    <a:pt x="876" y="2492"/>
                  </a:lnTo>
                  <a:lnTo>
                    <a:pt x="876" y="2492"/>
                  </a:lnTo>
                  <a:lnTo>
                    <a:pt x="876" y="2490"/>
                  </a:lnTo>
                  <a:lnTo>
                    <a:pt x="876" y="2490"/>
                  </a:lnTo>
                  <a:lnTo>
                    <a:pt x="876" y="2486"/>
                  </a:lnTo>
                  <a:lnTo>
                    <a:pt x="876" y="2486"/>
                  </a:lnTo>
                  <a:lnTo>
                    <a:pt x="874" y="2484"/>
                  </a:lnTo>
                  <a:lnTo>
                    <a:pt x="874" y="2484"/>
                  </a:lnTo>
                  <a:lnTo>
                    <a:pt x="876" y="2482"/>
                  </a:lnTo>
                  <a:lnTo>
                    <a:pt x="876" y="2482"/>
                  </a:lnTo>
                  <a:lnTo>
                    <a:pt x="876" y="2478"/>
                  </a:lnTo>
                  <a:lnTo>
                    <a:pt x="876" y="2478"/>
                  </a:lnTo>
                  <a:lnTo>
                    <a:pt x="874" y="2474"/>
                  </a:lnTo>
                  <a:lnTo>
                    <a:pt x="874" y="2474"/>
                  </a:lnTo>
                  <a:lnTo>
                    <a:pt x="874" y="2472"/>
                  </a:lnTo>
                  <a:lnTo>
                    <a:pt x="874" y="2472"/>
                  </a:lnTo>
                  <a:lnTo>
                    <a:pt x="874" y="2470"/>
                  </a:lnTo>
                  <a:lnTo>
                    <a:pt x="874" y="2470"/>
                  </a:lnTo>
                  <a:lnTo>
                    <a:pt x="874" y="2466"/>
                  </a:lnTo>
                  <a:lnTo>
                    <a:pt x="874" y="2466"/>
                  </a:lnTo>
                  <a:lnTo>
                    <a:pt x="874" y="2464"/>
                  </a:lnTo>
                  <a:lnTo>
                    <a:pt x="874" y="2464"/>
                  </a:lnTo>
                  <a:lnTo>
                    <a:pt x="874" y="2462"/>
                  </a:lnTo>
                  <a:lnTo>
                    <a:pt x="874" y="2462"/>
                  </a:lnTo>
                  <a:lnTo>
                    <a:pt x="876" y="2458"/>
                  </a:lnTo>
                  <a:lnTo>
                    <a:pt x="876" y="2458"/>
                  </a:lnTo>
                  <a:lnTo>
                    <a:pt x="878" y="2454"/>
                  </a:lnTo>
                  <a:lnTo>
                    <a:pt x="878" y="2450"/>
                  </a:lnTo>
                  <a:lnTo>
                    <a:pt x="878" y="2450"/>
                  </a:lnTo>
                  <a:lnTo>
                    <a:pt x="876" y="2446"/>
                  </a:lnTo>
                  <a:lnTo>
                    <a:pt x="876" y="2446"/>
                  </a:lnTo>
                  <a:lnTo>
                    <a:pt x="876" y="2444"/>
                  </a:lnTo>
                  <a:lnTo>
                    <a:pt x="876" y="2444"/>
                  </a:lnTo>
                  <a:lnTo>
                    <a:pt x="876" y="2442"/>
                  </a:lnTo>
                  <a:lnTo>
                    <a:pt x="876" y="2442"/>
                  </a:lnTo>
                  <a:lnTo>
                    <a:pt x="876" y="2438"/>
                  </a:lnTo>
                  <a:lnTo>
                    <a:pt x="876" y="2438"/>
                  </a:lnTo>
                  <a:lnTo>
                    <a:pt x="874" y="2436"/>
                  </a:lnTo>
                  <a:lnTo>
                    <a:pt x="874" y="2436"/>
                  </a:lnTo>
                  <a:lnTo>
                    <a:pt x="874" y="2434"/>
                  </a:lnTo>
                  <a:lnTo>
                    <a:pt x="874" y="2434"/>
                  </a:lnTo>
                  <a:lnTo>
                    <a:pt x="872" y="2430"/>
                  </a:lnTo>
                  <a:lnTo>
                    <a:pt x="872" y="2430"/>
                  </a:lnTo>
                  <a:lnTo>
                    <a:pt x="872" y="2428"/>
                  </a:lnTo>
                  <a:lnTo>
                    <a:pt x="872" y="2428"/>
                  </a:lnTo>
                  <a:lnTo>
                    <a:pt x="872" y="2428"/>
                  </a:lnTo>
                  <a:lnTo>
                    <a:pt x="872" y="2424"/>
                  </a:lnTo>
                  <a:lnTo>
                    <a:pt x="872" y="2424"/>
                  </a:lnTo>
                  <a:lnTo>
                    <a:pt x="870" y="2420"/>
                  </a:lnTo>
                  <a:lnTo>
                    <a:pt x="870" y="2420"/>
                  </a:lnTo>
                  <a:lnTo>
                    <a:pt x="870" y="2418"/>
                  </a:lnTo>
                  <a:lnTo>
                    <a:pt x="870" y="2418"/>
                  </a:lnTo>
                  <a:lnTo>
                    <a:pt x="870" y="2416"/>
                  </a:lnTo>
                  <a:lnTo>
                    <a:pt x="870" y="2416"/>
                  </a:lnTo>
                  <a:lnTo>
                    <a:pt x="872" y="2410"/>
                  </a:lnTo>
                  <a:lnTo>
                    <a:pt x="872" y="2410"/>
                  </a:lnTo>
                  <a:lnTo>
                    <a:pt x="870" y="2406"/>
                  </a:lnTo>
                  <a:lnTo>
                    <a:pt x="870" y="2406"/>
                  </a:lnTo>
                  <a:lnTo>
                    <a:pt x="868" y="2404"/>
                  </a:lnTo>
                  <a:lnTo>
                    <a:pt x="868" y="2404"/>
                  </a:lnTo>
                  <a:lnTo>
                    <a:pt x="868" y="2400"/>
                  </a:lnTo>
                  <a:lnTo>
                    <a:pt x="868" y="2400"/>
                  </a:lnTo>
                  <a:lnTo>
                    <a:pt x="868" y="2396"/>
                  </a:lnTo>
                  <a:lnTo>
                    <a:pt x="868" y="2396"/>
                  </a:lnTo>
                  <a:lnTo>
                    <a:pt x="868" y="2394"/>
                  </a:lnTo>
                  <a:lnTo>
                    <a:pt x="868" y="2392"/>
                  </a:lnTo>
                  <a:lnTo>
                    <a:pt x="868" y="2392"/>
                  </a:lnTo>
                  <a:lnTo>
                    <a:pt x="868" y="2388"/>
                  </a:lnTo>
                  <a:lnTo>
                    <a:pt x="868" y="2388"/>
                  </a:lnTo>
                  <a:lnTo>
                    <a:pt x="868" y="2384"/>
                  </a:lnTo>
                  <a:lnTo>
                    <a:pt x="868" y="2384"/>
                  </a:lnTo>
                  <a:lnTo>
                    <a:pt x="868" y="2382"/>
                  </a:lnTo>
                  <a:lnTo>
                    <a:pt x="868" y="2382"/>
                  </a:lnTo>
                  <a:lnTo>
                    <a:pt x="868" y="2380"/>
                  </a:lnTo>
                  <a:lnTo>
                    <a:pt x="868" y="2380"/>
                  </a:lnTo>
                  <a:lnTo>
                    <a:pt x="868" y="2376"/>
                  </a:lnTo>
                  <a:lnTo>
                    <a:pt x="868" y="2376"/>
                  </a:lnTo>
                  <a:lnTo>
                    <a:pt x="868" y="2372"/>
                  </a:lnTo>
                  <a:lnTo>
                    <a:pt x="868" y="2370"/>
                  </a:lnTo>
                  <a:lnTo>
                    <a:pt x="868" y="2370"/>
                  </a:lnTo>
                  <a:lnTo>
                    <a:pt x="868" y="2368"/>
                  </a:lnTo>
                  <a:lnTo>
                    <a:pt x="868" y="2368"/>
                  </a:lnTo>
                  <a:lnTo>
                    <a:pt x="868" y="2364"/>
                  </a:lnTo>
                  <a:lnTo>
                    <a:pt x="868" y="2364"/>
                  </a:lnTo>
                  <a:lnTo>
                    <a:pt x="868" y="2360"/>
                  </a:lnTo>
                  <a:lnTo>
                    <a:pt x="868" y="2360"/>
                  </a:lnTo>
                  <a:lnTo>
                    <a:pt x="866" y="2358"/>
                  </a:lnTo>
                  <a:lnTo>
                    <a:pt x="866" y="2358"/>
                  </a:lnTo>
                  <a:lnTo>
                    <a:pt x="866" y="2356"/>
                  </a:lnTo>
                  <a:lnTo>
                    <a:pt x="866" y="2356"/>
                  </a:lnTo>
                  <a:lnTo>
                    <a:pt x="866" y="2352"/>
                  </a:lnTo>
                  <a:lnTo>
                    <a:pt x="866" y="2352"/>
                  </a:lnTo>
                  <a:lnTo>
                    <a:pt x="864" y="2346"/>
                  </a:lnTo>
                  <a:lnTo>
                    <a:pt x="864" y="2346"/>
                  </a:lnTo>
                  <a:lnTo>
                    <a:pt x="864" y="2344"/>
                  </a:lnTo>
                  <a:lnTo>
                    <a:pt x="864" y="2344"/>
                  </a:lnTo>
                  <a:lnTo>
                    <a:pt x="864" y="2342"/>
                  </a:lnTo>
                  <a:lnTo>
                    <a:pt x="864" y="2340"/>
                  </a:lnTo>
                  <a:lnTo>
                    <a:pt x="864" y="2340"/>
                  </a:lnTo>
                  <a:lnTo>
                    <a:pt x="866" y="2336"/>
                  </a:lnTo>
                  <a:lnTo>
                    <a:pt x="866" y="2334"/>
                  </a:lnTo>
                  <a:lnTo>
                    <a:pt x="866" y="2334"/>
                  </a:lnTo>
                  <a:lnTo>
                    <a:pt x="866" y="2330"/>
                  </a:lnTo>
                  <a:lnTo>
                    <a:pt x="866" y="2330"/>
                  </a:lnTo>
                  <a:lnTo>
                    <a:pt x="866" y="2326"/>
                  </a:lnTo>
                  <a:lnTo>
                    <a:pt x="866" y="2326"/>
                  </a:lnTo>
                  <a:lnTo>
                    <a:pt x="866" y="2324"/>
                  </a:lnTo>
                  <a:lnTo>
                    <a:pt x="866" y="2324"/>
                  </a:lnTo>
                  <a:lnTo>
                    <a:pt x="862" y="2316"/>
                  </a:lnTo>
                  <a:lnTo>
                    <a:pt x="862" y="2316"/>
                  </a:lnTo>
                  <a:lnTo>
                    <a:pt x="860" y="2312"/>
                  </a:lnTo>
                  <a:lnTo>
                    <a:pt x="860" y="2312"/>
                  </a:lnTo>
                  <a:lnTo>
                    <a:pt x="858" y="2306"/>
                  </a:lnTo>
                  <a:lnTo>
                    <a:pt x="858" y="2306"/>
                  </a:lnTo>
                  <a:lnTo>
                    <a:pt x="858" y="2304"/>
                  </a:lnTo>
                  <a:lnTo>
                    <a:pt x="858" y="2304"/>
                  </a:lnTo>
                  <a:lnTo>
                    <a:pt x="858" y="2300"/>
                  </a:lnTo>
                  <a:lnTo>
                    <a:pt x="858" y="2300"/>
                  </a:lnTo>
                  <a:lnTo>
                    <a:pt x="858" y="2298"/>
                  </a:lnTo>
                  <a:lnTo>
                    <a:pt x="858" y="2298"/>
                  </a:lnTo>
                  <a:lnTo>
                    <a:pt x="858" y="2294"/>
                  </a:lnTo>
                  <a:lnTo>
                    <a:pt x="858" y="2294"/>
                  </a:lnTo>
                  <a:lnTo>
                    <a:pt x="858" y="2292"/>
                  </a:lnTo>
                  <a:lnTo>
                    <a:pt x="858" y="2292"/>
                  </a:lnTo>
                  <a:lnTo>
                    <a:pt x="856" y="2288"/>
                  </a:lnTo>
                  <a:lnTo>
                    <a:pt x="856" y="2288"/>
                  </a:lnTo>
                  <a:lnTo>
                    <a:pt x="856" y="2286"/>
                  </a:lnTo>
                  <a:lnTo>
                    <a:pt x="856" y="2286"/>
                  </a:lnTo>
                  <a:lnTo>
                    <a:pt x="858" y="2284"/>
                  </a:lnTo>
                  <a:lnTo>
                    <a:pt x="858" y="2282"/>
                  </a:lnTo>
                  <a:lnTo>
                    <a:pt x="858" y="2282"/>
                  </a:lnTo>
                  <a:lnTo>
                    <a:pt x="860" y="2278"/>
                  </a:lnTo>
                  <a:lnTo>
                    <a:pt x="860" y="2278"/>
                  </a:lnTo>
                  <a:lnTo>
                    <a:pt x="860" y="2276"/>
                  </a:lnTo>
                  <a:lnTo>
                    <a:pt x="860" y="2276"/>
                  </a:lnTo>
                  <a:lnTo>
                    <a:pt x="860" y="2268"/>
                  </a:lnTo>
                  <a:lnTo>
                    <a:pt x="860" y="2268"/>
                  </a:lnTo>
                  <a:lnTo>
                    <a:pt x="860" y="2266"/>
                  </a:lnTo>
                  <a:lnTo>
                    <a:pt x="860" y="2266"/>
                  </a:lnTo>
                  <a:lnTo>
                    <a:pt x="860" y="2266"/>
                  </a:lnTo>
                  <a:lnTo>
                    <a:pt x="858" y="2262"/>
                  </a:lnTo>
                  <a:lnTo>
                    <a:pt x="858" y="2262"/>
                  </a:lnTo>
                  <a:lnTo>
                    <a:pt x="858" y="2260"/>
                  </a:lnTo>
                  <a:lnTo>
                    <a:pt x="858" y="2260"/>
                  </a:lnTo>
                  <a:lnTo>
                    <a:pt x="856" y="2256"/>
                  </a:lnTo>
                  <a:lnTo>
                    <a:pt x="856" y="2256"/>
                  </a:lnTo>
                  <a:lnTo>
                    <a:pt x="856" y="2254"/>
                  </a:lnTo>
                  <a:lnTo>
                    <a:pt x="856" y="2254"/>
                  </a:lnTo>
                  <a:lnTo>
                    <a:pt x="856" y="2250"/>
                  </a:lnTo>
                  <a:lnTo>
                    <a:pt x="856" y="2250"/>
                  </a:lnTo>
                  <a:lnTo>
                    <a:pt x="854" y="2248"/>
                  </a:lnTo>
                  <a:lnTo>
                    <a:pt x="854" y="2248"/>
                  </a:lnTo>
                  <a:lnTo>
                    <a:pt x="852" y="2246"/>
                  </a:lnTo>
                  <a:lnTo>
                    <a:pt x="852" y="2246"/>
                  </a:lnTo>
                  <a:lnTo>
                    <a:pt x="852" y="2242"/>
                  </a:lnTo>
                  <a:lnTo>
                    <a:pt x="852" y="2242"/>
                  </a:lnTo>
                  <a:lnTo>
                    <a:pt x="852" y="2240"/>
                  </a:lnTo>
                  <a:lnTo>
                    <a:pt x="852" y="2240"/>
                  </a:lnTo>
                  <a:lnTo>
                    <a:pt x="852" y="2238"/>
                  </a:lnTo>
                  <a:lnTo>
                    <a:pt x="852" y="2238"/>
                  </a:lnTo>
                  <a:lnTo>
                    <a:pt x="854" y="2234"/>
                  </a:lnTo>
                  <a:lnTo>
                    <a:pt x="854" y="2234"/>
                  </a:lnTo>
                  <a:lnTo>
                    <a:pt x="854" y="2232"/>
                  </a:lnTo>
                  <a:lnTo>
                    <a:pt x="854" y="2232"/>
                  </a:lnTo>
                  <a:lnTo>
                    <a:pt x="854" y="2230"/>
                  </a:lnTo>
                  <a:lnTo>
                    <a:pt x="854" y="2230"/>
                  </a:lnTo>
                  <a:lnTo>
                    <a:pt x="856" y="2224"/>
                  </a:lnTo>
                  <a:lnTo>
                    <a:pt x="856" y="2224"/>
                  </a:lnTo>
                  <a:lnTo>
                    <a:pt x="856" y="2222"/>
                  </a:lnTo>
                  <a:lnTo>
                    <a:pt x="856" y="2222"/>
                  </a:lnTo>
                  <a:lnTo>
                    <a:pt x="856" y="2216"/>
                  </a:lnTo>
                  <a:lnTo>
                    <a:pt x="856" y="2216"/>
                  </a:lnTo>
                  <a:lnTo>
                    <a:pt x="856" y="2212"/>
                  </a:lnTo>
                  <a:lnTo>
                    <a:pt x="856" y="2212"/>
                  </a:lnTo>
                  <a:lnTo>
                    <a:pt x="854" y="2210"/>
                  </a:lnTo>
                  <a:lnTo>
                    <a:pt x="854" y="2210"/>
                  </a:lnTo>
                  <a:lnTo>
                    <a:pt x="854" y="2208"/>
                  </a:lnTo>
                  <a:lnTo>
                    <a:pt x="854" y="2208"/>
                  </a:lnTo>
                  <a:lnTo>
                    <a:pt x="852" y="2206"/>
                  </a:lnTo>
                  <a:lnTo>
                    <a:pt x="852" y="2206"/>
                  </a:lnTo>
                  <a:lnTo>
                    <a:pt x="852" y="2200"/>
                  </a:lnTo>
                  <a:lnTo>
                    <a:pt x="852" y="2200"/>
                  </a:lnTo>
                  <a:lnTo>
                    <a:pt x="852" y="2194"/>
                  </a:lnTo>
                  <a:lnTo>
                    <a:pt x="852" y="2194"/>
                  </a:lnTo>
                  <a:lnTo>
                    <a:pt x="852" y="2192"/>
                  </a:lnTo>
                  <a:lnTo>
                    <a:pt x="852" y="2192"/>
                  </a:lnTo>
                  <a:lnTo>
                    <a:pt x="850" y="2186"/>
                  </a:lnTo>
                  <a:lnTo>
                    <a:pt x="850" y="2186"/>
                  </a:lnTo>
                  <a:lnTo>
                    <a:pt x="850" y="2184"/>
                  </a:lnTo>
                  <a:lnTo>
                    <a:pt x="850" y="2184"/>
                  </a:lnTo>
                  <a:lnTo>
                    <a:pt x="850" y="2182"/>
                  </a:lnTo>
                  <a:lnTo>
                    <a:pt x="850" y="2182"/>
                  </a:lnTo>
                  <a:lnTo>
                    <a:pt x="848" y="2178"/>
                  </a:lnTo>
                  <a:lnTo>
                    <a:pt x="848" y="2178"/>
                  </a:lnTo>
                  <a:lnTo>
                    <a:pt x="846" y="2176"/>
                  </a:lnTo>
                  <a:lnTo>
                    <a:pt x="846" y="2176"/>
                  </a:lnTo>
                  <a:lnTo>
                    <a:pt x="848" y="2176"/>
                  </a:lnTo>
                  <a:lnTo>
                    <a:pt x="848" y="2176"/>
                  </a:lnTo>
                  <a:lnTo>
                    <a:pt x="850" y="2172"/>
                  </a:lnTo>
                  <a:lnTo>
                    <a:pt x="850" y="2172"/>
                  </a:lnTo>
                  <a:lnTo>
                    <a:pt x="850" y="2170"/>
                  </a:lnTo>
                  <a:lnTo>
                    <a:pt x="850" y="2166"/>
                  </a:lnTo>
                  <a:lnTo>
                    <a:pt x="850" y="2164"/>
                  </a:lnTo>
                  <a:lnTo>
                    <a:pt x="850" y="2164"/>
                  </a:lnTo>
                  <a:lnTo>
                    <a:pt x="848" y="2162"/>
                  </a:lnTo>
                  <a:lnTo>
                    <a:pt x="848" y="2162"/>
                  </a:lnTo>
                  <a:lnTo>
                    <a:pt x="848" y="2160"/>
                  </a:lnTo>
                  <a:lnTo>
                    <a:pt x="848" y="2160"/>
                  </a:lnTo>
                  <a:lnTo>
                    <a:pt x="846" y="2154"/>
                  </a:lnTo>
                  <a:lnTo>
                    <a:pt x="846" y="2154"/>
                  </a:lnTo>
                  <a:lnTo>
                    <a:pt x="846" y="2150"/>
                  </a:lnTo>
                  <a:lnTo>
                    <a:pt x="846" y="2150"/>
                  </a:lnTo>
                  <a:lnTo>
                    <a:pt x="846" y="2144"/>
                  </a:lnTo>
                  <a:lnTo>
                    <a:pt x="846" y="2144"/>
                  </a:lnTo>
                  <a:lnTo>
                    <a:pt x="848" y="2142"/>
                  </a:lnTo>
                  <a:lnTo>
                    <a:pt x="848" y="2142"/>
                  </a:lnTo>
                  <a:lnTo>
                    <a:pt x="848" y="2138"/>
                  </a:lnTo>
                  <a:lnTo>
                    <a:pt x="848" y="2138"/>
                  </a:lnTo>
                  <a:lnTo>
                    <a:pt x="848" y="2134"/>
                  </a:lnTo>
                  <a:lnTo>
                    <a:pt x="846" y="2132"/>
                  </a:lnTo>
                  <a:lnTo>
                    <a:pt x="846" y="2132"/>
                  </a:lnTo>
                  <a:lnTo>
                    <a:pt x="846" y="2128"/>
                  </a:lnTo>
                  <a:lnTo>
                    <a:pt x="846" y="2128"/>
                  </a:lnTo>
                  <a:lnTo>
                    <a:pt x="846" y="2126"/>
                  </a:lnTo>
                  <a:lnTo>
                    <a:pt x="846" y="2126"/>
                  </a:lnTo>
                  <a:lnTo>
                    <a:pt x="844" y="2120"/>
                  </a:lnTo>
                  <a:lnTo>
                    <a:pt x="844" y="2120"/>
                  </a:lnTo>
                  <a:lnTo>
                    <a:pt x="842" y="2120"/>
                  </a:lnTo>
                  <a:lnTo>
                    <a:pt x="842" y="2120"/>
                  </a:lnTo>
                  <a:lnTo>
                    <a:pt x="842" y="2114"/>
                  </a:lnTo>
                  <a:lnTo>
                    <a:pt x="842" y="2114"/>
                  </a:lnTo>
                  <a:lnTo>
                    <a:pt x="840" y="2112"/>
                  </a:lnTo>
                  <a:lnTo>
                    <a:pt x="840" y="2112"/>
                  </a:lnTo>
                  <a:lnTo>
                    <a:pt x="840" y="2110"/>
                  </a:lnTo>
                  <a:lnTo>
                    <a:pt x="840" y="2110"/>
                  </a:lnTo>
                  <a:lnTo>
                    <a:pt x="840" y="2108"/>
                  </a:lnTo>
                  <a:lnTo>
                    <a:pt x="840" y="2108"/>
                  </a:lnTo>
                  <a:lnTo>
                    <a:pt x="840" y="2104"/>
                  </a:lnTo>
                  <a:lnTo>
                    <a:pt x="840" y="2104"/>
                  </a:lnTo>
                  <a:lnTo>
                    <a:pt x="840" y="2102"/>
                  </a:lnTo>
                  <a:lnTo>
                    <a:pt x="840" y="2102"/>
                  </a:lnTo>
                  <a:lnTo>
                    <a:pt x="840" y="2098"/>
                  </a:lnTo>
                  <a:lnTo>
                    <a:pt x="840" y="2098"/>
                  </a:lnTo>
                  <a:lnTo>
                    <a:pt x="840" y="2096"/>
                  </a:lnTo>
                  <a:lnTo>
                    <a:pt x="840" y="2096"/>
                  </a:lnTo>
                  <a:lnTo>
                    <a:pt x="840" y="2094"/>
                  </a:lnTo>
                  <a:lnTo>
                    <a:pt x="840" y="2094"/>
                  </a:lnTo>
                  <a:lnTo>
                    <a:pt x="838" y="2090"/>
                  </a:lnTo>
                  <a:lnTo>
                    <a:pt x="838" y="2090"/>
                  </a:lnTo>
                  <a:lnTo>
                    <a:pt x="838" y="2088"/>
                  </a:lnTo>
                  <a:lnTo>
                    <a:pt x="838" y="2088"/>
                  </a:lnTo>
                  <a:lnTo>
                    <a:pt x="838" y="2086"/>
                  </a:lnTo>
                  <a:lnTo>
                    <a:pt x="838" y="2086"/>
                  </a:lnTo>
                  <a:lnTo>
                    <a:pt x="838" y="2082"/>
                  </a:lnTo>
                  <a:lnTo>
                    <a:pt x="838" y="2082"/>
                  </a:lnTo>
                  <a:lnTo>
                    <a:pt x="838" y="2080"/>
                  </a:lnTo>
                  <a:lnTo>
                    <a:pt x="838" y="2080"/>
                  </a:lnTo>
                  <a:lnTo>
                    <a:pt x="838" y="2076"/>
                  </a:lnTo>
                  <a:lnTo>
                    <a:pt x="838" y="2076"/>
                  </a:lnTo>
                  <a:lnTo>
                    <a:pt x="840" y="2074"/>
                  </a:lnTo>
                  <a:lnTo>
                    <a:pt x="840" y="2074"/>
                  </a:lnTo>
                  <a:lnTo>
                    <a:pt x="840" y="2072"/>
                  </a:lnTo>
                  <a:lnTo>
                    <a:pt x="840" y="2070"/>
                  </a:lnTo>
                  <a:lnTo>
                    <a:pt x="840" y="2070"/>
                  </a:lnTo>
                  <a:lnTo>
                    <a:pt x="840" y="2066"/>
                  </a:lnTo>
                  <a:lnTo>
                    <a:pt x="840" y="2066"/>
                  </a:lnTo>
                  <a:lnTo>
                    <a:pt x="840" y="2062"/>
                  </a:lnTo>
                  <a:lnTo>
                    <a:pt x="840" y="2062"/>
                  </a:lnTo>
                  <a:lnTo>
                    <a:pt x="840" y="2060"/>
                  </a:lnTo>
                  <a:lnTo>
                    <a:pt x="840" y="2060"/>
                  </a:lnTo>
                  <a:lnTo>
                    <a:pt x="840" y="2054"/>
                  </a:lnTo>
                  <a:lnTo>
                    <a:pt x="840" y="2054"/>
                  </a:lnTo>
                  <a:lnTo>
                    <a:pt x="838" y="2050"/>
                  </a:lnTo>
                  <a:lnTo>
                    <a:pt x="838" y="2048"/>
                  </a:lnTo>
                  <a:lnTo>
                    <a:pt x="838" y="2048"/>
                  </a:lnTo>
                  <a:lnTo>
                    <a:pt x="838" y="2046"/>
                  </a:lnTo>
                  <a:lnTo>
                    <a:pt x="838" y="2046"/>
                  </a:lnTo>
                  <a:lnTo>
                    <a:pt x="838" y="2042"/>
                  </a:lnTo>
                  <a:lnTo>
                    <a:pt x="838" y="2042"/>
                  </a:lnTo>
                  <a:lnTo>
                    <a:pt x="836" y="2036"/>
                  </a:lnTo>
                  <a:lnTo>
                    <a:pt x="836" y="2036"/>
                  </a:lnTo>
                  <a:lnTo>
                    <a:pt x="834" y="2032"/>
                  </a:lnTo>
                  <a:lnTo>
                    <a:pt x="834" y="2032"/>
                  </a:lnTo>
                  <a:lnTo>
                    <a:pt x="834" y="2030"/>
                  </a:lnTo>
                  <a:lnTo>
                    <a:pt x="834" y="2030"/>
                  </a:lnTo>
                  <a:lnTo>
                    <a:pt x="834" y="2026"/>
                  </a:lnTo>
                  <a:lnTo>
                    <a:pt x="834" y="2026"/>
                  </a:lnTo>
                  <a:lnTo>
                    <a:pt x="834" y="2024"/>
                  </a:lnTo>
                  <a:lnTo>
                    <a:pt x="834" y="2024"/>
                  </a:lnTo>
                  <a:lnTo>
                    <a:pt x="836" y="2020"/>
                  </a:lnTo>
                  <a:lnTo>
                    <a:pt x="836" y="2020"/>
                  </a:lnTo>
                  <a:lnTo>
                    <a:pt x="836" y="2018"/>
                  </a:lnTo>
                  <a:lnTo>
                    <a:pt x="834" y="2014"/>
                  </a:lnTo>
                  <a:lnTo>
                    <a:pt x="834" y="2014"/>
                  </a:lnTo>
                  <a:lnTo>
                    <a:pt x="834" y="2014"/>
                  </a:lnTo>
                  <a:lnTo>
                    <a:pt x="834" y="2014"/>
                  </a:lnTo>
                  <a:lnTo>
                    <a:pt x="834" y="2012"/>
                  </a:lnTo>
                  <a:lnTo>
                    <a:pt x="834" y="2012"/>
                  </a:lnTo>
                  <a:lnTo>
                    <a:pt x="834" y="2008"/>
                  </a:lnTo>
                  <a:lnTo>
                    <a:pt x="834" y="2008"/>
                  </a:lnTo>
                  <a:lnTo>
                    <a:pt x="832" y="2004"/>
                  </a:lnTo>
                  <a:lnTo>
                    <a:pt x="830" y="2002"/>
                  </a:lnTo>
                  <a:lnTo>
                    <a:pt x="830" y="2002"/>
                  </a:lnTo>
                  <a:lnTo>
                    <a:pt x="830" y="2000"/>
                  </a:lnTo>
                  <a:lnTo>
                    <a:pt x="830" y="2000"/>
                  </a:lnTo>
                  <a:lnTo>
                    <a:pt x="828" y="1998"/>
                  </a:lnTo>
                  <a:lnTo>
                    <a:pt x="828" y="1998"/>
                  </a:lnTo>
                  <a:lnTo>
                    <a:pt x="828" y="1996"/>
                  </a:lnTo>
                  <a:lnTo>
                    <a:pt x="828" y="1996"/>
                  </a:lnTo>
                  <a:lnTo>
                    <a:pt x="830" y="1994"/>
                  </a:lnTo>
                  <a:lnTo>
                    <a:pt x="830" y="1994"/>
                  </a:lnTo>
                  <a:lnTo>
                    <a:pt x="832" y="1990"/>
                  </a:lnTo>
                  <a:lnTo>
                    <a:pt x="832" y="1990"/>
                  </a:lnTo>
                  <a:lnTo>
                    <a:pt x="832" y="1988"/>
                  </a:lnTo>
                  <a:lnTo>
                    <a:pt x="832" y="1988"/>
                  </a:lnTo>
                  <a:lnTo>
                    <a:pt x="832" y="1984"/>
                  </a:lnTo>
                  <a:lnTo>
                    <a:pt x="832" y="1984"/>
                  </a:lnTo>
                  <a:lnTo>
                    <a:pt x="832" y="1980"/>
                  </a:lnTo>
                  <a:lnTo>
                    <a:pt x="832" y="1980"/>
                  </a:lnTo>
                  <a:lnTo>
                    <a:pt x="832" y="1978"/>
                  </a:lnTo>
                  <a:lnTo>
                    <a:pt x="832" y="1978"/>
                  </a:lnTo>
                  <a:lnTo>
                    <a:pt x="832" y="1976"/>
                  </a:lnTo>
                  <a:lnTo>
                    <a:pt x="832" y="1976"/>
                  </a:lnTo>
                  <a:lnTo>
                    <a:pt x="832" y="1974"/>
                  </a:lnTo>
                  <a:lnTo>
                    <a:pt x="832" y="1974"/>
                  </a:lnTo>
                  <a:lnTo>
                    <a:pt x="832" y="1972"/>
                  </a:lnTo>
                  <a:lnTo>
                    <a:pt x="832" y="1972"/>
                  </a:lnTo>
                  <a:lnTo>
                    <a:pt x="832" y="1968"/>
                  </a:lnTo>
                  <a:lnTo>
                    <a:pt x="832" y="1968"/>
                  </a:lnTo>
                  <a:lnTo>
                    <a:pt x="834" y="1966"/>
                  </a:lnTo>
                  <a:lnTo>
                    <a:pt x="834" y="1962"/>
                  </a:lnTo>
                  <a:lnTo>
                    <a:pt x="834" y="1962"/>
                  </a:lnTo>
                  <a:lnTo>
                    <a:pt x="832" y="1958"/>
                  </a:lnTo>
                  <a:lnTo>
                    <a:pt x="832" y="1958"/>
                  </a:lnTo>
                  <a:lnTo>
                    <a:pt x="830" y="1954"/>
                  </a:lnTo>
                  <a:lnTo>
                    <a:pt x="830" y="1954"/>
                  </a:lnTo>
                  <a:lnTo>
                    <a:pt x="830" y="1952"/>
                  </a:lnTo>
                  <a:lnTo>
                    <a:pt x="830" y="1952"/>
                  </a:lnTo>
                  <a:lnTo>
                    <a:pt x="830" y="1948"/>
                  </a:lnTo>
                  <a:lnTo>
                    <a:pt x="830" y="1948"/>
                  </a:lnTo>
                  <a:lnTo>
                    <a:pt x="828" y="1944"/>
                  </a:lnTo>
                  <a:lnTo>
                    <a:pt x="828" y="1944"/>
                  </a:lnTo>
                  <a:lnTo>
                    <a:pt x="828" y="1944"/>
                  </a:lnTo>
                  <a:lnTo>
                    <a:pt x="828" y="1944"/>
                  </a:lnTo>
                  <a:lnTo>
                    <a:pt x="828" y="1942"/>
                  </a:lnTo>
                  <a:lnTo>
                    <a:pt x="828" y="1942"/>
                  </a:lnTo>
                  <a:lnTo>
                    <a:pt x="828" y="1938"/>
                  </a:lnTo>
                  <a:lnTo>
                    <a:pt x="828" y="1938"/>
                  </a:lnTo>
                  <a:lnTo>
                    <a:pt x="828" y="1934"/>
                  </a:lnTo>
                  <a:lnTo>
                    <a:pt x="828" y="1934"/>
                  </a:lnTo>
                  <a:lnTo>
                    <a:pt x="828" y="1930"/>
                  </a:lnTo>
                  <a:lnTo>
                    <a:pt x="828" y="1930"/>
                  </a:lnTo>
                  <a:lnTo>
                    <a:pt x="828" y="1930"/>
                  </a:lnTo>
                  <a:lnTo>
                    <a:pt x="828" y="1930"/>
                  </a:lnTo>
                  <a:lnTo>
                    <a:pt x="828" y="1930"/>
                  </a:lnTo>
                  <a:lnTo>
                    <a:pt x="830" y="1930"/>
                  </a:lnTo>
                  <a:lnTo>
                    <a:pt x="834" y="1930"/>
                  </a:lnTo>
                  <a:lnTo>
                    <a:pt x="836" y="1930"/>
                  </a:lnTo>
                  <a:lnTo>
                    <a:pt x="836" y="1930"/>
                  </a:lnTo>
                  <a:lnTo>
                    <a:pt x="842" y="1928"/>
                  </a:lnTo>
                  <a:lnTo>
                    <a:pt x="842" y="1928"/>
                  </a:lnTo>
                  <a:lnTo>
                    <a:pt x="844" y="1928"/>
                  </a:lnTo>
                  <a:lnTo>
                    <a:pt x="846" y="1930"/>
                  </a:lnTo>
                  <a:lnTo>
                    <a:pt x="846" y="1930"/>
                  </a:lnTo>
                  <a:lnTo>
                    <a:pt x="848" y="1930"/>
                  </a:lnTo>
                  <a:lnTo>
                    <a:pt x="850" y="1930"/>
                  </a:lnTo>
                  <a:lnTo>
                    <a:pt x="850" y="1930"/>
                  </a:lnTo>
                  <a:lnTo>
                    <a:pt x="852" y="1930"/>
                  </a:lnTo>
                  <a:lnTo>
                    <a:pt x="852" y="1930"/>
                  </a:lnTo>
                  <a:lnTo>
                    <a:pt x="852" y="1930"/>
                  </a:lnTo>
                  <a:lnTo>
                    <a:pt x="852" y="1930"/>
                  </a:lnTo>
                  <a:lnTo>
                    <a:pt x="856" y="1930"/>
                  </a:lnTo>
                  <a:lnTo>
                    <a:pt x="856" y="1930"/>
                  </a:lnTo>
                  <a:lnTo>
                    <a:pt x="858" y="1930"/>
                  </a:lnTo>
                  <a:lnTo>
                    <a:pt x="858" y="1930"/>
                  </a:lnTo>
                  <a:lnTo>
                    <a:pt x="858" y="1930"/>
                  </a:lnTo>
                  <a:lnTo>
                    <a:pt x="858" y="1932"/>
                  </a:lnTo>
                  <a:lnTo>
                    <a:pt x="860" y="1932"/>
                  </a:lnTo>
                  <a:lnTo>
                    <a:pt x="860" y="1932"/>
                  </a:lnTo>
                  <a:lnTo>
                    <a:pt x="864" y="1930"/>
                  </a:lnTo>
                  <a:lnTo>
                    <a:pt x="866" y="1930"/>
                  </a:lnTo>
                  <a:lnTo>
                    <a:pt x="866" y="1930"/>
                  </a:lnTo>
                  <a:lnTo>
                    <a:pt x="870" y="1930"/>
                  </a:lnTo>
                  <a:lnTo>
                    <a:pt x="870" y="1930"/>
                  </a:lnTo>
                  <a:lnTo>
                    <a:pt x="872" y="1930"/>
                  </a:lnTo>
                  <a:lnTo>
                    <a:pt x="872" y="1930"/>
                  </a:lnTo>
                  <a:lnTo>
                    <a:pt x="874" y="1930"/>
                  </a:lnTo>
                  <a:lnTo>
                    <a:pt x="874" y="1930"/>
                  </a:lnTo>
                  <a:lnTo>
                    <a:pt x="876" y="1932"/>
                  </a:lnTo>
                  <a:lnTo>
                    <a:pt x="876" y="1932"/>
                  </a:lnTo>
                  <a:lnTo>
                    <a:pt x="880" y="1932"/>
                  </a:lnTo>
                  <a:lnTo>
                    <a:pt x="882" y="1932"/>
                  </a:lnTo>
                  <a:lnTo>
                    <a:pt x="886" y="1932"/>
                  </a:lnTo>
                  <a:lnTo>
                    <a:pt x="886" y="1932"/>
                  </a:lnTo>
                  <a:lnTo>
                    <a:pt x="890" y="1932"/>
                  </a:lnTo>
                  <a:lnTo>
                    <a:pt x="890" y="1932"/>
                  </a:lnTo>
                  <a:lnTo>
                    <a:pt x="892" y="1930"/>
                  </a:lnTo>
                  <a:lnTo>
                    <a:pt x="892" y="1930"/>
                  </a:lnTo>
                  <a:lnTo>
                    <a:pt x="894" y="1930"/>
                  </a:lnTo>
                  <a:lnTo>
                    <a:pt x="894" y="1930"/>
                  </a:lnTo>
                  <a:lnTo>
                    <a:pt x="900" y="1932"/>
                  </a:lnTo>
                  <a:lnTo>
                    <a:pt x="900" y="1932"/>
                  </a:lnTo>
                  <a:lnTo>
                    <a:pt x="904" y="1932"/>
                  </a:lnTo>
                  <a:lnTo>
                    <a:pt x="904" y="1932"/>
                  </a:lnTo>
                  <a:lnTo>
                    <a:pt x="906" y="1932"/>
                  </a:lnTo>
                  <a:lnTo>
                    <a:pt x="906" y="1932"/>
                  </a:lnTo>
                  <a:lnTo>
                    <a:pt x="908" y="1932"/>
                  </a:lnTo>
                  <a:lnTo>
                    <a:pt x="908" y="1932"/>
                  </a:lnTo>
                  <a:lnTo>
                    <a:pt x="908" y="1932"/>
                  </a:lnTo>
                  <a:lnTo>
                    <a:pt x="914" y="1930"/>
                  </a:lnTo>
                  <a:lnTo>
                    <a:pt x="914" y="1930"/>
                  </a:lnTo>
                  <a:lnTo>
                    <a:pt x="916" y="1930"/>
                  </a:lnTo>
                  <a:lnTo>
                    <a:pt x="916" y="1930"/>
                  </a:lnTo>
                  <a:lnTo>
                    <a:pt x="920" y="1930"/>
                  </a:lnTo>
                  <a:lnTo>
                    <a:pt x="920" y="1930"/>
                  </a:lnTo>
                  <a:lnTo>
                    <a:pt x="928" y="1930"/>
                  </a:lnTo>
                  <a:lnTo>
                    <a:pt x="928" y="1930"/>
                  </a:lnTo>
                  <a:lnTo>
                    <a:pt x="930" y="1932"/>
                  </a:lnTo>
                  <a:lnTo>
                    <a:pt x="932" y="1932"/>
                  </a:lnTo>
                  <a:lnTo>
                    <a:pt x="932" y="1932"/>
                  </a:lnTo>
                  <a:lnTo>
                    <a:pt x="934" y="1932"/>
                  </a:lnTo>
                  <a:lnTo>
                    <a:pt x="934" y="1932"/>
                  </a:lnTo>
                  <a:lnTo>
                    <a:pt x="934" y="1932"/>
                  </a:lnTo>
                  <a:lnTo>
                    <a:pt x="934" y="1932"/>
                  </a:lnTo>
                  <a:lnTo>
                    <a:pt x="936" y="1934"/>
                  </a:lnTo>
                  <a:lnTo>
                    <a:pt x="940" y="1934"/>
                  </a:lnTo>
                  <a:lnTo>
                    <a:pt x="940" y="1934"/>
                  </a:lnTo>
                  <a:lnTo>
                    <a:pt x="944" y="1934"/>
                  </a:lnTo>
                  <a:lnTo>
                    <a:pt x="944" y="1934"/>
                  </a:lnTo>
                  <a:lnTo>
                    <a:pt x="946" y="1934"/>
                  </a:lnTo>
                  <a:lnTo>
                    <a:pt x="946" y="1934"/>
                  </a:lnTo>
                  <a:lnTo>
                    <a:pt x="948" y="1934"/>
                  </a:lnTo>
                  <a:lnTo>
                    <a:pt x="950" y="1934"/>
                  </a:lnTo>
                  <a:lnTo>
                    <a:pt x="950" y="1934"/>
                  </a:lnTo>
                  <a:lnTo>
                    <a:pt x="956" y="1932"/>
                  </a:lnTo>
                  <a:lnTo>
                    <a:pt x="956" y="1932"/>
                  </a:lnTo>
                  <a:lnTo>
                    <a:pt x="958" y="1932"/>
                  </a:lnTo>
                  <a:lnTo>
                    <a:pt x="958" y="1932"/>
                  </a:lnTo>
                  <a:lnTo>
                    <a:pt x="960" y="1932"/>
                  </a:lnTo>
                  <a:lnTo>
                    <a:pt x="960" y="1932"/>
                  </a:lnTo>
                  <a:lnTo>
                    <a:pt x="962" y="1932"/>
                  </a:lnTo>
                  <a:lnTo>
                    <a:pt x="962" y="1932"/>
                  </a:lnTo>
                  <a:lnTo>
                    <a:pt x="968" y="1932"/>
                  </a:lnTo>
                  <a:lnTo>
                    <a:pt x="968" y="1932"/>
                  </a:lnTo>
                  <a:lnTo>
                    <a:pt x="972" y="1932"/>
                  </a:lnTo>
                  <a:lnTo>
                    <a:pt x="972" y="1932"/>
                  </a:lnTo>
                  <a:lnTo>
                    <a:pt x="974" y="1930"/>
                  </a:lnTo>
                  <a:lnTo>
                    <a:pt x="976" y="1930"/>
                  </a:lnTo>
                  <a:lnTo>
                    <a:pt x="976" y="1930"/>
                  </a:lnTo>
                  <a:lnTo>
                    <a:pt x="980" y="1930"/>
                  </a:lnTo>
                  <a:lnTo>
                    <a:pt x="980" y="1930"/>
                  </a:lnTo>
                  <a:lnTo>
                    <a:pt x="982" y="1930"/>
                  </a:lnTo>
                  <a:lnTo>
                    <a:pt x="982" y="1930"/>
                  </a:lnTo>
                  <a:lnTo>
                    <a:pt x="986" y="1930"/>
                  </a:lnTo>
                  <a:lnTo>
                    <a:pt x="986" y="1930"/>
                  </a:lnTo>
                  <a:lnTo>
                    <a:pt x="992" y="1930"/>
                  </a:lnTo>
                  <a:lnTo>
                    <a:pt x="992" y="1930"/>
                  </a:lnTo>
                  <a:lnTo>
                    <a:pt x="994" y="1930"/>
                  </a:lnTo>
                  <a:lnTo>
                    <a:pt x="994" y="1930"/>
                  </a:lnTo>
                  <a:lnTo>
                    <a:pt x="998" y="1930"/>
                  </a:lnTo>
                  <a:lnTo>
                    <a:pt x="998" y="1930"/>
                  </a:lnTo>
                  <a:lnTo>
                    <a:pt x="998" y="1930"/>
                  </a:lnTo>
                  <a:lnTo>
                    <a:pt x="998" y="1930"/>
                  </a:lnTo>
                  <a:lnTo>
                    <a:pt x="1002" y="1930"/>
                  </a:lnTo>
                  <a:lnTo>
                    <a:pt x="1002" y="1930"/>
                  </a:lnTo>
                  <a:lnTo>
                    <a:pt x="1010" y="1932"/>
                  </a:lnTo>
                  <a:lnTo>
                    <a:pt x="1010" y="1932"/>
                  </a:lnTo>
                  <a:lnTo>
                    <a:pt x="1014" y="1932"/>
                  </a:lnTo>
                  <a:lnTo>
                    <a:pt x="1014" y="1932"/>
                  </a:lnTo>
                  <a:lnTo>
                    <a:pt x="1016" y="1932"/>
                  </a:lnTo>
                  <a:lnTo>
                    <a:pt x="1016" y="1932"/>
                  </a:lnTo>
                  <a:lnTo>
                    <a:pt x="1018" y="1932"/>
                  </a:lnTo>
                  <a:lnTo>
                    <a:pt x="1018" y="1932"/>
                  </a:lnTo>
                  <a:lnTo>
                    <a:pt x="1026" y="1934"/>
                  </a:lnTo>
                  <a:lnTo>
                    <a:pt x="1026" y="1934"/>
                  </a:lnTo>
                  <a:lnTo>
                    <a:pt x="1032" y="1932"/>
                  </a:lnTo>
                  <a:lnTo>
                    <a:pt x="1032" y="1932"/>
                  </a:lnTo>
                  <a:lnTo>
                    <a:pt x="1034" y="1932"/>
                  </a:lnTo>
                  <a:lnTo>
                    <a:pt x="1034" y="1932"/>
                  </a:lnTo>
                  <a:lnTo>
                    <a:pt x="1038" y="1932"/>
                  </a:lnTo>
                  <a:lnTo>
                    <a:pt x="1040" y="1932"/>
                  </a:lnTo>
                  <a:lnTo>
                    <a:pt x="1040" y="1932"/>
                  </a:lnTo>
                  <a:lnTo>
                    <a:pt x="1042" y="1932"/>
                  </a:lnTo>
                  <a:lnTo>
                    <a:pt x="1042" y="1932"/>
                  </a:lnTo>
                  <a:lnTo>
                    <a:pt x="1046" y="1932"/>
                  </a:lnTo>
                  <a:lnTo>
                    <a:pt x="1046" y="1932"/>
                  </a:lnTo>
                  <a:lnTo>
                    <a:pt x="1048" y="1932"/>
                  </a:lnTo>
                  <a:lnTo>
                    <a:pt x="1048" y="1932"/>
                  </a:lnTo>
                  <a:lnTo>
                    <a:pt x="1052" y="1932"/>
                  </a:lnTo>
                  <a:lnTo>
                    <a:pt x="1052" y="1932"/>
                  </a:lnTo>
                  <a:lnTo>
                    <a:pt x="1054" y="1932"/>
                  </a:lnTo>
                  <a:lnTo>
                    <a:pt x="1054" y="1932"/>
                  </a:lnTo>
                  <a:lnTo>
                    <a:pt x="1058" y="1932"/>
                  </a:lnTo>
                  <a:lnTo>
                    <a:pt x="1060" y="1932"/>
                  </a:lnTo>
                  <a:lnTo>
                    <a:pt x="1060" y="1932"/>
                  </a:lnTo>
                  <a:lnTo>
                    <a:pt x="1062" y="1932"/>
                  </a:lnTo>
                  <a:lnTo>
                    <a:pt x="1062" y="1932"/>
                  </a:lnTo>
                  <a:lnTo>
                    <a:pt x="1066" y="1934"/>
                  </a:lnTo>
                  <a:lnTo>
                    <a:pt x="1068" y="1934"/>
                  </a:lnTo>
                  <a:lnTo>
                    <a:pt x="1068" y="1934"/>
                  </a:lnTo>
                  <a:lnTo>
                    <a:pt x="1072" y="1934"/>
                  </a:lnTo>
                  <a:lnTo>
                    <a:pt x="1072" y="1934"/>
                  </a:lnTo>
                  <a:lnTo>
                    <a:pt x="1076" y="1932"/>
                  </a:lnTo>
                  <a:lnTo>
                    <a:pt x="1076" y="1932"/>
                  </a:lnTo>
                  <a:lnTo>
                    <a:pt x="1076" y="1932"/>
                  </a:lnTo>
                  <a:lnTo>
                    <a:pt x="1076" y="1932"/>
                  </a:lnTo>
                  <a:lnTo>
                    <a:pt x="1080" y="1932"/>
                  </a:lnTo>
                  <a:lnTo>
                    <a:pt x="1080" y="1932"/>
                  </a:lnTo>
                  <a:lnTo>
                    <a:pt x="1084" y="1930"/>
                  </a:lnTo>
                  <a:lnTo>
                    <a:pt x="1084" y="1930"/>
                  </a:lnTo>
                  <a:lnTo>
                    <a:pt x="1086" y="1930"/>
                  </a:lnTo>
                  <a:lnTo>
                    <a:pt x="1086" y="1930"/>
                  </a:lnTo>
                  <a:lnTo>
                    <a:pt x="1088" y="1930"/>
                  </a:lnTo>
                  <a:lnTo>
                    <a:pt x="1088" y="1930"/>
                  </a:lnTo>
                  <a:lnTo>
                    <a:pt x="1088" y="1930"/>
                  </a:lnTo>
                  <a:lnTo>
                    <a:pt x="1092" y="1930"/>
                  </a:lnTo>
                  <a:lnTo>
                    <a:pt x="1092" y="1930"/>
                  </a:lnTo>
                  <a:lnTo>
                    <a:pt x="1096" y="1926"/>
                  </a:lnTo>
                  <a:lnTo>
                    <a:pt x="1096" y="1926"/>
                  </a:lnTo>
                  <a:lnTo>
                    <a:pt x="1098" y="1926"/>
                  </a:lnTo>
                  <a:lnTo>
                    <a:pt x="1098" y="1926"/>
                  </a:lnTo>
                  <a:lnTo>
                    <a:pt x="1100" y="1926"/>
                  </a:lnTo>
                  <a:lnTo>
                    <a:pt x="1100" y="1926"/>
                  </a:lnTo>
                  <a:lnTo>
                    <a:pt x="1102" y="1924"/>
                  </a:lnTo>
                  <a:lnTo>
                    <a:pt x="1104" y="1924"/>
                  </a:lnTo>
                  <a:lnTo>
                    <a:pt x="1104" y="1924"/>
                  </a:lnTo>
                  <a:lnTo>
                    <a:pt x="1106" y="1918"/>
                  </a:lnTo>
                  <a:lnTo>
                    <a:pt x="1104" y="1914"/>
                  </a:lnTo>
                  <a:lnTo>
                    <a:pt x="1104" y="1914"/>
                  </a:lnTo>
                  <a:lnTo>
                    <a:pt x="1102" y="1912"/>
                  </a:lnTo>
                  <a:lnTo>
                    <a:pt x="1102" y="1912"/>
                  </a:lnTo>
                  <a:lnTo>
                    <a:pt x="1100" y="1910"/>
                  </a:lnTo>
                  <a:lnTo>
                    <a:pt x="1100" y="1908"/>
                  </a:lnTo>
                  <a:lnTo>
                    <a:pt x="1100" y="1908"/>
                  </a:lnTo>
                  <a:lnTo>
                    <a:pt x="1096" y="1904"/>
                  </a:lnTo>
                  <a:lnTo>
                    <a:pt x="1096" y="1904"/>
                  </a:lnTo>
                  <a:lnTo>
                    <a:pt x="1096" y="1902"/>
                  </a:lnTo>
                  <a:lnTo>
                    <a:pt x="1096" y="1902"/>
                  </a:lnTo>
                  <a:lnTo>
                    <a:pt x="1092" y="1900"/>
                  </a:lnTo>
                  <a:lnTo>
                    <a:pt x="1092" y="1900"/>
                  </a:lnTo>
                  <a:lnTo>
                    <a:pt x="1090" y="1898"/>
                  </a:lnTo>
                  <a:lnTo>
                    <a:pt x="1090" y="1898"/>
                  </a:lnTo>
                  <a:lnTo>
                    <a:pt x="1088" y="1896"/>
                  </a:lnTo>
                  <a:lnTo>
                    <a:pt x="1088" y="1896"/>
                  </a:lnTo>
                  <a:lnTo>
                    <a:pt x="1086" y="1894"/>
                  </a:lnTo>
                  <a:lnTo>
                    <a:pt x="1086" y="1894"/>
                  </a:lnTo>
                  <a:lnTo>
                    <a:pt x="1082" y="1892"/>
                  </a:lnTo>
                  <a:lnTo>
                    <a:pt x="1082" y="1892"/>
                  </a:lnTo>
                  <a:lnTo>
                    <a:pt x="1080" y="1890"/>
                  </a:lnTo>
                  <a:lnTo>
                    <a:pt x="1080" y="1890"/>
                  </a:lnTo>
                  <a:lnTo>
                    <a:pt x="1076" y="1888"/>
                  </a:lnTo>
                  <a:lnTo>
                    <a:pt x="1076" y="1888"/>
                  </a:lnTo>
                  <a:lnTo>
                    <a:pt x="1074" y="1886"/>
                  </a:lnTo>
                  <a:lnTo>
                    <a:pt x="1074" y="1886"/>
                  </a:lnTo>
                  <a:lnTo>
                    <a:pt x="1074" y="1884"/>
                  </a:lnTo>
                  <a:lnTo>
                    <a:pt x="1074" y="1884"/>
                  </a:lnTo>
                  <a:lnTo>
                    <a:pt x="1072" y="1880"/>
                  </a:lnTo>
                  <a:lnTo>
                    <a:pt x="1072" y="1880"/>
                  </a:lnTo>
                  <a:lnTo>
                    <a:pt x="1070" y="1878"/>
                  </a:lnTo>
                  <a:lnTo>
                    <a:pt x="1070" y="1878"/>
                  </a:lnTo>
                  <a:lnTo>
                    <a:pt x="1068" y="1876"/>
                  </a:lnTo>
                  <a:lnTo>
                    <a:pt x="1064" y="1872"/>
                  </a:lnTo>
                  <a:lnTo>
                    <a:pt x="1064" y="1872"/>
                  </a:lnTo>
                  <a:lnTo>
                    <a:pt x="1060" y="1866"/>
                  </a:lnTo>
                  <a:lnTo>
                    <a:pt x="1060" y="1866"/>
                  </a:lnTo>
                  <a:lnTo>
                    <a:pt x="1058" y="1864"/>
                  </a:lnTo>
                  <a:lnTo>
                    <a:pt x="1058" y="1864"/>
                  </a:lnTo>
                  <a:lnTo>
                    <a:pt x="1056" y="1862"/>
                  </a:lnTo>
                  <a:lnTo>
                    <a:pt x="1052" y="1858"/>
                  </a:lnTo>
                  <a:lnTo>
                    <a:pt x="1052" y="1858"/>
                  </a:lnTo>
                  <a:lnTo>
                    <a:pt x="1050" y="1854"/>
                  </a:lnTo>
                  <a:lnTo>
                    <a:pt x="1048" y="1852"/>
                  </a:lnTo>
                  <a:lnTo>
                    <a:pt x="1048" y="1852"/>
                  </a:lnTo>
                  <a:lnTo>
                    <a:pt x="1046" y="1850"/>
                  </a:lnTo>
                  <a:lnTo>
                    <a:pt x="1046" y="1850"/>
                  </a:lnTo>
                  <a:lnTo>
                    <a:pt x="1046" y="1848"/>
                  </a:lnTo>
                  <a:lnTo>
                    <a:pt x="1044" y="1846"/>
                  </a:lnTo>
                  <a:lnTo>
                    <a:pt x="1044" y="1846"/>
                  </a:lnTo>
                  <a:lnTo>
                    <a:pt x="1042" y="1844"/>
                  </a:lnTo>
                  <a:lnTo>
                    <a:pt x="1042" y="1844"/>
                  </a:lnTo>
                  <a:lnTo>
                    <a:pt x="1040" y="1838"/>
                  </a:lnTo>
                  <a:lnTo>
                    <a:pt x="1040" y="1838"/>
                  </a:lnTo>
                  <a:lnTo>
                    <a:pt x="1038" y="1834"/>
                  </a:lnTo>
                  <a:lnTo>
                    <a:pt x="1038" y="1834"/>
                  </a:lnTo>
                  <a:lnTo>
                    <a:pt x="1034" y="1832"/>
                  </a:lnTo>
                  <a:lnTo>
                    <a:pt x="1034" y="1832"/>
                  </a:lnTo>
                  <a:lnTo>
                    <a:pt x="1034" y="1830"/>
                  </a:lnTo>
                  <a:lnTo>
                    <a:pt x="1034" y="1830"/>
                  </a:lnTo>
                  <a:lnTo>
                    <a:pt x="1030" y="1828"/>
                  </a:lnTo>
                  <a:lnTo>
                    <a:pt x="1030" y="1828"/>
                  </a:lnTo>
                  <a:lnTo>
                    <a:pt x="1030" y="1826"/>
                  </a:lnTo>
                  <a:lnTo>
                    <a:pt x="1030" y="1826"/>
                  </a:lnTo>
                  <a:lnTo>
                    <a:pt x="1026" y="1822"/>
                  </a:lnTo>
                  <a:lnTo>
                    <a:pt x="1026" y="1822"/>
                  </a:lnTo>
                  <a:lnTo>
                    <a:pt x="1024" y="1820"/>
                  </a:lnTo>
                  <a:lnTo>
                    <a:pt x="1024" y="1820"/>
                  </a:lnTo>
                  <a:lnTo>
                    <a:pt x="1022" y="1818"/>
                  </a:lnTo>
                  <a:lnTo>
                    <a:pt x="1022" y="1818"/>
                  </a:lnTo>
                  <a:lnTo>
                    <a:pt x="1018" y="1816"/>
                  </a:lnTo>
                  <a:lnTo>
                    <a:pt x="1018" y="1816"/>
                  </a:lnTo>
                  <a:lnTo>
                    <a:pt x="1016" y="1816"/>
                  </a:lnTo>
                  <a:lnTo>
                    <a:pt x="1016" y="1816"/>
                  </a:lnTo>
                  <a:lnTo>
                    <a:pt x="1012" y="1812"/>
                  </a:lnTo>
                  <a:lnTo>
                    <a:pt x="1012" y="1812"/>
                  </a:lnTo>
                  <a:lnTo>
                    <a:pt x="1012" y="1812"/>
                  </a:lnTo>
                  <a:lnTo>
                    <a:pt x="1012" y="1812"/>
                  </a:lnTo>
                  <a:lnTo>
                    <a:pt x="1012" y="1812"/>
                  </a:lnTo>
                  <a:lnTo>
                    <a:pt x="1012" y="1812"/>
                  </a:lnTo>
                  <a:lnTo>
                    <a:pt x="1012" y="1808"/>
                  </a:lnTo>
                  <a:lnTo>
                    <a:pt x="1012" y="1808"/>
                  </a:lnTo>
                  <a:lnTo>
                    <a:pt x="1010" y="1804"/>
                  </a:lnTo>
                  <a:lnTo>
                    <a:pt x="1010" y="1804"/>
                  </a:lnTo>
                  <a:lnTo>
                    <a:pt x="1008" y="1804"/>
                  </a:lnTo>
                  <a:lnTo>
                    <a:pt x="1008" y="1804"/>
                  </a:lnTo>
                  <a:lnTo>
                    <a:pt x="1008" y="1802"/>
                  </a:lnTo>
                  <a:lnTo>
                    <a:pt x="1008" y="1802"/>
                  </a:lnTo>
                  <a:lnTo>
                    <a:pt x="1006" y="1798"/>
                  </a:lnTo>
                  <a:lnTo>
                    <a:pt x="1006" y="1798"/>
                  </a:lnTo>
                  <a:lnTo>
                    <a:pt x="1000" y="1796"/>
                  </a:lnTo>
                  <a:lnTo>
                    <a:pt x="1000" y="1796"/>
                  </a:lnTo>
                  <a:lnTo>
                    <a:pt x="998" y="1792"/>
                  </a:lnTo>
                  <a:lnTo>
                    <a:pt x="998" y="1792"/>
                  </a:lnTo>
                  <a:lnTo>
                    <a:pt x="994" y="1788"/>
                  </a:lnTo>
                  <a:lnTo>
                    <a:pt x="994" y="1788"/>
                  </a:lnTo>
                  <a:lnTo>
                    <a:pt x="994" y="1786"/>
                  </a:lnTo>
                  <a:lnTo>
                    <a:pt x="994" y="1786"/>
                  </a:lnTo>
                  <a:lnTo>
                    <a:pt x="994" y="1784"/>
                  </a:lnTo>
                  <a:lnTo>
                    <a:pt x="994" y="1784"/>
                  </a:lnTo>
                  <a:lnTo>
                    <a:pt x="992" y="1782"/>
                  </a:lnTo>
                  <a:lnTo>
                    <a:pt x="992" y="1782"/>
                  </a:lnTo>
                  <a:lnTo>
                    <a:pt x="992" y="1778"/>
                  </a:lnTo>
                  <a:lnTo>
                    <a:pt x="992" y="1778"/>
                  </a:lnTo>
                  <a:lnTo>
                    <a:pt x="990" y="1776"/>
                  </a:lnTo>
                  <a:lnTo>
                    <a:pt x="990" y="1776"/>
                  </a:lnTo>
                  <a:lnTo>
                    <a:pt x="988" y="1774"/>
                  </a:lnTo>
                  <a:lnTo>
                    <a:pt x="988" y="1774"/>
                  </a:lnTo>
                  <a:lnTo>
                    <a:pt x="988" y="1772"/>
                  </a:lnTo>
                  <a:lnTo>
                    <a:pt x="988" y="1772"/>
                  </a:lnTo>
                  <a:lnTo>
                    <a:pt x="984" y="1768"/>
                  </a:lnTo>
                  <a:lnTo>
                    <a:pt x="984" y="1768"/>
                  </a:lnTo>
                  <a:lnTo>
                    <a:pt x="980" y="1766"/>
                  </a:lnTo>
                  <a:lnTo>
                    <a:pt x="978" y="1766"/>
                  </a:lnTo>
                  <a:lnTo>
                    <a:pt x="978" y="1766"/>
                  </a:lnTo>
                  <a:lnTo>
                    <a:pt x="978" y="1764"/>
                  </a:lnTo>
                  <a:lnTo>
                    <a:pt x="978" y="1764"/>
                  </a:lnTo>
                  <a:lnTo>
                    <a:pt x="976" y="1762"/>
                  </a:lnTo>
                  <a:lnTo>
                    <a:pt x="976" y="1762"/>
                  </a:lnTo>
                  <a:lnTo>
                    <a:pt x="972" y="1760"/>
                  </a:lnTo>
                  <a:lnTo>
                    <a:pt x="972" y="1760"/>
                  </a:lnTo>
                  <a:lnTo>
                    <a:pt x="970" y="1760"/>
                  </a:lnTo>
                  <a:lnTo>
                    <a:pt x="970" y="1760"/>
                  </a:lnTo>
                  <a:lnTo>
                    <a:pt x="968" y="1756"/>
                  </a:lnTo>
                  <a:lnTo>
                    <a:pt x="968" y="1756"/>
                  </a:lnTo>
                  <a:lnTo>
                    <a:pt x="968" y="1754"/>
                  </a:lnTo>
                  <a:lnTo>
                    <a:pt x="968" y="1754"/>
                  </a:lnTo>
                  <a:lnTo>
                    <a:pt x="966" y="1752"/>
                  </a:lnTo>
                  <a:lnTo>
                    <a:pt x="966" y="1752"/>
                  </a:lnTo>
                  <a:lnTo>
                    <a:pt x="964" y="1750"/>
                  </a:lnTo>
                  <a:lnTo>
                    <a:pt x="964" y="1748"/>
                  </a:lnTo>
                  <a:lnTo>
                    <a:pt x="964" y="1748"/>
                  </a:lnTo>
                  <a:lnTo>
                    <a:pt x="962" y="1746"/>
                  </a:lnTo>
                  <a:lnTo>
                    <a:pt x="962" y="1746"/>
                  </a:lnTo>
                  <a:lnTo>
                    <a:pt x="958" y="1740"/>
                  </a:lnTo>
                  <a:lnTo>
                    <a:pt x="958" y="1740"/>
                  </a:lnTo>
                  <a:lnTo>
                    <a:pt x="958" y="1740"/>
                  </a:lnTo>
                  <a:lnTo>
                    <a:pt x="954" y="1736"/>
                  </a:lnTo>
                  <a:lnTo>
                    <a:pt x="954" y="1736"/>
                  </a:lnTo>
                  <a:lnTo>
                    <a:pt x="954" y="1736"/>
                  </a:lnTo>
                  <a:lnTo>
                    <a:pt x="950" y="1734"/>
                  </a:lnTo>
                  <a:lnTo>
                    <a:pt x="950" y="1734"/>
                  </a:lnTo>
                  <a:lnTo>
                    <a:pt x="948" y="1734"/>
                  </a:lnTo>
                  <a:lnTo>
                    <a:pt x="948" y="1734"/>
                  </a:lnTo>
                  <a:lnTo>
                    <a:pt x="948" y="1732"/>
                  </a:lnTo>
                  <a:lnTo>
                    <a:pt x="948" y="1732"/>
                  </a:lnTo>
                  <a:lnTo>
                    <a:pt x="946" y="1730"/>
                  </a:lnTo>
                  <a:lnTo>
                    <a:pt x="946" y="1728"/>
                  </a:lnTo>
                  <a:lnTo>
                    <a:pt x="946" y="1728"/>
                  </a:lnTo>
                  <a:lnTo>
                    <a:pt x="944" y="1726"/>
                  </a:lnTo>
                  <a:lnTo>
                    <a:pt x="944" y="1726"/>
                  </a:lnTo>
                  <a:lnTo>
                    <a:pt x="944" y="1724"/>
                  </a:lnTo>
                  <a:lnTo>
                    <a:pt x="944" y="1724"/>
                  </a:lnTo>
                  <a:lnTo>
                    <a:pt x="942" y="1720"/>
                  </a:lnTo>
                  <a:lnTo>
                    <a:pt x="942" y="1720"/>
                  </a:lnTo>
                  <a:lnTo>
                    <a:pt x="938" y="1716"/>
                  </a:lnTo>
                  <a:lnTo>
                    <a:pt x="938" y="1716"/>
                  </a:lnTo>
                  <a:lnTo>
                    <a:pt x="936" y="1716"/>
                  </a:lnTo>
                  <a:lnTo>
                    <a:pt x="936" y="1716"/>
                  </a:lnTo>
                  <a:lnTo>
                    <a:pt x="934" y="1714"/>
                  </a:lnTo>
                  <a:lnTo>
                    <a:pt x="934" y="1714"/>
                  </a:lnTo>
                  <a:lnTo>
                    <a:pt x="932" y="1710"/>
                  </a:lnTo>
                  <a:lnTo>
                    <a:pt x="932" y="1710"/>
                  </a:lnTo>
                  <a:lnTo>
                    <a:pt x="928" y="1708"/>
                  </a:lnTo>
                  <a:lnTo>
                    <a:pt x="928" y="1706"/>
                  </a:lnTo>
                  <a:lnTo>
                    <a:pt x="928" y="1706"/>
                  </a:lnTo>
                  <a:lnTo>
                    <a:pt x="926" y="1704"/>
                  </a:lnTo>
                  <a:lnTo>
                    <a:pt x="926" y="1704"/>
                  </a:lnTo>
                  <a:lnTo>
                    <a:pt x="926" y="1702"/>
                  </a:lnTo>
                  <a:lnTo>
                    <a:pt x="926" y="1702"/>
                  </a:lnTo>
                  <a:lnTo>
                    <a:pt x="924" y="1696"/>
                  </a:lnTo>
                  <a:lnTo>
                    <a:pt x="924" y="1696"/>
                  </a:lnTo>
                  <a:lnTo>
                    <a:pt x="922" y="1694"/>
                  </a:lnTo>
                  <a:lnTo>
                    <a:pt x="922" y="1694"/>
                  </a:lnTo>
                  <a:lnTo>
                    <a:pt x="920" y="1692"/>
                  </a:lnTo>
                  <a:lnTo>
                    <a:pt x="920" y="1692"/>
                  </a:lnTo>
                  <a:lnTo>
                    <a:pt x="920" y="1690"/>
                  </a:lnTo>
                  <a:lnTo>
                    <a:pt x="920" y="1690"/>
                  </a:lnTo>
                  <a:lnTo>
                    <a:pt x="918" y="1688"/>
                  </a:lnTo>
                  <a:lnTo>
                    <a:pt x="918" y="1688"/>
                  </a:lnTo>
                  <a:lnTo>
                    <a:pt x="916" y="1686"/>
                  </a:lnTo>
                  <a:lnTo>
                    <a:pt x="916" y="1686"/>
                  </a:lnTo>
                  <a:lnTo>
                    <a:pt x="914" y="1682"/>
                  </a:lnTo>
                  <a:lnTo>
                    <a:pt x="914" y="1682"/>
                  </a:lnTo>
                  <a:lnTo>
                    <a:pt x="910" y="1680"/>
                  </a:lnTo>
                  <a:lnTo>
                    <a:pt x="910" y="1680"/>
                  </a:lnTo>
                  <a:lnTo>
                    <a:pt x="910" y="1678"/>
                  </a:lnTo>
                  <a:lnTo>
                    <a:pt x="910" y="1678"/>
                  </a:lnTo>
                  <a:lnTo>
                    <a:pt x="908" y="1678"/>
                  </a:lnTo>
                  <a:lnTo>
                    <a:pt x="908" y="1678"/>
                  </a:lnTo>
                  <a:lnTo>
                    <a:pt x="906" y="1674"/>
                  </a:lnTo>
                  <a:lnTo>
                    <a:pt x="906" y="1674"/>
                  </a:lnTo>
                  <a:lnTo>
                    <a:pt x="904" y="1672"/>
                  </a:lnTo>
                  <a:lnTo>
                    <a:pt x="904" y="1672"/>
                  </a:lnTo>
                  <a:lnTo>
                    <a:pt x="902" y="1670"/>
                  </a:lnTo>
                  <a:lnTo>
                    <a:pt x="902" y="1670"/>
                  </a:lnTo>
                  <a:lnTo>
                    <a:pt x="900" y="1668"/>
                  </a:lnTo>
                  <a:lnTo>
                    <a:pt x="900" y="1668"/>
                  </a:lnTo>
                  <a:lnTo>
                    <a:pt x="898" y="1666"/>
                  </a:lnTo>
                  <a:lnTo>
                    <a:pt x="898" y="1666"/>
                  </a:lnTo>
                  <a:lnTo>
                    <a:pt x="896" y="1664"/>
                  </a:lnTo>
                  <a:lnTo>
                    <a:pt x="896" y="1664"/>
                  </a:lnTo>
                  <a:lnTo>
                    <a:pt x="894" y="1662"/>
                  </a:lnTo>
                  <a:lnTo>
                    <a:pt x="894" y="1662"/>
                  </a:lnTo>
                  <a:lnTo>
                    <a:pt x="892" y="1660"/>
                  </a:lnTo>
                  <a:lnTo>
                    <a:pt x="892" y="1660"/>
                  </a:lnTo>
                  <a:lnTo>
                    <a:pt x="890" y="1658"/>
                  </a:lnTo>
                  <a:lnTo>
                    <a:pt x="890" y="1658"/>
                  </a:lnTo>
                  <a:lnTo>
                    <a:pt x="886" y="1656"/>
                  </a:lnTo>
                  <a:lnTo>
                    <a:pt x="886" y="1656"/>
                  </a:lnTo>
                  <a:lnTo>
                    <a:pt x="884" y="1654"/>
                  </a:lnTo>
                  <a:lnTo>
                    <a:pt x="884" y="1654"/>
                  </a:lnTo>
                  <a:lnTo>
                    <a:pt x="882" y="1652"/>
                  </a:lnTo>
                  <a:lnTo>
                    <a:pt x="878" y="1650"/>
                  </a:lnTo>
                  <a:lnTo>
                    <a:pt x="878" y="1650"/>
                  </a:lnTo>
                  <a:lnTo>
                    <a:pt x="876" y="1648"/>
                  </a:lnTo>
                  <a:lnTo>
                    <a:pt x="876" y="1648"/>
                  </a:lnTo>
                  <a:lnTo>
                    <a:pt x="874" y="1646"/>
                  </a:lnTo>
                  <a:lnTo>
                    <a:pt x="874" y="1646"/>
                  </a:lnTo>
                  <a:lnTo>
                    <a:pt x="874" y="1644"/>
                  </a:lnTo>
                  <a:lnTo>
                    <a:pt x="874" y="1644"/>
                  </a:lnTo>
                  <a:lnTo>
                    <a:pt x="874" y="1640"/>
                  </a:lnTo>
                  <a:lnTo>
                    <a:pt x="874" y="1640"/>
                  </a:lnTo>
                  <a:lnTo>
                    <a:pt x="874" y="1638"/>
                  </a:lnTo>
                  <a:lnTo>
                    <a:pt x="872" y="1636"/>
                  </a:lnTo>
                  <a:lnTo>
                    <a:pt x="870" y="1634"/>
                  </a:lnTo>
                  <a:lnTo>
                    <a:pt x="870" y="1634"/>
                  </a:lnTo>
                  <a:lnTo>
                    <a:pt x="870" y="1632"/>
                  </a:lnTo>
                  <a:lnTo>
                    <a:pt x="866" y="1630"/>
                  </a:lnTo>
                  <a:lnTo>
                    <a:pt x="866" y="1630"/>
                  </a:lnTo>
                  <a:lnTo>
                    <a:pt x="862" y="1628"/>
                  </a:lnTo>
                  <a:lnTo>
                    <a:pt x="862" y="1628"/>
                  </a:lnTo>
                  <a:lnTo>
                    <a:pt x="858" y="1624"/>
                  </a:lnTo>
                  <a:lnTo>
                    <a:pt x="858" y="1624"/>
                  </a:lnTo>
                  <a:lnTo>
                    <a:pt x="858" y="1622"/>
                  </a:lnTo>
                  <a:lnTo>
                    <a:pt x="858" y="1622"/>
                  </a:lnTo>
                  <a:lnTo>
                    <a:pt x="856" y="1620"/>
                  </a:lnTo>
                  <a:lnTo>
                    <a:pt x="856" y="1620"/>
                  </a:lnTo>
                  <a:lnTo>
                    <a:pt x="852" y="1618"/>
                  </a:lnTo>
                  <a:lnTo>
                    <a:pt x="852" y="1618"/>
                  </a:lnTo>
                  <a:lnTo>
                    <a:pt x="850" y="1616"/>
                  </a:lnTo>
                  <a:lnTo>
                    <a:pt x="850" y="1616"/>
                  </a:lnTo>
                  <a:lnTo>
                    <a:pt x="848" y="1614"/>
                  </a:lnTo>
                  <a:lnTo>
                    <a:pt x="848" y="1614"/>
                  </a:lnTo>
                  <a:lnTo>
                    <a:pt x="846" y="1614"/>
                  </a:lnTo>
                  <a:lnTo>
                    <a:pt x="846" y="1614"/>
                  </a:lnTo>
                  <a:lnTo>
                    <a:pt x="846" y="1612"/>
                  </a:lnTo>
                  <a:lnTo>
                    <a:pt x="846" y="1612"/>
                  </a:lnTo>
                  <a:lnTo>
                    <a:pt x="844" y="1610"/>
                  </a:lnTo>
                  <a:lnTo>
                    <a:pt x="844" y="1610"/>
                  </a:lnTo>
                  <a:lnTo>
                    <a:pt x="844" y="1608"/>
                  </a:lnTo>
                  <a:lnTo>
                    <a:pt x="844" y="1608"/>
                  </a:lnTo>
                  <a:lnTo>
                    <a:pt x="844" y="1606"/>
                  </a:lnTo>
                  <a:lnTo>
                    <a:pt x="844" y="1606"/>
                  </a:lnTo>
                  <a:lnTo>
                    <a:pt x="842" y="1602"/>
                  </a:lnTo>
                  <a:lnTo>
                    <a:pt x="842" y="1602"/>
                  </a:lnTo>
                  <a:lnTo>
                    <a:pt x="838" y="1600"/>
                  </a:lnTo>
                  <a:lnTo>
                    <a:pt x="838" y="1598"/>
                  </a:lnTo>
                  <a:lnTo>
                    <a:pt x="838" y="1598"/>
                  </a:lnTo>
                  <a:lnTo>
                    <a:pt x="836" y="1596"/>
                  </a:lnTo>
                  <a:lnTo>
                    <a:pt x="836" y="1596"/>
                  </a:lnTo>
                  <a:lnTo>
                    <a:pt x="834" y="1594"/>
                  </a:lnTo>
                  <a:lnTo>
                    <a:pt x="834" y="1594"/>
                  </a:lnTo>
                  <a:lnTo>
                    <a:pt x="830" y="1590"/>
                  </a:lnTo>
                  <a:lnTo>
                    <a:pt x="830" y="1590"/>
                  </a:lnTo>
                  <a:lnTo>
                    <a:pt x="828" y="1590"/>
                  </a:lnTo>
                  <a:lnTo>
                    <a:pt x="828" y="1590"/>
                  </a:lnTo>
                  <a:lnTo>
                    <a:pt x="826" y="1586"/>
                  </a:lnTo>
                  <a:lnTo>
                    <a:pt x="826" y="1586"/>
                  </a:lnTo>
                  <a:lnTo>
                    <a:pt x="824" y="1584"/>
                  </a:lnTo>
                  <a:lnTo>
                    <a:pt x="824" y="1584"/>
                  </a:lnTo>
                  <a:lnTo>
                    <a:pt x="824" y="1582"/>
                  </a:lnTo>
                  <a:lnTo>
                    <a:pt x="824" y="1582"/>
                  </a:lnTo>
                  <a:lnTo>
                    <a:pt x="822" y="1580"/>
                  </a:lnTo>
                  <a:lnTo>
                    <a:pt x="822" y="1580"/>
                  </a:lnTo>
                  <a:lnTo>
                    <a:pt x="820" y="1576"/>
                  </a:lnTo>
                  <a:lnTo>
                    <a:pt x="820" y="1576"/>
                  </a:lnTo>
                  <a:lnTo>
                    <a:pt x="818" y="1574"/>
                  </a:lnTo>
                  <a:lnTo>
                    <a:pt x="818" y="1574"/>
                  </a:lnTo>
                  <a:lnTo>
                    <a:pt x="816" y="1570"/>
                  </a:lnTo>
                  <a:lnTo>
                    <a:pt x="816" y="1570"/>
                  </a:lnTo>
                  <a:lnTo>
                    <a:pt x="812" y="1566"/>
                  </a:lnTo>
                  <a:lnTo>
                    <a:pt x="812" y="1566"/>
                  </a:lnTo>
                  <a:lnTo>
                    <a:pt x="806" y="1564"/>
                  </a:lnTo>
                  <a:lnTo>
                    <a:pt x="806" y="1564"/>
                  </a:lnTo>
                  <a:lnTo>
                    <a:pt x="806" y="1564"/>
                  </a:lnTo>
                  <a:lnTo>
                    <a:pt x="806" y="1564"/>
                  </a:lnTo>
                  <a:lnTo>
                    <a:pt x="804" y="1562"/>
                  </a:lnTo>
                  <a:lnTo>
                    <a:pt x="804" y="1562"/>
                  </a:lnTo>
                  <a:lnTo>
                    <a:pt x="802" y="1560"/>
                  </a:lnTo>
                  <a:lnTo>
                    <a:pt x="802" y="1560"/>
                  </a:lnTo>
                  <a:lnTo>
                    <a:pt x="800" y="1558"/>
                  </a:lnTo>
                  <a:lnTo>
                    <a:pt x="800" y="1558"/>
                  </a:lnTo>
                  <a:lnTo>
                    <a:pt x="798" y="1554"/>
                  </a:lnTo>
                  <a:lnTo>
                    <a:pt x="798" y="1554"/>
                  </a:lnTo>
                  <a:lnTo>
                    <a:pt x="796" y="1552"/>
                  </a:lnTo>
                  <a:lnTo>
                    <a:pt x="796" y="1552"/>
                  </a:lnTo>
                  <a:lnTo>
                    <a:pt x="796" y="1548"/>
                  </a:lnTo>
                  <a:lnTo>
                    <a:pt x="794" y="1546"/>
                  </a:lnTo>
                  <a:lnTo>
                    <a:pt x="794" y="1546"/>
                  </a:lnTo>
                  <a:lnTo>
                    <a:pt x="792" y="1544"/>
                  </a:lnTo>
                  <a:lnTo>
                    <a:pt x="792" y="1544"/>
                  </a:lnTo>
                  <a:lnTo>
                    <a:pt x="790" y="1540"/>
                  </a:lnTo>
                  <a:lnTo>
                    <a:pt x="790" y="1540"/>
                  </a:lnTo>
                  <a:lnTo>
                    <a:pt x="788" y="1540"/>
                  </a:lnTo>
                  <a:lnTo>
                    <a:pt x="788" y="1540"/>
                  </a:lnTo>
                  <a:lnTo>
                    <a:pt x="786" y="1536"/>
                  </a:lnTo>
                  <a:lnTo>
                    <a:pt x="784" y="1534"/>
                  </a:lnTo>
                  <a:lnTo>
                    <a:pt x="784" y="1534"/>
                  </a:lnTo>
                  <a:lnTo>
                    <a:pt x="780" y="1530"/>
                  </a:lnTo>
                  <a:lnTo>
                    <a:pt x="780" y="1530"/>
                  </a:lnTo>
                  <a:lnTo>
                    <a:pt x="778" y="1530"/>
                  </a:lnTo>
                  <a:lnTo>
                    <a:pt x="778" y="1530"/>
                  </a:lnTo>
                  <a:lnTo>
                    <a:pt x="776" y="1526"/>
                  </a:lnTo>
                  <a:lnTo>
                    <a:pt x="776" y="1526"/>
                  </a:lnTo>
                  <a:lnTo>
                    <a:pt x="774" y="1522"/>
                  </a:lnTo>
                  <a:lnTo>
                    <a:pt x="774" y="1522"/>
                  </a:lnTo>
                  <a:lnTo>
                    <a:pt x="774" y="1522"/>
                  </a:lnTo>
                  <a:lnTo>
                    <a:pt x="772" y="1518"/>
                  </a:lnTo>
                  <a:lnTo>
                    <a:pt x="772" y="1518"/>
                  </a:lnTo>
                  <a:lnTo>
                    <a:pt x="772" y="1518"/>
                  </a:lnTo>
                  <a:lnTo>
                    <a:pt x="770" y="1512"/>
                  </a:lnTo>
                  <a:lnTo>
                    <a:pt x="770" y="1512"/>
                  </a:lnTo>
                  <a:lnTo>
                    <a:pt x="766" y="1508"/>
                  </a:lnTo>
                  <a:lnTo>
                    <a:pt x="764" y="1508"/>
                  </a:lnTo>
                  <a:lnTo>
                    <a:pt x="764" y="1508"/>
                  </a:lnTo>
                  <a:lnTo>
                    <a:pt x="764" y="1506"/>
                  </a:lnTo>
                  <a:lnTo>
                    <a:pt x="764" y="1506"/>
                  </a:lnTo>
                  <a:lnTo>
                    <a:pt x="760" y="1504"/>
                  </a:lnTo>
                  <a:lnTo>
                    <a:pt x="760" y="1504"/>
                  </a:lnTo>
                  <a:lnTo>
                    <a:pt x="756" y="1502"/>
                  </a:lnTo>
                  <a:lnTo>
                    <a:pt x="756" y="1502"/>
                  </a:lnTo>
                  <a:lnTo>
                    <a:pt x="754" y="1502"/>
                  </a:lnTo>
                  <a:lnTo>
                    <a:pt x="754" y="1502"/>
                  </a:lnTo>
                  <a:lnTo>
                    <a:pt x="754" y="1502"/>
                  </a:lnTo>
                  <a:lnTo>
                    <a:pt x="754" y="1502"/>
                  </a:lnTo>
                  <a:lnTo>
                    <a:pt x="752" y="1498"/>
                  </a:lnTo>
                  <a:lnTo>
                    <a:pt x="752" y="1498"/>
                  </a:lnTo>
                  <a:lnTo>
                    <a:pt x="750" y="1496"/>
                  </a:lnTo>
                  <a:lnTo>
                    <a:pt x="750" y="1496"/>
                  </a:lnTo>
                  <a:lnTo>
                    <a:pt x="748" y="1494"/>
                  </a:lnTo>
                  <a:lnTo>
                    <a:pt x="748" y="1494"/>
                  </a:lnTo>
                  <a:lnTo>
                    <a:pt x="744" y="1492"/>
                  </a:lnTo>
                  <a:lnTo>
                    <a:pt x="744" y="1492"/>
                  </a:lnTo>
                  <a:lnTo>
                    <a:pt x="744" y="1492"/>
                  </a:lnTo>
                  <a:lnTo>
                    <a:pt x="744" y="1492"/>
                  </a:lnTo>
                  <a:lnTo>
                    <a:pt x="742" y="1490"/>
                  </a:lnTo>
                  <a:lnTo>
                    <a:pt x="742" y="1490"/>
                  </a:lnTo>
                  <a:lnTo>
                    <a:pt x="740" y="1486"/>
                  </a:lnTo>
                  <a:lnTo>
                    <a:pt x="740" y="1486"/>
                  </a:lnTo>
                  <a:lnTo>
                    <a:pt x="740" y="1484"/>
                  </a:lnTo>
                  <a:lnTo>
                    <a:pt x="740" y="1484"/>
                  </a:lnTo>
                  <a:lnTo>
                    <a:pt x="738" y="1482"/>
                  </a:lnTo>
                  <a:lnTo>
                    <a:pt x="738" y="1482"/>
                  </a:lnTo>
                  <a:lnTo>
                    <a:pt x="738" y="1480"/>
                  </a:lnTo>
                  <a:lnTo>
                    <a:pt x="738" y="1480"/>
                  </a:lnTo>
                  <a:lnTo>
                    <a:pt x="736" y="1476"/>
                  </a:lnTo>
                  <a:lnTo>
                    <a:pt x="736" y="1476"/>
                  </a:lnTo>
                  <a:lnTo>
                    <a:pt x="734" y="1474"/>
                  </a:lnTo>
                  <a:lnTo>
                    <a:pt x="734" y="1474"/>
                  </a:lnTo>
                  <a:lnTo>
                    <a:pt x="732" y="1472"/>
                  </a:lnTo>
                  <a:lnTo>
                    <a:pt x="732" y="1472"/>
                  </a:lnTo>
                  <a:lnTo>
                    <a:pt x="730" y="1468"/>
                  </a:lnTo>
                  <a:lnTo>
                    <a:pt x="728" y="1468"/>
                  </a:lnTo>
                  <a:lnTo>
                    <a:pt x="728" y="1468"/>
                  </a:lnTo>
                  <a:lnTo>
                    <a:pt x="726" y="1466"/>
                  </a:lnTo>
                  <a:lnTo>
                    <a:pt x="726" y="1466"/>
                  </a:lnTo>
                  <a:lnTo>
                    <a:pt x="724" y="1462"/>
                  </a:lnTo>
                  <a:lnTo>
                    <a:pt x="724" y="1462"/>
                  </a:lnTo>
                  <a:lnTo>
                    <a:pt x="722" y="1458"/>
                  </a:lnTo>
                  <a:lnTo>
                    <a:pt x="722" y="1458"/>
                  </a:lnTo>
                  <a:lnTo>
                    <a:pt x="718" y="1456"/>
                  </a:lnTo>
                  <a:lnTo>
                    <a:pt x="718" y="1456"/>
                  </a:lnTo>
                  <a:lnTo>
                    <a:pt x="716" y="1456"/>
                  </a:lnTo>
                  <a:lnTo>
                    <a:pt x="716" y="1456"/>
                  </a:lnTo>
                  <a:lnTo>
                    <a:pt x="714" y="1452"/>
                  </a:lnTo>
                  <a:lnTo>
                    <a:pt x="714" y="1452"/>
                  </a:lnTo>
                  <a:lnTo>
                    <a:pt x="712" y="1450"/>
                  </a:lnTo>
                  <a:lnTo>
                    <a:pt x="712" y="1450"/>
                  </a:lnTo>
                  <a:lnTo>
                    <a:pt x="712" y="1448"/>
                  </a:lnTo>
                  <a:lnTo>
                    <a:pt x="712" y="1448"/>
                  </a:lnTo>
                  <a:lnTo>
                    <a:pt x="710" y="1446"/>
                  </a:lnTo>
                  <a:lnTo>
                    <a:pt x="710" y="1446"/>
                  </a:lnTo>
                  <a:lnTo>
                    <a:pt x="708" y="1444"/>
                  </a:lnTo>
                  <a:lnTo>
                    <a:pt x="708" y="1444"/>
                  </a:lnTo>
                  <a:lnTo>
                    <a:pt x="706" y="1442"/>
                  </a:lnTo>
                  <a:lnTo>
                    <a:pt x="706" y="1442"/>
                  </a:lnTo>
                  <a:lnTo>
                    <a:pt x="704" y="1440"/>
                  </a:lnTo>
                  <a:lnTo>
                    <a:pt x="704" y="1440"/>
                  </a:lnTo>
                  <a:lnTo>
                    <a:pt x="702" y="1436"/>
                  </a:lnTo>
                  <a:lnTo>
                    <a:pt x="700" y="1432"/>
                  </a:lnTo>
                  <a:lnTo>
                    <a:pt x="700" y="1432"/>
                  </a:lnTo>
                  <a:lnTo>
                    <a:pt x="696" y="1430"/>
                  </a:lnTo>
                  <a:lnTo>
                    <a:pt x="696" y="1430"/>
                  </a:lnTo>
                  <a:lnTo>
                    <a:pt x="694" y="1428"/>
                  </a:lnTo>
                  <a:lnTo>
                    <a:pt x="694" y="1428"/>
                  </a:lnTo>
                  <a:lnTo>
                    <a:pt x="694" y="1426"/>
                  </a:lnTo>
                  <a:lnTo>
                    <a:pt x="694" y="1426"/>
                  </a:lnTo>
                  <a:lnTo>
                    <a:pt x="692" y="1422"/>
                  </a:lnTo>
                  <a:lnTo>
                    <a:pt x="692" y="1422"/>
                  </a:lnTo>
                  <a:lnTo>
                    <a:pt x="690" y="1420"/>
                  </a:lnTo>
                  <a:lnTo>
                    <a:pt x="686" y="1414"/>
                  </a:lnTo>
                  <a:lnTo>
                    <a:pt x="686" y="1414"/>
                  </a:lnTo>
                  <a:lnTo>
                    <a:pt x="684" y="1412"/>
                  </a:lnTo>
                  <a:lnTo>
                    <a:pt x="684" y="1412"/>
                  </a:lnTo>
                  <a:lnTo>
                    <a:pt x="682" y="1410"/>
                  </a:lnTo>
                  <a:lnTo>
                    <a:pt x="682" y="1410"/>
                  </a:lnTo>
                  <a:lnTo>
                    <a:pt x="680" y="1410"/>
                  </a:lnTo>
                  <a:lnTo>
                    <a:pt x="680" y="1410"/>
                  </a:lnTo>
                  <a:lnTo>
                    <a:pt x="680" y="1406"/>
                  </a:lnTo>
                  <a:lnTo>
                    <a:pt x="680" y="1406"/>
                  </a:lnTo>
                  <a:lnTo>
                    <a:pt x="680" y="1402"/>
                  </a:lnTo>
                  <a:lnTo>
                    <a:pt x="680" y="1402"/>
                  </a:lnTo>
                  <a:lnTo>
                    <a:pt x="680" y="1400"/>
                  </a:lnTo>
                  <a:lnTo>
                    <a:pt x="680" y="1400"/>
                  </a:lnTo>
                  <a:lnTo>
                    <a:pt x="682" y="1398"/>
                  </a:lnTo>
                  <a:lnTo>
                    <a:pt x="682" y="1398"/>
                  </a:lnTo>
                  <a:lnTo>
                    <a:pt x="682" y="1394"/>
                  </a:lnTo>
                  <a:lnTo>
                    <a:pt x="682" y="1392"/>
                  </a:lnTo>
                  <a:lnTo>
                    <a:pt x="682" y="1392"/>
                  </a:lnTo>
                  <a:lnTo>
                    <a:pt x="682" y="1388"/>
                  </a:lnTo>
                  <a:lnTo>
                    <a:pt x="682" y="1388"/>
                  </a:lnTo>
                  <a:lnTo>
                    <a:pt x="682" y="1386"/>
                  </a:lnTo>
                  <a:lnTo>
                    <a:pt x="682" y="1386"/>
                  </a:lnTo>
                  <a:lnTo>
                    <a:pt x="682" y="1386"/>
                  </a:lnTo>
                  <a:lnTo>
                    <a:pt x="684" y="1382"/>
                  </a:lnTo>
                  <a:lnTo>
                    <a:pt x="684" y="1382"/>
                  </a:lnTo>
                  <a:lnTo>
                    <a:pt x="684" y="1380"/>
                  </a:lnTo>
                  <a:lnTo>
                    <a:pt x="684" y="1376"/>
                  </a:lnTo>
                  <a:lnTo>
                    <a:pt x="684" y="1376"/>
                  </a:lnTo>
                  <a:lnTo>
                    <a:pt x="684" y="1374"/>
                  </a:lnTo>
                  <a:lnTo>
                    <a:pt x="684" y="1374"/>
                  </a:lnTo>
                  <a:lnTo>
                    <a:pt x="684" y="1372"/>
                  </a:lnTo>
                  <a:lnTo>
                    <a:pt x="684" y="1372"/>
                  </a:lnTo>
                  <a:lnTo>
                    <a:pt x="684" y="1370"/>
                  </a:lnTo>
                  <a:lnTo>
                    <a:pt x="684" y="1370"/>
                  </a:lnTo>
                  <a:lnTo>
                    <a:pt x="686" y="1368"/>
                  </a:lnTo>
                  <a:lnTo>
                    <a:pt x="686" y="1368"/>
                  </a:lnTo>
                  <a:lnTo>
                    <a:pt x="686" y="1364"/>
                  </a:lnTo>
                  <a:lnTo>
                    <a:pt x="686" y="1364"/>
                  </a:lnTo>
                  <a:lnTo>
                    <a:pt x="688" y="1362"/>
                  </a:lnTo>
                  <a:lnTo>
                    <a:pt x="688" y="1362"/>
                  </a:lnTo>
                  <a:lnTo>
                    <a:pt x="688" y="1360"/>
                  </a:lnTo>
                  <a:lnTo>
                    <a:pt x="688" y="1360"/>
                  </a:lnTo>
                  <a:lnTo>
                    <a:pt x="690" y="1354"/>
                  </a:lnTo>
                  <a:lnTo>
                    <a:pt x="690" y="1354"/>
                  </a:lnTo>
                  <a:lnTo>
                    <a:pt x="692" y="1348"/>
                  </a:lnTo>
                  <a:lnTo>
                    <a:pt x="692" y="1348"/>
                  </a:lnTo>
                  <a:lnTo>
                    <a:pt x="690" y="1340"/>
                  </a:lnTo>
                  <a:lnTo>
                    <a:pt x="690" y="1338"/>
                  </a:lnTo>
                  <a:lnTo>
                    <a:pt x="690" y="1338"/>
                  </a:lnTo>
                  <a:lnTo>
                    <a:pt x="688" y="1336"/>
                  </a:lnTo>
                  <a:lnTo>
                    <a:pt x="688" y="1336"/>
                  </a:lnTo>
                  <a:lnTo>
                    <a:pt x="688" y="1334"/>
                  </a:lnTo>
                  <a:lnTo>
                    <a:pt x="688" y="1334"/>
                  </a:lnTo>
                  <a:lnTo>
                    <a:pt x="688" y="1330"/>
                  </a:lnTo>
                  <a:lnTo>
                    <a:pt x="690" y="1328"/>
                  </a:lnTo>
                  <a:lnTo>
                    <a:pt x="690" y="1328"/>
                  </a:lnTo>
                  <a:lnTo>
                    <a:pt x="690" y="1322"/>
                  </a:lnTo>
                  <a:lnTo>
                    <a:pt x="690" y="1322"/>
                  </a:lnTo>
                  <a:lnTo>
                    <a:pt x="690" y="1320"/>
                  </a:lnTo>
                  <a:lnTo>
                    <a:pt x="690" y="1320"/>
                  </a:lnTo>
                  <a:lnTo>
                    <a:pt x="690" y="1318"/>
                  </a:lnTo>
                  <a:lnTo>
                    <a:pt x="690" y="1318"/>
                  </a:lnTo>
                  <a:lnTo>
                    <a:pt x="690" y="1314"/>
                  </a:lnTo>
                  <a:lnTo>
                    <a:pt x="690" y="1314"/>
                  </a:lnTo>
                  <a:lnTo>
                    <a:pt x="690" y="1312"/>
                  </a:lnTo>
                  <a:lnTo>
                    <a:pt x="690" y="1312"/>
                  </a:lnTo>
                  <a:lnTo>
                    <a:pt x="692" y="1310"/>
                  </a:lnTo>
                  <a:lnTo>
                    <a:pt x="692" y="1310"/>
                  </a:lnTo>
                  <a:lnTo>
                    <a:pt x="692" y="1306"/>
                  </a:lnTo>
                  <a:lnTo>
                    <a:pt x="692" y="1306"/>
                  </a:lnTo>
                  <a:lnTo>
                    <a:pt x="692" y="1302"/>
                  </a:lnTo>
                  <a:lnTo>
                    <a:pt x="692" y="1302"/>
                  </a:lnTo>
                  <a:lnTo>
                    <a:pt x="692" y="1300"/>
                  </a:lnTo>
                  <a:lnTo>
                    <a:pt x="692" y="1300"/>
                  </a:lnTo>
                  <a:lnTo>
                    <a:pt x="694" y="1292"/>
                  </a:lnTo>
                  <a:lnTo>
                    <a:pt x="694" y="1292"/>
                  </a:lnTo>
                  <a:lnTo>
                    <a:pt x="694" y="1292"/>
                  </a:lnTo>
                  <a:lnTo>
                    <a:pt x="694" y="1292"/>
                  </a:lnTo>
                  <a:lnTo>
                    <a:pt x="694" y="1286"/>
                  </a:lnTo>
                  <a:lnTo>
                    <a:pt x="694" y="1286"/>
                  </a:lnTo>
                  <a:lnTo>
                    <a:pt x="692" y="1282"/>
                  </a:lnTo>
                  <a:lnTo>
                    <a:pt x="692" y="1282"/>
                  </a:lnTo>
                  <a:lnTo>
                    <a:pt x="692" y="1280"/>
                  </a:lnTo>
                  <a:lnTo>
                    <a:pt x="692" y="1280"/>
                  </a:lnTo>
                  <a:lnTo>
                    <a:pt x="692" y="1276"/>
                  </a:lnTo>
                  <a:lnTo>
                    <a:pt x="692" y="1276"/>
                  </a:lnTo>
                  <a:lnTo>
                    <a:pt x="694" y="1274"/>
                  </a:lnTo>
                  <a:lnTo>
                    <a:pt x="694" y="1274"/>
                  </a:lnTo>
                  <a:lnTo>
                    <a:pt x="696" y="1270"/>
                  </a:lnTo>
                  <a:lnTo>
                    <a:pt x="698" y="1264"/>
                  </a:lnTo>
                  <a:lnTo>
                    <a:pt x="698" y="1264"/>
                  </a:lnTo>
                  <a:lnTo>
                    <a:pt x="700" y="1260"/>
                  </a:lnTo>
                  <a:lnTo>
                    <a:pt x="700" y="1260"/>
                  </a:lnTo>
                  <a:lnTo>
                    <a:pt x="700" y="1258"/>
                  </a:lnTo>
                  <a:lnTo>
                    <a:pt x="700" y="1258"/>
                  </a:lnTo>
                  <a:lnTo>
                    <a:pt x="700" y="1256"/>
                  </a:lnTo>
                  <a:lnTo>
                    <a:pt x="700" y="1256"/>
                  </a:lnTo>
                  <a:lnTo>
                    <a:pt x="702" y="1250"/>
                  </a:lnTo>
                  <a:lnTo>
                    <a:pt x="702" y="1250"/>
                  </a:lnTo>
                  <a:lnTo>
                    <a:pt x="702" y="1246"/>
                  </a:lnTo>
                  <a:lnTo>
                    <a:pt x="702" y="1246"/>
                  </a:lnTo>
                  <a:lnTo>
                    <a:pt x="702" y="1242"/>
                  </a:lnTo>
                  <a:lnTo>
                    <a:pt x="702" y="1242"/>
                  </a:lnTo>
                  <a:lnTo>
                    <a:pt x="702" y="1240"/>
                  </a:lnTo>
                  <a:lnTo>
                    <a:pt x="702" y="1240"/>
                  </a:lnTo>
                  <a:lnTo>
                    <a:pt x="704" y="1236"/>
                  </a:lnTo>
                  <a:lnTo>
                    <a:pt x="704" y="1236"/>
                  </a:lnTo>
                  <a:lnTo>
                    <a:pt x="704" y="1234"/>
                  </a:lnTo>
                  <a:lnTo>
                    <a:pt x="704" y="1234"/>
                  </a:lnTo>
                  <a:lnTo>
                    <a:pt x="704" y="1230"/>
                  </a:lnTo>
                  <a:lnTo>
                    <a:pt x="704" y="1230"/>
                  </a:lnTo>
                  <a:lnTo>
                    <a:pt x="706" y="1228"/>
                  </a:lnTo>
                  <a:lnTo>
                    <a:pt x="706" y="1228"/>
                  </a:lnTo>
                  <a:lnTo>
                    <a:pt x="706" y="1222"/>
                  </a:lnTo>
                  <a:lnTo>
                    <a:pt x="706" y="1222"/>
                  </a:lnTo>
                  <a:lnTo>
                    <a:pt x="706" y="1216"/>
                  </a:lnTo>
                  <a:lnTo>
                    <a:pt x="706" y="1216"/>
                  </a:lnTo>
                  <a:lnTo>
                    <a:pt x="704" y="1214"/>
                  </a:lnTo>
                  <a:lnTo>
                    <a:pt x="704" y="1214"/>
                  </a:lnTo>
                  <a:lnTo>
                    <a:pt x="706" y="1212"/>
                  </a:lnTo>
                  <a:lnTo>
                    <a:pt x="706" y="1212"/>
                  </a:lnTo>
                  <a:lnTo>
                    <a:pt x="706" y="1210"/>
                  </a:lnTo>
                  <a:lnTo>
                    <a:pt x="706" y="1210"/>
                  </a:lnTo>
                  <a:lnTo>
                    <a:pt x="706" y="1206"/>
                  </a:lnTo>
                  <a:lnTo>
                    <a:pt x="706" y="1206"/>
                  </a:lnTo>
                  <a:lnTo>
                    <a:pt x="708" y="1204"/>
                  </a:lnTo>
                  <a:lnTo>
                    <a:pt x="708" y="1204"/>
                  </a:lnTo>
                  <a:lnTo>
                    <a:pt x="708" y="1200"/>
                  </a:lnTo>
                  <a:lnTo>
                    <a:pt x="708" y="1200"/>
                  </a:lnTo>
                  <a:lnTo>
                    <a:pt x="708" y="1196"/>
                  </a:lnTo>
                  <a:lnTo>
                    <a:pt x="708" y="1196"/>
                  </a:lnTo>
                  <a:lnTo>
                    <a:pt x="710" y="1192"/>
                  </a:lnTo>
                  <a:lnTo>
                    <a:pt x="710" y="1192"/>
                  </a:lnTo>
                  <a:lnTo>
                    <a:pt x="710" y="1190"/>
                  </a:lnTo>
                  <a:lnTo>
                    <a:pt x="710" y="1190"/>
                  </a:lnTo>
                  <a:lnTo>
                    <a:pt x="710" y="1186"/>
                  </a:lnTo>
                  <a:lnTo>
                    <a:pt x="710" y="1186"/>
                  </a:lnTo>
                  <a:lnTo>
                    <a:pt x="710" y="1184"/>
                  </a:lnTo>
                  <a:lnTo>
                    <a:pt x="710" y="1184"/>
                  </a:lnTo>
                  <a:lnTo>
                    <a:pt x="710" y="1182"/>
                  </a:lnTo>
                  <a:lnTo>
                    <a:pt x="710" y="1182"/>
                  </a:lnTo>
                  <a:lnTo>
                    <a:pt x="710" y="1180"/>
                  </a:lnTo>
                  <a:lnTo>
                    <a:pt x="710" y="1180"/>
                  </a:lnTo>
                  <a:lnTo>
                    <a:pt x="710" y="1174"/>
                  </a:lnTo>
                  <a:lnTo>
                    <a:pt x="710" y="1174"/>
                  </a:lnTo>
                  <a:lnTo>
                    <a:pt x="712" y="1170"/>
                  </a:lnTo>
                  <a:lnTo>
                    <a:pt x="712" y="1170"/>
                  </a:lnTo>
                  <a:lnTo>
                    <a:pt x="712" y="1168"/>
                  </a:lnTo>
                  <a:lnTo>
                    <a:pt x="710" y="1166"/>
                  </a:lnTo>
                  <a:lnTo>
                    <a:pt x="710" y="1166"/>
                  </a:lnTo>
                  <a:lnTo>
                    <a:pt x="708" y="1164"/>
                  </a:lnTo>
                  <a:lnTo>
                    <a:pt x="708" y="1164"/>
                  </a:lnTo>
                  <a:lnTo>
                    <a:pt x="708" y="1162"/>
                  </a:lnTo>
                  <a:lnTo>
                    <a:pt x="708" y="1162"/>
                  </a:lnTo>
                  <a:lnTo>
                    <a:pt x="708" y="1160"/>
                  </a:lnTo>
                  <a:lnTo>
                    <a:pt x="708" y="1160"/>
                  </a:lnTo>
                  <a:lnTo>
                    <a:pt x="708" y="1158"/>
                  </a:lnTo>
                  <a:lnTo>
                    <a:pt x="708" y="1158"/>
                  </a:lnTo>
                  <a:lnTo>
                    <a:pt x="710" y="1156"/>
                  </a:lnTo>
                  <a:lnTo>
                    <a:pt x="710" y="1156"/>
                  </a:lnTo>
                  <a:lnTo>
                    <a:pt x="712" y="1154"/>
                  </a:lnTo>
                  <a:lnTo>
                    <a:pt x="712" y="1154"/>
                  </a:lnTo>
                  <a:lnTo>
                    <a:pt x="712" y="1150"/>
                  </a:lnTo>
                  <a:lnTo>
                    <a:pt x="712" y="1150"/>
                  </a:lnTo>
                  <a:lnTo>
                    <a:pt x="712" y="1148"/>
                  </a:lnTo>
                  <a:lnTo>
                    <a:pt x="712" y="1148"/>
                  </a:lnTo>
                  <a:lnTo>
                    <a:pt x="714" y="1144"/>
                  </a:lnTo>
                  <a:lnTo>
                    <a:pt x="714" y="1144"/>
                  </a:lnTo>
                  <a:lnTo>
                    <a:pt x="714" y="1142"/>
                  </a:lnTo>
                  <a:lnTo>
                    <a:pt x="714" y="1142"/>
                  </a:lnTo>
                  <a:lnTo>
                    <a:pt x="714" y="1140"/>
                  </a:lnTo>
                  <a:lnTo>
                    <a:pt x="714" y="1140"/>
                  </a:lnTo>
                  <a:lnTo>
                    <a:pt x="716" y="1136"/>
                  </a:lnTo>
                  <a:lnTo>
                    <a:pt x="716" y="1136"/>
                  </a:lnTo>
                  <a:lnTo>
                    <a:pt x="716" y="1134"/>
                  </a:lnTo>
                  <a:lnTo>
                    <a:pt x="716" y="1134"/>
                  </a:lnTo>
                  <a:lnTo>
                    <a:pt x="718" y="1130"/>
                  </a:lnTo>
                  <a:lnTo>
                    <a:pt x="718" y="1130"/>
                  </a:lnTo>
                  <a:lnTo>
                    <a:pt x="716" y="1124"/>
                  </a:lnTo>
                  <a:lnTo>
                    <a:pt x="716" y="1124"/>
                  </a:lnTo>
                  <a:lnTo>
                    <a:pt x="716" y="1124"/>
                  </a:lnTo>
                  <a:lnTo>
                    <a:pt x="716" y="1124"/>
                  </a:lnTo>
                  <a:lnTo>
                    <a:pt x="714" y="1120"/>
                  </a:lnTo>
                  <a:lnTo>
                    <a:pt x="714" y="1120"/>
                  </a:lnTo>
                  <a:lnTo>
                    <a:pt x="716" y="1118"/>
                  </a:lnTo>
                  <a:lnTo>
                    <a:pt x="716" y="1118"/>
                  </a:lnTo>
                  <a:lnTo>
                    <a:pt x="716" y="1114"/>
                  </a:lnTo>
                  <a:lnTo>
                    <a:pt x="716" y="1114"/>
                  </a:lnTo>
                  <a:lnTo>
                    <a:pt x="716" y="1110"/>
                  </a:lnTo>
                  <a:lnTo>
                    <a:pt x="716" y="1110"/>
                  </a:lnTo>
                  <a:lnTo>
                    <a:pt x="716" y="1108"/>
                  </a:lnTo>
                  <a:lnTo>
                    <a:pt x="716" y="1108"/>
                  </a:lnTo>
                  <a:lnTo>
                    <a:pt x="716" y="1106"/>
                  </a:lnTo>
                  <a:lnTo>
                    <a:pt x="716" y="1106"/>
                  </a:lnTo>
                  <a:lnTo>
                    <a:pt x="718" y="1102"/>
                  </a:lnTo>
                  <a:lnTo>
                    <a:pt x="718" y="1102"/>
                  </a:lnTo>
                  <a:lnTo>
                    <a:pt x="718" y="1100"/>
                  </a:lnTo>
                  <a:lnTo>
                    <a:pt x="718" y="1100"/>
                  </a:lnTo>
                  <a:lnTo>
                    <a:pt x="718" y="1096"/>
                  </a:lnTo>
                  <a:lnTo>
                    <a:pt x="718" y="1096"/>
                  </a:lnTo>
                  <a:lnTo>
                    <a:pt x="718" y="1094"/>
                  </a:lnTo>
                  <a:lnTo>
                    <a:pt x="718" y="1094"/>
                  </a:lnTo>
                  <a:lnTo>
                    <a:pt x="718" y="1090"/>
                  </a:lnTo>
                  <a:lnTo>
                    <a:pt x="718" y="1090"/>
                  </a:lnTo>
                  <a:lnTo>
                    <a:pt x="718" y="1088"/>
                  </a:lnTo>
                  <a:lnTo>
                    <a:pt x="718" y="1088"/>
                  </a:lnTo>
                  <a:lnTo>
                    <a:pt x="720" y="1084"/>
                  </a:lnTo>
                  <a:lnTo>
                    <a:pt x="720" y="1084"/>
                  </a:lnTo>
                  <a:lnTo>
                    <a:pt x="720" y="1082"/>
                  </a:lnTo>
                  <a:lnTo>
                    <a:pt x="720" y="1082"/>
                  </a:lnTo>
                  <a:lnTo>
                    <a:pt x="720" y="1080"/>
                  </a:lnTo>
                  <a:lnTo>
                    <a:pt x="720" y="1080"/>
                  </a:lnTo>
                  <a:lnTo>
                    <a:pt x="720" y="1076"/>
                  </a:lnTo>
                  <a:lnTo>
                    <a:pt x="720" y="1076"/>
                  </a:lnTo>
                  <a:lnTo>
                    <a:pt x="720" y="1074"/>
                  </a:lnTo>
                  <a:lnTo>
                    <a:pt x="720" y="1074"/>
                  </a:lnTo>
                  <a:lnTo>
                    <a:pt x="720" y="1070"/>
                  </a:lnTo>
                  <a:lnTo>
                    <a:pt x="720" y="1070"/>
                  </a:lnTo>
                  <a:lnTo>
                    <a:pt x="722" y="1068"/>
                  </a:lnTo>
                  <a:lnTo>
                    <a:pt x="722" y="1068"/>
                  </a:lnTo>
                  <a:lnTo>
                    <a:pt x="722" y="1066"/>
                  </a:lnTo>
                  <a:lnTo>
                    <a:pt x="722" y="1066"/>
                  </a:lnTo>
                  <a:lnTo>
                    <a:pt x="724" y="1062"/>
                  </a:lnTo>
                  <a:lnTo>
                    <a:pt x="724" y="1062"/>
                  </a:lnTo>
                  <a:lnTo>
                    <a:pt x="724" y="1058"/>
                  </a:lnTo>
                  <a:lnTo>
                    <a:pt x="724" y="1058"/>
                  </a:lnTo>
                  <a:lnTo>
                    <a:pt x="724" y="1056"/>
                  </a:lnTo>
                  <a:lnTo>
                    <a:pt x="724" y="1056"/>
                  </a:lnTo>
                  <a:lnTo>
                    <a:pt x="726" y="1054"/>
                  </a:lnTo>
                  <a:lnTo>
                    <a:pt x="726" y="1054"/>
                  </a:lnTo>
                  <a:lnTo>
                    <a:pt x="726" y="1050"/>
                  </a:lnTo>
                  <a:lnTo>
                    <a:pt x="726" y="1050"/>
                  </a:lnTo>
                  <a:lnTo>
                    <a:pt x="726" y="1048"/>
                  </a:lnTo>
                  <a:lnTo>
                    <a:pt x="726" y="1048"/>
                  </a:lnTo>
                  <a:lnTo>
                    <a:pt x="728" y="1044"/>
                  </a:lnTo>
                  <a:lnTo>
                    <a:pt x="728" y="1044"/>
                  </a:lnTo>
                  <a:lnTo>
                    <a:pt x="728" y="1040"/>
                  </a:lnTo>
                  <a:lnTo>
                    <a:pt x="728" y="1040"/>
                  </a:lnTo>
                  <a:lnTo>
                    <a:pt x="728" y="1036"/>
                  </a:lnTo>
                  <a:lnTo>
                    <a:pt x="728" y="1036"/>
                  </a:lnTo>
                  <a:lnTo>
                    <a:pt x="728" y="1034"/>
                  </a:lnTo>
                  <a:lnTo>
                    <a:pt x="728" y="1034"/>
                  </a:lnTo>
                  <a:lnTo>
                    <a:pt x="728" y="1030"/>
                  </a:lnTo>
                  <a:lnTo>
                    <a:pt x="728" y="1030"/>
                  </a:lnTo>
                  <a:lnTo>
                    <a:pt x="728" y="1028"/>
                  </a:lnTo>
                  <a:lnTo>
                    <a:pt x="728" y="1028"/>
                  </a:lnTo>
                  <a:lnTo>
                    <a:pt x="728" y="1026"/>
                  </a:lnTo>
                  <a:lnTo>
                    <a:pt x="728" y="1026"/>
                  </a:lnTo>
                  <a:lnTo>
                    <a:pt x="730" y="1022"/>
                  </a:lnTo>
                  <a:lnTo>
                    <a:pt x="730" y="1022"/>
                  </a:lnTo>
                  <a:lnTo>
                    <a:pt x="730" y="1020"/>
                  </a:lnTo>
                  <a:lnTo>
                    <a:pt x="730" y="1020"/>
                  </a:lnTo>
                  <a:lnTo>
                    <a:pt x="730" y="1018"/>
                  </a:lnTo>
                  <a:lnTo>
                    <a:pt x="730" y="1018"/>
                  </a:lnTo>
                  <a:lnTo>
                    <a:pt x="730" y="1014"/>
                  </a:lnTo>
                  <a:lnTo>
                    <a:pt x="730" y="1014"/>
                  </a:lnTo>
                  <a:lnTo>
                    <a:pt x="730" y="1012"/>
                  </a:lnTo>
                  <a:lnTo>
                    <a:pt x="730" y="1012"/>
                  </a:lnTo>
                  <a:lnTo>
                    <a:pt x="732" y="1010"/>
                  </a:lnTo>
                  <a:lnTo>
                    <a:pt x="732" y="1010"/>
                  </a:lnTo>
                  <a:lnTo>
                    <a:pt x="734" y="1006"/>
                  </a:lnTo>
                  <a:lnTo>
                    <a:pt x="734" y="1006"/>
                  </a:lnTo>
                  <a:lnTo>
                    <a:pt x="734" y="1002"/>
                  </a:lnTo>
                  <a:lnTo>
                    <a:pt x="732" y="1000"/>
                  </a:lnTo>
                  <a:lnTo>
                    <a:pt x="732" y="1000"/>
                  </a:lnTo>
                  <a:lnTo>
                    <a:pt x="730" y="996"/>
                  </a:lnTo>
                  <a:lnTo>
                    <a:pt x="728" y="996"/>
                  </a:lnTo>
                  <a:lnTo>
                    <a:pt x="726" y="994"/>
                  </a:lnTo>
                  <a:lnTo>
                    <a:pt x="726" y="994"/>
                  </a:lnTo>
                  <a:lnTo>
                    <a:pt x="726" y="994"/>
                  </a:lnTo>
                  <a:lnTo>
                    <a:pt x="726" y="994"/>
                  </a:lnTo>
                  <a:lnTo>
                    <a:pt x="724" y="994"/>
                  </a:lnTo>
                  <a:lnTo>
                    <a:pt x="724" y="994"/>
                  </a:lnTo>
                  <a:lnTo>
                    <a:pt x="720" y="994"/>
                  </a:lnTo>
                  <a:lnTo>
                    <a:pt x="720" y="994"/>
                  </a:lnTo>
                  <a:lnTo>
                    <a:pt x="716" y="994"/>
                  </a:lnTo>
                  <a:lnTo>
                    <a:pt x="716" y="994"/>
                  </a:lnTo>
                  <a:lnTo>
                    <a:pt x="714" y="994"/>
                  </a:lnTo>
                  <a:lnTo>
                    <a:pt x="714" y="994"/>
                  </a:lnTo>
                  <a:lnTo>
                    <a:pt x="712" y="994"/>
                  </a:lnTo>
                  <a:lnTo>
                    <a:pt x="708" y="994"/>
                  </a:lnTo>
                  <a:lnTo>
                    <a:pt x="708" y="994"/>
                  </a:lnTo>
                  <a:lnTo>
                    <a:pt x="708" y="994"/>
                  </a:lnTo>
                  <a:lnTo>
                    <a:pt x="704" y="994"/>
                  </a:lnTo>
                  <a:lnTo>
                    <a:pt x="704" y="994"/>
                  </a:lnTo>
                  <a:lnTo>
                    <a:pt x="702" y="994"/>
                  </a:lnTo>
                  <a:lnTo>
                    <a:pt x="702" y="994"/>
                  </a:lnTo>
                  <a:lnTo>
                    <a:pt x="698" y="994"/>
                  </a:lnTo>
                  <a:lnTo>
                    <a:pt x="698" y="994"/>
                  </a:lnTo>
                  <a:lnTo>
                    <a:pt x="696" y="992"/>
                  </a:lnTo>
                  <a:lnTo>
                    <a:pt x="696" y="992"/>
                  </a:lnTo>
                  <a:lnTo>
                    <a:pt x="692" y="992"/>
                  </a:lnTo>
                  <a:lnTo>
                    <a:pt x="692" y="992"/>
                  </a:lnTo>
                  <a:lnTo>
                    <a:pt x="690" y="992"/>
                  </a:lnTo>
                  <a:lnTo>
                    <a:pt x="690" y="992"/>
                  </a:lnTo>
                  <a:lnTo>
                    <a:pt x="686" y="992"/>
                  </a:lnTo>
                  <a:lnTo>
                    <a:pt x="686" y="992"/>
                  </a:lnTo>
                  <a:lnTo>
                    <a:pt x="684" y="992"/>
                  </a:lnTo>
                  <a:lnTo>
                    <a:pt x="682" y="992"/>
                  </a:lnTo>
                  <a:lnTo>
                    <a:pt x="678" y="992"/>
                  </a:lnTo>
                  <a:lnTo>
                    <a:pt x="678" y="992"/>
                  </a:lnTo>
                  <a:lnTo>
                    <a:pt x="676" y="992"/>
                  </a:lnTo>
                  <a:lnTo>
                    <a:pt x="676" y="992"/>
                  </a:lnTo>
                  <a:lnTo>
                    <a:pt x="674" y="992"/>
                  </a:lnTo>
                  <a:lnTo>
                    <a:pt x="674" y="992"/>
                  </a:lnTo>
                  <a:lnTo>
                    <a:pt x="674" y="992"/>
                  </a:lnTo>
                  <a:lnTo>
                    <a:pt x="670" y="992"/>
                  </a:lnTo>
                  <a:lnTo>
                    <a:pt x="670" y="992"/>
                  </a:lnTo>
                  <a:lnTo>
                    <a:pt x="668" y="992"/>
                  </a:lnTo>
                  <a:lnTo>
                    <a:pt x="668" y="992"/>
                  </a:lnTo>
                  <a:lnTo>
                    <a:pt x="664" y="992"/>
                  </a:lnTo>
                  <a:lnTo>
                    <a:pt x="664" y="992"/>
                  </a:lnTo>
                  <a:lnTo>
                    <a:pt x="662" y="994"/>
                  </a:lnTo>
                  <a:lnTo>
                    <a:pt x="662" y="994"/>
                  </a:lnTo>
                  <a:lnTo>
                    <a:pt x="658" y="992"/>
                  </a:lnTo>
                  <a:lnTo>
                    <a:pt x="656" y="992"/>
                  </a:lnTo>
                  <a:lnTo>
                    <a:pt x="656" y="992"/>
                  </a:lnTo>
                  <a:lnTo>
                    <a:pt x="652" y="994"/>
                  </a:lnTo>
                  <a:lnTo>
                    <a:pt x="652" y="994"/>
                  </a:lnTo>
                  <a:lnTo>
                    <a:pt x="648" y="994"/>
                  </a:lnTo>
                  <a:lnTo>
                    <a:pt x="648" y="994"/>
                  </a:lnTo>
                  <a:lnTo>
                    <a:pt x="646" y="994"/>
                  </a:lnTo>
                  <a:lnTo>
                    <a:pt x="646" y="994"/>
                  </a:lnTo>
                  <a:lnTo>
                    <a:pt x="644" y="994"/>
                  </a:lnTo>
                  <a:lnTo>
                    <a:pt x="644" y="994"/>
                  </a:lnTo>
                  <a:lnTo>
                    <a:pt x="642" y="992"/>
                  </a:lnTo>
                  <a:lnTo>
                    <a:pt x="642" y="992"/>
                  </a:lnTo>
                  <a:lnTo>
                    <a:pt x="638" y="992"/>
                  </a:lnTo>
                  <a:lnTo>
                    <a:pt x="634" y="992"/>
                  </a:lnTo>
                  <a:lnTo>
                    <a:pt x="634" y="992"/>
                  </a:lnTo>
                  <a:lnTo>
                    <a:pt x="632" y="990"/>
                  </a:lnTo>
                  <a:lnTo>
                    <a:pt x="632" y="990"/>
                  </a:lnTo>
                  <a:lnTo>
                    <a:pt x="626" y="990"/>
                  </a:lnTo>
                  <a:lnTo>
                    <a:pt x="626" y="990"/>
                  </a:lnTo>
                  <a:lnTo>
                    <a:pt x="620" y="990"/>
                  </a:lnTo>
                  <a:lnTo>
                    <a:pt x="620" y="990"/>
                  </a:lnTo>
                  <a:lnTo>
                    <a:pt x="620" y="990"/>
                  </a:lnTo>
                  <a:lnTo>
                    <a:pt x="620" y="990"/>
                  </a:lnTo>
                  <a:lnTo>
                    <a:pt x="618" y="988"/>
                  </a:lnTo>
                  <a:lnTo>
                    <a:pt x="618" y="988"/>
                  </a:lnTo>
                  <a:lnTo>
                    <a:pt x="620" y="986"/>
                  </a:lnTo>
                  <a:lnTo>
                    <a:pt x="620" y="986"/>
                  </a:lnTo>
                  <a:lnTo>
                    <a:pt x="620" y="986"/>
                  </a:lnTo>
                  <a:lnTo>
                    <a:pt x="620" y="982"/>
                  </a:lnTo>
                  <a:lnTo>
                    <a:pt x="620" y="982"/>
                  </a:lnTo>
                  <a:lnTo>
                    <a:pt x="622" y="980"/>
                  </a:lnTo>
                  <a:lnTo>
                    <a:pt x="622" y="980"/>
                  </a:lnTo>
                  <a:lnTo>
                    <a:pt x="622" y="978"/>
                  </a:lnTo>
                  <a:lnTo>
                    <a:pt x="622" y="978"/>
                  </a:lnTo>
                  <a:lnTo>
                    <a:pt x="624" y="974"/>
                  </a:lnTo>
                  <a:lnTo>
                    <a:pt x="630" y="962"/>
                  </a:lnTo>
                  <a:lnTo>
                    <a:pt x="630" y="962"/>
                  </a:lnTo>
                  <a:lnTo>
                    <a:pt x="630" y="958"/>
                  </a:lnTo>
                  <a:lnTo>
                    <a:pt x="630" y="958"/>
                  </a:lnTo>
                  <a:lnTo>
                    <a:pt x="630" y="956"/>
                  </a:lnTo>
                  <a:lnTo>
                    <a:pt x="630" y="956"/>
                  </a:lnTo>
                  <a:lnTo>
                    <a:pt x="632" y="952"/>
                  </a:lnTo>
                  <a:lnTo>
                    <a:pt x="632" y="950"/>
                  </a:lnTo>
                  <a:lnTo>
                    <a:pt x="632" y="950"/>
                  </a:lnTo>
                  <a:lnTo>
                    <a:pt x="634" y="948"/>
                  </a:lnTo>
                  <a:lnTo>
                    <a:pt x="634" y="948"/>
                  </a:lnTo>
                  <a:lnTo>
                    <a:pt x="636" y="946"/>
                  </a:lnTo>
                  <a:lnTo>
                    <a:pt x="636" y="946"/>
                  </a:lnTo>
                  <a:lnTo>
                    <a:pt x="638" y="944"/>
                  </a:lnTo>
                  <a:lnTo>
                    <a:pt x="638" y="944"/>
                  </a:lnTo>
                  <a:lnTo>
                    <a:pt x="640" y="942"/>
                  </a:lnTo>
                  <a:lnTo>
                    <a:pt x="640" y="942"/>
                  </a:lnTo>
                  <a:lnTo>
                    <a:pt x="642" y="940"/>
                  </a:lnTo>
                  <a:lnTo>
                    <a:pt x="642" y="940"/>
                  </a:lnTo>
                  <a:lnTo>
                    <a:pt x="644" y="938"/>
                  </a:lnTo>
                  <a:lnTo>
                    <a:pt x="644" y="938"/>
                  </a:lnTo>
                  <a:lnTo>
                    <a:pt x="646" y="934"/>
                  </a:lnTo>
                  <a:lnTo>
                    <a:pt x="646" y="934"/>
                  </a:lnTo>
                  <a:lnTo>
                    <a:pt x="648" y="932"/>
                  </a:lnTo>
                  <a:lnTo>
                    <a:pt x="648" y="930"/>
                  </a:lnTo>
                  <a:lnTo>
                    <a:pt x="648" y="930"/>
                  </a:lnTo>
                  <a:lnTo>
                    <a:pt x="650" y="926"/>
                  </a:lnTo>
                  <a:lnTo>
                    <a:pt x="652" y="924"/>
                  </a:lnTo>
                  <a:lnTo>
                    <a:pt x="652" y="924"/>
                  </a:lnTo>
                  <a:lnTo>
                    <a:pt x="654" y="920"/>
                  </a:lnTo>
                  <a:lnTo>
                    <a:pt x="654" y="920"/>
                  </a:lnTo>
                  <a:lnTo>
                    <a:pt x="654" y="916"/>
                  </a:lnTo>
                  <a:lnTo>
                    <a:pt x="654" y="916"/>
                  </a:lnTo>
                  <a:lnTo>
                    <a:pt x="652" y="914"/>
                  </a:lnTo>
                  <a:lnTo>
                    <a:pt x="652" y="914"/>
                  </a:lnTo>
                  <a:lnTo>
                    <a:pt x="654" y="908"/>
                  </a:lnTo>
                  <a:lnTo>
                    <a:pt x="654" y="908"/>
                  </a:lnTo>
                  <a:lnTo>
                    <a:pt x="654" y="908"/>
                  </a:lnTo>
                  <a:lnTo>
                    <a:pt x="654" y="908"/>
                  </a:lnTo>
                  <a:lnTo>
                    <a:pt x="658" y="904"/>
                  </a:lnTo>
                  <a:lnTo>
                    <a:pt x="658" y="904"/>
                  </a:lnTo>
                  <a:lnTo>
                    <a:pt x="660" y="902"/>
                  </a:lnTo>
                  <a:lnTo>
                    <a:pt x="660" y="902"/>
                  </a:lnTo>
                  <a:lnTo>
                    <a:pt x="660" y="900"/>
                  </a:lnTo>
                  <a:lnTo>
                    <a:pt x="660" y="900"/>
                  </a:lnTo>
                  <a:lnTo>
                    <a:pt x="662" y="896"/>
                  </a:lnTo>
                  <a:lnTo>
                    <a:pt x="664" y="892"/>
                  </a:lnTo>
                  <a:lnTo>
                    <a:pt x="664" y="892"/>
                  </a:lnTo>
                  <a:lnTo>
                    <a:pt x="666" y="890"/>
                  </a:lnTo>
                  <a:lnTo>
                    <a:pt x="666" y="890"/>
                  </a:lnTo>
                  <a:lnTo>
                    <a:pt x="668" y="884"/>
                  </a:lnTo>
                  <a:lnTo>
                    <a:pt x="668" y="884"/>
                  </a:lnTo>
                  <a:lnTo>
                    <a:pt x="670" y="878"/>
                  </a:lnTo>
                  <a:lnTo>
                    <a:pt x="670" y="878"/>
                  </a:lnTo>
                  <a:lnTo>
                    <a:pt x="670" y="878"/>
                  </a:lnTo>
                  <a:lnTo>
                    <a:pt x="670" y="876"/>
                  </a:lnTo>
                  <a:lnTo>
                    <a:pt x="670" y="876"/>
                  </a:lnTo>
                  <a:lnTo>
                    <a:pt x="672" y="872"/>
                  </a:lnTo>
                  <a:lnTo>
                    <a:pt x="672" y="872"/>
                  </a:lnTo>
                  <a:lnTo>
                    <a:pt x="672" y="870"/>
                  </a:lnTo>
                  <a:lnTo>
                    <a:pt x="672" y="870"/>
                  </a:lnTo>
                  <a:lnTo>
                    <a:pt x="674" y="866"/>
                  </a:lnTo>
                  <a:lnTo>
                    <a:pt x="674" y="866"/>
                  </a:lnTo>
                  <a:lnTo>
                    <a:pt x="674" y="866"/>
                  </a:lnTo>
                  <a:lnTo>
                    <a:pt x="674" y="866"/>
                  </a:lnTo>
                  <a:lnTo>
                    <a:pt x="678" y="862"/>
                  </a:lnTo>
                  <a:lnTo>
                    <a:pt x="678" y="862"/>
                  </a:lnTo>
                  <a:lnTo>
                    <a:pt x="678" y="858"/>
                  </a:lnTo>
                  <a:lnTo>
                    <a:pt x="678" y="858"/>
                  </a:lnTo>
                  <a:lnTo>
                    <a:pt x="680" y="856"/>
                  </a:lnTo>
                  <a:lnTo>
                    <a:pt x="680" y="856"/>
                  </a:lnTo>
                  <a:lnTo>
                    <a:pt x="680" y="854"/>
                  </a:lnTo>
                  <a:lnTo>
                    <a:pt x="682" y="852"/>
                  </a:lnTo>
                  <a:lnTo>
                    <a:pt x="682" y="852"/>
                  </a:lnTo>
                  <a:lnTo>
                    <a:pt x="684" y="848"/>
                  </a:lnTo>
                  <a:lnTo>
                    <a:pt x="684" y="848"/>
                  </a:lnTo>
                  <a:lnTo>
                    <a:pt x="684" y="846"/>
                  </a:lnTo>
                  <a:lnTo>
                    <a:pt x="684" y="846"/>
                  </a:lnTo>
                  <a:lnTo>
                    <a:pt x="686" y="844"/>
                  </a:lnTo>
                  <a:lnTo>
                    <a:pt x="686" y="844"/>
                  </a:lnTo>
                  <a:lnTo>
                    <a:pt x="690" y="842"/>
                  </a:lnTo>
                  <a:lnTo>
                    <a:pt x="690" y="842"/>
                  </a:lnTo>
                  <a:lnTo>
                    <a:pt x="692" y="840"/>
                  </a:lnTo>
                  <a:lnTo>
                    <a:pt x="692" y="840"/>
                  </a:lnTo>
                  <a:lnTo>
                    <a:pt x="692" y="838"/>
                  </a:lnTo>
                  <a:lnTo>
                    <a:pt x="692" y="838"/>
                  </a:lnTo>
                  <a:lnTo>
                    <a:pt x="696" y="834"/>
                  </a:lnTo>
                  <a:lnTo>
                    <a:pt x="696" y="834"/>
                  </a:lnTo>
                  <a:lnTo>
                    <a:pt x="696" y="832"/>
                  </a:lnTo>
                  <a:lnTo>
                    <a:pt x="696" y="832"/>
                  </a:lnTo>
                  <a:lnTo>
                    <a:pt x="700" y="826"/>
                  </a:lnTo>
                  <a:lnTo>
                    <a:pt x="700" y="826"/>
                  </a:lnTo>
                  <a:lnTo>
                    <a:pt x="700" y="826"/>
                  </a:lnTo>
                  <a:lnTo>
                    <a:pt x="700" y="826"/>
                  </a:lnTo>
                  <a:lnTo>
                    <a:pt x="704" y="822"/>
                  </a:lnTo>
                  <a:lnTo>
                    <a:pt x="704" y="822"/>
                  </a:lnTo>
                  <a:lnTo>
                    <a:pt x="706" y="816"/>
                  </a:lnTo>
                  <a:lnTo>
                    <a:pt x="706" y="816"/>
                  </a:lnTo>
                  <a:lnTo>
                    <a:pt x="706" y="814"/>
                  </a:lnTo>
                  <a:lnTo>
                    <a:pt x="706" y="814"/>
                  </a:lnTo>
                  <a:lnTo>
                    <a:pt x="706" y="810"/>
                  </a:lnTo>
                  <a:lnTo>
                    <a:pt x="708" y="804"/>
                  </a:lnTo>
                  <a:lnTo>
                    <a:pt x="708" y="804"/>
                  </a:lnTo>
                  <a:lnTo>
                    <a:pt x="708" y="800"/>
                  </a:lnTo>
                  <a:lnTo>
                    <a:pt x="708" y="800"/>
                  </a:lnTo>
                  <a:lnTo>
                    <a:pt x="710" y="798"/>
                  </a:lnTo>
                  <a:lnTo>
                    <a:pt x="710" y="798"/>
                  </a:lnTo>
                  <a:lnTo>
                    <a:pt x="710" y="794"/>
                  </a:lnTo>
                  <a:lnTo>
                    <a:pt x="710" y="794"/>
                  </a:lnTo>
                  <a:lnTo>
                    <a:pt x="714" y="788"/>
                  </a:lnTo>
                  <a:lnTo>
                    <a:pt x="714" y="788"/>
                  </a:lnTo>
                  <a:lnTo>
                    <a:pt x="716" y="786"/>
                  </a:lnTo>
                  <a:lnTo>
                    <a:pt x="716" y="786"/>
                  </a:lnTo>
                  <a:lnTo>
                    <a:pt x="718" y="784"/>
                  </a:lnTo>
                  <a:lnTo>
                    <a:pt x="718" y="784"/>
                  </a:lnTo>
                  <a:lnTo>
                    <a:pt x="722" y="782"/>
                  </a:lnTo>
                  <a:lnTo>
                    <a:pt x="722" y="782"/>
                  </a:lnTo>
                  <a:lnTo>
                    <a:pt x="724" y="780"/>
                  </a:lnTo>
                  <a:lnTo>
                    <a:pt x="724" y="780"/>
                  </a:lnTo>
                  <a:lnTo>
                    <a:pt x="726" y="778"/>
                  </a:lnTo>
                  <a:lnTo>
                    <a:pt x="728" y="774"/>
                  </a:lnTo>
                  <a:lnTo>
                    <a:pt x="728" y="774"/>
                  </a:lnTo>
                  <a:lnTo>
                    <a:pt x="728" y="768"/>
                  </a:lnTo>
                  <a:lnTo>
                    <a:pt x="728" y="768"/>
                  </a:lnTo>
                  <a:lnTo>
                    <a:pt x="728" y="766"/>
                  </a:lnTo>
                  <a:lnTo>
                    <a:pt x="728" y="766"/>
                  </a:lnTo>
                  <a:lnTo>
                    <a:pt x="730" y="764"/>
                  </a:lnTo>
                  <a:lnTo>
                    <a:pt x="730" y="764"/>
                  </a:lnTo>
                  <a:lnTo>
                    <a:pt x="730" y="762"/>
                  </a:lnTo>
                  <a:lnTo>
                    <a:pt x="730" y="760"/>
                  </a:lnTo>
                  <a:lnTo>
                    <a:pt x="730" y="760"/>
                  </a:lnTo>
                  <a:lnTo>
                    <a:pt x="732" y="756"/>
                  </a:lnTo>
                  <a:lnTo>
                    <a:pt x="732" y="756"/>
                  </a:lnTo>
                  <a:lnTo>
                    <a:pt x="734" y="752"/>
                  </a:lnTo>
                  <a:lnTo>
                    <a:pt x="734" y="752"/>
                  </a:lnTo>
                  <a:lnTo>
                    <a:pt x="736" y="750"/>
                  </a:lnTo>
                  <a:lnTo>
                    <a:pt x="736" y="750"/>
                  </a:lnTo>
                  <a:lnTo>
                    <a:pt x="740" y="746"/>
                  </a:lnTo>
                  <a:lnTo>
                    <a:pt x="740" y="746"/>
                  </a:lnTo>
                  <a:lnTo>
                    <a:pt x="740" y="744"/>
                  </a:lnTo>
                  <a:lnTo>
                    <a:pt x="740" y="744"/>
                  </a:lnTo>
                  <a:lnTo>
                    <a:pt x="744" y="742"/>
                  </a:lnTo>
                  <a:lnTo>
                    <a:pt x="744" y="742"/>
                  </a:lnTo>
                  <a:lnTo>
                    <a:pt x="744" y="738"/>
                  </a:lnTo>
                  <a:lnTo>
                    <a:pt x="744" y="738"/>
                  </a:lnTo>
                  <a:lnTo>
                    <a:pt x="746" y="734"/>
                  </a:lnTo>
                  <a:lnTo>
                    <a:pt x="746" y="734"/>
                  </a:lnTo>
                  <a:lnTo>
                    <a:pt x="750" y="732"/>
                  </a:lnTo>
                  <a:lnTo>
                    <a:pt x="750" y="732"/>
                  </a:lnTo>
                  <a:lnTo>
                    <a:pt x="752" y="726"/>
                  </a:lnTo>
                  <a:lnTo>
                    <a:pt x="752" y="726"/>
                  </a:lnTo>
                  <a:lnTo>
                    <a:pt x="752" y="724"/>
                  </a:lnTo>
                  <a:lnTo>
                    <a:pt x="752" y="724"/>
                  </a:lnTo>
                  <a:lnTo>
                    <a:pt x="752" y="720"/>
                  </a:lnTo>
                  <a:lnTo>
                    <a:pt x="752" y="720"/>
                  </a:lnTo>
                  <a:lnTo>
                    <a:pt x="752" y="718"/>
                  </a:lnTo>
                  <a:lnTo>
                    <a:pt x="752" y="718"/>
                  </a:lnTo>
                  <a:lnTo>
                    <a:pt x="754" y="716"/>
                  </a:lnTo>
                  <a:lnTo>
                    <a:pt x="754" y="716"/>
                  </a:lnTo>
                  <a:lnTo>
                    <a:pt x="754" y="714"/>
                  </a:lnTo>
                  <a:lnTo>
                    <a:pt x="754" y="714"/>
                  </a:lnTo>
                  <a:lnTo>
                    <a:pt x="756" y="712"/>
                  </a:lnTo>
                  <a:lnTo>
                    <a:pt x="756" y="712"/>
                  </a:lnTo>
                  <a:lnTo>
                    <a:pt x="758" y="710"/>
                  </a:lnTo>
                  <a:lnTo>
                    <a:pt x="758" y="710"/>
                  </a:lnTo>
                  <a:lnTo>
                    <a:pt x="760" y="708"/>
                  </a:lnTo>
                  <a:lnTo>
                    <a:pt x="760" y="708"/>
                  </a:lnTo>
                  <a:lnTo>
                    <a:pt x="764" y="706"/>
                  </a:lnTo>
                  <a:lnTo>
                    <a:pt x="764" y="706"/>
                  </a:lnTo>
                  <a:lnTo>
                    <a:pt x="766" y="704"/>
                  </a:lnTo>
                  <a:lnTo>
                    <a:pt x="768" y="700"/>
                  </a:lnTo>
                  <a:lnTo>
                    <a:pt x="768" y="700"/>
                  </a:lnTo>
                  <a:lnTo>
                    <a:pt x="768" y="696"/>
                  </a:lnTo>
                  <a:lnTo>
                    <a:pt x="768" y="696"/>
                  </a:lnTo>
                  <a:lnTo>
                    <a:pt x="768" y="694"/>
                  </a:lnTo>
                  <a:lnTo>
                    <a:pt x="768" y="694"/>
                  </a:lnTo>
                  <a:lnTo>
                    <a:pt x="768" y="692"/>
                  </a:lnTo>
                  <a:lnTo>
                    <a:pt x="768" y="692"/>
                  </a:lnTo>
                  <a:lnTo>
                    <a:pt x="770" y="690"/>
                  </a:lnTo>
                  <a:lnTo>
                    <a:pt x="770" y="690"/>
                  </a:lnTo>
                  <a:lnTo>
                    <a:pt x="774" y="686"/>
                  </a:lnTo>
                  <a:lnTo>
                    <a:pt x="774" y="686"/>
                  </a:lnTo>
                  <a:lnTo>
                    <a:pt x="778" y="682"/>
                  </a:lnTo>
                  <a:lnTo>
                    <a:pt x="778" y="682"/>
                  </a:lnTo>
                  <a:lnTo>
                    <a:pt x="780" y="678"/>
                  </a:lnTo>
                  <a:lnTo>
                    <a:pt x="780" y="678"/>
                  </a:lnTo>
                  <a:lnTo>
                    <a:pt x="780" y="676"/>
                  </a:lnTo>
                  <a:lnTo>
                    <a:pt x="780" y="676"/>
                  </a:lnTo>
                  <a:lnTo>
                    <a:pt x="780" y="672"/>
                  </a:lnTo>
                  <a:lnTo>
                    <a:pt x="780" y="672"/>
                  </a:lnTo>
                  <a:lnTo>
                    <a:pt x="782" y="670"/>
                  </a:lnTo>
                  <a:lnTo>
                    <a:pt x="782" y="670"/>
                  </a:lnTo>
                  <a:lnTo>
                    <a:pt x="782" y="670"/>
                  </a:lnTo>
                  <a:lnTo>
                    <a:pt x="782" y="670"/>
                  </a:lnTo>
                  <a:lnTo>
                    <a:pt x="784" y="666"/>
                  </a:lnTo>
                  <a:lnTo>
                    <a:pt x="784" y="666"/>
                  </a:lnTo>
                  <a:lnTo>
                    <a:pt x="786" y="664"/>
                  </a:lnTo>
                  <a:lnTo>
                    <a:pt x="786" y="664"/>
                  </a:lnTo>
                  <a:lnTo>
                    <a:pt x="786" y="660"/>
                  </a:lnTo>
                  <a:lnTo>
                    <a:pt x="786" y="660"/>
                  </a:lnTo>
                  <a:lnTo>
                    <a:pt x="786" y="656"/>
                  </a:lnTo>
                  <a:lnTo>
                    <a:pt x="786" y="656"/>
                  </a:lnTo>
                  <a:lnTo>
                    <a:pt x="786" y="654"/>
                  </a:lnTo>
                  <a:lnTo>
                    <a:pt x="786" y="654"/>
                  </a:lnTo>
                  <a:lnTo>
                    <a:pt x="788" y="650"/>
                  </a:lnTo>
                  <a:lnTo>
                    <a:pt x="788" y="650"/>
                  </a:lnTo>
                  <a:lnTo>
                    <a:pt x="788" y="648"/>
                  </a:lnTo>
                  <a:lnTo>
                    <a:pt x="788" y="648"/>
                  </a:lnTo>
                  <a:lnTo>
                    <a:pt x="788" y="646"/>
                  </a:lnTo>
                  <a:lnTo>
                    <a:pt x="788" y="646"/>
                  </a:lnTo>
                  <a:lnTo>
                    <a:pt x="788" y="644"/>
                  </a:lnTo>
                  <a:lnTo>
                    <a:pt x="788" y="644"/>
                  </a:lnTo>
                  <a:lnTo>
                    <a:pt x="790" y="640"/>
                  </a:lnTo>
                  <a:lnTo>
                    <a:pt x="790" y="638"/>
                  </a:lnTo>
                  <a:lnTo>
                    <a:pt x="790" y="638"/>
                  </a:lnTo>
                  <a:lnTo>
                    <a:pt x="794" y="634"/>
                  </a:lnTo>
                  <a:lnTo>
                    <a:pt x="794" y="634"/>
                  </a:lnTo>
                  <a:lnTo>
                    <a:pt x="796" y="632"/>
                  </a:lnTo>
                  <a:lnTo>
                    <a:pt x="796" y="632"/>
                  </a:lnTo>
                  <a:lnTo>
                    <a:pt x="798" y="630"/>
                  </a:lnTo>
                  <a:lnTo>
                    <a:pt x="798" y="630"/>
                  </a:lnTo>
                  <a:lnTo>
                    <a:pt x="802" y="624"/>
                  </a:lnTo>
                  <a:lnTo>
                    <a:pt x="802" y="624"/>
                  </a:lnTo>
                  <a:lnTo>
                    <a:pt x="802" y="624"/>
                  </a:lnTo>
                  <a:lnTo>
                    <a:pt x="806" y="618"/>
                  </a:lnTo>
                  <a:lnTo>
                    <a:pt x="806" y="618"/>
                  </a:lnTo>
                  <a:lnTo>
                    <a:pt x="808" y="612"/>
                  </a:lnTo>
                  <a:lnTo>
                    <a:pt x="808" y="612"/>
                  </a:lnTo>
                  <a:lnTo>
                    <a:pt x="810" y="608"/>
                  </a:lnTo>
                  <a:lnTo>
                    <a:pt x="810" y="608"/>
                  </a:lnTo>
                  <a:lnTo>
                    <a:pt x="810" y="606"/>
                  </a:lnTo>
                  <a:lnTo>
                    <a:pt x="810" y="606"/>
                  </a:lnTo>
                  <a:lnTo>
                    <a:pt x="814" y="598"/>
                  </a:lnTo>
                  <a:lnTo>
                    <a:pt x="814" y="598"/>
                  </a:lnTo>
                  <a:lnTo>
                    <a:pt x="818" y="594"/>
                  </a:lnTo>
                  <a:lnTo>
                    <a:pt x="818" y="594"/>
                  </a:lnTo>
                  <a:lnTo>
                    <a:pt x="818" y="590"/>
                  </a:lnTo>
                  <a:lnTo>
                    <a:pt x="818" y="590"/>
                  </a:lnTo>
                  <a:lnTo>
                    <a:pt x="820" y="588"/>
                  </a:lnTo>
                  <a:lnTo>
                    <a:pt x="820" y="588"/>
                  </a:lnTo>
                  <a:lnTo>
                    <a:pt x="820" y="586"/>
                  </a:lnTo>
                  <a:lnTo>
                    <a:pt x="820" y="586"/>
                  </a:lnTo>
                  <a:lnTo>
                    <a:pt x="822" y="584"/>
                  </a:lnTo>
                  <a:lnTo>
                    <a:pt x="822" y="584"/>
                  </a:lnTo>
                  <a:lnTo>
                    <a:pt x="824" y="582"/>
                  </a:lnTo>
                  <a:lnTo>
                    <a:pt x="824" y="582"/>
                  </a:lnTo>
                  <a:lnTo>
                    <a:pt x="826" y="578"/>
                  </a:lnTo>
                  <a:lnTo>
                    <a:pt x="826" y="578"/>
                  </a:lnTo>
                  <a:lnTo>
                    <a:pt x="828" y="574"/>
                  </a:lnTo>
                  <a:lnTo>
                    <a:pt x="828" y="574"/>
                  </a:lnTo>
                  <a:lnTo>
                    <a:pt x="828" y="574"/>
                  </a:lnTo>
                  <a:lnTo>
                    <a:pt x="828" y="574"/>
                  </a:lnTo>
                  <a:lnTo>
                    <a:pt x="830" y="572"/>
                  </a:lnTo>
                  <a:lnTo>
                    <a:pt x="830" y="572"/>
                  </a:lnTo>
                  <a:lnTo>
                    <a:pt x="832" y="570"/>
                  </a:lnTo>
                  <a:lnTo>
                    <a:pt x="832" y="570"/>
                  </a:lnTo>
                  <a:lnTo>
                    <a:pt x="834" y="564"/>
                  </a:lnTo>
                  <a:lnTo>
                    <a:pt x="834" y="564"/>
                  </a:lnTo>
                  <a:lnTo>
                    <a:pt x="836" y="564"/>
                  </a:lnTo>
                  <a:lnTo>
                    <a:pt x="836" y="564"/>
                  </a:lnTo>
                  <a:lnTo>
                    <a:pt x="836" y="560"/>
                  </a:lnTo>
                  <a:lnTo>
                    <a:pt x="836" y="560"/>
                  </a:lnTo>
                  <a:lnTo>
                    <a:pt x="836" y="558"/>
                  </a:lnTo>
                  <a:lnTo>
                    <a:pt x="836" y="558"/>
                  </a:lnTo>
                  <a:lnTo>
                    <a:pt x="838" y="552"/>
                  </a:lnTo>
                  <a:lnTo>
                    <a:pt x="838" y="552"/>
                  </a:lnTo>
                  <a:lnTo>
                    <a:pt x="840" y="550"/>
                  </a:lnTo>
                  <a:lnTo>
                    <a:pt x="840" y="550"/>
                  </a:lnTo>
                  <a:lnTo>
                    <a:pt x="840" y="550"/>
                  </a:lnTo>
                  <a:lnTo>
                    <a:pt x="840" y="550"/>
                  </a:lnTo>
                  <a:lnTo>
                    <a:pt x="842" y="546"/>
                  </a:lnTo>
                  <a:lnTo>
                    <a:pt x="842" y="546"/>
                  </a:lnTo>
                  <a:lnTo>
                    <a:pt x="844" y="544"/>
                  </a:lnTo>
                  <a:lnTo>
                    <a:pt x="844" y="544"/>
                  </a:lnTo>
                  <a:lnTo>
                    <a:pt x="846" y="542"/>
                  </a:lnTo>
                  <a:lnTo>
                    <a:pt x="846" y="542"/>
                  </a:lnTo>
                  <a:lnTo>
                    <a:pt x="848" y="540"/>
                  </a:lnTo>
                  <a:lnTo>
                    <a:pt x="848" y="540"/>
                  </a:lnTo>
                  <a:lnTo>
                    <a:pt x="850" y="536"/>
                  </a:lnTo>
                  <a:lnTo>
                    <a:pt x="850" y="536"/>
                  </a:lnTo>
                  <a:lnTo>
                    <a:pt x="850" y="534"/>
                  </a:lnTo>
                  <a:lnTo>
                    <a:pt x="850" y="534"/>
                  </a:lnTo>
                  <a:lnTo>
                    <a:pt x="852" y="530"/>
                  </a:lnTo>
                  <a:lnTo>
                    <a:pt x="852" y="530"/>
                  </a:lnTo>
                  <a:lnTo>
                    <a:pt x="852" y="528"/>
                  </a:lnTo>
                  <a:lnTo>
                    <a:pt x="852" y="528"/>
                  </a:lnTo>
                  <a:lnTo>
                    <a:pt x="854" y="526"/>
                  </a:lnTo>
                  <a:lnTo>
                    <a:pt x="854" y="526"/>
                  </a:lnTo>
                  <a:lnTo>
                    <a:pt x="854" y="524"/>
                  </a:lnTo>
                  <a:lnTo>
                    <a:pt x="854" y="524"/>
                  </a:lnTo>
                  <a:lnTo>
                    <a:pt x="856" y="522"/>
                  </a:lnTo>
                  <a:lnTo>
                    <a:pt x="856" y="522"/>
                  </a:lnTo>
                  <a:lnTo>
                    <a:pt x="858" y="518"/>
                  </a:lnTo>
                  <a:lnTo>
                    <a:pt x="858" y="518"/>
                  </a:lnTo>
                  <a:lnTo>
                    <a:pt x="858" y="510"/>
                  </a:lnTo>
                  <a:lnTo>
                    <a:pt x="858" y="510"/>
                  </a:lnTo>
                  <a:lnTo>
                    <a:pt x="858" y="506"/>
                  </a:lnTo>
                  <a:lnTo>
                    <a:pt x="860" y="506"/>
                  </a:lnTo>
                  <a:lnTo>
                    <a:pt x="860" y="506"/>
                  </a:lnTo>
                  <a:lnTo>
                    <a:pt x="860" y="502"/>
                  </a:lnTo>
                  <a:lnTo>
                    <a:pt x="860" y="502"/>
                  </a:lnTo>
                  <a:lnTo>
                    <a:pt x="862" y="502"/>
                  </a:lnTo>
                  <a:lnTo>
                    <a:pt x="862" y="502"/>
                  </a:lnTo>
                  <a:lnTo>
                    <a:pt x="864" y="500"/>
                  </a:lnTo>
                  <a:lnTo>
                    <a:pt x="864" y="500"/>
                  </a:lnTo>
                  <a:lnTo>
                    <a:pt x="866" y="498"/>
                  </a:lnTo>
                  <a:lnTo>
                    <a:pt x="866" y="498"/>
                  </a:lnTo>
                  <a:lnTo>
                    <a:pt x="868" y="496"/>
                  </a:lnTo>
                  <a:lnTo>
                    <a:pt x="868" y="496"/>
                  </a:lnTo>
                  <a:lnTo>
                    <a:pt x="870" y="492"/>
                  </a:lnTo>
                  <a:lnTo>
                    <a:pt x="870" y="490"/>
                  </a:lnTo>
                  <a:lnTo>
                    <a:pt x="870" y="490"/>
                  </a:lnTo>
                  <a:lnTo>
                    <a:pt x="872" y="486"/>
                  </a:lnTo>
                  <a:lnTo>
                    <a:pt x="872" y="486"/>
                  </a:lnTo>
                  <a:lnTo>
                    <a:pt x="872" y="486"/>
                  </a:lnTo>
                  <a:lnTo>
                    <a:pt x="872" y="486"/>
                  </a:lnTo>
                  <a:lnTo>
                    <a:pt x="874" y="484"/>
                  </a:lnTo>
                  <a:lnTo>
                    <a:pt x="874" y="484"/>
                  </a:lnTo>
                  <a:lnTo>
                    <a:pt x="876" y="480"/>
                  </a:lnTo>
                  <a:lnTo>
                    <a:pt x="876" y="480"/>
                  </a:lnTo>
                  <a:lnTo>
                    <a:pt x="878" y="480"/>
                  </a:lnTo>
                  <a:lnTo>
                    <a:pt x="878" y="480"/>
                  </a:lnTo>
                  <a:lnTo>
                    <a:pt x="878" y="476"/>
                  </a:lnTo>
                  <a:lnTo>
                    <a:pt x="878" y="476"/>
                  </a:lnTo>
                  <a:lnTo>
                    <a:pt x="880" y="474"/>
                  </a:lnTo>
                  <a:lnTo>
                    <a:pt x="880" y="474"/>
                  </a:lnTo>
                  <a:lnTo>
                    <a:pt x="882" y="472"/>
                  </a:lnTo>
                  <a:lnTo>
                    <a:pt x="882" y="472"/>
                  </a:lnTo>
                  <a:lnTo>
                    <a:pt x="882" y="468"/>
                  </a:lnTo>
                  <a:lnTo>
                    <a:pt x="882" y="468"/>
                  </a:lnTo>
                  <a:lnTo>
                    <a:pt x="884" y="466"/>
                  </a:lnTo>
                  <a:lnTo>
                    <a:pt x="884" y="466"/>
                  </a:lnTo>
                  <a:lnTo>
                    <a:pt x="884" y="466"/>
                  </a:lnTo>
                  <a:lnTo>
                    <a:pt x="886" y="462"/>
                  </a:lnTo>
                  <a:lnTo>
                    <a:pt x="886" y="462"/>
                  </a:lnTo>
                  <a:lnTo>
                    <a:pt x="888" y="460"/>
                  </a:lnTo>
                  <a:lnTo>
                    <a:pt x="888" y="460"/>
                  </a:lnTo>
                  <a:lnTo>
                    <a:pt x="890" y="456"/>
                  </a:lnTo>
                  <a:lnTo>
                    <a:pt x="890" y="456"/>
                  </a:lnTo>
                  <a:lnTo>
                    <a:pt x="892" y="452"/>
                  </a:lnTo>
                  <a:lnTo>
                    <a:pt x="892" y="452"/>
                  </a:lnTo>
                  <a:lnTo>
                    <a:pt x="892" y="450"/>
                  </a:lnTo>
                  <a:lnTo>
                    <a:pt x="892" y="450"/>
                  </a:lnTo>
                  <a:lnTo>
                    <a:pt x="894" y="446"/>
                  </a:lnTo>
                  <a:lnTo>
                    <a:pt x="894" y="446"/>
                  </a:lnTo>
                  <a:lnTo>
                    <a:pt x="894" y="442"/>
                  </a:lnTo>
                  <a:lnTo>
                    <a:pt x="894" y="442"/>
                  </a:lnTo>
                  <a:lnTo>
                    <a:pt x="894" y="440"/>
                  </a:lnTo>
                  <a:lnTo>
                    <a:pt x="894" y="440"/>
                  </a:lnTo>
                  <a:lnTo>
                    <a:pt x="896" y="436"/>
                  </a:lnTo>
                  <a:lnTo>
                    <a:pt x="896" y="436"/>
                  </a:lnTo>
                  <a:lnTo>
                    <a:pt x="896" y="432"/>
                  </a:lnTo>
                  <a:lnTo>
                    <a:pt x="896" y="432"/>
                  </a:lnTo>
                  <a:lnTo>
                    <a:pt x="896" y="430"/>
                  </a:lnTo>
                  <a:lnTo>
                    <a:pt x="896" y="430"/>
                  </a:lnTo>
                  <a:lnTo>
                    <a:pt x="898" y="428"/>
                  </a:lnTo>
                  <a:lnTo>
                    <a:pt x="898" y="428"/>
                  </a:lnTo>
                  <a:lnTo>
                    <a:pt x="902" y="426"/>
                  </a:lnTo>
                  <a:lnTo>
                    <a:pt x="902" y="426"/>
                  </a:lnTo>
                  <a:lnTo>
                    <a:pt x="904" y="422"/>
                  </a:lnTo>
                  <a:lnTo>
                    <a:pt x="904" y="422"/>
                  </a:lnTo>
                  <a:lnTo>
                    <a:pt x="908" y="420"/>
                  </a:lnTo>
                  <a:lnTo>
                    <a:pt x="908" y="420"/>
                  </a:lnTo>
                  <a:lnTo>
                    <a:pt x="910" y="422"/>
                  </a:lnTo>
                  <a:lnTo>
                    <a:pt x="910" y="422"/>
                  </a:lnTo>
                  <a:lnTo>
                    <a:pt x="912" y="424"/>
                  </a:lnTo>
                  <a:lnTo>
                    <a:pt x="912" y="424"/>
                  </a:lnTo>
                  <a:lnTo>
                    <a:pt x="914" y="426"/>
                  </a:lnTo>
                  <a:lnTo>
                    <a:pt x="914" y="428"/>
                  </a:lnTo>
                  <a:lnTo>
                    <a:pt x="914" y="428"/>
                  </a:lnTo>
                  <a:lnTo>
                    <a:pt x="916" y="432"/>
                  </a:lnTo>
                  <a:lnTo>
                    <a:pt x="916" y="432"/>
                  </a:lnTo>
                  <a:lnTo>
                    <a:pt x="918" y="434"/>
                  </a:lnTo>
                  <a:lnTo>
                    <a:pt x="918" y="434"/>
                  </a:lnTo>
                  <a:lnTo>
                    <a:pt x="922" y="440"/>
                  </a:lnTo>
                  <a:lnTo>
                    <a:pt x="922" y="440"/>
                  </a:lnTo>
                  <a:lnTo>
                    <a:pt x="922" y="442"/>
                  </a:lnTo>
                  <a:lnTo>
                    <a:pt x="922" y="442"/>
                  </a:lnTo>
                  <a:lnTo>
                    <a:pt x="922" y="444"/>
                  </a:lnTo>
                  <a:lnTo>
                    <a:pt x="922" y="444"/>
                  </a:lnTo>
                  <a:lnTo>
                    <a:pt x="924" y="448"/>
                  </a:lnTo>
                  <a:lnTo>
                    <a:pt x="924" y="448"/>
                  </a:lnTo>
                  <a:lnTo>
                    <a:pt x="926" y="452"/>
                  </a:lnTo>
                  <a:lnTo>
                    <a:pt x="926" y="452"/>
                  </a:lnTo>
                  <a:lnTo>
                    <a:pt x="928" y="454"/>
                  </a:lnTo>
                  <a:lnTo>
                    <a:pt x="928" y="456"/>
                  </a:lnTo>
                  <a:lnTo>
                    <a:pt x="928" y="456"/>
                  </a:lnTo>
                  <a:lnTo>
                    <a:pt x="930" y="460"/>
                  </a:lnTo>
                  <a:lnTo>
                    <a:pt x="930" y="460"/>
                  </a:lnTo>
                  <a:lnTo>
                    <a:pt x="932" y="462"/>
                  </a:lnTo>
                  <a:lnTo>
                    <a:pt x="932" y="462"/>
                  </a:lnTo>
                  <a:lnTo>
                    <a:pt x="934" y="464"/>
                  </a:lnTo>
                  <a:lnTo>
                    <a:pt x="936" y="468"/>
                  </a:lnTo>
                  <a:lnTo>
                    <a:pt x="936" y="468"/>
                  </a:lnTo>
                  <a:lnTo>
                    <a:pt x="940" y="472"/>
                  </a:lnTo>
                  <a:lnTo>
                    <a:pt x="940" y="472"/>
                  </a:lnTo>
                  <a:lnTo>
                    <a:pt x="942" y="472"/>
                  </a:lnTo>
                  <a:lnTo>
                    <a:pt x="942" y="472"/>
                  </a:lnTo>
                  <a:lnTo>
                    <a:pt x="944" y="474"/>
                  </a:lnTo>
                  <a:lnTo>
                    <a:pt x="944" y="474"/>
                  </a:lnTo>
                  <a:lnTo>
                    <a:pt x="944" y="476"/>
                  </a:lnTo>
                  <a:lnTo>
                    <a:pt x="944" y="476"/>
                  </a:lnTo>
                  <a:lnTo>
                    <a:pt x="946" y="480"/>
                  </a:lnTo>
                  <a:lnTo>
                    <a:pt x="946" y="480"/>
                  </a:lnTo>
                  <a:lnTo>
                    <a:pt x="948" y="482"/>
                  </a:lnTo>
                  <a:lnTo>
                    <a:pt x="948" y="482"/>
                  </a:lnTo>
                  <a:lnTo>
                    <a:pt x="950" y="484"/>
                  </a:lnTo>
                  <a:lnTo>
                    <a:pt x="950" y="484"/>
                  </a:lnTo>
                  <a:lnTo>
                    <a:pt x="952" y="486"/>
                  </a:lnTo>
                  <a:lnTo>
                    <a:pt x="952" y="486"/>
                  </a:lnTo>
                  <a:lnTo>
                    <a:pt x="954" y="490"/>
                  </a:lnTo>
                  <a:lnTo>
                    <a:pt x="954" y="490"/>
                  </a:lnTo>
                  <a:lnTo>
                    <a:pt x="954" y="492"/>
                  </a:lnTo>
                  <a:lnTo>
                    <a:pt x="954" y="492"/>
                  </a:lnTo>
                  <a:lnTo>
                    <a:pt x="956" y="496"/>
                  </a:lnTo>
                  <a:lnTo>
                    <a:pt x="956" y="496"/>
                  </a:lnTo>
                  <a:lnTo>
                    <a:pt x="958" y="500"/>
                  </a:lnTo>
                  <a:lnTo>
                    <a:pt x="958" y="500"/>
                  </a:lnTo>
                  <a:lnTo>
                    <a:pt x="958" y="502"/>
                  </a:lnTo>
                  <a:lnTo>
                    <a:pt x="958" y="502"/>
                  </a:lnTo>
                  <a:lnTo>
                    <a:pt x="958" y="502"/>
                  </a:lnTo>
                  <a:lnTo>
                    <a:pt x="958" y="502"/>
                  </a:lnTo>
                  <a:lnTo>
                    <a:pt x="960" y="506"/>
                  </a:lnTo>
                  <a:lnTo>
                    <a:pt x="960" y="506"/>
                  </a:lnTo>
                  <a:lnTo>
                    <a:pt x="962" y="508"/>
                  </a:lnTo>
                  <a:lnTo>
                    <a:pt x="962" y="508"/>
                  </a:lnTo>
                  <a:lnTo>
                    <a:pt x="964" y="512"/>
                  </a:lnTo>
                  <a:lnTo>
                    <a:pt x="964" y="512"/>
                  </a:lnTo>
                  <a:lnTo>
                    <a:pt x="968" y="514"/>
                  </a:lnTo>
                  <a:lnTo>
                    <a:pt x="968" y="514"/>
                  </a:lnTo>
                  <a:lnTo>
                    <a:pt x="972" y="518"/>
                  </a:lnTo>
                  <a:lnTo>
                    <a:pt x="972" y="518"/>
                  </a:lnTo>
                  <a:lnTo>
                    <a:pt x="972" y="518"/>
                  </a:lnTo>
                  <a:lnTo>
                    <a:pt x="972" y="518"/>
                  </a:lnTo>
                  <a:lnTo>
                    <a:pt x="972" y="522"/>
                  </a:lnTo>
                  <a:lnTo>
                    <a:pt x="972" y="522"/>
                  </a:lnTo>
                  <a:lnTo>
                    <a:pt x="972" y="524"/>
                  </a:lnTo>
                  <a:lnTo>
                    <a:pt x="972" y="526"/>
                  </a:lnTo>
                  <a:lnTo>
                    <a:pt x="972" y="526"/>
                  </a:lnTo>
                  <a:lnTo>
                    <a:pt x="974" y="528"/>
                  </a:lnTo>
                  <a:lnTo>
                    <a:pt x="974" y="528"/>
                  </a:lnTo>
                  <a:lnTo>
                    <a:pt x="976" y="534"/>
                  </a:lnTo>
                  <a:lnTo>
                    <a:pt x="976" y="534"/>
                  </a:lnTo>
                  <a:lnTo>
                    <a:pt x="978" y="534"/>
                  </a:lnTo>
                  <a:lnTo>
                    <a:pt x="978" y="534"/>
                  </a:lnTo>
                  <a:lnTo>
                    <a:pt x="980" y="538"/>
                  </a:lnTo>
                  <a:lnTo>
                    <a:pt x="980" y="538"/>
                  </a:lnTo>
                  <a:lnTo>
                    <a:pt x="982" y="540"/>
                  </a:lnTo>
                  <a:lnTo>
                    <a:pt x="982" y="540"/>
                  </a:lnTo>
                  <a:lnTo>
                    <a:pt x="984" y="542"/>
                  </a:lnTo>
                  <a:lnTo>
                    <a:pt x="984" y="542"/>
                  </a:lnTo>
                  <a:lnTo>
                    <a:pt x="986" y="544"/>
                  </a:lnTo>
                  <a:lnTo>
                    <a:pt x="986" y="544"/>
                  </a:lnTo>
                  <a:lnTo>
                    <a:pt x="990" y="544"/>
                  </a:lnTo>
                  <a:lnTo>
                    <a:pt x="990" y="546"/>
                  </a:lnTo>
                  <a:lnTo>
                    <a:pt x="990" y="546"/>
                  </a:lnTo>
                  <a:lnTo>
                    <a:pt x="992" y="548"/>
                  </a:lnTo>
                  <a:lnTo>
                    <a:pt x="992" y="548"/>
                  </a:lnTo>
                  <a:lnTo>
                    <a:pt x="992" y="548"/>
                  </a:lnTo>
                  <a:lnTo>
                    <a:pt x="992" y="548"/>
                  </a:lnTo>
                  <a:lnTo>
                    <a:pt x="992" y="552"/>
                  </a:lnTo>
                  <a:lnTo>
                    <a:pt x="992" y="552"/>
                  </a:lnTo>
                  <a:lnTo>
                    <a:pt x="994" y="554"/>
                  </a:lnTo>
                  <a:lnTo>
                    <a:pt x="994" y="554"/>
                  </a:lnTo>
                  <a:lnTo>
                    <a:pt x="994" y="558"/>
                  </a:lnTo>
                  <a:lnTo>
                    <a:pt x="994" y="558"/>
                  </a:lnTo>
                  <a:lnTo>
                    <a:pt x="996" y="562"/>
                  </a:lnTo>
                  <a:lnTo>
                    <a:pt x="998" y="562"/>
                  </a:lnTo>
                  <a:lnTo>
                    <a:pt x="998" y="562"/>
                  </a:lnTo>
                  <a:lnTo>
                    <a:pt x="1002" y="568"/>
                  </a:lnTo>
                  <a:lnTo>
                    <a:pt x="1002" y="568"/>
                  </a:lnTo>
                  <a:lnTo>
                    <a:pt x="1004" y="568"/>
                  </a:lnTo>
                  <a:lnTo>
                    <a:pt x="1004" y="568"/>
                  </a:lnTo>
                  <a:lnTo>
                    <a:pt x="1004" y="570"/>
                  </a:lnTo>
                  <a:lnTo>
                    <a:pt x="1004" y="570"/>
                  </a:lnTo>
                  <a:lnTo>
                    <a:pt x="1006" y="572"/>
                  </a:lnTo>
                  <a:lnTo>
                    <a:pt x="1006" y="572"/>
                  </a:lnTo>
                  <a:lnTo>
                    <a:pt x="1008" y="574"/>
                  </a:lnTo>
                  <a:lnTo>
                    <a:pt x="1008" y="574"/>
                  </a:lnTo>
                  <a:lnTo>
                    <a:pt x="1008" y="576"/>
                  </a:lnTo>
                  <a:lnTo>
                    <a:pt x="1008" y="576"/>
                  </a:lnTo>
                  <a:lnTo>
                    <a:pt x="1010" y="578"/>
                  </a:lnTo>
                  <a:lnTo>
                    <a:pt x="1010" y="578"/>
                  </a:lnTo>
                  <a:lnTo>
                    <a:pt x="1012" y="582"/>
                  </a:lnTo>
                  <a:lnTo>
                    <a:pt x="1012" y="582"/>
                  </a:lnTo>
                  <a:lnTo>
                    <a:pt x="1012" y="582"/>
                  </a:lnTo>
                  <a:lnTo>
                    <a:pt x="1012" y="582"/>
                  </a:lnTo>
                  <a:lnTo>
                    <a:pt x="1014" y="584"/>
                  </a:lnTo>
                  <a:lnTo>
                    <a:pt x="1014" y="584"/>
                  </a:lnTo>
                  <a:lnTo>
                    <a:pt x="1014" y="588"/>
                  </a:lnTo>
                  <a:lnTo>
                    <a:pt x="1014" y="588"/>
                  </a:lnTo>
                  <a:lnTo>
                    <a:pt x="1016" y="590"/>
                  </a:lnTo>
                  <a:lnTo>
                    <a:pt x="1016" y="590"/>
                  </a:lnTo>
                  <a:lnTo>
                    <a:pt x="1016" y="592"/>
                  </a:lnTo>
                  <a:lnTo>
                    <a:pt x="1016" y="592"/>
                  </a:lnTo>
                  <a:lnTo>
                    <a:pt x="1018" y="594"/>
                  </a:lnTo>
                  <a:lnTo>
                    <a:pt x="1018" y="594"/>
                  </a:lnTo>
                  <a:lnTo>
                    <a:pt x="1018" y="598"/>
                  </a:lnTo>
                  <a:lnTo>
                    <a:pt x="1018" y="598"/>
                  </a:lnTo>
                  <a:lnTo>
                    <a:pt x="1020" y="602"/>
                  </a:lnTo>
                  <a:lnTo>
                    <a:pt x="1020" y="602"/>
                  </a:lnTo>
                  <a:lnTo>
                    <a:pt x="1022" y="604"/>
                  </a:lnTo>
                  <a:lnTo>
                    <a:pt x="1022" y="604"/>
                  </a:lnTo>
                  <a:lnTo>
                    <a:pt x="1024" y="606"/>
                  </a:lnTo>
                  <a:lnTo>
                    <a:pt x="1024" y="606"/>
                  </a:lnTo>
                  <a:lnTo>
                    <a:pt x="1026" y="608"/>
                  </a:lnTo>
                  <a:lnTo>
                    <a:pt x="1026" y="608"/>
                  </a:lnTo>
                  <a:lnTo>
                    <a:pt x="1026" y="610"/>
                  </a:lnTo>
                  <a:lnTo>
                    <a:pt x="1026" y="610"/>
                  </a:lnTo>
                  <a:lnTo>
                    <a:pt x="1028" y="614"/>
                  </a:lnTo>
                  <a:lnTo>
                    <a:pt x="1028" y="614"/>
                  </a:lnTo>
                  <a:lnTo>
                    <a:pt x="1030" y="616"/>
                  </a:lnTo>
                  <a:lnTo>
                    <a:pt x="1030" y="616"/>
                  </a:lnTo>
                  <a:lnTo>
                    <a:pt x="1032" y="618"/>
                  </a:lnTo>
                  <a:lnTo>
                    <a:pt x="1032" y="618"/>
                  </a:lnTo>
                  <a:lnTo>
                    <a:pt x="1034" y="620"/>
                  </a:lnTo>
                  <a:lnTo>
                    <a:pt x="1034" y="620"/>
                  </a:lnTo>
                  <a:lnTo>
                    <a:pt x="1034" y="622"/>
                  </a:lnTo>
                  <a:lnTo>
                    <a:pt x="1034" y="622"/>
                  </a:lnTo>
                  <a:lnTo>
                    <a:pt x="1036" y="624"/>
                  </a:lnTo>
                  <a:lnTo>
                    <a:pt x="1036" y="624"/>
                  </a:lnTo>
                  <a:lnTo>
                    <a:pt x="1038" y="628"/>
                  </a:lnTo>
                  <a:lnTo>
                    <a:pt x="1038" y="628"/>
                  </a:lnTo>
                  <a:lnTo>
                    <a:pt x="1042" y="632"/>
                  </a:lnTo>
                  <a:lnTo>
                    <a:pt x="1042" y="632"/>
                  </a:lnTo>
                  <a:lnTo>
                    <a:pt x="1042" y="634"/>
                  </a:lnTo>
                  <a:lnTo>
                    <a:pt x="1042" y="634"/>
                  </a:lnTo>
                  <a:lnTo>
                    <a:pt x="1044" y="638"/>
                  </a:lnTo>
                  <a:lnTo>
                    <a:pt x="1044" y="638"/>
                  </a:lnTo>
                  <a:lnTo>
                    <a:pt x="1046" y="640"/>
                  </a:lnTo>
                  <a:lnTo>
                    <a:pt x="1046" y="640"/>
                  </a:lnTo>
                  <a:lnTo>
                    <a:pt x="1048" y="642"/>
                  </a:lnTo>
                  <a:lnTo>
                    <a:pt x="1048" y="642"/>
                  </a:lnTo>
                  <a:lnTo>
                    <a:pt x="1050" y="644"/>
                  </a:lnTo>
                  <a:lnTo>
                    <a:pt x="1050" y="644"/>
                  </a:lnTo>
                  <a:lnTo>
                    <a:pt x="1052" y="646"/>
                  </a:lnTo>
                  <a:lnTo>
                    <a:pt x="1052" y="646"/>
                  </a:lnTo>
                  <a:lnTo>
                    <a:pt x="1052" y="648"/>
                  </a:lnTo>
                  <a:lnTo>
                    <a:pt x="1052" y="648"/>
                  </a:lnTo>
                  <a:lnTo>
                    <a:pt x="1054" y="652"/>
                  </a:lnTo>
                  <a:lnTo>
                    <a:pt x="1054" y="652"/>
                  </a:lnTo>
                  <a:lnTo>
                    <a:pt x="1056" y="654"/>
                  </a:lnTo>
                  <a:lnTo>
                    <a:pt x="1056" y="654"/>
                  </a:lnTo>
                  <a:lnTo>
                    <a:pt x="1058" y="656"/>
                  </a:lnTo>
                  <a:lnTo>
                    <a:pt x="1060" y="658"/>
                  </a:lnTo>
                  <a:lnTo>
                    <a:pt x="1060" y="658"/>
                  </a:lnTo>
                  <a:lnTo>
                    <a:pt x="1060" y="662"/>
                  </a:lnTo>
                  <a:lnTo>
                    <a:pt x="1060" y="662"/>
                  </a:lnTo>
                  <a:lnTo>
                    <a:pt x="1062" y="664"/>
                  </a:lnTo>
                  <a:lnTo>
                    <a:pt x="1062" y="664"/>
                  </a:lnTo>
                  <a:lnTo>
                    <a:pt x="1064" y="666"/>
                  </a:lnTo>
                  <a:lnTo>
                    <a:pt x="1064" y="666"/>
                  </a:lnTo>
                  <a:lnTo>
                    <a:pt x="1066" y="670"/>
                  </a:lnTo>
                  <a:lnTo>
                    <a:pt x="1066" y="670"/>
                  </a:lnTo>
                  <a:lnTo>
                    <a:pt x="1066" y="672"/>
                  </a:lnTo>
                  <a:lnTo>
                    <a:pt x="1066" y="672"/>
                  </a:lnTo>
                  <a:lnTo>
                    <a:pt x="1068" y="674"/>
                  </a:lnTo>
                  <a:lnTo>
                    <a:pt x="1068" y="674"/>
                  </a:lnTo>
                  <a:lnTo>
                    <a:pt x="1068" y="678"/>
                  </a:lnTo>
                  <a:lnTo>
                    <a:pt x="1068" y="678"/>
                  </a:lnTo>
                  <a:lnTo>
                    <a:pt x="1070" y="680"/>
                  </a:lnTo>
                  <a:lnTo>
                    <a:pt x="1070" y="680"/>
                  </a:lnTo>
                  <a:lnTo>
                    <a:pt x="1072" y="682"/>
                  </a:lnTo>
                  <a:lnTo>
                    <a:pt x="1072" y="682"/>
                  </a:lnTo>
                  <a:lnTo>
                    <a:pt x="1072" y="686"/>
                  </a:lnTo>
                  <a:lnTo>
                    <a:pt x="1072" y="686"/>
                  </a:lnTo>
                  <a:lnTo>
                    <a:pt x="1072" y="688"/>
                  </a:lnTo>
                  <a:lnTo>
                    <a:pt x="1072" y="688"/>
                  </a:lnTo>
                  <a:lnTo>
                    <a:pt x="1076" y="692"/>
                  </a:lnTo>
                  <a:lnTo>
                    <a:pt x="1076" y="692"/>
                  </a:lnTo>
                  <a:lnTo>
                    <a:pt x="1076" y="694"/>
                  </a:lnTo>
                  <a:lnTo>
                    <a:pt x="1076" y="694"/>
                  </a:lnTo>
                  <a:lnTo>
                    <a:pt x="1078" y="696"/>
                  </a:lnTo>
                  <a:lnTo>
                    <a:pt x="1078" y="696"/>
                  </a:lnTo>
                  <a:lnTo>
                    <a:pt x="1080" y="698"/>
                  </a:lnTo>
                  <a:lnTo>
                    <a:pt x="1080" y="698"/>
                  </a:lnTo>
                  <a:lnTo>
                    <a:pt x="1080" y="700"/>
                  </a:lnTo>
                  <a:lnTo>
                    <a:pt x="1080" y="700"/>
                  </a:lnTo>
                  <a:lnTo>
                    <a:pt x="1082" y="704"/>
                  </a:lnTo>
                  <a:lnTo>
                    <a:pt x="1082" y="704"/>
                  </a:lnTo>
                  <a:lnTo>
                    <a:pt x="1084" y="708"/>
                  </a:lnTo>
                  <a:lnTo>
                    <a:pt x="1084" y="708"/>
                  </a:lnTo>
                  <a:lnTo>
                    <a:pt x="1086" y="710"/>
                  </a:lnTo>
                  <a:lnTo>
                    <a:pt x="1086" y="710"/>
                  </a:lnTo>
                  <a:lnTo>
                    <a:pt x="1088" y="712"/>
                  </a:lnTo>
                  <a:lnTo>
                    <a:pt x="1088" y="712"/>
                  </a:lnTo>
                  <a:lnTo>
                    <a:pt x="1088" y="714"/>
                  </a:lnTo>
                  <a:lnTo>
                    <a:pt x="1088" y="714"/>
                  </a:lnTo>
                  <a:lnTo>
                    <a:pt x="1090" y="718"/>
                  </a:lnTo>
                  <a:lnTo>
                    <a:pt x="1090" y="718"/>
                  </a:lnTo>
                  <a:lnTo>
                    <a:pt x="1090" y="720"/>
                  </a:lnTo>
                  <a:lnTo>
                    <a:pt x="1090" y="720"/>
                  </a:lnTo>
                  <a:lnTo>
                    <a:pt x="1092" y="724"/>
                  </a:lnTo>
                  <a:lnTo>
                    <a:pt x="1092" y="724"/>
                  </a:lnTo>
                  <a:lnTo>
                    <a:pt x="1094" y="728"/>
                  </a:lnTo>
                  <a:lnTo>
                    <a:pt x="1094" y="728"/>
                  </a:lnTo>
                  <a:lnTo>
                    <a:pt x="1096" y="728"/>
                  </a:lnTo>
                  <a:lnTo>
                    <a:pt x="1096" y="728"/>
                  </a:lnTo>
                  <a:lnTo>
                    <a:pt x="1098" y="732"/>
                  </a:lnTo>
                  <a:lnTo>
                    <a:pt x="1098" y="732"/>
                  </a:lnTo>
                  <a:lnTo>
                    <a:pt x="1100" y="734"/>
                  </a:lnTo>
                  <a:lnTo>
                    <a:pt x="1100" y="734"/>
                  </a:lnTo>
                  <a:lnTo>
                    <a:pt x="1100" y="736"/>
                  </a:lnTo>
                  <a:lnTo>
                    <a:pt x="1100" y="736"/>
                  </a:lnTo>
                  <a:lnTo>
                    <a:pt x="1100" y="740"/>
                  </a:lnTo>
                  <a:lnTo>
                    <a:pt x="1100" y="740"/>
                  </a:lnTo>
                  <a:lnTo>
                    <a:pt x="1104" y="744"/>
                  </a:lnTo>
                  <a:lnTo>
                    <a:pt x="1104" y="744"/>
                  </a:lnTo>
                  <a:lnTo>
                    <a:pt x="1106" y="746"/>
                  </a:lnTo>
                  <a:lnTo>
                    <a:pt x="1106" y="746"/>
                  </a:lnTo>
                  <a:lnTo>
                    <a:pt x="1106" y="746"/>
                  </a:lnTo>
                  <a:lnTo>
                    <a:pt x="1106" y="746"/>
                  </a:lnTo>
                  <a:lnTo>
                    <a:pt x="1110" y="750"/>
                  </a:lnTo>
                  <a:lnTo>
                    <a:pt x="1110" y="750"/>
                  </a:lnTo>
                  <a:lnTo>
                    <a:pt x="1112" y="752"/>
                  </a:lnTo>
                  <a:lnTo>
                    <a:pt x="1112" y="752"/>
                  </a:lnTo>
                  <a:lnTo>
                    <a:pt x="1114" y="754"/>
                  </a:lnTo>
                  <a:lnTo>
                    <a:pt x="1114" y="754"/>
                  </a:lnTo>
                  <a:lnTo>
                    <a:pt x="1116" y="756"/>
                  </a:lnTo>
                  <a:lnTo>
                    <a:pt x="1116" y="756"/>
                  </a:lnTo>
                  <a:lnTo>
                    <a:pt x="1118" y="758"/>
                  </a:lnTo>
                  <a:lnTo>
                    <a:pt x="1118" y="758"/>
                  </a:lnTo>
                  <a:lnTo>
                    <a:pt x="1120" y="760"/>
                  </a:lnTo>
                  <a:lnTo>
                    <a:pt x="1120" y="760"/>
                  </a:lnTo>
                  <a:lnTo>
                    <a:pt x="1122" y="760"/>
                  </a:lnTo>
                  <a:lnTo>
                    <a:pt x="1122" y="760"/>
                  </a:lnTo>
                  <a:lnTo>
                    <a:pt x="1124" y="764"/>
                  </a:lnTo>
                  <a:lnTo>
                    <a:pt x="1124" y="764"/>
                  </a:lnTo>
                  <a:lnTo>
                    <a:pt x="1124" y="766"/>
                  </a:lnTo>
                  <a:lnTo>
                    <a:pt x="1124" y="766"/>
                  </a:lnTo>
                  <a:lnTo>
                    <a:pt x="1124" y="768"/>
                  </a:lnTo>
                  <a:lnTo>
                    <a:pt x="1124" y="768"/>
                  </a:lnTo>
                  <a:lnTo>
                    <a:pt x="1126" y="770"/>
                  </a:lnTo>
                  <a:lnTo>
                    <a:pt x="1126" y="770"/>
                  </a:lnTo>
                  <a:lnTo>
                    <a:pt x="1128" y="776"/>
                  </a:lnTo>
                  <a:lnTo>
                    <a:pt x="1128" y="776"/>
                  </a:lnTo>
                  <a:lnTo>
                    <a:pt x="1128" y="778"/>
                  </a:lnTo>
                  <a:lnTo>
                    <a:pt x="1128" y="778"/>
                  </a:lnTo>
                  <a:lnTo>
                    <a:pt x="1130" y="782"/>
                  </a:lnTo>
                  <a:lnTo>
                    <a:pt x="1130" y="782"/>
                  </a:lnTo>
                  <a:lnTo>
                    <a:pt x="1132" y="786"/>
                  </a:lnTo>
                  <a:lnTo>
                    <a:pt x="1132" y="786"/>
                  </a:lnTo>
                  <a:lnTo>
                    <a:pt x="1134" y="786"/>
                  </a:lnTo>
                  <a:lnTo>
                    <a:pt x="1134" y="788"/>
                  </a:lnTo>
                  <a:lnTo>
                    <a:pt x="1134" y="788"/>
                  </a:lnTo>
                  <a:lnTo>
                    <a:pt x="1138" y="790"/>
                  </a:lnTo>
                  <a:lnTo>
                    <a:pt x="1138" y="790"/>
                  </a:lnTo>
                  <a:lnTo>
                    <a:pt x="1140" y="792"/>
                  </a:lnTo>
                  <a:lnTo>
                    <a:pt x="1140" y="792"/>
                  </a:lnTo>
                  <a:lnTo>
                    <a:pt x="1140" y="794"/>
                  </a:lnTo>
                  <a:lnTo>
                    <a:pt x="1140" y="794"/>
                  </a:lnTo>
                  <a:lnTo>
                    <a:pt x="1142" y="796"/>
                  </a:lnTo>
                  <a:lnTo>
                    <a:pt x="1142" y="796"/>
                  </a:lnTo>
                  <a:lnTo>
                    <a:pt x="1142" y="800"/>
                  </a:lnTo>
                  <a:lnTo>
                    <a:pt x="1142" y="800"/>
                  </a:lnTo>
                  <a:lnTo>
                    <a:pt x="1144" y="802"/>
                  </a:lnTo>
                  <a:lnTo>
                    <a:pt x="1144" y="802"/>
                  </a:lnTo>
                  <a:lnTo>
                    <a:pt x="1146" y="804"/>
                  </a:lnTo>
                  <a:lnTo>
                    <a:pt x="1146" y="804"/>
                  </a:lnTo>
                  <a:lnTo>
                    <a:pt x="1148" y="806"/>
                  </a:lnTo>
                  <a:lnTo>
                    <a:pt x="1148" y="806"/>
                  </a:lnTo>
                  <a:lnTo>
                    <a:pt x="1148" y="808"/>
                  </a:lnTo>
                  <a:lnTo>
                    <a:pt x="1148" y="808"/>
                  </a:lnTo>
                  <a:lnTo>
                    <a:pt x="1148" y="810"/>
                  </a:lnTo>
                  <a:lnTo>
                    <a:pt x="1148" y="810"/>
                  </a:lnTo>
                  <a:lnTo>
                    <a:pt x="1150" y="812"/>
                  </a:lnTo>
                  <a:lnTo>
                    <a:pt x="1150" y="816"/>
                  </a:lnTo>
                  <a:lnTo>
                    <a:pt x="1150" y="816"/>
                  </a:lnTo>
                  <a:lnTo>
                    <a:pt x="1154" y="818"/>
                  </a:lnTo>
                  <a:lnTo>
                    <a:pt x="1154" y="818"/>
                  </a:lnTo>
                  <a:lnTo>
                    <a:pt x="1154" y="820"/>
                  </a:lnTo>
                  <a:lnTo>
                    <a:pt x="1154" y="820"/>
                  </a:lnTo>
                  <a:lnTo>
                    <a:pt x="1156" y="822"/>
                  </a:lnTo>
                  <a:lnTo>
                    <a:pt x="1158" y="824"/>
                  </a:lnTo>
                  <a:lnTo>
                    <a:pt x="1158" y="824"/>
                  </a:lnTo>
                  <a:lnTo>
                    <a:pt x="1160" y="826"/>
                  </a:lnTo>
                  <a:lnTo>
                    <a:pt x="1160" y="826"/>
                  </a:lnTo>
                  <a:lnTo>
                    <a:pt x="1162" y="826"/>
                  </a:lnTo>
                  <a:lnTo>
                    <a:pt x="1162" y="826"/>
                  </a:lnTo>
                  <a:lnTo>
                    <a:pt x="1164" y="828"/>
                  </a:lnTo>
                  <a:lnTo>
                    <a:pt x="1164" y="828"/>
                  </a:lnTo>
                  <a:lnTo>
                    <a:pt x="1164" y="832"/>
                  </a:lnTo>
                  <a:lnTo>
                    <a:pt x="1164" y="832"/>
                  </a:lnTo>
                  <a:lnTo>
                    <a:pt x="1164" y="836"/>
                  </a:lnTo>
                  <a:lnTo>
                    <a:pt x="1164" y="836"/>
                  </a:lnTo>
                  <a:lnTo>
                    <a:pt x="1164" y="840"/>
                  </a:lnTo>
                  <a:lnTo>
                    <a:pt x="1166" y="842"/>
                  </a:lnTo>
                  <a:lnTo>
                    <a:pt x="1166" y="842"/>
                  </a:lnTo>
                  <a:lnTo>
                    <a:pt x="1168" y="846"/>
                  </a:lnTo>
                  <a:lnTo>
                    <a:pt x="1170" y="848"/>
                  </a:lnTo>
                  <a:lnTo>
                    <a:pt x="1170" y="848"/>
                  </a:lnTo>
                  <a:lnTo>
                    <a:pt x="1174" y="852"/>
                  </a:lnTo>
                  <a:lnTo>
                    <a:pt x="1174" y="852"/>
                  </a:lnTo>
                  <a:lnTo>
                    <a:pt x="1178" y="854"/>
                  </a:lnTo>
                  <a:lnTo>
                    <a:pt x="1178" y="854"/>
                  </a:lnTo>
                  <a:lnTo>
                    <a:pt x="1180" y="856"/>
                  </a:lnTo>
                  <a:lnTo>
                    <a:pt x="1180" y="856"/>
                  </a:lnTo>
                  <a:lnTo>
                    <a:pt x="1180" y="858"/>
                  </a:lnTo>
                  <a:lnTo>
                    <a:pt x="1180" y="858"/>
                  </a:lnTo>
                  <a:lnTo>
                    <a:pt x="1182" y="860"/>
                  </a:lnTo>
                  <a:lnTo>
                    <a:pt x="1182" y="860"/>
                  </a:lnTo>
                  <a:lnTo>
                    <a:pt x="1184" y="860"/>
                  </a:lnTo>
                  <a:lnTo>
                    <a:pt x="1184" y="860"/>
                  </a:lnTo>
                  <a:lnTo>
                    <a:pt x="1184" y="862"/>
                  </a:lnTo>
                  <a:lnTo>
                    <a:pt x="1184" y="862"/>
                  </a:lnTo>
                  <a:lnTo>
                    <a:pt x="1188" y="868"/>
                  </a:lnTo>
                  <a:lnTo>
                    <a:pt x="1188" y="868"/>
                  </a:lnTo>
                  <a:lnTo>
                    <a:pt x="1190" y="872"/>
                  </a:lnTo>
                  <a:lnTo>
                    <a:pt x="1190" y="872"/>
                  </a:lnTo>
                  <a:lnTo>
                    <a:pt x="1190" y="874"/>
                  </a:lnTo>
                  <a:lnTo>
                    <a:pt x="1190" y="874"/>
                  </a:lnTo>
                  <a:lnTo>
                    <a:pt x="1192" y="876"/>
                  </a:lnTo>
                  <a:lnTo>
                    <a:pt x="1192" y="876"/>
                  </a:lnTo>
                  <a:lnTo>
                    <a:pt x="1192" y="880"/>
                  </a:lnTo>
                  <a:lnTo>
                    <a:pt x="1192" y="880"/>
                  </a:lnTo>
                  <a:lnTo>
                    <a:pt x="1196" y="882"/>
                  </a:lnTo>
                  <a:lnTo>
                    <a:pt x="1196" y="882"/>
                  </a:lnTo>
                  <a:lnTo>
                    <a:pt x="1196" y="884"/>
                  </a:lnTo>
                  <a:lnTo>
                    <a:pt x="1196" y="884"/>
                  </a:lnTo>
                  <a:lnTo>
                    <a:pt x="1198" y="886"/>
                  </a:lnTo>
                  <a:lnTo>
                    <a:pt x="1198" y="886"/>
                  </a:lnTo>
                  <a:lnTo>
                    <a:pt x="1200" y="890"/>
                  </a:lnTo>
                  <a:lnTo>
                    <a:pt x="1200" y="890"/>
                  </a:lnTo>
                  <a:lnTo>
                    <a:pt x="1202" y="894"/>
                  </a:lnTo>
                  <a:lnTo>
                    <a:pt x="1202" y="894"/>
                  </a:lnTo>
                  <a:lnTo>
                    <a:pt x="1204" y="896"/>
                  </a:lnTo>
                  <a:lnTo>
                    <a:pt x="1204" y="896"/>
                  </a:lnTo>
                  <a:lnTo>
                    <a:pt x="1204" y="898"/>
                  </a:lnTo>
                  <a:lnTo>
                    <a:pt x="1204" y="898"/>
                  </a:lnTo>
                  <a:lnTo>
                    <a:pt x="1208" y="902"/>
                  </a:lnTo>
                  <a:lnTo>
                    <a:pt x="1208" y="902"/>
                  </a:lnTo>
                  <a:lnTo>
                    <a:pt x="1208" y="902"/>
                  </a:lnTo>
                  <a:lnTo>
                    <a:pt x="1208" y="902"/>
                  </a:lnTo>
                  <a:lnTo>
                    <a:pt x="1208" y="904"/>
                  </a:lnTo>
                  <a:lnTo>
                    <a:pt x="1208" y="904"/>
                  </a:lnTo>
                  <a:lnTo>
                    <a:pt x="1210" y="908"/>
                  </a:lnTo>
                  <a:lnTo>
                    <a:pt x="1210" y="908"/>
                  </a:lnTo>
                  <a:lnTo>
                    <a:pt x="1210" y="910"/>
                  </a:lnTo>
                  <a:lnTo>
                    <a:pt x="1210" y="910"/>
                  </a:lnTo>
                  <a:lnTo>
                    <a:pt x="1212" y="914"/>
                  </a:lnTo>
                  <a:lnTo>
                    <a:pt x="1212" y="914"/>
                  </a:lnTo>
                  <a:lnTo>
                    <a:pt x="1214" y="916"/>
                  </a:lnTo>
                  <a:lnTo>
                    <a:pt x="1214" y="916"/>
                  </a:lnTo>
                  <a:lnTo>
                    <a:pt x="1216" y="918"/>
                  </a:lnTo>
                  <a:lnTo>
                    <a:pt x="1216" y="918"/>
                  </a:lnTo>
                  <a:lnTo>
                    <a:pt x="1218" y="920"/>
                  </a:lnTo>
                  <a:lnTo>
                    <a:pt x="1218" y="920"/>
                  </a:lnTo>
                  <a:lnTo>
                    <a:pt x="1220" y="922"/>
                  </a:lnTo>
                  <a:lnTo>
                    <a:pt x="1220" y="922"/>
                  </a:lnTo>
                  <a:lnTo>
                    <a:pt x="1222" y="924"/>
                  </a:lnTo>
                  <a:lnTo>
                    <a:pt x="1222" y="924"/>
                  </a:lnTo>
                  <a:lnTo>
                    <a:pt x="1224" y="926"/>
                  </a:lnTo>
                  <a:lnTo>
                    <a:pt x="1224" y="926"/>
                  </a:lnTo>
                  <a:lnTo>
                    <a:pt x="1226" y="930"/>
                  </a:lnTo>
                  <a:lnTo>
                    <a:pt x="1226" y="930"/>
                  </a:lnTo>
                  <a:lnTo>
                    <a:pt x="1226" y="932"/>
                  </a:lnTo>
                  <a:lnTo>
                    <a:pt x="1226" y="932"/>
                  </a:lnTo>
                  <a:lnTo>
                    <a:pt x="1228" y="934"/>
                  </a:lnTo>
                  <a:lnTo>
                    <a:pt x="1228" y="934"/>
                  </a:lnTo>
                  <a:lnTo>
                    <a:pt x="1230" y="936"/>
                  </a:lnTo>
                  <a:lnTo>
                    <a:pt x="1230" y="936"/>
                  </a:lnTo>
                  <a:lnTo>
                    <a:pt x="1232" y="938"/>
                  </a:lnTo>
                  <a:lnTo>
                    <a:pt x="1232" y="938"/>
                  </a:lnTo>
                  <a:lnTo>
                    <a:pt x="1232" y="940"/>
                  </a:lnTo>
                  <a:lnTo>
                    <a:pt x="1232" y="940"/>
                  </a:lnTo>
                  <a:lnTo>
                    <a:pt x="1234" y="944"/>
                  </a:lnTo>
                  <a:lnTo>
                    <a:pt x="1236" y="946"/>
                  </a:lnTo>
                  <a:lnTo>
                    <a:pt x="1236" y="946"/>
                  </a:lnTo>
                  <a:lnTo>
                    <a:pt x="1236" y="948"/>
                  </a:lnTo>
                  <a:lnTo>
                    <a:pt x="1236" y="948"/>
                  </a:lnTo>
                  <a:lnTo>
                    <a:pt x="1238" y="952"/>
                  </a:lnTo>
                  <a:lnTo>
                    <a:pt x="1238" y="952"/>
                  </a:lnTo>
                  <a:lnTo>
                    <a:pt x="1242" y="954"/>
                  </a:lnTo>
                  <a:lnTo>
                    <a:pt x="1242" y="954"/>
                  </a:lnTo>
                  <a:lnTo>
                    <a:pt x="1242" y="956"/>
                  </a:lnTo>
                  <a:lnTo>
                    <a:pt x="1242" y="956"/>
                  </a:lnTo>
                  <a:lnTo>
                    <a:pt x="1240" y="958"/>
                  </a:lnTo>
                  <a:lnTo>
                    <a:pt x="1240" y="958"/>
                  </a:lnTo>
                  <a:lnTo>
                    <a:pt x="1238" y="958"/>
                  </a:lnTo>
                  <a:lnTo>
                    <a:pt x="1238" y="958"/>
                  </a:lnTo>
                  <a:lnTo>
                    <a:pt x="1236" y="958"/>
                  </a:lnTo>
                  <a:lnTo>
                    <a:pt x="1236" y="958"/>
                  </a:lnTo>
                  <a:lnTo>
                    <a:pt x="1232" y="958"/>
                  </a:lnTo>
                  <a:lnTo>
                    <a:pt x="1226" y="958"/>
                  </a:lnTo>
                  <a:lnTo>
                    <a:pt x="1220" y="958"/>
                  </a:lnTo>
                  <a:lnTo>
                    <a:pt x="1220" y="958"/>
                  </a:lnTo>
                  <a:lnTo>
                    <a:pt x="1216" y="958"/>
                  </a:lnTo>
                  <a:lnTo>
                    <a:pt x="1216" y="958"/>
                  </a:lnTo>
                  <a:lnTo>
                    <a:pt x="1212" y="958"/>
                  </a:lnTo>
                  <a:lnTo>
                    <a:pt x="1212" y="958"/>
                  </a:lnTo>
                  <a:lnTo>
                    <a:pt x="1204" y="958"/>
                  </a:lnTo>
                  <a:lnTo>
                    <a:pt x="1204" y="958"/>
                  </a:lnTo>
                  <a:lnTo>
                    <a:pt x="1200" y="958"/>
                  </a:lnTo>
                  <a:lnTo>
                    <a:pt x="1200" y="958"/>
                  </a:lnTo>
                  <a:lnTo>
                    <a:pt x="1194" y="956"/>
                  </a:lnTo>
                  <a:lnTo>
                    <a:pt x="1194" y="956"/>
                  </a:lnTo>
                  <a:lnTo>
                    <a:pt x="1188" y="958"/>
                  </a:lnTo>
                  <a:lnTo>
                    <a:pt x="1188" y="958"/>
                  </a:lnTo>
                  <a:lnTo>
                    <a:pt x="1184" y="958"/>
                  </a:lnTo>
                  <a:lnTo>
                    <a:pt x="1184" y="958"/>
                  </a:lnTo>
                  <a:lnTo>
                    <a:pt x="1182" y="958"/>
                  </a:lnTo>
                  <a:lnTo>
                    <a:pt x="1182" y="958"/>
                  </a:lnTo>
                  <a:lnTo>
                    <a:pt x="1178" y="958"/>
                  </a:lnTo>
                  <a:lnTo>
                    <a:pt x="1178" y="958"/>
                  </a:lnTo>
                  <a:lnTo>
                    <a:pt x="1176" y="958"/>
                  </a:lnTo>
                  <a:lnTo>
                    <a:pt x="1176" y="958"/>
                  </a:lnTo>
                  <a:lnTo>
                    <a:pt x="1172" y="958"/>
                  </a:lnTo>
                  <a:lnTo>
                    <a:pt x="1172" y="958"/>
                  </a:lnTo>
                  <a:lnTo>
                    <a:pt x="1170" y="958"/>
                  </a:lnTo>
                  <a:lnTo>
                    <a:pt x="1168" y="956"/>
                  </a:lnTo>
                  <a:lnTo>
                    <a:pt x="1168" y="956"/>
                  </a:lnTo>
                  <a:lnTo>
                    <a:pt x="1168" y="956"/>
                  </a:lnTo>
                  <a:lnTo>
                    <a:pt x="1162" y="958"/>
                  </a:lnTo>
                  <a:lnTo>
                    <a:pt x="1160" y="958"/>
                  </a:lnTo>
                  <a:lnTo>
                    <a:pt x="1160" y="958"/>
                  </a:lnTo>
                  <a:lnTo>
                    <a:pt x="1156" y="960"/>
                  </a:lnTo>
                  <a:lnTo>
                    <a:pt x="1156" y="960"/>
                  </a:lnTo>
                  <a:lnTo>
                    <a:pt x="1156" y="960"/>
                  </a:lnTo>
                  <a:lnTo>
                    <a:pt x="1156" y="960"/>
                  </a:lnTo>
                  <a:lnTo>
                    <a:pt x="1152" y="960"/>
                  </a:lnTo>
                  <a:lnTo>
                    <a:pt x="1152" y="960"/>
                  </a:lnTo>
                  <a:lnTo>
                    <a:pt x="1150" y="960"/>
                  </a:lnTo>
                  <a:lnTo>
                    <a:pt x="1150" y="960"/>
                  </a:lnTo>
                  <a:lnTo>
                    <a:pt x="1148" y="960"/>
                  </a:lnTo>
                  <a:lnTo>
                    <a:pt x="1148" y="960"/>
                  </a:lnTo>
                  <a:lnTo>
                    <a:pt x="1144" y="958"/>
                  </a:lnTo>
                  <a:lnTo>
                    <a:pt x="1144" y="958"/>
                  </a:lnTo>
                  <a:lnTo>
                    <a:pt x="1138" y="958"/>
                  </a:lnTo>
                  <a:lnTo>
                    <a:pt x="1138" y="958"/>
                  </a:lnTo>
                  <a:lnTo>
                    <a:pt x="1130" y="958"/>
                  </a:lnTo>
                  <a:lnTo>
                    <a:pt x="1130" y="958"/>
                  </a:lnTo>
                  <a:lnTo>
                    <a:pt x="1126" y="958"/>
                  </a:lnTo>
                  <a:lnTo>
                    <a:pt x="1126" y="958"/>
                  </a:lnTo>
                  <a:lnTo>
                    <a:pt x="1126" y="958"/>
                  </a:lnTo>
                  <a:lnTo>
                    <a:pt x="1126" y="958"/>
                  </a:lnTo>
                  <a:lnTo>
                    <a:pt x="1124" y="958"/>
                  </a:lnTo>
                  <a:lnTo>
                    <a:pt x="1124" y="958"/>
                  </a:lnTo>
                  <a:lnTo>
                    <a:pt x="1120" y="960"/>
                  </a:lnTo>
                  <a:lnTo>
                    <a:pt x="1120" y="960"/>
                  </a:lnTo>
                  <a:lnTo>
                    <a:pt x="1120" y="960"/>
                  </a:lnTo>
                  <a:lnTo>
                    <a:pt x="1118" y="960"/>
                  </a:lnTo>
                  <a:lnTo>
                    <a:pt x="1118" y="960"/>
                  </a:lnTo>
                  <a:lnTo>
                    <a:pt x="1114" y="960"/>
                  </a:lnTo>
                  <a:lnTo>
                    <a:pt x="1114" y="960"/>
                  </a:lnTo>
                  <a:lnTo>
                    <a:pt x="1112" y="962"/>
                  </a:lnTo>
                  <a:lnTo>
                    <a:pt x="1112" y="962"/>
                  </a:lnTo>
                  <a:lnTo>
                    <a:pt x="1110" y="962"/>
                  </a:lnTo>
                  <a:lnTo>
                    <a:pt x="1110" y="962"/>
                  </a:lnTo>
                  <a:lnTo>
                    <a:pt x="1108" y="962"/>
                  </a:lnTo>
                  <a:lnTo>
                    <a:pt x="1106" y="962"/>
                  </a:lnTo>
                  <a:lnTo>
                    <a:pt x="1106" y="962"/>
                  </a:lnTo>
                  <a:lnTo>
                    <a:pt x="1104" y="962"/>
                  </a:lnTo>
                  <a:lnTo>
                    <a:pt x="1102" y="962"/>
                  </a:lnTo>
                  <a:lnTo>
                    <a:pt x="1102" y="962"/>
                  </a:lnTo>
                  <a:lnTo>
                    <a:pt x="1096" y="964"/>
                  </a:lnTo>
                  <a:lnTo>
                    <a:pt x="1096" y="964"/>
                  </a:lnTo>
                  <a:lnTo>
                    <a:pt x="1094" y="966"/>
                  </a:lnTo>
                  <a:lnTo>
                    <a:pt x="1092" y="968"/>
                  </a:lnTo>
                  <a:lnTo>
                    <a:pt x="1092" y="968"/>
                  </a:lnTo>
                  <a:lnTo>
                    <a:pt x="1092" y="972"/>
                  </a:lnTo>
                  <a:lnTo>
                    <a:pt x="1092" y="972"/>
                  </a:lnTo>
                  <a:lnTo>
                    <a:pt x="1092" y="974"/>
                  </a:lnTo>
                  <a:lnTo>
                    <a:pt x="1092" y="974"/>
                  </a:lnTo>
                  <a:lnTo>
                    <a:pt x="1094" y="978"/>
                  </a:lnTo>
                  <a:lnTo>
                    <a:pt x="1094" y="978"/>
                  </a:lnTo>
                  <a:lnTo>
                    <a:pt x="1096" y="982"/>
                  </a:lnTo>
                  <a:lnTo>
                    <a:pt x="1096" y="982"/>
                  </a:lnTo>
                  <a:lnTo>
                    <a:pt x="1098" y="984"/>
                  </a:lnTo>
                  <a:lnTo>
                    <a:pt x="1098" y="984"/>
                  </a:lnTo>
                  <a:lnTo>
                    <a:pt x="1098" y="986"/>
                  </a:lnTo>
                  <a:lnTo>
                    <a:pt x="1098" y="986"/>
                  </a:lnTo>
                  <a:lnTo>
                    <a:pt x="1100" y="990"/>
                  </a:lnTo>
                  <a:lnTo>
                    <a:pt x="1100" y="990"/>
                  </a:lnTo>
                  <a:lnTo>
                    <a:pt x="1100" y="992"/>
                  </a:lnTo>
                  <a:lnTo>
                    <a:pt x="1100" y="992"/>
                  </a:lnTo>
                  <a:lnTo>
                    <a:pt x="1100" y="1000"/>
                  </a:lnTo>
                  <a:lnTo>
                    <a:pt x="1100" y="1000"/>
                  </a:lnTo>
                  <a:lnTo>
                    <a:pt x="1102" y="1004"/>
                  </a:lnTo>
                  <a:lnTo>
                    <a:pt x="1102" y="1004"/>
                  </a:lnTo>
                  <a:lnTo>
                    <a:pt x="1102" y="1006"/>
                  </a:lnTo>
                  <a:lnTo>
                    <a:pt x="1104" y="1008"/>
                  </a:lnTo>
                  <a:lnTo>
                    <a:pt x="1104" y="1008"/>
                  </a:lnTo>
                  <a:lnTo>
                    <a:pt x="1104" y="1012"/>
                  </a:lnTo>
                  <a:lnTo>
                    <a:pt x="1106" y="1014"/>
                  </a:lnTo>
                  <a:lnTo>
                    <a:pt x="1106" y="1014"/>
                  </a:lnTo>
                  <a:lnTo>
                    <a:pt x="1106" y="1018"/>
                  </a:lnTo>
                  <a:lnTo>
                    <a:pt x="1106" y="1018"/>
                  </a:lnTo>
                  <a:lnTo>
                    <a:pt x="1108" y="1020"/>
                  </a:lnTo>
                  <a:lnTo>
                    <a:pt x="1108" y="1020"/>
                  </a:lnTo>
                  <a:lnTo>
                    <a:pt x="1110" y="1022"/>
                  </a:lnTo>
                  <a:lnTo>
                    <a:pt x="1110" y="1022"/>
                  </a:lnTo>
                  <a:lnTo>
                    <a:pt x="1110" y="1026"/>
                  </a:lnTo>
                  <a:lnTo>
                    <a:pt x="1110" y="1026"/>
                  </a:lnTo>
                  <a:lnTo>
                    <a:pt x="1112" y="1028"/>
                  </a:lnTo>
                  <a:lnTo>
                    <a:pt x="1112" y="1028"/>
                  </a:lnTo>
                  <a:lnTo>
                    <a:pt x="1112" y="1030"/>
                  </a:lnTo>
                  <a:lnTo>
                    <a:pt x="1112" y="1030"/>
                  </a:lnTo>
                  <a:lnTo>
                    <a:pt x="1112" y="1034"/>
                  </a:lnTo>
                  <a:lnTo>
                    <a:pt x="1112" y="1034"/>
                  </a:lnTo>
                  <a:lnTo>
                    <a:pt x="1114" y="1038"/>
                  </a:lnTo>
                  <a:lnTo>
                    <a:pt x="1114" y="1038"/>
                  </a:lnTo>
                  <a:lnTo>
                    <a:pt x="1114" y="1040"/>
                  </a:lnTo>
                  <a:lnTo>
                    <a:pt x="1114" y="1040"/>
                  </a:lnTo>
                  <a:lnTo>
                    <a:pt x="1114" y="1044"/>
                  </a:lnTo>
                  <a:lnTo>
                    <a:pt x="1114" y="1044"/>
                  </a:lnTo>
                  <a:lnTo>
                    <a:pt x="1116" y="1048"/>
                  </a:lnTo>
                  <a:lnTo>
                    <a:pt x="1116" y="1048"/>
                  </a:lnTo>
                  <a:lnTo>
                    <a:pt x="1116" y="1050"/>
                  </a:lnTo>
                  <a:lnTo>
                    <a:pt x="1116" y="1050"/>
                  </a:lnTo>
                  <a:lnTo>
                    <a:pt x="1116" y="1052"/>
                  </a:lnTo>
                  <a:lnTo>
                    <a:pt x="1116" y="1052"/>
                  </a:lnTo>
                  <a:lnTo>
                    <a:pt x="1116" y="1056"/>
                  </a:lnTo>
                  <a:lnTo>
                    <a:pt x="1116" y="1056"/>
                  </a:lnTo>
                  <a:lnTo>
                    <a:pt x="1118" y="1058"/>
                  </a:lnTo>
                  <a:lnTo>
                    <a:pt x="1120" y="1060"/>
                  </a:lnTo>
                  <a:lnTo>
                    <a:pt x="1120" y="1060"/>
                  </a:lnTo>
                  <a:lnTo>
                    <a:pt x="1122" y="1060"/>
                  </a:lnTo>
                  <a:lnTo>
                    <a:pt x="1122" y="1060"/>
                  </a:lnTo>
                  <a:lnTo>
                    <a:pt x="1126" y="1064"/>
                  </a:lnTo>
                  <a:lnTo>
                    <a:pt x="1126" y="1064"/>
                  </a:lnTo>
                  <a:lnTo>
                    <a:pt x="1128" y="1068"/>
                  </a:lnTo>
                  <a:lnTo>
                    <a:pt x="1130" y="1068"/>
                  </a:lnTo>
                  <a:lnTo>
                    <a:pt x="1130" y="1068"/>
                  </a:lnTo>
                  <a:lnTo>
                    <a:pt x="1130" y="1070"/>
                  </a:lnTo>
                  <a:lnTo>
                    <a:pt x="1130" y="1070"/>
                  </a:lnTo>
                  <a:lnTo>
                    <a:pt x="1130" y="1074"/>
                  </a:lnTo>
                  <a:lnTo>
                    <a:pt x="1130" y="1074"/>
                  </a:lnTo>
                  <a:lnTo>
                    <a:pt x="1132" y="1078"/>
                  </a:lnTo>
                  <a:lnTo>
                    <a:pt x="1132" y="1078"/>
                  </a:lnTo>
                  <a:lnTo>
                    <a:pt x="1132" y="1080"/>
                  </a:lnTo>
                  <a:lnTo>
                    <a:pt x="1132" y="1080"/>
                  </a:lnTo>
                  <a:lnTo>
                    <a:pt x="1132" y="1082"/>
                  </a:lnTo>
                  <a:lnTo>
                    <a:pt x="1132" y="1082"/>
                  </a:lnTo>
                  <a:lnTo>
                    <a:pt x="1132" y="1086"/>
                  </a:lnTo>
                  <a:lnTo>
                    <a:pt x="1134" y="1088"/>
                  </a:lnTo>
                  <a:lnTo>
                    <a:pt x="1134" y="1088"/>
                  </a:lnTo>
                  <a:lnTo>
                    <a:pt x="1134" y="1090"/>
                  </a:lnTo>
                  <a:lnTo>
                    <a:pt x="1134" y="1090"/>
                  </a:lnTo>
                  <a:lnTo>
                    <a:pt x="1134" y="1096"/>
                  </a:lnTo>
                  <a:lnTo>
                    <a:pt x="1134" y="1096"/>
                  </a:lnTo>
                  <a:lnTo>
                    <a:pt x="1136" y="1102"/>
                  </a:lnTo>
                  <a:lnTo>
                    <a:pt x="1136" y="1102"/>
                  </a:lnTo>
                  <a:lnTo>
                    <a:pt x="1136" y="1106"/>
                  </a:lnTo>
                  <a:lnTo>
                    <a:pt x="1136" y="1106"/>
                  </a:lnTo>
                  <a:lnTo>
                    <a:pt x="1138" y="1108"/>
                  </a:lnTo>
                  <a:lnTo>
                    <a:pt x="1138" y="1108"/>
                  </a:lnTo>
                  <a:lnTo>
                    <a:pt x="1138" y="1112"/>
                  </a:lnTo>
                  <a:lnTo>
                    <a:pt x="1138" y="1112"/>
                  </a:lnTo>
                  <a:lnTo>
                    <a:pt x="1140" y="1114"/>
                  </a:lnTo>
                  <a:lnTo>
                    <a:pt x="1140" y="1114"/>
                  </a:lnTo>
                  <a:lnTo>
                    <a:pt x="1142" y="1118"/>
                  </a:lnTo>
                  <a:lnTo>
                    <a:pt x="1146" y="1120"/>
                  </a:lnTo>
                  <a:lnTo>
                    <a:pt x="1146" y="1120"/>
                  </a:lnTo>
                  <a:lnTo>
                    <a:pt x="1146" y="1122"/>
                  </a:lnTo>
                  <a:lnTo>
                    <a:pt x="1146" y="1122"/>
                  </a:lnTo>
                  <a:lnTo>
                    <a:pt x="1146" y="1124"/>
                  </a:lnTo>
                  <a:lnTo>
                    <a:pt x="1148" y="1124"/>
                  </a:lnTo>
                  <a:lnTo>
                    <a:pt x="1148" y="1124"/>
                  </a:lnTo>
                  <a:lnTo>
                    <a:pt x="1148" y="1128"/>
                  </a:lnTo>
                  <a:lnTo>
                    <a:pt x="1148" y="1128"/>
                  </a:lnTo>
                  <a:lnTo>
                    <a:pt x="1152" y="1130"/>
                  </a:lnTo>
                  <a:lnTo>
                    <a:pt x="1152" y="1130"/>
                  </a:lnTo>
                  <a:lnTo>
                    <a:pt x="1152" y="1132"/>
                  </a:lnTo>
                  <a:lnTo>
                    <a:pt x="1152" y="1132"/>
                  </a:lnTo>
                  <a:lnTo>
                    <a:pt x="1152" y="1134"/>
                  </a:lnTo>
                  <a:lnTo>
                    <a:pt x="1152" y="1134"/>
                  </a:lnTo>
                  <a:lnTo>
                    <a:pt x="1152" y="1136"/>
                  </a:lnTo>
                  <a:lnTo>
                    <a:pt x="1152" y="1136"/>
                  </a:lnTo>
                  <a:lnTo>
                    <a:pt x="1154" y="1142"/>
                  </a:lnTo>
                  <a:lnTo>
                    <a:pt x="1154" y="1142"/>
                  </a:lnTo>
                  <a:lnTo>
                    <a:pt x="1154" y="1142"/>
                  </a:lnTo>
                  <a:lnTo>
                    <a:pt x="1154" y="1142"/>
                  </a:lnTo>
                  <a:lnTo>
                    <a:pt x="1154" y="1142"/>
                  </a:lnTo>
                  <a:lnTo>
                    <a:pt x="1154" y="1142"/>
                  </a:lnTo>
                  <a:lnTo>
                    <a:pt x="1154" y="1142"/>
                  </a:lnTo>
                  <a:lnTo>
                    <a:pt x="1154" y="1144"/>
                  </a:lnTo>
                  <a:lnTo>
                    <a:pt x="1154" y="1144"/>
                  </a:lnTo>
                  <a:lnTo>
                    <a:pt x="1156" y="1148"/>
                  </a:lnTo>
                  <a:lnTo>
                    <a:pt x="1156" y="1148"/>
                  </a:lnTo>
                  <a:lnTo>
                    <a:pt x="1156" y="1150"/>
                  </a:lnTo>
                  <a:lnTo>
                    <a:pt x="1156" y="1150"/>
                  </a:lnTo>
                  <a:lnTo>
                    <a:pt x="1156" y="1154"/>
                  </a:lnTo>
                  <a:lnTo>
                    <a:pt x="1156" y="1154"/>
                  </a:lnTo>
                  <a:lnTo>
                    <a:pt x="1158" y="1156"/>
                  </a:lnTo>
                  <a:lnTo>
                    <a:pt x="1158" y="1156"/>
                  </a:lnTo>
                  <a:lnTo>
                    <a:pt x="1160" y="1158"/>
                  </a:lnTo>
                  <a:lnTo>
                    <a:pt x="1160" y="1158"/>
                  </a:lnTo>
                  <a:lnTo>
                    <a:pt x="1162" y="1162"/>
                  </a:lnTo>
                  <a:lnTo>
                    <a:pt x="1162" y="1162"/>
                  </a:lnTo>
                  <a:lnTo>
                    <a:pt x="1164" y="1164"/>
                  </a:lnTo>
                  <a:lnTo>
                    <a:pt x="1164" y="1164"/>
                  </a:lnTo>
                  <a:lnTo>
                    <a:pt x="1164" y="1164"/>
                  </a:lnTo>
                  <a:lnTo>
                    <a:pt x="1164" y="1164"/>
                  </a:lnTo>
                  <a:lnTo>
                    <a:pt x="1164" y="1170"/>
                  </a:lnTo>
                  <a:lnTo>
                    <a:pt x="1164" y="1170"/>
                  </a:lnTo>
                  <a:lnTo>
                    <a:pt x="1166" y="1172"/>
                  </a:lnTo>
                  <a:lnTo>
                    <a:pt x="1166" y="1172"/>
                  </a:lnTo>
                  <a:lnTo>
                    <a:pt x="1168" y="1174"/>
                  </a:lnTo>
                  <a:lnTo>
                    <a:pt x="1168" y="1174"/>
                  </a:lnTo>
                  <a:lnTo>
                    <a:pt x="1166" y="1176"/>
                  </a:lnTo>
                  <a:lnTo>
                    <a:pt x="1166" y="1176"/>
                  </a:lnTo>
                  <a:lnTo>
                    <a:pt x="1166" y="1178"/>
                  </a:lnTo>
                  <a:lnTo>
                    <a:pt x="1166" y="1180"/>
                  </a:lnTo>
                  <a:lnTo>
                    <a:pt x="1166" y="1180"/>
                  </a:lnTo>
                  <a:lnTo>
                    <a:pt x="1166" y="1186"/>
                  </a:lnTo>
                  <a:lnTo>
                    <a:pt x="1166" y="1186"/>
                  </a:lnTo>
                  <a:lnTo>
                    <a:pt x="1168" y="1190"/>
                  </a:lnTo>
                  <a:lnTo>
                    <a:pt x="1168" y="1190"/>
                  </a:lnTo>
                  <a:lnTo>
                    <a:pt x="1168" y="1192"/>
                  </a:lnTo>
                  <a:lnTo>
                    <a:pt x="1168" y="1192"/>
                  </a:lnTo>
                  <a:lnTo>
                    <a:pt x="1172" y="1196"/>
                  </a:lnTo>
                  <a:lnTo>
                    <a:pt x="1172" y="1196"/>
                  </a:lnTo>
                  <a:lnTo>
                    <a:pt x="1172" y="1196"/>
                  </a:lnTo>
                  <a:lnTo>
                    <a:pt x="1172" y="1196"/>
                  </a:lnTo>
                  <a:lnTo>
                    <a:pt x="1174" y="1202"/>
                  </a:lnTo>
                  <a:lnTo>
                    <a:pt x="1174" y="1202"/>
                  </a:lnTo>
                  <a:lnTo>
                    <a:pt x="1174" y="1202"/>
                  </a:lnTo>
                  <a:lnTo>
                    <a:pt x="1174" y="1206"/>
                  </a:lnTo>
                  <a:lnTo>
                    <a:pt x="1174" y="1206"/>
                  </a:lnTo>
                  <a:lnTo>
                    <a:pt x="1172" y="1214"/>
                  </a:lnTo>
                  <a:lnTo>
                    <a:pt x="1172" y="1214"/>
                  </a:lnTo>
                  <a:lnTo>
                    <a:pt x="1176" y="1218"/>
                  </a:lnTo>
                  <a:lnTo>
                    <a:pt x="1176" y="1220"/>
                  </a:lnTo>
                  <a:lnTo>
                    <a:pt x="1176" y="1220"/>
                  </a:lnTo>
                  <a:lnTo>
                    <a:pt x="1178" y="1222"/>
                  </a:lnTo>
                  <a:lnTo>
                    <a:pt x="1178" y="1222"/>
                  </a:lnTo>
                  <a:lnTo>
                    <a:pt x="1180" y="1224"/>
                  </a:lnTo>
                  <a:lnTo>
                    <a:pt x="1180" y="1224"/>
                  </a:lnTo>
                  <a:lnTo>
                    <a:pt x="1182" y="1228"/>
                  </a:lnTo>
                  <a:lnTo>
                    <a:pt x="1182" y="1228"/>
                  </a:lnTo>
                  <a:lnTo>
                    <a:pt x="1182" y="1230"/>
                  </a:lnTo>
                  <a:lnTo>
                    <a:pt x="1182" y="1230"/>
                  </a:lnTo>
                  <a:lnTo>
                    <a:pt x="1182" y="1232"/>
                  </a:lnTo>
                  <a:lnTo>
                    <a:pt x="1182" y="1232"/>
                  </a:lnTo>
                  <a:lnTo>
                    <a:pt x="1182" y="1236"/>
                  </a:lnTo>
                  <a:lnTo>
                    <a:pt x="1182" y="1236"/>
                  </a:lnTo>
                  <a:lnTo>
                    <a:pt x="1182" y="1238"/>
                  </a:lnTo>
                  <a:lnTo>
                    <a:pt x="1182" y="1238"/>
                  </a:lnTo>
                  <a:lnTo>
                    <a:pt x="1186" y="1244"/>
                  </a:lnTo>
                  <a:lnTo>
                    <a:pt x="1186" y="1244"/>
                  </a:lnTo>
                  <a:lnTo>
                    <a:pt x="1186" y="1244"/>
                  </a:lnTo>
                  <a:lnTo>
                    <a:pt x="1186" y="1244"/>
                  </a:lnTo>
                  <a:lnTo>
                    <a:pt x="1188" y="1248"/>
                  </a:lnTo>
                  <a:lnTo>
                    <a:pt x="1188" y="1248"/>
                  </a:lnTo>
                  <a:lnTo>
                    <a:pt x="1190" y="1250"/>
                  </a:lnTo>
                  <a:lnTo>
                    <a:pt x="1190" y="1252"/>
                  </a:lnTo>
                  <a:lnTo>
                    <a:pt x="1190" y="1252"/>
                  </a:lnTo>
                  <a:lnTo>
                    <a:pt x="1192" y="1256"/>
                  </a:lnTo>
                  <a:lnTo>
                    <a:pt x="1192" y="1256"/>
                  </a:lnTo>
                  <a:lnTo>
                    <a:pt x="1192" y="1256"/>
                  </a:lnTo>
                  <a:lnTo>
                    <a:pt x="1194" y="1260"/>
                  </a:lnTo>
                  <a:lnTo>
                    <a:pt x="1194" y="1260"/>
                  </a:lnTo>
                  <a:lnTo>
                    <a:pt x="1194" y="1264"/>
                  </a:lnTo>
                  <a:lnTo>
                    <a:pt x="1194" y="1264"/>
                  </a:lnTo>
                  <a:lnTo>
                    <a:pt x="1194" y="1266"/>
                  </a:lnTo>
                  <a:lnTo>
                    <a:pt x="1194" y="1266"/>
                  </a:lnTo>
                  <a:lnTo>
                    <a:pt x="1196" y="1274"/>
                  </a:lnTo>
                  <a:lnTo>
                    <a:pt x="1198" y="1274"/>
                  </a:lnTo>
                  <a:lnTo>
                    <a:pt x="1198" y="1274"/>
                  </a:lnTo>
                  <a:lnTo>
                    <a:pt x="1200" y="1280"/>
                  </a:lnTo>
                  <a:lnTo>
                    <a:pt x="1200" y="1280"/>
                  </a:lnTo>
                  <a:lnTo>
                    <a:pt x="1200" y="1282"/>
                  </a:lnTo>
                  <a:lnTo>
                    <a:pt x="1200" y="1282"/>
                  </a:lnTo>
                  <a:lnTo>
                    <a:pt x="1200" y="1286"/>
                  </a:lnTo>
                  <a:lnTo>
                    <a:pt x="1202" y="1286"/>
                  </a:lnTo>
                  <a:lnTo>
                    <a:pt x="1202" y="1286"/>
                  </a:lnTo>
                  <a:lnTo>
                    <a:pt x="1204" y="1292"/>
                  </a:lnTo>
                  <a:lnTo>
                    <a:pt x="1204" y="1292"/>
                  </a:lnTo>
                  <a:lnTo>
                    <a:pt x="1208" y="1294"/>
                  </a:lnTo>
                  <a:lnTo>
                    <a:pt x="1208" y="1294"/>
                  </a:lnTo>
                  <a:lnTo>
                    <a:pt x="1208" y="1296"/>
                  </a:lnTo>
                  <a:lnTo>
                    <a:pt x="1208" y="1296"/>
                  </a:lnTo>
                  <a:lnTo>
                    <a:pt x="1210" y="1298"/>
                  </a:lnTo>
                  <a:lnTo>
                    <a:pt x="1210" y="1298"/>
                  </a:lnTo>
                  <a:lnTo>
                    <a:pt x="1210" y="1300"/>
                  </a:lnTo>
                  <a:lnTo>
                    <a:pt x="1210" y="1300"/>
                  </a:lnTo>
                  <a:lnTo>
                    <a:pt x="1210" y="1302"/>
                  </a:lnTo>
                  <a:lnTo>
                    <a:pt x="1210" y="1302"/>
                  </a:lnTo>
                  <a:lnTo>
                    <a:pt x="1212" y="1306"/>
                  </a:lnTo>
                  <a:lnTo>
                    <a:pt x="1212" y="1306"/>
                  </a:lnTo>
                  <a:lnTo>
                    <a:pt x="1210" y="1308"/>
                  </a:lnTo>
                  <a:lnTo>
                    <a:pt x="1210" y="1308"/>
                  </a:lnTo>
                  <a:lnTo>
                    <a:pt x="1210" y="1312"/>
                  </a:lnTo>
                  <a:lnTo>
                    <a:pt x="1210" y="1312"/>
                  </a:lnTo>
                  <a:lnTo>
                    <a:pt x="1212" y="1316"/>
                  </a:lnTo>
                  <a:lnTo>
                    <a:pt x="1212" y="1316"/>
                  </a:lnTo>
                  <a:lnTo>
                    <a:pt x="1212" y="1318"/>
                  </a:lnTo>
                  <a:lnTo>
                    <a:pt x="1212" y="1318"/>
                  </a:lnTo>
                  <a:lnTo>
                    <a:pt x="1214" y="1322"/>
                  </a:lnTo>
                  <a:lnTo>
                    <a:pt x="1214" y="1322"/>
                  </a:lnTo>
                  <a:lnTo>
                    <a:pt x="1214" y="1324"/>
                  </a:lnTo>
                  <a:lnTo>
                    <a:pt x="1214" y="1324"/>
                  </a:lnTo>
                  <a:lnTo>
                    <a:pt x="1216" y="1328"/>
                  </a:lnTo>
                  <a:lnTo>
                    <a:pt x="1218" y="1328"/>
                  </a:lnTo>
                  <a:lnTo>
                    <a:pt x="1218" y="1328"/>
                  </a:lnTo>
                  <a:lnTo>
                    <a:pt x="1220" y="1334"/>
                  </a:lnTo>
                  <a:lnTo>
                    <a:pt x="1220" y="1334"/>
                  </a:lnTo>
                  <a:lnTo>
                    <a:pt x="1220" y="1338"/>
                  </a:lnTo>
                  <a:lnTo>
                    <a:pt x="1220" y="1338"/>
                  </a:lnTo>
                  <a:lnTo>
                    <a:pt x="1220" y="1340"/>
                  </a:lnTo>
                  <a:lnTo>
                    <a:pt x="1220" y="1340"/>
                  </a:lnTo>
                  <a:lnTo>
                    <a:pt x="1220" y="1344"/>
                  </a:lnTo>
                  <a:lnTo>
                    <a:pt x="1220" y="1344"/>
                  </a:lnTo>
                  <a:lnTo>
                    <a:pt x="1220" y="1348"/>
                  </a:lnTo>
                  <a:lnTo>
                    <a:pt x="1220" y="1348"/>
                  </a:lnTo>
                  <a:lnTo>
                    <a:pt x="1224" y="1354"/>
                  </a:lnTo>
                  <a:lnTo>
                    <a:pt x="1224" y="1354"/>
                  </a:lnTo>
                  <a:lnTo>
                    <a:pt x="1226" y="1358"/>
                  </a:lnTo>
                  <a:lnTo>
                    <a:pt x="1226" y="1360"/>
                  </a:lnTo>
                  <a:lnTo>
                    <a:pt x="1226" y="1360"/>
                  </a:lnTo>
                  <a:lnTo>
                    <a:pt x="1228" y="1362"/>
                  </a:lnTo>
                  <a:lnTo>
                    <a:pt x="1228" y="1362"/>
                  </a:lnTo>
                  <a:lnTo>
                    <a:pt x="1230" y="1366"/>
                  </a:lnTo>
                  <a:lnTo>
                    <a:pt x="1230" y="1366"/>
                  </a:lnTo>
                  <a:lnTo>
                    <a:pt x="1232" y="1368"/>
                  </a:lnTo>
                  <a:lnTo>
                    <a:pt x="1232" y="1368"/>
                  </a:lnTo>
                  <a:lnTo>
                    <a:pt x="1234" y="1370"/>
                  </a:lnTo>
                  <a:lnTo>
                    <a:pt x="1234" y="1370"/>
                  </a:lnTo>
                  <a:lnTo>
                    <a:pt x="1234" y="1374"/>
                  </a:lnTo>
                  <a:lnTo>
                    <a:pt x="1234" y="1374"/>
                  </a:lnTo>
                  <a:lnTo>
                    <a:pt x="1236" y="1376"/>
                  </a:lnTo>
                  <a:lnTo>
                    <a:pt x="1236" y="1376"/>
                  </a:lnTo>
                  <a:lnTo>
                    <a:pt x="1238" y="1382"/>
                  </a:lnTo>
                  <a:lnTo>
                    <a:pt x="1238" y="1382"/>
                  </a:lnTo>
                  <a:lnTo>
                    <a:pt x="1238" y="1384"/>
                  </a:lnTo>
                  <a:lnTo>
                    <a:pt x="1238" y="1384"/>
                  </a:lnTo>
                  <a:lnTo>
                    <a:pt x="1236" y="1386"/>
                  </a:lnTo>
                  <a:lnTo>
                    <a:pt x="1236" y="1386"/>
                  </a:lnTo>
                  <a:lnTo>
                    <a:pt x="1238" y="1390"/>
                  </a:lnTo>
                  <a:lnTo>
                    <a:pt x="1238" y="1390"/>
                  </a:lnTo>
                  <a:lnTo>
                    <a:pt x="1240" y="1392"/>
                  </a:lnTo>
                  <a:lnTo>
                    <a:pt x="1240" y="1392"/>
                  </a:lnTo>
                  <a:lnTo>
                    <a:pt x="1240" y="1394"/>
                  </a:lnTo>
                  <a:lnTo>
                    <a:pt x="1240" y="1394"/>
                  </a:lnTo>
                  <a:lnTo>
                    <a:pt x="1240" y="1398"/>
                  </a:lnTo>
                  <a:lnTo>
                    <a:pt x="1240" y="1398"/>
                  </a:lnTo>
                  <a:close/>
                  <a:moveTo>
                    <a:pt x="218" y="3764"/>
                  </a:moveTo>
                  <a:lnTo>
                    <a:pt x="218" y="3764"/>
                  </a:lnTo>
                  <a:lnTo>
                    <a:pt x="216" y="3766"/>
                  </a:lnTo>
                  <a:lnTo>
                    <a:pt x="216" y="3766"/>
                  </a:lnTo>
                  <a:lnTo>
                    <a:pt x="214" y="3766"/>
                  </a:lnTo>
                  <a:lnTo>
                    <a:pt x="214" y="3766"/>
                  </a:lnTo>
                  <a:lnTo>
                    <a:pt x="210" y="3766"/>
                  </a:lnTo>
                  <a:lnTo>
                    <a:pt x="210" y="3766"/>
                  </a:lnTo>
                  <a:lnTo>
                    <a:pt x="206" y="3766"/>
                  </a:lnTo>
                  <a:lnTo>
                    <a:pt x="206" y="3766"/>
                  </a:lnTo>
                  <a:lnTo>
                    <a:pt x="202" y="3768"/>
                  </a:lnTo>
                  <a:lnTo>
                    <a:pt x="202" y="3768"/>
                  </a:lnTo>
                  <a:lnTo>
                    <a:pt x="200" y="3768"/>
                  </a:lnTo>
                  <a:lnTo>
                    <a:pt x="200" y="3768"/>
                  </a:lnTo>
                  <a:lnTo>
                    <a:pt x="194" y="3770"/>
                  </a:lnTo>
                  <a:lnTo>
                    <a:pt x="192" y="3770"/>
                  </a:lnTo>
                  <a:lnTo>
                    <a:pt x="192" y="3770"/>
                  </a:lnTo>
                  <a:lnTo>
                    <a:pt x="190" y="3770"/>
                  </a:lnTo>
                  <a:lnTo>
                    <a:pt x="188" y="3770"/>
                  </a:lnTo>
                  <a:lnTo>
                    <a:pt x="188" y="3770"/>
                  </a:lnTo>
                  <a:lnTo>
                    <a:pt x="186" y="3770"/>
                  </a:lnTo>
                  <a:lnTo>
                    <a:pt x="186" y="3770"/>
                  </a:lnTo>
                  <a:lnTo>
                    <a:pt x="182" y="3768"/>
                  </a:lnTo>
                  <a:lnTo>
                    <a:pt x="182" y="3768"/>
                  </a:lnTo>
                  <a:lnTo>
                    <a:pt x="176" y="3768"/>
                  </a:lnTo>
                  <a:lnTo>
                    <a:pt x="176" y="3768"/>
                  </a:lnTo>
                  <a:lnTo>
                    <a:pt x="172" y="3768"/>
                  </a:lnTo>
                  <a:lnTo>
                    <a:pt x="172" y="3768"/>
                  </a:lnTo>
                  <a:lnTo>
                    <a:pt x="170" y="3770"/>
                  </a:lnTo>
                  <a:lnTo>
                    <a:pt x="170" y="3770"/>
                  </a:lnTo>
                  <a:lnTo>
                    <a:pt x="170" y="3770"/>
                  </a:lnTo>
                  <a:lnTo>
                    <a:pt x="170" y="3770"/>
                  </a:lnTo>
                  <a:lnTo>
                    <a:pt x="166" y="3770"/>
                  </a:lnTo>
                  <a:lnTo>
                    <a:pt x="164" y="3770"/>
                  </a:lnTo>
                  <a:lnTo>
                    <a:pt x="164" y="3770"/>
                  </a:lnTo>
                  <a:lnTo>
                    <a:pt x="160" y="3768"/>
                  </a:lnTo>
                  <a:lnTo>
                    <a:pt x="160" y="3768"/>
                  </a:lnTo>
                  <a:lnTo>
                    <a:pt x="158" y="3768"/>
                  </a:lnTo>
                  <a:lnTo>
                    <a:pt x="158" y="3768"/>
                  </a:lnTo>
                  <a:lnTo>
                    <a:pt x="158" y="3768"/>
                  </a:lnTo>
                  <a:lnTo>
                    <a:pt x="156" y="3770"/>
                  </a:lnTo>
                  <a:lnTo>
                    <a:pt x="156" y="3770"/>
                  </a:lnTo>
                  <a:lnTo>
                    <a:pt x="152" y="3770"/>
                  </a:lnTo>
                  <a:lnTo>
                    <a:pt x="152" y="3770"/>
                  </a:lnTo>
                  <a:lnTo>
                    <a:pt x="152" y="3770"/>
                  </a:lnTo>
                  <a:lnTo>
                    <a:pt x="152" y="3770"/>
                  </a:lnTo>
                  <a:lnTo>
                    <a:pt x="148" y="3768"/>
                  </a:lnTo>
                  <a:lnTo>
                    <a:pt x="148" y="3768"/>
                  </a:lnTo>
                  <a:lnTo>
                    <a:pt x="144" y="3768"/>
                  </a:lnTo>
                  <a:lnTo>
                    <a:pt x="144" y="3768"/>
                  </a:lnTo>
                  <a:lnTo>
                    <a:pt x="142" y="3768"/>
                  </a:lnTo>
                  <a:lnTo>
                    <a:pt x="142" y="3768"/>
                  </a:lnTo>
                  <a:lnTo>
                    <a:pt x="138" y="3768"/>
                  </a:lnTo>
                  <a:lnTo>
                    <a:pt x="138" y="3768"/>
                  </a:lnTo>
                  <a:lnTo>
                    <a:pt x="136" y="3768"/>
                  </a:lnTo>
                  <a:lnTo>
                    <a:pt x="136" y="3768"/>
                  </a:lnTo>
                  <a:lnTo>
                    <a:pt x="130" y="3768"/>
                  </a:lnTo>
                  <a:lnTo>
                    <a:pt x="130" y="3768"/>
                  </a:lnTo>
                  <a:lnTo>
                    <a:pt x="130" y="3768"/>
                  </a:lnTo>
                  <a:lnTo>
                    <a:pt x="130" y="3768"/>
                  </a:lnTo>
                  <a:lnTo>
                    <a:pt x="126" y="3768"/>
                  </a:lnTo>
                  <a:lnTo>
                    <a:pt x="126" y="3768"/>
                  </a:lnTo>
                  <a:lnTo>
                    <a:pt x="124" y="3768"/>
                  </a:lnTo>
                  <a:lnTo>
                    <a:pt x="124" y="3768"/>
                  </a:lnTo>
                  <a:lnTo>
                    <a:pt x="120" y="3768"/>
                  </a:lnTo>
                  <a:lnTo>
                    <a:pt x="120" y="3768"/>
                  </a:lnTo>
                  <a:lnTo>
                    <a:pt x="116" y="3768"/>
                  </a:lnTo>
                  <a:lnTo>
                    <a:pt x="116" y="3768"/>
                  </a:lnTo>
                  <a:lnTo>
                    <a:pt x="116" y="3768"/>
                  </a:lnTo>
                  <a:lnTo>
                    <a:pt x="114" y="3768"/>
                  </a:lnTo>
                  <a:lnTo>
                    <a:pt x="114" y="3768"/>
                  </a:lnTo>
                  <a:lnTo>
                    <a:pt x="112" y="3768"/>
                  </a:lnTo>
                  <a:lnTo>
                    <a:pt x="110" y="3768"/>
                  </a:lnTo>
                  <a:lnTo>
                    <a:pt x="110" y="3768"/>
                  </a:lnTo>
                  <a:lnTo>
                    <a:pt x="108" y="3768"/>
                  </a:lnTo>
                  <a:lnTo>
                    <a:pt x="108" y="3768"/>
                  </a:lnTo>
                  <a:lnTo>
                    <a:pt x="104" y="3770"/>
                  </a:lnTo>
                  <a:lnTo>
                    <a:pt x="104" y="3770"/>
                  </a:lnTo>
                  <a:lnTo>
                    <a:pt x="104" y="3768"/>
                  </a:lnTo>
                  <a:lnTo>
                    <a:pt x="104" y="3768"/>
                  </a:lnTo>
                  <a:lnTo>
                    <a:pt x="100" y="3768"/>
                  </a:lnTo>
                  <a:lnTo>
                    <a:pt x="100" y="3768"/>
                  </a:lnTo>
                  <a:lnTo>
                    <a:pt x="96" y="3770"/>
                  </a:lnTo>
                  <a:lnTo>
                    <a:pt x="96" y="3770"/>
                  </a:lnTo>
                  <a:lnTo>
                    <a:pt x="94" y="3770"/>
                  </a:lnTo>
                  <a:lnTo>
                    <a:pt x="94" y="3770"/>
                  </a:lnTo>
                  <a:lnTo>
                    <a:pt x="92" y="3770"/>
                  </a:lnTo>
                  <a:lnTo>
                    <a:pt x="92" y="3770"/>
                  </a:lnTo>
                  <a:lnTo>
                    <a:pt x="88" y="3770"/>
                  </a:lnTo>
                  <a:lnTo>
                    <a:pt x="88" y="3770"/>
                  </a:lnTo>
                  <a:lnTo>
                    <a:pt x="84" y="3770"/>
                  </a:lnTo>
                  <a:lnTo>
                    <a:pt x="84" y="3770"/>
                  </a:lnTo>
                  <a:lnTo>
                    <a:pt x="84" y="3772"/>
                  </a:lnTo>
                  <a:lnTo>
                    <a:pt x="84" y="3772"/>
                  </a:lnTo>
                  <a:lnTo>
                    <a:pt x="80" y="3770"/>
                  </a:lnTo>
                  <a:lnTo>
                    <a:pt x="80" y="3770"/>
                  </a:lnTo>
                  <a:lnTo>
                    <a:pt x="80" y="3770"/>
                  </a:lnTo>
                  <a:lnTo>
                    <a:pt x="78" y="3770"/>
                  </a:lnTo>
                  <a:lnTo>
                    <a:pt x="78" y="3770"/>
                  </a:lnTo>
                  <a:lnTo>
                    <a:pt x="72" y="3770"/>
                  </a:lnTo>
                  <a:lnTo>
                    <a:pt x="72" y="3770"/>
                  </a:lnTo>
                  <a:lnTo>
                    <a:pt x="68" y="3770"/>
                  </a:lnTo>
                  <a:lnTo>
                    <a:pt x="68" y="3770"/>
                  </a:lnTo>
                  <a:lnTo>
                    <a:pt x="66" y="3770"/>
                  </a:lnTo>
                  <a:lnTo>
                    <a:pt x="66" y="3770"/>
                  </a:lnTo>
                  <a:lnTo>
                    <a:pt x="58" y="3772"/>
                  </a:lnTo>
                  <a:lnTo>
                    <a:pt x="58" y="3772"/>
                  </a:lnTo>
                  <a:lnTo>
                    <a:pt x="52" y="3772"/>
                  </a:lnTo>
                  <a:lnTo>
                    <a:pt x="50" y="3772"/>
                  </a:lnTo>
                  <a:lnTo>
                    <a:pt x="50" y="3772"/>
                  </a:lnTo>
                  <a:lnTo>
                    <a:pt x="46" y="3774"/>
                  </a:lnTo>
                  <a:lnTo>
                    <a:pt x="46" y="3774"/>
                  </a:lnTo>
                  <a:lnTo>
                    <a:pt x="44" y="3774"/>
                  </a:lnTo>
                  <a:lnTo>
                    <a:pt x="44" y="3774"/>
                  </a:lnTo>
                  <a:lnTo>
                    <a:pt x="42" y="3774"/>
                  </a:lnTo>
                  <a:lnTo>
                    <a:pt x="40" y="3772"/>
                  </a:lnTo>
                  <a:lnTo>
                    <a:pt x="38" y="3772"/>
                  </a:lnTo>
                  <a:lnTo>
                    <a:pt x="38" y="3772"/>
                  </a:lnTo>
                  <a:lnTo>
                    <a:pt x="38" y="3772"/>
                  </a:lnTo>
                  <a:lnTo>
                    <a:pt x="38" y="3772"/>
                  </a:lnTo>
                  <a:lnTo>
                    <a:pt x="38" y="3770"/>
                  </a:lnTo>
                  <a:lnTo>
                    <a:pt x="38" y="3770"/>
                  </a:lnTo>
                  <a:lnTo>
                    <a:pt x="40" y="3768"/>
                  </a:lnTo>
                  <a:lnTo>
                    <a:pt x="40" y="3768"/>
                  </a:lnTo>
                  <a:lnTo>
                    <a:pt x="40" y="3764"/>
                  </a:lnTo>
                  <a:lnTo>
                    <a:pt x="40" y="3764"/>
                  </a:lnTo>
                  <a:lnTo>
                    <a:pt x="42" y="3762"/>
                  </a:lnTo>
                  <a:lnTo>
                    <a:pt x="42" y="3762"/>
                  </a:lnTo>
                  <a:lnTo>
                    <a:pt x="44" y="3758"/>
                  </a:lnTo>
                  <a:lnTo>
                    <a:pt x="44" y="3758"/>
                  </a:lnTo>
                  <a:lnTo>
                    <a:pt x="44" y="3754"/>
                  </a:lnTo>
                  <a:lnTo>
                    <a:pt x="44" y="3754"/>
                  </a:lnTo>
                  <a:lnTo>
                    <a:pt x="44" y="3752"/>
                  </a:lnTo>
                  <a:lnTo>
                    <a:pt x="44" y="3752"/>
                  </a:lnTo>
                  <a:lnTo>
                    <a:pt x="46" y="3750"/>
                  </a:lnTo>
                  <a:lnTo>
                    <a:pt x="46" y="3750"/>
                  </a:lnTo>
                  <a:lnTo>
                    <a:pt x="46" y="3746"/>
                  </a:lnTo>
                  <a:lnTo>
                    <a:pt x="46" y="3746"/>
                  </a:lnTo>
                  <a:lnTo>
                    <a:pt x="48" y="3744"/>
                  </a:lnTo>
                  <a:lnTo>
                    <a:pt x="48" y="3744"/>
                  </a:lnTo>
                  <a:lnTo>
                    <a:pt x="50" y="3740"/>
                  </a:lnTo>
                  <a:lnTo>
                    <a:pt x="50" y="3740"/>
                  </a:lnTo>
                  <a:lnTo>
                    <a:pt x="50" y="3736"/>
                  </a:lnTo>
                  <a:lnTo>
                    <a:pt x="50" y="3734"/>
                  </a:lnTo>
                  <a:lnTo>
                    <a:pt x="50" y="3734"/>
                  </a:lnTo>
                  <a:lnTo>
                    <a:pt x="48" y="3730"/>
                  </a:lnTo>
                  <a:lnTo>
                    <a:pt x="48" y="3730"/>
                  </a:lnTo>
                  <a:lnTo>
                    <a:pt x="48" y="3728"/>
                  </a:lnTo>
                  <a:lnTo>
                    <a:pt x="48" y="3728"/>
                  </a:lnTo>
                  <a:lnTo>
                    <a:pt x="50" y="3726"/>
                  </a:lnTo>
                  <a:lnTo>
                    <a:pt x="50" y="3724"/>
                  </a:lnTo>
                  <a:lnTo>
                    <a:pt x="50" y="3724"/>
                  </a:lnTo>
                  <a:lnTo>
                    <a:pt x="50" y="3722"/>
                  </a:lnTo>
                  <a:lnTo>
                    <a:pt x="50" y="3722"/>
                  </a:lnTo>
                  <a:lnTo>
                    <a:pt x="52" y="3720"/>
                  </a:lnTo>
                  <a:lnTo>
                    <a:pt x="52" y="3720"/>
                  </a:lnTo>
                  <a:lnTo>
                    <a:pt x="52" y="3718"/>
                  </a:lnTo>
                  <a:lnTo>
                    <a:pt x="52" y="3718"/>
                  </a:lnTo>
                  <a:lnTo>
                    <a:pt x="54" y="3714"/>
                  </a:lnTo>
                  <a:lnTo>
                    <a:pt x="54" y="3714"/>
                  </a:lnTo>
                  <a:lnTo>
                    <a:pt x="54" y="3710"/>
                  </a:lnTo>
                  <a:lnTo>
                    <a:pt x="54" y="3710"/>
                  </a:lnTo>
                  <a:lnTo>
                    <a:pt x="54" y="3708"/>
                  </a:lnTo>
                  <a:lnTo>
                    <a:pt x="54" y="3708"/>
                  </a:lnTo>
                  <a:lnTo>
                    <a:pt x="54" y="3706"/>
                  </a:lnTo>
                  <a:lnTo>
                    <a:pt x="54" y="3706"/>
                  </a:lnTo>
                  <a:lnTo>
                    <a:pt x="56" y="3702"/>
                  </a:lnTo>
                  <a:lnTo>
                    <a:pt x="56" y="3702"/>
                  </a:lnTo>
                  <a:lnTo>
                    <a:pt x="56" y="3698"/>
                  </a:lnTo>
                  <a:lnTo>
                    <a:pt x="56" y="3698"/>
                  </a:lnTo>
                  <a:lnTo>
                    <a:pt x="56" y="3696"/>
                  </a:lnTo>
                  <a:lnTo>
                    <a:pt x="56" y="3696"/>
                  </a:lnTo>
                  <a:lnTo>
                    <a:pt x="56" y="3696"/>
                  </a:lnTo>
                  <a:lnTo>
                    <a:pt x="56" y="3696"/>
                  </a:lnTo>
                  <a:lnTo>
                    <a:pt x="58" y="3692"/>
                  </a:lnTo>
                  <a:lnTo>
                    <a:pt x="58" y="3692"/>
                  </a:lnTo>
                  <a:lnTo>
                    <a:pt x="58" y="3688"/>
                  </a:lnTo>
                  <a:lnTo>
                    <a:pt x="58" y="3688"/>
                  </a:lnTo>
                  <a:lnTo>
                    <a:pt x="58" y="3686"/>
                  </a:lnTo>
                  <a:lnTo>
                    <a:pt x="58" y="3682"/>
                  </a:lnTo>
                  <a:lnTo>
                    <a:pt x="58" y="3682"/>
                  </a:lnTo>
                  <a:lnTo>
                    <a:pt x="58" y="3678"/>
                  </a:lnTo>
                  <a:lnTo>
                    <a:pt x="58" y="3678"/>
                  </a:lnTo>
                  <a:lnTo>
                    <a:pt x="58" y="3676"/>
                  </a:lnTo>
                  <a:lnTo>
                    <a:pt x="58" y="3676"/>
                  </a:lnTo>
                  <a:lnTo>
                    <a:pt x="60" y="3674"/>
                  </a:lnTo>
                  <a:lnTo>
                    <a:pt x="60" y="3674"/>
                  </a:lnTo>
                  <a:lnTo>
                    <a:pt x="62" y="3670"/>
                  </a:lnTo>
                  <a:lnTo>
                    <a:pt x="62" y="3670"/>
                  </a:lnTo>
                  <a:lnTo>
                    <a:pt x="62" y="3666"/>
                  </a:lnTo>
                  <a:lnTo>
                    <a:pt x="62" y="3666"/>
                  </a:lnTo>
                  <a:lnTo>
                    <a:pt x="62" y="3664"/>
                  </a:lnTo>
                  <a:lnTo>
                    <a:pt x="62" y="3664"/>
                  </a:lnTo>
                  <a:lnTo>
                    <a:pt x="62" y="3662"/>
                  </a:lnTo>
                  <a:lnTo>
                    <a:pt x="62" y="3662"/>
                  </a:lnTo>
                  <a:lnTo>
                    <a:pt x="62" y="3658"/>
                  </a:lnTo>
                  <a:lnTo>
                    <a:pt x="62" y="3658"/>
                  </a:lnTo>
                  <a:lnTo>
                    <a:pt x="64" y="3656"/>
                  </a:lnTo>
                  <a:lnTo>
                    <a:pt x="64" y="3656"/>
                  </a:lnTo>
                  <a:lnTo>
                    <a:pt x="64" y="3654"/>
                  </a:lnTo>
                  <a:lnTo>
                    <a:pt x="64" y="3654"/>
                  </a:lnTo>
                  <a:lnTo>
                    <a:pt x="64" y="3652"/>
                  </a:lnTo>
                  <a:lnTo>
                    <a:pt x="64" y="3652"/>
                  </a:lnTo>
                  <a:lnTo>
                    <a:pt x="66" y="3648"/>
                  </a:lnTo>
                  <a:lnTo>
                    <a:pt x="66" y="3648"/>
                  </a:lnTo>
                  <a:lnTo>
                    <a:pt x="66" y="3644"/>
                  </a:lnTo>
                  <a:lnTo>
                    <a:pt x="66" y="3644"/>
                  </a:lnTo>
                  <a:lnTo>
                    <a:pt x="64" y="3642"/>
                  </a:lnTo>
                  <a:lnTo>
                    <a:pt x="64" y="3642"/>
                  </a:lnTo>
                  <a:lnTo>
                    <a:pt x="66" y="3640"/>
                  </a:lnTo>
                  <a:lnTo>
                    <a:pt x="66" y="3640"/>
                  </a:lnTo>
                  <a:lnTo>
                    <a:pt x="66" y="3636"/>
                  </a:lnTo>
                  <a:lnTo>
                    <a:pt x="68" y="3632"/>
                  </a:lnTo>
                  <a:lnTo>
                    <a:pt x="68" y="3632"/>
                  </a:lnTo>
                  <a:lnTo>
                    <a:pt x="68" y="3628"/>
                  </a:lnTo>
                  <a:lnTo>
                    <a:pt x="68" y="3628"/>
                  </a:lnTo>
                  <a:lnTo>
                    <a:pt x="66" y="3626"/>
                  </a:lnTo>
                  <a:lnTo>
                    <a:pt x="66" y="3626"/>
                  </a:lnTo>
                  <a:lnTo>
                    <a:pt x="68" y="3622"/>
                  </a:lnTo>
                  <a:lnTo>
                    <a:pt x="68" y="3622"/>
                  </a:lnTo>
                  <a:lnTo>
                    <a:pt x="68" y="3620"/>
                  </a:lnTo>
                  <a:lnTo>
                    <a:pt x="68" y="3620"/>
                  </a:lnTo>
                  <a:lnTo>
                    <a:pt x="68" y="3618"/>
                  </a:lnTo>
                  <a:lnTo>
                    <a:pt x="68" y="3618"/>
                  </a:lnTo>
                  <a:lnTo>
                    <a:pt x="70" y="3614"/>
                  </a:lnTo>
                  <a:lnTo>
                    <a:pt x="70" y="3614"/>
                  </a:lnTo>
                  <a:lnTo>
                    <a:pt x="72" y="3610"/>
                  </a:lnTo>
                  <a:lnTo>
                    <a:pt x="72" y="3604"/>
                  </a:lnTo>
                  <a:lnTo>
                    <a:pt x="72" y="3604"/>
                  </a:lnTo>
                  <a:lnTo>
                    <a:pt x="72" y="3600"/>
                  </a:lnTo>
                  <a:lnTo>
                    <a:pt x="72" y="3600"/>
                  </a:lnTo>
                  <a:lnTo>
                    <a:pt x="72" y="3598"/>
                  </a:lnTo>
                  <a:lnTo>
                    <a:pt x="72" y="3598"/>
                  </a:lnTo>
                  <a:lnTo>
                    <a:pt x="74" y="3596"/>
                  </a:lnTo>
                  <a:lnTo>
                    <a:pt x="74" y="3596"/>
                  </a:lnTo>
                  <a:lnTo>
                    <a:pt x="74" y="3592"/>
                  </a:lnTo>
                  <a:lnTo>
                    <a:pt x="74" y="3592"/>
                  </a:lnTo>
                  <a:lnTo>
                    <a:pt x="74" y="3586"/>
                  </a:lnTo>
                  <a:lnTo>
                    <a:pt x="74" y="3586"/>
                  </a:lnTo>
                  <a:lnTo>
                    <a:pt x="76" y="3586"/>
                  </a:lnTo>
                  <a:lnTo>
                    <a:pt x="76" y="3586"/>
                  </a:lnTo>
                  <a:lnTo>
                    <a:pt x="78" y="3580"/>
                  </a:lnTo>
                  <a:lnTo>
                    <a:pt x="78" y="3580"/>
                  </a:lnTo>
                  <a:lnTo>
                    <a:pt x="78" y="3576"/>
                  </a:lnTo>
                  <a:lnTo>
                    <a:pt x="78" y="3576"/>
                  </a:lnTo>
                  <a:lnTo>
                    <a:pt x="78" y="3574"/>
                  </a:lnTo>
                  <a:lnTo>
                    <a:pt x="78" y="3574"/>
                  </a:lnTo>
                  <a:lnTo>
                    <a:pt x="78" y="3572"/>
                  </a:lnTo>
                  <a:lnTo>
                    <a:pt x="78" y="3572"/>
                  </a:lnTo>
                  <a:lnTo>
                    <a:pt x="78" y="3568"/>
                  </a:lnTo>
                  <a:lnTo>
                    <a:pt x="78" y="3568"/>
                  </a:lnTo>
                  <a:lnTo>
                    <a:pt x="80" y="3566"/>
                  </a:lnTo>
                  <a:lnTo>
                    <a:pt x="80" y="3562"/>
                  </a:lnTo>
                  <a:lnTo>
                    <a:pt x="80" y="3562"/>
                  </a:lnTo>
                  <a:lnTo>
                    <a:pt x="80" y="3560"/>
                  </a:lnTo>
                  <a:lnTo>
                    <a:pt x="80" y="3560"/>
                  </a:lnTo>
                  <a:lnTo>
                    <a:pt x="80" y="3556"/>
                  </a:lnTo>
                  <a:lnTo>
                    <a:pt x="80" y="3556"/>
                  </a:lnTo>
                  <a:lnTo>
                    <a:pt x="82" y="3552"/>
                  </a:lnTo>
                  <a:lnTo>
                    <a:pt x="82" y="3550"/>
                  </a:lnTo>
                  <a:lnTo>
                    <a:pt x="82" y="3550"/>
                  </a:lnTo>
                  <a:lnTo>
                    <a:pt x="84" y="3548"/>
                  </a:lnTo>
                  <a:lnTo>
                    <a:pt x="84" y="3548"/>
                  </a:lnTo>
                  <a:lnTo>
                    <a:pt x="84" y="3546"/>
                  </a:lnTo>
                  <a:lnTo>
                    <a:pt x="86" y="3542"/>
                  </a:lnTo>
                  <a:lnTo>
                    <a:pt x="86" y="3542"/>
                  </a:lnTo>
                  <a:lnTo>
                    <a:pt x="86" y="3540"/>
                  </a:lnTo>
                  <a:lnTo>
                    <a:pt x="86" y="3540"/>
                  </a:lnTo>
                  <a:lnTo>
                    <a:pt x="86" y="3536"/>
                  </a:lnTo>
                  <a:lnTo>
                    <a:pt x="86" y="3536"/>
                  </a:lnTo>
                  <a:lnTo>
                    <a:pt x="88" y="3534"/>
                  </a:lnTo>
                  <a:lnTo>
                    <a:pt x="88" y="3534"/>
                  </a:lnTo>
                  <a:lnTo>
                    <a:pt x="88" y="3530"/>
                  </a:lnTo>
                  <a:lnTo>
                    <a:pt x="88" y="3530"/>
                  </a:lnTo>
                  <a:lnTo>
                    <a:pt x="88" y="3528"/>
                  </a:lnTo>
                  <a:lnTo>
                    <a:pt x="88" y="3528"/>
                  </a:lnTo>
                  <a:lnTo>
                    <a:pt x="90" y="3522"/>
                  </a:lnTo>
                  <a:lnTo>
                    <a:pt x="90" y="3522"/>
                  </a:lnTo>
                  <a:lnTo>
                    <a:pt x="90" y="3518"/>
                  </a:lnTo>
                  <a:lnTo>
                    <a:pt x="90" y="3518"/>
                  </a:lnTo>
                  <a:lnTo>
                    <a:pt x="90" y="3516"/>
                  </a:lnTo>
                  <a:lnTo>
                    <a:pt x="90" y="3516"/>
                  </a:lnTo>
                  <a:lnTo>
                    <a:pt x="92" y="3514"/>
                  </a:lnTo>
                  <a:lnTo>
                    <a:pt x="92" y="3514"/>
                  </a:lnTo>
                  <a:lnTo>
                    <a:pt x="92" y="3508"/>
                  </a:lnTo>
                  <a:lnTo>
                    <a:pt x="92" y="3508"/>
                  </a:lnTo>
                  <a:lnTo>
                    <a:pt x="90" y="3506"/>
                  </a:lnTo>
                  <a:lnTo>
                    <a:pt x="90" y="3506"/>
                  </a:lnTo>
                  <a:lnTo>
                    <a:pt x="92" y="3502"/>
                  </a:lnTo>
                  <a:lnTo>
                    <a:pt x="92" y="3500"/>
                  </a:lnTo>
                  <a:lnTo>
                    <a:pt x="92" y="3500"/>
                  </a:lnTo>
                  <a:lnTo>
                    <a:pt x="92" y="3498"/>
                  </a:lnTo>
                  <a:lnTo>
                    <a:pt x="92" y="3498"/>
                  </a:lnTo>
                  <a:lnTo>
                    <a:pt x="94" y="3496"/>
                  </a:lnTo>
                  <a:lnTo>
                    <a:pt x="94" y="3492"/>
                  </a:lnTo>
                  <a:lnTo>
                    <a:pt x="94" y="3490"/>
                  </a:lnTo>
                  <a:lnTo>
                    <a:pt x="94" y="3490"/>
                  </a:lnTo>
                  <a:lnTo>
                    <a:pt x="96" y="3486"/>
                  </a:lnTo>
                  <a:lnTo>
                    <a:pt x="96" y="3486"/>
                  </a:lnTo>
                  <a:lnTo>
                    <a:pt x="96" y="3484"/>
                  </a:lnTo>
                  <a:lnTo>
                    <a:pt x="96" y="3484"/>
                  </a:lnTo>
                  <a:lnTo>
                    <a:pt x="96" y="3482"/>
                  </a:lnTo>
                  <a:lnTo>
                    <a:pt x="96" y="3482"/>
                  </a:lnTo>
                  <a:lnTo>
                    <a:pt x="98" y="3478"/>
                  </a:lnTo>
                  <a:lnTo>
                    <a:pt x="98" y="3478"/>
                  </a:lnTo>
                  <a:lnTo>
                    <a:pt x="98" y="3476"/>
                  </a:lnTo>
                  <a:lnTo>
                    <a:pt x="98" y="3476"/>
                  </a:lnTo>
                  <a:lnTo>
                    <a:pt x="98" y="3472"/>
                  </a:lnTo>
                  <a:lnTo>
                    <a:pt x="98" y="3472"/>
                  </a:lnTo>
                  <a:lnTo>
                    <a:pt x="100" y="3470"/>
                  </a:lnTo>
                  <a:lnTo>
                    <a:pt x="100" y="3470"/>
                  </a:lnTo>
                  <a:lnTo>
                    <a:pt x="100" y="3468"/>
                  </a:lnTo>
                  <a:lnTo>
                    <a:pt x="100" y="3468"/>
                  </a:lnTo>
                  <a:lnTo>
                    <a:pt x="102" y="3464"/>
                  </a:lnTo>
                  <a:lnTo>
                    <a:pt x="102" y="3464"/>
                  </a:lnTo>
                  <a:lnTo>
                    <a:pt x="104" y="3458"/>
                  </a:lnTo>
                  <a:lnTo>
                    <a:pt x="104" y="3458"/>
                  </a:lnTo>
                  <a:lnTo>
                    <a:pt x="104" y="3458"/>
                  </a:lnTo>
                  <a:lnTo>
                    <a:pt x="104" y="3458"/>
                  </a:lnTo>
                  <a:lnTo>
                    <a:pt x="106" y="3454"/>
                  </a:lnTo>
                  <a:lnTo>
                    <a:pt x="106" y="3454"/>
                  </a:lnTo>
                  <a:lnTo>
                    <a:pt x="106" y="3450"/>
                  </a:lnTo>
                  <a:lnTo>
                    <a:pt x="106" y="3450"/>
                  </a:lnTo>
                  <a:lnTo>
                    <a:pt x="106" y="3448"/>
                  </a:lnTo>
                  <a:lnTo>
                    <a:pt x="106" y="3448"/>
                  </a:lnTo>
                  <a:lnTo>
                    <a:pt x="106" y="3444"/>
                  </a:lnTo>
                  <a:lnTo>
                    <a:pt x="106" y="3436"/>
                  </a:lnTo>
                  <a:lnTo>
                    <a:pt x="106" y="3436"/>
                  </a:lnTo>
                  <a:lnTo>
                    <a:pt x="108" y="3434"/>
                  </a:lnTo>
                  <a:lnTo>
                    <a:pt x="108" y="3434"/>
                  </a:lnTo>
                  <a:lnTo>
                    <a:pt x="108" y="3432"/>
                  </a:lnTo>
                  <a:lnTo>
                    <a:pt x="108" y="3432"/>
                  </a:lnTo>
                  <a:lnTo>
                    <a:pt x="108" y="3426"/>
                  </a:lnTo>
                  <a:lnTo>
                    <a:pt x="108" y="3426"/>
                  </a:lnTo>
                  <a:lnTo>
                    <a:pt x="110" y="3422"/>
                  </a:lnTo>
                  <a:lnTo>
                    <a:pt x="110" y="3422"/>
                  </a:lnTo>
                  <a:lnTo>
                    <a:pt x="112" y="3420"/>
                  </a:lnTo>
                  <a:lnTo>
                    <a:pt x="112" y="3420"/>
                  </a:lnTo>
                  <a:lnTo>
                    <a:pt x="114" y="3418"/>
                  </a:lnTo>
                  <a:lnTo>
                    <a:pt x="114" y="3418"/>
                  </a:lnTo>
                  <a:lnTo>
                    <a:pt x="116" y="3410"/>
                  </a:lnTo>
                  <a:lnTo>
                    <a:pt x="116" y="3410"/>
                  </a:lnTo>
                  <a:lnTo>
                    <a:pt x="116" y="3404"/>
                  </a:lnTo>
                  <a:lnTo>
                    <a:pt x="116" y="3404"/>
                  </a:lnTo>
                  <a:lnTo>
                    <a:pt x="116" y="3400"/>
                  </a:lnTo>
                  <a:lnTo>
                    <a:pt x="116" y="3400"/>
                  </a:lnTo>
                  <a:lnTo>
                    <a:pt x="116" y="3398"/>
                  </a:lnTo>
                  <a:lnTo>
                    <a:pt x="116" y="3398"/>
                  </a:lnTo>
                  <a:lnTo>
                    <a:pt x="116" y="3394"/>
                  </a:lnTo>
                  <a:lnTo>
                    <a:pt x="116" y="3394"/>
                  </a:lnTo>
                  <a:lnTo>
                    <a:pt x="116" y="3392"/>
                  </a:lnTo>
                  <a:lnTo>
                    <a:pt x="116" y="3392"/>
                  </a:lnTo>
                  <a:lnTo>
                    <a:pt x="116" y="3390"/>
                  </a:lnTo>
                  <a:lnTo>
                    <a:pt x="116" y="3390"/>
                  </a:lnTo>
                  <a:lnTo>
                    <a:pt x="118" y="3386"/>
                  </a:lnTo>
                  <a:lnTo>
                    <a:pt x="118" y="3386"/>
                  </a:lnTo>
                  <a:lnTo>
                    <a:pt x="118" y="3380"/>
                  </a:lnTo>
                  <a:lnTo>
                    <a:pt x="118" y="3380"/>
                  </a:lnTo>
                  <a:lnTo>
                    <a:pt x="118" y="3378"/>
                  </a:lnTo>
                  <a:lnTo>
                    <a:pt x="118" y="3378"/>
                  </a:lnTo>
                  <a:lnTo>
                    <a:pt x="120" y="3376"/>
                  </a:lnTo>
                  <a:lnTo>
                    <a:pt x="120" y="3376"/>
                  </a:lnTo>
                  <a:lnTo>
                    <a:pt x="120" y="3372"/>
                  </a:lnTo>
                  <a:lnTo>
                    <a:pt x="120" y="3372"/>
                  </a:lnTo>
                  <a:lnTo>
                    <a:pt x="120" y="3370"/>
                  </a:lnTo>
                  <a:lnTo>
                    <a:pt x="120" y="3370"/>
                  </a:lnTo>
                  <a:lnTo>
                    <a:pt x="122" y="3368"/>
                  </a:lnTo>
                  <a:lnTo>
                    <a:pt x="122" y="3368"/>
                  </a:lnTo>
                  <a:lnTo>
                    <a:pt x="124" y="3364"/>
                  </a:lnTo>
                  <a:lnTo>
                    <a:pt x="124" y="3364"/>
                  </a:lnTo>
                  <a:lnTo>
                    <a:pt x="124" y="3360"/>
                  </a:lnTo>
                  <a:lnTo>
                    <a:pt x="124" y="3360"/>
                  </a:lnTo>
                  <a:lnTo>
                    <a:pt x="124" y="3360"/>
                  </a:lnTo>
                  <a:lnTo>
                    <a:pt x="124" y="3360"/>
                  </a:lnTo>
                  <a:lnTo>
                    <a:pt x="124" y="3356"/>
                  </a:lnTo>
                  <a:lnTo>
                    <a:pt x="124" y="3356"/>
                  </a:lnTo>
                  <a:lnTo>
                    <a:pt x="126" y="3354"/>
                  </a:lnTo>
                  <a:lnTo>
                    <a:pt x="126" y="3354"/>
                  </a:lnTo>
                  <a:lnTo>
                    <a:pt x="124" y="3348"/>
                  </a:lnTo>
                  <a:lnTo>
                    <a:pt x="124" y="3348"/>
                  </a:lnTo>
                  <a:lnTo>
                    <a:pt x="126" y="3344"/>
                  </a:lnTo>
                  <a:lnTo>
                    <a:pt x="126" y="3344"/>
                  </a:lnTo>
                  <a:lnTo>
                    <a:pt x="126" y="3342"/>
                  </a:lnTo>
                  <a:lnTo>
                    <a:pt x="126" y="3342"/>
                  </a:lnTo>
                  <a:lnTo>
                    <a:pt x="126" y="3338"/>
                  </a:lnTo>
                  <a:lnTo>
                    <a:pt x="126" y="3338"/>
                  </a:lnTo>
                  <a:lnTo>
                    <a:pt x="126" y="3336"/>
                  </a:lnTo>
                  <a:lnTo>
                    <a:pt x="126" y="3336"/>
                  </a:lnTo>
                  <a:lnTo>
                    <a:pt x="128" y="3332"/>
                  </a:lnTo>
                  <a:lnTo>
                    <a:pt x="128" y="3332"/>
                  </a:lnTo>
                  <a:lnTo>
                    <a:pt x="128" y="3330"/>
                  </a:lnTo>
                  <a:lnTo>
                    <a:pt x="128" y="3330"/>
                  </a:lnTo>
                  <a:lnTo>
                    <a:pt x="128" y="3328"/>
                  </a:lnTo>
                  <a:lnTo>
                    <a:pt x="128" y="3328"/>
                  </a:lnTo>
                  <a:lnTo>
                    <a:pt x="130" y="3324"/>
                  </a:lnTo>
                  <a:lnTo>
                    <a:pt x="130" y="3324"/>
                  </a:lnTo>
                  <a:lnTo>
                    <a:pt x="130" y="3322"/>
                  </a:lnTo>
                  <a:lnTo>
                    <a:pt x="130" y="3322"/>
                  </a:lnTo>
                  <a:lnTo>
                    <a:pt x="130" y="3320"/>
                  </a:lnTo>
                  <a:lnTo>
                    <a:pt x="130" y="3320"/>
                  </a:lnTo>
                  <a:lnTo>
                    <a:pt x="132" y="3318"/>
                  </a:lnTo>
                  <a:lnTo>
                    <a:pt x="132" y="3318"/>
                  </a:lnTo>
                  <a:lnTo>
                    <a:pt x="134" y="3314"/>
                  </a:lnTo>
                  <a:lnTo>
                    <a:pt x="134" y="3310"/>
                  </a:lnTo>
                  <a:lnTo>
                    <a:pt x="134" y="3310"/>
                  </a:lnTo>
                  <a:lnTo>
                    <a:pt x="134" y="3310"/>
                  </a:lnTo>
                  <a:lnTo>
                    <a:pt x="132" y="3306"/>
                  </a:lnTo>
                  <a:lnTo>
                    <a:pt x="132" y="3306"/>
                  </a:lnTo>
                  <a:lnTo>
                    <a:pt x="132" y="3304"/>
                  </a:lnTo>
                  <a:lnTo>
                    <a:pt x="132" y="3304"/>
                  </a:lnTo>
                  <a:lnTo>
                    <a:pt x="132" y="3302"/>
                  </a:lnTo>
                  <a:lnTo>
                    <a:pt x="132" y="3302"/>
                  </a:lnTo>
                  <a:lnTo>
                    <a:pt x="132" y="3300"/>
                  </a:lnTo>
                  <a:lnTo>
                    <a:pt x="132" y="3300"/>
                  </a:lnTo>
                  <a:lnTo>
                    <a:pt x="136" y="3294"/>
                  </a:lnTo>
                  <a:lnTo>
                    <a:pt x="136" y="3294"/>
                  </a:lnTo>
                  <a:lnTo>
                    <a:pt x="138" y="3292"/>
                  </a:lnTo>
                  <a:lnTo>
                    <a:pt x="138" y="3292"/>
                  </a:lnTo>
                  <a:lnTo>
                    <a:pt x="140" y="3288"/>
                  </a:lnTo>
                  <a:lnTo>
                    <a:pt x="140" y="3288"/>
                  </a:lnTo>
                  <a:lnTo>
                    <a:pt x="140" y="3282"/>
                  </a:lnTo>
                  <a:lnTo>
                    <a:pt x="140" y="3282"/>
                  </a:lnTo>
                  <a:lnTo>
                    <a:pt x="140" y="3282"/>
                  </a:lnTo>
                  <a:lnTo>
                    <a:pt x="138" y="3276"/>
                  </a:lnTo>
                  <a:lnTo>
                    <a:pt x="138" y="3276"/>
                  </a:lnTo>
                  <a:lnTo>
                    <a:pt x="138" y="3276"/>
                  </a:lnTo>
                  <a:lnTo>
                    <a:pt x="138" y="3270"/>
                  </a:lnTo>
                  <a:lnTo>
                    <a:pt x="138" y="3270"/>
                  </a:lnTo>
                  <a:lnTo>
                    <a:pt x="138" y="3268"/>
                  </a:lnTo>
                  <a:lnTo>
                    <a:pt x="138" y="3268"/>
                  </a:lnTo>
                  <a:lnTo>
                    <a:pt x="136" y="3266"/>
                  </a:lnTo>
                  <a:lnTo>
                    <a:pt x="136" y="3266"/>
                  </a:lnTo>
                  <a:lnTo>
                    <a:pt x="138" y="3264"/>
                  </a:lnTo>
                  <a:lnTo>
                    <a:pt x="138" y="3264"/>
                  </a:lnTo>
                  <a:lnTo>
                    <a:pt x="140" y="3260"/>
                  </a:lnTo>
                  <a:lnTo>
                    <a:pt x="140" y="3260"/>
                  </a:lnTo>
                  <a:lnTo>
                    <a:pt x="140" y="3258"/>
                  </a:lnTo>
                  <a:lnTo>
                    <a:pt x="140" y="3258"/>
                  </a:lnTo>
                  <a:lnTo>
                    <a:pt x="140" y="3254"/>
                  </a:lnTo>
                  <a:lnTo>
                    <a:pt x="140" y="3254"/>
                  </a:lnTo>
                  <a:lnTo>
                    <a:pt x="140" y="3254"/>
                  </a:lnTo>
                  <a:lnTo>
                    <a:pt x="140" y="3254"/>
                  </a:lnTo>
                  <a:lnTo>
                    <a:pt x="144" y="3250"/>
                  </a:lnTo>
                  <a:lnTo>
                    <a:pt x="144" y="3250"/>
                  </a:lnTo>
                  <a:lnTo>
                    <a:pt x="144" y="3246"/>
                  </a:lnTo>
                  <a:lnTo>
                    <a:pt x="144" y="3246"/>
                  </a:lnTo>
                  <a:lnTo>
                    <a:pt x="144" y="3244"/>
                  </a:lnTo>
                  <a:lnTo>
                    <a:pt x="144" y="3244"/>
                  </a:lnTo>
                  <a:lnTo>
                    <a:pt x="144" y="3242"/>
                  </a:lnTo>
                  <a:lnTo>
                    <a:pt x="144" y="3242"/>
                  </a:lnTo>
                  <a:lnTo>
                    <a:pt x="146" y="3238"/>
                  </a:lnTo>
                  <a:lnTo>
                    <a:pt x="146" y="3238"/>
                  </a:lnTo>
                  <a:lnTo>
                    <a:pt x="146" y="3236"/>
                  </a:lnTo>
                  <a:lnTo>
                    <a:pt x="146" y="3236"/>
                  </a:lnTo>
                  <a:lnTo>
                    <a:pt x="148" y="3234"/>
                  </a:lnTo>
                  <a:lnTo>
                    <a:pt x="148" y="3234"/>
                  </a:lnTo>
                  <a:lnTo>
                    <a:pt x="148" y="3230"/>
                  </a:lnTo>
                  <a:lnTo>
                    <a:pt x="148" y="3230"/>
                  </a:lnTo>
                  <a:lnTo>
                    <a:pt x="148" y="3228"/>
                  </a:lnTo>
                  <a:lnTo>
                    <a:pt x="148" y="3228"/>
                  </a:lnTo>
                  <a:lnTo>
                    <a:pt x="150" y="3226"/>
                  </a:lnTo>
                  <a:lnTo>
                    <a:pt x="150" y="3226"/>
                  </a:lnTo>
                  <a:lnTo>
                    <a:pt x="152" y="3224"/>
                  </a:lnTo>
                  <a:lnTo>
                    <a:pt x="152" y="3224"/>
                  </a:lnTo>
                  <a:lnTo>
                    <a:pt x="154" y="3220"/>
                  </a:lnTo>
                  <a:lnTo>
                    <a:pt x="154" y="3220"/>
                  </a:lnTo>
                  <a:lnTo>
                    <a:pt x="154" y="3218"/>
                  </a:lnTo>
                  <a:lnTo>
                    <a:pt x="154" y="3218"/>
                  </a:lnTo>
                  <a:lnTo>
                    <a:pt x="156" y="3212"/>
                  </a:lnTo>
                  <a:lnTo>
                    <a:pt x="156" y="3212"/>
                  </a:lnTo>
                  <a:lnTo>
                    <a:pt x="156" y="3210"/>
                  </a:lnTo>
                  <a:lnTo>
                    <a:pt x="156" y="3210"/>
                  </a:lnTo>
                  <a:lnTo>
                    <a:pt x="156" y="3206"/>
                  </a:lnTo>
                  <a:lnTo>
                    <a:pt x="156" y="3206"/>
                  </a:lnTo>
                  <a:lnTo>
                    <a:pt x="154" y="3200"/>
                  </a:lnTo>
                  <a:lnTo>
                    <a:pt x="154" y="3200"/>
                  </a:lnTo>
                  <a:lnTo>
                    <a:pt x="154" y="3200"/>
                  </a:lnTo>
                  <a:lnTo>
                    <a:pt x="154" y="3200"/>
                  </a:lnTo>
                  <a:lnTo>
                    <a:pt x="154" y="3196"/>
                  </a:lnTo>
                  <a:lnTo>
                    <a:pt x="154" y="3196"/>
                  </a:lnTo>
                  <a:lnTo>
                    <a:pt x="154" y="3192"/>
                  </a:lnTo>
                  <a:lnTo>
                    <a:pt x="154" y="3192"/>
                  </a:lnTo>
                  <a:lnTo>
                    <a:pt x="152" y="3188"/>
                  </a:lnTo>
                  <a:lnTo>
                    <a:pt x="152" y="3188"/>
                  </a:lnTo>
                  <a:lnTo>
                    <a:pt x="152" y="3184"/>
                  </a:lnTo>
                  <a:lnTo>
                    <a:pt x="152" y="3184"/>
                  </a:lnTo>
                  <a:lnTo>
                    <a:pt x="154" y="3184"/>
                  </a:lnTo>
                  <a:lnTo>
                    <a:pt x="154" y="3184"/>
                  </a:lnTo>
                  <a:lnTo>
                    <a:pt x="156" y="3180"/>
                  </a:lnTo>
                  <a:lnTo>
                    <a:pt x="156" y="3180"/>
                  </a:lnTo>
                  <a:lnTo>
                    <a:pt x="158" y="3178"/>
                  </a:lnTo>
                  <a:lnTo>
                    <a:pt x="158" y="3178"/>
                  </a:lnTo>
                  <a:lnTo>
                    <a:pt x="158" y="3176"/>
                  </a:lnTo>
                  <a:lnTo>
                    <a:pt x="158" y="3176"/>
                  </a:lnTo>
                  <a:lnTo>
                    <a:pt x="160" y="3172"/>
                  </a:lnTo>
                  <a:lnTo>
                    <a:pt x="160" y="3172"/>
                  </a:lnTo>
                  <a:lnTo>
                    <a:pt x="160" y="3170"/>
                  </a:lnTo>
                  <a:lnTo>
                    <a:pt x="160" y="3170"/>
                  </a:lnTo>
                  <a:lnTo>
                    <a:pt x="162" y="3166"/>
                  </a:lnTo>
                  <a:lnTo>
                    <a:pt x="162" y="3166"/>
                  </a:lnTo>
                  <a:lnTo>
                    <a:pt x="164" y="3160"/>
                  </a:lnTo>
                  <a:lnTo>
                    <a:pt x="164" y="3158"/>
                  </a:lnTo>
                  <a:lnTo>
                    <a:pt x="164" y="3158"/>
                  </a:lnTo>
                  <a:lnTo>
                    <a:pt x="164" y="3154"/>
                  </a:lnTo>
                  <a:lnTo>
                    <a:pt x="164" y="3154"/>
                  </a:lnTo>
                  <a:lnTo>
                    <a:pt x="164" y="3152"/>
                  </a:lnTo>
                  <a:lnTo>
                    <a:pt x="164" y="3152"/>
                  </a:lnTo>
                  <a:lnTo>
                    <a:pt x="166" y="3148"/>
                  </a:lnTo>
                  <a:lnTo>
                    <a:pt x="166" y="3148"/>
                  </a:lnTo>
                  <a:lnTo>
                    <a:pt x="166" y="3144"/>
                  </a:lnTo>
                  <a:lnTo>
                    <a:pt x="166" y="3144"/>
                  </a:lnTo>
                  <a:lnTo>
                    <a:pt x="164" y="3142"/>
                  </a:lnTo>
                  <a:lnTo>
                    <a:pt x="164" y="3142"/>
                  </a:lnTo>
                  <a:lnTo>
                    <a:pt x="166" y="3140"/>
                  </a:lnTo>
                  <a:lnTo>
                    <a:pt x="166" y="3140"/>
                  </a:lnTo>
                  <a:lnTo>
                    <a:pt x="166" y="3136"/>
                  </a:lnTo>
                  <a:lnTo>
                    <a:pt x="166" y="3136"/>
                  </a:lnTo>
                  <a:lnTo>
                    <a:pt x="168" y="3134"/>
                  </a:lnTo>
                  <a:lnTo>
                    <a:pt x="168" y="3134"/>
                  </a:lnTo>
                  <a:lnTo>
                    <a:pt x="168" y="3130"/>
                  </a:lnTo>
                  <a:lnTo>
                    <a:pt x="168" y="3130"/>
                  </a:lnTo>
                  <a:lnTo>
                    <a:pt x="168" y="3124"/>
                  </a:lnTo>
                  <a:lnTo>
                    <a:pt x="168" y="3124"/>
                  </a:lnTo>
                  <a:lnTo>
                    <a:pt x="170" y="3122"/>
                  </a:lnTo>
                  <a:lnTo>
                    <a:pt x="170" y="3122"/>
                  </a:lnTo>
                  <a:lnTo>
                    <a:pt x="172" y="3118"/>
                  </a:lnTo>
                  <a:lnTo>
                    <a:pt x="172" y="3118"/>
                  </a:lnTo>
                  <a:lnTo>
                    <a:pt x="172" y="3116"/>
                  </a:lnTo>
                  <a:lnTo>
                    <a:pt x="172" y="3116"/>
                  </a:lnTo>
                  <a:lnTo>
                    <a:pt x="172" y="3112"/>
                  </a:lnTo>
                  <a:lnTo>
                    <a:pt x="172" y="3112"/>
                  </a:lnTo>
                  <a:lnTo>
                    <a:pt x="172" y="3110"/>
                  </a:lnTo>
                  <a:lnTo>
                    <a:pt x="172" y="3110"/>
                  </a:lnTo>
                  <a:lnTo>
                    <a:pt x="172" y="3108"/>
                  </a:lnTo>
                  <a:lnTo>
                    <a:pt x="172" y="3108"/>
                  </a:lnTo>
                  <a:lnTo>
                    <a:pt x="174" y="3106"/>
                  </a:lnTo>
                  <a:lnTo>
                    <a:pt x="174" y="3106"/>
                  </a:lnTo>
                  <a:lnTo>
                    <a:pt x="176" y="3102"/>
                  </a:lnTo>
                  <a:lnTo>
                    <a:pt x="176" y="3102"/>
                  </a:lnTo>
                  <a:lnTo>
                    <a:pt x="176" y="3100"/>
                  </a:lnTo>
                  <a:lnTo>
                    <a:pt x="176" y="3100"/>
                  </a:lnTo>
                  <a:lnTo>
                    <a:pt x="178" y="3098"/>
                  </a:lnTo>
                  <a:lnTo>
                    <a:pt x="178" y="3098"/>
                  </a:lnTo>
                  <a:lnTo>
                    <a:pt x="178" y="3094"/>
                  </a:lnTo>
                  <a:lnTo>
                    <a:pt x="178" y="3094"/>
                  </a:lnTo>
                  <a:lnTo>
                    <a:pt x="178" y="3090"/>
                  </a:lnTo>
                  <a:lnTo>
                    <a:pt x="178" y="3090"/>
                  </a:lnTo>
                  <a:lnTo>
                    <a:pt x="178" y="3090"/>
                  </a:lnTo>
                  <a:lnTo>
                    <a:pt x="178" y="3090"/>
                  </a:lnTo>
                  <a:lnTo>
                    <a:pt x="180" y="3086"/>
                  </a:lnTo>
                  <a:lnTo>
                    <a:pt x="180" y="3086"/>
                  </a:lnTo>
                  <a:lnTo>
                    <a:pt x="182" y="3084"/>
                  </a:lnTo>
                  <a:lnTo>
                    <a:pt x="182" y="3084"/>
                  </a:lnTo>
                  <a:lnTo>
                    <a:pt x="182" y="3080"/>
                  </a:lnTo>
                  <a:lnTo>
                    <a:pt x="182" y="3080"/>
                  </a:lnTo>
                  <a:lnTo>
                    <a:pt x="182" y="3076"/>
                  </a:lnTo>
                  <a:lnTo>
                    <a:pt x="182" y="3076"/>
                  </a:lnTo>
                  <a:lnTo>
                    <a:pt x="182" y="3074"/>
                  </a:lnTo>
                  <a:lnTo>
                    <a:pt x="182" y="3074"/>
                  </a:lnTo>
                  <a:lnTo>
                    <a:pt x="182" y="3070"/>
                  </a:lnTo>
                  <a:lnTo>
                    <a:pt x="182" y="3068"/>
                  </a:lnTo>
                  <a:lnTo>
                    <a:pt x="182" y="3068"/>
                  </a:lnTo>
                  <a:lnTo>
                    <a:pt x="180" y="3062"/>
                  </a:lnTo>
                  <a:lnTo>
                    <a:pt x="180" y="3062"/>
                  </a:lnTo>
                  <a:lnTo>
                    <a:pt x="180" y="3060"/>
                  </a:lnTo>
                  <a:lnTo>
                    <a:pt x="180" y="3058"/>
                  </a:lnTo>
                  <a:lnTo>
                    <a:pt x="180" y="3058"/>
                  </a:lnTo>
                  <a:lnTo>
                    <a:pt x="182" y="3056"/>
                  </a:lnTo>
                  <a:lnTo>
                    <a:pt x="182" y="3056"/>
                  </a:lnTo>
                  <a:lnTo>
                    <a:pt x="182" y="3054"/>
                  </a:lnTo>
                  <a:lnTo>
                    <a:pt x="182" y="3052"/>
                  </a:lnTo>
                  <a:lnTo>
                    <a:pt x="182" y="3052"/>
                  </a:lnTo>
                  <a:lnTo>
                    <a:pt x="182" y="3048"/>
                  </a:lnTo>
                  <a:lnTo>
                    <a:pt x="182" y="3048"/>
                  </a:lnTo>
                  <a:lnTo>
                    <a:pt x="184" y="3046"/>
                  </a:lnTo>
                  <a:lnTo>
                    <a:pt x="184" y="3046"/>
                  </a:lnTo>
                  <a:lnTo>
                    <a:pt x="184" y="3044"/>
                  </a:lnTo>
                  <a:lnTo>
                    <a:pt x="184" y="3042"/>
                  </a:lnTo>
                  <a:lnTo>
                    <a:pt x="184" y="3042"/>
                  </a:lnTo>
                  <a:lnTo>
                    <a:pt x="186" y="3040"/>
                  </a:lnTo>
                  <a:lnTo>
                    <a:pt x="186" y="3040"/>
                  </a:lnTo>
                  <a:lnTo>
                    <a:pt x="186" y="3038"/>
                  </a:lnTo>
                  <a:lnTo>
                    <a:pt x="186" y="3038"/>
                  </a:lnTo>
                  <a:lnTo>
                    <a:pt x="190" y="3034"/>
                  </a:lnTo>
                  <a:lnTo>
                    <a:pt x="190" y="3034"/>
                  </a:lnTo>
                  <a:lnTo>
                    <a:pt x="190" y="3034"/>
                  </a:lnTo>
                  <a:lnTo>
                    <a:pt x="190" y="3034"/>
                  </a:lnTo>
                  <a:lnTo>
                    <a:pt x="192" y="3030"/>
                  </a:lnTo>
                  <a:lnTo>
                    <a:pt x="192" y="3030"/>
                  </a:lnTo>
                  <a:lnTo>
                    <a:pt x="194" y="3024"/>
                  </a:lnTo>
                  <a:lnTo>
                    <a:pt x="194" y="3024"/>
                  </a:lnTo>
                  <a:lnTo>
                    <a:pt x="194" y="3020"/>
                  </a:lnTo>
                  <a:lnTo>
                    <a:pt x="194" y="3020"/>
                  </a:lnTo>
                  <a:lnTo>
                    <a:pt x="192" y="3018"/>
                  </a:lnTo>
                  <a:lnTo>
                    <a:pt x="192" y="3018"/>
                  </a:lnTo>
                  <a:lnTo>
                    <a:pt x="192" y="3014"/>
                  </a:lnTo>
                  <a:lnTo>
                    <a:pt x="192" y="3014"/>
                  </a:lnTo>
                  <a:lnTo>
                    <a:pt x="194" y="3004"/>
                  </a:lnTo>
                  <a:lnTo>
                    <a:pt x="194" y="3002"/>
                  </a:lnTo>
                  <a:lnTo>
                    <a:pt x="194" y="3002"/>
                  </a:lnTo>
                  <a:lnTo>
                    <a:pt x="196" y="2998"/>
                  </a:lnTo>
                  <a:lnTo>
                    <a:pt x="196" y="2998"/>
                  </a:lnTo>
                  <a:lnTo>
                    <a:pt x="196" y="2994"/>
                  </a:lnTo>
                  <a:lnTo>
                    <a:pt x="196" y="2992"/>
                  </a:lnTo>
                  <a:lnTo>
                    <a:pt x="196" y="2992"/>
                  </a:lnTo>
                  <a:lnTo>
                    <a:pt x="194" y="2986"/>
                  </a:lnTo>
                  <a:lnTo>
                    <a:pt x="194" y="2986"/>
                  </a:lnTo>
                  <a:lnTo>
                    <a:pt x="196" y="2982"/>
                  </a:lnTo>
                  <a:lnTo>
                    <a:pt x="196" y="2982"/>
                  </a:lnTo>
                  <a:lnTo>
                    <a:pt x="196" y="2980"/>
                  </a:lnTo>
                  <a:lnTo>
                    <a:pt x="196" y="2980"/>
                  </a:lnTo>
                  <a:lnTo>
                    <a:pt x="198" y="2976"/>
                  </a:lnTo>
                  <a:lnTo>
                    <a:pt x="198" y="2976"/>
                  </a:lnTo>
                  <a:lnTo>
                    <a:pt x="198" y="2972"/>
                  </a:lnTo>
                  <a:lnTo>
                    <a:pt x="198" y="2972"/>
                  </a:lnTo>
                  <a:lnTo>
                    <a:pt x="200" y="2970"/>
                  </a:lnTo>
                  <a:lnTo>
                    <a:pt x="200" y="2970"/>
                  </a:lnTo>
                  <a:lnTo>
                    <a:pt x="202" y="2966"/>
                  </a:lnTo>
                  <a:lnTo>
                    <a:pt x="202" y="2966"/>
                  </a:lnTo>
                  <a:lnTo>
                    <a:pt x="202" y="2962"/>
                  </a:lnTo>
                  <a:lnTo>
                    <a:pt x="202" y="2962"/>
                  </a:lnTo>
                  <a:lnTo>
                    <a:pt x="204" y="2960"/>
                  </a:lnTo>
                  <a:lnTo>
                    <a:pt x="204" y="2960"/>
                  </a:lnTo>
                  <a:lnTo>
                    <a:pt x="204" y="2954"/>
                  </a:lnTo>
                  <a:lnTo>
                    <a:pt x="204" y="2954"/>
                  </a:lnTo>
                  <a:lnTo>
                    <a:pt x="204" y="2952"/>
                  </a:lnTo>
                  <a:lnTo>
                    <a:pt x="204" y="2952"/>
                  </a:lnTo>
                  <a:lnTo>
                    <a:pt x="204" y="2950"/>
                  </a:lnTo>
                  <a:lnTo>
                    <a:pt x="204" y="2950"/>
                  </a:lnTo>
                  <a:lnTo>
                    <a:pt x="204" y="2946"/>
                  </a:lnTo>
                  <a:lnTo>
                    <a:pt x="204" y="2946"/>
                  </a:lnTo>
                  <a:lnTo>
                    <a:pt x="204" y="2944"/>
                  </a:lnTo>
                  <a:lnTo>
                    <a:pt x="204" y="2944"/>
                  </a:lnTo>
                  <a:lnTo>
                    <a:pt x="204" y="2942"/>
                  </a:lnTo>
                  <a:lnTo>
                    <a:pt x="204" y="2942"/>
                  </a:lnTo>
                  <a:lnTo>
                    <a:pt x="206" y="2940"/>
                  </a:lnTo>
                  <a:lnTo>
                    <a:pt x="206" y="2940"/>
                  </a:lnTo>
                  <a:lnTo>
                    <a:pt x="208" y="2936"/>
                  </a:lnTo>
                  <a:lnTo>
                    <a:pt x="208" y="2936"/>
                  </a:lnTo>
                  <a:lnTo>
                    <a:pt x="208" y="2932"/>
                  </a:lnTo>
                  <a:lnTo>
                    <a:pt x="208" y="2932"/>
                  </a:lnTo>
                  <a:lnTo>
                    <a:pt x="208" y="2930"/>
                  </a:lnTo>
                  <a:lnTo>
                    <a:pt x="208" y="2930"/>
                  </a:lnTo>
                  <a:lnTo>
                    <a:pt x="208" y="2928"/>
                  </a:lnTo>
                  <a:lnTo>
                    <a:pt x="208" y="2928"/>
                  </a:lnTo>
                  <a:lnTo>
                    <a:pt x="208" y="2924"/>
                  </a:lnTo>
                  <a:lnTo>
                    <a:pt x="208" y="2924"/>
                  </a:lnTo>
                  <a:lnTo>
                    <a:pt x="208" y="2922"/>
                  </a:lnTo>
                  <a:lnTo>
                    <a:pt x="208" y="2922"/>
                  </a:lnTo>
                  <a:lnTo>
                    <a:pt x="210" y="2920"/>
                  </a:lnTo>
                  <a:lnTo>
                    <a:pt x="210" y="2920"/>
                  </a:lnTo>
                  <a:lnTo>
                    <a:pt x="210" y="2918"/>
                  </a:lnTo>
                  <a:lnTo>
                    <a:pt x="210" y="2918"/>
                  </a:lnTo>
                  <a:lnTo>
                    <a:pt x="212" y="2914"/>
                  </a:lnTo>
                  <a:lnTo>
                    <a:pt x="212" y="2914"/>
                  </a:lnTo>
                  <a:lnTo>
                    <a:pt x="212" y="2910"/>
                  </a:lnTo>
                  <a:lnTo>
                    <a:pt x="212" y="2910"/>
                  </a:lnTo>
                  <a:lnTo>
                    <a:pt x="212" y="2908"/>
                  </a:lnTo>
                  <a:lnTo>
                    <a:pt x="212" y="2908"/>
                  </a:lnTo>
                  <a:lnTo>
                    <a:pt x="214" y="2906"/>
                  </a:lnTo>
                  <a:lnTo>
                    <a:pt x="214" y="2906"/>
                  </a:lnTo>
                  <a:lnTo>
                    <a:pt x="216" y="2904"/>
                  </a:lnTo>
                  <a:lnTo>
                    <a:pt x="216" y="2904"/>
                  </a:lnTo>
                  <a:lnTo>
                    <a:pt x="216" y="2898"/>
                  </a:lnTo>
                  <a:lnTo>
                    <a:pt x="216" y="2898"/>
                  </a:lnTo>
                  <a:lnTo>
                    <a:pt x="216" y="2894"/>
                  </a:lnTo>
                  <a:lnTo>
                    <a:pt x="216" y="2894"/>
                  </a:lnTo>
                  <a:lnTo>
                    <a:pt x="214" y="2892"/>
                  </a:lnTo>
                  <a:lnTo>
                    <a:pt x="214" y="2892"/>
                  </a:lnTo>
                  <a:lnTo>
                    <a:pt x="216" y="2892"/>
                  </a:lnTo>
                  <a:lnTo>
                    <a:pt x="216" y="2892"/>
                  </a:lnTo>
                  <a:lnTo>
                    <a:pt x="216" y="2890"/>
                  </a:lnTo>
                  <a:lnTo>
                    <a:pt x="218" y="2884"/>
                  </a:lnTo>
                  <a:lnTo>
                    <a:pt x="218" y="2884"/>
                  </a:lnTo>
                  <a:lnTo>
                    <a:pt x="220" y="2880"/>
                  </a:lnTo>
                  <a:lnTo>
                    <a:pt x="220" y="2880"/>
                  </a:lnTo>
                  <a:lnTo>
                    <a:pt x="220" y="2878"/>
                  </a:lnTo>
                  <a:lnTo>
                    <a:pt x="220" y="2878"/>
                  </a:lnTo>
                  <a:lnTo>
                    <a:pt x="220" y="2876"/>
                  </a:lnTo>
                  <a:lnTo>
                    <a:pt x="220" y="2876"/>
                  </a:lnTo>
                  <a:lnTo>
                    <a:pt x="222" y="2872"/>
                  </a:lnTo>
                  <a:lnTo>
                    <a:pt x="222" y="2872"/>
                  </a:lnTo>
                  <a:lnTo>
                    <a:pt x="224" y="2868"/>
                  </a:lnTo>
                  <a:lnTo>
                    <a:pt x="224" y="2866"/>
                  </a:lnTo>
                  <a:lnTo>
                    <a:pt x="224" y="2866"/>
                  </a:lnTo>
                  <a:lnTo>
                    <a:pt x="226" y="2860"/>
                  </a:lnTo>
                  <a:lnTo>
                    <a:pt x="226" y="2860"/>
                  </a:lnTo>
                  <a:lnTo>
                    <a:pt x="226" y="2856"/>
                  </a:lnTo>
                  <a:lnTo>
                    <a:pt x="226" y="2856"/>
                  </a:lnTo>
                  <a:lnTo>
                    <a:pt x="226" y="2854"/>
                  </a:lnTo>
                  <a:lnTo>
                    <a:pt x="226" y="2854"/>
                  </a:lnTo>
                  <a:lnTo>
                    <a:pt x="224" y="2848"/>
                  </a:lnTo>
                  <a:lnTo>
                    <a:pt x="224" y="2848"/>
                  </a:lnTo>
                  <a:lnTo>
                    <a:pt x="224" y="2848"/>
                  </a:lnTo>
                  <a:lnTo>
                    <a:pt x="224" y="2844"/>
                  </a:lnTo>
                  <a:lnTo>
                    <a:pt x="224" y="2844"/>
                  </a:lnTo>
                  <a:lnTo>
                    <a:pt x="224" y="2844"/>
                  </a:lnTo>
                  <a:lnTo>
                    <a:pt x="224" y="2840"/>
                  </a:lnTo>
                  <a:lnTo>
                    <a:pt x="224" y="2840"/>
                  </a:lnTo>
                  <a:lnTo>
                    <a:pt x="226" y="2838"/>
                  </a:lnTo>
                  <a:lnTo>
                    <a:pt x="226" y="2838"/>
                  </a:lnTo>
                  <a:lnTo>
                    <a:pt x="226" y="2834"/>
                  </a:lnTo>
                  <a:lnTo>
                    <a:pt x="226" y="2832"/>
                  </a:lnTo>
                  <a:lnTo>
                    <a:pt x="226" y="2832"/>
                  </a:lnTo>
                  <a:lnTo>
                    <a:pt x="226" y="2828"/>
                  </a:lnTo>
                  <a:lnTo>
                    <a:pt x="226" y="2828"/>
                  </a:lnTo>
                  <a:lnTo>
                    <a:pt x="226" y="2826"/>
                  </a:lnTo>
                  <a:lnTo>
                    <a:pt x="226" y="2826"/>
                  </a:lnTo>
                  <a:lnTo>
                    <a:pt x="228" y="2824"/>
                  </a:lnTo>
                  <a:lnTo>
                    <a:pt x="228" y="2824"/>
                  </a:lnTo>
                  <a:lnTo>
                    <a:pt x="228" y="2820"/>
                  </a:lnTo>
                  <a:lnTo>
                    <a:pt x="228" y="2820"/>
                  </a:lnTo>
                  <a:lnTo>
                    <a:pt x="230" y="2818"/>
                  </a:lnTo>
                  <a:lnTo>
                    <a:pt x="230" y="2818"/>
                  </a:lnTo>
                  <a:lnTo>
                    <a:pt x="230" y="2816"/>
                  </a:lnTo>
                  <a:lnTo>
                    <a:pt x="230" y="2816"/>
                  </a:lnTo>
                  <a:lnTo>
                    <a:pt x="232" y="2812"/>
                  </a:lnTo>
                  <a:lnTo>
                    <a:pt x="232" y="2812"/>
                  </a:lnTo>
                  <a:lnTo>
                    <a:pt x="232" y="2810"/>
                  </a:lnTo>
                  <a:lnTo>
                    <a:pt x="232" y="2810"/>
                  </a:lnTo>
                  <a:lnTo>
                    <a:pt x="232" y="2808"/>
                  </a:lnTo>
                  <a:lnTo>
                    <a:pt x="232" y="2808"/>
                  </a:lnTo>
                  <a:lnTo>
                    <a:pt x="234" y="2804"/>
                  </a:lnTo>
                  <a:lnTo>
                    <a:pt x="234" y="2804"/>
                  </a:lnTo>
                  <a:lnTo>
                    <a:pt x="234" y="2800"/>
                  </a:lnTo>
                  <a:lnTo>
                    <a:pt x="234" y="2800"/>
                  </a:lnTo>
                  <a:lnTo>
                    <a:pt x="234" y="2798"/>
                  </a:lnTo>
                  <a:lnTo>
                    <a:pt x="234" y="2798"/>
                  </a:lnTo>
                  <a:lnTo>
                    <a:pt x="234" y="2796"/>
                  </a:lnTo>
                  <a:lnTo>
                    <a:pt x="234" y="2796"/>
                  </a:lnTo>
                  <a:lnTo>
                    <a:pt x="236" y="2792"/>
                  </a:lnTo>
                  <a:lnTo>
                    <a:pt x="236" y="2792"/>
                  </a:lnTo>
                  <a:lnTo>
                    <a:pt x="236" y="2788"/>
                  </a:lnTo>
                  <a:lnTo>
                    <a:pt x="236" y="2788"/>
                  </a:lnTo>
                  <a:lnTo>
                    <a:pt x="236" y="2786"/>
                  </a:lnTo>
                  <a:lnTo>
                    <a:pt x="236" y="2786"/>
                  </a:lnTo>
                  <a:lnTo>
                    <a:pt x="236" y="2782"/>
                  </a:lnTo>
                  <a:lnTo>
                    <a:pt x="236" y="2780"/>
                  </a:lnTo>
                  <a:lnTo>
                    <a:pt x="236" y="2780"/>
                  </a:lnTo>
                  <a:lnTo>
                    <a:pt x="238" y="2778"/>
                  </a:lnTo>
                  <a:lnTo>
                    <a:pt x="238" y="2778"/>
                  </a:lnTo>
                  <a:lnTo>
                    <a:pt x="238" y="2774"/>
                  </a:lnTo>
                  <a:lnTo>
                    <a:pt x="238" y="2774"/>
                  </a:lnTo>
                  <a:lnTo>
                    <a:pt x="240" y="2770"/>
                  </a:lnTo>
                  <a:lnTo>
                    <a:pt x="240" y="2770"/>
                  </a:lnTo>
                  <a:lnTo>
                    <a:pt x="240" y="2768"/>
                  </a:lnTo>
                  <a:lnTo>
                    <a:pt x="240" y="2768"/>
                  </a:lnTo>
                  <a:lnTo>
                    <a:pt x="242" y="2768"/>
                  </a:lnTo>
                  <a:lnTo>
                    <a:pt x="242" y="2768"/>
                  </a:lnTo>
                  <a:lnTo>
                    <a:pt x="244" y="2764"/>
                  </a:lnTo>
                  <a:lnTo>
                    <a:pt x="244" y="2764"/>
                  </a:lnTo>
                  <a:lnTo>
                    <a:pt x="244" y="2762"/>
                  </a:lnTo>
                  <a:lnTo>
                    <a:pt x="244" y="2762"/>
                  </a:lnTo>
                  <a:lnTo>
                    <a:pt x="246" y="2758"/>
                  </a:lnTo>
                  <a:lnTo>
                    <a:pt x="246" y="2758"/>
                  </a:lnTo>
                  <a:lnTo>
                    <a:pt x="246" y="2754"/>
                  </a:lnTo>
                  <a:lnTo>
                    <a:pt x="246" y="2754"/>
                  </a:lnTo>
                  <a:lnTo>
                    <a:pt x="246" y="2752"/>
                  </a:lnTo>
                  <a:lnTo>
                    <a:pt x="246" y="2752"/>
                  </a:lnTo>
                  <a:lnTo>
                    <a:pt x="248" y="2750"/>
                  </a:lnTo>
                  <a:lnTo>
                    <a:pt x="248" y="2750"/>
                  </a:lnTo>
                  <a:lnTo>
                    <a:pt x="248" y="2746"/>
                  </a:lnTo>
                  <a:lnTo>
                    <a:pt x="248" y="2746"/>
                  </a:lnTo>
                  <a:lnTo>
                    <a:pt x="248" y="2742"/>
                  </a:lnTo>
                  <a:lnTo>
                    <a:pt x="248" y="2742"/>
                  </a:lnTo>
                  <a:lnTo>
                    <a:pt x="248" y="2740"/>
                  </a:lnTo>
                  <a:lnTo>
                    <a:pt x="248" y="2740"/>
                  </a:lnTo>
                  <a:lnTo>
                    <a:pt x="248" y="2734"/>
                  </a:lnTo>
                  <a:lnTo>
                    <a:pt x="248" y="2734"/>
                  </a:lnTo>
                  <a:lnTo>
                    <a:pt x="250" y="2732"/>
                  </a:lnTo>
                  <a:lnTo>
                    <a:pt x="250" y="2732"/>
                  </a:lnTo>
                  <a:lnTo>
                    <a:pt x="250" y="2728"/>
                  </a:lnTo>
                  <a:lnTo>
                    <a:pt x="250" y="2728"/>
                  </a:lnTo>
                  <a:lnTo>
                    <a:pt x="250" y="2724"/>
                  </a:lnTo>
                  <a:lnTo>
                    <a:pt x="250" y="2724"/>
                  </a:lnTo>
                  <a:lnTo>
                    <a:pt x="248" y="2722"/>
                  </a:lnTo>
                  <a:lnTo>
                    <a:pt x="248" y="2720"/>
                  </a:lnTo>
                  <a:lnTo>
                    <a:pt x="248" y="2720"/>
                  </a:lnTo>
                  <a:lnTo>
                    <a:pt x="248" y="2716"/>
                  </a:lnTo>
                  <a:lnTo>
                    <a:pt x="248" y="2716"/>
                  </a:lnTo>
                  <a:lnTo>
                    <a:pt x="250" y="2714"/>
                  </a:lnTo>
                  <a:lnTo>
                    <a:pt x="252" y="2712"/>
                  </a:lnTo>
                  <a:lnTo>
                    <a:pt x="252" y="2712"/>
                  </a:lnTo>
                  <a:lnTo>
                    <a:pt x="254" y="2706"/>
                  </a:lnTo>
                  <a:lnTo>
                    <a:pt x="254" y="2706"/>
                  </a:lnTo>
                  <a:lnTo>
                    <a:pt x="252" y="2702"/>
                  </a:lnTo>
                  <a:lnTo>
                    <a:pt x="252" y="2702"/>
                  </a:lnTo>
                  <a:lnTo>
                    <a:pt x="252" y="2700"/>
                  </a:lnTo>
                  <a:lnTo>
                    <a:pt x="252" y="2700"/>
                  </a:lnTo>
                  <a:lnTo>
                    <a:pt x="254" y="2696"/>
                  </a:lnTo>
                  <a:lnTo>
                    <a:pt x="254" y="2696"/>
                  </a:lnTo>
                  <a:lnTo>
                    <a:pt x="254" y="2696"/>
                  </a:lnTo>
                  <a:lnTo>
                    <a:pt x="254" y="2694"/>
                  </a:lnTo>
                  <a:lnTo>
                    <a:pt x="254" y="2694"/>
                  </a:lnTo>
                  <a:lnTo>
                    <a:pt x="254" y="2694"/>
                  </a:lnTo>
                  <a:lnTo>
                    <a:pt x="256" y="2690"/>
                  </a:lnTo>
                  <a:lnTo>
                    <a:pt x="256" y="2690"/>
                  </a:lnTo>
                  <a:lnTo>
                    <a:pt x="256" y="2686"/>
                  </a:lnTo>
                  <a:lnTo>
                    <a:pt x="256" y="2686"/>
                  </a:lnTo>
                  <a:lnTo>
                    <a:pt x="256" y="2684"/>
                  </a:lnTo>
                  <a:lnTo>
                    <a:pt x="256" y="2684"/>
                  </a:lnTo>
                  <a:lnTo>
                    <a:pt x="258" y="2682"/>
                  </a:lnTo>
                  <a:lnTo>
                    <a:pt x="258" y="2682"/>
                  </a:lnTo>
                  <a:lnTo>
                    <a:pt x="258" y="2680"/>
                  </a:lnTo>
                  <a:lnTo>
                    <a:pt x="258" y="2680"/>
                  </a:lnTo>
                  <a:lnTo>
                    <a:pt x="260" y="2676"/>
                  </a:lnTo>
                  <a:lnTo>
                    <a:pt x="260" y="2676"/>
                  </a:lnTo>
                  <a:lnTo>
                    <a:pt x="260" y="2674"/>
                  </a:lnTo>
                  <a:lnTo>
                    <a:pt x="262" y="2668"/>
                  </a:lnTo>
                  <a:lnTo>
                    <a:pt x="262" y="2668"/>
                  </a:lnTo>
                  <a:lnTo>
                    <a:pt x="262" y="2666"/>
                  </a:lnTo>
                  <a:lnTo>
                    <a:pt x="262" y="2666"/>
                  </a:lnTo>
                  <a:lnTo>
                    <a:pt x="262" y="2664"/>
                  </a:lnTo>
                  <a:lnTo>
                    <a:pt x="262" y="2664"/>
                  </a:lnTo>
                  <a:lnTo>
                    <a:pt x="264" y="2662"/>
                  </a:lnTo>
                  <a:lnTo>
                    <a:pt x="264" y="2662"/>
                  </a:lnTo>
                  <a:lnTo>
                    <a:pt x="264" y="2658"/>
                  </a:lnTo>
                  <a:lnTo>
                    <a:pt x="264" y="2658"/>
                  </a:lnTo>
                  <a:lnTo>
                    <a:pt x="266" y="2656"/>
                  </a:lnTo>
                  <a:lnTo>
                    <a:pt x="266" y="2656"/>
                  </a:lnTo>
                  <a:lnTo>
                    <a:pt x="266" y="2652"/>
                  </a:lnTo>
                  <a:lnTo>
                    <a:pt x="266" y="2652"/>
                  </a:lnTo>
                  <a:lnTo>
                    <a:pt x="266" y="2648"/>
                  </a:lnTo>
                  <a:lnTo>
                    <a:pt x="266" y="2648"/>
                  </a:lnTo>
                  <a:lnTo>
                    <a:pt x="266" y="2646"/>
                  </a:lnTo>
                  <a:lnTo>
                    <a:pt x="266" y="2646"/>
                  </a:lnTo>
                  <a:lnTo>
                    <a:pt x="266" y="2644"/>
                  </a:lnTo>
                  <a:lnTo>
                    <a:pt x="266" y="2644"/>
                  </a:lnTo>
                  <a:lnTo>
                    <a:pt x="268" y="2640"/>
                  </a:lnTo>
                  <a:lnTo>
                    <a:pt x="268" y="2640"/>
                  </a:lnTo>
                  <a:lnTo>
                    <a:pt x="268" y="2636"/>
                  </a:lnTo>
                  <a:lnTo>
                    <a:pt x="268" y="2636"/>
                  </a:lnTo>
                  <a:lnTo>
                    <a:pt x="268" y="2634"/>
                  </a:lnTo>
                  <a:lnTo>
                    <a:pt x="268" y="2634"/>
                  </a:lnTo>
                  <a:lnTo>
                    <a:pt x="268" y="2632"/>
                  </a:lnTo>
                  <a:lnTo>
                    <a:pt x="268" y="2632"/>
                  </a:lnTo>
                  <a:lnTo>
                    <a:pt x="268" y="2628"/>
                  </a:lnTo>
                  <a:lnTo>
                    <a:pt x="268" y="2628"/>
                  </a:lnTo>
                  <a:lnTo>
                    <a:pt x="268" y="2622"/>
                  </a:lnTo>
                  <a:lnTo>
                    <a:pt x="268" y="2622"/>
                  </a:lnTo>
                  <a:lnTo>
                    <a:pt x="268" y="2622"/>
                  </a:lnTo>
                  <a:lnTo>
                    <a:pt x="270" y="2618"/>
                  </a:lnTo>
                  <a:lnTo>
                    <a:pt x="270" y="2618"/>
                  </a:lnTo>
                  <a:lnTo>
                    <a:pt x="270" y="2614"/>
                  </a:lnTo>
                  <a:lnTo>
                    <a:pt x="270" y="2614"/>
                  </a:lnTo>
                  <a:lnTo>
                    <a:pt x="270" y="2614"/>
                  </a:lnTo>
                  <a:lnTo>
                    <a:pt x="270" y="2614"/>
                  </a:lnTo>
                  <a:lnTo>
                    <a:pt x="270" y="2612"/>
                  </a:lnTo>
                  <a:lnTo>
                    <a:pt x="270" y="2612"/>
                  </a:lnTo>
                  <a:lnTo>
                    <a:pt x="272" y="2608"/>
                  </a:lnTo>
                  <a:lnTo>
                    <a:pt x="272" y="2608"/>
                  </a:lnTo>
                  <a:lnTo>
                    <a:pt x="274" y="2608"/>
                  </a:lnTo>
                  <a:lnTo>
                    <a:pt x="274" y="2608"/>
                  </a:lnTo>
                  <a:lnTo>
                    <a:pt x="276" y="2604"/>
                  </a:lnTo>
                  <a:lnTo>
                    <a:pt x="276" y="2604"/>
                  </a:lnTo>
                  <a:lnTo>
                    <a:pt x="278" y="2600"/>
                  </a:lnTo>
                  <a:lnTo>
                    <a:pt x="278" y="2600"/>
                  </a:lnTo>
                  <a:lnTo>
                    <a:pt x="278" y="2596"/>
                  </a:lnTo>
                  <a:lnTo>
                    <a:pt x="278" y="2596"/>
                  </a:lnTo>
                  <a:lnTo>
                    <a:pt x="278" y="2594"/>
                  </a:lnTo>
                  <a:lnTo>
                    <a:pt x="278" y="2594"/>
                  </a:lnTo>
                  <a:lnTo>
                    <a:pt x="280" y="2592"/>
                  </a:lnTo>
                  <a:lnTo>
                    <a:pt x="280" y="2592"/>
                  </a:lnTo>
                  <a:lnTo>
                    <a:pt x="280" y="2588"/>
                  </a:lnTo>
                  <a:lnTo>
                    <a:pt x="280" y="2588"/>
                  </a:lnTo>
                  <a:lnTo>
                    <a:pt x="282" y="2586"/>
                  </a:lnTo>
                  <a:lnTo>
                    <a:pt x="282" y="2586"/>
                  </a:lnTo>
                  <a:lnTo>
                    <a:pt x="282" y="2582"/>
                  </a:lnTo>
                  <a:lnTo>
                    <a:pt x="282" y="2582"/>
                  </a:lnTo>
                  <a:lnTo>
                    <a:pt x="282" y="2578"/>
                  </a:lnTo>
                  <a:lnTo>
                    <a:pt x="280" y="2574"/>
                  </a:lnTo>
                  <a:lnTo>
                    <a:pt x="280" y="2574"/>
                  </a:lnTo>
                  <a:lnTo>
                    <a:pt x="278" y="2572"/>
                  </a:lnTo>
                  <a:lnTo>
                    <a:pt x="278" y="2572"/>
                  </a:lnTo>
                  <a:lnTo>
                    <a:pt x="278" y="2570"/>
                  </a:lnTo>
                  <a:lnTo>
                    <a:pt x="278" y="2570"/>
                  </a:lnTo>
                  <a:lnTo>
                    <a:pt x="280" y="2568"/>
                  </a:lnTo>
                  <a:lnTo>
                    <a:pt x="280" y="2568"/>
                  </a:lnTo>
                  <a:lnTo>
                    <a:pt x="282" y="2564"/>
                  </a:lnTo>
                  <a:lnTo>
                    <a:pt x="282" y="2564"/>
                  </a:lnTo>
                  <a:lnTo>
                    <a:pt x="282" y="2564"/>
                  </a:lnTo>
                  <a:lnTo>
                    <a:pt x="282" y="2564"/>
                  </a:lnTo>
                  <a:lnTo>
                    <a:pt x="284" y="2560"/>
                  </a:lnTo>
                  <a:lnTo>
                    <a:pt x="284" y="2556"/>
                  </a:lnTo>
                  <a:lnTo>
                    <a:pt x="284" y="2556"/>
                  </a:lnTo>
                  <a:lnTo>
                    <a:pt x="282" y="2550"/>
                  </a:lnTo>
                  <a:lnTo>
                    <a:pt x="282" y="2550"/>
                  </a:lnTo>
                  <a:lnTo>
                    <a:pt x="284" y="2546"/>
                  </a:lnTo>
                  <a:lnTo>
                    <a:pt x="284" y="2546"/>
                  </a:lnTo>
                  <a:lnTo>
                    <a:pt x="284" y="2544"/>
                  </a:lnTo>
                  <a:lnTo>
                    <a:pt x="284" y="2544"/>
                  </a:lnTo>
                  <a:lnTo>
                    <a:pt x="284" y="2542"/>
                  </a:lnTo>
                  <a:lnTo>
                    <a:pt x="284" y="2542"/>
                  </a:lnTo>
                  <a:lnTo>
                    <a:pt x="286" y="2540"/>
                  </a:lnTo>
                  <a:lnTo>
                    <a:pt x="286" y="2540"/>
                  </a:lnTo>
                  <a:lnTo>
                    <a:pt x="288" y="2536"/>
                  </a:lnTo>
                  <a:lnTo>
                    <a:pt x="288" y="2536"/>
                  </a:lnTo>
                  <a:lnTo>
                    <a:pt x="288" y="2534"/>
                  </a:lnTo>
                  <a:lnTo>
                    <a:pt x="288" y="2534"/>
                  </a:lnTo>
                  <a:lnTo>
                    <a:pt x="288" y="2532"/>
                  </a:lnTo>
                  <a:lnTo>
                    <a:pt x="288" y="2532"/>
                  </a:lnTo>
                  <a:lnTo>
                    <a:pt x="290" y="2528"/>
                  </a:lnTo>
                  <a:lnTo>
                    <a:pt x="290" y="2528"/>
                  </a:lnTo>
                  <a:lnTo>
                    <a:pt x="292" y="2528"/>
                  </a:lnTo>
                  <a:lnTo>
                    <a:pt x="292" y="2528"/>
                  </a:lnTo>
                  <a:lnTo>
                    <a:pt x="294" y="2526"/>
                  </a:lnTo>
                  <a:lnTo>
                    <a:pt x="294" y="2524"/>
                  </a:lnTo>
                  <a:lnTo>
                    <a:pt x="294" y="2524"/>
                  </a:lnTo>
                  <a:lnTo>
                    <a:pt x="296" y="2520"/>
                  </a:lnTo>
                  <a:lnTo>
                    <a:pt x="296" y="2520"/>
                  </a:lnTo>
                  <a:lnTo>
                    <a:pt x="296" y="2518"/>
                  </a:lnTo>
                  <a:lnTo>
                    <a:pt x="296" y="2518"/>
                  </a:lnTo>
                  <a:lnTo>
                    <a:pt x="296" y="2516"/>
                  </a:lnTo>
                  <a:lnTo>
                    <a:pt x="296" y="2516"/>
                  </a:lnTo>
                  <a:lnTo>
                    <a:pt x="298" y="2512"/>
                  </a:lnTo>
                  <a:lnTo>
                    <a:pt x="298" y="2512"/>
                  </a:lnTo>
                  <a:lnTo>
                    <a:pt x="298" y="2510"/>
                  </a:lnTo>
                  <a:lnTo>
                    <a:pt x="298" y="2510"/>
                  </a:lnTo>
                  <a:lnTo>
                    <a:pt x="298" y="2506"/>
                  </a:lnTo>
                  <a:lnTo>
                    <a:pt x="298" y="2506"/>
                  </a:lnTo>
                  <a:lnTo>
                    <a:pt x="298" y="2500"/>
                  </a:lnTo>
                  <a:lnTo>
                    <a:pt x="298" y="2500"/>
                  </a:lnTo>
                  <a:lnTo>
                    <a:pt x="298" y="2496"/>
                  </a:lnTo>
                  <a:lnTo>
                    <a:pt x="298" y="2496"/>
                  </a:lnTo>
                  <a:lnTo>
                    <a:pt x="296" y="2496"/>
                  </a:lnTo>
                  <a:lnTo>
                    <a:pt x="296" y="2496"/>
                  </a:lnTo>
                  <a:lnTo>
                    <a:pt x="296" y="2494"/>
                  </a:lnTo>
                  <a:lnTo>
                    <a:pt x="296" y="2494"/>
                  </a:lnTo>
                  <a:lnTo>
                    <a:pt x="296" y="2492"/>
                  </a:lnTo>
                  <a:lnTo>
                    <a:pt x="296" y="2492"/>
                  </a:lnTo>
                  <a:lnTo>
                    <a:pt x="296" y="2490"/>
                  </a:lnTo>
                  <a:lnTo>
                    <a:pt x="296" y="2490"/>
                  </a:lnTo>
                  <a:lnTo>
                    <a:pt x="296" y="2486"/>
                  </a:lnTo>
                  <a:lnTo>
                    <a:pt x="296" y="2486"/>
                  </a:lnTo>
                  <a:lnTo>
                    <a:pt x="296" y="2484"/>
                  </a:lnTo>
                  <a:lnTo>
                    <a:pt x="296" y="2484"/>
                  </a:lnTo>
                  <a:lnTo>
                    <a:pt x="298" y="2480"/>
                  </a:lnTo>
                  <a:lnTo>
                    <a:pt x="298" y="2480"/>
                  </a:lnTo>
                  <a:lnTo>
                    <a:pt x="298" y="2478"/>
                  </a:lnTo>
                  <a:lnTo>
                    <a:pt x="298" y="2478"/>
                  </a:lnTo>
                  <a:lnTo>
                    <a:pt x="298" y="2474"/>
                  </a:lnTo>
                  <a:lnTo>
                    <a:pt x="298" y="2474"/>
                  </a:lnTo>
                  <a:lnTo>
                    <a:pt x="298" y="2474"/>
                  </a:lnTo>
                  <a:lnTo>
                    <a:pt x="298" y="2474"/>
                  </a:lnTo>
                  <a:lnTo>
                    <a:pt x="302" y="2470"/>
                  </a:lnTo>
                  <a:lnTo>
                    <a:pt x="302" y="2470"/>
                  </a:lnTo>
                  <a:lnTo>
                    <a:pt x="302" y="2464"/>
                  </a:lnTo>
                  <a:lnTo>
                    <a:pt x="302" y="2464"/>
                  </a:lnTo>
                  <a:lnTo>
                    <a:pt x="300" y="2462"/>
                  </a:lnTo>
                  <a:lnTo>
                    <a:pt x="300" y="2462"/>
                  </a:lnTo>
                  <a:lnTo>
                    <a:pt x="302" y="2460"/>
                  </a:lnTo>
                  <a:lnTo>
                    <a:pt x="302" y="2460"/>
                  </a:lnTo>
                  <a:lnTo>
                    <a:pt x="302" y="2456"/>
                  </a:lnTo>
                  <a:lnTo>
                    <a:pt x="302" y="2456"/>
                  </a:lnTo>
                  <a:lnTo>
                    <a:pt x="302" y="2454"/>
                  </a:lnTo>
                  <a:lnTo>
                    <a:pt x="302" y="2454"/>
                  </a:lnTo>
                  <a:lnTo>
                    <a:pt x="304" y="2450"/>
                  </a:lnTo>
                  <a:lnTo>
                    <a:pt x="304" y="2448"/>
                  </a:lnTo>
                  <a:lnTo>
                    <a:pt x="304" y="2448"/>
                  </a:lnTo>
                  <a:lnTo>
                    <a:pt x="304" y="2446"/>
                  </a:lnTo>
                  <a:lnTo>
                    <a:pt x="304" y="2446"/>
                  </a:lnTo>
                  <a:lnTo>
                    <a:pt x="304" y="2442"/>
                  </a:lnTo>
                  <a:lnTo>
                    <a:pt x="304" y="2442"/>
                  </a:lnTo>
                  <a:lnTo>
                    <a:pt x="306" y="2440"/>
                  </a:lnTo>
                  <a:lnTo>
                    <a:pt x="306" y="2440"/>
                  </a:lnTo>
                  <a:lnTo>
                    <a:pt x="306" y="2436"/>
                  </a:lnTo>
                  <a:lnTo>
                    <a:pt x="306" y="2436"/>
                  </a:lnTo>
                  <a:lnTo>
                    <a:pt x="308" y="2434"/>
                  </a:lnTo>
                  <a:lnTo>
                    <a:pt x="308" y="2434"/>
                  </a:lnTo>
                  <a:lnTo>
                    <a:pt x="308" y="2432"/>
                  </a:lnTo>
                  <a:lnTo>
                    <a:pt x="308" y="2432"/>
                  </a:lnTo>
                  <a:lnTo>
                    <a:pt x="312" y="2426"/>
                  </a:lnTo>
                  <a:lnTo>
                    <a:pt x="312" y="2426"/>
                  </a:lnTo>
                  <a:lnTo>
                    <a:pt x="312" y="2424"/>
                  </a:lnTo>
                  <a:lnTo>
                    <a:pt x="312" y="2424"/>
                  </a:lnTo>
                  <a:lnTo>
                    <a:pt x="314" y="2420"/>
                  </a:lnTo>
                  <a:lnTo>
                    <a:pt x="314" y="2420"/>
                  </a:lnTo>
                  <a:lnTo>
                    <a:pt x="314" y="2418"/>
                  </a:lnTo>
                  <a:lnTo>
                    <a:pt x="314" y="2418"/>
                  </a:lnTo>
                  <a:lnTo>
                    <a:pt x="316" y="2412"/>
                  </a:lnTo>
                  <a:lnTo>
                    <a:pt x="316" y="2412"/>
                  </a:lnTo>
                  <a:lnTo>
                    <a:pt x="316" y="2410"/>
                  </a:lnTo>
                  <a:lnTo>
                    <a:pt x="316" y="2410"/>
                  </a:lnTo>
                  <a:lnTo>
                    <a:pt x="316" y="2406"/>
                  </a:lnTo>
                  <a:lnTo>
                    <a:pt x="316" y="2406"/>
                  </a:lnTo>
                  <a:lnTo>
                    <a:pt x="318" y="2402"/>
                  </a:lnTo>
                  <a:lnTo>
                    <a:pt x="318" y="2402"/>
                  </a:lnTo>
                  <a:lnTo>
                    <a:pt x="318" y="2400"/>
                  </a:lnTo>
                  <a:lnTo>
                    <a:pt x="318" y="2400"/>
                  </a:lnTo>
                  <a:lnTo>
                    <a:pt x="318" y="2398"/>
                  </a:lnTo>
                  <a:lnTo>
                    <a:pt x="318" y="2398"/>
                  </a:lnTo>
                  <a:lnTo>
                    <a:pt x="318" y="2396"/>
                  </a:lnTo>
                  <a:lnTo>
                    <a:pt x="318" y="2396"/>
                  </a:lnTo>
                  <a:lnTo>
                    <a:pt x="318" y="2394"/>
                  </a:lnTo>
                  <a:lnTo>
                    <a:pt x="318" y="2394"/>
                  </a:lnTo>
                  <a:lnTo>
                    <a:pt x="318" y="2390"/>
                  </a:lnTo>
                  <a:lnTo>
                    <a:pt x="318" y="2390"/>
                  </a:lnTo>
                  <a:lnTo>
                    <a:pt x="318" y="2384"/>
                  </a:lnTo>
                  <a:lnTo>
                    <a:pt x="318" y="2384"/>
                  </a:lnTo>
                  <a:lnTo>
                    <a:pt x="316" y="2384"/>
                  </a:lnTo>
                  <a:lnTo>
                    <a:pt x="316" y="2384"/>
                  </a:lnTo>
                  <a:lnTo>
                    <a:pt x="316" y="2378"/>
                  </a:lnTo>
                  <a:lnTo>
                    <a:pt x="316" y="2378"/>
                  </a:lnTo>
                  <a:lnTo>
                    <a:pt x="316" y="2376"/>
                  </a:lnTo>
                  <a:lnTo>
                    <a:pt x="316" y="2376"/>
                  </a:lnTo>
                  <a:lnTo>
                    <a:pt x="318" y="2374"/>
                  </a:lnTo>
                  <a:lnTo>
                    <a:pt x="318" y="2374"/>
                  </a:lnTo>
                  <a:lnTo>
                    <a:pt x="318" y="2372"/>
                  </a:lnTo>
                  <a:lnTo>
                    <a:pt x="320" y="2370"/>
                  </a:lnTo>
                  <a:lnTo>
                    <a:pt x="320" y="2370"/>
                  </a:lnTo>
                  <a:lnTo>
                    <a:pt x="322" y="2366"/>
                  </a:lnTo>
                  <a:lnTo>
                    <a:pt x="322" y="2364"/>
                  </a:lnTo>
                  <a:lnTo>
                    <a:pt x="322" y="2364"/>
                  </a:lnTo>
                  <a:lnTo>
                    <a:pt x="322" y="2360"/>
                  </a:lnTo>
                  <a:lnTo>
                    <a:pt x="322" y="2360"/>
                  </a:lnTo>
                  <a:lnTo>
                    <a:pt x="322" y="2358"/>
                  </a:lnTo>
                  <a:lnTo>
                    <a:pt x="322" y="2358"/>
                  </a:lnTo>
                  <a:lnTo>
                    <a:pt x="322" y="2358"/>
                  </a:lnTo>
                  <a:lnTo>
                    <a:pt x="322" y="2358"/>
                  </a:lnTo>
                  <a:lnTo>
                    <a:pt x="322" y="2352"/>
                  </a:lnTo>
                  <a:lnTo>
                    <a:pt x="322" y="2352"/>
                  </a:lnTo>
                  <a:lnTo>
                    <a:pt x="322" y="2350"/>
                  </a:lnTo>
                  <a:lnTo>
                    <a:pt x="322" y="2350"/>
                  </a:lnTo>
                  <a:lnTo>
                    <a:pt x="322" y="2348"/>
                  </a:lnTo>
                  <a:lnTo>
                    <a:pt x="322" y="2348"/>
                  </a:lnTo>
                  <a:lnTo>
                    <a:pt x="322" y="2346"/>
                  </a:lnTo>
                  <a:lnTo>
                    <a:pt x="322" y="2346"/>
                  </a:lnTo>
                  <a:lnTo>
                    <a:pt x="322" y="2342"/>
                  </a:lnTo>
                  <a:lnTo>
                    <a:pt x="322" y="2342"/>
                  </a:lnTo>
                  <a:lnTo>
                    <a:pt x="324" y="2342"/>
                  </a:lnTo>
                  <a:lnTo>
                    <a:pt x="324" y="2342"/>
                  </a:lnTo>
                  <a:lnTo>
                    <a:pt x="326" y="2338"/>
                  </a:lnTo>
                  <a:lnTo>
                    <a:pt x="326" y="2338"/>
                  </a:lnTo>
                  <a:lnTo>
                    <a:pt x="326" y="2332"/>
                  </a:lnTo>
                  <a:lnTo>
                    <a:pt x="328" y="2328"/>
                  </a:lnTo>
                  <a:lnTo>
                    <a:pt x="328" y="2328"/>
                  </a:lnTo>
                  <a:lnTo>
                    <a:pt x="328" y="2322"/>
                  </a:lnTo>
                  <a:lnTo>
                    <a:pt x="328" y="2322"/>
                  </a:lnTo>
                  <a:lnTo>
                    <a:pt x="328" y="2322"/>
                  </a:lnTo>
                  <a:lnTo>
                    <a:pt x="328" y="2322"/>
                  </a:lnTo>
                  <a:lnTo>
                    <a:pt x="330" y="2318"/>
                  </a:lnTo>
                  <a:lnTo>
                    <a:pt x="330" y="2318"/>
                  </a:lnTo>
                  <a:lnTo>
                    <a:pt x="332" y="2316"/>
                  </a:lnTo>
                  <a:lnTo>
                    <a:pt x="332" y="2316"/>
                  </a:lnTo>
                  <a:lnTo>
                    <a:pt x="334" y="2314"/>
                  </a:lnTo>
                  <a:lnTo>
                    <a:pt x="336" y="2312"/>
                  </a:lnTo>
                  <a:lnTo>
                    <a:pt x="336" y="2312"/>
                  </a:lnTo>
                  <a:lnTo>
                    <a:pt x="338" y="2308"/>
                  </a:lnTo>
                  <a:lnTo>
                    <a:pt x="338" y="2308"/>
                  </a:lnTo>
                  <a:lnTo>
                    <a:pt x="338" y="2300"/>
                  </a:lnTo>
                  <a:lnTo>
                    <a:pt x="338" y="2300"/>
                  </a:lnTo>
                  <a:lnTo>
                    <a:pt x="336" y="2296"/>
                  </a:lnTo>
                  <a:lnTo>
                    <a:pt x="336" y="2296"/>
                  </a:lnTo>
                  <a:lnTo>
                    <a:pt x="334" y="2294"/>
                  </a:lnTo>
                  <a:lnTo>
                    <a:pt x="334" y="2294"/>
                  </a:lnTo>
                  <a:lnTo>
                    <a:pt x="336" y="2292"/>
                  </a:lnTo>
                  <a:lnTo>
                    <a:pt x="336" y="2292"/>
                  </a:lnTo>
                  <a:lnTo>
                    <a:pt x="336" y="2290"/>
                  </a:lnTo>
                  <a:lnTo>
                    <a:pt x="336" y="2290"/>
                  </a:lnTo>
                  <a:lnTo>
                    <a:pt x="338" y="2286"/>
                  </a:lnTo>
                  <a:lnTo>
                    <a:pt x="338" y="2286"/>
                  </a:lnTo>
                  <a:lnTo>
                    <a:pt x="338" y="2284"/>
                  </a:lnTo>
                  <a:lnTo>
                    <a:pt x="338" y="2284"/>
                  </a:lnTo>
                  <a:lnTo>
                    <a:pt x="338" y="2282"/>
                  </a:lnTo>
                  <a:lnTo>
                    <a:pt x="338" y="2282"/>
                  </a:lnTo>
                  <a:lnTo>
                    <a:pt x="338" y="2278"/>
                  </a:lnTo>
                  <a:lnTo>
                    <a:pt x="338" y="2278"/>
                  </a:lnTo>
                  <a:lnTo>
                    <a:pt x="340" y="2276"/>
                  </a:lnTo>
                  <a:lnTo>
                    <a:pt x="340" y="2276"/>
                  </a:lnTo>
                  <a:lnTo>
                    <a:pt x="340" y="2274"/>
                  </a:lnTo>
                  <a:lnTo>
                    <a:pt x="340" y="2274"/>
                  </a:lnTo>
                  <a:lnTo>
                    <a:pt x="344" y="2272"/>
                  </a:lnTo>
                  <a:lnTo>
                    <a:pt x="344" y="2272"/>
                  </a:lnTo>
                  <a:lnTo>
                    <a:pt x="344" y="2266"/>
                  </a:lnTo>
                  <a:lnTo>
                    <a:pt x="344" y="2266"/>
                  </a:lnTo>
                  <a:lnTo>
                    <a:pt x="344" y="2266"/>
                  </a:lnTo>
                  <a:lnTo>
                    <a:pt x="344" y="2266"/>
                  </a:lnTo>
                  <a:lnTo>
                    <a:pt x="344" y="2260"/>
                  </a:lnTo>
                  <a:lnTo>
                    <a:pt x="344" y="2258"/>
                  </a:lnTo>
                  <a:lnTo>
                    <a:pt x="344" y="2258"/>
                  </a:lnTo>
                  <a:lnTo>
                    <a:pt x="346" y="2256"/>
                  </a:lnTo>
                  <a:lnTo>
                    <a:pt x="346" y="2256"/>
                  </a:lnTo>
                  <a:lnTo>
                    <a:pt x="346" y="2252"/>
                  </a:lnTo>
                  <a:lnTo>
                    <a:pt x="346" y="2252"/>
                  </a:lnTo>
                  <a:lnTo>
                    <a:pt x="346" y="2246"/>
                  </a:lnTo>
                  <a:lnTo>
                    <a:pt x="346" y="2246"/>
                  </a:lnTo>
                  <a:lnTo>
                    <a:pt x="346" y="2244"/>
                  </a:lnTo>
                  <a:lnTo>
                    <a:pt x="346" y="2244"/>
                  </a:lnTo>
                  <a:lnTo>
                    <a:pt x="346" y="2242"/>
                  </a:lnTo>
                  <a:lnTo>
                    <a:pt x="346" y="2242"/>
                  </a:lnTo>
                  <a:lnTo>
                    <a:pt x="346" y="2240"/>
                  </a:lnTo>
                  <a:lnTo>
                    <a:pt x="346" y="2240"/>
                  </a:lnTo>
                  <a:lnTo>
                    <a:pt x="348" y="2236"/>
                  </a:lnTo>
                  <a:lnTo>
                    <a:pt x="348" y="2236"/>
                  </a:lnTo>
                  <a:lnTo>
                    <a:pt x="348" y="2232"/>
                  </a:lnTo>
                  <a:lnTo>
                    <a:pt x="348" y="2232"/>
                  </a:lnTo>
                  <a:lnTo>
                    <a:pt x="348" y="2230"/>
                  </a:lnTo>
                  <a:lnTo>
                    <a:pt x="348" y="2230"/>
                  </a:lnTo>
                  <a:lnTo>
                    <a:pt x="348" y="2228"/>
                  </a:lnTo>
                  <a:lnTo>
                    <a:pt x="348" y="2228"/>
                  </a:lnTo>
                  <a:lnTo>
                    <a:pt x="350" y="2224"/>
                  </a:lnTo>
                  <a:lnTo>
                    <a:pt x="350" y="2224"/>
                  </a:lnTo>
                  <a:lnTo>
                    <a:pt x="350" y="2220"/>
                  </a:lnTo>
                  <a:lnTo>
                    <a:pt x="350" y="2220"/>
                  </a:lnTo>
                  <a:lnTo>
                    <a:pt x="350" y="2218"/>
                  </a:lnTo>
                  <a:lnTo>
                    <a:pt x="350" y="2218"/>
                  </a:lnTo>
                  <a:lnTo>
                    <a:pt x="352" y="2214"/>
                  </a:lnTo>
                  <a:lnTo>
                    <a:pt x="352" y="2214"/>
                  </a:lnTo>
                  <a:lnTo>
                    <a:pt x="352" y="2210"/>
                  </a:lnTo>
                  <a:lnTo>
                    <a:pt x="352" y="2210"/>
                  </a:lnTo>
                  <a:lnTo>
                    <a:pt x="354" y="2208"/>
                  </a:lnTo>
                  <a:lnTo>
                    <a:pt x="354" y="2208"/>
                  </a:lnTo>
                  <a:lnTo>
                    <a:pt x="354" y="2206"/>
                  </a:lnTo>
                  <a:lnTo>
                    <a:pt x="354" y="2206"/>
                  </a:lnTo>
                  <a:lnTo>
                    <a:pt x="356" y="2204"/>
                  </a:lnTo>
                  <a:lnTo>
                    <a:pt x="358" y="2202"/>
                  </a:lnTo>
                  <a:lnTo>
                    <a:pt x="358" y="2202"/>
                  </a:lnTo>
                  <a:lnTo>
                    <a:pt x="356" y="2196"/>
                  </a:lnTo>
                  <a:lnTo>
                    <a:pt x="356" y="2196"/>
                  </a:lnTo>
                  <a:lnTo>
                    <a:pt x="356" y="2196"/>
                  </a:lnTo>
                  <a:lnTo>
                    <a:pt x="356" y="2196"/>
                  </a:lnTo>
                  <a:lnTo>
                    <a:pt x="356" y="2194"/>
                  </a:lnTo>
                  <a:lnTo>
                    <a:pt x="356" y="2194"/>
                  </a:lnTo>
                  <a:lnTo>
                    <a:pt x="354" y="2190"/>
                  </a:lnTo>
                  <a:lnTo>
                    <a:pt x="354" y="2190"/>
                  </a:lnTo>
                  <a:lnTo>
                    <a:pt x="356" y="2186"/>
                  </a:lnTo>
                  <a:lnTo>
                    <a:pt x="356" y="2186"/>
                  </a:lnTo>
                  <a:lnTo>
                    <a:pt x="358" y="2186"/>
                  </a:lnTo>
                  <a:lnTo>
                    <a:pt x="358" y="2186"/>
                  </a:lnTo>
                  <a:lnTo>
                    <a:pt x="360" y="2182"/>
                  </a:lnTo>
                  <a:lnTo>
                    <a:pt x="360" y="2182"/>
                  </a:lnTo>
                  <a:lnTo>
                    <a:pt x="362" y="2176"/>
                  </a:lnTo>
                  <a:lnTo>
                    <a:pt x="362" y="2174"/>
                  </a:lnTo>
                  <a:lnTo>
                    <a:pt x="362" y="2174"/>
                  </a:lnTo>
                  <a:lnTo>
                    <a:pt x="362" y="2170"/>
                  </a:lnTo>
                  <a:lnTo>
                    <a:pt x="362" y="2170"/>
                  </a:lnTo>
                  <a:lnTo>
                    <a:pt x="362" y="2166"/>
                  </a:lnTo>
                  <a:lnTo>
                    <a:pt x="362" y="2164"/>
                  </a:lnTo>
                  <a:lnTo>
                    <a:pt x="362" y="2164"/>
                  </a:lnTo>
                  <a:lnTo>
                    <a:pt x="364" y="2162"/>
                  </a:lnTo>
                  <a:lnTo>
                    <a:pt x="364" y="2162"/>
                  </a:lnTo>
                  <a:lnTo>
                    <a:pt x="364" y="2158"/>
                  </a:lnTo>
                  <a:lnTo>
                    <a:pt x="364" y="2158"/>
                  </a:lnTo>
                  <a:lnTo>
                    <a:pt x="364" y="2156"/>
                  </a:lnTo>
                  <a:lnTo>
                    <a:pt x="364" y="2156"/>
                  </a:lnTo>
                  <a:lnTo>
                    <a:pt x="366" y="2154"/>
                  </a:lnTo>
                  <a:lnTo>
                    <a:pt x="366" y="2154"/>
                  </a:lnTo>
                  <a:lnTo>
                    <a:pt x="368" y="2150"/>
                  </a:lnTo>
                  <a:lnTo>
                    <a:pt x="368" y="2150"/>
                  </a:lnTo>
                  <a:lnTo>
                    <a:pt x="368" y="2146"/>
                  </a:lnTo>
                  <a:lnTo>
                    <a:pt x="368" y="2146"/>
                  </a:lnTo>
                  <a:lnTo>
                    <a:pt x="368" y="2144"/>
                  </a:lnTo>
                  <a:lnTo>
                    <a:pt x="368" y="2144"/>
                  </a:lnTo>
                  <a:lnTo>
                    <a:pt x="368" y="2142"/>
                  </a:lnTo>
                  <a:lnTo>
                    <a:pt x="368" y="2142"/>
                  </a:lnTo>
                  <a:lnTo>
                    <a:pt x="370" y="2138"/>
                  </a:lnTo>
                  <a:lnTo>
                    <a:pt x="370" y="2138"/>
                  </a:lnTo>
                  <a:lnTo>
                    <a:pt x="370" y="2136"/>
                  </a:lnTo>
                  <a:lnTo>
                    <a:pt x="370" y="2136"/>
                  </a:lnTo>
                  <a:lnTo>
                    <a:pt x="372" y="2132"/>
                  </a:lnTo>
                  <a:lnTo>
                    <a:pt x="372" y="2132"/>
                  </a:lnTo>
                  <a:lnTo>
                    <a:pt x="370" y="2130"/>
                  </a:lnTo>
                  <a:lnTo>
                    <a:pt x="370" y="2130"/>
                  </a:lnTo>
                  <a:lnTo>
                    <a:pt x="370" y="2126"/>
                  </a:lnTo>
                  <a:lnTo>
                    <a:pt x="370" y="2126"/>
                  </a:lnTo>
                  <a:lnTo>
                    <a:pt x="372" y="2124"/>
                  </a:lnTo>
                  <a:lnTo>
                    <a:pt x="372" y="2124"/>
                  </a:lnTo>
                  <a:lnTo>
                    <a:pt x="372" y="2122"/>
                  </a:lnTo>
                  <a:lnTo>
                    <a:pt x="372" y="2120"/>
                  </a:lnTo>
                  <a:lnTo>
                    <a:pt x="372" y="2120"/>
                  </a:lnTo>
                  <a:lnTo>
                    <a:pt x="374" y="2116"/>
                  </a:lnTo>
                  <a:lnTo>
                    <a:pt x="374" y="2116"/>
                  </a:lnTo>
                  <a:lnTo>
                    <a:pt x="374" y="2114"/>
                  </a:lnTo>
                  <a:lnTo>
                    <a:pt x="374" y="2114"/>
                  </a:lnTo>
                  <a:lnTo>
                    <a:pt x="374" y="2112"/>
                  </a:lnTo>
                  <a:lnTo>
                    <a:pt x="374" y="2112"/>
                  </a:lnTo>
                  <a:lnTo>
                    <a:pt x="376" y="2110"/>
                  </a:lnTo>
                  <a:lnTo>
                    <a:pt x="376" y="2110"/>
                  </a:lnTo>
                  <a:lnTo>
                    <a:pt x="378" y="2106"/>
                  </a:lnTo>
                  <a:lnTo>
                    <a:pt x="378" y="2106"/>
                  </a:lnTo>
                  <a:lnTo>
                    <a:pt x="378" y="2104"/>
                  </a:lnTo>
                  <a:lnTo>
                    <a:pt x="378" y="2104"/>
                  </a:lnTo>
                  <a:lnTo>
                    <a:pt x="380" y="2100"/>
                  </a:lnTo>
                  <a:lnTo>
                    <a:pt x="380" y="2100"/>
                  </a:lnTo>
                  <a:lnTo>
                    <a:pt x="378" y="2096"/>
                  </a:lnTo>
                  <a:lnTo>
                    <a:pt x="378" y="2096"/>
                  </a:lnTo>
                  <a:lnTo>
                    <a:pt x="378" y="2094"/>
                  </a:lnTo>
                  <a:lnTo>
                    <a:pt x="378" y="2094"/>
                  </a:lnTo>
                  <a:lnTo>
                    <a:pt x="378" y="2092"/>
                  </a:lnTo>
                  <a:lnTo>
                    <a:pt x="378" y="2092"/>
                  </a:lnTo>
                  <a:lnTo>
                    <a:pt x="378" y="2090"/>
                  </a:lnTo>
                  <a:lnTo>
                    <a:pt x="378" y="2088"/>
                  </a:lnTo>
                  <a:lnTo>
                    <a:pt x="378" y="2088"/>
                  </a:lnTo>
                  <a:lnTo>
                    <a:pt x="378" y="2084"/>
                  </a:lnTo>
                  <a:lnTo>
                    <a:pt x="378" y="2084"/>
                  </a:lnTo>
                  <a:lnTo>
                    <a:pt x="378" y="2080"/>
                  </a:lnTo>
                  <a:lnTo>
                    <a:pt x="378" y="2080"/>
                  </a:lnTo>
                  <a:lnTo>
                    <a:pt x="378" y="2078"/>
                  </a:lnTo>
                  <a:lnTo>
                    <a:pt x="378" y="2078"/>
                  </a:lnTo>
                  <a:lnTo>
                    <a:pt x="380" y="2076"/>
                  </a:lnTo>
                  <a:lnTo>
                    <a:pt x="380" y="2076"/>
                  </a:lnTo>
                  <a:lnTo>
                    <a:pt x="380" y="2074"/>
                  </a:lnTo>
                  <a:lnTo>
                    <a:pt x="380" y="2070"/>
                  </a:lnTo>
                  <a:lnTo>
                    <a:pt x="380" y="2070"/>
                  </a:lnTo>
                  <a:lnTo>
                    <a:pt x="380" y="2066"/>
                  </a:lnTo>
                  <a:lnTo>
                    <a:pt x="380" y="2066"/>
                  </a:lnTo>
                  <a:lnTo>
                    <a:pt x="378" y="2066"/>
                  </a:lnTo>
                  <a:lnTo>
                    <a:pt x="378" y="2066"/>
                  </a:lnTo>
                  <a:lnTo>
                    <a:pt x="380" y="2062"/>
                  </a:lnTo>
                  <a:lnTo>
                    <a:pt x="380" y="2062"/>
                  </a:lnTo>
                  <a:lnTo>
                    <a:pt x="382" y="2060"/>
                  </a:lnTo>
                  <a:lnTo>
                    <a:pt x="382" y="2060"/>
                  </a:lnTo>
                  <a:lnTo>
                    <a:pt x="382" y="2058"/>
                  </a:lnTo>
                  <a:lnTo>
                    <a:pt x="382" y="2058"/>
                  </a:lnTo>
                  <a:lnTo>
                    <a:pt x="384" y="2056"/>
                  </a:lnTo>
                  <a:lnTo>
                    <a:pt x="384" y="2056"/>
                  </a:lnTo>
                  <a:lnTo>
                    <a:pt x="386" y="2050"/>
                  </a:lnTo>
                  <a:lnTo>
                    <a:pt x="386" y="2050"/>
                  </a:lnTo>
                  <a:lnTo>
                    <a:pt x="386" y="2048"/>
                  </a:lnTo>
                  <a:lnTo>
                    <a:pt x="386" y="2048"/>
                  </a:lnTo>
                  <a:lnTo>
                    <a:pt x="386" y="2048"/>
                  </a:lnTo>
                  <a:lnTo>
                    <a:pt x="386" y="2048"/>
                  </a:lnTo>
                  <a:lnTo>
                    <a:pt x="386" y="2042"/>
                  </a:lnTo>
                  <a:lnTo>
                    <a:pt x="386" y="2042"/>
                  </a:lnTo>
                  <a:lnTo>
                    <a:pt x="386" y="2036"/>
                  </a:lnTo>
                  <a:lnTo>
                    <a:pt x="386" y="2036"/>
                  </a:lnTo>
                  <a:lnTo>
                    <a:pt x="386" y="2034"/>
                  </a:lnTo>
                  <a:lnTo>
                    <a:pt x="386" y="2034"/>
                  </a:lnTo>
                  <a:lnTo>
                    <a:pt x="388" y="2032"/>
                  </a:lnTo>
                  <a:lnTo>
                    <a:pt x="388" y="2032"/>
                  </a:lnTo>
                  <a:lnTo>
                    <a:pt x="388" y="2028"/>
                  </a:lnTo>
                  <a:lnTo>
                    <a:pt x="388" y="2028"/>
                  </a:lnTo>
                  <a:lnTo>
                    <a:pt x="390" y="2026"/>
                  </a:lnTo>
                  <a:lnTo>
                    <a:pt x="390" y="2026"/>
                  </a:lnTo>
                  <a:lnTo>
                    <a:pt x="390" y="2020"/>
                  </a:lnTo>
                  <a:lnTo>
                    <a:pt x="390" y="2020"/>
                  </a:lnTo>
                  <a:lnTo>
                    <a:pt x="392" y="2018"/>
                  </a:lnTo>
                  <a:lnTo>
                    <a:pt x="392" y="2018"/>
                  </a:lnTo>
                  <a:lnTo>
                    <a:pt x="392" y="2016"/>
                  </a:lnTo>
                  <a:lnTo>
                    <a:pt x="390" y="2012"/>
                  </a:lnTo>
                  <a:lnTo>
                    <a:pt x="390" y="2012"/>
                  </a:lnTo>
                  <a:lnTo>
                    <a:pt x="392" y="2010"/>
                  </a:lnTo>
                  <a:lnTo>
                    <a:pt x="392" y="2008"/>
                  </a:lnTo>
                  <a:lnTo>
                    <a:pt x="392" y="2008"/>
                  </a:lnTo>
                  <a:lnTo>
                    <a:pt x="390" y="2004"/>
                  </a:lnTo>
                  <a:lnTo>
                    <a:pt x="390" y="2004"/>
                  </a:lnTo>
                  <a:lnTo>
                    <a:pt x="390" y="2002"/>
                  </a:lnTo>
                  <a:lnTo>
                    <a:pt x="390" y="2002"/>
                  </a:lnTo>
                  <a:lnTo>
                    <a:pt x="392" y="2000"/>
                  </a:lnTo>
                  <a:lnTo>
                    <a:pt x="392" y="2000"/>
                  </a:lnTo>
                  <a:lnTo>
                    <a:pt x="392" y="1998"/>
                  </a:lnTo>
                  <a:lnTo>
                    <a:pt x="392" y="1998"/>
                  </a:lnTo>
                  <a:lnTo>
                    <a:pt x="392" y="1994"/>
                  </a:lnTo>
                  <a:lnTo>
                    <a:pt x="392" y="1994"/>
                  </a:lnTo>
                  <a:lnTo>
                    <a:pt x="394" y="1992"/>
                  </a:lnTo>
                  <a:lnTo>
                    <a:pt x="394" y="1992"/>
                  </a:lnTo>
                  <a:lnTo>
                    <a:pt x="394" y="1988"/>
                  </a:lnTo>
                  <a:lnTo>
                    <a:pt x="394" y="1988"/>
                  </a:lnTo>
                  <a:lnTo>
                    <a:pt x="396" y="1984"/>
                  </a:lnTo>
                  <a:lnTo>
                    <a:pt x="396" y="1984"/>
                  </a:lnTo>
                  <a:lnTo>
                    <a:pt x="396" y="1980"/>
                  </a:lnTo>
                  <a:lnTo>
                    <a:pt x="396" y="1980"/>
                  </a:lnTo>
                  <a:lnTo>
                    <a:pt x="398" y="1978"/>
                  </a:lnTo>
                  <a:lnTo>
                    <a:pt x="398" y="1978"/>
                  </a:lnTo>
                  <a:lnTo>
                    <a:pt x="400" y="1974"/>
                  </a:lnTo>
                  <a:lnTo>
                    <a:pt x="400" y="1974"/>
                  </a:lnTo>
                  <a:lnTo>
                    <a:pt x="400" y="1972"/>
                  </a:lnTo>
                  <a:lnTo>
                    <a:pt x="400" y="1972"/>
                  </a:lnTo>
                  <a:lnTo>
                    <a:pt x="402" y="1970"/>
                  </a:lnTo>
                  <a:lnTo>
                    <a:pt x="402" y="1970"/>
                  </a:lnTo>
                  <a:lnTo>
                    <a:pt x="402" y="1966"/>
                  </a:lnTo>
                  <a:lnTo>
                    <a:pt x="402" y="1966"/>
                  </a:lnTo>
                  <a:lnTo>
                    <a:pt x="404" y="1964"/>
                  </a:lnTo>
                  <a:lnTo>
                    <a:pt x="404" y="1964"/>
                  </a:lnTo>
                  <a:lnTo>
                    <a:pt x="404" y="1962"/>
                  </a:lnTo>
                  <a:lnTo>
                    <a:pt x="404" y="1962"/>
                  </a:lnTo>
                  <a:lnTo>
                    <a:pt x="406" y="1958"/>
                  </a:lnTo>
                  <a:lnTo>
                    <a:pt x="406" y="1958"/>
                  </a:lnTo>
                  <a:lnTo>
                    <a:pt x="406" y="1954"/>
                  </a:lnTo>
                  <a:lnTo>
                    <a:pt x="406" y="1952"/>
                  </a:lnTo>
                  <a:lnTo>
                    <a:pt x="406" y="1952"/>
                  </a:lnTo>
                  <a:lnTo>
                    <a:pt x="408" y="1950"/>
                  </a:lnTo>
                  <a:lnTo>
                    <a:pt x="408" y="1950"/>
                  </a:lnTo>
                  <a:lnTo>
                    <a:pt x="408" y="1946"/>
                  </a:lnTo>
                  <a:lnTo>
                    <a:pt x="408" y="1946"/>
                  </a:lnTo>
                  <a:lnTo>
                    <a:pt x="408" y="1940"/>
                  </a:lnTo>
                  <a:lnTo>
                    <a:pt x="408" y="1940"/>
                  </a:lnTo>
                  <a:lnTo>
                    <a:pt x="408" y="1938"/>
                  </a:lnTo>
                  <a:lnTo>
                    <a:pt x="408" y="1938"/>
                  </a:lnTo>
                  <a:lnTo>
                    <a:pt x="406" y="1934"/>
                  </a:lnTo>
                  <a:lnTo>
                    <a:pt x="402" y="1932"/>
                  </a:lnTo>
                  <a:lnTo>
                    <a:pt x="402" y="1932"/>
                  </a:lnTo>
                  <a:lnTo>
                    <a:pt x="398" y="1932"/>
                  </a:lnTo>
                  <a:lnTo>
                    <a:pt x="396" y="1932"/>
                  </a:lnTo>
                  <a:lnTo>
                    <a:pt x="396" y="1932"/>
                  </a:lnTo>
                  <a:lnTo>
                    <a:pt x="394" y="1932"/>
                  </a:lnTo>
                  <a:lnTo>
                    <a:pt x="394" y="1932"/>
                  </a:lnTo>
                  <a:lnTo>
                    <a:pt x="390" y="1930"/>
                  </a:lnTo>
                  <a:lnTo>
                    <a:pt x="390" y="1930"/>
                  </a:lnTo>
                  <a:lnTo>
                    <a:pt x="388" y="1930"/>
                  </a:lnTo>
                  <a:lnTo>
                    <a:pt x="388" y="1930"/>
                  </a:lnTo>
                  <a:lnTo>
                    <a:pt x="384" y="1930"/>
                  </a:lnTo>
                  <a:lnTo>
                    <a:pt x="384" y="1930"/>
                  </a:lnTo>
                  <a:lnTo>
                    <a:pt x="380" y="1930"/>
                  </a:lnTo>
                  <a:lnTo>
                    <a:pt x="380" y="1930"/>
                  </a:lnTo>
                  <a:lnTo>
                    <a:pt x="378" y="1930"/>
                  </a:lnTo>
                  <a:lnTo>
                    <a:pt x="378" y="1930"/>
                  </a:lnTo>
                  <a:lnTo>
                    <a:pt x="376" y="1930"/>
                  </a:lnTo>
                  <a:lnTo>
                    <a:pt x="376" y="1930"/>
                  </a:lnTo>
                  <a:lnTo>
                    <a:pt x="372" y="1928"/>
                  </a:lnTo>
                  <a:lnTo>
                    <a:pt x="372" y="1928"/>
                  </a:lnTo>
                  <a:lnTo>
                    <a:pt x="368" y="1930"/>
                  </a:lnTo>
                  <a:lnTo>
                    <a:pt x="368" y="1930"/>
                  </a:lnTo>
                  <a:lnTo>
                    <a:pt x="366" y="1930"/>
                  </a:lnTo>
                  <a:lnTo>
                    <a:pt x="366" y="1930"/>
                  </a:lnTo>
                  <a:lnTo>
                    <a:pt x="362" y="1930"/>
                  </a:lnTo>
                  <a:lnTo>
                    <a:pt x="362" y="1930"/>
                  </a:lnTo>
                  <a:lnTo>
                    <a:pt x="360" y="1930"/>
                  </a:lnTo>
                  <a:lnTo>
                    <a:pt x="360" y="1930"/>
                  </a:lnTo>
                  <a:lnTo>
                    <a:pt x="360" y="1930"/>
                  </a:lnTo>
                  <a:lnTo>
                    <a:pt x="360" y="1930"/>
                  </a:lnTo>
                  <a:lnTo>
                    <a:pt x="358" y="1930"/>
                  </a:lnTo>
                  <a:lnTo>
                    <a:pt x="358" y="1930"/>
                  </a:lnTo>
                  <a:lnTo>
                    <a:pt x="352" y="1930"/>
                  </a:lnTo>
                  <a:lnTo>
                    <a:pt x="352" y="1930"/>
                  </a:lnTo>
                  <a:lnTo>
                    <a:pt x="348" y="1930"/>
                  </a:lnTo>
                  <a:lnTo>
                    <a:pt x="348" y="1930"/>
                  </a:lnTo>
                  <a:lnTo>
                    <a:pt x="346" y="1930"/>
                  </a:lnTo>
                  <a:lnTo>
                    <a:pt x="346" y="1930"/>
                  </a:lnTo>
                  <a:lnTo>
                    <a:pt x="342" y="1930"/>
                  </a:lnTo>
                  <a:lnTo>
                    <a:pt x="342" y="1930"/>
                  </a:lnTo>
                  <a:lnTo>
                    <a:pt x="338" y="1930"/>
                  </a:lnTo>
                  <a:lnTo>
                    <a:pt x="338" y="1930"/>
                  </a:lnTo>
                  <a:lnTo>
                    <a:pt x="338" y="1930"/>
                  </a:lnTo>
                  <a:lnTo>
                    <a:pt x="334" y="1930"/>
                  </a:lnTo>
                  <a:lnTo>
                    <a:pt x="334" y="1930"/>
                  </a:lnTo>
                  <a:lnTo>
                    <a:pt x="332" y="1930"/>
                  </a:lnTo>
                  <a:lnTo>
                    <a:pt x="332" y="1930"/>
                  </a:lnTo>
                  <a:lnTo>
                    <a:pt x="328" y="1930"/>
                  </a:lnTo>
                  <a:lnTo>
                    <a:pt x="328" y="1930"/>
                  </a:lnTo>
                  <a:lnTo>
                    <a:pt x="326" y="1930"/>
                  </a:lnTo>
                  <a:lnTo>
                    <a:pt x="326" y="1930"/>
                  </a:lnTo>
                  <a:lnTo>
                    <a:pt x="324" y="1930"/>
                  </a:lnTo>
                  <a:lnTo>
                    <a:pt x="324" y="1930"/>
                  </a:lnTo>
                  <a:lnTo>
                    <a:pt x="322" y="1930"/>
                  </a:lnTo>
                  <a:lnTo>
                    <a:pt x="320" y="1930"/>
                  </a:lnTo>
                  <a:lnTo>
                    <a:pt x="320" y="1930"/>
                  </a:lnTo>
                  <a:lnTo>
                    <a:pt x="318" y="1930"/>
                  </a:lnTo>
                  <a:lnTo>
                    <a:pt x="318" y="1930"/>
                  </a:lnTo>
                  <a:lnTo>
                    <a:pt x="314" y="1930"/>
                  </a:lnTo>
                  <a:lnTo>
                    <a:pt x="314" y="1930"/>
                  </a:lnTo>
                  <a:lnTo>
                    <a:pt x="312" y="1930"/>
                  </a:lnTo>
                  <a:lnTo>
                    <a:pt x="310" y="1930"/>
                  </a:lnTo>
                  <a:lnTo>
                    <a:pt x="310" y="1930"/>
                  </a:lnTo>
                  <a:lnTo>
                    <a:pt x="304" y="1930"/>
                  </a:lnTo>
                  <a:lnTo>
                    <a:pt x="304" y="1930"/>
                  </a:lnTo>
                  <a:lnTo>
                    <a:pt x="300" y="1932"/>
                  </a:lnTo>
                  <a:lnTo>
                    <a:pt x="300" y="1932"/>
                  </a:lnTo>
                  <a:lnTo>
                    <a:pt x="298" y="1932"/>
                  </a:lnTo>
                  <a:lnTo>
                    <a:pt x="298" y="1932"/>
                  </a:lnTo>
                  <a:lnTo>
                    <a:pt x="296" y="1932"/>
                  </a:lnTo>
                  <a:lnTo>
                    <a:pt x="296" y="1932"/>
                  </a:lnTo>
                  <a:lnTo>
                    <a:pt x="292" y="1932"/>
                  </a:lnTo>
                  <a:lnTo>
                    <a:pt x="292" y="1932"/>
                  </a:lnTo>
                  <a:lnTo>
                    <a:pt x="292" y="1932"/>
                  </a:lnTo>
                  <a:lnTo>
                    <a:pt x="290" y="1932"/>
                  </a:lnTo>
                  <a:lnTo>
                    <a:pt x="290" y="1932"/>
                  </a:lnTo>
                  <a:lnTo>
                    <a:pt x="286" y="1932"/>
                  </a:lnTo>
                  <a:lnTo>
                    <a:pt x="286" y="1932"/>
                  </a:lnTo>
                  <a:lnTo>
                    <a:pt x="282" y="1934"/>
                  </a:lnTo>
                  <a:lnTo>
                    <a:pt x="282" y="1934"/>
                  </a:lnTo>
                  <a:lnTo>
                    <a:pt x="280" y="1934"/>
                  </a:lnTo>
                  <a:lnTo>
                    <a:pt x="280" y="1934"/>
                  </a:lnTo>
                  <a:lnTo>
                    <a:pt x="280" y="1934"/>
                  </a:lnTo>
                  <a:lnTo>
                    <a:pt x="278" y="1934"/>
                  </a:lnTo>
                  <a:lnTo>
                    <a:pt x="278" y="1934"/>
                  </a:lnTo>
                  <a:lnTo>
                    <a:pt x="276" y="1934"/>
                  </a:lnTo>
                  <a:lnTo>
                    <a:pt x="276" y="1934"/>
                  </a:lnTo>
                  <a:lnTo>
                    <a:pt x="274" y="1934"/>
                  </a:lnTo>
                  <a:lnTo>
                    <a:pt x="274" y="1934"/>
                  </a:lnTo>
                  <a:lnTo>
                    <a:pt x="272" y="1934"/>
                  </a:lnTo>
                  <a:lnTo>
                    <a:pt x="272" y="1934"/>
                  </a:lnTo>
                  <a:lnTo>
                    <a:pt x="270" y="1932"/>
                  </a:lnTo>
                  <a:lnTo>
                    <a:pt x="270" y="1932"/>
                  </a:lnTo>
                  <a:lnTo>
                    <a:pt x="266" y="1932"/>
                  </a:lnTo>
                  <a:lnTo>
                    <a:pt x="266" y="1932"/>
                  </a:lnTo>
                  <a:lnTo>
                    <a:pt x="266" y="1932"/>
                  </a:lnTo>
                  <a:lnTo>
                    <a:pt x="258" y="1934"/>
                  </a:lnTo>
                  <a:lnTo>
                    <a:pt x="258" y="1934"/>
                  </a:lnTo>
                  <a:lnTo>
                    <a:pt x="254" y="1934"/>
                  </a:lnTo>
                  <a:lnTo>
                    <a:pt x="254" y="1934"/>
                  </a:lnTo>
                  <a:lnTo>
                    <a:pt x="252" y="1936"/>
                  </a:lnTo>
                  <a:lnTo>
                    <a:pt x="252" y="1936"/>
                  </a:lnTo>
                  <a:lnTo>
                    <a:pt x="252" y="1936"/>
                  </a:lnTo>
                  <a:lnTo>
                    <a:pt x="248" y="1936"/>
                  </a:lnTo>
                  <a:lnTo>
                    <a:pt x="248" y="1936"/>
                  </a:lnTo>
                  <a:lnTo>
                    <a:pt x="248" y="1936"/>
                  </a:lnTo>
                  <a:lnTo>
                    <a:pt x="248" y="1936"/>
                  </a:lnTo>
                  <a:lnTo>
                    <a:pt x="244" y="1936"/>
                  </a:lnTo>
                  <a:lnTo>
                    <a:pt x="244" y="1936"/>
                  </a:lnTo>
                  <a:lnTo>
                    <a:pt x="242" y="1936"/>
                  </a:lnTo>
                  <a:lnTo>
                    <a:pt x="242" y="1936"/>
                  </a:lnTo>
                  <a:lnTo>
                    <a:pt x="240" y="1936"/>
                  </a:lnTo>
                  <a:lnTo>
                    <a:pt x="238" y="1936"/>
                  </a:lnTo>
                  <a:lnTo>
                    <a:pt x="238" y="1936"/>
                  </a:lnTo>
                  <a:lnTo>
                    <a:pt x="236" y="1934"/>
                  </a:lnTo>
                  <a:lnTo>
                    <a:pt x="236" y="1934"/>
                  </a:lnTo>
                  <a:lnTo>
                    <a:pt x="232" y="1934"/>
                  </a:lnTo>
                  <a:lnTo>
                    <a:pt x="232" y="1934"/>
                  </a:lnTo>
                  <a:lnTo>
                    <a:pt x="228" y="1934"/>
                  </a:lnTo>
                  <a:lnTo>
                    <a:pt x="228" y="1934"/>
                  </a:lnTo>
                  <a:lnTo>
                    <a:pt x="226" y="1934"/>
                  </a:lnTo>
                  <a:lnTo>
                    <a:pt x="226" y="1934"/>
                  </a:lnTo>
                  <a:lnTo>
                    <a:pt x="222" y="1934"/>
                  </a:lnTo>
                  <a:lnTo>
                    <a:pt x="220" y="1934"/>
                  </a:lnTo>
                  <a:lnTo>
                    <a:pt x="220" y="1934"/>
                  </a:lnTo>
                  <a:lnTo>
                    <a:pt x="216" y="1934"/>
                  </a:lnTo>
                  <a:lnTo>
                    <a:pt x="216" y="1934"/>
                  </a:lnTo>
                  <a:lnTo>
                    <a:pt x="214" y="1934"/>
                  </a:lnTo>
                  <a:lnTo>
                    <a:pt x="214" y="1934"/>
                  </a:lnTo>
                  <a:lnTo>
                    <a:pt x="214" y="1934"/>
                  </a:lnTo>
                  <a:lnTo>
                    <a:pt x="214" y="1934"/>
                  </a:lnTo>
                  <a:lnTo>
                    <a:pt x="212" y="1934"/>
                  </a:lnTo>
                  <a:lnTo>
                    <a:pt x="212" y="1934"/>
                  </a:lnTo>
                  <a:lnTo>
                    <a:pt x="208" y="1932"/>
                  </a:lnTo>
                  <a:lnTo>
                    <a:pt x="208" y="1932"/>
                  </a:lnTo>
                  <a:lnTo>
                    <a:pt x="208" y="1932"/>
                  </a:lnTo>
                  <a:lnTo>
                    <a:pt x="204" y="1934"/>
                  </a:lnTo>
                  <a:lnTo>
                    <a:pt x="204" y="1934"/>
                  </a:lnTo>
                  <a:lnTo>
                    <a:pt x="204" y="1934"/>
                  </a:lnTo>
                  <a:lnTo>
                    <a:pt x="202" y="1934"/>
                  </a:lnTo>
                  <a:lnTo>
                    <a:pt x="202" y="1934"/>
                  </a:lnTo>
                  <a:lnTo>
                    <a:pt x="198" y="1934"/>
                  </a:lnTo>
                  <a:lnTo>
                    <a:pt x="198" y="1934"/>
                  </a:lnTo>
                  <a:lnTo>
                    <a:pt x="196" y="1934"/>
                  </a:lnTo>
                  <a:lnTo>
                    <a:pt x="196" y="1934"/>
                  </a:lnTo>
                  <a:lnTo>
                    <a:pt x="192" y="1932"/>
                  </a:lnTo>
                  <a:lnTo>
                    <a:pt x="192" y="1932"/>
                  </a:lnTo>
                  <a:lnTo>
                    <a:pt x="192" y="1932"/>
                  </a:lnTo>
                  <a:lnTo>
                    <a:pt x="186" y="1932"/>
                  </a:lnTo>
                  <a:lnTo>
                    <a:pt x="186" y="1932"/>
                  </a:lnTo>
                  <a:lnTo>
                    <a:pt x="182" y="1934"/>
                  </a:lnTo>
                  <a:lnTo>
                    <a:pt x="182" y="1934"/>
                  </a:lnTo>
                  <a:lnTo>
                    <a:pt x="180" y="1934"/>
                  </a:lnTo>
                  <a:lnTo>
                    <a:pt x="180" y="1934"/>
                  </a:lnTo>
                  <a:lnTo>
                    <a:pt x="178" y="1934"/>
                  </a:lnTo>
                  <a:lnTo>
                    <a:pt x="178" y="1934"/>
                  </a:lnTo>
                  <a:lnTo>
                    <a:pt x="174" y="1934"/>
                  </a:lnTo>
                  <a:lnTo>
                    <a:pt x="174" y="1934"/>
                  </a:lnTo>
                  <a:lnTo>
                    <a:pt x="172" y="1934"/>
                  </a:lnTo>
                  <a:lnTo>
                    <a:pt x="172" y="1934"/>
                  </a:lnTo>
                  <a:lnTo>
                    <a:pt x="168" y="1934"/>
                  </a:lnTo>
                  <a:lnTo>
                    <a:pt x="168" y="1934"/>
                  </a:lnTo>
                  <a:lnTo>
                    <a:pt x="164" y="1934"/>
                  </a:lnTo>
                  <a:lnTo>
                    <a:pt x="164" y="1934"/>
                  </a:lnTo>
                  <a:lnTo>
                    <a:pt x="160" y="1934"/>
                  </a:lnTo>
                  <a:lnTo>
                    <a:pt x="160" y="1934"/>
                  </a:lnTo>
                  <a:lnTo>
                    <a:pt x="158" y="1934"/>
                  </a:lnTo>
                  <a:lnTo>
                    <a:pt x="158" y="1934"/>
                  </a:lnTo>
                  <a:lnTo>
                    <a:pt x="158" y="1934"/>
                  </a:lnTo>
                  <a:lnTo>
                    <a:pt x="158" y="1934"/>
                  </a:lnTo>
                  <a:lnTo>
                    <a:pt x="154" y="1934"/>
                  </a:lnTo>
                  <a:lnTo>
                    <a:pt x="154" y="1934"/>
                  </a:lnTo>
                  <a:lnTo>
                    <a:pt x="152" y="1934"/>
                  </a:lnTo>
                  <a:lnTo>
                    <a:pt x="150" y="1934"/>
                  </a:lnTo>
                  <a:lnTo>
                    <a:pt x="146" y="1934"/>
                  </a:lnTo>
                  <a:lnTo>
                    <a:pt x="146" y="1934"/>
                  </a:lnTo>
                  <a:lnTo>
                    <a:pt x="146" y="1934"/>
                  </a:lnTo>
                  <a:lnTo>
                    <a:pt x="142" y="1934"/>
                  </a:lnTo>
                  <a:lnTo>
                    <a:pt x="142" y="1934"/>
                  </a:lnTo>
                  <a:lnTo>
                    <a:pt x="140" y="1934"/>
                  </a:lnTo>
                  <a:lnTo>
                    <a:pt x="134" y="1934"/>
                  </a:lnTo>
                  <a:lnTo>
                    <a:pt x="134" y="1934"/>
                  </a:lnTo>
                  <a:lnTo>
                    <a:pt x="130" y="1936"/>
                  </a:lnTo>
                  <a:lnTo>
                    <a:pt x="130" y="1936"/>
                  </a:lnTo>
                  <a:lnTo>
                    <a:pt x="128" y="1936"/>
                  </a:lnTo>
                  <a:lnTo>
                    <a:pt x="128" y="1936"/>
                  </a:lnTo>
                  <a:lnTo>
                    <a:pt x="122" y="1936"/>
                  </a:lnTo>
                  <a:lnTo>
                    <a:pt x="122" y="1936"/>
                  </a:lnTo>
                  <a:lnTo>
                    <a:pt x="118" y="1936"/>
                  </a:lnTo>
                  <a:lnTo>
                    <a:pt x="118" y="1936"/>
                  </a:lnTo>
                  <a:lnTo>
                    <a:pt x="118" y="1938"/>
                  </a:lnTo>
                  <a:lnTo>
                    <a:pt x="118" y="1938"/>
                  </a:lnTo>
                  <a:lnTo>
                    <a:pt x="114" y="1936"/>
                  </a:lnTo>
                  <a:lnTo>
                    <a:pt x="114" y="1936"/>
                  </a:lnTo>
                  <a:lnTo>
                    <a:pt x="112" y="1936"/>
                  </a:lnTo>
                  <a:lnTo>
                    <a:pt x="112" y="1936"/>
                  </a:lnTo>
                  <a:lnTo>
                    <a:pt x="108" y="1934"/>
                  </a:lnTo>
                  <a:lnTo>
                    <a:pt x="108" y="1934"/>
                  </a:lnTo>
                  <a:lnTo>
                    <a:pt x="108" y="1934"/>
                  </a:lnTo>
                  <a:lnTo>
                    <a:pt x="104" y="1934"/>
                  </a:lnTo>
                  <a:lnTo>
                    <a:pt x="104" y="1934"/>
                  </a:lnTo>
                  <a:lnTo>
                    <a:pt x="102" y="1936"/>
                  </a:lnTo>
                  <a:lnTo>
                    <a:pt x="102" y="1936"/>
                  </a:lnTo>
                  <a:lnTo>
                    <a:pt x="102" y="1936"/>
                  </a:lnTo>
                  <a:lnTo>
                    <a:pt x="102" y="1936"/>
                  </a:lnTo>
                  <a:lnTo>
                    <a:pt x="100" y="1934"/>
                  </a:lnTo>
                  <a:lnTo>
                    <a:pt x="100" y="1934"/>
                  </a:lnTo>
                  <a:lnTo>
                    <a:pt x="96" y="1934"/>
                  </a:lnTo>
                  <a:lnTo>
                    <a:pt x="96" y="1934"/>
                  </a:lnTo>
                  <a:lnTo>
                    <a:pt x="96" y="1934"/>
                  </a:lnTo>
                  <a:lnTo>
                    <a:pt x="96" y="1934"/>
                  </a:lnTo>
                  <a:lnTo>
                    <a:pt x="92" y="1934"/>
                  </a:lnTo>
                  <a:lnTo>
                    <a:pt x="92" y="1934"/>
                  </a:lnTo>
                  <a:lnTo>
                    <a:pt x="86" y="1936"/>
                  </a:lnTo>
                  <a:lnTo>
                    <a:pt x="86" y="1936"/>
                  </a:lnTo>
                  <a:lnTo>
                    <a:pt x="86" y="1936"/>
                  </a:lnTo>
                  <a:lnTo>
                    <a:pt x="84" y="1936"/>
                  </a:lnTo>
                  <a:lnTo>
                    <a:pt x="84" y="1936"/>
                  </a:lnTo>
                  <a:lnTo>
                    <a:pt x="80" y="1938"/>
                  </a:lnTo>
                  <a:lnTo>
                    <a:pt x="80" y="1938"/>
                  </a:lnTo>
                  <a:lnTo>
                    <a:pt x="78" y="1936"/>
                  </a:lnTo>
                  <a:lnTo>
                    <a:pt x="78" y="1936"/>
                  </a:lnTo>
                  <a:lnTo>
                    <a:pt x="74" y="1936"/>
                  </a:lnTo>
                  <a:lnTo>
                    <a:pt x="74" y="1936"/>
                  </a:lnTo>
                  <a:lnTo>
                    <a:pt x="70" y="1940"/>
                  </a:lnTo>
                  <a:lnTo>
                    <a:pt x="70" y="1940"/>
                  </a:lnTo>
                  <a:lnTo>
                    <a:pt x="68" y="1940"/>
                  </a:lnTo>
                  <a:lnTo>
                    <a:pt x="68" y="1940"/>
                  </a:lnTo>
                  <a:lnTo>
                    <a:pt x="68" y="1940"/>
                  </a:lnTo>
                  <a:lnTo>
                    <a:pt x="64" y="1942"/>
                  </a:lnTo>
                  <a:lnTo>
                    <a:pt x="64" y="1942"/>
                  </a:lnTo>
                  <a:lnTo>
                    <a:pt x="62" y="1942"/>
                  </a:lnTo>
                  <a:lnTo>
                    <a:pt x="62" y="1942"/>
                  </a:lnTo>
                  <a:lnTo>
                    <a:pt x="62" y="1940"/>
                  </a:lnTo>
                  <a:lnTo>
                    <a:pt x="64" y="1938"/>
                  </a:lnTo>
                  <a:lnTo>
                    <a:pt x="64" y="1938"/>
                  </a:lnTo>
                  <a:lnTo>
                    <a:pt x="66" y="1934"/>
                  </a:lnTo>
                  <a:lnTo>
                    <a:pt x="66" y="1934"/>
                  </a:lnTo>
                  <a:lnTo>
                    <a:pt x="68" y="1932"/>
                  </a:lnTo>
                  <a:lnTo>
                    <a:pt x="68" y="1932"/>
                  </a:lnTo>
                  <a:lnTo>
                    <a:pt x="70" y="1930"/>
                  </a:lnTo>
                  <a:lnTo>
                    <a:pt x="70" y="1930"/>
                  </a:lnTo>
                  <a:lnTo>
                    <a:pt x="72" y="1928"/>
                  </a:lnTo>
                  <a:lnTo>
                    <a:pt x="72" y="1928"/>
                  </a:lnTo>
                  <a:lnTo>
                    <a:pt x="76" y="1926"/>
                  </a:lnTo>
                  <a:lnTo>
                    <a:pt x="76" y="1926"/>
                  </a:lnTo>
                  <a:lnTo>
                    <a:pt x="78" y="1926"/>
                  </a:lnTo>
                  <a:lnTo>
                    <a:pt x="78" y="1926"/>
                  </a:lnTo>
                  <a:lnTo>
                    <a:pt x="80" y="1922"/>
                  </a:lnTo>
                  <a:lnTo>
                    <a:pt x="80" y="1922"/>
                  </a:lnTo>
                  <a:lnTo>
                    <a:pt x="82" y="1920"/>
                  </a:lnTo>
                  <a:lnTo>
                    <a:pt x="82" y="1920"/>
                  </a:lnTo>
                  <a:lnTo>
                    <a:pt x="84" y="1918"/>
                  </a:lnTo>
                  <a:lnTo>
                    <a:pt x="84" y="1918"/>
                  </a:lnTo>
                  <a:lnTo>
                    <a:pt x="86" y="1914"/>
                  </a:lnTo>
                  <a:lnTo>
                    <a:pt x="86" y="1914"/>
                  </a:lnTo>
                  <a:lnTo>
                    <a:pt x="86" y="1914"/>
                  </a:lnTo>
                  <a:lnTo>
                    <a:pt x="88" y="1912"/>
                  </a:lnTo>
                  <a:lnTo>
                    <a:pt x="88" y="1912"/>
                  </a:lnTo>
                  <a:lnTo>
                    <a:pt x="90" y="1908"/>
                  </a:lnTo>
                  <a:lnTo>
                    <a:pt x="90" y="1908"/>
                  </a:lnTo>
                  <a:lnTo>
                    <a:pt x="92" y="1906"/>
                  </a:lnTo>
                  <a:lnTo>
                    <a:pt x="92" y="1906"/>
                  </a:lnTo>
                  <a:lnTo>
                    <a:pt x="92" y="1904"/>
                  </a:lnTo>
                  <a:lnTo>
                    <a:pt x="92" y="1904"/>
                  </a:lnTo>
                  <a:lnTo>
                    <a:pt x="94" y="1902"/>
                  </a:lnTo>
                  <a:lnTo>
                    <a:pt x="94" y="1902"/>
                  </a:lnTo>
                  <a:lnTo>
                    <a:pt x="96" y="1900"/>
                  </a:lnTo>
                  <a:lnTo>
                    <a:pt x="96" y="1900"/>
                  </a:lnTo>
                  <a:lnTo>
                    <a:pt x="98" y="1896"/>
                  </a:lnTo>
                  <a:lnTo>
                    <a:pt x="98" y="1896"/>
                  </a:lnTo>
                  <a:lnTo>
                    <a:pt x="98" y="1896"/>
                  </a:lnTo>
                  <a:lnTo>
                    <a:pt x="98" y="1896"/>
                  </a:lnTo>
                  <a:lnTo>
                    <a:pt x="100" y="1894"/>
                  </a:lnTo>
                  <a:lnTo>
                    <a:pt x="100" y="1894"/>
                  </a:lnTo>
                  <a:lnTo>
                    <a:pt x="102" y="1892"/>
                  </a:lnTo>
                  <a:lnTo>
                    <a:pt x="102" y="1892"/>
                  </a:lnTo>
                  <a:lnTo>
                    <a:pt x="104" y="1890"/>
                  </a:lnTo>
                  <a:lnTo>
                    <a:pt x="104" y="1890"/>
                  </a:lnTo>
                  <a:lnTo>
                    <a:pt x="106" y="1888"/>
                  </a:lnTo>
                  <a:lnTo>
                    <a:pt x="106" y="1888"/>
                  </a:lnTo>
                  <a:lnTo>
                    <a:pt x="108" y="1886"/>
                  </a:lnTo>
                  <a:lnTo>
                    <a:pt x="108" y="1886"/>
                  </a:lnTo>
                  <a:lnTo>
                    <a:pt x="110" y="1884"/>
                  </a:lnTo>
                  <a:lnTo>
                    <a:pt x="110" y="1884"/>
                  </a:lnTo>
                  <a:lnTo>
                    <a:pt x="114" y="1880"/>
                  </a:lnTo>
                  <a:lnTo>
                    <a:pt x="114" y="1880"/>
                  </a:lnTo>
                  <a:lnTo>
                    <a:pt x="114" y="1880"/>
                  </a:lnTo>
                  <a:lnTo>
                    <a:pt x="114" y="1880"/>
                  </a:lnTo>
                  <a:lnTo>
                    <a:pt x="116" y="1876"/>
                  </a:lnTo>
                  <a:lnTo>
                    <a:pt x="116" y="1876"/>
                  </a:lnTo>
                  <a:lnTo>
                    <a:pt x="118" y="1874"/>
                  </a:lnTo>
                  <a:lnTo>
                    <a:pt x="118" y="1874"/>
                  </a:lnTo>
                  <a:lnTo>
                    <a:pt x="120" y="1872"/>
                  </a:lnTo>
                  <a:lnTo>
                    <a:pt x="120" y="1872"/>
                  </a:lnTo>
                  <a:lnTo>
                    <a:pt x="122" y="1870"/>
                  </a:lnTo>
                  <a:lnTo>
                    <a:pt x="122" y="1870"/>
                  </a:lnTo>
                  <a:lnTo>
                    <a:pt x="124" y="1866"/>
                  </a:lnTo>
                  <a:lnTo>
                    <a:pt x="124" y="1866"/>
                  </a:lnTo>
                  <a:lnTo>
                    <a:pt x="126" y="1864"/>
                  </a:lnTo>
                  <a:lnTo>
                    <a:pt x="126" y="1862"/>
                  </a:lnTo>
                  <a:lnTo>
                    <a:pt x="126" y="1862"/>
                  </a:lnTo>
                  <a:lnTo>
                    <a:pt x="128" y="1860"/>
                  </a:lnTo>
                  <a:lnTo>
                    <a:pt x="128" y="1860"/>
                  </a:lnTo>
                  <a:lnTo>
                    <a:pt x="130" y="1858"/>
                  </a:lnTo>
                  <a:lnTo>
                    <a:pt x="130" y="1858"/>
                  </a:lnTo>
                  <a:lnTo>
                    <a:pt x="132" y="1856"/>
                  </a:lnTo>
                  <a:lnTo>
                    <a:pt x="132" y="1856"/>
                  </a:lnTo>
                  <a:lnTo>
                    <a:pt x="134" y="1852"/>
                  </a:lnTo>
                  <a:lnTo>
                    <a:pt x="134" y="1852"/>
                  </a:lnTo>
                  <a:lnTo>
                    <a:pt x="136" y="1850"/>
                  </a:lnTo>
                  <a:lnTo>
                    <a:pt x="136" y="1850"/>
                  </a:lnTo>
                  <a:lnTo>
                    <a:pt x="136" y="1848"/>
                  </a:lnTo>
                  <a:lnTo>
                    <a:pt x="136" y="1848"/>
                  </a:lnTo>
                  <a:lnTo>
                    <a:pt x="140" y="1846"/>
                  </a:lnTo>
                  <a:lnTo>
                    <a:pt x="140" y="1846"/>
                  </a:lnTo>
                  <a:lnTo>
                    <a:pt x="140" y="1844"/>
                  </a:lnTo>
                  <a:lnTo>
                    <a:pt x="140" y="1844"/>
                  </a:lnTo>
                  <a:lnTo>
                    <a:pt x="142" y="1840"/>
                  </a:lnTo>
                  <a:lnTo>
                    <a:pt x="142" y="1840"/>
                  </a:lnTo>
                  <a:lnTo>
                    <a:pt x="144" y="1836"/>
                  </a:lnTo>
                  <a:lnTo>
                    <a:pt x="144" y="1836"/>
                  </a:lnTo>
                  <a:lnTo>
                    <a:pt x="144" y="1834"/>
                  </a:lnTo>
                  <a:lnTo>
                    <a:pt x="144" y="1834"/>
                  </a:lnTo>
                  <a:lnTo>
                    <a:pt x="146" y="1832"/>
                  </a:lnTo>
                  <a:lnTo>
                    <a:pt x="146" y="1832"/>
                  </a:lnTo>
                  <a:lnTo>
                    <a:pt x="148" y="1828"/>
                  </a:lnTo>
                  <a:lnTo>
                    <a:pt x="148" y="1828"/>
                  </a:lnTo>
                  <a:lnTo>
                    <a:pt x="150" y="1826"/>
                  </a:lnTo>
                  <a:lnTo>
                    <a:pt x="150" y="1824"/>
                  </a:lnTo>
                  <a:lnTo>
                    <a:pt x="150" y="1824"/>
                  </a:lnTo>
                  <a:lnTo>
                    <a:pt x="156" y="1822"/>
                  </a:lnTo>
                  <a:lnTo>
                    <a:pt x="156" y="1822"/>
                  </a:lnTo>
                  <a:lnTo>
                    <a:pt x="158" y="1818"/>
                  </a:lnTo>
                  <a:lnTo>
                    <a:pt x="158" y="1814"/>
                  </a:lnTo>
                  <a:lnTo>
                    <a:pt x="158" y="1814"/>
                  </a:lnTo>
                  <a:lnTo>
                    <a:pt x="158" y="1810"/>
                  </a:lnTo>
                  <a:lnTo>
                    <a:pt x="158" y="1810"/>
                  </a:lnTo>
                  <a:lnTo>
                    <a:pt x="160" y="1808"/>
                  </a:lnTo>
                  <a:lnTo>
                    <a:pt x="160" y="1808"/>
                  </a:lnTo>
                  <a:lnTo>
                    <a:pt x="162" y="1806"/>
                  </a:lnTo>
                  <a:lnTo>
                    <a:pt x="162" y="1806"/>
                  </a:lnTo>
                  <a:lnTo>
                    <a:pt x="162" y="1806"/>
                  </a:lnTo>
                  <a:lnTo>
                    <a:pt x="166" y="1804"/>
                  </a:lnTo>
                  <a:lnTo>
                    <a:pt x="166" y="1804"/>
                  </a:lnTo>
                  <a:lnTo>
                    <a:pt x="166" y="1804"/>
                  </a:lnTo>
                  <a:lnTo>
                    <a:pt x="172" y="1800"/>
                  </a:lnTo>
                  <a:lnTo>
                    <a:pt x="172" y="1800"/>
                  </a:lnTo>
                  <a:lnTo>
                    <a:pt x="174" y="1798"/>
                  </a:lnTo>
                  <a:lnTo>
                    <a:pt x="174" y="1798"/>
                  </a:lnTo>
                  <a:lnTo>
                    <a:pt x="174" y="1796"/>
                  </a:lnTo>
                  <a:lnTo>
                    <a:pt x="174" y="1796"/>
                  </a:lnTo>
                  <a:lnTo>
                    <a:pt x="176" y="1794"/>
                  </a:lnTo>
                  <a:lnTo>
                    <a:pt x="176" y="1794"/>
                  </a:lnTo>
                  <a:lnTo>
                    <a:pt x="178" y="1792"/>
                  </a:lnTo>
                  <a:lnTo>
                    <a:pt x="178" y="1792"/>
                  </a:lnTo>
                  <a:lnTo>
                    <a:pt x="180" y="1790"/>
                  </a:lnTo>
                  <a:lnTo>
                    <a:pt x="180" y="1790"/>
                  </a:lnTo>
                  <a:lnTo>
                    <a:pt x="182" y="1788"/>
                  </a:lnTo>
                  <a:lnTo>
                    <a:pt x="182" y="1788"/>
                  </a:lnTo>
                  <a:lnTo>
                    <a:pt x="184" y="1784"/>
                  </a:lnTo>
                  <a:lnTo>
                    <a:pt x="186" y="1782"/>
                  </a:lnTo>
                  <a:lnTo>
                    <a:pt x="186" y="1782"/>
                  </a:lnTo>
                  <a:lnTo>
                    <a:pt x="188" y="1778"/>
                  </a:lnTo>
                  <a:lnTo>
                    <a:pt x="188" y="1778"/>
                  </a:lnTo>
                  <a:lnTo>
                    <a:pt x="188" y="1778"/>
                  </a:lnTo>
                  <a:lnTo>
                    <a:pt x="188" y="1778"/>
                  </a:lnTo>
                  <a:lnTo>
                    <a:pt x="192" y="1774"/>
                  </a:lnTo>
                  <a:lnTo>
                    <a:pt x="192" y="1772"/>
                  </a:lnTo>
                  <a:lnTo>
                    <a:pt x="192" y="1772"/>
                  </a:lnTo>
                  <a:lnTo>
                    <a:pt x="192" y="1772"/>
                  </a:lnTo>
                  <a:lnTo>
                    <a:pt x="194" y="1770"/>
                  </a:lnTo>
                  <a:lnTo>
                    <a:pt x="194" y="1770"/>
                  </a:lnTo>
                  <a:lnTo>
                    <a:pt x="194" y="1768"/>
                  </a:lnTo>
                  <a:lnTo>
                    <a:pt x="194" y="1768"/>
                  </a:lnTo>
                  <a:lnTo>
                    <a:pt x="196" y="1764"/>
                  </a:lnTo>
                  <a:lnTo>
                    <a:pt x="196" y="1764"/>
                  </a:lnTo>
                  <a:lnTo>
                    <a:pt x="196" y="1762"/>
                  </a:lnTo>
                  <a:lnTo>
                    <a:pt x="196" y="1762"/>
                  </a:lnTo>
                  <a:lnTo>
                    <a:pt x="196" y="1760"/>
                  </a:lnTo>
                  <a:lnTo>
                    <a:pt x="196" y="1760"/>
                  </a:lnTo>
                  <a:lnTo>
                    <a:pt x="198" y="1758"/>
                  </a:lnTo>
                  <a:lnTo>
                    <a:pt x="198" y="1758"/>
                  </a:lnTo>
                  <a:lnTo>
                    <a:pt x="200" y="1758"/>
                  </a:lnTo>
                  <a:lnTo>
                    <a:pt x="200" y="1758"/>
                  </a:lnTo>
                  <a:lnTo>
                    <a:pt x="204" y="1756"/>
                  </a:lnTo>
                  <a:lnTo>
                    <a:pt x="204" y="1756"/>
                  </a:lnTo>
                  <a:lnTo>
                    <a:pt x="206" y="1752"/>
                  </a:lnTo>
                  <a:lnTo>
                    <a:pt x="206" y="1752"/>
                  </a:lnTo>
                  <a:lnTo>
                    <a:pt x="206" y="1750"/>
                  </a:lnTo>
                  <a:lnTo>
                    <a:pt x="206" y="1750"/>
                  </a:lnTo>
                  <a:lnTo>
                    <a:pt x="208" y="1750"/>
                  </a:lnTo>
                  <a:lnTo>
                    <a:pt x="208" y="1750"/>
                  </a:lnTo>
                  <a:lnTo>
                    <a:pt x="212" y="1748"/>
                  </a:lnTo>
                  <a:lnTo>
                    <a:pt x="212" y="1748"/>
                  </a:lnTo>
                  <a:lnTo>
                    <a:pt x="214" y="1744"/>
                  </a:lnTo>
                  <a:lnTo>
                    <a:pt x="214" y="1744"/>
                  </a:lnTo>
                  <a:lnTo>
                    <a:pt x="214" y="1742"/>
                  </a:lnTo>
                  <a:lnTo>
                    <a:pt x="214" y="1742"/>
                  </a:lnTo>
                  <a:lnTo>
                    <a:pt x="216" y="1742"/>
                  </a:lnTo>
                  <a:lnTo>
                    <a:pt x="216" y="1742"/>
                  </a:lnTo>
                  <a:lnTo>
                    <a:pt x="218" y="1738"/>
                  </a:lnTo>
                  <a:lnTo>
                    <a:pt x="218" y="1738"/>
                  </a:lnTo>
                  <a:lnTo>
                    <a:pt x="220" y="1734"/>
                  </a:lnTo>
                  <a:lnTo>
                    <a:pt x="220" y="1734"/>
                  </a:lnTo>
                  <a:lnTo>
                    <a:pt x="220" y="1732"/>
                  </a:lnTo>
                  <a:lnTo>
                    <a:pt x="220" y="1732"/>
                  </a:lnTo>
                  <a:lnTo>
                    <a:pt x="222" y="1730"/>
                  </a:lnTo>
                  <a:lnTo>
                    <a:pt x="222" y="1730"/>
                  </a:lnTo>
                  <a:lnTo>
                    <a:pt x="224" y="1728"/>
                  </a:lnTo>
                  <a:lnTo>
                    <a:pt x="224" y="1728"/>
                  </a:lnTo>
                  <a:lnTo>
                    <a:pt x="226" y="1724"/>
                  </a:lnTo>
                  <a:lnTo>
                    <a:pt x="226" y="1724"/>
                  </a:lnTo>
                  <a:lnTo>
                    <a:pt x="226" y="1722"/>
                  </a:lnTo>
                  <a:lnTo>
                    <a:pt x="226" y="1722"/>
                  </a:lnTo>
                  <a:lnTo>
                    <a:pt x="230" y="1718"/>
                  </a:lnTo>
                  <a:lnTo>
                    <a:pt x="230" y="1718"/>
                  </a:lnTo>
                  <a:lnTo>
                    <a:pt x="232" y="1718"/>
                  </a:lnTo>
                  <a:lnTo>
                    <a:pt x="232" y="1718"/>
                  </a:lnTo>
                  <a:lnTo>
                    <a:pt x="236" y="1716"/>
                  </a:lnTo>
                  <a:lnTo>
                    <a:pt x="236" y="1716"/>
                  </a:lnTo>
                  <a:lnTo>
                    <a:pt x="238" y="1714"/>
                  </a:lnTo>
                  <a:lnTo>
                    <a:pt x="238" y="1712"/>
                  </a:lnTo>
                  <a:lnTo>
                    <a:pt x="238" y="1712"/>
                  </a:lnTo>
                  <a:lnTo>
                    <a:pt x="240" y="1710"/>
                  </a:lnTo>
                  <a:lnTo>
                    <a:pt x="240" y="1710"/>
                  </a:lnTo>
                  <a:lnTo>
                    <a:pt x="242" y="1706"/>
                  </a:lnTo>
                  <a:lnTo>
                    <a:pt x="242" y="1706"/>
                  </a:lnTo>
                  <a:lnTo>
                    <a:pt x="244" y="1702"/>
                  </a:lnTo>
                  <a:lnTo>
                    <a:pt x="244" y="1700"/>
                  </a:lnTo>
                  <a:lnTo>
                    <a:pt x="244" y="1700"/>
                  </a:lnTo>
                  <a:lnTo>
                    <a:pt x="246" y="1696"/>
                  </a:lnTo>
                  <a:lnTo>
                    <a:pt x="248" y="1696"/>
                  </a:lnTo>
                  <a:lnTo>
                    <a:pt x="248" y="1694"/>
                  </a:lnTo>
                  <a:lnTo>
                    <a:pt x="248" y="1694"/>
                  </a:lnTo>
                  <a:lnTo>
                    <a:pt x="248" y="1692"/>
                  </a:lnTo>
                  <a:lnTo>
                    <a:pt x="248" y="1692"/>
                  </a:lnTo>
                  <a:lnTo>
                    <a:pt x="250" y="1690"/>
                  </a:lnTo>
                  <a:lnTo>
                    <a:pt x="250" y="1690"/>
                  </a:lnTo>
                  <a:lnTo>
                    <a:pt x="250" y="1688"/>
                  </a:lnTo>
                  <a:lnTo>
                    <a:pt x="250" y="1688"/>
                  </a:lnTo>
                  <a:lnTo>
                    <a:pt x="254" y="1686"/>
                  </a:lnTo>
                  <a:lnTo>
                    <a:pt x="254" y="1686"/>
                  </a:lnTo>
                  <a:lnTo>
                    <a:pt x="256" y="1684"/>
                  </a:lnTo>
                  <a:lnTo>
                    <a:pt x="256" y="1682"/>
                  </a:lnTo>
                  <a:lnTo>
                    <a:pt x="256" y="1682"/>
                  </a:lnTo>
                  <a:lnTo>
                    <a:pt x="256" y="1682"/>
                  </a:lnTo>
                  <a:lnTo>
                    <a:pt x="256" y="1678"/>
                  </a:lnTo>
                  <a:lnTo>
                    <a:pt x="256" y="1678"/>
                  </a:lnTo>
                  <a:lnTo>
                    <a:pt x="260" y="1674"/>
                  </a:lnTo>
                  <a:lnTo>
                    <a:pt x="260" y="1674"/>
                  </a:lnTo>
                  <a:lnTo>
                    <a:pt x="260" y="1674"/>
                  </a:lnTo>
                  <a:lnTo>
                    <a:pt x="260" y="1670"/>
                  </a:lnTo>
                  <a:lnTo>
                    <a:pt x="260" y="1670"/>
                  </a:lnTo>
                  <a:lnTo>
                    <a:pt x="262" y="1668"/>
                  </a:lnTo>
                  <a:lnTo>
                    <a:pt x="262" y="1668"/>
                  </a:lnTo>
                  <a:lnTo>
                    <a:pt x="264" y="1668"/>
                  </a:lnTo>
                  <a:lnTo>
                    <a:pt x="264" y="1668"/>
                  </a:lnTo>
                  <a:lnTo>
                    <a:pt x="266" y="1664"/>
                  </a:lnTo>
                  <a:lnTo>
                    <a:pt x="266" y="1664"/>
                  </a:lnTo>
                  <a:lnTo>
                    <a:pt x="270" y="1662"/>
                  </a:lnTo>
                  <a:lnTo>
                    <a:pt x="270" y="1660"/>
                  </a:lnTo>
                  <a:lnTo>
                    <a:pt x="270" y="1660"/>
                  </a:lnTo>
                  <a:lnTo>
                    <a:pt x="272" y="1658"/>
                  </a:lnTo>
                  <a:lnTo>
                    <a:pt x="272" y="1658"/>
                  </a:lnTo>
                  <a:lnTo>
                    <a:pt x="274" y="1656"/>
                  </a:lnTo>
                  <a:lnTo>
                    <a:pt x="274" y="1656"/>
                  </a:lnTo>
                  <a:lnTo>
                    <a:pt x="276" y="1654"/>
                  </a:lnTo>
                  <a:lnTo>
                    <a:pt x="276" y="1654"/>
                  </a:lnTo>
                  <a:lnTo>
                    <a:pt x="278" y="1652"/>
                  </a:lnTo>
                  <a:lnTo>
                    <a:pt x="278" y="1652"/>
                  </a:lnTo>
                  <a:lnTo>
                    <a:pt x="280" y="1650"/>
                  </a:lnTo>
                  <a:lnTo>
                    <a:pt x="280" y="1650"/>
                  </a:lnTo>
                  <a:lnTo>
                    <a:pt x="282" y="1648"/>
                  </a:lnTo>
                  <a:lnTo>
                    <a:pt x="282" y="1648"/>
                  </a:lnTo>
                  <a:lnTo>
                    <a:pt x="286" y="1644"/>
                  </a:lnTo>
                  <a:lnTo>
                    <a:pt x="286" y="1644"/>
                  </a:lnTo>
                  <a:lnTo>
                    <a:pt x="286" y="1642"/>
                  </a:lnTo>
                  <a:lnTo>
                    <a:pt x="286" y="1642"/>
                  </a:lnTo>
                  <a:lnTo>
                    <a:pt x="288" y="1640"/>
                  </a:lnTo>
                  <a:lnTo>
                    <a:pt x="288" y="1640"/>
                  </a:lnTo>
                  <a:lnTo>
                    <a:pt x="290" y="1638"/>
                  </a:lnTo>
                  <a:lnTo>
                    <a:pt x="290" y="1638"/>
                  </a:lnTo>
                  <a:lnTo>
                    <a:pt x="292" y="1632"/>
                  </a:lnTo>
                  <a:lnTo>
                    <a:pt x="292" y="1632"/>
                  </a:lnTo>
                  <a:lnTo>
                    <a:pt x="292" y="1632"/>
                  </a:lnTo>
                  <a:lnTo>
                    <a:pt x="292" y="1632"/>
                  </a:lnTo>
                  <a:lnTo>
                    <a:pt x="292" y="1624"/>
                  </a:lnTo>
                  <a:lnTo>
                    <a:pt x="292" y="1624"/>
                  </a:lnTo>
                  <a:lnTo>
                    <a:pt x="294" y="1620"/>
                  </a:lnTo>
                  <a:lnTo>
                    <a:pt x="294" y="1620"/>
                  </a:lnTo>
                  <a:lnTo>
                    <a:pt x="294" y="1620"/>
                  </a:lnTo>
                  <a:lnTo>
                    <a:pt x="294" y="1620"/>
                  </a:lnTo>
                  <a:lnTo>
                    <a:pt x="296" y="1616"/>
                  </a:lnTo>
                  <a:lnTo>
                    <a:pt x="296" y="1616"/>
                  </a:lnTo>
                  <a:lnTo>
                    <a:pt x="298" y="1614"/>
                  </a:lnTo>
                  <a:lnTo>
                    <a:pt x="298" y="1614"/>
                  </a:lnTo>
                  <a:lnTo>
                    <a:pt x="300" y="1612"/>
                  </a:lnTo>
                  <a:lnTo>
                    <a:pt x="300" y="1612"/>
                  </a:lnTo>
                  <a:lnTo>
                    <a:pt x="300" y="1610"/>
                  </a:lnTo>
                  <a:lnTo>
                    <a:pt x="300" y="1610"/>
                  </a:lnTo>
                  <a:lnTo>
                    <a:pt x="304" y="1608"/>
                  </a:lnTo>
                  <a:lnTo>
                    <a:pt x="304" y="1608"/>
                  </a:lnTo>
                  <a:lnTo>
                    <a:pt x="306" y="1606"/>
                  </a:lnTo>
                  <a:lnTo>
                    <a:pt x="306" y="1606"/>
                  </a:lnTo>
                  <a:lnTo>
                    <a:pt x="306" y="1604"/>
                  </a:lnTo>
                  <a:lnTo>
                    <a:pt x="306" y="1604"/>
                  </a:lnTo>
                  <a:lnTo>
                    <a:pt x="308" y="1602"/>
                  </a:lnTo>
                  <a:lnTo>
                    <a:pt x="308" y="1602"/>
                  </a:lnTo>
                  <a:lnTo>
                    <a:pt x="312" y="1600"/>
                  </a:lnTo>
                  <a:lnTo>
                    <a:pt x="312" y="1600"/>
                  </a:lnTo>
                  <a:lnTo>
                    <a:pt x="314" y="1598"/>
                  </a:lnTo>
                  <a:lnTo>
                    <a:pt x="314" y="1598"/>
                  </a:lnTo>
                  <a:lnTo>
                    <a:pt x="314" y="1596"/>
                  </a:lnTo>
                  <a:lnTo>
                    <a:pt x="314" y="1596"/>
                  </a:lnTo>
                  <a:lnTo>
                    <a:pt x="316" y="1594"/>
                  </a:lnTo>
                  <a:lnTo>
                    <a:pt x="316" y="1594"/>
                  </a:lnTo>
                  <a:lnTo>
                    <a:pt x="318" y="1592"/>
                  </a:lnTo>
                  <a:lnTo>
                    <a:pt x="318" y="1592"/>
                  </a:lnTo>
                  <a:lnTo>
                    <a:pt x="320" y="1590"/>
                  </a:lnTo>
                  <a:lnTo>
                    <a:pt x="320" y="1590"/>
                  </a:lnTo>
                  <a:lnTo>
                    <a:pt x="322" y="1588"/>
                  </a:lnTo>
                  <a:lnTo>
                    <a:pt x="322" y="1588"/>
                  </a:lnTo>
                  <a:lnTo>
                    <a:pt x="326" y="1584"/>
                  </a:lnTo>
                  <a:lnTo>
                    <a:pt x="326" y="1582"/>
                  </a:lnTo>
                  <a:lnTo>
                    <a:pt x="326" y="1582"/>
                  </a:lnTo>
                  <a:lnTo>
                    <a:pt x="326" y="1580"/>
                  </a:lnTo>
                  <a:lnTo>
                    <a:pt x="326" y="1580"/>
                  </a:lnTo>
                  <a:lnTo>
                    <a:pt x="328" y="1578"/>
                  </a:lnTo>
                  <a:lnTo>
                    <a:pt x="328" y="1578"/>
                  </a:lnTo>
                  <a:lnTo>
                    <a:pt x="328" y="1576"/>
                  </a:lnTo>
                  <a:lnTo>
                    <a:pt x="328" y="1576"/>
                  </a:lnTo>
                  <a:lnTo>
                    <a:pt x="330" y="1574"/>
                  </a:lnTo>
                  <a:lnTo>
                    <a:pt x="330" y="1574"/>
                  </a:lnTo>
                  <a:lnTo>
                    <a:pt x="332" y="1572"/>
                  </a:lnTo>
                  <a:lnTo>
                    <a:pt x="332" y="1572"/>
                  </a:lnTo>
                  <a:lnTo>
                    <a:pt x="334" y="1568"/>
                  </a:lnTo>
                  <a:lnTo>
                    <a:pt x="334" y="1568"/>
                  </a:lnTo>
                  <a:lnTo>
                    <a:pt x="336" y="1568"/>
                  </a:lnTo>
                  <a:lnTo>
                    <a:pt x="336" y="1568"/>
                  </a:lnTo>
                  <a:lnTo>
                    <a:pt x="338" y="1564"/>
                  </a:lnTo>
                  <a:lnTo>
                    <a:pt x="338" y="1564"/>
                  </a:lnTo>
                  <a:lnTo>
                    <a:pt x="342" y="1562"/>
                  </a:lnTo>
                  <a:lnTo>
                    <a:pt x="344" y="1560"/>
                  </a:lnTo>
                  <a:lnTo>
                    <a:pt x="344" y="1560"/>
                  </a:lnTo>
                  <a:lnTo>
                    <a:pt x="346" y="1556"/>
                  </a:lnTo>
                  <a:lnTo>
                    <a:pt x="346" y="1556"/>
                  </a:lnTo>
                  <a:lnTo>
                    <a:pt x="348" y="1556"/>
                  </a:lnTo>
                  <a:lnTo>
                    <a:pt x="348" y="1556"/>
                  </a:lnTo>
                  <a:lnTo>
                    <a:pt x="350" y="1554"/>
                  </a:lnTo>
                  <a:lnTo>
                    <a:pt x="350" y="1554"/>
                  </a:lnTo>
                  <a:lnTo>
                    <a:pt x="352" y="1550"/>
                  </a:lnTo>
                  <a:lnTo>
                    <a:pt x="352" y="1550"/>
                  </a:lnTo>
                  <a:lnTo>
                    <a:pt x="352" y="1548"/>
                  </a:lnTo>
                  <a:lnTo>
                    <a:pt x="352" y="1548"/>
                  </a:lnTo>
                  <a:lnTo>
                    <a:pt x="354" y="1546"/>
                  </a:lnTo>
                  <a:lnTo>
                    <a:pt x="354" y="1546"/>
                  </a:lnTo>
                  <a:lnTo>
                    <a:pt x="358" y="1544"/>
                  </a:lnTo>
                  <a:lnTo>
                    <a:pt x="358" y="1544"/>
                  </a:lnTo>
                  <a:lnTo>
                    <a:pt x="358" y="1540"/>
                  </a:lnTo>
                  <a:lnTo>
                    <a:pt x="358" y="1540"/>
                  </a:lnTo>
                  <a:lnTo>
                    <a:pt x="358" y="1538"/>
                  </a:lnTo>
                  <a:lnTo>
                    <a:pt x="358" y="1538"/>
                  </a:lnTo>
                  <a:lnTo>
                    <a:pt x="360" y="1536"/>
                  </a:lnTo>
                  <a:lnTo>
                    <a:pt x="360" y="1536"/>
                  </a:lnTo>
                  <a:lnTo>
                    <a:pt x="362" y="1532"/>
                  </a:lnTo>
                  <a:lnTo>
                    <a:pt x="362" y="1532"/>
                  </a:lnTo>
                  <a:lnTo>
                    <a:pt x="362" y="1528"/>
                  </a:lnTo>
                  <a:lnTo>
                    <a:pt x="362" y="1528"/>
                  </a:lnTo>
                  <a:lnTo>
                    <a:pt x="366" y="1524"/>
                  </a:lnTo>
                  <a:lnTo>
                    <a:pt x="366" y="1524"/>
                  </a:lnTo>
                  <a:lnTo>
                    <a:pt x="368" y="1520"/>
                  </a:lnTo>
                  <a:lnTo>
                    <a:pt x="368" y="1520"/>
                  </a:lnTo>
                  <a:lnTo>
                    <a:pt x="368" y="1518"/>
                  </a:lnTo>
                  <a:lnTo>
                    <a:pt x="368" y="1518"/>
                  </a:lnTo>
                  <a:lnTo>
                    <a:pt x="370" y="1518"/>
                  </a:lnTo>
                  <a:lnTo>
                    <a:pt x="370" y="1518"/>
                  </a:lnTo>
                  <a:lnTo>
                    <a:pt x="374" y="1516"/>
                  </a:lnTo>
                  <a:lnTo>
                    <a:pt x="374" y="1516"/>
                  </a:lnTo>
                  <a:lnTo>
                    <a:pt x="376" y="1512"/>
                  </a:lnTo>
                  <a:lnTo>
                    <a:pt x="376" y="1512"/>
                  </a:lnTo>
                  <a:lnTo>
                    <a:pt x="378" y="1510"/>
                  </a:lnTo>
                  <a:lnTo>
                    <a:pt x="378" y="1510"/>
                  </a:lnTo>
                  <a:lnTo>
                    <a:pt x="380" y="1510"/>
                  </a:lnTo>
                  <a:lnTo>
                    <a:pt x="380" y="1510"/>
                  </a:lnTo>
                  <a:lnTo>
                    <a:pt x="382" y="1508"/>
                  </a:lnTo>
                  <a:lnTo>
                    <a:pt x="382" y="1508"/>
                  </a:lnTo>
                  <a:lnTo>
                    <a:pt x="384" y="1504"/>
                  </a:lnTo>
                  <a:lnTo>
                    <a:pt x="384" y="1504"/>
                  </a:lnTo>
                  <a:lnTo>
                    <a:pt x="386" y="1504"/>
                  </a:lnTo>
                  <a:lnTo>
                    <a:pt x="386" y="1504"/>
                  </a:lnTo>
                  <a:lnTo>
                    <a:pt x="390" y="1500"/>
                  </a:lnTo>
                  <a:lnTo>
                    <a:pt x="390" y="1500"/>
                  </a:lnTo>
                  <a:lnTo>
                    <a:pt x="394" y="1494"/>
                  </a:lnTo>
                  <a:lnTo>
                    <a:pt x="394" y="1494"/>
                  </a:lnTo>
                  <a:lnTo>
                    <a:pt x="394" y="1490"/>
                  </a:lnTo>
                  <a:lnTo>
                    <a:pt x="394" y="1490"/>
                  </a:lnTo>
                  <a:lnTo>
                    <a:pt x="394" y="1488"/>
                  </a:lnTo>
                  <a:lnTo>
                    <a:pt x="394" y="1488"/>
                  </a:lnTo>
                  <a:lnTo>
                    <a:pt x="396" y="1488"/>
                  </a:lnTo>
                  <a:lnTo>
                    <a:pt x="396" y="1488"/>
                  </a:lnTo>
                  <a:lnTo>
                    <a:pt x="398" y="1484"/>
                  </a:lnTo>
                  <a:lnTo>
                    <a:pt x="398" y="1484"/>
                  </a:lnTo>
                  <a:lnTo>
                    <a:pt x="398" y="1480"/>
                  </a:lnTo>
                  <a:lnTo>
                    <a:pt x="398" y="1480"/>
                  </a:lnTo>
                  <a:lnTo>
                    <a:pt x="400" y="1478"/>
                  </a:lnTo>
                  <a:lnTo>
                    <a:pt x="400" y="1478"/>
                  </a:lnTo>
                  <a:lnTo>
                    <a:pt x="402" y="1476"/>
                  </a:lnTo>
                  <a:lnTo>
                    <a:pt x="402" y="1476"/>
                  </a:lnTo>
                  <a:lnTo>
                    <a:pt x="402" y="1476"/>
                  </a:lnTo>
                  <a:lnTo>
                    <a:pt x="402" y="1476"/>
                  </a:lnTo>
                  <a:lnTo>
                    <a:pt x="406" y="1472"/>
                  </a:lnTo>
                  <a:lnTo>
                    <a:pt x="406" y="1472"/>
                  </a:lnTo>
                  <a:lnTo>
                    <a:pt x="408" y="1472"/>
                  </a:lnTo>
                  <a:lnTo>
                    <a:pt x="408" y="1472"/>
                  </a:lnTo>
                  <a:lnTo>
                    <a:pt x="410" y="1468"/>
                  </a:lnTo>
                  <a:lnTo>
                    <a:pt x="412" y="1466"/>
                  </a:lnTo>
                  <a:lnTo>
                    <a:pt x="412" y="1466"/>
                  </a:lnTo>
                  <a:lnTo>
                    <a:pt x="414" y="1464"/>
                  </a:lnTo>
                  <a:lnTo>
                    <a:pt x="418" y="1458"/>
                  </a:lnTo>
                  <a:lnTo>
                    <a:pt x="418" y="1458"/>
                  </a:lnTo>
                  <a:lnTo>
                    <a:pt x="420" y="1456"/>
                  </a:lnTo>
                  <a:lnTo>
                    <a:pt x="420" y="1456"/>
                  </a:lnTo>
                  <a:lnTo>
                    <a:pt x="422" y="1454"/>
                  </a:lnTo>
                  <a:lnTo>
                    <a:pt x="422" y="1454"/>
                  </a:lnTo>
                  <a:lnTo>
                    <a:pt x="426" y="1448"/>
                  </a:lnTo>
                  <a:lnTo>
                    <a:pt x="426" y="1448"/>
                  </a:lnTo>
                  <a:lnTo>
                    <a:pt x="426" y="1446"/>
                  </a:lnTo>
                  <a:lnTo>
                    <a:pt x="426" y="1446"/>
                  </a:lnTo>
                  <a:lnTo>
                    <a:pt x="430" y="1444"/>
                  </a:lnTo>
                  <a:lnTo>
                    <a:pt x="430" y="1444"/>
                  </a:lnTo>
                  <a:lnTo>
                    <a:pt x="432" y="1440"/>
                  </a:lnTo>
                  <a:lnTo>
                    <a:pt x="432" y="1440"/>
                  </a:lnTo>
                  <a:lnTo>
                    <a:pt x="432" y="1438"/>
                  </a:lnTo>
                  <a:lnTo>
                    <a:pt x="432" y="1438"/>
                  </a:lnTo>
                  <a:lnTo>
                    <a:pt x="434" y="1436"/>
                  </a:lnTo>
                  <a:lnTo>
                    <a:pt x="434" y="1436"/>
                  </a:lnTo>
                  <a:lnTo>
                    <a:pt x="436" y="1434"/>
                  </a:lnTo>
                  <a:lnTo>
                    <a:pt x="436" y="1434"/>
                  </a:lnTo>
                  <a:lnTo>
                    <a:pt x="438" y="1430"/>
                  </a:lnTo>
                  <a:lnTo>
                    <a:pt x="438" y="1430"/>
                  </a:lnTo>
                  <a:lnTo>
                    <a:pt x="438" y="1428"/>
                  </a:lnTo>
                  <a:lnTo>
                    <a:pt x="438" y="1428"/>
                  </a:lnTo>
                  <a:lnTo>
                    <a:pt x="440" y="1426"/>
                  </a:lnTo>
                  <a:lnTo>
                    <a:pt x="440" y="1426"/>
                  </a:lnTo>
                  <a:lnTo>
                    <a:pt x="442" y="1424"/>
                  </a:lnTo>
                  <a:lnTo>
                    <a:pt x="442" y="1424"/>
                  </a:lnTo>
                  <a:lnTo>
                    <a:pt x="444" y="1422"/>
                  </a:lnTo>
                  <a:lnTo>
                    <a:pt x="444" y="1422"/>
                  </a:lnTo>
                  <a:lnTo>
                    <a:pt x="446" y="1420"/>
                  </a:lnTo>
                  <a:lnTo>
                    <a:pt x="446" y="1420"/>
                  </a:lnTo>
                  <a:lnTo>
                    <a:pt x="446" y="1416"/>
                  </a:lnTo>
                  <a:lnTo>
                    <a:pt x="446" y="1416"/>
                  </a:lnTo>
                  <a:lnTo>
                    <a:pt x="448" y="1414"/>
                  </a:lnTo>
                  <a:lnTo>
                    <a:pt x="448" y="1414"/>
                  </a:lnTo>
                  <a:lnTo>
                    <a:pt x="450" y="1412"/>
                  </a:lnTo>
                  <a:lnTo>
                    <a:pt x="450" y="1412"/>
                  </a:lnTo>
                  <a:lnTo>
                    <a:pt x="452" y="1410"/>
                  </a:lnTo>
                  <a:lnTo>
                    <a:pt x="452" y="1410"/>
                  </a:lnTo>
                  <a:lnTo>
                    <a:pt x="454" y="1406"/>
                  </a:lnTo>
                  <a:lnTo>
                    <a:pt x="454" y="1406"/>
                  </a:lnTo>
                  <a:lnTo>
                    <a:pt x="454" y="1404"/>
                  </a:lnTo>
                  <a:lnTo>
                    <a:pt x="454" y="1404"/>
                  </a:lnTo>
                  <a:lnTo>
                    <a:pt x="456" y="1402"/>
                  </a:lnTo>
                  <a:lnTo>
                    <a:pt x="456" y="1402"/>
                  </a:lnTo>
                  <a:lnTo>
                    <a:pt x="458" y="1400"/>
                  </a:lnTo>
                  <a:lnTo>
                    <a:pt x="458" y="1400"/>
                  </a:lnTo>
                  <a:lnTo>
                    <a:pt x="460" y="1398"/>
                  </a:lnTo>
                  <a:lnTo>
                    <a:pt x="460" y="1398"/>
                  </a:lnTo>
                  <a:lnTo>
                    <a:pt x="462" y="1396"/>
                  </a:lnTo>
                  <a:lnTo>
                    <a:pt x="462" y="1396"/>
                  </a:lnTo>
                  <a:lnTo>
                    <a:pt x="464" y="1394"/>
                  </a:lnTo>
                  <a:lnTo>
                    <a:pt x="466" y="1392"/>
                  </a:lnTo>
                  <a:lnTo>
                    <a:pt x="466" y="1392"/>
                  </a:lnTo>
                  <a:lnTo>
                    <a:pt x="468" y="1390"/>
                  </a:lnTo>
                  <a:lnTo>
                    <a:pt x="468" y="1390"/>
                  </a:lnTo>
                  <a:lnTo>
                    <a:pt x="468" y="1388"/>
                  </a:lnTo>
                  <a:lnTo>
                    <a:pt x="468" y="1388"/>
                  </a:lnTo>
                  <a:lnTo>
                    <a:pt x="472" y="1384"/>
                  </a:lnTo>
                  <a:lnTo>
                    <a:pt x="472" y="1384"/>
                  </a:lnTo>
                  <a:lnTo>
                    <a:pt x="472" y="1384"/>
                  </a:lnTo>
                  <a:lnTo>
                    <a:pt x="476" y="1380"/>
                  </a:lnTo>
                  <a:lnTo>
                    <a:pt x="476" y="1380"/>
                  </a:lnTo>
                  <a:lnTo>
                    <a:pt x="478" y="1376"/>
                  </a:lnTo>
                  <a:lnTo>
                    <a:pt x="478" y="1376"/>
                  </a:lnTo>
                  <a:lnTo>
                    <a:pt x="478" y="1374"/>
                  </a:lnTo>
                  <a:lnTo>
                    <a:pt x="478" y="1374"/>
                  </a:lnTo>
                  <a:lnTo>
                    <a:pt x="480" y="1372"/>
                  </a:lnTo>
                  <a:lnTo>
                    <a:pt x="480" y="1372"/>
                  </a:lnTo>
                  <a:lnTo>
                    <a:pt x="480" y="1370"/>
                  </a:lnTo>
                  <a:lnTo>
                    <a:pt x="480" y="1370"/>
                  </a:lnTo>
                  <a:lnTo>
                    <a:pt x="482" y="1368"/>
                  </a:lnTo>
                  <a:lnTo>
                    <a:pt x="482" y="1368"/>
                  </a:lnTo>
                  <a:lnTo>
                    <a:pt x="484" y="1364"/>
                  </a:lnTo>
                  <a:lnTo>
                    <a:pt x="484" y="1364"/>
                  </a:lnTo>
                  <a:lnTo>
                    <a:pt x="486" y="1360"/>
                  </a:lnTo>
                  <a:lnTo>
                    <a:pt x="486" y="1360"/>
                  </a:lnTo>
                  <a:lnTo>
                    <a:pt x="488" y="1356"/>
                  </a:lnTo>
                  <a:lnTo>
                    <a:pt x="488" y="1356"/>
                  </a:lnTo>
                  <a:lnTo>
                    <a:pt x="488" y="1356"/>
                  </a:lnTo>
                  <a:lnTo>
                    <a:pt x="488" y="1354"/>
                  </a:lnTo>
                  <a:lnTo>
                    <a:pt x="488" y="1354"/>
                  </a:lnTo>
                  <a:lnTo>
                    <a:pt x="492" y="1350"/>
                  </a:lnTo>
                  <a:lnTo>
                    <a:pt x="492" y="1350"/>
                  </a:lnTo>
                  <a:lnTo>
                    <a:pt x="494" y="1350"/>
                  </a:lnTo>
                  <a:lnTo>
                    <a:pt x="494" y="1350"/>
                  </a:lnTo>
                  <a:lnTo>
                    <a:pt x="496" y="1348"/>
                  </a:lnTo>
                  <a:lnTo>
                    <a:pt x="496" y="1348"/>
                  </a:lnTo>
                  <a:lnTo>
                    <a:pt x="500" y="1342"/>
                  </a:lnTo>
                  <a:lnTo>
                    <a:pt x="500" y="1342"/>
                  </a:lnTo>
                  <a:lnTo>
                    <a:pt x="500" y="1342"/>
                  </a:lnTo>
                  <a:lnTo>
                    <a:pt x="500" y="1342"/>
                  </a:lnTo>
                  <a:lnTo>
                    <a:pt x="504" y="1336"/>
                  </a:lnTo>
                  <a:lnTo>
                    <a:pt x="504" y="1336"/>
                  </a:lnTo>
                  <a:lnTo>
                    <a:pt x="504" y="1334"/>
                  </a:lnTo>
                  <a:lnTo>
                    <a:pt x="504" y="1334"/>
                  </a:lnTo>
                  <a:lnTo>
                    <a:pt x="506" y="1330"/>
                  </a:lnTo>
                  <a:lnTo>
                    <a:pt x="506" y="1330"/>
                  </a:lnTo>
                  <a:lnTo>
                    <a:pt x="508" y="1328"/>
                  </a:lnTo>
                  <a:lnTo>
                    <a:pt x="508" y="1328"/>
                  </a:lnTo>
                  <a:lnTo>
                    <a:pt x="510" y="1326"/>
                  </a:lnTo>
                  <a:lnTo>
                    <a:pt x="510" y="1326"/>
                  </a:lnTo>
                  <a:lnTo>
                    <a:pt x="510" y="1324"/>
                  </a:lnTo>
                  <a:lnTo>
                    <a:pt x="510" y="1324"/>
                  </a:lnTo>
                  <a:lnTo>
                    <a:pt x="512" y="1322"/>
                  </a:lnTo>
                  <a:lnTo>
                    <a:pt x="512" y="1322"/>
                  </a:lnTo>
                  <a:lnTo>
                    <a:pt x="514" y="1320"/>
                  </a:lnTo>
                  <a:lnTo>
                    <a:pt x="514" y="1320"/>
                  </a:lnTo>
                  <a:lnTo>
                    <a:pt x="516" y="1318"/>
                  </a:lnTo>
                  <a:lnTo>
                    <a:pt x="516" y="1318"/>
                  </a:lnTo>
                  <a:lnTo>
                    <a:pt x="518" y="1318"/>
                  </a:lnTo>
                  <a:lnTo>
                    <a:pt x="518" y="1318"/>
                  </a:lnTo>
                  <a:lnTo>
                    <a:pt x="520" y="1316"/>
                  </a:lnTo>
                  <a:lnTo>
                    <a:pt x="522" y="1314"/>
                  </a:lnTo>
                  <a:lnTo>
                    <a:pt x="522" y="1314"/>
                  </a:lnTo>
                  <a:lnTo>
                    <a:pt x="526" y="1312"/>
                  </a:lnTo>
                  <a:lnTo>
                    <a:pt x="526" y="1312"/>
                  </a:lnTo>
                  <a:lnTo>
                    <a:pt x="530" y="1308"/>
                  </a:lnTo>
                  <a:lnTo>
                    <a:pt x="530" y="1308"/>
                  </a:lnTo>
                  <a:lnTo>
                    <a:pt x="532" y="1306"/>
                  </a:lnTo>
                  <a:lnTo>
                    <a:pt x="532" y="1306"/>
                  </a:lnTo>
                  <a:lnTo>
                    <a:pt x="534" y="1302"/>
                  </a:lnTo>
                  <a:lnTo>
                    <a:pt x="534" y="1302"/>
                  </a:lnTo>
                  <a:lnTo>
                    <a:pt x="536" y="1300"/>
                  </a:lnTo>
                  <a:lnTo>
                    <a:pt x="536" y="1300"/>
                  </a:lnTo>
                  <a:lnTo>
                    <a:pt x="538" y="1298"/>
                  </a:lnTo>
                  <a:lnTo>
                    <a:pt x="538" y="1298"/>
                  </a:lnTo>
                  <a:lnTo>
                    <a:pt x="538" y="1298"/>
                  </a:lnTo>
                  <a:lnTo>
                    <a:pt x="540" y="1296"/>
                  </a:lnTo>
                  <a:lnTo>
                    <a:pt x="540" y="1296"/>
                  </a:lnTo>
                  <a:lnTo>
                    <a:pt x="540" y="1296"/>
                  </a:lnTo>
                  <a:lnTo>
                    <a:pt x="540" y="1296"/>
                  </a:lnTo>
                  <a:lnTo>
                    <a:pt x="544" y="1300"/>
                  </a:lnTo>
                  <a:lnTo>
                    <a:pt x="546" y="1302"/>
                  </a:lnTo>
                  <a:lnTo>
                    <a:pt x="546" y="1302"/>
                  </a:lnTo>
                  <a:lnTo>
                    <a:pt x="550" y="1304"/>
                  </a:lnTo>
                  <a:lnTo>
                    <a:pt x="550" y="1304"/>
                  </a:lnTo>
                  <a:lnTo>
                    <a:pt x="552" y="1306"/>
                  </a:lnTo>
                  <a:lnTo>
                    <a:pt x="552" y="1306"/>
                  </a:lnTo>
                  <a:lnTo>
                    <a:pt x="554" y="1310"/>
                  </a:lnTo>
                  <a:lnTo>
                    <a:pt x="554" y="1312"/>
                  </a:lnTo>
                  <a:lnTo>
                    <a:pt x="554" y="1312"/>
                  </a:lnTo>
                  <a:lnTo>
                    <a:pt x="556" y="1316"/>
                  </a:lnTo>
                  <a:lnTo>
                    <a:pt x="556" y="1316"/>
                  </a:lnTo>
                  <a:lnTo>
                    <a:pt x="556" y="1316"/>
                  </a:lnTo>
                  <a:lnTo>
                    <a:pt x="558" y="1320"/>
                  </a:lnTo>
                  <a:lnTo>
                    <a:pt x="558" y="1320"/>
                  </a:lnTo>
                  <a:lnTo>
                    <a:pt x="560" y="1322"/>
                  </a:lnTo>
                  <a:lnTo>
                    <a:pt x="560" y="1322"/>
                  </a:lnTo>
                  <a:lnTo>
                    <a:pt x="562" y="1326"/>
                  </a:lnTo>
                  <a:lnTo>
                    <a:pt x="562" y="1326"/>
                  </a:lnTo>
                  <a:lnTo>
                    <a:pt x="564" y="1328"/>
                  </a:lnTo>
                  <a:lnTo>
                    <a:pt x="564" y="1328"/>
                  </a:lnTo>
                  <a:lnTo>
                    <a:pt x="566" y="1330"/>
                  </a:lnTo>
                  <a:lnTo>
                    <a:pt x="566" y="1330"/>
                  </a:lnTo>
                  <a:lnTo>
                    <a:pt x="568" y="1332"/>
                  </a:lnTo>
                  <a:lnTo>
                    <a:pt x="568" y="1332"/>
                  </a:lnTo>
                  <a:lnTo>
                    <a:pt x="570" y="1334"/>
                  </a:lnTo>
                  <a:lnTo>
                    <a:pt x="570" y="1334"/>
                  </a:lnTo>
                  <a:lnTo>
                    <a:pt x="570" y="1336"/>
                  </a:lnTo>
                  <a:lnTo>
                    <a:pt x="570" y="1336"/>
                  </a:lnTo>
                  <a:lnTo>
                    <a:pt x="572" y="1340"/>
                  </a:lnTo>
                  <a:lnTo>
                    <a:pt x="572" y="1340"/>
                  </a:lnTo>
                  <a:lnTo>
                    <a:pt x="574" y="1342"/>
                  </a:lnTo>
                  <a:lnTo>
                    <a:pt x="574" y="1342"/>
                  </a:lnTo>
                  <a:lnTo>
                    <a:pt x="576" y="1344"/>
                  </a:lnTo>
                  <a:lnTo>
                    <a:pt x="576" y="1344"/>
                  </a:lnTo>
                  <a:lnTo>
                    <a:pt x="578" y="1346"/>
                  </a:lnTo>
                  <a:lnTo>
                    <a:pt x="578" y="1346"/>
                  </a:lnTo>
                  <a:lnTo>
                    <a:pt x="580" y="1348"/>
                  </a:lnTo>
                  <a:lnTo>
                    <a:pt x="580" y="1348"/>
                  </a:lnTo>
                  <a:lnTo>
                    <a:pt x="580" y="1350"/>
                  </a:lnTo>
                  <a:lnTo>
                    <a:pt x="580" y="1350"/>
                  </a:lnTo>
                  <a:lnTo>
                    <a:pt x="582" y="1354"/>
                  </a:lnTo>
                  <a:lnTo>
                    <a:pt x="582" y="1354"/>
                  </a:lnTo>
                  <a:lnTo>
                    <a:pt x="586" y="1356"/>
                  </a:lnTo>
                  <a:lnTo>
                    <a:pt x="586" y="1356"/>
                  </a:lnTo>
                  <a:lnTo>
                    <a:pt x="588" y="1358"/>
                  </a:lnTo>
                  <a:lnTo>
                    <a:pt x="588" y="1358"/>
                  </a:lnTo>
                  <a:lnTo>
                    <a:pt x="592" y="1358"/>
                  </a:lnTo>
                  <a:lnTo>
                    <a:pt x="592" y="1358"/>
                  </a:lnTo>
                  <a:lnTo>
                    <a:pt x="594" y="1360"/>
                  </a:lnTo>
                  <a:lnTo>
                    <a:pt x="594" y="1360"/>
                  </a:lnTo>
                  <a:lnTo>
                    <a:pt x="598" y="1362"/>
                  </a:lnTo>
                  <a:lnTo>
                    <a:pt x="598" y="1362"/>
                  </a:lnTo>
                  <a:lnTo>
                    <a:pt x="598" y="1364"/>
                  </a:lnTo>
                  <a:lnTo>
                    <a:pt x="598" y="1364"/>
                  </a:lnTo>
                  <a:lnTo>
                    <a:pt x="600" y="1368"/>
                  </a:lnTo>
                  <a:lnTo>
                    <a:pt x="600" y="1368"/>
                  </a:lnTo>
                  <a:lnTo>
                    <a:pt x="602" y="1370"/>
                  </a:lnTo>
                  <a:lnTo>
                    <a:pt x="602" y="1370"/>
                  </a:lnTo>
                  <a:lnTo>
                    <a:pt x="602" y="1372"/>
                  </a:lnTo>
                  <a:lnTo>
                    <a:pt x="602" y="1372"/>
                  </a:lnTo>
                  <a:lnTo>
                    <a:pt x="604" y="1376"/>
                  </a:lnTo>
                  <a:lnTo>
                    <a:pt x="604" y="1376"/>
                  </a:lnTo>
                  <a:lnTo>
                    <a:pt x="606" y="1378"/>
                  </a:lnTo>
                  <a:lnTo>
                    <a:pt x="606" y="1378"/>
                  </a:lnTo>
                  <a:lnTo>
                    <a:pt x="608" y="1380"/>
                  </a:lnTo>
                  <a:lnTo>
                    <a:pt x="608" y="1380"/>
                  </a:lnTo>
                  <a:lnTo>
                    <a:pt x="610" y="1382"/>
                  </a:lnTo>
                  <a:lnTo>
                    <a:pt x="610" y="1382"/>
                  </a:lnTo>
                  <a:lnTo>
                    <a:pt x="612" y="1386"/>
                  </a:lnTo>
                  <a:lnTo>
                    <a:pt x="612" y="1386"/>
                  </a:lnTo>
                  <a:lnTo>
                    <a:pt x="612" y="1386"/>
                  </a:lnTo>
                  <a:lnTo>
                    <a:pt x="614" y="1388"/>
                  </a:lnTo>
                  <a:lnTo>
                    <a:pt x="614" y="1388"/>
                  </a:lnTo>
                  <a:lnTo>
                    <a:pt x="616" y="1392"/>
                  </a:lnTo>
                  <a:lnTo>
                    <a:pt x="616" y="1392"/>
                  </a:lnTo>
                  <a:lnTo>
                    <a:pt x="620" y="1394"/>
                  </a:lnTo>
                  <a:lnTo>
                    <a:pt x="620" y="1394"/>
                  </a:lnTo>
                  <a:lnTo>
                    <a:pt x="622" y="1396"/>
                  </a:lnTo>
                  <a:lnTo>
                    <a:pt x="622" y="1396"/>
                  </a:lnTo>
                  <a:lnTo>
                    <a:pt x="626" y="1400"/>
                  </a:lnTo>
                  <a:lnTo>
                    <a:pt x="626" y="1400"/>
                  </a:lnTo>
                  <a:lnTo>
                    <a:pt x="628" y="1402"/>
                  </a:lnTo>
                  <a:lnTo>
                    <a:pt x="628" y="1402"/>
                  </a:lnTo>
                  <a:lnTo>
                    <a:pt x="628" y="1404"/>
                  </a:lnTo>
                  <a:lnTo>
                    <a:pt x="628" y="1404"/>
                  </a:lnTo>
                  <a:lnTo>
                    <a:pt x="630" y="1406"/>
                  </a:lnTo>
                  <a:lnTo>
                    <a:pt x="630" y="1406"/>
                  </a:lnTo>
                  <a:lnTo>
                    <a:pt x="632" y="1408"/>
                  </a:lnTo>
                  <a:lnTo>
                    <a:pt x="632" y="1408"/>
                  </a:lnTo>
                  <a:lnTo>
                    <a:pt x="634" y="1410"/>
                  </a:lnTo>
                  <a:lnTo>
                    <a:pt x="634" y="1410"/>
                  </a:lnTo>
                  <a:lnTo>
                    <a:pt x="636" y="1414"/>
                  </a:lnTo>
                  <a:lnTo>
                    <a:pt x="638" y="1416"/>
                  </a:lnTo>
                  <a:lnTo>
                    <a:pt x="638" y="1416"/>
                  </a:lnTo>
                  <a:lnTo>
                    <a:pt x="636" y="1422"/>
                  </a:lnTo>
                  <a:lnTo>
                    <a:pt x="636" y="1422"/>
                  </a:lnTo>
                  <a:lnTo>
                    <a:pt x="636" y="1428"/>
                  </a:lnTo>
                  <a:lnTo>
                    <a:pt x="636" y="1428"/>
                  </a:lnTo>
                  <a:lnTo>
                    <a:pt x="636" y="1430"/>
                  </a:lnTo>
                  <a:lnTo>
                    <a:pt x="636" y="1430"/>
                  </a:lnTo>
                  <a:lnTo>
                    <a:pt x="634" y="1434"/>
                  </a:lnTo>
                  <a:lnTo>
                    <a:pt x="634" y="1434"/>
                  </a:lnTo>
                  <a:lnTo>
                    <a:pt x="634" y="1436"/>
                  </a:lnTo>
                  <a:lnTo>
                    <a:pt x="634" y="1436"/>
                  </a:lnTo>
                  <a:lnTo>
                    <a:pt x="634" y="1440"/>
                  </a:lnTo>
                  <a:lnTo>
                    <a:pt x="634" y="1440"/>
                  </a:lnTo>
                  <a:lnTo>
                    <a:pt x="636" y="1444"/>
                  </a:lnTo>
                  <a:lnTo>
                    <a:pt x="636" y="1444"/>
                  </a:lnTo>
                  <a:lnTo>
                    <a:pt x="636" y="1446"/>
                  </a:lnTo>
                  <a:lnTo>
                    <a:pt x="636" y="1446"/>
                  </a:lnTo>
                  <a:lnTo>
                    <a:pt x="636" y="1448"/>
                  </a:lnTo>
                  <a:lnTo>
                    <a:pt x="636" y="1448"/>
                  </a:lnTo>
                  <a:lnTo>
                    <a:pt x="636" y="1450"/>
                  </a:lnTo>
                  <a:lnTo>
                    <a:pt x="636" y="1450"/>
                  </a:lnTo>
                  <a:lnTo>
                    <a:pt x="636" y="1454"/>
                  </a:lnTo>
                  <a:lnTo>
                    <a:pt x="636" y="1454"/>
                  </a:lnTo>
                  <a:lnTo>
                    <a:pt x="636" y="1456"/>
                  </a:lnTo>
                  <a:lnTo>
                    <a:pt x="636" y="1456"/>
                  </a:lnTo>
                  <a:lnTo>
                    <a:pt x="636" y="1458"/>
                  </a:lnTo>
                  <a:lnTo>
                    <a:pt x="636" y="1458"/>
                  </a:lnTo>
                  <a:lnTo>
                    <a:pt x="636" y="1462"/>
                  </a:lnTo>
                  <a:lnTo>
                    <a:pt x="636" y="1462"/>
                  </a:lnTo>
                  <a:lnTo>
                    <a:pt x="636" y="1466"/>
                  </a:lnTo>
                  <a:lnTo>
                    <a:pt x="636" y="1466"/>
                  </a:lnTo>
                  <a:lnTo>
                    <a:pt x="636" y="1468"/>
                  </a:lnTo>
                  <a:lnTo>
                    <a:pt x="636" y="1468"/>
                  </a:lnTo>
                  <a:lnTo>
                    <a:pt x="636" y="1472"/>
                  </a:lnTo>
                  <a:lnTo>
                    <a:pt x="636" y="1472"/>
                  </a:lnTo>
                  <a:lnTo>
                    <a:pt x="638" y="1474"/>
                  </a:lnTo>
                  <a:lnTo>
                    <a:pt x="638" y="1474"/>
                  </a:lnTo>
                  <a:lnTo>
                    <a:pt x="638" y="1476"/>
                  </a:lnTo>
                  <a:lnTo>
                    <a:pt x="638" y="1476"/>
                  </a:lnTo>
                  <a:lnTo>
                    <a:pt x="638" y="1480"/>
                  </a:lnTo>
                  <a:lnTo>
                    <a:pt x="638" y="1480"/>
                  </a:lnTo>
                  <a:lnTo>
                    <a:pt x="638" y="1484"/>
                  </a:lnTo>
                  <a:lnTo>
                    <a:pt x="638" y="1484"/>
                  </a:lnTo>
                  <a:lnTo>
                    <a:pt x="636" y="1488"/>
                  </a:lnTo>
                  <a:lnTo>
                    <a:pt x="636" y="1488"/>
                  </a:lnTo>
                  <a:lnTo>
                    <a:pt x="636" y="1490"/>
                  </a:lnTo>
                  <a:lnTo>
                    <a:pt x="636" y="1490"/>
                  </a:lnTo>
                  <a:lnTo>
                    <a:pt x="636" y="1492"/>
                  </a:lnTo>
                  <a:lnTo>
                    <a:pt x="636" y="1492"/>
                  </a:lnTo>
                  <a:lnTo>
                    <a:pt x="634" y="1494"/>
                  </a:lnTo>
                  <a:lnTo>
                    <a:pt x="634" y="1494"/>
                  </a:lnTo>
                  <a:lnTo>
                    <a:pt x="632" y="1498"/>
                  </a:lnTo>
                  <a:lnTo>
                    <a:pt x="632" y="1498"/>
                  </a:lnTo>
                  <a:lnTo>
                    <a:pt x="630" y="1500"/>
                  </a:lnTo>
                  <a:lnTo>
                    <a:pt x="630" y="1502"/>
                  </a:lnTo>
                  <a:lnTo>
                    <a:pt x="630" y="1502"/>
                  </a:lnTo>
                  <a:lnTo>
                    <a:pt x="630" y="1506"/>
                  </a:lnTo>
                  <a:lnTo>
                    <a:pt x="630" y="1506"/>
                  </a:lnTo>
                  <a:lnTo>
                    <a:pt x="628" y="1508"/>
                  </a:lnTo>
                  <a:lnTo>
                    <a:pt x="628" y="1508"/>
                  </a:lnTo>
                  <a:lnTo>
                    <a:pt x="628" y="1512"/>
                  </a:lnTo>
                  <a:lnTo>
                    <a:pt x="628" y="1512"/>
                  </a:lnTo>
                  <a:lnTo>
                    <a:pt x="628" y="1516"/>
                  </a:lnTo>
                  <a:lnTo>
                    <a:pt x="628" y="1516"/>
                  </a:lnTo>
                  <a:lnTo>
                    <a:pt x="628" y="1520"/>
                  </a:lnTo>
                  <a:lnTo>
                    <a:pt x="628" y="1520"/>
                  </a:lnTo>
                  <a:lnTo>
                    <a:pt x="626" y="1522"/>
                  </a:lnTo>
                  <a:lnTo>
                    <a:pt x="626" y="1522"/>
                  </a:lnTo>
                  <a:lnTo>
                    <a:pt x="626" y="1526"/>
                  </a:lnTo>
                  <a:lnTo>
                    <a:pt x="626" y="1526"/>
                  </a:lnTo>
                  <a:lnTo>
                    <a:pt x="626" y="1532"/>
                  </a:lnTo>
                  <a:lnTo>
                    <a:pt x="626" y="1532"/>
                  </a:lnTo>
                  <a:lnTo>
                    <a:pt x="626" y="1534"/>
                  </a:lnTo>
                  <a:lnTo>
                    <a:pt x="626" y="1534"/>
                  </a:lnTo>
                  <a:lnTo>
                    <a:pt x="626" y="1536"/>
                  </a:lnTo>
                  <a:lnTo>
                    <a:pt x="626" y="1536"/>
                  </a:lnTo>
                  <a:lnTo>
                    <a:pt x="626" y="1540"/>
                  </a:lnTo>
                  <a:lnTo>
                    <a:pt x="626" y="1540"/>
                  </a:lnTo>
                  <a:lnTo>
                    <a:pt x="624" y="1542"/>
                  </a:lnTo>
                  <a:lnTo>
                    <a:pt x="624" y="1542"/>
                  </a:lnTo>
                  <a:lnTo>
                    <a:pt x="624" y="1544"/>
                  </a:lnTo>
                  <a:lnTo>
                    <a:pt x="624" y="1544"/>
                  </a:lnTo>
                  <a:lnTo>
                    <a:pt x="622" y="1548"/>
                  </a:lnTo>
                  <a:lnTo>
                    <a:pt x="622" y="1548"/>
                  </a:lnTo>
                  <a:lnTo>
                    <a:pt x="622" y="1554"/>
                  </a:lnTo>
                  <a:lnTo>
                    <a:pt x="622" y="1554"/>
                  </a:lnTo>
                  <a:lnTo>
                    <a:pt x="622" y="1558"/>
                  </a:lnTo>
                  <a:lnTo>
                    <a:pt x="622" y="1558"/>
                  </a:lnTo>
                  <a:lnTo>
                    <a:pt x="622" y="1560"/>
                  </a:lnTo>
                  <a:lnTo>
                    <a:pt x="622" y="1560"/>
                  </a:lnTo>
                  <a:lnTo>
                    <a:pt x="622" y="1562"/>
                  </a:lnTo>
                  <a:lnTo>
                    <a:pt x="622" y="1562"/>
                  </a:lnTo>
                  <a:lnTo>
                    <a:pt x="622" y="1564"/>
                  </a:lnTo>
                  <a:lnTo>
                    <a:pt x="622" y="1566"/>
                  </a:lnTo>
                  <a:lnTo>
                    <a:pt x="622" y="1566"/>
                  </a:lnTo>
                  <a:lnTo>
                    <a:pt x="622" y="1570"/>
                  </a:lnTo>
                  <a:lnTo>
                    <a:pt x="622" y="1572"/>
                  </a:lnTo>
                  <a:lnTo>
                    <a:pt x="622" y="1572"/>
                  </a:lnTo>
                  <a:lnTo>
                    <a:pt x="624" y="1574"/>
                  </a:lnTo>
                  <a:lnTo>
                    <a:pt x="624" y="1574"/>
                  </a:lnTo>
                  <a:lnTo>
                    <a:pt x="624" y="1576"/>
                  </a:lnTo>
                  <a:lnTo>
                    <a:pt x="624" y="1576"/>
                  </a:lnTo>
                  <a:lnTo>
                    <a:pt x="624" y="1578"/>
                  </a:lnTo>
                  <a:lnTo>
                    <a:pt x="624" y="1578"/>
                  </a:lnTo>
                  <a:lnTo>
                    <a:pt x="624" y="1582"/>
                  </a:lnTo>
                  <a:lnTo>
                    <a:pt x="624" y="1584"/>
                  </a:lnTo>
                  <a:lnTo>
                    <a:pt x="624" y="1584"/>
                  </a:lnTo>
                  <a:lnTo>
                    <a:pt x="622" y="1588"/>
                  </a:lnTo>
                  <a:lnTo>
                    <a:pt x="622" y="1588"/>
                  </a:lnTo>
                  <a:lnTo>
                    <a:pt x="622" y="1590"/>
                  </a:lnTo>
                  <a:lnTo>
                    <a:pt x="622" y="1590"/>
                  </a:lnTo>
                  <a:lnTo>
                    <a:pt x="620" y="1592"/>
                  </a:lnTo>
                  <a:lnTo>
                    <a:pt x="620" y="1592"/>
                  </a:lnTo>
                  <a:lnTo>
                    <a:pt x="620" y="1596"/>
                  </a:lnTo>
                  <a:lnTo>
                    <a:pt x="620" y="1596"/>
                  </a:lnTo>
                  <a:lnTo>
                    <a:pt x="618" y="1598"/>
                  </a:lnTo>
                  <a:lnTo>
                    <a:pt x="618" y="1598"/>
                  </a:lnTo>
                  <a:lnTo>
                    <a:pt x="618" y="1600"/>
                  </a:lnTo>
                  <a:lnTo>
                    <a:pt x="618" y="1600"/>
                  </a:lnTo>
                  <a:lnTo>
                    <a:pt x="616" y="1604"/>
                  </a:lnTo>
                  <a:lnTo>
                    <a:pt x="616" y="1604"/>
                  </a:lnTo>
                  <a:lnTo>
                    <a:pt x="616" y="1608"/>
                  </a:lnTo>
                  <a:lnTo>
                    <a:pt x="616" y="1608"/>
                  </a:lnTo>
                  <a:lnTo>
                    <a:pt x="616" y="1610"/>
                  </a:lnTo>
                  <a:lnTo>
                    <a:pt x="616" y="1610"/>
                  </a:lnTo>
                  <a:lnTo>
                    <a:pt x="616" y="1612"/>
                  </a:lnTo>
                  <a:lnTo>
                    <a:pt x="616" y="1612"/>
                  </a:lnTo>
                  <a:lnTo>
                    <a:pt x="614" y="1614"/>
                  </a:lnTo>
                  <a:lnTo>
                    <a:pt x="614" y="1614"/>
                  </a:lnTo>
                  <a:lnTo>
                    <a:pt x="614" y="1620"/>
                  </a:lnTo>
                  <a:lnTo>
                    <a:pt x="614" y="1620"/>
                  </a:lnTo>
                  <a:lnTo>
                    <a:pt x="616" y="1626"/>
                  </a:lnTo>
                  <a:lnTo>
                    <a:pt x="616" y="1626"/>
                  </a:lnTo>
                  <a:lnTo>
                    <a:pt x="616" y="1628"/>
                  </a:lnTo>
                  <a:lnTo>
                    <a:pt x="616" y="1628"/>
                  </a:lnTo>
                  <a:lnTo>
                    <a:pt x="616" y="1628"/>
                  </a:lnTo>
                  <a:lnTo>
                    <a:pt x="616" y="1628"/>
                  </a:lnTo>
                  <a:lnTo>
                    <a:pt x="614" y="1632"/>
                  </a:lnTo>
                  <a:lnTo>
                    <a:pt x="614" y="1632"/>
                  </a:lnTo>
                  <a:lnTo>
                    <a:pt x="614" y="1638"/>
                  </a:lnTo>
                  <a:lnTo>
                    <a:pt x="614" y="1638"/>
                  </a:lnTo>
                  <a:lnTo>
                    <a:pt x="614" y="1642"/>
                  </a:lnTo>
                  <a:lnTo>
                    <a:pt x="614" y="1642"/>
                  </a:lnTo>
                  <a:lnTo>
                    <a:pt x="614" y="1644"/>
                  </a:lnTo>
                  <a:lnTo>
                    <a:pt x="614" y="1644"/>
                  </a:lnTo>
                  <a:lnTo>
                    <a:pt x="614" y="1646"/>
                  </a:lnTo>
                  <a:lnTo>
                    <a:pt x="614" y="1646"/>
                  </a:lnTo>
                  <a:lnTo>
                    <a:pt x="612" y="1650"/>
                  </a:lnTo>
                  <a:lnTo>
                    <a:pt x="612" y="1650"/>
                  </a:lnTo>
                  <a:lnTo>
                    <a:pt x="612" y="1654"/>
                  </a:lnTo>
                  <a:lnTo>
                    <a:pt x="612" y="1654"/>
                  </a:lnTo>
                  <a:lnTo>
                    <a:pt x="612" y="1656"/>
                  </a:lnTo>
                  <a:lnTo>
                    <a:pt x="612" y="1656"/>
                  </a:lnTo>
                  <a:lnTo>
                    <a:pt x="612" y="1658"/>
                  </a:lnTo>
                  <a:lnTo>
                    <a:pt x="612" y="1658"/>
                  </a:lnTo>
                  <a:lnTo>
                    <a:pt x="610" y="1664"/>
                  </a:lnTo>
                  <a:lnTo>
                    <a:pt x="610" y="1664"/>
                  </a:lnTo>
                  <a:lnTo>
                    <a:pt x="612" y="1668"/>
                  </a:lnTo>
                  <a:lnTo>
                    <a:pt x="612" y="1670"/>
                  </a:lnTo>
                  <a:lnTo>
                    <a:pt x="612" y="1670"/>
                  </a:lnTo>
                  <a:lnTo>
                    <a:pt x="610" y="1674"/>
                  </a:lnTo>
                  <a:lnTo>
                    <a:pt x="610" y="1674"/>
                  </a:lnTo>
                  <a:lnTo>
                    <a:pt x="610" y="1678"/>
                  </a:lnTo>
                  <a:lnTo>
                    <a:pt x="610" y="1678"/>
                  </a:lnTo>
                  <a:lnTo>
                    <a:pt x="610" y="1680"/>
                  </a:lnTo>
                  <a:lnTo>
                    <a:pt x="608" y="1682"/>
                  </a:lnTo>
                  <a:lnTo>
                    <a:pt x="608" y="1682"/>
                  </a:lnTo>
                  <a:lnTo>
                    <a:pt x="608" y="1686"/>
                  </a:lnTo>
                  <a:lnTo>
                    <a:pt x="608" y="1686"/>
                  </a:lnTo>
                  <a:lnTo>
                    <a:pt x="606" y="1688"/>
                  </a:lnTo>
                  <a:lnTo>
                    <a:pt x="606" y="1688"/>
                  </a:lnTo>
                  <a:lnTo>
                    <a:pt x="606" y="1694"/>
                  </a:lnTo>
                  <a:lnTo>
                    <a:pt x="606" y="1694"/>
                  </a:lnTo>
                  <a:lnTo>
                    <a:pt x="608" y="1698"/>
                  </a:lnTo>
                  <a:lnTo>
                    <a:pt x="608" y="1700"/>
                  </a:lnTo>
                  <a:lnTo>
                    <a:pt x="608" y="1700"/>
                  </a:lnTo>
                  <a:lnTo>
                    <a:pt x="606" y="1704"/>
                  </a:lnTo>
                  <a:lnTo>
                    <a:pt x="606" y="1704"/>
                  </a:lnTo>
                  <a:lnTo>
                    <a:pt x="606" y="1706"/>
                  </a:lnTo>
                  <a:lnTo>
                    <a:pt x="606" y="1706"/>
                  </a:lnTo>
                  <a:lnTo>
                    <a:pt x="606" y="1708"/>
                  </a:lnTo>
                  <a:lnTo>
                    <a:pt x="606" y="1708"/>
                  </a:lnTo>
                  <a:lnTo>
                    <a:pt x="606" y="1712"/>
                  </a:lnTo>
                  <a:lnTo>
                    <a:pt x="606" y="1712"/>
                  </a:lnTo>
                  <a:lnTo>
                    <a:pt x="606" y="1714"/>
                  </a:lnTo>
                  <a:lnTo>
                    <a:pt x="606" y="1714"/>
                  </a:lnTo>
                  <a:lnTo>
                    <a:pt x="606" y="1716"/>
                  </a:lnTo>
                  <a:lnTo>
                    <a:pt x="606" y="1716"/>
                  </a:lnTo>
                  <a:lnTo>
                    <a:pt x="602" y="1720"/>
                  </a:lnTo>
                  <a:lnTo>
                    <a:pt x="602" y="1720"/>
                  </a:lnTo>
                  <a:lnTo>
                    <a:pt x="602" y="1722"/>
                  </a:lnTo>
                  <a:lnTo>
                    <a:pt x="602" y="1722"/>
                  </a:lnTo>
                  <a:lnTo>
                    <a:pt x="602" y="1724"/>
                  </a:lnTo>
                  <a:lnTo>
                    <a:pt x="602" y="1724"/>
                  </a:lnTo>
                  <a:lnTo>
                    <a:pt x="602" y="1730"/>
                  </a:lnTo>
                  <a:lnTo>
                    <a:pt x="602" y="1730"/>
                  </a:lnTo>
                  <a:lnTo>
                    <a:pt x="600" y="1734"/>
                  </a:lnTo>
                  <a:lnTo>
                    <a:pt x="600" y="1734"/>
                  </a:lnTo>
                  <a:lnTo>
                    <a:pt x="600" y="1734"/>
                  </a:lnTo>
                  <a:lnTo>
                    <a:pt x="600" y="1734"/>
                  </a:lnTo>
                  <a:lnTo>
                    <a:pt x="598" y="1740"/>
                  </a:lnTo>
                  <a:lnTo>
                    <a:pt x="598" y="1740"/>
                  </a:lnTo>
                  <a:lnTo>
                    <a:pt x="598" y="1742"/>
                  </a:lnTo>
                  <a:lnTo>
                    <a:pt x="598" y="1742"/>
                  </a:lnTo>
                  <a:lnTo>
                    <a:pt x="596" y="1746"/>
                  </a:lnTo>
                  <a:lnTo>
                    <a:pt x="596" y="1746"/>
                  </a:lnTo>
                  <a:lnTo>
                    <a:pt x="596" y="1748"/>
                  </a:lnTo>
                  <a:lnTo>
                    <a:pt x="596" y="1748"/>
                  </a:lnTo>
                  <a:lnTo>
                    <a:pt x="596" y="1750"/>
                  </a:lnTo>
                  <a:lnTo>
                    <a:pt x="596" y="1750"/>
                  </a:lnTo>
                  <a:lnTo>
                    <a:pt x="596" y="1756"/>
                  </a:lnTo>
                  <a:lnTo>
                    <a:pt x="596" y="1756"/>
                  </a:lnTo>
                  <a:lnTo>
                    <a:pt x="596" y="1756"/>
                  </a:lnTo>
                  <a:lnTo>
                    <a:pt x="596" y="1756"/>
                  </a:lnTo>
                  <a:lnTo>
                    <a:pt x="594" y="1762"/>
                  </a:lnTo>
                  <a:lnTo>
                    <a:pt x="594" y="1762"/>
                  </a:lnTo>
                  <a:lnTo>
                    <a:pt x="594" y="1766"/>
                  </a:lnTo>
                  <a:lnTo>
                    <a:pt x="594" y="1766"/>
                  </a:lnTo>
                  <a:lnTo>
                    <a:pt x="594" y="1768"/>
                  </a:lnTo>
                  <a:lnTo>
                    <a:pt x="594" y="1768"/>
                  </a:lnTo>
                  <a:lnTo>
                    <a:pt x="594" y="1772"/>
                  </a:lnTo>
                  <a:lnTo>
                    <a:pt x="594" y="1772"/>
                  </a:lnTo>
                  <a:lnTo>
                    <a:pt x="594" y="1774"/>
                  </a:lnTo>
                  <a:lnTo>
                    <a:pt x="594" y="1774"/>
                  </a:lnTo>
                  <a:lnTo>
                    <a:pt x="594" y="1776"/>
                  </a:lnTo>
                  <a:lnTo>
                    <a:pt x="594" y="1776"/>
                  </a:lnTo>
                  <a:lnTo>
                    <a:pt x="592" y="1780"/>
                  </a:lnTo>
                  <a:lnTo>
                    <a:pt x="592" y="1780"/>
                  </a:lnTo>
                  <a:lnTo>
                    <a:pt x="592" y="1782"/>
                  </a:lnTo>
                  <a:lnTo>
                    <a:pt x="592" y="1782"/>
                  </a:lnTo>
                  <a:lnTo>
                    <a:pt x="592" y="1786"/>
                  </a:lnTo>
                  <a:lnTo>
                    <a:pt x="592" y="1788"/>
                  </a:lnTo>
                  <a:lnTo>
                    <a:pt x="592" y="1788"/>
                  </a:lnTo>
                  <a:lnTo>
                    <a:pt x="594" y="1794"/>
                  </a:lnTo>
                  <a:lnTo>
                    <a:pt x="594" y="1794"/>
                  </a:lnTo>
                  <a:lnTo>
                    <a:pt x="592" y="1796"/>
                  </a:lnTo>
                  <a:lnTo>
                    <a:pt x="592" y="1796"/>
                  </a:lnTo>
                  <a:lnTo>
                    <a:pt x="592" y="1800"/>
                  </a:lnTo>
                  <a:lnTo>
                    <a:pt x="592" y="1802"/>
                  </a:lnTo>
                  <a:lnTo>
                    <a:pt x="592" y="1804"/>
                  </a:lnTo>
                  <a:lnTo>
                    <a:pt x="592" y="1804"/>
                  </a:lnTo>
                  <a:lnTo>
                    <a:pt x="594" y="1808"/>
                  </a:lnTo>
                  <a:lnTo>
                    <a:pt x="594" y="1808"/>
                  </a:lnTo>
                  <a:lnTo>
                    <a:pt x="592" y="1810"/>
                  </a:lnTo>
                  <a:lnTo>
                    <a:pt x="592" y="1810"/>
                  </a:lnTo>
                  <a:lnTo>
                    <a:pt x="592" y="1814"/>
                  </a:lnTo>
                  <a:lnTo>
                    <a:pt x="592" y="1814"/>
                  </a:lnTo>
                  <a:lnTo>
                    <a:pt x="590" y="1816"/>
                  </a:lnTo>
                  <a:lnTo>
                    <a:pt x="590" y="1816"/>
                  </a:lnTo>
                  <a:lnTo>
                    <a:pt x="588" y="1818"/>
                  </a:lnTo>
                  <a:lnTo>
                    <a:pt x="588" y="1818"/>
                  </a:lnTo>
                  <a:lnTo>
                    <a:pt x="586" y="1822"/>
                  </a:lnTo>
                  <a:lnTo>
                    <a:pt x="586" y="1826"/>
                  </a:lnTo>
                  <a:lnTo>
                    <a:pt x="586" y="1826"/>
                  </a:lnTo>
                  <a:lnTo>
                    <a:pt x="586" y="1832"/>
                  </a:lnTo>
                  <a:lnTo>
                    <a:pt x="586" y="1832"/>
                  </a:lnTo>
                  <a:lnTo>
                    <a:pt x="586" y="1832"/>
                  </a:lnTo>
                  <a:lnTo>
                    <a:pt x="586" y="1836"/>
                  </a:lnTo>
                  <a:lnTo>
                    <a:pt x="586" y="1836"/>
                  </a:lnTo>
                  <a:lnTo>
                    <a:pt x="586" y="1838"/>
                  </a:lnTo>
                  <a:lnTo>
                    <a:pt x="586" y="1838"/>
                  </a:lnTo>
                  <a:lnTo>
                    <a:pt x="586" y="1842"/>
                  </a:lnTo>
                  <a:lnTo>
                    <a:pt x="586" y="1842"/>
                  </a:lnTo>
                  <a:lnTo>
                    <a:pt x="586" y="1844"/>
                  </a:lnTo>
                  <a:lnTo>
                    <a:pt x="586" y="1844"/>
                  </a:lnTo>
                  <a:lnTo>
                    <a:pt x="584" y="1846"/>
                  </a:lnTo>
                  <a:lnTo>
                    <a:pt x="582" y="1848"/>
                  </a:lnTo>
                  <a:lnTo>
                    <a:pt x="582" y="1850"/>
                  </a:lnTo>
                  <a:lnTo>
                    <a:pt x="582" y="1850"/>
                  </a:lnTo>
                  <a:lnTo>
                    <a:pt x="582" y="1856"/>
                  </a:lnTo>
                  <a:lnTo>
                    <a:pt x="582" y="1856"/>
                  </a:lnTo>
                  <a:lnTo>
                    <a:pt x="582" y="1858"/>
                  </a:lnTo>
                  <a:lnTo>
                    <a:pt x="582" y="1858"/>
                  </a:lnTo>
                  <a:lnTo>
                    <a:pt x="582" y="1862"/>
                  </a:lnTo>
                  <a:lnTo>
                    <a:pt x="582" y="1862"/>
                  </a:lnTo>
                  <a:lnTo>
                    <a:pt x="582" y="1864"/>
                  </a:lnTo>
                  <a:lnTo>
                    <a:pt x="582" y="1864"/>
                  </a:lnTo>
                  <a:lnTo>
                    <a:pt x="582" y="1868"/>
                  </a:lnTo>
                  <a:lnTo>
                    <a:pt x="582" y="1868"/>
                  </a:lnTo>
                  <a:lnTo>
                    <a:pt x="582" y="1872"/>
                  </a:lnTo>
                  <a:lnTo>
                    <a:pt x="582" y="1872"/>
                  </a:lnTo>
                  <a:lnTo>
                    <a:pt x="582" y="1874"/>
                  </a:lnTo>
                  <a:lnTo>
                    <a:pt x="582" y="1874"/>
                  </a:lnTo>
                  <a:lnTo>
                    <a:pt x="582" y="1876"/>
                  </a:lnTo>
                  <a:lnTo>
                    <a:pt x="582" y="1876"/>
                  </a:lnTo>
                  <a:lnTo>
                    <a:pt x="580" y="1880"/>
                  </a:lnTo>
                  <a:lnTo>
                    <a:pt x="580" y="1880"/>
                  </a:lnTo>
                  <a:lnTo>
                    <a:pt x="582" y="1886"/>
                  </a:lnTo>
                  <a:lnTo>
                    <a:pt x="582" y="1886"/>
                  </a:lnTo>
                  <a:lnTo>
                    <a:pt x="582" y="1890"/>
                  </a:lnTo>
                  <a:lnTo>
                    <a:pt x="582" y="1892"/>
                  </a:lnTo>
                  <a:lnTo>
                    <a:pt x="582" y="1892"/>
                  </a:lnTo>
                  <a:lnTo>
                    <a:pt x="582" y="1896"/>
                  </a:lnTo>
                  <a:lnTo>
                    <a:pt x="582" y="1896"/>
                  </a:lnTo>
                  <a:lnTo>
                    <a:pt x="582" y="1896"/>
                  </a:lnTo>
                  <a:lnTo>
                    <a:pt x="580" y="1898"/>
                  </a:lnTo>
                  <a:lnTo>
                    <a:pt x="580" y="1898"/>
                  </a:lnTo>
                  <a:lnTo>
                    <a:pt x="580" y="1902"/>
                  </a:lnTo>
                  <a:lnTo>
                    <a:pt x="580" y="1902"/>
                  </a:lnTo>
                  <a:lnTo>
                    <a:pt x="580" y="1906"/>
                  </a:lnTo>
                  <a:lnTo>
                    <a:pt x="580" y="1906"/>
                  </a:lnTo>
                  <a:lnTo>
                    <a:pt x="580" y="1908"/>
                  </a:lnTo>
                  <a:lnTo>
                    <a:pt x="580" y="1908"/>
                  </a:lnTo>
                  <a:lnTo>
                    <a:pt x="580" y="1908"/>
                  </a:lnTo>
                  <a:lnTo>
                    <a:pt x="580" y="1908"/>
                  </a:lnTo>
                  <a:lnTo>
                    <a:pt x="578" y="1912"/>
                  </a:lnTo>
                  <a:lnTo>
                    <a:pt x="578" y="1912"/>
                  </a:lnTo>
                  <a:lnTo>
                    <a:pt x="578" y="1916"/>
                  </a:lnTo>
                  <a:lnTo>
                    <a:pt x="578" y="1916"/>
                  </a:lnTo>
                  <a:lnTo>
                    <a:pt x="578" y="1918"/>
                  </a:lnTo>
                  <a:lnTo>
                    <a:pt x="578" y="1918"/>
                  </a:lnTo>
                  <a:lnTo>
                    <a:pt x="578" y="1922"/>
                  </a:lnTo>
                  <a:lnTo>
                    <a:pt x="578" y="1922"/>
                  </a:lnTo>
                  <a:lnTo>
                    <a:pt x="578" y="1924"/>
                  </a:lnTo>
                  <a:lnTo>
                    <a:pt x="578" y="1924"/>
                  </a:lnTo>
                  <a:lnTo>
                    <a:pt x="576" y="1926"/>
                  </a:lnTo>
                  <a:lnTo>
                    <a:pt x="576" y="1926"/>
                  </a:lnTo>
                  <a:lnTo>
                    <a:pt x="576" y="1928"/>
                  </a:lnTo>
                  <a:lnTo>
                    <a:pt x="576" y="1928"/>
                  </a:lnTo>
                  <a:lnTo>
                    <a:pt x="576" y="1932"/>
                  </a:lnTo>
                  <a:lnTo>
                    <a:pt x="576" y="1932"/>
                  </a:lnTo>
                  <a:lnTo>
                    <a:pt x="576" y="1934"/>
                  </a:lnTo>
                  <a:lnTo>
                    <a:pt x="576" y="1934"/>
                  </a:lnTo>
                  <a:lnTo>
                    <a:pt x="576" y="1936"/>
                  </a:lnTo>
                  <a:lnTo>
                    <a:pt x="576" y="1936"/>
                  </a:lnTo>
                  <a:lnTo>
                    <a:pt x="574" y="1940"/>
                  </a:lnTo>
                  <a:lnTo>
                    <a:pt x="574" y="1940"/>
                  </a:lnTo>
                  <a:lnTo>
                    <a:pt x="576" y="1944"/>
                  </a:lnTo>
                  <a:lnTo>
                    <a:pt x="576" y="1944"/>
                  </a:lnTo>
                  <a:lnTo>
                    <a:pt x="576" y="1946"/>
                  </a:lnTo>
                  <a:lnTo>
                    <a:pt x="576" y="1946"/>
                  </a:lnTo>
                  <a:lnTo>
                    <a:pt x="576" y="1950"/>
                  </a:lnTo>
                  <a:lnTo>
                    <a:pt x="576" y="1952"/>
                  </a:lnTo>
                  <a:lnTo>
                    <a:pt x="576" y="1952"/>
                  </a:lnTo>
                  <a:lnTo>
                    <a:pt x="576" y="1954"/>
                  </a:lnTo>
                  <a:lnTo>
                    <a:pt x="576" y="1954"/>
                  </a:lnTo>
                  <a:lnTo>
                    <a:pt x="574" y="1956"/>
                  </a:lnTo>
                  <a:lnTo>
                    <a:pt x="574" y="1956"/>
                  </a:lnTo>
                  <a:lnTo>
                    <a:pt x="574" y="1960"/>
                  </a:lnTo>
                  <a:lnTo>
                    <a:pt x="574" y="1960"/>
                  </a:lnTo>
                  <a:lnTo>
                    <a:pt x="570" y="1966"/>
                  </a:lnTo>
                  <a:lnTo>
                    <a:pt x="570" y="1966"/>
                  </a:lnTo>
                  <a:lnTo>
                    <a:pt x="568" y="1968"/>
                  </a:lnTo>
                  <a:lnTo>
                    <a:pt x="568" y="1972"/>
                  </a:lnTo>
                  <a:lnTo>
                    <a:pt x="568" y="1972"/>
                  </a:lnTo>
                  <a:lnTo>
                    <a:pt x="568" y="1972"/>
                  </a:lnTo>
                  <a:lnTo>
                    <a:pt x="568" y="1972"/>
                  </a:lnTo>
                  <a:lnTo>
                    <a:pt x="568" y="1974"/>
                  </a:lnTo>
                  <a:lnTo>
                    <a:pt x="568" y="1974"/>
                  </a:lnTo>
                  <a:lnTo>
                    <a:pt x="568" y="1980"/>
                  </a:lnTo>
                  <a:lnTo>
                    <a:pt x="568" y="1980"/>
                  </a:lnTo>
                  <a:lnTo>
                    <a:pt x="570" y="1982"/>
                  </a:lnTo>
                  <a:lnTo>
                    <a:pt x="570" y="1982"/>
                  </a:lnTo>
                  <a:lnTo>
                    <a:pt x="570" y="1984"/>
                  </a:lnTo>
                  <a:lnTo>
                    <a:pt x="570" y="1984"/>
                  </a:lnTo>
                  <a:lnTo>
                    <a:pt x="570" y="1988"/>
                  </a:lnTo>
                  <a:lnTo>
                    <a:pt x="570" y="1988"/>
                  </a:lnTo>
                  <a:lnTo>
                    <a:pt x="570" y="1992"/>
                  </a:lnTo>
                  <a:lnTo>
                    <a:pt x="570" y="1992"/>
                  </a:lnTo>
                  <a:lnTo>
                    <a:pt x="570" y="1992"/>
                  </a:lnTo>
                  <a:lnTo>
                    <a:pt x="570" y="1992"/>
                  </a:lnTo>
                  <a:lnTo>
                    <a:pt x="570" y="1994"/>
                  </a:lnTo>
                  <a:lnTo>
                    <a:pt x="570" y="1994"/>
                  </a:lnTo>
                  <a:lnTo>
                    <a:pt x="568" y="1998"/>
                  </a:lnTo>
                  <a:lnTo>
                    <a:pt x="568" y="1998"/>
                  </a:lnTo>
                  <a:lnTo>
                    <a:pt x="566" y="2002"/>
                  </a:lnTo>
                  <a:lnTo>
                    <a:pt x="566" y="2002"/>
                  </a:lnTo>
                  <a:lnTo>
                    <a:pt x="566" y="2002"/>
                  </a:lnTo>
                  <a:lnTo>
                    <a:pt x="566" y="2004"/>
                  </a:lnTo>
                  <a:lnTo>
                    <a:pt x="566" y="2004"/>
                  </a:lnTo>
                  <a:lnTo>
                    <a:pt x="566" y="2008"/>
                  </a:lnTo>
                  <a:lnTo>
                    <a:pt x="566" y="2008"/>
                  </a:lnTo>
                  <a:lnTo>
                    <a:pt x="566" y="2012"/>
                  </a:lnTo>
                  <a:lnTo>
                    <a:pt x="566" y="2014"/>
                  </a:lnTo>
                  <a:lnTo>
                    <a:pt x="566" y="2014"/>
                  </a:lnTo>
                  <a:lnTo>
                    <a:pt x="564" y="2016"/>
                  </a:lnTo>
                  <a:lnTo>
                    <a:pt x="564" y="2016"/>
                  </a:lnTo>
                  <a:lnTo>
                    <a:pt x="564" y="2018"/>
                  </a:lnTo>
                  <a:lnTo>
                    <a:pt x="564" y="2018"/>
                  </a:lnTo>
                  <a:lnTo>
                    <a:pt x="564" y="2020"/>
                  </a:lnTo>
                  <a:lnTo>
                    <a:pt x="564" y="2020"/>
                  </a:lnTo>
                  <a:lnTo>
                    <a:pt x="562" y="2024"/>
                  </a:lnTo>
                  <a:lnTo>
                    <a:pt x="562" y="2024"/>
                  </a:lnTo>
                  <a:lnTo>
                    <a:pt x="564" y="2028"/>
                  </a:lnTo>
                  <a:lnTo>
                    <a:pt x="564" y="2028"/>
                  </a:lnTo>
                  <a:lnTo>
                    <a:pt x="564" y="2030"/>
                  </a:lnTo>
                  <a:lnTo>
                    <a:pt x="564" y="2030"/>
                  </a:lnTo>
                  <a:lnTo>
                    <a:pt x="564" y="2032"/>
                  </a:lnTo>
                  <a:lnTo>
                    <a:pt x="564" y="2032"/>
                  </a:lnTo>
                  <a:lnTo>
                    <a:pt x="564" y="2036"/>
                  </a:lnTo>
                  <a:lnTo>
                    <a:pt x="564" y="2036"/>
                  </a:lnTo>
                  <a:lnTo>
                    <a:pt x="564" y="2038"/>
                  </a:lnTo>
                  <a:lnTo>
                    <a:pt x="564" y="2038"/>
                  </a:lnTo>
                  <a:lnTo>
                    <a:pt x="564" y="2040"/>
                  </a:lnTo>
                  <a:lnTo>
                    <a:pt x="564" y="2040"/>
                  </a:lnTo>
                  <a:lnTo>
                    <a:pt x="564" y="2042"/>
                  </a:lnTo>
                  <a:lnTo>
                    <a:pt x="564" y="2042"/>
                  </a:lnTo>
                  <a:lnTo>
                    <a:pt x="562" y="2046"/>
                  </a:lnTo>
                  <a:lnTo>
                    <a:pt x="562" y="2046"/>
                  </a:lnTo>
                  <a:lnTo>
                    <a:pt x="562" y="2048"/>
                  </a:lnTo>
                  <a:lnTo>
                    <a:pt x="562" y="2048"/>
                  </a:lnTo>
                  <a:lnTo>
                    <a:pt x="562" y="2052"/>
                  </a:lnTo>
                  <a:lnTo>
                    <a:pt x="562" y="2052"/>
                  </a:lnTo>
                  <a:lnTo>
                    <a:pt x="560" y="2054"/>
                  </a:lnTo>
                  <a:lnTo>
                    <a:pt x="560" y="2056"/>
                  </a:lnTo>
                  <a:lnTo>
                    <a:pt x="560" y="2056"/>
                  </a:lnTo>
                  <a:lnTo>
                    <a:pt x="560" y="2060"/>
                  </a:lnTo>
                  <a:lnTo>
                    <a:pt x="560" y="2060"/>
                  </a:lnTo>
                  <a:lnTo>
                    <a:pt x="560" y="2062"/>
                  </a:lnTo>
                  <a:lnTo>
                    <a:pt x="560" y="2062"/>
                  </a:lnTo>
                  <a:lnTo>
                    <a:pt x="560" y="2064"/>
                  </a:lnTo>
                  <a:lnTo>
                    <a:pt x="560" y="2064"/>
                  </a:lnTo>
                  <a:lnTo>
                    <a:pt x="558" y="2068"/>
                  </a:lnTo>
                  <a:lnTo>
                    <a:pt x="558" y="2068"/>
                  </a:lnTo>
                  <a:lnTo>
                    <a:pt x="556" y="2070"/>
                  </a:lnTo>
                  <a:lnTo>
                    <a:pt x="556" y="2070"/>
                  </a:lnTo>
                  <a:lnTo>
                    <a:pt x="556" y="2072"/>
                  </a:lnTo>
                  <a:lnTo>
                    <a:pt x="556" y="2074"/>
                  </a:lnTo>
                  <a:lnTo>
                    <a:pt x="556" y="2074"/>
                  </a:lnTo>
                  <a:lnTo>
                    <a:pt x="556" y="2074"/>
                  </a:lnTo>
                  <a:lnTo>
                    <a:pt x="556" y="2078"/>
                  </a:lnTo>
                  <a:lnTo>
                    <a:pt x="556" y="2078"/>
                  </a:lnTo>
                  <a:lnTo>
                    <a:pt x="556" y="2080"/>
                  </a:lnTo>
                  <a:lnTo>
                    <a:pt x="556" y="2080"/>
                  </a:lnTo>
                  <a:lnTo>
                    <a:pt x="554" y="2084"/>
                  </a:lnTo>
                  <a:lnTo>
                    <a:pt x="554" y="2084"/>
                  </a:lnTo>
                  <a:lnTo>
                    <a:pt x="554" y="2088"/>
                  </a:lnTo>
                  <a:lnTo>
                    <a:pt x="554" y="2088"/>
                  </a:lnTo>
                  <a:lnTo>
                    <a:pt x="554" y="2092"/>
                  </a:lnTo>
                  <a:lnTo>
                    <a:pt x="554" y="2098"/>
                  </a:lnTo>
                  <a:lnTo>
                    <a:pt x="554" y="2098"/>
                  </a:lnTo>
                  <a:lnTo>
                    <a:pt x="554" y="2100"/>
                  </a:lnTo>
                  <a:lnTo>
                    <a:pt x="554" y="2100"/>
                  </a:lnTo>
                  <a:lnTo>
                    <a:pt x="554" y="2100"/>
                  </a:lnTo>
                  <a:lnTo>
                    <a:pt x="554" y="2100"/>
                  </a:lnTo>
                  <a:lnTo>
                    <a:pt x="554" y="2104"/>
                  </a:lnTo>
                  <a:lnTo>
                    <a:pt x="554" y="2104"/>
                  </a:lnTo>
                  <a:lnTo>
                    <a:pt x="554" y="2106"/>
                  </a:lnTo>
                  <a:lnTo>
                    <a:pt x="554" y="2106"/>
                  </a:lnTo>
                  <a:lnTo>
                    <a:pt x="554" y="2108"/>
                  </a:lnTo>
                  <a:lnTo>
                    <a:pt x="554" y="2108"/>
                  </a:lnTo>
                  <a:lnTo>
                    <a:pt x="552" y="2112"/>
                  </a:lnTo>
                  <a:lnTo>
                    <a:pt x="552" y="2112"/>
                  </a:lnTo>
                  <a:lnTo>
                    <a:pt x="552" y="2116"/>
                  </a:lnTo>
                  <a:lnTo>
                    <a:pt x="552" y="2116"/>
                  </a:lnTo>
                  <a:lnTo>
                    <a:pt x="552" y="2118"/>
                  </a:lnTo>
                  <a:lnTo>
                    <a:pt x="552" y="2118"/>
                  </a:lnTo>
                  <a:lnTo>
                    <a:pt x="552" y="2120"/>
                  </a:lnTo>
                  <a:lnTo>
                    <a:pt x="552" y="2120"/>
                  </a:lnTo>
                  <a:lnTo>
                    <a:pt x="552" y="2124"/>
                  </a:lnTo>
                  <a:lnTo>
                    <a:pt x="552" y="2124"/>
                  </a:lnTo>
                  <a:lnTo>
                    <a:pt x="552" y="2128"/>
                  </a:lnTo>
                  <a:lnTo>
                    <a:pt x="550" y="2128"/>
                  </a:lnTo>
                  <a:lnTo>
                    <a:pt x="550" y="2128"/>
                  </a:lnTo>
                  <a:lnTo>
                    <a:pt x="550" y="2132"/>
                  </a:lnTo>
                  <a:lnTo>
                    <a:pt x="550" y="2132"/>
                  </a:lnTo>
                  <a:lnTo>
                    <a:pt x="550" y="2134"/>
                  </a:lnTo>
                  <a:lnTo>
                    <a:pt x="550" y="2134"/>
                  </a:lnTo>
                  <a:lnTo>
                    <a:pt x="548" y="2140"/>
                  </a:lnTo>
                  <a:lnTo>
                    <a:pt x="548" y="2140"/>
                  </a:lnTo>
                  <a:lnTo>
                    <a:pt x="550" y="2146"/>
                  </a:lnTo>
                  <a:lnTo>
                    <a:pt x="550" y="2146"/>
                  </a:lnTo>
                  <a:lnTo>
                    <a:pt x="548" y="2150"/>
                  </a:lnTo>
                  <a:lnTo>
                    <a:pt x="548" y="2150"/>
                  </a:lnTo>
                  <a:lnTo>
                    <a:pt x="548" y="2150"/>
                  </a:lnTo>
                  <a:lnTo>
                    <a:pt x="548" y="2150"/>
                  </a:lnTo>
                  <a:lnTo>
                    <a:pt x="546" y="2154"/>
                  </a:lnTo>
                  <a:lnTo>
                    <a:pt x="546" y="2160"/>
                  </a:lnTo>
                  <a:lnTo>
                    <a:pt x="546" y="2160"/>
                  </a:lnTo>
                  <a:lnTo>
                    <a:pt x="544" y="2164"/>
                  </a:lnTo>
                  <a:lnTo>
                    <a:pt x="544" y="2164"/>
                  </a:lnTo>
                  <a:lnTo>
                    <a:pt x="544" y="2164"/>
                  </a:lnTo>
                  <a:lnTo>
                    <a:pt x="544" y="2164"/>
                  </a:lnTo>
                  <a:lnTo>
                    <a:pt x="544" y="2170"/>
                  </a:lnTo>
                  <a:lnTo>
                    <a:pt x="544" y="2170"/>
                  </a:lnTo>
                  <a:lnTo>
                    <a:pt x="544" y="2170"/>
                  </a:lnTo>
                  <a:lnTo>
                    <a:pt x="544" y="2170"/>
                  </a:lnTo>
                  <a:lnTo>
                    <a:pt x="540" y="2174"/>
                  </a:lnTo>
                  <a:lnTo>
                    <a:pt x="540" y="2174"/>
                  </a:lnTo>
                  <a:lnTo>
                    <a:pt x="540" y="2178"/>
                  </a:lnTo>
                  <a:lnTo>
                    <a:pt x="540" y="2178"/>
                  </a:lnTo>
                  <a:lnTo>
                    <a:pt x="540" y="2180"/>
                  </a:lnTo>
                  <a:lnTo>
                    <a:pt x="540" y="2180"/>
                  </a:lnTo>
                  <a:lnTo>
                    <a:pt x="540" y="2184"/>
                  </a:lnTo>
                  <a:lnTo>
                    <a:pt x="540" y="2184"/>
                  </a:lnTo>
                  <a:lnTo>
                    <a:pt x="540" y="2186"/>
                  </a:lnTo>
                  <a:lnTo>
                    <a:pt x="540" y="2186"/>
                  </a:lnTo>
                  <a:lnTo>
                    <a:pt x="540" y="2188"/>
                  </a:lnTo>
                  <a:lnTo>
                    <a:pt x="540" y="2188"/>
                  </a:lnTo>
                  <a:lnTo>
                    <a:pt x="538" y="2192"/>
                  </a:lnTo>
                  <a:lnTo>
                    <a:pt x="538" y="2192"/>
                  </a:lnTo>
                  <a:lnTo>
                    <a:pt x="538" y="2196"/>
                  </a:lnTo>
                  <a:lnTo>
                    <a:pt x="538" y="2196"/>
                  </a:lnTo>
                  <a:lnTo>
                    <a:pt x="538" y="2198"/>
                  </a:lnTo>
                  <a:lnTo>
                    <a:pt x="538" y="2198"/>
                  </a:lnTo>
                  <a:lnTo>
                    <a:pt x="538" y="2200"/>
                  </a:lnTo>
                  <a:lnTo>
                    <a:pt x="538" y="2200"/>
                  </a:lnTo>
                  <a:lnTo>
                    <a:pt x="538" y="2204"/>
                  </a:lnTo>
                  <a:lnTo>
                    <a:pt x="538" y="2204"/>
                  </a:lnTo>
                  <a:lnTo>
                    <a:pt x="538" y="2208"/>
                  </a:lnTo>
                  <a:lnTo>
                    <a:pt x="538" y="2208"/>
                  </a:lnTo>
                  <a:lnTo>
                    <a:pt x="538" y="2210"/>
                  </a:lnTo>
                  <a:lnTo>
                    <a:pt x="538" y="2210"/>
                  </a:lnTo>
                  <a:lnTo>
                    <a:pt x="540" y="2212"/>
                  </a:lnTo>
                  <a:lnTo>
                    <a:pt x="540" y="2212"/>
                  </a:lnTo>
                  <a:lnTo>
                    <a:pt x="540" y="2216"/>
                  </a:lnTo>
                  <a:lnTo>
                    <a:pt x="540" y="2216"/>
                  </a:lnTo>
                  <a:lnTo>
                    <a:pt x="540" y="2218"/>
                  </a:lnTo>
                  <a:lnTo>
                    <a:pt x="540" y="2218"/>
                  </a:lnTo>
                  <a:lnTo>
                    <a:pt x="538" y="2220"/>
                  </a:lnTo>
                  <a:lnTo>
                    <a:pt x="538" y="2220"/>
                  </a:lnTo>
                  <a:lnTo>
                    <a:pt x="540" y="2224"/>
                  </a:lnTo>
                  <a:lnTo>
                    <a:pt x="540" y="2224"/>
                  </a:lnTo>
                  <a:lnTo>
                    <a:pt x="540" y="2226"/>
                  </a:lnTo>
                  <a:lnTo>
                    <a:pt x="540" y="2226"/>
                  </a:lnTo>
                  <a:lnTo>
                    <a:pt x="538" y="2228"/>
                  </a:lnTo>
                  <a:lnTo>
                    <a:pt x="538" y="2228"/>
                  </a:lnTo>
                  <a:lnTo>
                    <a:pt x="538" y="2232"/>
                  </a:lnTo>
                  <a:lnTo>
                    <a:pt x="538" y="2232"/>
                  </a:lnTo>
                  <a:lnTo>
                    <a:pt x="538" y="2236"/>
                  </a:lnTo>
                  <a:lnTo>
                    <a:pt x="538" y="2236"/>
                  </a:lnTo>
                  <a:lnTo>
                    <a:pt x="538" y="2238"/>
                  </a:lnTo>
                  <a:lnTo>
                    <a:pt x="538" y="2238"/>
                  </a:lnTo>
                  <a:lnTo>
                    <a:pt x="538" y="2242"/>
                  </a:lnTo>
                  <a:lnTo>
                    <a:pt x="538" y="2242"/>
                  </a:lnTo>
                  <a:lnTo>
                    <a:pt x="536" y="2244"/>
                  </a:lnTo>
                  <a:lnTo>
                    <a:pt x="536" y="2244"/>
                  </a:lnTo>
                  <a:lnTo>
                    <a:pt x="534" y="2246"/>
                  </a:lnTo>
                  <a:lnTo>
                    <a:pt x="534" y="2246"/>
                  </a:lnTo>
                  <a:lnTo>
                    <a:pt x="532" y="2252"/>
                  </a:lnTo>
                  <a:lnTo>
                    <a:pt x="532" y="2254"/>
                  </a:lnTo>
                  <a:lnTo>
                    <a:pt x="532" y="2254"/>
                  </a:lnTo>
                  <a:lnTo>
                    <a:pt x="534" y="2260"/>
                  </a:lnTo>
                  <a:lnTo>
                    <a:pt x="534" y="2260"/>
                  </a:lnTo>
                  <a:lnTo>
                    <a:pt x="536" y="2264"/>
                  </a:lnTo>
                  <a:lnTo>
                    <a:pt x="536" y="2264"/>
                  </a:lnTo>
                  <a:lnTo>
                    <a:pt x="536" y="2266"/>
                  </a:lnTo>
                  <a:lnTo>
                    <a:pt x="536" y="2266"/>
                  </a:lnTo>
                  <a:lnTo>
                    <a:pt x="538" y="2270"/>
                  </a:lnTo>
                  <a:lnTo>
                    <a:pt x="538" y="2270"/>
                  </a:lnTo>
                  <a:lnTo>
                    <a:pt x="536" y="2276"/>
                  </a:lnTo>
                  <a:lnTo>
                    <a:pt x="536" y="2276"/>
                  </a:lnTo>
                  <a:lnTo>
                    <a:pt x="536" y="2278"/>
                  </a:lnTo>
                  <a:lnTo>
                    <a:pt x="536" y="2278"/>
                  </a:lnTo>
                  <a:lnTo>
                    <a:pt x="534" y="2280"/>
                  </a:lnTo>
                  <a:lnTo>
                    <a:pt x="532" y="2282"/>
                  </a:lnTo>
                  <a:lnTo>
                    <a:pt x="532" y="2282"/>
                  </a:lnTo>
                  <a:lnTo>
                    <a:pt x="532" y="2286"/>
                  </a:lnTo>
                  <a:lnTo>
                    <a:pt x="532" y="2286"/>
                  </a:lnTo>
                  <a:lnTo>
                    <a:pt x="530" y="2290"/>
                  </a:lnTo>
                  <a:lnTo>
                    <a:pt x="530" y="2290"/>
                  </a:lnTo>
                  <a:lnTo>
                    <a:pt x="530" y="2292"/>
                  </a:lnTo>
                  <a:lnTo>
                    <a:pt x="530" y="2292"/>
                  </a:lnTo>
                  <a:lnTo>
                    <a:pt x="528" y="2294"/>
                  </a:lnTo>
                  <a:lnTo>
                    <a:pt x="528" y="2294"/>
                  </a:lnTo>
                  <a:lnTo>
                    <a:pt x="528" y="2298"/>
                  </a:lnTo>
                  <a:lnTo>
                    <a:pt x="528" y="2298"/>
                  </a:lnTo>
                  <a:lnTo>
                    <a:pt x="526" y="2302"/>
                  </a:lnTo>
                  <a:lnTo>
                    <a:pt x="526" y="2304"/>
                  </a:lnTo>
                  <a:lnTo>
                    <a:pt x="526" y="2304"/>
                  </a:lnTo>
                  <a:lnTo>
                    <a:pt x="528" y="2308"/>
                  </a:lnTo>
                  <a:lnTo>
                    <a:pt x="528" y="2308"/>
                  </a:lnTo>
                  <a:lnTo>
                    <a:pt x="528" y="2310"/>
                  </a:lnTo>
                  <a:lnTo>
                    <a:pt x="528" y="2310"/>
                  </a:lnTo>
                  <a:lnTo>
                    <a:pt x="528" y="2312"/>
                  </a:lnTo>
                  <a:lnTo>
                    <a:pt x="528" y="2312"/>
                  </a:lnTo>
                  <a:lnTo>
                    <a:pt x="528" y="2318"/>
                  </a:lnTo>
                  <a:lnTo>
                    <a:pt x="528" y="2318"/>
                  </a:lnTo>
                  <a:lnTo>
                    <a:pt x="530" y="2320"/>
                  </a:lnTo>
                  <a:lnTo>
                    <a:pt x="530" y="2320"/>
                  </a:lnTo>
                  <a:lnTo>
                    <a:pt x="528" y="2322"/>
                  </a:lnTo>
                  <a:lnTo>
                    <a:pt x="528" y="2322"/>
                  </a:lnTo>
                  <a:lnTo>
                    <a:pt x="528" y="2324"/>
                  </a:lnTo>
                  <a:lnTo>
                    <a:pt x="528" y="2324"/>
                  </a:lnTo>
                  <a:lnTo>
                    <a:pt x="526" y="2326"/>
                  </a:lnTo>
                  <a:lnTo>
                    <a:pt x="526" y="2326"/>
                  </a:lnTo>
                  <a:lnTo>
                    <a:pt x="524" y="2330"/>
                  </a:lnTo>
                  <a:lnTo>
                    <a:pt x="524" y="2330"/>
                  </a:lnTo>
                  <a:lnTo>
                    <a:pt x="524" y="2336"/>
                  </a:lnTo>
                  <a:lnTo>
                    <a:pt x="524" y="2338"/>
                  </a:lnTo>
                  <a:lnTo>
                    <a:pt x="524" y="2338"/>
                  </a:lnTo>
                  <a:lnTo>
                    <a:pt x="524" y="2342"/>
                  </a:lnTo>
                  <a:lnTo>
                    <a:pt x="524" y="2342"/>
                  </a:lnTo>
                  <a:lnTo>
                    <a:pt x="524" y="2346"/>
                  </a:lnTo>
                  <a:lnTo>
                    <a:pt x="524" y="2346"/>
                  </a:lnTo>
                  <a:lnTo>
                    <a:pt x="524" y="2346"/>
                  </a:lnTo>
                  <a:lnTo>
                    <a:pt x="524" y="2350"/>
                  </a:lnTo>
                  <a:lnTo>
                    <a:pt x="524" y="2350"/>
                  </a:lnTo>
                  <a:lnTo>
                    <a:pt x="524" y="2352"/>
                  </a:lnTo>
                  <a:lnTo>
                    <a:pt x="524" y="2352"/>
                  </a:lnTo>
                  <a:lnTo>
                    <a:pt x="524" y="2354"/>
                  </a:lnTo>
                  <a:lnTo>
                    <a:pt x="524" y="2354"/>
                  </a:lnTo>
                  <a:lnTo>
                    <a:pt x="524" y="2356"/>
                  </a:lnTo>
                  <a:lnTo>
                    <a:pt x="524" y="2356"/>
                  </a:lnTo>
                  <a:lnTo>
                    <a:pt x="522" y="2362"/>
                  </a:lnTo>
                  <a:lnTo>
                    <a:pt x="522" y="2362"/>
                  </a:lnTo>
                  <a:lnTo>
                    <a:pt x="522" y="2368"/>
                  </a:lnTo>
                  <a:lnTo>
                    <a:pt x="520" y="2370"/>
                  </a:lnTo>
                  <a:lnTo>
                    <a:pt x="520" y="2370"/>
                  </a:lnTo>
                  <a:lnTo>
                    <a:pt x="520" y="2374"/>
                  </a:lnTo>
                  <a:lnTo>
                    <a:pt x="520" y="2374"/>
                  </a:lnTo>
                  <a:lnTo>
                    <a:pt x="518" y="2376"/>
                  </a:lnTo>
                  <a:lnTo>
                    <a:pt x="518" y="2376"/>
                  </a:lnTo>
                  <a:lnTo>
                    <a:pt x="518" y="2384"/>
                  </a:lnTo>
                  <a:lnTo>
                    <a:pt x="518" y="2384"/>
                  </a:lnTo>
                  <a:lnTo>
                    <a:pt x="518" y="2386"/>
                  </a:lnTo>
                  <a:lnTo>
                    <a:pt x="518" y="2386"/>
                  </a:lnTo>
                  <a:lnTo>
                    <a:pt x="518" y="2388"/>
                  </a:lnTo>
                  <a:lnTo>
                    <a:pt x="518" y="2388"/>
                  </a:lnTo>
                  <a:lnTo>
                    <a:pt x="518" y="2392"/>
                  </a:lnTo>
                  <a:lnTo>
                    <a:pt x="518" y="2392"/>
                  </a:lnTo>
                  <a:lnTo>
                    <a:pt x="518" y="2396"/>
                  </a:lnTo>
                  <a:lnTo>
                    <a:pt x="518" y="2396"/>
                  </a:lnTo>
                  <a:lnTo>
                    <a:pt x="518" y="2400"/>
                  </a:lnTo>
                  <a:lnTo>
                    <a:pt x="518" y="2400"/>
                  </a:lnTo>
                  <a:lnTo>
                    <a:pt x="518" y="2404"/>
                  </a:lnTo>
                  <a:lnTo>
                    <a:pt x="518" y="2404"/>
                  </a:lnTo>
                  <a:lnTo>
                    <a:pt x="518" y="2408"/>
                  </a:lnTo>
                  <a:lnTo>
                    <a:pt x="518" y="2408"/>
                  </a:lnTo>
                  <a:lnTo>
                    <a:pt x="516" y="2410"/>
                  </a:lnTo>
                  <a:lnTo>
                    <a:pt x="516" y="2410"/>
                  </a:lnTo>
                  <a:lnTo>
                    <a:pt x="514" y="2414"/>
                  </a:lnTo>
                  <a:lnTo>
                    <a:pt x="514" y="2414"/>
                  </a:lnTo>
                  <a:lnTo>
                    <a:pt x="514" y="2420"/>
                  </a:lnTo>
                  <a:lnTo>
                    <a:pt x="514" y="2420"/>
                  </a:lnTo>
                  <a:lnTo>
                    <a:pt x="514" y="2422"/>
                  </a:lnTo>
                  <a:lnTo>
                    <a:pt x="512" y="2422"/>
                  </a:lnTo>
                  <a:lnTo>
                    <a:pt x="512" y="2422"/>
                  </a:lnTo>
                  <a:lnTo>
                    <a:pt x="512" y="2428"/>
                  </a:lnTo>
                  <a:lnTo>
                    <a:pt x="512" y="2428"/>
                  </a:lnTo>
                  <a:lnTo>
                    <a:pt x="512" y="2430"/>
                  </a:lnTo>
                  <a:lnTo>
                    <a:pt x="512" y="2430"/>
                  </a:lnTo>
                  <a:lnTo>
                    <a:pt x="512" y="2434"/>
                  </a:lnTo>
                  <a:lnTo>
                    <a:pt x="512" y="2434"/>
                  </a:lnTo>
                  <a:lnTo>
                    <a:pt x="512" y="2436"/>
                  </a:lnTo>
                  <a:lnTo>
                    <a:pt x="512" y="2436"/>
                  </a:lnTo>
                  <a:lnTo>
                    <a:pt x="512" y="2438"/>
                  </a:lnTo>
                  <a:lnTo>
                    <a:pt x="512" y="2438"/>
                  </a:lnTo>
                  <a:lnTo>
                    <a:pt x="510" y="2440"/>
                  </a:lnTo>
                  <a:lnTo>
                    <a:pt x="510" y="2440"/>
                  </a:lnTo>
                  <a:lnTo>
                    <a:pt x="508" y="2444"/>
                  </a:lnTo>
                  <a:lnTo>
                    <a:pt x="508" y="2444"/>
                  </a:lnTo>
                  <a:lnTo>
                    <a:pt x="508" y="2450"/>
                  </a:lnTo>
                  <a:lnTo>
                    <a:pt x="508" y="2450"/>
                  </a:lnTo>
                  <a:lnTo>
                    <a:pt x="508" y="2454"/>
                  </a:lnTo>
                  <a:lnTo>
                    <a:pt x="508" y="2454"/>
                  </a:lnTo>
                  <a:lnTo>
                    <a:pt x="510" y="2456"/>
                  </a:lnTo>
                  <a:lnTo>
                    <a:pt x="510" y="2456"/>
                  </a:lnTo>
                  <a:lnTo>
                    <a:pt x="508" y="2458"/>
                  </a:lnTo>
                  <a:lnTo>
                    <a:pt x="508" y="2458"/>
                  </a:lnTo>
                  <a:lnTo>
                    <a:pt x="508" y="2462"/>
                  </a:lnTo>
                  <a:lnTo>
                    <a:pt x="508" y="2462"/>
                  </a:lnTo>
                  <a:lnTo>
                    <a:pt x="508" y="2466"/>
                  </a:lnTo>
                  <a:lnTo>
                    <a:pt x="508" y="2466"/>
                  </a:lnTo>
                  <a:lnTo>
                    <a:pt x="508" y="2468"/>
                  </a:lnTo>
                  <a:lnTo>
                    <a:pt x="508" y="2468"/>
                  </a:lnTo>
                  <a:lnTo>
                    <a:pt x="508" y="2470"/>
                  </a:lnTo>
                  <a:lnTo>
                    <a:pt x="508" y="2470"/>
                  </a:lnTo>
                  <a:lnTo>
                    <a:pt x="506" y="2472"/>
                  </a:lnTo>
                  <a:lnTo>
                    <a:pt x="506" y="2472"/>
                  </a:lnTo>
                  <a:lnTo>
                    <a:pt x="506" y="2476"/>
                  </a:lnTo>
                  <a:lnTo>
                    <a:pt x="506" y="2476"/>
                  </a:lnTo>
                  <a:lnTo>
                    <a:pt x="506" y="2478"/>
                  </a:lnTo>
                  <a:lnTo>
                    <a:pt x="506" y="2478"/>
                  </a:lnTo>
                  <a:lnTo>
                    <a:pt x="504" y="2480"/>
                  </a:lnTo>
                  <a:lnTo>
                    <a:pt x="504" y="2480"/>
                  </a:lnTo>
                  <a:lnTo>
                    <a:pt x="504" y="2484"/>
                  </a:lnTo>
                  <a:lnTo>
                    <a:pt x="504" y="2484"/>
                  </a:lnTo>
                  <a:lnTo>
                    <a:pt x="502" y="2486"/>
                  </a:lnTo>
                  <a:lnTo>
                    <a:pt x="502" y="2486"/>
                  </a:lnTo>
                  <a:lnTo>
                    <a:pt x="502" y="2490"/>
                  </a:lnTo>
                  <a:lnTo>
                    <a:pt x="502" y="2490"/>
                  </a:lnTo>
                  <a:lnTo>
                    <a:pt x="500" y="2494"/>
                  </a:lnTo>
                  <a:lnTo>
                    <a:pt x="500" y="2494"/>
                  </a:lnTo>
                  <a:lnTo>
                    <a:pt x="500" y="2496"/>
                  </a:lnTo>
                  <a:lnTo>
                    <a:pt x="500" y="2496"/>
                  </a:lnTo>
                  <a:lnTo>
                    <a:pt x="502" y="2500"/>
                  </a:lnTo>
                  <a:lnTo>
                    <a:pt x="502" y="2500"/>
                  </a:lnTo>
                  <a:lnTo>
                    <a:pt x="502" y="2502"/>
                  </a:lnTo>
                  <a:lnTo>
                    <a:pt x="502" y="2502"/>
                  </a:lnTo>
                  <a:lnTo>
                    <a:pt x="502" y="2506"/>
                  </a:lnTo>
                  <a:lnTo>
                    <a:pt x="502" y="2506"/>
                  </a:lnTo>
                  <a:lnTo>
                    <a:pt x="502" y="2508"/>
                  </a:lnTo>
                  <a:lnTo>
                    <a:pt x="502" y="2508"/>
                  </a:lnTo>
                  <a:lnTo>
                    <a:pt x="500" y="2510"/>
                  </a:lnTo>
                  <a:lnTo>
                    <a:pt x="500" y="2510"/>
                  </a:lnTo>
                  <a:lnTo>
                    <a:pt x="500" y="2514"/>
                  </a:lnTo>
                  <a:lnTo>
                    <a:pt x="500" y="2514"/>
                  </a:lnTo>
                  <a:lnTo>
                    <a:pt x="500" y="2518"/>
                  </a:lnTo>
                  <a:lnTo>
                    <a:pt x="500" y="2522"/>
                  </a:lnTo>
                  <a:lnTo>
                    <a:pt x="500" y="2522"/>
                  </a:lnTo>
                  <a:lnTo>
                    <a:pt x="500" y="2526"/>
                  </a:lnTo>
                  <a:lnTo>
                    <a:pt x="500" y="2526"/>
                  </a:lnTo>
                  <a:lnTo>
                    <a:pt x="502" y="2530"/>
                  </a:lnTo>
                  <a:lnTo>
                    <a:pt x="502" y="2530"/>
                  </a:lnTo>
                  <a:lnTo>
                    <a:pt x="502" y="2532"/>
                  </a:lnTo>
                  <a:lnTo>
                    <a:pt x="502" y="2532"/>
                  </a:lnTo>
                  <a:lnTo>
                    <a:pt x="502" y="2532"/>
                  </a:lnTo>
                  <a:lnTo>
                    <a:pt x="502" y="2532"/>
                  </a:lnTo>
                  <a:lnTo>
                    <a:pt x="500" y="2536"/>
                  </a:lnTo>
                  <a:lnTo>
                    <a:pt x="500" y="2536"/>
                  </a:lnTo>
                  <a:lnTo>
                    <a:pt x="500" y="2538"/>
                  </a:lnTo>
                  <a:lnTo>
                    <a:pt x="500" y="2538"/>
                  </a:lnTo>
                  <a:lnTo>
                    <a:pt x="500" y="2542"/>
                  </a:lnTo>
                  <a:lnTo>
                    <a:pt x="500" y="2542"/>
                  </a:lnTo>
                  <a:lnTo>
                    <a:pt x="500" y="2544"/>
                  </a:lnTo>
                  <a:lnTo>
                    <a:pt x="500" y="2544"/>
                  </a:lnTo>
                  <a:lnTo>
                    <a:pt x="500" y="2546"/>
                  </a:lnTo>
                  <a:lnTo>
                    <a:pt x="500" y="2546"/>
                  </a:lnTo>
                  <a:lnTo>
                    <a:pt x="498" y="2550"/>
                  </a:lnTo>
                  <a:lnTo>
                    <a:pt x="498" y="2550"/>
                  </a:lnTo>
                  <a:lnTo>
                    <a:pt x="498" y="2552"/>
                  </a:lnTo>
                  <a:lnTo>
                    <a:pt x="498" y="2552"/>
                  </a:lnTo>
                  <a:lnTo>
                    <a:pt x="496" y="2554"/>
                  </a:lnTo>
                  <a:lnTo>
                    <a:pt x="496" y="2554"/>
                  </a:lnTo>
                  <a:lnTo>
                    <a:pt x="496" y="2564"/>
                  </a:lnTo>
                  <a:lnTo>
                    <a:pt x="496" y="2564"/>
                  </a:lnTo>
                  <a:lnTo>
                    <a:pt x="496" y="2566"/>
                  </a:lnTo>
                  <a:lnTo>
                    <a:pt x="496" y="2566"/>
                  </a:lnTo>
                  <a:lnTo>
                    <a:pt x="496" y="2568"/>
                  </a:lnTo>
                  <a:lnTo>
                    <a:pt x="496" y="2568"/>
                  </a:lnTo>
                  <a:lnTo>
                    <a:pt x="494" y="2570"/>
                  </a:lnTo>
                  <a:lnTo>
                    <a:pt x="494" y="2570"/>
                  </a:lnTo>
                  <a:lnTo>
                    <a:pt x="494" y="2574"/>
                  </a:lnTo>
                  <a:lnTo>
                    <a:pt x="494" y="2574"/>
                  </a:lnTo>
                  <a:lnTo>
                    <a:pt x="494" y="2580"/>
                  </a:lnTo>
                  <a:lnTo>
                    <a:pt x="494" y="2580"/>
                  </a:lnTo>
                  <a:lnTo>
                    <a:pt x="494" y="2586"/>
                  </a:lnTo>
                  <a:lnTo>
                    <a:pt x="494" y="2586"/>
                  </a:lnTo>
                  <a:lnTo>
                    <a:pt x="494" y="2588"/>
                  </a:lnTo>
                  <a:lnTo>
                    <a:pt x="494" y="2588"/>
                  </a:lnTo>
                  <a:lnTo>
                    <a:pt x="492" y="2592"/>
                  </a:lnTo>
                  <a:lnTo>
                    <a:pt x="492" y="2592"/>
                  </a:lnTo>
                  <a:lnTo>
                    <a:pt x="494" y="2596"/>
                  </a:lnTo>
                  <a:lnTo>
                    <a:pt x="494" y="2596"/>
                  </a:lnTo>
                  <a:lnTo>
                    <a:pt x="494" y="2598"/>
                  </a:lnTo>
                  <a:lnTo>
                    <a:pt x="494" y="2598"/>
                  </a:lnTo>
                  <a:lnTo>
                    <a:pt x="494" y="2600"/>
                  </a:lnTo>
                  <a:lnTo>
                    <a:pt x="494" y="2600"/>
                  </a:lnTo>
                  <a:lnTo>
                    <a:pt x="492" y="2602"/>
                  </a:lnTo>
                  <a:lnTo>
                    <a:pt x="492" y="2602"/>
                  </a:lnTo>
                  <a:lnTo>
                    <a:pt x="492" y="2606"/>
                  </a:lnTo>
                  <a:lnTo>
                    <a:pt x="492" y="2606"/>
                  </a:lnTo>
                  <a:lnTo>
                    <a:pt x="492" y="2608"/>
                  </a:lnTo>
                  <a:lnTo>
                    <a:pt x="492" y="2608"/>
                  </a:lnTo>
                  <a:lnTo>
                    <a:pt x="492" y="2608"/>
                  </a:lnTo>
                  <a:lnTo>
                    <a:pt x="490" y="2614"/>
                  </a:lnTo>
                  <a:lnTo>
                    <a:pt x="490" y="2614"/>
                  </a:lnTo>
                  <a:lnTo>
                    <a:pt x="490" y="2618"/>
                  </a:lnTo>
                  <a:lnTo>
                    <a:pt x="490" y="2618"/>
                  </a:lnTo>
                  <a:lnTo>
                    <a:pt x="490" y="2620"/>
                  </a:lnTo>
                  <a:lnTo>
                    <a:pt x="490" y="2620"/>
                  </a:lnTo>
                  <a:lnTo>
                    <a:pt x="490" y="2626"/>
                  </a:lnTo>
                  <a:lnTo>
                    <a:pt x="490" y="2626"/>
                  </a:lnTo>
                  <a:lnTo>
                    <a:pt x="490" y="2628"/>
                  </a:lnTo>
                  <a:lnTo>
                    <a:pt x="490" y="2628"/>
                  </a:lnTo>
                  <a:lnTo>
                    <a:pt x="488" y="2630"/>
                  </a:lnTo>
                  <a:lnTo>
                    <a:pt x="488" y="2630"/>
                  </a:lnTo>
                  <a:lnTo>
                    <a:pt x="488" y="2634"/>
                  </a:lnTo>
                  <a:lnTo>
                    <a:pt x="488" y="2634"/>
                  </a:lnTo>
                  <a:lnTo>
                    <a:pt x="488" y="2636"/>
                  </a:lnTo>
                  <a:lnTo>
                    <a:pt x="488" y="2636"/>
                  </a:lnTo>
                  <a:lnTo>
                    <a:pt x="486" y="2638"/>
                  </a:lnTo>
                  <a:lnTo>
                    <a:pt x="486" y="2638"/>
                  </a:lnTo>
                  <a:lnTo>
                    <a:pt x="486" y="2638"/>
                  </a:lnTo>
                  <a:lnTo>
                    <a:pt x="484" y="2644"/>
                  </a:lnTo>
                  <a:lnTo>
                    <a:pt x="482" y="2646"/>
                  </a:lnTo>
                  <a:lnTo>
                    <a:pt x="482" y="2646"/>
                  </a:lnTo>
                  <a:lnTo>
                    <a:pt x="482" y="2650"/>
                  </a:lnTo>
                  <a:lnTo>
                    <a:pt x="482" y="2652"/>
                  </a:lnTo>
                  <a:lnTo>
                    <a:pt x="482" y="2652"/>
                  </a:lnTo>
                  <a:lnTo>
                    <a:pt x="482" y="2654"/>
                  </a:lnTo>
                  <a:lnTo>
                    <a:pt x="482" y="2654"/>
                  </a:lnTo>
                  <a:lnTo>
                    <a:pt x="480" y="2658"/>
                  </a:lnTo>
                  <a:lnTo>
                    <a:pt x="480" y="2658"/>
                  </a:lnTo>
                  <a:lnTo>
                    <a:pt x="480" y="2664"/>
                  </a:lnTo>
                  <a:lnTo>
                    <a:pt x="480" y="2664"/>
                  </a:lnTo>
                  <a:lnTo>
                    <a:pt x="482" y="2668"/>
                  </a:lnTo>
                  <a:lnTo>
                    <a:pt x="482" y="2668"/>
                  </a:lnTo>
                  <a:lnTo>
                    <a:pt x="484" y="2668"/>
                  </a:lnTo>
                  <a:lnTo>
                    <a:pt x="484" y="2668"/>
                  </a:lnTo>
                  <a:lnTo>
                    <a:pt x="482" y="2670"/>
                  </a:lnTo>
                  <a:lnTo>
                    <a:pt x="482" y="2670"/>
                  </a:lnTo>
                  <a:lnTo>
                    <a:pt x="482" y="2676"/>
                  </a:lnTo>
                  <a:lnTo>
                    <a:pt x="482" y="2676"/>
                  </a:lnTo>
                  <a:lnTo>
                    <a:pt x="482" y="2680"/>
                  </a:lnTo>
                  <a:lnTo>
                    <a:pt x="482" y="2680"/>
                  </a:lnTo>
                  <a:lnTo>
                    <a:pt x="484" y="2684"/>
                  </a:lnTo>
                  <a:lnTo>
                    <a:pt x="484" y="2684"/>
                  </a:lnTo>
                  <a:lnTo>
                    <a:pt x="484" y="2686"/>
                  </a:lnTo>
                  <a:lnTo>
                    <a:pt x="484" y="2686"/>
                  </a:lnTo>
                  <a:lnTo>
                    <a:pt x="484" y="2686"/>
                  </a:lnTo>
                  <a:lnTo>
                    <a:pt x="484" y="2686"/>
                  </a:lnTo>
                  <a:lnTo>
                    <a:pt x="482" y="2690"/>
                  </a:lnTo>
                  <a:lnTo>
                    <a:pt x="482" y="2694"/>
                  </a:lnTo>
                  <a:lnTo>
                    <a:pt x="482" y="2694"/>
                  </a:lnTo>
                  <a:lnTo>
                    <a:pt x="482" y="2696"/>
                  </a:lnTo>
                  <a:lnTo>
                    <a:pt x="482" y="2696"/>
                  </a:lnTo>
                  <a:lnTo>
                    <a:pt x="482" y="2700"/>
                  </a:lnTo>
                  <a:lnTo>
                    <a:pt x="482" y="2700"/>
                  </a:lnTo>
                  <a:lnTo>
                    <a:pt x="482" y="2702"/>
                  </a:lnTo>
                  <a:lnTo>
                    <a:pt x="482" y="2702"/>
                  </a:lnTo>
                  <a:lnTo>
                    <a:pt x="482" y="2704"/>
                  </a:lnTo>
                  <a:lnTo>
                    <a:pt x="482" y="2704"/>
                  </a:lnTo>
                  <a:lnTo>
                    <a:pt x="482" y="2708"/>
                  </a:lnTo>
                  <a:lnTo>
                    <a:pt x="482" y="2708"/>
                  </a:lnTo>
                  <a:lnTo>
                    <a:pt x="482" y="2712"/>
                  </a:lnTo>
                  <a:lnTo>
                    <a:pt x="482" y="2712"/>
                  </a:lnTo>
                  <a:lnTo>
                    <a:pt x="482" y="2714"/>
                  </a:lnTo>
                  <a:lnTo>
                    <a:pt x="482" y="2714"/>
                  </a:lnTo>
                  <a:lnTo>
                    <a:pt x="480" y="2716"/>
                  </a:lnTo>
                  <a:lnTo>
                    <a:pt x="480" y="2716"/>
                  </a:lnTo>
                  <a:lnTo>
                    <a:pt x="478" y="2718"/>
                  </a:lnTo>
                  <a:lnTo>
                    <a:pt x="478" y="2718"/>
                  </a:lnTo>
                  <a:lnTo>
                    <a:pt x="480" y="2722"/>
                  </a:lnTo>
                  <a:lnTo>
                    <a:pt x="480" y="2722"/>
                  </a:lnTo>
                  <a:lnTo>
                    <a:pt x="480" y="2724"/>
                  </a:lnTo>
                  <a:lnTo>
                    <a:pt x="480" y="2724"/>
                  </a:lnTo>
                  <a:lnTo>
                    <a:pt x="478" y="2726"/>
                  </a:lnTo>
                  <a:lnTo>
                    <a:pt x="478" y="2726"/>
                  </a:lnTo>
                  <a:lnTo>
                    <a:pt x="476" y="2730"/>
                  </a:lnTo>
                  <a:lnTo>
                    <a:pt x="476" y="2730"/>
                  </a:lnTo>
                  <a:lnTo>
                    <a:pt x="476" y="2734"/>
                  </a:lnTo>
                  <a:lnTo>
                    <a:pt x="476" y="2734"/>
                  </a:lnTo>
                  <a:lnTo>
                    <a:pt x="476" y="2734"/>
                  </a:lnTo>
                  <a:lnTo>
                    <a:pt x="476" y="2734"/>
                  </a:lnTo>
                  <a:lnTo>
                    <a:pt x="472" y="2740"/>
                  </a:lnTo>
                  <a:lnTo>
                    <a:pt x="472" y="2740"/>
                  </a:lnTo>
                  <a:lnTo>
                    <a:pt x="472" y="2744"/>
                  </a:lnTo>
                  <a:lnTo>
                    <a:pt x="472" y="2744"/>
                  </a:lnTo>
                  <a:lnTo>
                    <a:pt x="472" y="2746"/>
                  </a:lnTo>
                  <a:lnTo>
                    <a:pt x="472" y="2746"/>
                  </a:lnTo>
                  <a:lnTo>
                    <a:pt x="470" y="2748"/>
                  </a:lnTo>
                  <a:lnTo>
                    <a:pt x="470" y="2748"/>
                  </a:lnTo>
                  <a:lnTo>
                    <a:pt x="470" y="2752"/>
                  </a:lnTo>
                  <a:lnTo>
                    <a:pt x="470" y="2752"/>
                  </a:lnTo>
                  <a:lnTo>
                    <a:pt x="470" y="2756"/>
                  </a:lnTo>
                  <a:lnTo>
                    <a:pt x="470" y="2756"/>
                  </a:lnTo>
                  <a:lnTo>
                    <a:pt x="470" y="2758"/>
                  </a:lnTo>
                  <a:lnTo>
                    <a:pt x="470" y="2758"/>
                  </a:lnTo>
                  <a:lnTo>
                    <a:pt x="468" y="2762"/>
                  </a:lnTo>
                  <a:lnTo>
                    <a:pt x="468" y="2762"/>
                  </a:lnTo>
                  <a:lnTo>
                    <a:pt x="468" y="2766"/>
                  </a:lnTo>
                  <a:lnTo>
                    <a:pt x="468" y="2768"/>
                  </a:lnTo>
                  <a:lnTo>
                    <a:pt x="468" y="2768"/>
                  </a:lnTo>
                  <a:lnTo>
                    <a:pt x="470" y="2770"/>
                  </a:lnTo>
                  <a:lnTo>
                    <a:pt x="470" y="2770"/>
                  </a:lnTo>
                  <a:lnTo>
                    <a:pt x="470" y="2774"/>
                  </a:lnTo>
                  <a:lnTo>
                    <a:pt x="470" y="2774"/>
                  </a:lnTo>
                  <a:lnTo>
                    <a:pt x="470" y="2776"/>
                  </a:lnTo>
                  <a:lnTo>
                    <a:pt x="470" y="2776"/>
                  </a:lnTo>
                  <a:lnTo>
                    <a:pt x="470" y="2778"/>
                  </a:lnTo>
                  <a:lnTo>
                    <a:pt x="470" y="2778"/>
                  </a:lnTo>
                  <a:lnTo>
                    <a:pt x="468" y="2782"/>
                  </a:lnTo>
                  <a:lnTo>
                    <a:pt x="468" y="2782"/>
                  </a:lnTo>
                  <a:lnTo>
                    <a:pt x="470" y="2788"/>
                  </a:lnTo>
                  <a:lnTo>
                    <a:pt x="470" y="2788"/>
                  </a:lnTo>
                  <a:lnTo>
                    <a:pt x="470" y="2792"/>
                  </a:lnTo>
                  <a:lnTo>
                    <a:pt x="470" y="2792"/>
                  </a:lnTo>
                  <a:lnTo>
                    <a:pt x="470" y="2794"/>
                  </a:lnTo>
                  <a:lnTo>
                    <a:pt x="470" y="2794"/>
                  </a:lnTo>
                  <a:lnTo>
                    <a:pt x="470" y="2796"/>
                  </a:lnTo>
                  <a:lnTo>
                    <a:pt x="470" y="2796"/>
                  </a:lnTo>
                  <a:lnTo>
                    <a:pt x="468" y="2802"/>
                  </a:lnTo>
                  <a:lnTo>
                    <a:pt x="468" y="2802"/>
                  </a:lnTo>
                  <a:lnTo>
                    <a:pt x="468" y="2804"/>
                  </a:lnTo>
                  <a:lnTo>
                    <a:pt x="468" y="2804"/>
                  </a:lnTo>
                  <a:lnTo>
                    <a:pt x="468" y="2806"/>
                  </a:lnTo>
                  <a:lnTo>
                    <a:pt x="468" y="2806"/>
                  </a:lnTo>
                  <a:lnTo>
                    <a:pt x="468" y="2810"/>
                  </a:lnTo>
                  <a:lnTo>
                    <a:pt x="468" y="2810"/>
                  </a:lnTo>
                  <a:lnTo>
                    <a:pt x="466" y="2812"/>
                  </a:lnTo>
                  <a:lnTo>
                    <a:pt x="466" y="2812"/>
                  </a:lnTo>
                  <a:lnTo>
                    <a:pt x="466" y="2814"/>
                  </a:lnTo>
                  <a:lnTo>
                    <a:pt x="466" y="2814"/>
                  </a:lnTo>
                  <a:lnTo>
                    <a:pt x="464" y="2818"/>
                  </a:lnTo>
                  <a:lnTo>
                    <a:pt x="464" y="2818"/>
                  </a:lnTo>
                  <a:lnTo>
                    <a:pt x="464" y="2820"/>
                  </a:lnTo>
                  <a:lnTo>
                    <a:pt x="464" y="2820"/>
                  </a:lnTo>
                  <a:lnTo>
                    <a:pt x="464" y="2826"/>
                  </a:lnTo>
                  <a:lnTo>
                    <a:pt x="464" y="2826"/>
                  </a:lnTo>
                  <a:lnTo>
                    <a:pt x="464" y="2828"/>
                  </a:lnTo>
                  <a:lnTo>
                    <a:pt x="464" y="2828"/>
                  </a:lnTo>
                  <a:lnTo>
                    <a:pt x="464" y="2830"/>
                  </a:lnTo>
                  <a:lnTo>
                    <a:pt x="464" y="2830"/>
                  </a:lnTo>
                  <a:lnTo>
                    <a:pt x="462" y="2832"/>
                  </a:lnTo>
                  <a:lnTo>
                    <a:pt x="462" y="2832"/>
                  </a:lnTo>
                  <a:lnTo>
                    <a:pt x="462" y="2836"/>
                  </a:lnTo>
                  <a:lnTo>
                    <a:pt x="462" y="2836"/>
                  </a:lnTo>
                  <a:lnTo>
                    <a:pt x="462" y="2838"/>
                  </a:lnTo>
                  <a:lnTo>
                    <a:pt x="462" y="2838"/>
                  </a:lnTo>
                  <a:lnTo>
                    <a:pt x="460" y="2842"/>
                  </a:lnTo>
                  <a:lnTo>
                    <a:pt x="460" y="2842"/>
                  </a:lnTo>
                  <a:lnTo>
                    <a:pt x="460" y="2842"/>
                  </a:lnTo>
                  <a:lnTo>
                    <a:pt x="460" y="2842"/>
                  </a:lnTo>
                  <a:lnTo>
                    <a:pt x="458" y="2846"/>
                  </a:lnTo>
                  <a:lnTo>
                    <a:pt x="458" y="2846"/>
                  </a:lnTo>
                  <a:lnTo>
                    <a:pt x="458" y="2850"/>
                  </a:lnTo>
                  <a:lnTo>
                    <a:pt x="458" y="2850"/>
                  </a:lnTo>
                  <a:lnTo>
                    <a:pt x="458" y="2852"/>
                  </a:lnTo>
                  <a:lnTo>
                    <a:pt x="458" y="2852"/>
                  </a:lnTo>
                  <a:lnTo>
                    <a:pt x="458" y="2856"/>
                  </a:lnTo>
                  <a:lnTo>
                    <a:pt x="458" y="2856"/>
                  </a:lnTo>
                  <a:lnTo>
                    <a:pt x="458" y="2858"/>
                  </a:lnTo>
                  <a:lnTo>
                    <a:pt x="458" y="2858"/>
                  </a:lnTo>
                  <a:lnTo>
                    <a:pt x="458" y="2860"/>
                  </a:lnTo>
                  <a:lnTo>
                    <a:pt x="458" y="2860"/>
                  </a:lnTo>
                  <a:lnTo>
                    <a:pt x="456" y="2864"/>
                  </a:lnTo>
                  <a:lnTo>
                    <a:pt x="456" y="2864"/>
                  </a:lnTo>
                  <a:lnTo>
                    <a:pt x="456" y="2868"/>
                  </a:lnTo>
                  <a:lnTo>
                    <a:pt x="456" y="2868"/>
                  </a:lnTo>
                  <a:lnTo>
                    <a:pt x="456" y="2870"/>
                  </a:lnTo>
                  <a:lnTo>
                    <a:pt x="456" y="2870"/>
                  </a:lnTo>
                  <a:lnTo>
                    <a:pt x="458" y="2876"/>
                  </a:lnTo>
                  <a:lnTo>
                    <a:pt x="458" y="2880"/>
                  </a:lnTo>
                  <a:lnTo>
                    <a:pt x="458" y="2880"/>
                  </a:lnTo>
                  <a:lnTo>
                    <a:pt x="456" y="2882"/>
                  </a:lnTo>
                  <a:lnTo>
                    <a:pt x="456" y="2886"/>
                  </a:lnTo>
                  <a:lnTo>
                    <a:pt x="456" y="2886"/>
                  </a:lnTo>
                  <a:lnTo>
                    <a:pt x="454" y="2888"/>
                  </a:lnTo>
                  <a:lnTo>
                    <a:pt x="454" y="2888"/>
                  </a:lnTo>
                  <a:lnTo>
                    <a:pt x="454" y="2894"/>
                  </a:lnTo>
                  <a:lnTo>
                    <a:pt x="454" y="2894"/>
                  </a:lnTo>
                  <a:lnTo>
                    <a:pt x="454" y="2896"/>
                  </a:lnTo>
                  <a:lnTo>
                    <a:pt x="454" y="2896"/>
                  </a:lnTo>
                  <a:lnTo>
                    <a:pt x="454" y="2900"/>
                  </a:lnTo>
                  <a:lnTo>
                    <a:pt x="454" y="2900"/>
                  </a:lnTo>
                  <a:lnTo>
                    <a:pt x="456" y="2902"/>
                  </a:lnTo>
                  <a:lnTo>
                    <a:pt x="456" y="2902"/>
                  </a:lnTo>
                  <a:lnTo>
                    <a:pt x="456" y="2904"/>
                  </a:lnTo>
                  <a:lnTo>
                    <a:pt x="456" y="2904"/>
                  </a:lnTo>
                  <a:lnTo>
                    <a:pt x="454" y="2908"/>
                  </a:lnTo>
                  <a:lnTo>
                    <a:pt x="454" y="2908"/>
                  </a:lnTo>
                  <a:lnTo>
                    <a:pt x="454" y="2910"/>
                  </a:lnTo>
                  <a:lnTo>
                    <a:pt x="454" y="2910"/>
                  </a:lnTo>
                  <a:lnTo>
                    <a:pt x="454" y="2914"/>
                  </a:lnTo>
                  <a:lnTo>
                    <a:pt x="454" y="2914"/>
                  </a:lnTo>
                  <a:lnTo>
                    <a:pt x="454" y="2916"/>
                  </a:lnTo>
                  <a:lnTo>
                    <a:pt x="454" y="2916"/>
                  </a:lnTo>
                  <a:lnTo>
                    <a:pt x="454" y="2918"/>
                  </a:lnTo>
                  <a:lnTo>
                    <a:pt x="454" y="2918"/>
                  </a:lnTo>
                  <a:lnTo>
                    <a:pt x="452" y="2922"/>
                  </a:lnTo>
                  <a:lnTo>
                    <a:pt x="452" y="2922"/>
                  </a:lnTo>
                  <a:lnTo>
                    <a:pt x="452" y="2924"/>
                  </a:lnTo>
                  <a:lnTo>
                    <a:pt x="452" y="2924"/>
                  </a:lnTo>
                  <a:lnTo>
                    <a:pt x="450" y="2928"/>
                  </a:lnTo>
                  <a:lnTo>
                    <a:pt x="450" y="2928"/>
                  </a:lnTo>
                  <a:lnTo>
                    <a:pt x="450" y="2928"/>
                  </a:lnTo>
                  <a:lnTo>
                    <a:pt x="450" y="2928"/>
                  </a:lnTo>
                  <a:lnTo>
                    <a:pt x="448" y="2934"/>
                  </a:lnTo>
                  <a:lnTo>
                    <a:pt x="448" y="2934"/>
                  </a:lnTo>
                  <a:lnTo>
                    <a:pt x="450" y="2938"/>
                  </a:lnTo>
                  <a:lnTo>
                    <a:pt x="450" y="2938"/>
                  </a:lnTo>
                  <a:lnTo>
                    <a:pt x="450" y="2940"/>
                  </a:lnTo>
                  <a:lnTo>
                    <a:pt x="450" y="2940"/>
                  </a:lnTo>
                  <a:lnTo>
                    <a:pt x="450" y="2940"/>
                  </a:lnTo>
                  <a:lnTo>
                    <a:pt x="450" y="2940"/>
                  </a:lnTo>
                  <a:lnTo>
                    <a:pt x="448" y="2944"/>
                  </a:lnTo>
                  <a:lnTo>
                    <a:pt x="448" y="2944"/>
                  </a:lnTo>
                  <a:lnTo>
                    <a:pt x="450" y="2948"/>
                  </a:lnTo>
                  <a:lnTo>
                    <a:pt x="450" y="2948"/>
                  </a:lnTo>
                  <a:lnTo>
                    <a:pt x="450" y="2950"/>
                  </a:lnTo>
                  <a:lnTo>
                    <a:pt x="450" y="2950"/>
                  </a:lnTo>
                  <a:lnTo>
                    <a:pt x="450" y="2952"/>
                  </a:lnTo>
                  <a:lnTo>
                    <a:pt x="448" y="2954"/>
                  </a:lnTo>
                  <a:lnTo>
                    <a:pt x="448" y="2954"/>
                  </a:lnTo>
                  <a:lnTo>
                    <a:pt x="446" y="2954"/>
                  </a:lnTo>
                  <a:lnTo>
                    <a:pt x="444" y="2958"/>
                  </a:lnTo>
                  <a:lnTo>
                    <a:pt x="444" y="2958"/>
                  </a:lnTo>
                  <a:lnTo>
                    <a:pt x="444" y="2962"/>
                  </a:lnTo>
                  <a:lnTo>
                    <a:pt x="444" y="2962"/>
                  </a:lnTo>
                  <a:lnTo>
                    <a:pt x="444" y="2964"/>
                  </a:lnTo>
                  <a:lnTo>
                    <a:pt x="444" y="2964"/>
                  </a:lnTo>
                  <a:lnTo>
                    <a:pt x="444" y="2966"/>
                  </a:lnTo>
                  <a:lnTo>
                    <a:pt x="444" y="2966"/>
                  </a:lnTo>
                  <a:lnTo>
                    <a:pt x="444" y="2970"/>
                  </a:lnTo>
                  <a:lnTo>
                    <a:pt x="444" y="2970"/>
                  </a:lnTo>
                  <a:lnTo>
                    <a:pt x="444" y="2974"/>
                  </a:lnTo>
                  <a:lnTo>
                    <a:pt x="444" y="2974"/>
                  </a:lnTo>
                  <a:lnTo>
                    <a:pt x="444" y="2976"/>
                  </a:lnTo>
                  <a:lnTo>
                    <a:pt x="444" y="2976"/>
                  </a:lnTo>
                  <a:lnTo>
                    <a:pt x="444" y="2980"/>
                  </a:lnTo>
                  <a:lnTo>
                    <a:pt x="444" y="2980"/>
                  </a:lnTo>
                  <a:lnTo>
                    <a:pt x="444" y="2982"/>
                  </a:lnTo>
                  <a:lnTo>
                    <a:pt x="444" y="2982"/>
                  </a:lnTo>
                  <a:lnTo>
                    <a:pt x="444" y="2986"/>
                  </a:lnTo>
                  <a:lnTo>
                    <a:pt x="444" y="2986"/>
                  </a:lnTo>
                  <a:lnTo>
                    <a:pt x="444" y="2988"/>
                  </a:lnTo>
                  <a:lnTo>
                    <a:pt x="444" y="2988"/>
                  </a:lnTo>
                  <a:lnTo>
                    <a:pt x="444" y="2992"/>
                  </a:lnTo>
                  <a:lnTo>
                    <a:pt x="444" y="2992"/>
                  </a:lnTo>
                  <a:lnTo>
                    <a:pt x="444" y="2994"/>
                  </a:lnTo>
                  <a:lnTo>
                    <a:pt x="444" y="2994"/>
                  </a:lnTo>
                  <a:lnTo>
                    <a:pt x="442" y="3000"/>
                  </a:lnTo>
                  <a:lnTo>
                    <a:pt x="442" y="3000"/>
                  </a:lnTo>
                  <a:lnTo>
                    <a:pt x="442" y="3004"/>
                  </a:lnTo>
                  <a:lnTo>
                    <a:pt x="442" y="3004"/>
                  </a:lnTo>
                  <a:lnTo>
                    <a:pt x="440" y="3006"/>
                  </a:lnTo>
                  <a:lnTo>
                    <a:pt x="440" y="3006"/>
                  </a:lnTo>
                  <a:lnTo>
                    <a:pt x="440" y="3006"/>
                  </a:lnTo>
                  <a:lnTo>
                    <a:pt x="440" y="3006"/>
                  </a:lnTo>
                  <a:lnTo>
                    <a:pt x="440" y="3014"/>
                  </a:lnTo>
                  <a:lnTo>
                    <a:pt x="440" y="3014"/>
                  </a:lnTo>
                  <a:lnTo>
                    <a:pt x="440" y="3016"/>
                  </a:lnTo>
                  <a:lnTo>
                    <a:pt x="440" y="3016"/>
                  </a:lnTo>
                  <a:lnTo>
                    <a:pt x="440" y="3020"/>
                  </a:lnTo>
                  <a:lnTo>
                    <a:pt x="438" y="3022"/>
                  </a:lnTo>
                  <a:lnTo>
                    <a:pt x="438" y="3022"/>
                  </a:lnTo>
                  <a:lnTo>
                    <a:pt x="438" y="3024"/>
                  </a:lnTo>
                  <a:lnTo>
                    <a:pt x="438" y="3024"/>
                  </a:lnTo>
                  <a:lnTo>
                    <a:pt x="436" y="3030"/>
                  </a:lnTo>
                  <a:lnTo>
                    <a:pt x="436" y="3030"/>
                  </a:lnTo>
                  <a:lnTo>
                    <a:pt x="434" y="3036"/>
                  </a:lnTo>
                  <a:lnTo>
                    <a:pt x="434" y="3036"/>
                  </a:lnTo>
                  <a:lnTo>
                    <a:pt x="432" y="3038"/>
                  </a:lnTo>
                  <a:lnTo>
                    <a:pt x="432" y="3038"/>
                  </a:lnTo>
                  <a:lnTo>
                    <a:pt x="432" y="3042"/>
                  </a:lnTo>
                  <a:lnTo>
                    <a:pt x="432" y="3042"/>
                  </a:lnTo>
                  <a:lnTo>
                    <a:pt x="430" y="3046"/>
                  </a:lnTo>
                  <a:lnTo>
                    <a:pt x="430" y="3046"/>
                  </a:lnTo>
                  <a:lnTo>
                    <a:pt x="430" y="3048"/>
                  </a:lnTo>
                  <a:lnTo>
                    <a:pt x="430" y="3048"/>
                  </a:lnTo>
                  <a:lnTo>
                    <a:pt x="430" y="3052"/>
                  </a:lnTo>
                  <a:lnTo>
                    <a:pt x="430" y="3052"/>
                  </a:lnTo>
                  <a:lnTo>
                    <a:pt x="432" y="3054"/>
                  </a:lnTo>
                  <a:lnTo>
                    <a:pt x="430" y="3056"/>
                  </a:lnTo>
                  <a:lnTo>
                    <a:pt x="430" y="3056"/>
                  </a:lnTo>
                  <a:lnTo>
                    <a:pt x="430" y="3060"/>
                  </a:lnTo>
                  <a:lnTo>
                    <a:pt x="430" y="3060"/>
                  </a:lnTo>
                  <a:lnTo>
                    <a:pt x="430" y="3062"/>
                  </a:lnTo>
                  <a:lnTo>
                    <a:pt x="430" y="3062"/>
                  </a:lnTo>
                  <a:lnTo>
                    <a:pt x="428" y="3066"/>
                  </a:lnTo>
                  <a:lnTo>
                    <a:pt x="428" y="3066"/>
                  </a:lnTo>
                  <a:lnTo>
                    <a:pt x="428" y="3068"/>
                  </a:lnTo>
                  <a:lnTo>
                    <a:pt x="428" y="3068"/>
                  </a:lnTo>
                  <a:lnTo>
                    <a:pt x="428" y="3072"/>
                  </a:lnTo>
                  <a:lnTo>
                    <a:pt x="428" y="3072"/>
                  </a:lnTo>
                  <a:lnTo>
                    <a:pt x="430" y="3076"/>
                  </a:lnTo>
                  <a:lnTo>
                    <a:pt x="430" y="3076"/>
                  </a:lnTo>
                  <a:lnTo>
                    <a:pt x="430" y="3078"/>
                  </a:lnTo>
                  <a:lnTo>
                    <a:pt x="430" y="3078"/>
                  </a:lnTo>
                  <a:lnTo>
                    <a:pt x="430" y="3084"/>
                  </a:lnTo>
                  <a:lnTo>
                    <a:pt x="430" y="3084"/>
                  </a:lnTo>
                  <a:lnTo>
                    <a:pt x="432" y="3090"/>
                  </a:lnTo>
                  <a:lnTo>
                    <a:pt x="432" y="3090"/>
                  </a:lnTo>
                  <a:lnTo>
                    <a:pt x="430" y="3092"/>
                  </a:lnTo>
                  <a:lnTo>
                    <a:pt x="430" y="3092"/>
                  </a:lnTo>
                  <a:lnTo>
                    <a:pt x="428" y="3096"/>
                  </a:lnTo>
                  <a:lnTo>
                    <a:pt x="428" y="3096"/>
                  </a:lnTo>
                  <a:lnTo>
                    <a:pt x="428" y="3102"/>
                  </a:lnTo>
                  <a:lnTo>
                    <a:pt x="428" y="3102"/>
                  </a:lnTo>
                  <a:lnTo>
                    <a:pt x="428" y="3108"/>
                  </a:lnTo>
                  <a:lnTo>
                    <a:pt x="428" y="3110"/>
                  </a:lnTo>
                  <a:lnTo>
                    <a:pt x="428" y="3110"/>
                  </a:lnTo>
                  <a:lnTo>
                    <a:pt x="426" y="3114"/>
                  </a:lnTo>
                  <a:lnTo>
                    <a:pt x="426" y="3114"/>
                  </a:lnTo>
                  <a:lnTo>
                    <a:pt x="426" y="3116"/>
                  </a:lnTo>
                  <a:lnTo>
                    <a:pt x="426" y="3116"/>
                  </a:lnTo>
                  <a:lnTo>
                    <a:pt x="426" y="3120"/>
                  </a:lnTo>
                  <a:lnTo>
                    <a:pt x="424" y="3124"/>
                  </a:lnTo>
                  <a:lnTo>
                    <a:pt x="424" y="3124"/>
                  </a:lnTo>
                  <a:lnTo>
                    <a:pt x="422" y="3128"/>
                  </a:lnTo>
                  <a:lnTo>
                    <a:pt x="422" y="3128"/>
                  </a:lnTo>
                  <a:lnTo>
                    <a:pt x="422" y="3132"/>
                  </a:lnTo>
                  <a:lnTo>
                    <a:pt x="422" y="3132"/>
                  </a:lnTo>
                  <a:lnTo>
                    <a:pt x="422" y="3134"/>
                  </a:lnTo>
                  <a:lnTo>
                    <a:pt x="422" y="3134"/>
                  </a:lnTo>
                  <a:lnTo>
                    <a:pt x="422" y="3136"/>
                  </a:lnTo>
                  <a:lnTo>
                    <a:pt x="422" y="3136"/>
                  </a:lnTo>
                  <a:lnTo>
                    <a:pt x="422" y="3140"/>
                  </a:lnTo>
                  <a:lnTo>
                    <a:pt x="422" y="3140"/>
                  </a:lnTo>
                  <a:lnTo>
                    <a:pt x="422" y="3142"/>
                  </a:lnTo>
                  <a:lnTo>
                    <a:pt x="422" y="3142"/>
                  </a:lnTo>
                  <a:lnTo>
                    <a:pt x="422" y="3144"/>
                  </a:lnTo>
                  <a:lnTo>
                    <a:pt x="422" y="3144"/>
                  </a:lnTo>
                  <a:lnTo>
                    <a:pt x="420" y="3148"/>
                  </a:lnTo>
                  <a:lnTo>
                    <a:pt x="420" y="3148"/>
                  </a:lnTo>
                  <a:lnTo>
                    <a:pt x="422" y="3152"/>
                  </a:lnTo>
                  <a:lnTo>
                    <a:pt x="422" y="3152"/>
                  </a:lnTo>
                  <a:lnTo>
                    <a:pt x="422" y="3154"/>
                  </a:lnTo>
                  <a:lnTo>
                    <a:pt x="420" y="3160"/>
                  </a:lnTo>
                  <a:lnTo>
                    <a:pt x="420" y="3160"/>
                  </a:lnTo>
                  <a:lnTo>
                    <a:pt x="420" y="3164"/>
                  </a:lnTo>
                  <a:lnTo>
                    <a:pt x="420" y="3164"/>
                  </a:lnTo>
                  <a:lnTo>
                    <a:pt x="420" y="3166"/>
                  </a:lnTo>
                  <a:lnTo>
                    <a:pt x="420" y="3166"/>
                  </a:lnTo>
                  <a:lnTo>
                    <a:pt x="420" y="3170"/>
                  </a:lnTo>
                  <a:lnTo>
                    <a:pt x="420" y="3170"/>
                  </a:lnTo>
                  <a:lnTo>
                    <a:pt x="420" y="3172"/>
                  </a:lnTo>
                  <a:lnTo>
                    <a:pt x="420" y="3172"/>
                  </a:lnTo>
                  <a:lnTo>
                    <a:pt x="418" y="3174"/>
                  </a:lnTo>
                  <a:lnTo>
                    <a:pt x="418" y="3174"/>
                  </a:lnTo>
                  <a:lnTo>
                    <a:pt x="418" y="3178"/>
                  </a:lnTo>
                  <a:lnTo>
                    <a:pt x="418" y="3178"/>
                  </a:lnTo>
                  <a:lnTo>
                    <a:pt x="418" y="3182"/>
                  </a:lnTo>
                  <a:lnTo>
                    <a:pt x="418" y="3182"/>
                  </a:lnTo>
                  <a:lnTo>
                    <a:pt x="418" y="3184"/>
                  </a:lnTo>
                  <a:lnTo>
                    <a:pt x="418" y="3184"/>
                  </a:lnTo>
                  <a:lnTo>
                    <a:pt x="418" y="3186"/>
                  </a:lnTo>
                  <a:lnTo>
                    <a:pt x="418" y="3186"/>
                  </a:lnTo>
                  <a:lnTo>
                    <a:pt x="416" y="3190"/>
                  </a:lnTo>
                  <a:lnTo>
                    <a:pt x="416" y="3190"/>
                  </a:lnTo>
                  <a:lnTo>
                    <a:pt x="418" y="3194"/>
                  </a:lnTo>
                  <a:lnTo>
                    <a:pt x="418" y="3194"/>
                  </a:lnTo>
                  <a:lnTo>
                    <a:pt x="418" y="3196"/>
                  </a:lnTo>
                  <a:lnTo>
                    <a:pt x="418" y="3196"/>
                  </a:lnTo>
                  <a:lnTo>
                    <a:pt x="418" y="3200"/>
                  </a:lnTo>
                  <a:lnTo>
                    <a:pt x="418" y="3200"/>
                  </a:lnTo>
                  <a:lnTo>
                    <a:pt x="418" y="3202"/>
                  </a:lnTo>
                  <a:lnTo>
                    <a:pt x="418" y="3202"/>
                  </a:lnTo>
                  <a:lnTo>
                    <a:pt x="418" y="3204"/>
                  </a:lnTo>
                  <a:lnTo>
                    <a:pt x="418" y="3204"/>
                  </a:lnTo>
                  <a:lnTo>
                    <a:pt x="416" y="3208"/>
                  </a:lnTo>
                  <a:lnTo>
                    <a:pt x="416" y="3208"/>
                  </a:lnTo>
                  <a:lnTo>
                    <a:pt x="418" y="3212"/>
                  </a:lnTo>
                  <a:lnTo>
                    <a:pt x="418" y="3212"/>
                  </a:lnTo>
                  <a:lnTo>
                    <a:pt x="418" y="3214"/>
                  </a:lnTo>
                  <a:lnTo>
                    <a:pt x="418" y="3214"/>
                  </a:lnTo>
                  <a:lnTo>
                    <a:pt x="416" y="3218"/>
                  </a:lnTo>
                  <a:lnTo>
                    <a:pt x="416" y="3218"/>
                  </a:lnTo>
                  <a:lnTo>
                    <a:pt x="416" y="3220"/>
                  </a:lnTo>
                  <a:lnTo>
                    <a:pt x="416" y="3220"/>
                  </a:lnTo>
                  <a:lnTo>
                    <a:pt x="412" y="3224"/>
                  </a:lnTo>
                  <a:lnTo>
                    <a:pt x="412" y="3224"/>
                  </a:lnTo>
                  <a:lnTo>
                    <a:pt x="412" y="3226"/>
                  </a:lnTo>
                  <a:lnTo>
                    <a:pt x="412" y="3226"/>
                  </a:lnTo>
                  <a:lnTo>
                    <a:pt x="412" y="3228"/>
                  </a:lnTo>
                  <a:lnTo>
                    <a:pt x="412" y="3228"/>
                  </a:lnTo>
                  <a:lnTo>
                    <a:pt x="410" y="3232"/>
                  </a:lnTo>
                  <a:lnTo>
                    <a:pt x="410" y="3232"/>
                  </a:lnTo>
                  <a:lnTo>
                    <a:pt x="410" y="3234"/>
                  </a:lnTo>
                  <a:lnTo>
                    <a:pt x="410" y="3234"/>
                  </a:lnTo>
                  <a:lnTo>
                    <a:pt x="408" y="3238"/>
                  </a:lnTo>
                  <a:lnTo>
                    <a:pt x="408" y="3238"/>
                  </a:lnTo>
                  <a:lnTo>
                    <a:pt x="408" y="3240"/>
                  </a:lnTo>
                  <a:lnTo>
                    <a:pt x="408" y="3240"/>
                  </a:lnTo>
                  <a:lnTo>
                    <a:pt x="408" y="3244"/>
                  </a:lnTo>
                  <a:lnTo>
                    <a:pt x="408" y="3244"/>
                  </a:lnTo>
                  <a:lnTo>
                    <a:pt x="408" y="3246"/>
                  </a:lnTo>
                  <a:lnTo>
                    <a:pt x="408" y="3246"/>
                  </a:lnTo>
                  <a:lnTo>
                    <a:pt x="408" y="3250"/>
                  </a:lnTo>
                  <a:lnTo>
                    <a:pt x="408" y="3250"/>
                  </a:lnTo>
                  <a:lnTo>
                    <a:pt x="406" y="3252"/>
                  </a:lnTo>
                  <a:lnTo>
                    <a:pt x="406" y="3252"/>
                  </a:lnTo>
                  <a:lnTo>
                    <a:pt x="406" y="3254"/>
                  </a:lnTo>
                  <a:lnTo>
                    <a:pt x="406" y="3254"/>
                  </a:lnTo>
                  <a:lnTo>
                    <a:pt x="404" y="3258"/>
                  </a:lnTo>
                  <a:lnTo>
                    <a:pt x="404" y="3258"/>
                  </a:lnTo>
                  <a:lnTo>
                    <a:pt x="406" y="3262"/>
                  </a:lnTo>
                  <a:lnTo>
                    <a:pt x="406" y="3262"/>
                  </a:lnTo>
                  <a:lnTo>
                    <a:pt x="406" y="3264"/>
                  </a:lnTo>
                  <a:lnTo>
                    <a:pt x="406" y="3264"/>
                  </a:lnTo>
                  <a:lnTo>
                    <a:pt x="406" y="3266"/>
                  </a:lnTo>
                  <a:lnTo>
                    <a:pt x="406" y="3266"/>
                  </a:lnTo>
                  <a:lnTo>
                    <a:pt x="406" y="3270"/>
                  </a:lnTo>
                  <a:lnTo>
                    <a:pt x="406" y="3270"/>
                  </a:lnTo>
                  <a:lnTo>
                    <a:pt x="406" y="3272"/>
                  </a:lnTo>
                  <a:lnTo>
                    <a:pt x="406" y="3272"/>
                  </a:lnTo>
                  <a:lnTo>
                    <a:pt x="406" y="3274"/>
                  </a:lnTo>
                  <a:lnTo>
                    <a:pt x="406" y="3274"/>
                  </a:lnTo>
                  <a:lnTo>
                    <a:pt x="406" y="3276"/>
                  </a:lnTo>
                  <a:lnTo>
                    <a:pt x="406" y="3276"/>
                  </a:lnTo>
                  <a:lnTo>
                    <a:pt x="406" y="3280"/>
                  </a:lnTo>
                  <a:lnTo>
                    <a:pt x="406" y="3280"/>
                  </a:lnTo>
                  <a:lnTo>
                    <a:pt x="404" y="3284"/>
                  </a:lnTo>
                  <a:lnTo>
                    <a:pt x="404" y="3284"/>
                  </a:lnTo>
                  <a:lnTo>
                    <a:pt x="404" y="3286"/>
                  </a:lnTo>
                  <a:lnTo>
                    <a:pt x="404" y="3286"/>
                  </a:lnTo>
                  <a:lnTo>
                    <a:pt x="402" y="3290"/>
                  </a:lnTo>
                  <a:lnTo>
                    <a:pt x="402" y="3290"/>
                  </a:lnTo>
                  <a:lnTo>
                    <a:pt x="402" y="3292"/>
                  </a:lnTo>
                  <a:lnTo>
                    <a:pt x="402" y="3292"/>
                  </a:lnTo>
                  <a:lnTo>
                    <a:pt x="402" y="3296"/>
                  </a:lnTo>
                  <a:lnTo>
                    <a:pt x="402" y="3296"/>
                  </a:lnTo>
                  <a:lnTo>
                    <a:pt x="402" y="3300"/>
                  </a:lnTo>
                  <a:lnTo>
                    <a:pt x="402" y="3300"/>
                  </a:lnTo>
                  <a:lnTo>
                    <a:pt x="402" y="3302"/>
                  </a:lnTo>
                  <a:lnTo>
                    <a:pt x="402" y="3302"/>
                  </a:lnTo>
                  <a:lnTo>
                    <a:pt x="402" y="3304"/>
                  </a:lnTo>
                  <a:lnTo>
                    <a:pt x="402" y="3304"/>
                  </a:lnTo>
                  <a:lnTo>
                    <a:pt x="400" y="3306"/>
                  </a:lnTo>
                  <a:lnTo>
                    <a:pt x="400" y="3306"/>
                  </a:lnTo>
                  <a:lnTo>
                    <a:pt x="400" y="3308"/>
                  </a:lnTo>
                  <a:lnTo>
                    <a:pt x="400" y="3308"/>
                  </a:lnTo>
                  <a:lnTo>
                    <a:pt x="400" y="3312"/>
                  </a:lnTo>
                  <a:lnTo>
                    <a:pt x="400" y="3312"/>
                  </a:lnTo>
                  <a:lnTo>
                    <a:pt x="398" y="3314"/>
                  </a:lnTo>
                  <a:lnTo>
                    <a:pt x="398" y="3314"/>
                  </a:lnTo>
                  <a:lnTo>
                    <a:pt x="398" y="3318"/>
                  </a:lnTo>
                  <a:lnTo>
                    <a:pt x="398" y="3318"/>
                  </a:lnTo>
                  <a:lnTo>
                    <a:pt x="400" y="3326"/>
                  </a:lnTo>
                  <a:lnTo>
                    <a:pt x="400" y="3326"/>
                  </a:lnTo>
                  <a:lnTo>
                    <a:pt x="400" y="3328"/>
                  </a:lnTo>
                  <a:lnTo>
                    <a:pt x="400" y="3328"/>
                  </a:lnTo>
                  <a:lnTo>
                    <a:pt x="400" y="3330"/>
                  </a:lnTo>
                  <a:lnTo>
                    <a:pt x="400" y="3330"/>
                  </a:lnTo>
                  <a:lnTo>
                    <a:pt x="398" y="3334"/>
                  </a:lnTo>
                  <a:lnTo>
                    <a:pt x="398" y="3334"/>
                  </a:lnTo>
                  <a:lnTo>
                    <a:pt x="396" y="3338"/>
                  </a:lnTo>
                  <a:lnTo>
                    <a:pt x="396" y="3338"/>
                  </a:lnTo>
                  <a:lnTo>
                    <a:pt x="396" y="3340"/>
                  </a:lnTo>
                  <a:lnTo>
                    <a:pt x="396" y="3340"/>
                  </a:lnTo>
                  <a:lnTo>
                    <a:pt x="396" y="3348"/>
                  </a:lnTo>
                  <a:lnTo>
                    <a:pt x="396" y="3348"/>
                  </a:lnTo>
                  <a:lnTo>
                    <a:pt x="396" y="3350"/>
                  </a:lnTo>
                  <a:lnTo>
                    <a:pt x="398" y="3354"/>
                  </a:lnTo>
                  <a:lnTo>
                    <a:pt x="398" y="3354"/>
                  </a:lnTo>
                  <a:lnTo>
                    <a:pt x="398" y="3358"/>
                  </a:lnTo>
                  <a:lnTo>
                    <a:pt x="398" y="3358"/>
                  </a:lnTo>
                  <a:lnTo>
                    <a:pt x="398" y="3362"/>
                  </a:lnTo>
                  <a:lnTo>
                    <a:pt x="398" y="3362"/>
                  </a:lnTo>
                  <a:lnTo>
                    <a:pt x="398" y="3364"/>
                  </a:lnTo>
                  <a:lnTo>
                    <a:pt x="398" y="3364"/>
                  </a:lnTo>
                  <a:lnTo>
                    <a:pt x="396" y="3368"/>
                  </a:lnTo>
                  <a:lnTo>
                    <a:pt x="396" y="3368"/>
                  </a:lnTo>
                  <a:lnTo>
                    <a:pt x="394" y="3370"/>
                  </a:lnTo>
                  <a:lnTo>
                    <a:pt x="394" y="3372"/>
                  </a:lnTo>
                  <a:lnTo>
                    <a:pt x="394" y="3372"/>
                  </a:lnTo>
                  <a:lnTo>
                    <a:pt x="394" y="3376"/>
                  </a:lnTo>
                  <a:lnTo>
                    <a:pt x="394" y="3376"/>
                  </a:lnTo>
                  <a:lnTo>
                    <a:pt x="394" y="3376"/>
                  </a:lnTo>
                  <a:lnTo>
                    <a:pt x="394" y="3376"/>
                  </a:lnTo>
                  <a:lnTo>
                    <a:pt x="394" y="3380"/>
                  </a:lnTo>
                  <a:lnTo>
                    <a:pt x="394" y="3380"/>
                  </a:lnTo>
                  <a:lnTo>
                    <a:pt x="392" y="3382"/>
                  </a:lnTo>
                  <a:lnTo>
                    <a:pt x="392" y="3382"/>
                  </a:lnTo>
                  <a:lnTo>
                    <a:pt x="392" y="3384"/>
                  </a:lnTo>
                  <a:lnTo>
                    <a:pt x="392" y="3384"/>
                  </a:lnTo>
                  <a:lnTo>
                    <a:pt x="390" y="3388"/>
                  </a:lnTo>
                  <a:lnTo>
                    <a:pt x="390" y="3388"/>
                  </a:lnTo>
                  <a:lnTo>
                    <a:pt x="390" y="3392"/>
                  </a:lnTo>
                  <a:lnTo>
                    <a:pt x="390" y="3394"/>
                  </a:lnTo>
                  <a:lnTo>
                    <a:pt x="390" y="3394"/>
                  </a:lnTo>
                  <a:lnTo>
                    <a:pt x="392" y="3398"/>
                  </a:lnTo>
                  <a:lnTo>
                    <a:pt x="392" y="3398"/>
                  </a:lnTo>
                  <a:lnTo>
                    <a:pt x="392" y="3400"/>
                  </a:lnTo>
                  <a:lnTo>
                    <a:pt x="392" y="3400"/>
                  </a:lnTo>
                  <a:lnTo>
                    <a:pt x="392" y="3402"/>
                  </a:lnTo>
                  <a:lnTo>
                    <a:pt x="392" y="3402"/>
                  </a:lnTo>
                  <a:lnTo>
                    <a:pt x="390" y="3406"/>
                  </a:lnTo>
                  <a:lnTo>
                    <a:pt x="390" y="3406"/>
                  </a:lnTo>
                  <a:lnTo>
                    <a:pt x="392" y="3408"/>
                  </a:lnTo>
                  <a:lnTo>
                    <a:pt x="392" y="3408"/>
                  </a:lnTo>
                  <a:lnTo>
                    <a:pt x="392" y="3410"/>
                  </a:lnTo>
                  <a:lnTo>
                    <a:pt x="392" y="3410"/>
                  </a:lnTo>
                  <a:lnTo>
                    <a:pt x="392" y="3414"/>
                  </a:lnTo>
                  <a:lnTo>
                    <a:pt x="392" y="3414"/>
                  </a:lnTo>
                  <a:lnTo>
                    <a:pt x="392" y="3416"/>
                  </a:lnTo>
                  <a:lnTo>
                    <a:pt x="392" y="3416"/>
                  </a:lnTo>
                  <a:lnTo>
                    <a:pt x="392" y="3418"/>
                  </a:lnTo>
                  <a:lnTo>
                    <a:pt x="392" y="3418"/>
                  </a:lnTo>
                  <a:lnTo>
                    <a:pt x="392" y="3422"/>
                  </a:lnTo>
                  <a:lnTo>
                    <a:pt x="392" y="3422"/>
                  </a:lnTo>
                  <a:lnTo>
                    <a:pt x="392" y="3428"/>
                  </a:lnTo>
                  <a:lnTo>
                    <a:pt x="392" y="3428"/>
                  </a:lnTo>
                  <a:lnTo>
                    <a:pt x="390" y="3430"/>
                  </a:lnTo>
                  <a:lnTo>
                    <a:pt x="390" y="3430"/>
                  </a:lnTo>
                  <a:lnTo>
                    <a:pt x="390" y="3432"/>
                  </a:lnTo>
                  <a:lnTo>
                    <a:pt x="390" y="3432"/>
                  </a:lnTo>
                  <a:lnTo>
                    <a:pt x="388" y="3436"/>
                  </a:lnTo>
                  <a:lnTo>
                    <a:pt x="388" y="3436"/>
                  </a:lnTo>
                  <a:lnTo>
                    <a:pt x="388" y="3438"/>
                  </a:lnTo>
                  <a:lnTo>
                    <a:pt x="388" y="3438"/>
                  </a:lnTo>
                  <a:lnTo>
                    <a:pt x="386" y="3440"/>
                  </a:lnTo>
                  <a:lnTo>
                    <a:pt x="386" y="3442"/>
                  </a:lnTo>
                  <a:lnTo>
                    <a:pt x="386" y="3442"/>
                  </a:lnTo>
                  <a:lnTo>
                    <a:pt x="384" y="3448"/>
                  </a:lnTo>
                  <a:lnTo>
                    <a:pt x="384" y="3448"/>
                  </a:lnTo>
                  <a:lnTo>
                    <a:pt x="382" y="3452"/>
                  </a:lnTo>
                  <a:lnTo>
                    <a:pt x="382" y="3452"/>
                  </a:lnTo>
                  <a:lnTo>
                    <a:pt x="382" y="3454"/>
                  </a:lnTo>
                  <a:lnTo>
                    <a:pt x="382" y="3454"/>
                  </a:lnTo>
                  <a:lnTo>
                    <a:pt x="382" y="3458"/>
                  </a:lnTo>
                  <a:lnTo>
                    <a:pt x="382" y="3458"/>
                  </a:lnTo>
                  <a:lnTo>
                    <a:pt x="384" y="3460"/>
                  </a:lnTo>
                  <a:lnTo>
                    <a:pt x="384" y="3460"/>
                  </a:lnTo>
                  <a:lnTo>
                    <a:pt x="382" y="3460"/>
                  </a:lnTo>
                  <a:lnTo>
                    <a:pt x="382" y="3460"/>
                  </a:lnTo>
                  <a:lnTo>
                    <a:pt x="382" y="3464"/>
                  </a:lnTo>
                  <a:lnTo>
                    <a:pt x="382" y="3464"/>
                  </a:lnTo>
                  <a:lnTo>
                    <a:pt x="382" y="3468"/>
                  </a:lnTo>
                  <a:lnTo>
                    <a:pt x="382" y="3468"/>
                  </a:lnTo>
                  <a:lnTo>
                    <a:pt x="382" y="3470"/>
                  </a:lnTo>
                  <a:lnTo>
                    <a:pt x="382" y="3470"/>
                  </a:lnTo>
                  <a:lnTo>
                    <a:pt x="382" y="3474"/>
                  </a:lnTo>
                  <a:lnTo>
                    <a:pt x="382" y="3474"/>
                  </a:lnTo>
                  <a:lnTo>
                    <a:pt x="382" y="3476"/>
                  </a:lnTo>
                  <a:lnTo>
                    <a:pt x="382" y="3476"/>
                  </a:lnTo>
                  <a:lnTo>
                    <a:pt x="382" y="3478"/>
                  </a:lnTo>
                  <a:lnTo>
                    <a:pt x="382" y="3478"/>
                  </a:lnTo>
                  <a:lnTo>
                    <a:pt x="382" y="3482"/>
                  </a:lnTo>
                  <a:lnTo>
                    <a:pt x="382" y="3482"/>
                  </a:lnTo>
                  <a:lnTo>
                    <a:pt x="384" y="3486"/>
                  </a:lnTo>
                  <a:lnTo>
                    <a:pt x="384" y="3486"/>
                  </a:lnTo>
                  <a:lnTo>
                    <a:pt x="382" y="3492"/>
                  </a:lnTo>
                  <a:lnTo>
                    <a:pt x="382" y="3492"/>
                  </a:lnTo>
                  <a:lnTo>
                    <a:pt x="382" y="3496"/>
                  </a:lnTo>
                  <a:lnTo>
                    <a:pt x="382" y="3496"/>
                  </a:lnTo>
                  <a:lnTo>
                    <a:pt x="382" y="3498"/>
                  </a:lnTo>
                  <a:lnTo>
                    <a:pt x="382" y="3498"/>
                  </a:lnTo>
                  <a:lnTo>
                    <a:pt x="382" y="3500"/>
                  </a:lnTo>
                  <a:lnTo>
                    <a:pt x="382" y="3500"/>
                  </a:lnTo>
                  <a:lnTo>
                    <a:pt x="380" y="3502"/>
                  </a:lnTo>
                  <a:lnTo>
                    <a:pt x="380" y="3502"/>
                  </a:lnTo>
                  <a:lnTo>
                    <a:pt x="380" y="3510"/>
                  </a:lnTo>
                  <a:lnTo>
                    <a:pt x="380" y="3510"/>
                  </a:lnTo>
                  <a:lnTo>
                    <a:pt x="380" y="3512"/>
                  </a:lnTo>
                  <a:lnTo>
                    <a:pt x="380" y="3512"/>
                  </a:lnTo>
                  <a:lnTo>
                    <a:pt x="380" y="3514"/>
                  </a:lnTo>
                  <a:lnTo>
                    <a:pt x="380" y="3516"/>
                  </a:lnTo>
                  <a:lnTo>
                    <a:pt x="380" y="3516"/>
                  </a:lnTo>
                  <a:lnTo>
                    <a:pt x="378" y="3520"/>
                  </a:lnTo>
                  <a:lnTo>
                    <a:pt x="378" y="3520"/>
                  </a:lnTo>
                  <a:lnTo>
                    <a:pt x="378" y="3524"/>
                  </a:lnTo>
                  <a:lnTo>
                    <a:pt x="378" y="3524"/>
                  </a:lnTo>
                  <a:lnTo>
                    <a:pt x="378" y="3526"/>
                  </a:lnTo>
                  <a:lnTo>
                    <a:pt x="378" y="3526"/>
                  </a:lnTo>
                  <a:lnTo>
                    <a:pt x="378" y="3528"/>
                  </a:lnTo>
                  <a:lnTo>
                    <a:pt x="378" y="3528"/>
                  </a:lnTo>
                  <a:lnTo>
                    <a:pt x="376" y="3532"/>
                  </a:lnTo>
                  <a:lnTo>
                    <a:pt x="376" y="3532"/>
                  </a:lnTo>
                  <a:lnTo>
                    <a:pt x="376" y="3534"/>
                  </a:lnTo>
                  <a:lnTo>
                    <a:pt x="376" y="3534"/>
                  </a:lnTo>
                  <a:lnTo>
                    <a:pt x="374" y="3536"/>
                  </a:lnTo>
                  <a:lnTo>
                    <a:pt x="374" y="3536"/>
                  </a:lnTo>
                  <a:lnTo>
                    <a:pt x="374" y="3540"/>
                  </a:lnTo>
                  <a:lnTo>
                    <a:pt x="374" y="3540"/>
                  </a:lnTo>
                  <a:lnTo>
                    <a:pt x="374" y="3542"/>
                  </a:lnTo>
                  <a:lnTo>
                    <a:pt x="374" y="3542"/>
                  </a:lnTo>
                  <a:lnTo>
                    <a:pt x="374" y="3546"/>
                  </a:lnTo>
                  <a:lnTo>
                    <a:pt x="374" y="3546"/>
                  </a:lnTo>
                  <a:lnTo>
                    <a:pt x="372" y="3548"/>
                  </a:lnTo>
                  <a:lnTo>
                    <a:pt x="372" y="3548"/>
                  </a:lnTo>
                  <a:lnTo>
                    <a:pt x="372" y="3552"/>
                  </a:lnTo>
                  <a:lnTo>
                    <a:pt x="372" y="3552"/>
                  </a:lnTo>
                  <a:lnTo>
                    <a:pt x="372" y="3554"/>
                  </a:lnTo>
                  <a:lnTo>
                    <a:pt x="372" y="3554"/>
                  </a:lnTo>
                  <a:lnTo>
                    <a:pt x="372" y="3556"/>
                  </a:lnTo>
                  <a:lnTo>
                    <a:pt x="372" y="3556"/>
                  </a:lnTo>
                  <a:lnTo>
                    <a:pt x="370" y="3560"/>
                  </a:lnTo>
                  <a:lnTo>
                    <a:pt x="370" y="3560"/>
                  </a:lnTo>
                  <a:lnTo>
                    <a:pt x="370" y="3566"/>
                  </a:lnTo>
                  <a:lnTo>
                    <a:pt x="370" y="3566"/>
                  </a:lnTo>
                  <a:lnTo>
                    <a:pt x="372" y="3568"/>
                  </a:lnTo>
                  <a:lnTo>
                    <a:pt x="372" y="3568"/>
                  </a:lnTo>
                  <a:lnTo>
                    <a:pt x="372" y="3572"/>
                  </a:lnTo>
                  <a:lnTo>
                    <a:pt x="372" y="3572"/>
                  </a:lnTo>
                  <a:lnTo>
                    <a:pt x="372" y="3574"/>
                  </a:lnTo>
                  <a:lnTo>
                    <a:pt x="372" y="3574"/>
                  </a:lnTo>
                  <a:lnTo>
                    <a:pt x="370" y="3576"/>
                  </a:lnTo>
                  <a:lnTo>
                    <a:pt x="370" y="3576"/>
                  </a:lnTo>
                  <a:lnTo>
                    <a:pt x="370" y="3580"/>
                  </a:lnTo>
                  <a:lnTo>
                    <a:pt x="370" y="3580"/>
                  </a:lnTo>
                  <a:lnTo>
                    <a:pt x="370" y="3582"/>
                  </a:lnTo>
                  <a:lnTo>
                    <a:pt x="370" y="3582"/>
                  </a:lnTo>
                  <a:lnTo>
                    <a:pt x="370" y="3586"/>
                  </a:lnTo>
                  <a:lnTo>
                    <a:pt x="370" y="3586"/>
                  </a:lnTo>
                  <a:lnTo>
                    <a:pt x="370" y="3588"/>
                  </a:lnTo>
                  <a:lnTo>
                    <a:pt x="370" y="3588"/>
                  </a:lnTo>
                  <a:lnTo>
                    <a:pt x="370" y="3590"/>
                  </a:lnTo>
                  <a:lnTo>
                    <a:pt x="370" y="3590"/>
                  </a:lnTo>
                  <a:lnTo>
                    <a:pt x="368" y="3594"/>
                  </a:lnTo>
                  <a:lnTo>
                    <a:pt x="368" y="3596"/>
                  </a:lnTo>
                  <a:lnTo>
                    <a:pt x="368" y="3596"/>
                  </a:lnTo>
                  <a:lnTo>
                    <a:pt x="366" y="3598"/>
                  </a:lnTo>
                  <a:lnTo>
                    <a:pt x="366" y="3598"/>
                  </a:lnTo>
                  <a:lnTo>
                    <a:pt x="366" y="3600"/>
                  </a:lnTo>
                  <a:lnTo>
                    <a:pt x="366" y="3600"/>
                  </a:lnTo>
                  <a:lnTo>
                    <a:pt x="364" y="3604"/>
                  </a:lnTo>
                  <a:lnTo>
                    <a:pt x="364" y="3604"/>
                  </a:lnTo>
                  <a:lnTo>
                    <a:pt x="364" y="3608"/>
                  </a:lnTo>
                  <a:lnTo>
                    <a:pt x="364" y="3608"/>
                  </a:lnTo>
                  <a:lnTo>
                    <a:pt x="364" y="3610"/>
                  </a:lnTo>
                  <a:lnTo>
                    <a:pt x="364" y="3610"/>
                  </a:lnTo>
                  <a:lnTo>
                    <a:pt x="364" y="3610"/>
                  </a:lnTo>
                  <a:lnTo>
                    <a:pt x="364" y="3610"/>
                  </a:lnTo>
                  <a:lnTo>
                    <a:pt x="362" y="3616"/>
                  </a:lnTo>
                  <a:lnTo>
                    <a:pt x="362" y="3616"/>
                  </a:lnTo>
                  <a:lnTo>
                    <a:pt x="362" y="3620"/>
                  </a:lnTo>
                  <a:lnTo>
                    <a:pt x="362" y="3622"/>
                  </a:lnTo>
                  <a:lnTo>
                    <a:pt x="362" y="3622"/>
                  </a:lnTo>
                  <a:lnTo>
                    <a:pt x="362" y="3624"/>
                  </a:lnTo>
                  <a:lnTo>
                    <a:pt x="362" y="3624"/>
                  </a:lnTo>
                  <a:lnTo>
                    <a:pt x="360" y="3628"/>
                  </a:lnTo>
                  <a:lnTo>
                    <a:pt x="360" y="3628"/>
                  </a:lnTo>
                  <a:lnTo>
                    <a:pt x="360" y="3632"/>
                  </a:lnTo>
                  <a:lnTo>
                    <a:pt x="360" y="3632"/>
                  </a:lnTo>
                  <a:lnTo>
                    <a:pt x="360" y="3634"/>
                  </a:lnTo>
                  <a:lnTo>
                    <a:pt x="360" y="3634"/>
                  </a:lnTo>
                  <a:lnTo>
                    <a:pt x="360" y="3636"/>
                  </a:lnTo>
                  <a:lnTo>
                    <a:pt x="360" y="3636"/>
                  </a:lnTo>
                  <a:lnTo>
                    <a:pt x="360" y="3640"/>
                  </a:lnTo>
                  <a:lnTo>
                    <a:pt x="360" y="3640"/>
                  </a:lnTo>
                  <a:lnTo>
                    <a:pt x="362" y="3644"/>
                  </a:lnTo>
                  <a:lnTo>
                    <a:pt x="362" y="3644"/>
                  </a:lnTo>
                  <a:lnTo>
                    <a:pt x="362" y="3646"/>
                  </a:lnTo>
                  <a:lnTo>
                    <a:pt x="362" y="3646"/>
                  </a:lnTo>
                  <a:lnTo>
                    <a:pt x="362" y="3652"/>
                  </a:lnTo>
                  <a:lnTo>
                    <a:pt x="362" y="3652"/>
                  </a:lnTo>
                  <a:lnTo>
                    <a:pt x="362" y="3654"/>
                  </a:lnTo>
                  <a:lnTo>
                    <a:pt x="362" y="3654"/>
                  </a:lnTo>
                  <a:lnTo>
                    <a:pt x="362" y="3658"/>
                  </a:lnTo>
                  <a:lnTo>
                    <a:pt x="360" y="3658"/>
                  </a:lnTo>
                  <a:lnTo>
                    <a:pt x="360" y="3658"/>
                  </a:lnTo>
                  <a:lnTo>
                    <a:pt x="360" y="3662"/>
                  </a:lnTo>
                  <a:lnTo>
                    <a:pt x="360" y="3662"/>
                  </a:lnTo>
                  <a:lnTo>
                    <a:pt x="360" y="3666"/>
                  </a:lnTo>
                  <a:lnTo>
                    <a:pt x="360" y="3666"/>
                  </a:lnTo>
                  <a:lnTo>
                    <a:pt x="358" y="3668"/>
                  </a:lnTo>
                  <a:lnTo>
                    <a:pt x="358" y="3668"/>
                  </a:lnTo>
                  <a:lnTo>
                    <a:pt x="356" y="3670"/>
                  </a:lnTo>
                  <a:lnTo>
                    <a:pt x="356" y="3670"/>
                  </a:lnTo>
                  <a:lnTo>
                    <a:pt x="354" y="3674"/>
                  </a:lnTo>
                  <a:lnTo>
                    <a:pt x="354" y="3674"/>
                  </a:lnTo>
                  <a:lnTo>
                    <a:pt x="354" y="3678"/>
                  </a:lnTo>
                  <a:lnTo>
                    <a:pt x="354" y="3678"/>
                  </a:lnTo>
                  <a:lnTo>
                    <a:pt x="354" y="3680"/>
                  </a:lnTo>
                  <a:lnTo>
                    <a:pt x="354" y="3680"/>
                  </a:lnTo>
                  <a:lnTo>
                    <a:pt x="354" y="3684"/>
                  </a:lnTo>
                  <a:lnTo>
                    <a:pt x="354" y="3684"/>
                  </a:lnTo>
                  <a:lnTo>
                    <a:pt x="354" y="3686"/>
                  </a:lnTo>
                  <a:lnTo>
                    <a:pt x="354" y="3686"/>
                  </a:lnTo>
                  <a:lnTo>
                    <a:pt x="352" y="3688"/>
                  </a:lnTo>
                  <a:lnTo>
                    <a:pt x="352" y="3688"/>
                  </a:lnTo>
                  <a:lnTo>
                    <a:pt x="352" y="3692"/>
                  </a:lnTo>
                  <a:lnTo>
                    <a:pt x="352" y="3692"/>
                  </a:lnTo>
                  <a:lnTo>
                    <a:pt x="350" y="3694"/>
                  </a:lnTo>
                  <a:lnTo>
                    <a:pt x="350" y="3694"/>
                  </a:lnTo>
                  <a:lnTo>
                    <a:pt x="350" y="3698"/>
                  </a:lnTo>
                  <a:lnTo>
                    <a:pt x="350" y="3698"/>
                  </a:lnTo>
                  <a:lnTo>
                    <a:pt x="350" y="3702"/>
                  </a:lnTo>
                  <a:lnTo>
                    <a:pt x="350" y="3702"/>
                  </a:lnTo>
                  <a:lnTo>
                    <a:pt x="350" y="3704"/>
                  </a:lnTo>
                  <a:lnTo>
                    <a:pt x="350" y="3704"/>
                  </a:lnTo>
                  <a:lnTo>
                    <a:pt x="350" y="3704"/>
                  </a:lnTo>
                  <a:lnTo>
                    <a:pt x="348" y="3710"/>
                  </a:lnTo>
                  <a:lnTo>
                    <a:pt x="348" y="3710"/>
                  </a:lnTo>
                  <a:lnTo>
                    <a:pt x="348" y="3712"/>
                  </a:lnTo>
                  <a:lnTo>
                    <a:pt x="348" y="3712"/>
                  </a:lnTo>
                  <a:lnTo>
                    <a:pt x="348" y="3716"/>
                  </a:lnTo>
                  <a:lnTo>
                    <a:pt x="348" y="3716"/>
                  </a:lnTo>
                  <a:lnTo>
                    <a:pt x="350" y="3718"/>
                  </a:lnTo>
                  <a:lnTo>
                    <a:pt x="350" y="3718"/>
                  </a:lnTo>
                  <a:lnTo>
                    <a:pt x="350" y="3724"/>
                  </a:lnTo>
                  <a:lnTo>
                    <a:pt x="350" y="3724"/>
                  </a:lnTo>
                  <a:lnTo>
                    <a:pt x="350" y="3724"/>
                  </a:lnTo>
                  <a:lnTo>
                    <a:pt x="350" y="3724"/>
                  </a:lnTo>
                  <a:lnTo>
                    <a:pt x="352" y="3728"/>
                  </a:lnTo>
                  <a:lnTo>
                    <a:pt x="352" y="3728"/>
                  </a:lnTo>
                  <a:lnTo>
                    <a:pt x="352" y="3730"/>
                  </a:lnTo>
                  <a:lnTo>
                    <a:pt x="352" y="3730"/>
                  </a:lnTo>
                  <a:lnTo>
                    <a:pt x="352" y="3734"/>
                  </a:lnTo>
                  <a:lnTo>
                    <a:pt x="352" y="3734"/>
                  </a:lnTo>
                  <a:lnTo>
                    <a:pt x="352" y="3736"/>
                  </a:lnTo>
                  <a:lnTo>
                    <a:pt x="352" y="3736"/>
                  </a:lnTo>
                  <a:lnTo>
                    <a:pt x="350" y="3740"/>
                  </a:lnTo>
                  <a:lnTo>
                    <a:pt x="350" y="3740"/>
                  </a:lnTo>
                  <a:lnTo>
                    <a:pt x="350" y="3746"/>
                  </a:lnTo>
                  <a:lnTo>
                    <a:pt x="350" y="3746"/>
                  </a:lnTo>
                  <a:lnTo>
                    <a:pt x="350" y="3746"/>
                  </a:lnTo>
                  <a:lnTo>
                    <a:pt x="350" y="3746"/>
                  </a:lnTo>
                  <a:lnTo>
                    <a:pt x="350" y="3750"/>
                  </a:lnTo>
                  <a:lnTo>
                    <a:pt x="350" y="3750"/>
                  </a:lnTo>
                  <a:lnTo>
                    <a:pt x="350" y="3752"/>
                  </a:lnTo>
                  <a:lnTo>
                    <a:pt x="350" y="3752"/>
                  </a:lnTo>
                  <a:lnTo>
                    <a:pt x="348" y="3754"/>
                  </a:lnTo>
                  <a:lnTo>
                    <a:pt x="348" y="3754"/>
                  </a:lnTo>
                  <a:lnTo>
                    <a:pt x="348" y="3758"/>
                  </a:lnTo>
                  <a:lnTo>
                    <a:pt x="348" y="3758"/>
                  </a:lnTo>
                  <a:lnTo>
                    <a:pt x="348" y="3762"/>
                  </a:lnTo>
                  <a:lnTo>
                    <a:pt x="348" y="3762"/>
                  </a:lnTo>
                  <a:lnTo>
                    <a:pt x="348" y="3762"/>
                  </a:lnTo>
                  <a:lnTo>
                    <a:pt x="348" y="3762"/>
                  </a:lnTo>
                  <a:lnTo>
                    <a:pt x="346" y="3762"/>
                  </a:lnTo>
                  <a:lnTo>
                    <a:pt x="346" y="3762"/>
                  </a:lnTo>
                  <a:lnTo>
                    <a:pt x="344" y="3762"/>
                  </a:lnTo>
                  <a:lnTo>
                    <a:pt x="342" y="3762"/>
                  </a:lnTo>
                  <a:lnTo>
                    <a:pt x="338" y="3762"/>
                  </a:lnTo>
                  <a:lnTo>
                    <a:pt x="334" y="3762"/>
                  </a:lnTo>
                  <a:lnTo>
                    <a:pt x="332" y="3762"/>
                  </a:lnTo>
                  <a:lnTo>
                    <a:pt x="332" y="3762"/>
                  </a:lnTo>
                  <a:lnTo>
                    <a:pt x="330" y="3762"/>
                  </a:lnTo>
                  <a:lnTo>
                    <a:pt x="330" y="3762"/>
                  </a:lnTo>
                  <a:lnTo>
                    <a:pt x="328" y="3762"/>
                  </a:lnTo>
                  <a:lnTo>
                    <a:pt x="328" y="3762"/>
                  </a:lnTo>
                  <a:lnTo>
                    <a:pt x="324" y="3762"/>
                  </a:lnTo>
                  <a:lnTo>
                    <a:pt x="324" y="3762"/>
                  </a:lnTo>
                  <a:lnTo>
                    <a:pt x="322" y="3760"/>
                  </a:lnTo>
                  <a:lnTo>
                    <a:pt x="322" y="3760"/>
                  </a:lnTo>
                  <a:lnTo>
                    <a:pt x="318" y="3762"/>
                  </a:lnTo>
                  <a:lnTo>
                    <a:pt x="318" y="3762"/>
                  </a:lnTo>
                  <a:lnTo>
                    <a:pt x="316" y="3764"/>
                  </a:lnTo>
                  <a:lnTo>
                    <a:pt x="316" y="3764"/>
                  </a:lnTo>
                  <a:lnTo>
                    <a:pt x="312" y="3762"/>
                  </a:lnTo>
                  <a:lnTo>
                    <a:pt x="312" y="3762"/>
                  </a:lnTo>
                  <a:lnTo>
                    <a:pt x="310" y="3762"/>
                  </a:lnTo>
                  <a:lnTo>
                    <a:pt x="310" y="3762"/>
                  </a:lnTo>
                  <a:lnTo>
                    <a:pt x="306" y="3762"/>
                  </a:lnTo>
                  <a:lnTo>
                    <a:pt x="306" y="3762"/>
                  </a:lnTo>
                  <a:lnTo>
                    <a:pt x="304" y="3764"/>
                  </a:lnTo>
                  <a:lnTo>
                    <a:pt x="304" y="3764"/>
                  </a:lnTo>
                  <a:lnTo>
                    <a:pt x="300" y="3764"/>
                  </a:lnTo>
                  <a:lnTo>
                    <a:pt x="300" y="3764"/>
                  </a:lnTo>
                  <a:lnTo>
                    <a:pt x="300" y="3766"/>
                  </a:lnTo>
                  <a:lnTo>
                    <a:pt x="300" y="3766"/>
                  </a:lnTo>
                  <a:lnTo>
                    <a:pt x="294" y="3764"/>
                  </a:lnTo>
                  <a:lnTo>
                    <a:pt x="294" y="3764"/>
                  </a:lnTo>
                  <a:lnTo>
                    <a:pt x="288" y="3764"/>
                  </a:lnTo>
                  <a:lnTo>
                    <a:pt x="288" y="3764"/>
                  </a:lnTo>
                  <a:lnTo>
                    <a:pt x="286" y="3764"/>
                  </a:lnTo>
                  <a:lnTo>
                    <a:pt x="284" y="3764"/>
                  </a:lnTo>
                  <a:lnTo>
                    <a:pt x="284" y="3764"/>
                  </a:lnTo>
                  <a:lnTo>
                    <a:pt x="282" y="3764"/>
                  </a:lnTo>
                  <a:lnTo>
                    <a:pt x="282" y="3764"/>
                  </a:lnTo>
                  <a:lnTo>
                    <a:pt x="274" y="3762"/>
                  </a:lnTo>
                  <a:lnTo>
                    <a:pt x="274" y="3762"/>
                  </a:lnTo>
                  <a:lnTo>
                    <a:pt x="272" y="3762"/>
                  </a:lnTo>
                  <a:lnTo>
                    <a:pt x="270" y="3762"/>
                  </a:lnTo>
                  <a:lnTo>
                    <a:pt x="266" y="3762"/>
                  </a:lnTo>
                  <a:lnTo>
                    <a:pt x="266" y="3762"/>
                  </a:lnTo>
                  <a:lnTo>
                    <a:pt x="266" y="3762"/>
                  </a:lnTo>
                  <a:lnTo>
                    <a:pt x="262" y="3764"/>
                  </a:lnTo>
                  <a:lnTo>
                    <a:pt x="262" y="3764"/>
                  </a:lnTo>
                  <a:lnTo>
                    <a:pt x="262" y="3764"/>
                  </a:lnTo>
                  <a:lnTo>
                    <a:pt x="260" y="3764"/>
                  </a:lnTo>
                  <a:lnTo>
                    <a:pt x="260" y="3764"/>
                  </a:lnTo>
                  <a:lnTo>
                    <a:pt x="256" y="3766"/>
                  </a:lnTo>
                  <a:lnTo>
                    <a:pt x="256" y="3766"/>
                  </a:lnTo>
                  <a:lnTo>
                    <a:pt x="256" y="3766"/>
                  </a:lnTo>
                  <a:lnTo>
                    <a:pt x="254" y="3766"/>
                  </a:lnTo>
                  <a:lnTo>
                    <a:pt x="254" y="3766"/>
                  </a:lnTo>
                  <a:lnTo>
                    <a:pt x="250" y="3766"/>
                  </a:lnTo>
                  <a:lnTo>
                    <a:pt x="250" y="3766"/>
                  </a:lnTo>
                  <a:lnTo>
                    <a:pt x="250" y="3766"/>
                  </a:lnTo>
                  <a:lnTo>
                    <a:pt x="250" y="3766"/>
                  </a:lnTo>
                  <a:lnTo>
                    <a:pt x="246" y="3764"/>
                  </a:lnTo>
                  <a:lnTo>
                    <a:pt x="246" y="3764"/>
                  </a:lnTo>
                  <a:lnTo>
                    <a:pt x="242" y="3764"/>
                  </a:lnTo>
                  <a:lnTo>
                    <a:pt x="242" y="3764"/>
                  </a:lnTo>
                  <a:lnTo>
                    <a:pt x="240" y="3764"/>
                  </a:lnTo>
                  <a:lnTo>
                    <a:pt x="240" y="3764"/>
                  </a:lnTo>
                  <a:lnTo>
                    <a:pt x="236" y="3764"/>
                  </a:lnTo>
                  <a:lnTo>
                    <a:pt x="234" y="3764"/>
                  </a:lnTo>
                  <a:lnTo>
                    <a:pt x="234" y="3764"/>
                  </a:lnTo>
                  <a:lnTo>
                    <a:pt x="230" y="3764"/>
                  </a:lnTo>
                  <a:lnTo>
                    <a:pt x="230" y="3764"/>
                  </a:lnTo>
                  <a:lnTo>
                    <a:pt x="228" y="3764"/>
                  </a:lnTo>
                  <a:lnTo>
                    <a:pt x="228" y="3764"/>
                  </a:lnTo>
                  <a:lnTo>
                    <a:pt x="226" y="3764"/>
                  </a:lnTo>
                  <a:lnTo>
                    <a:pt x="226" y="3764"/>
                  </a:lnTo>
                  <a:lnTo>
                    <a:pt x="222" y="3764"/>
                  </a:lnTo>
                  <a:lnTo>
                    <a:pt x="222" y="3764"/>
                  </a:lnTo>
                  <a:lnTo>
                    <a:pt x="220" y="3764"/>
                  </a:lnTo>
                  <a:lnTo>
                    <a:pt x="218" y="3764"/>
                  </a:lnTo>
                  <a:close/>
                  <a:moveTo>
                    <a:pt x="296" y="2502"/>
                  </a:moveTo>
                  <a:lnTo>
                    <a:pt x="296" y="2502"/>
                  </a:lnTo>
                  <a:lnTo>
                    <a:pt x="296" y="2502"/>
                  </a:lnTo>
                  <a:lnTo>
                    <a:pt x="296" y="2502"/>
                  </a:lnTo>
                  <a:lnTo>
                    <a:pt x="296" y="2502"/>
                  </a:lnTo>
                  <a:close/>
                  <a:moveTo>
                    <a:pt x="100" y="3458"/>
                  </a:moveTo>
                  <a:lnTo>
                    <a:pt x="100" y="3458"/>
                  </a:lnTo>
                  <a:lnTo>
                    <a:pt x="100" y="3458"/>
                  </a:lnTo>
                  <a:lnTo>
                    <a:pt x="100" y="3458"/>
                  </a:lnTo>
                  <a:lnTo>
                    <a:pt x="100" y="3458"/>
                  </a:lnTo>
                  <a:lnTo>
                    <a:pt x="100" y="3458"/>
                  </a:lnTo>
                  <a:close/>
                  <a:moveTo>
                    <a:pt x="40" y="3776"/>
                  </a:moveTo>
                  <a:lnTo>
                    <a:pt x="40" y="3776"/>
                  </a:lnTo>
                  <a:lnTo>
                    <a:pt x="40" y="3776"/>
                  </a:lnTo>
                  <a:lnTo>
                    <a:pt x="40" y="3776"/>
                  </a:lnTo>
                  <a:close/>
                  <a:moveTo>
                    <a:pt x="600" y="1756"/>
                  </a:moveTo>
                  <a:lnTo>
                    <a:pt x="600" y="1756"/>
                  </a:lnTo>
                  <a:lnTo>
                    <a:pt x="600" y="1756"/>
                  </a:lnTo>
                  <a:lnTo>
                    <a:pt x="600" y="1756"/>
                  </a:lnTo>
                  <a:lnTo>
                    <a:pt x="600" y="1756"/>
                  </a:lnTo>
                  <a:close/>
                  <a:moveTo>
                    <a:pt x="498" y="2580"/>
                  </a:moveTo>
                  <a:lnTo>
                    <a:pt x="498" y="2580"/>
                  </a:lnTo>
                  <a:lnTo>
                    <a:pt x="498" y="2580"/>
                  </a:lnTo>
                  <a:lnTo>
                    <a:pt x="498" y="2580"/>
                  </a:lnTo>
                  <a:lnTo>
                    <a:pt x="498" y="2580"/>
                  </a:lnTo>
                  <a:close/>
                  <a:moveTo>
                    <a:pt x="1788" y="3742"/>
                  </a:moveTo>
                  <a:lnTo>
                    <a:pt x="1788" y="3742"/>
                  </a:lnTo>
                  <a:lnTo>
                    <a:pt x="1788" y="3744"/>
                  </a:lnTo>
                  <a:lnTo>
                    <a:pt x="1788" y="3744"/>
                  </a:lnTo>
                  <a:lnTo>
                    <a:pt x="1788" y="3748"/>
                  </a:lnTo>
                  <a:lnTo>
                    <a:pt x="1788" y="3748"/>
                  </a:lnTo>
                  <a:lnTo>
                    <a:pt x="1790" y="3752"/>
                  </a:lnTo>
                  <a:lnTo>
                    <a:pt x="1790" y="3752"/>
                  </a:lnTo>
                  <a:lnTo>
                    <a:pt x="1788" y="3752"/>
                  </a:lnTo>
                  <a:lnTo>
                    <a:pt x="1788" y="3752"/>
                  </a:lnTo>
                  <a:lnTo>
                    <a:pt x="1786" y="3752"/>
                  </a:lnTo>
                  <a:lnTo>
                    <a:pt x="1786" y="3752"/>
                  </a:lnTo>
                  <a:lnTo>
                    <a:pt x="1784" y="3752"/>
                  </a:lnTo>
                  <a:lnTo>
                    <a:pt x="1784" y="3752"/>
                  </a:lnTo>
                  <a:lnTo>
                    <a:pt x="1780" y="3752"/>
                  </a:lnTo>
                  <a:lnTo>
                    <a:pt x="1780" y="3752"/>
                  </a:lnTo>
                  <a:lnTo>
                    <a:pt x="1778" y="3752"/>
                  </a:lnTo>
                  <a:lnTo>
                    <a:pt x="1778" y="3752"/>
                  </a:lnTo>
                  <a:lnTo>
                    <a:pt x="1776" y="3752"/>
                  </a:lnTo>
                  <a:lnTo>
                    <a:pt x="1776" y="3752"/>
                  </a:lnTo>
                  <a:lnTo>
                    <a:pt x="1774" y="3752"/>
                  </a:lnTo>
                  <a:lnTo>
                    <a:pt x="1774" y="3752"/>
                  </a:lnTo>
                  <a:lnTo>
                    <a:pt x="1770" y="3752"/>
                  </a:lnTo>
                  <a:lnTo>
                    <a:pt x="1770" y="3752"/>
                  </a:lnTo>
                  <a:lnTo>
                    <a:pt x="1768" y="3750"/>
                  </a:lnTo>
                  <a:lnTo>
                    <a:pt x="1768" y="3750"/>
                  </a:lnTo>
                  <a:lnTo>
                    <a:pt x="1764" y="3750"/>
                  </a:lnTo>
                  <a:lnTo>
                    <a:pt x="1762" y="3750"/>
                  </a:lnTo>
                  <a:lnTo>
                    <a:pt x="1762" y="3750"/>
                  </a:lnTo>
                  <a:lnTo>
                    <a:pt x="1762" y="3750"/>
                  </a:lnTo>
                  <a:lnTo>
                    <a:pt x="1760" y="3750"/>
                  </a:lnTo>
                  <a:lnTo>
                    <a:pt x="1760" y="3750"/>
                  </a:lnTo>
                  <a:lnTo>
                    <a:pt x="1756" y="3750"/>
                  </a:lnTo>
                  <a:lnTo>
                    <a:pt x="1756" y="3750"/>
                  </a:lnTo>
                  <a:lnTo>
                    <a:pt x="1754" y="3750"/>
                  </a:lnTo>
                  <a:lnTo>
                    <a:pt x="1754" y="3750"/>
                  </a:lnTo>
                  <a:lnTo>
                    <a:pt x="1750" y="3748"/>
                  </a:lnTo>
                  <a:lnTo>
                    <a:pt x="1748" y="3748"/>
                  </a:lnTo>
                  <a:lnTo>
                    <a:pt x="1748" y="3748"/>
                  </a:lnTo>
                  <a:lnTo>
                    <a:pt x="1744" y="3748"/>
                  </a:lnTo>
                  <a:lnTo>
                    <a:pt x="1744" y="3748"/>
                  </a:lnTo>
                  <a:lnTo>
                    <a:pt x="1740" y="3748"/>
                  </a:lnTo>
                  <a:lnTo>
                    <a:pt x="1740" y="3748"/>
                  </a:lnTo>
                  <a:lnTo>
                    <a:pt x="1738" y="3748"/>
                  </a:lnTo>
                  <a:lnTo>
                    <a:pt x="1738" y="3748"/>
                  </a:lnTo>
                  <a:lnTo>
                    <a:pt x="1734" y="3748"/>
                  </a:lnTo>
                  <a:lnTo>
                    <a:pt x="1734" y="3748"/>
                  </a:lnTo>
                  <a:lnTo>
                    <a:pt x="1732" y="3750"/>
                  </a:lnTo>
                  <a:lnTo>
                    <a:pt x="1732" y="3750"/>
                  </a:lnTo>
                  <a:lnTo>
                    <a:pt x="1732" y="3750"/>
                  </a:lnTo>
                  <a:lnTo>
                    <a:pt x="1732" y="3750"/>
                  </a:lnTo>
                  <a:lnTo>
                    <a:pt x="1728" y="3748"/>
                  </a:lnTo>
                  <a:lnTo>
                    <a:pt x="1726" y="3748"/>
                  </a:lnTo>
                  <a:lnTo>
                    <a:pt x="1726" y="3748"/>
                  </a:lnTo>
                  <a:lnTo>
                    <a:pt x="1724" y="3750"/>
                  </a:lnTo>
                  <a:lnTo>
                    <a:pt x="1724" y="3750"/>
                  </a:lnTo>
                  <a:lnTo>
                    <a:pt x="1722" y="3752"/>
                  </a:lnTo>
                  <a:lnTo>
                    <a:pt x="1722" y="3752"/>
                  </a:lnTo>
                  <a:lnTo>
                    <a:pt x="1720" y="3750"/>
                  </a:lnTo>
                  <a:lnTo>
                    <a:pt x="1720" y="3750"/>
                  </a:lnTo>
                  <a:lnTo>
                    <a:pt x="1716" y="3750"/>
                  </a:lnTo>
                  <a:lnTo>
                    <a:pt x="1716" y="3750"/>
                  </a:lnTo>
                  <a:lnTo>
                    <a:pt x="1714" y="3752"/>
                  </a:lnTo>
                  <a:lnTo>
                    <a:pt x="1714" y="3752"/>
                  </a:lnTo>
                  <a:lnTo>
                    <a:pt x="1712" y="3752"/>
                  </a:lnTo>
                  <a:lnTo>
                    <a:pt x="1712" y="3752"/>
                  </a:lnTo>
                  <a:lnTo>
                    <a:pt x="1710" y="3752"/>
                  </a:lnTo>
                  <a:lnTo>
                    <a:pt x="1710" y="3752"/>
                  </a:lnTo>
                  <a:lnTo>
                    <a:pt x="1706" y="3750"/>
                  </a:lnTo>
                  <a:lnTo>
                    <a:pt x="1706" y="3750"/>
                  </a:lnTo>
                  <a:lnTo>
                    <a:pt x="1706" y="3750"/>
                  </a:lnTo>
                  <a:lnTo>
                    <a:pt x="1706" y="3750"/>
                  </a:lnTo>
                  <a:lnTo>
                    <a:pt x="1704" y="3750"/>
                  </a:lnTo>
                  <a:lnTo>
                    <a:pt x="1704" y="3750"/>
                  </a:lnTo>
                  <a:lnTo>
                    <a:pt x="1700" y="3750"/>
                  </a:lnTo>
                  <a:lnTo>
                    <a:pt x="1700" y="3750"/>
                  </a:lnTo>
                  <a:lnTo>
                    <a:pt x="1696" y="3752"/>
                  </a:lnTo>
                  <a:lnTo>
                    <a:pt x="1696" y="3752"/>
                  </a:lnTo>
                  <a:lnTo>
                    <a:pt x="1696" y="3752"/>
                  </a:lnTo>
                  <a:lnTo>
                    <a:pt x="1694" y="3752"/>
                  </a:lnTo>
                  <a:lnTo>
                    <a:pt x="1694" y="3752"/>
                  </a:lnTo>
                  <a:lnTo>
                    <a:pt x="1692" y="3752"/>
                  </a:lnTo>
                  <a:lnTo>
                    <a:pt x="1692" y="3752"/>
                  </a:lnTo>
                  <a:lnTo>
                    <a:pt x="1692" y="3752"/>
                  </a:lnTo>
                  <a:lnTo>
                    <a:pt x="1688" y="3752"/>
                  </a:lnTo>
                  <a:lnTo>
                    <a:pt x="1688" y="3752"/>
                  </a:lnTo>
                  <a:lnTo>
                    <a:pt x="1684" y="3752"/>
                  </a:lnTo>
                  <a:lnTo>
                    <a:pt x="1684" y="3752"/>
                  </a:lnTo>
                  <a:lnTo>
                    <a:pt x="1680" y="3754"/>
                  </a:lnTo>
                  <a:lnTo>
                    <a:pt x="1680" y="3754"/>
                  </a:lnTo>
                  <a:lnTo>
                    <a:pt x="1678" y="3754"/>
                  </a:lnTo>
                  <a:lnTo>
                    <a:pt x="1678" y="3754"/>
                  </a:lnTo>
                  <a:lnTo>
                    <a:pt x="1676" y="3754"/>
                  </a:lnTo>
                  <a:lnTo>
                    <a:pt x="1676" y="3754"/>
                  </a:lnTo>
                  <a:lnTo>
                    <a:pt x="1672" y="3752"/>
                  </a:lnTo>
                  <a:lnTo>
                    <a:pt x="1672" y="3752"/>
                  </a:lnTo>
                  <a:lnTo>
                    <a:pt x="1672" y="3752"/>
                  </a:lnTo>
                  <a:lnTo>
                    <a:pt x="1670" y="3752"/>
                  </a:lnTo>
                  <a:lnTo>
                    <a:pt x="1666" y="3752"/>
                  </a:lnTo>
                  <a:lnTo>
                    <a:pt x="1666" y="3752"/>
                  </a:lnTo>
                  <a:lnTo>
                    <a:pt x="1666" y="3752"/>
                  </a:lnTo>
                  <a:lnTo>
                    <a:pt x="1662" y="3754"/>
                  </a:lnTo>
                  <a:lnTo>
                    <a:pt x="1662" y="3754"/>
                  </a:lnTo>
                  <a:lnTo>
                    <a:pt x="1660" y="3754"/>
                  </a:lnTo>
                  <a:lnTo>
                    <a:pt x="1660" y="3754"/>
                  </a:lnTo>
                  <a:lnTo>
                    <a:pt x="1654" y="3756"/>
                  </a:lnTo>
                  <a:lnTo>
                    <a:pt x="1652" y="3756"/>
                  </a:lnTo>
                  <a:lnTo>
                    <a:pt x="1652" y="3756"/>
                  </a:lnTo>
                  <a:lnTo>
                    <a:pt x="1648" y="3756"/>
                  </a:lnTo>
                  <a:lnTo>
                    <a:pt x="1648" y="3756"/>
                  </a:lnTo>
                  <a:lnTo>
                    <a:pt x="1646" y="3756"/>
                  </a:lnTo>
                  <a:lnTo>
                    <a:pt x="1646" y="3756"/>
                  </a:lnTo>
                  <a:lnTo>
                    <a:pt x="1644" y="3754"/>
                  </a:lnTo>
                  <a:lnTo>
                    <a:pt x="1644" y="3754"/>
                  </a:lnTo>
                  <a:lnTo>
                    <a:pt x="1640" y="3754"/>
                  </a:lnTo>
                  <a:lnTo>
                    <a:pt x="1640" y="3754"/>
                  </a:lnTo>
                  <a:lnTo>
                    <a:pt x="1638" y="3752"/>
                  </a:lnTo>
                  <a:lnTo>
                    <a:pt x="1638" y="3752"/>
                  </a:lnTo>
                  <a:lnTo>
                    <a:pt x="1630" y="3750"/>
                  </a:lnTo>
                  <a:lnTo>
                    <a:pt x="1630" y="3750"/>
                  </a:lnTo>
                  <a:lnTo>
                    <a:pt x="1628" y="3752"/>
                  </a:lnTo>
                  <a:lnTo>
                    <a:pt x="1628" y="3752"/>
                  </a:lnTo>
                  <a:lnTo>
                    <a:pt x="1624" y="3752"/>
                  </a:lnTo>
                  <a:lnTo>
                    <a:pt x="1624" y="3752"/>
                  </a:lnTo>
                  <a:lnTo>
                    <a:pt x="1620" y="3752"/>
                  </a:lnTo>
                  <a:lnTo>
                    <a:pt x="1620" y="3752"/>
                  </a:lnTo>
                  <a:lnTo>
                    <a:pt x="1618" y="3752"/>
                  </a:lnTo>
                  <a:lnTo>
                    <a:pt x="1616" y="3754"/>
                  </a:lnTo>
                  <a:lnTo>
                    <a:pt x="1616" y="3754"/>
                  </a:lnTo>
                  <a:lnTo>
                    <a:pt x="1612" y="3754"/>
                  </a:lnTo>
                  <a:lnTo>
                    <a:pt x="1612" y="3754"/>
                  </a:lnTo>
                  <a:lnTo>
                    <a:pt x="1610" y="3754"/>
                  </a:lnTo>
                  <a:lnTo>
                    <a:pt x="1610" y="3754"/>
                  </a:lnTo>
                  <a:lnTo>
                    <a:pt x="1608" y="3754"/>
                  </a:lnTo>
                  <a:lnTo>
                    <a:pt x="1608" y="3754"/>
                  </a:lnTo>
                  <a:lnTo>
                    <a:pt x="1606" y="3754"/>
                  </a:lnTo>
                  <a:lnTo>
                    <a:pt x="1604" y="3754"/>
                  </a:lnTo>
                  <a:lnTo>
                    <a:pt x="1604" y="3754"/>
                  </a:lnTo>
                  <a:lnTo>
                    <a:pt x="1600" y="3754"/>
                  </a:lnTo>
                  <a:lnTo>
                    <a:pt x="1600" y="3754"/>
                  </a:lnTo>
                  <a:lnTo>
                    <a:pt x="1596" y="3758"/>
                  </a:lnTo>
                  <a:lnTo>
                    <a:pt x="1596" y="3758"/>
                  </a:lnTo>
                  <a:lnTo>
                    <a:pt x="1590" y="3758"/>
                  </a:lnTo>
                  <a:lnTo>
                    <a:pt x="1590" y="3758"/>
                  </a:lnTo>
                  <a:lnTo>
                    <a:pt x="1586" y="3758"/>
                  </a:lnTo>
                  <a:lnTo>
                    <a:pt x="1586" y="3758"/>
                  </a:lnTo>
                  <a:lnTo>
                    <a:pt x="1584" y="3758"/>
                  </a:lnTo>
                  <a:lnTo>
                    <a:pt x="1584" y="3758"/>
                  </a:lnTo>
                  <a:lnTo>
                    <a:pt x="1582" y="3756"/>
                  </a:lnTo>
                  <a:lnTo>
                    <a:pt x="1582" y="3756"/>
                  </a:lnTo>
                  <a:lnTo>
                    <a:pt x="1578" y="3756"/>
                  </a:lnTo>
                  <a:lnTo>
                    <a:pt x="1574" y="3756"/>
                  </a:lnTo>
                  <a:lnTo>
                    <a:pt x="1574" y="3756"/>
                  </a:lnTo>
                  <a:lnTo>
                    <a:pt x="1570" y="3756"/>
                  </a:lnTo>
                  <a:lnTo>
                    <a:pt x="1570" y="3756"/>
                  </a:lnTo>
                  <a:lnTo>
                    <a:pt x="1568" y="3756"/>
                  </a:lnTo>
                  <a:lnTo>
                    <a:pt x="1568" y="3756"/>
                  </a:lnTo>
                  <a:lnTo>
                    <a:pt x="1568" y="3756"/>
                  </a:lnTo>
                  <a:lnTo>
                    <a:pt x="1568" y="3756"/>
                  </a:lnTo>
                  <a:lnTo>
                    <a:pt x="1564" y="3756"/>
                  </a:lnTo>
                  <a:lnTo>
                    <a:pt x="1564" y="3756"/>
                  </a:lnTo>
                  <a:lnTo>
                    <a:pt x="1558" y="3756"/>
                  </a:lnTo>
                  <a:lnTo>
                    <a:pt x="1558" y="3756"/>
                  </a:lnTo>
                  <a:lnTo>
                    <a:pt x="1556" y="3756"/>
                  </a:lnTo>
                  <a:lnTo>
                    <a:pt x="1556" y="3756"/>
                  </a:lnTo>
                  <a:lnTo>
                    <a:pt x="1556" y="3756"/>
                  </a:lnTo>
                  <a:lnTo>
                    <a:pt x="1556" y="3756"/>
                  </a:lnTo>
                  <a:lnTo>
                    <a:pt x="1552" y="3756"/>
                  </a:lnTo>
                  <a:lnTo>
                    <a:pt x="1552" y="3756"/>
                  </a:lnTo>
                  <a:lnTo>
                    <a:pt x="1552" y="3756"/>
                  </a:lnTo>
                  <a:lnTo>
                    <a:pt x="1548" y="3756"/>
                  </a:lnTo>
                  <a:lnTo>
                    <a:pt x="1548" y="3756"/>
                  </a:lnTo>
                  <a:lnTo>
                    <a:pt x="1548" y="3758"/>
                  </a:lnTo>
                  <a:lnTo>
                    <a:pt x="1548" y="3756"/>
                  </a:lnTo>
                  <a:lnTo>
                    <a:pt x="1548" y="3756"/>
                  </a:lnTo>
                  <a:lnTo>
                    <a:pt x="1542" y="3756"/>
                  </a:lnTo>
                  <a:lnTo>
                    <a:pt x="1542" y="3756"/>
                  </a:lnTo>
                  <a:lnTo>
                    <a:pt x="1542" y="3756"/>
                  </a:lnTo>
                  <a:lnTo>
                    <a:pt x="1538" y="3756"/>
                  </a:lnTo>
                  <a:lnTo>
                    <a:pt x="1538" y="3756"/>
                  </a:lnTo>
                  <a:lnTo>
                    <a:pt x="1536" y="3756"/>
                  </a:lnTo>
                  <a:lnTo>
                    <a:pt x="1536" y="3756"/>
                  </a:lnTo>
                  <a:lnTo>
                    <a:pt x="1534" y="3756"/>
                  </a:lnTo>
                  <a:lnTo>
                    <a:pt x="1532" y="3756"/>
                  </a:lnTo>
                  <a:lnTo>
                    <a:pt x="1530" y="3756"/>
                  </a:lnTo>
                  <a:lnTo>
                    <a:pt x="1530" y="3756"/>
                  </a:lnTo>
                  <a:lnTo>
                    <a:pt x="1528" y="3756"/>
                  </a:lnTo>
                  <a:lnTo>
                    <a:pt x="1528" y="3756"/>
                  </a:lnTo>
                  <a:lnTo>
                    <a:pt x="1524" y="3754"/>
                  </a:lnTo>
                  <a:lnTo>
                    <a:pt x="1524" y="3754"/>
                  </a:lnTo>
                  <a:lnTo>
                    <a:pt x="1520" y="3754"/>
                  </a:lnTo>
                  <a:lnTo>
                    <a:pt x="1520" y="3754"/>
                  </a:lnTo>
                  <a:lnTo>
                    <a:pt x="1518" y="3754"/>
                  </a:lnTo>
                  <a:lnTo>
                    <a:pt x="1518" y="3754"/>
                  </a:lnTo>
                  <a:lnTo>
                    <a:pt x="1512" y="3756"/>
                  </a:lnTo>
                  <a:lnTo>
                    <a:pt x="1512" y="3756"/>
                  </a:lnTo>
                  <a:lnTo>
                    <a:pt x="1508" y="3756"/>
                  </a:lnTo>
                  <a:lnTo>
                    <a:pt x="1508" y="3756"/>
                  </a:lnTo>
                  <a:lnTo>
                    <a:pt x="1506" y="3756"/>
                  </a:lnTo>
                  <a:lnTo>
                    <a:pt x="1506" y="3756"/>
                  </a:lnTo>
                  <a:lnTo>
                    <a:pt x="1502" y="3758"/>
                  </a:lnTo>
                  <a:lnTo>
                    <a:pt x="1502" y="3758"/>
                  </a:lnTo>
                  <a:lnTo>
                    <a:pt x="1502" y="3758"/>
                  </a:lnTo>
                  <a:lnTo>
                    <a:pt x="1502" y="3758"/>
                  </a:lnTo>
                  <a:lnTo>
                    <a:pt x="1496" y="3756"/>
                  </a:lnTo>
                  <a:lnTo>
                    <a:pt x="1496" y="3756"/>
                  </a:lnTo>
                  <a:lnTo>
                    <a:pt x="1492" y="3756"/>
                  </a:lnTo>
                  <a:lnTo>
                    <a:pt x="1492" y="3756"/>
                  </a:lnTo>
                  <a:lnTo>
                    <a:pt x="1486" y="3756"/>
                  </a:lnTo>
                  <a:lnTo>
                    <a:pt x="1486" y="3756"/>
                  </a:lnTo>
                  <a:lnTo>
                    <a:pt x="1484" y="3758"/>
                  </a:lnTo>
                  <a:lnTo>
                    <a:pt x="1484" y="3758"/>
                  </a:lnTo>
                  <a:lnTo>
                    <a:pt x="1484" y="3756"/>
                  </a:lnTo>
                  <a:lnTo>
                    <a:pt x="1484" y="3756"/>
                  </a:lnTo>
                  <a:lnTo>
                    <a:pt x="1478" y="3756"/>
                  </a:lnTo>
                  <a:lnTo>
                    <a:pt x="1478" y="3756"/>
                  </a:lnTo>
                  <a:lnTo>
                    <a:pt x="1478" y="3756"/>
                  </a:lnTo>
                  <a:lnTo>
                    <a:pt x="1478" y="3756"/>
                  </a:lnTo>
                  <a:lnTo>
                    <a:pt x="1476" y="3756"/>
                  </a:lnTo>
                  <a:lnTo>
                    <a:pt x="1476" y="3756"/>
                  </a:lnTo>
                  <a:lnTo>
                    <a:pt x="1474" y="3756"/>
                  </a:lnTo>
                  <a:lnTo>
                    <a:pt x="1474" y="3756"/>
                  </a:lnTo>
                  <a:lnTo>
                    <a:pt x="1470" y="3758"/>
                  </a:lnTo>
                  <a:lnTo>
                    <a:pt x="1470" y="3758"/>
                  </a:lnTo>
                  <a:lnTo>
                    <a:pt x="1468" y="3758"/>
                  </a:lnTo>
                  <a:lnTo>
                    <a:pt x="1468" y="3758"/>
                  </a:lnTo>
                  <a:lnTo>
                    <a:pt x="1466" y="3758"/>
                  </a:lnTo>
                  <a:lnTo>
                    <a:pt x="1466" y="3758"/>
                  </a:lnTo>
                  <a:lnTo>
                    <a:pt x="1462" y="3756"/>
                  </a:lnTo>
                  <a:lnTo>
                    <a:pt x="1462" y="3756"/>
                  </a:lnTo>
                  <a:lnTo>
                    <a:pt x="1458" y="3756"/>
                  </a:lnTo>
                  <a:lnTo>
                    <a:pt x="1458" y="3756"/>
                  </a:lnTo>
                  <a:lnTo>
                    <a:pt x="1456" y="3756"/>
                  </a:lnTo>
                  <a:lnTo>
                    <a:pt x="1456" y="3756"/>
                  </a:lnTo>
                  <a:lnTo>
                    <a:pt x="1454" y="3756"/>
                  </a:lnTo>
                  <a:lnTo>
                    <a:pt x="1454" y="3756"/>
                  </a:lnTo>
                  <a:lnTo>
                    <a:pt x="1450" y="3756"/>
                  </a:lnTo>
                  <a:lnTo>
                    <a:pt x="1450" y="3756"/>
                  </a:lnTo>
                  <a:lnTo>
                    <a:pt x="1446" y="3756"/>
                  </a:lnTo>
                  <a:lnTo>
                    <a:pt x="1446" y="3756"/>
                  </a:lnTo>
                  <a:lnTo>
                    <a:pt x="1444" y="3756"/>
                  </a:lnTo>
                  <a:lnTo>
                    <a:pt x="1444" y="3756"/>
                  </a:lnTo>
                  <a:lnTo>
                    <a:pt x="1440" y="3758"/>
                  </a:lnTo>
                  <a:lnTo>
                    <a:pt x="1440" y="3758"/>
                  </a:lnTo>
                  <a:lnTo>
                    <a:pt x="1438" y="3758"/>
                  </a:lnTo>
                  <a:lnTo>
                    <a:pt x="1438" y="3758"/>
                  </a:lnTo>
                  <a:lnTo>
                    <a:pt x="1436" y="3758"/>
                  </a:lnTo>
                  <a:lnTo>
                    <a:pt x="1436" y="3758"/>
                  </a:lnTo>
                  <a:lnTo>
                    <a:pt x="1432" y="3758"/>
                  </a:lnTo>
                  <a:lnTo>
                    <a:pt x="1432" y="3758"/>
                  </a:lnTo>
                  <a:lnTo>
                    <a:pt x="1428" y="3758"/>
                  </a:lnTo>
                  <a:lnTo>
                    <a:pt x="1428" y="3758"/>
                  </a:lnTo>
                  <a:lnTo>
                    <a:pt x="1428" y="3758"/>
                  </a:lnTo>
                  <a:lnTo>
                    <a:pt x="1424" y="3756"/>
                  </a:lnTo>
                  <a:lnTo>
                    <a:pt x="1424" y="3756"/>
                  </a:lnTo>
                  <a:lnTo>
                    <a:pt x="1422" y="3756"/>
                  </a:lnTo>
                  <a:lnTo>
                    <a:pt x="1422" y="3756"/>
                  </a:lnTo>
                  <a:lnTo>
                    <a:pt x="1420" y="3756"/>
                  </a:lnTo>
                  <a:lnTo>
                    <a:pt x="1418" y="3756"/>
                  </a:lnTo>
                  <a:lnTo>
                    <a:pt x="1418" y="3756"/>
                  </a:lnTo>
                  <a:lnTo>
                    <a:pt x="1418" y="3754"/>
                  </a:lnTo>
                  <a:lnTo>
                    <a:pt x="1418" y="3754"/>
                  </a:lnTo>
                  <a:lnTo>
                    <a:pt x="1416" y="3752"/>
                  </a:lnTo>
                  <a:lnTo>
                    <a:pt x="1416" y="3752"/>
                  </a:lnTo>
                  <a:lnTo>
                    <a:pt x="1416" y="3748"/>
                  </a:lnTo>
                  <a:lnTo>
                    <a:pt x="1416" y="3748"/>
                  </a:lnTo>
                  <a:lnTo>
                    <a:pt x="1418" y="3746"/>
                  </a:lnTo>
                  <a:lnTo>
                    <a:pt x="1418" y="3746"/>
                  </a:lnTo>
                  <a:lnTo>
                    <a:pt x="1418" y="3742"/>
                  </a:lnTo>
                  <a:lnTo>
                    <a:pt x="1418" y="3742"/>
                  </a:lnTo>
                  <a:lnTo>
                    <a:pt x="1420" y="3740"/>
                  </a:lnTo>
                  <a:lnTo>
                    <a:pt x="1420" y="3740"/>
                  </a:lnTo>
                  <a:lnTo>
                    <a:pt x="1422" y="3736"/>
                  </a:lnTo>
                  <a:lnTo>
                    <a:pt x="1422" y="3736"/>
                  </a:lnTo>
                  <a:lnTo>
                    <a:pt x="1422" y="3732"/>
                  </a:lnTo>
                  <a:lnTo>
                    <a:pt x="1422" y="3732"/>
                  </a:lnTo>
                  <a:lnTo>
                    <a:pt x="1422" y="3730"/>
                  </a:lnTo>
                  <a:lnTo>
                    <a:pt x="1422" y="3730"/>
                  </a:lnTo>
                  <a:lnTo>
                    <a:pt x="1422" y="3728"/>
                  </a:lnTo>
                  <a:lnTo>
                    <a:pt x="1422" y="3728"/>
                  </a:lnTo>
                  <a:lnTo>
                    <a:pt x="1424" y="3724"/>
                  </a:lnTo>
                  <a:lnTo>
                    <a:pt x="1424" y="3724"/>
                  </a:lnTo>
                  <a:lnTo>
                    <a:pt x="1424" y="3724"/>
                  </a:lnTo>
                  <a:lnTo>
                    <a:pt x="1424" y="3718"/>
                  </a:lnTo>
                  <a:lnTo>
                    <a:pt x="1424" y="3718"/>
                  </a:lnTo>
                  <a:lnTo>
                    <a:pt x="1422" y="3712"/>
                  </a:lnTo>
                  <a:lnTo>
                    <a:pt x="1422" y="3712"/>
                  </a:lnTo>
                  <a:lnTo>
                    <a:pt x="1420" y="3710"/>
                  </a:lnTo>
                  <a:lnTo>
                    <a:pt x="1420" y="3710"/>
                  </a:lnTo>
                  <a:lnTo>
                    <a:pt x="1422" y="3710"/>
                  </a:lnTo>
                  <a:lnTo>
                    <a:pt x="1422" y="3710"/>
                  </a:lnTo>
                  <a:lnTo>
                    <a:pt x="1422" y="3706"/>
                  </a:lnTo>
                  <a:lnTo>
                    <a:pt x="1422" y="3706"/>
                  </a:lnTo>
                  <a:lnTo>
                    <a:pt x="1420" y="3702"/>
                  </a:lnTo>
                  <a:lnTo>
                    <a:pt x="1420" y="3702"/>
                  </a:lnTo>
                  <a:lnTo>
                    <a:pt x="1420" y="3700"/>
                  </a:lnTo>
                  <a:lnTo>
                    <a:pt x="1420" y="3700"/>
                  </a:lnTo>
                  <a:lnTo>
                    <a:pt x="1420" y="3698"/>
                  </a:lnTo>
                  <a:lnTo>
                    <a:pt x="1420" y="3698"/>
                  </a:lnTo>
                  <a:lnTo>
                    <a:pt x="1422" y="3694"/>
                  </a:lnTo>
                  <a:lnTo>
                    <a:pt x="1422" y="3694"/>
                  </a:lnTo>
                  <a:lnTo>
                    <a:pt x="1422" y="3692"/>
                  </a:lnTo>
                  <a:lnTo>
                    <a:pt x="1422" y="3692"/>
                  </a:lnTo>
                  <a:lnTo>
                    <a:pt x="1422" y="3690"/>
                  </a:lnTo>
                  <a:lnTo>
                    <a:pt x="1422" y="3690"/>
                  </a:lnTo>
                  <a:lnTo>
                    <a:pt x="1422" y="3686"/>
                  </a:lnTo>
                  <a:lnTo>
                    <a:pt x="1422" y="3686"/>
                  </a:lnTo>
                  <a:lnTo>
                    <a:pt x="1424" y="3684"/>
                  </a:lnTo>
                  <a:lnTo>
                    <a:pt x="1424" y="3684"/>
                  </a:lnTo>
                  <a:lnTo>
                    <a:pt x="1424" y="3680"/>
                  </a:lnTo>
                  <a:lnTo>
                    <a:pt x="1424" y="3680"/>
                  </a:lnTo>
                  <a:lnTo>
                    <a:pt x="1424" y="3678"/>
                  </a:lnTo>
                  <a:lnTo>
                    <a:pt x="1424" y="3678"/>
                  </a:lnTo>
                  <a:lnTo>
                    <a:pt x="1426" y="3674"/>
                  </a:lnTo>
                  <a:lnTo>
                    <a:pt x="1426" y="3672"/>
                  </a:lnTo>
                  <a:lnTo>
                    <a:pt x="1426" y="3672"/>
                  </a:lnTo>
                  <a:lnTo>
                    <a:pt x="1426" y="3668"/>
                  </a:lnTo>
                  <a:lnTo>
                    <a:pt x="1426" y="3666"/>
                  </a:lnTo>
                  <a:lnTo>
                    <a:pt x="1426" y="3666"/>
                  </a:lnTo>
                  <a:lnTo>
                    <a:pt x="1426" y="3662"/>
                  </a:lnTo>
                  <a:lnTo>
                    <a:pt x="1426" y="3662"/>
                  </a:lnTo>
                  <a:lnTo>
                    <a:pt x="1426" y="3660"/>
                  </a:lnTo>
                  <a:lnTo>
                    <a:pt x="1426" y="3660"/>
                  </a:lnTo>
                  <a:lnTo>
                    <a:pt x="1426" y="3658"/>
                  </a:lnTo>
                  <a:lnTo>
                    <a:pt x="1426" y="3658"/>
                  </a:lnTo>
                  <a:lnTo>
                    <a:pt x="1426" y="3654"/>
                  </a:lnTo>
                  <a:lnTo>
                    <a:pt x="1426" y="3654"/>
                  </a:lnTo>
                  <a:lnTo>
                    <a:pt x="1426" y="3650"/>
                  </a:lnTo>
                  <a:lnTo>
                    <a:pt x="1426" y="3650"/>
                  </a:lnTo>
                  <a:lnTo>
                    <a:pt x="1426" y="3648"/>
                  </a:lnTo>
                  <a:lnTo>
                    <a:pt x="1426" y="3648"/>
                  </a:lnTo>
                  <a:lnTo>
                    <a:pt x="1426" y="3646"/>
                  </a:lnTo>
                  <a:lnTo>
                    <a:pt x="1426" y="3646"/>
                  </a:lnTo>
                  <a:lnTo>
                    <a:pt x="1426" y="3642"/>
                  </a:lnTo>
                  <a:lnTo>
                    <a:pt x="1426" y="3642"/>
                  </a:lnTo>
                  <a:lnTo>
                    <a:pt x="1424" y="3638"/>
                  </a:lnTo>
                  <a:lnTo>
                    <a:pt x="1424" y="3638"/>
                  </a:lnTo>
                  <a:lnTo>
                    <a:pt x="1424" y="3636"/>
                  </a:lnTo>
                  <a:lnTo>
                    <a:pt x="1424" y="3632"/>
                  </a:lnTo>
                  <a:lnTo>
                    <a:pt x="1424" y="3632"/>
                  </a:lnTo>
                  <a:lnTo>
                    <a:pt x="1424" y="3630"/>
                  </a:lnTo>
                  <a:lnTo>
                    <a:pt x="1424" y="3630"/>
                  </a:lnTo>
                  <a:lnTo>
                    <a:pt x="1424" y="3628"/>
                  </a:lnTo>
                  <a:lnTo>
                    <a:pt x="1424" y="3628"/>
                  </a:lnTo>
                  <a:lnTo>
                    <a:pt x="1424" y="3624"/>
                  </a:lnTo>
                  <a:lnTo>
                    <a:pt x="1424" y="3624"/>
                  </a:lnTo>
                  <a:lnTo>
                    <a:pt x="1424" y="3620"/>
                  </a:lnTo>
                  <a:lnTo>
                    <a:pt x="1424" y="3620"/>
                  </a:lnTo>
                  <a:lnTo>
                    <a:pt x="1424" y="3618"/>
                  </a:lnTo>
                  <a:lnTo>
                    <a:pt x="1424" y="3618"/>
                  </a:lnTo>
                  <a:lnTo>
                    <a:pt x="1422" y="3614"/>
                  </a:lnTo>
                  <a:lnTo>
                    <a:pt x="1422" y="3612"/>
                  </a:lnTo>
                  <a:lnTo>
                    <a:pt x="1422" y="3612"/>
                  </a:lnTo>
                  <a:lnTo>
                    <a:pt x="1420" y="3606"/>
                  </a:lnTo>
                  <a:lnTo>
                    <a:pt x="1420" y="3606"/>
                  </a:lnTo>
                  <a:lnTo>
                    <a:pt x="1420" y="3604"/>
                  </a:lnTo>
                  <a:lnTo>
                    <a:pt x="1420" y="3604"/>
                  </a:lnTo>
                  <a:lnTo>
                    <a:pt x="1422" y="3600"/>
                  </a:lnTo>
                  <a:lnTo>
                    <a:pt x="1422" y="3600"/>
                  </a:lnTo>
                  <a:lnTo>
                    <a:pt x="1422" y="3598"/>
                  </a:lnTo>
                  <a:lnTo>
                    <a:pt x="1422" y="3598"/>
                  </a:lnTo>
                  <a:lnTo>
                    <a:pt x="1422" y="3594"/>
                  </a:lnTo>
                  <a:lnTo>
                    <a:pt x="1422" y="3594"/>
                  </a:lnTo>
                  <a:lnTo>
                    <a:pt x="1422" y="3590"/>
                  </a:lnTo>
                  <a:lnTo>
                    <a:pt x="1422" y="3590"/>
                  </a:lnTo>
                  <a:lnTo>
                    <a:pt x="1422" y="3588"/>
                  </a:lnTo>
                  <a:lnTo>
                    <a:pt x="1422" y="3588"/>
                  </a:lnTo>
                  <a:lnTo>
                    <a:pt x="1422" y="3584"/>
                  </a:lnTo>
                  <a:lnTo>
                    <a:pt x="1422" y="3584"/>
                  </a:lnTo>
                  <a:lnTo>
                    <a:pt x="1422" y="3582"/>
                  </a:lnTo>
                  <a:lnTo>
                    <a:pt x="1422" y="3582"/>
                  </a:lnTo>
                  <a:lnTo>
                    <a:pt x="1424" y="3580"/>
                  </a:lnTo>
                  <a:lnTo>
                    <a:pt x="1424" y="3580"/>
                  </a:lnTo>
                  <a:lnTo>
                    <a:pt x="1424" y="3576"/>
                  </a:lnTo>
                  <a:lnTo>
                    <a:pt x="1424" y="3576"/>
                  </a:lnTo>
                  <a:lnTo>
                    <a:pt x="1426" y="3572"/>
                  </a:lnTo>
                  <a:lnTo>
                    <a:pt x="1426" y="3572"/>
                  </a:lnTo>
                  <a:lnTo>
                    <a:pt x="1426" y="3570"/>
                  </a:lnTo>
                  <a:lnTo>
                    <a:pt x="1426" y="3570"/>
                  </a:lnTo>
                  <a:lnTo>
                    <a:pt x="1426" y="3564"/>
                  </a:lnTo>
                  <a:lnTo>
                    <a:pt x="1426" y="3564"/>
                  </a:lnTo>
                  <a:lnTo>
                    <a:pt x="1426" y="3560"/>
                  </a:lnTo>
                  <a:lnTo>
                    <a:pt x="1426" y="3560"/>
                  </a:lnTo>
                  <a:lnTo>
                    <a:pt x="1426" y="3556"/>
                  </a:lnTo>
                  <a:lnTo>
                    <a:pt x="1426" y="3556"/>
                  </a:lnTo>
                  <a:lnTo>
                    <a:pt x="1426" y="3554"/>
                  </a:lnTo>
                  <a:lnTo>
                    <a:pt x="1426" y="3554"/>
                  </a:lnTo>
                  <a:lnTo>
                    <a:pt x="1426" y="3550"/>
                  </a:lnTo>
                  <a:lnTo>
                    <a:pt x="1426" y="3550"/>
                  </a:lnTo>
                  <a:lnTo>
                    <a:pt x="1426" y="3548"/>
                  </a:lnTo>
                  <a:lnTo>
                    <a:pt x="1426" y="3548"/>
                  </a:lnTo>
                  <a:lnTo>
                    <a:pt x="1426" y="3544"/>
                  </a:lnTo>
                  <a:lnTo>
                    <a:pt x="1426" y="3544"/>
                  </a:lnTo>
                  <a:lnTo>
                    <a:pt x="1424" y="3540"/>
                  </a:lnTo>
                  <a:lnTo>
                    <a:pt x="1424" y="3540"/>
                  </a:lnTo>
                  <a:lnTo>
                    <a:pt x="1422" y="3538"/>
                  </a:lnTo>
                  <a:lnTo>
                    <a:pt x="1422" y="3538"/>
                  </a:lnTo>
                  <a:lnTo>
                    <a:pt x="1424" y="3536"/>
                  </a:lnTo>
                  <a:lnTo>
                    <a:pt x="1424" y="3536"/>
                  </a:lnTo>
                  <a:lnTo>
                    <a:pt x="1424" y="3534"/>
                  </a:lnTo>
                  <a:lnTo>
                    <a:pt x="1424" y="3534"/>
                  </a:lnTo>
                  <a:lnTo>
                    <a:pt x="1424" y="3530"/>
                  </a:lnTo>
                  <a:lnTo>
                    <a:pt x="1424" y="3530"/>
                  </a:lnTo>
                  <a:lnTo>
                    <a:pt x="1424" y="3526"/>
                  </a:lnTo>
                  <a:lnTo>
                    <a:pt x="1424" y="3526"/>
                  </a:lnTo>
                  <a:lnTo>
                    <a:pt x="1424" y="3524"/>
                  </a:lnTo>
                  <a:lnTo>
                    <a:pt x="1424" y="3524"/>
                  </a:lnTo>
                  <a:lnTo>
                    <a:pt x="1424" y="3520"/>
                  </a:lnTo>
                  <a:lnTo>
                    <a:pt x="1424" y="3520"/>
                  </a:lnTo>
                  <a:lnTo>
                    <a:pt x="1424" y="3518"/>
                  </a:lnTo>
                  <a:lnTo>
                    <a:pt x="1424" y="3518"/>
                  </a:lnTo>
                  <a:lnTo>
                    <a:pt x="1424" y="3514"/>
                  </a:lnTo>
                  <a:lnTo>
                    <a:pt x="1424" y="3512"/>
                  </a:lnTo>
                  <a:lnTo>
                    <a:pt x="1424" y="3512"/>
                  </a:lnTo>
                  <a:lnTo>
                    <a:pt x="1424" y="3508"/>
                  </a:lnTo>
                  <a:lnTo>
                    <a:pt x="1424" y="3508"/>
                  </a:lnTo>
                  <a:lnTo>
                    <a:pt x="1424" y="3504"/>
                  </a:lnTo>
                  <a:lnTo>
                    <a:pt x="1424" y="3504"/>
                  </a:lnTo>
                  <a:lnTo>
                    <a:pt x="1424" y="3502"/>
                  </a:lnTo>
                  <a:lnTo>
                    <a:pt x="1424" y="3502"/>
                  </a:lnTo>
                  <a:lnTo>
                    <a:pt x="1422" y="3500"/>
                  </a:lnTo>
                  <a:lnTo>
                    <a:pt x="1422" y="3500"/>
                  </a:lnTo>
                  <a:lnTo>
                    <a:pt x="1422" y="3496"/>
                  </a:lnTo>
                  <a:lnTo>
                    <a:pt x="1422" y="3496"/>
                  </a:lnTo>
                  <a:lnTo>
                    <a:pt x="1422" y="3492"/>
                  </a:lnTo>
                  <a:lnTo>
                    <a:pt x="1422" y="3492"/>
                  </a:lnTo>
                  <a:lnTo>
                    <a:pt x="1422" y="3490"/>
                  </a:lnTo>
                  <a:lnTo>
                    <a:pt x="1422" y="3488"/>
                  </a:lnTo>
                  <a:lnTo>
                    <a:pt x="1422" y="3488"/>
                  </a:lnTo>
                  <a:lnTo>
                    <a:pt x="1422" y="3484"/>
                  </a:lnTo>
                  <a:lnTo>
                    <a:pt x="1422" y="3484"/>
                  </a:lnTo>
                  <a:lnTo>
                    <a:pt x="1422" y="3482"/>
                  </a:lnTo>
                  <a:lnTo>
                    <a:pt x="1422" y="3482"/>
                  </a:lnTo>
                  <a:lnTo>
                    <a:pt x="1424" y="3478"/>
                  </a:lnTo>
                  <a:lnTo>
                    <a:pt x="1424" y="3478"/>
                  </a:lnTo>
                  <a:lnTo>
                    <a:pt x="1424" y="3476"/>
                  </a:lnTo>
                  <a:lnTo>
                    <a:pt x="1424" y="3476"/>
                  </a:lnTo>
                  <a:lnTo>
                    <a:pt x="1424" y="3474"/>
                  </a:lnTo>
                  <a:lnTo>
                    <a:pt x="1424" y="3474"/>
                  </a:lnTo>
                  <a:lnTo>
                    <a:pt x="1426" y="3472"/>
                  </a:lnTo>
                  <a:lnTo>
                    <a:pt x="1426" y="3472"/>
                  </a:lnTo>
                  <a:lnTo>
                    <a:pt x="1428" y="3468"/>
                  </a:lnTo>
                  <a:lnTo>
                    <a:pt x="1428" y="3468"/>
                  </a:lnTo>
                  <a:lnTo>
                    <a:pt x="1428" y="3466"/>
                  </a:lnTo>
                  <a:lnTo>
                    <a:pt x="1426" y="3462"/>
                  </a:lnTo>
                  <a:lnTo>
                    <a:pt x="1426" y="3462"/>
                  </a:lnTo>
                  <a:lnTo>
                    <a:pt x="1424" y="3462"/>
                  </a:lnTo>
                  <a:lnTo>
                    <a:pt x="1424" y="3462"/>
                  </a:lnTo>
                  <a:lnTo>
                    <a:pt x="1424" y="3458"/>
                  </a:lnTo>
                  <a:lnTo>
                    <a:pt x="1424" y="3458"/>
                  </a:lnTo>
                  <a:lnTo>
                    <a:pt x="1424" y="3456"/>
                  </a:lnTo>
                  <a:lnTo>
                    <a:pt x="1424" y="3456"/>
                  </a:lnTo>
                  <a:lnTo>
                    <a:pt x="1426" y="3456"/>
                  </a:lnTo>
                  <a:lnTo>
                    <a:pt x="1426" y="3456"/>
                  </a:lnTo>
                  <a:lnTo>
                    <a:pt x="1426" y="3454"/>
                  </a:lnTo>
                  <a:lnTo>
                    <a:pt x="1426" y="3454"/>
                  </a:lnTo>
                  <a:lnTo>
                    <a:pt x="1426" y="3450"/>
                  </a:lnTo>
                  <a:lnTo>
                    <a:pt x="1426" y="3446"/>
                  </a:lnTo>
                  <a:lnTo>
                    <a:pt x="1426" y="3446"/>
                  </a:lnTo>
                  <a:lnTo>
                    <a:pt x="1426" y="3446"/>
                  </a:lnTo>
                  <a:lnTo>
                    <a:pt x="1426" y="3446"/>
                  </a:lnTo>
                  <a:lnTo>
                    <a:pt x="1426" y="3442"/>
                  </a:lnTo>
                  <a:lnTo>
                    <a:pt x="1426" y="3442"/>
                  </a:lnTo>
                  <a:lnTo>
                    <a:pt x="1424" y="3438"/>
                  </a:lnTo>
                  <a:lnTo>
                    <a:pt x="1424" y="3438"/>
                  </a:lnTo>
                  <a:lnTo>
                    <a:pt x="1424" y="3432"/>
                  </a:lnTo>
                  <a:lnTo>
                    <a:pt x="1424" y="3430"/>
                  </a:lnTo>
                  <a:lnTo>
                    <a:pt x="1424" y="3430"/>
                  </a:lnTo>
                  <a:lnTo>
                    <a:pt x="1424" y="3428"/>
                  </a:lnTo>
                  <a:lnTo>
                    <a:pt x="1424" y="3426"/>
                  </a:lnTo>
                  <a:lnTo>
                    <a:pt x="1424" y="3426"/>
                  </a:lnTo>
                  <a:lnTo>
                    <a:pt x="1422" y="3424"/>
                  </a:lnTo>
                  <a:lnTo>
                    <a:pt x="1422" y="3424"/>
                  </a:lnTo>
                  <a:lnTo>
                    <a:pt x="1424" y="3416"/>
                  </a:lnTo>
                  <a:lnTo>
                    <a:pt x="1424" y="3416"/>
                  </a:lnTo>
                  <a:lnTo>
                    <a:pt x="1424" y="3414"/>
                  </a:lnTo>
                  <a:lnTo>
                    <a:pt x="1424" y="3414"/>
                  </a:lnTo>
                  <a:lnTo>
                    <a:pt x="1424" y="3410"/>
                  </a:lnTo>
                  <a:lnTo>
                    <a:pt x="1424" y="3406"/>
                  </a:lnTo>
                  <a:lnTo>
                    <a:pt x="1424" y="3406"/>
                  </a:lnTo>
                  <a:lnTo>
                    <a:pt x="1424" y="3404"/>
                  </a:lnTo>
                  <a:lnTo>
                    <a:pt x="1424" y="3404"/>
                  </a:lnTo>
                  <a:lnTo>
                    <a:pt x="1424" y="3402"/>
                  </a:lnTo>
                  <a:lnTo>
                    <a:pt x="1424" y="3402"/>
                  </a:lnTo>
                  <a:lnTo>
                    <a:pt x="1424" y="3398"/>
                  </a:lnTo>
                  <a:lnTo>
                    <a:pt x="1424" y="3398"/>
                  </a:lnTo>
                  <a:lnTo>
                    <a:pt x="1426" y="3392"/>
                  </a:lnTo>
                  <a:lnTo>
                    <a:pt x="1426" y="3392"/>
                  </a:lnTo>
                  <a:lnTo>
                    <a:pt x="1426" y="3392"/>
                  </a:lnTo>
                  <a:lnTo>
                    <a:pt x="1426" y="3392"/>
                  </a:lnTo>
                  <a:lnTo>
                    <a:pt x="1426" y="3386"/>
                  </a:lnTo>
                  <a:lnTo>
                    <a:pt x="1426" y="3386"/>
                  </a:lnTo>
                  <a:lnTo>
                    <a:pt x="1426" y="3384"/>
                  </a:lnTo>
                  <a:lnTo>
                    <a:pt x="1426" y="3384"/>
                  </a:lnTo>
                  <a:lnTo>
                    <a:pt x="1424" y="3382"/>
                  </a:lnTo>
                  <a:lnTo>
                    <a:pt x="1424" y="3382"/>
                  </a:lnTo>
                  <a:lnTo>
                    <a:pt x="1424" y="3378"/>
                  </a:lnTo>
                  <a:lnTo>
                    <a:pt x="1424" y="3378"/>
                  </a:lnTo>
                  <a:lnTo>
                    <a:pt x="1424" y="3378"/>
                  </a:lnTo>
                  <a:lnTo>
                    <a:pt x="1424" y="3378"/>
                  </a:lnTo>
                  <a:lnTo>
                    <a:pt x="1424" y="3376"/>
                  </a:lnTo>
                  <a:lnTo>
                    <a:pt x="1424" y="3376"/>
                  </a:lnTo>
                  <a:lnTo>
                    <a:pt x="1426" y="3372"/>
                  </a:lnTo>
                  <a:lnTo>
                    <a:pt x="1426" y="3372"/>
                  </a:lnTo>
                  <a:lnTo>
                    <a:pt x="1426" y="3368"/>
                  </a:lnTo>
                  <a:lnTo>
                    <a:pt x="1426" y="3368"/>
                  </a:lnTo>
                  <a:lnTo>
                    <a:pt x="1426" y="3366"/>
                  </a:lnTo>
                  <a:lnTo>
                    <a:pt x="1426" y="3364"/>
                  </a:lnTo>
                  <a:lnTo>
                    <a:pt x="1426" y="3364"/>
                  </a:lnTo>
                  <a:lnTo>
                    <a:pt x="1426" y="3360"/>
                  </a:lnTo>
                  <a:lnTo>
                    <a:pt x="1426" y="3360"/>
                  </a:lnTo>
                  <a:lnTo>
                    <a:pt x="1426" y="3356"/>
                  </a:lnTo>
                  <a:lnTo>
                    <a:pt x="1426" y="3356"/>
                  </a:lnTo>
                  <a:lnTo>
                    <a:pt x="1424" y="3354"/>
                  </a:lnTo>
                  <a:lnTo>
                    <a:pt x="1424" y="3354"/>
                  </a:lnTo>
                  <a:lnTo>
                    <a:pt x="1424" y="3350"/>
                  </a:lnTo>
                  <a:lnTo>
                    <a:pt x="1424" y="3350"/>
                  </a:lnTo>
                  <a:lnTo>
                    <a:pt x="1424" y="3348"/>
                  </a:lnTo>
                  <a:lnTo>
                    <a:pt x="1424" y="3348"/>
                  </a:lnTo>
                  <a:lnTo>
                    <a:pt x="1426" y="3346"/>
                  </a:lnTo>
                  <a:lnTo>
                    <a:pt x="1426" y="3346"/>
                  </a:lnTo>
                  <a:lnTo>
                    <a:pt x="1426" y="3342"/>
                  </a:lnTo>
                  <a:lnTo>
                    <a:pt x="1426" y="3342"/>
                  </a:lnTo>
                  <a:lnTo>
                    <a:pt x="1426" y="3340"/>
                  </a:lnTo>
                  <a:lnTo>
                    <a:pt x="1426" y="3340"/>
                  </a:lnTo>
                  <a:lnTo>
                    <a:pt x="1426" y="3336"/>
                  </a:lnTo>
                  <a:lnTo>
                    <a:pt x="1426" y="3336"/>
                  </a:lnTo>
                  <a:lnTo>
                    <a:pt x="1428" y="3334"/>
                  </a:lnTo>
                  <a:lnTo>
                    <a:pt x="1428" y="3334"/>
                  </a:lnTo>
                  <a:lnTo>
                    <a:pt x="1430" y="3330"/>
                  </a:lnTo>
                  <a:lnTo>
                    <a:pt x="1430" y="3330"/>
                  </a:lnTo>
                  <a:lnTo>
                    <a:pt x="1428" y="3326"/>
                  </a:lnTo>
                  <a:lnTo>
                    <a:pt x="1428" y="3326"/>
                  </a:lnTo>
                  <a:lnTo>
                    <a:pt x="1428" y="3324"/>
                  </a:lnTo>
                  <a:lnTo>
                    <a:pt x="1428" y="3324"/>
                  </a:lnTo>
                  <a:lnTo>
                    <a:pt x="1428" y="3320"/>
                  </a:lnTo>
                  <a:lnTo>
                    <a:pt x="1428" y="3320"/>
                  </a:lnTo>
                  <a:lnTo>
                    <a:pt x="1428" y="3316"/>
                  </a:lnTo>
                  <a:lnTo>
                    <a:pt x="1428" y="3316"/>
                  </a:lnTo>
                  <a:lnTo>
                    <a:pt x="1428" y="3316"/>
                  </a:lnTo>
                  <a:lnTo>
                    <a:pt x="1430" y="3310"/>
                  </a:lnTo>
                  <a:lnTo>
                    <a:pt x="1430" y="3310"/>
                  </a:lnTo>
                  <a:lnTo>
                    <a:pt x="1430" y="3310"/>
                  </a:lnTo>
                  <a:lnTo>
                    <a:pt x="1430" y="3310"/>
                  </a:lnTo>
                  <a:lnTo>
                    <a:pt x="1430" y="3306"/>
                  </a:lnTo>
                  <a:lnTo>
                    <a:pt x="1430" y="3302"/>
                  </a:lnTo>
                  <a:lnTo>
                    <a:pt x="1430" y="3302"/>
                  </a:lnTo>
                  <a:lnTo>
                    <a:pt x="1428" y="3300"/>
                  </a:lnTo>
                  <a:lnTo>
                    <a:pt x="1428" y="3300"/>
                  </a:lnTo>
                  <a:lnTo>
                    <a:pt x="1426" y="3298"/>
                  </a:lnTo>
                  <a:lnTo>
                    <a:pt x="1426" y="3298"/>
                  </a:lnTo>
                  <a:lnTo>
                    <a:pt x="1426" y="3298"/>
                  </a:lnTo>
                  <a:lnTo>
                    <a:pt x="1424" y="3294"/>
                  </a:lnTo>
                  <a:lnTo>
                    <a:pt x="1424" y="3294"/>
                  </a:lnTo>
                  <a:lnTo>
                    <a:pt x="1424" y="3288"/>
                  </a:lnTo>
                  <a:lnTo>
                    <a:pt x="1424" y="3288"/>
                  </a:lnTo>
                  <a:lnTo>
                    <a:pt x="1424" y="3286"/>
                  </a:lnTo>
                  <a:lnTo>
                    <a:pt x="1424" y="3286"/>
                  </a:lnTo>
                  <a:lnTo>
                    <a:pt x="1426" y="3282"/>
                  </a:lnTo>
                  <a:lnTo>
                    <a:pt x="1426" y="3282"/>
                  </a:lnTo>
                  <a:lnTo>
                    <a:pt x="1426" y="3276"/>
                  </a:lnTo>
                  <a:lnTo>
                    <a:pt x="1426" y="3276"/>
                  </a:lnTo>
                  <a:lnTo>
                    <a:pt x="1426" y="3274"/>
                  </a:lnTo>
                  <a:lnTo>
                    <a:pt x="1426" y="3274"/>
                  </a:lnTo>
                  <a:lnTo>
                    <a:pt x="1428" y="3272"/>
                  </a:lnTo>
                  <a:lnTo>
                    <a:pt x="1428" y="3272"/>
                  </a:lnTo>
                  <a:lnTo>
                    <a:pt x="1428" y="3268"/>
                  </a:lnTo>
                  <a:lnTo>
                    <a:pt x="1428" y="3264"/>
                  </a:lnTo>
                  <a:lnTo>
                    <a:pt x="1428" y="3264"/>
                  </a:lnTo>
                  <a:lnTo>
                    <a:pt x="1426" y="3260"/>
                  </a:lnTo>
                  <a:lnTo>
                    <a:pt x="1426" y="3260"/>
                  </a:lnTo>
                  <a:lnTo>
                    <a:pt x="1426" y="3260"/>
                  </a:lnTo>
                  <a:lnTo>
                    <a:pt x="1426" y="3260"/>
                  </a:lnTo>
                  <a:lnTo>
                    <a:pt x="1424" y="3256"/>
                  </a:lnTo>
                  <a:lnTo>
                    <a:pt x="1424" y="3256"/>
                  </a:lnTo>
                  <a:lnTo>
                    <a:pt x="1422" y="3256"/>
                  </a:lnTo>
                  <a:lnTo>
                    <a:pt x="1422" y="3256"/>
                  </a:lnTo>
                  <a:lnTo>
                    <a:pt x="1422" y="3254"/>
                  </a:lnTo>
                  <a:lnTo>
                    <a:pt x="1422" y="3254"/>
                  </a:lnTo>
                  <a:lnTo>
                    <a:pt x="1424" y="3250"/>
                  </a:lnTo>
                  <a:lnTo>
                    <a:pt x="1424" y="3250"/>
                  </a:lnTo>
                  <a:lnTo>
                    <a:pt x="1424" y="3244"/>
                  </a:lnTo>
                  <a:lnTo>
                    <a:pt x="1424" y="3244"/>
                  </a:lnTo>
                  <a:lnTo>
                    <a:pt x="1424" y="3240"/>
                  </a:lnTo>
                  <a:lnTo>
                    <a:pt x="1424" y="3240"/>
                  </a:lnTo>
                  <a:lnTo>
                    <a:pt x="1424" y="3238"/>
                  </a:lnTo>
                  <a:lnTo>
                    <a:pt x="1424" y="3238"/>
                  </a:lnTo>
                  <a:lnTo>
                    <a:pt x="1424" y="3236"/>
                  </a:lnTo>
                  <a:lnTo>
                    <a:pt x="1424" y="3236"/>
                  </a:lnTo>
                  <a:lnTo>
                    <a:pt x="1424" y="3232"/>
                  </a:lnTo>
                  <a:lnTo>
                    <a:pt x="1424" y="3232"/>
                  </a:lnTo>
                  <a:lnTo>
                    <a:pt x="1426" y="3230"/>
                  </a:lnTo>
                  <a:lnTo>
                    <a:pt x="1426" y="3230"/>
                  </a:lnTo>
                  <a:lnTo>
                    <a:pt x="1426" y="3226"/>
                  </a:lnTo>
                  <a:lnTo>
                    <a:pt x="1426" y="3226"/>
                  </a:lnTo>
                  <a:lnTo>
                    <a:pt x="1426" y="3222"/>
                  </a:lnTo>
                  <a:lnTo>
                    <a:pt x="1426" y="3222"/>
                  </a:lnTo>
                  <a:lnTo>
                    <a:pt x="1428" y="3218"/>
                  </a:lnTo>
                  <a:lnTo>
                    <a:pt x="1428" y="3218"/>
                  </a:lnTo>
                  <a:lnTo>
                    <a:pt x="1428" y="3218"/>
                  </a:lnTo>
                  <a:lnTo>
                    <a:pt x="1428" y="3214"/>
                  </a:lnTo>
                  <a:lnTo>
                    <a:pt x="1428" y="3214"/>
                  </a:lnTo>
                  <a:lnTo>
                    <a:pt x="1428" y="3212"/>
                  </a:lnTo>
                  <a:lnTo>
                    <a:pt x="1430" y="3210"/>
                  </a:lnTo>
                  <a:lnTo>
                    <a:pt x="1430" y="3210"/>
                  </a:lnTo>
                  <a:lnTo>
                    <a:pt x="1430" y="3206"/>
                  </a:lnTo>
                  <a:lnTo>
                    <a:pt x="1430" y="3206"/>
                  </a:lnTo>
                  <a:lnTo>
                    <a:pt x="1430" y="3202"/>
                  </a:lnTo>
                  <a:lnTo>
                    <a:pt x="1430" y="3202"/>
                  </a:lnTo>
                  <a:lnTo>
                    <a:pt x="1430" y="3200"/>
                  </a:lnTo>
                  <a:lnTo>
                    <a:pt x="1430" y="3200"/>
                  </a:lnTo>
                  <a:lnTo>
                    <a:pt x="1428" y="3194"/>
                  </a:lnTo>
                  <a:lnTo>
                    <a:pt x="1428" y="3194"/>
                  </a:lnTo>
                  <a:lnTo>
                    <a:pt x="1428" y="3190"/>
                  </a:lnTo>
                  <a:lnTo>
                    <a:pt x="1428" y="3190"/>
                  </a:lnTo>
                  <a:lnTo>
                    <a:pt x="1428" y="3188"/>
                  </a:lnTo>
                  <a:lnTo>
                    <a:pt x="1428" y="3188"/>
                  </a:lnTo>
                  <a:lnTo>
                    <a:pt x="1428" y="3186"/>
                  </a:lnTo>
                  <a:lnTo>
                    <a:pt x="1428" y="3186"/>
                  </a:lnTo>
                  <a:lnTo>
                    <a:pt x="1428" y="3182"/>
                  </a:lnTo>
                  <a:lnTo>
                    <a:pt x="1428" y="3182"/>
                  </a:lnTo>
                  <a:lnTo>
                    <a:pt x="1428" y="3180"/>
                  </a:lnTo>
                  <a:lnTo>
                    <a:pt x="1428" y="3180"/>
                  </a:lnTo>
                  <a:lnTo>
                    <a:pt x="1428" y="3176"/>
                  </a:lnTo>
                  <a:lnTo>
                    <a:pt x="1428" y="3176"/>
                  </a:lnTo>
                  <a:lnTo>
                    <a:pt x="1428" y="3174"/>
                  </a:lnTo>
                  <a:lnTo>
                    <a:pt x="1428" y="3174"/>
                  </a:lnTo>
                  <a:lnTo>
                    <a:pt x="1430" y="3172"/>
                  </a:lnTo>
                  <a:lnTo>
                    <a:pt x="1430" y="3172"/>
                  </a:lnTo>
                  <a:lnTo>
                    <a:pt x="1434" y="3166"/>
                  </a:lnTo>
                  <a:lnTo>
                    <a:pt x="1434" y="3166"/>
                  </a:lnTo>
                  <a:lnTo>
                    <a:pt x="1434" y="3160"/>
                  </a:lnTo>
                  <a:lnTo>
                    <a:pt x="1434" y="3160"/>
                  </a:lnTo>
                  <a:lnTo>
                    <a:pt x="1436" y="3160"/>
                  </a:lnTo>
                  <a:lnTo>
                    <a:pt x="1436" y="3160"/>
                  </a:lnTo>
                  <a:lnTo>
                    <a:pt x="1438" y="3160"/>
                  </a:lnTo>
                  <a:lnTo>
                    <a:pt x="1438" y="3160"/>
                  </a:lnTo>
                  <a:lnTo>
                    <a:pt x="1442" y="3162"/>
                  </a:lnTo>
                  <a:lnTo>
                    <a:pt x="1442" y="3162"/>
                  </a:lnTo>
                  <a:lnTo>
                    <a:pt x="1446" y="3160"/>
                  </a:lnTo>
                  <a:lnTo>
                    <a:pt x="1446" y="3160"/>
                  </a:lnTo>
                  <a:lnTo>
                    <a:pt x="1450" y="3160"/>
                  </a:lnTo>
                  <a:lnTo>
                    <a:pt x="1450" y="3160"/>
                  </a:lnTo>
                  <a:lnTo>
                    <a:pt x="1456" y="3160"/>
                  </a:lnTo>
                  <a:lnTo>
                    <a:pt x="1456" y="3160"/>
                  </a:lnTo>
                  <a:lnTo>
                    <a:pt x="1460" y="3160"/>
                  </a:lnTo>
                  <a:lnTo>
                    <a:pt x="1460" y="3160"/>
                  </a:lnTo>
                  <a:lnTo>
                    <a:pt x="1466" y="3160"/>
                  </a:lnTo>
                  <a:lnTo>
                    <a:pt x="1466" y="3160"/>
                  </a:lnTo>
                  <a:lnTo>
                    <a:pt x="1474" y="3162"/>
                  </a:lnTo>
                  <a:lnTo>
                    <a:pt x="1474" y="3162"/>
                  </a:lnTo>
                  <a:lnTo>
                    <a:pt x="1480" y="3160"/>
                  </a:lnTo>
                  <a:lnTo>
                    <a:pt x="1480" y="3160"/>
                  </a:lnTo>
                  <a:lnTo>
                    <a:pt x="1482" y="3160"/>
                  </a:lnTo>
                  <a:lnTo>
                    <a:pt x="1482" y="3160"/>
                  </a:lnTo>
                  <a:lnTo>
                    <a:pt x="1488" y="3160"/>
                  </a:lnTo>
                  <a:lnTo>
                    <a:pt x="1488" y="3160"/>
                  </a:lnTo>
                  <a:lnTo>
                    <a:pt x="1488" y="3160"/>
                  </a:lnTo>
                  <a:lnTo>
                    <a:pt x="1492" y="3158"/>
                  </a:lnTo>
                  <a:lnTo>
                    <a:pt x="1492" y="3158"/>
                  </a:lnTo>
                  <a:lnTo>
                    <a:pt x="1494" y="3160"/>
                  </a:lnTo>
                  <a:lnTo>
                    <a:pt x="1494" y="3160"/>
                  </a:lnTo>
                  <a:lnTo>
                    <a:pt x="1496" y="3160"/>
                  </a:lnTo>
                  <a:lnTo>
                    <a:pt x="1496" y="3160"/>
                  </a:lnTo>
                  <a:lnTo>
                    <a:pt x="1496" y="3160"/>
                  </a:lnTo>
                  <a:lnTo>
                    <a:pt x="1500" y="3158"/>
                  </a:lnTo>
                  <a:lnTo>
                    <a:pt x="1500" y="3158"/>
                  </a:lnTo>
                  <a:lnTo>
                    <a:pt x="1502" y="3158"/>
                  </a:lnTo>
                  <a:lnTo>
                    <a:pt x="1502" y="3158"/>
                  </a:lnTo>
                  <a:lnTo>
                    <a:pt x="1502" y="3158"/>
                  </a:lnTo>
                  <a:lnTo>
                    <a:pt x="1502" y="3158"/>
                  </a:lnTo>
                  <a:lnTo>
                    <a:pt x="1504" y="3158"/>
                  </a:lnTo>
                  <a:lnTo>
                    <a:pt x="1504" y="3158"/>
                  </a:lnTo>
                  <a:lnTo>
                    <a:pt x="1508" y="3160"/>
                  </a:lnTo>
                  <a:lnTo>
                    <a:pt x="1508" y="3160"/>
                  </a:lnTo>
                  <a:lnTo>
                    <a:pt x="1512" y="3160"/>
                  </a:lnTo>
                  <a:lnTo>
                    <a:pt x="1512" y="3160"/>
                  </a:lnTo>
                  <a:lnTo>
                    <a:pt x="1514" y="3160"/>
                  </a:lnTo>
                  <a:lnTo>
                    <a:pt x="1514" y="3160"/>
                  </a:lnTo>
                  <a:lnTo>
                    <a:pt x="1514" y="3160"/>
                  </a:lnTo>
                  <a:lnTo>
                    <a:pt x="1518" y="3160"/>
                  </a:lnTo>
                  <a:lnTo>
                    <a:pt x="1520" y="3160"/>
                  </a:lnTo>
                  <a:lnTo>
                    <a:pt x="1520" y="3160"/>
                  </a:lnTo>
                  <a:lnTo>
                    <a:pt x="1524" y="3160"/>
                  </a:lnTo>
                  <a:lnTo>
                    <a:pt x="1524" y="3160"/>
                  </a:lnTo>
                  <a:lnTo>
                    <a:pt x="1526" y="3160"/>
                  </a:lnTo>
                  <a:lnTo>
                    <a:pt x="1526" y="3160"/>
                  </a:lnTo>
                  <a:lnTo>
                    <a:pt x="1530" y="3160"/>
                  </a:lnTo>
                  <a:lnTo>
                    <a:pt x="1530" y="3160"/>
                  </a:lnTo>
                  <a:lnTo>
                    <a:pt x="1530" y="3160"/>
                  </a:lnTo>
                  <a:lnTo>
                    <a:pt x="1532" y="3160"/>
                  </a:lnTo>
                  <a:lnTo>
                    <a:pt x="1532" y="3160"/>
                  </a:lnTo>
                  <a:lnTo>
                    <a:pt x="1536" y="3160"/>
                  </a:lnTo>
                  <a:lnTo>
                    <a:pt x="1536" y="3160"/>
                  </a:lnTo>
                  <a:lnTo>
                    <a:pt x="1536" y="3160"/>
                  </a:lnTo>
                  <a:lnTo>
                    <a:pt x="1540" y="3160"/>
                  </a:lnTo>
                  <a:lnTo>
                    <a:pt x="1540" y="3160"/>
                  </a:lnTo>
                  <a:lnTo>
                    <a:pt x="1542" y="3158"/>
                  </a:lnTo>
                  <a:lnTo>
                    <a:pt x="1542" y="3158"/>
                  </a:lnTo>
                  <a:lnTo>
                    <a:pt x="1544" y="3158"/>
                  </a:lnTo>
                  <a:lnTo>
                    <a:pt x="1544" y="3158"/>
                  </a:lnTo>
                  <a:lnTo>
                    <a:pt x="1546" y="3158"/>
                  </a:lnTo>
                  <a:lnTo>
                    <a:pt x="1546" y="3158"/>
                  </a:lnTo>
                  <a:lnTo>
                    <a:pt x="1548" y="3158"/>
                  </a:lnTo>
                  <a:lnTo>
                    <a:pt x="1550" y="3158"/>
                  </a:lnTo>
                  <a:lnTo>
                    <a:pt x="1550" y="3158"/>
                  </a:lnTo>
                  <a:lnTo>
                    <a:pt x="1552" y="3158"/>
                  </a:lnTo>
                  <a:lnTo>
                    <a:pt x="1552" y="3158"/>
                  </a:lnTo>
                  <a:lnTo>
                    <a:pt x="1554" y="3160"/>
                  </a:lnTo>
                  <a:lnTo>
                    <a:pt x="1554" y="3160"/>
                  </a:lnTo>
                  <a:lnTo>
                    <a:pt x="1558" y="3160"/>
                  </a:lnTo>
                  <a:lnTo>
                    <a:pt x="1558" y="3160"/>
                  </a:lnTo>
                  <a:lnTo>
                    <a:pt x="1562" y="3162"/>
                  </a:lnTo>
                  <a:lnTo>
                    <a:pt x="1562" y="3162"/>
                  </a:lnTo>
                  <a:lnTo>
                    <a:pt x="1564" y="3160"/>
                  </a:lnTo>
                  <a:lnTo>
                    <a:pt x="1564" y="3162"/>
                  </a:lnTo>
                  <a:lnTo>
                    <a:pt x="1564" y="3162"/>
                  </a:lnTo>
                  <a:lnTo>
                    <a:pt x="1568" y="3160"/>
                  </a:lnTo>
                  <a:lnTo>
                    <a:pt x="1568" y="3160"/>
                  </a:lnTo>
                  <a:lnTo>
                    <a:pt x="1570" y="3160"/>
                  </a:lnTo>
                  <a:lnTo>
                    <a:pt x="1570" y="3160"/>
                  </a:lnTo>
                  <a:lnTo>
                    <a:pt x="1570" y="3160"/>
                  </a:lnTo>
                  <a:lnTo>
                    <a:pt x="1570" y="3160"/>
                  </a:lnTo>
                  <a:lnTo>
                    <a:pt x="1572" y="3160"/>
                  </a:lnTo>
                  <a:lnTo>
                    <a:pt x="1572" y="3160"/>
                  </a:lnTo>
                  <a:lnTo>
                    <a:pt x="1576" y="3160"/>
                  </a:lnTo>
                  <a:lnTo>
                    <a:pt x="1576" y="3160"/>
                  </a:lnTo>
                  <a:lnTo>
                    <a:pt x="1578" y="3162"/>
                  </a:lnTo>
                  <a:lnTo>
                    <a:pt x="1578" y="3162"/>
                  </a:lnTo>
                  <a:lnTo>
                    <a:pt x="1582" y="3162"/>
                  </a:lnTo>
                  <a:lnTo>
                    <a:pt x="1586" y="3162"/>
                  </a:lnTo>
                  <a:lnTo>
                    <a:pt x="1586" y="3162"/>
                  </a:lnTo>
                  <a:lnTo>
                    <a:pt x="1590" y="3160"/>
                  </a:lnTo>
                  <a:lnTo>
                    <a:pt x="1590" y="3160"/>
                  </a:lnTo>
                  <a:lnTo>
                    <a:pt x="1594" y="3162"/>
                  </a:lnTo>
                  <a:lnTo>
                    <a:pt x="1594" y="3162"/>
                  </a:lnTo>
                  <a:lnTo>
                    <a:pt x="1596" y="3162"/>
                  </a:lnTo>
                  <a:lnTo>
                    <a:pt x="1596" y="3162"/>
                  </a:lnTo>
                  <a:lnTo>
                    <a:pt x="1600" y="3162"/>
                  </a:lnTo>
                  <a:lnTo>
                    <a:pt x="1600" y="3162"/>
                  </a:lnTo>
                  <a:lnTo>
                    <a:pt x="1604" y="3160"/>
                  </a:lnTo>
                  <a:lnTo>
                    <a:pt x="1604" y="3160"/>
                  </a:lnTo>
                  <a:lnTo>
                    <a:pt x="1606" y="3160"/>
                  </a:lnTo>
                  <a:lnTo>
                    <a:pt x="1612" y="3160"/>
                  </a:lnTo>
                  <a:lnTo>
                    <a:pt x="1612" y="3160"/>
                  </a:lnTo>
                  <a:lnTo>
                    <a:pt x="1614" y="3160"/>
                  </a:lnTo>
                  <a:lnTo>
                    <a:pt x="1614" y="3160"/>
                  </a:lnTo>
                  <a:lnTo>
                    <a:pt x="1618" y="3160"/>
                  </a:lnTo>
                  <a:lnTo>
                    <a:pt x="1618" y="3160"/>
                  </a:lnTo>
                  <a:lnTo>
                    <a:pt x="1624" y="3160"/>
                  </a:lnTo>
                  <a:lnTo>
                    <a:pt x="1624" y="3160"/>
                  </a:lnTo>
                  <a:lnTo>
                    <a:pt x="1626" y="3160"/>
                  </a:lnTo>
                  <a:lnTo>
                    <a:pt x="1626" y="3160"/>
                  </a:lnTo>
                  <a:lnTo>
                    <a:pt x="1626" y="3160"/>
                  </a:lnTo>
                  <a:lnTo>
                    <a:pt x="1632" y="3160"/>
                  </a:lnTo>
                  <a:lnTo>
                    <a:pt x="1632" y="3160"/>
                  </a:lnTo>
                  <a:lnTo>
                    <a:pt x="1636" y="3160"/>
                  </a:lnTo>
                  <a:lnTo>
                    <a:pt x="1638" y="3160"/>
                  </a:lnTo>
                  <a:lnTo>
                    <a:pt x="1638" y="3160"/>
                  </a:lnTo>
                  <a:lnTo>
                    <a:pt x="1640" y="3160"/>
                  </a:lnTo>
                  <a:lnTo>
                    <a:pt x="1640" y="3160"/>
                  </a:lnTo>
                  <a:lnTo>
                    <a:pt x="1646" y="3160"/>
                  </a:lnTo>
                  <a:lnTo>
                    <a:pt x="1646" y="3160"/>
                  </a:lnTo>
                  <a:lnTo>
                    <a:pt x="1652" y="3162"/>
                  </a:lnTo>
                  <a:lnTo>
                    <a:pt x="1652" y="3162"/>
                  </a:lnTo>
                  <a:lnTo>
                    <a:pt x="1654" y="3164"/>
                  </a:lnTo>
                  <a:lnTo>
                    <a:pt x="1658" y="3164"/>
                  </a:lnTo>
                  <a:lnTo>
                    <a:pt x="1658" y="3164"/>
                  </a:lnTo>
                  <a:lnTo>
                    <a:pt x="1660" y="3164"/>
                  </a:lnTo>
                  <a:lnTo>
                    <a:pt x="1660" y="3164"/>
                  </a:lnTo>
                  <a:lnTo>
                    <a:pt x="1664" y="3164"/>
                  </a:lnTo>
                  <a:lnTo>
                    <a:pt x="1664" y="3164"/>
                  </a:lnTo>
                  <a:lnTo>
                    <a:pt x="1668" y="3162"/>
                  </a:lnTo>
                  <a:lnTo>
                    <a:pt x="1668" y="3162"/>
                  </a:lnTo>
                  <a:lnTo>
                    <a:pt x="1670" y="3162"/>
                  </a:lnTo>
                  <a:lnTo>
                    <a:pt x="1670" y="3162"/>
                  </a:lnTo>
                  <a:lnTo>
                    <a:pt x="1672" y="3160"/>
                  </a:lnTo>
                  <a:lnTo>
                    <a:pt x="1672" y="3160"/>
                  </a:lnTo>
                  <a:lnTo>
                    <a:pt x="1674" y="3160"/>
                  </a:lnTo>
                  <a:lnTo>
                    <a:pt x="1674" y="3160"/>
                  </a:lnTo>
                  <a:lnTo>
                    <a:pt x="1674" y="3160"/>
                  </a:lnTo>
                  <a:lnTo>
                    <a:pt x="1674" y="3160"/>
                  </a:lnTo>
                  <a:lnTo>
                    <a:pt x="1680" y="3160"/>
                  </a:lnTo>
                  <a:lnTo>
                    <a:pt x="1680" y="3160"/>
                  </a:lnTo>
                  <a:lnTo>
                    <a:pt x="1684" y="3160"/>
                  </a:lnTo>
                  <a:lnTo>
                    <a:pt x="1684" y="3160"/>
                  </a:lnTo>
                  <a:lnTo>
                    <a:pt x="1690" y="3158"/>
                  </a:lnTo>
                  <a:lnTo>
                    <a:pt x="1690" y="3158"/>
                  </a:lnTo>
                  <a:lnTo>
                    <a:pt x="1696" y="3160"/>
                  </a:lnTo>
                  <a:lnTo>
                    <a:pt x="1696" y="3160"/>
                  </a:lnTo>
                  <a:lnTo>
                    <a:pt x="1698" y="3160"/>
                  </a:lnTo>
                  <a:lnTo>
                    <a:pt x="1698" y="3160"/>
                  </a:lnTo>
                  <a:lnTo>
                    <a:pt x="1700" y="3160"/>
                  </a:lnTo>
                  <a:lnTo>
                    <a:pt x="1702" y="3160"/>
                  </a:lnTo>
                  <a:lnTo>
                    <a:pt x="1702" y="3160"/>
                  </a:lnTo>
                  <a:lnTo>
                    <a:pt x="1704" y="3160"/>
                  </a:lnTo>
                  <a:lnTo>
                    <a:pt x="1704" y="3160"/>
                  </a:lnTo>
                  <a:lnTo>
                    <a:pt x="1706" y="3160"/>
                  </a:lnTo>
                  <a:lnTo>
                    <a:pt x="1706" y="3160"/>
                  </a:lnTo>
                  <a:lnTo>
                    <a:pt x="1708" y="3160"/>
                  </a:lnTo>
                  <a:lnTo>
                    <a:pt x="1708" y="3160"/>
                  </a:lnTo>
                  <a:lnTo>
                    <a:pt x="1712" y="3162"/>
                  </a:lnTo>
                  <a:lnTo>
                    <a:pt x="1712" y="3162"/>
                  </a:lnTo>
                  <a:lnTo>
                    <a:pt x="1714" y="3162"/>
                  </a:lnTo>
                  <a:lnTo>
                    <a:pt x="1716" y="3162"/>
                  </a:lnTo>
                  <a:lnTo>
                    <a:pt x="1716" y="3162"/>
                  </a:lnTo>
                  <a:lnTo>
                    <a:pt x="1720" y="3162"/>
                  </a:lnTo>
                  <a:lnTo>
                    <a:pt x="1722" y="3162"/>
                  </a:lnTo>
                  <a:lnTo>
                    <a:pt x="1722" y="3162"/>
                  </a:lnTo>
                  <a:lnTo>
                    <a:pt x="1722" y="3162"/>
                  </a:lnTo>
                  <a:lnTo>
                    <a:pt x="1728" y="3160"/>
                  </a:lnTo>
                  <a:lnTo>
                    <a:pt x="1728" y="3160"/>
                  </a:lnTo>
                  <a:lnTo>
                    <a:pt x="1730" y="3160"/>
                  </a:lnTo>
                  <a:lnTo>
                    <a:pt x="1730" y="3160"/>
                  </a:lnTo>
                  <a:lnTo>
                    <a:pt x="1734" y="3160"/>
                  </a:lnTo>
                  <a:lnTo>
                    <a:pt x="1734" y="3160"/>
                  </a:lnTo>
                  <a:lnTo>
                    <a:pt x="1736" y="3160"/>
                  </a:lnTo>
                  <a:lnTo>
                    <a:pt x="1736" y="3160"/>
                  </a:lnTo>
                  <a:lnTo>
                    <a:pt x="1738" y="3162"/>
                  </a:lnTo>
                  <a:lnTo>
                    <a:pt x="1738" y="3162"/>
                  </a:lnTo>
                  <a:lnTo>
                    <a:pt x="1740" y="3162"/>
                  </a:lnTo>
                  <a:lnTo>
                    <a:pt x="1740" y="3162"/>
                  </a:lnTo>
                  <a:lnTo>
                    <a:pt x="1742" y="3162"/>
                  </a:lnTo>
                  <a:lnTo>
                    <a:pt x="1742" y="3162"/>
                  </a:lnTo>
                  <a:lnTo>
                    <a:pt x="1742" y="3166"/>
                  </a:lnTo>
                  <a:lnTo>
                    <a:pt x="1742" y="3166"/>
                  </a:lnTo>
                  <a:lnTo>
                    <a:pt x="1742" y="3168"/>
                  </a:lnTo>
                  <a:lnTo>
                    <a:pt x="1742" y="3168"/>
                  </a:lnTo>
                  <a:lnTo>
                    <a:pt x="1742" y="3172"/>
                  </a:lnTo>
                  <a:lnTo>
                    <a:pt x="1742" y="3172"/>
                  </a:lnTo>
                  <a:lnTo>
                    <a:pt x="1742" y="3174"/>
                  </a:lnTo>
                  <a:lnTo>
                    <a:pt x="1742" y="3174"/>
                  </a:lnTo>
                  <a:lnTo>
                    <a:pt x="1744" y="3176"/>
                  </a:lnTo>
                  <a:lnTo>
                    <a:pt x="1744" y="3176"/>
                  </a:lnTo>
                  <a:lnTo>
                    <a:pt x="1744" y="3180"/>
                  </a:lnTo>
                  <a:lnTo>
                    <a:pt x="1744" y="3180"/>
                  </a:lnTo>
                  <a:lnTo>
                    <a:pt x="1744" y="3182"/>
                  </a:lnTo>
                  <a:lnTo>
                    <a:pt x="1744" y="3182"/>
                  </a:lnTo>
                  <a:lnTo>
                    <a:pt x="1744" y="3184"/>
                  </a:lnTo>
                  <a:lnTo>
                    <a:pt x="1744" y="3184"/>
                  </a:lnTo>
                  <a:lnTo>
                    <a:pt x="1744" y="3188"/>
                  </a:lnTo>
                  <a:lnTo>
                    <a:pt x="1744" y="3188"/>
                  </a:lnTo>
                  <a:lnTo>
                    <a:pt x="1744" y="3192"/>
                  </a:lnTo>
                  <a:lnTo>
                    <a:pt x="1744" y="3192"/>
                  </a:lnTo>
                  <a:lnTo>
                    <a:pt x="1744" y="3194"/>
                  </a:lnTo>
                  <a:lnTo>
                    <a:pt x="1744" y="3194"/>
                  </a:lnTo>
                  <a:lnTo>
                    <a:pt x="1744" y="3196"/>
                  </a:lnTo>
                  <a:lnTo>
                    <a:pt x="1744" y="3196"/>
                  </a:lnTo>
                  <a:lnTo>
                    <a:pt x="1744" y="3200"/>
                  </a:lnTo>
                  <a:lnTo>
                    <a:pt x="1744" y="3200"/>
                  </a:lnTo>
                  <a:lnTo>
                    <a:pt x="1744" y="3202"/>
                  </a:lnTo>
                  <a:lnTo>
                    <a:pt x="1744" y="3202"/>
                  </a:lnTo>
                  <a:lnTo>
                    <a:pt x="1744" y="3206"/>
                  </a:lnTo>
                  <a:lnTo>
                    <a:pt x="1744" y="3206"/>
                  </a:lnTo>
                  <a:lnTo>
                    <a:pt x="1746" y="3210"/>
                  </a:lnTo>
                  <a:lnTo>
                    <a:pt x="1746" y="3210"/>
                  </a:lnTo>
                  <a:lnTo>
                    <a:pt x="1746" y="3210"/>
                  </a:lnTo>
                  <a:lnTo>
                    <a:pt x="1746" y="3210"/>
                  </a:lnTo>
                  <a:lnTo>
                    <a:pt x="1746" y="3212"/>
                  </a:lnTo>
                  <a:lnTo>
                    <a:pt x="1746" y="3212"/>
                  </a:lnTo>
                  <a:lnTo>
                    <a:pt x="1746" y="3216"/>
                  </a:lnTo>
                  <a:lnTo>
                    <a:pt x="1746" y="3216"/>
                  </a:lnTo>
                  <a:lnTo>
                    <a:pt x="1744" y="3220"/>
                  </a:lnTo>
                  <a:lnTo>
                    <a:pt x="1744" y="3220"/>
                  </a:lnTo>
                  <a:lnTo>
                    <a:pt x="1744" y="3222"/>
                  </a:lnTo>
                  <a:lnTo>
                    <a:pt x="1744" y="3222"/>
                  </a:lnTo>
                  <a:lnTo>
                    <a:pt x="1744" y="3224"/>
                  </a:lnTo>
                  <a:lnTo>
                    <a:pt x="1744" y="3224"/>
                  </a:lnTo>
                  <a:lnTo>
                    <a:pt x="1746" y="3228"/>
                  </a:lnTo>
                  <a:lnTo>
                    <a:pt x="1746" y="3228"/>
                  </a:lnTo>
                  <a:lnTo>
                    <a:pt x="1746" y="3232"/>
                  </a:lnTo>
                  <a:lnTo>
                    <a:pt x="1746" y="3232"/>
                  </a:lnTo>
                  <a:lnTo>
                    <a:pt x="1746" y="3234"/>
                  </a:lnTo>
                  <a:lnTo>
                    <a:pt x="1746" y="3240"/>
                  </a:lnTo>
                  <a:lnTo>
                    <a:pt x="1746" y="3240"/>
                  </a:lnTo>
                  <a:lnTo>
                    <a:pt x="1746" y="3242"/>
                  </a:lnTo>
                  <a:lnTo>
                    <a:pt x="1746" y="3242"/>
                  </a:lnTo>
                  <a:lnTo>
                    <a:pt x="1748" y="3246"/>
                  </a:lnTo>
                  <a:lnTo>
                    <a:pt x="1748" y="3246"/>
                  </a:lnTo>
                  <a:lnTo>
                    <a:pt x="1748" y="3248"/>
                  </a:lnTo>
                  <a:lnTo>
                    <a:pt x="1748" y="3248"/>
                  </a:lnTo>
                  <a:lnTo>
                    <a:pt x="1748" y="3250"/>
                  </a:lnTo>
                  <a:lnTo>
                    <a:pt x="1748" y="3250"/>
                  </a:lnTo>
                  <a:lnTo>
                    <a:pt x="1748" y="3254"/>
                  </a:lnTo>
                  <a:lnTo>
                    <a:pt x="1748" y="3254"/>
                  </a:lnTo>
                  <a:lnTo>
                    <a:pt x="1748" y="3256"/>
                  </a:lnTo>
                  <a:lnTo>
                    <a:pt x="1748" y="3256"/>
                  </a:lnTo>
                  <a:lnTo>
                    <a:pt x="1746" y="3258"/>
                  </a:lnTo>
                  <a:lnTo>
                    <a:pt x="1746" y="3258"/>
                  </a:lnTo>
                  <a:lnTo>
                    <a:pt x="1746" y="3262"/>
                  </a:lnTo>
                  <a:lnTo>
                    <a:pt x="1746" y="3262"/>
                  </a:lnTo>
                  <a:lnTo>
                    <a:pt x="1746" y="3266"/>
                  </a:lnTo>
                  <a:lnTo>
                    <a:pt x="1746" y="3266"/>
                  </a:lnTo>
                  <a:lnTo>
                    <a:pt x="1748" y="3268"/>
                  </a:lnTo>
                  <a:lnTo>
                    <a:pt x="1748" y="3268"/>
                  </a:lnTo>
                  <a:lnTo>
                    <a:pt x="1748" y="3272"/>
                  </a:lnTo>
                  <a:lnTo>
                    <a:pt x="1748" y="3272"/>
                  </a:lnTo>
                  <a:lnTo>
                    <a:pt x="1748" y="3274"/>
                  </a:lnTo>
                  <a:lnTo>
                    <a:pt x="1748" y="3274"/>
                  </a:lnTo>
                  <a:lnTo>
                    <a:pt x="1750" y="3276"/>
                  </a:lnTo>
                  <a:lnTo>
                    <a:pt x="1750" y="3276"/>
                  </a:lnTo>
                  <a:lnTo>
                    <a:pt x="1750" y="3280"/>
                  </a:lnTo>
                  <a:lnTo>
                    <a:pt x="1750" y="3280"/>
                  </a:lnTo>
                  <a:lnTo>
                    <a:pt x="1748" y="3282"/>
                  </a:lnTo>
                  <a:lnTo>
                    <a:pt x="1748" y="3282"/>
                  </a:lnTo>
                  <a:lnTo>
                    <a:pt x="1748" y="3286"/>
                  </a:lnTo>
                  <a:lnTo>
                    <a:pt x="1750" y="3288"/>
                  </a:lnTo>
                  <a:lnTo>
                    <a:pt x="1750" y="3288"/>
                  </a:lnTo>
                  <a:lnTo>
                    <a:pt x="1750" y="3292"/>
                  </a:lnTo>
                  <a:lnTo>
                    <a:pt x="1750" y="3292"/>
                  </a:lnTo>
                  <a:lnTo>
                    <a:pt x="1752" y="3294"/>
                  </a:lnTo>
                  <a:lnTo>
                    <a:pt x="1752" y="3294"/>
                  </a:lnTo>
                  <a:lnTo>
                    <a:pt x="1754" y="3296"/>
                  </a:lnTo>
                  <a:lnTo>
                    <a:pt x="1754" y="3296"/>
                  </a:lnTo>
                  <a:lnTo>
                    <a:pt x="1754" y="3298"/>
                  </a:lnTo>
                  <a:lnTo>
                    <a:pt x="1754" y="3298"/>
                  </a:lnTo>
                  <a:lnTo>
                    <a:pt x="1752" y="3302"/>
                  </a:lnTo>
                  <a:lnTo>
                    <a:pt x="1752" y="3302"/>
                  </a:lnTo>
                  <a:lnTo>
                    <a:pt x="1754" y="3304"/>
                  </a:lnTo>
                  <a:lnTo>
                    <a:pt x="1754" y="3304"/>
                  </a:lnTo>
                  <a:lnTo>
                    <a:pt x="1754" y="3308"/>
                  </a:lnTo>
                  <a:lnTo>
                    <a:pt x="1754" y="3308"/>
                  </a:lnTo>
                  <a:lnTo>
                    <a:pt x="1754" y="3312"/>
                  </a:lnTo>
                  <a:lnTo>
                    <a:pt x="1754" y="3312"/>
                  </a:lnTo>
                  <a:lnTo>
                    <a:pt x="1754" y="3312"/>
                  </a:lnTo>
                  <a:lnTo>
                    <a:pt x="1754" y="3316"/>
                  </a:lnTo>
                  <a:lnTo>
                    <a:pt x="1754" y="3316"/>
                  </a:lnTo>
                  <a:lnTo>
                    <a:pt x="1754" y="3318"/>
                  </a:lnTo>
                  <a:lnTo>
                    <a:pt x="1754" y="3318"/>
                  </a:lnTo>
                  <a:lnTo>
                    <a:pt x="1754" y="3322"/>
                  </a:lnTo>
                  <a:lnTo>
                    <a:pt x="1754" y="3322"/>
                  </a:lnTo>
                  <a:lnTo>
                    <a:pt x="1754" y="3324"/>
                  </a:lnTo>
                  <a:lnTo>
                    <a:pt x="1754" y="3324"/>
                  </a:lnTo>
                  <a:lnTo>
                    <a:pt x="1754" y="3326"/>
                  </a:lnTo>
                  <a:lnTo>
                    <a:pt x="1754" y="3326"/>
                  </a:lnTo>
                  <a:lnTo>
                    <a:pt x="1754" y="3330"/>
                  </a:lnTo>
                  <a:lnTo>
                    <a:pt x="1754" y="3330"/>
                  </a:lnTo>
                  <a:lnTo>
                    <a:pt x="1754" y="3334"/>
                  </a:lnTo>
                  <a:lnTo>
                    <a:pt x="1754" y="3334"/>
                  </a:lnTo>
                  <a:lnTo>
                    <a:pt x="1754" y="3336"/>
                  </a:lnTo>
                  <a:lnTo>
                    <a:pt x="1754" y="3336"/>
                  </a:lnTo>
                  <a:lnTo>
                    <a:pt x="1754" y="3338"/>
                  </a:lnTo>
                  <a:lnTo>
                    <a:pt x="1754" y="3338"/>
                  </a:lnTo>
                  <a:lnTo>
                    <a:pt x="1754" y="3342"/>
                  </a:lnTo>
                  <a:lnTo>
                    <a:pt x="1754" y="3342"/>
                  </a:lnTo>
                  <a:lnTo>
                    <a:pt x="1754" y="3344"/>
                  </a:lnTo>
                  <a:lnTo>
                    <a:pt x="1754" y="3344"/>
                  </a:lnTo>
                  <a:lnTo>
                    <a:pt x="1756" y="3346"/>
                  </a:lnTo>
                  <a:lnTo>
                    <a:pt x="1756" y="3346"/>
                  </a:lnTo>
                  <a:lnTo>
                    <a:pt x="1756" y="3350"/>
                  </a:lnTo>
                  <a:lnTo>
                    <a:pt x="1756" y="3350"/>
                  </a:lnTo>
                  <a:lnTo>
                    <a:pt x="1756" y="3352"/>
                  </a:lnTo>
                  <a:lnTo>
                    <a:pt x="1756" y="3352"/>
                  </a:lnTo>
                  <a:lnTo>
                    <a:pt x="1754" y="3354"/>
                  </a:lnTo>
                  <a:lnTo>
                    <a:pt x="1754" y="3354"/>
                  </a:lnTo>
                  <a:lnTo>
                    <a:pt x="1754" y="3358"/>
                  </a:lnTo>
                  <a:lnTo>
                    <a:pt x="1754" y="3358"/>
                  </a:lnTo>
                  <a:lnTo>
                    <a:pt x="1754" y="3362"/>
                  </a:lnTo>
                  <a:lnTo>
                    <a:pt x="1754" y="3362"/>
                  </a:lnTo>
                  <a:lnTo>
                    <a:pt x="1756" y="3364"/>
                  </a:lnTo>
                  <a:lnTo>
                    <a:pt x="1756" y="3364"/>
                  </a:lnTo>
                  <a:lnTo>
                    <a:pt x="1756" y="3366"/>
                  </a:lnTo>
                  <a:lnTo>
                    <a:pt x="1756" y="3366"/>
                  </a:lnTo>
                  <a:lnTo>
                    <a:pt x="1756" y="3370"/>
                  </a:lnTo>
                  <a:lnTo>
                    <a:pt x="1756" y="3370"/>
                  </a:lnTo>
                  <a:lnTo>
                    <a:pt x="1758" y="3374"/>
                  </a:lnTo>
                  <a:lnTo>
                    <a:pt x="1758" y="3374"/>
                  </a:lnTo>
                  <a:lnTo>
                    <a:pt x="1758" y="3376"/>
                  </a:lnTo>
                  <a:lnTo>
                    <a:pt x="1758" y="3376"/>
                  </a:lnTo>
                  <a:lnTo>
                    <a:pt x="1758" y="3378"/>
                  </a:lnTo>
                  <a:lnTo>
                    <a:pt x="1758" y="3378"/>
                  </a:lnTo>
                  <a:lnTo>
                    <a:pt x="1758" y="3380"/>
                  </a:lnTo>
                  <a:lnTo>
                    <a:pt x="1758" y="3380"/>
                  </a:lnTo>
                  <a:lnTo>
                    <a:pt x="1758" y="3384"/>
                  </a:lnTo>
                  <a:lnTo>
                    <a:pt x="1758" y="3384"/>
                  </a:lnTo>
                  <a:lnTo>
                    <a:pt x="1758" y="3386"/>
                  </a:lnTo>
                  <a:lnTo>
                    <a:pt x="1758" y="3386"/>
                  </a:lnTo>
                  <a:lnTo>
                    <a:pt x="1758" y="3390"/>
                  </a:lnTo>
                  <a:lnTo>
                    <a:pt x="1758" y="3390"/>
                  </a:lnTo>
                  <a:lnTo>
                    <a:pt x="1758" y="3392"/>
                  </a:lnTo>
                  <a:lnTo>
                    <a:pt x="1758" y="3392"/>
                  </a:lnTo>
                  <a:lnTo>
                    <a:pt x="1758" y="3394"/>
                  </a:lnTo>
                  <a:lnTo>
                    <a:pt x="1758" y="3394"/>
                  </a:lnTo>
                  <a:lnTo>
                    <a:pt x="1756" y="3396"/>
                  </a:lnTo>
                  <a:lnTo>
                    <a:pt x="1756" y="3396"/>
                  </a:lnTo>
                  <a:lnTo>
                    <a:pt x="1756" y="3400"/>
                  </a:lnTo>
                  <a:lnTo>
                    <a:pt x="1756" y="3400"/>
                  </a:lnTo>
                  <a:lnTo>
                    <a:pt x="1756" y="3402"/>
                  </a:lnTo>
                  <a:lnTo>
                    <a:pt x="1756" y="3402"/>
                  </a:lnTo>
                  <a:lnTo>
                    <a:pt x="1756" y="3404"/>
                  </a:lnTo>
                  <a:lnTo>
                    <a:pt x="1756" y="3404"/>
                  </a:lnTo>
                  <a:lnTo>
                    <a:pt x="1756" y="3408"/>
                  </a:lnTo>
                  <a:lnTo>
                    <a:pt x="1756" y="3408"/>
                  </a:lnTo>
                  <a:lnTo>
                    <a:pt x="1756" y="3414"/>
                  </a:lnTo>
                  <a:lnTo>
                    <a:pt x="1756" y="3414"/>
                  </a:lnTo>
                  <a:lnTo>
                    <a:pt x="1758" y="3420"/>
                  </a:lnTo>
                  <a:lnTo>
                    <a:pt x="1758" y="3420"/>
                  </a:lnTo>
                  <a:lnTo>
                    <a:pt x="1758" y="3420"/>
                  </a:lnTo>
                  <a:lnTo>
                    <a:pt x="1760" y="3424"/>
                  </a:lnTo>
                  <a:lnTo>
                    <a:pt x="1760" y="3424"/>
                  </a:lnTo>
                  <a:lnTo>
                    <a:pt x="1760" y="3426"/>
                  </a:lnTo>
                  <a:lnTo>
                    <a:pt x="1760" y="3426"/>
                  </a:lnTo>
                  <a:lnTo>
                    <a:pt x="1760" y="3430"/>
                  </a:lnTo>
                  <a:lnTo>
                    <a:pt x="1762" y="3436"/>
                  </a:lnTo>
                  <a:lnTo>
                    <a:pt x="1762" y="3436"/>
                  </a:lnTo>
                  <a:lnTo>
                    <a:pt x="1764" y="3442"/>
                  </a:lnTo>
                  <a:lnTo>
                    <a:pt x="1764" y="3442"/>
                  </a:lnTo>
                  <a:lnTo>
                    <a:pt x="1764" y="3444"/>
                  </a:lnTo>
                  <a:lnTo>
                    <a:pt x="1764" y="3444"/>
                  </a:lnTo>
                  <a:lnTo>
                    <a:pt x="1764" y="3446"/>
                  </a:lnTo>
                  <a:lnTo>
                    <a:pt x="1764" y="3446"/>
                  </a:lnTo>
                  <a:lnTo>
                    <a:pt x="1764" y="3448"/>
                  </a:lnTo>
                  <a:lnTo>
                    <a:pt x="1764" y="3448"/>
                  </a:lnTo>
                  <a:lnTo>
                    <a:pt x="1764" y="3450"/>
                  </a:lnTo>
                  <a:lnTo>
                    <a:pt x="1764" y="3450"/>
                  </a:lnTo>
                  <a:lnTo>
                    <a:pt x="1764" y="3452"/>
                  </a:lnTo>
                  <a:lnTo>
                    <a:pt x="1764" y="3452"/>
                  </a:lnTo>
                  <a:lnTo>
                    <a:pt x="1762" y="3456"/>
                  </a:lnTo>
                  <a:lnTo>
                    <a:pt x="1762" y="3456"/>
                  </a:lnTo>
                  <a:lnTo>
                    <a:pt x="1762" y="3460"/>
                  </a:lnTo>
                  <a:lnTo>
                    <a:pt x="1762" y="3462"/>
                  </a:lnTo>
                  <a:lnTo>
                    <a:pt x="1762" y="3462"/>
                  </a:lnTo>
                  <a:lnTo>
                    <a:pt x="1764" y="3468"/>
                  </a:lnTo>
                  <a:lnTo>
                    <a:pt x="1764" y="3468"/>
                  </a:lnTo>
                  <a:lnTo>
                    <a:pt x="1766" y="3474"/>
                  </a:lnTo>
                  <a:lnTo>
                    <a:pt x="1766" y="3474"/>
                  </a:lnTo>
                  <a:lnTo>
                    <a:pt x="1766" y="3474"/>
                  </a:lnTo>
                  <a:lnTo>
                    <a:pt x="1766" y="3474"/>
                  </a:lnTo>
                  <a:lnTo>
                    <a:pt x="1766" y="3478"/>
                  </a:lnTo>
                  <a:lnTo>
                    <a:pt x="1766" y="3478"/>
                  </a:lnTo>
                  <a:lnTo>
                    <a:pt x="1766" y="3482"/>
                  </a:lnTo>
                  <a:lnTo>
                    <a:pt x="1766" y="3482"/>
                  </a:lnTo>
                  <a:lnTo>
                    <a:pt x="1766" y="3484"/>
                  </a:lnTo>
                  <a:lnTo>
                    <a:pt x="1766" y="3484"/>
                  </a:lnTo>
                  <a:lnTo>
                    <a:pt x="1768" y="3488"/>
                  </a:lnTo>
                  <a:lnTo>
                    <a:pt x="1768" y="3488"/>
                  </a:lnTo>
                  <a:lnTo>
                    <a:pt x="1768" y="3490"/>
                  </a:lnTo>
                  <a:lnTo>
                    <a:pt x="1768" y="3490"/>
                  </a:lnTo>
                  <a:lnTo>
                    <a:pt x="1768" y="3492"/>
                  </a:lnTo>
                  <a:lnTo>
                    <a:pt x="1768" y="3494"/>
                  </a:lnTo>
                  <a:lnTo>
                    <a:pt x="1768" y="3494"/>
                  </a:lnTo>
                  <a:lnTo>
                    <a:pt x="1768" y="3496"/>
                  </a:lnTo>
                  <a:lnTo>
                    <a:pt x="1768" y="3496"/>
                  </a:lnTo>
                  <a:lnTo>
                    <a:pt x="1766" y="3500"/>
                  </a:lnTo>
                  <a:lnTo>
                    <a:pt x="1766" y="3500"/>
                  </a:lnTo>
                  <a:lnTo>
                    <a:pt x="1766" y="3502"/>
                  </a:lnTo>
                  <a:lnTo>
                    <a:pt x="1766" y="3504"/>
                  </a:lnTo>
                  <a:lnTo>
                    <a:pt x="1766" y="3504"/>
                  </a:lnTo>
                  <a:lnTo>
                    <a:pt x="1766" y="3510"/>
                  </a:lnTo>
                  <a:lnTo>
                    <a:pt x="1766" y="3510"/>
                  </a:lnTo>
                  <a:lnTo>
                    <a:pt x="1766" y="3512"/>
                  </a:lnTo>
                  <a:lnTo>
                    <a:pt x="1766" y="3512"/>
                  </a:lnTo>
                  <a:lnTo>
                    <a:pt x="1768" y="3516"/>
                  </a:lnTo>
                  <a:lnTo>
                    <a:pt x="1768" y="3516"/>
                  </a:lnTo>
                  <a:lnTo>
                    <a:pt x="1768" y="3518"/>
                  </a:lnTo>
                  <a:lnTo>
                    <a:pt x="1768" y="3518"/>
                  </a:lnTo>
                  <a:lnTo>
                    <a:pt x="1768" y="3522"/>
                  </a:lnTo>
                  <a:lnTo>
                    <a:pt x="1770" y="3524"/>
                  </a:lnTo>
                  <a:lnTo>
                    <a:pt x="1770" y="3524"/>
                  </a:lnTo>
                  <a:lnTo>
                    <a:pt x="1770" y="3526"/>
                  </a:lnTo>
                  <a:lnTo>
                    <a:pt x="1770" y="3526"/>
                  </a:lnTo>
                  <a:lnTo>
                    <a:pt x="1770" y="3530"/>
                  </a:lnTo>
                  <a:lnTo>
                    <a:pt x="1770" y="3530"/>
                  </a:lnTo>
                  <a:lnTo>
                    <a:pt x="1770" y="3532"/>
                  </a:lnTo>
                  <a:lnTo>
                    <a:pt x="1770" y="3532"/>
                  </a:lnTo>
                  <a:lnTo>
                    <a:pt x="1772" y="3536"/>
                  </a:lnTo>
                  <a:lnTo>
                    <a:pt x="1772" y="3536"/>
                  </a:lnTo>
                  <a:lnTo>
                    <a:pt x="1772" y="3540"/>
                  </a:lnTo>
                  <a:lnTo>
                    <a:pt x="1772" y="3540"/>
                  </a:lnTo>
                  <a:lnTo>
                    <a:pt x="1774" y="3546"/>
                  </a:lnTo>
                  <a:lnTo>
                    <a:pt x="1774" y="3546"/>
                  </a:lnTo>
                  <a:lnTo>
                    <a:pt x="1772" y="3550"/>
                  </a:lnTo>
                  <a:lnTo>
                    <a:pt x="1772" y="3550"/>
                  </a:lnTo>
                  <a:lnTo>
                    <a:pt x="1772" y="3558"/>
                  </a:lnTo>
                  <a:lnTo>
                    <a:pt x="1772" y="3558"/>
                  </a:lnTo>
                  <a:lnTo>
                    <a:pt x="1770" y="3558"/>
                  </a:lnTo>
                  <a:lnTo>
                    <a:pt x="1770" y="3558"/>
                  </a:lnTo>
                  <a:lnTo>
                    <a:pt x="1770" y="3564"/>
                  </a:lnTo>
                  <a:lnTo>
                    <a:pt x="1770" y="3564"/>
                  </a:lnTo>
                  <a:lnTo>
                    <a:pt x="1770" y="3566"/>
                  </a:lnTo>
                  <a:lnTo>
                    <a:pt x="1770" y="3566"/>
                  </a:lnTo>
                  <a:lnTo>
                    <a:pt x="1772" y="3568"/>
                  </a:lnTo>
                  <a:lnTo>
                    <a:pt x="1772" y="3568"/>
                  </a:lnTo>
                  <a:lnTo>
                    <a:pt x="1772" y="3572"/>
                  </a:lnTo>
                  <a:lnTo>
                    <a:pt x="1772" y="3572"/>
                  </a:lnTo>
                  <a:lnTo>
                    <a:pt x="1774" y="3574"/>
                  </a:lnTo>
                  <a:lnTo>
                    <a:pt x="1774" y="3574"/>
                  </a:lnTo>
                  <a:lnTo>
                    <a:pt x="1774" y="3576"/>
                  </a:lnTo>
                  <a:lnTo>
                    <a:pt x="1774" y="3576"/>
                  </a:lnTo>
                  <a:lnTo>
                    <a:pt x="1774" y="3580"/>
                  </a:lnTo>
                  <a:lnTo>
                    <a:pt x="1774" y="3580"/>
                  </a:lnTo>
                  <a:lnTo>
                    <a:pt x="1776" y="3584"/>
                  </a:lnTo>
                  <a:lnTo>
                    <a:pt x="1776" y="3584"/>
                  </a:lnTo>
                  <a:lnTo>
                    <a:pt x="1776" y="3584"/>
                  </a:lnTo>
                  <a:lnTo>
                    <a:pt x="1776" y="3584"/>
                  </a:lnTo>
                  <a:lnTo>
                    <a:pt x="1776" y="3590"/>
                  </a:lnTo>
                  <a:lnTo>
                    <a:pt x="1776" y="3590"/>
                  </a:lnTo>
                  <a:lnTo>
                    <a:pt x="1776" y="3594"/>
                  </a:lnTo>
                  <a:lnTo>
                    <a:pt x="1776" y="3594"/>
                  </a:lnTo>
                  <a:lnTo>
                    <a:pt x="1776" y="3600"/>
                  </a:lnTo>
                  <a:lnTo>
                    <a:pt x="1778" y="3602"/>
                  </a:lnTo>
                  <a:lnTo>
                    <a:pt x="1778" y="3602"/>
                  </a:lnTo>
                  <a:lnTo>
                    <a:pt x="1776" y="3602"/>
                  </a:lnTo>
                  <a:lnTo>
                    <a:pt x="1776" y="3602"/>
                  </a:lnTo>
                  <a:lnTo>
                    <a:pt x="1778" y="3608"/>
                  </a:lnTo>
                  <a:lnTo>
                    <a:pt x="1778" y="3608"/>
                  </a:lnTo>
                  <a:lnTo>
                    <a:pt x="1778" y="3610"/>
                  </a:lnTo>
                  <a:lnTo>
                    <a:pt x="1778" y="3610"/>
                  </a:lnTo>
                  <a:lnTo>
                    <a:pt x="1780" y="3612"/>
                  </a:lnTo>
                  <a:lnTo>
                    <a:pt x="1780" y="3612"/>
                  </a:lnTo>
                  <a:lnTo>
                    <a:pt x="1780" y="3616"/>
                  </a:lnTo>
                  <a:lnTo>
                    <a:pt x="1780" y="3616"/>
                  </a:lnTo>
                  <a:lnTo>
                    <a:pt x="1780" y="3618"/>
                  </a:lnTo>
                  <a:lnTo>
                    <a:pt x="1780" y="3618"/>
                  </a:lnTo>
                  <a:lnTo>
                    <a:pt x="1782" y="3620"/>
                  </a:lnTo>
                  <a:lnTo>
                    <a:pt x="1782" y="3620"/>
                  </a:lnTo>
                  <a:lnTo>
                    <a:pt x="1782" y="3622"/>
                  </a:lnTo>
                  <a:lnTo>
                    <a:pt x="1782" y="3622"/>
                  </a:lnTo>
                  <a:lnTo>
                    <a:pt x="1782" y="3624"/>
                  </a:lnTo>
                  <a:lnTo>
                    <a:pt x="1782" y="3624"/>
                  </a:lnTo>
                  <a:lnTo>
                    <a:pt x="1780" y="3628"/>
                  </a:lnTo>
                  <a:lnTo>
                    <a:pt x="1780" y="3628"/>
                  </a:lnTo>
                  <a:lnTo>
                    <a:pt x="1780" y="3630"/>
                  </a:lnTo>
                  <a:lnTo>
                    <a:pt x="1780" y="3630"/>
                  </a:lnTo>
                  <a:lnTo>
                    <a:pt x="1780" y="3632"/>
                  </a:lnTo>
                  <a:lnTo>
                    <a:pt x="1780" y="3632"/>
                  </a:lnTo>
                  <a:lnTo>
                    <a:pt x="1780" y="3638"/>
                  </a:lnTo>
                  <a:lnTo>
                    <a:pt x="1780" y="3638"/>
                  </a:lnTo>
                  <a:lnTo>
                    <a:pt x="1780" y="3638"/>
                  </a:lnTo>
                  <a:lnTo>
                    <a:pt x="1780" y="3638"/>
                  </a:lnTo>
                  <a:lnTo>
                    <a:pt x="1782" y="3644"/>
                  </a:lnTo>
                  <a:lnTo>
                    <a:pt x="1782" y="3644"/>
                  </a:lnTo>
                  <a:lnTo>
                    <a:pt x="1780" y="3646"/>
                  </a:lnTo>
                  <a:lnTo>
                    <a:pt x="1780" y="3646"/>
                  </a:lnTo>
                  <a:lnTo>
                    <a:pt x="1780" y="3650"/>
                  </a:lnTo>
                  <a:lnTo>
                    <a:pt x="1780" y="3650"/>
                  </a:lnTo>
                  <a:lnTo>
                    <a:pt x="1782" y="3654"/>
                  </a:lnTo>
                  <a:lnTo>
                    <a:pt x="1782" y="3654"/>
                  </a:lnTo>
                  <a:lnTo>
                    <a:pt x="1782" y="3656"/>
                  </a:lnTo>
                  <a:lnTo>
                    <a:pt x="1782" y="3656"/>
                  </a:lnTo>
                  <a:lnTo>
                    <a:pt x="1784" y="3658"/>
                  </a:lnTo>
                  <a:lnTo>
                    <a:pt x="1784" y="3658"/>
                  </a:lnTo>
                  <a:lnTo>
                    <a:pt x="1784" y="3662"/>
                  </a:lnTo>
                  <a:lnTo>
                    <a:pt x="1784" y="3662"/>
                  </a:lnTo>
                  <a:lnTo>
                    <a:pt x="1784" y="3666"/>
                  </a:lnTo>
                  <a:lnTo>
                    <a:pt x="1784" y="3666"/>
                  </a:lnTo>
                  <a:lnTo>
                    <a:pt x="1786" y="3668"/>
                  </a:lnTo>
                  <a:lnTo>
                    <a:pt x="1786" y="3668"/>
                  </a:lnTo>
                  <a:lnTo>
                    <a:pt x="1786" y="3670"/>
                  </a:lnTo>
                  <a:lnTo>
                    <a:pt x="1786" y="3670"/>
                  </a:lnTo>
                  <a:lnTo>
                    <a:pt x="1786" y="3674"/>
                  </a:lnTo>
                  <a:lnTo>
                    <a:pt x="1786" y="3674"/>
                  </a:lnTo>
                  <a:lnTo>
                    <a:pt x="1786" y="3676"/>
                  </a:lnTo>
                  <a:lnTo>
                    <a:pt x="1786" y="3676"/>
                  </a:lnTo>
                  <a:lnTo>
                    <a:pt x="1784" y="3678"/>
                  </a:lnTo>
                  <a:lnTo>
                    <a:pt x="1784" y="3678"/>
                  </a:lnTo>
                  <a:lnTo>
                    <a:pt x="1784" y="3682"/>
                  </a:lnTo>
                  <a:lnTo>
                    <a:pt x="1784" y="3682"/>
                  </a:lnTo>
                  <a:lnTo>
                    <a:pt x="1786" y="3686"/>
                  </a:lnTo>
                  <a:lnTo>
                    <a:pt x="1786" y="3686"/>
                  </a:lnTo>
                  <a:lnTo>
                    <a:pt x="1786" y="3688"/>
                  </a:lnTo>
                  <a:lnTo>
                    <a:pt x="1786" y="3688"/>
                  </a:lnTo>
                  <a:lnTo>
                    <a:pt x="1786" y="3690"/>
                  </a:lnTo>
                  <a:lnTo>
                    <a:pt x="1786" y="3690"/>
                  </a:lnTo>
                  <a:lnTo>
                    <a:pt x="1786" y="3694"/>
                  </a:lnTo>
                  <a:lnTo>
                    <a:pt x="1786" y="3694"/>
                  </a:lnTo>
                  <a:lnTo>
                    <a:pt x="1786" y="3696"/>
                  </a:lnTo>
                  <a:lnTo>
                    <a:pt x="1786" y="3696"/>
                  </a:lnTo>
                  <a:lnTo>
                    <a:pt x="1786" y="3700"/>
                  </a:lnTo>
                  <a:lnTo>
                    <a:pt x="1786" y="3700"/>
                  </a:lnTo>
                  <a:lnTo>
                    <a:pt x="1786" y="3704"/>
                  </a:lnTo>
                  <a:lnTo>
                    <a:pt x="1786" y="3704"/>
                  </a:lnTo>
                  <a:lnTo>
                    <a:pt x="1788" y="3706"/>
                  </a:lnTo>
                  <a:lnTo>
                    <a:pt x="1788" y="3712"/>
                  </a:lnTo>
                  <a:lnTo>
                    <a:pt x="1788" y="3712"/>
                  </a:lnTo>
                  <a:lnTo>
                    <a:pt x="1788" y="3714"/>
                  </a:lnTo>
                  <a:lnTo>
                    <a:pt x="1788" y="3714"/>
                  </a:lnTo>
                  <a:lnTo>
                    <a:pt x="1788" y="3718"/>
                  </a:lnTo>
                  <a:lnTo>
                    <a:pt x="1788" y="3718"/>
                  </a:lnTo>
                  <a:lnTo>
                    <a:pt x="1788" y="3720"/>
                  </a:lnTo>
                  <a:lnTo>
                    <a:pt x="1788" y="3720"/>
                  </a:lnTo>
                  <a:lnTo>
                    <a:pt x="1788" y="3724"/>
                  </a:lnTo>
                  <a:lnTo>
                    <a:pt x="1788" y="3724"/>
                  </a:lnTo>
                  <a:lnTo>
                    <a:pt x="1790" y="3728"/>
                  </a:lnTo>
                  <a:lnTo>
                    <a:pt x="1790" y="3728"/>
                  </a:lnTo>
                  <a:lnTo>
                    <a:pt x="1790" y="3728"/>
                  </a:lnTo>
                  <a:lnTo>
                    <a:pt x="1790" y="3728"/>
                  </a:lnTo>
                  <a:lnTo>
                    <a:pt x="1788" y="3734"/>
                  </a:lnTo>
                  <a:lnTo>
                    <a:pt x="1788" y="3734"/>
                  </a:lnTo>
                  <a:lnTo>
                    <a:pt x="1788" y="3736"/>
                  </a:lnTo>
                  <a:lnTo>
                    <a:pt x="1788" y="3736"/>
                  </a:lnTo>
                  <a:lnTo>
                    <a:pt x="1788" y="3742"/>
                  </a:lnTo>
                  <a:lnTo>
                    <a:pt x="1788" y="3742"/>
                  </a:lnTo>
                  <a:close/>
                  <a:moveTo>
                    <a:pt x="822" y="3804"/>
                  </a:moveTo>
                  <a:lnTo>
                    <a:pt x="822" y="3804"/>
                  </a:lnTo>
                  <a:lnTo>
                    <a:pt x="820" y="3804"/>
                  </a:lnTo>
                  <a:lnTo>
                    <a:pt x="820" y="3804"/>
                  </a:lnTo>
                  <a:lnTo>
                    <a:pt x="818" y="3804"/>
                  </a:lnTo>
                  <a:lnTo>
                    <a:pt x="818" y="3804"/>
                  </a:lnTo>
                  <a:lnTo>
                    <a:pt x="814" y="3804"/>
                  </a:lnTo>
                  <a:lnTo>
                    <a:pt x="814" y="3804"/>
                  </a:lnTo>
                  <a:lnTo>
                    <a:pt x="812" y="3802"/>
                  </a:lnTo>
                  <a:lnTo>
                    <a:pt x="812" y="3802"/>
                  </a:lnTo>
                  <a:lnTo>
                    <a:pt x="808" y="3802"/>
                  </a:lnTo>
                  <a:lnTo>
                    <a:pt x="806" y="3802"/>
                  </a:lnTo>
                  <a:lnTo>
                    <a:pt x="806" y="3802"/>
                  </a:lnTo>
                  <a:lnTo>
                    <a:pt x="806" y="3802"/>
                  </a:lnTo>
                  <a:lnTo>
                    <a:pt x="806" y="3802"/>
                  </a:lnTo>
                  <a:lnTo>
                    <a:pt x="802" y="3802"/>
                  </a:lnTo>
                  <a:lnTo>
                    <a:pt x="802" y="3802"/>
                  </a:lnTo>
                  <a:lnTo>
                    <a:pt x="798" y="3800"/>
                  </a:lnTo>
                  <a:lnTo>
                    <a:pt x="796" y="3802"/>
                  </a:lnTo>
                  <a:lnTo>
                    <a:pt x="796" y="3802"/>
                  </a:lnTo>
                  <a:lnTo>
                    <a:pt x="794" y="3802"/>
                  </a:lnTo>
                  <a:lnTo>
                    <a:pt x="794" y="3802"/>
                  </a:lnTo>
                  <a:lnTo>
                    <a:pt x="794" y="3802"/>
                  </a:lnTo>
                  <a:lnTo>
                    <a:pt x="794" y="3802"/>
                  </a:lnTo>
                  <a:lnTo>
                    <a:pt x="790" y="3802"/>
                  </a:lnTo>
                  <a:lnTo>
                    <a:pt x="790" y="3802"/>
                  </a:lnTo>
                  <a:lnTo>
                    <a:pt x="788" y="3802"/>
                  </a:lnTo>
                  <a:lnTo>
                    <a:pt x="788" y="3802"/>
                  </a:lnTo>
                  <a:lnTo>
                    <a:pt x="786" y="3802"/>
                  </a:lnTo>
                  <a:lnTo>
                    <a:pt x="786" y="3802"/>
                  </a:lnTo>
                  <a:lnTo>
                    <a:pt x="782" y="3802"/>
                  </a:lnTo>
                  <a:lnTo>
                    <a:pt x="782" y="3802"/>
                  </a:lnTo>
                  <a:lnTo>
                    <a:pt x="780" y="3802"/>
                  </a:lnTo>
                  <a:lnTo>
                    <a:pt x="780" y="3802"/>
                  </a:lnTo>
                  <a:lnTo>
                    <a:pt x="776" y="3800"/>
                  </a:lnTo>
                  <a:lnTo>
                    <a:pt x="776" y="3800"/>
                  </a:lnTo>
                  <a:lnTo>
                    <a:pt x="776" y="3800"/>
                  </a:lnTo>
                  <a:lnTo>
                    <a:pt x="772" y="3800"/>
                  </a:lnTo>
                  <a:lnTo>
                    <a:pt x="772" y="3800"/>
                  </a:lnTo>
                  <a:lnTo>
                    <a:pt x="770" y="3802"/>
                  </a:lnTo>
                  <a:lnTo>
                    <a:pt x="770" y="3802"/>
                  </a:lnTo>
                  <a:lnTo>
                    <a:pt x="762" y="3802"/>
                  </a:lnTo>
                  <a:lnTo>
                    <a:pt x="762" y="3802"/>
                  </a:lnTo>
                  <a:lnTo>
                    <a:pt x="760" y="3802"/>
                  </a:lnTo>
                  <a:lnTo>
                    <a:pt x="760" y="3802"/>
                  </a:lnTo>
                  <a:lnTo>
                    <a:pt x="756" y="3804"/>
                  </a:lnTo>
                  <a:lnTo>
                    <a:pt x="756" y="3804"/>
                  </a:lnTo>
                  <a:lnTo>
                    <a:pt x="752" y="3804"/>
                  </a:lnTo>
                  <a:lnTo>
                    <a:pt x="752" y="3804"/>
                  </a:lnTo>
                  <a:lnTo>
                    <a:pt x="744" y="3804"/>
                  </a:lnTo>
                  <a:lnTo>
                    <a:pt x="744" y="3804"/>
                  </a:lnTo>
                  <a:lnTo>
                    <a:pt x="742" y="3804"/>
                  </a:lnTo>
                  <a:lnTo>
                    <a:pt x="740" y="3804"/>
                  </a:lnTo>
                  <a:lnTo>
                    <a:pt x="740" y="3804"/>
                  </a:lnTo>
                  <a:lnTo>
                    <a:pt x="738" y="3804"/>
                  </a:lnTo>
                  <a:lnTo>
                    <a:pt x="738" y="3804"/>
                  </a:lnTo>
                  <a:lnTo>
                    <a:pt x="736" y="3804"/>
                  </a:lnTo>
                  <a:lnTo>
                    <a:pt x="736" y="3804"/>
                  </a:lnTo>
                  <a:lnTo>
                    <a:pt x="732" y="3806"/>
                  </a:lnTo>
                  <a:lnTo>
                    <a:pt x="732" y="3806"/>
                  </a:lnTo>
                  <a:lnTo>
                    <a:pt x="730" y="3806"/>
                  </a:lnTo>
                  <a:lnTo>
                    <a:pt x="730" y="3806"/>
                  </a:lnTo>
                  <a:lnTo>
                    <a:pt x="728" y="3806"/>
                  </a:lnTo>
                  <a:lnTo>
                    <a:pt x="728" y="3806"/>
                  </a:lnTo>
                  <a:lnTo>
                    <a:pt x="728" y="3806"/>
                  </a:lnTo>
                  <a:lnTo>
                    <a:pt x="722" y="3806"/>
                  </a:lnTo>
                  <a:lnTo>
                    <a:pt x="722" y="3806"/>
                  </a:lnTo>
                  <a:lnTo>
                    <a:pt x="720" y="3804"/>
                  </a:lnTo>
                  <a:lnTo>
                    <a:pt x="720" y="3804"/>
                  </a:lnTo>
                  <a:lnTo>
                    <a:pt x="712" y="3804"/>
                  </a:lnTo>
                  <a:lnTo>
                    <a:pt x="712" y="3804"/>
                  </a:lnTo>
                  <a:lnTo>
                    <a:pt x="706" y="3806"/>
                  </a:lnTo>
                  <a:lnTo>
                    <a:pt x="706" y="3806"/>
                  </a:lnTo>
                  <a:lnTo>
                    <a:pt x="704" y="3806"/>
                  </a:lnTo>
                  <a:lnTo>
                    <a:pt x="704" y="3806"/>
                  </a:lnTo>
                  <a:lnTo>
                    <a:pt x="700" y="3804"/>
                  </a:lnTo>
                  <a:lnTo>
                    <a:pt x="700" y="3804"/>
                  </a:lnTo>
                  <a:lnTo>
                    <a:pt x="700" y="3804"/>
                  </a:lnTo>
                  <a:lnTo>
                    <a:pt x="700" y="3804"/>
                  </a:lnTo>
                  <a:lnTo>
                    <a:pt x="696" y="3804"/>
                  </a:lnTo>
                  <a:lnTo>
                    <a:pt x="696" y="3804"/>
                  </a:lnTo>
                  <a:lnTo>
                    <a:pt x="690" y="3806"/>
                  </a:lnTo>
                  <a:lnTo>
                    <a:pt x="690" y="3806"/>
                  </a:lnTo>
                  <a:lnTo>
                    <a:pt x="688" y="3806"/>
                  </a:lnTo>
                  <a:lnTo>
                    <a:pt x="688" y="3806"/>
                  </a:lnTo>
                  <a:lnTo>
                    <a:pt x="686" y="3806"/>
                  </a:lnTo>
                  <a:lnTo>
                    <a:pt x="686" y="3806"/>
                  </a:lnTo>
                  <a:lnTo>
                    <a:pt x="682" y="3806"/>
                  </a:lnTo>
                  <a:lnTo>
                    <a:pt x="682" y="3806"/>
                  </a:lnTo>
                  <a:lnTo>
                    <a:pt x="682" y="3806"/>
                  </a:lnTo>
                  <a:lnTo>
                    <a:pt x="680" y="3804"/>
                  </a:lnTo>
                  <a:lnTo>
                    <a:pt x="680" y="3804"/>
                  </a:lnTo>
                  <a:lnTo>
                    <a:pt x="678" y="3804"/>
                  </a:lnTo>
                  <a:lnTo>
                    <a:pt x="676" y="3804"/>
                  </a:lnTo>
                  <a:lnTo>
                    <a:pt x="674" y="3804"/>
                  </a:lnTo>
                  <a:lnTo>
                    <a:pt x="674" y="3804"/>
                  </a:lnTo>
                  <a:lnTo>
                    <a:pt x="672" y="3804"/>
                  </a:lnTo>
                  <a:lnTo>
                    <a:pt x="670" y="3804"/>
                  </a:lnTo>
                  <a:lnTo>
                    <a:pt x="670" y="3804"/>
                  </a:lnTo>
                  <a:lnTo>
                    <a:pt x="668" y="3806"/>
                  </a:lnTo>
                  <a:lnTo>
                    <a:pt x="668" y="3806"/>
                  </a:lnTo>
                  <a:lnTo>
                    <a:pt x="666" y="3806"/>
                  </a:lnTo>
                  <a:lnTo>
                    <a:pt x="666" y="3806"/>
                  </a:lnTo>
                  <a:lnTo>
                    <a:pt x="660" y="3808"/>
                  </a:lnTo>
                  <a:lnTo>
                    <a:pt x="660" y="3808"/>
                  </a:lnTo>
                  <a:lnTo>
                    <a:pt x="658" y="3808"/>
                  </a:lnTo>
                  <a:lnTo>
                    <a:pt x="658" y="3808"/>
                  </a:lnTo>
                  <a:lnTo>
                    <a:pt x="654" y="3806"/>
                  </a:lnTo>
                  <a:lnTo>
                    <a:pt x="654" y="3806"/>
                  </a:lnTo>
                  <a:lnTo>
                    <a:pt x="648" y="3808"/>
                  </a:lnTo>
                  <a:lnTo>
                    <a:pt x="648" y="3808"/>
                  </a:lnTo>
                  <a:lnTo>
                    <a:pt x="646" y="3808"/>
                  </a:lnTo>
                  <a:lnTo>
                    <a:pt x="644" y="3808"/>
                  </a:lnTo>
                  <a:lnTo>
                    <a:pt x="644" y="3808"/>
                  </a:lnTo>
                  <a:lnTo>
                    <a:pt x="642" y="3808"/>
                  </a:lnTo>
                  <a:lnTo>
                    <a:pt x="642" y="3808"/>
                  </a:lnTo>
                  <a:lnTo>
                    <a:pt x="640" y="3808"/>
                  </a:lnTo>
                  <a:lnTo>
                    <a:pt x="640" y="3808"/>
                  </a:lnTo>
                  <a:lnTo>
                    <a:pt x="636" y="3808"/>
                  </a:lnTo>
                  <a:lnTo>
                    <a:pt x="636" y="3808"/>
                  </a:lnTo>
                  <a:lnTo>
                    <a:pt x="632" y="3808"/>
                  </a:lnTo>
                  <a:lnTo>
                    <a:pt x="630" y="3808"/>
                  </a:lnTo>
                  <a:lnTo>
                    <a:pt x="630" y="3808"/>
                  </a:lnTo>
                  <a:lnTo>
                    <a:pt x="628" y="3808"/>
                  </a:lnTo>
                  <a:lnTo>
                    <a:pt x="628" y="3808"/>
                  </a:lnTo>
                  <a:lnTo>
                    <a:pt x="628" y="3804"/>
                  </a:lnTo>
                  <a:lnTo>
                    <a:pt x="628" y="3804"/>
                  </a:lnTo>
                  <a:lnTo>
                    <a:pt x="628" y="3802"/>
                  </a:lnTo>
                  <a:lnTo>
                    <a:pt x="628" y="3802"/>
                  </a:lnTo>
                  <a:lnTo>
                    <a:pt x="628" y="3798"/>
                  </a:lnTo>
                  <a:lnTo>
                    <a:pt x="628" y="3798"/>
                  </a:lnTo>
                  <a:lnTo>
                    <a:pt x="628" y="3794"/>
                  </a:lnTo>
                  <a:lnTo>
                    <a:pt x="628" y="3794"/>
                  </a:lnTo>
                  <a:lnTo>
                    <a:pt x="628" y="3792"/>
                  </a:lnTo>
                  <a:lnTo>
                    <a:pt x="628" y="3792"/>
                  </a:lnTo>
                  <a:lnTo>
                    <a:pt x="628" y="3790"/>
                  </a:lnTo>
                  <a:lnTo>
                    <a:pt x="628" y="3790"/>
                  </a:lnTo>
                  <a:lnTo>
                    <a:pt x="628" y="3786"/>
                  </a:lnTo>
                  <a:lnTo>
                    <a:pt x="628" y="3786"/>
                  </a:lnTo>
                  <a:lnTo>
                    <a:pt x="628" y="3784"/>
                  </a:lnTo>
                  <a:lnTo>
                    <a:pt x="628" y="3784"/>
                  </a:lnTo>
                  <a:lnTo>
                    <a:pt x="628" y="3780"/>
                  </a:lnTo>
                  <a:lnTo>
                    <a:pt x="628" y="3780"/>
                  </a:lnTo>
                  <a:lnTo>
                    <a:pt x="628" y="3776"/>
                  </a:lnTo>
                  <a:lnTo>
                    <a:pt x="628" y="3776"/>
                  </a:lnTo>
                  <a:lnTo>
                    <a:pt x="628" y="3774"/>
                  </a:lnTo>
                  <a:lnTo>
                    <a:pt x="628" y="3774"/>
                  </a:lnTo>
                  <a:lnTo>
                    <a:pt x="628" y="3772"/>
                  </a:lnTo>
                  <a:lnTo>
                    <a:pt x="628" y="3772"/>
                  </a:lnTo>
                  <a:lnTo>
                    <a:pt x="628" y="3768"/>
                  </a:lnTo>
                  <a:lnTo>
                    <a:pt x="628" y="3768"/>
                  </a:lnTo>
                  <a:lnTo>
                    <a:pt x="628" y="3764"/>
                  </a:lnTo>
                  <a:lnTo>
                    <a:pt x="628" y="3764"/>
                  </a:lnTo>
                  <a:lnTo>
                    <a:pt x="628" y="3762"/>
                  </a:lnTo>
                  <a:lnTo>
                    <a:pt x="628" y="3762"/>
                  </a:lnTo>
                  <a:lnTo>
                    <a:pt x="628" y="3760"/>
                  </a:lnTo>
                  <a:lnTo>
                    <a:pt x="628" y="3760"/>
                  </a:lnTo>
                  <a:lnTo>
                    <a:pt x="628" y="3756"/>
                  </a:lnTo>
                  <a:lnTo>
                    <a:pt x="628" y="3756"/>
                  </a:lnTo>
                  <a:lnTo>
                    <a:pt x="628" y="3754"/>
                  </a:lnTo>
                  <a:lnTo>
                    <a:pt x="628" y="3754"/>
                  </a:lnTo>
                  <a:lnTo>
                    <a:pt x="628" y="3750"/>
                  </a:lnTo>
                  <a:lnTo>
                    <a:pt x="628" y="3750"/>
                  </a:lnTo>
                  <a:lnTo>
                    <a:pt x="628" y="3748"/>
                  </a:lnTo>
                  <a:lnTo>
                    <a:pt x="628" y="3748"/>
                  </a:lnTo>
                  <a:lnTo>
                    <a:pt x="628" y="3744"/>
                  </a:lnTo>
                  <a:lnTo>
                    <a:pt x="628" y="3744"/>
                  </a:lnTo>
                  <a:lnTo>
                    <a:pt x="628" y="3740"/>
                  </a:lnTo>
                  <a:lnTo>
                    <a:pt x="628" y="3740"/>
                  </a:lnTo>
                  <a:lnTo>
                    <a:pt x="628" y="3738"/>
                  </a:lnTo>
                  <a:lnTo>
                    <a:pt x="628" y="3738"/>
                  </a:lnTo>
                  <a:lnTo>
                    <a:pt x="628" y="3736"/>
                  </a:lnTo>
                  <a:lnTo>
                    <a:pt x="628" y="3736"/>
                  </a:lnTo>
                  <a:lnTo>
                    <a:pt x="628" y="3732"/>
                  </a:lnTo>
                  <a:lnTo>
                    <a:pt x="628" y="3732"/>
                  </a:lnTo>
                  <a:lnTo>
                    <a:pt x="628" y="3730"/>
                  </a:lnTo>
                  <a:lnTo>
                    <a:pt x="628" y="3730"/>
                  </a:lnTo>
                  <a:lnTo>
                    <a:pt x="628" y="3726"/>
                  </a:lnTo>
                  <a:lnTo>
                    <a:pt x="628" y="3726"/>
                  </a:lnTo>
                  <a:lnTo>
                    <a:pt x="628" y="3724"/>
                  </a:lnTo>
                  <a:lnTo>
                    <a:pt x="628" y="3724"/>
                  </a:lnTo>
                  <a:lnTo>
                    <a:pt x="628" y="3722"/>
                  </a:lnTo>
                  <a:lnTo>
                    <a:pt x="628" y="3722"/>
                  </a:lnTo>
                  <a:lnTo>
                    <a:pt x="628" y="3718"/>
                  </a:lnTo>
                  <a:lnTo>
                    <a:pt x="628" y="3718"/>
                  </a:lnTo>
                  <a:lnTo>
                    <a:pt x="628" y="3716"/>
                  </a:lnTo>
                  <a:lnTo>
                    <a:pt x="628" y="3716"/>
                  </a:lnTo>
                  <a:lnTo>
                    <a:pt x="628" y="3712"/>
                  </a:lnTo>
                  <a:lnTo>
                    <a:pt x="628" y="3712"/>
                  </a:lnTo>
                  <a:lnTo>
                    <a:pt x="630" y="3710"/>
                  </a:lnTo>
                  <a:lnTo>
                    <a:pt x="630" y="3710"/>
                  </a:lnTo>
                  <a:lnTo>
                    <a:pt x="630" y="3708"/>
                  </a:lnTo>
                  <a:lnTo>
                    <a:pt x="630" y="3708"/>
                  </a:lnTo>
                  <a:lnTo>
                    <a:pt x="632" y="3704"/>
                  </a:lnTo>
                  <a:lnTo>
                    <a:pt x="632" y="3704"/>
                  </a:lnTo>
                  <a:lnTo>
                    <a:pt x="630" y="3700"/>
                  </a:lnTo>
                  <a:lnTo>
                    <a:pt x="630" y="3700"/>
                  </a:lnTo>
                  <a:lnTo>
                    <a:pt x="630" y="3698"/>
                  </a:lnTo>
                  <a:lnTo>
                    <a:pt x="630" y="3696"/>
                  </a:lnTo>
                  <a:lnTo>
                    <a:pt x="630" y="3696"/>
                  </a:lnTo>
                  <a:lnTo>
                    <a:pt x="630" y="3692"/>
                  </a:lnTo>
                  <a:lnTo>
                    <a:pt x="630" y="3692"/>
                  </a:lnTo>
                  <a:lnTo>
                    <a:pt x="630" y="3690"/>
                  </a:lnTo>
                  <a:lnTo>
                    <a:pt x="630" y="3690"/>
                  </a:lnTo>
                  <a:lnTo>
                    <a:pt x="630" y="3686"/>
                  </a:lnTo>
                  <a:lnTo>
                    <a:pt x="630" y="3686"/>
                  </a:lnTo>
                  <a:lnTo>
                    <a:pt x="630" y="3682"/>
                  </a:lnTo>
                  <a:lnTo>
                    <a:pt x="630" y="3682"/>
                  </a:lnTo>
                  <a:lnTo>
                    <a:pt x="630" y="3680"/>
                  </a:lnTo>
                  <a:lnTo>
                    <a:pt x="630" y="3676"/>
                  </a:lnTo>
                  <a:lnTo>
                    <a:pt x="630" y="3676"/>
                  </a:lnTo>
                  <a:lnTo>
                    <a:pt x="628" y="3674"/>
                  </a:lnTo>
                  <a:lnTo>
                    <a:pt x="628" y="3674"/>
                  </a:lnTo>
                  <a:lnTo>
                    <a:pt x="628" y="3670"/>
                  </a:lnTo>
                  <a:lnTo>
                    <a:pt x="628" y="3670"/>
                  </a:lnTo>
                  <a:lnTo>
                    <a:pt x="628" y="3668"/>
                  </a:lnTo>
                  <a:lnTo>
                    <a:pt x="628" y="3668"/>
                  </a:lnTo>
                  <a:lnTo>
                    <a:pt x="628" y="3666"/>
                  </a:lnTo>
                  <a:lnTo>
                    <a:pt x="628" y="3666"/>
                  </a:lnTo>
                  <a:lnTo>
                    <a:pt x="628" y="3662"/>
                  </a:lnTo>
                  <a:lnTo>
                    <a:pt x="628" y="3662"/>
                  </a:lnTo>
                  <a:lnTo>
                    <a:pt x="628" y="3660"/>
                  </a:lnTo>
                  <a:lnTo>
                    <a:pt x="628" y="3660"/>
                  </a:lnTo>
                  <a:lnTo>
                    <a:pt x="628" y="3656"/>
                  </a:lnTo>
                  <a:lnTo>
                    <a:pt x="628" y="3656"/>
                  </a:lnTo>
                  <a:lnTo>
                    <a:pt x="630" y="3652"/>
                  </a:lnTo>
                  <a:lnTo>
                    <a:pt x="630" y="3652"/>
                  </a:lnTo>
                  <a:lnTo>
                    <a:pt x="630" y="3652"/>
                  </a:lnTo>
                  <a:lnTo>
                    <a:pt x="630" y="3648"/>
                  </a:lnTo>
                  <a:lnTo>
                    <a:pt x="630" y="3648"/>
                  </a:lnTo>
                  <a:lnTo>
                    <a:pt x="628" y="3646"/>
                  </a:lnTo>
                  <a:lnTo>
                    <a:pt x="628" y="3646"/>
                  </a:lnTo>
                  <a:lnTo>
                    <a:pt x="630" y="3644"/>
                  </a:lnTo>
                  <a:lnTo>
                    <a:pt x="630" y="3644"/>
                  </a:lnTo>
                  <a:lnTo>
                    <a:pt x="630" y="3640"/>
                  </a:lnTo>
                  <a:lnTo>
                    <a:pt x="630" y="3640"/>
                  </a:lnTo>
                  <a:lnTo>
                    <a:pt x="630" y="3636"/>
                  </a:lnTo>
                  <a:lnTo>
                    <a:pt x="630" y="3636"/>
                  </a:lnTo>
                  <a:lnTo>
                    <a:pt x="630" y="3634"/>
                  </a:lnTo>
                  <a:lnTo>
                    <a:pt x="630" y="3634"/>
                  </a:lnTo>
                  <a:lnTo>
                    <a:pt x="630" y="3632"/>
                  </a:lnTo>
                  <a:lnTo>
                    <a:pt x="630" y="3632"/>
                  </a:lnTo>
                  <a:lnTo>
                    <a:pt x="630" y="3628"/>
                  </a:lnTo>
                  <a:lnTo>
                    <a:pt x="630" y="3628"/>
                  </a:lnTo>
                  <a:lnTo>
                    <a:pt x="630" y="3626"/>
                  </a:lnTo>
                  <a:lnTo>
                    <a:pt x="630" y="3626"/>
                  </a:lnTo>
                  <a:lnTo>
                    <a:pt x="630" y="3622"/>
                  </a:lnTo>
                  <a:lnTo>
                    <a:pt x="630" y="3622"/>
                  </a:lnTo>
                  <a:lnTo>
                    <a:pt x="630" y="3620"/>
                  </a:lnTo>
                  <a:lnTo>
                    <a:pt x="630" y="3620"/>
                  </a:lnTo>
                  <a:lnTo>
                    <a:pt x="630" y="3618"/>
                  </a:lnTo>
                  <a:lnTo>
                    <a:pt x="630" y="3618"/>
                  </a:lnTo>
                  <a:lnTo>
                    <a:pt x="632" y="3614"/>
                  </a:lnTo>
                  <a:lnTo>
                    <a:pt x="632" y="3614"/>
                  </a:lnTo>
                  <a:lnTo>
                    <a:pt x="632" y="3612"/>
                  </a:lnTo>
                  <a:lnTo>
                    <a:pt x="632" y="3612"/>
                  </a:lnTo>
                  <a:lnTo>
                    <a:pt x="630" y="3608"/>
                  </a:lnTo>
                  <a:lnTo>
                    <a:pt x="630" y="3608"/>
                  </a:lnTo>
                  <a:lnTo>
                    <a:pt x="630" y="3606"/>
                  </a:lnTo>
                  <a:lnTo>
                    <a:pt x="630" y="3606"/>
                  </a:lnTo>
                  <a:lnTo>
                    <a:pt x="630" y="3604"/>
                  </a:lnTo>
                  <a:lnTo>
                    <a:pt x="630" y="3604"/>
                  </a:lnTo>
                  <a:lnTo>
                    <a:pt x="630" y="3600"/>
                  </a:lnTo>
                  <a:lnTo>
                    <a:pt x="630" y="3600"/>
                  </a:lnTo>
                  <a:lnTo>
                    <a:pt x="630" y="3596"/>
                  </a:lnTo>
                  <a:lnTo>
                    <a:pt x="630" y="3596"/>
                  </a:lnTo>
                  <a:lnTo>
                    <a:pt x="628" y="3594"/>
                  </a:lnTo>
                  <a:lnTo>
                    <a:pt x="628" y="3594"/>
                  </a:lnTo>
                  <a:lnTo>
                    <a:pt x="628" y="3592"/>
                  </a:lnTo>
                  <a:lnTo>
                    <a:pt x="628" y="3592"/>
                  </a:lnTo>
                  <a:lnTo>
                    <a:pt x="628" y="3588"/>
                  </a:lnTo>
                  <a:lnTo>
                    <a:pt x="628" y="3588"/>
                  </a:lnTo>
                  <a:lnTo>
                    <a:pt x="626" y="3584"/>
                  </a:lnTo>
                  <a:lnTo>
                    <a:pt x="624" y="3582"/>
                  </a:lnTo>
                  <a:lnTo>
                    <a:pt x="624" y="3582"/>
                  </a:lnTo>
                  <a:lnTo>
                    <a:pt x="626" y="3580"/>
                  </a:lnTo>
                  <a:lnTo>
                    <a:pt x="626" y="3580"/>
                  </a:lnTo>
                  <a:lnTo>
                    <a:pt x="626" y="3576"/>
                  </a:lnTo>
                  <a:lnTo>
                    <a:pt x="626" y="3576"/>
                  </a:lnTo>
                  <a:lnTo>
                    <a:pt x="626" y="3574"/>
                  </a:lnTo>
                  <a:lnTo>
                    <a:pt x="626" y="3574"/>
                  </a:lnTo>
                  <a:lnTo>
                    <a:pt x="626" y="3572"/>
                  </a:lnTo>
                  <a:lnTo>
                    <a:pt x="626" y="3572"/>
                  </a:lnTo>
                  <a:lnTo>
                    <a:pt x="626" y="3568"/>
                  </a:lnTo>
                  <a:lnTo>
                    <a:pt x="626" y="3568"/>
                  </a:lnTo>
                  <a:lnTo>
                    <a:pt x="628" y="3566"/>
                  </a:lnTo>
                  <a:lnTo>
                    <a:pt x="628" y="3566"/>
                  </a:lnTo>
                  <a:lnTo>
                    <a:pt x="628" y="3562"/>
                  </a:lnTo>
                  <a:lnTo>
                    <a:pt x="628" y="3560"/>
                  </a:lnTo>
                  <a:lnTo>
                    <a:pt x="628" y="3560"/>
                  </a:lnTo>
                  <a:lnTo>
                    <a:pt x="626" y="3556"/>
                  </a:lnTo>
                  <a:lnTo>
                    <a:pt x="626" y="3556"/>
                  </a:lnTo>
                  <a:lnTo>
                    <a:pt x="626" y="3554"/>
                  </a:lnTo>
                  <a:lnTo>
                    <a:pt x="626" y="3554"/>
                  </a:lnTo>
                  <a:lnTo>
                    <a:pt x="626" y="3550"/>
                  </a:lnTo>
                  <a:lnTo>
                    <a:pt x="626" y="3550"/>
                  </a:lnTo>
                  <a:lnTo>
                    <a:pt x="626" y="3548"/>
                  </a:lnTo>
                  <a:lnTo>
                    <a:pt x="626" y="3548"/>
                  </a:lnTo>
                  <a:lnTo>
                    <a:pt x="626" y="3544"/>
                  </a:lnTo>
                  <a:lnTo>
                    <a:pt x="626" y="3544"/>
                  </a:lnTo>
                  <a:lnTo>
                    <a:pt x="626" y="3544"/>
                  </a:lnTo>
                  <a:lnTo>
                    <a:pt x="626" y="3544"/>
                  </a:lnTo>
                  <a:lnTo>
                    <a:pt x="626" y="3540"/>
                  </a:lnTo>
                  <a:lnTo>
                    <a:pt x="626" y="3540"/>
                  </a:lnTo>
                  <a:lnTo>
                    <a:pt x="624" y="3536"/>
                  </a:lnTo>
                  <a:lnTo>
                    <a:pt x="624" y="3536"/>
                  </a:lnTo>
                  <a:lnTo>
                    <a:pt x="624" y="3534"/>
                  </a:lnTo>
                  <a:lnTo>
                    <a:pt x="624" y="3534"/>
                  </a:lnTo>
                  <a:lnTo>
                    <a:pt x="624" y="3532"/>
                  </a:lnTo>
                  <a:lnTo>
                    <a:pt x="624" y="3532"/>
                  </a:lnTo>
                  <a:lnTo>
                    <a:pt x="624" y="3528"/>
                  </a:lnTo>
                  <a:lnTo>
                    <a:pt x="624" y="3528"/>
                  </a:lnTo>
                  <a:lnTo>
                    <a:pt x="626" y="3526"/>
                  </a:lnTo>
                  <a:lnTo>
                    <a:pt x="626" y="3526"/>
                  </a:lnTo>
                  <a:lnTo>
                    <a:pt x="626" y="3522"/>
                  </a:lnTo>
                  <a:lnTo>
                    <a:pt x="626" y="3522"/>
                  </a:lnTo>
                  <a:lnTo>
                    <a:pt x="626" y="3520"/>
                  </a:lnTo>
                  <a:lnTo>
                    <a:pt x="626" y="3520"/>
                  </a:lnTo>
                  <a:lnTo>
                    <a:pt x="626" y="3516"/>
                  </a:lnTo>
                  <a:lnTo>
                    <a:pt x="626" y="3516"/>
                  </a:lnTo>
                  <a:lnTo>
                    <a:pt x="626" y="3512"/>
                  </a:lnTo>
                  <a:lnTo>
                    <a:pt x="626" y="3512"/>
                  </a:lnTo>
                  <a:lnTo>
                    <a:pt x="628" y="3506"/>
                  </a:lnTo>
                  <a:lnTo>
                    <a:pt x="628" y="3506"/>
                  </a:lnTo>
                  <a:lnTo>
                    <a:pt x="628" y="3502"/>
                  </a:lnTo>
                  <a:lnTo>
                    <a:pt x="628" y="3502"/>
                  </a:lnTo>
                  <a:lnTo>
                    <a:pt x="628" y="3498"/>
                  </a:lnTo>
                  <a:lnTo>
                    <a:pt x="628" y="3498"/>
                  </a:lnTo>
                  <a:lnTo>
                    <a:pt x="628" y="3492"/>
                  </a:lnTo>
                  <a:lnTo>
                    <a:pt x="628" y="3492"/>
                  </a:lnTo>
                  <a:lnTo>
                    <a:pt x="626" y="3486"/>
                  </a:lnTo>
                  <a:lnTo>
                    <a:pt x="626" y="3486"/>
                  </a:lnTo>
                  <a:lnTo>
                    <a:pt x="626" y="3480"/>
                  </a:lnTo>
                  <a:lnTo>
                    <a:pt x="626" y="3480"/>
                  </a:lnTo>
                  <a:lnTo>
                    <a:pt x="626" y="3478"/>
                  </a:lnTo>
                  <a:lnTo>
                    <a:pt x="626" y="3478"/>
                  </a:lnTo>
                  <a:lnTo>
                    <a:pt x="626" y="3474"/>
                  </a:lnTo>
                  <a:lnTo>
                    <a:pt x="626" y="3474"/>
                  </a:lnTo>
                  <a:lnTo>
                    <a:pt x="626" y="3468"/>
                  </a:lnTo>
                  <a:lnTo>
                    <a:pt x="626" y="3468"/>
                  </a:lnTo>
                  <a:lnTo>
                    <a:pt x="626" y="3466"/>
                  </a:lnTo>
                  <a:lnTo>
                    <a:pt x="626" y="3466"/>
                  </a:lnTo>
                  <a:lnTo>
                    <a:pt x="626" y="3462"/>
                  </a:lnTo>
                  <a:lnTo>
                    <a:pt x="626" y="3462"/>
                  </a:lnTo>
                  <a:lnTo>
                    <a:pt x="626" y="3458"/>
                  </a:lnTo>
                  <a:lnTo>
                    <a:pt x="626" y="3458"/>
                  </a:lnTo>
                  <a:lnTo>
                    <a:pt x="626" y="3458"/>
                  </a:lnTo>
                  <a:lnTo>
                    <a:pt x="626" y="3454"/>
                  </a:lnTo>
                  <a:lnTo>
                    <a:pt x="626" y="3454"/>
                  </a:lnTo>
                  <a:lnTo>
                    <a:pt x="628" y="3452"/>
                  </a:lnTo>
                  <a:lnTo>
                    <a:pt x="628" y="3452"/>
                  </a:lnTo>
                  <a:lnTo>
                    <a:pt x="628" y="3448"/>
                  </a:lnTo>
                  <a:lnTo>
                    <a:pt x="628" y="3448"/>
                  </a:lnTo>
                  <a:lnTo>
                    <a:pt x="628" y="3446"/>
                  </a:lnTo>
                  <a:lnTo>
                    <a:pt x="628" y="3446"/>
                  </a:lnTo>
                  <a:lnTo>
                    <a:pt x="628" y="3442"/>
                  </a:lnTo>
                  <a:lnTo>
                    <a:pt x="628" y="3442"/>
                  </a:lnTo>
                  <a:lnTo>
                    <a:pt x="628" y="3440"/>
                  </a:lnTo>
                  <a:lnTo>
                    <a:pt x="628" y="3440"/>
                  </a:lnTo>
                  <a:lnTo>
                    <a:pt x="628" y="3438"/>
                  </a:lnTo>
                  <a:lnTo>
                    <a:pt x="628" y="3438"/>
                  </a:lnTo>
                  <a:lnTo>
                    <a:pt x="628" y="3434"/>
                  </a:lnTo>
                  <a:lnTo>
                    <a:pt x="628" y="3434"/>
                  </a:lnTo>
                  <a:lnTo>
                    <a:pt x="628" y="3430"/>
                  </a:lnTo>
                  <a:lnTo>
                    <a:pt x="628" y="3430"/>
                  </a:lnTo>
                  <a:lnTo>
                    <a:pt x="626" y="3428"/>
                  </a:lnTo>
                  <a:lnTo>
                    <a:pt x="626" y="3428"/>
                  </a:lnTo>
                  <a:lnTo>
                    <a:pt x="626" y="3424"/>
                  </a:lnTo>
                  <a:lnTo>
                    <a:pt x="626" y="3424"/>
                  </a:lnTo>
                  <a:lnTo>
                    <a:pt x="626" y="3420"/>
                  </a:lnTo>
                  <a:lnTo>
                    <a:pt x="626" y="3420"/>
                  </a:lnTo>
                  <a:lnTo>
                    <a:pt x="626" y="3418"/>
                  </a:lnTo>
                  <a:lnTo>
                    <a:pt x="626" y="3418"/>
                  </a:lnTo>
                  <a:lnTo>
                    <a:pt x="626" y="3414"/>
                  </a:lnTo>
                  <a:lnTo>
                    <a:pt x="626" y="3414"/>
                  </a:lnTo>
                  <a:lnTo>
                    <a:pt x="626" y="3412"/>
                  </a:lnTo>
                  <a:lnTo>
                    <a:pt x="626" y="3412"/>
                  </a:lnTo>
                  <a:lnTo>
                    <a:pt x="628" y="3410"/>
                  </a:lnTo>
                  <a:lnTo>
                    <a:pt x="628" y="3410"/>
                  </a:lnTo>
                  <a:lnTo>
                    <a:pt x="628" y="3408"/>
                  </a:lnTo>
                  <a:lnTo>
                    <a:pt x="628" y="3408"/>
                  </a:lnTo>
                  <a:lnTo>
                    <a:pt x="628" y="3404"/>
                  </a:lnTo>
                  <a:lnTo>
                    <a:pt x="628" y="3404"/>
                  </a:lnTo>
                  <a:lnTo>
                    <a:pt x="628" y="3402"/>
                  </a:lnTo>
                  <a:lnTo>
                    <a:pt x="628" y="3402"/>
                  </a:lnTo>
                  <a:lnTo>
                    <a:pt x="628" y="3400"/>
                  </a:lnTo>
                  <a:lnTo>
                    <a:pt x="628" y="3400"/>
                  </a:lnTo>
                  <a:lnTo>
                    <a:pt x="630" y="3396"/>
                  </a:lnTo>
                  <a:lnTo>
                    <a:pt x="630" y="3396"/>
                  </a:lnTo>
                  <a:lnTo>
                    <a:pt x="630" y="3392"/>
                  </a:lnTo>
                  <a:lnTo>
                    <a:pt x="630" y="3392"/>
                  </a:lnTo>
                  <a:lnTo>
                    <a:pt x="630" y="3390"/>
                  </a:lnTo>
                  <a:lnTo>
                    <a:pt x="630" y="3390"/>
                  </a:lnTo>
                  <a:lnTo>
                    <a:pt x="628" y="3388"/>
                  </a:lnTo>
                  <a:lnTo>
                    <a:pt x="628" y="3388"/>
                  </a:lnTo>
                  <a:lnTo>
                    <a:pt x="628" y="3384"/>
                  </a:lnTo>
                  <a:lnTo>
                    <a:pt x="628" y="3384"/>
                  </a:lnTo>
                  <a:lnTo>
                    <a:pt x="628" y="3382"/>
                  </a:lnTo>
                  <a:lnTo>
                    <a:pt x="628" y="3382"/>
                  </a:lnTo>
                  <a:lnTo>
                    <a:pt x="628" y="3378"/>
                  </a:lnTo>
                  <a:lnTo>
                    <a:pt x="628" y="3378"/>
                  </a:lnTo>
                  <a:lnTo>
                    <a:pt x="628" y="3374"/>
                  </a:lnTo>
                  <a:lnTo>
                    <a:pt x="628" y="3374"/>
                  </a:lnTo>
                  <a:lnTo>
                    <a:pt x="626" y="3372"/>
                  </a:lnTo>
                  <a:lnTo>
                    <a:pt x="626" y="3372"/>
                  </a:lnTo>
                  <a:lnTo>
                    <a:pt x="626" y="3368"/>
                  </a:lnTo>
                  <a:lnTo>
                    <a:pt x="626" y="3366"/>
                  </a:lnTo>
                  <a:lnTo>
                    <a:pt x="626" y="3366"/>
                  </a:lnTo>
                  <a:lnTo>
                    <a:pt x="626" y="3364"/>
                  </a:lnTo>
                  <a:lnTo>
                    <a:pt x="626" y="3364"/>
                  </a:lnTo>
                  <a:lnTo>
                    <a:pt x="626" y="3362"/>
                  </a:lnTo>
                  <a:lnTo>
                    <a:pt x="626" y="3362"/>
                  </a:lnTo>
                  <a:lnTo>
                    <a:pt x="626" y="3358"/>
                  </a:lnTo>
                  <a:lnTo>
                    <a:pt x="626" y="3358"/>
                  </a:lnTo>
                  <a:lnTo>
                    <a:pt x="628" y="3356"/>
                  </a:lnTo>
                  <a:lnTo>
                    <a:pt x="628" y="3356"/>
                  </a:lnTo>
                  <a:lnTo>
                    <a:pt x="628" y="3350"/>
                  </a:lnTo>
                  <a:lnTo>
                    <a:pt x="630" y="3350"/>
                  </a:lnTo>
                  <a:lnTo>
                    <a:pt x="630" y="3350"/>
                  </a:lnTo>
                  <a:lnTo>
                    <a:pt x="630" y="3348"/>
                  </a:lnTo>
                  <a:lnTo>
                    <a:pt x="630" y="3342"/>
                  </a:lnTo>
                  <a:lnTo>
                    <a:pt x="630" y="3342"/>
                  </a:lnTo>
                  <a:lnTo>
                    <a:pt x="628" y="3340"/>
                  </a:lnTo>
                  <a:lnTo>
                    <a:pt x="628" y="3340"/>
                  </a:lnTo>
                  <a:lnTo>
                    <a:pt x="628" y="3340"/>
                  </a:lnTo>
                  <a:lnTo>
                    <a:pt x="628" y="3340"/>
                  </a:lnTo>
                  <a:lnTo>
                    <a:pt x="628" y="3338"/>
                  </a:lnTo>
                  <a:lnTo>
                    <a:pt x="628" y="3338"/>
                  </a:lnTo>
                  <a:lnTo>
                    <a:pt x="630" y="3334"/>
                  </a:lnTo>
                  <a:lnTo>
                    <a:pt x="630" y="3330"/>
                  </a:lnTo>
                  <a:lnTo>
                    <a:pt x="630" y="3330"/>
                  </a:lnTo>
                  <a:lnTo>
                    <a:pt x="630" y="3326"/>
                  </a:lnTo>
                  <a:lnTo>
                    <a:pt x="630" y="3326"/>
                  </a:lnTo>
                  <a:lnTo>
                    <a:pt x="628" y="3324"/>
                  </a:lnTo>
                  <a:lnTo>
                    <a:pt x="628" y="3324"/>
                  </a:lnTo>
                  <a:lnTo>
                    <a:pt x="628" y="3320"/>
                  </a:lnTo>
                  <a:lnTo>
                    <a:pt x="628" y="3320"/>
                  </a:lnTo>
                  <a:lnTo>
                    <a:pt x="626" y="3318"/>
                  </a:lnTo>
                  <a:lnTo>
                    <a:pt x="626" y="3318"/>
                  </a:lnTo>
                  <a:lnTo>
                    <a:pt x="626" y="3314"/>
                  </a:lnTo>
                  <a:lnTo>
                    <a:pt x="626" y="3314"/>
                  </a:lnTo>
                  <a:lnTo>
                    <a:pt x="626" y="3312"/>
                  </a:lnTo>
                  <a:lnTo>
                    <a:pt x="626" y="3312"/>
                  </a:lnTo>
                  <a:lnTo>
                    <a:pt x="624" y="3306"/>
                  </a:lnTo>
                  <a:lnTo>
                    <a:pt x="624" y="3306"/>
                  </a:lnTo>
                  <a:lnTo>
                    <a:pt x="624" y="3304"/>
                  </a:lnTo>
                  <a:lnTo>
                    <a:pt x="624" y="3304"/>
                  </a:lnTo>
                  <a:lnTo>
                    <a:pt x="624" y="3300"/>
                  </a:lnTo>
                  <a:lnTo>
                    <a:pt x="624" y="3300"/>
                  </a:lnTo>
                  <a:lnTo>
                    <a:pt x="624" y="3298"/>
                  </a:lnTo>
                  <a:lnTo>
                    <a:pt x="624" y="3298"/>
                  </a:lnTo>
                  <a:lnTo>
                    <a:pt x="624" y="3294"/>
                  </a:lnTo>
                  <a:lnTo>
                    <a:pt x="624" y="3294"/>
                  </a:lnTo>
                  <a:lnTo>
                    <a:pt x="626" y="3292"/>
                  </a:lnTo>
                  <a:lnTo>
                    <a:pt x="626" y="3292"/>
                  </a:lnTo>
                  <a:lnTo>
                    <a:pt x="626" y="3288"/>
                  </a:lnTo>
                  <a:lnTo>
                    <a:pt x="626" y="3286"/>
                  </a:lnTo>
                  <a:lnTo>
                    <a:pt x="626" y="3286"/>
                  </a:lnTo>
                  <a:lnTo>
                    <a:pt x="626" y="3282"/>
                  </a:lnTo>
                  <a:lnTo>
                    <a:pt x="626" y="3282"/>
                  </a:lnTo>
                  <a:lnTo>
                    <a:pt x="628" y="3278"/>
                  </a:lnTo>
                  <a:lnTo>
                    <a:pt x="628" y="3276"/>
                  </a:lnTo>
                  <a:lnTo>
                    <a:pt x="628" y="3276"/>
                  </a:lnTo>
                  <a:lnTo>
                    <a:pt x="628" y="3270"/>
                  </a:lnTo>
                  <a:lnTo>
                    <a:pt x="628" y="3270"/>
                  </a:lnTo>
                  <a:lnTo>
                    <a:pt x="628" y="3264"/>
                  </a:lnTo>
                  <a:lnTo>
                    <a:pt x="628" y="3264"/>
                  </a:lnTo>
                  <a:lnTo>
                    <a:pt x="628" y="3260"/>
                  </a:lnTo>
                  <a:lnTo>
                    <a:pt x="628" y="3260"/>
                  </a:lnTo>
                  <a:lnTo>
                    <a:pt x="628" y="3258"/>
                  </a:lnTo>
                  <a:lnTo>
                    <a:pt x="628" y="3258"/>
                  </a:lnTo>
                  <a:lnTo>
                    <a:pt x="628" y="3254"/>
                  </a:lnTo>
                  <a:lnTo>
                    <a:pt x="628" y="3254"/>
                  </a:lnTo>
                  <a:lnTo>
                    <a:pt x="628" y="3250"/>
                  </a:lnTo>
                  <a:lnTo>
                    <a:pt x="628" y="3250"/>
                  </a:lnTo>
                  <a:lnTo>
                    <a:pt x="628" y="3248"/>
                  </a:lnTo>
                  <a:lnTo>
                    <a:pt x="628" y="3248"/>
                  </a:lnTo>
                  <a:lnTo>
                    <a:pt x="628" y="3246"/>
                  </a:lnTo>
                  <a:lnTo>
                    <a:pt x="628" y="3246"/>
                  </a:lnTo>
                  <a:lnTo>
                    <a:pt x="628" y="3242"/>
                  </a:lnTo>
                  <a:lnTo>
                    <a:pt x="628" y="3242"/>
                  </a:lnTo>
                  <a:lnTo>
                    <a:pt x="626" y="3236"/>
                  </a:lnTo>
                  <a:lnTo>
                    <a:pt x="626" y="3236"/>
                  </a:lnTo>
                  <a:lnTo>
                    <a:pt x="626" y="3234"/>
                  </a:lnTo>
                  <a:lnTo>
                    <a:pt x="626" y="3234"/>
                  </a:lnTo>
                  <a:lnTo>
                    <a:pt x="626" y="3230"/>
                  </a:lnTo>
                  <a:lnTo>
                    <a:pt x="626" y="3230"/>
                  </a:lnTo>
                  <a:lnTo>
                    <a:pt x="628" y="3228"/>
                  </a:lnTo>
                  <a:lnTo>
                    <a:pt x="628" y="3228"/>
                  </a:lnTo>
                  <a:lnTo>
                    <a:pt x="628" y="3226"/>
                  </a:lnTo>
                  <a:lnTo>
                    <a:pt x="628" y="3226"/>
                  </a:lnTo>
                  <a:lnTo>
                    <a:pt x="628" y="3222"/>
                  </a:lnTo>
                  <a:lnTo>
                    <a:pt x="628" y="3222"/>
                  </a:lnTo>
                  <a:lnTo>
                    <a:pt x="628" y="3220"/>
                  </a:lnTo>
                  <a:lnTo>
                    <a:pt x="628" y="3220"/>
                  </a:lnTo>
                  <a:lnTo>
                    <a:pt x="626" y="3214"/>
                  </a:lnTo>
                  <a:lnTo>
                    <a:pt x="626" y="3214"/>
                  </a:lnTo>
                  <a:lnTo>
                    <a:pt x="626" y="3214"/>
                  </a:lnTo>
                  <a:lnTo>
                    <a:pt x="626" y="3214"/>
                  </a:lnTo>
                  <a:lnTo>
                    <a:pt x="626" y="3212"/>
                  </a:lnTo>
                  <a:lnTo>
                    <a:pt x="626" y="3212"/>
                  </a:lnTo>
                  <a:lnTo>
                    <a:pt x="628" y="3206"/>
                  </a:lnTo>
                  <a:lnTo>
                    <a:pt x="628" y="3206"/>
                  </a:lnTo>
                  <a:lnTo>
                    <a:pt x="626" y="3204"/>
                  </a:lnTo>
                  <a:lnTo>
                    <a:pt x="626" y="3204"/>
                  </a:lnTo>
                  <a:lnTo>
                    <a:pt x="626" y="3202"/>
                  </a:lnTo>
                  <a:lnTo>
                    <a:pt x="626" y="3202"/>
                  </a:lnTo>
                  <a:lnTo>
                    <a:pt x="626" y="3200"/>
                  </a:lnTo>
                  <a:lnTo>
                    <a:pt x="626" y="3200"/>
                  </a:lnTo>
                  <a:lnTo>
                    <a:pt x="626" y="3196"/>
                  </a:lnTo>
                  <a:lnTo>
                    <a:pt x="626" y="3196"/>
                  </a:lnTo>
                  <a:lnTo>
                    <a:pt x="626" y="3194"/>
                  </a:lnTo>
                  <a:lnTo>
                    <a:pt x="626" y="3194"/>
                  </a:lnTo>
                  <a:lnTo>
                    <a:pt x="624" y="3192"/>
                  </a:lnTo>
                  <a:lnTo>
                    <a:pt x="624" y="3192"/>
                  </a:lnTo>
                  <a:lnTo>
                    <a:pt x="626" y="3190"/>
                  </a:lnTo>
                  <a:lnTo>
                    <a:pt x="626" y="3190"/>
                  </a:lnTo>
                  <a:lnTo>
                    <a:pt x="626" y="3186"/>
                  </a:lnTo>
                  <a:lnTo>
                    <a:pt x="626" y="3186"/>
                  </a:lnTo>
                  <a:lnTo>
                    <a:pt x="626" y="3184"/>
                  </a:lnTo>
                  <a:lnTo>
                    <a:pt x="626" y="3184"/>
                  </a:lnTo>
                  <a:lnTo>
                    <a:pt x="626" y="3182"/>
                  </a:lnTo>
                  <a:lnTo>
                    <a:pt x="626" y="3182"/>
                  </a:lnTo>
                  <a:lnTo>
                    <a:pt x="626" y="3180"/>
                  </a:lnTo>
                  <a:lnTo>
                    <a:pt x="626" y="3180"/>
                  </a:lnTo>
                  <a:lnTo>
                    <a:pt x="628" y="3176"/>
                  </a:lnTo>
                  <a:lnTo>
                    <a:pt x="628" y="3176"/>
                  </a:lnTo>
                  <a:lnTo>
                    <a:pt x="626" y="3172"/>
                  </a:lnTo>
                  <a:lnTo>
                    <a:pt x="626" y="3172"/>
                  </a:lnTo>
                  <a:lnTo>
                    <a:pt x="626" y="3170"/>
                  </a:lnTo>
                  <a:lnTo>
                    <a:pt x="626" y="3170"/>
                  </a:lnTo>
                  <a:lnTo>
                    <a:pt x="628" y="3168"/>
                  </a:lnTo>
                  <a:lnTo>
                    <a:pt x="628" y="3168"/>
                  </a:lnTo>
                  <a:lnTo>
                    <a:pt x="628" y="3164"/>
                  </a:lnTo>
                  <a:lnTo>
                    <a:pt x="628" y="3164"/>
                  </a:lnTo>
                  <a:lnTo>
                    <a:pt x="628" y="3160"/>
                  </a:lnTo>
                  <a:lnTo>
                    <a:pt x="628" y="3160"/>
                  </a:lnTo>
                  <a:lnTo>
                    <a:pt x="636" y="3160"/>
                  </a:lnTo>
                  <a:lnTo>
                    <a:pt x="636" y="3160"/>
                  </a:lnTo>
                  <a:lnTo>
                    <a:pt x="638" y="3160"/>
                  </a:lnTo>
                  <a:lnTo>
                    <a:pt x="638" y="3160"/>
                  </a:lnTo>
                  <a:lnTo>
                    <a:pt x="642" y="3160"/>
                  </a:lnTo>
                  <a:lnTo>
                    <a:pt x="642" y="3160"/>
                  </a:lnTo>
                  <a:lnTo>
                    <a:pt x="644" y="3162"/>
                  </a:lnTo>
                  <a:lnTo>
                    <a:pt x="644" y="3162"/>
                  </a:lnTo>
                  <a:lnTo>
                    <a:pt x="648" y="3162"/>
                  </a:lnTo>
                  <a:lnTo>
                    <a:pt x="648" y="3162"/>
                  </a:lnTo>
                  <a:lnTo>
                    <a:pt x="652" y="3162"/>
                  </a:lnTo>
                  <a:lnTo>
                    <a:pt x="654" y="3162"/>
                  </a:lnTo>
                  <a:lnTo>
                    <a:pt x="654" y="3162"/>
                  </a:lnTo>
                  <a:lnTo>
                    <a:pt x="662" y="3162"/>
                  </a:lnTo>
                  <a:lnTo>
                    <a:pt x="662" y="3162"/>
                  </a:lnTo>
                  <a:lnTo>
                    <a:pt x="664" y="3162"/>
                  </a:lnTo>
                  <a:lnTo>
                    <a:pt x="666" y="3162"/>
                  </a:lnTo>
                  <a:lnTo>
                    <a:pt x="666" y="3162"/>
                  </a:lnTo>
                  <a:lnTo>
                    <a:pt x="674" y="3162"/>
                  </a:lnTo>
                  <a:lnTo>
                    <a:pt x="674" y="3162"/>
                  </a:lnTo>
                  <a:lnTo>
                    <a:pt x="678" y="3162"/>
                  </a:lnTo>
                  <a:lnTo>
                    <a:pt x="678" y="3162"/>
                  </a:lnTo>
                  <a:lnTo>
                    <a:pt x="686" y="3162"/>
                  </a:lnTo>
                  <a:lnTo>
                    <a:pt x="686" y="3162"/>
                  </a:lnTo>
                  <a:lnTo>
                    <a:pt x="690" y="3162"/>
                  </a:lnTo>
                  <a:lnTo>
                    <a:pt x="690" y="3162"/>
                  </a:lnTo>
                  <a:lnTo>
                    <a:pt x="698" y="3162"/>
                  </a:lnTo>
                  <a:lnTo>
                    <a:pt x="698" y="3162"/>
                  </a:lnTo>
                  <a:lnTo>
                    <a:pt x="704" y="3162"/>
                  </a:lnTo>
                  <a:lnTo>
                    <a:pt x="704" y="3162"/>
                  </a:lnTo>
                  <a:lnTo>
                    <a:pt x="706" y="3160"/>
                  </a:lnTo>
                  <a:lnTo>
                    <a:pt x="706" y="3160"/>
                  </a:lnTo>
                  <a:lnTo>
                    <a:pt x="710" y="3160"/>
                  </a:lnTo>
                  <a:lnTo>
                    <a:pt x="710" y="3160"/>
                  </a:lnTo>
                  <a:lnTo>
                    <a:pt x="710" y="3160"/>
                  </a:lnTo>
                  <a:lnTo>
                    <a:pt x="710" y="3160"/>
                  </a:lnTo>
                  <a:lnTo>
                    <a:pt x="716" y="3162"/>
                  </a:lnTo>
                  <a:lnTo>
                    <a:pt x="716" y="3162"/>
                  </a:lnTo>
                  <a:lnTo>
                    <a:pt x="720" y="3162"/>
                  </a:lnTo>
                  <a:lnTo>
                    <a:pt x="720" y="3162"/>
                  </a:lnTo>
                  <a:lnTo>
                    <a:pt x="720" y="3160"/>
                  </a:lnTo>
                  <a:lnTo>
                    <a:pt x="720" y="3160"/>
                  </a:lnTo>
                  <a:lnTo>
                    <a:pt x="724" y="3162"/>
                  </a:lnTo>
                  <a:lnTo>
                    <a:pt x="724" y="3162"/>
                  </a:lnTo>
                  <a:lnTo>
                    <a:pt x="726" y="3162"/>
                  </a:lnTo>
                  <a:lnTo>
                    <a:pt x="726" y="3162"/>
                  </a:lnTo>
                  <a:lnTo>
                    <a:pt x="728" y="3162"/>
                  </a:lnTo>
                  <a:lnTo>
                    <a:pt x="728" y="3162"/>
                  </a:lnTo>
                  <a:lnTo>
                    <a:pt x="732" y="3162"/>
                  </a:lnTo>
                  <a:lnTo>
                    <a:pt x="732" y="3162"/>
                  </a:lnTo>
                  <a:lnTo>
                    <a:pt x="734" y="3160"/>
                  </a:lnTo>
                  <a:lnTo>
                    <a:pt x="734" y="3160"/>
                  </a:lnTo>
                  <a:lnTo>
                    <a:pt x="736" y="3160"/>
                  </a:lnTo>
                  <a:lnTo>
                    <a:pt x="736" y="3160"/>
                  </a:lnTo>
                  <a:lnTo>
                    <a:pt x="742" y="3160"/>
                  </a:lnTo>
                  <a:lnTo>
                    <a:pt x="742" y="3160"/>
                  </a:lnTo>
                  <a:lnTo>
                    <a:pt x="744" y="3160"/>
                  </a:lnTo>
                  <a:lnTo>
                    <a:pt x="744" y="3160"/>
                  </a:lnTo>
                  <a:lnTo>
                    <a:pt x="746" y="3162"/>
                  </a:lnTo>
                  <a:lnTo>
                    <a:pt x="746" y="3162"/>
                  </a:lnTo>
                  <a:lnTo>
                    <a:pt x="750" y="3162"/>
                  </a:lnTo>
                  <a:lnTo>
                    <a:pt x="750" y="3162"/>
                  </a:lnTo>
                  <a:lnTo>
                    <a:pt x="750" y="3162"/>
                  </a:lnTo>
                  <a:lnTo>
                    <a:pt x="750" y="3162"/>
                  </a:lnTo>
                  <a:lnTo>
                    <a:pt x="756" y="3160"/>
                  </a:lnTo>
                  <a:lnTo>
                    <a:pt x="756" y="3160"/>
                  </a:lnTo>
                  <a:lnTo>
                    <a:pt x="762" y="3162"/>
                  </a:lnTo>
                  <a:lnTo>
                    <a:pt x="762" y="3162"/>
                  </a:lnTo>
                  <a:lnTo>
                    <a:pt x="762" y="3162"/>
                  </a:lnTo>
                  <a:lnTo>
                    <a:pt x="762" y="3162"/>
                  </a:lnTo>
                  <a:lnTo>
                    <a:pt x="766" y="3162"/>
                  </a:lnTo>
                  <a:lnTo>
                    <a:pt x="766" y="3162"/>
                  </a:lnTo>
                  <a:lnTo>
                    <a:pt x="768" y="3160"/>
                  </a:lnTo>
                  <a:lnTo>
                    <a:pt x="768" y="3160"/>
                  </a:lnTo>
                  <a:lnTo>
                    <a:pt x="770" y="3160"/>
                  </a:lnTo>
                  <a:lnTo>
                    <a:pt x="770" y="3160"/>
                  </a:lnTo>
                  <a:lnTo>
                    <a:pt x="774" y="3162"/>
                  </a:lnTo>
                  <a:lnTo>
                    <a:pt x="774" y="3162"/>
                  </a:lnTo>
                  <a:lnTo>
                    <a:pt x="778" y="3160"/>
                  </a:lnTo>
                  <a:lnTo>
                    <a:pt x="778" y="3160"/>
                  </a:lnTo>
                  <a:lnTo>
                    <a:pt x="780" y="3160"/>
                  </a:lnTo>
                  <a:lnTo>
                    <a:pt x="780" y="3160"/>
                  </a:lnTo>
                  <a:lnTo>
                    <a:pt x="784" y="3160"/>
                  </a:lnTo>
                  <a:lnTo>
                    <a:pt x="784" y="3160"/>
                  </a:lnTo>
                  <a:lnTo>
                    <a:pt x="786" y="3160"/>
                  </a:lnTo>
                  <a:lnTo>
                    <a:pt x="786" y="3160"/>
                  </a:lnTo>
                  <a:lnTo>
                    <a:pt x="790" y="3160"/>
                  </a:lnTo>
                  <a:lnTo>
                    <a:pt x="790" y="3160"/>
                  </a:lnTo>
                  <a:lnTo>
                    <a:pt x="792" y="3160"/>
                  </a:lnTo>
                  <a:lnTo>
                    <a:pt x="792" y="3160"/>
                  </a:lnTo>
                  <a:lnTo>
                    <a:pt x="796" y="3162"/>
                  </a:lnTo>
                  <a:lnTo>
                    <a:pt x="796" y="3162"/>
                  </a:lnTo>
                  <a:lnTo>
                    <a:pt x="800" y="3162"/>
                  </a:lnTo>
                  <a:lnTo>
                    <a:pt x="800" y="3162"/>
                  </a:lnTo>
                  <a:lnTo>
                    <a:pt x="802" y="3162"/>
                  </a:lnTo>
                  <a:lnTo>
                    <a:pt x="802" y="3162"/>
                  </a:lnTo>
                  <a:lnTo>
                    <a:pt x="806" y="3162"/>
                  </a:lnTo>
                  <a:lnTo>
                    <a:pt x="806" y="3162"/>
                  </a:lnTo>
                  <a:lnTo>
                    <a:pt x="806" y="3160"/>
                  </a:lnTo>
                  <a:lnTo>
                    <a:pt x="806" y="3160"/>
                  </a:lnTo>
                  <a:lnTo>
                    <a:pt x="808" y="3162"/>
                  </a:lnTo>
                  <a:lnTo>
                    <a:pt x="808" y="3162"/>
                  </a:lnTo>
                  <a:lnTo>
                    <a:pt x="810" y="3162"/>
                  </a:lnTo>
                  <a:lnTo>
                    <a:pt x="810" y="3162"/>
                  </a:lnTo>
                  <a:lnTo>
                    <a:pt x="812" y="3162"/>
                  </a:lnTo>
                  <a:lnTo>
                    <a:pt x="812" y="3162"/>
                  </a:lnTo>
                  <a:lnTo>
                    <a:pt x="816" y="3162"/>
                  </a:lnTo>
                  <a:lnTo>
                    <a:pt x="816" y="3162"/>
                  </a:lnTo>
                  <a:lnTo>
                    <a:pt x="822" y="3162"/>
                  </a:lnTo>
                  <a:lnTo>
                    <a:pt x="822" y="3162"/>
                  </a:lnTo>
                  <a:lnTo>
                    <a:pt x="826" y="3160"/>
                  </a:lnTo>
                  <a:lnTo>
                    <a:pt x="826" y="3160"/>
                  </a:lnTo>
                  <a:lnTo>
                    <a:pt x="828" y="3158"/>
                  </a:lnTo>
                  <a:lnTo>
                    <a:pt x="828" y="3158"/>
                  </a:lnTo>
                  <a:lnTo>
                    <a:pt x="828" y="3158"/>
                  </a:lnTo>
                  <a:lnTo>
                    <a:pt x="828" y="3158"/>
                  </a:lnTo>
                  <a:lnTo>
                    <a:pt x="834" y="3158"/>
                  </a:lnTo>
                  <a:lnTo>
                    <a:pt x="834" y="3158"/>
                  </a:lnTo>
                  <a:lnTo>
                    <a:pt x="834" y="3158"/>
                  </a:lnTo>
                  <a:lnTo>
                    <a:pt x="834" y="3158"/>
                  </a:lnTo>
                  <a:lnTo>
                    <a:pt x="836" y="3158"/>
                  </a:lnTo>
                  <a:lnTo>
                    <a:pt x="838" y="3158"/>
                  </a:lnTo>
                  <a:lnTo>
                    <a:pt x="838" y="3158"/>
                  </a:lnTo>
                  <a:lnTo>
                    <a:pt x="842" y="3158"/>
                  </a:lnTo>
                  <a:lnTo>
                    <a:pt x="842" y="3158"/>
                  </a:lnTo>
                  <a:lnTo>
                    <a:pt x="844" y="3158"/>
                  </a:lnTo>
                  <a:lnTo>
                    <a:pt x="844" y="3158"/>
                  </a:lnTo>
                  <a:lnTo>
                    <a:pt x="846" y="3158"/>
                  </a:lnTo>
                  <a:lnTo>
                    <a:pt x="846" y="3158"/>
                  </a:lnTo>
                  <a:lnTo>
                    <a:pt x="850" y="3160"/>
                  </a:lnTo>
                  <a:lnTo>
                    <a:pt x="850" y="3160"/>
                  </a:lnTo>
                  <a:lnTo>
                    <a:pt x="856" y="3160"/>
                  </a:lnTo>
                  <a:lnTo>
                    <a:pt x="856" y="3160"/>
                  </a:lnTo>
                  <a:lnTo>
                    <a:pt x="860" y="3160"/>
                  </a:lnTo>
                  <a:lnTo>
                    <a:pt x="860" y="3160"/>
                  </a:lnTo>
                  <a:lnTo>
                    <a:pt x="860" y="3158"/>
                  </a:lnTo>
                  <a:lnTo>
                    <a:pt x="860" y="3158"/>
                  </a:lnTo>
                  <a:lnTo>
                    <a:pt x="864" y="3160"/>
                  </a:lnTo>
                  <a:lnTo>
                    <a:pt x="864" y="3160"/>
                  </a:lnTo>
                  <a:lnTo>
                    <a:pt x="866" y="3160"/>
                  </a:lnTo>
                  <a:lnTo>
                    <a:pt x="868" y="3160"/>
                  </a:lnTo>
                  <a:lnTo>
                    <a:pt x="868" y="3160"/>
                  </a:lnTo>
                  <a:lnTo>
                    <a:pt x="872" y="3158"/>
                  </a:lnTo>
                  <a:lnTo>
                    <a:pt x="872" y="3158"/>
                  </a:lnTo>
                  <a:lnTo>
                    <a:pt x="874" y="3160"/>
                  </a:lnTo>
                  <a:lnTo>
                    <a:pt x="874" y="3160"/>
                  </a:lnTo>
                  <a:lnTo>
                    <a:pt x="880" y="3160"/>
                  </a:lnTo>
                  <a:lnTo>
                    <a:pt x="880" y="3160"/>
                  </a:lnTo>
                  <a:lnTo>
                    <a:pt x="882" y="3160"/>
                  </a:lnTo>
                  <a:lnTo>
                    <a:pt x="882" y="3160"/>
                  </a:lnTo>
                  <a:lnTo>
                    <a:pt x="884" y="3158"/>
                  </a:lnTo>
                  <a:lnTo>
                    <a:pt x="884" y="3158"/>
                  </a:lnTo>
                  <a:lnTo>
                    <a:pt x="886" y="3160"/>
                  </a:lnTo>
                  <a:lnTo>
                    <a:pt x="886" y="3160"/>
                  </a:lnTo>
                  <a:lnTo>
                    <a:pt x="890" y="3162"/>
                  </a:lnTo>
                  <a:lnTo>
                    <a:pt x="890" y="3162"/>
                  </a:lnTo>
                  <a:lnTo>
                    <a:pt x="894" y="3160"/>
                  </a:lnTo>
                  <a:lnTo>
                    <a:pt x="894" y="3160"/>
                  </a:lnTo>
                  <a:lnTo>
                    <a:pt x="896" y="3160"/>
                  </a:lnTo>
                  <a:lnTo>
                    <a:pt x="896" y="3160"/>
                  </a:lnTo>
                  <a:lnTo>
                    <a:pt x="898" y="3160"/>
                  </a:lnTo>
                  <a:lnTo>
                    <a:pt x="898" y="3160"/>
                  </a:lnTo>
                  <a:lnTo>
                    <a:pt x="902" y="3162"/>
                  </a:lnTo>
                  <a:lnTo>
                    <a:pt x="902" y="3162"/>
                  </a:lnTo>
                  <a:lnTo>
                    <a:pt x="904" y="3160"/>
                  </a:lnTo>
                  <a:lnTo>
                    <a:pt x="904" y="3160"/>
                  </a:lnTo>
                  <a:lnTo>
                    <a:pt x="906" y="3160"/>
                  </a:lnTo>
                  <a:lnTo>
                    <a:pt x="906" y="3160"/>
                  </a:lnTo>
                  <a:lnTo>
                    <a:pt x="908" y="3160"/>
                  </a:lnTo>
                  <a:lnTo>
                    <a:pt x="908" y="3160"/>
                  </a:lnTo>
                  <a:lnTo>
                    <a:pt x="912" y="3162"/>
                  </a:lnTo>
                  <a:lnTo>
                    <a:pt x="912" y="3162"/>
                  </a:lnTo>
                  <a:lnTo>
                    <a:pt x="916" y="3160"/>
                  </a:lnTo>
                  <a:lnTo>
                    <a:pt x="916" y="3160"/>
                  </a:lnTo>
                  <a:lnTo>
                    <a:pt x="918" y="3160"/>
                  </a:lnTo>
                  <a:lnTo>
                    <a:pt x="918" y="3160"/>
                  </a:lnTo>
                  <a:lnTo>
                    <a:pt x="922" y="3160"/>
                  </a:lnTo>
                  <a:lnTo>
                    <a:pt x="922" y="3160"/>
                  </a:lnTo>
                  <a:lnTo>
                    <a:pt x="922" y="3160"/>
                  </a:lnTo>
                  <a:lnTo>
                    <a:pt x="924" y="3160"/>
                  </a:lnTo>
                  <a:lnTo>
                    <a:pt x="924" y="3160"/>
                  </a:lnTo>
                  <a:lnTo>
                    <a:pt x="926" y="3160"/>
                  </a:lnTo>
                  <a:lnTo>
                    <a:pt x="926" y="3160"/>
                  </a:lnTo>
                  <a:lnTo>
                    <a:pt x="928" y="3158"/>
                  </a:lnTo>
                  <a:lnTo>
                    <a:pt x="928" y="3158"/>
                  </a:lnTo>
                  <a:lnTo>
                    <a:pt x="932" y="3158"/>
                  </a:lnTo>
                  <a:lnTo>
                    <a:pt x="932" y="3158"/>
                  </a:lnTo>
                  <a:lnTo>
                    <a:pt x="936" y="3158"/>
                  </a:lnTo>
                  <a:lnTo>
                    <a:pt x="936" y="3158"/>
                  </a:lnTo>
                  <a:lnTo>
                    <a:pt x="938" y="3158"/>
                  </a:lnTo>
                  <a:lnTo>
                    <a:pt x="938" y="3158"/>
                  </a:lnTo>
                  <a:lnTo>
                    <a:pt x="942" y="3160"/>
                  </a:lnTo>
                  <a:lnTo>
                    <a:pt x="942" y="3160"/>
                  </a:lnTo>
                  <a:lnTo>
                    <a:pt x="944" y="3160"/>
                  </a:lnTo>
                  <a:lnTo>
                    <a:pt x="946" y="3160"/>
                  </a:lnTo>
                  <a:lnTo>
                    <a:pt x="946" y="3160"/>
                  </a:lnTo>
                  <a:lnTo>
                    <a:pt x="950" y="3160"/>
                  </a:lnTo>
                  <a:lnTo>
                    <a:pt x="950" y="3160"/>
                  </a:lnTo>
                  <a:lnTo>
                    <a:pt x="950" y="3160"/>
                  </a:lnTo>
                  <a:lnTo>
                    <a:pt x="952" y="3160"/>
                  </a:lnTo>
                  <a:lnTo>
                    <a:pt x="952" y="3160"/>
                  </a:lnTo>
                  <a:lnTo>
                    <a:pt x="958" y="3162"/>
                  </a:lnTo>
                  <a:lnTo>
                    <a:pt x="958" y="3162"/>
                  </a:lnTo>
                  <a:lnTo>
                    <a:pt x="962" y="3162"/>
                  </a:lnTo>
                  <a:lnTo>
                    <a:pt x="962" y="3162"/>
                  </a:lnTo>
                  <a:lnTo>
                    <a:pt x="964" y="3162"/>
                  </a:lnTo>
                  <a:lnTo>
                    <a:pt x="964" y="3162"/>
                  </a:lnTo>
                  <a:lnTo>
                    <a:pt x="968" y="3164"/>
                  </a:lnTo>
                  <a:lnTo>
                    <a:pt x="968" y="3164"/>
                  </a:lnTo>
                  <a:lnTo>
                    <a:pt x="970" y="3164"/>
                  </a:lnTo>
                  <a:lnTo>
                    <a:pt x="970" y="3164"/>
                  </a:lnTo>
                  <a:lnTo>
                    <a:pt x="972" y="3164"/>
                  </a:lnTo>
                  <a:lnTo>
                    <a:pt x="972" y="3164"/>
                  </a:lnTo>
                  <a:lnTo>
                    <a:pt x="976" y="3164"/>
                  </a:lnTo>
                  <a:lnTo>
                    <a:pt x="976" y="3164"/>
                  </a:lnTo>
                  <a:lnTo>
                    <a:pt x="978" y="3166"/>
                  </a:lnTo>
                  <a:lnTo>
                    <a:pt x="978" y="3166"/>
                  </a:lnTo>
                  <a:lnTo>
                    <a:pt x="984" y="3166"/>
                  </a:lnTo>
                  <a:lnTo>
                    <a:pt x="984" y="3166"/>
                  </a:lnTo>
                  <a:lnTo>
                    <a:pt x="988" y="3166"/>
                  </a:lnTo>
                  <a:lnTo>
                    <a:pt x="988" y="3166"/>
                  </a:lnTo>
                  <a:lnTo>
                    <a:pt x="992" y="3164"/>
                  </a:lnTo>
                  <a:lnTo>
                    <a:pt x="992" y="3164"/>
                  </a:lnTo>
                  <a:lnTo>
                    <a:pt x="994" y="3164"/>
                  </a:lnTo>
                  <a:lnTo>
                    <a:pt x="994" y="3164"/>
                  </a:lnTo>
                  <a:lnTo>
                    <a:pt x="998" y="3164"/>
                  </a:lnTo>
                  <a:lnTo>
                    <a:pt x="998" y="3164"/>
                  </a:lnTo>
                  <a:lnTo>
                    <a:pt x="1000" y="3164"/>
                  </a:lnTo>
                  <a:lnTo>
                    <a:pt x="1000" y="3164"/>
                  </a:lnTo>
                  <a:lnTo>
                    <a:pt x="1002" y="3164"/>
                  </a:lnTo>
                  <a:lnTo>
                    <a:pt x="1002" y="3164"/>
                  </a:lnTo>
                  <a:lnTo>
                    <a:pt x="1006" y="3164"/>
                  </a:lnTo>
                  <a:lnTo>
                    <a:pt x="1006" y="3164"/>
                  </a:lnTo>
                  <a:lnTo>
                    <a:pt x="1006" y="3164"/>
                  </a:lnTo>
                  <a:lnTo>
                    <a:pt x="1006" y="3164"/>
                  </a:lnTo>
                  <a:lnTo>
                    <a:pt x="1008" y="3166"/>
                  </a:lnTo>
                  <a:lnTo>
                    <a:pt x="1008" y="3166"/>
                  </a:lnTo>
                  <a:lnTo>
                    <a:pt x="1006" y="3168"/>
                  </a:lnTo>
                  <a:lnTo>
                    <a:pt x="1006" y="3168"/>
                  </a:lnTo>
                  <a:lnTo>
                    <a:pt x="1004" y="3172"/>
                  </a:lnTo>
                  <a:lnTo>
                    <a:pt x="1004" y="3172"/>
                  </a:lnTo>
                  <a:lnTo>
                    <a:pt x="1006" y="3178"/>
                  </a:lnTo>
                  <a:lnTo>
                    <a:pt x="1006" y="3180"/>
                  </a:lnTo>
                  <a:lnTo>
                    <a:pt x="1006" y="3180"/>
                  </a:lnTo>
                  <a:lnTo>
                    <a:pt x="1006" y="3186"/>
                  </a:lnTo>
                  <a:lnTo>
                    <a:pt x="1006" y="3188"/>
                  </a:lnTo>
                  <a:lnTo>
                    <a:pt x="1006" y="3188"/>
                  </a:lnTo>
                  <a:lnTo>
                    <a:pt x="1006" y="3192"/>
                  </a:lnTo>
                  <a:lnTo>
                    <a:pt x="1006" y="3192"/>
                  </a:lnTo>
                  <a:lnTo>
                    <a:pt x="1006" y="3194"/>
                  </a:lnTo>
                  <a:lnTo>
                    <a:pt x="1006" y="3194"/>
                  </a:lnTo>
                  <a:lnTo>
                    <a:pt x="1006" y="3196"/>
                  </a:lnTo>
                  <a:lnTo>
                    <a:pt x="1006" y="3196"/>
                  </a:lnTo>
                  <a:lnTo>
                    <a:pt x="1004" y="3198"/>
                  </a:lnTo>
                  <a:lnTo>
                    <a:pt x="1004" y="3198"/>
                  </a:lnTo>
                  <a:lnTo>
                    <a:pt x="1004" y="3202"/>
                  </a:lnTo>
                  <a:lnTo>
                    <a:pt x="1004" y="3202"/>
                  </a:lnTo>
                  <a:lnTo>
                    <a:pt x="1004" y="3206"/>
                  </a:lnTo>
                  <a:lnTo>
                    <a:pt x="1004" y="3206"/>
                  </a:lnTo>
                  <a:lnTo>
                    <a:pt x="1004" y="3208"/>
                  </a:lnTo>
                  <a:lnTo>
                    <a:pt x="1004" y="3208"/>
                  </a:lnTo>
                  <a:lnTo>
                    <a:pt x="1004" y="3212"/>
                  </a:lnTo>
                  <a:lnTo>
                    <a:pt x="1004" y="3212"/>
                  </a:lnTo>
                  <a:lnTo>
                    <a:pt x="1004" y="3214"/>
                  </a:lnTo>
                  <a:lnTo>
                    <a:pt x="1004" y="3214"/>
                  </a:lnTo>
                  <a:lnTo>
                    <a:pt x="1004" y="3222"/>
                  </a:lnTo>
                  <a:lnTo>
                    <a:pt x="1004" y="3222"/>
                  </a:lnTo>
                  <a:lnTo>
                    <a:pt x="1004" y="3224"/>
                  </a:lnTo>
                  <a:lnTo>
                    <a:pt x="1004" y="3228"/>
                  </a:lnTo>
                  <a:lnTo>
                    <a:pt x="1004" y="3228"/>
                  </a:lnTo>
                  <a:lnTo>
                    <a:pt x="1004" y="3230"/>
                  </a:lnTo>
                  <a:lnTo>
                    <a:pt x="1004" y="3230"/>
                  </a:lnTo>
                  <a:lnTo>
                    <a:pt x="1004" y="3234"/>
                  </a:lnTo>
                  <a:lnTo>
                    <a:pt x="1004" y="3234"/>
                  </a:lnTo>
                  <a:lnTo>
                    <a:pt x="1006" y="3240"/>
                  </a:lnTo>
                  <a:lnTo>
                    <a:pt x="1006" y="3240"/>
                  </a:lnTo>
                  <a:lnTo>
                    <a:pt x="1006" y="3242"/>
                  </a:lnTo>
                  <a:lnTo>
                    <a:pt x="1006" y="3242"/>
                  </a:lnTo>
                  <a:lnTo>
                    <a:pt x="1006" y="3244"/>
                  </a:lnTo>
                  <a:lnTo>
                    <a:pt x="1006" y="3244"/>
                  </a:lnTo>
                  <a:lnTo>
                    <a:pt x="1006" y="3248"/>
                  </a:lnTo>
                  <a:lnTo>
                    <a:pt x="1006" y="3248"/>
                  </a:lnTo>
                  <a:lnTo>
                    <a:pt x="1008" y="3250"/>
                  </a:lnTo>
                  <a:lnTo>
                    <a:pt x="1008" y="3250"/>
                  </a:lnTo>
                  <a:lnTo>
                    <a:pt x="1006" y="3252"/>
                  </a:lnTo>
                  <a:lnTo>
                    <a:pt x="1006" y="3252"/>
                  </a:lnTo>
                  <a:lnTo>
                    <a:pt x="1006" y="3256"/>
                  </a:lnTo>
                  <a:lnTo>
                    <a:pt x="1006" y="3256"/>
                  </a:lnTo>
                  <a:lnTo>
                    <a:pt x="1006" y="3260"/>
                  </a:lnTo>
                  <a:lnTo>
                    <a:pt x="1006" y="3260"/>
                  </a:lnTo>
                  <a:lnTo>
                    <a:pt x="1006" y="3262"/>
                  </a:lnTo>
                  <a:lnTo>
                    <a:pt x="1006" y="3262"/>
                  </a:lnTo>
                  <a:lnTo>
                    <a:pt x="1004" y="3266"/>
                  </a:lnTo>
                  <a:lnTo>
                    <a:pt x="1004" y="3266"/>
                  </a:lnTo>
                  <a:lnTo>
                    <a:pt x="1004" y="3268"/>
                  </a:lnTo>
                  <a:lnTo>
                    <a:pt x="1004" y="3268"/>
                  </a:lnTo>
                  <a:lnTo>
                    <a:pt x="1004" y="3268"/>
                  </a:lnTo>
                  <a:lnTo>
                    <a:pt x="1002" y="3270"/>
                  </a:lnTo>
                  <a:lnTo>
                    <a:pt x="1000" y="3274"/>
                  </a:lnTo>
                  <a:lnTo>
                    <a:pt x="1000" y="3274"/>
                  </a:lnTo>
                  <a:lnTo>
                    <a:pt x="1000" y="3278"/>
                  </a:lnTo>
                  <a:lnTo>
                    <a:pt x="1000" y="3278"/>
                  </a:lnTo>
                  <a:lnTo>
                    <a:pt x="1000" y="3280"/>
                  </a:lnTo>
                  <a:lnTo>
                    <a:pt x="1000" y="3280"/>
                  </a:lnTo>
                  <a:lnTo>
                    <a:pt x="1000" y="3282"/>
                  </a:lnTo>
                  <a:lnTo>
                    <a:pt x="1000" y="3282"/>
                  </a:lnTo>
                  <a:lnTo>
                    <a:pt x="1000" y="3286"/>
                  </a:lnTo>
                  <a:lnTo>
                    <a:pt x="1000" y="3288"/>
                  </a:lnTo>
                  <a:lnTo>
                    <a:pt x="1000" y="3288"/>
                  </a:lnTo>
                  <a:lnTo>
                    <a:pt x="1000" y="3292"/>
                  </a:lnTo>
                  <a:lnTo>
                    <a:pt x="1000" y="3292"/>
                  </a:lnTo>
                  <a:lnTo>
                    <a:pt x="1002" y="3296"/>
                  </a:lnTo>
                  <a:lnTo>
                    <a:pt x="1002" y="3296"/>
                  </a:lnTo>
                  <a:lnTo>
                    <a:pt x="1002" y="3298"/>
                  </a:lnTo>
                  <a:lnTo>
                    <a:pt x="1002" y="3298"/>
                  </a:lnTo>
                  <a:lnTo>
                    <a:pt x="1002" y="3302"/>
                  </a:lnTo>
                  <a:lnTo>
                    <a:pt x="1002" y="3302"/>
                  </a:lnTo>
                  <a:lnTo>
                    <a:pt x="1004" y="3304"/>
                  </a:lnTo>
                  <a:lnTo>
                    <a:pt x="1004" y="3304"/>
                  </a:lnTo>
                  <a:lnTo>
                    <a:pt x="1004" y="3308"/>
                  </a:lnTo>
                  <a:lnTo>
                    <a:pt x="1004" y="3308"/>
                  </a:lnTo>
                  <a:lnTo>
                    <a:pt x="1004" y="3310"/>
                  </a:lnTo>
                  <a:lnTo>
                    <a:pt x="1004" y="3310"/>
                  </a:lnTo>
                  <a:lnTo>
                    <a:pt x="1002" y="3316"/>
                  </a:lnTo>
                  <a:lnTo>
                    <a:pt x="1002" y="3316"/>
                  </a:lnTo>
                  <a:lnTo>
                    <a:pt x="1002" y="3320"/>
                  </a:lnTo>
                  <a:lnTo>
                    <a:pt x="1002" y="3320"/>
                  </a:lnTo>
                  <a:lnTo>
                    <a:pt x="1002" y="3322"/>
                  </a:lnTo>
                  <a:lnTo>
                    <a:pt x="1002" y="3322"/>
                  </a:lnTo>
                  <a:lnTo>
                    <a:pt x="1002" y="3324"/>
                  </a:lnTo>
                  <a:lnTo>
                    <a:pt x="1002" y="3324"/>
                  </a:lnTo>
                  <a:lnTo>
                    <a:pt x="1000" y="3328"/>
                  </a:lnTo>
                  <a:lnTo>
                    <a:pt x="1000" y="3328"/>
                  </a:lnTo>
                  <a:lnTo>
                    <a:pt x="1000" y="3332"/>
                  </a:lnTo>
                  <a:lnTo>
                    <a:pt x="1000" y="3332"/>
                  </a:lnTo>
                  <a:lnTo>
                    <a:pt x="1000" y="3334"/>
                  </a:lnTo>
                  <a:lnTo>
                    <a:pt x="1000" y="3334"/>
                  </a:lnTo>
                  <a:lnTo>
                    <a:pt x="1000" y="3336"/>
                  </a:lnTo>
                  <a:lnTo>
                    <a:pt x="1000" y="3336"/>
                  </a:lnTo>
                  <a:lnTo>
                    <a:pt x="1000" y="3340"/>
                  </a:lnTo>
                  <a:lnTo>
                    <a:pt x="1000" y="3340"/>
                  </a:lnTo>
                  <a:lnTo>
                    <a:pt x="1000" y="3344"/>
                  </a:lnTo>
                  <a:lnTo>
                    <a:pt x="1000" y="3344"/>
                  </a:lnTo>
                  <a:lnTo>
                    <a:pt x="1000" y="3346"/>
                  </a:lnTo>
                  <a:lnTo>
                    <a:pt x="1000" y="3346"/>
                  </a:lnTo>
                  <a:lnTo>
                    <a:pt x="1000" y="3352"/>
                  </a:lnTo>
                  <a:lnTo>
                    <a:pt x="1000" y="3352"/>
                  </a:lnTo>
                  <a:lnTo>
                    <a:pt x="1000" y="3358"/>
                  </a:lnTo>
                  <a:lnTo>
                    <a:pt x="1000" y="3358"/>
                  </a:lnTo>
                  <a:lnTo>
                    <a:pt x="1000" y="3360"/>
                  </a:lnTo>
                  <a:lnTo>
                    <a:pt x="1000" y="3360"/>
                  </a:lnTo>
                  <a:lnTo>
                    <a:pt x="1000" y="3364"/>
                  </a:lnTo>
                  <a:lnTo>
                    <a:pt x="1000" y="3364"/>
                  </a:lnTo>
                  <a:lnTo>
                    <a:pt x="1000" y="3368"/>
                  </a:lnTo>
                  <a:lnTo>
                    <a:pt x="1000" y="3368"/>
                  </a:lnTo>
                  <a:lnTo>
                    <a:pt x="1000" y="3370"/>
                  </a:lnTo>
                  <a:lnTo>
                    <a:pt x="1000" y="3370"/>
                  </a:lnTo>
                  <a:lnTo>
                    <a:pt x="1002" y="3374"/>
                  </a:lnTo>
                  <a:lnTo>
                    <a:pt x="1002" y="3374"/>
                  </a:lnTo>
                  <a:lnTo>
                    <a:pt x="1002" y="3376"/>
                  </a:lnTo>
                  <a:lnTo>
                    <a:pt x="1002" y="3376"/>
                  </a:lnTo>
                  <a:lnTo>
                    <a:pt x="1002" y="3380"/>
                  </a:lnTo>
                  <a:lnTo>
                    <a:pt x="1002" y="3380"/>
                  </a:lnTo>
                  <a:lnTo>
                    <a:pt x="1002" y="3382"/>
                  </a:lnTo>
                  <a:lnTo>
                    <a:pt x="1002" y="3382"/>
                  </a:lnTo>
                  <a:lnTo>
                    <a:pt x="1002" y="3384"/>
                  </a:lnTo>
                  <a:lnTo>
                    <a:pt x="1002" y="3384"/>
                  </a:lnTo>
                  <a:lnTo>
                    <a:pt x="1000" y="3388"/>
                  </a:lnTo>
                  <a:lnTo>
                    <a:pt x="1000" y="3388"/>
                  </a:lnTo>
                  <a:lnTo>
                    <a:pt x="1000" y="3390"/>
                  </a:lnTo>
                  <a:lnTo>
                    <a:pt x="1000" y="3390"/>
                  </a:lnTo>
                  <a:lnTo>
                    <a:pt x="1000" y="3394"/>
                  </a:lnTo>
                  <a:lnTo>
                    <a:pt x="1000" y="3394"/>
                  </a:lnTo>
                  <a:lnTo>
                    <a:pt x="1002" y="3396"/>
                  </a:lnTo>
                  <a:lnTo>
                    <a:pt x="1002" y="3396"/>
                  </a:lnTo>
                  <a:lnTo>
                    <a:pt x="1002" y="3398"/>
                  </a:lnTo>
                  <a:lnTo>
                    <a:pt x="1002" y="3398"/>
                  </a:lnTo>
                  <a:lnTo>
                    <a:pt x="1002" y="3402"/>
                  </a:lnTo>
                  <a:lnTo>
                    <a:pt x="1002" y="3402"/>
                  </a:lnTo>
                  <a:lnTo>
                    <a:pt x="1002" y="3404"/>
                  </a:lnTo>
                  <a:lnTo>
                    <a:pt x="1002" y="3410"/>
                  </a:lnTo>
                  <a:lnTo>
                    <a:pt x="1002" y="3410"/>
                  </a:lnTo>
                  <a:lnTo>
                    <a:pt x="1002" y="3412"/>
                  </a:lnTo>
                  <a:lnTo>
                    <a:pt x="1002" y="3412"/>
                  </a:lnTo>
                  <a:lnTo>
                    <a:pt x="1002" y="3416"/>
                  </a:lnTo>
                  <a:lnTo>
                    <a:pt x="1002" y="3416"/>
                  </a:lnTo>
                  <a:lnTo>
                    <a:pt x="1002" y="3418"/>
                  </a:lnTo>
                  <a:lnTo>
                    <a:pt x="1002" y="3418"/>
                  </a:lnTo>
                  <a:lnTo>
                    <a:pt x="1002" y="3422"/>
                  </a:lnTo>
                  <a:lnTo>
                    <a:pt x="1002" y="3424"/>
                  </a:lnTo>
                  <a:lnTo>
                    <a:pt x="1002" y="3424"/>
                  </a:lnTo>
                  <a:lnTo>
                    <a:pt x="1002" y="3428"/>
                  </a:lnTo>
                  <a:lnTo>
                    <a:pt x="1002" y="3428"/>
                  </a:lnTo>
                  <a:lnTo>
                    <a:pt x="1002" y="3430"/>
                  </a:lnTo>
                  <a:lnTo>
                    <a:pt x="1002" y="3430"/>
                  </a:lnTo>
                  <a:lnTo>
                    <a:pt x="1002" y="3432"/>
                  </a:lnTo>
                  <a:lnTo>
                    <a:pt x="1002" y="3432"/>
                  </a:lnTo>
                  <a:lnTo>
                    <a:pt x="1002" y="3436"/>
                  </a:lnTo>
                  <a:lnTo>
                    <a:pt x="1002" y="3436"/>
                  </a:lnTo>
                  <a:lnTo>
                    <a:pt x="1002" y="3438"/>
                  </a:lnTo>
                  <a:lnTo>
                    <a:pt x="1002" y="3438"/>
                  </a:lnTo>
                  <a:lnTo>
                    <a:pt x="1002" y="3442"/>
                  </a:lnTo>
                  <a:lnTo>
                    <a:pt x="1002" y="3442"/>
                  </a:lnTo>
                  <a:lnTo>
                    <a:pt x="1000" y="3444"/>
                  </a:lnTo>
                  <a:lnTo>
                    <a:pt x="1000" y="3444"/>
                  </a:lnTo>
                  <a:lnTo>
                    <a:pt x="996" y="3448"/>
                  </a:lnTo>
                  <a:lnTo>
                    <a:pt x="996" y="3448"/>
                  </a:lnTo>
                  <a:lnTo>
                    <a:pt x="996" y="3454"/>
                  </a:lnTo>
                  <a:lnTo>
                    <a:pt x="996" y="3454"/>
                  </a:lnTo>
                  <a:lnTo>
                    <a:pt x="996" y="3456"/>
                  </a:lnTo>
                  <a:lnTo>
                    <a:pt x="996" y="3456"/>
                  </a:lnTo>
                  <a:lnTo>
                    <a:pt x="998" y="3460"/>
                  </a:lnTo>
                  <a:lnTo>
                    <a:pt x="998" y="3460"/>
                  </a:lnTo>
                  <a:lnTo>
                    <a:pt x="998" y="3462"/>
                  </a:lnTo>
                  <a:lnTo>
                    <a:pt x="998" y="3462"/>
                  </a:lnTo>
                  <a:lnTo>
                    <a:pt x="998" y="3464"/>
                  </a:lnTo>
                  <a:lnTo>
                    <a:pt x="998" y="3464"/>
                  </a:lnTo>
                  <a:lnTo>
                    <a:pt x="996" y="3468"/>
                  </a:lnTo>
                  <a:lnTo>
                    <a:pt x="996" y="3468"/>
                  </a:lnTo>
                  <a:lnTo>
                    <a:pt x="998" y="3472"/>
                  </a:lnTo>
                  <a:lnTo>
                    <a:pt x="998" y="3472"/>
                  </a:lnTo>
                  <a:lnTo>
                    <a:pt x="1000" y="3474"/>
                  </a:lnTo>
                  <a:lnTo>
                    <a:pt x="1000" y="3474"/>
                  </a:lnTo>
                  <a:lnTo>
                    <a:pt x="1000" y="3480"/>
                  </a:lnTo>
                  <a:lnTo>
                    <a:pt x="1000" y="3480"/>
                  </a:lnTo>
                  <a:lnTo>
                    <a:pt x="1000" y="3482"/>
                  </a:lnTo>
                  <a:lnTo>
                    <a:pt x="1000" y="3482"/>
                  </a:lnTo>
                  <a:lnTo>
                    <a:pt x="1000" y="3484"/>
                  </a:lnTo>
                  <a:lnTo>
                    <a:pt x="1000" y="3484"/>
                  </a:lnTo>
                  <a:lnTo>
                    <a:pt x="1000" y="3488"/>
                  </a:lnTo>
                  <a:lnTo>
                    <a:pt x="1000" y="3488"/>
                  </a:lnTo>
                  <a:lnTo>
                    <a:pt x="1000" y="3490"/>
                  </a:lnTo>
                  <a:lnTo>
                    <a:pt x="1000" y="3490"/>
                  </a:lnTo>
                  <a:lnTo>
                    <a:pt x="998" y="3492"/>
                  </a:lnTo>
                  <a:lnTo>
                    <a:pt x="998" y="3492"/>
                  </a:lnTo>
                  <a:lnTo>
                    <a:pt x="998" y="3496"/>
                  </a:lnTo>
                  <a:lnTo>
                    <a:pt x="998" y="3496"/>
                  </a:lnTo>
                  <a:lnTo>
                    <a:pt x="996" y="3498"/>
                  </a:lnTo>
                  <a:lnTo>
                    <a:pt x="996" y="3498"/>
                  </a:lnTo>
                  <a:lnTo>
                    <a:pt x="996" y="3500"/>
                  </a:lnTo>
                  <a:lnTo>
                    <a:pt x="996" y="3500"/>
                  </a:lnTo>
                  <a:lnTo>
                    <a:pt x="994" y="3502"/>
                  </a:lnTo>
                  <a:lnTo>
                    <a:pt x="994" y="3508"/>
                  </a:lnTo>
                  <a:lnTo>
                    <a:pt x="994" y="3508"/>
                  </a:lnTo>
                  <a:lnTo>
                    <a:pt x="994" y="3512"/>
                  </a:lnTo>
                  <a:lnTo>
                    <a:pt x="994" y="3512"/>
                  </a:lnTo>
                  <a:lnTo>
                    <a:pt x="994" y="3512"/>
                  </a:lnTo>
                  <a:lnTo>
                    <a:pt x="994" y="3512"/>
                  </a:lnTo>
                  <a:lnTo>
                    <a:pt x="994" y="3514"/>
                  </a:lnTo>
                  <a:lnTo>
                    <a:pt x="994" y="3514"/>
                  </a:lnTo>
                  <a:lnTo>
                    <a:pt x="994" y="3518"/>
                  </a:lnTo>
                  <a:lnTo>
                    <a:pt x="994" y="3518"/>
                  </a:lnTo>
                  <a:lnTo>
                    <a:pt x="994" y="3520"/>
                  </a:lnTo>
                  <a:lnTo>
                    <a:pt x="994" y="3520"/>
                  </a:lnTo>
                  <a:lnTo>
                    <a:pt x="994" y="3524"/>
                  </a:lnTo>
                  <a:lnTo>
                    <a:pt x="994" y="3524"/>
                  </a:lnTo>
                  <a:lnTo>
                    <a:pt x="996" y="3528"/>
                  </a:lnTo>
                  <a:lnTo>
                    <a:pt x="996" y="3528"/>
                  </a:lnTo>
                  <a:lnTo>
                    <a:pt x="996" y="3530"/>
                  </a:lnTo>
                  <a:lnTo>
                    <a:pt x="996" y="3530"/>
                  </a:lnTo>
                  <a:lnTo>
                    <a:pt x="998" y="3536"/>
                  </a:lnTo>
                  <a:lnTo>
                    <a:pt x="998" y="3536"/>
                  </a:lnTo>
                  <a:lnTo>
                    <a:pt x="996" y="3536"/>
                  </a:lnTo>
                  <a:lnTo>
                    <a:pt x="996" y="3536"/>
                  </a:lnTo>
                  <a:lnTo>
                    <a:pt x="996" y="3540"/>
                  </a:lnTo>
                  <a:lnTo>
                    <a:pt x="996" y="3540"/>
                  </a:lnTo>
                  <a:lnTo>
                    <a:pt x="996" y="3542"/>
                  </a:lnTo>
                  <a:lnTo>
                    <a:pt x="996" y="3542"/>
                  </a:lnTo>
                  <a:lnTo>
                    <a:pt x="996" y="3546"/>
                  </a:lnTo>
                  <a:lnTo>
                    <a:pt x="996" y="3546"/>
                  </a:lnTo>
                  <a:lnTo>
                    <a:pt x="996" y="3548"/>
                  </a:lnTo>
                  <a:lnTo>
                    <a:pt x="996" y="3548"/>
                  </a:lnTo>
                  <a:lnTo>
                    <a:pt x="996" y="3550"/>
                  </a:lnTo>
                  <a:lnTo>
                    <a:pt x="996" y="3550"/>
                  </a:lnTo>
                  <a:lnTo>
                    <a:pt x="996" y="3554"/>
                  </a:lnTo>
                  <a:lnTo>
                    <a:pt x="996" y="3554"/>
                  </a:lnTo>
                  <a:lnTo>
                    <a:pt x="996" y="3556"/>
                  </a:lnTo>
                  <a:lnTo>
                    <a:pt x="996" y="3556"/>
                  </a:lnTo>
                  <a:lnTo>
                    <a:pt x="996" y="3560"/>
                  </a:lnTo>
                  <a:lnTo>
                    <a:pt x="996" y="3560"/>
                  </a:lnTo>
                  <a:lnTo>
                    <a:pt x="996" y="3562"/>
                  </a:lnTo>
                  <a:lnTo>
                    <a:pt x="996" y="3562"/>
                  </a:lnTo>
                  <a:lnTo>
                    <a:pt x="996" y="3566"/>
                  </a:lnTo>
                  <a:lnTo>
                    <a:pt x="996" y="3566"/>
                  </a:lnTo>
                  <a:lnTo>
                    <a:pt x="996" y="3568"/>
                  </a:lnTo>
                  <a:lnTo>
                    <a:pt x="996" y="3568"/>
                  </a:lnTo>
                  <a:lnTo>
                    <a:pt x="996" y="3570"/>
                  </a:lnTo>
                  <a:lnTo>
                    <a:pt x="996" y="3570"/>
                  </a:lnTo>
                  <a:lnTo>
                    <a:pt x="996" y="3574"/>
                  </a:lnTo>
                  <a:lnTo>
                    <a:pt x="996" y="3574"/>
                  </a:lnTo>
                  <a:lnTo>
                    <a:pt x="998" y="3578"/>
                  </a:lnTo>
                  <a:lnTo>
                    <a:pt x="998" y="3578"/>
                  </a:lnTo>
                  <a:lnTo>
                    <a:pt x="998" y="3580"/>
                  </a:lnTo>
                  <a:lnTo>
                    <a:pt x="998" y="3580"/>
                  </a:lnTo>
                  <a:lnTo>
                    <a:pt x="998" y="3580"/>
                  </a:lnTo>
                  <a:lnTo>
                    <a:pt x="998" y="3580"/>
                  </a:lnTo>
                  <a:lnTo>
                    <a:pt x="998" y="3584"/>
                  </a:lnTo>
                  <a:lnTo>
                    <a:pt x="998" y="3584"/>
                  </a:lnTo>
                  <a:lnTo>
                    <a:pt x="998" y="3588"/>
                  </a:lnTo>
                  <a:lnTo>
                    <a:pt x="998" y="3588"/>
                  </a:lnTo>
                  <a:lnTo>
                    <a:pt x="996" y="3590"/>
                  </a:lnTo>
                  <a:lnTo>
                    <a:pt x="996" y="3590"/>
                  </a:lnTo>
                  <a:lnTo>
                    <a:pt x="996" y="3594"/>
                  </a:lnTo>
                  <a:lnTo>
                    <a:pt x="996" y="3594"/>
                  </a:lnTo>
                  <a:lnTo>
                    <a:pt x="996" y="3598"/>
                  </a:lnTo>
                  <a:lnTo>
                    <a:pt x="996" y="3598"/>
                  </a:lnTo>
                  <a:lnTo>
                    <a:pt x="996" y="3598"/>
                  </a:lnTo>
                  <a:lnTo>
                    <a:pt x="994" y="3602"/>
                  </a:lnTo>
                  <a:lnTo>
                    <a:pt x="994" y="3602"/>
                  </a:lnTo>
                  <a:lnTo>
                    <a:pt x="994" y="3602"/>
                  </a:lnTo>
                  <a:lnTo>
                    <a:pt x="992" y="3608"/>
                  </a:lnTo>
                  <a:lnTo>
                    <a:pt x="992" y="3608"/>
                  </a:lnTo>
                  <a:lnTo>
                    <a:pt x="990" y="3612"/>
                  </a:lnTo>
                  <a:lnTo>
                    <a:pt x="990" y="3612"/>
                  </a:lnTo>
                  <a:lnTo>
                    <a:pt x="990" y="3614"/>
                  </a:lnTo>
                  <a:lnTo>
                    <a:pt x="990" y="3614"/>
                  </a:lnTo>
                  <a:lnTo>
                    <a:pt x="992" y="3618"/>
                  </a:lnTo>
                  <a:lnTo>
                    <a:pt x="992" y="3618"/>
                  </a:lnTo>
                  <a:lnTo>
                    <a:pt x="992" y="3620"/>
                  </a:lnTo>
                  <a:lnTo>
                    <a:pt x="992" y="3620"/>
                  </a:lnTo>
                  <a:lnTo>
                    <a:pt x="992" y="3622"/>
                  </a:lnTo>
                  <a:lnTo>
                    <a:pt x="992" y="3622"/>
                  </a:lnTo>
                  <a:lnTo>
                    <a:pt x="992" y="3626"/>
                  </a:lnTo>
                  <a:lnTo>
                    <a:pt x="992" y="3626"/>
                  </a:lnTo>
                  <a:lnTo>
                    <a:pt x="992" y="3628"/>
                  </a:lnTo>
                  <a:lnTo>
                    <a:pt x="992" y="3628"/>
                  </a:lnTo>
                  <a:lnTo>
                    <a:pt x="994" y="3632"/>
                  </a:lnTo>
                  <a:lnTo>
                    <a:pt x="994" y="3632"/>
                  </a:lnTo>
                  <a:lnTo>
                    <a:pt x="994" y="3634"/>
                  </a:lnTo>
                  <a:lnTo>
                    <a:pt x="994" y="3634"/>
                  </a:lnTo>
                  <a:lnTo>
                    <a:pt x="994" y="3638"/>
                  </a:lnTo>
                  <a:lnTo>
                    <a:pt x="994" y="3640"/>
                  </a:lnTo>
                  <a:lnTo>
                    <a:pt x="994" y="3640"/>
                  </a:lnTo>
                  <a:lnTo>
                    <a:pt x="994" y="3642"/>
                  </a:lnTo>
                  <a:lnTo>
                    <a:pt x="994" y="3642"/>
                  </a:lnTo>
                  <a:lnTo>
                    <a:pt x="994" y="3646"/>
                  </a:lnTo>
                  <a:lnTo>
                    <a:pt x="994" y="3646"/>
                  </a:lnTo>
                  <a:lnTo>
                    <a:pt x="996" y="3648"/>
                  </a:lnTo>
                  <a:lnTo>
                    <a:pt x="996" y="3648"/>
                  </a:lnTo>
                  <a:lnTo>
                    <a:pt x="994" y="3650"/>
                  </a:lnTo>
                  <a:lnTo>
                    <a:pt x="994" y="3650"/>
                  </a:lnTo>
                  <a:lnTo>
                    <a:pt x="994" y="3654"/>
                  </a:lnTo>
                  <a:lnTo>
                    <a:pt x="994" y="3654"/>
                  </a:lnTo>
                  <a:lnTo>
                    <a:pt x="994" y="3658"/>
                  </a:lnTo>
                  <a:lnTo>
                    <a:pt x="994" y="3658"/>
                  </a:lnTo>
                  <a:lnTo>
                    <a:pt x="994" y="3660"/>
                  </a:lnTo>
                  <a:lnTo>
                    <a:pt x="994" y="3662"/>
                  </a:lnTo>
                  <a:lnTo>
                    <a:pt x="994" y="3662"/>
                  </a:lnTo>
                  <a:lnTo>
                    <a:pt x="992" y="3666"/>
                  </a:lnTo>
                  <a:lnTo>
                    <a:pt x="992" y="3666"/>
                  </a:lnTo>
                  <a:lnTo>
                    <a:pt x="992" y="3668"/>
                  </a:lnTo>
                  <a:lnTo>
                    <a:pt x="992" y="3668"/>
                  </a:lnTo>
                  <a:lnTo>
                    <a:pt x="994" y="3674"/>
                  </a:lnTo>
                  <a:lnTo>
                    <a:pt x="994" y="3674"/>
                  </a:lnTo>
                  <a:lnTo>
                    <a:pt x="992" y="3678"/>
                  </a:lnTo>
                  <a:lnTo>
                    <a:pt x="992" y="3682"/>
                  </a:lnTo>
                  <a:lnTo>
                    <a:pt x="992" y="3682"/>
                  </a:lnTo>
                  <a:lnTo>
                    <a:pt x="990" y="3684"/>
                  </a:lnTo>
                  <a:lnTo>
                    <a:pt x="988" y="3686"/>
                  </a:lnTo>
                  <a:lnTo>
                    <a:pt x="988" y="3686"/>
                  </a:lnTo>
                  <a:lnTo>
                    <a:pt x="988" y="3686"/>
                  </a:lnTo>
                  <a:lnTo>
                    <a:pt x="988" y="3694"/>
                  </a:lnTo>
                  <a:lnTo>
                    <a:pt x="988" y="3694"/>
                  </a:lnTo>
                  <a:lnTo>
                    <a:pt x="990" y="3698"/>
                  </a:lnTo>
                  <a:lnTo>
                    <a:pt x="990" y="3698"/>
                  </a:lnTo>
                  <a:lnTo>
                    <a:pt x="990" y="3700"/>
                  </a:lnTo>
                  <a:lnTo>
                    <a:pt x="990" y="3700"/>
                  </a:lnTo>
                  <a:lnTo>
                    <a:pt x="992" y="3702"/>
                  </a:lnTo>
                  <a:lnTo>
                    <a:pt x="992" y="3702"/>
                  </a:lnTo>
                  <a:lnTo>
                    <a:pt x="992" y="3704"/>
                  </a:lnTo>
                  <a:lnTo>
                    <a:pt x="992" y="3704"/>
                  </a:lnTo>
                  <a:lnTo>
                    <a:pt x="992" y="3706"/>
                  </a:lnTo>
                  <a:lnTo>
                    <a:pt x="992" y="3706"/>
                  </a:lnTo>
                  <a:lnTo>
                    <a:pt x="990" y="3708"/>
                  </a:lnTo>
                  <a:lnTo>
                    <a:pt x="990" y="3708"/>
                  </a:lnTo>
                  <a:lnTo>
                    <a:pt x="990" y="3714"/>
                  </a:lnTo>
                  <a:lnTo>
                    <a:pt x="990" y="3714"/>
                  </a:lnTo>
                  <a:lnTo>
                    <a:pt x="990" y="3720"/>
                  </a:lnTo>
                  <a:lnTo>
                    <a:pt x="990" y="3720"/>
                  </a:lnTo>
                  <a:lnTo>
                    <a:pt x="990" y="3722"/>
                  </a:lnTo>
                  <a:lnTo>
                    <a:pt x="990" y="3722"/>
                  </a:lnTo>
                  <a:lnTo>
                    <a:pt x="990" y="3724"/>
                  </a:lnTo>
                  <a:lnTo>
                    <a:pt x="990" y="3724"/>
                  </a:lnTo>
                  <a:lnTo>
                    <a:pt x="990" y="3728"/>
                  </a:lnTo>
                  <a:lnTo>
                    <a:pt x="990" y="3728"/>
                  </a:lnTo>
                  <a:lnTo>
                    <a:pt x="990" y="3728"/>
                  </a:lnTo>
                  <a:lnTo>
                    <a:pt x="990" y="3732"/>
                  </a:lnTo>
                  <a:lnTo>
                    <a:pt x="990" y="3734"/>
                  </a:lnTo>
                  <a:lnTo>
                    <a:pt x="990" y="3734"/>
                  </a:lnTo>
                  <a:lnTo>
                    <a:pt x="990" y="3738"/>
                  </a:lnTo>
                  <a:lnTo>
                    <a:pt x="990" y="3738"/>
                  </a:lnTo>
                  <a:lnTo>
                    <a:pt x="988" y="3744"/>
                  </a:lnTo>
                  <a:lnTo>
                    <a:pt x="988" y="3744"/>
                  </a:lnTo>
                  <a:lnTo>
                    <a:pt x="990" y="3750"/>
                  </a:lnTo>
                  <a:lnTo>
                    <a:pt x="990" y="3750"/>
                  </a:lnTo>
                  <a:lnTo>
                    <a:pt x="990" y="3752"/>
                  </a:lnTo>
                  <a:lnTo>
                    <a:pt x="990" y="3752"/>
                  </a:lnTo>
                  <a:lnTo>
                    <a:pt x="990" y="3756"/>
                  </a:lnTo>
                  <a:lnTo>
                    <a:pt x="990" y="3756"/>
                  </a:lnTo>
                  <a:lnTo>
                    <a:pt x="990" y="3758"/>
                  </a:lnTo>
                  <a:lnTo>
                    <a:pt x="990" y="3758"/>
                  </a:lnTo>
                  <a:lnTo>
                    <a:pt x="990" y="3762"/>
                  </a:lnTo>
                  <a:lnTo>
                    <a:pt x="990" y="3762"/>
                  </a:lnTo>
                  <a:lnTo>
                    <a:pt x="990" y="3764"/>
                  </a:lnTo>
                  <a:lnTo>
                    <a:pt x="990" y="3766"/>
                  </a:lnTo>
                  <a:lnTo>
                    <a:pt x="990" y="3766"/>
                  </a:lnTo>
                  <a:lnTo>
                    <a:pt x="990" y="3770"/>
                  </a:lnTo>
                  <a:lnTo>
                    <a:pt x="990" y="3772"/>
                  </a:lnTo>
                  <a:lnTo>
                    <a:pt x="990" y="3772"/>
                  </a:lnTo>
                  <a:lnTo>
                    <a:pt x="990" y="3776"/>
                  </a:lnTo>
                  <a:lnTo>
                    <a:pt x="990" y="3776"/>
                  </a:lnTo>
                  <a:lnTo>
                    <a:pt x="990" y="3778"/>
                  </a:lnTo>
                  <a:lnTo>
                    <a:pt x="990" y="3778"/>
                  </a:lnTo>
                  <a:lnTo>
                    <a:pt x="990" y="3782"/>
                  </a:lnTo>
                  <a:lnTo>
                    <a:pt x="990" y="3782"/>
                  </a:lnTo>
                  <a:lnTo>
                    <a:pt x="992" y="3784"/>
                  </a:lnTo>
                  <a:lnTo>
                    <a:pt x="992" y="3784"/>
                  </a:lnTo>
                  <a:lnTo>
                    <a:pt x="990" y="3786"/>
                  </a:lnTo>
                  <a:lnTo>
                    <a:pt x="990" y="3786"/>
                  </a:lnTo>
                  <a:lnTo>
                    <a:pt x="988" y="3790"/>
                  </a:lnTo>
                  <a:lnTo>
                    <a:pt x="988" y="3790"/>
                  </a:lnTo>
                  <a:lnTo>
                    <a:pt x="988" y="3796"/>
                  </a:lnTo>
                  <a:lnTo>
                    <a:pt x="988" y="3796"/>
                  </a:lnTo>
                  <a:lnTo>
                    <a:pt x="988" y="3796"/>
                  </a:lnTo>
                  <a:lnTo>
                    <a:pt x="988" y="3796"/>
                  </a:lnTo>
                  <a:lnTo>
                    <a:pt x="986" y="3798"/>
                  </a:lnTo>
                  <a:lnTo>
                    <a:pt x="986" y="3798"/>
                  </a:lnTo>
                  <a:lnTo>
                    <a:pt x="984" y="3798"/>
                  </a:lnTo>
                  <a:lnTo>
                    <a:pt x="984" y="3798"/>
                  </a:lnTo>
                  <a:lnTo>
                    <a:pt x="980" y="3796"/>
                  </a:lnTo>
                  <a:lnTo>
                    <a:pt x="980" y="3796"/>
                  </a:lnTo>
                  <a:lnTo>
                    <a:pt x="976" y="3798"/>
                  </a:lnTo>
                  <a:lnTo>
                    <a:pt x="976" y="3798"/>
                  </a:lnTo>
                  <a:lnTo>
                    <a:pt x="974" y="3798"/>
                  </a:lnTo>
                  <a:lnTo>
                    <a:pt x="974" y="3798"/>
                  </a:lnTo>
                  <a:lnTo>
                    <a:pt x="964" y="3800"/>
                  </a:lnTo>
                  <a:lnTo>
                    <a:pt x="964" y="3800"/>
                  </a:lnTo>
                  <a:lnTo>
                    <a:pt x="962" y="3800"/>
                  </a:lnTo>
                  <a:lnTo>
                    <a:pt x="962" y="3800"/>
                  </a:lnTo>
                  <a:lnTo>
                    <a:pt x="958" y="3800"/>
                  </a:lnTo>
                  <a:lnTo>
                    <a:pt x="958" y="3800"/>
                  </a:lnTo>
                  <a:lnTo>
                    <a:pt x="954" y="3802"/>
                  </a:lnTo>
                  <a:lnTo>
                    <a:pt x="954" y="3802"/>
                  </a:lnTo>
                  <a:lnTo>
                    <a:pt x="952" y="3800"/>
                  </a:lnTo>
                  <a:lnTo>
                    <a:pt x="950" y="3800"/>
                  </a:lnTo>
                  <a:lnTo>
                    <a:pt x="950" y="3800"/>
                  </a:lnTo>
                  <a:lnTo>
                    <a:pt x="944" y="3800"/>
                  </a:lnTo>
                  <a:lnTo>
                    <a:pt x="944" y="3800"/>
                  </a:lnTo>
                  <a:lnTo>
                    <a:pt x="944" y="3800"/>
                  </a:lnTo>
                  <a:lnTo>
                    <a:pt x="944" y="3800"/>
                  </a:lnTo>
                  <a:lnTo>
                    <a:pt x="938" y="3798"/>
                  </a:lnTo>
                  <a:lnTo>
                    <a:pt x="938" y="3798"/>
                  </a:lnTo>
                  <a:lnTo>
                    <a:pt x="938" y="3798"/>
                  </a:lnTo>
                  <a:lnTo>
                    <a:pt x="936" y="3800"/>
                  </a:lnTo>
                  <a:lnTo>
                    <a:pt x="934" y="3800"/>
                  </a:lnTo>
                  <a:lnTo>
                    <a:pt x="934" y="3800"/>
                  </a:lnTo>
                  <a:lnTo>
                    <a:pt x="930" y="3800"/>
                  </a:lnTo>
                  <a:lnTo>
                    <a:pt x="930" y="3800"/>
                  </a:lnTo>
                  <a:lnTo>
                    <a:pt x="928" y="3800"/>
                  </a:lnTo>
                  <a:lnTo>
                    <a:pt x="924" y="3800"/>
                  </a:lnTo>
                  <a:lnTo>
                    <a:pt x="924" y="3800"/>
                  </a:lnTo>
                  <a:lnTo>
                    <a:pt x="922" y="3800"/>
                  </a:lnTo>
                  <a:lnTo>
                    <a:pt x="922" y="3800"/>
                  </a:lnTo>
                  <a:lnTo>
                    <a:pt x="922" y="3800"/>
                  </a:lnTo>
                  <a:lnTo>
                    <a:pt x="920" y="3800"/>
                  </a:lnTo>
                  <a:lnTo>
                    <a:pt x="920" y="3800"/>
                  </a:lnTo>
                  <a:lnTo>
                    <a:pt x="918" y="3800"/>
                  </a:lnTo>
                  <a:lnTo>
                    <a:pt x="918" y="3800"/>
                  </a:lnTo>
                  <a:lnTo>
                    <a:pt x="912" y="3800"/>
                  </a:lnTo>
                  <a:lnTo>
                    <a:pt x="912" y="3800"/>
                  </a:lnTo>
                  <a:lnTo>
                    <a:pt x="912" y="3800"/>
                  </a:lnTo>
                  <a:lnTo>
                    <a:pt x="908" y="3800"/>
                  </a:lnTo>
                  <a:lnTo>
                    <a:pt x="908" y="3800"/>
                  </a:lnTo>
                  <a:lnTo>
                    <a:pt x="906" y="3802"/>
                  </a:lnTo>
                  <a:lnTo>
                    <a:pt x="906" y="3802"/>
                  </a:lnTo>
                  <a:lnTo>
                    <a:pt x="904" y="3800"/>
                  </a:lnTo>
                  <a:lnTo>
                    <a:pt x="904" y="3800"/>
                  </a:lnTo>
                  <a:lnTo>
                    <a:pt x="900" y="3798"/>
                  </a:lnTo>
                  <a:lnTo>
                    <a:pt x="900" y="3798"/>
                  </a:lnTo>
                  <a:lnTo>
                    <a:pt x="898" y="3798"/>
                  </a:lnTo>
                  <a:lnTo>
                    <a:pt x="898" y="3798"/>
                  </a:lnTo>
                  <a:lnTo>
                    <a:pt x="894" y="3798"/>
                  </a:lnTo>
                  <a:lnTo>
                    <a:pt x="894" y="3798"/>
                  </a:lnTo>
                  <a:lnTo>
                    <a:pt x="890" y="3800"/>
                  </a:lnTo>
                  <a:lnTo>
                    <a:pt x="890" y="3800"/>
                  </a:lnTo>
                  <a:lnTo>
                    <a:pt x="884" y="3800"/>
                  </a:lnTo>
                  <a:lnTo>
                    <a:pt x="884" y="3800"/>
                  </a:lnTo>
                  <a:lnTo>
                    <a:pt x="882" y="3800"/>
                  </a:lnTo>
                  <a:lnTo>
                    <a:pt x="882" y="3800"/>
                  </a:lnTo>
                  <a:lnTo>
                    <a:pt x="878" y="3800"/>
                  </a:lnTo>
                  <a:lnTo>
                    <a:pt x="878" y="3800"/>
                  </a:lnTo>
                  <a:lnTo>
                    <a:pt x="874" y="3800"/>
                  </a:lnTo>
                  <a:lnTo>
                    <a:pt x="874" y="3800"/>
                  </a:lnTo>
                  <a:lnTo>
                    <a:pt x="872" y="3800"/>
                  </a:lnTo>
                  <a:lnTo>
                    <a:pt x="872" y="3800"/>
                  </a:lnTo>
                  <a:lnTo>
                    <a:pt x="868" y="3800"/>
                  </a:lnTo>
                  <a:lnTo>
                    <a:pt x="868" y="3800"/>
                  </a:lnTo>
                  <a:lnTo>
                    <a:pt x="864" y="3802"/>
                  </a:lnTo>
                  <a:lnTo>
                    <a:pt x="864" y="3802"/>
                  </a:lnTo>
                  <a:lnTo>
                    <a:pt x="862" y="3802"/>
                  </a:lnTo>
                  <a:lnTo>
                    <a:pt x="862" y="3802"/>
                  </a:lnTo>
                  <a:lnTo>
                    <a:pt x="858" y="3800"/>
                  </a:lnTo>
                  <a:lnTo>
                    <a:pt x="858" y="3800"/>
                  </a:lnTo>
                  <a:lnTo>
                    <a:pt x="858" y="3800"/>
                  </a:lnTo>
                  <a:lnTo>
                    <a:pt x="858" y="3800"/>
                  </a:lnTo>
                  <a:lnTo>
                    <a:pt x="854" y="3802"/>
                  </a:lnTo>
                  <a:lnTo>
                    <a:pt x="854" y="3802"/>
                  </a:lnTo>
                  <a:lnTo>
                    <a:pt x="852" y="3802"/>
                  </a:lnTo>
                  <a:lnTo>
                    <a:pt x="852" y="3802"/>
                  </a:lnTo>
                  <a:lnTo>
                    <a:pt x="852" y="3802"/>
                  </a:lnTo>
                  <a:lnTo>
                    <a:pt x="848" y="3802"/>
                  </a:lnTo>
                  <a:lnTo>
                    <a:pt x="848" y="3802"/>
                  </a:lnTo>
                  <a:lnTo>
                    <a:pt x="846" y="3802"/>
                  </a:lnTo>
                  <a:lnTo>
                    <a:pt x="846" y="3802"/>
                  </a:lnTo>
                  <a:lnTo>
                    <a:pt x="842" y="3804"/>
                  </a:lnTo>
                  <a:lnTo>
                    <a:pt x="840" y="3804"/>
                  </a:lnTo>
                  <a:lnTo>
                    <a:pt x="840" y="3804"/>
                  </a:lnTo>
                  <a:lnTo>
                    <a:pt x="838" y="3804"/>
                  </a:lnTo>
                  <a:lnTo>
                    <a:pt x="838" y="3804"/>
                  </a:lnTo>
                  <a:lnTo>
                    <a:pt x="836" y="3806"/>
                  </a:lnTo>
                  <a:lnTo>
                    <a:pt x="836" y="3806"/>
                  </a:lnTo>
                  <a:lnTo>
                    <a:pt x="834" y="3804"/>
                  </a:lnTo>
                  <a:lnTo>
                    <a:pt x="834" y="3804"/>
                  </a:lnTo>
                  <a:lnTo>
                    <a:pt x="830" y="3802"/>
                  </a:lnTo>
                  <a:lnTo>
                    <a:pt x="830" y="3802"/>
                  </a:lnTo>
                  <a:lnTo>
                    <a:pt x="822" y="3804"/>
                  </a:lnTo>
                  <a:lnTo>
                    <a:pt x="822" y="3804"/>
                  </a:lnTo>
                  <a:close/>
                  <a:moveTo>
                    <a:pt x="1350" y="3140"/>
                  </a:moveTo>
                  <a:lnTo>
                    <a:pt x="1350" y="3140"/>
                  </a:lnTo>
                  <a:lnTo>
                    <a:pt x="1350" y="3140"/>
                  </a:lnTo>
                  <a:lnTo>
                    <a:pt x="1350" y="3140"/>
                  </a:lnTo>
                  <a:lnTo>
                    <a:pt x="1346" y="3140"/>
                  </a:lnTo>
                  <a:lnTo>
                    <a:pt x="1346" y="3140"/>
                  </a:lnTo>
                  <a:lnTo>
                    <a:pt x="1342" y="3142"/>
                  </a:lnTo>
                  <a:lnTo>
                    <a:pt x="1342" y="3142"/>
                  </a:lnTo>
                  <a:lnTo>
                    <a:pt x="1342" y="3140"/>
                  </a:lnTo>
                  <a:lnTo>
                    <a:pt x="1342" y="3140"/>
                  </a:lnTo>
                  <a:lnTo>
                    <a:pt x="1336" y="3140"/>
                  </a:lnTo>
                  <a:lnTo>
                    <a:pt x="1336" y="3140"/>
                  </a:lnTo>
                  <a:lnTo>
                    <a:pt x="1334" y="3140"/>
                  </a:lnTo>
                  <a:lnTo>
                    <a:pt x="1334" y="3140"/>
                  </a:lnTo>
                  <a:lnTo>
                    <a:pt x="1332" y="3142"/>
                  </a:lnTo>
                  <a:lnTo>
                    <a:pt x="1332" y="3142"/>
                  </a:lnTo>
                  <a:lnTo>
                    <a:pt x="1330" y="3142"/>
                  </a:lnTo>
                  <a:lnTo>
                    <a:pt x="1330" y="3142"/>
                  </a:lnTo>
                  <a:lnTo>
                    <a:pt x="1326" y="3140"/>
                  </a:lnTo>
                  <a:lnTo>
                    <a:pt x="1326" y="3140"/>
                  </a:lnTo>
                  <a:lnTo>
                    <a:pt x="1322" y="3140"/>
                  </a:lnTo>
                  <a:lnTo>
                    <a:pt x="1322" y="3140"/>
                  </a:lnTo>
                  <a:lnTo>
                    <a:pt x="1320" y="3140"/>
                  </a:lnTo>
                  <a:lnTo>
                    <a:pt x="1320" y="3140"/>
                  </a:lnTo>
                  <a:lnTo>
                    <a:pt x="1316" y="3142"/>
                  </a:lnTo>
                  <a:lnTo>
                    <a:pt x="1316" y="3142"/>
                  </a:lnTo>
                  <a:lnTo>
                    <a:pt x="1314" y="3142"/>
                  </a:lnTo>
                  <a:lnTo>
                    <a:pt x="1312" y="3142"/>
                  </a:lnTo>
                  <a:lnTo>
                    <a:pt x="1310" y="3142"/>
                  </a:lnTo>
                  <a:lnTo>
                    <a:pt x="1310" y="3142"/>
                  </a:lnTo>
                  <a:lnTo>
                    <a:pt x="1306" y="3142"/>
                  </a:lnTo>
                  <a:lnTo>
                    <a:pt x="1306" y="3142"/>
                  </a:lnTo>
                  <a:lnTo>
                    <a:pt x="1304" y="3142"/>
                  </a:lnTo>
                  <a:lnTo>
                    <a:pt x="1304" y="3142"/>
                  </a:lnTo>
                  <a:lnTo>
                    <a:pt x="1302" y="3142"/>
                  </a:lnTo>
                  <a:lnTo>
                    <a:pt x="1296" y="3142"/>
                  </a:lnTo>
                  <a:lnTo>
                    <a:pt x="1296" y="3142"/>
                  </a:lnTo>
                  <a:lnTo>
                    <a:pt x="1290" y="3144"/>
                  </a:lnTo>
                  <a:lnTo>
                    <a:pt x="1290" y="3144"/>
                  </a:lnTo>
                  <a:lnTo>
                    <a:pt x="1290" y="3144"/>
                  </a:lnTo>
                  <a:lnTo>
                    <a:pt x="1290" y="3144"/>
                  </a:lnTo>
                  <a:lnTo>
                    <a:pt x="1284" y="3142"/>
                  </a:lnTo>
                  <a:lnTo>
                    <a:pt x="1284" y="3142"/>
                  </a:lnTo>
                  <a:lnTo>
                    <a:pt x="1282" y="3142"/>
                  </a:lnTo>
                  <a:lnTo>
                    <a:pt x="1282" y="3142"/>
                  </a:lnTo>
                  <a:lnTo>
                    <a:pt x="1278" y="3142"/>
                  </a:lnTo>
                  <a:lnTo>
                    <a:pt x="1278" y="3142"/>
                  </a:lnTo>
                  <a:lnTo>
                    <a:pt x="1274" y="3142"/>
                  </a:lnTo>
                  <a:lnTo>
                    <a:pt x="1274" y="3142"/>
                  </a:lnTo>
                  <a:lnTo>
                    <a:pt x="1272" y="3142"/>
                  </a:lnTo>
                  <a:lnTo>
                    <a:pt x="1272" y="3142"/>
                  </a:lnTo>
                  <a:lnTo>
                    <a:pt x="1268" y="3142"/>
                  </a:lnTo>
                  <a:lnTo>
                    <a:pt x="1268" y="3142"/>
                  </a:lnTo>
                  <a:lnTo>
                    <a:pt x="1266" y="3142"/>
                  </a:lnTo>
                  <a:lnTo>
                    <a:pt x="1266" y="3142"/>
                  </a:lnTo>
                  <a:lnTo>
                    <a:pt x="1264" y="3142"/>
                  </a:lnTo>
                  <a:lnTo>
                    <a:pt x="1260" y="3142"/>
                  </a:lnTo>
                  <a:lnTo>
                    <a:pt x="1260" y="3142"/>
                  </a:lnTo>
                  <a:lnTo>
                    <a:pt x="1258" y="3142"/>
                  </a:lnTo>
                  <a:lnTo>
                    <a:pt x="1258" y="3142"/>
                  </a:lnTo>
                  <a:lnTo>
                    <a:pt x="1254" y="3142"/>
                  </a:lnTo>
                  <a:lnTo>
                    <a:pt x="1254" y="3142"/>
                  </a:lnTo>
                  <a:lnTo>
                    <a:pt x="1248" y="3142"/>
                  </a:lnTo>
                  <a:lnTo>
                    <a:pt x="1248" y="3142"/>
                  </a:lnTo>
                  <a:lnTo>
                    <a:pt x="1246" y="3142"/>
                  </a:lnTo>
                  <a:lnTo>
                    <a:pt x="1246" y="3142"/>
                  </a:lnTo>
                  <a:lnTo>
                    <a:pt x="1242" y="3142"/>
                  </a:lnTo>
                  <a:lnTo>
                    <a:pt x="1242" y="3142"/>
                  </a:lnTo>
                  <a:lnTo>
                    <a:pt x="1238" y="3142"/>
                  </a:lnTo>
                  <a:lnTo>
                    <a:pt x="1238" y="3142"/>
                  </a:lnTo>
                  <a:lnTo>
                    <a:pt x="1234" y="3142"/>
                  </a:lnTo>
                  <a:lnTo>
                    <a:pt x="1234" y="3142"/>
                  </a:lnTo>
                  <a:lnTo>
                    <a:pt x="1232" y="3142"/>
                  </a:lnTo>
                  <a:lnTo>
                    <a:pt x="1232" y="3142"/>
                  </a:lnTo>
                  <a:lnTo>
                    <a:pt x="1230" y="3142"/>
                  </a:lnTo>
                  <a:lnTo>
                    <a:pt x="1228" y="3142"/>
                  </a:lnTo>
                  <a:lnTo>
                    <a:pt x="1228" y="3142"/>
                  </a:lnTo>
                  <a:lnTo>
                    <a:pt x="1222" y="3142"/>
                  </a:lnTo>
                  <a:lnTo>
                    <a:pt x="1222" y="3142"/>
                  </a:lnTo>
                  <a:lnTo>
                    <a:pt x="1220" y="3144"/>
                  </a:lnTo>
                  <a:lnTo>
                    <a:pt x="1220" y="3144"/>
                  </a:lnTo>
                  <a:lnTo>
                    <a:pt x="1216" y="3144"/>
                  </a:lnTo>
                  <a:lnTo>
                    <a:pt x="1216" y="3144"/>
                  </a:lnTo>
                  <a:lnTo>
                    <a:pt x="1216" y="3144"/>
                  </a:lnTo>
                  <a:lnTo>
                    <a:pt x="1216" y="3144"/>
                  </a:lnTo>
                  <a:lnTo>
                    <a:pt x="1212" y="3142"/>
                  </a:lnTo>
                  <a:lnTo>
                    <a:pt x="1206" y="3142"/>
                  </a:lnTo>
                  <a:lnTo>
                    <a:pt x="1206" y="3142"/>
                  </a:lnTo>
                  <a:lnTo>
                    <a:pt x="1202" y="3142"/>
                  </a:lnTo>
                  <a:lnTo>
                    <a:pt x="1202" y="3142"/>
                  </a:lnTo>
                  <a:lnTo>
                    <a:pt x="1200" y="3142"/>
                  </a:lnTo>
                  <a:lnTo>
                    <a:pt x="1200" y="3142"/>
                  </a:lnTo>
                  <a:lnTo>
                    <a:pt x="1198" y="3142"/>
                  </a:lnTo>
                  <a:lnTo>
                    <a:pt x="1198" y="3142"/>
                  </a:lnTo>
                  <a:lnTo>
                    <a:pt x="1196" y="3142"/>
                  </a:lnTo>
                  <a:lnTo>
                    <a:pt x="1194" y="3142"/>
                  </a:lnTo>
                  <a:lnTo>
                    <a:pt x="1194" y="3142"/>
                  </a:lnTo>
                  <a:lnTo>
                    <a:pt x="1192" y="3142"/>
                  </a:lnTo>
                  <a:lnTo>
                    <a:pt x="1192" y="3142"/>
                  </a:lnTo>
                  <a:lnTo>
                    <a:pt x="1190" y="3142"/>
                  </a:lnTo>
                  <a:lnTo>
                    <a:pt x="1190" y="3142"/>
                  </a:lnTo>
                  <a:lnTo>
                    <a:pt x="1188" y="3142"/>
                  </a:lnTo>
                  <a:lnTo>
                    <a:pt x="1188" y="3142"/>
                  </a:lnTo>
                  <a:lnTo>
                    <a:pt x="1184" y="3140"/>
                  </a:lnTo>
                  <a:lnTo>
                    <a:pt x="1184" y="3140"/>
                  </a:lnTo>
                  <a:lnTo>
                    <a:pt x="1178" y="3140"/>
                  </a:lnTo>
                  <a:lnTo>
                    <a:pt x="1178" y="3140"/>
                  </a:lnTo>
                  <a:lnTo>
                    <a:pt x="1176" y="3140"/>
                  </a:lnTo>
                  <a:lnTo>
                    <a:pt x="1176" y="3140"/>
                  </a:lnTo>
                  <a:lnTo>
                    <a:pt x="1176" y="3142"/>
                  </a:lnTo>
                  <a:lnTo>
                    <a:pt x="1174" y="3142"/>
                  </a:lnTo>
                  <a:lnTo>
                    <a:pt x="1174" y="3142"/>
                  </a:lnTo>
                  <a:lnTo>
                    <a:pt x="1172" y="3142"/>
                  </a:lnTo>
                  <a:lnTo>
                    <a:pt x="1172" y="3142"/>
                  </a:lnTo>
                  <a:lnTo>
                    <a:pt x="1170" y="3142"/>
                  </a:lnTo>
                  <a:lnTo>
                    <a:pt x="1166" y="3142"/>
                  </a:lnTo>
                  <a:lnTo>
                    <a:pt x="1166" y="3142"/>
                  </a:lnTo>
                  <a:lnTo>
                    <a:pt x="1164" y="3142"/>
                  </a:lnTo>
                  <a:lnTo>
                    <a:pt x="1164" y="3142"/>
                  </a:lnTo>
                  <a:lnTo>
                    <a:pt x="1162" y="3142"/>
                  </a:lnTo>
                  <a:lnTo>
                    <a:pt x="1162" y="3142"/>
                  </a:lnTo>
                  <a:lnTo>
                    <a:pt x="1158" y="3142"/>
                  </a:lnTo>
                  <a:lnTo>
                    <a:pt x="1158" y="3142"/>
                  </a:lnTo>
                  <a:lnTo>
                    <a:pt x="1156" y="3142"/>
                  </a:lnTo>
                  <a:lnTo>
                    <a:pt x="1156" y="3142"/>
                  </a:lnTo>
                  <a:lnTo>
                    <a:pt x="1154" y="3142"/>
                  </a:lnTo>
                  <a:lnTo>
                    <a:pt x="1154" y="3142"/>
                  </a:lnTo>
                  <a:lnTo>
                    <a:pt x="1150" y="3142"/>
                  </a:lnTo>
                  <a:lnTo>
                    <a:pt x="1150" y="3142"/>
                  </a:lnTo>
                  <a:lnTo>
                    <a:pt x="1150" y="3142"/>
                  </a:lnTo>
                  <a:lnTo>
                    <a:pt x="1146" y="3142"/>
                  </a:lnTo>
                  <a:lnTo>
                    <a:pt x="1146" y="3142"/>
                  </a:lnTo>
                  <a:lnTo>
                    <a:pt x="1142" y="3144"/>
                  </a:lnTo>
                  <a:lnTo>
                    <a:pt x="1142" y="3144"/>
                  </a:lnTo>
                  <a:lnTo>
                    <a:pt x="1140" y="3144"/>
                  </a:lnTo>
                  <a:lnTo>
                    <a:pt x="1140" y="3144"/>
                  </a:lnTo>
                  <a:lnTo>
                    <a:pt x="1140" y="3144"/>
                  </a:lnTo>
                  <a:lnTo>
                    <a:pt x="1140" y="3144"/>
                  </a:lnTo>
                  <a:lnTo>
                    <a:pt x="1134" y="3142"/>
                  </a:lnTo>
                  <a:lnTo>
                    <a:pt x="1134" y="3142"/>
                  </a:lnTo>
                  <a:lnTo>
                    <a:pt x="1134" y="3142"/>
                  </a:lnTo>
                  <a:lnTo>
                    <a:pt x="1134" y="3142"/>
                  </a:lnTo>
                  <a:lnTo>
                    <a:pt x="1128" y="3142"/>
                  </a:lnTo>
                  <a:lnTo>
                    <a:pt x="1126" y="3142"/>
                  </a:lnTo>
                  <a:lnTo>
                    <a:pt x="1126" y="3142"/>
                  </a:lnTo>
                  <a:lnTo>
                    <a:pt x="1124" y="3142"/>
                  </a:lnTo>
                  <a:lnTo>
                    <a:pt x="1124" y="3142"/>
                  </a:lnTo>
                  <a:lnTo>
                    <a:pt x="1122" y="3142"/>
                  </a:lnTo>
                  <a:lnTo>
                    <a:pt x="1122" y="3142"/>
                  </a:lnTo>
                  <a:lnTo>
                    <a:pt x="1120" y="3142"/>
                  </a:lnTo>
                  <a:lnTo>
                    <a:pt x="1118" y="3142"/>
                  </a:lnTo>
                  <a:lnTo>
                    <a:pt x="1118" y="3142"/>
                  </a:lnTo>
                  <a:lnTo>
                    <a:pt x="1116" y="3142"/>
                  </a:lnTo>
                  <a:lnTo>
                    <a:pt x="1116" y="3142"/>
                  </a:lnTo>
                  <a:lnTo>
                    <a:pt x="1112" y="3142"/>
                  </a:lnTo>
                  <a:lnTo>
                    <a:pt x="1112" y="3142"/>
                  </a:lnTo>
                  <a:lnTo>
                    <a:pt x="1110" y="3142"/>
                  </a:lnTo>
                  <a:lnTo>
                    <a:pt x="1110" y="3142"/>
                  </a:lnTo>
                  <a:lnTo>
                    <a:pt x="1106" y="3140"/>
                  </a:lnTo>
                  <a:lnTo>
                    <a:pt x="1106" y="3140"/>
                  </a:lnTo>
                  <a:lnTo>
                    <a:pt x="1098" y="3142"/>
                  </a:lnTo>
                  <a:lnTo>
                    <a:pt x="1098" y="3142"/>
                  </a:lnTo>
                  <a:lnTo>
                    <a:pt x="1096" y="3142"/>
                  </a:lnTo>
                  <a:lnTo>
                    <a:pt x="1096" y="3142"/>
                  </a:lnTo>
                  <a:lnTo>
                    <a:pt x="1092" y="3142"/>
                  </a:lnTo>
                  <a:lnTo>
                    <a:pt x="1092" y="3142"/>
                  </a:lnTo>
                  <a:lnTo>
                    <a:pt x="1092" y="3142"/>
                  </a:lnTo>
                  <a:lnTo>
                    <a:pt x="1092" y="3142"/>
                  </a:lnTo>
                  <a:lnTo>
                    <a:pt x="1092" y="3142"/>
                  </a:lnTo>
                  <a:lnTo>
                    <a:pt x="1092" y="3142"/>
                  </a:lnTo>
                  <a:lnTo>
                    <a:pt x="1086" y="3140"/>
                  </a:lnTo>
                  <a:lnTo>
                    <a:pt x="1086" y="3140"/>
                  </a:lnTo>
                  <a:lnTo>
                    <a:pt x="1084" y="3140"/>
                  </a:lnTo>
                  <a:lnTo>
                    <a:pt x="1084" y="3140"/>
                  </a:lnTo>
                  <a:lnTo>
                    <a:pt x="1082" y="3142"/>
                  </a:lnTo>
                  <a:lnTo>
                    <a:pt x="1082" y="3142"/>
                  </a:lnTo>
                  <a:lnTo>
                    <a:pt x="1080" y="3142"/>
                  </a:lnTo>
                  <a:lnTo>
                    <a:pt x="1076" y="3142"/>
                  </a:lnTo>
                  <a:lnTo>
                    <a:pt x="1076" y="3142"/>
                  </a:lnTo>
                  <a:lnTo>
                    <a:pt x="1076" y="3142"/>
                  </a:lnTo>
                  <a:lnTo>
                    <a:pt x="1074" y="3140"/>
                  </a:lnTo>
                  <a:lnTo>
                    <a:pt x="1074" y="3140"/>
                  </a:lnTo>
                  <a:lnTo>
                    <a:pt x="1070" y="3140"/>
                  </a:lnTo>
                  <a:lnTo>
                    <a:pt x="1070" y="3140"/>
                  </a:lnTo>
                  <a:lnTo>
                    <a:pt x="1068" y="3140"/>
                  </a:lnTo>
                  <a:lnTo>
                    <a:pt x="1068" y="3140"/>
                  </a:lnTo>
                  <a:lnTo>
                    <a:pt x="1064" y="3140"/>
                  </a:lnTo>
                  <a:lnTo>
                    <a:pt x="1064" y="3140"/>
                  </a:lnTo>
                  <a:lnTo>
                    <a:pt x="1062" y="3140"/>
                  </a:lnTo>
                  <a:lnTo>
                    <a:pt x="1062" y="3140"/>
                  </a:lnTo>
                  <a:lnTo>
                    <a:pt x="1058" y="3138"/>
                  </a:lnTo>
                  <a:lnTo>
                    <a:pt x="1058" y="3138"/>
                  </a:lnTo>
                  <a:lnTo>
                    <a:pt x="1056" y="3138"/>
                  </a:lnTo>
                  <a:lnTo>
                    <a:pt x="1056" y="3138"/>
                  </a:lnTo>
                  <a:lnTo>
                    <a:pt x="1054" y="3138"/>
                  </a:lnTo>
                  <a:lnTo>
                    <a:pt x="1054" y="3138"/>
                  </a:lnTo>
                  <a:lnTo>
                    <a:pt x="1054" y="3138"/>
                  </a:lnTo>
                  <a:lnTo>
                    <a:pt x="1054" y="3138"/>
                  </a:lnTo>
                  <a:lnTo>
                    <a:pt x="1050" y="3140"/>
                  </a:lnTo>
                  <a:lnTo>
                    <a:pt x="1050" y="3140"/>
                  </a:lnTo>
                  <a:lnTo>
                    <a:pt x="1048" y="3140"/>
                  </a:lnTo>
                  <a:lnTo>
                    <a:pt x="1048" y="3140"/>
                  </a:lnTo>
                  <a:lnTo>
                    <a:pt x="1046" y="3140"/>
                  </a:lnTo>
                  <a:lnTo>
                    <a:pt x="1046" y="3140"/>
                  </a:lnTo>
                  <a:lnTo>
                    <a:pt x="1046" y="3140"/>
                  </a:lnTo>
                  <a:lnTo>
                    <a:pt x="1046" y="3138"/>
                  </a:lnTo>
                  <a:lnTo>
                    <a:pt x="1046" y="3138"/>
                  </a:lnTo>
                  <a:lnTo>
                    <a:pt x="1046" y="3134"/>
                  </a:lnTo>
                  <a:lnTo>
                    <a:pt x="1046" y="3134"/>
                  </a:lnTo>
                  <a:lnTo>
                    <a:pt x="1046" y="3132"/>
                  </a:lnTo>
                  <a:lnTo>
                    <a:pt x="1046" y="3132"/>
                  </a:lnTo>
                  <a:lnTo>
                    <a:pt x="1046" y="3128"/>
                  </a:lnTo>
                  <a:lnTo>
                    <a:pt x="1046" y="3128"/>
                  </a:lnTo>
                  <a:lnTo>
                    <a:pt x="1046" y="3126"/>
                  </a:lnTo>
                  <a:lnTo>
                    <a:pt x="1046" y="3124"/>
                  </a:lnTo>
                  <a:lnTo>
                    <a:pt x="1046" y="3124"/>
                  </a:lnTo>
                  <a:lnTo>
                    <a:pt x="1046" y="3120"/>
                  </a:lnTo>
                  <a:lnTo>
                    <a:pt x="1046" y="3120"/>
                  </a:lnTo>
                  <a:lnTo>
                    <a:pt x="1044" y="3116"/>
                  </a:lnTo>
                  <a:lnTo>
                    <a:pt x="1044" y="3116"/>
                  </a:lnTo>
                  <a:lnTo>
                    <a:pt x="1044" y="3114"/>
                  </a:lnTo>
                  <a:lnTo>
                    <a:pt x="1044" y="3114"/>
                  </a:lnTo>
                  <a:lnTo>
                    <a:pt x="1046" y="3112"/>
                  </a:lnTo>
                  <a:lnTo>
                    <a:pt x="1046" y="3112"/>
                  </a:lnTo>
                  <a:lnTo>
                    <a:pt x="1046" y="3108"/>
                  </a:lnTo>
                  <a:lnTo>
                    <a:pt x="1046" y="3108"/>
                  </a:lnTo>
                  <a:lnTo>
                    <a:pt x="1046" y="3106"/>
                  </a:lnTo>
                  <a:lnTo>
                    <a:pt x="1046" y="3106"/>
                  </a:lnTo>
                  <a:lnTo>
                    <a:pt x="1048" y="3104"/>
                  </a:lnTo>
                  <a:lnTo>
                    <a:pt x="1048" y="3104"/>
                  </a:lnTo>
                  <a:lnTo>
                    <a:pt x="1048" y="3100"/>
                  </a:lnTo>
                  <a:lnTo>
                    <a:pt x="1048" y="3100"/>
                  </a:lnTo>
                  <a:lnTo>
                    <a:pt x="1048" y="3098"/>
                  </a:lnTo>
                  <a:lnTo>
                    <a:pt x="1048" y="3098"/>
                  </a:lnTo>
                  <a:lnTo>
                    <a:pt x="1050" y="3094"/>
                  </a:lnTo>
                  <a:lnTo>
                    <a:pt x="1050" y="3094"/>
                  </a:lnTo>
                  <a:lnTo>
                    <a:pt x="1050" y="3092"/>
                  </a:lnTo>
                  <a:lnTo>
                    <a:pt x="1050" y="3092"/>
                  </a:lnTo>
                  <a:lnTo>
                    <a:pt x="1052" y="3086"/>
                  </a:lnTo>
                  <a:lnTo>
                    <a:pt x="1052" y="3086"/>
                  </a:lnTo>
                  <a:lnTo>
                    <a:pt x="1050" y="3082"/>
                  </a:lnTo>
                  <a:lnTo>
                    <a:pt x="1050" y="3082"/>
                  </a:lnTo>
                  <a:lnTo>
                    <a:pt x="1050" y="3080"/>
                  </a:lnTo>
                  <a:lnTo>
                    <a:pt x="1050" y="3080"/>
                  </a:lnTo>
                  <a:lnTo>
                    <a:pt x="1050" y="3078"/>
                  </a:lnTo>
                  <a:lnTo>
                    <a:pt x="1050" y="3078"/>
                  </a:lnTo>
                  <a:lnTo>
                    <a:pt x="1050" y="3076"/>
                  </a:lnTo>
                  <a:lnTo>
                    <a:pt x="1050" y="3076"/>
                  </a:lnTo>
                  <a:lnTo>
                    <a:pt x="1050" y="3072"/>
                  </a:lnTo>
                  <a:lnTo>
                    <a:pt x="1050" y="3072"/>
                  </a:lnTo>
                  <a:lnTo>
                    <a:pt x="1048" y="3070"/>
                  </a:lnTo>
                  <a:lnTo>
                    <a:pt x="1048" y="3070"/>
                  </a:lnTo>
                  <a:lnTo>
                    <a:pt x="1048" y="3066"/>
                  </a:lnTo>
                  <a:lnTo>
                    <a:pt x="1048" y="3064"/>
                  </a:lnTo>
                  <a:lnTo>
                    <a:pt x="1048" y="3064"/>
                  </a:lnTo>
                  <a:lnTo>
                    <a:pt x="1048" y="3060"/>
                  </a:lnTo>
                  <a:lnTo>
                    <a:pt x="1048" y="3060"/>
                  </a:lnTo>
                  <a:lnTo>
                    <a:pt x="1048" y="3058"/>
                  </a:lnTo>
                  <a:lnTo>
                    <a:pt x="1048" y="3058"/>
                  </a:lnTo>
                  <a:lnTo>
                    <a:pt x="1048" y="3054"/>
                  </a:lnTo>
                  <a:lnTo>
                    <a:pt x="1048" y="3054"/>
                  </a:lnTo>
                  <a:lnTo>
                    <a:pt x="1048" y="3050"/>
                  </a:lnTo>
                  <a:lnTo>
                    <a:pt x="1048" y="3050"/>
                  </a:lnTo>
                  <a:lnTo>
                    <a:pt x="1048" y="3050"/>
                  </a:lnTo>
                  <a:lnTo>
                    <a:pt x="1048" y="3050"/>
                  </a:lnTo>
                  <a:lnTo>
                    <a:pt x="1048" y="3048"/>
                  </a:lnTo>
                  <a:lnTo>
                    <a:pt x="1048" y="3048"/>
                  </a:lnTo>
                  <a:lnTo>
                    <a:pt x="1050" y="3046"/>
                  </a:lnTo>
                  <a:lnTo>
                    <a:pt x="1050" y="3046"/>
                  </a:lnTo>
                  <a:lnTo>
                    <a:pt x="1050" y="3040"/>
                  </a:lnTo>
                  <a:lnTo>
                    <a:pt x="1052" y="3038"/>
                  </a:lnTo>
                  <a:lnTo>
                    <a:pt x="1052" y="3038"/>
                  </a:lnTo>
                  <a:lnTo>
                    <a:pt x="1050" y="3034"/>
                  </a:lnTo>
                  <a:lnTo>
                    <a:pt x="1050" y="3034"/>
                  </a:lnTo>
                  <a:lnTo>
                    <a:pt x="1050" y="3032"/>
                  </a:lnTo>
                  <a:lnTo>
                    <a:pt x="1050" y="3032"/>
                  </a:lnTo>
                  <a:lnTo>
                    <a:pt x="1052" y="3030"/>
                  </a:lnTo>
                  <a:lnTo>
                    <a:pt x="1052" y="3030"/>
                  </a:lnTo>
                  <a:lnTo>
                    <a:pt x="1052" y="3026"/>
                  </a:lnTo>
                  <a:lnTo>
                    <a:pt x="1052" y="3026"/>
                  </a:lnTo>
                  <a:lnTo>
                    <a:pt x="1052" y="3022"/>
                  </a:lnTo>
                  <a:lnTo>
                    <a:pt x="1052" y="3022"/>
                  </a:lnTo>
                  <a:lnTo>
                    <a:pt x="1052" y="3020"/>
                  </a:lnTo>
                  <a:lnTo>
                    <a:pt x="1052" y="3020"/>
                  </a:lnTo>
                  <a:lnTo>
                    <a:pt x="1052" y="3018"/>
                  </a:lnTo>
                  <a:lnTo>
                    <a:pt x="1052" y="3018"/>
                  </a:lnTo>
                  <a:lnTo>
                    <a:pt x="1054" y="3014"/>
                  </a:lnTo>
                  <a:lnTo>
                    <a:pt x="1054" y="3014"/>
                  </a:lnTo>
                  <a:lnTo>
                    <a:pt x="1052" y="3010"/>
                  </a:lnTo>
                  <a:lnTo>
                    <a:pt x="1052" y="3010"/>
                  </a:lnTo>
                  <a:lnTo>
                    <a:pt x="1052" y="3008"/>
                  </a:lnTo>
                  <a:lnTo>
                    <a:pt x="1052" y="3006"/>
                  </a:lnTo>
                  <a:lnTo>
                    <a:pt x="1052" y="3006"/>
                  </a:lnTo>
                  <a:lnTo>
                    <a:pt x="1052" y="3002"/>
                  </a:lnTo>
                  <a:lnTo>
                    <a:pt x="1052" y="3002"/>
                  </a:lnTo>
                  <a:lnTo>
                    <a:pt x="1052" y="3000"/>
                  </a:lnTo>
                  <a:lnTo>
                    <a:pt x="1052" y="3000"/>
                  </a:lnTo>
                  <a:lnTo>
                    <a:pt x="1054" y="2996"/>
                  </a:lnTo>
                  <a:lnTo>
                    <a:pt x="1054" y="2996"/>
                  </a:lnTo>
                  <a:lnTo>
                    <a:pt x="1054" y="2992"/>
                  </a:lnTo>
                  <a:lnTo>
                    <a:pt x="1054" y="2992"/>
                  </a:lnTo>
                  <a:lnTo>
                    <a:pt x="1052" y="2990"/>
                  </a:lnTo>
                  <a:lnTo>
                    <a:pt x="1052" y="2990"/>
                  </a:lnTo>
                  <a:lnTo>
                    <a:pt x="1052" y="2986"/>
                  </a:lnTo>
                  <a:lnTo>
                    <a:pt x="1052" y="2986"/>
                  </a:lnTo>
                  <a:lnTo>
                    <a:pt x="1052" y="2984"/>
                  </a:lnTo>
                  <a:lnTo>
                    <a:pt x="1052" y="2984"/>
                  </a:lnTo>
                  <a:lnTo>
                    <a:pt x="1052" y="2978"/>
                  </a:lnTo>
                  <a:lnTo>
                    <a:pt x="1052" y="2978"/>
                  </a:lnTo>
                  <a:lnTo>
                    <a:pt x="1052" y="2978"/>
                  </a:lnTo>
                  <a:lnTo>
                    <a:pt x="1052" y="2978"/>
                  </a:lnTo>
                  <a:lnTo>
                    <a:pt x="1052" y="2978"/>
                  </a:lnTo>
                  <a:lnTo>
                    <a:pt x="1052" y="2978"/>
                  </a:lnTo>
                  <a:lnTo>
                    <a:pt x="1054" y="2972"/>
                  </a:lnTo>
                  <a:lnTo>
                    <a:pt x="1054" y="2972"/>
                  </a:lnTo>
                  <a:lnTo>
                    <a:pt x="1054" y="2970"/>
                  </a:lnTo>
                  <a:lnTo>
                    <a:pt x="1054" y="2970"/>
                  </a:lnTo>
                  <a:lnTo>
                    <a:pt x="1054" y="2968"/>
                  </a:lnTo>
                  <a:lnTo>
                    <a:pt x="1054" y="2968"/>
                  </a:lnTo>
                  <a:lnTo>
                    <a:pt x="1054" y="2964"/>
                  </a:lnTo>
                  <a:lnTo>
                    <a:pt x="1054" y="2964"/>
                  </a:lnTo>
                  <a:lnTo>
                    <a:pt x="1054" y="2962"/>
                  </a:lnTo>
                  <a:lnTo>
                    <a:pt x="1054" y="2962"/>
                  </a:lnTo>
                  <a:lnTo>
                    <a:pt x="1054" y="2956"/>
                  </a:lnTo>
                  <a:lnTo>
                    <a:pt x="1054" y="2956"/>
                  </a:lnTo>
                  <a:lnTo>
                    <a:pt x="1056" y="2954"/>
                  </a:lnTo>
                  <a:lnTo>
                    <a:pt x="1054" y="2950"/>
                  </a:lnTo>
                  <a:lnTo>
                    <a:pt x="1054" y="2950"/>
                  </a:lnTo>
                  <a:lnTo>
                    <a:pt x="1052" y="2946"/>
                  </a:lnTo>
                  <a:lnTo>
                    <a:pt x="1052" y="2946"/>
                  </a:lnTo>
                  <a:lnTo>
                    <a:pt x="1052" y="2944"/>
                  </a:lnTo>
                  <a:lnTo>
                    <a:pt x="1052" y="2944"/>
                  </a:lnTo>
                  <a:lnTo>
                    <a:pt x="1052" y="2942"/>
                  </a:lnTo>
                  <a:lnTo>
                    <a:pt x="1052" y="2942"/>
                  </a:lnTo>
                  <a:lnTo>
                    <a:pt x="1050" y="2940"/>
                  </a:lnTo>
                  <a:lnTo>
                    <a:pt x="1050" y="2940"/>
                  </a:lnTo>
                  <a:lnTo>
                    <a:pt x="1050" y="2936"/>
                  </a:lnTo>
                  <a:lnTo>
                    <a:pt x="1050" y="2936"/>
                  </a:lnTo>
                  <a:lnTo>
                    <a:pt x="1048" y="2934"/>
                  </a:lnTo>
                  <a:lnTo>
                    <a:pt x="1048" y="2934"/>
                  </a:lnTo>
                  <a:lnTo>
                    <a:pt x="1048" y="2930"/>
                  </a:lnTo>
                  <a:lnTo>
                    <a:pt x="1048" y="2930"/>
                  </a:lnTo>
                  <a:lnTo>
                    <a:pt x="1048" y="2930"/>
                  </a:lnTo>
                  <a:lnTo>
                    <a:pt x="1048" y="2930"/>
                  </a:lnTo>
                  <a:lnTo>
                    <a:pt x="1050" y="2924"/>
                  </a:lnTo>
                  <a:lnTo>
                    <a:pt x="1050" y="2924"/>
                  </a:lnTo>
                  <a:lnTo>
                    <a:pt x="1050" y="2920"/>
                  </a:lnTo>
                  <a:lnTo>
                    <a:pt x="1050" y="2920"/>
                  </a:lnTo>
                  <a:lnTo>
                    <a:pt x="1050" y="2918"/>
                  </a:lnTo>
                  <a:lnTo>
                    <a:pt x="1050" y="2918"/>
                  </a:lnTo>
                  <a:lnTo>
                    <a:pt x="1050" y="2916"/>
                  </a:lnTo>
                  <a:lnTo>
                    <a:pt x="1050" y="2916"/>
                  </a:lnTo>
                  <a:lnTo>
                    <a:pt x="1052" y="2912"/>
                  </a:lnTo>
                  <a:lnTo>
                    <a:pt x="1052" y="2912"/>
                  </a:lnTo>
                  <a:lnTo>
                    <a:pt x="1052" y="2908"/>
                  </a:lnTo>
                  <a:lnTo>
                    <a:pt x="1052" y="2908"/>
                  </a:lnTo>
                  <a:lnTo>
                    <a:pt x="1052" y="2906"/>
                  </a:lnTo>
                  <a:lnTo>
                    <a:pt x="1052" y="2906"/>
                  </a:lnTo>
                  <a:lnTo>
                    <a:pt x="1052" y="2902"/>
                  </a:lnTo>
                  <a:lnTo>
                    <a:pt x="1052" y="2902"/>
                  </a:lnTo>
                  <a:lnTo>
                    <a:pt x="1052" y="2900"/>
                  </a:lnTo>
                  <a:lnTo>
                    <a:pt x="1052" y="2900"/>
                  </a:lnTo>
                  <a:lnTo>
                    <a:pt x="1054" y="2898"/>
                  </a:lnTo>
                  <a:lnTo>
                    <a:pt x="1054" y="2898"/>
                  </a:lnTo>
                  <a:lnTo>
                    <a:pt x="1054" y="2898"/>
                  </a:lnTo>
                  <a:lnTo>
                    <a:pt x="1056" y="2898"/>
                  </a:lnTo>
                  <a:lnTo>
                    <a:pt x="1056" y="2898"/>
                  </a:lnTo>
                  <a:lnTo>
                    <a:pt x="1058" y="2898"/>
                  </a:lnTo>
                  <a:lnTo>
                    <a:pt x="1058" y="2898"/>
                  </a:lnTo>
                  <a:lnTo>
                    <a:pt x="1060" y="2898"/>
                  </a:lnTo>
                  <a:lnTo>
                    <a:pt x="1060" y="2898"/>
                  </a:lnTo>
                  <a:lnTo>
                    <a:pt x="1062" y="2898"/>
                  </a:lnTo>
                  <a:lnTo>
                    <a:pt x="1062" y="2898"/>
                  </a:lnTo>
                  <a:lnTo>
                    <a:pt x="1066" y="2898"/>
                  </a:lnTo>
                  <a:lnTo>
                    <a:pt x="1066" y="2898"/>
                  </a:lnTo>
                  <a:lnTo>
                    <a:pt x="1068" y="2898"/>
                  </a:lnTo>
                  <a:lnTo>
                    <a:pt x="1068" y="2898"/>
                  </a:lnTo>
                  <a:lnTo>
                    <a:pt x="1072" y="2898"/>
                  </a:lnTo>
                  <a:lnTo>
                    <a:pt x="1072" y="2898"/>
                  </a:lnTo>
                  <a:lnTo>
                    <a:pt x="1076" y="2898"/>
                  </a:lnTo>
                  <a:lnTo>
                    <a:pt x="1078" y="2898"/>
                  </a:lnTo>
                  <a:lnTo>
                    <a:pt x="1078" y="2898"/>
                  </a:lnTo>
                  <a:lnTo>
                    <a:pt x="1080" y="2898"/>
                  </a:lnTo>
                  <a:lnTo>
                    <a:pt x="1080" y="2898"/>
                  </a:lnTo>
                  <a:lnTo>
                    <a:pt x="1082" y="2898"/>
                  </a:lnTo>
                  <a:lnTo>
                    <a:pt x="1082" y="2898"/>
                  </a:lnTo>
                  <a:lnTo>
                    <a:pt x="1082" y="2898"/>
                  </a:lnTo>
                  <a:lnTo>
                    <a:pt x="1084" y="2898"/>
                  </a:lnTo>
                  <a:lnTo>
                    <a:pt x="1084" y="2898"/>
                  </a:lnTo>
                  <a:lnTo>
                    <a:pt x="1088" y="2898"/>
                  </a:lnTo>
                  <a:lnTo>
                    <a:pt x="1088" y="2898"/>
                  </a:lnTo>
                  <a:lnTo>
                    <a:pt x="1088" y="2900"/>
                  </a:lnTo>
                  <a:lnTo>
                    <a:pt x="1088" y="2900"/>
                  </a:lnTo>
                  <a:lnTo>
                    <a:pt x="1098" y="2900"/>
                  </a:lnTo>
                  <a:lnTo>
                    <a:pt x="1098" y="2900"/>
                  </a:lnTo>
                  <a:lnTo>
                    <a:pt x="1098" y="2900"/>
                  </a:lnTo>
                  <a:lnTo>
                    <a:pt x="1098" y="2900"/>
                  </a:lnTo>
                  <a:lnTo>
                    <a:pt x="1100" y="2900"/>
                  </a:lnTo>
                  <a:lnTo>
                    <a:pt x="1100" y="2900"/>
                  </a:lnTo>
                  <a:lnTo>
                    <a:pt x="1108" y="2902"/>
                  </a:lnTo>
                  <a:lnTo>
                    <a:pt x="1108" y="2902"/>
                  </a:lnTo>
                  <a:lnTo>
                    <a:pt x="1110" y="2902"/>
                  </a:lnTo>
                  <a:lnTo>
                    <a:pt x="1110" y="2902"/>
                  </a:lnTo>
                  <a:lnTo>
                    <a:pt x="1114" y="2900"/>
                  </a:lnTo>
                  <a:lnTo>
                    <a:pt x="1114" y="2900"/>
                  </a:lnTo>
                  <a:lnTo>
                    <a:pt x="1116" y="2900"/>
                  </a:lnTo>
                  <a:lnTo>
                    <a:pt x="1116" y="2900"/>
                  </a:lnTo>
                  <a:lnTo>
                    <a:pt x="1124" y="2902"/>
                  </a:lnTo>
                  <a:lnTo>
                    <a:pt x="1124" y="2902"/>
                  </a:lnTo>
                  <a:lnTo>
                    <a:pt x="1126" y="2902"/>
                  </a:lnTo>
                  <a:lnTo>
                    <a:pt x="1128" y="2902"/>
                  </a:lnTo>
                  <a:lnTo>
                    <a:pt x="1128" y="2902"/>
                  </a:lnTo>
                  <a:lnTo>
                    <a:pt x="1130" y="2902"/>
                  </a:lnTo>
                  <a:lnTo>
                    <a:pt x="1130" y="2902"/>
                  </a:lnTo>
                  <a:lnTo>
                    <a:pt x="1136" y="2902"/>
                  </a:lnTo>
                  <a:lnTo>
                    <a:pt x="1136" y="2902"/>
                  </a:lnTo>
                  <a:lnTo>
                    <a:pt x="1142" y="2900"/>
                  </a:lnTo>
                  <a:lnTo>
                    <a:pt x="1142" y="2900"/>
                  </a:lnTo>
                  <a:lnTo>
                    <a:pt x="1146" y="2902"/>
                  </a:lnTo>
                  <a:lnTo>
                    <a:pt x="1146" y="2902"/>
                  </a:lnTo>
                  <a:lnTo>
                    <a:pt x="1148" y="2904"/>
                  </a:lnTo>
                  <a:lnTo>
                    <a:pt x="1154" y="2904"/>
                  </a:lnTo>
                  <a:lnTo>
                    <a:pt x="1154" y="2904"/>
                  </a:lnTo>
                  <a:lnTo>
                    <a:pt x="1158" y="2902"/>
                  </a:lnTo>
                  <a:lnTo>
                    <a:pt x="1158" y="2902"/>
                  </a:lnTo>
                  <a:lnTo>
                    <a:pt x="1166" y="2904"/>
                  </a:lnTo>
                  <a:lnTo>
                    <a:pt x="1166" y="2904"/>
                  </a:lnTo>
                  <a:lnTo>
                    <a:pt x="1172" y="2904"/>
                  </a:lnTo>
                  <a:lnTo>
                    <a:pt x="1172" y="2904"/>
                  </a:lnTo>
                  <a:lnTo>
                    <a:pt x="1174" y="2904"/>
                  </a:lnTo>
                  <a:lnTo>
                    <a:pt x="1174" y="2904"/>
                  </a:lnTo>
                  <a:lnTo>
                    <a:pt x="1178" y="2906"/>
                  </a:lnTo>
                  <a:lnTo>
                    <a:pt x="1178" y="2906"/>
                  </a:lnTo>
                  <a:lnTo>
                    <a:pt x="1182" y="2904"/>
                  </a:lnTo>
                  <a:lnTo>
                    <a:pt x="1182" y="2904"/>
                  </a:lnTo>
                  <a:lnTo>
                    <a:pt x="1184" y="2904"/>
                  </a:lnTo>
                  <a:lnTo>
                    <a:pt x="1184" y="2904"/>
                  </a:lnTo>
                  <a:lnTo>
                    <a:pt x="1190" y="2902"/>
                  </a:lnTo>
                  <a:lnTo>
                    <a:pt x="1190" y="2902"/>
                  </a:lnTo>
                  <a:lnTo>
                    <a:pt x="1192" y="2902"/>
                  </a:lnTo>
                  <a:lnTo>
                    <a:pt x="1192" y="2902"/>
                  </a:lnTo>
                  <a:lnTo>
                    <a:pt x="1194" y="2902"/>
                  </a:lnTo>
                  <a:lnTo>
                    <a:pt x="1194" y="2902"/>
                  </a:lnTo>
                  <a:lnTo>
                    <a:pt x="1196" y="2902"/>
                  </a:lnTo>
                  <a:lnTo>
                    <a:pt x="1196" y="2902"/>
                  </a:lnTo>
                  <a:lnTo>
                    <a:pt x="1200" y="2904"/>
                  </a:lnTo>
                  <a:lnTo>
                    <a:pt x="1200" y="2904"/>
                  </a:lnTo>
                  <a:lnTo>
                    <a:pt x="1202" y="2904"/>
                  </a:lnTo>
                  <a:lnTo>
                    <a:pt x="1202" y="2904"/>
                  </a:lnTo>
                  <a:lnTo>
                    <a:pt x="1208" y="2904"/>
                  </a:lnTo>
                  <a:lnTo>
                    <a:pt x="1208" y="2904"/>
                  </a:lnTo>
                  <a:lnTo>
                    <a:pt x="1212" y="2902"/>
                  </a:lnTo>
                  <a:lnTo>
                    <a:pt x="1212" y="2902"/>
                  </a:lnTo>
                  <a:lnTo>
                    <a:pt x="1214" y="2902"/>
                  </a:lnTo>
                  <a:lnTo>
                    <a:pt x="1216" y="2902"/>
                  </a:lnTo>
                  <a:lnTo>
                    <a:pt x="1216" y="2902"/>
                  </a:lnTo>
                  <a:lnTo>
                    <a:pt x="1220" y="2902"/>
                  </a:lnTo>
                  <a:lnTo>
                    <a:pt x="1220" y="2902"/>
                  </a:lnTo>
                  <a:lnTo>
                    <a:pt x="1220" y="2902"/>
                  </a:lnTo>
                  <a:lnTo>
                    <a:pt x="1220" y="2902"/>
                  </a:lnTo>
                  <a:lnTo>
                    <a:pt x="1224" y="2904"/>
                  </a:lnTo>
                  <a:lnTo>
                    <a:pt x="1224" y="2904"/>
                  </a:lnTo>
                  <a:lnTo>
                    <a:pt x="1226" y="2904"/>
                  </a:lnTo>
                  <a:lnTo>
                    <a:pt x="1226" y="2904"/>
                  </a:lnTo>
                  <a:lnTo>
                    <a:pt x="1228" y="2904"/>
                  </a:lnTo>
                  <a:lnTo>
                    <a:pt x="1228" y="2904"/>
                  </a:lnTo>
                  <a:lnTo>
                    <a:pt x="1230" y="2906"/>
                  </a:lnTo>
                  <a:lnTo>
                    <a:pt x="1230" y="2906"/>
                  </a:lnTo>
                  <a:lnTo>
                    <a:pt x="1234" y="2906"/>
                  </a:lnTo>
                  <a:lnTo>
                    <a:pt x="1234" y="2906"/>
                  </a:lnTo>
                  <a:lnTo>
                    <a:pt x="1234" y="2906"/>
                  </a:lnTo>
                  <a:lnTo>
                    <a:pt x="1234" y="2906"/>
                  </a:lnTo>
                  <a:lnTo>
                    <a:pt x="1238" y="2906"/>
                  </a:lnTo>
                  <a:lnTo>
                    <a:pt x="1238" y="2906"/>
                  </a:lnTo>
                  <a:lnTo>
                    <a:pt x="1240" y="2906"/>
                  </a:lnTo>
                  <a:lnTo>
                    <a:pt x="1240" y="2906"/>
                  </a:lnTo>
                  <a:lnTo>
                    <a:pt x="1242" y="2904"/>
                  </a:lnTo>
                  <a:lnTo>
                    <a:pt x="1244" y="2904"/>
                  </a:lnTo>
                  <a:lnTo>
                    <a:pt x="1244" y="2904"/>
                  </a:lnTo>
                  <a:lnTo>
                    <a:pt x="1244" y="2904"/>
                  </a:lnTo>
                  <a:lnTo>
                    <a:pt x="1244" y="2904"/>
                  </a:lnTo>
                  <a:lnTo>
                    <a:pt x="1248" y="2906"/>
                  </a:lnTo>
                  <a:lnTo>
                    <a:pt x="1248" y="2906"/>
                  </a:lnTo>
                  <a:lnTo>
                    <a:pt x="1252" y="2906"/>
                  </a:lnTo>
                  <a:lnTo>
                    <a:pt x="1252" y="2906"/>
                  </a:lnTo>
                  <a:lnTo>
                    <a:pt x="1254" y="2906"/>
                  </a:lnTo>
                  <a:lnTo>
                    <a:pt x="1256" y="2906"/>
                  </a:lnTo>
                  <a:lnTo>
                    <a:pt x="1256" y="2906"/>
                  </a:lnTo>
                  <a:lnTo>
                    <a:pt x="1260" y="2906"/>
                  </a:lnTo>
                  <a:lnTo>
                    <a:pt x="1260" y="2906"/>
                  </a:lnTo>
                  <a:lnTo>
                    <a:pt x="1264" y="2906"/>
                  </a:lnTo>
                  <a:lnTo>
                    <a:pt x="1264" y="2906"/>
                  </a:lnTo>
                  <a:lnTo>
                    <a:pt x="1266" y="2906"/>
                  </a:lnTo>
                  <a:lnTo>
                    <a:pt x="1266" y="2906"/>
                  </a:lnTo>
                  <a:lnTo>
                    <a:pt x="1268" y="2906"/>
                  </a:lnTo>
                  <a:lnTo>
                    <a:pt x="1268" y="2906"/>
                  </a:lnTo>
                  <a:lnTo>
                    <a:pt x="1270" y="2904"/>
                  </a:lnTo>
                  <a:lnTo>
                    <a:pt x="1270" y="2904"/>
                  </a:lnTo>
                  <a:lnTo>
                    <a:pt x="1274" y="2904"/>
                  </a:lnTo>
                  <a:lnTo>
                    <a:pt x="1276" y="2904"/>
                  </a:lnTo>
                  <a:lnTo>
                    <a:pt x="1276" y="2904"/>
                  </a:lnTo>
                  <a:lnTo>
                    <a:pt x="1278" y="2904"/>
                  </a:lnTo>
                  <a:lnTo>
                    <a:pt x="1278" y="2904"/>
                  </a:lnTo>
                  <a:lnTo>
                    <a:pt x="1280" y="2904"/>
                  </a:lnTo>
                  <a:lnTo>
                    <a:pt x="1280" y="2904"/>
                  </a:lnTo>
                  <a:lnTo>
                    <a:pt x="1280" y="2904"/>
                  </a:lnTo>
                  <a:lnTo>
                    <a:pt x="1288" y="2906"/>
                  </a:lnTo>
                  <a:lnTo>
                    <a:pt x="1288" y="2906"/>
                  </a:lnTo>
                  <a:lnTo>
                    <a:pt x="1290" y="2906"/>
                  </a:lnTo>
                  <a:lnTo>
                    <a:pt x="1290" y="2906"/>
                  </a:lnTo>
                  <a:lnTo>
                    <a:pt x="1294" y="2904"/>
                  </a:lnTo>
                  <a:lnTo>
                    <a:pt x="1294" y="2904"/>
                  </a:lnTo>
                  <a:lnTo>
                    <a:pt x="1296" y="2904"/>
                  </a:lnTo>
                  <a:lnTo>
                    <a:pt x="1296" y="2904"/>
                  </a:lnTo>
                  <a:lnTo>
                    <a:pt x="1296" y="2904"/>
                  </a:lnTo>
                  <a:lnTo>
                    <a:pt x="1298" y="2904"/>
                  </a:lnTo>
                  <a:lnTo>
                    <a:pt x="1298" y="2904"/>
                  </a:lnTo>
                  <a:lnTo>
                    <a:pt x="1302" y="2904"/>
                  </a:lnTo>
                  <a:lnTo>
                    <a:pt x="1302" y="2904"/>
                  </a:lnTo>
                  <a:lnTo>
                    <a:pt x="1304" y="2902"/>
                  </a:lnTo>
                  <a:lnTo>
                    <a:pt x="1304" y="2902"/>
                  </a:lnTo>
                  <a:lnTo>
                    <a:pt x="1306" y="2902"/>
                  </a:lnTo>
                  <a:lnTo>
                    <a:pt x="1306" y="2902"/>
                  </a:lnTo>
                  <a:lnTo>
                    <a:pt x="1308" y="2902"/>
                  </a:lnTo>
                  <a:lnTo>
                    <a:pt x="1308" y="2902"/>
                  </a:lnTo>
                  <a:lnTo>
                    <a:pt x="1312" y="2902"/>
                  </a:lnTo>
                  <a:lnTo>
                    <a:pt x="1312" y="2902"/>
                  </a:lnTo>
                  <a:lnTo>
                    <a:pt x="1314" y="2904"/>
                  </a:lnTo>
                  <a:lnTo>
                    <a:pt x="1314" y="2904"/>
                  </a:lnTo>
                  <a:lnTo>
                    <a:pt x="1318" y="2906"/>
                  </a:lnTo>
                  <a:lnTo>
                    <a:pt x="1318" y="2906"/>
                  </a:lnTo>
                  <a:lnTo>
                    <a:pt x="1326" y="2906"/>
                  </a:lnTo>
                  <a:lnTo>
                    <a:pt x="1326" y="2906"/>
                  </a:lnTo>
                  <a:lnTo>
                    <a:pt x="1328" y="2906"/>
                  </a:lnTo>
                  <a:lnTo>
                    <a:pt x="1328" y="2906"/>
                  </a:lnTo>
                  <a:lnTo>
                    <a:pt x="1332" y="2904"/>
                  </a:lnTo>
                  <a:lnTo>
                    <a:pt x="1332" y="2904"/>
                  </a:lnTo>
                  <a:lnTo>
                    <a:pt x="1332" y="2904"/>
                  </a:lnTo>
                  <a:lnTo>
                    <a:pt x="1338" y="2904"/>
                  </a:lnTo>
                  <a:lnTo>
                    <a:pt x="1338" y="2904"/>
                  </a:lnTo>
                  <a:lnTo>
                    <a:pt x="1346" y="2904"/>
                  </a:lnTo>
                  <a:lnTo>
                    <a:pt x="1346" y="2904"/>
                  </a:lnTo>
                  <a:lnTo>
                    <a:pt x="1348" y="2904"/>
                  </a:lnTo>
                  <a:lnTo>
                    <a:pt x="1348" y="2904"/>
                  </a:lnTo>
                  <a:lnTo>
                    <a:pt x="1352" y="2904"/>
                  </a:lnTo>
                  <a:lnTo>
                    <a:pt x="1352" y="2904"/>
                  </a:lnTo>
                  <a:lnTo>
                    <a:pt x="1354" y="2906"/>
                  </a:lnTo>
                  <a:lnTo>
                    <a:pt x="1354" y="2906"/>
                  </a:lnTo>
                  <a:lnTo>
                    <a:pt x="1358" y="2906"/>
                  </a:lnTo>
                  <a:lnTo>
                    <a:pt x="1358" y="2906"/>
                  </a:lnTo>
                  <a:lnTo>
                    <a:pt x="1362" y="2906"/>
                  </a:lnTo>
                  <a:lnTo>
                    <a:pt x="1362" y="2906"/>
                  </a:lnTo>
                  <a:lnTo>
                    <a:pt x="1364" y="2904"/>
                  </a:lnTo>
                  <a:lnTo>
                    <a:pt x="1364" y="2904"/>
                  </a:lnTo>
                  <a:lnTo>
                    <a:pt x="1366" y="2906"/>
                  </a:lnTo>
                  <a:lnTo>
                    <a:pt x="1366" y="2906"/>
                  </a:lnTo>
                  <a:lnTo>
                    <a:pt x="1368" y="2906"/>
                  </a:lnTo>
                  <a:lnTo>
                    <a:pt x="1368" y="2906"/>
                  </a:lnTo>
                  <a:lnTo>
                    <a:pt x="1376" y="2906"/>
                  </a:lnTo>
                  <a:lnTo>
                    <a:pt x="1376" y="2906"/>
                  </a:lnTo>
                  <a:lnTo>
                    <a:pt x="1380" y="2906"/>
                  </a:lnTo>
                  <a:lnTo>
                    <a:pt x="1382" y="2906"/>
                  </a:lnTo>
                  <a:lnTo>
                    <a:pt x="1382" y="2906"/>
                  </a:lnTo>
                  <a:lnTo>
                    <a:pt x="1386" y="2906"/>
                  </a:lnTo>
                  <a:lnTo>
                    <a:pt x="1386" y="2906"/>
                  </a:lnTo>
                  <a:lnTo>
                    <a:pt x="1388" y="2906"/>
                  </a:lnTo>
                  <a:lnTo>
                    <a:pt x="1388" y="2906"/>
                  </a:lnTo>
                  <a:lnTo>
                    <a:pt x="1390" y="2908"/>
                  </a:lnTo>
                  <a:lnTo>
                    <a:pt x="1390" y="2908"/>
                  </a:lnTo>
                  <a:lnTo>
                    <a:pt x="1392" y="2908"/>
                  </a:lnTo>
                  <a:lnTo>
                    <a:pt x="1392" y="2908"/>
                  </a:lnTo>
                  <a:lnTo>
                    <a:pt x="1394" y="2910"/>
                  </a:lnTo>
                  <a:lnTo>
                    <a:pt x="1394" y="2910"/>
                  </a:lnTo>
                  <a:lnTo>
                    <a:pt x="1394" y="2912"/>
                  </a:lnTo>
                  <a:lnTo>
                    <a:pt x="1394" y="2912"/>
                  </a:lnTo>
                  <a:lnTo>
                    <a:pt x="1394" y="2914"/>
                  </a:lnTo>
                  <a:lnTo>
                    <a:pt x="1394" y="2914"/>
                  </a:lnTo>
                  <a:lnTo>
                    <a:pt x="1394" y="2916"/>
                  </a:lnTo>
                  <a:lnTo>
                    <a:pt x="1394" y="2916"/>
                  </a:lnTo>
                  <a:lnTo>
                    <a:pt x="1394" y="2918"/>
                  </a:lnTo>
                  <a:lnTo>
                    <a:pt x="1394" y="2918"/>
                  </a:lnTo>
                  <a:lnTo>
                    <a:pt x="1394" y="2922"/>
                  </a:lnTo>
                  <a:lnTo>
                    <a:pt x="1394" y="2924"/>
                  </a:lnTo>
                  <a:lnTo>
                    <a:pt x="1394" y="2924"/>
                  </a:lnTo>
                  <a:lnTo>
                    <a:pt x="1394" y="2928"/>
                  </a:lnTo>
                  <a:lnTo>
                    <a:pt x="1394" y="2928"/>
                  </a:lnTo>
                  <a:lnTo>
                    <a:pt x="1394" y="2928"/>
                  </a:lnTo>
                  <a:lnTo>
                    <a:pt x="1394" y="2928"/>
                  </a:lnTo>
                  <a:lnTo>
                    <a:pt x="1394" y="2930"/>
                  </a:lnTo>
                  <a:lnTo>
                    <a:pt x="1394" y="2930"/>
                  </a:lnTo>
                  <a:lnTo>
                    <a:pt x="1392" y="2934"/>
                  </a:lnTo>
                  <a:lnTo>
                    <a:pt x="1392" y="2934"/>
                  </a:lnTo>
                  <a:lnTo>
                    <a:pt x="1392" y="2938"/>
                  </a:lnTo>
                  <a:lnTo>
                    <a:pt x="1392" y="2938"/>
                  </a:lnTo>
                  <a:lnTo>
                    <a:pt x="1392" y="2940"/>
                  </a:lnTo>
                  <a:lnTo>
                    <a:pt x="1392" y="2940"/>
                  </a:lnTo>
                  <a:lnTo>
                    <a:pt x="1390" y="2942"/>
                  </a:lnTo>
                  <a:lnTo>
                    <a:pt x="1390" y="2942"/>
                  </a:lnTo>
                  <a:lnTo>
                    <a:pt x="1390" y="2944"/>
                  </a:lnTo>
                  <a:lnTo>
                    <a:pt x="1390" y="2944"/>
                  </a:lnTo>
                  <a:lnTo>
                    <a:pt x="1390" y="2948"/>
                  </a:lnTo>
                  <a:lnTo>
                    <a:pt x="1390" y="2948"/>
                  </a:lnTo>
                  <a:lnTo>
                    <a:pt x="1390" y="2950"/>
                  </a:lnTo>
                  <a:lnTo>
                    <a:pt x="1390" y="2950"/>
                  </a:lnTo>
                  <a:lnTo>
                    <a:pt x="1390" y="2952"/>
                  </a:lnTo>
                  <a:lnTo>
                    <a:pt x="1390" y="2952"/>
                  </a:lnTo>
                  <a:lnTo>
                    <a:pt x="1388" y="2956"/>
                  </a:lnTo>
                  <a:lnTo>
                    <a:pt x="1388" y="2956"/>
                  </a:lnTo>
                  <a:lnTo>
                    <a:pt x="1388" y="2958"/>
                  </a:lnTo>
                  <a:lnTo>
                    <a:pt x="1388" y="2958"/>
                  </a:lnTo>
                  <a:lnTo>
                    <a:pt x="1388" y="2962"/>
                  </a:lnTo>
                  <a:lnTo>
                    <a:pt x="1388" y="2962"/>
                  </a:lnTo>
                  <a:lnTo>
                    <a:pt x="1390" y="2966"/>
                  </a:lnTo>
                  <a:lnTo>
                    <a:pt x="1390" y="2968"/>
                  </a:lnTo>
                  <a:lnTo>
                    <a:pt x="1390" y="2968"/>
                  </a:lnTo>
                  <a:lnTo>
                    <a:pt x="1392" y="2972"/>
                  </a:lnTo>
                  <a:lnTo>
                    <a:pt x="1392" y="2972"/>
                  </a:lnTo>
                  <a:lnTo>
                    <a:pt x="1392" y="2974"/>
                  </a:lnTo>
                  <a:lnTo>
                    <a:pt x="1392" y="2974"/>
                  </a:lnTo>
                  <a:lnTo>
                    <a:pt x="1392" y="2976"/>
                  </a:lnTo>
                  <a:lnTo>
                    <a:pt x="1392" y="2976"/>
                  </a:lnTo>
                  <a:lnTo>
                    <a:pt x="1392" y="2980"/>
                  </a:lnTo>
                  <a:lnTo>
                    <a:pt x="1392" y="2980"/>
                  </a:lnTo>
                  <a:lnTo>
                    <a:pt x="1394" y="2982"/>
                  </a:lnTo>
                  <a:lnTo>
                    <a:pt x="1394" y="2982"/>
                  </a:lnTo>
                  <a:lnTo>
                    <a:pt x="1394" y="2984"/>
                  </a:lnTo>
                  <a:lnTo>
                    <a:pt x="1394" y="2984"/>
                  </a:lnTo>
                  <a:lnTo>
                    <a:pt x="1394" y="2986"/>
                  </a:lnTo>
                  <a:lnTo>
                    <a:pt x="1394" y="2986"/>
                  </a:lnTo>
                  <a:lnTo>
                    <a:pt x="1392" y="2990"/>
                  </a:lnTo>
                  <a:lnTo>
                    <a:pt x="1392" y="2990"/>
                  </a:lnTo>
                  <a:lnTo>
                    <a:pt x="1394" y="2994"/>
                  </a:lnTo>
                  <a:lnTo>
                    <a:pt x="1394" y="2994"/>
                  </a:lnTo>
                  <a:lnTo>
                    <a:pt x="1394" y="2996"/>
                  </a:lnTo>
                  <a:lnTo>
                    <a:pt x="1394" y="2996"/>
                  </a:lnTo>
                  <a:lnTo>
                    <a:pt x="1394" y="2998"/>
                  </a:lnTo>
                  <a:lnTo>
                    <a:pt x="1394" y="2998"/>
                  </a:lnTo>
                  <a:lnTo>
                    <a:pt x="1392" y="3000"/>
                  </a:lnTo>
                  <a:lnTo>
                    <a:pt x="1392" y="3000"/>
                  </a:lnTo>
                  <a:lnTo>
                    <a:pt x="1392" y="3002"/>
                  </a:lnTo>
                  <a:lnTo>
                    <a:pt x="1392" y="3002"/>
                  </a:lnTo>
                  <a:lnTo>
                    <a:pt x="1390" y="3004"/>
                  </a:lnTo>
                  <a:lnTo>
                    <a:pt x="1390" y="3004"/>
                  </a:lnTo>
                  <a:lnTo>
                    <a:pt x="1390" y="3010"/>
                  </a:lnTo>
                  <a:lnTo>
                    <a:pt x="1388" y="3012"/>
                  </a:lnTo>
                  <a:lnTo>
                    <a:pt x="1388" y="3012"/>
                  </a:lnTo>
                  <a:lnTo>
                    <a:pt x="1390" y="3016"/>
                  </a:lnTo>
                  <a:lnTo>
                    <a:pt x="1390" y="3016"/>
                  </a:lnTo>
                  <a:lnTo>
                    <a:pt x="1390" y="3018"/>
                  </a:lnTo>
                  <a:lnTo>
                    <a:pt x="1390" y="3018"/>
                  </a:lnTo>
                  <a:lnTo>
                    <a:pt x="1390" y="3020"/>
                  </a:lnTo>
                  <a:lnTo>
                    <a:pt x="1390" y="3020"/>
                  </a:lnTo>
                  <a:lnTo>
                    <a:pt x="1390" y="3024"/>
                  </a:lnTo>
                  <a:lnTo>
                    <a:pt x="1390" y="3024"/>
                  </a:lnTo>
                  <a:lnTo>
                    <a:pt x="1388" y="3026"/>
                  </a:lnTo>
                  <a:lnTo>
                    <a:pt x="1388" y="3026"/>
                  </a:lnTo>
                  <a:lnTo>
                    <a:pt x="1388" y="3030"/>
                  </a:lnTo>
                  <a:lnTo>
                    <a:pt x="1388" y="3030"/>
                  </a:lnTo>
                  <a:lnTo>
                    <a:pt x="1388" y="3032"/>
                  </a:lnTo>
                  <a:lnTo>
                    <a:pt x="1388" y="3032"/>
                  </a:lnTo>
                  <a:lnTo>
                    <a:pt x="1388" y="3036"/>
                  </a:lnTo>
                  <a:lnTo>
                    <a:pt x="1388" y="3036"/>
                  </a:lnTo>
                  <a:lnTo>
                    <a:pt x="1388" y="3038"/>
                  </a:lnTo>
                  <a:lnTo>
                    <a:pt x="1388" y="3038"/>
                  </a:lnTo>
                  <a:lnTo>
                    <a:pt x="1388" y="3042"/>
                  </a:lnTo>
                  <a:lnTo>
                    <a:pt x="1388" y="3042"/>
                  </a:lnTo>
                  <a:lnTo>
                    <a:pt x="1388" y="3046"/>
                  </a:lnTo>
                  <a:lnTo>
                    <a:pt x="1388" y="3046"/>
                  </a:lnTo>
                  <a:lnTo>
                    <a:pt x="1390" y="3048"/>
                  </a:lnTo>
                  <a:lnTo>
                    <a:pt x="1390" y="3048"/>
                  </a:lnTo>
                  <a:lnTo>
                    <a:pt x="1390" y="3050"/>
                  </a:lnTo>
                  <a:lnTo>
                    <a:pt x="1390" y="3050"/>
                  </a:lnTo>
                  <a:lnTo>
                    <a:pt x="1388" y="3054"/>
                  </a:lnTo>
                  <a:lnTo>
                    <a:pt x="1388" y="3054"/>
                  </a:lnTo>
                  <a:lnTo>
                    <a:pt x="1388" y="3056"/>
                  </a:lnTo>
                  <a:lnTo>
                    <a:pt x="1388" y="3056"/>
                  </a:lnTo>
                  <a:lnTo>
                    <a:pt x="1390" y="3060"/>
                  </a:lnTo>
                  <a:lnTo>
                    <a:pt x="1390" y="3060"/>
                  </a:lnTo>
                  <a:lnTo>
                    <a:pt x="1390" y="3064"/>
                  </a:lnTo>
                  <a:lnTo>
                    <a:pt x="1390" y="3064"/>
                  </a:lnTo>
                  <a:lnTo>
                    <a:pt x="1392" y="3064"/>
                  </a:lnTo>
                  <a:lnTo>
                    <a:pt x="1392" y="3064"/>
                  </a:lnTo>
                  <a:lnTo>
                    <a:pt x="1392" y="3070"/>
                  </a:lnTo>
                  <a:lnTo>
                    <a:pt x="1392" y="3070"/>
                  </a:lnTo>
                  <a:lnTo>
                    <a:pt x="1392" y="3070"/>
                  </a:lnTo>
                  <a:lnTo>
                    <a:pt x="1392" y="3072"/>
                  </a:lnTo>
                  <a:lnTo>
                    <a:pt x="1392" y="3072"/>
                  </a:lnTo>
                  <a:lnTo>
                    <a:pt x="1390" y="3076"/>
                  </a:lnTo>
                  <a:lnTo>
                    <a:pt x="1390" y="3076"/>
                  </a:lnTo>
                  <a:lnTo>
                    <a:pt x="1392" y="3080"/>
                  </a:lnTo>
                  <a:lnTo>
                    <a:pt x="1392" y="3080"/>
                  </a:lnTo>
                  <a:lnTo>
                    <a:pt x="1392" y="3082"/>
                  </a:lnTo>
                  <a:lnTo>
                    <a:pt x="1392" y="3082"/>
                  </a:lnTo>
                  <a:lnTo>
                    <a:pt x="1392" y="3084"/>
                  </a:lnTo>
                  <a:lnTo>
                    <a:pt x="1392" y="3084"/>
                  </a:lnTo>
                  <a:lnTo>
                    <a:pt x="1392" y="3088"/>
                  </a:lnTo>
                  <a:lnTo>
                    <a:pt x="1392" y="3088"/>
                  </a:lnTo>
                  <a:lnTo>
                    <a:pt x="1392" y="3090"/>
                  </a:lnTo>
                  <a:lnTo>
                    <a:pt x="1392" y="3090"/>
                  </a:lnTo>
                  <a:lnTo>
                    <a:pt x="1392" y="3094"/>
                  </a:lnTo>
                  <a:lnTo>
                    <a:pt x="1392" y="3094"/>
                  </a:lnTo>
                  <a:lnTo>
                    <a:pt x="1392" y="3100"/>
                  </a:lnTo>
                  <a:lnTo>
                    <a:pt x="1392" y="3106"/>
                  </a:lnTo>
                  <a:lnTo>
                    <a:pt x="1392" y="3106"/>
                  </a:lnTo>
                  <a:lnTo>
                    <a:pt x="1392" y="3108"/>
                  </a:lnTo>
                  <a:lnTo>
                    <a:pt x="1392" y="3108"/>
                  </a:lnTo>
                  <a:lnTo>
                    <a:pt x="1390" y="3112"/>
                  </a:lnTo>
                  <a:lnTo>
                    <a:pt x="1390" y="3112"/>
                  </a:lnTo>
                  <a:lnTo>
                    <a:pt x="1392" y="3116"/>
                  </a:lnTo>
                  <a:lnTo>
                    <a:pt x="1392" y="3116"/>
                  </a:lnTo>
                  <a:lnTo>
                    <a:pt x="1392" y="3118"/>
                  </a:lnTo>
                  <a:lnTo>
                    <a:pt x="1392" y="3118"/>
                  </a:lnTo>
                  <a:lnTo>
                    <a:pt x="1392" y="3118"/>
                  </a:lnTo>
                  <a:lnTo>
                    <a:pt x="1392" y="3118"/>
                  </a:lnTo>
                  <a:lnTo>
                    <a:pt x="1390" y="3122"/>
                  </a:lnTo>
                  <a:lnTo>
                    <a:pt x="1390" y="3122"/>
                  </a:lnTo>
                  <a:lnTo>
                    <a:pt x="1392" y="3126"/>
                  </a:lnTo>
                  <a:lnTo>
                    <a:pt x="1392" y="3126"/>
                  </a:lnTo>
                  <a:lnTo>
                    <a:pt x="1392" y="3128"/>
                  </a:lnTo>
                  <a:lnTo>
                    <a:pt x="1392" y="3128"/>
                  </a:lnTo>
                  <a:lnTo>
                    <a:pt x="1392" y="3132"/>
                  </a:lnTo>
                  <a:lnTo>
                    <a:pt x="1392" y="3132"/>
                  </a:lnTo>
                  <a:lnTo>
                    <a:pt x="1392" y="3134"/>
                  </a:lnTo>
                  <a:lnTo>
                    <a:pt x="1392" y="3134"/>
                  </a:lnTo>
                  <a:lnTo>
                    <a:pt x="1392" y="3138"/>
                  </a:lnTo>
                  <a:lnTo>
                    <a:pt x="1392" y="3138"/>
                  </a:lnTo>
                  <a:lnTo>
                    <a:pt x="1392" y="3140"/>
                  </a:lnTo>
                  <a:lnTo>
                    <a:pt x="1392" y="3140"/>
                  </a:lnTo>
                  <a:lnTo>
                    <a:pt x="1392" y="3144"/>
                  </a:lnTo>
                  <a:lnTo>
                    <a:pt x="1392" y="3144"/>
                  </a:lnTo>
                  <a:lnTo>
                    <a:pt x="1392" y="3144"/>
                  </a:lnTo>
                  <a:lnTo>
                    <a:pt x="1392" y="3144"/>
                  </a:lnTo>
                  <a:lnTo>
                    <a:pt x="1390" y="3144"/>
                  </a:lnTo>
                  <a:lnTo>
                    <a:pt x="1390" y="3144"/>
                  </a:lnTo>
                  <a:lnTo>
                    <a:pt x="1388" y="3144"/>
                  </a:lnTo>
                  <a:lnTo>
                    <a:pt x="1388" y="3144"/>
                  </a:lnTo>
                  <a:lnTo>
                    <a:pt x="1384" y="3144"/>
                  </a:lnTo>
                  <a:lnTo>
                    <a:pt x="1384" y="3144"/>
                  </a:lnTo>
                  <a:lnTo>
                    <a:pt x="1382" y="3142"/>
                  </a:lnTo>
                  <a:lnTo>
                    <a:pt x="1382" y="3142"/>
                  </a:lnTo>
                  <a:lnTo>
                    <a:pt x="1380" y="3142"/>
                  </a:lnTo>
                  <a:lnTo>
                    <a:pt x="1380" y="3142"/>
                  </a:lnTo>
                  <a:lnTo>
                    <a:pt x="1378" y="3142"/>
                  </a:lnTo>
                  <a:lnTo>
                    <a:pt x="1376" y="3142"/>
                  </a:lnTo>
                  <a:lnTo>
                    <a:pt x="1376" y="3142"/>
                  </a:lnTo>
                  <a:lnTo>
                    <a:pt x="1374" y="3142"/>
                  </a:lnTo>
                  <a:lnTo>
                    <a:pt x="1374" y="3142"/>
                  </a:lnTo>
                  <a:lnTo>
                    <a:pt x="1372" y="3142"/>
                  </a:lnTo>
                  <a:lnTo>
                    <a:pt x="1372" y="3142"/>
                  </a:lnTo>
                  <a:lnTo>
                    <a:pt x="1370" y="3142"/>
                  </a:lnTo>
                  <a:lnTo>
                    <a:pt x="1370" y="3142"/>
                  </a:lnTo>
                  <a:lnTo>
                    <a:pt x="1368" y="3140"/>
                  </a:lnTo>
                  <a:lnTo>
                    <a:pt x="1368" y="3140"/>
                  </a:lnTo>
                  <a:lnTo>
                    <a:pt x="1366" y="3138"/>
                  </a:lnTo>
                  <a:lnTo>
                    <a:pt x="1366" y="3138"/>
                  </a:lnTo>
                  <a:lnTo>
                    <a:pt x="1358" y="3138"/>
                  </a:lnTo>
                  <a:lnTo>
                    <a:pt x="1358" y="3138"/>
                  </a:lnTo>
                  <a:lnTo>
                    <a:pt x="1354" y="3140"/>
                  </a:lnTo>
                  <a:lnTo>
                    <a:pt x="1354" y="3140"/>
                  </a:lnTo>
                  <a:lnTo>
                    <a:pt x="1352" y="3140"/>
                  </a:lnTo>
                  <a:lnTo>
                    <a:pt x="1352" y="3140"/>
                  </a:lnTo>
                  <a:lnTo>
                    <a:pt x="1350" y="3140"/>
                  </a:lnTo>
                  <a:lnTo>
                    <a:pt x="1350" y="3140"/>
                  </a:lnTo>
                  <a:lnTo>
                    <a:pt x="1350" y="3140"/>
                  </a:lnTo>
                  <a:lnTo>
                    <a:pt x="1350" y="3140"/>
                  </a:lnTo>
                  <a:close/>
                  <a:moveTo>
                    <a:pt x="678" y="1462"/>
                  </a:moveTo>
                  <a:lnTo>
                    <a:pt x="678" y="1462"/>
                  </a:lnTo>
                  <a:lnTo>
                    <a:pt x="678" y="1462"/>
                  </a:lnTo>
                  <a:lnTo>
                    <a:pt x="678" y="1462"/>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spTree>
    <p:extLst>
      <p:ext uri="{BB962C8B-B14F-4D97-AF65-F5344CB8AC3E}">
        <p14:creationId xmlns:p14="http://schemas.microsoft.com/office/powerpoint/2010/main" val="7979064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a:p>
        </p:txBody>
      </p:sp>
      <p:sp>
        <p:nvSpPr>
          <p:cNvPr id="3" name="Content Placeholder 2"/>
          <p:cNvSpPr>
            <a:spLocks noGrp="1"/>
          </p:cNvSpPr>
          <p:nvPr>
            <p:ph idx="1"/>
          </p:nvPr>
        </p:nvSpPr>
        <p:spPr>
          <a:xfrm>
            <a:off x="1169988" y="1281112"/>
            <a:ext cx="7603490" cy="5043488"/>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077938D5-676B-4424-8B52-343AF2A1253B}" type="slidenum">
              <a:rPr lang="en-US">
                <a:solidFill>
                  <a:srgbClr val="000000"/>
                </a:solidFill>
              </a:rPr>
              <a:pPr>
                <a:defRPr/>
              </a:pPr>
              <a:t>‹#›</a:t>
            </a:fld>
            <a:endParaRPr lang="en-US" dirty="0">
              <a:solidFill>
                <a:srgbClr val="000000"/>
              </a:solidFill>
            </a:endParaRPr>
          </a:p>
        </p:txBody>
      </p:sp>
      <p:sp>
        <p:nvSpPr>
          <p:cNvPr id="5" name="Rectangle 71"/>
          <p:cNvSpPr>
            <a:spLocks noGrp="1" noChangeArrowheads="1"/>
          </p:cNvSpPr>
          <p:nvPr>
            <p:ph type="ftr" sz="quarter" idx="11"/>
          </p:nvPr>
        </p:nvSpPr>
        <p:spPr>
          <a:ln/>
        </p:spPr>
        <p:txBody>
          <a:bodyPr/>
          <a:lstStyle>
            <a:lvl1pPr>
              <a:defRPr/>
            </a:lvl1pPr>
          </a:lstStyle>
          <a:p>
            <a:pPr>
              <a:defRPr/>
            </a:pPr>
            <a:r>
              <a:rPr lang="en-US" smtClean="0">
                <a:solidFill>
                  <a:srgbClr val="000000"/>
                </a:solidFill>
              </a:rPr>
              <a:t>NetApp Confidential – Limited Use</a:t>
            </a:r>
            <a:endParaRPr lang="en-US" dirty="0">
              <a:solidFill>
                <a:srgbClr val="000000"/>
              </a:solidFill>
            </a:endParaRPr>
          </a:p>
        </p:txBody>
      </p:sp>
      <p:grpSp>
        <p:nvGrpSpPr>
          <p:cNvPr id="9" name="Group 8"/>
          <p:cNvGrpSpPr/>
          <p:nvPr userDrawn="1"/>
        </p:nvGrpSpPr>
        <p:grpSpPr bwMode="gray">
          <a:xfrm>
            <a:off x="347662" y="6445714"/>
            <a:ext cx="8449056" cy="107486"/>
            <a:chOff x="347662" y="6160730"/>
            <a:chExt cx="8449056" cy="107486"/>
          </a:xfrm>
        </p:grpSpPr>
        <p:sp>
          <p:nvSpPr>
            <p:cNvPr id="10" name="Freeform 5"/>
            <p:cNvSpPr>
              <a:spLocks/>
            </p:cNvSpPr>
            <p:nvPr userDrawn="1"/>
          </p:nvSpPr>
          <p:spPr bwMode="gray">
            <a:xfrm>
              <a:off x="347662" y="6160730"/>
              <a:ext cx="8449056" cy="107486"/>
            </a:xfrm>
            <a:custGeom>
              <a:avLst/>
              <a:gdLst>
                <a:gd name="T0" fmla="*/ 116 w 3930"/>
                <a:gd name="T1" fmla="*/ 4 h 50"/>
                <a:gd name="T2" fmla="*/ 258 w 3930"/>
                <a:gd name="T3" fmla="*/ 2 h 50"/>
                <a:gd name="T4" fmla="*/ 376 w 3930"/>
                <a:gd name="T5" fmla="*/ 2 h 50"/>
                <a:gd name="T6" fmla="*/ 494 w 3930"/>
                <a:gd name="T7" fmla="*/ 6 h 50"/>
                <a:gd name="T8" fmla="*/ 628 w 3930"/>
                <a:gd name="T9" fmla="*/ 8 h 50"/>
                <a:gd name="T10" fmla="*/ 774 w 3930"/>
                <a:gd name="T11" fmla="*/ 6 h 50"/>
                <a:gd name="T12" fmla="*/ 894 w 3930"/>
                <a:gd name="T13" fmla="*/ 4 h 50"/>
                <a:gd name="T14" fmla="*/ 1038 w 3930"/>
                <a:gd name="T15" fmla="*/ 4 h 50"/>
                <a:gd name="T16" fmla="*/ 1196 w 3930"/>
                <a:gd name="T17" fmla="*/ 2 h 50"/>
                <a:gd name="T18" fmla="*/ 1326 w 3930"/>
                <a:gd name="T19" fmla="*/ 4 h 50"/>
                <a:gd name="T20" fmla="*/ 1428 w 3930"/>
                <a:gd name="T21" fmla="*/ 4 h 50"/>
                <a:gd name="T22" fmla="*/ 1568 w 3930"/>
                <a:gd name="T23" fmla="*/ 6 h 50"/>
                <a:gd name="T24" fmla="*/ 1710 w 3930"/>
                <a:gd name="T25" fmla="*/ 6 h 50"/>
                <a:gd name="T26" fmla="*/ 1826 w 3930"/>
                <a:gd name="T27" fmla="*/ 8 h 50"/>
                <a:gd name="T28" fmla="*/ 1950 w 3930"/>
                <a:gd name="T29" fmla="*/ 4 h 50"/>
                <a:gd name="T30" fmla="*/ 2106 w 3930"/>
                <a:gd name="T31" fmla="*/ 4 h 50"/>
                <a:gd name="T32" fmla="*/ 2234 w 3930"/>
                <a:gd name="T33" fmla="*/ 2 h 50"/>
                <a:gd name="T34" fmla="*/ 2354 w 3930"/>
                <a:gd name="T35" fmla="*/ 2 h 50"/>
                <a:gd name="T36" fmla="*/ 2498 w 3930"/>
                <a:gd name="T37" fmla="*/ 6 h 50"/>
                <a:gd name="T38" fmla="*/ 2580 w 3930"/>
                <a:gd name="T39" fmla="*/ 4 h 50"/>
                <a:gd name="T40" fmla="*/ 2684 w 3930"/>
                <a:gd name="T41" fmla="*/ 4 h 50"/>
                <a:gd name="T42" fmla="*/ 2830 w 3930"/>
                <a:gd name="T43" fmla="*/ 4 h 50"/>
                <a:gd name="T44" fmla="*/ 2932 w 3930"/>
                <a:gd name="T45" fmla="*/ 6 h 50"/>
                <a:gd name="T46" fmla="*/ 3058 w 3930"/>
                <a:gd name="T47" fmla="*/ 6 h 50"/>
                <a:gd name="T48" fmla="*/ 3176 w 3930"/>
                <a:gd name="T49" fmla="*/ 10 h 50"/>
                <a:gd name="T50" fmla="*/ 3262 w 3930"/>
                <a:gd name="T51" fmla="*/ 14 h 50"/>
                <a:gd name="T52" fmla="*/ 3340 w 3930"/>
                <a:gd name="T53" fmla="*/ 12 h 50"/>
                <a:gd name="T54" fmla="*/ 3456 w 3930"/>
                <a:gd name="T55" fmla="*/ 18 h 50"/>
                <a:gd name="T56" fmla="*/ 3592 w 3930"/>
                <a:gd name="T57" fmla="*/ 16 h 50"/>
                <a:gd name="T58" fmla="*/ 3648 w 3930"/>
                <a:gd name="T59" fmla="*/ 16 h 50"/>
                <a:gd name="T60" fmla="*/ 3784 w 3930"/>
                <a:gd name="T61" fmla="*/ 20 h 50"/>
                <a:gd name="T62" fmla="*/ 3846 w 3930"/>
                <a:gd name="T63" fmla="*/ 24 h 50"/>
                <a:gd name="T64" fmla="*/ 3874 w 3930"/>
                <a:gd name="T65" fmla="*/ 36 h 50"/>
                <a:gd name="T66" fmla="*/ 3782 w 3930"/>
                <a:gd name="T67" fmla="*/ 42 h 50"/>
                <a:gd name="T68" fmla="*/ 3676 w 3930"/>
                <a:gd name="T69" fmla="*/ 46 h 50"/>
                <a:gd name="T70" fmla="*/ 3570 w 3930"/>
                <a:gd name="T71" fmla="*/ 48 h 50"/>
                <a:gd name="T72" fmla="*/ 3518 w 3930"/>
                <a:gd name="T73" fmla="*/ 48 h 50"/>
                <a:gd name="T74" fmla="*/ 3396 w 3930"/>
                <a:gd name="T75" fmla="*/ 48 h 50"/>
                <a:gd name="T76" fmla="*/ 3304 w 3930"/>
                <a:gd name="T77" fmla="*/ 48 h 50"/>
                <a:gd name="T78" fmla="*/ 3152 w 3930"/>
                <a:gd name="T79" fmla="*/ 40 h 50"/>
                <a:gd name="T80" fmla="*/ 3042 w 3930"/>
                <a:gd name="T81" fmla="*/ 42 h 50"/>
                <a:gd name="T82" fmla="*/ 2898 w 3930"/>
                <a:gd name="T83" fmla="*/ 36 h 50"/>
                <a:gd name="T84" fmla="*/ 2814 w 3930"/>
                <a:gd name="T85" fmla="*/ 38 h 50"/>
                <a:gd name="T86" fmla="*/ 2692 w 3930"/>
                <a:gd name="T87" fmla="*/ 36 h 50"/>
                <a:gd name="T88" fmla="*/ 2588 w 3930"/>
                <a:gd name="T89" fmla="*/ 34 h 50"/>
                <a:gd name="T90" fmla="*/ 2466 w 3930"/>
                <a:gd name="T91" fmla="*/ 38 h 50"/>
                <a:gd name="T92" fmla="*/ 2356 w 3930"/>
                <a:gd name="T93" fmla="*/ 36 h 50"/>
                <a:gd name="T94" fmla="*/ 2212 w 3930"/>
                <a:gd name="T95" fmla="*/ 40 h 50"/>
                <a:gd name="T96" fmla="*/ 2040 w 3930"/>
                <a:gd name="T97" fmla="*/ 40 h 50"/>
                <a:gd name="T98" fmla="*/ 1922 w 3930"/>
                <a:gd name="T99" fmla="*/ 40 h 50"/>
                <a:gd name="T100" fmla="*/ 1804 w 3930"/>
                <a:gd name="T101" fmla="*/ 42 h 50"/>
                <a:gd name="T102" fmla="*/ 1642 w 3930"/>
                <a:gd name="T103" fmla="*/ 44 h 50"/>
                <a:gd name="T104" fmla="*/ 1492 w 3930"/>
                <a:gd name="T105" fmla="*/ 46 h 50"/>
                <a:gd name="T106" fmla="*/ 1354 w 3930"/>
                <a:gd name="T107" fmla="*/ 44 h 50"/>
                <a:gd name="T108" fmla="*/ 1180 w 3930"/>
                <a:gd name="T109" fmla="*/ 44 h 50"/>
                <a:gd name="T110" fmla="*/ 1052 w 3930"/>
                <a:gd name="T111" fmla="*/ 46 h 50"/>
                <a:gd name="T112" fmla="*/ 936 w 3930"/>
                <a:gd name="T113" fmla="*/ 44 h 50"/>
                <a:gd name="T114" fmla="*/ 790 w 3930"/>
                <a:gd name="T115" fmla="*/ 40 h 50"/>
                <a:gd name="T116" fmla="*/ 636 w 3930"/>
                <a:gd name="T117" fmla="*/ 42 h 50"/>
                <a:gd name="T118" fmla="*/ 494 w 3930"/>
                <a:gd name="T119" fmla="*/ 46 h 50"/>
                <a:gd name="T120" fmla="*/ 362 w 3930"/>
                <a:gd name="T121" fmla="*/ 42 h 50"/>
                <a:gd name="T122" fmla="*/ 222 w 3930"/>
                <a:gd name="T123" fmla="*/ 40 h 50"/>
                <a:gd name="T124" fmla="*/ 70 w 3930"/>
                <a:gd name="T125"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30" h="50">
                  <a:moveTo>
                    <a:pt x="2" y="14"/>
                  </a:moveTo>
                  <a:lnTo>
                    <a:pt x="2" y="14"/>
                  </a:lnTo>
                  <a:lnTo>
                    <a:pt x="0" y="14"/>
                  </a:lnTo>
                  <a:lnTo>
                    <a:pt x="0" y="14"/>
                  </a:lnTo>
                  <a:lnTo>
                    <a:pt x="2" y="10"/>
                  </a:lnTo>
                  <a:lnTo>
                    <a:pt x="2" y="10"/>
                  </a:lnTo>
                  <a:lnTo>
                    <a:pt x="2" y="8"/>
                  </a:lnTo>
                  <a:lnTo>
                    <a:pt x="2" y="8"/>
                  </a:lnTo>
                  <a:lnTo>
                    <a:pt x="4" y="8"/>
                  </a:lnTo>
                  <a:lnTo>
                    <a:pt x="4" y="8"/>
                  </a:lnTo>
                  <a:lnTo>
                    <a:pt x="4" y="6"/>
                  </a:lnTo>
                  <a:lnTo>
                    <a:pt x="4" y="6"/>
                  </a:lnTo>
                  <a:lnTo>
                    <a:pt x="8" y="4"/>
                  </a:lnTo>
                  <a:lnTo>
                    <a:pt x="8" y="4"/>
                  </a:lnTo>
                  <a:lnTo>
                    <a:pt x="8" y="4"/>
                  </a:lnTo>
                  <a:lnTo>
                    <a:pt x="8" y="4"/>
                  </a:lnTo>
                  <a:lnTo>
                    <a:pt x="10" y="2"/>
                  </a:lnTo>
                  <a:lnTo>
                    <a:pt x="10" y="2"/>
                  </a:lnTo>
                  <a:lnTo>
                    <a:pt x="14" y="2"/>
                  </a:lnTo>
                  <a:lnTo>
                    <a:pt x="14" y="2"/>
                  </a:lnTo>
                  <a:lnTo>
                    <a:pt x="16" y="2"/>
                  </a:lnTo>
                  <a:lnTo>
                    <a:pt x="16" y="2"/>
                  </a:lnTo>
                  <a:lnTo>
                    <a:pt x="18" y="2"/>
                  </a:lnTo>
                  <a:lnTo>
                    <a:pt x="18" y="2"/>
                  </a:lnTo>
                  <a:lnTo>
                    <a:pt x="20" y="0"/>
                  </a:lnTo>
                  <a:lnTo>
                    <a:pt x="20" y="0"/>
                  </a:lnTo>
                  <a:lnTo>
                    <a:pt x="26" y="2"/>
                  </a:lnTo>
                  <a:lnTo>
                    <a:pt x="26" y="2"/>
                  </a:lnTo>
                  <a:lnTo>
                    <a:pt x="28" y="2"/>
                  </a:lnTo>
                  <a:lnTo>
                    <a:pt x="28" y="2"/>
                  </a:lnTo>
                  <a:lnTo>
                    <a:pt x="30" y="2"/>
                  </a:lnTo>
                  <a:lnTo>
                    <a:pt x="30" y="2"/>
                  </a:lnTo>
                  <a:lnTo>
                    <a:pt x="32" y="2"/>
                  </a:lnTo>
                  <a:lnTo>
                    <a:pt x="32" y="2"/>
                  </a:lnTo>
                  <a:lnTo>
                    <a:pt x="34" y="2"/>
                  </a:lnTo>
                  <a:lnTo>
                    <a:pt x="34" y="2"/>
                  </a:lnTo>
                  <a:lnTo>
                    <a:pt x="36" y="2"/>
                  </a:lnTo>
                  <a:lnTo>
                    <a:pt x="36" y="2"/>
                  </a:lnTo>
                  <a:lnTo>
                    <a:pt x="38" y="2"/>
                  </a:lnTo>
                  <a:lnTo>
                    <a:pt x="38" y="2"/>
                  </a:lnTo>
                  <a:lnTo>
                    <a:pt x="40" y="2"/>
                  </a:lnTo>
                  <a:lnTo>
                    <a:pt x="40" y="2"/>
                  </a:lnTo>
                  <a:lnTo>
                    <a:pt x="46" y="2"/>
                  </a:lnTo>
                  <a:lnTo>
                    <a:pt x="46" y="2"/>
                  </a:lnTo>
                  <a:lnTo>
                    <a:pt x="48" y="2"/>
                  </a:lnTo>
                  <a:lnTo>
                    <a:pt x="48" y="2"/>
                  </a:lnTo>
                  <a:lnTo>
                    <a:pt x="50" y="2"/>
                  </a:lnTo>
                  <a:lnTo>
                    <a:pt x="50" y="2"/>
                  </a:lnTo>
                  <a:lnTo>
                    <a:pt x="60" y="0"/>
                  </a:lnTo>
                  <a:lnTo>
                    <a:pt x="60" y="0"/>
                  </a:lnTo>
                  <a:lnTo>
                    <a:pt x="62" y="0"/>
                  </a:lnTo>
                  <a:lnTo>
                    <a:pt x="62" y="0"/>
                  </a:lnTo>
                  <a:lnTo>
                    <a:pt x="66" y="0"/>
                  </a:lnTo>
                  <a:lnTo>
                    <a:pt x="66" y="0"/>
                  </a:lnTo>
                  <a:lnTo>
                    <a:pt x="70" y="2"/>
                  </a:lnTo>
                  <a:lnTo>
                    <a:pt x="70" y="2"/>
                  </a:lnTo>
                  <a:lnTo>
                    <a:pt x="72" y="2"/>
                  </a:lnTo>
                  <a:lnTo>
                    <a:pt x="76" y="2"/>
                  </a:lnTo>
                  <a:lnTo>
                    <a:pt x="76" y="2"/>
                  </a:lnTo>
                  <a:lnTo>
                    <a:pt x="80" y="4"/>
                  </a:lnTo>
                  <a:lnTo>
                    <a:pt x="80" y="4"/>
                  </a:lnTo>
                  <a:lnTo>
                    <a:pt x="82" y="2"/>
                  </a:lnTo>
                  <a:lnTo>
                    <a:pt x="84" y="2"/>
                  </a:lnTo>
                  <a:lnTo>
                    <a:pt x="84" y="2"/>
                  </a:lnTo>
                  <a:lnTo>
                    <a:pt x="86" y="2"/>
                  </a:lnTo>
                  <a:lnTo>
                    <a:pt x="86" y="2"/>
                  </a:lnTo>
                  <a:lnTo>
                    <a:pt x="90" y="4"/>
                  </a:lnTo>
                  <a:lnTo>
                    <a:pt x="90" y="4"/>
                  </a:lnTo>
                  <a:lnTo>
                    <a:pt x="92" y="4"/>
                  </a:lnTo>
                  <a:lnTo>
                    <a:pt x="92" y="4"/>
                  </a:lnTo>
                  <a:lnTo>
                    <a:pt x="94" y="4"/>
                  </a:lnTo>
                  <a:lnTo>
                    <a:pt x="94" y="4"/>
                  </a:lnTo>
                  <a:lnTo>
                    <a:pt x="98" y="2"/>
                  </a:lnTo>
                  <a:lnTo>
                    <a:pt x="98" y="2"/>
                  </a:lnTo>
                  <a:lnTo>
                    <a:pt x="102" y="4"/>
                  </a:lnTo>
                  <a:lnTo>
                    <a:pt x="106" y="4"/>
                  </a:lnTo>
                  <a:lnTo>
                    <a:pt x="106" y="4"/>
                  </a:lnTo>
                  <a:lnTo>
                    <a:pt x="108" y="4"/>
                  </a:lnTo>
                  <a:lnTo>
                    <a:pt x="108" y="4"/>
                  </a:lnTo>
                  <a:lnTo>
                    <a:pt x="110" y="4"/>
                  </a:lnTo>
                  <a:lnTo>
                    <a:pt x="112" y="6"/>
                  </a:lnTo>
                  <a:lnTo>
                    <a:pt x="112" y="6"/>
                  </a:lnTo>
                  <a:lnTo>
                    <a:pt x="116" y="4"/>
                  </a:lnTo>
                  <a:lnTo>
                    <a:pt x="116" y="4"/>
                  </a:lnTo>
                  <a:lnTo>
                    <a:pt x="120" y="4"/>
                  </a:lnTo>
                  <a:lnTo>
                    <a:pt x="120" y="4"/>
                  </a:lnTo>
                  <a:lnTo>
                    <a:pt x="124" y="4"/>
                  </a:lnTo>
                  <a:lnTo>
                    <a:pt x="124" y="4"/>
                  </a:lnTo>
                  <a:lnTo>
                    <a:pt x="128" y="4"/>
                  </a:lnTo>
                  <a:lnTo>
                    <a:pt x="134" y="4"/>
                  </a:lnTo>
                  <a:lnTo>
                    <a:pt x="134" y="4"/>
                  </a:lnTo>
                  <a:lnTo>
                    <a:pt x="136" y="4"/>
                  </a:lnTo>
                  <a:lnTo>
                    <a:pt x="136" y="4"/>
                  </a:lnTo>
                  <a:lnTo>
                    <a:pt x="138" y="2"/>
                  </a:lnTo>
                  <a:lnTo>
                    <a:pt x="138" y="2"/>
                  </a:lnTo>
                  <a:lnTo>
                    <a:pt x="142" y="4"/>
                  </a:lnTo>
                  <a:lnTo>
                    <a:pt x="142" y="4"/>
                  </a:lnTo>
                  <a:lnTo>
                    <a:pt x="146" y="2"/>
                  </a:lnTo>
                  <a:lnTo>
                    <a:pt x="146" y="2"/>
                  </a:lnTo>
                  <a:lnTo>
                    <a:pt x="148" y="2"/>
                  </a:lnTo>
                  <a:lnTo>
                    <a:pt x="148" y="2"/>
                  </a:lnTo>
                  <a:lnTo>
                    <a:pt x="150" y="2"/>
                  </a:lnTo>
                  <a:lnTo>
                    <a:pt x="150" y="2"/>
                  </a:lnTo>
                  <a:lnTo>
                    <a:pt x="156" y="4"/>
                  </a:lnTo>
                  <a:lnTo>
                    <a:pt x="156" y="4"/>
                  </a:lnTo>
                  <a:lnTo>
                    <a:pt x="158" y="2"/>
                  </a:lnTo>
                  <a:lnTo>
                    <a:pt x="158" y="2"/>
                  </a:lnTo>
                  <a:lnTo>
                    <a:pt x="164" y="2"/>
                  </a:lnTo>
                  <a:lnTo>
                    <a:pt x="164" y="2"/>
                  </a:lnTo>
                  <a:lnTo>
                    <a:pt x="168" y="2"/>
                  </a:lnTo>
                  <a:lnTo>
                    <a:pt x="174" y="4"/>
                  </a:lnTo>
                  <a:lnTo>
                    <a:pt x="174" y="4"/>
                  </a:lnTo>
                  <a:lnTo>
                    <a:pt x="178" y="2"/>
                  </a:lnTo>
                  <a:lnTo>
                    <a:pt x="178" y="2"/>
                  </a:lnTo>
                  <a:lnTo>
                    <a:pt x="180" y="4"/>
                  </a:lnTo>
                  <a:lnTo>
                    <a:pt x="180" y="4"/>
                  </a:lnTo>
                  <a:lnTo>
                    <a:pt x="182" y="2"/>
                  </a:lnTo>
                  <a:lnTo>
                    <a:pt x="182" y="2"/>
                  </a:lnTo>
                  <a:lnTo>
                    <a:pt x="186" y="2"/>
                  </a:lnTo>
                  <a:lnTo>
                    <a:pt x="186" y="2"/>
                  </a:lnTo>
                  <a:lnTo>
                    <a:pt x="188" y="4"/>
                  </a:lnTo>
                  <a:lnTo>
                    <a:pt x="188" y="4"/>
                  </a:lnTo>
                  <a:lnTo>
                    <a:pt x="190" y="2"/>
                  </a:lnTo>
                  <a:lnTo>
                    <a:pt x="190" y="2"/>
                  </a:lnTo>
                  <a:lnTo>
                    <a:pt x="192" y="2"/>
                  </a:lnTo>
                  <a:lnTo>
                    <a:pt x="192" y="2"/>
                  </a:lnTo>
                  <a:lnTo>
                    <a:pt x="194" y="2"/>
                  </a:lnTo>
                  <a:lnTo>
                    <a:pt x="194" y="2"/>
                  </a:lnTo>
                  <a:lnTo>
                    <a:pt x="196" y="2"/>
                  </a:lnTo>
                  <a:lnTo>
                    <a:pt x="196" y="2"/>
                  </a:lnTo>
                  <a:lnTo>
                    <a:pt x="200" y="2"/>
                  </a:lnTo>
                  <a:lnTo>
                    <a:pt x="200" y="2"/>
                  </a:lnTo>
                  <a:lnTo>
                    <a:pt x="204" y="4"/>
                  </a:lnTo>
                  <a:lnTo>
                    <a:pt x="204" y="4"/>
                  </a:lnTo>
                  <a:lnTo>
                    <a:pt x="210" y="2"/>
                  </a:lnTo>
                  <a:lnTo>
                    <a:pt x="210" y="2"/>
                  </a:lnTo>
                  <a:lnTo>
                    <a:pt x="212" y="2"/>
                  </a:lnTo>
                  <a:lnTo>
                    <a:pt x="212" y="2"/>
                  </a:lnTo>
                  <a:lnTo>
                    <a:pt x="214" y="2"/>
                  </a:lnTo>
                  <a:lnTo>
                    <a:pt x="214" y="2"/>
                  </a:lnTo>
                  <a:lnTo>
                    <a:pt x="214" y="2"/>
                  </a:lnTo>
                  <a:lnTo>
                    <a:pt x="214" y="2"/>
                  </a:lnTo>
                  <a:lnTo>
                    <a:pt x="214" y="4"/>
                  </a:lnTo>
                  <a:lnTo>
                    <a:pt x="214" y="4"/>
                  </a:lnTo>
                  <a:lnTo>
                    <a:pt x="216" y="4"/>
                  </a:lnTo>
                  <a:lnTo>
                    <a:pt x="216" y="4"/>
                  </a:lnTo>
                  <a:lnTo>
                    <a:pt x="218" y="4"/>
                  </a:lnTo>
                  <a:lnTo>
                    <a:pt x="218" y="4"/>
                  </a:lnTo>
                  <a:lnTo>
                    <a:pt x="224" y="4"/>
                  </a:lnTo>
                  <a:lnTo>
                    <a:pt x="224" y="4"/>
                  </a:lnTo>
                  <a:lnTo>
                    <a:pt x="226" y="0"/>
                  </a:lnTo>
                  <a:lnTo>
                    <a:pt x="226" y="0"/>
                  </a:lnTo>
                  <a:lnTo>
                    <a:pt x="232" y="0"/>
                  </a:lnTo>
                  <a:lnTo>
                    <a:pt x="232" y="0"/>
                  </a:lnTo>
                  <a:lnTo>
                    <a:pt x="234" y="0"/>
                  </a:lnTo>
                  <a:lnTo>
                    <a:pt x="234" y="0"/>
                  </a:lnTo>
                  <a:lnTo>
                    <a:pt x="238" y="2"/>
                  </a:lnTo>
                  <a:lnTo>
                    <a:pt x="238" y="2"/>
                  </a:lnTo>
                  <a:lnTo>
                    <a:pt x="244" y="2"/>
                  </a:lnTo>
                  <a:lnTo>
                    <a:pt x="244" y="2"/>
                  </a:lnTo>
                  <a:lnTo>
                    <a:pt x="248" y="2"/>
                  </a:lnTo>
                  <a:lnTo>
                    <a:pt x="248" y="2"/>
                  </a:lnTo>
                  <a:lnTo>
                    <a:pt x="252" y="2"/>
                  </a:lnTo>
                  <a:lnTo>
                    <a:pt x="252" y="2"/>
                  </a:lnTo>
                  <a:lnTo>
                    <a:pt x="256" y="2"/>
                  </a:lnTo>
                  <a:lnTo>
                    <a:pt x="256" y="2"/>
                  </a:lnTo>
                  <a:lnTo>
                    <a:pt x="258" y="2"/>
                  </a:lnTo>
                  <a:lnTo>
                    <a:pt x="258" y="2"/>
                  </a:lnTo>
                  <a:lnTo>
                    <a:pt x="258" y="2"/>
                  </a:lnTo>
                  <a:lnTo>
                    <a:pt x="258" y="2"/>
                  </a:lnTo>
                  <a:lnTo>
                    <a:pt x="258" y="2"/>
                  </a:lnTo>
                  <a:lnTo>
                    <a:pt x="258" y="2"/>
                  </a:lnTo>
                  <a:lnTo>
                    <a:pt x="260" y="2"/>
                  </a:lnTo>
                  <a:lnTo>
                    <a:pt x="260" y="2"/>
                  </a:lnTo>
                  <a:lnTo>
                    <a:pt x="262" y="2"/>
                  </a:lnTo>
                  <a:lnTo>
                    <a:pt x="262" y="2"/>
                  </a:lnTo>
                  <a:lnTo>
                    <a:pt x="268" y="2"/>
                  </a:lnTo>
                  <a:lnTo>
                    <a:pt x="268" y="2"/>
                  </a:lnTo>
                  <a:lnTo>
                    <a:pt x="268" y="2"/>
                  </a:lnTo>
                  <a:lnTo>
                    <a:pt x="268" y="2"/>
                  </a:lnTo>
                  <a:lnTo>
                    <a:pt x="270" y="2"/>
                  </a:lnTo>
                  <a:lnTo>
                    <a:pt x="270" y="2"/>
                  </a:lnTo>
                  <a:lnTo>
                    <a:pt x="276" y="2"/>
                  </a:lnTo>
                  <a:lnTo>
                    <a:pt x="276" y="2"/>
                  </a:lnTo>
                  <a:lnTo>
                    <a:pt x="276" y="2"/>
                  </a:lnTo>
                  <a:lnTo>
                    <a:pt x="276" y="2"/>
                  </a:lnTo>
                  <a:lnTo>
                    <a:pt x="278" y="2"/>
                  </a:lnTo>
                  <a:lnTo>
                    <a:pt x="278" y="2"/>
                  </a:lnTo>
                  <a:lnTo>
                    <a:pt x="280" y="2"/>
                  </a:lnTo>
                  <a:lnTo>
                    <a:pt x="280" y="2"/>
                  </a:lnTo>
                  <a:lnTo>
                    <a:pt x="280" y="4"/>
                  </a:lnTo>
                  <a:lnTo>
                    <a:pt x="280" y="4"/>
                  </a:lnTo>
                  <a:lnTo>
                    <a:pt x="282" y="2"/>
                  </a:lnTo>
                  <a:lnTo>
                    <a:pt x="282" y="2"/>
                  </a:lnTo>
                  <a:lnTo>
                    <a:pt x="288" y="2"/>
                  </a:lnTo>
                  <a:lnTo>
                    <a:pt x="288" y="2"/>
                  </a:lnTo>
                  <a:lnTo>
                    <a:pt x="290" y="2"/>
                  </a:lnTo>
                  <a:lnTo>
                    <a:pt x="290" y="2"/>
                  </a:lnTo>
                  <a:lnTo>
                    <a:pt x="296" y="2"/>
                  </a:lnTo>
                  <a:lnTo>
                    <a:pt x="296" y="2"/>
                  </a:lnTo>
                  <a:lnTo>
                    <a:pt x="298" y="2"/>
                  </a:lnTo>
                  <a:lnTo>
                    <a:pt x="298" y="2"/>
                  </a:lnTo>
                  <a:lnTo>
                    <a:pt x="298" y="2"/>
                  </a:lnTo>
                  <a:lnTo>
                    <a:pt x="298" y="2"/>
                  </a:lnTo>
                  <a:lnTo>
                    <a:pt x="302" y="2"/>
                  </a:lnTo>
                  <a:lnTo>
                    <a:pt x="302" y="2"/>
                  </a:lnTo>
                  <a:lnTo>
                    <a:pt x="306" y="2"/>
                  </a:lnTo>
                  <a:lnTo>
                    <a:pt x="306" y="2"/>
                  </a:lnTo>
                  <a:lnTo>
                    <a:pt x="310" y="2"/>
                  </a:lnTo>
                  <a:lnTo>
                    <a:pt x="312" y="2"/>
                  </a:lnTo>
                  <a:lnTo>
                    <a:pt x="312" y="2"/>
                  </a:lnTo>
                  <a:lnTo>
                    <a:pt x="318" y="2"/>
                  </a:lnTo>
                  <a:lnTo>
                    <a:pt x="322" y="2"/>
                  </a:lnTo>
                  <a:lnTo>
                    <a:pt x="322" y="2"/>
                  </a:lnTo>
                  <a:lnTo>
                    <a:pt x="324" y="4"/>
                  </a:lnTo>
                  <a:lnTo>
                    <a:pt x="324" y="4"/>
                  </a:lnTo>
                  <a:lnTo>
                    <a:pt x="324" y="2"/>
                  </a:lnTo>
                  <a:lnTo>
                    <a:pt x="326" y="2"/>
                  </a:lnTo>
                  <a:lnTo>
                    <a:pt x="326" y="2"/>
                  </a:lnTo>
                  <a:lnTo>
                    <a:pt x="332" y="2"/>
                  </a:lnTo>
                  <a:lnTo>
                    <a:pt x="332" y="2"/>
                  </a:lnTo>
                  <a:lnTo>
                    <a:pt x="336" y="2"/>
                  </a:lnTo>
                  <a:lnTo>
                    <a:pt x="342" y="2"/>
                  </a:lnTo>
                  <a:lnTo>
                    <a:pt x="342" y="2"/>
                  </a:lnTo>
                  <a:lnTo>
                    <a:pt x="344" y="2"/>
                  </a:lnTo>
                  <a:lnTo>
                    <a:pt x="348" y="2"/>
                  </a:lnTo>
                  <a:lnTo>
                    <a:pt x="348" y="2"/>
                  </a:lnTo>
                  <a:lnTo>
                    <a:pt x="352" y="2"/>
                  </a:lnTo>
                  <a:lnTo>
                    <a:pt x="352" y="2"/>
                  </a:lnTo>
                  <a:lnTo>
                    <a:pt x="354" y="2"/>
                  </a:lnTo>
                  <a:lnTo>
                    <a:pt x="354" y="2"/>
                  </a:lnTo>
                  <a:lnTo>
                    <a:pt x="358" y="2"/>
                  </a:lnTo>
                  <a:lnTo>
                    <a:pt x="360" y="2"/>
                  </a:lnTo>
                  <a:lnTo>
                    <a:pt x="360" y="2"/>
                  </a:lnTo>
                  <a:lnTo>
                    <a:pt x="360" y="4"/>
                  </a:lnTo>
                  <a:lnTo>
                    <a:pt x="360" y="6"/>
                  </a:lnTo>
                  <a:lnTo>
                    <a:pt x="360" y="6"/>
                  </a:lnTo>
                  <a:lnTo>
                    <a:pt x="362" y="4"/>
                  </a:lnTo>
                  <a:lnTo>
                    <a:pt x="364" y="2"/>
                  </a:lnTo>
                  <a:lnTo>
                    <a:pt x="364" y="2"/>
                  </a:lnTo>
                  <a:lnTo>
                    <a:pt x="370" y="2"/>
                  </a:lnTo>
                  <a:lnTo>
                    <a:pt x="370" y="2"/>
                  </a:lnTo>
                  <a:lnTo>
                    <a:pt x="370" y="2"/>
                  </a:lnTo>
                  <a:lnTo>
                    <a:pt x="370" y="2"/>
                  </a:lnTo>
                  <a:lnTo>
                    <a:pt x="370" y="2"/>
                  </a:lnTo>
                  <a:lnTo>
                    <a:pt x="370" y="2"/>
                  </a:lnTo>
                  <a:lnTo>
                    <a:pt x="370" y="2"/>
                  </a:lnTo>
                  <a:lnTo>
                    <a:pt x="370" y="2"/>
                  </a:lnTo>
                  <a:lnTo>
                    <a:pt x="374" y="4"/>
                  </a:lnTo>
                  <a:lnTo>
                    <a:pt x="374" y="4"/>
                  </a:lnTo>
                  <a:lnTo>
                    <a:pt x="376" y="2"/>
                  </a:lnTo>
                  <a:lnTo>
                    <a:pt x="376" y="2"/>
                  </a:lnTo>
                  <a:lnTo>
                    <a:pt x="378" y="4"/>
                  </a:lnTo>
                  <a:lnTo>
                    <a:pt x="378" y="4"/>
                  </a:lnTo>
                  <a:lnTo>
                    <a:pt x="384" y="4"/>
                  </a:lnTo>
                  <a:lnTo>
                    <a:pt x="384" y="4"/>
                  </a:lnTo>
                  <a:lnTo>
                    <a:pt x="386" y="4"/>
                  </a:lnTo>
                  <a:lnTo>
                    <a:pt x="386" y="4"/>
                  </a:lnTo>
                  <a:lnTo>
                    <a:pt x="390" y="4"/>
                  </a:lnTo>
                  <a:lnTo>
                    <a:pt x="390" y="4"/>
                  </a:lnTo>
                  <a:lnTo>
                    <a:pt x="392" y="4"/>
                  </a:lnTo>
                  <a:lnTo>
                    <a:pt x="392" y="4"/>
                  </a:lnTo>
                  <a:lnTo>
                    <a:pt x="392" y="4"/>
                  </a:lnTo>
                  <a:lnTo>
                    <a:pt x="392" y="4"/>
                  </a:lnTo>
                  <a:lnTo>
                    <a:pt x="394" y="4"/>
                  </a:lnTo>
                  <a:lnTo>
                    <a:pt x="394" y="4"/>
                  </a:lnTo>
                  <a:lnTo>
                    <a:pt x="394" y="4"/>
                  </a:lnTo>
                  <a:lnTo>
                    <a:pt x="394" y="4"/>
                  </a:lnTo>
                  <a:lnTo>
                    <a:pt x="396" y="6"/>
                  </a:lnTo>
                  <a:lnTo>
                    <a:pt x="396" y="6"/>
                  </a:lnTo>
                  <a:lnTo>
                    <a:pt x="398" y="6"/>
                  </a:lnTo>
                  <a:lnTo>
                    <a:pt x="398" y="6"/>
                  </a:lnTo>
                  <a:lnTo>
                    <a:pt x="398" y="6"/>
                  </a:lnTo>
                  <a:lnTo>
                    <a:pt x="398" y="6"/>
                  </a:lnTo>
                  <a:lnTo>
                    <a:pt x="402" y="4"/>
                  </a:lnTo>
                  <a:lnTo>
                    <a:pt x="402" y="4"/>
                  </a:lnTo>
                  <a:lnTo>
                    <a:pt x="406" y="6"/>
                  </a:lnTo>
                  <a:lnTo>
                    <a:pt x="406" y="6"/>
                  </a:lnTo>
                  <a:lnTo>
                    <a:pt x="408" y="4"/>
                  </a:lnTo>
                  <a:lnTo>
                    <a:pt x="408" y="4"/>
                  </a:lnTo>
                  <a:lnTo>
                    <a:pt x="410" y="6"/>
                  </a:lnTo>
                  <a:lnTo>
                    <a:pt x="410" y="6"/>
                  </a:lnTo>
                  <a:lnTo>
                    <a:pt x="410" y="6"/>
                  </a:lnTo>
                  <a:lnTo>
                    <a:pt x="412" y="6"/>
                  </a:lnTo>
                  <a:lnTo>
                    <a:pt x="412" y="4"/>
                  </a:lnTo>
                  <a:lnTo>
                    <a:pt x="412" y="4"/>
                  </a:lnTo>
                  <a:lnTo>
                    <a:pt x="420" y="4"/>
                  </a:lnTo>
                  <a:lnTo>
                    <a:pt x="420" y="4"/>
                  </a:lnTo>
                  <a:lnTo>
                    <a:pt x="424" y="4"/>
                  </a:lnTo>
                  <a:lnTo>
                    <a:pt x="424" y="4"/>
                  </a:lnTo>
                  <a:lnTo>
                    <a:pt x="428" y="6"/>
                  </a:lnTo>
                  <a:lnTo>
                    <a:pt x="428" y="6"/>
                  </a:lnTo>
                  <a:lnTo>
                    <a:pt x="430" y="4"/>
                  </a:lnTo>
                  <a:lnTo>
                    <a:pt x="430" y="4"/>
                  </a:lnTo>
                  <a:lnTo>
                    <a:pt x="432" y="6"/>
                  </a:lnTo>
                  <a:lnTo>
                    <a:pt x="432" y="6"/>
                  </a:lnTo>
                  <a:lnTo>
                    <a:pt x="436" y="4"/>
                  </a:lnTo>
                  <a:lnTo>
                    <a:pt x="436" y="4"/>
                  </a:lnTo>
                  <a:lnTo>
                    <a:pt x="442" y="4"/>
                  </a:lnTo>
                  <a:lnTo>
                    <a:pt x="442" y="4"/>
                  </a:lnTo>
                  <a:lnTo>
                    <a:pt x="446" y="4"/>
                  </a:lnTo>
                  <a:lnTo>
                    <a:pt x="446" y="4"/>
                  </a:lnTo>
                  <a:lnTo>
                    <a:pt x="448" y="4"/>
                  </a:lnTo>
                  <a:lnTo>
                    <a:pt x="448" y="4"/>
                  </a:lnTo>
                  <a:lnTo>
                    <a:pt x="450" y="6"/>
                  </a:lnTo>
                  <a:lnTo>
                    <a:pt x="450" y="6"/>
                  </a:lnTo>
                  <a:lnTo>
                    <a:pt x="452" y="6"/>
                  </a:lnTo>
                  <a:lnTo>
                    <a:pt x="452" y="6"/>
                  </a:lnTo>
                  <a:lnTo>
                    <a:pt x="452" y="6"/>
                  </a:lnTo>
                  <a:lnTo>
                    <a:pt x="452" y="6"/>
                  </a:lnTo>
                  <a:lnTo>
                    <a:pt x="458" y="6"/>
                  </a:lnTo>
                  <a:lnTo>
                    <a:pt x="458" y="6"/>
                  </a:lnTo>
                  <a:lnTo>
                    <a:pt x="458" y="8"/>
                  </a:lnTo>
                  <a:lnTo>
                    <a:pt x="458" y="8"/>
                  </a:lnTo>
                  <a:lnTo>
                    <a:pt x="460" y="6"/>
                  </a:lnTo>
                  <a:lnTo>
                    <a:pt x="460" y="6"/>
                  </a:lnTo>
                  <a:lnTo>
                    <a:pt x="464" y="8"/>
                  </a:lnTo>
                  <a:lnTo>
                    <a:pt x="464" y="8"/>
                  </a:lnTo>
                  <a:lnTo>
                    <a:pt x="468" y="6"/>
                  </a:lnTo>
                  <a:lnTo>
                    <a:pt x="468" y="6"/>
                  </a:lnTo>
                  <a:lnTo>
                    <a:pt x="472" y="6"/>
                  </a:lnTo>
                  <a:lnTo>
                    <a:pt x="472" y="6"/>
                  </a:lnTo>
                  <a:lnTo>
                    <a:pt x="476" y="6"/>
                  </a:lnTo>
                  <a:lnTo>
                    <a:pt x="476" y="6"/>
                  </a:lnTo>
                  <a:lnTo>
                    <a:pt x="478" y="6"/>
                  </a:lnTo>
                  <a:lnTo>
                    <a:pt x="478" y="6"/>
                  </a:lnTo>
                  <a:lnTo>
                    <a:pt x="482" y="6"/>
                  </a:lnTo>
                  <a:lnTo>
                    <a:pt x="482" y="6"/>
                  </a:lnTo>
                  <a:lnTo>
                    <a:pt x="484" y="6"/>
                  </a:lnTo>
                  <a:lnTo>
                    <a:pt x="484" y="6"/>
                  </a:lnTo>
                  <a:lnTo>
                    <a:pt x="490" y="4"/>
                  </a:lnTo>
                  <a:lnTo>
                    <a:pt x="490" y="4"/>
                  </a:lnTo>
                  <a:lnTo>
                    <a:pt x="490" y="6"/>
                  </a:lnTo>
                  <a:lnTo>
                    <a:pt x="490" y="6"/>
                  </a:lnTo>
                  <a:lnTo>
                    <a:pt x="494" y="6"/>
                  </a:lnTo>
                  <a:lnTo>
                    <a:pt x="494" y="6"/>
                  </a:lnTo>
                  <a:lnTo>
                    <a:pt x="498" y="6"/>
                  </a:lnTo>
                  <a:lnTo>
                    <a:pt x="498" y="6"/>
                  </a:lnTo>
                  <a:lnTo>
                    <a:pt x="506" y="6"/>
                  </a:lnTo>
                  <a:lnTo>
                    <a:pt x="516" y="6"/>
                  </a:lnTo>
                  <a:lnTo>
                    <a:pt x="516" y="6"/>
                  </a:lnTo>
                  <a:lnTo>
                    <a:pt x="518" y="6"/>
                  </a:lnTo>
                  <a:lnTo>
                    <a:pt x="518" y="6"/>
                  </a:lnTo>
                  <a:lnTo>
                    <a:pt x="522" y="6"/>
                  </a:lnTo>
                  <a:lnTo>
                    <a:pt x="522" y="6"/>
                  </a:lnTo>
                  <a:lnTo>
                    <a:pt x="522" y="6"/>
                  </a:lnTo>
                  <a:lnTo>
                    <a:pt x="524" y="6"/>
                  </a:lnTo>
                  <a:lnTo>
                    <a:pt x="524" y="6"/>
                  </a:lnTo>
                  <a:lnTo>
                    <a:pt x="526" y="6"/>
                  </a:lnTo>
                  <a:lnTo>
                    <a:pt x="526" y="6"/>
                  </a:lnTo>
                  <a:lnTo>
                    <a:pt x="528" y="6"/>
                  </a:lnTo>
                  <a:lnTo>
                    <a:pt x="528" y="6"/>
                  </a:lnTo>
                  <a:lnTo>
                    <a:pt x="530" y="6"/>
                  </a:lnTo>
                  <a:lnTo>
                    <a:pt x="530" y="6"/>
                  </a:lnTo>
                  <a:lnTo>
                    <a:pt x="532" y="6"/>
                  </a:lnTo>
                  <a:lnTo>
                    <a:pt x="532" y="6"/>
                  </a:lnTo>
                  <a:lnTo>
                    <a:pt x="534" y="6"/>
                  </a:lnTo>
                  <a:lnTo>
                    <a:pt x="534" y="6"/>
                  </a:lnTo>
                  <a:lnTo>
                    <a:pt x="536" y="6"/>
                  </a:lnTo>
                  <a:lnTo>
                    <a:pt x="536" y="6"/>
                  </a:lnTo>
                  <a:lnTo>
                    <a:pt x="540" y="4"/>
                  </a:lnTo>
                  <a:lnTo>
                    <a:pt x="540" y="4"/>
                  </a:lnTo>
                  <a:lnTo>
                    <a:pt x="542" y="4"/>
                  </a:lnTo>
                  <a:lnTo>
                    <a:pt x="542" y="4"/>
                  </a:lnTo>
                  <a:lnTo>
                    <a:pt x="544" y="4"/>
                  </a:lnTo>
                  <a:lnTo>
                    <a:pt x="544" y="4"/>
                  </a:lnTo>
                  <a:lnTo>
                    <a:pt x="548" y="4"/>
                  </a:lnTo>
                  <a:lnTo>
                    <a:pt x="548" y="4"/>
                  </a:lnTo>
                  <a:lnTo>
                    <a:pt x="550" y="4"/>
                  </a:lnTo>
                  <a:lnTo>
                    <a:pt x="550" y="4"/>
                  </a:lnTo>
                  <a:lnTo>
                    <a:pt x="556" y="4"/>
                  </a:lnTo>
                  <a:lnTo>
                    <a:pt x="560" y="4"/>
                  </a:lnTo>
                  <a:lnTo>
                    <a:pt x="560" y="4"/>
                  </a:lnTo>
                  <a:lnTo>
                    <a:pt x="562" y="6"/>
                  </a:lnTo>
                  <a:lnTo>
                    <a:pt x="562" y="6"/>
                  </a:lnTo>
                  <a:lnTo>
                    <a:pt x="568" y="6"/>
                  </a:lnTo>
                  <a:lnTo>
                    <a:pt x="568" y="6"/>
                  </a:lnTo>
                  <a:lnTo>
                    <a:pt x="570" y="4"/>
                  </a:lnTo>
                  <a:lnTo>
                    <a:pt x="570" y="4"/>
                  </a:lnTo>
                  <a:lnTo>
                    <a:pt x="572" y="4"/>
                  </a:lnTo>
                  <a:lnTo>
                    <a:pt x="572" y="4"/>
                  </a:lnTo>
                  <a:lnTo>
                    <a:pt x="574" y="4"/>
                  </a:lnTo>
                  <a:lnTo>
                    <a:pt x="574" y="4"/>
                  </a:lnTo>
                  <a:lnTo>
                    <a:pt x="574" y="4"/>
                  </a:lnTo>
                  <a:lnTo>
                    <a:pt x="578" y="6"/>
                  </a:lnTo>
                  <a:lnTo>
                    <a:pt x="578" y="6"/>
                  </a:lnTo>
                  <a:lnTo>
                    <a:pt x="582" y="6"/>
                  </a:lnTo>
                  <a:lnTo>
                    <a:pt x="582" y="6"/>
                  </a:lnTo>
                  <a:lnTo>
                    <a:pt x="582" y="6"/>
                  </a:lnTo>
                  <a:lnTo>
                    <a:pt x="582" y="6"/>
                  </a:lnTo>
                  <a:lnTo>
                    <a:pt x="582" y="6"/>
                  </a:lnTo>
                  <a:lnTo>
                    <a:pt x="582" y="6"/>
                  </a:lnTo>
                  <a:lnTo>
                    <a:pt x="582" y="6"/>
                  </a:lnTo>
                  <a:lnTo>
                    <a:pt x="582" y="6"/>
                  </a:lnTo>
                  <a:lnTo>
                    <a:pt x="586" y="6"/>
                  </a:lnTo>
                  <a:lnTo>
                    <a:pt x="586" y="6"/>
                  </a:lnTo>
                  <a:lnTo>
                    <a:pt x="590" y="6"/>
                  </a:lnTo>
                  <a:lnTo>
                    <a:pt x="590" y="6"/>
                  </a:lnTo>
                  <a:lnTo>
                    <a:pt x="592" y="4"/>
                  </a:lnTo>
                  <a:lnTo>
                    <a:pt x="592" y="4"/>
                  </a:lnTo>
                  <a:lnTo>
                    <a:pt x="594" y="4"/>
                  </a:lnTo>
                  <a:lnTo>
                    <a:pt x="596" y="6"/>
                  </a:lnTo>
                  <a:lnTo>
                    <a:pt x="596" y="6"/>
                  </a:lnTo>
                  <a:lnTo>
                    <a:pt x="600" y="8"/>
                  </a:lnTo>
                  <a:lnTo>
                    <a:pt x="600" y="8"/>
                  </a:lnTo>
                  <a:lnTo>
                    <a:pt x="602" y="8"/>
                  </a:lnTo>
                  <a:lnTo>
                    <a:pt x="604" y="8"/>
                  </a:lnTo>
                  <a:lnTo>
                    <a:pt x="604" y="8"/>
                  </a:lnTo>
                  <a:lnTo>
                    <a:pt x="606" y="8"/>
                  </a:lnTo>
                  <a:lnTo>
                    <a:pt x="606" y="8"/>
                  </a:lnTo>
                  <a:lnTo>
                    <a:pt x="612" y="8"/>
                  </a:lnTo>
                  <a:lnTo>
                    <a:pt x="612" y="8"/>
                  </a:lnTo>
                  <a:lnTo>
                    <a:pt x="616" y="6"/>
                  </a:lnTo>
                  <a:lnTo>
                    <a:pt x="616" y="6"/>
                  </a:lnTo>
                  <a:lnTo>
                    <a:pt x="618" y="8"/>
                  </a:lnTo>
                  <a:lnTo>
                    <a:pt x="618" y="8"/>
                  </a:lnTo>
                  <a:lnTo>
                    <a:pt x="618" y="8"/>
                  </a:lnTo>
                  <a:lnTo>
                    <a:pt x="620" y="10"/>
                  </a:lnTo>
                  <a:lnTo>
                    <a:pt x="620" y="10"/>
                  </a:lnTo>
                  <a:lnTo>
                    <a:pt x="628" y="8"/>
                  </a:lnTo>
                  <a:lnTo>
                    <a:pt x="628" y="8"/>
                  </a:lnTo>
                  <a:lnTo>
                    <a:pt x="630" y="6"/>
                  </a:lnTo>
                  <a:lnTo>
                    <a:pt x="630" y="6"/>
                  </a:lnTo>
                  <a:lnTo>
                    <a:pt x="634" y="8"/>
                  </a:lnTo>
                  <a:lnTo>
                    <a:pt x="634" y="8"/>
                  </a:lnTo>
                  <a:lnTo>
                    <a:pt x="636" y="6"/>
                  </a:lnTo>
                  <a:lnTo>
                    <a:pt x="636" y="6"/>
                  </a:lnTo>
                  <a:lnTo>
                    <a:pt x="644" y="6"/>
                  </a:lnTo>
                  <a:lnTo>
                    <a:pt x="644" y="6"/>
                  </a:lnTo>
                  <a:lnTo>
                    <a:pt x="646" y="6"/>
                  </a:lnTo>
                  <a:lnTo>
                    <a:pt x="646" y="6"/>
                  </a:lnTo>
                  <a:lnTo>
                    <a:pt x="650" y="4"/>
                  </a:lnTo>
                  <a:lnTo>
                    <a:pt x="650" y="4"/>
                  </a:lnTo>
                  <a:lnTo>
                    <a:pt x="652" y="6"/>
                  </a:lnTo>
                  <a:lnTo>
                    <a:pt x="652" y="6"/>
                  </a:lnTo>
                  <a:lnTo>
                    <a:pt x="658" y="6"/>
                  </a:lnTo>
                  <a:lnTo>
                    <a:pt x="658" y="6"/>
                  </a:lnTo>
                  <a:lnTo>
                    <a:pt x="660" y="6"/>
                  </a:lnTo>
                  <a:lnTo>
                    <a:pt x="660" y="6"/>
                  </a:lnTo>
                  <a:lnTo>
                    <a:pt x="664" y="4"/>
                  </a:lnTo>
                  <a:lnTo>
                    <a:pt x="664" y="4"/>
                  </a:lnTo>
                  <a:lnTo>
                    <a:pt x="664" y="6"/>
                  </a:lnTo>
                  <a:lnTo>
                    <a:pt x="664" y="6"/>
                  </a:lnTo>
                  <a:lnTo>
                    <a:pt x="668" y="6"/>
                  </a:lnTo>
                  <a:lnTo>
                    <a:pt x="668" y="6"/>
                  </a:lnTo>
                  <a:lnTo>
                    <a:pt x="670" y="6"/>
                  </a:lnTo>
                  <a:lnTo>
                    <a:pt x="670" y="6"/>
                  </a:lnTo>
                  <a:lnTo>
                    <a:pt x="674" y="6"/>
                  </a:lnTo>
                  <a:lnTo>
                    <a:pt x="674" y="6"/>
                  </a:lnTo>
                  <a:lnTo>
                    <a:pt x="676" y="6"/>
                  </a:lnTo>
                  <a:lnTo>
                    <a:pt x="678" y="6"/>
                  </a:lnTo>
                  <a:lnTo>
                    <a:pt x="678" y="6"/>
                  </a:lnTo>
                  <a:lnTo>
                    <a:pt x="682" y="4"/>
                  </a:lnTo>
                  <a:lnTo>
                    <a:pt x="682" y="4"/>
                  </a:lnTo>
                  <a:lnTo>
                    <a:pt x="684" y="4"/>
                  </a:lnTo>
                  <a:lnTo>
                    <a:pt x="684" y="4"/>
                  </a:lnTo>
                  <a:lnTo>
                    <a:pt x="686" y="4"/>
                  </a:lnTo>
                  <a:lnTo>
                    <a:pt x="686" y="4"/>
                  </a:lnTo>
                  <a:lnTo>
                    <a:pt x="688" y="4"/>
                  </a:lnTo>
                  <a:lnTo>
                    <a:pt x="688" y="4"/>
                  </a:lnTo>
                  <a:lnTo>
                    <a:pt x="690" y="6"/>
                  </a:lnTo>
                  <a:lnTo>
                    <a:pt x="690" y="6"/>
                  </a:lnTo>
                  <a:lnTo>
                    <a:pt x="692" y="6"/>
                  </a:lnTo>
                  <a:lnTo>
                    <a:pt x="692" y="6"/>
                  </a:lnTo>
                  <a:lnTo>
                    <a:pt x="696" y="6"/>
                  </a:lnTo>
                  <a:lnTo>
                    <a:pt x="696" y="6"/>
                  </a:lnTo>
                  <a:lnTo>
                    <a:pt x="700" y="6"/>
                  </a:lnTo>
                  <a:lnTo>
                    <a:pt x="700" y="6"/>
                  </a:lnTo>
                  <a:lnTo>
                    <a:pt x="706" y="6"/>
                  </a:lnTo>
                  <a:lnTo>
                    <a:pt x="706" y="6"/>
                  </a:lnTo>
                  <a:lnTo>
                    <a:pt x="706" y="8"/>
                  </a:lnTo>
                  <a:lnTo>
                    <a:pt x="706" y="8"/>
                  </a:lnTo>
                  <a:lnTo>
                    <a:pt x="708" y="10"/>
                  </a:lnTo>
                  <a:lnTo>
                    <a:pt x="708" y="10"/>
                  </a:lnTo>
                  <a:lnTo>
                    <a:pt x="712" y="10"/>
                  </a:lnTo>
                  <a:lnTo>
                    <a:pt x="712" y="10"/>
                  </a:lnTo>
                  <a:lnTo>
                    <a:pt x="716" y="8"/>
                  </a:lnTo>
                  <a:lnTo>
                    <a:pt x="716" y="8"/>
                  </a:lnTo>
                  <a:lnTo>
                    <a:pt x="722" y="8"/>
                  </a:lnTo>
                  <a:lnTo>
                    <a:pt x="722" y="8"/>
                  </a:lnTo>
                  <a:lnTo>
                    <a:pt x="728" y="6"/>
                  </a:lnTo>
                  <a:lnTo>
                    <a:pt x="728" y="6"/>
                  </a:lnTo>
                  <a:lnTo>
                    <a:pt x="728" y="6"/>
                  </a:lnTo>
                  <a:lnTo>
                    <a:pt x="728" y="6"/>
                  </a:lnTo>
                  <a:lnTo>
                    <a:pt x="734" y="4"/>
                  </a:lnTo>
                  <a:lnTo>
                    <a:pt x="734" y="4"/>
                  </a:lnTo>
                  <a:lnTo>
                    <a:pt x="746" y="4"/>
                  </a:lnTo>
                  <a:lnTo>
                    <a:pt x="746" y="4"/>
                  </a:lnTo>
                  <a:lnTo>
                    <a:pt x="746" y="6"/>
                  </a:lnTo>
                  <a:lnTo>
                    <a:pt x="746" y="6"/>
                  </a:lnTo>
                  <a:lnTo>
                    <a:pt x="750" y="6"/>
                  </a:lnTo>
                  <a:lnTo>
                    <a:pt x="754" y="6"/>
                  </a:lnTo>
                  <a:lnTo>
                    <a:pt x="754" y="6"/>
                  </a:lnTo>
                  <a:lnTo>
                    <a:pt x="764" y="6"/>
                  </a:lnTo>
                  <a:lnTo>
                    <a:pt x="764" y="6"/>
                  </a:lnTo>
                  <a:lnTo>
                    <a:pt x="766" y="6"/>
                  </a:lnTo>
                  <a:lnTo>
                    <a:pt x="766" y="6"/>
                  </a:lnTo>
                  <a:lnTo>
                    <a:pt x="766" y="6"/>
                  </a:lnTo>
                  <a:lnTo>
                    <a:pt x="770" y="6"/>
                  </a:lnTo>
                  <a:lnTo>
                    <a:pt x="770" y="6"/>
                  </a:lnTo>
                  <a:lnTo>
                    <a:pt x="774" y="6"/>
                  </a:lnTo>
                  <a:lnTo>
                    <a:pt x="774" y="6"/>
                  </a:lnTo>
                  <a:lnTo>
                    <a:pt x="774" y="6"/>
                  </a:lnTo>
                  <a:lnTo>
                    <a:pt x="774" y="6"/>
                  </a:lnTo>
                  <a:lnTo>
                    <a:pt x="776" y="6"/>
                  </a:lnTo>
                  <a:lnTo>
                    <a:pt x="776" y="6"/>
                  </a:lnTo>
                  <a:lnTo>
                    <a:pt x="776" y="6"/>
                  </a:lnTo>
                  <a:lnTo>
                    <a:pt x="776" y="6"/>
                  </a:lnTo>
                  <a:lnTo>
                    <a:pt x="778" y="8"/>
                  </a:lnTo>
                  <a:lnTo>
                    <a:pt x="778" y="8"/>
                  </a:lnTo>
                  <a:lnTo>
                    <a:pt x="780" y="8"/>
                  </a:lnTo>
                  <a:lnTo>
                    <a:pt x="780" y="8"/>
                  </a:lnTo>
                  <a:lnTo>
                    <a:pt x="780" y="6"/>
                  </a:lnTo>
                  <a:lnTo>
                    <a:pt x="780" y="6"/>
                  </a:lnTo>
                  <a:lnTo>
                    <a:pt x="784" y="6"/>
                  </a:lnTo>
                  <a:lnTo>
                    <a:pt x="786" y="6"/>
                  </a:lnTo>
                  <a:lnTo>
                    <a:pt x="786" y="6"/>
                  </a:lnTo>
                  <a:lnTo>
                    <a:pt x="788" y="8"/>
                  </a:lnTo>
                  <a:lnTo>
                    <a:pt x="788" y="8"/>
                  </a:lnTo>
                  <a:lnTo>
                    <a:pt x="790" y="8"/>
                  </a:lnTo>
                  <a:lnTo>
                    <a:pt x="790" y="8"/>
                  </a:lnTo>
                  <a:lnTo>
                    <a:pt x="790" y="6"/>
                  </a:lnTo>
                  <a:lnTo>
                    <a:pt x="790" y="6"/>
                  </a:lnTo>
                  <a:lnTo>
                    <a:pt x="790" y="6"/>
                  </a:lnTo>
                  <a:lnTo>
                    <a:pt x="798" y="6"/>
                  </a:lnTo>
                  <a:lnTo>
                    <a:pt x="798" y="6"/>
                  </a:lnTo>
                  <a:lnTo>
                    <a:pt x="800" y="6"/>
                  </a:lnTo>
                  <a:lnTo>
                    <a:pt x="800" y="6"/>
                  </a:lnTo>
                  <a:lnTo>
                    <a:pt x="806" y="6"/>
                  </a:lnTo>
                  <a:lnTo>
                    <a:pt x="806" y="6"/>
                  </a:lnTo>
                  <a:lnTo>
                    <a:pt x="806" y="6"/>
                  </a:lnTo>
                  <a:lnTo>
                    <a:pt x="806" y="6"/>
                  </a:lnTo>
                  <a:lnTo>
                    <a:pt x="808" y="6"/>
                  </a:lnTo>
                  <a:lnTo>
                    <a:pt x="808" y="6"/>
                  </a:lnTo>
                  <a:lnTo>
                    <a:pt x="810" y="6"/>
                  </a:lnTo>
                  <a:lnTo>
                    <a:pt x="810" y="6"/>
                  </a:lnTo>
                  <a:lnTo>
                    <a:pt x="812" y="4"/>
                  </a:lnTo>
                  <a:lnTo>
                    <a:pt x="812" y="4"/>
                  </a:lnTo>
                  <a:lnTo>
                    <a:pt x="816" y="4"/>
                  </a:lnTo>
                  <a:lnTo>
                    <a:pt x="816" y="4"/>
                  </a:lnTo>
                  <a:lnTo>
                    <a:pt x="818" y="4"/>
                  </a:lnTo>
                  <a:lnTo>
                    <a:pt x="818" y="4"/>
                  </a:lnTo>
                  <a:lnTo>
                    <a:pt x="818" y="4"/>
                  </a:lnTo>
                  <a:lnTo>
                    <a:pt x="818" y="4"/>
                  </a:lnTo>
                  <a:lnTo>
                    <a:pt x="818" y="4"/>
                  </a:lnTo>
                  <a:lnTo>
                    <a:pt x="818" y="4"/>
                  </a:lnTo>
                  <a:lnTo>
                    <a:pt x="818" y="4"/>
                  </a:lnTo>
                  <a:lnTo>
                    <a:pt x="818" y="4"/>
                  </a:lnTo>
                  <a:lnTo>
                    <a:pt x="820" y="4"/>
                  </a:lnTo>
                  <a:lnTo>
                    <a:pt x="820" y="4"/>
                  </a:lnTo>
                  <a:lnTo>
                    <a:pt x="822" y="4"/>
                  </a:lnTo>
                  <a:lnTo>
                    <a:pt x="822" y="4"/>
                  </a:lnTo>
                  <a:lnTo>
                    <a:pt x="826" y="4"/>
                  </a:lnTo>
                  <a:lnTo>
                    <a:pt x="826" y="4"/>
                  </a:lnTo>
                  <a:lnTo>
                    <a:pt x="832" y="4"/>
                  </a:lnTo>
                  <a:lnTo>
                    <a:pt x="832" y="4"/>
                  </a:lnTo>
                  <a:lnTo>
                    <a:pt x="834" y="4"/>
                  </a:lnTo>
                  <a:lnTo>
                    <a:pt x="834" y="4"/>
                  </a:lnTo>
                  <a:lnTo>
                    <a:pt x="838" y="4"/>
                  </a:lnTo>
                  <a:lnTo>
                    <a:pt x="838" y="4"/>
                  </a:lnTo>
                  <a:lnTo>
                    <a:pt x="840" y="4"/>
                  </a:lnTo>
                  <a:lnTo>
                    <a:pt x="840" y="4"/>
                  </a:lnTo>
                  <a:lnTo>
                    <a:pt x="848" y="4"/>
                  </a:lnTo>
                  <a:lnTo>
                    <a:pt x="848" y="4"/>
                  </a:lnTo>
                  <a:lnTo>
                    <a:pt x="850" y="6"/>
                  </a:lnTo>
                  <a:lnTo>
                    <a:pt x="850" y="6"/>
                  </a:lnTo>
                  <a:lnTo>
                    <a:pt x="852" y="6"/>
                  </a:lnTo>
                  <a:lnTo>
                    <a:pt x="852" y="6"/>
                  </a:lnTo>
                  <a:lnTo>
                    <a:pt x="854" y="6"/>
                  </a:lnTo>
                  <a:lnTo>
                    <a:pt x="854" y="6"/>
                  </a:lnTo>
                  <a:lnTo>
                    <a:pt x="856" y="6"/>
                  </a:lnTo>
                  <a:lnTo>
                    <a:pt x="856" y="6"/>
                  </a:lnTo>
                  <a:lnTo>
                    <a:pt x="860" y="6"/>
                  </a:lnTo>
                  <a:lnTo>
                    <a:pt x="860" y="6"/>
                  </a:lnTo>
                  <a:lnTo>
                    <a:pt x="860" y="6"/>
                  </a:lnTo>
                  <a:lnTo>
                    <a:pt x="860" y="6"/>
                  </a:lnTo>
                  <a:lnTo>
                    <a:pt x="860" y="6"/>
                  </a:lnTo>
                  <a:lnTo>
                    <a:pt x="860" y="6"/>
                  </a:lnTo>
                  <a:lnTo>
                    <a:pt x="864" y="4"/>
                  </a:lnTo>
                  <a:lnTo>
                    <a:pt x="864" y="4"/>
                  </a:lnTo>
                  <a:lnTo>
                    <a:pt x="868" y="4"/>
                  </a:lnTo>
                  <a:lnTo>
                    <a:pt x="868" y="4"/>
                  </a:lnTo>
                  <a:lnTo>
                    <a:pt x="874" y="4"/>
                  </a:lnTo>
                  <a:lnTo>
                    <a:pt x="880" y="4"/>
                  </a:lnTo>
                  <a:lnTo>
                    <a:pt x="880" y="4"/>
                  </a:lnTo>
                  <a:lnTo>
                    <a:pt x="888" y="4"/>
                  </a:lnTo>
                  <a:lnTo>
                    <a:pt x="888" y="4"/>
                  </a:lnTo>
                  <a:lnTo>
                    <a:pt x="894" y="4"/>
                  </a:lnTo>
                  <a:lnTo>
                    <a:pt x="894" y="4"/>
                  </a:lnTo>
                  <a:lnTo>
                    <a:pt x="896" y="4"/>
                  </a:lnTo>
                  <a:lnTo>
                    <a:pt x="896" y="4"/>
                  </a:lnTo>
                  <a:lnTo>
                    <a:pt x="912" y="4"/>
                  </a:lnTo>
                  <a:lnTo>
                    <a:pt x="912" y="4"/>
                  </a:lnTo>
                  <a:lnTo>
                    <a:pt x="914" y="6"/>
                  </a:lnTo>
                  <a:lnTo>
                    <a:pt x="914" y="6"/>
                  </a:lnTo>
                  <a:lnTo>
                    <a:pt x="928" y="6"/>
                  </a:lnTo>
                  <a:lnTo>
                    <a:pt x="928" y="6"/>
                  </a:lnTo>
                  <a:lnTo>
                    <a:pt x="930" y="6"/>
                  </a:lnTo>
                  <a:lnTo>
                    <a:pt x="930" y="6"/>
                  </a:lnTo>
                  <a:lnTo>
                    <a:pt x="932" y="4"/>
                  </a:lnTo>
                  <a:lnTo>
                    <a:pt x="932" y="4"/>
                  </a:lnTo>
                  <a:lnTo>
                    <a:pt x="936" y="6"/>
                  </a:lnTo>
                  <a:lnTo>
                    <a:pt x="936" y="6"/>
                  </a:lnTo>
                  <a:lnTo>
                    <a:pt x="942" y="4"/>
                  </a:lnTo>
                  <a:lnTo>
                    <a:pt x="942" y="4"/>
                  </a:lnTo>
                  <a:lnTo>
                    <a:pt x="948" y="4"/>
                  </a:lnTo>
                  <a:lnTo>
                    <a:pt x="948" y="4"/>
                  </a:lnTo>
                  <a:lnTo>
                    <a:pt x="950" y="4"/>
                  </a:lnTo>
                  <a:lnTo>
                    <a:pt x="950" y="4"/>
                  </a:lnTo>
                  <a:lnTo>
                    <a:pt x="950" y="4"/>
                  </a:lnTo>
                  <a:lnTo>
                    <a:pt x="950" y="4"/>
                  </a:lnTo>
                  <a:lnTo>
                    <a:pt x="952" y="4"/>
                  </a:lnTo>
                  <a:lnTo>
                    <a:pt x="952" y="4"/>
                  </a:lnTo>
                  <a:lnTo>
                    <a:pt x="954" y="4"/>
                  </a:lnTo>
                  <a:lnTo>
                    <a:pt x="954" y="4"/>
                  </a:lnTo>
                  <a:lnTo>
                    <a:pt x="956" y="4"/>
                  </a:lnTo>
                  <a:lnTo>
                    <a:pt x="960" y="4"/>
                  </a:lnTo>
                  <a:lnTo>
                    <a:pt x="960" y="4"/>
                  </a:lnTo>
                  <a:lnTo>
                    <a:pt x="962" y="4"/>
                  </a:lnTo>
                  <a:lnTo>
                    <a:pt x="962" y="4"/>
                  </a:lnTo>
                  <a:lnTo>
                    <a:pt x="968" y="4"/>
                  </a:lnTo>
                  <a:lnTo>
                    <a:pt x="968" y="4"/>
                  </a:lnTo>
                  <a:lnTo>
                    <a:pt x="968" y="4"/>
                  </a:lnTo>
                  <a:lnTo>
                    <a:pt x="968" y="2"/>
                  </a:lnTo>
                  <a:lnTo>
                    <a:pt x="968" y="2"/>
                  </a:lnTo>
                  <a:lnTo>
                    <a:pt x="980" y="6"/>
                  </a:lnTo>
                  <a:lnTo>
                    <a:pt x="980" y="6"/>
                  </a:lnTo>
                  <a:lnTo>
                    <a:pt x="984" y="6"/>
                  </a:lnTo>
                  <a:lnTo>
                    <a:pt x="988" y="6"/>
                  </a:lnTo>
                  <a:lnTo>
                    <a:pt x="988" y="6"/>
                  </a:lnTo>
                  <a:lnTo>
                    <a:pt x="990" y="4"/>
                  </a:lnTo>
                  <a:lnTo>
                    <a:pt x="990" y="4"/>
                  </a:lnTo>
                  <a:lnTo>
                    <a:pt x="994" y="4"/>
                  </a:lnTo>
                  <a:lnTo>
                    <a:pt x="994" y="4"/>
                  </a:lnTo>
                  <a:lnTo>
                    <a:pt x="996" y="4"/>
                  </a:lnTo>
                  <a:lnTo>
                    <a:pt x="996" y="4"/>
                  </a:lnTo>
                  <a:lnTo>
                    <a:pt x="998" y="6"/>
                  </a:lnTo>
                  <a:lnTo>
                    <a:pt x="998" y="6"/>
                  </a:lnTo>
                  <a:lnTo>
                    <a:pt x="1000" y="6"/>
                  </a:lnTo>
                  <a:lnTo>
                    <a:pt x="1000" y="6"/>
                  </a:lnTo>
                  <a:lnTo>
                    <a:pt x="1000" y="6"/>
                  </a:lnTo>
                  <a:lnTo>
                    <a:pt x="1000" y="6"/>
                  </a:lnTo>
                  <a:lnTo>
                    <a:pt x="1002" y="4"/>
                  </a:lnTo>
                  <a:lnTo>
                    <a:pt x="1002" y="4"/>
                  </a:lnTo>
                  <a:lnTo>
                    <a:pt x="1004" y="4"/>
                  </a:lnTo>
                  <a:lnTo>
                    <a:pt x="1004" y="4"/>
                  </a:lnTo>
                  <a:lnTo>
                    <a:pt x="1008" y="4"/>
                  </a:lnTo>
                  <a:lnTo>
                    <a:pt x="1008" y="4"/>
                  </a:lnTo>
                  <a:lnTo>
                    <a:pt x="1010" y="4"/>
                  </a:lnTo>
                  <a:lnTo>
                    <a:pt x="1010" y="4"/>
                  </a:lnTo>
                  <a:lnTo>
                    <a:pt x="1014" y="2"/>
                  </a:lnTo>
                  <a:lnTo>
                    <a:pt x="1014" y="2"/>
                  </a:lnTo>
                  <a:lnTo>
                    <a:pt x="1018" y="2"/>
                  </a:lnTo>
                  <a:lnTo>
                    <a:pt x="1018" y="2"/>
                  </a:lnTo>
                  <a:lnTo>
                    <a:pt x="1020" y="2"/>
                  </a:lnTo>
                  <a:lnTo>
                    <a:pt x="1024" y="4"/>
                  </a:lnTo>
                  <a:lnTo>
                    <a:pt x="1024" y="4"/>
                  </a:lnTo>
                  <a:lnTo>
                    <a:pt x="1026" y="2"/>
                  </a:lnTo>
                  <a:lnTo>
                    <a:pt x="1026" y="2"/>
                  </a:lnTo>
                  <a:lnTo>
                    <a:pt x="1030" y="4"/>
                  </a:lnTo>
                  <a:lnTo>
                    <a:pt x="1030" y="4"/>
                  </a:lnTo>
                  <a:lnTo>
                    <a:pt x="1032" y="4"/>
                  </a:lnTo>
                  <a:lnTo>
                    <a:pt x="1032" y="4"/>
                  </a:lnTo>
                  <a:lnTo>
                    <a:pt x="1032" y="4"/>
                  </a:lnTo>
                  <a:lnTo>
                    <a:pt x="1032" y="4"/>
                  </a:lnTo>
                  <a:lnTo>
                    <a:pt x="1034" y="6"/>
                  </a:lnTo>
                  <a:lnTo>
                    <a:pt x="1034" y="6"/>
                  </a:lnTo>
                  <a:lnTo>
                    <a:pt x="1036" y="6"/>
                  </a:lnTo>
                  <a:lnTo>
                    <a:pt x="1036" y="6"/>
                  </a:lnTo>
                  <a:lnTo>
                    <a:pt x="1038" y="6"/>
                  </a:lnTo>
                  <a:lnTo>
                    <a:pt x="1038" y="6"/>
                  </a:lnTo>
                  <a:lnTo>
                    <a:pt x="1038" y="4"/>
                  </a:lnTo>
                  <a:lnTo>
                    <a:pt x="1038" y="4"/>
                  </a:lnTo>
                  <a:lnTo>
                    <a:pt x="1042" y="4"/>
                  </a:lnTo>
                  <a:lnTo>
                    <a:pt x="1042" y="4"/>
                  </a:lnTo>
                  <a:lnTo>
                    <a:pt x="1046" y="2"/>
                  </a:lnTo>
                  <a:lnTo>
                    <a:pt x="1046" y="2"/>
                  </a:lnTo>
                  <a:lnTo>
                    <a:pt x="1058" y="6"/>
                  </a:lnTo>
                  <a:lnTo>
                    <a:pt x="1058" y="6"/>
                  </a:lnTo>
                  <a:lnTo>
                    <a:pt x="1060" y="4"/>
                  </a:lnTo>
                  <a:lnTo>
                    <a:pt x="1060" y="4"/>
                  </a:lnTo>
                  <a:lnTo>
                    <a:pt x="1066" y="4"/>
                  </a:lnTo>
                  <a:lnTo>
                    <a:pt x="1066" y="4"/>
                  </a:lnTo>
                  <a:lnTo>
                    <a:pt x="1068" y="6"/>
                  </a:lnTo>
                  <a:lnTo>
                    <a:pt x="1068" y="6"/>
                  </a:lnTo>
                  <a:lnTo>
                    <a:pt x="1070" y="4"/>
                  </a:lnTo>
                  <a:lnTo>
                    <a:pt x="1070" y="4"/>
                  </a:lnTo>
                  <a:lnTo>
                    <a:pt x="1070" y="4"/>
                  </a:lnTo>
                  <a:lnTo>
                    <a:pt x="1076" y="4"/>
                  </a:lnTo>
                  <a:lnTo>
                    <a:pt x="1080" y="6"/>
                  </a:lnTo>
                  <a:lnTo>
                    <a:pt x="1080" y="6"/>
                  </a:lnTo>
                  <a:lnTo>
                    <a:pt x="1082" y="4"/>
                  </a:lnTo>
                  <a:lnTo>
                    <a:pt x="1082" y="4"/>
                  </a:lnTo>
                  <a:lnTo>
                    <a:pt x="1082" y="4"/>
                  </a:lnTo>
                  <a:lnTo>
                    <a:pt x="1082" y="4"/>
                  </a:lnTo>
                  <a:lnTo>
                    <a:pt x="1088" y="4"/>
                  </a:lnTo>
                  <a:lnTo>
                    <a:pt x="1088" y="4"/>
                  </a:lnTo>
                  <a:lnTo>
                    <a:pt x="1092" y="2"/>
                  </a:lnTo>
                  <a:lnTo>
                    <a:pt x="1092" y="2"/>
                  </a:lnTo>
                  <a:lnTo>
                    <a:pt x="1098" y="2"/>
                  </a:lnTo>
                  <a:lnTo>
                    <a:pt x="1098" y="2"/>
                  </a:lnTo>
                  <a:lnTo>
                    <a:pt x="1102" y="2"/>
                  </a:lnTo>
                  <a:lnTo>
                    <a:pt x="1102" y="2"/>
                  </a:lnTo>
                  <a:lnTo>
                    <a:pt x="1104" y="2"/>
                  </a:lnTo>
                  <a:lnTo>
                    <a:pt x="1104" y="2"/>
                  </a:lnTo>
                  <a:lnTo>
                    <a:pt x="1108" y="2"/>
                  </a:lnTo>
                  <a:lnTo>
                    <a:pt x="1108" y="2"/>
                  </a:lnTo>
                  <a:lnTo>
                    <a:pt x="1112" y="2"/>
                  </a:lnTo>
                  <a:lnTo>
                    <a:pt x="1112" y="2"/>
                  </a:lnTo>
                  <a:lnTo>
                    <a:pt x="1112" y="2"/>
                  </a:lnTo>
                  <a:lnTo>
                    <a:pt x="1112" y="2"/>
                  </a:lnTo>
                  <a:lnTo>
                    <a:pt x="1118" y="0"/>
                  </a:lnTo>
                  <a:lnTo>
                    <a:pt x="1118" y="0"/>
                  </a:lnTo>
                  <a:lnTo>
                    <a:pt x="1122" y="2"/>
                  </a:lnTo>
                  <a:lnTo>
                    <a:pt x="1122" y="2"/>
                  </a:lnTo>
                  <a:lnTo>
                    <a:pt x="1122" y="2"/>
                  </a:lnTo>
                  <a:lnTo>
                    <a:pt x="1122" y="2"/>
                  </a:lnTo>
                  <a:lnTo>
                    <a:pt x="1126" y="2"/>
                  </a:lnTo>
                  <a:lnTo>
                    <a:pt x="1126" y="2"/>
                  </a:lnTo>
                  <a:lnTo>
                    <a:pt x="1126" y="2"/>
                  </a:lnTo>
                  <a:lnTo>
                    <a:pt x="1126" y="2"/>
                  </a:lnTo>
                  <a:lnTo>
                    <a:pt x="1130" y="0"/>
                  </a:lnTo>
                  <a:lnTo>
                    <a:pt x="1130" y="0"/>
                  </a:lnTo>
                  <a:lnTo>
                    <a:pt x="1136" y="0"/>
                  </a:lnTo>
                  <a:lnTo>
                    <a:pt x="1136" y="0"/>
                  </a:lnTo>
                  <a:lnTo>
                    <a:pt x="1140" y="0"/>
                  </a:lnTo>
                  <a:lnTo>
                    <a:pt x="1140" y="0"/>
                  </a:lnTo>
                  <a:lnTo>
                    <a:pt x="1146" y="0"/>
                  </a:lnTo>
                  <a:lnTo>
                    <a:pt x="1146" y="0"/>
                  </a:lnTo>
                  <a:lnTo>
                    <a:pt x="1152" y="0"/>
                  </a:lnTo>
                  <a:lnTo>
                    <a:pt x="1152" y="0"/>
                  </a:lnTo>
                  <a:lnTo>
                    <a:pt x="1156" y="0"/>
                  </a:lnTo>
                  <a:lnTo>
                    <a:pt x="1156" y="0"/>
                  </a:lnTo>
                  <a:lnTo>
                    <a:pt x="1158" y="0"/>
                  </a:lnTo>
                  <a:lnTo>
                    <a:pt x="1158" y="0"/>
                  </a:lnTo>
                  <a:lnTo>
                    <a:pt x="1162" y="0"/>
                  </a:lnTo>
                  <a:lnTo>
                    <a:pt x="1162" y="0"/>
                  </a:lnTo>
                  <a:lnTo>
                    <a:pt x="1166" y="0"/>
                  </a:lnTo>
                  <a:lnTo>
                    <a:pt x="1166" y="0"/>
                  </a:lnTo>
                  <a:lnTo>
                    <a:pt x="1172" y="0"/>
                  </a:lnTo>
                  <a:lnTo>
                    <a:pt x="1172" y="0"/>
                  </a:lnTo>
                  <a:lnTo>
                    <a:pt x="1174" y="0"/>
                  </a:lnTo>
                  <a:lnTo>
                    <a:pt x="1174" y="0"/>
                  </a:lnTo>
                  <a:lnTo>
                    <a:pt x="1178" y="2"/>
                  </a:lnTo>
                  <a:lnTo>
                    <a:pt x="1178" y="2"/>
                  </a:lnTo>
                  <a:lnTo>
                    <a:pt x="1186" y="2"/>
                  </a:lnTo>
                  <a:lnTo>
                    <a:pt x="1186" y="2"/>
                  </a:lnTo>
                  <a:lnTo>
                    <a:pt x="1190" y="2"/>
                  </a:lnTo>
                  <a:lnTo>
                    <a:pt x="1194" y="2"/>
                  </a:lnTo>
                  <a:lnTo>
                    <a:pt x="1194" y="2"/>
                  </a:lnTo>
                  <a:lnTo>
                    <a:pt x="1194" y="2"/>
                  </a:lnTo>
                  <a:lnTo>
                    <a:pt x="1194" y="2"/>
                  </a:lnTo>
                  <a:lnTo>
                    <a:pt x="1196" y="2"/>
                  </a:lnTo>
                  <a:lnTo>
                    <a:pt x="1196" y="2"/>
                  </a:lnTo>
                  <a:lnTo>
                    <a:pt x="1196" y="2"/>
                  </a:lnTo>
                  <a:lnTo>
                    <a:pt x="1196" y="2"/>
                  </a:lnTo>
                  <a:lnTo>
                    <a:pt x="1198" y="2"/>
                  </a:lnTo>
                  <a:lnTo>
                    <a:pt x="1198" y="2"/>
                  </a:lnTo>
                  <a:lnTo>
                    <a:pt x="1200" y="0"/>
                  </a:lnTo>
                  <a:lnTo>
                    <a:pt x="1200" y="0"/>
                  </a:lnTo>
                  <a:lnTo>
                    <a:pt x="1206" y="2"/>
                  </a:lnTo>
                  <a:lnTo>
                    <a:pt x="1206" y="2"/>
                  </a:lnTo>
                  <a:lnTo>
                    <a:pt x="1208" y="2"/>
                  </a:lnTo>
                  <a:lnTo>
                    <a:pt x="1208" y="2"/>
                  </a:lnTo>
                  <a:lnTo>
                    <a:pt x="1210" y="2"/>
                  </a:lnTo>
                  <a:lnTo>
                    <a:pt x="1210" y="2"/>
                  </a:lnTo>
                  <a:lnTo>
                    <a:pt x="1210" y="2"/>
                  </a:lnTo>
                  <a:lnTo>
                    <a:pt x="1210" y="2"/>
                  </a:lnTo>
                  <a:lnTo>
                    <a:pt x="1210" y="2"/>
                  </a:lnTo>
                  <a:lnTo>
                    <a:pt x="1210" y="2"/>
                  </a:lnTo>
                  <a:lnTo>
                    <a:pt x="1212" y="2"/>
                  </a:lnTo>
                  <a:lnTo>
                    <a:pt x="1212" y="2"/>
                  </a:lnTo>
                  <a:lnTo>
                    <a:pt x="1218" y="2"/>
                  </a:lnTo>
                  <a:lnTo>
                    <a:pt x="1218" y="2"/>
                  </a:lnTo>
                  <a:lnTo>
                    <a:pt x="1220" y="0"/>
                  </a:lnTo>
                  <a:lnTo>
                    <a:pt x="1220" y="0"/>
                  </a:lnTo>
                  <a:lnTo>
                    <a:pt x="1222" y="0"/>
                  </a:lnTo>
                  <a:lnTo>
                    <a:pt x="1222" y="0"/>
                  </a:lnTo>
                  <a:lnTo>
                    <a:pt x="1224" y="2"/>
                  </a:lnTo>
                  <a:lnTo>
                    <a:pt x="1224" y="2"/>
                  </a:lnTo>
                  <a:lnTo>
                    <a:pt x="1232" y="2"/>
                  </a:lnTo>
                  <a:lnTo>
                    <a:pt x="1232" y="2"/>
                  </a:lnTo>
                  <a:lnTo>
                    <a:pt x="1234" y="2"/>
                  </a:lnTo>
                  <a:lnTo>
                    <a:pt x="1234" y="2"/>
                  </a:lnTo>
                  <a:lnTo>
                    <a:pt x="1234" y="2"/>
                  </a:lnTo>
                  <a:lnTo>
                    <a:pt x="1234" y="2"/>
                  </a:lnTo>
                  <a:lnTo>
                    <a:pt x="1236" y="2"/>
                  </a:lnTo>
                  <a:lnTo>
                    <a:pt x="1236" y="2"/>
                  </a:lnTo>
                  <a:lnTo>
                    <a:pt x="1240" y="2"/>
                  </a:lnTo>
                  <a:lnTo>
                    <a:pt x="1240" y="2"/>
                  </a:lnTo>
                  <a:lnTo>
                    <a:pt x="1246" y="2"/>
                  </a:lnTo>
                  <a:lnTo>
                    <a:pt x="1246" y="2"/>
                  </a:lnTo>
                  <a:lnTo>
                    <a:pt x="1246" y="2"/>
                  </a:lnTo>
                  <a:lnTo>
                    <a:pt x="1246" y="2"/>
                  </a:lnTo>
                  <a:lnTo>
                    <a:pt x="1246" y="2"/>
                  </a:lnTo>
                  <a:lnTo>
                    <a:pt x="1246" y="2"/>
                  </a:lnTo>
                  <a:lnTo>
                    <a:pt x="1248" y="2"/>
                  </a:lnTo>
                  <a:lnTo>
                    <a:pt x="1248" y="2"/>
                  </a:lnTo>
                  <a:lnTo>
                    <a:pt x="1252" y="4"/>
                  </a:lnTo>
                  <a:lnTo>
                    <a:pt x="1252" y="4"/>
                  </a:lnTo>
                  <a:lnTo>
                    <a:pt x="1254" y="2"/>
                  </a:lnTo>
                  <a:lnTo>
                    <a:pt x="1254" y="2"/>
                  </a:lnTo>
                  <a:lnTo>
                    <a:pt x="1256" y="4"/>
                  </a:lnTo>
                  <a:lnTo>
                    <a:pt x="1256" y="4"/>
                  </a:lnTo>
                  <a:lnTo>
                    <a:pt x="1260" y="4"/>
                  </a:lnTo>
                  <a:lnTo>
                    <a:pt x="1260" y="4"/>
                  </a:lnTo>
                  <a:lnTo>
                    <a:pt x="1260" y="2"/>
                  </a:lnTo>
                  <a:lnTo>
                    <a:pt x="1260" y="2"/>
                  </a:lnTo>
                  <a:lnTo>
                    <a:pt x="1262" y="4"/>
                  </a:lnTo>
                  <a:lnTo>
                    <a:pt x="1262" y="4"/>
                  </a:lnTo>
                  <a:lnTo>
                    <a:pt x="1266" y="2"/>
                  </a:lnTo>
                  <a:lnTo>
                    <a:pt x="1266" y="2"/>
                  </a:lnTo>
                  <a:lnTo>
                    <a:pt x="1268" y="6"/>
                  </a:lnTo>
                  <a:lnTo>
                    <a:pt x="1268" y="6"/>
                  </a:lnTo>
                  <a:lnTo>
                    <a:pt x="1276" y="6"/>
                  </a:lnTo>
                  <a:lnTo>
                    <a:pt x="1276" y="6"/>
                  </a:lnTo>
                  <a:lnTo>
                    <a:pt x="1280" y="6"/>
                  </a:lnTo>
                  <a:lnTo>
                    <a:pt x="1282" y="4"/>
                  </a:lnTo>
                  <a:lnTo>
                    <a:pt x="1282" y="4"/>
                  </a:lnTo>
                  <a:lnTo>
                    <a:pt x="1286" y="4"/>
                  </a:lnTo>
                  <a:lnTo>
                    <a:pt x="1286" y="4"/>
                  </a:lnTo>
                  <a:lnTo>
                    <a:pt x="1288" y="4"/>
                  </a:lnTo>
                  <a:lnTo>
                    <a:pt x="1288" y="4"/>
                  </a:lnTo>
                  <a:lnTo>
                    <a:pt x="1294" y="4"/>
                  </a:lnTo>
                  <a:lnTo>
                    <a:pt x="1294" y="4"/>
                  </a:lnTo>
                  <a:lnTo>
                    <a:pt x="1300" y="2"/>
                  </a:lnTo>
                  <a:lnTo>
                    <a:pt x="1300" y="2"/>
                  </a:lnTo>
                  <a:lnTo>
                    <a:pt x="1302" y="4"/>
                  </a:lnTo>
                  <a:lnTo>
                    <a:pt x="1302" y="4"/>
                  </a:lnTo>
                  <a:lnTo>
                    <a:pt x="1304" y="4"/>
                  </a:lnTo>
                  <a:lnTo>
                    <a:pt x="1304" y="4"/>
                  </a:lnTo>
                  <a:lnTo>
                    <a:pt x="1314" y="2"/>
                  </a:lnTo>
                  <a:lnTo>
                    <a:pt x="1314" y="2"/>
                  </a:lnTo>
                  <a:lnTo>
                    <a:pt x="1318" y="4"/>
                  </a:lnTo>
                  <a:lnTo>
                    <a:pt x="1322" y="2"/>
                  </a:lnTo>
                  <a:lnTo>
                    <a:pt x="1322" y="2"/>
                  </a:lnTo>
                  <a:lnTo>
                    <a:pt x="1324" y="4"/>
                  </a:lnTo>
                  <a:lnTo>
                    <a:pt x="1324" y="4"/>
                  </a:lnTo>
                  <a:lnTo>
                    <a:pt x="1326" y="4"/>
                  </a:lnTo>
                  <a:lnTo>
                    <a:pt x="1326" y="4"/>
                  </a:lnTo>
                  <a:lnTo>
                    <a:pt x="1328" y="4"/>
                  </a:lnTo>
                  <a:lnTo>
                    <a:pt x="1328" y="4"/>
                  </a:lnTo>
                  <a:lnTo>
                    <a:pt x="1328" y="4"/>
                  </a:lnTo>
                  <a:lnTo>
                    <a:pt x="1328" y="4"/>
                  </a:lnTo>
                  <a:lnTo>
                    <a:pt x="1330" y="4"/>
                  </a:lnTo>
                  <a:lnTo>
                    <a:pt x="1330" y="4"/>
                  </a:lnTo>
                  <a:lnTo>
                    <a:pt x="1330" y="4"/>
                  </a:lnTo>
                  <a:lnTo>
                    <a:pt x="1330" y="4"/>
                  </a:lnTo>
                  <a:lnTo>
                    <a:pt x="1332" y="4"/>
                  </a:lnTo>
                  <a:lnTo>
                    <a:pt x="1332" y="4"/>
                  </a:lnTo>
                  <a:lnTo>
                    <a:pt x="1336" y="4"/>
                  </a:lnTo>
                  <a:lnTo>
                    <a:pt x="1336" y="4"/>
                  </a:lnTo>
                  <a:lnTo>
                    <a:pt x="1340" y="4"/>
                  </a:lnTo>
                  <a:lnTo>
                    <a:pt x="1344" y="4"/>
                  </a:lnTo>
                  <a:lnTo>
                    <a:pt x="1344" y="4"/>
                  </a:lnTo>
                  <a:lnTo>
                    <a:pt x="1346" y="4"/>
                  </a:lnTo>
                  <a:lnTo>
                    <a:pt x="1346" y="4"/>
                  </a:lnTo>
                  <a:lnTo>
                    <a:pt x="1348" y="4"/>
                  </a:lnTo>
                  <a:lnTo>
                    <a:pt x="1348" y="4"/>
                  </a:lnTo>
                  <a:lnTo>
                    <a:pt x="1352" y="4"/>
                  </a:lnTo>
                  <a:lnTo>
                    <a:pt x="1352" y="4"/>
                  </a:lnTo>
                  <a:lnTo>
                    <a:pt x="1356" y="4"/>
                  </a:lnTo>
                  <a:lnTo>
                    <a:pt x="1356" y="4"/>
                  </a:lnTo>
                  <a:lnTo>
                    <a:pt x="1360" y="4"/>
                  </a:lnTo>
                  <a:lnTo>
                    <a:pt x="1360" y="4"/>
                  </a:lnTo>
                  <a:lnTo>
                    <a:pt x="1362" y="4"/>
                  </a:lnTo>
                  <a:lnTo>
                    <a:pt x="1362" y="4"/>
                  </a:lnTo>
                  <a:lnTo>
                    <a:pt x="1366" y="6"/>
                  </a:lnTo>
                  <a:lnTo>
                    <a:pt x="1366" y="6"/>
                  </a:lnTo>
                  <a:lnTo>
                    <a:pt x="1366" y="8"/>
                  </a:lnTo>
                  <a:lnTo>
                    <a:pt x="1366" y="8"/>
                  </a:lnTo>
                  <a:lnTo>
                    <a:pt x="1368" y="8"/>
                  </a:lnTo>
                  <a:lnTo>
                    <a:pt x="1370" y="8"/>
                  </a:lnTo>
                  <a:lnTo>
                    <a:pt x="1370" y="8"/>
                  </a:lnTo>
                  <a:lnTo>
                    <a:pt x="1374" y="6"/>
                  </a:lnTo>
                  <a:lnTo>
                    <a:pt x="1374" y="6"/>
                  </a:lnTo>
                  <a:lnTo>
                    <a:pt x="1376" y="6"/>
                  </a:lnTo>
                  <a:lnTo>
                    <a:pt x="1376" y="6"/>
                  </a:lnTo>
                  <a:lnTo>
                    <a:pt x="1376" y="4"/>
                  </a:lnTo>
                  <a:lnTo>
                    <a:pt x="1376" y="4"/>
                  </a:lnTo>
                  <a:lnTo>
                    <a:pt x="1376" y="6"/>
                  </a:lnTo>
                  <a:lnTo>
                    <a:pt x="1376" y="6"/>
                  </a:lnTo>
                  <a:lnTo>
                    <a:pt x="1378" y="4"/>
                  </a:lnTo>
                  <a:lnTo>
                    <a:pt x="1378" y="4"/>
                  </a:lnTo>
                  <a:lnTo>
                    <a:pt x="1378" y="6"/>
                  </a:lnTo>
                  <a:lnTo>
                    <a:pt x="1378" y="6"/>
                  </a:lnTo>
                  <a:lnTo>
                    <a:pt x="1384" y="4"/>
                  </a:lnTo>
                  <a:lnTo>
                    <a:pt x="1384" y="4"/>
                  </a:lnTo>
                  <a:lnTo>
                    <a:pt x="1386" y="6"/>
                  </a:lnTo>
                  <a:lnTo>
                    <a:pt x="1386" y="6"/>
                  </a:lnTo>
                  <a:lnTo>
                    <a:pt x="1386" y="4"/>
                  </a:lnTo>
                  <a:lnTo>
                    <a:pt x="1386" y="4"/>
                  </a:lnTo>
                  <a:lnTo>
                    <a:pt x="1386" y="4"/>
                  </a:lnTo>
                  <a:lnTo>
                    <a:pt x="1386" y="4"/>
                  </a:lnTo>
                  <a:lnTo>
                    <a:pt x="1390" y="6"/>
                  </a:lnTo>
                  <a:lnTo>
                    <a:pt x="1390" y="6"/>
                  </a:lnTo>
                  <a:lnTo>
                    <a:pt x="1394" y="6"/>
                  </a:lnTo>
                  <a:lnTo>
                    <a:pt x="1394" y="6"/>
                  </a:lnTo>
                  <a:lnTo>
                    <a:pt x="1396" y="6"/>
                  </a:lnTo>
                  <a:lnTo>
                    <a:pt x="1396" y="6"/>
                  </a:lnTo>
                  <a:lnTo>
                    <a:pt x="1398" y="6"/>
                  </a:lnTo>
                  <a:lnTo>
                    <a:pt x="1398" y="6"/>
                  </a:lnTo>
                  <a:lnTo>
                    <a:pt x="1400" y="4"/>
                  </a:lnTo>
                  <a:lnTo>
                    <a:pt x="1400" y="4"/>
                  </a:lnTo>
                  <a:lnTo>
                    <a:pt x="1402" y="6"/>
                  </a:lnTo>
                  <a:lnTo>
                    <a:pt x="1402" y="6"/>
                  </a:lnTo>
                  <a:lnTo>
                    <a:pt x="1402" y="4"/>
                  </a:lnTo>
                  <a:lnTo>
                    <a:pt x="1402" y="4"/>
                  </a:lnTo>
                  <a:lnTo>
                    <a:pt x="1404" y="4"/>
                  </a:lnTo>
                  <a:lnTo>
                    <a:pt x="1404" y="4"/>
                  </a:lnTo>
                  <a:lnTo>
                    <a:pt x="1404" y="6"/>
                  </a:lnTo>
                  <a:lnTo>
                    <a:pt x="1404" y="6"/>
                  </a:lnTo>
                  <a:lnTo>
                    <a:pt x="1406" y="4"/>
                  </a:lnTo>
                  <a:lnTo>
                    <a:pt x="1406" y="4"/>
                  </a:lnTo>
                  <a:lnTo>
                    <a:pt x="1412" y="6"/>
                  </a:lnTo>
                  <a:lnTo>
                    <a:pt x="1412" y="6"/>
                  </a:lnTo>
                  <a:lnTo>
                    <a:pt x="1414" y="6"/>
                  </a:lnTo>
                  <a:lnTo>
                    <a:pt x="1414" y="6"/>
                  </a:lnTo>
                  <a:lnTo>
                    <a:pt x="1416" y="6"/>
                  </a:lnTo>
                  <a:lnTo>
                    <a:pt x="1416" y="6"/>
                  </a:lnTo>
                  <a:lnTo>
                    <a:pt x="1420" y="4"/>
                  </a:lnTo>
                  <a:lnTo>
                    <a:pt x="1420" y="4"/>
                  </a:lnTo>
                  <a:lnTo>
                    <a:pt x="1428" y="4"/>
                  </a:lnTo>
                  <a:lnTo>
                    <a:pt x="1428" y="4"/>
                  </a:lnTo>
                  <a:lnTo>
                    <a:pt x="1432" y="4"/>
                  </a:lnTo>
                  <a:lnTo>
                    <a:pt x="1432" y="4"/>
                  </a:lnTo>
                  <a:lnTo>
                    <a:pt x="1434" y="6"/>
                  </a:lnTo>
                  <a:lnTo>
                    <a:pt x="1434" y="6"/>
                  </a:lnTo>
                  <a:lnTo>
                    <a:pt x="1436" y="6"/>
                  </a:lnTo>
                  <a:lnTo>
                    <a:pt x="1436" y="6"/>
                  </a:lnTo>
                  <a:lnTo>
                    <a:pt x="1438" y="6"/>
                  </a:lnTo>
                  <a:lnTo>
                    <a:pt x="1438" y="6"/>
                  </a:lnTo>
                  <a:lnTo>
                    <a:pt x="1440" y="6"/>
                  </a:lnTo>
                  <a:lnTo>
                    <a:pt x="1440" y="6"/>
                  </a:lnTo>
                  <a:lnTo>
                    <a:pt x="1444" y="6"/>
                  </a:lnTo>
                  <a:lnTo>
                    <a:pt x="1444" y="6"/>
                  </a:lnTo>
                  <a:lnTo>
                    <a:pt x="1446" y="6"/>
                  </a:lnTo>
                  <a:lnTo>
                    <a:pt x="1446" y="6"/>
                  </a:lnTo>
                  <a:lnTo>
                    <a:pt x="1450" y="6"/>
                  </a:lnTo>
                  <a:lnTo>
                    <a:pt x="1450" y="6"/>
                  </a:lnTo>
                  <a:lnTo>
                    <a:pt x="1452" y="6"/>
                  </a:lnTo>
                  <a:lnTo>
                    <a:pt x="1452" y="6"/>
                  </a:lnTo>
                  <a:lnTo>
                    <a:pt x="1454" y="4"/>
                  </a:lnTo>
                  <a:lnTo>
                    <a:pt x="1454" y="4"/>
                  </a:lnTo>
                  <a:lnTo>
                    <a:pt x="1456" y="4"/>
                  </a:lnTo>
                  <a:lnTo>
                    <a:pt x="1456" y="4"/>
                  </a:lnTo>
                  <a:lnTo>
                    <a:pt x="1462" y="4"/>
                  </a:lnTo>
                  <a:lnTo>
                    <a:pt x="1462" y="4"/>
                  </a:lnTo>
                  <a:lnTo>
                    <a:pt x="1464" y="4"/>
                  </a:lnTo>
                  <a:lnTo>
                    <a:pt x="1464" y="4"/>
                  </a:lnTo>
                  <a:lnTo>
                    <a:pt x="1468" y="4"/>
                  </a:lnTo>
                  <a:lnTo>
                    <a:pt x="1468" y="4"/>
                  </a:lnTo>
                  <a:lnTo>
                    <a:pt x="1472" y="4"/>
                  </a:lnTo>
                  <a:lnTo>
                    <a:pt x="1472" y="4"/>
                  </a:lnTo>
                  <a:lnTo>
                    <a:pt x="1476" y="4"/>
                  </a:lnTo>
                  <a:lnTo>
                    <a:pt x="1476" y="4"/>
                  </a:lnTo>
                  <a:lnTo>
                    <a:pt x="1480" y="4"/>
                  </a:lnTo>
                  <a:lnTo>
                    <a:pt x="1480" y="4"/>
                  </a:lnTo>
                  <a:lnTo>
                    <a:pt x="1484" y="6"/>
                  </a:lnTo>
                  <a:lnTo>
                    <a:pt x="1484" y="6"/>
                  </a:lnTo>
                  <a:lnTo>
                    <a:pt x="1486" y="6"/>
                  </a:lnTo>
                  <a:lnTo>
                    <a:pt x="1486" y="6"/>
                  </a:lnTo>
                  <a:lnTo>
                    <a:pt x="1488" y="6"/>
                  </a:lnTo>
                  <a:lnTo>
                    <a:pt x="1488" y="6"/>
                  </a:lnTo>
                  <a:lnTo>
                    <a:pt x="1492" y="4"/>
                  </a:lnTo>
                  <a:lnTo>
                    <a:pt x="1492" y="4"/>
                  </a:lnTo>
                  <a:lnTo>
                    <a:pt x="1498" y="4"/>
                  </a:lnTo>
                  <a:lnTo>
                    <a:pt x="1498" y="4"/>
                  </a:lnTo>
                  <a:lnTo>
                    <a:pt x="1498" y="4"/>
                  </a:lnTo>
                  <a:lnTo>
                    <a:pt x="1498" y="4"/>
                  </a:lnTo>
                  <a:lnTo>
                    <a:pt x="1500" y="4"/>
                  </a:lnTo>
                  <a:lnTo>
                    <a:pt x="1500" y="4"/>
                  </a:lnTo>
                  <a:lnTo>
                    <a:pt x="1504" y="4"/>
                  </a:lnTo>
                  <a:lnTo>
                    <a:pt x="1504" y="4"/>
                  </a:lnTo>
                  <a:lnTo>
                    <a:pt x="1506" y="4"/>
                  </a:lnTo>
                  <a:lnTo>
                    <a:pt x="1506" y="4"/>
                  </a:lnTo>
                  <a:lnTo>
                    <a:pt x="1512" y="4"/>
                  </a:lnTo>
                  <a:lnTo>
                    <a:pt x="1512" y="4"/>
                  </a:lnTo>
                  <a:lnTo>
                    <a:pt x="1514" y="6"/>
                  </a:lnTo>
                  <a:lnTo>
                    <a:pt x="1514" y="6"/>
                  </a:lnTo>
                  <a:lnTo>
                    <a:pt x="1520" y="4"/>
                  </a:lnTo>
                  <a:lnTo>
                    <a:pt x="1526" y="4"/>
                  </a:lnTo>
                  <a:lnTo>
                    <a:pt x="1526" y="4"/>
                  </a:lnTo>
                  <a:lnTo>
                    <a:pt x="1526" y="4"/>
                  </a:lnTo>
                  <a:lnTo>
                    <a:pt x="1526" y="4"/>
                  </a:lnTo>
                  <a:lnTo>
                    <a:pt x="1526" y="4"/>
                  </a:lnTo>
                  <a:lnTo>
                    <a:pt x="1526" y="4"/>
                  </a:lnTo>
                  <a:lnTo>
                    <a:pt x="1528" y="4"/>
                  </a:lnTo>
                  <a:lnTo>
                    <a:pt x="1528" y="4"/>
                  </a:lnTo>
                  <a:lnTo>
                    <a:pt x="1532" y="4"/>
                  </a:lnTo>
                  <a:lnTo>
                    <a:pt x="1532" y="4"/>
                  </a:lnTo>
                  <a:lnTo>
                    <a:pt x="1540" y="4"/>
                  </a:lnTo>
                  <a:lnTo>
                    <a:pt x="1540" y="4"/>
                  </a:lnTo>
                  <a:lnTo>
                    <a:pt x="1542" y="4"/>
                  </a:lnTo>
                  <a:lnTo>
                    <a:pt x="1542" y="4"/>
                  </a:lnTo>
                  <a:lnTo>
                    <a:pt x="1546" y="4"/>
                  </a:lnTo>
                  <a:lnTo>
                    <a:pt x="1546" y="4"/>
                  </a:lnTo>
                  <a:lnTo>
                    <a:pt x="1546" y="4"/>
                  </a:lnTo>
                  <a:lnTo>
                    <a:pt x="1546" y="4"/>
                  </a:lnTo>
                  <a:lnTo>
                    <a:pt x="1550" y="6"/>
                  </a:lnTo>
                  <a:lnTo>
                    <a:pt x="1550" y="6"/>
                  </a:lnTo>
                  <a:lnTo>
                    <a:pt x="1556" y="4"/>
                  </a:lnTo>
                  <a:lnTo>
                    <a:pt x="1556" y="4"/>
                  </a:lnTo>
                  <a:lnTo>
                    <a:pt x="1560" y="6"/>
                  </a:lnTo>
                  <a:lnTo>
                    <a:pt x="1560" y="6"/>
                  </a:lnTo>
                  <a:lnTo>
                    <a:pt x="1564" y="4"/>
                  </a:lnTo>
                  <a:lnTo>
                    <a:pt x="1568" y="6"/>
                  </a:lnTo>
                  <a:lnTo>
                    <a:pt x="1568" y="6"/>
                  </a:lnTo>
                  <a:lnTo>
                    <a:pt x="1574" y="4"/>
                  </a:lnTo>
                  <a:lnTo>
                    <a:pt x="1574" y="4"/>
                  </a:lnTo>
                  <a:lnTo>
                    <a:pt x="1576" y="6"/>
                  </a:lnTo>
                  <a:lnTo>
                    <a:pt x="1576" y="6"/>
                  </a:lnTo>
                  <a:lnTo>
                    <a:pt x="1578" y="4"/>
                  </a:lnTo>
                  <a:lnTo>
                    <a:pt x="1578" y="4"/>
                  </a:lnTo>
                  <a:lnTo>
                    <a:pt x="1586" y="6"/>
                  </a:lnTo>
                  <a:lnTo>
                    <a:pt x="1586" y="6"/>
                  </a:lnTo>
                  <a:lnTo>
                    <a:pt x="1588" y="6"/>
                  </a:lnTo>
                  <a:lnTo>
                    <a:pt x="1588" y="6"/>
                  </a:lnTo>
                  <a:lnTo>
                    <a:pt x="1592" y="6"/>
                  </a:lnTo>
                  <a:lnTo>
                    <a:pt x="1592" y="6"/>
                  </a:lnTo>
                  <a:lnTo>
                    <a:pt x="1594" y="6"/>
                  </a:lnTo>
                  <a:lnTo>
                    <a:pt x="1594" y="6"/>
                  </a:lnTo>
                  <a:lnTo>
                    <a:pt x="1594" y="6"/>
                  </a:lnTo>
                  <a:lnTo>
                    <a:pt x="1596" y="4"/>
                  </a:lnTo>
                  <a:lnTo>
                    <a:pt x="1596" y="4"/>
                  </a:lnTo>
                  <a:lnTo>
                    <a:pt x="1602" y="4"/>
                  </a:lnTo>
                  <a:lnTo>
                    <a:pt x="1602" y="4"/>
                  </a:lnTo>
                  <a:lnTo>
                    <a:pt x="1608" y="4"/>
                  </a:lnTo>
                  <a:lnTo>
                    <a:pt x="1608" y="4"/>
                  </a:lnTo>
                  <a:lnTo>
                    <a:pt x="1610" y="4"/>
                  </a:lnTo>
                  <a:lnTo>
                    <a:pt x="1610" y="4"/>
                  </a:lnTo>
                  <a:lnTo>
                    <a:pt x="1612" y="4"/>
                  </a:lnTo>
                  <a:lnTo>
                    <a:pt x="1612" y="4"/>
                  </a:lnTo>
                  <a:lnTo>
                    <a:pt x="1616" y="4"/>
                  </a:lnTo>
                  <a:lnTo>
                    <a:pt x="1616" y="4"/>
                  </a:lnTo>
                  <a:lnTo>
                    <a:pt x="1618" y="4"/>
                  </a:lnTo>
                  <a:lnTo>
                    <a:pt x="1618" y="4"/>
                  </a:lnTo>
                  <a:lnTo>
                    <a:pt x="1624" y="4"/>
                  </a:lnTo>
                  <a:lnTo>
                    <a:pt x="1624" y="4"/>
                  </a:lnTo>
                  <a:lnTo>
                    <a:pt x="1626" y="4"/>
                  </a:lnTo>
                  <a:lnTo>
                    <a:pt x="1626" y="4"/>
                  </a:lnTo>
                  <a:lnTo>
                    <a:pt x="1628" y="4"/>
                  </a:lnTo>
                  <a:lnTo>
                    <a:pt x="1628" y="4"/>
                  </a:lnTo>
                  <a:lnTo>
                    <a:pt x="1632" y="4"/>
                  </a:lnTo>
                  <a:lnTo>
                    <a:pt x="1632" y="4"/>
                  </a:lnTo>
                  <a:lnTo>
                    <a:pt x="1634" y="4"/>
                  </a:lnTo>
                  <a:lnTo>
                    <a:pt x="1634" y="4"/>
                  </a:lnTo>
                  <a:lnTo>
                    <a:pt x="1640" y="4"/>
                  </a:lnTo>
                  <a:lnTo>
                    <a:pt x="1640" y="4"/>
                  </a:lnTo>
                  <a:lnTo>
                    <a:pt x="1642" y="4"/>
                  </a:lnTo>
                  <a:lnTo>
                    <a:pt x="1642" y="4"/>
                  </a:lnTo>
                  <a:lnTo>
                    <a:pt x="1644" y="4"/>
                  </a:lnTo>
                  <a:lnTo>
                    <a:pt x="1644" y="4"/>
                  </a:lnTo>
                  <a:lnTo>
                    <a:pt x="1648" y="4"/>
                  </a:lnTo>
                  <a:lnTo>
                    <a:pt x="1648" y="4"/>
                  </a:lnTo>
                  <a:lnTo>
                    <a:pt x="1650" y="4"/>
                  </a:lnTo>
                  <a:lnTo>
                    <a:pt x="1650" y="4"/>
                  </a:lnTo>
                  <a:lnTo>
                    <a:pt x="1656" y="4"/>
                  </a:lnTo>
                  <a:lnTo>
                    <a:pt x="1656" y="4"/>
                  </a:lnTo>
                  <a:lnTo>
                    <a:pt x="1658" y="4"/>
                  </a:lnTo>
                  <a:lnTo>
                    <a:pt x="1658" y="4"/>
                  </a:lnTo>
                  <a:lnTo>
                    <a:pt x="1662" y="4"/>
                  </a:lnTo>
                  <a:lnTo>
                    <a:pt x="1662" y="4"/>
                  </a:lnTo>
                  <a:lnTo>
                    <a:pt x="1664" y="4"/>
                  </a:lnTo>
                  <a:lnTo>
                    <a:pt x="1664" y="4"/>
                  </a:lnTo>
                  <a:lnTo>
                    <a:pt x="1668" y="4"/>
                  </a:lnTo>
                  <a:lnTo>
                    <a:pt x="1668" y="4"/>
                  </a:lnTo>
                  <a:lnTo>
                    <a:pt x="1670" y="4"/>
                  </a:lnTo>
                  <a:lnTo>
                    <a:pt x="1670" y="4"/>
                  </a:lnTo>
                  <a:lnTo>
                    <a:pt x="1680" y="4"/>
                  </a:lnTo>
                  <a:lnTo>
                    <a:pt x="1680" y="4"/>
                  </a:lnTo>
                  <a:lnTo>
                    <a:pt x="1688" y="6"/>
                  </a:lnTo>
                  <a:lnTo>
                    <a:pt x="1688" y="6"/>
                  </a:lnTo>
                  <a:lnTo>
                    <a:pt x="1690" y="6"/>
                  </a:lnTo>
                  <a:lnTo>
                    <a:pt x="1690" y="6"/>
                  </a:lnTo>
                  <a:lnTo>
                    <a:pt x="1692" y="6"/>
                  </a:lnTo>
                  <a:lnTo>
                    <a:pt x="1692" y="6"/>
                  </a:lnTo>
                  <a:lnTo>
                    <a:pt x="1692" y="6"/>
                  </a:lnTo>
                  <a:lnTo>
                    <a:pt x="1692" y="6"/>
                  </a:lnTo>
                  <a:lnTo>
                    <a:pt x="1696" y="4"/>
                  </a:lnTo>
                  <a:lnTo>
                    <a:pt x="1696" y="4"/>
                  </a:lnTo>
                  <a:lnTo>
                    <a:pt x="1702" y="6"/>
                  </a:lnTo>
                  <a:lnTo>
                    <a:pt x="1702" y="6"/>
                  </a:lnTo>
                  <a:lnTo>
                    <a:pt x="1704" y="8"/>
                  </a:lnTo>
                  <a:lnTo>
                    <a:pt x="1704" y="8"/>
                  </a:lnTo>
                  <a:lnTo>
                    <a:pt x="1706" y="6"/>
                  </a:lnTo>
                  <a:lnTo>
                    <a:pt x="1706" y="6"/>
                  </a:lnTo>
                  <a:lnTo>
                    <a:pt x="1706" y="6"/>
                  </a:lnTo>
                  <a:lnTo>
                    <a:pt x="1706" y="6"/>
                  </a:lnTo>
                  <a:lnTo>
                    <a:pt x="1706" y="6"/>
                  </a:lnTo>
                  <a:lnTo>
                    <a:pt x="1710" y="6"/>
                  </a:lnTo>
                  <a:lnTo>
                    <a:pt x="1710" y="6"/>
                  </a:lnTo>
                  <a:lnTo>
                    <a:pt x="1712" y="8"/>
                  </a:lnTo>
                  <a:lnTo>
                    <a:pt x="1712" y="8"/>
                  </a:lnTo>
                  <a:lnTo>
                    <a:pt x="1714" y="6"/>
                  </a:lnTo>
                  <a:lnTo>
                    <a:pt x="1718" y="6"/>
                  </a:lnTo>
                  <a:lnTo>
                    <a:pt x="1718" y="6"/>
                  </a:lnTo>
                  <a:lnTo>
                    <a:pt x="1722" y="6"/>
                  </a:lnTo>
                  <a:lnTo>
                    <a:pt x="1722" y="6"/>
                  </a:lnTo>
                  <a:lnTo>
                    <a:pt x="1724" y="6"/>
                  </a:lnTo>
                  <a:lnTo>
                    <a:pt x="1724" y="6"/>
                  </a:lnTo>
                  <a:lnTo>
                    <a:pt x="1724" y="6"/>
                  </a:lnTo>
                  <a:lnTo>
                    <a:pt x="1724" y="6"/>
                  </a:lnTo>
                  <a:lnTo>
                    <a:pt x="1726" y="8"/>
                  </a:lnTo>
                  <a:lnTo>
                    <a:pt x="1726" y="8"/>
                  </a:lnTo>
                  <a:lnTo>
                    <a:pt x="1728" y="8"/>
                  </a:lnTo>
                  <a:lnTo>
                    <a:pt x="1730" y="6"/>
                  </a:lnTo>
                  <a:lnTo>
                    <a:pt x="1730" y="6"/>
                  </a:lnTo>
                  <a:lnTo>
                    <a:pt x="1734" y="6"/>
                  </a:lnTo>
                  <a:lnTo>
                    <a:pt x="1734" y="6"/>
                  </a:lnTo>
                  <a:lnTo>
                    <a:pt x="1736" y="6"/>
                  </a:lnTo>
                  <a:lnTo>
                    <a:pt x="1736" y="6"/>
                  </a:lnTo>
                  <a:lnTo>
                    <a:pt x="1736" y="6"/>
                  </a:lnTo>
                  <a:lnTo>
                    <a:pt x="1736" y="6"/>
                  </a:lnTo>
                  <a:lnTo>
                    <a:pt x="1738" y="6"/>
                  </a:lnTo>
                  <a:lnTo>
                    <a:pt x="1738" y="6"/>
                  </a:lnTo>
                  <a:lnTo>
                    <a:pt x="1750" y="4"/>
                  </a:lnTo>
                  <a:lnTo>
                    <a:pt x="1750" y="4"/>
                  </a:lnTo>
                  <a:lnTo>
                    <a:pt x="1754" y="6"/>
                  </a:lnTo>
                  <a:lnTo>
                    <a:pt x="1754" y="6"/>
                  </a:lnTo>
                  <a:lnTo>
                    <a:pt x="1754" y="6"/>
                  </a:lnTo>
                  <a:lnTo>
                    <a:pt x="1754" y="6"/>
                  </a:lnTo>
                  <a:lnTo>
                    <a:pt x="1754" y="6"/>
                  </a:lnTo>
                  <a:lnTo>
                    <a:pt x="1758" y="6"/>
                  </a:lnTo>
                  <a:lnTo>
                    <a:pt x="1758" y="6"/>
                  </a:lnTo>
                  <a:lnTo>
                    <a:pt x="1762" y="6"/>
                  </a:lnTo>
                  <a:lnTo>
                    <a:pt x="1762" y="6"/>
                  </a:lnTo>
                  <a:lnTo>
                    <a:pt x="1764" y="4"/>
                  </a:lnTo>
                  <a:lnTo>
                    <a:pt x="1764" y="4"/>
                  </a:lnTo>
                  <a:lnTo>
                    <a:pt x="1766" y="6"/>
                  </a:lnTo>
                  <a:lnTo>
                    <a:pt x="1766" y="6"/>
                  </a:lnTo>
                  <a:lnTo>
                    <a:pt x="1770" y="4"/>
                  </a:lnTo>
                  <a:lnTo>
                    <a:pt x="1770" y="4"/>
                  </a:lnTo>
                  <a:lnTo>
                    <a:pt x="1772" y="6"/>
                  </a:lnTo>
                  <a:lnTo>
                    <a:pt x="1772" y="6"/>
                  </a:lnTo>
                  <a:lnTo>
                    <a:pt x="1776" y="4"/>
                  </a:lnTo>
                  <a:lnTo>
                    <a:pt x="1776" y="4"/>
                  </a:lnTo>
                  <a:lnTo>
                    <a:pt x="1782" y="4"/>
                  </a:lnTo>
                  <a:lnTo>
                    <a:pt x="1782" y="4"/>
                  </a:lnTo>
                  <a:lnTo>
                    <a:pt x="1782" y="4"/>
                  </a:lnTo>
                  <a:lnTo>
                    <a:pt x="1782" y="4"/>
                  </a:lnTo>
                  <a:lnTo>
                    <a:pt x="1784" y="6"/>
                  </a:lnTo>
                  <a:lnTo>
                    <a:pt x="1784" y="6"/>
                  </a:lnTo>
                  <a:lnTo>
                    <a:pt x="1792" y="6"/>
                  </a:lnTo>
                  <a:lnTo>
                    <a:pt x="1792" y="6"/>
                  </a:lnTo>
                  <a:lnTo>
                    <a:pt x="1794" y="4"/>
                  </a:lnTo>
                  <a:lnTo>
                    <a:pt x="1794" y="4"/>
                  </a:lnTo>
                  <a:lnTo>
                    <a:pt x="1798" y="6"/>
                  </a:lnTo>
                  <a:lnTo>
                    <a:pt x="1798" y="6"/>
                  </a:lnTo>
                  <a:lnTo>
                    <a:pt x="1800" y="6"/>
                  </a:lnTo>
                  <a:lnTo>
                    <a:pt x="1800" y="6"/>
                  </a:lnTo>
                  <a:lnTo>
                    <a:pt x="1800" y="6"/>
                  </a:lnTo>
                  <a:lnTo>
                    <a:pt x="1800" y="6"/>
                  </a:lnTo>
                  <a:lnTo>
                    <a:pt x="1802" y="4"/>
                  </a:lnTo>
                  <a:lnTo>
                    <a:pt x="1802" y="4"/>
                  </a:lnTo>
                  <a:lnTo>
                    <a:pt x="1802" y="6"/>
                  </a:lnTo>
                  <a:lnTo>
                    <a:pt x="1802" y="6"/>
                  </a:lnTo>
                  <a:lnTo>
                    <a:pt x="1804" y="4"/>
                  </a:lnTo>
                  <a:lnTo>
                    <a:pt x="1804" y="4"/>
                  </a:lnTo>
                  <a:lnTo>
                    <a:pt x="1804" y="6"/>
                  </a:lnTo>
                  <a:lnTo>
                    <a:pt x="1804" y="6"/>
                  </a:lnTo>
                  <a:lnTo>
                    <a:pt x="1812" y="6"/>
                  </a:lnTo>
                  <a:lnTo>
                    <a:pt x="1812" y="6"/>
                  </a:lnTo>
                  <a:lnTo>
                    <a:pt x="1814" y="6"/>
                  </a:lnTo>
                  <a:lnTo>
                    <a:pt x="1814" y="6"/>
                  </a:lnTo>
                  <a:lnTo>
                    <a:pt x="1816" y="6"/>
                  </a:lnTo>
                  <a:lnTo>
                    <a:pt x="1816" y="6"/>
                  </a:lnTo>
                  <a:lnTo>
                    <a:pt x="1820" y="6"/>
                  </a:lnTo>
                  <a:lnTo>
                    <a:pt x="1820" y="6"/>
                  </a:lnTo>
                  <a:lnTo>
                    <a:pt x="1820" y="6"/>
                  </a:lnTo>
                  <a:lnTo>
                    <a:pt x="1820" y="6"/>
                  </a:lnTo>
                  <a:lnTo>
                    <a:pt x="1824" y="6"/>
                  </a:lnTo>
                  <a:lnTo>
                    <a:pt x="1824" y="6"/>
                  </a:lnTo>
                  <a:lnTo>
                    <a:pt x="1826" y="6"/>
                  </a:lnTo>
                  <a:lnTo>
                    <a:pt x="1826" y="6"/>
                  </a:lnTo>
                  <a:lnTo>
                    <a:pt x="1826" y="8"/>
                  </a:lnTo>
                  <a:lnTo>
                    <a:pt x="1826" y="8"/>
                  </a:lnTo>
                  <a:lnTo>
                    <a:pt x="1828" y="8"/>
                  </a:lnTo>
                  <a:lnTo>
                    <a:pt x="1828" y="8"/>
                  </a:lnTo>
                  <a:lnTo>
                    <a:pt x="1832" y="8"/>
                  </a:lnTo>
                  <a:lnTo>
                    <a:pt x="1832" y="8"/>
                  </a:lnTo>
                  <a:lnTo>
                    <a:pt x="1836" y="6"/>
                  </a:lnTo>
                  <a:lnTo>
                    <a:pt x="1836" y="6"/>
                  </a:lnTo>
                  <a:lnTo>
                    <a:pt x="1838" y="6"/>
                  </a:lnTo>
                  <a:lnTo>
                    <a:pt x="1838" y="6"/>
                  </a:lnTo>
                  <a:lnTo>
                    <a:pt x="1840" y="6"/>
                  </a:lnTo>
                  <a:lnTo>
                    <a:pt x="1840" y="6"/>
                  </a:lnTo>
                  <a:lnTo>
                    <a:pt x="1842" y="6"/>
                  </a:lnTo>
                  <a:lnTo>
                    <a:pt x="1842" y="6"/>
                  </a:lnTo>
                  <a:lnTo>
                    <a:pt x="1842" y="6"/>
                  </a:lnTo>
                  <a:lnTo>
                    <a:pt x="1842" y="6"/>
                  </a:lnTo>
                  <a:lnTo>
                    <a:pt x="1842" y="6"/>
                  </a:lnTo>
                  <a:lnTo>
                    <a:pt x="1842" y="6"/>
                  </a:lnTo>
                  <a:lnTo>
                    <a:pt x="1844" y="6"/>
                  </a:lnTo>
                  <a:lnTo>
                    <a:pt x="1844" y="6"/>
                  </a:lnTo>
                  <a:lnTo>
                    <a:pt x="1846" y="6"/>
                  </a:lnTo>
                  <a:lnTo>
                    <a:pt x="1846" y="6"/>
                  </a:lnTo>
                  <a:lnTo>
                    <a:pt x="1848" y="6"/>
                  </a:lnTo>
                  <a:lnTo>
                    <a:pt x="1848" y="6"/>
                  </a:lnTo>
                  <a:lnTo>
                    <a:pt x="1850" y="6"/>
                  </a:lnTo>
                  <a:lnTo>
                    <a:pt x="1850" y="6"/>
                  </a:lnTo>
                  <a:lnTo>
                    <a:pt x="1850" y="6"/>
                  </a:lnTo>
                  <a:lnTo>
                    <a:pt x="1850" y="6"/>
                  </a:lnTo>
                  <a:lnTo>
                    <a:pt x="1852" y="6"/>
                  </a:lnTo>
                  <a:lnTo>
                    <a:pt x="1852" y="6"/>
                  </a:lnTo>
                  <a:lnTo>
                    <a:pt x="1854" y="6"/>
                  </a:lnTo>
                  <a:lnTo>
                    <a:pt x="1854" y="6"/>
                  </a:lnTo>
                  <a:lnTo>
                    <a:pt x="1858" y="6"/>
                  </a:lnTo>
                  <a:lnTo>
                    <a:pt x="1858" y="6"/>
                  </a:lnTo>
                  <a:lnTo>
                    <a:pt x="1860" y="6"/>
                  </a:lnTo>
                  <a:lnTo>
                    <a:pt x="1864" y="6"/>
                  </a:lnTo>
                  <a:lnTo>
                    <a:pt x="1864" y="6"/>
                  </a:lnTo>
                  <a:lnTo>
                    <a:pt x="1864" y="6"/>
                  </a:lnTo>
                  <a:lnTo>
                    <a:pt x="1864" y="6"/>
                  </a:lnTo>
                  <a:lnTo>
                    <a:pt x="1864" y="6"/>
                  </a:lnTo>
                  <a:lnTo>
                    <a:pt x="1864" y="6"/>
                  </a:lnTo>
                  <a:lnTo>
                    <a:pt x="1866" y="6"/>
                  </a:lnTo>
                  <a:lnTo>
                    <a:pt x="1866" y="6"/>
                  </a:lnTo>
                  <a:lnTo>
                    <a:pt x="1872" y="6"/>
                  </a:lnTo>
                  <a:lnTo>
                    <a:pt x="1872" y="6"/>
                  </a:lnTo>
                  <a:lnTo>
                    <a:pt x="1880" y="6"/>
                  </a:lnTo>
                  <a:lnTo>
                    <a:pt x="1880" y="6"/>
                  </a:lnTo>
                  <a:lnTo>
                    <a:pt x="1882" y="6"/>
                  </a:lnTo>
                  <a:lnTo>
                    <a:pt x="1882" y="6"/>
                  </a:lnTo>
                  <a:lnTo>
                    <a:pt x="1888" y="6"/>
                  </a:lnTo>
                  <a:lnTo>
                    <a:pt x="1888" y="6"/>
                  </a:lnTo>
                  <a:lnTo>
                    <a:pt x="1892" y="6"/>
                  </a:lnTo>
                  <a:lnTo>
                    <a:pt x="1892" y="6"/>
                  </a:lnTo>
                  <a:lnTo>
                    <a:pt x="1896" y="6"/>
                  </a:lnTo>
                  <a:lnTo>
                    <a:pt x="1896" y="6"/>
                  </a:lnTo>
                  <a:lnTo>
                    <a:pt x="1898" y="6"/>
                  </a:lnTo>
                  <a:lnTo>
                    <a:pt x="1898" y="6"/>
                  </a:lnTo>
                  <a:lnTo>
                    <a:pt x="1902" y="4"/>
                  </a:lnTo>
                  <a:lnTo>
                    <a:pt x="1902" y="4"/>
                  </a:lnTo>
                  <a:lnTo>
                    <a:pt x="1906" y="6"/>
                  </a:lnTo>
                  <a:lnTo>
                    <a:pt x="1906" y="6"/>
                  </a:lnTo>
                  <a:lnTo>
                    <a:pt x="1914" y="4"/>
                  </a:lnTo>
                  <a:lnTo>
                    <a:pt x="1914" y="4"/>
                  </a:lnTo>
                  <a:lnTo>
                    <a:pt x="1916" y="6"/>
                  </a:lnTo>
                  <a:lnTo>
                    <a:pt x="1916" y="6"/>
                  </a:lnTo>
                  <a:lnTo>
                    <a:pt x="1916" y="6"/>
                  </a:lnTo>
                  <a:lnTo>
                    <a:pt x="1916" y="6"/>
                  </a:lnTo>
                  <a:lnTo>
                    <a:pt x="1916" y="6"/>
                  </a:lnTo>
                  <a:lnTo>
                    <a:pt x="1916" y="6"/>
                  </a:lnTo>
                  <a:lnTo>
                    <a:pt x="1918" y="8"/>
                  </a:lnTo>
                  <a:lnTo>
                    <a:pt x="1918" y="8"/>
                  </a:lnTo>
                  <a:lnTo>
                    <a:pt x="1922" y="8"/>
                  </a:lnTo>
                  <a:lnTo>
                    <a:pt x="1926" y="8"/>
                  </a:lnTo>
                  <a:lnTo>
                    <a:pt x="1926" y="8"/>
                  </a:lnTo>
                  <a:lnTo>
                    <a:pt x="1928" y="10"/>
                  </a:lnTo>
                  <a:lnTo>
                    <a:pt x="1928" y="10"/>
                  </a:lnTo>
                  <a:lnTo>
                    <a:pt x="1934" y="8"/>
                  </a:lnTo>
                  <a:lnTo>
                    <a:pt x="1934" y="8"/>
                  </a:lnTo>
                  <a:lnTo>
                    <a:pt x="1944" y="6"/>
                  </a:lnTo>
                  <a:lnTo>
                    <a:pt x="1944" y="6"/>
                  </a:lnTo>
                  <a:lnTo>
                    <a:pt x="1946" y="6"/>
                  </a:lnTo>
                  <a:lnTo>
                    <a:pt x="1946" y="6"/>
                  </a:lnTo>
                  <a:lnTo>
                    <a:pt x="1948" y="4"/>
                  </a:lnTo>
                  <a:lnTo>
                    <a:pt x="1948" y="4"/>
                  </a:lnTo>
                  <a:lnTo>
                    <a:pt x="1950" y="4"/>
                  </a:lnTo>
                  <a:lnTo>
                    <a:pt x="1950" y="4"/>
                  </a:lnTo>
                  <a:lnTo>
                    <a:pt x="1950" y="6"/>
                  </a:lnTo>
                  <a:lnTo>
                    <a:pt x="1950" y="6"/>
                  </a:lnTo>
                  <a:lnTo>
                    <a:pt x="1954" y="6"/>
                  </a:lnTo>
                  <a:lnTo>
                    <a:pt x="1954" y="6"/>
                  </a:lnTo>
                  <a:lnTo>
                    <a:pt x="1960" y="6"/>
                  </a:lnTo>
                  <a:lnTo>
                    <a:pt x="1960" y="6"/>
                  </a:lnTo>
                  <a:lnTo>
                    <a:pt x="1960" y="4"/>
                  </a:lnTo>
                  <a:lnTo>
                    <a:pt x="1960" y="4"/>
                  </a:lnTo>
                  <a:lnTo>
                    <a:pt x="1962" y="4"/>
                  </a:lnTo>
                  <a:lnTo>
                    <a:pt x="1962" y="4"/>
                  </a:lnTo>
                  <a:lnTo>
                    <a:pt x="1968" y="6"/>
                  </a:lnTo>
                  <a:lnTo>
                    <a:pt x="1968" y="6"/>
                  </a:lnTo>
                  <a:lnTo>
                    <a:pt x="1970" y="6"/>
                  </a:lnTo>
                  <a:lnTo>
                    <a:pt x="1970" y="6"/>
                  </a:lnTo>
                  <a:lnTo>
                    <a:pt x="1972" y="6"/>
                  </a:lnTo>
                  <a:lnTo>
                    <a:pt x="1972" y="6"/>
                  </a:lnTo>
                  <a:lnTo>
                    <a:pt x="1974" y="6"/>
                  </a:lnTo>
                  <a:lnTo>
                    <a:pt x="1974" y="6"/>
                  </a:lnTo>
                  <a:lnTo>
                    <a:pt x="1974" y="6"/>
                  </a:lnTo>
                  <a:lnTo>
                    <a:pt x="1974" y="6"/>
                  </a:lnTo>
                  <a:lnTo>
                    <a:pt x="1976" y="6"/>
                  </a:lnTo>
                  <a:lnTo>
                    <a:pt x="1976" y="6"/>
                  </a:lnTo>
                  <a:lnTo>
                    <a:pt x="1978" y="8"/>
                  </a:lnTo>
                  <a:lnTo>
                    <a:pt x="1978" y="8"/>
                  </a:lnTo>
                  <a:lnTo>
                    <a:pt x="1978" y="6"/>
                  </a:lnTo>
                  <a:lnTo>
                    <a:pt x="1978" y="6"/>
                  </a:lnTo>
                  <a:lnTo>
                    <a:pt x="1982" y="6"/>
                  </a:lnTo>
                  <a:lnTo>
                    <a:pt x="1982" y="6"/>
                  </a:lnTo>
                  <a:lnTo>
                    <a:pt x="1986" y="8"/>
                  </a:lnTo>
                  <a:lnTo>
                    <a:pt x="1986" y="8"/>
                  </a:lnTo>
                  <a:lnTo>
                    <a:pt x="1994" y="8"/>
                  </a:lnTo>
                  <a:lnTo>
                    <a:pt x="1994" y="8"/>
                  </a:lnTo>
                  <a:lnTo>
                    <a:pt x="1996" y="6"/>
                  </a:lnTo>
                  <a:lnTo>
                    <a:pt x="1996" y="6"/>
                  </a:lnTo>
                  <a:lnTo>
                    <a:pt x="2000" y="6"/>
                  </a:lnTo>
                  <a:lnTo>
                    <a:pt x="2000" y="6"/>
                  </a:lnTo>
                  <a:lnTo>
                    <a:pt x="2002" y="4"/>
                  </a:lnTo>
                  <a:lnTo>
                    <a:pt x="2002" y="4"/>
                  </a:lnTo>
                  <a:lnTo>
                    <a:pt x="2010" y="4"/>
                  </a:lnTo>
                  <a:lnTo>
                    <a:pt x="2010" y="4"/>
                  </a:lnTo>
                  <a:lnTo>
                    <a:pt x="2012" y="4"/>
                  </a:lnTo>
                  <a:lnTo>
                    <a:pt x="2012" y="4"/>
                  </a:lnTo>
                  <a:lnTo>
                    <a:pt x="2014" y="4"/>
                  </a:lnTo>
                  <a:lnTo>
                    <a:pt x="2014" y="4"/>
                  </a:lnTo>
                  <a:lnTo>
                    <a:pt x="2016" y="4"/>
                  </a:lnTo>
                  <a:lnTo>
                    <a:pt x="2016" y="4"/>
                  </a:lnTo>
                  <a:lnTo>
                    <a:pt x="2018" y="4"/>
                  </a:lnTo>
                  <a:lnTo>
                    <a:pt x="2018" y="4"/>
                  </a:lnTo>
                  <a:lnTo>
                    <a:pt x="2032" y="4"/>
                  </a:lnTo>
                  <a:lnTo>
                    <a:pt x="2032" y="4"/>
                  </a:lnTo>
                  <a:lnTo>
                    <a:pt x="2040" y="4"/>
                  </a:lnTo>
                  <a:lnTo>
                    <a:pt x="2040" y="4"/>
                  </a:lnTo>
                  <a:lnTo>
                    <a:pt x="2050" y="4"/>
                  </a:lnTo>
                  <a:lnTo>
                    <a:pt x="2050" y="4"/>
                  </a:lnTo>
                  <a:lnTo>
                    <a:pt x="2052" y="4"/>
                  </a:lnTo>
                  <a:lnTo>
                    <a:pt x="2052" y="4"/>
                  </a:lnTo>
                  <a:lnTo>
                    <a:pt x="2054" y="4"/>
                  </a:lnTo>
                  <a:lnTo>
                    <a:pt x="2054" y="4"/>
                  </a:lnTo>
                  <a:lnTo>
                    <a:pt x="2058" y="4"/>
                  </a:lnTo>
                  <a:lnTo>
                    <a:pt x="2058" y="4"/>
                  </a:lnTo>
                  <a:lnTo>
                    <a:pt x="2060" y="4"/>
                  </a:lnTo>
                  <a:lnTo>
                    <a:pt x="2060" y="4"/>
                  </a:lnTo>
                  <a:lnTo>
                    <a:pt x="2066" y="4"/>
                  </a:lnTo>
                  <a:lnTo>
                    <a:pt x="2066" y="4"/>
                  </a:lnTo>
                  <a:lnTo>
                    <a:pt x="2070" y="4"/>
                  </a:lnTo>
                  <a:lnTo>
                    <a:pt x="2070" y="4"/>
                  </a:lnTo>
                  <a:lnTo>
                    <a:pt x="2072" y="4"/>
                  </a:lnTo>
                  <a:lnTo>
                    <a:pt x="2072" y="4"/>
                  </a:lnTo>
                  <a:lnTo>
                    <a:pt x="2074" y="6"/>
                  </a:lnTo>
                  <a:lnTo>
                    <a:pt x="2074" y="6"/>
                  </a:lnTo>
                  <a:lnTo>
                    <a:pt x="2080" y="4"/>
                  </a:lnTo>
                  <a:lnTo>
                    <a:pt x="2080" y="4"/>
                  </a:lnTo>
                  <a:lnTo>
                    <a:pt x="2086" y="4"/>
                  </a:lnTo>
                  <a:lnTo>
                    <a:pt x="2086" y="4"/>
                  </a:lnTo>
                  <a:lnTo>
                    <a:pt x="2088" y="4"/>
                  </a:lnTo>
                  <a:lnTo>
                    <a:pt x="2088" y="4"/>
                  </a:lnTo>
                  <a:lnTo>
                    <a:pt x="2092" y="4"/>
                  </a:lnTo>
                  <a:lnTo>
                    <a:pt x="2092" y="4"/>
                  </a:lnTo>
                  <a:lnTo>
                    <a:pt x="2096" y="4"/>
                  </a:lnTo>
                  <a:lnTo>
                    <a:pt x="2096" y="4"/>
                  </a:lnTo>
                  <a:lnTo>
                    <a:pt x="2098" y="4"/>
                  </a:lnTo>
                  <a:lnTo>
                    <a:pt x="2098" y="4"/>
                  </a:lnTo>
                  <a:lnTo>
                    <a:pt x="2106" y="4"/>
                  </a:lnTo>
                  <a:lnTo>
                    <a:pt x="2106" y="4"/>
                  </a:lnTo>
                  <a:lnTo>
                    <a:pt x="2108" y="4"/>
                  </a:lnTo>
                  <a:lnTo>
                    <a:pt x="2108" y="4"/>
                  </a:lnTo>
                  <a:lnTo>
                    <a:pt x="2114" y="4"/>
                  </a:lnTo>
                  <a:lnTo>
                    <a:pt x="2114" y="4"/>
                  </a:lnTo>
                  <a:lnTo>
                    <a:pt x="2116" y="4"/>
                  </a:lnTo>
                  <a:lnTo>
                    <a:pt x="2116" y="4"/>
                  </a:lnTo>
                  <a:lnTo>
                    <a:pt x="2118" y="4"/>
                  </a:lnTo>
                  <a:lnTo>
                    <a:pt x="2118" y="4"/>
                  </a:lnTo>
                  <a:lnTo>
                    <a:pt x="2124" y="4"/>
                  </a:lnTo>
                  <a:lnTo>
                    <a:pt x="2124" y="4"/>
                  </a:lnTo>
                  <a:lnTo>
                    <a:pt x="2132" y="4"/>
                  </a:lnTo>
                  <a:lnTo>
                    <a:pt x="2132" y="4"/>
                  </a:lnTo>
                  <a:lnTo>
                    <a:pt x="2134" y="4"/>
                  </a:lnTo>
                  <a:lnTo>
                    <a:pt x="2134" y="4"/>
                  </a:lnTo>
                  <a:lnTo>
                    <a:pt x="2134" y="4"/>
                  </a:lnTo>
                  <a:lnTo>
                    <a:pt x="2134" y="4"/>
                  </a:lnTo>
                  <a:lnTo>
                    <a:pt x="2134" y="4"/>
                  </a:lnTo>
                  <a:lnTo>
                    <a:pt x="2134" y="4"/>
                  </a:lnTo>
                  <a:lnTo>
                    <a:pt x="2136" y="4"/>
                  </a:lnTo>
                  <a:lnTo>
                    <a:pt x="2136" y="4"/>
                  </a:lnTo>
                  <a:lnTo>
                    <a:pt x="2136" y="4"/>
                  </a:lnTo>
                  <a:lnTo>
                    <a:pt x="2136" y="4"/>
                  </a:lnTo>
                  <a:lnTo>
                    <a:pt x="2138" y="4"/>
                  </a:lnTo>
                  <a:lnTo>
                    <a:pt x="2138" y="4"/>
                  </a:lnTo>
                  <a:lnTo>
                    <a:pt x="2144" y="4"/>
                  </a:lnTo>
                  <a:lnTo>
                    <a:pt x="2144" y="4"/>
                  </a:lnTo>
                  <a:lnTo>
                    <a:pt x="2146" y="4"/>
                  </a:lnTo>
                  <a:lnTo>
                    <a:pt x="2146" y="4"/>
                  </a:lnTo>
                  <a:lnTo>
                    <a:pt x="2150" y="4"/>
                  </a:lnTo>
                  <a:lnTo>
                    <a:pt x="2150" y="4"/>
                  </a:lnTo>
                  <a:lnTo>
                    <a:pt x="2154" y="4"/>
                  </a:lnTo>
                  <a:lnTo>
                    <a:pt x="2154" y="4"/>
                  </a:lnTo>
                  <a:lnTo>
                    <a:pt x="2156" y="4"/>
                  </a:lnTo>
                  <a:lnTo>
                    <a:pt x="2156" y="4"/>
                  </a:lnTo>
                  <a:lnTo>
                    <a:pt x="2160" y="4"/>
                  </a:lnTo>
                  <a:lnTo>
                    <a:pt x="2160" y="4"/>
                  </a:lnTo>
                  <a:lnTo>
                    <a:pt x="2164" y="4"/>
                  </a:lnTo>
                  <a:lnTo>
                    <a:pt x="2164" y="4"/>
                  </a:lnTo>
                  <a:lnTo>
                    <a:pt x="2168" y="4"/>
                  </a:lnTo>
                  <a:lnTo>
                    <a:pt x="2168" y="4"/>
                  </a:lnTo>
                  <a:lnTo>
                    <a:pt x="2168" y="4"/>
                  </a:lnTo>
                  <a:lnTo>
                    <a:pt x="2168" y="4"/>
                  </a:lnTo>
                  <a:lnTo>
                    <a:pt x="2172" y="4"/>
                  </a:lnTo>
                  <a:lnTo>
                    <a:pt x="2172" y="4"/>
                  </a:lnTo>
                  <a:lnTo>
                    <a:pt x="2178" y="4"/>
                  </a:lnTo>
                  <a:lnTo>
                    <a:pt x="2178" y="4"/>
                  </a:lnTo>
                  <a:lnTo>
                    <a:pt x="2182" y="4"/>
                  </a:lnTo>
                  <a:lnTo>
                    <a:pt x="2182" y="4"/>
                  </a:lnTo>
                  <a:lnTo>
                    <a:pt x="2184" y="4"/>
                  </a:lnTo>
                  <a:lnTo>
                    <a:pt x="2184" y="4"/>
                  </a:lnTo>
                  <a:lnTo>
                    <a:pt x="2184" y="4"/>
                  </a:lnTo>
                  <a:lnTo>
                    <a:pt x="2184" y="4"/>
                  </a:lnTo>
                  <a:lnTo>
                    <a:pt x="2186" y="4"/>
                  </a:lnTo>
                  <a:lnTo>
                    <a:pt x="2186" y="4"/>
                  </a:lnTo>
                  <a:lnTo>
                    <a:pt x="2186" y="4"/>
                  </a:lnTo>
                  <a:lnTo>
                    <a:pt x="2186" y="4"/>
                  </a:lnTo>
                  <a:lnTo>
                    <a:pt x="2186" y="4"/>
                  </a:lnTo>
                  <a:lnTo>
                    <a:pt x="2186" y="4"/>
                  </a:lnTo>
                  <a:lnTo>
                    <a:pt x="2188" y="4"/>
                  </a:lnTo>
                  <a:lnTo>
                    <a:pt x="2188" y="4"/>
                  </a:lnTo>
                  <a:lnTo>
                    <a:pt x="2190" y="2"/>
                  </a:lnTo>
                  <a:lnTo>
                    <a:pt x="2190" y="2"/>
                  </a:lnTo>
                  <a:lnTo>
                    <a:pt x="2196" y="2"/>
                  </a:lnTo>
                  <a:lnTo>
                    <a:pt x="2196" y="2"/>
                  </a:lnTo>
                  <a:lnTo>
                    <a:pt x="2202" y="4"/>
                  </a:lnTo>
                  <a:lnTo>
                    <a:pt x="2202" y="4"/>
                  </a:lnTo>
                  <a:lnTo>
                    <a:pt x="2202" y="4"/>
                  </a:lnTo>
                  <a:lnTo>
                    <a:pt x="2202" y="4"/>
                  </a:lnTo>
                  <a:lnTo>
                    <a:pt x="2206" y="4"/>
                  </a:lnTo>
                  <a:lnTo>
                    <a:pt x="2206" y="4"/>
                  </a:lnTo>
                  <a:lnTo>
                    <a:pt x="2210" y="4"/>
                  </a:lnTo>
                  <a:lnTo>
                    <a:pt x="2210" y="4"/>
                  </a:lnTo>
                  <a:lnTo>
                    <a:pt x="2216" y="2"/>
                  </a:lnTo>
                  <a:lnTo>
                    <a:pt x="2216" y="2"/>
                  </a:lnTo>
                  <a:lnTo>
                    <a:pt x="2224" y="4"/>
                  </a:lnTo>
                  <a:lnTo>
                    <a:pt x="2224" y="4"/>
                  </a:lnTo>
                  <a:lnTo>
                    <a:pt x="2226" y="2"/>
                  </a:lnTo>
                  <a:lnTo>
                    <a:pt x="2230" y="4"/>
                  </a:lnTo>
                  <a:lnTo>
                    <a:pt x="2230" y="4"/>
                  </a:lnTo>
                  <a:lnTo>
                    <a:pt x="2232" y="2"/>
                  </a:lnTo>
                  <a:lnTo>
                    <a:pt x="2232" y="2"/>
                  </a:lnTo>
                  <a:lnTo>
                    <a:pt x="2234" y="2"/>
                  </a:lnTo>
                  <a:lnTo>
                    <a:pt x="2234" y="2"/>
                  </a:lnTo>
                  <a:lnTo>
                    <a:pt x="2236" y="2"/>
                  </a:lnTo>
                  <a:lnTo>
                    <a:pt x="2236" y="2"/>
                  </a:lnTo>
                  <a:lnTo>
                    <a:pt x="2240" y="2"/>
                  </a:lnTo>
                  <a:lnTo>
                    <a:pt x="2240" y="2"/>
                  </a:lnTo>
                  <a:lnTo>
                    <a:pt x="2248" y="4"/>
                  </a:lnTo>
                  <a:lnTo>
                    <a:pt x="2248" y="4"/>
                  </a:lnTo>
                  <a:lnTo>
                    <a:pt x="2252" y="2"/>
                  </a:lnTo>
                  <a:lnTo>
                    <a:pt x="2252" y="2"/>
                  </a:lnTo>
                  <a:lnTo>
                    <a:pt x="2256" y="4"/>
                  </a:lnTo>
                  <a:lnTo>
                    <a:pt x="2256" y="4"/>
                  </a:lnTo>
                  <a:lnTo>
                    <a:pt x="2256" y="4"/>
                  </a:lnTo>
                  <a:lnTo>
                    <a:pt x="2256" y="4"/>
                  </a:lnTo>
                  <a:lnTo>
                    <a:pt x="2256" y="4"/>
                  </a:lnTo>
                  <a:lnTo>
                    <a:pt x="2256" y="4"/>
                  </a:lnTo>
                  <a:lnTo>
                    <a:pt x="2258" y="4"/>
                  </a:lnTo>
                  <a:lnTo>
                    <a:pt x="2258" y="4"/>
                  </a:lnTo>
                  <a:lnTo>
                    <a:pt x="2258" y="4"/>
                  </a:lnTo>
                  <a:lnTo>
                    <a:pt x="2258" y="4"/>
                  </a:lnTo>
                  <a:lnTo>
                    <a:pt x="2262" y="2"/>
                  </a:lnTo>
                  <a:lnTo>
                    <a:pt x="2262" y="2"/>
                  </a:lnTo>
                  <a:lnTo>
                    <a:pt x="2266" y="4"/>
                  </a:lnTo>
                  <a:lnTo>
                    <a:pt x="2266" y="4"/>
                  </a:lnTo>
                  <a:lnTo>
                    <a:pt x="2270" y="4"/>
                  </a:lnTo>
                  <a:lnTo>
                    <a:pt x="2270" y="4"/>
                  </a:lnTo>
                  <a:lnTo>
                    <a:pt x="2270" y="4"/>
                  </a:lnTo>
                  <a:lnTo>
                    <a:pt x="2270" y="4"/>
                  </a:lnTo>
                  <a:lnTo>
                    <a:pt x="2274" y="4"/>
                  </a:lnTo>
                  <a:lnTo>
                    <a:pt x="2274" y="4"/>
                  </a:lnTo>
                  <a:lnTo>
                    <a:pt x="2274" y="4"/>
                  </a:lnTo>
                  <a:lnTo>
                    <a:pt x="2274" y="4"/>
                  </a:lnTo>
                  <a:lnTo>
                    <a:pt x="2282" y="4"/>
                  </a:lnTo>
                  <a:lnTo>
                    <a:pt x="2282" y="4"/>
                  </a:lnTo>
                  <a:lnTo>
                    <a:pt x="2286" y="4"/>
                  </a:lnTo>
                  <a:lnTo>
                    <a:pt x="2286" y="4"/>
                  </a:lnTo>
                  <a:lnTo>
                    <a:pt x="2288" y="4"/>
                  </a:lnTo>
                  <a:lnTo>
                    <a:pt x="2288" y="4"/>
                  </a:lnTo>
                  <a:lnTo>
                    <a:pt x="2288" y="4"/>
                  </a:lnTo>
                  <a:lnTo>
                    <a:pt x="2288" y="4"/>
                  </a:lnTo>
                  <a:lnTo>
                    <a:pt x="2290" y="4"/>
                  </a:lnTo>
                  <a:lnTo>
                    <a:pt x="2290" y="4"/>
                  </a:lnTo>
                  <a:lnTo>
                    <a:pt x="2292" y="2"/>
                  </a:lnTo>
                  <a:lnTo>
                    <a:pt x="2296" y="2"/>
                  </a:lnTo>
                  <a:lnTo>
                    <a:pt x="2296" y="2"/>
                  </a:lnTo>
                  <a:lnTo>
                    <a:pt x="2298" y="2"/>
                  </a:lnTo>
                  <a:lnTo>
                    <a:pt x="2298" y="2"/>
                  </a:lnTo>
                  <a:lnTo>
                    <a:pt x="2304" y="2"/>
                  </a:lnTo>
                  <a:lnTo>
                    <a:pt x="2304" y="2"/>
                  </a:lnTo>
                  <a:lnTo>
                    <a:pt x="2306" y="2"/>
                  </a:lnTo>
                  <a:lnTo>
                    <a:pt x="2306" y="2"/>
                  </a:lnTo>
                  <a:lnTo>
                    <a:pt x="2310" y="2"/>
                  </a:lnTo>
                  <a:lnTo>
                    <a:pt x="2310" y="2"/>
                  </a:lnTo>
                  <a:lnTo>
                    <a:pt x="2310" y="2"/>
                  </a:lnTo>
                  <a:lnTo>
                    <a:pt x="2310" y="2"/>
                  </a:lnTo>
                  <a:lnTo>
                    <a:pt x="2316" y="2"/>
                  </a:lnTo>
                  <a:lnTo>
                    <a:pt x="2316" y="2"/>
                  </a:lnTo>
                  <a:lnTo>
                    <a:pt x="2318" y="2"/>
                  </a:lnTo>
                  <a:lnTo>
                    <a:pt x="2318" y="2"/>
                  </a:lnTo>
                  <a:lnTo>
                    <a:pt x="2322" y="2"/>
                  </a:lnTo>
                  <a:lnTo>
                    <a:pt x="2322" y="2"/>
                  </a:lnTo>
                  <a:lnTo>
                    <a:pt x="2328" y="2"/>
                  </a:lnTo>
                  <a:lnTo>
                    <a:pt x="2328" y="2"/>
                  </a:lnTo>
                  <a:lnTo>
                    <a:pt x="2330" y="2"/>
                  </a:lnTo>
                  <a:lnTo>
                    <a:pt x="2330" y="2"/>
                  </a:lnTo>
                  <a:lnTo>
                    <a:pt x="2334" y="4"/>
                  </a:lnTo>
                  <a:lnTo>
                    <a:pt x="2334" y="4"/>
                  </a:lnTo>
                  <a:lnTo>
                    <a:pt x="2338" y="2"/>
                  </a:lnTo>
                  <a:lnTo>
                    <a:pt x="2338" y="2"/>
                  </a:lnTo>
                  <a:lnTo>
                    <a:pt x="2344" y="2"/>
                  </a:lnTo>
                  <a:lnTo>
                    <a:pt x="2344" y="2"/>
                  </a:lnTo>
                  <a:lnTo>
                    <a:pt x="2348" y="2"/>
                  </a:lnTo>
                  <a:lnTo>
                    <a:pt x="2348" y="2"/>
                  </a:lnTo>
                  <a:lnTo>
                    <a:pt x="2348" y="2"/>
                  </a:lnTo>
                  <a:lnTo>
                    <a:pt x="2348" y="2"/>
                  </a:lnTo>
                  <a:lnTo>
                    <a:pt x="2350" y="2"/>
                  </a:lnTo>
                  <a:lnTo>
                    <a:pt x="2350" y="2"/>
                  </a:lnTo>
                  <a:lnTo>
                    <a:pt x="2350" y="2"/>
                  </a:lnTo>
                  <a:lnTo>
                    <a:pt x="2350" y="2"/>
                  </a:lnTo>
                  <a:lnTo>
                    <a:pt x="2352" y="2"/>
                  </a:lnTo>
                  <a:lnTo>
                    <a:pt x="2352" y="2"/>
                  </a:lnTo>
                  <a:lnTo>
                    <a:pt x="2352" y="2"/>
                  </a:lnTo>
                  <a:lnTo>
                    <a:pt x="2352" y="2"/>
                  </a:lnTo>
                  <a:lnTo>
                    <a:pt x="2354" y="2"/>
                  </a:lnTo>
                  <a:lnTo>
                    <a:pt x="2354" y="2"/>
                  </a:lnTo>
                  <a:lnTo>
                    <a:pt x="2354" y="2"/>
                  </a:lnTo>
                  <a:lnTo>
                    <a:pt x="2354" y="2"/>
                  </a:lnTo>
                  <a:lnTo>
                    <a:pt x="2364" y="2"/>
                  </a:lnTo>
                  <a:lnTo>
                    <a:pt x="2364" y="2"/>
                  </a:lnTo>
                  <a:lnTo>
                    <a:pt x="2366" y="4"/>
                  </a:lnTo>
                  <a:lnTo>
                    <a:pt x="2366" y="4"/>
                  </a:lnTo>
                  <a:lnTo>
                    <a:pt x="2368" y="4"/>
                  </a:lnTo>
                  <a:lnTo>
                    <a:pt x="2368" y="4"/>
                  </a:lnTo>
                  <a:lnTo>
                    <a:pt x="2370" y="4"/>
                  </a:lnTo>
                  <a:lnTo>
                    <a:pt x="2370" y="4"/>
                  </a:lnTo>
                  <a:lnTo>
                    <a:pt x="2374" y="2"/>
                  </a:lnTo>
                  <a:lnTo>
                    <a:pt x="2374" y="2"/>
                  </a:lnTo>
                  <a:lnTo>
                    <a:pt x="2378" y="2"/>
                  </a:lnTo>
                  <a:lnTo>
                    <a:pt x="2378" y="2"/>
                  </a:lnTo>
                  <a:lnTo>
                    <a:pt x="2380" y="2"/>
                  </a:lnTo>
                  <a:lnTo>
                    <a:pt x="2384" y="2"/>
                  </a:lnTo>
                  <a:lnTo>
                    <a:pt x="2384" y="2"/>
                  </a:lnTo>
                  <a:lnTo>
                    <a:pt x="2388" y="2"/>
                  </a:lnTo>
                  <a:lnTo>
                    <a:pt x="2390" y="2"/>
                  </a:lnTo>
                  <a:lnTo>
                    <a:pt x="2390" y="2"/>
                  </a:lnTo>
                  <a:lnTo>
                    <a:pt x="2398" y="2"/>
                  </a:lnTo>
                  <a:lnTo>
                    <a:pt x="2398" y="2"/>
                  </a:lnTo>
                  <a:lnTo>
                    <a:pt x="2402" y="2"/>
                  </a:lnTo>
                  <a:lnTo>
                    <a:pt x="2402" y="2"/>
                  </a:lnTo>
                  <a:lnTo>
                    <a:pt x="2404" y="2"/>
                  </a:lnTo>
                  <a:lnTo>
                    <a:pt x="2404" y="2"/>
                  </a:lnTo>
                  <a:lnTo>
                    <a:pt x="2406" y="2"/>
                  </a:lnTo>
                  <a:lnTo>
                    <a:pt x="2406" y="2"/>
                  </a:lnTo>
                  <a:lnTo>
                    <a:pt x="2410" y="2"/>
                  </a:lnTo>
                  <a:lnTo>
                    <a:pt x="2410" y="2"/>
                  </a:lnTo>
                  <a:lnTo>
                    <a:pt x="2414" y="4"/>
                  </a:lnTo>
                  <a:lnTo>
                    <a:pt x="2414" y="4"/>
                  </a:lnTo>
                  <a:lnTo>
                    <a:pt x="2414" y="6"/>
                  </a:lnTo>
                  <a:lnTo>
                    <a:pt x="2414" y="6"/>
                  </a:lnTo>
                  <a:lnTo>
                    <a:pt x="2418" y="4"/>
                  </a:lnTo>
                  <a:lnTo>
                    <a:pt x="2418" y="4"/>
                  </a:lnTo>
                  <a:lnTo>
                    <a:pt x="2420" y="6"/>
                  </a:lnTo>
                  <a:lnTo>
                    <a:pt x="2420" y="6"/>
                  </a:lnTo>
                  <a:lnTo>
                    <a:pt x="2420" y="6"/>
                  </a:lnTo>
                  <a:lnTo>
                    <a:pt x="2420" y="6"/>
                  </a:lnTo>
                  <a:lnTo>
                    <a:pt x="2422" y="6"/>
                  </a:lnTo>
                  <a:lnTo>
                    <a:pt x="2422" y="6"/>
                  </a:lnTo>
                  <a:lnTo>
                    <a:pt x="2428" y="6"/>
                  </a:lnTo>
                  <a:lnTo>
                    <a:pt x="2434" y="6"/>
                  </a:lnTo>
                  <a:lnTo>
                    <a:pt x="2434" y="6"/>
                  </a:lnTo>
                  <a:lnTo>
                    <a:pt x="2436" y="6"/>
                  </a:lnTo>
                  <a:lnTo>
                    <a:pt x="2436" y="6"/>
                  </a:lnTo>
                  <a:lnTo>
                    <a:pt x="2442" y="4"/>
                  </a:lnTo>
                  <a:lnTo>
                    <a:pt x="2442" y="4"/>
                  </a:lnTo>
                  <a:lnTo>
                    <a:pt x="2446" y="4"/>
                  </a:lnTo>
                  <a:lnTo>
                    <a:pt x="2446" y="4"/>
                  </a:lnTo>
                  <a:lnTo>
                    <a:pt x="2446" y="4"/>
                  </a:lnTo>
                  <a:lnTo>
                    <a:pt x="2446" y="4"/>
                  </a:lnTo>
                  <a:lnTo>
                    <a:pt x="2448" y="4"/>
                  </a:lnTo>
                  <a:lnTo>
                    <a:pt x="2448" y="4"/>
                  </a:lnTo>
                  <a:lnTo>
                    <a:pt x="2448" y="4"/>
                  </a:lnTo>
                  <a:lnTo>
                    <a:pt x="2448" y="4"/>
                  </a:lnTo>
                  <a:lnTo>
                    <a:pt x="2450" y="4"/>
                  </a:lnTo>
                  <a:lnTo>
                    <a:pt x="2450" y="4"/>
                  </a:lnTo>
                  <a:lnTo>
                    <a:pt x="2452" y="4"/>
                  </a:lnTo>
                  <a:lnTo>
                    <a:pt x="2452" y="4"/>
                  </a:lnTo>
                  <a:lnTo>
                    <a:pt x="2460" y="4"/>
                  </a:lnTo>
                  <a:lnTo>
                    <a:pt x="2460" y="4"/>
                  </a:lnTo>
                  <a:lnTo>
                    <a:pt x="2462" y="6"/>
                  </a:lnTo>
                  <a:lnTo>
                    <a:pt x="2462" y="6"/>
                  </a:lnTo>
                  <a:lnTo>
                    <a:pt x="2462" y="6"/>
                  </a:lnTo>
                  <a:lnTo>
                    <a:pt x="2464" y="8"/>
                  </a:lnTo>
                  <a:lnTo>
                    <a:pt x="2464" y="8"/>
                  </a:lnTo>
                  <a:lnTo>
                    <a:pt x="2468" y="6"/>
                  </a:lnTo>
                  <a:lnTo>
                    <a:pt x="2474" y="4"/>
                  </a:lnTo>
                  <a:lnTo>
                    <a:pt x="2474" y="4"/>
                  </a:lnTo>
                  <a:lnTo>
                    <a:pt x="2476" y="6"/>
                  </a:lnTo>
                  <a:lnTo>
                    <a:pt x="2476" y="6"/>
                  </a:lnTo>
                  <a:lnTo>
                    <a:pt x="2478" y="6"/>
                  </a:lnTo>
                  <a:lnTo>
                    <a:pt x="2478" y="6"/>
                  </a:lnTo>
                  <a:lnTo>
                    <a:pt x="2484" y="6"/>
                  </a:lnTo>
                  <a:lnTo>
                    <a:pt x="2484" y="6"/>
                  </a:lnTo>
                  <a:lnTo>
                    <a:pt x="2486" y="6"/>
                  </a:lnTo>
                  <a:lnTo>
                    <a:pt x="2486" y="6"/>
                  </a:lnTo>
                  <a:lnTo>
                    <a:pt x="2492" y="6"/>
                  </a:lnTo>
                  <a:lnTo>
                    <a:pt x="2492" y="6"/>
                  </a:lnTo>
                  <a:lnTo>
                    <a:pt x="2498" y="6"/>
                  </a:lnTo>
                  <a:lnTo>
                    <a:pt x="2498" y="6"/>
                  </a:lnTo>
                  <a:lnTo>
                    <a:pt x="2498" y="6"/>
                  </a:lnTo>
                  <a:lnTo>
                    <a:pt x="2498" y="6"/>
                  </a:lnTo>
                  <a:lnTo>
                    <a:pt x="2498" y="6"/>
                  </a:lnTo>
                  <a:lnTo>
                    <a:pt x="2498" y="6"/>
                  </a:lnTo>
                  <a:lnTo>
                    <a:pt x="2498" y="6"/>
                  </a:lnTo>
                  <a:lnTo>
                    <a:pt x="2498" y="6"/>
                  </a:lnTo>
                  <a:lnTo>
                    <a:pt x="2498" y="6"/>
                  </a:lnTo>
                  <a:lnTo>
                    <a:pt x="2498" y="6"/>
                  </a:lnTo>
                  <a:lnTo>
                    <a:pt x="2502" y="6"/>
                  </a:lnTo>
                  <a:lnTo>
                    <a:pt x="2502" y="6"/>
                  </a:lnTo>
                  <a:lnTo>
                    <a:pt x="2504" y="6"/>
                  </a:lnTo>
                  <a:lnTo>
                    <a:pt x="2504" y="6"/>
                  </a:lnTo>
                  <a:lnTo>
                    <a:pt x="2506" y="6"/>
                  </a:lnTo>
                  <a:lnTo>
                    <a:pt x="2506" y="6"/>
                  </a:lnTo>
                  <a:lnTo>
                    <a:pt x="2506" y="6"/>
                  </a:lnTo>
                  <a:lnTo>
                    <a:pt x="2506" y="6"/>
                  </a:lnTo>
                  <a:lnTo>
                    <a:pt x="2506" y="4"/>
                  </a:lnTo>
                  <a:lnTo>
                    <a:pt x="2506" y="4"/>
                  </a:lnTo>
                  <a:lnTo>
                    <a:pt x="2518" y="4"/>
                  </a:lnTo>
                  <a:lnTo>
                    <a:pt x="2518" y="4"/>
                  </a:lnTo>
                  <a:lnTo>
                    <a:pt x="2522" y="6"/>
                  </a:lnTo>
                  <a:lnTo>
                    <a:pt x="2522" y="6"/>
                  </a:lnTo>
                  <a:lnTo>
                    <a:pt x="2524" y="6"/>
                  </a:lnTo>
                  <a:lnTo>
                    <a:pt x="2524" y="6"/>
                  </a:lnTo>
                  <a:lnTo>
                    <a:pt x="2526" y="4"/>
                  </a:lnTo>
                  <a:lnTo>
                    <a:pt x="2526" y="4"/>
                  </a:lnTo>
                  <a:lnTo>
                    <a:pt x="2526" y="4"/>
                  </a:lnTo>
                  <a:lnTo>
                    <a:pt x="2526" y="4"/>
                  </a:lnTo>
                  <a:lnTo>
                    <a:pt x="2526" y="4"/>
                  </a:lnTo>
                  <a:lnTo>
                    <a:pt x="2526" y="4"/>
                  </a:lnTo>
                  <a:lnTo>
                    <a:pt x="2528" y="4"/>
                  </a:lnTo>
                  <a:lnTo>
                    <a:pt x="2528" y="4"/>
                  </a:lnTo>
                  <a:lnTo>
                    <a:pt x="2536" y="4"/>
                  </a:lnTo>
                  <a:lnTo>
                    <a:pt x="2536" y="4"/>
                  </a:lnTo>
                  <a:lnTo>
                    <a:pt x="2538" y="4"/>
                  </a:lnTo>
                  <a:lnTo>
                    <a:pt x="2538" y="4"/>
                  </a:lnTo>
                  <a:lnTo>
                    <a:pt x="2540" y="4"/>
                  </a:lnTo>
                  <a:lnTo>
                    <a:pt x="2540" y="4"/>
                  </a:lnTo>
                  <a:lnTo>
                    <a:pt x="2540" y="4"/>
                  </a:lnTo>
                  <a:lnTo>
                    <a:pt x="2540" y="4"/>
                  </a:lnTo>
                  <a:lnTo>
                    <a:pt x="2542" y="4"/>
                  </a:lnTo>
                  <a:lnTo>
                    <a:pt x="2542" y="4"/>
                  </a:lnTo>
                  <a:lnTo>
                    <a:pt x="2542" y="4"/>
                  </a:lnTo>
                  <a:lnTo>
                    <a:pt x="2542" y="4"/>
                  </a:lnTo>
                  <a:lnTo>
                    <a:pt x="2546" y="4"/>
                  </a:lnTo>
                  <a:lnTo>
                    <a:pt x="2546" y="4"/>
                  </a:lnTo>
                  <a:lnTo>
                    <a:pt x="2546" y="4"/>
                  </a:lnTo>
                  <a:lnTo>
                    <a:pt x="2546" y="4"/>
                  </a:lnTo>
                  <a:lnTo>
                    <a:pt x="2552" y="6"/>
                  </a:lnTo>
                  <a:lnTo>
                    <a:pt x="2552" y="6"/>
                  </a:lnTo>
                  <a:lnTo>
                    <a:pt x="2554" y="6"/>
                  </a:lnTo>
                  <a:lnTo>
                    <a:pt x="2554" y="6"/>
                  </a:lnTo>
                  <a:lnTo>
                    <a:pt x="2554" y="6"/>
                  </a:lnTo>
                  <a:lnTo>
                    <a:pt x="2554" y="6"/>
                  </a:lnTo>
                  <a:lnTo>
                    <a:pt x="2556" y="6"/>
                  </a:lnTo>
                  <a:lnTo>
                    <a:pt x="2556" y="6"/>
                  </a:lnTo>
                  <a:lnTo>
                    <a:pt x="2556" y="6"/>
                  </a:lnTo>
                  <a:lnTo>
                    <a:pt x="2556" y="6"/>
                  </a:lnTo>
                  <a:lnTo>
                    <a:pt x="2560" y="6"/>
                  </a:lnTo>
                  <a:lnTo>
                    <a:pt x="2560" y="6"/>
                  </a:lnTo>
                  <a:lnTo>
                    <a:pt x="2562" y="6"/>
                  </a:lnTo>
                  <a:lnTo>
                    <a:pt x="2562" y="6"/>
                  </a:lnTo>
                  <a:lnTo>
                    <a:pt x="2564" y="6"/>
                  </a:lnTo>
                  <a:lnTo>
                    <a:pt x="2564" y="6"/>
                  </a:lnTo>
                  <a:lnTo>
                    <a:pt x="2564" y="6"/>
                  </a:lnTo>
                  <a:lnTo>
                    <a:pt x="2564" y="6"/>
                  </a:lnTo>
                  <a:lnTo>
                    <a:pt x="2564" y="6"/>
                  </a:lnTo>
                  <a:lnTo>
                    <a:pt x="2564" y="6"/>
                  </a:lnTo>
                  <a:lnTo>
                    <a:pt x="2564" y="6"/>
                  </a:lnTo>
                  <a:lnTo>
                    <a:pt x="2564" y="6"/>
                  </a:lnTo>
                  <a:lnTo>
                    <a:pt x="2570" y="4"/>
                  </a:lnTo>
                  <a:lnTo>
                    <a:pt x="2570" y="4"/>
                  </a:lnTo>
                  <a:lnTo>
                    <a:pt x="2574" y="4"/>
                  </a:lnTo>
                  <a:lnTo>
                    <a:pt x="2574" y="4"/>
                  </a:lnTo>
                  <a:lnTo>
                    <a:pt x="2576" y="4"/>
                  </a:lnTo>
                  <a:lnTo>
                    <a:pt x="2576" y="4"/>
                  </a:lnTo>
                  <a:lnTo>
                    <a:pt x="2576" y="4"/>
                  </a:lnTo>
                  <a:lnTo>
                    <a:pt x="2576" y="4"/>
                  </a:lnTo>
                  <a:lnTo>
                    <a:pt x="2576" y="4"/>
                  </a:lnTo>
                  <a:lnTo>
                    <a:pt x="2576" y="4"/>
                  </a:lnTo>
                  <a:lnTo>
                    <a:pt x="2576" y="4"/>
                  </a:lnTo>
                  <a:lnTo>
                    <a:pt x="2576" y="4"/>
                  </a:lnTo>
                  <a:lnTo>
                    <a:pt x="2578" y="4"/>
                  </a:lnTo>
                  <a:lnTo>
                    <a:pt x="2578" y="4"/>
                  </a:lnTo>
                  <a:lnTo>
                    <a:pt x="2580" y="4"/>
                  </a:lnTo>
                  <a:lnTo>
                    <a:pt x="2580" y="4"/>
                  </a:lnTo>
                  <a:lnTo>
                    <a:pt x="2580" y="6"/>
                  </a:lnTo>
                  <a:lnTo>
                    <a:pt x="2580" y="6"/>
                  </a:lnTo>
                  <a:lnTo>
                    <a:pt x="2584" y="6"/>
                  </a:lnTo>
                  <a:lnTo>
                    <a:pt x="2584" y="6"/>
                  </a:lnTo>
                  <a:lnTo>
                    <a:pt x="2590" y="6"/>
                  </a:lnTo>
                  <a:lnTo>
                    <a:pt x="2590" y="6"/>
                  </a:lnTo>
                  <a:lnTo>
                    <a:pt x="2592" y="6"/>
                  </a:lnTo>
                  <a:lnTo>
                    <a:pt x="2592" y="6"/>
                  </a:lnTo>
                  <a:lnTo>
                    <a:pt x="2592" y="6"/>
                  </a:lnTo>
                  <a:lnTo>
                    <a:pt x="2592" y="6"/>
                  </a:lnTo>
                  <a:lnTo>
                    <a:pt x="2594" y="6"/>
                  </a:lnTo>
                  <a:lnTo>
                    <a:pt x="2594" y="6"/>
                  </a:lnTo>
                  <a:lnTo>
                    <a:pt x="2596" y="6"/>
                  </a:lnTo>
                  <a:lnTo>
                    <a:pt x="2596" y="6"/>
                  </a:lnTo>
                  <a:lnTo>
                    <a:pt x="2600" y="6"/>
                  </a:lnTo>
                  <a:lnTo>
                    <a:pt x="2600" y="6"/>
                  </a:lnTo>
                  <a:lnTo>
                    <a:pt x="2608" y="6"/>
                  </a:lnTo>
                  <a:lnTo>
                    <a:pt x="2608" y="6"/>
                  </a:lnTo>
                  <a:lnTo>
                    <a:pt x="2612" y="6"/>
                  </a:lnTo>
                  <a:lnTo>
                    <a:pt x="2612" y="6"/>
                  </a:lnTo>
                  <a:lnTo>
                    <a:pt x="2614" y="6"/>
                  </a:lnTo>
                  <a:lnTo>
                    <a:pt x="2614" y="6"/>
                  </a:lnTo>
                  <a:lnTo>
                    <a:pt x="2614" y="6"/>
                  </a:lnTo>
                  <a:lnTo>
                    <a:pt x="2614" y="6"/>
                  </a:lnTo>
                  <a:lnTo>
                    <a:pt x="2618" y="8"/>
                  </a:lnTo>
                  <a:lnTo>
                    <a:pt x="2618" y="8"/>
                  </a:lnTo>
                  <a:lnTo>
                    <a:pt x="2620" y="8"/>
                  </a:lnTo>
                  <a:lnTo>
                    <a:pt x="2620" y="8"/>
                  </a:lnTo>
                  <a:lnTo>
                    <a:pt x="2626" y="6"/>
                  </a:lnTo>
                  <a:lnTo>
                    <a:pt x="2626" y="6"/>
                  </a:lnTo>
                  <a:lnTo>
                    <a:pt x="2628" y="8"/>
                  </a:lnTo>
                  <a:lnTo>
                    <a:pt x="2628" y="8"/>
                  </a:lnTo>
                  <a:lnTo>
                    <a:pt x="2630" y="8"/>
                  </a:lnTo>
                  <a:lnTo>
                    <a:pt x="2630" y="8"/>
                  </a:lnTo>
                  <a:lnTo>
                    <a:pt x="2632" y="10"/>
                  </a:lnTo>
                  <a:lnTo>
                    <a:pt x="2632" y="10"/>
                  </a:lnTo>
                  <a:lnTo>
                    <a:pt x="2632" y="10"/>
                  </a:lnTo>
                  <a:lnTo>
                    <a:pt x="2636" y="12"/>
                  </a:lnTo>
                  <a:lnTo>
                    <a:pt x="2636" y="12"/>
                  </a:lnTo>
                  <a:lnTo>
                    <a:pt x="2636" y="10"/>
                  </a:lnTo>
                  <a:lnTo>
                    <a:pt x="2636" y="10"/>
                  </a:lnTo>
                  <a:lnTo>
                    <a:pt x="2640" y="8"/>
                  </a:lnTo>
                  <a:lnTo>
                    <a:pt x="2640" y="8"/>
                  </a:lnTo>
                  <a:lnTo>
                    <a:pt x="2640" y="8"/>
                  </a:lnTo>
                  <a:lnTo>
                    <a:pt x="2640" y="8"/>
                  </a:lnTo>
                  <a:lnTo>
                    <a:pt x="2642" y="8"/>
                  </a:lnTo>
                  <a:lnTo>
                    <a:pt x="2642" y="8"/>
                  </a:lnTo>
                  <a:lnTo>
                    <a:pt x="2642" y="8"/>
                  </a:lnTo>
                  <a:lnTo>
                    <a:pt x="2642" y="8"/>
                  </a:lnTo>
                  <a:lnTo>
                    <a:pt x="2644" y="6"/>
                  </a:lnTo>
                  <a:lnTo>
                    <a:pt x="2644" y="6"/>
                  </a:lnTo>
                  <a:lnTo>
                    <a:pt x="2646" y="6"/>
                  </a:lnTo>
                  <a:lnTo>
                    <a:pt x="2646" y="6"/>
                  </a:lnTo>
                  <a:lnTo>
                    <a:pt x="2654" y="6"/>
                  </a:lnTo>
                  <a:lnTo>
                    <a:pt x="2654" y="6"/>
                  </a:lnTo>
                  <a:lnTo>
                    <a:pt x="2654" y="6"/>
                  </a:lnTo>
                  <a:lnTo>
                    <a:pt x="2654" y="6"/>
                  </a:lnTo>
                  <a:lnTo>
                    <a:pt x="2656" y="6"/>
                  </a:lnTo>
                  <a:lnTo>
                    <a:pt x="2656" y="6"/>
                  </a:lnTo>
                  <a:lnTo>
                    <a:pt x="2656" y="6"/>
                  </a:lnTo>
                  <a:lnTo>
                    <a:pt x="2656" y="6"/>
                  </a:lnTo>
                  <a:lnTo>
                    <a:pt x="2658" y="6"/>
                  </a:lnTo>
                  <a:lnTo>
                    <a:pt x="2658" y="6"/>
                  </a:lnTo>
                  <a:lnTo>
                    <a:pt x="2658" y="6"/>
                  </a:lnTo>
                  <a:lnTo>
                    <a:pt x="2658" y="6"/>
                  </a:lnTo>
                  <a:lnTo>
                    <a:pt x="2660" y="6"/>
                  </a:lnTo>
                  <a:lnTo>
                    <a:pt x="2660" y="6"/>
                  </a:lnTo>
                  <a:lnTo>
                    <a:pt x="2662" y="6"/>
                  </a:lnTo>
                  <a:lnTo>
                    <a:pt x="2662" y="6"/>
                  </a:lnTo>
                  <a:lnTo>
                    <a:pt x="2664" y="4"/>
                  </a:lnTo>
                  <a:lnTo>
                    <a:pt x="2664" y="4"/>
                  </a:lnTo>
                  <a:lnTo>
                    <a:pt x="2666" y="4"/>
                  </a:lnTo>
                  <a:lnTo>
                    <a:pt x="2666" y="4"/>
                  </a:lnTo>
                  <a:lnTo>
                    <a:pt x="2666" y="4"/>
                  </a:lnTo>
                  <a:lnTo>
                    <a:pt x="2666" y="4"/>
                  </a:lnTo>
                  <a:lnTo>
                    <a:pt x="2666" y="4"/>
                  </a:lnTo>
                  <a:lnTo>
                    <a:pt x="2666" y="4"/>
                  </a:lnTo>
                  <a:lnTo>
                    <a:pt x="2674" y="4"/>
                  </a:lnTo>
                  <a:lnTo>
                    <a:pt x="2674" y="4"/>
                  </a:lnTo>
                  <a:lnTo>
                    <a:pt x="2678" y="4"/>
                  </a:lnTo>
                  <a:lnTo>
                    <a:pt x="2678" y="4"/>
                  </a:lnTo>
                  <a:lnTo>
                    <a:pt x="2682" y="4"/>
                  </a:lnTo>
                  <a:lnTo>
                    <a:pt x="2682" y="4"/>
                  </a:lnTo>
                  <a:lnTo>
                    <a:pt x="2684" y="4"/>
                  </a:lnTo>
                  <a:lnTo>
                    <a:pt x="2684" y="4"/>
                  </a:lnTo>
                  <a:lnTo>
                    <a:pt x="2684" y="4"/>
                  </a:lnTo>
                  <a:lnTo>
                    <a:pt x="2684" y="4"/>
                  </a:lnTo>
                  <a:lnTo>
                    <a:pt x="2684" y="4"/>
                  </a:lnTo>
                  <a:lnTo>
                    <a:pt x="2684" y="4"/>
                  </a:lnTo>
                  <a:lnTo>
                    <a:pt x="2684" y="4"/>
                  </a:lnTo>
                  <a:lnTo>
                    <a:pt x="2684" y="4"/>
                  </a:lnTo>
                  <a:lnTo>
                    <a:pt x="2684" y="4"/>
                  </a:lnTo>
                  <a:lnTo>
                    <a:pt x="2684" y="4"/>
                  </a:lnTo>
                  <a:lnTo>
                    <a:pt x="2690" y="2"/>
                  </a:lnTo>
                  <a:lnTo>
                    <a:pt x="2690" y="2"/>
                  </a:lnTo>
                  <a:lnTo>
                    <a:pt x="2692" y="4"/>
                  </a:lnTo>
                  <a:lnTo>
                    <a:pt x="2692" y="4"/>
                  </a:lnTo>
                  <a:lnTo>
                    <a:pt x="2698" y="4"/>
                  </a:lnTo>
                  <a:lnTo>
                    <a:pt x="2698" y="4"/>
                  </a:lnTo>
                  <a:lnTo>
                    <a:pt x="2704" y="4"/>
                  </a:lnTo>
                  <a:lnTo>
                    <a:pt x="2704" y="4"/>
                  </a:lnTo>
                  <a:lnTo>
                    <a:pt x="2712" y="2"/>
                  </a:lnTo>
                  <a:lnTo>
                    <a:pt x="2712" y="2"/>
                  </a:lnTo>
                  <a:lnTo>
                    <a:pt x="2714" y="4"/>
                  </a:lnTo>
                  <a:lnTo>
                    <a:pt x="2714" y="4"/>
                  </a:lnTo>
                  <a:lnTo>
                    <a:pt x="2718" y="4"/>
                  </a:lnTo>
                  <a:lnTo>
                    <a:pt x="2718" y="4"/>
                  </a:lnTo>
                  <a:lnTo>
                    <a:pt x="2724" y="4"/>
                  </a:lnTo>
                  <a:lnTo>
                    <a:pt x="2724" y="4"/>
                  </a:lnTo>
                  <a:lnTo>
                    <a:pt x="2728" y="4"/>
                  </a:lnTo>
                  <a:lnTo>
                    <a:pt x="2728" y="4"/>
                  </a:lnTo>
                  <a:lnTo>
                    <a:pt x="2732" y="4"/>
                  </a:lnTo>
                  <a:lnTo>
                    <a:pt x="2732" y="4"/>
                  </a:lnTo>
                  <a:lnTo>
                    <a:pt x="2740" y="4"/>
                  </a:lnTo>
                  <a:lnTo>
                    <a:pt x="2740" y="4"/>
                  </a:lnTo>
                  <a:lnTo>
                    <a:pt x="2742" y="4"/>
                  </a:lnTo>
                  <a:lnTo>
                    <a:pt x="2742" y="4"/>
                  </a:lnTo>
                  <a:lnTo>
                    <a:pt x="2748" y="2"/>
                  </a:lnTo>
                  <a:lnTo>
                    <a:pt x="2748" y="2"/>
                  </a:lnTo>
                  <a:lnTo>
                    <a:pt x="2754" y="2"/>
                  </a:lnTo>
                  <a:lnTo>
                    <a:pt x="2754" y="2"/>
                  </a:lnTo>
                  <a:lnTo>
                    <a:pt x="2758" y="4"/>
                  </a:lnTo>
                  <a:lnTo>
                    <a:pt x="2758" y="4"/>
                  </a:lnTo>
                  <a:lnTo>
                    <a:pt x="2766" y="2"/>
                  </a:lnTo>
                  <a:lnTo>
                    <a:pt x="2766" y="2"/>
                  </a:lnTo>
                  <a:lnTo>
                    <a:pt x="2766" y="2"/>
                  </a:lnTo>
                  <a:lnTo>
                    <a:pt x="2766" y="2"/>
                  </a:lnTo>
                  <a:lnTo>
                    <a:pt x="2766" y="2"/>
                  </a:lnTo>
                  <a:lnTo>
                    <a:pt x="2768" y="2"/>
                  </a:lnTo>
                  <a:lnTo>
                    <a:pt x="2768" y="2"/>
                  </a:lnTo>
                  <a:lnTo>
                    <a:pt x="2772" y="4"/>
                  </a:lnTo>
                  <a:lnTo>
                    <a:pt x="2772" y="4"/>
                  </a:lnTo>
                  <a:lnTo>
                    <a:pt x="2774" y="4"/>
                  </a:lnTo>
                  <a:lnTo>
                    <a:pt x="2774" y="4"/>
                  </a:lnTo>
                  <a:lnTo>
                    <a:pt x="2774" y="4"/>
                  </a:lnTo>
                  <a:lnTo>
                    <a:pt x="2774" y="4"/>
                  </a:lnTo>
                  <a:lnTo>
                    <a:pt x="2774" y="4"/>
                  </a:lnTo>
                  <a:lnTo>
                    <a:pt x="2774" y="4"/>
                  </a:lnTo>
                  <a:lnTo>
                    <a:pt x="2776" y="4"/>
                  </a:lnTo>
                  <a:lnTo>
                    <a:pt x="2776" y="4"/>
                  </a:lnTo>
                  <a:lnTo>
                    <a:pt x="2782" y="2"/>
                  </a:lnTo>
                  <a:lnTo>
                    <a:pt x="2782" y="2"/>
                  </a:lnTo>
                  <a:lnTo>
                    <a:pt x="2784" y="4"/>
                  </a:lnTo>
                  <a:lnTo>
                    <a:pt x="2784" y="4"/>
                  </a:lnTo>
                  <a:lnTo>
                    <a:pt x="2784" y="2"/>
                  </a:lnTo>
                  <a:lnTo>
                    <a:pt x="2784" y="2"/>
                  </a:lnTo>
                  <a:lnTo>
                    <a:pt x="2796" y="4"/>
                  </a:lnTo>
                  <a:lnTo>
                    <a:pt x="2796" y="4"/>
                  </a:lnTo>
                  <a:lnTo>
                    <a:pt x="2802" y="4"/>
                  </a:lnTo>
                  <a:lnTo>
                    <a:pt x="2802" y="4"/>
                  </a:lnTo>
                  <a:lnTo>
                    <a:pt x="2806" y="4"/>
                  </a:lnTo>
                  <a:lnTo>
                    <a:pt x="2806" y="4"/>
                  </a:lnTo>
                  <a:lnTo>
                    <a:pt x="2810" y="4"/>
                  </a:lnTo>
                  <a:lnTo>
                    <a:pt x="2810" y="4"/>
                  </a:lnTo>
                  <a:lnTo>
                    <a:pt x="2814" y="4"/>
                  </a:lnTo>
                  <a:lnTo>
                    <a:pt x="2814" y="4"/>
                  </a:lnTo>
                  <a:lnTo>
                    <a:pt x="2818" y="4"/>
                  </a:lnTo>
                  <a:lnTo>
                    <a:pt x="2818" y="4"/>
                  </a:lnTo>
                  <a:lnTo>
                    <a:pt x="2824" y="4"/>
                  </a:lnTo>
                  <a:lnTo>
                    <a:pt x="2824" y="4"/>
                  </a:lnTo>
                  <a:lnTo>
                    <a:pt x="2824" y="4"/>
                  </a:lnTo>
                  <a:lnTo>
                    <a:pt x="2824" y="4"/>
                  </a:lnTo>
                  <a:lnTo>
                    <a:pt x="2826" y="4"/>
                  </a:lnTo>
                  <a:lnTo>
                    <a:pt x="2826" y="4"/>
                  </a:lnTo>
                  <a:lnTo>
                    <a:pt x="2828" y="4"/>
                  </a:lnTo>
                  <a:lnTo>
                    <a:pt x="2828" y="4"/>
                  </a:lnTo>
                  <a:lnTo>
                    <a:pt x="2830" y="4"/>
                  </a:lnTo>
                  <a:lnTo>
                    <a:pt x="2830" y="4"/>
                  </a:lnTo>
                  <a:lnTo>
                    <a:pt x="2838" y="4"/>
                  </a:lnTo>
                  <a:lnTo>
                    <a:pt x="2838" y="4"/>
                  </a:lnTo>
                  <a:lnTo>
                    <a:pt x="2838" y="4"/>
                  </a:lnTo>
                  <a:lnTo>
                    <a:pt x="2838" y="4"/>
                  </a:lnTo>
                  <a:lnTo>
                    <a:pt x="2842" y="6"/>
                  </a:lnTo>
                  <a:lnTo>
                    <a:pt x="2842" y="6"/>
                  </a:lnTo>
                  <a:lnTo>
                    <a:pt x="2848" y="6"/>
                  </a:lnTo>
                  <a:lnTo>
                    <a:pt x="2852" y="6"/>
                  </a:lnTo>
                  <a:lnTo>
                    <a:pt x="2852" y="6"/>
                  </a:lnTo>
                  <a:lnTo>
                    <a:pt x="2854" y="4"/>
                  </a:lnTo>
                  <a:lnTo>
                    <a:pt x="2854" y="4"/>
                  </a:lnTo>
                  <a:lnTo>
                    <a:pt x="2856" y="4"/>
                  </a:lnTo>
                  <a:lnTo>
                    <a:pt x="2856" y="4"/>
                  </a:lnTo>
                  <a:lnTo>
                    <a:pt x="2858" y="6"/>
                  </a:lnTo>
                  <a:lnTo>
                    <a:pt x="2858" y="6"/>
                  </a:lnTo>
                  <a:lnTo>
                    <a:pt x="2858" y="4"/>
                  </a:lnTo>
                  <a:lnTo>
                    <a:pt x="2858" y="4"/>
                  </a:lnTo>
                  <a:lnTo>
                    <a:pt x="2858" y="6"/>
                  </a:lnTo>
                  <a:lnTo>
                    <a:pt x="2858" y="6"/>
                  </a:lnTo>
                  <a:lnTo>
                    <a:pt x="2858" y="4"/>
                  </a:lnTo>
                  <a:lnTo>
                    <a:pt x="2858" y="4"/>
                  </a:lnTo>
                  <a:lnTo>
                    <a:pt x="2858" y="6"/>
                  </a:lnTo>
                  <a:lnTo>
                    <a:pt x="2858" y="6"/>
                  </a:lnTo>
                  <a:lnTo>
                    <a:pt x="2858" y="4"/>
                  </a:lnTo>
                  <a:lnTo>
                    <a:pt x="2858" y="4"/>
                  </a:lnTo>
                  <a:lnTo>
                    <a:pt x="2862" y="6"/>
                  </a:lnTo>
                  <a:lnTo>
                    <a:pt x="2862" y="6"/>
                  </a:lnTo>
                  <a:lnTo>
                    <a:pt x="2864" y="6"/>
                  </a:lnTo>
                  <a:lnTo>
                    <a:pt x="2864" y="6"/>
                  </a:lnTo>
                  <a:lnTo>
                    <a:pt x="2864" y="6"/>
                  </a:lnTo>
                  <a:lnTo>
                    <a:pt x="2864" y="6"/>
                  </a:lnTo>
                  <a:lnTo>
                    <a:pt x="2866" y="6"/>
                  </a:lnTo>
                  <a:lnTo>
                    <a:pt x="2866" y="6"/>
                  </a:lnTo>
                  <a:lnTo>
                    <a:pt x="2868" y="6"/>
                  </a:lnTo>
                  <a:lnTo>
                    <a:pt x="2868" y="6"/>
                  </a:lnTo>
                  <a:lnTo>
                    <a:pt x="2870" y="6"/>
                  </a:lnTo>
                  <a:lnTo>
                    <a:pt x="2870" y="6"/>
                  </a:lnTo>
                  <a:lnTo>
                    <a:pt x="2870" y="6"/>
                  </a:lnTo>
                  <a:lnTo>
                    <a:pt x="2870" y="6"/>
                  </a:lnTo>
                  <a:lnTo>
                    <a:pt x="2870" y="6"/>
                  </a:lnTo>
                  <a:lnTo>
                    <a:pt x="2870" y="6"/>
                  </a:lnTo>
                  <a:lnTo>
                    <a:pt x="2874" y="6"/>
                  </a:lnTo>
                  <a:lnTo>
                    <a:pt x="2874" y="6"/>
                  </a:lnTo>
                  <a:lnTo>
                    <a:pt x="2876" y="6"/>
                  </a:lnTo>
                  <a:lnTo>
                    <a:pt x="2876" y="6"/>
                  </a:lnTo>
                  <a:lnTo>
                    <a:pt x="2876" y="6"/>
                  </a:lnTo>
                  <a:lnTo>
                    <a:pt x="2876" y="6"/>
                  </a:lnTo>
                  <a:lnTo>
                    <a:pt x="2880" y="6"/>
                  </a:lnTo>
                  <a:lnTo>
                    <a:pt x="2880" y="6"/>
                  </a:lnTo>
                  <a:lnTo>
                    <a:pt x="2882" y="6"/>
                  </a:lnTo>
                  <a:lnTo>
                    <a:pt x="2882" y="6"/>
                  </a:lnTo>
                  <a:lnTo>
                    <a:pt x="2888" y="6"/>
                  </a:lnTo>
                  <a:lnTo>
                    <a:pt x="2888" y="6"/>
                  </a:lnTo>
                  <a:lnTo>
                    <a:pt x="2892" y="6"/>
                  </a:lnTo>
                  <a:lnTo>
                    <a:pt x="2892" y="6"/>
                  </a:lnTo>
                  <a:lnTo>
                    <a:pt x="2898" y="6"/>
                  </a:lnTo>
                  <a:lnTo>
                    <a:pt x="2898" y="6"/>
                  </a:lnTo>
                  <a:lnTo>
                    <a:pt x="2906" y="6"/>
                  </a:lnTo>
                  <a:lnTo>
                    <a:pt x="2914" y="6"/>
                  </a:lnTo>
                  <a:lnTo>
                    <a:pt x="2914" y="6"/>
                  </a:lnTo>
                  <a:lnTo>
                    <a:pt x="2914" y="6"/>
                  </a:lnTo>
                  <a:lnTo>
                    <a:pt x="2914" y="6"/>
                  </a:lnTo>
                  <a:lnTo>
                    <a:pt x="2914" y="6"/>
                  </a:lnTo>
                  <a:lnTo>
                    <a:pt x="2914" y="6"/>
                  </a:lnTo>
                  <a:lnTo>
                    <a:pt x="2916" y="6"/>
                  </a:lnTo>
                  <a:lnTo>
                    <a:pt x="2916" y="6"/>
                  </a:lnTo>
                  <a:lnTo>
                    <a:pt x="2916" y="6"/>
                  </a:lnTo>
                  <a:lnTo>
                    <a:pt x="2916" y="6"/>
                  </a:lnTo>
                  <a:lnTo>
                    <a:pt x="2918" y="6"/>
                  </a:lnTo>
                  <a:lnTo>
                    <a:pt x="2918" y="6"/>
                  </a:lnTo>
                  <a:lnTo>
                    <a:pt x="2918" y="6"/>
                  </a:lnTo>
                  <a:lnTo>
                    <a:pt x="2918" y="6"/>
                  </a:lnTo>
                  <a:lnTo>
                    <a:pt x="2918" y="6"/>
                  </a:lnTo>
                  <a:lnTo>
                    <a:pt x="2918" y="6"/>
                  </a:lnTo>
                  <a:lnTo>
                    <a:pt x="2920" y="6"/>
                  </a:lnTo>
                  <a:lnTo>
                    <a:pt x="2920" y="6"/>
                  </a:lnTo>
                  <a:lnTo>
                    <a:pt x="2928" y="6"/>
                  </a:lnTo>
                  <a:lnTo>
                    <a:pt x="2928" y="6"/>
                  </a:lnTo>
                  <a:lnTo>
                    <a:pt x="2932" y="6"/>
                  </a:lnTo>
                  <a:lnTo>
                    <a:pt x="2932" y="6"/>
                  </a:lnTo>
                  <a:lnTo>
                    <a:pt x="2932" y="6"/>
                  </a:lnTo>
                  <a:lnTo>
                    <a:pt x="2932" y="6"/>
                  </a:lnTo>
                  <a:lnTo>
                    <a:pt x="2932" y="6"/>
                  </a:lnTo>
                  <a:lnTo>
                    <a:pt x="2932" y="6"/>
                  </a:lnTo>
                  <a:lnTo>
                    <a:pt x="2932" y="6"/>
                  </a:lnTo>
                  <a:lnTo>
                    <a:pt x="2932" y="6"/>
                  </a:lnTo>
                  <a:lnTo>
                    <a:pt x="2932" y="6"/>
                  </a:lnTo>
                  <a:lnTo>
                    <a:pt x="2932" y="6"/>
                  </a:lnTo>
                  <a:lnTo>
                    <a:pt x="2934" y="6"/>
                  </a:lnTo>
                  <a:lnTo>
                    <a:pt x="2934" y="6"/>
                  </a:lnTo>
                  <a:lnTo>
                    <a:pt x="2934" y="6"/>
                  </a:lnTo>
                  <a:lnTo>
                    <a:pt x="2934" y="6"/>
                  </a:lnTo>
                  <a:lnTo>
                    <a:pt x="2934" y="6"/>
                  </a:lnTo>
                  <a:lnTo>
                    <a:pt x="2934" y="6"/>
                  </a:lnTo>
                  <a:lnTo>
                    <a:pt x="2938" y="6"/>
                  </a:lnTo>
                  <a:lnTo>
                    <a:pt x="2938" y="6"/>
                  </a:lnTo>
                  <a:lnTo>
                    <a:pt x="2944" y="4"/>
                  </a:lnTo>
                  <a:lnTo>
                    <a:pt x="2944" y="4"/>
                  </a:lnTo>
                  <a:lnTo>
                    <a:pt x="2948" y="6"/>
                  </a:lnTo>
                  <a:lnTo>
                    <a:pt x="2948" y="6"/>
                  </a:lnTo>
                  <a:lnTo>
                    <a:pt x="2950" y="6"/>
                  </a:lnTo>
                  <a:lnTo>
                    <a:pt x="2950" y="6"/>
                  </a:lnTo>
                  <a:lnTo>
                    <a:pt x="2956" y="6"/>
                  </a:lnTo>
                  <a:lnTo>
                    <a:pt x="2956" y="6"/>
                  </a:lnTo>
                  <a:lnTo>
                    <a:pt x="2960" y="6"/>
                  </a:lnTo>
                  <a:lnTo>
                    <a:pt x="2960" y="6"/>
                  </a:lnTo>
                  <a:lnTo>
                    <a:pt x="2960" y="6"/>
                  </a:lnTo>
                  <a:lnTo>
                    <a:pt x="2960" y="6"/>
                  </a:lnTo>
                  <a:lnTo>
                    <a:pt x="2962" y="6"/>
                  </a:lnTo>
                  <a:lnTo>
                    <a:pt x="2962" y="6"/>
                  </a:lnTo>
                  <a:lnTo>
                    <a:pt x="2968" y="8"/>
                  </a:lnTo>
                  <a:lnTo>
                    <a:pt x="2974" y="8"/>
                  </a:lnTo>
                  <a:lnTo>
                    <a:pt x="2974" y="8"/>
                  </a:lnTo>
                  <a:lnTo>
                    <a:pt x="2980" y="8"/>
                  </a:lnTo>
                  <a:lnTo>
                    <a:pt x="2980" y="8"/>
                  </a:lnTo>
                  <a:lnTo>
                    <a:pt x="2984" y="8"/>
                  </a:lnTo>
                  <a:lnTo>
                    <a:pt x="2984" y="8"/>
                  </a:lnTo>
                  <a:lnTo>
                    <a:pt x="2988" y="8"/>
                  </a:lnTo>
                  <a:lnTo>
                    <a:pt x="2988" y="8"/>
                  </a:lnTo>
                  <a:lnTo>
                    <a:pt x="2994" y="8"/>
                  </a:lnTo>
                  <a:lnTo>
                    <a:pt x="2994" y="8"/>
                  </a:lnTo>
                  <a:lnTo>
                    <a:pt x="2998" y="6"/>
                  </a:lnTo>
                  <a:lnTo>
                    <a:pt x="2998" y="6"/>
                  </a:lnTo>
                  <a:lnTo>
                    <a:pt x="3000" y="6"/>
                  </a:lnTo>
                  <a:lnTo>
                    <a:pt x="3000" y="6"/>
                  </a:lnTo>
                  <a:lnTo>
                    <a:pt x="3002" y="6"/>
                  </a:lnTo>
                  <a:lnTo>
                    <a:pt x="3002" y="6"/>
                  </a:lnTo>
                  <a:lnTo>
                    <a:pt x="3008" y="6"/>
                  </a:lnTo>
                  <a:lnTo>
                    <a:pt x="3008" y="6"/>
                  </a:lnTo>
                  <a:lnTo>
                    <a:pt x="3012" y="6"/>
                  </a:lnTo>
                  <a:lnTo>
                    <a:pt x="3012" y="6"/>
                  </a:lnTo>
                  <a:lnTo>
                    <a:pt x="3012" y="6"/>
                  </a:lnTo>
                  <a:lnTo>
                    <a:pt x="3012" y="6"/>
                  </a:lnTo>
                  <a:lnTo>
                    <a:pt x="3014" y="6"/>
                  </a:lnTo>
                  <a:lnTo>
                    <a:pt x="3014" y="6"/>
                  </a:lnTo>
                  <a:lnTo>
                    <a:pt x="3020" y="6"/>
                  </a:lnTo>
                  <a:lnTo>
                    <a:pt x="3020" y="6"/>
                  </a:lnTo>
                  <a:lnTo>
                    <a:pt x="3020" y="6"/>
                  </a:lnTo>
                  <a:lnTo>
                    <a:pt x="3020" y="6"/>
                  </a:lnTo>
                  <a:lnTo>
                    <a:pt x="3022" y="8"/>
                  </a:lnTo>
                  <a:lnTo>
                    <a:pt x="3022" y="8"/>
                  </a:lnTo>
                  <a:lnTo>
                    <a:pt x="3024" y="8"/>
                  </a:lnTo>
                  <a:lnTo>
                    <a:pt x="3024" y="8"/>
                  </a:lnTo>
                  <a:lnTo>
                    <a:pt x="3024" y="6"/>
                  </a:lnTo>
                  <a:lnTo>
                    <a:pt x="3024" y="6"/>
                  </a:lnTo>
                  <a:lnTo>
                    <a:pt x="3028" y="8"/>
                  </a:lnTo>
                  <a:lnTo>
                    <a:pt x="3032" y="8"/>
                  </a:lnTo>
                  <a:lnTo>
                    <a:pt x="3032" y="8"/>
                  </a:lnTo>
                  <a:lnTo>
                    <a:pt x="3036" y="8"/>
                  </a:lnTo>
                  <a:lnTo>
                    <a:pt x="3036" y="8"/>
                  </a:lnTo>
                  <a:lnTo>
                    <a:pt x="3040" y="8"/>
                  </a:lnTo>
                  <a:lnTo>
                    <a:pt x="3040" y="8"/>
                  </a:lnTo>
                  <a:lnTo>
                    <a:pt x="3044" y="8"/>
                  </a:lnTo>
                  <a:lnTo>
                    <a:pt x="3044" y="8"/>
                  </a:lnTo>
                  <a:lnTo>
                    <a:pt x="3048" y="8"/>
                  </a:lnTo>
                  <a:lnTo>
                    <a:pt x="3048" y="8"/>
                  </a:lnTo>
                  <a:lnTo>
                    <a:pt x="3048" y="8"/>
                  </a:lnTo>
                  <a:lnTo>
                    <a:pt x="3048" y="8"/>
                  </a:lnTo>
                  <a:lnTo>
                    <a:pt x="3048" y="8"/>
                  </a:lnTo>
                  <a:lnTo>
                    <a:pt x="3048" y="8"/>
                  </a:lnTo>
                  <a:lnTo>
                    <a:pt x="3052" y="8"/>
                  </a:lnTo>
                  <a:lnTo>
                    <a:pt x="3052" y="8"/>
                  </a:lnTo>
                  <a:lnTo>
                    <a:pt x="3052" y="8"/>
                  </a:lnTo>
                  <a:lnTo>
                    <a:pt x="3052" y="8"/>
                  </a:lnTo>
                  <a:lnTo>
                    <a:pt x="3056" y="8"/>
                  </a:lnTo>
                  <a:lnTo>
                    <a:pt x="3056" y="8"/>
                  </a:lnTo>
                  <a:lnTo>
                    <a:pt x="3058" y="6"/>
                  </a:lnTo>
                  <a:lnTo>
                    <a:pt x="3058" y="6"/>
                  </a:lnTo>
                  <a:lnTo>
                    <a:pt x="3060" y="8"/>
                  </a:lnTo>
                  <a:lnTo>
                    <a:pt x="3060" y="8"/>
                  </a:lnTo>
                  <a:lnTo>
                    <a:pt x="3060" y="8"/>
                  </a:lnTo>
                  <a:lnTo>
                    <a:pt x="3060" y="8"/>
                  </a:lnTo>
                  <a:lnTo>
                    <a:pt x="3064" y="8"/>
                  </a:lnTo>
                  <a:lnTo>
                    <a:pt x="3064" y="8"/>
                  </a:lnTo>
                  <a:lnTo>
                    <a:pt x="3066" y="8"/>
                  </a:lnTo>
                  <a:lnTo>
                    <a:pt x="3066" y="8"/>
                  </a:lnTo>
                  <a:lnTo>
                    <a:pt x="3070" y="8"/>
                  </a:lnTo>
                  <a:lnTo>
                    <a:pt x="3070" y="8"/>
                  </a:lnTo>
                  <a:lnTo>
                    <a:pt x="3070" y="8"/>
                  </a:lnTo>
                  <a:lnTo>
                    <a:pt x="3070" y="8"/>
                  </a:lnTo>
                  <a:lnTo>
                    <a:pt x="3072" y="8"/>
                  </a:lnTo>
                  <a:lnTo>
                    <a:pt x="3072" y="8"/>
                  </a:lnTo>
                  <a:lnTo>
                    <a:pt x="3074" y="8"/>
                  </a:lnTo>
                  <a:lnTo>
                    <a:pt x="3074" y="8"/>
                  </a:lnTo>
                  <a:lnTo>
                    <a:pt x="3078" y="6"/>
                  </a:lnTo>
                  <a:lnTo>
                    <a:pt x="3078" y="6"/>
                  </a:lnTo>
                  <a:lnTo>
                    <a:pt x="3082" y="8"/>
                  </a:lnTo>
                  <a:lnTo>
                    <a:pt x="3082" y="8"/>
                  </a:lnTo>
                  <a:lnTo>
                    <a:pt x="3082" y="8"/>
                  </a:lnTo>
                  <a:lnTo>
                    <a:pt x="3082" y="8"/>
                  </a:lnTo>
                  <a:lnTo>
                    <a:pt x="3082" y="8"/>
                  </a:lnTo>
                  <a:lnTo>
                    <a:pt x="3082" y="8"/>
                  </a:lnTo>
                  <a:lnTo>
                    <a:pt x="3084" y="8"/>
                  </a:lnTo>
                  <a:lnTo>
                    <a:pt x="3084" y="8"/>
                  </a:lnTo>
                  <a:lnTo>
                    <a:pt x="3084" y="8"/>
                  </a:lnTo>
                  <a:lnTo>
                    <a:pt x="3084" y="8"/>
                  </a:lnTo>
                  <a:lnTo>
                    <a:pt x="3088" y="6"/>
                  </a:lnTo>
                  <a:lnTo>
                    <a:pt x="3088" y="6"/>
                  </a:lnTo>
                  <a:lnTo>
                    <a:pt x="3090" y="8"/>
                  </a:lnTo>
                  <a:lnTo>
                    <a:pt x="3090" y="8"/>
                  </a:lnTo>
                  <a:lnTo>
                    <a:pt x="3090" y="6"/>
                  </a:lnTo>
                  <a:lnTo>
                    <a:pt x="3090" y="6"/>
                  </a:lnTo>
                  <a:lnTo>
                    <a:pt x="3092" y="8"/>
                  </a:lnTo>
                  <a:lnTo>
                    <a:pt x="3092" y="8"/>
                  </a:lnTo>
                  <a:lnTo>
                    <a:pt x="3094" y="8"/>
                  </a:lnTo>
                  <a:lnTo>
                    <a:pt x="3094" y="8"/>
                  </a:lnTo>
                  <a:lnTo>
                    <a:pt x="3098" y="8"/>
                  </a:lnTo>
                  <a:lnTo>
                    <a:pt x="3098" y="8"/>
                  </a:lnTo>
                  <a:lnTo>
                    <a:pt x="3100" y="8"/>
                  </a:lnTo>
                  <a:lnTo>
                    <a:pt x="3100" y="8"/>
                  </a:lnTo>
                  <a:lnTo>
                    <a:pt x="3108" y="8"/>
                  </a:lnTo>
                  <a:lnTo>
                    <a:pt x="3108" y="8"/>
                  </a:lnTo>
                  <a:lnTo>
                    <a:pt x="3110" y="8"/>
                  </a:lnTo>
                  <a:lnTo>
                    <a:pt x="3110" y="8"/>
                  </a:lnTo>
                  <a:lnTo>
                    <a:pt x="3114" y="8"/>
                  </a:lnTo>
                  <a:lnTo>
                    <a:pt x="3114" y="8"/>
                  </a:lnTo>
                  <a:lnTo>
                    <a:pt x="3120" y="8"/>
                  </a:lnTo>
                  <a:lnTo>
                    <a:pt x="3120" y="8"/>
                  </a:lnTo>
                  <a:lnTo>
                    <a:pt x="3124" y="8"/>
                  </a:lnTo>
                  <a:lnTo>
                    <a:pt x="3124" y="8"/>
                  </a:lnTo>
                  <a:lnTo>
                    <a:pt x="3132" y="8"/>
                  </a:lnTo>
                  <a:lnTo>
                    <a:pt x="3132" y="8"/>
                  </a:lnTo>
                  <a:lnTo>
                    <a:pt x="3140" y="8"/>
                  </a:lnTo>
                  <a:lnTo>
                    <a:pt x="3140" y="8"/>
                  </a:lnTo>
                  <a:lnTo>
                    <a:pt x="3142" y="8"/>
                  </a:lnTo>
                  <a:lnTo>
                    <a:pt x="3142" y="8"/>
                  </a:lnTo>
                  <a:lnTo>
                    <a:pt x="3148" y="10"/>
                  </a:lnTo>
                  <a:lnTo>
                    <a:pt x="3148" y="10"/>
                  </a:lnTo>
                  <a:lnTo>
                    <a:pt x="3158" y="10"/>
                  </a:lnTo>
                  <a:lnTo>
                    <a:pt x="3158" y="10"/>
                  </a:lnTo>
                  <a:lnTo>
                    <a:pt x="3158" y="10"/>
                  </a:lnTo>
                  <a:lnTo>
                    <a:pt x="3158" y="10"/>
                  </a:lnTo>
                  <a:lnTo>
                    <a:pt x="3160" y="8"/>
                  </a:lnTo>
                  <a:lnTo>
                    <a:pt x="3160" y="8"/>
                  </a:lnTo>
                  <a:lnTo>
                    <a:pt x="3162" y="8"/>
                  </a:lnTo>
                  <a:lnTo>
                    <a:pt x="3162" y="8"/>
                  </a:lnTo>
                  <a:lnTo>
                    <a:pt x="3162" y="8"/>
                  </a:lnTo>
                  <a:lnTo>
                    <a:pt x="3162" y="8"/>
                  </a:lnTo>
                  <a:lnTo>
                    <a:pt x="3164" y="8"/>
                  </a:lnTo>
                  <a:lnTo>
                    <a:pt x="3164" y="8"/>
                  </a:lnTo>
                  <a:lnTo>
                    <a:pt x="3168" y="8"/>
                  </a:lnTo>
                  <a:lnTo>
                    <a:pt x="3168" y="8"/>
                  </a:lnTo>
                  <a:lnTo>
                    <a:pt x="3168" y="10"/>
                  </a:lnTo>
                  <a:lnTo>
                    <a:pt x="3168" y="10"/>
                  </a:lnTo>
                  <a:lnTo>
                    <a:pt x="3170" y="8"/>
                  </a:lnTo>
                  <a:lnTo>
                    <a:pt x="3170" y="8"/>
                  </a:lnTo>
                  <a:lnTo>
                    <a:pt x="3172" y="10"/>
                  </a:lnTo>
                  <a:lnTo>
                    <a:pt x="3172" y="10"/>
                  </a:lnTo>
                  <a:lnTo>
                    <a:pt x="3174" y="10"/>
                  </a:lnTo>
                  <a:lnTo>
                    <a:pt x="3174" y="10"/>
                  </a:lnTo>
                  <a:lnTo>
                    <a:pt x="3176" y="10"/>
                  </a:lnTo>
                  <a:lnTo>
                    <a:pt x="3176" y="10"/>
                  </a:lnTo>
                  <a:lnTo>
                    <a:pt x="3178" y="10"/>
                  </a:lnTo>
                  <a:lnTo>
                    <a:pt x="3178" y="10"/>
                  </a:lnTo>
                  <a:lnTo>
                    <a:pt x="3178" y="8"/>
                  </a:lnTo>
                  <a:lnTo>
                    <a:pt x="3178" y="8"/>
                  </a:lnTo>
                  <a:lnTo>
                    <a:pt x="3178" y="10"/>
                  </a:lnTo>
                  <a:lnTo>
                    <a:pt x="3178" y="10"/>
                  </a:lnTo>
                  <a:lnTo>
                    <a:pt x="3182" y="8"/>
                  </a:lnTo>
                  <a:lnTo>
                    <a:pt x="3182" y="8"/>
                  </a:lnTo>
                  <a:lnTo>
                    <a:pt x="3186" y="8"/>
                  </a:lnTo>
                  <a:lnTo>
                    <a:pt x="3186" y="8"/>
                  </a:lnTo>
                  <a:lnTo>
                    <a:pt x="3188" y="10"/>
                  </a:lnTo>
                  <a:lnTo>
                    <a:pt x="3188" y="10"/>
                  </a:lnTo>
                  <a:lnTo>
                    <a:pt x="3194" y="10"/>
                  </a:lnTo>
                  <a:lnTo>
                    <a:pt x="3194" y="10"/>
                  </a:lnTo>
                  <a:lnTo>
                    <a:pt x="3198" y="8"/>
                  </a:lnTo>
                  <a:lnTo>
                    <a:pt x="3198" y="8"/>
                  </a:lnTo>
                  <a:lnTo>
                    <a:pt x="3202" y="8"/>
                  </a:lnTo>
                  <a:lnTo>
                    <a:pt x="3202" y="8"/>
                  </a:lnTo>
                  <a:lnTo>
                    <a:pt x="3206" y="8"/>
                  </a:lnTo>
                  <a:lnTo>
                    <a:pt x="3206" y="8"/>
                  </a:lnTo>
                  <a:lnTo>
                    <a:pt x="3210" y="10"/>
                  </a:lnTo>
                  <a:lnTo>
                    <a:pt x="3210" y="10"/>
                  </a:lnTo>
                  <a:lnTo>
                    <a:pt x="3214" y="10"/>
                  </a:lnTo>
                  <a:lnTo>
                    <a:pt x="3214" y="10"/>
                  </a:lnTo>
                  <a:lnTo>
                    <a:pt x="3218" y="10"/>
                  </a:lnTo>
                  <a:lnTo>
                    <a:pt x="3218" y="10"/>
                  </a:lnTo>
                  <a:lnTo>
                    <a:pt x="3220" y="10"/>
                  </a:lnTo>
                  <a:lnTo>
                    <a:pt x="3220" y="10"/>
                  </a:lnTo>
                  <a:lnTo>
                    <a:pt x="3220" y="10"/>
                  </a:lnTo>
                  <a:lnTo>
                    <a:pt x="3220" y="10"/>
                  </a:lnTo>
                  <a:lnTo>
                    <a:pt x="3220" y="10"/>
                  </a:lnTo>
                  <a:lnTo>
                    <a:pt x="3220" y="10"/>
                  </a:lnTo>
                  <a:lnTo>
                    <a:pt x="3222" y="10"/>
                  </a:lnTo>
                  <a:lnTo>
                    <a:pt x="3222" y="10"/>
                  </a:lnTo>
                  <a:lnTo>
                    <a:pt x="3224" y="10"/>
                  </a:lnTo>
                  <a:lnTo>
                    <a:pt x="3224" y="10"/>
                  </a:lnTo>
                  <a:lnTo>
                    <a:pt x="3224" y="10"/>
                  </a:lnTo>
                  <a:lnTo>
                    <a:pt x="3224" y="10"/>
                  </a:lnTo>
                  <a:lnTo>
                    <a:pt x="3226" y="10"/>
                  </a:lnTo>
                  <a:lnTo>
                    <a:pt x="3226" y="10"/>
                  </a:lnTo>
                  <a:lnTo>
                    <a:pt x="3226" y="10"/>
                  </a:lnTo>
                  <a:lnTo>
                    <a:pt x="3226" y="10"/>
                  </a:lnTo>
                  <a:lnTo>
                    <a:pt x="3228" y="10"/>
                  </a:lnTo>
                  <a:lnTo>
                    <a:pt x="3228" y="10"/>
                  </a:lnTo>
                  <a:lnTo>
                    <a:pt x="3228" y="10"/>
                  </a:lnTo>
                  <a:lnTo>
                    <a:pt x="3228" y="10"/>
                  </a:lnTo>
                  <a:lnTo>
                    <a:pt x="3228" y="10"/>
                  </a:lnTo>
                  <a:lnTo>
                    <a:pt x="3228" y="10"/>
                  </a:lnTo>
                  <a:lnTo>
                    <a:pt x="3230" y="10"/>
                  </a:lnTo>
                  <a:lnTo>
                    <a:pt x="3230" y="10"/>
                  </a:lnTo>
                  <a:lnTo>
                    <a:pt x="3230" y="10"/>
                  </a:lnTo>
                  <a:lnTo>
                    <a:pt x="3230" y="10"/>
                  </a:lnTo>
                  <a:lnTo>
                    <a:pt x="3230" y="10"/>
                  </a:lnTo>
                  <a:lnTo>
                    <a:pt x="3230" y="10"/>
                  </a:lnTo>
                  <a:lnTo>
                    <a:pt x="3232" y="10"/>
                  </a:lnTo>
                  <a:lnTo>
                    <a:pt x="3232" y="10"/>
                  </a:lnTo>
                  <a:lnTo>
                    <a:pt x="3232" y="12"/>
                  </a:lnTo>
                  <a:lnTo>
                    <a:pt x="3232" y="12"/>
                  </a:lnTo>
                  <a:lnTo>
                    <a:pt x="3232" y="12"/>
                  </a:lnTo>
                  <a:lnTo>
                    <a:pt x="3232" y="12"/>
                  </a:lnTo>
                  <a:lnTo>
                    <a:pt x="3236" y="12"/>
                  </a:lnTo>
                  <a:lnTo>
                    <a:pt x="3236" y="12"/>
                  </a:lnTo>
                  <a:lnTo>
                    <a:pt x="3238" y="12"/>
                  </a:lnTo>
                  <a:lnTo>
                    <a:pt x="3238" y="12"/>
                  </a:lnTo>
                  <a:lnTo>
                    <a:pt x="3240" y="10"/>
                  </a:lnTo>
                  <a:lnTo>
                    <a:pt x="3240" y="10"/>
                  </a:lnTo>
                  <a:lnTo>
                    <a:pt x="3246" y="12"/>
                  </a:lnTo>
                  <a:lnTo>
                    <a:pt x="3246" y="12"/>
                  </a:lnTo>
                  <a:lnTo>
                    <a:pt x="3248" y="12"/>
                  </a:lnTo>
                  <a:lnTo>
                    <a:pt x="3248" y="12"/>
                  </a:lnTo>
                  <a:lnTo>
                    <a:pt x="3252" y="12"/>
                  </a:lnTo>
                  <a:lnTo>
                    <a:pt x="3256" y="12"/>
                  </a:lnTo>
                  <a:lnTo>
                    <a:pt x="3256" y="12"/>
                  </a:lnTo>
                  <a:lnTo>
                    <a:pt x="3258" y="12"/>
                  </a:lnTo>
                  <a:lnTo>
                    <a:pt x="3258" y="12"/>
                  </a:lnTo>
                  <a:lnTo>
                    <a:pt x="3260" y="12"/>
                  </a:lnTo>
                  <a:lnTo>
                    <a:pt x="3260" y="12"/>
                  </a:lnTo>
                  <a:lnTo>
                    <a:pt x="3262" y="12"/>
                  </a:lnTo>
                  <a:lnTo>
                    <a:pt x="3262" y="12"/>
                  </a:lnTo>
                  <a:lnTo>
                    <a:pt x="3262" y="14"/>
                  </a:lnTo>
                  <a:lnTo>
                    <a:pt x="3262" y="14"/>
                  </a:lnTo>
                  <a:lnTo>
                    <a:pt x="3262" y="14"/>
                  </a:lnTo>
                  <a:lnTo>
                    <a:pt x="3262" y="14"/>
                  </a:lnTo>
                  <a:lnTo>
                    <a:pt x="3262" y="14"/>
                  </a:lnTo>
                  <a:lnTo>
                    <a:pt x="3262" y="14"/>
                  </a:lnTo>
                  <a:lnTo>
                    <a:pt x="3262" y="14"/>
                  </a:lnTo>
                  <a:lnTo>
                    <a:pt x="3262" y="16"/>
                  </a:lnTo>
                  <a:lnTo>
                    <a:pt x="3262" y="16"/>
                  </a:lnTo>
                  <a:lnTo>
                    <a:pt x="3264" y="16"/>
                  </a:lnTo>
                  <a:lnTo>
                    <a:pt x="3264" y="16"/>
                  </a:lnTo>
                  <a:lnTo>
                    <a:pt x="3264" y="16"/>
                  </a:lnTo>
                  <a:lnTo>
                    <a:pt x="3264" y="18"/>
                  </a:lnTo>
                  <a:lnTo>
                    <a:pt x="3264" y="18"/>
                  </a:lnTo>
                  <a:lnTo>
                    <a:pt x="3266" y="16"/>
                  </a:lnTo>
                  <a:lnTo>
                    <a:pt x="3266" y="16"/>
                  </a:lnTo>
                  <a:lnTo>
                    <a:pt x="3266" y="16"/>
                  </a:lnTo>
                  <a:lnTo>
                    <a:pt x="3266" y="16"/>
                  </a:lnTo>
                  <a:lnTo>
                    <a:pt x="3264" y="16"/>
                  </a:lnTo>
                  <a:lnTo>
                    <a:pt x="3264" y="16"/>
                  </a:lnTo>
                  <a:lnTo>
                    <a:pt x="3268" y="14"/>
                  </a:lnTo>
                  <a:lnTo>
                    <a:pt x="3268" y="14"/>
                  </a:lnTo>
                  <a:lnTo>
                    <a:pt x="3268" y="12"/>
                  </a:lnTo>
                  <a:lnTo>
                    <a:pt x="3268" y="12"/>
                  </a:lnTo>
                  <a:lnTo>
                    <a:pt x="3272" y="14"/>
                  </a:lnTo>
                  <a:lnTo>
                    <a:pt x="3272" y="14"/>
                  </a:lnTo>
                  <a:lnTo>
                    <a:pt x="3272" y="14"/>
                  </a:lnTo>
                  <a:lnTo>
                    <a:pt x="3272" y="14"/>
                  </a:lnTo>
                  <a:lnTo>
                    <a:pt x="3274" y="14"/>
                  </a:lnTo>
                  <a:lnTo>
                    <a:pt x="3274" y="14"/>
                  </a:lnTo>
                  <a:lnTo>
                    <a:pt x="3276" y="14"/>
                  </a:lnTo>
                  <a:lnTo>
                    <a:pt x="3276" y="14"/>
                  </a:lnTo>
                  <a:lnTo>
                    <a:pt x="3276" y="14"/>
                  </a:lnTo>
                  <a:lnTo>
                    <a:pt x="3276" y="14"/>
                  </a:lnTo>
                  <a:lnTo>
                    <a:pt x="3278" y="14"/>
                  </a:lnTo>
                  <a:lnTo>
                    <a:pt x="3278" y="14"/>
                  </a:lnTo>
                  <a:lnTo>
                    <a:pt x="3280" y="14"/>
                  </a:lnTo>
                  <a:lnTo>
                    <a:pt x="3280" y="14"/>
                  </a:lnTo>
                  <a:lnTo>
                    <a:pt x="3282" y="14"/>
                  </a:lnTo>
                  <a:lnTo>
                    <a:pt x="3282" y="14"/>
                  </a:lnTo>
                  <a:lnTo>
                    <a:pt x="3284" y="14"/>
                  </a:lnTo>
                  <a:lnTo>
                    <a:pt x="3284" y="14"/>
                  </a:lnTo>
                  <a:lnTo>
                    <a:pt x="3290" y="12"/>
                  </a:lnTo>
                  <a:lnTo>
                    <a:pt x="3290" y="12"/>
                  </a:lnTo>
                  <a:lnTo>
                    <a:pt x="3294" y="12"/>
                  </a:lnTo>
                  <a:lnTo>
                    <a:pt x="3298" y="12"/>
                  </a:lnTo>
                  <a:lnTo>
                    <a:pt x="3298" y="12"/>
                  </a:lnTo>
                  <a:lnTo>
                    <a:pt x="3300" y="12"/>
                  </a:lnTo>
                  <a:lnTo>
                    <a:pt x="3300" y="12"/>
                  </a:lnTo>
                  <a:lnTo>
                    <a:pt x="3300" y="12"/>
                  </a:lnTo>
                  <a:lnTo>
                    <a:pt x="3300" y="12"/>
                  </a:lnTo>
                  <a:lnTo>
                    <a:pt x="3302" y="12"/>
                  </a:lnTo>
                  <a:lnTo>
                    <a:pt x="3302" y="12"/>
                  </a:lnTo>
                  <a:lnTo>
                    <a:pt x="3304" y="12"/>
                  </a:lnTo>
                  <a:lnTo>
                    <a:pt x="3304" y="12"/>
                  </a:lnTo>
                  <a:lnTo>
                    <a:pt x="3306" y="12"/>
                  </a:lnTo>
                  <a:lnTo>
                    <a:pt x="3306" y="12"/>
                  </a:lnTo>
                  <a:lnTo>
                    <a:pt x="3306" y="12"/>
                  </a:lnTo>
                  <a:lnTo>
                    <a:pt x="3306" y="12"/>
                  </a:lnTo>
                  <a:lnTo>
                    <a:pt x="3308" y="12"/>
                  </a:lnTo>
                  <a:lnTo>
                    <a:pt x="3308" y="12"/>
                  </a:lnTo>
                  <a:lnTo>
                    <a:pt x="3308" y="12"/>
                  </a:lnTo>
                  <a:lnTo>
                    <a:pt x="3308" y="12"/>
                  </a:lnTo>
                  <a:lnTo>
                    <a:pt x="3312" y="12"/>
                  </a:lnTo>
                  <a:lnTo>
                    <a:pt x="3312" y="12"/>
                  </a:lnTo>
                  <a:lnTo>
                    <a:pt x="3312" y="12"/>
                  </a:lnTo>
                  <a:lnTo>
                    <a:pt x="3312" y="12"/>
                  </a:lnTo>
                  <a:lnTo>
                    <a:pt x="3312" y="12"/>
                  </a:lnTo>
                  <a:lnTo>
                    <a:pt x="3312" y="12"/>
                  </a:lnTo>
                  <a:lnTo>
                    <a:pt x="3314" y="12"/>
                  </a:lnTo>
                  <a:lnTo>
                    <a:pt x="3314" y="12"/>
                  </a:lnTo>
                  <a:lnTo>
                    <a:pt x="3314" y="12"/>
                  </a:lnTo>
                  <a:lnTo>
                    <a:pt x="3314" y="12"/>
                  </a:lnTo>
                  <a:lnTo>
                    <a:pt x="3316" y="12"/>
                  </a:lnTo>
                  <a:lnTo>
                    <a:pt x="3316" y="12"/>
                  </a:lnTo>
                  <a:lnTo>
                    <a:pt x="3322" y="12"/>
                  </a:lnTo>
                  <a:lnTo>
                    <a:pt x="3322" y="12"/>
                  </a:lnTo>
                  <a:lnTo>
                    <a:pt x="3324" y="14"/>
                  </a:lnTo>
                  <a:lnTo>
                    <a:pt x="3324" y="14"/>
                  </a:lnTo>
                  <a:lnTo>
                    <a:pt x="3328" y="14"/>
                  </a:lnTo>
                  <a:lnTo>
                    <a:pt x="3328" y="14"/>
                  </a:lnTo>
                  <a:lnTo>
                    <a:pt x="3330" y="12"/>
                  </a:lnTo>
                  <a:lnTo>
                    <a:pt x="3330" y="12"/>
                  </a:lnTo>
                  <a:lnTo>
                    <a:pt x="3330" y="12"/>
                  </a:lnTo>
                  <a:lnTo>
                    <a:pt x="3330" y="12"/>
                  </a:lnTo>
                  <a:lnTo>
                    <a:pt x="3334" y="12"/>
                  </a:lnTo>
                  <a:lnTo>
                    <a:pt x="3334" y="12"/>
                  </a:lnTo>
                  <a:lnTo>
                    <a:pt x="3340" y="12"/>
                  </a:lnTo>
                  <a:lnTo>
                    <a:pt x="3340" y="12"/>
                  </a:lnTo>
                  <a:lnTo>
                    <a:pt x="3344" y="12"/>
                  </a:lnTo>
                  <a:lnTo>
                    <a:pt x="3344" y="12"/>
                  </a:lnTo>
                  <a:lnTo>
                    <a:pt x="3346" y="12"/>
                  </a:lnTo>
                  <a:lnTo>
                    <a:pt x="3346" y="12"/>
                  </a:lnTo>
                  <a:lnTo>
                    <a:pt x="3348" y="12"/>
                  </a:lnTo>
                  <a:lnTo>
                    <a:pt x="3348" y="12"/>
                  </a:lnTo>
                  <a:lnTo>
                    <a:pt x="3352" y="12"/>
                  </a:lnTo>
                  <a:lnTo>
                    <a:pt x="3352" y="12"/>
                  </a:lnTo>
                  <a:lnTo>
                    <a:pt x="3362" y="12"/>
                  </a:lnTo>
                  <a:lnTo>
                    <a:pt x="3362" y="12"/>
                  </a:lnTo>
                  <a:lnTo>
                    <a:pt x="3366" y="12"/>
                  </a:lnTo>
                  <a:lnTo>
                    <a:pt x="3366" y="12"/>
                  </a:lnTo>
                  <a:lnTo>
                    <a:pt x="3372" y="12"/>
                  </a:lnTo>
                  <a:lnTo>
                    <a:pt x="3372" y="12"/>
                  </a:lnTo>
                  <a:lnTo>
                    <a:pt x="3374" y="14"/>
                  </a:lnTo>
                  <a:lnTo>
                    <a:pt x="3374" y="14"/>
                  </a:lnTo>
                  <a:lnTo>
                    <a:pt x="3378" y="14"/>
                  </a:lnTo>
                  <a:lnTo>
                    <a:pt x="3378" y="14"/>
                  </a:lnTo>
                  <a:lnTo>
                    <a:pt x="3382" y="14"/>
                  </a:lnTo>
                  <a:lnTo>
                    <a:pt x="3384" y="14"/>
                  </a:lnTo>
                  <a:lnTo>
                    <a:pt x="3384" y="14"/>
                  </a:lnTo>
                  <a:lnTo>
                    <a:pt x="3392" y="12"/>
                  </a:lnTo>
                  <a:lnTo>
                    <a:pt x="3392" y="12"/>
                  </a:lnTo>
                  <a:lnTo>
                    <a:pt x="3396" y="14"/>
                  </a:lnTo>
                  <a:lnTo>
                    <a:pt x="3396" y="14"/>
                  </a:lnTo>
                  <a:lnTo>
                    <a:pt x="3408" y="12"/>
                  </a:lnTo>
                  <a:lnTo>
                    <a:pt x="3408" y="12"/>
                  </a:lnTo>
                  <a:lnTo>
                    <a:pt x="3412" y="12"/>
                  </a:lnTo>
                  <a:lnTo>
                    <a:pt x="3412" y="12"/>
                  </a:lnTo>
                  <a:lnTo>
                    <a:pt x="3418" y="12"/>
                  </a:lnTo>
                  <a:lnTo>
                    <a:pt x="3418" y="12"/>
                  </a:lnTo>
                  <a:lnTo>
                    <a:pt x="3418" y="12"/>
                  </a:lnTo>
                  <a:lnTo>
                    <a:pt x="3418" y="12"/>
                  </a:lnTo>
                  <a:lnTo>
                    <a:pt x="3418" y="12"/>
                  </a:lnTo>
                  <a:lnTo>
                    <a:pt x="3418" y="12"/>
                  </a:lnTo>
                  <a:lnTo>
                    <a:pt x="3422" y="12"/>
                  </a:lnTo>
                  <a:lnTo>
                    <a:pt x="3422" y="12"/>
                  </a:lnTo>
                  <a:lnTo>
                    <a:pt x="3422" y="12"/>
                  </a:lnTo>
                  <a:lnTo>
                    <a:pt x="3422" y="12"/>
                  </a:lnTo>
                  <a:lnTo>
                    <a:pt x="3422" y="12"/>
                  </a:lnTo>
                  <a:lnTo>
                    <a:pt x="3422" y="12"/>
                  </a:lnTo>
                  <a:lnTo>
                    <a:pt x="3422" y="12"/>
                  </a:lnTo>
                  <a:lnTo>
                    <a:pt x="3422" y="12"/>
                  </a:lnTo>
                  <a:lnTo>
                    <a:pt x="3424" y="12"/>
                  </a:lnTo>
                  <a:lnTo>
                    <a:pt x="3424" y="12"/>
                  </a:lnTo>
                  <a:lnTo>
                    <a:pt x="3426" y="12"/>
                  </a:lnTo>
                  <a:lnTo>
                    <a:pt x="3426" y="12"/>
                  </a:lnTo>
                  <a:lnTo>
                    <a:pt x="3426" y="12"/>
                  </a:lnTo>
                  <a:lnTo>
                    <a:pt x="3426" y="12"/>
                  </a:lnTo>
                  <a:lnTo>
                    <a:pt x="3428" y="12"/>
                  </a:lnTo>
                  <a:lnTo>
                    <a:pt x="3428" y="12"/>
                  </a:lnTo>
                  <a:lnTo>
                    <a:pt x="3428" y="12"/>
                  </a:lnTo>
                  <a:lnTo>
                    <a:pt x="3432" y="12"/>
                  </a:lnTo>
                  <a:lnTo>
                    <a:pt x="3432" y="12"/>
                  </a:lnTo>
                  <a:lnTo>
                    <a:pt x="3434" y="12"/>
                  </a:lnTo>
                  <a:lnTo>
                    <a:pt x="3434" y="12"/>
                  </a:lnTo>
                  <a:lnTo>
                    <a:pt x="3438" y="12"/>
                  </a:lnTo>
                  <a:lnTo>
                    <a:pt x="3438" y="12"/>
                  </a:lnTo>
                  <a:lnTo>
                    <a:pt x="3440" y="12"/>
                  </a:lnTo>
                  <a:lnTo>
                    <a:pt x="3440" y="12"/>
                  </a:lnTo>
                  <a:lnTo>
                    <a:pt x="3442" y="12"/>
                  </a:lnTo>
                  <a:lnTo>
                    <a:pt x="3442" y="12"/>
                  </a:lnTo>
                  <a:lnTo>
                    <a:pt x="3444" y="12"/>
                  </a:lnTo>
                  <a:lnTo>
                    <a:pt x="3444" y="12"/>
                  </a:lnTo>
                  <a:lnTo>
                    <a:pt x="3446" y="12"/>
                  </a:lnTo>
                  <a:lnTo>
                    <a:pt x="3446" y="12"/>
                  </a:lnTo>
                  <a:lnTo>
                    <a:pt x="3448" y="12"/>
                  </a:lnTo>
                  <a:lnTo>
                    <a:pt x="3448" y="12"/>
                  </a:lnTo>
                  <a:lnTo>
                    <a:pt x="3450" y="12"/>
                  </a:lnTo>
                  <a:lnTo>
                    <a:pt x="3450" y="12"/>
                  </a:lnTo>
                  <a:lnTo>
                    <a:pt x="3450" y="12"/>
                  </a:lnTo>
                  <a:lnTo>
                    <a:pt x="3450" y="12"/>
                  </a:lnTo>
                  <a:lnTo>
                    <a:pt x="3452" y="14"/>
                  </a:lnTo>
                  <a:lnTo>
                    <a:pt x="3452" y="14"/>
                  </a:lnTo>
                  <a:lnTo>
                    <a:pt x="3452" y="14"/>
                  </a:lnTo>
                  <a:lnTo>
                    <a:pt x="3454" y="16"/>
                  </a:lnTo>
                  <a:lnTo>
                    <a:pt x="3454" y="16"/>
                  </a:lnTo>
                  <a:lnTo>
                    <a:pt x="3456" y="16"/>
                  </a:lnTo>
                  <a:lnTo>
                    <a:pt x="3456" y="16"/>
                  </a:lnTo>
                  <a:lnTo>
                    <a:pt x="3456" y="16"/>
                  </a:lnTo>
                  <a:lnTo>
                    <a:pt x="3456" y="16"/>
                  </a:lnTo>
                  <a:lnTo>
                    <a:pt x="3456" y="16"/>
                  </a:lnTo>
                  <a:lnTo>
                    <a:pt x="3456" y="16"/>
                  </a:lnTo>
                  <a:lnTo>
                    <a:pt x="3456" y="18"/>
                  </a:lnTo>
                  <a:lnTo>
                    <a:pt x="3456" y="18"/>
                  </a:lnTo>
                  <a:lnTo>
                    <a:pt x="3456" y="18"/>
                  </a:lnTo>
                  <a:lnTo>
                    <a:pt x="3458" y="18"/>
                  </a:lnTo>
                  <a:lnTo>
                    <a:pt x="3458" y="18"/>
                  </a:lnTo>
                  <a:lnTo>
                    <a:pt x="3470" y="18"/>
                  </a:lnTo>
                  <a:lnTo>
                    <a:pt x="3470" y="18"/>
                  </a:lnTo>
                  <a:lnTo>
                    <a:pt x="3478" y="16"/>
                  </a:lnTo>
                  <a:lnTo>
                    <a:pt x="3478" y="16"/>
                  </a:lnTo>
                  <a:lnTo>
                    <a:pt x="3480" y="16"/>
                  </a:lnTo>
                  <a:lnTo>
                    <a:pt x="3480" y="16"/>
                  </a:lnTo>
                  <a:lnTo>
                    <a:pt x="3482" y="16"/>
                  </a:lnTo>
                  <a:lnTo>
                    <a:pt x="3482" y="16"/>
                  </a:lnTo>
                  <a:lnTo>
                    <a:pt x="3482" y="16"/>
                  </a:lnTo>
                  <a:lnTo>
                    <a:pt x="3482" y="16"/>
                  </a:lnTo>
                  <a:lnTo>
                    <a:pt x="3484" y="14"/>
                  </a:lnTo>
                  <a:lnTo>
                    <a:pt x="3484" y="14"/>
                  </a:lnTo>
                  <a:lnTo>
                    <a:pt x="3484" y="14"/>
                  </a:lnTo>
                  <a:lnTo>
                    <a:pt x="3484" y="14"/>
                  </a:lnTo>
                  <a:lnTo>
                    <a:pt x="3484" y="14"/>
                  </a:lnTo>
                  <a:lnTo>
                    <a:pt x="3488" y="14"/>
                  </a:lnTo>
                  <a:lnTo>
                    <a:pt x="3488" y="14"/>
                  </a:lnTo>
                  <a:lnTo>
                    <a:pt x="3490" y="14"/>
                  </a:lnTo>
                  <a:lnTo>
                    <a:pt x="3490" y="14"/>
                  </a:lnTo>
                  <a:lnTo>
                    <a:pt x="3494" y="14"/>
                  </a:lnTo>
                  <a:lnTo>
                    <a:pt x="3494" y="14"/>
                  </a:lnTo>
                  <a:lnTo>
                    <a:pt x="3498" y="12"/>
                  </a:lnTo>
                  <a:lnTo>
                    <a:pt x="3500" y="14"/>
                  </a:lnTo>
                  <a:lnTo>
                    <a:pt x="3500" y="14"/>
                  </a:lnTo>
                  <a:lnTo>
                    <a:pt x="3502" y="14"/>
                  </a:lnTo>
                  <a:lnTo>
                    <a:pt x="3502" y="14"/>
                  </a:lnTo>
                  <a:lnTo>
                    <a:pt x="3502" y="14"/>
                  </a:lnTo>
                  <a:lnTo>
                    <a:pt x="3502" y="14"/>
                  </a:lnTo>
                  <a:lnTo>
                    <a:pt x="3504" y="14"/>
                  </a:lnTo>
                  <a:lnTo>
                    <a:pt x="3504" y="14"/>
                  </a:lnTo>
                  <a:lnTo>
                    <a:pt x="3504" y="14"/>
                  </a:lnTo>
                  <a:lnTo>
                    <a:pt x="3504" y="14"/>
                  </a:lnTo>
                  <a:lnTo>
                    <a:pt x="3506" y="14"/>
                  </a:lnTo>
                  <a:lnTo>
                    <a:pt x="3506" y="14"/>
                  </a:lnTo>
                  <a:lnTo>
                    <a:pt x="3508" y="14"/>
                  </a:lnTo>
                  <a:lnTo>
                    <a:pt x="3508" y="14"/>
                  </a:lnTo>
                  <a:lnTo>
                    <a:pt x="3508" y="14"/>
                  </a:lnTo>
                  <a:lnTo>
                    <a:pt x="3508" y="14"/>
                  </a:lnTo>
                  <a:lnTo>
                    <a:pt x="3510" y="14"/>
                  </a:lnTo>
                  <a:lnTo>
                    <a:pt x="3510" y="14"/>
                  </a:lnTo>
                  <a:lnTo>
                    <a:pt x="3514" y="16"/>
                  </a:lnTo>
                  <a:lnTo>
                    <a:pt x="3514" y="16"/>
                  </a:lnTo>
                  <a:lnTo>
                    <a:pt x="3520" y="16"/>
                  </a:lnTo>
                  <a:lnTo>
                    <a:pt x="3520" y="16"/>
                  </a:lnTo>
                  <a:lnTo>
                    <a:pt x="3520" y="16"/>
                  </a:lnTo>
                  <a:lnTo>
                    <a:pt x="3520" y="16"/>
                  </a:lnTo>
                  <a:lnTo>
                    <a:pt x="3522" y="16"/>
                  </a:lnTo>
                  <a:lnTo>
                    <a:pt x="3524" y="18"/>
                  </a:lnTo>
                  <a:lnTo>
                    <a:pt x="3524" y="18"/>
                  </a:lnTo>
                  <a:lnTo>
                    <a:pt x="3524" y="18"/>
                  </a:lnTo>
                  <a:lnTo>
                    <a:pt x="3524" y="18"/>
                  </a:lnTo>
                  <a:lnTo>
                    <a:pt x="3526" y="18"/>
                  </a:lnTo>
                  <a:lnTo>
                    <a:pt x="3526" y="18"/>
                  </a:lnTo>
                  <a:lnTo>
                    <a:pt x="3530" y="18"/>
                  </a:lnTo>
                  <a:lnTo>
                    <a:pt x="3530" y="18"/>
                  </a:lnTo>
                  <a:lnTo>
                    <a:pt x="3530" y="16"/>
                  </a:lnTo>
                  <a:lnTo>
                    <a:pt x="3530" y="16"/>
                  </a:lnTo>
                  <a:lnTo>
                    <a:pt x="3530" y="16"/>
                  </a:lnTo>
                  <a:lnTo>
                    <a:pt x="3530" y="16"/>
                  </a:lnTo>
                  <a:lnTo>
                    <a:pt x="3532" y="16"/>
                  </a:lnTo>
                  <a:lnTo>
                    <a:pt x="3532" y="16"/>
                  </a:lnTo>
                  <a:lnTo>
                    <a:pt x="3534" y="14"/>
                  </a:lnTo>
                  <a:lnTo>
                    <a:pt x="3534" y="14"/>
                  </a:lnTo>
                  <a:lnTo>
                    <a:pt x="3540" y="12"/>
                  </a:lnTo>
                  <a:lnTo>
                    <a:pt x="3540" y="12"/>
                  </a:lnTo>
                  <a:lnTo>
                    <a:pt x="3554" y="14"/>
                  </a:lnTo>
                  <a:lnTo>
                    <a:pt x="3554" y="14"/>
                  </a:lnTo>
                  <a:lnTo>
                    <a:pt x="3556" y="14"/>
                  </a:lnTo>
                  <a:lnTo>
                    <a:pt x="3556" y="14"/>
                  </a:lnTo>
                  <a:lnTo>
                    <a:pt x="3560" y="14"/>
                  </a:lnTo>
                  <a:lnTo>
                    <a:pt x="3560" y="14"/>
                  </a:lnTo>
                  <a:lnTo>
                    <a:pt x="3566" y="14"/>
                  </a:lnTo>
                  <a:lnTo>
                    <a:pt x="3572" y="14"/>
                  </a:lnTo>
                  <a:lnTo>
                    <a:pt x="3572" y="14"/>
                  </a:lnTo>
                  <a:lnTo>
                    <a:pt x="3576" y="14"/>
                  </a:lnTo>
                  <a:lnTo>
                    <a:pt x="3582" y="14"/>
                  </a:lnTo>
                  <a:lnTo>
                    <a:pt x="3582" y="14"/>
                  </a:lnTo>
                  <a:lnTo>
                    <a:pt x="3588" y="14"/>
                  </a:lnTo>
                  <a:lnTo>
                    <a:pt x="3588" y="14"/>
                  </a:lnTo>
                  <a:lnTo>
                    <a:pt x="3592" y="16"/>
                  </a:lnTo>
                  <a:lnTo>
                    <a:pt x="3592" y="16"/>
                  </a:lnTo>
                  <a:lnTo>
                    <a:pt x="3600" y="16"/>
                  </a:lnTo>
                  <a:lnTo>
                    <a:pt x="3600" y="16"/>
                  </a:lnTo>
                  <a:lnTo>
                    <a:pt x="3602" y="16"/>
                  </a:lnTo>
                  <a:lnTo>
                    <a:pt x="3602" y="16"/>
                  </a:lnTo>
                  <a:lnTo>
                    <a:pt x="3602" y="16"/>
                  </a:lnTo>
                  <a:lnTo>
                    <a:pt x="3602" y="16"/>
                  </a:lnTo>
                  <a:lnTo>
                    <a:pt x="3604" y="18"/>
                  </a:lnTo>
                  <a:lnTo>
                    <a:pt x="3604" y="18"/>
                  </a:lnTo>
                  <a:lnTo>
                    <a:pt x="3614" y="16"/>
                  </a:lnTo>
                  <a:lnTo>
                    <a:pt x="3614" y="16"/>
                  </a:lnTo>
                  <a:lnTo>
                    <a:pt x="3616" y="16"/>
                  </a:lnTo>
                  <a:lnTo>
                    <a:pt x="3616" y="16"/>
                  </a:lnTo>
                  <a:lnTo>
                    <a:pt x="3618" y="16"/>
                  </a:lnTo>
                  <a:lnTo>
                    <a:pt x="3618" y="16"/>
                  </a:lnTo>
                  <a:lnTo>
                    <a:pt x="3618" y="16"/>
                  </a:lnTo>
                  <a:lnTo>
                    <a:pt x="3618" y="16"/>
                  </a:lnTo>
                  <a:lnTo>
                    <a:pt x="3618" y="14"/>
                  </a:lnTo>
                  <a:lnTo>
                    <a:pt x="3618" y="14"/>
                  </a:lnTo>
                  <a:lnTo>
                    <a:pt x="3620" y="16"/>
                  </a:lnTo>
                  <a:lnTo>
                    <a:pt x="3620" y="16"/>
                  </a:lnTo>
                  <a:lnTo>
                    <a:pt x="3620" y="16"/>
                  </a:lnTo>
                  <a:lnTo>
                    <a:pt x="3620" y="16"/>
                  </a:lnTo>
                  <a:lnTo>
                    <a:pt x="3620" y="14"/>
                  </a:lnTo>
                  <a:lnTo>
                    <a:pt x="3620" y="14"/>
                  </a:lnTo>
                  <a:lnTo>
                    <a:pt x="3620" y="16"/>
                  </a:lnTo>
                  <a:lnTo>
                    <a:pt x="3620" y="16"/>
                  </a:lnTo>
                  <a:lnTo>
                    <a:pt x="3622" y="14"/>
                  </a:lnTo>
                  <a:lnTo>
                    <a:pt x="3622" y="14"/>
                  </a:lnTo>
                  <a:lnTo>
                    <a:pt x="3622" y="16"/>
                  </a:lnTo>
                  <a:lnTo>
                    <a:pt x="3622" y="16"/>
                  </a:lnTo>
                  <a:lnTo>
                    <a:pt x="3624" y="16"/>
                  </a:lnTo>
                  <a:lnTo>
                    <a:pt x="3624" y="16"/>
                  </a:lnTo>
                  <a:lnTo>
                    <a:pt x="3624" y="16"/>
                  </a:lnTo>
                  <a:lnTo>
                    <a:pt x="3624" y="16"/>
                  </a:lnTo>
                  <a:lnTo>
                    <a:pt x="3630" y="16"/>
                  </a:lnTo>
                  <a:lnTo>
                    <a:pt x="3630" y="16"/>
                  </a:lnTo>
                  <a:lnTo>
                    <a:pt x="3630" y="16"/>
                  </a:lnTo>
                  <a:lnTo>
                    <a:pt x="3630" y="16"/>
                  </a:lnTo>
                  <a:lnTo>
                    <a:pt x="3630" y="16"/>
                  </a:lnTo>
                  <a:lnTo>
                    <a:pt x="3630" y="16"/>
                  </a:lnTo>
                  <a:lnTo>
                    <a:pt x="3630" y="16"/>
                  </a:lnTo>
                  <a:lnTo>
                    <a:pt x="3630" y="16"/>
                  </a:lnTo>
                  <a:lnTo>
                    <a:pt x="3634" y="16"/>
                  </a:lnTo>
                  <a:lnTo>
                    <a:pt x="3634" y="16"/>
                  </a:lnTo>
                  <a:lnTo>
                    <a:pt x="3634" y="16"/>
                  </a:lnTo>
                  <a:lnTo>
                    <a:pt x="3634" y="16"/>
                  </a:lnTo>
                  <a:lnTo>
                    <a:pt x="3634" y="16"/>
                  </a:lnTo>
                  <a:lnTo>
                    <a:pt x="3634" y="16"/>
                  </a:lnTo>
                  <a:lnTo>
                    <a:pt x="3634" y="16"/>
                  </a:lnTo>
                  <a:lnTo>
                    <a:pt x="3634"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8" y="16"/>
                  </a:lnTo>
                  <a:lnTo>
                    <a:pt x="3638" y="16"/>
                  </a:lnTo>
                  <a:lnTo>
                    <a:pt x="3638" y="16"/>
                  </a:lnTo>
                  <a:lnTo>
                    <a:pt x="3638" y="16"/>
                  </a:lnTo>
                  <a:lnTo>
                    <a:pt x="3638" y="16"/>
                  </a:lnTo>
                  <a:lnTo>
                    <a:pt x="3638" y="16"/>
                  </a:lnTo>
                  <a:lnTo>
                    <a:pt x="3638" y="16"/>
                  </a:lnTo>
                  <a:lnTo>
                    <a:pt x="3638" y="16"/>
                  </a:lnTo>
                  <a:lnTo>
                    <a:pt x="3642" y="16"/>
                  </a:lnTo>
                  <a:lnTo>
                    <a:pt x="3642" y="16"/>
                  </a:lnTo>
                  <a:lnTo>
                    <a:pt x="3642" y="16"/>
                  </a:lnTo>
                  <a:lnTo>
                    <a:pt x="3642" y="16"/>
                  </a:lnTo>
                  <a:lnTo>
                    <a:pt x="3642" y="16"/>
                  </a:lnTo>
                  <a:lnTo>
                    <a:pt x="3642" y="16"/>
                  </a:lnTo>
                  <a:lnTo>
                    <a:pt x="3646" y="18"/>
                  </a:lnTo>
                  <a:lnTo>
                    <a:pt x="3646" y="18"/>
                  </a:lnTo>
                  <a:lnTo>
                    <a:pt x="3646" y="18"/>
                  </a:lnTo>
                  <a:lnTo>
                    <a:pt x="3646" y="18"/>
                  </a:lnTo>
                  <a:lnTo>
                    <a:pt x="3648" y="16"/>
                  </a:lnTo>
                  <a:lnTo>
                    <a:pt x="3648" y="16"/>
                  </a:lnTo>
                  <a:lnTo>
                    <a:pt x="3648" y="16"/>
                  </a:lnTo>
                  <a:lnTo>
                    <a:pt x="3648" y="16"/>
                  </a:lnTo>
                  <a:lnTo>
                    <a:pt x="3650" y="16"/>
                  </a:lnTo>
                  <a:lnTo>
                    <a:pt x="3650" y="16"/>
                  </a:lnTo>
                  <a:lnTo>
                    <a:pt x="3652" y="16"/>
                  </a:lnTo>
                  <a:lnTo>
                    <a:pt x="3652" y="16"/>
                  </a:lnTo>
                  <a:lnTo>
                    <a:pt x="3652" y="16"/>
                  </a:lnTo>
                  <a:lnTo>
                    <a:pt x="3652" y="16"/>
                  </a:lnTo>
                  <a:lnTo>
                    <a:pt x="3654" y="16"/>
                  </a:lnTo>
                  <a:lnTo>
                    <a:pt x="3654" y="16"/>
                  </a:lnTo>
                  <a:lnTo>
                    <a:pt x="3654" y="16"/>
                  </a:lnTo>
                  <a:lnTo>
                    <a:pt x="3654" y="16"/>
                  </a:lnTo>
                  <a:lnTo>
                    <a:pt x="3656" y="14"/>
                  </a:lnTo>
                  <a:lnTo>
                    <a:pt x="3658" y="14"/>
                  </a:lnTo>
                  <a:lnTo>
                    <a:pt x="3658" y="14"/>
                  </a:lnTo>
                  <a:lnTo>
                    <a:pt x="3658" y="16"/>
                  </a:lnTo>
                  <a:lnTo>
                    <a:pt x="3658" y="16"/>
                  </a:lnTo>
                  <a:lnTo>
                    <a:pt x="3658" y="16"/>
                  </a:lnTo>
                  <a:lnTo>
                    <a:pt x="3662" y="20"/>
                  </a:lnTo>
                  <a:lnTo>
                    <a:pt x="3662" y="20"/>
                  </a:lnTo>
                  <a:lnTo>
                    <a:pt x="3668" y="20"/>
                  </a:lnTo>
                  <a:lnTo>
                    <a:pt x="3672" y="20"/>
                  </a:lnTo>
                  <a:lnTo>
                    <a:pt x="3672" y="20"/>
                  </a:lnTo>
                  <a:lnTo>
                    <a:pt x="3678" y="22"/>
                  </a:lnTo>
                  <a:lnTo>
                    <a:pt x="3684" y="22"/>
                  </a:lnTo>
                  <a:lnTo>
                    <a:pt x="3684" y="22"/>
                  </a:lnTo>
                  <a:lnTo>
                    <a:pt x="3688" y="20"/>
                  </a:lnTo>
                  <a:lnTo>
                    <a:pt x="3688" y="20"/>
                  </a:lnTo>
                  <a:lnTo>
                    <a:pt x="3690" y="20"/>
                  </a:lnTo>
                  <a:lnTo>
                    <a:pt x="3690" y="20"/>
                  </a:lnTo>
                  <a:lnTo>
                    <a:pt x="3692" y="18"/>
                  </a:lnTo>
                  <a:lnTo>
                    <a:pt x="3692" y="18"/>
                  </a:lnTo>
                  <a:lnTo>
                    <a:pt x="3692" y="18"/>
                  </a:lnTo>
                  <a:lnTo>
                    <a:pt x="3692" y="18"/>
                  </a:lnTo>
                  <a:lnTo>
                    <a:pt x="3692" y="18"/>
                  </a:lnTo>
                  <a:lnTo>
                    <a:pt x="3692" y="18"/>
                  </a:lnTo>
                  <a:lnTo>
                    <a:pt x="3692" y="18"/>
                  </a:lnTo>
                  <a:lnTo>
                    <a:pt x="3692" y="18"/>
                  </a:lnTo>
                  <a:lnTo>
                    <a:pt x="3694" y="18"/>
                  </a:lnTo>
                  <a:lnTo>
                    <a:pt x="3694" y="18"/>
                  </a:lnTo>
                  <a:lnTo>
                    <a:pt x="3698" y="18"/>
                  </a:lnTo>
                  <a:lnTo>
                    <a:pt x="3698" y="18"/>
                  </a:lnTo>
                  <a:lnTo>
                    <a:pt x="3702" y="16"/>
                  </a:lnTo>
                  <a:lnTo>
                    <a:pt x="3702" y="16"/>
                  </a:lnTo>
                  <a:lnTo>
                    <a:pt x="3708" y="18"/>
                  </a:lnTo>
                  <a:lnTo>
                    <a:pt x="3708" y="18"/>
                  </a:lnTo>
                  <a:lnTo>
                    <a:pt x="3710" y="18"/>
                  </a:lnTo>
                  <a:lnTo>
                    <a:pt x="3710" y="18"/>
                  </a:lnTo>
                  <a:lnTo>
                    <a:pt x="3714" y="18"/>
                  </a:lnTo>
                  <a:lnTo>
                    <a:pt x="3714" y="18"/>
                  </a:lnTo>
                  <a:lnTo>
                    <a:pt x="3716" y="18"/>
                  </a:lnTo>
                  <a:lnTo>
                    <a:pt x="3716" y="18"/>
                  </a:lnTo>
                  <a:lnTo>
                    <a:pt x="3720" y="18"/>
                  </a:lnTo>
                  <a:lnTo>
                    <a:pt x="3720" y="18"/>
                  </a:lnTo>
                  <a:lnTo>
                    <a:pt x="3726" y="18"/>
                  </a:lnTo>
                  <a:lnTo>
                    <a:pt x="3726" y="18"/>
                  </a:lnTo>
                  <a:lnTo>
                    <a:pt x="3732" y="18"/>
                  </a:lnTo>
                  <a:lnTo>
                    <a:pt x="3732" y="18"/>
                  </a:lnTo>
                  <a:lnTo>
                    <a:pt x="3734" y="18"/>
                  </a:lnTo>
                  <a:lnTo>
                    <a:pt x="3734" y="18"/>
                  </a:lnTo>
                  <a:lnTo>
                    <a:pt x="3740" y="18"/>
                  </a:lnTo>
                  <a:lnTo>
                    <a:pt x="3740" y="18"/>
                  </a:lnTo>
                  <a:lnTo>
                    <a:pt x="3748" y="18"/>
                  </a:lnTo>
                  <a:lnTo>
                    <a:pt x="3748" y="18"/>
                  </a:lnTo>
                  <a:lnTo>
                    <a:pt x="3756" y="18"/>
                  </a:lnTo>
                  <a:lnTo>
                    <a:pt x="3756" y="18"/>
                  </a:lnTo>
                  <a:lnTo>
                    <a:pt x="3760" y="20"/>
                  </a:lnTo>
                  <a:lnTo>
                    <a:pt x="3760" y="20"/>
                  </a:lnTo>
                  <a:lnTo>
                    <a:pt x="3764" y="20"/>
                  </a:lnTo>
                  <a:lnTo>
                    <a:pt x="3764" y="20"/>
                  </a:lnTo>
                  <a:lnTo>
                    <a:pt x="3770" y="20"/>
                  </a:lnTo>
                  <a:lnTo>
                    <a:pt x="3770" y="20"/>
                  </a:lnTo>
                  <a:lnTo>
                    <a:pt x="3772" y="20"/>
                  </a:lnTo>
                  <a:lnTo>
                    <a:pt x="3772" y="20"/>
                  </a:lnTo>
                  <a:lnTo>
                    <a:pt x="3776" y="20"/>
                  </a:lnTo>
                  <a:lnTo>
                    <a:pt x="3776" y="20"/>
                  </a:lnTo>
                  <a:lnTo>
                    <a:pt x="3778" y="20"/>
                  </a:lnTo>
                  <a:lnTo>
                    <a:pt x="3780" y="20"/>
                  </a:lnTo>
                  <a:lnTo>
                    <a:pt x="3780" y="20"/>
                  </a:lnTo>
                  <a:lnTo>
                    <a:pt x="3782" y="20"/>
                  </a:lnTo>
                  <a:lnTo>
                    <a:pt x="3782" y="20"/>
                  </a:lnTo>
                  <a:lnTo>
                    <a:pt x="3784" y="20"/>
                  </a:lnTo>
                  <a:lnTo>
                    <a:pt x="3784" y="20"/>
                  </a:lnTo>
                  <a:lnTo>
                    <a:pt x="3784" y="20"/>
                  </a:lnTo>
                  <a:lnTo>
                    <a:pt x="3784" y="20"/>
                  </a:lnTo>
                  <a:lnTo>
                    <a:pt x="3786" y="20"/>
                  </a:lnTo>
                  <a:lnTo>
                    <a:pt x="3786" y="20"/>
                  </a:lnTo>
                  <a:lnTo>
                    <a:pt x="3786" y="20"/>
                  </a:lnTo>
                  <a:lnTo>
                    <a:pt x="3786" y="20"/>
                  </a:lnTo>
                  <a:lnTo>
                    <a:pt x="3788" y="20"/>
                  </a:lnTo>
                  <a:lnTo>
                    <a:pt x="3788" y="20"/>
                  </a:lnTo>
                  <a:lnTo>
                    <a:pt x="3790" y="22"/>
                  </a:lnTo>
                  <a:lnTo>
                    <a:pt x="3790" y="22"/>
                  </a:lnTo>
                  <a:lnTo>
                    <a:pt x="3794" y="22"/>
                  </a:lnTo>
                  <a:lnTo>
                    <a:pt x="3794" y="22"/>
                  </a:lnTo>
                  <a:lnTo>
                    <a:pt x="3796" y="22"/>
                  </a:lnTo>
                  <a:lnTo>
                    <a:pt x="3796" y="22"/>
                  </a:lnTo>
                  <a:lnTo>
                    <a:pt x="3796" y="22"/>
                  </a:lnTo>
                  <a:lnTo>
                    <a:pt x="3796" y="22"/>
                  </a:lnTo>
                  <a:lnTo>
                    <a:pt x="3796" y="22"/>
                  </a:lnTo>
                  <a:lnTo>
                    <a:pt x="3796" y="22"/>
                  </a:lnTo>
                  <a:lnTo>
                    <a:pt x="3798" y="20"/>
                  </a:lnTo>
                  <a:lnTo>
                    <a:pt x="3798" y="20"/>
                  </a:lnTo>
                  <a:lnTo>
                    <a:pt x="3802" y="22"/>
                  </a:lnTo>
                  <a:lnTo>
                    <a:pt x="3802" y="22"/>
                  </a:lnTo>
                  <a:lnTo>
                    <a:pt x="3802" y="20"/>
                  </a:lnTo>
                  <a:lnTo>
                    <a:pt x="3802" y="20"/>
                  </a:lnTo>
                  <a:lnTo>
                    <a:pt x="3804" y="20"/>
                  </a:lnTo>
                  <a:lnTo>
                    <a:pt x="3804" y="20"/>
                  </a:lnTo>
                  <a:lnTo>
                    <a:pt x="3804" y="22"/>
                  </a:lnTo>
                  <a:lnTo>
                    <a:pt x="3804" y="22"/>
                  </a:lnTo>
                  <a:lnTo>
                    <a:pt x="3806" y="22"/>
                  </a:lnTo>
                  <a:lnTo>
                    <a:pt x="3806" y="22"/>
                  </a:lnTo>
                  <a:lnTo>
                    <a:pt x="3806" y="22"/>
                  </a:lnTo>
                  <a:lnTo>
                    <a:pt x="3806" y="22"/>
                  </a:lnTo>
                  <a:lnTo>
                    <a:pt x="3808" y="22"/>
                  </a:lnTo>
                  <a:lnTo>
                    <a:pt x="3808" y="22"/>
                  </a:lnTo>
                  <a:lnTo>
                    <a:pt x="3808" y="22"/>
                  </a:lnTo>
                  <a:lnTo>
                    <a:pt x="3808" y="22"/>
                  </a:lnTo>
                  <a:lnTo>
                    <a:pt x="3808" y="22"/>
                  </a:lnTo>
                  <a:lnTo>
                    <a:pt x="3808" y="22"/>
                  </a:lnTo>
                  <a:lnTo>
                    <a:pt x="3808" y="22"/>
                  </a:lnTo>
                  <a:lnTo>
                    <a:pt x="3808" y="22"/>
                  </a:lnTo>
                  <a:lnTo>
                    <a:pt x="3808" y="22"/>
                  </a:lnTo>
                  <a:lnTo>
                    <a:pt x="3808" y="22"/>
                  </a:lnTo>
                  <a:lnTo>
                    <a:pt x="3810" y="22"/>
                  </a:lnTo>
                  <a:lnTo>
                    <a:pt x="3810" y="22"/>
                  </a:lnTo>
                  <a:lnTo>
                    <a:pt x="3810" y="22"/>
                  </a:lnTo>
                  <a:lnTo>
                    <a:pt x="3810" y="22"/>
                  </a:lnTo>
                  <a:lnTo>
                    <a:pt x="3810" y="22"/>
                  </a:lnTo>
                  <a:lnTo>
                    <a:pt x="3810" y="22"/>
                  </a:lnTo>
                  <a:lnTo>
                    <a:pt x="3810" y="22"/>
                  </a:lnTo>
                  <a:lnTo>
                    <a:pt x="3810" y="22"/>
                  </a:lnTo>
                  <a:lnTo>
                    <a:pt x="3810" y="22"/>
                  </a:lnTo>
                  <a:lnTo>
                    <a:pt x="3810" y="22"/>
                  </a:lnTo>
                  <a:lnTo>
                    <a:pt x="3812" y="22"/>
                  </a:lnTo>
                  <a:lnTo>
                    <a:pt x="3812" y="22"/>
                  </a:lnTo>
                  <a:lnTo>
                    <a:pt x="3814" y="22"/>
                  </a:lnTo>
                  <a:lnTo>
                    <a:pt x="3814" y="22"/>
                  </a:lnTo>
                  <a:lnTo>
                    <a:pt x="3816" y="22"/>
                  </a:lnTo>
                  <a:lnTo>
                    <a:pt x="3816" y="22"/>
                  </a:lnTo>
                  <a:lnTo>
                    <a:pt x="3818" y="22"/>
                  </a:lnTo>
                  <a:lnTo>
                    <a:pt x="3818" y="22"/>
                  </a:lnTo>
                  <a:lnTo>
                    <a:pt x="3822" y="22"/>
                  </a:lnTo>
                  <a:lnTo>
                    <a:pt x="3822" y="22"/>
                  </a:lnTo>
                  <a:lnTo>
                    <a:pt x="3824" y="22"/>
                  </a:lnTo>
                  <a:lnTo>
                    <a:pt x="3824" y="22"/>
                  </a:lnTo>
                  <a:lnTo>
                    <a:pt x="3828" y="24"/>
                  </a:lnTo>
                  <a:lnTo>
                    <a:pt x="3828" y="24"/>
                  </a:lnTo>
                  <a:lnTo>
                    <a:pt x="3828" y="22"/>
                  </a:lnTo>
                  <a:lnTo>
                    <a:pt x="3828" y="22"/>
                  </a:lnTo>
                  <a:lnTo>
                    <a:pt x="3830" y="24"/>
                  </a:lnTo>
                  <a:lnTo>
                    <a:pt x="3830" y="24"/>
                  </a:lnTo>
                  <a:lnTo>
                    <a:pt x="3832" y="24"/>
                  </a:lnTo>
                  <a:lnTo>
                    <a:pt x="3832" y="24"/>
                  </a:lnTo>
                  <a:lnTo>
                    <a:pt x="3834" y="24"/>
                  </a:lnTo>
                  <a:lnTo>
                    <a:pt x="3834" y="24"/>
                  </a:lnTo>
                  <a:lnTo>
                    <a:pt x="3836" y="24"/>
                  </a:lnTo>
                  <a:lnTo>
                    <a:pt x="3836" y="24"/>
                  </a:lnTo>
                  <a:lnTo>
                    <a:pt x="3838" y="24"/>
                  </a:lnTo>
                  <a:lnTo>
                    <a:pt x="3838" y="24"/>
                  </a:lnTo>
                  <a:lnTo>
                    <a:pt x="3838" y="24"/>
                  </a:lnTo>
                  <a:lnTo>
                    <a:pt x="3838" y="24"/>
                  </a:lnTo>
                  <a:lnTo>
                    <a:pt x="3840" y="24"/>
                  </a:lnTo>
                  <a:lnTo>
                    <a:pt x="3840" y="24"/>
                  </a:lnTo>
                  <a:lnTo>
                    <a:pt x="3840" y="24"/>
                  </a:lnTo>
                  <a:lnTo>
                    <a:pt x="3840" y="24"/>
                  </a:lnTo>
                  <a:lnTo>
                    <a:pt x="3846" y="24"/>
                  </a:lnTo>
                  <a:lnTo>
                    <a:pt x="3846" y="24"/>
                  </a:lnTo>
                  <a:lnTo>
                    <a:pt x="3850" y="26"/>
                  </a:lnTo>
                  <a:lnTo>
                    <a:pt x="3850" y="26"/>
                  </a:lnTo>
                  <a:lnTo>
                    <a:pt x="3860" y="26"/>
                  </a:lnTo>
                  <a:lnTo>
                    <a:pt x="3860" y="26"/>
                  </a:lnTo>
                  <a:lnTo>
                    <a:pt x="3864" y="24"/>
                  </a:lnTo>
                  <a:lnTo>
                    <a:pt x="3864" y="24"/>
                  </a:lnTo>
                  <a:lnTo>
                    <a:pt x="3868" y="26"/>
                  </a:lnTo>
                  <a:lnTo>
                    <a:pt x="3868" y="26"/>
                  </a:lnTo>
                  <a:lnTo>
                    <a:pt x="3876" y="26"/>
                  </a:lnTo>
                  <a:lnTo>
                    <a:pt x="3876" y="26"/>
                  </a:lnTo>
                  <a:lnTo>
                    <a:pt x="3878" y="26"/>
                  </a:lnTo>
                  <a:lnTo>
                    <a:pt x="3878" y="26"/>
                  </a:lnTo>
                  <a:lnTo>
                    <a:pt x="3890" y="28"/>
                  </a:lnTo>
                  <a:lnTo>
                    <a:pt x="3890" y="28"/>
                  </a:lnTo>
                  <a:lnTo>
                    <a:pt x="3892" y="28"/>
                  </a:lnTo>
                  <a:lnTo>
                    <a:pt x="3892" y="28"/>
                  </a:lnTo>
                  <a:lnTo>
                    <a:pt x="3902" y="28"/>
                  </a:lnTo>
                  <a:lnTo>
                    <a:pt x="3902" y="28"/>
                  </a:lnTo>
                  <a:lnTo>
                    <a:pt x="3904" y="30"/>
                  </a:lnTo>
                  <a:lnTo>
                    <a:pt x="3904" y="30"/>
                  </a:lnTo>
                  <a:lnTo>
                    <a:pt x="3908" y="28"/>
                  </a:lnTo>
                  <a:lnTo>
                    <a:pt x="3908" y="28"/>
                  </a:lnTo>
                  <a:lnTo>
                    <a:pt x="3910" y="28"/>
                  </a:lnTo>
                  <a:lnTo>
                    <a:pt x="3910" y="28"/>
                  </a:lnTo>
                  <a:lnTo>
                    <a:pt x="3912" y="28"/>
                  </a:lnTo>
                  <a:lnTo>
                    <a:pt x="3912" y="28"/>
                  </a:lnTo>
                  <a:lnTo>
                    <a:pt x="3918" y="30"/>
                  </a:lnTo>
                  <a:lnTo>
                    <a:pt x="3918" y="30"/>
                  </a:lnTo>
                  <a:lnTo>
                    <a:pt x="3922" y="30"/>
                  </a:lnTo>
                  <a:lnTo>
                    <a:pt x="3922" y="30"/>
                  </a:lnTo>
                  <a:lnTo>
                    <a:pt x="3924" y="30"/>
                  </a:lnTo>
                  <a:lnTo>
                    <a:pt x="3924" y="30"/>
                  </a:lnTo>
                  <a:lnTo>
                    <a:pt x="3924" y="30"/>
                  </a:lnTo>
                  <a:lnTo>
                    <a:pt x="3924" y="30"/>
                  </a:lnTo>
                  <a:lnTo>
                    <a:pt x="3926" y="30"/>
                  </a:lnTo>
                  <a:lnTo>
                    <a:pt x="3926" y="30"/>
                  </a:lnTo>
                  <a:lnTo>
                    <a:pt x="3926" y="30"/>
                  </a:lnTo>
                  <a:lnTo>
                    <a:pt x="3926" y="30"/>
                  </a:lnTo>
                  <a:lnTo>
                    <a:pt x="3930" y="32"/>
                  </a:lnTo>
                  <a:lnTo>
                    <a:pt x="3930" y="32"/>
                  </a:lnTo>
                  <a:lnTo>
                    <a:pt x="3906" y="32"/>
                  </a:lnTo>
                  <a:lnTo>
                    <a:pt x="3906" y="32"/>
                  </a:lnTo>
                  <a:lnTo>
                    <a:pt x="3906" y="32"/>
                  </a:lnTo>
                  <a:lnTo>
                    <a:pt x="3906" y="32"/>
                  </a:lnTo>
                  <a:lnTo>
                    <a:pt x="3906" y="32"/>
                  </a:lnTo>
                  <a:lnTo>
                    <a:pt x="3904" y="32"/>
                  </a:lnTo>
                  <a:lnTo>
                    <a:pt x="3904" y="32"/>
                  </a:lnTo>
                  <a:lnTo>
                    <a:pt x="3904" y="32"/>
                  </a:lnTo>
                  <a:lnTo>
                    <a:pt x="3904" y="32"/>
                  </a:lnTo>
                  <a:lnTo>
                    <a:pt x="3904" y="32"/>
                  </a:lnTo>
                  <a:lnTo>
                    <a:pt x="3904" y="32"/>
                  </a:lnTo>
                  <a:lnTo>
                    <a:pt x="3898" y="34"/>
                  </a:lnTo>
                  <a:lnTo>
                    <a:pt x="3898" y="34"/>
                  </a:lnTo>
                  <a:lnTo>
                    <a:pt x="3892" y="36"/>
                  </a:lnTo>
                  <a:lnTo>
                    <a:pt x="3892" y="36"/>
                  </a:lnTo>
                  <a:lnTo>
                    <a:pt x="3890" y="36"/>
                  </a:lnTo>
                  <a:lnTo>
                    <a:pt x="3890" y="36"/>
                  </a:lnTo>
                  <a:lnTo>
                    <a:pt x="3888" y="36"/>
                  </a:lnTo>
                  <a:lnTo>
                    <a:pt x="3888" y="36"/>
                  </a:lnTo>
                  <a:lnTo>
                    <a:pt x="3886" y="36"/>
                  </a:lnTo>
                  <a:lnTo>
                    <a:pt x="3886" y="36"/>
                  </a:lnTo>
                  <a:lnTo>
                    <a:pt x="3886" y="36"/>
                  </a:lnTo>
                  <a:lnTo>
                    <a:pt x="3886" y="36"/>
                  </a:lnTo>
                  <a:lnTo>
                    <a:pt x="3886" y="36"/>
                  </a:lnTo>
                  <a:lnTo>
                    <a:pt x="3886" y="36"/>
                  </a:lnTo>
                  <a:lnTo>
                    <a:pt x="3884" y="36"/>
                  </a:lnTo>
                  <a:lnTo>
                    <a:pt x="3884" y="36"/>
                  </a:lnTo>
                  <a:lnTo>
                    <a:pt x="3882" y="36"/>
                  </a:lnTo>
                  <a:lnTo>
                    <a:pt x="3882" y="36"/>
                  </a:lnTo>
                  <a:lnTo>
                    <a:pt x="3882" y="36"/>
                  </a:lnTo>
                  <a:lnTo>
                    <a:pt x="3882" y="36"/>
                  </a:lnTo>
                  <a:lnTo>
                    <a:pt x="3882" y="36"/>
                  </a:lnTo>
                  <a:lnTo>
                    <a:pt x="3882" y="36"/>
                  </a:lnTo>
                  <a:lnTo>
                    <a:pt x="3882" y="36"/>
                  </a:lnTo>
                  <a:lnTo>
                    <a:pt x="3882" y="36"/>
                  </a:lnTo>
                  <a:lnTo>
                    <a:pt x="3878" y="36"/>
                  </a:lnTo>
                  <a:lnTo>
                    <a:pt x="3878" y="36"/>
                  </a:lnTo>
                  <a:lnTo>
                    <a:pt x="3878" y="36"/>
                  </a:lnTo>
                  <a:lnTo>
                    <a:pt x="3878" y="36"/>
                  </a:lnTo>
                  <a:lnTo>
                    <a:pt x="3878" y="36"/>
                  </a:lnTo>
                  <a:lnTo>
                    <a:pt x="3878" y="36"/>
                  </a:lnTo>
                  <a:lnTo>
                    <a:pt x="3876" y="36"/>
                  </a:lnTo>
                  <a:lnTo>
                    <a:pt x="3876" y="36"/>
                  </a:lnTo>
                  <a:lnTo>
                    <a:pt x="3874" y="36"/>
                  </a:lnTo>
                  <a:lnTo>
                    <a:pt x="3874" y="36"/>
                  </a:lnTo>
                  <a:lnTo>
                    <a:pt x="3874" y="36"/>
                  </a:lnTo>
                  <a:lnTo>
                    <a:pt x="3874" y="36"/>
                  </a:lnTo>
                  <a:lnTo>
                    <a:pt x="3874" y="36"/>
                  </a:lnTo>
                  <a:lnTo>
                    <a:pt x="3874" y="38"/>
                  </a:lnTo>
                  <a:lnTo>
                    <a:pt x="3874" y="38"/>
                  </a:lnTo>
                  <a:lnTo>
                    <a:pt x="3870" y="38"/>
                  </a:lnTo>
                  <a:lnTo>
                    <a:pt x="3870" y="38"/>
                  </a:lnTo>
                  <a:lnTo>
                    <a:pt x="3864" y="38"/>
                  </a:lnTo>
                  <a:lnTo>
                    <a:pt x="3864" y="38"/>
                  </a:lnTo>
                  <a:lnTo>
                    <a:pt x="3854" y="38"/>
                  </a:lnTo>
                  <a:lnTo>
                    <a:pt x="3854" y="38"/>
                  </a:lnTo>
                  <a:lnTo>
                    <a:pt x="3850" y="36"/>
                  </a:lnTo>
                  <a:lnTo>
                    <a:pt x="3850" y="36"/>
                  </a:lnTo>
                  <a:lnTo>
                    <a:pt x="3846" y="34"/>
                  </a:lnTo>
                  <a:lnTo>
                    <a:pt x="3846" y="34"/>
                  </a:lnTo>
                  <a:lnTo>
                    <a:pt x="3846" y="34"/>
                  </a:lnTo>
                  <a:lnTo>
                    <a:pt x="3846" y="34"/>
                  </a:lnTo>
                  <a:lnTo>
                    <a:pt x="3842" y="34"/>
                  </a:lnTo>
                  <a:lnTo>
                    <a:pt x="3842" y="34"/>
                  </a:lnTo>
                  <a:lnTo>
                    <a:pt x="3842" y="36"/>
                  </a:lnTo>
                  <a:lnTo>
                    <a:pt x="3842" y="36"/>
                  </a:lnTo>
                  <a:lnTo>
                    <a:pt x="3842" y="36"/>
                  </a:lnTo>
                  <a:lnTo>
                    <a:pt x="3842" y="36"/>
                  </a:lnTo>
                  <a:lnTo>
                    <a:pt x="3842" y="36"/>
                  </a:lnTo>
                  <a:lnTo>
                    <a:pt x="3842" y="36"/>
                  </a:lnTo>
                  <a:lnTo>
                    <a:pt x="3842" y="36"/>
                  </a:lnTo>
                  <a:lnTo>
                    <a:pt x="3840" y="38"/>
                  </a:lnTo>
                  <a:lnTo>
                    <a:pt x="3840" y="38"/>
                  </a:lnTo>
                  <a:lnTo>
                    <a:pt x="3832" y="38"/>
                  </a:lnTo>
                  <a:lnTo>
                    <a:pt x="3832" y="38"/>
                  </a:lnTo>
                  <a:lnTo>
                    <a:pt x="3830" y="38"/>
                  </a:lnTo>
                  <a:lnTo>
                    <a:pt x="3830" y="38"/>
                  </a:lnTo>
                  <a:lnTo>
                    <a:pt x="3828" y="38"/>
                  </a:lnTo>
                  <a:lnTo>
                    <a:pt x="3828" y="38"/>
                  </a:lnTo>
                  <a:lnTo>
                    <a:pt x="3826" y="38"/>
                  </a:lnTo>
                  <a:lnTo>
                    <a:pt x="3826" y="38"/>
                  </a:lnTo>
                  <a:lnTo>
                    <a:pt x="3824" y="38"/>
                  </a:lnTo>
                  <a:lnTo>
                    <a:pt x="3824" y="38"/>
                  </a:lnTo>
                  <a:lnTo>
                    <a:pt x="3824" y="38"/>
                  </a:lnTo>
                  <a:lnTo>
                    <a:pt x="3824" y="38"/>
                  </a:lnTo>
                  <a:lnTo>
                    <a:pt x="3824" y="38"/>
                  </a:lnTo>
                  <a:lnTo>
                    <a:pt x="3824" y="38"/>
                  </a:lnTo>
                  <a:lnTo>
                    <a:pt x="3822" y="38"/>
                  </a:lnTo>
                  <a:lnTo>
                    <a:pt x="3822" y="38"/>
                  </a:lnTo>
                  <a:lnTo>
                    <a:pt x="3820" y="38"/>
                  </a:lnTo>
                  <a:lnTo>
                    <a:pt x="3820" y="38"/>
                  </a:lnTo>
                  <a:lnTo>
                    <a:pt x="3820" y="38"/>
                  </a:lnTo>
                  <a:lnTo>
                    <a:pt x="3820" y="38"/>
                  </a:lnTo>
                  <a:lnTo>
                    <a:pt x="3812" y="40"/>
                  </a:lnTo>
                  <a:lnTo>
                    <a:pt x="3812" y="40"/>
                  </a:lnTo>
                  <a:lnTo>
                    <a:pt x="3810" y="40"/>
                  </a:lnTo>
                  <a:lnTo>
                    <a:pt x="3810" y="40"/>
                  </a:lnTo>
                  <a:lnTo>
                    <a:pt x="3810" y="40"/>
                  </a:lnTo>
                  <a:lnTo>
                    <a:pt x="3810" y="40"/>
                  </a:lnTo>
                  <a:lnTo>
                    <a:pt x="3810" y="40"/>
                  </a:lnTo>
                  <a:lnTo>
                    <a:pt x="3810" y="40"/>
                  </a:lnTo>
                  <a:lnTo>
                    <a:pt x="3808" y="40"/>
                  </a:lnTo>
                  <a:lnTo>
                    <a:pt x="3808" y="40"/>
                  </a:lnTo>
                  <a:lnTo>
                    <a:pt x="3808" y="40"/>
                  </a:lnTo>
                  <a:lnTo>
                    <a:pt x="3808" y="40"/>
                  </a:lnTo>
                  <a:lnTo>
                    <a:pt x="3808" y="40"/>
                  </a:lnTo>
                  <a:lnTo>
                    <a:pt x="3808" y="40"/>
                  </a:lnTo>
                  <a:lnTo>
                    <a:pt x="3806" y="42"/>
                  </a:lnTo>
                  <a:lnTo>
                    <a:pt x="3806" y="42"/>
                  </a:lnTo>
                  <a:lnTo>
                    <a:pt x="3806" y="42"/>
                  </a:lnTo>
                  <a:lnTo>
                    <a:pt x="3806" y="42"/>
                  </a:lnTo>
                  <a:lnTo>
                    <a:pt x="3802" y="42"/>
                  </a:lnTo>
                  <a:lnTo>
                    <a:pt x="3802" y="42"/>
                  </a:lnTo>
                  <a:lnTo>
                    <a:pt x="3800" y="42"/>
                  </a:lnTo>
                  <a:lnTo>
                    <a:pt x="3800" y="42"/>
                  </a:lnTo>
                  <a:lnTo>
                    <a:pt x="3794" y="42"/>
                  </a:lnTo>
                  <a:lnTo>
                    <a:pt x="3794" y="42"/>
                  </a:lnTo>
                  <a:lnTo>
                    <a:pt x="3794" y="42"/>
                  </a:lnTo>
                  <a:lnTo>
                    <a:pt x="3794" y="42"/>
                  </a:lnTo>
                  <a:lnTo>
                    <a:pt x="3794" y="42"/>
                  </a:lnTo>
                  <a:lnTo>
                    <a:pt x="3794" y="42"/>
                  </a:lnTo>
                  <a:lnTo>
                    <a:pt x="3790" y="42"/>
                  </a:lnTo>
                  <a:lnTo>
                    <a:pt x="3790" y="42"/>
                  </a:lnTo>
                  <a:lnTo>
                    <a:pt x="3790" y="42"/>
                  </a:lnTo>
                  <a:lnTo>
                    <a:pt x="3790" y="42"/>
                  </a:lnTo>
                  <a:lnTo>
                    <a:pt x="3788" y="42"/>
                  </a:lnTo>
                  <a:lnTo>
                    <a:pt x="3788" y="42"/>
                  </a:lnTo>
                  <a:lnTo>
                    <a:pt x="3782" y="42"/>
                  </a:lnTo>
                  <a:lnTo>
                    <a:pt x="3782" y="42"/>
                  </a:lnTo>
                  <a:lnTo>
                    <a:pt x="3780" y="42"/>
                  </a:lnTo>
                  <a:lnTo>
                    <a:pt x="3780" y="42"/>
                  </a:lnTo>
                  <a:lnTo>
                    <a:pt x="3772" y="42"/>
                  </a:lnTo>
                  <a:lnTo>
                    <a:pt x="3772" y="42"/>
                  </a:lnTo>
                  <a:lnTo>
                    <a:pt x="3762" y="40"/>
                  </a:lnTo>
                  <a:lnTo>
                    <a:pt x="3762" y="40"/>
                  </a:lnTo>
                  <a:lnTo>
                    <a:pt x="3758" y="42"/>
                  </a:lnTo>
                  <a:lnTo>
                    <a:pt x="3758" y="42"/>
                  </a:lnTo>
                  <a:lnTo>
                    <a:pt x="3750" y="42"/>
                  </a:lnTo>
                  <a:lnTo>
                    <a:pt x="3750" y="42"/>
                  </a:lnTo>
                  <a:lnTo>
                    <a:pt x="3750" y="42"/>
                  </a:lnTo>
                  <a:lnTo>
                    <a:pt x="3750" y="42"/>
                  </a:lnTo>
                  <a:lnTo>
                    <a:pt x="3750" y="42"/>
                  </a:lnTo>
                  <a:lnTo>
                    <a:pt x="3750" y="42"/>
                  </a:lnTo>
                  <a:lnTo>
                    <a:pt x="3748" y="42"/>
                  </a:lnTo>
                  <a:lnTo>
                    <a:pt x="3748" y="42"/>
                  </a:lnTo>
                  <a:lnTo>
                    <a:pt x="3748" y="42"/>
                  </a:lnTo>
                  <a:lnTo>
                    <a:pt x="3748" y="42"/>
                  </a:lnTo>
                  <a:lnTo>
                    <a:pt x="3748" y="42"/>
                  </a:lnTo>
                  <a:lnTo>
                    <a:pt x="3748" y="42"/>
                  </a:lnTo>
                  <a:lnTo>
                    <a:pt x="3746" y="42"/>
                  </a:lnTo>
                  <a:lnTo>
                    <a:pt x="3746" y="42"/>
                  </a:lnTo>
                  <a:lnTo>
                    <a:pt x="3744" y="42"/>
                  </a:lnTo>
                  <a:lnTo>
                    <a:pt x="3744" y="42"/>
                  </a:lnTo>
                  <a:lnTo>
                    <a:pt x="3744" y="42"/>
                  </a:lnTo>
                  <a:lnTo>
                    <a:pt x="3744" y="42"/>
                  </a:lnTo>
                  <a:lnTo>
                    <a:pt x="3742" y="42"/>
                  </a:lnTo>
                  <a:lnTo>
                    <a:pt x="3742" y="42"/>
                  </a:lnTo>
                  <a:lnTo>
                    <a:pt x="3740" y="42"/>
                  </a:lnTo>
                  <a:lnTo>
                    <a:pt x="3740" y="42"/>
                  </a:lnTo>
                  <a:lnTo>
                    <a:pt x="3738" y="42"/>
                  </a:lnTo>
                  <a:lnTo>
                    <a:pt x="3738" y="42"/>
                  </a:lnTo>
                  <a:lnTo>
                    <a:pt x="3736" y="42"/>
                  </a:lnTo>
                  <a:lnTo>
                    <a:pt x="3736" y="42"/>
                  </a:lnTo>
                  <a:lnTo>
                    <a:pt x="3730" y="42"/>
                  </a:lnTo>
                  <a:lnTo>
                    <a:pt x="3730" y="42"/>
                  </a:lnTo>
                  <a:lnTo>
                    <a:pt x="3728" y="42"/>
                  </a:lnTo>
                  <a:lnTo>
                    <a:pt x="3728" y="42"/>
                  </a:lnTo>
                  <a:lnTo>
                    <a:pt x="3724" y="42"/>
                  </a:lnTo>
                  <a:lnTo>
                    <a:pt x="3724" y="42"/>
                  </a:lnTo>
                  <a:lnTo>
                    <a:pt x="3720" y="42"/>
                  </a:lnTo>
                  <a:lnTo>
                    <a:pt x="3720" y="42"/>
                  </a:lnTo>
                  <a:lnTo>
                    <a:pt x="3718" y="42"/>
                  </a:lnTo>
                  <a:lnTo>
                    <a:pt x="3718" y="42"/>
                  </a:lnTo>
                  <a:lnTo>
                    <a:pt x="3714" y="42"/>
                  </a:lnTo>
                  <a:lnTo>
                    <a:pt x="3714" y="42"/>
                  </a:lnTo>
                  <a:lnTo>
                    <a:pt x="3710" y="44"/>
                  </a:lnTo>
                  <a:lnTo>
                    <a:pt x="3710" y="44"/>
                  </a:lnTo>
                  <a:lnTo>
                    <a:pt x="3710" y="44"/>
                  </a:lnTo>
                  <a:lnTo>
                    <a:pt x="3710" y="44"/>
                  </a:lnTo>
                  <a:lnTo>
                    <a:pt x="3708" y="44"/>
                  </a:lnTo>
                  <a:lnTo>
                    <a:pt x="3708" y="44"/>
                  </a:lnTo>
                  <a:lnTo>
                    <a:pt x="3708" y="44"/>
                  </a:lnTo>
                  <a:lnTo>
                    <a:pt x="3708" y="44"/>
                  </a:lnTo>
                  <a:lnTo>
                    <a:pt x="3708" y="44"/>
                  </a:lnTo>
                  <a:lnTo>
                    <a:pt x="3708" y="44"/>
                  </a:lnTo>
                  <a:lnTo>
                    <a:pt x="3706" y="44"/>
                  </a:lnTo>
                  <a:lnTo>
                    <a:pt x="3706" y="44"/>
                  </a:lnTo>
                  <a:lnTo>
                    <a:pt x="3704" y="44"/>
                  </a:lnTo>
                  <a:lnTo>
                    <a:pt x="3704" y="44"/>
                  </a:lnTo>
                  <a:lnTo>
                    <a:pt x="3704" y="44"/>
                  </a:lnTo>
                  <a:lnTo>
                    <a:pt x="3704" y="44"/>
                  </a:lnTo>
                  <a:lnTo>
                    <a:pt x="3698" y="46"/>
                  </a:lnTo>
                  <a:lnTo>
                    <a:pt x="3698" y="46"/>
                  </a:lnTo>
                  <a:lnTo>
                    <a:pt x="3698" y="46"/>
                  </a:lnTo>
                  <a:lnTo>
                    <a:pt x="3698" y="46"/>
                  </a:lnTo>
                  <a:lnTo>
                    <a:pt x="3690" y="46"/>
                  </a:lnTo>
                  <a:lnTo>
                    <a:pt x="3690" y="46"/>
                  </a:lnTo>
                  <a:lnTo>
                    <a:pt x="3688" y="46"/>
                  </a:lnTo>
                  <a:lnTo>
                    <a:pt x="3688" y="46"/>
                  </a:lnTo>
                  <a:lnTo>
                    <a:pt x="3684" y="46"/>
                  </a:lnTo>
                  <a:lnTo>
                    <a:pt x="3684" y="46"/>
                  </a:lnTo>
                  <a:lnTo>
                    <a:pt x="3680" y="46"/>
                  </a:lnTo>
                  <a:lnTo>
                    <a:pt x="3680" y="46"/>
                  </a:lnTo>
                  <a:lnTo>
                    <a:pt x="3678" y="46"/>
                  </a:lnTo>
                  <a:lnTo>
                    <a:pt x="3678" y="46"/>
                  </a:lnTo>
                  <a:lnTo>
                    <a:pt x="3678" y="46"/>
                  </a:lnTo>
                  <a:lnTo>
                    <a:pt x="3678" y="46"/>
                  </a:lnTo>
                  <a:lnTo>
                    <a:pt x="3676" y="46"/>
                  </a:lnTo>
                  <a:lnTo>
                    <a:pt x="3676" y="46"/>
                  </a:lnTo>
                  <a:lnTo>
                    <a:pt x="3676" y="46"/>
                  </a:lnTo>
                  <a:lnTo>
                    <a:pt x="3676" y="46"/>
                  </a:lnTo>
                  <a:lnTo>
                    <a:pt x="3676" y="46"/>
                  </a:lnTo>
                  <a:lnTo>
                    <a:pt x="3676" y="46"/>
                  </a:lnTo>
                  <a:lnTo>
                    <a:pt x="3674" y="46"/>
                  </a:lnTo>
                  <a:lnTo>
                    <a:pt x="3674" y="46"/>
                  </a:lnTo>
                  <a:lnTo>
                    <a:pt x="3670" y="48"/>
                  </a:lnTo>
                  <a:lnTo>
                    <a:pt x="3670" y="48"/>
                  </a:lnTo>
                  <a:lnTo>
                    <a:pt x="3664" y="46"/>
                  </a:lnTo>
                  <a:lnTo>
                    <a:pt x="3664" y="46"/>
                  </a:lnTo>
                  <a:lnTo>
                    <a:pt x="3660" y="44"/>
                  </a:lnTo>
                  <a:lnTo>
                    <a:pt x="3660" y="44"/>
                  </a:lnTo>
                  <a:lnTo>
                    <a:pt x="3658" y="44"/>
                  </a:lnTo>
                  <a:lnTo>
                    <a:pt x="3658" y="44"/>
                  </a:lnTo>
                  <a:lnTo>
                    <a:pt x="3656" y="44"/>
                  </a:lnTo>
                  <a:lnTo>
                    <a:pt x="3656" y="44"/>
                  </a:lnTo>
                  <a:lnTo>
                    <a:pt x="3652" y="46"/>
                  </a:lnTo>
                  <a:lnTo>
                    <a:pt x="3652" y="46"/>
                  </a:lnTo>
                  <a:lnTo>
                    <a:pt x="3650" y="48"/>
                  </a:lnTo>
                  <a:lnTo>
                    <a:pt x="3650" y="48"/>
                  </a:lnTo>
                  <a:lnTo>
                    <a:pt x="3648" y="48"/>
                  </a:lnTo>
                  <a:lnTo>
                    <a:pt x="3648" y="48"/>
                  </a:lnTo>
                  <a:lnTo>
                    <a:pt x="3648" y="48"/>
                  </a:lnTo>
                  <a:lnTo>
                    <a:pt x="3648" y="48"/>
                  </a:lnTo>
                  <a:lnTo>
                    <a:pt x="3646" y="48"/>
                  </a:lnTo>
                  <a:lnTo>
                    <a:pt x="3646" y="48"/>
                  </a:lnTo>
                  <a:lnTo>
                    <a:pt x="3646" y="48"/>
                  </a:lnTo>
                  <a:lnTo>
                    <a:pt x="3646" y="48"/>
                  </a:lnTo>
                  <a:lnTo>
                    <a:pt x="3644" y="48"/>
                  </a:lnTo>
                  <a:lnTo>
                    <a:pt x="3644" y="48"/>
                  </a:lnTo>
                  <a:lnTo>
                    <a:pt x="3644" y="48"/>
                  </a:lnTo>
                  <a:lnTo>
                    <a:pt x="3644" y="48"/>
                  </a:lnTo>
                  <a:lnTo>
                    <a:pt x="3642" y="48"/>
                  </a:lnTo>
                  <a:lnTo>
                    <a:pt x="3642" y="48"/>
                  </a:lnTo>
                  <a:lnTo>
                    <a:pt x="3638" y="48"/>
                  </a:lnTo>
                  <a:lnTo>
                    <a:pt x="3638" y="48"/>
                  </a:lnTo>
                  <a:lnTo>
                    <a:pt x="3638" y="46"/>
                  </a:lnTo>
                  <a:lnTo>
                    <a:pt x="3638" y="46"/>
                  </a:lnTo>
                  <a:lnTo>
                    <a:pt x="3634" y="46"/>
                  </a:lnTo>
                  <a:lnTo>
                    <a:pt x="3634" y="46"/>
                  </a:lnTo>
                  <a:lnTo>
                    <a:pt x="3634" y="46"/>
                  </a:lnTo>
                  <a:lnTo>
                    <a:pt x="3634" y="46"/>
                  </a:lnTo>
                  <a:lnTo>
                    <a:pt x="3634" y="46"/>
                  </a:lnTo>
                  <a:lnTo>
                    <a:pt x="3634" y="46"/>
                  </a:lnTo>
                  <a:lnTo>
                    <a:pt x="3630" y="46"/>
                  </a:lnTo>
                  <a:lnTo>
                    <a:pt x="3630" y="46"/>
                  </a:lnTo>
                  <a:lnTo>
                    <a:pt x="3630" y="46"/>
                  </a:lnTo>
                  <a:lnTo>
                    <a:pt x="3630" y="46"/>
                  </a:lnTo>
                  <a:lnTo>
                    <a:pt x="3628" y="46"/>
                  </a:lnTo>
                  <a:lnTo>
                    <a:pt x="3628" y="46"/>
                  </a:lnTo>
                  <a:lnTo>
                    <a:pt x="3626" y="46"/>
                  </a:lnTo>
                  <a:lnTo>
                    <a:pt x="3626" y="46"/>
                  </a:lnTo>
                  <a:lnTo>
                    <a:pt x="3624" y="46"/>
                  </a:lnTo>
                  <a:lnTo>
                    <a:pt x="3624" y="46"/>
                  </a:lnTo>
                  <a:lnTo>
                    <a:pt x="3620" y="48"/>
                  </a:lnTo>
                  <a:lnTo>
                    <a:pt x="3620" y="48"/>
                  </a:lnTo>
                  <a:lnTo>
                    <a:pt x="3610" y="48"/>
                  </a:lnTo>
                  <a:lnTo>
                    <a:pt x="3610" y="48"/>
                  </a:lnTo>
                  <a:lnTo>
                    <a:pt x="3608" y="48"/>
                  </a:lnTo>
                  <a:lnTo>
                    <a:pt x="3608" y="48"/>
                  </a:lnTo>
                  <a:lnTo>
                    <a:pt x="3606" y="48"/>
                  </a:lnTo>
                  <a:lnTo>
                    <a:pt x="3606" y="48"/>
                  </a:lnTo>
                  <a:lnTo>
                    <a:pt x="3604" y="48"/>
                  </a:lnTo>
                  <a:lnTo>
                    <a:pt x="3604" y="48"/>
                  </a:lnTo>
                  <a:lnTo>
                    <a:pt x="3602" y="48"/>
                  </a:lnTo>
                  <a:lnTo>
                    <a:pt x="3602" y="48"/>
                  </a:lnTo>
                  <a:lnTo>
                    <a:pt x="3598" y="48"/>
                  </a:lnTo>
                  <a:lnTo>
                    <a:pt x="3598" y="48"/>
                  </a:lnTo>
                  <a:lnTo>
                    <a:pt x="3596" y="46"/>
                  </a:lnTo>
                  <a:lnTo>
                    <a:pt x="3596" y="46"/>
                  </a:lnTo>
                  <a:lnTo>
                    <a:pt x="3592" y="48"/>
                  </a:lnTo>
                  <a:lnTo>
                    <a:pt x="3592" y="48"/>
                  </a:lnTo>
                  <a:lnTo>
                    <a:pt x="3592" y="48"/>
                  </a:lnTo>
                  <a:lnTo>
                    <a:pt x="3592" y="48"/>
                  </a:lnTo>
                  <a:lnTo>
                    <a:pt x="3590" y="48"/>
                  </a:lnTo>
                  <a:lnTo>
                    <a:pt x="3590" y="48"/>
                  </a:lnTo>
                  <a:lnTo>
                    <a:pt x="3588" y="48"/>
                  </a:lnTo>
                  <a:lnTo>
                    <a:pt x="3588" y="48"/>
                  </a:lnTo>
                  <a:lnTo>
                    <a:pt x="3586" y="48"/>
                  </a:lnTo>
                  <a:lnTo>
                    <a:pt x="3586" y="48"/>
                  </a:lnTo>
                  <a:lnTo>
                    <a:pt x="3582" y="48"/>
                  </a:lnTo>
                  <a:lnTo>
                    <a:pt x="3582" y="48"/>
                  </a:lnTo>
                  <a:lnTo>
                    <a:pt x="3576" y="48"/>
                  </a:lnTo>
                  <a:lnTo>
                    <a:pt x="3576" y="48"/>
                  </a:lnTo>
                  <a:lnTo>
                    <a:pt x="3572" y="48"/>
                  </a:lnTo>
                  <a:lnTo>
                    <a:pt x="3570" y="48"/>
                  </a:lnTo>
                  <a:lnTo>
                    <a:pt x="3570" y="48"/>
                  </a:lnTo>
                  <a:lnTo>
                    <a:pt x="3568" y="50"/>
                  </a:lnTo>
                  <a:lnTo>
                    <a:pt x="3568" y="50"/>
                  </a:lnTo>
                  <a:lnTo>
                    <a:pt x="3566" y="50"/>
                  </a:lnTo>
                  <a:lnTo>
                    <a:pt x="3566" y="50"/>
                  </a:lnTo>
                  <a:lnTo>
                    <a:pt x="3566" y="50"/>
                  </a:lnTo>
                  <a:lnTo>
                    <a:pt x="3566" y="50"/>
                  </a:lnTo>
                  <a:lnTo>
                    <a:pt x="3566" y="50"/>
                  </a:lnTo>
                  <a:lnTo>
                    <a:pt x="3566" y="50"/>
                  </a:lnTo>
                  <a:lnTo>
                    <a:pt x="3566" y="50"/>
                  </a:lnTo>
                  <a:lnTo>
                    <a:pt x="3566" y="50"/>
                  </a:lnTo>
                  <a:lnTo>
                    <a:pt x="3564" y="50"/>
                  </a:lnTo>
                  <a:lnTo>
                    <a:pt x="3564" y="50"/>
                  </a:lnTo>
                  <a:lnTo>
                    <a:pt x="3564" y="50"/>
                  </a:lnTo>
                  <a:lnTo>
                    <a:pt x="3564" y="50"/>
                  </a:lnTo>
                  <a:lnTo>
                    <a:pt x="3564" y="50"/>
                  </a:lnTo>
                  <a:lnTo>
                    <a:pt x="3564" y="50"/>
                  </a:lnTo>
                  <a:lnTo>
                    <a:pt x="3562" y="48"/>
                  </a:lnTo>
                  <a:lnTo>
                    <a:pt x="3562" y="48"/>
                  </a:lnTo>
                  <a:lnTo>
                    <a:pt x="3562" y="50"/>
                  </a:lnTo>
                  <a:lnTo>
                    <a:pt x="3562" y="50"/>
                  </a:lnTo>
                  <a:lnTo>
                    <a:pt x="3562" y="48"/>
                  </a:lnTo>
                  <a:lnTo>
                    <a:pt x="3562" y="48"/>
                  </a:lnTo>
                  <a:lnTo>
                    <a:pt x="3560" y="48"/>
                  </a:lnTo>
                  <a:lnTo>
                    <a:pt x="3560" y="48"/>
                  </a:lnTo>
                  <a:lnTo>
                    <a:pt x="3558" y="48"/>
                  </a:lnTo>
                  <a:lnTo>
                    <a:pt x="3558" y="48"/>
                  </a:lnTo>
                  <a:lnTo>
                    <a:pt x="3558" y="48"/>
                  </a:lnTo>
                  <a:lnTo>
                    <a:pt x="3558" y="48"/>
                  </a:lnTo>
                  <a:lnTo>
                    <a:pt x="3558" y="48"/>
                  </a:lnTo>
                  <a:lnTo>
                    <a:pt x="3558" y="48"/>
                  </a:lnTo>
                  <a:lnTo>
                    <a:pt x="3556" y="48"/>
                  </a:lnTo>
                  <a:lnTo>
                    <a:pt x="3556" y="48"/>
                  </a:lnTo>
                  <a:lnTo>
                    <a:pt x="3556" y="48"/>
                  </a:lnTo>
                  <a:lnTo>
                    <a:pt x="3556" y="48"/>
                  </a:lnTo>
                  <a:lnTo>
                    <a:pt x="3554" y="48"/>
                  </a:lnTo>
                  <a:lnTo>
                    <a:pt x="3554" y="48"/>
                  </a:lnTo>
                  <a:lnTo>
                    <a:pt x="3554" y="48"/>
                  </a:lnTo>
                  <a:lnTo>
                    <a:pt x="3554" y="48"/>
                  </a:lnTo>
                  <a:lnTo>
                    <a:pt x="3552" y="48"/>
                  </a:lnTo>
                  <a:lnTo>
                    <a:pt x="3552" y="48"/>
                  </a:lnTo>
                  <a:lnTo>
                    <a:pt x="3552" y="48"/>
                  </a:lnTo>
                  <a:lnTo>
                    <a:pt x="3552" y="48"/>
                  </a:lnTo>
                  <a:lnTo>
                    <a:pt x="3550" y="48"/>
                  </a:lnTo>
                  <a:lnTo>
                    <a:pt x="3550" y="48"/>
                  </a:lnTo>
                  <a:lnTo>
                    <a:pt x="3550" y="48"/>
                  </a:lnTo>
                  <a:lnTo>
                    <a:pt x="3550" y="48"/>
                  </a:lnTo>
                  <a:lnTo>
                    <a:pt x="3550" y="46"/>
                  </a:lnTo>
                  <a:lnTo>
                    <a:pt x="3550" y="46"/>
                  </a:lnTo>
                  <a:lnTo>
                    <a:pt x="3548" y="48"/>
                  </a:lnTo>
                  <a:lnTo>
                    <a:pt x="3548" y="48"/>
                  </a:lnTo>
                  <a:lnTo>
                    <a:pt x="3548" y="46"/>
                  </a:lnTo>
                  <a:lnTo>
                    <a:pt x="3548" y="46"/>
                  </a:lnTo>
                  <a:lnTo>
                    <a:pt x="3546" y="46"/>
                  </a:lnTo>
                  <a:lnTo>
                    <a:pt x="3546" y="46"/>
                  </a:lnTo>
                  <a:lnTo>
                    <a:pt x="3544" y="46"/>
                  </a:lnTo>
                  <a:lnTo>
                    <a:pt x="3544" y="46"/>
                  </a:lnTo>
                  <a:lnTo>
                    <a:pt x="3544" y="46"/>
                  </a:lnTo>
                  <a:lnTo>
                    <a:pt x="3544" y="46"/>
                  </a:lnTo>
                  <a:lnTo>
                    <a:pt x="3544" y="46"/>
                  </a:lnTo>
                  <a:lnTo>
                    <a:pt x="3544" y="46"/>
                  </a:lnTo>
                  <a:lnTo>
                    <a:pt x="3542" y="46"/>
                  </a:lnTo>
                  <a:lnTo>
                    <a:pt x="3542" y="46"/>
                  </a:lnTo>
                  <a:lnTo>
                    <a:pt x="3542" y="48"/>
                  </a:lnTo>
                  <a:lnTo>
                    <a:pt x="3542" y="48"/>
                  </a:lnTo>
                  <a:lnTo>
                    <a:pt x="3542" y="46"/>
                  </a:lnTo>
                  <a:lnTo>
                    <a:pt x="3542" y="46"/>
                  </a:lnTo>
                  <a:lnTo>
                    <a:pt x="3536" y="48"/>
                  </a:lnTo>
                  <a:lnTo>
                    <a:pt x="3536" y="48"/>
                  </a:lnTo>
                  <a:lnTo>
                    <a:pt x="3534" y="48"/>
                  </a:lnTo>
                  <a:lnTo>
                    <a:pt x="3534" y="48"/>
                  </a:lnTo>
                  <a:lnTo>
                    <a:pt x="3526" y="48"/>
                  </a:lnTo>
                  <a:lnTo>
                    <a:pt x="3526" y="48"/>
                  </a:lnTo>
                  <a:lnTo>
                    <a:pt x="3524" y="48"/>
                  </a:lnTo>
                  <a:lnTo>
                    <a:pt x="3524" y="48"/>
                  </a:lnTo>
                  <a:lnTo>
                    <a:pt x="3522" y="48"/>
                  </a:lnTo>
                  <a:lnTo>
                    <a:pt x="3522" y="48"/>
                  </a:lnTo>
                  <a:lnTo>
                    <a:pt x="3522" y="48"/>
                  </a:lnTo>
                  <a:lnTo>
                    <a:pt x="3522" y="48"/>
                  </a:lnTo>
                  <a:lnTo>
                    <a:pt x="3522" y="48"/>
                  </a:lnTo>
                  <a:lnTo>
                    <a:pt x="3522" y="48"/>
                  </a:lnTo>
                  <a:lnTo>
                    <a:pt x="3520" y="48"/>
                  </a:lnTo>
                  <a:lnTo>
                    <a:pt x="3520" y="48"/>
                  </a:lnTo>
                  <a:lnTo>
                    <a:pt x="3518" y="48"/>
                  </a:lnTo>
                  <a:lnTo>
                    <a:pt x="3518" y="48"/>
                  </a:lnTo>
                  <a:lnTo>
                    <a:pt x="3518" y="48"/>
                  </a:lnTo>
                  <a:lnTo>
                    <a:pt x="3518" y="48"/>
                  </a:lnTo>
                  <a:lnTo>
                    <a:pt x="3518" y="48"/>
                  </a:lnTo>
                  <a:lnTo>
                    <a:pt x="3518" y="48"/>
                  </a:lnTo>
                  <a:lnTo>
                    <a:pt x="3518" y="50"/>
                  </a:lnTo>
                  <a:lnTo>
                    <a:pt x="3518" y="50"/>
                  </a:lnTo>
                  <a:lnTo>
                    <a:pt x="3512" y="48"/>
                  </a:lnTo>
                  <a:lnTo>
                    <a:pt x="3508" y="50"/>
                  </a:lnTo>
                  <a:lnTo>
                    <a:pt x="3508" y="50"/>
                  </a:lnTo>
                  <a:lnTo>
                    <a:pt x="3502" y="48"/>
                  </a:lnTo>
                  <a:lnTo>
                    <a:pt x="3502" y="48"/>
                  </a:lnTo>
                  <a:lnTo>
                    <a:pt x="3494" y="48"/>
                  </a:lnTo>
                  <a:lnTo>
                    <a:pt x="3494" y="48"/>
                  </a:lnTo>
                  <a:lnTo>
                    <a:pt x="3490" y="48"/>
                  </a:lnTo>
                  <a:lnTo>
                    <a:pt x="3490" y="48"/>
                  </a:lnTo>
                  <a:lnTo>
                    <a:pt x="3488" y="48"/>
                  </a:lnTo>
                  <a:lnTo>
                    <a:pt x="3488" y="48"/>
                  </a:lnTo>
                  <a:lnTo>
                    <a:pt x="3486" y="48"/>
                  </a:lnTo>
                  <a:lnTo>
                    <a:pt x="3486" y="48"/>
                  </a:lnTo>
                  <a:lnTo>
                    <a:pt x="3478" y="48"/>
                  </a:lnTo>
                  <a:lnTo>
                    <a:pt x="3478" y="48"/>
                  </a:lnTo>
                  <a:lnTo>
                    <a:pt x="3478" y="48"/>
                  </a:lnTo>
                  <a:lnTo>
                    <a:pt x="3478" y="48"/>
                  </a:lnTo>
                  <a:lnTo>
                    <a:pt x="3476" y="48"/>
                  </a:lnTo>
                  <a:lnTo>
                    <a:pt x="3476" y="48"/>
                  </a:lnTo>
                  <a:lnTo>
                    <a:pt x="3474" y="48"/>
                  </a:lnTo>
                  <a:lnTo>
                    <a:pt x="3474" y="48"/>
                  </a:lnTo>
                  <a:lnTo>
                    <a:pt x="3472" y="48"/>
                  </a:lnTo>
                  <a:lnTo>
                    <a:pt x="3472" y="48"/>
                  </a:lnTo>
                  <a:lnTo>
                    <a:pt x="3470" y="48"/>
                  </a:lnTo>
                  <a:lnTo>
                    <a:pt x="3470" y="48"/>
                  </a:lnTo>
                  <a:lnTo>
                    <a:pt x="3468" y="48"/>
                  </a:lnTo>
                  <a:lnTo>
                    <a:pt x="3468" y="48"/>
                  </a:lnTo>
                  <a:lnTo>
                    <a:pt x="3468" y="48"/>
                  </a:lnTo>
                  <a:lnTo>
                    <a:pt x="3468" y="48"/>
                  </a:lnTo>
                  <a:lnTo>
                    <a:pt x="3468" y="48"/>
                  </a:lnTo>
                  <a:lnTo>
                    <a:pt x="3468" y="48"/>
                  </a:lnTo>
                  <a:lnTo>
                    <a:pt x="3464" y="48"/>
                  </a:lnTo>
                  <a:lnTo>
                    <a:pt x="3464" y="48"/>
                  </a:lnTo>
                  <a:lnTo>
                    <a:pt x="3464" y="48"/>
                  </a:lnTo>
                  <a:lnTo>
                    <a:pt x="3464" y="48"/>
                  </a:lnTo>
                  <a:lnTo>
                    <a:pt x="3464" y="48"/>
                  </a:lnTo>
                  <a:lnTo>
                    <a:pt x="3464" y="48"/>
                  </a:lnTo>
                  <a:lnTo>
                    <a:pt x="3462" y="48"/>
                  </a:lnTo>
                  <a:lnTo>
                    <a:pt x="3462" y="48"/>
                  </a:lnTo>
                  <a:lnTo>
                    <a:pt x="3460" y="48"/>
                  </a:lnTo>
                  <a:lnTo>
                    <a:pt x="3460" y="48"/>
                  </a:lnTo>
                  <a:lnTo>
                    <a:pt x="3456" y="48"/>
                  </a:lnTo>
                  <a:lnTo>
                    <a:pt x="3456" y="48"/>
                  </a:lnTo>
                  <a:lnTo>
                    <a:pt x="3452" y="48"/>
                  </a:lnTo>
                  <a:lnTo>
                    <a:pt x="3452" y="48"/>
                  </a:lnTo>
                  <a:lnTo>
                    <a:pt x="3448" y="48"/>
                  </a:lnTo>
                  <a:lnTo>
                    <a:pt x="3448" y="48"/>
                  </a:lnTo>
                  <a:lnTo>
                    <a:pt x="3446" y="48"/>
                  </a:lnTo>
                  <a:lnTo>
                    <a:pt x="3446" y="48"/>
                  </a:lnTo>
                  <a:lnTo>
                    <a:pt x="3442" y="48"/>
                  </a:lnTo>
                  <a:lnTo>
                    <a:pt x="3442" y="48"/>
                  </a:lnTo>
                  <a:lnTo>
                    <a:pt x="3440" y="48"/>
                  </a:lnTo>
                  <a:lnTo>
                    <a:pt x="3440" y="48"/>
                  </a:lnTo>
                  <a:lnTo>
                    <a:pt x="3438" y="48"/>
                  </a:lnTo>
                  <a:lnTo>
                    <a:pt x="3438" y="48"/>
                  </a:lnTo>
                  <a:lnTo>
                    <a:pt x="3436" y="48"/>
                  </a:lnTo>
                  <a:lnTo>
                    <a:pt x="3436" y="48"/>
                  </a:lnTo>
                  <a:lnTo>
                    <a:pt x="3434" y="46"/>
                  </a:lnTo>
                  <a:lnTo>
                    <a:pt x="3434" y="46"/>
                  </a:lnTo>
                  <a:lnTo>
                    <a:pt x="3430" y="46"/>
                  </a:lnTo>
                  <a:lnTo>
                    <a:pt x="3430" y="46"/>
                  </a:lnTo>
                  <a:lnTo>
                    <a:pt x="3422" y="46"/>
                  </a:lnTo>
                  <a:lnTo>
                    <a:pt x="3422" y="46"/>
                  </a:lnTo>
                  <a:lnTo>
                    <a:pt x="3420" y="48"/>
                  </a:lnTo>
                  <a:lnTo>
                    <a:pt x="3420" y="48"/>
                  </a:lnTo>
                  <a:lnTo>
                    <a:pt x="3418" y="48"/>
                  </a:lnTo>
                  <a:lnTo>
                    <a:pt x="3418" y="48"/>
                  </a:lnTo>
                  <a:lnTo>
                    <a:pt x="3412" y="48"/>
                  </a:lnTo>
                  <a:lnTo>
                    <a:pt x="3412" y="48"/>
                  </a:lnTo>
                  <a:lnTo>
                    <a:pt x="3408" y="48"/>
                  </a:lnTo>
                  <a:lnTo>
                    <a:pt x="3408" y="48"/>
                  </a:lnTo>
                  <a:lnTo>
                    <a:pt x="3406" y="48"/>
                  </a:lnTo>
                  <a:lnTo>
                    <a:pt x="3406" y="48"/>
                  </a:lnTo>
                  <a:lnTo>
                    <a:pt x="3404" y="46"/>
                  </a:lnTo>
                  <a:lnTo>
                    <a:pt x="3404" y="46"/>
                  </a:lnTo>
                  <a:lnTo>
                    <a:pt x="3398" y="48"/>
                  </a:lnTo>
                  <a:lnTo>
                    <a:pt x="3398" y="48"/>
                  </a:lnTo>
                  <a:lnTo>
                    <a:pt x="3396" y="48"/>
                  </a:lnTo>
                  <a:lnTo>
                    <a:pt x="3396" y="48"/>
                  </a:lnTo>
                  <a:lnTo>
                    <a:pt x="3396" y="48"/>
                  </a:lnTo>
                  <a:lnTo>
                    <a:pt x="3396" y="48"/>
                  </a:lnTo>
                  <a:lnTo>
                    <a:pt x="3388" y="46"/>
                  </a:lnTo>
                  <a:lnTo>
                    <a:pt x="3388" y="46"/>
                  </a:lnTo>
                  <a:lnTo>
                    <a:pt x="3386" y="48"/>
                  </a:lnTo>
                  <a:lnTo>
                    <a:pt x="3386" y="48"/>
                  </a:lnTo>
                  <a:lnTo>
                    <a:pt x="3382" y="48"/>
                  </a:lnTo>
                  <a:lnTo>
                    <a:pt x="3382" y="48"/>
                  </a:lnTo>
                  <a:lnTo>
                    <a:pt x="3380" y="50"/>
                  </a:lnTo>
                  <a:lnTo>
                    <a:pt x="3380" y="50"/>
                  </a:lnTo>
                  <a:lnTo>
                    <a:pt x="3376" y="50"/>
                  </a:lnTo>
                  <a:lnTo>
                    <a:pt x="3376" y="50"/>
                  </a:lnTo>
                  <a:lnTo>
                    <a:pt x="3376" y="50"/>
                  </a:lnTo>
                  <a:lnTo>
                    <a:pt x="3376" y="50"/>
                  </a:lnTo>
                  <a:lnTo>
                    <a:pt x="3374" y="50"/>
                  </a:lnTo>
                  <a:lnTo>
                    <a:pt x="3374" y="50"/>
                  </a:lnTo>
                  <a:lnTo>
                    <a:pt x="3374" y="50"/>
                  </a:lnTo>
                  <a:lnTo>
                    <a:pt x="3374" y="50"/>
                  </a:lnTo>
                  <a:lnTo>
                    <a:pt x="3374" y="50"/>
                  </a:lnTo>
                  <a:lnTo>
                    <a:pt x="3374" y="50"/>
                  </a:lnTo>
                  <a:lnTo>
                    <a:pt x="3372" y="50"/>
                  </a:lnTo>
                  <a:lnTo>
                    <a:pt x="3372" y="50"/>
                  </a:lnTo>
                  <a:lnTo>
                    <a:pt x="3370" y="50"/>
                  </a:lnTo>
                  <a:lnTo>
                    <a:pt x="3370" y="50"/>
                  </a:lnTo>
                  <a:lnTo>
                    <a:pt x="3366" y="50"/>
                  </a:lnTo>
                  <a:lnTo>
                    <a:pt x="3366" y="50"/>
                  </a:lnTo>
                  <a:lnTo>
                    <a:pt x="3362" y="50"/>
                  </a:lnTo>
                  <a:lnTo>
                    <a:pt x="3362" y="50"/>
                  </a:lnTo>
                  <a:lnTo>
                    <a:pt x="3362" y="50"/>
                  </a:lnTo>
                  <a:lnTo>
                    <a:pt x="3362" y="50"/>
                  </a:lnTo>
                  <a:lnTo>
                    <a:pt x="3360" y="50"/>
                  </a:lnTo>
                  <a:lnTo>
                    <a:pt x="3360" y="50"/>
                  </a:lnTo>
                  <a:lnTo>
                    <a:pt x="3358" y="50"/>
                  </a:lnTo>
                  <a:lnTo>
                    <a:pt x="3356" y="50"/>
                  </a:lnTo>
                  <a:lnTo>
                    <a:pt x="3356" y="50"/>
                  </a:lnTo>
                  <a:lnTo>
                    <a:pt x="3350" y="48"/>
                  </a:lnTo>
                  <a:lnTo>
                    <a:pt x="3350" y="48"/>
                  </a:lnTo>
                  <a:lnTo>
                    <a:pt x="3350" y="48"/>
                  </a:lnTo>
                  <a:lnTo>
                    <a:pt x="3350" y="48"/>
                  </a:lnTo>
                  <a:lnTo>
                    <a:pt x="3344" y="48"/>
                  </a:lnTo>
                  <a:lnTo>
                    <a:pt x="3344" y="48"/>
                  </a:lnTo>
                  <a:lnTo>
                    <a:pt x="3344" y="48"/>
                  </a:lnTo>
                  <a:lnTo>
                    <a:pt x="3344" y="48"/>
                  </a:lnTo>
                  <a:lnTo>
                    <a:pt x="3344" y="48"/>
                  </a:lnTo>
                  <a:lnTo>
                    <a:pt x="3344" y="48"/>
                  </a:lnTo>
                  <a:lnTo>
                    <a:pt x="3340" y="48"/>
                  </a:lnTo>
                  <a:lnTo>
                    <a:pt x="3340" y="48"/>
                  </a:lnTo>
                  <a:lnTo>
                    <a:pt x="3332" y="48"/>
                  </a:lnTo>
                  <a:lnTo>
                    <a:pt x="3332" y="48"/>
                  </a:lnTo>
                  <a:lnTo>
                    <a:pt x="3328" y="46"/>
                  </a:lnTo>
                  <a:lnTo>
                    <a:pt x="3328" y="46"/>
                  </a:lnTo>
                  <a:lnTo>
                    <a:pt x="3324" y="44"/>
                  </a:lnTo>
                  <a:lnTo>
                    <a:pt x="3324" y="44"/>
                  </a:lnTo>
                  <a:lnTo>
                    <a:pt x="3322" y="44"/>
                  </a:lnTo>
                  <a:lnTo>
                    <a:pt x="3322" y="44"/>
                  </a:lnTo>
                  <a:lnTo>
                    <a:pt x="3322" y="44"/>
                  </a:lnTo>
                  <a:lnTo>
                    <a:pt x="3318" y="44"/>
                  </a:lnTo>
                  <a:lnTo>
                    <a:pt x="3318" y="44"/>
                  </a:lnTo>
                  <a:lnTo>
                    <a:pt x="3318" y="46"/>
                  </a:lnTo>
                  <a:lnTo>
                    <a:pt x="3318" y="46"/>
                  </a:lnTo>
                  <a:lnTo>
                    <a:pt x="3318" y="46"/>
                  </a:lnTo>
                  <a:lnTo>
                    <a:pt x="3318" y="46"/>
                  </a:lnTo>
                  <a:lnTo>
                    <a:pt x="3318" y="46"/>
                  </a:lnTo>
                  <a:lnTo>
                    <a:pt x="3318" y="46"/>
                  </a:lnTo>
                  <a:lnTo>
                    <a:pt x="3316" y="46"/>
                  </a:lnTo>
                  <a:lnTo>
                    <a:pt x="3316" y="46"/>
                  </a:lnTo>
                  <a:lnTo>
                    <a:pt x="3312" y="48"/>
                  </a:lnTo>
                  <a:lnTo>
                    <a:pt x="3312" y="48"/>
                  </a:lnTo>
                  <a:lnTo>
                    <a:pt x="3312" y="48"/>
                  </a:lnTo>
                  <a:lnTo>
                    <a:pt x="3312" y="48"/>
                  </a:lnTo>
                  <a:lnTo>
                    <a:pt x="3312" y="48"/>
                  </a:lnTo>
                  <a:lnTo>
                    <a:pt x="3312" y="48"/>
                  </a:lnTo>
                  <a:lnTo>
                    <a:pt x="3310" y="48"/>
                  </a:lnTo>
                  <a:lnTo>
                    <a:pt x="3310" y="48"/>
                  </a:lnTo>
                  <a:lnTo>
                    <a:pt x="3310" y="48"/>
                  </a:lnTo>
                  <a:lnTo>
                    <a:pt x="3310" y="48"/>
                  </a:lnTo>
                  <a:lnTo>
                    <a:pt x="3310" y="48"/>
                  </a:lnTo>
                  <a:lnTo>
                    <a:pt x="3310" y="48"/>
                  </a:lnTo>
                  <a:lnTo>
                    <a:pt x="3308" y="48"/>
                  </a:lnTo>
                  <a:lnTo>
                    <a:pt x="3308" y="48"/>
                  </a:lnTo>
                  <a:lnTo>
                    <a:pt x="3306" y="48"/>
                  </a:lnTo>
                  <a:lnTo>
                    <a:pt x="3306" y="48"/>
                  </a:lnTo>
                  <a:lnTo>
                    <a:pt x="3304" y="48"/>
                  </a:lnTo>
                  <a:lnTo>
                    <a:pt x="3304" y="48"/>
                  </a:lnTo>
                  <a:lnTo>
                    <a:pt x="3304" y="48"/>
                  </a:lnTo>
                  <a:lnTo>
                    <a:pt x="3304" y="48"/>
                  </a:lnTo>
                  <a:lnTo>
                    <a:pt x="3302" y="46"/>
                  </a:lnTo>
                  <a:lnTo>
                    <a:pt x="3302" y="46"/>
                  </a:lnTo>
                  <a:lnTo>
                    <a:pt x="3302" y="48"/>
                  </a:lnTo>
                  <a:lnTo>
                    <a:pt x="3302" y="48"/>
                  </a:lnTo>
                  <a:lnTo>
                    <a:pt x="3298" y="46"/>
                  </a:lnTo>
                  <a:lnTo>
                    <a:pt x="3298" y="46"/>
                  </a:lnTo>
                  <a:lnTo>
                    <a:pt x="3294" y="44"/>
                  </a:lnTo>
                  <a:lnTo>
                    <a:pt x="3290" y="44"/>
                  </a:lnTo>
                  <a:lnTo>
                    <a:pt x="3282" y="46"/>
                  </a:lnTo>
                  <a:lnTo>
                    <a:pt x="3282" y="46"/>
                  </a:lnTo>
                  <a:lnTo>
                    <a:pt x="3276" y="44"/>
                  </a:lnTo>
                  <a:lnTo>
                    <a:pt x="3276" y="44"/>
                  </a:lnTo>
                  <a:lnTo>
                    <a:pt x="3268" y="44"/>
                  </a:lnTo>
                  <a:lnTo>
                    <a:pt x="3268" y="44"/>
                  </a:lnTo>
                  <a:lnTo>
                    <a:pt x="3266" y="44"/>
                  </a:lnTo>
                  <a:lnTo>
                    <a:pt x="3266" y="44"/>
                  </a:lnTo>
                  <a:lnTo>
                    <a:pt x="3262" y="44"/>
                  </a:lnTo>
                  <a:lnTo>
                    <a:pt x="3262" y="44"/>
                  </a:lnTo>
                  <a:lnTo>
                    <a:pt x="3262" y="44"/>
                  </a:lnTo>
                  <a:lnTo>
                    <a:pt x="3262" y="44"/>
                  </a:lnTo>
                  <a:lnTo>
                    <a:pt x="3262" y="44"/>
                  </a:lnTo>
                  <a:lnTo>
                    <a:pt x="3262" y="44"/>
                  </a:lnTo>
                  <a:lnTo>
                    <a:pt x="3260" y="44"/>
                  </a:lnTo>
                  <a:lnTo>
                    <a:pt x="3260" y="44"/>
                  </a:lnTo>
                  <a:lnTo>
                    <a:pt x="3260" y="44"/>
                  </a:lnTo>
                  <a:lnTo>
                    <a:pt x="3260" y="44"/>
                  </a:lnTo>
                  <a:lnTo>
                    <a:pt x="3256" y="44"/>
                  </a:lnTo>
                  <a:lnTo>
                    <a:pt x="3256" y="44"/>
                  </a:lnTo>
                  <a:lnTo>
                    <a:pt x="3254" y="44"/>
                  </a:lnTo>
                  <a:lnTo>
                    <a:pt x="3254" y="44"/>
                  </a:lnTo>
                  <a:lnTo>
                    <a:pt x="3250" y="42"/>
                  </a:lnTo>
                  <a:lnTo>
                    <a:pt x="3248" y="42"/>
                  </a:lnTo>
                  <a:lnTo>
                    <a:pt x="3248" y="42"/>
                  </a:lnTo>
                  <a:lnTo>
                    <a:pt x="3246" y="44"/>
                  </a:lnTo>
                  <a:lnTo>
                    <a:pt x="3246" y="44"/>
                  </a:lnTo>
                  <a:lnTo>
                    <a:pt x="3244" y="44"/>
                  </a:lnTo>
                  <a:lnTo>
                    <a:pt x="3244" y="44"/>
                  </a:lnTo>
                  <a:lnTo>
                    <a:pt x="3238" y="44"/>
                  </a:lnTo>
                  <a:lnTo>
                    <a:pt x="3238" y="44"/>
                  </a:lnTo>
                  <a:lnTo>
                    <a:pt x="3234" y="44"/>
                  </a:lnTo>
                  <a:lnTo>
                    <a:pt x="3234" y="44"/>
                  </a:lnTo>
                  <a:lnTo>
                    <a:pt x="3230" y="44"/>
                  </a:lnTo>
                  <a:lnTo>
                    <a:pt x="3230" y="44"/>
                  </a:lnTo>
                  <a:lnTo>
                    <a:pt x="3226" y="44"/>
                  </a:lnTo>
                  <a:lnTo>
                    <a:pt x="3226" y="44"/>
                  </a:lnTo>
                  <a:lnTo>
                    <a:pt x="3222" y="46"/>
                  </a:lnTo>
                  <a:lnTo>
                    <a:pt x="3222" y="46"/>
                  </a:lnTo>
                  <a:lnTo>
                    <a:pt x="3218" y="44"/>
                  </a:lnTo>
                  <a:lnTo>
                    <a:pt x="3218" y="44"/>
                  </a:lnTo>
                  <a:lnTo>
                    <a:pt x="3212" y="44"/>
                  </a:lnTo>
                  <a:lnTo>
                    <a:pt x="3212" y="44"/>
                  </a:lnTo>
                  <a:lnTo>
                    <a:pt x="3202" y="46"/>
                  </a:lnTo>
                  <a:lnTo>
                    <a:pt x="3202" y="46"/>
                  </a:lnTo>
                  <a:lnTo>
                    <a:pt x="3198" y="44"/>
                  </a:lnTo>
                  <a:lnTo>
                    <a:pt x="3198" y="44"/>
                  </a:lnTo>
                  <a:lnTo>
                    <a:pt x="3194" y="44"/>
                  </a:lnTo>
                  <a:lnTo>
                    <a:pt x="3194" y="44"/>
                  </a:lnTo>
                  <a:lnTo>
                    <a:pt x="3190" y="44"/>
                  </a:lnTo>
                  <a:lnTo>
                    <a:pt x="3190" y="44"/>
                  </a:lnTo>
                  <a:lnTo>
                    <a:pt x="3186" y="44"/>
                  </a:lnTo>
                  <a:lnTo>
                    <a:pt x="3186" y="44"/>
                  </a:lnTo>
                  <a:lnTo>
                    <a:pt x="3180" y="44"/>
                  </a:lnTo>
                  <a:lnTo>
                    <a:pt x="3180" y="44"/>
                  </a:lnTo>
                  <a:lnTo>
                    <a:pt x="3176" y="42"/>
                  </a:lnTo>
                  <a:lnTo>
                    <a:pt x="3176" y="42"/>
                  </a:lnTo>
                  <a:lnTo>
                    <a:pt x="3176" y="42"/>
                  </a:lnTo>
                  <a:lnTo>
                    <a:pt x="3176" y="42"/>
                  </a:lnTo>
                  <a:lnTo>
                    <a:pt x="3172" y="42"/>
                  </a:lnTo>
                  <a:lnTo>
                    <a:pt x="3172" y="42"/>
                  </a:lnTo>
                  <a:lnTo>
                    <a:pt x="3168" y="40"/>
                  </a:lnTo>
                  <a:lnTo>
                    <a:pt x="3168" y="40"/>
                  </a:lnTo>
                  <a:lnTo>
                    <a:pt x="3162" y="38"/>
                  </a:lnTo>
                  <a:lnTo>
                    <a:pt x="3162" y="38"/>
                  </a:lnTo>
                  <a:lnTo>
                    <a:pt x="3158" y="40"/>
                  </a:lnTo>
                  <a:lnTo>
                    <a:pt x="3158" y="40"/>
                  </a:lnTo>
                  <a:lnTo>
                    <a:pt x="3156" y="40"/>
                  </a:lnTo>
                  <a:lnTo>
                    <a:pt x="3156" y="40"/>
                  </a:lnTo>
                  <a:lnTo>
                    <a:pt x="3154" y="40"/>
                  </a:lnTo>
                  <a:lnTo>
                    <a:pt x="3154" y="40"/>
                  </a:lnTo>
                  <a:lnTo>
                    <a:pt x="3152" y="40"/>
                  </a:lnTo>
                  <a:lnTo>
                    <a:pt x="3152" y="40"/>
                  </a:lnTo>
                  <a:lnTo>
                    <a:pt x="3146" y="40"/>
                  </a:lnTo>
                  <a:lnTo>
                    <a:pt x="3146" y="40"/>
                  </a:lnTo>
                  <a:lnTo>
                    <a:pt x="3146" y="40"/>
                  </a:lnTo>
                  <a:lnTo>
                    <a:pt x="3146" y="40"/>
                  </a:lnTo>
                  <a:lnTo>
                    <a:pt x="3146" y="38"/>
                  </a:lnTo>
                  <a:lnTo>
                    <a:pt x="3146" y="38"/>
                  </a:lnTo>
                  <a:lnTo>
                    <a:pt x="3146" y="36"/>
                  </a:lnTo>
                  <a:lnTo>
                    <a:pt x="3144" y="36"/>
                  </a:lnTo>
                  <a:lnTo>
                    <a:pt x="3144" y="36"/>
                  </a:lnTo>
                  <a:lnTo>
                    <a:pt x="3138" y="36"/>
                  </a:lnTo>
                  <a:lnTo>
                    <a:pt x="3138" y="36"/>
                  </a:lnTo>
                  <a:lnTo>
                    <a:pt x="3136" y="38"/>
                  </a:lnTo>
                  <a:lnTo>
                    <a:pt x="3136" y="38"/>
                  </a:lnTo>
                  <a:lnTo>
                    <a:pt x="3134" y="38"/>
                  </a:lnTo>
                  <a:lnTo>
                    <a:pt x="3134" y="38"/>
                  </a:lnTo>
                  <a:lnTo>
                    <a:pt x="3130" y="38"/>
                  </a:lnTo>
                  <a:lnTo>
                    <a:pt x="3130" y="38"/>
                  </a:lnTo>
                  <a:lnTo>
                    <a:pt x="3128" y="38"/>
                  </a:lnTo>
                  <a:lnTo>
                    <a:pt x="3128" y="38"/>
                  </a:lnTo>
                  <a:lnTo>
                    <a:pt x="3120" y="40"/>
                  </a:lnTo>
                  <a:lnTo>
                    <a:pt x="3120" y="40"/>
                  </a:lnTo>
                  <a:lnTo>
                    <a:pt x="3112" y="40"/>
                  </a:lnTo>
                  <a:lnTo>
                    <a:pt x="3112" y="40"/>
                  </a:lnTo>
                  <a:lnTo>
                    <a:pt x="3110" y="42"/>
                  </a:lnTo>
                  <a:lnTo>
                    <a:pt x="3110" y="42"/>
                  </a:lnTo>
                  <a:lnTo>
                    <a:pt x="3108" y="42"/>
                  </a:lnTo>
                  <a:lnTo>
                    <a:pt x="3108" y="42"/>
                  </a:lnTo>
                  <a:lnTo>
                    <a:pt x="3106" y="42"/>
                  </a:lnTo>
                  <a:lnTo>
                    <a:pt x="3106" y="42"/>
                  </a:lnTo>
                  <a:lnTo>
                    <a:pt x="3106" y="44"/>
                  </a:lnTo>
                  <a:lnTo>
                    <a:pt x="3106" y="44"/>
                  </a:lnTo>
                  <a:lnTo>
                    <a:pt x="3104" y="42"/>
                  </a:lnTo>
                  <a:lnTo>
                    <a:pt x="3104" y="42"/>
                  </a:lnTo>
                  <a:lnTo>
                    <a:pt x="3102" y="44"/>
                  </a:lnTo>
                  <a:lnTo>
                    <a:pt x="3102" y="44"/>
                  </a:lnTo>
                  <a:lnTo>
                    <a:pt x="3102" y="42"/>
                  </a:lnTo>
                  <a:lnTo>
                    <a:pt x="3102" y="42"/>
                  </a:lnTo>
                  <a:lnTo>
                    <a:pt x="3100" y="42"/>
                  </a:lnTo>
                  <a:lnTo>
                    <a:pt x="3100" y="42"/>
                  </a:lnTo>
                  <a:lnTo>
                    <a:pt x="3096" y="42"/>
                  </a:lnTo>
                  <a:lnTo>
                    <a:pt x="3096" y="42"/>
                  </a:lnTo>
                  <a:lnTo>
                    <a:pt x="3094" y="42"/>
                  </a:lnTo>
                  <a:lnTo>
                    <a:pt x="3090" y="42"/>
                  </a:lnTo>
                  <a:lnTo>
                    <a:pt x="3090" y="42"/>
                  </a:lnTo>
                  <a:lnTo>
                    <a:pt x="3090" y="42"/>
                  </a:lnTo>
                  <a:lnTo>
                    <a:pt x="3090" y="42"/>
                  </a:lnTo>
                  <a:lnTo>
                    <a:pt x="3090" y="42"/>
                  </a:lnTo>
                  <a:lnTo>
                    <a:pt x="3090" y="42"/>
                  </a:lnTo>
                  <a:lnTo>
                    <a:pt x="3088" y="42"/>
                  </a:lnTo>
                  <a:lnTo>
                    <a:pt x="3088" y="42"/>
                  </a:lnTo>
                  <a:lnTo>
                    <a:pt x="3086" y="42"/>
                  </a:lnTo>
                  <a:lnTo>
                    <a:pt x="3086" y="42"/>
                  </a:lnTo>
                  <a:lnTo>
                    <a:pt x="3082" y="42"/>
                  </a:lnTo>
                  <a:lnTo>
                    <a:pt x="3082" y="42"/>
                  </a:lnTo>
                  <a:lnTo>
                    <a:pt x="3080" y="40"/>
                  </a:lnTo>
                  <a:lnTo>
                    <a:pt x="3080" y="40"/>
                  </a:lnTo>
                  <a:lnTo>
                    <a:pt x="3078" y="42"/>
                  </a:lnTo>
                  <a:lnTo>
                    <a:pt x="3078" y="42"/>
                  </a:lnTo>
                  <a:lnTo>
                    <a:pt x="3076" y="42"/>
                  </a:lnTo>
                  <a:lnTo>
                    <a:pt x="3076" y="42"/>
                  </a:lnTo>
                  <a:lnTo>
                    <a:pt x="3076" y="42"/>
                  </a:lnTo>
                  <a:lnTo>
                    <a:pt x="3076" y="42"/>
                  </a:lnTo>
                  <a:lnTo>
                    <a:pt x="3072" y="42"/>
                  </a:lnTo>
                  <a:lnTo>
                    <a:pt x="3072" y="42"/>
                  </a:lnTo>
                  <a:lnTo>
                    <a:pt x="3070" y="42"/>
                  </a:lnTo>
                  <a:lnTo>
                    <a:pt x="3070" y="42"/>
                  </a:lnTo>
                  <a:lnTo>
                    <a:pt x="3070" y="42"/>
                  </a:lnTo>
                  <a:lnTo>
                    <a:pt x="3070" y="42"/>
                  </a:lnTo>
                  <a:lnTo>
                    <a:pt x="3066" y="40"/>
                  </a:lnTo>
                  <a:lnTo>
                    <a:pt x="3066" y="40"/>
                  </a:lnTo>
                  <a:lnTo>
                    <a:pt x="3058" y="42"/>
                  </a:lnTo>
                  <a:lnTo>
                    <a:pt x="3052" y="40"/>
                  </a:lnTo>
                  <a:lnTo>
                    <a:pt x="3052" y="40"/>
                  </a:lnTo>
                  <a:lnTo>
                    <a:pt x="3050" y="40"/>
                  </a:lnTo>
                  <a:lnTo>
                    <a:pt x="3050" y="40"/>
                  </a:lnTo>
                  <a:lnTo>
                    <a:pt x="3044" y="42"/>
                  </a:lnTo>
                  <a:lnTo>
                    <a:pt x="3044" y="42"/>
                  </a:lnTo>
                  <a:lnTo>
                    <a:pt x="3044" y="42"/>
                  </a:lnTo>
                  <a:lnTo>
                    <a:pt x="3044" y="42"/>
                  </a:lnTo>
                  <a:lnTo>
                    <a:pt x="3044" y="42"/>
                  </a:lnTo>
                  <a:lnTo>
                    <a:pt x="3044" y="42"/>
                  </a:lnTo>
                  <a:lnTo>
                    <a:pt x="3042" y="42"/>
                  </a:lnTo>
                  <a:lnTo>
                    <a:pt x="3042" y="42"/>
                  </a:lnTo>
                  <a:lnTo>
                    <a:pt x="3042" y="42"/>
                  </a:lnTo>
                  <a:lnTo>
                    <a:pt x="3042" y="42"/>
                  </a:lnTo>
                  <a:lnTo>
                    <a:pt x="3040" y="42"/>
                  </a:lnTo>
                  <a:lnTo>
                    <a:pt x="3040" y="42"/>
                  </a:lnTo>
                  <a:lnTo>
                    <a:pt x="3040" y="40"/>
                  </a:lnTo>
                  <a:lnTo>
                    <a:pt x="3040" y="40"/>
                  </a:lnTo>
                  <a:lnTo>
                    <a:pt x="3036" y="42"/>
                  </a:lnTo>
                  <a:lnTo>
                    <a:pt x="3036" y="42"/>
                  </a:lnTo>
                  <a:lnTo>
                    <a:pt x="3032" y="42"/>
                  </a:lnTo>
                  <a:lnTo>
                    <a:pt x="3032" y="42"/>
                  </a:lnTo>
                  <a:lnTo>
                    <a:pt x="3030" y="42"/>
                  </a:lnTo>
                  <a:lnTo>
                    <a:pt x="3030" y="42"/>
                  </a:lnTo>
                  <a:lnTo>
                    <a:pt x="3024" y="42"/>
                  </a:lnTo>
                  <a:lnTo>
                    <a:pt x="3024" y="42"/>
                  </a:lnTo>
                  <a:lnTo>
                    <a:pt x="3024" y="42"/>
                  </a:lnTo>
                  <a:lnTo>
                    <a:pt x="3022" y="42"/>
                  </a:lnTo>
                  <a:lnTo>
                    <a:pt x="3022" y="42"/>
                  </a:lnTo>
                  <a:lnTo>
                    <a:pt x="3020" y="42"/>
                  </a:lnTo>
                  <a:lnTo>
                    <a:pt x="3020" y="42"/>
                  </a:lnTo>
                  <a:lnTo>
                    <a:pt x="3014" y="42"/>
                  </a:lnTo>
                  <a:lnTo>
                    <a:pt x="3008" y="42"/>
                  </a:lnTo>
                  <a:lnTo>
                    <a:pt x="3008" y="42"/>
                  </a:lnTo>
                  <a:lnTo>
                    <a:pt x="3006" y="40"/>
                  </a:lnTo>
                  <a:lnTo>
                    <a:pt x="3004" y="42"/>
                  </a:lnTo>
                  <a:lnTo>
                    <a:pt x="3004" y="42"/>
                  </a:lnTo>
                  <a:lnTo>
                    <a:pt x="3002" y="40"/>
                  </a:lnTo>
                  <a:lnTo>
                    <a:pt x="3002" y="40"/>
                  </a:lnTo>
                  <a:lnTo>
                    <a:pt x="2998" y="40"/>
                  </a:lnTo>
                  <a:lnTo>
                    <a:pt x="2996" y="40"/>
                  </a:lnTo>
                  <a:lnTo>
                    <a:pt x="2996" y="40"/>
                  </a:lnTo>
                  <a:lnTo>
                    <a:pt x="2994" y="38"/>
                  </a:lnTo>
                  <a:lnTo>
                    <a:pt x="2994" y="38"/>
                  </a:lnTo>
                  <a:lnTo>
                    <a:pt x="2986" y="38"/>
                  </a:lnTo>
                  <a:lnTo>
                    <a:pt x="2986" y="38"/>
                  </a:lnTo>
                  <a:lnTo>
                    <a:pt x="2980" y="38"/>
                  </a:lnTo>
                  <a:lnTo>
                    <a:pt x="2976" y="38"/>
                  </a:lnTo>
                  <a:lnTo>
                    <a:pt x="2976" y="38"/>
                  </a:lnTo>
                  <a:lnTo>
                    <a:pt x="2972" y="38"/>
                  </a:lnTo>
                  <a:lnTo>
                    <a:pt x="2972" y="38"/>
                  </a:lnTo>
                  <a:lnTo>
                    <a:pt x="2970" y="38"/>
                  </a:lnTo>
                  <a:lnTo>
                    <a:pt x="2970" y="38"/>
                  </a:lnTo>
                  <a:lnTo>
                    <a:pt x="2962" y="40"/>
                  </a:lnTo>
                  <a:lnTo>
                    <a:pt x="2962" y="40"/>
                  </a:lnTo>
                  <a:lnTo>
                    <a:pt x="2954" y="38"/>
                  </a:lnTo>
                  <a:lnTo>
                    <a:pt x="2954" y="38"/>
                  </a:lnTo>
                  <a:lnTo>
                    <a:pt x="2946" y="40"/>
                  </a:lnTo>
                  <a:lnTo>
                    <a:pt x="2946" y="40"/>
                  </a:lnTo>
                  <a:lnTo>
                    <a:pt x="2942" y="38"/>
                  </a:lnTo>
                  <a:lnTo>
                    <a:pt x="2942" y="38"/>
                  </a:lnTo>
                  <a:lnTo>
                    <a:pt x="2940" y="38"/>
                  </a:lnTo>
                  <a:lnTo>
                    <a:pt x="2940" y="38"/>
                  </a:lnTo>
                  <a:lnTo>
                    <a:pt x="2934" y="36"/>
                  </a:lnTo>
                  <a:lnTo>
                    <a:pt x="2934" y="36"/>
                  </a:lnTo>
                  <a:lnTo>
                    <a:pt x="2934" y="36"/>
                  </a:lnTo>
                  <a:lnTo>
                    <a:pt x="2934" y="36"/>
                  </a:lnTo>
                  <a:lnTo>
                    <a:pt x="2934" y="36"/>
                  </a:lnTo>
                  <a:lnTo>
                    <a:pt x="2934" y="36"/>
                  </a:lnTo>
                  <a:lnTo>
                    <a:pt x="2932" y="36"/>
                  </a:lnTo>
                  <a:lnTo>
                    <a:pt x="2932" y="36"/>
                  </a:lnTo>
                  <a:lnTo>
                    <a:pt x="2930" y="36"/>
                  </a:lnTo>
                  <a:lnTo>
                    <a:pt x="2930" y="36"/>
                  </a:lnTo>
                  <a:lnTo>
                    <a:pt x="2926" y="36"/>
                  </a:lnTo>
                  <a:lnTo>
                    <a:pt x="2926" y="36"/>
                  </a:lnTo>
                  <a:lnTo>
                    <a:pt x="2920" y="36"/>
                  </a:lnTo>
                  <a:lnTo>
                    <a:pt x="2920" y="36"/>
                  </a:lnTo>
                  <a:lnTo>
                    <a:pt x="2920" y="36"/>
                  </a:lnTo>
                  <a:lnTo>
                    <a:pt x="2920" y="36"/>
                  </a:lnTo>
                  <a:lnTo>
                    <a:pt x="2918" y="38"/>
                  </a:lnTo>
                  <a:lnTo>
                    <a:pt x="2918" y="38"/>
                  </a:lnTo>
                  <a:lnTo>
                    <a:pt x="2914" y="38"/>
                  </a:lnTo>
                  <a:lnTo>
                    <a:pt x="2914" y="38"/>
                  </a:lnTo>
                  <a:lnTo>
                    <a:pt x="2910" y="36"/>
                  </a:lnTo>
                  <a:lnTo>
                    <a:pt x="2910" y="36"/>
                  </a:lnTo>
                  <a:lnTo>
                    <a:pt x="2904" y="36"/>
                  </a:lnTo>
                  <a:lnTo>
                    <a:pt x="2904" y="36"/>
                  </a:lnTo>
                  <a:lnTo>
                    <a:pt x="2902" y="36"/>
                  </a:lnTo>
                  <a:lnTo>
                    <a:pt x="2902" y="36"/>
                  </a:lnTo>
                  <a:lnTo>
                    <a:pt x="2902" y="36"/>
                  </a:lnTo>
                  <a:lnTo>
                    <a:pt x="2902" y="36"/>
                  </a:lnTo>
                  <a:lnTo>
                    <a:pt x="2900" y="36"/>
                  </a:lnTo>
                  <a:lnTo>
                    <a:pt x="2900" y="36"/>
                  </a:lnTo>
                  <a:lnTo>
                    <a:pt x="2898" y="36"/>
                  </a:lnTo>
                  <a:lnTo>
                    <a:pt x="2898" y="36"/>
                  </a:lnTo>
                  <a:lnTo>
                    <a:pt x="2898" y="36"/>
                  </a:lnTo>
                  <a:lnTo>
                    <a:pt x="2898" y="36"/>
                  </a:lnTo>
                  <a:lnTo>
                    <a:pt x="2898" y="34"/>
                  </a:lnTo>
                  <a:lnTo>
                    <a:pt x="2898" y="34"/>
                  </a:lnTo>
                  <a:lnTo>
                    <a:pt x="2896" y="34"/>
                  </a:lnTo>
                  <a:lnTo>
                    <a:pt x="2896" y="34"/>
                  </a:lnTo>
                  <a:lnTo>
                    <a:pt x="2892" y="34"/>
                  </a:lnTo>
                  <a:lnTo>
                    <a:pt x="2892" y="34"/>
                  </a:lnTo>
                  <a:lnTo>
                    <a:pt x="2892" y="34"/>
                  </a:lnTo>
                  <a:lnTo>
                    <a:pt x="2892" y="36"/>
                  </a:lnTo>
                  <a:lnTo>
                    <a:pt x="2892" y="36"/>
                  </a:lnTo>
                  <a:lnTo>
                    <a:pt x="2892" y="36"/>
                  </a:lnTo>
                  <a:lnTo>
                    <a:pt x="2892" y="36"/>
                  </a:lnTo>
                  <a:lnTo>
                    <a:pt x="2892" y="36"/>
                  </a:lnTo>
                  <a:lnTo>
                    <a:pt x="2890" y="36"/>
                  </a:lnTo>
                  <a:lnTo>
                    <a:pt x="2890" y="36"/>
                  </a:lnTo>
                  <a:lnTo>
                    <a:pt x="2888" y="36"/>
                  </a:lnTo>
                  <a:lnTo>
                    <a:pt x="2888" y="36"/>
                  </a:lnTo>
                  <a:lnTo>
                    <a:pt x="2886" y="36"/>
                  </a:lnTo>
                  <a:lnTo>
                    <a:pt x="2886" y="36"/>
                  </a:lnTo>
                  <a:lnTo>
                    <a:pt x="2884" y="36"/>
                  </a:lnTo>
                  <a:lnTo>
                    <a:pt x="2884" y="36"/>
                  </a:lnTo>
                  <a:lnTo>
                    <a:pt x="2878" y="36"/>
                  </a:lnTo>
                  <a:lnTo>
                    <a:pt x="2878" y="36"/>
                  </a:lnTo>
                  <a:lnTo>
                    <a:pt x="2874" y="34"/>
                  </a:lnTo>
                  <a:lnTo>
                    <a:pt x="2874" y="34"/>
                  </a:lnTo>
                  <a:lnTo>
                    <a:pt x="2872" y="34"/>
                  </a:lnTo>
                  <a:lnTo>
                    <a:pt x="2872" y="34"/>
                  </a:lnTo>
                  <a:lnTo>
                    <a:pt x="2870" y="34"/>
                  </a:lnTo>
                  <a:lnTo>
                    <a:pt x="2870" y="34"/>
                  </a:lnTo>
                  <a:lnTo>
                    <a:pt x="2866" y="34"/>
                  </a:lnTo>
                  <a:lnTo>
                    <a:pt x="2866" y="34"/>
                  </a:lnTo>
                  <a:lnTo>
                    <a:pt x="2864" y="34"/>
                  </a:lnTo>
                  <a:lnTo>
                    <a:pt x="2864" y="34"/>
                  </a:lnTo>
                  <a:lnTo>
                    <a:pt x="2862" y="34"/>
                  </a:lnTo>
                  <a:lnTo>
                    <a:pt x="2862" y="34"/>
                  </a:lnTo>
                  <a:lnTo>
                    <a:pt x="2862" y="34"/>
                  </a:lnTo>
                  <a:lnTo>
                    <a:pt x="2862" y="34"/>
                  </a:lnTo>
                  <a:lnTo>
                    <a:pt x="2860" y="34"/>
                  </a:lnTo>
                  <a:lnTo>
                    <a:pt x="2860" y="34"/>
                  </a:lnTo>
                  <a:lnTo>
                    <a:pt x="2860" y="34"/>
                  </a:lnTo>
                  <a:lnTo>
                    <a:pt x="2860" y="34"/>
                  </a:lnTo>
                  <a:lnTo>
                    <a:pt x="2858" y="34"/>
                  </a:lnTo>
                  <a:lnTo>
                    <a:pt x="2858" y="34"/>
                  </a:lnTo>
                  <a:lnTo>
                    <a:pt x="2858" y="36"/>
                  </a:lnTo>
                  <a:lnTo>
                    <a:pt x="2858" y="36"/>
                  </a:lnTo>
                  <a:lnTo>
                    <a:pt x="2858" y="36"/>
                  </a:lnTo>
                  <a:lnTo>
                    <a:pt x="2858" y="36"/>
                  </a:lnTo>
                  <a:lnTo>
                    <a:pt x="2858" y="36"/>
                  </a:lnTo>
                  <a:lnTo>
                    <a:pt x="2858" y="38"/>
                  </a:lnTo>
                  <a:lnTo>
                    <a:pt x="2858" y="38"/>
                  </a:lnTo>
                  <a:lnTo>
                    <a:pt x="2852" y="38"/>
                  </a:lnTo>
                  <a:lnTo>
                    <a:pt x="2852" y="38"/>
                  </a:lnTo>
                  <a:lnTo>
                    <a:pt x="2844" y="38"/>
                  </a:lnTo>
                  <a:lnTo>
                    <a:pt x="2844" y="38"/>
                  </a:lnTo>
                  <a:lnTo>
                    <a:pt x="2842" y="38"/>
                  </a:lnTo>
                  <a:lnTo>
                    <a:pt x="2842" y="38"/>
                  </a:lnTo>
                  <a:lnTo>
                    <a:pt x="2842" y="38"/>
                  </a:lnTo>
                  <a:lnTo>
                    <a:pt x="2842" y="38"/>
                  </a:lnTo>
                  <a:lnTo>
                    <a:pt x="2840" y="38"/>
                  </a:lnTo>
                  <a:lnTo>
                    <a:pt x="2840" y="38"/>
                  </a:lnTo>
                  <a:lnTo>
                    <a:pt x="2834" y="38"/>
                  </a:lnTo>
                  <a:lnTo>
                    <a:pt x="2834" y="38"/>
                  </a:lnTo>
                  <a:lnTo>
                    <a:pt x="2832" y="38"/>
                  </a:lnTo>
                  <a:lnTo>
                    <a:pt x="2832" y="38"/>
                  </a:lnTo>
                  <a:lnTo>
                    <a:pt x="2832" y="38"/>
                  </a:lnTo>
                  <a:lnTo>
                    <a:pt x="2832" y="38"/>
                  </a:lnTo>
                  <a:lnTo>
                    <a:pt x="2830" y="38"/>
                  </a:lnTo>
                  <a:lnTo>
                    <a:pt x="2830" y="38"/>
                  </a:lnTo>
                  <a:lnTo>
                    <a:pt x="2830" y="38"/>
                  </a:lnTo>
                  <a:lnTo>
                    <a:pt x="2830" y="38"/>
                  </a:lnTo>
                  <a:lnTo>
                    <a:pt x="2828" y="38"/>
                  </a:lnTo>
                  <a:lnTo>
                    <a:pt x="2828" y="38"/>
                  </a:lnTo>
                  <a:lnTo>
                    <a:pt x="2826" y="38"/>
                  </a:lnTo>
                  <a:lnTo>
                    <a:pt x="2826" y="38"/>
                  </a:lnTo>
                  <a:lnTo>
                    <a:pt x="2826" y="38"/>
                  </a:lnTo>
                  <a:lnTo>
                    <a:pt x="2826" y="38"/>
                  </a:lnTo>
                  <a:lnTo>
                    <a:pt x="2826" y="38"/>
                  </a:lnTo>
                  <a:lnTo>
                    <a:pt x="2826" y="38"/>
                  </a:lnTo>
                  <a:lnTo>
                    <a:pt x="2824" y="38"/>
                  </a:lnTo>
                  <a:lnTo>
                    <a:pt x="2824" y="38"/>
                  </a:lnTo>
                  <a:lnTo>
                    <a:pt x="2820" y="38"/>
                  </a:lnTo>
                  <a:lnTo>
                    <a:pt x="2816" y="38"/>
                  </a:lnTo>
                  <a:lnTo>
                    <a:pt x="2816" y="38"/>
                  </a:lnTo>
                  <a:lnTo>
                    <a:pt x="2814" y="38"/>
                  </a:lnTo>
                  <a:lnTo>
                    <a:pt x="2814" y="38"/>
                  </a:lnTo>
                  <a:lnTo>
                    <a:pt x="2806" y="38"/>
                  </a:lnTo>
                  <a:lnTo>
                    <a:pt x="2806" y="38"/>
                  </a:lnTo>
                  <a:lnTo>
                    <a:pt x="2804" y="38"/>
                  </a:lnTo>
                  <a:lnTo>
                    <a:pt x="2804" y="38"/>
                  </a:lnTo>
                  <a:lnTo>
                    <a:pt x="2796" y="38"/>
                  </a:lnTo>
                  <a:lnTo>
                    <a:pt x="2796" y="38"/>
                  </a:lnTo>
                  <a:lnTo>
                    <a:pt x="2794" y="38"/>
                  </a:lnTo>
                  <a:lnTo>
                    <a:pt x="2794" y="38"/>
                  </a:lnTo>
                  <a:lnTo>
                    <a:pt x="2792" y="38"/>
                  </a:lnTo>
                  <a:lnTo>
                    <a:pt x="2792" y="38"/>
                  </a:lnTo>
                  <a:lnTo>
                    <a:pt x="2792" y="38"/>
                  </a:lnTo>
                  <a:lnTo>
                    <a:pt x="2792" y="38"/>
                  </a:lnTo>
                  <a:lnTo>
                    <a:pt x="2790" y="38"/>
                  </a:lnTo>
                  <a:lnTo>
                    <a:pt x="2790" y="38"/>
                  </a:lnTo>
                  <a:lnTo>
                    <a:pt x="2790" y="38"/>
                  </a:lnTo>
                  <a:lnTo>
                    <a:pt x="2790" y="38"/>
                  </a:lnTo>
                  <a:lnTo>
                    <a:pt x="2786" y="38"/>
                  </a:lnTo>
                  <a:lnTo>
                    <a:pt x="2784" y="38"/>
                  </a:lnTo>
                  <a:lnTo>
                    <a:pt x="2784" y="38"/>
                  </a:lnTo>
                  <a:lnTo>
                    <a:pt x="2782" y="38"/>
                  </a:lnTo>
                  <a:lnTo>
                    <a:pt x="2782" y="38"/>
                  </a:lnTo>
                  <a:lnTo>
                    <a:pt x="2780" y="38"/>
                  </a:lnTo>
                  <a:lnTo>
                    <a:pt x="2780" y="38"/>
                  </a:lnTo>
                  <a:lnTo>
                    <a:pt x="2776" y="38"/>
                  </a:lnTo>
                  <a:lnTo>
                    <a:pt x="2776" y="38"/>
                  </a:lnTo>
                  <a:lnTo>
                    <a:pt x="2772" y="38"/>
                  </a:lnTo>
                  <a:lnTo>
                    <a:pt x="2772" y="38"/>
                  </a:lnTo>
                  <a:lnTo>
                    <a:pt x="2772" y="38"/>
                  </a:lnTo>
                  <a:lnTo>
                    <a:pt x="2772" y="38"/>
                  </a:lnTo>
                  <a:lnTo>
                    <a:pt x="2770" y="38"/>
                  </a:lnTo>
                  <a:lnTo>
                    <a:pt x="2770" y="38"/>
                  </a:lnTo>
                  <a:lnTo>
                    <a:pt x="2770" y="38"/>
                  </a:lnTo>
                  <a:lnTo>
                    <a:pt x="2770" y="38"/>
                  </a:lnTo>
                  <a:lnTo>
                    <a:pt x="2768" y="38"/>
                  </a:lnTo>
                  <a:lnTo>
                    <a:pt x="2768" y="38"/>
                  </a:lnTo>
                  <a:lnTo>
                    <a:pt x="2764" y="38"/>
                  </a:lnTo>
                  <a:lnTo>
                    <a:pt x="2764" y="38"/>
                  </a:lnTo>
                  <a:lnTo>
                    <a:pt x="2762" y="38"/>
                  </a:lnTo>
                  <a:lnTo>
                    <a:pt x="2762" y="38"/>
                  </a:lnTo>
                  <a:lnTo>
                    <a:pt x="2762" y="36"/>
                  </a:lnTo>
                  <a:lnTo>
                    <a:pt x="2762" y="36"/>
                  </a:lnTo>
                  <a:lnTo>
                    <a:pt x="2762" y="36"/>
                  </a:lnTo>
                  <a:lnTo>
                    <a:pt x="2762" y="36"/>
                  </a:lnTo>
                  <a:lnTo>
                    <a:pt x="2760" y="36"/>
                  </a:lnTo>
                  <a:lnTo>
                    <a:pt x="2760" y="36"/>
                  </a:lnTo>
                  <a:lnTo>
                    <a:pt x="2754" y="36"/>
                  </a:lnTo>
                  <a:lnTo>
                    <a:pt x="2754" y="36"/>
                  </a:lnTo>
                  <a:lnTo>
                    <a:pt x="2750" y="36"/>
                  </a:lnTo>
                  <a:lnTo>
                    <a:pt x="2750" y="36"/>
                  </a:lnTo>
                  <a:lnTo>
                    <a:pt x="2750" y="36"/>
                  </a:lnTo>
                  <a:lnTo>
                    <a:pt x="2750" y="36"/>
                  </a:lnTo>
                  <a:lnTo>
                    <a:pt x="2748" y="36"/>
                  </a:lnTo>
                  <a:lnTo>
                    <a:pt x="2748" y="36"/>
                  </a:lnTo>
                  <a:lnTo>
                    <a:pt x="2746" y="36"/>
                  </a:lnTo>
                  <a:lnTo>
                    <a:pt x="2746" y="36"/>
                  </a:lnTo>
                  <a:lnTo>
                    <a:pt x="2744" y="38"/>
                  </a:lnTo>
                  <a:lnTo>
                    <a:pt x="2744" y="38"/>
                  </a:lnTo>
                  <a:lnTo>
                    <a:pt x="2742" y="38"/>
                  </a:lnTo>
                  <a:lnTo>
                    <a:pt x="2738" y="38"/>
                  </a:lnTo>
                  <a:lnTo>
                    <a:pt x="2738" y="38"/>
                  </a:lnTo>
                  <a:lnTo>
                    <a:pt x="2738" y="38"/>
                  </a:lnTo>
                  <a:lnTo>
                    <a:pt x="2738" y="38"/>
                  </a:lnTo>
                  <a:lnTo>
                    <a:pt x="2736" y="38"/>
                  </a:lnTo>
                  <a:lnTo>
                    <a:pt x="2736" y="38"/>
                  </a:lnTo>
                  <a:lnTo>
                    <a:pt x="2728" y="38"/>
                  </a:lnTo>
                  <a:lnTo>
                    <a:pt x="2728" y="38"/>
                  </a:lnTo>
                  <a:lnTo>
                    <a:pt x="2724" y="38"/>
                  </a:lnTo>
                  <a:lnTo>
                    <a:pt x="2724" y="38"/>
                  </a:lnTo>
                  <a:lnTo>
                    <a:pt x="2720" y="36"/>
                  </a:lnTo>
                  <a:lnTo>
                    <a:pt x="2720" y="36"/>
                  </a:lnTo>
                  <a:lnTo>
                    <a:pt x="2720" y="36"/>
                  </a:lnTo>
                  <a:lnTo>
                    <a:pt x="2720" y="36"/>
                  </a:lnTo>
                  <a:lnTo>
                    <a:pt x="2716" y="38"/>
                  </a:lnTo>
                  <a:lnTo>
                    <a:pt x="2716" y="38"/>
                  </a:lnTo>
                  <a:lnTo>
                    <a:pt x="2712" y="38"/>
                  </a:lnTo>
                  <a:lnTo>
                    <a:pt x="2712" y="38"/>
                  </a:lnTo>
                  <a:lnTo>
                    <a:pt x="2710" y="38"/>
                  </a:lnTo>
                  <a:lnTo>
                    <a:pt x="2706" y="38"/>
                  </a:lnTo>
                  <a:lnTo>
                    <a:pt x="2706" y="38"/>
                  </a:lnTo>
                  <a:lnTo>
                    <a:pt x="2700" y="38"/>
                  </a:lnTo>
                  <a:lnTo>
                    <a:pt x="2700" y="38"/>
                  </a:lnTo>
                  <a:lnTo>
                    <a:pt x="2694" y="38"/>
                  </a:lnTo>
                  <a:lnTo>
                    <a:pt x="2694" y="38"/>
                  </a:lnTo>
                  <a:lnTo>
                    <a:pt x="2692" y="36"/>
                  </a:lnTo>
                  <a:lnTo>
                    <a:pt x="2692" y="36"/>
                  </a:lnTo>
                  <a:lnTo>
                    <a:pt x="2688" y="36"/>
                  </a:lnTo>
                  <a:lnTo>
                    <a:pt x="2688" y="36"/>
                  </a:lnTo>
                  <a:lnTo>
                    <a:pt x="2686" y="36"/>
                  </a:lnTo>
                  <a:lnTo>
                    <a:pt x="2686" y="36"/>
                  </a:lnTo>
                  <a:lnTo>
                    <a:pt x="2684" y="36"/>
                  </a:lnTo>
                  <a:lnTo>
                    <a:pt x="2684" y="36"/>
                  </a:lnTo>
                  <a:lnTo>
                    <a:pt x="2682" y="36"/>
                  </a:lnTo>
                  <a:lnTo>
                    <a:pt x="2682" y="36"/>
                  </a:lnTo>
                  <a:lnTo>
                    <a:pt x="2682" y="36"/>
                  </a:lnTo>
                  <a:lnTo>
                    <a:pt x="2682" y="36"/>
                  </a:lnTo>
                  <a:lnTo>
                    <a:pt x="2680" y="36"/>
                  </a:lnTo>
                  <a:lnTo>
                    <a:pt x="2680" y="36"/>
                  </a:lnTo>
                  <a:lnTo>
                    <a:pt x="2680" y="36"/>
                  </a:lnTo>
                  <a:lnTo>
                    <a:pt x="2680" y="36"/>
                  </a:lnTo>
                  <a:lnTo>
                    <a:pt x="2678" y="36"/>
                  </a:lnTo>
                  <a:lnTo>
                    <a:pt x="2678" y="36"/>
                  </a:lnTo>
                  <a:lnTo>
                    <a:pt x="2678" y="36"/>
                  </a:lnTo>
                  <a:lnTo>
                    <a:pt x="2678" y="36"/>
                  </a:lnTo>
                  <a:lnTo>
                    <a:pt x="2678" y="36"/>
                  </a:lnTo>
                  <a:lnTo>
                    <a:pt x="2678" y="36"/>
                  </a:lnTo>
                  <a:lnTo>
                    <a:pt x="2676" y="36"/>
                  </a:lnTo>
                  <a:lnTo>
                    <a:pt x="2676" y="36"/>
                  </a:lnTo>
                  <a:lnTo>
                    <a:pt x="2670" y="36"/>
                  </a:lnTo>
                  <a:lnTo>
                    <a:pt x="2670" y="36"/>
                  </a:lnTo>
                  <a:lnTo>
                    <a:pt x="2664" y="38"/>
                  </a:lnTo>
                  <a:lnTo>
                    <a:pt x="2664" y="38"/>
                  </a:lnTo>
                  <a:lnTo>
                    <a:pt x="2660" y="38"/>
                  </a:lnTo>
                  <a:lnTo>
                    <a:pt x="2660" y="38"/>
                  </a:lnTo>
                  <a:lnTo>
                    <a:pt x="2656" y="38"/>
                  </a:lnTo>
                  <a:lnTo>
                    <a:pt x="2656" y="38"/>
                  </a:lnTo>
                  <a:lnTo>
                    <a:pt x="2656" y="38"/>
                  </a:lnTo>
                  <a:lnTo>
                    <a:pt x="2656" y="38"/>
                  </a:lnTo>
                  <a:lnTo>
                    <a:pt x="2654" y="38"/>
                  </a:lnTo>
                  <a:lnTo>
                    <a:pt x="2654" y="38"/>
                  </a:lnTo>
                  <a:lnTo>
                    <a:pt x="2648" y="38"/>
                  </a:lnTo>
                  <a:lnTo>
                    <a:pt x="2648" y="38"/>
                  </a:lnTo>
                  <a:lnTo>
                    <a:pt x="2644" y="38"/>
                  </a:lnTo>
                  <a:lnTo>
                    <a:pt x="2644" y="38"/>
                  </a:lnTo>
                  <a:lnTo>
                    <a:pt x="2642" y="38"/>
                  </a:lnTo>
                  <a:lnTo>
                    <a:pt x="2642" y="38"/>
                  </a:lnTo>
                  <a:lnTo>
                    <a:pt x="2640" y="38"/>
                  </a:lnTo>
                  <a:lnTo>
                    <a:pt x="2640" y="38"/>
                  </a:lnTo>
                  <a:lnTo>
                    <a:pt x="2636" y="40"/>
                  </a:lnTo>
                  <a:lnTo>
                    <a:pt x="2636" y="40"/>
                  </a:lnTo>
                  <a:lnTo>
                    <a:pt x="2634" y="40"/>
                  </a:lnTo>
                  <a:lnTo>
                    <a:pt x="2634" y="40"/>
                  </a:lnTo>
                  <a:lnTo>
                    <a:pt x="2632" y="40"/>
                  </a:lnTo>
                  <a:lnTo>
                    <a:pt x="2632" y="40"/>
                  </a:lnTo>
                  <a:lnTo>
                    <a:pt x="2630" y="40"/>
                  </a:lnTo>
                  <a:lnTo>
                    <a:pt x="2630" y="40"/>
                  </a:lnTo>
                  <a:lnTo>
                    <a:pt x="2630" y="40"/>
                  </a:lnTo>
                  <a:lnTo>
                    <a:pt x="2630" y="40"/>
                  </a:lnTo>
                  <a:lnTo>
                    <a:pt x="2628" y="40"/>
                  </a:lnTo>
                  <a:lnTo>
                    <a:pt x="2628" y="40"/>
                  </a:lnTo>
                  <a:lnTo>
                    <a:pt x="2624" y="40"/>
                  </a:lnTo>
                  <a:lnTo>
                    <a:pt x="2624" y="40"/>
                  </a:lnTo>
                  <a:lnTo>
                    <a:pt x="2624" y="38"/>
                  </a:lnTo>
                  <a:lnTo>
                    <a:pt x="2624" y="38"/>
                  </a:lnTo>
                  <a:lnTo>
                    <a:pt x="2618" y="38"/>
                  </a:lnTo>
                  <a:lnTo>
                    <a:pt x="2618" y="38"/>
                  </a:lnTo>
                  <a:lnTo>
                    <a:pt x="2616" y="38"/>
                  </a:lnTo>
                  <a:lnTo>
                    <a:pt x="2616" y="38"/>
                  </a:lnTo>
                  <a:lnTo>
                    <a:pt x="2614" y="38"/>
                  </a:lnTo>
                  <a:lnTo>
                    <a:pt x="2614" y="38"/>
                  </a:lnTo>
                  <a:lnTo>
                    <a:pt x="2614" y="38"/>
                  </a:lnTo>
                  <a:lnTo>
                    <a:pt x="2614" y="38"/>
                  </a:lnTo>
                  <a:lnTo>
                    <a:pt x="2612" y="38"/>
                  </a:lnTo>
                  <a:lnTo>
                    <a:pt x="2612" y="38"/>
                  </a:lnTo>
                  <a:lnTo>
                    <a:pt x="2608" y="38"/>
                  </a:lnTo>
                  <a:lnTo>
                    <a:pt x="2608" y="38"/>
                  </a:lnTo>
                  <a:lnTo>
                    <a:pt x="2604" y="38"/>
                  </a:lnTo>
                  <a:lnTo>
                    <a:pt x="2604" y="38"/>
                  </a:lnTo>
                  <a:lnTo>
                    <a:pt x="2602" y="36"/>
                  </a:lnTo>
                  <a:lnTo>
                    <a:pt x="2602" y="36"/>
                  </a:lnTo>
                  <a:lnTo>
                    <a:pt x="2600" y="36"/>
                  </a:lnTo>
                  <a:lnTo>
                    <a:pt x="2600" y="36"/>
                  </a:lnTo>
                  <a:lnTo>
                    <a:pt x="2600" y="36"/>
                  </a:lnTo>
                  <a:lnTo>
                    <a:pt x="2600" y="36"/>
                  </a:lnTo>
                  <a:lnTo>
                    <a:pt x="2598" y="34"/>
                  </a:lnTo>
                  <a:lnTo>
                    <a:pt x="2598" y="34"/>
                  </a:lnTo>
                  <a:lnTo>
                    <a:pt x="2596" y="34"/>
                  </a:lnTo>
                  <a:lnTo>
                    <a:pt x="2596" y="34"/>
                  </a:lnTo>
                  <a:lnTo>
                    <a:pt x="2588" y="34"/>
                  </a:lnTo>
                  <a:lnTo>
                    <a:pt x="2588" y="34"/>
                  </a:lnTo>
                  <a:lnTo>
                    <a:pt x="2584" y="34"/>
                  </a:lnTo>
                  <a:lnTo>
                    <a:pt x="2584" y="34"/>
                  </a:lnTo>
                  <a:lnTo>
                    <a:pt x="2570" y="34"/>
                  </a:lnTo>
                  <a:lnTo>
                    <a:pt x="2570" y="34"/>
                  </a:lnTo>
                  <a:lnTo>
                    <a:pt x="2568" y="34"/>
                  </a:lnTo>
                  <a:lnTo>
                    <a:pt x="2568" y="34"/>
                  </a:lnTo>
                  <a:lnTo>
                    <a:pt x="2566" y="34"/>
                  </a:lnTo>
                  <a:lnTo>
                    <a:pt x="2566" y="34"/>
                  </a:lnTo>
                  <a:lnTo>
                    <a:pt x="2562" y="36"/>
                  </a:lnTo>
                  <a:lnTo>
                    <a:pt x="2562" y="36"/>
                  </a:lnTo>
                  <a:lnTo>
                    <a:pt x="2556" y="36"/>
                  </a:lnTo>
                  <a:lnTo>
                    <a:pt x="2556" y="36"/>
                  </a:lnTo>
                  <a:lnTo>
                    <a:pt x="2552" y="34"/>
                  </a:lnTo>
                  <a:lnTo>
                    <a:pt x="2552" y="34"/>
                  </a:lnTo>
                  <a:lnTo>
                    <a:pt x="2544" y="34"/>
                  </a:lnTo>
                  <a:lnTo>
                    <a:pt x="2544" y="34"/>
                  </a:lnTo>
                  <a:lnTo>
                    <a:pt x="2542" y="34"/>
                  </a:lnTo>
                  <a:lnTo>
                    <a:pt x="2542" y="34"/>
                  </a:lnTo>
                  <a:lnTo>
                    <a:pt x="2536" y="34"/>
                  </a:lnTo>
                  <a:lnTo>
                    <a:pt x="2536" y="34"/>
                  </a:lnTo>
                  <a:lnTo>
                    <a:pt x="2532" y="36"/>
                  </a:lnTo>
                  <a:lnTo>
                    <a:pt x="2532" y="36"/>
                  </a:lnTo>
                  <a:lnTo>
                    <a:pt x="2528" y="36"/>
                  </a:lnTo>
                  <a:lnTo>
                    <a:pt x="2528" y="36"/>
                  </a:lnTo>
                  <a:lnTo>
                    <a:pt x="2526" y="36"/>
                  </a:lnTo>
                  <a:lnTo>
                    <a:pt x="2526" y="36"/>
                  </a:lnTo>
                  <a:lnTo>
                    <a:pt x="2524" y="36"/>
                  </a:lnTo>
                  <a:lnTo>
                    <a:pt x="2524" y="36"/>
                  </a:lnTo>
                  <a:lnTo>
                    <a:pt x="2520" y="36"/>
                  </a:lnTo>
                  <a:lnTo>
                    <a:pt x="2520" y="36"/>
                  </a:lnTo>
                  <a:lnTo>
                    <a:pt x="2516" y="38"/>
                  </a:lnTo>
                  <a:lnTo>
                    <a:pt x="2516" y="38"/>
                  </a:lnTo>
                  <a:lnTo>
                    <a:pt x="2516" y="38"/>
                  </a:lnTo>
                  <a:lnTo>
                    <a:pt x="2516" y="38"/>
                  </a:lnTo>
                  <a:lnTo>
                    <a:pt x="2516" y="38"/>
                  </a:lnTo>
                  <a:lnTo>
                    <a:pt x="2516" y="38"/>
                  </a:lnTo>
                  <a:lnTo>
                    <a:pt x="2516" y="38"/>
                  </a:lnTo>
                  <a:lnTo>
                    <a:pt x="2516" y="38"/>
                  </a:lnTo>
                  <a:lnTo>
                    <a:pt x="2512" y="38"/>
                  </a:lnTo>
                  <a:lnTo>
                    <a:pt x="2512" y="38"/>
                  </a:lnTo>
                  <a:lnTo>
                    <a:pt x="2512" y="36"/>
                  </a:lnTo>
                  <a:lnTo>
                    <a:pt x="2512" y="36"/>
                  </a:lnTo>
                  <a:lnTo>
                    <a:pt x="2510" y="36"/>
                  </a:lnTo>
                  <a:lnTo>
                    <a:pt x="2510" y="36"/>
                  </a:lnTo>
                  <a:lnTo>
                    <a:pt x="2508" y="36"/>
                  </a:lnTo>
                  <a:lnTo>
                    <a:pt x="2508" y="36"/>
                  </a:lnTo>
                  <a:lnTo>
                    <a:pt x="2506" y="36"/>
                  </a:lnTo>
                  <a:lnTo>
                    <a:pt x="2506" y="36"/>
                  </a:lnTo>
                  <a:lnTo>
                    <a:pt x="2504" y="36"/>
                  </a:lnTo>
                  <a:lnTo>
                    <a:pt x="2504" y="36"/>
                  </a:lnTo>
                  <a:lnTo>
                    <a:pt x="2504" y="36"/>
                  </a:lnTo>
                  <a:lnTo>
                    <a:pt x="2504" y="36"/>
                  </a:lnTo>
                  <a:lnTo>
                    <a:pt x="2504" y="36"/>
                  </a:lnTo>
                  <a:lnTo>
                    <a:pt x="2504" y="36"/>
                  </a:lnTo>
                  <a:lnTo>
                    <a:pt x="2504" y="36"/>
                  </a:lnTo>
                  <a:lnTo>
                    <a:pt x="2504" y="36"/>
                  </a:lnTo>
                  <a:lnTo>
                    <a:pt x="2500" y="36"/>
                  </a:lnTo>
                  <a:lnTo>
                    <a:pt x="2500" y="36"/>
                  </a:lnTo>
                  <a:lnTo>
                    <a:pt x="2496" y="36"/>
                  </a:lnTo>
                  <a:lnTo>
                    <a:pt x="2496" y="36"/>
                  </a:lnTo>
                  <a:lnTo>
                    <a:pt x="2492" y="36"/>
                  </a:lnTo>
                  <a:lnTo>
                    <a:pt x="2492" y="36"/>
                  </a:lnTo>
                  <a:lnTo>
                    <a:pt x="2488" y="36"/>
                  </a:lnTo>
                  <a:lnTo>
                    <a:pt x="2488" y="36"/>
                  </a:lnTo>
                  <a:lnTo>
                    <a:pt x="2488" y="36"/>
                  </a:lnTo>
                  <a:lnTo>
                    <a:pt x="2488" y="36"/>
                  </a:lnTo>
                  <a:lnTo>
                    <a:pt x="2484" y="36"/>
                  </a:lnTo>
                  <a:lnTo>
                    <a:pt x="2484" y="36"/>
                  </a:lnTo>
                  <a:lnTo>
                    <a:pt x="2482" y="36"/>
                  </a:lnTo>
                  <a:lnTo>
                    <a:pt x="2482" y="36"/>
                  </a:lnTo>
                  <a:lnTo>
                    <a:pt x="2482" y="36"/>
                  </a:lnTo>
                  <a:lnTo>
                    <a:pt x="2482" y="36"/>
                  </a:lnTo>
                  <a:lnTo>
                    <a:pt x="2482" y="36"/>
                  </a:lnTo>
                  <a:lnTo>
                    <a:pt x="2482" y="36"/>
                  </a:lnTo>
                  <a:lnTo>
                    <a:pt x="2480" y="36"/>
                  </a:lnTo>
                  <a:lnTo>
                    <a:pt x="2480" y="36"/>
                  </a:lnTo>
                  <a:lnTo>
                    <a:pt x="2480" y="36"/>
                  </a:lnTo>
                  <a:lnTo>
                    <a:pt x="2480" y="36"/>
                  </a:lnTo>
                  <a:lnTo>
                    <a:pt x="2474" y="36"/>
                  </a:lnTo>
                  <a:lnTo>
                    <a:pt x="2474" y="36"/>
                  </a:lnTo>
                  <a:lnTo>
                    <a:pt x="2470" y="36"/>
                  </a:lnTo>
                  <a:lnTo>
                    <a:pt x="2470" y="36"/>
                  </a:lnTo>
                  <a:lnTo>
                    <a:pt x="2466" y="38"/>
                  </a:lnTo>
                  <a:lnTo>
                    <a:pt x="2466" y="38"/>
                  </a:lnTo>
                  <a:lnTo>
                    <a:pt x="2464" y="36"/>
                  </a:lnTo>
                  <a:lnTo>
                    <a:pt x="2464" y="36"/>
                  </a:lnTo>
                  <a:lnTo>
                    <a:pt x="2458" y="38"/>
                  </a:lnTo>
                  <a:lnTo>
                    <a:pt x="2458" y="38"/>
                  </a:lnTo>
                  <a:lnTo>
                    <a:pt x="2458" y="38"/>
                  </a:lnTo>
                  <a:lnTo>
                    <a:pt x="2458" y="38"/>
                  </a:lnTo>
                  <a:lnTo>
                    <a:pt x="2456" y="38"/>
                  </a:lnTo>
                  <a:lnTo>
                    <a:pt x="2456" y="38"/>
                  </a:lnTo>
                  <a:lnTo>
                    <a:pt x="2456" y="38"/>
                  </a:lnTo>
                  <a:lnTo>
                    <a:pt x="2456" y="38"/>
                  </a:lnTo>
                  <a:lnTo>
                    <a:pt x="2452" y="36"/>
                  </a:lnTo>
                  <a:lnTo>
                    <a:pt x="2452" y="36"/>
                  </a:lnTo>
                  <a:lnTo>
                    <a:pt x="2448" y="38"/>
                  </a:lnTo>
                  <a:lnTo>
                    <a:pt x="2448" y="38"/>
                  </a:lnTo>
                  <a:lnTo>
                    <a:pt x="2446" y="38"/>
                  </a:lnTo>
                  <a:lnTo>
                    <a:pt x="2446" y="38"/>
                  </a:lnTo>
                  <a:lnTo>
                    <a:pt x="2442" y="40"/>
                  </a:lnTo>
                  <a:lnTo>
                    <a:pt x="2442" y="40"/>
                  </a:lnTo>
                  <a:lnTo>
                    <a:pt x="2438" y="40"/>
                  </a:lnTo>
                  <a:lnTo>
                    <a:pt x="2438" y="40"/>
                  </a:lnTo>
                  <a:lnTo>
                    <a:pt x="2432" y="38"/>
                  </a:lnTo>
                  <a:lnTo>
                    <a:pt x="2432" y="38"/>
                  </a:lnTo>
                  <a:lnTo>
                    <a:pt x="2432" y="38"/>
                  </a:lnTo>
                  <a:lnTo>
                    <a:pt x="2432" y="38"/>
                  </a:lnTo>
                  <a:lnTo>
                    <a:pt x="2430" y="36"/>
                  </a:lnTo>
                  <a:lnTo>
                    <a:pt x="2430" y="36"/>
                  </a:lnTo>
                  <a:lnTo>
                    <a:pt x="2428" y="36"/>
                  </a:lnTo>
                  <a:lnTo>
                    <a:pt x="2428" y="36"/>
                  </a:lnTo>
                  <a:lnTo>
                    <a:pt x="2424" y="34"/>
                  </a:lnTo>
                  <a:lnTo>
                    <a:pt x="2424" y="34"/>
                  </a:lnTo>
                  <a:lnTo>
                    <a:pt x="2420" y="34"/>
                  </a:lnTo>
                  <a:lnTo>
                    <a:pt x="2420" y="34"/>
                  </a:lnTo>
                  <a:lnTo>
                    <a:pt x="2416" y="36"/>
                  </a:lnTo>
                  <a:lnTo>
                    <a:pt x="2416" y="36"/>
                  </a:lnTo>
                  <a:lnTo>
                    <a:pt x="2414" y="36"/>
                  </a:lnTo>
                  <a:lnTo>
                    <a:pt x="2414" y="36"/>
                  </a:lnTo>
                  <a:lnTo>
                    <a:pt x="2412" y="36"/>
                  </a:lnTo>
                  <a:lnTo>
                    <a:pt x="2412" y="36"/>
                  </a:lnTo>
                  <a:lnTo>
                    <a:pt x="2408" y="36"/>
                  </a:lnTo>
                  <a:lnTo>
                    <a:pt x="2408" y="36"/>
                  </a:lnTo>
                  <a:lnTo>
                    <a:pt x="2406" y="36"/>
                  </a:lnTo>
                  <a:lnTo>
                    <a:pt x="2406" y="36"/>
                  </a:lnTo>
                  <a:lnTo>
                    <a:pt x="2402" y="36"/>
                  </a:lnTo>
                  <a:lnTo>
                    <a:pt x="2402" y="36"/>
                  </a:lnTo>
                  <a:lnTo>
                    <a:pt x="2402" y="38"/>
                  </a:lnTo>
                  <a:lnTo>
                    <a:pt x="2402" y="38"/>
                  </a:lnTo>
                  <a:lnTo>
                    <a:pt x="2402" y="38"/>
                  </a:lnTo>
                  <a:lnTo>
                    <a:pt x="2402" y="38"/>
                  </a:lnTo>
                  <a:lnTo>
                    <a:pt x="2402" y="38"/>
                  </a:lnTo>
                  <a:lnTo>
                    <a:pt x="2402" y="38"/>
                  </a:lnTo>
                  <a:lnTo>
                    <a:pt x="2400" y="38"/>
                  </a:lnTo>
                  <a:lnTo>
                    <a:pt x="2400" y="38"/>
                  </a:lnTo>
                  <a:lnTo>
                    <a:pt x="2400" y="38"/>
                  </a:lnTo>
                  <a:lnTo>
                    <a:pt x="2400" y="38"/>
                  </a:lnTo>
                  <a:lnTo>
                    <a:pt x="2400" y="38"/>
                  </a:lnTo>
                  <a:lnTo>
                    <a:pt x="2400" y="38"/>
                  </a:lnTo>
                  <a:lnTo>
                    <a:pt x="2398" y="38"/>
                  </a:lnTo>
                  <a:lnTo>
                    <a:pt x="2398" y="38"/>
                  </a:lnTo>
                  <a:lnTo>
                    <a:pt x="2396" y="36"/>
                  </a:lnTo>
                  <a:lnTo>
                    <a:pt x="2396" y="36"/>
                  </a:lnTo>
                  <a:lnTo>
                    <a:pt x="2394" y="36"/>
                  </a:lnTo>
                  <a:lnTo>
                    <a:pt x="2394" y="36"/>
                  </a:lnTo>
                  <a:lnTo>
                    <a:pt x="2392" y="36"/>
                  </a:lnTo>
                  <a:lnTo>
                    <a:pt x="2392" y="36"/>
                  </a:lnTo>
                  <a:lnTo>
                    <a:pt x="2388" y="36"/>
                  </a:lnTo>
                  <a:lnTo>
                    <a:pt x="2388" y="36"/>
                  </a:lnTo>
                  <a:lnTo>
                    <a:pt x="2384" y="34"/>
                  </a:lnTo>
                  <a:lnTo>
                    <a:pt x="2384" y="34"/>
                  </a:lnTo>
                  <a:lnTo>
                    <a:pt x="2380" y="36"/>
                  </a:lnTo>
                  <a:lnTo>
                    <a:pt x="2380" y="36"/>
                  </a:lnTo>
                  <a:lnTo>
                    <a:pt x="2374" y="36"/>
                  </a:lnTo>
                  <a:lnTo>
                    <a:pt x="2374" y="36"/>
                  </a:lnTo>
                  <a:lnTo>
                    <a:pt x="2372" y="38"/>
                  </a:lnTo>
                  <a:lnTo>
                    <a:pt x="2372" y="38"/>
                  </a:lnTo>
                  <a:lnTo>
                    <a:pt x="2368" y="38"/>
                  </a:lnTo>
                  <a:lnTo>
                    <a:pt x="2368" y="38"/>
                  </a:lnTo>
                  <a:lnTo>
                    <a:pt x="2366" y="38"/>
                  </a:lnTo>
                  <a:lnTo>
                    <a:pt x="2366" y="38"/>
                  </a:lnTo>
                  <a:lnTo>
                    <a:pt x="2366" y="38"/>
                  </a:lnTo>
                  <a:lnTo>
                    <a:pt x="2366" y="38"/>
                  </a:lnTo>
                  <a:lnTo>
                    <a:pt x="2364" y="36"/>
                  </a:lnTo>
                  <a:lnTo>
                    <a:pt x="2364" y="36"/>
                  </a:lnTo>
                  <a:lnTo>
                    <a:pt x="2356" y="36"/>
                  </a:lnTo>
                  <a:lnTo>
                    <a:pt x="2356" y="36"/>
                  </a:lnTo>
                  <a:lnTo>
                    <a:pt x="2354" y="34"/>
                  </a:lnTo>
                  <a:lnTo>
                    <a:pt x="2354" y="34"/>
                  </a:lnTo>
                  <a:lnTo>
                    <a:pt x="2352" y="34"/>
                  </a:lnTo>
                  <a:lnTo>
                    <a:pt x="2352" y="34"/>
                  </a:lnTo>
                  <a:lnTo>
                    <a:pt x="2350" y="34"/>
                  </a:lnTo>
                  <a:lnTo>
                    <a:pt x="2350" y="34"/>
                  </a:lnTo>
                  <a:lnTo>
                    <a:pt x="2344" y="34"/>
                  </a:lnTo>
                  <a:lnTo>
                    <a:pt x="2344" y="34"/>
                  </a:lnTo>
                  <a:lnTo>
                    <a:pt x="2342" y="36"/>
                  </a:lnTo>
                  <a:lnTo>
                    <a:pt x="2342" y="36"/>
                  </a:lnTo>
                  <a:lnTo>
                    <a:pt x="2338" y="36"/>
                  </a:lnTo>
                  <a:lnTo>
                    <a:pt x="2338" y="36"/>
                  </a:lnTo>
                  <a:lnTo>
                    <a:pt x="2334" y="38"/>
                  </a:lnTo>
                  <a:lnTo>
                    <a:pt x="2334" y="38"/>
                  </a:lnTo>
                  <a:lnTo>
                    <a:pt x="2328" y="36"/>
                  </a:lnTo>
                  <a:lnTo>
                    <a:pt x="2328" y="36"/>
                  </a:lnTo>
                  <a:lnTo>
                    <a:pt x="2328" y="36"/>
                  </a:lnTo>
                  <a:lnTo>
                    <a:pt x="2328" y="36"/>
                  </a:lnTo>
                  <a:lnTo>
                    <a:pt x="2326" y="36"/>
                  </a:lnTo>
                  <a:lnTo>
                    <a:pt x="2326" y="36"/>
                  </a:lnTo>
                  <a:lnTo>
                    <a:pt x="2324" y="34"/>
                  </a:lnTo>
                  <a:lnTo>
                    <a:pt x="2324" y="34"/>
                  </a:lnTo>
                  <a:lnTo>
                    <a:pt x="2320" y="34"/>
                  </a:lnTo>
                  <a:lnTo>
                    <a:pt x="2320" y="34"/>
                  </a:lnTo>
                  <a:lnTo>
                    <a:pt x="2318" y="34"/>
                  </a:lnTo>
                  <a:lnTo>
                    <a:pt x="2318" y="34"/>
                  </a:lnTo>
                  <a:lnTo>
                    <a:pt x="2312" y="34"/>
                  </a:lnTo>
                  <a:lnTo>
                    <a:pt x="2312" y="34"/>
                  </a:lnTo>
                  <a:lnTo>
                    <a:pt x="2306" y="34"/>
                  </a:lnTo>
                  <a:lnTo>
                    <a:pt x="2306" y="34"/>
                  </a:lnTo>
                  <a:lnTo>
                    <a:pt x="2300" y="34"/>
                  </a:lnTo>
                  <a:lnTo>
                    <a:pt x="2300" y="34"/>
                  </a:lnTo>
                  <a:lnTo>
                    <a:pt x="2294" y="36"/>
                  </a:lnTo>
                  <a:lnTo>
                    <a:pt x="2294" y="36"/>
                  </a:lnTo>
                  <a:lnTo>
                    <a:pt x="2294" y="36"/>
                  </a:lnTo>
                  <a:lnTo>
                    <a:pt x="2294" y="36"/>
                  </a:lnTo>
                  <a:lnTo>
                    <a:pt x="2292" y="36"/>
                  </a:lnTo>
                  <a:lnTo>
                    <a:pt x="2292" y="36"/>
                  </a:lnTo>
                  <a:lnTo>
                    <a:pt x="2290" y="34"/>
                  </a:lnTo>
                  <a:lnTo>
                    <a:pt x="2290" y="34"/>
                  </a:lnTo>
                  <a:lnTo>
                    <a:pt x="2286" y="34"/>
                  </a:lnTo>
                  <a:lnTo>
                    <a:pt x="2286" y="34"/>
                  </a:lnTo>
                  <a:lnTo>
                    <a:pt x="2284" y="34"/>
                  </a:lnTo>
                  <a:lnTo>
                    <a:pt x="2284" y="34"/>
                  </a:lnTo>
                  <a:lnTo>
                    <a:pt x="2282" y="32"/>
                  </a:lnTo>
                  <a:lnTo>
                    <a:pt x="2282" y="32"/>
                  </a:lnTo>
                  <a:lnTo>
                    <a:pt x="2276" y="34"/>
                  </a:lnTo>
                  <a:lnTo>
                    <a:pt x="2276" y="34"/>
                  </a:lnTo>
                  <a:lnTo>
                    <a:pt x="2272" y="36"/>
                  </a:lnTo>
                  <a:lnTo>
                    <a:pt x="2272" y="36"/>
                  </a:lnTo>
                  <a:lnTo>
                    <a:pt x="2262" y="36"/>
                  </a:lnTo>
                  <a:lnTo>
                    <a:pt x="2262" y="36"/>
                  </a:lnTo>
                  <a:lnTo>
                    <a:pt x="2258" y="34"/>
                  </a:lnTo>
                  <a:lnTo>
                    <a:pt x="2258" y="34"/>
                  </a:lnTo>
                  <a:lnTo>
                    <a:pt x="2254" y="36"/>
                  </a:lnTo>
                  <a:lnTo>
                    <a:pt x="2254" y="36"/>
                  </a:lnTo>
                  <a:lnTo>
                    <a:pt x="2252" y="36"/>
                  </a:lnTo>
                  <a:lnTo>
                    <a:pt x="2248" y="34"/>
                  </a:lnTo>
                  <a:lnTo>
                    <a:pt x="2248" y="34"/>
                  </a:lnTo>
                  <a:lnTo>
                    <a:pt x="2244" y="34"/>
                  </a:lnTo>
                  <a:lnTo>
                    <a:pt x="2244" y="34"/>
                  </a:lnTo>
                  <a:lnTo>
                    <a:pt x="2244" y="34"/>
                  </a:lnTo>
                  <a:lnTo>
                    <a:pt x="2244" y="34"/>
                  </a:lnTo>
                  <a:lnTo>
                    <a:pt x="2242" y="34"/>
                  </a:lnTo>
                  <a:lnTo>
                    <a:pt x="2242" y="34"/>
                  </a:lnTo>
                  <a:lnTo>
                    <a:pt x="2238" y="36"/>
                  </a:lnTo>
                  <a:lnTo>
                    <a:pt x="2238" y="36"/>
                  </a:lnTo>
                  <a:lnTo>
                    <a:pt x="2238" y="36"/>
                  </a:lnTo>
                  <a:lnTo>
                    <a:pt x="2238" y="36"/>
                  </a:lnTo>
                  <a:lnTo>
                    <a:pt x="2234" y="36"/>
                  </a:lnTo>
                  <a:lnTo>
                    <a:pt x="2234" y="36"/>
                  </a:lnTo>
                  <a:lnTo>
                    <a:pt x="2234" y="36"/>
                  </a:lnTo>
                  <a:lnTo>
                    <a:pt x="2234" y="36"/>
                  </a:lnTo>
                  <a:lnTo>
                    <a:pt x="2234" y="36"/>
                  </a:lnTo>
                  <a:lnTo>
                    <a:pt x="2234" y="36"/>
                  </a:lnTo>
                  <a:lnTo>
                    <a:pt x="2226" y="38"/>
                  </a:lnTo>
                  <a:lnTo>
                    <a:pt x="2226" y="38"/>
                  </a:lnTo>
                  <a:lnTo>
                    <a:pt x="2218" y="38"/>
                  </a:lnTo>
                  <a:lnTo>
                    <a:pt x="2218" y="38"/>
                  </a:lnTo>
                  <a:lnTo>
                    <a:pt x="2216" y="40"/>
                  </a:lnTo>
                  <a:lnTo>
                    <a:pt x="2216" y="40"/>
                  </a:lnTo>
                  <a:lnTo>
                    <a:pt x="2212" y="40"/>
                  </a:lnTo>
                  <a:lnTo>
                    <a:pt x="2212" y="40"/>
                  </a:lnTo>
                  <a:lnTo>
                    <a:pt x="2210" y="38"/>
                  </a:lnTo>
                  <a:lnTo>
                    <a:pt x="2210" y="38"/>
                  </a:lnTo>
                  <a:lnTo>
                    <a:pt x="2208" y="36"/>
                  </a:lnTo>
                  <a:lnTo>
                    <a:pt x="2208" y="36"/>
                  </a:lnTo>
                  <a:lnTo>
                    <a:pt x="2204" y="36"/>
                  </a:lnTo>
                  <a:lnTo>
                    <a:pt x="2200" y="36"/>
                  </a:lnTo>
                  <a:lnTo>
                    <a:pt x="2200" y="36"/>
                  </a:lnTo>
                  <a:lnTo>
                    <a:pt x="2194" y="36"/>
                  </a:lnTo>
                  <a:lnTo>
                    <a:pt x="2194" y="36"/>
                  </a:lnTo>
                  <a:lnTo>
                    <a:pt x="2194" y="36"/>
                  </a:lnTo>
                  <a:lnTo>
                    <a:pt x="2194" y="36"/>
                  </a:lnTo>
                  <a:lnTo>
                    <a:pt x="2190" y="36"/>
                  </a:lnTo>
                  <a:lnTo>
                    <a:pt x="2190" y="36"/>
                  </a:lnTo>
                  <a:lnTo>
                    <a:pt x="2186" y="36"/>
                  </a:lnTo>
                  <a:lnTo>
                    <a:pt x="2186" y="36"/>
                  </a:lnTo>
                  <a:lnTo>
                    <a:pt x="2184" y="36"/>
                  </a:lnTo>
                  <a:lnTo>
                    <a:pt x="2184" y="36"/>
                  </a:lnTo>
                  <a:lnTo>
                    <a:pt x="2178" y="36"/>
                  </a:lnTo>
                  <a:lnTo>
                    <a:pt x="2178" y="36"/>
                  </a:lnTo>
                  <a:lnTo>
                    <a:pt x="2170" y="36"/>
                  </a:lnTo>
                  <a:lnTo>
                    <a:pt x="2170" y="36"/>
                  </a:lnTo>
                  <a:lnTo>
                    <a:pt x="2168" y="38"/>
                  </a:lnTo>
                  <a:lnTo>
                    <a:pt x="2168" y="38"/>
                  </a:lnTo>
                  <a:lnTo>
                    <a:pt x="2164" y="38"/>
                  </a:lnTo>
                  <a:lnTo>
                    <a:pt x="2164" y="38"/>
                  </a:lnTo>
                  <a:lnTo>
                    <a:pt x="2162" y="38"/>
                  </a:lnTo>
                  <a:lnTo>
                    <a:pt x="2162" y="38"/>
                  </a:lnTo>
                  <a:lnTo>
                    <a:pt x="2158" y="38"/>
                  </a:lnTo>
                  <a:lnTo>
                    <a:pt x="2158" y="38"/>
                  </a:lnTo>
                  <a:lnTo>
                    <a:pt x="2154" y="36"/>
                  </a:lnTo>
                  <a:lnTo>
                    <a:pt x="2154" y="36"/>
                  </a:lnTo>
                  <a:lnTo>
                    <a:pt x="2148" y="38"/>
                  </a:lnTo>
                  <a:lnTo>
                    <a:pt x="2148" y="38"/>
                  </a:lnTo>
                  <a:lnTo>
                    <a:pt x="2144" y="36"/>
                  </a:lnTo>
                  <a:lnTo>
                    <a:pt x="2144" y="36"/>
                  </a:lnTo>
                  <a:lnTo>
                    <a:pt x="2140" y="36"/>
                  </a:lnTo>
                  <a:lnTo>
                    <a:pt x="2140" y="36"/>
                  </a:lnTo>
                  <a:lnTo>
                    <a:pt x="2130" y="36"/>
                  </a:lnTo>
                  <a:lnTo>
                    <a:pt x="2130" y="36"/>
                  </a:lnTo>
                  <a:lnTo>
                    <a:pt x="2128" y="36"/>
                  </a:lnTo>
                  <a:lnTo>
                    <a:pt x="2128" y="36"/>
                  </a:lnTo>
                  <a:lnTo>
                    <a:pt x="2124" y="36"/>
                  </a:lnTo>
                  <a:lnTo>
                    <a:pt x="2118" y="36"/>
                  </a:lnTo>
                  <a:lnTo>
                    <a:pt x="2118" y="36"/>
                  </a:lnTo>
                  <a:lnTo>
                    <a:pt x="2114" y="36"/>
                  </a:lnTo>
                  <a:lnTo>
                    <a:pt x="2110" y="38"/>
                  </a:lnTo>
                  <a:lnTo>
                    <a:pt x="2110" y="38"/>
                  </a:lnTo>
                  <a:lnTo>
                    <a:pt x="2102" y="38"/>
                  </a:lnTo>
                  <a:lnTo>
                    <a:pt x="2102" y="38"/>
                  </a:lnTo>
                  <a:lnTo>
                    <a:pt x="2100" y="36"/>
                  </a:lnTo>
                  <a:lnTo>
                    <a:pt x="2100" y="36"/>
                  </a:lnTo>
                  <a:lnTo>
                    <a:pt x="2096" y="36"/>
                  </a:lnTo>
                  <a:lnTo>
                    <a:pt x="2092" y="36"/>
                  </a:lnTo>
                  <a:lnTo>
                    <a:pt x="2092" y="36"/>
                  </a:lnTo>
                  <a:lnTo>
                    <a:pt x="2090" y="38"/>
                  </a:lnTo>
                  <a:lnTo>
                    <a:pt x="2090" y="38"/>
                  </a:lnTo>
                  <a:lnTo>
                    <a:pt x="2088" y="38"/>
                  </a:lnTo>
                  <a:lnTo>
                    <a:pt x="2088" y="38"/>
                  </a:lnTo>
                  <a:lnTo>
                    <a:pt x="2082" y="38"/>
                  </a:lnTo>
                  <a:lnTo>
                    <a:pt x="2082" y="38"/>
                  </a:lnTo>
                  <a:lnTo>
                    <a:pt x="2078" y="40"/>
                  </a:lnTo>
                  <a:lnTo>
                    <a:pt x="2078" y="40"/>
                  </a:lnTo>
                  <a:lnTo>
                    <a:pt x="2078" y="40"/>
                  </a:lnTo>
                  <a:lnTo>
                    <a:pt x="2078" y="40"/>
                  </a:lnTo>
                  <a:lnTo>
                    <a:pt x="2074" y="40"/>
                  </a:lnTo>
                  <a:lnTo>
                    <a:pt x="2074" y="40"/>
                  </a:lnTo>
                  <a:lnTo>
                    <a:pt x="2074" y="40"/>
                  </a:lnTo>
                  <a:lnTo>
                    <a:pt x="2074" y="40"/>
                  </a:lnTo>
                  <a:lnTo>
                    <a:pt x="2074" y="40"/>
                  </a:lnTo>
                  <a:lnTo>
                    <a:pt x="2074" y="40"/>
                  </a:lnTo>
                  <a:lnTo>
                    <a:pt x="2072" y="40"/>
                  </a:lnTo>
                  <a:lnTo>
                    <a:pt x="2072" y="40"/>
                  </a:lnTo>
                  <a:lnTo>
                    <a:pt x="2068" y="40"/>
                  </a:lnTo>
                  <a:lnTo>
                    <a:pt x="2068" y="40"/>
                  </a:lnTo>
                  <a:lnTo>
                    <a:pt x="2062" y="40"/>
                  </a:lnTo>
                  <a:lnTo>
                    <a:pt x="2058" y="38"/>
                  </a:lnTo>
                  <a:lnTo>
                    <a:pt x="2058" y="38"/>
                  </a:lnTo>
                  <a:lnTo>
                    <a:pt x="2052" y="38"/>
                  </a:lnTo>
                  <a:lnTo>
                    <a:pt x="2052" y="38"/>
                  </a:lnTo>
                  <a:lnTo>
                    <a:pt x="2046" y="40"/>
                  </a:lnTo>
                  <a:lnTo>
                    <a:pt x="2042" y="40"/>
                  </a:lnTo>
                  <a:lnTo>
                    <a:pt x="2042" y="40"/>
                  </a:lnTo>
                  <a:lnTo>
                    <a:pt x="2040" y="40"/>
                  </a:lnTo>
                  <a:lnTo>
                    <a:pt x="2040" y="40"/>
                  </a:lnTo>
                  <a:lnTo>
                    <a:pt x="2036" y="40"/>
                  </a:lnTo>
                  <a:lnTo>
                    <a:pt x="2036" y="40"/>
                  </a:lnTo>
                  <a:lnTo>
                    <a:pt x="2030" y="40"/>
                  </a:lnTo>
                  <a:lnTo>
                    <a:pt x="2030" y="40"/>
                  </a:lnTo>
                  <a:lnTo>
                    <a:pt x="2024" y="40"/>
                  </a:lnTo>
                  <a:lnTo>
                    <a:pt x="2024" y="40"/>
                  </a:lnTo>
                  <a:lnTo>
                    <a:pt x="2020" y="40"/>
                  </a:lnTo>
                  <a:lnTo>
                    <a:pt x="2020" y="40"/>
                  </a:lnTo>
                  <a:lnTo>
                    <a:pt x="2018" y="40"/>
                  </a:lnTo>
                  <a:lnTo>
                    <a:pt x="2018" y="40"/>
                  </a:lnTo>
                  <a:lnTo>
                    <a:pt x="2016" y="40"/>
                  </a:lnTo>
                  <a:lnTo>
                    <a:pt x="2016" y="40"/>
                  </a:lnTo>
                  <a:lnTo>
                    <a:pt x="2016" y="40"/>
                  </a:lnTo>
                  <a:lnTo>
                    <a:pt x="2016" y="40"/>
                  </a:lnTo>
                  <a:lnTo>
                    <a:pt x="2016" y="38"/>
                  </a:lnTo>
                  <a:lnTo>
                    <a:pt x="2016" y="38"/>
                  </a:lnTo>
                  <a:lnTo>
                    <a:pt x="2010" y="40"/>
                  </a:lnTo>
                  <a:lnTo>
                    <a:pt x="2010" y="40"/>
                  </a:lnTo>
                  <a:lnTo>
                    <a:pt x="2010" y="40"/>
                  </a:lnTo>
                  <a:lnTo>
                    <a:pt x="2010" y="40"/>
                  </a:lnTo>
                  <a:lnTo>
                    <a:pt x="2008" y="40"/>
                  </a:lnTo>
                  <a:lnTo>
                    <a:pt x="2008" y="40"/>
                  </a:lnTo>
                  <a:lnTo>
                    <a:pt x="2006" y="40"/>
                  </a:lnTo>
                  <a:lnTo>
                    <a:pt x="2006" y="40"/>
                  </a:lnTo>
                  <a:lnTo>
                    <a:pt x="2000" y="40"/>
                  </a:lnTo>
                  <a:lnTo>
                    <a:pt x="2000" y="40"/>
                  </a:lnTo>
                  <a:lnTo>
                    <a:pt x="1998" y="40"/>
                  </a:lnTo>
                  <a:lnTo>
                    <a:pt x="1998" y="40"/>
                  </a:lnTo>
                  <a:lnTo>
                    <a:pt x="1996" y="40"/>
                  </a:lnTo>
                  <a:lnTo>
                    <a:pt x="1996" y="40"/>
                  </a:lnTo>
                  <a:lnTo>
                    <a:pt x="1994" y="40"/>
                  </a:lnTo>
                  <a:lnTo>
                    <a:pt x="1994" y="40"/>
                  </a:lnTo>
                  <a:lnTo>
                    <a:pt x="1988" y="38"/>
                  </a:lnTo>
                  <a:lnTo>
                    <a:pt x="1988" y="38"/>
                  </a:lnTo>
                  <a:lnTo>
                    <a:pt x="1984" y="38"/>
                  </a:lnTo>
                  <a:lnTo>
                    <a:pt x="1984" y="38"/>
                  </a:lnTo>
                  <a:lnTo>
                    <a:pt x="1976" y="38"/>
                  </a:lnTo>
                  <a:lnTo>
                    <a:pt x="1976" y="38"/>
                  </a:lnTo>
                  <a:lnTo>
                    <a:pt x="1972" y="38"/>
                  </a:lnTo>
                  <a:lnTo>
                    <a:pt x="1972" y="38"/>
                  </a:lnTo>
                  <a:lnTo>
                    <a:pt x="1968" y="40"/>
                  </a:lnTo>
                  <a:lnTo>
                    <a:pt x="1968" y="40"/>
                  </a:lnTo>
                  <a:lnTo>
                    <a:pt x="1964" y="40"/>
                  </a:lnTo>
                  <a:lnTo>
                    <a:pt x="1964" y="40"/>
                  </a:lnTo>
                  <a:lnTo>
                    <a:pt x="1960" y="40"/>
                  </a:lnTo>
                  <a:lnTo>
                    <a:pt x="1960" y="40"/>
                  </a:lnTo>
                  <a:lnTo>
                    <a:pt x="1958" y="40"/>
                  </a:lnTo>
                  <a:lnTo>
                    <a:pt x="1958" y="40"/>
                  </a:lnTo>
                  <a:lnTo>
                    <a:pt x="1950" y="40"/>
                  </a:lnTo>
                  <a:lnTo>
                    <a:pt x="1950" y="40"/>
                  </a:lnTo>
                  <a:lnTo>
                    <a:pt x="1948" y="40"/>
                  </a:lnTo>
                  <a:lnTo>
                    <a:pt x="1948" y="40"/>
                  </a:lnTo>
                  <a:lnTo>
                    <a:pt x="1948" y="40"/>
                  </a:lnTo>
                  <a:lnTo>
                    <a:pt x="1948" y="40"/>
                  </a:lnTo>
                  <a:lnTo>
                    <a:pt x="1948" y="40"/>
                  </a:lnTo>
                  <a:lnTo>
                    <a:pt x="1948" y="40"/>
                  </a:lnTo>
                  <a:lnTo>
                    <a:pt x="1948" y="40"/>
                  </a:lnTo>
                  <a:lnTo>
                    <a:pt x="1948" y="40"/>
                  </a:lnTo>
                  <a:lnTo>
                    <a:pt x="1946" y="40"/>
                  </a:lnTo>
                  <a:lnTo>
                    <a:pt x="1946" y="40"/>
                  </a:lnTo>
                  <a:lnTo>
                    <a:pt x="1944" y="40"/>
                  </a:lnTo>
                  <a:lnTo>
                    <a:pt x="1944" y="40"/>
                  </a:lnTo>
                  <a:lnTo>
                    <a:pt x="1944" y="40"/>
                  </a:lnTo>
                  <a:lnTo>
                    <a:pt x="1944" y="40"/>
                  </a:lnTo>
                  <a:lnTo>
                    <a:pt x="1944" y="40"/>
                  </a:lnTo>
                  <a:lnTo>
                    <a:pt x="1944" y="40"/>
                  </a:lnTo>
                  <a:lnTo>
                    <a:pt x="1942" y="40"/>
                  </a:lnTo>
                  <a:lnTo>
                    <a:pt x="1942" y="40"/>
                  </a:lnTo>
                  <a:lnTo>
                    <a:pt x="1942" y="40"/>
                  </a:lnTo>
                  <a:lnTo>
                    <a:pt x="1942" y="40"/>
                  </a:lnTo>
                  <a:lnTo>
                    <a:pt x="1934" y="40"/>
                  </a:lnTo>
                  <a:lnTo>
                    <a:pt x="1934" y="40"/>
                  </a:lnTo>
                  <a:lnTo>
                    <a:pt x="1932" y="40"/>
                  </a:lnTo>
                  <a:lnTo>
                    <a:pt x="1932" y="40"/>
                  </a:lnTo>
                  <a:lnTo>
                    <a:pt x="1932" y="40"/>
                  </a:lnTo>
                  <a:lnTo>
                    <a:pt x="1932" y="40"/>
                  </a:lnTo>
                  <a:lnTo>
                    <a:pt x="1932" y="40"/>
                  </a:lnTo>
                  <a:lnTo>
                    <a:pt x="1928" y="40"/>
                  </a:lnTo>
                  <a:lnTo>
                    <a:pt x="1924" y="40"/>
                  </a:lnTo>
                  <a:lnTo>
                    <a:pt x="1924" y="40"/>
                  </a:lnTo>
                  <a:lnTo>
                    <a:pt x="1924" y="40"/>
                  </a:lnTo>
                  <a:lnTo>
                    <a:pt x="1924" y="40"/>
                  </a:lnTo>
                  <a:lnTo>
                    <a:pt x="1922" y="40"/>
                  </a:lnTo>
                  <a:lnTo>
                    <a:pt x="1922" y="40"/>
                  </a:lnTo>
                  <a:lnTo>
                    <a:pt x="1918" y="40"/>
                  </a:lnTo>
                  <a:lnTo>
                    <a:pt x="1918" y="40"/>
                  </a:lnTo>
                  <a:lnTo>
                    <a:pt x="1914" y="40"/>
                  </a:lnTo>
                  <a:lnTo>
                    <a:pt x="1914" y="40"/>
                  </a:lnTo>
                  <a:lnTo>
                    <a:pt x="1910" y="40"/>
                  </a:lnTo>
                  <a:lnTo>
                    <a:pt x="1910" y="40"/>
                  </a:lnTo>
                  <a:lnTo>
                    <a:pt x="1908" y="40"/>
                  </a:lnTo>
                  <a:lnTo>
                    <a:pt x="1908" y="40"/>
                  </a:lnTo>
                  <a:lnTo>
                    <a:pt x="1906" y="42"/>
                  </a:lnTo>
                  <a:lnTo>
                    <a:pt x="1906" y="42"/>
                  </a:lnTo>
                  <a:lnTo>
                    <a:pt x="1900" y="42"/>
                  </a:lnTo>
                  <a:lnTo>
                    <a:pt x="1900" y="42"/>
                  </a:lnTo>
                  <a:lnTo>
                    <a:pt x="1900" y="42"/>
                  </a:lnTo>
                  <a:lnTo>
                    <a:pt x="1900" y="42"/>
                  </a:lnTo>
                  <a:lnTo>
                    <a:pt x="1896" y="42"/>
                  </a:lnTo>
                  <a:lnTo>
                    <a:pt x="1896" y="42"/>
                  </a:lnTo>
                  <a:lnTo>
                    <a:pt x="1896" y="42"/>
                  </a:lnTo>
                  <a:lnTo>
                    <a:pt x="1896" y="42"/>
                  </a:lnTo>
                  <a:lnTo>
                    <a:pt x="1894" y="42"/>
                  </a:lnTo>
                  <a:lnTo>
                    <a:pt x="1894" y="42"/>
                  </a:lnTo>
                  <a:lnTo>
                    <a:pt x="1888" y="42"/>
                  </a:lnTo>
                  <a:lnTo>
                    <a:pt x="1888" y="42"/>
                  </a:lnTo>
                  <a:lnTo>
                    <a:pt x="1886" y="42"/>
                  </a:lnTo>
                  <a:lnTo>
                    <a:pt x="1886" y="42"/>
                  </a:lnTo>
                  <a:lnTo>
                    <a:pt x="1886" y="42"/>
                  </a:lnTo>
                  <a:lnTo>
                    <a:pt x="1886" y="42"/>
                  </a:lnTo>
                  <a:lnTo>
                    <a:pt x="1884" y="40"/>
                  </a:lnTo>
                  <a:lnTo>
                    <a:pt x="1884" y="40"/>
                  </a:lnTo>
                  <a:lnTo>
                    <a:pt x="1882" y="42"/>
                  </a:lnTo>
                  <a:lnTo>
                    <a:pt x="1882" y="42"/>
                  </a:lnTo>
                  <a:lnTo>
                    <a:pt x="1882" y="40"/>
                  </a:lnTo>
                  <a:lnTo>
                    <a:pt x="1882" y="40"/>
                  </a:lnTo>
                  <a:lnTo>
                    <a:pt x="1882" y="40"/>
                  </a:lnTo>
                  <a:lnTo>
                    <a:pt x="1882" y="40"/>
                  </a:lnTo>
                  <a:lnTo>
                    <a:pt x="1880" y="40"/>
                  </a:lnTo>
                  <a:lnTo>
                    <a:pt x="1880" y="40"/>
                  </a:lnTo>
                  <a:lnTo>
                    <a:pt x="1876" y="40"/>
                  </a:lnTo>
                  <a:lnTo>
                    <a:pt x="1876" y="40"/>
                  </a:lnTo>
                  <a:lnTo>
                    <a:pt x="1874" y="42"/>
                  </a:lnTo>
                  <a:lnTo>
                    <a:pt x="1874" y="42"/>
                  </a:lnTo>
                  <a:lnTo>
                    <a:pt x="1870" y="42"/>
                  </a:lnTo>
                  <a:lnTo>
                    <a:pt x="1870" y="42"/>
                  </a:lnTo>
                  <a:lnTo>
                    <a:pt x="1866" y="44"/>
                  </a:lnTo>
                  <a:lnTo>
                    <a:pt x="1866" y="44"/>
                  </a:lnTo>
                  <a:lnTo>
                    <a:pt x="1860" y="42"/>
                  </a:lnTo>
                  <a:lnTo>
                    <a:pt x="1860" y="42"/>
                  </a:lnTo>
                  <a:lnTo>
                    <a:pt x="1856" y="42"/>
                  </a:lnTo>
                  <a:lnTo>
                    <a:pt x="1856" y="42"/>
                  </a:lnTo>
                  <a:lnTo>
                    <a:pt x="1848" y="42"/>
                  </a:lnTo>
                  <a:lnTo>
                    <a:pt x="1848" y="42"/>
                  </a:lnTo>
                  <a:lnTo>
                    <a:pt x="1846" y="42"/>
                  </a:lnTo>
                  <a:lnTo>
                    <a:pt x="1846" y="42"/>
                  </a:lnTo>
                  <a:lnTo>
                    <a:pt x="1842" y="42"/>
                  </a:lnTo>
                  <a:lnTo>
                    <a:pt x="1842" y="42"/>
                  </a:lnTo>
                  <a:lnTo>
                    <a:pt x="1842" y="42"/>
                  </a:lnTo>
                  <a:lnTo>
                    <a:pt x="1842" y="42"/>
                  </a:lnTo>
                  <a:lnTo>
                    <a:pt x="1840" y="42"/>
                  </a:lnTo>
                  <a:lnTo>
                    <a:pt x="1840" y="42"/>
                  </a:lnTo>
                  <a:lnTo>
                    <a:pt x="1840" y="42"/>
                  </a:lnTo>
                  <a:lnTo>
                    <a:pt x="1840" y="42"/>
                  </a:lnTo>
                  <a:lnTo>
                    <a:pt x="1836" y="42"/>
                  </a:lnTo>
                  <a:lnTo>
                    <a:pt x="1832" y="42"/>
                  </a:lnTo>
                  <a:lnTo>
                    <a:pt x="1832" y="42"/>
                  </a:lnTo>
                  <a:lnTo>
                    <a:pt x="1832" y="38"/>
                  </a:lnTo>
                  <a:lnTo>
                    <a:pt x="1832" y="38"/>
                  </a:lnTo>
                  <a:lnTo>
                    <a:pt x="1830" y="38"/>
                  </a:lnTo>
                  <a:lnTo>
                    <a:pt x="1830" y="38"/>
                  </a:lnTo>
                  <a:lnTo>
                    <a:pt x="1828" y="40"/>
                  </a:lnTo>
                  <a:lnTo>
                    <a:pt x="1828" y="40"/>
                  </a:lnTo>
                  <a:lnTo>
                    <a:pt x="1826" y="40"/>
                  </a:lnTo>
                  <a:lnTo>
                    <a:pt x="1826" y="40"/>
                  </a:lnTo>
                  <a:lnTo>
                    <a:pt x="1820" y="40"/>
                  </a:lnTo>
                  <a:lnTo>
                    <a:pt x="1820" y="40"/>
                  </a:lnTo>
                  <a:lnTo>
                    <a:pt x="1820" y="40"/>
                  </a:lnTo>
                  <a:lnTo>
                    <a:pt x="1820" y="40"/>
                  </a:lnTo>
                  <a:lnTo>
                    <a:pt x="1816" y="38"/>
                  </a:lnTo>
                  <a:lnTo>
                    <a:pt x="1816" y="38"/>
                  </a:lnTo>
                  <a:lnTo>
                    <a:pt x="1814" y="38"/>
                  </a:lnTo>
                  <a:lnTo>
                    <a:pt x="1812" y="40"/>
                  </a:lnTo>
                  <a:lnTo>
                    <a:pt x="1812" y="40"/>
                  </a:lnTo>
                  <a:lnTo>
                    <a:pt x="1812" y="42"/>
                  </a:lnTo>
                  <a:lnTo>
                    <a:pt x="1812" y="42"/>
                  </a:lnTo>
                  <a:lnTo>
                    <a:pt x="1804" y="42"/>
                  </a:lnTo>
                  <a:lnTo>
                    <a:pt x="1804" y="42"/>
                  </a:lnTo>
                  <a:lnTo>
                    <a:pt x="1798" y="42"/>
                  </a:lnTo>
                  <a:lnTo>
                    <a:pt x="1798" y="42"/>
                  </a:lnTo>
                  <a:lnTo>
                    <a:pt x="1790" y="44"/>
                  </a:lnTo>
                  <a:lnTo>
                    <a:pt x="1790" y="44"/>
                  </a:lnTo>
                  <a:lnTo>
                    <a:pt x="1786" y="44"/>
                  </a:lnTo>
                  <a:lnTo>
                    <a:pt x="1782" y="44"/>
                  </a:lnTo>
                  <a:lnTo>
                    <a:pt x="1782" y="44"/>
                  </a:lnTo>
                  <a:lnTo>
                    <a:pt x="1778" y="44"/>
                  </a:lnTo>
                  <a:lnTo>
                    <a:pt x="1778" y="44"/>
                  </a:lnTo>
                  <a:lnTo>
                    <a:pt x="1774" y="44"/>
                  </a:lnTo>
                  <a:lnTo>
                    <a:pt x="1774" y="44"/>
                  </a:lnTo>
                  <a:lnTo>
                    <a:pt x="1772" y="44"/>
                  </a:lnTo>
                  <a:lnTo>
                    <a:pt x="1768" y="44"/>
                  </a:lnTo>
                  <a:lnTo>
                    <a:pt x="1768" y="44"/>
                  </a:lnTo>
                  <a:lnTo>
                    <a:pt x="1766" y="44"/>
                  </a:lnTo>
                  <a:lnTo>
                    <a:pt x="1766" y="44"/>
                  </a:lnTo>
                  <a:lnTo>
                    <a:pt x="1762" y="44"/>
                  </a:lnTo>
                  <a:lnTo>
                    <a:pt x="1762" y="44"/>
                  </a:lnTo>
                  <a:lnTo>
                    <a:pt x="1756" y="44"/>
                  </a:lnTo>
                  <a:lnTo>
                    <a:pt x="1756" y="44"/>
                  </a:lnTo>
                  <a:lnTo>
                    <a:pt x="1752" y="44"/>
                  </a:lnTo>
                  <a:lnTo>
                    <a:pt x="1752" y="44"/>
                  </a:lnTo>
                  <a:lnTo>
                    <a:pt x="1748" y="44"/>
                  </a:lnTo>
                  <a:lnTo>
                    <a:pt x="1748" y="44"/>
                  </a:lnTo>
                  <a:lnTo>
                    <a:pt x="1746" y="44"/>
                  </a:lnTo>
                  <a:lnTo>
                    <a:pt x="1746" y="44"/>
                  </a:lnTo>
                  <a:lnTo>
                    <a:pt x="1744" y="44"/>
                  </a:lnTo>
                  <a:lnTo>
                    <a:pt x="1744" y="44"/>
                  </a:lnTo>
                  <a:lnTo>
                    <a:pt x="1742" y="44"/>
                  </a:lnTo>
                  <a:lnTo>
                    <a:pt x="1742" y="44"/>
                  </a:lnTo>
                  <a:lnTo>
                    <a:pt x="1738" y="44"/>
                  </a:lnTo>
                  <a:lnTo>
                    <a:pt x="1738" y="44"/>
                  </a:lnTo>
                  <a:lnTo>
                    <a:pt x="1734" y="44"/>
                  </a:lnTo>
                  <a:lnTo>
                    <a:pt x="1734" y="44"/>
                  </a:lnTo>
                  <a:lnTo>
                    <a:pt x="1734" y="44"/>
                  </a:lnTo>
                  <a:lnTo>
                    <a:pt x="1734" y="44"/>
                  </a:lnTo>
                  <a:lnTo>
                    <a:pt x="1732" y="44"/>
                  </a:lnTo>
                  <a:lnTo>
                    <a:pt x="1732" y="44"/>
                  </a:lnTo>
                  <a:lnTo>
                    <a:pt x="1724" y="44"/>
                  </a:lnTo>
                  <a:lnTo>
                    <a:pt x="1718" y="46"/>
                  </a:lnTo>
                  <a:lnTo>
                    <a:pt x="1718" y="46"/>
                  </a:lnTo>
                  <a:lnTo>
                    <a:pt x="1718" y="44"/>
                  </a:lnTo>
                  <a:lnTo>
                    <a:pt x="1718" y="44"/>
                  </a:lnTo>
                  <a:lnTo>
                    <a:pt x="1716" y="44"/>
                  </a:lnTo>
                  <a:lnTo>
                    <a:pt x="1716" y="44"/>
                  </a:lnTo>
                  <a:lnTo>
                    <a:pt x="1706" y="44"/>
                  </a:lnTo>
                  <a:lnTo>
                    <a:pt x="1706" y="44"/>
                  </a:lnTo>
                  <a:lnTo>
                    <a:pt x="1702" y="44"/>
                  </a:lnTo>
                  <a:lnTo>
                    <a:pt x="1702" y="44"/>
                  </a:lnTo>
                  <a:lnTo>
                    <a:pt x="1698" y="44"/>
                  </a:lnTo>
                  <a:lnTo>
                    <a:pt x="1698" y="44"/>
                  </a:lnTo>
                  <a:lnTo>
                    <a:pt x="1694" y="44"/>
                  </a:lnTo>
                  <a:lnTo>
                    <a:pt x="1694" y="44"/>
                  </a:lnTo>
                  <a:lnTo>
                    <a:pt x="1694" y="44"/>
                  </a:lnTo>
                  <a:lnTo>
                    <a:pt x="1694" y="44"/>
                  </a:lnTo>
                  <a:lnTo>
                    <a:pt x="1690" y="44"/>
                  </a:lnTo>
                  <a:lnTo>
                    <a:pt x="1690" y="44"/>
                  </a:lnTo>
                  <a:lnTo>
                    <a:pt x="1686" y="44"/>
                  </a:lnTo>
                  <a:lnTo>
                    <a:pt x="1686" y="44"/>
                  </a:lnTo>
                  <a:lnTo>
                    <a:pt x="1686" y="44"/>
                  </a:lnTo>
                  <a:lnTo>
                    <a:pt x="1686" y="44"/>
                  </a:lnTo>
                  <a:lnTo>
                    <a:pt x="1682" y="44"/>
                  </a:lnTo>
                  <a:lnTo>
                    <a:pt x="1682" y="44"/>
                  </a:lnTo>
                  <a:lnTo>
                    <a:pt x="1678" y="44"/>
                  </a:lnTo>
                  <a:lnTo>
                    <a:pt x="1678" y="44"/>
                  </a:lnTo>
                  <a:lnTo>
                    <a:pt x="1672" y="44"/>
                  </a:lnTo>
                  <a:lnTo>
                    <a:pt x="1672" y="44"/>
                  </a:lnTo>
                  <a:lnTo>
                    <a:pt x="1670" y="44"/>
                  </a:lnTo>
                  <a:lnTo>
                    <a:pt x="1670" y="44"/>
                  </a:lnTo>
                  <a:lnTo>
                    <a:pt x="1668" y="44"/>
                  </a:lnTo>
                  <a:lnTo>
                    <a:pt x="1668" y="44"/>
                  </a:lnTo>
                  <a:lnTo>
                    <a:pt x="1668" y="44"/>
                  </a:lnTo>
                  <a:lnTo>
                    <a:pt x="1668" y="44"/>
                  </a:lnTo>
                  <a:lnTo>
                    <a:pt x="1664" y="44"/>
                  </a:lnTo>
                  <a:lnTo>
                    <a:pt x="1664" y="44"/>
                  </a:lnTo>
                  <a:lnTo>
                    <a:pt x="1658" y="46"/>
                  </a:lnTo>
                  <a:lnTo>
                    <a:pt x="1652" y="46"/>
                  </a:lnTo>
                  <a:lnTo>
                    <a:pt x="1652" y="46"/>
                  </a:lnTo>
                  <a:lnTo>
                    <a:pt x="1652" y="46"/>
                  </a:lnTo>
                  <a:lnTo>
                    <a:pt x="1652" y="46"/>
                  </a:lnTo>
                  <a:lnTo>
                    <a:pt x="1650" y="46"/>
                  </a:lnTo>
                  <a:lnTo>
                    <a:pt x="1650" y="46"/>
                  </a:lnTo>
                  <a:lnTo>
                    <a:pt x="1642" y="44"/>
                  </a:lnTo>
                  <a:lnTo>
                    <a:pt x="1642" y="44"/>
                  </a:lnTo>
                  <a:lnTo>
                    <a:pt x="1638" y="44"/>
                  </a:lnTo>
                  <a:lnTo>
                    <a:pt x="1638" y="44"/>
                  </a:lnTo>
                  <a:lnTo>
                    <a:pt x="1634" y="46"/>
                  </a:lnTo>
                  <a:lnTo>
                    <a:pt x="1634" y="46"/>
                  </a:lnTo>
                  <a:lnTo>
                    <a:pt x="1626" y="46"/>
                  </a:lnTo>
                  <a:lnTo>
                    <a:pt x="1626" y="46"/>
                  </a:lnTo>
                  <a:lnTo>
                    <a:pt x="1622" y="46"/>
                  </a:lnTo>
                  <a:lnTo>
                    <a:pt x="1622" y="46"/>
                  </a:lnTo>
                  <a:lnTo>
                    <a:pt x="1620" y="44"/>
                  </a:lnTo>
                  <a:lnTo>
                    <a:pt x="1620" y="44"/>
                  </a:lnTo>
                  <a:lnTo>
                    <a:pt x="1612" y="44"/>
                  </a:lnTo>
                  <a:lnTo>
                    <a:pt x="1612" y="44"/>
                  </a:lnTo>
                  <a:lnTo>
                    <a:pt x="1608" y="44"/>
                  </a:lnTo>
                  <a:lnTo>
                    <a:pt x="1608" y="44"/>
                  </a:lnTo>
                  <a:lnTo>
                    <a:pt x="1600" y="46"/>
                  </a:lnTo>
                  <a:lnTo>
                    <a:pt x="1600" y="46"/>
                  </a:lnTo>
                  <a:lnTo>
                    <a:pt x="1596" y="46"/>
                  </a:lnTo>
                  <a:lnTo>
                    <a:pt x="1596" y="46"/>
                  </a:lnTo>
                  <a:lnTo>
                    <a:pt x="1592" y="46"/>
                  </a:lnTo>
                  <a:lnTo>
                    <a:pt x="1592" y="46"/>
                  </a:lnTo>
                  <a:lnTo>
                    <a:pt x="1588" y="46"/>
                  </a:lnTo>
                  <a:lnTo>
                    <a:pt x="1588" y="46"/>
                  </a:lnTo>
                  <a:lnTo>
                    <a:pt x="1586" y="46"/>
                  </a:lnTo>
                  <a:lnTo>
                    <a:pt x="1586" y="46"/>
                  </a:lnTo>
                  <a:lnTo>
                    <a:pt x="1584" y="46"/>
                  </a:lnTo>
                  <a:lnTo>
                    <a:pt x="1584" y="46"/>
                  </a:lnTo>
                  <a:lnTo>
                    <a:pt x="1580" y="46"/>
                  </a:lnTo>
                  <a:lnTo>
                    <a:pt x="1580" y="46"/>
                  </a:lnTo>
                  <a:lnTo>
                    <a:pt x="1580" y="46"/>
                  </a:lnTo>
                  <a:lnTo>
                    <a:pt x="1580" y="46"/>
                  </a:lnTo>
                  <a:lnTo>
                    <a:pt x="1576" y="46"/>
                  </a:lnTo>
                  <a:lnTo>
                    <a:pt x="1570" y="48"/>
                  </a:lnTo>
                  <a:lnTo>
                    <a:pt x="1570" y="48"/>
                  </a:lnTo>
                  <a:lnTo>
                    <a:pt x="1568" y="46"/>
                  </a:lnTo>
                  <a:lnTo>
                    <a:pt x="1568" y="46"/>
                  </a:lnTo>
                  <a:lnTo>
                    <a:pt x="1566" y="48"/>
                  </a:lnTo>
                  <a:lnTo>
                    <a:pt x="1566" y="48"/>
                  </a:lnTo>
                  <a:lnTo>
                    <a:pt x="1560" y="48"/>
                  </a:lnTo>
                  <a:lnTo>
                    <a:pt x="1560" y="48"/>
                  </a:lnTo>
                  <a:lnTo>
                    <a:pt x="1560" y="48"/>
                  </a:lnTo>
                  <a:lnTo>
                    <a:pt x="1560" y="48"/>
                  </a:lnTo>
                  <a:lnTo>
                    <a:pt x="1558" y="46"/>
                  </a:lnTo>
                  <a:lnTo>
                    <a:pt x="1558" y="46"/>
                  </a:lnTo>
                  <a:lnTo>
                    <a:pt x="1554" y="44"/>
                  </a:lnTo>
                  <a:lnTo>
                    <a:pt x="1554" y="44"/>
                  </a:lnTo>
                  <a:lnTo>
                    <a:pt x="1550" y="46"/>
                  </a:lnTo>
                  <a:lnTo>
                    <a:pt x="1550" y="46"/>
                  </a:lnTo>
                  <a:lnTo>
                    <a:pt x="1546" y="46"/>
                  </a:lnTo>
                  <a:lnTo>
                    <a:pt x="1546" y="46"/>
                  </a:lnTo>
                  <a:lnTo>
                    <a:pt x="1544" y="46"/>
                  </a:lnTo>
                  <a:lnTo>
                    <a:pt x="1544" y="46"/>
                  </a:lnTo>
                  <a:lnTo>
                    <a:pt x="1540" y="48"/>
                  </a:lnTo>
                  <a:lnTo>
                    <a:pt x="1540" y="48"/>
                  </a:lnTo>
                  <a:lnTo>
                    <a:pt x="1538" y="46"/>
                  </a:lnTo>
                  <a:lnTo>
                    <a:pt x="1538" y="46"/>
                  </a:lnTo>
                  <a:lnTo>
                    <a:pt x="1536" y="44"/>
                  </a:lnTo>
                  <a:lnTo>
                    <a:pt x="1536" y="44"/>
                  </a:lnTo>
                  <a:lnTo>
                    <a:pt x="1534" y="44"/>
                  </a:lnTo>
                  <a:lnTo>
                    <a:pt x="1534" y="44"/>
                  </a:lnTo>
                  <a:lnTo>
                    <a:pt x="1532" y="44"/>
                  </a:lnTo>
                  <a:lnTo>
                    <a:pt x="1532" y="44"/>
                  </a:lnTo>
                  <a:lnTo>
                    <a:pt x="1532" y="44"/>
                  </a:lnTo>
                  <a:lnTo>
                    <a:pt x="1532" y="44"/>
                  </a:lnTo>
                  <a:lnTo>
                    <a:pt x="1526" y="46"/>
                  </a:lnTo>
                  <a:lnTo>
                    <a:pt x="1526" y="46"/>
                  </a:lnTo>
                  <a:lnTo>
                    <a:pt x="1520" y="46"/>
                  </a:lnTo>
                  <a:lnTo>
                    <a:pt x="1520" y="46"/>
                  </a:lnTo>
                  <a:lnTo>
                    <a:pt x="1518" y="46"/>
                  </a:lnTo>
                  <a:lnTo>
                    <a:pt x="1518" y="46"/>
                  </a:lnTo>
                  <a:lnTo>
                    <a:pt x="1516" y="46"/>
                  </a:lnTo>
                  <a:lnTo>
                    <a:pt x="1516" y="46"/>
                  </a:lnTo>
                  <a:lnTo>
                    <a:pt x="1514" y="46"/>
                  </a:lnTo>
                  <a:lnTo>
                    <a:pt x="1514" y="46"/>
                  </a:lnTo>
                  <a:lnTo>
                    <a:pt x="1514" y="46"/>
                  </a:lnTo>
                  <a:lnTo>
                    <a:pt x="1514" y="46"/>
                  </a:lnTo>
                  <a:lnTo>
                    <a:pt x="1512" y="46"/>
                  </a:lnTo>
                  <a:lnTo>
                    <a:pt x="1512" y="46"/>
                  </a:lnTo>
                  <a:lnTo>
                    <a:pt x="1506" y="44"/>
                  </a:lnTo>
                  <a:lnTo>
                    <a:pt x="1504" y="46"/>
                  </a:lnTo>
                  <a:lnTo>
                    <a:pt x="1504" y="46"/>
                  </a:lnTo>
                  <a:lnTo>
                    <a:pt x="1500" y="46"/>
                  </a:lnTo>
                  <a:lnTo>
                    <a:pt x="1500" y="46"/>
                  </a:lnTo>
                  <a:lnTo>
                    <a:pt x="1492" y="46"/>
                  </a:lnTo>
                  <a:lnTo>
                    <a:pt x="1492" y="46"/>
                  </a:lnTo>
                  <a:lnTo>
                    <a:pt x="1492" y="46"/>
                  </a:lnTo>
                  <a:lnTo>
                    <a:pt x="1492" y="46"/>
                  </a:lnTo>
                  <a:lnTo>
                    <a:pt x="1490" y="46"/>
                  </a:lnTo>
                  <a:lnTo>
                    <a:pt x="1490" y="46"/>
                  </a:lnTo>
                  <a:lnTo>
                    <a:pt x="1488" y="46"/>
                  </a:lnTo>
                  <a:lnTo>
                    <a:pt x="1488" y="46"/>
                  </a:lnTo>
                  <a:lnTo>
                    <a:pt x="1486" y="46"/>
                  </a:lnTo>
                  <a:lnTo>
                    <a:pt x="1486" y="46"/>
                  </a:lnTo>
                  <a:lnTo>
                    <a:pt x="1484" y="46"/>
                  </a:lnTo>
                  <a:lnTo>
                    <a:pt x="1484" y="46"/>
                  </a:lnTo>
                  <a:lnTo>
                    <a:pt x="1480" y="46"/>
                  </a:lnTo>
                  <a:lnTo>
                    <a:pt x="1480" y="46"/>
                  </a:lnTo>
                  <a:lnTo>
                    <a:pt x="1480" y="44"/>
                  </a:lnTo>
                  <a:lnTo>
                    <a:pt x="1480" y="44"/>
                  </a:lnTo>
                  <a:lnTo>
                    <a:pt x="1476" y="44"/>
                  </a:lnTo>
                  <a:lnTo>
                    <a:pt x="1476" y="44"/>
                  </a:lnTo>
                  <a:lnTo>
                    <a:pt x="1470" y="46"/>
                  </a:lnTo>
                  <a:lnTo>
                    <a:pt x="1470" y="46"/>
                  </a:lnTo>
                  <a:lnTo>
                    <a:pt x="1466" y="44"/>
                  </a:lnTo>
                  <a:lnTo>
                    <a:pt x="1466" y="44"/>
                  </a:lnTo>
                  <a:lnTo>
                    <a:pt x="1464" y="44"/>
                  </a:lnTo>
                  <a:lnTo>
                    <a:pt x="1464" y="44"/>
                  </a:lnTo>
                  <a:lnTo>
                    <a:pt x="1462" y="44"/>
                  </a:lnTo>
                  <a:lnTo>
                    <a:pt x="1462" y="44"/>
                  </a:lnTo>
                  <a:lnTo>
                    <a:pt x="1458" y="44"/>
                  </a:lnTo>
                  <a:lnTo>
                    <a:pt x="1458" y="44"/>
                  </a:lnTo>
                  <a:lnTo>
                    <a:pt x="1456" y="44"/>
                  </a:lnTo>
                  <a:lnTo>
                    <a:pt x="1456" y="44"/>
                  </a:lnTo>
                  <a:lnTo>
                    <a:pt x="1452" y="44"/>
                  </a:lnTo>
                  <a:lnTo>
                    <a:pt x="1452" y="44"/>
                  </a:lnTo>
                  <a:lnTo>
                    <a:pt x="1450" y="44"/>
                  </a:lnTo>
                  <a:lnTo>
                    <a:pt x="1450" y="44"/>
                  </a:lnTo>
                  <a:lnTo>
                    <a:pt x="1442" y="44"/>
                  </a:lnTo>
                  <a:lnTo>
                    <a:pt x="1442" y="44"/>
                  </a:lnTo>
                  <a:lnTo>
                    <a:pt x="1438" y="42"/>
                  </a:lnTo>
                  <a:lnTo>
                    <a:pt x="1438" y="42"/>
                  </a:lnTo>
                  <a:lnTo>
                    <a:pt x="1434" y="42"/>
                  </a:lnTo>
                  <a:lnTo>
                    <a:pt x="1434" y="42"/>
                  </a:lnTo>
                  <a:lnTo>
                    <a:pt x="1430" y="44"/>
                  </a:lnTo>
                  <a:lnTo>
                    <a:pt x="1430" y="44"/>
                  </a:lnTo>
                  <a:lnTo>
                    <a:pt x="1430" y="44"/>
                  </a:lnTo>
                  <a:lnTo>
                    <a:pt x="1430" y="44"/>
                  </a:lnTo>
                  <a:lnTo>
                    <a:pt x="1430" y="44"/>
                  </a:lnTo>
                  <a:lnTo>
                    <a:pt x="1430" y="44"/>
                  </a:lnTo>
                  <a:lnTo>
                    <a:pt x="1424" y="42"/>
                  </a:lnTo>
                  <a:lnTo>
                    <a:pt x="1424" y="42"/>
                  </a:lnTo>
                  <a:lnTo>
                    <a:pt x="1420" y="44"/>
                  </a:lnTo>
                  <a:lnTo>
                    <a:pt x="1420" y="44"/>
                  </a:lnTo>
                  <a:lnTo>
                    <a:pt x="1414" y="42"/>
                  </a:lnTo>
                  <a:lnTo>
                    <a:pt x="1414" y="42"/>
                  </a:lnTo>
                  <a:lnTo>
                    <a:pt x="1412" y="44"/>
                  </a:lnTo>
                  <a:lnTo>
                    <a:pt x="1412" y="44"/>
                  </a:lnTo>
                  <a:lnTo>
                    <a:pt x="1406" y="42"/>
                  </a:lnTo>
                  <a:lnTo>
                    <a:pt x="1406" y="42"/>
                  </a:lnTo>
                  <a:lnTo>
                    <a:pt x="1398" y="42"/>
                  </a:lnTo>
                  <a:lnTo>
                    <a:pt x="1398" y="42"/>
                  </a:lnTo>
                  <a:lnTo>
                    <a:pt x="1396" y="44"/>
                  </a:lnTo>
                  <a:lnTo>
                    <a:pt x="1396" y="44"/>
                  </a:lnTo>
                  <a:lnTo>
                    <a:pt x="1394" y="42"/>
                  </a:lnTo>
                  <a:lnTo>
                    <a:pt x="1394" y="42"/>
                  </a:lnTo>
                  <a:lnTo>
                    <a:pt x="1394" y="42"/>
                  </a:lnTo>
                  <a:lnTo>
                    <a:pt x="1394" y="42"/>
                  </a:lnTo>
                  <a:lnTo>
                    <a:pt x="1390" y="44"/>
                  </a:lnTo>
                  <a:lnTo>
                    <a:pt x="1386" y="44"/>
                  </a:lnTo>
                  <a:lnTo>
                    <a:pt x="1386" y="44"/>
                  </a:lnTo>
                  <a:lnTo>
                    <a:pt x="1384" y="44"/>
                  </a:lnTo>
                  <a:lnTo>
                    <a:pt x="1384" y="44"/>
                  </a:lnTo>
                  <a:lnTo>
                    <a:pt x="1380" y="44"/>
                  </a:lnTo>
                  <a:lnTo>
                    <a:pt x="1380" y="44"/>
                  </a:lnTo>
                  <a:lnTo>
                    <a:pt x="1378" y="44"/>
                  </a:lnTo>
                  <a:lnTo>
                    <a:pt x="1378" y="44"/>
                  </a:lnTo>
                  <a:lnTo>
                    <a:pt x="1374" y="44"/>
                  </a:lnTo>
                  <a:lnTo>
                    <a:pt x="1374" y="44"/>
                  </a:lnTo>
                  <a:lnTo>
                    <a:pt x="1372" y="44"/>
                  </a:lnTo>
                  <a:lnTo>
                    <a:pt x="1372" y="44"/>
                  </a:lnTo>
                  <a:lnTo>
                    <a:pt x="1370" y="44"/>
                  </a:lnTo>
                  <a:lnTo>
                    <a:pt x="1370" y="44"/>
                  </a:lnTo>
                  <a:lnTo>
                    <a:pt x="1366" y="44"/>
                  </a:lnTo>
                  <a:lnTo>
                    <a:pt x="1366" y="44"/>
                  </a:lnTo>
                  <a:lnTo>
                    <a:pt x="1364" y="44"/>
                  </a:lnTo>
                  <a:lnTo>
                    <a:pt x="1364" y="44"/>
                  </a:lnTo>
                  <a:lnTo>
                    <a:pt x="1362" y="44"/>
                  </a:lnTo>
                  <a:lnTo>
                    <a:pt x="1362" y="44"/>
                  </a:lnTo>
                  <a:lnTo>
                    <a:pt x="1354" y="44"/>
                  </a:lnTo>
                  <a:lnTo>
                    <a:pt x="1354" y="44"/>
                  </a:lnTo>
                  <a:lnTo>
                    <a:pt x="1350" y="44"/>
                  </a:lnTo>
                  <a:lnTo>
                    <a:pt x="1350" y="44"/>
                  </a:lnTo>
                  <a:lnTo>
                    <a:pt x="1348" y="44"/>
                  </a:lnTo>
                  <a:lnTo>
                    <a:pt x="1348" y="44"/>
                  </a:lnTo>
                  <a:lnTo>
                    <a:pt x="1344" y="44"/>
                  </a:lnTo>
                  <a:lnTo>
                    <a:pt x="1344" y="44"/>
                  </a:lnTo>
                  <a:lnTo>
                    <a:pt x="1340" y="46"/>
                  </a:lnTo>
                  <a:lnTo>
                    <a:pt x="1340" y="46"/>
                  </a:lnTo>
                  <a:lnTo>
                    <a:pt x="1336" y="46"/>
                  </a:lnTo>
                  <a:lnTo>
                    <a:pt x="1336" y="46"/>
                  </a:lnTo>
                  <a:lnTo>
                    <a:pt x="1328" y="46"/>
                  </a:lnTo>
                  <a:lnTo>
                    <a:pt x="1328" y="46"/>
                  </a:lnTo>
                  <a:lnTo>
                    <a:pt x="1326" y="44"/>
                  </a:lnTo>
                  <a:lnTo>
                    <a:pt x="1326" y="44"/>
                  </a:lnTo>
                  <a:lnTo>
                    <a:pt x="1318" y="44"/>
                  </a:lnTo>
                  <a:lnTo>
                    <a:pt x="1318" y="44"/>
                  </a:lnTo>
                  <a:lnTo>
                    <a:pt x="1316" y="44"/>
                  </a:lnTo>
                  <a:lnTo>
                    <a:pt x="1316" y="44"/>
                  </a:lnTo>
                  <a:lnTo>
                    <a:pt x="1312" y="44"/>
                  </a:lnTo>
                  <a:lnTo>
                    <a:pt x="1312" y="44"/>
                  </a:lnTo>
                  <a:lnTo>
                    <a:pt x="1306" y="46"/>
                  </a:lnTo>
                  <a:lnTo>
                    <a:pt x="1306" y="46"/>
                  </a:lnTo>
                  <a:lnTo>
                    <a:pt x="1302" y="46"/>
                  </a:lnTo>
                  <a:lnTo>
                    <a:pt x="1296" y="46"/>
                  </a:lnTo>
                  <a:lnTo>
                    <a:pt x="1296" y="46"/>
                  </a:lnTo>
                  <a:lnTo>
                    <a:pt x="1290" y="46"/>
                  </a:lnTo>
                  <a:lnTo>
                    <a:pt x="1290" y="46"/>
                  </a:lnTo>
                  <a:lnTo>
                    <a:pt x="1288" y="46"/>
                  </a:lnTo>
                  <a:lnTo>
                    <a:pt x="1288" y="46"/>
                  </a:lnTo>
                  <a:lnTo>
                    <a:pt x="1284" y="44"/>
                  </a:lnTo>
                  <a:lnTo>
                    <a:pt x="1284" y="44"/>
                  </a:lnTo>
                  <a:lnTo>
                    <a:pt x="1282" y="46"/>
                  </a:lnTo>
                  <a:lnTo>
                    <a:pt x="1282" y="46"/>
                  </a:lnTo>
                  <a:lnTo>
                    <a:pt x="1276" y="46"/>
                  </a:lnTo>
                  <a:lnTo>
                    <a:pt x="1276" y="46"/>
                  </a:lnTo>
                  <a:lnTo>
                    <a:pt x="1274" y="46"/>
                  </a:lnTo>
                  <a:lnTo>
                    <a:pt x="1274" y="46"/>
                  </a:lnTo>
                  <a:lnTo>
                    <a:pt x="1272" y="46"/>
                  </a:lnTo>
                  <a:lnTo>
                    <a:pt x="1272" y="46"/>
                  </a:lnTo>
                  <a:lnTo>
                    <a:pt x="1266" y="44"/>
                  </a:lnTo>
                  <a:lnTo>
                    <a:pt x="1266" y="44"/>
                  </a:lnTo>
                  <a:lnTo>
                    <a:pt x="1262" y="44"/>
                  </a:lnTo>
                  <a:lnTo>
                    <a:pt x="1262" y="44"/>
                  </a:lnTo>
                  <a:lnTo>
                    <a:pt x="1260" y="44"/>
                  </a:lnTo>
                  <a:lnTo>
                    <a:pt x="1260" y="44"/>
                  </a:lnTo>
                  <a:lnTo>
                    <a:pt x="1258" y="46"/>
                  </a:lnTo>
                  <a:lnTo>
                    <a:pt x="1258" y="46"/>
                  </a:lnTo>
                  <a:lnTo>
                    <a:pt x="1254" y="46"/>
                  </a:lnTo>
                  <a:lnTo>
                    <a:pt x="1254" y="46"/>
                  </a:lnTo>
                  <a:lnTo>
                    <a:pt x="1250" y="48"/>
                  </a:lnTo>
                  <a:lnTo>
                    <a:pt x="1250" y="48"/>
                  </a:lnTo>
                  <a:lnTo>
                    <a:pt x="1248" y="46"/>
                  </a:lnTo>
                  <a:lnTo>
                    <a:pt x="1248" y="46"/>
                  </a:lnTo>
                  <a:lnTo>
                    <a:pt x="1248" y="48"/>
                  </a:lnTo>
                  <a:lnTo>
                    <a:pt x="1248" y="48"/>
                  </a:lnTo>
                  <a:lnTo>
                    <a:pt x="1246" y="46"/>
                  </a:lnTo>
                  <a:lnTo>
                    <a:pt x="1246" y="46"/>
                  </a:lnTo>
                  <a:lnTo>
                    <a:pt x="1244" y="46"/>
                  </a:lnTo>
                  <a:lnTo>
                    <a:pt x="1244" y="46"/>
                  </a:lnTo>
                  <a:lnTo>
                    <a:pt x="1240" y="48"/>
                  </a:lnTo>
                  <a:lnTo>
                    <a:pt x="1240" y="48"/>
                  </a:lnTo>
                  <a:lnTo>
                    <a:pt x="1236" y="44"/>
                  </a:lnTo>
                  <a:lnTo>
                    <a:pt x="1236" y="44"/>
                  </a:lnTo>
                  <a:lnTo>
                    <a:pt x="1230" y="46"/>
                  </a:lnTo>
                  <a:lnTo>
                    <a:pt x="1224" y="46"/>
                  </a:lnTo>
                  <a:lnTo>
                    <a:pt x="1224" y="46"/>
                  </a:lnTo>
                  <a:lnTo>
                    <a:pt x="1222" y="46"/>
                  </a:lnTo>
                  <a:lnTo>
                    <a:pt x="1218" y="46"/>
                  </a:lnTo>
                  <a:lnTo>
                    <a:pt x="1218" y="46"/>
                  </a:lnTo>
                  <a:lnTo>
                    <a:pt x="1216" y="44"/>
                  </a:lnTo>
                  <a:lnTo>
                    <a:pt x="1214" y="44"/>
                  </a:lnTo>
                  <a:lnTo>
                    <a:pt x="1214" y="44"/>
                  </a:lnTo>
                  <a:lnTo>
                    <a:pt x="1204" y="44"/>
                  </a:lnTo>
                  <a:lnTo>
                    <a:pt x="1204" y="44"/>
                  </a:lnTo>
                  <a:lnTo>
                    <a:pt x="1200" y="42"/>
                  </a:lnTo>
                  <a:lnTo>
                    <a:pt x="1200" y="42"/>
                  </a:lnTo>
                  <a:lnTo>
                    <a:pt x="1196" y="42"/>
                  </a:lnTo>
                  <a:lnTo>
                    <a:pt x="1196" y="42"/>
                  </a:lnTo>
                  <a:lnTo>
                    <a:pt x="1188" y="44"/>
                  </a:lnTo>
                  <a:lnTo>
                    <a:pt x="1188" y="44"/>
                  </a:lnTo>
                  <a:lnTo>
                    <a:pt x="1186" y="44"/>
                  </a:lnTo>
                  <a:lnTo>
                    <a:pt x="1186" y="44"/>
                  </a:lnTo>
                  <a:lnTo>
                    <a:pt x="1180" y="44"/>
                  </a:lnTo>
                  <a:lnTo>
                    <a:pt x="1180" y="44"/>
                  </a:lnTo>
                  <a:lnTo>
                    <a:pt x="1180" y="42"/>
                  </a:lnTo>
                  <a:lnTo>
                    <a:pt x="1180" y="42"/>
                  </a:lnTo>
                  <a:lnTo>
                    <a:pt x="1176" y="42"/>
                  </a:lnTo>
                  <a:lnTo>
                    <a:pt x="1176" y="42"/>
                  </a:lnTo>
                  <a:lnTo>
                    <a:pt x="1174" y="42"/>
                  </a:lnTo>
                  <a:lnTo>
                    <a:pt x="1174" y="42"/>
                  </a:lnTo>
                  <a:lnTo>
                    <a:pt x="1170" y="44"/>
                  </a:lnTo>
                  <a:lnTo>
                    <a:pt x="1170" y="44"/>
                  </a:lnTo>
                  <a:lnTo>
                    <a:pt x="1164" y="42"/>
                  </a:lnTo>
                  <a:lnTo>
                    <a:pt x="1164" y="42"/>
                  </a:lnTo>
                  <a:lnTo>
                    <a:pt x="1156" y="42"/>
                  </a:lnTo>
                  <a:lnTo>
                    <a:pt x="1156" y="42"/>
                  </a:lnTo>
                  <a:lnTo>
                    <a:pt x="1152" y="42"/>
                  </a:lnTo>
                  <a:lnTo>
                    <a:pt x="1152" y="42"/>
                  </a:lnTo>
                  <a:lnTo>
                    <a:pt x="1148" y="44"/>
                  </a:lnTo>
                  <a:lnTo>
                    <a:pt x="1148" y="44"/>
                  </a:lnTo>
                  <a:lnTo>
                    <a:pt x="1146" y="44"/>
                  </a:lnTo>
                  <a:lnTo>
                    <a:pt x="1144" y="44"/>
                  </a:lnTo>
                  <a:lnTo>
                    <a:pt x="1142" y="44"/>
                  </a:lnTo>
                  <a:lnTo>
                    <a:pt x="1142" y="44"/>
                  </a:lnTo>
                  <a:lnTo>
                    <a:pt x="1140" y="42"/>
                  </a:lnTo>
                  <a:lnTo>
                    <a:pt x="1140" y="42"/>
                  </a:lnTo>
                  <a:lnTo>
                    <a:pt x="1140" y="42"/>
                  </a:lnTo>
                  <a:lnTo>
                    <a:pt x="1140" y="42"/>
                  </a:lnTo>
                  <a:lnTo>
                    <a:pt x="1138" y="42"/>
                  </a:lnTo>
                  <a:lnTo>
                    <a:pt x="1138" y="42"/>
                  </a:lnTo>
                  <a:lnTo>
                    <a:pt x="1138" y="40"/>
                  </a:lnTo>
                  <a:lnTo>
                    <a:pt x="1138" y="40"/>
                  </a:lnTo>
                  <a:lnTo>
                    <a:pt x="1138" y="40"/>
                  </a:lnTo>
                  <a:lnTo>
                    <a:pt x="1138" y="40"/>
                  </a:lnTo>
                  <a:lnTo>
                    <a:pt x="1136" y="40"/>
                  </a:lnTo>
                  <a:lnTo>
                    <a:pt x="1136" y="40"/>
                  </a:lnTo>
                  <a:lnTo>
                    <a:pt x="1134" y="40"/>
                  </a:lnTo>
                  <a:lnTo>
                    <a:pt x="1134" y="40"/>
                  </a:lnTo>
                  <a:lnTo>
                    <a:pt x="1132" y="40"/>
                  </a:lnTo>
                  <a:lnTo>
                    <a:pt x="1132" y="40"/>
                  </a:lnTo>
                  <a:lnTo>
                    <a:pt x="1128" y="38"/>
                  </a:lnTo>
                  <a:lnTo>
                    <a:pt x="1128" y="38"/>
                  </a:lnTo>
                  <a:lnTo>
                    <a:pt x="1124" y="38"/>
                  </a:lnTo>
                  <a:lnTo>
                    <a:pt x="1124" y="38"/>
                  </a:lnTo>
                  <a:lnTo>
                    <a:pt x="1124" y="38"/>
                  </a:lnTo>
                  <a:lnTo>
                    <a:pt x="1124" y="38"/>
                  </a:lnTo>
                  <a:lnTo>
                    <a:pt x="1122" y="38"/>
                  </a:lnTo>
                  <a:lnTo>
                    <a:pt x="1122" y="38"/>
                  </a:lnTo>
                  <a:lnTo>
                    <a:pt x="1120" y="40"/>
                  </a:lnTo>
                  <a:lnTo>
                    <a:pt x="1120" y="40"/>
                  </a:lnTo>
                  <a:lnTo>
                    <a:pt x="1114" y="42"/>
                  </a:lnTo>
                  <a:lnTo>
                    <a:pt x="1114" y="42"/>
                  </a:lnTo>
                  <a:lnTo>
                    <a:pt x="1112" y="44"/>
                  </a:lnTo>
                  <a:lnTo>
                    <a:pt x="1112" y="44"/>
                  </a:lnTo>
                  <a:lnTo>
                    <a:pt x="1104" y="42"/>
                  </a:lnTo>
                  <a:lnTo>
                    <a:pt x="1104" y="42"/>
                  </a:lnTo>
                  <a:lnTo>
                    <a:pt x="1102" y="44"/>
                  </a:lnTo>
                  <a:lnTo>
                    <a:pt x="1102" y="44"/>
                  </a:lnTo>
                  <a:lnTo>
                    <a:pt x="1096" y="44"/>
                  </a:lnTo>
                  <a:lnTo>
                    <a:pt x="1096" y="44"/>
                  </a:lnTo>
                  <a:lnTo>
                    <a:pt x="1094" y="42"/>
                  </a:lnTo>
                  <a:lnTo>
                    <a:pt x="1094" y="42"/>
                  </a:lnTo>
                  <a:lnTo>
                    <a:pt x="1090" y="44"/>
                  </a:lnTo>
                  <a:lnTo>
                    <a:pt x="1090" y="44"/>
                  </a:lnTo>
                  <a:lnTo>
                    <a:pt x="1088" y="44"/>
                  </a:lnTo>
                  <a:lnTo>
                    <a:pt x="1088" y="44"/>
                  </a:lnTo>
                  <a:lnTo>
                    <a:pt x="1088" y="44"/>
                  </a:lnTo>
                  <a:lnTo>
                    <a:pt x="1088" y="44"/>
                  </a:lnTo>
                  <a:lnTo>
                    <a:pt x="1080" y="44"/>
                  </a:lnTo>
                  <a:lnTo>
                    <a:pt x="1080" y="44"/>
                  </a:lnTo>
                  <a:lnTo>
                    <a:pt x="1078" y="44"/>
                  </a:lnTo>
                  <a:lnTo>
                    <a:pt x="1078" y="44"/>
                  </a:lnTo>
                  <a:lnTo>
                    <a:pt x="1072" y="44"/>
                  </a:lnTo>
                  <a:lnTo>
                    <a:pt x="1072" y="44"/>
                  </a:lnTo>
                  <a:lnTo>
                    <a:pt x="1068" y="44"/>
                  </a:lnTo>
                  <a:lnTo>
                    <a:pt x="1068" y="44"/>
                  </a:lnTo>
                  <a:lnTo>
                    <a:pt x="1066" y="42"/>
                  </a:lnTo>
                  <a:lnTo>
                    <a:pt x="1066" y="42"/>
                  </a:lnTo>
                  <a:lnTo>
                    <a:pt x="1064" y="42"/>
                  </a:lnTo>
                  <a:lnTo>
                    <a:pt x="1062" y="44"/>
                  </a:lnTo>
                  <a:lnTo>
                    <a:pt x="1062" y="44"/>
                  </a:lnTo>
                  <a:lnTo>
                    <a:pt x="1056" y="44"/>
                  </a:lnTo>
                  <a:lnTo>
                    <a:pt x="1056" y="44"/>
                  </a:lnTo>
                  <a:lnTo>
                    <a:pt x="1054" y="44"/>
                  </a:lnTo>
                  <a:lnTo>
                    <a:pt x="1054" y="44"/>
                  </a:lnTo>
                  <a:lnTo>
                    <a:pt x="1052" y="46"/>
                  </a:lnTo>
                  <a:lnTo>
                    <a:pt x="1052" y="46"/>
                  </a:lnTo>
                  <a:lnTo>
                    <a:pt x="1050" y="44"/>
                  </a:lnTo>
                  <a:lnTo>
                    <a:pt x="1050" y="44"/>
                  </a:lnTo>
                  <a:lnTo>
                    <a:pt x="1050" y="46"/>
                  </a:lnTo>
                  <a:lnTo>
                    <a:pt x="1050" y="46"/>
                  </a:lnTo>
                  <a:lnTo>
                    <a:pt x="1046" y="44"/>
                  </a:lnTo>
                  <a:lnTo>
                    <a:pt x="1046" y="44"/>
                  </a:lnTo>
                  <a:lnTo>
                    <a:pt x="1044" y="44"/>
                  </a:lnTo>
                  <a:lnTo>
                    <a:pt x="1044" y="44"/>
                  </a:lnTo>
                  <a:lnTo>
                    <a:pt x="1042" y="46"/>
                  </a:lnTo>
                  <a:lnTo>
                    <a:pt x="1042" y="46"/>
                  </a:lnTo>
                  <a:lnTo>
                    <a:pt x="1038" y="46"/>
                  </a:lnTo>
                  <a:lnTo>
                    <a:pt x="1038" y="46"/>
                  </a:lnTo>
                  <a:lnTo>
                    <a:pt x="1038" y="46"/>
                  </a:lnTo>
                  <a:lnTo>
                    <a:pt x="1038" y="46"/>
                  </a:lnTo>
                  <a:lnTo>
                    <a:pt x="1032" y="46"/>
                  </a:lnTo>
                  <a:lnTo>
                    <a:pt x="1032" y="46"/>
                  </a:lnTo>
                  <a:lnTo>
                    <a:pt x="1032" y="46"/>
                  </a:lnTo>
                  <a:lnTo>
                    <a:pt x="1032" y="46"/>
                  </a:lnTo>
                  <a:lnTo>
                    <a:pt x="1030" y="46"/>
                  </a:lnTo>
                  <a:lnTo>
                    <a:pt x="1030" y="46"/>
                  </a:lnTo>
                  <a:lnTo>
                    <a:pt x="1028" y="46"/>
                  </a:lnTo>
                  <a:lnTo>
                    <a:pt x="1028" y="46"/>
                  </a:lnTo>
                  <a:lnTo>
                    <a:pt x="1022" y="44"/>
                  </a:lnTo>
                  <a:lnTo>
                    <a:pt x="1022" y="44"/>
                  </a:lnTo>
                  <a:lnTo>
                    <a:pt x="1018" y="42"/>
                  </a:lnTo>
                  <a:lnTo>
                    <a:pt x="1018" y="42"/>
                  </a:lnTo>
                  <a:lnTo>
                    <a:pt x="1014" y="42"/>
                  </a:lnTo>
                  <a:lnTo>
                    <a:pt x="1014" y="42"/>
                  </a:lnTo>
                  <a:lnTo>
                    <a:pt x="1012" y="42"/>
                  </a:lnTo>
                  <a:lnTo>
                    <a:pt x="1012" y="42"/>
                  </a:lnTo>
                  <a:lnTo>
                    <a:pt x="1010" y="42"/>
                  </a:lnTo>
                  <a:lnTo>
                    <a:pt x="1010" y="42"/>
                  </a:lnTo>
                  <a:lnTo>
                    <a:pt x="1008" y="44"/>
                  </a:lnTo>
                  <a:lnTo>
                    <a:pt x="1008" y="44"/>
                  </a:lnTo>
                  <a:lnTo>
                    <a:pt x="1008" y="44"/>
                  </a:lnTo>
                  <a:lnTo>
                    <a:pt x="1006" y="44"/>
                  </a:lnTo>
                  <a:lnTo>
                    <a:pt x="1006" y="44"/>
                  </a:lnTo>
                  <a:lnTo>
                    <a:pt x="1002" y="44"/>
                  </a:lnTo>
                  <a:lnTo>
                    <a:pt x="1000" y="44"/>
                  </a:lnTo>
                  <a:lnTo>
                    <a:pt x="1000" y="44"/>
                  </a:lnTo>
                  <a:lnTo>
                    <a:pt x="996" y="44"/>
                  </a:lnTo>
                  <a:lnTo>
                    <a:pt x="996" y="44"/>
                  </a:lnTo>
                  <a:lnTo>
                    <a:pt x="996" y="42"/>
                  </a:lnTo>
                  <a:lnTo>
                    <a:pt x="996" y="42"/>
                  </a:lnTo>
                  <a:lnTo>
                    <a:pt x="992" y="42"/>
                  </a:lnTo>
                  <a:lnTo>
                    <a:pt x="992" y="42"/>
                  </a:lnTo>
                  <a:lnTo>
                    <a:pt x="992" y="40"/>
                  </a:lnTo>
                  <a:lnTo>
                    <a:pt x="992" y="40"/>
                  </a:lnTo>
                  <a:lnTo>
                    <a:pt x="992" y="40"/>
                  </a:lnTo>
                  <a:lnTo>
                    <a:pt x="992" y="40"/>
                  </a:lnTo>
                  <a:lnTo>
                    <a:pt x="990" y="40"/>
                  </a:lnTo>
                  <a:lnTo>
                    <a:pt x="990" y="40"/>
                  </a:lnTo>
                  <a:lnTo>
                    <a:pt x="988" y="40"/>
                  </a:lnTo>
                  <a:lnTo>
                    <a:pt x="988" y="40"/>
                  </a:lnTo>
                  <a:lnTo>
                    <a:pt x="982" y="42"/>
                  </a:lnTo>
                  <a:lnTo>
                    <a:pt x="982" y="42"/>
                  </a:lnTo>
                  <a:lnTo>
                    <a:pt x="980" y="40"/>
                  </a:lnTo>
                  <a:lnTo>
                    <a:pt x="980" y="40"/>
                  </a:lnTo>
                  <a:lnTo>
                    <a:pt x="974" y="42"/>
                  </a:lnTo>
                  <a:lnTo>
                    <a:pt x="968" y="42"/>
                  </a:lnTo>
                  <a:lnTo>
                    <a:pt x="968" y="42"/>
                  </a:lnTo>
                  <a:lnTo>
                    <a:pt x="966" y="42"/>
                  </a:lnTo>
                  <a:lnTo>
                    <a:pt x="966" y="42"/>
                  </a:lnTo>
                  <a:lnTo>
                    <a:pt x="966" y="40"/>
                  </a:lnTo>
                  <a:lnTo>
                    <a:pt x="966" y="40"/>
                  </a:lnTo>
                  <a:lnTo>
                    <a:pt x="964" y="40"/>
                  </a:lnTo>
                  <a:lnTo>
                    <a:pt x="964" y="40"/>
                  </a:lnTo>
                  <a:lnTo>
                    <a:pt x="960" y="42"/>
                  </a:lnTo>
                  <a:lnTo>
                    <a:pt x="960" y="42"/>
                  </a:lnTo>
                  <a:lnTo>
                    <a:pt x="956" y="44"/>
                  </a:lnTo>
                  <a:lnTo>
                    <a:pt x="956" y="44"/>
                  </a:lnTo>
                  <a:lnTo>
                    <a:pt x="956" y="44"/>
                  </a:lnTo>
                  <a:lnTo>
                    <a:pt x="956" y="44"/>
                  </a:lnTo>
                  <a:lnTo>
                    <a:pt x="952" y="44"/>
                  </a:lnTo>
                  <a:lnTo>
                    <a:pt x="952" y="44"/>
                  </a:lnTo>
                  <a:lnTo>
                    <a:pt x="950" y="46"/>
                  </a:lnTo>
                  <a:lnTo>
                    <a:pt x="950" y="46"/>
                  </a:lnTo>
                  <a:lnTo>
                    <a:pt x="950" y="46"/>
                  </a:lnTo>
                  <a:lnTo>
                    <a:pt x="950" y="46"/>
                  </a:lnTo>
                  <a:lnTo>
                    <a:pt x="948" y="46"/>
                  </a:lnTo>
                  <a:lnTo>
                    <a:pt x="948" y="46"/>
                  </a:lnTo>
                  <a:lnTo>
                    <a:pt x="942" y="46"/>
                  </a:lnTo>
                  <a:lnTo>
                    <a:pt x="942" y="46"/>
                  </a:lnTo>
                  <a:lnTo>
                    <a:pt x="936" y="44"/>
                  </a:lnTo>
                  <a:lnTo>
                    <a:pt x="936" y="44"/>
                  </a:lnTo>
                  <a:lnTo>
                    <a:pt x="934" y="42"/>
                  </a:lnTo>
                  <a:lnTo>
                    <a:pt x="934" y="42"/>
                  </a:lnTo>
                  <a:lnTo>
                    <a:pt x="930" y="42"/>
                  </a:lnTo>
                  <a:lnTo>
                    <a:pt x="930" y="42"/>
                  </a:lnTo>
                  <a:lnTo>
                    <a:pt x="930" y="40"/>
                  </a:lnTo>
                  <a:lnTo>
                    <a:pt x="930" y="40"/>
                  </a:lnTo>
                  <a:lnTo>
                    <a:pt x="922" y="42"/>
                  </a:lnTo>
                  <a:lnTo>
                    <a:pt x="912" y="42"/>
                  </a:lnTo>
                  <a:lnTo>
                    <a:pt x="912" y="42"/>
                  </a:lnTo>
                  <a:lnTo>
                    <a:pt x="910" y="44"/>
                  </a:lnTo>
                  <a:lnTo>
                    <a:pt x="910" y="44"/>
                  </a:lnTo>
                  <a:lnTo>
                    <a:pt x="908" y="44"/>
                  </a:lnTo>
                  <a:lnTo>
                    <a:pt x="908" y="44"/>
                  </a:lnTo>
                  <a:lnTo>
                    <a:pt x="908" y="44"/>
                  </a:lnTo>
                  <a:lnTo>
                    <a:pt x="908" y="44"/>
                  </a:lnTo>
                  <a:lnTo>
                    <a:pt x="902" y="46"/>
                  </a:lnTo>
                  <a:lnTo>
                    <a:pt x="902" y="46"/>
                  </a:lnTo>
                  <a:lnTo>
                    <a:pt x="900" y="44"/>
                  </a:lnTo>
                  <a:lnTo>
                    <a:pt x="900" y="44"/>
                  </a:lnTo>
                  <a:lnTo>
                    <a:pt x="896" y="44"/>
                  </a:lnTo>
                  <a:lnTo>
                    <a:pt x="892" y="44"/>
                  </a:lnTo>
                  <a:lnTo>
                    <a:pt x="892" y="44"/>
                  </a:lnTo>
                  <a:lnTo>
                    <a:pt x="890" y="44"/>
                  </a:lnTo>
                  <a:lnTo>
                    <a:pt x="890" y="44"/>
                  </a:lnTo>
                  <a:lnTo>
                    <a:pt x="888" y="46"/>
                  </a:lnTo>
                  <a:lnTo>
                    <a:pt x="888" y="46"/>
                  </a:lnTo>
                  <a:lnTo>
                    <a:pt x="882" y="44"/>
                  </a:lnTo>
                  <a:lnTo>
                    <a:pt x="882" y="44"/>
                  </a:lnTo>
                  <a:lnTo>
                    <a:pt x="876" y="42"/>
                  </a:lnTo>
                  <a:lnTo>
                    <a:pt x="876" y="42"/>
                  </a:lnTo>
                  <a:lnTo>
                    <a:pt x="874" y="42"/>
                  </a:lnTo>
                  <a:lnTo>
                    <a:pt x="870" y="42"/>
                  </a:lnTo>
                  <a:lnTo>
                    <a:pt x="870" y="42"/>
                  </a:lnTo>
                  <a:lnTo>
                    <a:pt x="866" y="44"/>
                  </a:lnTo>
                  <a:lnTo>
                    <a:pt x="866" y="44"/>
                  </a:lnTo>
                  <a:lnTo>
                    <a:pt x="862" y="46"/>
                  </a:lnTo>
                  <a:lnTo>
                    <a:pt x="862" y="46"/>
                  </a:lnTo>
                  <a:lnTo>
                    <a:pt x="858" y="46"/>
                  </a:lnTo>
                  <a:lnTo>
                    <a:pt x="858" y="46"/>
                  </a:lnTo>
                  <a:lnTo>
                    <a:pt x="856" y="44"/>
                  </a:lnTo>
                  <a:lnTo>
                    <a:pt x="856" y="44"/>
                  </a:lnTo>
                  <a:lnTo>
                    <a:pt x="852" y="44"/>
                  </a:lnTo>
                  <a:lnTo>
                    <a:pt x="852" y="44"/>
                  </a:lnTo>
                  <a:lnTo>
                    <a:pt x="850" y="44"/>
                  </a:lnTo>
                  <a:lnTo>
                    <a:pt x="850" y="44"/>
                  </a:lnTo>
                  <a:lnTo>
                    <a:pt x="848" y="40"/>
                  </a:lnTo>
                  <a:lnTo>
                    <a:pt x="846" y="40"/>
                  </a:lnTo>
                  <a:lnTo>
                    <a:pt x="846" y="40"/>
                  </a:lnTo>
                  <a:lnTo>
                    <a:pt x="844" y="42"/>
                  </a:lnTo>
                  <a:lnTo>
                    <a:pt x="844" y="42"/>
                  </a:lnTo>
                  <a:lnTo>
                    <a:pt x="840" y="42"/>
                  </a:lnTo>
                  <a:lnTo>
                    <a:pt x="836" y="40"/>
                  </a:lnTo>
                  <a:lnTo>
                    <a:pt x="836" y="40"/>
                  </a:lnTo>
                  <a:lnTo>
                    <a:pt x="834" y="38"/>
                  </a:lnTo>
                  <a:lnTo>
                    <a:pt x="834" y="38"/>
                  </a:lnTo>
                  <a:lnTo>
                    <a:pt x="830" y="40"/>
                  </a:lnTo>
                  <a:lnTo>
                    <a:pt x="828" y="38"/>
                  </a:lnTo>
                  <a:lnTo>
                    <a:pt x="828" y="38"/>
                  </a:lnTo>
                  <a:lnTo>
                    <a:pt x="820" y="40"/>
                  </a:lnTo>
                  <a:lnTo>
                    <a:pt x="820" y="40"/>
                  </a:lnTo>
                  <a:lnTo>
                    <a:pt x="820" y="40"/>
                  </a:lnTo>
                  <a:lnTo>
                    <a:pt x="820" y="40"/>
                  </a:lnTo>
                  <a:lnTo>
                    <a:pt x="816" y="42"/>
                  </a:lnTo>
                  <a:lnTo>
                    <a:pt x="816" y="42"/>
                  </a:lnTo>
                  <a:lnTo>
                    <a:pt x="812" y="40"/>
                  </a:lnTo>
                  <a:lnTo>
                    <a:pt x="812" y="40"/>
                  </a:lnTo>
                  <a:lnTo>
                    <a:pt x="808" y="40"/>
                  </a:lnTo>
                  <a:lnTo>
                    <a:pt x="808" y="40"/>
                  </a:lnTo>
                  <a:lnTo>
                    <a:pt x="806" y="40"/>
                  </a:lnTo>
                  <a:lnTo>
                    <a:pt x="806" y="40"/>
                  </a:lnTo>
                  <a:lnTo>
                    <a:pt x="804" y="40"/>
                  </a:lnTo>
                  <a:lnTo>
                    <a:pt x="804" y="40"/>
                  </a:lnTo>
                  <a:lnTo>
                    <a:pt x="802" y="38"/>
                  </a:lnTo>
                  <a:lnTo>
                    <a:pt x="802" y="38"/>
                  </a:lnTo>
                  <a:lnTo>
                    <a:pt x="800" y="40"/>
                  </a:lnTo>
                  <a:lnTo>
                    <a:pt x="800" y="40"/>
                  </a:lnTo>
                  <a:lnTo>
                    <a:pt x="800" y="40"/>
                  </a:lnTo>
                  <a:lnTo>
                    <a:pt x="794" y="42"/>
                  </a:lnTo>
                  <a:lnTo>
                    <a:pt x="794" y="42"/>
                  </a:lnTo>
                  <a:lnTo>
                    <a:pt x="792" y="40"/>
                  </a:lnTo>
                  <a:lnTo>
                    <a:pt x="792" y="40"/>
                  </a:lnTo>
                  <a:lnTo>
                    <a:pt x="790" y="40"/>
                  </a:lnTo>
                  <a:lnTo>
                    <a:pt x="790" y="40"/>
                  </a:lnTo>
                  <a:lnTo>
                    <a:pt x="790" y="40"/>
                  </a:lnTo>
                  <a:lnTo>
                    <a:pt x="788" y="42"/>
                  </a:lnTo>
                  <a:lnTo>
                    <a:pt x="788" y="42"/>
                  </a:lnTo>
                  <a:lnTo>
                    <a:pt x="786" y="42"/>
                  </a:lnTo>
                  <a:lnTo>
                    <a:pt x="786" y="42"/>
                  </a:lnTo>
                  <a:lnTo>
                    <a:pt x="782" y="40"/>
                  </a:lnTo>
                  <a:lnTo>
                    <a:pt x="782" y="40"/>
                  </a:lnTo>
                  <a:lnTo>
                    <a:pt x="778" y="40"/>
                  </a:lnTo>
                  <a:lnTo>
                    <a:pt x="778" y="40"/>
                  </a:lnTo>
                  <a:lnTo>
                    <a:pt x="776" y="42"/>
                  </a:lnTo>
                  <a:lnTo>
                    <a:pt x="772" y="42"/>
                  </a:lnTo>
                  <a:lnTo>
                    <a:pt x="772" y="42"/>
                  </a:lnTo>
                  <a:lnTo>
                    <a:pt x="770" y="42"/>
                  </a:lnTo>
                  <a:lnTo>
                    <a:pt x="770" y="42"/>
                  </a:lnTo>
                  <a:lnTo>
                    <a:pt x="766" y="40"/>
                  </a:lnTo>
                  <a:lnTo>
                    <a:pt x="766" y="40"/>
                  </a:lnTo>
                  <a:lnTo>
                    <a:pt x="764" y="40"/>
                  </a:lnTo>
                  <a:lnTo>
                    <a:pt x="764" y="40"/>
                  </a:lnTo>
                  <a:lnTo>
                    <a:pt x="762" y="42"/>
                  </a:lnTo>
                  <a:lnTo>
                    <a:pt x="762" y="42"/>
                  </a:lnTo>
                  <a:lnTo>
                    <a:pt x="758" y="42"/>
                  </a:lnTo>
                  <a:lnTo>
                    <a:pt x="758" y="42"/>
                  </a:lnTo>
                  <a:lnTo>
                    <a:pt x="756" y="42"/>
                  </a:lnTo>
                  <a:lnTo>
                    <a:pt x="756" y="42"/>
                  </a:lnTo>
                  <a:lnTo>
                    <a:pt x="752" y="42"/>
                  </a:lnTo>
                  <a:lnTo>
                    <a:pt x="752" y="42"/>
                  </a:lnTo>
                  <a:lnTo>
                    <a:pt x="744" y="44"/>
                  </a:lnTo>
                  <a:lnTo>
                    <a:pt x="744" y="44"/>
                  </a:lnTo>
                  <a:lnTo>
                    <a:pt x="738" y="42"/>
                  </a:lnTo>
                  <a:lnTo>
                    <a:pt x="738" y="42"/>
                  </a:lnTo>
                  <a:lnTo>
                    <a:pt x="734" y="40"/>
                  </a:lnTo>
                  <a:lnTo>
                    <a:pt x="734" y="40"/>
                  </a:lnTo>
                  <a:lnTo>
                    <a:pt x="732" y="42"/>
                  </a:lnTo>
                  <a:lnTo>
                    <a:pt x="732" y="42"/>
                  </a:lnTo>
                  <a:lnTo>
                    <a:pt x="728" y="42"/>
                  </a:lnTo>
                  <a:lnTo>
                    <a:pt x="726" y="42"/>
                  </a:lnTo>
                  <a:lnTo>
                    <a:pt x="726" y="42"/>
                  </a:lnTo>
                  <a:lnTo>
                    <a:pt x="724" y="42"/>
                  </a:lnTo>
                  <a:lnTo>
                    <a:pt x="724" y="42"/>
                  </a:lnTo>
                  <a:lnTo>
                    <a:pt x="720" y="42"/>
                  </a:lnTo>
                  <a:lnTo>
                    <a:pt x="720" y="42"/>
                  </a:lnTo>
                  <a:lnTo>
                    <a:pt x="718" y="42"/>
                  </a:lnTo>
                  <a:lnTo>
                    <a:pt x="718" y="42"/>
                  </a:lnTo>
                  <a:lnTo>
                    <a:pt x="712" y="42"/>
                  </a:lnTo>
                  <a:lnTo>
                    <a:pt x="712" y="42"/>
                  </a:lnTo>
                  <a:lnTo>
                    <a:pt x="710" y="42"/>
                  </a:lnTo>
                  <a:lnTo>
                    <a:pt x="710" y="42"/>
                  </a:lnTo>
                  <a:lnTo>
                    <a:pt x="706" y="42"/>
                  </a:lnTo>
                  <a:lnTo>
                    <a:pt x="706" y="42"/>
                  </a:lnTo>
                  <a:lnTo>
                    <a:pt x="704" y="44"/>
                  </a:lnTo>
                  <a:lnTo>
                    <a:pt x="704" y="44"/>
                  </a:lnTo>
                  <a:lnTo>
                    <a:pt x="702" y="42"/>
                  </a:lnTo>
                  <a:lnTo>
                    <a:pt x="702" y="42"/>
                  </a:lnTo>
                  <a:lnTo>
                    <a:pt x="696" y="44"/>
                  </a:lnTo>
                  <a:lnTo>
                    <a:pt x="696" y="44"/>
                  </a:lnTo>
                  <a:lnTo>
                    <a:pt x="692" y="44"/>
                  </a:lnTo>
                  <a:lnTo>
                    <a:pt x="692" y="44"/>
                  </a:lnTo>
                  <a:lnTo>
                    <a:pt x="690" y="44"/>
                  </a:lnTo>
                  <a:lnTo>
                    <a:pt x="690" y="44"/>
                  </a:lnTo>
                  <a:lnTo>
                    <a:pt x="688" y="44"/>
                  </a:lnTo>
                  <a:lnTo>
                    <a:pt x="688" y="44"/>
                  </a:lnTo>
                  <a:lnTo>
                    <a:pt x="686" y="44"/>
                  </a:lnTo>
                  <a:lnTo>
                    <a:pt x="686" y="44"/>
                  </a:lnTo>
                  <a:lnTo>
                    <a:pt x="680" y="44"/>
                  </a:lnTo>
                  <a:lnTo>
                    <a:pt x="680" y="44"/>
                  </a:lnTo>
                  <a:lnTo>
                    <a:pt x="676" y="44"/>
                  </a:lnTo>
                  <a:lnTo>
                    <a:pt x="676" y="44"/>
                  </a:lnTo>
                  <a:lnTo>
                    <a:pt x="668" y="44"/>
                  </a:lnTo>
                  <a:lnTo>
                    <a:pt x="660" y="42"/>
                  </a:lnTo>
                  <a:lnTo>
                    <a:pt x="660" y="42"/>
                  </a:lnTo>
                  <a:lnTo>
                    <a:pt x="658" y="42"/>
                  </a:lnTo>
                  <a:lnTo>
                    <a:pt x="658" y="42"/>
                  </a:lnTo>
                  <a:lnTo>
                    <a:pt x="654" y="42"/>
                  </a:lnTo>
                  <a:lnTo>
                    <a:pt x="652" y="42"/>
                  </a:lnTo>
                  <a:lnTo>
                    <a:pt x="652" y="42"/>
                  </a:lnTo>
                  <a:lnTo>
                    <a:pt x="648" y="42"/>
                  </a:lnTo>
                  <a:lnTo>
                    <a:pt x="648" y="42"/>
                  </a:lnTo>
                  <a:lnTo>
                    <a:pt x="646" y="42"/>
                  </a:lnTo>
                  <a:lnTo>
                    <a:pt x="646" y="42"/>
                  </a:lnTo>
                  <a:lnTo>
                    <a:pt x="636" y="42"/>
                  </a:lnTo>
                  <a:lnTo>
                    <a:pt x="636" y="42"/>
                  </a:lnTo>
                  <a:lnTo>
                    <a:pt x="636" y="42"/>
                  </a:lnTo>
                  <a:lnTo>
                    <a:pt x="636" y="42"/>
                  </a:lnTo>
                  <a:lnTo>
                    <a:pt x="636" y="42"/>
                  </a:lnTo>
                  <a:lnTo>
                    <a:pt x="636" y="42"/>
                  </a:lnTo>
                  <a:lnTo>
                    <a:pt x="636" y="42"/>
                  </a:lnTo>
                  <a:lnTo>
                    <a:pt x="636" y="42"/>
                  </a:lnTo>
                  <a:lnTo>
                    <a:pt x="634" y="42"/>
                  </a:lnTo>
                  <a:lnTo>
                    <a:pt x="634" y="42"/>
                  </a:lnTo>
                  <a:lnTo>
                    <a:pt x="630" y="42"/>
                  </a:lnTo>
                  <a:lnTo>
                    <a:pt x="630" y="42"/>
                  </a:lnTo>
                  <a:lnTo>
                    <a:pt x="628" y="42"/>
                  </a:lnTo>
                  <a:lnTo>
                    <a:pt x="628" y="42"/>
                  </a:lnTo>
                  <a:lnTo>
                    <a:pt x="622" y="42"/>
                  </a:lnTo>
                  <a:lnTo>
                    <a:pt x="622" y="42"/>
                  </a:lnTo>
                  <a:lnTo>
                    <a:pt x="614" y="42"/>
                  </a:lnTo>
                  <a:lnTo>
                    <a:pt x="614" y="42"/>
                  </a:lnTo>
                  <a:lnTo>
                    <a:pt x="612" y="42"/>
                  </a:lnTo>
                  <a:lnTo>
                    <a:pt x="608" y="42"/>
                  </a:lnTo>
                  <a:lnTo>
                    <a:pt x="608" y="42"/>
                  </a:lnTo>
                  <a:lnTo>
                    <a:pt x="608" y="42"/>
                  </a:lnTo>
                  <a:lnTo>
                    <a:pt x="608" y="42"/>
                  </a:lnTo>
                  <a:lnTo>
                    <a:pt x="606" y="42"/>
                  </a:lnTo>
                  <a:lnTo>
                    <a:pt x="606" y="42"/>
                  </a:lnTo>
                  <a:lnTo>
                    <a:pt x="604" y="42"/>
                  </a:lnTo>
                  <a:lnTo>
                    <a:pt x="604" y="42"/>
                  </a:lnTo>
                  <a:lnTo>
                    <a:pt x="600" y="42"/>
                  </a:lnTo>
                  <a:lnTo>
                    <a:pt x="600" y="42"/>
                  </a:lnTo>
                  <a:lnTo>
                    <a:pt x="596" y="42"/>
                  </a:lnTo>
                  <a:lnTo>
                    <a:pt x="596" y="42"/>
                  </a:lnTo>
                  <a:lnTo>
                    <a:pt x="594" y="42"/>
                  </a:lnTo>
                  <a:lnTo>
                    <a:pt x="594" y="42"/>
                  </a:lnTo>
                  <a:lnTo>
                    <a:pt x="588" y="42"/>
                  </a:lnTo>
                  <a:lnTo>
                    <a:pt x="588" y="42"/>
                  </a:lnTo>
                  <a:lnTo>
                    <a:pt x="586" y="42"/>
                  </a:lnTo>
                  <a:lnTo>
                    <a:pt x="586" y="42"/>
                  </a:lnTo>
                  <a:lnTo>
                    <a:pt x="582" y="42"/>
                  </a:lnTo>
                  <a:lnTo>
                    <a:pt x="582" y="42"/>
                  </a:lnTo>
                  <a:lnTo>
                    <a:pt x="580" y="42"/>
                  </a:lnTo>
                  <a:lnTo>
                    <a:pt x="580" y="42"/>
                  </a:lnTo>
                  <a:lnTo>
                    <a:pt x="576" y="42"/>
                  </a:lnTo>
                  <a:lnTo>
                    <a:pt x="576" y="42"/>
                  </a:lnTo>
                  <a:lnTo>
                    <a:pt x="574" y="42"/>
                  </a:lnTo>
                  <a:lnTo>
                    <a:pt x="574" y="42"/>
                  </a:lnTo>
                  <a:lnTo>
                    <a:pt x="570" y="42"/>
                  </a:lnTo>
                  <a:lnTo>
                    <a:pt x="570" y="42"/>
                  </a:lnTo>
                  <a:lnTo>
                    <a:pt x="566" y="42"/>
                  </a:lnTo>
                  <a:lnTo>
                    <a:pt x="566" y="42"/>
                  </a:lnTo>
                  <a:lnTo>
                    <a:pt x="564" y="42"/>
                  </a:lnTo>
                  <a:lnTo>
                    <a:pt x="564" y="42"/>
                  </a:lnTo>
                  <a:lnTo>
                    <a:pt x="560" y="42"/>
                  </a:lnTo>
                  <a:lnTo>
                    <a:pt x="560" y="42"/>
                  </a:lnTo>
                  <a:lnTo>
                    <a:pt x="542" y="42"/>
                  </a:lnTo>
                  <a:lnTo>
                    <a:pt x="542" y="42"/>
                  </a:lnTo>
                  <a:lnTo>
                    <a:pt x="540" y="44"/>
                  </a:lnTo>
                  <a:lnTo>
                    <a:pt x="540" y="44"/>
                  </a:lnTo>
                  <a:lnTo>
                    <a:pt x="536" y="42"/>
                  </a:lnTo>
                  <a:lnTo>
                    <a:pt x="532" y="44"/>
                  </a:lnTo>
                  <a:lnTo>
                    <a:pt x="532" y="44"/>
                  </a:lnTo>
                  <a:lnTo>
                    <a:pt x="528" y="42"/>
                  </a:lnTo>
                  <a:lnTo>
                    <a:pt x="528" y="42"/>
                  </a:lnTo>
                  <a:lnTo>
                    <a:pt x="528" y="42"/>
                  </a:lnTo>
                  <a:lnTo>
                    <a:pt x="526" y="44"/>
                  </a:lnTo>
                  <a:lnTo>
                    <a:pt x="526" y="44"/>
                  </a:lnTo>
                  <a:lnTo>
                    <a:pt x="518" y="44"/>
                  </a:lnTo>
                  <a:lnTo>
                    <a:pt x="518" y="44"/>
                  </a:lnTo>
                  <a:lnTo>
                    <a:pt x="514" y="46"/>
                  </a:lnTo>
                  <a:lnTo>
                    <a:pt x="514" y="46"/>
                  </a:lnTo>
                  <a:lnTo>
                    <a:pt x="510" y="46"/>
                  </a:lnTo>
                  <a:lnTo>
                    <a:pt x="510" y="46"/>
                  </a:lnTo>
                  <a:lnTo>
                    <a:pt x="508" y="46"/>
                  </a:lnTo>
                  <a:lnTo>
                    <a:pt x="508" y="46"/>
                  </a:lnTo>
                  <a:lnTo>
                    <a:pt x="504" y="46"/>
                  </a:lnTo>
                  <a:lnTo>
                    <a:pt x="504" y="46"/>
                  </a:lnTo>
                  <a:lnTo>
                    <a:pt x="500" y="46"/>
                  </a:lnTo>
                  <a:lnTo>
                    <a:pt x="500" y="46"/>
                  </a:lnTo>
                  <a:lnTo>
                    <a:pt x="500" y="46"/>
                  </a:lnTo>
                  <a:lnTo>
                    <a:pt x="500" y="46"/>
                  </a:lnTo>
                  <a:lnTo>
                    <a:pt x="498" y="46"/>
                  </a:lnTo>
                  <a:lnTo>
                    <a:pt x="498" y="46"/>
                  </a:lnTo>
                  <a:lnTo>
                    <a:pt x="498" y="46"/>
                  </a:lnTo>
                  <a:lnTo>
                    <a:pt x="498" y="46"/>
                  </a:lnTo>
                  <a:lnTo>
                    <a:pt x="498" y="46"/>
                  </a:lnTo>
                  <a:lnTo>
                    <a:pt x="498" y="46"/>
                  </a:lnTo>
                  <a:lnTo>
                    <a:pt x="496" y="46"/>
                  </a:lnTo>
                  <a:lnTo>
                    <a:pt x="496" y="46"/>
                  </a:lnTo>
                  <a:lnTo>
                    <a:pt x="494" y="46"/>
                  </a:lnTo>
                  <a:lnTo>
                    <a:pt x="494" y="46"/>
                  </a:lnTo>
                  <a:lnTo>
                    <a:pt x="490" y="46"/>
                  </a:lnTo>
                  <a:lnTo>
                    <a:pt x="490" y="46"/>
                  </a:lnTo>
                  <a:lnTo>
                    <a:pt x="486" y="44"/>
                  </a:lnTo>
                  <a:lnTo>
                    <a:pt x="486" y="44"/>
                  </a:lnTo>
                  <a:lnTo>
                    <a:pt x="484" y="44"/>
                  </a:lnTo>
                  <a:lnTo>
                    <a:pt x="484" y="44"/>
                  </a:lnTo>
                  <a:lnTo>
                    <a:pt x="482" y="44"/>
                  </a:lnTo>
                  <a:lnTo>
                    <a:pt x="482" y="44"/>
                  </a:lnTo>
                  <a:lnTo>
                    <a:pt x="478" y="44"/>
                  </a:lnTo>
                  <a:lnTo>
                    <a:pt x="478" y="44"/>
                  </a:lnTo>
                  <a:lnTo>
                    <a:pt x="476" y="44"/>
                  </a:lnTo>
                  <a:lnTo>
                    <a:pt x="476" y="44"/>
                  </a:lnTo>
                  <a:lnTo>
                    <a:pt x="472" y="46"/>
                  </a:lnTo>
                  <a:lnTo>
                    <a:pt x="468" y="44"/>
                  </a:lnTo>
                  <a:lnTo>
                    <a:pt x="468" y="44"/>
                  </a:lnTo>
                  <a:lnTo>
                    <a:pt x="466" y="46"/>
                  </a:lnTo>
                  <a:lnTo>
                    <a:pt x="464" y="46"/>
                  </a:lnTo>
                  <a:lnTo>
                    <a:pt x="464" y="46"/>
                  </a:lnTo>
                  <a:lnTo>
                    <a:pt x="464" y="44"/>
                  </a:lnTo>
                  <a:lnTo>
                    <a:pt x="464" y="44"/>
                  </a:lnTo>
                  <a:lnTo>
                    <a:pt x="462" y="44"/>
                  </a:lnTo>
                  <a:lnTo>
                    <a:pt x="462" y="44"/>
                  </a:lnTo>
                  <a:lnTo>
                    <a:pt x="462" y="42"/>
                  </a:lnTo>
                  <a:lnTo>
                    <a:pt x="462" y="42"/>
                  </a:lnTo>
                  <a:lnTo>
                    <a:pt x="456" y="42"/>
                  </a:lnTo>
                  <a:lnTo>
                    <a:pt x="456" y="42"/>
                  </a:lnTo>
                  <a:lnTo>
                    <a:pt x="450" y="42"/>
                  </a:lnTo>
                  <a:lnTo>
                    <a:pt x="450" y="42"/>
                  </a:lnTo>
                  <a:lnTo>
                    <a:pt x="448" y="44"/>
                  </a:lnTo>
                  <a:lnTo>
                    <a:pt x="448" y="44"/>
                  </a:lnTo>
                  <a:lnTo>
                    <a:pt x="442" y="44"/>
                  </a:lnTo>
                  <a:lnTo>
                    <a:pt x="442" y="44"/>
                  </a:lnTo>
                  <a:lnTo>
                    <a:pt x="438" y="44"/>
                  </a:lnTo>
                  <a:lnTo>
                    <a:pt x="438" y="44"/>
                  </a:lnTo>
                  <a:lnTo>
                    <a:pt x="436" y="46"/>
                  </a:lnTo>
                  <a:lnTo>
                    <a:pt x="436" y="46"/>
                  </a:lnTo>
                  <a:lnTo>
                    <a:pt x="432" y="44"/>
                  </a:lnTo>
                  <a:lnTo>
                    <a:pt x="432" y="44"/>
                  </a:lnTo>
                  <a:lnTo>
                    <a:pt x="428" y="44"/>
                  </a:lnTo>
                  <a:lnTo>
                    <a:pt x="428" y="44"/>
                  </a:lnTo>
                  <a:lnTo>
                    <a:pt x="428" y="44"/>
                  </a:lnTo>
                  <a:lnTo>
                    <a:pt x="428" y="44"/>
                  </a:lnTo>
                  <a:lnTo>
                    <a:pt x="426" y="44"/>
                  </a:lnTo>
                  <a:lnTo>
                    <a:pt x="426" y="44"/>
                  </a:lnTo>
                  <a:lnTo>
                    <a:pt x="426" y="44"/>
                  </a:lnTo>
                  <a:lnTo>
                    <a:pt x="426" y="44"/>
                  </a:lnTo>
                  <a:lnTo>
                    <a:pt x="420" y="42"/>
                  </a:lnTo>
                  <a:lnTo>
                    <a:pt x="420" y="42"/>
                  </a:lnTo>
                  <a:lnTo>
                    <a:pt x="418" y="44"/>
                  </a:lnTo>
                  <a:lnTo>
                    <a:pt x="418" y="44"/>
                  </a:lnTo>
                  <a:lnTo>
                    <a:pt x="416" y="42"/>
                  </a:lnTo>
                  <a:lnTo>
                    <a:pt x="416" y="40"/>
                  </a:lnTo>
                  <a:lnTo>
                    <a:pt x="416" y="40"/>
                  </a:lnTo>
                  <a:lnTo>
                    <a:pt x="412" y="40"/>
                  </a:lnTo>
                  <a:lnTo>
                    <a:pt x="412" y="40"/>
                  </a:lnTo>
                  <a:lnTo>
                    <a:pt x="412" y="42"/>
                  </a:lnTo>
                  <a:lnTo>
                    <a:pt x="412" y="42"/>
                  </a:lnTo>
                  <a:lnTo>
                    <a:pt x="410" y="44"/>
                  </a:lnTo>
                  <a:lnTo>
                    <a:pt x="410" y="44"/>
                  </a:lnTo>
                  <a:lnTo>
                    <a:pt x="404" y="44"/>
                  </a:lnTo>
                  <a:lnTo>
                    <a:pt x="404" y="44"/>
                  </a:lnTo>
                  <a:lnTo>
                    <a:pt x="400" y="44"/>
                  </a:lnTo>
                  <a:lnTo>
                    <a:pt x="400" y="44"/>
                  </a:lnTo>
                  <a:lnTo>
                    <a:pt x="396" y="42"/>
                  </a:lnTo>
                  <a:lnTo>
                    <a:pt x="396" y="42"/>
                  </a:lnTo>
                  <a:lnTo>
                    <a:pt x="394" y="44"/>
                  </a:lnTo>
                  <a:lnTo>
                    <a:pt x="394" y="44"/>
                  </a:lnTo>
                  <a:lnTo>
                    <a:pt x="390" y="44"/>
                  </a:lnTo>
                  <a:lnTo>
                    <a:pt x="390" y="44"/>
                  </a:lnTo>
                  <a:lnTo>
                    <a:pt x="386" y="42"/>
                  </a:lnTo>
                  <a:lnTo>
                    <a:pt x="386" y="42"/>
                  </a:lnTo>
                  <a:lnTo>
                    <a:pt x="376" y="44"/>
                  </a:lnTo>
                  <a:lnTo>
                    <a:pt x="376" y="44"/>
                  </a:lnTo>
                  <a:lnTo>
                    <a:pt x="374" y="42"/>
                  </a:lnTo>
                  <a:lnTo>
                    <a:pt x="374" y="42"/>
                  </a:lnTo>
                  <a:lnTo>
                    <a:pt x="368" y="42"/>
                  </a:lnTo>
                  <a:lnTo>
                    <a:pt x="368" y="42"/>
                  </a:lnTo>
                  <a:lnTo>
                    <a:pt x="366" y="42"/>
                  </a:lnTo>
                  <a:lnTo>
                    <a:pt x="366" y="42"/>
                  </a:lnTo>
                  <a:lnTo>
                    <a:pt x="362" y="42"/>
                  </a:lnTo>
                  <a:lnTo>
                    <a:pt x="362" y="42"/>
                  </a:lnTo>
                  <a:lnTo>
                    <a:pt x="362" y="42"/>
                  </a:lnTo>
                  <a:lnTo>
                    <a:pt x="362" y="42"/>
                  </a:lnTo>
                  <a:lnTo>
                    <a:pt x="362" y="42"/>
                  </a:lnTo>
                  <a:lnTo>
                    <a:pt x="362" y="42"/>
                  </a:lnTo>
                  <a:lnTo>
                    <a:pt x="360" y="42"/>
                  </a:lnTo>
                  <a:lnTo>
                    <a:pt x="360" y="42"/>
                  </a:lnTo>
                  <a:lnTo>
                    <a:pt x="358" y="42"/>
                  </a:lnTo>
                  <a:lnTo>
                    <a:pt x="358" y="42"/>
                  </a:lnTo>
                  <a:lnTo>
                    <a:pt x="352" y="44"/>
                  </a:lnTo>
                  <a:lnTo>
                    <a:pt x="352" y="44"/>
                  </a:lnTo>
                  <a:lnTo>
                    <a:pt x="344" y="42"/>
                  </a:lnTo>
                  <a:lnTo>
                    <a:pt x="344" y="42"/>
                  </a:lnTo>
                  <a:lnTo>
                    <a:pt x="342" y="44"/>
                  </a:lnTo>
                  <a:lnTo>
                    <a:pt x="342" y="44"/>
                  </a:lnTo>
                  <a:lnTo>
                    <a:pt x="338" y="42"/>
                  </a:lnTo>
                  <a:lnTo>
                    <a:pt x="338" y="42"/>
                  </a:lnTo>
                  <a:lnTo>
                    <a:pt x="330" y="44"/>
                  </a:lnTo>
                  <a:lnTo>
                    <a:pt x="330" y="44"/>
                  </a:lnTo>
                  <a:lnTo>
                    <a:pt x="328" y="44"/>
                  </a:lnTo>
                  <a:lnTo>
                    <a:pt x="328" y="44"/>
                  </a:lnTo>
                  <a:lnTo>
                    <a:pt x="322" y="42"/>
                  </a:lnTo>
                  <a:lnTo>
                    <a:pt x="322" y="42"/>
                  </a:lnTo>
                  <a:lnTo>
                    <a:pt x="316" y="42"/>
                  </a:lnTo>
                  <a:lnTo>
                    <a:pt x="316" y="42"/>
                  </a:lnTo>
                  <a:lnTo>
                    <a:pt x="316" y="42"/>
                  </a:lnTo>
                  <a:lnTo>
                    <a:pt x="316" y="42"/>
                  </a:lnTo>
                  <a:lnTo>
                    <a:pt x="316" y="42"/>
                  </a:lnTo>
                  <a:lnTo>
                    <a:pt x="316" y="42"/>
                  </a:lnTo>
                  <a:lnTo>
                    <a:pt x="314" y="42"/>
                  </a:lnTo>
                  <a:lnTo>
                    <a:pt x="314" y="42"/>
                  </a:lnTo>
                  <a:lnTo>
                    <a:pt x="310" y="42"/>
                  </a:lnTo>
                  <a:lnTo>
                    <a:pt x="310" y="42"/>
                  </a:lnTo>
                  <a:lnTo>
                    <a:pt x="310" y="40"/>
                  </a:lnTo>
                  <a:lnTo>
                    <a:pt x="310" y="40"/>
                  </a:lnTo>
                  <a:lnTo>
                    <a:pt x="308" y="40"/>
                  </a:lnTo>
                  <a:lnTo>
                    <a:pt x="308" y="42"/>
                  </a:lnTo>
                  <a:lnTo>
                    <a:pt x="308" y="42"/>
                  </a:lnTo>
                  <a:lnTo>
                    <a:pt x="306" y="42"/>
                  </a:lnTo>
                  <a:lnTo>
                    <a:pt x="306" y="42"/>
                  </a:lnTo>
                  <a:lnTo>
                    <a:pt x="298" y="42"/>
                  </a:lnTo>
                  <a:lnTo>
                    <a:pt x="298" y="42"/>
                  </a:lnTo>
                  <a:lnTo>
                    <a:pt x="296" y="42"/>
                  </a:lnTo>
                  <a:lnTo>
                    <a:pt x="296" y="42"/>
                  </a:lnTo>
                  <a:lnTo>
                    <a:pt x="294" y="42"/>
                  </a:lnTo>
                  <a:lnTo>
                    <a:pt x="294" y="42"/>
                  </a:lnTo>
                  <a:lnTo>
                    <a:pt x="290" y="42"/>
                  </a:lnTo>
                  <a:lnTo>
                    <a:pt x="290" y="42"/>
                  </a:lnTo>
                  <a:lnTo>
                    <a:pt x="288" y="42"/>
                  </a:lnTo>
                  <a:lnTo>
                    <a:pt x="288" y="42"/>
                  </a:lnTo>
                  <a:lnTo>
                    <a:pt x="286" y="42"/>
                  </a:lnTo>
                  <a:lnTo>
                    <a:pt x="286" y="42"/>
                  </a:lnTo>
                  <a:lnTo>
                    <a:pt x="286" y="40"/>
                  </a:lnTo>
                  <a:lnTo>
                    <a:pt x="286" y="40"/>
                  </a:lnTo>
                  <a:lnTo>
                    <a:pt x="282" y="42"/>
                  </a:lnTo>
                  <a:lnTo>
                    <a:pt x="282" y="42"/>
                  </a:lnTo>
                  <a:lnTo>
                    <a:pt x="278" y="40"/>
                  </a:lnTo>
                  <a:lnTo>
                    <a:pt x="278" y="40"/>
                  </a:lnTo>
                  <a:lnTo>
                    <a:pt x="276" y="40"/>
                  </a:lnTo>
                  <a:lnTo>
                    <a:pt x="274" y="40"/>
                  </a:lnTo>
                  <a:lnTo>
                    <a:pt x="274" y="40"/>
                  </a:lnTo>
                  <a:lnTo>
                    <a:pt x="270" y="40"/>
                  </a:lnTo>
                  <a:lnTo>
                    <a:pt x="270" y="40"/>
                  </a:lnTo>
                  <a:lnTo>
                    <a:pt x="268" y="42"/>
                  </a:lnTo>
                  <a:lnTo>
                    <a:pt x="268" y="42"/>
                  </a:lnTo>
                  <a:lnTo>
                    <a:pt x="264" y="40"/>
                  </a:lnTo>
                  <a:lnTo>
                    <a:pt x="264" y="40"/>
                  </a:lnTo>
                  <a:lnTo>
                    <a:pt x="260" y="40"/>
                  </a:lnTo>
                  <a:lnTo>
                    <a:pt x="260" y="40"/>
                  </a:lnTo>
                  <a:lnTo>
                    <a:pt x="258" y="40"/>
                  </a:lnTo>
                  <a:lnTo>
                    <a:pt x="258" y="40"/>
                  </a:lnTo>
                  <a:lnTo>
                    <a:pt x="252" y="40"/>
                  </a:lnTo>
                  <a:lnTo>
                    <a:pt x="252" y="40"/>
                  </a:lnTo>
                  <a:lnTo>
                    <a:pt x="246" y="40"/>
                  </a:lnTo>
                  <a:lnTo>
                    <a:pt x="242" y="40"/>
                  </a:lnTo>
                  <a:lnTo>
                    <a:pt x="242" y="40"/>
                  </a:lnTo>
                  <a:lnTo>
                    <a:pt x="238" y="40"/>
                  </a:lnTo>
                  <a:lnTo>
                    <a:pt x="234" y="40"/>
                  </a:lnTo>
                  <a:lnTo>
                    <a:pt x="234" y="40"/>
                  </a:lnTo>
                  <a:lnTo>
                    <a:pt x="234" y="40"/>
                  </a:lnTo>
                  <a:lnTo>
                    <a:pt x="234" y="40"/>
                  </a:lnTo>
                  <a:lnTo>
                    <a:pt x="230" y="40"/>
                  </a:lnTo>
                  <a:lnTo>
                    <a:pt x="230" y="40"/>
                  </a:lnTo>
                  <a:lnTo>
                    <a:pt x="228" y="40"/>
                  </a:lnTo>
                  <a:lnTo>
                    <a:pt x="228" y="40"/>
                  </a:lnTo>
                  <a:lnTo>
                    <a:pt x="224" y="40"/>
                  </a:lnTo>
                  <a:lnTo>
                    <a:pt x="224" y="40"/>
                  </a:lnTo>
                  <a:lnTo>
                    <a:pt x="222" y="40"/>
                  </a:lnTo>
                  <a:lnTo>
                    <a:pt x="222" y="40"/>
                  </a:lnTo>
                  <a:lnTo>
                    <a:pt x="218" y="40"/>
                  </a:lnTo>
                  <a:lnTo>
                    <a:pt x="218" y="40"/>
                  </a:lnTo>
                  <a:lnTo>
                    <a:pt x="216" y="40"/>
                  </a:lnTo>
                  <a:lnTo>
                    <a:pt x="216" y="40"/>
                  </a:lnTo>
                  <a:lnTo>
                    <a:pt x="212" y="42"/>
                  </a:lnTo>
                  <a:lnTo>
                    <a:pt x="212" y="42"/>
                  </a:lnTo>
                  <a:lnTo>
                    <a:pt x="208" y="40"/>
                  </a:lnTo>
                  <a:lnTo>
                    <a:pt x="208" y="40"/>
                  </a:lnTo>
                  <a:lnTo>
                    <a:pt x="204" y="42"/>
                  </a:lnTo>
                  <a:lnTo>
                    <a:pt x="204" y="42"/>
                  </a:lnTo>
                  <a:lnTo>
                    <a:pt x="200" y="40"/>
                  </a:lnTo>
                  <a:lnTo>
                    <a:pt x="200" y="40"/>
                  </a:lnTo>
                  <a:lnTo>
                    <a:pt x="190" y="40"/>
                  </a:lnTo>
                  <a:lnTo>
                    <a:pt x="190" y="40"/>
                  </a:lnTo>
                  <a:lnTo>
                    <a:pt x="188" y="40"/>
                  </a:lnTo>
                  <a:lnTo>
                    <a:pt x="188" y="40"/>
                  </a:lnTo>
                  <a:lnTo>
                    <a:pt x="176" y="40"/>
                  </a:lnTo>
                  <a:lnTo>
                    <a:pt x="176" y="40"/>
                  </a:lnTo>
                  <a:lnTo>
                    <a:pt x="172" y="42"/>
                  </a:lnTo>
                  <a:lnTo>
                    <a:pt x="172" y="42"/>
                  </a:lnTo>
                  <a:lnTo>
                    <a:pt x="170" y="42"/>
                  </a:lnTo>
                  <a:lnTo>
                    <a:pt x="170" y="42"/>
                  </a:lnTo>
                  <a:lnTo>
                    <a:pt x="166" y="42"/>
                  </a:lnTo>
                  <a:lnTo>
                    <a:pt x="166" y="42"/>
                  </a:lnTo>
                  <a:lnTo>
                    <a:pt x="162" y="42"/>
                  </a:lnTo>
                  <a:lnTo>
                    <a:pt x="158" y="42"/>
                  </a:lnTo>
                  <a:lnTo>
                    <a:pt x="158" y="42"/>
                  </a:lnTo>
                  <a:lnTo>
                    <a:pt x="158" y="40"/>
                  </a:lnTo>
                  <a:lnTo>
                    <a:pt x="158" y="40"/>
                  </a:lnTo>
                  <a:lnTo>
                    <a:pt x="156" y="40"/>
                  </a:lnTo>
                  <a:lnTo>
                    <a:pt x="156" y="40"/>
                  </a:lnTo>
                  <a:lnTo>
                    <a:pt x="156" y="38"/>
                  </a:lnTo>
                  <a:lnTo>
                    <a:pt x="156" y="38"/>
                  </a:lnTo>
                  <a:lnTo>
                    <a:pt x="148" y="38"/>
                  </a:lnTo>
                  <a:lnTo>
                    <a:pt x="148" y="38"/>
                  </a:lnTo>
                  <a:lnTo>
                    <a:pt x="148" y="38"/>
                  </a:lnTo>
                  <a:lnTo>
                    <a:pt x="148" y="38"/>
                  </a:lnTo>
                  <a:lnTo>
                    <a:pt x="146" y="38"/>
                  </a:lnTo>
                  <a:lnTo>
                    <a:pt x="146" y="38"/>
                  </a:lnTo>
                  <a:lnTo>
                    <a:pt x="142" y="38"/>
                  </a:lnTo>
                  <a:lnTo>
                    <a:pt x="140" y="40"/>
                  </a:lnTo>
                  <a:lnTo>
                    <a:pt x="140" y="40"/>
                  </a:lnTo>
                  <a:lnTo>
                    <a:pt x="138" y="40"/>
                  </a:lnTo>
                  <a:lnTo>
                    <a:pt x="138" y="40"/>
                  </a:lnTo>
                  <a:lnTo>
                    <a:pt x="134" y="40"/>
                  </a:lnTo>
                  <a:lnTo>
                    <a:pt x="134" y="40"/>
                  </a:lnTo>
                  <a:lnTo>
                    <a:pt x="130" y="40"/>
                  </a:lnTo>
                  <a:lnTo>
                    <a:pt x="130" y="40"/>
                  </a:lnTo>
                  <a:lnTo>
                    <a:pt x="126" y="38"/>
                  </a:lnTo>
                  <a:lnTo>
                    <a:pt x="126" y="38"/>
                  </a:lnTo>
                  <a:lnTo>
                    <a:pt x="124" y="38"/>
                  </a:lnTo>
                  <a:lnTo>
                    <a:pt x="124" y="38"/>
                  </a:lnTo>
                  <a:lnTo>
                    <a:pt x="122" y="38"/>
                  </a:lnTo>
                  <a:lnTo>
                    <a:pt x="118" y="38"/>
                  </a:lnTo>
                  <a:lnTo>
                    <a:pt x="118" y="38"/>
                  </a:lnTo>
                  <a:lnTo>
                    <a:pt x="116" y="38"/>
                  </a:lnTo>
                  <a:lnTo>
                    <a:pt x="116" y="38"/>
                  </a:lnTo>
                  <a:lnTo>
                    <a:pt x="112" y="38"/>
                  </a:lnTo>
                  <a:lnTo>
                    <a:pt x="112" y="38"/>
                  </a:lnTo>
                  <a:lnTo>
                    <a:pt x="106" y="40"/>
                  </a:lnTo>
                  <a:lnTo>
                    <a:pt x="106" y="40"/>
                  </a:lnTo>
                  <a:lnTo>
                    <a:pt x="104" y="38"/>
                  </a:lnTo>
                  <a:lnTo>
                    <a:pt x="104" y="38"/>
                  </a:lnTo>
                  <a:lnTo>
                    <a:pt x="104" y="38"/>
                  </a:lnTo>
                  <a:lnTo>
                    <a:pt x="104" y="38"/>
                  </a:lnTo>
                  <a:lnTo>
                    <a:pt x="102" y="38"/>
                  </a:lnTo>
                  <a:lnTo>
                    <a:pt x="102" y="38"/>
                  </a:lnTo>
                  <a:lnTo>
                    <a:pt x="98" y="36"/>
                  </a:lnTo>
                  <a:lnTo>
                    <a:pt x="98" y="36"/>
                  </a:lnTo>
                  <a:lnTo>
                    <a:pt x="92" y="38"/>
                  </a:lnTo>
                  <a:lnTo>
                    <a:pt x="92" y="38"/>
                  </a:lnTo>
                  <a:lnTo>
                    <a:pt x="90" y="36"/>
                  </a:lnTo>
                  <a:lnTo>
                    <a:pt x="90" y="36"/>
                  </a:lnTo>
                  <a:lnTo>
                    <a:pt x="86" y="38"/>
                  </a:lnTo>
                  <a:lnTo>
                    <a:pt x="86" y="38"/>
                  </a:lnTo>
                  <a:lnTo>
                    <a:pt x="82" y="36"/>
                  </a:lnTo>
                  <a:lnTo>
                    <a:pt x="82" y="36"/>
                  </a:lnTo>
                  <a:lnTo>
                    <a:pt x="76" y="36"/>
                  </a:lnTo>
                  <a:lnTo>
                    <a:pt x="76" y="36"/>
                  </a:lnTo>
                  <a:lnTo>
                    <a:pt x="74" y="38"/>
                  </a:lnTo>
                  <a:lnTo>
                    <a:pt x="74" y="38"/>
                  </a:lnTo>
                  <a:lnTo>
                    <a:pt x="70" y="38"/>
                  </a:lnTo>
                  <a:lnTo>
                    <a:pt x="70" y="38"/>
                  </a:lnTo>
                  <a:lnTo>
                    <a:pt x="66" y="36"/>
                  </a:lnTo>
                  <a:lnTo>
                    <a:pt x="66" y="36"/>
                  </a:lnTo>
                  <a:lnTo>
                    <a:pt x="64" y="36"/>
                  </a:lnTo>
                  <a:lnTo>
                    <a:pt x="64" y="36"/>
                  </a:lnTo>
                  <a:lnTo>
                    <a:pt x="56" y="36"/>
                  </a:lnTo>
                  <a:lnTo>
                    <a:pt x="56" y="36"/>
                  </a:lnTo>
                  <a:lnTo>
                    <a:pt x="54" y="38"/>
                  </a:lnTo>
                  <a:lnTo>
                    <a:pt x="54" y="38"/>
                  </a:lnTo>
                  <a:lnTo>
                    <a:pt x="50" y="38"/>
                  </a:lnTo>
                  <a:lnTo>
                    <a:pt x="50" y="38"/>
                  </a:lnTo>
                  <a:lnTo>
                    <a:pt x="50" y="38"/>
                  </a:lnTo>
                  <a:lnTo>
                    <a:pt x="50" y="38"/>
                  </a:lnTo>
                  <a:lnTo>
                    <a:pt x="46" y="38"/>
                  </a:lnTo>
                  <a:lnTo>
                    <a:pt x="46" y="38"/>
                  </a:lnTo>
                  <a:lnTo>
                    <a:pt x="42" y="38"/>
                  </a:lnTo>
                  <a:lnTo>
                    <a:pt x="42" y="38"/>
                  </a:lnTo>
                  <a:lnTo>
                    <a:pt x="40" y="36"/>
                  </a:lnTo>
                  <a:lnTo>
                    <a:pt x="40" y="36"/>
                  </a:lnTo>
                  <a:lnTo>
                    <a:pt x="38" y="36"/>
                  </a:lnTo>
                  <a:lnTo>
                    <a:pt x="38" y="36"/>
                  </a:lnTo>
                  <a:lnTo>
                    <a:pt x="36" y="34"/>
                  </a:lnTo>
                  <a:lnTo>
                    <a:pt x="36" y="34"/>
                  </a:lnTo>
                  <a:lnTo>
                    <a:pt x="28" y="34"/>
                  </a:lnTo>
                  <a:lnTo>
                    <a:pt x="28" y="34"/>
                  </a:lnTo>
                  <a:lnTo>
                    <a:pt x="26" y="34"/>
                  </a:lnTo>
                  <a:lnTo>
                    <a:pt x="26" y="34"/>
                  </a:lnTo>
                  <a:lnTo>
                    <a:pt x="24" y="34"/>
                  </a:lnTo>
                  <a:lnTo>
                    <a:pt x="24" y="34"/>
                  </a:lnTo>
                  <a:lnTo>
                    <a:pt x="20" y="34"/>
                  </a:lnTo>
                  <a:lnTo>
                    <a:pt x="20" y="34"/>
                  </a:lnTo>
                  <a:lnTo>
                    <a:pt x="8" y="34"/>
                  </a:lnTo>
                  <a:lnTo>
                    <a:pt x="8" y="34"/>
                  </a:lnTo>
                  <a:lnTo>
                    <a:pt x="4" y="34"/>
                  </a:lnTo>
                  <a:lnTo>
                    <a:pt x="4" y="34"/>
                  </a:lnTo>
                  <a:lnTo>
                    <a:pt x="2" y="32"/>
                  </a:lnTo>
                  <a:lnTo>
                    <a:pt x="2" y="32"/>
                  </a:lnTo>
                  <a:lnTo>
                    <a:pt x="2" y="30"/>
                  </a:lnTo>
                  <a:lnTo>
                    <a:pt x="2" y="30"/>
                  </a:lnTo>
                  <a:lnTo>
                    <a:pt x="2" y="28"/>
                  </a:lnTo>
                  <a:lnTo>
                    <a:pt x="2" y="28"/>
                  </a:lnTo>
                  <a:lnTo>
                    <a:pt x="2" y="28"/>
                  </a:lnTo>
                  <a:lnTo>
                    <a:pt x="2" y="28"/>
                  </a:lnTo>
                  <a:lnTo>
                    <a:pt x="2" y="26"/>
                  </a:lnTo>
                  <a:lnTo>
                    <a:pt x="2" y="26"/>
                  </a:lnTo>
                  <a:lnTo>
                    <a:pt x="2" y="26"/>
                  </a:lnTo>
                  <a:lnTo>
                    <a:pt x="2" y="26"/>
                  </a:lnTo>
                  <a:lnTo>
                    <a:pt x="2" y="24"/>
                  </a:lnTo>
                  <a:lnTo>
                    <a:pt x="2" y="24"/>
                  </a:lnTo>
                  <a:lnTo>
                    <a:pt x="2" y="24"/>
                  </a:lnTo>
                  <a:lnTo>
                    <a:pt x="2" y="24"/>
                  </a:lnTo>
                  <a:lnTo>
                    <a:pt x="2" y="24"/>
                  </a:lnTo>
                  <a:lnTo>
                    <a:pt x="2" y="24"/>
                  </a:lnTo>
                  <a:lnTo>
                    <a:pt x="2" y="24"/>
                  </a:lnTo>
                  <a:lnTo>
                    <a:pt x="0" y="20"/>
                  </a:lnTo>
                  <a:lnTo>
                    <a:pt x="0" y="20"/>
                  </a:lnTo>
                  <a:lnTo>
                    <a:pt x="0" y="18"/>
                  </a:lnTo>
                  <a:lnTo>
                    <a:pt x="0" y="18"/>
                  </a:lnTo>
                  <a:lnTo>
                    <a:pt x="0" y="18"/>
                  </a:lnTo>
                  <a:lnTo>
                    <a:pt x="2" y="16"/>
                  </a:lnTo>
                  <a:lnTo>
                    <a:pt x="2" y="16"/>
                  </a:lnTo>
                  <a:lnTo>
                    <a:pt x="2" y="16"/>
                  </a:lnTo>
                  <a:lnTo>
                    <a:pt x="2" y="16"/>
                  </a:lnTo>
                  <a:lnTo>
                    <a:pt x="2" y="16"/>
                  </a:lnTo>
                  <a:lnTo>
                    <a:pt x="2" y="14"/>
                  </a:lnTo>
                  <a:lnTo>
                    <a:pt x="2" y="14"/>
                  </a:lnTo>
                  <a:lnTo>
                    <a:pt x="2" y="14"/>
                  </a:lnTo>
                  <a:lnTo>
                    <a:pt x="2" y="14"/>
                  </a:lnTo>
                  <a:lnTo>
                    <a:pt x="2" y="14"/>
                  </a:lnTo>
                  <a:lnTo>
                    <a:pt x="2" y="1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1" name="Freeform 6"/>
            <p:cNvSpPr>
              <a:spLocks noEditPoints="1"/>
            </p:cNvSpPr>
            <p:nvPr userDrawn="1"/>
          </p:nvSpPr>
          <p:spPr bwMode="gray">
            <a:xfrm>
              <a:off x="377760" y="6195126"/>
              <a:ext cx="8418958" cy="60192"/>
            </a:xfrm>
            <a:custGeom>
              <a:avLst/>
              <a:gdLst>
                <a:gd name="T0" fmla="*/ 3752 w 3916"/>
                <a:gd name="T1" fmla="*/ 12 h 28"/>
                <a:gd name="T2" fmla="*/ 3576 w 3916"/>
                <a:gd name="T3" fmla="*/ 14 h 28"/>
                <a:gd name="T4" fmla="*/ 3450 w 3916"/>
                <a:gd name="T5" fmla="*/ 14 h 28"/>
                <a:gd name="T6" fmla="*/ 3348 w 3916"/>
                <a:gd name="T7" fmla="*/ 12 h 28"/>
                <a:gd name="T8" fmla="*/ 3206 w 3916"/>
                <a:gd name="T9" fmla="*/ 12 h 28"/>
                <a:gd name="T10" fmla="*/ 3108 w 3916"/>
                <a:gd name="T11" fmla="*/ 10 h 28"/>
                <a:gd name="T12" fmla="*/ 2950 w 3916"/>
                <a:gd name="T13" fmla="*/ 12 h 28"/>
                <a:gd name="T14" fmla="*/ 2916 w 3916"/>
                <a:gd name="T15" fmla="*/ 10 h 28"/>
                <a:gd name="T16" fmla="*/ 2826 w 3916"/>
                <a:gd name="T17" fmla="*/ 10 h 28"/>
                <a:gd name="T18" fmla="*/ 2684 w 3916"/>
                <a:gd name="T19" fmla="*/ 8 h 28"/>
                <a:gd name="T20" fmla="*/ 2550 w 3916"/>
                <a:gd name="T21" fmla="*/ 6 h 28"/>
                <a:gd name="T22" fmla="*/ 2400 w 3916"/>
                <a:gd name="T23" fmla="*/ 4 h 28"/>
                <a:gd name="T24" fmla="*/ 2252 w 3916"/>
                <a:gd name="T25" fmla="*/ 6 h 28"/>
                <a:gd name="T26" fmla="*/ 2078 w 3916"/>
                <a:gd name="T27" fmla="*/ 4 h 28"/>
                <a:gd name="T28" fmla="*/ 1694 w 3916"/>
                <a:gd name="T29" fmla="*/ 4 h 28"/>
                <a:gd name="T30" fmla="*/ 1488 w 3916"/>
                <a:gd name="T31" fmla="*/ 4 h 28"/>
                <a:gd name="T32" fmla="*/ 1294 w 3916"/>
                <a:gd name="T33" fmla="*/ 6 h 28"/>
                <a:gd name="T34" fmla="*/ 1254 w 3916"/>
                <a:gd name="T35" fmla="*/ 10 h 28"/>
                <a:gd name="T36" fmla="*/ 1126 w 3916"/>
                <a:gd name="T37" fmla="*/ 10 h 28"/>
                <a:gd name="T38" fmla="*/ 1048 w 3916"/>
                <a:gd name="T39" fmla="*/ 8 h 28"/>
                <a:gd name="T40" fmla="*/ 1044 w 3916"/>
                <a:gd name="T41" fmla="*/ 8 h 28"/>
                <a:gd name="T42" fmla="*/ 900 w 3916"/>
                <a:gd name="T43" fmla="*/ 8 h 28"/>
                <a:gd name="T44" fmla="*/ 720 w 3916"/>
                <a:gd name="T45" fmla="*/ 6 h 28"/>
                <a:gd name="T46" fmla="*/ 480 w 3916"/>
                <a:gd name="T47" fmla="*/ 6 h 28"/>
                <a:gd name="T48" fmla="*/ 338 w 3916"/>
                <a:gd name="T49" fmla="*/ 2 h 28"/>
                <a:gd name="T50" fmla="*/ 194 w 3916"/>
                <a:gd name="T51" fmla="*/ 0 h 28"/>
                <a:gd name="T52" fmla="*/ 56 w 3916"/>
                <a:gd name="T53" fmla="*/ 2 h 28"/>
                <a:gd name="T54" fmla="*/ 0 w 3916"/>
                <a:gd name="T55" fmla="*/ 10 h 28"/>
                <a:gd name="T56" fmla="*/ 64 w 3916"/>
                <a:gd name="T57" fmla="*/ 10 h 28"/>
                <a:gd name="T58" fmla="*/ 192 w 3916"/>
                <a:gd name="T59" fmla="*/ 10 h 28"/>
                <a:gd name="T60" fmla="*/ 294 w 3916"/>
                <a:gd name="T61" fmla="*/ 10 h 28"/>
                <a:gd name="T62" fmla="*/ 390 w 3916"/>
                <a:gd name="T63" fmla="*/ 12 h 28"/>
                <a:gd name="T64" fmla="*/ 610 w 3916"/>
                <a:gd name="T65" fmla="*/ 12 h 28"/>
                <a:gd name="T66" fmla="*/ 778 w 3916"/>
                <a:gd name="T67" fmla="*/ 14 h 28"/>
                <a:gd name="T68" fmla="*/ 884 w 3916"/>
                <a:gd name="T69" fmla="*/ 12 h 28"/>
                <a:gd name="T70" fmla="*/ 962 w 3916"/>
                <a:gd name="T71" fmla="*/ 14 h 28"/>
                <a:gd name="T72" fmla="*/ 1062 w 3916"/>
                <a:gd name="T73" fmla="*/ 16 h 28"/>
                <a:gd name="T74" fmla="*/ 1214 w 3916"/>
                <a:gd name="T75" fmla="*/ 16 h 28"/>
                <a:gd name="T76" fmla="*/ 1338 w 3916"/>
                <a:gd name="T77" fmla="*/ 18 h 28"/>
                <a:gd name="T78" fmla="*/ 1394 w 3916"/>
                <a:gd name="T79" fmla="*/ 18 h 28"/>
                <a:gd name="T80" fmla="*/ 1782 w 3916"/>
                <a:gd name="T81" fmla="*/ 20 h 28"/>
                <a:gd name="T82" fmla="*/ 1952 w 3916"/>
                <a:gd name="T83" fmla="*/ 20 h 28"/>
                <a:gd name="T84" fmla="*/ 2142 w 3916"/>
                <a:gd name="T85" fmla="*/ 22 h 28"/>
                <a:gd name="T86" fmla="*/ 2328 w 3916"/>
                <a:gd name="T87" fmla="*/ 22 h 28"/>
                <a:gd name="T88" fmla="*/ 2476 w 3916"/>
                <a:gd name="T89" fmla="*/ 22 h 28"/>
                <a:gd name="T90" fmla="*/ 2586 w 3916"/>
                <a:gd name="T91" fmla="*/ 22 h 28"/>
                <a:gd name="T92" fmla="*/ 2840 w 3916"/>
                <a:gd name="T93" fmla="*/ 22 h 28"/>
                <a:gd name="T94" fmla="*/ 2984 w 3916"/>
                <a:gd name="T95" fmla="*/ 24 h 28"/>
                <a:gd name="T96" fmla="*/ 3156 w 3916"/>
                <a:gd name="T97" fmla="*/ 24 h 28"/>
                <a:gd name="T98" fmla="*/ 3214 w 3916"/>
                <a:gd name="T99" fmla="*/ 24 h 28"/>
                <a:gd name="T100" fmla="*/ 3334 w 3916"/>
                <a:gd name="T101" fmla="*/ 26 h 28"/>
                <a:gd name="T102" fmla="*/ 3470 w 3916"/>
                <a:gd name="T103" fmla="*/ 26 h 28"/>
                <a:gd name="T104" fmla="*/ 3578 w 3916"/>
                <a:gd name="T105" fmla="*/ 26 h 28"/>
                <a:gd name="T106" fmla="*/ 3658 w 3916"/>
                <a:gd name="T107" fmla="*/ 26 h 28"/>
                <a:gd name="T108" fmla="*/ 3810 w 3916"/>
                <a:gd name="T109" fmla="*/ 28 h 28"/>
                <a:gd name="T110" fmla="*/ 3832 w 3916"/>
                <a:gd name="T111" fmla="*/ 26 h 28"/>
                <a:gd name="T112" fmla="*/ 3878 w 3916"/>
                <a:gd name="T113" fmla="*/ 24 h 28"/>
                <a:gd name="T114" fmla="*/ 3916 w 3916"/>
                <a:gd name="T115" fmla="*/ 18 h 28"/>
                <a:gd name="T116" fmla="*/ 3844 w 3916"/>
                <a:gd name="T117" fmla="*/ 14 h 28"/>
                <a:gd name="T118" fmla="*/ 746 w 3916"/>
                <a:gd name="T119" fmla="*/ 8 h 28"/>
                <a:gd name="T120" fmla="*/ 2876 w 3916"/>
                <a:gd name="T121" fmla="*/ 18 h 28"/>
                <a:gd name="T122" fmla="*/ 3162 w 3916"/>
                <a:gd name="T123"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16" h="28">
                  <a:moveTo>
                    <a:pt x="3820" y="12"/>
                  </a:moveTo>
                  <a:lnTo>
                    <a:pt x="3820" y="12"/>
                  </a:lnTo>
                  <a:lnTo>
                    <a:pt x="3816" y="14"/>
                  </a:lnTo>
                  <a:lnTo>
                    <a:pt x="3816" y="14"/>
                  </a:lnTo>
                  <a:lnTo>
                    <a:pt x="3796" y="14"/>
                  </a:lnTo>
                  <a:lnTo>
                    <a:pt x="3796" y="14"/>
                  </a:lnTo>
                  <a:lnTo>
                    <a:pt x="3752" y="12"/>
                  </a:lnTo>
                  <a:lnTo>
                    <a:pt x="3752" y="12"/>
                  </a:lnTo>
                  <a:lnTo>
                    <a:pt x="3738" y="14"/>
                  </a:lnTo>
                  <a:lnTo>
                    <a:pt x="3738" y="14"/>
                  </a:lnTo>
                  <a:lnTo>
                    <a:pt x="3684" y="14"/>
                  </a:lnTo>
                  <a:lnTo>
                    <a:pt x="3634" y="14"/>
                  </a:lnTo>
                  <a:lnTo>
                    <a:pt x="3634" y="14"/>
                  </a:lnTo>
                  <a:lnTo>
                    <a:pt x="3604" y="14"/>
                  </a:lnTo>
                  <a:lnTo>
                    <a:pt x="3576" y="14"/>
                  </a:lnTo>
                  <a:lnTo>
                    <a:pt x="3576" y="14"/>
                  </a:lnTo>
                  <a:lnTo>
                    <a:pt x="3562" y="14"/>
                  </a:lnTo>
                  <a:lnTo>
                    <a:pt x="3548" y="12"/>
                  </a:lnTo>
                  <a:lnTo>
                    <a:pt x="3548" y="12"/>
                  </a:lnTo>
                  <a:lnTo>
                    <a:pt x="3530" y="12"/>
                  </a:lnTo>
                  <a:lnTo>
                    <a:pt x="3530" y="12"/>
                  </a:lnTo>
                  <a:lnTo>
                    <a:pt x="3488" y="12"/>
                  </a:lnTo>
                  <a:lnTo>
                    <a:pt x="3468" y="12"/>
                  </a:lnTo>
                  <a:lnTo>
                    <a:pt x="3450" y="14"/>
                  </a:lnTo>
                  <a:lnTo>
                    <a:pt x="3450" y="14"/>
                  </a:lnTo>
                  <a:lnTo>
                    <a:pt x="3440" y="12"/>
                  </a:lnTo>
                  <a:lnTo>
                    <a:pt x="3430" y="12"/>
                  </a:lnTo>
                  <a:lnTo>
                    <a:pt x="3410" y="12"/>
                  </a:lnTo>
                  <a:lnTo>
                    <a:pt x="3410" y="12"/>
                  </a:lnTo>
                  <a:lnTo>
                    <a:pt x="3380" y="12"/>
                  </a:lnTo>
                  <a:lnTo>
                    <a:pt x="3348" y="12"/>
                  </a:lnTo>
                  <a:lnTo>
                    <a:pt x="3348" y="12"/>
                  </a:lnTo>
                  <a:lnTo>
                    <a:pt x="3332" y="12"/>
                  </a:lnTo>
                  <a:lnTo>
                    <a:pt x="3316" y="14"/>
                  </a:lnTo>
                  <a:lnTo>
                    <a:pt x="3316" y="14"/>
                  </a:lnTo>
                  <a:lnTo>
                    <a:pt x="3266" y="12"/>
                  </a:lnTo>
                  <a:lnTo>
                    <a:pt x="3216" y="12"/>
                  </a:lnTo>
                  <a:lnTo>
                    <a:pt x="3216" y="12"/>
                  </a:lnTo>
                  <a:lnTo>
                    <a:pt x="3206" y="12"/>
                  </a:lnTo>
                  <a:lnTo>
                    <a:pt x="3206" y="12"/>
                  </a:lnTo>
                  <a:lnTo>
                    <a:pt x="3198" y="14"/>
                  </a:lnTo>
                  <a:lnTo>
                    <a:pt x="3198" y="14"/>
                  </a:lnTo>
                  <a:lnTo>
                    <a:pt x="3170" y="12"/>
                  </a:lnTo>
                  <a:lnTo>
                    <a:pt x="3156" y="12"/>
                  </a:lnTo>
                  <a:lnTo>
                    <a:pt x="3142" y="14"/>
                  </a:lnTo>
                  <a:lnTo>
                    <a:pt x="3142" y="14"/>
                  </a:lnTo>
                  <a:lnTo>
                    <a:pt x="3124" y="12"/>
                  </a:lnTo>
                  <a:lnTo>
                    <a:pt x="3108" y="10"/>
                  </a:lnTo>
                  <a:lnTo>
                    <a:pt x="3074" y="12"/>
                  </a:lnTo>
                  <a:lnTo>
                    <a:pt x="3074" y="12"/>
                  </a:lnTo>
                  <a:lnTo>
                    <a:pt x="3064" y="10"/>
                  </a:lnTo>
                  <a:lnTo>
                    <a:pt x="3064" y="10"/>
                  </a:lnTo>
                  <a:lnTo>
                    <a:pt x="3012" y="10"/>
                  </a:lnTo>
                  <a:lnTo>
                    <a:pt x="2960" y="10"/>
                  </a:lnTo>
                  <a:lnTo>
                    <a:pt x="2960" y="10"/>
                  </a:lnTo>
                  <a:lnTo>
                    <a:pt x="2950" y="12"/>
                  </a:lnTo>
                  <a:lnTo>
                    <a:pt x="2950" y="12"/>
                  </a:lnTo>
                  <a:lnTo>
                    <a:pt x="2944" y="10"/>
                  </a:lnTo>
                  <a:lnTo>
                    <a:pt x="2944" y="10"/>
                  </a:lnTo>
                  <a:lnTo>
                    <a:pt x="2936" y="12"/>
                  </a:lnTo>
                  <a:lnTo>
                    <a:pt x="2936" y="12"/>
                  </a:lnTo>
                  <a:lnTo>
                    <a:pt x="2932" y="10"/>
                  </a:lnTo>
                  <a:lnTo>
                    <a:pt x="2932" y="10"/>
                  </a:lnTo>
                  <a:lnTo>
                    <a:pt x="2916" y="10"/>
                  </a:lnTo>
                  <a:lnTo>
                    <a:pt x="2902" y="10"/>
                  </a:lnTo>
                  <a:lnTo>
                    <a:pt x="2902" y="10"/>
                  </a:lnTo>
                  <a:lnTo>
                    <a:pt x="2882" y="10"/>
                  </a:lnTo>
                  <a:lnTo>
                    <a:pt x="2858" y="10"/>
                  </a:lnTo>
                  <a:lnTo>
                    <a:pt x="2858" y="10"/>
                  </a:lnTo>
                  <a:lnTo>
                    <a:pt x="2844" y="10"/>
                  </a:lnTo>
                  <a:lnTo>
                    <a:pt x="2834" y="10"/>
                  </a:lnTo>
                  <a:lnTo>
                    <a:pt x="2826" y="10"/>
                  </a:lnTo>
                  <a:lnTo>
                    <a:pt x="2826" y="10"/>
                  </a:lnTo>
                  <a:lnTo>
                    <a:pt x="2788" y="8"/>
                  </a:lnTo>
                  <a:lnTo>
                    <a:pt x="2750" y="8"/>
                  </a:lnTo>
                  <a:lnTo>
                    <a:pt x="2750" y="8"/>
                  </a:lnTo>
                  <a:lnTo>
                    <a:pt x="2728" y="8"/>
                  </a:lnTo>
                  <a:lnTo>
                    <a:pt x="2706" y="8"/>
                  </a:lnTo>
                  <a:lnTo>
                    <a:pt x="2706" y="8"/>
                  </a:lnTo>
                  <a:lnTo>
                    <a:pt x="2684" y="8"/>
                  </a:lnTo>
                  <a:lnTo>
                    <a:pt x="2662" y="8"/>
                  </a:lnTo>
                  <a:lnTo>
                    <a:pt x="2662" y="8"/>
                  </a:lnTo>
                  <a:lnTo>
                    <a:pt x="2596" y="6"/>
                  </a:lnTo>
                  <a:lnTo>
                    <a:pt x="2596" y="6"/>
                  </a:lnTo>
                  <a:lnTo>
                    <a:pt x="2578" y="8"/>
                  </a:lnTo>
                  <a:lnTo>
                    <a:pt x="2578" y="8"/>
                  </a:lnTo>
                  <a:lnTo>
                    <a:pt x="2560" y="6"/>
                  </a:lnTo>
                  <a:lnTo>
                    <a:pt x="2550" y="6"/>
                  </a:lnTo>
                  <a:lnTo>
                    <a:pt x="2542" y="8"/>
                  </a:lnTo>
                  <a:lnTo>
                    <a:pt x="2542" y="8"/>
                  </a:lnTo>
                  <a:lnTo>
                    <a:pt x="2538" y="6"/>
                  </a:lnTo>
                  <a:lnTo>
                    <a:pt x="2534" y="6"/>
                  </a:lnTo>
                  <a:lnTo>
                    <a:pt x="2526" y="6"/>
                  </a:lnTo>
                  <a:lnTo>
                    <a:pt x="2526" y="6"/>
                  </a:lnTo>
                  <a:lnTo>
                    <a:pt x="2442" y="6"/>
                  </a:lnTo>
                  <a:lnTo>
                    <a:pt x="2400" y="4"/>
                  </a:lnTo>
                  <a:lnTo>
                    <a:pt x="2358" y="4"/>
                  </a:lnTo>
                  <a:lnTo>
                    <a:pt x="2358" y="4"/>
                  </a:lnTo>
                  <a:lnTo>
                    <a:pt x="2344" y="6"/>
                  </a:lnTo>
                  <a:lnTo>
                    <a:pt x="2328" y="6"/>
                  </a:lnTo>
                  <a:lnTo>
                    <a:pt x="2328" y="6"/>
                  </a:lnTo>
                  <a:lnTo>
                    <a:pt x="2280" y="6"/>
                  </a:lnTo>
                  <a:lnTo>
                    <a:pt x="2280" y="6"/>
                  </a:lnTo>
                  <a:lnTo>
                    <a:pt x="2252" y="6"/>
                  </a:lnTo>
                  <a:lnTo>
                    <a:pt x="2224" y="6"/>
                  </a:lnTo>
                  <a:lnTo>
                    <a:pt x="2224" y="6"/>
                  </a:lnTo>
                  <a:lnTo>
                    <a:pt x="2174" y="6"/>
                  </a:lnTo>
                  <a:lnTo>
                    <a:pt x="2122" y="4"/>
                  </a:lnTo>
                  <a:lnTo>
                    <a:pt x="2122" y="4"/>
                  </a:lnTo>
                  <a:lnTo>
                    <a:pt x="2100" y="6"/>
                  </a:lnTo>
                  <a:lnTo>
                    <a:pt x="2088" y="6"/>
                  </a:lnTo>
                  <a:lnTo>
                    <a:pt x="2078" y="4"/>
                  </a:lnTo>
                  <a:lnTo>
                    <a:pt x="2078" y="4"/>
                  </a:lnTo>
                  <a:lnTo>
                    <a:pt x="2042" y="4"/>
                  </a:lnTo>
                  <a:lnTo>
                    <a:pt x="2004" y="4"/>
                  </a:lnTo>
                  <a:lnTo>
                    <a:pt x="2004" y="4"/>
                  </a:lnTo>
                  <a:lnTo>
                    <a:pt x="1888" y="4"/>
                  </a:lnTo>
                  <a:lnTo>
                    <a:pt x="1888" y="4"/>
                  </a:lnTo>
                  <a:lnTo>
                    <a:pt x="1792" y="4"/>
                  </a:lnTo>
                  <a:lnTo>
                    <a:pt x="1694" y="4"/>
                  </a:lnTo>
                  <a:lnTo>
                    <a:pt x="1694" y="4"/>
                  </a:lnTo>
                  <a:lnTo>
                    <a:pt x="1634" y="4"/>
                  </a:lnTo>
                  <a:lnTo>
                    <a:pt x="1604" y="4"/>
                  </a:lnTo>
                  <a:lnTo>
                    <a:pt x="1574" y="6"/>
                  </a:lnTo>
                  <a:lnTo>
                    <a:pt x="1574" y="6"/>
                  </a:lnTo>
                  <a:lnTo>
                    <a:pt x="1552" y="4"/>
                  </a:lnTo>
                  <a:lnTo>
                    <a:pt x="1532" y="4"/>
                  </a:lnTo>
                  <a:lnTo>
                    <a:pt x="1488" y="4"/>
                  </a:lnTo>
                  <a:lnTo>
                    <a:pt x="1488" y="4"/>
                  </a:lnTo>
                  <a:lnTo>
                    <a:pt x="1462" y="6"/>
                  </a:lnTo>
                  <a:lnTo>
                    <a:pt x="1462" y="6"/>
                  </a:lnTo>
                  <a:lnTo>
                    <a:pt x="1416" y="6"/>
                  </a:lnTo>
                  <a:lnTo>
                    <a:pt x="1370" y="6"/>
                  </a:lnTo>
                  <a:lnTo>
                    <a:pt x="1370" y="6"/>
                  </a:lnTo>
                  <a:lnTo>
                    <a:pt x="1332" y="6"/>
                  </a:lnTo>
                  <a:lnTo>
                    <a:pt x="1294" y="6"/>
                  </a:lnTo>
                  <a:lnTo>
                    <a:pt x="1294" y="6"/>
                  </a:lnTo>
                  <a:lnTo>
                    <a:pt x="1280" y="6"/>
                  </a:lnTo>
                  <a:lnTo>
                    <a:pt x="1266" y="10"/>
                  </a:lnTo>
                  <a:lnTo>
                    <a:pt x="1266" y="10"/>
                  </a:lnTo>
                  <a:lnTo>
                    <a:pt x="1264" y="8"/>
                  </a:lnTo>
                  <a:lnTo>
                    <a:pt x="1260" y="8"/>
                  </a:lnTo>
                  <a:lnTo>
                    <a:pt x="1256" y="8"/>
                  </a:lnTo>
                  <a:lnTo>
                    <a:pt x="1254" y="10"/>
                  </a:lnTo>
                  <a:lnTo>
                    <a:pt x="1254" y="10"/>
                  </a:lnTo>
                  <a:lnTo>
                    <a:pt x="1232" y="8"/>
                  </a:lnTo>
                  <a:lnTo>
                    <a:pt x="1212" y="8"/>
                  </a:lnTo>
                  <a:lnTo>
                    <a:pt x="1192" y="8"/>
                  </a:lnTo>
                  <a:lnTo>
                    <a:pt x="1170" y="8"/>
                  </a:lnTo>
                  <a:lnTo>
                    <a:pt x="1170" y="8"/>
                  </a:lnTo>
                  <a:lnTo>
                    <a:pt x="1148" y="8"/>
                  </a:lnTo>
                  <a:lnTo>
                    <a:pt x="1126" y="10"/>
                  </a:lnTo>
                  <a:lnTo>
                    <a:pt x="1126" y="10"/>
                  </a:lnTo>
                  <a:lnTo>
                    <a:pt x="1114" y="8"/>
                  </a:lnTo>
                  <a:lnTo>
                    <a:pt x="1102" y="8"/>
                  </a:lnTo>
                  <a:lnTo>
                    <a:pt x="1076" y="10"/>
                  </a:lnTo>
                  <a:lnTo>
                    <a:pt x="1076" y="10"/>
                  </a:lnTo>
                  <a:lnTo>
                    <a:pt x="1064" y="8"/>
                  </a:lnTo>
                  <a:lnTo>
                    <a:pt x="1056" y="6"/>
                  </a:lnTo>
                  <a:lnTo>
                    <a:pt x="1048" y="8"/>
                  </a:lnTo>
                  <a:lnTo>
                    <a:pt x="1048" y="8"/>
                  </a:lnTo>
                  <a:lnTo>
                    <a:pt x="1046" y="8"/>
                  </a:lnTo>
                  <a:lnTo>
                    <a:pt x="1046" y="12"/>
                  </a:lnTo>
                  <a:lnTo>
                    <a:pt x="1046" y="12"/>
                  </a:lnTo>
                  <a:lnTo>
                    <a:pt x="1046" y="10"/>
                  </a:lnTo>
                  <a:lnTo>
                    <a:pt x="1046" y="10"/>
                  </a:lnTo>
                  <a:lnTo>
                    <a:pt x="1046" y="8"/>
                  </a:lnTo>
                  <a:lnTo>
                    <a:pt x="1044" y="8"/>
                  </a:lnTo>
                  <a:lnTo>
                    <a:pt x="1044" y="8"/>
                  </a:lnTo>
                  <a:lnTo>
                    <a:pt x="1000" y="8"/>
                  </a:lnTo>
                  <a:lnTo>
                    <a:pt x="958" y="8"/>
                  </a:lnTo>
                  <a:lnTo>
                    <a:pt x="958" y="8"/>
                  </a:lnTo>
                  <a:lnTo>
                    <a:pt x="928" y="6"/>
                  </a:lnTo>
                  <a:lnTo>
                    <a:pt x="914" y="6"/>
                  </a:lnTo>
                  <a:lnTo>
                    <a:pt x="900" y="8"/>
                  </a:lnTo>
                  <a:lnTo>
                    <a:pt x="900" y="8"/>
                  </a:lnTo>
                  <a:lnTo>
                    <a:pt x="900" y="8"/>
                  </a:lnTo>
                  <a:lnTo>
                    <a:pt x="900" y="6"/>
                  </a:lnTo>
                  <a:lnTo>
                    <a:pt x="898" y="6"/>
                  </a:lnTo>
                  <a:lnTo>
                    <a:pt x="898" y="6"/>
                  </a:lnTo>
                  <a:lnTo>
                    <a:pt x="898" y="6"/>
                  </a:lnTo>
                  <a:lnTo>
                    <a:pt x="838" y="4"/>
                  </a:lnTo>
                  <a:lnTo>
                    <a:pt x="780" y="4"/>
                  </a:lnTo>
                  <a:lnTo>
                    <a:pt x="720" y="6"/>
                  </a:lnTo>
                  <a:lnTo>
                    <a:pt x="662" y="6"/>
                  </a:lnTo>
                  <a:lnTo>
                    <a:pt x="662" y="6"/>
                  </a:lnTo>
                  <a:lnTo>
                    <a:pt x="630" y="6"/>
                  </a:lnTo>
                  <a:lnTo>
                    <a:pt x="630" y="6"/>
                  </a:lnTo>
                  <a:lnTo>
                    <a:pt x="508" y="4"/>
                  </a:lnTo>
                  <a:lnTo>
                    <a:pt x="508" y="4"/>
                  </a:lnTo>
                  <a:lnTo>
                    <a:pt x="480" y="6"/>
                  </a:lnTo>
                  <a:lnTo>
                    <a:pt x="480" y="6"/>
                  </a:lnTo>
                  <a:lnTo>
                    <a:pt x="444" y="4"/>
                  </a:lnTo>
                  <a:lnTo>
                    <a:pt x="408" y="4"/>
                  </a:lnTo>
                  <a:lnTo>
                    <a:pt x="408" y="4"/>
                  </a:lnTo>
                  <a:lnTo>
                    <a:pt x="372" y="4"/>
                  </a:lnTo>
                  <a:lnTo>
                    <a:pt x="372" y="4"/>
                  </a:lnTo>
                  <a:lnTo>
                    <a:pt x="356" y="2"/>
                  </a:lnTo>
                  <a:lnTo>
                    <a:pt x="338" y="2"/>
                  </a:lnTo>
                  <a:lnTo>
                    <a:pt x="338" y="2"/>
                  </a:lnTo>
                  <a:lnTo>
                    <a:pt x="326" y="4"/>
                  </a:lnTo>
                  <a:lnTo>
                    <a:pt x="326" y="4"/>
                  </a:lnTo>
                  <a:lnTo>
                    <a:pt x="300" y="2"/>
                  </a:lnTo>
                  <a:lnTo>
                    <a:pt x="300" y="2"/>
                  </a:lnTo>
                  <a:lnTo>
                    <a:pt x="268" y="2"/>
                  </a:lnTo>
                  <a:lnTo>
                    <a:pt x="236" y="2"/>
                  </a:lnTo>
                  <a:lnTo>
                    <a:pt x="236" y="2"/>
                  </a:lnTo>
                  <a:lnTo>
                    <a:pt x="194" y="0"/>
                  </a:lnTo>
                  <a:lnTo>
                    <a:pt x="194" y="0"/>
                  </a:lnTo>
                  <a:lnTo>
                    <a:pt x="180" y="2"/>
                  </a:lnTo>
                  <a:lnTo>
                    <a:pt x="180" y="2"/>
                  </a:lnTo>
                  <a:lnTo>
                    <a:pt x="158" y="2"/>
                  </a:lnTo>
                  <a:lnTo>
                    <a:pt x="138" y="0"/>
                  </a:lnTo>
                  <a:lnTo>
                    <a:pt x="138" y="0"/>
                  </a:lnTo>
                  <a:lnTo>
                    <a:pt x="56" y="2"/>
                  </a:lnTo>
                  <a:lnTo>
                    <a:pt x="56" y="2"/>
                  </a:lnTo>
                  <a:lnTo>
                    <a:pt x="42" y="0"/>
                  </a:lnTo>
                  <a:lnTo>
                    <a:pt x="42" y="0"/>
                  </a:lnTo>
                  <a:lnTo>
                    <a:pt x="20" y="2"/>
                  </a:lnTo>
                  <a:lnTo>
                    <a:pt x="10" y="4"/>
                  </a:lnTo>
                  <a:lnTo>
                    <a:pt x="0" y="8"/>
                  </a:lnTo>
                  <a:lnTo>
                    <a:pt x="0" y="8"/>
                  </a:lnTo>
                  <a:lnTo>
                    <a:pt x="0" y="10"/>
                  </a:lnTo>
                  <a:lnTo>
                    <a:pt x="0" y="10"/>
                  </a:lnTo>
                  <a:lnTo>
                    <a:pt x="6" y="10"/>
                  </a:lnTo>
                  <a:lnTo>
                    <a:pt x="12" y="10"/>
                  </a:lnTo>
                  <a:lnTo>
                    <a:pt x="26" y="10"/>
                  </a:lnTo>
                  <a:lnTo>
                    <a:pt x="26" y="10"/>
                  </a:lnTo>
                  <a:lnTo>
                    <a:pt x="40" y="10"/>
                  </a:lnTo>
                  <a:lnTo>
                    <a:pt x="40" y="10"/>
                  </a:lnTo>
                  <a:lnTo>
                    <a:pt x="64" y="10"/>
                  </a:lnTo>
                  <a:lnTo>
                    <a:pt x="64" y="10"/>
                  </a:lnTo>
                  <a:lnTo>
                    <a:pt x="98" y="10"/>
                  </a:lnTo>
                  <a:lnTo>
                    <a:pt x="136" y="10"/>
                  </a:lnTo>
                  <a:lnTo>
                    <a:pt x="136" y="10"/>
                  </a:lnTo>
                  <a:lnTo>
                    <a:pt x="166" y="12"/>
                  </a:lnTo>
                  <a:lnTo>
                    <a:pt x="166" y="12"/>
                  </a:lnTo>
                  <a:lnTo>
                    <a:pt x="180" y="10"/>
                  </a:lnTo>
                  <a:lnTo>
                    <a:pt x="192" y="10"/>
                  </a:lnTo>
                  <a:lnTo>
                    <a:pt x="192" y="10"/>
                  </a:lnTo>
                  <a:lnTo>
                    <a:pt x="200" y="12"/>
                  </a:lnTo>
                  <a:lnTo>
                    <a:pt x="200" y="12"/>
                  </a:lnTo>
                  <a:lnTo>
                    <a:pt x="222" y="12"/>
                  </a:lnTo>
                  <a:lnTo>
                    <a:pt x="244" y="10"/>
                  </a:lnTo>
                  <a:lnTo>
                    <a:pt x="244" y="10"/>
                  </a:lnTo>
                  <a:lnTo>
                    <a:pt x="280" y="10"/>
                  </a:lnTo>
                  <a:lnTo>
                    <a:pt x="280" y="10"/>
                  </a:lnTo>
                  <a:lnTo>
                    <a:pt x="294" y="10"/>
                  </a:lnTo>
                  <a:lnTo>
                    <a:pt x="310" y="12"/>
                  </a:lnTo>
                  <a:lnTo>
                    <a:pt x="310" y="12"/>
                  </a:lnTo>
                  <a:lnTo>
                    <a:pt x="326" y="10"/>
                  </a:lnTo>
                  <a:lnTo>
                    <a:pt x="342" y="10"/>
                  </a:lnTo>
                  <a:lnTo>
                    <a:pt x="342" y="10"/>
                  </a:lnTo>
                  <a:lnTo>
                    <a:pt x="352" y="12"/>
                  </a:lnTo>
                  <a:lnTo>
                    <a:pt x="352" y="12"/>
                  </a:lnTo>
                  <a:lnTo>
                    <a:pt x="390" y="12"/>
                  </a:lnTo>
                  <a:lnTo>
                    <a:pt x="430" y="12"/>
                  </a:lnTo>
                  <a:lnTo>
                    <a:pt x="430" y="12"/>
                  </a:lnTo>
                  <a:lnTo>
                    <a:pt x="452" y="12"/>
                  </a:lnTo>
                  <a:lnTo>
                    <a:pt x="472" y="12"/>
                  </a:lnTo>
                  <a:lnTo>
                    <a:pt x="494" y="12"/>
                  </a:lnTo>
                  <a:lnTo>
                    <a:pt x="516" y="14"/>
                  </a:lnTo>
                  <a:lnTo>
                    <a:pt x="516" y="14"/>
                  </a:lnTo>
                  <a:lnTo>
                    <a:pt x="610" y="12"/>
                  </a:lnTo>
                  <a:lnTo>
                    <a:pt x="706" y="14"/>
                  </a:lnTo>
                  <a:lnTo>
                    <a:pt x="706" y="14"/>
                  </a:lnTo>
                  <a:lnTo>
                    <a:pt x="712" y="12"/>
                  </a:lnTo>
                  <a:lnTo>
                    <a:pt x="720" y="12"/>
                  </a:lnTo>
                  <a:lnTo>
                    <a:pt x="720" y="12"/>
                  </a:lnTo>
                  <a:lnTo>
                    <a:pt x="750" y="12"/>
                  </a:lnTo>
                  <a:lnTo>
                    <a:pt x="778" y="14"/>
                  </a:lnTo>
                  <a:lnTo>
                    <a:pt x="778" y="14"/>
                  </a:lnTo>
                  <a:lnTo>
                    <a:pt x="794" y="12"/>
                  </a:lnTo>
                  <a:lnTo>
                    <a:pt x="810" y="12"/>
                  </a:lnTo>
                  <a:lnTo>
                    <a:pt x="826" y="12"/>
                  </a:lnTo>
                  <a:lnTo>
                    <a:pt x="840" y="10"/>
                  </a:lnTo>
                  <a:lnTo>
                    <a:pt x="840" y="10"/>
                  </a:lnTo>
                  <a:lnTo>
                    <a:pt x="850" y="12"/>
                  </a:lnTo>
                  <a:lnTo>
                    <a:pt x="862" y="12"/>
                  </a:lnTo>
                  <a:lnTo>
                    <a:pt x="884" y="12"/>
                  </a:lnTo>
                  <a:lnTo>
                    <a:pt x="884" y="12"/>
                  </a:lnTo>
                  <a:lnTo>
                    <a:pt x="906" y="14"/>
                  </a:lnTo>
                  <a:lnTo>
                    <a:pt x="928" y="14"/>
                  </a:lnTo>
                  <a:lnTo>
                    <a:pt x="928" y="14"/>
                  </a:lnTo>
                  <a:lnTo>
                    <a:pt x="934" y="14"/>
                  </a:lnTo>
                  <a:lnTo>
                    <a:pt x="940" y="12"/>
                  </a:lnTo>
                  <a:lnTo>
                    <a:pt x="940" y="12"/>
                  </a:lnTo>
                  <a:lnTo>
                    <a:pt x="962" y="14"/>
                  </a:lnTo>
                  <a:lnTo>
                    <a:pt x="982" y="14"/>
                  </a:lnTo>
                  <a:lnTo>
                    <a:pt x="1020" y="14"/>
                  </a:lnTo>
                  <a:lnTo>
                    <a:pt x="1020" y="14"/>
                  </a:lnTo>
                  <a:lnTo>
                    <a:pt x="1032" y="14"/>
                  </a:lnTo>
                  <a:lnTo>
                    <a:pt x="1042" y="14"/>
                  </a:lnTo>
                  <a:lnTo>
                    <a:pt x="1052" y="14"/>
                  </a:lnTo>
                  <a:lnTo>
                    <a:pt x="1062" y="16"/>
                  </a:lnTo>
                  <a:lnTo>
                    <a:pt x="1062" y="16"/>
                  </a:lnTo>
                  <a:lnTo>
                    <a:pt x="1096" y="16"/>
                  </a:lnTo>
                  <a:lnTo>
                    <a:pt x="1126" y="16"/>
                  </a:lnTo>
                  <a:lnTo>
                    <a:pt x="1160" y="16"/>
                  </a:lnTo>
                  <a:lnTo>
                    <a:pt x="1194" y="14"/>
                  </a:lnTo>
                  <a:lnTo>
                    <a:pt x="1194" y="14"/>
                  </a:lnTo>
                  <a:lnTo>
                    <a:pt x="1198" y="16"/>
                  </a:lnTo>
                  <a:lnTo>
                    <a:pt x="1202" y="16"/>
                  </a:lnTo>
                  <a:lnTo>
                    <a:pt x="1214" y="16"/>
                  </a:lnTo>
                  <a:lnTo>
                    <a:pt x="1214" y="16"/>
                  </a:lnTo>
                  <a:lnTo>
                    <a:pt x="1252" y="16"/>
                  </a:lnTo>
                  <a:lnTo>
                    <a:pt x="1270" y="16"/>
                  </a:lnTo>
                  <a:lnTo>
                    <a:pt x="1290" y="16"/>
                  </a:lnTo>
                  <a:lnTo>
                    <a:pt x="1290" y="16"/>
                  </a:lnTo>
                  <a:lnTo>
                    <a:pt x="1302" y="14"/>
                  </a:lnTo>
                  <a:lnTo>
                    <a:pt x="1314" y="16"/>
                  </a:lnTo>
                  <a:lnTo>
                    <a:pt x="1338" y="18"/>
                  </a:lnTo>
                  <a:lnTo>
                    <a:pt x="1338" y="18"/>
                  </a:lnTo>
                  <a:lnTo>
                    <a:pt x="1346" y="16"/>
                  </a:lnTo>
                  <a:lnTo>
                    <a:pt x="1346" y="16"/>
                  </a:lnTo>
                  <a:lnTo>
                    <a:pt x="1364" y="16"/>
                  </a:lnTo>
                  <a:lnTo>
                    <a:pt x="1364" y="16"/>
                  </a:lnTo>
                  <a:lnTo>
                    <a:pt x="1380" y="18"/>
                  </a:lnTo>
                  <a:lnTo>
                    <a:pt x="1394" y="18"/>
                  </a:lnTo>
                  <a:lnTo>
                    <a:pt x="1394" y="18"/>
                  </a:lnTo>
                  <a:lnTo>
                    <a:pt x="1404" y="18"/>
                  </a:lnTo>
                  <a:lnTo>
                    <a:pt x="1404" y="18"/>
                  </a:lnTo>
                  <a:lnTo>
                    <a:pt x="1504" y="18"/>
                  </a:lnTo>
                  <a:lnTo>
                    <a:pt x="1504" y="18"/>
                  </a:lnTo>
                  <a:lnTo>
                    <a:pt x="1740" y="18"/>
                  </a:lnTo>
                  <a:lnTo>
                    <a:pt x="1740" y="18"/>
                  </a:lnTo>
                  <a:lnTo>
                    <a:pt x="1760" y="20"/>
                  </a:lnTo>
                  <a:lnTo>
                    <a:pt x="1782" y="20"/>
                  </a:lnTo>
                  <a:lnTo>
                    <a:pt x="1804" y="20"/>
                  </a:lnTo>
                  <a:lnTo>
                    <a:pt x="1826" y="22"/>
                  </a:lnTo>
                  <a:lnTo>
                    <a:pt x="1826" y="22"/>
                  </a:lnTo>
                  <a:lnTo>
                    <a:pt x="1832" y="20"/>
                  </a:lnTo>
                  <a:lnTo>
                    <a:pt x="1838" y="20"/>
                  </a:lnTo>
                  <a:lnTo>
                    <a:pt x="1838" y="20"/>
                  </a:lnTo>
                  <a:lnTo>
                    <a:pt x="1894" y="20"/>
                  </a:lnTo>
                  <a:lnTo>
                    <a:pt x="1952" y="20"/>
                  </a:lnTo>
                  <a:lnTo>
                    <a:pt x="1952" y="20"/>
                  </a:lnTo>
                  <a:lnTo>
                    <a:pt x="2008" y="20"/>
                  </a:lnTo>
                  <a:lnTo>
                    <a:pt x="2064" y="20"/>
                  </a:lnTo>
                  <a:lnTo>
                    <a:pt x="2064" y="20"/>
                  </a:lnTo>
                  <a:lnTo>
                    <a:pt x="2082" y="20"/>
                  </a:lnTo>
                  <a:lnTo>
                    <a:pt x="2102" y="20"/>
                  </a:lnTo>
                  <a:lnTo>
                    <a:pt x="2122" y="20"/>
                  </a:lnTo>
                  <a:lnTo>
                    <a:pt x="2142" y="22"/>
                  </a:lnTo>
                  <a:lnTo>
                    <a:pt x="2142" y="22"/>
                  </a:lnTo>
                  <a:lnTo>
                    <a:pt x="2220" y="20"/>
                  </a:lnTo>
                  <a:lnTo>
                    <a:pt x="2300" y="22"/>
                  </a:lnTo>
                  <a:lnTo>
                    <a:pt x="2300" y="22"/>
                  </a:lnTo>
                  <a:lnTo>
                    <a:pt x="2320" y="20"/>
                  </a:lnTo>
                  <a:lnTo>
                    <a:pt x="2320" y="20"/>
                  </a:lnTo>
                  <a:lnTo>
                    <a:pt x="2328" y="22"/>
                  </a:lnTo>
                  <a:lnTo>
                    <a:pt x="2328" y="22"/>
                  </a:lnTo>
                  <a:lnTo>
                    <a:pt x="2334" y="20"/>
                  </a:lnTo>
                  <a:lnTo>
                    <a:pt x="2340" y="20"/>
                  </a:lnTo>
                  <a:lnTo>
                    <a:pt x="2340" y="20"/>
                  </a:lnTo>
                  <a:lnTo>
                    <a:pt x="2404" y="20"/>
                  </a:lnTo>
                  <a:lnTo>
                    <a:pt x="2438" y="20"/>
                  </a:lnTo>
                  <a:lnTo>
                    <a:pt x="2468" y="24"/>
                  </a:lnTo>
                  <a:lnTo>
                    <a:pt x="2468" y="24"/>
                  </a:lnTo>
                  <a:lnTo>
                    <a:pt x="2476" y="22"/>
                  </a:lnTo>
                  <a:lnTo>
                    <a:pt x="2486" y="22"/>
                  </a:lnTo>
                  <a:lnTo>
                    <a:pt x="2502" y="22"/>
                  </a:lnTo>
                  <a:lnTo>
                    <a:pt x="2502" y="22"/>
                  </a:lnTo>
                  <a:lnTo>
                    <a:pt x="2534" y="22"/>
                  </a:lnTo>
                  <a:lnTo>
                    <a:pt x="2568" y="20"/>
                  </a:lnTo>
                  <a:lnTo>
                    <a:pt x="2568" y="20"/>
                  </a:lnTo>
                  <a:lnTo>
                    <a:pt x="2586" y="22"/>
                  </a:lnTo>
                  <a:lnTo>
                    <a:pt x="2586" y="22"/>
                  </a:lnTo>
                  <a:lnTo>
                    <a:pt x="2624" y="22"/>
                  </a:lnTo>
                  <a:lnTo>
                    <a:pt x="2624" y="22"/>
                  </a:lnTo>
                  <a:lnTo>
                    <a:pt x="2642" y="20"/>
                  </a:lnTo>
                  <a:lnTo>
                    <a:pt x="2642" y="20"/>
                  </a:lnTo>
                  <a:lnTo>
                    <a:pt x="2706" y="22"/>
                  </a:lnTo>
                  <a:lnTo>
                    <a:pt x="2764" y="22"/>
                  </a:lnTo>
                  <a:lnTo>
                    <a:pt x="2764" y="22"/>
                  </a:lnTo>
                  <a:lnTo>
                    <a:pt x="2840" y="22"/>
                  </a:lnTo>
                  <a:lnTo>
                    <a:pt x="2840" y="22"/>
                  </a:lnTo>
                  <a:lnTo>
                    <a:pt x="2888" y="24"/>
                  </a:lnTo>
                  <a:lnTo>
                    <a:pt x="2910" y="24"/>
                  </a:lnTo>
                  <a:lnTo>
                    <a:pt x="2932" y="22"/>
                  </a:lnTo>
                  <a:lnTo>
                    <a:pt x="2932" y="22"/>
                  </a:lnTo>
                  <a:lnTo>
                    <a:pt x="2946" y="24"/>
                  </a:lnTo>
                  <a:lnTo>
                    <a:pt x="2960" y="24"/>
                  </a:lnTo>
                  <a:lnTo>
                    <a:pt x="2984" y="24"/>
                  </a:lnTo>
                  <a:lnTo>
                    <a:pt x="2984" y="24"/>
                  </a:lnTo>
                  <a:lnTo>
                    <a:pt x="3024" y="24"/>
                  </a:lnTo>
                  <a:lnTo>
                    <a:pt x="3024" y="24"/>
                  </a:lnTo>
                  <a:lnTo>
                    <a:pt x="3088" y="24"/>
                  </a:lnTo>
                  <a:lnTo>
                    <a:pt x="3088" y="24"/>
                  </a:lnTo>
                  <a:lnTo>
                    <a:pt x="3132" y="24"/>
                  </a:lnTo>
                  <a:lnTo>
                    <a:pt x="3132" y="24"/>
                  </a:lnTo>
                  <a:lnTo>
                    <a:pt x="3156" y="24"/>
                  </a:lnTo>
                  <a:lnTo>
                    <a:pt x="3178" y="24"/>
                  </a:lnTo>
                  <a:lnTo>
                    <a:pt x="3178" y="24"/>
                  </a:lnTo>
                  <a:lnTo>
                    <a:pt x="3190" y="24"/>
                  </a:lnTo>
                  <a:lnTo>
                    <a:pt x="3202" y="26"/>
                  </a:lnTo>
                  <a:lnTo>
                    <a:pt x="3202" y="26"/>
                  </a:lnTo>
                  <a:lnTo>
                    <a:pt x="3208" y="24"/>
                  </a:lnTo>
                  <a:lnTo>
                    <a:pt x="3208" y="24"/>
                  </a:lnTo>
                  <a:lnTo>
                    <a:pt x="3214" y="24"/>
                  </a:lnTo>
                  <a:lnTo>
                    <a:pt x="3222" y="26"/>
                  </a:lnTo>
                  <a:lnTo>
                    <a:pt x="3222" y="26"/>
                  </a:lnTo>
                  <a:lnTo>
                    <a:pt x="3246" y="26"/>
                  </a:lnTo>
                  <a:lnTo>
                    <a:pt x="3268" y="24"/>
                  </a:lnTo>
                  <a:lnTo>
                    <a:pt x="3268" y="24"/>
                  </a:lnTo>
                  <a:lnTo>
                    <a:pt x="3278" y="26"/>
                  </a:lnTo>
                  <a:lnTo>
                    <a:pt x="3278" y="26"/>
                  </a:lnTo>
                  <a:lnTo>
                    <a:pt x="3334" y="26"/>
                  </a:lnTo>
                  <a:lnTo>
                    <a:pt x="3390" y="26"/>
                  </a:lnTo>
                  <a:lnTo>
                    <a:pt x="3390" y="26"/>
                  </a:lnTo>
                  <a:lnTo>
                    <a:pt x="3404" y="26"/>
                  </a:lnTo>
                  <a:lnTo>
                    <a:pt x="3418" y="24"/>
                  </a:lnTo>
                  <a:lnTo>
                    <a:pt x="3418" y="24"/>
                  </a:lnTo>
                  <a:lnTo>
                    <a:pt x="3446" y="24"/>
                  </a:lnTo>
                  <a:lnTo>
                    <a:pt x="3470" y="26"/>
                  </a:lnTo>
                  <a:lnTo>
                    <a:pt x="3470" y="26"/>
                  </a:lnTo>
                  <a:lnTo>
                    <a:pt x="3496" y="26"/>
                  </a:lnTo>
                  <a:lnTo>
                    <a:pt x="3496" y="26"/>
                  </a:lnTo>
                  <a:lnTo>
                    <a:pt x="3532" y="24"/>
                  </a:lnTo>
                  <a:lnTo>
                    <a:pt x="3532" y="24"/>
                  </a:lnTo>
                  <a:lnTo>
                    <a:pt x="3544" y="24"/>
                  </a:lnTo>
                  <a:lnTo>
                    <a:pt x="3556" y="26"/>
                  </a:lnTo>
                  <a:lnTo>
                    <a:pt x="3556" y="26"/>
                  </a:lnTo>
                  <a:lnTo>
                    <a:pt x="3578" y="26"/>
                  </a:lnTo>
                  <a:lnTo>
                    <a:pt x="3598" y="26"/>
                  </a:lnTo>
                  <a:lnTo>
                    <a:pt x="3598" y="26"/>
                  </a:lnTo>
                  <a:lnTo>
                    <a:pt x="3622" y="26"/>
                  </a:lnTo>
                  <a:lnTo>
                    <a:pt x="3622" y="26"/>
                  </a:lnTo>
                  <a:lnTo>
                    <a:pt x="3634" y="26"/>
                  </a:lnTo>
                  <a:lnTo>
                    <a:pt x="3646" y="26"/>
                  </a:lnTo>
                  <a:lnTo>
                    <a:pt x="3646" y="26"/>
                  </a:lnTo>
                  <a:lnTo>
                    <a:pt x="3658" y="26"/>
                  </a:lnTo>
                  <a:lnTo>
                    <a:pt x="3670" y="26"/>
                  </a:lnTo>
                  <a:lnTo>
                    <a:pt x="3670" y="26"/>
                  </a:lnTo>
                  <a:lnTo>
                    <a:pt x="3706" y="26"/>
                  </a:lnTo>
                  <a:lnTo>
                    <a:pt x="3742" y="26"/>
                  </a:lnTo>
                  <a:lnTo>
                    <a:pt x="3742" y="26"/>
                  </a:lnTo>
                  <a:lnTo>
                    <a:pt x="3788" y="26"/>
                  </a:lnTo>
                  <a:lnTo>
                    <a:pt x="3788" y="26"/>
                  </a:lnTo>
                  <a:lnTo>
                    <a:pt x="3810" y="28"/>
                  </a:lnTo>
                  <a:lnTo>
                    <a:pt x="3810" y="28"/>
                  </a:lnTo>
                  <a:lnTo>
                    <a:pt x="3816" y="26"/>
                  </a:lnTo>
                  <a:lnTo>
                    <a:pt x="3816" y="26"/>
                  </a:lnTo>
                  <a:lnTo>
                    <a:pt x="3820" y="26"/>
                  </a:lnTo>
                  <a:lnTo>
                    <a:pt x="3824" y="28"/>
                  </a:lnTo>
                  <a:lnTo>
                    <a:pt x="3824" y="28"/>
                  </a:lnTo>
                  <a:lnTo>
                    <a:pt x="3832" y="26"/>
                  </a:lnTo>
                  <a:lnTo>
                    <a:pt x="3832" y="26"/>
                  </a:lnTo>
                  <a:lnTo>
                    <a:pt x="3846" y="24"/>
                  </a:lnTo>
                  <a:lnTo>
                    <a:pt x="3846" y="24"/>
                  </a:lnTo>
                  <a:lnTo>
                    <a:pt x="3850" y="24"/>
                  </a:lnTo>
                  <a:lnTo>
                    <a:pt x="3850" y="24"/>
                  </a:lnTo>
                  <a:lnTo>
                    <a:pt x="3856" y="26"/>
                  </a:lnTo>
                  <a:lnTo>
                    <a:pt x="3864" y="26"/>
                  </a:lnTo>
                  <a:lnTo>
                    <a:pt x="3878" y="24"/>
                  </a:lnTo>
                  <a:lnTo>
                    <a:pt x="3878" y="24"/>
                  </a:lnTo>
                  <a:lnTo>
                    <a:pt x="3890" y="24"/>
                  </a:lnTo>
                  <a:lnTo>
                    <a:pt x="3890" y="24"/>
                  </a:lnTo>
                  <a:lnTo>
                    <a:pt x="3900" y="24"/>
                  </a:lnTo>
                  <a:lnTo>
                    <a:pt x="3906" y="22"/>
                  </a:lnTo>
                  <a:lnTo>
                    <a:pt x="3910" y="20"/>
                  </a:lnTo>
                  <a:lnTo>
                    <a:pt x="3910" y="20"/>
                  </a:lnTo>
                  <a:lnTo>
                    <a:pt x="3914" y="20"/>
                  </a:lnTo>
                  <a:lnTo>
                    <a:pt x="3916" y="18"/>
                  </a:lnTo>
                  <a:lnTo>
                    <a:pt x="3916" y="18"/>
                  </a:lnTo>
                  <a:lnTo>
                    <a:pt x="3916" y="18"/>
                  </a:lnTo>
                  <a:lnTo>
                    <a:pt x="3916" y="18"/>
                  </a:lnTo>
                  <a:lnTo>
                    <a:pt x="3916" y="16"/>
                  </a:lnTo>
                  <a:lnTo>
                    <a:pt x="3916" y="14"/>
                  </a:lnTo>
                  <a:lnTo>
                    <a:pt x="3916" y="14"/>
                  </a:lnTo>
                  <a:lnTo>
                    <a:pt x="3868" y="14"/>
                  </a:lnTo>
                  <a:lnTo>
                    <a:pt x="3844" y="14"/>
                  </a:lnTo>
                  <a:lnTo>
                    <a:pt x="3820" y="12"/>
                  </a:lnTo>
                  <a:lnTo>
                    <a:pt x="3820" y="12"/>
                  </a:lnTo>
                  <a:close/>
                  <a:moveTo>
                    <a:pt x="744" y="10"/>
                  </a:moveTo>
                  <a:lnTo>
                    <a:pt x="744" y="10"/>
                  </a:lnTo>
                  <a:lnTo>
                    <a:pt x="744" y="8"/>
                  </a:lnTo>
                  <a:lnTo>
                    <a:pt x="744" y="8"/>
                  </a:lnTo>
                  <a:lnTo>
                    <a:pt x="744" y="8"/>
                  </a:lnTo>
                  <a:lnTo>
                    <a:pt x="746" y="8"/>
                  </a:lnTo>
                  <a:lnTo>
                    <a:pt x="744" y="10"/>
                  </a:lnTo>
                  <a:lnTo>
                    <a:pt x="744" y="10"/>
                  </a:lnTo>
                  <a:close/>
                  <a:moveTo>
                    <a:pt x="2874" y="18"/>
                  </a:moveTo>
                  <a:lnTo>
                    <a:pt x="2874" y="18"/>
                  </a:lnTo>
                  <a:lnTo>
                    <a:pt x="2874" y="16"/>
                  </a:lnTo>
                  <a:lnTo>
                    <a:pt x="2874" y="16"/>
                  </a:lnTo>
                  <a:lnTo>
                    <a:pt x="2876" y="18"/>
                  </a:lnTo>
                  <a:lnTo>
                    <a:pt x="2876" y="18"/>
                  </a:lnTo>
                  <a:lnTo>
                    <a:pt x="2874" y="18"/>
                  </a:lnTo>
                  <a:lnTo>
                    <a:pt x="2874" y="18"/>
                  </a:lnTo>
                  <a:close/>
                  <a:moveTo>
                    <a:pt x="3160" y="18"/>
                  </a:moveTo>
                  <a:lnTo>
                    <a:pt x="3160" y="18"/>
                  </a:lnTo>
                  <a:lnTo>
                    <a:pt x="3160" y="16"/>
                  </a:lnTo>
                  <a:lnTo>
                    <a:pt x="3160" y="16"/>
                  </a:lnTo>
                  <a:lnTo>
                    <a:pt x="3162" y="16"/>
                  </a:lnTo>
                  <a:lnTo>
                    <a:pt x="3162" y="16"/>
                  </a:lnTo>
                  <a:lnTo>
                    <a:pt x="3162" y="16"/>
                  </a:lnTo>
                  <a:lnTo>
                    <a:pt x="3160" y="18"/>
                  </a:lnTo>
                  <a:lnTo>
                    <a:pt x="316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spTree>
    <p:extLst>
      <p:ext uri="{BB962C8B-B14F-4D97-AF65-F5344CB8AC3E}">
        <p14:creationId xmlns:p14="http://schemas.microsoft.com/office/powerpoint/2010/main" val="144346748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69988" y="1281112"/>
            <a:ext cx="3591731" cy="5043487"/>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029200" y="1281112"/>
            <a:ext cx="3765550" cy="5043487"/>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pPr>
              <a:defRPr/>
            </a:pPr>
            <a:fld id="{870DF13B-F67F-4AC9-9D3E-BD49C9AC582F}" type="slidenum">
              <a:rPr lang="en-US">
                <a:solidFill>
                  <a:srgbClr val="000000"/>
                </a:solidFill>
              </a:rPr>
              <a:pPr>
                <a:defRPr/>
              </a:pPr>
              <a:t>‹#›</a:t>
            </a:fld>
            <a:endParaRPr lang="en-US" dirty="0">
              <a:solidFill>
                <a:srgbClr val="000000"/>
              </a:solidFill>
            </a:endParaRPr>
          </a:p>
        </p:txBody>
      </p:sp>
      <p:sp>
        <p:nvSpPr>
          <p:cNvPr id="6" name="Rectangle 71"/>
          <p:cNvSpPr>
            <a:spLocks noGrp="1" noChangeArrowheads="1"/>
          </p:cNvSpPr>
          <p:nvPr>
            <p:ph type="ftr" sz="quarter" idx="11"/>
          </p:nvPr>
        </p:nvSpPr>
        <p:spPr>
          <a:ln/>
        </p:spPr>
        <p:txBody>
          <a:bodyPr/>
          <a:lstStyle>
            <a:lvl1pPr>
              <a:defRPr/>
            </a:lvl1pPr>
          </a:lstStyle>
          <a:p>
            <a:pPr>
              <a:defRPr/>
            </a:pPr>
            <a:r>
              <a:rPr lang="en-US" smtClean="0">
                <a:solidFill>
                  <a:srgbClr val="000000"/>
                </a:solidFill>
              </a:rPr>
              <a:t>NetApp Confidential – Limited Use</a:t>
            </a:r>
            <a:endParaRPr lang="en-US" dirty="0">
              <a:solidFill>
                <a:srgbClr val="000000"/>
              </a:solidFill>
            </a:endParaRPr>
          </a:p>
        </p:txBody>
      </p:sp>
      <p:grpSp>
        <p:nvGrpSpPr>
          <p:cNvPr id="7" name="Group 6"/>
          <p:cNvGrpSpPr/>
          <p:nvPr userDrawn="1"/>
        </p:nvGrpSpPr>
        <p:grpSpPr bwMode="gray">
          <a:xfrm>
            <a:off x="347662" y="6445714"/>
            <a:ext cx="8449056" cy="107486"/>
            <a:chOff x="347662" y="6160730"/>
            <a:chExt cx="8449056" cy="107486"/>
          </a:xfrm>
        </p:grpSpPr>
        <p:sp>
          <p:nvSpPr>
            <p:cNvPr id="8" name="Freeform 5"/>
            <p:cNvSpPr>
              <a:spLocks/>
            </p:cNvSpPr>
            <p:nvPr userDrawn="1"/>
          </p:nvSpPr>
          <p:spPr bwMode="gray">
            <a:xfrm>
              <a:off x="347662" y="6160730"/>
              <a:ext cx="8449056" cy="107486"/>
            </a:xfrm>
            <a:custGeom>
              <a:avLst/>
              <a:gdLst>
                <a:gd name="T0" fmla="*/ 116 w 3930"/>
                <a:gd name="T1" fmla="*/ 4 h 50"/>
                <a:gd name="T2" fmla="*/ 258 w 3930"/>
                <a:gd name="T3" fmla="*/ 2 h 50"/>
                <a:gd name="T4" fmla="*/ 376 w 3930"/>
                <a:gd name="T5" fmla="*/ 2 h 50"/>
                <a:gd name="T6" fmla="*/ 494 w 3930"/>
                <a:gd name="T7" fmla="*/ 6 h 50"/>
                <a:gd name="T8" fmla="*/ 628 w 3930"/>
                <a:gd name="T9" fmla="*/ 8 h 50"/>
                <a:gd name="T10" fmla="*/ 774 w 3930"/>
                <a:gd name="T11" fmla="*/ 6 h 50"/>
                <a:gd name="T12" fmla="*/ 894 w 3930"/>
                <a:gd name="T13" fmla="*/ 4 h 50"/>
                <a:gd name="T14" fmla="*/ 1038 w 3930"/>
                <a:gd name="T15" fmla="*/ 4 h 50"/>
                <a:gd name="T16" fmla="*/ 1196 w 3930"/>
                <a:gd name="T17" fmla="*/ 2 h 50"/>
                <a:gd name="T18" fmla="*/ 1326 w 3930"/>
                <a:gd name="T19" fmla="*/ 4 h 50"/>
                <a:gd name="T20" fmla="*/ 1428 w 3930"/>
                <a:gd name="T21" fmla="*/ 4 h 50"/>
                <a:gd name="T22" fmla="*/ 1568 w 3930"/>
                <a:gd name="T23" fmla="*/ 6 h 50"/>
                <a:gd name="T24" fmla="*/ 1710 w 3930"/>
                <a:gd name="T25" fmla="*/ 6 h 50"/>
                <a:gd name="T26" fmla="*/ 1826 w 3930"/>
                <a:gd name="T27" fmla="*/ 8 h 50"/>
                <a:gd name="T28" fmla="*/ 1950 w 3930"/>
                <a:gd name="T29" fmla="*/ 4 h 50"/>
                <a:gd name="T30" fmla="*/ 2106 w 3930"/>
                <a:gd name="T31" fmla="*/ 4 h 50"/>
                <a:gd name="T32" fmla="*/ 2234 w 3930"/>
                <a:gd name="T33" fmla="*/ 2 h 50"/>
                <a:gd name="T34" fmla="*/ 2354 w 3930"/>
                <a:gd name="T35" fmla="*/ 2 h 50"/>
                <a:gd name="T36" fmla="*/ 2498 w 3930"/>
                <a:gd name="T37" fmla="*/ 6 h 50"/>
                <a:gd name="T38" fmla="*/ 2580 w 3930"/>
                <a:gd name="T39" fmla="*/ 4 h 50"/>
                <a:gd name="T40" fmla="*/ 2684 w 3930"/>
                <a:gd name="T41" fmla="*/ 4 h 50"/>
                <a:gd name="T42" fmla="*/ 2830 w 3930"/>
                <a:gd name="T43" fmla="*/ 4 h 50"/>
                <a:gd name="T44" fmla="*/ 2932 w 3930"/>
                <a:gd name="T45" fmla="*/ 6 h 50"/>
                <a:gd name="T46" fmla="*/ 3058 w 3930"/>
                <a:gd name="T47" fmla="*/ 6 h 50"/>
                <a:gd name="T48" fmla="*/ 3176 w 3930"/>
                <a:gd name="T49" fmla="*/ 10 h 50"/>
                <a:gd name="T50" fmla="*/ 3262 w 3930"/>
                <a:gd name="T51" fmla="*/ 14 h 50"/>
                <a:gd name="T52" fmla="*/ 3340 w 3930"/>
                <a:gd name="T53" fmla="*/ 12 h 50"/>
                <a:gd name="T54" fmla="*/ 3456 w 3930"/>
                <a:gd name="T55" fmla="*/ 18 h 50"/>
                <a:gd name="T56" fmla="*/ 3592 w 3930"/>
                <a:gd name="T57" fmla="*/ 16 h 50"/>
                <a:gd name="T58" fmla="*/ 3648 w 3930"/>
                <a:gd name="T59" fmla="*/ 16 h 50"/>
                <a:gd name="T60" fmla="*/ 3784 w 3930"/>
                <a:gd name="T61" fmla="*/ 20 h 50"/>
                <a:gd name="T62" fmla="*/ 3846 w 3930"/>
                <a:gd name="T63" fmla="*/ 24 h 50"/>
                <a:gd name="T64" fmla="*/ 3874 w 3930"/>
                <a:gd name="T65" fmla="*/ 36 h 50"/>
                <a:gd name="T66" fmla="*/ 3782 w 3930"/>
                <a:gd name="T67" fmla="*/ 42 h 50"/>
                <a:gd name="T68" fmla="*/ 3676 w 3930"/>
                <a:gd name="T69" fmla="*/ 46 h 50"/>
                <a:gd name="T70" fmla="*/ 3570 w 3930"/>
                <a:gd name="T71" fmla="*/ 48 h 50"/>
                <a:gd name="T72" fmla="*/ 3518 w 3930"/>
                <a:gd name="T73" fmla="*/ 48 h 50"/>
                <a:gd name="T74" fmla="*/ 3396 w 3930"/>
                <a:gd name="T75" fmla="*/ 48 h 50"/>
                <a:gd name="T76" fmla="*/ 3304 w 3930"/>
                <a:gd name="T77" fmla="*/ 48 h 50"/>
                <a:gd name="T78" fmla="*/ 3152 w 3930"/>
                <a:gd name="T79" fmla="*/ 40 h 50"/>
                <a:gd name="T80" fmla="*/ 3042 w 3930"/>
                <a:gd name="T81" fmla="*/ 42 h 50"/>
                <a:gd name="T82" fmla="*/ 2898 w 3930"/>
                <a:gd name="T83" fmla="*/ 36 h 50"/>
                <a:gd name="T84" fmla="*/ 2814 w 3930"/>
                <a:gd name="T85" fmla="*/ 38 h 50"/>
                <a:gd name="T86" fmla="*/ 2692 w 3930"/>
                <a:gd name="T87" fmla="*/ 36 h 50"/>
                <a:gd name="T88" fmla="*/ 2588 w 3930"/>
                <a:gd name="T89" fmla="*/ 34 h 50"/>
                <a:gd name="T90" fmla="*/ 2466 w 3930"/>
                <a:gd name="T91" fmla="*/ 38 h 50"/>
                <a:gd name="T92" fmla="*/ 2356 w 3930"/>
                <a:gd name="T93" fmla="*/ 36 h 50"/>
                <a:gd name="T94" fmla="*/ 2212 w 3930"/>
                <a:gd name="T95" fmla="*/ 40 h 50"/>
                <a:gd name="T96" fmla="*/ 2040 w 3930"/>
                <a:gd name="T97" fmla="*/ 40 h 50"/>
                <a:gd name="T98" fmla="*/ 1922 w 3930"/>
                <a:gd name="T99" fmla="*/ 40 h 50"/>
                <a:gd name="T100" fmla="*/ 1804 w 3930"/>
                <a:gd name="T101" fmla="*/ 42 h 50"/>
                <a:gd name="T102" fmla="*/ 1642 w 3930"/>
                <a:gd name="T103" fmla="*/ 44 h 50"/>
                <a:gd name="T104" fmla="*/ 1492 w 3930"/>
                <a:gd name="T105" fmla="*/ 46 h 50"/>
                <a:gd name="T106" fmla="*/ 1354 w 3930"/>
                <a:gd name="T107" fmla="*/ 44 h 50"/>
                <a:gd name="T108" fmla="*/ 1180 w 3930"/>
                <a:gd name="T109" fmla="*/ 44 h 50"/>
                <a:gd name="T110" fmla="*/ 1052 w 3930"/>
                <a:gd name="T111" fmla="*/ 46 h 50"/>
                <a:gd name="T112" fmla="*/ 936 w 3930"/>
                <a:gd name="T113" fmla="*/ 44 h 50"/>
                <a:gd name="T114" fmla="*/ 790 w 3930"/>
                <a:gd name="T115" fmla="*/ 40 h 50"/>
                <a:gd name="T116" fmla="*/ 636 w 3930"/>
                <a:gd name="T117" fmla="*/ 42 h 50"/>
                <a:gd name="T118" fmla="*/ 494 w 3930"/>
                <a:gd name="T119" fmla="*/ 46 h 50"/>
                <a:gd name="T120" fmla="*/ 362 w 3930"/>
                <a:gd name="T121" fmla="*/ 42 h 50"/>
                <a:gd name="T122" fmla="*/ 222 w 3930"/>
                <a:gd name="T123" fmla="*/ 40 h 50"/>
                <a:gd name="T124" fmla="*/ 70 w 3930"/>
                <a:gd name="T125"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30" h="50">
                  <a:moveTo>
                    <a:pt x="2" y="14"/>
                  </a:moveTo>
                  <a:lnTo>
                    <a:pt x="2" y="14"/>
                  </a:lnTo>
                  <a:lnTo>
                    <a:pt x="0" y="14"/>
                  </a:lnTo>
                  <a:lnTo>
                    <a:pt x="0" y="14"/>
                  </a:lnTo>
                  <a:lnTo>
                    <a:pt x="2" y="10"/>
                  </a:lnTo>
                  <a:lnTo>
                    <a:pt x="2" y="10"/>
                  </a:lnTo>
                  <a:lnTo>
                    <a:pt x="2" y="8"/>
                  </a:lnTo>
                  <a:lnTo>
                    <a:pt x="2" y="8"/>
                  </a:lnTo>
                  <a:lnTo>
                    <a:pt x="4" y="8"/>
                  </a:lnTo>
                  <a:lnTo>
                    <a:pt x="4" y="8"/>
                  </a:lnTo>
                  <a:lnTo>
                    <a:pt x="4" y="6"/>
                  </a:lnTo>
                  <a:lnTo>
                    <a:pt x="4" y="6"/>
                  </a:lnTo>
                  <a:lnTo>
                    <a:pt x="8" y="4"/>
                  </a:lnTo>
                  <a:lnTo>
                    <a:pt x="8" y="4"/>
                  </a:lnTo>
                  <a:lnTo>
                    <a:pt x="8" y="4"/>
                  </a:lnTo>
                  <a:lnTo>
                    <a:pt x="8" y="4"/>
                  </a:lnTo>
                  <a:lnTo>
                    <a:pt x="10" y="2"/>
                  </a:lnTo>
                  <a:lnTo>
                    <a:pt x="10" y="2"/>
                  </a:lnTo>
                  <a:lnTo>
                    <a:pt x="14" y="2"/>
                  </a:lnTo>
                  <a:lnTo>
                    <a:pt x="14" y="2"/>
                  </a:lnTo>
                  <a:lnTo>
                    <a:pt x="16" y="2"/>
                  </a:lnTo>
                  <a:lnTo>
                    <a:pt x="16" y="2"/>
                  </a:lnTo>
                  <a:lnTo>
                    <a:pt x="18" y="2"/>
                  </a:lnTo>
                  <a:lnTo>
                    <a:pt x="18" y="2"/>
                  </a:lnTo>
                  <a:lnTo>
                    <a:pt x="20" y="0"/>
                  </a:lnTo>
                  <a:lnTo>
                    <a:pt x="20" y="0"/>
                  </a:lnTo>
                  <a:lnTo>
                    <a:pt x="26" y="2"/>
                  </a:lnTo>
                  <a:lnTo>
                    <a:pt x="26" y="2"/>
                  </a:lnTo>
                  <a:lnTo>
                    <a:pt x="28" y="2"/>
                  </a:lnTo>
                  <a:lnTo>
                    <a:pt x="28" y="2"/>
                  </a:lnTo>
                  <a:lnTo>
                    <a:pt x="30" y="2"/>
                  </a:lnTo>
                  <a:lnTo>
                    <a:pt x="30" y="2"/>
                  </a:lnTo>
                  <a:lnTo>
                    <a:pt x="32" y="2"/>
                  </a:lnTo>
                  <a:lnTo>
                    <a:pt x="32" y="2"/>
                  </a:lnTo>
                  <a:lnTo>
                    <a:pt x="34" y="2"/>
                  </a:lnTo>
                  <a:lnTo>
                    <a:pt x="34" y="2"/>
                  </a:lnTo>
                  <a:lnTo>
                    <a:pt x="36" y="2"/>
                  </a:lnTo>
                  <a:lnTo>
                    <a:pt x="36" y="2"/>
                  </a:lnTo>
                  <a:lnTo>
                    <a:pt x="38" y="2"/>
                  </a:lnTo>
                  <a:lnTo>
                    <a:pt x="38" y="2"/>
                  </a:lnTo>
                  <a:lnTo>
                    <a:pt x="40" y="2"/>
                  </a:lnTo>
                  <a:lnTo>
                    <a:pt x="40" y="2"/>
                  </a:lnTo>
                  <a:lnTo>
                    <a:pt x="46" y="2"/>
                  </a:lnTo>
                  <a:lnTo>
                    <a:pt x="46" y="2"/>
                  </a:lnTo>
                  <a:lnTo>
                    <a:pt x="48" y="2"/>
                  </a:lnTo>
                  <a:lnTo>
                    <a:pt x="48" y="2"/>
                  </a:lnTo>
                  <a:lnTo>
                    <a:pt x="50" y="2"/>
                  </a:lnTo>
                  <a:lnTo>
                    <a:pt x="50" y="2"/>
                  </a:lnTo>
                  <a:lnTo>
                    <a:pt x="60" y="0"/>
                  </a:lnTo>
                  <a:lnTo>
                    <a:pt x="60" y="0"/>
                  </a:lnTo>
                  <a:lnTo>
                    <a:pt x="62" y="0"/>
                  </a:lnTo>
                  <a:lnTo>
                    <a:pt x="62" y="0"/>
                  </a:lnTo>
                  <a:lnTo>
                    <a:pt x="66" y="0"/>
                  </a:lnTo>
                  <a:lnTo>
                    <a:pt x="66" y="0"/>
                  </a:lnTo>
                  <a:lnTo>
                    <a:pt x="70" y="2"/>
                  </a:lnTo>
                  <a:lnTo>
                    <a:pt x="70" y="2"/>
                  </a:lnTo>
                  <a:lnTo>
                    <a:pt x="72" y="2"/>
                  </a:lnTo>
                  <a:lnTo>
                    <a:pt x="76" y="2"/>
                  </a:lnTo>
                  <a:lnTo>
                    <a:pt x="76" y="2"/>
                  </a:lnTo>
                  <a:lnTo>
                    <a:pt x="80" y="4"/>
                  </a:lnTo>
                  <a:lnTo>
                    <a:pt x="80" y="4"/>
                  </a:lnTo>
                  <a:lnTo>
                    <a:pt x="82" y="2"/>
                  </a:lnTo>
                  <a:lnTo>
                    <a:pt x="84" y="2"/>
                  </a:lnTo>
                  <a:lnTo>
                    <a:pt x="84" y="2"/>
                  </a:lnTo>
                  <a:lnTo>
                    <a:pt x="86" y="2"/>
                  </a:lnTo>
                  <a:lnTo>
                    <a:pt x="86" y="2"/>
                  </a:lnTo>
                  <a:lnTo>
                    <a:pt x="90" y="4"/>
                  </a:lnTo>
                  <a:lnTo>
                    <a:pt x="90" y="4"/>
                  </a:lnTo>
                  <a:lnTo>
                    <a:pt x="92" y="4"/>
                  </a:lnTo>
                  <a:lnTo>
                    <a:pt x="92" y="4"/>
                  </a:lnTo>
                  <a:lnTo>
                    <a:pt x="94" y="4"/>
                  </a:lnTo>
                  <a:lnTo>
                    <a:pt x="94" y="4"/>
                  </a:lnTo>
                  <a:lnTo>
                    <a:pt x="98" y="2"/>
                  </a:lnTo>
                  <a:lnTo>
                    <a:pt x="98" y="2"/>
                  </a:lnTo>
                  <a:lnTo>
                    <a:pt x="102" y="4"/>
                  </a:lnTo>
                  <a:lnTo>
                    <a:pt x="106" y="4"/>
                  </a:lnTo>
                  <a:lnTo>
                    <a:pt x="106" y="4"/>
                  </a:lnTo>
                  <a:lnTo>
                    <a:pt x="108" y="4"/>
                  </a:lnTo>
                  <a:lnTo>
                    <a:pt x="108" y="4"/>
                  </a:lnTo>
                  <a:lnTo>
                    <a:pt x="110" y="4"/>
                  </a:lnTo>
                  <a:lnTo>
                    <a:pt x="112" y="6"/>
                  </a:lnTo>
                  <a:lnTo>
                    <a:pt x="112" y="6"/>
                  </a:lnTo>
                  <a:lnTo>
                    <a:pt x="116" y="4"/>
                  </a:lnTo>
                  <a:lnTo>
                    <a:pt x="116" y="4"/>
                  </a:lnTo>
                  <a:lnTo>
                    <a:pt x="120" y="4"/>
                  </a:lnTo>
                  <a:lnTo>
                    <a:pt x="120" y="4"/>
                  </a:lnTo>
                  <a:lnTo>
                    <a:pt x="124" y="4"/>
                  </a:lnTo>
                  <a:lnTo>
                    <a:pt x="124" y="4"/>
                  </a:lnTo>
                  <a:lnTo>
                    <a:pt x="128" y="4"/>
                  </a:lnTo>
                  <a:lnTo>
                    <a:pt x="134" y="4"/>
                  </a:lnTo>
                  <a:lnTo>
                    <a:pt x="134" y="4"/>
                  </a:lnTo>
                  <a:lnTo>
                    <a:pt x="136" y="4"/>
                  </a:lnTo>
                  <a:lnTo>
                    <a:pt x="136" y="4"/>
                  </a:lnTo>
                  <a:lnTo>
                    <a:pt x="138" y="2"/>
                  </a:lnTo>
                  <a:lnTo>
                    <a:pt x="138" y="2"/>
                  </a:lnTo>
                  <a:lnTo>
                    <a:pt x="142" y="4"/>
                  </a:lnTo>
                  <a:lnTo>
                    <a:pt x="142" y="4"/>
                  </a:lnTo>
                  <a:lnTo>
                    <a:pt x="146" y="2"/>
                  </a:lnTo>
                  <a:lnTo>
                    <a:pt x="146" y="2"/>
                  </a:lnTo>
                  <a:lnTo>
                    <a:pt x="148" y="2"/>
                  </a:lnTo>
                  <a:lnTo>
                    <a:pt x="148" y="2"/>
                  </a:lnTo>
                  <a:lnTo>
                    <a:pt x="150" y="2"/>
                  </a:lnTo>
                  <a:lnTo>
                    <a:pt x="150" y="2"/>
                  </a:lnTo>
                  <a:lnTo>
                    <a:pt x="156" y="4"/>
                  </a:lnTo>
                  <a:lnTo>
                    <a:pt x="156" y="4"/>
                  </a:lnTo>
                  <a:lnTo>
                    <a:pt x="158" y="2"/>
                  </a:lnTo>
                  <a:lnTo>
                    <a:pt x="158" y="2"/>
                  </a:lnTo>
                  <a:lnTo>
                    <a:pt x="164" y="2"/>
                  </a:lnTo>
                  <a:lnTo>
                    <a:pt x="164" y="2"/>
                  </a:lnTo>
                  <a:lnTo>
                    <a:pt x="168" y="2"/>
                  </a:lnTo>
                  <a:lnTo>
                    <a:pt x="174" y="4"/>
                  </a:lnTo>
                  <a:lnTo>
                    <a:pt x="174" y="4"/>
                  </a:lnTo>
                  <a:lnTo>
                    <a:pt x="178" y="2"/>
                  </a:lnTo>
                  <a:lnTo>
                    <a:pt x="178" y="2"/>
                  </a:lnTo>
                  <a:lnTo>
                    <a:pt x="180" y="4"/>
                  </a:lnTo>
                  <a:lnTo>
                    <a:pt x="180" y="4"/>
                  </a:lnTo>
                  <a:lnTo>
                    <a:pt x="182" y="2"/>
                  </a:lnTo>
                  <a:lnTo>
                    <a:pt x="182" y="2"/>
                  </a:lnTo>
                  <a:lnTo>
                    <a:pt x="186" y="2"/>
                  </a:lnTo>
                  <a:lnTo>
                    <a:pt x="186" y="2"/>
                  </a:lnTo>
                  <a:lnTo>
                    <a:pt x="188" y="4"/>
                  </a:lnTo>
                  <a:lnTo>
                    <a:pt x="188" y="4"/>
                  </a:lnTo>
                  <a:lnTo>
                    <a:pt x="190" y="2"/>
                  </a:lnTo>
                  <a:lnTo>
                    <a:pt x="190" y="2"/>
                  </a:lnTo>
                  <a:lnTo>
                    <a:pt x="192" y="2"/>
                  </a:lnTo>
                  <a:lnTo>
                    <a:pt x="192" y="2"/>
                  </a:lnTo>
                  <a:lnTo>
                    <a:pt x="194" y="2"/>
                  </a:lnTo>
                  <a:lnTo>
                    <a:pt x="194" y="2"/>
                  </a:lnTo>
                  <a:lnTo>
                    <a:pt x="196" y="2"/>
                  </a:lnTo>
                  <a:lnTo>
                    <a:pt x="196" y="2"/>
                  </a:lnTo>
                  <a:lnTo>
                    <a:pt x="200" y="2"/>
                  </a:lnTo>
                  <a:lnTo>
                    <a:pt x="200" y="2"/>
                  </a:lnTo>
                  <a:lnTo>
                    <a:pt x="204" y="4"/>
                  </a:lnTo>
                  <a:lnTo>
                    <a:pt x="204" y="4"/>
                  </a:lnTo>
                  <a:lnTo>
                    <a:pt x="210" y="2"/>
                  </a:lnTo>
                  <a:lnTo>
                    <a:pt x="210" y="2"/>
                  </a:lnTo>
                  <a:lnTo>
                    <a:pt x="212" y="2"/>
                  </a:lnTo>
                  <a:lnTo>
                    <a:pt x="212" y="2"/>
                  </a:lnTo>
                  <a:lnTo>
                    <a:pt x="214" y="2"/>
                  </a:lnTo>
                  <a:lnTo>
                    <a:pt x="214" y="2"/>
                  </a:lnTo>
                  <a:lnTo>
                    <a:pt x="214" y="2"/>
                  </a:lnTo>
                  <a:lnTo>
                    <a:pt x="214" y="2"/>
                  </a:lnTo>
                  <a:lnTo>
                    <a:pt x="214" y="4"/>
                  </a:lnTo>
                  <a:lnTo>
                    <a:pt x="214" y="4"/>
                  </a:lnTo>
                  <a:lnTo>
                    <a:pt x="216" y="4"/>
                  </a:lnTo>
                  <a:lnTo>
                    <a:pt x="216" y="4"/>
                  </a:lnTo>
                  <a:lnTo>
                    <a:pt x="218" y="4"/>
                  </a:lnTo>
                  <a:lnTo>
                    <a:pt x="218" y="4"/>
                  </a:lnTo>
                  <a:lnTo>
                    <a:pt x="224" y="4"/>
                  </a:lnTo>
                  <a:lnTo>
                    <a:pt x="224" y="4"/>
                  </a:lnTo>
                  <a:lnTo>
                    <a:pt x="226" y="0"/>
                  </a:lnTo>
                  <a:lnTo>
                    <a:pt x="226" y="0"/>
                  </a:lnTo>
                  <a:lnTo>
                    <a:pt x="232" y="0"/>
                  </a:lnTo>
                  <a:lnTo>
                    <a:pt x="232" y="0"/>
                  </a:lnTo>
                  <a:lnTo>
                    <a:pt x="234" y="0"/>
                  </a:lnTo>
                  <a:lnTo>
                    <a:pt x="234" y="0"/>
                  </a:lnTo>
                  <a:lnTo>
                    <a:pt x="238" y="2"/>
                  </a:lnTo>
                  <a:lnTo>
                    <a:pt x="238" y="2"/>
                  </a:lnTo>
                  <a:lnTo>
                    <a:pt x="244" y="2"/>
                  </a:lnTo>
                  <a:lnTo>
                    <a:pt x="244" y="2"/>
                  </a:lnTo>
                  <a:lnTo>
                    <a:pt x="248" y="2"/>
                  </a:lnTo>
                  <a:lnTo>
                    <a:pt x="248" y="2"/>
                  </a:lnTo>
                  <a:lnTo>
                    <a:pt x="252" y="2"/>
                  </a:lnTo>
                  <a:lnTo>
                    <a:pt x="252" y="2"/>
                  </a:lnTo>
                  <a:lnTo>
                    <a:pt x="256" y="2"/>
                  </a:lnTo>
                  <a:lnTo>
                    <a:pt x="256" y="2"/>
                  </a:lnTo>
                  <a:lnTo>
                    <a:pt x="258" y="2"/>
                  </a:lnTo>
                  <a:lnTo>
                    <a:pt x="258" y="2"/>
                  </a:lnTo>
                  <a:lnTo>
                    <a:pt x="258" y="2"/>
                  </a:lnTo>
                  <a:lnTo>
                    <a:pt x="258" y="2"/>
                  </a:lnTo>
                  <a:lnTo>
                    <a:pt x="258" y="2"/>
                  </a:lnTo>
                  <a:lnTo>
                    <a:pt x="258" y="2"/>
                  </a:lnTo>
                  <a:lnTo>
                    <a:pt x="260" y="2"/>
                  </a:lnTo>
                  <a:lnTo>
                    <a:pt x="260" y="2"/>
                  </a:lnTo>
                  <a:lnTo>
                    <a:pt x="262" y="2"/>
                  </a:lnTo>
                  <a:lnTo>
                    <a:pt x="262" y="2"/>
                  </a:lnTo>
                  <a:lnTo>
                    <a:pt x="268" y="2"/>
                  </a:lnTo>
                  <a:lnTo>
                    <a:pt x="268" y="2"/>
                  </a:lnTo>
                  <a:lnTo>
                    <a:pt x="268" y="2"/>
                  </a:lnTo>
                  <a:lnTo>
                    <a:pt x="268" y="2"/>
                  </a:lnTo>
                  <a:lnTo>
                    <a:pt x="270" y="2"/>
                  </a:lnTo>
                  <a:lnTo>
                    <a:pt x="270" y="2"/>
                  </a:lnTo>
                  <a:lnTo>
                    <a:pt x="276" y="2"/>
                  </a:lnTo>
                  <a:lnTo>
                    <a:pt x="276" y="2"/>
                  </a:lnTo>
                  <a:lnTo>
                    <a:pt x="276" y="2"/>
                  </a:lnTo>
                  <a:lnTo>
                    <a:pt x="276" y="2"/>
                  </a:lnTo>
                  <a:lnTo>
                    <a:pt x="278" y="2"/>
                  </a:lnTo>
                  <a:lnTo>
                    <a:pt x="278" y="2"/>
                  </a:lnTo>
                  <a:lnTo>
                    <a:pt x="280" y="2"/>
                  </a:lnTo>
                  <a:lnTo>
                    <a:pt x="280" y="2"/>
                  </a:lnTo>
                  <a:lnTo>
                    <a:pt x="280" y="4"/>
                  </a:lnTo>
                  <a:lnTo>
                    <a:pt x="280" y="4"/>
                  </a:lnTo>
                  <a:lnTo>
                    <a:pt x="282" y="2"/>
                  </a:lnTo>
                  <a:lnTo>
                    <a:pt x="282" y="2"/>
                  </a:lnTo>
                  <a:lnTo>
                    <a:pt x="288" y="2"/>
                  </a:lnTo>
                  <a:lnTo>
                    <a:pt x="288" y="2"/>
                  </a:lnTo>
                  <a:lnTo>
                    <a:pt x="290" y="2"/>
                  </a:lnTo>
                  <a:lnTo>
                    <a:pt x="290" y="2"/>
                  </a:lnTo>
                  <a:lnTo>
                    <a:pt x="296" y="2"/>
                  </a:lnTo>
                  <a:lnTo>
                    <a:pt x="296" y="2"/>
                  </a:lnTo>
                  <a:lnTo>
                    <a:pt x="298" y="2"/>
                  </a:lnTo>
                  <a:lnTo>
                    <a:pt x="298" y="2"/>
                  </a:lnTo>
                  <a:lnTo>
                    <a:pt x="298" y="2"/>
                  </a:lnTo>
                  <a:lnTo>
                    <a:pt x="298" y="2"/>
                  </a:lnTo>
                  <a:lnTo>
                    <a:pt x="302" y="2"/>
                  </a:lnTo>
                  <a:lnTo>
                    <a:pt x="302" y="2"/>
                  </a:lnTo>
                  <a:lnTo>
                    <a:pt x="306" y="2"/>
                  </a:lnTo>
                  <a:lnTo>
                    <a:pt x="306" y="2"/>
                  </a:lnTo>
                  <a:lnTo>
                    <a:pt x="310" y="2"/>
                  </a:lnTo>
                  <a:lnTo>
                    <a:pt x="312" y="2"/>
                  </a:lnTo>
                  <a:lnTo>
                    <a:pt x="312" y="2"/>
                  </a:lnTo>
                  <a:lnTo>
                    <a:pt x="318" y="2"/>
                  </a:lnTo>
                  <a:lnTo>
                    <a:pt x="322" y="2"/>
                  </a:lnTo>
                  <a:lnTo>
                    <a:pt x="322" y="2"/>
                  </a:lnTo>
                  <a:lnTo>
                    <a:pt x="324" y="4"/>
                  </a:lnTo>
                  <a:lnTo>
                    <a:pt x="324" y="4"/>
                  </a:lnTo>
                  <a:lnTo>
                    <a:pt x="324" y="2"/>
                  </a:lnTo>
                  <a:lnTo>
                    <a:pt x="326" y="2"/>
                  </a:lnTo>
                  <a:lnTo>
                    <a:pt x="326" y="2"/>
                  </a:lnTo>
                  <a:lnTo>
                    <a:pt x="332" y="2"/>
                  </a:lnTo>
                  <a:lnTo>
                    <a:pt x="332" y="2"/>
                  </a:lnTo>
                  <a:lnTo>
                    <a:pt x="336" y="2"/>
                  </a:lnTo>
                  <a:lnTo>
                    <a:pt x="342" y="2"/>
                  </a:lnTo>
                  <a:lnTo>
                    <a:pt x="342" y="2"/>
                  </a:lnTo>
                  <a:lnTo>
                    <a:pt x="344" y="2"/>
                  </a:lnTo>
                  <a:lnTo>
                    <a:pt x="348" y="2"/>
                  </a:lnTo>
                  <a:lnTo>
                    <a:pt x="348" y="2"/>
                  </a:lnTo>
                  <a:lnTo>
                    <a:pt x="352" y="2"/>
                  </a:lnTo>
                  <a:lnTo>
                    <a:pt x="352" y="2"/>
                  </a:lnTo>
                  <a:lnTo>
                    <a:pt x="354" y="2"/>
                  </a:lnTo>
                  <a:lnTo>
                    <a:pt x="354" y="2"/>
                  </a:lnTo>
                  <a:lnTo>
                    <a:pt x="358" y="2"/>
                  </a:lnTo>
                  <a:lnTo>
                    <a:pt x="360" y="2"/>
                  </a:lnTo>
                  <a:lnTo>
                    <a:pt x="360" y="2"/>
                  </a:lnTo>
                  <a:lnTo>
                    <a:pt x="360" y="4"/>
                  </a:lnTo>
                  <a:lnTo>
                    <a:pt x="360" y="6"/>
                  </a:lnTo>
                  <a:lnTo>
                    <a:pt x="360" y="6"/>
                  </a:lnTo>
                  <a:lnTo>
                    <a:pt x="362" y="4"/>
                  </a:lnTo>
                  <a:lnTo>
                    <a:pt x="364" y="2"/>
                  </a:lnTo>
                  <a:lnTo>
                    <a:pt x="364" y="2"/>
                  </a:lnTo>
                  <a:lnTo>
                    <a:pt x="370" y="2"/>
                  </a:lnTo>
                  <a:lnTo>
                    <a:pt x="370" y="2"/>
                  </a:lnTo>
                  <a:lnTo>
                    <a:pt x="370" y="2"/>
                  </a:lnTo>
                  <a:lnTo>
                    <a:pt x="370" y="2"/>
                  </a:lnTo>
                  <a:lnTo>
                    <a:pt x="370" y="2"/>
                  </a:lnTo>
                  <a:lnTo>
                    <a:pt x="370" y="2"/>
                  </a:lnTo>
                  <a:lnTo>
                    <a:pt x="370" y="2"/>
                  </a:lnTo>
                  <a:lnTo>
                    <a:pt x="370" y="2"/>
                  </a:lnTo>
                  <a:lnTo>
                    <a:pt x="374" y="4"/>
                  </a:lnTo>
                  <a:lnTo>
                    <a:pt x="374" y="4"/>
                  </a:lnTo>
                  <a:lnTo>
                    <a:pt x="376" y="2"/>
                  </a:lnTo>
                  <a:lnTo>
                    <a:pt x="376" y="2"/>
                  </a:lnTo>
                  <a:lnTo>
                    <a:pt x="378" y="4"/>
                  </a:lnTo>
                  <a:lnTo>
                    <a:pt x="378" y="4"/>
                  </a:lnTo>
                  <a:lnTo>
                    <a:pt x="384" y="4"/>
                  </a:lnTo>
                  <a:lnTo>
                    <a:pt x="384" y="4"/>
                  </a:lnTo>
                  <a:lnTo>
                    <a:pt x="386" y="4"/>
                  </a:lnTo>
                  <a:lnTo>
                    <a:pt x="386" y="4"/>
                  </a:lnTo>
                  <a:lnTo>
                    <a:pt x="390" y="4"/>
                  </a:lnTo>
                  <a:lnTo>
                    <a:pt x="390" y="4"/>
                  </a:lnTo>
                  <a:lnTo>
                    <a:pt x="392" y="4"/>
                  </a:lnTo>
                  <a:lnTo>
                    <a:pt x="392" y="4"/>
                  </a:lnTo>
                  <a:lnTo>
                    <a:pt x="392" y="4"/>
                  </a:lnTo>
                  <a:lnTo>
                    <a:pt x="392" y="4"/>
                  </a:lnTo>
                  <a:lnTo>
                    <a:pt x="394" y="4"/>
                  </a:lnTo>
                  <a:lnTo>
                    <a:pt x="394" y="4"/>
                  </a:lnTo>
                  <a:lnTo>
                    <a:pt x="394" y="4"/>
                  </a:lnTo>
                  <a:lnTo>
                    <a:pt x="394" y="4"/>
                  </a:lnTo>
                  <a:lnTo>
                    <a:pt x="396" y="6"/>
                  </a:lnTo>
                  <a:lnTo>
                    <a:pt x="396" y="6"/>
                  </a:lnTo>
                  <a:lnTo>
                    <a:pt x="398" y="6"/>
                  </a:lnTo>
                  <a:lnTo>
                    <a:pt x="398" y="6"/>
                  </a:lnTo>
                  <a:lnTo>
                    <a:pt x="398" y="6"/>
                  </a:lnTo>
                  <a:lnTo>
                    <a:pt x="398" y="6"/>
                  </a:lnTo>
                  <a:lnTo>
                    <a:pt x="402" y="4"/>
                  </a:lnTo>
                  <a:lnTo>
                    <a:pt x="402" y="4"/>
                  </a:lnTo>
                  <a:lnTo>
                    <a:pt x="406" y="6"/>
                  </a:lnTo>
                  <a:lnTo>
                    <a:pt x="406" y="6"/>
                  </a:lnTo>
                  <a:lnTo>
                    <a:pt x="408" y="4"/>
                  </a:lnTo>
                  <a:lnTo>
                    <a:pt x="408" y="4"/>
                  </a:lnTo>
                  <a:lnTo>
                    <a:pt x="410" y="6"/>
                  </a:lnTo>
                  <a:lnTo>
                    <a:pt x="410" y="6"/>
                  </a:lnTo>
                  <a:lnTo>
                    <a:pt x="410" y="6"/>
                  </a:lnTo>
                  <a:lnTo>
                    <a:pt x="412" y="6"/>
                  </a:lnTo>
                  <a:lnTo>
                    <a:pt x="412" y="4"/>
                  </a:lnTo>
                  <a:lnTo>
                    <a:pt x="412" y="4"/>
                  </a:lnTo>
                  <a:lnTo>
                    <a:pt x="420" y="4"/>
                  </a:lnTo>
                  <a:lnTo>
                    <a:pt x="420" y="4"/>
                  </a:lnTo>
                  <a:lnTo>
                    <a:pt x="424" y="4"/>
                  </a:lnTo>
                  <a:lnTo>
                    <a:pt x="424" y="4"/>
                  </a:lnTo>
                  <a:lnTo>
                    <a:pt x="428" y="6"/>
                  </a:lnTo>
                  <a:lnTo>
                    <a:pt x="428" y="6"/>
                  </a:lnTo>
                  <a:lnTo>
                    <a:pt x="430" y="4"/>
                  </a:lnTo>
                  <a:lnTo>
                    <a:pt x="430" y="4"/>
                  </a:lnTo>
                  <a:lnTo>
                    <a:pt x="432" y="6"/>
                  </a:lnTo>
                  <a:lnTo>
                    <a:pt x="432" y="6"/>
                  </a:lnTo>
                  <a:lnTo>
                    <a:pt x="436" y="4"/>
                  </a:lnTo>
                  <a:lnTo>
                    <a:pt x="436" y="4"/>
                  </a:lnTo>
                  <a:lnTo>
                    <a:pt x="442" y="4"/>
                  </a:lnTo>
                  <a:lnTo>
                    <a:pt x="442" y="4"/>
                  </a:lnTo>
                  <a:lnTo>
                    <a:pt x="446" y="4"/>
                  </a:lnTo>
                  <a:lnTo>
                    <a:pt x="446" y="4"/>
                  </a:lnTo>
                  <a:lnTo>
                    <a:pt x="448" y="4"/>
                  </a:lnTo>
                  <a:lnTo>
                    <a:pt x="448" y="4"/>
                  </a:lnTo>
                  <a:lnTo>
                    <a:pt x="450" y="6"/>
                  </a:lnTo>
                  <a:lnTo>
                    <a:pt x="450" y="6"/>
                  </a:lnTo>
                  <a:lnTo>
                    <a:pt x="452" y="6"/>
                  </a:lnTo>
                  <a:lnTo>
                    <a:pt x="452" y="6"/>
                  </a:lnTo>
                  <a:lnTo>
                    <a:pt x="452" y="6"/>
                  </a:lnTo>
                  <a:lnTo>
                    <a:pt x="452" y="6"/>
                  </a:lnTo>
                  <a:lnTo>
                    <a:pt x="458" y="6"/>
                  </a:lnTo>
                  <a:lnTo>
                    <a:pt x="458" y="6"/>
                  </a:lnTo>
                  <a:lnTo>
                    <a:pt x="458" y="8"/>
                  </a:lnTo>
                  <a:lnTo>
                    <a:pt x="458" y="8"/>
                  </a:lnTo>
                  <a:lnTo>
                    <a:pt x="460" y="6"/>
                  </a:lnTo>
                  <a:lnTo>
                    <a:pt x="460" y="6"/>
                  </a:lnTo>
                  <a:lnTo>
                    <a:pt x="464" y="8"/>
                  </a:lnTo>
                  <a:lnTo>
                    <a:pt x="464" y="8"/>
                  </a:lnTo>
                  <a:lnTo>
                    <a:pt x="468" y="6"/>
                  </a:lnTo>
                  <a:lnTo>
                    <a:pt x="468" y="6"/>
                  </a:lnTo>
                  <a:lnTo>
                    <a:pt x="472" y="6"/>
                  </a:lnTo>
                  <a:lnTo>
                    <a:pt x="472" y="6"/>
                  </a:lnTo>
                  <a:lnTo>
                    <a:pt x="476" y="6"/>
                  </a:lnTo>
                  <a:lnTo>
                    <a:pt x="476" y="6"/>
                  </a:lnTo>
                  <a:lnTo>
                    <a:pt x="478" y="6"/>
                  </a:lnTo>
                  <a:lnTo>
                    <a:pt x="478" y="6"/>
                  </a:lnTo>
                  <a:lnTo>
                    <a:pt x="482" y="6"/>
                  </a:lnTo>
                  <a:lnTo>
                    <a:pt x="482" y="6"/>
                  </a:lnTo>
                  <a:lnTo>
                    <a:pt x="484" y="6"/>
                  </a:lnTo>
                  <a:lnTo>
                    <a:pt x="484" y="6"/>
                  </a:lnTo>
                  <a:lnTo>
                    <a:pt x="490" y="4"/>
                  </a:lnTo>
                  <a:lnTo>
                    <a:pt x="490" y="4"/>
                  </a:lnTo>
                  <a:lnTo>
                    <a:pt x="490" y="6"/>
                  </a:lnTo>
                  <a:lnTo>
                    <a:pt x="490" y="6"/>
                  </a:lnTo>
                  <a:lnTo>
                    <a:pt x="494" y="6"/>
                  </a:lnTo>
                  <a:lnTo>
                    <a:pt x="494" y="6"/>
                  </a:lnTo>
                  <a:lnTo>
                    <a:pt x="498" y="6"/>
                  </a:lnTo>
                  <a:lnTo>
                    <a:pt x="498" y="6"/>
                  </a:lnTo>
                  <a:lnTo>
                    <a:pt x="506" y="6"/>
                  </a:lnTo>
                  <a:lnTo>
                    <a:pt x="516" y="6"/>
                  </a:lnTo>
                  <a:lnTo>
                    <a:pt x="516" y="6"/>
                  </a:lnTo>
                  <a:lnTo>
                    <a:pt x="518" y="6"/>
                  </a:lnTo>
                  <a:lnTo>
                    <a:pt x="518" y="6"/>
                  </a:lnTo>
                  <a:lnTo>
                    <a:pt x="522" y="6"/>
                  </a:lnTo>
                  <a:lnTo>
                    <a:pt x="522" y="6"/>
                  </a:lnTo>
                  <a:lnTo>
                    <a:pt x="522" y="6"/>
                  </a:lnTo>
                  <a:lnTo>
                    <a:pt x="524" y="6"/>
                  </a:lnTo>
                  <a:lnTo>
                    <a:pt x="524" y="6"/>
                  </a:lnTo>
                  <a:lnTo>
                    <a:pt x="526" y="6"/>
                  </a:lnTo>
                  <a:lnTo>
                    <a:pt x="526" y="6"/>
                  </a:lnTo>
                  <a:lnTo>
                    <a:pt x="528" y="6"/>
                  </a:lnTo>
                  <a:lnTo>
                    <a:pt x="528" y="6"/>
                  </a:lnTo>
                  <a:lnTo>
                    <a:pt x="530" y="6"/>
                  </a:lnTo>
                  <a:lnTo>
                    <a:pt x="530" y="6"/>
                  </a:lnTo>
                  <a:lnTo>
                    <a:pt x="532" y="6"/>
                  </a:lnTo>
                  <a:lnTo>
                    <a:pt x="532" y="6"/>
                  </a:lnTo>
                  <a:lnTo>
                    <a:pt x="534" y="6"/>
                  </a:lnTo>
                  <a:lnTo>
                    <a:pt x="534" y="6"/>
                  </a:lnTo>
                  <a:lnTo>
                    <a:pt x="536" y="6"/>
                  </a:lnTo>
                  <a:lnTo>
                    <a:pt x="536" y="6"/>
                  </a:lnTo>
                  <a:lnTo>
                    <a:pt x="540" y="4"/>
                  </a:lnTo>
                  <a:lnTo>
                    <a:pt x="540" y="4"/>
                  </a:lnTo>
                  <a:lnTo>
                    <a:pt x="542" y="4"/>
                  </a:lnTo>
                  <a:lnTo>
                    <a:pt x="542" y="4"/>
                  </a:lnTo>
                  <a:lnTo>
                    <a:pt x="544" y="4"/>
                  </a:lnTo>
                  <a:lnTo>
                    <a:pt x="544" y="4"/>
                  </a:lnTo>
                  <a:lnTo>
                    <a:pt x="548" y="4"/>
                  </a:lnTo>
                  <a:lnTo>
                    <a:pt x="548" y="4"/>
                  </a:lnTo>
                  <a:lnTo>
                    <a:pt x="550" y="4"/>
                  </a:lnTo>
                  <a:lnTo>
                    <a:pt x="550" y="4"/>
                  </a:lnTo>
                  <a:lnTo>
                    <a:pt x="556" y="4"/>
                  </a:lnTo>
                  <a:lnTo>
                    <a:pt x="560" y="4"/>
                  </a:lnTo>
                  <a:lnTo>
                    <a:pt x="560" y="4"/>
                  </a:lnTo>
                  <a:lnTo>
                    <a:pt x="562" y="6"/>
                  </a:lnTo>
                  <a:lnTo>
                    <a:pt x="562" y="6"/>
                  </a:lnTo>
                  <a:lnTo>
                    <a:pt x="568" y="6"/>
                  </a:lnTo>
                  <a:lnTo>
                    <a:pt x="568" y="6"/>
                  </a:lnTo>
                  <a:lnTo>
                    <a:pt x="570" y="4"/>
                  </a:lnTo>
                  <a:lnTo>
                    <a:pt x="570" y="4"/>
                  </a:lnTo>
                  <a:lnTo>
                    <a:pt x="572" y="4"/>
                  </a:lnTo>
                  <a:lnTo>
                    <a:pt x="572" y="4"/>
                  </a:lnTo>
                  <a:lnTo>
                    <a:pt x="574" y="4"/>
                  </a:lnTo>
                  <a:lnTo>
                    <a:pt x="574" y="4"/>
                  </a:lnTo>
                  <a:lnTo>
                    <a:pt x="574" y="4"/>
                  </a:lnTo>
                  <a:lnTo>
                    <a:pt x="578" y="6"/>
                  </a:lnTo>
                  <a:lnTo>
                    <a:pt x="578" y="6"/>
                  </a:lnTo>
                  <a:lnTo>
                    <a:pt x="582" y="6"/>
                  </a:lnTo>
                  <a:lnTo>
                    <a:pt x="582" y="6"/>
                  </a:lnTo>
                  <a:lnTo>
                    <a:pt x="582" y="6"/>
                  </a:lnTo>
                  <a:lnTo>
                    <a:pt x="582" y="6"/>
                  </a:lnTo>
                  <a:lnTo>
                    <a:pt x="582" y="6"/>
                  </a:lnTo>
                  <a:lnTo>
                    <a:pt x="582" y="6"/>
                  </a:lnTo>
                  <a:lnTo>
                    <a:pt x="582" y="6"/>
                  </a:lnTo>
                  <a:lnTo>
                    <a:pt x="582" y="6"/>
                  </a:lnTo>
                  <a:lnTo>
                    <a:pt x="586" y="6"/>
                  </a:lnTo>
                  <a:lnTo>
                    <a:pt x="586" y="6"/>
                  </a:lnTo>
                  <a:lnTo>
                    <a:pt x="590" y="6"/>
                  </a:lnTo>
                  <a:lnTo>
                    <a:pt x="590" y="6"/>
                  </a:lnTo>
                  <a:lnTo>
                    <a:pt x="592" y="4"/>
                  </a:lnTo>
                  <a:lnTo>
                    <a:pt x="592" y="4"/>
                  </a:lnTo>
                  <a:lnTo>
                    <a:pt x="594" y="4"/>
                  </a:lnTo>
                  <a:lnTo>
                    <a:pt x="596" y="6"/>
                  </a:lnTo>
                  <a:lnTo>
                    <a:pt x="596" y="6"/>
                  </a:lnTo>
                  <a:lnTo>
                    <a:pt x="600" y="8"/>
                  </a:lnTo>
                  <a:lnTo>
                    <a:pt x="600" y="8"/>
                  </a:lnTo>
                  <a:lnTo>
                    <a:pt x="602" y="8"/>
                  </a:lnTo>
                  <a:lnTo>
                    <a:pt x="604" y="8"/>
                  </a:lnTo>
                  <a:lnTo>
                    <a:pt x="604" y="8"/>
                  </a:lnTo>
                  <a:lnTo>
                    <a:pt x="606" y="8"/>
                  </a:lnTo>
                  <a:lnTo>
                    <a:pt x="606" y="8"/>
                  </a:lnTo>
                  <a:lnTo>
                    <a:pt x="612" y="8"/>
                  </a:lnTo>
                  <a:lnTo>
                    <a:pt x="612" y="8"/>
                  </a:lnTo>
                  <a:lnTo>
                    <a:pt x="616" y="6"/>
                  </a:lnTo>
                  <a:lnTo>
                    <a:pt x="616" y="6"/>
                  </a:lnTo>
                  <a:lnTo>
                    <a:pt x="618" y="8"/>
                  </a:lnTo>
                  <a:lnTo>
                    <a:pt x="618" y="8"/>
                  </a:lnTo>
                  <a:lnTo>
                    <a:pt x="618" y="8"/>
                  </a:lnTo>
                  <a:lnTo>
                    <a:pt x="620" y="10"/>
                  </a:lnTo>
                  <a:lnTo>
                    <a:pt x="620" y="10"/>
                  </a:lnTo>
                  <a:lnTo>
                    <a:pt x="628" y="8"/>
                  </a:lnTo>
                  <a:lnTo>
                    <a:pt x="628" y="8"/>
                  </a:lnTo>
                  <a:lnTo>
                    <a:pt x="630" y="6"/>
                  </a:lnTo>
                  <a:lnTo>
                    <a:pt x="630" y="6"/>
                  </a:lnTo>
                  <a:lnTo>
                    <a:pt x="634" y="8"/>
                  </a:lnTo>
                  <a:lnTo>
                    <a:pt x="634" y="8"/>
                  </a:lnTo>
                  <a:lnTo>
                    <a:pt x="636" y="6"/>
                  </a:lnTo>
                  <a:lnTo>
                    <a:pt x="636" y="6"/>
                  </a:lnTo>
                  <a:lnTo>
                    <a:pt x="644" y="6"/>
                  </a:lnTo>
                  <a:lnTo>
                    <a:pt x="644" y="6"/>
                  </a:lnTo>
                  <a:lnTo>
                    <a:pt x="646" y="6"/>
                  </a:lnTo>
                  <a:lnTo>
                    <a:pt x="646" y="6"/>
                  </a:lnTo>
                  <a:lnTo>
                    <a:pt x="650" y="4"/>
                  </a:lnTo>
                  <a:lnTo>
                    <a:pt x="650" y="4"/>
                  </a:lnTo>
                  <a:lnTo>
                    <a:pt x="652" y="6"/>
                  </a:lnTo>
                  <a:lnTo>
                    <a:pt x="652" y="6"/>
                  </a:lnTo>
                  <a:lnTo>
                    <a:pt x="658" y="6"/>
                  </a:lnTo>
                  <a:lnTo>
                    <a:pt x="658" y="6"/>
                  </a:lnTo>
                  <a:lnTo>
                    <a:pt x="660" y="6"/>
                  </a:lnTo>
                  <a:lnTo>
                    <a:pt x="660" y="6"/>
                  </a:lnTo>
                  <a:lnTo>
                    <a:pt x="664" y="4"/>
                  </a:lnTo>
                  <a:lnTo>
                    <a:pt x="664" y="4"/>
                  </a:lnTo>
                  <a:lnTo>
                    <a:pt x="664" y="6"/>
                  </a:lnTo>
                  <a:lnTo>
                    <a:pt x="664" y="6"/>
                  </a:lnTo>
                  <a:lnTo>
                    <a:pt x="668" y="6"/>
                  </a:lnTo>
                  <a:lnTo>
                    <a:pt x="668" y="6"/>
                  </a:lnTo>
                  <a:lnTo>
                    <a:pt x="670" y="6"/>
                  </a:lnTo>
                  <a:lnTo>
                    <a:pt x="670" y="6"/>
                  </a:lnTo>
                  <a:lnTo>
                    <a:pt x="674" y="6"/>
                  </a:lnTo>
                  <a:lnTo>
                    <a:pt x="674" y="6"/>
                  </a:lnTo>
                  <a:lnTo>
                    <a:pt x="676" y="6"/>
                  </a:lnTo>
                  <a:lnTo>
                    <a:pt x="678" y="6"/>
                  </a:lnTo>
                  <a:lnTo>
                    <a:pt x="678" y="6"/>
                  </a:lnTo>
                  <a:lnTo>
                    <a:pt x="682" y="4"/>
                  </a:lnTo>
                  <a:lnTo>
                    <a:pt x="682" y="4"/>
                  </a:lnTo>
                  <a:lnTo>
                    <a:pt x="684" y="4"/>
                  </a:lnTo>
                  <a:lnTo>
                    <a:pt x="684" y="4"/>
                  </a:lnTo>
                  <a:lnTo>
                    <a:pt x="686" y="4"/>
                  </a:lnTo>
                  <a:lnTo>
                    <a:pt x="686" y="4"/>
                  </a:lnTo>
                  <a:lnTo>
                    <a:pt x="688" y="4"/>
                  </a:lnTo>
                  <a:lnTo>
                    <a:pt x="688" y="4"/>
                  </a:lnTo>
                  <a:lnTo>
                    <a:pt x="690" y="6"/>
                  </a:lnTo>
                  <a:lnTo>
                    <a:pt x="690" y="6"/>
                  </a:lnTo>
                  <a:lnTo>
                    <a:pt x="692" y="6"/>
                  </a:lnTo>
                  <a:lnTo>
                    <a:pt x="692" y="6"/>
                  </a:lnTo>
                  <a:lnTo>
                    <a:pt x="696" y="6"/>
                  </a:lnTo>
                  <a:lnTo>
                    <a:pt x="696" y="6"/>
                  </a:lnTo>
                  <a:lnTo>
                    <a:pt x="700" y="6"/>
                  </a:lnTo>
                  <a:lnTo>
                    <a:pt x="700" y="6"/>
                  </a:lnTo>
                  <a:lnTo>
                    <a:pt x="706" y="6"/>
                  </a:lnTo>
                  <a:lnTo>
                    <a:pt x="706" y="6"/>
                  </a:lnTo>
                  <a:lnTo>
                    <a:pt x="706" y="8"/>
                  </a:lnTo>
                  <a:lnTo>
                    <a:pt x="706" y="8"/>
                  </a:lnTo>
                  <a:lnTo>
                    <a:pt x="708" y="10"/>
                  </a:lnTo>
                  <a:lnTo>
                    <a:pt x="708" y="10"/>
                  </a:lnTo>
                  <a:lnTo>
                    <a:pt x="712" y="10"/>
                  </a:lnTo>
                  <a:lnTo>
                    <a:pt x="712" y="10"/>
                  </a:lnTo>
                  <a:lnTo>
                    <a:pt x="716" y="8"/>
                  </a:lnTo>
                  <a:lnTo>
                    <a:pt x="716" y="8"/>
                  </a:lnTo>
                  <a:lnTo>
                    <a:pt x="722" y="8"/>
                  </a:lnTo>
                  <a:lnTo>
                    <a:pt x="722" y="8"/>
                  </a:lnTo>
                  <a:lnTo>
                    <a:pt x="728" y="6"/>
                  </a:lnTo>
                  <a:lnTo>
                    <a:pt x="728" y="6"/>
                  </a:lnTo>
                  <a:lnTo>
                    <a:pt x="728" y="6"/>
                  </a:lnTo>
                  <a:lnTo>
                    <a:pt x="728" y="6"/>
                  </a:lnTo>
                  <a:lnTo>
                    <a:pt x="734" y="4"/>
                  </a:lnTo>
                  <a:lnTo>
                    <a:pt x="734" y="4"/>
                  </a:lnTo>
                  <a:lnTo>
                    <a:pt x="746" y="4"/>
                  </a:lnTo>
                  <a:lnTo>
                    <a:pt x="746" y="4"/>
                  </a:lnTo>
                  <a:lnTo>
                    <a:pt x="746" y="6"/>
                  </a:lnTo>
                  <a:lnTo>
                    <a:pt x="746" y="6"/>
                  </a:lnTo>
                  <a:lnTo>
                    <a:pt x="750" y="6"/>
                  </a:lnTo>
                  <a:lnTo>
                    <a:pt x="754" y="6"/>
                  </a:lnTo>
                  <a:lnTo>
                    <a:pt x="754" y="6"/>
                  </a:lnTo>
                  <a:lnTo>
                    <a:pt x="764" y="6"/>
                  </a:lnTo>
                  <a:lnTo>
                    <a:pt x="764" y="6"/>
                  </a:lnTo>
                  <a:lnTo>
                    <a:pt x="766" y="6"/>
                  </a:lnTo>
                  <a:lnTo>
                    <a:pt x="766" y="6"/>
                  </a:lnTo>
                  <a:lnTo>
                    <a:pt x="766" y="6"/>
                  </a:lnTo>
                  <a:lnTo>
                    <a:pt x="770" y="6"/>
                  </a:lnTo>
                  <a:lnTo>
                    <a:pt x="770" y="6"/>
                  </a:lnTo>
                  <a:lnTo>
                    <a:pt x="774" y="6"/>
                  </a:lnTo>
                  <a:lnTo>
                    <a:pt x="774" y="6"/>
                  </a:lnTo>
                  <a:lnTo>
                    <a:pt x="774" y="6"/>
                  </a:lnTo>
                  <a:lnTo>
                    <a:pt x="774" y="6"/>
                  </a:lnTo>
                  <a:lnTo>
                    <a:pt x="776" y="6"/>
                  </a:lnTo>
                  <a:lnTo>
                    <a:pt x="776" y="6"/>
                  </a:lnTo>
                  <a:lnTo>
                    <a:pt x="776" y="6"/>
                  </a:lnTo>
                  <a:lnTo>
                    <a:pt x="776" y="6"/>
                  </a:lnTo>
                  <a:lnTo>
                    <a:pt x="778" y="8"/>
                  </a:lnTo>
                  <a:lnTo>
                    <a:pt x="778" y="8"/>
                  </a:lnTo>
                  <a:lnTo>
                    <a:pt x="780" y="8"/>
                  </a:lnTo>
                  <a:lnTo>
                    <a:pt x="780" y="8"/>
                  </a:lnTo>
                  <a:lnTo>
                    <a:pt x="780" y="6"/>
                  </a:lnTo>
                  <a:lnTo>
                    <a:pt x="780" y="6"/>
                  </a:lnTo>
                  <a:lnTo>
                    <a:pt x="784" y="6"/>
                  </a:lnTo>
                  <a:lnTo>
                    <a:pt x="786" y="6"/>
                  </a:lnTo>
                  <a:lnTo>
                    <a:pt x="786" y="6"/>
                  </a:lnTo>
                  <a:lnTo>
                    <a:pt x="788" y="8"/>
                  </a:lnTo>
                  <a:lnTo>
                    <a:pt x="788" y="8"/>
                  </a:lnTo>
                  <a:lnTo>
                    <a:pt x="790" y="8"/>
                  </a:lnTo>
                  <a:lnTo>
                    <a:pt x="790" y="8"/>
                  </a:lnTo>
                  <a:lnTo>
                    <a:pt x="790" y="6"/>
                  </a:lnTo>
                  <a:lnTo>
                    <a:pt x="790" y="6"/>
                  </a:lnTo>
                  <a:lnTo>
                    <a:pt x="790" y="6"/>
                  </a:lnTo>
                  <a:lnTo>
                    <a:pt x="798" y="6"/>
                  </a:lnTo>
                  <a:lnTo>
                    <a:pt x="798" y="6"/>
                  </a:lnTo>
                  <a:lnTo>
                    <a:pt x="800" y="6"/>
                  </a:lnTo>
                  <a:lnTo>
                    <a:pt x="800" y="6"/>
                  </a:lnTo>
                  <a:lnTo>
                    <a:pt x="806" y="6"/>
                  </a:lnTo>
                  <a:lnTo>
                    <a:pt x="806" y="6"/>
                  </a:lnTo>
                  <a:lnTo>
                    <a:pt x="806" y="6"/>
                  </a:lnTo>
                  <a:lnTo>
                    <a:pt x="806" y="6"/>
                  </a:lnTo>
                  <a:lnTo>
                    <a:pt x="808" y="6"/>
                  </a:lnTo>
                  <a:lnTo>
                    <a:pt x="808" y="6"/>
                  </a:lnTo>
                  <a:lnTo>
                    <a:pt x="810" y="6"/>
                  </a:lnTo>
                  <a:lnTo>
                    <a:pt x="810" y="6"/>
                  </a:lnTo>
                  <a:lnTo>
                    <a:pt x="812" y="4"/>
                  </a:lnTo>
                  <a:lnTo>
                    <a:pt x="812" y="4"/>
                  </a:lnTo>
                  <a:lnTo>
                    <a:pt x="816" y="4"/>
                  </a:lnTo>
                  <a:lnTo>
                    <a:pt x="816" y="4"/>
                  </a:lnTo>
                  <a:lnTo>
                    <a:pt x="818" y="4"/>
                  </a:lnTo>
                  <a:lnTo>
                    <a:pt x="818" y="4"/>
                  </a:lnTo>
                  <a:lnTo>
                    <a:pt x="818" y="4"/>
                  </a:lnTo>
                  <a:lnTo>
                    <a:pt x="818" y="4"/>
                  </a:lnTo>
                  <a:lnTo>
                    <a:pt x="818" y="4"/>
                  </a:lnTo>
                  <a:lnTo>
                    <a:pt x="818" y="4"/>
                  </a:lnTo>
                  <a:lnTo>
                    <a:pt x="818" y="4"/>
                  </a:lnTo>
                  <a:lnTo>
                    <a:pt x="818" y="4"/>
                  </a:lnTo>
                  <a:lnTo>
                    <a:pt x="820" y="4"/>
                  </a:lnTo>
                  <a:lnTo>
                    <a:pt x="820" y="4"/>
                  </a:lnTo>
                  <a:lnTo>
                    <a:pt x="822" y="4"/>
                  </a:lnTo>
                  <a:lnTo>
                    <a:pt x="822" y="4"/>
                  </a:lnTo>
                  <a:lnTo>
                    <a:pt x="826" y="4"/>
                  </a:lnTo>
                  <a:lnTo>
                    <a:pt x="826" y="4"/>
                  </a:lnTo>
                  <a:lnTo>
                    <a:pt x="832" y="4"/>
                  </a:lnTo>
                  <a:lnTo>
                    <a:pt x="832" y="4"/>
                  </a:lnTo>
                  <a:lnTo>
                    <a:pt x="834" y="4"/>
                  </a:lnTo>
                  <a:lnTo>
                    <a:pt x="834" y="4"/>
                  </a:lnTo>
                  <a:lnTo>
                    <a:pt x="838" y="4"/>
                  </a:lnTo>
                  <a:lnTo>
                    <a:pt x="838" y="4"/>
                  </a:lnTo>
                  <a:lnTo>
                    <a:pt x="840" y="4"/>
                  </a:lnTo>
                  <a:lnTo>
                    <a:pt x="840" y="4"/>
                  </a:lnTo>
                  <a:lnTo>
                    <a:pt x="848" y="4"/>
                  </a:lnTo>
                  <a:lnTo>
                    <a:pt x="848" y="4"/>
                  </a:lnTo>
                  <a:lnTo>
                    <a:pt x="850" y="6"/>
                  </a:lnTo>
                  <a:lnTo>
                    <a:pt x="850" y="6"/>
                  </a:lnTo>
                  <a:lnTo>
                    <a:pt x="852" y="6"/>
                  </a:lnTo>
                  <a:lnTo>
                    <a:pt x="852" y="6"/>
                  </a:lnTo>
                  <a:lnTo>
                    <a:pt x="854" y="6"/>
                  </a:lnTo>
                  <a:lnTo>
                    <a:pt x="854" y="6"/>
                  </a:lnTo>
                  <a:lnTo>
                    <a:pt x="856" y="6"/>
                  </a:lnTo>
                  <a:lnTo>
                    <a:pt x="856" y="6"/>
                  </a:lnTo>
                  <a:lnTo>
                    <a:pt x="860" y="6"/>
                  </a:lnTo>
                  <a:lnTo>
                    <a:pt x="860" y="6"/>
                  </a:lnTo>
                  <a:lnTo>
                    <a:pt x="860" y="6"/>
                  </a:lnTo>
                  <a:lnTo>
                    <a:pt x="860" y="6"/>
                  </a:lnTo>
                  <a:lnTo>
                    <a:pt x="860" y="6"/>
                  </a:lnTo>
                  <a:lnTo>
                    <a:pt x="860" y="6"/>
                  </a:lnTo>
                  <a:lnTo>
                    <a:pt x="864" y="4"/>
                  </a:lnTo>
                  <a:lnTo>
                    <a:pt x="864" y="4"/>
                  </a:lnTo>
                  <a:lnTo>
                    <a:pt x="868" y="4"/>
                  </a:lnTo>
                  <a:lnTo>
                    <a:pt x="868" y="4"/>
                  </a:lnTo>
                  <a:lnTo>
                    <a:pt x="874" y="4"/>
                  </a:lnTo>
                  <a:lnTo>
                    <a:pt x="880" y="4"/>
                  </a:lnTo>
                  <a:lnTo>
                    <a:pt x="880" y="4"/>
                  </a:lnTo>
                  <a:lnTo>
                    <a:pt x="888" y="4"/>
                  </a:lnTo>
                  <a:lnTo>
                    <a:pt x="888" y="4"/>
                  </a:lnTo>
                  <a:lnTo>
                    <a:pt x="894" y="4"/>
                  </a:lnTo>
                  <a:lnTo>
                    <a:pt x="894" y="4"/>
                  </a:lnTo>
                  <a:lnTo>
                    <a:pt x="896" y="4"/>
                  </a:lnTo>
                  <a:lnTo>
                    <a:pt x="896" y="4"/>
                  </a:lnTo>
                  <a:lnTo>
                    <a:pt x="912" y="4"/>
                  </a:lnTo>
                  <a:lnTo>
                    <a:pt x="912" y="4"/>
                  </a:lnTo>
                  <a:lnTo>
                    <a:pt x="914" y="6"/>
                  </a:lnTo>
                  <a:lnTo>
                    <a:pt x="914" y="6"/>
                  </a:lnTo>
                  <a:lnTo>
                    <a:pt x="928" y="6"/>
                  </a:lnTo>
                  <a:lnTo>
                    <a:pt x="928" y="6"/>
                  </a:lnTo>
                  <a:lnTo>
                    <a:pt x="930" y="6"/>
                  </a:lnTo>
                  <a:lnTo>
                    <a:pt x="930" y="6"/>
                  </a:lnTo>
                  <a:lnTo>
                    <a:pt x="932" y="4"/>
                  </a:lnTo>
                  <a:lnTo>
                    <a:pt x="932" y="4"/>
                  </a:lnTo>
                  <a:lnTo>
                    <a:pt x="936" y="6"/>
                  </a:lnTo>
                  <a:lnTo>
                    <a:pt x="936" y="6"/>
                  </a:lnTo>
                  <a:lnTo>
                    <a:pt x="942" y="4"/>
                  </a:lnTo>
                  <a:lnTo>
                    <a:pt x="942" y="4"/>
                  </a:lnTo>
                  <a:lnTo>
                    <a:pt x="948" y="4"/>
                  </a:lnTo>
                  <a:lnTo>
                    <a:pt x="948" y="4"/>
                  </a:lnTo>
                  <a:lnTo>
                    <a:pt x="950" y="4"/>
                  </a:lnTo>
                  <a:lnTo>
                    <a:pt x="950" y="4"/>
                  </a:lnTo>
                  <a:lnTo>
                    <a:pt x="950" y="4"/>
                  </a:lnTo>
                  <a:lnTo>
                    <a:pt x="950" y="4"/>
                  </a:lnTo>
                  <a:lnTo>
                    <a:pt x="952" y="4"/>
                  </a:lnTo>
                  <a:lnTo>
                    <a:pt x="952" y="4"/>
                  </a:lnTo>
                  <a:lnTo>
                    <a:pt x="954" y="4"/>
                  </a:lnTo>
                  <a:lnTo>
                    <a:pt x="954" y="4"/>
                  </a:lnTo>
                  <a:lnTo>
                    <a:pt x="956" y="4"/>
                  </a:lnTo>
                  <a:lnTo>
                    <a:pt x="960" y="4"/>
                  </a:lnTo>
                  <a:lnTo>
                    <a:pt x="960" y="4"/>
                  </a:lnTo>
                  <a:lnTo>
                    <a:pt x="962" y="4"/>
                  </a:lnTo>
                  <a:lnTo>
                    <a:pt x="962" y="4"/>
                  </a:lnTo>
                  <a:lnTo>
                    <a:pt x="968" y="4"/>
                  </a:lnTo>
                  <a:lnTo>
                    <a:pt x="968" y="4"/>
                  </a:lnTo>
                  <a:lnTo>
                    <a:pt x="968" y="4"/>
                  </a:lnTo>
                  <a:lnTo>
                    <a:pt x="968" y="2"/>
                  </a:lnTo>
                  <a:lnTo>
                    <a:pt x="968" y="2"/>
                  </a:lnTo>
                  <a:lnTo>
                    <a:pt x="980" y="6"/>
                  </a:lnTo>
                  <a:lnTo>
                    <a:pt x="980" y="6"/>
                  </a:lnTo>
                  <a:lnTo>
                    <a:pt x="984" y="6"/>
                  </a:lnTo>
                  <a:lnTo>
                    <a:pt x="988" y="6"/>
                  </a:lnTo>
                  <a:lnTo>
                    <a:pt x="988" y="6"/>
                  </a:lnTo>
                  <a:lnTo>
                    <a:pt x="990" y="4"/>
                  </a:lnTo>
                  <a:lnTo>
                    <a:pt x="990" y="4"/>
                  </a:lnTo>
                  <a:lnTo>
                    <a:pt x="994" y="4"/>
                  </a:lnTo>
                  <a:lnTo>
                    <a:pt x="994" y="4"/>
                  </a:lnTo>
                  <a:lnTo>
                    <a:pt x="996" y="4"/>
                  </a:lnTo>
                  <a:lnTo>
                    <a:pt x="996" y="4"/>
                  </a:lnTo>
                  <a:lnTo>
                    <a:pt x="998" y="6"/>
                  </a:lnTo>
                  <a:lnTo>
                    <a:pt x="998" y="6"/>
                  </a:lnTo>
                  <a:lnTo>
                    <a:pt x="1000" y="6"/>
                  </a:lnTo>
                  <a:lnTo>
                    <a:pt x="1000" y="6"/>
                  </a:lnTo>
                  <a:lnTo>
                    <a:pt x="1000" y="6"/>
                  </a:lnTo>
                  <a:lnTo>
                    <a:pt x="1000" y="6"/>
                  </a:lnTo>
                  <a:lnTo>
                    <a:pt x="1002" y="4"/>
                  </a:lnTo>
                  <a:lnTo>
                    <a:pt x="1002" y="4"/>
                  </a:lnTo>
                  <a:lnTo>
                    <a:pt x="1004" y="4"/>
                  </a:lnTo>
                  <a:lnTo>
                    <a:pt x="1004" y="4"/>
                  </a:lnTo>
                  <a:lnTo>
                    <a:pt x="1008" y="4"/>
                  </a:lnTo>
                  <a:lnTo>
                    <a:pt x="1008" y="4"/>
                  </a:lnTo>
                  <a:lnTo>
                    <a:pt x="1010" y="4"/>
                  </a:lnTo>
                  <a:lnTo>
                    <a:pt x="1010" y="4"/>
                  </a:lnTo>
                  <a:lnTo>
                    <a:pt x="1014" y="2"/>
                  </a:lnTo>
                  <a:lnTo>
                    <a:pt x="1014" y="2"/>
                  </a:lnTo>
                  <a:lnTo>
                    <a:pt x="1018" y="2"/>
                  </a:lnTo>
                  <a:lnTo>
                    <a:pt x="1018" y="2"/>
                  </a:lnTo>
                  <a:lnTo>
                    <a:pt x="1020" y="2"/>
                  </a:lnTo>
                  <a:lnTo>
                    <a:pt x="1024" y="4"/>
                  </a:lnTo>
                  <a:lnTo>
                    <a:pt x="1024" y="4"/>
                  </a:lnTo>
                  <a:lnTo>
                    <a:pt x="1026" y="2"/>
                  </a:lnTo>
                  <a:lnTo>
                    <a:pt x="1026" y="2"/>
                  </a:lnTo>
                  <a:lnTo>
                    <a:pt x="1030" y="4"/>
                  </a:lnTo>
                  <a:lnTo>
                    <a:pt x="1030" y="4"/>
                  </a:lnTo>
                  <a:lnTo>
                    <a:pt x="1032" y="4"/>
                  </a:lnTo>
                  <a:lnTo>
                    <a:pt x="1032" y="4"/>
                  </a:lnTo>
                  <a:lnTo>
                    <a:pt x="1032" y="4"/>
                  </a:lnTo>
                  <a:lnTo>
                    <a:pt x="1032" y="4"/>
                  </a:lnTo>
                  <a:lnTo>
                    <a:pt x="1034" y="6"/>
                  </a:lnTo>
                  <a:lnTo>
                    <a:pt x="1034" y="6"/>
                  </a:lnTo>
                  <a:lnTo>
                    <a:pt x="1036" y="6"/>
                  </a:lnTo>
                  <a:lnTo>
                    <a:pt x="1036" y="6"/>
                  </a:lnTo>
                  <a:lnTo>
                    <a:pt x="1038" y="6"/>
                  </a:lnTo>
                  <a:lnTo>
                    <a:pt x="1038" y="6"/>
                  </a:lnTo>
                  <a:lnTo>
                    <a:pt x="1038" y="4"/>
                  </a:lnTo>
                  <a:lnTo>
                    <a:pt x="1038" y="4"/>
                  </a:lnTo>
                  <a:lnTo>
                    <a:pt x="1042" y="4"/>
                  </a:lnTo>
                  <a:lnTo>
                    <a:pt x="1042" y="4"/>
                  </a:lnTo>
                  <a:lnTo>
                    <a:pt x="1046" y="2"/>
                  </a:lnTo>
                  <a:lnTo>
                    <a:pt x="1046" y="2"/>
                  </a:lnTo>
                  <a:lnTo>
                    <a:pt x="1058" y="6"/>
                  </a:lnTo>
                  <a:lnTo>
                    <a:pt x="1058" y="6"/>
                  </a:lnTo>
                  <a:lnTo>
                    <a:pt x="1060" y="4"/>
                  </a:lnTo>
                  <a:lnTo>
                    <a:pt x="1060" y="4"/>
                  </a:lnTo>
                  <a:lnTo>
                    <a:pt x="1066" y="4"/>
                  </a:lnTo>
                  <a:lnTo>
                    <a:pt x="1066" y="4"/>
                  </a:lnTo>
                  <a:lnTo>
                    <a:pt x="1068" y="6"/>
                  </a:lnTo>
                  <a:lnTo>
                    <a:pt x="1068" y="6"/>
                  </a:lnTo>
                  <a:lnTo>
                    <a:pt x="1070" y="4"/>
                  </a:lnTo>
                  <a:lnTo>
                    <a:pt x="1070" y="4"/>
                  </a:lnTo>
                  <a:lnTo>
                    <a:pt x="1070" y="4"/>
                  </a:lnTo>
                  <a:lnTo>
                    <a:pt x="1076" y="4"/>
                  </a:lnTo>
                  <a:lnTo>
                    <a:pt x="1080" y="6"/>
                  </a:lnTo>
                  <a:lnTo>
                    <a:pt x="1080" y="6"/>
                  </a:lnTo>
                  <a:lnTo>
                    <a:pt x="1082" y="4"/>
                  </a:lnTo>
                  <a:lnTo>
                    <a:pt x="1082" y="4"/>
                  </a:lnTo>
                  <a:lnTo>
                    <a:pt x="1082" y="4"/>
                  </a:lnTo>
                  <a:lnTo>
                    <a:pt x="1082" y="4"/>
                  </a:lnTo>
                  <a:lnTo>
                    <a:pt x="1088" y="4"/>
                  </a:lnTo>
                  <a:lnTo>
                    <a:pt x="1088" y="4"/>
                  </a:lnTo>
                  <a:lnTo>
                    <a:pt x="1092" y="2"/>
                  </a:lnTo>
                  <a:lnTo>
                    <a:pt x="1092" y="2"/>
                  </a:lnTo>
                  <a:lnTo>
                    <a:pt x="1098" y="2"/>
                  </a:lnTo>
                  <a:lnTo>
                    <a:pt x="1098" y="2"/>
                  </a:lnTo>
                  <a:lnTo>
                    <a:pt x="1102" y="2"/>
                  </a:lnTo>
                  <a:lnTo>
                    <a:pt x="1102" y="2"/>
                  </a:lnTo>
                  <a:lnTo>
                    <a:pt x="1104" y="2"/>
                  </a:lnTo>
                  <a:lnTo>
                    <a:pt x="1104" y="2"/>
                  </a:lnTo>
                  <a:lnTo>
                    <a:pt x="1108" y="2"/>
                  </a:lnTo>
                  <a:lnTo>
                    <a:pt x="1108" y="2"/>
                  </a:lnTo>
                  <a:lnTo>
                    <a:pt x="1112" y="2"/>
                  </a:lnTo>
                  <a:lnTo>
                    <a:pt x="1112" y="2"/>
                  </a:lnTo>
                  <a:lnTo>
                    <a:pt x="1112" y="2"/>
                  </a:lnTo>
                  <a:lnTo>
                    <a:pt x="1112" y="2"/>
                  </a:lnTo>
                  <a:lnTo>
                    <a:pt x="1118" y="0"/>
                  </a:lnTo>
                  <a:lnTo>
                    <a:pt x="1118" y="0"/>
                  </a:lnTo>
                  <a:lnTo>
                    <a:pt x="1122" y="2"/>
                  </a:lnTo>
                  <a:lnTo>
                    <a:pt x="1122" y="2"/>
                  </a:lnTo>
                  <a:lnTo>
                    <a:pt x="1122" y="2"/>
                  </a:lnTo>
                  <a:lnTo>
                    <a:pt x="1122" y="2"/>
                  </a:lnTo>
                  <a:lnTo>
                    <a:pt x="1126" y="2"/>
                  </a:lnTo>
                  <a:lnTo>
                    <a:pt x="1126" y="2"/>
                  </a:lnTo>
                  <a:lnTo>
                    <a:pt x="1126" y="2"/>
                  </a:lnTo>
                  <a:lnTo>
                    <a:pt x="1126" y="2"/>
                  </a:lnTo>
                  <a:lnTo>
                    <a:pt x="1130" y="0"/>
                  </a:lnTo>
                  <a:lnTo>
                    <a:pt x="1130" y="0"/>
                  </a:lnTo>
                  <a:lnTo>
                    <a:pt x="1136" y="0"/>
                  </a:lnTo>
                  <a:lnTo>
                    <a:pt x="1136" y="0"/>
                  </a:lnTo>
                  <a:lnTo>
                    <a:pt x="1140" y="0"/>
                  </a:lnTo>
                  <a:lnTo>
                    <a:pt x="1140" y="0"/>
                  </a:lnTo>
                  <a:lnTo>
                    <a:pt x="1146" y="0"/>
                  </a:lnTo>
                  <a:lnTo>
                    <a:pt x="1146" y="0"/>
                  </a:lnTo>
                  <a:lnTo>
                    <a:pt x="1152" y="0"/>
                  </a:lnTo>
                  <a:lnTo>
                    <a:pt x="1152" y="0"/>
                  </a:lnTo>
                  <a:lnTo>
                    <a:pt x="1156" y="0"/>
                  </a:lnTo>
                  <a:lnTo>
                    <a:pt x="1156" y="0"/>
                  </a:lnTo>
                  <a:lnTo>
                    <a:pt x="1158" y="0"/>
                  </a:lnTo>
                  <a:lnTo>
                    <a:pt x="1158" y="0"/>
                  </a:lnTo>
                  <a:lnTo>
                    <a:pt x="1162" y="0"/>
                  </a:lnTo>
                  <a:lnTo>
                    <a:pt x="1162" y="0"/>
                  </a:lnTo>
                  <a:lnTo>
                    <a:pt x="1166" y="0"/>
                  </a:lnTo>
                  <a:lnTo>
                    <a:pt x="1166" y="0"/>
                  </a:lnTo>
                  <a:lnTo>
                    <a:pt x="1172" y="0"/>
                  </a:lnTo>
                  <a:lnTo>
                    <a:pt x="1172" y="0"/>
                  </a:lnTo>
                  <a:lnTo>
                    <a:pt x="1174" y="0"/>
                  </a:lnTo>
                  <a:lnTo>
                    <a:pt x="1174" y="0"/>
                  </a:lnTo>
                  <a:lnTo>
                    <a:pt x="1178" y="2"/>
                  </a:lnTo>
                  <a:lnTo>
                    <a:pt x="1178" y="2"/>
                  </a:lnTo>
                  <a:lnTo>
                    <a:pt x="1186" y="2"/>
                  </a:lnTo>
                  <a:lnTo>
                    <a:pt x="1186" y="2"/>
                  </a:lnTo>
                  <a:lnTo>
                    <a:pt x="1190" y="2"/>
                  </a:lnTo>
                  <a:lnTo>
                    <a:pt x="1194" y="2"/>
                  </a:lnTo>
                  <a:lnTo>
                    <a:pt x="1194" y="2"/>
                  </a:lnTo>
                  <a:lnTo>
                    <a:pt x="1194" y="2"/>
                  </a:lnTo>
                  <a:lnTo>
                    <a:pt x="1194" y="2"/>
                  </a:lnTo>
                  <a:lnTo>
                    <a:pt x="1196" y="2"/>
                  </a:lnTo>
                  <a:lnTo>
                    <a:pt x="1196" y="2"/>
                  </a:lnTo>
                  <a:lnTo>
                    <a:pt x="1196" y="2"/>
                  </a:lnTo>
                  <a:lnTo>
                    <a:pt x="1196" y="2"/>
                  </a:lnTo>
                  <a:lnTo>
                    <a:pt x="1198" y="2"/>
                  </a:lnTo>
                  <a:lnTo>
                    <a:pt x="1198" y="2"/>
                  </a:lnTo>
                  <a:lnTo>
                    <a:pt x="1200" y="0"/>
                  </a:lnTo>
                  <a:lnTo>
                    <a:pt x="1200" y="0"/>
                  </a:lnTo>
                  <a:lnTo>
                    <a:pt x="1206" y="2"/>
                  </a:lnTo>
                  <a:lnTo>
                    <a:pt x="1206" y="2"/>
                  </a:lnTo>
                  <a:lnTo>
                    <a:pt x="1208" y="2"/>
                  </a:lnTo>
                  <a:lnTo>
                    <a:pt x="1208" y="2"/>
                  </a:lnTo>
                  <a:lnTo>
                    <a:pt x="1210" y="2"/>
                  </a:lnTo>
                  <a:lnTo>
                    <a:pt x="1210" y="2"/>
                  </a:lnTo>
                  <a:lnTo>
                    <a:pt x="1210" y="2"/>
                  </a:lnTo>
                  <a:lnTo>
                    <a:pt x="1210" y="2"/>
                  </a:lnTo>
                  <a:lnTo>
                    <a:pt x="1210" y="2"/>
                  </a:lnTo>
                  <a:lnTo>
                    <a:pt x="1210" y="2"/>
                  </a:lnTo>
                  <a:lnTo>
                    <a:pt x="1212" y="2"/>
                  </a:lnTo>
                  <a:lnTo>
                    <a:pt x="1212" y="2"/>
                  </a:lnTo>
                  <a:lnTo>
                    <a:pt x="1218" y="2"/>
                  </a:lnTo>
                  <a:lnTo>
                    <a:pt x="1218" y="2"/>
                  </a:lnTo>
                  <a:lnTo>
                    <a:pt x="1220" y="0"/>
                  </a:lnTo>
                  <a:lnTo>
                    <a:pt x="1220" y="0"/>
                  </a:lnTo>
                  <a:lnTo>
                    <a:pt x="1222" y="0"/>
                  </a:lnTo>
                  <a:lnTo>
                    <a:pt x="1222" y="0"/>
                  </a:lnTo>
                  <a:lnTo>
                    <a:pt x="1224" y="2"/>
                  </a:lnTo>
                  <a:lnTo>
                    <a:pt x="1224" y="2"/>
                  </a:lnTo>
                  <a:lnTo>
                    <a:pt x="1232" y="2"/>
                  </a:lnTo>
                  <a:lnTo>
                    <a:pt x="1232" y="2"/>
                  </a:lnTo>
                  <a:lnTo>
                    <a:pt x="1234" y="2"/>
                  </a:lnTo>
                  <a:lnTo>
                    <a:pt x="1234" y="2"/>
                  </a:lnTo>
                  <a:lnTo>
                    <a:pt x="1234" y="2"/>
                  </a:lnTo>
                  <a:lnTo>
                    <a:pt x="1234" y="2"/>
                  </a:lnTo>
                  <a:lnTo>
                    <a:pt x="1236" y="2"/>
                  </a:lnTo>
                  <a:lnTo>
                    <a:pt x="1236" y="2"/>
                  </a:lnTo>
                  <a:lnTo>
                    <a:pt x="1240" y="2"/>
                  </a:lnTo>
                  <a:lnTo>
                    <a:pt x="1240" y="2"/>
                  </a:lnTo>
                  <a:lnTo>
                    <a:pt x="1246" y="2"/>
                  </a:lnTo>
                  <a:lnTo>
                    <a:pt x="1246" y="2"/>
                  </a:lnTo>
                  <a:lnTo>
                    <a:pt x="1246" y="2"/>
                  </a:lnTo>
                  <a:lnTo>
                    <a:pt x="1246" y="2"/>
                  </a:lnTo>
                  <a:lnTo>
                    <a:pt x="1246" y="2"/>
                  </a:lnTo>
                  <a:lnTo>
                    <a:pt x="1246" y="2"/>
                  </a:lnTo>
                  <a:lnTo>
                    <a:pt x="1248" y="2"/>
                  </a:lnTo>
                  <a:lnTo>
                    <a:pt x="1248" y="2"/>
                  </a:lnTo>
                  <a:lnTo>
                    <a:pt x="1252" y="4"/>
                  </a:lnTo>
                  <a:lnTo>
                    <a:pt x="1252" y="4"/>
                  </a:lnTo>
                  <a:lnTo>
                    <a:pt x="1254" y="2"/>
                  </a:lnTo>
                  <a:lnTo>
                    <a:pt x="1254" y="2"/>
                  </a:lnTo>
                  <a:lnTo>
                    <a:pt x="1256" y="4"/>
                  </a:lnTo>
                  <a:lnTo>
                    <a:pt x="1256" y="4"/>
                  </a:lnTo>
                  <a:lnTo>
                    <a:pt x="1260" y="4"/>
                  </a:lnTo>
                  <a:lnTo>
                    <a:pt x="1260" y="4"/>
                  </a:lnTo>
                  <a:lnTo>
                    <a:pt x="1260" y="2"/>
                  </a:lnTo>
                  <a:lnTo>
                    <a:pt x="1260" y="2"/>
                  </a:lnTo>
                  <a:lnTo>
                    <a:pt x="1262" y="4"/>
                  </a:lnTo>
                  <a:lnTo>
                    <a:pt x="1262" y="4"/>
                  </a:lnTo>
                  <a:lnTo>
                    <a:pt x="1266" y="2"/>
                  </a:lnTo>
                  <a:lnTo>
                    <a:pt x="1266" y="2"/>
                  </a:lnTo>
                  <a:lnTo>
                    <a:pt x="1268" y="6"/>
                  </a:lnTo>
                  <a:lnTo>
                    <a:pt x="1268" y="6"/>
                  </a:lnTo>
                  <a:lnTo>
                    <a:pt x="1276" y="6"/>
                  </a:lnTo>
                  <a:lnTo>
                    <a:pt x="1276" y="6"/>
                  </a:lnTo>
                  <a:lnTo>
                    <a:pt x="1280" y="6"/>
                  </a:lnTo>
                  <a:lnTo>
                    <a:pt x="1282" y="4"/>
                  </a:lnTo>
                  <a:lnTo>
                    <a:pt x="1282" y="4"/>
                  </a:lnTo>
                  <a:lnTo>
                    <a:pt x="1286" y="4"/>
                  </a:lnTo>
                  <a:lnTo>
                    <a:pt x="1286" y="4"/>
                  </a:lnTo>
                  <a:lnTo>
                    <a:pt x="1288" y="4"/>
                  </a:lnTo>
                  <a:lnTo>
                    <a:pt x="1288" y="4"/>
                  </a:lnTo>
                  <a:lnTo>
                    <a:pt x="1294" y="4"/>
                  </a:lnTo>
                  <a:lnTo>
                    <a:pt x="1294" y="4"/>
                  </a:lnTo>
                  <a:lnTo>
                    <a:pt x="1300" y="2"/>
                  </a:lnTo>
                  <a:lnTo>
                    <a:pt x="1300" y="2"/>
                  </a:lnTo>
                  <a:lnTo>
                    <a:pt x="1302" y="4"/>
                  </a:lnTo>
                  <a:lnTo>
                    <a:pt x="1302" y="4"/>
                  </a:lnTo>
                  <a:lnTo>
                    <a:pt x="1304" y="4"/>
                  </a:lnTo>
                  <a:lnTo>
                    <a:pt x="1304" y="4"/>
                  </a:lnTo>
                  <a:lnTo>
                    <a:pt x="1314" y="2"/>
                  </a:lnTo>
                  <a:lnTo>
                    <a:pt x="1314" y="2"/>
                  </a:lnTo>
                  <a:lnTo>
                    <a:pt x="1318" y="4"/>
                  </a:lnTo>
                  <a:lnTo>
                    <a:pt x="1322" y="2"/>
                  </a:lnTo>
                  <a:lnTo>
                    <a:pt x="1322" y="2"/>
                  </a:lnTo>
                  <a:lnTo>
                    <a:pt x="1324" y="4"/>
                  </a:lnTo>
                  <a:lnTo>
                    <a:pt x="1324" y="4"/>
                  </a:lnTo>
                  <a:lnTo>
                    <a:pt x="1326" y="4"/>
                  </a:lnTo>
                  <a:lnTo>
                    <a:pt x="1326" y="4"/>
                  </a:lnTo>
                  <a:lnTo>
                    <a:pt x="1328" y="4"/>
                  </a:lnTo>
                  <a:lnTo>
                    <a:pt x="1328" y="4"/>
                  </a:lnTo>
                  <a:lnTo>
                    <a:pt x="1328" y="4"/>
                  </a:lnTo>
                  <a:lnTo>
                    <a:pt x="1328" y="4"/>
                  </a:lnTo>
                  <a:lnTo>
                    <a:pt x="1330" y="4"/>
                  </a:lnTo>
                  <a:lnTo>
                    <a:pt x="1330" y="4"/>
                  </a:lnTo>
                  <a:lnTo>
                    <a:pt x="1330" y="4"/>
                  </a:lnTo>
                  <a:lnTo>
                    <a:pt x="1330" y="4"/>
                  </a:lnTo>
                  <a:lnTo>
                    <a:pt x="1332" y="4"/>
                  </a:lnTo>
                  <a:lnTo>
                    <a:pt x="1332" y="4"/>
                  </a:lnTo>
                  <a:lnTo>
                    <a:pt x="1336" y="4"/>
                  </a:lnTo>
                  <a:lnTo>
                    <a:pt x="1336" y="4"/>
                  </a:lnTo>
                  <a:lnTo>
                    <a:pt x="1340" y="4"/>
                  </a:lnTo>
                  <a:lnTo>
                    <a:pt x="1344" y="4"/>
                  </a:lnTo>
                  <a:lnTo>
                    <a:pt x="1344" y="4"/>
                  </a:lnTo>
                  <a:lnTo>
                    <a:pt x="1346" y="4"/>
                  </a:lnTo>
                  <a:lnTo>
                    <a:pt x="1346" y="4"/>
                  </a:lnTo>
                  <a:lnTo>
                    <a:pt x="1348" y="4"/>
                  </a:lnTo>
                  <a:lnTo>
                    <a:pt x="1348" y="4"/>
                  </a:lnTo>
                  <a:lnTo>
                    <a:pt x="1352" y="4"/>
                  </a:lnTo>
                  <a:lnTo>
                    <a:pt x="1352" y="4"/>
                  </a:lnTo>
                  <a:lnTo>
                    <a:pt x="1356" y="4"/>
                  </a:lnTo>
                  <a:lnTo>
                    <a:pt x="1356" y="4"/>
                  </a:lnTo>
                  <a:lnTo>
                    <a:pt x="1360" y="4"/>
                  </a:lnTo>
                  <a:lnTo>
                    <a:pt x="1360" y="4"/>
                  </a:lnTo>
                  <a:lnTo>
                    <a:pt x="1362" y="4"/>
                  </a:lnTo>
                  <a:lnTo>
                    <a:pt x="1362" y="4"/>
                  </a:lnTo>
                  <a:lnTo>
                    <a:pt x="1366" y="6"/>
                  </a:lnTo>
                  <a:lnTo>
                    <a:pt x="1366" y="6"/>
                  </a:lnTo>
                  <a:lnTo>
                    <a:pt x="1366" y="8"/>
                  </a:lnTo>
                  <a:lnTo>
                    <a:pt x="1366" y="8"/>
                  </a:lnTo>
                  <a:lnTo>
                    <a:pt x="1368" y="8"/>
                  </a:lnTo>
                  <a:lnTo>
                    <a:pt x="1370" y="8"/>
                  </a:lnTo>
                  <a:lnTo>
                    <a:pt x="1370" y="8"/>
                  </a:lnTo>
                  <a:lnTo>
                    <a:pt x="1374" y="6"/>
                  </a:lnTo>
                  <a:lnTo>
                    <a:pt x="1374" y="6"/>
                  </a:lnTo>
                  <a:lnTo>
                    <a:pt x="1376" y="6"/>
                  </a:lnTo>
                  <a:lnTo>
                    <a:pt x="1376" y="6"/>
                  </a:lnTo>
                  <a:lnTo>
                    <a:pt x="1376" y="4"/>
                  </a:lnTo>
                  <a:lnTo>
                    <a:pt x="1376" y="4"/>
                  </a:lnTo>
                  <a:lnTo>
                    <a:pt x="1376" y="6"/>
                  </a:lnTo>
                  <a:lnTo>
                    <a:pt x="1376" y="6"/>
                  </a:lnTo>
                  <a:lnTo>
                    <a:pt x="1378" y="4"/>
                  </a:lnTo>
                  <a:lnTo>
                    <a:pt x="1378" y="4"/>
                  </a:lnTo>
                  <a:lnTo>
                    <a:pt x="1378" y="6"/>
                  </a:lnTo>
                  <a:lnTo>
                    <a:pt x="1378" y="6"/>
                  </a:lnTo>
                  <a:lnTo>
                    <a:pt x="1384" y="4"/>
                  </a:lnTo>
                  <a:lnTo>
                    <a:pt x="1384" y="4"/>
                  </a:lnTo>
                  <a:lnTo>
                    <a:pt x="1386" y="6"/>
                  </a:lnTo>
                  <a:lnTo>
                    <a:pt x="1386" y="6"/>
                  </a:lnTo>
                  <a:lnTo>
                    <a:pt x="1386" y="4"/>
                  </a:lnTo>
                  <a:lnTo>
                    <a:pt x="1386" y="4"/>
                  </a:lnTo>
                  <a:lnTo>
                    <a:pt x="1386" y="4"/>
                  </a:lnTo>
                  <a:lnTo>
                    <a:pt x="1386" y="4"/>
                  </a:lnTo>
                  <a:lnTo>
                    <a:pt x="1390" y="6"/>
                  </a:lnTo>
                  <a:lnTo>
                    <a:pt x="1390" y="6"/>
                  </a:lnTo>
                  <a:lnTo>
                    <a:pt x="1394" y="6"/>
                  </a:lnTo>
                  <a:lnTo>
                    <a:pt x="1394" y="6"/>
                  </a:lnTo>
                  <a:lnTo>
                    <a:pt x="1396" y="6"/>
                  </a:lnTo>
                  <a:lnTo>
                    <a:pt x="1396" y="6"/>
                  </a:lnTo>
                  <a:lnTo>
                    <a:pt x="1398" y="6"/>
                  </a:lnTo>
                  <a:lnTo>
                    <a:pt x="1398" y="6"/>
                  </a:lnTo>
                  <a:lnTo>
                    <a:pt x="1400" y="4"/>
                  </a:lnTo>
                  <a:lnTo>
                    <a:pt x="1400" y="4"/>
                  </a:lnTo>
                  <a:lnTo>
                    <a:pt x="1402" y="6"/>
                  </a:lnTo>
                  <a:lnTo>
                    <a:pt x="1402" y="6"/>
                  </a:lnTo>
                  <a:lnTo>
                    <a:pt x="1402" y="4"/>
                  </a:lnTo>
                  <a:lnTo>
                    <a:pt x="1402" y="4"/>
                  </a:lnTo>
                  <a:lnTo>
                    <a:pt x="1404" y="4"/>
                  </a:lnTo>
                  <a:lnTo>
                    <a:pt x="1404" y="4"/>
                  </a:lnTo>
                  <a:lnTo>
                    <a:pt x="1404" y="6"/>
                  </a:lnTo>
                  <a:lnTo>
                    <a:pt x="1404" y="6"/>
                  </a:lnTo>
                  <a:lnTo>
                    <a:pt x="1406" y="4"/>
                  </a:lnTo>
                  <a:lnTo>
                    <a:pt x="1406" y="4"/>
                  </a:lnTo>
                  <a:lnTo>
                    <a:pt x="1412" y="6"/>
                  </a:lnTo>
                  <a:lnTo>
                    <a:pt x="1412" y="6"/>
                  </a:lnTo>
                  <a:lnTo>
                    <a:pt x="1414" y="6"/>
                  </a:lnTo>
                  <a:lnTo>
                    <a:pt x="1414" y="6"/>
                  </a:lnTo>
                  <a:lnTo>
                    <a:pt x="1416" y="6"/>
                  </a:lnTo>
                  <a:lnTo>
                    <a:pt x="1416" y="6"/>
                  </a:lnTo>
                  <a:lnTo>
                    <a:pt x="1420" y="4"/>
                  </a:lnTo>
                  <a:lnTo>
                    <a:pt x="1420" y="4"/>
                  </a:lnTo>
                  <a:lnTo>
                    <a:pt x="1428" y="4"/>
                  </a:lnTo>
                  <a:lnTo>
                    <a:pt x="1428" y="4"/>
                  </a:lnTo>
                  <a:lnTo>
                    <a:pt x="1432" y="4"/>
                  </a:lnTo>
                  <a:lnTo>
                    <a:pt x="1432" y="4"/>
                  </a:lnTo>
                  <a:lnTo>
                    <a:pt x="1434" y="6"/>
                  </a:lnTo>
                  <a:lnTo>
                    <a:pt x="1434" y="6"/>
                  </a:lnTo>
                  <a:lnTo>
                    <a:pt x="1436" y="6"/>
                  </a:lnTo>
                  <a:lnTo>
                    <a:pt x="1436" y="6"/>
                  </a:lnTo>
                  <a:lnTo>
                    <a:pt x="1438" y="6"/>
                  </a:lnTo>
                  <a:lnTo>
                    <a:pt x="1438" y="6"/>
                  </a:lnTo>
                  <a:lnTo>
                    <a:pt x="1440" y="6"/>
                  </a:lnTo>
                  <a:lnTo>
                    <a:pt x="1440" y="6"/>
                  </a:lnTo>
                  <a:lnTo>
                    <a:pt x="1444" y="6"/>
                  </a:lnTo>
                  <a:lnTo>
                    <a:pt x="1444" y="6"/>
                  </a:lnTo>
                  <a:lnTo>
                    <a:pt x="1446" y="6"/>
                  </a:lnTo>
                  <a:lnTo>
                    <a:pt x="1446" y="6"/>
                  </a:lnTo>
                  <a:lnTo>
                    <a:pt x="1450" y="6"/>
                  </a:lnTo>
                  <a:lnTo>
                    <a:pt x="1450" y="6"/>
                  </a:lnTo>
                  <a:lnTo>
                    <a:pt x="1452" y="6"/>
                  </a:lnTo>
                  <a:lnTo>
                    <a:pt x="1452" y="6"/>
                  </a:lnTo>
                  <a:lnTo>
                    <a:pt x="1454" y="4"/>
                  </a:lnTo>
                  <a:lnTo>
                    <a:pt x="1454" y="4"/>
                  </a:lnTo>
                  <a:lnTo>
                    <a:pt x="1456" y="4"/>
                  </a:lnTo>
                  <a:lnTo>
                    <a:pt x="1456" y="4"/>
                  </a:lnTo>
                  <a:lnTo>
                    <a:pt x="1462" y="4"/>
                  </a:lnTo>
                  <a:lnTo>
                    <a:pt x="1462" y="4"/>
                  </a:lnTo>
                  <a:lnTo>
                    <a:pt x="1464" y="4"/>
                  </a:lnTo>
                  <a:lnTo>
                    <a:pt x="1464" y="4"/>
                  </a:lnTo>
                  <a:lnTo>
                    <a:pt x="1468" y="4"/>
                  </a:lnTo>
                  <a:lnTo>
                    <a:pt x="1468" y="4"/>
                  </a:lnTo>
                  <a:lnTo>
                    <a:pt x="1472" y="4"/>
                  </a:lnTo>
                  <a:lnTo>
                    <a:pt x="1472" y="4"/>
                  </a:lnTo>
                  <a:lnTo>
                    <a:pt x="1476" y="4"/>
                  </a:lnTo>
                  <a:lnTo>
                    <a:pt x="1476" y="4"/>
                  </a:lnTo>
                  <a:lnTo>
                    <a:pt x="1480" y="4"/>
                  </a:lnTo>
                  <a:lnTo>
                    <a:pt x="1480" y="4"/>
                  </a:lnTo>
                  <a:lnTo>
                    <a:pt x="1484" y="6"/>
                  </a:lnTo>
                  <a:lnTo>
                    <a:pt x="1484" y="6"/>
                  </a:lnTo>
                  <a:lnTo>
                    <a:pt x="1486" y="6"/>
                  </a:lnTo>
                  <a:lnTo>
                    <a:pt x="1486" y="6"/>
                  </a:lnTo>
                  <a:lnTo>
                    <a:pt x="1488" y="6"/>
                  </a:lnTo>
                  <a:lnTo>
                    <a:pt x="1488" y="6"/>
                  </a:lnTo>
                  <a:lnTo>
                    <a:pt x="1492" y="4"/>
                  </a:lnTo>
                  <a:lnTo>
                    <a:pt x="1492" y="4"/>
                  </a:lnTo>
                  <a:lnTo>
                    <a:pt x="1498" y="4"/>
                  </a:lnTo>
                  <a:lnTo>
                    <a:pt x="1498" y="4"/>
                  </a:lnTo>
                  <a:lnTo>
                    <a:pt x="1498" y="4"/>
                  </a:lnTo>
                  <a:lnTo>
                    <a:pt x="1498" y="4"/>
                  </a:lnTo>
                  <a:lnTo>
                    <a:pt x="1500" y="4"/>
                  </a:lnTo>
                  <a:lnTo>
                    <a:pt x="1500" y="4"/>
                  </a:lnTo>
                  <a:lnTo>
                    <a:pt x="1504" y="4"/>
                  </a:lnTo>
                  <a:lnTo>
                    <a:pt x="1504" y="4"/>
                  </a:lnTo>
                  <a:lnTo>
                    <a:pt x="1506" y="4"/>
                  </a:lnTo>
                  <a:lnTo>
                    <a:pt x="1506" y="4"/>
                  </a:lnTo>
                  <a:lnTo>
                    <a:pt x="1512" y="4"/>
                  </a:lnTo>
                  <a:lnTo>
                    <a:pt x="1512" y="4"/>
                  </a:lnTo>
                  <a:lnTo>
                    <a:pt x="1514" y="6"/>
                  </a:lnTo>
                  <a:lnTo>
                    <a:pt x="1514" y="6"/>
                  </a:lnTo>
                  <a:lnTo>
                    <a:pt x="1520" y="4"/>
                  </a:lnTo>
                  <a:lnTo>
                    <a:pt x="1526" y="4"/>
                  </a:lnTo>
                  <a:lnTo>
                    <a:pt x="1526" y="4"/>
                  </a:lnTo>
                  <a:lnTo>
                    <a:pt x="1526" y="4"/>
                  </a:lnTo>
                  <a:lnTo>
                    <a:pt x="1526" y="4"/>
                  </a:lnTo>
                  <a:lnTo>
                    <a:pt x="1526" y="4"/>
                  </a:lnTo>
                  <a:lnTo>
                    <a:pt x="1526" y="4"/>
                  </a:lnTo>
                  <a:lnTo>
                    <a:pt x="1528" y="4"/>
                  </a:lnTo>
                  <a:lnTo>
                    <a:pt x="1528" y="4"/>
                  </a:lnTo>
                  <a:lnTo>
                    <a:pt x="1532" y="4"/>
                  </a:lnTo>
                  <a:lnTo>
                    <a:pt x="1532" y="4"/>
                  </a:lnTo>
                  <a:lnTo>
                    <a:pt x="1540" y="4"/>
                  </a:lnTo>
                  <a:lnTo>
                    <a:pt x="1540" y="4"/>
                  </a:lnTo>
                  <a:lnTo>
                    <a:pt x="1542" y="4"/>
                  </a:lnTo>
                  <a:lnTo>
                    <a:pt x="1542" y="4"/>
                  </a:lnTo>
                  <a:lnTo>
                    <a:pt x="1546" y="4"/>
                  </a:lnTo>
                  <a:lnTo>
                    <a:pt x="1546" y="4"/>
                  </a:lnTo>
                  <a:lnTo>
                    <a:pt x="1546" y="4"/>
                  </a:lnTo>
                  <a:lnTo>
                    <a:pt x="1546" y="4"/>
                  </a:lnTo>
                  <a:lnTo>
                    <a:pt x="1550" y="6"/>
                  </a:lnTo>
                  <a:lnTo>
                    <a:pt x="1550" y="6"/>
                  </a:lnTo>
                  <a:lnTo>
                    <a:pt x="1556" y="4"/>
                  </a:lnTo>
                  <a:lnTo>
                    <a:pt x="1556" y="4"/>
                  </a:lnTo>
                  <a:lnTo>
                    <a:pt x="1560" y="6"/>
                  </a:lnTo>
                  <a:lnTo>
                    <a:pt x="1560" y="6"/>
                  </a:lnTo>
                  <a:lnTo>
                    <a:pt x="1564" y="4"/>
                  </a:lnTo>
                  <a:lnTo>
                    <a:pt x="1568" y="6"/>
                  </a:lnTo>
                  <a:lnTo>
                    <a:pt x="1568" y="6"/>
                  </a:lnTo>
                  <a:lnTo>
                    <a:pt x="1574" y="4"/>
                  </a:lnTo>
                  <a:lnTo>
                    <a:pt x="1574" y="4"/>
                  </a:lnTo>
                  <a:lnTo>
                    <a:pt x="1576" y="6"/>
                  </a:lnTo>
                  <a:lnTo>
                    <a:pt x="1576" y="6"/>
                  </a:lnTo>
                  <a:lnTo>
                    <a:pt x="1578" y="4"/>
                  </a:lnTo>
                  <a:lnTo>
                    <a:pt x="1578" y="4"/>
                  </a:lnTo>
                  <a:lnTo>
                    <a:pt x="1586" y="6"/>
                  </a:lnTo>
                  <a:lnTo>
                    <a:pt x="1586" y="6"/>
                  </a:lnTo>
                  <a:lnTo>
                    <a:pt x="1588" y="6"/>
                  </a:lnTo>
                  <a:lnTo>
                    <a:pt x="1588" y="6"/>
                  </a:lnTo>
                  <a:lnTo>
                    <a:pt x="1592" y="6"/>
                  </a:lnTo>
                  <a:lnTo>
                    <a:pt x="1592" y="6"/>
                  </a:lnTo>
                  <a:lnTo>
                    <a:pt x="1594" y="6"/>
                  </a:lnTo>
                  <a:lnTo>
                    <a:pt x="1594" y="6"/>
                  </a:lnTo>
                  <a:lnTo>
                    <a:pt x="1594" y="6"/>
                  </a:lnTo>
                  <a:lnTo>
                    <a:pt x="1596" y="4"/>
                  </a:lnTo>
                  <a:lnTo>
                    <a:pt x="1596" y="4"/>
                  </a:lnTo>
                  <a:lnTo>
                    <a:pt x="1602" y="4"/>
                  </a:lnTo>
                  <a:lnTo>
                    <a:pt x="1602" y="4"/>
                  </a:lnTo>
                  <a:lnTo>
                    <a:pt x="1608" y="4"/>
                  </a:lnTo>
                  <a:lnTo>
                    <a:pt x="1608" y="4"/>
                  </a:lnTo>
                  <a:lnTo>
                    <a:pt x="1610" y="4"/>
                  </a:lnTo>
                  <a:lnTo>
                    <a:pt x="1610" y="4"/>
                  </a:lnTo>
                  <a:lnTo>
                    <a:pt x="1612" y="4"/>
                  </a:lnTo>
                  <a:lnTo>
                    <a:pt x="1612" y="4"/>
                  </a:lnTo>
                  <a:lnTo>
                    <a:pt x="1616" y="4"/>
                  </a:lnTo>
                  <a:lnTo>
                    <a:pt x="1616" y="4"/>
                  </a:lnTo>
                  <a:lnTo>
                    <a:pt x="1618" y="4"/>
                  </a:lnTo>
                  <a:lnTo>
                    <a:pt x="1618" y="4"/>
                  </a:lnTo>
                  <a:lnTo>
                    <a:pt x="1624" y="4"/>
                  </a:lnTo>
                  <a:lnTo>
                    <a:pt x="1624" y="4"/>
                  </a:lnTo>
                  <a:lnTo>
                    <a:pt x="1626" y="4"/>
                  </a:lnTo>
                  <a:lnTo>
                    <a:pt x="1626" y="4"/>
                  </a:lnTo>
                  <a:lnTo>
                    <a:pt x="1628" y="4"/>
                  </a:lnTo>
                  <a:lnTo>
                    <a:pt x="1628" y="4"/>
                  </a:lnTo>
                  <a:lnTo>
                    <a:pt x="1632" y="4"/>
                  </a:lnTo>
                  <a:lnTo>
                    <a:pt x="1632" y="4"/>
                  </a:lnTo>
                  <a:lnTo>
                    <a:pt x="1634" y="4"/>
                  </a:lnTo>
                  <a:lnTo>
                    <a:pt x="1634" y="4"/>
                  </a:lnTo>
                  <a:lnTo>
                    <a:pt x="1640" y="4"/>
                  </a:lnTo>
                  <a:lnTo>
                    <a:pt x="1640" y="4"/>
                  </a:lnTo>
                  <a:lnTo>
                    <a:pt x="1642" y="4"/>
                  </a:lnTo>
                  <a:lnTo>
                    <a:pt x="1642" y="4"/>
                  </a:lnTo>
                  <a:lnTo>
                    <a:pt x="1644" y="4"/>
                  </a:lnTo>
                  <a:lnTo>
                    <a:pt x="1644" y="4"/>
                  </a:lnTo>
                  <a:lnTo>
                    <a:pt x="1648" y="4"/>
                  </a:lnTo>
                  <a:lnTo>
                    <a:pt x="1648" y="4"/>
                  </a:lnTo>
                  <a:lnTo>
                    <a:pt x="1650" y="4"/>
                  </a:lnTo>
                  <a:lnTo>
                    <a:pt x="1650" y="4"/>
                  </a:lnTo>
                  <a:lnTo>
                    <a:pt x="1656" y="4"/>
                  </a:lnTo>
                  <a:lnTo>
                    <a:pt x="1656" y="4"/>
                  </a:lnTo>
                  <a:lnTo>
                    <a:pt x="1658" y="4"/>
                  </a:lnTo>
                  <a:lnTo>
                    <a:pt x="1658" y="4"/>
                  </a:lnTo>
                  <a:lnTo>
                    <a:pt x="1662" y="4"/>
                  </a:lnTo>
                  <a:lnTo>
                    <a:pt x="1662" y="4"/>
                  </a:lnTo>
                  <a:lnTo>
                    <a:pt x="1664" y="4"/>
                  </a:lnTo>
                  <a:lnTo>
                    <a:pt x="1664" y="4"/>
                  </a:lnTo>
                  <a:lnTo>
                    <a:pt x="1668" y="4"/>
                  </a:lnTo>
                  <a:lnTo>
                    <a:pt x="1668" y="4"/>
                  </a:lnTo>
                  <a:lnTo>
                    <a:pt x="1670" y="4"/>
                  </a:lnTo>
                  <a:lnTo>
                    <a:pt x="1670" y="4"/>
                  </a:lnTo>
                  <a:lnTo>
                    <a:pt x="1680" y="4"/>
                  </a:lnTo>
                  <a:lnTo>
                    <a:pt x="1680" y="4"/>
                  </a:lnTo>
                  <a:lnTo>
                    <a:pt x="1688" y="6"/>
                  </a:lnTo>
                  <a:lnTo>
                    <a:pt x="1688" y="6"/>
                  </a:lnTo>
                  <a:lnTo>
                    <a:pt x="1690" y="6"/>
                  </a:lnTo>
                  <a:lnTo>
                    <a:pt x="1690" y="6"/>
                  </a:lnTo>
                  <a:lnTo>
                    <a:pt x="1692" y="6"/>
                  </a:lnTo>
                  <a:lnTo>
                    <a:pt x="1692" y="6"/>
                  </a:lnTo>
                  <a:lnTo>
                    <a:pt x="1692" y="6"/>
                  </a:lnTo>
                  <a:lnTo>
                    <a:pt x="1692" y="6"/>
                  </a:lnTo>
                  <a:lnTo>
                    <a:pt x="1696" y="4"/>
                  </a:lnTo>
                  <a:lnTo>
                    <a:pt x="1696" y="4"/>
                  </a:lnTo>
                  <a:lnTo>
                    <a:pt x="1702" y="6"/>
                  </a:lnTo>
                  <a:lnTo>
                    <a:pt x="1702" y="6"/>
                  </a:lnTo>
                  <a:lnTo>
                    <a:pt x="1704" y="8"/>
                  </a:lnTo>
                  <a:lnTo>
                    <a:pt x="1704" y="8"/>
                  </a:lnTo>
                  <a:lnTo>
                    <a:pt x="1706" y="6"/>
                  </a:lnTo>
                  <a:lnTo>
                    <a:pt x="1706" y="6"/>
                  </a:lnTo>
                  <a:lnTo>
                    <a:pt x="1706" y="6"/>
                  </a:lnTo>
                  <a:lnTo>
                    <a:pt x="1706" y="6"/>
                  </a:lnTo>
                  <a:lnTo>
                    <a:pt x="1706" y="6"/>
                  </a:lnTo>
                  <a:lnTo>
                    <a:pt x="1710" y="6"/>
                  </a:lnTo>
                  <a:lnTo>
                    <a:pt x="1710" y="6"/>
                  </a:lnTo>
                  <a:lnTo>
                    <a:pt x="1712" y="8"/>
                  </a:lnTo>
                  <a:lnTo>
                    <a:pt x="1712" y="8"/>
                  </a:lnTo>
                  <a:lnTo>
                    <a:pt x="1714" y="6"/>
                  </a:lnTo>
                  <a:lnTo>
                    <a:pt x="1718" y="6"/>
                  </a:lnTo>
                  <a:lnTo>
                    <a:pt x="1718" y="6"/>
                  </a:lnTo>
                  <a:lnTo>
                    <a:pt x="1722" y="6"/>
                  </a:lnTo>
                  <a:lnTo>
                    <a:pt x="1722" y="6"/>
                  </a:lnTo>
                  <a:lnTo>
                    <a:pt x="1724" y="6"/>
                  </a:lnTo>
                  <a:lnTo>
                    <a:pt x="1724" y="6"/>
                  </a:lnTo>
                  <a:lnTo>
                    <a:pt x="1724" y="6"/>
                  </a:lnTo>
                  <a:lnTo>
                    <a:pt x="1724" y="6"/>
                  </a:lnTo>
                  <a:lnTo>
                    <a:pt x="1726" y="8"/>
                  </a:lnTo>
                  <a:lnTo>
                    <a:pt x="1726" y="8"/>
                  </a:lnTo>
                  <a:lnTo>
                    <a:pt x="1728" y="8"/>
                  </a:lnTo>
                  <a:lnTo>
                    <a:pt x="1730" y="6"/>
                  </a:lnTo>
                  <a:lnTo>
                    <a:pt x="1730" y="6"/>
                  </a:lnTo>
                  <a:lnTo>
                    <a:pt x="1734" y="6"/>
                  </a:lnTo>
                  <a:lnTo>
                    <a:pt x="1734" y="6"/>
                  </a:lnTo>
                  <a:lnTo>
                    <a:pt x="1736" y="6"/>
                  </a:lnTo>
                  <a:lnTo>
                    <a:pt x="1736" y="6"/>
                  </a:lnTo>
                  <a:lnTo>
                    <a:pt x="1736" y="6"/>
                  </a:lnTo>
                  <a:lnTo>
                    <a:pt x="1736" y="6"/>
                  </a:lnTo>
                  <a:lnTo>
                    <a:pt x="1738" y="6"/>
                  </a:lnTo>
                  <a:lnTo>
                    <a:pt x="1738" y="6"/>
                  </a:lnTo>
                  <a:lnTo>
                    <a:pt x="1750" y="4"/>
                  </a:lnTo>
                  <a:lnTo>
                    <a:pt x="1750" y="4"/>
                  </a:lnTo>
                  <a:lnTo>
                    <a:pt x="1754" y="6"/>
                  </a:lnTo>
                  <a:lnTo>
                    <a:pt x="1754" y="6"/>
                  </a:lnTo>
                  <a:lnTo>
                    <a:pt x="1754" y="6"/>
                  </a:lnTo>
                  <a:lnTo>
                    <a:pt x="1754" y="6"/>
                  </a:lnTo>
                  <a:lnTo>
                    <a:pt x="1754" y="6"/>
                  </a:lnTo>
                  <a:lnTo>
                    <a:pt x="1758" y="6"/>
                  </a:lnTo>
                  <a:lnTo>
                    <a:pt x="1758" y="6"/>
                  </a:lnTo>
                  <a:lnTo>
                    <a:pt x="1762" y="6"/>
                  </a:lnTo>
                  <a:lnTo>
                    <a:pt x="1762" y="6"/>
                  </a:lnTo>
                  <a:lnTo>
                    <a:pt x="1764" y="4"/>
                  </a:lnTo>
                  <a:lnTo>
                    <a:pt x="1764" y="4"/>
                  </a:lnTo>
                  <a:lnTo>
                    <a:pt x="1766" y="6"/>
                  </a:lnTo>
                  <a:lnTo>
                    <a:pt x="1766" y="6"/>
                  </a:lnTo>
                  <a:lnTo>
                    <a:pt x="1770" y="4"/>
                  </a:lnTo>
                  <a:lnTo>
                    <a:pt x="1770" y="4"/>
                  </a:lnTo>
                  <a:lnTo>
                    <a:pt x="1772" y="6"/>
                  </a:lnTo>
                  <a:lnTo>
                    <a:pt x="1772" y="6"/>
                  </a:lnTo>
                  <a:lnTo>
                    <a:pt x="1776" y="4"/>
                  </a:lnTo>
                  <a:lnTo>
                    <a:pt x="1776" y="4"/>
                  </a:lnTo>
                  <a:lnTo>
                    <a:pt x="1782" y="4"/>
                  </a:lnTo>
                  <a:lnTo>
                    <a:pt x="1782" y="4"/>
                  </a:lnTo>
                  <a:lnTo>
                    <a:pt x="1782" y="4"/>
                  </a:lnTo>
                  <a:lnTo>
                    <a:pt x="1782" y="4"/>
                  </a:lnTo>
                  <a:lnTo>
                    <a:pt x="1784" y="6"/>
                  </a:lnTo>
                  <a:lnTo>
                    <a:pt x="1784" y="6"/>
                  </a:lnTo>
                  <a:lnTo>
                    <a:pt x="1792" y="6"/>
                  </a:lnTo>
                  <a:lnTo>
                    <a:pt x="1792" y="6"/>
                  </a:lnTo>
                  <a:lnTo>
                    <a:pt x="1794" y="4"/>
                  </a:lnTo>
                  <a:lnTo>
                    <a:pt x="1794" y="4"/>
                  </a:lnTo>
                  <a:lnTo>
                    <a:pt x="1798" y="6"/>
                  </a:lnTo>
                  <a:lnTo>
                    <a:pt x="1798" y="6"/>
                  </a:lnTo>
                  <a:lnTo>
                    <a:pt x="1800" y="6"/>
                  </a:lnTo>
                  <a:lnTo>
                    <a:pt x="1800" y="6"/>
                  </a:lnTo>
                  <a:lnTo>
                    <a:pt x="1800" y="6"/>
                  </a:lnTo>
                  <a:lnTo>
                    <a:pt x="1800" y="6"/>
                  </a:lnTo>
                  <a:lnTo>
                    <a:pt x="1802" y="4"/>
                  </a:lnTo>
                  <a:lnTo>
                    <a:pt x="1802" y="4"/>
                  </a:lnTo>
                  <a:lnTo>
                    <a:pt x="1802" y="6"/>
                  </a:lnTo>
                  <a:lnTo>
                    <a:pt x="1802" y="6"/>
                  </a:lnTo>
                  <a:lnTo>
                    <a:pt x="1804" y="4"/>
                  </a:lnTo>
                  <a:lnTo>
                    <a:pt x="1804" y="4"/>
                  </a:lnTo>
                  <a:lnTo>
                    <a:pt x="1804" y="6"/>
                  </a:lnTo>
                  <a:lnTo>
                    <a:pt x="1804" y="6"/>
                  </a:lnTo>
                  <a:lnTo>
                    <a:pt x="1812" y="6"/>
                  </a:lnTo>
                  <a:lnTo>
                    <a:pt x="1812" y="6"/>
                  </a:lnTo>
                  <a:lnTo>
                    <a:pt x="1814" y="6"/>
                  </a:lnTo>
                  <a:lnTo>
                    <a:pt x="1814" y="6"/>
                  </a:lnTo>
                  <a:lnTo>
                    <a:pt x="1816" y="6"/>
                  </a:lnTo>
                  <a:lnTo>
                    <a:pt x="1816" y="6"/>
                  </a:lnTo>
                  <a:lnTo>
                    <a:pt x="1820" y="6"/>
                  </a:lnTo>
                  <a:lnTo>
                    <a:pt x="1820" y="6"/>
                  </a:lnTo>
                  <a:lnTo>
                    <a:pt x="1820" y="6"/>
                  </a:lnTo>
                  <a:lnTo>
                    <a:pt x="1820" y="6"/>
                  </a:lnTo>
                  <a:lnTo>
                    <a:pt x="1824" y="6"/>
                  </a:lnTo>
                  <a:lnTo>
                    <a:pt x="1824" y="6"/>
                  </a:lnTo>
                  <a:lnTo>
                    <a:pt x="1826" y="6"/>
                  </a:lnTo>
                  <a:lnTo>
                    <a:pt x="1826" y="6"/>
                  </a:lnTo>
                  <a:lnTo>
                    <a:pt x="1826" y="8"/>
                  </a:lnTo>
                  <a:lnTo>
                    <a:pt x="1826" y="8"/>
                  </a:lnTo>
                  <a:lnTo>
                    <a:pt x="1828" y="8"/>
                  </a:lnTo>
                  <a:lnTo>
                    <a:pt x="1828" y="8"/>
                  </a:lnTo>
                  <a:lnTo>
                    <a:pt x="1832" y="8"/>
                  </a:lnTo>
                  <a:lnTo>
                    <a:pt x="1832" y="8"/>
                  </a:lnTo>
                  <a:lnTo>
                    <a:pt x="1836" y="6"/>
                  </a:lnTo>
                  <a:lnTo>
                    <a:pt x="1836" y="6"/>
                  </a:lnTo>
                  <a:lnTo>
                    <a:pt x="1838" y="6"/>
                  </a:lnTo>
                  <a:lnTo>
                    <a:pt x="1838" y="6"/>
                  </a:lnTo>
                  <a:lnTo>
                    <a:pt x="1840" y="6"/>
                  </a:lnTo>
                  <a:lnTo>
                    <a:pt x="1840" y="6"/>
                  </a:lnTo>
                  <a:lnTo>
                    <a:pt x="1842" y="6"/>
                  </a:lnTo>
                  <a:lnTo>
                    <a:pt x="1842" y="6"/>
                  </a:lnTo>
                  <a:lnTo>
                    <a:pt x="1842" y="6"/>
                  </a:lnTo>
                  <a:lnTo>
                    <a:pt x="1842" y="6"/>
                  </a:lnTo>
                  <a:lnTo>
                    <a:pt x="1842" y="6"/>
                  </a:lnTo>
                  <a:lnTo>
                    <a:pt x="1842" y="6"/>
                  </a:lnTo>
                  <a:lnTo>
                    <a:pt x="1844" y="6"/>
                  </a:lnTo>
                  <a:lnTo>
                    <a:pt x="1844" y="6"/>
                  </a:lnTo>
                  <a:lnTo>
                    <a:pt x="1846" y="6"/>
                  </a:lnTo>
                  <a:lnTo>
                    <a:pt x="1846" y="6"/>
                  </a:lnTo>
                  <a:lnTo>
                    <a:pt x="1848" y="6"/>
                  </a:lnTo>
                  <a:lnTo>
                    <a:pt x="1848" y="6"/>
                  </a:lnTo>
                  <a:lnTo>
                    <a:pt x="1850" y="6"/>
                  </a:lnTo>
                  <a:lnTo>
                    <a:pt x="1850" y="6"/>
                  </a:lnTo>
                  <a:lnTo>
                    <a:pt x="1850" y="6"/>
                  </a:lnTo>
                  <a:lnTo>
                    <a:pt x="1850" y="6"/>
                  </a:lnTo>
                  <a:lnTo>
                    <a:pt x="1852" y="6"/>
                  </a:lnTo>
                  <a:lnTo>
                    <a:pt x="1852" y="6"/>
                  </a:lnTo>
                  <a:lnTo>
                    <a:pt x="1854" y="6"/>
                  </a:lnTo>
                  <a:lnTo>
                    <a:pt x="1854" y="6"/>
                  </a:lnTo>
                  <a:lnTo>
                    <a:pt x="1858" y="6"/>
                  </a:lnTo>
                  <a:lnTo>
                    <a:pt x="1858" y="6"/>
                  </a:lnTo>
                  <a:lnTo>
                    <a:pt x="1860" y="6"/>
                  </a:lnTo>
                  <a:lnTo>
                    <a:pt x="1864" y="6"/>
                  </a:lnTo>
                  <a:lnTo>
                    <a:pt x="1864" y="6"/>
                  </a:lnTo>
                  <a:lnTo>
                    <a:pt x="1864" y="6"/>
                  </a:lnTo>
                  <a:lnTo>
                    <a:pt x="1864" y="6"/>
                  </a:lnTo>
                  <a:lnTo>
                    <a:pt x="1864" y="6"/>
                  </a:lnTo>
                  <a:lnTo>
                    <a:pt x="1864" y="6"/>
                  </a:lnTo>
                  <a:lnTo>
                    <a:pt x="1866" y="6"/>
                  </a:lnTo>
                  <a:lnTo>
                    <a:pt x="1866" y="6"/>
                  </a:lnTo>
                  <a:lnTo>
                    <a:pt x="1872" y="6"/>
                  </a:lnTo>
                  <a:lnTo>
                    <a:pt x="1872" y="6"/>
                  </a:lnTo>
                  <a:lnTo>
                    <a:pt x="1880" y="6"/>
                  </a:lnTo>
                  <a:lnTo>
                    <a:pt x="1880" y="6"/>
                  </a:lnTo>
                  <a:lnTo>
                    <a:pt x="1882" y="6"/>
                  </a:lnTo>
                  <a:lnTo>
                    <a:pt x="1882" y="6"/>
                  </a:lnTo>
                  <a:lnTo>
                    <a:pt x="1888" y="6"/>
                  </a:lnTo>
                  <a:lnTo>
                    <a:pt x="1888" y="6"/>
                  </a:lnTo>
                  <a:lnTo>
                    <a:pt x="1892" y="6"/>
                  </a:lnTo>
                  <a:lnTo>
                    <a:pt x="1892" y="6"/>
                  </a:lnTo>
                  <a:lnTo>
                    <a:pt x="1896" y="6"/>
                  </a:lnTo>
                  <a:lnTo>
                    <a:pt x="1896" y="6"/>
                  </a:lnTo>
                  <a:lnTo>
                    <a:pt x="1898" y="6"/>
                  </a:lnTo>
                  <a:lnTo>
                    <a:pt x="1898" y="6"/>
                  </a:lnTo>
                  <a:lnTo>
                    <a:pt x="1902" y="4"/>
                  </a:lnTo>
                  <a:lnTo>
                    <a:pt x="1902" y="4"/>
                  </a:lnTo>
                  <a:lnTo>
                    <a:pt x="1906" y="6"/>
                  </a:lnTo>
                  <a:lnTo>
                    <a:pt x="1906" y="6"/>
                  </a:lnTo>
                  <a:lnTo>
                    <a:pt x="1914" y="4"/>
                  </a:lnTo>
                  <a:lnTo>
                    <a:pt x="1914" y="4"/>
                  </a:lnTo>
                  <a:lnTo>
                    <a:pt x="1916" y="6"/>
                  </a:lnTo>
                  <a:lnTo>
                    <a:pt x="1916" y="6"/>
                  </a:lnTo>
                  <a:lnTo>
                    <a:pt x="1916" y="6"/>
                  </a:lnTo>
                  <a:lnTo>
                    <a:pt x="1916" y="6"/>
                  </a:lnTo>
                  <a:lnTo>
                    <a:pt x="1916" y="6"/>
                  </a:lnTo>
                  <a:lnTo>
                    <a:pt x="1916" y="6"/>
                  </a:lnTo>
                  <a:lnTo>
                    <a:pt x="1918" y="8"/>
                  </a:lnTo>
                  <a:lnTo>
                    <a:pt x="1918" y="8"/>
                  </a:lnTo>
                  <a:lnTo>
                    <a:pt x="1922" y="8"/>
                  </a:lnTo>
                  <a:lnTo>
                    <a:pt x="1926" y="8"/>
                  </a:lnTo>
                  <a:lnTo>
                    <a:pt x="1926" y="8"/>
                  </a:lnTo>
                  <a:lnTo>
                    <a:pt x="1928" y="10"/>
                  </a:lnTo>
                  <a:lnTo>
                    <a:pt x="1928" y="10"/>
                  </a:lnTo>
                  <a:lnTo>
                    <a:pt x="1934" y="8"/>
                  </a:lnTo>
                  <a:lnTo>
                    <a:pt x="1934" y="8"/>
                  </a:lnTo>
                  <a:lnTo>
                    <a:pt x="1944" y="6"/>
                  </a:lnTo>
                  <a:lnTo>
                    <a:pt x="1944" y="6"/>
                  </a:lnTo>
                  <a:lnTo>
                    <a:pt x="1946" y="6"/>
                  </a:lnTo>
                  <a:lnTo>
                    <a:pt x="1946" y="6"/>
                  </a:lnTo>
                  <a:lnTo>
                    <a:pt x="1948" y="4"/>
                  </a:lnTo>
                  <a:lnTo>
                    <a:pt x="1948" y="4"/>
                  </a:lnTo>
                  <a:lnTo>
                    <a:pt x="1950" y="4"/>
                  </a:lnTo>
                  <a:lnTo>
                    <a:pt x="1950" y="4"/>
                  </a:lnTo>
                  <a:lnTo>
                    <a:pt x="1950" y="6"/>
                  </a:lnTo>
                  <a:lnTo>
                    <a:pt x="1950" y="6"/>
                  </a:lnTo>
                  <a:lnTo>
                    <a:pt x="1954" y="6"/>
                  </a:lnTo>
                  <a:lnTo>
                    <a:pt x="1954" y="6"/>
                  </a:lnTo>
                  <a:lnTo>
                    <a:pt x="1960" y="6"/>
                  </a:lnTo>
                  <a:lnTo>
                    <a:pt x="1960" y="6"/>
                  </a:lnTo>
                  <a:lnTo>
                    <a:pt x="1960" y="4"/>
                  </a:lnTo>
                  <a:lnTo>
                    <a:pt x="1960" y="4"/>
                  </a:lnTo>
                  <a:lnTo>
                    <a:pt x="1962" y="4"/>
                  </a:lnTo>
                  <a:lnTo>
                    <a:pt x="1962" y="4"/>
                  </a:lnTo>
                  <a:lnTo>
                    <a:pt x="1968" y="6"/>
                  </a:lnTo>
                  <a:lnTo>
                    <a:pt x="1968" y="6"/>
                  </a:lnTo>
                  <a:lnTo>
                    <a:pt x="1970" y="6"/>
                  </a:lnTo>
                  <a:lnTo>
                    <a:pt x="1970" y="6"/>
                  </a:lnTo>
                  <a:lnTo>
                    <a:pt x="1972" y="6"/>
                  </a:lnTo>
                  <a:lnTo>
                    <a:pt x="1972" y="6"/>
                  </a:lnTo>
                  <a:lnTo>
                    <a:pt x="1974" y="6"/>
                  </a:lnTo>
                  <a:lnTo>
                    <a:pt x="1974" y="6"/>
                  </a:lnTo>
                  <a:lnTo>
                    <a:pt x="1974" y="6"/>
                  </a:lnTo>
                  <a:lnTo>
                    <a:pt x="1974" y="6"/>
                  </a:lnTo>
                  <a:lnTo>
                    <a:pt x="1976" y="6"/>
                  </a:lnTo>
                  <a:lnTo>
                    <a:pt x="1976" y="6"/>
                  </a:lnTo>
                  <a:lnTo>
                    <a:pt x="1978" y="8"/>
                  </a:lnTo>
                  <a:lnTo>
                    <a:pt x="1978" y="8"/>
                  </a:lnTo>
                  <a:lnTo>
                    <a:pt x="1978" y="6"/>
                  </a:lnTo>
                  <a:lnTo>
                    <a:pt x="1978" y="6"/>
                  </a:lnTo>
                  <a:lnTo>
                    <a:pt x="1982" y="6"/>
                  </a:lnTo>
                  <a:lnTo>
                    <a:pt x="1982" y="6"/>
                  </a:lnTo>
                  <a:lnTo>
                    <a:pt x="1986" y="8"/>
                  </a:lnTo>
                  <a:lnTo>
                    <a:pt x="1986" y="8"/>
                  </a:lnTo>
                  <a:lnTo>
                    <a:pt x="1994" y="8"/>
                  </a:lnTo>
                  <a:lnTo>
                    <a:pt x="1994" y="8"/>
                  </a:lnTo>
                  <a:lnTo>
                    <a:pt x="1996" y="6"/>
                  </a:lnTo>
                  <a:lnTo>
                    <a:pt x="1996" y="6"/>
                  </a:lnTo>
                  <a:lnTo>
                    <a:pt x="2000" y="6"/>
                  </a:lnTo>
                  <a:lnTo>
                    <a:pt x="2000" y="6"/>
                  </a:lnTo>
                  <a:lnTo>
                    <a:pt x="2002" y="4"/>
                  </a:lnTo>
                  <a:lnTo>
                    <a:pt x="2002" y="4"/>
                  </a:lnTo>
                  <a:lnTo>
                    <a:pt x="2010" y="4"/>
                  </a:lnTo>
                  <a:lnTo>
                    <a:pt x="2010" y="4"/>
                  </a:lnTo>
                  <a:lnTo>
                    <a:pt x="2012" y="4"/>
                  </a:lnTo>
                  <a:lnTo>
                    <a:pt x="2012" y="4"/>
                  </a:lnTo>
                  <a:lnTo>
                    <a:pt x="2014" y="4"/>
                  </a:lnTo>
                  <a:lnTo>
                    <a:pt x="2014" y="4"/>
                  </a:lnTo>
                  <a:lnTo>
                    <a:pt x="2016" y="4"/>
                  </a:lnTo>
                  <a:lnTo>
                    <a:pt x="2016" y="4"/>
                  </a:lnTo>
                  <a:lnTo>
                    <a:pt x="2018" y="4"/>
                  </a:lnTo>
                  <a:lnTo>
                    <a:pt x="2018" y="4"/>
                  </a:lnTo>
                  <a:lnTo>
                    <a:pt x="2032" y="4"/>
                  </a:lnTo>
                  <a:lnTo>
                    <a:pt x="2032" y="4"/>
                  </a:lnTo>
                  <a:lnTo>
                    <a:pt x="2040" y="4"/>
                  </a:lnTo>
                  <a:lnTo>
                    <a:pt x="2040" y="4"/>
                  </a:lnTo>
                  <a:lnTo>
                    <a:pt x="2050" y="4"/>
                  </a:lnTo>
                  <a:lnTo>
                    <a:pt x="2050" y="4"/>
                  </a:lnTo>
                  <a:lnTo>
                    <a:pt x="2052" y="4"/>
                  </a:lnTo>
                  <a:lnTo>
                    <a:pt x="2052" y="4"/>
                  </a:lnTo>
                  <a:lnTo>
                    <a:pt x="2054" y="4"/>
                  </a:lnTo>
                  <a:lnTo>
                    <a:pt x="2054" y="4"/>
                  </a:lnTo>
                  <a:lnTo>
                    <a:pt x="2058" y="4"/>
                  </a:lnTo>
                  <a:lnTo>
                    <a:pt x="2058" y="4"/>
                  </a:lnTo>
                  <a:lnTo>
                    <a:pt x="2060" y="4"/>
                  </a:lnTo>
                  <a:lnTo>
                    <a:pt x="2060" y="4"/>
                  </a:lnTo>
                  <a:lnTo>
                    <a:pt x="2066" y="4"/>
                  </a:lnTo>
                  <a:lnTo>
                    <a:pt x="2066" y="4"/>
                  </a:lnTo>
                  <a:lnTo>
                    <a:pt x="2070" y="4"/>
                  </a:lnTo>
                  <a:lnTo>
                    <a:pt x="2070" y="4"/>
                  </a:lnTo>
                  <a:lnTo>
                    <a:pt x="2072" y="4"/>
                  </a:lnTo>
                  <a:lnTo>
                    <a:pt x="2072" y="4"/>
                  </a:lnTo>
                  <a:lnTo>
                    <a:pt x="2074" y="6"/>
                  </a:lnTo>
                  <a:lnTo>
                    <a:pt x="2074" y="6"/>
                  </a:lnTo>
                  <a:lnTo>
                    <a:pt x="2080" y="4"/>
                  </a:lnTo>
                  <a:lnTo>
                    <a:pt x="2080" y="4"/>
                  </a:lnTo>
                  <a:lnTo>
                    <a:pt x="2086" y="4"/>
                  </a:lnTo>
                  <a:lnTo>
                    <a:pt x="2086" y="4"/>
                  </a:lnTo>
                  <a:lnTo>
                    <a:pt x="2088" y="4"/>
                  </a:lnTo>
                  <a:lnTo>
                    <a:pt x="2088" y="4"/>
                  </a:lnTo>
                  <a:lnTo>
                    <a:pt x="2092" y="4"/>
                  </a:lnTo>
                  <a:lnTo>
                    <a:pt x="2092" y="4"/>
                  </a:lnTo>
                  <a:lnTo>
                    <a:pt x="2096" y="4"/>
                  </a:lnTo>
                  <a:lnTo>
                    <a:pt x="2096" y="4"/>
                  </a:lnTo>
                  <a:lnTo>
                    <a:pt x="2098" y="4"/>
                  </a:lnTo>
                  <a:lnTo>
                    <a:pt x="2098" y="4"/>
                  </a:lnTo>
                  <a:lnTo>
                    <a:pt x="2106" y="4"/>
                  </a:lnTo>
                  <a:lnTo>
                    <a:pt x="2106" y="4"/>
                  </a:lnTo>
                  <a:lnTo>
                    <a:pt x="2108" y="4"/>
                  </a:lnTo>
                  <a:lnTo>
                    <a:pt x="2108" y="4"/>
                  </a:lnTo>
                  <a:lnTo>
                    <a:pt x="2114" y="4"/>
                  </a:lnTo>
                  <a:lnTo>
                    <a:pt x="2114" y="4"/>
                  </a:lnTo>
                  <a:lnTo>
                    <a:pt x="2116" y="4"/>
                  </a:lnTo>
                  <a:lnTo>
                    <a:pt x="2116" y="4"/>
                  </a:lnTo>
                  <a:lnTo>
                    <a:pt x="2118" y="4"/>
                  </a:lnTo>
                  <a:lnTo>
                    <a:pt x="2118" y="4"/>
                  </a:lnTo>
                  <a:lnTo>
                    <a:pt x="2124" y="4"/>
                  </a:lnTo>
                  <a:lnTo>
                    <a:pt x="2124" y="4"/>
                  </a:lnTo>
                  <a:lnTo>
                    <a:pt x="2132" y="4"/>
                  </a:lnTo>
                  <a:lnTo>
                    <a:pt x="2132" y="4"/>
                  </a:lnTo>
                  <a:lnTo>
                    <a:pt x="2134" y="4"/>
                  </a:lnTo>
                  <a:lnTo>
                    <a:pt x="2134" y="4"/>
                  </a:lnTo>
                  <a:lnTo>
                    <a:pt x="2134" y="4"/>
                  </a:lnTo>
                  <a:lnTo>
                    <a:pt x="2134" y="4"/>
                  </a:lnTo>
                  <a:lnTo>
                    <a:pt x="2134" y="4"/>
                  </a:lnTo>
                  <a:lnTo>
                    <a:pt x="2134" y="4"/>
                  </a:lnTo>
                  <a:lnTo>
                    <a:pt x="2136" y="4"/>
                  </a:lnTo>
                  <a:lnTo>
                    <a:pt x="2136" y="4"/>
                  </a:lnTo>
                  <a:lnTo>
                    <a:pt x="2136" y="4"/>
                  </a:lnTo>
                  <a:lnTo>
                    <a:pt x="2136" y="4"/>
                  </a:lnTo>
                  <a:lnTo>
                    <a:pt x="2138" y="4"/>
                  </a:lnTo>
                  <a:lnTo>
                    <a:pt x="2138" y="4"/>
                  </a:lnTo>
                  <a:lnTo>
                    <a:pt x="2144" y="4"/>
                  </a:lnTo>
                  <a:lnTo>
                    <a:pt x="2144" y="4"/>
                  </a:lnTo>
                  <a:lnTo>
                    <a:pt x="2146" y="4"/>
                  </a:lnTo>
                  <a:lnTo>
                    <a:pt x="2146" y="4"/>
                  </a:lnTo>
                  <a:lnTo>
                    <a:pt x="2150" y="4"/>
                  </a:lnTo>
                  <a:lnTo>
                    <a:pt x="2150" y="4"/>
                  </a:lnTo>
                  <a:lnTo>
                    <a:pt x="2154" y="4"/>
                  </a:lnTo>
                  <a:lnTo>
                    <a:pt x="2154" y="4"/>
                  </a:lnTo>
                  <a:lnTo>
                    <a:pt x="2156" y="4"/>
                  </a:lnTo>
                  <a:lnTo>
                    <a:pt x="2156" y="4"/>
                  </a:lnTo>
                  <a:lnTo>
                    <a:pt x="2160" y="4"/>
                  </a:lnTo>
                  <a:lnTo>
                    <a:pt x="2160" y="4"/>
                  </a:lnTo>
                  <a:lnTo>
                    <a:pt x="2164" y="4"/>
                  </a:lnTo>
                  <a:lnTo>
                    <a:pt x="2164" y="4"/>
                  </a:lnTo>
                  <a:lnTo>
                    <a:pt x="2168" y="4"/>
                  </a:lnTo>
                  <a:lnTo>
                    <a:pt x="2168" y="4"/>
                  </a:lnTo>
                  <a:lnTo>
                    <a:pt x="2168" y="4"/>
                  </a:lnTo>
                  <a:lnTo>
                    <a:pt x="2168" y="4"/>
                  </a:lnTo>
                  <a:lnTo>
                    <a:pt x="2172" y="4"/>
                  </a:lnTo>
                  <a:lnTo>
                    <a:pt x="2172" y="4"/>
                  </a:lnTo>
                  <a:lnTo>
                    <a:pt x="2178" y="4"/>
                  </a:lnTo>
                  <a:lnTo>
                    <a:pt x="2178" y="4"/>
                  </a:lnTo>
                  <a:lnTo>
                    <a:pt x="2182" y="4"/>
                  </a:lnTo>
                  <a:lnTo>
                    <a:pt x="2182" y="4"/>
                  </a:lnTo>
                  <a:lnTo>
                    <a:pt x="2184" y="4"/>
                  </a:lnTo>
                  <a:lnTo>
                    <a:pt x="2184" y="4"/>
                  </a:lnTo>
                  <a:lnTo>
                    <a:pt x="2184" y="4"/>
                  </a:lnTo>
                  <a:lnTo>
                    <a:pt x="2184" y="4"/>
                  </a:lnTo>
                  <a:lnTo>
                    <a:pt x="2186" y="4"/>
                  </a:lnTo>
                  <a:lnTo>
                    <a:pt x="2186" y="4"/>
                  </a:lnTo>
                  <a:lnTo>
                    <a:pt x="2186" y="4"/>
                  </a:lnTo>
                  <a:lnTo>
                    <a:pt x="2186" y="4"/>
                  </a:lnTo>
                  <a:lnTo>
                    <a:pt x="2186" y="4"/>
                  </a:lnTo>
                  <a:lnTo>
                    <a:pt x="2186" y="4"/>
                  </a:lnTo>
                  <a:lnTo>
                    <a:pt x="2188" y="4"/>
                  </a:lnTo>
                  <a:lnTo>
                    <a:pt x="2188" y="4"/>
                  </a:lnTo>
                  <a:lnTo>
                    <a:pt x="2190" y="2"/>
                  </a:lnTo>
                  <a:lnTo>
                    <a:pt x="2190" y="2"/>
                  </a:lnTo>
                  <a:lnTo>
                    <a:pt x="2196" y="2"/>
                  </a:lnTo>
                  <a:lnTo>
                    <a:pt x="2196" y="2"/>
                  </a:lnTo>
                  <a:lnTo>
                    <a:pt x="2202" y="4"/>
                  </a:lnTo>
                  <a:lnTo>
                    <a:pt x="2202" y="4"/>
                  </a:lnTo>
                  <a:lnTo>
                    <a:pt x="2202" y="4"/>
                  </a:lnTo>
                  <a:lnTo>
                    <a:pt x="2202" y="4"/>
                  </a:lnTo>
                  <a:lnTo>
                    <a:pt x="2206" y="4"/>
                  </a:lnTo>
                  <a:lnTo>
                    <a:pt x="2206" y="4"/>
                  </a:lnTo>
                  <a:lnTo>
                    <a:pt x="2210" y="4"/>
                  </a:lnTo>
                  <a:lnTo>
                    <a:pt x="2210" y="4"/>
                  </a:lnTo>
                  <a:lnTo>
                    <a:pt x="2216" y="2"/>
                  </a:lnTo>
                  <a:lnTo>
                    <a:pt x="2216" y="2"/>
                  </a:lnTo>
                  <a:lnTo>
                    <a:pt x="2224" y="4"/>
                  </a:lnTo>
                  <a:lnTo>
                    <a:pt x="2224" y="4"/>
                  </a:lnTo>
                  <a:lnTo>
                    <a:pt x="2226" y="2"/>
                  </a:lnTo>
                  <a:lnTo>
                    <a:pt x="2230" y="4"/>
                  </a:lnTo>
                  <a:lnTo>
                    <a:pt x="2230" y="4"/>
                  </a:lnTo>
                  <a:lnTo>
                    <a:pt x="2232" y="2"/>
                  </a:lnTo>
                  <a:lnTo>
                    <a:pt x="2232" y="2"/>
                  </a:lnTo>
                  <a:lnTo>
                    <a:pt x="2234" y="2"/>
                  </a:lnTo>
                  <a:lnTo>
                    <a:pt x="2234" y="2"/>
                  </a:lnTo>
                  <a:lnTo>
                    <a:pt x="2236" y="2"/>
                  </a:lnTo>
                  <a:lnTo>
                    <a:pt x="2236" y="2"/>
                  </a:lnTo>
                  <a:lnTo>
                    <a:pt x="2240" y="2"/>
                  </a:lnTo>
                  <a:lnTo>
                    <a:pt x="2240" y="2"/>
                  </a:lnTo>
                  <a:lnTo>
                    <a:pt x="2248" y="4"/>
                  </a:lnTo>
                  <a:lnTo>
                    <a:pt x="2248" y="4"/>
                  </a:lnTo>
                  <a:lnTo>
                    <a:pt x="2252" y="2"/>
                  </a:lnTo>
                  <a:lnTo>
                    <a:pt x="2252" y="2"/>
                  </a:lnTo>
                  <a:lnTo>
                    <a:pt x="2256" y="4"/>
                  </a:lnTo>
                  <a:lnTo>
                    <a:pt x="2256" y="4"/>
                  </a:lnTo>
                  <a:lnTo>
                    <a:pt x="2256" y="4"/>
                  </a:lnTo>
                  <a:lnTo>
                    <a:pt x="2256" y="4"/>
                  </a:lnTo>
                  <a:lnTo>
                    <a:pt x="2256" y="4"/>
                  </a:lnTo>
                  <a:lnTo>
                    <a:pt x="2256" y="4"/>
                  </a:lnTo>
                  <a:lnTo>
                    <a:pt x="2258" y="4"/>
                  </a:lnTo>
                  <a:lnTo>
                    <a:pt x="2258" y="4"/>
                  </a:lnTo>
                  <a:lnTo>
                    <a:pt x="2258" y="4"/>
                  </a:lnTo>
                  <a:lnTo>
                    <a:pt x="2258" y="4"/>
                  </a:lnTo>
                  <a:lnTo>
                    <a:pt x="2262" y="2"/>
                  </a:lnTo>
                  <a:lnTo>
                    <a:pt x="2262" y="2"/>
                  </a:lnTo>
                  <a:lnTo>
                    <a:pt x="2266" y="4"/>
                  </a:lnTo>
                  <a:lnTo>
                    <a:pt x="2266" y="4"/>
                  </a:lnTo>
                  <a:lnTo>
                    <a:pt x="2270" y="4"/>
                  </a:lnTo>
                  <a:lnTo>
                    <a:pt x="2270" y="4"/>
                  </a:lnTo>
                  <a:lnTo>
                    <a:pt x="2270" y="4"/>
                  </a:lnTo>
                  <a:lnTo>
                    <a:pt x="2270" y="4"/>
                  </a:lnTo>
                  <a:lnTo>
                    <a:pt x="2274" y="4"/>
                  </a:lnTo>
                  <a:lnTo>
                    <a:pt x="2274" y="4"/>
                  </a:lnTo>
                  <a:lnTo>
                    <a:pt x="2274" y="4"/>
                  </a:lnTo>
                  <a:lnTo>
                    <a:pt x="2274" y="4"/>
                  </a:lnTo>
                  <a:lnTo>
                    <a:pt x="2282" y="4"/>
                  </a:lnTo>
                  <a:lnTo>
                    <a:pt x="2282" y="4"/>
                  </a:lnTo>
                  <a:lnTo>
                    <a:pt x="2286" y="4"/>
                  </a:lnTo>
                  <a:lnTo>
                    <a:pt x="2286" y="4"/>
                  </a:lnTo>
                  <a:lnTo>
                    <a:pt x="2288" y="4"/>
                  </a:lnTo>
                  <a:lnTo>
                    <a:pt x="2288" y="4"/>
                  </a:lnTo>
                  <a:lnTo>
                    <a:pt x="2288" y="4"/>
                  </a:lnTo>
                  <a:lnTo>
                    <a:pt x="2288" y="4"/>
                  </a:lnTo>
                  <a:lnTo>
                    <a:pt x="2290" y="4"/>
                  </a:lnTo>
                  <a:lnTo>
                    <a:pt x="2290" y="4"/>
                  </a:lnTo>
                  <a:lnTo>
                    <a:pt x="2292" y="2"/>
                  </a:lnTo>
                  <a:lnTo>
                    <a:pt x="2296" y="2"/>
                  </a:lnTo>
                  <a:lnTo>
                    <a:pt x="2296" y="2"/>
                  </a:lnTo>
                  <a:lnTo>
                    <a:pt x="2298" y="2"/>
                  </a:lnTo>
                  <a:lnTo>
                    <a:pt x="2298" y="2"/>
                  </a:lnTo>
                  <a:lnTo>
                    <a:pt x="2304" y="2"/>
                  </a:lnTo>
                  <a:lnTo>
                    <a:pt x="2304" y="2"/>
                  </a:lnTo>
                  <a:lnTo>
                    <a:pt x="2306" y="2"/>
                  </a:lnTo>
                  <a:lnTo>
                    <a:pt x="2306" y="2"/>
                  </a:lnTo>
                  <a:lnTo>
                    <a:pt x="2310" y="2"/>
                  </a:lnTo>
                  <a:lnTo>
                    <a:pt x="2310" y="2"/>
                  </a:lnTo>
                  <a:lnTo>
                    <a:pt x="2310" y="2"/>
                  </a:lnTo>
                  <a:lnTo>
                    <a:pt x="2310" y="2"/>
                  </a:lnTo>
                  <a:lnTo>
                    <a:pt x="2316" y="2"/>
                  </a:lnTo>
                  <a:lnTo>
                    <a:pt x="2316" y="2"/>
                  </a:lnTo>
                  <a:lnTo>
                    <a:pt x="2318" y="2"/>
                  </a:lnTo>
                  <a:lnTo>
                    <a:pt x="2318" y="2"/>
                  </a:lnTo>
                  <a:lnTo>
                    <a:pt x="2322" y="2"/>
                  </a:lnTo>
                  <a:lnTo>
                    <a:pt x="2322" y="2"/>
                  </a:lnTo>
                  <a:lnTo>
                    <a:pt x="2328" y="2"/>
                  </a:lnTo>
                  <a:lnTo>
                    <a:pt x="2328" y="2"/>
                  </a:lnTo>
                  <a:lnTo>
                    <a:pt x="2330" y="2"/>
                  </a:lnTo>
                  <a:lnTo>
                    <a:pt x="2330" y="2"/>
                  </a:lnTo>
                  <a:lnTo>
                    <a:pt x="2334" y="4"/>
                  </a:lnTo>
                  <a:lnTo>
                    <a:pt x="2334" y="4"/>
                  </a:lnTo>
                  <a:lnTo>
                    <a:pt x="2338" y="2"/>
                  </a:lnTo>
                  <a:lnTo>
                    <a:pt x="2338" y="2"/>
                  </a:lnTo>
                  <a:lnTo>
                    <a:pt x="2344" y="2"/>
                  </a:lnTo>
                  <a:lnTo>
                    <a:pt x="2344" y="2"/>
                  </a:lnTo>
                  <a:lnTo>
                    <a:pt x="2348" y="2"/>
                  </a:lnTo>
                  <a:lnTo>
                    <a:pt x="2348" y="2"/>
                  </a:lnTo>
                  <a:lnTo>
                    <a:pt x="2348" y="2"/>
                  </a:lnTo>
                  <a:lnTo>
                    <a:pt x="2348" y="2"/>
                  </a:lnTo>
                  <a:lnTo>
                    <a:pt x="2350" y="2"/>
                  </a:lnTo>
                  <a:lnTo>
                    <a:pt x="2350" y="2"/>
                  </a:lnTo>
                  <a:lnTo>
                    <a:pt x="2350" y="2"/>
                  </a:lnTo>
                  <a:lnTo>
                    <a:pt x="2350" y="2"/>
                  </a:lnTo>
                  <a:lnTo>
                    <a:pt x="2352" y="2"/>
                  </a:lnTo>
                  <a:lnTo>
                    <a:pt x="2352" y="2"/>
                  </a:lnTo>
                  <a:lnTo>
                    <a:pt x="2352" y="2"/>
                  </a:lnTo>
                  <a:lnTo>
                    <a:pt x="2352" y="2"/>
                  </a:lnTo>
                  <a:lnTo>
                    <a:pt x="2354" y="2"/>
                  </a:lnTo>
                  <a:lnTo>
                    <a:pt x="2354" y="2"/>
                  </a:lnTo>
                  <a:lnTo>
                    <a:pt x="2354" y="2"/>
                  </a:lnTo>
                  <a:lnTo>
                    <a:pt x="2354" y="2"/>
                  </a:lnTo>
                  <a:lnTo>
                    <a:pt x="2364" y="2"/>
                  </a:lnTo>
                  <a:lnTo>
                    <a:pt x="2364" y="2"/>
                  </a:lnTo>
                  <a:lnTo>
                    <a:pt x="2366" y="4"/>
                  </a:lnTo>
                  <a:lnTo>
                    <a:pt x="2366" y="4"/>
                  </a:lnTo>
                  <a:lnTo>
                    <a:pt x="2368" y="4"/>
                  </a:lnTo>
                  <a:lnTo>
                    <a:pt x="2368" y="4"/>
                  </a:lnTo>
                  <a:lnTo>
                    <a:pt x="2370" y="4"/>
                  </a:lnTo>
                  <a:lnTo>
                    <a:pt x="2370" y="4"/>
                  </a:lnTo>
                  <a:lnTo>
                    <a:pt x="2374" y="2"/>
                  </a:lnTo>
                  <a:lnTo>
                    <a:pt x="2374" y="2"/>
                  </a:lnTo>
                  <a:lnTo>
                    <a:pt x="2378" y="2"/>
                  </a:lnTo>
                  <a:lnTo>
                    <a:pt x="2378" y="2"/>
                  </a:lnTo>
                  <a:lnTo>
                    <a:pt x="2380" y="2"/>
                  </a:lnTo>
                  <a:lnTo>
                    <a:pt x="2384" y="2"/>
                  </a:lnTo>
                  <a:lnTo>
                    <a:pt x="2384" y="2"/>
                  </a:lnTo>
                  <a:lnTo>
                    <a:pt x="2388" y="2"/>
                  </a:lnTo>
                  <a:lnTo>
                    <a:pt x="2390" y="2"/>
                  </a:lnTo>
                  <a:lnTo>
                    <a:pt x="2390" y="2"/>
                  </a:lnTo>
                  <a:lnTo>
                    <a:pt x="2398" y="2"/>
                  </a:lnTo>
                  <a:lnTo>
                    <a:pt x="2398" y="2"/>
                  </a:lnTo>
                  <a:lnTo>
                    <a:pt x="2402" y="2"/>
                  </a:lnTo>
                  <a:lnTo>
                    <a:pt x="2402" y="2"/>
                  </a:lnTo>
                  <a:lnTo>
                    <a:pt x="2404" y="2"/>
                  </a:lnTo>
                  <a:lnTo>
                    <a:pt x="2404" y="2"/>
                  </a:lnTo>
                  <a:lnTo>
                    <a:pt x="2406" y="2"/>
                  </a:lnTo>
                  <a:lnTo>
                    <a:pt x="2406" y="2"/>
                  </a:lnTo>
                  <a:lnTo>
                    <a:pt x="2410" y="2"/>
                  </a:lnTo>
                  <a:lnTo>
                    <a:pt x="2410" y="2"/>
                  </a:lnTo>
                  <a:lnTo>
                    <a:pt x="2414" y="4"/>
                  </a:lnTo>
                  <a:lnTo>
                    <a:pt x="2414" y="4"/>
                  </a:lnTo>
                  <a:lnTo>
                    <a:pt x="2414" y="6"/>
                  </a:lnTo>
                  <a:lnTo>
                    <a:pt x="2414" y="6"/>
                  </a:lnTo>
                  <a:lnTo>
                    <a:pt x="2418" y="4"/>
                  </a:lnTo>
                  <a:lnTo>
                    <a:pt x="2418" y="4"/>
                  </a:lnTo>
                  <a:lnTo>
                    <a:pt x="2420" y="6"/>
                  </a:lnTo>
                  <a:lnTo>
                    <a:pt x="2420" y="6"/>
                  </a:lnTo>
                  <a:lnTo>
                    <a:pt x="2420" y="6"/>
                  </a:lnTo>
                  <a:lnTo>
                    <a:pt x="2420" y="6"/>
                  </a:lnTo>
                  <a:lnTo>
                    <a:pt x="2422" y="6"/>
                  </a:lnTo>
                  <a:lnTo>
                    <a:pt x="2422" y="6"/>
                  </a:lnTo>
                  <a:lnTo>
                    <a:pt x="2428" y="6"/>
                  </a:lnTo>
                  <a:lnTo>
                    <a:pt x="2434" y="6"/>
                  </a:lnTo>
                  <a:lnTo>
                    <a:pt x="2434" y="6"/>
                  </a:lnTo>
                  <a:lnTo>
                    <a:pt x="2436" y="6"/>
                  </a:lnTo>
                  <a:lnTo>
                    <a:pt x="2436" y="6"/>
                  </a:lnTo>
                  <a:lnTo>
                    <a:pt x="2442" y="4"/>
                  </a:lnTo>
                  <a:lnTo>
                    <a:pt x="2442" y="4"/>
                  </a:lnTo>
                  <a:lnTo>
                    <a:pt x="2446" y="4"/>
                  </a:lnTo>
                  <a:lnTo>
                    <a:pt x="2446" y="4"/>
                  </a:lnTo>
                  <a:lnTo>
                    <a:pt x="2446" y="4"/>
                  </a:lnTo>
                  <a:lnTo>
                    <a:pt x="2446" y="4"/>
                  </a:lnTo>
                  <a:lnTo>
                    <a:pt x="2448" y="4"/>
                  </a:lnTo>
                  <a:lnTo>
                    <a:pt x="2448" y="4"/>
                  </a:lnTo>
                  <a:lnTo>
                    <a:pt x="2448" y="4"/>
                  </a:lnTo>
                  <a:lnTo>
                    <a:pt x="2448" y="4"/>
                  </a:lnTo>
                  <a:lnTo>
                    <a:pt x="2450" y="4"/>
                  </a:lnTo>
                  <a:lnTo>
                    <a:pt x="2450" y="4"/>
                  </a:lnTo>
                  <a:lnTo>
                    <a:pt x="2452" y="4"/>
                  </a:lnTo>
                  <a:lnTo>
                    <a:pt x="2452" y="4"/>
                  </a:lnTo>
                  <a:lnTo>
                    <a:pt x="2460" y="4"/>
                  </a:lnTo>
                  <a:lnTo>
                    <a:pt x="2460" y="4"/>
                  </a:lnTo>
                  <a:lnTo>
                    <a:pt x="2462" y="6"/>
                  </a:lnTo>
                  <a:lnTo>
                    <a:pt x="2462" y="6"/>
                  </a:lnTo>
                  <a:lnTo>
                    <a:pt x="2462" y="6"/>
                  </a:lnTo>
                  <a:lnTo>
                    <a:pt x="2464" y="8"/>
                  </a:lnTo>
                  <a:lnTo>
                    <a:pt x="2464" y="8"/>
                  </a:lnTo>
                  <a:lnTo>
                    <a:pt x="2468" y="6"/>
                  </a:lnTo>
                  <a:lnTo>
                    <a:pt x="2474" y="4"/>
                  </a:lnTo>
                  <a:lnTo>
                    <a:pt x="2474" y="4"/>
                  </a:lnTo>
                  <a:lnTo>
                    <a:pt x="2476" y="6"/>
                  </a:lnTo>
                  <a:lnTo>
                    <a:pt x="2476" y="6"/>
                  </a:lnTo>
                  <a:lnTo>
                    <a:pt x="2478" y="6"/>
                  </a:lnTo>
                  <a:lnTo>
                    <a:pt x="2478" y="6"/>
                  </a:lnTo>
                  <a:lnTo>
                    <a:pt x="2484" y="6"/>
                  </a:lnTo>
                  <a:lnTo>
                    <a:pt x="2484" y="6"/>
                  </a:lnTo>
                  <a:lnTo>
                    <a:pt x="2486" y="6"/>
                  </a:lnTo>
                  <a:lnTo>
                    <a:pt x="2486" y="6"/>
                  </a:lnTo>
                  <a:lnTo>
                    <a:pt x="2492" y="6"/>
                  </a:lnTo>
                  <a:lnTo>
                    <a:pt x="2492" y="6"/>
                  </a:lnTo>
                  <a:lnTo>
                    <a:pt x="2498" y="6"/>
                  </a:lnTo>
                  <a:lnTo>
                    <a:pt x="2498" y="6"/>
                  </a:lnTo>
                  <a:lnTo>
                    <a:pt x="2498" y="6"/>
                  </a:lnTo>
                  <a:lnTo>
                    <a:pt x="2498" y="6"/>
                  </a:lnTo>
                  <a:lnTo>
                    <a:pt x="2498" y="6"/>
                  </a:lnTo>
                  <a:lnTo>
                    <a:pt x="2498" y="6"/>
                  </a:lnTo>
                  <a:lnTo>
                    <a:pt x="2498" y="6"/>
                  </a:lnTo>
                  <a:lnTo>
                    <a:pt x="2498" y="6"/>
                  </a:lnTo>
                  <a:lnTo>
                    <a:pt x="2498" y="6"/>
                  </a:lnTo>
                  <a:lnTo>
                    <a:pt x="2498" y="6"/>
                  </a:lnTo>
                  <a:lnTo>
                    <a:pt x="2502" y="6"/>
                  </a:lnTo>
                  <a:lnTo>
                    <a:pt x="2502" y="6"/>
                  </a:lnTo>
                  <a:lnTo>
                    <a:pt x="2504" y="6"/>
                  </a:lnTo>
                  <a:lnTo>
                    <a:pt x="2504" y="6"/>
                  </a:lnTo>
                  <a:lnTo>
                    <a:pt x="2506" y="6"/>
                  </a:lnTo>
                  <a:lnTo>
                    <a:pt x="2506" y="6"/>
                  </a:lnTo>
                  <a:lnTo>
                    <a:pt x="2506" y="6"/>
                  </a:lnTo>
                  <a:lnTo>
                    <a:pt x="2506" y="6"/>
                  </a:lnTo>
                  <a:lnTo>
                    <a:pt x="2506" y="4"/>
                  </a:lnTo>
                  <a:lnTo>
                    <a:pt x="2506" y="4"/>
                  </a:lnTo>
                  <a:lnTo>
                    <a:pt x="2518" y="4"/>
                  </a:lnTo>
                  <a:lnTo>
                    <a:pt x="2518" y="4"/>
                  </a:lnTo>
                  <a:lnTo>
                    <a:pt x="2522" y="6"/>
                  </a:lnTo>
                  <a:lnTo>
                    <a:pt x="2522" y="6"/>
                  </a:lnTo>
                  <a:lnTo>
                    <a:pt x="2524" y="6"/>
                  </a:lnTo>
                  <a:lnTo>
                    <a:pt x="2524" y="6"/>
                  </a:lnTo>
                  <a:lnTo>
                    <a:pt x="2526" y="4"/>
                  </a:lnTo>
                  <a:lnTo>
                    <a:pt x="2526" y="4"/>
                  </a:lnTo>
                  <a:lnTo>
                    <a:pt x="2526" y="4"/>
                  </a:lnTo>
                  <a:lnTo>
                    <a:pt x="2526" y="4"/>
                  </a:lnTo>
                  <a:lnTo>
                    <a:pt x="2526" y="4"/>
                  </a:lnTo>
                  <a:lnTo>
                    <a:pt x="2526" y="4"/>
                  </a:lnTo>
                  <a:lnTo>
                    <a:pt x="2528" y="4"/>
                  </a:lnTo>
                  <a:lnTo>
                    <a:pt x="2528" y="4"/>
                  </a:lnTo>
                  <a:lnTo>
                    <a:pt x="2536" y="4"/>
                  </a:lnTo>
                  <a:lnTo>
                    <a:pt x="2536" y="4"/>
                  </a:lnTo>
                  <a:lnTo>
                    <a:pt x="2538" y="4"/>
                  </a:lnTo>
                  <a:lnTo>
                    <a:pt x="2538" y="4"/>
                  </a:lnTo>
                  <a:lnTo>
                    <a:pt x="2540" y="4"/>
                  </a:lnTo>
                  <a:lnTo>
                    <a:pt x="2540" y="4"/>
                  </a:lnTo>
                  <a:lnTo>
                    <a:pt x="2540" y="4"/>
                  </a:lnTo>
                  <a:lnTo>
                    <a:pt x="2540" y="4"/>
                  </a:lnTo>
                  <a:lnTo>
                    <a:pt x="2542" y="4"/>
                  </a:lnTo>
                  <a:lnTo>
                    <a:pt x="2542" y="4"/>
                  </a:lnTo>
                  <a:lnTo>
                    <a:pt x="2542" y="4"/>
                  </a:lnTo>
                  <a:lnTo>
                    <a:pt x="2542" y="4"/>
                  </a:lnTo>
                  <a:lnTo>
                    <a:pt x="2546" y="4"/>
                  </a:lnTo>
                  <a:lnTo>
                    <a:pt x="2546" y="4"/>
                  </a:lnTo>
                  <a:lnTo>
                    <a:pt x="2546" y="4"/>
                  </a:lnTo>
                  <a:lnTo>
                    <a:pt x="2546" y="4"/>
                  </a:lnTo>
                  <a:lnTo>
                    <a:pt x="2552" y="6"/>
                  </a:lnTo>
                  <a:lnTo>
                    <a:pt x="2552" y="6"/>
                  </a:lnTo>
                  <a:lnTo>
                    <a:pt x="2554" y="6"/>
                  </a:lnTo>
                  <a:lnTo>
                    <a:pt x="2554" y="6"/>
                  </a:lnTo>
                  <a:lnTo>
                    <a:pt x="2554" y="6"/>
                  </a:lnTo>
                  <a:lnTo>
                    <a:pt x="2554" y="6"/>
                  </a:lnTo>
                  <a:lnTo>
                    <a:pt x="2556" y="6"/>
                  </a:lnTo>
                  <a:lnTo>
                    <a:pt x="2556" y="6"/>
                  </a:lnTo>
                  <a:lnTo>
                    <a:pt x="2556" y="6"/>
                  </a:lnTo>
                  <a:lnTo>
                    <a:pt x="2556" y="6"/>
                  </a:lnTo>
                  <a:lnTo>
                    <a:pt x="2560" y="6"/>
                  </a:lnTo>
                  <a:lnTo>
                    <a:pt x="2560" y="6"/>
                  </a:lnTo>
                  <a:lnTo>
                    <a:pt x="2562" y="6"/>
                  </a:lnTo>
                  <a:lnTo>
                    <a:pt x="2562" y="6"/>
                  </a:lnTo>
                  <a:lnTo>
                    <a:pt x="2564" y="6"/>
                  </a:lnTo>
                  <a:lnTo>
                    <a:pt x="2564" y="6"/>
                  </a:lnTo>
                  <a:lnTo>
                    <a:pt x="2564" y="6"/>
                  </a:lnTo>
                  <a:lnTo>
                    <a:pt x="2564" y="6"/>
                  </a:lnTo>
                  <a:lnTo>
                    <a:pt x="2564" y="6"/>
                  </a:lnTo>
                  <a:lnTo>
                    <a:pt x="2564" y="6"/>
                  </a:lnTo>
                  <a:lnTo>
                    <a:pt x="2564" y="6"/>
                  </a:lnTo>
                  <a:lnTo>
                    <a:pt x="2564" y="6"/>
                  </a:lnTo>
                  <a:lnTo>
                    <a:pt x="2570" y="4"/>
                  </a:lnTo>
                  <a:lnTo>
                    <a:pt x="2570" y="4"/>
                  </a:lnTo>
                  <a:lnTo>
                    <a:pt x="2574" y="4"/>
                  </a:lnTo>
                  <a:lnTo>
                    <a:pt x="2574" y="4"/>
                  </a:lnTo>
                  <a:lnTo>
                    <a:pt x="2576" y="4"/>
                  </a:lnTo>
                  <a:lnTo>
                    <a:pt x="2576" y="4"/>
                  </a:lnTo>
                  <a:lnTo>
                    <a:pt x="2576" y="4"/>
                  </a:lnTo>
                  <a:lnTo>
                    <a:pt x="2576" y="4"/>
                  </a:lnTo>
                  <a:lnTo>
                    <a:pt x="2576" y="4"/>
                  </a:lnTo>
                  <a:lnTo>
                    <a:pt x="2576" y="4"/>
                  </a:lnTo>
                  <a:lnTo>
                    <a:pt x="2576" y="4"/>
                  </a:lnTo>
                  <a:lnTo>
                    <a:pt x="2576" y="4"/>
                  </a:lnTo>
                  <a:lnTo>
                    <a:pt x="2578" y="4"/>
                  </a:lnTo>
                  <a:lnTo>
                    <a:pt x="2578" y="4"/>
                  </a:lnTo>
                  <a:lnTo>
                    <a:pt x="2580" y="4"/>
                  </a:lnTo>
                  <a:lnTo>
                    <a:pt x="2580" y="4"/>
                  </a:lnTo>
                  <a:lnTo>
                    <a:pt x="2580" y="6"/>
                  </a:lnTo>
                  <a:lnTo>
                    <a:pt x="2580" y="6"/>
                  </a:lnTo>
                  <a:lnTo>
                    <a:pt x="2584" y="6"/>
                  </a:lnTo>
                  <a:lnTo>
                    <a:pt x="2584" y="6"/>
                  </a:lnTo>
                  <a:lnTo>
                    <a:pt x="2590" y="6"/>
                  </a:lnTo>
                  <a:lnTo>
                    <a:pt x="2590" y="6"/>
                  </a:lnTo>
                  <a:lnTo>
                    <a:pt x="2592" y="6"/>
                  </a:lnTo>
                  <a:lnTo>
                    <a:pt x="2592" y="6"/>
                  </a:lnTo>
                  <a:lnTo>
                    <a:pt x="2592" y="6"/>
                  </a:lnTo>
                  <a:lnTo>
                    <a:pt x="2592" y="6"/>
                  </a:lnTo>
                  <a:lnTo>
                    <a:pt x="2594" y="6"/>
                  </a:lnTo>
                  <a:lnTo>
                    <a:pt x="2594" y="6"/>
                  </a:lnTo>
                  <a:lnTo>
                    <a:pt x="2596" y="6"/>
                  </a:lnTo>
                  <a:lnTo>
                    <a:pt x="2596" y="6"/>
                  </a:lnTo>
                  <a:lnTo>
                    <a:pt x="2600" y="6"/>
                  </a:lnTo>
                  <a:lnTo>
                    <a:pt x="2600" y="6"/>
                  </a:lnTo>
                  <a:lnTo>
                    <a:pt x="2608" y="6"/>
                  </a:lnTo>
                  <a:lnTo>
                    <a:pt x="2608" y="6"/>
                  </a:lnTo>
                  <a:lnTo>
                    <a:pt x="2612" y="6"/>
                  </a:lnTo>
                  <a:lnTo>
                    <a:pt x="2612" y="6"/>
                  </a:lnTo>
                  <a:lnTo>
                    <a:pt x="2614" y="6"/>
                  </a:lnTo>
                  <a:lnTo>
                    <a:pt x="2614" y="6"/>
                  </a:lnTo>
                  <a:lnTo>
                    <a:pt x="2614" y="6"/>
                  </a:lnTo>
                  <a:lnTo>
                    <a:pt x="2614" y="6"/>
                  </a:lnTo>
                  <a:lnTo>
                    <a:pt x="2618" y="8"/>
                  </a:lnTo>
                  <a:lnTo>
                    <a:pt x="2618" y="8"/>
                  </a:lnTo>
                  <a:lnTo>
                    <a:pt x="2620" y="8"/>
                  </a:lnTo>
                  <a:lnTo>
                    <a:pt x="2620" y="8"/>
                  </a:lnTo>
                  <a:lnTo>
                    <a:pt x="2626" y="6"/>
                  </a:lnTo>
                  <a:lnTo>
                    <a:pt x="2626" y="6"/>
                  </a:lnTo>
                  <a:lnTo>
                    <a:pt x="2628" y="8"/>
                  </a:lnTo>
                  <a:lnTo>
                    <a:pt x="2628" y="8"/>
                  </a:lnTo>
                  <a:lnTo>
                    <a:pt x="2630" y="8"/>
                  </a:lnTo>
                  <a:lnTo>
                    <a:pt x="2630" y="8"/>
                  </a:lnTo>
                  <a:lnTo>
                    <a:pt x="2632" y="10"/>
                  </a:lnTo>
                  <a:lnTo>
                    <a:pt x="2632" y="10"/>
                  </a:lnTo>
                  <a:lnTo>
                    <a:pt x="2632" y="10"/>
                  </a:lnTo>
                  <a:lnTo>
                    <a:pt x="2636" y="12"/>
                  </a:lnTo>
                  <a:lnTo>
                    <a:pt x="2636" y="12"/>
                  </a:lnTo>
                  <a:lnTo>
                    <a:pt x="2636" y="10"/>
                  </a:lnTo>
                  <a:lnTo>
                    <a:pt x="2636" y="10"/>
                  </a:lnTo>
                  <a:lnTo>
                    <a:pt x="2640" y="8"/>
                  </a:lnTo>
                  <a:lnTo>
                    <a:pt x="2640" y="8"/>
                  </a:lnTo>
                  <a:lnTo>
                    <a:pt x="2640" y="8"/>
                  </a:lnTo>
                  <a:lnTo>
                    <a:pt x="2640" y="8"/>
                  </a:lnTo>
                  <a:lnTo>
                    <a:pt x="2642" y="8"/>
                  </a:lnTo>
                  <a:lnTo>
                    <a:pt x="2642" y="8"/>
                  </a:lnTo>
                  <a:lnTo>
                    <a:pt x="2642" y="8"/>
                  </a:lnTo>
                  <a:lnTo>
                    <a:pt x="2642" y="8"/>
                  </a:lnTo>
                  <a:lnTo>
                    <a:pt x="2644" y="6"/>
                  </a:lnTo>
                  <a:lnTo>
                    <a:pt x="2644" y="6"/>
                  </a:lnTo>
                  <a:lnTo>
                    <a:pt x="2646" y="6"/>
                  </a:lnTo>
                  <a:lnTo>
                    <a:pt x="2646" y="6"/>
                  </a:lnTo>
                  <a:lnTo>
                    <a:pt x="2654" y="6"/>
                  </a:lnTo>
                  <a:lnTo>
                    <a:pt x="2654" y="6"/>
                  </a:lnTo>
                  <a:lnTo>
                    <a:pt x="2654" y="6"/>
                  </a:lnTo>
                  <a:lnTo>
                    <a:pt x="2654" y="6"/>
                  </a:lnTo>
                  <a:lnTo>
                    <a:pt x="2656" y="6"/>
                  </a:lnTo>
                  <a:lnTo>
                    <a:pt x="2656" y="6"/>
                  </a:lnTo>
                  <a:lnTo>
                    <a:pt x="2656" y="6"/>
                  </a:lnTo>
                  <a:lnTo>
                    <a:pt x="2656" y="6"/>
                  </a:lnTo>
                  <a:lnTo>
                    <a:pt x="2658" y="6"/>
                  </a:lnTo>
                  <a:lnTo>
                    <a:pt x="2658" y="6"/>
                  </a:lnTo>
                  <a:lnTo>
                    <a:pt x="2658" y="6"/>
                  </a:lnTo>
                  <a:lnTo>
                    <a:pt x="2658" y="6"/>
                  </a:lnTo>
                  <a:lnTo>
                    <a:pt x="2660" y="6"/>
                  </a:lnTo>
                  <a:lnTo>
                    <a:pt x="2660" y="6"/>
                  </a:lnTo>
                  <a:lnTo>
                    <a:pt x="2662" y="6"/>
                  </a:lnTo>
                  <a:lnTo>
                    <a:pt x="2662" y="6"/>
                  </a:lnTo>
                  <a:lnTo>
                    <a:pt x="2664" y="4"/>
                  </a:lnTo>
                  <a:lnTo>
                    <a:pt x="2664" y="4"/>
                  </a:lnTo>
                  <a:lnTo>
                    <a:pt x="2666" y="4"/>
                  </a:lnTo>
                  <a:lnTo>
                    <a:pt x="2666" y="4"/>
                  </a:lnTo>
                  <a:lnTo>
                    <a:pt x="2666" y="4"/>
                  </a:lnTo>
                  <a:lnTo>
                    <a:pt x="2666" y="4"/>
                  </a:lnTo>
                  <a:lnTo>
                    <a:pt x="2666" y="4"/>
                  </a:lnTo>
                  <a:lnTo>
                    <a:pt x="2666" y="4"/>
                  </a:lnTo>
                  <a:lnTo>
                    <a:pt x="2674" y="4"/>
                  </a:lnTo>
                  <a:lnTo>
                    <a:pt x="2674" y="4"/>
                  </a:lnTo>
                  <a:lnTo>
                    <a:pt x="2678" y="4"/>
                  </a:lnTo>
                  <a:lnTo>
                    <a:pt x="2678" y="4"/>
                  </a:lnTo>
                  <a:lnTo>
                    <a:pt x="2682" y="4"/>
                  </a:lnTo>
                  <a:lnTo>
                    <a:pt x="2682" y="4"/>
                  </a:lnTo>
                  <a:lnTo>
                    <a:pt x="2684" y="4"/>
                  </a:lnTo>
                  <a:lnTo>
                    <a:pt x="2684" y="4"/>
                  </a:lnTo>
                  <a:lnTo>
                    <a:pt x="2684" y="4"/>
                  </a:lnTo>
                  <a:lnTo>
                    <a:pt x="2684" y="4"/>
                  </a:lnTo>
                  <a:lnTo>
                    <a:pt x="2684" y="4"/>
                  </a:lnTo>
                  <a:lnTo>
                    <a:pt x="2684" y="4"/>
                  </a:lnTo>
                  <a:lnTo>
                    <a:pt x="2684" y="4"/>
                  </a:lnTo>
                  <a:lnTo>
                    <a:pt x="2684" y="4"/>
                  </a:lnTo>
                  <a:lnTo>
                    <a:pt x="2684" y="4"/>
                  </a:lnTo>
                  <a:lnTo>
                    <a:pt x="2684" y="4"/>
                  </a:lnTo>
                  <a:lnTo>
                    <a:pt x="2690" y="2"/>
                  </a:lnTo>
                  <a:lnTo>
                    <a:pt x="2690" y="2"/>
                  </a:lnTo>
                  <a:lnTo>
                    <a:pt x="2692" y="4"/>
                  </a:lnTo>
                  <a:lnTo>
                    <a:pt x="2692" y="4"/>
                  </a:lnTo>
                  <a:lnTo>
                    <a:pt x="2698" y="4"/>
                  </a:lnTo>
                  <a:lnTo>
                    <a:pt x="2698" y="4"/>
                  </a:lnTo>
                  <a:lnTo>
                    <a:pt x="2704" y="4"/>
                  </a:lnTo>
                  <a:lnTo>
                    <a:pt x="2704" y="4"/>
                  </a:lnTo>
                  <a:lnTo>
                    <a:pt x="2712" y="2"/>
                  </a:lnTo>
                  <a:lnTo>
                    <a:pt x="2712" y="2"/>
                  </a:lnTo>
                  <a:lnTo>
                    <a:pt x="2714" y="4"/>
                  </a:lnTo>
                  <a:lnTo>
                    <a:pt x="2714" y="4"/>
                  </a:lnTo>
                  <a:lnTo>
                    <a:pt x="2718" y="4"/>
                  </a:lnTo>
                  <a:lnTo>
                    <a:pt x="2718" y="4"/>
                  </a:lnTo>
                  <a:lnTo>
                    <a:pt x="2724" y="4"/>
                  </a:lnTo>
                  <a:lnTo>
                    <a:pt x="2724" y="4"/>
                  </a:lnTo>
                  <a:lnTo>
                    <a:pt x="2728" y="4"/>
                  </a:lnTo>
                  <a:lnTo>
                    <a:pt x="2728" y="4"/>
                  </a:lnTo>
                  <a:lnTo>
                    <a:pt x="2732" y="4"/>
                  </a:lnTo>
                  <a:lnTo>
                    <a:pt x="2732" y="4"/>
                  </a:lnTo>
                  <a:lnTo>
                    <a:pt x="2740" y="4"/>
                  </a:lnTo>
                  <a:lnTo>
                    <a:pt x="2740" y="4"/>
                  </a:lnTo>
                  <a:lnTo>
                    <a:pt x="2742" y="4"/>
                  </a:lnTo>
                  <a:lnTo>
                    <a:pt x="2742" y="4"/>
                  </a:lnTo>
                  <a:lnTo>
                    <a:pt x="2748" y="2"/>
                  </a:lnTo>
                  <a:lnTo>
                    <a:pt x="2748" y="2"/>
                  </a:lnTo>
                  <a:lnTo>
                    <a:pt x="2754" y="2"/>
                  </a:lnTo>
                  <a:lnTo>
                    <a:pt x="2754" y="2"/>
                  </a:lnTo>
                  <a:lnTo>
                    <a:pt x="2758" y="4"/>
                  </a:lnTo>
                  <a:lnTo>
                    <a:pt x="2758" y="4"/>
                  </a:lnTo>
                  <a:lnTo>
                    <a:pt x="2766" y="2"/>
                  </a:lnTo>
                  <a:lnTo>
                    <a:pt x="2766" y="2"/>
                  </a:lnTo>
                  <a:lnTo>
                    <a:pt x="2766" y="2"/>
                  </a:lnTo>
                  <a:lnTo>
                    <a:pt x="2766" y="2"/>
                  </a:lnTo>
                  <a:lnTo>
                    <a:pt x="2766" y="2"/>
                  </a:lnTo>
                  <a:lnTo>
                    <a:pt x="2768" y="2"/>
                  </a:lnTo>
                  <a:lnTo>
                    <a:pt x="2768" y="2"/>
                  </a:lnTo>
                  <a:lnTo>
                    <a:pt x="2772" y="4"/>
                  </a:lnTo>
                  <a:lnTo>
                    <a:pt x="2772" y="4"/>
                  </a:lnTo>
                  <a:lnTo>
                    <a:pt x="2774" y="4"/>
                  </a:lnTo>
                  <a:lnTo>
                    <a:pt x="2774" y="4"/>
                  </a:lnTo>
                  <a:lnTo>
                    <a:pt x="2774" y="4"/>
                  </a:lnTo>
                  <a:lnTo>
                    <a:pt x="2774" y="4"/>
                  </a:lnTo>
                  <a:lnTo>
                    <a:pt x="2774" y="4"/>
                  </a:lnTo>
                  <a:lnTo>
                    <a:pt x="2774" y="4"/>
                  </a:lnTo>
                  <a:lnTo>
                    <a:pt x="2776" y="4"/>
                  </a:lnTo>
                  <a:lnTo>
                    <a:pt x="2776" y="4"/>
                  </a:lnTo>
                  <a:lnTo>
                    <a:pt x="2782" y="2"/>
                  </a:lnTo>
                  <a:lnTo>
                    <a:pt x="2782" y="2"/>
                  </a:lnTo>
                  <a:lnTo>
                    <a:pt x="2784" y="4"/>
                  </a:lnTo>
                  <a:lnTo>
                    <a:pt x="2784" y="4"/>
                  </a:lnTo>
                  <a:lnTo>
                    <a:pt x="2784" y="2"/>
                  </a:lnTo>
                  <a:lnTo>
                    <a:pt x="2784" y="2"/>
                  </a:lnTo>
                  <a:lnTo>
                    <a:pt x="2796" y="4"/>
                  </a:lnTo>
                  <a:lnTo>
                    <a:pt x="2796" y="4"/>
                  </a:lnTo>
                  <a:lnTo>
                    <a:pt x="2802" y="4"/>
                  </a:lnTo>
                  <a:lnTo>
                    <a:pt x="2802" y="4"/>
                  </a:lnTo>
                  <a:lnTo>
                    <a:pt x="2806" y="4"/>
                  </a:lnTo>
                  <a:lnTo>
                    <a:pt x="2806" y="4"/>
                  </a:lnTo>
                  <a:lnTo>
                    <a:pt x="2810" y="4"/>
                  </a:lnTo>
                  <a:lnTo>
                    <a:pt x="2810" y="4"/>
                  </a:lnTo>
                  <a:lnTo>
                    <a:pt x="2814" y="4"/>
                  </a:lnTo>
                  <a:lnTo>
                    <a:pt x="2814" y="4"/>
                  </a:lnTo>
                  <a:lnTo>
                    <a:pt x="2818" y="4"/>
                  </a:lnTo>
                  <a:lnTo>
                    <a:pt x="2818" y="4"/>
                  </a:lnTo>
                  <a:lnTo>
                    <a:pt x="2824" y="4"/>
                  </a:lnTo>
                  <a:lnTo>
                    <a:pt x="2824" y="4"/>
                  </a:lnTo>
                  <a:lnTo>
                    <a:pt x="2824" y="4"/>
                  </a:lnTo>
                  <a:lnTo>
                    <a:pt x="2824" y="4"/>
                  </a:lnTo>
                  <a:lnTo>
                    <a:pt x="2826" y="4"/>
                  </a:lnTo>
                  <a:lnTo>
                    <a:pt x="2826" y="4"/>
                  </a:lnTo>
                  <a:lnTo>
                    <a:pt x="2828" y="4"/>
                  </a:lnTo>
                  <a:lnTo>
                    <a:pt x="2828" y="4"/>
                  </a:lnTo>
                  <a:lnTo>
                    <a:pt x="2830" y="4"/>
                  </a:lnTo>
                  <a:lnTo>
                    <a:pt x="2830" y="4"/>
                  </a:lnTo>
                  <a:lnTo>
                    <a:pt x="2838" y="4"/>
                  </a:lnTo>
                  <a:lnTo>
                    <a:pt x="2838" y="4"/>
                  </a:lnTo>
                  <a:lnTo>
                    <a:pt x="2838" y="4"/>
                  </a:lnTo>
                  <a:lnTo>
                    <a:pt x="2838" y="4"/>
                  </a:lnTo>
                  <a:lnTo>
                    <a:pt x="2842" y="6"/>
                  </a:lnTo>
                  <a:lnTo>
                    <a:pt x="2842" y="6"/>
                  </a:lnTo>
                  <a:lnTo>
                    <a:pt x="2848" y="6"/>
                  </a:lnTo>
                  <a:lnTo>
                    <a:pt x="2852" y="6"/>
                  </a:lnTo>
                  <a:lnTo>
                    <a:pt x="2852" y="6"/>
                  </a:lnTo>
                  <a:lnTo>
                    <a:pt x="2854" y="4"/>
                  </a:lnTo>
                  <a:lnTo>
                    <a:pt x="2854" y="4"/>
                  </a:lnTo>
                  <a:lnTo>
                    <a:pt x="2856" y="4"/>
                  </a:lnTo>
                  <a:lnTo>
                    <a:pt x="2856" y="4"/>
                  </a:lnTo>
                  <a:lnTo>
                    <a:pt x="2858" y="6"/>
                  </a:lnTo>
                  <a:lnTo>
                    <a:pt x="2858" y="6"/>
                  </a:lnTo>
                  <a:lnTo>
                    <a:pt x="2858" y="4"/>
                  </a:lnTo>
                  <a:lnTo>
                    <a:pt x="2858" y="4"/>
                  </a:lnTo>
                  <a:lnTo>
                    <a:pt x="2858" y="6"/>
                  </a:lnTo>
                  <a:lnTo>
                    <a:pt x="2858" y="6"/>
                  </a:lnTo>
                  <a:lnTo>
                    <a:pt x="2858" y="4"/>
                  </a:lnTo>
                  <a:lnTo>
                    <a:pt x="2858" y="4"/>
                  </a:lnTo>
                  <a:lnTo>
                    <a:pt x="2858" y="6"/>
                  </a:lnTo>
                  <a:lnTo>
                    <a:pt x="2858" y="6"/>
                  </a:lnTo>
                  <a:lnTo>
                    <a:pt x="2858" y="4"/>
                  </a:lnTo>
                  <a:lnTo>
                    <a:pt x="2858" y="4"/>
                  </a:lnTo>
                  <a:lnTo>
                    <a:pt x="2862" y="6"/>
                  </a:lnTo>
                  <a:lnTo>
                    <a:pt x="2862" y="6"/>
                  </a:lnTo>
                  <a:lnTo>
                    <a:pt x="2864" y="6"/>
                  </a:lnTo>
                  <a:lnTo>
                    <a:pt x="2864" y="6"/>
                  </a:lnTo>
                  <a:lnTo>
                    <a:pt x="2864" y="6"/>
                  </a:lnTo>
                  <a:lnTo>
                    <a:pt x="2864" y="6"/>
                  </a:lnTo>
                  <a:lnTo>
                    <a:pt x="2866" y="6"/>
                  </a:lnTo>
                  <a:lnTo>
                    <a:pt x="2866" y="6"/>
                  </a:lnTo>
                  <a:lnTo>
                    <a:pt x="2868" y="6"/>
                  </a:lnTo>
                  <a:lnTo>
                    <a:pt x="2868" y="6"/>
                  </a:lnTo>
                  <a:lnTo>
                    <a:pt x="2870" y="6"/>
                  </a:lnTo>
                  <a:lnTo>
                    <a:pt x="2870" y="6"/>
                  </a:lnTo>
                  <a:lnTo>
                    <a:pt x="2870" y="6"/>
                  </a:lnTo>
                  <a:lnTo>
                    <a:pt x="2870" y="6"/>
                  </a:lnTo>
                  <a:lnTo>
                    <a:pt x="2870" y="6"/>
                  </a:lnTo>
                  <a:lnTo>
                    <a:pt x="2870" y="6"/>
                  </a:lnTo>
                  <a:lnTo>
                    <a:pt x="2874" y="6"/>
                  </a:lnTo>
                  <a:lnTo>
                    <a:pt x="2874" y="6"/>
                  </a:lnTo>
                  <a:lnTo>
                    <a:pt x="2876" y="6"/>
                  </a:lnTo>
                  <a:lnTo>
                    <a:pt x="2876" y="6"/>
                  </a:lnTo>
                  <a:lnTo>
                    <a:pt x="2876" y="6"/>
                  </a:lnTo>
                  <a:lnTo>
                    <a:pt x="2876" y="6"/>
                  </a:lnTo>
                  <a:lnTo>
                    <a:pt x="2880" y="6"/>
                  </a:lnTo>
                  <a:lnTo>
                    <a:pt x="2880" y="6"/>
                  </a:lnTo>
                  <a:lnTo>
                    <a:pt x="2882" y="6"/>
                  </a:lnTo>
                  <a:lnTo>
                    <a:pt x="2882" y="6"/>
                  </a:lnTo>
                  <a:lnTo>
                    <a:pt x="2888" y="6"/>
                  </a:lnTo>
                  <a:lnTo>
                    <a:pt x="2888" y="6"/>
                  </a:lnTo>
                  <a:lnTo>
                    <a:pt x="2892" y="6"/>
                  </a:lnTo>
                  <a:lnTo>
                    <a:pt x="2892" y="6"/>
                  </a:lnTo>
                  <a:lnTo>
                    <a:pt x="2898" y="6"/>
                  </a:lnTo>
                  <a:lnTo>
                    <a:pt x="2898" y="6"/>
                  </a:lnTo>
                  <a:lnTo>
                    <a:pt x="2906" y="6"/>
                  </a:lnTo>
                  <a:lnTo>
                    <a:pt x="2914" y="6"/>
                  </a:lnTo>
                  <a:lnTo>
                    <a:pt x="2914" y="6"/>
                  </a:lnTo>
                  <a:lnTo>
                    <a:pt x="2914" y="6"/>
                  </a:lnTo>
                  <a:lnTo>
                    <a:pt x="2914" y="6"/>
                  </a:lnTo>
                  <a:lnTo>
                    <a:pt x="2914" y="6"/>
                  </a:lnTo>
                  <a:lnTo>
                    <a:pt x="2914" y="6"/>
                  </a:lnTo>
                  <a:lnTo>
                    <a:pt x="2916" y="6"/>
                  </a:lnTo>
                  <a:lnTo>
                    <a:pt x="2916" y="6"/>
                  </a:lnTo>
                  <a:lnTo>
                    <a:pt x="2916" y="6"/>
                  </a:lnTo>
                  <a:lnTo>
                    <a:pt x="2916" y="6"/>
                  </a:lnTo>
                  <a:lnTo>
                    <a:pt x="2918" y="6"/>
                  </a:lnTo>
                  <a:lnTo>
                    <a:pt x="2918" y="6"/>
                  </a:lnTo>
                  <a:lnTo>
                    <a:pt x="2918" y="6"/>
                  </a:lnTo>
                  <a:lnTo>
                    <a:pt x="2918" y="6"/>
                  </a:lnTo>
                  <a:lnTo>
                    <a:pt x="2918" y="6"/>
                  </a:lnTo>
                  <a:lnTo>
                    <a:pt x="2918" y="6"/>
                  </a:lnTo>
                  <a:lnTo>
                    <a:pt x="2920" y="6"/>
                  </a:lnTo>
                  <a:lnTo>
                    <a:pt x="2920" y="6"/>
                  </a:lnTo>
                  <a:lnTo>
                    <a:pt x="2928" y="6"/>
                  </a:lnTo>
                  <a:lnTo>
                    <a:pt x="2928" y="6"/>
                  </a:lnTo>
                  <a:lnTo>
                    <a:pt x="2932" y="6"/>
                  </a:lnTo>
                  <a:lnTo>
                    <a:pt x="2932" y="6"/>
                  </a:lnTo>
                  <a:lnTo>
                    <a:pt x="2932" y="6"/>
                  </a:lnTo>
                  <a:lnTo>
                    <a:pt x="2932" y="6"/>
                  </a:lnTo>
                  <a:lnTo>
                    <a:pt x="2932" y="6"/>
                  </a:lnTo>
                  <a:lnTo>
                    <a:pt x="2932" y="6"/>
                  </a:lnTo>
                  <a:lnTo>
                    <a:pt x="2932" y="6"/>
                  </a:lnTo>
                  <a:lnTo>
                    <a:pt x="2932" y="6"/>
                  </a:lnTo>
                  <a:lnTo>
                    <a:pt x="2932" y="6"/>
                  </a:lnTo>
                  <a:lnTo>
                    <a:pt x="2932" y="6"/>
                  </a:lnTo>
                  <a:lnTo>
                    <a:pt x="2934" y="6"/>
                  </a:lnTo>
                  <a:lnTo>
                    <a:pt x="2934" y="6"/>
                  </a:lnTo>
                  <a:lnTo>
                    <a:pt x="2934" y="6"/>
                  </a:lnTo>
                  <a:lnTo>
                    <a:pt x="2934" y="6"/>
                  </a:lnTo>
                  <a:lnTo>
                    <a:pt x="2934" y="6"/>
                  </a:lnTo>
                  <a:lnTo>
                    <a:pt x="2934" y="6"/>
                  </a:lnTo>
                  <a:lnTo>
                    <a:pt x="2938" y="6"/>
                  </a:lnTo>
                  <a:lnTo>
                    <a:pt x="2938" y="6"/>
                  </a:lnTo>
                  <a:lnTo>
                    <a:pt x="2944" y="4"/>
                  </a:lnTo>
                  <a:lnTo>
                    <a:pt x="2944" y="4"/>
                  </a:lnTo>
                  <a:lnTo>
                    <a:pt x="2948" y="6"/>
                  </a:lnTo>
                  <a:lnTo>
                    <a:pt x="2948" y="6"/>
                  </a:lnTo>
                  <a:lnTo>
                    <a:pt x="2950" y="6"/>
                  </a:lnTo>
                  <a:lnTo>
                    <a:pt x="2950" y="6"/>
                  </a:lnTo>
                  <a:lnTo>
                    <a:pt x="2956" y="6"/>
                  </a:lnTo>
                  <a:lnTo>
                    <a:pt x="2956" y="6"/>
                  </a:lnTo>
                  <a:lnTo>
                    <a:pt x="2960" y="6"/>
                  </a:lnTo>
                  <a:lnTo>
                    <a:pt x="2960" y="6"/>
                  </a:lnTo>
                  <a:lnTo>
                    <a:pt x="2960" y="6"/>
                  </a:lnTo>
                  <a:lnTo>
                    <a:pt x="2960" y="6"/>
                  </a:lnTo>
                  <a:lnTo>
                    <a:pt x="2962" y="6"/>
                  </a:lnTo>
                  <a:lnTo>
                    <a:pt x="2962" y="6"/>
                  </a:lnTo>
                  <a:lnTo>
                    <a:pt x="2968" y="8"/>
                  </a:lnTo>
                  <a:lnTo>
                    <a:pt x="2974" y="8"/>
                  </a:lnTo>
                  <a:lnTo>
                    <a:pt x="2974" y="8"/>
                  </a:lnTo>
                  <a:lnTo>
                    <a:pt x="2980" y="8"/>
                  </a:lnTo>
                  <a:lnTo>
                    <a:pt x="2980" y="8"/>
                  </a:lnTo>
                  <a:lnTo>
                    <a:pt x="2984" y="8"/>
                  </a:lnTo>
                  <a:lnTo>
                    <a:pt x="2984" y="8"/>
                  </a:lnTo>
                  <a:lnTo>
                    <a:pt x="2988" y="8"/>
                  </a:lnTo>
                  <a:lnTo>
                    <a:pt x="2988" y="8"/>
                  </a:lnTo>
                  <a:lnTo>
                    <a:pt x="2994" y="8"/>
                  </a:lnTo>
                  <a:lnTo>
                    <a:pt x="2994" y="8"/>
                  </a:lnTo>
                  <a:lnTo>
                    <a:pt x="2998" y="6"/>
                  </a:lnTo>
                  <a:lnTo>
                    <a:pt x="2998" y="6"/>
                  </a:lnTo>
                  <a:lnTo>
                    <a:pt x="3000" y="6"/>
                  </a:lnTo>
                  <a:lnTo>
                    <a:pt x="3000" y="6"/>
                  </a:lnTo>
                  <a:lnTo>
                    <a:pt x="3002" y="6"/>
                  </a:lnTo>
                  <a:lnTo>
                    <a:pt x="3002" y="6"/>
                  </a:lnTo>
                  <a:lnTo>
                    <a:pt x="3008" y="6"/>
                  </a:lnTo>
                  <a:lnTo>
                    <a:pt x="3008" y="6"/>
                  </a:lnTo>
                  <a:lnTo>
                    <a:pt x="3012" y="6"/>
                  </a:lnTo>
                  <a:lnTo>
                    <a:pt x="3012" y="6"/>
                  </a:lnTo>
                  <a:lnTo>
                    <a:pt x="3012" y="6"/>
                  </a:lnTo>
                  <a:lnTo>
                    <a:pt x="3012" y="6"/>
                  </a:lnTo>
                  <a:lnTo>
                    <a:pt x="3014" y="6"/>
                  </a:lnTo>
                  <a:lnTo>
                    <a:pt x="3014" y="6"/>
                  </a:lnTo>
                  <a:lnTo>
                    <a:pt x="3020" y="6"/>
                  </a:lnTo>
                  <a:lnTo>
                    <a:pt x="3020" y="6"/>
                  </a:lnTo>
                  <a:lnTo>
                    <a:pt x="3020" y="6"/>
                  </a:lnTo>
                  <a:lnTo>
                    <a:pt x="3020" y="6"/>
                  </a:lnTo>
                  <a:lnTo>
                    <a:pt x="3022" y="8"/>
                  </a:lnTo>
                  <a:lnTo>
                    <a:pt x="3022" y="8"/>
                  </a:lnTo>
                  <a:lnTo>
                    <a:pt x="3024" y="8"/>
                  </a:lnTo>
                  <a:lnTo>
                    <a:pt x="3024" y="8"/>
                  </a:lnTo>
                  <a:lnTo>
                    <a:pt x="3024" y="6"/>
                  </a:lnTo>
                  <a:lnTo>
                    <a:pt x="3024" y="6"/>
                  </a:lnTo>
                  <a:lnTo>
                    <a:pt x="3028" y="8"/>
                  </a:lnTo>
                  <a:lnTo>
                    <a:pt x="3032" y="8"/>
                  </a:lnTo>
                  <a:lnTo>
                    <a:pt x="3032" y="8"/>
                  </a:lnTo>
                  <a:lnTo>
                    <a:pt x="3036" y="8"/>
                  </a:lnTo>
                  <a:lnTo>
                    <a:pt x="3036" y="8"/>
                  </a:lnTo>
                  <a:lnTo>
                    <a:pt x="3040" y="8"/>
                  </a:lnTo>
                  <a:lnTo>
                    <a:pt x="3040" y="8"/>
                  </a:lnTo>
                  <a:lnTo>
                    <a:pt x="3044" y="8"/>
                  </a:lnTo>
                  <a:lnTo>
                    <a:pt x="3044" y="8"/>
                  </a:lnTo>
                  <a:lnTo>
                    <a:pt x="3048" y="8"/>
                  </a:lnTo>
                  <a:lnTo>
                    <a:pt x="3048" y="8"/>
                  </a:lnTo>
                  <a:lnTo>
                    <a:pt x="3048" y="8"/>
                  </a:lnTo>
                  <a:lnTo>
                    <a:pt x="3048" y="8"/>
                  </a:lnTo>
                  <a:lnTo>
                    <a:pt x="3048" y="8"/>
                  </a:lnTo>
                  <a:lnTo>
                    <a:pt x="3048" y="8"/>
                  </a:lnTo>
                  <a:lnTo>
                    <a:pt x="3052" y="8"/>
                  </a:lnTo>
                  <a:lnTo>
                    <a:pt x="3052" y="8"/>
                  </a:lnTo>
                  <a:lnTo>
                    <a:pt x="3052" y="8"/>
                  </a:lnTo>
                  <a:lnTo>
                    <a:pt x="3052" y="8"/>
                  </a:lnTo>
                  <a:lnTo>
                    <a:pt x="3056" y="8"/>
                  </a:lnTo>
                  <a:lnTo>
                    <a:pt x="3056" y="8"/>
                  </a:lnTo>
                  <a:lnTo>
                    <a:pt x="3058" y="6"/>
                  </a:lnTo>
                  <a:lnTo>
                    <a:pt x="3058" y="6"/>
                  </a:lnTo>
                  <a:lnTo>
                    <a:pt x="3060" y="8"/>
                  </a:lnTo>
                  <a:lnTo>
                    <a:pt x="3060" y="8"/>
                  </a:lnTo>
                  <a:lnTo>
                    <a:pt x="3060" y="8"/>
                  </a:lnTo>
                  <a:lnTo>
                    <a:pt x="3060" y="8"/>
                  </a:lnTo>
                  <a:lnTo>
                    <a:pt x="3064" y="8"/>
                  </a:lnTo>
                  <a:lnTo>
                    <a:pt x="3064" y="8"/>
                  </a:lnTo>
                  <a:lnTo>
                    <a:pt x="3066" y="8"/>
                  </a:lnTo>
                  <a:lnTo>
                    <a:pt x="3066" y="8"/>
                  </a:lnTo>
                  <a:lnTo>
                    <a:pt x="3070" y="8"/>
                  </a:lnTo>
                  <a:lnTo>
                    <a:pt x="3070" y="8"/>
                  </a:lnTo>
                  <a:lnTo>
                    <a:pt x="3070" y="8"/>
                  </a:lnTo>
                  <a:lnTo>
                    <a:pt x="3070" y="8"/>
                  </a:lnTo>
                  <a:lnTo>
                    <a:pt x="3072" y="8"/>
                  </a:lnTo>
                  <a:lnTo>
                    <a:pt x="3072" y="8"/>
                  </a:lnTo>
                  <a:lnTo>
                    <a:pt x="3074" y="8"/>
                  </a:lnTo>
                  <a:lnTo>
                    <a:pt x="3074" y="8"/>
                  </a:lnTo>
                  <a:lnTo>
                    <a:pt x="3078" y="6"/>
                  </a:lnTo>
                  <a:lnTo>
                    <a:pt x="3078" y="6"/>
                  </a:lnTo>
                  <a:lnTo>
                    <a:pt x="3082" y="8"/>
                  </a:lnTo>
                  <a:lnTo>
                    <a:pt x="3082" y="8"/>
                  </a:lnTo>
                  <a:lnTo>
                    <a:pt x="3082" y="8"/>
                  </a:lnTo>
                  <a:lnTo>
                    <a:pt x="3082" y="8"/>
                  </a:lnTo>
                  <a:lnTo>
                    <a:pt x="3082" y="8"/>
                  </a:lnTo>
                  <a:lnTo>
                    <a:pt x="3082" y="8"/>
                  </a:lnTo>
                  <a:lnTo>
                    <a:pt x="3084" y="8"/>
                  </a:lnTo>
                  <a:lnTo>
                    <a:pt x="3084" y="8"/>
                  </a:lnTo>
                  <a:lnTo>
                    <a:pt x="3084" y="8"/>
                  </a:lnTo>
                  <a:lnTo>
                    <a:pt x="3084" y="8"/>
                  </a:lnTo>
                  <a:lnTo>
                    <a:pt x="3088" y="6"/>
                  </a:lnTo>
                  <a:lnTo>
                    <a:pt x="3088" y="6"/>
                  </a:lnTo>
                  <a:lnTo>
                    <a:pt x="3090" y="8"/>
                  </a:lnTo>
                  <a:lnTo>
                    <a:pt x="3090" y="8"/>
                  </a:lnTo>
                  <a:lnTo>
                    <a:pt x="3090" y="6"/>
                  </a:lnTo>
                  <a:lnTo>
                    <a:pt x="3090" y="6"/>
                  </a:lnTo>
                  <a:lnTo>
                    <a:pt x="3092" y="8"/>
                  </a:lnTo>
                  <a:lnTo>
                    <a:pt x="3092" y="8"/>
                  </a:lnTo>
                  <a:lnTo>
                    <a:pt x="3094" y="8"/>
                  </a:lnTo>
                  <a:lnTo>
                    <a:pt x="3094" y="8"/>
                  </a:lnTo>
                  <a:lnTo>
                    <a:pt x="3098" y="8"/>
                  </a:lnTo>
                  <a:lnTo>
                    <a:pt x="3098" y="8"/>
                  </a:lnTo>
                  <a:lnTo>
                    <a:pt x="3100" y="8"/>
                  </a:lnTo>
                  <a:lnTo>
                    <a:pt x="3100" y="8"/>
                  </a:lnTo>
                  <a:lnTo>
                    <a:pt x="3108" y="8"/>
                  </a:lnTo>
                  <a:lnTo>
                    <a:pt x="3108" y="8"/>
                  </a:lnTo>
                  <a:lnTo>
                    <a:pt x="3110" y="8"/>
                  </a:lnTo>
                  <a:lnTo>
                    <a:pt x="3110" y="8"/>
                  </a:lnTo>
                  <a:lnTo>
                    <a:pt x="3114" y="8"/>
                  </a:lnTo>
                  <a:lnTo>
                    <a:pt x="3114" y="8"/>
                  </a:lnTo>
                  <a:lnTo>
                    <a:pt x="3120" y="8"/>
                  </a:lnTo>
                  <a:lnTo>
                    <a:pt x="3120" y="8"/>
                  </a:lnTo>
                  <a:lnTo>
                    <a:pt x="3124" y="8"/>
                  </a:lnTo>
                  <a:lnTo>
                    <a:pt x="3124" y="8"/>
                  </a:lnTo>
                  <a:lnTo>
                    <a:pt x="3132" y="8"/>
                  </a:lnTo>
                  <a:lnTo>
                    <a:pt x="3132" y="8"/>
                  </a:lnTo>
                  <a:lnTo>
                    <a:pt x="3140" y="8"/>
                  </a:lnTo>
                  <a:lnTo>
                    <a:pt x="3140" y="8"/>
                  </a:lnTo>
                  <a:lnTo>
                    <a:pt x="3142" y="8"/>
                  </a:lnTo>
                  <a:lnTo>
                    <a:pt x="3142" y="8"/>
                  </a:lnTo>
                  <a:lnTo>
                    <a:pt x="3148" y="10"/>
                  </a:lnTo>
                  <a:lnTo>
                    <a:pt x="3148" y="10"/>
                  </a:lnTo>
                  <a:lnTo>
                    <a:pt x="3158" y="10"/>
                  </a:lnTo>
                  <a:lnTo>
                    <a:pt x="3158" y="10"/>
                  </a:lnTo>
                  <a:lnTo>
                    <a:pt x="3158" y="10"/>
                  </a:lnTo>
                  <a:lnTo>
                    <a:pt x="3158" y="10"/>
                  </a:lnTo>
                  <a:lnTo>
                    <a:pt x="3160" y="8"/>
                  </a:lnTo>
                  <a:lnTo>
                    <a:pt x="3160" y="8"/>
                  </a:lnTo>
                  <a:lnTo>
                    <a:pt x="3162" y="8"/>
                  </a:lnTo>
                  <a:lnTo>
                    <a:pt x="3162" y="8"/>
                  </a:lnTo>
                  <a:lnTo>
                    <a:pt x="3162" y="8"/>
                  </a:lnTo>
                  <a:lnTo>
                    <a:pt x="3162" y="8"/>
                  </a:lnTo>
                  <a:lnTo>
                    <a:pt x="3164" y="8"/>
                  </a:lnTo>
                  <a:lnTo>
                    <a:pt x="3164" y="8"/>
                  </a:lnTo>
                  <a:lnTo>
                    <a:pt x="3168" y="8"/>
                  </a:lnTo>
                  <a:lnTo>
                    <a:pt x="3168" y="8"/>
                  </a:lnTo>
                  <a:lnTo>
                    <a:pt x="3168" y="10"/>
                  </a:lnTo>
                  <a:lnTo>
                    <a:pt x="3168" y="10"/>
                  </a:lnTo>
                  <a:lnTo>
                    <a:pt x="3170" y="8"/>
                  </a:lnTo>
                  <a:lnTo>
                    <a:pt x="3170" y="8"/>
                  </a:lnTo>
                  <a:lnTo>
                    <a:pt x="3172" y="10"/>
                  </a:lnTo>
                  <a:lnTo>
                    <a:pt x="3172" y="10"/>
                  </a:lnTo>
                  <a:lnTo>
                    <a:pt x="3174" y="10"/>
                  </a:lnTo>
                  <a:lnTo>
                    <a:pt x="3174" y="10"/>
                  </a:lnTo>
                  <a:lnTo>
                    <a:pt x="3176" y="10"/>
                  </a:lnTo>
                  <a:lnTo>
                    <a:pt x="3176" y="10"/>
                  </a:lnTo>
                  <a:lnTo>
                    <a:pt x="3178" y="10"/>
                  </a:lnTo>
                  <a:lnTo>
                    <a:pt x="3178" y="10"/>
                  </a:lnTo>
                  <a:lnTo>
                    <a:pt x="3178" y="8"/>
                  </a:lnTo>
                  <a:lnTo>
                    <a:pt x="3178" y="8"/>
                  </a:lnTo>
                  <a:lnTo>
                    <a:pt x="3178" y="10"/>
                  </a:lnTo>
                  <a:lnTo>
                    <a:pt x="3178" y="10"/>
                  </a:lnTo>
                  <a:lnTo>
                    <a:pt x="3182" y="8"/>
                  </a:lnTo>
                  <a:lnTo>
                    <a:pt x="3182" y="8"/>
                  </a:lnTo>
                  <a:lnTo>
                    <a:pt x="3186" y="8"/>
                  </a:lnTo>
                  <a:lnTo>
                    <a:pt x="3186" y="8"/>
                  </a:lnTo>
                  <a:lnTo>
                    <a:pt x="3188" y="10"/>
                  </a:lnTo>
                  <a:lnTo>
                    <a:pt x="3188" y="10"/>
                  </a:lnTo>
                  <a:lnTo>
                    <a:pt x="3194" y="10"/>
                  </a:lnTo>
                  <a:lnTo>
                    <a:pt x="3194" y="10"/>
                  </a:lnTo>
                  <a:lnTo>
                    <a:pt x="3198" y="8"/>
                  </a:lnTo>
                  <a:lnTo>
                    <a:pt x="3198" y="8"/>
                  </a:lnTo>
                  <a:lnTo>
                    <a:pt x="3202" y="8"/>
                  </a:lnTo>
                  <a:lnTo>
                    <a:pt x="3202" y="8"/>
                  </a:lnTo>
                  <a:lnTo>
                    <a:pt x="3206" y="8"/>
                  </a:lnTo>
                  <a:lnTo>
                    <a:pt x="3206" y="8"/>
                  </a:lnTo>
                  <a:lnTo>
                    <a:pt x="3210" y="10"/>
                  </a:lnTo>
                  <a:lnTo>
                    <a:pt x="3210" y="10"/>
                  </a:lnTo>
                  <a:lnTo>
                    <a:pt x="3214" y="10"/>
                  </a:lnTo>
                  <a:lnTo>
                    <a:pt x="3214" y="10"/>
                  </a:lnTo>
                  <a:lnTo>
                    <a:pt x="3218" y="10"/>
                  </a:lnTo>
                  <a:lnTo>
                    <a:pt x="3218" y="10"/>
                  </a:lnTo>
                  <a:lnTo>
                    <a:pt x="3220" y="10"/>
                  </a:lnTo>
                  <a:lnTo>
                    <a:pt x="3220" y="10"/>
                  </a:lnTo>
                  <a:lnTo>
                    <a:pt x="3220" y="10"/>
                  </a:lnTo>
                  <a:lnTo>
                    <a:pt x="3220" y="10"/>
                  </a:lnTo>
                  <a:lnTo>
                    <a:pt x="3220" y="10"/>
                  </a:lnTo>
                  <a:lnTo>
                    <a:pt x="3220" y="10"/>
                  </a:lnTo>
                  <a:lnTo>
                    <a:pt x="3222" y="10"/>
                  </a:lnTo>
                  <a:lnTo>
                    <a:pt x="3222" y="10"/>
                  </a:lnTo>
                  <a:lnTo>
                    <a:pt x="3224" y="10"/>
                  </a:lnTo>
                  <a:lnTo>
                    <a:pt x="3224" y="10"/>
                  </a:lnTo>
                  <a:lnTo>
                    <a:pt x="3224" y="10"/>
                  </a:lnTo>
                  <a:lnTo>
                    <a:pt x="3224" y="10"/>
                  </a:lnTo>
                  <a:lnTo>
                    <a:pt x="3226" y="10"/>
                  </a:lnTo>
                  <a:lnTo>
                    <a:pt x="3226" y="10"/>
                  </a:lnTo>
                  <a:lnTo>
                    <a:pt x="3226" y="10"/>
                  </a:lnTo>
                  <a:lnTo>
                    <a:pt x="3226" y="10"/>
                  </a:lnTo>
                  <a:lnTo>
                    <a:pt x="3228" y="10"/>
                  </a:lnTo>
                  <a:lnTo>
                    <a:pt x="3228" y="10"/>
                  </a:lnTo>
                  <a:lnTo>
                    <a:pt x="3228" y="10"/>
                  </a:lnTo>
                  <a:lnTo>
                    <a:pt x="3228" y="10"/>
                  </a:lnTo>
                  <a:lnTo>
                    <a:pt x="3228" y="10"/>
                  </a:lnTo>
                  <a:lnTo>
                    <a:pt x="3228" y="10"/>
                  </a:lnTo>
                  <a:lnTo>
                    <a:pt x="3230" y="10"/>
                  </a:lnTo>
                  <a:lnTo>
                    <a:pt x="3230" y="10"/>
                  </a:lnTo>
                  <a:lnTo>
                    <a:pt x="3230" y="10"/>
                  </a:lnTo>
                  <a:lnTo>
                    <a:pt x="3230" y="10"/>
                  </a:lnTo>
                  <a:lnTo>
                    <a:pt x="3230" y="10"/>
                  </a:lnTo>
                  <a:lnTo>
                    <a:pt x="3230" y="10"/>
                  </a:lnTo>
                  <a:lnTo>
                    <a:pt x="3232" y="10"/>
                  </a:lnTo>
                  <a:lnTo>
                    <a:pt x="3232" y="10"/>
                  </a:lnTo>
                  <a:lnTo>
                    <a:pt x="3232" y="12"/>
                  </a:lnTo>
                  <a:lnTo>
                    <a:pt x="3232" y="12"/>
                  </a:lnTo>
                  <a:lnTo>
                    <a:pt x="3232" y="12"/>
                  </a:lnTo>
                  <a:lnTo>
                    <a:pt x="3232" y="12"/>
                  </a:lnTo>
                  <a:lnTo>
                    <a:pt x="3236" y="12"/>
                  </a:lnTo>
                  <a:lnTo>
                    <a:pt x="3236" y="12"/>
                  </a:lnTo>
                  <a:lnTo>
                    <a:pt x="3238" y="12"/>
                  </a:lnTo>
                  <a:lnTo>
                    <a:pt x="3238" y="12"/>
                  </a:lnTo>
                  <a:lnTo>
                    <a:pt x="3240" y="10"/>
                  </a:lnTo>
                  <a:lnTo>
                    <a:pt x="3240" y="10"/>
                  </a:lnTo>
                  <a:lnTo>
                    <a:pt x="3246" y="12"/>
                  </a:lnTo>
                  <a:lnTo>
                    <a:pt x="3246" y="12"/>
                  </a:lnTo>
                  <a:lnTo>
                    <a:pt x="3248" y="12"/>
                  </a:lnTo>
                  <a:lnTo>
                    <a:pt x="3248" y="12"/>
                  </a:lnTo>
                  <a:lnTo>
                    <a:pt x="3252" y="12"/>
                  </a:lnTo>
                  <a:lnTo>
                    <a:pt x="3256" y="12"/>
                  </a:lnTo>
                  <a:lnTo>
                    <a:pt x="3256" y="12"/>
                  </a:lnTo>
                  <a:lnTo>
                    <a:pt x="3258" y="12"/>
                  </a:lnTo>
                  <a:lnTo>
                    <a:pt x="3258" y="12"/>
                  </a:lnTo>
                  <a:lnTo>
                    <a:pt x="3260" y="12"/>
                  </a:lnTo>
                  <a:lnTo>
                    <a:pt x="3260" y="12"/>
                  </a:lnTo>
                  <a:lnTo>
                    <a:pt x="3262" y="12"/>
                  </a:lnTo>
                  <a:lnTo>
                    <a:pt x="3262" y="12"/>
                  </a:lnTo>
                  <a:lnTo>
                    <a:pt x="3262" y="14"/>
                  </a:lnTo>
                  <a:lnTo>
                    <a:pt x="3262" y="14"/>
                  </a:lnTo>
                  <a:lnTo>
                    <a:pt x="3262" y="14"/>
                  </a:lnTo>
                  <a:lnTo>
                    <a:pt x="3262" y="14"/>
                  </a:lnTo>
                  <a:lnTo>
                    <a:pt x="3262" y="14"/>
                  </a:lnTo>
                  <a:lnTo>
                    <a:pt x="3262" y="14"/>
                  </a:lnTo>
                  <a:lnTo>
                    <a:pt x="3262" y="14"/>
                  </a:lnTo>
                  <a:lnTo>
                    <a:pt x="3262" y="16"/>
                  </a:lnTo>
                  <a:lnTo>
                    <a:pt x="3262" y="16"/>
                  </a:lnTo>
                  <a:lnTo>
                    <a:pt x="3264" y="16"/>
                  </a:lnTo>
                  <a:lnTo>
                    <a:pt x="3264" y="16"/>
                  </a:lnTo>
                  <a:lnTo>
                    <a:pt x="3264" y="16"/>
                  </a:lnTo>
                  <a:lnTo>
                    <a:pt x="3264" y="18"/>
                  </a:lnTo>
                  <a:lnTo>
                    <a:pt x="3264" y="18"/>
                  </a:lnTo>
                  <a:lnTo>
                    <a:pt x="3266" y="16"/>
                  </a:lnTo>
                  <a:lnTo>
                    <a:pt x="3266" y="16"/>
                  </a:lnTo>
                  <a:lnTo>
                    <a:pt x="3266" y="16"/>
                  </a:lnTo>
                  <a:lnTo>
                    <a:pt x="3266" y="16"/>
                  </a:lnTo>
                  <a:lnTo>
                    <a:pt x="3264" y="16"/>
                  </a:lnTo>
                  <a:lnTo>
                    <a:pt x="3264" y="16"/>
                  </a:lnTo>
                  <a:lnTo>
                    <a:pt x="3268" y="14"/>
                  </a:lnTo>
                  <a:lnTo>
                    <a:pt x="3268" y="14"/>
                  </a:lnTo>
                  <a:lnTo>
                    <a:pt x="3268" y="12"/>
                  </a:lnTo>
                  <a:lnTo>
                    <a:pt x="3268" y="12"/>
                  </a:lnTo>
                  <a:lnTo>
                    <a:pt x="3272" y="14"/>
                  </a:lnTo>
                  <a:lnTo>
                    <a:pt x="3272" y="14"/>
                  </a:lnTo>
                  <a:lnTo>
                    <a:pt x="3272" y="14"/>
                  </a:lnTo>
                  <a:lnTo>
                    <a:pt x="3272" y="14"/>
                  </a:lnTo>
                  <a:lnTo>
                    <a:pt x="3274" y="14"/>
                  </a:lnTo>
                  <a:lnTo>
                    <a:pt x="3274" y="14"/>
                  </a:lnTo>
                  <a:lnTo>
                    <a:pt x="3276" y="14"/>
                  </a:lnTo>
                  <a:lnTo>
                    <a:pt x="3276" y="14"/>
                  </a:lnTo>
                  <a:lnTo>
                    <a:pt x="3276" y="14"/>
                  </a:lnTo>
                  <a:lnTo>
                    <a:pt x="3276" y="14"/>
                  </a:lnTo>
                  <a:lnTo>
                    <a:pt x="3278" y="14"/>
                  </a:lnTo>
                  <a:lnTo>
                    <a:pt x="3278" y="14"/>
                  </a:lnTo>
                  <a:lnTo>
                    <a:pt x="3280" y="14"/>
                  </a:lnTo>
                  <a:lnTo>
                    <a:pt x="3280" y="14"/>
                  </a:lnTo>
                  <a:lnTo>
                    <a:pt x="3282" y="14"/>
                  </a:lnTo>
                  <a:lnTo>
                    <a:pt x="3282" y="14"/>
                  </a:lnTo>
                  <a:lnTo>
                    <a:pt x="3284" y="14"/>
                  </a:lnTo>
                  <a:lnTo>
                    <a:pt x="3284" y="14"/>
                  </a:lnTo>
                  <a:lnTo>
                    <a:pt x="3290" y="12"/>
                  </a:lnTo>
                  <a:lnTo>
                    <a:pt x="3290" y="12"/>
                  </a:lnTo>
                  <a:lnTo>
                    <a:pt x="3294" y="12"/>
                  </a:lnTo>
                  <a:lnTo>
                    <a:pt x="3298" y="12"/>
                  </a:lnTo>
                  <a:lnTo>
                    <a:pt x="3298" y="12"/>
                  </a:lnTo>
                  <a:lnTo>
                    <a:pt x="3300" y="12"/>
                  </a:lnTo>
                  <a:lnTo>
                    <a:pt x="3300" y="12"/>
                  </a:lnTo>
                  <a:lnTo>
                    <a:pt x="3300" y="12"/>
                  </a:lnTo>
                  <a:lnTo>
                    <a:pt x="3300" y="12"/>
                  </a:lnTo>
                  <a:lnTo>
                    <a:pt x="3302" y="12"/>
                  </a:lnTo>
                  <a:lnTo>
                    <a:pt x="3302" y="12"/>
                  </a:lnTo>
                  <a:lnTo>
                    <a:pt x="3304" y="12"/>
                  </a:lnTo>
                  <a:lnTo>
                    <a:pt x="3304" y="12"/>
                  </a:lnTo>
                  <a:lnTo>
                    <a:pt x="3306" y="12"/>
                  </a:lnTo>
                  <a:lnTo>
                    <a:pt x="3306" y="12"/>
                  </a:lnTo>
                  <a:lnTo>
                    <a:pt x="3306" y="12"/>
                  </a:lnTo>
                  <a:lnTo>
                    <a:pt x="3306" y="12"/>
                  </a:lnTo>
                  <a:lnTo>
                    <a:pt x="3308" y="12"/>
                  </a:lnTo>
                  <a:lnTo>
                    <a:pt x="3308" y="12"/>
                  </a:lnTo>
                  <a:lnTo>
                    <a:pt x="3308" y="12"/>
                  </a:lnTo>
                  <a:lnTo>
                    <a:pt x="3308" y="12"/>
                  </a:lnTo>
                  <a:lnTo>
                    <a:pt x="3312" y="12"/>
                  </a:lnTo>
                  <a:lnTo>
                    <a:pt x="3312" y="12"/>
                  </a:lnTo>
                  <a:lnTo>
                    <a:pt x="3312" y="12"/>
                  </a:lnTo>
                  <a:lnTo>
                    <a:pt x="3312" y="12"/>
                  </a:lnTo>
                  <a:lnTo>
                    <a:pt x="3312" y="12"/>
                  </a:lnTo>
                  <a:lnTo>
                    <a:pt x="3312" y="12"/>
                  </a:lnTo>
                  <a:lnTo>
                    <a:pt x="3314" y="12"/>
                  </a:lnTo>
                  <a:lnTo>
                    <a:pt x="3314" y="12"/>
                  </a:lnTo>
                  <a:lnTo>
                    <a:pt x="3314" y="12"/>
                  </a:lnTo>
                  <a:lnTo>
                    <a:pt x="3314" y="12"/>
                  </a:lnTo>
                  <a:lnTo>
                    <a:pt x="3316" y="12"/>
                  </a:lnTo>
                  <a:lnTo>
                    <a:pt x="3316" y="12"/>
                  </a:lnTo>
                  <a:lnTo>
                    <a:pt x="3322" y="12"/>
                  </a:lnTo>
                  <a:lnTo>
                    <a:pt x="3322" y="12"/>
                  </a:lnTo>
                  <a:lnTo>
                    <a:pt x="3324" y="14"/>
                  </a:lnTo>
                  <a:lnTo>
                    <a:pt x="3324" y="14"/>
                  </a:lnTo>
                  <a:lnTo>
                    <a:pt x="3328" y="14"/>
                  </a:lnTo>
                  <a:lnTo>
                    <a:pt x="3328" y="14"/>
                  </a:lnTo>
                  <a:lnTo>
                    <a:pt x="3330" y="12"/>
                  </a:lnTo>
                  <a:lnTo>
                    <a:pt x="3330" y="12"/>
                  </a:lnTo>
                  <a:lnTo>
                    <a:pt x="3330" y="12"/>
                  </a:lnTo>
                  <a:lnTo>
                    <a:pt x="3330" y="12"/>
                  </a:lnTo>
                  <a:lnTo>
                    <a:pt x="3334" y="12"/>
                  </a:lnTo>
                  <a:lnTo>
                    <a:pt x="3334" y="12"/>
                  </a:lnTo>
                  <a:lnTo>
                    <a:pt x="3340" y="12"/>
                  </a:lnTo>
                  <a:lnTo>
                    <a:pt x="3340" y="12"/>
                  </a:lnTo>
                  <a:lnTo>
                    <a:pt x="3344" y="12"/>
                  </a:lnTo>
                  <a:lnTo>
                    <a:pt x="3344" y="12"/>
                  </a:lnTo>
                  <a:lnTo>
                    <a:pt x="3346" y="12"/>
                  </a:lnTo>
                  <a:lnTo>
                    <a:pt x="3346" y="12"/>
                  </a:lnTo>
                  <a:lnTo>
                    <a:pt x="3348" y="12"/>
                  </a:lnTo>
                  <a:lnTo>
                    <a:pt x="3348" y="12"/>
                  </a:lnTo>
                  <a:lnTo>
                    <a:pt x="3352" y="12"/>
                  </a:lnTo>
                  <a:lnTo>
                    <a:pt x="3352" y="12"/>
                  </a:lnTo>
                  <a:lnTo>
                    <a:pt x="3362" y="12"/>
                  </a:lnTo>
                  <a:lnTo>
                    <a:pt x="3362" y="12"/>
                  </a:lnTo>
                  <a:lnTo>
                    <a:pt x="3366" y="12"/>
                  </a:lnTo>
                  <a:lnTo>
                    <a:pt x="3366" y="12"/>
                  </a:lnTo>
                  <a:lnTo>
                    <a:pt x="3372" y="12"/>
                  </a:lnTo>
                  <a:lnTo>
                    <a:pt x="3372" y="12"/>
                  </a:lnTo>
                  <a:lnTo>
                    <a:pt x="3374" y="14"/>
                  </a:lnTo>
                  <a:lnTo>
                    <a:pt x="3374" y="14"/>
                  </a:lnTo>
                  <a:lnTo>
                    <a:pt x="3378" y="14"/>
                  </a:lnTo>
                  <a:lnTo>
                    <a:pt x="3378" y="14"/>
                  </a:lnTo>
                  <a:lnTo>
                    <a:pt x="3382" y="14"/>
                  </a:lnTo>
                  <a:lnTo>
                    <a:pt x="3384" y="14"/>
                  </a:lnTo>
                  <a:lnTo>
                    <a:pt x="3384" y="14"/>
                  </a:lnTo>
                  <a:lnTo>
                    <a:pt x="3392" y="12"/>
                  </a:lnTo>
                  <a:lnTo>
                    <a:pt x="3392" y="12"/>
                  </a:lnTo>
                  <a:lnTo>
                    <a:pt x="3396" y="14"/>
                  </a:lnTo>
                  <a:lnTo>
                    <a:pt x="3396" y="14"/>
                  </a:lnTo>
                  <a:lnTo>
                    <a:pt x="3408" y="12"/>
                  </a:lnTo>
                  <a:lnTo>
                    <a:pt x="3408" y="12"/>
                  </a:lnTo>
                  <a:lnTo>
                    <a:pt x="3412" y="12"/>
                  </a:lnTo>
                  <a:lnTo>
                    <a:pt x="3412" y="12"/>
                  </a:lnTo>
                  <a:lnTo>
                    <a:pt x="3418" y="12"/>
                  </a:lnTo>
                  <a:lnTo>
                    <a:pt x="3418" y="12"/>
                  </a:lnTo>
                  <a:lnTo>
                    <a:pt x="3418" y="12"/>
                  </a:lnTo>
                  <a:lnTo>
                    <a:pt x="3418" y="12"/>
                  </a:lnTo>
                  <a:lnTo>
                    <a:pt x="3418" y="12"/>
                  </a:lnTo>
                  <a:lnTo>
                    <a:pt x="3418" y="12"/>
                  </a:lnTo>
                  <a:lnTo>
                    <a:pt x="3422" y="12"/>
                  </a:lnTo>
                  <a:lnTo>
                    <a:pt x="3422" y="12"/>
                  </a:lnTo>
                  <a:lnTo>
                    <a:pt x="3422" y="12"/>
                  </a:lnTo>
                  <a:lnTo>
                    <a:pt x="3422" y="12"/>
                  </a:lnTo>
                  <a:lnTo>
                    <a:pt x="3422" y="12"/>
                  </a:lnTo>
                  <a:lnTo>
                    <a:pt x="3422" y="12"/>
                  </a:lnTo>
                  <a:lnTo>
                    <a:pt x="3422" y="12"/>
                  </a:lnTo>
                  <a:lnTo>
                    <a:pt x="3422" y="12"/>
                  </a:lnTo>
                  <a:lnTo>
                    <a:pt x="3424" y="12"/>
                  </a:lnTo>
                  <a:lnTo>
                    <a:pt x="3424" y="12"/>
                  </a:lnTo>
                  <a:lnTo>
                    <a:pt x="3426" y="12"/>
                  </a:lnTo>
                  <a:lnTo>
                    <a:pt x="3426" y="12"/>
                  </a:lnTo>
                  <a:lnTo>
                    <a:pt x="3426" y="12"/>
                  </a:lnTo>
                  <a:lnTo>
                    <a:pt x="3426" y="12"/>
                  </a:lnTo>
                  <a:lnTo>
                    <a:pt x="3428" y="12"/>
                  </a:lnTo>
                  <a:lnTo>
                    <a:pt x="3428" y="12"/>
                  </a:lnTo>
                  <a:lnTo>
                    <a:pt x="3428" y="12"/>
                  </a:lnTo>
                  <a:lnTo>
                    <a:pt x="3432" y="12"/>
                  </a:lnTo>
                  <a:lnTo>
                    <a:pt x="3432" y="12"/>
                  </a:lnTo>
                  <a:lnTo>
                    <a:pt x="3434" y="12"/>
                  </a:lnTo>
                  <a:lnTo>
                    <a:pt x="3434" y="12"/>
                  </a:lnTo>
                  <a:lnTo>
                    <a:pt x="3438" y="12"/>
                  </a:lnTo>
                  <a:lnTo>
                    <a:pt x="3438" y="12"/>
                  </a:lnTo>
                  <a:lnTo>
                    <a:pt x="3440" y="12"/>
                  </a:lnTo>
                  <a:lnTo>
                    <a:pt x="3440" y="12"/>
                  </a:lnTo>
                  <a:lnTo>
                    <a:pt x="3442" y="12"/>
                  </a:lnTo>
                  <a:lnTo>
                    <a:pt x="3442" y="12"/>
                  </a:lnTo>
                  <a:lnTo>
                    <a:pt x="3444" y="12"/>
                  </a:lnTo>
                  <a:lnTo>
                    <a:pt x="3444" y="12"/>
                  </a:lnTo>
                  <a:lnTo>
                    <a:pt x="3446" y="12"/>
                  </a:lnTo>
                  <a:lnTo>
                    <a:pt x="3446" y="12"/>
                  </a:lnTo>
                  <a:lnTo>
                    <a:pt x="3448" y="12"/>
                  </a:lnTo>
                  <a:lnTo>
                    <a:pt x="3448" y="12"/>
                  </a:lnTo>
                  <a:lnTo>
                    <a:pt x="3450" y="12"/>
                  </a:lnTo>
                  <a:lnTo>
                    <a:pt x="3450" y="12"/>
                  </a:lnTo>
                  <a:lnTo>
                    <a:pt x="3450" y="12"/>
                  </a:lnTo>
                  <a:lnTo>
                    <a:pt x="3450" y="12"/>
                  </a:lnTo>
                  <a:lnTo>
                    <a:pt x="3452" y="14"/>
                  </a:lnTo>
                  <a:lnTo>
                    <a:pt x="3452" y="14"/>
                  </a:lnTo>
                  <a:lnTo>
                    <a:pt x="3452" y="14"/>
                  </a:lnTo>
                  <a:lnTo>
                    <a:pt x="3454" y="16"/>
                  </a:lnTo>
                  <a:lnTo>
                    <a:pt x="3454" y="16"/>
                  </a:lnTo>
                  <a:lnTo>
                    <a:pt x="3456" y="16"/>
                  </a:lnTo>
                  <a:lnTo>
                    <a:pt x="3456" y="16"/>
                  </a:lnTo>
                  <a:lnTo>
                    <a:pt x="3456" y="16"/>
                  </a:lnTo>
                  <a:lnTo>
                    <a:pt x="3456" y="16"/>
                  </a:lnTo>
                  <a:lnTo>
                    <a:pt x="3456" y="16"/>
                  </a:lnTo>
                  <a:lnTo>
                    <a:pt x="3456" y="16"/>
                  </a:lnTo>
                  <a:lnTo>
                    <a:pt x="3456" y="18"/>
                  </a:lnTo>
                  <a:lnTo>
                    <a:pt x="3456" y="18"/>
                  </a:lnTo>
                  <a:lnTo>
                    <a:pt x="3456" y="18"/>
                  </a:lnTo>
                  <a:lnTo>
                    <a:pt x="3458" y="18"/>
                  </a:lnTo>
                  <a:lnTo>
                    <a:pt x="3458" y="18"/>
                  </a:lnTo>
                  <a:lnTo>
                    <a:pt x="3470" y="18"/>
                  </a:lnTo>
                  <a:lnTo>
                    <a:pt x="3470" y="18"/>
                  </a:lnTo>
                  <a:lnTo>
                    <a:pt x="3478" y="16"/>
                  </a:lnTo>
                  <a:lnTo>
                    <a:pt x="3478" y="16"/>
                  </a:lnTo>
                  <a:lnTo>
                    <a:pt x="3480" y="16"/>
                  </a:lnTo>
                  <a:lnTo>
                    <a:pt x="3480" y="16"/>
                  </a:lnTo>
                  <a:lnTo>
                    <a:pt x="3482" y="16"/>
                  </a:lnTo>
                  <a:lnTo>
                    <a:pt x="3482" y="16"/>
                  </a:lnTo>
                  <a:lnTo>
                    <a:pt x="3482" y="16"/>
                  </a:lnTo>
                  <a:lnTo>
                    <a:pt x="3482" y="16"/>
                  </a:lnTo>
                  <a:lnTo>
                    <a:pt x="3484" y="14"/>
                  </a:lnTo>
                  <a:lnTo>
                    <a:pt x="3484" y="14"/>
                  </a:lnTo>
                  <a:lnTo>
                    <a:pt x="3484" y="14"/>
                  </a:lnTo>
                  <a:lnTo>
                    <a:pt x="3484" y="14"/>
                  </a:lnTo>
                  <a:lnTo>
                    <a:pt x="3484" y="14"/>
                  </a:lnTo>
                  <a:lnTo>
                    <a:pt x="3488" y="14"/>
                  </a:lnTo>
                  <a:lnTo>
                    <a:pt x="3488" y="14"/>
                  </a:lnTo>
                  <a:lnTo>
                    <a:pt x="3490" y="14"/>
                  </a:lnTo>
                  <a:lnTo>
                    <a:pt x="3490" y="14"/>
                  </a:lnTo>
                  <a:lnTo>
                    <a:pt x="3494" y="14"/>
                  </a:lnTo>
                  <a:lnTo>
                    <a:pt x="3494" y="14"/>
                  </a:lnTo>
                  <a:lnTo>
                    <a:pt x="3498" y="12"/>
                  </a:lnTo>
                  <a:lnTo>
                    <a:pt x="3500" y="14"/>
                  </a:lnTo>
                  <a:lnTo>
                    <a:pt x="3500" y="14"/>
                  </a:lnTo>
                  <a:lnTo>
                    <a:pt x="3502" y="14"/>
                  </a:lnTo>
                  <a:lnTo>
                    <a:pt x="3502" y="14"/>
                  </a:lnTo>
                  <a:lnTo>
                    <a:pt x="3502" y="14"/>
                  </a:lnTo>
                  <a:lnTo>
                    <a:pt x="3502" y="14"/>
                  </a:lnTo>
                  <a:lnTo>
                    <a:pt x="3504" y="14"/>
                  </a:lnTo>
                  <a:lnTo>
                    <a:pt x="3504" y="14"/>
                  </a:lnTo>
                  <a:lnTo>
                    <a:pt x="3504" y="14"/>
                  </a:lnTo>
                  <a:lnTo>
                    <a:pt x="3504" y="14"/>
                  </a:lnTo>
                  <a:lnTo>
                    <a:pt x="3506" y="14"/>
                  </a:lnTo>
                  <a:lnTo>
                    <a:pt x="3506" y="14"/>
                  </a:lnTo>
                  <a:lnTo>
                    <a:pt x="3508" y="14"/>
                  </a:lnTo>
                  <a:lnTo>
                    <a:pt x="3508" y="14"/>
                  </a:lnTo>
                  <a:lnTo>
                    <a:pt x="3508" y="14"/>
                  </a:lnTo>
                  <a:lnTo>
                    <a:pt x="3508" y="14"/>
                  </a:lnTo>
                  <a:lnTo>
                    <a:pt x="3510" y="14"/>
                  </a:lnTo>
                  <a:lnTo>
                    <a:pt x="3510" y="14"/>
                  </a:lnTo>
                  <a:lnTo>
                    <a:pt x="3514" y="16"/>
                  </a:lnTo>
                  <a:lnTo>
                    <a:pt x="3514" y="16"/>
                  </a:lnTo>
                  <a:lnTo>
                    <a:pt x="3520" y="16"/>
                  </a:lnTo>
                  <a:lnTo>
                    <a:pt x="3520" y="16"/>
                  </a:lnTo>
                  <a:lnTo>
                    <a:pt x="3520" y="16"/>
                  </a:lnTo>
                  <a:lnTo>
                    <a:pt x="3520" y="16"/>
                  </a:lnTo>
                  <a:lnTo>
                    <a:pt x="3522" y="16"/>
                  </a:lnTo>
                  <a:lnTo>
                    <a:pt x="3524" y="18"/>
                  </a:lnTo>
                  <a:lnTo>
                    <a:pt x="3524" y="18"/>
                  </a:lnTo>
                  <a:lnTo>
                    <a:pt x="3524" y="18"/>
                  </a:lnTo>
                  <a:lnTo>
                    <a:pt x="3524" y="18"/>
                  </a:lnTo>
                  <a:lnTo>
                    <a:pt x="3526" y="18"/>
                  </a:lnTo>
                  <a:lnTo>
                    <a:pt x="3526" y="18"/>
                  </a:lnTo>
                  <a:lnTo>
                    <a:pt x="3530" y="18"/>
                  </a:lnTo>
                  <a:lnTo>
                    <a:pt x="3530" y="18"/>
                  </a:lnTo>
                  <a:lnTo>
                    <a:pt x="3530" y="16"/>
                  </a:lnTo>
                  <a:lnTo>
                    <a:pt x="3530" y="16"/>
                  </a:lnTo>
                  <a:lnTo>
                    <a:pt x="3530" y="16"/>
                  </a:lnTo>
                  <a:lnTo>
                    <a:pt x="3530" y="16"/>
                  </a:lnTo>
                  <a:lnTo>
                    <a:pt x="3532" y="16"/>
                  </a:lnTo>
                  <a:lnTo>
                    <a:pt x="3532" y="16"/>
                  </a:lnTo>
                  <a:lnTo>
                    <a:pt x="3534" y="14"/>
                  </a:lnTo>
                  <a:lnTo>
                    <a:pt x="3534" y="14"/>
                  </a:lnTo>
                  <a:lnTo>
                    <a:pt x="3540" y="12"/>
                  </a:lnTo>
                  <a:lnTo>
                    <a:pt x="3540" y="12"/>
                  </a:lnTo>
                  <a:lnTo>
                    <a:pt x="3554" y="14"/>
                  </a:lnTo>
                  <a:lnTo>
                    <a:pt x="3554" y="14"/>
                  </a:lnTo>
                  <a:lnTo>
                    <a:pt x="3556" y="14"/>
                  </a:lnTo>
                  <a:lnTo>
                    <a:pt x="3556" y="14"/>
                  </a:lnTo>
                  <a:lnTo>
                    <a:pt x="3560" y="14"/>
                  </a:lnTo>
                  <a:lnTo>
                    <a:pt x="3560" y="14"/>
                  </a:lnTo>
                  <a:lnTo>
                    <a:pt x="3566" y="14"/>
                  </a:lnTo>
                  <a:lnTo>
                    <a:pt x="3572" y="14"/>
                  </a:lnTo>
                  <a:lnTo>
                    <a:pt x="3572" y="14"/>
                  </a:lnTo>
                  <a:lnTo>
                    <a:pt x="3576" y="14"/>
                  </a:lnTo>
                  <a:lnTo>
                    <a:pt x="3582" y="14"/>
                  </a:lnTo>
                  <a:lnTo>
                    <a:pt x="3582" y="14"/>
                  </a:lnTo>
                  <a:lnTo>
                    <a:pt x="3588" y="14"/>
                  </a:lnTo>
                  <a:lnTo>
                    <a:pt x="3588" y="14"/>
                  </a:lnTo>
                  <a:lnTo>
                    <a:pt x="3592" y="16"/>
                  </a:lnTo>
                  <a:lnTo>
                    <a:pt x="3592" y="16"/>
                  </a:lnTo>
                  <a:lnTo>
                    <a:pt x="3600" y="16"/>
                  </a:lnTo>
                  <a:lnTo>
                    <a:pt x="3600" y="16"/>
                  </a:lnTo>
                  <a:lnTo>
                    <a:pt x="3602" y="16"/>
                  </a:lnTo>
                  <a:lnTo>
                    <a:pt x="3602" y="16"/>
                  </a:lnTo>
                  <a:lnTo>
                    <a:pt x="3602" y="16"/>
                  </a:lnTo>
                  <a:lnTo>
                    <a:pt x="3602" y="16"/>
                  </a:lnTo>
                  <a:lnTo>
                    <a:pt x="3604" y="18"/>
                  </a:lnTo>
                  <a:lnTo>
                    <a:pt x="3604" y="18"/>
                  </a:lnTo>
                  <a:lnTo>
                    <a:pt x="3614" y="16"/>
                  </a:lnTo>
                  <a:lnTo>
                    <a:pt x="3614" y="16"/>
                  </a:lnTo>
                  <a:lnTo>
                    <a:pt x="3616" y="16"/>
                  </a:lnTo>
                  <a:lnTo>
                    <a:pt x="3616" y="16"/>
                  </a:lnTo>
                  <a:lnTo>
                    <a:pt x="3618" y="16"/>
                  </a:lnTo>
                  <a:lnTo>
                    <a:pt x="3618" y="16"/>
                  </a:lnTo>
                  <a:lnTo>
                    <a:pt x="3618" y="16"/>
                  </a:lnTo>
                  <a:lnTo>
                    <a:pt x="3618" y="16"/>
                  </a:lnTo>
                  <a:lnTo>
                    <a:pt x="3618" y="14"/>
                  </a:lnTo>
                  <a:lnTo>
                    <a:pt x="3618" y="14"/>
                  </a:lnTo>
                  <a:lnTo>
                    <a:pt x="3620" y="16"/>
                  </a:lnTo>
                  <a:lnTo>
                    <a:pt x="3620" y="16"/>
                  </a:lnTo>
                  <a:lnTo>
                    <a:pt x="3620" y="16"/>
                  </a:lnTo>
                  <a:lnTo>
                    <a:pt x="3620" y="16"/>
                  </a:lnTo>
                  <a:lnTo>
                    <a:pt x="3620" y="14"/>
                  </a:lnTo>
                  <a:lnTo>
                    <a:pt x="3620" y="14"/>
                  </a:lnTo>
                  <a:lnTo>
                    <a:pt x="3620" y="16"/>
                  </a:lnTo>
                  <a:lnTo>
                    <a:pt x="3620" y="16"/>
                  </a:lnTo>
                  <a:lnTo>
                    <a:pt x="3622" y="14"/>
                  </a:lnTo>
                  <a:lnTo>
                    <a:pt x="3622" y="14"/>
                  </a:lnTo>
                  <a:lnTo>
                    <a:pt x="3622" y="16"/>
                  </a:lnTo>
                  <a:lnTo>
                    <a:pt x="3622" y="16"/>
                  </a:lnTo>
                  <a:lnTo>
                    <a:pt x="3624" y="16"/>
                  </a:lnTo>
                  <a:lnTo>
                    <a:pt x="3624" y="16"/>
                  </a:lnTo>
                  <a:lnTo>
                    <a:pt x="3624" y="16"/>
                  </a:lnTo>
                  <a:lnTo>
                    <a:pt x="3624" y="16"/>
                  </a:lnTo>
                  <a:lnTo>
                    <a:pt x="3630" y="16"/>
                  </a:lnTo>
                  <a:lnTo>
                    <a:pt x="3630" y="16"/>
                  </a:lnTo>
                  <a:lnTo>
                    <a:pt x="3630" y="16"/>
                  </a:lnTo>
                  <a:lnTo>
                    <a:pt x="3630" y="16"/>
                  </a:lnTo>
                  <a:lnTo>
                    <a:pt x="3630" y="16"/>
                  </a:lnTo>
                  <a:lnTo>
                    <a:pt x="3630" y="16"/>
                  </a:lnTo>
                  <a:lnTo>
                    <a:pt x="3630" y="16"/>
                  </a:lnTo>
                  <a:lnTo>
                    <a:pt x="3630" y="16"/>
                  </a:lnTo>
                  <a:lnTo>
                    <a:pt x="3634" y="16"/>
                  </a:lnTo>
                  <a:lnTo>
                    <a:pt x="3634" y="16"/>
                  </a:lnTo>
                  <a:lnTo>
                    <a:pt x="3634" y="16"/>
                  </a:lnTo>
                  <a:lnTo>
                    <a:pt x="3634" y="16"/>
                  </a:lnTo>
                  <a:lnTo>
                    <a:pt x="3634" y="16"/>
                  </a:lnTo>
                  <a:lnTo>
                    <a:pt x="3634" y="16"/>
                  </a:lnTo>
                  <a:lnTo>
                    <a:pt x="3634" y="16"/>
                  </a:lnTo>
                  <a:lnTo>
                    <a:pt x="3634"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8" y="16"/>
                  </a:lnTo>
                  <a:lnTo>
                    <a:pt x="3638" y="16"/>
                  </a:lnTo>
                  <a:lnTo>
                    <a:pt x="3638" y="16"/>
                  </a:lnTo>
                  <a:lnTo>
                    <a:pt x="3638" y="16"/>
                  </a:lnTo>
                  <a:lnTo>
                    <a:pt x="3638" y="16"/>
                  </a:lnTo>
                  <a:lnTo>
                    <a:pt x="3638" y="16"/>
                  </a:lnTo>
                  <a:lnTo>
                    <a:pt x="3638" y="16"/>
                  </a:lnTo>
                  <a:lnTo>
                    <a:pt x="3638" y="16"/>
                  </a:lnTo>
                  <a:lnTo>
                    <a:pt x="3642" y="16"/>
                  </a:lnTo>
                  <a:lnTo>
                    <a:pt x="3642" y="16"/>
                  </a:lnTo>
                  <a:lnTo>
                    <a:pt x="3642" y="16"/>
                  </a:lnTo>
                  <a:lnTo>
                    <a:pt x="3642" y="16"/>
                  </a:lnTo>
                  <a:lnTo>
                    <a:pt x="3642" y="16"/>
                  </a:lnTo>
                  <a:lnTo>
                    <a:pt x="3642" y="16"/>
                  </a:lnTo>
                  <a:lnTo>
                    <a:pt x="3646" y="18"/>
                  </a:lnTo>
                  <a:lnTo>
                    <a:pt x="3646" y="18"/>
                  </a:lnTo>
                  <a:lnTo>
                    <a:pt x="3646" y="18"/>
                  </a:lnTo>
                  <a:lnTo>
                    <a:pt x="3646" y="18"/>
                  </a:lnTo>
                  <a:lnTo>
                    <a:pt x="3648" y="16"/>
                  </a:lnTo>
                  <a:lnTo>
                    <a:pt x="3648" y="16"/>
                  </a:lnTo>
                  <a:lnTo>
                    <a:pt x="3648" y="16"/>
                  </a:lnTo>
                  <a:lnTo>
                    <a:pt x="3648" y="16"/>
                  </a:lnTo>
                  <a:lnTo>
                    <a:pt x="3650" y="16"/>
                  </a:lnTo>
                  <a:lnTo>
                    <a:pt x="3650" y="16"/>
                  </a:lnTo>
                  <a:lnTo>
                    <a:pt x="3652" y="16"/>
                  </a:lnTo>
                  <a:lnTo>
                    <a:pt x="3652" y="16"/>
                  </a:lnTo>
                  <a:lnTo>
                    <a:pt x="3652" y="16"/>
                  </a:lnTo>
                  <a:lnTo>
                    <a:pt x="3652" y="16"/>
                  </a:lnTo>
                  <a:lnTo>
                    <a:pt x="3654" y="16"/>
                  </a:lnTo>
                  <a:lnTo>
                    <a:pt x="3654" y="16"/>
                  </a:lnTo>
                  <a:lnTo>
                    <a:pt x="3654" y="16"/>
                  </a:lnTo>
                  <a:lnTo>
                    <a:pt x="3654" y="16"/>
                  </a:lnTo>
                  <a:lnTo>
                    <a:pt x="3656" y="14"/>
                  </a:lnTo>
                  <a:lnTo>
                    <a:pt x="3658" y="14"/>
                  </a:lnTo>
                  <a:lnTo>
                    <a:pt x="3658" y="14"/>
                  </a:lnTo>
                  <a:lnTo>
                    <a:pt x="3658" y="16"/>
                  </a:lnTo>
                  <a:lnTo>
                    <a:pt x="3658" y="16"/>
                  </a:lnTo>
                  <a:lnTo>
                    <a:pt x="3658" y="16"/>
                  </a:lnTo>
                  <a:lnTo>
                    <a:pt x="3662" y="20"/>
                  </a:lnTo>
                  <a:lnTo>
                    <a:pt x="3662" y="20"/>
                  </a:lnTo>
                  <a:lnTo>
                    <a:pt x="3668" y="20"/>
                  </a:lnTo>
                  <a:lnTo>
                    <a:pt x="3672" y="20"/>
                  </a:lnTo>
                  <a:lnTo>
                    <a:pt x="3672" y="20"/>
                  </a:lnTo>
                  <a:lnTo>
                    <a:pt x="3678" y="22"/>
                  </a:lnTo>
                  <a:lnTo>
                    <a:pt x="3684" y="22"/>
                  </a:lnTo>
                  <a:lnTo>
                    <a:pt x="3684" y="22"/>
                  </a:lnTo>
                  <a:lnTo>
                    <a:pt x="3688" y="20"/>
                  </a:lnTo>
                  <a:lnTo>
                    <a:pt x="3688" y="20"/>
                  </a:lnTo>
                  <a:lnTo>
                    <a:pt x="3690" y="20"/>
                  </a:lnTo>
                  <a:lnTo>
                    <a:pt x="3690" y="20"/>
                  </a:lnTo>
                  <a:lnTo>
                    <a:pt x="3692" y="18"/>
                  </a:lnTo>
                  <a:lnTo>
                    <a:pt x="3692" y="18"/>
                  </a:lnTo>
                  <a:lnTo>
                    <a:pt x="3692" y="18"/>
                  </a:lnTo>
                  <a:lnTo>
                    <a:pt x="3692" y="18"/>
                  </a:lnTo>
                  <a:lnTo>
                    <a:pt x="3692" y="18"/>
                  </a:lnTo>
                  <a:lnTo>
                    <a:pt x="3692" y="18"/>
                  </a:lnTo>
                  <a:lnTo>
                    <a:pt x="3692" y="18"/>
                  </a:lnTo>
                  <a:lnTo>
                    <a:pt x="3692" y="18"/>
                  </a:lnTo>
                  <a:lnTo>
                    <a:pt x="3694" y="18"/>
                  </a:lnTo>
                  <a:lnTo>
                    <a:pt x="3694" y="18"/>
                  </a:lnTo>
                  <a:lnTo>
                    <a:pt x="3698" y="18"/>
                  </a:lnTo>
                  <a:lnTo>
                    <a:pt x="3698" y="18"/>
                  </a:lnTo>
                  <a:lnTo>
                    <a:pt x="3702" y="16"/>
                  </a:lnTo>
                  <a:lnTo>
                    <a:pt x="3702" y="16"/>
                  </a:lnTo>
                  <a:lnTo>
                    <a:pt x="3708" y="18"/>
                  </a:lnTo>
                  <a:lnTo>
                    <a:pt x="3708" y="18"/>
                  </a:lnTo>
                  <a:lnTo>
                    <a:pt x="3710" y="18"/>
                  </a:lnTo>
                  <a:lnTo>
                    <a:pt x="3710" y="18"/>
                  </a:lnTo>
                  <a:lnTo>
                    <a:pt x="3714" y="18"/>
                  </a:lnTo>
                  <a:lnTo>
                    <a:pt x="3714" y="18"/>
                  </a:lnTo>
                  <a:lnTo>
                    <a:pt x="3716" y="18"/>
                  </a:lnTo>
                  <a:lnTo>
                    <a:pt x="3716" y="18"/>
                  </a:lnTo>
                  <a:lnTo>
                    <a:pt x="3720" y="18"/>
                  </a:lnTo>
                  <a:lnTo>
                    <a:pt x="3720" y="18"/>
                  </a:lnTo>
                  <a:lnTo>
                    <a:pt x="3726" y="18"/>
                  </a:lnTo>
                  <a:lnTo>
                    <a:pt x="3726" y="18"/>
                  </a:lnTo>
                  <a:lnTo>
                    <a:pt x="3732" y="18"/>
                  </a:lnTo>
                  <a:lnTo>
                    <a:pt x="3732" y="18"/>
                  </a:lnTo>
                  <a:lnTo>
                    <a:pt x="3734" y="18"/>
                  </a:lnTo>
                  <a:lnTo>
                    <a:pt x="3734" y="18"/>
                  </a:lnTo>
                  <a:lnTo>
                    <a:pt x="3740" y="18"/>
                  </a:lnTo>
                  <a:lnTo>
                    <a:pt x="3740" y="18"/>
                  </a:lnTo>
                  <a:lnTo>
                    <a:pt x="3748" y="18"/>
                  </a:lnTo>
                  <a:lnTo>
                    <a:pt x="3748" y="18"/>
                  </a:lnTo>
                  <a:lnTo>
                    <a:pt x="3756" y="18"/>
                  </a:lnTo>
                  <a:lnTo>
                    <a:pt x="3756" y="18"/>
                  </a:lnTo>
                  <a:lnTo>
                    <a:pt x="3760" y="20"/>
                  </a:lnTo>
                  <a:lnTo>
                    <a:pt x="3760" y="20"/>
                  </a:lnTo>
                  <a:lnTo>
                    <a:pt x="3764" y="20"/>
                  </a:lnTo>
                  <a:lnTo>
                    <a:pt x="3764" y="20"/>
                  </a:lnTo>
                  <a:lnTo>
                    <a:pt x="3770" y="20"/>
                  </a:lnTo>
                  <a:lnTo>
                    <a:pt x="3770" y="20"/>
                  </a:lnTo>
                  <a:lnTo>
                    <a:pt x="3772" y="20"/>
                  </a:lnTo>
                  <a:lnTo>
                    <a:pt x="3772" y="20"/>
                  </a:lnTo>
                  <a:lnTo>
                    <a:pt x="3776" y="20"/>
                  </a:lnTo>
                  <a:lnTo>
                    <a:pt x="3776" y="20"/>
                  </a:lnTo>
                  <a:lnTo>
                    <a:pt x="3778" y="20"/>
                  </a:lnTo>
                  <a:lnTo>
                    <a:pt x="3780" y="20"/>
                  </a:lnTo>
                  <a:lnTo>
                    <a:pt x="3780" y="20"/>
                  </a:lnTo>
                  <a:lnTo>
                    <a:pt x="3782" y="20"/>
                  </a:lnTo>
                  <a:lnTo>
                    <a:pt x="3782" y="20"/>
                  </a:lnTo>
                  <a:lnTo>
                    <a:pt x="3784" y="20"/>
                  </a:lnTo>
                  <a:lnTo>
                    <a:pt x="3784" y="20"/>
                  </a:lnTo>
                  <a:lnTo>
                    <a:pt x="3784" y="20"/>
                  </a:lnTo>
                  <a:lnTo>
                    <a:pt x="3784" y="20"/>
                  </a:lnTo>
                  <a:lnTo>
                    <a:pt x="3786" y="20"/>
                  </a:lnTo>
                  <a:lnTo>
                    <a:pt x="3786" y="20"/>
                  </a:lnTo>
                  <a:lnTo>
                    <a:pt x="3786" y="20"/>
                  </a:lnTo>
                  <a:lnTo>
                    <a:pt x="3786" y="20"/>
                  </a:lnTo>
                  <a:lnTo>
                    <a:pt x="3788" y="20"/>
                  </a:lnTo>
                  <a:lnTo>
                    <a:pt x="3788" y="20"/>
                  </a:lnTo>
                  <a:lnTo>
                    <a:pt x="3790" y="22"/>
                  </a:lnTo>
                  <a:lnTo>
                    <a:pt x="3790" y="22"/>
                  </a:lnTo>
                  <a:lnTo>
                    <a:pt x="3794" y="22"/>
                  </a:lnTo>
                  <a:lnTo>
                    <a:pt x="3794" y="22"/>
                  </a:lnTo>
                  <a:lnTo>
                    <a:pt x="3796" y="22"/>
                  </a:lnTo>
                  <a:lnTo>
                    <a:pt x="3796" y="22"/>
                  </a:lnTo>
                  <a:lnTo>
                    <a:pt x="3796" y="22"/>
                  </a:lnTo>
                  <a:lnTo>
                    <a:pt x="3796" y="22"/>
                  </a:lnTo>
                  <a:lnTo>
                    <a:pt x="3796" y="22"/>
                  </a:lnTo>
                  <a:lnTo>
                    <a:pt x="3796" y="22"/>
                  </a:lnTo>
                  <a:lnTo>
                    <a:pt x="3798" y="20"/>
                  </a:lnTo>
                  <a:lnTo>
                    <a:pt x="3798" y="20"/>
                  </a:lnTo>
                  <a:lnTo>
                    <a:pt x="3802" y="22"/>
                  </a:lnTo>
                  <a:lnTo>
                    <a:pt x="3802" y="22"/>
                  </a:lnTo>
                  <a:lnTo>
                    <a:pt x="3802" y="20"/>
                  </a:lnTo>
                  <a:lnTo>
                    <a:pt x="3802" y="20"/>
                  </a:lnTo>
                  <a:lnTo>
                    <a:pt x="3804" y="20"/>
                  </a:lnTo>
                  <a:lnTo>
                    <a:pt x="3804" y="20"/>
                  </a:lnTo>
                  <a:lnTo>
                    <a:pt x="3804" y="22"/>
                  </a:lnTo>
                  <a:lnTo>
                    <a:pt x="3804" y="22"/>
                  </a:lnTo>
                  <a:lnTo>
                    <a:pt x="3806" y="22"/>
                  </a:lnTo>
                  <a:lnTo>
                    <a:pt x="3806" y="22"/>
                  </a:lnTo>
                  <a:lnTo>
                    <a:pt x="3806" y="22"/>
                  </a:lnTo>
                  <a:lnTo>
                    <a:pt x="3806" y="22"/>
                  </a:lnTo>
                  <a:lnTo>
                    <a:pt x="3808" y="22"/>
                  </a:lnTo>
                  <a:lnTo>
                    <a:pt x="3808" y="22"/>
                  </a:lnTo>
                  <a:lnTo>
                    <a:pt x="3808" y="22"/>
                  </a:lnTo>
                  <a:lnTo>
                    <a:pt x="3808" y="22"/>
                  </a:lnTo>
                  <a:lnTo>
                    <a:pt x="3808" y="22"/>
                  </a:lnTo>
                  <a:lnTo>
                    <a:pt x="3808" y="22"/>
                  </a:lnTo>
                  <a:lnTo>
                    <a:pt x="3808" y="22"/>
                  </a:lnTo>
                  <a:lnTo>
                    <a:pt x="3808" y="22"/>
                  </a:lnTo>
                  <a:lnTo>
                    <a:pt x="3808" y="22"/>
                  </a:lnTo>
                  <a:lnTo>
                    <a:pt x="3808" y="22"/>
                  </a:lnTo>
                  <a:lnTo>
                    <a:pt x="3810" y="22"/>
                  </a:lnTo>
                  <a:lnTo>
                    <a:pt x="3810" y="22"/>
                  </a:lnTo>
                  <a:lnTo>
                    <a:pt x="3810" y="22"/>
                  </a:lnTo>
                  <a:lnTo>
                    <a:pt x="3810" y="22"/>
                  </a:lnTo>
                  <a:lnTo>
                    <a:pt x="3810" y="22"/>
                  </a:lnTo>
                  <a:lnTo>
                    <a:pt x="3810" y="22"/>
                  </a:lnTo>
                  <a:lnTo>
                    <a:pt x="3810" y="22"/>
                  </a:lnTo>
                  <a:lnTo>
                    <a:pt x="3810" y="22"/>
                  </a:lnTo>
                  <a:lnTo>
                    <a:pt x="3810" y="22"/>
                  </a:lnTo>
                  <a:lnTo>
                    <a:pt x="3810" y="22"/>
                  </a:lnTo>
                  <a:lnTo>
                    <a:pt x="3812" y="22"/>
                  </a:lnTo>
                  <a:lnTo>
                    <a:pt x="3812" y="22"/>
                  </a:lnTo>
                  <a:lnTo>
                    <a:pt x="3814" y="22"/>
                  </a:lnTo>
                  <a:lnTo>
                    <a:pt x="3814" y="22"/>
                  </a:lnTo>
                  <a:lnTo>
                    <a:pt x="3816" y="22"/>
                  </a:lnTo>
                  <a:lnTo>
                    <a:pt x="3816" y="22"/>
                  </a:lnTo>
                  <a:lnTo>
                    <a:pt x="3818" y="22"/>
                  </a:lnTo>
                  <a:lnTo>
                    <a:pt x="3818" y="22"/>
                  </a:lnTo>
                  <a:lnTo>
                    <a:pt x="3822" y="22"/>
                  </a:lnTo>
                  <a:lnTo>
                    <a:pt x="3822" y="22"/>
                  </a:lnTo>
                  <a:lnTo>
                    <a:pt x="3824" y="22"/>
                  </a:lnTo>
                  <a:lnTo>
                    <a:pt x="3824" y="22"/>
                  </a:lnTo>
                  <a:lnTo>
                    <a:pt x="3828" y="24"/>
                  </a:lnTo>
                  <a:lnTo>
                    <a:pt x="3828" y="24"/>
                  </a:lnTo>
                  <a:lnTo>
                    <a:pt x="3828" y="22"/>
                  </a:lnTo>
                  <a:lnTo>
                    <a:pt x="3828" y="22"/>
                  </a:lnTo>
                  <a:lnTo>
                    <a:pt x="3830" y="24"/>
                  </a:lnTo>
                  <a:lnTo>
                    <a:pt x="3830" y="24"/>
                  </a:lnTo>
                  <a:lnTo>
                    <a:pt x="3832" y="24"/>
                  </a:lnTo>
                  <a:lnTo>
                    <a:pt x="3832" y="24"/>
                  </a:lnTo>
                  <a:lnTo>
                    <a:pt x="3834" y="24"/>
                  </a:lnTo>
                  <a:lnTo>
                    <a:pt x="3834" y="24"/>
                  </a:lnTo>
                  <a:lnTo>
                    <a:pt x="3836" y="24"/>
                  </a:lnTo>
                  <a:lnTo>
                    <a:pt x="3836" y="24"/>
                  </a:lnTo>
                  <a:lnTo>
                    <a:pt x="3838" y="24"/>
                  </a:lnTo>
                  <a:lnTo>
                    <a:pt x="3838" y="24"/>
                  </a:lnTo>
                  <a:lnTo>
                    <a:pt x="3838" y="24"/>
                  </a:lnTo>
                  <a:lnTo>
                    <a:pt x="3838" y="24"/>
                  </a:lnTo>
                  <a:lnTo>
                    <a:pt x="3840" y="24"/>
                  </a:lnTo>
                  <a:lnTo>
                    <a:pt x="3840" y="24"/>
                  </a:lnTo>
                  <a:lnTo>
                    <a:pt x="3840" y="24"/>
                  </a:lnTo>
                  <a:lnTo>
                    <a:pt x="3840" y="24"/>
                  </a:lnTo>
                  <a:lnTo>
                    <a:pt x="3846" y="24"/>
                  </a:lnTo>
                  <a:lnTo>
                    <a:pt x="3846" y="24"/>
                  </a:lnTo>
                  <a:lnTo>
                    <a:pt x="3850" y="26"/>
                  </a:lnTo>
                  <a:lnTo>
                    <a:pt x="3850" y="26"/>
                  </a:lnTo>
                  <a:lnTo>
                    <a:pt x="3860" y="26"/>
                  </a:lnTo>
                  <a:lnTo>
                    <a:pt x="3860" y="26"/>
                  </a:lnTo>
                  <a:lnTo>
                    <a:pt x="3864" y="24"/>
                  </a:lnTo>
                  <a:lnTo>
                    <a:pt x="3864" y="24"/>
                  </a:lnTo>
                  <a:lnTo>
                    <a:pt x="3868" y="26"/>
                  </a:lnTo>
                  <a:lnTo>
                    <a:pt x="3868" y="26"/>
                  </a:lnTo>
                  <a:lnTo>
                    <a:pt x="3876" y="26"/>
                  </a:lnTo>
                  <a:lnTo>
                    <a:pt x="3876" y="26"/>
                  </a:lnTo>
                  <a:lnTo>
                    <a:pt x="3878" y="26"/>
                  </a:lnTo>
                  <a:lnTo>
                    <a:pt x="3878" y="26"/>
                  </a:lnTo>
                  <a:lnTo>
                    <a:pt x="3890" y="28"/>
                  </a:lnTo>
                  <a:lnTo>
                    <a:pt x="3890" y="28"/>
                  </a:lnTo>
                  <a:lnTo>
                    <a:pt x="3892" y="28"/>
                  </a:lnTo>
                  <a:lnTo>
                    <a:pt x="3892" y="28"/>
                  </a:lnTo>
                  <a:lnTo>
                    <a:pt x="3902" y="28"/>
                  </a:lnTo>
                  <a:lnTo>
                    <a:pt x="3902" y="28"/>
                  </a:lnTo>
                  <a:lnTo>
                    <a:pt x="3904" y="30"/>
                  </a:lnTo>
                  <a:lnTo>
                    <a:pt x="3904" y="30"/>
                  </a:lnTo>
                  <a:lnTo>
                    <a:pt x="3908" y="28"/>
                  </a:lnTo>
                  <a:lnTo>
                    <a:pt x="3908" y="28"/>
                  </a:lnTo>
                  <a:lnTo>
                    <a:pt x="3910" y="28"/>
                  </a:lnTo>
                  <a:lnTo>
                    <a:pt x="3910" y="28"/>
                  </a:lnTo>
                  <a:lnTo>
                    <a:pt x="3912" y="28"/>
                  </a:lnTo>
                  <a:lnTo>
                    <a:pt x="3912" y="28"/>
                  </a:lnTo>
                  <a:lnTo>
                    <a:pt x="3918" y="30"/>
                  </a:lnTo>
                  <a:lnTo>
                    <a:pt x="3918" y="30"/>
                  </a:lnTo>
                  <a:lnTo>
                    <a:pt x="3922" y="30"/>
                  </a:lnTo>
                  <a:lnTo>
                    <a:pt x="3922" y="30"/>
                  </a:lnTo>
                  <a:lnTo>
                    <a:pt x="3924" y="30"/>
                  </a:lnTo>
                  <a:lnTo>
                    <a:pt x="3924" y="30"/>
                  </a:lnTo>
                  <a:lnTo>
                    <a:pt x="3924" y="30"/>
                  </a:lnTo>
                  <a:lnTo>
                    <a:pt x="3924" y="30"/>
                  </a:lnTo>
                  <a:lnTo>
                    <a:pt x="3926" y="30"/>
                  </a:lnTo>
                  <a:lnTo>
                    <a:pt x="3926" y="30"/>
                  </a:lnTo>
                  <a:lnTo>
                    <a:pt x="3926" y="30"/>
                  </a:lnTo>
                  <a:lnTo>
                    <a:pt x="3926" y="30"/>
                  </a:lnTo>
                  <a:lnTo>
                    <a:pt x="3930" y="32"/>
                  </a:lnTo>
                  <a:lnTo>
                    <a:pt x="3930" y="32"/>
                  </a:lnTo>
                  <a:lnTo>
                    <a:pt x="3906" y="32"/>
                  </a:lnTo>
                  <a:lnTo>
                    <a:pt x="3906" y="32"/>
                  </a:lnTo>
                  <a:lnTo>
                    <a:pt x="3906" y="32"/>
                  </a:lnTo>
                  <a:lnTo>
                    <a:pt x="3906" y="32"/>
                  </a:lnTo>
                  <a:lnTo>
                    <a:pt x="3906" y="32"/>
                  </a:lnTo>
                  <a:lnTo>
                    <a:pt x="3904" y="32"/>
                  </a:lnTo>
                  <a:lnTo>
                    <a:pt x="3904" y="32"/>
                  </a:lnTo>
                  <a:lnTo>
                    <a:pt x="3904" y="32"/>
                  </a:lnTo>
                  <a:lnTo>
                    <a:pt x="3904" y="32"/>
                  </a:lnTo>
                  <a:lnTo>
                    <a:pt x="3904" y="32"/>
                  </a:lnTo>
                  <a:lnTo>
                    <a:pt x="3904" y="32"/>
                  </a:lnTo>
                  <a:lnTo>
                    <a:pt x="3898" y="34"/>
                  </a:lnTo>
                  <a:lnTo>
                    <a:pt x="3898" y="34"/>
                  </a:lnTo>
                  <a:lnTo>
                    <a:pt x="3892" y="36"/>
                  </a:lnTo>
                  <a:lnTo>
                    <a:pt x="3892" y="36"/>
                  </a:lnTo>
                  <a:lnTo>
                    <a:pt x="3890" y="36"/>
                  </a:lnTo>
                  <a:lnTo>
                    <a:pt x="3890" y="36"/>
                  </a:lnTo>
                  <a:lnTo>
                    <a:pt x="3888" y="36"/>
                  </a:lnTo>
                  <a:lnTo>
                    <a:pt x="3888" y="36"/>
                  </a:lnTo>
                  <a:lnTo>
                    <a:pt x="3886" y="36"/>
                  </a:lnTo>
                  <a:lnTo>
                    <a:pt x="3886" y="36"/>
                  </a:lnTo>
                  <a:lnTo>
                    <a:pt x="3886" y="36"/>
                  </a:lnTo>
                  <a:lnTo>
                    <a:pt x="3886" y="36"/>
                  </a:lnTo>
                  <a:lnTo>
                    <a:pt x="3886" y="36"/>
                  </a:lnTo>
                  <a:lnTo>
                    <a:pt x="3886" y="36"/>
                  </a:lnTo>
                  <a:lnTo>
                    <a:pt x="3884" y="36"/>
                  </a:lnTo>
                  <a:lnTo>
                    <a:pt x="3884" y="36"/>
                  </a:lnTo>
                  <a:lnTo>
                    <a:pt x="3882" y="36"/>
                  </a:lnTo>
                  <a:lnTo>
                    <a:pt x="3882" y="36"/>
                  </a:lnTo>
                  <a:lnTo>
                    <a:pt x="3882" y="36"/>
                  </a:lnTo>
                  <a:lnTo>
                    <a:pt x="3882" y="36"/>
                  </a:lnTo>
                  <a:lnTo>
                    <a:pt x="3882" y="36"/>
                  </a:lnTo>
                  <a:lnTo>
                    <a:pt x="3882" y="36"/>
                  </a:lnTo>
                  <a:lnTo>
                    <a:pt x="3882" y="36"/>
                  </a:lnTo>
                  <a:lnTo>
                    <a:pt x="3882" y="36"/>
                  </a:lnTo>
                  <a:lnTo>
                    <a:pt x="3878" y="36"/>
                  </a:lnTo>
                  <a:lnTo>
                    <a:pt x="3878" y="36"/>
                  </a:lnTo>
                  <a:lnTo>
                    <a:pt x="3878" y="36"/>
                  </a:lnTo>
                  <a:lnTo>
                    <a:pt x="3878" y="36"/>
                  </a:lnTo>
                  <a:lnTo>
                    <a:pt x="3878" y="36"/>
                  </a:lnTo>
                  <a:lnTo>
                    <a:pt x="3878" y="36"/>
                  </a:lnTo>
                  <a:lnTo>
                    <a:pt x="3876" y="36"/>
                  </a:lnTo>
                  <a:lnTo>
                    <a:pt x="3876" y="36"/>
                  </a:lnTo>
                  <a:lnTo>
                    <a:pt x="3874" y="36"/>
                  </a:lnTo>
                  <a:lnTo>
                    <a:pt x="3874" y="36"/>
                  </a:lnTo>
                  <a:lnTo>
                    <a:pt x="3874" y="36"/>
                  </a:lnTo>
                  <a:lnTo>
                    <a:pt x="3874" y="36"/>
                  </a:lnTo>
                  <a:lnTo>
                    <a:pt x="3874" y="36"/>
                  </a:lnTo>
                  <a:lnTo>
                    <a:pt x="3874" y="38"/>
                  </a:lnTo>
                  <a:lnTo>
                    <a:pt x="3874" y="38"/>
                  </a:lnTo>
                  <a:lnTo>
                    <a:pt x="3870" y="38"/>
                  </a:lnTo>
                  <a:lnTo>
                    <a:pt x="3870" y="38"/>
                  </a:lnTo>
                  <a:lnTo>
                    <a:pt x="3864" y="38"/>
                  </a:lnTo>
                  <a:lnTo>
                    <a:pt x="3864" y="38"/>
                  </a:lnTo>
                  <a:lnTo>
                    <a:pt x="3854" y="38"/>
                  </a:lnTo>
                  <a:lnTo>
                    <a:pt x="3854" y="38"/>
                  </a:lnTo>
                  <a:lnTo>
                    <a:pt x="3850" y="36"/>
                  </a:lnTo>
                  <a:lnTo>
                    <a:pt x="3850" y="36"/>
                  </a:lnTo>
                  <a:lnTo>
                    <a:pt x="3846" y="34"/>
                  </a:lnTo>
                  <a:lnTo>
                    <a:pt x="3846" y="34"/>
                  </a:lnTo>
                  <a:lnTo>
                    <a:pt x="3846" y="34"/>
                  </a:lnTo>
                  <a:lnTo>
                    <a:pt x="3846" y="34"/>
                  </a:lnTo>
                  <a:lnTo>
                    <a:pt x="3842" y="34"/>
                  </a:lnTo>
                  <a:lnTo>
                    <a:pt x="3842" y="34"/>
                  </a:lnTo>
                  <a:lnTo>
                    <a:pt x="3842" y="36"/>
                  </a:lnTo>
                  <a:lnTo>
                    <a:pt x="3842" y="36"/>
                  </a:lnTo>
                  <a:lnTo>
                    <a:pt x="3842" y="36"/>
                  </a:lnTo>
                  <a:lnTo>
                    <a:pt x="3842" y="36"/>
                  </a:lnTo>
                  <a:lnTo>
                    <a:pt x="3842" y="36"/>
                  </a:lnTo>
                  <a:lnTo>
                    <a:pt x="3842" y="36"/>
                  </a:lnTo>
                  <a:lnTo>
                    <a:pt x="3842" y="36"/>
                  </a:lnTo>
                  <a:lnTo>
                    <a:pt x="3840" y="38"/>
                  </a:lnTo>
                  <a:lnTo>
                    <a:pt x="3840" y="38"/>
                  </a:lnTo>
                  <a:lnTo>
                    <a:pt x="3832" y="38"/>
                  </a:lnTo>
                  <a:lnTo>
                    <a:pt x="3832" y="38"/>
                  </a:lnTo>
                  <a:lnTo>
                    <a:pt x="3830" y="38"/>
                  </a:lnTo>
                  <a:lnTo>
                    <a:pt x="3830" y="38"/>
                  </a:lnTo>
                  <a:lnTo>
                    <a:pt x="3828" y="38"/>
                  </a:lnTo>
                  <a:lnTo>
                    <a:pt x="3828" y="38"/>
                  </a:lnTo>
                  <a:lnTo>
                    <a:pt x="3826" y="38"/>
                  </a:lnTo>
                  <a:lnTo>
                    <a:pt x="3826" y="38"/>
                  </a:lnTo>
                  <a:lnTo>
                    <a:pt x="3824" y="38"/>
                  </a:lnTo>
                  <a:lnTo>
                    <a:pt x="3824" y="38"/>
                  </a:lnTo>
                  <a:lnTo>
                    <a:pt x="3824" y="38"/>
                  </a:lnTo>
                  <a:lnTo>
                    <a:pt x="3824" y="38"/>
                  </a:lnTo>
                  <a:lnTo>
                    <a:pt x="3824" y="38"/>
                  </a:lnTo>
                  <a:lnTo>
                    <a:pt x="3824" y="38"/>
                  </a:lnTo>
                  <a:lnTo>
                    <a:pt x="3822" y="38"/>
                  </a:lnTo>
                  <a:lnTo>
                    <a:pt x="3822" y="38"/>
                  </a:lnTo>
                  <a:lnTo>
                    <a:pt x="3820" y="38"/>
                  </a:lnTo>
                  <a:lnTo>
                    <a:pt x="3820" y="38"/>
                  </a:lnTo>
                  <a:lnTo>
                    <a:pt x="3820" y="38"/>
                  </a:lnTo>
                  <a:lnTo>
                    <a:pt x="3820" y="38"/>
                  </a:lnTo>
                  <a:lnTo>
                    <a:pt x="3812" y="40"/>
                  </a:lnTo>
                  <a:lnTo>
                    <a:pt x="3812" y="40"/>
                  </a:lnTo>
                  <a:lnTo>
                    <a:pt x="3810" y="40"/>
                  </a:lnTo>
                  <a:lnTo>
                    <a:pt x="3810" y="40"/>
                  </a:lnTo>
                  <a:lnTo>
                    <a:pt x="3810" y="40"/>
                  </a:lnTo>
                  <a:lnTo>
                    <a:pt x="3810" y="40"/>
                  </a:lnTo>
                  <a:lnTo>
                    <a:pt x="3810" y="40"/>
                  </a:lnTo>
                  <a:lnTo>
                    <a:pt x="3810" y="40"/>
                  </a:lnTo>
                  <a:lnTo>
                    <a:pt x="3808" y="40"/>
                  </a:lnTo>
                  <a:lnTo>
                    <a:pt x="3808" y="40"/>
                  </a:lnTo>
                  <a:lnTo>
                    <a:pt x="3808" y="40"/>
                  </a:lnTo>
                  <a:lnTo>
                    <a:pt x="3808" y="40"/>
                  </a:lnTo>
                  <a:lnTo>
                    <a:pt x="3808" y="40"/>
                  </a:lnTo>
                  <a:lnTo>
                    <a:pt x="3808" y="40"/>
                  </a:lnTo>
                  <a:lnTo>
                    <a:pt x="3806" y="42"/>
                  </a:lnTo>
                  <a:lnTo>
                    <a:pt x="3806" y="42"/>
                  </a:lnTo>
                  <a:lnTo>
                    <a:pt x="3806" y="42"/>
                  </a:lnTo>
                  <a:lnTo>
                    <a:pt x="3806" y="42"/>
                  </a:lnTo>
                  <a:lnTo>
                    <a:pt x="3802" y="42"/>
                  </a:lnTo>
                  <a:lnTo>
                    <a:pt x="3802" y="42"/>
                  </a:lnTo>
                  <a:lnTo>
                    <a:pt x="3800" y="42"/>
                  </a:lnTo>
                  <a:lnTo>
                    <a:pt x="3800" y="42"/>
                  </a:lnTo>
                  <a:lnTo>
                    <a:pt x="3794" y="42"/>
                  </a:lnTo>
                  <a:lnTo>
                    <a:pt x="3794" y="42"/>
                  </a:lnTo>
                  <a:lnTo>
                    <a:pt x="3794" y="42"/>
                  </a:lnTo>
                  <a:lnTo>
                    <a:pt x="3794" y="42"/>
                  </a:lnTo>
                  <a:lnTo>
                    <a:pt x="3794" y="42"/>
                  </a:lnTo>
                  <a:lnTo>
                    <a:pt x="3794" y="42"/>
                  </a:lnTo>
                  <a:lnTo>
                    <a:pt x="3790" y="42"/>
                  </a:lnTo>
                  <a:lnTo>
                    <a:pt x="3790" y="42"/>
                  </a:lnTo>
                  <a:lnTo>
                    <a:pt x="3790" y="42"/>
                  </a:lnTo>
                  <a:lnTo>
                    <a:pt x="3790" y="42"/>
                  </a:lnTo>
                  <a:lnTo>
                    <a:pt x="3788" y="42"/>
                  </a:lnTo>
                  <a:lnTo>
                    <a:pt x="3788" y="42"/>
                  </a:lnTo>
                  <a:lnTo>
                    <a:pt x="3782" y="42"/>
                  </a:lnTo>
                  <a:lnTo>
                    <a:pt x="3782" y="42"/>
                  </a:lnTo>
                  <a:lnTo>
                    <a:pt x="3780" y="42"/>
                  </a:lnTo>
                  <a:lnTo>
                    <a:pt x="3780" y="42"/>
                  </a:lnTo>
                  <a:lnTo>
                    <a:pt x="3772" y="42"/>
                  </a:lnTo>
                  <a:lnTo>
                    <a:pt x="3772" y="42"/>
                  </a:lnTo>
                  <a:lnTo>
                    <a:pt x="3762" y="40"/>
                  </a:lnTo>
                  <a:lnTo>
                    <a:pt x="3762" y="40"/>
                  </a:lnTo>
                  <a:lnTo>
                    <a:pt x="3758" y="42"/>
                  </a:lnTo>
                  <a:lnTo>
                    <a:pt x="3758" y="42"/>
                  </a:lnTo>
                  <a:lnTo>
                    <a:pt x="3750" y="42"/>
                  </a:lnTo>
                  <a:lnTo>
                    <a:pt x="3750" y="42"/>
                  </a:lnTo>
                  <a:lnTo>
                    <a:pt x="3750" y="42"/>
                  </a:lnTo>
                  <a:lnTo>
                    <a:pt x="3750" y="42"/>
                  </a:lnTo>
                  <a:lnTo>
                    <a:pt x="3750" y="42"/>
                  </a:lnTo>
                  <a:lnTo>
                    <a:pt x="3750" y="42"/>
                  </a:lnTo>
                  <a:lnTo>
                    <a:pt x="3748" y="42"/>
                  </a:lnTo>
                  <a:lnTo>
                    <a:pt x="3748" y="42"/>
                  </a:lnTo>
                  <a:lnTo>
                    <a:pt x="3748" y="42"/>
                  </a:lnTo>
                  <a:lnTo>
                    <a:pt x="3748" y="42"/>
                  </a:lnTo>
                  <a:lnTo>
                    <a:pt x="3748" y="42"/>
                  </a:lnTo>
                  <a:lnTo>
                    <a:pt x="3748" y="42"/>
                  </a:lnTo>
                  <a:lnTo>
                    <a:pt x="3746" y="42"/>
                  </a:lnTo>
                  <a:lnTo>
                    <a:pt x="3746" y="42"/>
                  </a:lnTo>
                  <a:lnTo>
                    <a:pt x="3744" y="42"/>
                  </a:lnTo>
                  <a:lnTo>
                    <a:pt x="3744" y="42"/>
                  </a:lnTo>
                  <a:lnTo>
                    <a:pt x="3744" y="42"/>
                  </a:lnTo>
                  <a:lnTo>
                    <a:pt x="3744" y="42"/>
                  </a:lnTo>
                  <a:lnTo>
                    <a:pt x="3742" y="42"/>
                  </a:lnTo>
                  <a:lnTo>
                    <a:pt x="3742" y="42"/>
                  </a:lnTo>
                  <a:lnTo>
                    <a:pt x="3740" y="42"/>
                  </a:lnTo>
                  <a:lnTo>
                    <a:pt x="3740" y="42"/>
                  </a:lnTo>
                  <a:lnTo>
                    <a:pt x="3738" y="42"/>
                  </a:lnTo>
                  <a:lnTo>
                    <a:pt x="3738" y="42"/>
                  </a:lnTo>
                  <a:lnTo>
                    <a:pt x="3736" y="42"/>
                  </a:lnTo>
                  <a:lnTo>
                    <a:pt x="3736" y="42"/>
                  </a:lnTo>
                  <a:lnTo>
                    <a:pt x="3730" y="42"/>
                  </a:lnTo>
                  <a:lnTo>
                    <a:pt x="3730" y="42"/>
                  </a:lnTo>
                  <a:lnTo>
                    <a:pt x="3728" y="42"/>
                  </a:lnTo>
                  <a:lnTo>
                    <a:pt x="3728" y="42"/>
                  </a:lnTo>
                  <a:lnTo>
                    <a:pt x="3724" y="42"/>
                  </a:lnTo>
                  <a:lnTo>
                    <a:pt x="3724" y="42"/>
                  </a:lnTo>
                  <a:lnTo>
                    <a:pt x="3720" y="42"/>
                  </a:lnTo>
                  <a:lnTo>
                    <a:pt x="3720" y="42"/>
                  </a:lnTo>
                  <a:lnTo>
                    <a:pt x="3718" y="42"/>
                  </a:lnTo>
                  <a:lnTo>
                    <a:pt x="3718" y="42"/>
                  </a:lnTo>
                  <a:lnTo>
                    <a:pt x="3714" y="42"/>
                  </a:lnTo>
                  <a:lnTo>
                    <a:pt x="3714" y="42"/>
                  </a:lnTo>
                  <a:lnTo>
                    <a:pt x="3710" y="44"/>
                  </a:lnTo>
                  <a:lnTo>
                    <a:pt x="3710" y="44"/>
                  </a:lnTo>
                  <a:lnTo>
                    <a:pt x="3710" y="44"/>
                  </a:lnTo>
                  <a:lnTo>
                    <a:pt x="3710" y="44"/>
                  </a:lnTo>
                  <a:lnTo>
                    <a:pt x="3708" y="44"/>
                  </a:lnTo>
                  <a:lnTo>
                    <a:pt x="3708" y="44"/>
                  </a:lnTo>
                  <a:lnTo>
                    <a:pt x="3708" y="44"/>
                  </a:lnTo>
                  <a:lnTo>
                    <a:pt x="3708" y="44"/>
                  </a:lnTo>
                  <a:lnTo>
                    <a:pt x="3708" y="44"/>
                  </a:lnTo>
                  <a:lnTo>
                    <a:pt x="3708" y="44"/>
                  </a:lnTo>
                  <a:lnTo>
                    <a:pt x="3706" y="44"/>
                  </a:lnTo>
                  <a:lnTo>
                    <a:pt x="3706" y="44"/>
                  </a:lnTo>
                  <a:lnTo>
                    <a:pt x="3704" y="44"/>
                  </a:lnTo>
                  <a:lnTo>
                    <a:pt x="3704" y="44"/>
                  </a:lnTo>
                  <a:lnTo>
                    <a:pt x="3704" y="44"/>
                  </a:lnTo>
                  <a:lnTo>
                    <a:pt x="3704" y="44"/>
                  </a:lnTo>
                  <a:lnTo>
                    <a:pt x="3698" y="46"/>
                  </a:lnTo>
                  <a:lnTo>
                    <a:pt x="3698" y="46"/>
                  </a:lnTo>
                  <a:lnTo>
                    <a:pt x="3698" y="46"/>
                  </a:lnTo>
                  <a:lnTo>
                    <a:pt x="3698" y="46"/>
                  </a:lnTo>
                  <a:lnTo>
                    <a:pt x="3690" y="46"/>
                  </a:lnTo>
                  <a:lnTo>
                    <a:pt x="3690" y="46"/>
                  </a:lnTo>
                  <a:lnTo>
                    <a:pt x="3688" y="46"/>
                  </a:lnTo>
                  <a:lnTo>
                    <a:pt x="3688" y="46"/>
                  </a:lnTo>
                  <a:lnTo>
                    <a:pt x="3684" y="46"/>
                  </a:lnTo>
                  <a:lnTo>
                    <a:pt x="3684" y="46"/>
                  </a:lnTo>
                  <a:lnTo>
                    <a:pt x="3680" y="46"/>
                  </a:lnTo>
                  <a:lnTo>
                    <a:pt x="3680" y="46"/>
                  </a:lnTo>
                  <a:lnTo>
                    <a:pt x="3678" y="46"/>
                  </a:lnTo>
                  <a:lnTo>
                    <a:pt x="3678" y="46"/>
                  </a:lnTo>
                  <a:lnTo>
                    <a:pt x="3678" y="46"/>
                  </a:lnTo>
                  <a:lnTo>
                    <a:pt x="3678" y="46"/>
                  </a:lnTo>
                  <a:lnTo>
                    <a:pt x="3676" y="46"/>
                  </a:lnTo>
                  <a:lnTo>
                    <a:pt x="3676" y="46"/>
                  </a:lnTo>
                  <a:lnTo>
                    <a:pt x="3676" y="46"/>
                  </a:lnTo>
                  <a:lnTo>
                    <a:pt x="3676" y="46"/>
                  </a:lnTo>
                  <a:lnTo>
                    <a:pt x="3676" y="46"/>
                  </a:lnTo>
                  <a:lnTo>
                    <a:pt x="3676" y="46"/>
                  </a:lnTo>
                  <a:lnTo>
                    <a:pt x="3674" y="46"/>
                  </a:lnTo>
                  <a:lnTo>
                    <a:pt x="3674" y="46"/>
                  </a:lnTo>
                  <a:lnTo>
                    <a:pt x="3670" y="48"/>
                  </a:lnTo>
                  <a:lnTo>
                    <a:pt x="3670" y="48"/>
                  </a:lnTo>
                  <a:lnTo>
                    <a:pt x="3664" y="46"/>
                  </a:lnTo>
                  <a:lnTo>
                    <a:pt x="3664" y="46"/>
                  </a:lnTo>
                  <a:lnTo>
                    <a:pt x="3660" y="44"/>
                  </a:lnTo>
                  <a:lnTo>
                    <a:pt x="3660" y="44"/>
                  </a:lnTo>
                  <a:lnTo>
                    <a:pt x="3658" y="44"/>
                  </a:lnTo>
                  <a:lnTo>
                    <a:pt x="3658" y="44"/>
                  </a:lnTo>
                  <a:lnTo>
                    <a:pt x="3656" y="44"/>
                  </a:lnTo>
                  <a:lnTo>
                    <a:pt x="3656" y="44"/>
                  </a:lnTo>
                  <a:lnTo>
                    <a:pt x="3652" y="46"/>
                  </a:lnTo>
                  <a:lnTo>
                    <a:pt x="3652" y="46"/>
                  </a:lnTo>
                  <a:lnTo>
                    <a:pt x="3650" y="48"/>
                  </a:lnTo>
                  <a:lnTo>
                    <a:pt x="3650" y="48"/>
                  </a:lnTo>
                  <a:lnTo>
                    <a:pt x="3648" y="48"/>
                  </a:lnTo>
                  <a:lnTo>
                    <a:pt x="3648" y="48"/>
                  </a:lnTo>
                  <a:lnTo>
                    <a:pt x="3648" y="48"/>
                  </a:lnTo>
                  <a:lnTo>
                    <a:pt x="3648" y="48"/>
                  </a:lnTo>
                  <a:lnTo>
                    <a:pt x="3646" y="48"/>
                  </a:lnTo>
                  <a:lnTo>
                    <a:pt x="3646" y="48"/>
                  </a:lnTo>
                  <a:lnTo>
                    <a:pt x="3646" y="48"/>
                  </a:lnTo>
                  <a:lnTo>
                    <a:pt x="3646" y="48"/>
                  </a:lnTo>
                  <a:lnTo>
                    <a:pt x="3644" y="48"/>
                  </a:lnTo>
                  <a:lnTo>
                    <a:pt x="3644" y="48"/>
                  </a:lnTo>
                  <a:lnTo>
                    <a:pt x="3644" y="48"/>
                  </a:lnTo>
                  <a:lnTo>
                    <a:pt x="3644" y="48"/>
                  </a:lnTo>
                  <a:lnTo>
                    <a:pt x="3642" y="48"/>
                  </a:lnTo>
                  <a:lnTo>
                    <a:pt x="3642" y="48"/>
                  </a:lnTo>
                  <a:lnTo>
                    <a:pt x="3638" y="48"/>
                  </a:lnTo>
                  <a:lnTo>
                    <a:pt x="3638" y="48"/>
                  </a:lnTo>
                  <a:lnTo>
                    <a:pt x="3638" y="46"/>
                  </a:lnTo>
                  <a:lnTo>
                    <a:pt x="3638" y="46"/>
                  </a:lnTo>
                  <a:lnTo>
                    <a:pt x="3634" y="46"/>
                  </a:lnTo>
                  <a:lnTo>
                    <a:pt x="3634" y="46"/>
                  </a:lnTo>
                  <a:lnTo>
                    <a:pt x="3634" y="46"/>
                  </a:lnTo>
                  <a:lnTo>
                    <a:pt x="3634" y="46"/>
                  </a:lnTo>
                  <a:lnTo>
                    <a:pt x="3634" y="46"/>
                  </a:lnTo>
                  <a:lnTo>
                    <a:pt x="3634" y="46"/>
                  </a:lnTo>
                  <a:lnTo>
                    <a:pt x="3630" y="46"/>
                  </a:lnTo>
                  <a:lnTo>
                    <a:pt x="3630" y="46"/>
                  </a:lnTo>
                  <a:lnTo>
                    <a:pt x="3630" y="46"/>
                  </a:lnTo>
                  <a:lnTo>
                    <a:pt x="3630" y="46"/>
                  </a:lnTo>
                  <a:lnTo>
                    <a:pt x="3628" y="46"/>
                  </a:lnTo>
                  <a:lnTo>
                    <a:pt x="3628" y="46"/>
                  </a:lnTo>
                  <a:lnTo>
                    <a:pt x="3626" y="46"/>
                  </a:lnTo>
                  <a:lnTo>
                    <a:pt x="3626" y="46"/>
                  </a:lnTo>
                  <a:lnTo>
                    <a:pt x="3624" y="46"/>
                  </a:lnTo>
                  <a:lnTo>
                    <a:pt x="3624" y="46"/>
                  </a:lnTo>
                  <a:lnTo>
                    <a:pt x="3620" y="48"/>
                  </a:lnTo>
                  <a:lnTo>
                    <a:pt x="3620" y="48"/>
                  </a:lnTo>
                  <a:lnTo>
                    <a:pt x="3610" y="48"/>
                  </a:lnTo>
                  <a:lnTo>
                    <a:pt x="3610" y="48"/>
                  </a:lnTo>
                  <a:lnTo>
                    <a:pt x="3608" y="48"/>
                  </a:lnTo>
                  <a:lnTo>
                    <a:pt x="3608" y="48"/>
                  </a:lnTo>
                  <a:lnTo>
                    <a:pt x="3606" y="48"/>
                  </a:lnTo>
                  <a:lnTo>
                    <a:pt x="3606" y="48"/>
                  </a:lnTo>
                  <a:lnTo>
                    <a:pt x="3604" y="48"/>
                  </a:lnTo>
                  <a:lnTo>
                    <a:pt x="3604" y="48"/>
                  </a:lnTo>
                  <a:lnTo>
                    <a:pt x="3602" y="48"/>
                  </a:lnTo>
                  <a:lnTo>
                    <a:pt x="3602" y="48"/>
                  </a:lnTo>
                  <a:lnTo>
                    <a:pt x="3598" y="48"/>
                  </a:lnTo>
                  <a:lnTo>
                    <a:pt x="3598" y="48"/>
                  </a:lnTo>
                  <a:lnTo>
                    <a:pt x="3596" y="46"/>
                  </a:lnTo>
                  <a:lnTo>
                    <a:pt x="3596" y="46"/>
                  </a:lnTo>
                  <a:lnTo>
                    <a:pt x="3592" y="48"/>
                  </a:lnTo>
                  <a:lnTo>
                    <a:pt x="3592" y="48"/>
                  </a:lnTo>
                  <a:lnTo>
                    <a:pt x="3592" y="48"/>
                  </a:lnTo>
                  <a:lnTo>
                    <a:pt x="3592" y="48"/>
                  </a:lnTo>
                  <a:lnTo>
                    <a:pt x="3590" y="48"/>
                  </a:lnTo>
                  <a:lnTo>
                    <a:pt x="3590" y="48"/>
                  </a:lnTo>
                  <a:lnTo>
                    <a:pt x="3588" y="48"/>
                  </a:lnTo>
                  <a:lnTo>
                    <a:pt x="3588" y="48"/>
                  </a:lnTo>
                  <a:lnTo>
                    <a:pt x="3586" y="48"/>
                  </a:lnTo>
                  <a:lnTo>
                    <a:pt x="3586" y="48"/>
                  </a:lnTo>
                  <a:lnTo>
                    <a:pt x="3582" y="48"/>
                  </a:lnTo>
                  <a:lnTo>
                    <a:pt x="3582" y="48"/>
                  </a:lnTo>
                  <a:lnTo>
                    <a:pt x="3576" y="48"/>
                  </a:lnTo>
                  <a:lnTo>
                    <a:pt x="3576" y="48"/>
                  </a:lnTo>
                  <a:lnTo>
                    <a:pt x="3572" y="48"/>
                  </a:lnTo>
                  <a:lnTo>
                    <a:pt x="3570" y="48"/>
                  </a:lnTo>
                  <a:lnTo>
                    <a:pt x="3570" y="48"/>
                  </a:lnTo>
                  <a:lnTo>
                    <a:pt x="3568" y="50"/>
                  </a:lnTo>
                  <a:lnTo>
                    <a:pt x="3568" y="50"/>
                  </a:lnTo>
                  <a:lnTo>
                    <a:pt x="3566" y="50"/>
                  </a:lnTo>
                  <a:lnTo>
                    <a:pt x="3566" y="50"/>
                  </a:lnTo>
                  <a:lnTo>
                    <a:pt x="3566" y="50"/>
                  </a:lnTo>
                  <a:lnTo>
                    <a:pt x="3566" y="50"/>
                  </a:lnTo>
                  <a:lnTo>
                    <a:pt x="3566" y="50"/>
                  </a:lnTo>
                  <a:lnTo>
                    <a:pt x="3566" y="50"/>
                  </a:lnTo>
                  <a:lnTo>
                    <a:pt x="3566" y="50"/>
                  </a:lnTo>
                  <a:lnTo>
                    <a:pt x="3566" y="50"/>
                  </a:lnTo>
                  <a:lnTo>
                    <a:pt x="3564" y="50"/>
                  </a:lnTo>
                  <a:lnTo>
                    <a:pt x="3564" y="50"/>
                  </a:lnTo>
                  <a:lnTo>
                    <a:pt x="3564" y="50"/>
                  </a:lnTo>
                  <a:lnTo>
                    <a:pt x="3564" y="50"/>
                  </a:lnTo>
                  <a:lnTo>
                    <a:pt x="3564" y="50"/>
                  </a:lnTo>
                  <a:lnTo>
                    <a:pt x="3564" y="50"/>
                  </a:lnTo>
                  <a:lnTo>
                    <a:pt x="3562" y="48"/>
                  </a:lnTo>
                  <a:lnTo>
                    <a:pt x="3562" y="48"/>
                  </a:lnTo>
                  <a:lnTo>
                    <a:pt x="3562" y="50"/>
                  </a:lnTo>
                  <a:lnTo>
                    <a:pt x="3562" y="50"/>
                  </a:lnTo>
                  <a:lnTo>
                    <a:pt x="3562" y="48"/>
                  </a:lnTo>
                  <a:lnTo>
                    <a:pt x="3562" y="48"/>
                  </a:lnTo>
                  <a:lnTo>
                    <a:pt x="3560" y="48"/>
                  </a:lnTo>
                  <a:lnTo>
                    <a:pt x="3560" y="48"/>
                  </a:lnTo>
                  <a:lnTo>
                    <a:pt x="3558" y="48"/>
                  </a:lnTo>
                  <a:lnTo>
                    <a:pt x="3558" y="48"/>
                  </a:lnTo>
                  <a:lnTo>
                    <a:pt x="3558" y="48"/>
                  </a:lnTo>
                  <a:lnTo>
                    <a:pt x="3558" y="48"/>
                  </a:lnTo>
                  <a:lnTo>
                    <a:pt x="3558" y="48"/>
                  </a:lnTo>
                  <a:lnTo>
                    <a:pt x="3558" y="48"/>
                  </a:lnTo>
                  <a:lnTo>
                    <a:pt x="3556" y="48"/>
                  </a:lnTo>
                  <a:lnTo>
                    <a:pt x="3556" y="48"/>
                  </a:lnTo>
                  <a:lnTo>
                    <a:pt x="3556" y="48"/>
                  </a:lnTo>
                  <a:lnTo>
                    <a:pt x="3556" y="48"/>
                  </a:lnTo>
                  <a:lnTo>
                    <a:pt x="3554" y="48"/>
                  </a:lnTo>
                  <a:lnTo>
                    <a:pt x="3554" y="48"/>
                  </a:lnTo>
                  <a:lnTo>
                    <a:pt x="3554" y="48"/>
                  </a:lnTo>
                  <a:lnTo>
                    <a:pt x="3554" y="48"/>
                  </a:lnTo>
                  <a:lnTo>
                    <a:pt x="3552" y="48"/>
                  </a:lnTo>
                  <a:lnTo>
                    <a:pt x="3552" y="48"/>
                  </a:lnTo>
                  <a:lnTo>
                    <a:pt x="3552" y="48"/>
                  </a:lnTo>
                  <a:lnTo>
                    <a:pt x="3552" y="48"/>
                  </a:lnTo>
                  <a:lnTo>
                    <a:pt x="3550" y="48"/>
                  </a:lnTo>
                  <a:lnTo>
                    <a:pt x="3550" y="48"/>
                  </a:lnTo>
                  <a:lnTo>
                    <a:pt x="3550" y="48"/>
                  </a:lnTo>
                  <a:lnTo>
                    <a:pt x="3550" y="48"/>
                  </a:lnTo>
                  <a:lnTo>
                    <a:pt x="3550" y="46"/>
                  </a:lnTo>
                  <a:lnTo>
                    <a:pt x="3550" y="46"/>
                  </a:lnTo>
                  <a:lnTo>
                    <a:pt x="3548" y="48"/>
                  </a:lnTo>
                  <a:lnTo>
                    <a:pt x="3548" y="48"/>
                  </a:lnTo>
                  <a:lnTo>
                    <a:pt x="3548" y="46"/>
                  </a:lnTo>
                  <a:lnTo>
                    <a:pt x="3548" y="46"/>
                  </a:lnTo>
                  <a:lnTo>
                    <a:pt x="3546" y="46"/>
                  </a:lnTo>
                  <a:lnTo>
                    <a:pt x="3546" y="46"/>
                  </a:lnTo>
                  <a:lnTo>
                    <a:pt x="3544" y="46"/>
                  </a:lnTo>
                  <a:lnTo>
                    <a:pt x="3544" y="46"/>
                  </a:lnTo>
                  <a:lnTo>
                    <a:pt x="3544" y="46"/>
                  </a:lnTo>
                  <a:lnTo>
                    <a:pt x="3544" y="46"/>
                  </a:lnTo>
                  <a:lnTo>
                    <a:pt x="3544" y="46"/>
                  </a:lnTo>
                  <a:lnTo>
                    <a:pt x="3544" y="46"/>
                  </a:lnTo>
                  <a:lnTo>
                    <a:pt x="3542" y="46"/>
                  </a:lnTo>
                  <a:lnTo>
                    <a:pt x="3542" y="46"/>
                  </a:lnTo>
                  <a:lnTo>
                    <a:pt x="3542" y="48"/>
                  </a:lnTo>
                  <a:lnTo>
                    <a:pt x="3542" y="48"/>
                  </a:lnTo>
                  <a:lnTo>
                    <a:pt x="3542" y="46"/>
                  </a:lnTo>
                  <a:lnTo>
                    <a:pt x="3542" y="46"/>
                  </a:lnTo>
                  <a:lnTo>
                    <a:pt x="3536" y="48"/>
                  </a:lnTo>
                  <a:lnTo>
                    <a:pt x="3536" y="48"/>
                  </a:lnTo>
                  <a:lnTo>
                    <a:pt x="3534" y="48"/>
                  </a:lnTo>
                  <a:lnTo>
                    <a:pt x="3534" y="48"/>
                  </a:lnTo>
                  <a:lnTo>
                    <a:pt x="3526" y="48"/>
                  </a:lnTo>
                  <a:lnTo>
                    <a:pt x="3526" y="48"/>
                  </a:lnTo>
                  <a:lnTo>
                    <a:pt x="3524" y="48"/>
                  </a:lnTo>
                  <a:lnTo>
                    <a:pt x="3524" y="48"/>
                  </a:lnTo>
                  <a:lnTo>
                    <a:pt x="3522" y="48"/>
                  </a:lnTo>
                  <a:lnTo>
                    <a:pt x="3522" y="48"/>
                  </a:lnTo>
                  <a:lnTo>
                    <a:pt x="3522" y="48"/>
                  </a:lnTo>
                  <a:lnTo>
                    <a:pt x="3522" y="48"/>
                  </a:lnTo>
                  <a:lnTo>
                    <a:pt x="3522" y="48"/>
                  </a:lnTo>
                  <a:lnTo>
                    <a:pt x="3522" y="48"/>
                  </a:lnTo>
                  <a:lnTo>
                    <a:pt x="3520" y="48"/>
                  </a:lnTo>
                  <a:lnTo>
                    <a:pt x="3520" y="48"/>
                  </a:lnTo>
                  <a:lnTo>
                    <a:pt x="3518" y="48"/>
                  </a:lnTo>
                  <a:lnTo>
                    <a:pt x="3518" y="48"/>
                  </a:lnTo>
                  <a:lnTo>
                    <a:pt x="3518" y="48"/>
                  </a:lnTo>
                  <a:lnTo>
                    <a:pt x="3518" y="48"/>
                  </a:lnTo>
                  <a:lnTo>
                    <a:pt x="3518" y="48"/>
                  </a:lnTo>
                  <a:lnTo>
                    <a:pt x="3518" y="48"/>
                  </a:lnTo>
                  <a:lnTo>
                    <a:pt x="3518" y="50"/>
                  </a:lnTo>
                  <a:lnTo>
                    <a:pt x="3518" y="50"/>
                  </a:lnTo>
                  <a:lnTo>
                    <a:pt x="3512" y="48"/>
                  </a:lnTo>
                  <a:lnTo>
                    <a:pt x="3508" y="50"/>
                  </a:lnTo>
                  <a:lnTo>
                    <a:pt x="3508" y="50"/>
                  </a:lnTo>
                  <a:lnTo>
                    <a:pt x="3502" y="48"/>
                  </a:lnTo>
                  <a:lnTo>
                    <a:pt x="3502" y="48"/>
                  </a:lnTo>
                  <a:lnTo>
                    <a:pt x="3494" y="48"/>
                  </a:lnTo>
                  <a:lnTo>
                    <a:pt x="3494" y="48"/>
                  </a:lnTo>
                  <a:lnTo>
                    <a:pt x="3490" y="48"/>
                  </a:lnTo>
                  <a:lnTo>
                    <a:pt x="3490" y="48"/>
                  </a:lnTo>
                  <a:lnTo>
                    <a:pt x="3488" y="48"/>
                  </a:lnTo>
                  <a:lnTo>
                    <a:pt x="3488" y="48"/>
                  </a:lnTo>
                  <a:lnTo>
                    <a:pt x="3486" y="48"/>
                  </a:lnTo>
                  <a:lnTo>
                    <a:pt x="3486" y="48"/>
                  </a:lnTo>
                  <a:lnTo>
                    <a:pt x="3478" y="48"/>
                  </a:lnTo>
                  <a:lnTo>
                    <a:pt x="3478" y="48"/>
                  </a:lnTo>
                  <a:lnTo>
                    <a:pt x="3478" y="48"/>
                  </a:lnTo>
                  <a:lnTo>
                    <a:pt x="3478" y="48"/>
                  </a:lnTo>
                  <a:lnTo>
                    <a:pt x="3476" y="48"/>
                  </a:lnTo>
                  <a:lnTo>
                    <a:pt x="3476" y="48"/>
                  </a:lnTo>
                  <a:lnTo>
                    <a:pt x="3474" y="48"/>
                  </a:lnTo>
                  <a:lnTo>
                    <a:pt x="3474" y="48"/>
                  </a:lnTo>
                  <a:lnTo>
                    <a:pt x="3472" y="48"/>
                  </a:lnTo>
                  <a:lnTo>
                    <a:pt x="3472" y="48"/>
                  </a:lnTo>
                  <a:lnTo>
                    <a:pt x="3470" y="48"/>
                  </a:lnTo>
                  <a:lnTo>
                    <a:pt x="3470" y="48"/>
                  </a:lnTo>
                  <a:lnTo>
                    <a:pt x="3468" y="48"/>
                  </a:lnTo>
                  <a:lnTo>
                    <a:pt x="3468" y="48"/>
                  </a:lnTo>
                  <a:lnTo>
                    <a:pt x="3468" y="48"/>
                  </a:lnTo>
                  <a:lnTo>
                    <a:pt x="3468" y="48"/>
                  </a:lnTo>
                  <a:lnTo>
                    <a:pt x="3468" y="48"/>
                  </a:lnTo>
                  <a:lnTo>
                    <a:pt x="3468" y="48"/>
                  </a:lnTo>
                  <a:lnTo>
                    <a:pt x="3464" y="48"/>
                  </a:lnTo>
                  <a:lnTo>
                    <a:pt x="3464" y="48"/>
                  </a:lnTo>
                  <a:lnTo>
                    <a:pt x="3464" y="48"/>
                  </a:lnTo>
                  <a:lnTo>
                    <a:pt x="3464" y="48"/>
                  </a:lnTo>
                  <a:lnTo>
                    <a:pt x="3464" y="48"/>
                  </a:lnTo>
                  <a:lnTo>
                    <a:pt x="3464" y="48"/>
                  </a:lnTo>
                  <a:lnTo>
                    <a:pt x="3462" y="48"/>
                  </a:lnTo>
                  <a:lnTo>
                    <a:pt x="3462" y="48"/>
                  </a:lnTo>
                  <a:lnTo>
                    <a:pt x="3460" y="48"/>
                  </a:lnTo>
                  <a:lnTo>
                    <a:pt x="3460" y="48"/>
                  </a:lnTo>
                  <a:lnTo>
                    <a:pt x="3456" y="48"/>
                  </a:lnTo>
                  <a:lnTo>
                    <a:pt x="3456" y="48"/>
                  </a:lnTo>
                  <a:lnTo>
                    <a:pt x="3452" y="48"/>
                  </a:lnTo>
                  <a:lnTo>
                    <a:pt x="3452" y="48"/>
                  </a:lnTo>
                  <a:lnTo>
                    <a:pt x="3448" y="48"/>
                  </a:lnTo>
                  <a:lnTo>
                    <a:pt x="3448" y="48"/>
                  </a:lnTo>
                  <a:lnTo>
                    <a:pt x="3446" y="48"/>
                  </a:lnTo>
                  <a:lnTo>
                    <a:pt x="3446" y="48"/>
                  </a:lnTo>
                  <a:lnTo>
                    <a:pt x="3442" y="48"/>
                  </a:lnTo>
                  <a:lnTo>
                    <a:pt x="3442" y="48"/>
                  </a:lnTo>
                  <a:lnTo>
                    <a:pt x="3440" y="48"/>
                  </a:lnTo>
                  <a:lnTo>
                    <a:pt x="3440" y="48"/>
                  </a:lnTo>
                  <a:lnTo>
                    <a:pt x="3438" y="48"/>
                  </a:lnTo>
                  <a:lnTo>
                    <a:pt x="3438" y="48"/>
                  </a:lnTo>
                  <a:lnTo>
                    <a:pt x="3436" y="48"/>
                  </a:lnTo>
                  <a:lnTo>
                    <a:pt x="3436" y="48"/>
                  </a:lnTo>
                  <a:lnTo>
                    <a:pt x="3434" y="46"/>
                  </a:lnTo>
                  <a:lnTo>
                    <a:pt x="3434" y="46"/>
                  </a:lnTo>
                  <a:lnTo>
                    <a:pt x="3430" y="46"/>
                  </a:lnTo>
                  <a:lnTo>
                    <a:pt x="3430" y="46"/>
                  </a:lnTo>
                  <a:lnTo>
                    <a:pt x="3422" y="46"/>
                  </a:lnTo>
                  <a:lnTo>
                    <a:pt x="3422" y="46"/>
                  </a:lnTo>
                  <a:lnTo>
                    <a:pt x="3420" y="48"/>
                  </a:lnTo>
                  <a:lnTo>
                    <a:pt x="3420" y="48"/>
                  </a:lnTo>
                  <a:lnTo>
                    <a:pt x="3418" y="48"/>
                  </a:lnTo>
                  <a:lnTo>
                    <a:pt x="3418" y="48"/>
                  </a:lnTo>
                  <a:lnTo>
                    <a:pt x="3412" y="48"/>
                  </a:lnTo>
                  <a:lnTo>
                    <a:pt x="3412" y="48"/>
                  </a:lnTo>
                  <a:lnTo>
                    <a:pt x="3408" y="48"/>
                  </a:lnTo>
                  <a:lnTo>
                    <a:pt x="3408" y="48"/>
                  </a:lnTo>
                  <a:lnTo>
                    <a:pt x="3406" y="48"/>
                  </a:lnTo>
                  <a:lnTo>
                    <a:pt x="3406" y="48"/>
                  </a:lnTo>
                  <a:lnTo>
                    <a:pt x="3404" y="46"/>
                  </a:lnTo>
                  <a:lnTo>
                    <a:pt x="3404" y="46"/>
                  </a:lnTo>
                  <a:lnTo>
                    <a:pt x="3398" y="48"/>
                  </a:lnTo>
                  <a:lnTo>
                    <a:pt x="3398" y="48"/>
                  </a:lnTo>
                  <a:lnTo>
                    <a:pt x="3396" y="48"/>
                  </a:lnTo>
                  <a:lnTo>
                    <a:pt x="3396" y="48"/>
                  </a:lnTo>
                  <a:lnTo>
                    <a:pt x="3396" y="48"/>
                  </a:lnTo>
                  <a:lnTo>
                    <a:pt x="3396" y="48"/>
                  </a:lnTo>
                  <a:lnTo>
                    <a:pt x="3388" y="46"/>
                  </a:lnTo>
                  <a:lnTo>
                    <a:pt x="3388" y="46"/>
                  </a:lnTo>
                  <a:lnTo>
                    <a:pt x="3386" y="48"/>
                  </a:lnTo>
                  <a:lnTo>
                    <a:pt x="3386" y="48"/>
                  </a:lnTo>
                  <a:lnTo>
                    <a:pt x="3382" y="48"/>
                  </a:lnTo>
                  <a:lnTo>
                    <a:pt x="3382" y="48"/>
                  </a:lnTo>
                  <a:lnTo>
                    <a:pt x="3380" y="50"/>
                  </a:lnTo>
                  <a:lnTo>
                    <a:pt x="3380" y="50"/>
                  </a:lnTo>
                  <a:lnTo>
                    <a:pt x="3376" y="50"/>
                  </a:lnTo>
                  <a:lnTo>
                    <a:pt x="3376" y="50"/>
                  </a:lnTo>
                  <a:lnTo>
                    <a:pt x="3376" y="50"/>
                  </a:lnTo>
                  <a:lnTo>
                    <a:pt x="3376" y="50"/>
                  </a:lnTo>
                  <a:lnTo>
                    <a:pt x="3374" y="50"/>
                  </a:lnTo>
                  <a:lnTo>
                    <a:pt x="3374" y="50"/>
                  </a:lnTo>
                  <a:lnTo>
                    <a:pt x="3374" y="50"/>
                  </a:lnTo>
                  <a:lnTo>
                    <a:pt x="3374" y="50"/>
                  </a:lnTo>
                  <a:lnTo>
                    <a:pt x="3374" y="50"/>
                  </a:lnTo>
                  <a:lnTo>
                    <a:pt x="3374" y="50"/>
                  </a:lnTo>
                  <a:lnTo>
                    <a:pt x="3372" y="50"/>
                  </a:lnTo>
                  <a:lnTo>
                    <a:pt x="3372" y="50"/>
                  </a:lnTo>
                  <a:lnTo>
                    <a:pt x="3370" y="50"/>
                  </a:lnTo>
                  <a:lnTo>
                    <a:pt x="3370" y="50"/>
                  </a:lnTo>
                  <a:lnTo>
                    <a:pt x="3366" y="50"/>
                  </a:lnTo>
                  <a:lnTo>
                    <a:pt x="3366" y="50"/>
                  </a:lnTo>
                  <a:lnTo>
                    <a:pt x="3362" y="50"/>
                  </a:lnTo>
                  <a:lnTo>
                    <a:pt x="3362" y="50"/>
                  </a:lnTo>
                  <a:lnTo>
                    <a:pt x="3362" y="50"/>
                  </a:lnTo>
                  <a:lnTo>
                    <a:pt x="3362" y="50"/>
                  </a:lnTo>
                  <a:lnTo>
                    <a:pt x="3360" y="50"/>
                  </a:lnTo>
                  <a:lnTo>
                    <a:pt x="3360" y="50"/>
                  </a:lnTo>
                  <a:lnTo>
                    <a:pt x="3358" y="50"/>
                  </a:lnTo>
                  <a:lnTo>
                    <a:pt x="3356" y="50"/>
                  </a:lnTo>
                  <a:lnTo>
                    <a:pt x="3356" y="50"/>
                  </a:lnTo>
                  <a:lnTo>
                    <a:pt x="3350" y="48"/>
                  </a:lnTo>
                  <a:lnTo>
                    <a:pt x="3350" y="48"/>
                  </a:lnTo>
                  <a:lnTo>
                    <a:pt x="3350" y="48"/>
                  </a:lnTo>
                  <a:lnTo>
                    <a:pt x="3350" y="48"/>
                  </a:lnTo>
                  <a:lnTo>
                    <a:pt x="3344" y="48"/>
                  </a:lnTo>
                  <a:lnTo>
                    <a:pt x="3344" y="48"/>
                  </a:lnTo>
                  <a:lnTo>
                    <a:pt x="3344" y="48"/>
                  </a:lnTo>
                  <a:lnTo>
                    <a:pt x="3344" y="48"/>
                  </a:lnTo>
                  <a:lnTo>
                    <a:pt x="3344" y="48"/>
                  </a:lnTo>
                  <a:lnTo>
                    <a:pt x="3344" y="48"/>
                  </a:lnTo>
                  <a:lnTo>
                    <a:pt x="3340" y="48"/>
                  </a:lnTo>
                  <a:lnTo>
                    <a:pt x="3340" y="48"/>
                  </a:lnTo>
                  <a:lnTo>
                    <a:pt x="3332" y="48"/>
                  </a:lnTo>
                  <a:lnTo>
                    <a:pt x="3332" y="48"/>
                  </a:lnTo>
                  <a:lnTo>
                    <a:pt x="3328" y="46"/>
                  </a:lnTo>
                  <a:lnTo>
                    <a:pt x="3328" y="46"/>
                  </a:lnTo>
                  <a:lnTo>
                    <a:pt x="3324" y="44"/>
                  </a:lnTo>
                  <a:lnTo>
                    <a:pt x="3324" y="44"/>
                  </a:lnTo>
                  <a:lnTo>
                    <a:pt x="3322" y="44"/>
                  </a:lnTo>
                  <a:lnTo>
                    <a:pt x="3322" y="44"/>
                  </a:lnTo>
                  <a:lnTo>
                    <a:pt x="3322" y="44"/>
                  </a:lnTo>
                  <a:lnTo>
                    <a:pt x="3318" y="44"/>
                  </a:lnTo>
                  <a:lnTo>
                    <a:pt x="3318" y="44"/>
                  </a:lnTo>
                  <a:lnTo>
                    <a:pt x="3318" y="46"/>
                  </a:lnTo>
                  <a:lnTo>
                    <a:pt x="3318" y="46"/>
                  </a:lnTo>
                  <a:lnTo>
                    <a:pt x="3318" y="46"/>
                  </a:lnTo>
                  <a:lnTo>
                    <a:pt x="3318" y="46"/>
                  </a:lnTo>
                  <a:lnTo>
                    <a:pt x="3318" y="46"/>
                  </a:lnTo>
                  <a:lnTo>
                    <a:pt x="3318" y="46"/>
                  </a:lnTo>
                  <a:lnTo>
                    <a:pt x="3316" y="46"/>
                  </a:lnTo>
                  <a:lnTo>
                    <a:pt x="3316" y="46"/>
                  </a:lnTo>
                  <a:lnTo>
                    <a:pt x="3312" y="48"/>
                  </a:lnTo>
                  <a:lnTo>
                    <a:pt x="3312" y="48"/>
                  </a:lnTo>
                  <a:lnTo>
                    <a:pt x="3312" y="48"/>
                  </a:lnTo>
                  <a:lnTo>
                    <a:pt x="3312" y="48"/>
                  </a:lnTo>
                  <a:lnTo>
                    <a:pt x="3312" y="48"/>
                  </a:lnTo>
                  <a:lnTo>
                    <a:pt x="3312" y="48"/>
                  </a:lnTo>
                  <a:lnTo>
                    <a:pt x="3310" y="48"/>
                  </a:lnTo>
                  <a:lnTo>
                    <a:pt x="3310" y="48"/>
                  </a:lnTo>
                  <a:lnTo>
                    <a:pt x="3310" y="48"/>
                  </a:lnTo>
                  <a:lnTo>
                    <a:pt x="3310" y="48"/>
                  </a:lnTo>
                  <a:lnTo>
                    <a:pt x="3310" y="48"/>
                  </a:lnTo>
                  <a:lnTo>
                    <a:pt x="3310" y="48"/>
                  </a:lnTo>
                  <a:lnTo>
                    <a:pt x="3308" y="48"/>
                  </a:lnTo>
                  <a:lnTo>
                    <a:pt x="3308" y="48"/>
                  </a:lnTo>
                  <a:lnTo>
                    <a:pt x="3306" y="48"/>
                  </a:lnTo>
                  <a:lnTo>
                    <a:pt x="3306" y="48"/>
                  </a:lnTo>
                  <a:lnTo>
                    <a:pt x="3304" y="48"/>
                  </a:lnTo>
                  <a:lnTo>
                    <a:pt x="3304" y="48"/>
                  </a:lnTo>
                  <a:lnTo>
                    <a:pt x="3304" y="48"/>
                  </a:lnTo>
                  <a:lnTo>
                    <a:pt x="3304" y="48"/>
                  </a:lnTo>
                  <a:lnTo>
                    <a:pt x="3302" y="46"/>
                  </a:lnTo>
                  <a:lnTo>
                    <a:pt x="3302" y="46"/>
                  </a:lnTo>
                  <a:lnTo>
                    <a:pt x="3302" y="48"/>
                  </a:lnTo>
                  <a:lnTo>
                    <a:pt x="3302" y="48"/>
                  </a:lnTo>
                  <a:lnTo>
                    <a:pt x="3298" y="46"/>
                  </a:lnTo>
                  <a:lnTo>
                    <a:pt x="3298" y="46"/>
                  </a:lnTo>
                  <a:lnTo>
                    <a:pt x="3294" y="44"/>
                  </a:lnTo>
                  <a:lnTo>
                    <a:pt x="3290" y="44"/>
                  </a:lnTo>
                  <a:lnTo>
                    <a:pt x="3282" y="46"/>
                  </a:lnTo>
                  <a:lnTo>
                    <a:pt x="3282" y="46"/>
                  </a:lnTo>
                  <a:lnTo>
                    <a:pt x="3276" y="44"/>
                  </a:lnTo>
                  <a:lnTo>
                    <a:pt x="3276" y="44"/>
                  </a:lnTo>
                  <a:lnTo>
                    <a:pt x="3268" y="44"/>
                  </a:lnTo>
                  <a:lnTo>
                    <a:pt x="3268" y="44"/>
                  </a:lnTo>
                  <a:lnTo>
                    <a:pt x="3266" y="44"/>
                  </a:lnTo>
                  <a:lnTo>
                    <a:pt x="3266" y="44"/>
                  </a:lnTo>
                  <a:lnTo>
                    <a:pt x="3262" y="44"/>
                  </a:lnTo>
                  <a:lnTo>
                    <a:pt x="3262" y="44"/>
                  </a:lnTo>
                  <a:lnTo>
                    <a:pt x="3262" y="44"/>
                  </a:lnTo>
                  <a:lnTo>
                    <a:pt x="3262" y="44"/>
                  </a:lnTo>
                  <a:lnTo>
                    <a:pt x="3262" y="44"/>
                  </a:lnTo>
                  <a:lnTo>
                    <a:pt x="3262" y="44"/>
                  </a:lnTo>
                  <a:lnTo>
                    <a:pt x="3260" y="44"/>
                  </a:lnTo>
                  <a:lnTo>
                    <a:pt x="3260" y="44"/>
                  </a:lnTo>
                  <a:lnTo>
                    <a:pt x="3260" y="44"/>
                  </a:lnTo>
                  <a:lnTo>
                    <a:pt x="3260" y="44"/>
                  </a:lnTo>
                  <a:lnTo>
                    <a:pt x="3256" y="44"/>
                  </a:lnTo>
                  <a:lnTo>
                    <a:pt x="3256" y="44"/>
                  </a:lnTo>
                  <a:lnTo>
                    <a:pt x="3254" y="44"/>
                  </a:lnTo>
                  <a:lnTo>
                    <a:pt x="3254" y="44"/>
                  </a:lnTo>
                  <a:lnTo>
                    <a:pt x="3250" y="42"/>
                  </a:lnTo>
                  <a:lnTo>
                    <a:pt x="3248" y="42"/>
                  </a:lnTo>
                  <a:lnTo>
                    <a:pt x="3248" y="42"/>
                  </a:lnTo>
                  <a:lnTo>
                    <a:pt x="3246" y="44"/>
                  </a:lnTo>
                  <a:lnTo>
                    <a:pt x="3246" y="44"/>
                  </a:lnTo>
                  <a:lnTo>
                    <a:pt x="3244" y="44"/>
                  </a:lnTo>
                  <a:lnTo>
                    <a:pt x="3244" y="44"/>
                  </a:lnTo>
                  <a:lnTo>
                    <a:pt x="3238" y="44"/>
                  </a:lnTo>
                  <a:lnTo>
                    <a:pt x="3238" y="44"/>
                  </a:lnTo>
                  <a:lnTo>
                    <a:pt x="3234" y="44"/>
                  </a:lnTo>
                  <a:lnTo>
                    <a:pt x="3234" y="44"/>
                  </a:lnTo>
                  <a:lnTo>
                    <a:pt x="3230" y="44"/>
                  </a:lnTo>
                  <a:lnTo>
                    <a:pt x="3230" y="44"/>
                  </a:lnTo>
                  <a:lnTo>
                    <a:pt x="3226" y="44"/>
                  </a:lnTo>
                  <a:lnTo>
                    <a:pt x="3226" y="44"/>
                  </a:lnTo>
                  <a:lnTo>
                    <a:pt x="3222" y="46"/>
                  </a:lnTo>
                  <a:lnTo>
                    <a:pt x="3222" y="46"/>
                  </a:lnTo>
                  <a:lnTo>
                    <a:pt x="3218" y="44"/>
                  </a:lnTo>
                  <a:lnTo>
                    <a:pt x="3218" y="44"/>
                  </a:lnTo>
                  <a:lnTo>
                    <a:pt x="3212" y="44"/>
                  </a:lnTo>
                  <a:lnTo>
                    <a:pt x="3212" y="44"/>
                  </a:lnTo>
                  <a:lnTo>
                    <a:pt x="3202" y="46"/>
                  </a:lnTo>
                  <a:lnTo>
                    <a:pt x="3202" y="46"/>
                  </a:lnTo>
                  <a:lnTo>
                    <a:pt x="3198" y="44"/>
                  </a:lnTo>
                  <a:lnTo>
                    <a:pt x="3198" y="44"/>
                  </a:lnTo>
                  <a:lnTo>
                    <a:pt x="3194" y="44"/>
                  </a:lnTo>
                  <a:lnTo>
                    <a:pt x="3194" y="44"/>
                  </a:lnTo>
                  <a:lnTo>
                    <a:pt x="3190" y="44"/>
                  </a:lnTo>
                  <a:lnTo>
                    <a:pt x="3190" y="44"/>
                  </a:lnTo>
                  <a:lnTo>
                    <a:pt x="3186" y="44"/>
                  </a:lnTo>
                  <a:lnTo>
                    <a:pt x="3186" y="44"/>
                  </a:lnTo>
                  <a:lnTo>
                    <a:pt x="3180" y="44"/>
                  </a:lnTo>
                  <a:lnTo>
                    <a:pt x="3180" y="44"/>
                  </a:lnTo>
                  <a:lnTo>
                    <a:pt x="3176" y="42"/>
                  </a:lnTo>
                  <a:lnTo>
                    <a:pt x="3176" y="42"/>
                  </a:lnTo>
                  <a:lnTo>
                    <a:pt x="3176" y="42"/>
                  </a:lnTo>
                  <a:lnTo>
                    <a:pt x="3176" y="42"/>
                  </a:lnTo>
                  <a:lnTo>
                    <a:pt x="3172" y="42"/>
                  </a:lnTo>
                  <a:lnTo>
                    <a:pt x="3172" y="42"/>
                  </a:lnTo>
                  <a:lnTo>
                    <a:pt x="3168" y="40"/>
                  </a:lnTo>
                  <a:lnTo>
                    <a:pt x="3168" y="40"/>
                  </a:lnTo>
                  <a:lnTo>
                    <a:pt x="3162" y="38"/>
                  </a:lnTo>
                  <a:lnTo>
                    <a:pt x="3162" y="38"/>
                  </a:lnTo>
                  <a:lnTo>
                    <a:pt x="3158" y="40"/>
                  </a:lnTo>
                  <a:lnTo>
                    <a:pt x="3158" y="40"/>
                  </a:lnTo>
                  <a:lnTo>
                    <a:pt x="3156" y="40"/>
                  </a:lnTo>
                  <a:lnTo>
                    <a:pt x="3156" y="40"/>
                  </a:lnTo>
                  <a:lnTo>
                    <a:pt x="3154" y="40"/>
                  </a:lnTo>
                  <a:lnTo>
                    <a:pt x="3154" y="40"/>
                  </a:lnTo>
                  <a:lnTo>
                    <a:pt x="3152" y="40"/>
                  </a:lnTo>
                  <a:lnTo>
                    <a:pt x="3152" y="40"/>
                  </a:lnTo>
                  <a:lnTo>
                    <a:pt x="3146" y="40"/>
                  </a:lnTo>
                  <a:lnTo>
                    <a:pt x="3146" y="40"/>
                  </a:lnTo>
                  <a:lnTo>
                    <a:pt x="3146" y="40"/>
                  </a:lnTo>
                  <a:lnTo>
                    <a:pt x="3146" y="40"/>
                  </a:lnTo>
                  <a:lnTo>
                    <a:pt x="3146" y="38"/>
                  </a:lnTo>
                  <a:lnTo>
                    <a:pt x="3146" y="38"/>
                  </a:lnTo>
                  <a:lnTo>
                    <a:pt x="3146" y="36"/>
                  </a:lnTo>
                  <a:lnTo>
                    <a:pt x="3144" y="36"/>
                  </a:lnTo>
                  <a:lnTo>
                    <a:pt x="3144" y="36"/>
                  </a:lnTo>
                  <a:lnTo>
                    <a:pt x="3138" y="36"/>
                  </a:lnTo>
                  <a:lnTo>
                    <a:pt x="3138" y="36"/>
                  </a:lnTo>
                  <a:lnTo>
                    <a:pt x="3136" y="38"/>
                  </a:lnTo>
                  <a:lnTo>
                    <a:pt x="3136" y="38"/>
                  </a:lnTo>
                  <a:lnTo>
                    <a:pt x="3134" y="38"/>
                  </a:lnTo>
                  <a:lnTo>
                    <a:pt x="3134" y="38"/>
                  </a:lnTo>
                  <a:lnTo>
                    <a:pt x="3130" y="38"/>
                  </a:lnTo>
                  <a:lnTo>
                    <a:pt x="3130" y="38"/>
                  </a:lnTo>
                  <a:lnTo>
                    <a:pt x="3128" y="38"/>
                  </a:lnTo>
                  <a:lnTo>
                    <a:pt x="3128" y="38"/>
                  </a:lnTo>
                  <a:lnTo>
                    <a:pt x="3120" y="40"/>
                  </a:lnTo>
                  <a:lnTo>
                    <a:pt x="3120" y="40"/>
                  </a:lnTo>
                  <a:lnTo>
                    <a:pt x="3112" y="40"/>
                  </a:lnTo>
                  <a:lnTo>
                    <a:pt x="3112" y="40"/>
                  </a:lnTo>
                  <a:lnTo>
                    <a:pt x="3110" y="42"/>
                  </a:lnTo>
                  <a:lnTo>
                    <a:pt x="3110" y="42"/>
                  </a:lnTo>
                  <a:lnTo>
                    <a:pt x="3108" y="42"/>
                  </a:lnTo>
                  <a:lnTo>
                    <a:pt x="3108" y="42"/>
                  </a:lnTo>
                  <a:lnTo>
                    <a:pt x="3106" y="42"/>
                  </a:lnTo>
                  <a:lnTo>
                    <a:pt x="3106" y="42"/>
                  </a:lnTo>
                  <a:lnTo>
                    <a:pt x="3106" y="44"/>
                  </a:lnTo>
                  <a:lnTo>
                    <a:pt x="3106" y="44"/>
                  </a:lnTo>
                  <a:lnTo>
                    <a:pt x="3104" y="42"/>
                  </a:lnTo>
                  <a:lnTo>
                    <a:pt x="3104" y="42"/>
                  </a:lnTo>
                  <a:lnTo>
                    <a:pt x="3102" y="44"/>
                  </a:lnTo>
                  <a:lnTo>
                    <a:pt x="3102" y="44"/>
                  </a:lnTo>
                  <a:lnTo>
                    <a:pt x="3102" y="42"/>
                  </a:lnTo>
                  <a:lnTo>
                    <a:pt x="3102" y="42"/>
                  </a:lnTo>
                  <a:lnTo>
                    <a:pt x="3100" y="42"/>
                  </a:lnTo>
                  <a:lnTo>
                    <a:pt x="3100" y="42"/>
                  </a:lnTo>
                  <a:lnTo>
                    <a:pt x="3096" y="42"/>
                  </a:lnTo>
                  <a:lnTo>
                    <a:pt x="3096" y="42"/>
                  </a:lnTo>
                  <a:lnTo>
                    <a:pt x="3094" y="42"/>
                  </a:lnTo>
                  <a:lnTo>
                    <a:pt x="3090" y="42"/>
                  </a:lnTo>
                  <a:lnTo>
                    <a:pt x="3090" y="42"/>
                  </a:lnTo>
                  <a:lnTo>
                    <a:pt x="3090" y="42"/>
                  </a:lnTo>
                  <a:lnTo>
                    <a:pt x="3090" y="42"/>
                  </a:lnTo>
                  <a:lnTo>
                    <a:pt x="3090" y="42"/>
                  </a:lnTo>
                  <a:lnTo>
                    <a:pt x="3090" y="42"/>
                  </a:lnTo>
                  <a:lnTo>
                    <a:pt x="3088" y="42"/>
                  </a:lnTo>
                  <a:lnTo>
                    <a:pt x="3088" y="42"/>
                  </a:lnTo>
                  <a:lnTo>
                    <a:pt x="3086" y="42"/>
                  </a:lnTo>
                  <a:lnTo>
                    <a:pt x="3086" y="42"/>
                  </a:lnTo>
                  <a:lnTo>
                    <a:pt x="3082" y="42"/>
                  </a:lnTo>
                  <a:lnTo>
                    <a:pt x="3082" y="42"/>
                  </a:lnTo>
                  <a:lnTo>
                    <a:pt x="3080" y="40"/>
                  </a:lnTo>
                  <a:lnTo>
                    <a:pt x="3080" y="40"/>
                  </a:lnTo>
                  <a:lnTo>
                    <a:pt x="3078" y="42"/>
                  </a:lnTo>
                  <a:lnTo>
                    <a:pt x="3078" y="42"/>
                  </a:lnTo>
                  <a:lnTo>
                    <a:pt x="3076" y="42"/>
                  </a:lnTo>
                  <a:lnTo>
                    <a:pt x="3076" y="42"/>
                  </a:lnTo>
                  <a:lnTo>
                    <a:pt x="3076" y="42"/>
                  </a:lnTo>
                  <a:lnTo>
                    <a:pt x="3076" y="42"/>
                  </a:lnTo>
                  <a:lnTo>
                    <a:pt x="3072" y="42"/>
                  </a:lnTo>
                  <a:lnTo>
                    <a:pt x="3072" y="42"/>
                  </a:lnTo>
                  <a:lnTo>
                    <a:pt x="3070" y="42"/>
                  </a:lnTo>
                  <a:lnTo>
                    <a:pt x="3070" y="42"/>
                  </a:lnTo>
                  <a:lnTo>
                    <a:pt x="3070" y="42"/>
                  </a:lnTo>
                  <a:lnTo>
                    <a:pt x="3070" y="42"/>
                  </a:lnTo>
                  <a:lnTo>
                    <a:pt x="3066" y="40"/>
                  </a:lnTo>
                  <a:lnTo>
                    <a:pt x="3066" y="40"/>
                  </a:lnTo>
                  <a:lnTo>
                    <a:pt x="3058" y="42"/>
                  </a:lnTo>
                  <a:lnTo>
                    <a:pt x="3052" y="40"/>
                  </a:lnTo>
                  <a:lnTo>
                    <a:pt x="3052" y="40"/>
                  </a:lnTo>
                  <a:lnTo>
                    <a:pt x="3050" y="40"/>
                  </a:lnTo>
                  <a:lnTo>
                    <a:pt x="3050" y="40"/>
                  </a:lnTo>
                  <a:lnTo>
                    <a:pt x="3044" y="42"/>
                  </a:lnTo>
                  <a:lnTo>
                    <a:pt x="3044" y="42"/>
                  </a:lnTo>
                  <a:lnTo>
                    <a:pt x="3044" y="42"/>
                  </a:lnTo>
                  <a:lnTo>
                    <a:pt x="3044" y="42"/>
                  </a:lnTo>
                  <a:lnTo>
                    <a:pt x="3044" y="42"/>
                  </a:lnTo>
                  <a:lnTo>
                    <a:pt x="3044" y="42"/>
                  </a:lnTo>
                  <a:lnTo>
                    <a:pt x="3042" y="42"/>
                  </a:lnTo>
                  <a:lnTo>
                    <a:pt x="3042" y="42"/>
                  </a:lnTo>
                  <a:lnTo>
                    <a:pt x="3042" y="42"/>
                  </a:lnTo>
                  <a:lnTo>
                    <a:pt x="3042" y="42"/>
                  </a:lnTo>
                  <a:lnTo>
                    <a:pt x="3040" y="42"/>
                  </a:lnTo>
                  <a:lnTo>
                    <a:pt x="3040" y="42"/>
                  </a:lnTo>
                  <a:lnTo>
                    <a:pt x="3040" y="40"/>
                  </a:lnTo>
                  <a:lnTo>
                    <a:pt x="3040" y="40"/>
                  </a:lnTo>
                  <a:lnTo>
                    <a:pt x="3036" y="42"/>
                  </a:lnTo>
                  <a:lnTo>
                    <a:pt x="3036" y="42"/>
                  </a:lnTo>
                  <a:lnTo>
                    <a:pt x="3032" y="42"/>
                  </a:lnTo>
                  <a:lnTo>
                    <a:pt x="3032" y="42"/>
                  </a:lnTo>
                  <a:lnTo>
                    <a:pt x="3030" y="42"/>
                  </a:lnTo>
                  <a:lnTo>
                    <a:pt x="3030" y="42"/>
                  </a:lnTo>
                  <a:lnTo>
                    <a:pt x="3024" y="42"/>
                  </a:lnTo>
                  <a:lnTo>
                    <a:pt x="3024" y="42"/>
                  </a:lnTo>
                  <a:lnTo>
                    <a:pt x="3024" y="42"/>
                  </a:lnTo>
                  <a:lnTo>
                    <a:pt x="3022" y="42"/>
                  </a:lnTo>
                  <a:lnTo>
                    <a:pt x="3022" y="42"/>
                  </a:lnTo>
                  <a:lnTo>
                    <a:pt x="3020" y="42"/>
                  </a:lnTo>
                  <a:lnTo>
                    <a:pt x="3020" y="42"/>
                  </a:lnTo>
                  <a:lnTo>
                    <a:pt x="3014" y="42"/>
                  </a:lnTo>
                  <a:lnTo>
                    <a:pt x="3008" y="42"/>
                  </a:lnTo>
                  <a:lnTo>
                    <a:pt x="3008" y="42"/>
                  </a:lnTo>
                  <a:lnTo>
                    <a:pt x="3006" y="40"/>
                  </a:lnTo>
                  <a:lnTo>
                    <a:pt x="3004" y="42"/>
                  </a:lnTo>
                  <a:lnTo>
                    <a:pt x="3004" y="42"/>
                  </a:lnTo>
                  <a:lnTo>
                    <a:pt x="3002" y="40"/>
                  </a:lnTo>
                  <a:lnTo>
                    <a:pt x="3002" y="40"/>
                  </a:lnTo>
                  <a:lnTo>
                    <a:pt x="2998" y="40"/>
                  </a:lnTo>
                  <a:lnTo>
                    <a:pt x="2996" y="40"/>
                  </a:lnTo>
                  <a:lnTo>
                    <a:pt x="2996" y="40"/>
                  </a:lnTo>
                  <a:lnTo>
                    <a:pt x="2994" y="38"/>
                  </a:lnTo>
                  <a:lnTo>
                    <a:pt x="2994" y="38"/>
                  </a:lnTo>
                  <a:lnTo>
                    <a:pt x="2986" y="38"/>
                  </a:lnTo>
                  <a:lnTo>
                    <a:pt x="2986" y="38"/>
                  </a:lnTo>
                  <a:lnTo>
                    <a:pt x="2980" y="38"/>
                  </a:lnTo>
                  <a:lnTo>
                    <a:pt x="2976" y="38"/>
                  </a:lnTo>
                  <a:lnTo>
                    <a:pt x="2976" y="38"/>
                  </a:lnTo>
                  <a:lnTo>
                    <a:pt x="2972" y="38"/>
                  </a:lnTo>
                  <a:lnTo>
                    <a:pt x="2972" y="38"/>
                  </a:lnTo>
                  <a:lnTo>
                    <a:pt x="2970" y="38"/>
                  </a:lnTo>
                  <a:lnTo>
                    <a:pt x="2970" y="38"/>
                  </a:lnTo>
                  <a:lnTo>
                    <a:pt x="2962" y="40"/>
                  </a:lnTo>
                  <a:lnTo>
                    <a:pt x="2962" y="40"/>
                  </a:lnTo>
                  <a:lnTo>
                    <a:pt x="2954" y="38"/>
                  </a:lnTo>
                  <a:lnTo>
                    <a:pt x="2954" y="38"/>
                  </a:lnTo>
                  <a:lnTo>
                    <a:pt x="2946" y="40"/>
                  </a:lnTo>
                  <a:lnTo>
                    <a:pt x="2946" y="40"/>
                  </a:lnTo>
                  <a:lnTo>
                    <a:pt x="2942" y="38"/>
                  </a:lnTo>
                  <a:lnTo>
                    <a:pt x="2942" y="38"/>
                  </a:lnTo>
                  <a:lnTo>
                    <a:pt x="2940" y="38"/>
                  </a:lnTo>
                  <a:lnTo>
                    <a:pt x="2940" y="38"/>
                  </a:lnTo>
                  <a:lnTo>
                    <a:pt x="2934" y="36"/>
                  </a:lnTo>
                  <a:lnTo>
                    <a:pt x="2934" y="36"/>
                  </a:lnTo>
                  <a:lnTo>
                    <a:pt x="2934" y="36"/>
                  </a:lnTo>
                  <a:lnTo>
                    <a:pt x="2934" y="36"/>
                  </a:lnTo>
                  <a:lnTo>
                    <a:pt x="2934" y="36"/>
                  </a:lnTo>
                  <a:lnTo>
                    <a:pt x="2934" y="36"/>
                  </a:lnTo>
                  <a:lnTo>
                    <a:pt x="2932" y="36"/>
                  </a:lnTo>
                  <a:lnTo>
                    <a:pt x="2932" y="36"/>
                  </a:lnTo>
                  <a:lnTo>
                    <a:pt x="2930" y="36"/>
                  </a:lnTo>
                  <a:lnTo>
                    <a:pt x="2930" y="36"/>
                  </a:lnTo>
                  <a:lnTo>
                    <a:pt x="2926" y="36"/>
                  </a:lnTo>
                  <a:lnTo>
                    <a:pt x="2926" y="36"/>
                  </a:lnTo>
                  <a:lnTo>
                    <a:pt x="2920" y="36"/>
                  </a:lnTo>
                  <a:lnTo>
                    <a:pt x="2920" y="36"/>
                  </a:lnTo>
                  <a:lnTo>
                    <a:pt x="2920" y="36"/>
                  </a:lnTo>
                  <a:lnTo>
                    <a:pt x="2920" y="36"/>
                  </a:lnTo>
                  <a:lnTo>
                    <a:pt x="2918" y="38"/>
                  </a:lnTo>
                  <a:lnTo>
                    <a:pt x="2918" y="38"/>
                  </a:lnTo>
                  <a:lnTo>
                    <a:pt x="2914" y="38"/>
                  </a:lnTo>
                  <a:lnTo>
                    <a:pt x="2914" y="38"/>
                  </a:lnTo>
                  <a:lnTo>
                    <a:pt x="2910" y="36"/>
                  </a:lnTo>
                  <a:lnTo>
                    <a:pt x="2910" y="36"/>
                  </a:lnTo>
                  <a:lnTo>
                    <a:pt x="2904" y="36"/>
                  </a:lnTo>
                  <a:lnTo>
                    <a:pt x="2904" y="36"/>
                  </a:lnTo>
                  <a:lnTo>
                    <a:pt x="2902" y="36"/>
                  </a:lnTo>
                  <a:lnTo>
                    <a:pt x="2902" y="36"/>
                  </a:lnTo>
                  <a:lnTo>
                    <a:pt x="2902" y="36"/>
                  </a:lnTo>
                  <a:lnTo>
                    <a:pt x="2902" y="36"/>
                  </a:lnTo>
                  <a:lnTo>
                    <a:pt x="2900" y="36"/>
                  </a:lnTo>
                  <a:lnTo>
                    <a:pt x="2900" y="36"/>
                  </a:lnTo>
                  <a:lnTo>
                    <a:pt x="2898" y="36"/>
                  </a:lnTo>
                  <a:lnTo>
                    <a:pt x="2898" y="36"/>
                  </a:lnTo>
                  <a:lnTo>
                    <a:pt x="2898" y="36"/>
                  </a:lnTo>
                  <a:lnTo>
                    <a:pt x="2898" y="36"/>
                  </a:lnTo>
                  <a:lnTo>
                    <a:pt x="2898" y="34"/>
                  </a:lnTo>
                  <a:lnTo>
                    <a:pt x="2898" y="34"/>
                  </a:lnTo>
                  <a:lnTo>
                    <a:pt x="2896" y="34"/>
                  </a:lnTo>
                  <a:lnTo>
                    <a:pt x="2896" y="34"/>
                  </a:lnTo>
                  <a:lnTo>
                    <a:pt x="2892" y="34"/>
                  </a:lnTo>
                  <a:lnTo>
                    <a:pt x="2892" y="34"/>
                  </a:lnTo>
                  <a:lnTo>
                    <a:pt x="2892" y="34"/>
                  </a:lnTo>
                  <a:lnTo>
                    <a:pt x="2892" y="36"/>
                  </a:lnTo>
                  <a:lnTo>
                    <a:pt x="2892" y="36"/>
                  </a:lnTo>
                  <a:lnTo>
                    <a:pt x="2892" y="36"/>
                  </a:lnTo>
                  <a:lnTo>
                    <a:pt x="2892" y="36"/>
                  </a:lnTo>
                  <a:lnTo>
                    <a:pt x="2892" y="36"/>
                  </a:lnTo>
                  <a:lnTo>
                    <a:pt x="2890" y="36"/>
                  </a:lnTo>
                  <a:lnTo>
                    <a:pt x="2890" y="36"/>
                  </a:lnTo>
                  <a:lnTo>
                    <a:pt x="2888" y="36"/>
                  </a:lnTo>
                  <a:lnTo>
                    <a:pt x="2888" y="36"/>
                  </a:lnTo>
                  <a:lnTo>
                    <a:pt x="2886" y="36"/>
                  </a:lnTo>
                  <a:lnTo>
                    <a:pt x="2886" y="36"/>
                  </a:lnTo>
                  <a:lnTo>
                    <a:pt x="2884" y="36"/>
                  </a:lnTo>
                  <a:lnTo>
                    <a:pt x="2884" y="36"/>
                  </a:lnTo>
                  <a:lnTo>
                    <a:pt x="2878" y="36"/>
                  </a:lnTo>
                  <a:lnTo>
                    <a:pt x="2878" y="36"/>
                  </a:lnTo>
                  <a:lnTo>
                    <a:pt x="2874" y="34"/>
                  </a:lnTo>
                  <a:lnTo>
                    <a:pt x="2874" y="34"/>
                  </a:lnTo>
                  <a:lnTo>
                    <a:pt x="2872" y="34"/>
                  </a:lnTo>
                  <a:lnTo>
                    <a:pt x="2872" y="34"/>
                  </a:lnTo>
                  <a:lnTo>
                    <a:pt x="2870" y="34"/>
                  </a:lnTo>
                  <a:lnTo>
                    <a:pt x="2870" y="34"/>
                  </a:lnTo>
                  <a:lnTo>
                    <a:pt x="2866" y="34"/>
                  </a:lnTo>
                  <a:lnTo>
                    <a:pt x="2866" y="34"/>
                  </a:lnTo>
                  <a:lnTo>
                    <a:pt x="2864" y="34"/>
                  </a:lnTo>
                  <a:lnTo>
                    <a:pt x="2864" y="34"/>
                  </a:lnTo>
                  <a:lnTo>
                    <a:pt x="2862" y="34"/>
                  </a:lnTo>
                  <a:lnTo>
                    <a:pt x="2862" y="34"/>
                  </a:lnTo>
                  <a:lnTo>
                    <a:pt x="2862" y="34"/>
                  </a:lnTo>
                  <a:lnTo>
                    <a:pt x="2862" y="34"/>
                  </a:lnTo>
                  <a:lnTo>
                    <a:pt x="2860" y="34"/>
                  </a:lnTo>
                  <a:lnTo>
                    <a:pt x="2860" y="34"/>
                  </a:lnTo>
                  <a:lnTo>
                    <a:pt x="2860" y="34"/>
                  </a:lnTo>
                  <a:lnTo>
                    <a:pt x="2860" y="34"/>
                  </a:lnTo>
                  <a:lnTo>
                    <a:pt x="2858" y="34"/>
                  </a:lnTo>
                  <a:lnTo>
                    <a:pt x="2858" y="34"/>
                  </a:lnTo>
                  <a:lnTo>
                    <a:pt x="2858" y="36"/>
                  </a:lnTo>
                  <a:lnTo>
                    <a:pt x="2858" y="36"/>
                  </a:lnTo>
                  <a:lnTo>
                    <a:pt x="2858" y="36"/>
                  </a:lnTo>
                  <a:lnTo>
                    <a:pt x="2858" y="36"/>
                  </a:lnTo>
                  <a:lnTo>
                    <a:pt x="2858" y="36"/>
                  </a:lnTo>
                  <a:lnTo>
                    <a:pt x="2858" y="38"/>
                  </a:lnTo>
                  <a:lnTo>
                    <a:pt x="2858" y="38"/>
                  </a:lnTo>
                  <a:lnTo>
                    <a:pt x="2852" y="38"/>
                  </a:lnTo>
                  <a:lnTo>
                    <a:pt x="2852" y="38"/>
                  </a:lnTo>
                  <a:lnTo>
                    <a:pt x="2844" y="38"/>
                  </a:lnTo>
                  <a:lnTo>
                    <a:pt x="2844" y="38"/>
                  </a:lnTo>
                  <a:lnTo>
                    <a:pt x="2842" y="38"/>
                  </a:lnTo>
                  <a:lnTo>
                    <a:pt x="2842" y="38"/>
                  </a:lnTo>
                  <a:lnTo>
                    <a:pt x="2842" y="38"/>
                  </a:lnTo>
                  <a:lnTo>
                    <a:pt x="2842" y="38"/>
                  </a:lnTo>
                  <a:lnTo>
                    <a:pt x="2840" y="38"/>
                  </a:lnTo>
                  <a:lnTo>
                    <a:pt x="2840" y="38"/>
                  </a:lnTo>
                  <a:lnTo>
                    <a:pt x="2834" y="38"/>
                  </a:lnTo>
                  <a:lnTo>
                    <a:pt x="2834" y="38"/>
                  </a:lnTo>
                  <a:lnTo>
                    <a:pt x="2832" y="38"/>
                  </a:lnTo>
                  <a:lnTo>
                    <a:pt x="2832" y="38"/>
                  </a:lnTo>
                  <a:lnTo>
                    <a:pt x="2832" y="38"/>
                  </a:lnTo>
                  <a:lnTo>
                    <a:pt x="2832" y="38"/>
                  </a:lnTo>
                  <a:lnTo>
                    <a:pt x="2830" y="38"/>
                  </a:lnTo>
                  <a:lnTo>
                    <a:pt x="2830" y="38"/>
                  </a:lnTo>
                  <a:lnTo>
                    <a:pt x="2830" y="38"/>
                  </a:lnTo>
                  <a:lnTo>
                    <a:pt x="2830" y="38"/>
                  </a:lnTo>
                  <a:lnTo>
                    <a:pt x="2828" y="38"/>
                  </a:lnTo>
                  <a:lnTo>
                    <a:pt x="2828" y="38"/>
                  </a:lnTo>
                  <a:lnTo>
                    <a:pt x="2826" y="38"/>
                  </a:lnTo>
                  <a:lnTo>
                    <a:pt x="2826" y="38"/>
                  </a:lnTo>
                  <a:lnTo>
                    <a:pt x="2826" y="38"/>
                  </a:lnTo>
                  <a:lnTo>
                    <a:pt x="2826" y="38"/>
                  </a:lnTo>
                  <a:lnTo>
                    <a:pt x="2826" y="38"/>
                  </a:lnTo>
                  <a:lnTo>
                    <a:pt x="2826" y="38"/>
                  </a:lnTo>
                  <a:lnTo>
                    <a:pt x="2824" y="38"/>
                  </a:lnTo>
                  <a:lnTo>
                    <a:pt x="2824" y="38"/>
                  </a:lnTo>
                  <a:lnTo>
                    <a:pt x="2820" y="38"/>
                  </a:lnTo>
                  <a:lnTo>
                    <a:pt x="2816" y="38"/>
                  </a:lnTo>
                  <a:lnTo>
                    <a:pt x="2816" y="38"/>
                  </a:lnTo>
                  <a:lnTo>
                    <a:pt x="2814" y="38"/>
                  </a:lnTo>
                  <a:lnTo>
                    <a:pt x="2814" y="38"/>
                  </a:lnTo>
                  <a:lnTo>
                    <a:pt x="2806" y="38"/>
                  </a:lnTo>
                  <a:lnTo>
                    <a:pt x="2806" y="38"/>
                  </a:lnTo>
                  <a:lnTo>
                    <a:pt x="2804" y="38"/>
                  </a:lnTo>
                  <a:lnTo>
                    <a:pt x="2804" y="38"/>
                  </a:lnTo>
                  <a:lnTo>
                    <a:pt x="2796" y="38"/>
                  </a:lnTo>
                  <a:lnTo>
                    <a:pt x="2796" y="38"/>
                  </a:lnTo>
                  <a:lnTo>
                    <a:pt x="2794" y="38"/>
                  </a:lnTo>
                  <a:lnTo>
                    <a:pt x="2794" y="38"/>
                  </a:lnTo>
                  <a:lnTo>
                    <a:pt x="2792" y="38"/>
                  </a:lnTo>
                  <a:lnTo>
                    <a:pt x="2792" y="38"/>
                  </a:lnTo>
                  <a:lnTo>
                    <a:pt x="2792" y="38"/>
                  </a:lnTo>
                  <a:lnTo>
                    <a:pt x="2792" y="38"/>
                  </a:lnTo>
                  <a:lnTo>
                    <a:pt x="2790" y="38"/>
                  </a:lnTo>
                  <a:lnTo>
                    <a:pt x="2790" y="38"/>
                  </a:lnTo>
                  <a:lnTo>
                    <a:pt x="2790" y="38"/>
                  </a:lnTo>
                  <a:lnTo>
                    <a:pt x="2790" y="38"/>
                  </a:lnTo>
                  <a:lnTo>
                    <a:pt x="2786" y="38"/>
                  </a:lnTo>
                  <a:lnTo>
                    <a:pt x="2784" y="38"/>
                  </a:lnTo>
                  <a:lnTo>
                    <a:pt x="2784" y="38"/>
                  </a:lnTo>
                  <a:lnTo>
                    <a:pt x="2782" y="38"/>
                  </a:lnTo>
                  <a:lnTo>
                    <a:pt x="2782" y="38"/>
                  </a:lnTo>
                  <a:lnTo>
                    <a:pt x="2780" y="38"/>
                  </a:lnTo>
                  <a:lnTo>
                    <a:pt x="2780" y="38"/>
                  </a:lnTo>
                  <a:lnTo>
                    <a:pt x="2776" y="38"/>
                  </a:lnTo>
                  <a:lnTo>
                    <a:pt x="2776" y="38"/>
                  </a:lnTo>
                  <a:lnTo>
                    <a:pt x="2772" y="38"/>
                  </a:lnTo>
                  <a:lnTo>
                    <a:pt x="2772" y="38"/>
                  </a:lnTo>
                  <a:lnTo>
                    <a:pt x="2772" y="38"/>
                  </a:lnTo>
                  <a:lnTo>
                    <a:pt x="2772" y="38"/>
                  </a:lnTo>
                  <a:lnTo>
                    <a:pt x="2770" y="38"/>
                  </a:lnTo>
                  <a:lnTo>
                    <a:pt x="2770" y="38"/>
                  </a:lnTo>
                  <a:lnTo>
                    <a:pt x="2770" y="38"/>
                  </a:lnTo>
                  <a:lnTo>
                    <a:pt x="2770" y="38"/>
                  </a:lnTo>
                  <a:lnTo>
                    <a:pt x="2768" y="38"/>
                  </a:lnTo>
                  <a:lnTo>
                    <a:pt x="2768" y="38"/>
                  </a:lnTo>
                  <a:lnTo>
                    <a:pt x="2764" y="38"/>
                  </a:lnTo>
                  <a:lnTo>
                    <a:pt x="2764" y="38"/>
                  </a:lnTo>
                  <a:lnTo>
                    <a:pt x="2762" y="38"/>
                  </a:lnTo>
                  <a:lnTo>
                    <a:pt x="2762" y="38"/>
                  </a:lnTo>
                  <a:lnTo>
                    <a:pt x="2762" y="36"/>
                  </a:lnTo>
                  <a:lnTo>
                    <a:pt x="2762" y="36"/>
                  </a:lnTo>
                  <a:lnTo>
                    <a:pt x="2762" y="36"/>
                  </a:lnTo>
                  <a:lnTo>
                    <a:pt x="2762" y="36"/>
                  </a:lnTo>
                  <a:lnTo>
                    <a:pt x="2760" y="36"/>
                  </a:lnTo>
                  <a:lnTo>
                    <a:pt x="2760" y="36"/>
                  </a:lnTo>
                  <a:lnTo>
                    <a:pt x="2754" y="36"/>
                  </a:lnTo>
                  <a:lnTo>
                    <a:pt x="2754" y="36"/>
                  </a:lnTo>
                  <a:lnTo>
                    <a:pt x="2750" y="36"/>
                  </a:lnTo>
                  <a:lnTo>
                    <a:pt x="2750" y="36"/>
                  </a:lnTo>
                  <a:lnTo>
                    <a:pt x="2750" y="36"/>
                  </a:lnTo>
                  <a:lnTo>
                    <a:pt x="2750" y="36"/>
                  </a:lnTo>
                  <a:lnTo>
                    <a:pt x="2748" y="36"/>
                  </a:lnTo>
                  <a:lnTo>
                    <a:pt x="2748" y="36"/>
                  </a:lnTo>
                  <a:lnTo>
                    <a:pt x="2746" y="36"/>
                  </a:lnTo>
                  <a:lnTo>
                    <a:pt x="2746" y="36"/>
                  </a:lnTo>
                  <a:lnTo>
                    <a:pt x="2744" y="38"/>
                  </a:lnTo>
                  <a:lnTo>
                    <a:pt x="2744" y="38"/>
                  </a:lnTo>
                  <a:lnTo>
                    <a:pt x="2742" y="38"/>
                  </a:lnTo>
                  <a:lnTo>
                    <a:pt x="2738" y="38"/>
                  </a:lnTo>
                  <a:lnTo>
                    <a:pt x="2738" y="38"/>
                  </a:lnTo>
                  <a:lnTo>
                    <a:pt x="2738" y="38"/>
                  </a:lnTo>
                  <a:lnTo>
                    <a:pt x="2738" y="38"/>
                  </a:lnTo>
                  <a:lnTo>
                    <a:pt x="2736" y="38"/>
                  </a:lnTo>
                  <a:lnTo>
                    <a:pt x="2736" y="38"/>
                  </a:lnTo>
                  <a:lnTo>
                    <a:pt x="2728" y="38"/>
                  </a:lnTo>
                  <a:lnTo>
                    <a:pt x="2728" y="38"/>
                  </a:lnTo>
                  <a:lnTo>
                    <a:pt x="2724" y="38"/>
                  </a:lnTo>
                  <a:lnTo>
                    <a:pt x="2724" y="38"/>
                  </a:lnTo>
                  <a:lnTo>
                    <a:pt x="2720" y="36"/>
                  </a:lnTo>
                  <a:lnTo>
                    <a:pt x="2720" y="36"/>
                  </a:lnTo>
                  <a:lnTo>
                    <a:pt x="2720" y="36"/>
                  </a:lnTo>
                  <a:lnTo>
                    <a:pt x="2720" y="36"/>
                  </a:lnTo>
                  <a:lnTo>
                    <a:pt x="2716" y="38"/>
                  </a:lnTo>
                  <a:lnTo>
                    <a:pt x="2716" y="38"/>
                  </a:lnTo>
                  <a:lnTo>
                    <a:pt x="2712" y="38"/>
                  </a:lnTo>
                  <a:lnTo>
                    <a:pt x="2712" y="38"/>
                  </a:lnTo>
                  <a:lnTo>
                    <a:pt x="2710" y="38"/>
                  </a:lnTo>
                  <a:lnTo>
                    <a:pt x="2706" y="38"/>
                  </a:lnTo>
                  <a:lnTo>
                    <a:pt x="2706" y="38"/>
                  </a:lnTo>
                  <a:lnTo>
                    <a:pt x="2700" y="38"/>
                  </a:lnTo>
                  <a:lnTo>
                    <a:pt x="2700" y="38"/>
                  </a:lnTo>
                  <a:lnTo>
                    <a:pt x="2694" y="38"/>
                  </a:lnTo>
                  <a:lnTo>
                    <a:pt x="2694" y="38"/>
                  </a:lnTo>
                  <a:lnTo>
                    <a:pt x="2692" y="36"/>
                  </a:lnTo>
                  <a:lnTo>
                    <a:pt x="2692" y="36"/>
                  </a:lnTo>
                  <a:lnTo>
                    <a:pt x="2688" y="36"/>
                  </a:lnTo>
                  <a:lnTo>
                    <a:pt x="2688" y="36"/>
                  </a:lnTo>
                  <a:lnTo>
                    <a:pt x="2686" y="36"/>
                  </a:lnTo>
                  <a:lnTo>
                    <a:pt x="2686" y="36"/>
                  </a:lnTo>
                  <a:lnTo>
                    <a:pt x="2684" y="36"/>
                  </a:lnTo>
                  <a:lnTo>
                    <a:pt x="2684" y="36"/>
                  </a:lnTo>
                  <a:lnTo>
                    <a:pt x="2682" y="36"/>
                  </a:lnTo>
                  <a:lnTo>
                    <a:pt x="2682" y="36"/>
                  </a:lnTo>
                  <a:lnTo>
                    <a:pt x="2682" y="36"/>
                  </a:lnTo>
                  <a:lnTo>
                    <a:pt x="2682" y="36"/>
                  </a:lnTo>
                  <a:lnTo>
                    <a:pt x="2680" y="36"/>
                  </a:lnTo>
                  <a:lnTo>
                    <a:pt x="2680" y="36"/>
                  </a:lnTo>
                  <a:lnTo>
                    <a:pt x="2680" y="36"/>
                  </a:lnTo>
                  <a:lnTo>
                    <a:pt x="2680" y="36"/>
                  </a:lnTo>
                  <a:lnTo>
                    <a:pt x="2678" y="36"/>
                  </a:lnTo>
                  <a:lnTo>
                    <a:pt x="2678" y="36"/>
                  </a:lnTo>
                  <a:lnTo>
                    <a:pt x="2678" y="36"/>
                  </a:lnTo>
                  <a:lnTo>
                    <a:pt x="2678" y="36"/>
                  </a:lnTo>
                  <a:lnTo>
                    <a:pt x="2678" y="36"/>
                  </a:lnTo>
                  <a:lnTo>
                    <a:pt x="2678" y="36"/>
                  </a:lnTo>
                  <a:lnTo>
                    <a:pt x="2676" y="36"/>
                  </a:lnTo>
                  <a:lnTo>
                    <a:pt x="2676" y="36"/>
                  </a:lnTo>
                  <a:lnTo>
                    <a:pt x="2670" y="36"/>
                  </a:lnTo>
                  <a:lnTo>
                    <a:pt x="2670" y="36"/>
                  </a:lnTo>
                  <a:lnTo>
                    <a:pt x="2664" y="38"/>
                  </a:lnTo>
                  <a:lnTo>
                    <a:pt x="2664" y="38"/>
                  </a:lnTo>
                  <a:lnTo>
                    <a:pt x="2660" y="38"/>
                  </a:lnTo>
                  <a:lnTo>
                    <a:pt x="2660" y="38"/>
                  </a:lnTo>
                  <a:lnTo>
                    <a:pt x="2656" y="38"/>
                  </a:lnTo>
                  <a:lnTo>
                    <a:pt x="2656" y="38"/>
                  </a:lnTo>
                  <a:lnTo>
                    <a:pt x="2656" y="38"/>
                  </a:lnTo>
                  <a:lnTo>
                    <a:pt x="2656" y="38"/>
                  </a:lnTo>
                  <a:lnTo>
                    <a:pt x="2654" y="38"/>
                  </a:lnTo>
                  <a:lnTo>
                    <a:pt x="2654" y="38"/>
                  </a:lnTo>
                  <a:lnTo>
                    <a:pt x="2648" y="38"/>
                  </a:lnTo>
                  <a:lnTo>
                    <a:pt x="2648" y="38"/>
                  </a:lnTo>
                  <a:lnTo>
                    <a:pt x="2644" y="38"/>
                  </a:lnTo>
                  <a:lnTo>
                    <a:pt x="2644" y="38"/>
                  </a:lnTo>
                  <a:lnTo>
                    <a:pt x="2642" y="38"/>
                  </a:lnTo>
                  <a:lnTo>
                    <a:pt x="2642" y="38"/>
                  </a:lnTo>
                  <a:lnTo>
                    <a:pt x="2640" y="38"/>
                  </a:lnTo>
                  <a:lnTo>
                    <a:pt x="2640" y="38"/>
                  </a:lnTo>
                  <a:lnTo>
                    <a:pt x="2636" y="40"/>
                  </a:lnTo>
                  <a:lnTo>
                    <a:pt x="2636" y="40"/>
                  </a:lnTo>
                  <a:lnTo>
                    <a:pt x="2634" y="40"/>
                  </a:lnTo>
                  <a:lnTo>
                    <a:pt x="2634" y="40"/>
                  </a:lnTo>
                  <a:lnTo>
                    <a:pt x="2632" y="40"/>
                  </a:lnTo>
                  <a:lnTo>
                    <a:pt x="2632" y="40"/>
                  </a:lnTo>
                  <a:lnTo>
                    <a:pt x="2630" y="40"/>
                  </a:lnTo>
                  <a:lnTo>
                    <a:pt x="2630" y="40"/>
                  </a:lnTo>
                  <a:lnTo>
                    <a:pt x="2630" y="40"/>
                  </a:lnTo>
                  <a:lnTo>
                    <a:pt x="2630" y="40"/>
                  </a:lnTo>
                  <a:lnTo>
                    <a:pt x="2628" y="40"/>
                  </a:lnTo>
                  <a:lnTo>
                    <a:pt x="2628" y="40"/>
                  </a:lnTo>
                  <a:lnTo>
                    <a:pt x="2624" y="40"/>
                  </a:lnTo>
                  <a:lnTo>
                    <a:pt x="2624" y="40"/>
                  </a:lnTo>
                  <a:lnTo>
                    <a:pt x="2624" y="38"/>
                  </a:lnTo>
                  <a:lnTo>
                    <a:pt x="2624" y="38"/>
                  </a:lnTo>
                  <a:lnTo>
                    <a:pt x="2618" y="38"/>
                  </a:lnTo>
                  <a:lnTo>
                    <a:pt x="2618" y="38"/>
                  </a:lnTo>
                  <a:lnTo>
                    <a:pt x="2616" y="38"/>
                  </a:lnTo>
                  <a:lnTo>
                    <a:pt x="2616" y="38"/>
                  </a:lnTo>
                  <a:lnTo>
                    <a:pt x="2614" y="38"/>
                  </a:lnTo>
                  <a:lnTo>
                    <a:pt x="2614" y="38"/>
                  </a:lnTo>
                  <a:lnTo>
                    <a:pt x="2614" y="38"/>
                  </a:lnTo>
                  <a:lnTo>
                    <a:pt x="2614" y="38"/>
                  </a:lnTo>
                  <a:lnTo>
                    <a:pt x="2612" y="38"/>
                  </a:lnTo>
                  <a:lnTo>
                    <a:pt x="2612" y="38"/>
                  </a:lnTo>
                  <a:lnTo>
                    <a:pt x="2608" y="38"/>
                  </a:lnTo>
                  <a:lnTo>
                    <a:pt x="2608" y="38"/>
                  </a:lnTo>
                  <a:lnTo>
                    <a:pt x="2604" y="38"/>
                  </a:lnTo>
                  <a:lnTo>
                    <a:pt x="2604" y="38"/>
                  </a:lnTo>
                  <a:lnTo>
                    <a:pt x="2602" y="36"/>
                  </a:lnTo>
                  <a:lnTo>
                    <a:pt x="2602" y="36"/>
                  </a:lnTo>
                  <a:lnTo>
                    <a:pt x="2600" y="36"/>
                  </a:lnTo>
                  <a:lnTo>
                    <a:pt x="2600" y="36"/>
                  </a:lnTo>
                  <a:lnTo>
                    <a:pt x="2600" y="36"/>
                  </a:lnTo>
                  <a:lnTo>
                    <a:pt x="2600" y="36"/>
                  </a:lnTo>
                  <a:lnTo>
                    <a:pt x="2598" y="34"/>
                  </a:lnTo>
                  <a:lnTo>
                    <a:pt x="2598" y="34"/>
                  </a:lnTo>
                  <a:lnTo>
                    <a:pt x="2596" y="34"/>
                  </a:lnTo>
                  <a:lnTo>
                    <a:pt x="2596" y="34"/>
                  </a:lnTo>
                  <a:lnTo>
                    <a:pt x="2588" y="34"/>
                  </a:lnTo>
                  <a:lnTo>
                    <a:pt x="2588" y="34"/>
                  </a:lnTo>
                  <a:lnTo>
                    <a:pt x="2584" y="34"/>
                  </a:lnTo>
                  <a:lnTo>
                    <a:pt x="2584" y="34"/>
                  </a:lnTo>
                  <a:lnTo>
                    <a:pt x="2570" y="34"/>
                  </a:lnTo>
                  <a:lnTo>
                    <a:pt x="2570" y="34"/>
                  </a:lnTo>
                  <a:lnTo>
                    <a:pt x="2568" y="34"/>
                  </a:lnTo>
                  <a:lnTo>
                    <a:pt x="2568" y="34"/>
                  </a:lnTo>
                  <a:lnTo>
                    <a:pt x="2566" y="34"/>
                  </a:lnTo>
                  <a:lnTo>
                    <a:pt x="2566" y="34"/>
                  </a:lnTo>
                  <a:lnTo>
                    <a:pt x="2562" y="36"/>
                  </a:lnTo>
                  <a:lnTo>
                    <a:pt x="2562" y="36"/>
                  </a:lnTo>
                  <a:lnTo>
                    <a:pt x="2556" y="36"/>
                  </a:lnTo>
                  <a:lnTo>
                    <a:pt x="2556" y="36"/>
                  </a:lnTo>
                  <a:lnTo>
                    <a:pt x="2552" y="34"/>
                  </a:lnTo>
                  <a:lnTo>
                    <a:pt x="2552" y="34"/>
                  </a:lnTo>
                  <a:lnTo>
                    <a:pt x="2544" y="34"/>
                  </a:lnTo>
                  <a:lnTo>
                    <a:pt x="2544" y="34"/>
                  </a:lnTo>
                  <a:lnTo>
                    <a:pt x="2542" y="34"/>
                  </a:lnTo>
                  <a:lnTo>
                    <a:pt x="2542" y="34"/>
                  </a:lnTo>
                  <a:lnTo>
                    <a:pt x="2536" y="34"/>
                  </a:lnTo>
                  <a:lnTo>
                    <a:pt x="2536" y="34"/>
                  </a:lnTo>
                  <a:lnTo>
                    <a:pt x="2532" y="36"/>
                  </a:lnTo>
                  <a:lnTo>
                    <a:pt x="2532" y="36"/>
                  </a:lnTo>
                  <a:lnTo>
                    <a:pt x="2528" y="36"/>
                  </a:lnTo>
                  <a:lnTo>
                    <a:pt x="2528" y="36"/>
                  </a:lnTo>
                  <a:lnTo>
                    <a:pt x="2526" y="36"/>
                  </a:lnTo>
                  <a:lnTo>
                    <a:pt x="2526" y="36"/>
                  </a:lnTo>
                  <a:lnTo>
                    <a:pt x="2524" y="36"/>
                  </a:lnTo>
                  <a:lnTo>
                    <a:pt x="2524" y="36"/>
                  </a:lnTo>
                  <a:lnTo>
                    <a:pt x="2520" y="36"/>
                  </a:lnTo>
                  <a:lnTo>
                    <a:pt x="2520" y="36"/>
                  </a:lnTo>
                  <a:lnTo>
                    <a:pt x="2516" y="38"/>
                  </a:lnTo>
                  <a:lnTo>
                    <a:pt x="2516" y="38"/>
                  </a:lnTo>
                  <a:lnTo>
                    <a:pt x="2516" y="38"/>
                  </a:lnTo>
                  <a:lnTo>
                    <a:pt x="2516" y="38"/>
                  </a:lnTo>
                  <a:lnTo>
                    <a:pt x="2516" y="38"/>
                  </a:lnTo>
                  <a:lnTo>
                    <a:pt x="2516" y="38"/>
                  </a:lnTo>
                  <a:lnTo>
                    <a:pt x="2516" y="38"/>
                  </a:lnTo>
                  <a:lnTo>
                    <a:pt x="2516" y="38"/>
                  </a:lnTo>
                  <a:lnTo>
                    <a:pt x="2512" y="38"/>
                  </a:lnTo>
                  <a:lnTo>
                    <a:pt x="2512" y="38"/>
                  </a:lnTo>
                  <a:lnTo>
                    <a:pt x="2512" y="36"/>
                  </a:lnTo>
                  <a:lnTo>
                    <a:pt x="2512" y="36"/>
                  </a:lnTo>
                  <a:lnTo>
                    <a:pt x="2510" y="36"/>
                  </a:lnTo>
                  <a:lnTo>
                    <a:pt x="2510" y="36"/>
                  </a:lnTo>
                  <a:lnTo>
                    <a:pt x="2508" y="36"/>
                  </a:lnTo>
                  <a:lnTo>
                    <a:pt x="2508" y="36"/>
                  </a:lnTo>
                  <a:lnTo>
                    <a:pt x="2506" y="36"/>
                  </a:lnTo>
                  <a:lnTo>
                    <a:pt x="2506" y="36"/>
                  </a:lnTo>
                  <a:lnTo>
                    <a:pt x="2504" y="36"/>
                  </a:lnTo>
                  <a:lnTo>
                    <a:pt x="2504" y="36"/>
                  </a:lnTo>
                  <a:lnTo>
                    <a:pt x="2504" y="36"/>
                  </a:lnTo>
                  <a:lnTo>
                    <a:pt x="2504" y="36"/>
                  </a:lnTo>
                  <a:lnTo>
                    <a:pt x="2504" y="36"/>
                  </a:lnTo>
                  <a:lnTo>
                    <a:pt x="2504" y="36"/>
                  </a:lnTo>
                  <a:lnTo>
                    <a:pt x="2504" y="36"/>
                  </a:lnTo>
                  <a:lnTo>
                    <a:pt x="2504" y="36"/>
                  </a:lnTo>
                  <a:lnTo>
                    <a:pt x="2500" y="36"/>
                  </a:lnTo>
                  <a:lnTo>
                    <a:pt x="2500" y="36"/>
                  </a:lnTo>
                  <a:lnTo>
                    <a:pt x="2496" y="36"/>
                  </a:lnTo>
                  <a:lnTo>
                    <a:pt x="2496" y="36"/>
                  </a:lnTo>
                  <a:lnTo>
                    <a:pt x="2492" y="36"/>
                  </a:lnTo>
                  <a:lnTo>
                    <a:pt x="2492" y="36"/>
                  </a:lnTo>
                  <a:lnTo>
                    <a:pt x="2488" y="36"/>
                  </a:lnTo>
                  <a:lnTo>
                    <a:pt x="2488" y="36"/>
                  </a:lnTo>
                  <a:lnTo>
                    <a:pt x="2488" y="36"/>
                  </a:lnTo>
                  <a:lnTo>
                    <a:pt x="2488" y="36"/>
                  </a:lnTo>
                  <a:lnTo>
                    <a:pt x="2484" y="36"/>
                  </a:lnTo>
                  <a:lnTo>
                    <a:pt x="2484" y="36"/>
                  </a:lnTo>
                  <a:lnTo>
                    <a:pt x="2482" y="36"/>
                  </a:lnTo>
                  <a:lnTo>
                    <a:pt x="2482" y="36"/>
                  </a:lnTo>
                  <a:lnTo>
                    <a:pt x="2482" y="36"/>
                  </a:lnTo>
                  <a:lnTo>
                    <a:pt x="2482" y="36"/>
                  </a:lnTo>
                  <a:lnTo>
                    <a:pt x="2482" y="36"/>
                  </a:lnTo>
                  <a:lnTo>
                    <a:pt x="2482" y="36"/>
                  </a:lnTo>
                  <a:lnTo>
                    <a:pt x="2480" y="36"/>
                  </a:lnTo>
                  <a:lnTo>
                    <a:pt x="2480" y="36"/>
                  </a:lnTo>
                  <a:lnTo>
                    <a:pt x="2480" y="36"/>
                  </a:lnTo>
                  <a:lnTo>
                    <a:pt x="2480" y="36"/>
                  </a:lnTo>
                  <a:lnTo>
                    <a:pt x="2474" y="36"/>
                  </a:lnTo>
                  <a:lnTo>
                    <a:pt x="2474" y="36"/>
                  </a:lnTo>
                  <a:lnTo>
                    <a:pt x="2470" y="36"/>
                  </a:lnTo>
                  <a:lnTo>
                    <a:pt x="2470" y="36"/>
                  </a:lnTo>
                  <a:lnTo>
                    <a:pt x="2466" y="38"/>
                  </a:lnTo>
                  <a:lnTo>
                    <a:pt x="2466" y="38"/>
                  </a:lnTo>
                  <a:lnTo>
                    <a:pt x="2464" y="36"/>
                  </a:lnTo>
                  <a:lnTo>
                    <a:pt x="2464" y="36"/>
                  </a:lnTo>
                  <a:lnTo>
                    <a:pt x="2458" y="38"/>
                  </a:lnTo>
                  <a:lnTo>
                    <a:pt x="2458" y="38"/>
                  </a:lnTo>
                  <a:lnTo>
                    <a:pt x="2458" y="38"/>
                  </a:lnTo>
                  <a:lnTo>
                    <a:pt x="2458" y="38"/>
                  </a:lnTo>
                  <a:lnTo>
                    <a:pt x="2456" y="38"/>
                  </a:lnTo>
                  <a:lnTo>
                    <a:pt x="2456" y="38"/>
                  </a:lnTo>
                  <a:lnTo>
                    <a:pt x="2456" y="38"/>
                  </a:lnTo>
                  <a:lnTo>
                    <a:pt x="2456" y="38"/>
                  </a:lnTo>
                  <a:lnTo>
                    <a:pt x="2452" y="36"/>
                  </a:lnTo>
                  <a:lnTo>
                    <a:pt x="2452" y="36"/>
                  </a:lnTo>
                  <a:lnTo>
                    <a:pt x="2448" y="38"/>
                  </a:lnTo>
                  <a:lnTo>
                    <a:pt x="2448" y="38"/>
                  </a:lnTo>
                  <a:lnTo>
                    <a:pt x="2446" y="38"/>
                  </a:lnTo>
                  <a:lnTo>
                    <a:pt x="2446" y="38"/>
                  </a:lnTo>
                  <a:lnTo>
                    <a:pt x="2442" y="40"/>
                  </a:lnTo>
                  <a:lnTo>
                    <a:pt x="2442" y="40"/>
                  </a:lnTo>
                  <a:lnTo>
                    <a:pt x="2438" y="40"/>
                  </a:lnTo>
                  <a:lnTo>
                    <a:pt x="2438" y="40"/>
                  </a:lnTo>
                  <a:lnTo>
                    <a:pt x="2432" y="38"/>
                  </a:lnTo>
                  <a:lnTo>
                    <a:pt x="2432" y="38"/>
                  </a:lnTo>
                  <a:lnTo>
                    <a:pt x="2432" y="38"/>
                  </a:lnTo>
                  <a:lnTo>
                    <a:pt x="2432" y="38"/>
                  </a:lnTo>
                  <a:lnTo>
                    <a:pt x="2430" y="36"/>
                  </a:lnTo>
                  <a:lnTo>
                    <a:pt x="2430" y="36"/>
                  </a:lnTo>
                  <a:lnTo>
                    <a:pt x="2428" y="36"/>
                  </a:lnTo>
                  <a:lnTo>
                    <a:pt x="2428" y="36"/>
                  </a:lnTo>
                  <a:lnTo>
                    <a:pt x="2424" y="34"/>
                  </a:lnTo>
                  <a:lnTo>
                    <a:pt x="2424" y="34"/>
                  </a:lnTo>
                  <a:lnTo>
                    <a:pt x="2420" y="34"/>
                  </a:lnTo>
                  <a:lnTo>
                    <a:pt x="2420" y="34"/>
                  </a:lnTo>
                  <a:lnTo>
                    <a:pt x="2416" y="36"/>
                  </a:lnTo>
                  <a:lnTo>
                    <a:pt x="2416" y="36"/>
                  </a:lnTo>
                  <a:lnTo>
                    <a:pt x="2414" y="36"/>
                  </a:lnTo>
                  <a:lnTo>
                    <a:pt x="2414" y="36"/>
                  </a:lnTo>
                  <a:lnTo>
                    <a:pt x="2412" y="36"/>
                  </a:lnTo>
                  <a:lnTo>
                    <a:pt x="2412" y="36"/>
                  </a:lnTo>
                  <a:lnTo>
                    <a:pt x="2408" y="36"/>
                  </a:lnTo>
                  <a:lnTo>
                    <a:pt x="2408" y="36"/>
                  </a:lnTo>
                  <a:lnTo>
                    <a:pt x="2406" y="36"/>
                  </a:lnTo>
                  <a:lnTo>
                    <a:pt x="2406" y="36"/>
                  </a:lnTo>
                  <a:lnTo>
                    <a:pt x="2402" y="36"/>
                  </a:lnTo>
                  <a:lnTo>
                    <a:pt x="2402" y="36"/>
                  </a:lnTo>
                  <a:lnTo>
                    <a:pt x="2402" y="38"/>
                  </a:lnTo>
                  <a:lnTo>
                    <a:pt x="2402" y="38"/>
                  </a:lnTo>
                  <a:lnTo>
                    <a:pt x="2402" y="38"/>
                  </a:lnTo>
                  <a:lnTo>
                    <a:pt x="2402" y="38"/>
                  </a:lnTo>
                  <a:lnTo>
                    <a:pt x="2402" y="38"/>
                  </a:lnTo>
                  <a:lnTo>
                    <a:pt x="2402" y="38"/>
                  </a:lnTo>
                  <a:lnTo>
                    <a:pt x="2400" y="38"/>
                  </a:lnTo>
                  <a:lnTo>
                    <a:pt x="2400" y="38"/>
                  </a:lnTo>
                  <a:lnTo>
                    <a:pt x="2400" y="38"/>
                  </a:lnTo>
                  <a:lnTo>
                    <a:pt x="2400" y="38"/>
                  </a:lnTo>
                  <a:lnTo>
                    <a:pt x="2400" y="38"/>
                  </a:lnTo>
                  <a:lnTo>
                    <a:pt x="2400" y="38"/>
                  </a:lnTo>
                  <a:lnTo>
                    <a:pt x="2398" y="38"/>
                  </a:lnTo>
                  <a:lnTo>
                    <a:pt x="2398" y="38"/>
                  </a:lnTo>
                  <a:lnTo>
                    <a:pt x="2396" y="36"/>
                  </a:lnTo>
                  <a:lnTo>
                    <a:pt x="2396" y="36"/>
                  </a:lnTo>
                  <a:lnTo>
                    <a:pt x="2394" y="36"/>
                  </a:lnTo>
                  <a:lnTo>
                    <a:pt x="2394" y="36"/>
                  </a:lnTo>
                  <a:lnTo>
                    <a:pt x="2392" y="36"/>
                  </a:lnTo>
                  <a:lnTo>
                    <a:pt x="2392" y="36"/>
                  </a:lnTo>
                  <a:lnTo>
                    <a:pt x="2388" y="36"/>
                  </a:lnTo>
                  <a:lnTo>
                    <a:pt x="2388" y="36"/>
                  </a:lnTo>
                  <a:lnTo>
                    <a:pt x="2384" y="34"/>
                  </a:lnTo>
                  <a:lnTo>
                    <a:pt x="2384" y="34"/>
                  </a:lnTo>
                  <a:lnTo>
                    <a:pt x="2380" y="36"/>
                  </a:lnTo>
                  <a:lnTo>
                    <a:pt x="2380" y="36"/>
                  </a:lnTo>
                  <a:lnTo>
                    <a:pt x="2374" y="36"/>
                  </a:lnTo>
                  <a:lnTo>
                    <a:pt x="2374" y="36"/>
                  </a:lnTo>
                  <a:lnTo>
                    <a:pt x="2372" y="38"/>
                  </a:lnTo>
                  <a:lnTo>
                    <a:pt x="2372" y="38"/>
                  </a:lnTo>
                  <a:lnTo>
                    <a:pt x="2368" y="38"/>
                  </a:lnTo>
                  <a:lnTo>
                    <a:pt x="2368" y="38"/>
                  </a:lnTo>
                  <a:lnTo>
                    <a:pt x="2366" y="38"/>
                  </a:lnTo>
                  <a:lnTo>
                    <a:pt x="2366" y="38"/>
                  </a:lnTo>
                  <a:lnTo>
                    <a:pt x="2366" y="38"/>
                  </a:lnTo>
                  <a:lnTo>
                    <a:pt x="2366" y="38"/>
                  </a:lnTo>
                  <a:lnTo>
                    <a:pt x="2364" y="36"/>
                  </a:lnTo>
                  <a:lnTo>
                    <a:pt x="2364" y="36"/>
                  </a:lnTo>
                  <a:lnTo>
                    <a:pt x="2356" y="36"/>
                  </a:lnTo>
                  <a:lnTo>
                    <a:pt x="2356" y="36"/>
                  </a:lnTo>
                  <a:lnTo>
                    <a:pt x="2354" y="34"/>
                  </a:lnTo>
                  <a:lnTo>
                    <a:pt x="2354" y="34"/>
                  </a:lnTo>
                  <a:lnTo>
                    <a:pt x="2352" y="34"/>
                  </a:lnTo>
                  <a:lnTo>
                    <a:pt x="2352" y="34"/>
                  </a:lnTo>
                  <a:lnTo>
                    <a:pt x="2350" y="34"/>
                  </a:lnTo>
                  <a:lnTo>
                    <a:pt x="2350" y="34"/>
                  </a:lnTo>
                  <a:lnTo>
                    <a:pt x="2344" y="34"/>
                  </a:lnTo>
                  <a:lnTo>
                    <a:pt x="2344" y="34"/>
                  </a:lnTo>
                  <a:lnTo>
                    <a:pt x="2342" y="36"/>
                  </a:lnTo>
                  <a:lnTo>
                    <a:pt x="2342" y="36"/>
                  </a:lnTo>
                  <a:lnTo>
                    <a:pt x="2338" y="36"/>
                  </a:lnTo>
                  <a:lnTo>
                    <a:pt x="2338" y="36"/>
                  </a:lnTo>
                  <a:lnTo>
                    <a:pt x="2334" y="38"/>
                  </a:lnTo>
                  <a:lnTo>
                    <a:pt x="2334" y="38"/>
                  </a:lnTo>
                  <a:lnTo>
                    <a:pt x="2328" y="36"/>
                  </a:lnTo>
                  <a:lnTo>
                    <a:pt x="2328" y="36"/>
                  </a:lnTo>
                  <a:lnTo>
                    <a:pt x="2328" y="36"/>
                  </a:lnTo>
                  <a:lnTo>
                    <a:pt x="2328" y="36"/>
                  </a:lnTo>
                  <a:lnTo>
                    <a:pt x="2326" y="36"/>
                  </a:lnTo>
                  <a:lnTo>
                    <a:pt x="2326" y="36"/>
                  </a:lnTo>
                  <a:lnTo>
                    <a:pt x="2324" y="34"/>
                  </a:lnTo>
                  <a:lnTo>
                    <a:pt x="2324" y="34"/>
                  </a:lnTo>
                  <a:lnTo>
                    <a:pt x="2320" y="34"/>
                  </a:lnTo>
                  <a:lnTo>
                    <a:pt x="2320" y="34"/>
                  </a:lnTo>
                  <a:lnTo>
                    <a:pt x="2318" y="34"/>
                  </a:lnTo>
                  <a:lnTo>
                    <a:pt x="2318" y="34"/>
                  </a:lnTo>
                  <a:lnTo>
                    <a:pt x="2312" y="34"/>
                  </a:lnTo>
                  <a:lnTo>
                    <a:pt x="2312" y="34"/>
                  </a:lnTo>
                  <a:lnTo>
                    <a:pt x="2306" y="34"/>
                  </a:lnTo>
                  <a:lnTo>
                    <a:pt x="2306" y="34"/>
                  </a:lnTo>
                  <a:lnTo>
                    <a:pt x="2300" y="34"/>
                  </a:lnTo>
                  <a:lnTo>
                    <a:pt x="2300" y="34"/>
                  </a:lnTo>
                  <a:lnTo>
                    <a:pt x="2294" y="36"/>
                  </a:lnTo>
                  <a:lnTo>
                    <a:pt x="2294" y="36"/>
                  </a:lnTo>
                  <a:lnTo>
                    <a:pt x="2294" y="36"/>
                  </a:lnTo>
                  <a:lnTo>
                    <a:pt x="2294" y="36"/>
                  </a:lnTo>
                  <a:lnTo>
                    <a:pt x="2292" y="36"/>
                  </a:lnTo>
                  <a:lnTo>
                    <a:pt x="2292" y="36"/>
                  </a:lnTo>
                  <a:lnTo>
                    <a:pt x="2290" y="34"/>
                  </a:lnTo>
                  <a:lnTo>
                    <a:pt x="2290" y="34"/>
                  </a:lnTo>
                  <a:lnTo>
                    <a:pt x="2286" y="34"/>
                  </a:lnTo>
                  <a:lnTo>
                    <a:pt x="2286" y="34"/>
                  </a:lnTo>
                  <a:lnTo>
                    <a:pt x="2284" y="34"/>
                  </a:lnTo>
                  <a:lnTo>
                    <a:pt x="2284" y="34"/>
                  </a:lnTo>
                  <a:lnTo>
                    <a:pt x="2282" y="32"/>
                  </a:lnTo>
                  <a:lnTo>
                    <a:pt x="2282" y="32"/>
                  </a:lnTo>
                  <a:lnTo>
                    <a:pt x="2276" y="34"/>
                  </a:lnTo>
                  <a:lnTo>
                    <a:pt x="2276" y="34"/>
                  </a:lnTo>
                  <a:lnTo>
                    <a:pt x="2272" y="36"/>
                  </a:lnTo>
                  <a:lnTo>
                    <a:pt x="2272" y="36"/>
                  </a:lnTo>
                  <a:lnTo>
                    <a:pt x="2262" y="36"/>
                  </a:lnTo>
                  <a:lnTo>
                    <a:pt x="2262" y="36"/>
                  </a:lnTo>
                  <a:lnTo>
                    <a:pt x="2258" y="34"/>
                  </a:lnTo>
                  <a:lnTo>
                    <a:pt x="2258" y="34"/>
                  </a:lnTo>
                  <a:lnTo>
                    <a:pt x="2254" y="36"/>
                  </a:lnTo>
                  <a:lnTo>
                    <a:pt x="2254" y="36"/>
                  </a:lnTo>
                  <a:lnTo>
                    <a:pt x="2252" y="36"/>
                  </a:lnTo>
                  <a:lnTo>
                    <a:pt x="2248" y="34"/>
                  </a:lnTo>
                  <a:lnTo>
                    <a:pt x="2248" y="34"/>
                  </a:lnTo>
                  <a:lnTo>
                    <a:pt x="2244" y="34"/>
                  </a:lnTo>
                  <a:lnTo>
                    <a:pt x="2244" y="34"/>
                  </a:lnTo>
                  <a:lnTo>
                    <a:pt x="2244" y="34"/>
                  </a:lnTo>
                  <a:lnTo>
                    <a:pt x="2244" y="34"/>
                  </a:lnTo>
                  <a:lnTo>
                    <a:pt x="2242" y="34"/>
                  </a:lnTo>
                  <a:lnTo>
                    <a:pt x="2242" y="34"/>
                  </a:lnTo>
                  <a:lnTo>
                    <a:pt x="2238" y="36"/>
                  </a:lnTo>
                  <a:lnTo>
                    <a:pt x="2238" y="36"/>
                  </a:lnTo>
                  <a:lnTo>
                    <a:pt x="2238" y="36"/>
                  </a:lnTo>
                  <a:lnTo>
                    <a:pt x="2238" y="36"/>
                  </a:lnTo>
                  <a:lnTo>
                    <a:pt x="2234" y="36"/>
                  </a:lnTo>
                  <a:lnTo>
                    <a:pt x="2234" y="36"/>
                  </a:lnTo>
                  <a:lnTo>
                    <a:pt x="2234" y="36"/>
                  </a:lnTo>
                  <a:lnTo>
                    <a:pt x="2234" y="36"/>
                  </a:lnTo>
                  <a:lnTo>
                    <a:pt x="2234" y="36"/>
                  </a:lnTo>
                  <a:lnTo>
                    <a:pt x="2234" y="36"/>
                  </a:lnTo>
                  <a:lnTo>
                    <a:pt x="2226" y="38"/>
                  </a:lnTo>
                  <a:lnTo>
                    <a:pt x="2226" y="38"/>
                  </a:lnTo>
                  <a:lnTo>
                    <a:pt x="2218" y="38"/>
                  </a:lnTo>
                  <a:lnTo>
                    <a:pt x="2218" y="38"/>
                  </a:lnTo>
                  <a:lnTo>
                    <a:pt x="2216" y="40"/>
                  </a:lnTo>
                  <a:lnTo>
                    <a:pt x="2216" y="40"/>
                  </a:lnTo>
                  <a:lnTo>
                    <a:pt x="2212" y="40"/>
                  </a:lnTo>
                  <a:lnTo>
                    <a:pt x="2212" y="40"/>
                  </a:lnTo>
                  <a:lnTo>
                    <a:pt x="2210" y="38"/>
                  </a:lnTo>
                  <a:lnTo>
                    <a:pt x="2210" y="38"/>
                  </a:lnTo>
                  <a:lnTo>
                    <a:pt x="2208" y="36"/>
                  </a:lnTo>
                  <a:lnTo>
                    <a:pt x="2208" y="36"/>
                  </a:lnTo>
                  <a:lnTo>
                    <a:pt x="2204" y="36"/>
                  </a:lnTo>
                  <a:lnTo>
                    <a:pt x="2200" y="36"/>
                  </a:lnTo>
                  <a:lnTo>
                    <a:pt x="2200" y="36"/>
                  </a:lnTo>
                  <a:lnTo>
                    <a:pt x="2194" y="36"/>
                  </a:lnTo>
                  <a:lnTo>
                    <a:pt x="2194" y="36"/>
                  </a:lnTo>
                  <a:lnTo>
                    <a:pt x="2194" y="36"/>
                  </a:lnTo>
                  <a:lnTo>
                    <a:pt x="2194" y="36"/>
                  </a:lnTo>
                  <a:lnTo>
                    <a:pt x="2190" y="36"/>
                  </a:lnTo>
                  <a:lnTo>
                    <a:pt x="2190" y="36"/>
                  </a:lnTo>
                  <a:lnTo>
                    <a:pt x="2186" y="36"/>
                  </a:lnTo>
                  <a:lnTo>
                    <a:pt x="2186" y="36"/>
                  </a:lnTo>
                  <a:lnTo>
                    <a:pt x="2184" y="36"/>
                  </a:lnTo>
                  <a:lnTo>
                    <a:pt x="2184" y="36"/>
                  </a:lnTo>
                  <a:lnTo>
                    <a:pt x="2178" y="36"/>
                  </a:lnTo>
                  <a:lnTo>
                    <a:pt x="2178" y="36"/>
                  </a:lnTo>
                  <a:lnTo>
                    <a:pt x="2170" y="36"/>
                  </a:lnTo>
                  <a:lnTo>
                    <a:pt x="2170" y="36"/>
                  </a:lnTo>
                  <a:lnTo>
                    <a:pt x="2168" y="38"/>
                  </a:lnTo>
                  <a:lnTo>
                    <a:pt x="2168" y="38"/>
                  </a:lnTo>
                  <a:lnTo>
                    <a:pt x="2164" y="38"/>
                  </a:lnTo>
                  <a:lnTo>
                    <a:pt x="2164" y="38"/>
                  </a:lnTo>
                  <a:lnTo>
                    <a:pt x="2162" y="38"/>
                  </a:lnTo>
                  <a:lnTo>
                    <a:pt x="2162" y="38"/>
                  </a:lnTo>
                  <a:lnTo>
                    <a:pt x="2158" y="38"/>
                  </a:lnTo>
                  <a:lnTo>
                    <a:pt x="2158" y="38"/>
                  </a:lnTo>
                  <a:lnTo>
                    <a:pt x="2154" y="36"/>
                  </a:lnTo>
                  <a:lnTo>
                    <a:pt x="2154" y="36"/>
                  </a:lnTo>
                  <a:lnTo>
                    <a:pt x="2148" y="38"/>
                  </a:lnTo>
                  <a:lnTo>
                    <a:pt x="2148" y="38"/>
                  </a:lnTo>
                  <a:lnTo>
                    <a:pt x="2144" y="36"/>
                  </a:lnTo>
                  <a:lnTo>
                    <a:pt x="2144" y="36"/>
                  </a:lnTo>
                  <a:lnTo>
                    <a:pt x="2140" y="36"/>
                  </a:lnTo>
                  <a:lnTo>
                    <a:pt x="2140" y="36"/>
                  </a:lnTo>
                  <a:lnTo>
                    <a:pt x="2130" y="36"/>
                  </a:lnTo>
                  <a:lnTo>
                    <a:pt x="2130" y="36"/>
                  </a:lnTo>
                  <a:lnTo>
                    <a:pt x="2128" y="36"/>
                  </a:lnTo>
                  <a:lnTo>
                    <a:pt x="2128" y="36"/>
                  </a:lnTo>
                  <a:lnTo>
                    <a:pt x="2124" y="36"/>
                  </a:lnTo>
                  <a:lnTo>
                    <a:pt x="2118" y="36"/>
                  </a:lnTo>
                  <a:lnTo>
                    <a:pt x="2118" y="36"/>
                  </a:lnTo>
                  <a:lnTo>
                    <a:pt x="2114" y="36"/>
                  </a:lnTo>
                  <a:lnTo>
                    <a:pt x="2110" y="38"/>
                  </a:lnTo>
                  <a:lnTo>
                    <a:pt x="2110" y="38"/>
                  </a:lnTo>
                  <a:lnTo>
                    <a:pt x="2102" y="38"/>
                  </a:lnTo>
                  <a:lnTo>
                    <a:pt x="2102" y="38"/>
                  </a:lnTo>
                  <a:lnTo>
                    <a:pt x="2100" y="36"/>
                  </a:lnTo>
                  <a:lnTo>
                    <a:pt x="2100" y="36"/>
                  </a:lnTo>
                  <a:lnTo>
                    <a:pt x="2096" y="36"/>
                  </a:lnTo>
                  <a:lnTo>
                    <a:pt x="2092" y="36"/>
                  </a:lnTo>
                  <a:lnTo>
                    <a:pt x="2092" y="36"/>
                  </a:lnTo>
                  <a:lnTo>
                    <a:pt x="2090" y="38"/>
                  </a:lnTo>
                  <a:lnTo>
                    <a:pt x="2090" y="38"/>
                  </a:lnTo>
                  <a:lnTo>
                    <a:pt x="2088" y="38"/>
                  </a:lnTo>
                  <a:lnTo>
                    <a:pt x="2088" y="38"/>
                  </a:lnTo>
                  <a:lnTo>
                    <a:pt x="2082" y="38"/>
                  </a:lnTo>
                  <a:lnTo>
                    <a:pt x="2082" y="38"/>
                  </a:lnTo>
                  <a:lnTo>
                    <a:pt x="2078" y="40"/>
                  </a:lnTo>
                  <a:lnTo>
                    <a:pt x="2078" y="40"/>
                  </a:lnTo>
                  <a:lnTo>
                    <a:pt x="2078" y="40"/>
                  </a:lnTo>
                  <a:lnTo>
                    <a:pt x="2078" y="40"/>
                  </a:lnTo>
                  <a:lnTo>
                    <a:pt x="2074" y="40"/>
                  </a:lnTo>
                  <a:lnTo>
                    <a:pt x="2074" y="40"/>
                  </a:lnTo>
                  <a:lnTo>
                    <a:pt x="2074" y="40"/>
                  </a:lnTo>
                  <a:lnTo>
                    <a:pt x="2074" y="40"/>
                  </a:lnTo>
                  <a:lnTo>
                    <a:pt x="2074" y="40"/>
                  </a:lnTo>
                  <a:lnTo>
                    <a:pt x="2074" y="40"/>
                  </a:lnTo>
                  <a:lnTo>
                    <a:pt x="2072" y="40"/>
                  </a:lnTo>
                  <a:lnTo>
                    <a:pt x="2072" y="40"/>
                  </a:lnTo>
                  <a:lnTo>
                    <a:pt x="2068" y="40"/>
                  </a:lnTo>
                  <a:lnTo>
                    <a:pt x="2068" y="40"/>
                  </a:lnTo>
                  <a:lnTo>
                    <a:pt x="2062" y="40"/>
                  </a:lnTo>
                  <a:lnTo>
                    <a:pt x="2058" y="38"/>
                  </a:lnTo>
                  <a:lnTo>
                    <a:pt x="2058" y="38"/>
                  </a:lnTo>
                  <a:lnTo>
                    <a:pt x="2052" y="38"/>
                  </a:lnTo>
                  <a:lnTo>
                    <a:pt x="2052" y="38"/>
                  </a:lnTo>
                  <a:lnTo>
                    <a:pt x="2046" y="40"/>
                  </a:lnTo>
                  <a:lnTo>
                    <a:pt x="2042" y="40"/>
                  </a:lnTo>
                  <a:lnTo>
                    <a:pt x="2042" y="40"/>
                  </a:lnTo>
                  <a:lnTo>
                    <a:pt x="2040" y="40"/>
                  </a:lnTo>
                  <a:lnTo>
                    <a:pt x="2040" y="40"/>
                  </a:lnTo>
                  <a:lnTo>
                    <a:pt x="2036" y="40"/>
                  </a:lnTo>
                  <a:lnTo>
                    <a:pt x="2036" y="40"/>
                  </a:lnTo>
                  <a:lnTo>
                    <a:pt x="2030" y="40"/>
                  </a:lnTo>
                  <a:lnTo>
                    <a:pt x="2030" y="40"/>
                  </a:lnTo>
                  <a:lnTo>
                    <a:pt x="2024" y="40"/>
                  </a:lnTo>
                  <a:lnTo>
                    <a:pt x="2024" y="40"/>
                  </a:lnTo>
                  <a:lnTo>
                    <a:pt x="2020" y="40"/>
                  </a:lnTo>
                  <a:lnTo>
                    <a:pt x="2020" y="40"/>
                  </a:lnTo>
                  <a:lnTo>
                    <a:pt x="2018" y="40"/>
                  </a:lnTo>
                  <a:lnTo>
                    <a:pt x="2018" y="40"/>
                  </a:lnTo>
                  <a:lnTo>
                    <a:pt x="2016" y="40"/>
                  </a:lnTo>
                  <a:lnTo>
                    <a:pt x="2016" y="40"/>
                  </a:lnTo>
                  <a:lnTo>
                    <a:pt x="2016" y="40"/>
                  </a:lnTo>
                  <a:lnTo>
                    <a:pt x="2016" y="40"/>
                  </a:lnTo>
                  <a:lnTo>
                    <a:pt x="2016" y="38"/>
                  </a:lnTo>
                  <a:lnTo>
                    <a:pt x="2016" y="38"/>
                  </a:lnTo>
                  <a:lnTo>
                    <a:pt x="2010" y="40"/>
                  </a:lnTo>
                  <a:lnTo>
                    <a:pt x="2010" y="40"/>
                  </a:lnTo>
                  <a:lnTo>
                    <a:pt x="2010" y="40"/>
                  </a:lnTo>
                  <a:lnTo>
                    <a:pt x="2010" y="40"/>
                  </a:lnTo>
                  <a:lnTo>
                    <a:pt x="2008" y="40"/>
                  </a:lnTo>
                  <a:lnTo>
                    <a:pt x="2008" y="40"/>
                  </a:lnTo>
                  <a:lnTo>
                    <a:pt x="2006" y="40"/>
                  </a:lnTo>
                  <a:lnTo>
                    <a:pt x="2006" y="40"/>
                  </a:lnTo>
                  <a:lnTo>
                    <a:pt x="2000" y="40"/>
                  </a:lnTo>
                  <a:lnTo>
                    <a:pt x="2000" y="40"/>
                  </a:lnTo>
                  <a:lnTo>
                    <a:pt x="1998" y="40"/>
                  </a:lnTo>
                  <a:lnTo>
                    <a:pt x="1998" y="40"/>
                  </a:lnTo>
                  <a:lnTo>
                    <a:pt x="1996" y="40"/>
                  </a:lnTo>
                  <a:lnTo>
                    <a:pt x="1996" y="40"/>
                  </a:lnTo>
                  <a:lnTo>
                    <a:pt x="1994" y="40"/>
                  </a:lnTo>
                  <a:lnTo>
                    <a:pt x="1994" y="40"/>
                  </a:lnTo>
                  <a:lnTo>
                    <a:pt x="1988" y="38"/>
                  </a:lnTo>
                  <a:lnTo>
                    <a:pt x="1988" y="38"/>
                  </a:lnTo>
                  <a:lnTo>
                    <a:pt x="1984" y="38"/>
                  </a:lnTo>
                  <a:lnTo>
                    <a:pt x="1984" y="38"/>
                  </a:lnTo>
                  <a:lnTo>
                    <a:pt x="1976" y="38"/>
                  </a:lnTo>
                  <a:lnTo>
                    <a:pt x="1976" y="38"/>
                  </a:lnTo>
                  <a:lnTo>
                    <a:pt x="1972" y="38"/>
                  </a:lnTo>
                  <a:lnTo>
                    <a:pt x="1972" y="38"/>
                  </a:lnTo>
                  <a:lnTo>
                    <a:pt x="1968" y="40"/>
                  </a:lnTo>
                  <a:lnTo>
                    <a:pt x="1968" y="40"/>
                  </a:lnTo>
                  <a:lnTo>
                    <a:pt x="1964" y="40"/>
                  </a:lnTo>
                  <a:lnTo>
                    <a:pt x="1964" y="40"/>
                  </a:lnTo>
                  <a:lnTo>
                    <a:pt x="1960" y="40"/>
                  </a:lnTo>
                  <a:lnTo>
                    <a:pt x="1960" y="40"/>
                  </a:lnTo>
                  <a:lnTo>
                    <a:pt x="1958" y="40"/>
                  </a:lnTo>
                  <a:lnTo>
                    <a:pt x="1958" y="40"/>
                  </a:lnTo>
                  <a:lnTo>
                    <a:pt x="1950" y="40"/>
                  </a:lnTo>
                  <a:lnTo>
                    <a:pt x="1950" y="40"/>
                  </a:lnTo>
                  <a:lnTo>
                    <a:pt x="1948" y="40"/>
                  </a:lnTo>
                  <a:lnTo>
                    <a:pt x="1948" y="40"/>
                  </a:lnTo>
                  <a:lnTo>
                    <a:pt x="1948" y="40"/>
                  </a:lnTo>
                  <a:lnTo>
                    <a:pt x="1948" y="40"/>
                  </a:lnTo>
                  <a:lnTo>
                    <a:pt x="1948" y="40"/>
                  </a:lnTo>
                  <a:lnTo>
                    <a:pt x="1948" y="40"/>
                  </a:lnTo>
                  <a:lnTo>
                    <a:pt x="1948" y="40"/>
                  </a:lnTo>
                  <a:lnTo>
                    <a:pt x="1948" y="40"/>
                  </a:lnTo>
                  <a:lnTo>
                    <a:pt x="1946" y="40"/>
                  </a:lnTo>
                  <a:lnTo>
                    <a:pt x="1946" y="40"/>
                  </a:lnTo>
                  <a:lnTo>
                    <a:pt x="1944" y="40"/>
                  </a:lnTo>
                  <a:lnTo>
                    <a:pt x="1944" y="40"/>
                  </a:lnTo>
                  <a:lnTo>
                    <a:pt x="1944" y="40"/>
                  </a:lnTo>
                  <a:lnTo>
                    <a:pt x="1944" y="40"/>
                  </a:lnTo>
                  <a:lnTo>
                    <a:pt x="1944" y="40"/>
                  </a:lnTo>
                  <a:lnTo>
                    <a:pt x="1944" y="40"/>
                  </a:lnTo>
                  <a:lnTo>
                    <a:pt x="1942" y="40"/>
                  </a:lnTo>
                  <a:lnTo>
                    <a:pt x="1942" y="40"/>
                  </a:lnTo>
                  <a:lnTo>
                    <a:pt x="1942" y="40"/>
                  </a:lnTo>
                  <a:lnTo>
                    <a:pt x="1942" y="40"/>
                  </a:lnTo>
                  <a:lnTo>
                    <a:pt x="1934" y="40"/>
                  </a:lnTo>
                  <a:lnTo>
                    <a:pt x="1934" y="40"/>
                  </a:lnTo>
                  <a:lnTo>
                    <a:pt x="1932" y="40"/>
                  </a:lnTo>
                  <a:lnTo>
                    <a:pt x="1932" y="40"/>
                  </a:lnTo>
                  <a:lnTo>
                    <a:pt x="1932" y="40"/>
                  </a:lnTo>
                  <a:lnTo>
                    <a:pt x="1932" y="40"/>
                  </a:lnTo>
                  <a:lnTo>
                    <a:pt x="1932" y="40"/>
                  </a:lnTo>
                  <a:lnTo>
                    <a:pt x="1928" y="40"/>
                  </a:lnTo>
                  <a:lnTo>
                    <a:pt x="1924" y="40"/>
                  </a:lnTo>
                  <a:lnTo>
                    <a:pt x="1924" y="40"/>
                  </a:lnTo>
                  <a:lnTo>
                    <a:pt x="1924" y="40"/>
                  </a:lnTo>
                  <a:lnTo>
                    <a:pt x="1924" y="40"/>
                  </a:lnTo>
                  <a:lnTo>
                    <a:pt x="1922" y="40"/>
                  </a:lnTo>
                  <a:lnTo>
                    <a:pt x="1922" y="40"/>
                  </a:lnTo>
                  <a:lnTo>
                    <a:pt x="1918" y="40"/>
                  </a:lnTo>
                  <a:lnTo>
                    <a:pt x="1918" y="40"/>
                  </a:lnTo>
                  <a:lnTo>
                    <a:pt x="1914" y="40"/>
                  </a:lnTo>
                  <a:lnTo>
                    <a:pt x="1914" y="40"/>
                  </a:lnTo>
                  <a:lnTo>
                    <a:pt x="1910" y="40"/>
                  </a:lnTo>
                  <a:lnTo>
                    <a:pt x="1910" y="40"/>
                  </a:lnTo>
                  <a:lnTo>
                    <a:pt x="1908" y="40"/>
                  </a:lnTo>
                  <a:lnTo>
                    <a:pt x="1908" y="40"/>
                  </a:lnTo>
                  <a:lnTo>
                    <a:pt x="1906" y="42"/>
                  </a:lnTo>
                  <a:lnTo>
                    <a:pt x="1906" y="42"/>
                  </a:lnTo>
                  <a:lnTo>
                    <a:pt x="1900" y="42"/>
                  </a:lnTo>
                  <a:lnTo>
                    <a:pt x="1900" y="42"/>
                  </a:lnTo>
                  <a:lnTo>
                    <a:pt x="1900" y="42"/>
                  </a:lnTo>
                  <a:lnTo>
                    <a:pt x="1900" y="42"/>
                  </a:lnTo>
                  <a:lnTo>
                    <a:pt x="1896" y="42"/>
                  </a:lnTo>
                  <a:lnTo>
                    <a:pt x="1896" y="42"/>
                  </a:lnTo>
                  <a:lnTo>
                    <a:pt x="1896" y="42"/>
                  </a:lnTo>
                  <a:lnTo>
                    <a:pt x="1896" y="42"/>
                  </a:lnTo>
                  <a:lnTo>
                    <a:pt x="1894" y="42"/>
                  </a:lnTo>
                  <a:lnTo>
                    <a:pt x="1894" y="42"/>
                  </a:lnTo>
                  <a:lnTo>
                    <a:pt x="1888" y="42"/>
                  </a:lnTo>
                  <a:lnTo>
                    <a:pt x="1888" y="42"/>
                  </a:lnTo>
                  <a:lnTo>
                    <a:pt x="1886" y="42"/>
                  </a:lnTo>
                  <a:lnTo>
                    <a:pt x="1886" y="42"/>
                  </a:lnTo>
                  <a:lnTo>
                    <a:pt x="1886" y="42"/>
                  </a:lnTo>
                  <a:lnTo>
                    <a:pt x="1886" y="42"/>
                  </a:lnTo>
                  <a:lnTo>
                    <a:pt x="1884" y="40"/>
                  </a:lnTo>
                  <a:lnTo>
                    <a:pt x="1884" y="40"/>
                  </a:lnTo>
                  <a:lnTo>
                    <a:pt x="1882" y="42"/>
                  </a:lnTo>
                  <a:lnTo>
                    <a:pt x="1882" y="42"/>
                  </a:lnTo>
                  <a:lnTo>
                    <a:pt x="1882" y="40"/>
                  </a:lnTo>
                  <a:lnTo>
                    <a:pt x="1882" y="40"/>
                  </a:lnTo>
                  <a:lnTo>
                    <a:pt x="1882" y="40"/>
                  </a:lnTo>
                  <a:lnTo>
                    <a:pt x="1882" y="40"/>
                  </a:lnTo>
                  <a:lnTo>
                    <a:pt x="1880" y="40"/>
                  </a:lnTo>
                  <a:lnTo>
                    <a:pt x="1880" y="40"/>
                  </a:lnTo>
                  <a:lnTo>
                    <a:pt x="1876" y="40"/>
                  </a:lnTo>
                  <a:lnTo>
                    <a:pt x="1876" y="40"/>
                  </a:lnTo>
                  <a:lnTo>
                    <a:pt x="1874" y="42"/>
                  </a:lnTo>
                  <a:lnTo>
                    <a:pt x="1874" y="42"/>
                  </a:lnTo>
                  <a:lnTo>
                    <a:pt x="1870" y="42"/>
                  </a:lnTo>
                  <a:lnTo>
                    <a:pt x="1870" y="42"/>
                  </a:lnTo>
                  <a:lnTo>
                    <a:pt x="1866" y="44"/>
                  </a:lnTo>
                  <a:lnTo>
                    <a:pt x="1866" y="44"/>
                  </a:lnTo>
                  <a:lnTo>
                    <a:pt x="1860" y="42"/>
                  </a:lnTo>
                  <a:lnTo>
                    <a:pt x="1860" y="42"/>
                  </a:lnTo>
                  <a:lnTo>
                    <a:pt x="1856" y="42"/>
                  </a:lnTo>
                  <a:lnTo>
                    <a:pt x="1856" y="42"/>
                  </a:lnTo>
                  <a:lnTo>
                    <a:pt x="1848" y="42"/>
                  </a:lnTo>
                  <a:lnTo>
                    <a:pt x="1848" y="42"/>
                  </a:lnTo>
                  <a:lnTo>
                    <a:pt x="1846" y="42"/>
                  </a:lnTo>
                  <a:lnTo>
                    <a:pt x="1846" y="42"/>
                  </a:lnTo>
                  <a:lnTo>
                    <a:pt x="1842" y="42"/>
                  </a:lnTo>
                  <a:lnTo>
                    <a:pt x="1842" y="42"/>
                  </a:lnTo>
                  <a:lnTo>
                    <a:pt x="1842" y="42"/>
                  </a:lnTo>
                  <a:lnTo>
                    <a:pt x="1842" y="42"/>
                  </a:lnTo>
                  <a:lnTo>
                    <a:pt x="1840" y="42"/>
                  </a:lnTo>
                  <a:lnTo>
                    <a:pt x="1840" y="42"/>
                  </a:lnTo>
                  <a:lnTo>
                    <a:pt x="1840" y="42"/>
                  </a:lnTo>
                  <a:lnTo>
                    <a:pt x="1840" y="42"/>
                  </a:lnTo>
                  <a:lnTo>
                    <a:pt x="1836" y="42"/>
                  </a:lnTo>
                  <a:lnTo>
                    <a:pt x="1832" y="42"/>
                  </a:lnTo>
                  <a:lnTo>
                    <a:pt x="1832" y="42"/>
                  </a:lnTo>
                  <a:lnTo>
                    <a:pt x="1832" y="38"/>
                  </a:lnTo>
                  <a:lnTo>
                    <a:pt x="1832" y="38"/>
                  </a:lnTo>
                  <a:lnTo>
                    <a:pt x="1830" y="38"/>
                  </a:lnTo>
                  <a:lnTo>
                    <a:pt x="1830" y="38"/>
                  </a:lnTo>
                  <a:lnTo>
                    <a:pt x="1828" y="40"/>
                  </a:lnTo>
                  <a:lnTo>
                    <a:pt x="1828" y="40"/>
                  </a:lnTo>
                  <a:lnTo>
                    <a:pt x="1826" y="40"/>
                  </a:lnTo>
                  <a:lnTo>
                    <a:pt x="1826" y="40"/>
                  </a:lnTo>
                  <a:lnTo>
                    <a:pt x="1820" y="40"/>
                  </a:lnTo>
                  <a:lnTo>
                    <a:pt x="1820" y="40"/>
                  </a:lnTo>
                  <a:lnTo>
                    <a:pt x="1820" y="40"/>
                  </a:lnTo>
                  <a:lnTo>
                    <a:pt x="1820" y="40"/>
                  </a:lnTo>
                  <a:lnTo>
                    <a:pt x="1816" y="38"/>
                  </a:lnTo>
                  <a:lnTo>
                    <a:pt x="1816" y="38"/>
                  </a:lnTo>
                  <a:lnTo>
                    <a:pt x="1814" y="38"/>
                  </a:lnTo>
                  <a:lnTo>
                    <a:pt x="1812" y="40"/>
                  </a:lnTo>
                  <a:lnTo>
                    <a:pt x="1812" y="40"/>
                  </a:lnTo>
                  <a:lnTo>
                    <a:pt x="1812" y="42"/>
                  </a:lnTo>
                  <a:lnTo>
                    <a:pt x="1812" y="42"/>
                  </a:lnTo>
                  <a:lnTo>
                    <a:pt x="1804" y="42"/>
                  </a:lnTo>
                  <a:lnTo>
                    <a:pt x="1804" y="42"/>
                  </a:lnTo>
                  <a:lnTo>
                    <a:pt x="1798" y="42"/>
                  </a:lnTo>
                  <a:lnTo>
                    <a:pt x="1798" y="42"/>
                  </a:lnTo>
                  <a:lnTo>
                    <a:pt x="1790" y="44"/>
                  </a:lnTo>
                  <a:lnTo>
                    <a:pt x="1790" y="44"/>
                  </a:lnTo>
                  <a:lnTo>
                    <a:pt x="1786" y="44"/>
                  </a:lnTo>
                  <a:lnTo>
                    <a:pt x="1782" y="44"/>
                  </a:lnTo>
                  <a:lnTo>
                    <a:pt x="1782" y="44"/>
                  </a:lnTo>
                  <a:lnTo>
                    <a:pt x="1778" y="44"/>
                  </a:lnTo>
                  <a:lnTo>
                    <a:pt x="1778" y="44"/>
                  </a:lnTo>
                  <a:lnTo>
                    <a:pt x="1774" y="44"/>
                  </a:lnTo>
                  <a:lnTo>
                    <a:pt x="1774" y="44"/>
                  </a:lnTo>
                  <a:lnTo>
                    <a:pt x="1772" y="44"/>
                  </a:lnTo>
                  <a:lnTo>
                    <a:pt x="1768" y="44"/>
                  </a:lnTo>
                  <a:lnTo>
                    <a:pt x="1768" y="44"/>
                  </a:lnTo>
                  <a:lnTo>
                    <a:pt x="1766" y="44"/>
                  </a:lnTo>
                  <a:lnTo>
                    <a:pt x="1766" y="44"/>
                  </a:lnTo>
                  <a:lnTo>
                    <a:pt x="1762" y="44"/>
                  </a:lnTo>
                  <a:lnTo>
                    <a:pt x="1762" y="44"/>
                  </a:lnTo>
                  <a:lnTo>
                    <a:pt x="1756" y="44"/>
                  </a:lnTo>
                  <a:lnTo>
                    <a:pt x="1756" y="44"/>
                  </a:lnTo>
                  <a:lnTo>
                    <a:pt x="1752" y="44"/>
                  </a:lnTo>
                  <a:lnTo>
                    <a:pt x="1752" y="44"/>
                  </a:lnTo>
                  <a:lnTo>
                    <a:pt x="1748" y="44"/>
                  </a:lnTo>
                  <a:lnTo>
                    <a:pt x="1748" y="44"/>
                  </a:lnTo>
                  <a:lnTo>
                    <a:pt x="1746" y="44"/>
                  </a:lnTo>
                  <a:lnTo>
                    <a:pt x="1746" y="44"/>
                  </a:lnTo>
                  <a:lnTo>
                    <a:pt x="1744" y="44"/>
                  </a:lnTo>
                  <a:lnTo>
                    <a:pt x="1744" y="44"/>
                  </a:lnTo>
                  <a:lnTo>
                    <a:pt x="1742" y="44"/>
                  </a:lnTo>
                  <a:lnTo>
                    <a:pt x="1742" y="44"/>
                  </a:lnTo>
                  <a:lnTo>
                    <a:pt x="1738" y="44"/>
                  </a:lnTo>
                  <a:lnTo>
                    <a:pt x="1738" y="44"/>
                  </a:lnTo>
                  <a:lnTo>
                    <a:pt x="1734" y="44"/>
                  </a:lnTo>
                  <a:lnTo>
                    <a:pt x="1734" y="44"/>
                  </a:lnTo>
                  <a:lnTo>
                    <a:pt x="1734" y="44"/>
                  </a:lnTo>
                  <a:lnTo>
                    <a:pt x="1734" y="44"/>
                  </a:lnTo>
                  <a:lnTo>
                    <a:pt x="1732" y="44"/>
                  </a:lnTo>
                  <a:lnTo>
                    <a:pt x="1732" y="44"/>
                  </a:lnTo>
                  <a:lnTo>
                    <a:pt x="1724" y="44"/>
                  </a:lnTo>
                  <a:lnTo>
                    <a:pt x="1718" y="46"/>
                  </a:lnTo>
                  <a:lnTo>
                    <a:pt x="1718" y="46"/>
                  </a:lnTo>
                  <a:lnTo>
                    <a:pt x="1718" y="44"/>
                  </a:lnTo>
                  <a:lnTo>
                    <a:pt x="1718" y="44"/>
                  </a:lnTo>
                  <a:lnTo>
                    <a:pt x="1716" y="44"/>
                  </a:lnTo>
                  <a:lnTo>
                    <a:pt x="1716" y="44"/>
                  </a:lnTo>
                  <a:lnTo>
                    <a:pt x="1706" y="44"/>
                  </a:lnTo>
                  <a:lnTo>
                    <a:pt x="1706" y="44"/>
                  </a:lnTo>
                  <a:lnTo>
                    <a:pt x="1702" y="44"/>
                  </a:lnTo>
                  <a:lnTo>
                    <a:pt x="1702" y="44"/>
                  </a:lnTo>
                  <a:lnTo>
                    <a:pt x="1698" y="44"/>
                  </a:lnTo>
                  <a:lnTo>
                    <a:pt x="1698" y="44"/>
                  </a:lnTo>
                  <a:lnTo>
                    <a:pt x="1694" y="44"/>
                  </a:lnTo>
                  <a:lnTo>
                    <a:pt x="1694" y="44"/>
                  </a:lnTo>
                  <a:lnTo>
                    <a:pt x="1694" y="44"/>
                  </a:lnTo>
                  <a:lnTo>
                    <a:pt x="1694" y="44"/>
                  </a:lnTo>
                  <a:lnTo>
                    <a:pt x="1690" y="44"/>
                  </a:lnTo>
                  <a:lnTo>
                    <a:pt x="1690" y="44"/>
                  </a:lnTo>
                  <a:lnTo>
                    <a:pt x="1686" y="44"/>
                  </a:lnTo>
                  <a:lnTo>
                    <a:pt x="1686" y="44"/>
                  </a:lnTo>
                  <a:lnTo>
                    <a:pt x="1686" y="44"/>
                  </a:lnTo>
                  <a:lnTo>
                    <a:pt x="1686" y="44"/>
                  </a:lnTo>
                  <a:lnTo>
                    <a:pt x="1682" y="44"/>
                  </a:lnTo>
                  <a:lnTo>
                    <a:pt x="1682" y="44"/>
                  </a:lnTo>
                  <a:lnTo>
                    <a:pt x="1678" y="44"/>
                  </a:lnTo>
                  <a:lnTo>
                    <a:pt x="1678" y="44"/>
                  </a:lnTo>
                  <a:lnTo>
                    <a:pt x="1672" y="44"/>
                  </a:lnTo>
                  <a:lnTo>
                    <a:pt x="1672" y="44"/>
                  </a:lnTo>
                  <a:lnTo>
                    <a:pt x="1670" y="44"/>
                  </a:lnTo>
                  <a:lnTo>
                    <a:pt x="1670" y="44"/>
                  </a:lnTo>
                  <a:lnTo>
                    <a:pt x="1668" y="44"/>
                  </a:lnTo>
                  <a:lnTo>
                    <a:pt x="1668" y="44"/>
                  </a:lnTo>
                  <a:lnTo>
                    <a:pt x="1668" y="44"/>
                  </a:lnTo>
                  <a:lnTo>
                    <a:pt x="1668" y="44"/>
                  </a:lnTo>
                  <a:lnTo>
                    <a:pt x="1664" y="44"/>
                  </a:lnTo>
                  <a:lnTo>
                    <a:pt x="1664" y="44"/>
                  </a:lnTo>
                  <a:lnTo>
                    <a:pt x="1658" y="46"/>
                  </a:lnTo>
                  <a:lnTo>
                    <a:pt x="1652" y="46"/>
                  </a:lnTo>
                  <a:lnTo>
                    <a:pt x="1652" y="46"/>
                  </a:lnTo>
                  <a:lnTo>
                    <a:pt x="1652" y="46"/>
                  </a:lnTo>
                  <a:lnTo>
                    <a:pt x="1652" y="46"/>
                  </a:lnTo>
                  <a:lnTo>
                    <a:pt x="1650" y="46"/>
                  </a:lnTo>
                  <a:lnTo>
                    <a:pt x="1650" y="46"/>
                  </a:lnTo>
                  <a:lnTo>
                    <a:pt x="1642" y="44"/>
                  </a:lnTo>
                  <a:lnTo>
                    <a:pt x="1642" y="44"/>
                  </a:lnTo>
                  <a:lnTo>
                    <a:pt x="1638" y="44"/>
                  </a:lnTo>
                  <a:lnTo>
                    <a:pt x="1638" y="44"/>
                  </a:lnTo>
                  <a:lnTo>
                    <a:pt x="1634" y="46"/>
                  </a:lnTo>
                  <a:lnTo>
                    <a:pt x="1634" y="46"/>
                  </a:lnTo>
                  <a:lnTo>
                    <a:pt x="1626" y="46"/>
                  </a:lnTo>
                  <a:lnTo>
                    <a:pt x="1626" y="46"/>
                  </a:lnTo>
                  <a:lnTo>
                    <a:pt x="1622" y="46"/>
                  </a:lnTo>
                  <a:lnTo>
                    <a:pt x="1622" y="46"/>
                  </a:lnTo>
                  <a:lnTo>
                    <a:pt x="1620" y="44"/>
                  </a:lnTo>
                  <a:lnTo>
                    <a:pt x="1620" y="44"/>
                  </a:lnTo>
                  <a:lnTo>
                    <a:pt x="1612" y="44"/>
                  </a:lnTo>
                  <a:lnTo>
                    <a:pt x="1612" y="44"/>
                  </a:lnTo>
                  <a:lnTo>
                    <a:pt x="1608" y="44"/>
                  </a:lnTo>
                  <a:lnTo>
                    <a:pt x="1608" y="44"/>
                  </a:lnTo>
                  <a:lnTo>
                    <a:pt x="1600" y="46"/>
                  </a:lnTo>
                  <a:lnTo>
                    <a:pt x="1600" y="46"/>
                  </a:lnTo>
                  <a:lnTo>
                    <a:pt x="1596" y="46"/>
                  </a:lnTo>
                  <a:lnTo>
                    <a:pt x="1596" y="46"/>
                  </a:lnTo>
                  <a:lnTo>
                    <a:pt x="1592" y="46"/>
                  </a:lnTo>
                  <a:lnTo>
                    <a:pt x="1592" y="46"/>
                  </a:lnTo>
                  <a:lnTo>
                    <a:pt x="1588" y="46"/>
                  </a:lnTo>
                  <a:lnTo>
                    <a:pt x="1588" y="46"/>
                  </a:lnTo>
                  <a:lnTo>
                    <a:pt x="1586" y="46"/>
                  </a:lnTo>
                  <a:lnTo>
                    <a:pt x="1586" y="46"/>
                  </a:lnTo>
                  <a:lnTo>
                    <a:pt x="1584" y="46"/>
                  </a:lnTo>
                  <a:lnTo>
                    <a:pt x="1584" y="46"/>
                  </a:lnTo>
                  <a:lnTo>
                    <a:pt x="1580" y="46"/>
                  </a:lnTo>
                  <a:lnTo>
                    <a:pt x="1580" y="46"/>
                  </a:lnTo>
                  <a:lnTo>
                    <a:pt x="1580" y="46"/>
                  </a:lnTo>
                  <a:lnTo>
                    <a:pt x="1580" y="46"/>
                  </a:lnTo>
                  <a:lnTo>
                    <a:pt x="1576" y="46"/>
                  </a:lnTo>
                  <a:lnTo>
                    <a:pt x="1570" y="48"/>
                  </a:lnTo>
                  <a:lnTo>
                    <a:pt x="1570" y="48"/>
                  </a:lnTo>
                  <a:lnTo>
                    <a:pt x="1568" y="46"/>
                  </a:lnTo>
                  <a:lnTo>
                    <a:pt x="1568" y="46"/>
                  </a:lnTo>
                  <a:lnTo>
                    <a:pt x="1566" y="48"/>
                  </a:lnTo>
                  <a:lnTo>
                    <a:pt x="1566" y="48"/>
                  </a:lnTo>
                  <a:lnTo>
                    <a:pt x="1560" y="48"/>
                  </a:lnTo>
                  <a:lnTo>
                    <a:pt x="1560" y="48"/>
                  </a:lnTo>
                  <a:lnTo>
                    <a:pt x="1560" y="48"/>
                  </a:lnTo>
                  <a:lnTo>
                    <a:pt x="1560" y="48"/>
                  </a:lnTo>
                  <a:lnTo>
                    <a:pt x="1558" y="46"/>
                  </a:lnTo>
                  <a:lnTo>
                    <a:pt x="1558" y="46"/>
                  </a:lnTo>
                  <a:lnTo>
                    <a:pt x="1554" y="44"/>
                  </a:lnTo>
                  <a:lnTo>
                    <a:pt x="1554" y="44"/>
                  </a:lnTo>
                  <a:lnTo>
                    <a:pt x="1550" y="46"/>
                  </a:lnTo>
                  <a:lnTo>
                    <a:pt x="1550" y="46"/>
                  </a:lnTo>
                  <a:lnTo>
                    <a:pt x="1546" y="46"/>
                  </a:lnTo>
                  <a:lnTo>
                    <a:pt x="1546" y="46"/>
                  </a:lnTo>
                  <a:lnTo>
                    <a:pt x="1544" y="46"/>
                  </a:lnTo>
                  <a:lnTo>
                    <a:pt x="1544" y="46"/>
                  </a:lnTo>
                  <a:lnTo>
                    <a:pt x="1540" y="48"/>
                  </a:lnTo>
                  <a:lnTo>
                    <a:pt x="1540" y="48"/>
                  </a:lnTo>
                  <a:lnTo>
                    <a:pt x="1538" y="46"/>
                  </a:lnTo>
                  <a:lnTo>
                    <a:pt x="1538" y="46"/>
                  </a:lnTo>
                  <a:lnTo>
                    <a:pt x="1536" y="44"/>
                  </a:lnTo>
                  <a:lnTo>
                    <a:pt x="1536" y="44"/>
                  </a:lnTo>
                  <a:lnTo>
                    <a:pt x="1534" y="44"/>
                  </a:lnTo>
                  <a:lnTo>
                    <a:pt x="1534" y="44"/>
                  </a:lnTo>
                  <a:lnTo>
                    <a:pt x="1532" y="44"/>
                  </a:lnTo>
                  <a:lnTo>
                    <a:pt x="1532" y="44"/>
                  </a:lnTo>
                  <a:lnTo>
                    <a:pt x="1532" y="44"/>
                  </a:lnTo>
                  <a:lnTo>
                    <a:pt x="1532" y="44"/>
                  </a:lnTo>
                  <a:lnTo>
                    <a:pt x="1526" y="46"/>
                  </a:lnTo>
                  <a:lnTo>
                    <a:pt x="1526" y="46"/>
                  </a:lnTo>
                  <a:lnTo>
                    <a:pt x="1520" y="46"/>
                  </a:lnTo>
                  <a:lnTo>
                    <a:pt x="1520" y="46"/>
                  </a:lnTo>
                  <a:lnTo>
                    <a:pt x="1518" y="46"/>
                  </a:lnTo>
                  <a:lnTo>
                    <a:pt x="1518" y="46"/>
                  </a:lnTo>
                  <a:lnTo>
                    <a:pt x="1516" y="46"/>
                  </a:lnTo>
                  <a:lnTo>
                    <a:pt x="1516" y="46"/>
                  </a:lnTo>
                  <a:lnTo>
                    <a:pt x="1514" y="46"/>
                  </a:lnTo>
                  <a:lnTo>
                    <a:pt x="1514" y="46"/>
                  </a:lnTo>
                  <a:lnTo>
                    <a:pt x="1514" y="46"/>
                  </a:lnTo>
                  <a:lnTo>
                    <a:pt x="1514" y="46"/>
                  </a:lnTo>
                  <a:lnTo>
                    <a:pt x="1512" y="46"/>
                  </a:lnTo>
                  <a:lnTo>
                    <a:pt x="1512" y="46"/>
                  </a:lnTo>
                  <a:lnTo>
                    <a:pt x="1506" y="44"/>
                  </a:lnTo>
                  <a:lnTo>
                    <a:pt x="1504" y="46"/>
                  </a:lnTo>
                  <a:lnTo>
                    <a:pt x="1504" y="46"/>
                  </a:lnTo>
                  <a:lnTo>
                    <a:pt x="1500" y="46"/>
                  </a:lnTo>
                  <a:lnTo>
                    <a:pt x="1500" y="46"/>
                  </a:lnTo>
                  <a:lnTo>
                    <a:pt x="1492" y="46"/>
                  </a:lnTo>
                  <a:lnTo>
                    <a:pt x="1492" y="46"/>
                  </a:lnTo>
                  <a:lnTo>
                    <a:pt x="1492" y="46"/>
                  </a:lnTo>
                  <a:lnTo>
                    <a:pt x="1492" y="46"/>
                  </a:lnTo>
                  <a:lnTo>
                    <a:pt x="1490" y="46"/>
                  </a:lnTo>
                  <a:lnTo>
                    <a:pt x="1490" y="46"/>
                  </a:lnTo>
                  <a:lnTo>
                    <a:pt x="1488" y="46"/>
                  </a:lnTo>
                  <a:lnTo>
                    <a:pt x="1488" y="46"/>
                  </a:lnTo>
                  <a:lnTo>
                    <a:pt x="1486" y="46"/>
                  </a:lnTo>
                  <a:lnTo>
                    <a:pt x="1486" y="46"/>
                  </a:lnTo>
                  <a:lnTo>
                    <a:pt x="1484" y="46"/>
                  </a:lnTo>
                  <a:lnTo>
                    <a:pt x="1484" y="46"/>
                  </a:lnTo>
                  <a:lnTo>
                    <a:pt x="1480" y="46"/>
                  </a:lnTo>
                  <a:lnTo>
                    <a:pt x="1480" y="46"/>
                  </a:lnTo>
                  <a:lnTo>
                    <a:pt x="1480" y="44"/>
                  </a:lnTo>
                  <a:lnTo>
                    <a:pt x="1480" y="44"/>
                  </a:lnTo>
                  <a:lnTo>
                    <a:pt x="1476" y="44"/>
                  </a:lnTo>
                  <a:lnTo>
                    <a:pt x="1476" y="44"/>
                  </a:lnTo>
                  <a:lnTo>
                    <a:pt x="1470" y="46"/>
                  </a:lnTo>
                  <a:lnTo>
                    <a:pt x="1470" y="46"/>
                  </a:lnTo>
                  <a:lnTo>
                    <a:pt x="1466" y="44"/>
                  </a:lnTo>
                  <a:lnTo>
                    <a:pt x="1466" y="44"/>
                  </a:lnTo>
                  <a:lnTo>
                    <a:pt x="1464" y="44"/>
                  </a:lnTo>
                  <a:lnTo>
                    <a:pt x="1464" y="44"/>
                  </a:lnTo>
                  <a:lnTo>
                    <a:pt x="1462" y="44"/>
                  </a:lnTo>
                  <a:lnTo>
                    <a:pt x="1462" y="44"/>
                  </a:lnTo>
                  <a:lnTo>
                    <a:pt x="1458" y="44"/>
                  </a:lnTo>
                  <a:lnTo>
                    <a:pt x="1458" y="44"/>
                  </a:lnTo>
                  <a:lnTo>
                    <a:pt x="1456" y="44"/>
                  </a:lnTo>
                  <a:lnTo>
                    <a:pt x="1456" y="44"/>
                  </a:lnTo>
                  <a:lnTo>
                    <a:pt x="1452" y="44"/>
                  </a:lnTo>
                  <a:lnTo>
                    <a:pt x="1452" y="44"/>
                  </a:lnTo>
                  <a:lnTo>
                    <a:pt x="1450" y="44"/>
                  </a:lnTo>
                  <a:lnTo>
                    <a:pt x="1450" y="44"/>
                  </a:lnTo>
                  <a:lnTo>
                    <a:pt x="1442" y="44"/>
                  </a:lnTo>
                  <a:lnTo>
                    <a:pt x="1442" y="44"/>
                  </a:lnTo>
                  <a:lnTo>
                    <a:pt x="1438" y="42"/>
                  </a:lnTo>
                  <a:lnTo>
                    <a:pt x="1438" y="42"/>
                  </a:lnTo>
                  <a:lnTo>
                    <a:pt x="1434" y="42"/>
                  </a:lnTo>
                  <a:lnTo>
                    <a:pt x="1434" y="42"/>
                  </a:lnTo>
                  <a:lnTo>
                    <a:pt x="1430" y="44"/>
                  </a:lnTo>
                  <a:lnTo>
                    <a:pt x="1430" y="44"/>
                  </a:lnTo>
                  <a:lnTo>
                    <a:pt x="1430" y="44"/>
                  </a:lnTo>
                  <a:lnTo>
                    <a:pt x="1430" y="44"/>
                  </a:lnTo>
                  <a:lnTo>
                    <a:pt x="1430" y="44"/>
                  </a:lnTo>
                  <a:lnTo>
                    <a:pt x="1430" y="44"/>
                  </a:lnTo>
                  <a:lnTo>
                    <a:pt x="1424" y="42"/>
                  </a:lnTo>
                  <a:lnTo>
                    <a:pt x="1424" y="42"/>
                  </a:lnTo>
                  <a:lnTo>
                    <a:pt x="1420" y="44"/>
                  </a:lnTo>
                  <a:lnTo>
                    <a:pt x="1420" y="44"/>
                  </a:lnTo>
                  <a:lnTo>
                    <a:pt x="1414" y="42"/>
                  </a:lnTo>
                  <a:lnTo>
                    <a:pt x="1414" y="42"/>
                  </a:lnTo>
                  <a:lnTo>
                    <a:pt x="1412" y="44"/>
                  </a:lnTo>
                  <a:lnTo>
                    <a:pt x="1412" y="44"/>
                  </a:lnTo>
                  <a:lnTo>
                    <a:pt x="1406" y="42"/>
                  </a:lnTo>
                  <a:lnTo>
                    <a:pt x="1406" y="42"/>
                  </a:lnTo>
                  <a:lnTo>
                    <a:pt x="1398" y="42"/>
                  </a:lnTo>
                  <a:lnTo>
                    <a:pt x="1398" y="42"/>
                  </a:lnTo>
                  <a:lnTo>
                    <a:pt x="1396" y="44"/>
                  </a:lnTo>
                  <a:lnTo>
                    <a:pt x="1396" y="44"/>
                  </a:lnTo>
                  <a:lnTo>
                    <a:pt x="1394" y="42"/>
                  </a:lnTo>
                  <a:lnTo>
                    <a:pt x="1394" y="42"/>
                  </a:lnTo>
                  <a:lnTo>
                    <a:pt x="1394" y="42"/>
                  </a:lnTo>
                  <a:lnTo>
                    <a:pt x="1394" y="42"/>
                  </a:lnTo>
                  <a:lnTo>
                    <a:pt x="1390" y="44"/>
                  </a:lnTo>
                  <a:lnTo>
                    <a:pt x="1386" y="44"/>
                  </a:lnTo>
                  <a:lnTo>
                    <a:pt x="1386" y="44"/>
                  </a:lnTo>
                  <a:lnTo>
                    <a:pt x="1384" y="44"/>
                  </a:lnTo>
                  <a:lnTo>
                    <a:pt x="1384" y="44"/>
                  </a:lnTo>
                  <a:lnTo>
                    <a:pt x="1380" y="44"/>
                  </a:lnTo>
                  <a:lnTo>
                    <a:pt x="1380" y="44"/>
                  </a:lnTo>
                  <a:lnTo>
                    <a:pt x="1378" y="44"/>
                  </a:lnTo>
                  <a:lnTo>
                    <a:pt x="1378" y="44"/>
                  </a:lnTo>
                  <a:lnTo>
                    <a:pt x="1374" y="44"/>
                  </a:lnTo>
                  <a:lnTo>
                    <a:pt x="1374" y="44"/>
                  </a:lnTo>
                  <a:lnTo>
                    <a:pt x="1372" y="44"/>
                  </a:lnTo>
                  <a:lnTo>
                    <a:pt x="1372" y="44"/>
                  </a:lnTo>
                  <a:lnTo>
                    <a:pt x="1370" y="44"/>
                  </a:lnTo>
                  <a:lnTo>
                    <a:pt x="1370" y="44"/>
                  </a:lnTo>
                  <a:lnTo>
                    <a:pt x="1366" y="44"/>
                  </a:lnTo>
                  <a:lnTo>
                    <a:pt x="1366" y="44"/>
                  </a:lnTo>
                  <a:lnTo>
                    <a:pt x="1364" y="44"/>
                  </a:lnTo>
                  <a:lnTo>
                    <a:pt x="1364" y="44"/>
                  </a:lnTo>
                  <a:lnTo>
                    <a:pt x="1362" y="44"/>
                  </a:lnTo>
                  <a:lnTo>
                    <a:pt x="1362" y="44"/>
                  </a:lnTo>
                  <a:lnTo>
                    <a:pt x="1354" y="44"/>
                  </a:lnTo>
                  <a:lnTo>
                    <a:pt x="1354" y="44"/>
                  </a:lnTo>
                  <a:lnTo>
                    <a:pt x="1350" y="44"/>
                  </a:lnTo>
                  <a:lnTo>
                    <a:pt x="1350" y="44"/>
                  </a:lnTo>
                  <a:lnTo>
                    <a:pt x="1348" y="44"/>
                  </a:lnTo>
                  <a:lnTo>
                    <a:pt x="1348" y="44"/>
                  </a:lnTo>
                  <a:lnTo>
                    <a:pt x="1344" y="44"/>
                  </a:lnTo>
                  <a:lnTo>
                    <a:pt x="1344" y="44"/>
                  </a:lnTo>
                  <a:lnTo>
                    <a:pt x="1340" y="46"/>
                  </a:lnTo>
                  <a:lnTo>
                    <a:pt x="1340" y="46"/>
                  </a:lnTo>
                  <a:lnTo>
                    <a:pt x="1336" y="46"/>
                  </a:lnTo>
                  <a:lnTo>
                    <a:pt x="1336" y="46"/>
                  </a:lnTo>
                  <a:lnTo>
                    <a:pt x="1328" y="46"/>
                  </a:lnTo>
                  <a:lnTo>
                    <a:pt x="1328" y="46"/>
                  </a:lnTo>
                  <a:lnTo>
                    <a:pt x="1326" y="44"/>
                  </a:lnTo>
                  <a:lnTo>
                    <a:pt x="1326" y="44"/>
                  </a:lnTo>
                  <a:lnTo>
                    <a:pt x="1318" y="44"/>
                  </a:lnTo>
                  <a:lnTo>
                    <a:pt x="1318" y="44"/>
                  </a:lnTo>
                  <a:lnTo>
                    <a:pt x="1316" y="44"/>
                  </a:lnTo>
                  <a:lnTo>
                    <a:pt x="1316" y="44"/>
                  </a:lnTo>
                  <a:lnTo>
                    <a:pt x="1312" y="44"/>
                  </a:lnTo>
                  <a:lnTo>
                    <a:pt x="1312" y="44"/>
                  </a:lnTo>
                  <a:lnTo>
                    <a:pt x="1306" y="46"/>
                  </a:lnTo>
                  <a:lnTo>
                    <a:pt x="1306" y="46"/>
                  </a:lnTo>
                  <a:lnTo>
                    <a:pt x="1302" y="46"/>
                  </a:lnTo>
                  <a:lnTo>
                    <a:pt x="1296" y="46"/>
                  </a:lnTo>
                  <a:lnTo>
                    <a:pt x="1296" y="46"/>
                  </a:lnTo>
                  <a:lnTo>
                    <a:pt x="1290" y="46"/>
                  </a:lnTo>
                  <a:lnTo>
                    <a:pt x="1290" y="46"/>
                  </a:lnTo>
                  <a:lnTo>
                    <a:pt x="1288" y="46"/>
                  </a:lnTo>
                  <a:lnTo>
                    <a:pt x="1288" y="46"/>
                  </a:lnTo>
                  <a:lnTo>
                    <a:pt x="1284" y="44"/>
                  </a:lnTo>
                  <a:lnTo>
                    <a:pt x="1284" y="44"/>
                  </a:lnTo>
                  <a:lnTo>
                    <a:pt x="1282" y="46"/>
                  </a:lnTo>
                  <a:lnTo>
                    <a:pt x="1282" y="46"/>
                  </a:lnTo>
                  <a:lnTo>
                    <a:pt x="1276" y="46"/>
                  </a:lnTo>
                  <a:lnTo>
                    <a:pt x="1276" y="46"/>
                  </a:lnTo>
                  <a:lnTo>
                    <a:pt x="1274" y="46"/>
                  </a:lnTo>
                  <a:lnTo>
                    <a:pt x="1274" y="46"/>
                  </a:lnTo>
                  <a:lnTo>
                    <a:pt x="1272" y="46"/>
                  </a:lnTo>
                  <a:lnTo>
                    <a:pt x="1272" y="46"/>
                  </a:lnTo>
                  <a:lnTo>
                    <a:pt x="1266" y="44"/>
                  </a:lnTo>
                  <a:lnTo>
                    <a:pt x="1266" y="44"/>
                  </a:lnTo>
                  <a:lnTo>
                    <a:pt x="1262" y="44"/>
                  </a:lnTo>
                  <a:lnTo>
                    <a:pt x="1262" y="44"/>
                  </a:lnTo>
                  <a:lnTo>
                    <a:pt x="1260" y="44"/>
                  </a:lnTo>
                  <a:lnTo>
                    <a:pt x="1260" y="44"/>
                  </a:lnTo>
                  <a:lnTo>
                    <a:pt x="1258" y="46"/>
                  </a:lnTo>
                  <a:lnTo>
                    <a:pt x="1258" y="46"/>
                  </a:lnTo>
                  <a:lnTo>
                    <a:pt x="1254" y="46"/>
                  </a:lnTo>
                  <a:lnTo>
                    <a:pt x="1254" y="46"/>
                  </a:lnTo>
                  <a:lnTo>
                    <a:pt x="1250" y="48"/>
                  </a:lnTo>
                  <a:lnTo>
                    <a:pt x="1250" y="48"/>
                  </a:lnTo>
                  <a:lnTo>
                    <a:pt x="1248" y="46"/>
                  </a:lnTo>
                  <a:lnTo>
                    <a:pt x="1248" y="46"/>
                  </a:lnTo>
                  <a:lnTo>
                    <a:pt x="1248" y="48"/>
                  </a:lnTo>
                  <a:lnTo>
                    <a:pt x="1248" y="48"/>
                  </a:lnTo>
                  <a:lnTo>
                    <a:pt x="1246" y="46"/>
                  </a:lnTo>
                  <a:lnTo>
                    <a:pt x="1246" y="46"/>
                  </a:lnTo>
                  <a:lnTo>
                    <a:pt x="1244" y="46"/>
                  </a:lnTo>
                  <a:lnTo>
                    <a:pt x="1244" y="46"/>
                  </a:lnTo>
                  <a:lnTo>
                    <a:pt x="1240" y="48"/>
                  </a:lnTo>
                  <a:lnTo>
                    <a:pt x="1240" y="48"/>
                  </a:lnTo>
                  <a:lnTo>
                    <a:pt x="1236" y="44"/>
                  </a:lnTo>
                  <a:lnTo>
                    <a:pt x="1236" y="44"/>
                  </a:lnTo>
                  <a:lnTo>
                    <a:pt x="1230" y="46"/>
                  </a:lnTo>
                  <a:lnTo>
                    <a:pt x="1224" y="46"/>
                  </a:lnTo>
                  <a:lnTo>
                    <a:pt x="1224" y="46"/>
                  </a:lnTo>
                  <a:lnTo>
                    <a:pt x="1222" y="46"/>
                  </a:lnTo>
                  <a:lnTo>
                    <a:pt x="1218" y="46"/>
                  </a:lnTo>
                  <a:lnTo>
                    <a:pt x="1218" y="46"/>
                  </a:lnTo>
                  <a:lnTo>
                    <a:pt x="1216" y="44"/>
                  </a:lnTo>
                  <a:lnTo>
                    <a:pt x="1214" y="44"/>
                  </a:lnTo>
                  <a:lnTo>
                    <a:pt x="1214" y="44"/>
                  </a:lnTo>
                  <a:lnTo>
                    <a:pt x="1204" y="44"/>
                  </a:lnTo>
                  <a:lnTo>
                    <a:pt x="1204" y="44"/>
                  </a:lnTo>
                  <a:lnTo>
                    <a:pt x="1200" y="42"/>
                  </a:lnTo>
                  <a:lnTo>
                    <a:pt x="1200" y="42"/>
                  </a:lnTo>
                  <a:lnTo>
                    <a:pt x="1196" y="42"/>
                  </a:lnTo>
                  <a:lnTo>
                    <a:pt x="1196" y="42"/>
                  </a:lnTo>
                  <a:lnTo>
                    <a:pt x="1188" y="44"/>
                  </a:lnTo>
                  <a:lnTo>
                    <a:pt x="1188" y="44"/>
                  </a:lnTo>
                  <a:lnTo>
                    <a:pt x="1186" y="44"/>
                  </a:lnTo>
                  <a:lnTo>
                    <a:pt x="1186" y="44"/>
                  </a:lnTo>
                  <a:lnTo>
                    <a:pt x="1180" y="44"/>
                  </a:lnTo>
                  <a:lnTo>
                    <a:pt x="1180" y="44"/>
                  </a:lnTo>
                  <a:lnTo>
                    <a:pt x="1180" y="42"/>
                  </a:lnTo>
                  <a:lnTo>
                    <a:pt x="1180" y="42"/>
                  </a:lnTo>
                  <a:lnTo>
                    <a:pt x="1176" y="42"/>
                  </a:lnTo>
                  <a:lnTo>
                    <a:pt x="1176" y="42"/>
                  </a:lnTo>
                  <a:lnTo>
                    <a:pt x="1174" y="42"/>
                  </a:lnTo>
                  <a:lnTo>
                    <a:pt x="1174" y="42"/>
                  </a:lnTo>
                  <a:lnTo>
                    <a:pt x="1170" y="44"/>
                  </a:lnTo>
                  <a:lnTo>
                    <a:pt x="1170" y="44"/>
                  </a:lnTo>
                  <a:lnTo>
                    <a:pt x="1164" y="42"/>
                  </a:lnTo>
                  <a:lnTo>
                    <a:pt x="1164" y="42"/>
                  </a:lnTo>
                  <a:lnTo>
                    <a:pt x="1156" y="42"/>
                  </a:lnTo>
                  <a:lnTo>
                    <a:pt x="1156" y="42"/>
                  </a:lnTo>
                  <a:lnTo>
                    <a:pt x="1152" y="42"/>
                  </a:lnTo>
                  <a:lnTo>
                    <a:pt x="1152" y="42"/>
                  </a:lnTo>
                  <a:lnTo>
                    <a:pt x="1148" y="44"/>
                  </a:lnTo>
                  <a:lnTo>
                    <a:pt x="1148" y="44"/>
                  </a:lnTo>
                  <a:lnTo>
                    <a:pt x="1146" y="44"/>
                  </a:lnTo>
                  <a:lnTo>
                    <a:pt x="1144" y="44"/>
                  </a:lnTo>
                  <a:lnTo>
                    <a:pt x="1142" y="44"/>
                  </a:lnTo>
                  <a:lnTo>
                    <a:pt x="1142" y="44"/>
                  </a:lnTo>
                  <a:lnTo>
                    <a:pt x="1140" y="42"/>
                  </a:lnTo>
                  <a:lnTo>
                    <a:pt x="1140" y="42"/>
                  </a:lnTo>
                  <a:lnTo>
                    <a:pt x="1140" y="42"/>
                  </a:lnTo>
                  <a:lnTo>
                    <a:pt x="1140" y="42"/>
                  </a:lnTo>
                  <a:lnTo>
                    <a:pt x="1138" y="42"/>
                  </a:lnTo>
                  <a:lnTo>
                    <a:pt x="1138" y="42"/>
                  </a:lnTo>
                  <a:lnTo>
                    <a:pt x="1138" y="40"/>
                  </a:lnTo>
                  <a:lnTo>
                    <a:pt x="1138" y="40"/>
                  </a:lnTo>
                  <a:lnTo>
                    <a:pt x="1138" y="40"/>
                  </a:lnTo>
                  <a:lnTo>
                    <a:pt x="1138" y="40"/>
                  </a:lnTo>
                  <a:lnTo>
                    <a:pt x="1136" y="40"/>
                  </a:lnTo>
                  <a:lnTo>
                    <a:pt x="1136" y="40"/>
                  </a:lnTo>
                  <a:lnTo>
                    <a:pt x="1134" y="40"/>
                  </a:lnTo>
                  <a:lnTo>
                    <a:pt x="1134" y="40"/>
                  </a:lnTo>
                  <a:lnTo>
                    <a:pt x="1132" y="40"/>
                  </a:lnTo>
                  <a:lnTo>
                    <a:pt x="1132" y="40"/>
                  </a:lnTo>
                  <a:lnTo>
                    <a:pt x="1128" y="38"/>
                  </a:lnTo>
                  <a:lnTo>
                    <a:pt x="1128" y="38"/>
                  </a:lnTo>
                  <a:lnTo>
                    <a:pt x="1124" y="38"/>
                  </a:lnTo>
                  <a:lnTo>
                    <a:pt x="1124" y="38"/>
                  </a:lnTo>
                  <a:lnTo>
                    <a:pt x="1124" y="38"/>
                  </a:lnTo>
                  <a:lnTo>
                    <a:pt x="1124" y="38"/>
                  </a:lnTo>
                  <a:lnTo>
                    <a:pt x="1122" y="38"/>
                  </a:lnTo>
                  <a:lnTo>
                    <a:pt x="1122" y="38"/>
                  </a:lnTo>
                  <a:lnTo>
                    <a:pt x="1120" y="40"/>
                  </a:lnTo>
                  <a:lnTo>
                    <a:pt x="1120" y="40"/>
                  </a:lnTo>
                  <a:lnTo>
                    <a:pt x="1114" y="42"/>
                  </a:lnTo>
                  <a:lnTo>
                    <a:pt x="1114" y="42"/>
                  </a:lnTo>
                  <a:lnTo>
                    <a:pt x="1112" y="44"/>
                  </a:lnTo>
                  <a:lnTo>
                    <a:pt x="1112" y="44"/>
                  </a:lnTo>
                  <a:lnTo>
                    <a:pt x="1104" y="42"/>
                  </a:lnTo>
                  <a:lnTo>
                    <a:pt x="1104" y="42"/>
                  </a:lnTo>
                  <a:lnTo>
                    <a:pt x="1102" y="44"/>
                  </a:lnTo>
                  <a:lnTo>
                    <a:pt x="1102" y="44"/>
                  </a:lnTo>
                  <a:lnTo>
                    <a:pt x="1096" y="44"/>
                  </a:lnTo>
                  <a:lnTo>
                    <a:pt x="1096" y="44"/>
                  </a:lnTo>
                  <a:lnTo>
                    <a:pt x="1094" y="42"/>
                  </a:lnTo>
                  <a:lnTo>
                    <a:pt x="1094" y="42"/>
                  </a:lnTo>
                  <a:lnTo>
                    <a:pt x="1090" y="44"/>
                  </a:lnTo>
                  <a:lnTo>
                    <a:pt x="1090" y="44"/>
                  </a:lnTo>
                  <a:lnTo>
                    <a:pt x="1088" y="44"/>
                  </a:lnTo>
                  <a:lnTo>
                    <a:pt x="1088" y="44"/>
                  </a:lnTo>
                  <a:lnTo>
                    <a:pt x="1088" y="44"/>
                  </a:lnTo>
                  <a:lnTo>
                    <a:pt x="1088" y="44"/>
                  </a:lnTo>
                  <a:lnTo>
                    <a:pt x="1080" y="44"/>
                  </a:lnTo>
                  <a:lnTo>
                    <a:pt x="1080" y="44"/>
                  </a:lnTo>
                  <a:lnTo>
                    <a:pt x="1078" y="44"/>
                  </a:lnTo>
                  <a:lnTo>
                    <a:pt x="1078" y="44"/>
                  </a:lnTo>
                  <a:lnTo>
                    <a:pt x="1072" y="44"/>
                  </a:lnTo>
                  <a:lnTo>
                    <a:pt x="1072" y="44"/>
                  </a:lnTo>
                  <a:lnTo>
                    <a:pt x="1068" y="44"/>
                  </a:lnTo>
                  <a:lnTo>
                    <a:pt x="1068" y="44"/>
                  </a:lnTo>
                  <a:lnTo>
                    <a:pt x="1066" y="42"/>
                  </a:lnTo>
                  <a:lnTo>
                    <a:pt x="1066" y="42"/>
                  </a:lnTo>
                  <a:lnTo>
                    <a:pt x="1064" y="42"/>
                  </a:lnTo>
                  <a:lnTo>
                    <a:pt x="1062" y="44"/>
                  </a:lnTo>
                  <a:lnTo>
                    <a:pt x="1062" y="44"/>
                  </a:lnTo>
                  <a:lnTo>
                    <a:pt x="1056" y="44"/>
                  </a:lnTo>
                  <a:lnTo>
                    <a:pt x="1056" y="44"/>
                  </a:lnTo>
                  <a:lnTo>
                    <a:pt x="1054" y="44"/>
                  </a:lnTo>
                  <a:lnTo>
                    <a:pt x="1054" y="44"/>
                  </a:lnTo>
                  <a:lnTo>
                    <a:pt x="1052" y="46"/>
                  </a:lnTo>
                  <a:lnTo>
                    <a:pt x="1052" y="46"/>
                  </a:lnTo>
                  <a:lnTo>
                    <a:pt x="1050" y="44"/>
                  </a:lnTo>
                  <a:lnTo>
                    <a:pt x="1050" y="44"/>
                  </a:lnTo>
                  <a:lnTo>
                    <a:pt x="1050" y="46"/>
                  </a:lnTo>
                  <a:lnTo>
                    <a:pt x="1050" y="46"/>
                  </a:lnTo>
                  <a:lnTo>
                    <a:pt x="1046" y="44"/>
                  </a:lnTo>
                  <a:lnTo>
                    <a:pt x="1046" y="44"/>
                  </a:lnTo>
                  <a:lnTo>
                    <a:pt x="1044" y="44"/>
                  </a:lnTo>
                  <a:lnTo>
                    <a:pt x="1044" y="44"/>
                  </a:lnTo>
                  <a:lnTo>
                    <a:pt x="1042" y="46"/>
                  </a:lnTo>
                  <a:lnTo>
                    <a:pt x="1042" y="46"/>
                  </a:lnTo>
                  <a:lnTo>
                    <a:pt x="1038" y="46"/>
                  </a:lnTo>
                  <a:lnTo>
                    <a:pt x="1038" y="46"/>
                  </a:lnTo>
                  <a:lnTo>
                    <a:pt x="1038" y="46"/>
                  </a:lnTo>
                  <a:lnTo>
                    <a:pt x="1038" y="46"/>
                  </a:lnTo>
                  <a:lnTo>
                    <a:pt x="1032" y="46"/>
                  </a:lnTo>
                  <a:lnTo>
                    <a:pt x="1032" y="46"/>
                  </a:lnTo>
                  <a:lnTo>
                    <a:pt x="1032" y="46"/>
                  </a:lnTo>
                  <a:lnTo>
                    <a:pt x="1032" y="46"/>
                  </a:lnTo>
                  <a:lnTo>
                    <a:pt x="1030" y="46"/>
                  </a:lnTo>
                  <a:lnTo>
                    <a:pt x="1030" y="46"/>
                  </a:lnTo>
                  <a:lnTo>
                    <a:pt x="1028" y="46"/>
                  </a:lnTo>
                  <a:lnTo>
                    <a:pt x="1028" y="46"/>
                  </a:lnTo>
                  <a:lnTo>
                    <a:pt x="1022" y="44"/>
                  </a:lnTo>
                  <a:lnTo>
                    <a:pt x="1022" y="44"/>
                  </a:lnTo>
                  <a:lnTo>
                    <a:pt x="1018" y="42"/>
                  </a:lnTo>
                  <a:lnTo>
                    <a:pt x="1018" y="42"/>
                  </a:lnTo>
                  <a:lnTo>
                    <a:pt x="1014" y="42"/>
                  </a:lnTo>
                  <a:lnTo>
                    <a:pt x="1014" y="42"/>
                  </a:lnTo>
                  <a:lnTo>
                    <a:pt x="1012" y="42"/>
                  </a:lnTo>
                  <a:lnTo>
                    <a:pt x="1012" y="42"/>
                  </a:lnTo>
                  <a:lnTo>
                    <a:pt x="1010" y="42"/>
                  </a:lnTo>
                  <a:lnTo>
                    <a:pt x="1010" y="42"/>
                  </a:lnTo>
                  <a:lnTo>
                    <a:pt x="1008" y="44"/>
                  </a:lnTo>
                  <a:lnTo>
                    <a:pt x="1008" y="44"/>
                  </a:lnTo>
                  <a:lnTo>
                    <a:pt x="1008" y="44"/>
                  </a:lnTo>
                  <a:lnTo>
                    <a:pt x="1006" y="44"/>
                  </a:lnTo>
                  <a:lnTo>
                    <a:pt x="1006" y="44"/>
                  </a:lnTo>
                  <a:lnTo>
                    <a:pt x="1002" y="44"/>
                  </a:lnTo>
                  <a:lnTo>
                    <a:pt x="1000" y="44"/>
                  </a:lnTo>
                  <a:lnTo>
                    <a:pt x="1000" y="44"/>
                  </a:lnTo>
                  <a:lnTo>
                    <a:pt x="996" y="44"/>
                  </a:lnTo>
                  <a:lnTo>
                    <a:pt x="996" y="44"/>
                  </a:lnTo>
                  <a:lnTo>
                    <a:pt x="996" y="42"/>
                  </a:lnTo>
                  <a:lnTo>
                    <a:pt x="996" y="42"/>
                  </a:lnTo>
                  <a:lnTo>
                    <a:pt x="992" y="42"/>
                  </a:lnTo>
                  <a:lnTo>
                    <a:pt x="992" y="42"/>
                  </a:lnTo>
                  <a:lnTo>
                    <a:pt x="992" y="40"/>
                  </a:lnTo>
                  <a:lnTo>
                    <a:pt x="992" y="40"/>
                  </a:lnTo>
                  <a:lnTo>
                    <a:pt x="992" y="40"/>
                  </a:lnTo>
                  <a:lnTo>
                    <a:pt x="992" y="40"/>
                  </a:lnTo>
                  <a:lnTo>
                    <a:pt x="990" y="40"/>
                  </a:lnTo>
                  <a:lnTo>
                    <a:pt x="990" y="40"/>
                  </a:lnTo>
                  <a:lnTo>
                    <a:pt x="988" y="40"/>
                  </a:lnTo>
                  <a:lnTo>
                    <a:pt x="988" y="40"/>
                  </a:lnTo>
                  <a:lnTo>
                    <a:pt x="982" y="42"/>
                  </a:lnTo>
                  <a:lnTo>
                    <a:pt x="982" y="42"/>
                  </a:lnTo>
                  <a:lnTo>
                    <a:pt x="980" y="40"/>
                  </a:lnTo>
                  <a:lnTo>
                    <a:pt x="980" y="40"/>
                  </a:lnTo>
                  <a:lnTo>
                    <a:pt x="974" y="42"/>
                  </a:lnTo>
                  <a:lnTo>
                    <a:pt x="968" y="42"/>
                  </a:lnTo>
                  <a:lnTo>
                    <a:pt x="968" y="42"/>
                  </a:lnTo>
                  <a:lnTo>
                    <a:pt x="966" y="42"/>
                  </a:lnTo>
                  <a:lnTo>
                    <a:pt x="966" y="42"/>
                  </a:lnTo>
                  <a:lnTo>
                    <a:pt x="966" y="40"/>
                  </a:lnTo>
                  <a:lnTo>
                    <a:pt x="966" y="40"/>
                  </a:lnTo>
                  <a:lnTo>
                    <a:pt x="964" y="40"/>
                  </a:lnTo>
                  <a:lnTo>
                    <a:pt x="964" y="40"/>
                  </a:lnTo>
                  <a:lnTo>
                    <a:pt x="960" y="42"/>
                  </a:lnTo>
                  <a:lnTo>
                    <a:pt x="960" y="42"/>
                  </a:lnTo>
                  <a:lnTo>
                    <a:pt x="956" y="44"/>
                  </a:lnTo>
                  <a:lnTo>
                    <a:pt x="956" y="44"/>
                  </a:lnTo>
                  <a:lnTo>
                    <a:pt x="956" y="44"/>
                  </a:lnTo>
                  <a:lnTo>
                    <a:pt x="956" y="44"/>
                  </a:lnTo>
                  <a:lnTo>
                    <a:pt x="952" y="44"/>
                  </a:lnTo>
                  <a:lnTo>
                    <a:pt x="952" y="44"/>
                  </a:lnTo>
                  <a:lnTo>
                    <a:pt x="950" y="46"/>
                  </a:lnTo>
                  <a:lnTo>
                    <a:pt x="950" y="46"/>
                  </a:lnTo>
                  <a:lnTo>
                    <a:pt x="950" y="46"/>
                  </a:lnTo>
                  <a:lnTo>
                    <a:pt x="950" y="46"/>
                  </a:lnTo>
                  <a:lnTo>
                    <a:pt x="948" y="46"/>
                  </a:lnTo>
                  <a:lnTo>
                    <a:pt x="948" y="46"/>
                  </a:lnTo>
                  <a:lnTo>
                    <a:pt x="942" y="46"/>
                  </a:lnTo>
                  <a:lnTo>
                    <a:pt x="942" y="46"/>
                  </a:lnTo>
                  <a:lnTo>
                    <a:pt x="936" y="44"/>
                  </a:lnTo>
                  <a:lnTo>
                    <a:pt x="936" y="44"/>
                  </a:lnTo>
                  <a:lnTo>
                    <a:pt x="934" y="42"/>
                  </a:lnTo>
                  <a:lnTo>
                    <a:pt x="934" y="42"/>
                  </a:lnTo>
                  <a:lnTo>
                    <a:pt x="930" y="42"/>
                  </a:lnTo>
                  <a:lnTo>
                    <a:pt x="930" y="42"/>
                  </a:lnTo>
                  <a:lnTo>
                    <a:pt x="930" y="40"/>
                  </a:lnTo>
                  <a:lnTo>
                    <a:pt x="930" y="40"/>
                  </a:lnTo>
                  <a:lnTo>
                    <a:pt x="922" y="42"/>
                  </a:lnTo>
                  <a:lnTo>
                    <a:pt x="912" y="42"/>
                  </a:lnTo>
                  <a:lnTo>
                    <a:pt x="912" y="42"/>
                  </a:lnTo>
                  <a:lnTo>
                    <a:pt x="910" y="44"/>
                  </a:lnTo>
                  <a:lnTo>
                    <a:pt x="910" y="44"/>
                  </a:lnTo>
                  <a:lnTo>
                    <a:pt x="908" y="44"/>
                  </a:lnTo>
                  <a:lnTo>
                    <a:pt x="908" y="44"/>
                  </a:lnTo>
                  <a:lnTo>
                    <a:pt x="908" y="44"/>
                  </a:lnTo>
                  <a:lnTo>
                    <a:pt x="908" y="44"/>
                  </a:lnTo>
                  <a:lnTo>
                    <a:pt x="902" y="46"/>
                  </a:lnTo>
                  <a:lnTo>
                    <a:pt x="902" y="46"/>
                  </a:lnTo>
                  <a:lnTo>
                    <a:pt x="900" y="44"/>
                  </a:lnTo>
                  <a:lnTo>
                    <a:pt x="900" y="44"/>
                  </a:lnTo>
                  <a:lnTo>
                    <a:pt x="896" y="44"/>
                  </a:lnTo>
                  <a:lnTo>
                    <a:pt x="892" y="44"/>
                  </a:lnTo>
                  <a:lnTo>
                    <a:pt x="892" y="44"/>
                  </a:lnTo>
                  <a:lnTo>
                    <a:pt x="890" y="44"/>
                  </a:lnTo>
                  <a:lnTo>
                    <a:pt x="890" y="44"/>
                  </a:lnTo>
                  <a:lnTo>
                    <a:pt x="888" y="46"/>
                  </a:lnTo>
                  <a:lnTo>
                    <a:pt x="888" y="46"/>
                  </a:lnTo>
                  <a:lnTo>
                    <a:pt x="882" y="44"/>
                  </a:lnTo>
                  <a:lnTo>
                    <a:pt x="882" y="44"/>
                  </a:lnTo>
                  <a:lnTo>
                    <a:pt x="876" y="42"/>
                  </a:lnTo>
                  <a:lnTo>
                    <a:pt x="876" y="42"/>
                  </a:lnTo>
                  <a:lnTo>
                    <a:pt x="874" y="42"/>
                  </a:lnTo>
                  <a:lnTo>
                    <a:pt x="870" y="42"/>
                  </a:lnTo>
                  <a:lnTo>
                    <a:pt x="870" y="42"/>
                  </a:lnTo>
                  <a:lnTo>
                    <a:pt x="866" y="44"/>
                  </a:lnTo>
                  <a:lnTo>
                    <a:pt x="866" y="44"/>
                  </a:lnTo>
                  <a:lnTo>
                    <a:pt x="862" y="46"/>
                  </a:lnTo>
                  <a:lnTo>
                    <a:pt x="862" y="46"/>
                  </a:lnTo>
                  <a:lnTo>
                    <a:pt x="858" y="46"/>
                  </a:lnTo>
                  <a:lnTo>
                    <a:pt x="858" y="46"/>
                  </a:lnTo>
                  <a:lnTo>
                    <a:pt x="856" y="44"/>
                  </a:lnTo>
                  <a:lnTo>
                    <a:pt x="856" y="44"/>
                  </a:lnTo>
                  <a:lnTo>
                    <a:pt x="852" y="44"/>
                  </a:lnTo>
                  <a:lnTo>
                    <a:pt x="852" y="44"/>
                  </a:lnTo>
                  <a:lnTo>
                    <a:pt x="850" y="44"/>
                  </a:lnTo>
                  <a:lnTo>
                    <a:pt x="850" y="44"/>
                  </a:lnTo>
                  <a:lnTo>
                    <a:pt x="848" y="40"/>
                  </a:lnTo>
                  <a:lnTo>
                    <a:pt x="846" y="40"/>
                  </a:lnTo>
                  <a:lnTo>
                    <a:pt x="846" y="40"/>
                  </a:lnTo>
                  <a:lnTo>
                    <a:pt x="844" y="42"/>
                  </a:lnTo>
                  <a:lnTo>
                    <a:pt x="844" y="42"/>
                  </a:lnTo>
                  <a:lnTo>
                    <a:pt x="840" y="42"/>
                  </a:lnTo>
                  <a:lnTo>
                    <a:pt x="836" y="40"/>
                  </a:lnTo>
                  <a:lnTo>
                    <a:pt x="836" y="40"/>
                  </a:lnTo>
                  <a:lnTo>
                    <a:pt x="834" y="38"/>
                  </a:lnTo>
                  <a:lnTo>
                    <a:pt x="834" y="38"/>
                  </a:lnTo>
                  <a:lnTo>
                    <a:pt x="830" y="40"/>
                  </a:lnTo>
                  <a:lnTo>
                    <a:pt x="828" y="38"/>
                  </a:lnTo>
                  <a:lnTo>
                    <a:pt x="828" y="38"/>
                  </a:lnTo>
                  <a:lnTo>
                    <a:pt x="820" y="40"/>
                  </a:lnTo>
                  <a:lnTo>
                    <a:pt x="820" y="40"/>
                  </a:lnTo>
                  <a:lnTo>
                    <a:pt x="820" y="40"/>
                  </a:lnTo>
                  <a:lnTo>
                    <a:pt x="820" y="40"/>
                  </a:lnTo>
                  <a:lnTo>
                    <a:pt x="816" y="42"/>
                  </a:lnTo>
                  <a:lnTo>
                    <a:pt x="816" y="42"/>
                  </a:lnTo>
                  <a:lnTo>
                    <a:pt x="812" y="40"/>
                  </a:lnTo>
                  <a:lnTo>
                    <a:pt x="812" y="40"/>
                  </a:lnTo>
                  <a:lnTo>
                    <a:pt x="808" y="40"/>
                  </a:lnTo>
                  <a:lnTo>
                    <a:pt x="808" y="40"/>
                  </a:lnTo>
                  <a:lnTo>
                    <a:pt x="806" y="40"/>
                  </a:lnTo>
                  <a:lnTo>
                    <a:pt x="806" y="40"/>
                  </a:lnTo>
                  <a:lnTo>
                    <a:pt x="804" y="40"/>
                  </a:lnTo>
                  <a:lnTo>
                    <a:pt x="804" y="40"/>
                  </a:lnTo>
                  <a:lnTo>
                    <a:pt x="802" y="38"/>
                  </a:lnTo>
                  <a:lnTo>
                    <a:pt x="802" y="38"/>
                  </a:lnTo>
                  <a:lnTo>
                    <a:pt x="800" y="40"/>
                  </a:lnTo>
                  <a:lnTo>
                    <a:pt x="800" y="40"/>
                  </a:lnTo>
                  <a:lnTo>
                    <a:pt x="800" y="40"/>
                  </a:lnTo>
                  <a:lnTo>
                    <a:pt x="794" y="42"/>
                  </a:lnTo>
                  <a:lnTo>
                    <a:pt x="794" y="42"/>
                  </a:lnTo>
                  <a:lnTo>
                    <a:pt x="792" y="40"/>
                  </a:lnTo>
                  <a:lnTo>
                    <a:pt x="792" y="40"/>
                  </a:lnTo>
                  <a:lnTo>
                    <a:pt x="790" y="40"/>
                  </a:lnTo>
                  <a:lnTo>
                    <a:pt x="790" y="40"/>
                  </a:lnTo>
                  <a:lnTo>
                    <a:pt x="790" y="40"/>
                  </a:lnTo>
                  <a:lnTo>
                    <a:pt x="788" y="42"/>
                  </a:lnTo>
                  <a:lnTo>
                    <a:pt x="788" y="42"/>
                  </a:lnTo>
                  <a:lnTo>
                    <a:pt x="786" y="42"/>
                  </a:lnTo>
                  <a:lnTo>
                    <a:pt x="786" y="42"/>
                  </a:lnTo>
                  <a:lnTo>
                    <a:pt x="782" y="40"/>
                  </a:lnTo>
                  <a:lnTo>
                    <a:pt x="782" y="40"/>
                  </a:lnTo>
                  <a:lnTo>
                    <a:pt x="778" y="40"/>
                  </a:lnTo>
                  <a:lnTo>
                    <a:pt x="778" y="40"/>
                  </a:lnTo>
                  <a:lnTo>
                    <a:pt x="776" y="42"/>
                  </a:lnTo>
                  <a:lnTo>
                    <a:pt x="772" y="42"/>
                  </a:lnTo>
                  <a:lnTo>
                    <a:pt x="772" y="42"/>
                  </a:lnTo>
                  <a:lnTo>
                    <a:pt x="770" y="42"/>
                  </a:lnTo>
                  <a:lnTo>
                    <a:pt x="770" y="42"/>
                  </a:lnTo>
                  <a:lnTo>
                    <a:pt x="766" y="40"/>
                  </a:lnTo>
                  <a:lnTo>
                    <a:pt x="766" y="40"/>
                  </a:lnTo>
                  <a:lnTo>
                    <a:pt x="764" y="40"/>
                  </a:lnTo>
                  <a:lnTo>
                    <a:pt x="764" y="40"/>
                  </a:lnTo>
                  <a:lnTo>
                    <a:pt x="762" y="42"/>
                  </a:lnTo>
                  <a:lnTo>
                    <a:pt x="762" y="42"/>
                  </a:lnTo>
                  <a:lnTo>
                    <a:pt x="758" y="42"/>
                  </a:lnTo>
                  <a:lnTo>
                    <a:pt x="758" y="42"/>
                  </a:lnTo>
                  <a:lnTo>
                    <a:pt x="756" y="42"/>
                  </a:lnTo>
                  <a:lnTo>
                    <a:pt x="756" y="42"/>
                  </a:lnTo>
                  <a:lnTo>
                    <a:pt x="752" y="42"/>
                  </a:lnTo>
                  <a:lnTo>
                    <a:pt x="752" y="42"/>
                  </a:lnTo>
                  <a:lnTo>
                    <a:pt x="744" y="44"/>
                  </a:lnTo>
                  <a:lnTo>
                    <a:pt x="744" y="44"/>
                  </a:lnTo>
                  <a:lnTo>
                    <a:pt x="738" y="42"/>
                  </a:lnTo>
                  <a:lnTo>
                    <a:pt x="738" y="42"/>
                  </a:lnTo>
                  <a:lnTo>
                    <a:pt x="734" y="40"/>
                  </a:lnTo>
                  <a:lnTo>
                    <a:pt x="734" y="40"/>
                  </a:lnTo>
                  <a:lnTo>
                    <a:pt x="732" y="42"/>
                  </a:lnTo>
                  <a:lnTo>
                    <a:pt x="732" y="42"/>
                  </a:lnTo>
                  <a:lnTo>
                    <a:pt x="728" y="42"/>
                  </a:lnTo>
                  <a:lnTo>
                    <a:pt x="726" y="42"/>
                  </a:lnTo>
                  <a:lnTo>
                    <a:pt x="726" y="42"/>
                  </a:lnTo>
                  <a:lnTo>
                    <a:pt x="724" y="42"/>
                  </a:lnTo>
                  <a:lnTo>
                    <a:pt x="724" y="42"/>
                  </a:lnTo>
                  <a:lnTo>
                    <a:pt x="720" y="42"/>
                  </a:lnTo>
                  <a:lnTo>
                    <a:pt x="720" y="42"/>
                  </a:lnTo>
                  <a:lnTo>
                    <a:pt x="718" y="42"/>
                  </a:lnTo>
                  <a:lnTo>
                    <a:pt x="718" y="42"/>
                  </a:lnTo>
                  <a:lnTo>
                    <a:pt x="712" y="42"/>
                  </a:lnTo>
                  <a:lnTo>
                    <a:pt x="712" y="42"/>
                  </a:lnTo>
                  <a:lnTo>
                    <a:pt x="710" y="42"/>
                  </a:lnTo>
                  <a:lnTo>
                    <a:pt x="710" y="42"/>
                  </a:lnTo>
                  <a:lnTo>
                    <a:pt x="706" y="42"/>
                  </a:lnTo>
                  <a:lnTo>
                    <a:pt x="706" y="42"/>
                  </a:lnTo>
                  <a:lnTo>
                    <a:pt x="704" y="44"/>
                  </a:lnTo>
                  <a:lnTo>
                    <a:pt x="704" y="44"/>
                  </a:lnTo>
                  <a:lnTo>
                    <a:pt x="702" y="42"/>
                  </a:lnTo>
                  <a:lnTo>
                    <a:pt x="702" y="42"/>
                  </a:lnTo>
                  <a:lnTo>
                    <a:pt x="696" y="44"/>
                  </a:lnTo>
                  <a:lnTo>
                    <a:pt x="696" y="44"/>
                  </a:lnTo>
                  <a:lnTo>
                    <a:pt x="692" y="44"/>
                  </a:lnTo>
                  <a:lnTo>
                    <a:pt x="692" y="44"/>
                  </a:lnTo>
                  <a:lnTo>
                    <a:pt x="690" y="44"/>
                  </a:lnTo>
                  <a:lnTo>
                    <a:pt x="690" y="44"/>
                  </a:lnTo>
                  <a:lnTo>
                    <a:pt x="688" y="44"/>
                  </a:lnTo>
                  <a:lnTo>
                    <a:pt x="688" y="44"/>
                  </a:lnTo>
                  <a:lnTo>
                    <a:pt x="686" y="44"/>
                  </a:lnTo>
                  <a:lnTo>
                    <a:pt x="686" y="44"/>
                  </a:lnTo>
                  <a:lnTo>
                    <a:pt x="680" y="44"/>
                  </a:lnTo>
                  <a:lnTo>
                    <a:pt x="680" y="44"/>
                  </a:lnTo>
                  <a:lnTo>
                    <a:pt x="676" y="44"/>
                  </a:lnTo>
                  <a:lnTo>
                    <a:pt x="676" y="44"/>
                  </a:lnTo>
                  <a:lnTo>
                    <a:pt x="668" y="44"/>
                  </a:lnTo>
                  <a:lnTo>
                    <a:pt x="660" y="42"/>
                  </a:lnTo>
                  <a:lnTo>
                    <a:pt x="660" y="42"/>
                  </a:lnTo>
                  <a:lnTo>
                    <a:pt x="658" y="42"/>
                  </a:lnTo>
                  <a:lnTo>
                    <a:pt x="658" y="42"/>
                  </a:lnTo>
                  <a:lnTo>
                    <a:pt x="654" y="42"/>
                  </a:lnTo>
                  <a:lnTo>
                    <a:pt x="652" y="42"/>
                  </a:lnTo>
                  <a:lnTo>
                    <a:pt x="652" y="42"/>
                  </a:lnTo>
                  <a:lnTo>
                    <a:pt x="648" y="42"/>
                  </a:lnTo>
                  <a:lnTo>
                    <a:pt x="648" y="42"/>
                  </a:lnTo>
                  <a:lnTo>
                    <a:pt x="646" y="42"/>
                  </a:lnTo>
                  <a:lnTo>
                    <a:pt x="646" y="42"/>
                  </a:lnTo>
                  <a:lnTo>
                    <a:pt x="636" y="42"/>
                  </a:lnTo>
                  <a:lnTo>
                    <a:pt x="636" y="42"/>
                  </a:lnTo>
                  <a:lnTo>
                    <a:pt x="636" y="42"/>
                  </a:lnTo>
                  <a:lnTo>
                    <a:pt x="636" y="42"/>
                  </a:lnTo>
                  <a:lnTo>
                    <a:pt x="636" y="42"/>
                  </a:lnTo>
                  <a:lnTo>
                    <a:pt x="636" y="42"/>
                  </a:lnTo>
                  <a:lnTo>
                    <a:pt x="636" y="42"/>
                  </a:lnTo>
                  <a:lnTo>
                    <a:pt x="636" y="42"/>
                  </a:lnTo>
                  <a:lnTo>
                    <a:pt x="634" y="42"/>
                  </a:lnTo>
                  <a:lnTo>
                    <a:pt x="634" y="42"/>
                  </a:lnTo>
                  <a:lnTo>
                    <a:pt x="630" y="42"/>
                  </a:lnTo>
                  <a:lnTo>
                    <a:pt x="630" y="42"/>
                  </a:lnTo>
                  <a:lnTo>
                    <a:pt x="628" y="42"/>
                  </a:lnTo>
                  <a:lnTo>
                    <a:pt x="628" y="42"/>
                  </a:lnTo>
                  <a:lnTo>
                    <a:pt x="622" y="42"/>
                  </a:lnTo>
                  <a:lnTo>
                    <a:pt x="622" y="42"/>
                  </a:lnTo>
                  <a:lnTo>
                    <a:pt x="614" y="42"/>
                  </a:lnTo>
                  <a:lnTo>
                    <a:pt x="614" y="42"/>
                  </a:lnTo>
                  <a:lnTo>
                    <a:pt x="612" y="42"/>
                  </a:lnTo>
                  <a:lnTo>
                    <a:pt x="608" y="42"/>
                  </a:lnTo>
                  <a:lnTo>
                    <a:pt x="608" y="42"/>
                  </a:lnTo>
                  <a:lnTo>
                    <a:pt x="608" y="42"/>
                  </a:lnTo>
                  <a:lnTo>
                    <a:pt x="608" y="42"/>
                  </a:lnTo>
                  <a:lnTo>
                    <a:pt x="606" y="42"/>
                  </a:lnTo>
                  <a:lnTo>
                    <a:pt x="606" y="42"/>
                  </a:lnTo>
                  <a:lnTo>
                    <a:pt x="604" y="42"/>
                  </a:lnTo>
                  <a:lnTo>
                    <a:pt x="604" y="42"/>
                  </a:lnTo>
                  <a:lnTo>
                    <a:pt x="600" y="42"/>
                  </a:lnTo>
                  <a:lnTo>
                    <a:pt x="600" y="42"/>
                  </a:lnTo>
                  <a:lnTo>
                    <a:pt x="596" y="42"/>
                  </a:lnTo>
                  <a:lnTo>
                    <a:pt x="596" y="42"/>
                  </a:lnTo>
                  <a:lnTo>
                    <a:pt x="594" y="42"/>
                  </a:lnTo>
                  <a:lnTo>
                    <a:pt x="594" y="42"/>
                  </a:lnTo>
                  <a:lnTo>
                    <a:pt x="588" y="42"/>
                  </a:lnTo>
                  <a:lnTo>
                    <a:pt x="588" y="42"/>
                  </a:lnTo>
                  <a:lnTo>
                    <a:pt x="586" y="42"/>
                  </a:lnTo>
                  <a:lnTo>
                    <a:pt x="586" y="42"/>
                  </a:lnTo>
                  <a:lnTo>
                    <a:pt x="582" y="42"/>
                  </a:lnTo>
                  <a:lnTo>
                    <a:pt x="582" y="42"/>
                  </a:lnTo>
                  <a:lnTo>
                    <a:pt x="580" y="42"/>
                  </a:lnTo>
                  <a:lnTo>
                    <a:pt x="580" y="42"/>
                  </a:lnTo>
                  <a:lnTo>
                    <a:pt x="576" y="42"/>
                  </a:lnTo>
                  <a:lnTo>
                    <a:pt x="576" y="42"/>
                  </a:lnTo>
                  <a:lnTo>
                    <a:pt x="574" y="42"/>
                  </a:lnTo>
                  <a:lnTo>
                    <a:pt x="574" y="42"/>
                  </a:lnTo>
                  <a:lnTo>
                    <a:pt x="570" y="42"/>
                  </a:lnTo>
                  <a:lnTo>
                    <a:pt x="570" y="42"/>
                  </a:lnTo>
                  <a:lnTo>
                    <a:pt x="566" y="42"/>
                  </a:lnTo>
                  <a:lnTo>
                    <a:pt x="566" y="42"/>
                  </a:lnTo>
                  <a:lnTo>
                    <a:pt x="564" y="42"/>
                  </a:lnTo>
                  <a:lnTo>
                    <a:pt x="564" y="42"/>
                  </a:lnTo>
                  <a:lnTo>
                    <a:pt x="560" y="42"/>
                  </a:lnTo>
                  <a:lnTo>
                    <a:pt x="560" y="42"/>
                  </a:lnTo>
                  <a:lnTo>
                    <a:pt x="542" y="42"/>
                  </a:lnTo>
                  <a:lnTo>
                    <a:pt x="542" y="42"/>
                  </a:lnTo>
                  <a:lnTo>
                    <a:pt x="540" y="44"/>
                  </a:lnTo>
                  <a:lnTo>
                    <a:pt x="540" y="44"/>
                  </a:lnTo>
                  <a:lnTo>
                    <a:pt x="536" y="42"/>
                  </a:lnTo>
                  <a:lnTo>
                    <a:pt x="532" y="44"/>
                  </a:lnTo>
                  <a:lnTo>
                    <a:pt x="532" y="44"/>
                  </a:lnTo>
                  <a:lnTo>
                    <a:pt x="528" y="42"/>
                  </a:lnTo>
                  <a:lnTo>
                    <a:pt x="528" y="42"/>
                  </a:lnTo>
                  <a:lnTo>
                    <a:pt x="528" y="42"/>
                  </a:lnTo>
                  <a:lnTo>
                    <a:pt x="526" y="44"/>
                  </a:lnTo>
                  <a:lnTo>
                    <a:pt x="526" y="44"/>
                  </a:lnTo>
                  <a:lnTo>
                    <a:pt x="518" y="44"/>
                  </a:lnTo>
                  <a:lnTo>
                    <a:pt x="518" y="44"/>
                  </a:lnTo>
                  <a:lnTo>
                    <a:pt x="514" y="46"/>
                  </a:lnTo>
                  <a:lnTo>
                    <a:pt x="514" y="46"/>
                  </a:lnTo>
                  <a:lnTo>
                    <a:pt x="510" y="46"/>
                  </a:lnTo>
                  <a:lnTo>
                    <a:pt x="510" y="46"/>
                  </a:lnTo>
                  <a:lnTo>
                    <a:pt x="508" y="46"/>
                  </a:lnTo>
                  <a:lnTo>
                    <a:pt x="508" y="46"/>
                  </a:lnTo>
                  <a:lnTo>
                    <a:pt x="504" y="46"/>
                  </a:lnTo>
                  <a:lnTo>
                    <a:pt x="504" y="46"/>
                  </a:lnTo>
                  <a:lnTo>
                    <a:pt x="500" y="46"/>
                  </a:lnTo>
                  <a:lnTo>
                    <a:pt x="500" y="46"/>
                  </a:lnTo>
                  <a:lnTo>
                    <a:pt x="500" y="46"/>
                  </a:lnTo>
                  <a:lnTo>
                    <a:pt x="500" y="46"/>
                  </a:lnTo>
                  <a:lnTo>
                    <a:pt x="498" y="46"/>
                  </a:lnTo>
                  <a:lnTo>
                    <a:pt x="498" y="46"/>
                  </a:lnTo>
                  <a:lnTo>
                    <a:pt x="498" y="46"/>
                  </a:lnTo>
                  <a:lnTo>
                    <a:pt x="498" y="46"/>
                  </a:lnTo>
                  <a:lnTo>
                    <a:pt x="498" y="46"/>
                  </a:lnTo>
                  <a:lnTo>
                    <a:pt x="498" y="46"/>
                  </a:lnTo>
                  <a:lnTo>
                    <a:pt x="496" y="46"/>
                  </a:lnTo>
                  <a:lnTo>
                    <a:pt x="496" y="46"/>
                  </a:lnTo>
                  <a:lnTo>
                    <a:pt x="494" y="46"/>
                  </a:lnTo>
                  <a:lnTo>
                    <a:pt x="494" y="46"/>
                  </a:lnTo>
                  <a:lnTo>
                    <a:pt x="490" y="46"/>
                  </a:lnTo>
                  <a:lnTo>
                    <a:pt x="490" y="46"/>
                  </a:lnTo>
                  <a:lnTo>
                    <a:pt x="486" y="44"/>
                  </a:lnTo>
                  <a:lnTo>
                    <a:pt x="486" y="44"/>
                  </a:lnTo>
                  <a:lnTo>
                    <a:pt x="484" y="44"/>
                  </a:lnTo>
                  <a:lnTo>
                    <a:pt x="484" y="44"/>
                  </a:lnTo>
                  <a:lnTo>
                    <a:pt x="482" y="44"/>
                  </a:lnTo>
                  <a:lnTo>
                    <a:pt x="482" y="44"/>
                  </a:lnTo>
                  <a:lnTo>
                    <a:pt x="478" y="44"/>
                  </a:lnTo>
                  <a:lnTo>
                    <a:pt x="478" y="44"/>
                  </a:lnTo>
                  <a:lnTo>
                    <a:pt x="476" y="44"/>
                  </a:lnTo>
                  <a:lnTo>
                    <a:pt x="476" y="44"/>
                  </a:lnTo>
                  <a:lnTo>
                    <a:pt x="472" y="46"/>
                  </a:lnTo>
                  <a:lnTo>
                    <a:pt x="468" y="44"/>
                  </a:lnTo>
                  <a:lnTo>
                    <a:pt x="468" y="44"/>
                  </a:lnTo>
                  <a:lnTo>
                    <a:pt x="466" y="46"/>
                  </a:lnTo>
                  <a:lnTo>
                    <a:pt x="464" y="46"/>
                  </a:lnTo>
                  <a:lnTo>
                    <a:pt x="464" y="46"/>
                  </a:lnTo>
                  <a:lnTo>
                    <a:pt x="464" y="44"/>
                  </a:lnTo>
                  <a:lnTo>
                    <a:pt x="464" y="44"/>
                  </a:lnTo>
                  <a:lnTo>
                    <a:pt x="462" y="44"/>
                  </a:lnTo>
                  <a:lnTo>
                    <a:pt x="462" y="44"/>
                  </a:lnTo>
                  <a:lnTo>
                    <a:pt x="462" y="42"/>
                  </a:lnTo>
                  <a:lnTo>
                    <a:pt x="462" y="42"/>
                  </a:lnTo>
                  <a:lnTo>
                    <a:pt x="456" y="42"/>
                  </a:lnTo>
                  <a:lnTo>
                    <a:pt x="456" y="42"/>
                  </a:lnTo>
                  <a:lnTo>
                    <a:pt x="450" y="42"/>
                  </a:lnTo>
                  <a:lnTo>
                    <a:pt x="450" y="42"/>
                  </a:lnTo>
                  <a:lnTo>
                    <a:pt x="448" y="44"/>
                  </a:lnTo>
                  <a:lnTo>
                    <a:pt x="448" y="44"/>
                  </a:lnTo>
                  <a:lnTo>
                    <a:pt x="442" y="44"/>
                  </a:lnTo>
                  <a:lnTo>
                    <a:pt x="442" y="44"/>
                  </a:lnTo>
                  <a:lnTo>
                    <a:pt x="438" y="44"/>
                  </a:lnTo>
                  <a:lnTo>
                    <a:pt x="438" y="44"/>
                  </a:lnTo>
                  <a:lnTo>
                    <a:pt x="436" y="46"/>
                  </a:lnTo>
                  <a:lnTo>
                    <a:pt x="436" y="46"/>
                  </a:lnTo>
                  <a:lnTo>
                    <a:pt x="432" y="44"/>
                  </a:lnTo>
                  <a:lnTo>
                    <a:pt x="432" y="44"/>
                  </a:lnTo>
                  <a:lnTo>
                    <a:pt x="428" y="44"/>
                  </a:lnTo>
                  <a:lnTo>
                    <a:pt x="428" y="44"/>
                  </a:lnTo>
                  <a:lnTo>
                    <a:pt x="428" y="44"/>
                  </a:lnTo>
                  <a:lnTo>
                    <a:pt x="428" y="44"/>
                  </a:lnTo>
                  <a:lnTo>
                    <a:pt x="426" y="44"/>
                  </a:lnTo>
                  <a:lnTo>
                    <a:pt x="426" y="44"/>
                  </a:lnTo>
                  <a:lnTo>
                    <a:pt x="426" y="44"/>
                  </a:lnTo>
                  <a:lnTo>
                    <a:pt x="426" y="44"/>
                  </a:lnTo>
                  <a:lnTo>
                    <a:pt x="420" y="42"/>
                  </a:lnTo>
                  <a:lnTo>
                    <a:pt x="420" y="42"/>
                  </a:lnTo>
                  <a:lnTo>
                    <a:pt x="418" y="44"/>
                  </a:lnTo>
                  <a:lnTo>
                    <a:pt x="418" y="44"/>
                  </a:lnTo>
                  <a:lnTo>
                    <a:pt x="416" y="42"/>
                  </a:lnTo>
                  <a:lnTo>
                    <a:pt x="416" y="40"/>
                  </a:lnTo>
                  <a:lnTo>
                    <a:pt x="416" y="40"/>
                  </a:lnTo>
                  <a:lnTo>
                    <a:pt x="412" y="40"/>
                  </a:lnTo>
                  <a:lnTo>
                    <a:pt x="412" y="40"/>
                  </a:lnTo>
                  <a:lnTo>
                    <a:pt x="412" y="42"/>
                  </a:lnTo>
                  <a:lnTo>
                    <a:pt x="412" y="42"/>
                  </a:lnTo>
                  <a:lnTo>
                    <a:pt x="410" y="44"/>
                  </a:lnTo>
                  <a:lnTo>
                    <a:pt x="410" y="44"/>
                  </a:lnTo>
                  <a:lnTo>
                    <a:pt x="404" y="44"/>
                  </a:lnTo>
                  <a:lnTo>
                    <a:pt x="404" y="44"/>
                  </a:lnTo>
                  <a:lnTo>
                    <a:pt x="400" y="44"/>
                  </a:lnTo>
                  <a:lnTo>
                    <a:pt x="400" y="44"/>
                  </a:lnTo>
                  <a:lnTo>
                    <a:pt x="396" y="42"/>
                  </a:lnTo>
                  <a:lnTo>
                    <a:pt x="396" y="42"/>
                  </a:lnTo>
                  <a:lnTo>
                    <a:pt x="394" y="44"/>
                  </a:lnTo>
                  <a:lnTo>
                    <a:pt x="394" y="44"/>
                  </a:lnTo>
                  <a:lnTo>
                    <a:pt x="390" y="44"/>
                  </a:lnTo>
                  <a:lnTo>
                    <a:pt x="390" y="44"/>
                  </a:lnTo>
                  <a:lnTo>
                    <a:pt x="386" y="42"/>
                  </a:lnTo>
                  <a:lnTo>
                    <a:pt x="386" y="42"/>
                  </a:lnTo>
                  <a:lnTo>
                    <a:pt x="376" y="44"/>
                  </a:lnTo>
                  <a:lnTo>
                    <a:pt x="376" y="44"/>
                  </a:lnTo>
                  <a:lnTo>
                    <a:pt x="374" y="42"/>
                  </a:lnTo>
                  <a:lnTo>
                    <a:pt x="374" y="42"/>
                  </a:lnTo>
                  <a:lnTo>
                    <a:pt x="368" y="42"/>
                  </a:lnTo>
                  <a:lnTo>
                    <a:pt x="368" y="42"/>
                  </a:lnTo>
                  <a:lnTo>
                    <a:pt x="366" y="42"/>
                  </a:lnTo>
                  <a:lnTo>
                    <a:pt x="366" y="42"/>
                  </a:lnTo>
                  <a:lnTo>
                    <a:pt x="362" y="42"/>
                  </a:lnTo>
                  <a:lnTo>
                    <a:pt x="362" y="42"/>
                  </a:lnTo>
                  <a:lnTo>
                    <a:pt x="362" y="42"/>
                  </a:lnTo>
                  <a:lnTo>
                    <a:pt x="362" y="42"/>
                  </a:lnTo>
                  <a:lnTo>
                    <a:pt x="362" y="42"/>
                  </a:lnTo>
                  <a:lnTo>
                    <a:pt x="362" y="42"/>
                  </a:lnTo>
                  <a:lnTo>
                    <a:pt x="360" y="42"/>
                  </a:lnTo>
                  <a:lnTo>
                    <a:pt x="360" y="42"/>
                  </a:lnTo>
                  <a:lnTo>
                    <a:pt x="358" y="42"/>
                  </a:lnTo>
                  <a:lnTo>
                    <a:pt x="358" y="42"/>
                  </a:lnTo>
                  <a:lnTo>
                    <a:pt x="352" y="44"/>
                  </a:lnTo>
                  <a:lnTo>
                    <a:pt x="352" y="44"/>
                  </a:lnTo>
                  <a:lnTo>
                    <a:pt x="344" y="42"/>
                  </a:lnTo>
                  <a:lnTo>
                    <a:pt x="344" y="42"/>
                  </a:lnTo>
                  <a:lnTo>
                    <a:pt x="342" y="44"/>
                  </a:lnTo>
                  <a:lnTo>
                    <a:pt x="342" y="44"/>
                  </a:lnTo>
                  <a:lnTo>
                    <a:pt x="338" y="42"/>
                  </a:lnTo>
                  <a:lnTo>
                    <a:pt x="338" y="42"/>
                  </a:lnTo>
                  <a:lnTo>
                    <a:pt x="330" y="44"/>
                  </a:lnTo>
                  <a:lnTo>
                    <a:pt x="330" y="44"/>
                  </a:lnTo>
                  <a:lnTo>
                    <a:pt x="328" y="44"/>
                  </a:lnTo>
                  <a:lnTo>
                    <a:pt x="328" y="44"/>
                  </a:lnTo>
                  <a:lnTo>
                    <a:pt x="322" y="42"/>
                  </a:lnTo>
                  <a:lnTo>
                    <a:pt x="322" y="42"/>
                  </a:lnTo>
                  <a:lnTo>
                    <a:pt x="316" y="42"/>
                  </a:lnTo>
                  <a:lnTo>
                    <a:pt x="316" y="42"/>
                  </a:lnTo>
                  <a:lnTo>
                    <a:pt x="316" y="42"/>
                  </a:lnTo>
                  <a:lnTo>
                    <a:pt x="316" y="42"/>
                  </a:lnTo>
                  <a:lnTo>
                    <a:pt x="316" y="42"/>
                  </a:lnTo>
                  <a:lnTo>
                    <a:pt x="316" y="42"/>
                  </a:lnTo>
                  <a:lnTo>
                    <a:pt x="314" y="42"/>
                  </a:lnTo>
                  <a:lnTo>
                    <a:pt x="314" y="42"/>
                  </a:lnTo>
                  <a:lnTo>
                    <a:pt x="310" y="42"/>
                  </a:lnTo>
                  <a:lnTo>
                    <a:pt x="310" y="42"/>
                  </a:lnTo>
                  <a:lnTo>
                    <a:pt x="310" y="40"/>
                  </a:lnTo>
                  <a:lnTo>
                    <a:pt x="310" y="40"/>
                  </a:lnTo>
                  <a:lnTo>
                    <a:pt x="308" y="40"/>
                  </a:lnTo>
                  <a:lnTo>
                    <a:pt x="308" y="42"/>
                  </a:lnTo>
                  <a:lnTo>
                    <a:pt x="308" y="42"/>
                  </a:lnTo>
                  <a:lnTo>
                    <a:pt x="306" y="42"/>
                  </a:lnTo>
                  <a:lnTo>
                    <a:pt x="306" y="42"/>
                  </a:lnTo>
                  <a:lnTo>
                    <a:pt x="298" y="42"/>
                  </a:lnTo>
                  <a:lnTo>
                    <a:pt x="298" y="42"/>
                  </a:lnTo>
                  <a:lnTo>
                    <a:pt x="296" y="42"/>
                  </a:lnTo>
                  <a:lnTo>
                    <a:pt x="296" y="42"/>
                  </a:lnTo>
                  <a:lnTo>
                    <a:pt x="294" y="42"/>
                  </a:lnTo>
                  <a:lnTo>
                    <a:pt x="294" y="42"/>
                  </a:lnTo>
                  <a:lnTo>
                    <a:pt x="290" y="42"/>
                  </a:lnTo>
                  <a:lnTo>
                    <a:pt x="290" y="42"/>
                  </a:lnTo>
                  <a:lnTo>
                    <a:pt x="288" y="42"/>
                  </a:lnTo>
                  <a:lnTo>
                    <a:pt x="288" y="42"/>
                  </a:lnTo>
                  <a:lnTo>
                    <a:pt x="286" y="42"/>
                  </a:lnTo>
                  <a:lnTo>
                    <a:pt x="286" y="42"/>
                  </a:lnTo>
                  <a:lnTo>
                    <a:pt x="286" y="40"/>
                  </a:lnTo>
                  <a:lnTo>
                    <a:pt x="286" y="40"/>
                  </a:lnTo>
                  <a:lnTo>
                    <a:pt x="282" y="42"/>
                  </a:lnTo>
                  <a:lnTo>
                    <a:pt x="282" y="42"/>
                  </a:lnTo>
                  <a:lnTo>
                    <a:pt x="278" y="40"/>
                  </a:lnTo>
                  <a:lnTo>
                    <a:pt x="278" y="40"/>
                  </a:lnTo>
                  <a:lnTo>
                    <a:pt x="276" y="40"/>
                  </a:lnTo>
                  <a:lnTo>
                    <a:pt x="274" y="40"/>
                  </a:lnTo>
                  <a:lnTo>
                    <a:pt x="274" y="40"/>
                  </a:lnTo>
                  <a:lnTo>
                    <a:pt x="270" y="40"/>
                  </a:lnTo>
                  <a:lnTo>
                    <a:pt x="270" y="40"/>
                  </a:lnTo>
                  <a:lnTo>
                    <a:pt x="268" y="42"/>
                  </a:lnTo>
                  <a:lnTo>
                    <a:pt x="268" y="42"/>
                  </a:lnTo>
                  <a:lnTo>
                    <a:pt x="264" y="40"/>
                  </a:lnTo>
                  <a:lnTo>
                    <a:pt x="264" y="40"/>
                  </a:lnTo>
                  <a:lnTo>
                    <a:pt x="260" y="40"/>
                  </a:lnTo>
                  <a:lnTo>
                    <a:pt x="260" y="40"/>
                  </a:lnTo>
                  <a:lnTo>
                    <a:pt x="258" y="40"/>
                  </a:lnTo>
                  <a:lnTo>
                    <a:pt x="258" y="40"/>
                  </a:lnTo>
                  <a:lnTo>
                    <a:pt x="252" y="40"/>
                  </a:lnTo>
                  <a:lnTo>
                    <a:pt x="252" y="40"/>
                  </a:lnTo>
                  <a:lnTo>
                    <a:pt x="246" y="40"/>
                  </a:lnTo>
                  <a:lnTo>
                    <a:pt x="242" y="40"/>
                  </a:lnTo>
                  <a:lnTo>
                    <a:pt x="242" y="40"/>
                  </a:lnTo>
                  <a:lnTo>
                    <a:pt x="238" y="40"/>
                  </a:lnTo>
                  <a:lnTo>
                    <a:pt x="234" y="40"/>
                  </a:lnTo>
                  <a:lnTo>
                    <a:pt x="234" y="40"/>
                  </a:lnTo>
                  <a:lnTo>
                    <a:pt x="234" y="40"/>
                  </a:lnTo>
                  <a:lnTo>
                    <a:pt x="234" y="40"/>
                  </a:lnTo>
                  <a:lnTo>
                    <a:pt x="230" y="40"/>
                  </a:lnTo>
                  <a:lnTo>
                    <a:pt x="230" y="40"/>
                  </a:lnTo>
                  <a:lnTo>
                    <a:pt x="228" y="40"/>
                  </a:lnTo>
                  <a:lnTo>
                    <a:pt x="228" y="40"/>
                  </a:lnTo>
                  <a:lnTo>
                    <a:pt x="224" y="40"/>
                  </a:lnTo>
                  <a:lnTo>
                    <a:pt x="224" y="40"/>
                  </a:lnTo>
                  <a:lnTo>
                    <a:pt x="222" y="40"/>
                  </a:lnTo>
                  <a:lnTo>
                    <a:pt x="222" y="40"/>
                  </a:lnTo>
                  <a:lnTo>
                    <a:pt x="218" y="40"/>
                  </a:lnTo>
                  <a:lnTo>
                    <a:pt x="218" y="40"/>
                  </a:lnTo>
                  <a:lnTo>
                    <a:pt x="216" y="40"/>
                  </a:lnTo>
                  <a:lnTo>
                    <a:pt x="216" y="40"/>
                  </a:lnTo>
                  <a:lnTo>
                    <a:pt x="212" y="42"/>
                  </a:lnTo>
                  <a:lnTo>
                    <a:pt x="212" y="42"/>
                  </a:lnTo>
                  <a:lnTo>
                    <a:pt x="208" y="40"/>
                  </a:lnTo>
                  <a:lnTo>
                    <a:pt x="208" y="40"/>
                  </a:lnTo>
                  <a:lnTo>
                    <a:pt x="204" y="42"/>
                  </a:lnTo>
                  <a:lnTo>
                    <a:pt x="204" y="42"/>
                  </a:lnTo>
                  <a:lnTo>
                    <a:pt x="200" y="40"/>
                  </a:lnTo>
                  <a:lnTo>
                    <a:pt x="200" y="40"/>
                  </a:lnTo>
                  <a:lnTo>
                    <a:pt x="190" y="40"/>
                  </a:lnTo>
                  <a:lnTo>
                    <a:pt x="190" y="40"/>
                  </a:lnTo>
                  <a:lnTo>
                    <a:pt x="188" y="40"/>
                  </a:lnTo>
                  <a:lnTo>
                    <a:pt x="188" y="40"/>
                  </a:lnTo>
                  <a:lnTo>
                    <a:pt x="176" y="40"/>
                  </a:lnTo>
                  <a:lnTo>
                    <a:pt x="176" y="40"/>
                  </a:lnTo>
                  <a:lnTo>
                    <a:pt x="172" y="42"/>
                  </a:lnTo>
                  <a:lnTo>
                    <a:pt x="172" y="42"/>
                  </a:lnTo>
                  <a:lnTo>
                    <a:pt x="170" y="42"/>
                  </a:lnTo>
                  <a:lnTo>
                    <a:pt x="170" y="42"/>
                  </a:lnTo>
                  <a:lnTo>
                    <a:pt x="166" y="42"/>
                  </a:lnTo>
                  <a:lnTo>
                    <a:pt x="166" y="42"/>
                  </a:lnTo>
                  <a:lnTo>
                    <a:pt x="162" y="42"/>
                  </a:lnTo>
                  <a:lnTo>
                    <a:pt x="158" y="42"/>
                  </a:lnTo>
                  <a:lnTo>
                    <a:pt x="158" y="42"/>
                  </a:lnTo>
                  <a:lnTo>
                    <a:pt x="158" y="40"/>
                  </a:lnTo>
                  <a:lnTo>
                    <a:pt x="158" y="40"/>
                  </a:lnTo>
                  <a:lnTo>
                    <a:pt x="156" y="40"/>
                  </a:lnTo>
                  <a:lnTo>
                    <a:pt x="156" y="40"/>
                  </a:lnTo>
                  <a:lnTo>
                    <a:pt x="156" y="38"/>
                  </a:lnTo>
                  <a:lnTo>
                    <a:pt x="156" y="38"/>
                  </a:lnTo>
                  <a:lnTo>
                    <a:pt x="148" y="38"/>
                  </a:lnTo>
                  <a:lnTo>
                    <a:pt x="148" y="38"/>
                  </a:lnTo>
                  <a:lnTo>
                    <a:pt x="148" y="38"/>
                  </a:lnTo>
                  <a:lnTo>
                    <a:pt x="148" y="38"/>
                  </a:lnTo>
                  <a:lnTo>
                    <a:pt x="146" y="38"/>
                  </a:lnTo>
                  <a:lnTo>
                    <a:pt x="146" y="38"/>
                  </a:lnTo>
                  <a:lnTo>
                    <a:pt x="142" y="38"/>
                  </a:lnTo>
                  <a:lnTo>
                    <a:pt x="140" y="40"/>
                  </a:lnTo>
                  <a:lnTo>
                    <a:pt x="140" y="40"/>
                  </a:lnTo>
                  <a:lnTo>
                    <a:pt x="138" y="40"/>
                  </a:lnTo>
                  <a:lnTo>
                    <a:pt x="138" y="40"/>
                  </a:lnTo>
                  <a:lnTo>
                    <a:pt x="134" y="40"/>
                  </a:lnTo>
                  <a:lnTo>
                    <a:pt x="134" y="40"/>
                  </a:lnTo>
                  <a:lnTo>
                    <a:pt x="130" y="40"/>
                  </a:lnTo>
                  <a:lnTo>
                    <a:pt x="130" y="40"/>
                  </a:lnTo>
                  <a:lnTo>
                    <a:pt x="126" y="38"/>
                  </a:lnTo>
                  <a:lnTo>
                    <a:pt x="126" y="38"/>
                  </a:lnTo>
                  <a:lnTo>
                    <a:pt x="124" y="38"/>
                  </a:lnTo>
                  <a:lnTo>
                    <a:pt x="124" y="38"/>
                  </a:lnTo>
                  <a:lnTo>
                    <a:pt x="122" y="38"/>
                  </a:lnTo>
                  <a:lnTo>
                    <a:pt x="118" y="38"/>
                  </a:lnTo>
                  <a:lnTo>
                    <a:pt x="118" y="38"/>
                  </a:lnTo>
                  <a:lnTo>
                    <a:pt x="116" y="38"/>
                  </a:lnTo>
                  <a:lnTo>
                    <a:pt x="116" y="38"/>
                  </a:lnTo>
                  <a:lnTo>
                    <a:pt x="112" y="38"/>
                  </a:lnTo>
                  <a:lnTo>
                    <a:pt x="112" y="38"/>
                  </a:lnTo>
                  <a:lnTo>
                    <a:pt x="106" y="40"/>
                  </a:lnTo>
                  <a:lnTo>
                    <a:pt x="106" y="40"/>
                  </a:lnTo>
                  <a:lnTo>
                    <a:pt x="104" y="38"/>
                  </a:lnTo>
                  <a:lnTo>
                    <a:pt x="104" y="38"/>
                  </a:lnTo>
                  <a:lnTo>
                    <a:pt x="104" y="38"/>
                  </a:lnTo>
                  <a:lnTo>
                    <a:pt x="104" y="38"/>
                  </a:lnTo>
                  <a:lnTo>
                    <a:pt x="102" y="38"/>
                  </a:lnTo>
                  <a:lnTo>
                    <a:pt x="102" y="38"/>
                  </a:lnTo>
                  <a:lnTo>
                    <a:pt x="98" y="36"/>
                  </a:lnTo>
                  <a:lnTo>
                    <a:pt x="98" y="36"/>
                  </a:lnTo>
                  <a:lnTo>
                    <a:pt x="92" y="38"/>
                  </a:lnTo>
                  <a:lnTo>
                    <a:pt x="92" y="38"/>
                  </a:lnTo>
                  <a:lnTo>
                    <a:pt x="90" y="36"/>
                  </a:lnTo>
                  <a:lnTo>
                    <a:pt x="90" y="36"/>
                  </a:lnTo>
                  <a:lnTo>
                    <a:pt x="86" y="38"/>
                  </a:lnTo>
                  <a:lnTo>
                    <a:pt x="86" y="38"/>
                  </a:lnTo>
                  <a:lnTo>
                    <a:pt x="82" y="36"/>
                  </a:lnTo>
                  <a:lnTo>
                    <a:pt x="82" y="36"/>
                  </a:lnTo>
                  <a:lnTo>
                    <a:pt x="76" y="36"/>
                  </a:lnTo>
                  <a:lnTo>
                    <a:pt x="76" y="36"/>
                  </a:lnTo>
                  <a:lnTo>
                    <a:pt x="74" y="38"/>
                  </a:lnTo>
                  <a:lnTo>
                    <a:pt x="74" y="38"/>
                  </a:lnTo>
                  <a:lnTo>
                    <a:pt x="70" y="38"/>
                  </a:lnTo>
                  <a:lnTo>
                    <a:pt x="70" y="38"/>
                  </a:lnTo>
                  <a:lnTo>
                    <a:pt x="66" y="36"/>
                  </a:lnTo>
                  <a:lnTo>
                    <a:pt x="66" y="36"/>
                  </a:lnTo>
                  <a:lnTo>
                    <a:pt x="64" y="36"/>
                  </a:lnTo>
                  <a:lnTo>
                    <a:pt x="64" y="36"/>
                  </a:lnTo>
                  <a:lnTo>
                    <a:pt x="56" y="36"/>
                  </a:lnTo>
                  <a:lnTo>
                    <a:pt x="56" y="36"/>
                  </a:lnTo>
                  <a:lnTo>
                    <a:pt x="54" y="38"/>
                  </a:lnTo>
                  <a:lnTo>
                    <a:pt x="54" y="38"/>
                  </a:lnTo>
                  <a:lnTo>
                    <a:pt x="50" y="38"/>
                  </a:lnTo>
                  <a:lnTo>
                    <a:pt x="50" y="38"/>
                  </a:lnTo>
                  <a:lnTo>
                    <a:pt x="50" y="38"/>
                  </a:lnTo>
                  <a:lnTo>
                    <a:pt x="50" y="38"/>
                  </a:lnTo>
                  <a:lnTo>
                    <a:pt x="46" y="38"/>
                  </a:lnTo>
                  <a:lnTo>
                    <a:pt x="46" y="38"/>
                  </a:lnTo>
                  <a:lnTo>
                    <a:pt x="42" y="38"/>
                  </a:lnTo>
                  <a:lnTo>
                    <a:pt x="42" y="38"/>
                  </a:lnTo>
                  <a:lnTo>
                    <a:pt x="40" y="36"/>
                  </a:lnTo>
                  <a:lnTo>
                    <a:pt x="40" y="36"/>
                  </a:lnTo>
                  <a:lnTo>
                    <a:pt x="38" y="36"/>
                  </a:lnTo>
                  <a:lnTo>
                    <a:pt x="38" y="36"/>
                  </a:lnTo>
                  <a:lnTo>
                    <a:pt x="36" y="34"/>
                  </a:lnTo>
                  <a:lnTo>
                    <a:pt x="36" y="34"/>
                  </a:lnTo>
                  <a:lnTo>
                    <a:pt x="28" y="34"/>
                  </a:lnTo>
                  <a:lnTo>
                    <a:pt x="28" y="34"/>
                  </a:lnTo>
                  <a:lnTo>
                    <a:pt x="26" y="34"/>
                  </a:lnTo>
                  <a:lnTo>
                    <a:pt x="26" y="34"/>
                  </a:lnTo>
                  <a:lnTo>
                    <a:pt x="24" y="34"/>
                  </a:lnTo>
                  <a:lnTo>
                    <a:pt x="24" y="34"/>
                  </a:lnTo>
                  <a:lnTo>
                    <a:pt x="20" y="34"/>
                  </a:lnTo>
                  <a:lnTo>
                    <a:pt x="20" y="34"/>
                  </a:lnTo>
                  <a:lnTo>
                    <a:pt x="8" y="34"/>
                  </a:lnTo>
                  <a:lnTo>
                    <a:pt x="8" y="34"/>
                  </a:lnTo>
                  <a:lnTo>
                    <a:pt x="4" y="34"/>
                  </a:lnTo>
                  <a:lnTo>
                    <a:pt x="4" y="34"/>
                  </a:lnTo>
                  <a:lnTo>
                    <a:pt x="2" y="32"/>
                  </a:lnTo>
                  <a:lnTo>
                    <a:pt x="2" y="32"/>
                  </a:lnTo>
                  <a:lnTo>
                    <a:pt x="2" y="30"/>
                  </a:lnTo>
                  <a:lnTo>
                    <a:pt x="2" y="30"/>
                  </a:lnTo>
                  <a:lnTo>
                    <a:pt x="2" y="28"/>
                  </a:lnTo>
                  <a:lnTo>
                    <a:pt x="2" y="28"/>
                  </a:lnTo>
                  <a:lnTo>
                    <a:pt x="2" y="28"/>
                  </a:lnTo>
                  <a:lnTo>
                    <a:pt x="2" y="28"/>
                  </a:lnTo>
                  <a:lnTo>
                    <a:pt x="2" y="26"/>
                  </a:lnTo>
                  <a:lnTo>
                    <a:pt x="2" y="26"/>
                  </a:lnTo>
                  <a:lnTo>
                    <a:pt x="2" y="26"/>
                  </a:lnTo>
                  <a:lnTo>
                    <a:pt x="2" y="26"/>
                  </a:lnTo>
                  <a:lnTo>
                    <a:pt x="2" y="24"/>
                  </a:lnTo>
                  <a:lnTo>
                    <a:pt x="2" y="24"/>
                  </a:lnTo>
                  <a:lnTo>
                    <a:pt x="2" y="24"/>
                  </a:lnTo>
                  <a:lnTo>
                    <a:pt x="2" y="24"/>
                  </a:lnTo>
                  <a:lnTo>
                    <a:pt x="2" y="24"/>
                  </a:lnTo>
                  <a:lnTo>
                    <a:pt x="2" y="24"/>
                  </a:lnTo>
                  <a:lnTo>
                    <a:pt x="2" y="24"/>
                  </a:lnTo>
                  <a:lnTo>
                    <a:pt x="0" y="20"/>
                  </a:lnTo>
                  <a:lnTo>
                    <a:pt x="0" y="20"/>
                  </a:lnTo>
                  <a:lnTo>
                    <a:pt x="0" y="18"/>
                  </a:lnTo>
                  <a:lnTo>
                    <a:pt x="0" y="18"/>
                  </a:lnTo>
                  <a:lnTo>
                    <a:pt x="0" y="18"/>
                  </a:lnTo>
                  <a:lnTo>
                    <a:pt x="2" y="16"/>
                  </a:lnTo>
                  <a:lnTo>
                    <a:pt x="2" y="16"/>
                  </a:lnTo>
                  <a:lnTo>
                    <a:pt x="2" y="16"/>
                  </a:lnTo>
                  <a:lnTo>
                    <a:pt x="2" y="16"/>
                  </a:lnTo>
                  <a:lnTo>
                    <a:pt x="2" y="16"/>
                  </a:lnTo>
                  <a:lnTo>
                    <a:pt x="2" y="14"/>
                  </a:lnTo>
                  <a:lnTo>
                    <a:pt x="2" y="14"/>
                  </a:lnTo>
                  <a:lnTo>
                    <a:pt x="2" y="14"/>
                  </a:lnTo>
                  <a:lnTo>
                    <a:pt x="2" y="14"/>
                  </a:lnTo>
                  <a:lnTo>
                    <a:pt x="2" y="14"/>
                  </a:lnTo>
                  <a:lnTo>
                    <a:pt x="2" y="1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9" name="Freeform 6"/>
            <p:cNvSpPr>
              <a:spLocks noEditPoints="1"/>
            </p:cNvSpPr>
            <p:nvPr userDrawn="1"/>
          </p:nvSpPr>
          <p:spPr bwMode="gray">
            <a:xfrm>
              <a:off x="377760" y="6195126"/>
              <a:ext cx="8418958" cy="60192"/>
            </a:xfrm>
            <a:custGeom>
              <a:avLst/>
              <a:gdLst>
                <a:gd name="T0" fmla="*/ 3752 w 3916"/>
                <a:gd name="T1" fmla="*/ 12 h 28"/>
                <a:gd name="T2" fmla="*/ 3576 w 3916"/>
                <a:gd name="T3" fmla="*/ 14 h 28"/>
                <a:gd name="T4" fmla="*/ 3450 w 3916"/>
                <a:gd name="T5" fmla="*/ 14 h 28"/>
                <a:gd name="T6" fmla="*/ 3348 w 3916"/>
                <a:gd name="T7" fmla="*/ 12 h 28"/>
                <a:gd name="T8" fmla="*/ 3206 w 3916"/>
                <a:gd name="T9" fmla="*/ 12 h 28"/>
                <a:gd name="T10" fmla="*/ 3108 w 3916"/>
                <a:gd name="T11" fmla="*/ 10 h 28"/>
                <a:gd name="T12" fmla="*/ 2950 w 3916"/>
                <a:gd name="T13" fmla="*/ 12 h 28"/>
                <a:gd name="T14" fmla="*/ 2916 w 3916"/>
                <a:gd name="T15" fmla="*/ 10 h 28"/>
                <a:gd name="T16" fmla="*/ 2826 w 3916"/>
                <a:gd name="T17" fmla="*/ 10 h 28"/>
                <a:gd name="T18" fmla="*/ 2684 w 3916"/>
                <a:gd name="T19" fmla="*/ 8 h 28"/>
                <a:gd name="T20" fmla="*/ 2550 w 3916"/>
                <a:gd name="T21" fmla="*/ 6 h 28"/>
                <a:gd name="T22" fmla="*/ 2400 w 3916"/>
                <a:gd name="T23" fmla="*/ 4 h 28"/>
                <a:gd name="T24" fmla="*/ 2252 w 3916"/>
                <a:gd name="T25" fmla="*/ 6 h 28"/>
                <a:gd name="T26" fmla="*/ 2078 w 3916"/>
                <a:gd name="T27" fmla="*/ 4 h 28"/>
                <a:gd name="T28" fmla="*/ 1694 w 3916"/>
                <a:gd name="T29" fmla="*/ 4 h 28"/>
                <a:gd name="T30" fmla="*/ 1488 w 3916"/>
                <a:gd name="T31" fmla="*/ 4 h 28"/>
                <a:gd name="T32" fmla="*/ 1294 w 3916"/>
                <a:gd name="T33" fmla="*/ 6 h 28"/>
                <a:gd name="T34" fmla="*/ 1254 w 3916"/>
                <a:gd name="T35" fmla="*/ 10 h 28"/>
                <a:gd name="T36" fmla="*/ 1126 w 3916"/>
                <a:gd name="T37" fmla="*/ 10 h 28"/>
                <a:gd name="T38" fmla="*/ 1048 w 3916"/>
                <a:gd name="T39" fmla="*/ 8 h 28"/>
                <a:gd name="T40" fmla="*/ 1044 w 3916"/>
                <a:gd name="T41" fmla="*/ 8 h 28"/>
                <a:gd name="T42" fmla="*/ 900 w 3916"/>
                <a:gd name="T43" fmla="*/ 8 h 28"/>
                <a:gd name="T44" fmla="*/ 720 w 3916"/>
                <a:gd name="T45" fmla="*/ 6 h 28"/>
                <a:gd name="T46" fmla="*/ 480 w 3916"/>
                <a:gd name="T47" fmla="*/ 6 h 28"/>
                <a:gd name="T48" fmla="*/ 338 w 3916"/>
                <a:gd name="T49" fmla="*/ 2 h 28"/>
                <a:gd name="T50" fmla="*/ 194 w 3916"/>
                <a:gd name="T51" fmla="*/ 0 h 28"/>
                <a:gd name="T52" fmla="*/ 56 w 3916"/>
                <a:gd name="T53" fmla="*/ 2 h 28"/>
                <a:gd name="T54" fmla="*/ 0 w 3916"/>
                <a:gd name="T55" fmla="*/ 10 h 28"/>
                <a:gd name="T56" fmla="*/ 64 w 3916"/>
                <a:gd name="T57" fmla="*/ 10 h 28"/>
                <a:gd name="T58" fmla="*/ 192 w 3916"/>
                <a:gd name="T59" fmla="*/ 10 h 28"/>
                <a:gd name="T60" fmla="*/ 294 w 3916"/>
                <a:gd name="T61" fmla="*/ 10 h 28"/>
                <a:gd name="T62" fmla="*/ 390 w 3916"/>
                <a:gd name="T63" fmla="*/ 12 h 28"/>
                <a:gd name="T64" fmla="*/ 610 w 3916"/>
                <a:gd name="T65" fmla="*/ 12 h 28"/>
                <a:gd name="T66" fmla="*/ 778 w 3916"/>
                <a:gd name="T67" fmla="*/ 14 h 28"/>
                <a:gd name="T68" fmla="*/ 884 w 3916"/>
                <a:gd name="T69" fmla="*/ 12 h 28"/>
                <a:gd name="T70" fmla="*/ 962 w 3916"/>
                <a:gd name="T71" fmla="*/ 14 h 28"/>
                <a:gd name="T72" fmla="*/ 1062 w 3916"/>
                <a:gd name="T73" fmla="*/ 16 h 28"/>
                <a:gd name="T74" fmla="*/ 1214 w 3916"/>
                <a:gd name="T75" fmla="*/ 16 h 28"/>
                <a:gd name="T76" fmla="*/ 1338 w 3916"/>
                <a:gd name="T77" fmla="*/ 18 h 28"/>
                <a:gd name="T78" fmla="*/ 1394 w 3916"/>
                <a:gd name="T79" fmla="*/ 18 h 28"/>
                <a:gd name="T80" fmla="*/ 1782 w 3916"/>
                <a:gd name="T81" fmla="*/ 20 h 28"/>
                <a:gd name="T82" fmla="*/ 1952 w 3916"/>
                <a:gd name="T83" fmla="*/ 20 h 28"/>
                <a:gd name="T84" fmla="*/ 2142 w 3916"/>
                <a:gd name="T85" fmla="*/ 22 h 28"/>
                <a:gd name="T86" fmla="*/ 2328 w 3916"/>
                <a:gd name="T87" fmla="*/ 22 h 28"/>
                <a:gd name="T88" fmla="*/ 2476 w 3916"/>
                <a:gd name="T89" fmla="*/ 22 h 28"/>
                <a:gd name="T90" fmla="*/ 2586 w 3916"/>
                <a:gd name="T91" fmla="*/ 22 h 28"/>
                <a:gd name="T92" fmla="*/ 2840 w 3916"/>
                <a:gd name="T93" fmla="*/ 22 h 28"/>
                <a:gd name="T94" fmla="*/ 2984 w 3916"/>
                <a:gd name="T95" fmla="*/ 24 h 28"/>
                <a:gd name="T96" fmla="*/ 3156 w 3916"/>
                <a:gd name="T97" fmla="*/ 24 h 28"/>
                <a:gd name="T98" fmla="*/ 3214 w 3916"/>
                <a:gd name="T99" fmla="*/ 24 h 28"/>
                <a:gd name="T100" fmla="*/ 3334 w 3916"/>
                <a:gd name="T101" fmla="*/ 26 h 28"/>
                <a:gd name="T102" fmla="*/ 3470 w 3916"/>
                <a:gd name="T103" fmla="*/ 26 h 28"/>
                <a:gd name="T104" fmla="*/ 3578 w 3916"/>
                <a:gd name="T105" fmla="*/ 26 h 28"/>
                <a:gd name="T106" fmla="*/ 3658 w 3916"/>
                <a:gd name="T107" fmla="*/ 26 h 28"/>
                <a:gd name="T108" fmla="*/ 3810 w 3916"/>
                <a:gd name="T109" fmla="*/ 28 h 28"/>
                <a:gd name="T110" fmla="*/ 3832 w 3916"/>
                <a:gd name="T111" fmla="*/ 26 h 28"/>
                <a:gd name="T112" fmla="*/ 3878 w 3916"/>
                <a:gd name="T113" fmla="*/ 24 h 28"/>
                <a:gd name="T114" fmla="*/ 3916 w 3916"/>
                <a:gd name="T115" fmla="*/ 18 h 28"/>
                <a:gd name="T116" fmla="*/ 3844 w 3916"/>
                <a:gd name="T117" fmla="*/ 14 h 28"/>
                <a:gd name="T118" fmla="*/ 746 w 3916"/>
                <a:gd name="T119" fmla="*/ 8 h 28"/>
                <a:gd name="T120" fmla="*/ 2876 w 3916"/>
                <a:gd name="T121" fmla="*/ 18 h 28"/>
                <a:gd name="T122" fmla="*/ 3162 w 3916"/>
                <a:gd name="T123"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16" h="28">
                  <a:moveTo>
                    <a:pt x="3820" y="12"/>
                  </a:moveTo>
                  <a:lnTo>
                    <a:pt x="3820" y="12"/>
                  </a:lnTo>
                  <a:lnTo>
                    <a:pt x="3816" y="14"/>
                  </a:lnTo>
                  <a:lnTo>
                    <a:pt x="3816" y="14"/>
                  </a:lnTo>
                  <a:lnTo>
                    <a:pt x="3796" y="14"/>
                  </a:lnTo>
                  <a:lnTo>
                    <a:pt x="3796" y="14"/>
                  </a:lnTo>
                  <a:lnTo>
                    <a:pt x="3752" y="12"/>
                  </a:lnTo>
                  <a:lnTo>
                    <a:pt x="3752" y="12"/>
                  </a:lnTo>
                  <a:lnTo>
                    <a:pt x="3738" y="14"/>
                  </a:lnTo>
                  <a:lnTo>
                    <a:pt x="3738" y="14"/>
                  </a:lnTo>
                  <a:lnTo>
                    <a:pt x="3684" y="14"/>
                  </a:lnTo>
                  <a:lnTo>
                    <a:pt x="3634" y="14"/>
                  </a:lnTo>
                  <a:lnTo>
                    <a:pt x="3634" y="14"/>
                  </a:lnTo>
                  <a:lnTo>
                    <a:pt x="3604" y="14"/>
                  </a:lnTo>
                  <a:lnTo>
                    <a:pt x="3576" y="14"/>
                  </a:lnTo>
                  <a:lnTo>
                    <a:pt x="3576" y="14"/>
                  </a:lnTo>
                  <a:lnTo>
                    <a:pt x="3562" y="14"/>
                  </a:lnTo>
                  <a:lnTo>
                    <a:pt x="3548" y="12"/>
                  </a:lnTo>
                  <a:lnTo>
                    <a:pt x="3548" y="12"/>
                  </a:lnTo>
                  <a:lnTo>
                    <a:pt x="3530" y="12"/>
                  </a:lnTo>
                  <a:lnTo>
                    <a:pt x="3530" y="12"/>
                  </a:lnTo>
                  <a:lnTo>
                    <a:pt x="3488" y="12"/>
                  </a:lnTo>
                  <a:lnTo>
                    <a:pt x="3468" y="12"/>
                  </a:lnTo>
                  <a:lnTo>
                    <a:pt x="3450" y="14"/>
                  </a:lnTo>
                  <a:lnTo>
                    <a:pt x="3450" y="14"/>
                  </a:lnTo>
                  <a:lnTo>
                    <a:pt x="3440" y="12"/>
                  </a:lnTo>
                  <a:lnTo>
                    <a:pt x="3430" y="12"/>
                  </a:lnTo>
                  <a:lnTo>
                    <a:pt x="3410" y="12"/>
                  </a:lnTo>
                  <a:lnTo>
                    <a:pt x="3410" y="12"/>
                  </a:lnTo>
                  <a:lnTo>
                    <a:pt x="3380" y="12"/>
                  </a:lnTo>
                  <a:lnTo>
                    <a:pt x="3348" y="12"/>
                  </a:lnTo>
                  <a:lnTo>
                    <a:pt x="3348" y="12"/>
                  </a:lnTo>
                  <a:lnTo>
                    <a:pt x="3332" y="12"/>
                  </a:lnTo>
                  <a:lnTo>
                    <a:pt x="3316" y="14"/>
                  </a:lnTo>
                  <a:lnTo>
                    <a:pt x="3316" y="14"/>
                  </a:lnTo>
                  <a:lnTo>
                    <a:pt x="3266" y="12"/>
                  </a:lnTo>
                  <a:lnTo>
                    <a:pt x="3216" y="12"/>
                  </a:lnTo>
                  <a:lnTo>
                    <a:pt x="3216" y="12"/>
                  </a:lnTo>
                  <a:lnTo>
                    <a:pt x="3206" y="12"/>
                  </a:lnTo>
                  <a:lnTo>
                    <a:pt x="3206" y="12"/>
                  </a:lnTo>
                  <a:lnTo>
                    <a:pt x="3198" y="14"/>
                  </a:lnTo>
                  <a:lnTo>
                    <a:pt x="3198" y="14"/>
                  </a:lnTo>
                  <a:lnTo>
                    <a:pt x="3170" y="12"/>
                  </a:lnTo>
                  <a:lnTo>
                    <a:pt x="3156" y="12"/>
                  </a:lnTo>
                  <a:lnTo>
                    <a:pt x="3142" y="14"/>
                  </a:lnTo>
                  <a:lnTo>
                    <a:pt x="3142" y="14"/>
                  </a:lnTo>
                  <a:lnTo>
                    <a:pt x="3124" y="12"/>
                  </a:lnTo>
                  <a:lnTo>
                    <a:pt x="3108" y="10"/>
                  </a:lnTo>
                  <a:lnTo>
                    <a:pt x="3074" y="12"/>
                  </a:lnTo>
                  <a:lnTo>
                    <a:pt x="3074" y="12"/>
                  </a:lnTo>
                  <a:lnTo>
                    <a:pt x="3064" y="10"/>
                  </a:lnTo>
                  <a:lnTo>
                    <a:pt x="3064" y="10"/>
                  </a:lnTo>
                  <a:lnTo>
                    <a:pt x="3012" y="10"/>
                  </a:lnTo>
                  <a:lnTo>
                    <a:pt x="2960" y="10"/>
                  </a:lnTo>
                  <a:lnTo>
                    <a:pt x="2960" y="10"/>
                  </a:lnTo>
                  <a:lnTo>
                    <a:pt x="2950" y="12"/>
                  </a:lnTo>
                  <a:lnTo>
                    <a:pt x="2950" y="12"/>
                  </a:lnTo>
                  <a:lnTo>
                    <a:pt x="2944" y="10"/>
                  </a:lnTo>
                  <a:lnTo>
                    <a:pt x="2944" y="10"/>
                  </a:lnTo>
                  <a:lnTo>
                    <a:pt x="2936" y="12"/>
                  </a:lnTo>
                  <a:lnTo>
                    <a:pt x="2936" y="12"/>
                  </a:lnTo>
                  <a:lnTo>
                    <a:pt x="2932" y="10"/>
                  </a:lnTo>
                  <a:lnTo>
                    <a:pt x="2932" y="10"/>
                  </a:lnTo>
                  <a:lnTo>
                    <a:pt x="2916" y="10"/>
                  </a:lnTo>
                  <a:lnTo>
                    <a:pt x="2902" y="10"/>
                  </a:lnTo>
                  <a:lnTo>
                    <a:pt x="2902" y="10"/>
                  </a:lnTo>
                  <a:lnTo>
                    <a:pt x="2882" y="10"/>
                  </a:lnTo>
                  <a:lnTo>
                    <a:pt x="2858" y="10"/>
                  </a:lnTo>
                  <a:lnTo>
                    <a:pt x="2858" y="10"/>
                  </a:lnTo>
                  <a:lnTo>
                    <a:pt x="2844" y="10"/>
                  </a:lnTo>
                  <a:lnTo>
                    <a:pt x="2834" y="10"/>
                  </a:lnTo>
                  <a:lnTo>
                    <a:pt x="2826" y="10"/>
                  </a:lnTo>
                  <a:lnTo>
                    <a:pt x="2826" y="10"/>
                  </a:lnTo>
                  <a:lnTo>
                    <a:pt x="2788" y="8"/>
                  </a:lnTo>
                  <a:lnTo>
                    <a:pt x="2750" y="8"/>
                  </a:lnTo>
                  <a:lnTo>
                    <a:pt x="2750" y="8"/>
                  </a:lnTo>
                  <a:lnTo>
                    <a:pt x="2728" y="8"/>
                  </a:lnTo>
                  <a:lnTo>
                    <a:pt x="2706" y="8"/>
                  </a:lnTo>
                  <a:lnTo>
                    <a:pt x="2706" y="8"/>
                  </a:lnTo>
                  <a:lnTo>
                    <a:pt x="2684" y="8"/>
                  </a:lnTo>
                  <a:lnTo>
                    <a:pt x="2662" y="8"/>
                  </a:lnTo>
                  <a:lnTo>
                    <a:pt x="2662" y="8"/>
                  </a:lnTo>
                  <a:lnTo>
                    <a:pt x="2596" y="6"/>
                  </a:lnTo>
                  <a:lnTo>
                    <a:pt x="2596" y="6"/>
                  </a:lnTo>
                  <a:lnTo>
                    <a:pt x="2578" y="8"/>
                  </a:lnTo>
                  <a:lnTo>
                    <a:pt x="2578" y="8"/>
                  </a:lnTo>
                  <a:lnTo>
                    <a:pt x="2560" y="6"/>
                  </a:lnTo>
                  <a:lnTo>
                    <a:pt x="2550" y="6"/>
                  </a:lnTo>
                  <a:lnTo>
                    <a:pt x="2542" y="8"/>
                  </a:lnTo>
                  <a:lnTo>
                    <a:pt x="2542" y="8"/>
                  </a:lnTo>
                  <a:lnTo>
                    <a:pt x="2538" y="6"/>
                  </a:lnTo>
                  <a:lnTo>
                    <a:pt x="2534" y="6"/>
                  </a:lnTo>
                  <a:lnTo>
                    <a:pt x="2526" y="6"/>
                  </a:lnTo>
                  <a:lnTo>
                    <a:pt x="2526" y="6"/>
                  </a:lnTo>
                  <a:lnTo>
                    <a:pt x="2442" y="6"/>
                  </a:lnTo>
                  <a:lnTo>
                    <a:pt x="2400" y="4"/>
                  </a:lnTo>
                  <a:lnTo>
                    <a:pt x="2358" y="4"/>
                  </a:lnTo>
                  <a:lnTo>
                    <a:pt x="2358" y="4"/>
                  </a:lnTo>
                  <a:lnTo>
                    <a:pt x="2344" y="6"/>
                  </a:lnTo>
                  <a:lnTo>
                    <a:pt x="2328" y="6"/>
                  </a:lnTo>
                  <a:lnTo>
                    <a:pt x="2328" y="6"/>
                  </a:lnTo>
                  <a:lnTo>
                    <a:pt x="2280" y="6"/>
                  </a:lnTo>
                  <a:lnTo>
                    <a:pt x="2280" y="6"/>
                  </a:lnTo>
                  <a:lnTo>
                    <a:pt x="2252" y="6"/>
                  </a:lnTo>
                  <a:lnTo>
                    <a:pt x="2224" y="6"/>
                  </a:lnTo>
                  <a:lnTo>
                    <a:pt x="2224" y="6"/>
                  </a:lnTo>
                  <a:lnTo>
                    <a:pt x="2174" y="6"/>
                  </a:lnTo>
                  <a:lnTo>
                    <a:pt x="2122" y="4"/>
                  </a:lnTo>
                  <a:lnTo>
                    <a:pt x="2122" y="4"/>
                  </a:lnTo>
                  <a:lnTo>
                    <a:pt x="2100" y="6"/>
                  </a:lnTo>
                  <a:lnTo>
                    <a:pt x="2088" y="6"/>
                  </a:lnTo>
                  <a:lnTo>
                    <a:pt x="2078" y="4"/>
                  </a:lnTo>
                  <a:lnTo>
                    <a:pt x="2078" y="4"/>
                  </a:lnTo>
                  <a:lnTo>
                    <a:pt x="2042" y="4"/>
                  </a:lnTo>
                  <a:lnTo>
                    <a:pt x="2004" y="4"/>
                  </a:lnTo>
                  <a:lnTo>
                    <a:pt x="2004" y="4"/>
                  </a:lnTo>
                  <a:lnTo>
                    <a:pt x="1888" y="4"/>
                  </a:lnTo>
                  <a:lnTo>
                    <a:pt x="1888" y="4"/>
                  </a:lnTo>
                  <a:lnTo>
                    <a:pt x="1792" y="4"/>
                  </a:lnTo>
                  <a:lnTo>
                    <a:pt x="1694" y="4"/>
                  </a:lnTo>
                  <a:lnTo>
                    <a:pt x="1694" y="4"/>
                  </a:lnTo>
                  <a:lnTo>
                    <a:pt x="1634" y="4"/>
                  </a:lnTo>
                  <a:lnTo>
                    <a:pt x="1604" y="4"/>
                  </a:lnTo>
                  <a:lnTo>
                    <a:pt x="1574" y="6"/>
                  </a:lnTo>
                  <a:lnTo>
                    <a:pt x="1574" y="6"/>
                  </a:lnTo>
                  <a:lnTo>
                    <a:pt x="1552" y="4"/>
                  </a:lnTo>
                  <a:lnTo>
                    <a:pt x="1532" y="4"/>
                  </a:lnTo>
                  <a:lnTo>
                    <a:pt x="1488" y="4"/>
                  </a:lnTo>
                  <a:lnTo>
                    <a:pt x="1488" y="4"/>
                  </a:lnTo>
                  <a:lnTo>
                    <a:pt x="1462" y="6"/>
                  </a:lnTo>
                  <a:lnTo>
                    <a:pt x="1462" y="6"/>
                  </a:lnTo>
                  <a:lnTo>
                    <a:pt x="1416" y="6"/>
                  </a:lnTo>
                  <a:lnTo>
                    <a:pt x="1370" y="6"/>
                  </a:lnTo>
                  <a:lnTo>
                    <a:pt x="1370" y="6"/>
                  </a:lnTo>
                  <a:lnTo>
                    <a:pt x="1332" y="6"/>
                  </a:lnTo>
                  <a:lnTo>
                    <a:pt x="1294" y="6"/>
                  </a:lnTo>
                  <a:lnTo>
                    <a:pt x="1294" y="6"/>
                  </a:lnTo>
                  <a:lnTo>
                    <a:pt x="1280" y="6"/>
                  </a:lnTo>
                  <a:lnTo>
                    <a:pt x="1266" y="10"/>
                  </a:lnTo>
                  <a:lnTo>
                    <a:pt x="1266" y="10"/>
                  </a:lnTo>
                  <a:lnTo>
                    <a:pt x="1264" y="8"/>
                  </a:lnTo>
                  <a:lnTo>
                    <a:pt x="1260" y="8"/>
                  </a:lnTo>
                  <a:lnTo>
                    <a:pt x="1256" y="8"/>
                  </a:lnTo>
                  <a:lnTo>
                    <a:pt x="1254" y="10"/>
                  </a:lnTo>
                  <a:lnTo>
                    <a:pt x="1254" y="10"/>
                  </a:lnTo>
                  <a:lnTo>
                    <a:pt x="1232" y="8"/>
                  </a:lnTo>
                  <a:lnTo>
                    <a:pt x="1212" y="8"/>
                  </a:lnTo>
                  <a:lnTo>
                    <a:pt x="1192" y="8"/>
                  </a:lnTo>
                  <a:lnTo>
                    <a:pt x="1170" y="8"/>
                  </a:lnTo>
                  <a:lnTo>
                    <a:pt x="1170" y="8"/>
                  </a:lnTo>
                  <a:lnTo>
                    <a:pt x="1148" y="8"/>
                  </a:lnTo>
                  <a:lnTo>
                    <a:pt x="1126" y="10"/>
                  </a:lnTo>
                  <a:lnTo>
                    <a:pt x="1126" y="10"/>
                  </a:lnTo>
                  <a:lnTo>
                    <a:pt x="1114" y="8"/>
                  </a:lnTo>
                  <a:lnTo>
                    <a:pt x="1102" y="8"/>
                  </a:lnTo>
                  <a:lnTo>
                    <a:pt x="1076" y="10"/>
                  </a:lnTo>
                  <a:lnTo>
                    <a:pt x="1076" y="10"/>
                  </a:lnTo>
                  <a:lnTo>
                    <a:pt x="1064" y="8"/>
                  </a:lnTo>
                  <a:lnTo>
                    <a:pt x="1056" y="6"/>
                  </a:lnTo>
                  <a:lnTo>
                    <a:pt x="1048" y="8"/>
                  </a:lnTo>
                  <a:lnTo>
                    <a:pt x="1048" y="8"/>
                  </a:lnTo>
                  <a:lnTo>
                    <a:pt x="1046" y="8"/>
                  </a:lnTo>
                  <a:lnTo>
                    <a:pt x="1046" y="12"/>
                  </a:lnTo>
                  <a:lnTo>
                    <a:pt x="1046" y="12"/>
                  </a:lnTo>
                  <a:lnTo>
                    <a:pt x="1046" y="10"/>
                  </a:lnTo>
                  <a:lnTo>
                    <a:pt x="1046" y="10"/>
                  </a:lnTo>
                  <a:lnTo>
                    <a:pt x="1046" y="8"/>
                  </a:lnTo>
                  <a:lnTo>
                    <a:pt x="1044" y="8"/>
                  </a:lnTo>
                  <a:lnTo>
                    <a:pt x="1044" y="8"/>
                  </a:lnTo>
                  <a:lnTo>
                    <a:pt x="1000" y="8"/>
                  </a:lnTo>
                  <a:lnTo>
                    <a:pt x="958" y="8"/>
                  </a:lnTo>
                  <a:lnTo>
                    <a:pt x="958" y="8"/>
                  </a:lnTo>
                  <a:lnTo>
                    <a:pt x="928" y="6"/>
                  </a:lnTo>
                  <a:lnTo>
                    <a:pt x="914" y="6"/>
                  </a:lnTo>
                  <a:lnTo>
                    <a:pt x="900" y="8"/>
                  </a:lnTo>
                  <a:lnTo>
                    <a:pt x="900" y="8"/>
                  </a:lnTo>
                  <a:lnTo>
                    <a:pt x="900" y="8"/>
                  </a:lnTo>
                  <a:lnTo>
                    <a:pt x="900" y="6"/>
                  </a:lnTo>
                  <a:lnTo>
                    <a:pt x="898" y="6"/>
                  </a:lnTo>
                  <a:lnTo>
                    <a:pt x="898" y="6"/>
                  </a:lnTo>
                  <a:lnTo>
                    <a:pt x="898" y="6"/>
                  </a:lnTo>
                  <a:lnTo>
                    <a:pt x="838" y="4"/>
                  </a:lnTo>
                  <a:lnTo>
                    <a:pt x="780" y="4"/>
                  </a:lnTo>
                  <a:lnTo>
                    <a:pt x="720" y="6"/>
                  </a:lnTo>
                  <a:lnTo>
                    <a:pt x="662" y="6"/>
                  </a:lnTo>
                  <a:lnTo>
                    <a:pt x="662" y="6"/>
                  </a:lnTo>
                  <a:lnTo>
                    <a:pt x="630" y="6"/>
                  </a:lnTo>
                  <a:lnTo>
                    <a:pt x="630" y="6"/>
                  </a:lnTo>
                  <a:lnTo>
                    <a:pt x="508" y="4"/>
                  </a:lnTo>
                  <a:lnTo>
                    <a:pt x="508" y="4"/>
                  </a:lnTo>
                  <a:lnTo>
                    <a:pt x="480" y="6"/>
                  </a:lnTo>
                  <a:lnTo>
                    <a:pt x="480" y="6"/>
                  </a:lnTo>
                  <a:lnTo>
                    <a:pt x="444" y="4"/>
                  </a:lnTo>
                  <a:lnTo>
                    <a:pt x="408" y="4"/>
                  </a:lnTo>
                  <a:lnTo>
                    <a:pt x="408" y="4"/>
                  </a:lnTo>
                  <a:lnTo>
                    <a:pt x="372" y="4"/>
                  </a:lnTo>
                  <a:lnTo>
                    <a:pt x="372" y="4"/>
                  </a:lnTo>
                  <a:lnTo>
                    <a:pt x="356" y="2"/>
                  </a:lnTo>
                  <a:lnTo>
                    <a:pt x="338" y="2"/>
                  </a:lnTo>
                  <a:lnTo>
                    <a:pt x="338" y="2"/>
                  </a:lnTo>
                  <a:lnTo>
                    <a:pt x="326" y="4"/>
                  </a:lnTo>
                  <a:lnTo>
                    <a:pt x="326" y="4"/>
                  </a:lnTo>
                  <a:lnTo>
                    <a:pt x="300" y="2"/>
                  </a:lnTo>
                  <a:lnTo>
                    <a:pt x="300" y="2"/>
                  </a:lnTo>
                  <a:lnTo>
                    <a:pt x="268" y="2"/>
                  </a:lnTo>
                  <a:lnTo>
                    <a:pt x="236" y="2"/>
                  </a:lnTo>
                  <a:lnTo>
                    <a:pt x="236" y="2"/>
                  </a:lnTo>
                  <a:lnTo>
                    <a:pt x="194" y="0"/>
                  </a:lnTo>
                  <a:lnTo>
                    <a:pt x="194" y="0"/>
                  </a:lnTo>
                  <a:lnTo>
                    <a:pt x="180" y="2"/>
                  </a:lnTo>
                  <a:lnTo>
                    <a:pt x="180" y="2"/>
                  </a:lnTo>
                  <a:lnTo>
                    <a:pt x="158" y="2"/>
                  </a:lnTo>
                  <a:lnTo>
                    <a:pt x="138" y="0"/>
                  </a:lnTo>
                  <a:lnTo>
                    <a:pt x="138" y="0"/>
                  </a:lnTo>
                  <a:lnTo>
                    <a:pt x="56" y="2"/>
                  </a:lnTo>
                  <a:lnTo>
                    <a:pt x="56" y="2"/>
                  </a:lnTo>
                  <a:lnTo>
                    <a:pt x="42" y="0"/>
                  </a:lnTo>
                  <a:lnTo>
                    <a:pt x="42" y="0"/>
                  </a:lnTo>
                  <a:lnTo>
                    <a:pt x="20" y="2"/>
                  </a:lnTo>
                  <a:lnTo>
                    <a:pt x="10" y="4"/>
                  </a:lnTo>
                  <a:lnTo>
                    <a:pt x="0" y="8"/>
                  </a:lnTo>
                  <a:lnTo>
                    <a:pt x="0" y="8"/>
                  </a:lnTo>
                  <a:lnTo>
                    <a:pt x="0" y="10"/>
                  </a:lnTo>
                  <a:lnTo>
                    <a:pt x="0" y="10"/>
                  </a:lnTo>
                  <a:lnTo>
                    <a:pt x="6" y="10"/>
                  </a:lnTo>
                  <a:lnTo>
                    <a:pt x="12" y="10"/>
                  </a:lnTo>
                  <a:lnTo>
                    <a:pt x="26" y="10"/>
                  </a:lnTo>
                  <a:lnTo>
                    <a:pt x="26" y="10"/>
                  </a:lnTo>
                  <a:lnTo>
                    <a:pt x="40" y="10"/>
                  </a:lnTo>
                  <a:lnTo>
                    <a:pt x="40" y="10"/>
                  </a:lnTo>
                  <a:lnTo>
                    <a:pt x="64" y="10"/>
                  </a:lnTo>
                  <a:lnTo>
                    <a:pt x="64" y="10"/>
                  </a:lnTo>
                  <a:lnTo>
                    <a:pt x="98" y="10"/>
                  </a:lnTo>
                  <a:lnTo>
                    <a:pt x="136" y="10"/>
                  </a:lnTo>
                  <a:lnTo>
                    <a:pt x="136" y="10"/>
                  </a:lnTo>
                  <a:lnTo>
                    <a:pt x="166" y="12"/>
                  </a:lnTo>
                  <a:lnTo>
                    <a:pt x="166" y="12"/>
                  </a:lnTo>
                  <a:lnTo>
                    <a:pt x="180" y="10"/>
                  </a:lnTo>
                  <a:lnTo>
                    <a:pt x="192" y="10"/>
                  </a:lnTo>
                  <a:lnTo>
                    <a:pt x="192" y="10"/>
                  </a:lnTo>
                  <a:lnTo>
                    <a:pt x="200" y="12"/>
                  </a:lnTo>
                  <a:lnTo>
                    <a:pt x="200" y="12"/>
                  </a:lnTo>
                  <a:lnTo>
                    <a:pt x="222" y="12"/>
                  </a:lnTo>
                  <a:lnTo>
                    <a:pt x="244" y="10"/>
                  </a:lnTo>
                  <a:lnTo>
                    <a:pt x="244" y="10"/>
                  </a:lnTo>
                  <a:lnTo>
                    <a:pt x="280" y="10"/>
                  </a:lnTo>
                  <a:lnTo>
                    <a:pt x="280" y="10"/>
                  </a:lnTo>
                  <a:lnTo>
                    <a:pt x="294" y="10"/>
                  </a:lnTo>
                  <a:lnTo>
                    <a:pt x="310" y="12"/>
                  </a:lnTo>
                  <a:lnTo>
                    <a:pt x="310" y="12"/>
                  </a:lnTo>
                  <a:lnTo>
                    <a:pt x="326" y="10"/>
                  </a:lnTo>
                  <a:lnTo>
                    <a:pt x="342" y="10"/>
                  </a:lnTo>
                  <a:lnTo>
                    <a:pt x="342" y="10"/>
                  </a:lnTo>
                  <a:lnTo>
                    <a:pt x="352" y="12"/>
                  </a:lnTo>
                  <a:lnTo>
                    <a:pt x="352" y="12"/>
                  </a:lnTo>
                  <a:lnTo>
                    <a:pt x="390" y="12"/>
                  </a:lnTo>
                  <a:lnTo>
                    <a:pt x="430" y="12"/>
                  </a:lnTo>
                  <a:lnTo>
                    <a:pt x="430" y="12"/>
                  </a:lnTo>
                  <a:lnTo>
                    <a:pt x="452" y="12"/>
                  </a:lnTo>
                  <a:lnTo>
                    <a:pt x="472" y="12"/>
                  </a:lnTo>
                  <a:lnTo>
                    <a:pt x="494" y="12"/>
                  </a:lnTo>
                  <a:lnTo>
                    <a:pt x="516" y="14"/>
                  </a:lnTo>
                  <a:lnTo>
                    <a:pt x="516" y="14"/>
                  </a:lnTo>
                  <a:lnTo>
                    <a:pt x="610" y="12"/>
                  </a:lnTo>
                  <a:lnTo>
                    <a:pt x="706" y="14"/>
                  </a:lnTo>
                  <a:lnTo>
                    <a:pt x="706" y="14"/>
                  </a:lnTo>
                  <a:lnTo>
                    <a:pt x="712" y="12"/>
                  </a:lnTo>
                  <a:lnTo>
                    <a:pt x="720" y="12"/>
                  </a:lnTo>
                  <a:lnTo>
                    <a:pt x="720" y="12"/>
                  </a:lnTo>
                  <a:lnTo>
                    <a:pt x="750" y="12"/>
                  </a:lnTo>
                  <a:lnTo>
                    <a:pt x="778" y="14"/>
                  </a:lnTo>
                  <a:lnTo>
                    <a:pt x="778" y="14"/>
                  </a:lnTo>
                  <a:lnTo>
                    <a:pt x="794" y="12"/>
                  </a:lnTo>
                  <a:lnTo>
                    <a:pt x="810" y="12"/>
                  </a:lnTo>
                  <a:lnTo>
                    <a:pt x="826" y="12"/>
                  </a:lnTo>
                  <a:lnTo>
                    <a:pt x="840" y="10"/>
                  </a:lnTo>
                  <a:lnTo>
                    <a:pt x="840" y="10"/>
                  </a:lnTo>
                  <a:lnTo>
                    <a:pt x="850" y="12"/>
                  </a:lnTo>
                  <a:lnTo>
                    <a:pt x="862" y="12"/>
                  </a:lnTo>
                  <a:lnTo>
                    <a:pt x="884" y="12"/>
                  </a:lnTo>
                  <a:lnTo>
                    <a:pt x="884" y="12"/>
                  </a:lnTo>
                  <a:lnTo>
                    <a:pt x="906" y="14"/>
                  </a:lnTo>
                  <a:lnTo>
                    <a:pt x="928" y="14"/>
                  </a:lnTo>
                  <a:lnTo>
                    <a:pt x="928" y="14"/>
                  </a:lnTo>
                  <a:lnTo>
                    <a:pt x="934" y="14"/>
                  </a:lnTo>
                  <a:lnTo>
                    <a:pt x="940" y="12"/>
                  </a:lnTo>
                  <a:lnTo>
                    <a:pt x="940" y="12"/>
                  </a:lnTo>
                  <a:lnTo>
                    <a:pt x="962" y="14"/>
                  </a:lnTo>
                  <a:lnTo>
                    <a:pt x="982" y="14"/>
                  </a:lnTo>
                  <a:lnTo>
                    <a:pt x="1020" y="14"/>
                  </a:lnTo>
                  <a:lnTo>
                    <a:pt x="1020" y="14"/>
                  </a:lnTo>
                  <a:lnTo>
                    <a:pt x="1032" y="14"/>
                  </a:lnTo>
                  <a:lnTo>
                    <a:pt x="1042" y="14"/>
                  </a:lnTo>
                  <a:lnTo>
                    <a:pt x="1052" y="14"/>
                  </a:lnTo>
                  <a:lnTo>
                    <a:pt x="1062" y="16"/>
                  </a:lnTo>
                  <a:lnTo>
                    <a:pt x="1062" y="16"/>
                  </a:lnTo>
                  <a:lnTo>
                    <a:pt x="1096" y="16"/>
                  </a:lnTo>
                  <a:lnTo>
                    <a:pt x="1126" y="16"/>
                  </a:lnTo>
                  <a:lnTo>
                    <a:pt x="1160" y="16"/>
                  </a:lnTo>
                  <a:lnTo>
                    <a:pt x="1194" y="14"/>
                  </a:lnTo>
                  <a:lnTo>
                    <a:pt x="1194" y="14"/>
                  </a:lnTo>
                  <a:lnTo>
                    <a:pt x="1198" y="16"/>
                  </a:lnTo>
                  <a:lnTo>
                    <a:pt x="1202" y="16"/>
                  </a:lnTo>
                  <a:lnTo>
                    <a:pt x="1214" y="16"/>
                  </a:lnTo>
                  <a:lnTo>
                    <a:pt x="1214" y="16"/>
                  </a:lnTo>
                  <a:lnTo>
                    <a:pt x="1252" y="16"/>
                  </a:lnTo>
                  <a:lnTo>
                    <a:pt x="1270" y="16"/>
                  </a:lnTo>
                  <a:lnTo>
                    <a:pt x="1290" y="16"/>
                  </a:lnTo>
                  <a:lnTo>
                    <a:pt x="1290" y="16"/>
                  </a:lnTo>
                  <a:lnTo>
                    <a:pt x="1302" y="14"/>
                  </a:lnTo>
                  <a:lnTo>
                    <a:pt x="1314" y="16"/>
                  </a:lnTo>
                  <a:lnTo>
                    <a:pt x="1338" y="18"/>
                  </a:lnTo>
                  <a:lnTo>
                    <a:pt x="1338" y="18"/>
                  </a:lnTo>
                  <a:lnTo>
                    <a:pt x="1346" y="16"/>
                  </a:lnTo>
                  <a:lnTo>
                    <a:pt x="1346" y="16"/>
                  </a:lnTo>
                  <a:lnTo>
                    <a:pt x="1364" y="16"/>
                  </a:lnTo>
                  <a:lnTo>
                    <a:pt x="1364" y="16"/>
                  </a:lnTo>
                  <a:lnTo>
                    <a:pt x="1380" y="18"/>
                  </a:lnTo>
                  <a:lnTo>
                    <a:pt x="1394" y="18"/>
                  </a:lnTo>
                  <a:lnTo>
                    <a:pt x="1394" y="18"/>
                  </a:lnTo>
                  <a:lnTo>
                    <a:pt x="1404" y="18"/>
                  </a:lnTo>
                  <a:lnTo>
                    <a:pt x="1404" y="18"/>
                  </a:lnTo>
                  <a:lnTo>
                    <a:pt x="1504" y="18"/>
                  </a:lnTo>
                  <a:lnTo>
                    <a:pt x="1504" y="18"/>
                  </a:lnTo>
                  <a:lnTo>
                    <a:pt x="1740" y="18"/>
                  </a:lnTo>
                  <a:lnTo>
                    <a:pt x="1740" y="18"/>
                  </a:lnTo>
                  <a:lnTo>
                    <a:pt x="1760" y="20"/>
                  </a:lnTo>
                  <a:lnTo>
                    <a:pt x="1782" y="20"/>
                  </a:lnTo>
                  <a:lnTo>
                    <a:pt x="1804" y="20"/>
                  </a:lnTo>
                  <a:lnTo>
                    <a:pt x="1826" y="22"/>
                  </a:lnTo>
                  <a:lnTo>
                    <a:pt x="1826" y="22"/>
                  </a:lnTo>
                  <a:lnTo>
                    <a:pt x="1832" y="20"/>
                  </a:lnTo>
                  <a:lnTo>
                    <a:pt x="1838" y="20"/>
                  </a:lnTo>
                  <a:lnTo>
                    <a:pt x="1838" y="20"/>
                  </a:lnTo>
                  <a:lnTo>
                    <a:pt x="1894" y="20"/>
                  </a:lnTo>
                  <a:lnTo>
                    <a:pt x="1952" y="20"/>
                  </a:lnTo>
                  <a:lnTo>
                    <a:pt x="1952" y="20"/>
                  </a:lnTo>
                  <a:lnTo>
                    <a:pt x="2008" y="20"/>
                  </a:lnTo>
                  <a:lnTo>
                    <a:pt x="2064" y="20"/>
                  </a:lnTo>
                  <a:lnTo>
                    <a:pt x="2064" y="20"/>
                  </a:lnTo>
                  <a:lnTo>
                    <a:pt x="2082" y="20"/>
                  </a:lnTo>
                  <a:lnTo>
                    <a:pt x="2102" y="20"/>
                  </a:lnTo>
                  <a:lnTo>
                    <a:pt x="2122" y="20"/>
                  </a:lnTo>
                  <a:lnTo>
                    <a:pt x="2142" y="22"/>
                  </a:lnTo>
                  <a:lnTo>
                    <a:pt x="2142" y="22"/>
                  </a:lnTo>
                  <a:lnTo>
                    <a:pt x="2220" y="20"/>
                  </a:lnTo>
                  <a:lnTo>
                    <a:pt x="2300" y="22"/>
                  </a:lnTo>
                  <a:lnTo>
                    <a:pt x="2300" y="22"/>
                  </a:lnTo>
                  <a:lnTo>
                    <a:pt x="2320" y="20"/>
                  </a:lnTo>
                  <a:lnTo>
                    <a:pt x="2320" y="20"/>
                  </a:lnTo>
                  <a:lnTo>
                    <a:pt x="2328" y="22"/>
                  </a:lnTo>
                  <a:lnTo>
                    <a:pt x="2328" y="22"/>
                  </a:lnTo>
                  <a:lnTo>
                    <a:pt x="2334" y="20"/>
                  </a:lnTo>
                  <a:lnTo>
                    <a:pt x="2340" y="20"/>
                  </a:lnTo>
                  <a:lnTo>
                    <a:pt x="2340" y="20"/>
                  </a:lnTo>
                  <a:lnTo>
                    <a:pt x="2404" y="20"/>
                  </a:lnTo>
                  <a:lnTo>
                    <a:pt x="2438" y="20"/>
                  </a:lnTo>
                  <a:lnTo>
                    <a:pt x="2468" y="24"/>
                  </a:lnTo>
                  <a:lnTo>
                    <a:pt x="2468" y="24"/>
                  </a:lnTo>
                  <a:lnTo>
                    <a:pt x="2476" y="22"/>
                  </a:lnTo>
                  <a:lnTo>
                    <a:pt x="2486" y="22"/>
                  </a:lnTo>
                  <a:lnTo>
                    <a:pt x="2502" y="22"/>
                  </a:lnTo>
                  <a:lnTo>
                    <a:pt x="2502" y="22"/>
                  </a:lnTo>
                  <a:lnTo>
                    <a:pt x="2534" y="22"/>
                  </a:lnTo>
                  <a:lnTo>
                    <a:pt x="2568" y="20"/>
                  </a:lnTo>
                  <a:lnTo>
                    <a:pt x="2568" y="20"/>
                  </a:lnTo>
                  <a:lnTo>
                    <a:pt x="2586" y="22"/>
                  </a:lnTo>
                  <a:lnTo>
                    <a:pt x="2586" y="22"/>
                  </a:lnTo>
                  <a:lnTo>
                    <a:pt x="2624" y="22"/>
                  </a:lnTo>
                  <a:lnTo>
                    <a:pt x="2624" y="22"/>
                  </a:lnTo>
                  <a:lnTo>
                    <a:pt x="2642" y="20"/>
                  </a:lnTo>
                  <a:lnTo>
                    <a:pt x="2642" y="20"/>
                  </a:lnTo>
                  <a:lnTo>
                    <a:pt x="2706" y="22"/>
                  </a:lnTo>
                  <a:lnTo>
                    <a:pt x="2764" y="22"/>
                  </a:lnTo>
                  <a:lnTo>
                    <a:pt x="2764" y="22"/>
                  </a:lnTo>
                  <a:lnTo>
                    <a:pt x="2840" y="22"/>
                  </a:lnTo>
                  <a:lnTo>
                    <a:pt x="2840" y="22"/>
                  </a:lnTo>
                  <a:lnTo>
                    <a:pt x="2888" y="24"/>
                  </a:lnTo>
                  <a:lnTo>
                    <a:pt x="2910" y="24"/>
                  </a:lnTo>
                  <a:lnTo>
                    <a:pt x="2932" y="22"/>
                  </a:lnTo>
                  <a:lnTo>
                    <a:pt x="2932" y="22"/>
                  </a:lnTo>
                  <a:lnTo>
                    <a:pt x="2946" y="24"/>
                  </a:lnTo>
                  <a:lnTo>
                    <a:pt x="2960" y="24"/>
                  </a:lnTo>
                  <a:lnTo>
                    <a:pt x="2984" y="24"/>
                  </a:lnTo>
                  <a:lnTo>
                    <a:pt x="2984" y="24"/>
                  </a:lnTo>
                  <a:lnTo>
                    <a:pt x="3024" y="24"/>
                  </a:lnTo>
                  <a:lnTo>
                    <a:pt x="3024" y="24"/>
                  </a:lnTo>
                  <a:lnTo>
                    <a:pt x="3088" y="24"/>
                  </a:lnTo>
                  <a:lnTo>
                    <a:pt x="3088" y="24"/>
                  </a:lnTo>
                  <a:lnTo>
                    <a:pt x="3132" y="24"/>
                  </a:lnTo>
                  <a:lnTo>
                    <a:pt x="3132" y="24"/>
                  </a:lnTo>
                  <a:lnTo>
                    <a:pt x="3156" y="24"/>
                  </a:lnTo>
                  <a:lnTo>
                    <a:pt x="3178" y="24"/>
                  </a:lnTo>
                  <a:lnTo>
                    <a:pt x="3178" y="24"/>
                  </a:lnTo>
                  <a:lnTo>
                    <a:pt x="3190" y="24"/>
                  </a:lnTo>
                  <a:lnTo>
                    <a:pt x="3202" y="26"/>
                  </a:lnTo>
                  <a:lnTo>
                    <a:pt x="3202" y="26"/>
                  </a:lnTo>
                  <a:lnTo>
                    <a:pt x="3208" y="24"/>
                  </a:lnTo>
                  <a:lnTo>
                    <a:pt x="3208" y="24"/>
                  </a:lnTo>
                  <a:lnTo>
                    <a:pt x="3214" y="24"/>
                  </a:lnTo>
                  <a:lnTo>
                    <a:pt x="3222" y="26"/>
                  </a:lnTo>
                  <a:lnTo>
                    <a:pt x="3222" y="26"/>
                  </a:lnTo>
                  <a:lnTo>
                    <a:pt x="3246" y="26"/>
                  </a:lnTo>
                  <a:lnTo>
                    <a:pt x="3268" y="24"/>
                  </a:lnTo>
                  <a:lnTo>
                    <a:pt x="3268" y="24"/>
                  </a:lnTo>
                  <a:lnTo>
                    <a:pt x="3278" y="26"/>
                  </a:lnTo>
                  <a:lnTo>
                    <a:pt x="3278" y="26"/>
                  </a:lnTo>
                  <a:lnTo>
                    <a:pt x="3334" y="26"/>
                  </a:lnTo>
                  <a:lnTo>
                    <a:pt x="3390" y="26"/>
                  </a:lnTo>
                  <a:lnTo>
                    <a:pt x="3390" y="26"/>
                  </a:lnTo>
                  <a:lnTo>
                    <a:pt x="3404" y="26"/>
                  </a:lnTo>
                  <a:lnTo>
                    <a:pt x="3418" y="24"/>
                  </a:lnTo>
                  <a:lnTo>
                    <a:pt x="3418" y="24"/>
                  </a:lnTo>
                  <a:lnTo>
                    <a:pt x="3446" y="24"/>
                  </a:lnTo>
                  <a:lnTo>
                    <a:pt x="3470" y="26"/>
                  </a:lnTo>
                  <a:lnTo>
                    <a:pt x="3470" y="26"/>
                  </a:lnTo>
                  <a:lnTo>
                    <a:pt x="3496" y="26"/>
                  </a:lnTo>
                  <a:lnTo>
                    <a:pt x="3496" y="26"/>
                  </a:lnTo>
                  <a:lnTo>
                    <a:pt x="3532" y="24"/>
                  </a:lnTo>
                  <a:lnTo>
                    <a:pt x="3532" y="24"/>
                  </a:lnTo>
                  <a:lnTo>
                    <a:pt x="3544" y="24"/>
                  </a:lnTo>
                  <a:lnTo>
                    <a:pt x="3556" y="26"/>
                  </a:lnTo>
                  <a:lnTo>
                    <a:pt x="3556" y="26"/>
                  </a:lnTo>
                  <a:lnTo>
                    <a:pt x="3578" y="26"/>
                  </a:lnTo>
                  <a:lnTo>
                    <a:pt x="3598" y="26"/>
                  </a:lnTo>
                  <a:lnTo>
                    <a:pt x="3598" y="26"/>
                  </a:lnTo>
                  <a:lnTo>
                    <a:pt x="3622" y="26"/>
                  </a:lnTo>
                  <a:lnTo>
                    <a:pt x="3622" y="26"/>
                  </a:lnTo>
                  <a:lnTo>
                    <a:pt x="3634" y="26"/>
                  </a:lnTo>
                  <a:lnTo>
                    <a:pt x="3646" y="26"/>
                  </a:lnTo>
                  <a:lnTo>
                    <a:pt x="3646" y="26"/>
                  </a:lnTo>
                  <a:lnTo>
                    <a:pt x="3658" y="26"/>
                  </a:lnTo>
                  <a:lnTo>
                    <a:pt x="3670" y="26"/>
                  </a:lnTo>
                  <a:lnTo>
                    <a:pt x="3670" y="26"/>
                  </a:lnTo>
                  <a:lnTo>
                    <a:pt x="3706" y="26"/>
                  </a:lnTo>
                  <a:lnTo>
                    <a:pt x="3742" y="26"/>
                  </a:lnTo>
                  <a:lnTo>
                    <a:pt x="3742" y="26"/>
                  </a:lnTo>
                  <a:lnTo>
                    <a:pt x="3788" y="26"/>
                  </a:lnTo>
                  <a:lnTo>
                    <a:pt x="3788" y="26"/>
                  </a:lnTo>
                  <a:lnTo>
                    <a:pt x="3810" y="28"/>
                  </a:lnTo>
                  <a:lnTo>
                    <a:pt x="3810" y="28"/>
                  </a:lnTo>
                  <a:lnTo>
                    <a:pt x="3816" y="26"/>
                  </a:lnTo>
                  <a:lnTo>
                    <a:pt x="3816" y="26"/>
                  </a:lnTo>
                  <a:lnTo>
                    <a:pt x="3820" y="26"/>
                  </a:lnTo>
                  <a:lnTo>
                    <a:pt x="3824" y="28"/>
                  </a:lnTo>
                  <a:lnTo>
                    <a:pt x="3824" y="28"/>
                  </a:lnTo>
                  <a:lnTo>
                    <a:pt x="3832" y="26"/>
                  </a:lnTo>
                  <a:lnTo>
                    <a:pt x="3832" y="26"/>
                  </a:lnTo>
                  <a:lnTo>
                    <a:pt x="3846" y="24"/>
                  </a:lnTo>
                  <a:lnTo>
                    <a:pt x="3846" y="24"/>
                  </a:lnTo>
                  <a:lnTo>
                    <a:pt x="3850" y="24"/>
                  </a:lnTo>
                  <a:lnTo>
                    <a:pt x="3850" y="24"/>
                  </a:lnTo>
                  <a:lnTo>
                    <a:pt x="3856" y="26"/>
                  </a:lnTo>
                  <a:lnTo>
                    <a:pt x="3864" y="26"/>
                  </a:lnTo>
                  <a:lnTo>
                    <a:pt x="3878" y="24"/>
                  </a:lnTo>
                  <a:lnTo>
                    <a:pt x="3878" y="24"/>
                  </a:lnTo>
                  <a:lnTo>
                    <a:pt x="3890" y="24"/>
                  </a:lnTo>
                  <a:lnTo>
                    <a:pt x="3890" y="24"/>
                  </a:lnTo>
                  <a:lnTo>
                    <a:pt x="3900" y="24"/>
                  </a:lnTo>
                  <a:lnTo>
                    <a:pt x="3906" y="22"/>
                  </a:lnTo>
                  <a:lnTo>
                    <a:pt x="3910" y="20"/>
                  </a:lnTo>
                  <a:lnTo>
                    <a:pt x="3910" y="20"/>
                  </a:lnTo>
                  <a:lnTo>
                    <a:pt x="3914" y="20"/>
                  </a:lnTo>
                  <a:lnTo>
                    <a:pt x="3916" y="18"/>
                  </a:lnTo>
                  <a:lnTo>
                    <a:pt x="3916" y="18"/>
                  </a:lnTo>
                  <a:lnTo>
                    <a:pt x="3916" y="18"/>
                  </a:lnTo>
                  <a:lnTo>
                    <a:pt x="3916" y="18"/>
                  </a:lnTo>
                  <a:lnTo>
                    <a:pt x="3916" y="16"/>
                  </a:lnTo>
                  <a:lnTo>
                    <a:pt x="3916" y="14"/>
                  </a:lnTo>
                  <a:lnTo>
                    <a:pt x="3916" y="14"/>
                  </a:lnTo>
                  <a:lnTo>
                    <a:pt x="3868" y="14"/>
                  </a:lnTo>
                  <a:lnTo>
                    <a:pt x="3844" y="14"/>
                  </a:lnTo>
                  <a:lnTo>
                    <a:pt x="3820" y="12"/>
                  </a:lnTo>
                  <a:lnTo>
                    <a:pt x="3820" y="12"/>
                  </a:lnTo>
                  <a:close/>
                  <a:moveTo>
                    <a:pt x="744" y="10"/>
                  </a:moveTo>
                  <a:lnTo>
                    <a:pt x="744" y="10"/>
                  </a:lnTo>
                  <a:lnTo>
                    <a:pt x="744" y="8"/>
                  </a:lnTo>
                  <a:lnTo>
                    <a:pt x="744" y="8"/>
                  </a:lnTo>
                  <a:lnTo>
                    <a:pt x="744" y="8"/>
                  </a:lnTo>
                  <a:lnTo>
                    <a:pt x="746" y="8"/>
                  </a:lnTo>
                  <a:lnTo>
                    <a:pt x="744" y="10"/>
                  </a:lnTo>
                  <a:lnTo>
                    <a:pt x="744" y="10"/>
                  </a:lnTo>
                  <a:close/>
                  <a:moveTo>
                    <a:pt x="2874" y="18"/>
                  </a:moveTo>
                  <a:lnTo>
                    <a:pt x="2874" y="18"/>
                  </a:lnTo>
                  <a:lnTo>
                    <a:pt x="2874" y="16"/>
                  </a:lnTo>
                  <a:lnTo>
                    <a:pt x="2874" y="16"/>
                  </a:lnTo>
                  <a:lnTo>
                    <a:pt x="2876" y="18"/>
                  </a:lnTo>
                  <a:lnTo>
                    <a:pt x="2876" y="18"/>
                  </a:lnTo>
                  <a:lnTo>
                    <a:pt x="2874" y="18"/>
                  </a:lnTo>
                  <a:lnTo>
                    <a:pt x="2874" y="18"/>
                  </a:lnTo>
                  <a:close/>
                  <a:moveTo>
                    <a:pt x="3160" y="18"/>
                  </a:moveTo>
                  <a:lnTo>
                    <a:pt x="3160" y="18"/>
                  </a:lnTo>
                  <a:lnTo>
                    <a:pt x="3160" y="16"/>
                  </a:lnTo>
                  <a:lnTo>
                    <a:pt x="3160" y="16"/>
                  </a:lnTo>
                  <a:lnTo>
                    <a:pt x="3162" y="16"/>
                  </a:lnTo>
                  <a:lnTo>
                    <a:pt x="3162" y="16"/>
                  </a:lnTo>
                  <a:lnTo>
                    <a:pt x="3162" y="16"/>
                  </a:lnTo>
                  <a:lnTo>
                    <a:pt x="3160" y="18"/>
                  </a:lnTo>
                  <a:lnTo>
                    <a:pt x="316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spTree>
    <p:extLst>
      <p:ext uri="{BB962C8B-B14F-4D97-AF65-F5344CB8AC3E}">
        <p14:creationId xmlns:p14="http://schemas.microsoft.com/office/powerpoint/2010/main" val="42680775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D3FA020B-04BE-426D-AE2C-2E6EF2F1CA2C}" type="slidenum">
              <a:rPr lang="en-US">
                <a:solidFill>
                  <a:srgbClr val="000000"/>
                </a:solidFill>
              </a:rPr>
              <a:pPr>
                <a:defRPr/>
              </a:pPr>
              <a:t>‹#›</a:t>
            </a:fld>
            <a:endParaRPr lang="en-US" dirty="0">
              <a:solidFill>
                <a:srgbClr val="000000"/>
              </a:solidFill>
            </a:endParaRPr>
          </a:p>
        </p:txBody>
      </p:sp>
      <p:sp>
        <p:nvSpPr>
          <p:cNvPr id="4" name="Rectangle 71"/>
          <p:cNvSpPr>
            <a:spLocks noGrp="1" noChangeArrowheads="1"/>
          </p:cNvSpPr>
          <p:nvPr>
            <p:ph type="ftr" sz="quarter" idx="11"/>
          </p:nvPr>
        </p:nvSpPr>
        <p:spPr>
          <a:ln/>
        </p:spPr>
        <p:txBody>
          <a:bodyPr/>
          <a:lstStyle>
            <a:lvl1pPr>
              <a:defRPr/>
            </a:lvl1pPr>
          </a:lstStyle>
          <a:p>
            <a:pPr>
              <a:defRPr/>
            </a:pPr>
            <a:r>
              <a:rPr lang="en-US" smtClean="0">
                <a:solidFill>
                  <a:srgbClr val="000000"/>
                </a:solidFill>
              </a:rPr>
              <a:t>NetApp Confidential – Limited Use</a:t>
            </a:r>
            <a:endParaRPr lang="en-US" dirty="0">
              <a:solidFill>
                <a:srgbClr val="000000"/>
              </a:solidFill>
            </a:endParaRPr>
          </a:p>
        </p:txBody>
      </p:sp>
      <p:grpSp>
        <p:nvGrpSpPr>
          <p:cNvPr id="8" name="Group 7"/>
          <p:cNvGrpSpPr/>
          <p:nvPr userDrawn="1"/>
        </p:nvGrpSpPr>
        <p:grpSpPr bwMode="gray">
          <a:xfrm>
            <a:off x="347662" y="6445714"/>
            <a:ext cx="8449056" cy="107486"/>
            <a:chOff x="347662" y="6160730"/>
            <a:chExt cx="8449056" cy="107486"/>
          </a:xfrm>
        </p:grpSpPr>
        <p:sp>
          <p:nvSpPr>
            <p:cNvPr id="9" name="Freeform 5"/>
            <p:cNvSpPr>
              <a:spLocks/>
            </p:cNvSpPr>
            <p:nvPr userDrawn="1"/>
          </p:nvSpPr>
          <p:spPr bwMode="gray">
            <a:xfrm>
              <a:off x="347662" y="6160730"/>
              <a:ext cx="8449056" cy="107486"/>
            </a:xfrm>
            <a:custGeom>
              <a:avLst/>
              <a:gdLst>
                <a:gd name="T0" fmla="*/ 116 w 3930"/>
                <a:gd name="T1" fmla="*/ 4 h 50"/>
                <a:gd name="T2" fmla="*/ 258 w 3930"/>
                <a:gd name="T3" fmla="*/ 2 h 50"/>
                <a:gd name="T4" fmla="*/ 376 w 3930"/>
                <a:gd name="T5" fmla="*/ 2 h 50"/>
                <a:gd name="T6" fmla="*/ 494 w 3930"/>
                <a:gd name="T7" fmla="*/ 6 h 50"/>
                <a:gd name="T8" fmla="*/ 628 w 3930"/>
                <a:gd name="T9" fmla="*/ 8 h 50"/>
                <a:gd name="T10" fmla="*/ 774 w 3930"/>
                <a:gd name="T11" fmla="*/ 6 h 50"/>
                <a:gd name="T12" fmla="*/ 894 w 3930"/>
                <a:gd name="T13" fmla="*/ 4 h 50"/>
                <a:gd name="T14" fmla="*/ 1038 w 3930"/>
                <a:gd name="T15" fmla="*/ 4 h 50"/>
                <a:gd name="T16" fmla="*/ 1196 w 3930"/>
                <a:gd name="T17" fmla="*/ 2 h 50"/>
                <a:gd name="T18" fmla="*/ 1326 w 3930"/>
                <a:gd name="T19" fmla="*/ 4 h 50"/>
                <a:gd name="T20" fmla="*/ 1428 w 3930"/>
                <a:gd name="T21" fmla="*/ 4 h 50"/>
                <a:gd name="T22" fmla="*/ 1568 w 3930"/>
                <a:gd name="T23" fmla="*/ 6 h 50"/>
                <a:gd name="T24" fmla="*/ 1710 w 3930"/>
                <a:gd name="T25" fmla="*/ 6 h 50"/>
                <a:gd name="T26" fmla="*/ 1826 w 3930"/>
                <a:gd name="T27" fmla="*/ 8 h 50"/>
                <a:gd name="T28" fmla="*/ 1950 w 3930"/>
                <a:gd name="T29" fmla="*/ 4 h 50"/>
                <a:gd name="T30" fmla="*/ 2106 w 3930"/>
                <a:gd name="T31" fmla="*/ 4 h 50"/>
                <a:gd name="T32" fmla="*/ 2234 w 3930"/>
                <a:gd name="T33" fmla="*/ 2 h 50"/>
                <a:gd name="T34" fmla="*/ 2354 w 3930"/>
                <a:gd name="T35" fmla="*/ 2 h 50"/>
                <a:gd name="T36" fmla="*/ 2498 w 3930"/>
                <a:gd name="T37" fmla="*/ 6 h 50"/>
                <a:gd name="T38" fmla="*/ 2580 w 3930"/>
                <a:gd name="T39" fmla="*/ 4 h 50"/>
                <a:gd name="T40" fmla="*/ 2684 w 3930"/>
                <a:gd name="T41" fmla="*/ 4 h 50"/>
                <a:gd name="T42" fmla="*/ 2830 w 3930"/>
                <a:gd name="T43" fmla="*/ 4 h 50"/>
                <a:gd name="T44" fmla="*/ 2932 w 3930"/>
                <a:gd name="T45" fmla="*/ 6 h 50"/>
                <a:gd name="T46" fmla="*/ 3058 w 3930"/>
                <a:gd name="T47" fmla="*/ 6 h 50"/>
                <a:gd name="T48" fmla="*/ 3176 w 3930"/>
                <a:gd name="T49" fmla="*/ 10 h 50"/>
                <a:gd name="T50" fmla="*/ 3262 w 3930"/>
                <a:gd name="T51" fmla="*/ 14 h 50"/>
                <a:gd name="T52" fmla="*/ 3340 w 3930"/>
                <a:gd name="T53" fmla="*/ 12 h 50"/>
                <a:gd name="T54" fmla="*/ 3456 w 3930"/>
                <a:gd name="T55" fmla="*/ 18 h 50"/>
                <a:gd name="T56" fmla="*/ 3592 w 3930"/>
                <a:gd name="T57" fmla="*/ 16 h 50"/>
                <a:gd name="T58" fmla="*/ 3648 w 3930"/>
                <a:gd name="T59" fmla="*/ 16 h 50"/>
                <a:gd name="T60" fmla="*/ 3784 w 3930"/>
                <a:gd name="T61" fmla="*/ 20 h 50"/>
                <a:gd name="T62" fmla="*/ 3846 w 3930"/>
                <a:gd name="T63" fmla="*/ 24 h 50"/>
                <a:gd name="T64" fmla="*/ 3874 w 3930"/>
                <a:gd name="T65" fmla="*/ 36 h 50"/>
                <a:gd name="T66" fmla="*/ 3782 w 3930"/>
                <a:gd name="T67" fmla="*/ 42 h 50"/>
                <a:gd name="T68" fmla="*/ 3676 w 3930"/>
                <a:gd name="T69" fmla="*/ 46 h 50"/>
                <a:gd name="T70" fmla="*/ 3570 w 3930"/>
                <a:gd name="T71" fmla="*/ 48 h 50"/>
                <a:gd name="T72" fmla="*/ 3518 w 3930"/>
                <a:gd name="T73" fmla="*/ 48 h 50"/>
                <a:gd name="T74" fmla="*/ 3396 w 3930"/>
                <a:gd name="T75" fmla="*/ 48 h 50"/>
                <a:gd name="T76" fmla="*/ 3304 w 3930"/>
                <a:gd name="T77" fmla="*/ 48 h 50"/>
                <a:gd name="T78" fmla="*/ 3152 w 3930"/>
                <a:gd name="T79" fmla="*/ 40 h 50"/>
                <a:gd name="T80" fmla="*/ 3042 w 3930"/>
                <a:gd name="T81" fmla="*/ 42 h 50"/>
                <a:gd name="T82" fmla="*/ 2898 w 3930"/>
                <a:gd name="T83" fmla="*/ 36 h 50"/>
                <a:gd name="T84" fmla="*/ 2814 w 3930"/>
                <a:gd name="T85" fmla="*/ 38 h 50"/>
                <a:gd name="T86" fmla="*/ 2692 w 3930"/>
                <a:gd name="T87" fmla="*/ 36 h 50"/>
                <a:gd name="T88" fmla="*/ 2588 w 3930"/>
                <a:gd name="T89" fmla="*/ 34 h 50"/>
                <a:gd name="T90" fmla="*/ 2466 w 3930"/>
                <a:gd name="T91" fmla="*/ 38 h 50"/>
                <a:gd name="T92" fmla="*/ 2356 w 3930"/>
                <a:gd name="T93" fmla="*/ 36 h 50"/>
                <a:gd name="T94" fmla="*/ 2212 w 3930"/>
                <a:gd name="T95" fmla="*/ 40 h 50"/>
                <a:gd name="T96" fmla="*/ 2040 w 3930"/>
                <a:gd name="T97" fmla="*/ 40 h 50"/>
                <a:gd name="T98" fmla="*/ 1922 w 3930"/>
                <a:gd name="T99" fmla="*/ 40 h 50"/>
                <a:gd name="T100" fmla="*/ 1804 w 3930"/>
                <a:gd name="T101" fmla="*/ 42 h 50"/>
                <a:gd name="T102" fmla="*/ 1642 w 3930"/>
                <a:gd name="T103" fmla="*/ 44 h 50"/>
                <a:gd name="T104" fmla="*/ 1492 w 3930"/>
                <a:gd name="T105" fmla="*/ 46 h 50"/>
                <a:gd name="T106" fmla="*/ 1354 w 3930"/>
                <a:gd name="T107" fmla="*/ 44 h 50"/>
                <a:gd name="T108" fmla="*/ 1180 w 3930"/>
                <a:gd name="T109" fmla="*/ 44 h 50"/>
                <a:gd name="T110" fmla="*/ 1052 w 3930"/>
                <a:gd name="T111" fmla="*/ 46 h 50"/>
                <a:gd name="T112" fmla="*/ 936 w 3930"/>
                <a:gd name="T113" fmla="*/ 44 h 50"/>
                <a:gd name="T114" fmla="*/ 790 w 3930"/>
                <a:gd name="T115" fmla="*/ 40 h 50"/>
                <a:gd name="T116" fmla="*/ 636 w 3930"/>
                <a:gd name="T117" fmla="*/ 42 h 50"/>
                <a:gd name="T118" fmla="*/ 494 w 3930"/>
                <a:gd name="T119" fmla="*/ 46 h 50"/>
                <a:gd name="T120" fmla="*/ 362 w 3930"/>
                <a:gd name="T121" fmla="*/ 42 h 50"/>
                <a:gd name="T122" fmla="*/ 222 w 3930"/>
                <a:gd name="T123" fmla="*/ 40 h 50"/>
                <a:gd name="T124" fmla="*/ 70 w 3930"/>
                <a:gd name="T125"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30" h="50">
                  <a:moveTo>
                    <a:pt x="2" y="14"/>
                  </a:moveTo>
                  <a:lnTo>
                    <a:pt x="2" y="14"/>
                  </a:lnTo>
                  <a:lnTo>
                    <a:pt x="0" y="14"/>
                  </a:lnTo>
                  <a:lnTo>
                    <a:pt x="0" y="14"/>
                  </a:lnTo>
                  <a:lnTo>
                    <a:pt x="2" y="10"/>
                  </a:lnTo>
                  <a:lnTo>
                    <a:pt x="2" y="10"/>
                  </a:lnTo>
                  <a:lnTo>
                    <a:pt x="2" y="8"/>
                  </a:lnTo>
                  <a:lnTo>
                    <a:pt x="2" y="8"/>
                  </a:lnTo>
                  <a:lnTo>
                    <a:pt x="4" y="8"/>
                  </a:lnTo>
                  <a:lnTo>
                    <a:pt x="4" y="8"/>
                  </a:lnTo>
                  <a:lnTo>
                    <a:pt x="4" y="6"/>
                  </a:lnTo>
                  <a:lnTo>
                    <a:pt x="4" y="6"/>
                  </a:lnTo>
                  <a:lnTo>
                    <a:pt x="8" y="4"/>
                  </a:lnTo>
                  <a:lnTo>
                    <a:pt x="8" y="4"/>
                  </a:lnTo>
                  <a:lnTo>
                    <a:pt x="8" y="4"/>
                  </a:lnTo>
                  <a:lnTo>
                    <a:pt x="8" y="4"/>
                  </a:lnTo>
                  <a:lnTo>
                    <a:pt x="10" y="2"/>
                  </a:lnTo>
                  <a:lnTo>
                    <a:pt x="10" y="2"/>
                  </a:lnTo>
                  <a:lnTo>
                    <a:pt x="14" y="2"/>
                  </a:lnTo>
                  <a:lnTo>
                    <a:pt x="14" y="2"/>
                  </a:lnTo>
                  <a:lnTo>
                    <a:pt x="16" y="2"/>
                  </a:lnTo>
                  <a:lnTo>
                    <a:pt x="16" y="2"/>
                  </a:lnTo>
                  <a:lnTo>
                    <a:pt x="18" y="2"/>
                  </a:lnTo>
                  <a:lnTo>
                    <a:pt x="18" y="2"/>
                  </a:lnTo>
                  <a:lnTo>
                    <a:pt x="20" y="0"/>
                  </a:lnTo>
                  <a:lnTo>
                    <a:pt x="20" y="0"/>
                  </a:lnTo>
                  <a:lnTo>
                    <a:pt x="26" y="2"/>
                  </a:lnTo>
                  <a:lnTo>
                    <a:pt x="26" y="2"/>
                  </a:lnTo>
                  <a:lnTo>
                    <a:pt x="28" y="2"/>
                  </a:lnTo>
                  <a:lnTo>
                    <a:pt x="28" y="2"/>
                  </a:lnTo>
                  <a:lnTo>
                    <a:pt x="30" y="2"/>
                  </a:lnTo>
                  <a:lnTo>
                    <a:pt x="30" y="2"/>
                  </a:lnTo>
                  <a:lnTo>
                    <a:pt x="32" y="2"/>
                  </a:lnTo>
                  <a:lnTo>
                    <a:pt x="32" y="2"/>
                  </a:lnTo>
                  <a:lnTo>
                    <a:pt x="34" y="2"/>
                  </a:lnTo>
                  <a:lnTo>
                    <a:pt x="34" y="2"/>
                  </a:lnTo>
                  <a:lnTo>
                    <a:pt x="36" y="2"/>
                  </a:lnTo>
                  <a:lnTo>
                    <a:pt x="36" y="2"/>
                  </a:lnTo>
                  <a:lnTo>
                    <a:pt x="38" y="2"/>
                  </a:lnTo>
                  <a:lnTo>
                    <a:pt x="38" y="2"/>
                  </a:lnTo>
                  <a:lnTo>
                    <a:pt x="40" y="2"/>
                  </a:lnTo>
                  <a:lnTo>
                    <a:pt x="40" y="2"/>
                  </a:lnTo>
                  <a:lnTo>
                    <a:pt x="46" y="2"/>
                  </a:lnTo>
                  <a:lnTo>
                    <a:pt x="46" y="2"/>
                  </a:lnTo>
                  <a:lnTo>
                    <a:pt x="48" y="2"/>
                  </a:lnTo>
                  <a:lnTo>
                    <a:pt x="48" y="2"/>
                  </a:lnTo>
                  <a:lnTo>
                    <a:pt x="50" y="2"/>
                  </a:lnTo>
                  <a:lnTo>
                    <a:pt x="50" y="2"/>
                  </a:lnTo>
                  <a:lnTo>
                    <a:pt x="60" y="0"/>
                  </a:lnTo>
                  <a:lnTo>
                    <a:pt x="60" y="0"/>
                  </a:lnTo>
                  <a:lnTo>
                    <a:pt x="62" y="0"/>
                  </a:lnTo>
                  <a:lnTo>
                    <a:pt x="62" y="0"/>
                  </a:lnTo>
                  <a:lnTo>
                    <a:pt x="66" y="0"/>
                  </a:lnTo>
                  <a:lnTo>
                    <a:pt x="66" y="0"/>
                  </a:lnTo>
                  <a:lnTo>
                    <a:pt x="70" y="2"/>
                  </a:lnTo>
                  <a:lnTo>
                    <a:pt x="70" y="2"/>
                  </a:lnTo>
                  <a:lnTo>
                    <a:pt x="72" y="2"/>
                  </a:lnTo>
                  <a:lnTo>
                    <a:pt x="76" y="2"/>
                  </a:lnTo>
                  <a:lnTo>
                    <a:pt x="76" y="2"/>
                  </a:lnTo>
                  <a:lnTo>
                    <a:pt x="80" y="4"/>
                  </a:lnTo>
                  <a:lnTo>
                    <a:pt x="80" y="4"/>
                  </a:lnTo>
                  <a:lnTo>
                    <a:pt x="82" y="2"/>
                  </a:lnTo>
                  <a:lnTo>
                    <a:pt x="84" y="2"/>
                  </a:lnTo>
                  <a:lnTo>
                    <a:pt x="84" y="2"/>
                  </a:lnTo>
                  <a:lnTo>
                    <a:pt x="86" y="2"/>
                  </a:lnTo>
                  <a:lnTo>
                    <a:pt x="86" y="2"/>
                  </a:lnTo>
                  <a:lnTo>
                    <a:pt x="90" y="4"/>
                  </a:lnTo>
                  <a:lnTo>
                    <a:pt x="90" y="4"/>
                  </a:lnTo>
                  <a:lnTo>
                    <a:pt x="92" y="4"/>
                  </a:lnTo>
                  <a:lnTo>
                    <a:pt x="92" y="4"/>
                  </a:lnTo>
                  <a:lnTo>
                    <a:pt x="94" y="4"/>
                  </a:lnTo>
                  <a:lnTo>
                    <a:pt x="94" y="4"/>
                  </a:lnTo>
                  <a:lnTo>
                    <a:pt x="98" y="2"/>
                  </a:lnTo>
                  <a:lnTo>
                    <a:pt x="98" y="2"/>
                  </a:lnTo>
                  <a:lnTo>
                    <a:pt x="102" y="4"/>
                  </a:lnTo>
                  <a:lnTo>
                    <a:pt x="106" y="4"/>
                  </a:lnTo>
                  <a:lnTo>
                    <a:pt x="106" y="4"/>
                  </a:lnTo>
                  <a:lnTo>
                    <a:pt x="108" y="4"/>
                  </a:lnTo>
                  <a:lnTo>
                    <a:pt x="108" y="4"/>
                  </a:lnTo>
                  <a:lnTo>
                    <a:pt x="110" y="4"/>
                  </a:lnTo>
                  <a:lnTo>
                    <a:pt x="112" y="6"/>
                  </a:lnTo>
                  <a:lnTo>
                    <a:pt x="112" y="6"/>
                  </a:lnTo>
                  <a:lnTo>
                    <a:pt x="116" y="4"/>
                  </a:lnTo>
                  <a:lnTo>
                    <a:pt x="116" y="4"/>
                  </a:lnTo>
                  <a:lnTo>
                    <a:pt x="120" y="4"/>
                  </a:lnTo>
                  <a:lnTo>
                    <a:pt x="120" y="4"/>
                  </a:lnTo>
                  <a:lnTo>
                    <a:pt x="124" y="4"/>
                  </a:lnTo>
                  <a:lnTo>
                    <a:pt x="124" y="4"/>
                  </a:lnTo>
                  <a:lnTo>
                    <a:pt x="128" y="4"/>
                  </a:lnTo>
                  <a:lnTo>
                    <a:pt x="134" y="4"/>
                  </a:lnTo>
                  <a:lnTo>
                    <a:pt x="134" y="4"/>
                  </a:lnTo>
                  <a:lnTo>
                    <a:pt x="136" y="4"/>
                  </a:lnTo>
                  <a:lnTo>
                    <a:pt x="136" y="4"/>
                  </a:lnTo>
                  <a:lnTo>
                    <a:pt x="138" y="2"/>
                  </a:lnTo>
                  <a:lnTo>
                    <a:pt x="138" y="2"/>
                  </a:lnTo>
                  <a:lnTo>
                    <a:pt x="142" y="4"/>
                  </a:lnTo>
                  <a:lnTo>
                    <a:pt x="142" y="4"/>
                  </a:lnTo>
                  <a:lnTo>
                    <a:pt x="146" y="2"/>
                  </a:lnTo>
                  <a:lnTo>
                    <a:pt x="146" y="2"/>
                  </a:lnTo>
                  <a:lnTo>
                    <a:pt x="148" y="2"/>
                  </a:lnTo>
                  <a:lnTo>
                    <a:pt x="148" y="2"/>
                  </a:lnTo>
                  <a:lnTo>
                    <a:pt x="150" y="2"/>
                  </a:lnTo>
                  <a:lnTo>
                    <a:pt x="150" y="2"/>
                  </a:lnTo>
                  <a:lnTo>
                    <a:pt x="156" y="4"/>
                  </a:lnTo>
                  <a:lnTo>
                    <a:pt x="156" y="4"/>
                  </a:lnTo>
                  <a:lnTo>
                    <a:pt x="158" y="2"/>
                  </a:lnTo>
                  <a:lnTo>
                    <a:pt x="158" y="2"/>
                  </a:lnTo>
                  <a:lnTo>
                    <a:pt x="164" y="2"/>
                  </a:lnTo>
                  <a:lnTo>
                    <a:pt x="164" y="2"/>
                  </a:lnTo>
                  <a:lnTo>
                    <a:pt x="168" y="2"/>
                  </a:lnTo>
                  <a:lnTo>
                    <a:pt x="174" y="4"/>
                  </a:lnTo>
                  <a:lnTo>
                    <a:pt x="174" y="4"/>
                  </a:lnTo>
                  <a:lnTo>
                    <a:pt x="178" y="2"/>
                  </a:lnTo>
                  <a:lnTo>
                    <a:pt x="178" y="2"/>
                  </a:lnTo>
                  <a:lnTo>
                    <a:pt x="180" y="4"/>
                  </a:lnTo>
                  <a:lnTo>
                    <a:pt x="180" y="4"/>
                  </a:lnTo>
                  <a:lnTo>
                    <a:pt x="182" y="2"/>
                  </a:lnTo>
                  <a:lnTo>
                    <a:pt x="182" y="2"/>
                  </a:lnTo>
                  <a:lnTo>
                    <a:pt x="186" y="2"/>
                  </a:lnTo>
                  <a:lnTo>
                    <a:pt x="186" y="2"/>
                  </a:lnTo>
                  <a:lnTo>
                    <a:pt x="188" y="4"/>
                  </a:lnTo>
                  <a:lnTo>
                    <a:pt x="188" y="4"/>
                  </a:lnTo>
                  <a:lnTo>
                    <a:pt x="190" y="2"/>
                  </a:lnTo>
                  <a:lnTo>
                    <a:pt x="190" y="2"/>
                  </a:lnTo>
                  <a:lnTo>
                    <a:pt x="192" y="2"/>
                  </a:lnTo>
                  <a:lnTo>
                    <a:pt x="192" y="2"/>
                  </a:lnTo>
                  <a:lnTo>
                    <a:pt x="194" y="2"/>
                  </a:lnTo>
                  <a:lnTo>
                    <a:pt x="194" y="2"/>
                  </a:lnTo>
                  <a:lnTo>
                    <a:pt x="196" y="2"/>
                  </a:lnTo>
                  <a:lnTo>
                    <a:pt x="196" y="2"/>
                  </a:lnTo>
                  <a:lnTo>
                    <a:pt x="200" y="2"/>
                  </a:lnTo>
                  <a:lnTo>
                    <a:pt x="200" y="2"/>
                  </a:lnTo>
                  <a:lnTo>
                    <a:pt x="204" y="4"/>
                  </a:lnTo>
                  <a:lnTo>
                    <a:pt x="204" y="4"/>
                  </a:lnTo>
                  <a:lnTo>
                    <a:pt x="210" y="2"/>
                  </a:lnTo>
                  <a:lnTo>
                    <a:pt x="210" y="2"/>
                  </a:lnTo>
                  <a:lnTo>
                    <a:pt x="212" y="2"/>
                  </a:lnTo>
                  <a:lnTo>
                    <a:pt x="212" y="2"/>
                  </a:lnTo>
                  <a:lnTo>
                    <a:pt x="214" y="2"/>
                  </a:lnTo>
                  <a:lnTo>
                    <a:pt x="214" y="2"/>
                  </a:lnTo>
                  <a:lnTo>
                    <a:pt x="214" y="2"/>
                  </a:lnTo>
                  <a:lnTo>
                    <a:pt x="214" y="2"/>
                  </a:lnTo>
                  <a:lnTo>
                    <a:pt x="214" y="4"/>
                  </a:lnTo>
                  <a:lnTo>
                    <a:pt x="214" y="4"/>
                  </a:lnTo>
                  <a:lnTo>
                    <a:pt x="216" y="4"/>
                  </a:lnTo>
                  <a:lnTo>
                    <a:pt x="216" y="4"/>
                  </a:lnTo>
                  <a:lnTo>
                    <a:pt x="218" y="4"/>
                  </a:lnTo>
                  <a:lnTo>
                    <a:pt x="218" y="4"/>
                  </a:lnTo>
                  <a:lnTo>
                    <a:pt x="224" y="4"/>
                  </a:lnTo>
                  <a:lnTo>
                    <a:pt x="224" y="4"/>
                  </a:lnTo>
                  <a:lnTo>
                    <a:pt x="226" y="0"/>
                  </a:lnTo>
                  <a:lnTo>
                    <a:pt x="226" y="0"/>
                  </a:lnTo>
                  <a:lnTo>
                    <a:pt x="232" y="0"/>
                  </a:lnTo>
                  <a:lnTo>
                    <a:pt x="232" y="0"/>
                  </a:lnTo>
                  <a:lnTo>
                    <a:pt x="234" y="0"/>
                  </a:lnTo>
                  <a:lnTo>
                    <a:pt x="234" y="0"/>
                  </a:lnTo>
                  <a:lnTo>
                    <a:pt x="238" y="2"/>
                  </a:lnTo>
                  <a:lnTo>
                    <a:pt x="238" y="2"/>
                  </a:lnTo>
                  <a:lnTo>
                    <a:pt x="244" y="2"/>
                  </a:lnTo>
                  <a:lnTo>
                    <a:pt x="244" y="2"/>
                  </a:lnTo>
                  <a:lnTo>
                    <a:pt x="248" y="2"/>
                  </a:lnTo>
                  <a:lnTo>
                    <a:pt x="248" y="2"/>
                  </a:lnTo>
                  <a:lnTo>
                    <a:pt x="252" y="2"/>
                  </a:lnTo>
                  <a:lnTo>
                    <a:pt x="252" y="2"/>
                  </a:lnTo>
                  <a:lnTo>
                    <a:pt x="256" y="2"/>
                  </a:lnTo>
                  <a:lnTo>
                    <a:pt x="256" y="2"/>
                  </a:lnTo>
                  <a:lnTo>
                    <a:pt x="258" y="2"/>
                  </a:lnTo>
                  <a:lnTo>
                    <a:pt x="258" y="2"/>
                  </a:lnTo>
                  <a:lnTo>
                    <a:pt x="258" y="2"/>
                  </a:lnTo>
                  <a:lnTo>
                    <a:pt x="258" y="2"/>
                  </a:lnTo>
                  <a:lnTo>
                    <a:pt x="258" y="2"/>
                  </a:lnTo>
                  <a:lnTo>
                    <a:pt x="258" y="2"/>
                  </a:lnTo>
                  <a:lnTo>
                    <a:pt x="260" y="2"/>
                  </a:lnTo>
                  <a:lnTo>
                    <a:pt x="260" y="2"/>
                  </a:lnTo>
                  <a:lnTo>
                    <a:pt x="262" y="2"/>
                  </a:lnTo>
                  <a:lnTo>
                    <a:pt x="262" y="2"/>
                  </a:lnTo>
                  <a:lnTo>
                    <a:pt x="268" y="2"/>
                  </a:lnTo>
                  <a:lnTo>
                    <a:pt x="268" y="2"/>
                  </a:lnTo>
                  <a:lnTo>
                    <a:pt x="268" y="2"/>
                  </a:lnTo>
                  <a:lnTo>
                    <a:pt x="268" y="2"/>
                  </a:lnTo>
                  <a:lnTo>
                    <a:pt x="270" y="2"/>
                  </a:lnTo>
                  <a:lnTo>
                    <a:pt x="270" y="2"/>
                  </a:lnTo>
                  <a:lnTo>
                    <a:pt x="276" y="2"/>
                  </a:lnTo>
                  <a:lnTo>
                    <a:pt x="276" y="2"/>
                  </a:lnTo>
                  <a:lnTo>
                    <a:pt x="276" y="2"/>
                  </a:lnTo>
                  <a:lnTo>
                    <a:pt x="276" y="2"/>
                  </a:lnTo>
                  <a:lnTo>
                    <a:pt x="278" y="2"/>
                  </a:lnTo>
                  <a:lnTo>
                    <a:pt x="278" y="2"/>
                  </a:lnTo>
                  <a:lnTo>
                    <a:pt x="280" y="2"/>
                  </a:lnTo>
                  <a:lnTo>
                    <a:pt x="280" y="2"/>
                  </a:lnTo>
                  <a:lnTo>
                    <a:pt x="280" y="4"/>
                  </a:lnTo>
                  <a:lnTo>
                    <a:pt x="280" y="4"/>
                  </a:lnTo>
                  <a:lnTo>
                    <a:pt x="282" y="2"/>
                  </a:lnTo>
                  <a:lnTo>
                    <a:pt x="282" y="2"/>
                  </a:lnTo>
                  <a:lnTo>
                    <a:pt x="288" y="2"/>
                  </a:lnTo>
                  <a:lnTo>
                    <a:pt x="288" y="2"/>
                  </a:lnTo>
                  <a:lnTo>
                    <a:pt x="290" y="2"/>
                  </a:lnTo>
                  <a:lnTo>
                    <a:pt x="290" y="2"/>
                  </a:lnTo>
                  <a:lnTo>
                    <a:pt x="296" y="2"/>
                  </a:lnTo>
                  <a:lnTo>
                    <a:pt x="296" y="2"/>
                  </a:lnTo>
                  <a:lnTo>
                    <a:pt x="298" y="2"/>
                  </a:lnTo>
                  <a:lnTo>
                    <a:pt x="298" y="2"/>
                  </a:lnTo>
                  <a:lnTo>
                    <a:pt x="298" y="2"/>
                  </a:lnTo>
                  <a:lnTo>
                    <a:pt x="298" y="2"/>
                  </a:lnTo>
                  <a:lnTo>
                    <a:pt x="302" y="2"/>
                  </a:lnTo>
                  <a:lnTo>
                    <a:pt x="302" y="2"/>
                  </a:lnTo>
                  <a:lnTo>
                    <a:pt x="306" y="2"/>
                  </a:lnTo>
                  <a:lnTo>
                    <a:pt x="306" y="2"/>
                  </a:lnTo>
                  <a:lnTo>
                    <a:pt x="310" y="2"/>
                  </a:lnTo>
                  <a:lnTo>
                    <a:pt x="312" y="2"/>
                  </a:lnTo>
                  <a:lnTo>
                    <a:pt x="312" y="2"/>
                  </a:lnTo>
                  <a:lnTo>
                    <a:pt x="318" y="2"/>
                  </a:lnTo>
                  <a:lnTo>
                    <a:pt x="322" y="2"/>
                  </a:lnTo>
                  <a:lnTo>
                    <a:pt x="322" y="2"/>
                  </a:lnTo>
                  <a:lnTo>
                    <a:pt x="324" y="4"/>
                  </a:lnTo>
                  <a:lnTo>
                    <a:pt x="324" y="4"/>
                  </a:lnTo>
                  <a:lnTo>
                    <a:pt x="324" y="2"/>
                  </a:lnTo>
                  <a:lnTo>
                    <a:pt x="326" y="2"/>
                  </a:lnTo>
                  <a:lnTo>
                    <a:pt x="326" y="2"/>
                  </a:lnTo>
                  <a:lnTo>
                    <a:pt x="332" y="2"/>
                  </a:lnTo>
                  <a:lnTo>
                    <a:pt x="332" y="2"/>
                  </a:lnTo>
                  <a:lnTo>
                    <a:pt x="336" y="2"/>
                  </a:lnTo>
                  <a:lnTo>
                    <a:pt x="342" y="2"/>
                  </a:lnTo>
                  <a:lnTo>
                    <a:pt x="342" y="2"/>
                  </a:lnTo>
                  <a:lnTo>
                    <a:pt x="344" y="2"/>
                  </a:lnTo>
                  <a:lnTo>
                    <a:pt x="348" y="2"/>
                  </a:lnTo>
                  <a:lnTo>
                    <a:pt x="348" y="2"/>
                  </a:lnTo>
                  <a:lnTo>
                    <a:pt x="352" y="2"/>
                  </a:lnTo>
                  <a:lnTo>
                    <a:pt x="352" y="2"/>
                  </a:lnTo>
                  <a:lnTo>
                    <a:pt x="354" y="2"/>
                  </a:lnTo>
                  <a:lnTo>
                    <a:pt x="354" y="2"/>
                  </a:lnTo>
                  <a:lnTo>
                    <a:pt x="358" y="2"/>
                  </a:lnTo>
                  <a:lnTo>
                    <a:pt x="360" y="2"/>
                  </a:lnTo>
                  <a:lnTo>
                    <a:pt x="360" y="2"/>
                  </a:lnTo>
                  <a:lnTo>
                    <a:pt x="360" y="4"/>
                  </a:lnTo>
                  <a:lnTo>
                    <a:pt x="360" y="6"/>
                  </a:lnTo>
                  <a:lnTo>
                    <a:pt x="360" y="6"/>
                  </a:lnTo>
                  <a:lnTo>
                    <a:pt x="362" y="4"/>
                  </a:lnTo>
                  <a:lnTo>
                    <a:pt x="364" y="2"/>
                  </a:lnTo>
                  <a:lnTo>
                    <a:pt x="364" y="2"/>
                  </a:lnTo>
                  <a:lnTo>
                    <a:pt x="370" y="2"/>
                  </a:lnTo>
                  <a:lnTo>
                    <a:pt x="370" y="2"/>
                  </a:lnTo>
                  <a:lnTo>
                    <a:pt x="370" y="2"/>
                  </a:lnTo>
                  <a:lnTo>
                    <a:pt x="370" y="2"/>
                  </a:lnTo>
                  <a:lnTo>
                    <a:pt x="370" y="2"/>
                  </a:lnTo>
                  <a:lnTo>
                    <a:pt x="370" y="2"/>
                  </a:lnTo>
                  <a:lnTo>
                    <a:pt x="370" y="2"/>
                  </a:lnTo>
                  <a:lnTo>
                    <a:pt x="370" y="2"/>
                  </a:lnTo>
                  <a:lnTo>
                    <a:pt x="374" y="4"/>
                  </a:lnTo>
                  <a:lnTo>
                    <a:pt x="374" y="4"/>
                  </a:lnTo>
                  <a:lnTo>
                    <a:pt x="376" y="2"/>
                  </a:lnTo>
                  <a:lnTo>
                    <a:pt x="376" y="2"/>
                  </a:lnTo>
                  <a:lnTo>
                    <a:pt x="378" y="4"/>
                  </a:lnTo>
                  <a:lnTo>
                    <a:pt x="378" y="4"/>
                  </a:lnTo>
                  <a:lnTo>
                    <a:pt x="384" y="4"/>
                  </a:lnTo>
                  <a:lnTo>
                    <a:pt x="384" y="4"/>
                  </a:lnTo>
                  <a:lnTo>
                    <a:pt x="386" y="4"/>
                  </a:lnTo>
                  <a:lnTo>
                    <a:pt x="386" y="4"/>
                  </a:lnTo>
                  <a:lnTo>
                    <a:pt x="390" y="4"/>
                  </a:lnTo>
                  <a:lnTo>
                    <a:pt x="390" y="4"/>
                  </a:lnTo>
                  <a:lnTo>
                    <a:pt x="392" y="4"/>
                  </a:lnTo>
                  <a:lnTo>
                    <a:pt x="392" y="4"/>
                  </a:lnTo>
                  <a:lnTo>
                    <a:pt x="392" y="4"/>
                  </a:lnTo>
                  <a:lnTo>
                    <a:pt x="392" y="4"/>
                  </a:lnTo>
                  <a:lnTo>
                    <a:pt x="394" y="4"/>
                  </a:lnTo>
                  <a:lnTo>
                    <a:pt x="394" y="4"/>
                  </a:lnTo>
                  <a:lnTo>
                    <a:pt x="394" y="4"/>
                  </a:lnTo>
                  <a:lnTo>
                    <a:pt x="394" y="4"/>
                  </a:lnTo>
                  <a:lnTo>
                    <a:pt x="396" y="6"/>
                  </a:lnTo>
                  <a:lnTo>
                    <a:pt x="396" y="6"/>
                  </a:lnTo>
                  <a:lnTo>
                    <a:pt x="398" y="6"/>
                  </a:lnTo>
                  <a:lnTo>
                    <a:pt x="398" y="6"/>
                  </a:lnTo>
                  <a:lnTo>
                    <a:pt x="398" y="6"/>
                  </a:lnTo>
                  <a:lnTo>
                    <a:pt x="398" y="6"/>
                  </a:lnTo>
                  <a:lnTo>
                    <a:pt x="402" y="4"/>
                  </a:lnTo>
                  <a:lnTo>
                    <a:pt x="402" y="4"/>
                  </a:lnTo>
                  <a:lnTo>
                    <a:pt x="406" y="6"/>
                  </a:lnTo>
                  <a:lnTo>
                    <a:pt x="406" y="6"/>
                  </a:lnTo>
                  <a:lnTo>
                    <a:pt x="408" y="4"/>
                  </a:lnTo>
                  <a:lnTo>
                    <a:pt x="408" y="4"/>
                  </a:lnTo>
                  <a:lnTo>
                    <a:pt x="410" y="6"/>
                  </a:lnTo>
                  <a:lnTo>
                    <a:pt x="410" y="6"/>
                  </a:lnTo>
                  <a:lnTo>
                    <a:pt x="410" y="6"/>
                  </a:lnTo>
                  <a:lnTo>
                    <a:pt x="412" y="6"/>
                  </a:lnTo>
                  <a:lnTo>
                    <a:pt x="412" y="4"/>
                  </a:lnTo>
                  <a:lnTo>
                    <a:pt x="412" y="4"/>
                  </a:lnTo>
                  <a:lnTo>
                    <a:pt x="420" y="4"/>
                  </a:lnTo>
                  <a:lnTo>
                    <a:pt x="420" y="4"/>
                  </a:lnTo>
                  <a:lnTo>
                    <a:pt x="424" y="4"/>
                  </a:lnTo>
                  <a:lnTo>
                    <a:pt x="424" y="4"/>
                  </a:lnTo>
                  <a:lnTo>
                    <a:pt x="428" y="6"/>
                  </a:lnTo>
                  <a:lnTo>
                    <a:pt x="428" y="6"/>
                  </a:lnTo>
                  <a:lnTo>
                    <a:pt x="430" y="4"/>
                  </a:lnTo>
                  <a:lnTo>
                    <a:pt x="430" y="4"/>
                  </a:lnTo>
                  <a:lnTo>
                    <a:pt x="432" y="6"/>
                  </a:lnTo>
                  <a:lnTo>
                    <a:pt x="432" y="6"/>
                  </a:lnTo>
                  <a:lnTo>
                    <a:pt x="436" y="4"/>
                  </a:lnTo>
                  <a:lnTo>
                    <a:pt x="436" y="4"/>
                  </a:lnTo>
                  <a:lnTo>
                    <a:pt x="442" y="4"/>
                  </a:lnTo>
                  <a:lnTo>
                    <a:pt x="442" y="4"/>
                  </a:lnTo>
                  <a:lnTo>
                    <a:pt x="446" y="4"/>
                  </a:lnTo>
                  <a:lnTo>
                    <a:pt x="446" y="4"/>
                  </a:lnTo>
                  <a:lnTo>
                    <a:pt x="448" y="4"/>
                  </a:lnTo>
                  <a:lnTo>
                    <a:pt x="448" y="4"/>
                  </a:lnTo>
                  <a:lnTo>
                    <a:pt x="450" y="6"/>
                  </a:lnTo>
                  <a:lnTo>
                    <a:pt x="450" y="6"/>
                  </a:lnTo>
                  <a:lnTo>
                    <a:pt x="452" y="6"/>
                  </a:lnTo>
                  <a:lnTo>
                    <a:pt x="452" y="6"/>
                  </a:lnTo>
                  <a:lnTo>
                    <a:pt x="452" y="6"/>
                  </a:lnTo>
                  <a:lnTo>
                    <a:pt x="452" y="6"/>
                  </a:lnTo>
                  <a:lnTo>
                    <a:pt x="458" y="6"/>
                  </a:lnTo>
                  <a:lnTo>
                    <a:pt x="458" y="6"/>
                  </a:lnTo>
                  <a:lnTo>
                    <a:pt x="458" y="8"/>
                  </a:lnTo>
                  <a:lnTo>
                    <a:pt x="458" y="8"/>
                  </a:lnTo>
                  <a:lnTo>
                    <a:pt x="460" y="6"/>
                  </a:lnTo>
                  <a:lnTo>
                    <a:pt x="460" y="6"/>
                  </a:lnTo>
                  <a:lnTo>
                    <a:pt x="464" y="8"/>
                  </a:lnTo>
                  <a:lnTo>
                    <a:pt x="464" y="8"/>
                  </a:lnTo>
                  <a:lnTo>
                    <a:pt x="468" y="6"/>
                  </a:lnTo>
                  <a:lnTo>
                    <a:pt x="468" y="6"/>
                  </a:lnTo>
                  <a:lnTo>
                    <a:pt x="472" y="6"/>
                  </a:lnTo>
                  <a:lnTo>
                    <a:pt x="472" y="6"/>
                  </a:lnTo>
                  <a:lnTo>
                    <a:pt x="476" y="6"/>
                  </a:lnTo>
                  <a:lnTo>
                    <a:pt x="476" y="6"/>
                  </a:lnTo>
                  <a:lnTo>
                    <a:pt x="478" y="6"/>
                  </a:lnTo>
                  <a:lnTo>
                    <a:pt x="478" y="6"/>
                  </a:lnTo>
                  <a:lnTo>
                    <a:pt x="482" y="6"/>
                  </a:lnTo>
                  <a:lnTo>
                    <a:pt x="482" y="6"/>
                  </a:lnTo>
                  <a:lnTo>
                    <a:pt x="484" y="6"/>
                  </a:lnTo>
                  <a:lnTo>
                    <a:pt x="484" y="6"/>
                  </a:lnTo>
                  <a:lnTo>
                    <a:pt x="490" y="4"/>
                  </a:lnTo>
                  <a:lnTo>
                    <a:pt x="490" y="4"/>
                  </a:lnTo>
                  <a:lnTo>
                    <a:pt x="490" y="6"/>
                  </a:lnTo>
                  <a:lnTo>
                    <a:pt x="490" y="6"/>
                  </a:lnTo>
                  <a:lnTo>
                    <a:pt x="494" y="6"/>
                  </a:lnTo>
                  <a:lnTo>
                    <a:pt x="494" y="6"/>
                  </a:lnTo>
                  <a:lnTo>
                    <a:pt x="498" y="6"/>
                  </a:lnTo>
                  <a:lnTo>
                    <a:pt x="498" y="6"/>
                  </a:lnTo>
                  <a:lnTo>
                    <a:pt x="506" y="6"/>
                  </a:lnTo>
                  <a:lnTo>
                    <a:pt x="516" y="6"/>
                  </a:lnTo>
                  <a:lnTo>
                    <a:pt x="516" y="6"/>
                  </a:lnTo>
                  <a:lnTo>
                    <a:pt x="518" y="6"/>
                  </a:lnTo>
                  <a:lnTo>
                    <a:pt x="518" y="6"/>
                  </a:lnTo>
                  <a:lnTo>
                    <a:pt x="522" y="6"/>
                  </a:lnTo>
                  <a:lnTo>
                    <a:pt x="522" y="6"/>
                  </a:lnTo>
                  <a:lnTo>
                    <a:pt x="522" y="6"/>
                  </a:lnTo>
                  <a:lnTo>
                    <a:pt x="524" y="6"/>
                  </a:lnTo>
                  <a:lnTo>
                    <a:pt x="524" y="6"/>
                  </a:lnTo>
                  <a:lnTo>
                    <a:pt x="526" y="6"/>
                  </a:lnTo>
                  <a:lnTo>
                    <a:pt x="526" y="6"/>
                  </a:lnTo>
                  <a:lnTo>
                    <a:pt x="528" y="6"/>
                  </a:lnTo>
                  <a:lnTo>
                    <a:pt x="528" y="6"/>
                  </a:lnTo>
                  <a:lnTo>
                    <a:pt x="530" y="6"/>
                  </a:lnTo>
                  <a:lnTo>
                    <a:pt x="530" y="6"/>
                  </a:lnTo>
                  <a:lnTo>
                    <a:pt x="532" y="6"/>
                  </a:lnTo>
                  <a:lnTo>
                    <a:pt x="532" y="6"/>
                  </a:lnTo>
                  <a:lnTo>
                    <a:pt x="534" y="6"/>
                  </a:lnTo>
                  <a:lnTo>
                    <a:pt x="534" y="6"/>
                  </a:lnTo>
                  <a:lnTo>
                    <a:pt x="536" y="6"/>
                  </a:lnTo>
                  <a:lnTo>
                    <a:pt x="536" y="6"/>
                  </a:lnTo>
                  <a:lnTo>
                    <a:pt x="540" y="4"/>
                  </a:lnTo>
                  <a:lnTo>
                    <a:pt x="540" y="4"/>
                  </a:lnTo>
                  <a:lnTo>
                    <a:pt x="542" y="4"/>
                  </a:lnTo>
                  <a:lnTo>
                    <a:pt x="542" y="4"/>
                  </a:lnTo>
                  <a:lnTo>
                    <a:pt x="544" y="4"/>
                  </a:lnTo>
                  <a:lnTo>
                    <a:pt x="544" y="4"/>
                  </a:lnTo>
                  <a:lnTo>
                    <a:pt x="548" y="4"/>
                  </a:lnTo>
                  <a:lnTo>
                    <a:pt x="548" y="4"/>
                  </a:lnTo>
                  <a:lnTo>
                    <a:pt x="550" y="4"/>
                  </a:lnTo>
                  <a:lnTo>
                    <a:pt x="550" y="4"/>
                  </a:lnTo>
                  <a:lnTo>
                    <a:pt x="556" y="4"/>
                  </a:lnTo>
                  <a:lnTo>
                    <a:pt x="560" y="4"/>
                  </a:lnTo>
                  <a:lnTo>
                    <a:pt x="560" y="4"/>
                  </a:lnTo>
                  <a:lnTo>
                    <a:pt x="562" y="6"/>
                  </a:lnTo>
                  <a:lnTo>
                    <a:pt x="562" y="6"/>
                  </a:lnTo>
                  <a:lnTo>
                    <a:pt x="568" y="6"/>
                  </a:lnTo>
                  <a:lnTo>
                    <a:pt x="568" y="6"/>
                  </a:lnTo>
                  <a:lnTo>
                    <a:pt x="570" y="4"/>
                  </a:lnTo>
                  <a:lnTo>
                    <a:pt x="570" y="4"/>
                  </a:lnTo>
                  <a:lnTo>
                    <a:pt x="572" y="4"/>
                  </a:lnTo>
                  <a:lnTo>
                    <a:pt x="572" y="4"/>
                  </a:lnTo>
                  <a:lnTo>
                    <a:pt x="574" y="4"/>
                  </a:lnTo>
                  <a:lnTo>
                    <a:pt x="574" y="4"/>
                  </a:lnTo>
                  <a:lnTo>
                    <a:pt x="574" y="4"/>
                  </a:lnTo>
                  <a:lnTo>
                    <a:pt x="578" y="6"/>
                  </a:lnTo>
                  <a:lnTo>
                    <a:pt x="578" y="6"/>
                  </a:lnTo>
                  <a:lnTo>
                    <a:pt x="582" y="6"/>
                  </a:lnTo>
                  <a:lnTo>
                    <a:pt x="582" y="6"/>
                  </a:lnTo>
                  <a:lnTo>
                    <a:pt x="582" y="6"/>
                  </a:lnTo>
                  <a:lnTo>
                    <a:pt x="582" y="6"/>
                  </a:lnTo>
                  <a:lnTo>
                    <a:pt x="582" y="6"/>
                  </a:lnTo>
                  <a:lnTo>
                    <a:pt x="582" y="6"/>
                  </a:lnTo>
                  <a:lnTo>
                    <a:pt x="582" y="6"/>
                  </a:lnTo>
                  <a:lnTo>
                    <a:pt x="582" y="6"/>
                  </a:lnTo>
                  <a:lnTo>
                    <a:pt x="586" y="6"/>
                  </a:lnTo>
                  <a:lnTo>
                    <a:pt x="586" y="6"/>
                  </a:lnTo>
                  <a:lnTo>
                    <a:pt x="590" y="6"/>
                  </a:lnTo>
                  <a:lnTo>
                    <a:pt x="590" y="6"/>
                  </a:lnTo>
                  <a:lnTo>
                    <a:pt x="592" y="4"/>
                  </a:lnTo>
                  <a:lnTo>
                    <a:pt x="592" y="4"/>
                  </a:lnTo>
                  <a:lnTo>
                    <a:pt x="594" y="4"/>
                  </a:lnTo>
                  <a:lnTo>
                    <a:pt x="596" y="6"/>
                  </a:lnTo>
                  <a:lnTo>
                    <a:pt x="596" y="6"/>
                  </a:lnTo>
                  <a:lnTo>
                    <a:pt x="600" y="8"/>
                  </a:lnTo>
                  <a:lnTo>
                    <a:pt x="600" y="8"/>
                  </a:lnTo>
                  <a:lnTo>
                    <a:pt x="602" y="8"/>
                  </a:lnTo>
                  <a:lnTo>
                    <a:pt x="604" y="8"/>
                  </a:lnTo>
                  <a:lnTo>
                    <a:pt x="604" y="8"/>
                  </a:lnTo>
                  <a:lnTo>
                    <a:pt x="606" y="8"/>
                  </a:lnTo>
                  <a:lnTo>
                    <a:pt x="606" y="8"/>
                  </a:lnTo>
                  <a:lnTo>
                    <a:pt x="612" y="8"/>
                  </a:lnTo>
                  <a:lnTo>
                    <a:pt x="612" y="8"/>
                  </a:lnTo>
                  <a:lnTo>
                    <a:pt x="616" y="6"/>
                  </a:lnTo>
                  <a:lnTo>
                    <a:pt x="616" y="6"/>
                  </a:lnTo>
                  <a:lnTo>
                    <a:pt x="618" y="8"/>
                  </a:lnTo>
                  <a:lnTo>
                    <a:pt x="618" y="8"/>
                  </a:lnTo>
                  <a:lnTo>
                    <a:pt x="618" y="8"/>
                  </a:lnTo>
                  <a:lnTo>
                    <a:pt x="620" y="10"/>
                  </a:lnTo>
                  <a:lnTo>
                    <a:pt x="620" y="10"/>
                  </a:lnTo>
                  <a:lnTo>
                    <a:pt x="628" y="8"/>
                  </a:lnTo>
                  <a:lnTo>
                    <a:pt x="628" y="8"/>
                  </a:lnTo>
                  <a:lnTo>
                    <a:pt x="630" y="6"/>
                  </a:lnTo>
                  <a:lnTo>
                    <a:pt x="630" y="6"/>
                  </a:lnTo>
                  <a:lnTo>
                    <a:pt x="634" y="8"/>
                  </a:lnTo>
                  <a:lnTo>
                    <a:pt x="634" y="8"/>
                  </a:lnTo>
                  <a:lnTo>
                    <a:pt x="636" y="6"/>
                  </a:lnTo>
                  <a:lnTo>
                    <a:pt x="636" y="6"/>
                  </a:lnTo>
                  <a:lnTo>
                    <a:pt x="644" y="6"/>
                  </a:lnTo>
                  <a:lnTo>
                    <a:pt x="644" y="6"/>
                  </a:lnTo>
                  <a:lnTo>
                    <a:pt x="646" y="6"/>
                  </a:lnTo>
                  <a:lnTo>
                    <a:pt x="646" y="6"/>
                  </a:lnTo>
                  <a:lnTo>
                    <a:pt x="650" y="4"/>
                  </a:lnTo>
                  <a:lnTo>
                    <a:pt x="650" y="4"/>
                  </a:lnTo>
                  <a:lnTo>
                    <a:pt x="652" y="6"/>
                  </a:lnTo>
                  <a:lnTo>
                    <a:pt x="652" y="6"/>
                  </a:lnTo>
                  <a:lnTo>
                    <a:pt x="658" y="6"/>
                  </a:lnTo>
                  <a:lnTo>
                    <a:pt x="658" y="6"/>
                  </a:lnTo>
                  <a:lnTo>
                    <a:pt x="660" y="6"/>
                  </a:lnTo>
                  <a:lnTo>
                    <a:pt x="660" y="6"/>
                  </a:lnTo>
                  <a:lnTo>
                    <a:pt x="664" y="4"/>
                  </a:lnTo>
                  <a:lnTo>
                    <a:pt x="664" y="4"/>
                  </a:lnTo>
                  <a:lnTo>
                    <a:pt x="664" y="6"/>
                  </a:lnTo>
                  <a:lnTo>
                    <a:pt x="664" y="6"/>
                  </a:lnTo>
                  <a:lnTo>
                    <a:pt x="668" y="6"/>
                  </a:lnTo>
                  <a:lnTo>
                    <a:pt x="668" y="6"/>
                  </a:lnTo>
                  <a:lnTo>
                    <a:pt x="670" y="6"/>
                  </a:lnTo>
                  <a:lnTo>
                    <a:pt x="670" y="6"/>
                  </a:lnTo>
                  <a:lnTo>
                    <a:pt x="674" y="6"/>
                  </a:lnTo>
                  <a:lnTo>
                    <a:pt x="674" y="6"/>
                  </a:lnTo>
                  <a:lnTo>
                    <a:pt x="676" y="6"/>
                  </a:lnTo>
                  <a:lnTo>
                    <a:pt x="678" y="6"/>
                  </a:lnTo>
                  <a:lnTo>
                    <a:pt x="678" y="6"/>
                  </a:lnTo>
                  <a:lnTo>
                    <a:pt x="682" y="4"/>
                  </a:lnTo>
                  <a:lnTo>
                    <a:pt x="682" y="4"/>
                  </a:lnTo>
                  <a:lnTo>
                    <a:pt x="684" y="4"/>
                  </a:lnTo>
                  <a:lnTo>
                    <a:pt x="684" y="4"/>
                  </a:lnTo>
                  <a:lnTo>
                    <a:pt x="686" y="4"/>
                  </a:lnTo>
                  <a:lnTo>
                    <a:pt x="686" y="4"/>
                  </a:lnTo>
                  <a:lnTo>
                    <a:pt x="688" y="4"/>
                  </a:lnTo>
                  <a:lnTo>
                    <a:pt x="688" y="4"/>
                  </a:lnTo>
                  <a:lnTo>
                    <a:pt x="690" y="6"/>
                  </a:lnTo>
                  <a:lnTo>
                    <a:pt x="690" y="6"/>
                  </a:lnTo>
                  <a:lnTo>
                    <a:pt x="692" y="6"/>
                  </a:lnTo>
                  <a:lnTo>
                    <a:pt x="692" y="6"/>
                  </a:lnTo>
                  <a:lnTo>
                    <a:pt x="696" y="6"/>
                  </a:lnTo>
                  <a:lnTo>
                    <a:pt x="696" y="6"/>
                  </a:lnTo>
                  <a:lnTo>
                    <a:pt x="700" y="6"/>
                  </a:lnTo>
                  <a:lnTo>
                    <a:pt x="700" y="6"/>
                  </a:lnTo>
                  <a:lnTo>
                    <a:pt x="706" y="6"/>
                  </a:lnTo>
                  <a:lnTo>
                    <a:pt x="706" y="6"/>
                  </a:lnTo>
                  <a:lnTo>
                    <a:pt x="706" y="8"/>
                  </a:lnTo>
                  <a:lnTo>
                    <a:pt x="706" y="8"/>
                  </a:lnTo>
                  <a:lnTo>
                    <a:pt x="708" y="10"/>
                  </a:lnTo>
                  <a:lnTo>
                    <a:pt x="708" y="10"/>
                  </a:lnTo>
                  <a:lnTo>
                    <a:pt x="712" y="10"/>
                  </a:lnTo>
                  <a:lnTo>
                    <a:pt x="712" y="10"/>
                  </a:lnTo>
                  <a:lnTo>
                    <a:pt x="716" y="8"/>
                  </a:lnTo>
                  <a:lnTo>
                    <a:pt x="716" y="8"/>
                  </a:lnTo>
                  <a:lnTo>
                    <a:pt x="722" y="8"/>
                  </a:lnTo>
                  <a:lnTo>
                    <a:pt x="722" y="8"/>
                  </a:lnTo>
                  <a:lnTo>
                    <a:pt x="728" y="6"/>
                  </a:lnTo>
                  <a:lnTo>
                    <a:pt x="728" y="6"/>
                  </a:lnTo>
                  <a:lnTo>
                    <a:pt x="728" y="6"/>
                  </a:lnTo>
                  <a:lnTo>
                    <a:pt x="728" y="6"/>
                  </a:lnTo>
                  <a:lnTo>
                    <a:pt x="734" y="4"/>
                  </a:lnTo>
                  <a:lnTo>
                    <a:pt x="734" y="4"/>
                  </a:lnTo>
                  <a:lnTo>
                    <a:pt x="746" y="4"/>
                  </a:lnTo>
                  <a:lnTo>
                    <a:pt x="746" y="4"/>
                  </a:lnTo>
                  <a:lnTo>
                    <a:pt x="746" y="6"/>
                  </a:lnTo>
                  <a:lnTo>
                    <a:pt x="746" y="6"/>
                  </a:lnTo>
                  <a:lnTo>
                    <a:pt x="750" y="6"/>
                  </a:lnTo>
                  <a:lnTo>
                    <a:pt x="754" y="6"/>
                  </a:lnTo>
                  <a:lnTo>
                    <a:pt x="754" y="6"/>
                  </a:lnTo>
                  <a:lnTo>
                    <a:pt x="764" y="6"/>
                  </a:lnTo>
                  <a:lnTo>
                    <a:pt x="764" y="6"/>
                  </a:lnTo>
                  <a:lnTo>
                    <a:pt x="766" y="6"/>
                  </a:lnTo>
                  <a:lnTo>
                    <a:pt x="766" y="6"/>
                  </a:lnTo>
                  <a:lnTo>
                    <a:pt x="766" y="6"/>
                  </a:lnTo>
                  <a:lnTo>
                    <a:pt x="770" y="6"/>
                  </a:lnTo>
                  <a:lnTo>
                    <a:pt x="770" y="6"/>
                  </a:lnTo>
                  <a:lnTo>
                    <a:pt x="774" y="6"/>
                  </a:lnTo>
                  <a:lnTo>
                    <a:pt x="774" y="6"/>
                  </a:lnTo>
                  <a:lnTo>
                    <a:pt x="774" y="6"/>
                  </a:lnTo>
                  <a:lnTo>
                    <a:pt x="774" y="6"/>
                  </a:lnTo>
                  <a:lnTo>
                    <a:pt x="776" y="6"/>
                  </a:lnTo>
                  <a:lnTo>
                    <a:pt x="776" y="6"/>
                  </a:lnTo>
                  <a:lnTo>
                    <a:pt x="776" y="6"/>
                  </a:lnTo>
                  <a:lnTo>
                    <a:pt x="776" y="6"/>
                  </a:lnTo>
                  <a:lnTo>
                    <a:pt x="778" y="8"/>
                  </a:lnTo>
                  <a:lnTo>
                    <a:pt x="778" y="8"/>
                  </a:lnTo>
                  <a:lnTo>
                    <a:pt x="780" y="8"/>
                  </a:lnTo>
                  <a:lnTo>
                    <a:pt x="780" y="8"/>
                  </a:lnTo>
                  <a:lnTo>
                    <a:pt x="780" y="6"/>
                  </a:lnTo>
                  <a:lnTo>
                    <a:pt x="780" y="6"/>
                  </a:lnTo>
                  <a:lnTo>
                    <a:pt x="784" y="6"/>
                  </a:lnTo>
                  <a:lnTo>
                    <a:pt x="786" y="6"/>
                  </a:lnTo>
                  <a:lnTo>
                    <a:pt x="786" y="6"/>
                  </a:lnTo>
                  <a:lnTo>
                    <a:pt x="788" y="8"/>
                  </a:lnTo>
                  <a:lnTo>
                    <a:pt x="788" y="8"/>
                  </a:lnTo>
                  <a:lnTo>
                    <a:pt x="790" y="8"/>
                  </a:lnTo>
                  <a:lnTo>
                    <a:pt x="790" y="8"/>
                  </a:lnTo>
                  <a:lnTo>
                    <a:pt x="790" y="6"/>
                  </a:lnTo>
                  <a:lnTo>
                    <a:pt x="790" y="6"/>
                  </a:lnTo>
                  <a:lnTo>
                    <a:pt x="790" y="6"/>
                  </a:lnTo>
                  <a:lnTo>
                    <a:pt x="798" y="6"/>
                  </a:lnTo>
                  <a:lnTo>
                    <a:pt x="798" y="6"/>
                  </a:lnTo>
                  <a:lnTo>
                    <a:pt x="800" y="6"/>
                  </a:lnTo>
                  <a:lnTo>
                    <a:pt x="800" y="6"/>
                  </a:lnTo>
                  <a:lnTo>
                    <a:pt x="806" y="6"/>
                  </a:lnTo>
                  <a:lnTo>
                    <a:pt x="806" y="6"/>
                  </a:lnTo>
                  <a:lnTo>
                    <a:pt x="806" y="6"/>
                  </a:lnTo>
                  <a:lnTo>
                    <a:pt x="806" y="6"/>
                  </a:lnTo>
                  <a:lnTo>
                    <a:pt x="808" y="6"/>
                  </a:lnTo>
                  <a:lnTo>
                    <a:pt x="808" y="6"/>
                  </a:lnTo>
                  <a:lnTo>
                    <a:pt x="810" y="6"/>
                  </a:lnTo>
                  <a:lnTo>
                    <a:pt x="810" y="6"/>
                  </a:lnTo>
                  <a:lnTo>
                    <a:pt x="812" y="4"/>
                  </a:lnTo>
                  <a:lnTo>
                    <a:pt x="812" y="4"/>
                  </a:lnTo>
                  <a:lnTo>
                    <a:pt x="816" y="4"/>
                  </a:lnTo>
                  <a:lnTo>
                    <a:pt x="816" y="4"/>
                  </a:lnTo>
                  <a:lnTo>
                    <a:pt x="818" y="4"/>
                  </a:lnTo>
                  <a:lnTo>
                    <a:pt x="818" y="4"/>
                  </a:lnTo>
                  <a:lnTo>
                    <a:pt x="818" y="4"/>
                  </a:lnTo>
                  <a:lnTo>
                    <a:pt x="818" y="4"/>
                  </a:lnTo>
                  <a:lnTo>
                    <a:pt x="818" y="4"/>
                  </a:lnTo>
                  <a:lnTo>
                    <a:pt x="818" y="4"/>
                  </a:lnTo>
                  <a:lnTo>
                    <a:pt x="818" y="4"/>
                  </a:lnTo>
                  <a:lnTo>
                    <a:pt x="818" y="4"/>
                  </a:lnTo>
                  <a:lnTo>
                    <a:pt x="820" y="4"/>
                  </a:lnTo>
                  <a:lnTo>
                    <a:pt x="820" y="4"/>
                  </a:lnTo>
                  <a:lnTo>
                    <a:pt x="822" y="4"/>
                  </a:lnTo>
                  <a:lnTo>
                    <a:pt x="822" y="4"/>
                  </a:lnTo>
                  <a:lnTo>
                    <a:pt x="826" y="4"/>
                  </a:lnTo>
                  <a:lnTo>
                    <a:pt x="826" y="4"/>
                  </a:lnTo>
                  <a:lnTo>
                    <a:pt x="832" y="4"/>
                  </a:lnTo>
                  <a:lnTo>
                    <a:pt x="832" y="4"/>
                  </a:lnTo>
                  <a:lnTo>
                    <a:pt x="834" y="4"/>
                  </a:lnTo>
                  <a:lnTo>
                    <a:pt x="834" y="4"/>
                  </a:lnTo>
                  <a:lnTo>
                    <a:pt x="838" y="4"/>
                  </a:lnTo>
                  <a:lnTo>
                    <a:pt x="838" y="4"/>
                  </a:lnTo>
                  <a:lnTo>
                    <a:pt x="840" y="4"/>
                  </a:lnTo>
                  <a:lnTo>
                    <a:pt x="840" y="4"/>
                  </a:lnTo>
                  <a:lnTo>
                    <a:pt x="848" y="4"/>
                  </a:lnTo>
                  <a:lnTo>
                    <a:pt x="848" y="4"/>
                  </a:lnTo>
                  <a:lnTo>
                    <a:pt x="850" y="6"/>
                  </a:lnTo>
                  <a:lnTo>
                    <a:pt x="850" y="6"/>
                  </a:lnTo>
                  <a:lnTo>
                    <a:pt x="852" y="6"/>
                  </a:lnTo>
                  <a:lnTo>
                    <a:pt x="852" y="6"/>
                  </a:lnTo>
                  <a:lnTo>
                    <a:pt x="854" y="6"/>
                  </a:lnTo>
                  <a:lnTo>
                    <a:pt x="854" y="6"/>
                  </a:lnTo>
                  <a:lnTo>
                    <a:pt x="856" y="6"/>
                  </a:lnTo>
                  <a:lnTo>
                    <a:pt x="856" y="6"/>
                  </a:lnTo>
                  <a:lnTo>
                    <a:pt x="860" y="6"/>
                  </a:lnTo>
                  <a:lnTo>
                    <a:pt x="860" y="6"/>
                  </a:lnTo>
                  <a:lnTo>
                    <a:pt x="860" y="6"/>
                  </a:lnTo>
                  <a:lnTo>
                    <a:pt x="860" y="6"/>
                  </a:lnTo>
                  <a:lnTo>
                    <a:pt x="860" y="6"/>
                  </a:lnTo>
                  <a:lnTo>
                    <a:pt x="860" y="6"/>
                  </a:lnTo>
                  <a:lnTo>
                    <a:pt x="864" y="4"/>
                  </a:lnTo>
                  <a:lnTo>
                    <a:pt x="864" y="4"/>
                  </a:lnTo>
                  <a:lnTo>
                    <a:pt x="868" y="4"/>
                  </a:lnTo>
                  <a:lnTo>
                    <a:pt x="868" y="4"/>
                  </a:lnTo>
                  <a:lnTo>
                    <a:pt x="874" y="4"/>
                  </a:lnTo>
                  <a:lnTo>
                    <a:pt x="880" y="4"/>
                  </a:lnTo>
                  <a:lnTo>
                    <a:pt x="880" y="4"/>
                  </a:lnTo>
                  <a:lnTo>
                    <a:pt x="888" y="4"/>
                  </a:lnTo>
                  <a:lnTo>
                    <a:pt x="888" y="4"/>
                  </a:lnTo>
                  <a:lnTo>
                    <a:pt x="894" y="4"/>
                  </a:lnTo>
                  <a:lnTo>
                    <a:pt x="894" y="4"/>
                  </a:lnTo>
                  <a:lnTo>
                    <a:pt x="896" y="4"/>
                  </a:lnTo>
                  <a:lnTo>
                    <a:pt x="896" y="4"/>
                  </a:lnTo>
                  <a:lnTo>
                    <a:pt x="912" y="4"/>
                  </a:lnTo>
                  <a:lnTo>
                    <a:pt x="912" y="4"/>
                  </a:lnTo>
                  <a:lnTo>
                    <a:pt x="914" y="6"/>
                  </a:lnTo>
                  <a:lnTo>
                    <a:pt x="914" y="6"/>
                  </a:lnTo>
                  <a:lnTo>
                    <a:pt x="928" y="6"/>
                  </a:lnTo>
                  <a:lnTo>
                    <a:pt x="928" y="6"/>
                  </a:lnTo>
                  <a:lnTo>
                    <a:pt x="930" y="6"/>
                  </a:lnTo>
                  <a:lnTo>
                    <a:pt x="930" y="6"/>
                  </a:lnTo>
                  <a:lnTo>
                    <a:pt x="932" y="4"/>
                  </a:lnTo>
                  <a:lnTo>
                    <a:pt x="932" y="4"/>
                  </a:lnTo>
                  <a:lnTo>
                    <a:pt x="936" y="6"/>
                  </a:lnTo>
                  <a:lnTo>
                    <a:pt x="936" y="6"/>
                  </a:lnTo>
                  <a:lnTo>
                    <a:pt x="942" y="4"/>
                  </a:lnTo>
                  <a:lnTo>
                    <a:pt x="942" y="4"/>
                  </a:lnTo>
                  <a:lnTo>
                    <a:pt x="948" y="4"/>
                  </a:lnTo>
                  <a:lnTo>
                    <a:pt x="948" y="4"/>
                  </a:lnTo>
                  <a:lnTo>
                    <a:pt x="950" y="4"/>
                  </a:lnTo>
                  <a:lnTo>
                    <a:pt x="950" y="4"/>
                  </a:lnTo>
                  <a:lnTo>
                    <a:pt x="950" y="4"/>
                  </a:lnTo>
                  <a:lnTo>
                    <a:pt x="950" y="4"/>
                  </a:lnTo>
                  <a:lnTo>
                    <a:pt x="952" y="4"/>
                  </a:lnTo>
                  <a:lnTo>
                    <a:pt x="952" y="4"/>
                  </a:lnTo>
                  <a:lnTo>
                    <a:pt x="954" y="4"/>
                  </a:lnTo>
                  <a:lnTo>
                    <a:pt x="954" y="4"/>
                  </a:lnTo>
                  <a:lnTo>
                    <a:pt x="956" y="4"/>
                  </a:lnTo>
                  <a:lnTo>
                    <a:pt x="960" y="4"/>
                  </a:lnTo>
                  <a:lnTo>
                    <a:pt x="960" y="4"/>
                  </a:lnTo>
                  <a:lnTo>
                    <a:pt x="962" y="4"/>
                  </a:lnTo>
                  <a:lnTo>
                    <a:pt x="962" y="4"/>
                  </a:lnTo>
                  <a:lnTo>
                    <a:pt x="968" y="4"/>
                  </a:lnTo>
                  <a:lnTo>
                    <a:pt x="968" y="4"/>
                  </a:lnTo>
                  <a:lnTo>
                    <a:pt x="968" y="4"/>
                  </a:lnTo>
                  <a:lnTo>
                    <a:pt x="968" y="2"/>
                  </a:lnTo>
                  <a:lnTo>
                    <a:pt x="968" y="2"/>
                  </a:lnTo>
                  <a:lnTo>
                    <a:pt x="980" y="6"/>
                  </a:lnTo>
                  <a:lnTo>
                    <a:pt x="980" y="6"/>
                  </a:lnTo>
                  <a:lnTo>
                    <a:pt x="984" y="6"/>
                  </a:lnTo>
                  <a:lnTo>
                    <a:pt x="988" y="6"/>
                  </a:lnTo>
                  <a:lnTo>
                    <a:pt x="988" y="6"/>
                  </a:lnTo>
                  <a:lnTo>
                    <a:pt x="990" y="4"/>
                  </a:lnTo>
                  <a:lnTo>
                    <a:pt x="990" y="4"/>
                  </a:lnTo>
                  <a:lnTo>
                    <a:pt x="994" y="4"/>
                  </a:lnTo>
                  <a:lnTo>
                    <a:pt x="994" y="4"/>
                  </a:lnTo>
                  <a:lnTo>
                    <a:pt x="996" y="4"/>
                  </a:lnTo>
                  <a:lnTo>
                    <a:pt x="996" y="4"/>
                  </a:lnTo>
                  <a:lnTo>
                    <a:pt x="998" y="6"/>
                  </a:lnTo>
                  <a:lnTo>
                    <a:pt x="998" y="6"/>
                  </a:lnTo>
                  <a:lnTo>
                    <a:pt x="1000" y="6"/>
                  </a:lnTo>
                  <a:lnTo>
                    <a:pt x="1000" y="6"/>
                  </a:lnTo>
                  <a:lnTo>
                    <a:pt x="1000" y="6"/>
                  </a:lnTo>
                  <a:lnTo>
                    <a:pt x="1000" y="6"/>
                  </a:lnTo>
                  <a:lnTo>
                    <a:pt x="1002" y="4"/>
                  </a:lnTo>
                  <a:lnTo>
                    <a:pt x="1002" y="4"/>
                  </a:lnTo>
                  <a:lnTo>
                    <a:pt x="1004" y="4"/>
                  </a:lnTo>
                  <a:lnTo>
                    <a:pt x="1004" y="4"/>
                  </a:lnTo>
                  <a:lnTo>
                    <a:pt x="1008" y="4"/>
                  </a:lnTo>
                  <a:lnTo>
                    <a:pt x="1008" y="4"/>
                  </a:lnTo>
                  <a:lnTo>
                    <a:pt x="1010" y="4"/>
                  </a:lnTo>
                  <a:lnTo>
                    <a:pt x="1010" y="4"/>
                  </a:lnTo>
                  <a:lnTo>
                    <a:pt x="1014" y="2"/>
                  </a:lnTo>
                  <a:lnTo>
                    <a:pt x="1014" y="2"/>
                  </a:lnTo>
                  <a:lnTo>
                    <a:pt x="1018" y="2"/>
                  </a:lnTo>
                  <a:lnTo>
                    <a:pt x="1018" y="2"/>
                  </a:lnTo>
                  <a:lnTo>
                    <a:pt x="1020" y="2"/>
                  </a:lnTo>
                  <a:lnTo>
                    <a:pt x="1024" y="4"/>
                  </a:lnTo>
                  <a:lnTo>
                    <a:pt x="1024" y="4"/>
                  </a:lnTo>
                  <a:lnTo>
                    <a:pt x="1026" y="2"/>
                  </a:lnTo>
                  <a:lnTo>
                    <a:pt x="1026" y="2"/>
                  </a:lnTo>
                  <a:lnTo>
                    <a:pt x="1030" y="4"/>
                  </a:lnTo>
                  <a:lnTo>
                    <a:pt x="1030" y="4"/>
                  </a:lnTo>
                  <a:lnTo>
                    <a:pt x="1032" y="4"/>
                  </a:lnTo>
                  <a:lnTo>
                    <a:pt x="1032" y="4"/>
                  </a:lnTo>
                  <a:lnTo>
                    <a:pt x="1032" y="4"/>
                  </a:lnTo>
                  <a:lnTo>
                    <a:pt x="1032" y="4"/>
                  </a:lnTo>
                  <a:lnTo>
                    <a:pt x="1034" y="6"/>
                  </a:lnTo>
                  <a:lnTo>
                    <a:pt x="1034" y="6"/>
                  </a:lnTo>
                  <a:lnTo>
                    <a:pt x="1036" y="6"/>
                  </a:lnTo>
                  <a:lnTo>
                    <a:pt x="1036" y="6"/>
                  </a:lnTo>
                  <a:lnTo>
                    <a:pt x="1038" y="6"/>
                  </a:lnTo>
                  <a:lnTo>
                    <a:pt x="1038" y="6"/>
                  </a:lnTo>
                  <a:lnTo>
                    <a:pt x="1038" y="4"/>
                  </a:lnTo>
                  <a:lnTo>
                    <a:pt x="1038" y="4"/>
                  </a:lnTo>
                  <a:lnTo>
                    <a:pt x="1042" y="4"/>
                  </a:lnTo>
                  <a:lnTo>
                    <a:pt x="1042" y="4"/>
                  </a:lnTo>
                  <a:lnTo>
                    <a:pt x="1046" y="2"/>
                  </a:lnTo>
                  <a:lnTo>
                    <a:pt x="1046" y="2"/>
                  </a:lnTo>
                  <a:lnTo>
                    <a:pt x="1058" y="6"/>
                  </a:lnTo>
                  <a:lnTo>
                    <a:pt x="1058" y="6"/>
                  </a:lnTo>
                  <a:lnTo>
                    <a:pt x="1060" y="4"/>
                  </a:lnTo>
                  <a:lnTo>
                    <a:pt x="1060" y="4"/>
                  </a:lnTo>
                  <a:lnTo>
                    <a:pt x="1066" y="4"/>
                  </a:lnTo>
                  <a:lnTo>
                    <a:pt x="1066" y="4"/>
                  </a:lnTo>
                  <a:lnTo>
                    <a:pt x="1068" y="6"/>
                  </a:lnTo>
                  <a:lnTo>
                    <a:pt x="1068" y="6"/>
                  </a:lnTo>
                  <a:lnTo>
                    <a:pt x="1070" y="4"/>
                  </a:lnTo>
                  <a:lnTo>
                    <a:pt x="1070" y="4"/>
                  </a:lnTo>
                  <a:lnTo>
                    <a:pt x="1070" y="4"/>
                  </a:lnTo>
                  <a:lnTo>
                    <a:pt x="1076" y="4"/>
                  </a:lnTo>
                  <a:lnTo>
                    <a:pt x="1080" y="6"/>
                  </a:lnTo>
                  <a:lnTo>
                    <a:pt x="1080" y="6"/>
                  </a:lnTo>
                  <a:lnTo>
                    <a:pt x="1082" y="4"/>
                  </a:lnTo>
                  <a:lnTo>
                    <a:pt x="1082" y="4"/>
                  </a:lnTo>
                  <a:lnTo>
                    <a:pt x="1082" y="4"/>
                  </a:lnTo>
                  <a:lnTo>
                    <a:pt x="1082" y="4"/>
                  </a:lnTo>
                  <a:lnTo>
                    <a:pt x="1088" y="4"/>
                  </a:lnTo>
                  <a:lnTo>
                    <a:pt x="1088" y="4"/>
                  </a:lnTo>
                  <a:lnTo>
                    <a:pt x="1092" y="2"/>
                  </a:lnTo>
                  <a:lnTo>
                    <a:pt x="1092" y="2"/>
                  </a:lnTo>
                  <a:lnTo>
                    <a:pt x="1098" y="2"/>
                  </a:lnTo>
                  <a:lnTo>
                    <a:pt x="1098" y="2"/>
                  </a:lnTo>
                  <a:lnTo>
                    <a:pt x="1102" y="2"/>
                  </a:lnTo>
                  <a:lnTo>
                    <a:pt x="1102" y="2"/>
                  </a:lnTo>
                  <a:lnTo>
                    <a:pt x="1104" y="2"/>
                  </a:lnTo>
                  <a:lnTo>
                    <a:pt x="1104" y="2"/>
                  </a:lnTo>
                  <a:lnTo>
                    <a:pt x="1108" y="2"/>
                  </a:lnTo>
                  <a:lnTo>
                    <a:pt x="1108" y="2"/>
                  </a:lnTo>
                  <a:lnTo>
                    <a:pt x="1112" y="2"/>
                  </a:lnTo>
                  <a:lnTo>
                    <a:pt x="1112" y="2"/>
                  </a:lnTo>
                  <a:lnTo>
                    <a:pt x="1112" y="2"/>
                  </a:lnTo>
                  <a:lnTo>
                    <a:pt x="1112" y="2"/>
                  </a:lnTo>
                  <a:lnTo>
                    <a:pt x="1118" y="0"/>
                  </a:lnTo>
                  <a:lnTo>
                    <a:pt x="1118" y="0"/>
                  </a:lnTo>
                  <a:lnTo>
                    <a:pt x="1122" y="2"/>
                  </a:lnTo>
                  <a:lnTo>
                    <a:pt x="1122" y="2"/>
                  </a:lnTo>
                  <a:lnTo>
                    <a:pt x="1122" y="2"/>
                  </a:lnTo>
                  <a:lnTo>
                    <a:pt x="1122" y="2"/>
                  </a:lnTo>
                  <a:lnTo>
                    <a:pt x="1126" y="2"/>
                  </a:lnTo>
                  <a:lnTo>
                    <a:pt x="1126" y="2"/>
                  </a:lnTo>
                  <a:lnTo>
                    <a:pt x="1126" y="2"/>
                  </a:lnTo>
                  <a:lnTo>
                    <a:pt x="1126" y="2"/>
                  </a:lnTo>
                  <a:lnTo>
                    <a:pt x="1130" y="0"/>
                  </a:lnTo>
                  <a:lnTo>
                    <a:pt x="1130" y="0"/>
                  </a:lnTo>
                  <a:lnTo>
                    <a:pt x="1136" y="0"/>
                  </a:lnTo>
                  <a:lnTo>
                    <a:pt x="1136" y="0"/>
                  </a:lnTo>
                  <a:lnTo>
                    <a:pt x="1140" y="0"/>
                  </a:lnTo>
                  <a:lnTo>
                    <a:pt x="1140" y="0"/>
                  </a:lnTo>
                  <a:lnTo>
                    <a:pt x="1146" y="0"/>
                  </a:lnTo>
                  <a:lnTo>
                    <a:pt x="1146" y="0"/>
                  </a:lnTo>
                  <a:lnTo>
                    <a:pt x="1152" y="0"/>
                  </a:lnTo>
                  <a:lnTo>
                    <a:pt x="1152" y="0"/>
                  </a:lnTo>
                  <a:lnTo>
                    <a:pt x="1156" y="0"/>
                  </a:lnTo>
                  <a:lnTo>
                    <a:pt x="1156" y="0"/>
                  </a:lnTo>
                  <a:lnTo>
                    <a:pt x="1158" y="0"/>
                  </a:lnTo>
                  <a:lnTo>
                    <a:pt x="1158" y="0"/>
                  </a:lnTo>
                  <a:lnTo>
                    <a:pt x="1162" y="0"/>
                  </a:lnTo>
                  <a:lnTo>
                    <a:pt x="1162" y="0"/>
                  </a:lnTo>
                  <a:lnTo>
                    <a:pt x="1166" y="0"/>
                  </a:lnTo>
                  <a:lnTo>
                    <a:pt x="1166" y="0"/>
                  </a:lnTo>
                  <a:lnTo>
                    <a:pt x="1172" y="0"/>
                  </a:lnTo>
                  <a:lnTo>
                    <a:pt x="1172" y="0"/>
                  </a:lnTo>
                  <a:lnTo>
                    <a:pt x="1174" y="0"/>
                  </a:lnTo>
                  <a:lnTo>
                    <a:pt x="1174" y="0"/>
                  </a:lnTo>
                  <a:lnTo>
                    <a:pt x="1178" y="2"/>
                  </a:lnTo>
                  <a:lnTo>
                    <a:pt x="1178" y="2"/>
                  </a:lnTo>
                  <a:lnTo>
                    <a:pt x="1186" y="2"/>
                  </a:lnTo>
                  <a:lnTo>
                    <a:pt x="1186" y="2"/>
                  </a:lnTo>
                  <a:lnTo>
                    <a:pt x="1190" y="2"/>
                  </a:lnTo>
                  <a:lnTo>
                    <a:pt x="1194" y="2"/>
                  </a:lnTo>
                  <a:lnTo>
                    <a:pt x="1194" y="2"/>
                  </a:lnTo>
                  <a:lnTo>
                    <a:pt x="1194" y="2"/>
                  </a:lnTo>
                  <a:lnTo>
                    <a:pt x="1194" y="2"/>
                  </a:lnTo>
                  <a:lnTo>
                    <a:pt x="1196" y="2"/>
                  </a:lnTo>
                  <a:lnTo>
                    <a:pt x="1196" y="2"/>
                  </a:lnTo>
                  <a:lnTo>
                    <a:pt x="1196" y="2"/>
                  </a:lnTo>
                  <a:lnTo>
                    <a:pt x="1196" y="2"/>
                  </a:lnTo>
                  <a:lnTo>
                    <a:pt x="1198" y="2"/>
                  </a:lnTo>
                  <a:lnTo>
                    <a:pt x="1198" y="2"/>
                  </a:lnTo>
                  <a:lnTo>
                    <a:pt x="1200" y="0"/>
                  </a:lnTo>
                  <a:lnTo>
                    <a:pt x="1200" y="0"/>
                  </a:lnTo>
                  <a:lnTo>
                    <a:pt x="1206" y="2"/>
                  </a:lnTo>
                  <a:lnTo>
                    <a:pt x="1206" y="2"/>
                  </a:lnTo>
                  <a:lnTo>
                    <a:pt x="1208" y="2"/>
                  </a:lnTo>
                  <a:lnTo>
                    <a:pt x="1208" y="2"/>
                  </a:lnTo>
                  <a:lnTo>
                    <a:pt x="1210" y="2"/>
                  </a:lnTo>
                  <a:lnTo>
                    <a:pt x="1210" y="2"/>
                  </a:lnTo>
                  <a:lnTo>
                    <a:pt x="1210" y="2"/>
                  </a:lnTo>
                  <a:lnTo>
                    <a:pt x="1210" y="2"/>
                  </a:lnTo>
                  <a:lnTo>
                    <a:pt x="1210" y="2"/>
                  </a:lnTo>
                  <a:lnTo>
                    <a:pt x="1210" y="2"/>
                  </a:lnTo>
                  <a:lnTo>
                    <a:pt x="1212" y="2"/>
                  </a:lnTo>
                  <a:lnTo>
                    <a:pt x="1212" y="2"/>
                  </a:lnTo>
                  <a:lnTo>
                    <a:pt x="1218" y="2"/>
                  </a:lnTo>
                  <a:lnTo>
                    <a:pt x="1218" y="2"/>
                  </a:lnTo>
                  <a:lnTo>
                    <a:pt x="1220" y="0"/>
                  </a:lnTo>
                  <a:lnTo>
                    <a:pt x="1220" y="0"/>
                  </a:lnTo>
                  <a:lnTo>
                    <a:pt x="1222" y="0"/>
                  </a:lnTo>
                  <a:lnTo>
                    <a:pt x="1222" y="0"/>
                  </a:lnTo>
                  <a:lnTo>
                    <a:pt x="1224" y="2"/>
                  </a:lnTo>
                  <a:lnTo>
                    <a:pt x="1224" y="2"/>
                  </a:lnTo>
                  <a:lnTo>
                    <a:pt x="1232" y="2"/>
                  </a:lnTo>
                  <a:lnTo>
                    <a:pt x="1232" y="2"/>
                  </a:lnTo>
                  <a:lnTo>
                    <a:pt x="1234" y="2"/>
                  </a:lnTo>
                  <a:lnTo>
                    <a:pt x="1234" y="2"/>
                  </a:lnTo>
                  <a:lnTo>
                    <a:pt x="1234" y="2"/>
                  </a:lnTo>
                  <a:lnTo>
                    <a:pt x="1234" y="2"/>
                  </a:lnTo>
                  <a:lnTo>
                    <a:pt x="1236" y="2"/>
                  </a:lnTo>
                  <a:lnTo>
                    <a:pt x="1236" y="2"/>
                  </a:lnTo>
                  <a:lnTo>
                    <a:pt x="1240" y="2"/>
                  </a:lnTo>
                  <a:lnTo>
                    <a:pt x="1240" y="2"/>
                  </a:lnTo>
                  <a:lnTo>
                    <a:pt x="1246" y="2"/>
                  </a:lnTo>
                  <a:lnTo>
                    <a:pt x="1246" y="2"/>
                  </a:lnTo>
                  <a:lnTo>
                    <a:pt x="1246" y="2"/>
                  </a:lnTo>
                  <a:lnTo>
                    <a:pt x="1246" y="2"/>
                  </a:lnTo>
                  <a:lnTo>
                    <a:pt x="1246" y="2"/>
                  </a:lnTo>
                  <a:lnTo>
                    <a:pt x="1246" y="2"/>
                  </a:lnTo>
                  <a:lnTo>
                    <a:pt x="1248" y="2"/>
                  </a:lnTo>
                  <a:lnTo>
                    <a:pt x="1248" y="2"/>
                  </a:lnTo>
                  <a:lnTo>
                    <a:pt x="1252" y="4"/>
                  </a:lnTo>
                  <a:lnTo>
                    <a:pt x="1252" y="4"/>
                  </a:lnTo>
                  <a:lnTo>
                    <a:pt x="1254" y="2"/>
                  </a:lnTo>
                  <a:lnTo>
                    <a:pt x="1254" y="2"/>
                  </a:lnTo>
                  <a:lnTo>
                    <a:pt x="1256" y="4"/>
                  </a:lnTo>
                  <a:lnTo>
                    <a:pt x="1256" y="4"/>
                  </a:lnTo>
                  <a:lnTo>
                    <a:pt x="1260" y="4"/>
                  </a:lnTo>
                  <a:lnTo>
                    <a:pt x="1260" y="4"/>
                  </a:lnTo>
                  <a:lnTo>
                    <a:pt x="1260" y="2"/>
                  </a:lnTo>
                  <a:lnTo>
                    <a:pt x="1260" y="2"/>
                  </a:lnTo>
                  <a:lnTo>
                    <a:pt x="1262" y="4"/>
                  </a:lnTo>
                  <a:lnTo>
                    <a:pt x="1262" y="4"/>
                  </a:lnTo>
                  <a:lnTo>
                    <a:pt x="1266" y="2"/>
                  </a:lnTo>
                  <a:lnTo>
                    <a:pt x="1266" y="2"/>
                  </a:lnTo>
                  <a:lnTo>
                    <a:pt x="1268" y="6"/>
                  </a:lnTo>
                  <a:lnTo>
                    <a:pt x="1268" y="6"/>
                  </a:lnTo>
                  <a:lnTo>
                    <a:pt x="1276" y="6"/>
                  </a:lnTo>
                  <a:lnTo>
                    <a:pt x="1276" y="6"/>
                  </a:lnTo>
                  <a:lnTo>
                    <a:pt x="1280" y="6"/>
                  </a:lnTo>
                  <a:lnTo>
                    <a:pt x="1282" y="4"/>
                  </a:lnTo>
                  <a:lnTo>
                    <a:pt x="1282" y="4"/>
                  </a:lnTo>
                  <a:lnTo>
                    <a:pt x="1286" y="4"/>
                  </a:lnTo>
                  <a:lnTo>
                    <a:pt x="1286" y="4"/>
                  </a:lnTo>
                  <a:lnTo>
                    <a:pt x="1288" y="4"/>
                  </a:lnTo>
                  <a:lnTo>
                    <a:pt x="1288" y="4"/>
                  </a:lnTo>
                  <a:lnTo>
                    <a:pt x="1294" y="4"/>
                  </a:lnTo>
                  <a:lnTo>
                    <a:pt x="1294" y="4"/>
                  </a:lnTo>
                  <a:lnTo>
                    <a:pt x="1300" y="2"/>
                  </a:lnTo>
                  <a:lnTo>
                    <a:pt x="1300" y="2"/>
                  </a:lnTo>
                  <a:lnTo>
                    <a:pt x="1302" y="4"/>
                  </a:lnTo>
                  <a:lnTo>
                    <a:pt x="1302" y="4"/>
                  </a:lnTo>
                  <a:lnTo>
                    <a:pt x="1304" y="4"/>
                  </a:lnTo>
                  <a:lnTo>
                    <a:pt x="1304" y="4"/>
                  </a:lnTo>
                  <a:lnTo>
                    <a:pt x="1314" y="2"/>
                  </a:lnTo>
                  <a:lnTo>
                    <a:pt x="1314" y="2"/>
                  </a:lnTo>
                  <a:lnTo>
                    <a:pt x="1318" y="4"/>
                  </a:lnTo>
                  <a:lnTo>
                    <a:pt x="1322" y="2"/>
                  </a:lnTo>
                  <a:lnTo>
                    <a:pt x="1322" y="2"/>
                  </a:lnTo>
                  <a:lnTo>
                    <a:pt x="1324" y="4"/>
                  </a:lnTo>
                  <a:lnTo>
                    <a:pt x="1324" y="4"/>
                  </a:lnTo>
                  <a:lnTo>
                    <a:pt x="1326" y="4"/>
                  </a:lnTo>
                  <a:lnTo>
                    <a:pt x="1326" y="4"/>
                  </a:lnTo>
                  <a:lnTo>
                    <a:pt x="1328" y="4"/>
                  </a:lnTo>
                  <a:lnTo>
                    <a:pt x="1328" y="4"/>
                  </a:lnTo>
                  <a:lnTo>
                    <a:pt x="1328" y="4"/>
                  </a:lnTo>
                  <a:lnTo>
                    <a:pt x="1328" y="4"/>
                  </a:lnTo>
                  <a:lnTo>
                    <a:pt x="1330" y="4"/>
                  </a:lnTo>
                  <a:lnTo>
                    <a:pt x="1330" y="4"/>
                  </a:lnTo>
                  <a:lnTo>
                    <a:pt x="1330" y="4"/>
                  </a:lnTo>
                  <a:lnTo>
                    <a:pt x="1330" y="4"/>
                  </a:lnTo>
                  <a:lnTo>
                    <a:pt x="1332" y="4"/>
                  </a:lnTo>
                  <a:lnTo>
                    <a:pt x="1332" y="4"/>
                  </a:lnTo>
                  <a:lnTo>
                    <a:pt x="1336" y="4"/>
                  </a:lnTo>
                  <a:lnTo>
                    <a:pt x="1336" y="4"/>
                  </a:lnTo>
                  <a:lnTo>
                    <a:pt x="1340" y="4"/>
                  </a:lnTo>
                  <a:lnTo>
                    <a:pt x="1344" y="4"/>
                  </a:lnTo>
                  <a:lnTo>
                    <a:pt x="1344" y="4"/>
                  </a:lnTo>
                  <a:lnTo>
                    <a:pt x="1346" y="4"/>
                  </a:lnTo>
                  <a:lnTo>
                    <a:pt x="1346" y="4"/>
                  </a:lnTo>
                  <a:lnTo>
                    <a:pt x="1348" y="4"/>
                  </a:lnTo>
                  <a:lnTo>
                    <a:pt x="1348" y="4"/>
                  </a:lnTo>
                  <a:lnTo>
                    <a:pt x="1352" y="4"/>
                  </a:lnTo>
                  <a:lnTo>
                    <a:pt x="1352" y="4"/>
                  </a:lnTo>
                  <a:lnTo>
                    <a:pt x="1356" y="4"/>
                  </a:lnTo>
                  <a:lnTo>
                    <a:pt x="1356" y="4"/>
                  </a:lnTo>
                  <a:lnTo>
                    <a:pt x="1360" y="4"/>
                  </a:lnTo>
                  <a:lnTo>
                    <a:pt x="1360" y="4"/>
                  </a:lnTo>
                  <a:lnTo>
                    <a:pt x="1362" y="4"/>
                  </a:lnTo>
                  <a:lnTo>
                    <a:pt x="1362" y="4"/>
                  </a:lnTo>
                  <a:lnTo>
                    <a:pt x="1366" y="6"/>
                  </a:lnTo>
                  <a:lnTo>
                    <a:pt x="1366" y="6"/>
                  </a:lnTo>
                  <a:lnTo>
                    <a:pt x="1366" y="8"/>
                  </a:lnTo>
                  <a:lnTo>
                    <a:pt x="1366" y="8"/>
                  </a:lnTo>
                  <a:lnTo>
                    <a:pt x="1368" y="8"/>
                  </a:lnTo>
                  <a:lnTo>
                    <a:pt x="1370" y="8"/>
                  </a:lnTo>
                  <a:lnTo>
                    <a:pt x="1370" y="8"/>
                  </a:lnTo>
                  <a:lnTo>
                    <a:pt x="1374" y="6"/>
                  </a:lnTo>
                  <a:lnTo>
                    <a:pt x="1374" y="6"/>
                  </a:lnTo>
                  <a:lnTo>
                    <a:pt x="1376" y="6"/>
                  </a:lnTo>
                  <a:lnTo>
                    <a:pt x="1376" y="6"/>
                  </a:lnTo>
                  <a:lnTo>
                    <a:pt x="1376" y="4"/>
                  </a:lnTo>
                  <a:lnTo>
                    <a:pt x="1376" y="4"/>
                  </a:lnTo>
                  <a:lnTo>
                    <a:pt x="1376" y="6"/>
                  </a:lnTo>
                  <a:lnTo>
                    <a:pt x="1376" y="6"/>
                  </a:lnTo>
                  <a:lnTo>
                    <a:pt x="1378" y="4"/>
                  </a:lnTo>
                  <a:lnTo>
                    <a:pt x="1378" y="4"/>
                  </a:lnTo>
                  <a:lnTo>
                    <a:pt x="1378" y="6"/>
                  </a:lnTo>
                  <a:lnTo>
                    <a:pt x="1378" y="6"/>
                  </a:lnTo>
                  <a:lnTo>
                    <a:pt x="1384" y="4"/>
                  </a:lnTo>
                  <a:lnTo>
                    <a:pt x="1384" y="4"/>
                  </a:lnTo>
                  <a:lnTo>
                    <a:pt x="1386" y="6"/>
                  </a:lnTo>
                  <a:lnTo>
                    <a:pt x="1386" y="6"/>
                  </a:lnTo>
                  <a:lnTo>
                    <a:pt x="1386" y="4"/>
                  </a:lnTo>
                  <a:lnTo>
                    <a:pt x="1386" y="4"/>
                  </a:lnTo>
                  <a:lnTo>
                    <a:pt x="1386" y="4"/>
                  </a:lnTo>
                  <a:lnTo>
                    <a:pt x="1386" y="4"/>
                  </a:lnTo>
                  <a:lnTo>
                    <a:pt x="1390" y="6"/>
                  </a:lnTo>
                  <a:lnTo>
                    <a:pt x="1390" y="6"/>
                  </a:lnTo>
                  <a:lnTo>
                    <a:pt x="1394" y="6"/>
                  </a:lnTo>
                  <a:lnTo>
                    <a:pt x="1394" y="6"/>
                  </a:lnTo>
                  <a:lnTo>
                    <a:pt x="1396" y="6"/>
                  </a:lnTo>
                  <a:lnTo>
                    <a:pt x="1396" y="6"/>
                  </a:lnTo>
                  <a:lnTo>
                    <a:pt x="1398" y="6"/>
                  </a:lnTo>
                  <a:lnTo>
                    <a:pt x="1398" y="6"/>
                  </a:lnTo>
                  <a:lnTo>
                    <a:pt x="1400" y="4"/>
                  </a:lnTo>
                  <a:lnTo>
                    <a:pt x="1400" y="4"/>
                  </a:lnTo>
                  <a:lnTo>
                    <a:pt x="1402" y="6"/>
                  </a:lnTo>
                  <a:lnTo>
                    <a:pt x="1402" y="6"/>
                  </a:lnTo>
                  <a:lnTo>
                    <a:pt x="1402" y="4"/>
                  </a:lnTo>
                  <a:lnTo>
                    <a:pt x="1402" y="4"/>
                  </a:lnTo>
                  <a:lnTo>
                    <a:pt x="1404" y="4"/>
                  </a:lnTo>
                  <a:lnTo>
                    <a:pt x="1404" y="4"/>
                  </a:lnTo>
                  <a:lnTo>
                    <a:pt x="1404" y="6"/>
                  </a:lnTo>
                  <a:lnTo>
                    <a:pt x="1404" y="6"/>
                  </a:lnTo>
                  <a:lnTo>
                    <a:pt x="1406" y="4"/>
                  </a:lnTo>
                  <a:lnTo>
                    <a:pt x="1406" y="4"/>
                  </a:lnTo>
                  <a:lnTo>
                    <a:pt x="1412" y="6"/>
                  </a:lnTo>
                  <a:lnTo>
                    <a:pt x="1412" y="6"/>
                  </a:lnTo>
                  <a:lnTo>
                    <a:pt x="1414" y="6"/>
                  </a:lnTo>
                  <a:lnTo>
                    <a:pt x="1414" y="6"/>
                  </a:lnTo>
                  <a:lnTo>
                    <a:pt x="1416" y="6"/>
                  </a:lnTo>
                  <a:lnTo>
                    <a:pt x="1416" y="6"/>
                  </a:lnTo>
                  <a:lnTo>
                    <a:pt x="1420" y="4"/>
                  </a:lnTo>
                  <a:lnTo>
                    <a:pt x="1420" y="4"/>
                  </a:lnTo>
                  <a:lnTo>
                    <a:pt x="1428" y="4"/>
                  </a:lnTo>
                  <a:lnTo>
                    <a:pt x="1428" y="4"/>
                  </a:lnTo>
                  <a:lnTo>
                    <a:pt x="1432" y="4"/>
                  </a:lnTo>
                  <a:lnTo>
                    <a:pt x="1432" y="4"/>
                  </a:lnTo>
                  <a:lnTo>
                    <a:pt x="1434" y="6"/>
                  </a:lnTo>
                  <a:lnTo>
                    <a:pt x="1434" y="6"/>
                  </a:lnTo>
                  <a:lnTo>
                    <a:pt x="1436" y="6"/>
                  </a:lnTo>
                  <a:lnTo>
                    <a:pt x="1436" y="6"/>
                  </a:lnTo>
                  <a:lnTo>
                    <a:pt x="1438" y="6"/>
                  </a:lnTo>
                  <a:lnTo>
                    <a:pt x="1438" y="6"/>
                  </a:lnTo>
                  <a:lnTo>
                    <a:pt x="1440" y="6"/>
                  </a:lnTo>
                  <a:lnTo>
                    <a:pt x="1440" y="6"/>
                  </a:lnTo>
                  <a:lnTo>
                    <a:pt x="1444" y="6"/>
                  </a:lnTo>
                  <a:lnTo>
                    <a:pt x="1444" y="6"/>
                  </a:lnTo>
                  <a:lnTo>
                    <a:pt x="1446" y="6"/>
                  </a:lnTo>
                  <a:lnTo>
                    <a:pt x="1446" y="6"/>
                  </a:lnTo>
                  <a:lnTo>
                    <a:pt x="1450" y="6"/>
                  </a:lnTo>
                  <a:lnTo>
                    <a:pt x="1450" y="6"/>
                  </a:lnTo>
                  <a:lnTo>
                    <a:pt x="1452" y="6"/>
                  </a:lnTo>
                  <a:lnTo>
                    <a:pt x="1452" y="6"/>
                  </a:lnTo>
                  <a:lnTo>
                    <a:pt x="1454" y="4"/>
                  </a:lnTo>
                  <a:lnTo>
                    <a:pt x="1454" y="4"/>
                  </a:lnTo>
                  <a:lnTo>
                    <a:pt x="1456" y="4"/>
                  </a:lnTo>
                  <a:lnTo>
                    <a:pt x="1456" y="4"/>
                  </a:lnTo>
                  <a:lnTo>
                    <a:pt x="1462" y="4"/>
                  </a:lnTo>
                  <a:lnTo>
                    <a:pt x="1462" y="4"/>
                  </a:lnTo>
                  <a:lnTo>
                    <a:pt x="1464" y="4"/>
                  </a:lnTo>
                  <a:lnTo>
                    <a:pt x="1464" y="4"/>
                  </a:lnTo>
                  <a:lnTo>
                    <a:pt x="1468" y="4"/>
                  </a:lnTo>
                  <a:lnTo>
                    <a:pt x="1468" y="4"/>
                  </a:lnTo>
                  <a:lnTo>
                    <a:pt x="1472" y="4"/>
                  </a:lnTo>
                  <a:lnTo>
                    <a:pt x="1472" y="4"/>
                  </a:lnTo>
                  <a:lnTo>
                    <a:pt x="1476" y="4"/>
                  </a:lnTo>
                  <a:lnTo>
                    <a:pt x="1476" y="4"/>
                  </a:lnTo>
                  <a:lnTo>
                    <a:pt x="1480" y="4"/>
                  </a:lnTo>
                  <a:lnTo>
                    <a:pt x="1480" y="4"/>
                  </a:lnTo>
                  <a:lnTo>
                    <a:pt x="1484" y="6"/>
                  </a:lnTo>
                  <a:lnTo>
                    <a:pt x="1484" y="6"/>
                  </a:lnTo>
                  <a:lnTo>
                    <a:pt x="1486" y="6"/>
                  </a:lnTo>
                  <a:lnTo>
                    <a:pt x="1486" y="6"/>
                  </a:lnTo>
                  <a:lnTo>
                    <a:pt x="1488" y="6"/>
                  </a:lnTo>
                  <a:lnTo>
                    <a:pt x="1488" y="6"/>
                  </a:lnTo>
                  <a:lnTo>
                    <a:pt x="1492" y="4"/>
                  </a:lnTo>
                  <a:lnTo>
                    <a:pt x="1492" y="4"/>
                  </a:lnTo>
                  <a:lnTo>
                    <a:pt x="1498" y="4"/>
                  </a:lnTo>
                  <a:lnTo>
                    <a:pt x="1498" y="4"/>
                  </a:lnTo>
                  <a:lnTo>
                    <a:pt x="1498" y="4"/>
                  </a:lnTo>
                  <a:lnTo>
                    <a:pt x="1498" y="4"/>
                  </a:lnTo>
                  <a:lnTo>
                    <a:pt x="1500" y="4"/>
                  </a:lnTo>
                  <a:lnTo>
                    <a:pt x="1500" y="4"/>
                  </a:lnTo>
                  <a:lnTo>
                    <a:pt x="1504" y="4"/>
                  </a:lnTo>
                  <a:lnTo>
                    <a:pt x="1504" y="4"/>
                  </a:lnTo>
                  <a:lnTo>
                    <a:pt x="1506" y="4"/>
                  </a:lnTo>
                  <a:lnTo>
                    <a:pt x="1506" y="4"/>
                  </a:lnTo>
                  <a:lnTo>
                    <a:pt x="1512" y="4"/>
                  </a:lnTo>
                  <a:lnTo>
                    <a:pt x="1512" y="4"/>
                  </a:lnTo>
                  <a:lnTo>
                    <a:pt x="1514" y="6"/>
                  </a:lnTo>
                  <a:lnTo>
                    <a:pt x="1514" y="6"/>
                  </a:lnTo>
                  <a:lnTo>
                    <a:pt x="1520" y="4"/>
                  </a:lnTo>
                  <a:lnTo>
                    <a:pt x="1526" y="4"/>
                  </a:lnTo>
                  <a:lnTo>
                    <a:pt x="1526" y="4"/>
                  </a:lnTo>
                  <a:lnTo>
                    <a:pt x="1526" y="4"/>
                  </a:lnTo>
                  <a:lnTo>
                    <a:pt x="1526" y="4"/>
                  </a:lnTo>
                  <a:lnTo>
                    <a:pt x="1526" y="4"/>
                  </a:lnTo>
                  <a:lnTo>
                    <a:pt x="1526" y="4"/>
                  </a:lnTo>
                  <a:lnTo>
                    <a:pt x="1528" y="4"/>
                  </a:lnTo>
                  <a:lnTo>
                    <a:pt x="1528" y="4"/>
                  </a:lnTo>
                  <a:lnTo>
                    <a:pt x="1532" y="4"/>
                  </a:lnTo>
                  <a:lnTo>
                    <a:pt x="1532" y="4"/>
                  </a:lnTo>
                  <a:lnTo>
                    <a:pt x="1540" y="4"/>
                  </a:lnTo>
                  <a:lnTo>
                    <a:pt x="1540" y="4"/>
                  </a:lnTo>
                  <a:lnTo>
                    <a:pt x="1542" y="4"/>
                  </a:lnTo>
                  <a:lnTo>
                    <a:pt x="1542" y="4"/>
                  </a:lnTo>
                  <a:lnTo>
                    <a:pt x="1546" y="4"/>
                  </a:lnTo>
                  <a:lnTo>
                    <a:pt x="1546" y="4"/>
                  </a:lnTo>
                  <a:lnTo>
                    <a:pt x="1546" y="4"/>
                  </a:lnTo>
                  <a:lnTo>
                    <a:pt x="1546" y="4"/>
                  </a:lnTo>
                  <a:lnTo>
                    <a:pt x="1550" y="6"/>
                  </a:lnTo>
                  <a:lnTo>
                    <a:pt x="1550" y="6"/>
                  </a:lnTo>
                  <a:lnTo>
                    <a:pt x="1556" y="4"/>
                  </a:lnTo>
                  <a:lnTo>
                    <a:pt x="1556" y="4"/>
                  </a:lnTo>
                  <a:lnTo>
                    <a:pt x="1560" y="6"/>
                  </a:lnTo>
                  <a:lnTo>
                    <a:pt x="1560" y="6"/>
                  </a:lnTo>
                  <a:lnTo>
                    <a:pt x="1564" y="4"/>
                  </a:lnTo>
                  <a:lnTo>
                    <a:pt x="1568" y="6"/>
                  </a:lnTo>
                  <a:lnTo>
                    <a:pt x="1568" y="6"/>
                  </a:lnTo>
                  <a:lnTo>
                    <a:pt x="1574" y="4"/>
                  </a:lnTo>
                  <a:lnTo>
                    <a:pt x="1574" y="4"/>
                  </a:lnTo>
                  <a:lnTo>
                    <a:pt x="1576" y="6"/>
                  </a:lnTo>
                  <a:lnTo>
                    <a:pt x="1576" y="6"/>
                  </a:lnTo>
                  <a:lnTo>
                    <a:pt x="1578" y="4"/>
                  </a:lnTo>
                  <a:lnTo>
                    <a:pt x="1578" y="4"/>
                  </a:lnTo>
                  <a:lnTo>
                    <a:pt x="1586" y="6"/>
                  </a:lnTo>
                  <a:lnTo>
                    <a:pt x="1586" y="6"/>
                  </a:lnTo>
                  <a:lnTo>
                    <a:pt x="1588" y="6"/>
                  </a:lnTo>
                  <a:lnTo>
                    <a:pt x="1588" y="6"/>
                  </a:lnTo>
                  <a:lnTo>
                    <a:pt x="1592" y="6"/>
                  </a:lnTo>
                  <a:lnTo>
                    <a:pt x="1592" y="6"/>
                  </a:lnTo>
                  <a:lnTo>
                    <a:pt x="1594" y="6"/>
                  </a:lnTo>
                  <a:lnTo>
                    <a:pt x="1594" y="6"/>
                  </a:lnTo>
                  <a:lnTo>
                    <a:pt x="1594" y="6"/>
                  </a:lnTo>
                  <a:lnTo>
                    <a:pt x="1596" y="4"/>
                  </a:lnTo>
                  <a:lnTo>
                    <a:pt x="1596" y="4"/>
                  </a:lnTo>
                  <a:lnTo>
                    <a:pt x="1602" y="4"/>
                  </a:lnTo>
                  <a:lnTo>
                    <a:pt x="1602" y="4"/>
                  </a:lnTo>
                  <a:lnTo>
                    <a:pt x="1608" y="4"/>
                  </a:lnTo>
                  <a:lnTo>
                    <a:pt x="1608" y="4"/>
                  </a:lnTo>
                  <a:lnTo>
                    <a:pt x="1610" y="4"/>
                  </a:lnTo>
                  <a:lnTo>
                    <a:pt x="1610" y="4"/>
                  </a:lnTo>
                  <a:lnTo>
                    <a:pt x="1612" y="4"/>
                  </a:lnTo>
                  <a:lnTo>
                    <a:pt x="1612" y="4"/>
                  </a:lnTo>
                  <a:lnTo>
                    <a:pt x="1616" y="4"/>
                  </a:lnTo>
                  <a:lnTo>
                    <a:pt x="1616" y="4"/>
                  </a:lnTo>
                  <a:lnTo>
                    <a:pt x="1618" y="4"/>
                  </a:lnTo>
                  <a:lnTo>
                    <a:pt x="1618" y="4"/>
                  </a:lnTo>
                  <a:lnTo>
                    <a:pt x="1624" y="4"/>
                  </a:lnTo>
                  <a:lnTo>
                    <a:pt x="1624" y="4"/>
                  </a:lnTo>
                  <a:lnTo>
                    <a:pt x="1626" y="4"/>
                  </a:lnTo>
                  <a:lnTo>
                    <a:pt x="1626" y="4"/>
                  </a:lnTo>
                  <a:lnTo>
                    <a:pt x="1628" y="4"/>
                  </a:lnTo>
                  <a:lnTo>
                    <a:pt x="1628" y="4"/>
                  </a:lnTo>
                  <a:lnTo>
                    <a:pt x="1632" y="4"/>
                  </a:lnTo>
                  <a:lnTo>
                    <a:pt x="1632" y="4"/>
                  </a:lnTo>
                  <a:lnTo>
                    <a:pt x="1634" y="4"/>
                  </a:lnTo>
                  <a:lnTo>
                    <a:pt x="1634" y="4"/>
                  </a:lnTo>
                  <a:lnTo>
                    <a:pt x="1640" y="4"/>
                  </a:lnTo>
                  <a:lnTo>
                    <a:pt x="1640" y="4"/>
                  </a:lnTo>
                  <a:lnTo>
                    <a:pt x="1642" y="4"/>
                  </a:lnTo>
                  <a:lnTo>
                    <a:pt x="1642" y="4"/>
                  </a:lnTo>
                  <a:lnTo>
                    <a:pt x="1644" y="4"/>
                  </a:lnTo>
                  <a:lnTo>
                    <a:pt x="1644" y="4"/>
                  </a:lnTo>
                  <a:lnTo>
                    <a:pt x="1648" y="4"/>
                  </a:lnTo>
                  <a:lnTo>
                    <a:pt x="1648" y="4"/>
                  </a:lnTo>
                  <a:lnTo>
                    <a:pt x="1650" y="4"/>
                  </a:lnTo>
                  <a:lnTo>
                    <a:pt x="1650" y="4"/>
                  </a:lnTo>
                  <a:lnTo>
                    <a:pt x="1656" y="4"/>
                  </a:lnTo>
                  <a:lnTo>
                    <a:pt x="1656" y="4"/>
                  </a:lnTo>
                  <a:lnTo>
                    <a:pt x="1658" y="4"/>
                  </a:lnTo>
                  <a:lnTo>
                    <a:pt x="1658" y="4"/>
                  </a:lnTo>
                  <a:lnTo>
                    <a:pt x="1662" y="4"/>
                  </a:lnTo>
                  <a:lnTo>
                    <a:pt x="1662" y="4"/>
                  </a:lnTo>
                  <a:lnTo>
                    <a:pt x="1664" y="4"/>
                  </a:lnTo>
                  <a:lnTo>
                    <a:pt x="1664" y="4"/>
                  </a:lnTo>
                  <a:lnTo>
                    <a:pt x="1668" y="4"/>
                  </a:lnTo>
                  <a:lnTo>
                    <a:pt x="1668" y="4"/>
                  </a:lnTo>
                  <a:lnTo>
                    <a:pt x="1670" y="4"/>
                  </a:lnTo>
                  <a:lnTo>
                    <a:pt x="1670" y="4"/>
                  </a:lnTo>
                  <a:lnTo>
                    <a:pt x="1680" y="4"/>
                  </a:lnTo>
                  <a:lnTo>
                    <a:pt x="1680" y="4"/>
                  </a:lnTo>
                  <a:lnTo>
                    <a:pt x="1688" y="6"/>
                  </a:lnTo>
                  <a:lnTo>
                    <a:pt x="1688" y="6"/>
                  </a:lnTo>
                  <a:lnTo>
                    <a:pt x="1690" y="6"/>
                  </a:lnTo>
                  <a:lnTo>
                    <a:pt x="1690" y="6"/>
                  </a:lnTo>
                  <a:lnTo>
                    <a:pt x="1692" y="6"/>
                  </a:lnTo>
                  <a:lnTo>
                    <a:pt x="1692" y="6"/>
                  </a:lnTo>
                  <a:lnTo>
                    <a:pt x="1692" y="6"/>
                  </a:lnTo>
                  <a:lnTo>
                    <a:pt x="1692" y="6"/>
                  </a:lnTo>
                  <a:lnTo>
                    <a:pt x="1696" y="4"/>
                  </a:lnTo>
                  <a:lnTo>
                    <a:pt x="1696" y="4"/>
                  </a:lnTo>
                  <a:lnTo>
                    <a:pt x="1702" y="6"/>
                  </a:lnTo>
                  <a:lnTo>
                    <a:pt x="1702" y="6"/>
                  </a:lnTo>
                  <a:lnTo>
                    <a:pt x="1704" y="8"/>
                  </a:lnTo>
                  <a:lnTo>
                    <a:pt x="1704" y="8"/>
                  </a:lnTo>
                  <a:lnTo>
                    <a:pt x="1706" y="6"/>
                  </a:lnTo>
                  <a:lnTo>
                    <a:pt x="1706" y="6"/>
                  </a:lnTo>
                  <a:lnTo>
                    <a:pt x="1706" y="6"/>
                  </a:lnTo>
                  <a:lnTo>
                    <a:pt x="1706" y="6"/>
                  </a:lnTo>
                  <a:lnTo>
                    <a:pt x="1706" y="6"/>
                  </a:lnTo>
                  <a:lnTo>
                    <a:pt x="1710" y="6"/>
                  </a:lnTo>
                  <a:lnTo>
                    <a:pt x="1710" y="6"/>
                  </a:lnTo>
                  <a:lnTo>
                    <a:pt x="1712" y="8"/>
                  </a:lnTo>
                  <a:lnTo>
                    <a:pt x="1712" y="8"/>
                  </a:lnTo>
                  <a:lnTo>
                    <a:pt x="1714" y="6"/>
                  </a:lnTo>
                  <a:lnTo>
                    <a:pt x="1718" y="6"/>
                  </a:lnTo>
                  <a:lnTo>
                    <a:pt x="1718" y="6"/>
                  </a:lnTo>
                  <a:lnTo>
                    <a:pt x="1722" y="6"/>
                  </a:lnTo>
                  <a:lnTo>
                    <a:pt x="1722" y="6"/>
                  </a:lnTo>
                  <a:lnTo>
                    <a:pt x="1724" y="6"/>
                  </a:lnTo>
                  <a:lnTo>
                    <a:pt x="1724" y="6"/>
                  </a:lnTo>
                  <a:lnTo>
                    <a:pt x="1724" y="6"/>
                  </a:lnTo>
                  <a:lnTo>
                    <a:pt x="1724" y="6"/>
                  </a:lnTo>
                  <a:lnTo>
                    <a:pt x="1726" y="8"/>
                  </a:lnTo>
                  <a:lnTo>
                    <a:pt x="1726" y="8"/>
                  </a:lnTo>
                  <a:lnTo>
                    <a:pt x="1728" y="8"/>
                  </a:lnTo>
                  <a:lnTo>
                    <a:pt x="1730" y="6"/>
                  </a:lnTo>
                  <a:lnTo>
                    <a:pt x="1730" y="6"/>
                  </a:lnTo>
                  <a:lnTo>
                    <a:pt x="1734" y="6"/>
                  </a:lnTo>
                  <a:lnTo>
                    <a:pt x="1734" y="6"/>
                  </a:lnTo>
                  <a:lnTo>
                    <a:pt x="1736" y="6"/>
                  </a:lnTo>
                  <a:lnTo>
                    <a:pt x="1736" y="6"/>
                  </a:lnTo>
                  <a:lnTo>
                    <a:pt x="1736" y="6"/>
                  </a:lnTo>
                  <a:lnTo>
                    <a:pt x="1736" y="6"/>
                  </a:lnTo>
                  <a:lnTo>
                    <a:pt x="1738" y="6"/>
                  </a:lnTo>
                  <a:lnTo>
                    <a:pt x="1738" y="6"/>
                  </a:lnTo>
                  <a:lnTo>
                    <a:pt x="1750" y="4"/>
                  </a:lnTo>
                  <a:lnTo>
                    <a:pt x="1750" y="4"/>
                  </a:lnTo>
                  <a:lnTo>
                    <a:pt x="1754" y="6"/>
                  </a:lnTo>
                  <a:lnTo>
                    <a:pt x="1754" y="6"/>
                  </a:lnTo>
                  <a:lnTo>
                    <a:pt x="1754" y="6"/>
                  </a:lnTo>
                  <a:lnTo>
                    <a:pt x="1754" y="6"/>
                  </a:lnTo>
                  <a:lnTo>
                    <a:pt x="1754" y="6"/>
                  </a:lnTo>
                  <a:lnTo>
                    <a:pt x="1758" y="6"/>
                  </a:lnTo>
                  <a:lnTo>
                    <a:pt x="1758" y="6"/>
                  </a:lnTo>
                  <a:lnTo>
                    <a:pt x="1762" y="6"/>
                  </a:lnTo>
                  <a:lnTo>
                    <a:pt x="1762" y="6"/>
                  </a:lnTo>
                  <a:lnTo>
                    <a:pt x="1764" y="4"/>
                  </a:lnTo>
                  <a:lnTo>
                    <a:pt x="1764" y="4"/>
                  </a:lnTo>
                  <a:lnTo>
                    <a:pt x="1766" y="6"/>
                  </a:lnTo>
                  <a:lnTo>
                    <a:pt x="1766" y="6"/>
                  </a:lnTo>
                  <a:lnTo>
                    <a:pt x="1770" y="4"/>
                  </a:lnTo>
                  <a:lnTo>
                    <a:pt x="1770" y="4"/>
                  </a:lnTo>
                  <a:lnTo>
                    <a:pt x="1772" y="6"/>
                  </a:lnTo>
                  <a:lnTo>
                    <a:pt x="1772" y="6"/>
                  </a:lnTo>
                  <a:lnTo>
                    <a:pt x="1776" y="4"/>
                  </a:lnTo>
                  <a:lnTo>
                    <a:pt x="1776" y="4"/>
                  </a:lnTo>
                  <a:lnTo>
                    <a:pt x="1782" y="4"/>
                  </a:lnTo>
                  <a:lnTo>
                    <a:pt x="1782" y="4"/>
                  </a:lnTo>
                  <a:lnTo>
                    <a:pt x="1782" y="4"/>
                  </a:lnTo>
                  <a:lnTo>
                    <a:pt x="1782" y="4"/>
                  </a:lnTo>
                  <a:lnTo>
                    <a:pt x="1784" y="6"/>
                  </a:lnTo>
                  <a:lnTo>
                    <a:pt x="1784" y="6"/>
                  </a:lnTo>
                  <a:lnTo>
                    <a:pt x="1792" y="6"/>
                  </a:lnTo>
                  <a:lnTo>
                    <a:pt x="1792" y="6"/>
                  </a:lnTo>
                  <a:lnTo>
                    <a:pt x="1794" y="4"/>
                  </a:lnTo>
                  <a:lnTo>
                    <a:pt x="1794" y="4"/>
                  </a:lnTo>
                  <a:lnTo>
                    <a:pt x="1798" y="6"/>
                  </a:lnTo>
                  <a:lnTo>
                    <a:pt x="1798" y="6"/>
                  </a:lnTo>
                  <a:lnTo>
                    <a:pt x="1800" y="6"/>
                  </a:lnTo>
                  <a:lnTo>
                    <a:pt x="1800" y="6"/>
                  </a:lnTo>
                  <a:lnTo>
                    <a:pt x="1800" y="6"/>
                  </a:lnTo>
                  <a:lnTo>
                    <a:pt x="1800" y="6"/>
                  </a:lnTo>
                  <a:lnTo>
                    <a:pt x="1802" y="4"/>
                  </a:lnTo>
                  <a:lnTo>
                    <a:pt x="1802" y="4"/>
                  </a:lnTo>
                  <a:lnTo>
                    <a:pt x="1802" y="6"/>
                  </a:lnTo>
                  <a:lnTo>
                    <a:pt x="1802" y="6"/>
                  </a:lnTo>
                  <a:lnTo>
                    <a:pt x="1804" y="4"/>
                  </a:lnTo>
                  <a:lnTo>
                    <a:pt x="1804" y="4"/>
                  </a:lnTo>
                  <a:lnTo>
                    <a:pt x="1804" y="6"/>
                  </a:lnTo>
                  <a:lnTo>
                    <a:pt x="1804" y="6"/>
                  </a:lnTo>
                  <a:lnTo>
                    <a:pt x="1812" y="6"/>
                  </a:lnTo>
                  <a:lnTo>
                    <a:pt x="1812" y="6"/>
                  </a:lnTo>
                  <a:lnTo>
                    <a:pt x="1814" y="6"/>
                  </a:lnTo>
                  <a:lnTo>
                    <a:pt x="1814" y="6"/>
                  </a:lnTo>
                  <a:lnTo>
                    <a:pt x="1816" y="6"/>
                  </a:lnTo>
                  <a:lnTo>
                    <a:pt x="1816" y="6"/>
                  </a:lnTo>
                  <a:lnTo>
                    <a:pt x="1820" y="6"/>
                  </a:lnTo>
                  <a:lnTo>
                    <a:pt x="1820" y="6"/>
                  </a:lnTo>
                  <a:lnTo>
                    <a:pt x="1820" y="6"/>
                  </a:lnTo>
                  <a:lnTo>
                    <a:pt x="1820" y="6"/>
                  </a:lnTo>
                  <a:lnTo>
                    <a:pt x="1824" y="6"/>
                  </a:lnTo>
                  <a:lnTo>
                    <a:pt x="1824" y="6"/>
                  </a:lnTo>
                  <a:lnTo>
                    <a:pt x="1826" y="6"/>
                  </a:lnTo>
                  <a:lnTo>
                    <a:pt x="1826" y="6"/>
                  </a:lnTo>
                  <a:lnTo>
                    <a:pt x="1826" y="8"/>
                  </a:lnTo>
                  <a:lnTo>
                    <a:pt x="1826" y="8"/>
                  </a:lnTo>
                  <a:lnTo>
                    <a:pt x="1828" y="8"/>
                  </a:lnTo>
                  <a:lnTo>
                    <a:pt x="1828" y="8"/>
                  </a:lnTo>
                  <a:lnTo>
                    <a:pt x="1832" y="8"/>
                  </a:lnTo>
                  <a:lnTo>
                    <a:pt x="1832" y="8"/>
                  </a:lnTo>
                  <a:lnTo>
                    <a:pt x="1836" y="6"/>
                  </a:lnTo>
                  <a:lnTo>
                    <a:pt x="1836" y="6"/>
                  </a:lnTo>
                  <a:lnTo>
                    <a:pt x="1838" y="6"/>
                  </a:lnTo>
                  <a:lnTo>
                    <a:pt x="1838" y="6"/>
                  </a:lnTo>
                  <a:lnTo>
                    <a:pt x="1840" y="6"/>
                  </a:lnTo>
                  <a:lnTo>
                    <a:pt x="1840" y="6"/>
                  </a:lnTo>
                  <a:lnTo>
                    <a:pt x="1842" y="6"/>
                  </a:lnTo>
                  <a:lnTo>
                    <a:pt x="1842" y="6"/>
                  </a:lnTo>
                  <a:lnTo>
                    <a:pt x="1842" y="6"/>
                  </a:lnTo>
                  <a:lnTo>
                    <a:pt x="1842" y="6"/>
                  </a:lnTo>
                  <a:lnTo>
                    <a:pt x="1842" y="6"/>
                  </a:lnTo>
                  <a:lnTo>
                    <a:pt x="1842" y="6"/>
                  </a:lnTo>
                  <a:lnTo>
                    <a:pt x="1844" y="6"/>
                  </a:lnTo>
                  <a:lnTo>
                    <a:pt x="1844" y="6"/>
                  </a:lnTo>
                  <a:lnTo>
                    <a:pt x="1846" y="6"/>
                  </a:lnTo>
                  <a:lnTo>
                    <a:pt x="1846" y="6"/>
                  </a:lnTo>
                  <a:lnTo>
                    <a:pt x="1848" y="6"/>
                  </a:lnTo>
                  <a:lnTo>
                    <a:pt x="1848" y="6"/>
                  </a:lnTo>
                  <a:lnTo>
                    <a:pt x="1850" y="6"/>
                  </a:lnTo>
                  <a:lnTo>
                    <a:pt x="1850" y="6"/>
                  </a:lnTo>
                  <a:lnTo>
                    <a:pt x="1850" y="6"/>
                  </a:lnTo>
                  <a:lnTo>
                    <a:pt x="1850" y="6"/>
                  </a:lnTo>
                  <a:lnTo>
                    <a:pt x="1852" y="6"/>
                  </a:lnTo>
                  <a:lnTo>
                    <a:pt x="1852" y="6"/>
                  </a:lnTo>
                  <a:lnTo>
                    <a:pt x="1854" y="6"/>
                  </a:lnTo>
                  <a:lnTo>
                    <a:pt x="1854" y="6"/>
                  </a:lnTo>
                  <a:lnTo>
                    <a:pt x="1858" y="6"/>
                  </a:lnTo>
                  <a:lnTo>
                    <a:pt x="1858" y="6"/>
                  </a:lnTo>
                  <a:lnTo>
                    <a:pt x="1860" y="6"/>
                  </a:lnTo>
                  <a:lnTo>
                    <a:pt x="1864" y="6"/>
                  </a:lnTo>
                  <a:lnTo>
                    <a:pt x="1864" y="6"/>
                  </a:lnTo>
                  <a:lnTo>
                    <a:pt x="1864" y="6"/>
                  </a:lnTo>
                  <a:lnTo>
                    <a:pt x="1864" y="6"/>
                  </a:lnTo>
                  <a:lnTo>
                    <a:pt x="1864" y="6"/>
                  </a:lnTo>
                  <a:lnTo>
                    <a:pt x="1864" y="6"/>
                  </a:lnTo>
                  <a:lnTo>
                    <a:pt x="1866" y="6"/>
                  </a:lnTo>
                  <a:lnTo>
                    <a:pt x="1866" y="6"/>
                  </a:lnTo>
                  <a:lnTo>
                    <a:pt x="1872" y="6"/>
                  </a:lnTo>
                  <a:lnTo>
                    <a:pt x="1872" y="6"/>
                  </a:lnTo>
                  <a:lnTo>
                    <a:pt x="1880" y="6"/>
                  </a:lnTo>
                  <a:lnTo>
                    <a:pt x="1880" y="6"/>
                  </a:lnTo>
                  <a:lnTo>
                    <a:pt x="1882" y="6"/>
                  </a:lnTo>
                  <a:lnTo>
                    <a:pt x="1882" y="6"/>
                  </a:lnTo>
                  <a:lnTo>
                    <a:pt x="1888" y="6"/>
                  </a:lnTo>
                  <a:lnTo>
                    <a:pt x="1888" y="6"/>
                  </a:lnTo>
                  <a:lnTo>
                    <a:pt x="1892" y="6"/>
                  </a:lnTo>
                  <a:lnTo>
                    <a:pt x="1892" y="6"/>
                  </a:lnTo>
                  <a:lnTo>
                    <a:pt x="1896" y="6"/>
                  </a:lnTo>
                  <a:lnTo>
                    <a:pt x="1896" y="6"/>
                  </a:lnTo>
                  <a:lnTo>
                    <a:pt x="1898" y="6"/>
                  </a:lnTo>
                  <a:lnTo>
                    <a:pt x="1898" y="6"/>
                  </a:lnTo>
                  <a:lnTo>
                    <a:pt x="1902" y="4"/>
                  </a:lnTo>
                  <a:lnTo>
                    <a:pt x="1902" y="4"/>
                  </a:lnTo>
                  <a:lnTo>
                    <a:pt x="1906" y="6"/>
                  </a:lnTo>
                  <a:lnTo>
                    <a:pt x="1906" y="6"/>
                  </a:lnTo>
                  <a:lnTo>
                    <a:pt x="1914" y="4"/>
                  </a:lnTo>
                  <a:lnTo>
                    <a:pt x="1914" y="4"/>
                  </a:lnTo>
                  <a:lnTo>
                    <a:pt x="1916" y="6"/>
                  </a:lnTo>
                  <a:lnTo>
                    <a:pt x="1916" y="6"/>
                  </a:lnTo>
                  <a:lnTo>
                    <a:pt x="1916" y="6"/>
                  </a:lnTo>
                  <a:lnTo>
                    <a:pt x="1916" y="6"/>
                  </a:lnTo>
                  <a:lnTo>
                    <a:pt x="1916" y="6"/>
                  </a:lnTo>
                  <a:lnTo>
                    <a:pt x="1916" y="6"/>
                  </a:lnTo>
                  <a:lnTo>
                    <a:pt x="1918" y="8"/>
                  </a:lnTo>
                  <a:lnTo>
                    <a:pt x="1918" y="8"/>
                  </a:lnTo>
                  <a:lnTo>
                    <a:pt x="1922" y="8"/>
                  </a:lnTo>
                  <a:lnTo>
                    <a:pt x="1926" y="8"/>
                  </a:lnTo>
                  <a:lnTo>
                    <a:pt x="1926" y="8"/>
                  </a:lnTo>
                  <a:lnTo>
                    <a:pt x="1928" y="10"/>
                  </a:lnTo>
                  <a:lnTo>
                    <a:pt x="1928" y="10"/>
                  </a:lnTo>
                  <a:lnTo>
                    <a:pt x="1934" y="8"/>
                  </a:lnTo>
                  <a:lnTo>
                    <a:pt x="1934" y="8"/>
                  </a:lnTo>
                  <a:lnTo>
                    <a:pt x="1944" y="6"/>
                  </a:lnTo>
                  <a:lnTo>
                    <a:pt x="1944" y="6"/>
                  </a:lnTo>
                  <a:lnTo>
                    <a:pt x="1946" y="6"/>
                  </a:lnTo>
                  <a:lnTo>
                    <a:pt x="1946" y="6"/>
                  </a:lnTo>
                  <a:lnTo>
                    <a:pt x="1948" y="4"/>
                  </a:lnTo>
                  <a:lnTo>
                    <a:pt x="1948" y="4"/>
                  </a:lnTo>
                  <a:lnTo>
                    <a:pt x="1950" y="4"/>
                  </a:lnTo>
                  <a:lnTo>
                    <a:pt x="1950" y="4"/>
                  </a:lnTo>
                  <a:lnTo>
                    <a:pt x="1950" y="6"/>
                  </a:lnTo>
                  <a:lnTo>
                    <a:pt x="1950" y="6"/>
                  </a:lnTo>
                  <a:lnTo>
                    <a:pt x="1954" y="6"/>
                  </a:lnTo>
                  <a:lnTo>
                    <a:pt x="1954" y="6"/>
                  </a:lnTo>
                  <a:lnTo>
                    <a:pt x="1960" y="6"/>
                  </a:lnTo>
                  <a:lnTo>
                    <a:pt x="1960" y="6"/>
                  </a:lnTo>
                  <a:lnTo>
                    <a:pt x="1960" y="4"/>
                  </a:lnTo>
                  <a:lnTo>
                    <a:pt x="1960" y="4"/>
                  </a:lnTo>
                  <a:lnTo>
                    <a:pt x="1962" y="4"/>
                  </a:lnTo>
                  <a:lnTo>
                    <a:pt x="1962" y="4"/>
                  </a:lnTo>
                  <a:lnTo>
                    <a:pt x="1968" y="6"/>
                  </a:lnTo>
                  <a:lnTo>
                    <a:pt x="1968" y="6"/>
                  </a:lnTo>
                  <a:lnTo>
                    <a:pt x="1970" y="6"/>
                  </a:lnTo>
                  <a:lnTo>
                    <a:pt x="1970" y="6"/>
                  </a:lnTo>
                  <a:lnTo>
                    <a:pt x="1972" y="6"/>
                  </a:lnTo>
                  <a:lnTo>
                    <a:pt x="1972" y="6"/>
                  </a:lnTo>
                  <a:lnTo>
                    <a:pt x="1974" y="6"/>
                  </a:lnTo>
                  <a:lnTo>
                    <a:pt x="1974" y="6"/>
                  </a:lnTo>
                  <a:lnTo>
                    <a:pt x="1974" y="6"/>
                  </a:lnTo>
                  <a:lnTo>
                    <a:pt x="1974" y="6"/>
                  </a:lnTo>
                  <a:lnTo>
                    <a:pt x="1976" y="6"/>
                  </a:lnTo>
                  <a:lnTo>
                    <a:pt x="1976" y="6"/>
                  </a:lnTo>
                  <a:lnTo>
                    <a:pt x="1978" y="8"/>
                  </a:lnTo>
                  <a:lnTo>
                    <a:pt x="1978" y="8"/>
                  </a:lnTo>
                  <a:lnTo>
                    <a:pt x="1978" y="6"/>
                  </a:lnTo>
                  <a:lnTo>
                    <a:pt x="1978" y="6"/>
                  </a:lnTo>
                  <a:lnTo>
                    <a:pt x="1982" y="6"/>
                  </a:lnTo>
                  <a:lnTo>
                    <a:pt x="1982" y="6"/>
                  </a:lnTo>
                  <a:lnTo>
                    <a:pt x="1986" y="8"/>
                  </a:lnTo>
                  <a:lnTo>
                    <a:pt x="1986" y="8"/>
                  </a:lnTo>
                  <a:lnTo>
                    <a:pt x="1994" y="8"/>
                  </a:lnTo>
                  <a:lnTo>
                    <a:pt x="1994" y="8"/>
                  </a:lnTo>
                  <a:lnTo>
                    <a:pt x="1996" y="6"/>
                  </a:lnTo>
                  <a:lnTo>
                    <a:pt x="1996" y="6"/>
                  </a:lnTo>
                  <a:lnTo>
                    <a:pt x="2000" y="6"/>
                  </a:lnTo>
                  <a:lnTo>
                    <a:pt x="2000" y="6"/>
                  </a:lnTo>
                  <a:lnTo>
                    <a:pt x="2002" y="4"/>
                  </a:lnTo>
                  <a:lnTo>
                    <a:pt x="2002" y="4"/>
                  </a:lnTo>
                  <a:lnTo>
                    <a:pt x="2010" y="4"/>
                  </a:lnTo>
                  <a:lnTo>
                    <a:pt x="2010" y="4"/>
                  </a:lnTo>
                  <a:lnTo>
                    <a:pt x="2012" y="4"/>
                  </a:lnTo>
                  <a:lnTo>
                    <a:pt x="2012" y="4"/>
                  </a:lnTo>
                  <a:lnTo>
                    <a:pt x="2014" y="4"/>
                  </a:lnTo>
                  <a:lnTo>
                    <a:pt x="2014" y="4"/>
                  </a:lnTo>
                  <a:lnTo>
                    <a:pt x="2016" y="4"/>
                  </a:lnTo>
                  <a:lnTo>
                    <a:pt x="2016" y="4"/>
                  </a:lnTo>
                  <a:lnTo>
                    <a:pt x="2018" y="4"/>
                  </a:lnTo>
                  <a:lnTo>
                    <a:pt x="2018" y="4"/>
                  </a:lnTo>
                  <a:lnTo>
                    <a:pt x="2032" y="4"/>
                  </a:lnTo>
                  <a:lnTo>
                    <a:pt x="2032" y="4"/>
                  </a:lnTo>
                  <a:lnTo>
                    <a:pt x="2040" y="4"/>
                  </a:lnTo>
                  <a:lnTo>
                    <a:pt x="2040" y="4"/>
                  </a:lnTo>
                  <a:lnTo>
                    <a:pt x="2050" y="4"/>
                  </a:lnTo>
                  <a:lnTo>
                    <a:pt x="2050" y="4"/>
                  </a:lnTo>
                  <a:lnTo>
                    <a:pt x="2052" y="4"/>
                  </a:lnTo>
                  <a:lnTo>
                    <a:pt x="2052" y="4"/>
                  </a:lnTo>
                  <a:lnTo>
                    <a:pt x="2054" y="4"/>
                  </a:lnTo>
                  <a:lnTo>
                    <a:pt x="2054" y="4"/>
                  </a:lnTo>
                  <a:lnTo>
                    <a:pt x="2058" y="4"/>
                  </a:lnTo>
                  <a:lnTo>
                    <a:pt x="2058" y="4"/>
                  </a:lnTo>
                  <a:lnTo>
                    <a:pt x="2060" y="4"/>
                  </a:lnTo>
                  <a:lnTo>
                    <a:pt x="2060" y="4"/>
                  </a:lnTo>
                  <a:lnTo>
                    <a:pt x="2066" y="4"/>
                  </a:lnTo>
                  <a:lnTo>
                    <a:pt x="2066" y="4"/>
                  </a:lnTo>
                  <a:lnTo>
                    <a:pt x="2070" y="4"/>
                  </a:lnTo>
                  <a:lnTo>
                    <a:pt x="2070" y="4"/>
                  </a:lnTo>
                  <a:lnTo>
                    <a:pt x="2072" y="4"/>
                  </a:lnTo>
                  <a:lnTo>
                    <a:pt x="2072" y="4"/>
                  </a:lnTo>
                  <a:lnTo>
                    <a:pt x="2074" y="6"/>
                  </a:lnTo>
                  <a:lnTo>
                    <a:pt x="2074" y="6"/>
                  </a:lnTo>
                  <a:lnTo>
                    <a:pt x="2080" y="4"/>
                  </a:lnTo>
                  <a:lnTo>
                    <a:pt x="2080" y="4"/>
                  </a:lnTo>
                  <a:lnTo>
                    <a:pt x="2086" y="4"/>
                  </a:lnTo>
                  <a:lnTo>
                    <a:pt x="2086" y="4"/>
                  </a:lnTo>
                  <a:lnTo>
                    <a:pt x="2088" y="4"/>
                  </a:lnTo>
                  <a:lnTo>
                    <a:pt x="2088" y="4"/>
                  </a:lnTo>
                  <a:lnTo>
                    <a:pt x="2092" y="4"/>
                  </a:lnTo>
                  <a:lnTo>
                    <a:pt x="2092" y="4"/>
                  </a:lnTo>
                  <a:lnTo>
                    <a:pt x="2096" y="4"/>
                  </a:lnTo>
                  <a:lnTo>
                    <a:pt x="2096" y="4"/>
                  </a:lnTo>
                  <a:lnTo>
                    <a:pt x="2098" y="4"/>
                  </a:lnTo>
                  <a:lnTo>
                    <a:pt x="2098" y="4"/>
                  </a:lnTo>
                  <a:lnTo>
                    <a:pt x="2106" y="4"/>
                  </a:lnTo>
                  <a:lnTo>
                    <a:pt x="2106" y="4"/>
                  </a:lnTo>
                  <a:lnTo>
                    <a:pt x="2108" y="4"/>
                  </a:lnTo>
                  <a:lnTo>
                    <a:pt x="2108" y="4"/>
                  </a:lnTo>
                  <a:lnTo>
                    <a:pt x="2114" y="4"/>
                  </a:lnTo>
                  <a:lnTo>
                    <a:pt x="2114" y="4"/>
                  </a:lnTo>
                  <a:lnTo>
                    <a:pt x="2116" y="4"/>
                  </a:lnTo>
                  <a:lnTo>
                    <a:pt x="2116" y="4"/>
                  </a:lnTo>
                  <a:lnTo>
                    <a:pt x="2118" y="4"/>
                  </a:lnTo>
                  <a:lnTo>
                    <a:pt x="2118" y="4"/>
                  </a:lnTo>
                  <a:lnTo>
                    <a:pt x="2124" y="4"/>
                  </a:lnTo>
                  <a:lnTo>
                    <a:pt x="2124" y="4"/>
                  </a:lnTo>
                  <a:lnTo>
                    <a:pt x="2132" y="4"/>
                  </a:lnTo>
                  <a:lnTo>
                    <a:pt x="2132" y="4"/>
                  </a:lnTo>
                  <a:lnTo>
                    <a:pt x="2134" y="4"/>
                  </a:lnTo>
                  <a:lnTo>
                    <a:pt x="2134" y="4"/>
                  </a:lnTo>
                  <a:lnTo>
                    <a:pt x="2134" y="4"/>
                  </a:lnTo>
                  <a:lnTo>
                    <a:pt x="2134" y="4"/>
                  </a:lnTo>
                  <a:lnTo>
                    <a:pt x="2134" y="4"/>
                  </a:lnTo>
                  <a:lnTo>
                    <a:pt x="2134" y="4"/>
                  </a:lnTo>
                  <a:lnTo>
                    <a:pt x="2136" y="4"/>
                  </a:lnTo>
                  <a:lnTo>
                    <a:pt x="2136" y="4"/>
                  </a:lnTo>
                  <a:lnTo>
                    <a:pt x="2136" y="4"/>
                  </a:lnTo>
                  <a:lnTo>
                    <a:pt x="2136" y="4"/>
                  </a:lnTo>
                  <a:lnTo>
                    <a:pt x="2138" y="4"/>
                  </a:lnTo>
                  <a:lnTo>
                    <a:pt x="2138" y="4"/>
                  </a:lnTo>
                  <a:lnTo>
                    <a:pt x="2144" y="4"/>
                  </a:lnTo>
                  <a:lnTo>
                    <a:pt x="2144" y="4"/>
                  </a:lnTo>
                  <a:lnTo>
                    <a:pt x="2146" y="4"/>
                  </a:lnTo>
                  <a:lnTo>
                    <a:pt x="2146" y="4"/>
                  </a:lnTo>
                  <a:lnTo>
                    <a:pt x="2150" y="4"/>
                  </a:lnTo>
                  <a:lnTo>
                    <a:pt x="2150" y="4"/>
                  </a:lnTo>
                  <a:lnTo>
                    <a:pt x="2154" y="4"/>
                  </a:lnTo>
                  <a:lnTo>
                    <a:pt x="2154" y="4"/>
                  </a:lnTo>
                  <a:lnTo>
                    <a:pt x="2156" y="4"/>
                  </a:lnTo>
                  <a:lnTo>
                    <a:pt x="2156" y="4"/>
                  </a:lnTo>
                  <a:lnTo>
                    <a:pt x="2160" y="4"/>
                  </a:lnTo>
                  <a:lnTo>
                    <a:pt x="2160" y="4"/>
                  </a:lnTo>
                  <a:lnTo>
                    <a:pt x="2164" y="4"/>
                  </a:lnTo>
                  <a:lnTo>
                    <a:pt x="2164" y="4"/>
                  </a:lnTo>
                  <a:lnTo>
                    <a:pt x="2168" y="4"/>
                  </a:lnTo>
                  <a:lnTo>
                    <a:pt x="2168" y="4"/>
                  </a:lnTo>
                  <a:lnTo>
                    <a:pt x="2168" y="4"/>
                  </a:lnTo>
                  <a:lnTo>
                    <a:pt x="2168" y="4"/>
                  </a:lnTo>
                  <a:lnTo>
                    <a:pt x="2172" y="4"/>
                  </a:lnTo>
                  <a:lnTo>
                    <a:pt x="2172" y="4"/>
                  </a:lnTo>
                  <a:lnTo>
                    <a:pt x="2178" y="4"/>
                  </a:lnTo>
                  <a:lnTo>
                    <a:pt x="2178" y="4"/>
                  </a:lnTo>
                  <a:lnTo>
                    <a:pt x="2182" y="4"/>
                  </a:lnTo>
                  <a:lnTo>
                    <a:pt x="2182" y="4"/>
                  </a:lnTo>
                  <a:lnTo>
                    <a:pt x="2184" y="4"/>
                  </a:lnTo>
                  <a:lnTo>
                    <a:pt x="2184" y="4"/>
                  </a:lnTo>
                  <a:lnTo>
                    <a:pt x="2184" y="4"/>
                  </a:lnTo>
                  <a:lnTo>
                    <a:pt x="2184" y="4"/>
                  </a:lnTo>
                  <a:lnTo>
                    <a:pt x="2186" y="4"/>
                  </a:lnTo>
                  <a:lnTo>
                    <a:pt x="2186" y="4"/>
                  </a:lnTo>
                  <a:lnTo>
                    <a:pt x="2186" y="4"/>
                  </a:lnTo>
                  <a:lnTo>
                    <a:pt x="2186" y="4"/>
                  </a:lnTo>
                  <a:lnTo>
                    <a:pt x="2186" y="4"/>
                  </a:lnTo>
                  <a:lnTo>
                    <a:pt x="2186" y="4"/>
                  </a:lnTo>
                  <a:lnTo>
                    <a:pt x="2188" y="4"/>
                  </a:lnTo>
                  <a:lnTo>
                    <a:pt x="2188" y="4"/>
                  </a:lnTo>
                  <a:lnTo>
                    <a:pt x="2190" y="2"/>
                  </a:lnTo>
                  <a:lnTo>
                    <a:pt x="2190" y="2"/>
                  </a:lnTo>
                  <a:lnTo>
                    <a:pt x="2196" y="2"/>
                  </a:lnTo>
                  <a:lnTo>
                    <a:pt x="2196" y="2"/>
                  </a:lnTo>
                  <a:lnTo>
                    <a:pt x="2202" y="4"/>
                  </a:lnTo>
                  <a:lnTo>
                    <a:pt x="2202" y="4"/>
                  </a:lnTo>
                  <a:lnTo>
                    <a:pt x="2202" y="4"/>
                  </a:lnTo>
                  <a:lnTo>
                    <a:pt x="2202" y="4"/>
                  </a:lnTo>
                  <a:lnTo>
                    <a:pt x="2206" y="4"/>
                  </a:lnTo>
                  <a:lnTo>
                    <a:pt x="2206" y="4"/>
                  </a:lnTo>
                  <a:lnTo>
                    <a:pt x="2210" y="4"/>
                  </a:lnTo>
                  <a:lnTo>
                    <a:pt x="2210" y="4"/>
                  </a:lnTo>
                  <a:lnTo>
                    <a:pt x="2216" y="2"/>
                  </a:lnTo>
                  <a:lnTo>
                    <a:pt x="2216" y="2"/>
                  </a:lnTo>
                  <a:lnTo>
                    <a:pt x="2224" y="4"/>
                  </a:lnTo>
                  <a:lnTo>
                    <a:pt x="2224" y="4"/>
                  </a:lnTo>
                  <a:lnTo>
                    <a:pt x="2226" y="2"/>
                  </a:lnTo>
                  <a:lnTo>
                    <a:pt x="2230" y="4"/>
                  </a:lnTo>
                  <a:lnTo>
                    <a:pt x="2230" y="4"/>
                  </a:lnTo>
                  <a:lnTo>
                    <a:pt x="2232" y="2"/>
                  </a:lnTo>
                  <a:lnTo>
                    <a:pt x="2232" y="2"/>
                  </a:lnTo>
                  <a:lnTo>
                    <a:pt x="2234" y="2"/>
                  </a:lnTo>
                  <a:lnTo>
                    <a:pt x="2234" y="2"/>
                  </a:lnTo>
                  <a:lnTo>
                    <a:pt x="2236" y="2"/>
                  </a:lnTo>
                  <a:lnTo>
                    <a:pt x="2236" y="2"/>
                  </a:lnTo>
                  <a:lnTo>
                    <a:pt x="2240" y="2"/>
                  </a:lnTo>
                  <a:lnTo>
                    <a:pt x="2240" y="2"/>
                  </a:lnTo>
                  <a:lnTo>
                    <a:pt x="2248" y="4"/>
                  </a:lnTo>
                  <a:lnTo>
                    <a:pt x="2248" y="4"/>
                  </a:lnTo>
                  <a:lnTo>
                    <a:pt x="2252" y="2"/>
                  </a:lnTo>
                  <a:lnTo>
                    <a:pt x="2252" y="2"/>
                  </a:lnTo>
                  <a:lnTo>
                    <a:pt x="2256" y="4"/>
                  </a:lnTo>
                  <a:lnTo>
                    <a:pt x="2256" y="4"/>
                  </a:lnTo>
                  <a:lnTo>
                    <a:pt x="2256" y="4"/>
                  </a:lnTo>
                  <a:lnTo>
                    <a:pt x="2256" y="4"/>
                  </a:lnTo>
                  <a:lnTo>
                    <a:pt x="2256" y="4"/>
                  </a:lnTo>
                  <a:lnTo>
                    <a:pt x="2256" y="4"/>
                  </a:lnTo>
                  <a:lnTo>
                    <a:pt x="2258" y="4"/>
                  </a:lnTo>
                  <a:lnTo>
                    <a:pt x="2258" y="4"/>
                  </a:lnTo>
                  <a:lnTo>
                    <a:pt x="2258" y="4"/>
                  </a:lnTo>
                  <a:lnTo>
                    <a:pt x="2258" y="4"/>
                  </a:lnTo>
                  <a:lnTo>
                    <a:pt x="2262" y="2"/>
                  </a:lnTo>
                  <a:lnTo>
                    <a:pt x="2262" y="2"/>
                  </a:lnTo>
                  <a:lnTo>
                    <a:pt x="2266" y="4"/>
                  </a:lnTo>
                  <a:lnTo>
                    <a:pt x="2266" y="4"/>
                  </a:lnTo>
                  <a:lnTo>
                    <a:pt x="2270" y="4"/>
                  </a:lnTo>
                  <a:lnTo>
                    <a:pt x="2270" y="4"/>
                  </a:lnTo>
                  <a:lnTo>
                    <a:pt x="2270" y="4"/>
                  </a:lnTo>
                  <a:lnTo>
                    <a:pt x="2270" y="4"/>
                  </a:lnTo>
                  <a:lnTo>
                    <a:pt x="2274" y="4"/>
                  </a:lnTo>
                  <a:lnTo>
                    <a:pt x="2274" y="4"/>
                  </a:lnTo>
                  <a:lnTo>
                    <a:pt x="2274" y="4"/>
                  </a:lnTo>
                  <a:lnTo>
                    <a:pt x="2274" y="4"/>
                  </a:lnTo>
                  <a:lnTo>
                    <a:pt x="2282" y="4"/>
                  </a:lnTo>
                  <a:lnTo>
                    <a:pt x="2282" y="4"/>
                  </a:lnTo>
                  <a:lnTo>
                    <a:pt x="2286" y="4"/>
                  </a:lnTo>
                  <a:lnTo>
                    <a:pt x="2286" y="4"/>
                  </a:lnTo>
                  <a:lnTo>
                    <a:pt x="2288" y="4"/>
                  </a:lnTo>
                  <a:lnTo>
                    <a:pt x="2288" y="4"/>
                  </a:lnTo>
                  <a:lnTo>
                    <a:pt x="2288" y="4"/>
                  </a:lnTo>
                  <a:lnTo>
                    <a:pt x="2288" y="4"/>
                  </a:lnTo>
                  <a:lnTo>
                    <a:pt x="2290" y="4"/>
                  </a:lnTo>
                  <a:lnTo>
                    <a:pt x="2290" y="4"/>
                  </a:lnTo>
                  <a:lnTo>
                    <a:pt x="2292" y="2"/>
                  </a:lnTo>
                  <a:lnTo>
                    <a:pt x="2296" y="2"/>
                  </a:lnTo>
                  <a:lnTo>
                    <a:pt x="2296" y="2"/>
                  </a:lnTo>
                  <a:lnTo>
                    <a:pt x="2298" y="2"/>
                  </a:lnTo>
                  <a:lnTo>
                    <a:pt x="2298" y="2"/>
                  </a:lnTo>
                  <a:lnTo>
                    <a:pt x="2304" y="2"/>
                  </a:lnTo>
                  <a:lnTo>
                    <a:pt x="2304" y="2"/>
                  </a:lnTo>
                  <a:lnTo>
                    <a:pt x="2306" y="2"/>
                  </a:lnTo>
                  <a:lnTo>
                    <a:pt x="2306" y="2"/>
                  </a:lnTo>
                  <a:lnTo>
                    <a:pt x="2310" y="2"/>
                  </a:lnTo>
                  <a:lnTo>
                    <a:pt x="2310" y="2"/>
                  </a:lnTo>
                  <a:lnTo>
                    <a:pt x="2310" y="2"/>
                  </a:lnTo>
                  <a:lnTo>
                    <a:pt x="2310" y="2"/>
                  </a:lnTo>
                  <a:lnTo>
                    <a:pt x="2316" y="2"/>
                  </a:lnTo>
                  <a:lnTo>
                    <a:pt x="2316" y="2"/>
                  </a:lnTo>
                  <a:lnTo>
                    <a:pt x="2318" y="2"/>
                  </a:lnTo>
                  <a:lnTo>
                    <a:pt x="2318" y="2"/>
                  </a:lnTo>
                  <a:lnTo>
                    <a:pt x="2322" y="2"/>
                  </a:lnTo>
                  <a:lnTo>
                    <a:pt x="2322" y="2"/>
                  </a:lnTo>
                  <a:lnTo>
                    <a:pt x="2328" y="2"/>
                  </a:lnTo>
                  <a:lnTo>
                    <a:pt x="2328" y="2"/>
                  </a:lnTo>
                  <a:lnTo>
                    <a:pt x="2330" y="2"/>
                  </a:lnTo>
                  <a:lnTo>
                    <a:pt x="2330" y="2"/>
                  </a:lnTo>
                  <a:lnTo>
                    <a:pt x="2334" y="4"/>
                  </a:lnTo>
                  <a:lnTo>
                    <a:pt x="2334" y="4"/>
                  </a:lnTo>
                  <a:lnTo>
                    <a:pt x="2338" y="2"/>
                  </a:lnTo>
                  <a:lnTo>
                    <a:pt x="2338" y="2"/>
                  </a:lnTo>
                  <a:lnTo>
                    <a:pt x="2344" y="2"/>
                  </a:lnTo>
                  <a:lnTo>
                    <a:pt x="2344" y="2"/>
                  </a:lnTo>
                  <a:lnTo>
                    <a:pt x="2348" y="2"/>
                  </a:lnTo>
                  <a:lnTo>
                    <a:pt x="2348" y="2"/>
                  </a:lnTo>
                  <a:lnTo>
                    <a:pt x="2348" y="2"/>
                  </a:lnTo>
                  <a:lnTo>
                    <a:pt x="2348" y="2"/>
                  </a:lnTo>
                  <a:lnTo>
                    <a:pt x="2350" y="2"/>
                  </a:lnTo>
                  <a:lnTo>
                    <a:pt x="2350" y="2"/>
                  </a:lnTo>
                  <a:lnTo>
                    <a:pt x="2350" y="2"/>
                  </a:lnTo>
                  <a:lnTo>
                    <a:pt x="2350" y="2"/>
                  </a:lnTo>
                  <a:lnTo>
                    <a:pt x="2352" y="2"/>
                  </a:lnTo>
                  <a:lnTo>
                    <a:pt x="2352" y="2"/>
                  </a:lnTo>
                  <a:lnTo>
                    <a:pt x="2352" y="2"/>
                  </a:lnTo>
                  <a:lnTo>
                    <a:pt x="2352" y="2"/>
                  </a:lnTo>
                  <a:lnTo>
                    <a:pt x="2354" y="2"/>
                  </a:lnTo>
                  <a:lnTo>
                    <a:pt x="2354" y="2"/>
                  </a:lnTo>
                  <a:lnTo>
                    <a:pt x="2354" y="2"/>
                  </a:lnTo>
                  <a:lnTo>
                    <a:pt x="2354" y="2"/>
                  </a:lnTo>
                  <a:lnTo>
                    <a:pt x="2364" y="2"/>
                  </a:lnTo>
                  <a:lnTo>
                    <a:pt x="2364" y="2"/>
                  </a:lnTo>
                  <a:lnTo>
                    <a:pt x="2366" y="4"/>
                  </a:lnTo>
                  <a:lnTo>
                    <a:pt x="2366" y="4"/>
                  </a:lnTo>
                  <a:lnTo>
                    <a:pt x="2368" y="4"/>
                  </a:lnTo>
                  <a:lnTo>
                    <a:pt x="2368" y="4"/>
                  </a:lnTo>
                  <a:lnTo>
                    <a:pt x="2370" y="4"/>
                  </a:lnTo>
                  <a:lnTo>
                    <a:pt x="2370" y="4"/>
                  </a:lnTo>
                  <a:lnTo>
                    <a:pt x="2374" y="2"/>
                  </a:lnTo>
                  <a:lnTo>
                    <a:pt x="2374" y="2"/>
                  </a:lnTo>
                  <a:lnTo>
                    <a:pt x="2378" y="2"/>
                  </a:lnTo>
                  <a:lnTo>
                    <a:pt x="2378" y="2"/>
                  </a:lnTo>
                  <a:lnTo>
                    <a:pt x="2380" y="2"/>
                  </a:lnTo>
                  <a:lnTo>
                    <a:pt x="2384" y="2"/>
                  </a:lnTo>
                  <a:lnTo>
                    <a:pt x="2384" y="2"/>
                  </a:lnTo>
                  <a:lnTo>
                    <a:pt x="2388" y="2"/>
                  </a:lnTo>
                  <a:lnTo>
                    <a:pt x="2390" y="2"/>
                  </a:lnTo>
                  <a:lnTo>
                    <a:pt x="2390" y="2"/>
                  </a:lnTo>
                  <a:lnTo>
                    <a:pt x="2398" y="2"/>
                  </a:lnTo>
                  <a:lnTo>
                    <a:pt x="2398" y="2"/>
                  </a:lnTo>
                  <a:lnTo>
                    <a:pt x="2402" y="2"/>
                  </a:lnTo>
                  <a:lnTo>
                    <a:pt x="2402" y="2"/>
                  </a:lnTo>
                  <a:lnTo>
                    <a:pt x="2404" y="2"/>
                  </a:lnTo>
                  <a:lnTo>
                    <a:pt x="2404" y="2"/>
                  </a:lnTo>
                  <a:lnTo>
                    <a:pt x="2406" y="2"/>
                  </a:lnTo>
                  <a:lnTo>
                    <a:pt x="2406" y="2"/>
                  </a:lnTo>
                  <a:lnTo>
                    <a:pt x="2410" y="2"/>
                  </a:lnTo>
                  <a:lnTo>
                    <a:pt x="2410" y="2"/>
                  </a:lnTo>
                  <a:lnTo>
                    <a:pt x="2414" y="4"/>
                  </a:lnTo>
                  <a:lnTo>
                    <a:pt x="2414" y="4"/>
                  </a:lnTo>
                  <a:lnTo>
                    <a:pt x="2414" y="6"/>
                  </a:lnTo>
                  <a:lnTo>
                    <a:pt x="2414" y="6"/>
                  </a:lnTo>
                  <a:lnTo>
                    <a:pt x="2418" y="4"/>
                  </a:lnTo>
                  <a:lnTo>
                    <a:pt x="2418" y="4"/>
                  </a:lnTo>
                  <a:lnTo>
                    <a:pt x="2420" y="6"/>
                  </a:lnTo>
                  <a:lnTo>
                    <a:pt x="2420" y="6"/>
                  </a:lnTo>
                  <a:lnTo>
                    <a:pt x="2420" y="6"/>
                  </a:lnTo>
                  <a:lnTo>
                    <a:pt x="2420" y="6"/>
                  </a:lnTo>
                  <a:lnTo>
                    <a:pt x="2422" y="6"/>
                  </a:lnTo>
                  <a:lnTo>
                    <a:pt x="2422" y="6"/>
                  </a:lnTo>
                  <a:lnTo>
                    <a:pt x="2428" y="6"/>
                  </a:lnTo>
                  <a:lnTo>
                    <a:pt x="2434" y="6"/>
                  </a:lnTo>
                  <a:lnTo>
                    <a:pt x="2434" y="6"/>
                  </a:lnTo>
                  <a:lnTo>
                    <a:pt x="2436" y="6"/>
                  </a:lnTo>
                  <a:lnTo>
                    <a:pt x="2436" y="6"/>
                  </a:lnTo>
                  <a:lnTo>
                    <a:pt x="2442" y="4"/>
                  </a:lnTo>
                  <a:lnTo>
                    <a:pt x="2442" y="4"/>
                  </a:lnTo>
                  <a:lnTo>
                    <a:pt x="2446" y="4"/>
                  </a:lnTo>
                  <a:lnTo>
                    <a:pt x="2446" y="4"/>
                  </a:lnTo>
                  <a:lnTo>
                    <a:pt x="2446" y="4"/>
                  </a:lnTo>
                  <a:lnTo>
                    <a:pt x="2446" y="4"/>
                  </a:lnTo>
                  <a:lnTo>
                    <a:pt x="2448" y="4"/>
                  </a:lnTo>
                  <a:lnTo>
                    <a:pt x="2448" y="4"/>
                  </a:lnTo>
                  <a:lnTo>
                    <a:pt x="2448" y="4"/>
                  </a:lnTo>
                  <a:lnTo>
                    <a:pt x="2448" y="4"/>
                  </a:lnTo>
                  <a:lnTo>
                    <a:pt x="2450" y="4"/>
                  </a:lnTo>
                  <a:lnTo>
                    <a:pt x="2450" y="4"/>
                  </a:lnTo>
                  <a:lnTo>
                    <a:pt x="2452" y="4"/>
                  </a:lnTo>
                  <a:lnTo>
                    <a:pt x="2452" y="4"/>
                  </a:lnTo>
                  <a:lnTo>
                    <a:pt x="2460" y="4"/>
                  </a:lnTo>
                  <a:lnTo>
                    <a:pt x="2460" y="4"/>
                  </a:lnTo>
                  <a:lnTo>
                    <a:pt x="2462" y="6"/>
                  </a:lnTo>
                  <a:lnTo>
                    <a:pt x="2462" y="6"/>
                  </a:lnTo>
                  <a:lnTo>
                    <a:pt x="2462" y="6"/>
                  </a:lnTo>
                  <a:lnTo>
                    <a:pt x="2464" y="8"/>
                  </a:lnTo>
                  <a:lnTo>
                    <a:pt x="2464" y="8"/>
                  </a:lnTo>
                  <a:lnTo>
                    <a:pt x="2468" y="6"/>
                  </a:lnTo>
                  <a:lnTo>
                    <a:pt x="2474" y="4"/>
                  </a:lnTo>
                  <a:lnTo>
                    <a:pt x="2474" y="4"/>
                  </a:lnTo>
                  <a:lnTo>
                    <a:pt x="2476" y="6"/>
                  </a:lnTo>
                  <a:lnTo>
                    <a:pt x="2476" y="6"/>
                  </a:lnTo>
                  <a:lnTo>
                    <a:pt x="2478" y="6"/>
                  </a:lnTo>
                  <a:lnTo>
                    <a:pt x="2478" y="6"/>
                  </a:lnTo>
                  <a:lnTo>
                    <a:pt x="2484" y="6"/>
                  </a:lnTo>
                  <a:lnTo>
                    <a:pt x="2484" y="6"/>
                  </a:lnTo>
                  <a:lnTo>
                    <a:pt x="2486" y="6"/>
                  </a:lnTo>
                  <a:lnTo>
                    <a:pt x="2486" y="6"/>
                  </a:lnTo>
                  <a:lnTo>
                    <a:pt x="2492" y="6"/>
                  </a:lnTo>
                  <a:lnTo>
                    <a:pt x="2492" y="6"/>
                  </a:lnTo>
                  <a:lnTo>
                    <a:pt x="2498" y="6"/>
                  </a:lnTo>
                  <a:lnTo>
                    <a:pt x="2498" y="6"/>
                  </a:lnTo>
                  <a:lnTo>
                    <a:pt x="2498" y="6"/>
                  </a:lnTo>
                  <a:lnTo>
                    <a:pt x="2498" y="6"/>
                  </a:lnTo>
                  <a:lnTo>
                    <a:pt x="2498" y="6"/>
                  </a:lnTo>
                  <a:lnTo>
                    <a:pt x="2498" y="6"/>
                  </a:lnTo>
                  <a:lnTo>
                    <a:pt x="2498" y="6"/>
                  </a:lnTo>
                  <a:lnTo>
                    <a:pt x="2498" y="6"/>
                  </a:lnTo>
                  <a:lnTo>
                    <a:pt x="2498" y="6"/>
                  </a:lnTo>
                  <a:lnTo>
                    <a:pt x="2498" y="6"/>
                  </a:lnTo>
                  <a:lnTo>
                    <a:pt x="2502" y="6"/>
                  </a:lnTo>
                  <a:lnTo>
                    <a:pt x="2502" y="6"/>
                  </a:lnTo>
                  <a:lnTo>
                    <a:pt x="2504" y="6"/>
                  </a:lnTo>
                  <a:lnTo>
                    <a:pt x="2504" y="6"/>
                  </a:lnTo>
                  <a:lnTo>
                    <a:pt x="2506" y="6"/>
                  </a:lnTo>
                  <a:lnTo>
                    <a:pt x="2506" y="6"/>
                  </a:lnTo>
                  <a:lnTo>
                    <a:pt x="2506" y="6"/>
                  </a:lnTo>
                  <a:lnTo>
                    <a:pt x="2506" y="6"/>
                  </a:lnTo>
                  <a:lnTo>
                    <a:pt x="2506" y="4"/>
                  </a:lnTo>
                  <a:lnTo>
                    <a:pt x="2506" y="4"/>
                  </a:lnTo>
                  <a:lnTo>
                    <a:pt x="2518" y="4"/>
                  </a:lnTo>
                  <a:lnTo>
                    <a:pt x="2518" y="4"/>
                  </a:lnTo>
                  <a:lnTo>
                    <a:pt x="2522" y="6"/>
                  </a:lnTo>
                  <a:lnTo>
                    <a:pt x="2522" y="6"/>
                  </a:lnTo>
                  <a:lnTo>
                    <a:pt x="2524" y="6"/>
                  </a:lnTo>
                  <a:lnTo>
                    <a:pt x="2524" y="6"/>
                  </a:lnTo>
                  <a:lnTo>
                    <a:pt x="2526" y="4"/>
                  </a:lnTo>
                  <a:lnTo>
                    <a:pt x="2526" y="4"/>
                  </a:lnTo>
                  <a:lnTo>
                    <a:pt x="2526" y="4"/>
                  </a:lnTo>
                  <a:lnTo>
                    <a:pt x="2526" y="4"/>
                  </a:lnTo>
                  <a:lnTo>
                    <a:pt x="2526" y="4"/>
                  </a:lnTo>
                  <a:lnTo>
                    <a:pt x="2526" y="4"/>
                  </a:lnTo>
                  <a:lnTo>
                    <a:pt x="2528" y="4"/>
                  </a:lnTo>
                  <a:lnTo>
                    <a:pt x="2528" y="4"/>
                  </a:lnTo>
                  <a:lnTo>
                    <a:pt x="2536" y="4"/>
                  </a:lnTo>
                  <a:lnTo>
                    <a:pt x="2536" y="4"/>
                  </a:lnTo>
                  <a:lnTo>
                    <a:pt x="2538" y="4"/>
                  </a:lnTo>
                  <a:lnTo>
                    <a:pt x="2538" y="4"/>
                  </a:lnTo>
                  <a:lnTo>
                    <a:pt x="2540" y="4"/>
                  </a:lnTo>
                  <a:lnTo>
                    <a:pt x="2540" y="4"/>
                  </a:lnTo>
                  <a:lnTo>
                    <a:pt x="2540" y="4"/>
                  </a:lnTo>
                  <a:lnTo>
                    <a:pt x="2540" y="4"/>
                  </a:lnTo>
                  <a:lnTo>
                    <a:pt x="2542" y="4"/>
                  </a:lnTo>
                  <a:lnTo>
                    <a:pt x="2542" y="4"/>
                  </a:lnTo>
                  <a:lnTo>
                    <a:pt x="2542" y="4"/>
                  </a:lnTo>
                  <a:lnTo>
                    <a:pt x="2542" y="4"/>
                  </a:lnTo>
                  <a:lnTo>
                    <a:pt x="2546" y="4"/>
                  </a:lnTo>
                  <a:lnTo>
                    <a:pt x="2546" y="4"/>
                  </a:lnTo>
                  <a:lnTo>
                    <a:pt x="2546" y="4"/>
                  </a:lnTo>
                  <a:lnTo>
                    <a:pt x="2546" y="4"/>
                  </a:lnTo>
                  <a:lnTo>
                    <a:pt x="2552" y="6"/>
                  </a:lnTo>
                  <a:lnTo>
                    <a:pt x="2552" y="6"/>
                  </a:lnTo>
                  <a:lnTo>
                    <a:pt x="2554" y="6"/>
                  </a:lnTo>
                  <a:lnTo>
                    <a:pt x="2554" y="6"/>
                  </a:lnTo>
                  <a:lnTo>
                    <a:pt x="2554" y="6"/>
                  </a:lnTo>
                  <a:lnTo>
                    <a:pt x="2554" y="6"/>
                  </a:lnTo>
                  <a:lnTo>
                    <a:pt x="2556" y="6"/>
                  </a:lnTo>
                  <a:lnTo>
                    <a:pt x="2556" y="6"/>
                  </a:lnTo>
                  <a:lnTo>
                    <a:pt x="2556" y="6"/>
                  </a:lnTo>
                  <a:lnTo>
                    <a:pt x="2556" y="6"/>
                  </a:lnTo>
                  <a:lnTo>
                    <a:pt x="2560" y="6"/>
                  </a:lnTo>
                  <a:lnTo>
                    <a:pt x="2560" y="6"/>
                  </a:lnTo>
                  <a:lnTo>
                    <a:pt x="2562" y="6"/>
                  </a:lnTo>
                  <a:lnTo>
                    <a:pt x="2562" y="6"/>
                  </a:lnTo>
                  <a:lnTo>
                    <a:pt x="2564" y="6"/>
                  </a:lnTo>
                  <a:lnTo>
                    <a:pt x="2564" y="6"/>
                  </a:lnTo>
                  <a:lnTo>
                    <a:pt x="2564" y="6"/>
                  </a:lnTo>
                  <a:lnTo>
                    <a:pt x="2564" y="6"/>
                  </a:lnTo>
                  <a:lnTo>
                    <a:pt x="2564" y="6"/>
                  </a:lnTo>
                  <a:lnTo>
                    <a:pt x="2564" y="6"/>
                  </a:lnTo>
                  <a:lnTo>
                    <a:pt x="2564" y="6"/>
                  </a:lnTo>
                  <a:lnTo>
                    <a:pt x="2564" y="6"/>
                  </a:lnTo>
                  <a:lnTo>
                    <a:pt x="2570" y="4"/>
                  </a:lnTo>
                  <a:lnTo>
                    <a:pt x="2570" y="4"/>
                  </a:lnTo>
                  <a:lnTo>
                    <a:pt x="2574" y="4"/>
                  </a:lnTo>
                  <a:lnTo>
                    <a:pt x="2574" y="4"/>
                  </a:lnTo>
                  <a:lnTo>
                    <a:pt x="2576" y="4"/>
                  </a:lnTo>
                  <a:lnTo>
                    <a:pt x="2576" y="4"/>
                  </a:lnTo>
                  <a:lnTo>
                    <a:pt x="2576" y="4"/>
                  </a:lnTo>
                  <a:lnTo>
                    <a:pt x="2576" y="4"/>
                  </a:lnTo>
                  <a:lnTo>
                    <a:pt x="2576" y="4"/>
                  </a:lnTo>
                  <a:lnTo>
                    <a:pt x="2576" y="4"/>
                  </a:lnTo>
                  <a:lnTo>
                    <a:pt x="2576" y="4"/>
                  </a:lnTo>
                  <a:lnTo>
                    <a:pt x="2576" y="4"/>
                  </a:lnTo>
                  <a:lnTo>
                    <a:pt x="2578" y="4"/>
                  </a:lnTo>
                  <a:lnTo>
                    <a:pt x="2578" y="4"/>
                  </a:lnTo>
                  <a:lnTo>
                    <a:pt x="2580" y="4"/>
                  </a:lnTo>
                  <a:lnTo>
                    <a:pt x="2580" y="4"/>
                  </a:lnTo>
                  <a:lnTo>
                    <a:pt x="2580" y="6"/>
                  </a:lnTo>
                  <a:lnTo>
                    <a:pt x="2580" y="6"/>
                  </a:lnTo>
                  <a:lnTo>
                    <a:pt x="2584" y="6"/>
                  </a:lnTo>
                  <a:lnTo>
                    <a:pt x="2584" y="6"/>
                  </a:lnTo>
                  <a:lnTo>
                    <a:pt x="2590" y="6"/>
                  </a:lnTo>
                  <a:lnTo>
                    <a:pt x="2590" y="6"/>
                  </a:lnTo>
                  <a:lnTo>
                    <a:pt x="2592" y="6"/>
                  </a:lnTo>
                  <a:lnTo>
                    <a:pt x="2592" y="6"/>
                  </a:lnTo>
                  <a:lnTo>
                    <a:pt x="2592" y="6"/>
                  </a:lnTo>
                  <a:lnTo>
                    <a:pt x="2592" y="6"/>
                  </a:lnTo>
                  <a:lnTo>
                    <a:pt x="2594" y="6"/>
                  </a:lnTo>
                  <a:lnTo>
                    <a:pt x="2594" y="6"/>
                  </a:lnTo>
                  <a:lnTo>
                    <a:pt x="2596" y="6"/>
                  </a:lnTo>
                  <a:lnTo>
                    <a:pt x="2596" y="6"/>
                  </a:lnTo>
                  <a:lnTo>
                    <a:pt x="2600" y="6"/>
                  </a:lnTo>
                  <a:lnTo>
                    <a:pt x="2600" y="6"/>
                  </a:lnTo>
                  <a:lnTo>
                    <a:pt x="2608" y="6"/>
                  </a:lnTo>
                  <a:lnTo>
                    <a:pt x="2608" y="6"/>
                  </a:lnTo>
                  <a:lnTo>
                    <a:pt x="2612" y="6"/>
                  </a:lnTo>
                  <a:lnTo>
                    <a:pt x="2612" y="6"/>
                  </a:lnTo>
                  <a:lnTo>
                    <a:pt x="2614" y="6"/>
                  </a:lnTo>
                  <a:lnTo>
                    <a:pt x="2614" y="6"/>
                  </a:lnTo>
                  <a:lnTo>
                    <a:pt x="2614" y="6"/>
                  </a:lnTo>
                  <a:lnTo>
                    <a:pt x="2614" y="6"/>
                  </a:lnTo>
                  <a:lnTo>
                    <a:pt x="2618" y="8"/>
                  </a:lnTo>
                  <a:lnTo>
                    <a:pt x="2618" y="8"/>
                  </a:lnTo>
                  <a:lnTo>
                    <a:pt x="2620" y="8"/>
                  </a:lnTo>
                  <a:lnTo>
                    <a:pt x="2620" y="8"/>
                  </a:lnTo>
                  <a:lnTo>
                    <a:pt x="2626" y="6"/>
                  </a:lnTo>
                  <a:lnTo>
                    <a:pt x="2626" y="6"/>
                  </a:lnTo>
                  <a:lnTo>
                    <a:pt x="2628" y="8"/>
                  </a:lnTo>
                  <a:lnTo>
                    <a:pt x="2628" y="8"/>
                  </a:lnTo>
                  <a:lnTo>
                    <a:pt x="2630" y="8"/>
                  </a:lnTo>
                  <a:lnTo>
                    <a:pt x="2630" y="8"/>
                  </a:lnTo>
                  <a:lnTo>
                    <a:pt x="2632" y="10"/>
                  </a:lnTo>
                  <a:lnTo>
                    <a:pt x="2632" y="10"/>
                  </a:lnTo>
                  <a:lnTo>
                    <a:pt x="2632" y="10"/>
                  </a:lnTo>
                  <a:lnTo>
                    <a:pt x="2636" y="12"/>
                  </a:lnTo>
                  <a:lnTo>
                    <a:pt x="2636" y="12"/>
                  </a:lnTo>
                  <a:lnTo>
                    <a:pt x="2636" y="10"/>
                  </a:lnTo>
                  <a:lnTo>
                    <a:pt x="2636" y="10"/>
                  </a:lnTo>
                  <a:lnTo>
                    <a:pt x="2640" y="8"/>
                  </a:lnTo>
                  <a:lnTo>
                    <a:pt x="2640" y="8"/>
                  </a:lnTo>
                  <a:lnTo>
                    <a:pt x="2640" y="8"/>
                  </a:lnTo>
                  <a:lnTo>
                    <a:pt x="2640" y="8"/>
                  </a:lnTo>
                  <a:lnTo>
                    <a:pt x="2642" y="8"/>
                  </a:lnTo>
                  <a:lnTo>
                    <a:pt x="2642" y="8"/>
                  </a:lnTo>
                  <a:lnTo>
                    <a:pt x="2642" y="8"/>
                  </a:lnTo>
                  <a:lnTo>
                    <a:pt x="2642" y="8"/>
                  </a:lnTo>
                  <a:lnTo>
                    <a:pt x="2644" y="6"/>
                  </a:lnTo>
                  <a:lnTo>
                    <a:pt x="2644" y="6"/>
                  </a:lnTo>
                  <a:lnTo>
                    <a:pt x="2646" y="6"/>
                  </a:lnTo>
                  <a:lnTo>
                    <a:pt x="2646" y="6"/>
                  </a:lnTo>
                  <a:lnTo>
                    <a:pt x="2654" y="6"/>
                  </a:lnTo>
                  <a:lnTo>
                    <a:pt x="2654" y="6"/>
                  </a:lnTo>
                  <a:lnTo>
                    <a:pt x="2654" y="6"/>
                  </a:lnTo>
                  <a:lnTo>
                    <a:pt x="2654" y="6"/>
                  </a:lnTo>
                  <a:lnTo>
                    <a:pt x="2656" y="6"/>
                  </a:lnTo>
                  <a:lnTo>
                    <a:pt x="2656" y="6"/>
                  </a:lnTo>
                  <a:lnTo>
                    <a:pt x="2656" y="6"/>
                  </a:lnTo>
                  <a:lnTo>
                    <a:pt x="2656" y="6"/>
                  </a:lnTo>
                  <a:lnTo>
                    <a:pt x="2658" y="6"/>
                  </a:lnTo>
                  <a:lnTo>
                    <a:pt x="2658" y="6"/>
                  </a:lnTo>
                  <a:lnTo>
                    <a:pt x="2658" y="6"/>
                  </a:lnTo>
                  <a:lnTo>
                    <a:pt x="2658" y="6"/>
                  </a:lnTo>
                  <a:lnTo>
                    <a:pt x="2660" y="6"/>
                  </a:lnTo>
                  <a:lnTo>
                    <a:pt x="2660" y="6"/>
                  </a:lnTo>
                  <a:lnTo>
                    <a:pt x="2662" y="6"/>
                  </a:lnTo>
                  <a:lnTo>
                    <a:pt x="2662" y="6"/>
                  </a:lnTo>
                  <a:lnTo>
                    <a:pt x="2664" y="4"/>
                  </a:lnTo>
                  <a:lnTo>
                    <a:pt x="2664" y="4"/>
                  </a:lnTo>
                  <a:lnTo>
                    <a:pt x="2666" y="4"/>
                  </a:lnTo>
                  <a:lnTo>
                    <a:pt x="2666" y="4"/>
                  </a:lnTo>
                  <a:lnTo>
                    <a:pt x="2666" y="4"/>
                  </a:lnTo>
                  <a:lnTo>
                    <a:pt x="2666" y="4"/>
                  </a:lnTo>
                  <a:lnTo>
                    <a:pt x="2666" y="4"/>
                  </a:lnTo>
                  <a:lnTo>
                    <a:pt x="2666" y="4"/>
                  </a:lnTo>
                  <a:lnTo>
                    <a:pt x="2674" y="4"/>
                  </a:lnTo>
                  <a:lnTo>
                    <a:pt x="2674" y="4"/>
                  </a:lnTo>
                  <a:lnTo>
                    <a:pt x="2678" y="4"/>
                  </a:lnTo>
                  <a:lnTo>
                    <a:pt x="2678" y="4"/>
                  </a:lnTo>
                  <a:lnTo>
                    <a:pt x="2682" y="4"/>
                  </a:lnTo>
                  <a:lnTo>
                    <a:pt x="2682" y="4"/>
                  </a:lnTo>
                  <a:lnTo>
                    <a:pt x="2684" y="4"/>
                  </a:lnTo>
                  <a:lnTo>
                    <a:pt x="2684" y="4"/>
                  </a:lnTo>
                  <a:lnTo>
                    <a:pt x="2684" y="4"/>
                  </a:lnTo>
                  <a:lnTo>
                    <a:pt x="2684" y="4"/>
                  </a:lnTo>
                  <a:lnTo>
                    <a:pt x="2684" y="4"/>
                  </a:lnTo>
                  <a:lnTo>
                    <a:pt x="2684" y="4"/>
                  </a:lnTo>
                  <a:lnTo>
                    <a:pt x="2684" y="4"/>
                  </a:lnTo>
                  <a:lnTo>
                    <a:pt x="2684" y="4"/>
                  </a:lnTo>
                  <a:lnTo>
                    <a:pt x="2684" y="4"/>
                  </a:lnTo>
                  <a:lnTo>
                    <a:pt x="2684" y="4"/>
                  </a:lnTo>
                  <a:lnTo>
                    <a:pt x="2690" y="2"/>
                  </a:lnTo>
                  <a:lnTo>
                    <a:pt x="2690" y="2"/>
                  </a:lnTo>
                  <a:lnTo>
                    <a:pt x="2692" y="4"/>
                  </a:lnTo>
                  <a:lnTo>
                    <a:pt x="2692" y="4"/>
                  </a:lnTo>
                  <a:lnTo>
                    <a:pt x="2698" y="4"/>
                  </a:lnTo>
                  <a:lnTo>
                    <a:pt x="2698" y="4"/>
                  </a:lnTo>
                  <a:lnTo>
                    <a:pt x="2704" y="4"/>
                  </a:lnTo>
                  <a:lnTo>
                    <a:pt x="2704" y="4"/>
                  </a:lnTo>
                  <a:lnTo>
                    <a:pt x="2712" y="2"/>
                  </a:lnTo>
                  <a:lnTo>
                    <a:pt x="2712" y="2"/>
                  </a:lnTo>
                  <a:lnTo>
                    <a:pt x="2714" y="4"/>
                  </a:lnTo>
                  <a:lnTo>
                    <a:pt x="2714" y="4"/>
                  </a:lnTo>
                  <a:lnTo>
                    <a:pt x="2718" y="4"/>
                  </a:lnTo>
                  <a:lnTo>
                    <a:pt x="2718" y="4"/>
                  </a:lnTo>
                  <a:lnTo>
                    <a:pt x="2724" y="4"/>
                  </a:lnTo>
                  <a:lnTo>
                    <a:pt x="2724" y="4"/>
                  </a:lnTo>
                  <a:lnTo>
                    <a:pt x="2728" y="4"/>
                  </a:lnTo>
                  <a:lnTo>
                    <a:pt x="2728" y="4"/>
                  </a:lnTo>
                  <a:lnTo>
                    <a:pt x="2732" y="4"/>
                  </a:lnTo>
                  <a:lnTo>
                    <a:pt x="2732" y="4"/>
                  </a:lnTo>
                  <a:lnTo>
                    <a:pt x="2740" y="4"/>
                  </a:lnTo>
                  <a:lnTo>
                    <a:pt x="2740" y="4"/>
                  </a:lnTo>
                  <a:lnTo>
                    <a:pt x="2742" y="4"/>
                  </a:lnTo>
                  <a:lnTo>
                    <a:pt x="2742" y="4"/>
                  </a:lnTo>
                  <a:lnTo>
                    <a:pt x="2748" y="2"/>
                  </a:lnTo>
                  <a:lnTo>
                    <a:pt x="2748" y="2"/>
                  </a:lnTo>
                  <a:lnTo>
                    <a:pt x="2754" y="2"/>
                  </a:lnTo>
                  <a:lnTo>
                    <a:pt x="2754" y="2"/>
                  </a:lnTo>
                  <a:lnTo>
                    <a:pt x="2758" y="4"/>
                  </a:lnTo>
                  <a:lnTo>
                    <a:pt x="2758" y="4"/>
                  </a:lnTo>
                  <a:lnTo>
                    <a:pt x="2766" y="2"/>
                  </a:lnTo>
                  <a:lnTo>
                    <a:pt x="2766" y="2"/>
                  </a:lnTo>
                  <a:lnTo>
                    <a:pt x="2766" y="2"/>
                  </a:lnTo>
                  <a:lnTo>
                    <a:pt x="2766" y="2"/>
                  </a:lnTo>
                  <a:lnTo>
                    <a:pt x="2766" y="2"/>
                  </a:lnTo>
                  <a:lnTo>
                    <a:pt x="2768" y="2"/>
                  </a:lnTo>
                  <a:lnTo>
                    <a:pt x="2768" y="2"/>
                  </a:lnTo>
                  <a:lnTo>
                    <a:pt x="2772" y="4"/>
                  </a:lnTo>
                  <a:lnTo>
                    <a:pt x="2772" y="4"/>
                  </a:lnTo>
                  <a:lnTo>
                    <a:pt x="2774" y="4"/>
                  </a:lnTo>
                  <a:lnTo>
                    <a:pt x="2774" y="4"/>
                  </a:lnTo>
                  <a:lnTo>
                    <a:pt x="2774" y="4"/>
                  </a:lnTo>
                  <a:lnTo>
                    <a:pt x="2774" y="4"/>
                  </a:lnTo>
                  <a:lnTo>
                    <a:pt x="2774" y="4"/>
                  </a:lnTo>
                  <a:lnTo>
                    <a:pt x="2774" y="4"/>
                  </a:lnTo>
                  <a:lnTo>
                    <a:pt x="2776" y="4"/>
                  </a:lnTo>
                  <a:lnTo>
                    <a:pt x="2776" y="4"/>
                  </a:lnTo>
                  <a:lnTo>
                    <a:pt x="2782" y="2"/>
                  </a:lnTo>
                  <a:lnTo>
                    <a:pt x="2782" y="2"/>
                  </a:lnTo>
                  <a:lnTo>
                    <a:pt x="2784" y="4"/>
                  </a:lnTo>
                  <a:lnTo>
                    <a:pt x="2784" y="4"/>
                  </a:lnTo>
                  <a:lnTo>
                    <a:pt x="2784" y="2"/>
                  </a:lnTo>
                  <a:lnTo>
                    <a:pt x="2784" y="2"/>
                  </a:lnTo>
                  <a:lnTo>
                    <a:pt x="2796" y="4"/>
                  </a:lnTo>
                  <a:lnTo>
                    <a:pt x="2796" y="4"/>
                  </a:lnTo>
                  <a:lnTo>
                    <a:pt x="2802" y="4"/>
                  </a:lnTo>
                  <a:lnTo>
                    <a:pt x="2802" y="4"/>
                  </a:lnTo>
                  <a:lnTo>
                    <a:pt x="2806" y="4"/>
                  </a:lnTo>
                  <a:lnTo>
                    <a:pt x="2806" y="4"/>
                  </a:lnTo>
                  <a:lnTo>
                    <a:pt x="2810" y="4"/>
                  </a:lnTo>
                  <a:lnTo>
                    <a:pt x="2810" y="4"/>
                  </a:lnTo>
                  <a:lnTo>
                    <a:pt x="2814" y="4"/>
                  </a:lnTo>
                  <a:lnTo>
                    <a:pt x="2814" y="4"/>
                  </a:lnTo>
                  <a:lnTo>
                    <a:pt x="2818" y="4"/>
                  </a:lnTo>
                  <a:lnTo>
                    <a:pt x="2818" y="4"/>
                  </a:lnTo>
                  <a:lnTo>
                    <a:pt x="2824" y="4"/>
                  </a:lnTo>
                  <a:lnTo>
                    <a:pt x="2824" y="4"/>
                  </a:lnTo>
                  <a:lnTo>
                    <a:pt x="2824" y="4"/>
                  </a:lnTo>
                  <a:lnTo>
                    <a:pt x="2824" y="4"/>
                  </a:lnTo>
                  <a:lnTo>
                    <a:pt x="2826" y="4"/>
                  </a:lnTo>
                  <a:lnTo>
                    <a:pt x="2826" y="4"/>
                  </a:lnTo>
                  <a:lnTo>
                    <a:pt x="2828" y="4"/>
                  </a:lnTo>
                  <a:lnTo>
                    <a:pt x="2828" y="4"/>
                  </a:lnTo>
                  <a:lnTo>
                    <a:pt x="2830" y="4"/>
                  </a:lnTo>
                  <a:lnTo>
                    <a:pt x="2830" y="4"/>
                  </a:lnTo>
                  <a:lnTo>
                    <a:pt x="2838" y="4"/>
                  </a:lnTo>
                  <a:lnTo>
                    <a:pt x="2838" y="4"/>
                  </a:lnTo>
                  <a:lnTo>
                    <a:pt x="2838" y="4"/>
                  </a:lnTo>
                  <a:lnTo>
                    <a:pt x="2838" y="4"/>
                  </a:lnTo>
                  <a:lnTo>
                    <a:pt x="2842" y="6"/>
                  </a:lnTo>
                  <a:lnTo>
                    <a:pt x="2842" y="6"/>
                  </a:lnTo>
                  <a:lnTo>
                    <a:pt x="2848" y="6"/>
                  </a:lnTo>
                  <a:lnTo>
                    <a:pt x="2852" y="6"/>
                  </a:lnTo>
                  <a:lnTo>
                    <a:pt x="2852" y="6"/>
                  </a:lnTo>
                  <a:lnTo>
                    <a:pt x="2854" y="4"/>
                  </a:lnTo>
                  <a:lnTo>
                    <a:pt x="2854" y="4"/>
                  </a:lnTo>
                  <a:lnTo>
                    <a:pt x="2856" y="4"/>
                  </a:lnTo>
                  <a:lnTo>
                    <a:pt x="2856" y="4"/>
                  </a:lnTo>
                  <a:lnTo>
                    <a:pt x="2858" y="6"/>
                  </a:lnTo>
                  <a:lnTo>
                    <a:pt x="2858" y="6"/>
                  </a:lnTo>
                  <a:lnTo>
                    <a:pt x="2858" y="4"/>
                  </a:lnTo>
                  <a:lnTo>
                    <a:pt x="2858" y="4"/>
                  </a:lnTo>
                  <a:lnTo>
                    <a:pt x="2858" y="6"/>
                  </a:lnTo>
                  <a:lnTo>
                    <a:pt x="2858" y="6"/>
                  </a:lnTo>
                  <a:lnTo>
                    <a:pt x="2858" y="4"/>
                  </a:lnTo>
                  <a:lnTo>
                    <a:pt x="2858" y="4"/>
                  </a:lnTo>
                  <a:lnTo>
                    <a:pt x="2858" y="6"/>
                  </a:lnTo>
                  <a:lnTo>
                    <a:pt x="2858" y="6"/>
                  </a:lnTo>
                  <a:lnTo>
                    <a:pt x="2858" y="4"/>
                  </a:lnTo>
                  <a:lnTo>
                    <a:pt x="2858" y="4"/>
                  </a:lnTo>
                  <a:lnTo>
                    <a:pt x="2862" y="6"/>
                  </a:lnTo>
                  <a:lnTo>
                    <a:pt x="2862" y="6"/>
                  </a:lnTo>
                  <a:lnTo>
                    <a:pt x="2864" y="6"/>
                  </a:lnTo>
                  <a:lnTo>
                    <a:pt x="2864" y="6"/>
                  </a:lnTo>
                  <a:lnTo>
                    <a:pt x="2864" y="6"/>
                  </a:lnTo>
                  <a:lnTo>
                    <a:pt x="2864" y="6"/>
                  </a:lnTo>
                  <a:lnTo>
                    <a:pt x="2866" y="6"/>
                  </a:lnTo>
                  <a:lnTo>
                    <a:pt x="2866" y="6"/>
                  </a:lnTo>
                  <a:lnTo>
                    <a:pt x="2868" y="6"/>
                  </a:lnTo>
                  <a:lnTo>
                    <a:pt x="2868" y="6"/>
                  </a:lnTo>
                  <a:lnTo>
                    <a:pt x="2870" y="6"/>
                  </a:lnTo>
                  <a:lnTo>
                    <a:pt x="2870" y="6"/>
                  </a:lnTo>
                  <a:lnTo>
                    <a:pt x="2870" y="6"/>
                  </a:lnTo>
                  <a:lnTo>
                    <a:pt x="2870" y="6"/>
                  </a:lnTo>
                  <a:lnTo>
                    <a:pt x="2870" y="6"/>
                  </a:lnTo>
                  <a:lnTo>
                    <a:pt x="2870" y="6"/>
                  </a:lnTo>
                  <a:lnTo>
                    <a:pt x="2874" y="6"/>
                  </a:lnTo>
                  <a:lnTo>
                    <a:pt x="2874" y="6"/>
                  </a:lnTo>
                  <a:lnTo>
                    <a:pt x="2876" y="6"/>
                  </a:lnTo>
                  <a:lnTo>
                    <a:pt x="2876" y="6"/>
                  </a:lnTo>
                  <a:lnTo>
                    <a:pt x="2876" y="6"/>
                  </a:lnTo>
                  <a:lnTo>
                    <a:pt x="2876" y="6"/>
                  </a:lnTo>
                  <a:lnTo>
                    <a:pt x="2880" y="6"/>
                  </a:lnTo>
                  <a:lnTo>
                    <a:pt x="2880" y="6"/>
                  </a:lnTo>
                  <a:lnTo>
                    <a:pt x="2882" y="6"/>
                  </a:lnTo>
                  <a:lnTo>
                    <a:pt x="2882" y="6"/>
                  </a:lnTo>
                  <a:lnTo>
                    <a:pt x="2888" y="6"/>
                  </a:lnTo>
                  <a:lnTo>
                    <a:pt x="2888" y="6"/>
                  </a:lnTo>
                  <a:lnTo>
                    <a:pt x="2892" y="6"/>
                  </a:lnTo>
                  <a:lnTo>
                    <a:pt x="2892" y="6"/>
                  </a:lnTo>
                  <a:lnTo>
                    <a:pt x="2898" y="6"/>
                  </a:lnTo>
                  <a:lnTo>
                    <a:pt x="2898" y="6"/>
                  </a:lnTo>
                  <a:lnTo>
                    <a:pt x="2906" y="6"/>
                  </a:lnTo>
                  <a:lnTo>
                    <a:pt x="2914" y="6"/>
                  </a:lnTo>
                  <a:lnTo>
                    <a:pt x="2914" y="6"/>
                  </a:lnTo>
                  <a:lnTo>
                    <a:pt x="2914" y="6"/>
                  </a:lnTo>
                  <a:lnTo>
                    <a:pt x="2914" y="6"/>
                  </a:lnTo>
                  <a:lnTo>
                    <a:pt x="2914" y="6"/>
                  </a:lnTo>
                  <a:lnTo>
                    <a:pt x="2914" y="6"/>
                  </a:lnTo>
                  <a:lnTo>
                    <a:pt x="2916" y="6"/>
                  </a:lnTo>
                  <a:lnTo>
                    <a:pt x="2916" y="6"/>
                  </a:lnTo>
                  <a:lnTo>
                    <a:pt x="2916" y="6"/>
                  </a:lnTo>
                  <a:lnTo>
                    <a:pt x="2916" y="6"/>
                  </a:lnTo>
                  <a:lnTo>
                    <a:pt x="2918" y="6"/>
                  </a:lnTo>
                  <a:lnTo>
                    <a:pt x="2918" y="6"/>
                  </a:lnTo>
                  <a:lnTo>
                    <a:pt x="2918" y="6"/>
                  </a:lnTo>
                  <a:lnTo>
                    <a:pt x="2918" y="6"/>
                  </a:lnTo>
                  <a:lnTo>
                    <a:pt x="2918" y="6"/>
                  </a:lnTo>
                  <a:lnTo>
                    <a:pt x="2918" y="6"/>
                  </a:lnTo>
                  <a:lnTo>
                    <a:pt x="2920" y="6"/>
                  </a:lnTo>
                  <a:lnTo>
                    <a:pt x="2920" y="6"/>
                  </a:lnTo>
                  <a:lnTo>
                    <a:pt x="2928" y="6"/>
                  </a:lnTo>
                  <a:lnTo>
                    <a:pt x="2928" y="6"/>
                  </a:lnTo>
                  <a:lnTo>
                    <a:pt x="2932" y="6"/>
                  </a:lnTo>
                  <a:lnTo>
                    <a:pt x="2932" y="6"/>
                  </a:lnTo>
                  <a:lnTo>
                    <a:pt x="2932" y="6"/>
                  </a:lnTo>
                  <a:lnTo>
                    <a:pt x="2932" y="6"/>
                  </a:lnTo>
                  <a:lnTo>
                    <a:pt x="2932" y="6"/>
                  </a:lnTo>
                  <a:lnTo>
                    <a:pt x="2932" y="6"/>
                  </a:lnTo>
                  <a:lnTo>
                    <a:pt x="2932" y="6"/>
                  </a:lnTo>
                  <a:lnTo>
                    <a:pt x="2932" y="6"/>
                  </a:lnTo>
                  <a:lnTo>
                    <a:pt x="2932" y="6"/>
                  </a:lnTo>
                  <a:lnTo>
                    <a:pt x="2932" y="6"/>
                  </a:lnTo>
                  <a:lnTo>
                    <a:pt x="2934" y="6"/>
                  </a:lnTo>
                  <a:lnTo>
                    <a:pt x="2934" y="6"/>
                  </a:lnTo>
                  <a:lnTo>
                    <a:pt x="2934" y="6"/>
                  </a:lnTo>
                  <a:lnTo>
                    <a:pt x="2934" y="6"/>
                  </a:lnTo>
                  <a:lnTo>
                    <a:pt x="2934" y="6"/>
                  </a:lnTo>
                  <a:lnTo>
                    <a:pt x="2934" y="6"/>
                  </a:lnTo>
                  <a:lnTo>
                    <a:pt x="2938" y="6"/>
                  </a:lnTo>
                  <a:lnTo>
                    <a:pt x="2938" y="6"/>
                  </a:lnTo>
                  <a:lnTo>
                    <a:pt x="2944" y="4"/>
                  </a:lnTo>
                  <a:lnTo>
                    <a:pt x="2944" y="4"/>
                  </a:lnTo>
                  <a:lnTo>
                    <a:pt x="2948" y="6"/>
                  </a:lnTo>
                  <a:lnTo>
                    <a:pt x="2948" y="6"/>
                  </a:lnTo>
                  <a:lnTo>
                    <a:pt x="2950" y="6"/>
                  </a:lnTo>
                  <a:lnTo>
                    <a:pt x="2950" y="6"/>
                  </a:lnTo>
                  <a:lnTo>
                    <a:pt x="2956" y="6"/>
                  </a:lnTo>
                  <a:lnTo>
                    <a:pt x="2956" y="6"/>
                  </a:lnTo>
                  <a:lnTo>
                    <a:pt x="2960" y="6"/>
                  </a:lnTo>
                  <a:lnTo>
                    <a:pt x="2960" y="6"/>
                  </a:lnTo>
                  <a:lnTo>
                    <a:pt x="2960" y="6"/>
                  </a:lnTo>
                  <a:lnTo>
                    <a:pt x="2960" y="6"/>
                  </a:lnTo>
                  <a:lnTo>
                    <a:pt x="2962" y="6"/>
                  </a:lnTo>
                  <a:lnTo>
                    <a:pt x="2962" y="6"/>
                  </a:lnTo>
                  <a:lnTo>
                    <a:pt x="2968" y="8"/>
                  </a:lnTo>
                  <a:lnTo>
                    <a:pt x="2974" y="8"/>
                  </a:lnTo>
                  <a:lnTo>
                    <a:pt x="2974" y="8"/>
                  </a:lnTo>
                  <a:lnTo>
                    <a:pt x="2980" y="8"/>
                  </a:lnTo>
                  <a:lnTo>
                    <a:pt x="2980" y="8"/>
                  </a:lnTo>
                  <a:lnTo>
                    <a:pt x="2984" y="8"/>
                  </a:lnTo>
                  <a:lnTo>
                    <a:pt x="2984" y="8"/>
                  </a:lnTo>
                  <a:lnTo>
                    <a:pt x="2988" y="8"/>
                  </a:lnTo>
                  <a:lnTo>
                    <a:pt x="2988" y="8"/>
                  </a:lnTo>
                  <a:lnTo>
                    <a:pt x="2994" y="8"/>
                  </a:lnTo>
                  <a:lnTo>
                    <a:pt x="2994" y="8"/>
                  </a:lnTo>
                  <a:lnTo>
                    <a:pt x="2998" y="6"/>
                  </a:lnTo>
                  <a:lnTo>
                    <a:pt x="2998" y="6"/>
                  </a:lnTo>
                  <a:lnTo>
                    <a:pt x="3000" y="6"/>
                  </a:lnTo>
                  <a:lnTo>
                    <a:pt x="3000" y="6"/>
                  </a:lnTo>
                  <a:lnTo>
                    <a:pt x="3002" y="6"/>
                  </a:lnTo>
                  <a:lnTo>
                    <a:pt x="3002" y="6"/>
                  </a:lnTo>
                  <a:lnTo>
                    <a:pt x="3008" y="6"/>
                  </a:lnTo>
                  <a:lnTo>
                    <a:pt x="3008" y="6"/>
                  </a:lnTo>
                  <a:lnTo>
                    <a:pt x="3012" y="6"/>
                  </a:lnTo>
                  <a:lnTo>
                    <a:pt x="3012" y="6"/>
                  </a:lnTo>
                  <a:lnTo>
                    <a:pt x="3012" y="6"/>
                  </a:lnTo>
                  <a:lnTo>
                    <a:pt x="3012" y="6"/>
                  </a:lnTo>
                  <a:lnTo>
                    <a:pt x="3014" y="6"/>
                  </a:lnTo>
                  <a:lnTo>
                    <a:pt x="3014" y="6"/>
                  </a:lnTo>
                  <a:lnTo>
                    <a:pt x="3020" y="6"/>
                  </a:lnTo>
                  <a:lnTo>
                    <a:pt x="3020" y="6"/>
                  </a:lnTo>
                  <a:lnTo>
                    <a:pt x="3020" y="6"/>
                  </a:lnTo>
                  <a:lnTo>
                    <a:pt x="3020" y="6"/>
                  </a:lnTo>
                  <a:lnTo>
                    <a:pt x="3022" y="8"/>
                  </a:lnTo>
                  <a:lnTo>
                    <a:pt x="3022" y="8"/>
                  </a:lnTo>
                  <a:lnTo>
                    <a:pt x="3024" y="8"/>
                  </a:lnTo>
                  <a:lnTo>
                    <a:pt x="3024" y="8"/>
                  </a:lnTo>
                  <a:lnTo>
                    <a:pt x="3024" y="6"/>
                  </a:lnTo>
                  <a:lnTo>
                    <a:pt x="3024" y="6"/>
                  </a:lnTo>
                  <a:lnTo>
                    <a:pt x="3028" y="8"/>
                  </a:lnTo>
                  <a:lnTo>
                    <a:pt x="3032" y="8"/>
                  </a:lnTo>
                  <a:lnTo>
                    <a:pt x="3032" y="8"/>
                  </a:lnTo>
                  <a:lnTo>
                    <a:pt x="3036" y="8"/>
                  </a:lnTo>
                  <a:lnTo>
                    <a:pt x="3036" y="8"/>
                  </a:lnTo>
                  <a:lnTo>
                    <a:pt x="3040" y="8"/>
                  </a:lnTo>
                  <a:lnTo>
                    <a:pt x="3040" y="8"/>
                  </a:lnTo>
                  <a:lnTo>
                    <a:pt x="3044" y="8"/>
                  </a:lnTo>
                  <a:lnTo>
                    <a:pt x="3044" y="8"/>
                  </a:lnTo>
                  <a:lnTo>
                    <a:pt x="3048" y="8"/>
                  </a:lnTo>
                  <a:lnTo>
                    <a:pt x="3048" y="8"/>
                  </a:lnTo>
                  <a:lnTo>
                    <a:pt x="3048" y="8"/>
                  </a:lnTo>
                  <a:lnTo>
                    <a:pt x="3048" y="8"/>
                  </a:lnTo>
                  <a:lnTo>
                    <a:pt x="3048" y="8"/>
                  </a:lnTo>
                  <a:lnTo>
                    <a:pt x="3048" y="8"/>
                  </a:lnTo>
                  <a:lnTo>
                    <a:pt x="3052" y="8"/>
                  </a:lnTo>
                  <a:lnTo>
                    <a:pt x="3052" y="8"/>
                  </a:lnTo>
                  <a:lnTo>
                    <a:pt x="3052" y="8"/>
                  </a:lnTo>
                  <a:lnTo>
                    <a:pt x="3052" y="8"/>
                  </a:lnTo>
                  <a:lnTo>
                    <a:pt x="3056" y="8"/>
                  </a:lnTo>
                  <a:lnTo>
                    <a:pt x="3056" y="8"/>
                  </a:lnTo>
                  <a:lnTo>
                    <a:pt x="3058" y="6"/>
                  </a:lnTo>
                  <a:lnTo>
                    <a:pt x="3058" y="6"/>
                  </a:lnTo>
                  <a:lnTo>
                    <a:pt x="3060" y="8"/>
                  </a:lnTo>
                  <a:lnTo>
                    <a:pt x="3060" y="8"/>
                  </a:lnTo>
                  <a:lnTo>
                    <a:pt x="3060" y="8"/>
                  </a:lnTo>
                  <a:lnTo>
                    <a:pt x="3060" y="8"/>
                  </a:lnTo>
                  <a:lnTo>
                    <a:pt x="3064" y="8"/>
                  </a:lnTo>
                  <a:lnTo>
                    <a:pt x="3064" y="8"/>
                  </a:lnTo>
                  <a:lnTo>
                    <a:pt x="3066" y="8"/>
                  </a:lnTo>
                  <a:lnTo>
                    <a:pt x="3066" y="8"/>
                  </a:lnTo>
                  <a:lnTo>
                    <a:pt x="3070" y="8"/>
                  </a:lnTo>
                  <a:lnTo>
                    <a:pt x="3070" y="8"/>
                  </a:lnTo>
                  <a:lnTo>
                    <a:pt x="3070" y="8"/>
                  </a:lnTo>
                  <a:lnTo>
                    <a:pt x="3070" y="8"/>
                  </a:lnTo>
                  <a:lnTo>
                    <a:pt x="3072" y="8"/>
                  </a:lnTo>
                  <a:lnTo>
                    <a:pt x="3072" y="8"/>
                  </a:lnTo>
                  <a:lnTo>
                    <a:pt x="3074" y="8"/>
                  </a:lnTo>
                  <a:lnTo>
                    <a:pt x="3074" y="8"/>
                  </a:lnTo>
                  <a:lnTo>
                    <a:pt x="3078" y="6"/>
                  </a:lnTo>
                  <a:lnTo>
                    <a:pt x="3078" y="6"/>
                  </a:lnTo>
                  <a:lnTo>
                    <a:pt x="3082" y="8"/>
                  </a:lnTo>
                  <a:lnTo>
                    <a:pt x="3082" y="8"/>
                  </a:lnTo>
                  <a:lnTo>
                    <a:pt x="3082" y="8"/>
                  </a:lnTo>
                  <a:lnTo>
                    <a:pt x="3082" y="8"/>
                  </a:lnTo>
                  <a:lnTo>
                    <a:pt x="3082" y="8"/>
                  </a:lnTo>
                  <a:lnTo>
                    <a:pt x="3082" y="8"/>
                  </a:lnTo>
                  <a:lnTo>
                    <a:pt x="3084" y="8"/>
                  </a:lnTo>
                  <a:lnTo>
                    <a:pt x="3084" y="8"/>
                  </a:lnTo>
                  <a:lnTo>
                    <a:pt x="3084" y="8"/>
                  </a:lnTo>
                  <a:lnTo>
                    <a:pt x="3084" y="8"/>
                  </a:lnTo>
                  <a:lnTo>
                    <a:pt x="3088" y="6"/>
                  </a:lnTo>
                  <a:lnTo>
                    <a:pt x="3088" y="6"/>
                  </a:lnTo>
                  <a:lnTo>
                    <a:pt x="3090" y="8"/>
                  </a:lnTo>
                  <a:lnTo>
                    <a:pt x="3090" y="8"/>
                  </a:lnTo>
                  <a:lnTo>
                    <a:pt x="3090" y="6"/>
                  </a:lnTo>
                  <a:lnTo>
                    <a:pt x="3090" y="6"/>
                  </a:lnTo>
                  <a:lnTo>
                    <a:pt x="3092" y="8"/>
                  </a:lnTo>
                  <a:lnTo>
                    <a:pt x="3092" y="8"/>
                  </a:lnTo>
                  <a:lnTo>
                    <a:pt x="3094" y="8"/>
                  </a:lnTo>
                  <a:lnTo>
                    <a:pt x="3094" y="8"/>
                  </a:lnTo>
                  <a:lnTo>
                    <a:pt x="3098" y="8"/>
                  </a:lnTo>
                  <a:lnTo>
                    <a:pt x="3098" y="8"/>
                  </a:lnTo>
                  <a:lnTo>
                    <a:pt x="3100" y="8"/>
                  </a:lnTo>
                  <a:lnTo>
                    <a:pt x="3100" y="8"/>
                  </a:lnTo>
                  <a:lnTo>
                    <a:pt x="3108" y="8"/>
                  </a:lnTo>
                  <a:lnTo>
                    <a:pt x="3108" y="8"/>
                  </a:lnTo>
                  <a:lnTo>
                    <a:pt x="3110" y="8"/>
                  </a:lnTo>
                  <a:lnTo>
                    <a:pt x="3110" y="8"/>
                  </a:lnTo>
                  <a:lnTo>
                    <a:pt x="3114" y="8"/>
                  </a:lnTo>
                  <a:lnTo>
                    <a:pt x="3114" y="8"/>
                  </a:lnTo>
                  <a:lnTo>
                    <a:pt x="3120" y="8"/>
                  </a:lnTo>
                  <a:lnTo>
                    <a:pt x="3120" y="8"/>
                  </a:lnTo>
                  <a:lnTo>
                    <a:pt x="3124" y="8"/>
                  </a:lnTo>
                  <a:lnTo>
                    <a:pt x="3124" y="8"/>
                  </a:lnTo>
                  <a:lnTo>
                    <a:pt x="3132" y="8"/>
                  </a:lnTo>
                  <a:lnTo>
                    <a:pt x="3132" y="8"/>
                  </a:lnTo>
                  <a:lnTo>
                    <a:pt x="3140" y="8"/>
                  </a:lnTo>
                  <a:lnTo>
                    <a:pt x="3140" y="8"/>
                  </a:lnTo>
                  <a:lnTo>
                    <a:pt x="3142" y="8"/>
                  </a:lnTo>
                  <a:lnTo>
                    <a:pt x="3142" y="8"/>
                  </a:lnTo>
                  <a:lnTo>
                    <a:pt x="3148" y="10"/>
                  </a:lnTo>
                  <a:lnTo>
                    <a:pt x="3148" y="10"/>
                  </a:lnTo>
                  <a:lnTo>
                    <a:pt x="3158" y="10"/>
                  </a:lnTo>
                  <a:lnTo>
                    <a:pt x="3158" y="10"/>
                  </a:lnTo>
                  <a:lnTo>
                    <a:pt x="3158" y="10"/>
                  </a:lnTo>
                  <a:lnTo>
                    <a:pt x="3158" y="10"/>
                  </a:lnTo>
                  <a:lnTo>
                    <a:pt x="3160" y="8"/>
                  </a:lnTo>
                  <a:lnTo>
                    <a:pt x="3160" y="8"/>
                  </a:lnTo>
                  <a:lnTo>
                    <a:pt x="3162" y="8"/>
                  </a:lnTo>
                  <a:lnTo>
                    <a:pt x="3162" y="8"/>
                  </a:lnTo>
                  <a:lnTo>
                    <a:pt x="3162" y="8"/>
                  </a:lnTo>
                  <a:lnTo>
                    <a:pt x="3162" y="8"/>
                  </a:lnTo>
                  <a:lnTo>
                    <a:pt x="3164" y="8"/>
                  </a:lnTo>
                  <a:lnTo>
                    <a:pt x="3164" y="8"/>
                  </a:lnTo>
                  <a:lnTo>
                    <a:pt x="3168" y="8"/>
                  </a:lnTo>
                  <a:lnTo>
                    <a:pt x="3168" y="8"/>
                  </a:lnTo>
                  <a:lnTo>
                    <a:pt x="3168" y="10"/>
                  </a:lnTo>
                  <a:lnTo>
                    <a:pt x="3168" y="10"/>
                  </a:lnTo>
                  <a:lnTo>
                    <a:pt x="3170" y="8"/>
                  </a:lnTo>
                  <a:lnTo>
                    <a:pt x="3170" y="8"/>
                  </a:lnTo>
                  <a:lnTo>
                    <a:pt x="3172" y="10"/>
                  </a:lnTo>
                  <a:lnTo>
                    <a:pt x="3172" y="10"/>
                  </a:lnTo>
                  <a:lnTo>
                    <a:pt x="3174" y="10"/>
                  </a:lnTo>
                  <a:lnTo>
                    <a:pt x="3174" y="10"/>
                  </a:lnTo>
                  <a:lnTo>
                    <a:pt x="3176" y="10"/>
                  </a:lnTo>
                  <a:lnTo>
                    <a:pt x="3176" y="10"/>
                  </a:lnTo>
                  <a:lnTo>
                    <a:pt x="3178" y="10"/>
                  </a:lnTo>
                  <a:lnTo>
                    <a:pt x="3178" y="10"/>
                  </a:lnTo>
                  <a:lnTo>
                    <a:pt x="3178" y="8"/>
                  </a:lnTo>
                  <a:lnTo>
                    <a:pt x="3178" y="8"/>
                  </a:lnTo>
                  <a:lnTo>
                    <a:pt x="3178" y="10"/>
                  </a:lnTo>
                  <a:lnTo>
                    <a:pt x="3178" y="10"/>
                  </a:lnTo>
                  <a:lnTo>
                    <a:pt x="3182" y="8"/>
                  </a:lnTo>
                  <a:lnTo>
                    <a:pt x="3182" y="8"/>
                  </a:lnTo>
                  <a:lnTo>
                    <a:pt x="3186" y="8"/>
                  </a:lnTo>
                  <a:lnTo>
                    <a:pt x="3186" y="8"/>
                  </a:lnTo>
                  <a:lnTo>
                    <a:pt x="3188" y="10"/>
                  </a:lnTo>
                  <a:lnTo>
                    <a:pt x="3188" y="10"/>
                  </a:lnTo>
                  <a:lnTo>
                    <a:pt x="3194" y="10"/>
                  </a:lnTo>
                  <a:lnTo>
                    <a:pt x="3194" y="10"/>
                  </a:lnTo>
                  <a:lnTo>
                    <a:pt x="3198" y="8"/>
                  </a:lnTo>
                  <a:lnTo>
                    <a:pt x="3198" y="8"/>
                  </a:lnTo>
                  <a:lnTo>
                    <a:pt x="3202" y="8"/>
                  </a:lnTo>
                  <a:lnTo>
                    <a:pt x="3202" y="8"/>
                  </a:lnTo>
                  <a:lnTo>
                    <a:pt x="3206" y="8"/>
                  </a:lnTo>
                  <a:lnTo>
                    <a:pt x="3206" y="8"/>
                  </a:lnTo>
                  <a:lnTo>
                    <a:pt x="3210" y="10"/>
                  </a:lnTo>
                  <a:lnTo>
                    <a:pt x="3210" y="10"/>
                  </a:lnTo>
                  <a:lnTo>
                    <a:pt x="3214" y="10"/>
                  </a:lnTo>
                  <a:lnTo>
                    <a:pt x="3214" y="10"/>
                  </a:lnTo>
                  <a:lnTo>
                    <a:pt x="3218" y="10"/>
                  </a:lnTo>
                  <a:lnTo>
                    <a:pt x="3218" y="10"/>
                  </a:lnTo>
                  <a:lnTo>
                    <a:pt x="3220" y="10"/>
                  </a:lnTo>
                  <a:lnTo>
                    <a:pt x="3220" y="10"/>
                  </a:lnTo>
                  <a:lnTo>
                    <a:pt x="3220" y="10"/>
                  </a:lnTo>
                  <a:lnTo>
                    <a:pt x="3220" y="10"/>
                  </a:lnTo>
                  <a:lnTo>
                    <a:pt x="3220" y="10"/>
                  </a:lnTo>
                  <a:lnTo>
                    <a:pt x="3220" y="10"/>
                  </a:lnTo>
                  <a:lnTo>
                    <a:pt x="3222" y="10"/>
                  </a:lnTo>
                  <a:lnTo>
                    <a:pt x="3222" y="10"/>
                  </a:lnTo>
                  <a:lnTo>
                    <a:pt x="3224" y="10"/>
                  </a:lnTo>
                  <a:lnTo>
                    <a:pt x="3224" y="10"/>
                  </a:lnTo>
                  <a:lnTo>
                    <a:pt x="3224" y="10"/>
                  </a:lnTo>
                  <a:lnTo>
                    <a:pt x="3224" y="10"/>
                  </a:lnTo>
                  <a:lnTo>
                    <a:pt x="3226" y="10"/>
                  </a:lnTo>
                  <a:lnTo>
                    <a:pt x="3226" y="10"/>
                  </a:lnTo>
                  <a:lnTo>
                    <a:pt x="3226" y="10"/>
                  </a:lnTo>
                  <a:lnTo>
                    <a:pt x="3226" y="10"/>
                  </a:lnTo>
                  <a:lnTo>
                    <a:pt x="3228" y="10"/>
                  </a:lnTo>
                  <a:lnTo>
                    <a:pt x="3228" y="10"/>
                  </a:lnTo>
                  <a:lnTo>
                    <a:pt x="3228" y="10"/>
                  </a:lnTo>
                  <a:lnTo>
                    <a:pt x="3228" y="10"/>
                  </a:lnTo>
                  <a:lnTo>
                    <a:pt x="3228" y="10"/>
                  </a:lnTo>
                  <a:lnTo>
                    <a:pt x="3228" y="10"/>
                  </a:lnTo>
                  <a:lnTo>
                    <a:pt x="3230" y="10"/>
                  </a:lnTo>
                  <a:lnTo>
                    <a:pt x="3230" y="10"/>
                  </a:lnTo>
                  <a:lnTo>
                    <a:pt x="3230" y="10"/>
                  </a:lnTo>
                  <a:lnTo>
                    <a:pt x="3230" y="10"/>
                  </a:lnTo>
                  <a:lnTo>
                    <a:pt x="3230" y="10"/>
                  </a:lnTo>
                  <a:lnTo>
                    <a:pt x="3230" y="10"/>
                  </a:lnTo>
                  <a:lnTo>
                    <a:pt x="3232" y="10"/>
                  </a:lnTo>
                  <a:lnTo>
                    <a:pt x="3232" y="10"/>
                  </a:lnTo>
                  <a:lnTo>
                    <a:pt x="3232" y="12"/>
                  </a:lnTo>
                  <a:lnTo>
                    <a:pt x="3232" y="12"/>
                  </a:lnTo>
                  <a:lnTo>
                    <a:pt x="3232" y="12"/>
                  </a:lnTo>
                  <a:lnTo>
                    <a:pt x="3232" y="12"/>
                  </a:lnTo>
                  <a:lnTo>
                    <a:pt x="3236" y="12"/>
                  </a:lnTo>
                  <a:lnTo>
                    <a:pt x="3236" y="12"/>
                  </a:lnTo>
                  <a:lnTo>
                    <a:pt x="3238" y="12"/>
                  </a:lnTo>
                  <a:lnTo>
                    <a:pt x="3238" y="12"/>
                  </a:lnTo>
                  <a:lnTo>
                    <a:pt x="3240" y="10"/>
                  </a:lnTo>
                  <a:lnTo>
                    <a:pt x="3240" y="10"/>
                  </a:lnTo>
                  <a:lnTo>
                    <a:pt x="3246" y="12"/>
                  </a:lnTo>
                  <a:lnTo>
                    <a:pt x="3246" y="12"/>
                  </a:lnTo>
                  <a:lnTo>
                    <a:pt x="3248" y="12"/>
                  </a:lnTo>
                  <a:lnTo>
                    <a:pt x="3248" y="12"/>
                  </a:lnTo>
                  <a:lnTo>
                    <a:pt x="3252" y="12"/>
                  </a:lnTo>
                  <a:lnTo>
                    <a:pt x="3256" y="12"/>
                  </a:lnTo>
                  <a:lnTo>
                    <a:pt x="3256" y="12"/>
                  </a:lnTo>
                  <a:lnTo>
                    <a:pt x="3258" y="12"/>
                  </a:lnTo>
                  <a:lnTo>
                    <a:pt x="3258" y="12"/>
                  </a:lnTo>
                  <a:lnTo>
                    <a:pt x="3260" y="12"/>
                  </a:lnTo>
                  <a:lnTo>
                    <a:pt x="3260" y="12"/>
                  </a:lnTo>
                  <a:lnTo>
                    <a:pt x="3262" y="12"/>
                  </a:lnTo>
                  <a:lnTo>
                    <a:pt x="3262" y="12"/>
                  </a:lnTo>
                  <a:lnTo>
                    <a:pt x="3262" y="14"/>
                  </a:lnTo>
                  <a:lnTo>
                    <a:pt x="3262" y="14"/>
                  </a:lnTo>
                  <a:lnTo>
                    <a:pt x="3262" y="14"/>
                  </a:lnTo>
                  <a:lnTo>
                    <a:pt x="3262" y="14"/>
                  </a:lnTo>
                  <a:lnTo>
                    <a:pt x="3262" y="14"/>
                  </a:lnTo>
                  <a:lnTo>
                    <a:pt x="3262" y="14"/>
                  </a:lnTo>
                  <a:lnTo>
                    <a:pt x="3262" y="14"/>
                  </a:lnTo>
                  <a:lnTo>
                    <a:pt x="3262" y="16"/>
                  </a:lnTo>
                  <a:lnTo>
                    <a:pt x="3262" y="16"/>
                  </a:lnTo>
                  <a:lnTo>
                    <a:pt x="3264" y="16"/>
                  </a:lnTo>
                  <a:lnTo>
                    <a:pt x="3264" y="16"/>
                  </a:lnTo>
                  <a:lnTo>
                    <a:pt x="3264" y="16"/>
                  </a:lnTo>
                  <a:lnTo>
                    <a:pt x="3264" y="18"/>
                  </a:lnTo>
                  <a:lnTo>
                    <a:pt x="3264" y="18"/>
                  </a:lnTo>
                  <a:lnTo>
                    <a:pt x="3266" y="16"/>
                  </a:lnTo>
                  <a:lnTo>
                    <a:pt x="3266" y="16"/>
                  </a:lnTo>
                  <a:lnTo>
                    <a:pt x="3266" y="16"/>
                  </a:lnTo>
                  <a:lnTo>
                    <a:pt x="3266" y="16"/>
                  </a:lnTo>
                  <a:lnTo>
                    <a:pt x="3264" y="16"/>
                  </a:lnTo>
                  <a:lnTo>
                    <a:pt x="3264" y="16"/>
                  </a:lnTo>
                  <a:lnTo>
                    <a:pt x="3268" y="14"/>
                  </a:lnTo>
                  <a:lnTo>
                    <a:pt x="3268" y="14"/>
                  </a:lnTo>
                  <a:lnTo>
                    <a:pt x="3268" y="12"/>
                  </a:lnTo>
                  <a:lnTo>
                    <a:pt x="3268" y="12"/>
                  </a:lnTo>
                  <a:lnTo>
                    <a:pt x="3272" y="14"/>
                  </a:lnTo>
                  <a:lnTo>
                    <a:pt x="3272" y="14"/>
                  </a:lnTo>
                  <a:lnTo>
                    <a:pt x="3272" y="14"/>
                  </a:lnTo>
                  <a:lnTo>
                    <a:pt x="3272" y="14"/>
                  </a:lnTo>
                  <a:lnTo>
                    <a:pt x="3274" y="14"/>
                  </a:lnTo>
                  <a:lnTo>
                    <a:pt x="3274" y="14"/>
                  </a:lnTo>
                  <a:lnTo>
                    <a:pt x="3276" y="14"/>
                  </a:lnTo>
                  <a:lnTo>
                    <a:pt x="3276" y="14"/>
                  </a:lnTo>
                  <a:lnTo>
                    <a:pt x="3276" y="14"/>
                  </a:lnTo>
                  <a:lnTo>
                    <a:pt x="3276" y="14"/>
                  </a:lnTo>
                  <a:lnTo>
                    <a:pt x="3278" y="14"/>
                  </a:lnTo>
                  <a:lnTo>
                    <a:pt x="3278" y="14"/>
                  </a:lnTo>
                  <a:lnTo>
                    <a:pt x="3280" y="14"/>
                  </a:lnTo>
                  <a:lnTo>
                    <a:pt x="3280" y="14"/>
                  </a:lnTo>
                  <a:lnTo>
                    <a:pt x="3282" y="14"/>
                  </a:lnTo>
                  <a:lnTo>
                    <a:pt x="3282" y="14"/>
                  </a:lnTo>
                  <a:lnTo>
                    <a:pt x="3284" y="14"/>
                  </a:lnTo>
                  <a:lnTo>
                    <a:pt x="3284" y="14"/>
                  </a:lnTo>
                  <a:lnTo>
                    <a:pt x="3290" y="12"/>
                  </a:lnTo>
                  <a:lnTo>
                    <a:pt x="3290" y="12"/>
                  </a:lnTo>
                  <a:lnTo>
                    <a:pt x="3294" y="12"/>
                  </a:lnTo>
                  <a:lnTo>
                    <a:pt x="3298" y="12"/>
                  </a:lnTo>
                  <a:lnTo>
                    <a:pt x="3298" y="12"/>
                  </a:lnTo>
                  <a:lnTo>
                    <a:pt x="3300" y="12"/>
                  </a:lnTo>
                  <a:lnTo>
                    <a:pt x="3300" y="12"/>
                  </a:lnTo>
                  <a:lnTo>
                    <a:pt x="3300" y="12"/>
                  </a:lnTo>
                  <a:lnTo>
                    <a:pt x="3300" y="12"/>
                  </a:lnTo>
                  <a:lnTo>
                    <a:pt x="3302" y="12"/>
                  </a:lnTo>
                  <a:lnTo>
                    <a:pt x="3302" y="12"/>
                  </a:lnTo>
                  <a:lnTo>
                    <a:pt x="3304" y="12"/>
                  </a:lnTo>
                  <a:lnTo>
                    <a:pt x="3304" y="12"/>
                  </a:lnTo>
                  <a:lnTo>
                    <a:pt x="3306" y="12"/>
                  </a:lnTo>
                  <a:lnTo>
                    <a:pt x="3306" y="12"/>
                  </a:lnTo>
                  <a:lnTo>
                    <a:pt x="3306" y="12"/>
                  </a:lnTo>
                  <a:lnTo>
                    <a:pt x="3306" y="12"/>
                  </a:lnTo>
                  <a:lnTo>
                    <a:pt x="3308" y="12"/>
                  </a:lnTo>
                  <a:lnTo>
                    <a:pt x="3308" y="12"/>
                  </a:lnTo>
                  <a:lnTo>
                    <a:pt x="3308" y="12"/>
                  </a:lnTo>
                  <a:lnTo>
                    <a:pt x="3308" y="12"/>
                  </a:lnTo>
                  <a:lnTo>
                    <a:pt x="3312" y="12"/>
                  </a:lnTo>
                  <a:lnTo>
                    <a:pt x="3312" y="12"/>
                  </a:lnTo>
                  <a:lnTo>
                    <a:pt x="3312" y="12"/>
                  </a:lnTo>
                  <a:lnTo>
                    <a:pt x="3312" y="12"/>
                  </a:lnTo>
                  <a:lnTo>
                    <a:pt x="3312" y="12"/>
                  </a:lnTo>
                  <a:lnTo>
                    <a:pt x="3312" y="12"/>
                  </a:lnTo>
                  <a:lnTo>
                    <a:pt x="3314" y="12"/>
                  </a:lnTo>
                  <a:lnTo>
                    <a:pt x="3314" y="12"/>
                  </a:lnTo>
                  <a:lnTo>
                    <a:pt x="3314" y="12"/>
                  </a:lnTo>
                  <a:lnTo>
                    <a:pt x="3314" y="12"/>
                  </a:lnTo>
                  <a:lnTo>
                    <a:pt x="3316" y="12"/>
                  </a:lnTo>
                  <a:lnTo>
                    <a:pt x="3316" y="12"/>
                  </a:lnTo>
                  <a:lnTo>
                    <a:pt x="3322" y="12"/>
                  </a:lnTo>
                  <a:lnTo>
                    <a:pt x="3322" y="12"/>
                  </a:lnTo>
                  <a:lnTo>
                    <a:pt x="3324" y="14"/>
                  </a:lnTo>
                  <a:lnTo>
                    <a:pt x="3324" y="14"/>
                  </a:lnTo>
                  <a:lnTo>
                    <a:pt x="3328" y="14"/>
                  </a:lnTo>
                  <a:lnTo>
                    <a:pt x="3328" y="14"/>
                  </a:lnTo>
                  <a:lnTo>
                    <a:pt x="3330" y="12"/>
                  </a:lnTo>
                  <a:lnTo>
                    <a:pt x="3330" y="12"/>
                  </a:lnTo>
                  <a:lnTo>
                    <a:pt x="3330" y="12"/>
                  </a:lnTo>
                  <a:lnTo>
                    <a:pt x="3330" y="12"/>
                  </a:lnTo>
                  <a:lnTo>
                    <a:pt x="3334" y="12"/>
                  </a:lnTo>
                  <a:lnTo>
                    <a:pt x="3334" y="12"/>
                  </a:lnTo>
                  <a:lnTo>
                    <a:pt x="3340" y="12"/>
                  </a:lnTo>
                  <a:lnTo>
                    <a:pt x="3340" y="12"/>
                  </a:lnTo>
                  <a:lnTo>
                    <a:pt x="3344" y="12"/>
                  </a:lnTo>
                  <a:lnTo>
                    <a:pt x="3344" y="12"/>
                  </a:lnTo>
                  <a:lnTo>
                    <a:pt x="3346" y="12"/>
                  </a:lnTo>
                  <a:lnTo>
                    <a:pt x="3346" y="12"/>
                  </a:lnTo>
                  <a:lnTo>
                    <a:pt x="3348" y="12"/>
                  </a:lnTo>
                  <a:lnTo>
                    <a:pt x="3348" y="12"/>
                  </a:lnTo>
                  <a:lnTo>
                    <a:pt x="3352" y="12"/>
                  </a:lnTo>
                  <a:lnTo>
                    <a:pt x="3352" y="12"/>
                  </a:lnTo>
                  <a:lnTo>
                    <a:pt x="3362" y="12"/>
                  </a:lnTo>
                  <a:lnTo>
                    <a:pt x="3362" y="12"/>
                  </a:lnTo>
                  <a:lnTo>
                    <a:pt x="3366" y="12"/>
                  </a:lnTo>
                  <a:lnTo>
                    <a:pt x="3366" y="12"/>
                  </a:lnTo>
                  <a:lnTo>
                    <a:pt x="3372" y="12"/>
                  </a:lnTo>
                  <a:lnTo>
                    <a:pt x="3372" y="12"/>
                  </a:lnTo>
                  <a:lnTo>
                    <a:pt x="3374" y="14"/>
                  </a:lnTo>
                  <a:lnTo>
                    <a:pt x="3374" y="14"/>
                  </a:lnTo>
                  <a:lnTo>
                    <a:pt x="3378" y="14"/>
                  </a:lnTo>
                  <a:lnTo>
                    <a:pt x="3378" y="14"/>
                  </a:lnTo>
                  <a:lnTo>
                    <a:pt x="3382" y="14"/>
                  </a:lnTo>
                  <a:lnTo>
                    <a:pt x="3384" y="14"/>
                  </a:lnTo>
                  <a:lnTo>
                    <a:pt x="3384" y="14"/>
                  </a:lnTo>
                  <a:lnTo>
                    <a:pt x="3392" y="12"/>
                  </a:lnTo>
                  <a:lnTo>
                    <a:pt x="3392" y="12"/>
                  </a:lnTo>
                  <a:lnTo>
                    <a:pt x="3396" y="14"/>
                  </a:lnTo>
                  <a:lnTo>
                    <a:pt x="3396" y="14"/>
                  </a:lnTo>
                  <a:lnTo>
                    <a:pt x="3408" y="12"/>
                  </a:lnTo>
                  <a:lnTo>
                    <a:pt x="3408" y="12"/>
                  </a:lnTo>
                  <a:lnTo>
                    <a:pt x="3412" y="12"/>
                  </a:lnTo>
                  <a:lnTo>
                    <a:pt x="3412" y="12"/>
                  </a:lnTo>
                  <a:lnTo>
                    <a:pt x="3418" y="12"/>
                  </a:lnTo>
                  <a:lnTo>
                    <a:pt x="3418" y="12"/>
                  </a:lnTo>
                  <a:lnTo>
                    <a:pt x="3418" y="12"/>
                  </a:lnTo>
                  <a:lnTo>
                    <a:pt x="3418" y="12"/>
                  </a:lnTo>
                  <a:lnTo>
                    <a:pt x="3418" y="12"/>
                  </a:lnTo>
                  <a:lnTo>
                    <a:pt x="3418" y="12"/>
                  </a:lnTo>
                  <a:lnTo>
                    <a:pt x="3422" y="12"/>
                  </a:lnTo>
                  <a:lnTo>
                    <a:pt x="3422" y="12"/>
                  </a:lnTo>
                  <a:lnTo>
                    <a:pt x="3422" y="12"/>
                  </a:lnTo>
                  <a:lnTo>
                    <a:pt x="3422" y="12"/>
                  </a:lnTo>
                  <a:lnTo>
                    <a:pt x="3422" y="12"/>
                  </a:lnTo>
                  <a:lnTo>
                    <a:pt x="3422" y="12"/>
                  </a:lnTo>
                  <a:lnTo>
                    <a:pt x="3422" y="12"/>
                  </a:lnTo>
                  <a:lnTo>
                    <a:pt x="3422" y="12"/>
                  </a:lnTo>
                  <a:lnTo>
                    <a:pt x="3424" y="12"/>
                  </a:lnTo>
                  <a:lnTo>
                    <a:pt x="3424" y="12"/>
                  </a:lnTo>
                  <a:lnTo>
                    <a:pt x="3426" y="12"/>
                  </a:lnTo>
                  <a:lnTo>
                    <a:pt x="3426" y="12"/>
                  </a:lnTo>
                  <a:lnTo>
                    <a:pt x="3426" y="12"/>
                  </a:lnTo>
                  <a:lnTo>
                    <a:pt x="3426" y="12"/>
                  </a:lnTo>
                  <a:lnTo>
                    <a:pt x="3428" y="12"/>
                  </a:lnTo>
                  <a:lnTo>
                    <a:pt x="3428" y="12"/>
                  </a:lnTo>
                  <a:lnTo>
                    <a:pt x="3428" y="12"/>
                  </a:lnTo>
                  <a:lnTo>
                    <a:pt x="3432" y="12"/>
                  </a:lnTo>
                  <a:lnTo>
                    <a:pt x="3432" y="12"/>
                  </a:lnTo>
                  <a:lnTo>
                    <a:pt x="3434" y="12"/>
                  </a:lnTo>
                  <a:lnTo>
                    <a:pt x="3434" y="12"/>
                  </a:lnTo>
                  <a:lnTo>
                    <a:pt x="3438" y="12"/>
                  </a:lnTo>
                  <a:lnTo>
                    <a:pt x="3438" y="12"/>
                  </a:lnTo>
                  <a:lnTo>
                    <a:pt x="3440" y="12"/>
                  </a:lnTo>
                  <a:lnTo>
                    <a:pt x="3440" y="12"/>
                  </a:lnTo>
                  <a:lnTo>
                    <a:pt x="3442" y="12"/>
                  </a:lnTo>
                  <a:lnTo>
                    <a:pt x="3442" y="12"/>
                  </a:lnTo>
                  <a:lnTo>
                    <a:pt x="3444" y="12"/>
                  </a:lnTo>
                  <a:lnTo>
                    <a:pt x="3444" y="12"/>
                  </a:lnTo>
                  <a:lnTo>
                    <a:pt x="3446" y="12"/>
                  </a:lnTo>
                  <a:lnTo>
                    <a:pt x="3446" y="12"/>
                  </a:lnTo>
                  <a:lnTo>
                    <a:pt x="3448" y="12"/>
                  </a:lnTo>
                  <a:lnTo>
                    <a:pt x="3448" y="12"/>
                  </a:lnTo>
                  <a:lnTo>
                    <a:pt x="3450" y="12"/>
                  </a:lnTo>
                  <a:lnTo>
                    <a:pt x="3450" y="12"/>
                  </a:lnTo>
                  <a:lnTo>
                    <a:pt x="3450" y="12"/>
                  </a:lnTo>
                  <a:lnTo>
                    <a:pt x="3450" y="12"/>
                  </a:lnTo>
                  <a:lnTo>
                    <a:pt x="3452" y="14"/>
                  </a:lnTo>
                  <a:lnTo>
                    <a:pt x="3452" y="14"/>
                  </a:lnTo>
                  <a:lnTo>
                    <a:pt x="3452" y="14"/>
                  </a:lnTo>
                  <a:lnTo>
                    <a:pt x="3454" y="16"/>
                  </a:lnTo>
                  <a:lnTo>
                    <a:pt x="3454" y="16"/>
                  </a:lnTo>
                  <a:lnTo>
                    <a:pt x="3456" y="16"/>
                  </a:lnTo>
                  <a:lnTo>
                    <a:pt x="3456" y="16"/>
                  </a:lnTo>
                  <a:lnTo>
                    <a:pt x="3456" y="16"/>
                  </a:lnTo>
                  <a:lnTo>
                    <a:pt x="3456" y="16"/>
                  </a:lnTo>
                  <a:lnTo>
                    <a:pt x="3456" y="16"/>
                  </a:lnTo>
                  <a:lnTo>
                    <a:pt x="3456" y="16"/>
                  </a:lnTo>
                  <a:lnTo>
                    <a:pt x="3456" y="18"/>
                  </a:lnTo>
                  <a:lnTo>
                    <a:pt x="3456" y="18"/>
                  </a:lnTo>
                  <a:lnTo>
                    <a:pt x="3456" y="18"/>
                  </a:lnTo>
                  <a:lnTo>
                    <a:pt x="3458" y="18"/>
                  </a:lnTo>
                  <a:lnTo>
                    <a:pt x="3458" y="18"/>
                  </a:lnTo>
                  <a:lnTo>
                    <a:pt x="3470" y="18"/>
                  </a:lnTo>
                  <a:lnTo>
                    <a:pt x="3470" y="18"/>
                  </a:lnTo>
                  <a:lnTo>
                    <a:pt x="3478" y="16"/>
                  </a:lnTo>
                  <a:lnTo>
                    <a:pt x="3478" y="16"/>
                  </a:lnTo>
                  <a:lnTo>
                    <a:pt x="3480" y="16"/>
                  </a:lnTo>
                  <a:lnTo>
                    <a:pt x="3480" y="16"/>
                  </a:lnTo>
                  <a:lnTo>
                    <a:pt x="3482" y="16"/>
                  </a:lnTo>
                  <a:lnTo>
                    <a:pt x="3482" y="16"/>
                  </a:lnTo>
                  <a:lnTo>
                    <a:pt x="3482" y="16"/>
                  </a:lnTo>
                  <a:lnTo>
                    <a:pt x="3482" y="16"/>
                  </a:lnTo>
                  <a:lnTo>
                    <a:pt x="3484" y="14"/>
                  </a:lnTo>
                  <a:lnTo>
                    <a:pt x="3484" y="14"/>
                  </a:lnTo>
                  <a:lnTo>
                    <a:pt x="3484" y="14"/>
                  </a:lnTo>
                  <a:lnTo>
                    <a:pt x="3484" y="14"/>
                  </a:lnTo>
                  <a:lnTo>
                    <a:pt x="3484" y="14"/>
                  </a:lnTo>
                  <a:lnTo>
                    <a:pt x="3488" y="14"/>
                  </a:lnTo>
                  <a:lnTo>
                    <a:pt x="3488" y="14"/>
                  </a:lnTo>
                  <a:lnTo>
                    <a:pt x="3490" y="14"/>
                  </a:lnTo>
                  <a:lnTo>
                    <a:pt x="3490" y="14"/>
                  </a:lnTo>
                  <a:lnTo>
                    <a:pt x="3494" y="14"/>
                  </a:lnTo>
                  <a:lnTo>
                    <a:pt x="3494" y="14"/>
                  </a:lnTo>
                  <a:lnTo>
                    <a:pt x="3498" y="12"/>
                  </a:lnTo>
                  <a:lnTo>
                    <a:pt x="3500" y="14"/>
                  </a:lnTo>
                  <a:lnTo>
                    <a:pt x="3500" y="14"/>
                  </a:lnTo>
                  <a:lnTo>
                    <a:pt x="3502" y="14"/>
                  </a:lnTo>
                  <a:lnTo>
                    <a:pt x="3502" y="14"/>
                  </a:lnTo>
                  <a:lnTo>
                    <a:pt x="3502" y="14"/>
                  </a:lnTo>
                  <a:lnTo>
                    <a:pt x="3502" y="14"/>
                  </a:lnTo>
                  <a:lnTo>
                    <a:pt x="3504" y="14"/>
                  </a:lnTo>
                  <a:lnTo>
                    <a:pt x="3504" y="14"/>
                  </a:lnTo>
                  <a:lnTo>
                    <a:pt x="3504" y="14"/>
                  </a:lnTo>
                  <a:lnTo>
                    <a:pt x="3504" y="14"/>
                  </a:lnTo>
                  <a:lnTo>
                    <a:pt x="3506" y="14"/>
                  </a:lnTo>
                  <a:lnTo>
                    <a:pt x="3506" y="14"/>
                  </a:lnTo>
                  <a:lnTo>
                    <a:pt x="3508" y="14"/>
                  </a:lnTo>
                  <a:lnTo>
                    <a:pt x="3508" y="14"/>
                  </a:lnTo>
                  <a:lnTo>
                    <a:pt x="3508" y="14"/>
                  </a:lnTo>
                  <a:lnTo>
                    <a:pt x="3508" y="14"/>
                  </a:lnTo>
                  <a:lnTo>
                    <a:pt x="3510" y="14"/>
                  </a:lnTo>
                  <a:lnTo>
                    <a:pt x="3510" y="14"/>
                  </a:lnTo>
                  <a:lnTo>
                    <a:pt x="3514" y="16"/>
                  </a:lnTo>
                  <a:lnTo>
                    <a:pt x="3514" y="16"/>
                  </a:lnTo>
                  <a:lnTo>
                    <a:pt x="3520" y="16"/>
                  </a:lnTo>
                  <a:lnTo>
                    <a:pt x="3520" y="16"/>
                  </a:lnTo>
                  <a:lnTo>
                    <a:pt x="3520" y="16"/>
                  </a:lnTo>
                  <a:lnTo>
                    <a:pt x="3520" y="16"/>
                  </a:lnTo>
                  <a:lnTo>
                    <a:pt x="3522" y="16"/>
                  </a:lnTo>
                  <a:lnTo>
                    <a:pt x="3524" y="18"/>
                  </a:lnTo>
                  <a:lnTo>
                    <a:pt x="3524" y="18"/>
                  </a:lnTo>
                  <a:lnTo>
                    <a:pt x="3524" y="18"/>
                  </a:lnTo>
                  <a:lnTo>
                    <a:pt x="3524" y="18"/>
                  </a:lnTo>
                  <a:lnTo>
                    <a:pt x="3526" y="18"/>
                  </a:lnTo>
                  <a:lnTo>
                    <a:pt x="3526" y="18"/>
                  </a:lnTo>
                  <a:lnTo>
                    <a:pt x="3530" y="18"/>
                  </a:lnTo>
                  <a:lnTo>
                    <a:pt x="3530" y="18"/>
                  </a:lnTo>
                  <a:lnTo>
                    <a:pt x="3530" y="16"/>
                  </a:lnTo>
                  <a:lnTo>
                    <a:pt x="3530" y="16"/>
                  </a:lnTo>
                  <a:lnTo>
                    <a:pt x="3530" y="16"/>
                  </a:lnTo>
                  <a:lnTo>
                    <a:pt x="3530" y="16"/>
                  </a:lnTo>
                  <a:lnTo>
                    <a:pt x="3532" y="16"/>
                  </a:lnTo>
                  <a:lnTo>
                    <a:pt x="3532" y="16"/>
                  </a:lnTo>
                  <a:lnTo>
                    <a:pt x="3534" y="14"/>
                  </a:lnTo>
                  <a:lnTo>
                    <a:pt x="3534" y="14"/>
                  </a:lnTo>
                  <a:lnTo>
                    <a:pt x="3540" y="12"/>
                  </a:lnTo>
                  <a:lnTo>
                    <a:pt x="3540" y="12"/>
                  </a:lnTo>
                  <a:lnTo>
                    <a:pt x="3554" y="14"/>
                  </a:lnTo>
                  <a:lnTo>
                    <a:pt x="3554" y="14"/>
                  </a:lnTo>
                  <a:lnTo>
                    <a:pt x="3556" y="14"/>
                  </a:lnTo>
                  <a:lnTo>
                    <a:pt x="3556" y="14"/>
                  </a:lnTo>
                  <a:lnTo>
                    <a:pt x="3560" y="14"/>
                  </a:lnTo>
                  <a:lnTo>
                    <a:pt x="3560" y="14"/>
                  </a:lnTo>
                  <a:lnTo>
                    <a:pt x="3566" y="14"/>
                  </a:lnTo>
                  <a:lnTo>
                    <a:pt x="3572" y="14"/>
                  </a:lnTo>
                  <a:lnTo>
                    <a:pt x="3572" y="14"/>
                  </a:lnTo>
                  <a:lnTo>
                    <a:pt x="3576" y="14"/>
                  </a:lnTo>
                  <a:lnTo>
                    <a:pt x="3582" y="14"/>
                  </a:lnTo>
                  <a:lnTo>
                    <a:pt x="3582" y="14"/>
                  </a:lnTo>
                  <a:lnTo>
                    <a:pt x="3588" y="14"/>
                  </a:lnTo>
                  <a:lnTo>
                    <a:pt x="3588" y="14"/>
                  </a:lnTo>
                  <a:lnTo>
                    <a:pt x="3592" y="16"/>
                  </a:lnTo>
                  <a:lnTo>
                    <a:pt x="3592" y="16"/>
                  </a:lnTo>
                  <a:lnTo>
                    <a:pt x="3600" y="16"/>
                  </a:lnTo>
                  <a:lnTo>
                    <a:pt x="3600" y="16"/>
                  </a:lnTo>
                  <a:lnTo>
                    <a:pt x="3602" y="16"/>
                  </a:lnTo>
                  <a:lnTo>
                    <a:pt x="3602" y="16"/>
                  </a:lnTo>
                  <a:lnTo>
                    <a:pt x="3602" y="16"/>
                  </a:lnTo>
                  <a:lnTo>
                    <a:pt x="3602" y="16"/>
                  </a:lnTo>
                  <a:lnTo>
                    <a:pt x="3604" y="18"/>
                  </a:lnTo>
                  <a:lnTo>
                    <a:pt x="3604" y="18"/>
                  </a:lnTo>
                  <a:lnTo>
                    <a:pt x="3614" y="16"/>
                  </a:lnTo>
                  <a:lnTo>
                    <a:pt x="3614" y="16"/>
                  </a:lnTo>
                  <a:lnTo>
                    <a:pt x="3616" y="16"/>
                  </a:lnTo>
                  <a:lnTo>
                    <a:pt x="3616" y="16"/>
                  </a:lnTo>
                  <a:lnTo>
                    <a:pt x="3618" y="16"/>
                  </a:lnTo>
                  <a:lnTo>
                    <a:pt x="3618" y="16"/>
                  </a:lnTo>
                  <a:lnTo>
                    <a:pt x="3618" y="16"/>
                  </a:lnTo>
                  <a:lnTo>
                    <a:pt x="3618" y="16"/>
                  </a:lnTo>
                  <a:lnTo>
                    <a:pt x="3618" y="14"/>
                  </a:lnTo>
                  <a:lnTo>
                    <a:pt x="3618" y="14"/>
                  </a:lnTo>
                  <a:lnTo>
                    <a:pt x="3620" y="16"/>
                  </a:lnTo>
                  <a:lnTo>
                    <a:pt x="3620" y="16"/>
                  </a:lnTo>
                  <a:lnTo>
                    <a:pt x="3620" y="16"/>
                  </a:lnTo>
                  <a:lnTo>
                    <a:pt x="3620" y="16"/>
                  </a:lnTo>
                  <a:lnTo>
                    <a:pt x="3620" y="14"/>
                  </a:lnTo>
                  <a:lnTo>
                    <a:pt x="3620" y="14"/>
                  </a:lnTo>
                  <a:lnTo>
                    <a:pt x="3620" y="16"/>
                  </a:lnTo>
                  <a:lnTo>
                    <a:pt x="3620" y="16"/>
                  </a:lnTo>
                  <a:lnTo>
                    <a:pt x="3622" y="14"/>
                  </a:lnTo>
                  <a:lnTo>
                    <a:pt x="3622" y="14"/>
                  </a:lnTo>
                  <a:lnTo>
                    <a:pt x="3622" y="16"/>
                  </a:lnTo>
                  <a:lnTo>
                    <a:pt x="3622" y="16"/>
                  </a:lnTo>
                  <a:lnTo>
                    <a:pt x="3624" y="16"/>
                  </a:lnTo>
                  <a:lnTo>
                    <a:pt x="3624" y="16"/>
                  </a:lnTo>
                  <a:lnTo>
                    <a:pt x="3624" y="16"/>
                  </a:lnTo>
                  <a:lnTo>
                    <a:pt x="3624" y="16"/>
                  </a:lnTo>
                  <a:lnTo>
                    <a:pt x="3630" y="16"/>
                  </a:lnTo>
                  <a:lnTo>
                    <a:pt x="3630" y="16"/>
                  </a:lnTo>
                  <a:lnTo>
                    <a:pt x="3630" y="16"/>
                  </a:lnTo>
                  <a:lnTo>
                    <a:pt x="3630" y="16"/>
                  </a:lnTo>
                  <a:lnTo>
                    <a:pt x="3630" y="16"/>
                  </a:lnTo>
                  <a:lnTo>
                    <a:pt x="3630" y="16"/>
                  </a:lnTo>
                  <a:lnTo>
                    <a:pt x="3630" y="16"/>
                  </a:lnTo>
                  <a:lnTo>
                    <a:pt x="3630" y="16"/>
                  </a:lnTo>
                  <a:lnTo>
                    <a:pt x="3634" y="16"/>
                  </a:lnTo>
                  <a:lnTo>
                    <a:pt x="3634" y="16"/>
                  </a:lnTo>
                  <a:lnTo>
                    <a:pt x="3634" y="16"/>
                  </a:lnTo>
                  <a:lnTo>
                    <a:pt x="3634" y="16"/>
                  </a:lnTo>
                  <a:lnTo>
                    <a:pt x="3634" y="16"/>
                  </a:lnTo>
                  <a:lnTo>
                    <a:pt x="3634" y="16"/>
                  </a:lnTo>
                  <a:lnTo>
                    <a:pt x="3634" y="16"/>
                  </a:lnTo>
                  <a:lnTo>
                    <a:pt x="3634"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8" y="16"/>
                  </a:lnTo>
                  <a:lnTo>
                    <a:pt x="3638" y="16"/>
                  </a:lnTo>
                  <a:lnTo>
                    <a:pt x="3638" y="16"/>
                  </a:lnTo>
                  <a:lnTo>
                    <a:pt x="3638" y="16"/>
                  </a:lnTo>
                  <a:lnTo>
                    <a:pt x="3638" y="16"/>
                  </a:lnTo>
                  <a:lnTo>
                    <a:pt x="3638" y="16"/>
                  </a:lnTo>
                  <a:lnTo>
                    <a:pt x="3638" y="16"/>
                  </a:lnTo>
                  <a:lnTo>
                    <a:pt x="3638" y="16"/>
                  </a:lnTo>
                  <a:lnTo>
                    <a:pt x="3642" y="16"/>
                  </a:lnTo>
                  <a:lnTo>
                    <a:pt x="3642" y="16"/>
                  </a:lnTo>
                  <a:lnTo>
                    <a:pt x="3642" y="16"/>
                  </a:lnTo>
                  <a:lnTo>
                    <a:pt x="3642" y="16"/>
                  </a:lnTo>
                  <a:lnTo>
                    <a:pt x="3642" y="16"/>
                  </a:lnTo>
                  <a:lnTo>
                    <a:pt x="3642" y="16"/>
                  </a:lnTo>
                  <a:lnTo>
                    <a:pt x="3646" y="18"/>
                  </a:lnTo>
                  <a:lnTo>
                    <a:pt x="3646" y="18"/>
                  </a:lnTo>
                  <a:lnTo>
                    <a:pt x="3646" y="18"/>
                  </a:lnTo>
                  <a:lnTo>
                    <a:pt x="3646" y="18"/>
                  </a:lnTo>
                  <a:lnTo>
                    <a:pt x="3648" y="16"/>
                  </a:lnTo>
                  <a:lnTo>
                    <a:pt x="3648" y="16"/>
                  </a:lnTo>
                  <a:lnTo>
                    <a:pt x="3648" y="16"/>
                  </a:lnTo>
                  <a:lnTo>
                    <a:pt x="3648" y="16"/>
                  </a:lnTo>
                  <a:lnTo>
                    <a:pt x="3650" y="16"/>
                  </a:lnTo>
                  <a:lnTo>
                    <a:pt x="3650" y="16"/>
                  </a:lnTo>
                  <a:lnTo>
                    <a:pt x="3652" y="16"/>
                  </a:lnTo>
                  <a:lnTo>
                    <a:pt x="3652" y="16"/>
                  </a:lnTo>
                  <a:lnTo>
                    <a:pt x="3652" y="16"/>
                  </a:lnTo>
                  <a:lnTo>
                    <a:pt x="3652" y="16"/>
                  </a:lnTo>
                  <a:lnTo>
                    <a:pt x="3654" y="16"/>
                  </a:lnTo>
                  <a:lnTo>
                    <a:pt x="3654" y="16"/>
                  </a:lnTo>
                  <a:lnTo>
                    <a:pt x="3654" y="16"/>
                  </a:lnTo>
                  <a:lnTo>
                    <a:pt x="3654" y="16"/>
                  </a:lnTo>
                  <a:lnTo>
                    <a:pt x="3656" y="14"/>
                  </a:lnTo>
                  <a:lnTo>
                    <a:pt x="3658" y="14"/>
                  </a:lnTo>
                  <a:lnTo>
                    <a:pt x="3658" y="14"/>
                  </a:lnTo>
                  <a:lnTo>
                    <a:pt x="3658" y="16"/>
                  </a:lnTo>
                  <a:lnTo>
                    <a:pt x="3658" y="16"/>
                  </a:lnTo>
                  <a:lnTo>
                    <a:pt x="3658" y="16"/>
                  </a:lnTo>
                  <a:lnTo>
                    <a:pt x="3662" y="20"/>
                  </a:lnTo>
                  <a:lnTo>
                    <a:pt x="3662" y="20"/>
                  </a:lnTo>
                  <a:lnTo>
                    <a:pt x="3668" y="20"/>
                  </a:lnTo>
                  <a:lnTo>
                    <a:pt x="3672" y="20"/>
                  </a:lnTo>
                  <a:lnTo>
                    <a:pt x="3672" y="20"/>
                  </a:lnTo>
                  <a:lnTo>
                    <a:pt x="3678" y="22"/>
                  </a:lnTo>
                  <a:lnTo>
                    <a:pt x="3684" y="22"/>
                  </a:lnTo>
                  <a:lnTo>
                    <a:pt x="3684" y="22"/>
                  </a:lnTo>
                  <a:lnTo>
                    <a:pt x="3688" y="20"/>
                  </a:lnTo>
                  <a:lnTo>
                    <a:pt x="3688" y="20"/>
                  </a:lnTo>
                  <a:lnTo>
                    <a:pt x="3690" y="20"/>
                  </a:lnTo>
                  <a:lnTo>
                    <a:pt x="3690" y="20"/>
                  </a:lnTo>
                  <a:lnTo>
                    <a:pt x="3692" y="18"/>
                  </a:lnTo>
                  <a:lnTo>
                    <a:pt x="3692" y="18"/>
                  </a:lnTo>
                  <a:lnTo>
                    <a:pt x="3692" y="18"/>
                  </a:lnTo>
                  <a:lnTo>
                    <a:pt x="3692" y="18"/>
                  </a:lnTo>
                  <a:lnTo>
                    <a:pt x="3692" y="18"/>
                  </a:lnTo>
                  <a:lnTo>
                    <a:pt x="3692" y="18"/>
                  </a:lnTo>
                  <a:lnTo>
                    <a:pt x="3692" y="18"/>
                  </a:lnTo>
                  <a:lnTo>
                    <a:pt x="3692" y="18"/>
                  </a:lnTo>
                  <a:lnTo>
                    <a:pt x="3694" y="18"/>
                  </a:lnTo>
                  <a:lnTo>
                    <a:pt x="3694" y="18"/>
                  </a:lnTo>
                  <a:lnTo>
                    <a:pt x="3698" y="18"/>
                  </a:lnTo>
                  <a:lnTo>
                    <a:pt x="3698" y="18"/>
                  </a:lnTo>
                  <a:lnTo>
                    <a:pt x="3702" y="16"/>
                  </a:lnTo>
                  <a:lnTo>
                    <a:pt x="3702" y="16"/>
                  </a:lnTo>
                  <a:lnTo>
                    <a:pt x="3708" y="18"/>
                  </a:lnTo>
                  <a:lnTo>
                    <a:pt x="3708" y="18"/>
                  </a:lnTo>
                  <a:lnTo>
                    <a:pt x="3710" y="18"/>
                  </a:lnTo>
                  <a:lnTo>
                    <a:pt x="3710" y="18"/>
                  </a:lnTo>
                  <a:lnTo>
                    <a:pt x="3714" y="18"/>
                  </a:lnTo>
                  <a:lnTo>
                    <a:pt x="3714" y="18"/>
                  </a:lnTo>
                  <a:lnTo>
                    <a:pt x="3716" y="18"/>
                  </a:lnTo>
                  <a:lnTo>
                    <a:pt x="3716" y="18"/>
                  </a:lnTo>
                  <a:lnTo>
                    <a:pt x="3720" y="18"/>
                  </a:lnTo>
                  <a:lnTo>
                    <a:pt x="3720" y="18"/>
                  </a:lnTo>
                  <a:lnTo>
                    <a:pt x="3726" y="18"/>
                  </a:lnTo>
                  <a:lnTo>
                    <a:pt x="3726" y="18"/>
                  </a:lnTo>
                  <a:lnTo>
                    <a:pt x="3732" y="18"/>
                  </a:lnTo>
                  <a:lnTo>
                    <a:pt x="3732" y="18"/>
                  </a:lnTo>
                  <a:lnTo>
                    <a:pt x="3734" y="18"/>
                  </a:lnTo>
                  <a:lnTo>
                    <a:pt x="3734" y="18"/>
                  </a:lnTo>
                  <a:lnTo>
                    <a:pt x="3740" y="18"/>
                  </a:lnTo>
                  <a:lnTo>
                    <a:pt x="3740" y="18"/>
                  </a:lnTo>
                  <a:lnTo>
                    <a:pt x="3748" y="18"/>
                  </a:lnTo>
                  <a:lnTo>
                    <a:pt x="3748" y="18"/>
                  </a:lnTo>
                  <a:lnTo>
                    <a:pt x="3756" y="18"/>
                  </a:lnTo>
                  <a:lnTo>
                    <a:pt x="3756" y="18"/>
                  </a:lnTo>
                  <a:lnTo>
                    <a:pt x="3760" y="20"/>
                  </a:lnTo>
                  <a:lnTo>
                    <a:pt x="3760" y="20"/>
                  </a:lnTo>
                  <a:lnTo>
                    <a:pt x="3764" y="20"/>
                  </a:lnTo>
                  <a:lnTo>
                    <a:pt x="3764" y="20"/>
                  </a:lnTo>
                  <a:lnTo>
                    <a:pt x="3770" y="20"/>
                  </a:lnTo>
                  <a:lnTo>
                    <a:pt x="3770" y="20"/>
                  </a:lnTo>
                  <a:lnTo>
                    <a:pt x="3772" y="20"/>
                  </a:lnTo>
                  <a:lnTo>
                    <a:pt x="3772" y="20"/>
                  </a:lnTo>
                  <a:lnTo>
                    <a:pt x="3776" y="20"/>
                  </a:lnTo>
                  <a:lnTo>
                    <a:pt x="3776" y="20"/>
                  </a:lnTo>
                  <a:lnTo>
                    <a:pt x="3778" y="20"/>
                  </a:lnTo>
                  <a:lnTo>
                    <a:pt x="3780" y="20"/>
                  </a:lnTo>
                  <a:lnTo>
                    <a:pt x="3780" y="20"/>
                  </a:lnTo>
                  <a:lnTo>
                    <a:pt x="3782" y="20"/>
                  </a:lnTo>
                  <a:lnTo>
                    <a:pt x="3782" y="20"/>
                  </a:lnTo>
                  <a:lnTo>
                    <a:pt x="3784" y="20"/>
                  </a:lnTo>
                  <a:lnTo>
                    <a:pt x="3784" y="20"/>
                  </a:lnTo>
                  <a:lnTo>
                    <a:pt x="3784" y="20"/>
                  </a:lnTo>
                  <a:lnTo>
                    <a:pt x="3784" y="20"/>
                  </a:lnTo>
                  <a:lnTo>
                    <a:pt x="3786" y="20"/>
                  </a:lnTo>
                  <a:lnTo>
                    <a:pt x="3786" y="20"/>
                  </a:lnTo>
                  <a:lnTo>
                    <a:pt x="3786" y="20"/>
                  </a:lnTo>
                  <a:lnTo>
                    <a:pt x="3786" y="20"/>
                  </a:lnTo>
                  <a:lnTo>
                    <a:pt x="3788" y="20"/>
                  </a:lnTo>
                  <a:lnTo>
                    <a:pt x="3788" y="20"/>
                  </a:lnTo>
                  <a:lnTo>
                    <a:pt x="3790" y="22"/>
                  </a:lnTo>
                  <a:lnTo>
                    <a:pt x="3790" y="22"/>
                  </a:lnTo>
                  <a:lnTo>
                    <a:pt x="3794" y="22"/>
                  </a:lnTo>
                  <a:lnTo>
                    <a:pt x="3794" y="22"/>
                  </a:lnTo>
                  <a:lnTo>
                    <a:pt x="3796" y="22"/>
                  </a:lnTo>
                  <a:lnTo>
                    <a:pt x="3796" y="22"/>
                  </a:lnTo>
                  <a:lnTo>
                    <a:pt x="3796" y="22"/>
                  </a:lnTo>
                  <a:lnTo>
                    <a:pt x="3796" y="22"/>
                  </a:lnTo>
                  <a:lnTo>
                    <a:pt x="3796" y="22"/>
                  </a:lnTo>
                  <a:lnTo>
                    <a:pt x="3796" y="22"/>
                  </a:lnTo>
                  <a:lnTo>
                    <a:pt x="3798" y="20"/>
                  </a:lnTo>
                  <a:lnTo>
                    <a:pt x="3798" y="20"/>
                  </a:lnTo>
                  <a:lnTo>
                    <a:pt x="3802" y="22"/>
                  </a:lnTo>
                  <a:lnTo>
                    <a:pt x="3802" y="22"/>
                  </a:lnTo>
                  <a:lnTo>
                    <a:pt x="3802" y="20"/>
                  </a:lnTo>
                  <a:lnTo>
                    <a:pt x="3802" y="20"/>
                  </a:lnTo>
                  <a:lnTo>
                    <a:pt x="3804" y="20"/>
                  </a:lnTo>
                  <a:lnTo>
                    <a:pt x="3804" y="20"/>
                  </a:lnTo>
                  <a:lnTo>
                    <a:pt x="3804" y="22"/>
                  </a:lnTo>
                  <a:lnTo>
                    <a:pt x="3804" y="22"/>
                  </a:lnTo>
                  <a:lnTo>
                    <a:pt x="3806" y="22"/>
                  </a:lnTo>
                  <a:lnTo>
                    <a:pt x="3806" y="22"/>
                  </a:lnTo>
                  <a:lnTo>
                    <a:pt x="3806" y="22"/>
                  </a:lnTo>
                  <a:lnTo>
                    <a:pt x="3806" y="22"/>
                  </a:lnTo>
                  <a:lnTo>
                    <a:pt x="3808" y="22"/>
                  </a:lnTo>
                  <a:lnTo>
                    <a:pt x="3808" y="22"/>
                  </a:lnTo>
                  <a:lnTo>
                    <a:pt x="3808" y="22"/>
                  </a:lnTo>
                  <a:lnTo>
                    <a:pt x="3808" y="22"/>
                  </a:lnTo>
                  <a:lnTo>
                    <a:pt x="3808" y="22"/>
                  </a:lnTo>
                  <a:lnTo>
                    <a:pt x="3808" y="22"/>
                  </a:lnTo>
                  <a:lnTo>
                    <a:pt x="3808" y="22"/>
                  </a:lnTo>
                  <a:lnTo>
                    <a:pt x="3808" y="22"/>
                  </a:lnTo>
                  <a:lnTo>
                    <a:pt x="3808" y="22"/>
                  </a:lnTo>
                  <a:lnTo>
                    <a:pt x="3808" y="22"/>
                  </a:lnTo>
                  <a:lnTo>
                    <a:pt x="3810" y="22"/>
                  </a:lnTo>
                  <a:lnTo>
                    <a:pt x="3810" y="22"/>
                  </a:lnTo>
                  <a:lnTo>
                    <a:pt x="3810" y="22"/>
                  </a:lnTo>
                  <a:lnTo>
                    <a:pt x="3810" y="22"/>
                  </a:lnTo>
                  <a:lnTo>
                    <a:pt x="3810" y="22"/>
                  </a:lnTo>
                  <a:lnTo>
                    <a:pt x="3810" y="22"/>
                  </a:lnTo>
                  <a:lnTo>
                    <a:pt x="3810" y="22"/>
                  </a:lnTo>
                  <a:lnTo>
                    <a:pt x="3810" y="22"/>
                  </a:lnTo>
                  <a:lnTo>
                    <a:pt x="3810" y="22"/>
                  </a:lnTo>
                  <a:lnTo>
                    <a:pt x="3810" y="22"/>
                  </a:lnTo>
                  <a:lnTo>
                    <a:pt x="3812" y="22"/>
                  </a:lnTo>
                  <a:lnTo>
                    <a:pt x="3812" y="22"/>
                  </a:lnTo>
                  <a:lnTo>
                    <a:pt x="3814" y="22"/>
                  </a:lnTo>
                  <a:lnTo>
                    <a:pt x="3814" y="22"/>
                  </a:lnTo>
                  <a:lnTo>
                    <a:pt x="3816" y="22"/>
                  </a:lnTo>
                  <a:lnTo>
                    <a:pt x="3816" y="22"/>
                  </a:lnTo>
                  <a:lnTo>
                    <a:pt x="3818" y="22"/>
                  </a:lnTo>
                  <a:lnTo>
                    <a:pt x="3818" y="22"/>
                  </a:lnTo>
                  <a:lnTo>
                    <a:pt x="3822" y="22"/>
                  </a:lnTo>
                  <a:lnTo>
                    <a:pt x="3822" y="22"/>
                  </a:lnTo>
                  <a:lnTo>
                    <a:pt x="3824" y="22"/>
                  </a:lnTo>
                  <a:lnTo>
                    <a:pt x="3824" y="22"/>
                  </a:lnTo>
                  <a:lnTo>
                    <a:pt x="3828" y="24"/>
                  </a:lnTo>
                  <a:lnTo>
                    <a:pt x="3828" y="24"/>
                  </a:lnTo>
                  <a:lnTo>
                    <a:pt x="3828" y="22"/>
                  </a:lnTo>
                  <a:lnTo>
                    <a:pt x="3828" y="22"/>
                  </a:lnTo>
                  <a:lnTo>
                    <a:pt x="3830" y="24"/>
                  </a:lnTo>
                  <a:lnTo>
                    <a:pt x="3830" y="24"/>
                  </a:lnTo>
                  <a:lnTo>
                    <a:pt x="3832" y="24"/>
                  </a:lnTo>
                  <a:lnTo>
                    <a:pt x="3832" y="24"/>
                  </a:lnTo>
                  <a:lnTo>
                    <a:pt x="3834" y="24"/>
                  </a:lnTo>
                  <a:lnTo>
                    <a:pt x="3834" y="24"/>
                  </a:lnTo>
                  <a:lnTo>
                    <a:pt x="3836" y="24"/>
                  </a:lnTo>
                  <a:lnTo>
                    <a:pt x="3836" y="24"/>
                  </a:lnTo>
                  <a:lnTo>
                    <a:pt x="3838" y="24"/>
                  </a:lnTo>
                  <a:lnTo>
                    <a:pt x="3838" y="24"/>
                  </a:lnTo>
                  <a:lnTo>
                    <a:pt x="3838" y="24"/>
                  </a:lnTo>
                  <a:lnTo>
                    <a:pt x="3838" y="24"/>
                  </a:lnTo>
                  <a:lnTo>
                    <a:pt x="3840" y="24"/>
                  </a:lnTo>
                  <a:lnTo>
                    <a:pt x="3840" y="24"/>
                  </a:lnTo>
                  <a:lnTo>
                    <a:pt x="3840" y="24"/>
                  </a:lnTo>
                  <a:lnTo>
                    <a:pt x="3840" y="24"/>
                  </a:lnTo>
                  <a:lnTo>
                    <a:pt x="3846" y="24"/>
                  </a:lnTo>
                  <a:lnTo>
                    <a:pt x="3846" y="24"/>
                  </a:lnTo>
                  <a:lnTo>
                    <a:pt x="3850" y="26"/>
                  </a:lnTo>
                  <a:lnTo>
                    <a:pt x="3850" y="26"/>
                  </a:lnTo>
                  <a:lnTo>
                    <a:pt x="3860" y="26"/>
                  </a:lnTo>
                  <a:lnTo>
                    <a:pt x="3860" y="26"/>
                  </a:lnTo>
                  <a:lnTo>
                    <a:pt x="3864" y="24"/>
                  </a:lnTo>
                  <a:lnTo>
                    <a:pt x="3864" y="24"/>
                  </a:lnTo>
                  <a:lnTo>
                    <a:pt x="3868" y="26"/>
                  </a:lnTo>
                  <a:lnTo>
                    <a:pt x="3868" y="26"/>
                  </a:lnTo>
                  <a:lnTo>
                    <a:pt x="3876" y="26"/>
                  </a:lnTo>
                  <a:lnTo>
                    <a:pt x="3876" y="26"/>
                  </a:lnTo>
                  <a:lnTo>
                    <a:pt x="3878" y="26"/>
                  </a:lnTo>
                  <a:lnTo>
                    <a:pt x="3878" y="26"/>
                  </a:lnTo>
                  <a:lnTo>
                    <a:pt x="3890" y="28"/>
                  </a:lnTo>
                  <a:lnTo>
                    <a:pt x="3890" y="28"/>
                  </a:lnTo>
                  <a:lnTo>
                    <a:pt x="3892" y="28"/>
                  </a:lnTo>
                  <a:lnTo>
                    <a:pt x="3892" y="28"/>
                  </a:lnTo>
                  <a:lnTo>
                    <a:pt x="3902" y="28"/>
                  </a:lnTo>
                  <a:lnTo>
                    <a:pt x="3902" y="28"/>
                  </a:lnTo>
                  <a:lnTo>
                    <a:pt x="3904" y="30"/>
                  </a:lnTo>
                  <a:lnTo>
                    <a:pt x="3904" y="30"/>
                  </a:lnTo>
                  <a:lnTo>
                    <a:pt x="3908" y="28"/>
                  </a:lnTo>
                  <a:lnTo>
                    <a:pt x="3908" y="28"/>
                  </a:lnTo>
                  <a:lnTo>
                    <a:pt x="3910" y="28"/>
                  </a:lnTo>
                  <a:lnTo>
                    <a:pt x="3910" y="28"/>
                  </a:lnTo>
                  <a:lnTo>
                    <a:pt x="3912" y="28"/>
                  </a:lnTo>
                  <a:lnTo>
                    <a:pt x="3912" y="28"/>
                  </a:lnTo>
                  <a:lnTo>
                    <a:pt x="3918" y="30"/>
                  </a:lnTo>
                  <a:lnTo>
                    <a:pt x="3918" y="30"/>
                  </a:lnTo>
                  <a:lnTo>
                    <a:pt x="3922" y="30"/>
                  </a:lnTo>
                  <a:lnTo>
                    <a:pt x="3922" y="30"/>
                  </a:lnTo>
                  <a:lnTo>
                    <a:pt x="3924" y="30"/>
                  </a:lnTo>
                  <a:lnTo>
                    <a:pt x="3924" y="30"/>
                  </a:lnTo>
                  <a:lnTo>
                    <a:pt x="3924" y="30"/>
                  </a:lnTo>
                  <a:lnTo>
                    <a:pt x="3924" y="30"/>
                  </a:lnTo>
                  <a:lnTo>
                    <a:pt x="3926" y="30"/>
                  </a:lnTo>
                  <a:lnTo>
                    <a:pt x="3926" y="30"/>
                  </a:lnTo>
                  <a:lnTo>
                    <a:pt x="3926" y="30"/>
                  </a:lnTo>
                  <a:lnTo>
                    <a:pt x="3926" y="30"/>
                  </a:lnTo>
                  <a:lnTo>
                    <a:pt x="3930" y="32"/>
                  </a:lnTo>
                  <a:lnTo>
                    <a:pt x="3930" y="32"/>
                  </a:lnTo>
                  <a:lnTo>
                    <a:pt x="3906" y="32"/>
                  </a:lnTo>
                  <a:lnTo>
                    <a:pt x="3906" y="32"/>
                  </a:lnTo>
                  <a:lnTo>
                    <a:pt x="3906" y="32"/>
                  </a:lnTo>
                  <a:lnTo>
                    <a:pt x="3906" y="32"/>
                  </a:lnTo>
                  <a:lnTo>
                    <a:pt x="3906" y="32"/>
                  </a:lnTo>
                  <a:lnTo>
                    <a:pt x="3904" y="32"/>
                  </a:lnTo>
                  <a:lnTo>
                    <a:pt x="3904" y="32"/>
                  </a:lnTo>
                  <a:lnTo>
                    <a:pt x="3904" y="32"/>
                  </a:lnTo>
                  <a:lnTo>
                    <a:pt x="3904" y="32"/>
                  </a:lnTo>
                  <a:lnTo>
                    <a:pt x="3904" y="32"/>
                  </a:lnTo>
                  <a:lnTo>
                    <a:pt x="3904" y="32"/>
                  </a:lnTo>
                  <a:lnTo>
                    <a:pt x="3898" y="34"/>
                  </a:lnTo>
                  <a:lnTo>
                    <a:pt x="3898" y="34"/>
                  </a:lnTo>
                  <a:lnTo>
                    <a:pt x="3892" y="36"/>
                  </a:lnTo>
                  <a:lnTo>
                    <a:pt x="3892" y="36"/>
                  </a:lnTo>
                  <a:lnTo>
                    <a:pt x="3890" y="36"/>
                  </a:lnTo>
                  <a:lnTo>
                    <a:pt x="3890" y="36"/>
                  </a:lnTo>
                  <a:lnTo>
                    <a:pt x="3888" y="36"/>
                  </a:lnTo>
                  <a:lnTo>
                    <a:pt x="3888" y="36"/>
                  </a:lnTo>
                  <a:lnTo>
                    <a:pt x="3886" y="36"/>
                  </a:lnTo>
                  <a:lnTo>
                    <a:pt x="3886" y="36"/>
                  </a:lnTo>
                  <a:lnTo>
                    <a:pt x="3886" y="36"/>
                  </a:lnTo>
                  <a:lnTo>
                    <a:pt x="3886" y="36"/>
                  </a:lnTo>
                  <a:lnTo>
                    <a:pt x="3886" y="36"/>
                  </a:lnTo>
                  <a:lnTo>
                    <a:pt x="3886" y="36"/>
                  </a:lnTo>
                  <a:lnTo>
                    <a:pt x="3884" y="36"/>
                  </a:lnTo>
                  <a:lnTo>
                    <a:pt x="3884" y="36"/>
                  </a:lnTo>
                  <a:lnTo>
                    <a:pt x="3882" y="36"/>
                  </a:lnTo>
                  <a:lnTo>
                    <a:pt x="3882" y="36"/>
                  </a:lnTo>
                  <a:lnTo>
                    <a:pt x="3882" y="36"/>
                  </a:lnTo>
                  <a:lnTo>
                    <a:pt x="3882" y="36"/>
                  </a:lnTo>
                  <a:lnTo>
                    <a:pt x="3882" y="36"/>
                  </a:lnTo>
                  <a:lnTo>
                    <a:pt x="3882" y="36"/>
                  </a:lnTo>
                  <a:lnTo>
                    <a:pt x="3882" y="36"/>
                  </a:lnTo>
                  <a:lnTo>
                    <a:pt x="3882" y="36"/>
                  </a:lnTo>
                  <a:lnTo>
                    <a:pt x="3878" y="36"/>
                  </a:lnTo>
                  <a:lnTo>
                    <a:pt x="3878" y="36"/>
                  </a:lnTo>
                  <a:lnTo>
                    <a:pt x="3878" y="36"/>
                  </a:lnTo>
                  <a:lnTo>
                    <a:pt x="3878" y="36"/>
                  </a:lnTo>
                  <a:lnTo>
                    <a:pt x="3878" y="36"/>
                  </a:lnTo>
                  <a:lnTo>
                    <a:pt x="3878" y="36"/>
                  </a:lnTo>
                  <a:lnTo>
                    <a:pt x="3876" y="36"/>
                  </a:lnTo>
                  <a:lnTo>
                    <a:pt x="3876" y="36"/>
                  </a:lnTo>
                  <a:lnTo>
                    <a:pt x="3874" y="36"/>
                  </a:lnTo>
                  <a:lnTo>
                    <a:pt x="3874" y="36"/>
                  </a:lnTo>
                  <a:lnTo>
                    <a:pt x="3874" y="36"/>
                  </a:lnTo>
                  <a:lnTo>
                    <a:pt x="3874" y="36"/>
                  </a:lnTo>
                  <a:lnTo>
                    <a:pt x="3874" y="36"/>
                  </a:lnTo>
                  <a:lnTo>
                    <a:pt x="3874" y="38"/>
                  </a:lnTo>
                  <a:lnTo>
                    <a:pt x="3874" y="38"/>
                  </a:lnTo>
                  <a:lnTo>
                    <a:pt x="3870" y="38"/>
                  </a:lnTo>
                  <a:lnTo>
                    <a:pt x="3870" y="38"/>
                  </a:lnTo>
                  <a:lnTo>
                    <a:pt x="3864" y="38"/>
                  </a:lnTo>
                  <a:lnTo>
                    <a:pt x="3864" y="38"/>
                  </a:lnTo>
                  <a:lnTo>
                    <a:pt x="3854" y="38"/>
                  </a:lnTo>
                  <a:lnTo>
                    <a:pt x="3854" y="38"/>
                  </a:lnTo>
                  <a:lnTo>
                    <a:pt x="3850" y="36"/>
                  </a:lnTo>
                  <a:lnTo>
                    <a:pt x="3850" y="36"/>
                  </a:lnTo>
                  <a:lnTo>
                    <a:pt x="3846" y="34"/>
                  </a:lnTo>
                  <a:lnTo>
                    <a:pt x="3846" y="34"/>
                  </a:lnTo>
                  <a:lnTo>
                    <a:pt x="3846" y="34"/>
                  </a:lnTo>
                  <a:lnTo>
                    <a:pt x="3846" y="34"/>
                  </a:lnTo>
                  <a:lnTo>
                    <a:pt x="3842" y="34"/>
                  </a:lnTo>
                  <a:lnTo>
                    <a:pt x="3842" y="34"/>
                  </a:lnTo>
                  <a:lnTo>
                    <a:pt x="3842" y="36"/>
                  </a:lnTo>
                  <a:lnTo>
                    <a:pt x="3842" y="36"/>
                  </a:lnTo>
                  <a:lnTo>
                    <a:pt x="3842" y="36"/>
                  </a:lnTo>
                  <a:lnTo>
                    <a:pt x="3842" y="36"/>
                  </a:lnTo>
                  <a:lnTo>
                    <a:pt x="3842" y="36"/>
                  </a:lnTo>
                  <a:lnTo>
                    <a:pt x="3842" y="36"/>
                  </a:lnTo>
                  <a:lnTo>
                    <a:pt x="3842" y="36"/>
                  </a:lnTo>
                  <a:lnTo>
                    <a:pt x="3840" y="38"/>
                  </a:lnTo>
                  <a:lnTo>
                    <a:pt x="3840" y="38"/>
                  </a:lnTo>
                  <a:lnTo>
                    <a:pt x="3832" y="38"/>
                  </a:lnTo>
                  <a:lnTo>
                    <a:pt x="3832" y="38"/>
                  </a:lnTo>
                  <a:lnTo>
                    <a:pt x="3830" y="38"/>
                  </a:lnTo>
                  <a:lnTo>
                    <a:pt x="3830" y="38"/>
                  </a:lnTo>
                  <a:lnTo>
                    <a:pt x="3828" y="38"/>
                  </a:lnTo>
                  <a:lnTo>
                    <a:pt x="3828" y="38"/>
                  </a:lnTo>
                  <a:lnTo>
                    <a:pt x="3826" y="38"/>
                  </a:lnTo>
                  <a:lnTo>
                    <a:pt x="3826" y="38"/>
                  </a:lnTo>
                  <a:lnTo>
                    <a:pt x="3824" y="38"/>
                  </a:lnTo>
                  <a:lnTo>
                    <a:pt x="3824" y="38"/>
                  </a:lnTo>
                  <a:lnTo>
                    <a:pt x="3824" y="38"/>
                  </a:lnTo>
                  <a:lnTo>
                    <a:pt x="3824" y="38"/>
                  </a:lnTo>
                  <a:lnTo>
                    <a:pt x="3824" y="38"/>
                  </a:lnTo>
                  <a:lnTo>
                    <a:pt x="3824" y="38"/>
                  </a:lnTo>
                  <a:lnTo>
                    <a:pt x="3822" y="38"/>
                  </a:lnTo>
                  <a:lnTo>
                    <a:pt x="3822" y="38"/>
                  </a:lnTo>
                  <a:lnTo>
                    <a:pt x="3820" y="38"/>
                  </a:lnTo>
                  <a:lnTo>
                    <a:pt x="3820" y="38"/>
                  </a:lnTo>
                  <a:lnTo>
                    <a:pt x="3820" y="38"/>
                  </a:lnTo>
                  <a:lnTo>
                    <a:pt x="3820" y="38"/>
                  </a:lnTo>
                  <a:lnTo>
                    <a:pt x="3812" y="40"/>
                  </a:lnTo>
                  <a:lnTo>
                    <a:pt x="3812" y="40"/>
                  </a:lnTo>
                  <a:lnTo>
                    <a:pt x="3810" y="40"/>
                  </a:lnTo>
                  <a:lnTo>
                    <a:pt x="3810" y="40"/>
                  </a:lnTo>
                  <a:lnTo>
                    <a:pt x="3810" y="40"/>
                  </a:lnTo>
                  <a:lnTo>
                    <a:pt x="3810" y="40"/>
                  </a:lnTo>
                  <a:lnTo>
                    <a:pt x="3810" y="40"/>
                  </a:lnTo>
                  <a:lnTo>
                    <a:pt x="3810" y="40"/>
                  </a:lnTo>
                  <a:lnTo>
                    <a:pt x="3808" y="40"/>
                  </a:lnTo>
                  <a:lnTo>
                    <a:pt x="3808" y="40"/>
                  </a:lnTo>
                  <a:lnTo>
                    <a:pt x="3808" y="40"/>
                  </a:lnTo>
                  <a:lnTo>
                    <a:pt x="3808" y="40"/>
                  </a:lnTo>
                  <a:lnTo>
                    <a:pt x="3808" y="40"/>
                  </a:lnTo>
                  <a:lnTo>
                    <a:pt x="3808" y="40"/>
                  </a:lnTo>
                  <a:lnTo>
                    <a:pt x="3806" y="42"/>
                  </a:lnTo>
                  <a:lnTo>
                    <a:pt x="3806" y="42"/>
                  </a:lnTo>
                  <a:lnTo>
                    <a:pt x="3806" y="42"/>
                  </a:lnTo>
                  <a:lnTo>
                    <a:pt x="3806" y="42"/>
                  </a:lnTo>
                  <a:lnTo>
                    <a:pt x="3802" y="42"/>
                  </a:lnTo>
                  <a:lnTo>
                    <a:pt x="3802" y="42"/>
                  </a:lnTo>
                  <a:lnTo>
                    <a:pt x="3800" y="42"/>
                  </a:lnTo>
                  <a:lnTo>
                    <a:pt x="3800" y="42"/>
                  </a:lnTo>
                  <a:lnTo>
                    <a:pt x="3794" y="42"/>
                  </a:lnTo>
                  <a:lnTo>
                    <a:pt x="3794" y="42"/>
                  </a:lnTo>
                  <a:lnTo>
                    <a:pt x="3794" y="42"/>
                  </a:lnTo>
                  <a:lnTo>
                    <a:pt x="3794" y="42"/>
                  </a:lnTo>
                  <a:lnTo>
                    <a:pt x="3794" y="42"/>
                  </a:lnTo>
                  <a:lnTo>
                    <a:pt x="3794" y="42"/>
                  </a:lnTo>
                  <a:lnTo>
                    <a:pt x="3790" y="42"/>
                  </a:lnTo>
                  <a:lnTo>
                    <a:pt x="3790" y="42"/>
                  </a:lnTo>
                  <a:lnTo>
                    <a:pt x="3790" y="42"/>
                  </a:lnTo>
                  <a:lnTo>
                    <a:pt x="3790" y="42"/>
                  </a:lnTo>
                  <a:lnTo>
                    <a:pt x="3788" y="42"/>
                  </a:lnTo>
                  <a:lnTo>
                    <a:pt x="3788" y="42"/>
                  </a:lnTo>
                  <a:lnTo>
                    <a:pt x="3782" y="42"/>
                  </a:lnTo>
                  <a:lnTo>
                    <a:pt x="3782" y="42"/>
                  </a:lnTo>
                  <a:lnTo>
                    <a:pt x="3780" y="42"/>
                  </a:lnTo>
                  <a:lnTo>
                    <a:pt x="3780" y="42"/>
                  </a:lnTo>
                  <a:lnTo>
                    <a:pt x="3772" y="42"/>
                  </a:lnTo>
                  <a:lnTo>
                    <a:pt x="3772" y="42"/>
                  </a:lnTo>
                  <a:lnTo>
                    <a:pt x="3762" y="40"/>
                  </a:lnTo>
                  <a:lnTo>
                    <a:pt x="3762" y="40"/>
                  </a:lnTo>
                  <a:lnTo>
                    <a:pt x="3758" y="42"/>
                  </a:lnTo>
                  <a:lnTo>
                    <a:pt x="3758" y="42"/>
                  </a:lnTo>
                  <a:lnTo>
                    <a:pt x="3750" y="42"/>
                  </a:lnTo>
                  <a:lnTo>
                    <a:pt x="3750" y="42"/>
                  </a:lnTo>
                  <a:lnTo>
                    <a:pt x="3750" y="42"/>
                  </a:lnTo>
                  <a:lnTo>
                    <a:pt x="3750" y="42"/>
                  </a:lnTo>
                  <a:lnTo>
                    <a:pt x="3750" y="42"/>
                  </a:lnTo>
                  <a:lnTo>
                    <a:pt x="3750" y="42"/>
                  </a:lnTo>
                  <a:lnTo>
                    <a:pt x="3748" y="42"/>
                  </a:lnTo>
                  <a:lnTo>
                    <a:pt x="3748" y="42"/>
                  </a:lnTo>
                  <a:lnTo>
                    <a:pt x="3748" y="42"/>
                  </a:lnTo>
                  <a:lnTo>
                    <a:pt x="3748" y="42"/>
                  </a:lnTo>
                  <a:lnTo>
                    <a:pt x="3748" y="42"/>
                  </a:lnTo>
                  <a:lnTo>
                    <a:pt x="3748" y="42"/>
                  </a:lnTo>
                  <a:lnTo>
                    <a:pt x="3746" y="42"/>
                  </a:lnTo>
                  <a:lnTo>
                    <a:pt x="3746" y="42"/>
                  </a:lnTo>
                  <a:lnTo>
                    <a:pt x="3744" y="42"/>
                  </a:lnTo>
                  <a:lnTo>
                    <a:pt x="3744" y="42"/>
                  </a:lnTo>
                  <a:lnTo>
                    <a:pt x="3744" y="42"/>
                  </a:lnTo>
                  <a:lnTo>
                    <a:pt x="3744" y="42"/>
                  </a:lnTo>
                  <a:lnTo>
                    <a:pt x="3742" y="42"/>
                  </a:lnTo>
                  <a:lnTo>
                    <a:pt x="3742" y="42"/>
                  </a:lnTo>
                  <a:lnTo>
                    <a:pt x="3740" y="42"/>
                  </a:lnTo>
                  <a:lnTo>
                    <a:pt x="3740" y="42"/>
                  </a:lnTo>
                  <a:lnTo>
                    <a:pt x="3738" y="42"/>
                  </a:lnTo>
                  <a:lnTo>
                    <a:pt x="3738" y="42"/>
                  </a:lnTo>
                  <a:lnTo>
                    <a:pt x="3736" y="42"/>
                  </a:lnTo>
                  <a:lnTo>
                    <a:pt x="3736" y="42"/>
                  </a:lnTo>
                  <a:lnTo>
                    <a:pt x="3730" y="42"/>
                  </a:lnTo>
                  <a:lnTo>
                    <a:pt x="3730" y="42"/>
                  </a:lnTo>
                  <a:lnTo>
                    <a:pt x="3728" y="42"/>
                  </a:lnTo>
                  <a:lnTo>
                    <a:pt x="3728" y="42"/>
                  </a:lnTo>
                  <a:lnTo>
                    <a:pt x="3724" y="42"/>
                  </a:lnTo>
                  <a:lnTo>
                    <a:pt x="3724" y="42"/>
                  </a:lnTo>
                  <a:lnTo>
                    <a:pt x="3720" y="42"/>
                  </a:lnTo>
                  <a:lnTo>
                    <a:pt x="3720" y="42"/>
                  </a:lnTo>
                  <a:lnTo>
                    <a:pt x="3718" y="42"/>
                  </a:lnTo>
                  <a:lnTo>
                    <a:pt x="3718" y="42"/>
                  </a:lnTo>
                  <a:lnTo>
                    <a:pt x="3714" y="42"/>
                  </a:lnTo>
                  <a:lnTo>
                    <a:pt x="3714" y="42"/>
                  </a:lnTo>
                  <a:lnTo>
                    <a:pt x="3710" y="44"/>
                  </a:lnTo>
                  <a:lnTo>
                    <a:pt x="3710" y="44"/>
                  </a:lnTo>
                  <a:lnTo>
                    <a:pt x="3710" y="44"/>
                  </a:lnTo>
                  <a:lnTo>
                    <a:pt x="3710" y="44"/>
                  </a:lnTo>
                  <a:lnTo>
                    <a:pt x="3708" y="44"/>
                  </a:lnTo>
                  <a:lnTo>
                    <a:pt x="3708" y="44"/>
                  </a:lnTo>
                  <a:lnTo>
                    <a:pt x="3708" y="44"/>
                  </a:lnTo>
                  <a:lnTo>
                    <a:pt x="3708" y="44"/>
                  </a:lnTo>
                  <a:lnTo>
                    <a:pt x="3708" y="44"/>
                  </a:lnTo>
                  <a:lnTo>
                    <a:pt x="3708" y="44"/>
                  </a:lnTo>
                  <a:lnTo>
                    <a:pt x="3706" y="44"/>
                  </a:lnTo>
                  <a:lnTo>
                    <a:pt x="3706" y="44"/>
                  </a:lnTo>
                  <a:lnTo>
                    <a:pt x="3704" y="44"/>
                  </a:lnTo>
                  <a:lnTo>
                    <a:pt x="3704" y="44"/>
                  </a:lnTo>
                  <a:lnTo>
                    <a:pt x="3704" y="44"/>
                  </a:lnTo>
                  <a:lnTo>
                    <a:pt x="3704" y="44"/>
                  </a:lnTo>
                  <a:lnTo>
                    <a:pt x="3698" y="46"/>
                  </a:lnTo>
                  <a:lnTo>
                    <a:pt x="3698" y="46"/>
                  </a:lnTo>
                  <a:lnTo>
                    <a:pt x="3698" y="46"/>
                  </a:lnTo>
                  <a:lnTo>
                    <a:pt x="3698" y="46"/>
                  </a:lnTo>
                  <a:lnTo>
                    <a:pt x="3690" y="46"/>
                  </a:lnTo>
                  <a:lnTo>
                    <a:pt x="3690" y="46"/>
                  </a:lnTo>
                  <a:lnTo>
                    <a:pt x="3688" y="46"/>
                  </a:lnTo>
                  <a:lnTo>
                    <a:pt x="3688" y="46"/>
                  </a:lnTo>
                  <a:lnTo>
                    <a:pt x="3684" y="46"/>
                  </a:lnTo>
                  <a:lnTo>
                    <a:pt x="3684" y="46"/>
                  </a:lnTo>
                  <a:lnTo>
                    <a:pt x="3680" y="46"/>
                  </a:lnTo>
                  <a:lnTo>
                    <a:pt x="3680" y="46"/>
                  </a:lnTo>
                  <a:lnTo>
                    <a:pt x="3678" y="46"/>
                  </a:lnTo>
                  <a:lnTo>
                    <a:pt x="3678" y="46"/>
                  </a:lnTo>
                  <a:lnTo>
                    <a:pt x="3678" y="46"/>
                  </a:lnTo>
                  <a:lnTo>
                    <a:pt x="3678" y="46"/>
                  </a:lnTo>
                  <a:lnTo>
                    <a:pt x="3676" y="46"/>
                  </a:lnTo>
                  <a:lnTo>
                    <a:pt x="3676" y="46"/>
                  </a:lnTo>
                  <a:lnTo>
                    <a:pt x="3676" y="46"/>
                  </a:lnTo>
                  <a:lnTo>
                    <a:pt x="3676" y="46"/>
                  </a:lnTo>
                  <a:lnTo>
                    <a:pt x="3676" y="46"/>
                  </a:lnTo>
                  <a:lnTo>
                    <a:pt x="3676" y="46"/>
                  </a:lnTo>
                  <a:lnTo>
                    <a:pt x="3674" y="46"/>
                  </a:lnTo>
                  <a:lnTo>
                    <a:pt x="3674" y="46"/>
                  </a:lnTo>
                  <a:lnTo>
                    <a:pt x="3670" y="48"/>
                  </a:lnTo>
                  <a:lnTo>
                    <a:pt x="3670" y="48"/>
                  </a:lnTo>
                  <a:lnTo>
                    <a:pt x="3664" y="46"/>
                  </a:lnTo>
                  <a:lnTo>
                    <a:pt x="3664" y="46"/>
                  </a:lnTo>
                  <a:lnTo>
                    <a:pt x="3660" y="44"/>
                  </a:lnTo>
                  <a:lnTo>
                    <a:pt x="3660" y="44"/>
                  </a:lnTo>
                  <a:lnTo>
                    <a:pt x="3658" y="44"/>
                  </a:lnTo>
                  <a:lnTo>
                    <a:pt x="3658" y="44"/>
                  </a:lnTo>
                  <a:lnTo>
                    <a:pt x="3656" y="44"/>
                  </a:lnTo>
                  <a:lnTo>
                    <a:pt x="3656" y="44"/>
                  </a:lnTo>
                  <a:lnTo>
                    <a:pt x="3652" y="46"/>
                  </a:lnTo>
                  <a:lnTo>
                    <a:pt x="3652" y="46"/>
                  </a:lnTo>
                  <a:lnTo>
                    <a:pt x="3650" y="48"/>
                  </a:lnTo>
                  <a:lnTo>
                    <a:pt x="3650" y="48"/>
                  </a:lnTo>
                  <a:lnTo>
                    <a:pt x="3648" y="48"/>
                  </a:lnTo>
                  <a:lnTo>
                    <a:pt x="3648" y="48"/>
                  </a:lnTo>
                  <a:lnTo>
                    <a:pt x="3648" y="48"/>
                  </a:lnTo>
                  <a:lnTo>
                    <a:pt x="3648" y="48"/>
                  </a:lnTo>
                  <a:lnTo>
                    <a:pt x="3646" y="48"/>
                  </a:lnTo>
                  <a:lnTo>
                    <a:pt x="3646" y="48"/>
                  </a:lnTo>
                  <a:lnTo>
                    <a:pt x="3646" y="48"/>
                  </a:lnTo>
                  <a:lnTo>
                    <a:pt x="3646" y="48"/>
                  </a:lnTo>
                  <a:lnTo>
                    <a:pt x="3644" y="48"/>
                  </a:lnTo>
                  <a:lnTo>
                    <a:pt x="3644" y="48"/>
                  </a:lnTo>
                  <a:lnTo>
                    <a:pt x="3644" y="48"/>
                  </a:lnTo>
                  <a:lnTo>
                    <a:pt x="3644" y="48"/>
                  </a:lnTo>
                  <a:lnTo>
                    <a:pt x="3642" y="48"/>
                  </a:lnTo>
                  <a:lnTo>
                    <a:pt x="3642" y="48"/>
                  </a:lnTo>
                  <a:lnTo>
                    <a:pt x="3638" y="48"/>
                  </a:lnTo>
                  <a:lnTo>
                    <a:pt x="3638" y="48"/>
                  </a:lnTo>
                  <a:lnTo>
                    <a:pt x="3638" y="46"/>
                  </a:lnTo>
                  <a:lnTo>
                    <a:pt x="3638" y="46"/>
                  </a:lnTo>
                  <a:lnTo>
                    <a:pt x="3634" y="46"/>
                  </a:lnTo>
                  <a:lnTo>
                    <a:pt x="3634" y="46"/>
                  </a:lnTo>
                  <a:lnTo>
                    <a:pt x="3634" y="46"/>
                  </a:lnTo>
                  <a:lnTo>
                    <a:pt x="3634" y="46"/>
                  </a:lnTo>
                  <a:lnTo>
                    <a:pt x="3634" y="46"/>
                  </a:lnTo>
                  <a:lnTo>
                    <a:pt x="3634" y="46"/>
                  </a:lnTo>
                  <a:lnTo>
                    <a:pt x="3630" y="46"/>
                  </a:lnTo>
                  <a:lnTo>
                    <a:pt x="3630" y="46"/>
                  </a:lnTo>
                  <a:lnTo>
                    <a:pt x="3630" y="46"/>
                  </a:lnTo>
                  <a:lnTo>
                    <a:pt x="3630" y="46"/>
                  </a:lnTo>
                  <a:lnTo>
                    <a:pt x="3628" y="46"/>
                  </a:lnTo>
                  <a:lnTo>
                    <a:pt x="3628" y="46"/>
                  </a:lnTo>
                  <a:lnTo>
                    <a:pt x="3626" y="46"/>
                  </a:lnTo>
                  <a:lnTo>
                    <a:pt x="3626" y="46"/>
                  </a:lnTo>
                  <a:lnTo>
                    <a:pt x="3624" y="46"/>
                  </a:lnTo>
                  <a:lnTo>
                    <a:pt x="3624" y="46"/>
                  </a:lnTo>
                  <a:lnTo>
                    <a:pt x="3620" y="48"/>
                  </a:lnTo>
                  <a:lnTo>
                    <a:pt x="3620" y="48"/>
                  </a:lnTo>
                  <a:lnTo>
                    <a:pt x="3610" y="48"/>
                  </a:lnTo>
                  <a:lnTo>
                    <a:pt x="3610" y="48"/>
                  </a:lnTo>
                  <a:lnTo>
                    <a:pt x="3608" y="48"/>
                  </a:lnTo>
                  <a:lnTo>
                    <a:pt x="3608" y="48"/>
                  </a:lnTo>
                  <a:lnTo>
                    <a:pt x="3606" y="48"/>
                  </a:lnTo>
                  <a:lnTo>
                    <a:pt x="3606" y="48"/>
                  </a:lnTo>
                  <a:lnTo>
                    <a:pt x="3604" y="48"/>
                  </a:lnTo>
                  <a:lnTo>
                    <a:pt x="3604" y="48"/>
                  </a:lnTo>
                  <a:lnTo>
                    <a:pt x="3602" y="48"/>
                  </a:lnTo>
                  <a:lnTo>
                    <a:pt x="3602" y="48"/>
                  </a:lnTo>
                  <a:lnTo>
                    <a:pt x="3598" y="48"/>
                  </a:lnTo>
                  <a:lnTo>
                    <a:pt x="3598" y="48"/>
                  </a:lnTo>
                  <a:lnTo>
                    <a:pt x="3596" y="46"/>
                  </a:lnTo>
                  <a:lnTo>
                    <a:pt x="3596" y="46"/>
                  </a:lnTo>
                  <a:lnTo>
                    <a:pt x="3592" y="48"/>
                  </a:lnTo>
                  <a:lnTo>
                    <a:pt x="3592" y="48"/>
                  </a:lnTo>
                  <a:lnTo>
                    <a:pt x="3592" y="48"/>
                  </a:lnTo>
                  <a:lnTo>
                    <a:pt x="3592" y="48"/>
                  </a:lnTo>
                  <a:lnTo>
                    <a:pt x="3590" y="48"/>
                  </a:lnTo>
                  <a:lnTo>
                    <a:pt x="3590" y="48"/>
                  </a:lnTo>
                  <a:lnTo>
                    <a:pt x="3588" y="48"/>
                  </a:lnTo>
                  <a:lnTo>
                    <a:pt x="3588" y="48"/>
                  </a:lnTo>
                  <a:lnTo>
                    <a:pt x="3586" y="48"/>
                  </a:lnTo>
                  <a:lnTo>
                    <a:pt x="3586" y="48"/>
                  </a:lnTo>
                  <a:lnTo>
                    <a:pt x="3582" y="48"/>
                  </a:lnTo>
                  <a:lnTo>
                    <a:pt x="3582" y="48"/>
                  </a:lnTo>
                  <a:lnTo>
                    <a:pt x="3576" y="48"/>
                  </a:lnTo>
                  <a:lnTo>
                    <a:pt x="3576" y="48"/>
                  </a:lnTo>
                  <a:lnTo>
                    <a:pt x="3572" y="48"/>
                  </a:lnTo>
                  <a:lnTo>
                    <a:pt x="3570" y="48"/>
                  </a:lnTo>
                  <a:lnTo>
                    <a:pt x="3570" y="48"/>
                  </a:lnTo>
                  <a:lnTo>
                    <a:pt x="3568" y="50"/>
                  </a:lnTo>
                  <a:lnTo>
                    <a:pt x="3568" y="50"/>
                  </a:lnTo>
                  <a:lnTo>
                    <a:pt x="3566" y="50"/>
                  </a:lnTo>
                  <a:lnTo>
                    <a:pt x="3566" y="50"/>
                  </a:lnTo>
                  <a:lnTo>
                    <a:pt x="3566" y="50"/>
                  </a:lnTo>
                  <a:lnTo>
                    <a:pt x="3566" y="50"/>
                  </a:lnTo>
                  <a:lnTo>
                    <a:pt x="3566" y="50"/>
                  </a:lnTo>
                  <a:lnTo>
                    <a:pt x="3566" y="50"/>
                  </a:lnTo>
                  <a:lnTo>
                    <a:pt x="3566" y="50"/>
                  </a:lnTo>
                  <a:lnTo>
                    <a:pt x="3566" y="50"/>
                  </a:lnTo>
                  <a:lnTo>
                    <a:pt x="3564" y="50"/>
                  </a:lnTo>
                  <a:lnTo>
                    <a:pt x="3564" y="50"/>
                  </a:lnTo>
                  <a:lnTo>
                    <a:pt x="3564" y="50"/>
                  </a:lnTo>
                  <a:lnTo>
                    <a:pt x="3564" y="50"/>
                  </a:lnTo>
                  <a:lnTo>
                    <a:pt x="3564" y="50"/>
                  </a:lnTo>
                  <a:lnTo>
                    <a:pt x="3564" y="50"/>
                  </a:lnTo>
                  <a:lnTo>
                    <a:pt x="3562" y="48"/>
                  </a:lnTo>
                  <a:lnTo>
                    <a:pt x="3562" y="48"/>
                  </a:lnTo>
                  <a:lnTo>
                    <a:pt x="3562" y="50"/>
                  </a:lnTo>
                  <a:lnTo>
                    <a:pt x="3562" y="50"/>
                  </a:lnTo>
                  <a:lnTo>
                    <a:pt x="3562" y="48"/>
                  </a:lnTo>
                  <a:lnTo>
                    <a:pt x="3562" y="48"/>
                  </a:lnTo>
                  <a:lnTo>
                    <a:pt x="3560" y="48"/>
                  </a:lnTo>
                  <a:lnTo>
                    <a:pt x="3560" y="48"/>
                  </a:lnTo>
                  <a:lnTo>
                    <a:pt x="3558" y="48"/>
                  </a:lnTo>
                  <a:lnTo>
                    <a:pt x="3558" y="48"/>
                  </a:lnTo>
                  <a:lnTo>
                    <a:pt x="3558" y="48"/>
                  </a:lnTo>
                  <a:lnTo>
                    <a:pt x="3558" y="48"/>
                  </a:lnTo>
                  <a:lnTo>
                    <a:pt x="3558" y="48"/>
                  </a:lnTo>
                  <a:lnTo>
                    <a:pt x="3558" y="48"/>
                  </a:lnTo>
                  <a:lnTo>
                    <a:pt x="3556" y="48"/>
                  </a:lnTo>
                  <a:lnTo>
                    <a:pt x="3556" y="48"/>
                  </a:lnTo>
                  <a:lnTo>
                    <a:pt x="3556" y="48"/>
                  </a:lnTo>
                  <a:lnTo>
                    <a:pt x="3556" y="48"/>
                  </a:lnTo>
                  <a:lnTo>
                    <a:pt x="3554" y="48"/>
                  </a:lnTo>
                  <a:lnTo>
                    <a:pt x="3554" y="48"/>
                  </a:lnTo>
                  <a:lnTo>
                    <a:pt x="3554" y="48"/>
                  </a:lnTo>
                  <a:lnTo>
                    <a:pt x="3554" y="48"/>
                  </a:lnTo>
                  <a:lnTo>
                    <a:pt x="3552" y="48"/>
                  </a:lnTo>
                  <a:lnTo>
                    <a:pt x="3552" y="48"/>
                  </a:lnTo>
                  <a:lnTo>
                    <a:pt x="3552" y="48"/>
                  </a:lnTo>
                  <a:lnTo>
                    <a:pt x="3552" y="48"/>
                  </a:lnTo>
                  <a:lnTo>
                    <a:pt x="3550" y="48"/>
                  </a:lnTo>
                  <a:lnTo>
                    <a:pt x="3550" y="48"/>
                  </a:lnTo>
                  <a:lnTo>
                    <a:pt x="3550" y="48"/>
                  </a:lnTo>
                  <a:lnTo>
                    <a:pt x="3550" y="48"/>
                  </a:lnTo>
                  <a:lnTo>
                    <a:pt x="3550" y="46"/>
                  </a:lnTo>
                  <a:lnTo>
                    <a:pt x="3550" y="46"/>
                  </a:lnTo>
                  <a:lnTo>
                    <a:pt x="3548" y="48"/>
                  </a:lnTo>
                  <a:lnTo>
                    <a:pt x="3548" y="48"/>
                  </a:lnTo>
                  <a:lnTo>
                    <a:pt x="3548" y="46"/>
                  </a:lnTo>
                  <a:lnTo>
                    <a:pt x="3548" y="46"/>
                  </a:lnTo>
                  <a:lnTo>
                    <a:pt x="3546" y="46"/>
                  </a:lnTo>
                  <a:lnTo>
                    <a:pt x="3546" y="46"/>
                  </a:lnTo>
                  <a:lnTo>
                    <a:pt x="3544" y="46"/>
                  </a:lnTo>
                  <a:lnTo>
                    <a:pt x="3544" y="46"/>
                  </a:lnTo>
                  <a:lnTo>
                    <a:pt x="3544" y="46"/>
                  </a:lnTo>
                  <a:lnTo>
                    <a:pt x="3544" y="46"/>
                  </a:lnTo>
                  <a:lnTo>
                    <a:pt x="3544" y="46"/>
                  </a:lnTo>
                  <a:lnTo>
                    <a:pt x="3544" y="46"/>
                  </a:lnTo>
                  <a:lnTo>
                    <a:pt x="3542" y="46"/>
                  </a:lnTo>
                  <a:lnTo>
                    <a:pt x="3542" y="46"/>
                  </a:lnTo>
                  <a:lnTo>
                    <a:pt x="3542" y="48"/>
                  </a:lnTo>
                  <a:lnTo>
                    <a:pt x="3542" y="48"/>
                  </a:lnTo>
                  <a:lnTo>
                    <a:pt x="3542" y="46"/>
                  </a:lnTo>
                  <a:lnTo>
                    <a:pt x="3542" y="46"/>
                  </a:lnTo>
                  <a:lnTo>
                    <a:pt x="3536" y="48"/>
                  </a:lnTo>
                  <a:lnTo>
                    <a:pt x="3536" y="48"/>
                  </a:lnTo>
                  <a:lnTo>
                    <a:pt x="3534" y="48"/>
                  </a:lnTo>
                  <a:lnTo>
                    <a:pt x="3534" y="48"/>
                  </a:lnTo>
                  <a:lnTo>
                    <a:pt x="3526" y="48"/>
                  </a:lnTo>
                  <a:lnTo>
                    <a:pt x="3526" y="48"/>
                  </a:lnTo>
                  <a:lnTo>
                    <a:pt x="3524" y="48"/>
                  </a:lnTo>
                  <a:lnTo>
                    <a:pt x="3524" y="48"/>
                  </a:lnTo>
                  <a:lnTo>
                    <a:pt x="3522" y="48"/>
                  </a:lnTo>
                  <a:lnTo>
                    <a:pt x="3522" y="48"/>
                  </a:lnTo>
                  <a:lnTo>
                    <a:pt x="3522" y="48"/>
                  </a:lnTo>
                  <a:lnTo>
                    <a:pt x="3522" y="48"/>
                  </a:lnTo>
                  <a:lnTo>
                    <a:pt x="3522" y="48"/>
                  </a:lnTo>
                  <a:lnTo>
                    <a:pt x="3522" y="48"/>
                  </a:lnTo>
                  <a:lnTo>
                    <a:pt x="3520" y="48"/>
                  </a:lnTo>
                  <a:lnTo>
                    <a:pt x="3520" y="48"/>
                  </a:lnTo>
                  <a:lnTo>
                    <a:pt x="3518" y="48"/>
                  </a:lnTo>
                  <a:lnTo>
                    <a:pt x="3518" y="48"/>
                  </a:lnTo>
                  <a:lnTo>
                    <a:pt x="3518" y="48"/>
                  </a:lnTo>
                  <a:lnTo>
                    <a:pt x="3518" y="48"/>
                  </a:lnTo>
                  <a:lnTo>
                    <a:pt x="3518" y="48"/>
                  </a:lnTo>
                  <a:lnTo>
                    <a:pt x="3518" y="48"/>
                  </a:lnTo>
                  <a:lnTo>
                    <a:pt x="3518" y="50"/>
                  </a:lnTo>
                  <a:lnTo>
                    <a:pt x="3518" y="50"/>
                  </a:lnTo>
                  <a:lnTo>
                    <a:pt x="3512" y="48"/>
                  </a:lnTo>
                  <a:lnTo>
                    <a:pt x="3508" y="50"/>
                  </a:lnTo>
                  <a:lnTo>
                    <a:pt x="3508" y="50"/>
                  </a:lnTo>
                  <a:lnTo>
                    <a:pt x="3502" y="48"/>
                  </a:lnTo>
                  <a:lnTo>
                    <a:pt x="3502" y="48"/>
                  </a:lnTo>
                  <a:lnTo>
                    <a:pt x="3494" y="48"/>
                  </a:lnTo>
                  <a:lnTo>
                    <a:pt x="3494" y="48"/>
                  </a:lnTo>
                  <a:lnTo>
                    <a:pt x="3490" y="48"/>
                  </a:lnTo>
                  <a:lnTo>
                    <a:pt x="3490" y="48"/>
                  </a:lnTo>
                  <a:lnTo>
                    <a:pt x="3488" y="48"/>
                  </a:lnTo>
                  <a:lnTo>
                    <a:pt x="3488" y="48"/>
                  </a:lnTo>
                  <a:lnTo>
                    <a:pt x="3486" y="48"/>
                  </a:lnTo>
                  <a:lnTo>
                    <a:pt x="3486" y="48"/>
                  </a:lnTo>
                  <a:lnTo>
                    <a:pt x="3478" y="48"/>
                  </a:lnTo>
                  <a:lnTo>
                    <a:pt x="3478" y="48"/>
                  </a:lnTo>
                  <a:lnTo>
                    <a:pt x="3478" y="48"/>
                  </a:lnTo>
                  <a:lnTo>
                    <a:pt x="3478" y="48"/>
                  </a:lnTo>
                  <a:lnTo>
                    <a:pt x="3476" y="48"/>
                  </a:lnTo>
                  <a:lnTo>
                    <a:pt x="3476" y="48"/>
                  </a:lnTo>
                  <a:lnTo>
                    <a:pt x="3474" y="48"/>
                  </a:lnTo>
                  <a:lnTo>
                    <a:pt x="3474" y="48"/>
                  </a:lnTo>
                  <a:lnTo>
                    <a:pt x="3472" y="48"/>
                  </a:lnTo>
                  <a:lnTo>
                    <a:pt x="3472" y="48"/>
                  </a:lnTo>
                  <a:lnTo>
                    <a:pt x="3470" y="48"/>
                  </a:lnTo>
                  <a:lnTo>
                    <a:pt x="3470" y="48"/>
                  </a:lnTo>
                  <a:lnTo>
                    <a:pt x="3468" y="48"/>
                  </a:lnTo>
                  <a:lnTo>
                    <a:pt x="3468" y="48"/>
                  </a:lnTo>
                  <a:lnTo>
                    <a:pt x="3468" y="48"/>
                  </a:lnTo>
                  <a:lnTo>
                    <a:pt x="3468" y="48"/>
                  </a:lnTo>
                  <a:lnTo>
                    <a:pt x="3468" y="48"/>
                  </a:lnTo>
                  <a:lnTo>
                    <a:pt x="3468" y="48"/>
                  </a:lnTo>
                  <a:lnTo>
                    <a:pt x="3464" y="48"/>
                  </a:lnTo>
                  <a:lnTo>
                    <a:pt x="3464" y="48"/>
                  </a:lnTo>
                  <a:lnTo>
                    <a:pt x="3464" y="48"/>
                  </a:lnTo>
                  <a:lnTo>
                    <a:pt x="3464" y="48"/>
                  </a:lnTo>
                  <a:lnTo>
                    <a:pt x="3464" y="48"/>
                  </a:lnTo>
                  <a:lnTo>
                    <a:pt x="3464" y="48"/>
                  </a:lnTo>
                  <a:lnTo>
                    <a:pt x="3462" y="48"/>
                  </a:lnTo>
                  <a:lnTo>
                    <a:pt x="3462" y="48"/>
                  </a:lnTo>
                  <a:lnTo>
                    <a:pt x="3460" y="48"/>
                  </a:lnTo>
                  <a:lnTo>
                    <a:pt x="3460" y="48"/>
                  </a:lnTo>
                  <a:lnTo>
                    <a:pt x="3456" y="48"/>
                  </a:lnTo>
                  <a:lnTo>
                    <a:pt x="3456" y="48"/>
                  </a:lnTo>
                  <a:lnTo>
                    <a:pt x="3452" y="48"/>
                  </a:lnTo>
                  <a:lnTo>
                    <a:pt x="3452" y="48"/>
                  </a:lnTo>
                  <a:lnTo>
                    <a:pt x="3448" y="48"/>
                  </a:lnTo>
                  <a:lnTo>
                    <a:pt x="3448" y="48"/>
                  </a:lnTo>
                  <a:lnTo>
                    <a:pt x="3446" y="48"/>
                  </a:lnTo>
                  <a:lnTo>
                    <a:pt x="3446" y="48"/>
                  </a:lnTo>
                  <a:lnTo>
                    <a:pt x="3442" y="48"/>
                  </a:lnTo>
                  <a:lnTo>
                    <a:pt x="3442" y="48"/>
                  </a:lnTo>
                  <a:lnTo>
                    <a:pt x="3440" y="48"/>
                  </a:lnTo>
                  <a:lnTo>
                    <a:pt x="3440" y="48"/>
                  </a:lnTo>
                  <a:lnTo>
                    <a:pt x="3438" y="48"/>
                  </a:lnTo>
                  <a:lnTo>
                    <a:pt x="3438" y="48"/>
                  </a:lnTo>
                  <a:lnTo>
                    <a:pt x="3436" y="48"/>
                  </a:lnTo>
                  <a:lnTo>
                    <a:pt x="3436" y="48"/>
                  </a:lnTo>
                  <a:lnTo>
                    <a:pt x="3434" y="46"/>
                  </a:lnTo>
                  <a:lnTo>
                    <a:pt x="3434" y="46"/>
                  </a:lnTo>
                  <a:lnTo>
                    <a:pt x="3430" y="46"/>
                  </a:lnTo>
                  <a:lnTo>
                    <a:pt x="3430" y="46"/>
                  </a:lnTo>
                  <a:lnTo>
                    <a:pt x="3422" y="46"/>
                  </a:lnTo>
                  <a:lnTo>
                    <a:pt x="3422" y="46"/>
                  </a:lnTo>
                  <a:lnTo>
                    <a:pt x="3420" y="48"/>
                  </a:lnTo>
                  <a:lnTo>
                    <a:pt x="3420" y="48"/>
                  </a:lnTo>
                  <a:lnTo>
                    <a:pt x="3418" y="48"/>
                  </a:lnTo>
                  <a:lnTo>
                    <a:pt x="3418" y="48"/>
                  </a:lnTo>
                  <a:lnTo>
                    <a:pt x="3412" y="48"/>
                  </a:lnTo>
                  <a:lnTo>
                    <a:pt x="3412" y="48"/>
                  </a:lnTo>
                  <a:lnTo>
                    <a:pt x="3408" y="48"/>
                  </a:lnTo>
                  <a:lnTo>
                    <a:pt x="3408" y="48"/>
                  </a:lnTo>
                  <a:lnTo>
                    <a:pt x="3406" y="48"/>
                  </a:lnTo>
                  <a:lnTo>
                    <a:pt x="3406" y="48"/>
                  </a:lnTo>
                  <a:lnTo>
                    <a:pt x="3404" y="46"/>
                  </a:lnTo>
                  <a:lnTo>
                    <a:pt x="3404" y="46"/>
                  </a:lnTo>
                  <a:lnTo>
                    <a:pt x="3398" y="48"/>
                  </a:lnTo>
                  <a:lnTo>
                    <a:pt x="3398" y="48"/>
                  </a:lnTo>
                  <a:lnTo>
                    <a:pt x="3396" y="48"/>
                  </a:lnTo>
                  <a:lnTo>
                    <a:pt x="3396" y="48"/>
                  </a:lnTo>
                  <a:lnTo>
                    <a:pt x="3396" y="48"/>
                  </a:lnTo>
                  <a:lnTo>
                    <a:pt x="3396" y="48"/>
                  </a:lnTo>
                  <a:lnTo>
                    <a:pt x="3388" y="46"/>
                  </a:lnTo>
                  <a:lnTo>
                    <a:pt x="3388" y="46"/>
                  </a:lnTo>
                  <a:lnTo>
                    <a:pt x="3386" y="48"/>
                  </a:lnTo>
                  <a:lnTo>
                    <a:pt x="3386" y="48"/>
                  </a:lnTo>
                  <a:lnTo>
                    <a:pt x="3382" y="48"/>
                  </a:lnTo>
                  <a:lnTo>
                    <a:pt x="3382" y="48"/>
                  </a:lnTo>
                  <a:lnTo>
                    <a:pt x="3380" y="50"/>
                  </a:lnTo>
                  <a:lnTo>
                    <a:pt x="3380" y="50"/>
                  </a:lnTo>
                  <a:lnTo>
                    <a:pt x="3376" y="50"/>
                  </a:lnTo>
                  <a:lnTo>
                    <a:pt x="3376" y="50"/>
                  </a:lnTo>
                  <a:lnTo>
                    <a:pt x="3376" y="50"/>
                  </a:lnTo>
                  <a:lnTo>
                    <a:pt x="3376" y="50"/>
                  </a:lnTo>
                  <a:lnTo>
                    <a:pt x="3374" y="50"/>
                  </a:lnTo>
                  <a:lnTo>
                    <a:pt x="3374" y="50"/>
                  </a:lnTo>
                  <a:lnTo>
                    <a:pt x="3374" y="50"/>
                  </a:lnTo>
                  <a:lnTo>
                    <a:pt x="3374" y="50"/>
                  </a:lnTo>
                  <a:lnTo>
                    <a:pt x="3374" y="50"/>
                  </a:lnTo>
                  <a:lnTo>
                    <a:pt x="3374" y="50"/>
                  </a:lnTo>
                  <a:lnTo>
                    <a:pt x="3372" y="50"/>
                  </a:lnTo>
                  <a:lnTo>
                    <a:pt x="3372" y="50"/>
                  </a:lnTo>
                  <a:lnTo>
                    <a:pt x="3370" y="50"/>
                  </a:lnTo>
                  <a:lnTo>
                    <a:pt x="3370" y="50"/>
                  </a:lnTo>
                  <a:lnTo>
                    <a:pt x="3366" y="50"/>
                  </a:lnTo>
                  <a:lnTo>
                    <a:pt x="3366" y="50"/>
                  </a:lnTo>
                  <a:lnTo>
                    <a:pt x="3362" y="50"/>
                  </a:lnTo>
                  <a:lnTo>
                    <a:pt x="3362" y="50"/>
                  </a:lnTo>
                  <a:lnTo>
                    <a:pt x="3362" y="50"/>
                  </a:lnTo>
                  <a:lnTo>
                    <a:pt x="3362" y="50"/>
                  </a:lnTo>
                  <a:lnTo>
                    <a:pt x="3360" y="50"/>
                  </a:lnTo>
                  <a:lnTo>
                    <a:pt x="3360" y="50"/>
                  </a:lnTo>
                  <a:lnTo>
                    <a:pt x="3358" y="50"/>
                  </a:lnTo>
                  <a:lnTo>
                    <a:pt x="3356" y="50"/>
                  </a:lnTo>
                  <a:lnTo>
                    <a:pt x="3356" y="50"/>
                  </a:lnTo>
                  <a:lnTo>
                    <a:pt x="3350" y="48"/>
                  </a:lnTo>
                  <a:lnTo>
                    <a:pt x="3350" y="48"/>
                  </a:lnTo>
                  <a:lnTo>
                    <a:pt x="3350" y="48"/>
                  </a:lnTo>
                  <a:lnTo>
                    <a:pt x="3350" y="48"/>
                  </a:lnTo>
                  <a:lnTo>
                    <a:pt x="3344" y="48"/>
                  </a:lnTo>
                  <a:lnTo>
                    <a:pt x="3344" y="48"/>
                  </a:lnTo>
                  <a:lnTo>
                    <a:pt x="3344" y="48"/>
                  </a:lnTo>
                  <a:lnTo>
                    <a:pt x="3344" y="48"/>
                  </a:lnTo>
                  <a:lnTo>
                    <a:pt x="3344" y="48"/>
                  </a:lnTo>
                  <a:lnTo>
                    <a:pt x="3344" y="48"/>
                  </a:lnTo>
                  <a:lnTo>
                    <a:pt x="3340" y="48"/>
                  </a:lnTo>
                  <a:lnTo>
                    <a:pt x="3340" y="48"/>
                  </a:lnTo>
                  <a:lnTo>
                    <a:pt x="3332" y="48"/>
                  </a:lnTo>
                  <a:lnTo>
                    <a:pt x="3332" y="48"/>
                  </a:lnTo>
                  <a:lnTo>
                    <a:pt x="3328" y="46"/>
                  </a:lnTo>
                  <a:lnTo>
                    <a:pt x="3328" y="46"/>
                  </a:lnTo>
                  <a:lnTo>
                    <a:pt x="3324" y="44"/>
                  </a:lnTo>
                  <a:lnTo>
                    <a:pt x="3324" y="44"/>
                  </a:lnTo>
                  <a:lnTo>
                    <a:pt x="3322" y="44"/>
                  </a:lnTo>
                  <a:lnTo>
                    <a:pt x="3322" y="44"/>
                  </a:lnTo>
                  <a:lnTo>
                    <a:pt x="3322" y="44"/>
                  </a:lnTo>
                  <a:lnTo>
                    <a:pt x="3318" y="44"/>
                  </a:lnTo>
                  <a:lnTo>
                    <a:pt x="3318" y="44"/>
                  </a:lnTo>
                  <a:lnTo>
                    <a:pt x="3318" y="46"/>
                  </a:lnTo>
                  <a:lnTo>
                    <a:pt x="3318" y="46"/>
                  </a:lnTo>
                  <a:lnTo>
                    <a:pt x="3318" y="46"/>
                  </a:lnTo>
                  <a:lnTo>
                    <a:pt x="3318" y="46"/>
                  </a:lnTo>
                  <a:lnTo>
                    <a:pt x="3318" y="46"/>
                  </a:lnTo>
                  <a:lnTo>
                    <a:pt x="3318" y="46"/>
                  </a:lnTo>
                  <a:lnTo>
                    <a:pt x="3316" y="46"/>
                  </a:lnTo>
                  <a:lnTo>
                    <a:pt x="3316" y="46"/>
                  </a:lnTo>
                  <a:lnTo>
                    <a:pt x="3312" y="48"/>
                  </a:lnTo>
                  <a:lnTo>
                    <a:pt x="3312" y="48"/>
                  </a:lnTo>
                  <a:lnTo>
                    <a:pt x="3312" y="48"/>
                  </a:lnTo>
                  <a:lnTo>
                    <a:pt x="3312" y="48"/>
                  </a:lnTo>
                  <a:lnTo>
                    <a:pt x="3312" y="48"/>
                  </a:lnTo>
                  <a:lnTo>
                    <a:pt x="3312" y="48"/>
                  </a:lnTo>
                  <a:lnTo>
                    <a:pt x="3310" y="48"/>
                  </a:lnTo>
                  <a:lnTo>
                    <a:pt x="3310" y="48"/>
                  </a:lnTo>
                  <a:lnTo>
                    <a:pt x="3310" y="48"/>
                  </a:lnTo>
                  <a:lnTo>
                    <a:pt x="3310" y="48"/>
                  </a:lnTo>
                  <a:lnTo>
                    <a:pt x="3310" y="48"/>
                  </a:lnTo>
                  <a:lnTo>
                    <a:pt x="3310" y="48"/>
                  </a:lnTo>
                  <a:lnTo>
                    <a:pt x="3308" y="48"/>
                  </a:lnTo>
                  <a:lnTo>
                    <a:pt x="3308" y="48"/>
                  </a:lnTo>
                  <a:lnTo>
                    <a:pt x="3306" y="48"/>
                  </a:lnTo>
                  <a:lnTo>
                    <a:pt x="3306" y="48"/>
                  </a:lnTo>
                  <a:lnTo>
                    <a:pt x="3304" y="48"/>
                  </a:lnTo>
                  <a:lnTo>
                    <a:pt x="3304" y="48"/>
                  </a:lnTo>
                  <a:lnTo>
                    <a:pt x="3304" y="48"/>
                  </a:lnTo>
                  <a:lnTo>
                    <a:pt x="3304" y="48"/>
                  </a:lnTo>
                  <a:lnTo>
                    <a:pt x="3302" y="46"/>
                  </a:lnTo>
                  <a:lnTo>
                    <a:pt x="3302" y="46"/>
                  </a:lnTo>
                  <a:lnTo>
                    <a:pt x="3302" y="48"/>
                  </a:lnTo>
                  <a:lnTo>
                    <a:pt x="3302" y="48"/>
                  </a:lnTo>
                  <a:lnTo>
                    <a:pt x="3298" y="46"/>
                  </a:lnTo>
                  <a:lnTo>
                    <a:pt x="3298" y="46"/>
                  </a:lnTo>
                  <a:lnTo>
                    <a:pt x="3294" y="44"/>
                  </a:lnTo>
                  <a:lnTo>
                    <a:pt x="3290" y="44"/>
                  </a:lnTo>
                  <a:lnTo>
                    <a:pt x="3282" y="46"/>
                  </a:lnTo>
                  <a:lnTo>
                    <a:pt x="3282" y="46"/>
                  </a:lnTo>
                  <a:lnTo>
                    <a:pt x="3276" y="44"/>
                  </a:lnTo>
                  <a:lnTo>
                    <a:pt x="3276" y="44"/>
                  </a:lnTo>
                  <a:lnTo>
                    <a:pt x="3268" y="44"/>
                  </a:lnTo>
                  <a:lnTo>
                    <a:pt x="3268" y="44"/>
                  </a:lnTo>
                  <a:lnTo>
                    <a:pt x="3266" y="44"/>
                  </a:lnTo>
                  <a:lnTo>
                    <a:pt x="3266" y="44"/>
                  </a:lnTo>
                  <a:lnTo>
                    <a:pt x="3262" y="44"/>
                  </a:lnTo>
                  <a:lnTo>
                    <a:pt x="3262" y="44"/>
                  </a:lnTo>
                  <a:lnTo>
                    <a:pt x="3262" y="44"/>
                  </a:lnTo>
                  <a:lnTo>
                    <a:pt x="3262" y="44"/>
                  </a:lnTo>
                  <a:lnTo>
                    <a:pt x="3262" y="44"/>
                  </a:lnTo>
                  <a:lnTo>
                    <a:pt x="3262" y="44"/>
                  </a:lnTo>
                  <a:lnTo>
                    <a:pt x="3260" y="44"/>
                  </a:lnTo>
                  <a:lnTo>
                    <a:pt x="3260" y="44"/>
                  </a:lnTo>
                  <a:lnTo>
                    <a:pt x="3260" y="44"/>
                  </a:lnTo>
                  <a:lnTo>
                    <a:pt x="3260" y="44"/>
                  </a:lnTo>
                  <a:lnTo>
                    <a:pt x="3256" y="44"/>
                  </a:lnTo>
                  <a:lnTo>
                    <a:pt x="3256" y="44"/>
                  </a:lnTo>
                  <a:lnTo>
                    <a:pt x="3254" y="44"/>
                  </a:lnTo>
                  <a:lnTo>
                    <a:pt x="3254" y="44"/>
                  </a:lnTo>
                  <a:lnTo>
                    <a:pt x="3250" y="42"/>
                  </a:lnTo>
                  <a:lnTo>
                    <a:pt x="3248" y="42"/>
                  </a:lnTo>
                  <a:lnTo>
                    <a:pt x="3248" y="42"/>
                  </a:lnTo>
                  <a:lnTo>
                    <a:pt x="3246" y="44"/>
                  </a:lnTo>
                  <a:lnTo>
                    <a:pt x="3246" y="44"/>
                  </a:lnTo>
                  <a:lnTo>
                    <a:pt x="3244" y="44"/>
                  </a:lnTo>
                  <a:lnTo>
                    <a:pt x="3244" y="44"/>
                  </a:lnTo>
                  <a:lnTo>
                    <a:pt x="3238" y="44"/>
                  </a:lnTo>
                  <a:lnTo>
                    <a:pt x="3238" y="44"/>
                  </a:lnTo>
                  <a:lnTo>
                    <a:pt x="3234" y="44"/>
                  </a:lnTo>
                  <a:lnTo>
                    <a:pt x="3234" y="44"/>
                  </a:lnTo>
                  <a:lnTo>
                    <a:pt x="3230" y="44"/>
                  </a:lnTo>
                  <a:lnTo>
                    <a:pt x="3230" y="44"/>
                  </a:lnTo>
                  <a:lnTo>
                    <a:pt x="3226" y="44"/>
                  </a:lnTo>
                  <a:lnTo>
                    <a:pt x="3226" y="44"/>
                  </a:lnTo>
                  <a:lnTo>
                    <a:pt x="3222" y="46"/>
                  </a:lnTo>
                  <a:lnTo>
                    <a:pt x="3222" y="46"/>
                  </a:lnTo>
                  <a:lnTo>
                    <a:pt x="3218" y="44"/>
                  </a:lnTo>
                  <a:lnTo>
                    <a:pt x="3218" y="44"/>
                  </a:lnTo>
                  <a:lnTo>
                    <a:pt x="3212" y="44"/>
                  </a:lnTo>
                  <a:lnTo>
                    <a:pt x="3212" y="44"/>
                  </a:lnTo>
                  <a:lnTo>
                    <a:pt x="3202" y="46"/>
                  </a:lnTo>
                  <a:lnTo>
                    <a:pt x="3202" y="46"/>
                  </a:lnTo>
                  <a:lnTo>
                    <a:pt x="3198" y="44"/>
                  </a:lnTo>
                  <a:lnTo>
                    <a:pt x="3198" y="44"/>
                  </a:lnTo>
                  <a:lnTo>
                    <a:pt x="3194" y="44"/>
                  </a:lnTo>
                  <a:lnTo>
                    <a:pt x="3194" y="44"/>
                  </a:lnTo>
                  <a:lnTo>
                    <a:pt x="3190" y="44"/>
                  </a:lnTo>
                  <a:lnTo>
                    <a:pt x="3190" y="44"/>
                  </a:lnTo>
                  <a:lnTo>
                    <a:pt x="3186" y="44"/>
                  </a:lnTo>
                  <a:lnTo>
                    <a:pt x="3186" y="44"/>
                  </a:lnTo>
                  <a:lnTo>
                    <a:pt x="3180" y="44"/>
                  </a:lnTo>
                  <a:lnTo>
                    <a:pt x="3180" y="44"/>
                  </a:lnTo>
                  <a:lnTo>
                    <a:pt x="3176" y="42"/>
                  </a:lnTo>
                  <a:lnTo>
                    <a:pt x="3176" y="42"/>
                  </a:lnTo>
                  <a:lnTo>
                    <a:pt x="3176" y="42"/>
                  </a:lnTo>
                  <a:lnTo>
                    <a:pt x="3176" y="42"/>
                  </a:lnTo>
                  <a:lnTo>
                    <a:pt x="3172" y="42"/>
                  </a:lnTo>
                  <a:lnTo>
                    <a:pt x="3172" y="42"/>
                  </a:lnTo>
                  <a:lnTo>
                    <a:pt x="3168" y="40"/>
                  </a:lnTo>
                  <a:lnTo>
                    <a:pt x="3168" y="40"/>
                  </a:lnTo>
                  <a:lnTo>
                    <a:pt x="3162" y="38"/>
                  </a:lnTo>
                  <a:lnTo>
                    <a:pt x="3162" y="38"/>
                  </a:lnTo>
                  <a:lnTo>
                    <a:pt x="3158" y="40"/>
                  </a:lnTo>
                  <a:lnTo>
                    <a:pt x="3158" y="40"/>
                  </a:lnTo>
                  <a:lnTo>
                    <a:pt x="3156" y="40"/>
                  </a:lnTo>
                  <a:lnTo>
                    <a:pt x="3156" y="40"/>
                  </a:lnTo>
                  <a:lnTo>
                    <a:pt x="3154" y="40"/>
                  </a:lnTo>
                  <a:lnTo>
                    <a:pt x="3154" y="40"/>
                  </a:lnTo>
                  <a:lnTo>
                    <a:pt x="3152" y="40"/>
                  </a:lnTo>
                  <a:lnTo>
                    <a:pt x="3152" y="40"/>
                  </a:lnTo>
                  <a:lnTo>
                    <a:pt x="3146" y="40"/>
                  </a:lnTo>
                  <a:lnTo>
                    <a:pt x="3146" y="40"/>
                  </a:lnTo>
                  <a:lnTo>
                    <a:pt x="3146" y="40"/>
                  </a:lnTo>
                  <a:lnTo>
                    <a:pt x="3146" y="40"/>
                  </a:lnTo>
                  <a:lnTo>
                    <a:pt x="3146" y="38"/>
                  </a:lnTo>
                  <a:lnTo>
                    <a:pt x="3146" y="38"/>
                  </a:lnTo>
                  <a:lnTo>
                    <a:pt x="3146" y="36"/>
                  </a:lnTo>
                  <a:lnTo>
                    <a:pt x="3144" y="36"/>
                  </a:lnTo>
                  <a:lnTo>
                    <a:pt x="3144" y="36"/>
                  </a:lnTo>
                  <a:lnTo>
                    <a:pt x="3138" y="36"/>
                  </a:lnTo>
                  <a:lnTo>
                    <a:pt x="3138" y="36"/>
                  </a:lnTo>
                  <a:lnTo>
                    <a:pt x="3136" y="38"/>
                  </a:lnTo>
                  <a:lnTo>
                    <a:pt x="3136" y="38"/>
                  </a:lnTo>
                  <a:lnTo>
                    <a:pt x="3134" y="38"/>
                  </a:lnTo>
                  <a:lnTo>
                    <a:pt x="3134" y="38"/>
                  </a:lnTo>
                  <a:lnTo>
                    <a:pt x="3130" y="38"/>
                  </a:lnTo>
                  <a:lnTo>
                    <a:pt x="3130" y="38"/>
                  </a:lnTo>
                  <a:lnTo>
                    <a:pt x="3128" y="38"/>
                  </a:lnTo>
                  <a:lnTo>
                    <a:pt x="3128" y="38"/>
                  </a:lnTo>
                  <a:lnTo>
                    <a:pt x="3120" y="40"/>
                  </a:lnTo>
                  <a:lnTo>
                    <a:pt x="3120" y="40"/>
                  </a:lnTo>
                  <a:lnTo>
                    <a:pt x="3112" y="40"/>
                  </a:lnTo>
                  <a:lnTo>
                    <a:pt x="3112" y="40"/>
                  </a:lnTo>
                  <a:lnTo>
                    <a:pt x="3110" y="42"/>
                  </a:lnTo>
                  <a:lnTo>
                    <a:pt x="3110" y="42"/>
                  </a:lnTo>
                  <a:lnTo>
                    <a:pt x="3108" y="42"/>
                  </a:lnTo>
                  <a:lnTo>
                    <a:pt x="3108" y="42"/>
                  </a:lnTo>
                  <a:lnTo>
                    <a:pt x="3106" y="42"/>
                  </a:lnTo>
                  <a:lnTo>
                    <a:pt x="3106" y="42"/>
                  </a:lnTo>
                  <a:lnTo>
                    <a:pt x="3106" y="44"/>
                  </a:lnTo>
                  <a:lnTo>
                    <a:pt x="3106" y="44"/>
                  </a:lnTo>
                  <a:lnTo>
                    <a:pt x="3104" y="42"/>
                  </a:lnTo>
                  <a:lnTo>
                    <a:pt x="3104" y="42"/>
                  </a:lnTo>
                  <a:lnTo>
                    <a:pt x="3102" y="44"/>
                  </a:lnTo>
                  <a:lnTo>
                    <a:pt x="3102" y="44"/>
                  </a:lnTo>
                  <a:lnTo>
                    <a:pt x="3102" y="42"/>
                  </a:lnTo>
                  <a:lnTo>
                    <a:pt x="3102" y="42"/>
                  </a:lnTo>
                  <a:lnTo>
                    <a:pt x="3100" y="42"/>
                  </a:lnTo>
                  <a:lnTo>
                    <a:pt x="3100" y="42"/>
                  </a:lnTo>
                  <a:lnTo>
                    <a:pt x="3096" y="42"/>
                  </a:lnTo>
                  <a:lnTo>
                    <a:pt x="3096" y="42"/>
                  </a:lnTo>
                  <a:lnTo>
                    <a:pt x="3094" y="42"/>
                  </a:lnTo>
                  <a:lnTo>
                    <a:pt x="3090" y="42"/>
                  </a:lnTo>
                  <a:lnTo>
                    <a:pt x="3090" y="42"/>
                  </a:lnTo>
                  <a:lnTo>
                    <a:pt x="3090" y="42"/>
                  </a:lnTo>
                  <a:lnTo>
                    <a:pt x="3090" y="42"/>
                  </a:lnTo>
                  <a:lnTo>
                    <a:pt x="3090" y="42"/>
                  </a:lnTo>
                  <a:lnTo>
                    <a:pt x="3090" y="42"/>
                  </a:lnTo>
                  <a:lnTo>
                    <a:pt x="3088" y="42"/>
                  </a:lnTo>
                  <a:lnTo>
                    <a:pt x="3088" y="42"/>
                  </a:lnTo>
                  <a:lnTo>
                    <a:pt x="3086" y="42"/>
                  </a:lnTo>
                  <a:lnTo>
                    <a:pt x="3086" y="42"/>
                  </a:lnTo>
                  <a:lnTo>
                    <a:pt x="3082" y="42"/>
                  </a:lnTo>
                  <a:lnTo>
                    <a:pt x="3082" y="42"/>
                  </a:lnTo>
                  <a:lnTo>
                    <a:pt x="3080" y="40"/>
                  </a:lnTo>
                  <a:lnTo>
                    <a:pt x="3080" y="40"/>
                  </a:lnTo>
                  <a:lnTo>
                    <a:pt x="3078" y="42"/>
                  </a:lnTo>
                  <a:lnTo>
                    <a:pt x="3078" y="42"/>
                  </a:lnTo>
                  <a:lnTo>
                    <a:pt x="3076" y="42"/>
                  </a:lnTo>
                  <a:lnTo>
                    <a:pt x="3076" y="42"/>
                  </a:lnTo>
                  <a:lnTo>
                    <a:pt x="3076" y="42"/>
                  </a:lnTo>
                  <a:lnTo>
                    <a:pt x="3076" y="42"/>
                  </a:lnTo>
                  <a:lnTo>
                    <a:pt x="3072" y="42"/>
                  </a:lnTo>
                  <a:lnTo>
                    <a:pt x="3072" y="42"/>
                  </a:lnTo>
                  <a:lnTo>
                    <a:pt x="3070" y="42"/>
                  </a:lnTo>
                  <a:lnTo>
                    <a:pt x="3070" y="42"/>
                  </a:lnTo>
                  <a:lnTo>
                    <a:pt x="3070" y="42"/>
                  </a:lnTo>
                  <a:lnTo>
                    <a:pt x="3070" y="42"/>
                  </a:lnTo>
                  <a:lnTo>
                    <a:pt x="3066" y="40"/>
                  </a:lnTo>
                  <a:lnTo>
                    <a:pt x="3066" y="40"/>
                  </a:lnTo>
                  <a:lnTo>
                    <a:pt x="3058" y="42"/>
                  </a:lnTo>
                  <a:lnTo>
                    <a:pt x="3052" y="40"/>
                  </a:lnTo>
                  <a:lnTo>
                    <a:pt x="3052" y="40"/>
                  </a:lnTo>
                  <a:lnTo>
                    <a:pt x="3050" y="40"/>
                  </a:lnTo>
                  <a:lnTo>
                    <a:pt x="3050" y="40"/>
                  </a:lnTo>
                  <a:lnTo>
                    <a:pt x="3044" y="42"/>
                  </a:lnTo>
                  <a:lnTo>
                    <a:pt x="3044" y="42"/>
                  </a:lnTo>
                  <a:lnTo>
                    <a:pt x="3044" y="42"/>
                  </a:lnTo>
                  <a:lnTo>
                    <a:pt x="3044" y="42"/>
                  </a:lnTo>
                  <a:lnTo>
                    <a:pt x="3044" y="42"/>
                  </a:lnTo>
                  <a:lnTo>
                    <a:pt x="3044" y="42"/>
                  </a:lnTo>
                  <a:lnTo>
                    <a:pt x="3042" y="42"/>
                  </a:lnTo>
                  <a:lnTo>
                    <a:pt x="3042" y="42"/>
                  </a:lnTo>
                  <a:lnTo>
                    <a:pt x="3042" y="42"/>
                  </a:lnTo>
                  <a:lnTo>
                    <a:pt x="3042" y="42"/>
                  </a:lnTo>
                  <a:lnTo>
                    <a:pt x="3040" y="42"/>
                  </a:lnTo>
                  <a:lnTo>
                    <a:pt x="3040" y="42"/>
                  </a:lnTo>
                  <a:lnTo>
                    <a:pt x="3040" y="40"/>
                  </a:lnTo>
                  <a:lnTo>
                    <a:pt x="3040" y="40"/>
                  </a:lnTo>
                  <a:lnTo>
                    <a:pt x="3036" y="42"/>
                  </a:lnTo>
                  <a:lnTo>
                    <a:pt x="3036" y="42"/>
                  </a:lnTo>
                  <a:lnTo>
                    <a:pt x="3032" y="42"/>
                  </a:lnTo>
                  <a:lnTo>
                    <a:pt x="3032" y="42"/>
                  </a:lnTo>
                  <a:lnTo>
                    <a:pt x="3030" y="42"/>
                  </a:lnTo>
                  <a:lnTo>
                    <a:pt x="3030" y="42"/>
                  </a:lnTo>
                  <a:lnTo>
                    <a:pt x="3024" y="42"/>
                  </a:lnTo>
                  <a:lnTo>
                    <a:pt x="3024" y="42"/>
                  </a:lnTo>
                  <a:lnTo>
                    <a:pt x="3024" y="42"/>
                  </a:lnTo>
                  <a:lnTo>
                    <a:pt x="3022" y="42"/>
                  </a:lnTo>
                  <a:lnTo>
                    <a:pt x="3022" y="42"/>
                  </a:lnTo>
                  <a:lnTo>
                    <a:pt x="3020" y="42"/>
                  </a:lnTo>
                  <a:lnTo>
                    <a:pt x="3020" y="42"/>
                  </a:lnTo>
                  <a:lnTo>
                    <a:pt x="3014" y="42"/>
                  </a:lnTo>
                  <a:lnTo>
                    <a:pt x="3008" y="42"/>
                  </a:lnTo>
                  <a:lnTo>
                    <a:pt x="3008" y="42"/>
                  </a:lnTo>
                  <a:lnTo>
                    <a:pt x="3006" y="40"/>
                  </a:lnTo>
                  <a:lnTo>
                    <a:pt x="3004" y="42"/>
                  </a:lnTo>
                  <a:lnTo>
                    <a:pt x="3004" y="42"/>
                  </a:lnTo>
                  <a:lnTo>
                    <a:pt x="3002" y="40"/>
                  </a:lnTo>
                  <a:lnTo>
                    <a:pt x="3002" y="40"/>
                  </a:lnTo>
                  <a:lnTo>
                    <a:pt x="2998" y="40"/>
                  </a:lnTo>
                  <a:lnTo>
                    <a:pt x="2996" y="40"/>
                  </a:lnTo>
                  <a:lnTo>
                    <a:pt x="2996" y="40"/>
                  </a:lnTo>
                  <a:lnTo>
                    <a:pt x="2994" y="38"/>
                  </a:lnTo>
                  <a:lnTo>
                    <a:pt x="2994" y="38"/>
                  </a:lnTo>
                  <a:lnTo>
                    <a:pt x="2986" y="38"/>
                  </a:lnTo>
                  <a:lnTo>
                    <a:pt x="2986" y="38"/>
                  </a:lnTo>
                  <a:lnTo>
                    <a:pt x="2980" y="38"/>
                  </a:lnTo>
                  <a:lnTo>
                    <a:pt x="2976" y="38"/>
                  </a:lnTo>
                  <a:lnTo>
                    <a:pt x="2976" y="38"/>
                  </a:lnTo>
                  <a:lnTo>
                    <a:pt x="2972" y="38"/>
                  </a:lnTo>
                  <a:lnTo>
                    <a:pt x="2972" y="38"/>
                  </a:lnTo>
                  <a:lnTo>
                    <a:pt x="2970" y="38"/>
                  </a:lnTo>
                  <a:lnTo>
                    <a:pt x="2970" y="38"/>
                  </a:lnTo>
                  <a:lnTo>
                    <a:pt x="2962" y="40"/>
                  </a:lnTo>
                  <a:lnTo>
                    <a:pt x="2962" y="40"/>
                  </a:lnTo>
                  <a:lnTo>
                    <a:pt x="2954" y="38"/>
                  </a:lnTo>
                  <a:lnTo>
                    <a:pt x="2954" y="38"/>
                  </a:lnTo>
                  <a:lnTo>
                    <a:pt x="2946" y="40"/>
                  </a:lnTo>
                  <a:lnTo>
                    <a:pt x="2946" y="40"/>
                  </a:lnTo>
                  <a:lnTo>
                    <a:pt x="2942" y="38"/>
                  </a:lnTo>
                  <a:lnTo>
                    <a:pt x="2942" y="38"/>
                  </a:lnTo>
                  <a:lnTo>
                    <a:pt x="2940" y="38"/>
                  </a:lnTo>
                  <a:lnTo>
                    <a:pt x="2940" y="38"/>
                  </a:lnTo>
                  <a:lnTo>
                    <a:pt x="2934" y="36"/>
                  </a:lnTo>
                  <a:lnTo>
                    <a:pt x="2934" y="36"/>
                  </a:lnTo>
                  <a:lnTo>
                    <a:pt x="2934" y="36"/>
                  </a:lnTo>
                  <a:lnTo>
                    <a:pt x="2934" y="36"/>
                  </a:lnTo>
                  <a:lnTo>
                    <a:pt x="2934" y="36"/>
                  </a:lnTo>
                  <a:lnTo>
                    <a:pt x="2934" y="36"/>
                  </a:lnTo>
                  <a:lnTo>
                    <a:pt x="2932" y="36"/>
                  </a:lnTo>
                  <a:lnTo>
                    <a:pt x="2932" y="36"/>
                  </a:lnTo>
                  <a:lnTo>
                    <a:pt x="2930" y="36"/>
                  </a:lnTo>
                  <a:lnTo>
                    <a:pt x="2930" y="36"/>
                  </a:lnTo>
                  <a:lnTo>
                    <a:pt x="2926" y="36"/>
                  </a:lnTo>
                  <a:lnTo>
                    <a:pt x="2926" y="36"/>
                  </a:lnTo>
                  <a:lnTo>
                    <a:pt x="2920" y="36"/>
                  </a:lnTo>
                  <a:lnTo>
                    <a:pt x="2920" y="36"/>
                  </a:lnTo>
                  <a:lnTo>
                    <a:pt x="2920" y="36"/>
                  </a:lnTo>
                  <a:lnTo>
                    <a:pt x="2920" y="36"/>
                  </a:lnTo>
                  <a:lnTo>
                    <a:pt x="2918" y="38"/>
                  </a:lnTo>
                  <a:lnTo>
                    <a:pt x="2918" y="38"/>
                  </a:lnTo>
                  <a:lnTo>
                    <a:pt x="2914" y="38"/>
                  </a:lnTo>
                  <a:lnTo>
                    <a:pt x="2914" y="38"/>
                  </a:lnTo>
                  <a:lnTo>
                    <a:pt x="2910" y="36"/>
                  </a:lnTo>
                  <a:lnTo>
                    <a:pt x="2910" y="36"/>
                  </a:lnTo>
                  <a:lnTo>
                    <a:pt x="2904" y="36"/>
                  </a:lnTo>
                  <a:lnTo>
                    <a:pt x="2904" y="36"/>
                  </a:lnTo>
                  <a:lnTo>
                    <a:pt x="2902" y="36"/>
                  </a:lnTo>
                  <a:lnTo>
                    <a:pt x="2902" y="36"/>
                  </a:lnTo>
                  <a:lnTo>
                    <a:pt x="2902" y="36"/>
                  </a:lnTo>
                  <a:lnTo>
                    <a:pt x="2902" y="36"/>
                  </a:lnTo>
                  <a:lnTo>
                    <a:pt x="2900" y="36"/>
                  </a:lnTo>
                  <a:lnTo>
                    <a:pt x="2900" y="36"/>
                  </a:lnTo>
                  <a:lnTo>
                    <a:pt x="2898" y="36"/>
                  </a:lnTo>
                  <a:lnTo>
                    <a:pt x="2898" y="36"/>
                  </a:lnTo>
                  <a:lnTo>
                    <a:pt x="2898" y="36"/>
                  </a:lnTo>
                  <a:lnTo>
                    <a:pt x="2898" y="36"/>
                  </a:lnTo>
                  <a:lnTo>
                    <a:pt x="2898" y="34"/>
                  </a:lnTo>
                  <a:lnTo>
                    <a:pt x="2898" y="34"/>
                  </a:lnTo>
                  <a:lnTo>
                    <a:pt x="2896" y="34"/>
                  </a:lnTo>
                  <a:lnTo>
                    <a:pt x="2896" y="34"/>
                  </a:lnTo>
                  <a:lnTo>
                    <a:pt x="2892" y="34"/>
                  </a:lnTo>
                  <a:lnTo>
                    <a:pt x="2892" y="34"/>
                  </a:lnTo>
                  <a:lnTo>
                    <a:pt x="2892" y="34"/>
                  </a:lnTo>
                  <a:lnTo>
                    <a:pt x="2892" y="36"/>
                  </a:lnTo>
                  <a:lnTo>
                    <a:pt x="2892" y="36"/>
                  </a:lnTo>
                  <a:lnTo>
                    <a:pt x="2892" y="36"/>
                  </a:lnTo>
                  <a:lnTo>
                    <a:pt x="2892" y="36"/>
                  </a:lnTo>
                  <a:lnTo>
                    <a:pt x="2892" y="36"/>
                  </a:lnTo>
                  <a:lnTo>
                    <a:pt x="2890" y="36"/>
                  </a:lnTo>
                  <a:lnTo>
                    <a:pt x="2890" y="36"/>
                  </a:lnTo>
                  <a:lnTo>
                    <a:pt x="2888" y="36"/>
                  </a:lnTo>
                  <a:lnTo>
                    <a:pt x="2888" y="36"/>
                  </a:lnTo>
                  <a:lnTo>
                    <a:pt x="2886" y="36"/>
                  </a:lnTo>
                  <a:lnTo>
                    <a:pt x="2886" y="36"/>
                  </a:lnTo>
                  <a:lnTo>
                    <a:pt x="2884" y="36"/>
                  </a:lnTo>
                  <a:lnTo>
                    <a:pt x="2884" y="36"/>
                  </a:lnTo>
                  <a:lnTo>
                    <a:pt x="2878" y="36"/>
                  </a:lnTo>
                  <a:lnTo>
                    <a:pt x="2878" y="36"/>
                  </a:lnTo>
                  <a:lnTo>
                    <a:pt x="2874" y="34"/>
                  </a:lnTo>
                  <a:lnTo>
                    <a:pt x="2874" y="34"/>
                  </a:lnTo>
                  <a:lnTo>
                    <a:pt x="2872" y="34"/>
                  </a:lnTo>
                  <a:lnTo>
                    <a:pt x="2872" y="34"/>
                  </a:lnTo>
                  <a:lnTo>
                    <a:pt x="2870" y="34"/>
                  </a:lnTo>
                  <a:lnTo>
                    <a:pt x="2870" y="34"/>
                  </a:lnTo>
                  <a:lnTo>
                    <a:pt x="2866" y="34"/>
                  </a:lnTo>
                  <a:lnTo>
                    <a:pt x="2866" y="34"/>
                  </a:lnTo>
                  <a:lnTo>
                    <a:pt x="2864" y="34"/>
                  </a:lnTo>
                  <a:lnTo>
                    <a:pt x="2864" y="34"/>
                  </a:lnTo>
                  <a:lnTo>
                    <a:pt x="2862" y="34"/>
                  </a:lnTo>
                  <a:lnTo>
                    <a:pt x="2862" y="34"/>
                  </a:lnTo>
                  <a:lnTo>
                    <a:pt x="2862" y="34"/>
                  </a:lnTo>
                  <a:lnTo>
                    <a:pt x="2862" y="34"/>
                  </a:lnTo>
                  <a:lnTo>
                    <a:pt x="2860" y="34"/>
                  </a:lnTo>
                  <a:lnTo>
                    <a:pt x="2860" y="34"/>
                  </a:lnTo>
                  <a:lnTo>
                    <a:pt x="2860" y="34"/>
                  </a:lnTo>
                  <a:lnTo>
                    <a:pt x="2860" y="34"/>
                  </a:lnTo>
                  <a:lnTo>
                    <a:pt x="2858" y="34"/>
                  </a:lnTo>
                  <a:lnTo>
                    <a:pt x="2858" y="34"/>
                  </a:lnTo>
                  <a:lnTo>
                    <a:pt x="2858" y="36"/>
                  </a:lnTo>
                  <a:lnTo>
                    <a:pt x="2858" y="36"/>
                  </a:lnTo>
                  <a:lnTo>
                    <a:pt x="2858" y="36"/>
                  </a:lnTo>
                  <a:lnTo>
                    <a:pt x="2858" y="36"/>
                  </a:lnTo>
                  <a:lnTo>
                    <a:pt x="2858" y="36"/>
                  </a:lnTo>
                  <a:lnTo>
                    <a:pt x="2858" y="38"/>
                  </a:lnTo>
                  <a:lnTo>
                    <a:pt x="2858" y="38"/>
                  </a:lnTo>
                  <a:lnTo>
                    <a:pt x="2852" y="38"/>
                  </a:lnTo>
                  <a:lnTo>
                    <a:pt x="2852" y="38"/>
                  </a:lnTo>
                  <a:lnTo>
                    <a:pt x="2844" y="38"/>
                  </a:lnTo>
                  <a:lnTo>
                    <a:pt x="2844" y="38"/>
                  </a:lnTo>
                  <a:lnTo>
                    <a:pt x="2842" y="38"/>
                  </a:lnTo>
                  <a:lnTo>
                    <a:pt x="2842" y="38"/>
                  </a:lnTo>
                  <a:lnTo>
                    <a:pt x="2842" y="38"/>
                  </a:lnTo>
                  <a:lnTo>
                    <a:pt x="2842" y="38"/>
                  </a:lnTo>
                  <a:lnTo>
                    <a:pt x="2840" y="38"/>
                  </a:lnTo>
                  <a:lnTo>
                    <a:pt x="2840" y="38"/>
                  </a:lnTo>
                  <a:lnTo>
                    <a:pt x="2834" y="38"/>
                  </a:lnTo>
                  <a:lnTo>
                    <a:pt x="2834" y="38"/>
                  </a:lnTo>
                  <a:lnTo>
                    <a:pt x="2832" y="38"/>
                  </a:lnTo>
                  <a:lnTo>
                    <a:pt x="2832" y="38"/>
                  </a:lnTo>
                  <a:lnTo>
                    <a:pt x="2832" y="38"/>
                  </a:lnTo>
                  <a:lnTo>
                    <a:pt x="2832" y="38"/>
                  </a:lnTo>
                  <a:lnTo>
                    <a:pt x="2830" y="38"/>
                  </a:lnTo>
                  <a:lnTo>
                    <a:pt x="2830" y="38"/>
                  </a:lnTo>
                  <a:lnTo>
                    <a:pt x="2830" y="38"/>
                  </a:lnTo>
                  <a:lnTo>
                    <a:pt x="2830" y="38"/>
                  </a:lnTo>
                  <a:lnTo>
                    <a:pt x="2828" y="38"/>
                  </a:lnTo>
                  <a:lnTo>
                    <a:pt x="2828" y="38"/>
                  </a:lnTo>
                  <a:lnTo>
                    <a:pt x="2826" y="38"/>
                  </a:lnTo>
                  <a:lnTo>
                    <a:pt x="2826" y="38"/>
                  </a:lnTo>
                  <a:lnTo>
                    <a:pt x="2826" y="38"/>
                  </a:lnTo>
                  <a:lnTo>
                    <a:pt x="2826" y="38"/>
                  </a:lnTo>
                  <a:lnTo>
                    <a:pt x="2826" y="38"/>
                  </a:lnTo>
                  <a:lnTo>
                    <a:pt x="2826" y="38"/>
                  </a:lnTo>
                  <a:lnTo>
                    <a:pt x="2824" y="38"/>
                  </a:lnTo>
                  <a:lnTo>
                    <a:pt x="2824" y="38"/>
                  </a:lnTo>
                  <a:lnTo>
                    <a:pt x="2820" y="38"/>
                  </a:lnTo>
                  <a:lnTo>
                    <a:pt x="2816" y="38"/>
                  </a:lnTo>
                  <a:lnTo>
                    <a:pt x="2816" y="38"/>
                  </a:lnTo>
                  <a:lnTo>
                    <a:pt x="2814" y="38"/>
                  </a:lnTo>
                  <a:lnTo>
                    <a:pt x="2814" y="38"/>
                  </a:lnTo>
                  <a:lnTo>
                    <a:pt x="2806" y="38"/>
                  </a:lnTo>
                  <a:lnTo>
                    <a:pt x="2806" y="38"/>
                  </a:lnTo>
                  <a:lnTo>
                    <a:pt x="2804" y="38"/>
                  </a:lnTo>
                  <a:lnTo>
                    <a:pt x="2804" y="38"/>
                  </a:lnTo>
                  <a:lnTo>
                    <a:pt x="2796" y="38"/>
                  </a:lnTo>
                  <a:lnTo>
                    <a:pt x="2796" y="38"/>
                  </a:lnTo>
                  <a:lnTo>
                    <a:pt x="2794" y="38"/>
                  </a:lnTo>
                  <a:lnTo>
                    <a:pt x="2794" y="38"/>
                  </a:lnTo>
                  <a:lnTo>
                    <a:pt x="2792" y="38"/>
                  </a:lnTo>
                  <a:lnTo>
                    <a:pt x="2792" y="38"/>
                  </a:lnTo>
                  <a:lnTo>
                    <a:pt x="2792" y="38"/>
                  </a:lnTo>
                  <a:lnTo>
                    <a:pt x="2792" y="38"/>
                  </a:lnTo>
                  <a:lnTo>
                    <a:pt x="2790" y="38"/>
                  </a:lnTo>
                  <a:lnTo>
                    <a:pt x="2790" y="38"/>
                  </a:lnTo>
                  <a:lnTo>
                    <a:pt x="2790" y="38"/>
                  </a:lnTo>
                  <a:lnTo>
                    <a:pt x="2790" y="38"/>
                  </a:lnTo>
                  <a:lnTo>
                    <a:pt x="2786" y="38"/>
                  </a:lnTo>
                  <a:lnTo>
                    <a:pt x="2784" y="38"/>
                  </a:lnTo>
                  <a:lnTo>
                    <a:pt x="2784" y="38"/>
                  </a:lnTo>
                  <a:lnTo>
                    <a:pt x="2782" y="38"/>
                  </a:lnTo>
                  <a:lnTo>
                    <a:pt x="2782" y="38"/>
                  </a:lnTo>
                  <a:lnTo>
                    <a:pt x="2780" y="38"/>
                  </a:lnTo>
                  <a:lnTo>
                    <a:pt x="2780" y="38"/>
                  </a:lnTo>
                  <a:lnTo>
                    <a:pt x="2776" y="38"/>
                  </a:lnTo>
                  <a:lnTo>
                    <a:pt x="2776" y="38"/>
                  </a:lnTo>
                  <a:lnTo>
                    <a:pt x="2772" y="38"/>
                  </a:lnTo>
                  <a:lnTo>
                    <a:pt x="2772" y="38"/>
                  </a:lnTo>
                  <a:lnTo>
                    <a:pt x="2772" y="38"/>
                  </a:lnTo>
                  <a:lnTo>
                    <a:pt x="2772" y="38"/>
                  </a:lnTo>
                  <a:lnTo>
                    <a:pt x="2770" y="38"/>
                  </a:lnTo>
                  <a:lnTo>
                    <a:pt x="2770" y="38"/>
                  </a:lnTo>
                  <a:lnTo>
                    <a:pt x="2770" y="38"/>
                  </a:lnTo>
                  <a:lnTo>
                    <a:pt x="2770" y="38"/>
                  </a:lnTo>
                  <a:lnTo>
                    <a:pt x="2768" y="38"/>
                  </a:lnTo>
                  <a:lnTo>
                    <a:pt x="2768" y="38"/>
                  </a:lnTo>
                  <a:lnTo>
                    <a:pt x="2764" y="38"/>
                  </a:lnTo>
                  <a:lnTo>
                    <a:pt x="2764" y="38"/>
                  </a:lnTo>
                  <a:lnTo>
                    <a:pt x="2762" y="38"/>
                  </a:lnTo>
                  <a:lnTo>
                    <a:pt x="2762" y="38"/>
                  </a:lnTo>
                  <a:lnTo>
                    <a:pt x="2762" y="36"/>
                  </a:lnTo>
                  <a:lnTo>
                    <a:pt x="2762" y="36"/>
                  </a:lnTo>
                  <a:lnTo>
                    <a:pt x="2762" y="36"/>
                  </a:lnTo>
                  <a:lnTo>
                    <a:pt x="2762" y="36"/>
                  </a:lnTo>
                  <a:lnTo>
                    <a:pt x="2760" y="36"/>
                  </a:lnTo>
                  <a:lnTo>
                    <a:pt x="2760" y="36"/>
                  </a:lnTo>
                  <a:lnTo>
                    <a:pt x="2754" y="36"/>
                  </a:lnTo>
                  <a:lnTo>
                    <a:pt x="2754" y="36"/>
                  </a:lnTo>
                  <a:lnTo>
                    <a:pt x="2750" y="36"/>
                  </a:lnTo>
                  <a:lnTo>
                    <a:pt x="2750" y="36"/>
                  </a:lnTo>
                  <a:lnTo>
                    <a:pt x="2750" y="36"/>
                  </a:lnTo>
                  <a:lnTo>
                    <a:pt x="2750" y="36"/>
                  </a:lnTo>
                  <a:lnTo>
                    <a:pt x="2748" y="36"/>
                  </a:lnTo>
                  <a:lnTo>
                    <a:pt x="2748" y="36"/>
                  </a:lnTo>
                  <a:lnTo>
                    <a:pt x="2746" y="36"/>
                  </a:lnTo>
                  <a:lnTo>
                    <a:pt x="2746" y="36"/>
                  </a:lnTo>
                  <a:lnTo>
                    <a:pt x="2744" y="38"/>
                  </a:lnTo>
                  <a:lnTo>
                    <a:pt x="2744" y="38"/>
                  </a:lnTo>
                  <a:lnTo>
                    <a:pt x="2742" y="38"/>
                  </a:lnTo>
                  <a:lnTo>
                    <a:pt x="2738" y="38"/>
                  </a:lnTo>
                  <a:lnTo>
                    <a:pt x="2738" y="38"/>
                  </a:lnTo>
                  <a:lnTo>
                    <a:pt x="2738" y="38"/>
                  </a:lnTo>
                  <a:lnTo>
                    <a:pt x="2738" y="38"/>
                  </a:lnTo>
                  <a:lnTo>
                    <a:pt x="2736" y="38"/>
                  </a:lnTo>
                  <a:lnTo>
                    <a:pt x="2736" y="38"/>
                  </a:lnTo>
                  <a:lnTo>
                    <a:pt x="2728" y="38"/>
                  </a:lnTo>
                  <a:lnTo>
                    <a:pt x="2728" y="38"/>
                  </a:lnTo>
                  <a:lnTo>
                    <a:pt x="2724" y="38"/>
                  </a:lnTo>
                  <a:lnTo>
                    <a:pt x="2724" y="38"/>
                  </a:lnTo>
                  <a:lnTo>
                    <a:pt x="2720" y="36"/>
                  </a:lnTo>
                  <a:lnTo>
                    <a:pt x="2720" y="36"/>
                  </a:lnTo>
                  <a:lnTo>
                    <a:pt x="2720" y="36"/>
                  </a:lnTo>
                  <a:lnTo>
                    <a:pt x="2720" y="36"/>
                  </a:lnTo>
                  <a:lnTo>
                    <a:pt x="2716" y="38"/>
                  </a:lnTo>
                  <a:lnTo>
                    <a:pt x="2716" y="38"/>
                  </a:lnTo>
                  <a:lnTo>
                    <a:pt x="2712" y="38"/>
                  </a:lnTo>
                  <a:lnTo>
                    <a:pt x="2712" y="38"/>
                  </a:lnTo>
                  <a:lnTo>
                    <a:pt x="2710" y="38"/>
                  </a:lnTo>
                  <a:lnTo>
                    <a:pt x="2706" y="38"/>
                  </a:lnTo>
                  <a:lnTo>
                    <a:pt x="2706" y="38"/>
                  </a:lnTo>
                  <a:lnTo>
                    <a:pt x="2700" y="38"/>
                  </a:lnTo>
                  <a:lnTo>
                    <a:pt x="2700" y="38"/>
                  </a:lnTo>
                  <a:lnTo>
                    <a:pt x="2694" y="38"/>
                  </a:lnTo>
                  <a:lnTo>
                    <a:pt x="2694" y="38"/>
                  </a:lnTo>
                  <a:lnTo>
                    <a:pt x="2692" y="36"/>
                  </a:lnTo>
                  <a:lnTo>
                    <a:pt x="2692" y="36"/>
                  </a:lnTo>
                  <a:lnTo>
                    <a:pt x="2688" y="36"/>
                  </a:lnTo>
                  <a:lnTo>
                    <a:pt x="2688" y="36"/>
                  </a:lnTo>
                  <a:lnTo>
                    <a:pt x="2686" y="36"/>
                  </a:lnTo>
                  <a:lnTo>
                    <a:pt x="2686" y="36"/>
                  </a:lnTo>
                  <a:lnTo>
                    <a:pt x="2684" y="36"/>
                  </a:lnTo>
                  <a:lnTo>
                    <a:pt x="2684" y="36"/>
                  </a:lnTo>
                  <a:lnTo>
                    <a:pt x="2682" y="36"/>
                  </a:lnTo>
                  <a:lnTo>
                    <a:pt x="2682" y="36"/>
                  </a:lnTo>
                  <a:lnTo>
                    <a:pt x="2682" y="36"/>
                  </a:lnTo>
                  <a:lnTo>
                    <a:pt x="2682" y="36"/>
                  </a:lnTo>
                  <a:lnTo>
                    <a:pt x="2680" y="36"/>
                  </a:lnTo>
                  <a:lnTo>
                    <a:pt x="2680" y="36"/>
                  </a:lnTo>
                  <a:lnTo>
                    <a:pt x="2680" y="36"/>
                  </a:lnTo>
                  <a:lnTo>
                    <a:pt x="2680" y="36"/>
                  </a:lnTo>
                  <a:lnTo>
                    <a:pt x="2678" y="36"/>
                  </a:lnTo>
                  <a:lnTo>
                    <a:pt x="2678" y="36"/>
                  </a:lnTo>
                  <a:lnTo>
                    <a:pt x="2678" y="36"/>
                  </a:lnTo>
                  <a:lnTo>
                    <a:pt x="2678" y="36"/>
                  </a:lnTo>
                  <a:lnTo>
                    <a:pt x="2678" y="36"/>
                  </a:lnTo>
                  <a:lnTo>
                    <a:pt x="2678" y="36"/>
                  </a:lnTo>
                  <a:lnTo>
                    <a:pt x="2676" y="36"/>
                  </a:lnTo>
                  <a:lnTo>
                    <a:pt x="2676" y="36"/>
                  </a:lnTo>
                  <a:lnTo>
                    <a:pt x="2670" y="36"/>
                  </a:lnTo>
                  <a:lnTo>
                    <a:pt x="2670" y="36"/>
                  </a:lnTo>
                  <a:lnTo>
                    <a:pt x="2664" y="38"/>
                  </a:lnTo>
                  <a:lnTo>
                    <a:pt x="2664" y="38"/>
                  </a:lnTo>
                  <a:lnTo>
                    <a:pt x="2660" y="38"/>
                  </a:lnTo>
                  <a:lnTo>
                    <a:pt x="2660" y="38"/>
                  </a:lnTo>
                  <a:lnTo>
                    <a:pt x="2656" y="38"/>
                  </a:lnTo>
                  <a:lnTo>
                    <a:pt x="2656" y="38"/>
                  </a:lnTo>
                  <a:lnTo>
                    <a:pt x="2656" y="38"/>
                  </a:lnTo>
                  <a:lnTo>
                    <a:pt x="2656" y="38"/>
                  </a:lnTo>
                  <a:lnTo>
                    <a:pt x="2654" y="38"/>
                  </a:lnTo>
                  <a:lnTo>
                    <a:pt x="2654" y="38"/>
                  </a:lnTo>
                  <a:lnTo>
                    <a:pt x="2648" y="38"/>
                  </a:lnTo>
                  <a:lnTo>
                    <a:pt x="2648" y="38"/>
                  </a:lnTo>
                  <a:lnTo>
                    <a:pt x="2644" y="38"/>
                  </a:lnTo>
                  <a:lnTo>
                    <a:pt x="2644" y="38"/>
                  </a:lnTo>
                  <a:lnTo>
                    <a:pt x="2642" y="38"/>
                  </a:lnTo>
                  <a:lnTo>
                    <a:pt x="2642" y="38"/>
                  </a:lnTo>
                  <a:lnTo>
                    <a:pt x="2640" y="38"/>
                  </a:lnTo>
                  <a:lnTo>
                    <a:pt x="2640" y="38"/>
                  </a:lnTo>
                  <a:lnTo>
                    <a:pt x="2636" y="40"/>
                  </a:lnTo>
                  <a:lnTo>
                    <a:pt x="2636" y="40"/>
                  </a:lnTo>
                  <a:lnTo>
                    <a:pt x="2634" y="40"/>
                  </a:lnTo>
                  <a:lnTo>
                    <a:pt x="2634" y="40"/>
                  </a:lnTo>
                  <a:lnTo>
                    <a:pt x="2632" y="40"/>
                  </a:lnTo>
                  <a:lnTo>
                    <a:pt x="2632" y="40"/>
                  </a:lnTo>
                  <a:lnTo>
                    <a:pt x="2630" y="40"/>
                  </a:lnTo>
                  <a:lnTo>
                    <a:pt x="2630" y="40"/>
                  </a:lnTo>
                  <a:lnTo>
                    <a:pt x="2630" y="40"/>
                  </a:lnTo>
                  <a:lnTo>
                    <a:pt x="2630" y="40"/>
                  </a:lnTo>
                  <a:lnTo>
                    <a:pt x="2628" y="40"/>
                  </a:lnTo>
                  <a:lnTo>
                    <a:pt x="2628" y="40"/>
                  </a:lnTo>
                  <a:lnTo>
                    <a:pt x="2624" y="40"/>
                  </a:lnTo>
                  <a:lnTo>
                    <a:pt x="2624" y="40"/>
                  </a:lnTo>
                  <a:lnTo>
                    <a:pt x="2624" y="38"/>
                  </a:lnTo>
                  <a:lnTo>
                    <a:pt x="2624" y="38"/>
                  </a:lnTo>
                  <a:lnTo>
                    <a:pt x="2618" y="38"/>
                  </a:lnTo>
                  <a:lnTo>
                    <a:pt x="2618" y="38"/>
                  </a:lnTo>
                  <a:lnTo>
                    <a:pt x="2616" y="38"/>
                  </a:lnTo>
                  <a:lnTo>
                    <a:pt x="2616" y="38"/>
                  </a:lnTo>
                  <a:lnTo>
                    <a:pt x="2614" y="38"/>
                  </a:lnTo>
                  <a:lnTo>
                    <a:pt x="2614" y="38"/>
                  </a:lnTo>
                  <a:lnTo>
                    <a:pt x="2614" y="38"/>
                  </a:lnTo>
                  <a:lnTo>
                    <a:pt x="2614" y="38"/>
                  </a:lnTo>
                  <a:lnTo>
                    <a:pt x="2612" y="38"/>
                  </a:lnTo>
                  <a:lnTo>
                    <a:pt x="2612" y="38"/>
                  </a:lnTo>
                  <a:lnTo>
                    <a:pt x="2608" y="38"/>
                  </a:lnTo>
                  <a:lnTo>
                    <a:pt x="2608" y="38"/>
                  </a:lnTo>
                  <a:lnTo>
                    <a:pt x="2604" y="38"/>
                  </a:lnTo>
                  <a:lnTo>
                    <a:pt x="2604" y="38"/>
                  </a:lnTo>
                  <a:lnTo>
                    <a:pt x="2602" y="36"/>
                  </a:lnTo>
                  <a:lnTo>
                    <a:pt x="2602" y="36"/>
                  </a:lnTo>
                  <a:lnTo>
                    <a:pt x="2600" y="36"/>
                  </a:lnTo>
                  <a:lnTo>
                    <a:pt x="2600" y="36"/>
                  </a:lnTo>
                  <a:lnTo>
                    <a:pt x="2600" y="36"/>
                  </a:lnTo>
                  <a:lnTo>
                    <a:pt x="2600" y="36"/>
                  </a:lnTo>
                  <a:lnTo>
                    <a:pt x="2598" y="34"/>
                  </a:lnTo>
                  <a:lnTo>
                    <a:pt x="2598" y="34"/>
                  </a:lnTo>
                  <a:lnTo>
                    <a:pt x="2596" y="34"/>
                  </a:lnTo>
                  <a:lnTo>
                    <a:pt x="2596" y="34"/>
                  </a:lnTo>
                  <a:lnTo>
                    <a:pt x="2588" y="34"/>
                  </a:lnTo>
                  <a:lnTo>
                    <a:pt x="2588" y="34"/>
                  </a:lnTo>
                  <a:lnTo>
                    <a:pt x="2584" y="34"/>
                  </a:lnTo>
                  <a:lnTo>
                    <a:pt x="2584" y="34"/>
                  </a:lnTo>
                  <a:lnTo>
                    <a:pt x="2570" y="34"/>
                  </a:lnTo>
                  <a:lnTo>
                    <a:pt x="2570" y="34"/>
                  </a:lnTo>
                  <a:lnTo>
                    <a:pt x="2568" y="34"/>
                  </a:lnTo>
                  <a:lnTo>
                    <a:pt x="2568" y="34"/>
                  </a:lnTo>
                  <a:lnTo>
                    <a:pt x="2566" y="34"/>
                  </a:lnTo>
                  <a:lnTo>
                    <a:pt x="2566" y="34"/>
                  </a:lnTo>
                  <a:lnTo>
                    <a:pt x="2562" y="36"/>
                  </a:lnTo>
                  <a:lnTo>
                    <a:pt x="2562" y="36"/>
                  </a:lnTo>
                  <a:lnTo>
                    <a:pt x="2556" y="36"/>
                  </a:lnTo>
                  <a:lnTo>
                    <a:pt x="2556" y="36"/>
                  </a:lnTo>
                  <a:lnTo>
                    <a:pt x="2552" y="34"/>
                  </a:lnTo>
                  <a:lnTo>
                    <a:pt x="2552" y="34"/>
                  </a:lnTo>
                  <a:lnTo>
                    <a:pt x="2544" y="34"/>
                  </a:lnTo>
                  <a:lnTo>
                    <a:pt x="2544" y="34"/>
                  </a:lnTo>
                  <a:lnTo>
                    <a:pt x="2542" y="34"/>
                  </a:lnTo>
                  <a:lnTo>
                    <a:pt x="2542" y="34"/>
                  </a:lnTo>
                  <a:lnTo>
                    <a:pt x="2536" y="34"/>
                  </a:lnTo>
                  <a:lnTo>
                    <a:pt x="2536" y="34"/>
                  </a:lnTo>
                  <a:lnTo>
                    <a:pt x="2532" y="36"/>
                  </a:lnTo>
                  <a:lnTo>
                    <a:pt x="2532" y="36"/>
                  </a:lnTo>
                  <a:lnTo>
                    <a:pt x="2528" y="36"/>
                  </a:lnTo>
                  <a:lnTo>
                    <a:pt x="2528" y="36"/>
                  </a:lnTo>
                  <a:lnTo>
                    <a:pt x="2526" y="36"/>
                  </a:lnTo>
                  <a:lnTo>
                    <a:pt x="2526" y="36"/>
                  </a:lnTo>
                  <a:lnTo>
                    <a:pt x="2524" y="36"/>
                  </a:lnTo>
                  <a:lnTo>
                    <a:pt x="2524" y="36"/>
                  </a:lnTo>
                  <a:lnTo>
                    <a:pt x="2520" y="36"/>
                  </a:lnTo>
                  <a:lnTo>
                    <a:pt x="2520" y="36"/>
                  </a:lnTo>
                  <a:lnTo>
                    <a:pt x="2516" y="38"/>
                  </a:lnTo>
                  <a:lnTo>
                    <a:pt x="2516" y="38"/>
                  </a:lnTo>
                  <a:lnTo>
                    <a:pt x="2516" y="38"/>
                  </a:lnTo>
                  <a:lnTo>
                    <a:pt x="2516" y="38"/>
                  </a:lnTo>
                  <a:lnTo>
                    <a:pt x="2516" y="38"/>
                  </a:lnTo>
                  <a:lnTo>
                    <a:pt x="2516" y="38"/>
                  </a:lnTo>
                  <a:lnTo>
                    <a:pt x="2516" y="38"/>
                  </a:lnTo>
                  <a:lnTo>
                    <a:pt x="2516" y="38"/>
                  </a:lnTo>
                  <a:lnTo>
                    <a:pt x="2512" y="38"/>
                  </a:lnTo>
                  <a:lnTo>
                    <a:pt x="2512" y="38"/>
                  </a:lnTo>
                  <a:lnTo>
                    <a:pt x="2512" y="36"/>
                  </a:lnTo>
                  <a:lnTo>
                    <a:pt x="2512" y="36"/>
                  </a:lnTo>
                  <a:lnTo>
                    <a:pt x="2510" y="36"/>
                  </a:lnTo>
                  <a:lnTo>
                    <a:pt x="2510" y="36"/>
                  </a:lnTo>
                  <a:lnTo>
                    <a:pt x="2508" y="36"/>
                  </a:lnTo>
                  <a:lnTo>
                    <a:pt x="2508" y="36"/>
                  </a:lnTo>
                  <a:lnTo>
                    <a:pt x="2506" y="36"/>
                  </a:lnTo>
                  <a:lnTo>
                    <a:pt x="2506" y="36"/>
                  </a:lnTo>
                  <a:lnTo>
                    <a:pt x="2504" y="36"/>
                  </a:lnTo>
                  <a:lnTo>
                    <a:pt x="2504" y="36"/>
                  </a:lnTo>
                  <a:lnTo>
                    <a:pt x="2504" y="36"/>
                  </a:lnTo>
                  <a:lnTo>
                    <a:pt x="2504" y="36"/>
                  </a:lnTo>
                  <a:lnTo>
                    <a:pt x="2504" y="36"/>
                  </a:lnTo>
                  <a:lnTo>
                    <a:pt x="2504" y="36"/>
                  </a:lnTo>
                  <a:lnTo>
                    <a:pt x="2504" y="36"/>
                  </a:lnTo>
                  <a:lnTo>
                    <a:pt x="2504" y="36"/>
                  </a:lnTo>
                  <a:lnTo>
                    <a:pt x="2500" y="36"/>
                  </a:lnTo>
                  <a:lnTo>
                    <a:pt x="2500" y="36"/>
                  </a:lnTo>
                  <a:lnTo>
                    <a:pt x="2496" y="36"/>
                  </a:lnTo>
                  <a:lnTo>
                    <a:pt x="2496" y="36"/>
                  </a:lnTo>
                  <a:lnTo>
                    <a:pt x="2492" y="36"/>
                  </a:lnTo>
                  <a:lnTo>
                    <a:pt x="2492" y="36"/>
                  </a:lnTo>
                  <a:lnTo>
                    <a:pt x="2488" y="36"/>
                  </a:lnTo>
                  <a:lnTo>
                    <a:pt x="2488" y="36"/>
                  </a:lnTo>
                  <a:lnTo>
                    <a:pt x="2488" y="36"/>
                  </a:lnTo>
                  <a:lnTo>
                    <a:pt x="2488" y="36"/>
                  </a:lnTo>
                  <a:lnTo>
                    <a:pt x="2484" y="36"/>
                  </a:lnTo>
                  <a:lnTo>
                    <a:pt x="2484" y="36"/>
                  </a:lnTo>
                  <a:lnTo>
                    <a:pt x="2482" y="36"/>
                  </a:lnTo>
                  <a:lnTo>
                    <a:pt x="2482" y="36"/>
                  </a:lnTo>
                  <a:lnTo>
                    <a:pt x="2482" y="36"/>
                  </a:lnTo>
                  <a:lnTo>
                    <a:pt x="2482" y="36"/>
                  </a:lnTo>
                  <a:lnTo>
                    <a:pt x="2482" y="36"/>
                  </a:lnTo>
                  <a:lnTo>
                    <a:pt x="2482" y="36"/>
                  </a:lnTo>
                  <a:lnTo>
                    <a:pt x="2480" y="36"/>
                  </a:lnTo>
                  <a:lnTo>
                    <a:pt x="2480" y="36"/>
                  </a:lnTo>
                  <a:lnTo>
                    <a:pt x="2480" y="36"/>
                  </a:lnTo>
                  <a:lnTo>
                    <a:pt x="2480" y="36"/>
                  </a:lnTo>
                  <a:lnTo>
                    <a:pt x="2474" y="36"/>
                  </a:lnTo>
                  <a:lnTo>
                    <a:pt x="2474" y="36"/>
                  </a:lnTo>
                  <a:lnTo>
                    <a:pt x="2470" y="36"/>
                  </a:lnTo>
                  <a:lnTo>
                    <a:pt x="2470" y="36"/>
                  </a:lnTo>
                  <a:lnTo>
                    <a:pt x="2466" y="38"/>
                  </a:lnTo>
                  <a:lnTo>
                    <a:pt x="2466" y="38"/>
                  </a:lnTo>
                  <a:lnTo>
                    <a:pt x="2464" y="36"/>
                  </a:lnTo>
                  <a:lnTo>
                    <a:pt x="2464" y="36"/>
                  </a:lnTo>
                  <a:lnTo>
                    <a:pt x="2458" y="38"/>
                  </a:lnTo>
                  <a:lnTo>
                    <a:pt x="2458" y="38"/>
                  </a:lnTo>
                  <a:lnTo>
                    <a:pt x="2458" y="38"/>
                  </a:lnTo>
                  <a:lnTo>
                    <a:pt x="2458" y="38"/>
                  </a:lnTo>
                  <a:lnTo>
                    <a:pt x="2456" y="38"/>
                  </a:lnTo>
                  <a:lnTo>
                    <a:pt x="2456" y="38"/>
                  </a:lnTo>
                  <a:lnTo>
                    <a:pt x="2456" y="38"/>
                  </a:lnTo>
                  <a:lnTo>
                    <a:pt x="2456" y="38"/>
                  </a:lnTo>
                  <a:lnTo>
                    <a:pt x="2452" y="36"/>
                  </a:lnTo>
                  <a:lnTo>
                    <a:pt x="2452" y="36"/>
                  </a:lnTo>
                  <a:lnTo>
                    <a:pt x="2448" y="38"/>
                  </a:lnTo>
                  <a:lnTo>
                    <a:pt x="2448" y="38"/>
                  </a:lnTo>
                  <a:lnTo>
                    <a:pt x="2446" y="38"/>
                  </a:lnTo>
                  <a:lnTo>
                    <a:pt x="2446" y="38"/>
                  </a:lnTo>
                  <a:lnTo>
                    <a:pt x="2442" y="40"/>
                  </a:lnTo>
                  <a:lnTo>
                    <a:pt x="2442" y="40"/>
                  </a:lnTo>
                  <a:lnTo>
                    <a:pt x="2438" y="40"/>
                  </a:lnTo>
                  <a:lnTo>
                    <a:pt x="2438" y="40"/>
                  </a:lnTo>
                  <a:lnTo>
                    <a:pt x="2432" y="38"/>
                  </a:lnTo>
                  <a:lnTo>
                    <a:pt x="2432" y="38"/>
                  </a:lnTo>
                  <a:lnTo>
                    <a:pt x="2432" y="38"/>
                  </a:lnTo>
                  <a:lnTo>
                    <a:pt x="2432" y="38"/>
                  </a:lnTo>
                  <a:lnTo>
                    <a:pt x="2430" y="36"/>
                  </a:lnTo>
                  <a:lnTo>
                    <a:pt x="2430" y="36"/>
                  </a:lnTo>
                  <a:lnTo>
                    <a:pt x="2428" y="36"/>
                  </a:lnTo>
                  <a:lnTo>
                    <a:pt x="2428" y="36"/>
                  </a:lnTo>
                  <a:lnTo>
                    <a:pt x="2424" y="34"/>
                  </a:lnTo>
                  <a:lnTo>
                    <a:pt x="2424" y="34"/>
                  </a:lnTo>
                  <a:lnTo>
                    <a:pt x="2420" y="34"/>
                  </a:lnTo>
                  <a:lnTo>
                    <a:pt x="2420" y="34"/>
                  </a:lnTo>
                  <a:lnTo>
                    <a:pt x="2416" y="36"/>
                  </a:lnTo>
                  <a:lnTo>
                    <a:pt x="2416" y="36"/>
                  </a:lnTo>
                  <a:lnTo>
                    <a:pt x="2414" y="36"/>
                  </a:lnTo>
                  <a:lnTo>
                    <a:pt x="2414" y="36"/>
                  </a:lnTo>
                  <a:lnTo>
                    <a:pt x="2412" y="36"/>
                  </a:lnTo>
                  <a:lnTo>
                    <a:pt x="2412" y="36"/>
                  </a:lnTo>
                  <a:lnTo>
                    <a:pt x="2408" y="36"/>
                  </a:lnTo>
                  <a:lnTo>
                    <a:pt x="2408" y="36"/>
                  </a:lnTo>
                  <a:lnTo>
                    <a:pt x="2406" y="36"/>
                  </a:lnTo>
                  <a:lnTo>
                    <a:pt x="2406" y="36"/>
                  </a:lnTo>
                  <a:lnTo>
                    <a:pt x="2402" y="36"/>
                  </a:lnTo>
                  <a:lnTo>
                    <a:pt x="2402" y="36"/>
                  </a:lnTo>
                  <a:lnTo>
                    <a:pt x="2402" y="38"/>
                  </a:lnTo>
                  <a:lnTo>
                    <a:pt x="2402" y="38"/>
                  </a:lnTo>
                  <a:lnTo>
                    <a:pt x="2402" y="38"/>
                  </a:lnTo>
                  <a:lnTo>
                    <a:pt x="2402" y="38"/>
                  </a:lnTo>
                  <a:lnTo>
                    <a:pt x="2402" y="38"/>
                  </a:lnTo>
                  <a:lnTo>
                    <a:pt x="2402" y="38"/>
                  </a:lnTo>
                  <a:lnTo>
                    <a:pt x="2400" y="38"/>
                  </a:lnTo>
                  <a:lnTo>
                    <a:pt x="2400" y="38"/>
                  </a:lnTo>
                  <a:lnTo>
                    <a:pt x="2400" y="38"/>
                  </a:lnTo>
                  <a:lnTo>
                    <a:pt x="2400" y="38"/>
                  </a:lnTo>
                  <a:lnTo>
                    <a:pt x="2400" y="38"/>
                  </a:lnTo>
                  <a:lnTo>
                    <a:pt x="2400" y="38"/>
                  </a:lnTo>
                  <a:lnTo>
                    <a:pt x="2398" y="38"/>
                  </a:lnTo>
                  <a:lnTo>
                    <a:pt x="2398" y="38"/>
                  </a:lnTo>
                  <a:lnTo>
                    <a:pt x="2396" y="36"/>
                  </a:lnTo>
                  <a:lnTo>
                    <a:pt x="2396" y="36"/>
                  </a:lnTo>
                  <a:lnTo>
                    <a:pt x="2394" y="36"/>
                  </a:lnTo>
                  <a:lnTo>
                    <a:pt x="2394" y="36"/>
                  </a:lnTo>
                  <a:lnTo>
                    <a:pt x="2392" y="36"/>
                  </a:lnTo>
                  <a:lnTo>
                    <a:pt x="2392" y="36"/>
                  </a:lnTo>
                  <a:lnTo>
                    <a:pt x="2388" y="36"/>
                  </a:lnTo>
                  <a:lnTo>
                    <a:pt x="2388" y="36"/>
                  </a:lnTo>
                  <a:lnTo>
                    <a:pt x="2384" y="34"/>
                  </a:lnTo>
                  <a:lnTo>
                    <a:pt x="2384" y="34"/>
                  </a:lnTo>
                  <a:lnTo>
                    <a:pt x="2380" y="36"/>
                  </a:lnTo>
                  <a:lnTo>
                    <a:pt x="2380" y="36"/>
                  </a:lnTo>
                  <a:lnTo>
                    <a:pt x="2374" y="36"/>
                  </a:lnTo>
                  <a:lnTo>
                    <a:pt x="2374" y="36"/>
                  </a:lnTo>
                  <a:lnTo>
                    <a:pt x="2372" y="38"/>
                  </a:lnTo>
                  <a:lnTo>
                    <a:pt x="2372" y="38"/>
                  </a:lnTo>
                  <a:lnTo>
                    <a:pt x="2368" y="38"/>
                  </a:lnTo>
                  <a:lnTo>
                    <a:pt x="2368" y="38"/>
                  </a:lnTo>
                  <a:lnTo>
                    <a:pt x="2366" y="38"/>
                  </a:lnTo>
                  <a:lnTo>
                    <a:pt x="2366" y="38"/>
                  </a:lnTo>
                  <a:lnTo>
                    <a:pt x="2366" y="38"/>
                  </a:lnTo>
                  <a:lnTo>
                    <a:pt x="2366" y="38"/>
                  </a:lnTo>
                  <a:lnTo>
                    <a:pt x="2364" y="36"/>
                  </a:lnTo>
                  <a:lnTo>
                    <a:pt x="2364" y="36"/>
                  </a:lnTo>
                  <a:lnTo>
                    <a:pt x="2356" y="36"/>
                  </a:lnTo>
                  <a:lnTo>
                    <a:pt x="2356" y="36"/>
                  </a:lnTo>
                  <a:lnTo>
                    <a:pt x="2354" y="34"/>
                  </a:lnTo>
                  <a:lnTo>
                    <a:pt x="2354" y="34"/>
                  </a:lnTo>
                  <a:lnTo>
                    <a:pt x="2352" y="34"/>
                  </a:lnTo>
                  <a:lnTo>
                    <a:pt x="2352" y="34"/>
                  </a:lnTo>
                  <a:lnTo>
                    <a:pt x="2350" y="34"/>
                  </a:lnTo>
                  <a:lnTo>
                    <a:pt x="2350" y="34"/>
                  </a:lnTo>
                  <a:lnTo>
                    <a:pt x="2344" y="34"/>
                  </a:lnTo>
                  <a:lnTo>
                    <a:pt x="2344" y="34"/>
                  </a:lnTo>
                  <a:lnTo>
                    <a:pt x="2342" y="36"/>
                  </a:lnTo>
                  <a:lnTo>
                    <a:pt x="2342" y="36"/>
                  </a:lnTo>
                  <a:lnTo>
                    <a:pt x="2338" y="36"/>
                  </a:lnTo>
                  <a:lnTo>
                    <a:pt x="2338" y="36"/>
                  </a:lnTo>
                  <a:lnTo>
                    <a:pt x="2334" y="38"/>
                  </a:lnTo>
                  <a:lnTo>
                    <a:pt x="2334" y="38"/>
                  </a:lnTo>
                  <a:lnTo>
                    <a:pt x="2328" y="36"/>
                  </a:lnTo>
                  <a:lnTo>
                    <a:pt x="2328" y="36"/>
                  </a:lnTo>
                  <a:lnTo>
                    <a:pt x="2328" y="36"/>
                  </a:lnTo>
                  <a:lnTo>
                    <a:pt x="2328" y="36"/>
                  </a:lnTo>
                  <a:lnTo>
                    <a:pt x="2326" y="36"/>
                  </a:lnTo>
                  <a:lnTo>
                    <a:pt x="2326" y="36"/>
                  </a:lnTo>
                  <a:lnTo>
                    <a:pt x="2324" y="34"/>
                  </a:lnTo>
                  <a:lnTo>
                    <a:pt x="2324" y="34"/>
                  </a:lnTo>
                  <a:lnTo>
                    <a:pt x="2320" y="34"/>
                  </a:lnTo>
                  <a:lnTo>
                    <a:pt x="2320" y="34"/>
                  </a:lnTo>
                  <a:lnTo>
                    <a:pt x="2318" y="34"/>
                  </a:lnTo>
                  <a:lnTo>
                    <a:pt x="2318" y="34"/>
                  </a:lnTo>
                  <a:lnTo>
                    <a:pt x="2312" y="34"/>
                  </a:lnTo>
                  <a:lnTo>
                    <a:pt x="2312" y="34"/>
                  </a:lnTo>
                  <a:lnTo>
                    <a:pt x="2306" y="34"/>
                  </a:lnTo>
                  <a:lnTo>
                    <a:pt x="2306" y="34"/>
                  </a:lnTo>
                  <a:lnTo>
                    <a:pt x="2300" y="34"/>
                  </a:lnTo>
                  <a:lnTo>
                    <a:pt x="2300" y="34"/>
                  </a:lnTo>
                  <a:lnTo>
                    <a:pt x="2294" y="36"/>
                  </a:lnTo>
                  <a:lnTo>
                    <a:pt x="2294" y="36"/>
                  </a:lnTo>
                  <a:lnTo>
                    <a:pt x="2294" y="36"/>
                  </a:lnTo>
                  <a:lnTo>
                    <a:pt x="2294" y="36"/>
                  </a:lnTo>
                  <a:lnTo>
                    <a:pt x="2292" y="36"/>
                  </a:lnTo>
                  <a:lnTo>
                    <a:pt x="2292" y="36"/>
                  </a:lnTo>
                  <a:lnTo>
                    <a:pt x="2290" y="34"/>
                  </a:lnTo>
                  <a:lnTo>
                    <a:pt x="2290" y="34"/>
                  </a:lnTo>
                  <a:lnTo>
                    <a:pt x="2286" y="34"/>
                  </a:lnTo>
                  <a:lnTo>
                    <a:pt x="2286" y="34"/>
                  </a:lnTo>
                  <a:lnTo>
                    <a:pt x="2284" y="34"/>
                  </a:lnTo>
                  <a:lnTo>
                    <a:pt x="2284" y="34"/>
                  </a:lnTo>
                  <a:lnTo>
                    <a:pt x="2282" y="32"/>
                  </a:lnTo>
                  <a:lnTo>
                    <a:pt x="2282" y="32"/>
                  </a:lnTo>
                  <a:lnTo>
                    <a:pt x="2276" y="34"/>
                  </a:lnTo>
                  <a:lnTo>
                    <a:pt x="2276" y="34"/>
                  </a:lnTo>
                  <a:lnTo>
                    <a:pt x="2272" y="36"/>
                  </a:lnTo>
                  <a:lnTo>
                    <a:pt x="2272" y="36"/>
                  </a:lnTo>
                  <a:lnTo>
                    <a:pt x="2262" y="36"/>
                  </a:lnTo>
                  <a:lnTo>
                    <a:pt x="2262" y="36"/>
                  </a:lnTo>
                  <a:lnTo>
                    <a:pt x="2258" y="34"/>
                  </a:lnTo>
                  <a:lnTo>
                    <a:pt x="2258" y="34"/>
                  </a:lnTo>
                  <a:lnTo>
                    <a:pt x="2254" y="36"/>
                  </a:lnTo>
                  <a:lnTo>
                    <a:pt x="2254" y="36"/>
                  </a:lnTo>
                  <a:lnTo>
                    <a:pt x="2252" y="36"/>
                  </a:lnTo>
                  <a:lnTo>
                    <a:pt x="2248" y="34"/>
                  </a:lnTo>
                  <a:lnTo>
                    <a:pt x="2248" y="34"/>
                  </a:lnTo>
                  <a:lnTo>
                    <a:pt x="2244" y="34"/>
                  </a:lnTo>
                  <a:lnTo>
                    <a:pt x="2244" y="34"/>
                  </a:lnTo>
                  <a:lnTo>
                    <a:pt x="2244" y="34"/>
                  </a:lnTo>
                  <a:lnTo>
                    <a:pt x="2244" y="34"/>
                  </a:lnTo>
                  <a:lnTo>
                    <a:pt x="2242" y="34"/>
                  </a:lnTo>
                  <a:lnTo>
                    <a:pt x="2242" y="34"/>
                  </a:lnTo>
                  <a:lnTo>
                    <a:pt x="2238" y="36"/>
                  </a:lnTo>
                  <a:lnTo>
                    <a:pt x="2238" y="36"/>
                  </a:lnTo>
                  <a:lnTo>
                    <a:pt x="2238" y="36"/>
                  </a:lnTo>
                  <a:lnTo>
                    <a:pt x="2238" y="36"/>
                  </a:lnTo>
                  <a:lnTo>
                    <a:pt x="2234" y="36"/>
                  </a:lnTo>
                  <a:lnTo>
                    <a:pt x="2234" y="36"/>
                  </a:lnTo>
                  <a:lnTo>
                    <a:pt x="2234" y="36"/>
                  </a:lnTo>
                  <a:lnTo>
                    <a:pt x="2234" y="36"/>
                  </a:lnTo>
                  <a:lnTo>
                    <a:pt x="2234" y="36"/>
                  </a:lnTo>
                  <a:lnTo>
                    <a:pt x="2234" y="36"/>
                  </a:lnTo>
                  <a:lnTo>
                    <a:pt x="2226" y="38"/>
                  </a:lnTo>
                  <a:lnTo>
                    <a:pt x="2226" y="38"/>
                  </a:lnTo>
                  <a:lnTo>
                    <a:pt x="2218" y="38"/>
                  </a:lnTo>
                  <a:lnTo>
                    <a:pt x="2218" y="38"/>
                  </a:lnTo>
                  <a:lnTo>
                    <a:pt x="2216" y="40"/>
                  </a:lnTo>
                  <a:lnTo>
                    <a:pt x="2216" y="40"/>
                  </a:lnTo>
                  <a:lnTo>
                    <a:pt x="2212" y="40"/>
                  </a:lnTo>
                  <a:lnTo>
                    <a:pt x="2212" y="40"/>
                  </a:lnTo>
                  <a:lnTo>
                    <a:pt x="2210" y="38"/>
                  </a:lnTo>
                  <a:lnTo>
                    <a:pt x="2210" y="38"/>
                  </a:lnTo>
                  <a:lnTo>
                    <a:pt x="2208" y="36"/>
                  </a:lnTo>
                  <a:lnTo>
                    <a:pt x="2208" y="36"/>
                  </a:lnTo>
                  <a:lnTo>
                    <a:pt x="2204" y="36"/>
                  </a:lnTo>
                  <a:lnTo>
                    <a:pt x="2200" y="36"/>
                  </a:lnTo>
                  <a:lnTo>
                    <a:pt x="2200" y="36"/>
                  </a:lnTo>
                  <a:lnTo>
                    <a:pt x="2194" y="36"/>
                  </a:lnTo>
                  <a:lnTo>
                    <a:pt x="2194" y="36"/>
                  </a:lnTo>
                  <a:lnTo>
                    <a:pt x="2194" y="36"/>
                  </a:lnTo>
                  <a:lnTo>
                    <a:pt x="2194" y="36"/>
                  </a:lnTo>
                  <a:lnTo>
                    <a:pt x="2190" y="36"/>
                  </a:lnTo>
                  <a:lnTo>
                    <a:pt x="2190" y="36"/>
                  </a:lnTo>
                  <a:lnTo>
                    <a:pt x="2186" y="36"/>
                  </a:lnTo>
                  <a:lnTo>
                    <a:pt x="2186" y="36"/>
                  </a:lnTo>
                  <a:lnTo>
                    <a:pt x="2184" y="36"/>
                  </a:lnTo>
                  <a:lnTo>
                    <a:pt x="2184" y="36"/>
                  </a:lnTo>
                  <a:lnTo>
                    <a:pt x="2178" y="36"/>
                  </a:lnTo>
                  <a:lnTo>
                    <a:pt x="2178" y="36"/>
                  </a:lnTo>
                  <a:lnTo>
                    <a:pt x="2170" y="36"/>
                  </a:lnTo>
                  <a:lnTo>
                    <a:pt x="2170" y="36"/>
                  </a:lnTo>
                  <a:lnTo>
                    <a:pt x="2168" y="38"/>
                  </a:lnTo>
                  <a:lnTo>
                    <a:pt x="2168" y="38"/>
                  </a:lnTo>
                  <a:lnTo>
                    <a:pt x="2164" y="38"/>
                  </a:lnTo>
                  <a:lnTo>
                    <a:pt x="2164" y="38"/>
                  </a:lnTo>
                  <a:lnTo>
                    <a:pt x="2162" y="38"/>
                  </a:lnTo>
                  <a:lnTo>
                    <a:pt x="2162" y="38"/>
                  </a:lnTo>
                  <a:lnTo>
                    <a:pt x="2158" y="38"/>
                  </a:lnTo>
                  <a:lnTo>
                    <a:pt x="2158" y="38"/>
                  </a:lnTo>
                  <a:lnTo>
                    <a:pt x="2154" y="36"/>
                  </a:lnTo>
                  <a:lnTo>
                    <a:pt x="2154" y="36"/>
                  </a:lnTo>
                  <a:lnTo>
                    <a:pt x="2148" y="38"/>
                  </a:lnTo>
                  <a:lnTo>
                    <a:pt x="2148" y="38"/>
                  </a:lnTo>
                  <a:lnTo>
                    <a:pt x="2144" y="36"/>
                  </a:lnTo>
                  <a:lnTo>
                    <a:pt x="2144" y="36"/>
                  </a:lnTo>
                  <a:lnTo>
                    <a:pt x="2140" y="36"/>
                  </a:lnTo>
                  <a:lnTo>
                    <a:pt x="2140" y="36"/>
                  </a:lnTo>
                  <a:lnTo>
                    <a:pt x="2130" y="36"/>
                  </a:lnTo>
                  <a:lnTo>
                    <a:pt x="2130" y="36"/>
                  </a:lnTo>
                  <a:lnTo>
                    <a:pt x="2128" y="36"/>
                  </a:lnTo>
                  <a:lnTo>
                    <a:pt x="2128" y="36"/>
                  </a:lnTo>
                  <a:lnTo>
                    <a:pt x="2124" y="36"/>
                  </a:lnTo>
                  <a:lnTo>
                    <a:pt x="2118" y="36"/>
                  </a:lnTo>
                  <a:lnTo>
                    <a:pt x="2118" y="36"/>
                  </a:lnTo>
                  <a:lnTo>
                    <a:pt x="2114" y="36"/>
                  </a:lnTo>
                  <a:lnTo>
                    <a:pt x="2110" y="38"/>
                  </a:lnTo>
                  <a:lnTo>
                    <a:pt x="2110" y="38"/>
                  </a:lnTo>
                  <a:lnTo>
                    <a:pt x="2102" y="38"/>
                  </a:lnTo>
                  <a:lnTo>
                    <a:pt x="2102" y="38"/>
                  </a:lnTo>
                  <a:lnTo>
                    <a:pt x="2100" y="36"/>
                  </a:lnTo>
                  <a:lnTo>
                    <a:pt x="2100" y="36"/>
                  </a:lnTo>
                  <a:lnTo>
                    <a:pt x="2096" y="36"/>
                  </a:lnTo>
                  <a:lnTo>
                    <a:pt x="2092" y="36"/>
                  </a:lnTo>
                  <a:lnTo>
                    <a:pt x="2092" y="36"/>
                  </a:lnTo>
                  <a:lnTo>
                    <a:pt x="2090" y="38"/>
                  </a:lnTo>
                  <a:lnTo>
                    <a:pt x="2090" y="38"/>
                  </a:lnTo>
                  <a:lnTo>
                    <a:pt x="2088" y="38"/>
                  </a:lnTo>
                  <a:lnTo>
                    <a:pt x="2088" y="38"/>
                  </a:lnTo>
                  <a:lnTo>
                    <a:pt x="2082" y="38"/>
                  </a:lnTo>
                  <a:lnTo>
                    <a:pt x="2082" y="38"/>
                  </a:lnTo>
                  <a:lnTo>
                    <a:pt x="2078" y="40"/>
                  </a:lnTo>
                  <a:lnTo>
                    <a:pt x="2078" y="40"/>
                  </a:lnTo>
                  <a:lnTo>
                    <a:pt x="2078" y="40"/>
                  </a:lnTo>
                  <a:lnTo>
                    <a:pt x="2078" y="40"/>
                  </a:lnTo>
                  <a:lnTo>
                    <a:pt x="2074" y="40"/>
                  </a:lnTo>
                  <a:lnTo>
                    <a:pt x="2074" y="40"/>
                  </a:lnTo>
                  <a:lnTo>
                    <a:pt x="2074" y="40"/>
                  </a:lnTo>
                  <a:lnTo>
                    <a:pt x="2074" y="40"/>
                  </a:lnTo>
                  <a:lnTo>
                    <a:pt x="2074" y="40"/>
                  </a:lnTo>
                  <a:lnTo>
                    <a:pt x="2074" y="40"/>
                  </a:lnTo>
                  <a:lnTo>
                    <a:pt x="2072" y="40"/>
                  </a:lnTo>
                  <a:lnTo>
                    <a:pt x="2072" y="40"/>
                  </a:lnTo>
                  <a:lnTo>
                    <a:pt x="2068" y="40"/>
                  </a:lnTo>
                  <a:lnTo>
                    <a:pt x="2068" y="40"/>
                  </a:lnTo>
                  <a:lnTo>
                    <a:pt x="2062" y="40"/>
                  </a:lnTo>
                  <a:lnTo>
                    <a:pt x="2058" y="38"/>
                  </a:lnTo>
                  <a:lnTo>
                    <a:pt x="2058" y="38"/>
                  </a:lnTo>
                  <a:lnTo>
                    <a:pt x="2052" y="38"/>
                  </a:lnTo>
                  <a:lnTo>
                    <a:pt x="2052" y="38"/>
                  </a:lnTo>
                  <a:lnTo>
                    <a:pt x="2046" y="40"/>
                  </a:lnTo>
                  <a:lnTo>
                    <a:pt x="2042" y="40"/>
                  </a:lnTo>
                  <a:lnTo>
                    <a:pt x="2042" y="40"/>
                  </a:lnTo>
                  <a:lnTo>
                    <a:pt x="2040" y="40"/>
                  </a:lnTo>
                  <a:lnTo>
                    <a:pt x="2040" y="40"/>
                  </a:lnTo>
                  <a:lnTo>
                    <a:pt x="2036" y="40"/>
                  </a:lnTo>
                  <a:lnTo>
                    <a:pt x="2036" y="40"/>
                  </a:lnTo>
                  <a:lnTo>
                    <a:pt x="2030" y="40"/>
                  </a:lnTo>
                  <a:lnTo>
                    <a:pt x="2030" y="40"/>
                  </a:lnTo>
                  <a:lnTo>
                    <a:pt x="2024" y="40"/>
                  </a:lnTo>
                  <a:lnTo>
                    <a:pt x="2024" y="40"/>
                  </a:lnTo>
                  <a:lnTo>
                    <a:pt x="2020" y="40"/>
                  </a:lnTo>
                  <a:lnTo>
                    <a:pt x="2020" y="40"/>
                  </a:lnTo>
                  <a:lnTo>
                    <a:pt x="2018" y="40"/>
                  </a:lnTo>
                  <a:lnTo>
                    <a:pt x="2018" y="40"/>
                  </a:lnTo>
                  <a:lnTo>
                    <a:pt x="2016" y="40"/>
                  </a:lnTo>
                  <a:lnTo>
                    <a:pt x="2016" y="40"/>
                  </a:lnTo>
                  <a:lnTo>
                    <a:pt x="2016" y="40"/>
                  </a:lnTo>
                  <a:lnTo>
                    <a:pt x="2016" y="40"/>
                  </a:lnTo>
                  <a:lnTo>
                    <a:pt x="2016" y="38"/>
                  </a:lnTo>
                  <a:lnTo>
                    <a:pt x="2016" y="38"/>
                  </a:lnTo>
                  <a:lnTo>
                    <a:pt x="2010" y="40"/>
                  </a:lnTo>
                  <a:lnTo>
                    <a:pt x="2010" y="40"/>
                  </a:lnTo>
                  <a:lnTo>
                    <a:pt x="2010" y="40"/>
                  </a:lnTo>
                  <a:lnTo>
                    <a:pt x="2010" y="40"/>
                  </a:lnTo>
                  <a:lnTo>
                    <a:pt x="2008" y="40"/>
                  </a:lnTo>
                  <a:lnTo>
                    <a:pt x="2008" y="40"/>
                  </a:lnTo>
                  <a:lnTo>
                    <a:pt x="2006" y="40"/>
                  </a:lnTo>
                  <a:lnTo>
                    <a:pt x="2006" y="40"/>
                  </a:lnTo>
                  <a:lnTo>
                    <a:pt x="2000" y="40"/>
                  </a:lnTo>
                  <a:lnTo>
                    <a:pt x="2000" y="40"/>
                  </a:lnTo>
                  <a:lnTo>
                    <a:pt x="1998" y="40"/>
                  </a:lnTo>
                  <a:lnTo>
                    <a:pt x="1998" y="40"/>
                  </a:lnTo>
                  <a:lnTo>
                    <a:pt x="1996" y="40"/>
                  </a:lnTo>
                  <a:lnTo>
                    <a:pt x="1996" y="40"/>
                  </a:lnTo>
                  <a:lnTo>
                    <a:pt x="1994" y="40"/>
                  </a:lnTo>
                  <a:lnTo>
                    <a:pt x="1994" y="40"/>
                  </a:lnTo>
                  <a:lnTo>
                    <a:pt x="1988" y="38"/>
                  </a:lnTo>
                  <a:lnTo>
                    <a:pt x="1988" y="38"/>
                  </a:lnTo>
                  <a:lnTo>
                    <a:pt x="1984" y="38"/>
                  </a:lnTo>
                  <a:lnTo>
                    <a:pt x="1984" y="38"/>
                  </a:lnTo>
                  <a:lnTo>
                    <a:pt x="1976" y="38"/>
                  </a:lnTo>
                  <a:lnTo>
                    <a:pt x="1976" y="38"/>
                  </a:lnTo>
                  <a:lnTo>
                    <a:pt x="1972" y="38"/>
                  </a:lnTo>
                  <a:lnTo>
                    <a:pt x="1972" y="38"/>
                  </a:lnTo>
                  <a:lnTo>
                    <a:pt x="1968" y="40"/>
                  </a:lnTo>
                  <a:lnTo>
                    <a:pt x="1968" y="40"/>
                  </a:lnTo>
                  <a:lnTo>
                    <a:pt x="1964" y="40"/>
                  </a:lnTo>
                  <a:lnTo>
                    <a:pt x="1964" y="40"/>
                  </a:lnTo>
                  <a:lnTo>
                    <a:pt x="1960" y="40"/>
                  </a:lnTo>
                  <a:lnTo>
                    <a:pt x="1960" y="40"/>
                  </a:lnTo>
                  <a:lnTo>
                    <a:pt x="1958" y="40"/>
                  </a:lnTo>
                  <a:lnTo>
                    <a:pt x="1958" y="40"/>
                  </a:lnTo>
                  <a:lnTo>
                    <a:pt x="1950" y="40"/>
                  </a:lnTo>
                  <a:lnTo>
                    <a:pt x="1950" y="40"/>
                  </a:lnTo>
                  <a:lnTo>
                    <a:pt x="1948" y="40"/>
                  </a:lnTo>
                  <a:lnTo>
                    <a:pt x="1948" y="40"/>
                  </a:lnTo>
                  <a:lnTo>
                    <a:pt x="1948" y="40"/>
                  </a:lnTo>
                  <a:lnTo>
                    <a:pt x="1948" y="40"/>
                  </a:lnTo>
                  <a:lnTo>
                    <a:pt x="1948" y="40"/>
                  </a:lnTo>
                  <a:lnTo>
                    <a:pt x="1948" y="40"/>
                  </a:lnTo>
                  <a:lnTo>
                    <a:pt x="1948" y="40"/>
                  </a:lnTo>
                  <a:lnTo>
                    <a:pt x="1948" y="40"/>
                  </a:lnTo>
                  <a:lnTo>
                    <a:pt x="1946" y="40"/>
                  </a:lnTo>
                  <a:lnTo>
                    <a:pt x="1946" y="40"/>
                  </a:lnTo>
                  <a:lnTo>
                    <a:pt x="1944" y="40"/>
                  </a:lnTo>
                  <a:lnTo>
                    <a:pt x="1944" y="40"/>
                  </a:lnTo>
                  <a:lnTo>
                    <a:pt x="1944" y="40"/>
                  </a:lnTo>
                  <a:lnTo>
                    <a:pt x="1944" y="40"/>
                  </a:lnTo>
                  <a:lnTo>
                    <a:pt x="1944" y="40"/>
                  </a:lnTo>
                  <a:lnTo>
                    <a:pt x="1944" y="40"/>
                  </a:lnTo>
                  <a:lnTo>
                    <a:pt x="1942" y="40"/>
                  </a:lnTo>
                  <a:lnTo>
                    <a:pt x="1942" y="40"/>
                  </a:lnTo>
                  <a:lnTo>
                    <a:pt x="1942" y="40"/>
                  </a:lnTo>
                  <a:lnTo>
                    <a:pt x="1942" y="40"/>
                  </a:lnTo>
                  <a:lnTo>
                    <a:pt x="1934" y="40"/>
                  </a:lnTo>
                  <a:lnTo>
                    <a:pt x="1934" y="40"/>
                  </a:lnTo>
                  <a:lnTo>
                    <a:pt x="1932" y="40"/>
                  </a:lnTo>
                  <a:lnTo>
                    <a:pt x="1932" y="40"/>
                  </a:lnTo>
                  <a:lnTo>
                    <a:pt x="1932" y="40"/>
                  </a:lnTo>
                  <a:lnTo>
                    <a:pt x="1932" y="40"/>
                  </a:lnTo>
                  <a:lnTo>
                    <a:pt x="1932" y="40"/>
                  </a:lnTo>
                  <a:lnTo>
                    <a:pt x="1928" y="40"/>
                  </a:lnTo>
                  <a:lnTo>
                    <a:pt x="1924" y="40"/>
                  </a:lnTo>
                  <a:lnTo>
                    <a:pt x="1924" y="40"/>
                  </a:lnTo>
                  <a:lnTo>
                    <a:pt x="1924" y="40"/>
                  </a:lnTo>
                  <a:lnTo>
                    <a:pt x="1924" y="40"/>
                  </a:lnTo>
                  <a:lnTo>
                    <a:pt x="1922" y="40"/>
                  </a:lnTo>
                  <a:lnTo>
                    <a:pt x="1922" y="40"/>
                  </a:lnTo>
                  <a:lnTo>
                    <a:pt x="1918" y="40"/>
                  </a:lnTo>
                  <a:lnTo>
                    <a:pt x="1918" y="40"/>
                  </a:lnTo>
                  <a:lnTo>
                    <a:pt x="1914" y="40"/>
                  </a:lnTo>
                  <a:lnTo>
                    <a:pt x="1914" y="40"/>
                  </a:lnTo>
                  <a:lnTo>
                    <a:pt x="1910" y="40"/>
                  </a:lnTo>
                  <a:lnTo>
                    <a:pt x="1910" y="40"/>
                  </a:lnTo>
                  <a:lnTo>
                    <a:pt x="1908" y="40"/>
                  </a:lnTo>
                  <a:lnTo>
                    <a:pt x="1908" y="40"/>
                  </a:lnTo>
                  <a:lnTo>
                    <a:pt x="1906" y="42"/>
                  </a:lnTo>
                  <a:lnTo>
                    <a:pt x="1906" y="42"/>
                  </a:lnTo>
                  <a:lnTo>
                    <a:pt x="1900" y="42"/>
                  </a:lnTo>
                  <a:lnTo>
                    <a:pt x="1900" y="42"/>
                  </a:lnTo>
                  <a:lnTo>
                    <a:pt x="1900" y="42"/>
                  </a:lnTo>
                  <a:lnTo>
                    <a:pt x="1900" y="42"/>
                  </a:lnTo>
                  <a:lnTo>
                    <a:pt x="1896" y="42"/>
                  </a:lnTo>
                  <a:lnTo>
                    <a:pt x="1896" y="42"/>
                  </a:lnTo>
                  <a:lnTo>
                    <a:pt x="1896" y="42"/>
                  </a:lnTo>
                  <a:lnTo>
                    <a:pt x="1896" y="42"/>
                  </a:lnTo>
                  <a:lnTo>
                    <a:pt x="1894" y="42"/>
                  </a:lnTo>
                  <a:lnTo>
                    <a:pt x="1894" y="42"/>
                  </a:lnTo>
                  <a:lnTo>
                    <a:pt x="1888" y="42"/>
                  </a:lnTo>
                  <a:lnTo>
                    <a:pt x="1888" y="42"/>
                  </a:lnTo>
                  <a:lnTo>
                    <a:pt x="1886" y="42"/>
                  </a:lnTo>
                  <a:lnTo>
                    <a:pt x="1886" y="42"/>
                  </a:lnTo>
                  <a:lnTo>
                    <a:pt x="1886" y="42"/>
                  </a:lnTo>
                  <a:lnTo>
                    <a:pt x="1886" y="42"/>
                  </a:lnTo>
                  <a:lnTo>
                    <a:pt x="1884" y="40"/>
                  </a:lnTo>
                  <a:lnTo>
                    <a:pt x="1884" y="40"/>
                  </a:lnTo>
                  <a:lnTo>
                    <a:pt x="1882" y="42"/>
                  </a:lnTo>
                  <a:lnTo>
                    <a:pt x="1882" y="42"/>
                  </a:lnTo>
                  <a:lnTo>
                    <a:pt x="1882" y="40"/>
                  </a:lnTo>
                  <a:lnTo>
                    <a:pt x="1882" y="40"/>
                  </a:lnTo>
                  <a:lnTo>
                    <a:pt x="1882" y="40"/>
                  </a:lnTo>
                  <a:lnTo>
                    <a:pt x="1882" y="40"/>
                  </a:lnTo>
                  <a:lnTo>
                    <a:pt x="1880" y="40"/>
                  </a:lnTo>
                  <a:lnTo>
                    <a:pt x="1880" y="40"/>
                  </a:lnTo>
                  <a:lnTo>
                    <a:pt x="1876" y="40"/>
                  </a:lnTo>
                  <a:lnTo>
                    <a:pt x="1876" y="40"/>
                  </a:lnTo>
                  <a:lnTo>
                    <a:pt x="1874" y="42"/>
                  </a:lnTo>
                  <a:lnTo>
                    <a:pt x="1874" y="42"/>
                  </a:lnTo>
                  <a:lnTo>
                    <a:pt x="1870" y="42"/>
                  </a:lnTo>
                  <a:lnTo>
                    <a:pt x="1870" y="42"/>
                  </a:lnTo>
                  <a:lnTo>
                    <a:pt x="1866" y="44"/>
                  </a:lnTo>
                  <a:lnTo>
                    <a:pt x="1866" y="44"/>
                  </a:lnTo>
                  <a:lnTo>
                    <a:pt x="1860" y="42"/>
                  </a:lnTo>
                  <a:lnTo>
                    <a:pt x="1860" y="42"/>
                  </a:lnTo>
                  <a:lnTo>
                    <a:pt x="1856" y="42"/>
                  </a:lnTo>
                  <a:lnTo>
                    <a:pt x="1856" y="42"/>
                  </a:lnTo>
                  <a:lnTo>
                    <a:pt x="1848" y="42"/>
                  </a:lnTo>
                  <a:lnTo>
                    <a:pt x="1848" y="42"/>
                  </a:lnTo>
                  <a:lnTo>
                    <a:pt x="1846" y="42"/>
                  </a:lnTo>
                  <a:lnTo>
                    <a:pt x="1846" y="42"/>
                  </a:lnTo>
                  <a:lnTo>
                    <a:pt x="1842" y="42"/>
                  </a:lnTo>
                  <a:lnTo>
                    <a:pt x="1842" y="42"/>
                  </a:lnTo>
                  <a:lnTo>
                    <a:pt x="1842" y="42"/>
                  </a:lnTo>
                  <a:lnTo>
                    <a:pt x="1842" y="42"/>
                  </a:lnTo>
                  <a:lnTo>
                    <a:pt x="1840" y="42"/>
                  </a:lnTo>
                  <a:lnTo>
                    <a:pt x="1840" y="42"/>
                  </a:lnTo>
                  <a:lnTo>
                    <a:pt x="1840" y="42"/>
                  </a:lnTo>
                  <a:lnTo>
                    <a:pt x="1840" y="42"/>
                  </a:lnTo>
                  <a:lnTo>
                    <a:pt x="1836" y="42"/>
                  </a:lnTo>
                  <a:lnTo>
                    <a:pt x="1832" y="42"/>
                  </a:lnTo>
                  <a:lnTo>
                    <a:pt x="1832" y="42"/>
                  </a:lnTo>
                  <a:lnTo>
                    <a:pt x="1832" y="38"/>
                  </a:lnTo>
                  <a:lnTo>
                    <a:pt x="1832" y="38"/>
                  </a:lnTo>
                  <a:lnTo>
                    <a:pt x="1830" y="38"/>
                  </a:lnTo>
                  <a:lnTo>
                    <a:pt x="1830" y="38"/>
                  </a:lnTo>
                  <a:lnTo>
                    <a:pt x="1828" y="40"/>
                  </a:lnTo>
                  <a:lnTo>
                    <a:pt x="1828" y="40"/>
                  </a:lnTo>
                  <a:lnTo>
                    <a:pt x="1826" y="40"/>
                  </a:lnTo>
                  <a:lnTo>
                    <a:pt x="1826" y="40"/>
                  </a:lnTo>
                  <a:lnTo>
                    <a:pt x="1820" y="40"/>
                  </a:lnTo>
                  <a:lnTo>
                    <a:pt x="1820" y="40"/>
                  </a:lnTo>
                  <a:lnTo>
                    <a:pt x="1820" y="40"/>
                  </a:lnTo>
                  <a:lnTo>
                    <a:pt x="1820" y="40"/>
                  </a:lnTo>
                  <a:lnTo>
                    <a:pt x="1816" y="38"/>
                  </a:lnTo>
                  <a:lnTo>
                    <a:pt x="1816" y="38"/>
                  </a:lnTo>
                  <a:lnTo>
                    <a:pt x="1814" y="38"/>
                  </a:lnTo>
                  <a:lnTo>
                    <a:pt x="1812" y="40"/>
                  </a:lnTo>
                  <a:lnTo>
                    <a:pt x="1812" y="40"/>
                  </a:lnTo>
                  <a:lnTo>
                    <a:pt x="1812" y="42"/>
                  </a:lnTo>
                  <a:lnTo>
                    <a:pt x="1812" y="42"/>
                  </a:lnTo>
                  <a:lnTo>
                    <a:pt x="1804" y="42"/>
                  </a:lnTo>
                  <a:lnTo>
                    <a:pt x="1804" y="42"/>
                  </a:lnTo>
                  <a:lnTo>
                    <a:pt x="1798" y="42"/>
                  </a:lnTo>
                  <a:lnTo>
                    <a:pt x="1798" y="42"/>
                  </a:lnTo>
                  <a:lnTo>
                    <a:pt x="1790" y="44"/>
                  </a:lnTo>
                  <a:lnTo>
                    <a:pt x="1790" y="44"/>
                  </a:lnTo>
                  <a:lnTo>
                    <a:pt x="1786" y="44"/>
                  </a:lnTo>
                  <a:lnTo>
                    <a:pt x="1782" y="44"/>
                  </a:lnTo>
                  <a:lnTo>
                    <a:pt x="1782" y="44"/>
                  </a:lnTo>
                  <a:lnTo>
                    <a:pt x="1778" y="44"/>
                  </a:lnTo>
                  <a:lnTo>
                    <a:pt x="1778" y="44"/>
                  </a:lnTo>
                  <a:lnTo>
                    <a:pt x="1774" y="44"/>
                  </a:lnTo>
                  <a:lnTo>
                    <a:pt x="1774" y="44"/>
                  </a:lnTo>
                  <a:lnTo>
                    <a:pt x="1772" y="44"/>
                  </a:lnTo>
                  <a:lnTo>
                    <a:pt x="1768" y="44"/>
                  </a:lnTo>
                  <a:lnTo>
                    <a:pt x="1768" y="44"/>
                  </a:lnTo>
                  <a:lnTo>
                    <a:pt x="1766" y="44"/>
                  </a:lnTo>
                  <a:lnTo>
                    <a:pt x="1766" y="44"/>
                  </a:lnTo>
                  <a:lnTo>
                    <a:pt x="1762" y="44"/>
                  </a:lnTo>
                  <a:lnTo>
                    <a:pt x="1762" y="44"/>
                  </a:lnTo>
                  <a:lnTo>
                    <a:pt x="1756" y="44"/>
                  </a:lnTo>
                  <a:lnTo>
                    <a:pt x="1756" y="44"/>
                  </a:lnTo>
                  <a:lnTo>
                    <a:pt x="1752" y="44"/>
                  </a:lnTo>
                  <a:lnTo>
                    <a:pt x="1752" y="44"/>
                  </a:lnTo>
                  <a:lnTo>
                    <a:pt x="1748" y="44"/>
                  </a:lnTo>
                  <a:lnTo>
                    <a:pt x="1748" y="44"/>
                  </a:lnTo>
                  <a:lnTo>
                    <a:pt x="1746" y="44"/>
                  </a:lnTo>
                  <a:lnTo>
                    <a:pt x="1746" y="44"/>
                  </a:lnTo>
                  <a:lnTo>
                    <a:pt x="1744" y="44"/>
                  </a:lnTo>
                  <a:lnTo>
                    <a:pt x="1744" y="44"/>
                  </a:lnTo>
                  <a:lnTo>
                    <a:pt x="1742" y="44"/>
                  </a:lnTo>
                  <a:lnTo>
                    <a:pt x="1742" y="44"/>
                  </a:lnTo>
                  <a:lnTo>
                    <a:pt x="1738" y="44"/>
                  </a:lnTo>
                  <a:lnTo>
                    <a:pt x="1738" y="44"/>
                  </a:lnTo>
                  <a:lnTo>
                    <a:pt x="1734" y="44"/>
                  </a:lnTo>
                  <a:lnTo>
                    <a:pt x="1734" y="44"/>
                  </a:lnTo>
                  <a:lnTo>
                    <a:pt x="1734" y="44"/>
                  </a:lnTo>
                  <a:lnTo>
                    <a:pt x="1734" y="44"/>
                  </a:lnTo>
                  <a:lnTo>
                    <a:pt x="1732" y="44"/>
                  </a:lnTo>
                  <a:lnTo>
                    <a:pt x="1732" y="44"/>
                  </a:lnTo>
                  <a:lnTo>
                    <a:pt x="1724" y="44"/>
                  </a:lnTo>
                  <a:lnTo>
                    <a:pt x="1718" y="46"/>
                  </a:lnTo>
                  <a:lnTo>
                    <a:pt x="1718" y="46"/>
                  </a:lnTo>
                  <a:lnTo>
                    <a:pt x="1718" y="44"/>
                  </a:lnTo>
                  <a:lnTo>
                    <a:pt x="1718" y="44"/>
                  </a:lnTo>
                  <a:lnTo>
                    <a:pt x="1716" y="44"/>
                  </a:lnTo>
                  <a:lnTo>
                    <a:pt x="1716" y="44"/>
                  </a:lnTo>
                  <a:lnTo>
                    <a:pt x="1706" y="44"/>
                  </a:lnTo>
                  <a:lnTo>
                    <a:pt x="1706" y="44"/>
                  </a:lnTo>
                  <a:lnTo>
                    <a:pt x="1702" y="44"/>
                  </a:lnTo>
                  <a:lnTo>
                    <a:pt x="1702" y="44"/>
                  </a:lnTo>
                  <a:lnTo>
                    <a:pt x="1698" y="44"/>
                  </a:lnTo>
                  <a:lnTo>
                    <a:pt x="1698" y="44"/>
                  </a:lnTo>
                  <a:lnTo>
                    <a:pt x="1694" y="44"/>
                  </a:lnTo>
                  <a:lnTo>
                    <a:pt x="1694" y="44"/>
                  </a:lnTo>
                  <a:lnTo>
                    <a:pt x="1694" y="44"/>
                  </a:lnTo>
                  <a:lnTo>
                    <a:pt x="1694" y="44"/>
                  </a:lnTo>
                  <a:lnTo>
                    <a:pt x="1690" y="44"/>
                  </a:lnTo>
                  <a:lnTo>
                    <a:pt x="1690" y="44"/>
                  </a:lnTo>
                  <a:lnTo>
                    <a:pt x="1686" y="44"/>
                  </a:lnTo>
                  <a:lnTo>
                    <a:pt x="1686" y="44"/>
                  </a:lnTo>
                  <a:lnTo>
                    <a:pt x="1686" y="44"/>
                  </a:lnTo>
                  <a:lnTo>
                    <a:pt x="1686" y="44"/>
                  </a:lnTo>
                  <a:lnTo>
                    <a:pt x="1682" y="44"/>
                  </a:lnTo>
                  <a:lnTo>
                    <a:pt x="1682" y="44"/>
                  </a:lnTo>
                  <a:lnTo>
                    <a:pt x="1678" y="44"/>
                  </a:lnTo>
                  <a:lnTo>
                    <a:pt x="1678" y="44"/>
                  </a:lnTo>
                  <a:lnTo>
                    <a:pt x="1672" y="44"/>
                  </a:lnTo>
                  <a:lnTo>
                    <a:pt x="1672" y="44"/>
                  </a:lnTo>
                  <a:lnTo>
                    <a:pt x="1670" y="44"/>
                  </a:lnTo>
                  <a:lnTo>
                    <a:pt x="1670" y="44"/>
                  </a:lnTo>
                  <a:lnTo>
                    <a:pt x="1668" y="44"/>
                  </a:lnTo>
                  <a:lnTo>
                    <a:pt x="1668" y="44"/>
                  </a:lnTo>
                  <a:lnTo>
                    <a:pt x="1668" y="44"/>
                  </a:lnTo>
                  <a:lnTo>
                    <a:pt x="1668" y="44"/>
                  </a:lnTo>
                  <a:lnTo>
                    <a:pt x="1664" y="44"/>
                  </a:lnTo>
                  <a:lnTo>
                    <a:pt x="1664" y="44"/>
                  </a:lnTo>
                  <a:lnTo>
                    <a:pt x="1658" y="46"/>
                  </a:lnTo>
                  <a:lnTo>
                    <a:pt x="1652" y="46"/>
                  </a:lnTo>
                  <a:lnTo>
                    <a:pt x="1652" y="46"/>
                  </a:lnTo>
                  <a:lnTo>
                    <a:pt x="1652" y="46"/>
                  </a:lnTo>
                  <a:lnTo>
                    <a:pt x="1652" y="46"/>
                  </a:lnTo>
                  <a:lnTo>
                    <a:pt x="1650" y="46"/>
                  </a:lnTo>
                  <a:lnTo>
                    <a:pt x="1650" y="46"/>
                  </a:lnTo>
                  <a:lnTo>
                    <a:pt x="1642" y="44"/>
                  </a:lnTo>
                  <a:lnTo>
                    <a:pt x="1642" y="44"/>
                  </a:lnTo>
                  <a:lnTo>
                    <a:pt x="1638" y="44"/>
                  </a:lnTo>
                  <a:lnTo>
                    <a:pt x="1638" y="44"/>
                  </a:lnTo>
                  <a:lnTo>
                    <a:pt x="1634" y="46"/>
                  </a:lnTo>
                  <a:lnTo>
                    <a:pt x="1634" y="46"/>
                  </a:lnTo>
                  <a:lnTo>
                    <a:pt x="1626" y="46"/>
                  </a:lnTo>
                  <a:lnTo>
                    <a:pt x="1626" y="46"/>
                  </a:lnTo>
                  <a:lnTo>
                    <a:pt x="1622" y="46"/>
                  </a:lnTo>
                  <a:lnTo>
                    <a:pt x="1622" y="46"/>
                  </a:lnTo>
                  <a:lnTo>
                    <a:pt x="1620" y="44"/>
                  </a:lnTo>
                  <a:lnTo>
                    <a:pt x="1620" y="44"/>
                  </a:lnTo>
                  <a:lnTo>
                    <a:pt x="1612" y="44"/>
                  </a:lnTo>
                  <a:lnTo>
                    <a:pt x="1612" y="44"/>
                  </a:lnTo>
                  <a:lnTo>
                    <a:pt x="1608" y="44"/>
                  </a:lnTo>
                  <a:lnTo>
                    <a:pt x="1608" y="44"/>
                  </a:lnTo>
                  <a:lnTo>
                    <a:pt x="1600" y="46"/>
                  </a:lnTo>
                  <a:lnTo>
                    <a:pt x="1600" y="46"/>
                  </a:lnTo>
                  <a:lnTo>
                    <a:pt x="1596" y="46"/>
                  </a:lnTo>
                  <a:lnTo>
                    <a:pt x="1596" y="46"/>
                  </a:lnTo>
                  <a:lnTo>
                    <a:pt x="1592" y="46"/>
                  </a:lnTo>
                  <a:lnTo>
                    <a:pt x="1592" y="46"/>
                  </a:lnTo>
                  <a:lnTo>
                    <a:pt x="1588" y="46"/>
                  </a:lnTo>
                  <a:lnTo>
                    <a:pt x="1588" y="46"/>
                  </a:lnTo>
                  <a:lnTo>
                    <a:pt x="1586" y="46"/>
                  </a:lnTo>
                  <a:lnTo>
                    <a:pt x="1586" y="46"/>
                  </a:lnTo>
                  <a:lnTo>
                    <a:pt x="1584" y="46"/>
                  </a:lnTo>
                  <a:lnTo>
                    <a:pt x="1584" y="46"/>
                  </a:lnTo>
                  <a:lnTo>
                    <a:pt x="1580" y="46"/>
                  </a:lnTo>
                  <a:lnTo>
                    <a:pt x="1580" y="46"/>
                  </a:lnTo>
                  <a:lnTo>
                    <a:pt x="1580" y="46"/>
                  </a:lnTo>
                  <a:lnTo>
                    <a:pt x="1580" y="46"/>
                  </a:lnTo>
                  <a:lnTo>
                    <a:pt x="1576" y="46"/>
                  </a:lnTo>
                  <a:lnTo>
                    <a:pt x="1570" y="48"/>
                  </a:lnTo>
                  <a:lnTo>
                    <a:pt x="1570" y="48"/>
                  </a:lnTo>
                  <a:lnTo>
                    <a:pt x="1568" y="46"/>
                  </a:lnTo>
                  <a:lnTo>
                    <a:pt x="1568" y="46"/>
                  </a:lnTo>
                  <a:lnTo>
                    <a:pt x="1566" y="48"/>
                  </a:lnTo>
                  <a:lnTo>
                    <a:pt x="1566" y="48"/>
                  </a:lnTo>
                  <a:lnTo>
                    <a:pt x="1560" y="48"/>
                  </a:lnTo>
                  <a:lnTo>
                    <a:pt x="1560" y="48"/>
                  </a:lnTo>
                  <a:lnTo>
                    <a:pt x="1560" y="48"/>
                  </a:lnTo>
                  <a:lnTo>
                    <a:pt x="1560" y="48"/>
                  </a:lnTo>
                  <a:lnTo>
                    <a:pt x="1558" y="46"/>
                  </a:lnTo>
                  <a:lnTo>
                    <a:pt x="1558" y="46"/>
                  </a:lnTo>
                  <a:lnTo>
                    <a:pt x="1554" y="44"/>
                  </a:lnTo>
                  <a:lnTo>
                    <a:pt x="1554" y="44"/>
                  </a:lnTo>
                  <a:lnTo>
                    <a:pt x="1550" y="46"/>
                  </a:lnTo>
                  <a:lnTo>
                    <a:pt x="1550" y="46"/>
                  </a:lnTo>
                  <a:lnTo>
                    <a:pt x="1546" y="46"/>
                  </a:lnTo>
                  <a:lnTo>
                    <a:pt x="1546" y="46"/>
                  </a:lnTo>
                  <a:lnTo>
                    <a:pt x="1544" y="46"/>
                  </a:lnTo>
                  <a:lnTo>
                    <a:pt x="1544" y="46"/>
                  </a:lnTo>
                  <a:lnTo>
                    <a:pt x="1540" y="48"/>
                  </a:lnTo>
                  <a:lnTo>
                    <a:pt x="1540" y="48"/>
                  </a:lnTo>
                  <a:lnTo>
                    <a:pt x="1538" y="46"/>
                  </a:lnTo>
                  <a:lnTo>
                    <a:pt x="1538" y="46"/>
                  </a:lnTo>
                  <a:lnTo>
                    <a:pt x="1536" y="44"/>
                  </a:lnTo>
                  <a:lnTo>
                    <a:pt x="1536" y="44"/>
                  </a:lnTo>
                  <a:lnTo>
                    <a:pt x="1534" y="44"/>
                  </a:lnTo>
                  <a:lnTo>
                    <a:pt x="1534" y="44"/>
                  </a:lnTo>
                  <a:lnTo>
                    <a:pt x="1532" y="44"/>
                  </a:lnTo>
                  <a:lnTo>
                    <a:pt x="1532" y="44"/>
                  </a:lnTo>
                  <a:lnTo>
                    <a:pt x="1532" y="44"/>
                  </a:lnTo>
                  <a:lnTo>
                    <a:pt x="1532" y="44"/>
                  </a:lnTo>
                  <a:lnTo>
                    <a:pt x="1526" y="46"/>
                  </a:lnTo>
                  <a:lnTo>
                    <a:pt x="1526" y="46"/>
                  </a:lnTo>
                  <a:lnTo>
                    <a:pt x="1520" y="46"/>
                  </a:lnTo>
                  <a:lnTo>
                    <a:pt x="1520" y="46"/>
                  </a:lnTo>
                  <a:lnTo>
                    <a:pt x="1518" y="46"/>
                  </a:lnTo>
                  <a:lnTo>
                    <a:pt x="1518" y="46"/>
                  </a:lnTo>
                  <a:lnTo>
                    <a:pt x="1516" y="46"/>
                  </a:lnTo>
                  <a:lnTo>
                    <a:pt x="1516" y="46"/>
                  </a:lnTo>
                  <a:lnTo>
                    <a:pt x="1514" y="46"/>
                  </a:lnTo>
                  <a:lnTo>
                    <a:pt x="1514" y="46"/>
                  </a:lnTo>
                  <a:lnTo>
                    <a:pt x="1514" y="46"/>
                  </a:lnTo>
                  <a:lnTo>
                    <a:pt x="1514" y="46"/>
                  </a:lnTo>
                  <a:lnTo>
                    <a:pt x="1512" y="46"/>
                  </a:lnTo>
                  <a:lnTo>
                    <a:pt x="1512" y="46"/>
                  </a:lnTo>
                  <a:lnTo>
                    <a:pt x="1506" y="44"/>
                  </a:lnTo>
                  <a:lnTo>
                    <a:pt x="1504" y="46"/>
                  </a:lnTo>
                  <a:lnTo>
                    <a:pt x="1504" y="46"/>
                  </a:lnTo>
                  <a:lnTo>
                    <a:pt x="1500" y="46"/>
                  </a:lnTo>
                  <a:lnTo>
                    <a:pt x="1500" y="46"/>
                  </a:lnTo>
                  <a:lnTo>
                    <a:pt x="1492" y="46"/>
                  </a:lnTo>
                  <a:lnTo>
                    <a:pt x="1492" y="46"/>
                  </a:lnTo>
                  <a:lnTo>
                    <a:pt x="1492" y="46"/>
                  </a:lnTo>
                  <a:lnTo>
                    <a:pt x="1492" y="46"/>
                  </a:lnTo>
                  <a:lnTo>
                    <a:pt x="1490" y="46"/>
                  </a:lnTo>
                  <a:lnTo>
                    <a:pt x="1490" y="46"/>
                  </a:lnTo>
                  <a:lnTo>
                    <a:pt x="1488" y="46"/>
                  </a:lnTo>
                  <a:lnTo>
                    <a:pt x="1488" y="46"/>
                  </a:lnTo>
                  <a:lnTo>
                    <a:pt x="1486" y="46"/>
                  </a:lnTo>
                  <a:lnTo>
                    <a:pt x="1486" y="46"/>
                  </a:lnTo>
                  <a:lnTo>
                    <a:pt x="1484" y="46"/>
                  </a:lnTo>
                  <a:lnTo>
                    <a:pt x="1484" y="46"/>
                  </a:lnTo>
                  <a:lnTo>
                    <a:pt x="1480" y="46"/>
                  </a:lnTo>
                  <a:lnTo>
                    <a:pt x="1480" y="46"/>
                  </a:lnTo>
                  <a:lnTo>
                    <a:pt x="1480" y="44"/>
                  </a:lnTo>
                  <a:lnTo>
                    <a:pt x="1480" y="44"/>
                  </a:lnTo>
                  <a:lnTo>
                    <a:pt x="1476" y="44"/>
                  </a:lnTo>
                  <a:lnTo>
                    <a:pt x="1476" y="44"/>
                  </a:lnTo>
                  <a:lnTo>
                    <a:pt x="1470" y="46"/>
                  </a:lnTo>
                  <a:lnTo>
                    <a:pt x="1470" y="46"/>
                  </a:lnTo>
                  <a:lnTo>
                    <a:pt x="1466" y="44"/>
                  </a:lnTo>
                  <a:lnTo>
                    <a:pt x="1466" y="44"/>
                  </a:lnTo>
                  <a:lnTo>
                    <a:pt x="1464" y="44"/>
                  </a:lnTo>
                  <a:lnTo>
                    <a:pt x="1464" y="44"/>
                  </a:lnTo>
                  <a:lnTo>
                    <a:pt x="1462" y="44"/>
                  </a:lnTo>
                  <a:lnTo>
                    <a:pt x="1462" y="44"/>
                  </a:lnTo>
                  <a:lnTo>
                    <a:pt x="1458" y="44"/>
                  </a:lnTo>
                  <a:lnTo>
                    <a:pt x="1458" y="44"/>
                  </a:lnTo>
                  <a:lnTo>
                    <a:pt x="1456" y="44"/>
                  </a:lnTo>
                  <a:lnTo>
                    <a:pt x="1456" y="44"/>
                  </a:lnTo>
                  <a:lnTo>
                    <a:pt x="1452" y="44"/>
                  </a:lnTo>
                  <a:lnTo>
                    <a:pt x="1452" y="44"/>
                  </a:lnTo>
                  <a:lnTo>
                    <a:pt x="1450" y="44"/>
                  </a:lnTo>
                  <a:lnTo>
                    <a:pt x="1450" y="44"/>
                  </a:lnTo>
                  <a:lnTo>
                    <a:pt x="1442" y="44"/>
                  </a:lnTo>
                  <a:lnTo>
                    <a:pt x="1442" y="44"/>
                  </a:lnTo>
                  <a:lnTo>
                    <a:pt x="1438" y="42"/>
                  </a:lnTo>
                  <a:lnTo>
                    <a:pt x="1438" y="42"/>
                  </a:lnTo>
                  <a:lnTo>
                    <a:pt x="1434" y="42"/>
                  </a:lnTo>
                  <a:lnTo>
                    <a:pt x="1434" y="42"/>
                  </a:lnTo>
                  <a:lnTo>
                    <a:pt x="1430" y="44"/>
                  </a:lnTo>
                  <a:lnTo>
                    <a:pt x="1430" y="44"/>
                  </a:lnTo>
                  <a:lnTo>
                    <a:pt x="1430" y="44"/>
                  </a:lnTo>
                  <a:lnTo>
                    <a:pt x="1430" y="44"/>
                  </a:lnTo>
                  <a:lnTo>
                    <a:pt x="1430" y="44"/>
                  </a:lnTo>
                  <a:lnTo>
                    <a:pt x="1430" y="44"/>
                  </a:lnTo>
                  <a:lnTo>
                    <a:pt x="1424" y="42"/>
                  </a:lnTo>
                  <a:lnTo>
                    <a:pt x="1424" y="42"/>
                  </a:lnTo>
                  <a:lnTo>
                    <a:pt x="1420" y="44"/>
                  </a:lnTo>
                  <a:lnTo>
                    <a:pt x="1420" y="44"/>
                  </a:lnTo>
                  <a:lnTo>
                    <a:pt x="1414" y="42"/>
                  </a:lnTo>
                  <a:lnTo>
                    <a:pt x="1414" y="42"/>
                  </a:lnTo>
                  <a:lnTo>
                    <a:pt x="1412" y="44"/>
                  </a:lnTo>
                  <a:lnTo>
                    <a:pt x="1412" y="44"/>
                  </a:lnTo>
                  <a:lnTo>
                    <a:pt x="1406" y="42"/>
                  </a:lnTo>
                  <a:lnTo>
                    <a:pt x="1406" y="42"/>
                  </a:lnTo>
                  <a:lnTo>
                    <a:pt x="1398" y="42"/>
                  </a:lnTo>
                  <a:lnTo>
                    <a:pt x="1398" y="42"/>
                  </a:lnTo>
                  <a:lnTo>
                    <a:pt x="1396" y="44"/>
                  </a:lnTo>
                  <a:lnTo>
                    <a:pt x="1396" y="44"/>
                  </a:lnTo>
                  <a:lnTo>
                    <a:pt x="1394" y="42"/>
                  </a:lnTo>
                  <a:lnTo>
                    <a:pt x="1394" y="42"/>
                  </a:lnTo>
                  <a:lnTo>
                    <a:pt x="1394" y="42"/>
                  </a:lnTo>
                  <a:lnTo>
                    <a:pt x="1394" y="42"/>
                  </a:lnTo>
                  <a:lnTo>
                    <a:pt x="1390" y="44"/>
                  </a:lnTo>
                  <a:lnTo>
                    <a:pt x="1386" y="44"/>
                  </a:lnTo>
                  <a:lnTo>
                    <a:pt x="1386" y="44"/>
                  </a:lnTo>
                  <a:lnTo>
                    <a:pt x="1384" y="44"/>
                  </a:lnTo>
                  <a:lnTo>
                    <a:pt x="1384" y="44"/>
                  </a:lnTo>
                  <a:lnTo>
                    <a:pt x="1380" y="44"/>
                  </a:lnTo>
                  <a:lnTo>
                    <a:pt x="1380" y="44"/>
                  </a:lnTo>
                  <a:lnTo>
                    <a:pt x="1378" y="44"/>
                  </a:lnTo>
                  <a:lnTo>
                    <a:pt x="1378" y="44"/>
                  </a:lnTo>
                  <a:lnTo>
                    <a:pt x="1374" y="44"/>
                  </a:lnTo>
                  <a:lnTo>
                    <a:pt x="1374" y="44"/>
                  </a:lnTo>
                  <a:lnTo>
                    <a:pt x="1372" y="44"/>
                  </a:lnTo>
                  <a:lnTo>
                    <a:pt x="1372" y="44"/>
                  </a:lnTo>
                  <a:lnTo>
                    <a:pt x="1370" y="44"/>
                  </a:lnTo>
                  <a:lnTo>
                    <a:pt x="1370" y="44"/>
                  </a:lnTo>
                  <a:lnTo>
                    <a:pt x="1366" y="44"/>
                  </a:lnTo>
                  <a:lnTo>
                    <a:pt x="1366" y="44"/>
                  </a:lnTo>
                  <a:lnTo>
                    <a:pt x="1364" y="44"/>
                  </a:lnTo>
                  <a:lnTo>
                    <a:pt x="1364" y="44"/>
                  </a:lnTo>
                  <a:lnTo>
                    <a:pt x="1362" y="44"/>
                  </a:lnTo>
                  <a:lnTo>
                    <a:pt x="1362" y="44"/>
                  </a:lnTo>
                  <a:lnTo>
                    <a:pt x="1354" y="44"/>
                  </a:lnTo>
                  <a:lnTo>
                    <a:pt x="1354" y="44"/>
                  </a:lnTo>
                  <a:lnTo>
                    <a:pt x="1350" y="44"/>
                  </a:lnTo>
                  <a:lnTo>
                    <a:pt x="1350" y="44"/>
                  </a:lnTo>
                  <a:lnTo>
                    <a:pt x="1348" y="44"/>
                  </a:lnTo>
                  <a:lnTo>
                    <a:pt x="1348" y="44"/>
                  </a:lnTo>
                  <a:lnTo>
                    <a:pt x="1344" y="44"/>
                  </a:lnTo>
                  <a:lnTo>
                    <a:pt x="1344" y="44"/>
                  </a:lnTo>
                  <a:lnTo>
                    <a:pt x="1340" y="46"/>
                  </a:lnTo>
                  <a:lnTo>
                    <a:pt x="1340" y="46"/>
                  </a:lnTo>
                  <a:lnTo>
                    <a:pt x="1336" y="46"/>
                  </a:lnTo>
                  <a:lnTo>
                    <a:pt x="1336" y="46"/>
                  </a:lnTo>
                  <a:lnTo>
                    <a:pt x="1328" y="46"/>
                  </a:lnTo>
                  <a:lnTo>
                    <a:pt x="1328" y="46"/>
                  </a:lnTo>
                  <a:lnTo>
                    <a:pt x="1326" y="44"/>
                  </a:lnTo>
                  <a:lnTo>
                    <a:pt x="1326" y="44"/>
                  </a:lnTo>
                  <a:lnTo>
                    <a:pt x="1318" y="44"/>
                  </a:lnTo>
                  <a:lnTo>
                    <a:pt x="1318" y="44"/>
                  </a:lnTo>
                  <a:lnTo>
                    <a:pt x="1316" y="44"/>
                  </a:lnTo>
                  <a:lnTo>
                    <a:pt x="1316" y="44"/>
                  </a:lnTo>
                  <a:lnTo>
                    <a:pt x="1312" y="44"/>
                  </a:lnTo>
                  <a:lnTo>
                    <a:pt x="1312" y="44"/>
                  </a:lnTo>
                  <a:lnTo>
                    <a:pt x="1306" y="46"/>
                  </a:lnTo>
                  <a:lnTo>
                    <a:pt x="1306" y="46"/>
                  </a:lnTo>
                  <a:lnTo>
                    <a:pt x="1302" y="46"/>
                  </a:lnTo>
                  <a:lnTo>
                    <a:pt x="1296" y="46"/>
                  </a:lnTo>
                  <a:lnTo>
                    <a:pt x="1296" y="46"/>
                  </a:lnTo>
                  <a:lnTo>
                    <a:pt x="1290" y="46"/>
                  </a:lnTo>
                  <a:lnTo>
                    <a:pt x="1290" y="46"/>
                  </a:lnTo>
                  <a:lnTo>
                    <a:pt x="1288" y="46"/>
                  </a:lnTo>
                  <a:lnTo>
                    <a:pt x="1288" y="46"/>
                  </a:lnTo>
                  <a:lnTo>
                    <a:pt x="1284" y="44"/>
                  </a:lnTo>
                  <a:lnTo>
                    <a:pt x="1284" y="44"/>
                  </a:lnTo>
                  <a:lnTo>
                    <a:pt x="1282" y="46"/>
                  </a:lnTo>
                  <a:lnTo>
                    <a:pt x="1282" y="46"/>
                  </a:lnTo>
                  <a:lnTo>
                    <a:pt x="1276" y="46"/>
                  </a:lnTo>
                  <a:lnTo>
                    <a:pt x="1276" y="46"/>
                  </a:lnTo>
                  <a:lnTo>
                    <a:pt x="1274" y="46"/>
                  </a:lnTo>
                  <a:lnTo>
                    <a:pt x="1274" y="46"/>
                  </a:lnTo>
                  <a:lnTo>
                    <a:pt x="1272" y="46"/>
                  </a:lnTo>
                  <a:lnTo>
                    <a:pt x="1272" y="46"/>
                  </a:lnTo>
                  <a:lnTo>
                    <a:pt x="1266" y="44"/>
                  </a:lnTo>
                  <a:lnTo>
                    <a:pt x="1266" y="44"/>
                  </a:lnTo>
                  <a:lnTo>
                    <a:pt x="1262" y="44"/>
                  </a:lnTo>
                  <a:lnTo>
                    <a:pt x="1262" y="44"/>
                  </a:lnTo>
                  <a:lnTo>
                    <a:pt x="1260" y="44"/>
                  </a:lnTo>
                  <a:lnTo>
                    <a:pt x="1260" y="44"/>
                  </a:lnTo>
                  <a:lnTo>
                    <a:pt x="1258" y="46"/>
                  </a:lnTo>
                  <a:lnTo>
                    <a:pt x="1258" y="46"/>
                  </a:lnTo>
                  <a:lnTo>
                    <a:pt x="1254" y="46"/>
                  </a:lnTo>
                  <a:lnTo>
                    <a:pt x="1254" y="46"/>
                  </a:lnTo>
                  <a:lnTo>
                    <a:pt x="1250" y="48"/>
                  </a:lnTo>
                  <a:lnTo>
                    <a:pt x="1250" y="48"/>
                  </a:lnTo>
                  <a:lnTo>
                    <a:pt x="1248" y="46"/>
                  </a:lnTo>
                  <a:lnTo>
                    <a:pt x="1248" y="46"/>
                  </a:lnTo>
                  <a:lnTo>
                    <a:pt x="1248" y="48"/>
                  </a:lnTo>
                  <a:lnTo>
                    <a:pt x="1248" y="48"/>
                  </a:lnTo>
                  <a:lnTo>
                    <a:pt x="1246" y="46"/>
                  </a:lnTo>
                  <a:lnTo>
                    <a:pt x="1246" y="46"/>
                  </a:lnTo>
                  <a:lnTo>
                    <a:pt x="1244" y="46"/>
                  </a:lnTo>
                  <a:lnTo>
                    <a:pt x="1244" y="46"/>
                  </a:lnTo>
                  <a:lnTo>
                    <a:pt x="1240" y="48"/>
                  </a:lnTo>
                  <a:lnTo>
                    <a:pt x="1240" y="48"/>
                  </a:lnTo>
                  <a:lnTo>
                    <a:pt x="1236" y="44"/>
                  </a:lnTo>
                  <a:lnTo>
                    <a:pt x="1236" y="44"/>
                  </a:lnTo>
                  <a:lnTo>
                    <a:pt x="1230" y="46"/>
                  </a:lnTo>
                  <a:lnTo>
                    <a:pt x="1224" y="46"/>
                  </a:lnTo>
                  <a:lnTo>
                    <a:pt x="1224" y="46"/>
                  </a:lnTo>
                  <a:lnTo>
                    <a:pt x="1222" y="46"/>
                  </a:lnTo>
                  <a:lnTo>
                    <a:pt x="1218" y="46"/>
                  </a:lnTo>
                  <a:lnTo>
                    <a:pt x="1218" y="46"/>
                  </a:lnTo>
                  <a:lnTo>
                    <a:pt x="1216" y="44"/>
                  </a:lnTo>
                  <a:lnTo>
                    <a:pt x="1214" y="44"/>
                  </a:lnTo>
                  <a:lnTo>
                    <a:pt x="1214" y="44"/>
                  </a:lnTo>
                  <a:lnTo>
                    <a:pt x="1204" y="44"/>
                  </a:lnTo>
                  <a:lnTo>
                    <a:pt x="1204" y="44"/>
                  </a:lnTo>
                  <a:lnTo>
                    <a:pt x="1200" y="42"/>
                  </a:lnTo>
                  <a:lnTo>
                    <a:pt x="1200" y="42"/>
                  </a:lnTo>
                  <a:lnTo>
                    <a:pt x="1196" y="42"/>
                  </a:lnTo>
                  <a:lnTo>
                    <a:pt x="1196" y="42"/>
                  </a:lnTo>
                  <a:lnTo>
                    <a:pt x="1188" y="44"/>
                  </a:lnTo>
                  <a:lnTo>
                    <a:pt x="1188" y="44"/>
                  </a:lnTo>
                  <a:lnTo>
                    <a:pt x="1186" y="44"/>
                  </a:lnTo>
                  <a:lnTo>
                    <a:pt x="1186" y="44"/>
                  </a:lnTo>
                  <a:lnTo>
                    <a:pt x="1180" y="44"/>
                  </a:lnTo>
                  <a:lnTo>
                    <a:pt x="1180" y="44"/>
                  </a:lnTo>
                  <a:lnTo>
                    <a:pt x="1180" y="42"/>
                  </a:lnTo>
                  <a:lnTo>
                    <a:pt x="1180" y="42"/>
                  </a:lnTo>
                  <a:lnTo>
                    <a:pt x="1176" y="42"/>
                  </a:lnTo>
                  <a:lnTo>
                    <a:pt x="1176" y="42"/>
                  </a:lnTo>
                  <a:lnTo>
                    <a:pt x="1174" y="42"/>
                  </a:lnTo>
                  <a:lnTo>
                    <a:pt x="1174" y="42"/>
                  </a:lnTo>
                  <a:lnTo>
                    <a:pt x="1170" y="44"/>
                  </a:lnTo>
                  <a:lnTo>
                    <a:pt x="1170" y="44"/>
                  </a:lnTo>
                  <a:lnTo>
                    <a:pt x="1164" y="42"/>
                  </a:lnTo>
                  <a:lnTo>
                    <a:pt x="1164" y="42"/>
                  </a:lnTo>
                  <a:lnTo>
                    <a:pt x="1156" y="42"/>
                  </a:lnTo>
                  <a:lnTo>
                    <a:pt x="1156" y="42"/>
                  </a:lnTo>
                  <a:lnTo>
                    <a:pt x="1152" y="42"/>
                  </a:lnTo>
                  <a:lnTo>
                    <a:pt x="1152" y="42"/>
                  </a:lnTo>
                  <a:lnTo>
                    <a:pt x="1148" y="44"/>
                  </a:lnTo>
                  <a:lnTo>
                    <a:pt x="1148" y="44"/>
                  </a:lnTo>
                  <a:lnTo>
                    <a:pt x="1146" y="44"/>
                  </a:lnTo>
                  <a:lnTo>
                    <a:pt x="1144" y="44"/>
                  </a:lnTo>
                  <a:lnTo>
                    <a:pt x="1142" y="44"/>
                  </a:lnTo>
                  <a:lnTo>
                    <a:pt x="1142" y="44"/>
                  </a:lnTo>
                  <a:lnTo>
                    <a:pt x="1140" y="42"/>
                  </a:lnTo>
                  <a:lnTo>
                    <a:pt x="1140" y="42"/>
                  </a:lnTo>
                  <a:lnTo>
                    <a:pt x="1140" y="42"/>
                  </a:lnTo>
                  <a:lnTo>
                    <a:pt x="1140" y="42"/>
                  </a:lnTo>
                  <a:lnTo>
                    <a:pt x="1138" y="42"/>
                  </a:lnTo>
                  <a:lnTo>
                    <a:pt x="1138" y="42"/>
                  </a:lnTo>
                  <a:lnTo>
                    <a:pt x="1138" y="40"/>
                  </a:lnTo>
                  <a:lnTo>
                    <a:pt x="1138" y="40"/>
                  </a:lnTo>
                  <a:lnTo>
                    <a:pt x="1138" y="40"/>
                  </a:lnTo>
                  <a:lnTo>
                    <a:pt x="1138" y="40"/>
                  </a:lnTo>
                  <a:lnTo>
                    <a:pt x="1136" y="40"/>
                  </a:lnTo>
                  <a:lnTo>
                    <a:pt x="1136" y="40"/>
                  </a:lnTo>
                  <a:lnTo>
                    <a:pt x="1134" y="40"/>
                  </a:lnTo>
                  <a:lnTo>
                    <a:pt x="1134" y="40"/>
                  </a:lnTo>
                  <a:lnTo>
                    <a:pt x="1132" y="40"/>
                  </a:lnTo>
                  <a:lnTo>
                    <a:pt x="1132" y="40"/>
                  </a:lnTo>
                  <a:lnTo>
                    <a:pt x="1128" y="38"/>
                  </a:lnTo>
                  <a:lnTo>
                    <a:pt x="1128" y="38"/>
                  </a:lnTo>
                  <a:lnTo>
                    <a:pt x="1124" y="38"/>
                  </a:lnTo>
                  <a:lnTo>
                    <a:pt x="1124" y="38"/>
                  </a:lnTo>
                  <a:lnTo>
                    <a:pt x="1124" y="38"/>
                  </a:lnTo>
                  <a:lnTo>
                    <a:pt x="1124" y="38"/>
                  </a:lnTo>
                  <a:lnTo>
                    <a:pt x="1122" y="38"/>
                  </a:lnTo>
                  <a:lnTo>
                    <a:pt x="1122" y="38"/>
                  </a:lnTo>
                  <a:lnTo>
                    <a:pt x="1120" y="40"/>
                  </a:lnTo>
                  <a:lnTo>
                    <a:pt x="1120" y="40"/>
                  </a:lnTo>
                  <a:lnTo>
                    <a:pt x="1114" y="42"/>
                  </a:lnTo>
                  <a:lnTo>
                    <a:pt x="1114" y="42"/>
                  </a:lnTo>
                  <a:lnTo>
                    <a:pt x="1112" y="44"/>
                  </a:lnTo>
                  <a:lnTo>
                    <a:pt x="1112" y="44"/>
                  </a:lnTo>
                  <a:lnTo>
                    <a:pt x="1104" y="42"/>
                  </a:lnTo>
                  <a:lnTo>
                    <a:pt x="1104" y="42"/>
                  </a:lnTo>
                  <a:lnTo>
                    <a:pt x="1102" y="44"/>
                  </a:lnTo>
                  <a:lnTo>
                    <a:pt x="1102" y="44"/>
                  </a:lnTo>
                  <a:lnTo>
                    <a:pt x="1096" y="44"/>
                  </a:lnTo>
                  <a:lnTo>
                    <a:pt x="1096" y="44"/>
                  </a:lnTo>
                  <a:lnTo>
                    <a:pt x="1094" y="42"/>
                  </a:lnTo>
                  <a:lnTo>
                    <a:pt x="1094" y="42"/>
                  </a:lnTo>
                  <a:lnTo>
                    <a:pt x="1090" y="44"/>
                  </a:lnTo>
                  <a:lnTo>
                    <a:pt x="1090" y="44"/>
                  </a:lnTo>
                  <a:lnTo>
                    <a:pt x="1088" y="44"/>
                  </a:lnTo>
                  <a:lnTo>
                    <a:pt x="1088" y="44"/>
                  </a:lnTo>
                  <a:lnTo>
                    <a:pt x="1088" y="44"/>
                  </a:lnTo>
                  <a:lnTo>
                    <a:pt x="1088" y="44"/>
                  </a:lnTo>
                  <a:lnTo>
                    <a:pt x="1080" y="44"/>
                  </a:lnTo>
                  <a:lnTo>
                    <a:pt x="1080" y="44"/>
                  </a:lnTo>
                  <a:lnTo>
                    <a:pt x="1078" y="44"/>
                  </a:lnTo>
                  <a:lnTo>
                    <a:pt x="1078" y="44"/>
                  </a:lnTo>
                  <a:lnTo>
                    <a:pt x="1072" y="44"/>
                  </a:lnTo>
                  <a:lnTo>
                    <a:pt x="1072" y="44"/>
                  </a:lnTo>
                  <a:lnTo>
                    <a:pt x="1068" y="44"/>
                  </a:lnTo>
                  <a:lnTo>
                    <a:pt x="1068" y="44"/>
                  </a:lnTo>
                  <a:lnTo>
                    <a:pt x="1066" y="42"/>
                  </a:lnTo>
                  <a:lnTo>
                    <a:pt x="1066" y="42"/>
                  </a:lnTo>
                  <a:lnTo>
                    <a:pt x="1064" y="42"/>
                  </a:lnTo>
                  <a:lnTo>
                    <a:pt x="1062" y="44"/>
                  </a:lnTo>
                  <a:lnTo>
                    <a:pt x="1062" y="44"/>
                  </a:lnTo>
                  <a:lnTo>
                    <a:pt x="1056" y="44"/>
                  </a:lnTo>
                  <a:lnTo>
                    <a:pt x="1056" y="44"/>
                  </a:lnTo>
                  <a:lnTo>
                    <a:pt x="1054" y="44"/>
                  </a:lnTo>
                  <a:lnTo>
                    <a:pt x="1054" y="44"/>
                  </a:lnTo>
                  <a:lnTo>
                    <a:pt x="1052" y="46"/>
                  </a:lnTo>
                  <a:lnTo>
                    <a:pt x="1052" y="46"/>
                  </a:lnTo>
                  <a:lnTo>
                    <a:pt x="1050" y="44"/>
                  </a:lnTo>
                  <a:lnTo>
                    <a:pt x="1050" y="44"/>
                  </a:lnTo>
                  <a:lnTo>
                    <a:pt x="1050" y="46"/>
                  </a:lnTo>
                  <a:lnTo>
                    <a:pt x="1050" y="46"/>
                  </a:lnTo>
                  <a:lnTo>
                    <a:pt x="1046" y="44"/>
                  </a:lnTo>
                  <a:lnTo>
                    <a:pt x="1046" y="44"/>
                  </a:lnTo>
                  <a:lnTo>
                    <a:pt x="1044" y="44"/>
                  </a:lnTo>
                  <a:lnTo>
                    <a:pt x="1044" y="44"/>
                  </a:lnTo>
                  <a:lnTo>
                    <a:pt x="1042" y="46"/>
                  </a:lnTo>
                  <a:lnTo>
                    <a:pt x="1042" y="46"/>
                  </a:lnTo>
                  <a:lnTo>
                    <a:pt x="1038" y="46"/>
                  </a:lnTo>
                  <a:lnTo>
                    <a:pt x="1038" y="46"/>
                  </a:lnTo>
                  <a:lnTo>
                    <a:pt x="1038" y="46"/>
                  </a:lnTo>
                  <a:lnTo>
                    <a:pt x="1038" y="46"/>
                  </a:lnTo>
                  <a:lnTo>
                    <a:pt x="1032" y="46"/>
                  </a:lnTo>
                  <a:lnTo>
                    <a:pt x="1032" y="46"/>
                  </a:lnTo>
                  <a:lnTo>
                    <a:pt x="1032" y="46"/>
                  </a:lnTo>
                  <a:lnTo>
                    <a:pt x="1032" y="46"/>
                  </a:lnTo>
                  <a:lnTo>
                    <a:pt x="1030" y="46"/>
                  </a:lnTo>
                  <a:lnTo>
                    <a:pt x="1030" y="46"/>
                  </a:lnTo>
                  <a:lnTo>
                    <a:pt x="1028" y="46"/>
                  </a:lnTo>
                  <a:lnTo>
                    <a:pt x="1028" y="46"/>
                  </a:lnTo>
                  <a:lnTo>
                    <a:pt x="1022" y="44"/>
                  </a:lnTo>
                  <a:lnTo>
                    <a:pt x="1022" y="44"/>
                  </a:lnTo>
                  <a:lnTo>
                    <a:pt x="1018" y="42"/>
                  </a:lnTo>
                  <a:lnTo>
                    <a:pt x="1018" y="42"/>
                  </a:lnTo>
                  <a:lnTo>
                    <a:pt x="1014" y="42"/>
                  </a:lnTo>
                  <a:lnTo>
                    <a:pt x="1014" y="42"/>
                  </a:lnTo>
                  <a:lnTo>
                    <a:pt x="1012" y="42"/>
                  </a:lnTo>
                  <a:lnTo>
                    <a:pt x="1012" y="42"/>
                  </a:lnTo>
                  <a:lnTo>
                    <a:pt x="1010" y="42"/>
                  </a:lnTo>
                  <a:lnTo>
                    <a:pt x="1010" y="42"/>
                  </a:lnTo>
                  <a:lnTo>
                    <a:pt x="1008" y="44"/>
                  </a:lnTo>
                  <a:lnTo>
                    <a:pt x="1008" y="44"/>
                  </a:lnTo>
                  <a:lnTo>
                    <a:pt x="1008" y="44"/>
                  </a:lnTo>
                  <a:lnTo>
                    <a:pt x="1006" y="44"/>
                  </a:lnTo>
                  <a:lnTo>
                    <a:pt x="1006" y="44"/>
                  </a:lnTo>
                  <a:lnTo>
                    <a:pt x="1002" y="44"/>
                  </a:lnTo>
                  <a:lnTo>
                    <a:pt x="1000" y="44"/>
                  </a:lnTo>
                  <a:lnTo>
                    <a:pt x="1000" y="44"/>
                  </a:lnTo>
                  <a:lnTo>
                    <a:pt x="996" y="44"/>
                  </a:lnTo>
                  <a:lnTo>
                    <a:pt x="996" y="44"/>
                  </a:lnTo>
                  <a:lnTo>
                    <a:pt x="996" y="42"/>
                  </a:lnTo>
                  <a:lnTo>
                    <a:pt x="996" y="42"/>
                  </a:lnTo>
                  <a:lnTo>
                    <a:pt x="992" y="42"/>
                  </a:lnTo>
                  <a:lnTo>
                    <a:pt x="992" y="42"/>
                  </a:lnTo>
                  <a:lnTo>
                    <a:pt x="992" y="40"/>
                  </a:lnTo>
                  <a:lnTo>
                    <a:pt x="992" y="40"/>
                  </a:lnTo>
                  <a:lnTo>
                    <a:pt x="992" y="40"/>
                  </a:lnTo>
                  <a:lnTo>
                    <a:pt x="992" y="40"/>
                  </a:lnTo>
                  <a:lnTo>
                    <a:pt x="990" y="40"/>
                  </a:lnTo>
                  <a:lnTo>
                    <a:pt x="990" y="40"/>
                  </a:lnTo>
                  <a:lnTo>
                    <a:pt x="988" y="40"/>
                  </a:lnTo>
                  <a:lnTo>
                    <a:pt x="988" y="40"/>
                  </a:lnTo>
                  <a:lnTo>
                    <a:pt x="982" y="42"/>
                  </a:lnTo>
                  <a:lnTo>
                    <a:pt x="982" y="42"/>
                  </a:lnTo>
                  <a:lnTo>
                    <a:pt x="980" y="40"/>
                  </a:lnTo>
                  <a:lnTo>
                    <a:pt x="980" y="40"/>
                  </a:lnTo>
                  <a:lnTo>
                    <a:pt x="974" y="42"/>
                  </a:lnTo>
                  <a:lnTo>
                    <a:pt x="968" y="42"/>
                  </a:lnTo>
                  <a:lnTo>
                    <a:pt x="968" y="42"/>
                  </a:lnTo>
                  <a:lnTo>
                    <a:pt x="966" y="42"/>
                  </a:lnTo>
                  <a:lnTo>
                    <a:pt x="966" y="42"/>
                  </a:lnTo>
                  <a:lnTo>
                    <a:pt x="966" y="40"/>
                  </a:lnTo>
                  <a:lnTo>
                    <a:pt x="966" y="40"/>
                  </a:lnTo>
                  <a:lnTo>
                    <a:pt x="964" y="40"/>
                  </a:lnTo>
                  <a:lnTo>
                    <a:pt x="964" y="40"/>
                  </a:lnTo>
                  <a:lnTo>
                    <a:pt x="960" y="42"/>
                  </a:lnTo>
                  <a:lnTo>
                    <a:pt x="960" y="42"/>
                  </a:lnTo>
                  <a:lnTo>
                    <a:pt x="956" y="44"/>
                  </a:lnTo>
                  <a:lnTo>
                    <a:pt x="956" y="44"/>
                  </a:lnTo>
                  <a:lnTo>
                    <a:pt x="956" y="44"/>
                  </a:lnTo>
                  <a:lnTo>
                    <a:pt x="956" y="44"/>
                  </a:lnTo>
                  <a:lnTo>
                    <a:pt x="952" y="44"/>
                  </a:lnTo>
                  <a:lnTo>
                    <a:pt x="952" y="44"/>
                  </a:lnTo>
                  <a:lnTo>
                    <a:pt x="950" y="46"/>
                  </a:lnTo>
                  <a:lnTo>
                    <a:pt x="950" y="46"/>
                  </a:lnTo>
                  <a:lnTo>
                    <a:pt x="950" y="46"/>
                  </a:lnTo>
                  <a:lnTo>
                    <a:pt x="950" y="46"/>
                  </a:lnTo>
                  <a:lnTo>
                    <a:pt x="948" y="46"/>
                  </a:lnTo>
                  <a:lnTo>
                    <a:pt x="948" y="46"/>
                  </a:lnTo>
                  <a:lnTo>
                    <a:pt x="942" y="46"/>
                  </a:lnTo>
                  <a:lnTo>
                    <a:pt x="942" y="46"/>
                  </a:lnTo>
                  <a:lnTo>
                    <a:pt x="936" y="44"/>
                  </a:lnTo>
                  <a:lnTo>
                    <a:pt x="936" y="44"/>
                  </a:lnTo>
                  <a:lnTo>
                    <a:pt x="934" y="42"/>
                  </a:lnTo>
                  <a:lnTo>
                    <a:pt x="934" y="42"/>
                  </a:lnTo>
                  <a:lnTo>
                    <a:pt x="930" y="42"/>
                  </a:lnTo>
                  <a:lnTo>
                    <a:pt x="930" y="42"/>
                  </a:lnTo>
                  <a:lnTo>
                    <a:pt x="930" y="40"/>
                  </a:lnTo>
                  <a:lnTo>
                    <a:pt x="930" y="40"/>
                  </a:lnTo>
                  <a:lnTo>
                    <a:pt x="922" y="42"/>
                  </a:lnTo>
                  <a:lnTo>
                    <a:pt x="912" y="42"/>
                  </a:lnTo>
                  <a:lnTo>
                    <a:pt x="912" y="42"/>
                  </a:lnTo>
                  <a:lnTo>
                    <a:pt x="910" y="44"/>
                  </a:lnTo>
                  <a:lnTo>
                    <a:pt x="910" y="44"/>
                  </a:lnTo>
                  <a:lnTo>
                    <a:pt x="908" y="44"/>
                  </a:lnTo>
                  <a:lnTo>
                    <a:pt x="908" y="44"/>
                  </a:lnTo>
                  <a:lnTo>
                    <a:pt x="908" y="44"/>
                  </a:lnTo>
                  <a:lnTo>
                    <a:pt x="908" y="44"/>
                  </a:lnTo>
                  <a:lnTo>
                    <a:pt x="902" y="46"/>
                  </a:lnTo>
                  <a:lnTo>
                    <a:pt x="902" y="46"/>
                  </a:lnTo>
                  <a:lnTo>
                    <a:pt x="900" y="44"/>
                  </a:lnTo>
                  <a:lnTo>
                    <a:pt x="900" y="44"/>
                  </a:lnTo>
                  <a:lnTo>
                    <a:pt x="896" y="44"/>
                  </a:lnTo>
                  <a:lnTo>
                    <a:pt x="892" y="44"/>
                  </a:lnTo>
                  <a:lnTo>
                    <a:pt x="892" y="44"/>
                  </a:lnTo>
                  <a:lnTo>
                    <a:pt x="890" y="44"/>
                  </a:lnTo>
                  <a:lnTo>
                    <a:pt x="890" y="44"/>
                  </a:lnTo>
                  <a:lnTo>
                    <a:pt x="888" y="46"/>
                  </a:lnTo>
                  <a:lnTo>
                    <a:pt x="888" y="46"/>
                  </a:lnTo>
                  <a:lnTo>
                    <a:pt x="882" y="44"/>
                  </a:lnTo>
                  <a:lnTo>
                    <a:pt x="882" y="44"/>
                  </a:lnTo>
                  <a:lnTo>
                    <a:pt x="876" y="42"/>
                  </a:lnTo>
                  <a:lnTo>
                    <a:pt x="876" y="42"/>
                  </a:lnTo>
                  <a:lnTo>
                    <a:pt x="874" y="42"/>
                  </a:lnTo>
                  <a:lnTo>
                    <a:pt x="870" y="42"/>
                  </a:lnTo>
                  <a:lnTo>
                    <a:pt x="870" y="42"/>
                  </a:lnTo>
                  <a:lnTo>
                    <a:pt x="866" y="44"/>
                  </a:lnTo>
                  <a:lnTo>
                    <a:pt x="866" y="44"/>
                  </a:lnTo>
                  <a:lnTo>
                    <a:pt x="862" y="46"/>
                  </a:lnTo>
                  <a:lnTo>
                    <a:pt x="862" y="46"/>
                  </a:lnTo>
                  <a:lnTo>
                    <a:pt x="858" y="46"/>
                  </a:lnTo>
                  <a:lnTo>
                    <a:pt x="858" y="46"/>
                  </a:lnTo>
                  <a:lnTo>
                    <a:pt x="856" y="44"/>
                  </a:lnTo>
                  <a:lnTo>
                    <a:pt x="856" y="44"/>
                  </a:lnTo>
                  <a:lnTo>
                    <a:pt x="852" y="44"/>
                  </a:lnTo>
                  <a:lnTo>
                    <a:pt x="852" y="44"/>
                  </a:lnTo>
                  <a:lnTo>
                    <a:pt x="850" y="44"/>
                  </a:lnTo>
                  <a:lnTo>
                    <a:pt x="850" y="44"/>
                  </a:lnTo>
                  <a:lnTo>
                    <a:pt x="848" y="40"/>
                  </a:lnTo>
                  <a:lnTo>
                    <a:pt x="846" y="40"/>
                  </a:lnTo>
                  <a:lnTo>
                    <a:pt x="846" y="40"/>
                  </a:lnTo>
                  <a:lnTo>
                    <a:pt x="844" y="42"/>
                  </a:lnTo>
                  <a:lnTo>
                    <a:pt x="844" y="42"/>
                  </a:lnTo>
                  <a:lnTo>
                    <a:pt x="840" y="42"/>
                  </a:lnTo>
                  <a:lnTo>
                    <a:pt x="836" y="40"/>
                  </a:lnTo>
                  <a:lnTo>
                    <a:pt x="836" y="40"/>
                  </a:lnTo>
                  <a:lnTo>
                    <a:pt x="834" y="38"/>
                  </a:lnTo>
                  <a:lnTo>
                    <a:pt x="834" y="38"/>
                  </a:lnTo>
                  <a:lnTo>
                    <a:pt x="830" y="40"/>
                  </a:lnTo>
                  <a:lnTo>
                    <a:pt x="828" y="38"/>
                  </a:lnTo>
                  <a:lnTo>
                    <a:pt x="828" y="38"/>
                  </a:lnTo>
                  <a:lnTo>
                    <a:pt x="820" y="40"/>
                  </a:lnTo>
                  <a:lnTo>
                    <a:pt x="820" y="40"/>
                  </a:lnTo>
                  <a:lnTo>
                    <a:pt x="820" y="40"/>
                  </a:lnTo>
                  <a:lnTo>
                    <a:pt x="820" y="40"/>
                  </a:lnTo>
                  <a:lnTo>
                    <a:pt x="816" y="42"/>
                  </a:lnTo>
                  <a:lnTo>
                    <a:pt x="816" y="42"/>
                  </a:lnTo>
                  <a:lnTo>
                    <a:pt x="812" y="40"/>
                  </a:lnTo>
                  <a:lnTo>
                    <a:pt x="812" y="40"/>
                  </a:lnTo>
                  <a:lnTo>
                    <a:pt x="808" y="40"/>
                  </a:lnTo>
                  <a:lnTo>
                    <a:pt x="808" y="40"/>
                  </a:lnTo>
                  <a:lnTo>
                    <a:pt x="806" y="40"/>
                  </a:lnTo>
                  <a:lnTo>
                    <a:pt x="806" y="40"/>
                  </a:lnTo>
                  <a:lnTo>
                    <a:pt x="804" y="40"/>
                  </a:lnTo>
                  <a:lnTo>
                    <a:pt x="804" y="40"/>
                  </a:lnTo>
                  <a:lnTo>
                    <a:pt x="802" y="38"/>
                  </a:lnTo>
                  <a:lnTo>
                    <a:pt x="802" y="38"/>
                  </a:lnTo>
                  <a:lnTo>
                    <a:pt x="800" y="40"/>
                  </a:lnTo>
                  <a:lnTo>
                    <a:pt x="800" y="40"/>
                  </a:lnTo>
                  <a:lnTo>
                    <a:pt x="800" y="40"/>
                  </a:lnTo>
                  <a:lnTo>
                    <a:pt x="794" y="42"/>
                  </a:lnTo>
                  <a:lnTo>
                    <a:pt x="794" y="42"/>
                  </a:lnTo>
                  <a:lnTo>
                    <a:pt x="792" y="40"/>
                  </a:lnTo>
                  <a:lnTo>
                    <a:pt x="792" y="40"/>
                  </a:lnTo>
                  <a:lnTo>
                    <a:pt x="790" y="40"/>
                  </a:lnTo>
                  <a:lnTo>
                    <a:pt x="790" y="40"/>
                  </a:lnTo>
                  <a:lnTo>
                    <a:pt x="790" y="40"/>
                  </a:lnTo>
                  <a:lnTo>
                    <a:pt x="788" y="42"/>
                  </a:lnTo>
                  <a:lnTo>
                    <a:pt x="788" y="42"/>
                  </a:lnTo>
                  <a:lnTo>
                    <a:pt x="786" y="42"/>
                  </a:lnTo>
                  <a:lnTo>
                    <a:pt x="786" y="42"/>
                  </a:lnTo>
                  <a:lnTo>
                    <a:pt x="782" y="40"/>
                  </a:lnTo>
                  <a:lnTo>
                    <a:pt x="782" y="40"/>
                  </a:lnTo>
                  <a:lnTo>
                    <a:pt x="778" y="40"/>
                  </a:lnTo>
                  <a:lnTo>
                    <a:pt x="778" y="40"/>
                  </a:lnTo>
                  <a:lnTo>
                    <a:pt x="776" y="42"/>
                  </a:lnTo>
                  <a:lnTo>
                    <a:pt x="772" y="42"/>
                  </a:lnTo>
                  <a:lnTo>
                    <a:pt x="772" y="42"/>
                  </a:lnTo>
                  <a:lnTo>
                    <a:pt x="770" y="42"/>
                  </a:lnTo>
                  <a:lnTo>
                    <a:pt x="770" y="42"/>
                  </a:lnTo>
                  <a:lnTo>
                    <a:pt x="766" y="40"/>
                  </a:lnTo>
                  <a:lnTo>
                    <a:pt x="766" y="40"/>
                  </a:lnTo>
                  <a:lnTo>
                    <a:pt x="764" y="40"/>
                  </a:lnTo>
                  <a:lnTo>
                    <a:pt x="764" y="40"/>
                  </a:lnTo>
                  <a:lnTo>
                    <a:pt x="762" y="42"/>
                  </a:lnTo>
                  <a:lnTo>
                    <a:pt x="762" y="42"/>
                  </a:lnTo>
                  <a:lnTo>
                    <a:pt x="758" y="42"/>
                  </a:lnTo>
                  <a:lnTo>
                    <a:pt x="758" y="42"/>
                  </a:lnTo>
                  <a:lnTo>
                    <a:pt x="756" y="42"/>
                  </a:lnTo>
                  <a:lnTo>
                    <a:pt x="756" y="42"/>
                  </a:lnTo>
                  <a:lnTo>
                    <a:pt x="752" y="42"/>
                  </a:lnTo>
                  <a:lnTo>
                    <a:pt x="752" y="42"/>
                  </a:lnTo>
                  <a:lnTo>
                    <a:pt x="744" y="44"/>
                  </a:lnTo>
                  <a:lnTo>
                    <a:pt x="744" y="44"/>
                  </a:lnTo>
                  <a:lnTo>
                    <a:pt x="738" y="42"/>
                  </a:lnTo>
                  <a:lnTo>
                    <a:pt x="738" y="42"/>
                  </a:lnTo>
                  <a:lnTo>
                    <a:pt x="734" y="40"/>
                  </a:lnTo>
                  <a:lnTo>
                    <a:pt x="734" y="40"/>
                  </a:lnTo>
                  <a:lnTo>
                    <a:pt x="732" y="42"/>
                  </a:lnTo>
                  <a:lnTo>
                    <a:pt x="732" y="42"/>
                  </a:lnTo>
                  <a:lnTo>
                    <a:pt x="728" y="42"/>
                  </a:lnTo>
                  <a:lnTo>
                    <a:pt x="726" y="42"/>
                  </a:lnTo>
                  <a:lnTo>
                    <a:pt x="726" y="42"/>
                  </a:lnTo>
                  <a:lnTo>
                    <a:pt x="724" y="42"/>
                  </a:lnTo>
                  <a:lnTo>
                    <a:pt x="724" y="42"/>
                  </a:lnTo>
                  <a:lnTo>
                    <a:pt x="720" y="42"/>
                  </a:lnTo>
                  <a:lnTo>
                    <a:pt x="720" y="42"/>
                  </a:lnTo>
                  <a:lnTo>
                    <a:pt x="718" y="42"/>
                  </a:lnTo>
                  <a:lnTo>
                    <a:pt x="718" y="42"/>
                  </a:lnTo>
                  <a:lnTo>
                    <a:pt x="712" y="42"/>
                  </a:lnTo>
                  <a:lnTo>
                    <a:pt x="712" y="42"/>
                  </a:lnTo>
                  <a:lnTo>
                    <a:pt x="710" y="42"/>
                  </a:lnTo>
                  <a:lnTo>
                    <a:pt x="710" y="42"/>
                  </a:lnTo>
                  <a:lnTo>
                    <a:pt x="706" y="42"/>
                  </a:lnTo>
                  <a:lnTo>
                    <a:pt x="706" y="42"/>
                  </a:lnTo>
                  <a:lnTo>
                    <a:pt x="704" y="44"/>
                  </a:lnTo>
                  <a:lnTo>
                    <a:pt x="704" y="44"/>
                  </a:lnTo>
                  <a:lnTo>
                    <a:pt x="702" y="42"/>
                  </a:lnTo>
                  <a:lnTo>
                    <a:pt x="702" y="42"/>
                  </a:lnTo>
                  <a:lnTo>
                    <a:pt x="696" y="44"/>
                  </a:lnTo>
                  <a:lnTo>
                    <a:pt x="696" y="44"/>
                  </a:lnTo>
                  <a:lnTo>
                    <a:pt x="692" y="44"/>
                  </a:lnTo>
                  <a:lnTo>
                    <a:pt x="692" y="44"/>
                  </a:lnTo>
                  <a:lnTo>
                    <a:pt x="690" y="44"/>
                  </a:lnTo>
                  <a:lnTo>
                    <a:pt x="690" y="44"/>
                  </a:lnTo>
                  <a:lnTo>
                    <a:pt x="688" y="44"/>
                  </a:lnTo>
                  <a:lnTo>
                    <a:pt x="688" y="44"/>
                  </a:lnTo>
                  <a:lnTo>
                    <a:pt x="686" y="44"/>
                  </a:lnTo>
                  <a:lnTo>
                    <a:pt x="686" y="44"/>
                  </a:lnTo>
                  <a:lnTo>
                    <a:pt x="680" y="44"/>
                  </a:lnTo>
                  <a:lnTo>
                    <a:pt x="680" y="44"/>
                  </a:lnTo>
                  <a:lnTo>
                    <a:pt x="676" y="44"/>
                  </a:lnTo>
                  <a:lnTo>
                    <a:pt x="676" y="44"/>
                  </a:lnTo>
                  <a:lnTo>
                    <a:pt x="668" y="44"/>
                  </a:lnTo>
                  <a:lnTo>
                    <a:pt x="660" y="42"/>
                  </a:lnTo>
                  <a:lnTo>
                    <a:pt x="660" y="42"/>
                  </a:lnTo>
                  <a:lnTo>
                    <a:pt x="658" y="42"/>
                  </a:lnTo>
                  <a:lnTo>
                    <a:pt x="658" y="42"/>
                  </a:lnTo>
                  <a:lnTo>
                    <a:pt x="654" y="42"/>
                  </a:lnTo>
                  <a:lnTo>
                    <a:pt x="652" y="42"/>
                  </a:lnTo>
                  <a:lnTo>
                    <a:pt x="652" y="42"/>
                  </a:lnTo>
                  <a:lnTo>
                    <a:pt x="648" y="42"/>
                  </a:lnTo>
                  <a:lnTo>
                    <a:pt x="648" y="42"/>
                  </a:lnTo>
                  <a:lnTo>
                    <a:pt x="646" y="42"/>
                  </a:lnTo>
                  <a:lnTo>
                    <a:pt x="646" y="42"/>
                  </a:lnTo>
                  <a:lnTo>
                    <a:pt x="636" y="42"/>
                  </a:lnTo>
                  <a:lnTo>
                    <a:pt x="636" y="42"/>
                  </a:lnTo>
                  <a:lnTo>
                    <a:pt x="636" y="42"/>
                  </a:lnTo>
                  <a:lnTo>
                    <a:pt x="636" y="42"/>
                  </a:lnTo>
                  <a:lnTo>
                    <a:pt x="636" y="42"/>
                  </a:lnTo>
                  <a:lnTo>
                    <a:pt x="636" y="42"/>
                  </a:lnTo>
                  <a:lnTo>
                    <a:pt x="636" y="42"/>
                  </a:lnTo>
                  <a:lnTo>
                    <a:pt x="636" y="42"/>
                  </a:lnTo>
                  <a:lnTo>
                    <a:pt x="634" y="42"/>
                  </a:lnTo>
                  <a:lnTo>
                    <a:pt x="634" y="42"/>
                  </a:lnTo>
                  <a:lnTo>
                    <a:pt x="630" y="42"/>
                  </a:lnTo>
                  <a:lnTo>
                    <a:pt x="630" y="42"/>
                  </a:lnTo>
                  <a:lnTo>
                    <a:pt x="628" y="42"/>
                  </a:lnTo>
                  <a:lnTo>
                    <a:pt x="628" y="42"/>
                  </a:lnTo>
                  <a:lnTo>
                    <a:pt x="622" y="42"/>
                  </a:lnTo>
                  <a:lnTo>
                    <a:pt x="622" y="42"/>
                  </a:lnTo>
                  <a:lnTo>
                    <a:pt x="614" y="42"/>
                  </a:lnTo>
                  <a:lnTo>
                    <a:pt x="614" y="42"/>
                  </a:lnTo>
                  <a:lnTo>
                    <a:pt x="612" y="42"/>
                  </a:lnTo>
                  <a:lnTo>
                    <a:pt x="608" y="42"/>
                  </a:lnTo>
                  <a:lnTo>
                    <a:pt x="608" y="42"/>
                  </a:lnTo>
                  <a:lnTo>
                    <a:pt x="608" y="42"/>
                  </a:lnTo>
                  <a:lnTo>
                    <a:pt x="608" y="42"/>
                  </a:lnTo>
                  <a:lnTo>
                    <a:pt x="606" y="42"/>
                  </a:lnTo>
                  <a:lnTo>
                    <a:pt x="606" y="42"/>
                  </a:lnTo>
                  <a:lnTo>
                    <a:pt x="604" y="42"/>
                  </a:lnTo>
                  <a:lnTo>
                    <a:pt x="604" y="42"/>
                  </a:lnTo>
                  <a:lnTo>
                    <a:pt x="600" y="42"/>
                  </a:lnTo>
                  <a:lnTo>
                    <a:pt x="600" y="42"/>
                  </a:lnTo>
                  <a:lnTo>
                    <a:pt x="596" y="42"/>
                  </a:lnTo>
                  <a:lnTo>
                    <a:pt x="596" y="42"/>
                  </a:lnTo>
                  <a:lnTo>
                    <a:pt x="594" y="42"/>
                  </a:lnTo>
                  <a:lnTo>
                    <a:pt x="594" y="42"/>
                  </a:lnTo>
                  <a:lnTo>
                    <a:pt x="588" y="42"/>
                  </a:lnTo>
                  <a:lnTo>
                    <a:pt x="588" y="42"/>
                  </a:lnTo>
                  <a:lnTo>
                    <a:pt x="586" y="42"/>
                  </a:lnTo>
                  <a:lnTo>
                    <a:pt x="586" y="42"/>
                  </a:lnTo>
                  <a:lnTo>
                    <a:pt x="582" y="42"/>
                  </a:lnTo>
                  <a:lnTo>
                    <a:pt x="582" y="42"/>
                  </a:lnTo>
                  <a:lnTo>
                    <a:pt x="580" y="42"/>
                  </a:lnTo>
                  <a:lnTo>
                    <a:pt x="580" y="42"/>
                  </a:lnTo>
                  <a:lnTo>
                    <a:pt x="576" y="42"/>
                  </a:lnTo>
                  <a:lnTo>
                    <a:pt x="576" y="42"/>
                  </a:lnTo>
                  <a:lnTo>
                    <a:pt x="574" y="42"/>
                  </a:lnTo>
                  <a:lnTo>
                    <a:pt x="574" y="42"/>
                  </a:lnTo>
                  <a:lnTo>
                    <a:pt x="570" y="42"/>
                  </a:lnTo>
                  <a:lnTo>
                    <a:pt x="570" y="42"/>
                  </a:lnTo>
                  <a:lnTo>
                    <a:pt x="566" y="42"/>
                  </a:lnTo>
                  <a:lnTo>
                    <a:pt x="566" y="42"/>
                  </a:lnTo>
                  <a:lnTo>
                    <a:pt x="564" y="42"/>
                  </a:lnTo>
                  <a:lnTo>
                    <a:pt x="564" y="42"/>
                  </a:lnTo>
                  <a:lnTo>
                    <a:pt x="560" y="42"/>
                  </a:lnTo>
                  <a:lnTo>
                    <a:pt x="560" y="42"/>
                  </a:lnTo>
                  <a:lnTo>
                    <a:pt x="542" y="42"/>
                  </a:lnTo>
                  <a:lnTo>
                    <a:pt x="542" y="42"/>
                  </a:lnTo>
                  <a:lnTo>
                    <a:pt x="540" y="44"/>
                  </a:lnTo>
                  <a:lnTo>
                    <a:pt x="540" y="44"/>
                  </a:lnTo>
                  <a:lnTo>
                    <a:pt x="536" y="42"/>
                  </a:lnTo>
                  <a:lnTo>
                    <a:pt x="532" y="44"/>
                  </a:lnTo>
                  <a:lnTo>
                    <a:pt x="532" y="44"/>
                  </a:lnTo>
                  <a:lnTo>
                    <a:pt x="528" y="42"/>
                  </a:lnTo>
                  <a:lnTo>
                    <a:pt x="528" y="42"/>
                  </a:lnTo>
                  <a:lnTo>
                    <a:pt x="528" y="42"/>
                  </a:lnTo>
                  <a:lnTo>
                    <a:pt x="526" y="44"/>
                  </a:lnTo>
                  <a:lnTo>
                    <a:pt x="526" y="44"/>
                  </a:lnTo>
                  <a:lnTo>
                    <a:pt x="518" y="44"/>
                  </a:lnTo>
                  <a:lnTo>
                    <a:pt x="518" y="44"/>
                  </a:lnTo>
                  <a:lnTo>
                    <a:pt x="514" y="46"/>
                  </a:lnTo>
                  <a:lnTo>
                    <a:pt x="514" y="46"/>
                  </a:lnTo>
                  <a:lnTo>
                    <a:pt x="510" y="46"/>
                  </a:lnTo>
                  <a:lnTo>
                    <a:pt x="510" y="46"/>
                  </a:lnTo>
                  <a:lnTo>
                    <a:pt x="508" y="46"/>
                  </a:lnTo>
                  <a:lnTo>
                    <a:pt x="508" y="46"/>
                  </a:lnTo>
                  <a:lnTo>
                    <a:pt x="504" y="46"/>
                  </a:lnTo>
                  <a:lnTo>
                    <a:pt x="504" y="46"/>
                  </a:lnTo>
                  <a:lnTo>
                    <a:pt x="500" y="46"/>
                  </a:lnTo>
                  <a:lnTo>
                    <a:pt x="500" y="46"/>
                  </a:lnTo>
                  <a:lnTo>
                    <a:pt x="500" y="46"/>
                  </a:lnTo>
                  <a:lnTo>
                    <a:pt x="500" y="46"/>
                  </a:lnTo>
                  <a:lnTo>
                    <a:pt x="498" y="46"/>
                  </a:lnTo>
                  <a:lnTo>
                    <a:pt x="498" y="46"/>
                  </a:lnTo>
                  <a:lnTo>
                    <a:pt x="498" y="46"/>
                  </a:lnTo>
                  <a:lnTo>
                    <a:pt x="498" y="46"/>
                  </a:lnTo>
                  <a:lnTo>
                    <a:pt x="498" y="46"/>
                  </a:lnTo>
                  <a:lnTo>
                    <a:pt x="498" y="46"/>
                  </a:lnTo>
                  <a:lnTo>
                    <a:pt x="496" y="46"/>
                  </a:lnTo>
                  <a:lnTo>
                    <a:pt x="496" y="46"/>
                  </a:lnTo>
                  <a:lnTo>
                    <a:pt x="494" y="46"/>
                  </a:lnTo>
                  <a:lnTo>
                    <a:pt x="494" y="46"/>
                  </a:lnTo>
                  <a:lnTo>
                    <a:pt x="490" y="46"/>
                  </a:lnTo>
                  <a:lnTo>
                    <a:pt x="490" y="46"/>
                  </a:lnTo>
                  <a:lnTo>
                    <a:pt x="486" y="44"/>
                  </a:lnTo>
                  <a:lnTo>
                    <a:pt x="486" y="44"/>
                  </a:lnTo>
                  <a:lnTo>
                    <a:pt x="484" y="44"/>
                  </a:lnTo>
                  <a:lnTo>
                    <a:pt x="484" y="44"/>
                  </a:lnTo>
                  <a:lnTo>
                    <a:pt x="482" y="44"/>
                  </a:lnTo>
                  <a:lnTo>
                    <a:pt x="482" y="44"/>
                  </a:lnTo>
                  <a:lnTo>
                    <a:pt x="478" y="44"/>
                  </a:lnTo>
                  <a:lnTo>
                    <a:pt x="478" y="44"/>
                  </a:lnTo>
                  <a:lnTo>
                    <a:pt x="476" y="44"/>
                  </a:lnTo>
                  <a:lnTo>
                    <a:pt x="476" y="44"/>
                  </a:lnTo>
                  <a:lnTo>
                    <a:pt x="472" y="46"/>
                  </a:lnTo>
                  <a:lnTo>
                    <a:pt x="468" y="44"/>
                  </a:lnTo>
                  <a:lnTo>
                    <a:pt x="468" y="44"/>
                  </a:lnTo>
                  <a:lnTo>
                    <a:pt x="466" y="46"/>
                  </a:lnTo>
                  <a:lnTo>
                    <a:pt x="464" y="46"/>
                  </a:lnTo>
                  <a:lnTo>
                    <a:pt x="464" y="46"/>
                  </a:lnTo>
                  <a:lnTo>
                    <a:pt x="464" y="44"/>
                  </a:lnTo>
                  <a:lnTo>
                    <a:pt x="464" y="44"/>
                  </a:lnTo>
                  <a:lnTo>
                    <a:pt x="462" y="44"/>
                  </a:lnTo>
                  <a:lnTo>
                    <a:pt x="462" y="44"/>
                  </a:lnTo>
                  <a:lnTo>
                    <a:pt x="462" y="42"/>
                  </a:lnTo>
                  <a:lnTo>
                    <a:pt x="462" y="42"/>
                  </a:lnTo>
                  <a:lnTo>
                    <a:pt x="456" y="42"/>
                  </a:lnTo>
                  <a:lnTo>
                    <a:pt x="456" y="42"/>
                  </a:lnTo>
                  <a:lnTo>
                    <a:pt x="450" y="42"/>
                  </a:lnTo>
                  <a:lnTo>
                    <a:pt x="450" y="42"/>
                  </a:lnTo>
                  <a:lnTo>
                    <a:pt x="448" y="44"/>
                  </a:lnTo>
                  <a:lnTo>
                    <a:pt x="448" y="44"/>
                  </a:lnTo>
                  <a:lnTo>
                    <a:pt x="442" y="44"/>
                  </a:lnTo>
                  <a:lnTo>
                    <a:pt x="442" y="44"/>
                  </a:lnTo>
                  <a:lnTo>
                    <a:pt x="438" y="44"/>
                  </a:lnTo>
                  <a:lnTo>
                    <a:pt x="438" y="44"/>
                  </a:lnTo>
                  <a:lnTo>
                    <a:pt x="436" y="46"/>
                  </a:lnTo>
                  <a:lnTo>
                    <a:pt x="436" y="46"/>
                  </a:lnTo>
                  <a:lnTo>
                    <a:pt x="432" y="44"/>
                  </a:lnTo>
                  <a:lnTo>
                    <a:pt x="432" y="44"/>
                  </a:lnTo>
                  <a:lnTo>
                    <a:pt x="428" y="44"/>
                  </a:lnTo>
                  <a:lnTo>
                    <a:pt x="428" y="44"/>
                  </a:lnTo>
                  <a:lnTo>
                    <a:pt x="428" y="44"/>
                  </a:lnTo>
                  <a:lnTo>
                    <a:pt x="428" y="44"/>
                  </a:lnTo>
                  <a:lnTo>
                    <a:pt x="426" y="44"/>
                  </a:lnTo>
                  <a:lnTo>
                    <a:pt x="426" y="44"/>
                  </a:lnTo>
                  <a:lnTo>
                    <a:pt x="426" y="44"/>
                  </a:lnTo>
                  <a:lnTo>
                    <a:pt x="426" y="44"/>
                  </a:lnTo>
                  <a:lnTo>
                    <a:pt x="420" y="42"/>
                  </a:lnTo>
                  <a:lnTo>
                    <a:pt x="420" y="42"/>
                  </a:lnTo>
                  <a:lnTo>
                    <a:pt x="418" y="44"/>
                  </a:lnTo>
                  <a:lnTo>
                    <a:pt x="418" y="44"/>
                  </a:lnTo>
                  <a:lnTo>
                    <a:pt x="416" y="42"/>
                  </a:lnTo>
                  <a:lnTo>
                    <a:pt x="416" y="40"/>
                  </a:lnTo>
                  <a:lnTo>
                    <a:pt x="416" y="40"/>
                  </a:lnTo>
                  <a:lnTo>
                    <a:pt x="412" y="40"/>
                  </a:lnTo>
                  <a:lnTo>
                    <a:pt x="412" y="40"/>
                  </a:lnTo>
                  <a:lnTo>
                    <a:pt x="412" y="42"/>
                  </a:lnTo>
                  <a:lnTo>
                    <a:pt x="412" y="42"/>
                  </a:lnTo>
                  <a:lnTo>
                    <a:pt x="410" y="44"/>
                  </a:lnTo>
                  <a:lnTo>
                    <a:pt x="410" y="44"/>
                  </a:lnTo>
                  <a:lnTo>
                    <a:pt x="404" y="44"/>
                  </a:lnTo>
                  <a:lnTo>
                    <a:pt x="404" y="44"/>
                  </a:lnTo>
                  <a:lnTo>
                    <a:pt x="400" y="44"/>
                  </a:lnTo>
                  <a:lnTo>
                    <a:pt x="400" y="44"/>
                  </a:lnTo>
                  <a:lnTo>
                    <a:pt x="396" y="42"/>
                  </a:lnTo>
                  <a:lnTo>
                    <a:pt x="396" y="42"/>
                  </a:lnTo>
                  <a:lnTo>
                    <a:pt x="394" y="44"/>
                  </a:lnTo>
                  <a:lnTo>
                    <a:pt x="394" y="44"/>
                  </a:lnTo>
                  <a:lnTo>
                    <a:pt x="390" y="44"/>
                  </a:lnTo>
                  <a:lnTo>
                    <a:pt x="390" y="44"/>
                  </a:lnTo>
                  <a:lnTo>
                    <a:pt x="386" y="42"/>
                  </a:lnTo>
                  <a:lnTo>
                    <a:pt x="386" y="42"/>
                  </a:lnTo>
                  <a:lnTo>
                    <a:pt x="376" y="44"/>
                  </a:lnTo>
                  <a:lnTo>
                    <a:pt x="376" y="44"/>
                  </a:lnTo>
                  <a:lnTo>
                    <a:pt x="374" y="42"/>
                  </a:lnTo>
                  <a:lnTo>
                    <a:pt x="374" y="42"/>
                  </a:lnTo>
                  <a:lnTo>
                    <a:pt x="368" y="42"/>
                  </a:lnTo>
                  <a:lnTo>
                    <a:pt x="368" y="42"/>
                  </a:lnTo>
                  <a:lnTo>
                    <a:pt x="366" y="42"/>
                  </a:lnTo>
                  <a:lnTo>
                    <a:pt x="366" y="42"/>
                  </a:lnTo>
                  <a:lnTo>
                    <a:pt x="362" y="42"/>
                  </a:lnTo>
                  <a:lnTo>
                    <a:pt x="362" y="42"/>
                  </a:lnTo>
                  <a:lnTo>
                    <a:pt x="362" y="42"/>
                  </a:lnTo>
                  <a:lnTo>
                    <a:pt x="362" y="42"/>
                  </a:lnTo>
                  <a:lnTo>
                    <a:pt x="362" y="42"/>
                  </a:lnTo>
                  <a:lnTo>
                    <a:pt x="362" y="42"/>
                  </a:lnTo>
                  <a:lnTo>
                    <a:pt x="360" y="42"/>
                  </a:lnTo>
                  <a:lnTo>
                    <a:pt x="360" y="42"/>
                  </a:lnTo>
                  <a:lnTo>
                    <a:pt x="358" y="42"/>
                  </a:lnTo>
                  <a:lnTo>
                    <a:pt x="358" y="42"/>
                  </a:lnTo>
                  <a:lnTo>
                    <a:pt x="352" y="44"/>
                  </a:lnTo>
                  <a:lnTo>
                    <a:pt x="352" y="44"/>
                  </a:lnTo>
                  <a:lnTo>
                    <a:pt x="344" y="42"/>
                  </a:lnTo>
                  <a:lnTo>
                    <a:pt x="344" y="42"/>
                  </a:lnTo>
                  <a:lnTo>
                    <a:pt x="342" y="44"/>
                  </a:lnTo>
                  <a:lnTo>
                    <a:pt x="342" y="44"/>
                  </a:lnTo>
                  <a:lnTo>
                    <a:pt x="338" y="42"/>
                  </a:lnTo>
                  <a:lnTo>
                    <a:pt x="338" y="42"/>
                  </a:lnTo>
                  <a:lnTo>
                    <a:pt x="330" y="44"/>
                  </a:lnTo>
                  <a:lnTo>
                    <a:pt x="330" y="44"/>
                  </a:lnTo>
                  <a:lnTo>
                    <a:pt x="328" y="44"/>
                  </a:lnTo>
                  <a:lnTo>
                    <a:pt x="328" y="44"/>
                  </a:lnTo>
                  <a:lnTo>
                    <a:pt x="322" y="42"/>
                  </a:lnTo>
                  <a:lnTo>
                    <a:pt x="322" y="42"/>
                  </a:lnTo>
                  <a:lnTo>
                    <a:pt x="316" y="42"/>
                  </a:lnTo>
                  <a:lnTo>
                    <a:pt x="316" y="42"/>
                  </a:lnTo>
                  <a:lnTo>
                    <a:pt x="316" y="42"/>
                  </a:lnTo>
                  <a:lnTo>
                    <a:pt x="316" y="42"/>
                  </a:lnTo>
                  <a:lnTo>
                    <a:pt x="316" y="42"/>
                  </a:lnTo>
                  <a:lnTo>
                    <a:pt x="316" y="42"/>
                  </a:lnTo>
                  <a:lnTo>
                    <a:pt x="314" y="42"/>
                  </a:lnTo>
                  <a:lnTo>
                    <a:pt x="314" y="42"/>
                  </a:lnTo>
                  <a:lnTo>
                    <a:pt x="310" y="42"/>
                  </a:lnTo>
                  <a:lnTo>
                    <a:pt x="310" y="42"/>
                  </a:lnTo>
                  <a:lnTo>
                    <a:pt x="310" y="40"/>
                  </a:lnTo>
                  <a:lnTo>
                    <a:pt x="310" y="40"/>
                  </a:lnTo>
                  <a:lnTo>
                    <a:pt x="308" y="40"/>
                  </a:lnTo>
                  <a:lnTo>
                    <a:pt x="308" y="42"/>
                  </a:lnTo>
                  <a:lnTo>
                    <a:pt x="308" y="42"/>
                  </a:lnTo>
                  <a:lnTo>
                    <a:pt x="306" y="42"/>
                  </a:lnTo>
                  <a:lnTo>
                    <a:pt x="306" y="42"/>
                  </a:lnTo>
                  <a:lnTo>
                    <a:pt x="298" y="42"/>
                  </a:lnTo>
                  <a:lnTo>
                    <a:pt x="298" y="42"/>
                  </a:lnTo>
                  <a:lnTo>
                    <a:pt x="296" y="42"/>
                  </a:lnTo>
                  <a:lnTo>
                    <a:pt x="296" y="42"/>
                  </a:lnTo>
                  <a:lnTo>
                    <a:pt x="294" y="42"/>
                  </a:lnTo>
                  <a:lnTo>
                    <a:pt x="294" y="42"/>
                  </a:lnTo>
                  <a:lnTo>
                    <a:pt x="290" y="42"/>
                  </a:lnTo>
                  <a:lnTo>
                    <a:pt x="290" y="42"/>
                  </a:lnTo>
                  <a:lnTo>
                    <a:pt x="288" y="42"/>
                  </a:lnTo>
                  <a:lnTo>
                    <a:pt x="288" y="42"/>
                  </a:lnTo>
                  <a:lnTo>
                    <a:pt x="286" y="42"/>
                  </a:lnTo>
                  <a:lnTo>
                    <a:pt x="286" y="42"/>
                  </a:lnTo>
                  <a:lnTo>
                    <a:pt x="286" y="40"/>
                  </a:lnTo>
                  <a:lnTo>
                    <a:pt x="286" y="40"/>
                  </a:lnTo>
                  <a:lnTo>
                    <a:pt x="282" y="42"/>
                  </a:lnTo>
                  <a:lnTo>
                    <a:pt x="282" y="42"/>
                  </a:lnTo>
                  <a:lnTo>
                    <a:pt x="278" y="40"/>
                  </a:lnTo>
                  <a:lnTo>
                    <a:pt x="278" y="40"/>
                  </a:lnTo>
                  <a:lnTo>
                    <a:pt x="276" y="40"/>
                  </a:lnTo>
                  <a:lnTo>
                    <a:pt x="274" y="40"/>
                  </a:lnTo>
                  <a:lnTo>
                    <a:pt x="274" y="40"/>
                  </a:lnTo>
                  <a:lnTo>
                    <a:pt x="270" y="40"/>
                  </a:lnTo>
                  <a:lnTo>
                    <a:pt x="270" y="40"/>
                  </a:lnTo>
                  <a:lnTo>
                    <a:pt x="268" y="42"/>
                  </a:lnTo>
                  <a:lnTo>
                    <a:pt x="268" y="42"/>
                  </a:lnTo>
                  <a:lnTo>
                    <a:pt x="264" y="40"/>
                  </a:lnTo>
                  <a:lnTo>
                    <a:pt x="264" y="40"/>
                  </a:lnTo>
                  <a:lnTo>
                    <a:pt x="260" y="40"/>
                  </a:lnTo>
                  <a:lnTo>
                    <a:pt x="260" y="40"/>
                  </a:lnTo>
                  <a:lnTo>
                    <a:pt x="258" y="40"/>
                  </a:lnTo>
                  <a:lnTo>
                    <a:pt x="258" y="40"/>
                  </a:lnTo>
                  <a:lnTo>
                    <a:pt x="252" y="40"/>
                  </a:lnTo>
                  <a:lnTo>
                    <a:pt x="252" y="40"/>
                  </a:lnTo>
                  <a:lnTo>
                    <a:pt x="246" y="40"/>
                  </a:lnTo>
                  <a:lnTo>
                    <a:pt x="242" y="40"/>
                  </a:lnTo>
                  <a:lnTo>
                    <a:pt x="242" y="40"/>
                  </a:lnTo>
                  <a:lnTo>
                    <a:pt x="238" y="40"/>
                  </a:lnTo>
                  <a:lnTo>
                    <a:pt x="234" y="40"/>
                  </a:lnTo>
                  <a:lnTo>
                    <a:pt x="234" y="40"/>
                  </a:lnTo>
                  <a:lnTo>
                    <a:pt x="234" y="40"/>
                  </a:lnTo>
                  <a:lnTo>
                    <a:pt x="234" y="40"/>
                  </a:lnTo>
                  <a:lnTo>
                    <a:pt x="230" y="40"/>
                  </a:lnTo>
                  <a:lnTo>
                    <a:pt x="230" y="40"/>
                  </a:lnTo>
                  <a:lnTo>
                    <a:pt x="228" y="40"/>
                  </a:lnTo>
                  <a:lnTo>
                    <a:pt x="228" y="40"/>
                  </a:lnTo>
                  <a:lnTo>
                    <a:pt x="224" y="40"/>
                  </a:lnTo>
                  <a:lnTo>
                    <a:pt x="224" y="40"/>
                  </a:lnTo>
                  <a:lnTo>
                    <a:pt x="222" y="40"/>
                  </a:lnTo>
                  <a:lnTo>
                    <a:pt x="222" y="40"/>
                  </a:lnTo>
                  <a:lnTo>
                    <a:pt x="218" y="40"/>
                  </a:lnTo>
                  <a:lnTo>
                    <a:pt x="218" y="40"/>
                  </a:lnTo>
                  <a:lnTo>
                    <a:pt x="216" y="40"/>
                  </a:lnTo>
                  <a:lnTo>
                    <a:pt x="216" y="40"/>
                  </a:lnTo>
                  <a:lnTo>
                    <a:pt x="212" y="42"/>
                  </a:lnTo>
                  <a:lnTo>
                    <a:pt x="212" y="42"/>
                  </a:lnTo>
                  <a:lnTo>
                    <a:pt x="208" y="40"/>
                  </a:lnTo>
                  <a:lnTo>
                    <a:pt x="208" y="40"/>
                  </a:lnTo>
                  <a:lnTo>
                    <a:pt x="204" y="42"/>
                  </a:lnTo>
                  <a:lnTo>
                    <a:pt x="204" y="42"/>
                  </a:lnTo>
                  <a:lnTo>
                    <a:pt x="200" y="40"/>
                  </a:lnTo>
                  <a:lnTo>
                    <a:pt x="200" y="40"/>
                  </a:lnTo>
                  <a:lnTo>
                    <a:pt x="190" y="40"/>
                  </a:lnTo>
                  <a:lnTo>
                    <a:pt x="190" y="40"/>
                  </a:lnTo>
                  <a:lnTo>
                    <a:pt x="188" y="40"/>
                  </a:lnTo>
                  <a:lnTo>
                    <a:pt x="188" y="40"/>
                  </a:lnTo>
                  <a:lnTo>
                    <a:pt x="176" y="40"/>
                  </a:lnTo>
                  <a:lnTo>
                    <a:pt x="176" y="40"/>
                  </a:lnTo>
                  <a:lnTo>
                    <a:pt x="172" y="42"/>
                  </a:lnTo>
                  <a:lnTo>
                    <a:pt x="172" y="42"/>
                  </a:lnTo>
                  <a:lnTo>
                    <a:pt x="170" y="42"/>
                  </a:lnTo>
                  <a:lnTo>
                    <a:pt x="170" y="42"/>
                  </a:lnTo>
                  <a:lnTo>
                    <a:pt x="166" y="42"/>
                  </a:lnTo>
                  <a:lnTo>
                    <a:pt x="166" y="42"/>
                  </a:lnTo>
                  <a:lnTo>
                    <a:pt x="162" y="42"/>
                  </a:lnTo>
                  <a:lnTo>
                    <a:pt x="158" y="42"/>
                  </a:lnTo>
                  <a:lnTo>
                    <a:pt x="158" y="42"/>
                  </a:lnTo>
                  <a:lnTo>
                    <a:pt x="158" y="40"/>
                  </a:lnTo>
                  <a:lnTo>
                    <a:pt x="158" y="40"/>
                  </a:lnTo>
                  <a:lnTo>
                    <a:pt x="156" y="40"/>
                  </a:lnTo>
                  <a:lnTo>
                    <a:pt x="156" y="40"/>
                  </a:lnTo>
                  <a:lnTo>
                    <a:pt x="156" y="38"/>
                  </a:lnTo>
                  <a:lnTo>
                    <a:pt x="156" y="38"/>
                  </a:lnTo>
                  <a:lnTo>
                    <a:pt x="148" y="38"/>
                  </a:lnTo>
                  <a:lnTo>
                    <a:pt x="148" y="38"/>
                  </a:lnTo>
                  <a:lnTo>
                    <a:pt x="148" y="38"/>
                  </a:lnTo>
                  <a:lnTo>
                    <a:pt x="148" y="38"/>
                  </a:lnTo>
                  <a:lnTo>
                    <a:pt x="146" y="38"/>
                  </a:lnTo>
                  <a:lnTo>
                    <a:pt x="146" y="38"/>
                  </a:lnTo>
                  <a:lnTo>
                    <a:pt x="142" y="38"/>
                  </a:lnTo>
                  <a:lnTo>
                    <a:pt x="140" y="40"/>
                  </a:lnTo>
                  <a:lnTo>
                    <a:pt x="140" y="40"/>
                  </a:lnTo>
                  <a:lnTo>
                    <a:pt x="138" y="40"/>
                  </a:lnTo>
                  <a:lnTo>
                    <a:pt x="138" y="40"/>
                  </a:lnTo>
                  <a:lnTo>
                    <a:pt x="134" y="40"/>
                  </a:lnTo>
                  <a:lnTo>
                    <a:pt x="134" y="40"/>
                  </a:lnTo>
                  <a:lnTo>
                    <a:pt x="130" y="40"/>
                  </a:lnTo>
                  <a:lnTo>
                    <a:pt x="130" y="40"/>
                  </a:lnTo>
                  <a:lnTo>
                    <a:pt x="126" y="38"/>
                  </a:lnTo>
                  <a:lnTo>
                    <a:pt x="126" y="38"/>
                  </a:lnTo>
                  <a:lnTo>
                    <a:pt x="124" y="38"/>
                  </a:lnTo>
                  <a:lnTo>
                    <a:pt x="124" y="38"/>
                  </a:lnTo>
                  <a:lnTo>
                    <a:pt x="122" y="38"/>
                  </a:lnTo>
                  <a:lnTo>
                    <a:pt x="118" y="38"/>
                  </a:lnTo>
                  <a:lnTo>
                    <a:pt x="118" y="38"/>
                  </a:lnTo>
                  <a:lnTo>
                    <a:pt x="116" y="38"/>
                  </a:lnTo>
                  <a:lnTo>
                    <a:pt x="116" y="38"/>
                  </a:lnTo>
                  <a:lnTo>
                    <a:pt x="112" y="38"/>
                  </a:lnTo>
                  <a:lnTo>
                    <a:pt x="112" y="38"/>
                  </a:lnTo>
                  <a:lnTo>
                    <a:pt x="106" y="40"/>
                  </a:lnTo>
                  <a:lnTo>
                    <a:pt x="106" y="40"/>
                  </a:lnTo>
                  <a:lnTo>
                    <a:pt x="104" y="38"/>
                  </a:lnTo>
                  <a:lnTo>
                    <a:pt x="104" y="38"/>
                  </a:lnTo>
                  <a:lnTo>
                    <a:pt x="104" y="38"/>
                  </a:lnTo>
                  <a:lnTo>
                    <a:pt x="104" y="38"/>
                  </a:lnTo>
                  <a:lnTo>
                    <a:pt x="102" y="38"/>
                  </a:lnTo>
                  <a:lnTo>
                    <a:pt x="102" y="38"/>
                  </a:lnTo>
                  <a:lnTo>
                    <a:pt x="98" y="36"/>
                  </a:lnTo>
                  <a:lnTo>
                    <a:pt x="98" y="36"/>
                  </a:lnTo>
                  <a:lnTo>
                    <a:pt x="92" y="38"/>
                  </a:lnTo>
                  <a:lnTo>
                    <a:pt x="92" y="38"/>
                  </a:lnTo>
                  <a:lnTo>
                    <a:pt x="90" y="36"/>
                  </a:lnTo>
                  <a:lnTo>
                    <a:pt x="90" y="36"/>
                  </a:lnTo>
                  <a:lnTo>
                    <a:pt x="86" y="38"/>
                  </a:lnTo>
                  <a:lnTo>
                    <a:pt x="86" y="38"/>
                  </a:lnTo>
                  <a:lnTo>
                    <a:pt x="82" y="36"/>
                  </a:lnTo>
                  <a:lnTo>
                    <a:pt x="82" y="36"/>
                  </a:lnTo>
                  <a:lnTo>
                    <a:pt x="76" y="36"/>
                  </a:lnTo>
                  <a:lnTo>
                    <a:pt x="76" y="36"/>
                  </a:lnTo>
                  <a:lnTo>
                    <a:pt x="74" y="38"/>
                  </a:lnTo>
                  <a:lnTo>
                    <a:pt x="74" y="38"/>
                  </a:lnTo>
                  <a:lnTo>
                    <a:pt x="70" y="38"/>
                  </a:lnTo>
                  <a:lnTo>
                    <a:pt x="70" y="38"/>
                  </a:lnTo>
                  <a:lnTo>
                    <a:pt x="66" y="36"/>
                  </a:lnTo>
                  <a:lnTo>
                    <a:pt x="66" y="36"/>
                  </a:lnTo>
                  <a:lnTo>
                    <a:pt x="64" y="36"/>
                  </a:lnTo>
                  <a:lnTo>
                    <a:pt x="64" y="36"/>
                  </a:lnTo>
                  <a:lnTo>
                    <a:pt x="56" y="36"/>
                  </a:lnTo>
                  <a:lnTo>
                    <a:pt x="56" y="36"/>
                  </a:lnTo>
                  <a:lnTo>
                    <a:pt x="54" y="38"/>
                  </a:lnTo>
                  <a:lnTo>
                    <a:pt x="54" y="38"/>
                  </a:lnTo>
                  <a:lnTo>
                    <a:pt x="50" y="38"/>
                  </a:lnTo>
                  <a:lnTo>
                    <a:pt x="50" y="38"/>
                  </a:lnTo>
                  <a:lnTo>
                    <a:pt x="50" y="38"/>
                  </a:lnTo>
                  <a:lnTo>
                    <a:pt x="50" y="38"/>
                  </a:lnTo>
                  <a:lnTo>
                    <a:pt x="46" y="38"/>
                  </a:lnTo>
                  <a:lnTo>
                    <a:pt x="46" y="38"/>
                  </a:lnTo>
                  <a:lnTo>
                    <a:pt x="42" y="38"/>
                  </a:lnTo>
                  <a:lnTo>
                    <a:pt x="42" y="38"/>
                  </a:lnTo>
                  <a:lnTo>
                    <a:pt x="40" y="36"/>
                  </a:lnTo>
                  <a:lnTo>
                    <a:pt x="40" y="36"/>
                  </a:lnTo>
                  <a:lnTo>
                    <a:pt x="38" y="36"/>
                  </a:lnTo>
                  <a:lnTo>
                    <a:pt x="38" y="36"/>
                  </a:lnTo>
                  <a:lnTo>
                    <a:pt x="36" y="34"/>
                  </a:lnTo>
                  <a:lnTo>
                    <a:pt x="36" y="34"/>
                  </a:lnTo>
                  <a:lnTo>
                    <a:pt x="28" y="34"/>
                  </a:lnTo>
                  <a:lnTo>
                    <a:pt x="28" y="34"/>
                  </a:lnTo>
                  <a:lnTo>
                    <a:pt x="26" y="34"/>
                  </a:lnTo>
                  <a:lnTo>
                    <a:pt x="26" y="34"/>
                  </a:lnTo>
                  <a:lnTo>
                    <a:pt x="24" y="34"/>
                  </a:lnTo>
                  <a:lnTo>
                    <a:pt x="24" y="34"/>
                  </a:lnTo>
                  <a:lnTo>
                    <a:pt x="20" y="34"/>
                  </a:lnTo>
                  <a:lnTo>
                    <a:pt x="20" y="34"/>
                  </a:lnTo>
                  <a:lnTo>
                    <a:pt x="8" y="34"/>
                  </a:lnTo>
                  <a:lnTo>
                    <a:pt x="8" y="34"/>
                  </a:lnTo>
                  <a:lnTo>
                    <a:pt x="4" y="34"/>
                  </a:lnTo>
                  <a:lnTo>
                    <a:pt x="4" y="34"/>
                  </a:lnTo>
                  <a:lnTo>
                    <a:pt x="2" y="32"/>
                  </a:lnTo>
                  <a:lnTo>
                    <a:pt x="2" y="32"/>
                  </a:lnTo>
                  <a:lnTo>
                    <a:pt x="2" y="30"/>
                  </a:lnTo>
                  <a:lnTo>
                    <a:pt x="2" y="30"/>
                  </a:lnTo>
                  <a:lnTo>
                    <a:pt x="2" y="28"/>
                  </a:lnTo>
                  <a:lnTo>
                    <a:pt x="2" y="28"/>
                  </a:lnTo>
                  <a:lnTo>
                    <a:pt x="2" y="28"/>
                  </a:lnTo>
                  <a:lnTo>
                    <a:pt x="2" y="28"/>
                  </a:lnTo>
                  <a:lnTo>
                    <a:pt x="2" y="26"/>
                  </a:lnTo>
                  <a:lnTo>
                    <a:pt x="2" y="26"/>
                  </a:lnTo>
                  <a:lnTo>
                    <a:pt x="2" y="26"/>
                  </a:lnTo>
                  <a:lnTo>
                    <a:pt x="2" y="26"/>
                  </a:lnTo>
                  <a:lnTo>
                    <a:pt x="2" y="24"/>
                  </a:lnTo>
                  <a:lnTo>
                    <a:pt x="2" y="24"/>
                  </a:lnTo>
                  <a:lnTo>
                    <a:pt x="2" y="24"/>
                  </a:lnTo>
                  <a:lnTo>
                    <a:pt x="2" y="24"/>
                  </a:lnTo>
                  <a:lnTo>
                    <a:pt x="2" y="24"/>
                  </a:lnTo>
                  <a:lnTo>
                    <a:pt x="2" y="24"/>
                  </a:lnTo>
                  <a:lnTo>
                    <a:pt x="2" y="24"/>
                  </a:lnTo>
                  <a:lnTo>
                    <a:pt x="0" y="20"/>
                  </a:lnTo>
                  <a:lnTo>
                    <a:pt x="0" y="20"/>
                  </a:lnTo>
                  <a:lnTo>
                    <a:pt x="0" y="18"/>
                  </a:lnTo>
                  <a:lnTo>
                    <a:pt x="0" y="18"/>
                  </a:lnTo>
                  <a:lnTo>
                    <a:pt x="0" y="18"/>
                  </a:lnTo>
                  <a:lnTo>
                    <a:pt x="2" y="16"/>
                  </a:lnTo>
                  <a:lnTo>
                    <a:pt x="2" y="16"/>
                  </a:lnTo>
                  <a:lnTo>
                    <a:pt x="2" y="16"/>
                  </a:lnTo>
                  <a:lnTo>
                    <a:pt x="2" y="16"/>
                  </a:lnTo>
                  <a:lnTo>
                    <a:pt x="2" y="16"/>
                  </a:lnTo>
                  <a:lnTo>
                    <a:pt x="2" y="14"/>
                  </a:lnTo>
                  <a:lnTo>
                    <a:pt x="2" y="14"/>
                  </a:lnTo>
                  <a:lnTo>
                    <a:pt x="2" y="14"/>
                  </a:lnTo>
                  <a:lnTo>
                    <a:pt x="2" y="14"/>
                  </a:lnTo>
                  <a:lnTo>
                    <a:pt x="2" y="14"/>
                  </a:lnTo>
                  <a:lnTo>
                    <a:pt x="2" y="1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0" name="Freeform 6"/>
            <p:cNvSpPr>
              <a:spLocks noEditPoints="1"/>
            </p:cNvSpPr>
            <p:nvPr userDrawn="1"/>
          </p:nvSpPr>
          <p:spPr bwMode="gray">
            <a:xfrm>
              <a:off x="377760" y="6195126"/>
              <a:ext cx="8418958" cy="60192"/>
            </a:xfrm>
            <a:custGeom>
              <a:avLst/>
              <a:gdLst>
                <a:gd name="T0" fmla="*/ 3752 w 3916"/>
                <a:gd name="T1" fmla="*/ 12 h 28"/>
                <a:gd name="T2" fmla="*/ 3576 w 3916"/>
                <a:gd name="T3" fmla="*/ 14 h 28"/>
                <a:gd name="T4" fmla="*/ 3450 w 3916"/>
                <a:gd name="T5" fmla="*/ 14 h 28"/>
                <a:gd name="T6" fmla="*/ 3348 w 3916"/>
                <a:gd name="T7" fmla="*/ 12 h 28"/>
                <a:gd name="T8" fmla="*/ 3206 w 3916"/>
                <a:gd name="T9" fmla="*/ 12 h 28"/>
                <a:gd name="T10" fmla="*/ 3108 w 3916"/>
                <a:gd name="T11" fmla="*/ 10 h 28"/>
                <a:gd name="T12" fmla="*/ 2950 w 3916"/>
                <a:gd name="T13" fmla="*/ 12 h 28"/>
                <a:gd name="T14" fmla="*/ 2916 w 3916"/>
                <a:gd name="T15" fmla="*/ 10 h 28"/>
                <a:gd name="T16" fmla="*/ 2826 w 3916"/>
                <a:gd name="T17" fmla="*/ 10 h 28"/>
                <a:gd name="T18" fmla="*/ 2684 w 3916"/>
                <a:gd name="T19" fmla="*/ 8 h 28"/>
                <a:gd name="T20" fmla="*/ 2550 w 3916"/>
                <a:gd name="T21" fmla="*/ 6 h 28"/>
                <a:gd name="T22" fmla="*/ 2400 w 3916"/>
                <a:gd name="T23" fmla="*/ 4 h 28"/>
                <a:gd name="T24" fmla="*/ 2252 w 3916"/>
                <a:gd name="T25" fmla="*/ 6 h 28"/>
                <a:gd name="T26" fmla="*/ 2078 w 3916"/>
                <a:gd name="T27" fmla="*/ 4 h 28"/>
                <a:gd name="T28" fmla="*/ 1694 w 3916"/>
                <a:gd name="T29" fmla="*/ 4 h 28"/>
                <a:gd name="T30" fmla="*/ 1488 w 3916"/>
                <a:gd name="T31" fmla="*/ 4 h 28"/>
                <a:gd name="T32" fmla="*/ 1294 w 3916"/>
                <a:gd name="T33" fmla="*/ 6 h 28"/>
                <a:gd name="T34" fmla="*/ 1254 w 3916"/>
                <a:gd name="T35" fmla="*/ 10 h 28"/>
                <a:gd name="T36" fmla="*/ 1126 w 3916"/>
                <a:gd name="T37" fmla="*/ 10 h 28"/>
                <a:gd name="T38" fmla="*/ 1048 w 3916"/>
                <a:gd name="T39" fmla="*/ 8 h 28"/>
                <a:gd name="T40" fmla="*/ 1044 w 3916"/>
                <a:gd name="T41" fmla="*/ 8 h 28"/>
                <a:gd name="T42" fmla="*/ 900 w 3916"/>
                <a:gd name="T43" fmla="*/ 8 h 28"/>
                <a:gd name="T44" fmla="*/ 720 w 3916"/>
                <a:gd name="T45" fmla="*/ 6 h 28"/>
                <a:gd name="T46" fmla="*/ 480 w 3916"/>
                <a:gd name="T47" fmla="*/ 6 h 28"/>
                <a:gd name="T48" fmla="*/ 338 w 3916"/>
                <a:gd name="T49" fmla="*/ 2 h 28"/>
                <a:gd name="T50" fmla="*/ 194 w 3916"/>
                <a:gd name="T51" fmla="*/ 0 h 28"/>
                <a:gd name="T52" fmla="*/ 56 w 3916"/>
                <a:gd name="T53" fmla="*/ 2 h 28"/>
                <a:gd name="T54" fmla="*/ 0 w 3916"/>
                <a:gd name="T55" fmla="*/ 10 h 28"/>
                <a:gd name="T56" fmla="*/ 64 w 3916"/>
                <a:gd name="T57" fmla="*/ 10 h 28"/>
                <a:gd name="T58" fmla="*/ 192 w 3916"/>
                <a:gd name="T59" fmla="*/ 10 h 28"/>
                <a:gd name="T60" fmla="*/ 294 w 3916"/>
                <a:gd name="T61" fmla="*/ 10 h 28"/>
                <a:gd name="T62" fmla="*/ 390 w 3916"/>
                <a:gd name="T63" fmla="*/ 12 h 28"/>
                <a:gd name="T64" fmla="*/ 610 w 3916"/>
                <a:gd name="T65" fmla="*/ 12 h 28"/>
                <a:gd name="T66" fmla="*/ 778 w 3916"/>
                <a:gd name="T67" fmla="*/ 14 h 28"/>
                <a:gd name="T68" fmla="*/ 884 w 3916"/>
                <a:gd name="T69" fmla="*/ 12 h 28"/>
                <a:gd name="T70" fmla="*/ 962 w 3916"/>
                <a:gd name="T71" fmla="*/ 14 h 28"/>
                <a:gd name="T72" fmla="*/ 1062 w 3916"/>
                <a:gd name="T73" fmla="*/ 16 h 28"/>
                <a:gd name="T74" fmla="*/ 1214 w 3916"/>
                <a:gd name="T75" fmla="*/ 16 h 28"/>
                <a:gd name="T76" fmla="*/ 1338 w 3916"/>
                <a:gd name="T77" fmla="*/ 18 h 28"/>
                <a:gd name="T78" fmla="*/ 1394 w 3916"/>
                <a:gd name="T79" fmla="*/ 18 h 28"/>
                <a:gd name="T80" fmla="*/ 1782 w 3916"/>
                <a:gd name="T81" fmla="*/ 20 h 28"/>
                <a:gd name="T82" fmla="*/ 1952 w 3916"/>
                <a:gd name="T83" fmla="*/ 20 h 28"/>
                <a:gd name="T84" fmla="*/ 2142 w 3916"/>
                <a:gd name="T85" fmla="*/ 22 h 28"/>
                <a:gd name="T86" fmla="*/ 2328 w 3916"/>
                <a:gd name="T87" fmla="*/ 22 h 28"/>
                <a:gd name="T88" fmla="*/ 2476 w 3916"/>
                <a:gd name="T89" fmla="*/ 22 h 28"/>
                <a:gd name="T90" fmla="*/ 2586 w 3916"/>
                <a:gd name="T91" fmla="*/ 22 h 28"/>
                <a:gd name="T92" fmla="*/ 2840 w 3916"/>
                <a:gd name="T93" fmla="*/ 22 h 28"/>
                <a:gd name="T94" fmla="*/ 2984 w 3916"/>
                <a:gd name="T95" fmla="*/ 24 h 28"/>
                <a:gd name="T96" fmla="*/ 3156 w 3916"/>
                <a:gd name="T97" fmla="*/ 24 h 28"/>
                <a:gd name="T98" fmla="*/ 3214 w 3916"/>
                <a:gd name="T99" fmla="*/ 24 h 28"/>
                <a:gd name="T100" fmla="*/ 3334 w 3916"/>
                <a:gd name="T101" fmla="*/ 26 h 28"/>
                <a:gd name="T102" fmla="*/ 3470 w 3916"/>
                <a:gd name="T103" fmla="*/ 26 h 28"/>
                <a:gd name="T104" fmla="*/ 3578 w 3916"/>
                <a:gd name="T105" fmla="*/ 26 h 28"/>
                <a:gd name="T106" fmla="*/ 3658 w 3916"/>
                <a:gd name="T107" fmla="*/ 26 h 28"/>
                <a:gd name="T108" fmla="*/ 3810 w 3916"/>
                <a:gd name="T109" fmla="*/ 28 h 28"/>
                <a:gd name="T110" fmla="*/ 3832 w 3916"/>
                <a:gd name="T111" fmla="*/ 26 h 28"/>
                <a:gd name="T112" fmla="*/ 3878 w 3916"/>
                <a:gd name="T113" fmla="*/ 24 h 28"/>
                <a:gd name="T114" fmla="*/ 3916 w 3916"/>
                <a:gd name="T115" fmla="*/ 18 h 28"/>
                <a:gd name="T116" fmla="*/ 3844 w 3916"/>
                <a:gd name="T117" fmla="*/ 14 h 28"/>
                <a:gd name="T118" fmla="*/ 746 w 3916"/>
                <a:gd name="T119" fmla="*/ 8 h 28"/>
                <a:gd name="T120" fmla="*/ 2876 w 3916"/>
                <a:gd name="T121" fmla="*/ 18 h 28"/>
                <a:gd name="T122" fmla="*/ 3162 w 3916"/>
                <a:gd name="T123"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16" h="28">
                  <a:moveTo>
                    <a:pt x="3820" y="12"/>
                  </a:moveTo>
                  <a:lnTo>
                    <a:pt x="3820" y="12"/>
                  </a:lnTo>
                  <a:lnTo>
                    <a:pt x="3816" y="14"/>
                  </a:lnTo>
                  <a:lnTo>
                    <a:pt x="3816" y="14"/>
                  </a:lnTo>
                  <a:lnTo>
                    <a:pt x="3796" y="14"/>
                  </a:lnTo>
                  <a:lnTo>
                    <a:pt x="3796" y="14"/>
                  </a:lnTo>
                  <a:lnTo>
                    <a:pt x="3752" y="12"/>
                  </a:lnTo>
                  <a:lnTo>
                    <a:pt x="3752" y="12"/>
                  </a:lnTo>
                  <a:lnTo>
                    <a:pt x="3738" y="14"/>
                  </a:lnTo>
                  <a:lnTo>
                    <a:pt x="3738" y="14"/>
                  </a:lnTo>
                  <a:lnTo>
                    <a:pt x="3684" y="14"/>
                  </a:lnTo>
                  <a:lnTo>
                    <a:pt x="3634" y="14"/>
                  </a:lnTo>
                  <a:lnTo>
                    <a:pt x="3634" y="14"/>
                  </a:lnTo>
                  <a:lnTo>
                    <a:pt x="3604" y="14"/>
                  </a:lnTo>
                  <a:lnTo>
                    <a:pt x="3576" y="14"/>
                  </a:lnTo>
                  <a:lnTo>
                    <a:pt x="3576" y="14"/>
                  </a:lnTo>
                  <a:lnTo>
                    <a:pt x="3562" y="14"/>
                  </a:lnTo>
                  <a:lnTo>
                    <a:pt x="3548" y="12"/>
                  </a:lnTo>
                  <a:lnTo>
                    <a:pt x="3548" y="12"/>
                  </a:lnTo>
                  <a:lnTo>
                    <a:pt x="3530" y="12"/>
                  </a:lnTo>
                  <a:lnTo>
                    <a:pt x="3530" y="12"/>
                  </a:lnTo>
                  <a:lnTo>
                    <a:pt x="3488" y="12"/>
                  </a:lnTo>
                  <a:lnTo>
                    <a:pt x="3468" y="12"/>
                  </a:lnTo>
                  <a:lnTo>
                    <a:pt x="3450" y="14"/>
                  </a:lnTo>
                  <a:lnTo>
                    <a:pt x="3450" y="14"/>
                  </a:lnTo>
                  <a:lnTo>
                    <a:pt x="3440" y="12"/>
                  </a:lnTo>
                  <a:lnTo>
                    <a:pt x="3430" y="12"/>
                  </a:lnTo>
                  <a:lnTo>
                    <a:pt x="3410" y="12"/>
                  </a:lnTo>
                  <a:lnTo>
                    <a:pt x="3410" y="12"/>
                  </a:lnTo>
                  <a:lnTo>
                    <a:pt x="3380" y="12"/>
                  </a:lnTo>
                  <a:lnTo>
                    <a:pt x="3348" y="12"/>
                  </a:lnTo>
                  <a:lnTo>
                    <a:pt x="3348" y="12"/>
                  </a:lnTo>
                  <a:lnTo>
                    <a:pt x="3332" y="12"/>
                  </a:lnTo>
                  <a:lnTo>
                    <a:pt x="3316" y="14"/>
                  </a:lnTo>
                  <a:lnTo>
                    <a:pt x="3316" y="14"/>
                  </a:lnTo>
                  <a:lnTo>
                    <a:pt x="3266" y="12"/>
                  </a:lnTo>
                  <a:lnTo>
                    <a:pt x="3216" y="12"/>
                  </a:lnTo>
                  <a:lnTo>
                    <a:pt x="3216" y="12"/>
                  </a:lnTo>
                  <a:lnTo>
                    <a:pt x="3206" y="12"/>
                  </a:lnTo>
                  <a:lnTo>
                    <a:pt x="3206" y="12"/>
                  </a:lnTo>
                  <a:lnTo>
                    <a:pt x="3198" y="14"/>
                  </a:lnTo>
                  <a:lnTo>
                    <a:pt x="3198" y="14"/>
                  </a:lnTo>
                  <a:lnTo>
                    <a:pt x="3170" y="12"/>
                  </a:lnTo>
                  <a:lnTo>
                    <a:pt x="3156" y="12"/>
                  </a:lnTo>
                  <a:lnTo>
                    <a:pt x="3142" y="14"/>
                  </a:lnTo>
                  <a:lnTo>
                    <a:pt x="3142" y="14"/>
                  </a:lnTo>
                  <a:lnTo>
                    <a:pt x="3124" y="12"/>
                  </a:lnTo>
                  <a:lnTo>
                    <a:pt x="3108" y="10"/>
                  </a:lnTo>
                  <a:lnTo>
                    <a:pt x="3074" y="12"/>
                  </a:lnTo>
                  <a:lnTo>
                    <a:pt x="3074" y="12"/>
                  </a:lnTo>
                  <a:lnTo>
                    <a:pt x="3064" y="10"/>
                  </a:lnTo>
                  <a:lnTo>
                    <a:pt x="3064" y="10"/>
                  </a:lnTo>
                  <a:lnTo>
                    <a:pt x="3012" y="10"/>
                  </a:lnTo>
                  <a:lnTo>
                    <a:pt x="2960" y="10"/>
                  </a:lnTo>
                  <a:lnTo>
                    <a:pt x="2960" y="10"/>
                  </a:lnTo>
                  <a:lnTo>
                    <a:pt x="2950" y="12"/>
                  </a:lnTo>
                  <a:lnTo>
                    <a:pt x="2950" y="12"/>
                  </a:lnTo>
                  <a:lnTo>
                    <a:pt x="2944" y="10"/>
                  </a:lnTo>
                  <a:lnTo>
                    <a:pt x="2944" y="10"/>
                  </a:lnTo>
                  <a:lnTo>
                    <a:pt x="2936" y="12"/>
                  </a:lnTo>
                  <a:lnTo>
                    <a:pt x="2936" y="12"/>
                  </a:lnTo>
                  <a:lnTo>
                    <a:pt x="2932" y="10"/>
                  </a:lnTo>
                  <a:lnTo>
                    <a:pt x="2932" y="10"/>
                  </a:lnTo>
                  <a:lnTo>
                    <a:pt x="2916" y="10"/>
                  </a:lnTo>
                  <a:lnTo>
                    <a:pt x="2902" y="10"/>
                  </a:lnTo>
                  <a:lnTo>
                    <a:pt x="2902" y="10"/>
                  </a:lnTo>
                  <a:lnTo>
                    <a:pt x="2882" y="10"/>
                  </a:lnTo>
                  <a:lnTo>
                    <a:pt x="2858" y="10"/>
                  </a:lnTo>
                  <a:lnTo>
                    <a:pt x="2858" y="10"/>
                  </a:lnTo>
                  <a:lnTo>
                    <a:pt x="2844" y="10"/>
                  </a:lnTo>
                  <a:lnTo>
                    <a:pt x="2834" y="10"/>
                  </a:lnTo>
                  <a:lnTo>
                    <a:pt x="2826" y="10"/>
                  </a:lnTo>
                  <a:lnTo>
                    <a:pt x="2826" y="10"/>
                  </a:lnTo>
                  <a:lnTo>
                    <a:pt x="2788" y="8"/>
                  </a:lnTo>
                  <a:lnTo>
                    <a:pt x="2750" y="8"/>
                  </a:lnTo>
                  <a:lnTo>
                    <a:pt x="2750" y="8"/>
                  </a:lnTo>
                  <a:lnTo>
                    <a:pt x="2728" y="8"/>
                  </a:lnTo>
                  <a:lnTo>
                    <a:pt x="2706" y="8"/>
                  </a:lnTo>
                  <a:lnTo>
                    <a:pt x="2706" y="8"/>
                  </a:lnTo>
                  <a:lnTo>
                    <a:pt x="2684" y="8"/>
                  </a:lnTo>
                  <a:lnTo>
                    <a:pt x="2662" y="8"/>
                  </a:lnTo>
                  <a:lnTo>
                    <a:pt x="2662" y="8"/>
                  </a:lnTo>
                  <a:lnTo>
                    <a:pt x="2596" y="6"/>
                  </a:lnTo>
                  <a:lnTo>
                    <a:pt x="2596" y="6"/>
                  </a:lnTo>
                  <a:lnTo>
                    <a:pt x="2578" y="8"/>
                  </a:lnTo>
                  <a:lnTo>
                    <a:pt x="2578" y="8"/>
                  </a:lnTo>
                  <a:lnTo>
                    <a:pt x="2560" y="6"/>
                  </a:lnTo>
                  <a:lnTo>
                    <a:pt x="2550" y="6"/>
                  </a:lnTo>
                  <a:lnTo>
                    <a:pt x="2542" y="8"/>
                  </a:lnTo>
                  <a:lnTo>
                    <a:pt x="2542" y="8"/>
                  </a:lnTo>
                  <a:lnTo>
                    <a:pt x="2538" y="6"/>
                  </a:lnTo>
                  <a:lnTo>
                    <a:pt x="2534" y="6"/>
                  </a:lnTo>
                  <a:lnTo>
                    <a:pt x="2526" y="6"/>
                  </a:lnTo>
                  <a:lnTo>
                    <a:pt x="2526" y="6"/>
                  </a:lnTo>
                  <a:lnTo>
                    <a:pt x="2442" y="6"/>
                  </a:lnTo>
                  <a:lnTo>
                    <a:pt x="2400" y="4"/>
                  </a:lnTo>
                  <a:lnTo>
                    <a:pt x="2358" y="4"/>
                  </a:lnTo>
                  <a:lnTo>
                    <a:pt x="2358" y="4"/>
                  </a:lnTo>
                  <a:lnTo>
                    <a:pt x="2344" y="6"/>
                  </a:lnTo>
                  <a:lnTo>
                    <a:pt x="2328" y="6"/>
                  </a:lnTo>
                  <a:lnTo>
                    <a:pt x="2328" y="6"/>
                  </a:lnTo>
                  <a:lnTo>
                    <a:pt x="2280" y="6"/>
                  </a:lnTo>
                  <a:lnTo>
                    <a:pt x="2280" y="6"/>
                  </a:lnTo>
                  <a:lnTo>
                    <a:pt x="2252" y="6"/>
                  </a:lnTo>
                  <a:lnTo>
                    <a:pt x="2224" y="6"/>
                  </a:lnTo>
                  <a:lnTo>
                    <a:pt x="2224" y="6"/>
                  </a:lnTo>
                  <a:lnTo>
                    <a:pt x="2174" y="6"/>
                  </a:lnTo>
                  <a:lnTo>
                    <a:pt x="2122" y="4"/>
                  </a:lnTo>
                  <a:lnTo>
                    <a:pt x="2122" y="4"/>
                  </a:lnTo>
                  <a:lnTo>
                    <a:pt x="2100" y="6"/>
                  </a:lnTo>
                  <a:lnTo>
                    <a:pt x="2088" y="6"/>
                  </a:lnTo>
                  <a:lnTo>
                    <a:pt x="2078" y="4"/>
                  </a:lnTo>
                  <a:lnTo>
                    <a:pt x="2078" y="4"/>
                  </a:lnTo>
                  <a:lnTo>
                    <a:pt x="2042" y="4"/>
                  </a:lnTo>
                  <a:lnTo>
                    <a:pt x="2004" y="4"/>
                  </a:lnTo>
                  <a:lnTo>
                    <a:pt x="2004" y="4"/>
                  </a:lnTo>
                  <a:lnTo>
                    <a:pt x="1888" y="4"/>
                  </a:lnTo>
                  <a:lnTo>
                    <a:pt x="1888" y="4"/>
                  </a:lnTo>
                  <a:lnTo>
                    <a:pt x="1792" y="4"/>
                  </a:lnTo>
                  <a:lnTo>
                    <a:pt x="1694" y="4"/>
                  </a:lnTo>
                  <a:lnTo>
                    <a:pt x="1694" y="4"/>
                  </a:lnTo>
                  <a:lnTo>
                    <a:pt x="1634" y="4"/>
                  </a:lnTo>
                  <a:lnTo>
                    <a:pt x="1604" y="4"/>
                  </a:lnTo>
                  <a:lnTo>
                    <a:pt x="1574" y="6"/>
                  </a:lnTo>
                  <a:lnTo>
                    <a:pt x="1574" y="6"/>
                  </a:lnTo>
                  <a:lnTo>
                    <a:pt x="1552" y="4"/>
                  </a:lnTo>
                  <a:lnTo>
                    <a:pt x="1532" y="4"/>
                  </a:lnTo>
                  <a:lnTo>
                    <a:pt x="1488" y="4"/>
                  </a:lnTo>
                  <a:lnTo>
                    <a:pt x="1488" y="4"/>
                  </a:lnTo>
                  <a:lnTo>
                    <a:pt x="1462" y="6"/>
                  </a:lnTo>
                  <a:lnTo>
                    <a:pt x="1462" y="6"/>
                  </a:lnTo>
                  <a:lnTo>
                    <a:pt x="1416" y="6"/>
                  </a:lnTo>
                  <a:lnTo>
                    <a:pt x="1370" y="6"/>
                  </a:lnTo>
                  <a:lnTo>
                    <a:pt x="1370" y="6"/>
                  </a:lnTo>
                  <a:lnTo>
                    <a:pt x="1332" y="6"/>
                  </a:lnTo>
                  <a:lnTo>
                    <a:pt x="1294" y="6"/>
                  </a:lnTo>
                  <a:lnTo>
                    <a:pt x="1294" y="6"/>
                  </a:lnTo>
                  <a:lnTo>
                    <a:pt x="1280" y="6"/>
                  </a:lnTo>
                  <a:lnTo>
                    <a:pt x="1266" y="10"/>
                  </a:lnTo>
                  <a:lnTo>
                    <a:pt x="1266" y="10"/>
                  </a:lnTo>
                  <a:lnTo>
                    <a:pt x="1264" y="8"/>
                  </a:lnTo>
                  <a:lnTo>
                    <a:pt x="1260" y="8"/>
                  </a:lnTo>
                  <a:lnTo>
                    <a:pt x="1256" y="8"/>
                  </a:lnTo>
                  <a:lnTo>
                    <a:pt x="1254" y="10"/>
                  </a:lnTo>
                  <a:lnTo>
                    <a:pt x="1254" y="10"/>
                  </a:lnTo>
                  <a:lnTo>
                    <a:pt x="1232" y="8"/>
                  </a:lnTo>
                  <a:lnTo>
                    <a:pt x="1212" y="8"/>
                  </a:lnTo>
                  <a:lnTo>
                    <a:pt x="1192" y="8"/>
                  </a:lnTo>
                  <a:lnTo>
                    <a:pt x="1170" y="8"/>
                  </a:lnTo>
                  <a:lnTo>
                    <a:pt x="1170" y="8"/>
                  </a:lnTo>
                  <a:lnTo>
                    <a:pt x="1148" y="8"/>
                  </a:lnTo>
                  <a:lnTo>
                    <a:pt x="1126" y="10"/>
                  </a:lnTo>
                  <a:lnTo>
                    <a:pt x="1126" y="10"/>
                  </a:lnTo>
                  <a:lnTo>
                    <a:pt x="1114" y="8"/>
                  </a:lnTo>
                  <a:lnTo>
                    <a:pt x="1102" y="8"/>
                  </a:lnTo>
                  <a:lnTo>
                    <a:pt x="1076" y="10"/>
                  </a:lnTo>
                  <a:lnTo>
                    <a:pt x="1076" y="10"/>
                  </a:lnTo>
                  <a:lnTo>
                    <a:pt x="1064" y="8"/>
                  </a:lnTo>
                  <a:lnTo>
                    <a:pt x="1056" y="6"/>
                  </a:lnTo>
                  <a:lnTo>
                    <a:pt x="1048" y="8"/>
                  </a:lnTo>
                  <a:lnTo>
                    <a:pt x="1048" y="8"/>
                  </a:lnTo>
                  <a:lnTo>
                    <a:pt x="1046" y="8"/>
                  </a:lnTo>
                  <a:lnTo>
                    <a:pt x="1046" y="12"/>
                  </a:lnTo>
                  <a:lnTo>
                    <a:pt x="1046" y="12"/>
                  </a:lnTo>
                  <a:lnTo>
                    <a:pt x="1046" y="10"/>
                  </a:lnTo>
                  <a:lnTo>
                    <a:pt x="1046" y="10"/>
                  </a:lnTo>
                  <a:lnTo>
                    <a:pt x="1046" y="8"/>
                  </a:lnTo>
                  <a:lnTo>
                    <a:pt x="1044" y="8"/>
                  </a:lnTo>
                  <a:lnTo>
                    <a:pt x="1044" y="8"/>
                  </a:lnTo>
                  <a:lnTo>
                    <a:pt x="1000" y="8"/>
                  </a:lnTo>
                  <a:lnTo>
                    <a:pt x="958" y="8"/>
                  </a:lnTo>
                  <a:lnTo>
                    <a:pt x="958" y="8"/>
                  </a:lnTo>
                  <a:lnTo>
                    <a:pt x="928" y="6"/>
                  </a:lnTo>
                  <a:lnTo>
                    <a:pt x="914" y="6"/>
                  </a:lnTo>
                  <a:lnTo>
                    <a:pt x="900" y="8"/>
                  </a:lnTo>
                  <a:lnTo>
                    <a:pt x="900" y="8"/>
                  </a:lnTo>
                  <a:lnTo>
                    <a:pt x="900" y="8"/>
                  </a:lnTo>
                  <a:lnTo>
                    <a:pt x="900" y="6"/>
                  </a:lnTo>
                  <a:lnTo>
                    <a:pt x="898" y="6"/>
                  </a:lnTo>
                  <a:lnTo>
                    <a:pt x="898" y="6"/>
                  </a:lnTo>
                  <a:lnTo>
                    <a:pt x="898" y="6"/>
                  </a:lnTo>
                  <a:lnTo>
                    <a:pt x="838" y="4"/>
                  </a:lnTo>
                  <a:lnTo>
                    <a:pt x="780" y="4"/>
                  </a:lnTo>
                  <a:lnTo>
                    <a:pt x="720" y="6"/>
                  </a:lnTo>
                  <a:lnTo>
                    <a:pt x="662" y="6"/>
                  </a:lnTo>
                  <a:lnTo>
                    <a:pt x="662" y="6"/>
                  </a:lnTo>
                  <a:lnTo>
                    <a:pt x="630" y="6"/>
                  </a:lnTo>
                  <a:lnTo>
                    <a:pt x="630" y="6"/>
                  </a:lnTo>
                  <a:lnTo>
                    <a:pt x="508" y="4"/>
                  </a:lnTo>
                  <a:lnTo>
                    <a:pt x="508" y="4"/>
                  </a:lnTo>
                  <a:lnTo>
                    <a:pt x="480" y="6"/>
                  </a:lnTo>
                  <a:lnTo>
                    <a:pt x="480" y="6"/>
                  </a:lnTo>
                  <a:lnTo>
                    <a:pt x="444" y="4"/>
                  </a:lnTo>
                  <a:lnTo>
                    <a:pt x="408" y="4"/>
                  </a:lnTo>
                  <a:lnTo>
                    <a:pt x="408" y="4"/>
                  </a:lnTo>
                  <a:lnTo>
                    <a:pt x="372" y="4"/>
                  </a:lnTo>
                  <a:lnTo>
                    <a:pt x="372" y="4"/>
                  </a:lnTo>
                  <a:lnTo>
                    <a:pt x="356" y="2"/>
                  </a:lnTo>
                  <a:lnTo>
                    <a:pt x="338" y="2"/>
                  </a:lnTo>
                  <a:lnTo>
                    <a:pt x="338" y="2"/>
                  </a:lnTo>
                  <a:lnTo>
                    <a:pt x="326" y="4"/>
                  </a:lnTo>
                  <a:lnTo>
                    <a:pt x="326" y="4"/>
                  </a:lnTo>
                  <a:lnTo>
                    <a:pt x="300" y="2"/>
                  </a:lnTo>
                  <a:lnTo>
                    <a:pt x="300" y="2"/>
                  </a:lnTo>
                  <a:lnTo>
                    <a:pt x="268" y="2"/>
                  </a:lnTo>
                  <a:lnTo>
                    <a:pt x="236" y="2"/>
                  </a:lnTo>
                  <a:lnTo>
                    <a:pt x="236" y="2"/>
                  </a:lnTo>
                  <a:lnTo>
                    <a:pt x="194" y="0"/>
                  </a:lnTo>
                  <a:lnTo>
                    <a:pt x="194" y="0"/>
                  </a:lnTo>
                  <a:lnTo>
                    <a:pt x="180" y="2"/>
                  </a:lnTo>
                  <a:lnTo>
                    <a:pt x="180" y="2"/>
                  </a:lnTo>
                  <a:lnTo>
                    <a:pt x="158" y="2"/>
                  </a:lnTo>
                  <a:lnTo>
                    <a:pt x="138" y="0"/>
                  </a:lnTo>
                  <a:lnTo>
                    <a:pt x="138" y="0"/>
                  </a:lnTo>
                  <a:lnTo>
                    <a:pt x="56" y="2"/>
                  </a:lnTo>
                  <a:lnTo>
                    <a:pt x="56" y="2"/>
                  </a:lnTo>
                  <a:lnTo>
                    <a:pt x="42" y="0"/>
                  </a:lnTo>
                  <a:lnTo>
                    <a:pt x="42" y="0"/>
                  </a:lnTo>
                  <a:lnTo>
                    <a:pt x="20" y="2"/>
                  </a:lnTo>
                  <a:lnTo>
                    <a:pt x="10" y="4"/>
                  </a:lnTo>
                  <a:lnTo>
                    <a:pt x="0" y="8"/>
                  </a:lnTo>
                  <a:lnTo>
                    <a:pt x="0" y="8"/>
                  </a:lnTo>
                  <a:lnTo>
                    <a:pt x="0" y="10"/>
                  </a:lnTo>
                  <a:lnTo>
                    <a:pt x="0" y="10"/>
                  </a:lnTo>
                  <a:lnTo>
                    <a:pt x="6" y="10"/>
                  </a:lnTo>
                  <a:lnTo>
                    <a:pt x="12" y="10"/>
                  </a:lnTo>
                  <a:lnTo>
                    <a:pt x="26" y="10"/>
                  </a:lnTo>
                  <a:lnTo>
                    <a:pt x="26" y="10"/>
                  </a:lnTo>
                  <a:lnTo>
                    <a:pt x="40" y="10"/>
                  </a:lnTo>
                  <a:lnTo>
                    <a:pt x="40" y="10"/>
                  </a:lnTo>
                  <a:lnTo>
                    <a:pt x="64" y="10"/>
                  </a:lnTo>
                  <a:lnTo>
                    <a:pt x="64" y="10"/>
                  </a:lnTo>
                  <a:lnTo>
                    <a:pt x="98" y="10"/>
                  </a:lnTo>
                  <a:lnTo>
                    <a:pt x="136" y="10"/>
                  </a:lnTo>
                  <a:lnTo>
                    <a:pt x="136" y="10"/>
                  </a:lnTo>
                  <a:lnTo>
                    <a:pt x="166" y="12"/>
                  </a:lnTo>
                  <a:lnTo>
                    <a:pt x="166" y="12"/>
                  </a:lnTo>
                  <a:lnTo>
                    <a:pt x="180" y="10"/>
                  </a:lnTo>
                  <a:lnTo>
                    <a:pt x="192" y="10"/>
                  </a:lnTo>
                  <a:lnTo>
                    <a:pt x="192" y="10"/>
                  </a:lnTo>
                  <a:lnTo>
                    <a:pt x="200" y="12"/>
                  </a:lnTo>
                  <a:lnTo>
                    <a:pt x="200" y="12"/>
                  </a:lnTo>
                  <a:lnTo>
                    <a:pt x="222" y="12"/>
                  </a:lnTo>
                  <a:lnTo>
                    <a:pt x="244" y="10"/>
                  </a:lnTo>
                  <a:lnTo>
                    <a:pt x="244" y="10"/>
                  </a:lnTo>
                  <a:lnTo>
                    <a:pt x="280" y="10"/>
                  </a:lnTo>
                  <a:lnTo>
                    <a:pt x="280" y="10"/>
                  </a:lnTo>
                  <a:lnTo>
                    <a:pt x="294" y="10"/>
                  </a:lnTo>
                  <a:lnTo>
                    <a:pt x="310" y="12"/>
                  </a:lnTo>
                  <a:lnTo>
                    <a:pt x="310" y="12"/>
                  </a:lnTo>
                  <a:lnTo>
                    <a:pt x="326" y="10"/>
                  </a:lnTo>
                  <a:lnTo>
                    <a:pt x="342" y="10"/>
                  </a:lnTo>
                  <a:lnTo>
                    <a:pt x="342" y="10"/>
                  </a:lnTo>
                  <a:lnTo>
                    <a:pt x="352" y="12"/>
                  </a:lnTo>
                  <a:lnTo>
                    <a:pt x="352" y="12"/>
                  </a:lnTo>
                  <a:lnTo>
                    <a:pt x="390" y="12"/>
                  </a:lnTo>
                  <a:lnTo>
                    <a:pt x="430" y="12"/>
                  </a:lnTo>
                  <a:lnTo>
                    <a:pt x="430" y="12"/>
                  </a:lnTo>
                  <a:lnTo>
                    <a:pt x="452" y="12"/>
                  </a:lnTo>
                  <a:lnTo>
                    <a:pt x="472" y="12"/>
                  </a:lnTo>
                  <a:lnTo>
                    <a:pt x="494" y="12"/>
                  </a:lnTo>
                  <a:lnTo>
                    <a:pt x="516" y="14"/>
                  </a:lnTo>
                  <a:lnTo>
                    <a:pt x="516" y="14"/>
                  </a:lnTo>
                  <a:lnTo>
                    <a:pt x="610" y="12"/>
                  </a:lnTo>
                  <a:lnTo>
                    <a:pt x="706" y="14"/>
                  </a:lnTo>
                  <a:lnTo>
                    <a:pt x="706" y="14"/>
                  </a:lnTo>
                  <a:lnTo>
                    <a:pt x="712" y="12"/>
                  </a:lnTo>
                  <a:lnTo>
                    <a:pt x="720" y="12"/>
                  </a:lnTo>
                  <a:lnTo>
                    <a:pt x="720" y="12"/>
                  </a:lnTo>
                  <a:lnTo>
                    <a:pt x="750" y="12"/>
                  </a:lnTo>
                  <a:lnTo>
                    <a:pt x="778" y="14"/>
                  </a:lnTo>
                  <a:lnTo>
                    <a:pt x="778" y="14"/>
                  </a:lnTo>
                  <a:lnTo>
                    <a:pt x="794" y="12"/>
                  </a:lnTo>
                  <a:lnTo>
                    <a:pt x="810" y="12"/>
                  </a:lnTo>
                  <a:lnTo>
                    <a:pt x="826" y="12"/>
                  </a:lnTo>
                  <a:lnTo>
                    <a:pt x="840" y="10"/>
                  </a:lnTo>
                  <a:lnTo>
                    <a:pt x="840" y="10"/>
                  </a:lnTo>
                  <a:lnTo>
                    <a:pt x="850" y="12"/>
                  </a:lnTo>
                  <a:lnTo>
                    <a:pt x="862" y="12"/>
                  </a:lnTo>
                  <a:lnTo>
                    <a:pt x="884" y="12"/>
                  </a:lnTo>
                  <a:lnTo>
                    <a:pt x="884" y="12"/>
                  </a:lnTo>
                  <a:lnTo>
                    <a:pt x="906" y="14"/>
                  </a:lnTo>
                  <a:lnTo>
                    <a:pt x="928" y="14"/>
                  </a:lnTo>
                  <a:lnTo>
                    <a:pt x="928" y="14"/>
                  </a:lnTo>
                  <a:lnTo>
                    <a:pt x="934" y="14"/>
                  </a:lnTo>
                  <a:lnTo>
                    <a:pt x="940" y="12"/>
                  </a:lnTo>
                  <a:lnTo>
                    <a:pt x="940" y="12"/>
                  </a:lnTo>
                  <a:lnTo>
                    <a:pt x="962" y="14"/>
                  </a:lnTo>
                  <a:lnTo>
                    <a:pt x="982" y="14"/>
                  </a:lnTo>
                  <a:lnTo>
                    <a:pt x="1020" y="14"/>
                  </a:lnTo>
                  <a:lnTo>
                    <a:pt x="1020" y="14"/>
                  </a:lnTo>
                  <a:lnTo>
                    <a:pt x="1032" y="14"/>
                  </a:lnTo>
                  <a:lnTo>
                    <a:pt x="1042" y="14"/>
                  </a:lnTo>
                  <a:lnTo>
                    <a:pt x="1052" y="14"/>
                  </a:lnTo>
                  <a:lnTo>
                    <a:pt x="1062" y="16"/>
                  </a:lnTo>
                  <a:lnTo>
                    <a:pt x="1062" y="16"/>
                  </a:lnTo>
                  <a:lnTo>
                    <a:pt x="1096" y="16"/>
                  </a:lnTo>
                  <a:lnTo>
                    <a:pt x="1126" y="16"/>
                  </a:lnTo>
                  <a:lnTo>
                    <a:pt x="1160" y="16"/>
                  </a:lnTo>
                  <a:lnTo>
                    <a:pt x="1194" y="14"/>
                  </a:lnTo>
                  <a:lnTo>
                    <a:pt x="1194" y="14"/>
                  </a:lnTo>
                  <a:lnTo>
                    <a:pt x="1198" y="16"/>
                  </a:lnTo>
                  <a:lnTo>
                    <a:pt x="1202" y="16"/>
                  </a:lnTo>
                  <a:lnTo>
                    <a:pt x="1214" y="16"/>
                  </a:lnTo>
                  <a:lnTo>
                    <a:pt x="1214" y="16"/>
                  </a:lnTo>
                  <a:lnTo>
                    <a:pt x="1252" y="16"/>
                  </a:lnTo>
                  <a:lnTo>
                    <a:pt x="1270" y="16"/>
                  </a:lnTo>
                  <a:lnTo>
                    <a:pt x="1290" y="16"/>
                  </a:lnTo>
                  <a:lnTo>
                    <a:pt x="1290" y="16"/>
                  </a:lnTo>
                  <a:lnTo>
                    <a:pt x="1302" y="14"/>
                  </a:lnTo>
                  <a:lnTo>
                    <a:pt x="1314" y="16"/>
                  </a:lnTo>
                  <a:lnTo>
                    <a:pt x="1338" y="18"/>
                  </a:lnTo>
                  <a:lnTo>
                    <a:pt x="1338" y="18"/>
                  </a:lnTo>
                  <a:lnTo>
                    <a:pt x="1346" y="16"/>
                  </a:lnTo>
                  <a:lnTo>
                    <a:pt x="1346" y="16"/>
                  </a:lnTo>
                  <a:lnTo>
                    <a:pt x="1364" y="16"/>
                  </a:lnTo>
                  <a:lnTo>
                    <a:pt x="1364" y="16"/>
                  </a:lnTo>
                  <a:lnTo>
                    <a:pt x="1380" y="18"/>
                  </a:lnTo>
                  <a:lnTo>
                    <a:pt x="1394" y="18"/>
                  </a:lnTo>
                  <a:lnTo>
                    <a:pt x="1394" y="18"/>
                  </a:lnTo>
                  <a:lnTo>
                    <a:pt x="1404" y="18"/>
                  </a:lnTo>
                  <a:lnTo>
                    <a:pt x="1404" y="18"/>
                  </a:lnTo>
                  <a:lnTo>
                    <a:pt x="1504" y="18"/>
                  </a:lnTo>
                  <a:lnTo>
                    <a:pt x="1504" y="18"/>
                  </a:lnTo>
                  <a:lnTo>
                    <a:pt x="1740" y="18"/>
                  </a:lnTo>
                  <a:lnTo>
                    <a:pt x="1740" y="18"/>
                  </a:lnTo>
                  <a:lnTo>
                    <a:pt x="1760" y="20"/>
                  </a:lnTo>
                  <a:lnTo>
                    <a:pt x="1782" y="20"/>
                  </a:lnTo>
                  <a:lnTo>
                    <a:pt x="1804" y="20"/>
                  </a:lnTo>
                  <a:lnTo>
                    <a:pt x="1826" y="22"/>
                  </a:lnTo>
                  <a:lnTo>
                    <a:pt x="1826" y="22"/>
                  </a:lnTo>
                  <a:lnTo>
                    <a:pt x="1832" y="20"/>
                  </a:lnTo>
                  <a:lnTo>
                    <a:pt x="1838" y="20"/>
                  </a:lnTo>
                  <a:lnTo>
                    <a:pt x="1838" y="20"/>
                  </a:lnTo>
                  <a:lnTo>
                    <a:pt x="1894" y="20"/>
                  </a:lnTo>
                  <a:lnTo>
                    <a:pt x="1952" y="20"/>
                  </a:lnTo>
                  <a:lnTo>
                    <a:pt x="1952" y="20"/>
                  </a:lnTo>
                  <a:lnTo>
                    <a:pt x="2008" y="20"/>
                  </a:lnTo>
                  <a:lnTo>
                    <a:pt x="2064" y="20"/>
                  </a:lnTo>
                  <a:lnTo>
                    <a:pt x="2064" y="20"/>
                  </a:lnTo>
                  <a:lnTo>
                    <a:pt x="2082" y="20"/>
                  </a:lnTo>
                  <a:lnTo>
                    <a:pt x="2102" y="20"/>
                  </a:lnTo>
                  <a:lnTo>
                    <a:pt x="2122" y="20"/>
                  </a:lnTo>
                  <a:lnTo>
                    <a:pt x="2142" y="22"/>
                  </a:lnTo>
                  <a:lnTo>
                    <a:pt x="2142" y="22"/>
                  </a:lnTo>
                  <a:lnTo>
                    <a:pt x="2220" y="20"/>
                  </a:lnTo>
                  <a:lnTo>
                    <a:pt x="2300" y="22"/>
                  </a:lnTo>
                  <a:lnTo>
                    <a:pt x="2300" y="22"/>
                  </a:lnTo>
                  <a:lnTo>
                    <a:pt x="2320" y="20"/>
                  </a:lnTo>
                  <a:lnTo>
                    <a:pt x="2320" y="20"/>
                  </a:lnTo>
                  <a:lnTo>
                    <a:pt x="2328" y="22"/>
                  </a:lnTo>
                  <a:lnTo>
                    <a:pt x="2328" y="22"/>
                  </a:lnTo>
                  <a:lnTo>
                    <a:pt x="2334" y="20"/>
                  </a:lnTo>
                  <a:lnTo>
                    <a:pt x="2340" y="20"/>
                  </a:lnTo>
                  <a:lnTo>
                    <a:pt x="2340" y="20"/>
                  </a:lnTo>
                  <a:lnTo>
                    <a:pt x="2404" y="20"/>
                  </a:lnTo>
                  <a:lnTo>
                    <a:pt x="2438" y="20"/>
                  </a:lnTo>
                  <a:lnTo>
                    <a:pt x="2468" y="24"/>
                  </a:lnTo>
                  <a:lnTo>
                    <a:pt x="2468" y="24"/>
                  </a:lnTo>
                  <a:lnTo>
                    <a:pt x="2476" y="22"/>
                  </a:lnTo>
                  <a:lnTo>
                    <a:pt x="2486" y="22"/>
                  </a:lnTo>
                  <a:lnTo>
                    <a:pt x="2502" y="22"/>
                  </a:lnTo>
                  <a:lnTo>
                    <a:pt x="2502" y="22"/>
                  </a:lnTo>
                  <a:lnTo>
                    <a:pt x="2534" y="22"/>
                  </a:lnTo>
                  <a:lnTo>
                    <a:pt x="2568" y="20"/>
                  </a:lnTo>
                  <a:lnTo>
                    <a:pt x="2568" y="20"/>
                  </a:lnTo>
                  <a:lnTo>
                    <a:pt x="2586" y="22"/>
                  </a:lnTo>
                  <a:lnTo>
                    <a:pt x="2586" y="22"/>
                  </a:lnTo>
                  <a:lnTo>
                    <a:pt x="2624" y="22"/>
                  </a:lnTo>
                  <a:lnTo>
                    <a:pt x="2624" y="22"/>
                  </a:lnTo>
                  <a:lnTo>
                    <a:pt x="2642" y="20"/>
                  </a:lnTo>
                  <a:lnTo>
                    <a:pt x="2642" y="20"/>
                  </a:lnTo>
                  <a:lnTo>
                    <a:pt x="2706" y="22"/>
                  </a:lnTo>
                  <a:lnTo>
                    <a:pt x="2764" y="22"/>
                  </a:lnTo>
                  <a:lnTo>
                    <a:pt x="2764" y="22"/>
                  </a:lnTo>
                  <a:lnTo>
                    <a:pt x="2840" y="22"/>
                  </a:lnTo>
                  <a:lnTo>
                    <a:pt x="2840" y="22"/>
                  </a:lnTo>
                  <a:lnTo>
                    <a:pt x="2888" y="24"/>
                  </a:lnTo>
                  <a:lnTo>
                    <a:pt x="2910" y="24"/>
                  </a:lnTo>
                  <a:lnTo>
                    <a:pt x="2932" y="22"/>
                  </a:lnTo>
                  <a:lnTo>
                    <a:pt x="2932" y="22"/>
                  </a:lnTo>
                  <a:lnTo>
                    <a:pt x="2946" y="24"/>
                  </a:lnTo>
                  <a:lnTo>
                    <a:pt x="2960" y="24"/>
                  </a:lnTo>
                  <a:lnTo>
                    <a:pt x="2984" y="24"/>
                  </a:lnTo>
                  <a:lnTo>
                    <a:pt x="2984" y="24"/>
                  </a:lnTo>
                  <a:lnTo>
                    <a:pt x="3024" y="24"/>
                  </a:lnTo>
                  <a:lnTo>
                    <a:pt x="3024" y="24"/>
                  </a:lnTo>
                  <a:lnTo>
                    <a:pt x="3088" y="24"/>
                  </a:lnTo>
                  <a:lnTo>
                    <a:pt x="3088" y="24"/>
                  </a:lnTo>
                  <a:lnTo>
                    <a:pt x="3132" y="24"/>
                  </a:lnTo>
                  <a:lnTo>
                    <a:pt x="3132" y="24"/>
                  </a:lnTo>
                  <a:lnTo>
                    <a:pt x="3156" y="24"/>
                  </a:lnTo>
                  <a:lnTo>
                    <a:pt x="3178" y="24"/>
                  </a:lnTo>
                  <a:lnTo>
                    <a:pt x="3178" y="24"/>
                  </a:lnTo>
                  <a:lnTo>
                    <a:pt x="3190" y="24"/>
                  </a:lnTo>
                  <a:lnTo>
                    <a:pt x="3202" y="26"/>
                  </a:lnTo>
                  <a:lnTo>
                    <a:pt x="3202" y="26"/>
                  </a:lnTo>
                  <a:lnTo>
                    <a:pt x="3208" y="24"/>
                  </a:lnTo>
                  <a:lnTo>
                    <a:pt x="3208" y="24"/>
                  </a:lnTo>
                  <a:lnTo>
                    <a:pt x="3214" y="24"/>
                  </a:lnTo>
                  <a:lnTo>
                    <a:pt x="3222" y="26"/>
                  </a:lnTo>
                  <a:lnTo>
                    <a:pt x="3222" y="26"/>
                  </a:lnTo>
                  <a:lnTo>
                    <a:pt x="3246" y="26"/>
                  </a:lnTo>
                  <a:lnTo>
                    <a:pt x="3268" y="24"/>
                  </a:lnTo>
                  <a:lnTo>
                    <a:pt x="3268" y="24"/>
                  </a:lnTo>
                  <a:lnTo>
                    <a:pt x="3278" y="26"/>
                  </a:lnTo>
                  <a:lnTo>
                    <a:pt x="3278" y="26"/>
                  </a:lnTo>
                  <a:lnTo>
                    <a:pt x="3334" y="26"/>
                  </a:lnTo>
                  <a:lnTo>
                    <a:pt x="3390" y="26"/>
                  </a:lnTo>
                  <a:lnTo>
                    <a:pt x="3390" y="26"/>
                  </a:lnTo>
                  <a:lnTo>
                    <a:pt x="3404" y="26"/>
                  </a:lnTo>
                  <a:lnTo>
                    <a:pt x="3418" y="24"/>
                  </a:lnTo>
                  <a:lnTo>
                    <a:pt x="3418" y="24"/>
                  </a:lnTo>
                  <a:lnTo>
                    <a:pt x="3446" y="24"/>
                  </a:lnTo>
                  <a:lnTo>
                    <a:pt x="3470" y="26"/>
                  </a:lnTo>
                  <a:lnTo>
                    <a:pt x="3470" y="26"/>
                  </a:lnTo>
                  <a:lnTo>
                    <a:pt x="3496" y="26"/>
                  </a:lnTo>
                  <a:lnTo>
                    <a:pt x="3496" y="26"/>
                  </a:lnTo>
                  <a:lnTo>
                    <a:pt x="3532" y="24"/>
                  </a:lnTo>
                  <a:lnTo>
                    <a:pt x="3532" y="24"/>
                  </a:lnTo>
                  <a:lnTo>
                    <a:pt x="3544" y="24"/>
                  </a:lnTo>
                  <a:lnTo>
                    <a:pt x="3556" y="26"/>
                  </a:lnTo>
                  <a:lnTo>
                    <a:pt x="3556" y="26"/>
                  </a:lnTo>
                  <a:lnTo>
                    <a:pt x="3578" y="26"/>
                  </a:lnTo>
                  <a:lnTo>
                    <a:pt x="3598" y="26"/>
                  </a:lnTo>
                  <a:lnTo>
                    <a:pt x="3598" y="26"/>
                  </a:lnTo>
                  <a:lnTo>
                    <a:pt x="3622" y="26"/>
                  </a:lnTo>
                  <a:lnTo>
                    <a:pt x="3622" y="26"/>
                  </a:lnTo>
                  <a:lnTo>
                    <a:pt x="3634" y="26"/>
                  </a:lnTo>
                  <a:lnTo>
                    <a:pt x="3646" y="26"/>
                  </a:lnTo>
                  <a:lnTo>
                    <a:pt x="3646" y="26"/>
                  </a:lnTo>
                  <a:lnTo>
                    <a:pt x="3658" y="26"/>
                  </a:lnTo>
                  <a:lnTo>
                    <a:pt x="3670" y="26"/>
                  </a:lnTo>
                  <a:lnTo>
                    <a:pt x="3670" y="26"/>
                  </a:lnTo>
                  <a:lnTo>
                    <a:pt x="3706" y="26"/>
                  </a:lnTo>
                  <a:lnTo>
                    <a:pt x="3742" y="26"/>
                  </a:lnTo>
                  <a:lnTo>
                    <a:pt x="3742" y="26"/>
                  </a:lnTo>
                  <a:lnTo>
                    <a:pt x="3788" y="26"/>
                  </a:lnTo>
                  <a:lnTo>
                    <a:pt x="3788" y="26"/>
                  </a:lnTo>
                  <a:lnTo>
                    <a:pt x="3810" y="28"/>
                  </a:lnTo>
                  <a:lnTo>
                    <a:pt x="3810" y="28"/>
                  </a:lnTo>
                  <a:lnTo>
                    <a:pt x="3816" y="26"/>
                  </a:lnTo>
                  <a:lnTo>
                    <a:pt x="3816" y="26"/>
                  </a:lnTo>
                  <a:lnTo>
                    <a:pt x="3820" y="26"/>
                  </a:lnTo>
                  <a:lnTo>
                    <a:pt x="3824" y="28"/>
                  </a:lnTo>
                  <a:lnTo>
                    <a:pt x="3824" y="28"/>
                  </a:lnTo>
                  <a:lnTo>
                    <a:pt x="3832" y="26"/>
                  </a:lnTo>
                  <a:lnTo>
                    <a:pt x="3832" y="26"/>
                  </a:lnTo>
                  <a:lnTo>
                    <a:pt x="3846" y="24"/>
                  </a:lnTo>
                  <a:lnTo>
                    <a:pt x="3846" y="24"/>
                  </a:lnTo>
                  <a:lnTo>
                    <a:pt x="3850" y="24"/>
                  </a:lnTo>
                  <a:lnTo>
                    <a:pt x="3850" y="24"/>
                  </a:lnTo>
                  <a:lnTo>
                    <a:pt x="3856" y="26"/>
                  </a:lnTo>
                  <a:lnTo>
                    <a:pt x="3864" y="26"/>
                  </a:lnTo>
                  <a:lnTo>
                    <a:pt x="3878" y="24"/>
                  </a:lnTo>
                  <a:lnTo>
                    <a:pt x="3878" y="24"/>
                  </a:lnTo>
                  <a:lnTo>
                    <a:pt x="3890" y="24"/>
                  </a:lnTo>
                  <a:lnTo>
                    <a:pt x="3890" y="24"/>
                  </a:lnTo>
                  <a:lnTo>
                    <a:pt x="3900" y="24"/>
                  </a:lnTo>
                  <a:lnTo>
                    <a:pt x="3906" y="22"/>
                  </a:lnTo>
                  <a:lnTo>
                    <a:pt x="3910" y="20"/>
                  </a:lnTo>
                  <a:lnTo>
                    <a:pt x="3910" y="20"/>
                  </a:lnTo>
                  <a:lnTo>
                    <a:pt x="3914" y="20"/>
                  </a:lnTo>
                  <a:lnTo>
                    <a:pt x="3916" y="18"/>
                  </a:lnTo>
                  <a:lnTo>
                    <a:pt x="3916" y="18"/>
                  </a:lnTo>
                  <a:lnTo>
                    <a:pt x="3916" y="18"/>
                  </a:lnTo>
                  <a:lnTo>
                    <a:pt x="3916" y="18"/>
                  </a:lnTo>
                  <a:lnTo>
                    <a:pt x="3916" y="16"/>
                  </a:lnTo>
                  <a:lnTo>
                    <a:pt x="3916" y="14"/>
                  </a:lnTo>
                  <a:lnTo>
                    <a:pt x="3916" y="14"/>
                  </a:lnTo>
                  <a:lnTo>
                    <a:pt x="3868" y="14"/>
                  </a:lnTo>
                  <a:lnTo>
                    <a:pt x="3844" y="14"/>
                  </a:lnTo>
                  <a:lnTo>
                    <a:pt x="3820" y="12"/>
                  </a:lnTo>
                  <a:lnTo>
                    <a:pt x="3820" y="12"/>
                  </a:lnTo>
                  <a:close/>
                  <a:moveTo>
                    <a:pt x="744" y="10"/>
                  </a:moveTo>
                  <a:lnTo>
                    <a:pt x="744" y="10"/>
                  </a:lnTo>
                  <a:lnTo>
                    <a:pt x="744" y="8"/>
                  </a:lnTo>
                  <a:lnTo>
                    <a:pt x="744" y="8"/>
                  </a:lnTo>
                  <a:lnTo>
                    <a:pt x="744" y="8"/>
                  </a:lnTo>
                  <a:lnTo>
                    <a:pt x="746" y="8"/>
                  </a:lnTo>
                  <a:lnTo>
                    <a:pt x="744" y="10"/>
                  </a:lnTo>
                  <a:lnTo>
                    <a:pt x="744" y="10"/>
                  </a:lnTo>
                  <a:close/>
                  <a:moveTo>
                    <a:pt x="2874" y="18"/>
                  </a:moveTo>
                  <a:lnTo>
                    <a:pt x="2874" y="18"/>
                  </a:lnTo>
                  <a:lnTo>
                    <a:pt x="2874" y="16"/>
                  </a:lnTo>
                  <a:lnTo>
                    <a:pt x="2874" y="16"/>
                  </a:lnTo>
                  <a:lnTo>
                    <a:pt x="2876" y="18"/>
                  </a:lnTo>
                  <a:lnTo>
                    <a:pt x="2876" y="18"/>
                  </a:lnTo>
                  <a:lnTo>
                    <a:pt x="2874" y="18"/>
                  </a:lnTo>
                  <a:lnTo>
                    <a:pt x="2874" y="18"/>
                  </a:lnTo>
                  <a:close/>
                  <a:moveTo>
                    <a:pt x="3160" y="18"/>
                  </a:moveTo>
                  <a:lnTo>
                    <a:pt x="3160" y="18"/>
                  </a:lnTo>
                  <a:lnTo>
                    <a:pt x="3160" y="16"/>
                  </a:lnTo>
                  <a:lnTo>
                    <a:pt x="3160" y="16"/>
                  </a:lnTo>
                  <a:lnTo>
                    <a:pt x="3162" y="16"/>
                  </a:lnTo>
                  <a:lnTo>
                    <a:pt x="3162" y="16"/>
                  </a:lnTo>
                  <a:lnTo>
                    <a:pt x="3162" y="16"/>
                  </a:lnTo>
                  <a:lnTo>
                    <a:pt x="3160" y="18"/>
                  </a:lnTo>
                  <a:lnTo>
                    <a:pt x="316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spTree>
    <p:extLst>
      <p:ext uri="{BB962C8B-B14F-4D97-AF65-F5344CB8AC3E}">
        <p14:creationId xmlns:p14="http://schemas.microsoft.com/office/powerpoint/2010/main" val="13103685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12" name="Text Placeholder 11"/>
          <p:cNvSpPr>
            <a:spLocks noGrp="1"/>
          </p:cNvSpPr>
          <p:nvPr>
            <p:ph type="body" sz="quarter" idx="12"/>
          </p:nvPr>
        </p:nvSpPr>
        <p:spPr>
          <a:xfrm>
            <a:off x="349250" y="3629025"/>
            <a:ext cx="4587875" cy="1639661"/>
          </a:xfrm>
        </p:spPr>
        <p:txBody>
          <a:bodyPr lIns="0" tIns="0" rIns="0" bIns="0"/>
          <a:lstStyle>
            <a:lvl1pPr marL="228600" indent="-228600" algn="l">
              <a:lnSpc>
                <a:spcPct val="100000"/>
              </a:lnSpc>
              <a:spcAft>
                <a:spcPts val="0"/>
              </a:spcAft>
              <a:buFont typeface="Wingdings" pitchFamily="2" charset="2"/>
              <a:buNone/>
              <a:defRPr sz="2200">
                <a:solidFill>
                  <a:schemeClr val="tx1"/>
                </a:solidFill>
              </a:defRPr>
            </a:lvl1pPr>
            <a:lvl2pPr marL="300038" indent="0">
              <a:buFontTx/>
              <a:buNone/>
              <a:defRPr sz="2200">
                <a:solidFill>
                  <a:schemeClr val="tx1">
                    <a:lumMod val="65000"/>
                    <a:lumOff val="35000"/>
                  </a:schemeClr>
                </a:solidFill>
              </a:defRPr>
            </a:lvl2pPr>
            <a:lvl3pPr marL="638175" indent="0">
              <a:buFontTx/>
              <a:buNone/>
              <a:defRPr sz="2200">
                <a:solidFill>
                  <a:schemeClr val="tx1">
                    <a:lumMod val="65000"/>
                    <a:lumOff val="35000"/>
                  </a:schemeClr>
                </a:solidFill>
              </a:defRPr>
            </a:lvl3pPr>
            <a:lvl4pPr marL="928688" indent="0">
              <a:buFontTx/>
              <a:buNone/>
              <a:defRPr sz="2200">
                <a:solidFill>
                  <a:schemeClr val="tx1">
                    <a:lumMod val="65000"/>
                    <a:lumOff val="35000"/>
                  </a:schemeClr>
                </a:solidFill>
              </a:defRPr>
            </a:lvl4pPr>
            <a:lvl5pPr marL="1238250" indent="0">
              <a:buFontTx/>
              <a:buNone/>
              <a:defRPr sz="2200">
                <a:solidFill>
                  <a:schemeClr val="tx1">
                    <a:lumMod val="65000"/>
                    <a:lumOff val="35000"/>
                  </a:schemeClr>
                </a:solidFill>
              </a:defRPr>
            </a:lvl5pPr>
          </a:lstStyle>
          <a:p>
            <a:pPr lvl="0"/>
            <a:r>
              <a:rPr lang="en-US" dirty="0" smtClean="0"/>
              <a:t>Click to edit Master text styles</a:t>
            </a:r>
          </a:p>
        </p:txBody>
      </p:sp>
      <p:sp>
        <p:nvSpPr>
          <p:cNvPr id="6" name="Rectangle 6"/>
          <p:cNvSpPr>
            <a:spLocks noGrp="1" noChangeArrowheads="1"/>
          </p:cNvSpPr>
          <p:nvPr>
            <p:ph type="sldNum" sz="quarter" idx="10"/>
          </p:nvPr>
        </p:nvSpPr>
        <p:spPr/>
        <p:txBody>
          <a:bodyPr/>
          <a:lstStyle>
            <a:lvl1pPr>
              <a:defRPr/>
            </a:lvl1pPr>
          </a:lstStyle>
          <a:p>
            <a:pPr>
              <a:defRPr/>
            </a:pPr>
            <a:fld id="{4ED3660A-DD26-4D68-AB4C-4AE07E173604}" type="slidenum">
              <a:rPr lang="en-US">
                <a:solidFill>
                  <a:srgbClr val="000000"/>
                </a:solidFill>
              </a:rPr>
              <a:pPr>
                <a:defRPr/>
              </a:pPr>
              <a:t>‹#›</a:t>
            </a:fld>
            <a:endParaRPr lang="en-US" dirty="0">
              <a:solidFill>
                <a:srgbClr val="000000"/>
              </a:solidFill>
            </a:endParaRPr>
          </a:p>
        </p:txBody>
      </p:sp>
      <p:sp>
        <p:nvSpPr>
          <p:cNvPr id="7" name="Rectangle 71"/>
          <p:cNvSpPr>
            <a:spLocks noGrp="1" noChangeArrowheads="1"/>
          </p:cNvSpPr>
          <p:nvPr>
            <p:ph type="ftr" sz="quarter" idx="11"/>
          </p:nvPr>
        </p:nvSpPr>
        <p:spPr/>
        <p:txBody>
          <a:bodyPr/>
          <a:lstStyle>
            <a:lvl1pPr>
              <a:defRPr/>
            </a:lvl1pPr>
          </a:lstStyle>
          <a:p>
            <a:pPr>
              <a:defRPr/>
            </a:pPr>
            <a:r>
              <a:rPr lang="en-US" smtClean="0">
                <a:solidFill>
                  <a:srgbClr val="000000"/>
                </a:solidFill>
              </a:rPr>
              <a:t>NetApp Confidential – Limited Use</a:t>
            </a:r>
            <a:endParaRPr lang="en-US" dirty="0">
              <a:solidFill>
                <a:srgbClr val="000000"/>
              </a:solidFill>
            </a:endParaRPr>
          </a:p>
        </p:txBody>
      </p:sp>
      <p:sp>
        <p:nvSpPr>
          <p:cNvPr id="9" name="Title 6"/>
          <p:cNvSpPr>
            <a:spLocks noGrp="1"/>
          </p:cNvSpPr>
          <p:nvPr userDrawn="1">
            <p:ph type="title"/>
          </p:nvPr>
        </p:nvSpPr>
        <p:spPr>
          <a:xfrm>
            <a:off x="349250" y="1736726"/>
            <a:ext cx="4587875" cy="1765300"/>
          </a:xfrm>
        </p:spPr>
        <p:txBody>
          <a:bodyPr lIns="0" anchor="b"/>
          <a:lstStyle>
            <a:lvl1pPr algn="l">
              <a:lnSpc>
                <a:spcPts val="4000"/>
              </a:lnSpc>
              <a:defRPr sz="3800" b="0">
                <a:solidFill>
                  <a:schemeClr val="accent3"/>
                </a:solidFill>
              </a:defRPr>
            </a:lvl1pPr>
          </a:lstStyle>
          <a:p>
            <a:endParaRPr lang="en-US" dirty="0" smtClean="0"/>
          </a:p>
        </p:txBody>
      </p:sp>
      <p:pic>
        <p:nvPicPr>
          <p:cNvPr id="8" name="Picture 7" descr="Shapes_2_HiRe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81600" y="2452121"/>
            <a:ext cx="3613150" cy="2197748"/>
          </a:xfrm>
          <a:prstGeom prst="rect">
            <a:avLst/>
          </a:prstGeom>
        </p:spPr>
      </p:pic>
    </p:spTree>
    <p:extLst>
      <p:ext uri="{BB962C8B-B14F-4D97-AF65-F5344CB8AC3E}">
        <p14:creationId xmlns:p14="http://schemas.microsoft.com/office/powerpoint/2010/main" val="15429022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sp>
        <p:nvSpPr>
          <p:cNvPr id="12" name="Text Placeholder 11"/>
          <p:cNvSpPr>
            <a:spLocks noGrp="1"/>
          </p:cNvSpPr>
          <p:nvPr>
            <p:ph type="body" sz="quarter" idx="12"/>
          </p:nvPr>
        </p:nvSpPr>
        <p:spPr>
          <a:xfrm>
            <a:off x="349251" y="3628572"/>
            <a:ext cx="4587874" cy="1642675"/>
          </a:xfrm>
        </p:spPr>
        <p:txBody>
          <a:bodyPr lIns="0" tIns="0" rIns="0" bIns="0"/>
          <a:lstStyle>
            <a:lvl1pPr marL="0" indent="0" algn="l">
              <a:lnSpc>
                <a:spcPct val="100000"/>
              </a:lnSpc>
              <a:spcAft>
                <a:spcPts val="0"/>
              </a:spcAft>
              <a:buFont typeface="Wingdings" pitchFamily="2" charset="2"/>
              <a:buNone/>
              <a:defRPr sz="2200">
                <a:solidFill>
                  <a:schemeClr val="tx1"/>
                </a:solidFill>
              </a:defRPr>
            </a:lvl1pPr>
            <a:lvl2pPr marL="300038" indent="0">
              <a:buFontTx/>
              <a:buNone/>
              <a:defRPr sz="2200">
                <a:solidFill>
                  <a:schemeClr val="tx1">
                    <a:lumMod val="65000"/>
                    <a:lumOff val="35000"/>
                  </a:schemeClr>
                </a:solidFill>
              </a:defRPr>
            </a:lvl2pPr>
            <a:lvl3pPr marL="638175" indent="0">
              <a:buFontTx/>
              <a:buNone/>
              <a:defRPr sz="2200">
                <a:solidFill>
                  <a:schemeClr val="tx1">
                    <a:lumMod val="65000"/>
                    <a:lumOff val="35000"/>
                  </a:schemeClr>
                </a:solidFill>
              </a:defRPr>
            </a:lvl3pPr>
            <a:lvl4pPr marL="928688" indent="0">
              <a:buFontTx/>
              <a:buNone/>
              <a:defRPr sz="2200">
                <a:solidFill>
                  <a:schemeClr val="tx1">
                    <a:lumMod val="65000"/>
                    <a:lumOff val="35000"/>
                  </a:schemeClr>
                </a:solidFill>
              </a:defRPr>
            </a:lvl4pPr>
            <a:lvl5pPr marL="1238250" indent="0">
              <a:buFontTx/>
              <a:buNone/>
              <a:defRPr sz="2200">
                <a:solidFill>
                  <a:schemeClr val="tx1">
                    <a:lumMod val="65000"/>
                    <a:lumOff val="35000"/>
                  </a:schemeClr>
                </a:solidFill>
              </a:defRPr>
            </a:lvl5pPr>
          </a:lstStyle>
          <a:p>
            <a:pPr lvl="0"/>
            <a:r>
              <a:rPr lang="en-US" dirty="0" smtClean="0"/>
              <a:t>Click to edit Master text styles</a:t>
            </a:r>
          </a:p>
        </p:txBody>
      </p:sp>
      <p:sp>
        <p:nvSpPr>
          <p:cNvPr id="6" name="Rectangle 6"/>
          <p:cNvSpPr>
            <a:spLocks noGrp="1" noChangeArrowheads="1"/>
          </p:cNvSpPr>
          <p:nvPr>
            <p:ph type="sldNum" sz="quarter" idx="10"/>
          </p:nvPr>
        </p:nvSpPr>
        <p:spPr/>
        <p:txBody>
          <a:bodyPr/>
          <a:lstStyle>
            <a:lvl1pPr>
              <a:defRPr/>
            </a:lvl1pPr>
          </a:lstStyle>
          <a:p>
            <a:pPr>
              <a:defRPr/>
            </a:pPr>
            <a:fld id="{4ED3660A-DD26-4D68-AB4C-4AE07E173604}" type="slidenum">
              <a:rPr lang="en-US">
                <a:solidFill>
                  <a:srgbClr val="000000"/>
                </a:solidFill>
              </a:rPr>
              <a:pPr>
                <a:defRPr/>
              </a:pPr>
              <a:t>‹#›</a:t>
            </a:fld>
            <a:endParaRPr lang="en-US" dirty="0">
              <a:solidFill>
                <a:srgbClr val="000000"/>
              </a:solidFill>
            </a:endParaRPr>
          </a:p>
        </p:txBody>
      </p:sp>
      <p:sp>
        <p:nvSpPr>
          <p:cNvPr id="7" name="Rectangle 71"/>
          <p:cNvSpPr>
            <a:spLocks noGrp="1" noChangeArrowheads="1"/>
          </p:cNvSpPr>
          <p:nvPr>
            <p:ph type="ftr" sz="quarter" idx="11"/>
          </p:nvPr>
        </p:nvSpPr>
        <p:spPr/>
        <p:txBody>
          <a:bodyPr/>
          <a:lstStyle>
            <a:lvl1pPr>
              <a:defRPr/>
            </a:lvl1pPr>
          </a:lstStyle>
          <a:p>
            <a:pPr>
              <a:defRPr/>
            </a:pPr>
            <a:r>
              <a:rPr lang="en-US" smtClean="0">
                <a:solidFill>
                  <a:srgbClr val="000000"/>
                </a:solidFill>
              </a:rPr>
              <a:t>NetApp Confidential – Limited Use</a:t>
            </a:r>
            <a:endParaRPr lang="en-US" dirty="0">
              <a:solidFill>
                <a:srgbClr val="000000"/>
              </a:solidFill>
            </a:endParaRPr>
          </a:p>
        </p:txBody>
      </p:sp>
      <p:sp>
        <p:nvSpPr>
          <p:cNvPr id="9" name="Title 6"/>
          <p:cNvSpPr>
            <a:spLocks noGrp="1"/>
          </p:cNvSpPr>
          <p:nvPr>
            <p:ph type="title"/>
          </p:nvPr>
        </p:nvSpPr>
        <p:spPr>
          <a:xfrm>
            <a:off x="349250" y="1736725"/>
            <a:ext cx="4587875" cy="1766207"/>
          </a:xfrm>
        </p:spPr>
        <p:txBody>
          <a:bodyPr lIns="0" anchor="b"/>
          <a:lstStyle>
            <a:lvl1pPr algn="l">
              <a:lnSpc>
                <a:spcPts val="4000"/>
              </a:lnSpc>
              <a:defRPr sz="3800" b="0">
                <a:solidFill>
                  <a:schemeClr val="accent3"/>
                </a:solidFill>
              </a:defRPr>
            </a:lvl1pPr>
          </a:lstStyle>
          <a:p>
            <a:endParaRPr lang="en-US" dirty="0" smtClean="0"/>
          </a:p>
        </p:txBody>
      </p:sp>
      <p:pic>
        <p:nvPicPr>
          <p:cNvPr id="8" name="Picture 7" descr="Shapes_2_HiRe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81600" y="2452121"/>
            <a:ext cx="3613150" cy="2197748"/>
          </a:xfrm>
          <a:prstGeom prst="rect">
            <a:avLst/>
          </a:prstGeom>
        </p:spPr>
      </p:pic>
    </p:spTree>
    <p:extLst>
      <p:ext uri="{BB962C8B-B14F-4D97-AF65-F5344CB8AC3E}">
        <p14:creationId xmlns:p14="http://schemas.microsoft.com/office/powerpoint/2010/main" val="4232465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69988" y="352425"/>
            <a:ext cx="5992812" cy="714375"/>
          </a:xfrm>
        </p:spPr>
        <p:txBody>
          <a:bodyPr/>
          <a:lstStyle>
            <a:lvl1pPr>
              <a:defRPr>
                <a:solidFill>
                  <a:schemeClr val="tx1"/>
                </a:solidFill>
              </a:defRPr>
            </a:lvl1pPr>
          </a:lstStyle>
          <a:p>
            <a:r>
              <a:rPr lang="en-US" smtClean="0"/>
              <a:t>Click to edit Master title style</a:t>
            </a:r>
            <a:endParaRPr lang="en-US"/>
          </a:p>
        </p:txBody>
      </p:sp>
      <p:sp>
        <p:nvSpPr>
          <p:cNvPr id="3" name="Content Placeholder 2"/>
          <p:cNvSpPr>
            <a:spLocks noGrp="1"/>
          </p:cNvSpPr>
          <p:nvPr>
            <p:ph idx="1"/>
          </p:nvPr>
        </p:nvSpPr>
        <p:spPr>
          <a:xfrm>
            <a:off x="1169988" y="1281112"/>
            <a:ext cx="7603490" cy="5043488"/>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077938D5-676B-4424-8B52-343AF2A1253B}" type="slidenum">
              <a:rPr lang="en-US"/>
              <a:pPr>
                <a:defRPr/>
              </a:pPr>
              <a:t>‹#›</a:t>
            </a:fld>
            <a:endParaRPr lang="en-US"/>
          </a:p>
        </p:txBody>
      </p:sp>
      <p:grpSp>
        <p:nvGrpSpPr>
          <p:cNvPr id="9" name="Group 8"/>
          <p:cNvGrpSpPr/>
          <p:nvPr userDrawn="1"/>
        </p:nvGrpSpPr>
        <p:grpSpPr bwMode="gray">
          <a:xfrm>
            <a:off x="347662" y="6445714"/>
            <a:ext cx="8449056" cy="107486"/>
            <a:chOff x="347662" y="6160730"/>
            <a:chExt cx="8449056" cy="107486"/>
          </a:xfrm>
        </p:grpSpPr>
        <p:sp>
          <p:nvSpPr>
            <p:cNvPr id="10" name="Freeform 5"/>
            <p:cNvSpPr>
              <a:spLocks/>
            </p:cNvSpPr>
            <p:nvPr userDrawn="1"/>
          </p:nvSpPr>
          <p:spPr bwMode="gray">
            <a:xfrm>
              <a:off x="347662" y="6160730"/>
              <a:ext cx="8449056" cy="107486"/>
            </a:xfrm>
            <a:custGeom>
              <a:avLst/>
              <a:gdLst>
                <a:gd name="T0" fmla="*/ 116 w 3930"/>
                <a:gd name="T1" fmla="*/ 4 h 50"/>
                <a:gd name="T2" fmla="*/ 258 w 3930"/>
                <a:gd name="T3" fmla="*/ 2 h 50"/>
                <a:gd name="T4" fmla="*/ 376 w 3930"/>
                <a:gd name="T5" fmla="*/ 2 h 50"/>
                <a:gd name="T6" fmla="*/ 494 w 3930"/>
                <a:gd name="T7" fmla="*/ 6 h 50"/>
                <a:gd name="T8" fmla="*/ 628 w 3930"/>
                <a:gd name="T9" fmla="*/ 8 h 50"/>
                <a:gd name="T10" fmla="*/ 774 w 3930"/>
                <a:gd name="T11" fmla="*/ 6 h 50"/>
                <a:gd name="T12" fmla="*/ 894 w 3930"/>
                <a:gd name="T13" fmla="*/ 4 h 50"/>
                <a:gd name="T14" fmla="*/ 1038 w 3930"/>
                <a:gd name="T15" fmla="*/ 4 h 50"/>
                <a:gd name="T16" fmla="*/ 1196 w 3930"/>
                <a:gd name="T17" fmla="*/ 2 h 50"/>
                <a:gd name="T18" fmla="*/ 1326 w 3930"/>
                <a:gd name="T19" fmla="*/ 4 h 50"/>
                <a:gd name="T20" fmla="*/ 1428 w 3930"/>
                <a:gd name="T21" fmla="*/ 4 h 50"/>
                <a:gd name="T22" fmla="*/ 1568 w 3930"/>
                <a:gd name="T23" fmla="*/ 6 h 50"/>
                <a:gd name="T24" fmla="*/ 1710 w 3930"/>
                <a:gd name="T25" fmla="*/ 6 h 50"/>
                <a:gd name="T26" fmla="*/ 1826 w 3930"/>
                <a:gd name="T27" fmla="*/ 8 h 50"/>
                <a:gd name="T28" fmla="*/ 1950 w 3930"/>
                <a:gd name="T29" fmla="*/ 4 h 50"/>
                <a:gd name="T30" fmla="*/ 2106 w 3930"/>
                <a:gd name="T31" fmla="*/ 4 h 50"/>
                <a:gd name="T32" fmla="*/ 2234 w 3930"/>
                <a:gd name="T33" fmla="*/ 2 h 50"/>
                <a:gd name="T34" fmla="*/ 2354 w 3930"/>
                <a:gd name="T35" fmla="*/ 2 h 50"/>
                <a:gd name="T36" fmla="*/ 2498 w 3930"/>
                <a:gd name="T37" fmla="*/ 6 h 50"/>
                <a:gd name="T38" fmla="*/ 2580 w 3930"/>
                <a:gd name="T39" fmla="*/ 4 h 50"/>
                <a:gd name="T40" fmla="*/ 2684 w 3930"/>
                <a:gd name="T41" fmla="*/ 4 h 50"/>
                <a:gd name="T42" fmla="*/ 2830 w 3930"/>
                <a:gd name="T43" fmla="*/ 4 h 50"/>
                <a:gd name="T44" fmla="*/ 2932 w 3930"/>
                <a:gd name="T45" fmla="*/ 6 h 50"/>
                <a:gd name="T46" fmla="*/ 3058 w 3930"/>
                <a:gd name="T47" fmla="*/ 6 h 50"/>
                <a:gd name="T48" fmla="*/ 3176 w 3930"/>
                <a:gd name="T49" fmla="*/ 10 h 50"/>
                <a:gd name="T50" fmla="*/ 3262 w 3930"/>
                <a:gd name="T51" fmla="*/ 14 h 50"/>
                <a:gd name="T52" fmla="*/ 3340 w 3930"/>
                <a:gd name="T53" fmla="*/ 12 h 50"/>
                <a:gd name="T54" fmla="*/ 3456 w 3930"/>
                <a:gd name="T55" fmla="*/ 18 h 50"/>
                <a:gd name="T56" fmla="*/ 3592 w 3930"/>
                <a:gd name="T57" fmla="*/ 16 h 50"/>
                <a:gd name="T58" fmla="*/ 3648 w 3930"/>
                <a:gd name="T59" fmla="*/ 16 h 50"/>
                <a:gd name="T60" fmla="*/ 3784 w 3930"/>
                <a:gd name="T61" fmla="*/ 20 h 50"/>
                <a:gd name="T62" fmla="*/ 3846 w 3930"/>
                <a:gd name="T63" fmla="*/ 24 h 50"/>
                <a:gd name="T64" fmla="*/ 3874 w 3930"/>
                <a:gd name="T65" fmla="*/ 36 h 50"/>
                <a:gd name="T66" fmla="*/ 3782 w 3930"/>
                <a:gd name="T67" fmla="*/ 42 h 50"/>
                <a:gd name="T68" fmla="*/ 3676 w 3930"/>
                <a:gd name="T69" fmla="*/ 46 h 50"/>
                <a:gd name="T70" fmla="*/ 3570 w 3930"/>
                <a:gd name="T71" fmla="*/ 48 h 50"/>
                <a:gd name="T72" fmla="*/ 3518 w 3930"/>
                <a:gd name="T73" fmla="*/ 48 h 50"/>
                <a:gd name="T74" fmla="*/ 3396 w 3930"/>
                <a:gd name="T75" fmla="*/ 48 h 50"/>
                <a:gd name="T76" fmla="*/ 3304 w 3930"/>
                <a:gd name="T77" fmla="*/ 48 h 50"/>
                <a:gd name="T78" fmla="*/ 3152 w 3930"/>
                <a:gd name="T79" fmla="*/ 40 h 50"/>
                <a:gd name="T80" fmla="*/ 3042 w 3930"/>
                <a:gd name="T81" fmla="*/ 42 h 50"/>
                <a:gd name="T82" fmla="*/ 2898 w 3930"/>
                <a:gd name="T83" fmla="*/ 36 h 50"/>
                <a:gd name="T84" fmla="*/ 2814 w 3930"/>
                <a:gd name="T85" fmla="*/ 38 h 50"/>
                <a:gd name="T86" fmla="*/ 2692 w 3930"/>
                <a:gd name="T87" fmla="*/ 36 h 50"/>
                <a:gd name="T88" fmla="*/ 2588 w 3930"/>
                <a:gd name="T89" fmla="*/ 34 h 50"/>
                <a:gd name="T90" fmla="*/ 2466 w 3930"/>
                <a:gd name="T91" fmla="*/ 38 h 50"/>
                <a:gd name="T92" fmla="*/ 2356 w 3930"/>
                <a:gd name="T93" fmla="*/ 36 h 50"/>
                <a:gd name="T94" fmla="*/ 2212 w 3930"/>
                <a:gd name="T95" fmla="*/ 40 h 50"/>
                <a:gd name="T96" fmla="*/ 2040 w 3930"/>
                <a:gd name="T97" fmla="*/ 40 h 50"/>
                <a:gd name="T98" fmla="*/ 1922 w 3930"/>
                <a:gd name="T99" fmla="*/ 40 h 50"/>
                <a:gd name="T100" fmla="*/ 1804 w 3930"/>
                <a:gd name="T101" fmla="*/ 42 h 50"/>
                <a:gd name="T102" fmla="*/ 1642 w 3930"/>
                <a:gd name="T103" fmla="*/ 44 h 50"/>
                <a:gd name="T104" fmla="*/ 1492 w 3930"/>
                <a:gd name="T105" fmla="*/ 46 h 50"/>
                <a:gd name="T106" fmla="*/ 1354 w 3930"/>
                <a:gd name="T107" fmla="*/ 44 h 50"/>
                <a:gd name="T108" fmla="*/ 1180 w 3930"/>
                <a:gd name="T109" fmla="*/ 44 h 50"/>
                <a:gd name="T110" fmla="*/ 1052 w 3930"/>
                <a:gd name="T111" fmla="*/ 46 h 50"/>
                <a:gd name="T112" fmla="*/ 936 w 3930"/>
                <a:gd name="T113" fmla="*/ 44 h 50"/>
                <a:gd name="T114" fmla="*/ 790 w 3930"/>
                <a:gd name="T115" fmla="*/ 40 h 50"/>
                <a:gd name="T116" fmla="*/ 636 w 3930"/>
                <a:gd name="T117" fmla="*/ 42 h 50"/>
                <a:gd name="T118" fmla="*/ 494 w 3930"/>
                <a:gd name="T119" fmla="*/ 46 h 50"/>
                <a:gd name="T120" fmla="*/ 362 w 3930"/>
                <a:gd name="T121" fmla="*/ 42 h 50"/>
                <a:gd name="T122" fmla="*/ 222 w 3930"/>
                <a:gd name="T123" fmla="*/ 40 h 50"/>
                <a:gd name="T124" fmla="*/ 70 w 3930"/>
                <a:gd name="T125"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30" h="50">
                  <a:moveTo>
                    <a:pt x="2" y="14"/>
                  </a:moveTo>
                  <a:lnTo>
                    <a:pt x="2" y="14"/>
                  </a:lnTo>
                  <a:lnTo>
                    <a:pt x="0" y="14"/>
                  </a:lnTo>
                  <a:lnTo>
                    <a:pt x="0" y="14"/>
                  </a:lnTo>
                  <a:lnTo>
                    <a:pt x="2" y="10"/>
                  </a:lnTo>
                  <a:lnTo>
                    <a:pt x="2" y="10"/>
                  </a:lnTo>
                  <a:lnTo>
                    <a:pt x="2" y="8"/>
                  </a:lnTo>
                  <a:lnTo>
                    <a:pt x="2" y="8"/>
                  </a:lnTo>
                  <a:lnTo>
                    <a:pt x="4" y="8"/>
                  </a:lnTo>
                  <a:lnTo>
                    <a:pt x="4" y="8"/>
                  </a:lnTo>
                  <a:lnTo>
                    <a:pt x="4" y="6"/>
                  </a:lnTo>
                  <a:lnTo>
                    <a:pt x="4" y="6"/>
                  </a:lnTo>
                  <a:lnTo>
                    <a:pt x="8" y="4"/>
                  </a:lnTo>
                  <a:lnTo>
                    <a:pt x="8" y="4"/>
                  </a:lnTo>
                  <a:lnTo>
                    <a:pt x="8" y="4"/>
                  </a:lnTo>
                  <a:lnTo>
                    <a:pt x="8" y="4"/>
                  </a:lnTo>
                  <a:lnTo>
                    <a:pt x="10" y="2"/>
                  </a:lnTo>
                  <a:lnTo>
                    <a:pt x="10" y="2"/>
                  </a:lnTo>
                  <a:lnTo>
                    <a:pt x="14" y="2"/>
                  </a:lnTo>
                  <a:lnTo>
                    <a:pt x="14" y="2"/>
                  </a:lnTo>
                  <a:lnTo>
                    <a:pt x="16" y="2"/>
                  </a:lnTo>
                  <a:lnTo>
                    <a:pt x="16" y="2"/>
                  </a:lnTo>
                  <a:lnTo>
                    <a:pt x="18" y="2"/>
                  </a:lnTo>
                  <a:lnTo>
                    <a:pt x="18" y="2"/>
                  </a:lnTo>
                  <a:lnTo>
                    <a:pt x="20" y="0"/>
                  </a:lnTo>
                  <a:lnTo>
                    <a:pt x="20" y="0"/>
                  </a:lnTo>
                  <a:lnTo>
                    <a:pt x="26" y="2"/>
                  </a:lnTo>
                  <a:lnTo>
                    <a:pt x="26" y="2"/>
                  </a:lnTo>
                  <a:lnTo>
                    <a:pt x="28" y="2"/>
                  </a:lnTo>
                  <a:lnTo>
                    <a:pt x="28" y="2"/>
                  </a:lnTo>
                  <a:lnTo>
                    <a:pt x="30" y="2"/>
                  </a:lnTo>
                  <a:lnTo>
                    <a:pt x="30" y="2"/>
                  </a:lnTo>
                  <a:lnTo>
                    <a:pt x="32" y="2"/>
                  </a:lnTo>
                  <a:lnTo>
                    <a:pt x="32" y="2"/>
                  </a:lnTo>
                  <a:lnTo>
                    <a:pt x="34" y="2"/>
                  </a:lnTo>
                  <a:lnTo>
                    <a:pt x="34" y="2"/>
                  </a:lnTo>
                  <a:lnTo>
                    <a:pt x="36" y="2"/>
                  </a:lnTo>
                  <a:lnTo>
                    <a:pt x="36" y="2"/>
                  </a:lnTo>
                  <a:lnTo>
                    <a:pt x="38" y="2"/>
                  </a:lnTo>
                  <a:lnTo>
                    <a:pt x="38" y="2"/>
                  </a:lnTo>
                  <a:lnTo>
                    <a:pt x="40" y="2"/>
                  </a:lnTo>
                  <a:lnTo>
                    <a:pt x="40" y="2"/>
                  </a:lnTo>
                  <a:lnTo>
                    <a:pt x="46" y="2"/>
                  </a:lnTo>
                  <a:lnTo>
                    <a:pt x="46" y="2"/>
                  </a:lnTo>
                  <a:lnTo>
                    <a:pt x="48" y="2"/>
                  </a:lnTo>
                  <a:lnTo>
                    <a:pt x="48" y="2"/>
                  </a:lnTo>
                  <a:lnTo>
                    <a:pt x="50" y="2"/>
                  </a:lnTo>
                  <a:lnTo>
                    <a:pt x="50" y="2"/>
                  </a:lnTo>
                  <a:lnTo>
                    <a:pt x="60" y="0"/>
                  </a:lnTo>
                  <a:lnTo>
                    <a:pt x="60" y="0"/>
                  </a:lnTo>
                  <a:lnTo>
                    <a:pt x="62" y="0"/>
                  </a:lnTo>
                  <a:lnTo>
                    <a:pt x="62" y="0"/>
                  </a:lnTo>
                  <a:lnTo>
                    <a:pt x="66" y="0"/>
                  </a:lnTo>
                  <a:lnTo>
                    <a:pt x="66" y="0"/>
                  </a:lnTo>
                  <a:lnTo>
                    <a:pt x="70" y="2"/>
                  </a:lnTo>
                  <a:lnTo>
                    <a:pt x="70" y="2"/>
                  </a:lnTo>
                  <a:lnTo>
                    <a:pt x="72" y="2"/>
                  </a:lnTo>
                  <a:lnTo>
                    <a:pt x="76" y="2"/>
                  </a:lnTo>
                  <a:lnTo>
                    <a:pt x="76" y="2"/>
                  </a:lnTo>
                  <a:lnTo>
                    <a:pt x="80" y="4"/>
                  </a:lnTo>
                  <a:lnTo>
                    <a:pt x="80" y="4"/>
                  </a:lnTo>
                  <a:lnTo>
                    <a:pt x="82" y="2"/>
                  </a:lnTo>
                  <a:lnTo>
                    <a:pt x="84" y="2"/>
                  </a:lnTo>
                  <a:lnTo>
                    <a:pt x="84" y="2"/>
                  </a:lnTo>
                  <a:lnTo>
                    <a:pt x="86" y="2"/>
                  </a:lnTo>
                  <a:lnTo>
                    <a:pt x="86" y="2"/>
                  </a:lnTo>
                  <a:lnTo>
                    <a:pt x="90" y="4"/>
                  </a:lnTo>
                  <a:lnTo>
                    <a:pt x="90" y="4"/>
                  </a:lnTo>
                  <a:lnTo>
                    <a:pt x="92" y="4"/>
                  </a:lnTo>
                  <a:lnTo>
                    <a:pt x="92" y="4"/>
                  </a:lnTo>
                  <a:lnTo>
                    <a:pt x="94" y="4"/>
                  </a:lnTo>
                  <a:lnTo>
                    <a:pt x="94" y="4"/>
                  </a:lnTo>
                  <a:lnTo>
                    <a:pt x="98" y="2"/>
                  </a:lnTo>
                  <a:lnTo>
                    <a:pt x="98" y="2"/>
                  </a:lnTo>
                  <a:lnTo>
                    <a:pt x="102" y="4"/>
                  </a:lnTo>
                  <a:lnTo>
                    <a:pt x="106" y="4"/>
                  </a:lnTo>
                  <a:lnTo>
                    <a:pt x="106" y="4"/>
                  </a:lnTo>
                  <a:lnTo>
                    <a:pt x="108" y="4"/>
                  </a:lnTo>
                  <a:lnTo>
                    <a:pt x="108" y="4"/>
                  </a:lnTo>
                  <a:lnTo>
                    <a:pt x="110" y="4"/>
                  </a:lnTo>
                  <a:lnTo>
                    <a:pt x="112" y="6"/>
                  </a:lnTo>
                  <a:lnTo>
                    <a:pt x="112" y="6"/>
                  </a:lnTo>
                  <a:lnTo>
                    <a:pt x="116" y="4"/>
                  </a:lnTo>
                  <a:lnTo>
                    <a:pt x="116" y="4"/>
                  </a:lnTo>
                  <a:lnTo>
                    <a:pt x="120" y="4"/>
                  </a:lnTo>
                  <a:lnTo>
                    <a:pt x="120" y="4"/>
                  </a:lnTo>
                  <a:lnTo>
                    <a:pt x="124" y="4"/>
                  </a:lnTo>
                  <a:lnTo>
                    <a:pt x="124" y="4"/>
                  </a:lnTo>
                  <a:lnTo>
                    <a:pt x="128" y="4"/>
                  </a:lnTo>
                  <a:lnTo>
                    <a:pt x="134" y="4"/>
                  </a:lnTo>
                  <a:lnTo>
                    <a:pt x="134" y="4"/>
                  </a:lnTo>
                  <a:lnTo>
                    <a:pt x="136" y="4"/>
                  </a:lnTo>
                  <a:lnTo>
                    <a:pt x="136" y="4"/>
                  </a:lnTo>
                  <a:lnTo>
                    <a:pt x="138" y="2"/>
                  </a:lnTo>
                  <a:lnTo>
                    <a:pt x="138" y="2"/>
                  </a:lnTo>
                  <a:lnTo>
                    <a:pt x="142" y="4"/>
                  </a:lnTo>
                  <a:lnTo>
                    <a:pt x="142" y="4"/>
                  </a:lnTo>
                  <a:lnTo>
                    <a:pt x="146" y="2"/>
                  </a:lnTo>
                  <a:lnTo>
                    <a:pt x="146" y="2"/>
                  </a:lnTo>
                  <a:lnTo>
                    <a:pt x="148" y="2"/>
                  </a:lnTo>
                  <a:lnTo>
                    <a:pt x="148" y="2"/>
                  </a:lnTo>
                  <a:lnTo>
                    <a:pt x="150" y="2"/>
                  </a:lnTo>
                  <a:lnTo>
                    <a:pt x="150" y="2"/>
                  </a:lnTo>
                  <a:lnTo>
                    <a:pt x="156" y="4"/>
                  </a:lnTo>
                  <a:lnTo>
                    <a:pt x="156" y="4"/>
                  </a:lnTo>
                  <a:lnTo>
                    <a:pt x="158" y="2"/>
                  </a:lnTo>
                  <a:lnTo>
                    <a:pt x="158" y="2"/>
                  </a:lnTo>
                  <a:lnTo>
                    <a:pt x="164" y="2"/>
                  </a:lnTo>
                  <a:lnTo>
                    <a:pt x="164" y="2"/>
                  </a:lnTo>
                  <a:lnTo>
                    <a:pt x="168" y="2"/>
                  </a:lnTo>
                  <a:lnTo>
                    <a:pt x="174" y="4"/>
                  </a:lnTo>
                  <a:lnTo>
                    <a:pt x="174" y="4"/>
                  </a:lnTo>
                  <a:lnTo>
                    <a:pt x="178" y="2"/>
                  </a:lnTo>
                  <a:lnTo>
                    <a:pt x="178" y="2"/>
                  </a:lnTo>
                  <a:lnTo>
                    <a:pt x="180" y="4"/>
                  </a:lnTo>
                  <a:lnTo>
                    <a:pt x="180" y="4"/>
                  </a:lnTo>
                  <a:lnTo>
                    <a:pt x="182" y="2"/>
                  </a:lnTo>
                  <a:lnTo>
                    <a:pt x="182" y="2"/>
                  </a:lnTo>
                  <a:lnTo>
                    <a:pt x="186" y="2"/>
                  </a:lnTo>
                  <a:lnTo>
                    <a:pt x="186" y="2"/>
                  </a:lnTo>
                  <a:lnTo>
                    <a:pt x="188" y="4"/>
                  </a:lnTo>
                  <a:lnTo>
                    <a:pt x="188" y="4"/>
                  </a:lnTo>
                  <a:lnTo>
                    <a:pt x="190" y="2"/>
                  </a:lnTo>
                  <a:lnTo>
                    <a:pt x="190" y="2"/>
                  </a:lnTo>
                  <a:lnTo>
                    <a:pt x="192" y="2"/>
                  </a:lnTo>
                  <a:lnTo>
                    <a:pt x="192" y="2"/>
                  </a:lnTo>
                  <a:lnTo>
                    <a:pt x="194" y="2"/>
                  </a:lnTo>
                  <a:lnTo>
                    <a:pt x="194" y="2"/>
                  </a:lnTo>
                  <a:lnTo>
                    <a:pt x="196" y="2"/>
                  </a:lnTo>
                  <a:lnTo>
                    <a:pt x="196" y="2"/>
                  </a:lnTo>
                  <a:lnTo>
                    <a:pt x="200" y="2"/>
                  </a:lnTo>
                  <a:lnTo>
                    <a:pt x="200" y="2"/>
                  </a:lnTo>
                  <a:lnTo>
                    <a:pt x="204" y="4"/>
                  </a:lnTo>
                  <a:lnTo>
                    <a:pt x="204" y="4"/>
                  </a:lnTo>
                  <a:lnTo>
                    <a:pt x="210" y="2"/>
                  </a:lnTo>
                  <a:lnTo>
                    <a:pt x="210" y="2"/>
                  </a:lnTo>
                  <a:lnTo>
                    <a:pt x="212" y="2"/>
                  </a:lnTo>
                  <a:lnTo>
                    <a:pt x="212" y="2"/>
                  </a:lnTo>
                  <a:lnTo>
                    <a:pt x="214" y="2"/>
                  </a:lnTo>
                  <a:lnTo>
                    <a:pt x="214" y="2"/>
                  </a:lnTo>
                  <a:lnTo>
                    <a:pt x="214" y="2"/>
                  </a:lnTo>
                  <a:lnTo>
                    <a:pt x="214" y="2"/>
                  </a:lnTo>
                  <a:lnTo>
                    <a:pt x="214" y="4"/>
                  </a:lnTo>
                  <a:lnTo>
                    <a:pt x="214" y="4"/>
                  </a:lnTo>
                  <a:lnTo>
                    <a:pt x="216" y="4"/>
                  </a:lnTo>
                  <a:lnTo>
                    <a:pt x="216" y="4"/>
                  </a:lnTo>
                  <a:lnTo>
                    <a:pt x="218" y="4"/>
                  </a:lnTo>
                  <a:lnTo>
                    <a:pt x="218" y="4"/>
                  </a:lnTo>
                  <a:lnTo>
                    <a:pt x="224" y="4"/>
                  </a:lnTo>
                  <a:lnTo>
                    <a:pt x="224" y="4"/>
                  </a:lnTo>
                  <a:lnTo>
                    <a:pt x="226" y="0"/>
                  </a:lnTo>
                  <a:lnTo>
                    <a:pt x="226" y="0"/>
                  </a:lnTo>
                  <a:lnTo>
                    <a:pt x="232" y="0"/>
                  </a:lnTo>
                  <a:lnTo>
                    <a:pt x="232" y="0"/>
                  </a:lnTo>
                  <a:lnTo>
                    <a:pt x="234" y="0"/>
                  </a:lnTo>
                  <a:lnTo>
                    <a:pt x="234" y="0"/>
                  </a:lnTo>
                  <a:lnTo>
                    <a:pt x="238" y="2"/>
                  </a:lnTo>
                  <a:lnTo>
                    <a:pt x="238" y="2"/>
                  </a:lnTo>
                  <a:lnTo>
                    <a:pt x="244" y="2"/>
                  </a:lnTo>
                  <a:lnTo>
                    <a:pt x="244" y="2"/>
                  </a:lnTo>
                  <a:lnTo>
                    <a:pt x="248" y="2"/>
                  </a:lnTo>
                  <a:lnTo>
                    <a:pt x="248" y="2"/>
                  </a:lnTo>
                  <a:lnTo>
                    <a:pt x="252" y="2"/>
                  </a:lnTo>
                  <a:lnTo>
                    <a:pt x="252" y="2"/>
                  </a:lnTo>
                  <a:lnTo>
                    <a:pt x="256" y="2"/>
                  </a:lnTo>
                  <a:lnTo>
                    <a:pt x="256" y="2"/>
                  </a:lnTo>
                  <a:lnTo>
                    <a:pt x="258" y="2"/>
                  </a:lnTo>
                  <a:lnTo>
                    <a:pt x="258" y="2"/>
                  </a:lnTo>
                  <a:lnTo>
                    <a:pt x="258" y="2"/>
                  </a:lnTo>
                  <a:lnTo>
                    <a:pt x="258" y="2"/>
                  </a:lnTo>
                  <a:lnTo>
                    <a:pt x="258" y="2"/>
                  </a:lnTo>
                  <a:lnTo>
                    <a:pt x="258" y="2"/>
                  </a:lnTo>
                  <a:lnTo>
                    <a:pt x="260" y="2"/>
                  </a:lnTo>
                  <a:lnTo>
                    <a:pt x="260" y="2"/>
                  </a:lnTo>
                  <a:lnTo>
                    <a:pt x="262" y="2"/>
                  </a:lnTo>
                  <a:lnTo>
                    <a:pt x="262" y="2"/>
                  </a:lnTo>
                  <a:lnTo>
                    <a:pt x="268" y="2"/>
                  </a:lnTo>
                  <a:lnTo>
                    <a:pt x="268" y="2"/>
                  </a:lnTo>
                  <a:lnTo>
                    <a:pt x="268" y="2"/>
                  </a:lnTo>
                  <a:lnTo>
                    <a:pt x="268" y="2"/>
                  </a:lnTo>
                  <a:lnTo>
                    <a:pt x="270" y="2"/>
                  </a:lnTo>
                  <a:lnTo>
                    <a:pt x="270" y="2"/>
                  </a:lnTo>
                  <a:lnTo>
                    <a:pt x="276" y="2"/>
                  </a:lnTo>
                  <a:lnTo>
                    <a:pt x="276" y="2"/>
                  </a:lnTo>
                  <a:lnTo>
                    <a:pt x="276" y="2"/>
                  </a:lnTo>
                  <a:lnTo>
                    <a:pt x="276" y="2"/>
                  </a:lnTo>
                  <a:lnTo>
                    <a:pt x="278" y="2"/>
                  </a:lnTo>
                  <a:lnTo>
                    <a:pt x="278" y="2"/>
                  </a:lnTo>
                  <a:lnTo>
                    <a:pt x="280" y="2"/>
                  </a:lnTo>
                  <a:lnTo>
                    <a:pt x="280" y="2"/>
                  </a:lnTo>
                  <a:lnTo>
                    <a:pt x="280" y="4"/>
                  </a:lnTo>
                  <a:lnTo>
                    <a:pt x="280" y="4"/>
                  </a:lnTo>
                  <a:lnTo>
                    <a:pt x="282" y="2"/>
                  </a:lnTo>
                  <a:lnTo>
                    <a:pt x="282" y="2"/>
                  </a:lnTo>
                  <a:lnTo>
                    <a:pt x="288" y="2"/>
                  </a:lnTo>
                  <a:lnTo>
                    <a:pt x="288" y="2"/>
                  </a:lnTo>
                  <a:lnTo>
                    <a:pt x="290" y="2"/>
                  </a:lnTo>
                  <a:lnTo>
                    <a:pt x="290" y="2"/>
                  </a:lnTo>
                  <a:lnTo>
                    <a:pt x="296" y="2"/>
                  </a:lnTo>
                  <a:lnTo>
                    <a:pt x="296" y="2"/>
                  </a:lnTo>
                  <a:lnTo>
                    <a:pt x="298" y="2"/>
                  </a:lnTo>
                  <a:lnTo>
                    <a:pt x="298" y="2"/>
                  </a:lnTo>
                  <a:lnTo>
                    <a:pt x="298" y="2"/>
                  </a:lnTo>
                  <a:lnTo>
                    <a:pt x="298" y="2"/>
                  </a:lnTo>
                  <a:lnTo>
                    <a:pt x="302" y="2"/>
                  </a:lnTo>
                  <a:lnTo>
                    <a:pt x="302" y="2"/>
                  </a:lnTo>
                  <a:lnTo>
                    <a:pt x="306" y="2"/>
                  </a:lnTo>
                  <a:lnTo>
                    <a:pt x="306" y="2"/>
                  </a:lnTo>
                  <a:lnTo>
                    <a:pt x="310" y="2"/>
                  </a:lnTo>
                  <a:lnTo>
                    <a:pt x="312" y="2"/>
                  </a:lnTo>
                  <a:lnTo>
                    <a:pt x="312" y="2"/>
                  </a:lnTo>
                  <a:lnTo>
                    <a:pt x="318" y="2"/>
                  </a:lnTo>
                  <a:lnTo>
                    <a:pt x="322" y="2"/>
                  </a:lnTo>
                  <a:lnTo>
                    <a:pt x="322" y="2"/>
                  </a:lnTo>
                  <a:lnTo>
                    <a:pt x="324" y="4"/>
                  </a:lnTo>
                  <a:lnTo>
                    <a:pt x="324" y="4"/>
                  </a:lnTo>
                  <a:lnTo>
                    <a:pt x="324" y="2"/>
                  </a:lnTo>
                  <a:lnTo>
                    <a:pt x="326" y="2"/>
                  </a:lnTo>
                  <a:lnTo>
                    <a:pt x="326" y="2"/>
                  </a:lnTo>
                  <a:lnTo>
                    <a:pt x="332" y="2"/>
                  </a:lnTo>
                  <a:lnTo>
                    <a:pt x="332" y="2"/>
                  </a:lnTo>
                  <a:lnTo>
                    <a:pt x="336" y="2"/>
                  </a:lnTo>
                  <a:lnTo>
                    <a:pt x="342" y="2"/>
                  </a:lnTo>
                  <a:lnTo>
                    <a:pt x="342" y="2"/>
                  </a:lnTo>
                  <a:lnTo>
                    <a:pt x="344" y="2"/>
                  </a:lnTo>
                  <a:lnTo>
                    <a:pt x="348" y="2"/>
                  </a:lnTo>
                  <a:lnTo>
                    <a:pt x="348" y="2"/>
                  </a:lnTo>
                  <a:lnTo>
                    <a:pt x="352" y="2"/>
                  </a:lnTo>
                  <a:lnTo>
                    <a:pt x="352" y="2"/>
                  </a:lnTo>
                  <a:lnTo>
                    <a:pt x="354" y="2"/>
                  </a:lnTo>
                  <a:lnTo>
                    <a:pt x="354" y="2"/>
                  </a:lnTo>
                  <a:lnTo>
                    <a:pt x="358" y="2"/>
                  </a:lnTo>
                  <a:lnTo>
                    <a:pt x="360" y="2"/>
                  </a:lnTo>
                  <a:lnTo>
                    <a:pt x="360" y="2"/>
                  </a:lnTo>
                  <a:lnTo>
                    <a:pt x="360" y="4"/>
                  </a:lnTo>
                  <a:lnTo>
                    <a:pt x="360" y="6"/>
                  </a:lnTo>
                  <a:lnTo>
                    <a:pt x="360" y="6"/>
                  </a:lnTo>
                  <a:lnTo>
                    <a:pt x="362" y="4"/>
                  </a:lnTo>
                  <a:lnTo>
                    <a:pt x="364" y="2"/>
                  </a:lnTo>
                  <a:lnTo>
                    <a:pt x="364" y="2"/>
                  </a:lnTo>
                  <a:lnTo>
                    <a:pt x="370" y="2"/>
                  </a:lnTo>
                  <a:lnTo>
                    <a:pt x="370" y="2"/>
                  </a:lnTo>
                  <a:lnTo>
                    <a:pt x="370" y="2"/>
                  </a:lnTo>
                  <a:lnTo>
                    <a:pt x="370" y="2"/>
                  </a:lnTo>
                  <a:lnTo>
                    <a:pt x="370" y="2"/>
                  </a:lnTo>
                  <a:lnTo>
                    <a:pt x="370" y="2"/>
                  </a:lnTo>
                  <a:lnTo>
                    <a:pt x="370" y="2"/>
                  </a:lnTo>
                  <a:lnTo>
                    <a:pt x="370" y="2"/>
                  </a:lnTo>
                  <a:lnTo>
                    <a:pt x="374" y="4"/>
                  </a:lnTo>
                  <a:lnTo>
                    <a:pt x="374" y="4"/>
                  </a:lnTo>
                  <a:lnTo>
                    <a:pt x="376" y="2"/>
                  </a:lnTo>
                  <a:lnTo>
                    <a:pt x="376" y="2"/>
                  </a:lnTo>
                  <a:lnTo>
                    <a:pt x="378" y="4"/>
                  </a:lnTo>
                  <a:lnTo>
                    <a:pt x="378" y="4"/>
                  </a:lnTo>
                  <a:lnTo>
                    <a:pt x="384" y="4"/>
                  </a:lnTo>
                  <a:lnTo>
                    <a:pt x="384" y="4"/>
                  </a:lnTo>
                  <a:lnTo>
                    <a:pt x="386" y="4"/>
                  </a:lnTo>
                  <a:lnTo>
                    <a:pt x="386" y="4"/>
                  </a:lnTo>
                  <a:lnTo>
                    <a:pt x="390" y="4"/>
                  </a:lnTo>
                  <a:lnTo>
                    <a:pt x="390" y="4"/>
                  </a:lnTo>
                  <a:lnTo>
                    <a:pt x="392" y="4"/>
                  </a:lnTo>
                  <a:lnTo>
                    <a:pt x="392" y="4"/>
                  </a:lnTo>
                  <a:lnTo>
                    <a:pt x="392" y="4"/>
                  </a:lnTo>
                  <a:lnTo>
                    <a:pt x="392" y="4"/>
                  </a:lnTo>
                  <a:lnTo>
                    <a:pt x="394" y="4"/>
                  </a:lnTo>
                  <a:lnTo>
                    <a:pt x="394" y="4"/>
                  </a:lnTo>
                  <a:lnTo>
                    <a:pt x="394" y="4"/>
                  </a:lnTo>
                  <a:lnTo>
                    <a:pt x="394" y="4"/>
                  </a:lnTo>
                  <a:lnTo>
                    <a:pt x="396" y="6"/>
                  </a:lnTo>
                  <a:lnTo>
                    <a:pt x="396" y="6"/>
                  </a:lnTo>
                  <a:lnTo>
                    <a:pt x="398" y="6"/>
                  </a:lnTo>
                  <a:lnTo>
                    <a:pt x="398" y="6"/>
                  </a:lnTo>
                  <a:lnTo>
                    <a:pt x="398" y="6"/>
                  </a:lnTo>
                  <a:lnTo>
                    <a:pt x="398" y="6"/>
                  </a:lnTo>
                  <a:lnTo>
                    <a:pt x="402" y="4"/>
                  </a:lnTo>
                  <a:lnTo>
                    <a:pt x="402" y="4"/>
                  </a:lnTo>
                  <a:lnTo>
                    <a:pt x="406" y="6"/>
                  </a:lnTo>
                  <a:lnTo>
                    <a:pt x="406" y="6"/>
                  </a:lnTo>
                  <a:lnTo>
                    <a:pt x="408" y="4"/>
                  </a:lnTo>
                  <a:lnTo>
                    <a:pt x="408" y="4"/>
                  </a:lnTo>
                  <a:lnTo>
                    <a:pt x="410" y="6"/>
                  </a:lnTo>
                  <a:lnTo>
                    <a:pt x="410" y="6"/>
                  </a:lnTo>
                  <a:lnTo>
                    <a:pt x="410" y="6"/>
                  </a:lnTo>
                  <a:lnTo>
                    <a:pt x="412" y="6"/>
                  </a:lnTo>
                  <a:lnTo>
                    <a:pt x="412" y="4"/>
                  </a:lnTo>
                  <a:lnTo>
                    <a:pt x="412" y="4"/>
                  </a:lnTo>
                  <a:lnTo>
                    <a:pt x="420" y="4"/>
                  </a:lnTo>
                  <a:lnTo>
                    <a:pt x="420" y="4"/>
                  </a:lnTo>
                  <a:lnTo>
                    <a:pt x="424" y="4"/>
                  </a:lnTo>
                  <a:lnTo>
                    <a:pt x="424" y="4"/>
                  </a:lnTo>
                  <a:lnTo>
                    <a:pt x="428" y="6"/>
                  </a:lnTo>
                  <a:lnTo>
                    <a:pt x="428" y="6"/>
                  </a:lnTo>
                  <a:lnTo>
                    <a:pt x="430" y="4"/>
                  </a:lnTo>
                  <a:lnTo>
                    <a:pt x="430" y="4"/>
                  </a:lnTo>
                  <a:lnTo>
                    <a:pt x="432" y="6"/>
                  </a:lnTo>
                  <a:lnTo>
                    <a:pt x="432" y="6"/>
                  </a:lnTo>
                  <a:lnTo>
                    <a:pt x="436" y="4"/>
                  </a:lnTo>
                  <a:lnTo>
                    <a:pt x="436" y="4"/>
                  </a:lnTo>
                  <a:lnTo>
                    <a:pt x="442" y="4"/>
                  </a:lnTo>
                  <a:lnTo>
                    <a:pt x="442" y="4"/>
                  </a:lnTo>
                  <a:lnTo>
                    <a:pt x="446" y="4"/>
                  </a:lnTo>
                  <a:lnTo>
                    <a:pt x="446" y="4"/>
                  </a:lnTo>
                  <a:lnTo>
                    <a:pt x="448" y="4"/>
                  </a:lnTo>
                  <a:lnTo>
                    <a:pt x="448" y="4"/>
                  </a:lnTo>
                  <a:lnTo>
                    <a:pt x="450" y="6"/>
                  </a:lnTo>
                  <a:lnTo>
                    <a:pt x="450" y="6"/>
                  </a:lnTo>
                  <a:lnTo>
                    <a:pt x="452" y="6"/>
                  </a:lnTo>
                  <a:lnTo>
                    <a:pt x="452" y="6"/>
                  </a:lnTo>
                  <a:lnTo>
                    <a:pt x="452" y="6"/>
                  </a:lnTo>
                  <a:lnTo>
                    <a:pt x="452" y="6"/>
                  </a:lnTo>
                  <a:lnTo>
                    <a:pt x="458" y="6"/>
                  </a:lnTo>
                  <a:lnTo>
                    <a:pt x="458" y="6"/>
                  </a:lnTo>
                  <a:lnTo>
                    <a:pt x="458" y="8"/>
                  </a:lnTo>
                  <a:lnTo>
                    <a:pt x="458" y="8"/>
                  </a:lnTo>
                  <a:lnTo>
                    <a:pt x="460" y="6"/>
                  </a:lnTo>
                  <a:lnTo>
                    <a:pt x="460" y="6"/>
                  </a:lnTo>
                  <a:lnTo>
                    <a:pt x="464" y="8"/>
                  </a:lnTo>
                  <a:lnTo>
                    <a:pt x="464" y="8"/>
                  </a:lnTo>
                  <a:lnTo>
                    <a:pt x="468" y="6"/>
                  </a:lnTo>
                  <a:lnTo>
                    <a:pt x="468" y="6"/>
                  </a:lnTo>
                  <a:lnTo>
                    <a:pt x="472" y="6"/>
                  </a:lnTo>
                  <a:lnTo>
                    <a:pt x="472" y="6"/>
                  </a:lnTo>
                  <a:lnTo>
                    <a:pt x="476" y="6"/>
                  </a:lnTo>
                  <a:lnTo>
                    <a:pt x="476" y="6"/>
                  </a:lnTo>
                  <a:lnTo>
                    <a:pt x="478" y="6"/>
                  </a:lnTo>
                  <a:lnTo>
                    <a:pt x="478" y="6"/>
                  </a:lnTo>
                  <a:lnTo>
                    <a:pt x="482" y="6"/>
                  </a:lnTo>
                  <a:lnTo>
                    <a:pt x="482" y="6"/>
                  </a:lnTo>
                  <a:lnTo>
                    <a:pt x="484" y="6"/>
                  </a:lnTo>
                  <a:lnTo>
                    <a:pt x="484" y="6"/>
                  </a:lnTo>
                  <a:lnTo>
                    <a:pt x="490" y="4"/>
                  </a:lnTo>
                  <a:lnTo>
                    <a:pt x="490" y="4"/>
                  </a:lnTo>
                  <a:lnTo>
                    <a:pt x="490" y="6"/>
                  </a:lnTo>
                  <a:lnTo>
                    <a:pt x="490" y="6"/>
                  </a:lnTo>
                  <a:lnTo>
                    <a:pt x="494" y="6"/>
                  </a:lnTo>
                  <a:lnTo>
                    <a:pt x="494" y="6"/>
                  </a:lnTo>
                  <a:lnTo>
                    <a:pt x="498" y="6"/>
                  </a:lnTo>
                  <a:lnTo>
                    <a:pt x="498" y="6"/>
                  </a:lnTo>
                  <a:lnTo>
                    <a:pt x="506" y="6"/>
                  </a:lnTo>
                  <a:lnTo>
                    <a:pt x="516" y="6"/>
                  </a:lnTo>
                  <a:lnTo>
                    <a:pt x="516" y="6"/>
                  </a:lnTo>
                  <a:lnTo>
                    <a:pt x="518" y="6"/>
                  </a:lnTo>
                  <a:lnTo>
                    <a:pt x="518" y="6"/>
                  </a:lnTo>
                  <a:lnTo>
                    <a:pt x="522" y="6"/>
                  </a:lnTo>
                  <a:lnTo>
                    <a:pt x="522" y="6"/>
                  </a:lnTo>
                  <a:lnTo>
                    <a:pt x="522" y="6"/>
                  </a:lnTo>
                  <a:lnTo>
                    <a:pt x="524" y="6"/>
                  </a:lnTo>
                  <a:lnTo>
                    <a:pt x="524" y="6"/>
                  </a:lnTo>
                  <a:lnTo>
                    <a:pt x="526" y="6"/>
                  </a:lnTo>
                  <a:lnTo>
                    <a:pt x="526" y="6"/>
                  </a:lnTo>
                  <a:lnTo>
                    <a:pt x="528" y="6"/>
                  </a:lnTo>
                  <a:lnTo>
                    <a:pt x="528" y="6"/>
                  </a:lnTo>
                  <a:lnTo>
                    <a:pt x="530" y="6"/>
                  </a:lnTo>
                  <a:lnTo>
                    <a:pt x="530" y="6"/>
                  </a:lnTo>
                  <a:lnTo>
                    <a:pt x="532" y="6"/>
                  </a:lnTo>
                  <a:lnTo>
                    <a:pt x="532" y="6"/>
                  </a:lnTo>
                  <a:lnTo>
                    <a:pt x="534" y="6"/>
                  </a:lnTo>
                  <a:lnTo>
                    <a:pt x="534" y="6"/>
                  </a:lnTo>
                  <a:lnTo>
                    <a:pt x="536" y="6"/>
                  </a:lnTo>
                  <a:lnTo>
                    <a:pt x="536" y="6"/>
                  </a:lnTo>
                  <a:lnTo>
                    <a:pt x="540" y="4"/>
                  </a:lnTo>
                  <a:lnTo>
                    <a:pt x="540" y="4"/>
                  </a:lnTo>
                  <a:lnTo>
                    <a:pt x="542" y="4"/>
                  </a:lnTo>
                  <a:lnTo>
                    <a:pt x="542" y="4"/>
                  </a:lnTo>
                  <a:lnTo>
                    <a:pt x="544" y="4"/>
                  </a:lnTo>
                  <a:lnTo>
                    <a:pt x="544" y="4"/>
                  </a:lnTo>
                  <a:lnTo>
                    <a:pt x="548" y="4"/>
                  </a:lnTo>
                  <a:lnTo>
                    <a:pt x="548" y="4"/>
                  </a:lnTo>
                  <a:lnTo>
                    <a:pt x="550" y="4"/>
                  </a:lnTo>
                  <a:lnTo>
                    <a:pt x="550" y="4"/>
                  </a:lnTo>
                  <a:lnTo>
                    <a:pt x="556" y="4"/>
                  </a:lnTo>
                  <a:lnTo>
                    <a:pt x="560" y="4"/>
                  </a:lnTo>
                  <a:lnTo>
                    <a:pt x="560" y="4"/>
                  </a:lnTo>
                  <a:lnTo>
                    <a:pt x="562" y="6"/>
                  </a:lnTo>
                  <a:lnTo>
                    <a:pt x="562" y="6"/>
                  </a:lnTo>
                  <a:lnTo>
                    <a:pt x="568" y="6"/>
                  </a:lnTo>
                  <a:lnTo>
                    <a:pt x="568" y="6"/>
                  </a:lnTo>
                  <a:lnTo>
                    <a:pt x="570" y="4"/>
                  </a:lnTo>
                  <a:lnTo>
                    <a:pt x="570" y="4"/>
                  </a:lnTo>
                  <a:lnTo>
                    <a:pt x="572" y="4"/>
                  </a:lnTo>
                  <a:lnTo>
                    <a:pt x="572" y="4"/>
                  </a:lnTo>
                  <a:lnTo>
                    <a:pt x="574" y="4"/>
                  </a:lnTo>
                  <a:lnTo>
                    <a:pt x="574" y="4"/>
                  </a:lnTo>
                  <a:lnTo>
                    <a:pt x="574" y="4"/>
                  </a:lnTo>
                  <a:lnTo>
                    <a:pt x="578" y="6"/>
                  </a:lnTo>
                  <a:lnTo>
                    <a:pt x="578" y="6"/>
                  </a:lnTo>
                  <a:lnTo>
                    <a:pt x="582" y="6"/>
                  </a:lnTo>
                  <a:lnTo>
                    <a:pt x="582" y="6"/>
                  </a:lnTo>
                  <a:lnTo>
                    <a:pt x="582" y="6"/>
                  </a:lnTo>
                  <a:lnTo>
                    <a:pt x="582" y="6"/>
                  </a:lnTo>
                  <a:lnTo>
                    <a:pt x="582" y="6"/>
                  </a:lnTo>
                  <a:lnTo>
                    <a:pt x="582" y="6"/>
                  </a:lnTo>
                  <a:lnTo>
                    <a:pt x="582" y="6"/>
                  </a:lnTo>
                  <a:lnTo>
                    <a:pt x="582" y="6"/>
                  </a:lnTo>
                  <a:lnTo>
                    <a:pt x="586" y="6"/>
                  </a:lnTo>
                  <a:lnTo>
                    <a:pt x="586" y="6"/>
                  </a:lnTo>
                  <a:lnTo>
                    <a:pt x="590" y="6"/>
                  </a:lnTo>
                  <a:lnTo>
                    <a:pt x="590" y="6"/>
                  </a:lnTo>
                  <a:lnTo>
                    <a:pt x="592" y="4"/>
                  </a:lnTo>
                  <a:lnTo>
                    <a:pt x="592" y="4"/>
                  </a:lnTo>
                  <a:lnTo>
                    <a:pt x="594" y="4"/>
                  </a:lnTo>
                  <a:lnTo>
                    <a:pt x="596" y="6"/>
                  </a:lnTo>
                  <a:lnTo>
                    <a:pt x="596" y="6"/>
                  </a:lnTo>
                  <a:lnTo>
                    <a:pt x="600" y="8"/>
                  </a:lnTo>
                  <a:lnTo>
                    <a:pt x="600" y="8"/>
                  </a:lnTo>
                  <a:lnTo>
                    <a:pt x="602" y="8"/>
                  </a:lnTo>
                  <a:lnTo>
                    <a:pt x="604" y="8"/>
                  </a:lnTo>
                  <a:lnTo>
                    <a:pt x="604" y="8"/>
                  </a:lnTo>
                  <a:lnTo>
                    <a:pt x="606" y="8"/>
                  </a:lnTo>
                  <a:lnTo>
                    <a:pt x="606" y="8"/>
                  </a:lnTo>
                  <a:lnTo>
                    <a:pt x="612" y="8"/>
                  </a:lnTo>
                  <a:lnTo>
                    <a:pt x="612" y="8"/>
                  </a:lnTo>
                  <a:lnTo>
                    <a:pt x="616" y="6"/>
                  </a:lnTo>
                  <a:lnTo>
                    <a:pt x="616" y="6"/>
                  </a:lnTo>
                  <a:lnTo>
                    <a:pt x="618" y="8"/>
                  </a:lnTo>
                  <a:lnTo>
                    <a:pt x="618" y="8"/>
                  </a:lnTo>
                  <a:lnTo>
                    <a:pt x="618" y="8"/>
                  </a:lnTo>
                  <a:lnTo>
                    <a:pt x="620" y="10"/>
                  </a:lnTo>
                  <a:lnTo>
                    <a:pt x="620" y="10"/>
                  </a:lnTo>
                  <a:lnTo>
                    <a:pt x="628" y="8"/>
                  </a:lnTo>
                  <a:lnTo>
                    <a:pt x="628" y="8"/>
                  </a:lnTo>
                  <a:lnTo>
                    <a:pt x="630" y="6"/>
                  </a:lnTo>
                  <a:lnTo>
                    <a:pt x="630" y="6"/>
                  </a:lnTo>
                  <a:lnTo>
                    <a:pt x="634" y="8"/>
                  </a:lnTo>
                  <a:lnTo>
                    <a:pt x="634" y="8"/>
                  </a:lnTo>
                  <a:lnTo>
                    <a:pt x="636" y="6"/>
                  </a:lnTo>
                  <a:lnTo>
                    <a:pt x="636" y="6"/>
                  </a:lnTo>
                  <a:lnTo>
                    <a:pt x="644" y="6"/>
                  </a:lnTo>
                  <a:lnTo>
                    <a:pt x="644" y="6"/>
                  </a:lnTo>
                  <a:lnTo>
                    <a:pt x="646" y="6"/>
                  </a:lnTo>
                  <a:lnTo>
                    <a:pt x="646" y="6"/>
                  </a:lnTo>
                  <a:lnTo>
                    <a:pt x="650" y="4"/>
                  </a:lnTo>
                  <a:lnTo>
                    <a:pt x="650" y="4"/>
                  </a:lnTo>
                  <a:lnTo>
                    <a:pt x="652" y="6"/>
                  </a:lnTo>
                  <a:lnTo>
                    <a:pt x="652" y="6"/>
                  </a:lnTo>
                  <a:lnTo>
                    <a:pt x="658" y="6"/>
                  </a:lnTo>
                  <a:lnTo>
                    <a:pt x="658" y="6"/>
                  </a:lnTo>
                  <a:lnTo>
                    <a:pt x="660" y="6"/>
                  </a:lnTo>
                  <a:lnTo>
                    <a:pt x="660" y="6"/>
                  </a:lnTo>
                  <a:lnTo>
                    <a:pt x="664" y="4"/>
                  </a:lnTo>
                  <a:lnTo>
                    <a:pt x="664" y="4"/>
                  </a:lnTo>
                  <a:lnTo>
                    <a:pt x="664" y="6"/>
                  </a:lnTo>
                  <a:lnTo>
                    <a:pt x="664" y="6"/>
                  </a:lnTo>
                  <a:lnTo>
                    <a:pt x="668" y="6"/>
                  </a:lnTo>
                  <a:lnTo>
                    <a:pt x="668" y="6"/>
                  </a:lnTo>
                  <a:lnTo>
                    <a:pt x="670" y="6"/>
                  </a:lnTo>
                  <a:lnTo>
                    <a:pt x="670" y="6"/>
                  </a:lnTo>
                  <a:lnTo>
                    <a:pt x="674" y="6"/>
                  </a:lnTo>
                  <a:lnTo>
                    <a:pt x="674" y="6"/>
                  </a:lnTo>
                  <a:lnTo>
                    <a:pt x="676" y="6"/>
                  </a:lnTo>
                  <a:lnTo>
                    <a:pt x="678" y="6"/>
                  </a:lnTo>
                  <a:lnTo>
                    <a:pt x="678" y="6"/>
                  </a:lnTo>
                  <a:lnTo>
                    <a:pt x="682" y="4"/>
                  </a:lnTo>
                  <a:lnTo>
                    <a:pt x="682" y="4"/>
                  </a:lnTo>
                  <a:lnTo>
                    <a:pt x="684" y="4"/>
                  </a:lnTo>
                  <a:lnTo>
                    <a:pt x="684" y="4"/>
                  </a:lnTo>
                  <a:lnTo>
                    <a:pt x="686" y="4"/>
                  </a:lnTo>
                  <a:lnTo>
                    <a:pt x="686" y="4"/>
                  </a:lnTo>
                  <a:lnTo>
                    <a:pt x="688" y="4"/>
                  </a:lnTo>
                  <a:lnTo>
                    <a:pt x="688" y="4"/>
                  </a:lnTo>
                  <a:lnTo>
                    <a:pt x="690" y="6"/>
                  </a:lnTo>
                  <a:lnTo>
                    <a:pt x="690" y="6"/>
                  </a:lnTo>
                  <a:lnTo>
                    <a:pt x="692" y="6"/>
                  </a:lnTo>
                  <a:lnTo>
                    <a:pt x="692" y="6"/>
                  </a:lnTo>
                  <a:lnTo>
                    <a:pt x="696" y="6"/>
                  </a:lnTo>
                  <a:lnTo>
                    <a:pt x="696" y="6"/>
                  </a:lnTo>
                  <a:lnTo>
                    <a:pt x="700" y="6"/>
                  </a:lnTo>
                  <a:lnTo>
                    <a:pt x="700" y="6"/>
                  </a:lnTo>
                  <a:lnTo>
                    <a:pt x="706" y="6"/>
                  </a:lnTo>
                  <a:lnTo>
                    <a:pt x="706" y="6"/>
                  </a:lnTo>
                  <a:lnTo>
                    <a:pt x="706" y="8"/>
                  </a:lnTo>
                  <a:lnTo>
                    <a:pt x="706" y="8"/>
                  </a:lnTo>
                  <a:lnTo>
                    <a:pt x="708" y="10"/>
                  </a:lnTo>
                  <a:lnTo>
                    <a:pt x="708" y="10"/>
                  </a:lnTo>
                  <a:lnTo>
                    <a:pt x="712" y="10"/>
                  </a:lnTo>
                  <a:lnTo>
                    <a:pt x="712" y="10"/>
                  </a:lnTo>
                  <a:lnTo>
                    <a:pt x="716" y="8"/>
                  </a:lnTo>
                  <a:lnTo>
                    <a:pt x="716" y="8"/>
                  </a:lnTo>
                  <a:lnTo>
                    <a:pt x="722" y="8"/>
                  </a:lnTo>
                  <a:lnTo>
                    <a:pt x="722" y="8"/>
                  </a:lnTo>
                  <a:lnTo>
                    <a:pt x="728" y="6"/>
                  </a:lnTo>
                  <a:lnTo>
                    <a:pt x="728" y="6"/>
                  </a:lnTo>
                  <a:lnTo>
                    <a:pt x="728" y="6"/>
                  </a:lnTo>
                  <a:lnTo>
                    <a:pt x="728" y="6"/>
                  </a:lnTo>
                  <a:lnTo>
                    <a:pt x="734" y="4"/>
                  </a:lnTo>
                  <a:lnTo>
                    <a:pt x="734" y="4"/>
                  </a:lnTo>
                  <a:lnTo>
                    <a:pt x="746" y="4"/>
                  </a:lnTo>
                  <a:lnTo>
                    <a:pt x="746" y="4"/>
                  </a:lnTo>
                  <a:lnTo>
                    <a:pt x="746" y="6"/>
                  </a:lnTo>
                  <a:lnTo>
                    <a:pt x="746" y="6"/>
                  </a:lnTo>
                  <a:lnTo>
                    <a:pt x="750" y="6"/>
                  </a:lnTo>
                  <a:lnTo>
                    <a:pt x="754" y="6"/>
                  </a:lnTo>
                  <a:lnTo>
                    <a:pt x="754" y="6"/>
                  </a:lnTo>
                  <a:lnTo>
                    <a:pt x="764" y="6"/>
                  </a:lnTo>
                  <a:lnTo>
                    <a:pt x="764" y="6"/>
                  </a:lnTo>
                  <a:lnTo>
                    <a:pt x="766" y="6"/>
                  </a:lnTo>
                  <a:lnTo>
                    <a:pt x="766" y="6"/>
                  </a:lnTo>
                  <a:lnTo>
                    <a:pt x="766" y="6"/>
                  </a:lnTo>
                  <a:lnTo>
                    <a:pt x="770" y="6"/>
                  </a:lnTo>
                  <a:lnTo>
                    <a:pt x="770" y="6"/>
                  </a:lnTo>
                  <a:lnTo>
                    <a:pt x="774" y="6"/>
                  </a:lnTo>
                  <a:lnTo>
                    <a:pt x="774" y="6"/>
                  </a:lnTo>
                  <a:lnTo>
                    <a:pt x="774" y="6"/>
                  </a:lnTo>
                  <a:lnTo>
                    <a:pt x="774" y="6"/>
                  </a:lnTo>
                  <a:lnTo>
                    <a:pt x="776" y="6"/>
                  </a:lnTo>
                  <a:lnTo>
                    <a:pt x="776" y="6"/>
                  </a:lnTo>
                  <a:lnTo>
                    <a:pt x="776" y="6"/>
                  </a:lnTo>
                  <a:lnTo>
                    <a:pt x="776" y="6"/>
                  </a:lnTo>
                  <a:lnTo>
                    <a:pt x="778" y="8"/>
                  </a:lnTo>
                  <a:lnTo>
                    <a:pt x="778" y="8"/>
                  </a:lnTo>
                  <a:lnTo>
                    <a:pt x="780" y="8"/>
                  </a:lnTo>
                  <a:lnTo>
                    <a:pt x="780" y="8"/>
                  </a:lnTo>
                  <a:lnTo>
                    <a:pt x="780" y="6"/>
                  </a:lnTo>
                  <a:lnTo>
                    <a:pt x="780" y="6"/>
                  </a:lnTo>
                  <a:lnTo>
                    <a:pt x="784" y="6"/>
                  </a:lnTo>
                  <a:lnTo>
                    <a:pt x="786" y="6"/>
                  </a:lnTo>
                  <a:lnTo>
                    <a:pt x="786" y="6"/>
                  </a:lnTo>
                  <a:lnTo>
                    <a:pt x="788" y="8"/>
                  </a:lnTo>
                  <a:lnTo>
                    <a:pt x="788" y="8"/>
                  </a:lnTo>
                  <a:lnTo>
                    <a:pt x="790" y="8"/>
                  </a:lnTo>
                  <a:lnTo>
                    <a:pt x="790" y="8"/>
                  </a:lnTo>
                  <a:lnTo>
                    <a:pt x="790" y="6"/>
                  </a:lnTo>
                  <a:lnTo>
                    <a:pt x="790" y="6"/>
                  </a:lnTo>
                  <a:lnTo>
                    <a:pt x="790" y="6"/>
                  </a:lnTo>
                  <a:lnTo>
                    <a:pt x="798" y="6"/>
                  </a:lnTo>
                  <a:lnTo>
                    <a:pt x="798" y="6"/>
                  </a:lnTo>
                  <a:lnTo>
                    <a:pt x="800" y="6"/>
                  </a:lnTo>
                  <a:lnTo>
                    <a:pt x="800" y="6"/>
                  </a:lnTo>
                  <a:lnTo>
                    <a:pt x="806" y="6"/>
                  </a:lnTo>
                  <a:lnTo>
                    <a:pt x="806" y="6"/>
                  </a:lnTo>
                  <a:lnTo>
                    <a:pt x="806" y="6"/>
                  </a:lnTo>
                  <a:lnTo>
                    <a:pt x="806" y="6"/>
                  </a:lnTo>
                  <a:lnTo>
                    <a:pt x="808" y="6"/>
                  </a:lnTo>
                  <a:lnTo>
                    <a:pt x="808" y="6"/>
                  </a:lnTo>
                  <a:lnTo>
                    <a:pt x="810" y="6"/>
                  </a:lnTo>
                  <a:lnTo>
                    <a:pt x="810" y="6"/>
                  </a:lnTo>
                  <a:lnTo>
                    <a:pt x="812" y="4"/>
                  </a:lnTo>
                  <a:lnTo>
                    <a:pt x="812" y="4"/>
                  </a:lnTo>
                  <a:lnTo>
                    <a:pt x="816" y="4"/>
                  </a:lnTo>
                  <a:lnTo>
                    <a:pt x="816" y="4"/>
                  </a:lnTo>
                  <a:lnTo>
                    <a:pt x="818" y="4"/>
                  </a:lnTo>
                  <a:lnTo>
                    <a:pt x="818" y="4"/>
                  </a:lnTo>
                  <a:lnTo>
                    <a:pt x="818" y="4"/>
                  </a:lnTo>
                  <a:lnTo>
                    <a:pt x="818" y="4"/>
                  </a:lnTo>
                  <a:lnTo>
                    <a:pt x="818" y="4"/>
                  </a:lnTo>
                  <a:lnTo>
                    <a:pt x="818" y="4"/>
                  </a:lnTo>
                  <a:lnTo>
                    <a:pt x="818" y="4"/>
                  </a:lnTo>
                  <a:lnTo>
                    <a:pt x="818" y="4"/>
                  </a:lnTo>
                  <a:lnTo>
                    <a:pt x="820" y="4"/>
                  </a:lnTo>
                  <a:lnTo>
                    <a:pt x="820" y="4"/>
                  </a:lnTo>
                  <a:lnTo>
                    <a:pt x="822" y="4"/>
                  </a:lnTo>
                  <a:lnTo>
                    <a:pt x="822" y="4"/>
                  </a:lnTo>
                  <a:lnTo>
                    <a:pt x="826" y="4"/>
                  </a:lnTo>
                  <a:lnTo>
                    <a:pt x="826" y="4"/>
                  </a:lnTo>
                  <a:lnTo>
                    <a:pt x="832" y="4"/>
                  </a:lnTo>
                  <a:lnTo>
                    <a:pt x="832" y="4"/>
                  </a:lnTo>
                  <a:lnTo>
                    <a:pt x="834" y="4"/>
                  </a:lnTo>
                  <a:lnTo>
                    <a:pt x="834" y="4"/>
                  </a:lnTo>
                  <a:lnTo>
                    <a:pt x="838" y="4"/>
                  </a:lnTo>
                  <a:lnTo>
                    <a:pt x="838" y="4"/>
                  </a:lnTo>
                  <a:lnTo>
                    <a:pt x="840" y="4"/>
                  </a:lnTo>
                  <a:lnTo>
                    <a:pt x="840" y="4"/>
                  </a:lnTo>
                  <a:lnTo>
                    <a:pt x="848" y="4"/>
                  </a:lnTo>
                  <a:lnTo>
                    <a:pt x="848" y="4"/>
                  </a:lnTo>
                  <a:lnTo>
                    <a:pt x="850" y="6"/>
                  </a:lnTo>
                  <a:lnTo>
                    <a:pt x="850" y="6"/>
                  </a:lnTo>
                  <a:lnTo>
                    <a:pt x="852" y="6"/>
                  </a:lnTo>
                  <a:lnTo>
                    <a:pt x="852" y="6"/>
                  </a:lnTo>
                  <a:lnTo>
                    <a:pt x="854" y="6"/>
                  </a:lnTo>
                  <a:lnTo>
                    <a:pt x="854" y="6"/>
                  </a:lnTo>
                  <a:lnTo>
                    <a:pt x="856" y="6"/>
                  </a:lnTo>
                  <a:lnTo>
                    <a:pt x="856" y="6"/>
                  </a:lnTo>
                  <a:lnTo>
                    <a:pt x="860" y="6"/>
                  </a:lnTo>
                  <a:lnTo>
                    <a:pt x="860" y="6"/>
                  </a:lnTo>
                  <a:lnTo>
                    <a:pt x="860" y="6"/>
                  </a:lnTo>
                  <a:lnTo>
                    <a:pt x="860" y="6"/>
                  </a:lnTo>
                  <a:lnTo>
                    <a:pt x="860" y="6"/>
                  </a:lnTo>
                  <a:lnTo>
                    <a:pt x="860" y="6"/>
                  </a:lnTo>
                  <a:lnTo>
                    <a:pt x="864" y="4"/>
                  </a:lnTo>
                  <a:lnTo>
                    <a:pt x="864" y="4"/>
                  </a:lnTo>
                  <a:lnTo>
                    <a:pt x="868" y="4"/>
                  </a:lnTo>
                  <a:lnTo>
                    <a:pt x="868" y="4"/>
                  </a:lnTo>
                  <a:lnTo>
                    <a:pt x="874" y="4"/>
                  </a:lnTo>
                  <a:lnTo>
                    <a:pt x="880" y="4"/>
                  </a:lnTo>
                  <a:lnTo>
                    <a:pt x="880" y="4"/>
                  </a:lnTo>
                  <a:lnTo>
                    <a:pt x="888" y="4"/>
                  </a:lnTo>
                  <a:lnTo>
                    <a:pt x="888" y="4"/>
                  </a:lnTo>
                  <a:lnTo>
                    <a:pt x="894" y="4"/>
                  </a:lnTo>
                  <a:lnTo>
                    <a:pt x="894" y="4"/>
                  </a:lnTo>
                  <a:lnTo>
                    <a:pt x="896" y="4"/>
                  </a:lnTo>
                  <a:lnTo>
                    <a:pt x="896" y="4"/>
                  </a:lnTo>
                  <a:lnTo>
                    <a:pt x="912" y="4"/>
                  </a:lnTo>
                  <a:lnTo>
                    <a:pt x="912" y="4"/>
                  </a:lnTo>
                  <a:lnTo>
                    <a:pt x="914" y="6"/>
                  </a:lnTo>
                  <a:lnTo>
                    <a:pt x="914" y="6"/>
                  </a:lnTo>
                  <a:lnTo>
                    <a:pt x="928" y="6"/>
                  </a:lnTo>
                  <a:lnTo>
                    <a:pt x="928" y="6"/>
                  </a:lnTo>
                  <a:lnTo>
                    <a:pt x="930" y="6"/>
                  </a:lnTo>
                  <a:lnTo>
                    <a:pt x="930" y="6"/>
                  </a:lnTo>
                  <a:lnTo>
                    <a:pt x="932" y="4"/>
                  </a:lnTo>
                  <a:lnTo>
                    <a:pt x="932" y="4"/>
                  </a:lnTo>
                  <a:lnTo>
                    <a:pt x="936" y="6"/>
                  </a:lnTo>
                  <a:lnTo>
                    <a:pt x="936" y="6"/>
                  </a:lnTo>
                  <a:lnTo>
                    <a:pt x="942" y="4"/>
                  </a:lnTo>
                  <a:lnTo>
                    <a:pt x="942" y="4"/>
                  </a:lnTo>
                  <a:lnTo>
                    <a:pt x="948" y="4"/>
                  </a:lnTo>
                  <a:lnTo>
                    <a:pt x="948" y="4"/>
                  </a:lnTo>
                  <a:lnTo>
                    <a:pt x="950" y="4"/>
                  </a:lnTo>
                  <a:lnTo>
                    <a:pt x="950" y="4"/>
                  </a:lnTo>
                  <a:lnTo>
                    <a:pt x="950" y="4"/>
                  </a:lnTo>
                  <a:lnTo>
                    <a:pt x="950" y="4"/>
                  </a:lnTo>
                  <a:lnTo>
                    <a:pt x="952" y="4"/>
                  </a:lnTo>
                  <a:lnTo>
                    <a:pt x="952" y="4"/>
                  </a:lnTo>
                  <a:lnTo>
                    <a:pt x="954" y="4"/>
                  </a:lnTo>
                  <a:lnTo>
                    <a:pt x="954" y="4"/>
                  </a:lnTo>
                  <a:lnTo>
                    <a:pt x="956" y="4"/>
                  </a:lnTo>
                  <a:lnTo>
                    <a:pt x="960" y="4"/>
                  </a:lnTo>
                  <a:lnTo>
                    <a:pt x="960" y="4"/>
                  </a:lnTo>
                  <a:lnTo>
                    <a:pt x="962" y="4"/>
                  </a:lnTo>
                  <a:lnTo>
                    <a:pt x="962" y="4"/>
                  </a:lnTo>
                  <a:lnTo>
                    <a:pt x="968" y="4"/>
                  </a:lnTo>
                  <a:lnTo>
                    <a:pt x="968" y="4"/>
                  </a:lnTo>
                  <a:lnTo>
                    <a:pt x="968" y="4"/>
                  </a:lnTo>
                  <a:lnTo>
                    <a:pt x="968" y="2"/>
                  </a:lnTo>
                  <a:lnTo>
                    <a:pt x="968" y="2"/>
                  </a:lnTo>
                  <a:lnTo>
                    <a:pt x="980" y="6"/>
                  </a:lnTo>
                  <a:lnTo>
                    <a:pt x="980" y="6"/>
                  </a:lnTo>
                  <a:lnTo>
                    <a:pt x="984" y="6"/>
                  </a:lnTo>
                  <a:lnTo>
                    <a:pt x="988" y="6"/>
                  </a:lnTo>
                  <a:lnTo>
                    <a:pt x="988" y="6"/>
                  </a:lnTo>
                  <a:lnTo>
                    <a:pt x="990" y="4"/>
                  </a:lnTo>
                  <a:lnTo>
                    <a:pt x="990" y="4"/>
                  </a:lnTo>
                  <a:lnTo>
                    <a:pt x="994" y="4"/>
                  </a:lnTo>
                  <a:lnTo>
                    <a:pt x="994" y="4"/>
                  </a:lnTo>
                  <a:lnTo>
                    <a:pt x="996" y="4"/>
                  </a:lnTo>
                  <a:lnTo>
                    <a:pt x="996" y="4"/>
                  </a:lnTo>
                  <a:lnTo>
                    <a:pt x="998" y="6"/>
                  </a:lnTo>
                  <a:lnTo>
                    <a:pt x="998" y="6"/>
                  </a:lnTo>
                  <a:lnTo>
                    <a:pt x="1000" y="6"/>
                  </a:lnTo>
                  <a:lnTo>
                    <a:pt x="1000" y="6"/>
                  </a:lnTo>
                  <a:lnTo>
                    <a:pt x="1000" y="6"/>
                  </a:lnTo>
                  <a:lnTo>
                    <a:pt x="1000" y="6"/>
                  </a:lnTo>
                  <a:lnTo>
                    <a:pt x="1002" y="4"/>
                  </a:lnTo>
                  <a:lnTo>
                    <a:pt x="1002" y="4"/>
                  </a:lnTo>
                  <a:lnTo>
                    <a:pt x="1004" y="4"/>
                  </a:lnTo>
                  <a:lnTo>
                    <a:pt x="1004" y="4"/>
                  </a:lnTo>
                  <a:lnTo>
                    <a:pt x="1008" y="4"/>
                  </a:lnTo>
                  <a:lnTo>
                    <a:pt x="1008" y="4"/>
                  </a:lnTo>
                  <a:lnTo>
                    <a:pt x="1010" y="4"/>
                  </a:lnTo>
                  <a:lnTo>
                    <a:pt x="1010" y="4"/>
                  </a:lnTo>
                  <a:lnTo>
                    <a:pt x="1014" y="2"/>
                  </a:lnTo>
                  <a:lnTo>
                    <a:pt x="1014" y="2"/>
                  </a:lnTo>
                  <a:lnTo>
                    <a:pt x="1018" y="2"/>
                  </a:lnTo>
                  <a:lnTo>
                    <a:pt x="1018" y="2"/>
                  </a:lnTo>
                  <a:lnTo>
                    <a:pt x="1020" y="2"/>
                  </a:lnTo>
                  <a:lnTo>
                    <a:pt x="1024" y="4"/>
                  </a:lnTo>
                  <a:lnTo>
                    <a:pt x="1024" y="4"/>
                  </a:lnTo>
                  <a:lnTo>
                    <a:pt x="1026" y="2"/>
                  </a:lnTo>
                  <a:lnTo>
                    <a:pt x="1026" y="2"/>
                  </a:lnTo>
                  <a:lnTo>
                    <a:pt x="1030" y="4"/>
                  </a:lnTo>
                  <a:lnTo>
                    <a:pt x="1030" y="4"/>
                  </a:lnTo>
                  <a:lnTo>
                    <a:pt x="1032" y="4"/>
                  </a:lnTo>
                  <a:lnTo>
                    <a:pt x="1032" y="4"/>
                  </a:lnTo>
                  <a:lnTo>
                    <a:pt x="1032" y="4"/>
                  </a:lnTo>
                  <a:lnTo>
                    <a:pt x="1032" y="4"/>
                  </a:lnTo>
                  <a:lnTo>
                    <a:pt x="1034" y="6"/>
                  </a:lnTo>
                  <a:lnTo>
                    <a:pt x="1034" y="6"/>
                  </a:lnTo>
                  <a:lnTo>
                    <a:pt x="1036" y="6"/>
                  </a:lnTo>
                  <a:lnTo>
                    <a:pt x="1036" y="6"/>
                  </a:lnTo>
                  <a:lnTo>
                    <a:pt x="1038" y="6"/>
                  </a:lnTo>
                  <a:lnTo>
                    <a:pt x="1038" y="6"/>
                  </a:lnTo>
                  <a:lnTo>
                    <a:pt x="1038" y="4"/>
                  </a:lnTo>
                  <a:lnTo>
                    <a:pt x="1038" y="4"/>
                  </a:lnTo>
                  <a:lnTo>
                    <a:pt x="1042" y="4"/>
                  </a:lnTo>
                  <a:lnTo>
                    <a:pt x="1042" y="4"/>
                  </a:lnTo>
                  <a:lnTo>
                    <a:pt x="1046" y="2"/>
                  </a:lnTo>
                  <a:lnTo>
                    <a:pt x="1046" y="2"/>
                  </a:lnTo>
                  <a:lnTo>
                    <a:pt x="1058" y="6"/>
                  </a:lnTo>
                  <a:lnTo>
                    <a:pt x="1058" y="6"/>
                  </a:lnTo>
                  <a:lnTo>
                    <a:pt x="1060" y="4"/>
                  </a:lnTo>
                  <a:lnTo>
                    <a:pt x="1060" y="4"/>
                  </a:lnTo>
                  <a:lnTo>
                    <a:pt x="1066" y="4"/>
                  </a:lnTo>
                  <a:lnTo>
                    <a:pt x="1066" y="4"/>
                  </a:lnTo>
                  <a:lnTo>
                    <a:pt x="1068" y="6"/>
                  </a:lnTo>
                  <a:lnTo>
                    <a:pt x="1068" y="6"/>
                  </a:lnTo>
                  <a:lnTo>
                    <a:pt x="1070" y="4"/>
                  </a:lnTo>
                  <a:lnTo>
                    <a:pt x="1070" y="4"/>
                  </a:lnTo>
                  <a:lnTo>
                    <a:pt x="1070" y="4"/>
                  </a:lnTo>
                  <a:lnTo>
                    <a:pt x="1076" y="4"/>
                  </a:lnTo>
                  <a:lnTo>
                    <a:pt x="1080" y="6"/>
                  </a:lnTo>
                  <a:lnTo>
                    <a:pt x="1080" y="6"/>
                  </a:lnTo>
                  <a:lnTo>
                    <a:pt x="1082" y="4"/>
                  </a:lnTo>
                  <a:lnTo>
                    <a:pt x="1082" y="4"/>
                  </a:lnTo>
                  <a:lnTo>
                    <a:pt x="1082" y="4"/>
                  </a:lnTo>
                  <a:lnTo>
                    <a:pt x="1082" y="4"/>
                  </a:lnTo>
                  <a:lnTo>
                    <a:pt x="1088" y="4"/>
                  </a:lnTo>
                  <a:lnTo>
                    <a:pt x="1088" y="4"/>
                  </a:lnTo>
                  <a:lnTo>
                    <a:pt x="1092" y="2"/>
                  </a:lnTo>
                  <a:lnTo>
                    <a:pt x="1092" y="2"/>
                  </a:lnTo>
                  <a:lnTo>
                    <a:pt x="1098" y="2"/>
                  </a:lnTo>
                  <a:lnTo>
                    <a:pt x="1098" y="2"/>
                  </a:lnTo>
                  <a:lnTo>
                    <a:pt x="1102" y="2"/>
                  </a:lnTo>
                  <a:lnTo>
                    <a:pt x="1102" y="2"/>
                  </a:lnTo>
                  <a:lnTo>
                    <a:pt x="1104" y="2"/>
                  </a:lnTo>
                  <a:lnTo>
                    <a:pt x="1104" y="2"/>
                  </a:lnTo>
                  <a:lnTo>
                    <a:pt x="1108" y="2"/>
                  </a:lnTo>
                  <a:lnTo>
                    <a:pt x="1108" y="2"/>
                  </a:lnTo>
                  <a:lnTo>
                    <a:pt x="1112" y="2"/>
                  </a:lnTo>
                  <a:lnTo>
                    <a:pt x="1112" y="2"/>
                  </a:lnTo>
                  <a:lnTo>
                    <a:pt x="1112" y="2"/>
                  </a:lnTo>
                  <a:lnTo>
                    <a:pt x="1112" y="2"/>
                  </a:lnTo>
                  <a:lnTo>
                    <a:pt x="1118" y="0"/>
                  </a:lnTo>
                  <a:lnTo>
                    <a:pt x="1118" y="0"/>
                  </a:lnTo>
                  <a:lnTo>
                    <a:pt x="1122" y="2"/>
                  </a:lnTo>
                  <a:lnTo>
                    <a:pt x="1122" y="2"/>
                  </a:lnTo>
                  <a:lnTo>
                    <a:pt x="1122" y="2"/>
                  </a:lnTo>
                  <a:lnTo>
                    <a:pt x="1122" y="2"/>
                  </a:lnTo>
                  <a:lnTo>
                    <a:pt x="1126" y="2"/>
                  </a:lnTo>
                  <a:lnTo>
                    <a:pt x="1126" y="2"/>
                  </a:lnTo>
                  <a:lnTo>
                    <a:pt x="1126" y="2"/>
                  </a:lnTo>
                  <a:lnTo>
                    <a:pt x="1126" y="2"/>
                  </a:lnTo>
                  <a:lnTo>
                    <a:pt x="1130" y="0"/>
                  </a:lnTo>
                  <a:lnTo>
                    <a:pt x="1130" y="0"/>
                  </a:lnTo>
                  <a:lnTo>
                    <a:pt x="1136" y="0"/>
                  </a:lnTo>
                  <a:lnTo>
                    <a:pt x="1136" y="0"/>
                  </a:lnTo>
                  <a:lnTo>
                    <a:pt x="1140" y="0"/>
                  </a:lnTo>
                  <a:lnTo>
                    <a:pt x="1140" y="0"/>
                  </a:lnTo>
                  <a:lnTo>
                    <a:pt x="1146" y="0"/>
                  </a:lnTo>
                  <a:lnTo>
                    <a:pt x="1146" y="0"/>
                  </a:lnTo>
                  <a:lnTo>
                    <a:pt x="1152" y="0"/>
                  </a:lnTo>
                  <a:lnTo>
                    <a:pt x="1152" y="0"/>
                  </a:lnTo>
                  <a:lnTo>
                    <a:pt x="1156" y="0"/>
                  </a:lnTo>
                  <a:lnTo>
                    <a:pt x="1156" y="0"/>
                  </a:lnTo>
                  <a:lnTo>
                    <a:pt x="1158" y="0"/>
                  </a:lnTo>
                  <a:lnTo>
                    <a:pt x="1158" y="0"/>
                  </a:lnTo>
                  <a:lnTo>
                    <a:pt x="1162" y="0"/>
                  </a:lnTo>
                  <a:lnTo>
                    <a:pt x="1162" y="0"/>
                  </a:lnTo>
                  <a:lnTo>
                    <a:pt x="1166" y="0"/>
                  </a:lnTo>
                  <a:lnTo>
                    <a:pt x="1166" y="0"/>
                  </a:lnTo>
                  <a:lnTo>
                    <a:pt x="1172" y="0"/>
                  </a:lnTo>
                  <a:lnTo>
                    <a:pt x="1172" y="0"/>
                  </a:lnTo>
                  <a:lnTo>
                    <a:pt x="1174" y="0"/>
                  </a:lnTo>
                  <a:lnTo>
                    <a:pt x="1174" y="0"/>
                  </a:lnTo>
                  <a:lnTo>
                    <a:pt x="1178" y="2"/>
                  </a:lnTo>
                  <a:lnTo>
                    <a:pt x="1178" y="2"/>
                  </a:lnTo>
                  <a:lnTo>
                    <a:pt x="1186" y="2"/>
                  </a:lnTo>
                  <a:lnTo>
                    <a:pt x="1186" y="2"/>
                  </a:lnTo>
                  <a:lnTo>
                    <a:pt x="1190" y="2"/>
                  </a:lnTo>
                  <a:lnTo>
                    <a:pt x="1194" y="2"/>
                  </a:lnTo>
                  <a:lnTo>
                    <a:pt x="1194" y="2"/>
                  </a:lnTo>
                  <a:lnTo>
                    <a:pt x="1194" y="2"/>
                  </a:lnTo>
                  <a:lnTo>
                    <a:pt x="1194" y="2"/>
                  </a:lnTo>
                  <a:lnTo>
                    <a:pt x="1196" y="2"/>
                  </a:lnTo>
                  <a:lnTo>
                    <a:pt x="1196" y="2"/>
                  </a:lnTo>
                  <a:lnTo>
                    <a:pt x="1196" y="2"/>
                  </a:lnTo>
                  <a:lnTo>
                    <a:pt x="1196" y="2"/>
                  </a:lnTo>
                  <a:lnTo>
                    <a:pt x="1198" y="2"/>
                  </a:lnTo>
                  <a:lnTo>
                    <a:pt x="1198" y="2"/>
                  </a:lnTo>
                  <a:lnTo>
                    <a:pt x="1200" y="0"/>
                  </a:lnTo>
                  <a:lnTo>
                    <a:pt x="1200" y="0"/>
                  </a:lnTo>
                  <a:lnTo>
                    <a:pt x="1206" y="2"/>
                  </a:lnTo>
                  <a:lnTo>
                    <a:pt x="1206" y="2"/>
                  </a:lnTo>
                  <a:lnTo>
                    <a:pt x="1208" y="2"/>
                  </a:lnTo>
                  <a:lnTo>
                    <a:pt x="1208" y="2"/>
                  </a:lnTo>
                  <a:lnTo>
                    <a:pt x="1210" y="2"/>
                  </a:lnTo>
                  <a:lnTo>
                    <a:pt x="1210" y="2"/>
                  </a:lnTo>
                  <a:lnTo>
                    <a:pt x="1210" y="2"/>
                  </a:lnTo>
                  <a:lnTo>
                    <a:pt x="1210" y="2"/>
                  </a:lnTo>
                  <a:lnTo>
                    <a:pt x="1210" y="2"/>
                  </a:lnTo>
                  <a:lnTo>
                    <a:pt x="1210" y="2"/>
                  </a:lnTo>
                  <a:lnTo>
                    <a:pt x="1212" y="2"/>
                  </a:lnTo>
                  <a:lnTo>
                    <a:pt x="1212" y="2"/>
                  </a:lnTo>
                  <a:lnTo>
                    <a:pt x="1218" y="2"/>
                  </a:lnTo>
                  <a:lnTo>
                    <a:pt x="1218" y="2"/>
                  </a:lnTo>
                  <a:lnTo>
                    <a:pt x="1220" y="0"/>
                  </a:lnTo>
                  <a:lnTo>
                    <a:pt x="1220" y="0"/>
                  </a:lnTo>
                  <a:lnTo>
                    <a:pt x="1222" y="0"/>
                  </a:lnTo>
                  <a:lnTo>
                    <a:pt x="1222" y="0"/>
                  </a:lnTo>
                  <a:lnTo>
                    <a:pt x="1224" y="2"/>
                  </a:lnTo>
                  <a:lnTo>
                    <a:pt x="1224" y="2"/>
                  </a:lnTo>
                  <a:lnTo>
                    <a:pt x="1232" y="2"/>
                  </a:lnTo>
                  <a:lnTo>
                    <a:pt x="1232" y="2"/>
                  </a:lnTo>
                  <a:lnTo>
                    <a:pt x="1234" y="2"/>
                  </a:lnTo>
                  <a:lnTo>
                    <a:pt x="1234" y="2"/>
                  </a:lnTo>
                  <a:lnTo>
                    <a:pt x="1234" y="2"/>
                  </a:lnTo>
                  <a:lnTo>
                    <a:pt x="1234" y="2"/>
                  </a:lnTo>
                  <a:lnTo>
                    <a:pt x="1236" y="2"/>
                  </a:lnTo>
                  <a:lnTo>
                    <a:pt x="1236" y="2"/>
                  </a:lnTo>
                  <a:lnTo>
                    <a:pt x="1240" y="2"/>
                  </a:lnTo>
                  <a:lnTo>
                    <a:pt x="1240" y="2"/>
                  </a:lnTo>
                  <a:lnTo>
                    <a:pt x="1246" y="2"/>
                  </a:lnTo>
                  <a:lnTo>
                    <a:pt x="1246" y="2"/>
                  </a:lnTo>
                  <a:lnTo>
                    <a:pt x="1246" y="2"/>
                  </a:lnTo>
                  <a:lnTo>
                    <a:pt x="1246" y="2"/>
                  </a:lnTo>
                  <a:lnTo>
                    <a:pt x="1246" y="2"/>
                  </a:lnTo>
                  <a:lnTo>
                    <a:pt x="1246" y="2"/>
                  </a:lnTo>
                  <a:lnTo>
                    <a:pt x="1248" y="2"/>
                  </a:lnTo>
                  <a:lnTo>
                    <a:pt x="1248" y="2"/>
                  </a:lnTo>
                  <a:lnTo>
                    <a:pt x="1252" y="4"/>
                  </a:lnTo>
                  <a:lnTo>
                    <a:pt x="1252" y="4"/>
                  </a:lnTo>
                  <a:lnTo>
                    <a:pt x="1254" y="2"/>
                  </a:lnTo>
                  <a:lnTo>
                    <a:pt x="1254" y="2"/>
                  </a:lnTo>
                  <a:lnTo>
                    <a:pt x="1256" y="4"/>
                  </a:lnTo>
                  <a:lnTo>
                    <a:pt x="1256" y="4"/>
                  </a:lnTo>
                  <a:lnTo>
                    <a:pt x="1260" y="4"/>
                  </a:lnTo>
                  <a:lnTo>
                    <a:pt x="1260" y="4"/>
                  </a:lnTo>
                  <a:lnTo>
                    <a:pt x="1260" y="2"/>
                  </a:lnTo>
                  <a:lnTo>
                    <a:pt x="1260" y="2"/>
                  </a:lnTo>
                  <a:lnTo>
                    <a:pt x="1262" y="4"/>
                  </a:lnTo>
                  <a:lnTo>
                    <a:pt x="1262" y="4"/>
                  </a:lnTo>
                  <a:lnTo>
                    <a:pt x="1266" y="2"/>
                  </a:lnTo>
                  <a:lnTo>
                    <a:pt x="1266" y="2"/>
                  </a:lnTo>
                  <a:lnTo>
                    <a:pt x="1268" y="6"/>
                  </a:lnTo>
                  <a:lnTo>
                    <a:pt x="1268" y="6"/>
                  </a:lnTo>
                  <a:lnTo>
                    <a:pt x="1276" y="6"/>
                  </a:lnTo>
                  <a:lnTo>
                    <a:pt x="1276" y="6"/>
                  </a:lnTo>
                  <a:lnTo>
                    <a:pt x="1280" y="6"/>
                  </a:lnTo>
                  <a:lnTo>
                    <a:pt x="1282" y="4"/>
                  </a:lnTo>
                  <a:lnTo>
                    <a:pt x="1282" y="4"/>
                  </a:lnTo>
                  <a:lnTo>
                    <a:pt x="1286" y="4"/>
                  </a:lnTo>
                  <a:lnTo>
                    <a:pt x="1286" y="4"/>
                  </a:lnTo>
                  <a:lnTo>
                    <a:pt x="1288" y="4"/>
                  </a:lnTo>
                  <a:lnTo>
                    <a:pt x="1288" y="4"/>
                  </a:lnTo>
                  <a:lnTo>
                    <a:pt x="1294" y="4"/>
                  </a:lnTo>
                  <a:lnTo>
                    <a:pt x="1294" y="4"/>
                  </a:lnTo>
                  <a:lnTo>
                    <a:pt x="1300" y="2"/>
                  </a:lnTo>
                  <a:lnTo>
                    <a:pt x="1300" y="2"/>
                  </a:lnTo>
                  <a:lnTo>
                    <a:pt x="1302" y="4"/>
                  </a:lnTo>
                  <a:lnTo>
                    <a:pt x="1302" y="4"/>
                  </a:lnTo>
                  <a:lnTo>
                    <a:pt x="1304" y="4"/>
                  </a:lnTo>
                  <a:lnTo>
                    <a:pt x="1304" y="4"/>
                  </a:lnTo>
                  <a:lnTo>
                    <a:pt x="1314" y="2"/>
                  </a:lnTo>
                  <a:lnTo>
                    <a:pt x="1314" y="2"/>
                  </a:lnTo>
                  <a:lnTo>
                    <a:pt x="1318" y="4"/>
                  </a:lnTo>
                  <a:lnTo>
                    <a:pt x="1322" y="2"/>
                  </a:lnTo>
                  <a:lnTo>
                    <a:pt x="1322" y="2"/>
                  </a:lnTo>
                  <a:lnTo>
                    <a:pt x="1324" y="4"/>
                  </a:lnTo>
                  <a:lnTo>
                    <a:pt x="1324" y="4"/>
                  </a:lnTo>
                  <a:lnTo>
                    <a:pt x="1326" y="4"/>
                  </a:lnTo>
                  <a:lnTo>
                    <a:pt x="1326" y="4"/>
                  </a:lnTo>
                  <a:lnTo>
                    <a:pt x="1328" y="4"/>
                  </a:lnTo>
                  <a:lnTo>
                    <a:pt x="1328" y="4"/>
                  </a:lnTo>
                  <a:lnTo>
                    <a:pt x="1328" y="4"/>
                  </a:lnTo>
                  <a:lnTo>
                    <a:pt x="1328" y="4"/>
                  </a:lnTo>
                  <a:lnTo>
                    <a:pt x="1330" y="4"/>
                  </a:lnTo>
                  <a:lnTo>
                    <a:pt x="1330" y="4"/>
                  </a:lnTo>
                  <a:lnTo>
                    <a:pt x="1330" y="4"/>
                  </a:lnTo>
                  <a:lnTo>
                    <a:pt x="1330" y="4"/>
                  </a:lnTo>
                  <a:lnTo>
                    <a:pt x="1332" y="4"/>
                  </a:lnTo>
                  <a:lnTo>
                    <a:pt x="1332" y="4"/>
                  </a:lnTo>
                  <a:lnTo>
                    <a:pt x="1336" y="4"/>
                  </a:lnTo>
                  <a:lnTo>
                    <a:pt x="1336" y="4"/>
                  </a:lnTo>
                  <a:lnTo>
                    <a:pt x="1340" y="4"/>
                  </a:lnTo>
                  <a:lnTo>
                    <a:pt x="1344" y="4"/>
                  </a:lnTo>
                  <a:lnTo>
                    <a:pt x="1344" y="4"/>
                  </a:lnTo>
                  <a:lnTo>
                    <a:pt x="1346" y="4"/>
                  </a:lnTo>
                  <a:lnTo>
                    <a:pt x="1346" y="4"/>
                  </a:lnTo>
                  <a:lnTo>
                    <a:pt x="1348" y="4"/>
                  </a:lnTo>
                  <a:lnTo>
                    <a:pt x="1348" y="4"/>
                  </a:lnTo>
                  <a:lnTo>
                    <a:pt x="1352" y="4"/>
                  </a:lnTo>
                  <a:lnTo>
                    <a:pt x="1352" y="4"/>
                  </a:lnTo>
                  <a:lnTo>
                    <a:pt x="1356" y="4"/>
                  </a:lnTo>
                  <a:lnTo>
                    <a:pt x="1356" y="4"/>
                  </a:lnTo>
                  <a:lnTo>
                    <a:pt x="1360" y="4"/>
                  </a:lnTo>
                  <a:lnTo>
                    <a:pt x="1360" y="4"/>
                  </a:lnTo>
                  <a:lnTo>
                    <a:pt x="1362" y="4"/>
                  </a:lnTo>
                  <a:lnTo>
                    <a:pt x="1362" y="4"/>
                  </a:lnTo>
                  <a:lnTo>
                    <a:pt x="1366" y="6"/>
                  </a:lnTo>
                  <a:lnTo>
                    <a:pt x="1366" y="6"/>
                  </a:lnTo>
                  <a:lnTo>
                    <a:pt x="1366" y="8"/>
                  </a:lnTo>
                  <a:lnTo>
                    <a:pt x="1366" y="8"/>
                  </a:lnTo>
                  <a:lnTo>
                    <a:pt x="1368" y="8"/>
                  </a:lnTo>
                  <a:lnTo>
                    <a:pt x="1370" y="8"/>
                  </a:lnTo>
                  <a:lnTo>
                    <a:pt x="1370" y="8"/>
                  </a:lnTo>
                  <a:lnTo>
                    <a:pt x="1374" y="6"/>
                  </a:lnTo>
                  <a:lnTo>
                    <a:pt x="1374" y="6"/>
                  </a:lnTo>
                  <a:lnTo>
                    <a:pt x="1376" y="6"/>
                  </a:lnTo>
                  <a:lnTo>
                    <a:pt x="1376" y="6"/>
                  </a:lnTo>
                  <a:lnTo>
                    <a:pt x="1376" y="4"/>
                  </a:lnTo>
                  <a:lnTo>
                    <a:pt x="1376" y="4"/>
                  </a:lnTo>
                  <a:lnTo>
                    <a:pt x="1376" y="6"/>
                  </a:lnTo>
                  <a:lnTo>
                    <a:pt x="1376" y="6"/>
                  </a:lnTo>
                  <a:lnTo>
                    <a:pt x="1378" y="4"/>
                  </a:lnTo>
                  <a:lnTo>
                    <a:pt x="1378" y="4"/>
                  </a:lnTo>
                  <a:lnTo>
                    <a:pt x="1378" y="6"/>
                  </a:lnTo>
                  <a:lnTo>
                    <a:pt x="1378" y="6"/>
                  </a:lnTo>
                  <a:lnTo>
                    <a:pt x="1384" y="4"/>
                  </a:lnTo>
                  <a:lnTo>
                    <a:pt x="1384" y="4"/>
                  </a:lnTo>
                  <a:lnTo>
                    <a:pt x="1386" y="6"/>
                  </a:lnTo>
                  <a:lnTo>
                    <a:pt x="1386" y="6"/>
                  </a:lnTo>
                  <a:lnTo>
                    <a:pt x="1386" y="4"/>
                  </a:lnTo>
                  <a:lnTo>
                    <a:pt x="1386" y="4"/>
                  </a:lnTo>
                  <a:lnTo>
                    <a:pt x="1386" y="4"/>
                  </a:lnTo>
                  <a:lnTo>
                    <a:pt x="1386" y="4"/>
                  </a:lnTo>
                  <a:lnTo>
                    <a:pt x="1390" y="6"/>
                  </a:lnTo>
                  <a:lnTo>
                    <a:pt x="1390" y="6"/>
                  </a:lnTo>
                  <a:lnTo>
                    <a:pt x="1394" y="6"/>
                  </a:lnTo>
                  <a:lnTo>
                    <a:pt x="1394" y="6"/>
                  </a:lnTo>
                  <a:lnTo>
                    <a:pt x="1396" y="6"/>
                  </a:lnTo>
                  <a:lnTo>
                    <a:pt x="1396" y="6"/>
                  </a:lnTo>
                  <a:lnTo>
                    <a:pt x="1398" y="6"/>
                  </a:lnTo>
                  <a:lnTo>
                    <a:pt x="1398" y="6"/>
                  </a:lnTo>
                  <a:lnTo>
                    <a:pt x="1400" y="4"/>
                  </a:lnTo>
                  <a:lnTo>
                    <a:pt x="1400" y="4"/>
                  </a:lnTo>
                  <a:lnTo>
                    <a:pt x="1402" y="6"/>
                  </a:lnTo>
                  <a:lnTo>
                    <a:pt x="1402" y="6"/>
                  </a:lnTo>
                  <a:lnTo>
                    <a:pt x="1402" y="4"/>
                  </a:lnTo>
                  <a:lnTo>
                    <a:pt x="1402" y="4"/>
                  </a:lnTo>
                  <a:lnTo>
                    <a:pt x="1404" y="4"/>
                  </a:lnTo>
                  <a:lnTo>
                    <a:pt x="1404" y="4"/>
                  </a:lnTo>
                  <a:lnTo>
                    <a:pt x="1404" y="6"/>
                  </a:lnTo>
                  <a:lnTo>
                    <a:pt x="1404" y="6"/>
                  </a:lnTo>
                  <a:lnTo>
                    <a:pt x="1406" y="4"/>
                  </a:lnTo>
                  <a:lnTo>
                    <a:pt x="1406" y="4"/>
                  </a:lnTo>
                  <a:lnTo>
                    <a:pt x="1412" y="6"/>
                  </a:lnTo>
                  <a:lnTo>
                    <a:pt x="1412" y="6"/>
                  </a:lnTo>
                  <a:lnTo>
                    <a:pt x="1414" y="6"/>
                  </a:lnTo>
                  <a:lnTo>
                    <a:pt x="1414" y="6"/>
                  </a:lnTo>
                  <a:lnTo>
                    <a:pt x="1416" y="6"/>
                  </a:lnTo>
                  <a:lnTo>
                    <a:pt x="1416" y="6"/>
                  </a:lnTo>
                  <a:lnTo>
                    <a:pt x="1420" y="4"/>
                  </a:lnTo>
                  <a:lnTo>
                    <a:pt x="1420" y="4"/>
                  </a:lnTo>
                  <a:lnTo>
                    <a:pt x="1428" y="4"/>
                  </a:lnTo>
                  <a:lnTo>
                    <a:pt x="1428" y="4"/>
                  </a:lnTo>
                  <a:lnTo>
                    <a:pt x="1432" y="4"/>
                  </a:lnTo>
                  <a:lnTo>
                    <a:pt x="1432" y="4"/>
                  </a:lnTo>
                  <a:lnTo>
                    <a:pt x="1434" y="6"/>
                  </a:lnTo>
                  <a:lnTo>
                    <a:pt x="1434" y="6"/>
                  </a:lnTo>
                  <a:lnTo>
                    <a:pt x="1436" y="6"/>
                  </a:lnTo>
                  <a:lnTo>
                    <a:pt x="1436" y="6"/>
                  </a:lnTo>
                  <a:lnTo>
                    <a:pt x="1438" y="6"/>
                  </a:lnTo>
                  <a:lnTo>
                    <a:pt x="1438" y="6"/>
                  </a:lnTo>
                  <a:lnTo>
                    <a:pt x="1440" y="6"/>
                  </a:lnTo>
                  <a:lnTo>
                    <a:pt x="1440" y="6"/>
                  </a:lnTo>
                  <a:lnTo>
                    <a:pt x="1444" y="6"/>
                  </a:lnTo>
                  <a:lnTo>
                    <a:pt x="1444" y="6"/>
                  </a:lnTo>
                  <a:lnTo>
                    <a:pt x="1446" y="6"/>
                  </a:lnTo>
                  <a:lnTo>
                    <a:pt x="1446" y="6"/>
                  </a:lnTo>
                  <a:lnTo>
                    <a:pt x="1450" y="6"/>
                  </a:lnTo>
                  <a:lnTo>
                    <a:pt x="1450" y="6"/>
                  </a:lnTo>
                  <a:lnTo>
                    <a:pt x="1452" y="6"/>
                  </a:lnTo>
                  <a:lnTo>
                    <a:pt x="1452" y="6"/>
                  </a:lnTo>
                  <a:lnTo>
                    <a:pt x="1454" y="4"/>
                  </a:lnTo>
                  <a:lnTo>
                    <a:pt x="1454" y="4"/>
                  </a:lnTo>
                  <a:lnTo>
                    <a:pt x="1456" y="4"/>
                  </a:lnTo>
                  <a:lnTo>
                    <a:pt x="1456" y="4"/>
                  </a:lnTo>
                  <a:lnTo>
                    <a:pt x="1462" y="4"/>
                  </a:lnTo>
                  <a:lnTo>
                    <a:pt x="1462" y="4"/>
                  </a:lnTo>
                  <a:lnTo>
                    <a:pt x="1464" y="4"/>
                  </a:lnTo>
                  <a:lnTo>
                    <a:pt x="1464" y="4"/>
                  </a:lnTo>
                  <a:lnTo>
                    <a:pt x="1468" y="4"/>
                  </a:lnTo>
                  <a:lnTo>
                    <a:pt x="1468" y="4"/>
                  </a:lnTo>
                  <a:lnTo>
                    <a:pt x="1472" y="4"/>
                  </a:lnTo>
                  <a:lnTo>
                    <a:pt x="1472" y="4"/>
                  </a:lnTo>
                  <a:lnTo>
                    <a:pt x="1476" y="4"/>
                  </a:lnTo>
                  <a:lnTo>
                    <a:pt x="1476" y="4"/>
                  </a:lnTo>
                  <a:lnTo>
                    <a:pt x="1480" y="4"/>
                  </a:lnTo>
                  <a:lnTo>
                    <a:pt x="1480" y="4"/>
                  </a:lnTo>
                  <a:lnTo>
                    <a:pt x="1484" y="6"/>
                  </a:lnTo>
                  <a:lnTo>
                    <a:pt x="1484" y="6"/>
                  </a:lnTo>
                  <a:lnTo>
                    <a:pt x="1486" y="6"/>
                  </a:lnTo>
                  <a:lnTo>
                    <a:pt x="1486" y="6"/>
                  </a:lnTo>
                  <a:lnTo>
                    <a:pt x="1488" y="6"/>
                  </a:lnTo>
                  <a:lnTo>
                    <a:pt x="1488" y="6"/>
                  </a:lnTo>
                  <a:lnTo>
                    <a:pt x="1492" y="4"/>
                  </a:lnTo>
                  <a:lnTo>
                    <a:pt x="1492" y="4"/>
                  </a:lnTo>
                  <a:lnTo>
                    <a:pt x="1498" y="4"/>
                  </a:lnTo>
                  <a:lnTo>
                    <a:pt x="1498" y="4"/>
                  </a:lnTo>
                  <a:lnTo>
                    <a:pt x="1498" y="4"/>
                  </a:lnTo>
                  <a:lnTo>
                    <a:pt x="1498" y="4"/>
                  </a:lnTo>
                  <a:lnTo>
                    <a:pt x="1500" y="4"/>
                  </a:lnTo>
                  <a:lnTo>
                    <a:pt x="1500" y="4"/>
                  </a:lnTo>
                  <a:lnTo>
                    <a:pt x="1504" y="4"/>
                  </a:lnTo>
                  <a:lnTo>
                    <a:pt x="1504" y="4"/>
                  </a:lnTo>
                  <a:lnTo>
                    <a:pt x="1506" y="4"/>
                  </a:lnTo>
                  <a:lnTo>
                    <a:pt x="1506" y="4"/>
                  </a:lnTo>
                  <a:lnTo>
                    <a:pt x="1512" y="4"/>
                  </a:lnTo>
                  <a:lnTo>
                    <a:pt x="1512" y="4"/>
                  </a:lnTo>
                  <a:lnTo>
                    <a:pt x="1514" y="6"/>
                  </a:lnTo>
                  <a:lnTo>
                    <a:pt x="1514" y="6"/>
                  </a:lnTo>
                  <a:lnTo>
                    <a:pt x="1520" y="4"/>
                  </a:lnTo>
                  <a:lnTo>
                    <a:pt x="1526" y="4"/>
                  </a:lnTo>
                  <a:lnTo>
                    <a:pt x="1526" y="4"/>
                  </a:lnTo>
                  <a:lnTo>
                    <a:pt x="1526" y="4"/>
                  </a:lnTo>
                  <a:lnTo>
                    <a:pt x="1526" y="4"/>
                  </a:lnTo>
                  <a:lnTo>
                    <a:pt x="1526" y="4"/>
                  </a:lnTo>
                  <a:lnTo>
                    <a:pt x="1526" y="4"/>
                  </a:lnTo>
                  <a:lnTo>
                    <a:pt x="1528" y="4"/>
                  </a:lnTo>
                  <a:lnTo>
                    <a:pt x="1528" y="4"/>
                  </a:lnTo>
                  <a:lnTo>
                    <a:pt x="1532" y="4"/>
                  </a:lnTo>
                  <a:lnTo>
                    <a:pt x="1532" y="4"/>
                  </a:lnTo>
                  <a:lnTo>
                    <a:pt x="1540" y="4"/>
                  </a:lnTo>
                  <a:lnTo>
                    <a:pt x="1540" y="4"/>
                  </a:lnTo>
                  <a:lnTo>
                    <a:pt x="1542" y="4"/>
                  </a:lnTo>
                  <a:lnTo>
                    <a:pt x="1542" y="4"/>
                  </a:lnTo>
                  <a:lnTo>
                    <a:pt x="1546" y="4"/>
                  </a:lnTo>
                  <a:lnTo>
                    <a:pt x="1546" y="4"/>
                  </a:lnTo>
                  <a:lnTo>
                    <a:pt x="1546" y="4"/>
                  </a:lnTo>
                  <a:lnTo>
                    <a:pt x="1546" y="4"/>
                  </a:lnTo>
                  <a:lnTo>
                    <a:pt x="1550" y="6"/>
                  </a:lnTo>
                  <a:lnTo>
                    <a:pt x="1550" y="6"/>
                  </a:lnTo>
                  <a:lnTo>
                    <a:pt x="1556" y="4"/>
                  </a:lnTo>
                  <a:lnTo>
                    <a:pt x="1556" y="4"/>
                  </a:lnTo>
                  <a:lnTo>
                    <a:pt x="1560" y="6"/>
                  </a:lnTo>
                  <a:lnTo>
                    <a:pt x="1560" y="6"/>
                  </a:lnTo>
                  <a:lnTo>
                    <a:pt x="1564" y="4"/>
                  </a:lnTo>
                  <a:lnTo>
                    <a:pt x="1568" y="6"/>
                  </a:lnTo>
                  <a:lnTo>
                    <a:pt x="1568" y="6"/>
                  </a:lnTo>
                  <a:lnTo>
                    <a:pt x="1574" y="4"/>
                  </a:lnTo>
                  <a:lnTo>
                    <a:pt x="1574" y="4"/>
                  </a:lnTo>
                  <a:lnTo>
                    <a:pt x="1576" y="6"/>
                  </a:lnTo>
                  <a:lnTo>
                    <a:pt x="1576" y="6"/>
                  </a:lnTo>
                  <a:lnTo>
                    <a:pt x="1578" y="4"/>
                  </a:lnTo>
                  <a:lnTo>
                    <a:pt x="1578" y="4"/>
                  </a:lnTo>
                  <a:lnTo>
                    <a:pt x="1586" y="6"/>
                  </a:lnTo>
                  <a:lnTo>
                    <a:pt x="1586" y="6"/>
                  </a:lnTo>
                  <a:lnTo>
                    <a:pt x="1588" y="6"/>
                  </a:lnTo>
                  <a:lnTo>
                    <a:pt x="1588" y="6"/>
                  </a:lnTo>
                  <a:lnTo>
                    <a:pt x="1592" y="6"/>
                  </a:lnTo>
                  <a:lnTo>
                    <a:pt x="1592" y="6"/>
                  </a:lnTo>
                  <a:lnTo>
                    <a:pt x="1594" y="6"/>
                  </a:lnTo>
                  <a:lnTo>
                    <a:pt x="1594" y="6"/>
                  </a:lnTo>
                  <a:lnTo>
                    <a:pt x="1594" y="6"/>
                  </a:lnTo>
                  <a:lnTo>
                    <a:pt x="1596" y="4"/>
                  </a:lnTo>
                  <a:lnTo>
                    <a:pt x="1596" y="4"/>
                  </a:lnTo>
                  <a:lnTo>
                    <a:pt x="1602" y="4"/>
                  </a:lnTo>
                  <a:lnTo>
                    <a:pt x="1602" y="4"/>
                  </a:lnTo>
                  <a:lnTo>
                    <a:pt x="1608" y="4"/>
                  </a:lnTo>
                  <a:lnTo>
                    <a:pt x="1608" y="4"/>
                  </a:lnTo>
                  <a:lnTo>
                    <a:pt x="1610" y="4"/>
                  </a:lnTo>
                  <a:lnTo>
                    <a:pt x="1610" y="4"/>
                  </a:lnTo>
                  <a:lnTo>
                    <a:pt x="1612" y="4"/>
                  </a:lnTo>
                  <a:lnTo>
                    <a:pt x="1612" y="4"/>
                  </a:lnTo>
                  <a:lnTo>
                    <a:pt x="1616" y="4"/>
                  </a:lnTo>
                  <a:lnTo>
                    <a:pt x="1616" y="4"/>
                  </a:lnTo>
                  <a:lnTo>
                    <a:pt x="1618" y="4"/>
                  </a:lnTo>
                  <a:lnTo>
                    <a:pt x="1618" y="4"/>
                  </a:lnTo>
                  <a:lnTo>
                    <a:pt x="1624" y="4"/>
                  </a:lnTo>
                  <a:lnTo>
                    <a:pt x="1624" y="4"/>
                  </a:lnTo>
                  <a:lnTo>
                    <a:pt x="1626" y="4"/>
                  </a:lnTo>
                  <a:lnTo>
                    <a:pt x="1626" y="4"/>
                  </a:lnTo>
                  <a:lnTo>
                    <a:pt x="1628" y="4"/>
                  </a:lnTo>
                  <a:lnTo>
                    <a:pt x="1628" y="4"/>
                  </a:lnTo>
                  <a:lnTo>
                    <a:pt x="1632" y="4"/>
                  </a:lnTo>
                  <a:lnTo>
                    <a:pt x="1632" y="4"/>
                  </a:lnTo>
                  <a:lnTo>
                    <a:pt x="1634" y="4"/>
                  </a:lnTo>
                  <a:lnTo>
                    <a:pt x="1634" y="4"/>
                  </a:lnTo>
                  <a:lnTo>
                    <a:pt x="1640" y="4"/>
                  </a:lnTo>
                  <a:lnTo>
                    <a:pt x="1640" y="4"/>
                  </a:lnTo>
                  <a:lnTo>
                    <a:pt x="1642" y="4"/>
                  </a:lnTo>
                  <a:lnTo>
                    <a:pt x="1642" y="4"/>
                  </a:lnTo>
                  <a:lnTo>
                    <a:pt x="1644" y="4"/>
                  </a:lnTo>
                  <a:lnTo>
                    <a:pt x="1644" y="4"/>
                  </a:lnTo>
                  <a:lnTo>
                    <a:pt x="1648" y="4"/>
                  </a:lnTo>
                  <a:lnTo>
                    <a:pt x="1648" y="4"/>
                  </a:lnTo>
                  <a:lnTo>
                    <a:pt x="1650" y="4"/>
                  </a:lnTo>
                  <a:lnTo>
                    <a:pt x="1650" y="4"/>
                  </a:lnTo>
                  <a:lnTo>
                    <a:pt x="1656" y="4"/>
                  </a:lnTo>
                  <a:lnTo>
                    <a:pt x="1656" y="4"/>
                  </a:lnTo>
                  <a:lnTo>
                    <a:pt x="1658" y="4"/>
                  </a:lnTo>
                  <a:lnTo>
                    <a:pt x="1658" y="4"/>
                  </a:lnTo>
                  <a:lnTo>
                    <a:pt x="1662" y="4"/>
                  </a:lnTo>
                  <a:lnTo>
                    <a:pt x="1662" y="4"/>
                  </a:lnTo>
                  <a:lnTo>
                    <a:pt x="1664" y="4"/>
                  </a:lnTo>
                  <a:lnTo>
                    <a:pt x="1664" y="4"/>
                  </a:lnTo>
                  <a:lnTo>
                    <a:pt x="1668" y="4"/>
                  </a:lnTo>
                  <a:lnTo>
                    <a:pt x="1668" y="4"/>
                  </a:lnTo>
                  <a:lnTo>
                    <a:pt x="1670" y="4"/>
                  </a:lnTo>
                  <a:lnTo>
                    <a:pt x="1670" y="4"/>
                  </a:lnTo>
                  <a:lnTo>
                    <a:pt x="1680" y="4"/>
                  </a:lnTo>
                  <a:lnTo>
                    <a:pt x="1680" y="4"/>
                  </a:lnTo>
                  <a:lnTo>
                    <a:pt x="1688" y="6"/>
                  </a:lnTo>
                  <a:lnTo>
                    <a:pt x="1688" y="6"/>
                  </a:lnTo>
                  <a:lnTo>
                    <a:pt x="1690" y="6"/>
                  </a:lnTo>
                  <a:lnTo>
                    <a:pt x="1690" y="6"/>
                  </a:lnTo>
                  <a:lnTo>
                    <a:pt x="1692" y="6"/>
                  </a:lnTo>
                  <a:lnTo>
                    <a:pt x="1692" y="6"/>
                  </a:lnTo>
                  <a:lnTo>
                    <a:pt x="1692" y="6"/>
                  </a:lnTo>
                  <a:lnTo>
                    <a:pt x="1692" y="6"/>
                  </a:lnTo>
                  <a:lnTo>
                    <a:pt x="1696" y="4"/>
                  </a:lnTo>
                  <a:lnTo>
                    <a:pt x="1696" y="4"/>
                  </a:lnTo>
                  <a:lnTo>
                    <a:pt x="1702" y="6"/>
                  </a:lnTo>
                  <a:lnTo>
                    <a:pt x="1702" y="6"/>
                  </a:lnTo>
                  <a:lnTo>
                    <a:pt x="1704" y="8"/>
                  </a:lnTo>
                  <a:lnTo>
                    <a:pt x="1704" y="8"/>
                  </a:lnTo>
                  <a:lnTo>
                    <a:pt x="1706" y="6"/>
                  </a:lnTo>
                  <a:lnTo>
                    <a:pt x="1706" y="6"/>
                  </a:lnTo>
                  <a:lnTo>
                    <a:pt x="1706" y="6"/>
                  </a:lnTo>
                  <a:lnTo>
                    <a:pt x="1706" y="6"/>
                  </a:lnTo>
                  <a:lnTo>
                    <a:pt x="1706" y="6"/>
                  </a:lnTo>
                  <a:lnTo>
                    <a:pt x="1710" y="6"/>
                  </a:lnTo>
                  <a:lnTo>
                    <a:pt x="1710" y="6"/>
                  </a:lnTo>
                  <a:lnTo>
                    <a:pt x="1712" y="8"/>
                  </a:lnTo>
                  <a:lnTo>
                    <a:pt x="1712" y="8"/>
                  </a:lnTo>
                  <a:lnTo>
                    <a:pt x="1714" y="6"/>
                  </a:lnTo>
                  <a:lnTo>
                    <a:pt x="1718" y="6"/>
                  </a:lnTo>
                  <a:lnTo>
                    <a:pt x="1718" y="6"/>
                  </a:lnTo>
                  <a:lnTo>
                    <a:pt x="1722" y="6"/>
                  </a:lnTo>
                  <a:lnTo>
                    <a:pt x="1722" y="6"/>
                  </a:lnTo>
                  <a:lnTo>
                    <a:pt x="1724" y="6"/>
                  </a:lnTo>
                  <a:lnTo>
                    <a:pt x="1724" y="6"/>
                  </a:lnTo>
                  <a:lnTo>
                    <a:pt x="1724" y="6"/>
                  </a:lnTo>
                  <a:lnTo>
                    <a:pt x="1724" y="6"/>
                  </a:lnTo>
                  <a:lnTo>
                    <a:pt x="1726" y="8"/>
                  </a:lnTo>
                  <a:lnTo>
                    <a:pt x="1726" y="8"/>
                  </a:lnTo>
                  <a:lnTo>
                    <a:pt x="1728" y="8"/>
                  </a:lnTo>
                  <a:lnTo>
                    <a:pt x="1730" y="6"/>
                  </a:lnTo>
                  <a:lnTo>
                    <a:pt x="1730" y="6"/>
                  </a:lnTo>
                  <a:lnTo>
                    <a:pt x="1734" y="6"/>
                  </a:lnTo>
                  <a:lnTo>
                    <a:pt x="1734" y="6"/>
                  </a:lnTo>
                  <a:lnTo>
                    <a:pt x="1736" y="6"/>
                  </a:lnTo>
                  <a:lnTo>
                    <a:pt x="1736" y="6"/>
                  </a:lnTo>
                  <a:lnTo>
                    <a:pt x="1736" y="6"/>
                  </a:lnTo>
                  <a:lnTo>
                    <a:pt x="1736" y="6"/>
                  </a:lnTo>
                  <a:lnTo>
                    <a:pt x="1738" y="6"/>
                  </a:lnTo>
                  <a:lnTo>
                    <a:pt x="1738" y="6"/>
                  </a:lnTo>
                  <a:lnTo>
                    <a:pt x="1750" y="4"/>
                  </a:lnTo>
                  <a:lnTo>
                    <a:pt x="1750" y="4"/>
                  </a:lnTo>
                  <a:lnTo>
                    <a:pt x="1754" y="6"/>
                  </a:lnTo>
                  <a:lnTo>
                    <a:pt x="1754" y="6"/>
                  </a:lnTo>
                  <a:lnTo>
                    <a:pt x="1754" y="6"/>
                  </a:lnTo>
                  <a:lnTo>
                    <a:pt x="1754" y="6"/>
                  </a:lnTo>
                  <a:lnTo>
                    <a:pt x="1754" y="6"/>
                  </a:lnTo>
                  <a:lnTo>
                    <a:pt x="1758" y="6"/>
                  </a:lnTo>
                  <a:lnTo>
                    <a:pt x="1758" y="6"/>
                  </a:lnTo>
                  <a:lnTo>
                    <a:pt x="1762" y="6"/>
                  </a:lnTo>
                  <a:lnTo>
                    <a:pt x="1762" y="6"/>
                  </a:lnTo>
                  <a:lnTo>
                    <a:pt x="1764" y="4"/>
                  </a:lnTo>
                  <a:lnTo>
                    <a:pt x="1764" y="4"/>
                  </a:lnTo>
                  <a:lnTo>
                    <a:pt x="1766" y="6"/>
                  </a:lnTo>
                  <a:lnTo>
                    <a:pt x="1766" y="6"/>
                  </a:lnTo>
                  <a:lnTo>
                    <a:pt x="1770" y="4"/>
                  </a:lnTo>
                  <a:lnTo>
                    <a:pt x="1770" y="4"/>
                  </a:lnTo>
                  <a:lnTo>
                    <a:pt x="1772" y="6"/>
                  </a:lnTo>
                  <a:lnTo>
                    <a:pt x="1772" y="6"/>
                  </a:lnTo>
                  <a:lnTo>
                    <a:pt x="1776" y="4"/>
                  </a:lnTo>
                  <a:lnTo>
                    <a:pt x="1776" y="4"/>
                  </a:lnTo>
                  <a:lnTo>
                    <a:pt x="1782" y="4"/>
                  </a:lnTo>
                  <a:lnTo>
                    <a:pt x="1782" y="4"/>
                  </a:lnTo>
                  <a:lnTo>
                    <a:pt x="1782" y="4"/>
                  </a:lnTo>
                  <a:lnTo>
                    <a:pt x="1782" y="4"/>
                  </a:lnTo>
                  <a:lnTo>
                    <a:pt x="1784" y="6"/>
                  </a:lnTo>
                  <a:lnTo>
                    <a:pt x="1784" y="6"/>
                  </a:lnTo>
                  <a:lnTo>
                    <a:pt x="1792" y="6"/>
                  </a:lnTo>
                  <a:lnTo>
                    <a:pt x="1792" y="6"/>
                  </a:lnTo>
                  <a:lnTo>
                    <a:pt x="1794" y="4"/>
                  </a:lnTo>
                  <a:lnTo>
                    <a:pt x="1794" y="4"/>
                  </a:lnTo>
                  <a:lnTo>
                    <a:pt x="1798" y="6"/>
                  </a:lnTo>
                  <a:lnTo>
                    <a:pt x="1798" y="6"/>
                  </a:lnTo>
                  <a:lnTo>
                    <a:pt x="1800" y="6"/>
                  </a:lnTo>
                  <a:lnTo>
                    <a:pt x="1800" y="6"/>
                  </a:lnTo>
                  <a:lnTo>
                    <a:pt x="1800" y="6"/>
                  </a:lnTo>
                  <a:lnTo>
                    <a:pt x="1800" y="6"/>
                  </a:lnTo>
                  <a:lnTo>
                    <a:pt x="1802" y="4"/>
                  </a:lnTo>
                  <a:lnTo>
                    <a:pt x="1802" y="4"/>
                  </a:lnTo>
                  <a:lnTo>
                    <a:pt x="1802" y="6"/>
                  </a:lnTo>
                  <a:lnTo>
                    <a:pt x="1802" y="6"/>
                  </a:lnTo>
                  <a:lnTo>
                    <a:pt x="1804" y="4"/>
                  </a:lnTo>
                  <a:lnTo>
                    <a:pt x="1804" y="4"/>
                  </a:lnTo>
                  <a:lnTo>
                    <a:pt x="1804" y="6"/>
                  </a:lnTo>
                  <a:lnTo>
                    <a:pt x="1804" y="6"/>
                  </a:lnTo>
                  <a:lnTo>
                    <a:pt x="1812" y="6"/>
                  </a:lnTo>
                  <a:lnTo>
                    <a:pt x="1812" y="6"/>
                  </a:lnTo>
                  <a:lnTo>
                    <a:pt x="1814" y="6"/>
                  </a:lnTo>
                  <a:lnTo>
                    <a:pt x="1814" y="6"/>
                  </a:lnTo>
                  <a:lnTo>
                    <a:pt x="1816" y="6"/>
                  </a:lnTo>
                  <a:lnTo>
                    <a:pt x="1816" y="6"/>
                  </a:lnTo>
                  <a:lnTo>
                    <a:pt x="1820" y="6"/>
                  </a:lnTo>
                  <a:lnTo>
                    <a:pt x="1820" y="6"/>
                  </a:lnTo>
                  <a:lnTo>
                    <a:pt x="1820" y="6"/>
                  </a:lnTo>
                  <a:lnTo>
                    <a:pt x="1820" y="6"/>
                  </a:lnTo>
                  <a:lnTo>
                    <a:pt x="1824" y="6"/>
                  </a:lnTo>
                  <a:lnTo>
                    <a:pt x="1824" y="6"/>
                  </a:lnTo>
                  <a:lnTo>
                    <a:pt x="1826" y="6"/>
                  </a:lnTo>
                  <a:lnTo>
                    <a:pt x="1826" y="6"/>
                  </a:lnTo>
                  <a:lnTo>
                    <a:pt x="1826" y="8"/>
                  </a:lnTo>
                  <a:lnTo>
                    <a:pt x="1826" y="8"/>
                  </a:lnTo>
                  <a:lnTo>
                    <a:pt x="1828" y="8"/>
                  </a:lnTo>
                  <a:lnTo>
                    <a:pt x="1828" y="8"/>
                  </a:lnTo>
                  <a:lnTo>
                    <a:pt x="1832" y="8"/>
                  </a:lnTo>
                  <a:lnTo>
                    <a:pt x="1832" y="8"/>
                  </a:lnTo>
                  <a:lnTo>
                    <a:pt x="1836" y="6"/>
                  </a:lnTo>
                  <a:lnTo>
                    <a:pt x="1836" y="6"/>
                  </a:lnTo>
                  <a:lnTo>
                    <a:pt x="1838" y="6"/>
                  </a:lnTo>
                  <a:lnTo>
                    <a:pt x="1838" y="6"/>
                  </a:lnTo>
                  <a:lnTo>
                    <a:pt x="1840" y="6"/>
                  </a:lnTo>
                  <a:lnTo>
                    <a:pt x="1840" y="6"/>
                  </a:lnTo>
                  <a:lnTo>
                    <a:pt x="1842" y="6"/>
                  </a:lnTo>
                  <a:lnTo>
                    <a:pt x="1842" y="6"/>
                  </a:lnTo>
                  <a:lnTo>
                    <a:pt x="1842" y="6"/>
                  </a:lnTo>
                  <a:lnTo>
                    <a:pt x="1842" y="6"/>
                  </a:lnTo>
                  <a:lnTo>
                    <a:pt x="1842" y="6"/>
                  </a:lnTo>
                  <a:lnTo>
                    <a:pt x="1842" y="6"/>
                  </a:lnTo>
                  <a:lnTo>
                    <a:pt x="1844" y="6"/>
                  </a:lnTo>
                  <a:lnTo>
                    <a:pt x="1844" y="6"/>
                  </a:lnTo>
                  <a:lnTo>
                    <a:pt x="1846" y="6"/>
                  </a:lnTo>
                  <a:lnTo>
                    <a:pt x="1846" y="6"/>
                  </a:lnTo>
                  <a:lnTo>
                    <a:pt x="1848" y="6"/>
                  </a:lnTo>
                  <a:lnTo>
                    <a:pt x="1848" y="6"/>
                  </a:lnTo>
                  <a:lnTo>
                    <a:pt x="1850" y="6"/>
                  </a:lnTo>
                  <a:lnTo>
                    <a:pt x="1850" y="6"/>
                  </a:lnTo>
                  <a:lnTo>
                    <a:pt x="1850" y="6"/>
                  </a:lnTo>
                  <a:lnTo>
                    <a:pt x="1850" y="6"/>
                  </a:lnTo>
                  <a:lnTo>
                    <a:pt x="1852" y="6"/>
                  </a:lnTo>
                  <a:lnTo>
                    <a:pt x="1852" y="6"/>
                  </a:lnTo>
                  <a:lnTo>
                    <a:pt x="1854" y="6"/>
                  </a:lnTo>
                  <a:lnTo>
                    <a:pt x="1854" y="6"/>
                  </a:lnTo>
                  <a:lnTo>
                    <a:pt x="1858" y="6"/>
                  </a:lnTo>
                  <a:lnTo>
                    <a:pt x="1858" y="6"/>
                  </a:lnTo>
                  <a:lnTo>
                    <a:pt x="1860" y="6"/>
                  </a:lnTo>
                  <a:lnTo>
                    <a:pt x="1864" y="6"/>
                  </a:lnTo>
                  <a:lnTo>
                    <a:pt x="1864" y="6"/>
                  </a:lnTo>
                  <a:lnTo>
                    <a:pt x="1864" y="6"/>
                  </a:lnTo>
                  <a:lnTo>
                    <a:pt x="1864" y="6"/>
                  </a:lnTo>
                  <a:lnTo>
                    <a:pt x="1864" y="6"/>
                  </a:lnTo>
                  <a:lnTo>
                    <a:pt x="1864" y="6"/>
                  </a:lnTo>
                  <a:lnTo>
                    <a:pt x="1866" y="6"/>
                  </a:lnTo>
                  <a:lnTo>
                    <a:pt x="1866" y="6"/>
                  </a:lnTo>
                  <a:lnTo>
                    <a:pt x="1872" y="6"/>
                  </a:lnTo>
                  <a:lnTo>
                    <a:pt x="1872" y="6"/>
                  </a:lnTo>
                  <a:lnTo>
                    <a:pt x="1880" y="6"/>
                  </a:lnTo>
                  <a:lnTo>
                    <a:pt x="1880" y="6"/>
                  </a:lnTo>
                  <a:lnTo>
                    <a:pt x="1882" y="6"/>
                  </a:lnTo>
                  <a:lnTo>
                    <a:pt x="1882" y="6"/>
                  </a:lnTo>
                  <a:lnTo>
                    <a:pt x="1888" y="6"/>
                  </a:lnTo>
                  <a:lnTo>
                    <a:pt x="1888" y="6"/>
                  </a:lnTo>
                  <a:lnTo>
                    <a:pt x="1892" y="6"/>
                  </a:lnTo>
                  <a:lnTo>
                    <a:pt x="1892" y="6"/>
                  </a:lnTo>
                  <a:lnTo>
                    <a:pt x="1896" y="6"/>
                  </a:lnTo>
                  <a:lnTo>
                    <a:pt x="1896" y="6"/>
                  </a:lnTo>
                  <a:lnTo>
                    <a:pt x="1898" y="6"/>
                  </a:lnTo>
                  <a:lnTo>
                    <a:pt x="1898" y="6"/>
                  </a:lnTo>
                  <a:lnTo>
                    <a:pt x="1902" y="4"/>
                  </a:lnTo>
                  <a:lnTo>
                    <a:pt x="1902" y="4"/>
                  </a:lnTo>
                  <a:lnTo>
                    <a:pt x="1906" y="6"/>
                  </a:lnTo>
                  <a:lnTo>
                    <a:pt x="1906" y="6"/>
                  </a:lnTo>
                  <a:lnTo>
                    <a:pt x="1914" y="4"/>
                  </a:lnTo>
                  <a:lnTo>
                    <a:pt x="1914" y="4"/>
                  </a:lnTo>
                  <a:lnTo>
                    <a:pt x="1916" y="6"/>
                  </a:lnTo>
                  <a:lnTo>
                    <a:pt x="1916" y="6"/>
                  </a:lnTo>
                  <a:lnTo>
                    <a:pt x="1916" y="6"/>
                  </a:lnTo>
                  <a:lnTo>
                    <a:pt x="1916" y="6"/>
                  </a:lnTo>
                  <a:lnTo>
                    <a:pt x="1916" y="6"/>
                  </a:lnTo>
                  <a:lnTo>
                    <a:pt x="1916" y="6"/>
                  </a:lnTo>
                  <a:lnTo>
                    <a:pt x="1918" y="8"/>
                  </a:lnTo>
                  <a:lnTo>
                    <a:pt x="1918" y="8"/>
                  </a:lnTo>
                  <a:lnTo>
                    <a:pt x="1922" y="8"/>
                  </a:lnTo>
                  <a:lnTo>
                    <a:pt x="1926" y="8"/>
                  </a:lnTo>
                  <a:lnTo>
                    <a:pt x="1926" y="8"/>
                  </a:lnTo>
                  <a:lnTo>
                    <a:pt x="1928" y="10"/>
                  </a:lnTo>
                  <a:lnTo>
                    <a:pt x="1928" y="10"/>
                  </a:lnTo>
                  <a:lnTo>
                    <a:pt x="1934" y="8"/>
                  </a:lnTo>
                  <a:lnTo>
                    <a:pt x="1934" y="8"/>
                  </a:lnTo>
                  <a:lnTo>
                    <a:pt x="1944" y="6"/>
                  </a:lnTo>
                  <a:lnTo>
                    <a:pt x="1944" y="6"/>
                  </a:lnTo>
                  <a:lnTo>
                    <a:pt x="1946" y="6"/>
                  </a:lnTo>
                  <a:lnTo>
                    <a:pt x="1946" y="6"/>
                  </a:lnTo>
                  <a:lnTo>
                    <a:pt x="1948" y="4"/>
                  </a:lnTo>
                  <a:lnTo>
                    <a:pt x="1948" y="4"/>
                  </a:lnTo>
                  <a:lnTo>
                    <a:pt x="1950" y="4"/>
                  </a:lnTo>
                  <a:lnTo>
                    <a:pt x="1950" y="4"/>
                  </a:lnTo>
                  <a:lnTo>
                    <a:pt x="1950" y="6"/>
                  </a:lnTo>
                  <a:lnTo>
                    <a:pt x="1950" y="6"/>
                  </a:lnTo>
                  <a:lnTo>
                    <a:pt x="1954" y="6"/>
                  </a:lnTo>
                  <a:lnTo>
                    <a:pt x="1954" y="6"/>
                  </a:lnTo>
                  <a:lnTo>
                    <a:pt x="1960" y="6"/>
                  </a:lnTo>
                  <a:lnTo>
                    <a:pt x="1960" y="6"/>
                  </a:lnTo>
                  <a:lnTo>
                    <a:pt x="1960" y="4"/>
                  </a:lnTo>
                  <a:lnTo>
                    <a:pt x="1960" y="4"/>
                  </a:lnTo>
                  <a:lnTo>
                    <a:pt x="1962" y="4"/>
                  </a:lnTo>
                  <a:lnTo>
                    <a:pt x="1962" y="4"/>
                  </a:lnTo>
                  <a:lnTo>
                    <a:pt x="1968" y="6"/>
                  </a:lnTo>
                  <a:lnTo>
                    <a:pt x="1968" y="6"/>
                  </a:lnTo>
                  <a:lnTo>
                    <a:pt x="1970" y="6"/>
                  </a:lnTo>
                  <a:lnTo>
                    <a:pt x="1970" y="6"/>
                  </a:lnTo>
                  <a:lnTo>
                    <a:pt x="1972" y="6"/>
                  </a:lnTo>
                  <a:lnTo>
                    <a:pt x="1972" y="6"/>
                  </a:lnTo>
                  <a:lnTo>
                    <a:pt x="1974" y="6"/>
                  </a:lnTo>
                  <a:lnTo>
                    <a:pt x="1974" y="6"/>
                  </a:lnTo>
                  <a:lnTo>
                    <a:pt x="1974" y="6"/>
                  </a:lnTo>
                  <a:lnTo>
                    <a:pt x="1974" y="6"/>
                  </a:lnTo>
                  <a:lnTo>
                    <a:pt x="1976" y="6"/>
                  </a:lnTo>
                  <a:lnTo>
                    <a:pt x="1976" y="6"/>
                  </a:lnTo>
                  <a:lnTo>
                    <a:pt x="1978" y="8"/>
                  </a:lnTo>
                  <a:lnTo>
                    <a:pt x="1978" y="8"/>
                  </a:lnTo>
                  <a:lnTo>
                    <a:pt x="1978" y="6"/>
                  </a:lnTo>
                  <a:lnTo>
                    <a:pt x="1978" y="6"/>
                  </a:lnTo>
                  <a:lnTo>
                    <a:pt x="1982" y="6"/>
                  </a:lnTo>
                  <a:lnTo>
                    <a:pt x="1982" y="6"/>
                  </a:lnTo>
                  <a:lnTo>
                    <a:pt x="1986" y="8"/>
                  </a:lnTo>
                  <a:lnTo>
                    <a:pt x="1986" y="8"/>
                  </a:lnTo>
                  <a:lnTo>
                    <a:pt x="1994" y="8"/>
                  </a:lnTo>
                  <a:lnTo>
                    <a:pt x="1994" y="8"/>
                  </a:lnTo>
                  <a:lnTo>
                    <a:pt x="1996" y="6"/>
                  </a:lnTo>
                  <a:lnTo>
                    <a:pt x="1996" y="6"/>
                  </a:lnTo>
                  <a:lnTo>
                    <a:pt x="2000" y="6"/>
                  </a:lnTo>
                  <a:lnTo>
                    <a:pt x="2000" y="6"/>
                  </a:lnTo>
                  <a:lnTo>
                    <a:pt x="2002" y="4"/>
                  </a:lnTo>
                  <a:lnTo>
                    <a:pt x="2002" y="4"/>
                  </a:lnTo>
                  <a:lnTo>
                    <a:pt x="2010" y="4"/>
                  </a:lnTo>
                  <a:lnTo>
                    <a:pt x="2010" y="4"/>
                  </a:lnTo>
                  <a:lnTo>
                    <a:pt x="2012" y="4"/>
                  </a:lnTo>
                  <a:lnTo>
                    <a:pt x="2012" y="4"/>
                  </a:lnTo>
                  <a:lnTo>
                    <a:pt x="2014" y="4"/>
                  </a:lnTo>
                  <a:lnTo>
                    <a:pt x="2014" y="4"/>
                  </a:lnTo>
                  <a:lnTo>
                    <a:pt x="2016" y="4"/>
                  </a:lnTo>
                  <a:lnTo>
                    <a:pt x="2016" y="4"/>
                  </a:lnTo>
                  <a:lnTo>
                    <a:pt x="2018" y="4"/>
                  </a:lnTo>
                  <a:lnTo>
                    <a:pt x="2018" y="4"/>
                  </a:lnTo>
                  <a:lnTo>
                    <a:pt x="2032" y="4"/>
                  </a:lnTo>
                  <a:lnTo>
                    <a:pt x="2032" y="4"/>
                  </a:lnTo>
                  <a:lnTo>
                    <a:pt x="2040" y="4"/>
                  </a:lnTo>
                  <a:lnTo>
                    <a:pt x="2040" y="4"/>
                  </a:lnTo>
                  <a:lnTo>
                    <a:pt x="2050" y="4"/>
                  </a:lnTo>
                  <a:lnTo>
                    <a:pt x="2050" y="4"/>
                  </a:lnTo>
                  <a:lnTo>
                    <a:pt x="2052" y="4"/>
                  </a:lnTo>
                  <a:lnTo>
                    <a:pt x="2052" y="4"/>
                  </a:lnTo>
                  <a:lnTo>
                    <a:pt x="2054" y="4"/>
                  </a:lnTo>
                  <a:lnTo>
                    <a:pt x="2054" y="4"/>
                  </a:lnTo>
                  <a:lnTo>
                    <a:pt x="2058" y="4"/>
                  </a:lnTo>
                  <a:lnTo>
                    <a:pt x="2058" y="4"/>
                  </a:lnTo>
                  <a:lnTo>
                    <a:pt x="2060" y="4"/>
                  </a:lnTo>
                  <a:lnTo>
                    <a:pt x="2060" y="4"/>
                  </a:lnTo>
                  <a:lnTo>
                    <a:pt x="2066" y="4"/>
                  </a:lnTo>
                  <a:lnTo>
                    <a:pt x="2066" y="4"/>
                  </a:lnTo>
                  <a:lnTo>
                    <a:pt x="2070" y="4"/>
                  </a:lnTo>
                  <a:lnTo>
                    <a:pt x="2070" y="4"/>
                  </a:lnTo>
                  <a:lnTo>
                    <a:pt x="2072" y="4"/>
                  </a:lnTo>
                  <a:lnTo>
                    <a:pt x="2072" y="4"/>
                  </a:lnTo>
                  <a:lnTo>
                    <a:pt x="2074" y="6"/>
                  </a:lnTo>
                  <a:lnTo>
                    <a:pt x="2074" y="6"/>
                  </a:lnTo>
                  <a:lnTo>
                    <a:pt x="2080" y="4"/>
                  </a:lnTo>
                  <a:lnTo>
                    <a:pt x="2080" y="4"/>
                  </a:lnTo>
                  <a:lnTo>
                    <a:pt x="2086" y="4"/>
                  </a:lnTo>
                  <a:lnTo>
                    <a:pt x="2086" y="4"/>
                  </a:lnTo>
                  <a:lnTo>
                    <a:pt x="2088" y="4"/>
                  </a:lnTo>
                  <a:lnTo>
                    <a:pt x="2088" y="4"/>
                  </a:lnTo>
                  <a:lnTo>
                    <a:pt x="2092" y="4"/>
                  </a:lnTo>
                  <a:lnTo>
                    <a:pt x="2092" y="4"/>
                  </a:lnTo>
                  <a:lnTo>
                    <a:pt x="2096" y="4"/>
                  </a:lnTo>
                  <a:lnTo>
                    <a:pt x="2096" y="4"/>
                  </a:lnTo>
                  <a:lnTo>
                    <a:pt x="2098" y="4"/>
                  </a:lnTo>
                  <a:lnTo>
                    <a:pt x="2098" y="4"/>
                  </a:lnTo>
                  <a:lnTo>
                    <a:pt x="2106" y="4"/>
                  </a:lnTo>
                  <a:lnTo>
                    <a:pt x="2106" y="4"/>
                  </a:lnTo>
                  <a:lnTo>
                    <a:pt x="2108" y="4"/>
                  </a:lnTo>
                  <a:lnTo>
                    <a:pt x="2108" y="4"/>
                  </a:lnTo>
                  <a:lnTo>
                    <a:pt x="2114" y="4"/>
                  </a:lnTo>
                  <a:lnTo>
                    <a:pt x="2114" y="4"/>
                  </a:lnTo>
                  <a:lnTo>
                    <a:pt x="2116" y="4"/>
                  </a:lnTo>
                  <a:lnTo>
                    <a:pt x="2116" y="4"/>
                  </a:lnTo>
                  <a:lnTo>
                    <a:pt x="2118" y="4"/>
                  </a:lnTo>
                  <a:lnTo>
                    <a:pt x="2118" y="4"/>
                  </a:lnTo>
                  <a:lnTo>
                    <a:pt x="2124" y="4"/>
                  </a:lnTo>
                  <a:lnTo>
                    <a:pt x="2124" y="4"/>
                  </a:lnTo>
                  <a:lnTo>
                    <a:pt x="2132" y="4"/>
                  </a:lnTo>
                  <a:lnTo>
                    <a:pt x="2132" y="4"/>
                  </a:lnTo>
                  <a:lnTo>
                    <a:pt x="2134" y="4"/>
                  </a:lnTo>
                  <a:lnTo>
                    <a:pt x="2134" y="4"/>
                  </a:lnTo>
                  <a:lnTo>
                    <a:pt x="2134" y="4"/>
                  </a:lnTo>
                  <a:lnTo>
                    <a:pt x="2134" y="4"/>
                  </a:lnTo>
                  <a:lnTo>
                    <a:pt x="2134" y="4"/>
                  </a:lnTo>
                  <a:lnTo>
                    <a:pt x="2134" y="4"/>
                  </a:lnTo>
                  <a:lnTo>
                    <a:pt x="2136" y="4"/>
                  </a:lnTo>
                  <a:lnTo>
                    <a:pt x="2136" y="4"/>
                  </a:lnTo>
                  <a:lnTo>
                    <a:pt x="2136" y="4"/>
                  </a:lnTo>
                  <a:lnTo>
                    <a:pt x="2136" y="4"/>
                  </a:lnTo>
                  <a:lnTo>
                    <a:pt x="2138" y="4"/>
                  </a:lnTo>
                  <a:lnTo>
                    <a:pt x="2138" y="4"/>
                  </a:lnTo>
                  <a:lnTo>
                    <a:pt x="2144" y="4"/>
                  </a:lnTo>
                  <a:lnTo>
                    <a:pt x="2144" y="4"/>
                  </a:lnTo>
                  <a:lnTo>
                    <a:pt x="2146" y="4"/>
                  </a:lnTo>
                  <a:lnTo>
                    <a:pt x="2146" y="4"/>
                  </a:lnTo>
                  <a:lnTo>
                    <a:pt x="2150" y="4"/>
                  </a:lnTo>
                  <a:lnTo>
                    <a:pt x="2150" y="4"/>
                  </a:lnTo>
                  <a:lnTo>
                    <a:pt x="2154" y="4"/>
                  </a:lnTo>
                  <a:lnTo>
                    <a:pt x="2154" y="4"/>
                  </a:lnTo>
                  <a:lnTo>
                    <a:pt x="2156" y="4"/>
                  </a:lnTo>
                  <a:lnTo>
                    <a:pt x="2156" y="4"/>
                  </a:lnTo>
                  <a:lnTo>
                    <a:pt x="2160" y="4"/>
                  </a:lnTo>
                  <a:lnTo>
                    <a:pt x="2160" y="4"/>
                  </a:lnTo>
                  <a:lnTo>
                    <a:pt x="2164" y="4"/>
                  </a:lnTo>
                  <a:lnTo>
                    <a:pt x="2164" y="4"/>
                  </a:lnTo>
                  <a:lnTo>
                    <a:pt x="2168" y="4"/>
                  </a:lnTo>
                  <a:lnTo>
                    <a:pt x="2168" y="4"/>
                  </a:lnTo>
                  <a:lnTo>
                    <a:pt x="2168" y="4"/>
                  </a:lnTo>
                  <a:lnTo>
                    <a:pt x="2168" y="4"/>
                  </a:lnTo>
                  <a:lnTo>
                    <a:pt x="2172" y="4"/>
                  </a:lnTo>
                  <a:lnTo>
                    <a:pt x="2172" y="4"/>
                  </a:lnTo>
                  <a:lnTo>
                    <a:pt x="2178" y="4"/>
                  </a:lnTo>
                  <a:lnTo>
                    <a:pt x="2178" y="4"/>
                  </a:lnTo>
                  <a:lnTo>
                    <a:pt x="2182" y="4"/>
                  </a:lnTo>
                  <a:lnTo>
                    <a:pt x="2182" y="4"/>
                  </a:lnTo>
                  <a:lnTo>
                    <a:pt x="2184" y="4"/>
                  </a:lnTo>
                  <a:lnTo>
                    <a:pt x="2184" y="4"/>
                  </a:lnTo>
                  <a:lnTo>
                    <a:pt x="2184" y="4"/>
                  </a:lnTo>
                  <a:lnTo>
                    <a:pt x="2184" y="4"/>
                  </a:lnTo>
                  <a:lnTo>
                    <a:pt x="2186" y="4"/>
                  </a:lnTo>
                  <a:lnTo>
                    <a:pt x="2186" y="4"/>
                  </a:lnTo>
                  <a:lnTo>
                    <a:pt x="2186" y="4"/>
                  </a:lnTo>
                  <a:lnTo>
                    <a:pt x="2186" y="4"/>
                  </a:lnTo>
                  <a:lnTo>
                    <a:pt x="2186" y="4"/>
                  </a:lnTo>
                  <a:lnTo>
                    <a:pt x="2186" y="4"/>
                  </a:lnTo>
                  <a:lnTo>
                    <a:pt x="2188" y="4"/>
                  </a:lnTo>
                  <a:lnTo>
                    <a:pt x="2188" y="4"/>
                  </a:lnTo>
                  <a:lnTo>
                    <a:pt x="2190" y="2"/>
                  </a:lnTo>
                  <a:lnTo>
                    <a:pt x="2190" y="2"/>
                  </a:lnTo>
                  <a:lnTo>
                    <a:pt x="2196" y="2"/>
                  </a:lnTo>
                  <a:lnTo>
                    <a:pt x="2196" y="2"/>
                  </a:lnTo>
                  <a:lnTo>
                    <a:pt x="2202" y="4"/>
                  </a:lnTo>
                  <a:lnTo>
                    <a:pt x="2202" y="4"/>
                  </a:lnTo>
                  <a:lnTo>
                    <a:pt x="2202" y="4"/>
                  </a:lnTo>
                  <a:lnTo>
                    <a:pt x="2202" y="4"/>
                  </a:lnTo>
                  <a:lnTo>
                    <a:pt x="2206" y="4"/>
                  </a:lnTo>
                  <a:lnTo>
                    <a:pt x="2206" y="4"/>
                  </a:lnTo>
                  <a:lnTo>
                    <a:pt x="2210" y="4"/>
                  </a:lnTo>
                  <a:lnTo>
                    <a:pt x="2210" y="4"/>
                  </a:lnTo>
                  <a:lnTo>
                    <a:pt x="2216" y="2"/>
                  </a:lnTo>
                  <a:lnTo>
                    <a:pt x="2216" y="2"/>
                  </a:lnTo>
                  <a:lnTo>
                    <a:pt x="2224" y="4"/>
                  </a:lnTo>
                  <a:lnTo>
                    <a:pt x="2224" y="4"/>
                  </a:lnTo>
                  <a:lnTo>
                    <a:pt x="2226" y="2"/>
                  </a:lnTo>
                  <a:lnTo>
                    <a:pt x="2230" y="4"/>
                  </a:lnTo>
                  <a:lnTo>
                    <a:pt x="2230" y="4"/>
                  </a:lnTo>
                  <a:lnTo>
                    <a:pt x="2232" y="2"/>
                  </a:lnTo>
                  <a:lnTo>
                    <a:pt x="2232" y="2"/>
                  </a:lnTo>
                  <a:lnTo>
                    <a:pt x="2234" y="2"/>
                  </a:lnTo>
                  <a:lnTo>
                    <a:pt x="2234" y="2"/>
                  </a:lnTo>
                  <a:lnTo>
                    <a:pt x="2236" y="2"/>
                  </a:lnTo>
                  <a:lnTo>
                    <a:pt x="2236" y="2"/>
                  </a:lnTo>
                  <a:lnTo>
                    <a:pt x="2240" y="2"/>
                  </a:lnTo>
                  <a:lnTo>
                    <a:pt x="2240" y="2"/>
                  </a:lnTo>
                  <a:lnTo>
                    <a:pt x="2248" y="4"/>
                  </a:lnTo>
                  <a:lnTo>
                    <a:pt x="2248" y="4"/>
                  </a:lnTo>
                  <a:lnTo>
                    <a:pt x="2252" y="2"/>
                  </a:lnTo>
                  <a:lnTo>
                    <a:pt x="2252" y="2"/>
                  </a:lnTo>
                  <a:lnTo>
                    <a:pt x="2256" y="4"/>
                  </a:lnTo>
                  <a:lnTo>
                    <a:pt x="2256" y="4"/>
                  </a:lnTo>
                  <a:lnTo>
                    <a:pt x="2256" y="4"/>
                  </a:lnTo>
                  <a:lnTo>
                    <a:pt x="2256" y="4"/>
                  </a:lnTo>
                  <a:lnTo>
                    <a:pt x="2256" y="4"/>
                  </a:lnTo>
                  <a:lnTo>
                    <a:pt x="2256" y="4"/>
                  </a:lnTo>
                  <a:lnTo>
                    <a:pt x="2258" y="4"/>
                  </a:lnTo>
                  <a:lnTo>
                    <a:pt x="2258" y="4"/>
                  </a:lnTo>
                  <a:lnTo>
                    <a:pt x="2258" y="4"/>
                  </a:lnTo>
                  <a:lnTo>
                    <a:pt x="2258" y="4"/>
                  </a:lnTo>
                  <a:lnTo>
                    <a:pt x="2262" y="2"/>
                  </a:lnTo>
                  <a:lnTo>
                    <a:pt x="2262" y="2"/>
                  </a:lnTo>
                  <a:lnTo>
                    <a:pt x="2266" y="4"/>
                  </a:lnTo>
                  <a:lnTo>
                    <a:pt x="2266" y="4"/>
                  </a:lnTo>
                  <a:lnTo>
                    <a:pt x="2270" y="4"/>
                  </a:lnTo>
                  <a:lnTo>
                    <a:pt x="2270" y="4"/>
                  </a:lnTo>
                  <a:lnTo>
                    <a:pt x="2270" y="4"/>
                  </a:lnTo>
                  <a:lnTo>
                    <a:pt x="2270" y="4"/>
                  </a:lnTo>
                  <a:lnTo>
                    <a:pt x="2274" y="4"/>
                  </a:lnTo>
                  <a:lnTo>
                    <a:pt x="2274" y="4"/>
                  </a:lnTo>
                  <a:lnTo>
                    <a:pt x="2274" y="4"/>
                  </a:lnTo>
                  <a:lnTo>
                    <a:pt x="2274" y="4"/>
                  </a:lnTo>
                  <a:lnTo>
                    <a:pt x="2282" y="4"/>
                  </a:lnTo>
                  <a:lnTo>
                    <a:pt x="2282" y="4"/>
                  </a:lnTo>
                  <a:lnTo>
                    <a:pt x="2286" y="4"/>
                  </a:lnTo>
                  <a:lnTo>
                    <a:pt x="2286" y="4"/>
                  </a:lnTo>
                  <a:lnTo>
                    <a:pt x="2288" y="4"/>
                  </a:lnTo>
                  <a:lnTo>
                    <a:pt x="2288" y="4"/>
                  </a:lnTo>
                  <a:lnTo>
                    <a:pt x="2288" y="4"/>
                  </a:lnTo>
                  <a:lnTo>
                    <a:pt x="2288" y="4"/>
                  </a:lnTo>
                  <a:lnTo>
                    <a:pt x="2290" y="4"/>
                  </a:lnTo>
                  <a:lnTo>
                    <a:pt x="2290" y="4"/>
                  </a:lnTo>
                  <a:lnTo>
                    <a:pt x="2292" y="2"/>
                  </a:lnTo>
                  <a:lnTo>
                    <a:pt x="2296" y="2"/>
                  </a:lnTo>
                  <a:lnTo>
                    <a:pt x="2296" y="2"/>
                  </a:lnTo>
                  <a:lnTo>
                    <a:pt x="2298" y="2"/>
                  </a:lnTo>
                  <a:lnTo>
                    <a:pt x="2298" y="2"/>
                  </a:lnTo>
                  <a:lnTo>
                    <a:pt x="2304" y="2"/>
                  </a:lnTo>
                  <a:lnTo>
                    <a:pt x="2304" y="2"/>
                  </a:lnTo>
                  <a:lnTo>
                    <a:pt x="2306" y="2"/>
                  </a:lnTo>
                  <a:lnTo>
                    <a:pt x="2306" y="2"/>
                  </a:lnTo>
                  <a:lnTo>
                    <a:pt x="2310" y="2"/>
                  </a:lnTo>
                  <a:lnTo>
                    <a:pt x="2310" y="2"/>
                  </a:lnTo>
                  <a:lnTo>
                    <a:pt x="2310" y="2"/>
                  </a:lnTo>
                  <a:lnTo>
                    <a:pt x="2310" y="2"/>
                  </a:lnTo>
                  <a:lnTo>
                    <a:pt x="2316" y="2"/>
                  </a:lnTo>
                  <a:lnTo>
                    <a:pt x="2316" y="2"/>
                  </a:lnTo>
                  <a:lnTo>
                    <a:pt x="2318" y="2"/>
                  </a:lnTo>
                  <a:lnTo>
                    <a:pt x="2318" y="2"/>
                  </a:lnTo>
                  <a:lnTo>
                    <a:pt x="2322" y="2"/>
                  </a:lnTo>
                  <a:lnTo>
                    <a:pt x="2322" y="2"/>
                  </a:lnTo>
                  <a:lnTo>
                    <a:pt x="2328" y="2"/>
                  </a:lnTo>
                  <a:lnTo>
                    <a:pt x="2328" y="2"/>
                  </a:lnTo>
                  <a:lnTo>
                    <a:pt x="2330" y="2"/>
                  </a:lnTo>
                  <a:lnTo>
                    <a:pt x="2330" y="2"/>
                  </a:lnTo>
                  <a:lnTo>
                    <a:pt x="2334" y="4"/>
                  </a:lnTo>
                  <a:lnTo>
                    <a:pt x="2334" y="4"/>
                  </a:lnTo>
                  <a:lnTo>
                    <a:pt x="2338" y="2"/>
                  </a:lnTo>
                  <a:lnTo>
                    <a:pt x="2338" y="2"/>
                  </a:lnTo>
                  <a:lnTo>
                    <a:pt x="2344" y="2"/>
                  </a:lnTo>
                  <a:lnTo>
                    <a:pt x="2344" y="2"/>
                  </a:lnTo>
                  <a:lnTo>
                    <a:pt x="2348" y="2"/>
                  </a:lnTo>
                  <a:lnTo>
                    <a:pt x="2348" y="2"/>
                  </a:lnTo>
                  <a:lnTo>
                    <a:pt x="2348" y="2"/>
                  </a:lnTo>
                  <a:lnTo>
                    <a:pt x="2348" y="2"/>
                  </a:lnTo>
                  <a:lnTo>
                    <a:pt x="2350" y="2"/>
                  </a:lnTo>
                  <a:lnTo>
                    <a:pt x="2350" y="2"/>
                  </a:lnTo>
                  <a:lnTo>
                    <a:pt x="2350" y="2"/>
                  </a:lnTo>
                  <a:lnTo>
                    <a:pt x="2350" y="2"/>
                  </a:lnTo>
                  <a:lnTo>
                    <a:pt x="2352" y="2"/>
                  </a:lnTo>
                  <a:lnTo>
                    <a:pt x="2352" y="2"/>
                  </a:lnTo>
                  <a:lnTo>
                    <a:pt x="2352" y="2"/>
                  </a:lnTo>
                  <a:lnTo>
                    <a:pt x="2352" y="2"/>
                  </a:lnTo>
                  <a:lnTo>
                    <a:pt x="2354" y="2"/>
                  </a:lnTo>
                  <a:lnTo>
                    <a:pt x="2354" y="2"/>
                  </a:lnTo>
                  <a:lnTo>
                    <a:pt x="2354" y="2"/>
                  </a:lnTo>
                  <a:lnTo>
                    <a:pt x="2354" y="2"/>
                  </a:lnTo>
                  <a:lnTo>
                    <a:pt x="2364" y="2"/>
                  </a:lnTo>
                  <a:lnTo>
                    <a:pt x="2364" y="2"/>
                  </a:lnTo>
                  <a:lnTo>
                    <a:pt x="2366" y="4"/>
                  </a:lnTo>
                  <a:lnTo>
                    <a:pt x="2366" y="4"/>
                  </a:lnTo>
                  <a:lnTo>
                    <a:pt x="2368" y="4"/>
                  </a:lnTo>
                  <a:lnTo>
                    <a:pt x="2368" y="4"/>
                  </a:lnTo>
                  <a:lnTo>
                    <a:pt x="2370" y="4"/>
                  </a:lnTo>
                  <a:lnTo>
                    <a:pt x="2370" y="4"/>
                  </a:lnTo>
                  <a:lnTo>
                    <a:pt x="2374" y="2"/>
                  </a:lnTo>
                  <a:lnTo>
                    <a:pt x="2374" y="2"/>
                  </a:lnTo>
                  <a:lnTo>
                    <a:pt x="2378" y="2"/>
                  </a:lnTo>
                  <a:lnTo>
                    <a:pt x="2378" y="2"/>
                  </a:lnTo>
                  <a:lnTo>
                    <a:pt x="2380" y="2"/>
                  </a:lnTo>
                  <a:lnTo>
                    <a:pt x="2384" y="2"/>
                  </a:lnTo>
                  <a:lnTo>
                    <a:pt x="2384" y="2"/>
                  </a:lnTo>
                  <a:lnTo>
                    <a:pt x="2388" y="2"/>
                  </a:lnTo>
                  <a:lnTo>
                    <a:pt x="2390" y="2"/>
                  </a:lnTo>
                  <a:lnTo>
                    <a:pt x="2390" y="2"/>
                  </a:lnTo>
                  <a:lnTo>
                    <a:pt x="2398" y="2"/>
                  </a:lnTo>
                  <a:lnTo>
                    <a:pt x="2398" y="2"/>
                  </a:lnTo>
                  <a:lnTo>
                    <a:pt x="2402" y="2"/>
                  </a:lnTo>
                  <a:lnTo>
                    <a:pt x="2402" y="2"/>
                  </a:lnTo>
                  <a:lnTo>
                    <a:pt x="2404" y="2"/>
                  </a:lnTo>
                  <a:lnTo>
                    <a:pt x="2404" y="2"/>
                  </a:lnTo>
                  <a:lnTo>
                    <a:pt x="2406" y="2"/>
                  </a:lnTo>
                  <a:lnTo>
                    <a:pt x="2406" y="2"/>
                  </a:lnTo>
                  <a:lnTo>
                    <a:pt x="2410" y="2"/>
                  </a:lnTo>
                  <a:lnTo>
                    <a:pt x="2410" y="2"/>
                  </a:lnTo>
                  <a:lnTo>
                    <a:pt x="2414" y="4"/>
                  </a:lnTo>
                  <a:lnTo>
                    <a:pt x="2414" y="4"/>
                  </a:lnTo>
                  <a:lnTo>
                    <a:pt x="2414" y="6"/>
                  </a:lnTo>
                  <a:lnTo>
                    <a:pt x="2414" y="6"/>
                  </a:lnTo>
                  <a:lnTo>
                    <a:pt x="2418" y="4"/>
                  </a:lnTo>
                  <a:lnTo>
                    <a:pt x="2418" y="4"/>
                  </a:lnTo>
                  <a:lnTo>
                    <a:pt x="2420" y="6"/>
                  </a:lnTo>
                  <a:lnTo>
                    <a:pt x="2420" y="6"/>
                  </a:lnTo>
                  <a:lnTo>
                    <a:pt x="2420" y="6"/>
                  </a:lnTo>
                  <a:lnTo>
                    <a:pt x="2420" y="6"/>
                  </a:lnTo>
                  <a:lnTo>
                    <a:pt x="2422" y="6"/>
                  </a:lnTo>
                  <a:lnTo>
                    <a:pt x="2422" y="6"/>
                  </a:lnTo>
                  <a:lnTo>
                    <a:pt x="2428" y="6"/>
                  </a:lnTo>
                  <a:lnTo>
                    <a:pt x="2434" y="6"/>
                  </a:lnTo>
                  <a:lnTo>
                    <a:pt x="2434" y="6"/>
                  </a:lnTo>
                  <a:lnTo>
                    <a:pt x="2436" y="6"/>
                  </a:lnTo>
                  <a:lnTo>
                    <a:pt x="2436" y="6"/>
                  </a:lnTo>
                  <a:lnTo>
                    <a:pt x="2442" y="4"/>
                  </a:lnTo>
                  <a:lnTo>
                    <a:pt x="2442" y="4"/>
                  </a:lnTo>
                  <a:lnTo>
                    <a:pt x="2446" y="4"/>
                  </a:lnTo>
                  <a:lnTo>
                    <a:pt x="2446" y="4"/>
                  </a:lnTo>
                  <a:lnTo>
                    <a:pt x="2446" y="4"/>
                  </a:lnTo>
                  <a:lnTo>
                    <a:pt x="2446" y="4"/>
                  </a:lnTo>
                  <a:lnTo>
                    <a:pt x="2448" y="4"/>
                  </a:lnTo>
                  <a:lnTo>
                    <a:pt x="2448" y="4"/>
                  </a:lnTo>
                  <a:lnTo>
                    <a:pt x="2448" y="4"/>
                  </a:lnTo>
                  <a:lnTo>
                    <a:pt x="2448" y="4"/>
                  </a:lnTo>
                  <a:lnTo>
                    <a:pt x="2450" y="4"/>
                  </a:lnTo>
                  <a:lnTo>
                    <a:pt x="2450" y="4"/>
                  </a:lnTo>
                  <a:lnTo>
                    <a:pt x="2452" y="4"/>
                  </a:lnTo>
                  <a:lnTo>
                    <a:pt x="2452" y="4"/>
                  </a:lnTo>
                  <a:lnTo>
                    <a:pt x="2460" y="4"/>
                  </a:lnTo>
                  <a:lnTo>
                    <a:pt x="2460" y="4"/>
                  </a:lnTo>
                  <a:lnTo>
                    <a:pt x="2462" y="6"/>
                  </a:lnTo>
                  <a:lnTo>
                    <a:pt x="2462" y="6"/>
                  </a:lnTo>
                  <a:lnTo>
                    <a:pt x="2462" y="6"/>
                  </a:lnTo>
                  <a:lnTo>
                    <a:pt x="2464" y="8"/>
                  </a:lnTo>
                  <a:lnTo>
                    <a:pt x="2464" y="8"/>
                  </a:lnTo>
                  <a:lnTo>
                    <a:pt x="2468" y="6"/>
                  </a:lnTo>
                  <a:lnTo>
                    <a:pt x="2474" y="4"/>
                  </a:lnTo>
                  <a:lnTo>
                    <a:pt x="2474" y="4"/>
                  </a:lnTo>
                  <a:lnTo>
                    <a:pt x="2476" y="6"/>
                  </a:lnTo>
                  <a:lnTo>
                    <a:pt x="2476" y="6"/>
                  </a:lnTo>
                  <a:lnTo>
                    <a:pt x="2478" y="6"/>
                  </a:lnTo>
                  <a:lnTo>
                    <a:pt x="2478" y="6"/>
                  </a:lnTo>
                  <a:lnTo>
                    <a:pt x="2484" y="6"/>
                  </a:lnTo>
                  <a:lnTo>
                    <a:pt x="2484" y="6"/>
                  </a:lnTo>
                  <a:lnTo>
                    <a:pt x="2486" y="6"/>
                  </a:lnTo>
                  <a:lnTo>
                    <a:pt x="2486" y="6"/>
                  </a:lnTo>
                  <a:lnTo>
                    <a:pt x="2492" y="6"/>
                  </a:lnTo>
                  <a:lnTo>
                    <a:pt x="2492" y="6"/>
                  </a:lnTo>
                  <a:lnTo>
                    <a:pt x="2498" y="6"/>
                  </a:lnTo>
                  <a:lnTo>
                    <a:pt x="2498" y="6"/>
                  </a:lnTo>
                  <a:lnTo>
                    <a:pt x="2498" y="6"/>
                  </a:lnTo>
                  <a:lnTo>
                    <a:pt x="2498" y="6"/>
                  </a:lnTo>
                  <a:lnTo>
                    <a:pt x="2498" y="6"/>
                  </a:lnTo>
                  <a:lnTo>
                    <a:pt x="2498" y="6"/>
                  </a:lnTo>
                  <a:lnTo>
                    <a:pt x="2498" y="6"/>
                  </a:lnTo>
                  <a:lnTo>
                    <a:pt x="2498" y="6"/>
                  </a:lnTo>
                  <a:lnTo>
                    <a:pt x="2498" y="6"/>
                  </a:lnTo>
                  <a:lnTo>
                    <a:pt x="2498" y="6"/>
                  </a:lnTo>
                  <a:lnTo>
                    <a:pt x="2502" y="6"/>
                  </a:lnTo>
                  <a:lnTo>
                    <a:pt x="2502" y="6"/>
                  </a:lnTo>
                  <a:lnTo>
                    <a:pt x="2504" y="6"/>
                  </a:lnTo>
                  <a:lnTo>
                    <a:pt x="2504" y="6"/>
                  </a:lnTo>
                  <a:lnTo>
                    <a:pt x="2506" y="6"/>
                  </a:lnTo>
                  <a:lnTo>
                    <a:pt x="2506" y="6"/>
                  </a:lnTo>
                  <a:lnTo>
                    <a:pt x="2506" y="6"/>
                  </a:lnTo>
                  <a:lnTo>
                    <a:pt x="2506" y="6"/>
                  </a:lnTo>
                  <a:lnTo>
                    <a:pt x="2506" y="4"/>
                  </a:lnTo>
                  <a:lnTo>
                    <a:pt x="2506" y="4"/>
                  </a:lnTo>
                  <a:lnTo>
                    <a:pt x="2518" y="4"/>
                  </a:lnTo>
                  <a:lnTo>
                    <a:pt x="2518" y="4"/>
                  </a:lnTo>
                  <a:lnTo>
                    <a:pt x="2522" y="6"/>
                  </a:lnTo>
                  <a:lnTo>
                    <a:pt x="2522" y="6"/>
                  </a:lnTo>
                  <a:lnTo>
                    <a:pt x="2524" y="6"/>
                  </a:lnTo>
                  <a:lnTo>
                    <a:pt x="2524" y="6"/>
                  </a:lnTo>
                  <a:lnTo>
                    <a:pt x="2526" y="4"/>
                  </a:lnTo>
                  <a:lnTo>
                    <a:pt x="2526" y="4"/>
                  </a:lnTo>
                  <a:lnTo>
                    <a:pt x="2526" y="4"/>
                  </a:lnTo>
                  <a:lnTo>
                    <a:pt x="2526" y="4"/>
                  </a:lnTo>
                  <a:lnTo>
                    <a:pt x="2526" y="4"/>
                  </a:lnTo>
                  <a:lnTo>
                    <a:pt x="2526" y="4"/>
                  </a:lnTo>
                  <a:lnTo>
                    <a:pt x="2528" y="4"/>
                  </a:lnTo>
                  <a:lnTo>
                    <a:pt x="2528" y="4"/>
                  </a:lnTo>
                  <a:lnTo>
                    <a:pt x="2536" y="4"/>
                  </a:lnTo>
                  <a:lnTo>
                    <a:pt x="2536" y="4"/>
                  </a:lnTo>
                  <a:lnTo>
                    <a:pt x="2538" y="4"/>
                  </a:lnTo>
                  <a:lnTo>
                    <a:pt x="2538" y="4"/>
                  </a:lnTo>
                  <a:lnTo>
                    <a:pt x="2540" y="4"/>
                  </a:lnTo>
                  <a:lnTo>
                    <a:pt x="2540" y="4"/>
                  </a:lnTo>
                  <a:lnTo>
                    <a:pt x="2540" y="4"/>
                  </a:lnTo>
                  <a:lnTo>
                    <a:pt x="2540" y="4"/>
                  </a:lnTo>
                  <a:lnTo>
                    <a:pt x="2542" y="4"/>
                  </a:lnTo>
                  <a:lnTo>
                    <a:pt x="2542" y="4"/>
                  </a:lnTo>
                  <a:lnTo>
                    <a:pt x="2542" y="4"/>
                  </a:lnTo>
                  <a:lnTo>
                    <a:pt x="2542" y="4"/>
                  </a:lnTo>
                  <a:lnTo>
                    <a:pt x="2546" y="4"/>
                  </a:lnTo>
                  <a:lnTo>
                    <a:pt x="2546" y="4"/>
                  </a:lnTo>
                  <a:lnTo>
                    <a:pt x="2546" y="4"/>
                  </a:lnTo>
                  <a:lnTo>
                    <a:pt x="2546" y="4"/>
                  </a:lnTo>
                  <a:lnTo>
                    <a:pt x="2552" y="6"/>
                  </a:lnTo>
                  <a:lnTo>
                    <a:pt x="2552" y="6"/>
                  </a:lnTo>
                  <a:lnTo>
                    <a:pt x="2554" y="6"/>
                  </a:lnTo>
                  <a:lnTo>
                    <a:pt x="2554" y="6"/>
                  </a:lnTo>
                  <a:lnTo>
                    <a:pt x="2554" y="6"/>
                  </a:lnTo>
                  <a:lnTo>
                    <a:pt x="2554" y="6"/>
                  </a:lnTo>
                  <a:lnTo>
                    <a:pt x="2556" y="6"/>
                  </a:lnTo>
                  <a:lnTo>
                    <a:pt x="2556" y="6"/>
                  </a:lnTo>
                  <a:lnTo>
                    <a:pt x="2556" y="6"/>
                  </a:lnTo>
                  <a:lnTo>
                    <a:pt x="2556" y="6"/>
                  </a:lnTo>
                  <a:lnTo>
                    <a:pt x="2560" y="6"/>
                  </a:lnTo>
                  <a:lnTo>
                    <a:pt x="2560" y="6"/>
                  </a:lnTo>
                  <a:lnTo>
                    <a:pt x="2562" y="6"/>
                  </a:lnTo>
                  <a:lnTo>
                    <a:pt x="2562" y="6"/>
                  </a:lnTo>
                  <a:lnTo>
                    <a:pt x="2564" y="6"/>
                  </a:lnTo>
                  <a:lnTo>
                    <a:pt x="2564" y="6"/>
                  </a:lnTo>
                  <a:lnTo>
                    <a:pt x="2564" y="6"/>
                  </a:lnTo>
                  <a:lnTo>
                    <a:pt x="2564" y="6"/>
                  </a:lnTo>
                  <a:lnTo>
                    <a:pt x="2564" y="6"/>
                  </a:lnTo>
                  <a:lnTo>
                    <a:pt x="2564" y="6"/>
                  </a:lnTo>
                  <a:lnTo>
                    <a:pt x="2564" y="6"/>
                  </a:lnTo>
                  <a:lnTo>
                    <a:pt x="2564" y="6"/>
                  </a:lnTo>
                  <a:lnTo>
                    <a:pt x="2570" y="4"/>
                  </a:lnTo>
                  <a:lnTo>
                    <a:pt x="2570" y="4"/>
                  </a:lnTo>
                  <a:lnTo>
                    <a:pt x="2574" y="4"/>
                  </a:lnTo>
                  <a:lnTo>
                    <a:pt x="2574" y="4"/>
                  </a:lnTo>
                  <a:lnTo>
                    <a:pt x="2576" y="4"/>
                  </a:lnTo>
                  <a:lnTo>
                    <a:pt x="2576" y="4"/>
                  </a:lnTo>
                  <a:lnTo>
                    <a:pt x="2576" y="4"/>
                  </a:lnTo>
                  <a:lnTo>
                    <a:pt x="2576" y="4"/>
                  </a:lnTo>
                  <a:lnTo>
                    <a:pt x="2576" y="4"/>
                  </a:lnTo>
                  <a:lnTo>
                    <a:pt x="2576" y="4"/>
                  </a:lnTo>
                  <a:lnTo>
                    <a:pt x="2576" y="4"/>
                  </a:lnTo>
                  <a:lnTo>
                    <a:pt x="2576" y="4"/>
                  </a:lnTo>
                  <a:lnTo>
                    <a:pt x="2578" y="4"/>
                  </a:lnTo>
                  <a:lnTo>
                    <a:pt x="2578" y="4"/>
                  </a:lnTo>
                  <a:lnTo>
                    <a:pt x="2580" y="4"/>
                  </a:lnTo>
                  <a:lnTo>
                    <a:pt x="2580" y="4"/>
                  </a:lnTo>
                  <a:lnTo>
                    <a:pt x="2580" y="6"/>
                  </a:lnTo>
                  <a:lnTo>
                    <a:pt x="2580" y="6"/>
                  </a:lnTo>
                  <a:lnTo>
                    <a:pt x="2584" y="6"/>
                  </a:lnTo>
                  <a:lnTo>
                    <a:pt x="2584" y="6"/>
                  </a:lnTo>
                  <a:lnTo>
                    <a:pt x="2590" y="6"/>
                  </a:lnTo>
                  <a:lnTo>
                    <a:pt x="2590" y="6"/>
                  </a:lnTo>
                  <a:lnTo>
                    <a:pt x="2592" y="6"/>
                  </a:lnTo>
                  <a:lnTo>
                    <a:pt x="2592" y="6"/>
                  </a:lnTo>
                  <a:lnTo>
                    <a:pt x="2592" y="6"/>
                  </a:lnTo>
                  <a:lnTo>
                    <a:pt x="2592" y="6"/>
                  </a:lnTo>
                  <a:lnTo>
                    <a:pt x="2594" y="6"/>
                  </a:lnTo>
                  <a:lnTo>
                    <a:pt x="2594" y="6"/>
                  </a:lnTo>
                  <a:lnTo>
                    <a:pt x="2596" y="6"/>
                  </a:lnTo>
                  <a:lnTo>
                    <a:pt x="2596" y="6"/>
                  </a:lnTo>
                  <a:lnTo>
                    <a:pt x="2600" y="6"/>
                  </a:lnTo>
                  <a:lnTo>
                    <a:pt x="2600" y="6"/>
                  </a:lnTo>
                  <a:lnTo>
                    <a:pt x="2608" y="6"/>
                  </a:lnTo>
                  <a:lnTo>
                    <a:pt x="2608" y="6"/>
                  </a:lnTo>
                  <a:lnTo>
                    <a:pt x="2612" y="6"/>
                  </a:lnTo>
                  <a:lnTo>
                    <a:pt x="2612" y="6"/>
                  </a:lnTo>
                  <a:lnTo>
                    <a:pt x="2614" y="6"/>
                  </a:lnTo>
                  <a:lnTo>
                    <a:pt x="2614" y="6"/>
                  </a:lnTo>
                  <a:lnTo>
                    <a:pt x="2614" y="6"/>
                  </a:lnTo>
                  <a:lnTo>
                    <a:pt x="2614" y="6"/>
                  </a:lnTo>
                  <a:lnTo>
                    <a:pt x="2618" y="8"/>
                  </a:lnTo>
                  <a:lnTo>
                    <a:pt x="2618" y="8"/>
                  </a:lnTo>
                  <a:lnTo>
                    <a:pt x="2620" y="8"/>
                  </a:lnTo>
                  <a:lnTo>
                    <a:pt x="2620" y="8"/>
                  </a:lnTo>
                  <a:lnTo>
                    <a:pt x="2626" y="6"/>
                  </a:lnTo>
                  <a:lnTo>
                    <a:pt x="2626" y="6"/>
                  </a:lnTo>
                  <a:lnTo>
                    <a:pt x="2628" y="8"/>
                  </a:lnTo>
                  <a:lnTo>
                    <a:pt x="2628" y="8"/>
                  </a:lnTo>
                  <a:lnTo>
                    <a:pt x="2630" y="8"/>
                  </a:lnTo>
                  <a:lnTo>
                    <a:pt x="2630" y="8"/>
                  </a:lnTo>
                  <a:lnTo>
                    <a:pt x="2632" y="10"/>
                  </a:lnTo>
                  <a:lnTo>
                    <a:pt x="2632" y="10"/>
                  </a:lnTo>
                  <a:lnTo>
                    <a:pt x="2632" y="10"/>
                  </a:lnTo>
                  <a:lnTo>
                    <a:pt x="2636" y="12"/>
                  </a:lnTo>
                  <a:lnTo>
                    <a:pt x="2636" y="12"/>
                  </a:lnTo>
                  <a:lnTo>
                    <a:pt x="2636" y="10"/>
                  </a:lnTo>
                  <a:lnTo>
                    <a:pt x="2636" y="10"/>
                  </a:lnTo>
                  <a:lnTo>
                    <a:pt x="2640" y="8"/>
                  </a:lnTo>
                  <a:lnTo>
                    <a:pt x="2640" y="8"/>
                  </a:lnTo>
                  <a:lnTo>
                    <a:pt x="2640" y="8"/>
                  </a:lnTo>
                  <a:lnTo>
                    <a:pt x="2640" y="8"/>
                  </a:lnTo>
                  <a:lnTo>
                    <a:pt x="2642" y="8"/>
                  </a:lnTo>
                  <a:lnTo>
                    <a:pt x="2642" y="8"/>
                  </a:lnTo>
                  <a:lnTo>
                    <a:pt x="2642" y="8"/>
                  </a:lnTo>
                  <a:lnTo>
                    <a:pt x="2642" y="8"/>
                  </a:lnTo>
                  <a:lnTo>
                    <a:pt x="2644" y="6"/>
                  </a:lnTo>
                  <a:lnTo>
                    <a:pt x="2644" y="6"/>
                  </a:lnTo>
                  <a:lnTo>
                    <a:pt x="2646" y="6"/>
                  </a:lnTo>
                  <a:lnTo>
                    <a:pt x="2646" y="6"/>
                  </a:lnTo>
                  <a:lnTo>
                    <a:pt x="2654" y="6"/>
                  </a:lnTo>
                  <a:lnTo>
                    <a:pt x="2654" y="6"/>
                  </a:lnTo>
                  <a:lnTo>
                    <a:pt x="2654" y="6"/>
                  </a:lnTo>
                  <a:lnTo>
                    <a:pt x="2654" y="6"/>
                  </a:lnTo>
                  <a:lnTo>
                    <a:pt x="2656" y="6"/>
                  </a:lnTo>
                  <a:lnTo>
                    <a:pt x="2656" y="6"/>
                  </a:lnTo>
                  <a:lnTo>
                    <a:pt x="2656" y="6"/>
                  </a:lnTo>
                  <a:lnTo>
                    <a:pt x="2656" y="6"/>
                  </a:lnTo>
                  <a:lnTo>
                    <a:pt x="2658" y="6"/>
                  </a:lnTo>
                  <a:lnTo>
                    <a:pt x="2658" y="6"/>
                  </a:lnTo>
                  <a:lnTo>
                    <a:pt x="2658" y="6"/>
                  </a:lnTo>
                  <a:lnTo>
                    <a:pt x="2658" y="6"/>
                  </a:lnTo>
                  <a:lnTo>
                    <a:pt x="2660" y="6"/>
                  </a:lnTo>
                  <a:lnTo>
                    <a:pt x="2660" y="6"/>
                  </a:lnTo>
                  <a:lnTo>
                    <a:pt x="2662" y="6"/>
                  </a:lnTo>
                  <a:lnTo>
                    <a:pt x="2662" y="6"/>
                  </a:lnTo>
                  <a:lnTo>
                    <a:pt x="2664" y="4"/>
                  </a:lnTo>
                  <a:lnTo>
                    <a:pt x="2664" y="4"/>
                  </a:lnTo>
                  <a:lnTo>
                    <a:pt x="2666" y="4"/>
                  </a:lnTo>
                  <a:lnTo>
                    <a:pt x="2666" y="4"/>
                  </a:lnTo>
                  <a:lnTo>
                    <a:pt x="2666" y="4"/>
                  </a:lnTo>
                  <a:lnTo>
                    <a:pt x="2666" y="4"/>
                  </a:lnTo>
                  <a:lnTo>
                    <a:pt x="2666" y="4"/>
                  </a:lnTo>
                  <a:lnTo>
                    <a:pt x="2666" y="4"/>
                  </a:lnTo>
                  <a:lnTo>
                    <a:pt x="2674" y="4"/>
                  </a:lnTo>
                  <a:lnTo>
                    <a:pt x="2674" y="4"/>
                  </a:lnTo>
                  <a:lnTo>
                    <a:pt x="2678" y="4"/>
                  </a:lnTo>
                  <a:lnTo>
                    <a:pt x="2678" y="4"/>
                  </a:lnTo>
                  <a:lnTo>
                    <a:pt x="2682" y="4"/>
                  </a:lnTo>
                  <a:lnTo>
                    <a:pt x="2682" y="4"/>
                  </a:lnTo>
                  <a:lnTo>
                    <a:pt x="2684" y="4"/>
                  </a:lnTo>
                  <a:lnTo>
                    <a:pt x="2684" y="4"/>
                  </a:lnTo>
                  <a:lnTo>
                    <a:pt x="2684" y="4"/>
                  </a:lnTo>
                  <a:lnTo>
                    <a:pt x="2684" y="4"/>
                  </a:lnTo>
                  <a:lnTo>
                    <a:pt x="2684" y="4"/>
                  </a:lnTo>
                  <a:lnTo>
                    <a:pt x="2684" y="4"/>
                  </a:lnTo>
                  <a:lnTo>
                    <a:pt x="2684" y="4"/>
                  </a:lnTo>
                  <a:lnTo>
                    <a:pt x="2684" y="4"/>
                  </a:lnTo>
                  <a:lnTo>
                    <a:pt x="2684" y="4"/>
                  </a:lnTo>
                  <a:lnTo>
                    <a:pt x="2684" y="4"/>
                  </a:lnTo>
                  <a:lnTo>
                    <a:pt x="2690" y="2"/>
                  </a:lnTo>
                  <a:lnTo>
                    <a:pt x="2690" y="2"/>
                  </a:lnTo>
                  <a:lnTo>
                    <a:pt x="2692" y="4"/>
                  </a:lnTo>
                  <a:lnTo>
                    <a:pt x="2692" y="4"/>
                  </a:lnTo>
                  <a:lnTo>
                    <a:pt x="2698" y="4"/>
                  </a:lnTo>
                  <a:lnTo>
                    <a:pt x="2698" y="4"/>
                  </a:lnTo>
                  <a:lnTo>
                    <a:pt x="2704" y="4"/>
                  </a:lnTo>
                  <a:lnTo>
                    <a:pt x="2704" y="4"/>
                  </a:lnTo>
                  <a:lnTo>
                    <a:pt x="2712" y="2"/>
                  </a:lnTo>
                  <a:lnTo>
                    <a:pt x="2712" y="2"/>
                  </a:lnTo>
                  <a:lnTo>
                    <a:pt x="2714" y="4"/>
                  </a:lnTo>
                  <a:lnTo>
                    <a:pt x="2714" y="4"/>
                  </a:lnTo>
                  <a:lnTo>
                    <a:pt x="2718" y="4"/>
                  </a:lnTo>
                  <a:lnTo>
                    <a:pt x="2718" y="4"/>
                  </a:lnTo>
                  <a:lnTo>
                    <a:pt x="2724" y="4"/>
                  </a:lnTo>
                  <a:lnTo>
                    <a:pt x="2724" y="4"/>
                  </a:lnTo>
                  <a:lnTo>
                    <a:pt x="2728" y="4"/>
                  </a:lnTo>
                  <a:lnTo>
                    <a:pt x="2728" y="4"/>
                  </a:lnTo>
                  <a:lnTo>
                    <a:pt x="2732" y="4"/>
                  </a:lnTo>
                  <a:lnTo>
                    <a:pt x="2732" y="4"/>
                  </a:lnTo>
                  <a:lnTo>
                    <a:pt x="2740" y="4"/>
                  </a:lnTo>
                  <a:lnTo>
                    <a:pt x="2740" y="4"/>
                  </a:lnTo>
                  <a:lnTo>
                    <a:pt x="2742" y="4"/>
                  </a:lnTo>
                  <a:lnTo>
                    <a:pt x="2742" y="4"/>
                  </a:lnTo>
                  <a:lnTo>
                    <a:pt x="2748" y="2"/>
                  </a:lnTo>
                  <a:lnTo>
                    <a:pt x="2748" y="2"/>
                  </a:lnTo>
                  <a:lnTo>
                    <a:pt x="2754" y="2"/>
                  </a:lnTo>
                  <a:lnTo>
                    <a:pt x="2754" y="2"/>
                  </a:lnTo>
                  <a:lnTo>
                    <a:pt x="2758" y="4"/>
                  </a:lnTo>
                  <a:lnTo>
                    <a:pt x="2758" y="4"/>
                  </a:lnTo>
                  <a:lnTo>
                    <a:pt x="2766" y="2"/>
                  </a:lnTo>
                  <a:lnTo>
                    <a:pt x="2766" y="2"/>
                  </a:lnTo>
                  <a:lnTo>
                    <a:pt x="2766" y="2"/>
                  </a:lnTo>
                  <a:lnTo>
                    <a:pt x="2766" y="2"/>
                  </a:lnTo>
                  <a:lnTo>
                    <a:pt x="2766" y="2"/>
                  </a:lnTo>
                  <a:lnTo>
                    <a:pt x="2768" y="2"/>
                  </a:lnTo>
                  <a:lnTo>
                    <a:pt x="2768" y="2"/>
                  </a:lnTo>
                  <a:lnTo>
                    <a:pt x="2772" y="4"/>
                  </a:lnTo>
                  <a:lnTo>
                    <a:pt x="2772" y="4"/>
                  </a:lnTo>
                  <a:lnTo>
                    <a:pt x="2774" y="4"/>
                  </a:lnTo>
                  <a:lnTo>
                    <a:pt x="2774" y="4"/>
                  </a:lnTo>
                  <a:lnTo>
                    <a:pt x="2774" y="4"/>
                  </a:lnTo>
                  <a:lnTo>
                    <a:pt x="2774" y="4"/>
                  </a:lnTo>
                  <a:lnTo>
                    <a:pt x="2774" y="4"/>
                  </a:lnTo>
                  <a:lnTo>
                    <a:pt x="2774" y="4"/>
                  </a:lnTo>
                  <a:lnTo>
                    <a:pt x="2776" y="4"/>
                  </a:lnTo>
                  <a:lnTo>
                    <a:pt x="2776" y="4"/>
                  </a:lnTo>
                  <a:lnTo>
                    <a:pt x="2782" y="2"/>
                  </a:lnTo>
                  <a:lnTo>
                    <a:pt x="2782" y="2"/>
                  </a:lnTo>
                  <a:lnTo>
                    <a:pt x="2784" y="4"/>
                  </a:lnTo>
                  <a:lnTo>
                    <a:pt x="2784" y="4"/>
                  </a:lnTo>
                  <a:lnTo>
                    <a:pt x="2784" y="2"/>
                  </a:lnTo>
                  <a:lnTo>
                    <a:pt x="2784" y="2"/>
                  </a:lnTo>
                  <a:lnTo>
                    <a:pt x="2796" y="4"/>
                  </a:lnTo>
                  <a:lnTo>
                    <a:pt x="2796" y="4"/>
                  </a:lnTo>
                  <a:lnTo>
                    <a:pt x="2802" y="4"/>
                  </a:lnTo>
                  <a:lnTo>
                    <a:pt x="2802" y="4"/>
                  </a:lnTo>
                  <a:lnTo>
                    <a:pt x="2806" y="4"/>
                  </a:lnTo>
                  <a:lnTo>
                    <a:pt x="2806" y="4"/>
                  </a:lnTo>
                  <a:lnTo>
                    <a:pt x="2810" y="4"/>
                  </a:lnTo>
                  <a:lnTo>
                    <a:pt x="2810" y="4"/>
                  </a:lnTo>
                  <a:lnTo>
                    <a:pt x="2814" y="4"/>
                  </a:lnTo>
                  <a:lnTo>
                    <a:pt x="2814" y="4"/>
                  </a:lnTo>
                  <a:lnTo>
                    <a:pt x="2818" y="4"/>
                  </a:lnTo>
                  <a:lnTo>
                    <a:pt x="2818" y="4"/>
                  </a:lnTo>
                  <a:lnTo>
                    <a:pt x="2824" y="4"/>
                  </a:lnTo>
                  <a:lnTo>
                    <a:pt x="2824" y="4"/>
                  </a:lnTo>
                  <a:lnTo>
                    <a:pt x="2824" y="4"/>
                  </a:lnTo>
                  <a:lnTo>
                    <a:pt x="2824" y="4"/>
                  </a:lnTo>
                  <a:lnTo>
                    <a:pt x="2826" y="4"/>
                  </a:lnTo>
                  <a:lnTo>
                    <a:pt x="2826" y="4"/>
                  </a:lnTo>
                  <a:lnTo>
                    <a:pt x="2828" y="4"/>
                  </a:lnTo>
                  <a:lnTo>
                    <a:pt x="2828" y="4"/>
                  </a:lnTo>
                  <a:lnTo>
                    <a:pt x="2830" y="4"/>
                  </a:lnTo>
                  <a:lnTo>
                    <a:pt x="2830" y="4"/>
                  </a:lnTo>
                  <a:lnTo>
                    <a:pt x="2838" y="4"/>
                  </a:lnTo>
                  <a:lnTo>
                    <a:pt x="2838" y="4"/>
                  </a:lnTo>
                  <a:lnTo>
                    <a:pt x="2838" y="4"/>
                  </a:lnTo>
                  <a:lnTo>
                    <a:pt x="2838" y="4"/>
                  </a:lnTo>
                  <a:lnTo>
                    <a:pt x="2842" y="6"/>
                  </a:lnTo>
                  <a:lnTo>
                    <a:pt x="2842" y="6"/>
                  </a:lnTo>
                  <a:lnTo>
                    <a:pt x="2848" y="6"/>
                  </a:lnTo>
                  <a:lnTo>
                    <a:pt x="2852" y="6"/>
                  </a:lnTo>
                  <a:lnTo>
                    <a:pt x="2852" y="6"/>
                  </a:lnTo>
                  <a:lnTo>
                    <a:pt x="2854" y="4"/>
                  </a:lnTo>
                  <a:lnTo>
                    <a:pt x="2854" y="4"/>
                  </a:lnTo>
                  <a:lnTo>
                    <a:pt x="2856" y="4"/>
                  </a:lnTo>
                  <a:lnTo>
                    <a:pt x="2856" y="4"/>
                  </a:lnTo>
                  <a:lnTo>
                    <a:pt x="2858" y="6"/>
                  </a:lnTo>
                  <a:lnTo>
                    <a:pt x="2858" y="6"/>
                  </a:lnTo>
                  <a:lnTo>
                    <a:pt x="2858" y="4"/>
                  </a:lnTo>
                  <a:lnTo>
                    <a:pt x="2858" y="4"/>
                  </a:lnTo>
                  <a:lnTo>
                    <a:pt x="2858" y="6"/>
                  </a:lnTo>
                  <a:lnTo>
                    <a:pt x="2858" y="6"/>
                  </a:lnTo>
                  <a:lnTo>
                    <a:pt x="2858" y="4"/>
                  </a:lnTo>
                  <a:lnTo>
                    <a:pt x="2858" y="4"/>
                  </a:lnTo>
                  <a:lnTo>
                    <a:pt x="2858" y="6"/>
                  </a:lnTo>
                  <a:lnTo>
                    <a:pt x="2858" y="6"/>
                  </a:lnTo>
                  <a:lnTo>
                    <a:pt x="2858" y="4"/>
                  </a:lnTo>
                  <a:lnTo>
                    <a:pt x="2858" y="4"/>
                  </a:lnTo>
                  <a:lnTo>
                    <a:pt x="2862" y="6"/>
                  </a:lnTo>
                  <a:lnTo>
                    <a:pt x="2862" y="6"/>
                  </a:lnTo>
                  <a:lnTo>
                    <a:pt x="2864" y="6"/>
                  </a:lnTo>
                  <a:lnTo>
                    <a:pt x="2864" y="6"/>
                  </a:lnTo>
                  <a:lnTo>
                    <a:pt x="2864" y="6"/>
                  </a:lnTo>
                  <a:lnTo>
                    <a:pt x="2864" y="6"/>
                  </a:lnTo>
                  <a:lnTo>
                    <a:pt x="2866" y="6"/>
                  </a:lnTo>
                  <a:lnTo>
                    <a:pt x="2866" y="6"/>
                  </a:lnTo>
                  <a:lnTo>
                    <a:pt x="2868" y="6"/>
                  </a:lnTo>
                  <a:lnTo>
                    <a:pt x="2868" y="6"/>
                  </a:lnTo>
                  <a:lnTo>
                    <a:pt x="2870" y="6"/>
                  </a:lnTo>
                  <a:lnTo>
                    <a:pt x="2870" y="6"/>
                  </a:lnTo>
                  <a:lnTo>
                    <a:pt x="2870" y="6"/>
                  </a:lnTo>
                  <a:lnTo>
                    <a:pt x="2870" y="6"/>
                  </a:lnTo>
                  <a:lnTo>
                    <a:pt x="2870" y="6"/>
                  </a:lnTo>
                  <a:lnTo>
                    <a:pt x="2870" y="6"/>
                  </a:lnTo>
                  <a:lnTo>
                    <a:pt x="2874" y="6"/>
                  </a:lnTo>
                  <a:lnTo>
                    <a:pt x="2874" y="6"/>
                  </a:lnTo>
                  <a:lnTo>
                    <a:pt x="2876" y="6"/>
                  </a:lnTo>
                  <a:lnTo>
                    <a:pt x="2876" y="6"/>
                  </a:lnTo>
                  <a:lnTo>
                    <a:pt x="2876" y="6"/>
                  </a:lnTo>
                  <a:lnTo>
                    <a:pt x="2876" y="6"/>
                  </a:lnTo>
                  <a:lnTo>
                    <a:pt x="2880" y="6"/>
                  </a:lnTo>
                  <a:lnTo>
                    <a:pt x="2880" y="6"/>
                  </a:lnTo>
                  <a:lnTo>
                    <a:pt x="2882" y="6"/>
                  </a:lnTo>
                  <a:lnTo>
                    <a:pt x="2882" y="6"/>
                  </a:lnTo>
                  <a:lnTo>
                    <a:pt x="2888" y="6"/>
                  </a:lnTo>
                  <a:lnTo>
                    <a:pt x="2888" y="6"/>
                  </a:lnTo>
                  <a:lnTo>
                    <a:pt x="2892" y="6"/>
                  </a:lnTo>
                  <a:lnTo>
                    <a:pt x="2892" y="6"/>
                  </a:lnTo>
                  <a:lnTo>
                    <a:pt x="2898" y="6"/>
                  </a:lnTo>
                  <a:lnTo>
                    <a:pt x="2898" y="6"/>
                  </a:lnTo>
                  <a:lnTo>
                    <a:pt x="2906" y="6"/>
                  </a:lnTo>
                  <a:lnTo>
                    <a:pt x="2914" y="6"/>
                  </a:lnTo>
                  <a:lnTo>
                    <a:pt x="2914" y="6"/>
                  </a:lnTo>
                  <a:lnTo>
                    <a:pt x="2914" y="6"/>
                  </a:lnTo>
                  <a:lnTo>
                    <a:pt x="2914" y="6"/>
                  </a:lnTo>
                  <a:lnTo>
                    <a:pt x="2914" y="6"/>
                  </a:lnTo>
                  <a:lnTo>
                    <a:pt x="2914" y="6"/>
                  </a:lnTo>
                  <a:lnTo>
                    <a:pt x="2916" y="6"/>
                  </a:lnTo>
                  <a:lnTo>
                    <a:pt x="2916" y="6"/>
                  </a:lnTo>
                  <a:lnTo>
                    <a:pt x="2916" y="6"/>
                  </a:lnTo>
                  <a:lnTo>
                    <a:pt x="2916" y="6"/>
                  </a:lnTo>
                  <a:lnTo>
                    <a:pt x="2918" y="6"/>
                  </a:lnTo>
                  <a:lnTo>
                    <a:pt x="2918" y="6"/>
                  </a:lnTo>
                  <a:lnTo>
                    <a:pt x="2918" y="6"/>
                  </a:lnTo>
                  <a:lnTo>
                    <a:pt x="2918" y="6"/>
                  </a:lnTo>
                  <a:lnTo>
                    <a:pt x="2918" y="6"/>
                  </a:lnTo>
                  <a:lnTo>
                    <a:pt x="2918" y="6"/>
                  </a:lnTo>
                  <a:lnTo>
                    <a:pt x="2920" y="6"/>
                  </a:lnTo>
                  <a:lnTo>
                    <a:pt x="2920" y="6"/>
                  </a:lnTo>
                  <a:lnTo>
                    <a:pt x="2928" y="6"/>
                  </a:lnTo>
                  <a:lnTo>
                    <a:pt x="2928" y="6"/>
                  </a:lnTo>
                  <a:lnTo>
                    <a:pt x="2932" y="6"/>
                  </a:lnTo>
                  <a:lnTo>
                    <a:pt x="2932" y="6"/>
                  </a:lnTo>
                  <a:lnTo>
                    <a:pt x="2932" y="6"/>
                  </a:lnTo>
                  <a:lnTo>
                    <a:pt x="2932" y="6"/>
                  </a:lnTo>
                  <a:lnTo>
                    <a:pt x="2932" y="6"/>
                  </a:lnTo>
                  <a:lnTo>
                    <a:pt x="2932" y="6"/>
                  </a:lnTo>
                  <a:lnTo>
                    <a:pt x="2932" y="6"/>
                  </a:lnTo>
                  <a:lnTo>
                    <a:pt x="2932" y="6"/>
                  </a:lnTo>
                  <a:lnTo>
                    <a:pt x="2932" y="6"/>
                  </a:lnTo>
                  <a:lnTo>
                    <a:pt x="2932" y="6"/>
                  </a:lnTo>
                  <a:lnTo>
                    <a:pt x="2934" y="6"/>
                  </a:lnTo>
                  <a:lnTo>
                    <a:pt x="2934" y="6"/>
                  </a:lnTo>
                  <a:lnTo>
                    <a:pt x="2934" y="6"/>
                  </a:lnTo>
                  <a:lnTo>
                    <a:pt x="2934" y="6"/>
                  </a:lnTo>
                  <a:lnTo>
                    <a:pt x="2934" y="6"/>
                  </a:lnTo>
                  <a:lnTo>
                    <a:pt x="2934" y="6"/>
                  </a:lnTo>
                  <a:lnTo>
                    <a:pt x="2938" y="6"/>
                  </a:lnTo>
                  <a:lnTo>
                    <a:pt x="2938" y="6"/>
                  </a:lnTo>
                  <a:lnTo>
                    <a:pt x="2944" y="4"/>
                  </a:lnTo>
                  <a:lnTo>
                    <a:pt x="2944" y="4"/>
                  </a:lnTo>
                  <a:lnTo>
                    <a:pt x="2948" y="6"/>
                  </a:lnTo>
                  <a:lnTo>
                    <a:pt x="2948" y="6"/>
                  </a:lnTo>
                  <a:lnTo>
                    <a:pt x="2950" y="6"/>
                  </a:lnTo>
                  <a:lnTo>
                    <a:pt x="2950" y="6"/>
                  </a:lnTo>
                  <a:lnTo>
                    <a:pt x="2956" y="6"/>
                  </a:lnTo>
                  <a:lnTo>
                    <a:pt x="2956" y="6"/>
                  </a:lnTo>
                  <a:lnTo>
                    <a:pt x="2960" y="6"/>
                  </a:lnTo>
                  <a:lnTo>
                    <a:pt x="2960" y="6"/>
                  </a:lnTo>
                  <a:lnTo>
                    <a:pt x="2960" y="6"/>
                  </a:lnTo>
                  <a:lnTo>
                    <a:pt x="2960" y="6"/>
                  </a:lnTo>
                  <a:lnTo>
                    <a:pt x="2962" y="6"/>
                  </a:lnTo>
                  <a:lnTo>
                    <a:pt x="2962" y="6"/>
                  </a:lnTo>
                  <a:lnTo>
                    <a:pt x="2968" y="8"/>
                  </a:lnTo>
                  <a:lnTo>
                    <a:pt x="2974" y="8"/>
                  </a:lnTo>
                  <a:lnTo>
                    <a:pt x="2974" y="8"/>
                  </a:lnTo>
                  <a:lnTo>
                    <a:pt x="2980" y="8"/>
                  </a:lnTo>
                  <a:lnTo>
                    <a:pt x="2980" y="8"/>
                  </a:lnTo>
                  <a:lnTo>
                    <a:pt x="2984" y="8"/>
                  </a:lnTo>
                  <a:lnTo>
                    <a:pt x="2984" y="8"/>
                  </a:lnTo>
                  <a:lnTo>
                    <a:pt x="2988" y="8"/>
                  </a:lnTo>
                  <a:lnTo>
                    <a:pt x="2988" y="8"/>
                  </a:lnTo>
                  <a:lnTo>
                    <a:pt x="2994" y="8"/>
                  </a:lnTo>
                  <a:lnTo>
                    <a:pt x="2994" y="8"/>
                  </a:lnTo>
                  <a:lnTo>
                    <a:pt x="2998" y="6"/>
                  </a:lnTo>
                  <a:lnTo>
                    <a:pt x="2998" y="6"/>
                  </a:lnTo>
                  <a:lnTo>
                    <a:pt x="3000" y="6"/>
                  </a:lnTo>
                  <a:lnTo>
                    <a:pt x="3000" y="6"/>
                  </a:lnTo>
                  <a:lnTo>
                    <a:pt x="3002" y="6"/>
                  </a:lnTo>
                  <a:lnTo>
                    <a:pt x="3002" y="6"/>
                  </a:lnTo>
                  <a:lnTo>
                    <a:pt x="3008" y="6"/>
                  </a:lnTo>
                  <a:lnTo>
                    <a:pt x="3008" y="6"/>
                  </a:lnTo>
                  <a:lnTo>
                    <a:pt x="3012" y="6"/>
                  </a:lnTo>
                  <a:lnTo>
                    <a:pt x="3012" y="6"/>
                  </a:lnTo>
                  <a:lnTo>
                    <a:pt x="3012" y="6"/>
                  </a:lnTo>
                  <a:lnTo>
                    <a:pt x="3012" y="6"/>
                  </a:lnTo>
                  <a:lnTo>
                    <a:pt x="3014" y="6"/>
                  </a:lnTo>
                  <a:lnTo>
                    <a:pt x="3014" y="6"/>
                  </a:lnTo>
                  <a:lnTo>
                    <a:pt x="3020" y="6"/>
                  </a:lnTo>
                  <a:lnTo>
                    <a:pt x="3020" y="6"/>
                  </a:lnTo>
                  <a:lnTo>
                    <a:pt x="3020" y="6"/>
                  </a:lnTo>
                  <a:lnTo>
                    <a:pt x="3020" y="6"/>
                  </a:lnTo>
                  <a:lnTo>
                    <a:pt x="3022" y="8"/>
                  </a:lnTo>
                  <a:lnTo>
                    <a:pt x="3022" y="8"/>
                  </a:lnTo>
                  <a:lnTo>
                    <a:pt x="3024" y="8"/>
                  </a:lnTo>
                  <a:lnTo>
                    <a:pt x="3024" y="8"/>
                  </a:lnTo>
                  <a:lnTo>
                    <a:pt x="3024" y="6"/>
                  </a:lnTo>
                  <a:lnTo>
                    <a:pt x="3024" y="6"/>
                  </a:lnTo>
                  <a:lnTo>
                    <a:pt x="3028" y="8"/>
                  </a:lnTo>
                  <a:lnTo>
                    <a:pt x="3032" y="8"/>
                  </a:lnTo>
                  <a:lnTo>
                    <a:pt x="3032" y="8"/>
                  </a:lnTo>
                  <a:lnTo>
                    <a:pt x="3036" y="8"/>
                  </a:lnTo>
                  <a:lnTo>
                    <a:pt x="3036" y="8"/>
                  </a:lnTo>
                  <a:lnTo>
                    <a:pt x="3040" y="8"/>
                  </a:lnTo>
                  <a:lnTo>
                    <a:pt x="3040" y="8"/>
                  </a:lnTo>
                  <a:lnTo>
                    <a:pt x="3044" y="8"/>
                  </a:lnTo>
                  <a:lnTo>
                    <a:pt x="3044" y="8"/>
                  </a:lnTo>
                  <a:lnTo>
                    <a:pt x="3048" y="8"/>
                  </a:lnTo>
                  <a:lnTo>
                    <a:pt x="3048" y="8"/>
                  </a:lnTo>
                  <a:lnTo>
                    <a:pt x="3048" y="8"/>
                  </a:lnTo>
                  <a:lnTo>
                    <a:pt x="3048" y="8"/>
                  </a:lnTo>
                  <a:lnTo>
                    <a:pt x="3048" y="8"/>
                  </a:lnTo>
                  <a:lnTo>
                    <a:pt x="3048" y="8"/>
                  </a:lnTo>
                  <a:lnTo>
                    <a:pt x="3052" y="8"/>
                  </a:lnTo>
                  <a:lnTo>
                    <a:pt x="3052" y="8"/>
                  </a:lnTo>
                  <a:lnTo>
                    <a:pt x="3052" y="8"/>
                  </a:lnTo>
                  <a:lnTo>
                    <a:pt x="3052" y="8"/>
                  </a:lnTo>
                  <a:lnTo>
                    <a:pt x="3056" y="8"/>
                  </a:lnTo>
                  <a:lnTo>
                    <a:pt x="3056" y="8"/>
                  </a:lnTo>
                  <a:lnTo>
                    <a:pt x="3058" y="6"/>
                  </a:lnTo>
                  <a:lnTo>
                    <a:pt x="3058" y="6"/>
                  </a:lnTo>
                  <a:lnTo>
                    <a:pt x="3060" y="8"/>
                  </a:lnTo>
                  <a:lnTo>
                    <a:pt x="3060" y="8"/>
                  </a:lnTo>
                  <a:lnTo>
                    <a:pt x="3060" y="8"/>
                  </a:lnTo>
                  <a:lnTo>
                    <a:pt x="3060" y="8"/>
                  </a:lnTo>
                  <a:lnTo>
                    <a:pt x="3064" y="8"/>
                  </a:lnTo>
                  <a:lnTo>
                    <a:pt x="3064" y="8"/>
                  </a:lnTo>
                  <a:lnTo>
                    <a:pt x="3066" y="8"/>
                  </a:lnTo>
                  <a:lnTo>
                    <a:pt x="3066" y="8"/>
                  </a:lnTo>
                  <a:lnTo>
                    <a:pt x="3070" y="8"/>
                  </a:lnTo>
                  <a:lnTo>
                    <a:pt x="3070" y="8"/>
                  </a:lnTo>
                  <a:lnTo>
                    <a:pt x="3070" y="8"/>
                  </a:lnTo>
                  <a:lnTo>
                    <a:pt x="3070" y="8"/>
                  </a:lnTo>
                  <a:lnTo>
                    <a:pt x="3072" y="8"/>
                  </a:lnTo>
                  <a:lnTo>
                    <a:pt x="3072" y="8"/>
                  </a:lnTo>
                  <a:lnTo>
                    <a:pt x="3074" y="8"/>
                  </a:lnTo>
                  <a:lnTo>
                    <a:pt x="3074" y="8"/>
                  </a:lnTo>
                  <a:lnTo>
                    <a:pt x="3078" y="6"/>
                  </a:lnTo>
                  <a:lnTo>
                    <a:pt x="3078" y="6"/>
                  </a:lnTo>
                  <a:lnTo>
                    <a:pt x="3082" y="8"/>
                  </a:lnTo>
                  <a:lnTo>
                    <a:pt x="3082" y="8"/>
                  </a:lnTo>
                  <a:lnTo>
                    <a:pt x="3082" y="8"/>
                  </a:lnTo>
                  <a:lnTo>
                    <a:pt x="3082" y="8"/>
                  </a:lnTo>
                  <a:lnTo>
                    <a:pt x="3082" y="8"/>
                  </a:lnTo>
                  <a:lnTo>
                    <a:pt x="3082" y="8"/>
                  </a:lnTo>
                  <a:lnTo>
                    <a:pt x="3084" y="8"/>
                  </a:lnTo>
                  <a:lnTo>
                    <a:pt x="3084" y="8"/>
                  </a:lnTo>
                  <a:lnTo>
                    <a:pt x="3084" y="8"/>
                  </a:lnTo>
                  <a:lnTo>
                    <a:pt x="3084" y="8"/>
                  </a:lnTo>
                  <a:lnTo>
                    <a:pt x="3088" y="6"/>
                  </a:lnTo>
                  <a:lnTo>
                    <a:pt x="3088" y="6"/>
                  </a:lnTo>
                  <a:lnTo>
                    <a:pt x="3090" y="8"/>
                  </a:lnTo>
                  <a:lnTo>
                    <a:pt x="3090" y="8"/>
                  </a:lnTo>
                  <a:lnTo>
                    <a:pt x="3090" y="6"/>
                  </a:lnTo>
                  <a:lnTo>
                    <a:pt x="3090" y="6"/>
                  </a:lnTo>
                  <a:lnTo>
                    <a:pt x="3092" y="8"/>
                  </a:lnTo>
                  <a:lnTo>
                    <a:pt x="3092" y="8"/>
                  </a:lnTo>
                  <a:lnTo>
                    <a:pt x="3094" y="8"/>
                  </a:lnTo>
                  <a:lnTo>
                    <a:pt x="3094" y="8"/>
                  </a:lnTo>
                  <a:lnTo>
                    <a:pt x="3098" y="8"/>
                  </a:lnTo>
                  <a:lnTo>
                    <a:pt x="3098" y="8"/>
                  </a:lnTo>
                  <a:lnTo>
                    <a:pt x="3100" y="8"/>
                  </a:lnTo>
                  <a:lnTo>
                    <a:pt x="3100" y="8"/>
                  </a:lnTo>
                  <a:lnTo>
                    <a:pt x="3108" y="8"/>
                  </a:lnTo>
                  <a:lnTo>
                    <a:pt x="3108" y="8"/>
                  </a:lnTo>
                  <a:lnTo>
                    <a:pt x="3110" y="8"/>
                  </a:lnTo>
                  <a:lnTo>
                    <a:pt x="3110" y="8"/>
                  </a:lnTo>
                  <a:lnTo>
                    <a:pt x="3114" y="8"/>
                  </a:lnTo>
                  <a:lnTo>
                    <a:pt x="3114" y="8"/>
                  </a:lnTo>
                  <a:lnTo>
                    <a:pt x="3120" y="8"/>
                  </a:lnTo>
                  <a:lnTo>
                    <a:pt x="3120" y="8"/>
                  </a:lnTo>
                  <a:lnTo>
                    <a:pt x="3124" y="8"/>
                  </a:lnTo>
                  <a:lnTo>
                    <a:pt x="3124" y="8"/>
                  </a:lnTo>
                  <a:lnTo>
                    <a:pt x="3132" y="8"/>
                  </a:lnTo>
                  <a:lnTo>
                    <a:pt x="3132" y="8"/>
                  </a:lnTo>
                  <a:lnTo>
                    <a:pt x="3140" y="8"/>
                  </a:lnTo>
                  <a:lnTo>
                    <a:pt x="3140" y="8"/>
                  </a:lnTo>
                  <a:lnTo>
                    <a:pt x="3142" y="8"/>
                  </a:lnTo>
                  <a:lnTo>
                    <a:pt x="3142" y="8"/>
                  </a:lnTo>
                  <a:lnTo>
                    <a:pt x="3148" y="10"/>
                  </a:lnTo>
                  <a:lnTo>
                    <a:pt x="3148" y="10"/>
                  </a:lnTo>
                  <a:lnTo>
                    <a:pt x="3158" y="10"/>
                  </a:lnTo>
                  <a:lnTo>
                    <a:pt x="3158" y="10"/>
                  </a:lnTo>
                  <a:lnTo>
                    <a:pt x="3158" y="10"/>
                  </a:lnTo>
                  <a:lnTo>
                    <a:pt x="3158" y="10"/>
                  </a:lnTo>
                  <a:lnTo>
                    <a:pt x="3160" y="8"/>
                  </a:lnTo>
                  <a:lnTo>
                    <a:pt x="3160" y="8"/>
                  </a:lnTo>
                  <a:lnTo>
                    <a:pt x="3162" y="8"/>
                  </a:lnTo>
                  <a:lnTo>
                    <a:pt x="3162" y="8"/>
                  </a:lnTo>
                  <a:lnTo>
                    <a:pt x="3162" y="8"/>
                  </a:lnTo>
                  <a:lnTo>
                    <a:pt x="3162" y="8"/>
                  </a:lnTo>
                  <a:lnTo>
                    <a:pt x="3164" y="8"/>
                  </a:lnTo>
                  <a:lnTo>
                    <a:pt x="3164" y="8"/>
                  </a:lnTo>
                  <a:lnTo>
                    <a:pt x="3168" y="8"/>
                  </a:lnTo>
                  <a:lnTo>
                    <a:pt x="3168" y="8"/>
                  </a:lnTo>
                  <a:lnTo>
                    <a:pt x="3168" y="10"/>
                  </a:lnTo>
                  <a:lnTo>
                    <a:pt x="3168" y="10"/>
                  </a:lnTo>
                  <a:lnTo>
                    <a:pt x="3170" y="8"/>
                  </a:lnTo>
                  <a:lnTo>
                    <a:pt x="3170" y="8"/>
                  </a:lnTo>
                  <a:lnTo>
                    <a:pt x="3172" y="10"/>
                  </a:lnTo>
                  <a:lnTo>
                    <a:pt x="3172" y="10"/>
                  </a:lnTo>
                  <a:lnTo>
                    <a:pt x="3174" y="10"/>
                  </a:lnTo>
                  <a:lnTo>
                    <a:pt x="3174" y="10"/>
                  </a:lnTo>
                  <a:lnTo>
                    <a:pt x="3176" y="10"/>
                  </a:lnTo>
                  <a:lnTo>
                    <a:pt x="3176" y="10"/>
                  </a:lnTo>
                  <a:lnTo>
                    <a:pt x="3178" y="10"/>
                  </a:lnTo>
                  <a:lnTo>
                    <a:pt x="3178" y="10"/>
                  </a:lnTo>
                  <a:lnTo>
                    <a:pt x="3178" y="8"/>
                  </a:lnTo>
                  <a:lnTo>
                    <a:pt x="3178" y="8"/>
                  </a:lnTo>
                  <a:lnTo>
                    <a:pt x="3178" y="10"/>
                  </a:lnTo>
                  <a:lnTo>
                    <a:pt x="3178" y="10"/>
                  </a:lnTo>
                  <a:lnTo>
                    <a:pt x="3182" y="8"/>
                  </a:lnTo>
                  <a:lnTo>
                    <a:pt x="3182" y="8"/>
                  </a:lnTo>
                  <a:lnTo>
                    <a:pt x="3186" y="8"/>
                  </a:lnTo>
                  <a:lnTo>
                    <a:pt x="3186" y="8"/>
                  </a:lnTo>
                  <a:lnTo>
                    <a:pt x="3188" y="10"/>
                  </a:lnTo>
                  <a:lnTo>
                    <a:pt x="3188" y="10"/>
                  </a:lnTo>
                  <a:lnTo>
                    <a:pt x="3194" y="10"/>
                  </a:lnTo>
                  <a:lnTo>
                    <a:pt x="3194" y="10"/>
                  </a:lnTo>
                  <a:lnTo>
                    <a:pt x="3198" y="8"/>
                  </a:lnTo>
                  <a:lnTo>
                    <a:pt x="3198" y="8"/>
                  </a:lnTo>
                  <a:lnTo>
                    <a:pt x="3202" y="8"/>
                  </a:lnTo>
                  <a:lnTo>
                    <a:pt x="3202" y="8"/>
                  </a:lnTo>
                  <a:lnTo>
                    <a:pt x="3206" y="8"/>
                  </a:lnTo>
                  <a:lnTo>
                    <a:pt x="3206" y="8"/>
                  </a:lnTo>
                  <a:lnTo>
                    <a:pt x="3210" y="10"/>
                  </a:lnTo>
                  <a:lnTo>
                    <a:pt x="3210" y="10"/>
                  </a:lnTo>
                  <a:lnTo>
                    <a:pt x="3214" y="10"/>
                  </a:lnTo>
                  <a:lnTo>
                    <a:pt x="3214" y="10"/>
                  </a:lnTo>
                  <a:lnTo>
                    <a:pt x="3218" y="10"/>
                  </a:lnTo>
                  <a:lnTo>
                    <a:pt x="3218" y="10"/>
                  </a:lnTo>
                  <a:lnTo>
                    <a:pt x="3220" y="10"/>
                  </a:lnTo>
                  <a:lnTo>
                    <a:pt x="3220" y="10"/>
                  </a:lnTo>
                  <a:lnTo>
                    <a:pt x="3220" y="10"/>
                  </a:lnTo>
                  <a:lnTo>
                    <a:pt x="3220" y="10"/>
                  </a:lnTo>
                  <a:lnTo>
                    <a:pt x="3220" y="10"/>
                  </a:lnTo>
                  <a:lnTo>
                    <a:pt x="3220" y="10"/>
                  </a:lnTo>
                  <a:lnTo>
                    <a:pt x="3222" y="10"/>
                  </a:lnTo>
                  <a:lnTo>
                    <a:pt x="3222" y="10"/>
                  </a:lnTo>
                  <a:lnTo>
                    <a:pt x="3224" y="10"/>
                  </a:lnTo>
                  <a:lnTo>
                    <a:pt x="3224" y="10"/>
                  </a:lnTo>
                  <a:lnTo>
                    <a:pt x="3224" y="10"/>
                  </a:lnTo>
                  <a:lnTo>
                    <a:pt x="3224" y="10"/>
                  </a:lnTo>
                  <a:lnTo>
                    <a:pt x="3226" y="10"/>
                  </a:lnTo>
                  <a:lnTo>
                    <a:pt x="3226" y="10"/>
                  </a:lnTo>
                  <a:lnTo>
                    <a:pt x="3226" y="10"/>
                  </a:lnTo>
                  <a:lnTo>
                    <a:pt x="3226" y="10"/>
                  </a:lnTo>
                  <a:lnTo>
                    <a:pt x="3228" y="10"/>
                  </a:lnTo>
                  <a:lnTo>
                    <a:pt x="3228" y="10"/>
                  </a:lnTo>
                  <a:lnTo>
                    <a:pt x="3228" y="10"/>
                  </a:lnTo>
                  <a:lnTo>
                    <a:pt x="3228" y="10"/>
                  </a:lnTo>
                  <a:lnTo>
                    <a:pt x="3228" y="10"/>
                  </a:lnTo>
                  <a:lnTo>
                    <a:pt x="3228" y="10"/>
                  </a:lnTo>
                  <a:lnTo>
                    <a:pt x="3230" y="10"/>
                  </a:lnTo>
                  <a:lnTo>
                    <a:pt x="3230" y="10"/>
                  </a:lnTo>
                  <a:lnTo>
                    <a:pt x="3230" y="10"/>
                  </a:lnTo>
                  <a:lnTo>
                    <a:pt x="3230" y="10"/>
                  </a:lnTo>
                  <a:lnTo>
                    <a:pt x="3230" y="10"/>
                  </a:lnTo>
                  <a:lnTo>
                    <a:pt x="3230" y="10"/>
                  </a:lnTo>
                  <a:lnTo>
                    <a:pt x="3232" y="10"/>
                  </a:lnTo>
                  <a:lnTo>
                    <a:pt x="3232" y="10"/>
                  </a:lnTo>
                  <a:lnTo>
                    <a:pt x="3232" y="12"/>
                  </a:lnTo>
                  <a:lnTo>
                    <a:pt x="3232" y="12"/>
                  </a:lnTo>
                  <a:lnTo>
                    <a:pt x="3232" y="12"/>
                  </a:lnTo>
                  <a:lnTo>
                    <a:pt x="3232" y="12"/>
                  </a:lnTo>
                  <a:lnTo>
                    <a:pt x="3236" y="12"/>
                  </a:lnTo>
                  <a:lnTo>
                    <a:pt x="3236" y="12"/>
                  </a:lnTo>
                  <a:lnTo>
                    <a:pt x="3238" y="12"/>
                  </a:lnTo>
                  <a:lnTo>
                    <a:pt x="3238" y="12"/>
                  </a:lnTo>
                  <a:lnTo>
                    <a:pt x="3240" y="10"/>
                  </a:lnTo>
                  <a:lnTo>
                    <a:pt x="3240" y="10"/>
                  </a:lnTo>
                  <a:lnTo>
                    <a:pt x="3246" y="12"/>
                  </a:lnTo>
                  <a:lnTo>
                    <a:pt x="3246" y="12"/>
                  </a:lnTo>
                  <a:lnTo>
                    <a:pt x="3248" y="12"/>
                  </a:lnTo>
                  <a:lnTo>
                    <a:pt x="3248" y="12"/>
                  </a:lnTo>
                  <a:lnTo>
                    <a:pt x="3252" y="12"/>
                  </a:lnTo>
                  <a:lnTo>
                    <a:pt x="3256" y="12"/>
                  </a:lnTo>
                  <a:lnTo>
                    <a:pt x="3256" y="12"/>
                  </a:lnTo>
                  <a:lnTo>
                    <a:pt x="3258" y="12"/>
                  </a:lnTo>
                  <a:lnTo>
                    <a:pt x="3258" y="12"/>
                  </a:lnTo>
                  <a:lnTo>
                    <a:pt x="3260" y="12"/>
                  </a:lnTo>
                  <a:lnTo>
                    <a:pt x="3260" y="12"/>
                  </a:lnTo>
                  <a:lnTo>
                    <a:pt x="3262" y="12"/>
                  </a:lnTo>
                  <a:lnTo>
                    <a:pt x="3262" y="12"/>
                  </a:lnTo>
                  <a:lnTo>
                    <a:pt x="3262" y="14"/>
                  </a:lnTo>
                  <a:lnTo>
                    <a:pt x="3262" y="14"/>
                  </a:lnTo>
                  <a:lnTo>
                    <a:pt x="3262" y="14"/>
                  </a:lnTo>
                  <a:lnTo>
                    <a:pt x="3262" y="14"/>
                  </a:lnTo>
                  <a:lnTo>
                    <a:pt x="3262" y="14"/>
                  </a:lnTo>
                  <a:lnTo>
                    <a:pt x="3262" y="14"/>
                  </a:lnTo>
                  <a:lnTo>
                    <a:pt x="3262" y="14"/>
                  </a:lnTo>
                  <a:lnTo>
                    <a:pt x="3262" y="16"/>
                  </a:lnTo>
                  <a:lnTo>
                    <a:pt x="3262" y="16"/>
                  </a:lnTo>
                  <a:lnTo>
                    <a:pt x="3264" y="16"/>
                  </a:lnTo>
                  <a:lnTo>
                    <a:pt x="3264" y="16"/>
                  </a:lnTo>
                  <a:lnTo>
                    <a:pt x="3264" y="16"/>
                  </a:lnTo>
                  <a:lnTo>
                    <a:pt x="3264" y="18"/>
                  </a:lnTo>
                  <a:lnTo>
                    <a:pt x="3264" y="18"/>
                  </a:lnTo>
                  <a:lnTo>
                    <a:pt x="3266" y="16"/>
                  </a:lnTo>
                  <a:lnTo>
                    <a:pt x="3266" y="16"/>
                  </a:lnTo>
                  <a:lnTo>
                    <a:pt x="3266" y="16"/>
                  </a:lnTo>
                  <a:lnTo>
                    <a:pt x="3266" y="16"/>
                  </a:lnTo>
                  <a:lnTo>
                    <a:pt x="3264" y="16"/>
                  </a:lnTo>
                  <a:lnTo>
                    <a:pt x="3264" y="16"/>
                  </a:lnTo>
                  <a:lnTo>
                    <a:pt x="3268" y="14"/>
                  </a:lnTo>
                  <a:lnTo>
                    <a:pt x="3268" y="14"/>
                  </a:lnTo>
                  <a:lnTo>
                    <a:pt x="3268" y="12"/>
                  </a:lnTo>
                  <a:lnTo>
                    <a:pt x="3268" y="12"/>
                  </a:lnTo>
                  <a:lnTo>
                    <a:pt x="3272" y="14"/>
                  </a:lnTo>
                  <a:lnTo>
                    <a:pt x="3272" y="14"/>
                  </a:lnTo>
                  <a:lnTo>
                    <a:pt x="3272" y="14"/>
                  </a:lnTo>
                  <a:lnTo>
                    <a:pt x="3272" y="14"/>
                  </a:lnTo>
                  <a:lnTo>
                    <a:pt x="3274" y="14"/>
                  </a:lnTo>
                  <a:lnTo>
                    <a:pt x="3274" y="14"/>
                  </a:lnTo>
                  <a:lnTo>
                    <a:pt x="3276" y="14"/>
                  </a:lnTo>
                  <a:lnTo>
                    <a:pt x="3276" y="14"/>
                  </a:lnTo>
                  <a:lnTo>
                    <a:pt x="3276" y="14"/>
                  </a:lnTo>
                  <a:lnTo>
                    <a:pt x="3276" y="14"/>
                  </a:lnTo>
                  <a:lnTo>
                    <a:pt x="3278" y="14"/>
                  </a:lnTo>
                  <a:lnTo>
                    <a:pt x="3278" y="14"/>
                  </a:lnTo>
                  <a:lnTo>
                    <a:pt x="3280" y="14"/>
                  </a:lnTo>
                  <a:lnTo>
                    <a:pt x="3280" y="14"/>
                  </a:lnTo>
                  <a:lnTo>
                    <a:pt x="3282" y="14"/>
                  </a:lnTo>
                  <a:lnTo>
                    <a:pt x="3282" y="14"/>
                  </a:lnTo>
                  <a:lnTo>
                    <a:pt x="3284" y="14"/>
                  </a:lnTo>
                  <a:lnTo>
                    <a:pt x="3284" y="14"/>
                  </a:lnTo>
                  <a:lnTo>
                    <a:pt x="3290" y="12"/>
                  </a:lnTo>
                  <a:lnTo>
                    <a:pt x="3290" y="12"/>
                  </a:lnTo>
                  <a:lnTo>
                    <a:pt x="3294" y="12"/>
                  </a:lnTo>
                  <a:lnTo>
                    <a:pt x="3298" y="12"/>
                  </a:lnTo>
                  <a:lnTo>
                    <a:pt x="3298" y="12"/>
                  </a:lnTo>
                  <a:lnTo>
                    <a:pt x="3300" y="12"/>
                  </a:lnTo>
                  <a:lnTo>
                    <a:pt x="3300" y="12"/>
                  </a:lnTo>
                  <a:lnTo>
                    <a:pt x="3300" y="12"/>
                  </a:lnTo>
                  <a:lnTo>
                    <a:pt x="3300" y="12"/>
                  </a:lnTo>
                  <a:lnTo>
                    <a:pt x="3302" y="12"/>
                  </a:lnTo>
                  <a:lnTo>
                    <a:pt x="3302" y="12"/>
                  </a:lnTo>
                  <a:lnTo>
                    <a:pt x="3304" y="12"/>
                  </a:lnTo>
                  <a:lnTo>
                    <a:pt x="3304" y="12"/>
                  </a:lnTo>
                  <a:lnTo>
                    <a:pt x="3306" y="12"/>
                  </a:lnTo>
                  <a:lnTo>
                    <a:pt x="3306" y="12"/>
                  </a:lnTo>
                  <a:lnTo>
                    <a:pt x="3306" y="12"/>
                  </a:lnTo>
                  <a:lnTo>
                    <a:pt x="3306" y="12"/>
                  </a:lnTo>
                  <a:lnTo>
                    <a:pt x="3308" y="12"/>
                  </a:lnTo>
                  <a:lnTo>
                    <a:pt x="3308" y="12"/>
                  </a:lnTo>
                  <a:lnTo>
                    <a:pt x="3308" y="12"/>
                  </a:lnTo>
                  <a:lnTo>
                    <a:pt x="3308" y="12"/>
                  </a:lnTo>
                  <a:lnTo>
                    <a:pt x="3312" y="12"/>
                  </a:lnTo>
                  <a:lnTo>
                    <a:pt x="3312" y="12"/>
                  </a:lnTo>
                  <a:lnTo>
                    <a:pt x="3312" y="12"/>
                  </a:lnTo>
                  <a:lnTo>
                    <a:pt x="3312" y="12"/>
                  </a:lnTo>
                  <a:lnTo>
                    <a:pt x="3312" y="12"/>
                  </a:lnTo>
                  <a:lnTo>
                    <a:pt x="3312" y="12"/>
                  </a:lnTo>
                  <a:lnTo>
                    <a:pt x="3314" y="12"/>
                  </a:lnTo>
                  <a:lnTo>
                    <a:pt x="3314" y="12"/>
                  </a:lnTo>
                  <a:lnTo>
                    <a:pt x="3314" y="12"/>
                  </a:lnTo>
                  <a:lnTo>
                    <a:pt x="3314" y="12"/>
                  </a:lnTo>
                  <a:lnTo>
                    <a:pt x="3316" y="12"/>
                  </a:lnTo>
                  <a:lnTo>
                    <a:pt x="3316" y="12"/>
                  </a:lnTo>
                  <a:lnTo>
                    <a:pt x="3322" y="12"/>
                  </a:lnTo>
                  <a:lnTo>
                    <a:pt x="3322" y="12"/>
                  </a:lnTo>
                  <a:lnTo>
                    <a:pt x="3324" y="14"/>
                  </a:lnTo>
                  <a:lnTo>
                    <a:pt x="3324" y="14"/>
                  </a:lnTo>
                  <a:lnTo>
                    <a:pt x="3328" y="14"/>
                  </a:lnTo>
                  <a:lnTo>
                    <a:pt x="3328" y="14"/>
                  </a:lnTo>
                  <a:lnTo>
                    <a:pt x="3330" y="12"/>
                  </a:lnTo>
                  <a:lnTo>
                    <a:pt x="3330" y="12"/>
                  </a:lnTo>
                  <a:lnTo>
                    <a:pt x="3330" y="12"/>
                  </a:lnTo>
                  <a:lnTo>
                    <a:pt x="3330" y="12"/>
                  </a:lnTo>
                  <a:lnTo>
                    <a:pt x="3334" y="12"/>
                  </a:lnTo>
                  <a:lnTo>
                    <a:pt x="3334" y="12"/>
                  </a:lnTo>
                  <a:lnTo>
                    <a:pt x="3340" y="12"/>
                  </a:lnTo>
                  <a:lnTo>
                    <a:pt x="3340" y="12"/>
                  </a:lnTo>
                  <a:lnTo>
                    <a:pt x="3344" y="12"/>
                  </a:lnTo>
                  <a:lnTo>
                    <a:pt x="3344" y="12"/>
                  </a:lnTo>
                  <a:lnTo>
                    <a:pt x="3346" y="12"/>
                  </a:lnTo>
                  <a:lnTo>
                    <a:pt x="3346" y="12"/>
                  </a:lnTo>
                  <a:lnTo>
                    <a:pt x="3348" y="12"/>
                  </a:lnTo>
                  <a:lnTo>
                    <a:pt x="3348" y="12"/>
                  </a:lnTo>
                  <a:lnTo>
                    <a:pt x="3352" y="12"/>
                  </a:lnTo>
                  <a:lnTo>
                    <a:pt x="3352" y="12"/>
                  </a:lnTo>
                  <a:lnTo>
                    <a:pt x="3362" y="12"/>
                  </a:lnTo>
                  <a:lnTo>
                    <a:pt x="3362" y="12"/>
                  </a:lnTo>
                  <a:lnTo>
                    <a:pt x="3366" y="12"/>
                  </a:lnTo>
                  <a:lnTo>
                    <a:pt x="3366" y="12"/>
                  </a:lnTo>
                  <a:lnTo>
                    <a:pt x="3372" y="12"/>
                  </a:lnTo>
                  <a:lnTo>
                    <a:pt x="3372" y="12"/>
                  </a:lnTo>
                  <a:lnTo>
                    <a:pt x="3374" y="14"/>
                  </a:lnTo>
                  <a:lnTo>
                    <a:pt x="3374" y="14"/>
                  </a:lnTo>
                  <a:lnTo>
                    <a:pt x="3378" y="14"/>
                  </a:lnTo>
                  <a:lnTo>
                    <a:pt x="3378" y="14"/>
                  </a:lnTo>
                  <a:lnTo>
                    <a:pt x="3382" y="14"/>
                  </a:lnTo>
                  <a:lnTo>
                    <a:pt x="3384" y="14"/>
                  </a:lnTo>
                  <a:lnTo>
                    <a:pt x="3384" y="14"/>
                  </a:lnTo>
                  <a:lnTo>
                    <a:pt x="3392" y="12"/>
                  </a:lnTo>
                  <a:lnTo>
                    <a:pt x="3392" y="12"/>
                  </a:lnTo>
                  <a:lnTo>
                    <a:pt x="3396" y="14"/>
                  </a:lnTo>
                  <a:lnTo>
                    <a:pt x="3396" y="14"/>
                  </a:lnTo>
                  <a:lnTo>
                    <a:pt x="3408" y="12"/>
                  </a:lnTo>
                  <a:lnTo>
                    <a:pt x="3408" y="12"/>
                  </a:lnTo>
                  <a:lnTo>
                    <a:pt x="3412" y="12"/>
                  </a:lnTo>
                  <a:lnTo>
                    <a:pt x="3412" y="12"/>
                  </a:lnTo>
                  <a:lnTo>
                    <a:pt x="3418" y="12"/>
                  </a:lnTo>
                  <a:lnTo>
                    <a:pt x="3418" y="12"/>
                  </a:lnTo>
                  <a:lnTo>
                    <a:pt x="3418" y="12"/>
                  </a:lnTo>
                  <a:lnTo>
                    <a:pt x="3418" y="12"/>
                  </a:lnTo>
                  <a:lnTo>
                    <a:pt x="3418" y="12"/>
                  </a:lnTo>
                  <a:lnTo>
                    <a:pt x="3418" y="12"/>
                  </a:lnTo>
                  <a:lnTo>
                    <a:pt x="3422" y="12"/>
                  </a:lnTo>
                  <a:lnTo>
                    <a:pt x="3422" y="12"/>
                  </a:lnTo>
                  <a:lnTo>
                    <a:pt x="3422" y="12"/>
                  </a:lnTo>
                  <a:lnTo>
                    <a:pt x="3422" y="12"/>
                  </a:lnTo>
                  <a:lnTo>
                    <a:pt x="3422" y="12"/>
                  </a:lnTo>
                  <a:lnTo>
                    <a:pt x="3422" y="12"/>
                  </a:lnTo>
                  <a:lnTo>
                    <a:pt x="3422" y="12"/>
                  </a:lnTo>
                  <a:lnTo>
                    <a:pt x="3422" y="12"/>
                  </a:lnTo>
                  <a:lnTo>
                    <a:pt x="3424" y="12"/>
                  </a:lnTo>
                  <a:lnTo>
                    <a:pt x="3424" y="12"/>
                  </a:lnTo>
                  <a:lnTo>
                    <a:pt x="3426" y="12"/>
                  </a:lnTo>
                  <a:lnTo>
                    <a:pt x="3426" y="12"/>
                  </a:lnTo>
                  <a:lnTo>
                    <a:pt x="3426" y="12"/>
                  </a:lnTo>
                  <a:lnTo>
                    <a:pt x="3426" y="12"/>
                  </a:lnTo>
                  <a:lnTo>
                    <a:pt x="3428" y="12"/>
                  </a:lnTo>
                  <a:lnTo>
                    <a:pt x="3428" y="12"/>
                  </a:lnTo>
                  <a:lnTo>
                    <a:pt x="3428" y="12"/>
                  </a:lnTo>
                  <a:lnTo>
                    <a:pt x="3432" y="12"/>
                  </a:lnTo>
                  <a:lnTo>
                    <a:pt x="3432" y="12"/>
                  </a:lnTo>
                  <a:lnTo>
                    <a:pt x="3434" y="12"/>
                  </a:lnTo>
                  <a:lnTo>
                    <a:pt x="3434" y="12"/>
                  </a:lnTo>
                  <a:lnTo>
                    <a:pt x="3438" y="12"/>
                  </a:lnTo>
                  <a:lnTo>
                    <a:pt x="3438" y="12"/>
                  </a:lnTo>
                  <a:lnTo>
                    <a:pt x="3440" y="12"/>
                  </a:lnTo>
                  <a:lnTo>
                    <a:pt x="3440" y="12"/>
                  </a:lnTo>
                  <a:lnTo>
                    <a:pt x="3442" y="12"/>
                  </a:lnTo>
                  <a:lnTo>
                    <a:pt x="3442" y="12"/>
                  </a:lnTo>
                  <a:lnTo>
                    <a:pt x="3444" y="12"/>
                  </a:lnTo>
                  <a:lnTo>
                    <a:pt x="3444" y="12"/>
                  </a:lnTo>
                  <a:lnTo>
                    <a:pt x="3446" y="12"/>
                  </a:lnTo>
                  <a:lnTo>
                    <a:pt x="3446" y="12"/>
                  </a:lnTo>
                  <a:lnTo>
                    <a:pt x="3448" y="12"/>
                  </a:lnTo>
                  <a:lnTo>
                    <a:pt x="3448" y="12"/>
                  </a:lnTo>
                  <a:lnTo>
                    <a:pt x="3450" y="12"/>
                  </a:lnTo>
                  <a:lnTo>
                    <a:pt x="3450" y="12"/>
                  </a:lnTo>
                  <a:lnTo>
                    <a:pt x="3450" y="12"/>
                  </a:lnTo>
                  <a:lnTo>
                    <a:pt x="3450" y="12"/>
                  </a:lnTo>
                  <a:lnTo>
                    <a:pt x="3452" y="14"/>
                  </a:lnTo>
                  <a:lnTo>
                    <a:pt x="3452" y="14"/>
                  </a:lnTo>
                  <a:lnTo>
                    <a:pt x="3452" y="14"/>
                  </a:lnTo>
                  <a:lnTo>
                    <a:pt x="3454" y="16"/>
                  </a:lnTo>
                  <a:lnTo>
                    <a:pt x="3454" y="16"/>
                  </a:lnTo>
                  <a:lnTo>
                    <a:pt x="3456" y="16"/>
                  </a:lnTo>
                  <a:lnTo>
                    <a:pt x="3456" y="16"/>
                  </a:lnTo>
                  <a:lnTo>
                    <a:pt x="3456" y="16"/>
                  </a:lnTo>
                  <a:lnTo>
                    <a:pt x="3456" y="16"/>
                  </a:lnTo>
                  <a:lnTo>
                    <a:pt x="3456" y="16"/>
                  </a:lnTo>
                  <a:lnTo>
                    <a:pt x="3456" y="16"/>
                  </a:lnTo>
                  <a:lnTo>
                    <a:pt x="3456" y="18"/>
                  </a:lnTo>
                  <a:lnTo>
                    <a:pt x="3456" y="18"/>
                  </a:lnTo>
                  <a:lnTo>
                    <a:pt x="3456" y="18"/>
                  </a:lnTo>
                  <a:lnTo>
                    <a:pt x="3458" y="18"/>
                  </a:lnTo>
                  <a:lnTo>
                    <a:pt x="3458" y="18"/>
                  </a:lnTo>
                  <a:lnTo>
                    <a:pt x="3470" y="18"/>
                  </a:lnTo>
                  <a:lnTo>
                    <a:pt x="3470" y="18"/>
                  </a:lnTo>
                  <a:lnTo>
                    <a:pt x="3478" y="16"/>
                  </a:lnTo>
                  <a:lnTo>
                    <a:pt x="3478" y="16"/>
                  </a:lnTo>
                  <a:lnTo>
                    <a:pt x="3480" y="16"/>
                  </a:lnTo>
                  <a:lnTo>
                    <a:pt x="3480" y="16"/>
                  </a:lnTo>
                  <a:lnTo>
                    <a:pt x="3482" y="16"/>
                  </a:lnTo>
                  <a:lnTo>
                    <a:pt x="3482" y="16"/>
                  </a:lnTo>
                  <a:lnTo>
                    <a:pt x="3482" y="16"/>
                  </a:lnTo>
                  <a:lnTo>
                    <a:pt x="3482" y="16"/>
                  </a:lnTo>
                  <a:lnTo>
                    <a:pt x="3484" y="14"/>
                  </a:lnTo>
                  <a:lnTo>
                    <a:pt x="3484" y="14"/>
                  </a:lnTo>
                  <a:lnTo>
                    <a:pt x="3484" y="14"/>
                  </a:lnTo>
                  <a:lnTo>
                    <a:pt x="3484" y="14"/>
                  </a:lnTo>
                  <a:lnTo>
                    <a:pt x="3484" y="14"/>
                  </a:lnTo>
                  <a:lnTo>
                    <a:pt x="3488" y="14"/>
                  </a:lnTo>
                  <a:lnTo>
                    <a:pt x="3488" y="14"/>
                  </a:lnTo>
                  <a:lnTo>
                    <a:pt x="3490" y="14"/>
                  </a:lnTo>
                  <a:lnTo>
                    <a:pt x="3490" y="14"/>
                  </a:lnTo>
                  <a:lnTo>
                    <a:pt x="3494" y="14"/>
                  </a:lnTo>
                  <a:lnTo>
                    <a:pt x="3494" y="14"/>
                  </a:lnTo>
                  <a:lnTo>
                    <a:pt x="3498" y="12"/>
                  </a:lnTo>
                  <a:lnTo>
                    <a:pt x="3500" y="14"/>
                  </a:lnTo>
                  <a:lnTo>
                    <a:pt x="3500" y="14"/>
                  </a:lnTo>
                  <a:lnTo>
                    <a:pt x="3502" y="14"/>
                  </a:lnTo>
                  <a:lnTo>
                    <a:pt x="3502" y="14"/>
                  </a:lnTo>
                  <a:lnTo>
                    <a:pt x="3502" y="14"/>
                  </a:lnTo>
                  <a:lnTo>
                    <a:pt x="3502" y="14"/>
                  </a:lnTo>
                  <a:lnTo>
                    <a:pt x="3504" y="14"/>
                  </a:lnTo>
                  <a:lnTo>
                    <a:pt x="3504" y="14"/>
                  </a:lnTo>
                  <a:lnTo>
                    <a:pt x="3504" y="14"/>
                  </a:lnTo>
                  <a:lnTo>
                    <a:pt x="3504" y="14"/>
                  </a:lnTo>
                  <a:lnTo>
                    <a:pt x="3506" y="14"/>
                  </a:lnTo>
                  <a:lnTo>
                    <a:pt x="3506" y="14"/>
                  </a:lnTo>
                  <a:lnTo>
                    <a:pt x="3508" y="14"/>
                  </a:lnTo>
                  <a:lnTo>
                    <a:pt x="3508" y="14"/>
                  </a:lnTo>
                  <a:lnTo>
                    <a:pt x="3508" y="14"/>
                  </a:lnTo>
                  <a:lnTo>
                    <a:pt x="3508" y="14"/>
                  </a:lnTo>
                  <a:lnTo>
                    <a:pt x="3510" y="14"/>
                  </a:lnTo>
                  <a:lnTo>
                    <a:pt x="3510" y="14"/>
                  </a:lnTo>
                  <a:lnTo>
                    <a:pt x="3514" y="16"/>
                  </a:lnTo>
                  <a:lnTo>
                    <a:pt x="3514" y="16"/>
                  </a:lnTo>
                  <a:lnTo>
                    <a:pt x="3520" y="16"/>
                  </a:lnTo>
                  <a:lnTo>
                    <a:pt x="3520" y="16"/>
                  </a:lnTo>
                  <a:lnTo>
                    <a:pt x="3520" y="16"/>
                  </a:lnTo>
                  <a:lnTo>
                    <a:pt x="3520" y="16"/>
                  </a:lnTo>
                  <a:lnTo>
                    <a:pt x="3522" y="16"/>
                  </a:lnTo>
                  <a:lnTo>
                    <a:pt x="3524" y="18"/>
                  </a:lnTo>
                  <a:lnTo>
                    <a:pt x="3524" y="18"/>
                  </a:lnTo>
                  <a:lnTo>
                    <a:pt x="3524" y="18"/>
                  </a:lnTo>
                  <a:lnTo>
                    <a:pt x="3524" y="18"/>
                  </a:lnTo>
                  <a:lnTo>
                    <a:pt x="3526" y="18"/>
                  </a:lnTo>
                  <a:lnTo>
                    <a:pt x="3526" y="18"/>
                  </a:lnTo>
                  <a:lnTo>
                    <a:pt x="3530" y="18"/>
                  </a:lnTo>
                  <a:lnTo>
                    <a:pt x="3530" y="18"/>
                  </a:lnTo>
                  <a:lnTo>
                    <a:pt x="3530" y="16"/>
                  </a:lnTo>
                  <a:lnTo>
                    <a:pt x="3530" y="16"/>
                  </a:lnTo>
                  <a:lnTo>
                    <a:pt x="3530" y="16"/>
                  </a:lnTo>
                  <a:lnTo>
                    <a:pt x="3530" y="16"/>
                  </a:lnTo>
                  <a:lnTo>
                    <a:pt x="3532" y="16"/>
                  </a:lnTo>
                  <a:lnTo>
                    <a:pt x="3532" y="16"/>
                  </a:lnTo>
                  <a:lnTo>
                    <a:pt x="3534" y="14"/>
                  </a:lnTo>
                  <a:lnTo>
                    <a:pt x="3534" y="14"/>
                  </a:lnTo>
                  <a:lnTo>
                    <a:pt x="3540" y="12"/>
                  </a:lnTo>
                  <a:lnTo>
                    <a:pt x="3540" y="12"/>
                  </a:lnTo>
                  <a:lnTo>
                    <a:pt x="3554" y="14"/>
                  </a:lnTo>
                  <a:lnTo>
                    <a:pt x="3554" y="14"/>
                  </a:lnTo>
                  <a:lnTo>
                    <a:pt x="3556" y="14"/>
                  </a:lnTo>
                  <a:lnTo>
                    <a:pt x="3556" y="14"/>
                  </a:lnTo>
                  <a:lnTo>
                    <a:pt x="3560" y="14"/>
                  </a:lnTo>
                  <a:lnTo>
                    <a:pt x="3560" y="14"/>
                  </a:lnTo>
                  <a:lnTo>
                    <a:pt x="3566" y="14"/>
                  </a:lnTo>
                  <a:lnTo>
                    <a:pt x="3572" y="14"/>
                  </a:lnTo>
                  <a:lnTo>
                    <a:pt x="3572" y="14"/>
                  </a:lnTo>
                  <a:lnTo>
                    <a:pt x="3576" y="14"/>
                  </a:lnTo>
                  <a:lnTo>
                    <a:pt x="3582" y="14"/>
                  </a:lnTo>
                  <a:lnTo>
                    <a:pt x="3582" y="14"/>
                  </a:lnTo>
                  <a:lnTo>
                    <a:pt x="3588" y="14"/>
                  </a:lnTo>
                  <a:lnTo>
                    <a:pt x="3588" y="14"/>
                  </a:lnTo>
                  <a:lnTo>
                    <a:pt x="3592" y="16"/>
                  </a:lnTo>
                  <a:lnTo>
                    <a:pt x="3592" y="16"/>
                  </a:lnTo>
                  <a:lnTo>
                    <a:pt x="3600" y="16"/>
                  </a:lnTo>
                  <a:lnTo>
                    <a:pt x="3600" y="16"/>
                  </a:lnTo>
                  <a:lnTo>
                    <a:pt x="3602" y="16"/>
                  </a:lnTo>
                  <a:lnTo>
                    <a:pt x="3602" y="16"/>
                  </a:lnTo>
                  <a:lnTo>
                    <a:pt x="3602" y="16"/>
                  </a:lnTo>
                  <a:lnTo>
                    <a:pt x="3602" y="16"/>
                  </a:lnTo>
                  <a:lnTo>
                    <a:pt x="3604" y="18"/>
                  </a:lnTo>
                  <a:lnTo>
                    <a:pt x="3604" y="18"/>
                  </a:lnTo>
                  <a:lnTo>
                    <a:pt x="3614" y="16"/>
                  </a:lnTo>
                  <a:lnTo>
                    <a:pt x="3614" y="16"/>
                  </a:lnTo>
                  <a:lnTo>
                    <a:pt x="3616" y="16"/>
                  </a:lnTo>
                  <a:lnTo>
                    <a:pt x="3616" y="16"/>
                  </a:lnTo>
                  <a:lnTo>
                    <a:pt x="3618" y="16"/>
                  </a:lnTo>
                  <a:lnTo>
                    <a:pt x="3618" y="16"/>
                  </a:lnTo>
                  <a:lnTo>
                    <a:pt x="3618" y="16"/>
                  </a:lnTo>
                  <a:lnTo>
                    <a:pt x="3618" y="16"/>
                  </a:lnTo>
                  <a:lnTo>
                    <a:pt x="3618" y="14"/>
                  </a:lnTo>
                  <a:lnTo>
                    <a:pt x="3618" y="14"/>
                  </a:lnTo>
                  <a:lnTo>
                    <a:pt x="3620" y="16"/>
                  </a:lnTo>
                  <a:lnTo>
                    <a:pt x="3620" y="16"/>
                  </a:lnTo>
                  <a:lnTo>
                    <a:pt x="3620" y="16"/>
                  </a:lnTo>
                  <a:lnTo>
                    <a:pt x="3620" y="16"/>
                  </a:lnTo>
                  <a:lnTo>
                    <a:pt x="3620" y="14"/>
                  </a:lnTo>
                  <a:lnTo>
                    <a:pt x="3620" y="14"/>
                  </a:lnTo>
                  <a:lnTo>
                    <a:pt x="3620" y="16"/>
                  </a:lnTo>
                  <a:lnTo>
                    <a:pt x="3620" y="16"/>
                  </a:lnTo>
                  <a:lnTo>
                    <a:pt x="3622" y="14"/>
                  </a:lnTo>
                  <a:lnTo>
                    <a:pt x="3622" y="14"/>
                  </a:lnTo>
                  <a:lnTo>
                    <a:pt x="3622" y="16"/>
                  </a:lnTo>
                  <a:lnTo>
                    <a:pt x="3622" y="16"/>
                  </a:lnTo>
                  <a:lnTo>
                    <a:pt x="3624" y="16"/>
                  </a:lnTo>
                  <a:lnTo>
                    <a:pt x="3624" y="16"/>
                  </a:lnTo>
                  <a:lnTo>
                    <a:pt x="3624" y="16"/>
                  </a:lnTo>
                  <a:lnTo>
                    <a:pt x="3624" y="16"/>
                  </a:lnTo>
                  <a:lnTo>
                    <a:pt x="3630" y="16"/>
                  </a:lnTo>
                  <a:lnTo>
                    <a:pt x="3630" y="16"/>
                  </a:lnTo>
                  <a:lnTo>
                    <a:pt x="3630" y="16"/>
                  </a:lnTo>
                  <a:lnTo>
                    <a:pt x="3630" y="16"/>
                  </a:lnTo>
                  <a:lnTo>
                    <a:pt x="3630" y="16"/>
                  </a:lnTo>
                  <a:lnTo>
                    <a:pt x="3630" y="16"/>
                  </a:lnTo>
                  <a:lnTo>
                    <a:pt x="3630" y="16"/>
                  </a:lnTo>
                  <a:lnTo>
                    <a:pt x="3630" y="16"/>
                  </a:lnTo>
                  <a:lnTo>
                    <a:pt x="3634" y="16"/>
                  </a:lnTo>
                  <a:lnTo>
                    <a:pt x="3634" y="16"/>
                  </a:lnTo>
                  <a:lnTo>
                    <a:pt x="3634" y="16"/>
                  </a:lnTo>
                  <a:lnTo>
                    <a:pt x="3634" y="16"/>
                  </a:lnTo>
                  <a:lnTo>
                    <a:pt x="3634" y="16"/>
                  </a:lnTo>
                  <a:lnTo>
                    <a:pt x="3634" y="16"/>
                  </a:lnTo>
                  <a:lnTo>
                    <a:pt x="3634" y="16"/>
                  </a:lnTo>
                  <a:lnTo>
                    <a:pt x="3634"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8" y="16"/>
                  </a:lnTo>
                  <a:lnTo>
                    <a:pt x="3638" y="16"/>
                  </a:lnTo>
                  <a:lnTo>
                    <a:pt x="3638" y="16"/>
                  </a:lnTo>
                  <a:lnTo>
                    <a:pt x="3638" y="16"/>
                  </a:lnTo>
                  <a:lnTo>
                    <a:pt x="3638" y="16"/>
                  </a:lnTo>
                  <a:lnTo>
                    <a:pt x="3638" y="16"/>
                  </a:lnTo>
                  <a:lnTo>
                    <a:pt x="3638" y="16"/>
                  </a:lnTo>
                  <a:lnTo>
                    <a:pt x="3638" y="16"/>
                  </a:lnTo>
                  <a:lnTo>
                    <a:pt x="3642" y="16"/>
                  </a:lnTo>
                  <a:lnTo>
                    <a:pt x="3642" y="16"/>
                  </a:lnTo>
                  <a:lnTo>
                    <a:pt x="3642" y="16"/>
                  </a:lnTo>
                  <a:lnTo>
                    <a:pt x="3642" y="16"/>
                  </a:lnTo>
                  <a:lnTo>
                    <a:pt x="3642" y="16"/>
                  </a:lnTo>
                  <a:lnTo>
                    <a:pt x="3642" y="16"/>
                  </a:lnTo>
                  <a:lnTo>
                    <a:pt x="3646" y="18"/>
                  </a:lnTo>
                  <a:lnTo>
                    <a:pt x="3646" y="18"/>
                  </a:lnTo>
                  <a:lnTo>
                    <a:pt x="3646" y="18"/>
                  </a:lnTo>
                  <a:lnTo>
                    <a:pt x="3646" y="18"/>
                  </a:lnTo>
                  <a:lnTo>
                    <a:pt x="3648" y="16"/>
                  </a:lnTo>
                  <a:lnTo>
                    <a:pt x="3648" y="16"/>
                  </a:lnTo>
                  <a:lnTo>
                    <a:pt x="3648" y="16"/>
                  </a:lnTo>
                  <a:lnTo>
                    <a:pt x="3648" y="16"/>
                  </a:lnTo>
                  <a:lnTo>
                    <a:pt x="3650" y="16"/>
                  </a:lnTo>
                  <a:lnTo>
                    <a:pt x="3650" y="16"/>
                  </a:lnTo>
                  <a:lnTo>
                    <a:pt x="3652" y="16"/>
                  </a:lnTo>
                  <a:lnTo>
                    <a:pt x="3652" y="16"/>
                  </a:lnTo>
                  <a:lnTo>
                    <a:pt x="3652" y="16"/>
                  </a:lnTo>
                  <a:lnTo>
                    <a:pt x="3652" y="16"/>
                  </a:lnTo>
                  <a:lnTo>
                    <a:pt x="3654" y="16"/>
                  </a:lnTo>
                  <a:lnTo>
                    <a:pt x="3654" y="16"/>
                  </a:lnTo>
                  <a:lnTo>
                    <a:pt x="3654" y="16"/>
                  </a:lnTo>
                  <a:lnTo>
                    <a:pt x="3654" y="16"/>
                  </a:lnTo>
                  <a:lnTo>
                    <a:pt x="3656" y="14"/>
                  </a:lnTo>
                  <a:lnTo>
                    <a:pt x="3658" y="14"/>
                  </a:lnTo>
                  <a:lnTo>
                    <a:pt x="3658" y="14"/>
                  </a:lnTo>
                  <a:lnTo>
                    <a:pt x="3658" y="16"/>
                  </a:lnTo>
                  <a:lnTo>
                    <a:pt x="3658" y="16"/>
                  </a:lnTo>
                  <a:lnTo>
                    <a:pt x="3658" y="16"/>
                  </a:lnTo>
                  <a:lnTo>
                    <a:pt x="3662" y="20"/>
                  </a:lnTo>
                  <a:lnTo>
                    <a:pt x="3662" y="20"/>
                  </a:lnTo>
                  <a:lnTo>
                    <a:pt x="3668" y="20"/>
                  </a:lnTo>
                  <a:lnTo>
                    <a:pt x="3672" y="20"/>
                  </a:lnTo>
                  <a:lnTo>
                    <a:pt x="3672" y="20"/>
                  </a:lnTo>
                  <a:lnTo>
                    <a:pt x="3678" y="22"/>
                  </a:lnTo>
                  <a:lnTo>
                    <a:pt x="3684" y="22"/>
                  </a:lnTo>
                  <a:lnTo>
                    <a:pt x="3684" y="22"/>
                  </a:lnTo>
                  <a:lnTo>
                    <a:pt x="3688" y="20"/>
                  </a:lnTo>
                  <a:lnTo>
                    <a:pt x="3688" y="20"/>
                  </a:lnTo>
                  <a:lnTo>
                    <a:pt x="3690" y="20"/>
                  </a:lnTo>
                  <a:lnTo>
                    <a:pt x="3690" y="20"/>
                  </a:lnTo>
                  <a:lnTo>
                    <a:pt x="3692" y="18"/>
                  </a:lnTo>
                  <a:lnTo>
                    <a:pt x="3692" y="18"/>
                  </a:lnTo>
                  <a:lnTo>
                    <a:pt x="3692" y="18"/>
                  </a:lnTo>
                  <a:lnTo>
                    <a:pt x="3692" y="18"/>
                  </a:lnTo>
                  <a:lnTo>
                    <a:pt x="3692" y="18"/>
                  </a:lnTo>
                  <a:lnTo>
                    <a:pt x="3692" y="18"/>
                  </a:lnTo>
                  <a:lnTo>
                    <a:pt x="3692" y="18"/>
                  </a:lnTo>
                  <a:lnTo>
                    <a:pt x="3692" y="18"/>
                  </a:lnTo>
                  <a:lnTo>
                    <a:pt x="3694" y="18"/>
                  </a:lnTo>
                  <a:lnTo>
                    <a:pt x="3694" y="18"/>
                  </a:lnTo>
                  <a:lnTo>
                    <a:pt x="3698" y="18"/>
                  </a:lnTo>
                  <a:lnTo>
                    <a:pt x="3698" y="18"/>
                  </a:lnTo>
                  <a:lnTo>
                    <a:pt x="3702" y="16"/>
                  </a:lnTo>
                  <a:lnTo>
                    <a:pt x="3702" y="16"/>
                  </a:lnTo>
                  <a:lnTo>
                    <a:pt x="3708" y="18"/>
                  </a:lnTo>
                  <a:lnTo>
                    <a:pt x="3708" y="18"/>
                  </a:lnTo>
                  <a:lnTo>
                    <a:pt x="3710" y="18"/>
                  </a:lnTo>
                  <a:lnTo>
                    <a:pt x="3710" y="18"/>
                  </a:lnTo>
                  <a:lnTo>
                    <a:pt x="3714" y="18"/>
                  </a:lnTo>
                  <a:lnTo>
                    <a:pt x="3714" y="18"/>
                  </a:lnTo>
                  <a:lnTo>
                    <a:pt x="3716" y="18"/>
                  </a:lnTo>
                  <a:lnTo>
                    <a:pt x="3716" y="18"/>
                  </a:lnTo>
                  <a:lnTo>
                    <a:pt x="3720" y="18"/>
                  </a:lnTo>
                  <a:lnTo>
                    <a:pt x="3720" y="18"/>
                  </a:lnTo>
                  <a:lnTo>
                    <a:pt x="3726" y="18"/>
                  </a:lnTo>
                  <a:lnTo>
                    <a:pt x="3726" y="18"/>
                  </a:lnTo>
                  <a:lnTo>
                    <a:pt x="3732" y="18"/>
                  </a:lnTo>
                  <a:lnTo>
                    <a:pt x="3732" y="18"/>
                  </a:lnTo>
                  <a:lnTo>
                    <a:pt x="3734" y="18"/>
                  </a:lnTo>
                  <a:lnTo>
                    <a:pt x="3734" y="18"/>
                  </a:lnTo>
                  <a:lnTo>
                    <a:pt x="3740" y="18"/>
                  </a:lnTo>
                  <a:lnTo>
                    <a:pt x="3740" y="18"/>
                  </a:lnTo>
                  <a:lnTo>
                    <a:pt x="3748" y="18"/>
                  </a:lnTo>
                  <a:lnTo>
                    <a:pt x="3748" y="18"/>
                  </a:lnTo>
                  <a:lnTo>
                    <a:pt x="3756" y="18"/>
                  </a:lnTo>
                  <a:lnTo>
                    <a:pt x="3756" y="18"/>
                  </a:lnTo>
                  <a:lnTo>
                    <a:pt x="3760" y="20"/>
                  </a:lnTo>
                  <a:lnTo>
                    <a:pt x="3760" y="20"/>
                  </a:lnTo>
                  <a:lnTo>
                    <a:pt x="3764" y="20"/>
                  </a:lnTo>
                  <a:lnTo>
                    <a:pt x="3764" y="20"/>
                  </a:lnTo>
                  <a:lnTo>
                    <a:pt x="3770" y="20"/>
                  </a:lnTo>
                  <a:lnTo>
                    <a:pt x="3770" y="20"/>
                  </a:lnTo>
                  <a:lnTo>
                    <a:pt x="3772" y="20"/>
                  </a:lnTo>
                  <a:lnTo>
                    <a:pt x="3772" y="20"/>
                  </a:lnTo>
                  <a:lnTo>
                    <a:pt x="3776" y="20"/>
                  </a:lnTo>
                  <a:lnTo>
                    <a:pt x="3776" y="20"/>
                  </a:lnTo>
                  <a:lnTo>
                    <a:pt x="3778" y="20"/>
                  </a:lnTo>
                  <a:lnTo>
                    <a:pt x="3780" y="20"/>
                  </a:lnTo>
                  <a:lnTo>
                    <a:pt x="3780" y="20"/>
                  </a:lnTo>
                  <a:lnTo>
                    <a:pt x="3782" y="20"/>
                  </a:lnTo>
                  <a:lnTo>
                    <a:pt x="3782" y="20"/>
                  </a:lnTo>
                  <a:lnTo>
                    <a:pt x="3784" y="20"/>
                  </a:lnTo>
                  <a:lnTo>
                    <a:pt x="3784" y="20"/>
                  </a:lnTo>
                  <a:lnTo>
                    <a:pt x="3784" y="20"/>
                  </a:lnTo>
                  <a:lnTo>
                    <a:pt x="3784" y="20"/>
                  </a:lnTo>
                  <a:lnTo>
                    <a:pt x="3786" y="20"/>
                  </a:lnTo>
                  <a:lnTo>
                    <a:pt x="3786" y="20"/>
                  </a:lnTo>
                  <a:lnTo>
                    <a:pt x="3786" y="20"/>
                  </a:lnTo>
                  <a:lnTo>
                    <a:pt x="3786" y="20"/>
                  </a:lnTo>
                  <a:lnTo>
                    <a:pt x="3788" y="20"/>
                  </a:lnTo>
                  <a:lnTo>
                    <a:pt x="3788" y="20"/>
                  </a:lnTo>
                  <a:lnTo>
                    <a:pt x="3790" y="22"/>
                  </a:lnTo>
                  <a:lnTo>
                    <a:pt x="3790" y="22"/>
                  </a:lnTo>
                  <a:lnTo>
                    <a:pt x="3794" y="22"/>
                  </a:lnTo>
                  <a:lnTo>
                    <a:pt x="3794" y="22"/>
                  </a:lnTo>
                  <a:lnTo>
                    <a:pt x="3796" y="22"/>
                  </a:lnTo>
                  <a:lnTo>
                    <a:pt x="3796" y="22"/>
                  </a:lnTo>
                  <a:lnTo>
                    <a:pt x="3796" y="22"/>
                  </a:lnTo>
                  <a:lnTo>
                    <a:pt x="3796" y="22"/>
                  </a:lnTo>
                  <a:lnTo>
                    <a:pt x="3796" y="22"/>
                  </a:lnTo>
                  <a:lnTo>
                    <a:pt x="3796" y="22"/>
                  </a:lnTo>
                  <a:lnTo>
                    <a:pt x="3798" y="20"/>
                  </a:lnTo>
                  <a:lnTo>
                    <a:pt x="3798" y="20"/>
                  </a:lnTo>
                  <a:lnTo>
                    <a:pt x="3802" y="22"/>
                  </a:lnTo>
                  <a:lnTo>
                    <a:pt x="3802" y="22"/>
                  </a:lnTo>
                  <a:lnTo>
                    <a:pt x="3802" y="20"/>
                  </a:lnTo>
                  <a:lnTo>
                    <a:pt x="3802" y="20"/>
                  </a:lnTo>
                  <a:lnTo>
                    <a:pt x="3804" y="20"/>
                  </a:lnTo>
                  <a:lnTo>
                    <a:pt x="3804" y="20"/>
                  </a:lnTo>
                  <a:lnTo>
                    <a:pt x="3804" y="22"/>
                  </a:lnTo>
                  <a:lnTo>
                    <a:pt x="3804" y="22"/>
                  </a:lnTo>
                  <a:lnTo>
                    <a:pt x="3806" y="22"/>
                  </a:lnTo>
                  <a:lnTo>
                    <a:pt x="3806" y="22"/>
                  </a:lnTo>
                  <a:lnTo>
                    <a:pt x="3806" y="22"/>
                  </a:lnTo>
                  <a:lnTo>
                    <a:pt x="3806" y="22"/>
                  </a:lnTo>
                  <a:lnTo>
                    <a:pt x="3808" y="22"/>
                  </a:lnTo>
                  <a:lnTo>
                    <a:pt x="3808" y="22"/>
                  </a:lnTo>
                  <a:lnTo>
                    <a:pt x="3808" y="22"/>
                  </a:lnTo>
                  <a:lnTo>
                    <a:pt x="3808" y="22"/>
                  </a:lnTo>
                  <a:lnTo>
                    <a:pt x="3808" y="22"/>
                  </a:lnTo>
                  <a:lnTo>
                    <a:pt x="3808" y="22"/>
                  </a:lnTo>
                  <a:lnTo>
                    <a:pt x="3808" y="22"/>
                  </a:lnTo>
                  <a:lnTo>
                    <a:pt x="3808" y="22"/>
                  </a:lnTo>
                  <a:lnTo>
                    <a:pt x="3808" y="22"/>
                  </a:lnTo>
                  <a:lnTo>
                    <a:pt x="3808" y="22"/>
                  </a:lnTo>
                  <a:lnTo>
                    <a:pt x="3810" y="22"/>
                  </a:lnTo>
                  <a:lnTo>
                    <a:pt x="3810" y="22"/>
                  </a:lnTo>
                  <a:lnTo>
                    <a:pt x="3810" y="22"/>
                  </a:lnTo>
                  <a:lnTo>
                    <a:pt x="3810" y="22"/>
                  </a:lnTo>
                  <a:lnTo>
                    <a:pt x="3810" y="22"/>
                  </a:lnTo>
                  <a:lnTo>
                    <a:pt x="3810" y="22"/>
                  </a:lnTo>
                  <a:lnTo>
                    <a:pt x="3810" y="22"/>
                  </a:lnTo>
                  <a:lnTo>
                    <a:pt x="3810" y="22"/>
                  </a:lnTo>
                  <a:lnTo>
                    <a:pt x="3810" y="22"/>
                  </a:lnTo>
                  <a:lnTo>
                    <a:pt x="3810" y="22"/>
                  </a:lnTo>
                  <a:lnTo>
                    <a:pt x="3812" y="22"/>
                  </a:lnTo>
                  <a:lnTo>
                    <a:pt x="3812" y="22"/>
                  </a:lnTo>
                  <a:lnTo>
                    <a:pt x="3814" y="22"/>
                  </a:lnTo>
                  <a:lnTo>
                    <a:pt x="3814" y="22"/>
                  </a:lnTo>
                  <a:lnTo>
                    <a:pt x="3816" y="22"/>
                  </a:lnTo>
                  <a:lnTo>
                    <a:pt x="3816" y="22"/>
                  </a:lnTo>
                  <a:lnTo>
                    <a:pt x="3818" y="22"/>
                  </a:lnTo>
                  <a:lnTo>
                    <a:pt x="3818" y="22"/>
                  </a:lnTo>
                  <a:lnTo>
                    <a:pt x="3822" y="22"/>
                  </a:lnTo>
                  <a:lnTo>
                    <a:pt x="3822" y="22"/>
                  </a:lnTo>
                  <a:lnTo>
                    <a:pt x="3824" y="22"/>
                  </a:lnTo>
                  <a:lnTo>
                    <a:pt x="3824" y="22"/>
                  </a:lnTo>
                  <a:lnTo>
                    <a:pt x="3828" y="24"/>
                  </a:lnTo>
                  <a:lnTo>
                    <a:pt x="3828" y="24"/>
                  </a:lnTo>
                  <a:lnTo>
                    <a:pt x="3828" y="22"/>
                  </a:lnTo>
                  <a:lnTo>
                    <a:pt x="3828" y="22"/>
                  </a:lnTo>
                  <a:lnTo>
                    <a:pt x="3830" y="24"/>
                  </a:lnTo>
                  <a:lnTo>
                    <a:pt x="3830" y="24"/>
                  </a:lnTo>
                  <a:lnTo>
                    <a:pt x="3832" y="24"/>
                  </a:lnTo>
                  <a:lnTo>
                    <a:pt x="3832" y="24"/>
                  </a:lnTo>
                  <a:lnTo>
                    <a:pt x="3834" y="24"/>
                  </a:lnTo>
                  <a:lnTo>
                    <a:pt x="3834" y="24"/>
                  </a:lnTo>
                  <a:lnTo>
                    <a:pt x="3836" y="24"/>
                  </a:lnTo>
                  <a:lnTo>
                    <a:pt x="3836" y="24"/>
                  </a:lnTo>
                  <a:lnTo>
                    <a:pt x="3838" y="24"/>
                  </a:lnTo>
                  <a:lnTo>
                    <a:pt x="3838" y="24"/>
                  </a:lnTo>
                  <a:lnTo>
                    <a:pt x="3838" y="24"/>
                  </a:lnTo>
                  <a:lnTo>
                    <a:pt x="3838" y="24"/>
                  </a:lnTo>
                  <a:lnTo>
                    <a:pt x="3840" y="24"/>
                  </a:lnTo>
                  <a:lnTo>
                    <a:pt x="3840" y="24"/>
                  </a:lnTo>
                  <a:lnTo>
                    <a:pt x="3840" y="24"/>
                  </a:lnTo>
                  <a:lnTo>
                    <a:pt x="3840" y="24"/>
                  </a:lnTo>
                  <a:lnTo>
                    <a:pt x="3846" y="24"/>
                  </a:lnTo>
                  <a:lnTo>
                    <a:pt x="3846" y="24"/>
                  </a:lnTo>
                  <a:lnTo>
                    <a:pt x="3850" y="26"/>
                  </a:lnTo>
                  <a:lnTo>
                    <a:pt x="3850" y="26"/>
                  </a:lnTo>
                  <a:lnTo>
                    <a:pt x="3860" y="26"/>
                  </a:lnTo>
                  <a:lnTo>
                    <a:pt x="3860" y="26"/>
                  </a:lnTo>
                  <a:lnTo>
                    <a:pt x="3864" y="24"/>
                  </a:lnTo>
                  <a:lnTo>
                    <a:pt x="3864" y="24"/>
                  </a:lnTo>
                  <a:lnTo>
                    <a:pt x="3868" y="26"/>
                  </a:lnTo>
                  <a:lnTo>
                    <a:pt x="3868" y="26"/>
                  </a:lnTo>
                  <a:lnTo>
                    <a:pt x="3876" y="26"/>
                  </a:lnTo>
                  <a:lnTo>
                    <a:pt x="3876" y="26"/>
                  </a:lnTo>
                  <a:lnTo>
                    <a:pt x="3878" y="26"/>
                  </a:lnTo>
                  <a:lnTo>
                    <a:pt x="3878" y="26"/>
                  </a:lnTo>
                  <a:lnTo>
                    <a:pt x="3890" y="28"/>
                  </a:lnTo>
                  <a:lnTo>
                    <a:pt x="3890" y="28"/>
                  </a:lnTo>
                  <a:lnTo>
                    <a:pt x="3892" y="28"/>
                  </a:lnTo>
                  <a:lnTo>
                    <a:pt x="3892" y="28"/>
                  </a:lnTo>
                  <a:lnTo>
                    <a:pt x="3902" y="28"/>
                  </a:lnTo>
                  <a:lnTo>
                    <a:pt x="3902" y="28"/>
                  </a:lnTo>
                  <a:lnTo>
                    <a:pt x="3904" y="30"/>
                  </a:lnTo>
                  <a:lnTo>
                    <a:pt x="3904" y="30"/>
                  </a:lnTo>
                  <a:lnTo>
                    <a:pt x="3908" y="28"/>
                  </a:lnTo>
                  <a:lnTo>
                    <a:pt x="3908" y="28"/>
                  </a:lnTo>
                  <a:lnTo>
                    <a:pt x="3910" y="28"/>
                  </a:lnTo>
                  <a:lnTo>
                    <a:pt x="3910" y="28"/>
                  </a:lnTo>
                  <a:lnTo>
                    <a:pt x="3912" y="28"/>
                  </a:lnTo>
                  <a:lnTo>
                    <a:pt x="3912" y="28"/>
                  </a:lnTo>
                  <a:lnTo>
                    <a:pt x="3918" y="30"/>
                  </a:lnTo>
                  <a:lnTo>
                    <a:pt x="3918" y="30"/>
                  </a:lnTo>
                  <a:lnTo>
                    <a:pt x="3922" y="30"/>
                  </a:lnTo>
                  <a:lnTo>
                    <a:pt x="3922" y="30"/>
                  </a:lnTo>
                  <a:lnTo>
                    <a:pt x="3924" y="30"/>
                  </a:lnTo>
                  <a:lnTo>
                    <a:pt x="3924" y="30"/>
                  </a:lnTo>
                  <a:lnTo>
                    <a:pt x="3924" y="30"/>
                  </a:lnTo>
                  <a:lnTo>
                    <a:pt x="3924" y="30"/>
                  </a:lnTo>
                  <a:lnTo>
                    <a:pt x="3926" y="30"/>
                  </a:lnTo>
                  <a:lnTo>
                    <a:pt x="3926" y="30"/>
                  </a:lnTo>
                  <a:lnTo>
                    <a:pt x="3926" y="30"/>
                  </a:lnTo>
                  <a:lnTo>
                    <a:pt x="3926" y="30"/>
                  </a:lnTo>
                  <a:lnTo>
                    <a:pt x="3930" y="32"/>
                  </a:lnTo>
                  <a:lnTo>
                    <a:pt x="3930" y="32"/>
                  </a:lnTo>
                  <a:lnTo>
                    <a:pt x="3906" y="32"/>
                  </a:lnTo>
                  <a:lnTo>
                    <a:pt x="3906" y="32"/>
                  </a:lnTo>
                  <a:lnTo>
                    <a:pt x="3906" y="32"/>
                  </a:lnTo>
                  <a:lnTo>
                    <a:pt x="3906" y="32"/>
                  </a:lnTo>
                  <a:lnTo>
                    <a:pt x="3906" y="32"/>
                  </a:lnTo>
                  <a:lnTo>
                    <a:pt x="3904" y="32"/>
                  </a:lnTo>
                  <a:lnTo>
                    <a:pt x="3904" y="32"/>
                  </a:lnTo>
                  <a:lnTo>
                    <a:pt x="3904" y="32"/>
                  </a:lnTo>
                  <a:lnTo>
                    <a:pt x="3904" y="32"/>
                  </a:lnTo>
                  <a:lnTo>
                    <a:pt x="3904" y="32"/>
                  </a:lnTo>
                  <a:lnTo>
                    <a:pt x="3904" y="32"/>
                  </a:lnTo>
                  <a:lnTo>
                    <a:pt x="3898" y="34"/>
                  </a:lnTo>
                  <a:lnTo>
                    <a:pt x="3898" y="34"/>
                  </a:lnTo>
                  <a:lnTo>
                    <a:pt x="3892" y="36"/>
                  </a:lnTo>
                  <a:lnTo>
                    <a:pt x="3892" y="36"/>
                  </a:lnTo>
                  <a:lnTo>
                    <a:pt x="3890" y="36"/>
                  </a:lnTo>
                  <a:lnTo>
                    <a:pt x="3890" y="36"/>
                  </a:lnTo>
                  <a:lnTo>
                    <a:pt x="3888" y="36"/>
                  </a:lnTo>
                  <a:lnTo>
                    <a:pt x="3888" y="36"/>
                  </a:lnTo>
                  <a:lnTo>
                    <a:pt x="3886" y="36"/>
                  </a:lnTo>
                  <a:lnTo>
                    <a:pt x="3886" y="36"/>
                  </a:lnTo>
                  <a:lnTo>
                    <a:pt x="3886" y="36"/>
                  </a:lnTo>
                  <a:lnTo>
                    <a:pt x="3886" y="36"/>
                  </a:lnTo>
                  <a:lnTo>
                    <a:pt x="3886" y="36"/>
                  </a:lnTo>
                  <a:lnTo>
                    <a:pt x="3886" y="36"/>
                  </a:lnTo>
                  <a:lnTo>
                    <a:pt x="3884" y="36"/>
                  </a:lnTo>
                  <a:lnTo>
                    <a:pt x="3884" y="36"/>
                  </a:lnTo>
                  <a:lnTo>
                    <a:pt x="3882" y="36"/>
                  </a:lnTo>
                  <a:lnTo>
                    <a:pt x="3882" y="36"/>
                  </a:lnTo>
                  <a:lnTo>
                    <a:pt x="3882" y="36"/>
                  </a:lnTo>
                  <a:lnTo>
                    <a:pt x="3882" y="36"/>
                  </a:lnTo>
                  <a:lnTo>
                    <a:pt x="3882" y="36"/>
                  </a:lnTo>
                  <a:lnTo>
                    <a:pt x="3882" y="36"/>
                  </a:lnTo>
                  <a:lnTo>
                    <a:pt x="3882" y="36"/>
                  </a:lnTo>
                  <a:lnTo>
                    <a:pt x="3882" y="36"/>
                  </a:lnTo>
                  <a:lnTo>
                    <a:pt x="3878" y="36"/>
                  </a:lnTo>
                  <a:lnTo>
                    <a:pt x="3878" y="36"/>
                  </a:lnTo>
                  <a:lnTo>
                    <a:pt x="3878" y="36"/>
                  </a:lnTo>
                  <a:lnTo>
                    <a:pt x="3878" y="36"/>
                  </a:lnTo>
                  <a:lnTo>
                    <a:pt x="3878" y="36"/>
                  </a:lnTo>
                  <a:lnTo>
                    <a:pt x="3878" y="36"/>
                  </a:lnTo>
                  <a:lnTo>
                    <a:pt x="3876" y="36"/>
                  </a:lnTo>
                  <a:lnTo>
                    <a:pt x="3876" y="36"/>
                  </a:lnTo>
                  <a:lnTo>
                    <a:pt x="3874" y="36"/>
                  </a:lnTo>
                  <a:lnTo>
                    <a:pt x="3874" y="36"/>
                  </a:lnTo>
                  <a:lnTo>
                    <a:pt x="3874" y="36"/>
                  </a:lnTo>
                  <a:lnTo>
                    <a:pt x="3874" y="36"/>
                  </a:lnTo>
                  <a:lnTo>
                    <a:pt x="3874" y="36"/>
                  </a:lnTo>
                  <a:lnTo>
                    <a:pt x="3874" y="38"/>
                  </a:lnTo>
                  <a:lnTo>
                    <a:pt x="3874" y="38"/>
                  </a:lnTo>
                  <a:lnTo>
                    <a:pt x="3870" y="38"/>
                  </a:lnTo>
                  <a:lnTo>
                    <a:pt x="3870" y="38"/>
                  </a:lnTo>
                  <a:lnTo>
                    <a:pt x="3864" y="38"/>
                  </a:lnTo>
                  <a:lnTo>
                    <a:pt x="3864" y="38"/>
                  </a:lnTo>
                  <a:lnTo>
                    <a:pt x="3854" y="38"/>
                  </a:lnTo>
                  <a:lnTo>
                    <a:pt x="3854" y="38"/>
                  </a:lnTo>
                  <a:lnTo>
                    <a:pt x="3850" y="36"/>
                  </a:lnTo>
                  <a:lnTo>
                    <a:pt x="3850" y="36"/>
                  </a:lnTo>
                  <a:lnTo>
                    <a:pt x="3846" y="34"/>
                  </a:lnTo>
                  <a:lnTo>
                    <a:pt x="3846" y="34"/>
                  </a:lnTo>
                  <a:lnTo>
                    <a:pt x="3846" y="34"/>
                  </a:lnTo>
                  <a:lnTo>
                    <a:pt x="3846" y="34"/>
                  </a:lnTo>
                  <a:lnTo>
                    <a:pt x="3842" y="34"/>
                  </a:lnTo>
                  <a:lnTo>
                    <a:pt x="3842" y="34"/>
                  </a:lnTo>
                  <a:lnTo>
                    <a:pt x="3842" y="36"/>
                  </a:lnTo>
                  <a:lnTo>
                    <a:pt x="3842" y="36"/>
                  </a:lnTo>
                  <a:lnTo>
                    <a:pt x="3842" y="36"/>
                  </a:lnTo>
                  <a:lnTo>
                    <a:pt x="3842" y="36"/>
                  </a:lnTo>
                  <a:lnTo>
                    <a:pt x="3842" y="36"/>
                  </a:lnTo>
                  <a:lnTo>
                    <a:pt x="3842" y="36"/>
                  </a:lnTo>
                  <a:lnTo>
                    <a:pt x="3842" y="36"/>
                  </a:lnTo>
                  <a:lnTo>
                    <a:pt x="3840" y="38"/>
                  </a:lnTo>
                  <a:lnTo>
                    <a:pt x="3840" y="38"/>
                  </a:lnTo>
                  <a:lnTo>
                    <a:pt x="3832" y="38"/>
                  </a:lnTo>
                  <a:lnTo>
                    <a:pt x="3832" y="38"/>
                  </a:lnTo>
                  <a:lnTo>
                    <a:pt x="3830" y="38"/>
                  </a:lnTo>
                  <a:lnTo>
                    <a:pt x="3830" y="38"/>
                  </a:lnTo>
                  <a:lnTo>
                    <a:pt x="3828" y="38"/>
                  </a:lnTo>
                  <a:lnTo>
                    <a:pt x="3828" y="38"/>
                  </a:lnTo>
                  <a:lnTo>
                    <a:pt x="3826" y="38"/>
                  </a:lnTo>
                  <a:lnTo>
                    <a:pt x="3826" y="38"/>
                  </a:lnTo>
                  <a:lnTo>
                    <a:pt x="3824" y="38"/>
                  </a:lnTo>
                  <a:lnTo>
                    <a:pt x="3824" y="38"/>
                  </a:lnTo>
                  <a:lnTo>
                    <a:pt x="3824" y="38"/>
                  </a:lnTo>
                  <a:lnTo>
                    <a:pt x="3824" y="38"/>
                  </a:lnTo>
                  <a:lnTo>
                    <a:pt x="3824" y="38"/>
                  </a:lnTo>
                  <a:lnTo>
                    <a:pt x="3824" y="38"/>
                  </a:lnTo>
                  <a:lnTo>
                    <a:pt x="3822" y="38"/>
                  </a:lnTo>
                  <a:lnTo>
                    <a:pt x="3822" y="38"/>
                  </a:lnTo>
                  <a:lnTo>
                    <a:pt x="3820" y="38"/>
                  </a:lnTo>
                  <a:lnTo>
                    <a:pt x="3820" y="38"/>
                  </a:lnTo>
                  <a:lnTo>
                    <a:pt x="3820" y="38"/>
                  </a:lnTo>
                  <a:lnTo>
                    <a:pt x="3820" y="38"/>
                  </a:lnTo>
                  <a:lnTo>
                    <a:pt x="3812" y="40"/>
                  </a:lnTo>
                  <a:lnTo>
                    <a:pt x="3812" y="40"/>
                  </a:lnTo>
                  <a:lnTo>
                    <a:pt x="3810" y="40"/>
                  </a:lnTo>
                  <a:lnTo>
                    <a:pt x="3810" y="40"/>
                  </a:lnTo>
                  <a:lnTo>
                    <a:pt x="3810" y="40"/>
                  </a:lnTo>
                  <a:lnTo>
                    <a:pt x="3810" y="40"/>
                  </a:lnTo>
                  <a:lnTo>
                    <a:pt x="3810" y="40"/>
                  </a:lnTo>
                  <a:lnTo>
                    <a:pt x="3810" y="40"/>
                  </a:lnTo>
                  <a:lnTo>
                    <a:pt x="3808" y="40"/>
                  </a:lnTo>
                  <a:lnTo>
                    <a:pt x="3808" y="40"/>
                  </a:lnTo>
                  <a:lnTo>
                    <a:pt x="3808" y="40"/>
                  </a:lnTo>
                  <a:lnTo>
                    <a:pt x="3808" y="40"/>
                  </a:lnTo>
                  <a:lnTo>
                    <a:pt x="3808" y="40"/>
                  </a:lnTo>
                  <a:lnTo>
                    <a:pt x="3808" y="40"/>
                  </a:lnTo>
                  <a:lnTo>
                    <a:pt x="3806" y="42"/>
                  </a:lnTo>
                  <a:lnTo>
                    <a:pt x="3806" y="42"/>
                  </a:lnTo>
                  <a:lnTo>
                    <a:pt x="3806" y="42"/>
                  </a:lnTo>
                  <a:lnTo>
                    <a:pt x="3806" y="42"/>
                  </a:lnTo>
                  <a:lnTo>
                    <a:pt x="3802" y="42"/>
                  </a:lnTo>
                  <a:lnTo>
                    <a:pt x="3802" y="42"/>
                  </a:lnTo>
                  <a:lnTo>
                    <a:pt x="3800" y="42"/>
                  </a:lnTo>
                  <a:lnTo>
                    <a:pt x="3800" y="42"/>
                  </a:lnTo>
                  <a:lnTo>
                    <a:pt x="3794" y="42"/>
                  </a:lnTo>
                  <a:lnTo>
                    <a:pt x="3794" y="42"/>
                  </a:lnTo>
                  <a:lnTo>
                    <a:pt x="3794" y="42"/>
                  </a:lnTo>
                  <a:lnTo>
                    <a:pt x="3794" y="42"/>
                  </a:lnTo>
                  <a:lnTo>
                    <a:pt x="3794" y="42"/>
                  </a:lnTo>
                  <a:lnTo>
                    <a:pt x="3794" y="42"/>
                  </a:lnTo>
                  <a:lnTo>
                    <a:pt x="3790" y="42"/>
                  </a:lnTo>
                  <a:lnTo>
                    <a:pt x="3790" y="42"/>
                  </a:lnTo>
                  <a:lnTo>
                    <a:pt x="3790" y="42"/>
                  </a:lnTo>
                  <a:lnTo>
                    <a:pt x="3790" y="42"/>
                  </a:lnTo>
                  <a:lnTo>
                    <a:pt x="3788" y="42"/>
                  </a:lnTo>
                  <a:lnTo>
                    <a:pt x="3788" y="42"/>
                  </a:lnTo>
                  <a:lnTo>
                    <a:pt x="3782" y="42"/>
                  </a:lnTo>
                  <a:lnTo>
                    <a:pt x="3782" y="42"/>
                  </a:lnTo>
                  <a:lnTo>
                    <a:pt x="3780" y="42"/>
                  </a:lnTo>
                  <a:lnTo>
                    <a:pt x="3780" y="42"/>
                  </a:lnTo>
                  <a:lnTo>
                    <a:pt x="3772" y="42"/>
                  </a:lnTo>
                  <a:lnTo>
                    <a:pt x="3772" y="42"/>
                  </a:lnTo>
                  <a:lnTo>
                    <a:pt x="3762" y="40"/>
                  </a:lnTo>
                  <a:lnTo>
                    <a:pt x="3762" y="40"/>
                  </a:lnTo>
                  <a:lnTo>
                    <a:pt x="3758" y="42"/>
                  </a:lnTo>
                  <a:lnTo>
                    <a:pt x="3758" y="42"/>
                  </a:lnTo>
                  <a:lnTo>
                    <a:pt x="3750" y="42"/>
                  </a:lnTo>
                  <a:lnTo>
                    <a:pt x="3750" y="42"/>
                  </a:lnTo>
                  <a:lnTo>
                    <a:pt x="3750" y="42"/>
                  </a:lnTo>
                  <a:lnTo>
                    <a:pt x="3750" y="42"/>
                  </a:lnTo>
                  <a:lnTo>
                    <a:pt x="3750" y="42"/>
                  </a:lnTo>
                  <a:lnTo>
                    <a:pt x="3750" y="42"/>
                  </a:lnTo>
                  <a:lnTo>
                    <a:pt x="3748" y="42"/>
                  </a:lnTo>
                  <a:lnTo>
                    <a:pt x="3748" y="42"/>
                  </a:lnTo>
                  <a:lnTo>
                    <a:pt x="3748" y="42"/>
                  </a:lnTo>
                  <a:lnTo>
                    <a:pt x="3748" y="42"/>
                  </a:lnTo>
                  <a:lnTo>
                    <a:pt x="3748" y="42"/>
                  </a:lnTo>
                  <a:lnTo>
                    <a:pt x="3748" y="42"/>
                  </a:lnTo>
                  <a:lnTo>
                    <a:pt x="3746" y="42"/>
                  </a:lnTo>
                  <a:lnTo>
                    <a:pt x="3746" y="42"/>
                  </a:lnTo>
                  <a:lnTo>
                    <a:pt x="3744" y="42"/>
                  </a:lnTo>
                  <a:lnTo>
                    <a:pt x="3744" y="42"/>
                  </a:lnTo>
                  <a:lnTo>
                    <a:pt x="3744" y="42"/>
                  </a:lnTo>
                  <a:lnTo>
                    <a:pt x="3744" y="42"/>
                  </a:lnTo>
                  <a:lnTo>
                    <a:pt x="3742" y="42"/>
                  </a:lnTo>
                  <a:lnTo>
                    <a:pt x="3742" y="42"/>
                  </a:lnTo>
                  <a:lnTo>
                    <a:pt x="3740" y="42"/>
                  </a:lnTo>
                  <a:lnTo>
                    <a:pt x="3740" y="42"/>
                  </a:lnTo>
                  <a:lnTo>
                    <a:pt x="3738" y="42"/>
                  </a:lnTo>
                  <a:lnTo>
                    <a:pt x="3738" y="42"/>
                  </a:lnTo>
                  <a:lnTo>
                    <a:pt x="3736" y="42"/>
                  </a:lnTo>
                  <a:lnTo>
                    <a:pt x="3736" y="42"/>
                  </a:lnTo>
                  <a:lnTo>
                    <a:pt x="3730" y="42"/>
                  </a:lnTo>
                  <a:lnTo>
                    <a:pt x="3730" y="42"/>
                  </a:lnTo>
                  <a:lnTo>
                    <a:pt x="3728" y="42"/>
                  </a:lnTo>
                  <a:lnTo>
                    <a:pt x="3728" y="42"/>
                  </a:lnTo>
                  <a:lnTo>
                    <a:pt x="3724" y="42"/>
                  </a:lnTo>
                  <a:lnTo>
                    <a:pt x="3724" y="42"/>
                  </a:lnTo>
                  <a:lnTo>
                    <a:pt x="3720" y="42"/>
                  </a:lnTo>
                  <a:lnTo>
                    <a:pt x="3720" y="42"/>
                  </a:lnTo>
                  <a:lnTo>
                    <a:pt x="3718" y="42"/>
                  </a:lnTo>
                  <a:lnTo>
                    <a:pt x="3718" y="42"/>
                  </a:lnTo>
                  <a:lnTo>
                    <a:pt x="3714" y="42"/>
                  </a:lnTo>
                  <a:lnTo>
                    <a:pt x="3714" y="42"/>
                  </a:lnTo>
                  <a:lnTo>
                    <a:pt x="3710" y="44"/>
                  </a:lnTo>
                  <a:lnTo>
                    <a:pt x="3710" y="44"/>
                  </a:lnTo>
                  <a:lnTo>
                    <a:pt x="3710" y="44"/>
                  </a:lnTo>
                  <a:lnTo>
                    <a:pt x="3710" y="44"/>
                  </a:lnTo>
                  <a:lnTo>
                    <a:pt x="3708" y="44"/>
                  </a:lnTo>
                  <a:lnTo>
                    <a:pt x="3708" y="44"/>
                  </a:lnTo>
                  <a:lnTo>
                    <a:pt x="3708" y="44"/>
                  </a:lnTo>
                  <a:lnTo>
                    <a:pt x="3708" y="44"/>
                  </a:lnTo>
                  <a:lnTo>
                    <a:pt x="3708" y="44"/>
                  </a:lnTo>
                  <a:lnTo>
                    <a:pt x="3708" y="44"/>
                  </a:lnTo>
                  <a:lnTo>
                    <a:pt x="3706" y="44"/>
                  </a:lnTo>
                  <a:lnTo>
                    <a:pt x="3706" y="44"/>
                  </a:lnTo>
                  <a:lnTo>
                    <a:pt x="3704" y="44"/>
                  </a:lnTo>
                  <a:lnTo>
                    <a:pt x="3704" y="44"/>
                  </a:lnTo>
                  <a:lnTo>
                    <a:pt x="3704" y="44"/>
                  </a:lnTo>
                  <a:lnTo>
                    <a:pt x="3704" y="44"/>
                  </a:lnTo>
                  <a:lnTo>
                    <a:pt x="3698" y="46"/>
                  </a:lnTo>
                  <a:lnTo>
                    <a:pt x="3698" y="46"/>
                  </a:lnTo>
                  <a:lnTo>
                    <a:pt x="3698" y="46"/>
                  </a:lnTo>
                  <a:lnTo>
                    <a:pt x="3698" y="46"/>
                  </a:lnTo>
                  <a:lnTo>
                    <a:pt x="3690" y="46"/>
                  </a:lnTo>
                  <a:lnTo>
                    <a:pt x="3690" y="46"/>
                  </a:lnTo>
                  <a:lnTo>
                    <a:pt x="3688" y="46"/>
                  </a:lnTo>
                  <a:lnTo>
                    <a:pt x="3688" y="46"/>
                  </a:lnTo>
                  <a:lnTo>
                    <a:pt x="3684" y="46"/>
                  </a:lnTo>
                  <a:lnTo>
                    <a:pt x="3684" y="46"/>
                  </a:lnTo>
                  <a:lnTo>
                    <a:pt x="3680" y="46"/>
                  </a:lnTo>
                  <a:lnTo>
                    <a:pt x="3680" y="46"/>
                  </a:lnTo>
                  <a:lnTo>
                    <a:pt x="3678" y="46"/>
                  </a:lnTo>
                  <a:lnTo>
                    <a:pt x="3678" y="46"/>
                  </a:lnTo>
                  <a:lnTo>
                    <a:pt x="3678" y="46"/>
                  </a:lnTo>
                  <a:lnTo>
                    <a:pt x="3678" y="46"/>
                  </a:lnTo>
                  <a:lnTo>
                    <a:pt x="3676" y="46"/>
                  </a:lnTo>
                  <a:lnTo>
                    <a:pt x="3676" y="46"/>
                  </a:lnTo>
                  <a:lnTo>
                    <a:pt x="3676" y="46"/>
                  </a:lnTo>
                  <a:lnTo>
                    <a:pt x="3676" y="46"/>
                  </a:lnTo>
                  <a:lnTo>
                    <a:pt x="3676" y="46"/>
                  </a:lnTo>
                  <a:lnTo>
                    <a:pt x="3676" y="46"/>
                  </a:lnTo>
                  <a:lnTo>
                    <a:pt x="3674" y="46"/>
                  </a:lnTo>
                  <a:lnTo>
                    <a:pt x="3674" y="46"/>
                  </a:lnTo>
                  <a:lnTo>
                    <a:pt x="3670" y="48"/>
                  </a:lnTo>
                  <a:lnTo>
                    <a:pt x="3670" y="48"/>
                  </a:lnTo>
                  <a:lnTo>
                    <a:pt x="3664" y="46"/>
                  </a:lnTo>
                  <a:lnTo>
                    <a:pt x="3664" y="46"/>
                  </a:lnTo>
                  <a:lnTo>
                    <a:pt x="3660" y="44"/>
                  </a:lnTo>
                  <a:lnTo>
                    <a:pt x="3660" y="44"/>
                  </a:lnTo>
                  <a:lnTo>
                    <a:pt x="3658" y="44"/>
                  </a:lnTo>
                  <a:lnTo>
                    <a:pt x="3658" y="44"/>
                  </a:lnTo>
                  <a:lnTo>
                    <a:pt x="3656" y="44"/>
                  </a:lnTo>
                  <a:lnTo>
                    <a:pt x="3656" y="44"/>
                  </a:lnTo>
                  <a:lnTo>
                    <a:pt x="3652" y="46"/>
                  </a:lnTo>
                  <a:lnTo>
                    <a:pt x="3652" y="46"/>
                  </a:lnTo>
                  <a:lnTo>
                    <a:pt x="3650" y="48"/>
                  </a:lnTo>
                  <a:lnTo>
                    <a:pt x="3650" y="48"/>
                  </a:lnTo>
                  <a:lnTo>
                    <a:pt x="3648" y="48"/>
                  </a:lnTo>
                  <a:lnTo>
                    <a:pt x="3648" y="48"/>
                  </a:lnTo>
                  <a:lnTo>
                    <a:pt x="3648" y="48"/>
                  </a:lnTo>
                  <a:lnTo>
                    <a:pt x="3648" y="48"/>
                  </a:lnTo>
                  <a:lnTo>
                    <a:pt x="3646" y="48"/>
                  </a:lnTo>
                  <a:lnTo>
                    <a:pt x="3646" y="48"/>
                  </a:lnTo>
                  <a:lnTo>
                    <a:pt x="3646" y="48"/>
                  </a:lnTo>
                  <a:lnTo>
                    <a:pt x="3646" y="48"/>
                  </a:lnTo>
                  <a:lnTo>
                    <a:pt x="3644" y="48"/>
                  </a:lnTo>
                  <a:lnTo>
                    <a:pt x="3644" y="48"/>
                  </a:lnTo>
                  <a:lnTo>
                    <a:pt x="3644" y="48"/>
                  </a:lnTo>
                  <a:lnTo>
                    <a:pt x="3644" y="48"/>
                  </a:lnTo>
                  <a:lnTo>
                    <a:pt x="3642" y="48"/>
                  </a:lnTo>
                  <a:lnTo>
                    <a:pt x="3642" y="48"/>
                  </a:lnTo>
                  <a:lnTo>
                    <a:pt x="3638" y="48"/>
                  </a:lnTo>
                  <a:lnTo>
                    <a:pt x="3638" y="48"/>
                  </a:lnTo>
                  <a:lnTo>
                    <a:pt x="3638" y="46"/>
                  </a:lnTo>
                  <a:lnTo>
                    <a:pt x="3638" y="46"/>
                  </a:lnTo>
                  <a:lnTo>
                    <a:pt x="3634" y="46"/>
                  </a:lnTo>
                  <a:lnTo>
                    <a:pt x="3634" y="46"/>
                  </a:lnTo>
                  <a:lnTo>
                    <a:pt x="3634" y="46"/>
                  </a:lnTo>
                  <a:lnTo>
                    <a:pt x="3634" y="46"/>
                  </a:lnTo>
                  <a:lnTo>
                    <a:pt x="3634" y="46"/>
                  </a:lnTo>
                  <a:lnTo>
                    <a:pt x="3634" y="46"/>
                  </a:lnTo>
                  <a:lnTo>
                    <a:pt x="3630" y="46"/>
                  </a:lnTo>
                  <a:lnTo>
                    <a:pt x="3630" y="46"/>
                  </a:lnTo>
                  <a:lnTo>
                    <a:pt x="3630" y="46"/>
                  </a:lnTo>
                  <a:lnTo>
                    <a:pt x="3630" y="46"/>
                  </a:lnTo>
                  <a:lnTo>
                    <a:pt x="3628" y="46"/>
                  </a:lnTo>
                  <a:lnTo>
                    <a:pt x="3628" y="46"/>
                  </a:lnTo>
                  <a:lnTo>
                    <a:pt x="3626" y="46"/>
                  </a:lnTo>
                  <a:lnTo>
                    <a:pt x="3626" y="46"/>
                  </a:lnTo>
                  <a:lnTo>
                    <a:pt x="3624" y="46"/>
                  </a:lnTo>
                  <a:lnTo>
                    <a:pt x="3624" y="46"/>
                  </a:lnTo>
                  <a:lnTo>
                    <a:pt x="3620" y="48"/>
                  </a:lnTo>
                  <a:lnTo>
                    <a:pt x="3620" y="48"/>
                  </a:lnTo>
                  <a:lnTo>
                    <a:pt x="3610" y="48"/>
                  </a:lnTo>
                  <a:lnTo>
                    <a:pt x="3610" y="48"/>
                  </a:lnTo>
                  <a:lnTo>
                    <a:pt x="3608" y="48"/>
                  </a:lnTo>
                  <a:lnTo>
                    <a:pt x="3608" y="48"/>
                  </a:lnTo>
                  <a:lnTo>
                    <a:pt x="3606" y="48"/>
                  </a:lnTo>
                  <a:lnTo>
                    <a:pt x="3606" y="48"/>
                  </a:lnTo>
                  <a:lnTo>
                    <a:pt x="3604" y="48"/>
                  </a:lnTo>
                  <a:lnTo>
                    <a:pt x="3604" y="48"/>
                  </a:lnTo>
                  <a:lnTo>
                    <a:pt x="3602" y="48"/>
                  </a:lnTo>
                  <a:lnTo>
                    <a:pt x="3602" y="48"/>
                  </a:lnTo>
                  <a:lnTo>
                    <a:pt x="3598" y="48"/>
                  </a:lnTo>
                  <a:lnTo>
                    <a:pt x="3598" y="48"/>
                  </a:lnTo>
                  <a:lnTo>
                    <a:pt x="3596" y="46"/>
                  </a:lnTo>
                  <a:lnTo>
                    <a:pt x="3596" y="46"/>
                  </a:lnTo>
                  <a:lnTo>
                    <a:pt x="3592" y="48"/>
                  </a:lnTo>
                  <a:lnTo>
                    <a:pt x="3592" y="48"/>
                  </a:lnTo>
                  <a:lnTo>
                    <a:pt x="3592" y="48"/>
                  </a:lnTo>
                  <a:lnTo>
                    <a:pt x="3592" y="48"/>
                  </a:lnTo>
                  <a:lnTo>
                    <a:pt x="3590" y="48"/>
                  </a:lnTo>
                  <a:lnTo>
                    <a:pt x="3590" y="48"/>
                  </a:lnTo>
                  <a:lnTo>
                    <a:pt x="3588" y="48"/>
                  </a:lnTo>
                  <a:lnTo>
                    <a:pt x="3588" y="48"/>
                  </a:lnTo>
                  <a:lnTo>
                    <a:pt x="3586" y="48"/>
                  </a:lnTo>
                  <a:lnTo>
                    <a:pt x="3586" y="48"/>
                  </a:lnTo>
                  <a:lnTo>
                    <a:pt x="3582" y="48"/>
                  </a:lnTo>
                  <a:lnTo>
                    <a:pt x="3582" y="48"/>
                  </a:lnTo>
                  <a:lnTo>
                    <a:pt x="3576" y="48"/>
                  </a:lnTo>
                  <a:lnTo>
                    <a:pt x="3576" y="48"/>
                  </a:lnTo>
                  <a:lnTo>
                    <a:pt x="3572" y="48"/>
                  </a:lnTo>
                  <a:lnTo>
                    <a:pt x="3570" y="48"/>
                  </a:lnTo>
                  <a:lnTo>
                    <a:pt x="3570" y="48"/>
                  </a:lnTo>
                  <a:lnTo>
                    <a:pt x="3568" y="50"/>
                  </a:lnTo>
                  <a:lnTo>
                    <a:pt x="3568" y="50"/>
                  </a:lnTo>
                  <a:lnTo>
                    <a:pt x="3566" y="50"/>
                  </a:lnTo>
                  <a:lnTo>
                    <a:pt x="3566" y="50"/>
                  </a:lnTo>
                  <a:lnTo>
                    <a:pt x="3566" y="50"/>
                  </a:lnTo>
                  <a:lnTo>
                    <a:pt x="3566" y="50"/>
                  </a:lnTo>
                  <a:lnTo>
                    <a:pt x="3566" y="50"/>
                  </a:lnTo>
                  <a:lnTo>
                    <a:pt x="3566" y="50"/>
                  </a:lnTo>
                  <a:lnTo>
                    <a:pt x="3566" y="50"/>
                  </a:lnTo>
                  <a:lnTo>
                    <a:pt x="3566" y="50"/>
                  </a:lnTo>
                  <a:lnTo>
                    <a:pt x="3564" y="50"/>
                  </a:lnTo>
                  <a:lnTo>
                    <a:pt x="3564" y="50"/>
                  </a:lnTo>
                  <a:lnTo>
                    <a:pt x="3564" y="50"/>
                  </a:lnTo>
                  <a:lnTo>
                    <a:pt x="3564" y="50"/>
                  </a:lnTo>
                  <a:lnTo>
                    <a:pt x="3564" y="50"/>
                  </a:lnTo>
                  <a:lnTo>
                    <a:pt x="3564" y="50"/>
                  </a:lnTo>
                  <a:lnTo>
                    <a:pt x="3562" y="48"/>
                  </a:lnTo>
                  <a:lnTo>
                    <a:pt x="3562" y="48"/>
                  </a:lnTo>
                  <a:lnTo>
                    <a:pt x="3562" y="50"/>
                  </a:lnTo>
                  <a:lnTo>
                    <a:pt x="3562" y="50"/>
                  </a:lnTo>
                  <a:lnTo>
                    <a:pt x="3562" y="48"/>
                  </a:lnTo>
                  <a:lnTo>
                    <a:pt x="3562" y="48"/>
                  </a:lnTo>
                  <a:lnTo>
                    <a:pt x="3560" y="48"/>
                  </a:lnTo>
                  <a:lnTo>
                    <a:pt x="3560" y="48"/>
                  </a:lnTo>
                  <a:lnTo>
                    <a:pt x="3558" y="48"/>
                  </a:lnTo>
                  <a:lnTo>
                    <a:pt x="3558" y="48"/>
                  </a:lnTo>
                  <a:lnTo>
                    <a:pt x="3558" y="48"/>
                  </a:lnTo>
                  <a:lnTo>
                    <a:pt x="3558" y="48"/>
                  </a:lnTo>
                  <a:lnTo>
                    <a:pt x="3558" y="48"/>
                  </a:lnTo>
                  <a:lnTo>
                    <a:pt x="3558" y="48"/>
                  </a:lnTo>
                  <a:lnTo>
                    <a:pt x="3556" y="48"/>
                  </a:lnTo>
                  <a:lnTo>
                    <a:pt x="3556" y="48"/>
                  </a:lnTo>
                  <a:lnTo>
                    <a:pt x="3556" y="48"/>
                  </a:lnTo>
                  <a:lnTo>
                    <a:pt x="3556" y="48"/>
                  </a:lnTo>
                  <a:lnTo>
                    <a:pt x="3554" y="48"/>
                  </a:lnTo>
                  <a:lnTo>
                    <a:pt x="3554" y="48"/>
                  </a:lnTo>
                  <a:lnTo>
                    <a:pt x="3554" y="48"/>
                  </a:lnTo>
                  <a:lnTo>
                    <a:pt x="3554" y="48"/>
                  </a:lnTo>
                  <a:lnTo>
                    <a:pt x="3552" y="48"/>
                  </a:lnTo>
                  <a:lnTo>
                    <a:pt x="3552" y="48"/>
                  </a:lnTo>
                  <a:lnTo>
                    <a:pt x="3552" y="48"/>
                  </a:lnTo>
                  <a:lnTo>
                    <a:pt x="3552" y="48"/>
                  </a:lnTo>
                  <a:lnTo>
                    <a:pt x="3550" y="48"/>
                  </a:lnTo>
                  <a:lnTo>
                    <a:pt x="3550" y="48"/>
                  </a:lnTo>
                  <a:lnTo>
                    <a:pt x="3550" y="48"/>
                  </a:lnTo>
                  <a:lnTo>
                    <a:pt x="3550" y="48"/>
                  </a:lnTo>
                  <a:lnTo>
                    <a:pt x="3550" y="46"/>
                  </a:lnTo>
                  <a:lnTo>
                    <a:pt x="3550" y="46"/>
                  </a:lnTo>
                  <a:lnTo>
                    <a:pt x="3548" y="48"/>
                  </a:lnTo>
                  <a:lnTo>
                    <a:pt x="3548" y="48"/>
                  </a:lnTo>
                  <a:lnTo>
                    <a:pt x="3548" y="46"/>
                  </a:lnTo>
                  <a:lnTo>
                    <a:pt x="3548" y="46"/>
                  </a:lnTo>
                  <a:lnTo>
                    <a:pt x="3546" y="46"/>
                  </a:lnTo>
                  <a:lnTo>
                    <a:pt x="3546" y="46"/>
                  </a:lnTo>
                  <a:lnTo>
                    <a:pt x="3544" y="46"/>
                  </a:lnTo>
                  <a:lnTo>
                    <a:pt x="3544" y="46"/>
                  </a:lnTo>
                  <a:lnTo>
                    <a:pt x="3544" y="46"/>
                  </a:lnTo>
                  <a:lnTo>
                    <a:pt x="3544" y="46"/>
                  </a:lnTo>
                  <a:lnTo>
                    <a:pt x="3544" y="46"/>
                  </a:lnTo>
                  <a:lnTo>
                    <a:pt x="3544" y="46"/>
                  </a:lnTo>
                  <a:lnTo>
                    <a:pt x="3542" y="46"/>
                  </a:lnTo>
                  <a:lnTo>
                    <a:pt x="3542" y="46"/>
                  </a:lnTo>
                  <a:lnTo>
                    <a:pt x="3542" y="48"/>
                  </a:lnTo>
                  <a:lnTo>
                    <a:pt x="3542" y="48"/>
                  </a:lnTo>
                  <a:lnTo>
                    <a:pt x="3542" y="46"/>
                  </a:lnTo>
                  <a:lnTo>
                    <a:pt x="3542" y="46"/>
                  </a:lnTo>
                  <a:lnTo>
                    <a:pt x="3536" y="48"/>
                  </a:lnTo>
                  <a:lnTo>
                    <a:pt x="3536" y="48"/>
                  </a:lnTo>
                  <a:lnTo>
                    <a:pt x="3534" y="48"/>
                  </a:lnTo>
                  <a:lnTo>
                    <a:pt x="3534" y="48"/>
                  </a:lnTo>
                  <a:lnTo>
                    <a:pt x="3526" y="48"/>
                  </a:lnTo>
                  <a:lnTo>
                    <a:pt x="3526" y="48"/>
                  </a:lnTo>
                  <a:lnTo>
                    <a:pt x="3524" y="48"/>
                  </a:lnTo>
                  <a:lnTo>
                    <a:pt x="3524" y="48"/>
                  </a:lnTo>
                  <a:lnTo>
                    <a:pt x="3522" y="48"/>
                  </a:lnTo>
                  <a:lnTo>
                    <a:pt x="3522" y="48"/>
                  </a:lnTo>
                  <a:lnTo>
                    <a:pt x="3522" y="48"/>
                  </a:lnTo>
                  <a:lnTo>
                    <a:pt x="3522" y="48"/>
                  </a:lnTo>
                  <a:lnTo>
                    <a:pt x="3522" y="48"/>
                  </a:lnTo>
                  <a:lnTo>
                    <a:pt x="3522" y="48"/>
                  </a:lnTo>
                  <a:lnTo>
                    <a:pt x="3520" y="48"/>
                  </a:lnTo>
                  <a:lnTo>
                    <a:pt x="3520" y="48"/>
                  </a:lnTo>
                  <a:lnTo>
                    <a:pt x="3518" y="48"/>
                  </a:lnTo>
                  <a:lnTo>
                    <a:pt x="3518" y="48"/>
                  </a:lnTo>
                  <a:lnTo>
                    <a:pt x="3518" y="48"/>
                  </a:lnTo>
                  <a:lnTo>
                    <a:pt x="3518" y="48"/>
                  </a:lnTo>
                  <a:lnTo>
                    <a:pt x="3518" y="48"/>
                  </a:lnTo>
                  <a:lnTo>
                    <a:pt x="3518" y="48"/>
                  </a:lnTo>
                  <a:lnTo>
                    <a:pt x="3518" y="50"/>
                  </a:lnTo>
                  <a:lnTo>
                    <a:pt x="3518" y="50"/>
                  </a:lnTo>
                  <a:lnTo>
                    <a:pt x="3512" y="48"/>
                  </a:lnTo>
                  <a:lnTo>
                    <a:pt x="3508" y="50"/>
                  </a:lnTo>
                  <a:lnTo>
                    <a:pt x="3508" y="50"/>
                  </a:lnTo>
                  <a:lnTo>
                    <a:pt x="3502" y="48"/>
                  </a:lnTo>
                  <a:lnTo>
                    <a:pt x="3502" y="48"/>
                  </a:lnTo>
                  <a:lnTo>
                    <a:pt x="3494" y="48"/>
                  </a:lnTo>
                  <a:lnTo>
                    <a:pt x="3494" y="48"/>
                  </a:lnTo>
                  <a:lnTo>
                    <a:pt x="3490" y="48"/>
                  </a:lnTo>
                  <a:lnTo>
                    <a:pt x="3490" y="48"/>
                  </a:lnTo>
                  <a:lnTo>
                    <a:pt x="3488" y="48"/>
                  </a:lnTo>
                  <a:lnTo>
                    <a:pt x="3488" y="48"/>
                  </a:lnTo>
                  <a:lnTo>
                    <a:pt x="3486" y="48"/>
                  </a:lnTo>
                  <a:lnTo>
                    <a:pt x="3486" y="48"/>
                  </a:lnTo>
                  <a:lnTo>
                    <a:pt x="3478" y="48"/>
                  </a:lnTo>
                  <a:lnTo>
                    <a:pt x="3478" y="48"/>
                  </a:lnTo>
                  <a:lnTo>
                    <a:pt x="3478" y="48"/>
                  </a:lnTo>
                  <a:lnTo>
                    <a:pt x="3478" y="48"/>
                  </a:lnTo>
                  <a:lnTo>
                    <a:pt x="3476" y="48"/>
                  </a:lnTo>
                  <a:lnTo>
                    <a:pt x="3476" y="48"/>
                  </a:lnTo>
                  <a:lnTo>
                    <a:pt x="3474" y="48"/>
                  </a:lnTo>
                  <a:lnTo>
                    <a:pt x="3474" y="48"/>
                  </a:lnTo>
                  <a:lnTo>
                    <a:pt x="3472" y="48"/>
                  </a:lnTo>
                  <a:lnTo>
                    <a:pt x="3472" y="48"/>
                  </a:lnTo>
                  <a:lnTo>
                    <a:pt x="3470" y="48"/>
                  </a:lnTo>
                  <a:lnTo>
                    <a:pt x="3470" y="48"/>
                  </a:lnTo>
                  <a:lnTo>
                    <a:pt x="3468" y="48"/>
                  </a:lnTo>
                  <a:lnTo>
                    <a:pt x="3468" y="48"/>
                  </a:lnTo>
                  <a:lnTo>
                    <a:pt x="3468" y="48"/>
                  </a:lnTo>
                  <a:lnTo>
                    <a:pt x="3468" y="48"/>
                  </a:lnTo>
                  <a:lnTo>
                    <a:pt x="3468" y="48"/>
                  </a:lnTo>
                  <a:lnTo>
                    <a:pt x="3468" y="48"/>
                  </a:lnTo>
                  <a:lnTo>
                    <a:pt x="3464" y="48"/>
                  </a:lnTo>
                  <a:lnTo>
                    <a:pt x="3464" y="48"/>
                  </a:lnTo>
                  <a:lnTo>
                    <a:pt x="3464" y="48"/>
                  </a:lnTo>
                  <a:lnTo>
                    <a:pt x="3464" y="48"/>
                  </a:lnTo>
                  <a:lnTo>
                    <a:pt x="3464" y="48"/>
                  </a:lnTo>
                  <a:lnTo>
                    <a:pt x="3464" y="48"/>
                  </a:lnTo>
                  <a:lnTo>
                    <a:pt x="3462" y="48"/>
                  </a:lnTo>
                  <a:lnTo>
                    <a:pt x="3462" y="48"/>
                  </a:lnTo>
                  <a:lnTo>
                    <a:pt x="3460" y="48"/>
                  </a:lnTo>
                  <a:lnTo>
                    <a:pt x="3460" y="48"/>
                  </a:lnTo>
                  <a:lnTo>
                    <a:pt x="3456" y="48"/>
                  </a:lnTo>
                  <a:lnTo>
                    <a:pt x="3456" y="48"/>
                  </a:lnTo>
                  <a:lnTo>
                    <a:pt x="3452" y="48"/>
                  </a:lnTo>
                  <a:lnTo>
                    <a:pt x="3452" y="48"/>
                  </a:lnTo>
                  <a:lnTo>
                    <a:pt x="3448" y="48"/>
                  </a:lnTo>
                  <a:lnTo>
                    <a:pt x="3448" y="48"/>
                  </a:lnTo>
                  <a:lnTo>
                    <a:pt x="3446" y="48"/>
                  </a:lnTo>
                  <a:lnTo>
                    <a:pt x="3446" y="48"/>
                  </a:lnTo>
                  <a:lnTo>
                    <a:pt x="3442" y="48"/>
                  </a:lnTo>
                  <a:lnTo>
                    <a:pt x="3442" y="48"/>
                  </a:lnTo>
                  <a:lnTo>
                    <a:pt x="3440" y="48"/>
                  </a:lnTo>
                  <a:lnTo>
                    <a:pt x="3440" y="48"/>
                  </a:lnTo>
                  <a:lnTo>
                    <a:pt x="3438" y="48"/>
                  </a:lnTo>
                  <a:lnTo>
                    <a:pt x="3438" y="48"/>
                  </a:lnTo>
                  <a:lnTo>
                    <a:pt x="3436" y="48"/>
                  </a:lnTo>
                  <a:lnTo>
                    <a:pt x="3436" y="48"/>
                  </a:lnTo>
                  <a:lnTo>
                    <a:pt x="3434" y="46"/>
                  </a:lnTo>
                  <a:lnTo>
                    <a:pt x="3434" y="46"/>
                  </a:lnTo>
                  <a:lnTo>
                    <a:pt x="3430" y="46"/>
                  </a:lnTo>
                  <a:lnTo>
                    <a:pt x="3430" y="46"/>
                  </a:lnTo>
                  <a:lnTo>
                    <a:pt x="3422" y="46"/>
                  </a:lnTo>
                  <a:lnTo>
                    <a:pt x="3422" y="46"/>
                  </a:lnTo>
                  <a:lnTo>
                    <a:pt x="3420" y="48"/>
                  </a:lnTo>
                  <a:lnTo>
                    <a:pt x="3420" y="48"/>
                  </a:lnTo>
                  <a:lnTo>
                    <a:pt x="3418" y="48"/>
                  </a:lnTo>
                  <a:lnTo>
                    <a:pt x="3418" y="48"/>
                  </a:lnTo>
                  <a:lnTo>
                    <a:pt x="3412" y="48"/>
                  </a:lnTo>
                  <a:lnTo>
                    <a:pt x="3412" y="48"/>
                  </a:lnTo>
                  <a:lnTo>
                    <a:pt x="3408" y="48"/>
                  </a:lnTo>
                  <a:lnTo>
                    <a:pt x="3408" y="48"/>
                  </a:lnTo>
                  <a:lnTo>
                    <a:pt x="3406" y="48"/>
                  </a:lnTo>
                  <a:lnTo>
                    <a:pt x="3406" y="48"/>
                  </a:lnTo>
                  <a:lnTo>
                    <a:pt x="3404" y="46"/>
                  </a:lnTo>
                  <a:lnTo>
                    <a:pt x="3404" y="46"/>
                  </a:lnTo>
                  <a:lnTo>
                    <a:pt x="3398" y="48"/>
                  </a:lnTo>
                  <a:lnTo>
                    <a:pt x="3398" y="48"/>
                  </a:lnTo>
                  <a:lnTo>
                    <a:pt x="3396" y="48"/>
                  </a:lnTo>
                  <a:lnTo>
                    <a:pt x="3396" y="48"/>
                  </a:lnTo>
                  <a:lnTo>
                    <a:pt x="3396" y="48"/>
                  </a:lnTo>
                  <a:lnTo>
                    <a:pt x="3396" y="48"/>
                  </a:lnTo>
                  <a:lnTo>
                    <a:pt x="3388" y="46"/>
                  </a:lnTo>
                  <a:lnTo>
                    <a:pt x="3388" y="46"/>
                  </a:lnTo>
                  <a:lnTo>
                    <a:pt x="3386" y="48"/>
                  </a:lnTo>
                  <a:lnTo>
                    <a:pt x="3386" y="48"/>
                  </a:lnTo>
                  <a:lnTo>
                    <a:pt x="3382" y="48"/>
                  </a:lnTo>
                  <a:lnTo>
                    <a:pt x="3382" y="48"/>
                  </a:lnTo>
                  <a:lnTo>
                    <a:pt x="3380" y="50"/>
                  </a:lnTo>
                  <a:lnTo>
                    <a:pt x="3380" y="50"/>
                  </a:lnTo>
                  <a:lnTo>
                    <a:pt x="3376" y="50"/>
                  </a:lnTo>
                  <a:lnTo>
                    <a:pt x="3376" y="50"/>
                  </a:lnTo>
                  <a:lnTo>
                    <a:pt x="3376" y="50"/>
                  </a:lnTo>
                  <a:lnTo>
                    <a:pt x="3376" y="50"/>
                  </a:lnTo>
                  <a:lnTo>
                    <a:pt x="3374" y="50"/>
                  </a:lnTo>
                  <a:lnTo>
                    <a:pt x="3374" y="50"/>
                  </a:lnTo>
                  <a:lnTo>
                    <a:pt x="3374" y="50"/>
                  </a:lnTo>
                  <a:lnTo>
                    <a:pt x="3374" y="50"/>
                  </a:lnTo>
                  <a:lnTo>
                    <a:pt x="3374" y="50"/>
                  </a:lnTo>
                  <a:lnTo>
                    <a:pt x="3374" y="50"/>
                  </a:lnTo>
                  <a:lnTo>
                    <a:pt x="3372" y="50"/>
                  </a:lnTo>
                  <a:lnTo>
                    <a:pt x="3372" y="50"/>
                  </a:lnTo>
                  <a:lnTo>
                    <a:pt x="3370" y="50"/>
                  </a:lnTo>
                  <a:lnTo>
                    <a:pt x="3370" y="50"/>
                  </a:lnTo>
                  <a:lnTo>
                    <a:pt x="3366" y="50"/>
                  </a:lnTo>
                  <a:lnTo>
                    <a:pt x="3366" y="50"/>
                  </a:lnTo>
                  <a:lnTo>
                    <a:pt x="3362" y="50"/>
                  </a:lnTo>
                  <a:lnTo>
                    <a:pt x="3362" y="50"/>
                  </a:lnTo>
                  <a:lnTo>
                    <a:pt x="3362" y="50"/>
                  </a:lnTo>
                  <a:lnTo>
                    <a:pt x="3362" y="50"/>
                  </a:lnTo>
                  <a:lnTo>
                    <a:pt x="3360" y="50"/>
                  </a:lnTo>
                  <a:lnTo>
                    <a:pt x="3360" y="50"/>
                  </a:lnTo>
                  <a:lnTo>
                    <a:pt x="3358" y="50"/>
                  </a:lnTo>
                  <a:lnTo>
                    <a:pt x="3356" y="50"/>
                  </a:lnTo>
                  <a:lnTo>
                    <a:pt x="3356" y="50"/>
                  </a:lnTo>
                  <a:lnTo>
                    <a:pt x="3350" y="48"/>
                  </a:lnTo>
                  <a:lnTo>
                    <a:pt x="3350" y="48"/>
                  </a:lnTo>
                  <a:lnTo>
                    <a:pt x="3350" y="48"/>
                  </a:lnTo>
                  <a:lnTo>
                    <a:pt x="3350" y="48"/>
                  </a:lnTo>
                  <a:lnTo>
                    <a:pt x="3344" y="48"/>
                  </a:lnTo>
                  <a:lnTo>
                    <a:pt x="3344" y="48"/>
                  </a:lnTo>
                  <a:lnTo>
                    <a:pt x="3344" y="48"/>
                  </a:lnTo>
                  <a:lnTo>
                    <a:pt x="3344" y="48"/>
                  </a:lnTo>
                  <a:lnTo>
                    <a:pt x="3344" y="48"/>
                  </a:lnTo>
                  <a:lnTo>
                    <a:pt x="3344" y="48"/>
                  </a:lnTo>
                  <a:lnTo>
                    <a:pt x="3340" y="48"/>
                  </a:lnTo>
                  <a:lnTo>
                    <a:pt x="3340" y="48"/>
                  </a:lnTo>
                  <a:lnTo>
                    <a:pt x="3332" y="48"/>
                  </a:lnTo>
                  <a:lnTo>
                    <a:pt x="3332" y="48"/>
                  </a:lnTo>
                  <a:lnTo>
                    <a:pt x="3328" y="46"/>
                  </a:lnTo>
                  <a:lnTo>
                    <a:pt x="3328" y="46"/>
                  </a:lnTo>
                  <a:lnTo>
                    <a:pt x="3324" y="44"/>
                  </a:lnTo>
                  <a:lnTo>
                    <a:pt x="3324" y="44"/>
                  </a:lnTo>
                  <a:lnTo>
                    <a:pt x="3322" y="44"/>
                  </a:lnTo>
                  <a:lnTo>
                    <a:pt x="3322" y="44"/>
                  </a:lnTo>
                  <a:lnTo>
                    <a:pt x="3322" y="44"/>
                  </a:lnTo>
                  <a:lnTo>
                    <a:pt x="3318" y="44"/>
                  </a:lnTo>
                  <a:lnTo>
                    <a:pt x="3318" y="44"/>
                  </a:lnTo>
                  <a:lnTo>
                    <a:pt x="3318" y="46"/>
                  </a:lnTo>
                  <a:lnTo>
                    <a:pt x="3318" y="46"/>
                  </a:lnTo>
                  <a:lnTo>
                    <a:pt x="3318" y="46"/>
                  </a:lnTo>
                  <a:lnTo>
                    <a:pt x="3318" y="46"/>
                  </a:lnTo>
                  <a:lnTo>
                    <a:pt x="3318" y="46"/>
                  </a:lnTo>
                  <a:lnTo>
                    <a:pt x="3318" y="46"/>
                  </a:lnTo>
                  <a:lnTo>
                    <a:pt x="3316" y="46"/>
                  </a:lnTo>
                  <a:lnTo>
                    <a:pt x="3316" y="46"/>
                  </a:lnTo>
                  <a:lnTo>
                    <a:pt x="3312" y="48"/>
                  </a:lnTo>
                  <a:lnTo>
                    <a:pt x="3312" y="48"/>
                  </a:lnTo>
                  <a:lnTo>
                    <a:pt x="3312" y="48"/>
                  </a:lnTo>
                  <a:lnTo>
                    <a:pt x="3312" y="48"/>
                  </a:lnTo>
                  <a:lnTo>
                    <a:pt x="3312" y="48"/>
                  </a:lnTo>
                  <a:lnTo>
                    <a:pt x="3312" y="48"/>
                  </a:lnTo>
                  <a:lnTo>
                    <a:pt x="3310" y="48"/>
                  </a:lnTo>
                  <a:lnTo>
                    <a:pt x="3310" y="48"/>
                  </a:lnTo>
                  <a:lnTo>
                    <a:pt x="3310" y="48"/>
                  </a:lnTo>
                  <a:lnTo>
                    <a:pt x="3310" y="48"/>
                  </a:lnTo>
                  <a:lnTo>
                    <a:pt x="3310" y="48"/>
                  </a:lnTo>
                  <a:lnTo>
                    <a:pt x="3310" y="48"/>
                  </a:lnTo>
                  <a:lnTo>
                    <a:pt x="3308" y="48"/>
                  </a:lnTo>
                  <a:lnTo>
                    <a:pt x="3308" y="48"/>
                  </a:lnTo>
                  <a:lnTo>
                    <a:pt x="3306" y="48"/>
                  </a:lnTo>
                  <a:lnTo>
                    <a:pt x="3306" y="48"/>
                  </a:lnTo>
                  <a:lnTo>
                    <a:pt x="3304" y="48"/>
                  </a:lnTo>
                  <a:lnTo>
                    <a:pt x="3304" y="48"/>
                  </a:lnTo>
                  <a:lnTo>
                    <a:pt x="3304" y="48"/>
                  </a:lnTo>
                  <a:lnTo>
                    <a:pt x="3304" y="48"/>
                  </a:lnTo>
                  <a:lnTo>
                    <a:pt x="3302" y="46"/>
                  </a:lnTo>
                  <a:lnTo>
                    <a:pt x="3302" y="46"/>
                  </a:lnTo>
                  <a:lnTo>
                    <a:pt x="3302" y="48"/>
                  </a:lnTo>
                  <a:lnTo>
                    <a:pt x="3302" y="48"/>
                  </a:lnTo>
                  <a:lnTo>
                    <a:pt x="3298" y="46"/>
                  </a:lnTo>
                  <a:lnTo>
                    <a:pt x="3298" y="46"/>
                  </a:lnTo>
                  <a:lnTo>
                    <a:pt x="3294" y="44"/>
                  </a:lnTo>
                  <a:lnTo>
                    <a:pt x="3290" y="44"/>
                  </a:lnTo>
                  <a:lnTo>
                    <a:pt x="3282" y="46"/>
                  </a:lnTo>
                  <a:lnTo>
                    <a:pt x="3282" y="46"/>
                  </a:lnTo>
                  <a:lnTo>
                    <a:pt x="3276" y="44"/>
                  </a:lnTo>
                  <a:lnTo>
                    <a:pt x="3276" y="44"/>
                  </a:lnTo>
                  <a:lnTo>
                    <a:pt x="3268" y="44"/>
                  </a:lnTo>
                  <a:lnTo>
                    <a:pt x="3268" y="44"/>
                  </a:lnTo>
                  <a:lnTo>
                    <a:pt x="3266" y="44"/>
                  </a:lnTo>
                  <a:lnTo>
                    <a:pt x="3266" y="44"/>
                  </a:lnTo>
                  <a:lnTo>
                    <a:pt x="3262" y="44"/>
                  </a:lnTo>
                  <a:lnTo>
                    <a:pt x="3262" y="44"/>
                  </a:lnTo>
                  <a:lnTo>
                    <a:pt x="3262" y="44"/>
                  </a:lnTo>
                  <a:lnTo>
                    <a:pt x="3262" y="44"/>
                  </a:lnTo>
                  <a:lnTo>
                    <a:pt x="3262" y="44"/>
                  </a:lnTo>
                  <a:lnTo>
                    <a:pt x="3262" y="44"/>
                  </a:lnTo>
                  <a:lnTo>
                    <a:pt x="3260" y="44"/>
                  </a:lnTo>
                  <a:lnTo>
                    <a:pt x="3260" y="44"/>
                  </a:lnTo>
                  <a:lnTo>
                    <a:pt x="3260" y="44"/>
                  </a:lnTo>
                  <a:lnTo>
                    <a:pt x="3260" y="44"/>
                  </a:lnTo>
                  <a:lnTo>
                    <a:pt x="3256" y="44"/>
                  </a:lnTo>
                  <a:lnTo>
                    <a:pt x="3256" y="44"/>
                  </a:lnTo>
                  <a:lnTo>
                    <a:pt x="3254" y="44"/>
                  </a:lnTo>
                  <a:lnTo>
                    <a:pt x="3254" y="44"/>
                  </a:lnTo>
                  <a:lnTo>
                    <a:pt x="3250" y="42"/>
                  </a:lnTo>
                  <a:lnTo>
                    <a:pt x="3248" y="42"/>
                  </a:lnTo>
                  <a:lnTo>
                    <a:pt x="3248" y="42"/>
                  </a:lnTo>
                  <a:lnTo>
                    <a:pt x="3246" y="44"/>
                  </a:lnTo>
                  <a:lnTo>
                    <a:pt x="3246" y="44"/>
                  </a:lnTo>
                  <a:lnTo>
                    <a:pt x="3244" y="44"/>
                  </a:lnTo>
                  <a:lnTo>
                    <a:pt x="3244" y="44"/>
                  </a:lnTo>
                  <a:lnTo>
                    <a:pt x="3238" y="44"/>
                  </a:lnTo>
                  <a:lnTo>
                    <a:pt x="3238" y="44"/>
                  </a:lnTo>
                  <a:lnTo>
                    <a:pt x="3234" y="44"/>
                  </a:lnTo>
                  <a:lnTo>
                    <a:pt x="3234" y="44"/>
                  </a:lnTo>
                  <a:lnTo>
                    <a:pt x="3230" y="44"/>
                  </a:lnTo>
                  <a:lnTo>
                    <a:pt x="3230" y="44"/>
                  </a:lnTo>
                  <a:lnTo>
                    <a:pt x="3226" y="44"/>
                  </a:lnTo>
                  <a:lnTo>
                    <a:pt x="3226" y="44"/>
                  </a:lnTo>
                  <a:lnTo>
                    <a:pt x="3222" y="46"/>
                  </a:lnTo>
                  <a:lnTo>
                    <a:pt x="3222" y="46"/>
                  </a:lnTo>
                  <a:lnTo>
                    <a:pt x="3218" y="44"/>
                  </a:lnTo>
                  <a:lnTo>
                    <a:pt x="3218" y="44"/>
                  </a:lnTo>
                  <a:lnTo>
                    <a:pt x="3212" y="44"/>
                  </a:lnTo>
                  <a:lnTo>
                    <a:pt x="3212" y="44"/>
                  </a:lnTo>
                  <a:lnTo>
                    <a:pt x="3202" y="46"/>
                  </a:lnTo>
                  <a:lnTo>
                    <a:pt x="3202" y="46"/>
                  </a:lnTo>
                  <a:lnTo>
                    <a:pt x="3198" y="44"/>
                  </a:lnTo>
                  <a:lnTo>
                    <a:pt x="3198" y="44"/>
                  </a:lnTo>
                  <a:lnTo>
                    <a:pt x="3194" y="44"/>
                  </a:lnTo>
                  <a:lnTo>
                    <a:pt x="3194" y="44"/>
                  </a:lnTo>
                  <a:lnTo>
                    <a:pt x="3190" y="44"/>
                  </a:lnTo>
                  <a:lnTo>
                    <a:pt x="3190" y="44"/>
                  </a:lnTo>
                  <a:lnTo>
                    <a:pt x="3186" y="44"/>
                  </a:lnTo>
                  <a:lnTo>
                    <a:pt x="3186" y="44"/>
                  </a:lnTo>
                  <a:lnTo>
                    <a:pt x="3180" y="44"/>
                  </a:lnTo>
                  <a:lnTo>
                    <a:pt x="3180" y="44"/>
                  </a:lnTo>
                  <a:lnTo>
                    <a:pt x="3176" y="42"/>
                  </a:lnTo>
                  <a:lnTo>
                    <a:pt x="3176" y="42"/>
                  </a:lnTo>
                  <a:lnTo>
                    <a:pt x="3176" y="42"/>
                  </a:lnTo>
                  <a:lnTo>
                    <a:pt x="3176" y="42"/>
                  </a:lnTo>
                  <a:lnTo>
                    <a:pt x="3172" y="42"/>
                  </a:lnTo>
                  <a:lnTo>
                    <a:pt x="3172" y="42"/>
                  </a:lnTo>
                  <a:lnTo>
                    <a:pt x="3168" y="40"/>
                  </a:lnTo>
                  <a:lnTo>
                    <a:pt x="3168" y="40"/>
                  </a:lnTo>
                  <a:lnTo>
                    <a:pt x="3162" y="38"/>
                  </a:lnTo>
                  <a:lnTo>
                    <a:pt x="3162" y="38"/>
                  </a:lnTo>
                  <a:lnTo>
                    <a:pt x="3158" y="40"/>
                  </a:lnTo>
                  <a:lnTo>
                    <a:pt x="3158" y="40"/>
                  </a:lnTo>
                  <a:lnTo>
                    <a:pt x="3156" y="40"/>
                  </a:lnTo>
                  <a:lnTo>
                    <a:pt x="3156" y="40"/>
                  </a:lnTo>
                  <a:lnTo>
                    <a:pt x="3154" y="40"/>
                  </a:lnTo>
                  <a:lnTo>
                    <a:pt x="3154" y="40"/>
                  </a:lnTo>
                  <a:lnTo>
                    <a:pt x="3152" y="40"/>
                  </a:lnTo>
                  <a:lnTo>
                    <a:pt x="3152" y="40"/>
                  </a:lnTo>
                  <a:lnTo>
                    <a:pt x="3146" y="40"/>
                  </a:lnTo>
                  <a:lnTo>
                    <a:pt x="3146" y="40"/>
                  </a:lnTo>
                  <a:lnTo>
                    <a:pt x="3146" y="40"/>
                  </a:lnTo>
                  <a:lnTo>
                    <a:pt x="3146" y="40"/>
                  </a:lnTo>
                  <a:lnTo>
                    <a:pt x="3146" y="38"/>
                  </a:lnTo>
                  <a:lnTo>
                    <a:pt x="3146" y="38"/>
                  </a:lnTo>
                  <a:lnTo>
                    <a:pt x="3146" y="36"/>
                  </a:lnTo>
                  <a:lnTo>
                    <a:pt x="3144" y="36"/>
                  </a:lnTo>
                  <a:lnTo>
                    <a:pt x="3144" y="36"/>
                  </a:lnTo>
                  <a:lnTo>
                    <a:pt x="3138" y="36"/>
                  </a:lnTo>
                  <a:lnTo>
                    <a:pt x="3138" y="36"/>
                  </a:lnTo>
                  <a:lnTo>
                    <a:pt x="3136" y="38"/>
                  </a:lnTo>
                  <a:lnTo>
                    <a:pt x="3136" y="38"/>
                  </a:lnTo>
                  <a:lnTo>
                    <a:pt x="3134" y="38"/>
                  </a:lnTo>
                  <a:lnTo>
                    <a:pt x="3134" y="38"/>
                  </a:lnTo>
                  <a:lnTo>
                    <a:pt x="3130" y="38"/>
                  </a:lnTo>
                  <a:lnTo>
                    <a:pt x="3130" y="38"/>
                  </a:lnTo>
                  <a:lnTo>
                    <a:pt x="3128" y="38"/>
                  </a:lnTo>
                  <a:lnTo>
                    <a:pt x="3128" y="38"/>
                  </a:lnTo>
                  <a:lnTo>
                    <a:pt x="3120" y="40"/>
                  </a:lnTo>
                  <a:lnTo>
                    <a:pt x="3120" y="40"/>
                  </a:lnTo>
                  <a:lnTo>
                    <a:pt x="3112" y="40"/>
                  </a:lnTo>
                  <a:lnTo>
                    <a:pt x="3112" y="40"/>
                  </a:lnTo>
                  <a:lnTo>
                    <a:pt x="3110" y="42"/>
                  </a:lnTo>
                  <a:lnTo>
                    <a:pt x="3110" y="42"/>
                  </a:lnTo>
                  <a:lnTo>
                    <a:pt x="3108" y="42"/>
                  </a:lnTo>
                  <a:lnTo>
                    <a:pt x="3108" y="42"/>
                  </a:lnTo>
                  <a:lnTo>
                    <a:pt x="3106" y="42"/>
                  </a:lnTo>
                  <a:lnTo>
                    <a:pt x="3106" y="42"/>
                  </a:lnTo>
                  <a:lnTo>
                    <a:pt x="3106" y="44"/>
                  </a:lnTo>
                  <a:lnTo>
                    <a:pt x="3106" y="44"/>
                  </a:lnTo>
                  <a:lnTo>
                    <a:pt x="3104" y="42"/>
                  </a:lnTo>
                  <a:lnTo>
                    <a:pt x="3104" y="42"/>
                  </a:lnTo>
                  <a:lnTo>
                    <a:pt x="3102" y="44"/>
                  </a:lnTo>
                  <a:lnTo>
                    <a:pt x="3102" y="44"/>
                  </a:lnTo>
                  <a:lnTo>
                    <a:pt x="3102" y="42"/>
                  </a:lnTo>
                  <a:lnTo>
                    <a:pt x="3102" y="42"/>
                  </a:lnTo>
                  <a:lnTo>
                    <a:pt x="3100" y="42"/>
                  </a:lnTo>
                  <a:lnTo>
                    <a:pt x="3100" y="42"/>
                  </a:lnTo>
                  <a:lnTo>
                    <a:pt x="3096" y="42"/>
                  </a:lnTo>
                  <a:lnTo>
                    <a:pt x="3096" y="42"/>
                  </a:lnTo>
                  <a:lnTo>
                    <a:pt x="3094" y="42"/>
                  </a:lnTo>
                  <a:lnTo>
                    <a:pt x="3090" y="42"/>
                  </a:lnTo>
                  <a:lnTo>
                    <a:pt x="3090" y="42"/>
                  </a:lnTo>
                  <a:lnTo>
                    <a:pt x="3090" y="42"/>
                  </a:lnTo>
                  <a:lnTo>
                    <a:pt x="3090" y="42"/>
                  </a:lnTo>
                  <a:lnTo>
                    <a:pt x="3090" y="42"/>
                  </a:lnTo>
                  <a:lnTo>
                    <a:pt x="3090" y="42"/>
                  </a:lnTo>
                  <a:lnTo>
                    <a:pt x="3088" y="42"/>
                  </a:lnTo>
                  <a:lnTo>
                    <a:pt x="3088" y="42"/>
                  </a:lnTo>
                  <a:lnTo>
                    <a:pt x="3086" y="42"/>
                  </a:lnTo>
                  <a:lnTo>
                    <a:pt x="3086" y="42"/>
                  </a:lnTo>
                  <a:lnTo>
                    <a:pt x="3082" y="42"/>
                  </a:lnTo>
                  <a:lnTo>
                    <a:pt x="3082" y="42"/>
                  </a:lnTo>
                  <a:lnTo>
                    <a:pt x="3080" y="40"/>
                  </a:lnTo>
                  <a:lnTo>
                    <a:pt x="3080" y="40"/>
                  </a:lnTo>
                  <a:lnTo>
                    <a:pt x="3078" y="42"/>
                  </a:lnTo>
                  <a:lnTo>
                    <a:pt x="3078" y="42"/>
                  </a:lnTo>
                  <a:lnTo>
                    <a:pt x="3076" y="42"/>
                  </a:lnTo>
                  <a:lnTo>
                    <a:pt x="3076" y="42"/>
                  </a:lnTo>
                  <a:lnTo>
                    <a:pt x="3076" y="42"/>
                  </a:lnTo>
                  <a:lnTo>
                    <a:pt x="3076" y="42"/>
                  </a:lnTo>
                  <a:lnTo>
                    <a:pt x="3072" y="42"/>
                  </a:lnTo>
                  <a:lnTo>
                    <a:pt x="3072" y="42"/>
                  </a:lnTo>
                  <a:lnTo>
                    <a:pt x="3070" y="42"/>
                  </a:lnTo>
                  <a:lnTo>
                    <a:pt x="3070" y="42"/>
                  </a:lnTo>
                  <a:lnTo>
                    <a:pt x="3070" y="42"/>
                  </a:lnTo>
                  <a:lnTo>
                    <a:pt x="3070" y="42"/>
                  </a:lnTo>
                  <a:lnTo>
                    <a:pt x="3066" y="40"/>
                  </a:lnTo>
                  <a:lnTo>
                    <a:pt x="3066" y="40"/>
                  </a:lnTo>
                  <a:lnTo>
                    <a:pt x="3058" y="42"/>
                  </a:lnTo>
                  <a:lnTo>
                    <a:pt x="3052" y="40"/>
                  </a:lnTo>
                  <a:lnTo>
                    <a:pt x="3052" y="40"/>
                  </a:lnTo>
                  <a:lnTo>
                    <a:pt x="3050" y="40"/>
                  </a:lnTo>
                  <a:lnTo>
                    <a:pt x="3050" y="40"/>
                  </a:lnTo>
                  <a:lnTo>
                    <a:pt x="3044" y="42"/>
                  </a:lnTo>
                  <a:lnTo>
                    <a:pt x="3044" y="42"/>
                  </a:lnTo>
                  <a:lnTo>
                    <a:pt x="3044" y="42"/>
                  </a:lnTo>
                  <a:lnTo>
                    <a:pt x="3044" y="42"/>
                  </a:lnTo>
                  <a:lnTo>
                    <a:pt x="3044" y="42"/>
                  </a:lnTo>
                  <a:lnTo>
                    <a:pt x="3044" y="42"/>
                  </a:lnTo>
                  <a:lnTo>
                    <a:pt x="3042" y="42"/>
                  </a:lnTo>
                  <a:lnTo>
                    <a:pt x="3042" y="42"/>
                  </a:lnTo>
                  <a:lnTo>
                    <a:pt x="3042" y="42"/>
                  </a:lnTo>
                  <a:lnTo>
                    <a:pt x="3042" y="42"/>
                  </a:lnTo>
                  <a:lnTo>
                    <a:pt x="3040" y="42"/>
                  </a:lnTo>
                  <a:lnTo>
                    <a:pt x="3040" y="42"/>
                  </a:lnTo>
                  <a:lnTo>
                    <a:pt x="3040" y="40"/>
                  </a:lnTo>
                  <a:lnTo>
                    <a:pt x="3040" y="40"/>
                  </a:lnTo>
                  <a:lnTo>
                    <a:pt x="3036" y="42"/>
                  </a:lnTo>
                  <a:lnTo>
                    <a:pt x="3036" y="42"/>
                  </a:lnTo>
                  <a:lnTo>
                    <a:pt x="3032" y="42"/>
                  </a:lnTo>
                  <a:lnTo>
                    <a:pt x="3032" y="42"/>
                  </a:lnTo>
                  <a:lnTo>
                    <a:pt x="3030" y="42"/>
                  </a:lnTo>
                  <a:lnTo>
                    <a:pt x="3030" y="42"/>
                  </a:lnTo>
                  <a:lnTo>
                    <a:pt x="3024" y="42"/>
                  </a:lnTo>
                  <a:lnTo>
                    <a:pt x="3024" y="42"/>
                  </a:lnTo>
                  <a:lnTo>
                    <a:pt x="3024" y="42"/>
                  </a:lnTo>
                  <a:lnTo>
                    <a:pt x="3022" y="42"/>
                  </a:lnTo>
                  <a:lnTo>
                    <a:pt x="3022" y="42"/>
                  </a:lnTo>
                  <a:lnTo>
                    <a:pt x="3020" y="42"/>
                  </a:lnTo>
                  <a:lnTo>
                    <a:pt x="3020" y="42"/>
                  </a:lnTo>
                  <a:lnTo>
                    <a:pt x="3014" y="42"/>
                  </a:lnTo>
                  <a:lnTo>
                    <a:pt x="3008" y="42"/>
                  </a:lnTo>
                  <a:lnTo>
                    <a:pt x="3008" y="42"/>
                  </a:lnTo>
                  <a:lnTo>
                    <a:pt x="3006" y="40"/>
                  </a:lnTo>
                  <a:lnTo>
                    <a:pt x="3004" y="42"/>
                  </a:lnTo>
                  <a:lnTo>
                    <a:pt x="3004" y="42"/>
                  </a:lnTo>
                  <a:lnTo>
                    <a:pt x="3002" y="40"/>
                  </a:lnTo>
                  <a:lnTo>
                    <a:pt x="3002" y="40"/>
                  </a:lnTo>
                  <a:lnTo>
                    <a:pt x="2998" y="40"/>
                  </a:lnTo>
                  <a:lnTo>
                    <a:pt x="2996" y="40"/>
                  </a:lnTo>
                  <a:lnTo>
                    <a:pt x="2996" y="40"/>
                  </a:lnTo>
                  <a:lnTo>
                    <a:pt x="2994" y="38"/>
                  </a:lnTo>
                  <a:lnTo>
                    <a:pt x="2994" y="38"/>
                  </a:lnTo>
                  <a:lnTo>
                    <a:pt x="2986" y="38"/>
                  </a:lnTo>
                  <a:lnTo>
                    <a:pt x="2986" y="38"/>
                  </a:lnTo>
                  <a:lnTo>
                    <a:pt x="2980" y="38"/>
                  </a:lnTo>
                  <a:lnTo>
                    <a:pt x="2976" y="38"/>
                  </a:lnTo>
                  <a:lnTo>
                    <a:pt x="2976" y="38"/>
                  </a:lnTo>
                  <a:lnTo>
                    <a:pt x="2972" y="38"/>
                  </a:lnTo>
                  <a:lnTo>
                    <a:pt x="2972" y="38"/>
                  </a:lnTo>
                  <a:lnTo>
                    <a:pt x="2970" y="38"/>
                  </a:lnTo>
                  <a:lnTo>
                    <a:pt x="2970" y="38"/>
                  </a:lnTo>
                  <a:lnTo>
                    <a:pt x="2962" y="40"/>
                  </a:lnTo>
                  <a:lnTo>
                    <a:pt x="2962" y="40"/>
                  </a:lnTo>
                  <a:lnTo>
                    <a:pt x="2954" y="38"/>
                  </a:lnTo>
                  <a:lnTo>
                    <a:pt x="2954" y="38"/>
                  </a:lnTo>
                  <a:lnTo>
                    <a:pt x="2946" y="40"/>
                  </a:lnTo>
                  <a:lnTo>
                    <a:pt x="2946" y="40"/>
                  </a:lnTo>
                  <a:lnTo>
                    <a:pt x="2942" y="38"/>
                  </a:lnTo>
                  <a:lnTo>
                    <a:pt x="2942" y="38"/>
                  </a:lnTo>
                  <a:lnTo>
                    <a:pt x="2940" y="38"/>
                  </a:lnTo>
                  <a:lnTo>
                    <a:pt x="2940" y="38"/>
                  </a:lnTo>
                  <a:lnTo>
                    <a:pt x="2934" y="36"/>
                  </a:lnTo>
                  <a:lnTo>
                    <a:pt x="2934" y="36"/>
                  </a:lnTo>
                  <a:lnTo>
                    <a:pt x="2934" y="36"/>
                  </a:lnTo>
                  <a:lnTo>
                    <a:pt x="2934" y="36"/>
                  </a:lnTo>
                  <a:lnTo>
                    <a:pt x="2934" y="36"/>
                  </a:lnTo>
                  <a:lnTo>
                    <a:pt x="2934" y="36"/>
                  </a:lnTo>
                  <a:lnTo>
                    <a:pt x="2932" y="36"/>
                  </a:lnTo>
                  <a:lnTo>
                    <a:pt x="2932" y="36"/>
                  </a:lnTo>
                  <a:lnTo>
                    <a:pt x="2930" y="36"/>
                  </a:lnTo>
                  <a:lnTo>
                    <a:pt x="2930" y="36"/>
                  </a:lnTo>
                  <a:lnTo>
                    <a:pt x="2926" y="36"/>
                  </a:lnTo>
                  <a:lnTo>
                    <a:pt x="2926" y="36"/>
                  </a:lnTo>
                  <a:lnTo>
                    <a:pt x="2920" y="36"/>
                  </a:lnTo>
                  <a:lnTo>
                    <a:pt x="2920" y="36"/>
                  </a:lnTo>
                  <a:lnTo>
                    <a:pt x="2920" y="36"/>
                  </a:lnTo>
                  <a:lnTo>
                    <a:pt x="2920" y="36"/>
                  </a:lnTo>
                  <a:lnTo>
                    <a:pt x="2918" y="38"/>
                  </a:lnTo>
                  <a:lnTo>
                    <a:pt x="2918" y="38"/>
                  </a:lnTo>
                  <a:lnTo>
                    <a:pt x="2914" y="38"/>
                  </a:lnTo>
                  <a:lnTo>
                    <a:pt x="2914" y="38"/>
                  </a:lnTo>
                  <a:lnTo>
                    <a:pt x="2910" y="36"/>
                  </a:lnTo>
                  <a:lnTo>
                    <a:pt x="2910" y="36"/>
                  </a:lnTo>
                  <a:lnTo>
                    <a:pt x="2904" y="36"/>
                  </a:lnTo>
                  <a:lnTo>
                    <a:pt x="2904" y="36"/>
                  </a:lnTo>
                  <a:lnTo>
                    <a:pt x="2902" y="36"/>
                  </a:lnTo>
                  <a:lnTo>
                    <a:pt x="2902" y="36"/>
                  </a:lnTo>
                  <a:lnTo>
                    <a:pt x="2902" y="36"/>
                  </a:lnTo>
                  <a:lnTo>
                    <a:pt x="2902" y="36"/>
                  </a:lnTo>
                  <a:lnTo>
                    <a:pt x="2900" y="36"/>
                  </a:lnTo>
                  <a:lnTo>
                    <a:pt x="2900" y="36"/>
                  </a:lnTo>
                  <a:lnTo>
                    <a:pt x="2898" y="36"/>
                  </a:lnTo>
                  <a:lnTo>
                    <a:pt x="2898" y="36"/>
                  </a:lnTo>
                  <a:lnTo>
                    <a:pt x="2898" y="36"/>
                  </a:lnTo>
                  <a:lnTo>
                    <a:pt x="2898" y="36"/>
                  </a:lnTo>
                  <a:lnTo>
                    <a:pt x="2898" y="34"/>
                  </a:lnTo>
                  <a:lnTo>
                    <a:pt x="2898" y="34"/>
                  </a:lnTo>
                  <a:lnTo>
                    <a:pt x="2896" y="34"/>
                  </a:lnTo>
                  <a:lnTo>
                    <a:pt x="2896" y="34"/>
                  </a:lnTo>
                  <a:lnTo>
                    <a:pt x="2892" y="34"/>
                  </a:lnTo>
                  <a:lnTo>
                    <a:pt x="2892" y="34"/>
                  </a:lnTo>
                  <a:lnTo>
                    <a:pt x="2892" y="34"/>
                  </a:lnTo>
                  <a:lnTo>
                    <a:pt x="2892" y="36"/>
                  </a:lnTo>
                  <a:lnTo>
                    <a:pt x="2892" y="36"/>
                  </a:lnTo>
                  <a:lnTo>
                    <a:pt x="2892" y="36"/>
                  </a:lnTo>
                  <a:lnTo>
                    <a:pt x="2892" y="36"/>
                  </a:lnTo>
                  <a:lnTo>
                    <a:pt x="2892" y="36"/>
                  </a:lnTo>
                  <a:lnTo>
                    <a:pt x="2890" y="36"/>
                  </a:lnTo>
                  <a:lnTo>
                    <a:pt x="2890" y="36"/>
                  </a:lnTo>
                  <a:lnTo>
                    <a:pt x="2888" y="36"/>
                  </a:lnTo>
                  <a:lnTo>
                    <a:pt x="2888" y="36"/>
                  </a:lnTo>
                  <a:lnTo>
                    <a:pt x="2886" y="36"/>
                  </a:lnTo>
                  <a:lnTo>
                    <a:pt x="2886" y="36"/>
                  </a:lnTo>
                  <a:lnTo>
                    <a:pt x="2884" y="36"/>
                  </a:lnTo>
                  <a:lnTo>
                    <a:pt x="2884" y="36"/>
                  </a:lnTo>
                  <a:lnTo>
                    <a:pt x="2878" y="36"/>
                  </a:lnTo>
                  <a:lnTo>
                    <a:pt x="2878" y="36"/>
                  </a:lnTo>
                  <a:lnTo>
                    <a:pt x="2874" y="34"/>
                  </a:lnTo>
                  <a:lnTo>
                    <a:pt x="2874" y="34"/>
                  </a:lnTo>
                  <a:lnTo>
                    <a:pt x="2872" y="34"/>
                  </a:lnTo>
                  <a:lnTo>
                    <a:pt x="2872" y="34"/>
                  </a:lnTo>
                  <a:lnTo>
                    <a:pt x="2870" y="34"/>
                  </a:lnTo>
                  <a:lnTo>
                    <a:pt x="2870" y="34"/>
                  </a:lnTo>
                  <a:lnTo>
                    <a:pt x="2866" y="34"/>
                  </a:lnTo>
                  <a:lnTo>
                    <a:pt x="2866" y="34"/>
                  </a:lnTo>
                  <a:lnTo>
                    <a:pt x="2864" y="34"/>
                  </a:lnTo>
                  <a:lnTo>
                    <a:pt x="2864" y="34"/>
                  </a:lnTo>
                  <a:lnTo>
                    <a:pt x="2862" y="34"/>
                  </a:lnTo>
                  <a:lnTo>
                    <a:pt x="2862" y="34"/>
                  </a:lnTo>
                  <a:lnTo>
                    <a:pt x="2862" y="34"/>
                  </a:lnTo>
                  <a:lnTo>
                    <a:pt x="2862" y="34"/>
                  </a:lnTo>
                  <a:lnTo>
                    <a:pt x="2860" y="34"/>
                  </a:lnTo>
                  <a:lnTo>
                    <a:pt x="2860" y="34"/>
                  </a:lnTo>
                  <a:lnTo>
                    <a:pt x="2860" y="34"/>
                  </a:lnTo>
                  <a:lnTo>
                    <a:pt x="2860" y="34"/>
                  </a:lnTo>
                  <a:lnTo>
                    <a:pt x="2858" y="34"/>
                  </a:lnTo>
                  <a:lnTo>
                    <a:pt x="2858" y="34"/>
                  </a:lnTo>
                  <a:lnTo>
                    <a:pt x="2858" y="36"/>
                  </a:lnTo>
                  <a:lnTo>
                    <a:pt x="2858" y="36"/>
                  </a:lnTo>
                  <a:lnTo>
                    <a:pt x="2858" y="36"/>
                  </a:lnTo>
                  <a:lnTo>
                    <a:pt x="2858" y="36"/>
                  </a:lnTo>
                  <a:lnTo>
                    <a:pt x="2858" y="36"/>
                  </a:lnTo>
                  <a:lnTo>
                    <a:pt x="2858" y="38"/>
                  </a:lnTo>
                  <a:lnTo>
                    <a:pt x="2858" y="38"/>
                  </a:lnTo>
                  <a:lnTo>
                    <a:pt x="2852" y="38"/>
                  </a:lnTo>
                  <a:lnTo>
                    <a:pt x="2852" y="38"/>
                  </a:lnTo>
                  <a:lnTo>
                    <a:pt x="2844" y="38"/>
                  </a:lnTo>
                  <a:lnTo>
                    <a:pt x="2844" y="38"/>
                  </a:lnTo>
                  <a:lnTo>
                    <a:pt x="2842" y="38"/>
                  </a:lnTo>
                  <a:lnTo>
                    <a:pt x="2842" y="38"/>
                  </a:lnTo>
                  <a:lnTo>
                    <a:pt x="2842" y="38"/>
                  </a:lnTo>
                  <a:lnTo>
                    <a:pt x="2842" y="38"/>
                  </a:lnTo>
                  <a:lnTo>
                    <a:pt x="2840" y="38"/>
                  </a:lnTo>
                  <a:lnTo>
                    <a:pt x="2840" y="38"/>
                  </a:lnTo>
                  <a:lnTo>
                    <a:pt x="2834" y="38"/>
                  </a:lnTo>
                  <a:lnTo>
                    <a:pt x="2834" y="38"/>
                  </a:lnTo>
                  <a:lnTo>
                    <a:pt x="2832" y="38"/>
                  </a:lnTo>
                  <a:lnTo>
                    <a:pt x="2832" y="38"/>
                  </a:lnTo>
                  <a:lnTo>
                    <a:pt x="2832" y="38"/>
                  </a:lnTo>
                  <a:lnTo>
                    <a:pt x="2832" y="38"/>
                  </a:lnTo>
                  <a:lnTo>
                    <a:pt x="2830" y="38"/>
                  </a:lnTo>
                  <a:lnTo>
                    <a:pt x="2830" y="38"/>
                  </a:lnTo>
                  <a:lnTo>
                    <a:pt x="2830" y="38"/>
                  </a:lnTo>
                  <a:lnTo>
                    <a:pt x="2830" y="38"/>
                  </a:lnTo>
                  <a:lnTo>
                    <a:pt x="2828" y="38"/>
                  </a:lnTo>
                  <a:lnTo>
                    <a:pt x="2828" y="38"/>
                  </a:lnTo>
                  <a:lnTo>
                    <a:pt x="2826" y="38"/>
                  </a:lnTo>
                  <a:lnTo>
                    <a:pt x="2826" y="38"/>
                  </a:lnTo>
                  <a:lnTo>
                    <a:pt x="2826" y="38"/>
                  </a:lnTo>
                  <a:lnTo>
                    <a:pt x="2826" y="38"/>
                  </a:lnTo>
                  <a:lnTo>
                    <a:pt x="2826" y="38"/>
                  </a:lnTo>
                  <a:lnTo>
                    <a:pt x="2826" y="38"/>
                  </a:lnTo>
                  <a:lnTo>
                    <a:pt x="2824" y="38"/>
                  </a:lnTo>
                  <a:lnTo>
                    <a:pt x="2824" y="38"/>
                  </a:lnTo>
                  <a:lnTo>
                    <a:pt x="2820" y="38"/>
                  </a:lnTo>
                  <a:lnTo>
                    <a:pt x="2816" y="38"/>
                  </a:lnTo>
                  <a:lnTo>
                    <a:pt x="2816" y="38"/>
                  </a:lnTo>
                  <a:lnTo>
                    <a:pt x="2814" y="38"/>
                  </a:lnTo>
                  <a:lnTo>
                    <a:pt x="2814" y="38"/>
                  </a:lnTo>
                  <a:lnTo>
                    <a:pt x="2806" y="38"/>
                  </a:lnTo>
                  <a:lnTo>
                    <a:pt x="2806" y="38"/>
                  </a:lnTo>
                  <a:lnTo>
                    <a:pt x="2804" y="38"/>
                  </a:lnTo>
                  <a:lnTo>
                    <a:pt x="2804" y="38"/>
                  </a:lnTo>
                  <a:lnTo>
                    <a:pt x="2796" y="38"/>
                  </a:lnTo>
                  <a:lnTo>
                    <a:pt x="2796" y="38"/>
                  </a:lnTo>
                  <a:lnTo>
                    <a:pt x="2794" y="38"/>
                  </a:lnTo>
                  <a:lnTo>
                    <a:pt x="2794" y="38"/>
                  </a:lnTo>
                  <a:lnTo>
                    <a:pt x="2792" y="38"/>
                  </a:lnTo>
                  <a:lnTo>
                    <a:pt x="2792" y="38"/>
                  </a:lnTo>
                  <a:lnTo>
                    <a:pt x="2792" y="38"/>
                  </a:lnTo>
                  <a:lnTo>
                    <a:pt x="2792" y="38"/>
                  </a:lnTo>
                  <a:lnTo>
                    <a:pt x="2790" y="38"/>
                  </a:lnTo>
                  <a:lnTo>
                    <a:pt x="2790" y="38"/>
                  </a:lnTo>
                  <a:lnTo>
                    <a:pt x="2790" y="38"/>
                  </a:lnTo>
                  <a:lnTo>
                    <a:pt x="2790" y="38"/>
                  </a:lnTo>
                  <a:lnTo>
                    <a:pt x="2786" y="38"/>
                  </a:lnTo>
                  <a:lnTo>
                    <a:pt x="2784" y="38"/>
                  </a:lnTo>
                  <a:lnTo>
                    <a:pt x="2784" y="38"/>
                  </a:lnTo>
                  <a:lnTo>
                    <a:pt x="2782" y="38"/>
                  </a:lnTo>
                  <a:lnTo>
                    <a:pt x="2782" y="38"/>
                  </a:lnTo>
                  <a:lnTo>
                    <a:pt x="2780" y="38"/>
                  </a:lnTo>
                  <a:lnTo>
                    <a:pt x="2780" y="38"/>
                  </a:lnTo>
                  <a:lnTo>
                    <a:pt x="2776" y="38"/>
                  </a:lnTo>
                  <a:lnTo>
                    <a:pt x="2776" y="38"/>
                  </a:lnTo>
                  <a:lnTo>
                    <a:pt x="2772" y="38"/>
                  </a:lnTo>
                  <a:lnTo>
                    <a:pt x="2772" y="38"/>
                  </a:lnTo>
                  <a:lnTo>
                    <a:pt x="2772" y="38"/>
                  </a:lnTo>
                  <a:lnTo>
                    <a:pt x="2772" y="38"/>
                  </a:lnTo>
                  <a:lnTo>
                    <a:pt x="2770" y="38"/>
                  </a:lnTo>
                  <a:lnTo>
                    <a:pt x="2770" y="38"/>
                  </a:lnTo>
                  <a:lnTo>
                    <a:pt x="2770" y="38"/>
                  </a:lnTo>
                  <a:lnTo>
                    <a:pt x="2770" y="38"/>
                  </a:lnTo>
                  <a:lnTo>
                    <a:pt x="2768" y="38"/>
                  </a:lnTo>
                  <a:lnTo>
                    <a:pt x="2768" y="38"/>
                  </a:lnTo>
                  <a:lnTo>
                    <a:pt x="2764" y="38"/>
                  </a:lnTo>
                  <a:lnTo>
                    <a:pt x="2764" y="38"/>
                  </a:lnTo>
                  <a:lnTo>
                    <a:pt x="2762" y="38"/>
                  </a:lnTo>
                  <a:lnTo>
                    <a:pt x="2762" y="38"/>
                  </a:lnTo>
                  <a:lnTo>
                    <a:pt x="2762" y="36"/>
                  </a:lnTo>
                  <a:lnTo>
                    <a:pt x="2762" y="36"/>
                  </a:lnTo>
                  <a:lnTo>
                    <a:pt x="2762" y="36"/>
                  </a:lnTo>
                  <a:lnTo>
                    <a:pt x="2762" y="36"/>
                  </a:lnTo>
                  <a:lnTo>
                    <a:pt x="2760" y="36"/>
                  </a:lnTo>
                  <a:lnTo>
                    <a:pt x="2760" y="36"/>
                  </a:lnTo>
                  <a:lnTo>
                    <a:pt x="2754" y="36"/>
                  </a:lnTo>
                  <a:lnTo>
                    <a:pt x="2754" y="36"/>
                  </a:lnTo>
                  <a:lnTo>
                    <a:pt x="2750" y="36"/>
                  </a:lnTo>
                  <a:lnTo>
                    <a:pt x="2750" y="36"/>
                  </a:lnTo>
                  <a:lnTo>
                    <a:pt x="2750" y="36"/>
                  </a:lnTo>
                  <a:lnTo>
                    <a:pt x="2750" y="36"/>
                  </a:lnTo>
                  <a:lnTo>
                    <a:pt x="2748" y="36"/>
                  </a:lnTo>
                  <a:lnTo>
                    <a:pt x="2748" y="36"/>
                  </a:lnTo>
                  <a:lnTo>
                    <a:pt x="2746" y="36"/>
                  </a:lnTo>
                  <a:lnTo>
                    <a:pt x="2746" y="36"/>
                  </a:lnTo>
                  <a:lnTo>
                    <a:pt x="2744" y="38"/>
                  </a:lnTo>
                  <a:lnTo>
                    <a:pt x="2744" y="38"/>
                  </a:lnTo>
                  <a:lnTo>
                    <a:pt x="2742" y="38"/>
                  </a:lnTo>
                  <a:lnTo>
                    <a:pt x="2738" y="38"/>
                  </a:lnTo>
                  <a:lnTo>
                    <a:pt x="2738" y="38"/>
                  </a:lnTo>
                  <a:lnTo>
                    <a:pt x="2738" y="38"/>
                  </a:lnTo>
                  <a:lnTo>
                    <a:pt x="2738" y="38"/>
                  </a:lnTo>
                  <a:lnTo>
                    <a:pt x="2736" y="38"/>
                  </a:lnTo>
                  <a:lnTo>
                    <a:pt x="2736" y="38"/>
                  </a:lnTo>
                  <a:lnTo>
                    <a:pt x="2728" y="38"/>
                  </a:lnTo>
                  <a:lnTo>
                    <a:pt x="2728" y="38"/>
                  </a:lnTo>
                  <a:lnTo>
                    <a:pt x="2724" y="38"/>
                  </a:lnTo>
                  <a:lnTo>
                    <a:pt x="2724" y="38"/>
                  </a:lnTo>
                  <a:lnTo>
                    <a:pt x="2720" y="36"/>
                  </a:lnTo>
                  <a:lnTo>
                    <a:pt x="2720" y="36"/>
                  </a:lnTo>
                  <a:lnTo>
                    <a:pt x="2720" y="36"/>
                  </a:lnTo>
                  <a:lnTo>
                    <a:pt x="2720" y="36"/>
                  </a:lnTo>
                  <a:lnTo>
                    <a:pt x="2716" y="38"/>
                  </a:lnTo>
                  <a:lnTo>
                    <a:pt x="2716" y="38"/>
                  </a:lnTo>
                  <a:lnTo>
                    <a:pt x="2712" y="38"/>
                  </a:lnTo>
                  <a:lnTo>
                    <a:pt x="2712" y="38"/>
                  </a:lnTo>
                  <a:lnTo>
                    <a:pt x="2710" y="38"/>
                  </a:lnTo>
                  <a:lnTo>
                    <a:pt x="2706" y="38"/>
                  </a:lnTo>
                  <a:lnTo>
                    <a:pt x="2706" y="38"/>
                  </a:lnTo>
                  <a:lnTo>
                    <a:pt x="2700" y="38"/>
                  </a:lnTo>
                  <a:lnTo>
                    <a:pt x="2700" y="38"/>
                  </a:lnTo>
                  <a:lnTo>
                    <a:pt x="2694" y="38"/>
                  </a:lnTo>
                  <a:lnTo>
                    <a:pt x="2694" y="38"/>
                  </a:lnTo>
                  <a:lnTo>
                    <a:pt x="2692" y="36"/>
                  </a:lnTo>
                  <a:lnTo>
                    <a:pt x="2692" y="36"/>
                  </a:lnTo>
                  <a:lnTo>
                    <a:pt x="2688" y="36"/>
                  </a:lnTo>
                  <a:lnTo>
                    <a:pt x="2688" y="36"/>
                  </a:lnTo>
                  <a:lnTo>
                    <a:pt x="2686" y="36"/>
                  </a:lnTo>
                  <a:lnTo>
                    <a:pt x="2686" y="36"/>
                  </a:lnTo>
                  <a:lnTo>
                    <a:pt x="2684" y="36"/>
                  </a:lnTo>
                  <a:lnTo>
                    <a:pt x="2684" y="36"/>
                  </a:lnTo>
                  <a:lnTo>
                    <a:pt x="2682" y="36"/>
                  </a:lnTo>
                  <a:lnTo>
                    <a:pt x="2682" y="36"/>
                  </a:lnTo>
                  <a:lnTo>
                    <a:pt x="2682" y="36"/>
                  </a:lnTo>
                  <a:lnTo>
                    <a:pt x="2682" y="36"/>
                  </a:lnTo>
                  <a:lnTo>
                    <a:pt x="2680" y="36"/>
                  </a:lnTo>
                  <a:lnTo>
                    <a:pt x="2680" y="36"/>
                  </a:lnTo>
                  <a:lnTo>
                    <a:pt x="2680" y="36"/>
                  </a:lnTo>
                  <a:lnTo>
                    <a:pt x="2680" y="36"/>
                  </a:lnTo>
                  <a:lnTo>
                    <a:pt x="2678" y="36"/>
                  </a:lnTo>
                  <a:lnTo>
                    <a:pt x="2678" y="36"/>
                  </a:lnTo>
                  <a:lnTo>
                    <a:pt x="2678" y="36"/>
                  </a:lnTo>
                  <a:lnTo>
                    <a:pt x="2678" y="36"/>
                  </a:lnTo>
                  <a:lnTo>
                    <a:pt x="2678" y="36"/>
                  </a:lnTo>
                  <a:lnTo>
                    <a:pt x="2678" y="36"/>
                  </a:lnTo>
                  <a:lnTo>
                    <a:pt x="2676" y="36"/>
                  </a:lnTo>
                  <a:lnTo>
                    <a:pt x="2676" y="36"/>
                  </a:lnTo>
                  <a:lnTo>
                    <a:pt x="2670" y="36"/>
                  </a:lnTo>
                  <a:lnTo>
                    <a:pt x="2670" y="36"/>
                  </a:lnTo>
                  <a:lnTo>
                    <a:pt x="2664" y="38"/>
                  </a:lnTo>
                  <a:lnTo>
                    <a:pt x="2664" y="38"/>
                  </a:lnTo>
                  <a:lnTo>
                    <a:pt x="2660" y="38"/>
                  </a:lnTo>
                  <a:lnTo>
                    <a:pt x="2660" y="38"/>
                  </a:lnTo>
                  <a:lnTo>
                    <a:pt x="2656" y="38"/>
                  </a:lnTo>
                  <a:lnTo>
                    <a:pt x="2656" y="38"/>
                  </a:lnTo>
                  <a:lnTo>
                    <a:pt x="2656" y="38"/>
                  </a:lnTo>
                  <a:lnTo>
                    <a:pt x="2656" y="38"/>
                  </a:lnTo>
                  <a:lnTo>
                    <a:pt x="2654" y="38"/>
                  </a:lnTo>
                  <a:lnTo>
                    <a:pt x="2654" y="38"/>
                  </a:lnTo>
                  <a:lnTo>
                    <a:pt x="2648" y="38"/>
                  </a:lnTo>
                  <a:lnTo>
                    <a:pt x="2648" y="38"/>
                  </a:lnTo>
                  <a:lnTo>
                    <a:pt x="2644" y="38"/>
                  </a:lnTo>
                  <a:lnTo>
                    <a:pt x="2644" y="38"/>
                  </a:lnTo>
                  <a:lnTo>
                    <a:pt x="2642" y="38"/>
                  </a:lnTo>
                  <a:lnTo>
                    <a:pt x="2642" y="38"/>
                  </a:lnTo>
                  <a:lnTo>
                    <a:pt x="2640" y="38"/>
                  </a:lnTo>
                  <a:lnTo>
                    <a:pt x="2640" y="38"/>
                  </a:lnTo>
                  <a:lnTo>
                    <a:pt x="2636" y="40"/>
                  </a:lnTo>
                  <a:lnTo>
                    <a:pt x="2636" y="40"/>
                  </a:lnTo>
                  <a:lnTo>
                    <a:pt x="2634" y="40"/>
                  </a:lnTo>
                  <a:lnTo>
                    <a:pt x="2634" y="40"/>
                  </a:lnTo>
                  <a:lnTo>
                    <a:pt x="2632" y="40"/>
                  </a:lnTo>
                  <a:lnTo>
                    <a:pt x="2632" y="40"/>
                  </a:lnTo>
                  <a:lnTo>
                    <a:pt x="2630" y="40"/>
                  </a:lnTo>
                  <a:lnTo>
                    <a:pt x="2630" y="40"/>
                  </a:lnTo>
                  <a:lnTo>
                    <a:pt x="2630" y="40"/>
                  </a:lnTo>
                  <a:lnTo>
                    <a:pt x="2630" y="40"/>
                  </a:lnTo>
                  <a:lnTo>
                    <a:pt x="2628" y="40"/>
                  </a:lnTo>
                  <a:lnTo>
                    <a:pt x="2628" y="40"/>
                  </a:lnTo>
                  <a:lnTo>
                    <a:pt x="2624" y="40"/>
                  </a:lnTo>
                  <a:lnTo>
                    <a:pt x="2624" y="40"/>
                  </a:lnTo>
                  <a:lnTo>
                    <a:pt x="2624" y="38"/>
                  </a:lnTo>
                  <a:lnTo>
                    <a:pt x="2624" y="38"/>
                  </a:lnTo>
                  <a:lnTo>
                    <a:pt x="2618" y="38"/>
                  </a:lnTo>
                  <a:lnTo>
                    <a:pt x="2618" y="38"/>
                  </a:lnTo>
                  <a:lnTo>
                    <a:pt x="2616" y="38"/>
                  </a:lnTo>
                  <a:lnTo>
                    <a:pt x="2616" y="38"/>
                  </a:lnTo>
                  <a:lnTo>
                    <a:pt x="2614" y="38"/>
                  </a:lnTo>
                  <a:lnTo>
                    <a:pt x="2614" y="38"/>
                  </a:lnTo>
                  <a:lnTo>
                    <a:pt x="2614" y="38"/>
                  </a:lnTo>
                  <a:lnTo>
                    <a:pt x="2614" y="38"/>
                  </a:lnTo>
                  <a:lnTo>
                    <a:pt x="2612" y="38"/>
                  </a:lnTo>
                  <a:lnTo>
                    <a:pt x="2612" y="38"/>
                  </a:lnTo>
                  <a:lnTo>
                    <a:pt x="2608" y="38"/>
                  </a:lnTo>
                  <a:lnTo>
                    <a:pt x="2608" y="38"/>
                  </a:lnTo>
                  <a:lnTo>
                    <a:pt x="2604" y="38"/>
                  </a:lnTo>
                  <a:lnTo>
                    <a:pt x="2604" y="38"/>
                  </a:lnTo>
                  <a:lnTo>
                    <a:pt x="2602" y="36"/>
                  </a:lnTo>
                  <a:lnTo>
                    <a:pt x="2602" y="36"/>
                  </a:lnTo>
                  <a:lnTo>
                    <a:pt x="2600" y="36"/>
                  </a:lnTo>
                  <a:lnTo>
                    <a:pt x="2600" y="36"/>
                  </a:lnTo>
                  <a:lnTo>
                    <a:pt x="2600" y="36"/>
                  </a:lnTo>
                  <a:lnTo>
                    <a:pt x="2600" y="36"/>
                  </a:lnTo>
                  <a:lnTo>
                    <a:pt x="2598" y="34"/>
                  </a:lnTo>
                  <a:lnTo>
                    <a:pt x="2598" y="34"/>
                  </a:lnTo>
                  <a:lnTo>
                    <a:pt x="2596" y="34"/>
                  </a:lnTo>
                  <a:lnTo>
                    <a:pt x="2596" y="34"/>
                  </a:lnTo>
                  <a:lnTo>
                    <a:pt x="2588" y="34"/>
                  </a:lnTo>
                  <a:lnTo>
                    <a:pt x="2588" y="34"/>
                  </a:lnTo>
                  <a:lnTo>
                    <a:pt x="2584" y="34"/>
                  </a:lnTo>
                  <a:lnTo>
                    <a:pt x="2584" y="34"/>
                  </a:lnTo>
                  <a:lnTo>
                    <a:pt x="2570" y="34"/>
                  </a:lnTo>
                  <a:lnTo>
                    <a:pt x="2570" y="34"/>
                  </a:lnTo>
                  <a:lnTo>
                    <a:pt x="2568" y="34"/>
                  </a:lnTo>
                  <a:lnTo>
                    <a:pt x="2568" y="34"/>
                  </a:lnTo>
                  <a:lnTo>
                    <a:pt x="2566" y="34"/>
                  </a:lnTo>
                  <a:lnTo>
                    <a:pt x="2566" y="34"/>
                  </a:lnTo>
                  <a:lnTo>
                    <a:pt x="2562" y="36"/>
                  </a:lnTo>
                  <a:lnTo>
                    <a:pt x="2562" y="36"/>
                  </a:lnTo>
                  <a:lnTo>
                    <a:pt x="2556" y="36"/>
                  </a:lnTo>
                  <a:lnTo>
                    <a:pt x="2556" y="36"/>
                  </a:lnTo>
                  <a:lnTo>
                    <a:pt x="2552" y="34"/>
                  </a:lnTo>
                  <a:lnTo>
                    <a:pt x="2552" y="34"/>
                  </a:lnTo>
                  <a:lnTo>
                    <a:pt x="2544" y="34"/>
                  </a:lnTo>
                  <a:lnTo>
                    <a:pt x="2544" y="34"/>
                  </a:lnTo>
                  <a:lnTo>
                    <a:pt x="2542" y="34"/>
                  </a:lnTo>
                  <a:lnTo>
                    <a:pt x="2542" y="34"/>
                  </a:lnTo>
                  <a:lnTo>
                    <a:pt x="2536" y="34"/>
                  </a:lnTo>
                  <a:lnTo>
                    <a:pt x="2536" y="34"/>
                  </a:lnTo>
                  <a:lnTo>
                    <a:pt x="2532" y="36"/>
                  </a:lnTo>
                  <a:lnTo>
                    <a:pt x="2532" y="36"/>
                  </a:lnTo>
                  <a:lnTo>
                    <a:pt x="2528" y="36"/>
                  </a:lnTo>
                  <a:lnTo>
                    <a:pt x="2528" y="36"/>
                  </a:lnTo>
                  <a:lnTo>
                    <a:pt x="2526" y="36"/>
                  </a:lnTo>
                  <a:lnTo>
                    <a:pt x="2526" y="36"/>
                  </a:lnTo>
                  <a:lnTo>
                    <a:pt x="2524" y="36"/>
                  </a:lnTo>
                  <a:lnTo>
                    <a:pt x="2524" y="36"/>
                  </a:lnTo>
                  <a:lnTo>
                    <a:pt x="2520" y="36"/>
                  </a:lnTo>
                  <a:lnTo>
                    <a:pt x="2520" y="36"/>
                  </a:lnTo>
                  <a:lnTo>
                    <a:pt x="2516" y="38"/>
                  </a:lnTo>
                  <a:lnTo>
                    <a:pt x="2516" y="38"/>
                  </a:lnTo>
                  <a:lnTo>
                    <a:pt x="2516" y="38"/>
                  </a:lnTo>
                  <a:lnTo>
                    <a:pt x="2516" y="38"/>
                  </a:lnTo>
                  <a:lnTo>
                    <a:pt x="2516" y="38"/>
                  </a:lnTo>
                  <a:lnTo>
                    <a:pt x="2516" y="38"/>
                  </a:lnTo>
                  <a:lnTo>
                    <a:pt x="2516" y="38"/>
                  </a:lnTo>
                  <a:lnTo>
                    <a:pt x="2516" y="38"/>
                  </a:lnTo>
                  <a:lnTo>
                    <a:pt x="2512" y="38"/>
                  </a:lnTo>
                  <a:lnTo>
                    <a:pt x="2512" y="38"/>
                  </a:lnTo>
                  <a:lnTo>
                    <a:pt x="2512" y="36"/>
                  </a:lnTo>
                  <a:lnTo>
                    <a:pt x="2512" y="36"/>
                  </a:lnTo>
                  <a:lnTo>
                    <a:pt x="2510" y="36"/>
                  </a:lnTo>
                  <a:lnTo>
                    <a:pt x="2510" y="36"/>
                  </a:lnTo>
                  <a:lnTo>
                    <a:pt x="2508" y="36"/>
                  </a:lnTo>
                  <a:lnTo>
                    <a:pt x="2508" y="36"/>
                  </a:lnTo>
                  <a:lnTo>
                    <a:pt x="2506" y="36"/>
                  </a:lnTo>
                  <a:lnTo>
                    <a:pt x="2506" y="36"/>
                  </a:lnTo>
                  <a:lnTo>
                    <a:pt x="2504" y="36"/>
                  </a:lnTo>
                  <a:lnTo>
                    <a:pt x="2504" y="36"/>
                  </a:lnTo>
                  <a:lnTo>
                    <a:pt x="2504" y="36"/>
                  </a:lnTo>
                  <a:lnTo>
                    <a:pt x="2504" y="36"/>
                  </a:lnTo>
                  <a:lnTo>
                    <a:pt x="2504" y="36"/>
                  </a:lnTo>
                  <a:lnTo>
                    <a:pt x="2504" y="36"/>
                  </a:lnTo>
                  <a:lnTo>
                    <a:pt x="2504" y="36"/>
                  </a:lnTo>
                  <a:lnTo>
                    <a:pt x="2504" y="36"/>
                  </a:lnTo>
                  <a:lnTo>
                    <a:pt x="2500" y="36"/>
                  </a:lnTo>
                  <a:lnTo>
                    <a:pt x="2500" y="36"/>
                  </a:lnTo>
                  <a:lnTo>
                    <a:pt x="2496" y="36"/>
                  </a:lnTo>
                  <a:lnTo>
                    <a:pt x="2496" y="36"/>
                  </a:lnTo>
                  <a:lnTo>
                    <a:pt x="2492" y="36"/>
                  </a:lnTo>
                  <a:lnTo>
                    <a:pt x="2492" y="36"/>
                  </a:lnTo>
                  <a:lnTo>
                    <a:pt x="2488" y="36"/>
                  </a:lnTo>
                  <a:lnTo>
                    <a:pt x="2488" y="36"/>
                  </a:lnTo>
                  <a:lnTo>
                    <a:pt x="2488" y="36"/>
                  </a:lnTo>
                  <a:lnTo>
                    <a:pt x="2488" y="36"/>
                  </a:lnTo>
                  <a:lnTo>
                    <a:pt x="2484" y="36"/>
                  </a:lnTo>
                  <a:lnTo>
                    <a:pt x="2484" y="36"/>
                  </a:lnTo>
                  <a:lnTo>
                    <a:pt x="2482" y="36"/>
                  </a:lnTo>
                  <a:lnTo>
                    <a:pt x="2482" y="36"/>
                  </a:lnTo>
                  <a:lnTo>
                    <a:pt x="2482" y="36"/>
                  </a:lnTo>
                  <a:lnTo>
                    <a:pt x="2482" y="36"/>
                  </a:lnTo>
                  <a:lnTo>
                    <a:pt x="2482" y="36"/>
                  </a:lnTo>
                  <a:lnTo>
                    <a:pt x="2482" y="36"/>
                  </a:lnTo>
                  <a:lnTo>
                    <a:pt x="2480" y="36"/>
                  </a:lnTo>
                  <a:lnTo>
                    <a:pt x="2480" y="36"/>
                  </a:lnTo>
                  <a:lnTo>
                    <a:pt x="2480" y="36"/>
                  </a:lnTo>
                  <a:lnTo>
                    <a:pt x="2480" y="36"/>
                  </a:lnTo>
                  <a:lnTo>
                    <a:pt x="2474" y="36"/>
                  </a:lnTo>
                  <a:lnTo>
                    <a:pt x="2474" y="36"/>
                  </a:lnTo>
                  <a:lnTo>
                    <a:pt x="2470" y="36"/>
                  </a:lnTo>
                  <a:lnTo>
                    <a:pt x="2470" y="36"/>
                  </a:lnTo>
                  <a:lnTo>
                    <a:pt x="2466" y="38"/>
                  </a:lnTo>
                  <a:lnTo>
                    <a:pt x="2466" y="38"/>
                  </a:lnTo>
                  <a:lnTo>
                    <a:pt x="2464" y="36"/>
                  </a:lnTo>
                  <a:lnTo>
                    <a:pt x="2464" y="36"/>
                  </a:lnTo>
                  <a:lnTo>
                    <a:pt x="2458" y="38"/>
                  </a:lnTo>
                  <a:lnTo>
                    <a:pt x="2458" y="38"/>
                  </a:lnTo>
                  <a:lnTo>
                    <a:pt x="2458" y="38"/>
                  </a:lnTo>
                  <a:lnTo>
                    <a:pt x="2458" y="38"/>
                  </a:lnTo>
                  <a:lnTo>
                    <a:pt x="2456" y="38"/>
                  </a:lnTo>
                  <a:lnTo>
                    <a:pt x="2456" y="38"/>
                  </a:lnTo>
                  <a:lnTo>
                    <a:pt x="2456" y="38"/>
                  </a:lnTo>
                  <a:lnTo>
                    <a:pt x="2456" y="38"/>
                  </a:lnTo>
                  <a:lnTo>
                    <a:pt x="2452" y="36"/>
                  </a:lnTo>
                  <a:lnTo>
                    <a:pt x="2452" y="36"/>
                  </a:lnTo>
                  <a:lnTo>
                    <a:pt x="2448" y="38"/>
                  </a:lnTo>
                  <a:lnTo>
                    <a:pt x="2448" y="38"/>
                  </a:lnTo>
                  <a:lnTo>
                    <a:pt x="2446" y="38"/>
                  </a:lnTo>
                  <a:lnTo>
                    <a:pt x="2446" y="38"/>
                  </a:lnTo>
                  <a:lnTo>
                    <a:pt x="2442" y="40"/>
                  </a:lnTo>
                  <a:lnTo>
                    <a:pt x="2442" y="40"/>
                  </a:lnTo>
                  <a:lnTo>
                    <a:pt x="2438" y="40"/>
                  </a:lnTo>
                  <a:lnTo>
                    <a:pt x="2438" y="40"/>
                  </a:lnTo>
                  <a:lnTo>
                    <a:pt x="2432" y="38"/>
                  </a:lnTo>
                  <a:lnTo>
                    <a:pt x="2432" y="38"/>
                  </a:lnTo>
                  <a:lnTo>
                    <a:pt x="2432" y="38"/>
                  </a:lnTo>
                  <a:lnTo>
                    <a:pt x="2432" y="38"/>
                  </a:lnTo>
                  <a:lnTo>
                    <a:pt x="2430" y="36"/>
                  </a:lnTo>
                  <a:lnTo>
                    <a:pt x="2430" y="36"/>
                  </a:lnTo>
                  <a:lnTo>
                    <a:pt x="2428" y="36"/>
                  </a:lnTo>
                  <a:lnTo>
                    <a:pt x="2428" y="36"/>
                  </a:lnTo>
                  <a:lnTo>
                    <a:pt x="2424" y="34"/>
                  </a:lnTo>
                  <a:lnTo>
                    <a:pt x="2424" y="34"/>
                  </a:lnTo>
                  <a:lnTo>
                    <a:pt x="2420" y="34"/>
                  </a:lnTo>
                  <a:lnTo>
                    <a:pt x="2420" y="34"/>
                  </a:lnTo>
                  <a:lnTo>
                    <a:pt x="2416" y="36"/>
                  </a:lnTo>
                  <a:lnTo>
                    <a:pt x="2416" y="36"/>
                  </a:lnTo>
                  <a:lnTo>
                    <a:pt x="2414" y="36"/>
                  </a:lnTo>
                  <a:lnTo>
                    <a:pt x="2414" y="36"/>
                  </a:lnTo>
                  <a:lnTo>
                    <a:pt x="2412" y="36"/>
                  </a:lnTo>
                  <a:lnTo>
                    <a:pt x="2412" y="36"/>
                  </a:lnTo>
                  <a:lnTo>
                    <a:pt x="2408" y="36"/>
                  </a:lnTo>
                  <a:lnTo>
                    <a:pt x="2408" y="36"/>
                  </a:lnTo>
                  <a:lnTo>
                    <a:pt x="2406" y="36"/>
                  </a:lnTo>
                  <a:lnTo>
                    <a:pt x="2406" y="36"/>
                  </a:lnTo>
                  <a:lnTo>
                    <a:pt x="2402" y="36"/>
                  </a:lnTo>
                  <a:lnTo>
                    <a:pt x="2402" y="36"/>
                  </a:lnTo>
                  <a:lnTo>
                    <a:pt x="2402" y="38"/>
                  </a:lnTo>
                  <a:lnTo>
                    <a:pt x="2402" y="38"/>
                  </a:lnTo>
                  <a:lnTo>
                    <a:pt x="2402" y="38"/>
                  </a:lnTo>
                  <a:lnTo>
                    <a:pt x="2402" y="38"/>
                  </a:lnTo>
                  <a:lnTo>
                    <a:pt x="2402" y="38"/>
                  </a:lnTo>
                  <a:lnTo>
                    <a:pt x="2402" y="38"/>
                  </a:lnTo>
                  <a:lnTo>
                    <a:pt x="2400" y="38"/>
                  </a:lnTo>
                  <a:lnTo>
                    <a:pt x="2400" y="38"/>
                  </a:lnTo>
                  <a:lnTo>
                    <a:pt x="2400" y="38"/>
                  </a:lnTo>
                  <a:lnTo>
                    <a:pt x="2400" y="38"/>
                  </a:lnTo>
                  <a:lnTo>
                    <a:pt x="2400" y="38"/>
                  </a:lnTo>
                  <a:lnTo>
                    <a:pt x="2400" y="38"/>
                  </a:lnTo>
                  <a:lnTo>
                    <a:pt x="2398" y="38"/>
                  </a:lnTo>
                  <a:lnTo>
                    <a:pt x="2398" y="38"/>
                  </a:lnTo>
                  <a:lnTo>
                    <a:pt x="2396" y="36"/>
                  </a:lnTo>
                  <a:lnTo>
                    <a:pt x="2396" y="36"/>
                  </a:lnTo>
                  <a:lnTo>
                    <a:pt x="2394" y="36"/>
                  </a:lnTo>
                  <a:lnTo>
                    <a:pt x="2394" y="36"/>
                  </a:lnTo>
                  <a:lnTo>
                    <a:pt x="2392" y="36"/>
                  </a:lnTo>
                  <a:lnTo>
                    <a:pt x="2392" y="36"/>
                  </a:lnTo>
                  <a:lnTo>
                    <a:pt x="2388" y="36"/>
                  </a:lnTo>
                  <a:lnTo>
                    <a:pt x="2388" y="36"/>
                  </a:lnTo>
                  <a:lnTo>
                    <a:pt x="2384" y="34"/>
                  </a:lnTo>
                  <a:lnTo>
                    <a:pt x="2384" y="34"/>
                  </a:lnTo>
                  <a:lnTo>
                    <a:pt x="2380" y="36"/>
                  </a:lnTo>
                  <a:lnTo>
                    <a:pt x="2380" y="36"/>
                  </a:lnTo>
                  <a:lnTo>
                    <a:pt x="2374" y="36"/>
                  </a:lnTo>
                  <a:lnTo>
                    <a:pt x="2374" y="36"/>
                  </a:lnTo>
                  <a:lnTo>
                    <a:pt x="2372" y="38"/>
                  </a:lnTo>
                  <a:lnTo>
                    <a:pt x="2372" y="38"/>
                  </a:lnTo>
                  <a:lnTo>
                    <a:pt x="2368" y="38"/>
                  </a:lnTo>
                  <a:lnTo>
                    <a:pt x="2368" y="38"/>
                  </a:lnTo>
                  <a:lnTo>
                    <a:pt x="2366" y="38"/>
                  </a:lnTo>
                  <a:lnTo>
                    <a:pt x="2366" y="38"/>
                  </a:lnTo>
                  <a:lnTo>
                    <a:pt x="2366" y="38"/>
                  </a:lnTo>
                  <a:lnTo>
                    <a:pt x="2366" y="38"/>
                  </a:lnTo>
                  <a:lnTo>
                    <a:pt x="2364" y="36"/>
                  </a:lnTo>
                  <a:lnTo>
                    <a:pt x="2364" y="36"/>
                  </a:lnTo>
                  <a:lnTo>
                    <a:pt x="2356" y="36"/>
                  </a:lnTo>
                  <a:lnTo>
                    <a:pt x="2356" y="36"/>
                  </a:lnTo>
                  <a:lnTo>
                    <a:pt x="2354" y="34"/>
                  </a:lnTo>
                  <a:lnTo>
                    <a:pt x="2354" y="34"/>
                  </a:lnTo>
                  <a:lnTo>
                    <a:pt x="2352" y="34"/>
                  </a:lnTo>
                  <a:lnTo>
                    <a:pt x="2352" y="34"/>
                  </a:lnTo>
                  <a:lnTo>
                    <a:pt x="2350" y="34"/>
                  </a:lnTo>
                  <a:lnTo>
                    <a:pt x="2350" y="34"/>
                  </a:lnTo>
                  <a:lnTo>
                    <a:pt x="2344" y="34"/>
                  </a:lnTo>
                  <a:lnTo>
                    <a:pt x="2344" y="34"/>
                  </a:lnTo>
                  <a:lnTo>
                    <a:pt x="2342" y="36"/>
                  </a:lnTo>
                  <a:lnTo>
                    <a:pt x="2342" y="36"/>
                  </a:lnTo>
                  <a:lnTo>
                    <a:pt x="2338" y="36"/>
                  </a:lnTo>
                  <a:lnTo>
                    <a:pt x="2338" y="36"/>
                  </a:lnTo>
                  <a:lnTo>
                    <a:pt x="2334" y="38"/>
                  </a:lnTo>
                  <a:lnTo>
                    <a:pt x="2334" y="38"/>
                  </a:lnTo>
                  <a:lnTo>
                    <a:pt x="2328" y="36"/>
                  </a:lnTo>
                  <a:lnTo>
                    <a:pt x="2328" y="36"/>
                  </a:lnTo>
                  <a:lnTo>
                    <a:pt x="2328" y="36"/>
                  </a:lnTo>
                  <a:lnTo>
                    <a:pt x="2328" y="36"/>
                  </a:lnTo>
                  <a:lnTo>
                    <a:pt x="2326" y="36"/>
                  </a:lnTo>
                  <a:lnTo>
                    <a:pt x="2326" y="36"/>
                  </a:lnTo>
                  <a:lnTo>
                    <a:pt x="2324" y="34"/>
                  </a:lnTo>
                  <a:lnTo>
                    <a:pt x="2324" y="34"/>
                  </a:lnTo>
                  <a:lnTo>
                    <a:pt x="2320" y="34"/>
                  </a:lnTo>
                  <a:lnTo>
                    <a:pt x="2320" y="34"/>
                  </a:lnTo>
                  <a:lnTo>
                    <a:pt x="2318" y="34"/>
                  </a:lnTo>
                  <a:lnTo>
                    <a:pt x="2318" y="34"/>
                  </a:lnTo>
                  <a:lnTo>
                    <a:pt x="2312" y="34"/>
                  </a:lnTo>
                  <a:lnTo>
                    <a:pt x="2312" y="34"/>
                  </a:lnTo>
                  <a:lnTo>
                    <a:pt x="2306" y="34"/>
                  </a:lnTo>
                  <a:lnTo>
                    <a:pt x="2306" y="34"/>
                  </a:lnTo>
                  <a:lnTo>
                    <a:pt x="2300" y="34"/>
                  </a:lnTo>
                  <a:lnTo>
                    <a:pt x="2300" y="34"/>
                  </a:lnTo>
                  <a:lnTo>
                    <a:pt x="2294" y="36"/>
                  </a:lnTo>
                  <a:lnTo>
                    <a:pt x="2294" y="36"/>
                  </a:lnTo>
                  <a:lnTo>
                    <a:pt x="2294" y="36"/>
                  </a:lnTo>
                  <a:lnTo>
                    <a:pt x="2294" y="36"/>
                  </a:lnTo>
                  <a:lnTo>
                    <a:pt x="2292" y="36"/>
                  </a:lnTo>
                  <a:lnTo>
                    <a:pt x="2292" y="36"/>
                  </a:lnTo>
                  <a:lnTo>
                    <a:pt x="2290" y="34"/>
                  </a:lnTo>
                  <a:lnTo>
                    <a:pt x="2290" y="34"/>
                  </a:lnTo>
                  <a:lnTo>
                    <a:pt x="2286" y="34"/>
                  </a:lnTo>
                  <a:lnTo>
                    <a:pt x="2286" y="34"/>
                  </a:lnTo>
                  <a:lnTo>
                    <a:pt x="2284" y="34"/>
                  </a:lnTo>
                  <a:lnTo>
                    <a:pt x="2284" y="34"/>
                  </a:lnTo>
                  <a:lnTo>
                    <a:pt x="2282" y="32"/>
                  </a:lnTo>
                  <a:lnTo>
                    <a:pt x="2282" y="32"/>
                  </a:lnTo>
                  <a:lnTo>
                    <a:pt x="2276" y="34"/>
                  </a:lnTo>
                  <a:lnTo>
                    <a:pt x="2276" y="34"/>
                  </a:lnTo>
                  <a:lnTo>
                    <a:pt x="2272" y="36"/>
                  </a:lnTo>
                  <a:lnTo>
                    <a:pt x="2272" y="36"/>
                  </a:lnTo>
                  <a:lnTo>
                    <a:pt x="2262" y="36"/>
                  </a:lnTo>
                  <a:lnTo>
                    <a:pt x="2262" y="36"/>
                  </a:lnTo>
                  <a:lnTo>
                    <a:pt x="2258" y="34"/>
                  </a:lnTo>
                  <a:lnTo>
                    <a:pt x="2258" y="34"/>
                  </a:lnTo>
                  <a:lnTo>
                    <a:pt x="2254" y="36"/>
                  </a:lnTo>
                  <a:lnTo>
                    <a:pt x="2254" y="36"/>
                  </a:lnTo>
                  <a:lnTo>
                    <a:pt x="2252" y="36"/>
                  </a:lnTo>
                  <a:lnTo>
                    <a:pt x="2248" y="34"/>
                  </a:lnTo>
                  <a:lnTo>
                    <a:pt x="2248" y="34"/>
                  </a:lnTo>
                  <a:lnTo>
                    <a:pt x="2244" y="34"/>
                  </a:lnTo>
                  <a:lnTo>
                    <a:pt x="2244" y="34"/>
                  </a:lnTo>
                  <a:lnTo>
                    <a:pt x="2244" y="34"/>
                  </a:lnTo>
                  <a:lnTo>
                    <a:pt x="2244" y="34"/>
                  </a:lnTo>
                  <a:lnTo>
                    <a:pt x="2242" y="34"/>
                  </a:lnTo>
                  <a:lnTo>
                    <a:pt x="2242" y="34"/>
                  </a:lnTo>
                  <a:lnTo>
                    <a:pt x="2238" y="36"/>
                  </a:lnTo>
                  <a:lnTo>
                    <a:pt x="2238" y="36"/>
                  </a:lnTo>
                  <a:lnTo>
                    <a:pt x="2238" y="36"/>
                  </a:lnTo>
                  <a:lnTo>
                    <a:pt x="2238" y="36"/>
                  </a:lnTo>
                  <a:lnTo>
                    <a:pt x="2234" y="36"/>
                  </a:lnTo>
                  <a:lnTo>
                    <a:pt x="2234" y="36"/>
                  </a:lnTo>
                  <a:lnTo>
                    <a:pt x="2234" y="36"/>
                  </a:lnTo>
                  <a:lnTo>
                    <a:pt x="2234" y="36"/>
                  </a:lnTo>
                  <a:lnTo>
                    <a:pt x="2234" y="36"/>
                  </a:lnTo>
                  <a:lnTo>
                    <a:pt x="2234" y="36"/>
                  </a:lnTo>
                  <a:lnTo>
                    <a:pt x="2226" y="38"/>
                  </a:lnTo>
                  <a:lnTo>
                    <a:pt x="2226" y="38"/>
                  </a:lnTo>
                  <a:lnTo>
                    <a:pt x="2218" y="38"/>
                  </a:lnTo>
                  <a:lnTo>
                    <a:pt x="2218" y="38"/>
                  </a:lnTo>
                  <a:lnTo>
                    <a:pt x="2216" y="40"/>
                  </a:lnTo>
                  <a:lnTo>
                    <a:pt x="2216" y="40"/>
                  </a:lnTo>
                  <a:lnTo>
                    <a:pt x="2212" y="40"/>
                  </a:lnTo>
                  <a:lnTo>
                    <a:pt x="2212" y="40"/>
                  </a:lnTo>
                  <a:lnTo>
                    <a:pt x="2210" y="38"/>
                  </a:lnTo>
                  <a:lnTo>
                    <a:pt x="2210" y="38"/>
                  </a:lnTo>
                  <a:lnTo>
                    <a:pt x="2208" y="36"/>
                  </a:lnTo>
                  <a:lnTo>
                    <a:pt x="2208" y="36"/>
                  </a:lnTo>
                  <a:lnTo>
                    <a:pt x="2204" y="36"/>
                  </a:lnTo>
                  <a:lnTo>
                    <a:pt x="2200" y="36"/>
                  </a:lnTo>
                  <a:lnTo>
                    <a:pt x="2200" y="36"/>
                  </a:lnTo>
                  <a:lnTo>
                    <a:pt x="2194" y="36"/>
                  </a:lnTo>
                  <a:lnTo>
                    <a:pt x="2194" y="36"/>
                  </a:lnTo>
                  <a:lnTo>
                    <a:pt x="2194" y="36"/>
                  </a:lnTo>
                  <a:lnTo>
                    <a:pt x="2194" y="36"/>
                  </a:lnTo>
                  <a:lnTo>
                    <a:pt x="2190" y="36"/>
                  </a:lnTo>
                  <a:lnTo>
                    <a:pt x="2190" y="36"/>
                  </a:lnTo>
                  <a:lnTo>
                    <a:pt x="2186" y="36"/>
                  </a:lnTo>
                  <a:lnTo>
                    <a:pt x="2186" y="36"/>
                  </a:lnTo>
                  <a:lnTo>
                    <a:pt x="2184" y="36"/>
                  </a:lnTo>
                  <a:lnTo>
                    <a:pt x="2184" y="36"/>
                  </a:lnTo>
                  <a:lnTo>
                    <a:pt x="2178" y="36"/>
                  </a:lnTo>
                  <a:lnTo>
                    <a:pt x="2178" y="36"/>
                  </a:lnTo>
                  <a:lnTo>
                    <a:pt x="2170" y="36"/>
                  </a:lnTo>
                  <a:lnTo>
                    <a:pt x="2170" y="36"/>
                  </a:lnTo>
                  <a:lnTo>
                    <a:pt x="2168" y="38"/>
                  </a:lnTo>
                  <a:lnTo>
                    <a:pt x="2168" y="38"/>
                  </a:lnTo>
                  <a:lnTo>
                    <a:pt x="2164" y="38"/>
                  </a:lnTo>
                  <a:lnTo>
                    <a:pt x="2164" y="38"/>
                  </a:lnTo>
                  <a:lnTo>
                    <a:pt x="2162" y="38"/>
                  </a:lnTo>
                  <a:lnTo>
                    <a:pt x="2162" y="38"/>
                  </a:lnTo>
                  <a:lnTo>
                    <a:pt x="2158" y="38"/>
                  </a:lnTo>
                  <a:lnTo>
                    <a:pt x="2158" y="38"/>
                  </a:lnTo>
                  <a:lnTo>
                    <a:pt x="2154" y="36"/>
                  </a:lnTo>
                  <a:lnTo>
                    <a:pt x="2154" y="36"/>
                  </a:lnTo>
                  <a:lnTo>
                    <a:pt x="2148" y="38"/>
                  </a:lnTo>
                  <a:lnTo>
                    <a:pt x="2148" y="38"/>
                  </a:lnTo>
                  <a:lnTo>
                    <a:pt x="2144" y="36"/>
                  </a:lnTo>
                  <a:lnTo>
                    <a:pt x="2144" y="36"/>
                  </a:lnTo>
                  <a:lnTo>
                    <a:pt x="2140" y="36"/>
                  </a:lnTo>
                  <a:lnTo>
                    <a:pt x="2140" y="36"/>
                  </a:lnTo>
                  <a:lnTo>
                    <a:pt x="2130" y="36"/>
                  </a:lnTo>
                  <a:lnTo>
                    <a:pt x="2130" y="36"/>
                  </a:lnTo>
                  <a:lnTo>
                    <a:pt x="2128" y="36"/>
                  </a:lnTo>
                  <a:lnTo>
                    <a:pt x="2128" y="36"/>
                  </a:lnTo>
                  <a:lnTo>
                    <a:pt x="2124" y="36"/>
                  </a:lnTo>
                  <a:lnTo>
                    <a:pt x="2118" y="36"/>
                  </a:lnTo>
                  <a:lnTo>
                    <a:pt x="2118" y="36"/>
                  </a:lnTo>
                  <a:lnTo>
                    <a:pt x="2114" y="36"/>
                  </a:lnTo>
                  <a:lnTo>
                    <a:pt x="2110" y="38"/>
                  </a:lnTo>
                  <a:lnTo>
                    <a:pt x="2110" y="38"/>
                  </a:lnTo>
                  <a:lnTo>
                    <a:pt x="2102" y="38"/>
                  </a:lnTo>
                  <a:lnTo>
                    <a:pt x="2102" y="38"/>
                  </a:lnTo>
                  <a:lnTo>
                    <a:pt x="2100" y="36"/>
                  </a:lnTo>
                  <a:lnTo>
                    <a:pt x="2100" y="36"/>
                  </a:lnTo>
                  <a:lnTo>
                    <a:pt x="2096" y="36"/>
                  </a:lnTo>
                  <a:lnTo>
                    <a:pt x="2092" y="36"/>
                  </a:lnTo>
                  <a:lnTo>
                    <a:pt x="2092" y="36"/>
                  </a:lnTo>
                  <a:lnTo>
                    <a:pt x="2090" y="38"/>
                  </a:lnTo>
                  <a:lnTo>
                    <a:pt x="2090" y="38"/>
                  </a:lnTo>
                  <a:lnTo>
                    <a:pt x="2088" y="38"/>
                  </a:lnTo>
                  <a:lnTo>
                    <a:pt x="2088" y="38"/>
                  </a:lnTo>
                  <a:lnTo>
                    <a:pt x="2082" y="38"/>
                  </a:lnTo>
                  <a:lnTo>
                    <a:pt x="2082" y="38"/>
                  </a:lnTo>
                  <a:lnTo>
                    <a:pt x="2078" y="40"/>
                  </a:lnTo>
                  <a:lnTo>
                    <a:pt x="2078" y="40"/>
                  </a:lnTo>
                  <a:lnTo>
                    <a:pt x="2078" y="40"/>
                  </a:lnTo>
                  <a:lnTo>
                    <a:pt x="2078" y="40"/>
                  </a:lnTo>
                  <a:lnTo>
                    <a:pt x="2074" y="40"/>
                  </a:lnTo>
                  <a:lnTo>
                    <a:pt x="2074" y="40"/>
                  </a:lnTo>
                  <a:lnTo>
                    <a:pt x="2074" y="40"/>
                  </a:lnTo>
                  <a:lnTo>
                    <a:pt x="2074" y="40"/>
                  </a:lnTo>
                  <a:lnTo>
                    <a:pt x="2074" y="40"/>
                  </a:lnTo>
                  <a:lnTo>
                    <a:pt x="2074" y="40"/>
                  </a:lnTo>
                  <a:lnTo>
                    <a:pt x="2072" y="40"/>
                  </a:lnTo>
                  <a:lnTo>
                    <a:pt x="2072" y="40"/>
                  </a:lnTo>
                  <a:lnTo>
                    <a:pt x="2068" y="40"/>
                  </a:lnTo>
                  <a:lnTo>
                    <a:pt x="2068" y="40"/>
                  </a:lnTo>
                  <a:lnTo>
                    <a:pt x="2062" y="40"/>
                  </a:lnTo>
                  <a:lnTo>
                    <a:pt x="2058" y="38"/>
                  </a:lnTo>
                  <a:lnTo>
                    <a:pt x="2058" y="38"/>
                  </a:lnTo>
                  <a:lnTo>
                    <a:pt x="2052" y="38"/>
                  </a:lnTo>
                  <a:lnTo>
                    <a:pt x="2052" y="38"/>
                  </a:lnTo>
                  <a:lnTo>
                    <a:pt x="2046" y="40"/>
                  </a:lnTo>
                  <a:lnTo>
                    <a:pt x="2042" y="40"/>
                  </a:lnTo>
                  <a:lnTo>
                    <a:pt x="2042" y="40"/>
                  </a:lnTo>
                  <a:lnTo>
                    <a:pt x="2040" y="40"/>
                  </a:lnTo>
                  <a:lnTo>
                    <a:pt x="2040" y="40"/>
                  </a:lnTo>
                  <a:lnTo>
                    <a:pt x="2036" y="40"/>
                  </a:lnTo>
                  <a:lnTo>
                    <a:pt x="2036" y="40"/>
                  </a:lnTo>
                  <a:lnTo>
                    <a:pt x="2030" y="40"/>
                  </a:lnTo>
                  <a:lnTo>
                    <a:pt x="2030" y="40"/>
                  </a:lnTo>
                  <a:lnTo>
                    <a:pt x="2024" y="40"/>
                  </a:lnTo>
                  <a:lnTo>
                    <a:pt x="2024" y="40"/>
                  </a:lnTo>
                  <a:lnTo>
                    <a:pt x="2020" y="40"/>
                  </a:lnTo>
                  <a:lnTo>
                    <a:pt x="2020" y="40"/>
                  </a:lnTo>
                  <a:lnTo>
                    <a:pt x="2018" y="40"/>
                  </a:lnTo>
                  <a:lnTo>
                    <a:pt x="2018" y="40"/>
                  </a:lnTo>
                  <a:lnTo>
                    <a:pt x="2016" y="40"/>
                  </a:lnTo>
                  <a:lnTo>
                    <a:pt x="2016" y="40"/>
                  </a:lnTo>
                  <a:lnTo>
                    <a:pt x="2016" y="40"/>
                  </a:lnTo>
                  <a:lnTo>
                    <a:pt x="2016" y="40"/>
                  </a:lnTo>
                  <a:lnTo>
                    <a:pt x="2016" y="38"/>
                  </a:lnTo>
                  <a:lnTo>
                    <a:pt x="2016" y="38"/>
                  </a:lnTo>
                  <a:lnTo>
                    <a:pt x="2010" y="40"/>
                  </a:lnTo>
                  <a:lnTo>
                    <a:pt x="2010" y="40"/>
                  </a:lnTo>
                  <a:lnTo>
                    <a:pt x="2010" y="40"/>
                  </a:lnTo>
                  <a:lnTo>
                    <a:pt x="2010" y="40"/>
                  </a:lnTo>
                  <a:lnTo>
                    <a:pt x="2008" y="40"/>
                  </a:lnTo>
                  <a:lnTo>
                    <a:pt x="2008" y="40"/>
                  </a:lnTo>
                  <a:lnTo>
                    <a:pt x="2006" y="40"/>
                  </a:lnTo>
                  <a:lnTo>
                    <a:pt x="2006" y="40"/>
                  </a:lnTo>
                  <a:lnTo>
                    <a:pt x="2000" y="40"/>
                  </a:lnTo>
                  <a:lnTo>
                    <a:pt x="2000" y="40"/>
                  </a:lnTo>
                  <a:lnTo>
                    <a:pt x="1998" y="40"/>
                  </a:lnTo>
                  <a:lnTo>
                    <a:pt x="1998" y="40"/>
                  </a:lnTo>
                  <a:lnTo>
                    <a:pt x="1996" y="40"/>
                  </a:lnTo>
                  <a:lnTo>
                    <a:pt x="1996" y="40"/>
                  </a:lnTo>
                  <a:lnTo>
                    <a:pt x="1994" y="40"/>
                  </a:lnTo>
                  <a:lnTo>
                    <a:pt x="1994" y="40"/>
                  </a:lnTo>
                  <a:lnTo>
                    <a:pt x="1988" y="38"/>
                  </a:lnTo>
                  <a:lnTo>
                    <a:pt x="1988" y="38"/>
                  </a:lnTo>
                  <a:lnTo>
                    <a:pt x="1984" y="38"/>
                  </a:lnTo>
                  <a:lnTo>
                    <a:pt x="1984" y="38"/>
                  </a:lnTo>
                  <a:lnTo>
                    <a:pt x="1976" y="38"/>
                  </a:lnTo>
                  <a:lnTo>
                    <a:pt x="1976" y="38"/>
                  </a:lnTo>
                  <a:lnTo>
                    <a:pt x="1972" y="38"/>
                  </a:lnTo>
                  <a:lnTo>
                    <a:pt x="1972" y="38"/>
                  </a:lnTo>
                  <a:lnTo>
                    <a:pt x="1968" y="40"/>
                  </a:lnTo>
                  <a:lnTo>
                    <a:pt x="1968" y="40"/>
                  </a:lnTo>
                  <a:lnTo>
                    <a:pt x="1964" y="40"/>
                  </a:lnTo>
                  <a:lnTo>
                    <a:pt x="1964" y="40"/>
                  </a:lnTo>
                  <a:lnTo>
                    <a:pt x="1960" y="40"/>
                  </a:lnTo>
                  <a:lnTo>
                    <a:pt x="1960" y="40"/>
                  </a:lnTo>
                  <a:lnTo>
                    <a:pt x="1958" y="40"/>
                  </a:lnTo>
                  <a:lnTo>
                    <a:pt x="1958" y="40"/>
                  </a:lnTo>
                  <a:lnTo>
                    <a:pt x="1950" y="40"/>
                  </a:lnTo>
                  <a:lnTo>
                    <a:pt x="1950" y="40"/>
                  </a:lnTo>
                  <a:lnTo>
                    <a:pt x="1948" y="40"/>
                  </a:lnTo>
                  <a:lnTo>
                    <a:pt x="1948" y="40"/>
                  </a:lnTo>
                  <a:lnTo>
                    <a:pt x="1948" y="40"/>
                  </a:lnTo>
                  <a:lnTo>
                    <a:pt x="1948" y="40"/>
                  </a:lnTo>
                  <a:lnTo>
                    <a:pt x="1948" y="40"/>
                  </a:lnTo>
                  <a:lnTo>
                    <a:pt x="1948" y="40"/>
                  </a:lnTo>
                  <a:lnTo>
                    <a:pt x="1948" y="40"/>
                  </a:lnTo>
                  <a:lnTo>
                    <a:pt x="1948" y="40"/>
                  </a:lnTo>
                  <a:lnTo>
                    <a:pt x="1946" y="40"/>
                  </a:lnTo>
                  <a:lnTo>
                    <a:pt x="1946" y="40"/>
                  </a:lnTo>
                  <a:lnTo>
                    <a:pt x="1944" y="40"/>
                  </a:lnTo>
                  <a:lnTo>
                    <a:pt x="1944" y="40"/>
                  </a:lnTo>
                  <a:lnTo>
                    <a:pt x="1944" y="40"/>
                  </a:lnTo>
                  <a:lnTo>
                    <a:pt x="1944" y="40"/>
                  </a:lnTo>
                  <a:lnTo>
                    <a:pt x="1944" y="40"/>
                  </a:lnTo>
                  <a:lnTo>
                    <a:pt x="1944" y="40"/>
                  </a:lnTo>
                  <a:lnTo>
                    <a:pt x="1942" y="40"/>
                  </a:lnTo>
                  <a:lnTo>
                    <a:pt x="1942" y="40"/>
                  </a:lnTo>
                  <a:lnTo>
                    <a:pt x="1942" y="40"/>
                  </a:lnTo>
                  <a:lnTo>
                    <a:pt x="1942" y="40"/>
                  </a:lnTo>
                  <a:lnTo>
                    <a:pt x="1934" y="40"/>
                  </a:lnTo>
                  <a:lnTo>
                    <a:pt x="1934" y="40"/>
                  </a:lnTo>
                  <a:lnTo>
                    <a:pt x="1932" y="40"/>
                  </a:lnTo>
                  <a:lnTo>
                    <a:pt x="1932" y="40"/>
                  </a:lnTo>
                  <a:lnTo>
                    <a:pt x="1932" y="40"/>
                  </a:lnTo>
                  <a:lnTo>
                    <a:pt x="1932" y="40"/>
                  </a:lnTo>
                  <a:lnTo>
                    <a:pt x="1932" y="40"/>
                  </a:lnTo>
                  <a:lnTo>
                    <a:pt x="1928" y="40"/>
                  </a:lnTo>
                  <a:lnTo>
                    <a:pt x="1924" y="40"/>
                  </a:lnTo>
                  <a:lnTo>
                    <a:pt x="1924" y="40"/>
                  </a:lnTo>
                  <a:lnTo>
                    <a:pt x="1924" y="40"/>
                  </a:lnTo>
                  <a:lnTo>
                    <a:pt x="1924" y="40"/>
                  </a:lnTo>
                  <a:lnTo>
                    <a:pt x="1922" y="40"/>
                  </a:lnTo>
                  <a:lnTo>
                    <a:pt x="1922" y="40"/>
                  </a:lnTo>
                  <a:lnTo>
                    <a:pt x="1918" y="40"/>
                  </a:lnTo>
                  <a:lnTo>
                    <a:pt x="1918" y="40"/>
                  </a:lnTo>
                  <a:lnTo>
                    <a:pt x="1914" y="40"/>
                  </a:lnTo>
                  <a:lnTo>
                    <a:pt x="1914" y="40"/>
                  </a:lnTo>
                  <a:lnTo>
                    <a:pt x="1910" y="40"/>
                  </a:lnTo>
                  <a:lnTo>
                    <a:pt x="1910" y="40"/>
                  </a:lnTo>
                  <a:lnTo>
                    <a:pt x="1908" y="40"/>
                  </a:lnTo>
                  <a:lnTo>
                    <a:pt x="1908" y="40"/>
                  </a:lnTo>
                  <a:lnTo>
                    <a:pt x="1906" y="42"/>
                  </a:lnTo>
                  <a:lnTo>
                    <a:pt x="1906" y="42"/>
                  </a:lnTo>
                  <a:lnTo>
                    <a:pt x="1900" y="42"/>
                  </a:lnTo>
                  <a:lnTo>
                    <a:pt x="1900" y="42"/>
                  </a:lnTo>
                  <a:lnTo>
                    <a:pt x="1900" y="42"/>
                  </a:lnTo>
                  <a:lnTo>
                    <a:pt x="1900" y="42"/>
                  </a:lnTo>
                  <a:lnTo>
                    <a:pt x="1896" y="42"/>
                  </a:lnTo>
                  <a:lnTo>
                    <a:pt x="1896" y="42"/>
                  </a:lnTo>
                  <a:lnTo>
                    <a:pt x="1896" y="42"/>
                  </a:lnTo>
                  <a:lnTo>
                    <a:pt x="1896" y="42"/>
                  </a:lnTo>
                  <a:lnTo>
                    <a:pt x="1894" y="42"/>
                  </a:lnTo>
                  <a:lnTo>
                    <a:pt x="1894" y="42"/>
                  </a:lnTo>
                  <a:lnTo>
                    <a:pt x="1888" y="42"/>
                  </a:lnTo>
                  <a:lnTo>
                    <a:pt x="1888" y="42"/>
                  </a:lnTo>
                  <a:lnTo>
                    <a:pt x="1886" y="42"/>
                  </a:lnTo>
                  <a:lnTo>
                    <a:pt x="1886" y="42"/>
                  </a:lnTo>
                  <a:lnTo>
                    <a:pt x="1886" y="42"/>
                  </a:lnTo>
                  <a:lnTo>
                    <a:pt x="1886" y="42"/>
                  </a:lnTo>
                  <a:lnTo>
                    <a:pt x="1884" y="40"/>
                  </a:lnTo>
                  <a:lnTo>
                    <a:pt x="1884" y="40"/>
                  </a:lnTo>
                  <a:lnTo>
                    <a:pt x="1882" y="42"/>
                  </a:lnTo>
                  <a:lnTo>
                    <a:pt x="1882" y="42"/>
                  </a:lnTo>
                  <a:lnTo>
                    <a:pt x="1882" y="40"/>
                  </a:lnTo>
                  <a:lnTo>
                    <a:pt x="1882" y="40"/>
                  </a:lnTo>
                  <a:lnTo>
                    <a:pt x="1882" y="40"/>
                  </a:lnTo>
                  <a:lnTo>
                    <a:pt x="1882" y="40"/>
                  </a:lnTo>
                  <a:lnTo>
                    <a:pt x="1880" y="40"/>
                  </a:lnTo>
                  <a:lnTo>
                    <a:pt x="1880" y="40"/>
                  </a:lnTo>
                  <a:lnTo>
                    <a:pt x="1876" y="40"/>
                  </a:lnTo>
                  <a:lnTo>
                    <a:pt x="1876" y="40"/>
                  </a:lnTo>
                  <a:lnTo>
                    <a:pt x="1874" y="42"/>
                  </a:lnTo>
                  <a:lnTo>
                    <a:pt x="1874" y="42"/>
                  </a:lnTo>
                  <a:lnTo>
                    <a:pt x="1870" y="42"/>
                  </a:lnTo>
                  <a:lnTo>
                    <a:pt x="1870" y="42"/>
                  </a:lnTo>
                  <a:lnTo>
                    <a:pt x="1866" y="44"/>
                  </a:lnTo>
                  <a:lnTo>
                    <a:pt x="1866" y="44"/>
                  </a:lnTo>
                  <a:lnTo>
                    <a:pt x="1860" y="42"/>
                  </a:lnTo>
                  <a:lnTo>
                    <a:pt x="1860" y="42"/>
                  </a:lnTo>
                  <a:lnTo>
                    <a:pt x="1856" y="42"/>
                  </a:lnTo>
                  <a:lnTo>
                    <a:pt x="1856" y="42"/>
                  </a:lnTo>
                  <a:lnTo>
                    <a:pt x="1848" y="42"/>
                  </a:lnTo>
                  <a:lnTo>
                    <a:pt x="1848" y="42"/>
                  </a:lnTo>
                  <a:lnTo>
                    <a:pt x="1846" y="42"/>
                  </a:lnTo>
                  <a:lnTo>
                    <a:pt x="1846" y="42"/>
                  </a:lnTo>
                  <a:lnTo>
                    <a:pt x="1842" y="42"/>
                  </a:lnTo>
                  <a:lnTo>
                    <a:pt x="1842" y="42"/>
                  </a:lnTo>
                  <a:lnTo>
                    <a:pt x="1842" y="42"/>
                  </a:lnTo>
                  <a:lnTo>
                    <a:pt x="1842" y="42"/>
                  </a:lnTo>
                  <a:lnTo>
                    <a:pt x="1840" y="42"/>
                  </a:lnTo>
                  <a:lnTo>
                    <a:pt x="1840" y="42"/>
                  </a:lnTo>
                  <a:lnTo>
                    <a:pt x="1840" y="42"/>
                  </a:lnTo>
                  <a:lnTo>
                    <a:pt x="1840" y="42"/>
                  </a:lnTo>
                  <a:lnTo>
                    <a:pt x="1836" y="42"/>
                  </a:lnTo>
                  <a:lnTo>
                    <a:pt x="1832" y="42"/>
                  </a:lnTo>
                  <a:lnTo>
                    <a:pt x="1832" y="42"/>
                  </a:lnTo>
                  <a:lnTo>
                    <a:pt x="1832" y="38"/>
                  </a:lnTo>
                  <a:lnTo>
                    <a:pt x="1832" y="38"/>
                  </a:lnTo>
                  <a:lnTo>
                    <a:pt x="1830" y="38"/>
                  </a:lnTo>
                  <a:lnTo>
                    <a:pt x="1830" y="38"/>
                  </a:lnTo>
                  <a:lnTo>
                    <a:pt x="1828" y="40"/>
                  </a:lnTo>
                  <a:lnTo>
                    <a:pt x="1828" y="40"/>
                  </a:lnTo>
                  <a:lnTo>
                    <a:pt x="1826" y="40"/>
                  </a:lnTo>
                  <a:lnTo>
                    <a:pt x="1826" y="40"/>
                  </a:lnTo>
                  <a:lnTo>
                    <a:pt x="1820" y="40"/>
                  </a:lnTo>
                  <a:lnTo>
                    <a:pt x="1820" y="40"/>
                  </a:lnTo>
                  <a:lnTo>
                    <a:pt x="1820" y="40"/>
                  </a:lnTo>
                  <a:lnTo>
                    <a:pt x="1820" y="40"/>
                  </a:lnTo>
                  <a:lnTo>
                    <a:pt x="1816" y="38"/>
                  </a:lnTo>
                  <a:lnTo>
                    <a:pt x="1816" y="38"/>
                  </a:lnTo>
                  <a:lnTo>
                    <a:pt x="1814" y="38"/>
                  </a:lnTo>
                  <a:lnTo>
                    <a:pt x="1812" y="40"/>
                  </a:lnTo>
                  <a:lnTo>
                    <a:pt x="1812" y="40"/>
                  </a:lnTo>
                  <a:lnTo>
                    <a:pt x="1812" y="42"/>
                  </a:lnTo>
                  <a:lnTo>
                    <a:pt x="1812" y="42"/>
                  </a:lnTo>
                  <a:lnTo>
                    <a:pt x="1804" y="42"/>
                  </a:lnTo>
                  <a:lnTo>
                    <a:pt x="1804" y="42"/>
                  </a:lnTo>
                  <a:lnTo>
                    <a:pt x="1798" y="42"/>
                  </a:lnTo>
                  <a:lnTo>
                    <a:pt x="1798" y="42"/>
                  </a:lnTo>
                  <a:lnTo>
                    <a:pt x="1790" y="44"/>
                  </a:lnTo>
                  <a:lnTo>
                    <a:pt x="1790" y="44"/>
                  </a:lnTo>
                  <a:lnTo>
                    <a:pt x="1786" y="44"/>
                  </a:lnTo>
                  <a:lnTo>
                    <a:pt x="1782" y="44"/>
                  </a:lnTo>
                  <a:lnTo>
                    <a:pt x="1782" y="44"/>
                  </a:lnTo>
                  <a:lnTo>
                    <a:pt x="1778" y="44"/>
                  </a:lnTo>
                  <a:lnTo>
                    <a:pt x="1778" y="44"/>
                  </a:lnTo>
                  <a:lnTo>
                    <a:pt x="1774" y="44"/>
                  </a:lnTo>
                  <a:lnTo>
                    <a:pt x="1774" y="44"/>
                  </a:lnTo>
                  <a:lnTo>
                    <a:pt x="1772" y="44"/>
                  </a:lnTo>
                  <a:lnTo>
                    <a:pt x="1768" y="44"/>
                  </a:lnTo>
                  <a:lnTo>
                    <a:pt x="1768" y="44"/>
                  </a:lnTo>
                  <a:lnTo>
                    <a:pt x="1766" y="44"/>
                  </a:lnTo>
                  <a:lnTo>
                    <a:pt x="1766" y="44"/>
                  </a:lnTo>
                  <a:lnTo>
                    <a:pt x="1762" y="44"/>
                  </a:lnTo>
                  <a:lnTo>
                    <a:pt x="1762" y="44"/>
                  </a:lnTo>
                  <a:lnTo>
                    <a:pt x="1756" y="44"/>
                  </a:lnTo>
                  <a:lnTo>
                    <a:pt x="1756" y="44"/>
                  </a:lnTo>
                  <a:lnTo>
                    <a:pt x="1752" y="44"/>
                  </a:lnTo>
                  <a:lnTo>
                    <a:pt x="1752" y="44"/>
                  </a:lnTo>
                  <a:lnTo>
                    <a:pt x="1748" y="44"/>
                  </a:lnTo>
                  <a:lnTo>
                    <a:pt x="1748" y="44"/>
                  </a:lnTo>
                  <a:lnTo>
                    <a:pt x="1746" y="44"/>
                  </a:lnTo>
                  <a:lnTo>
                    <a:pt x="1746" y="44"/>
                  </a:lnTo>
                  <a:lnTo>
                    <a:pt x="1744" y="44"/>
                  </a:lnTo>
                  <a:lnTo>
                    <a:pt x="1744" y="44"/>
                  </a:lnTo>
                  <a:lnTo>
                    <a:pt x="1742" y="44"/>
                  </a:lnTo>
                  <a:lnTo>
                    <a:pt x="1742" y="44"/>
                  </a:lnTo>
                  <a:lnTo>
                    <a:pt x="1738" y="44"/>
                  </a:lnTo>
                  <a:lnTo>
                    <a:pt x="1738" y="44"/>
                  </a:lnTo>
                  <a:lnTo>
                    <a:pt x="1734" y="44"/>
                  </a:lnTo>
                  <a:lnTo>
                    <a:pt x="1734" y="44"/>
                  </a:lnTo>
                  <a:lnTo>
                    <a:pt x="1734" y="44"/>
                  </a:lnTo>
                  <a:lnTo>
                    <a:pt x="1734" y="44"/>
                  </a:lnTo>
                  <a:lnTo>
                    <a:pt x="1732" y="44"/>
                  </a:lnTo>
                  <a:lnTo>
                    <a:pt x="1732" y="44"/>
                  </a:lnTo>
                  <a:lnTo>
                    <a:pt x="1724" y="44"/>
                  </a:lnTo>
                  <a:lnTo>
                    <a:pt x="1718" y="46"/>
                  </a:lnTo>
                  <a:lnTo>
                    <a:pt x="1718" y="46"/>
                  </a:lnTo>
                  <a:lnTo>
                    <a:pt x="1718" y="44"/>
                  </a:lnTo>
                  <a:lnTo>
                    <a:pt x="1718" y="44"/>
                  </a:lnTo>
                  <a:lnTo>
                    <a:pt x="1716" y="44"/>
                  </a:lnTo>
                  <a:lnTo>
                    <a:pt x="1716" y="44"/>
                  </a:lnTo>
                  <a:lnTo>
                    <a:pt x="1706" y="44"/>
                  </a:lnTo>
                  <a:lnTo>
                    <a:pt x="1706" y="44"/>
                  </a:lnTo>
                  <a:lnTo>
                    <a:pt x="1702" y="44"/>
                  </a:lnTo>
                  <a:lnTo>
                    <a:pt x="1702" y="44"/>
                  </a:lnTo>
                  <a:lnTo>
                    <a:pt x="1698" y="44"/>
                  </a:lnTo>
                  <a:lnTo>
                    <a:pt x="1698" y="44"/>
                  </a:lnTo>
                  <a:lnTo>
                    <a:pt x="1694" y="44"/>
                  </a:lnTo>
                  <a:lnTo>
                    <a:pt x="1694" y="44"/>
                  </a:lnTo>
                  <a:lnTo>
                    <a:pt x="1694" y="44"/>
                  </a:lnTo>
                  <a:lnTo>
                    <a:pt x="1694" y="44"/>
                  </a:lnTo>
                  <a:lnTo>
                    <a:pt x="1690" y="44"/>
                  </a:lnTo>
                  <a:lnTo>
                    <a:pt x="1690" y="44"/>
                  </a:lnTo>
                  <a:lnTo>
                    <a:pt x="1686" y="44"/>
                  </a:lnTo>
                  <a:lnTo>
                    <a:pt x="1686" y="44"/>
                  </a:lnTo>
                  <a:lnTo>
                    <a:pt x="1686" y="44"/>
                  </a:lnTo>
                  <a:lnTo>
                    <a:pt x="1686" y="44"/>
                  </a:lnTo>
                  <a:lnTo>
                    <a:pt x="1682" y="44"/>
                  </a:lnTo>
                  <a:lnTo>
                    <a:pt x="1682" y="44"/>
                  </a:lnTo>
                  <a:lnTo>
                    <a:pt x="1678" y="44"/>
                  </a:lnTo>
                  <a:lnTo>
                    <a:pt x="1678" y="44"/>
                  </a:lnTo>
                  <a:lnTo>
                    <a:pt x="1672" y="44"/>
                  </a:lnTo>
                  <a:lnTo>
                    <a:pt x="1672" y="44"/>
                  </a:lnTo>
                  <a:lnTo>
                    <a:pt x="1670" y="44"/>
                  </a:lnTo>
                  <a:lnTo>
                    <a:pt x="1670" y="44"/>
                  </a:lnTo>
                  <a:lnTo>
                    <a:pt x="1668" y="44"/>
                  </a:lnTo>
                  <a:lnTo>
                    <a:pt x="1668" y="44"/>
                  </a:lnTo>
                  <a:lnTo>
                    <a:pt x="1668" y="44"/>
                  </a:lnTo>
                  <a:lnTo>
                    <a:pt x="1668" y="44"/>
                  </a:lnTo>
                  <a:lnTo>
                    <a:pt x="1664" y="44"/>
                  </a:lnTo>
                  <a:lnTo>
                    <a:pt x="1664" y="44"/>
                  </a:lnTo>
                  <a:lnTo>
                    <a:pt x="1658" y="46"/>
                  </a:lnTo>
                  <a:lnTo>
                    <a:pt x="1652" y="46"/>
                  </a:lnTo>
                  <a:lnTo>
                    <a:pt x="1652" y="46"/>
                  </a:lnTo>
                  <a:lnTo>
                    <a:pt x="1652" y="46"/>
                  </a:lnTo>
                  <a:lnTo>
                    <a:pt x="1652" y="46"/>
                  </a:lnTo>
                  <a:lnTo>
                    <a:pt x="1650" y="46"/>
                  </a:lnTo>
                  <a:lnTo>
                    <a:pt x="1650" y="46"/>
                  </a:lnTo>
                  <a:lnTo>
                    <a:pt x="1642" y="44"/>
                  </a:lnTo>
                  <a:lnTo>
                    <a:pt x="1642" y="44"/>
                  </a:lnTo>
                  <a:lnTo>
                    <a:pt x="1638" y="44"/>
                  </a:lnTo>
                  <a:lnTo>
                    <a:pt x="1638" y="44"/>
                  </a:lnTo>
                  <a:lnTo>
                    <a:pt x="1634" y="46"/>
                  </a:lnTo>
                  <a:lnTo>
                    <a:pt x="1634" y="46"/>
                  </a:lnTo>
                  <a:lnTo>
                    <a:pt x="1626" y="46"/>
                  </a:lnTo>
                  <a:lnTo>
                    <a:pt x="1626" y="46"/>
                  </a:lnTo>
                  <a:lnTo>
                    <a:pt x="1622" y="46"/>
                  </a:lnTo>
                  <a:lnTo>
                    <a:pt x="1622" y="46"/>
                  </a:lnTo>
                  <a:lnTo>
                    <a:pt x="1620" y="44"/>
                  </a:lnTo>
                  <a:lnTo>
                    <a:pt x="1620" y="44"/>
                  </a:lnTo>
                  <a:lnTo>
                    <a:pt x="1612" y="44"/>
                  </a:lnTo>
                  <a:lnTo>
                    <a:pt x="1612" y="44"/>
                  </a:lnTo>
                  <a:lnTo>
                    <a:pt x="1608" y="44"/>
                  </a:lnTo>
                  <a:lnTo>
                    <a:pt x="1608" y="44"/>
                  </a:lnTo>
                  <a:lnTo>
                    <a:pt x="1600" y="46"/>
                  </a:lnTo>
                  <a:lnTo>
                    <a:pt x="1600" y="46"/>
                  </a:lnTo>
                  <a:lnTo>
                    <a:pt x="1596" y="46"/>
                  </a:lnTo>
                  <a:lnTo>
                    <a:pt x="1596" y="46"/>
                  </a:lnTo>
                  <a:lnTo>
                    <a:pt x="1592" y="46"/>
                  </a:lnTo>
                  <a:lnTo>
                    <a:pt x="1592" y="46"/>
                  </a:lnTo>
                  <a:lnTo>
                    <a:pt x="1588" y="46"/>
                  </a:lnTo>
                  <a:lnTo>
                    <a:pt x="1588" y="46"/>
                  </a:lnTo>
                  <a:lnTo>
                    <a:pt x="1586" y="46"/>
                  </a:lnTo>
                  <a:lnTo>
                    <a:pt x="1586" y="46"/>
                  </a:lnTo>
                  <a:lnTo>
                    <a:pt x="1584" y="46"/>
                  </a:lnTo>
                  <a:lnTo>
                    <a:pt x="1584" y="46"/>
                  </a:lnTo>
                  <a:lnTo>
                    <a:pt x="1580" y="46"/>
                  </a:lnTo>
                  <a:lnTo>
                    <a:pt x="1580" y="46"/>
                  </a:lnTo>
                  <a:lnTo>
                    <a:pt x="1580" y="46"/>
                  </a:lnTo>
                  <a:lnTo>
                    <a:pt x="1580" y="46"/>
                  </a:lnTo>
                  <a:lnTo>
                    <a:pt x="1576" y="46"/>
                  </a:lnTo>
                  <a:lnTo>
                    <a:pt x="1570" y="48"/>
                  </a:lnTo>
                  <a:lnTo>
                    <a:pt x="1570" y="48"/>
                  </a:lnTo>
                  <a:lnTo>
                    <a:pt x="1568" y="46"/>
                  </a:lnTo>
                  <a:lnTo>
                    <a:pt x="1568" y="46"/>
                  </a:lnTo>
                  <a:lnTo>
                    <a:pt x="1566" y="48"/>
                  </a:lnTo>
                  <a:lnTo>
                    <a:pt x="1566" y="48"/>
                  </a:lnTo>
                  <a:lnTo>
                    <a:pt x="1560" y="48"/>
                  </a:lnTo>
                  <a:lnTo>
                    <a:pt x="1560" y="48"/>
                  </a:lnTo>
                  <a:lnTo>
                    <a:pt x="1560" y="48"/>
                  </a:lnTo>
                  <a:lnTo>
                    <a:pt x="1560" y="48"/>
                  </a:lnTo>
                  <a:lnTo>
                    <a:pt x="1558" y="46"/>
                  </a:lnTo>
                  <a:lnTo>
                    <a:pt x="1558" y="46"/>
                  </a:lnTo>
                  <a:lnTo>
                    <a:pt x="1554" y="44"/>
                  </a:lnTo>
                  <a:lnTo>
                    <a:pt x="1554" y="44"/>
                  </a:lnTo>
                  <a:lnTo>
                    <a:pt x="1550" y="46"/>
                  </a:lnTo>
                  <a:lnTo>
                    <a:pt x="1550" y="46"/>
                  </a:lnTo>
                  <a:lnTo>
                    <a:pt x="1546" y="46"/>
                  </a:lnTo>
                  <a:lnTo>
                    <a:pt x="1546" y="46"/>
                  </a:lnTo>
                  <a:lnTo>
                    <a:pt x="1544" y="46"/>
                  </a:lnTo>
                  <a:lnTo>
                    <a:pt x="1544" y="46"/>
                  </a:lnTo>
                  <a:lnTo>
                    <a:pt x="1540" y="48"/>
                  </a:lnTo>
                  <a:lnTo>
                    <a:pt x="1540" y="48"/>
                  </a:lnTo>
                  <a:lnTo>
                    <a:pt x="1538" y="46"/>
                  </a:lnTo>
                  <a:lnTo>
                    <a:pt x="1538" y="46"/>
                  </a:lnTo>
                  <a:lnTo>
                    <a:pt x="1536" y="44"/>
                  </a:lnTo>
                  <a:lnTo>
                    <a:pt x="1536" y="44"/>
                  </a:lnTo>
                  <a:lnTo>
                    <a:pt x="1534" y="44"/>
                  </a:lnTo>
                  <a:lnTo>
                    <a:pt x="1534" y="44"/>
                  </a:lnTo>
                  <a:lnTo>
                    <a:pt x="1532" y="44"/>
                  </a:lnTo>
                  <a:lnTo>
                    <a:pt x="1532" y="44"/>
                  </a:lnTo>
                  <a:lnTo>
                    <a:pt x="1532" y="44"/>
                  </a:lnTo>
                  <a:lnTo>
                    <a:pt x="1532" y="44"/>
                  </a:lnTo>
                  <a:lnTo>
                    <a:pt x="1526" y="46"/>
                  </a:lnTo>
                  <a:lnTo>
                    <a:pt x="1526" y="46"/>
                  </a:lnTo>
                  <a:lnTo>
                    <a:pt x="1520" y="46"/>
                  </a:lnTo>
                  <a:lnTo>
                    <a:pt x="1520" y="46"/>
                  </a:lnTo>
                  <a:lnTo>
                    <a:pt x="1518" y="46"/>
                  </a:lnTo>
                  <a:lnTo>
                    <a:pt x="1518" y="46"/>
                  </a:lnTo>
                  <a:lnTo>
                    <a:pt x="1516" y="46"/>
                  </a:lnTo>
                  <a:lnTo>
                    <a:pt x="1516" y="46"/>
                  </a:lnTo>
                  <a:lnTo>
                    <a:pt x="1514" y="46"/>
                  </a:lnTo>
                  <a:lnTo>
                    <a:pt x="1514" y="46"/>
                  </a:lnTo>
                  <a:lnTo>
                    <a:pt x="1514" y="46"/>
                  </a:lnTo>
                  <a:lnTo>
                    <a:pt x="1514" y="46"/>
                  </a:lnTo>
                  <a:lnTo>
                    <a:pt x="1512" y="46"/>
                  </a:lnTo>
                  <a:lnTo>
                    <a:pt x="1512" y="46"/>
                  </a:lnTo>
                  <a:lnTo>
                    <a:pt x="1506" y="44"/>
                  </a:lnTo>
                  <a:lnTo>
                    <a:pt x="1504" y="46"/>
                  </a:lnTo>
                  <a:lnTo>
                    <a:pt x="1504" y="46"/>
                  </a:lnTo>
                  <a:lnTo>
                    <a:pt x="1500" y="46"/>
                  </a:lnTo>
                  <a:lnTo>
                    <a:pt x="1500" y="46"/>
                  </a:lnTo>
                  <a:lnTo>
                    <a:pt x="1492" y="46"/>
                  </a:lnTo>
                  <a:lnTo>
                    <a:pt x="1492" y="46"/>
                  </a:lnTo>
                  <a:lnTo>
                    <a:pt x="1492" y="46"/>
                  </a:lnTo>
                  <a:lnTo>
                    <a:pt x="1492" y="46"/>
                  </a:lnTo>
                  <a:lnTo>
                    <a:pt x="1490" y="46"/>
                  </a:lnTo>
                  <a:lnTo>
                    <a:pt x="1490" y="46"/>
                  </a:lnTo>
                  <a:lnTo>
                    <a:pt x="1488" y="46"/>
                  </a:lnTo>
                  <a:lnTo>
                    <a:pt x="1488" y="46"/>
                  </a:lnTo>
                  <a:lnTo>
                    <a:pt x="1486" y="46"/>
                  </a:lnTo>
                  <a:lnTo>
                    <a:pt x="1486" y="46"/>
                  </a:lnTo>
                  <a:lnTo>
                    <a:pt x="1484" y="46"/>
                  </a:lnTo>
                  <a:lnTo>
                    <a:pt x="1484" y="46"/>
                  </a:lnTo>
                  <a:lnTo>
                    <a:pt x="1480" y="46"/>
                  </a:lnTo>
                  <a:lnTo>
                    <a:pt x="1480" y="46"/>
                  </a:lnTo>
                  <a:lnTo>
                    <a:pt x="1480" y="44"/>
                  </a:lnTo>
                  <a:lnTo>
                    <a:pt x="1480" y="44"/>
                  </a:lnTo>
                  <a:lnTo>
                    <a:pt x="1476" y="44"/>
                  </a:lnTo>
                  <a:lnTo>
                    <a:pt x="1476" y="44"/>
                  </a:lnTo>
                  <a:lnTo>
                    <a:pt x="1470" y="46"/>
                  </a:lnTo>
                  <a:lnTo>
                    <a:pt x="1470" y="46"/>
                  </a:lnTo>
                  <a:lnTo>
                    <a:pt x="1466" y="44"/>
                  </a:lnTo>
                  <a:lnTo>
                    <a:pt x="1466" y="44"/>
                  </a:lnTo>
                  <a:lnTo>
                    <a:pt x="1464" y="44"/>
                  </a:lnTo>
                  <a:lnTo>
                    <a:pt x="1464" y="44"/>
                  </a:lnTo>
                  <a:lnTo>
                    <a:pt x="1462" y="44"/>
                  </a:lnTo>
                  <a:lnTo>
                    <a:pt x="1462" y="44"/>
                  </a:lnTo>
                  <a:lnTo>
                    <a:pt x="1458" y="44"/>
                  </a:lnTo>
                  <a:lnTo>
                    <a:pt x="1458" y="44"/>
                  </a:lnTo>
                  <a:lnTo>
                    <a:pt x="1456" y="44"/>
                  </a:lnTo>
                  <a:lnTo>
                    <a:pt x="1456" y="44"/>
                  </a:lnTo>
                  <a:lnTo>
                    <a:pt x="1452" y="44"/>
                  </a:lnTo>
                  <a:lnTo>
                    <a:pt x="1452" y="44"/>
                  </a:lnTo>
                  <a:lnTo>
                    <a:pt x="1450" y="44"/>
                  </a:lnTo>
                  <a:lnTo>
                    <a:pt x="1450" y="44"/>
                  </a:lnTo>
                  <a:lnTo>
                    <a:pt x="1442" y="44"/>
                  </a:lnTo>
                  <a:lnTo>
                    <a:pt x="1442" y="44"/>
                  </a:lnTo>
                  <a:lnTo>
                    <a:pt x="1438" y="42"/>
                  </a:lnTo>
                  <a:lnTo>
                    <a:pt x="1438" y="42"/>
                  </a:lnTo>
                  <a:lnTo>
                    <a:pt x="1434" y="42"/>
                  </a:lnTo>
                  <a:lnTo>
                    <a:pt x="1434" y="42"/>
                  </a:lnTo>
                  <a:lnTo>
                    <a:pt x="1430" y="44"/>
                  </a:lnTo>
                  <a:lnTo>
                    <a:pt x="1430" y="44"/>
                  </a:lnTo>
                  <a:lnTo>
                    <a:pt x="1430" y="44"/>
                  </a:lnTo>
                  <a:lnTo>
                    <a:pt x="1430" y="44"/>
                  </a:lnTo>
                  <a:lnTo>
                    <a:pt x="1430" y="44"/>
                  </a:lnTo>
                  <a:lnTo>
                    <a:pt x="1430" y="44"/>
                  </a:lnTo>
                  <a:lnTo>
                    <a:pt x="1424" y="42"/>
                  </a:lnTo>
                  <a:lnTo>
                    <a:pt x="1424" y="42"/>
                  </a:lnTo>
                  <a:lnTo>
                    <a:pt x="1420" y="44"/>
                  </a:lnTo>
                  <a:lnTo>
                    <a:pt x="1420" y="44"/>
                  </a:lnTo>
                  <a:lnTo>
                    <a:pt x="1414" y="42"/>
                  </a:lnTo>
                  <a:lnTo>
                    <a:pt x="1414" y="42"/>
                  </a:lnTo>
                  <a:lnTo>
                    <a:pt x="1412" y="44"/>
                  </a:lnTo>
                  <a:lnTo>
                    <a:pt x="1412" y="44"/>
                  </a:lnTo>
                  <a:lnTo>
                    <a:pt x="1406" y="42"/>
                  </a:lnTo>
                  <a:lnTo>
                    <a:pt x="1406" y="42"/>
                  </a:lnTo>
                  <a:lnTo>
                    <a:pt x="1398" y="42"/>
                  </a:lnTo>
                  <a:lnTo>
                    <a:pt x="1398" y="42"/>
                  </a:lnTo>
                  <a:lnTo>
                    <a:pt x="1396" y="44"/>
                  </a:lnTo>
                  <a:lnTo>
                    <a:pt x="1396" y="44"/>
                  </a:lnTo>
                  <a:lnTo>
                    <a:pt x="1394" y="42"/>
                  </a:lnTo>
                  <a:lnTo>
                    <a:pt x="1394" y="42"/>
                  </a:lnTo>
                  <a:lnTo>
                    <a:pt x="1394" y="42"/>
                  </a:lnTo>
                  <a:lnTo>
                    <a:pt x="1394" y="42"/>
                  </a:lnTo>
                  <a:lnTo>
                    <a:pt x="1390" y="44"/>
                  </a:lnTo>
                  <a:lnTo>
                    <a:pt x="1386" y="44"/>
                  </a:lnTo>
                  <a:lnTo>
                    <a:pt x="1386" y="44"/>
                  </a:lnTo>
                  <a:lnTo>
                    <a:pt x="1384" y="44"/>
                  </a:lnTo>
                  <a:lnTo>
                    <a:pt x="1384" y="44"/>
                  </a:lnTo>
                  <a:lnTo>
                    <a:pt x="1380" y="44"/>
                  </a:lnTo>
                  <a:lnTo>
                    <a:pt x="1380" y="44"/>
                  </a:lnTo>
                  <a:lnTo>
                    <a:pt x="1378" y="44"/>
                  </a:lnTo>
                  <a:lnTo>
                    <a:pt x="1378" y="44"/>
                  </a:lnTo>
                  <a:lnTo>
                    <a:pt x="1374" y="44"/>
                  </a:lnTo>
                  <a:lnTo>
                    <a:pt x="1374" y="44"/>
                  </a:lnTo>
                  <a:lnTo>
                    <a:pt x="1372" y="44"/>
                  </a:lnTo>
                  <a:lnTo>
                    <a:pt x="1372" y="44"/>
                  </a:lnTo>
                  <a:lnTo>
                    <a:pt x="1370" y="44"/>
                  </a:lnTo>
                  <a:lnTo>
                    <a:pt x="1370" y="44"/>
                  </a:lnTo>
                  <a:lnTo>
                    <a:pt x="1366" y="44"/>
                  </a:lnTo>
                  <a:lnTo>
                    <a:pt x="1366" y="44"/>
                  </a:lnTo>
                  <a:lnTo>
                    <a:pt x="1364" y="44"/>
                  </a:lnTo>
                  <a:lnTo>
                    <a:pt x="1364" y="44"/>
                  </a:lnTo>
                  <a:lnTo>
                    <a:pt x="1362" y="44"/>
                  </a:lnTo>
                  <a:lnTo>
                    <a:pt x="1362" y="44"/>
                  </a:lnTo>
                  <a:lnTo>
                    <a:pt x="1354" y="44"/>
                  </a:lnTo>
                  <a:lnTo>
                    <a:pt x="1354" y="44"/>
                  </a:lnTo>
                  <a:lnTo>
                    <a:pt x="1350" y="44"/>
                  </a:lnTo>
                  <a:lnTo>
                    <a:pt x="1350" y="44"/>
                  </a:lnTo>
                  <a:lnTo>
                    <a:pt x="1348" y="44"/>
                  </a:lnTo>
                  <a:lnTo>
                    <a:pt x="1348" y="44"/>
                  </a:lnTo>
                  <a:lnTo>
                    <a:pt x="1344" y="44"/>
                  </a:lnTo>
                  <a:lnTo>
                    <a:pt x="1344" y="44"/>
                  </a:lnTo>
                  <a:lnTo>
                    <a:pt x="1340" y="46"/>
                  </a:lnTo>
                  <a:lnTo>
                    <a:pt x="1340" y="46"/>
                  </a:lnTo>
                  <a:lnTo>
                    <a:pt x="1336" y="46"/>
                  </a:lnTo>
                  <a:lnTo>
                    <a:pt x="1336" y="46"/>
                  </a:lnTo>
                  <a:lnTo>
                    <a:pt x="1328" y="46"/>
                  </a:lnTo>
                  <a:lnTo>
                    <a:pt x="1328" y="46"/>
                  </a:lnTo>
                  <a:lnTo>
                    <a:pt x="1326" y="44"/>
                  </a:lnTo>
                  <a:lnTo>
                    <a:pt x="1326" y="44"/>
                  </a:lnTo>
                  <a:lnTo>
                    <a:pt x="1318" y="44"/>
                  </a:lnTo>
                  <a:lnTo>
                    <a:pt x="1318" y="44"/>
                  </a:lnTo>
                  <a:lnTo>
                    <a:pt x="1316" y="44"/>
                  </a:lnTo>
                  <a:lnTo>
                    <a:pt x="1316" y="44"/>
                  </a:lnTo>
                  <a:lnTo>
                    <a:pt x="1312" y="44"/>
                  </a:lnTo>
                  <a:lnTo>
                    <a:pt x="1312" y="44"/>
                  </a:lnTo>
                  <a:lnTo>
                    <a:pt x="1306" y="46"/>
                  </a:lnTo>
                  <a:lnTo>
                    <a:pt x="1306" y="46"/>
                  </a:lnTo>
                  <a:lnTo>
                    <a:pt x="1302" y="46"/>
                  </a:lnTo>
                  <a:lnTo>
                    <a:pt x="1296" y="46"/>
                  </a:lnTo>
                  <a:lnTo>
                    <a:pt x="1296" y="46"/>
                  </a:lnTo>
                  <a:lnTo>
                    <a:pt x="1290" y="46"/>
                  </a:lnTo>
                  <a:lnTo>
                    <a:pt x="1290" y="46"/>
                  </a:lnTo>
                  <a:lnTo>
                    <a:pt x="1288" y="46"/>
                  </a:lnTo>
                  <a:lnTo>
                    <a:pt x="1288" y="46"/>
                  </a:lnTo>
                  <a:lnTo>
                    <a:pt x="1284" y="44"/>
                  </a:lnTo>
                  <a:lnTo>
                    <a:pt x="1284" y="44"/>
                  </a:lnTo>
                  <a:lnTo>
                    <a:pt x="1282" y="46"/>
                  </a:lnTo>
                  <a:lnTo>
                    <a:pt x="1282" y="46"/>
                  </a:lnTo>
                  <a:lnTo>
                    <a:pt x="1276" y="46"/>
                  </a:lnTo>
                  <a:lnTo>
                    <a:pt x="1276" y="46"/>
                  </a:lnTo>
                  <a:lnTo>
                    <a:pt x="1274" y="46"/>
                  </a:lnTo>
                  <a:lnTo>
                    <a:pt x="1274" y="46"/>
                  </a:lnTo>
                  <a:lnTo>
                    <a:pt x="1272" y="46"/>
                  </a:lnTo>
                  <a:lnTo>
                    <a:pt x="1272" y="46"/>
                  </a:lnTo>
                  <a:lnTo>
                    <a:pt x="1266" y="44"/>
                  </a:lnTo>
                  <a:lnTo>
                    <a:pt x="1266" y="44"/>
                  </a:lnTo>
                  <a:lnTo>
                    <a:pt x="1262" y="44"/>
                  </a:lnTo>
                  <a:lnTo>
                    <a:pt x="1262" y="44"/>
                  </a:lnTo>
                  <a:lnTo>
                    <a:pt x="1260" y="44"/>
                  </a:lnTo>
                  <a:lnTo>
                    <a:pt x="1260" y="44"/>
                  </a:lnTo>
                  <a:lnTo>
                    <a:pt x="1258" y="46"/>
                  </a:lnTo>
                  <a:lnTo>
                    <a:pt x="1258" y="46"/>
                  </a:lnTo>
                  <a:lnTo>
                    <a:pt x="1254" y="46"/>
                  </a:lnTo>
                  <a:lnTo>
                    <a:pt x="1254" y="46"/>
                  </a:lnTo>
                  <a:lnTo>
                    <a:pt x="1250" y="48"/>
                  </a:lnTo>
                  <a:lnTo>
                    <a:pt x="1250" y="48"/>
                  </a:lnTo>
                  <a:lnTo>
                    <a:pt x="1248" y="46"/>
                  </a:lnTo>
                  <a:lnTo>
                    <a:pt x="1248" y="46"/>
                  </a:lnTo>
                  <a:lnTo>
                    <a:pt x="1248" y="48"/>
                  </a:lnTo>
                  <a:lnTo>
                    <a:pt x="1248" y="48"/>
                  </a:lnTo>
                  <a:lnTo>
                    <a:pt x="1246" y="46"/>
                  </a:lnTo>
                  <a:lnTo>
                    <a:pt x="1246" y="46"/>
                  </a:lnTo>
                  <a:lnTo>
                    <a:pt x="1244" y="46"/>
                  </a:lnTo>
                  <a:lnTo>
                    <a:pt x="1244" y="46"/>
                  </a:lnTo>
                  <a:lnTo>
                    <a:pt x="1240" y="48"/>
                  </a:lnTo>
                  <a:lnTo>
                    <a:pt x="1240" y="48"/>
                  </a:lnTo>
                  <a:lnTo>
                    <a:pt x="1236" y="44"/>
                  </a:lnTo>
                  <a:lnTo>
                    <a:pt x="1236" y="44"/>
                  </a:lnTo>
                  <a:lnTo>
                    <a:pt x="1230" y="46"/>
                  </a:lnTo>
                  <a:lnTo>
                    <a:pt x="1224" y="46"/>
                  </a:lnTo>
                  <a:lnTo>
                    <a:pt x="1224" y="46"/>
                  </a:lnTo>
                  <a:lnTo>
                    <a:pt x="1222" y="46"/>
                  </a:lnTo>
                  <a:lnTo>
                    <a:pt x="1218" y="46"/>
                  </a:lnTo>
                  <a:lnTo>
                    <a:pt x="1218" y="46"/>
                  </a:lnTo>
                  <a:lnTo>
                    <a:pt x="1216" y="44"/>
                  </a:lnTo>
                  <a:lnTo>
                    <a:pt x="1214" y="44"/>
                  </a:lnTo>
                  <a:lnTo>
                    <a:pt x="1214" y="44"/>
                  </a:lnTo>
                  <a:lnTo>
                    <a:pt x="1204" y="44"/>
                  </a:lnTo>
                  <a:lnTo>
                    <a:pt x="1204" y="44"/>
                  </a:lnTo>
                  <a:lnTo>
                    <a:pt x="1200" y="42"/>
                  </a:lnTo>
                  <a:lnTo>
                    <a:pt x="1200" y="42"/>
                  </a:lnTo>
                  <a:lnTo>
                    <a:pt x="1196" y="42"/>
                  </a:lnTo>
                  <a:lnTo>
                    <a:pt x="1196" y="42"/>
                  </a:lnTo>
                  <a:lnTo>
                    <a:pt x="1188" y="44"/>
                  </a:lnTo>
                  <a:lnTo>
                    <a:pt x="1188" y="44"/>
                  </a:lnTo>
                  <a:lnTo>
                    <a:pt x="1186" y="44"/>
                  </a:lnTo>
                  <a:lnTo>
                    <a:pt x="1186" y="44"/>
                  </a:lnTo>
                  <a:lnTo>
                    <a:pt x="1180" y="44"/>
                  </a:lnTo>
                  <a:lnTo>
                    <a:pt x="1180" y="44"/>
                  </a:lnTo>
                  <a:lnTo>
                    <a:pt x="1180" y="42"/>
                  </a:lnTo>
                  <a:lnTo>
                    <a:pt x="1180" y="42"/>
                  </a:lnTo>
                  <a:lnTo>
                    <a:pt x="1176" y="42"/>
                  </a:lnTo>
                  <a:lnTo>
                    <a:pt x="1176" y="42"/>
                  </a:lnTo>
                  <a:lnTo>
                    <a:pt x="1174" y="42"/>
                  </a:lnTo>
                  <a:lnTo>
                    <a:pt x="1174" y="42"/>
                  </a:lnTo>
                  <a:lnTo>
                    <a:pt x="1170" y="44"/>
                  </a:lnTo>
                  <a:lnTo>
                    <a:pt x="1170" y="44"/>
                  </a:lnTo>
                  <a:lnTo>
                    <a:pt x="1164" y="42"/>
                  </a:lnTo>
                  <a:lnTo>
                    <a:pt x="1164" y="42"/>
                  </a:lnTo>
                  <a:lnTo>
                    <a:pt x="1156" y="42"/>
                  </a:lnTo>
                  <a:lnTo>
                    <a:pt x="1156" y="42"/>
                  </a:lnTo>
                  <a:lnTo>
                    <a:pt x="1152" y="42"/>
                  </a:lnTo>
                  <a:lnTo>
                    <a:pt x="1152" y="42"/>
                  </a:lnTo>
                  <a:lnTo>
                    <a:pt x="1148" y="44"/>
                  </a:lnTo>
                  <a:lnTo>
                    <a:pt x="1148" y="44"/>
                  </a:lnTo>
                  <a:lnTo>
                    <a:pt x="1146" y="44"/>
                  </a:lnTo>
                  <a:lnTo>
                    <a:pt x="1144" y="44"/>
                  </a:lnTo>
                  <a:lnTo>
                    <a:pt x="1142" y="44"/>
                  </a:lnTo>
                  <a:lnTo>
                    <a:pt x="1142" y="44"/>
                  </a:lnTo>
                  <a:lnTo>
                    <a:pt x="1140" y="42"/>
                  </a:lnTo>
                  <a:lnTo>
                    <a:pt x="1140" y="42"/>
                  </a:lnTo>
                  <a:lnTo>
                    <a:pt x="1140" y="42"/>
                  </a:lnTo>
                  <a:lnTo>
                    <a:pt x="1140" y="42"/>
                  </a:lnTo>
                  <a:lnTo>
                    <a:pt x="1138" y="42"/>
                  </a:lnTo>
                  <a:lnTo>
                    <a:pt x="1138" y="42"/>
                  </a:lnTo>
                  <a:lnTo>
                    <a:pt x="1138" y="40"/>
                  </a:lnTo>
                  <a:lnTo>
                    <a:pt x="1138" y="40"/>
                  </a:lnTo>
                  <a:lnTo>
                    <a:pt x="1138" y="40"/>
                  </a:lnTo>
                  <a:lnTo>
                    <a:pt x="1138" y="40"/>
                  </a:lnTo>
                  <a:lnTo>
                    <a:pt x="1136" y="40"/>
                  </a:lnTo>
                  <a:lnTo>
                    <a:pt x="1136" y="40"/>
                  </a:lnTo>
                  <a:lnTo>
                    <a:pt x="1134" y="40"/>
                  </a:lnTo>
                  <a:lnTo>
                    <a:pt x="1134" y="40"/>
                  </a:lnTo>
                  <a:lnTo>
                    <a:pt x="1132" y="40"/>
                  </a:lnTo>
                  <a:lnTo>
                    <a:pt x="1132" y="40"/>
                  </a:lnTo>
                  <a:lnTo>
                    <a:pt x="1128" y="38"/>
                  </a:lnTo>
                  <a:lnTo>
                    <a:pt x="1128" y="38"/>
                  </a:lnTo>
                  <a:lnTo>
                    <a:pt x="1124" y="38"/>
                  </a:lnTo>
                  <a:lnTo>
                    <a:pt x="1124" y="38"/>
                  </a:lnTo>
                  <a:lnTo>
                    <a:pt x="1124" y="38"/>
                  </a:lnTo>
                  <a:lnTo>
                    <a:pt x="1124" y="38"/>
                  </a:lnTo>
                  <a:lnTo>
                    <a:pt x="1122" y="38"/>
                  </a:lnTo>
                  <a:lnTo>
                    <a:pt x="1122" y="38"/>
                  </a:lnTo>
                  <a:lnTo>
                    <a:pt x="1120" y="40"/>
                  </a:lnTo>
                  <a:lnTo>
                    <a:pt x="1120" y="40"/>
                  </a:lnTo>
                  <a:lnTo>
                    <a:pt x="1114" y="42"/>
                  </a:lnTo>
                  <a:lnTo>
                    <a:pt x="1114" y="42"/>
                  </a:lnTo>
                  <a:lnTo>
                    <a:pt x="1112" y="44"/>
                  </a:lnTo>
                  <a:lnTo>
                    <a:pt x="1112" y="44"/>
                  </a:lnTo>
                  <a:lnTo>
                    <a:pt x="1104" y="42"/>
                  </a:lnTo>
                  <a:lnTo>
                    <a:pt x="1104" y="42"/>
                  </a:lnTo>
                  <a:lnTo>
                    <a:pt x="1102" y="44"/>
                  </a:lnTo>
                  <a:lnTo>
                    <a:pt x="1102" y="44"/>
                  </a:lnTo>
                  <a:lnTo>
                    <a:pt x="1096" y="44"/>
                  </a:lnTo>
                  <a:lnTo>
                    <a:pt x="1096" y="44"/>
                  </a:lnTo>
                  <a:lnTo>
                    <a:pt x="1094" y="42"/>
                  </a:lnTo>
                  <a:lnTo>
                    <a:pt x="1094" y="42"/>
                  </a:lnTo>
                  <a:lnTo>
                    <a:pt x="1090" y="44"/>
                  </a:lnTo>
                  <a:lnTo>
                    <a:pt x="1090" y="44"/>
                  </a:lnTo>
                  <a:lnTo>
                    <a:pt x="1088" y="44"/>
                  </a:lnTo>
                  <a:lnTo>
                    <a:pt x="1088" y="44"/>
                  </a:lnTo>
                  <a:lnTo>
                    <a:pt x="1088" y="44"/>
                  </a:lnTo>
                  <a:lnTo>
                    <a:pt x="1088" y="44"/>
                  </a:lnTo>
                  <a:lnTo>
                    <a:pt x="1080" y="44"/>
                  </a:lnTo>
                  <a:lnTo>
                    <a:pt x="1080" y="44"/>
                  </a:lnTo>
                  <a:lnTo>
                    <a:pt x="1078" y="44"/>
                  </a:lnTo>
                  <a:lnTo>
                    <a:pt x="1078" y="44"/>
                  </a:lnTo>
                  <a:lnTo>
                    <a:pt x="1072" y="44"/>
                  </a:lnTo>
                  <a:lnTo>
                    <a:pt x="1072" y="44"/>
                  </a:lnTo>
                  <a:lnTo>
                    <a:pt x="1068" y="44"/>
                  </a:lnTo>
                  <a:lnTo>
                    <a:pt x="1068" y="44"/>
                  </a:lnTo>
                  <a:lnTo>
                    <a:pt x="1066" y="42"/>
                  </a:lnTo>
                  <a:lnTo>
                    <a:pt x="1066" y="42"/>
                  </a:lnTo>
                  <a:lnTo>
                    <a:pt x="1064" y="42"/>
                  </a:lnTo>
                  <a:lnTo>
                    <a:pt x="1062" y="44"/>
                  </a:lnTo>
                  <a:lnTo>
                    <a:pt x="1062" y="44"/>
                  </a:lnTo>
                  <a:lnTo>
                    <a:pt x="1056" y="44"/>
                  </a:lnTo>
                  <a:lnTo>
                    <a:pt x="1056" y="44"/>
                  </a:lnTo>
                  <a:lnTo>
                    <a:pt x="1054" y="44"/>
                  </a:lnTo>
                  <a:lnTo>
                    <a:pt x="1054" y="44"/>
                  </a:lnTo>
                  <a:lnTo>
                    <a:pt x="1052" y="46"/>
                  </a:lnTo>
                  <a:lnTo>
                    <a:pt x="1052" y="46"/>
                  </a:lnTo>
                  <a:lnTo>
                    <a:pt x="1050" y="44"/>
                  </a:lnTo>
                  <a:lnTo>
                    <a:pt x="1050" y="44"/>
                  </a:lnTo>
                  <a:lnTo>
                    <a:pt x="1050" y="46"/>
                  </a:lnTo>
                  <a:lnTo>
                    <a:pt x="1050" y="46"/>
                  </a:lnTo>
                  <a:lnTo>
                    <a:pt x="1046" y="44"/>
                  </a:lnTo>
                  <a:lnTo>
                    <a:pt x="1046" y="44"/>
                  </a:lnTo>
                  <a:lnTo>
                    <a:pt x="1044" y="44"/>
                  </a:lnTo>
                  <a:lnTo>
                    <a:pt x="1044" y="44"/>
                  </a:lnTo>
                  <a:lnTo>
                    <a:pt x="1042" y="46"/>
                  </a:lnTo>
                  <a:lnTo>
                    <a:pt x="1042" y="46"/>
                  </a:lnTo>
                  <a:lnTo>
                    <a:pt x="1038" y="46"/>
                  </a:lnTo>
                  <a:lnTo>
                    <a:pt x="1038" y="46"/>
                  </a:lnTo>
                  <a:lnTo>
                    <a:pt x="1038" y="46"/>
                  </a:lnTo>
                  <a:lnTo>
                    <a:pt x="1038" y="46"/>
                  </a:lnTo>
                  <a:lnTo>
                    <a:pt x="1032" y="46"/>
                  </a:lnTo>
                  <a:lnTo>
                    <a:pt x="1032" y="46"/>
                  </a:lnTo>
                  <a:lnTo>
                    <a:pt x="1032" y="46"/>
                  </a:lnTo>
                  <a:lnTo>
                    <a:pt x="1032" y="46"/>
                  </a:lnTo>
                  <a:lnTo>
                    <a:pt x="1030" y="46"/>
                  </a:lnTo>
                  <a:lnTo>
                    <a:pt x="1030" y="46"/>
                  </a:lnTo>
                  <a:lnTo>
                    <a:pt x="1028" y="46"/>
                  </a:lnTo>
                  <a:lnTo>
                    <a:pt x="1028" y="46"/>
                  </a:lnTo>
                  <a:lnTo>
                    <a:pt x="1022" y="44"/>
                  </a:lnTo>
                  <a:lnTo>
                    <a:pt x="1022" y="44"/>
                  </a:lnTo>
                  <a:lnTo>
                    <a:pt x="1018" y="42"/>
                  </a:lnTo>
                  <a:lnTo>
                    <a:pt x="1018" y="42"/>
                  </a:lnTo>
                  <a:lnTo>
                    <a:pt x="1014" y="42"/>
                  </a:lnTo>
                  <a:lnTo>
                    <a:pt x="1014" y="42"/>
                  </a:lnTo>
                  <a:lnTo>
                    <a:pt x="1012" y="42"/>
                  </a:lnTo>
                  <a:lnTo>
                    <a:pt x="1012" y="42"/>
                  </a:lnTo>
                  <a:lnTo>
                    <a:pt x="1010" y="42"/>
                  </a:lnTo>
                  <a:lnTo>
                    <a:pt x="1010" y="42"/>
                  </a:lnTo>
                  <a:lnTo>
                    <a:pt x="1008" y="44"/>
                  </a:lnTo>
                  <a:lnTo>
                    <a:pt x="1008" y="44"/>
                  </a:lnTo>
                  <a:lnTo>
                    <a:pt x="1008" y="44"/>
                  </a:lnTo>
                  <a:lnTo>
                    <a:pt x="1006" y="44"/>
                  </a:lnTo>
                  <a:lnTo>
                    <a:pt x="1006" y="44"/>
                  </a:lnTo>
                  <a:lnTo>
                    <a:pt x="1002" y="44"/>
                  </a:lnTo>
                  <a:lnTo>
                    <a:pt x="1000" y="44"/>
                  </a:lnTo>
                  <a:lnTo>
                    <a:pt x="1000" y="44"/>
                  </a:lnTo>
                  <a:lnTo>
                    <a:pt x="996" y="44"/>
                  </a:lnTo>
                  <a:lnTo>
                    <a:pt x="996" y="44"/>
                  </a:lnTo>
                  <a:lnTo>
                    <a:pt x="996" y="42"/>
                  </a:lnTo>
                  <a:lnTo>
                    <a:pt x="996" y="42"/>
                  </a:lnTo>
                  <a:lnTo>
                    <a:pt x="992" y="42"/>
                  </a:lnTo>
                  <a:lnTo>
                    <a:pt x="992" y="42"/>
                  </a:lnTo>
                  <a:lnTo>
                    <a:pt x="992" y="40"/>
                  </a:lnTo>
                  <a:lnTo>
                    <a:pt x="992" y="40"/>
                  </a:lnTo>
                  <a:lnTo>
                    <a:pt x="992" y="40"/>
                  </a:lnTo>
                  <a:lnTo>
                    <a:pt x="992" y="40"/>
                  </a:lnTo>
                  <a:lnTo>
                    <a:pt x="990" y="40"/>
                  </a:lnTo>
                  <a:lnTo>
                    <a:pt x="990" y="40"/>
                  </a:lnTo>
                  <a:lnTo>
                    <a:pt x="988" y="40"/>
                  </a:lnTo>
                  <a:lnTo>
                    <a:pt x="988" y="40"/>
                  </a:lnTo>
                  <a:lnTo>
                    <a:pt x="982" y="42"/>
                  </a:lnTo>
                  <a:lnTo>
                    <a:pt x="982" y="42"/>
                  </a:lnTo>
                  <a:lnTo>
                    <a:pt x="980" y="40"/>
                  </a:lnTo>
                  <a:lnTo>
                    <a:pt x="980" y="40"/>
                  </a:lnTo>
                  <a:lnTo>
                    <a:pt x="974" y="42"/>
                  </a:lnTo>
                  <a:lnTo>
                    <a:pt x="968" y="42"/>
                  </a:lnTo>
                  <a:lnTo>
                    <a:pt x="968" y="42"/>
                  </a:lnTo>
                  <a:lnTo>
                    <a:pt x="966" y="42"/>
                  </a:lnTo>
                  <a:lnTo>
                    <a:pt x="966" y="42"/>
                  </a:lnTo>
                  <a:lnTo>
                    <a:pt x="966" y="40"/>
                  </a:lnTo>
                  <a:lnTo>
                    <a:pt x="966" y="40"/>
                  </a:lnTo>
                  <a:lnTo>
                    <a:pt x="964" y="40"/>
                  </a:lnTo>
                  <a:lnTo>
                    <a:pt x="964" y="40"/>
                  </a:lnTo>
                  <a:lnTo>
                    <a:pt x="960" y="42"/>
                  </a:lnTo>
                  <a:lnTo>
                    <a:pt x="960" y="42"/>
                  </a:lnTo>
                  <a:lnTo>
                    <a:pt x="956" y="44"/>
                  </a:lnTo>
                  <a:lnTo>
                    <a:pt x="956" y="44"/>
                  </a:lnTo>
                  <a:lnTo>
                    <a:pt x="956" y="44"/>
                  </a:lnTo>
                  <a:lnTo>
                    <a:pt x="956" y="44"/>
                  </a:lnTo>
                  <a:lnTo>
                    <a:pt x="952" y="44"/>
                  </a:lnTo>
                  <a:lnTo>
                    <a:pt x="952" y="44"/>
                  </a:lnTo>
                  <a:lnTo>
                    <a:pt x="950" y="46"/>
                  </a:lnTo>
                  <a:lnTo>
                    <a:pt x="950" y="46"/>
                  </a:lnTo>
                  <a:lnTo>
                    <a:pt x="950" y="46"/>
                  </a:lnTo>
                  <a:lnTo>
                    <a:pt x="950" y="46"/>
                  </a:lnTo>
                  <a:lnTo>
                    <a:pt x="948" y="46"/>
                  </a:lnTo>
                  <a:lnTo>
                    <a:pt x="948" y="46"/>
                  </a:lnTo>
                  <a:lnTo>
                    <a:pt x="942" y="46"/>
                  </a:lnTo>
                  <a:lnTo>
                    <a:pt x="942" y="46"/>
                  </a:lnTo>
                  <a:lnTo>
                    <a:pt x="936" y="44"/>
                  </a:lnTo>
                  <a:lnTo>
                    <a:pt x="936" y="44"/>
                  </a:lnTo>
                  <a:lnTo>
                    <a:pt x="934" y="42"/>
                  </a:lnTo>
                  <a:lnTo>
                    <a:pt x="934" y="42"/>
                  </a:lnTo>
                  <a:lnTo>
                    <a:pt x="930" y="42"/>
                  </a:lnTo>
                  <a:lnTo>
                    <a:pt x="930" y="42"/>
                  </a:lnTo>
                  <a:lnTo>
                    <a:pt x="930" y="40"/>
                  </a:lnTo>
                  <a:lnTo>
                    <a:pt x="930" y="40"/>
                  </a:lnTo>
                  <a:lnTo>
                    <a:pt x="922" y="42"/>
                  </a:lnTo>
                  <a:lnTo>
                    <a:pt x="912" y="42"/>
                  </a:lnTo>
                  <a:lnTo>
                    <a:pt x="912" y="42"/>
                  </a:lnTo>
                  <a:lnTo>
                    <a:pt x="910" y="44"/>
                  </a:lnTo>
                  <a:lnTo>
                    <a:pt x="910" y="44"/>
                  </a:lnTo>
                  <a:lnTo>
                    <a:pt x="908" y="44"/>
                  </a:lnTo>
                  <a:lnTo>
                    <a:pt x="908" y="44"/>
                  </a:lnTo>
                  <a:lnTo>
                    <a:pt x="908" y="44"/>
                  </a:lnTo>
                  <a:lnTo>
                    <a:pt x="908" y="44"/>
                  </a:lnTo>
                  <a:lnTo>
                    <a:pt x="902" y="46"/>
                  </a:lnTo>
                  <a:lnTo>
                    <a:pt x="902" y="46"/>
                  </a:lnTo>
                  <a:lnTo>
                    <a:pt x="900" y="44"/>
                  </a:lnTo>
                  <a:lnTo>
                    <a:pt x="900" y="44"/>
                  </a:lnTo>
                  <a:lnTo>
                    <a:pt x="896" y="44"/>
                  </a:lnTo>
                  <a:lnTo>
                    <a:pt x="892" y="44"/>
                  </a:lnTo>
                  <a:lnTo>
                    <a:pt x="892" y="44"/>
                  </a:lnTo>
                  <a:lnTo>
                    <a:pt x="890" y="44"/>
                  </a:lnTo>
                  <a:lnTo>
                    <a:pt x="890" y="44"/>
                  </a:lnTo>
                  <a:lnTo>
                    <a:pt x="888" y="46"/>
                  </a:lnTo>
                  <a:lnTo>
                    <a:pt x="888" y="46"/>
                  </a:lnTo>
                  <a:lnTo>
                    <a:pt x="882" y="44"/>
                  </a:lnTo>
                  <a:lnTo>
                    <a:pt x="882" y="44"/>
                  </a:lnTo>
                  <a:lnTo>
                    <a:pt x="876" y="42"/>
                  </a:lnTo>
                  <a:lnTo>
                    <a:pt x="876" y="42"/>
                  </a:lnTo>
                  <a:lnTo>
                    <a:pt x="874" y="42"/>
                  </a:lnTo>
                  <a:lnTo>
                    <a:pt x="870" y="42"/>
                  </a:lnTo>
                  <a:lnTo>
                    <a:pt x="870" y="42"/>
                  </a:lnTo>
                  <a:lnTo>
                    <a:pt x="866" y="44"/>
                  </a:lnTo>
                  <a:lnTo>
                    <a:pt x="866" y="44"/>
                  </a:lnTo>
                  <a:lnTo>
                    <a:pt x="862" y="46"/>
                  </a:lnTo>
                  <a:lnTo>
                    <a:pt x="862" y="46"/>
                  </a:lnTo>
                  <a:lnTo>
                    <a:pt x="858" y="46"/>
                  </a:lnTo>
                  <a:lnTo>
                    <a:pt x="858" y="46"/>
                  </a:lnTo>
                  <a:lnTo>
                    <a:pt x="856" y="44"/>
                  </a:lnTo>
                  <a:lnTo>
                    <a:pt x="856" y="44"/>
                  </a:lnTo>
                  <a:lnTo>
                    <a:pt x="852" y="44"/>
                  </a:lnTo>
                  <a:lnTo>
                    <a:pt x="852" y="44"/>
                  </a:lnTo>
                  <a:lnTo>
                    <a:pt x="850" y="44"/>
                  </a:lnTo>
                  <a:lnTo>
                    <a:pt x="850" y="44"/>
                  </a:lnTo>
                  <a:lnTo>
                    <a:pt x="848" y="40"/>
                  </a:lnTo>
                  <a:lnTo>
                    <a:pt x="846" y="40"/>
                  </a:lnTo>
                  <a:lnTo>
                    <a:pt x="846" y="40"/>
                  </a:lnTo>
                  <a:lnTo>
                    <a:pt x="844" y="42"/>
                  </a:lnTo>
                  <a:lnTo>
                    <a:pt x="844" y="42"/>
                  </a:lnTo>
                  <a:lnTo>
                    <a:pt x="840" y="42"/>
                  </a:lnTo>
                  <a:lnTo>
                    <a:pt x="836" y="40"/>
                  </a:lnTo>
                  <a:lnTo>
                    <a:pt x="836" y="40"/>
                  </a:lnTo>
                  <a:lnTo>
                    <a:pt x="834" y="38"/>
                  </a:lnTo>
                  <a:lnTo>
                    <a:pt x="834" y="38"/>
                  </a:lnTo>
                  <a:lnTo>
                    <a:pt x="830" y="40"/>
                  </a:lnTo>
                  <a:lnTo>
                    <a:pt x="828" y="38"/>
                  </a:lnTo>
                  <a:lnTo>
                    <a:pt x="828" y="38"/>
                  </a:lnTo>
                  <a:lnTo>
                    <a:pt x="820" y="40"/>
                  </a:lnTo>
                  <a:lnTo>
                    <a:pt x="820" y="40"/>
                  </a:lnTo>
                  <a:lnTo>
                    <a:pt x="820" y="40"/>
                  </a:lnTo>
                  <a:lnTo>
                    <a:pt x="820" y="40"/>
                  </a:lnTo>
                  <a:lnTo>
                    <a:pt x="816" y="42"/>
                  </a:lnTo>
                  <a:lnTo>
                    <a:pt x="816" y="42"/>
                  </a:lnTo>
                  <a:lnTo>
                    <a:pt x="812" y="40"/>
                  </a:lnTo>
                  <a:lnTo>
                    <a:pt x="812" y="40"/>
                  </a:lnTo>
                  <a:lnTo>
                    <a:pt x="808" y="40"/>
                  </a:lnTo>
                  <a:lnTo>
                    <a:pt x="808" y="40"/>
                  </a:lnTo>
                  <a:lnTo>
                    <a:pt x="806" y="40"/>
                  </a:lnTo>
                  <a:lnTo>
                    <a:pt x="806" y="40"/>
                  </a:lnTo>
                  <a:lnTo>
                    <a:pt x="804" y="40"/>
                  </a:lnTo>
                  <a:lnTo>
                    <a:pt x="804" y="40"/>
                  </a:lnTo>
                  <a:lnTo>
                    <a:pt x="802" y="38"/>
                  </a:lnTo>
                  <a:lnTo>
                    <a:pt x="802" y="38"/>
                  </a:lnTo>
                  <a:lnTo>
                    <a:pt x="800" y="40"/>
                  </a:lnTo>
                  <a:lnTo>
                    <a:pt x="800" y="40"/>
                  </a:lnTo>
                  <a:lnTo>
                    <a:pt x="800" y="40"/>
                  </a:lnTo>
                  <a:lnTo>
                    <a:pt x="794" y="42"/>
                  </a:lnTo>
                  <a:lnTo>
                    <a:pt x="794" y="42"/>
                  </a:lnTo>
                  <a:lnTo>
                    <a:pt x="792" y="40"/>
                  </a:lnTo>
                  <a:lnTo>
                    <a:pt x="792" y="40"/>
                  </a:lnTo>
                  <a:lnTo>
                    <a:pt x="790" y="40"/>
                  </a:lnTo>
                  <a:lnTo>
                    <a:pt x="790" y="40"/>
                  </a:lnTo>
                  <a:lnTo>
                    <a:pt x="790" y="40"/>
                  </a:lnTo>
                  <a:lnTo>
                    <a:pt x="788" y="42"/>
                  </a:lnTo>
                  <a:lnTo>
                    <a:pt x="788" y="42"/>
                  </a:lnTo>
                  <a:lnTo>
                    <a:pt x="786" y="42"/>
                  </a:lnTo>
                  <a:lnTo>
                    <a:pt x="786" y="42"/>
                  </a:lnTo>
                  <a:lnTo>
                    <a:pt x="782" y="40"/>
                  </a:lnTo>
                  <a:lnTo>
                    <a:pt x="782" y="40"/>
                  </a:lnTo>
                  <a:lnTo>
                    <a:pt x="778" y="40"/>
                  </a:lnTo>
                  <a:lnTo>
                    <a:pt x="778" y="40"/>
                  </a:lnTo>
                  <a:lnTo>
                    <a:pt x="776" y="42"/>
                  </a:lnTo>
                  <a:lnTo>
                    <a:pt x="772" y="42"/>
                  </a:lnTo>
                  <a:lnTo>
                    <a:pt x="772" y="42"/>
                  </a:lnTo>
                  <a:lnTo>
                    <a:pt x="770" y="42"/>
                  </a:lnTo>
                  <a:lnTo>
                    <a:pt x="770" y="42"/>
                  </a:lnTo>
                  <a:lnTo>
                    <a:pt x="766" y="40"/>
                  </a:lnTo>
                  <a:lnTo>
                    <a:pt x="766" y="40"/>
                  </a:lnTo>
                  <a:lnTo>
                    <a:pt x="764" y="40"/>
                  </a:lnTo>
                  <a:lnTo>
                    <a:pt x="764" y="40"/>
                  </a:lnTo>
                  <a:lnTo>
                    <a:pt x="762" y="42"/>
                  </a:lnTo>
                  <a:lnTo>
                    <a:pt x="762" y="42"/>
                  </a:lnTo>
                  <a:lnTo>
                    <a:pt x="758" y="42"/>
                  </a:lnTo>
                  <a:lnTo>
                    <a:pt x="758" y="42"/>
                  </a:lnTo>
                  <a:lnTo>
                    <a:pt x="756" y="42"/>
                  </a:lnTo>
                  <a:lnTo>
                    <a:pt x="756" y="42"/>
                  </a:lnTo>
                  <a:lnTo>
                    <a:pt x="752" y="42"/>
                  </a:lnTo>
                  <a:lnTo>
                    <a:pt x="752" y="42"/>
                  </a:lnTo>
                  <a:lnTo>
                    <a:pt x="744" y="44"/>
                  </a:lnTo>
                  <a:lnTo>
                    <a:pt x="744" y="44"/>
                  </a:lnTo>
                  <a:lnTo>
                    <a:pt x="738" y="42"/>
                  </a:lnTo>
                  <a:lnTo>
                    <a:pt x="738" y="42"/>
                  </a:lnTo>
                  <a:lnTo>
                    <a:pt x="734" y="40"/>
                  </a:lnTo>
                  <a:lnTo>
                    <a:pt x="734" y="40"/>
                  </a:lnTo>
                  <a:lnTo>
                    <a:pt x="732" y="42"/>
                  </a:lnTo>
                  <a:lnTo>
                    <a:pt x="732" y="42"/>
                  </a:lnTo>
                  <a:lnTo>
                    <a:pt x="728" y="42"/>
                  </a:lnTo>
                  <a:lnTo>
                    <a:pt x="726" y="42"/>
                  </a:lnTo>
                  <a:lnTo>
                    <a:pt x="726" y="42"/>
                  </a:lnTo>
                  <a:lnTo>
                    <a:pt x="724" y="42"/>
                  </a:lnTo>
                  <a:lnTo>
                    <a:pt x="724" y="42"/>
                  </a:lnTo>
                  <a:lnTo>
                    <a:pt x="720" y="42"/>
                  </a:lnTo>
                  <a:lnTo>
                    <a:pt x="720" y="42"/>
                  </a:lnTo>
                  <a:lnTo>
                    <a:pt x="718" y="42"/>
                  </a:lnTo>
                  <a:lnTo>
                    <a:pt x="718" y="42"/>
                  </a:lnTo>
                  <a:lnTo>
                    <a:pt x="712" y="42"/>
                  </a:lnTo>
                  <a:lnTo>
                    <a:pt x="712" y="42"/>
                  </a:lnTo>
                  <a:lnTo>
                    <a:pt x="710" y="42"/>
                  </a:lnTo>
                  <a:lnTo>
                    <a:pt x="710" y="42"/>
                  </a:lnTo>
                  <a:lnTo>
                    <a:pt x="706" y="42"/>
                  </a:lnTo>
                  <a:lnTo>
                    <a:pt x="706" y="42"/>
                  </a:lnTo>
                  <a:lnTo>
                    <a:pt x="704" y="44"/>
                  </a:lnTo>
                  <a:lnTo>
                    <a:pt x="704" y="44"/>
                  </a:lnTo>
                  <a:lnTo>
                    <a:pt x="702" y="42"/>
                  </a:lnTo>
                  <a:lnTo>
                    <a:pt x="702" y="42"/>
                  </a:lnTo>
                  <a:lnTo>
                    <a:pt x="696" y="44"/>
                  </a:lnTo>
                  <a:lnTo>
                    <a:pt x="696" y="44"/>
                  </a:lnTo>
                  <a:lnTo>
                    <a:pt x="692" y="44"/>
                  </a:lnTo>
                  <a:lnTo>
                    <a:pt x="692" y="44"/>
                  </a:lnTo>
                  <a:lnTo>
                    <a:pt x="690" y="44"/>
                  </a:lnTo>
                  <a:lnTo>
                    <a:pt x="690" y="44"/>
                  </a:lnTo>
                  <a:lnTo>
                    <a:pt x="688" y="44"/>
                  </a:lnTo>
                  <a:lnTo>
                    <a:pt x="688" y="44"/>
                  </a:lnTo>
                  <a:lnTo>
                    <a:pt x="686" y="44"/>
                  </a:lnTo>
                  <a:lnTo>
                    <a:pt x="686" y="44"/>
                  </a:lnTo>
                  <a:lnTo>
                    <a:pt x="680" y="44"/>
                  </a:lnTo>
                  <a:lnTo>
                    <a:pt x="680" y="44"/>
                  </a:lnTo>
                  <a:lnTo>
                    <a:pt x="676" y="44"/>
                  </a:lnTo>
                  <a:lnTo>
                    <a:pt x="676" y="44"/>
                  </a:lnTo>
                  <a:lnTo>
                    <a:pt x="668" y="44"/>
                  </a:lnTo>
                  <a:lnTo>
                    <a:pt x="660" y="42"/>
                  </a:lnTo>
                  <a:lnTo>
                    <a:pt x="660" y="42"/>
                  </a:lnTo>
                  <a:lnTo>
                    <a:pt x="658" y="42"/>
                  </a:lnTo>
                  <a:lnTo>
                    <a:pt x="658" y="42"/>
                  </a:lnTo>
                  <a:lnTo>
                    <a:pt x="654" y="42"/>
                  </a:lnTo>
                  <a:lnTo>
                    <a:pt x="652" y="42"/>
                  </a:lnTo>
                  <a:lnTo>
                    <a:pt x="652" y="42"/>
                  </a:lnTo>
                  <a:lnTo>
                    <a:pt x="648" y="42"/>
                  </a:lnTo>
                  <a:lnTo>
                    <a:pt x="648" y="42"/>
                  </a:lnTo>
                  <a:lnTo>
                    <a:pt x="646" y="42"/>
                  </a:lnTo>
                  <a:lnTo>
                    <a:pt x="646" y="42"/>
                  </a:lnTo>
                  <a:lnTo>
                    <a:pt x="636" y="42"/>
                  </a:lnTo>
                  <a:lnTo>
                    <a:pt x="636" y="42"/>
                  </a:lnTo>
                  <a:lnTo>
                    <a:pt x="636" y="42"/>
                  </a:lnTo>
                  <a:lnTo>
                    <a:pt x="636" y="42"/>
                  </a:lnTo>
                  <a:lnTo>
                    <a:pt x="636" y="42"/>
                  </a:lnTo>
                  <a:lnTo>
                    <a:pt x="636" y="42"/>
                  </a:lnTo>
                  <a:lnTo>
                    <a:pt x="636" y="42"/>
                  </a:lnTo>
                  <a:lnTo>
                    <a:pt x="636" y="42"/>
                  </a:lnTo>
                  <a:lnTo>
                    <a:pt x="634" y="42"/>
                  </a:lnTo>
                  <a:lnTo>
                    <a:pt x="634" y="42"/>
                  </a:lnTo>
                  <a:lnTo>
                    <a:pt x="630" y="42"/>
                  </a:lnTo>
                  <a:lnTo>
                    <a:pt x="630" y="42"/>
                  </a:lnTo>
                  <a:lnTo>
                    <a:pt x="628" y="42"/>
                  </a:lnTo>
                  <a:lnTo>
                    <a:pt x="628" y="42"/>
                  </a:lnTo>
                  <a:lnTo>
                    <a:pt x="622" y="42"/>
                  </a:lnTo>
                  <a:lnTo>
                    <a:pt x="622" y="42"/>
                  </a:lnTo>
                  <a:lnTo>
                    <a:pt x="614" y="42"/>
                  </a:lnTo>
                  <a:lnTo>
                    <a:pt x="614" y="42"/>
                  </a:lnTo>
                  <a:lnTo>
                    <a:pt x="612" y="42"/>
                  </a:lnTo>
                  <a:lnTo>
                    <a:pt x="608" y="42"/>
                  </a:lnTo>
                  <a:lnTo>
                    <a:pt x="608" y="42"/>
                  </a:lnTo>
                  <a:lnTo>
                    <a:pt x="608" y="42"/>
                  </a:lnTo>
                  <a:lnTo>
                    <a:pt x="608" y="42"/>
                  </a:lnTo>
                  <a:lnTo>
                    <a:pt x="606" y="42"/>
                  </a:lnTo>
                  <a:lnTo>
                    <a:pt x="606" y="42"/>
                  </a:lnTo>
                  <a:lnTo>
                    <a:pt x="604" y="42"/>
                  </a:lnTo>
                  <a:lnTo>
                    <a:pt x="604" y="42"/>
                  </a:lnTo>
                  <a:lnTo>
                    <a:pt x="600" y="42"/>
                  </a:lnTo>
                  <a:lnTo>
                    <a:pt x="600" y="42"/>
                  </a:lnTo>
                  <a:lnTo>
                    <a:pt x="596" y="42"/>
                  </a:lnTo>
                  <a:lnTo>
                    <a:pt x="596" y="42"/>
                  </a:lnTo>
                  <a:lnTo>
                    <a:pt x="594" y="42"/>
                  </a:lnTo>
                  <a:lnTo>
                    <a:pt x="594" y="42"/>
                  </a:lnTo>
                  <a:lnTo>
                    <a:pt x="588" y="42"/>
                  </a:lnTo>
                  <a:lnTo>
                    <a:pt x="588" y="42"/>
                  </a:lnTo>
                  <a:lnTo>
                    <a:pt x="586" y="42"/>
                  </a:lnTo>
                  <a:lnTo>
                    <a:pt x="586" y="42"/>
                  </a:lnTo>
                  <a:lnTo>
                    <a:pt x="582" y="42"/>
                  </a:lnTo>
                  <a:lnTo>
                    <a:pt x="582" y="42"/>
                  </a:lnTo>
                  <a:lnTo>
                    <a:pt x="580" y="42"/>
                  </a:lnTo>
                  <a:lnTo>
                    <a:pt x="580" y="42"/>
                  </a:lnTo>
                  <a:lnTo>
                    <a:pt x="576" y="42"/>
                  </a:lnTo>
                  <a:lnTo>
                    <a:pt x="576" y="42"/>
                  </a:lnTo>
                  <a:lnTo>
                    <a:pt x="574" y="42"/>
                  </a:lnTo>
                  <a:lnTo>
                    <a:pt x="574" y="42"/>
                  </a:lnTo>
                  <a:lnTo>
                    <a:pt x="570" y="42"/>
                  </a:lnTo>
                  <a:lnTo>
                    <a:pt x="570" y="42"/>
                  </a:lnTo>
                  <a:lnTo>
                    <a:pt x="566" y="42"/>
                  </a:lnTo>
                  <a:lnTo>
                    <a:pt x="566" y="42"/>
                  </a:lnTo>
                  <a:lnTo>
                    <a:pt x="564" y="42"/>
                  </a:lnTo>
                  <a:lnTo>
                    <a:pt x="564" y="42"/>
                  </a:lnTo>
                  <a:lnTo>
                    <a:pt x="560" y="42"/>
                  </a:lnTo>
                  <a:lnTo>
                    <a:pt x="560" y="42"/>
                  </a:lnTo>
                  <a:lnTo>
                    <a:pt x="542" y="42"/>
                  </a:lnTo>
                  <a:lnTo>
                    <a:pt x="542" y="42"/>
                  </a:lnTo>
                  <a:lnTo>
                    <a:pt x="540" y="44"/>
                  </a:lnTo>
                  <a:lnTo>
                    <a:pt x="540" y="44"/>
                  </a:lnTo>
                  <a:lnTo>
                    <a:pt x="536" y="42"/>
                  </a:lnTo>
                  <a:lnTo>
                    <a:pt x="532" y="44"/>
                  </a:lnTo>
                  <a:lnTo>
                    <a:pt x="532" y="44"/>
                  </a:lnTo>
                  <a:lnTo>
                    <a:pt x="528" y="42"/>
                  </a:lnTo>
                  <a:lnTo>
                    <a:pt x="528" y="42"/>
                  </a:lnTo>
                  <a:lnTo>
                    <a:pt x="528" y="42"/>
                  </a:lnTo>
                  <a:lnTo>
                    <a:pt x="526" y="44"/>
                  </a:lnTo>
                  <a:lnTo>
                    <a:pt x="526" y="44"/>
                  </a:lnTo>
                  <a:lnTo>
                    <a:pt x="518" y="44"/>
                  </a:lnTo>
                  <a:lnTo>
                    <a:pt x="518" y="44"/>
                  </a:lnTo>
                  <a:lnTo>
                    <a:pt x="514" y="46"/>
                  </a:lnTo>
                  <a:lnTo>
                    <a:pt x="514" y="46"/>
                  </a:lnTo>
                  <a:lnTo>
                    <a:pt x="510" y="46"/>
                  </a:lnTo>
                  <a:lnTo>
                    <a:pt x="510" y="46"/>
                  </a:lnTo>
                  <a:lnTo>
                    <a:pt x="508" y="46"/>
                  </a:lnTo>
                  <a:lnTo>
                    <a:pt x="508" y="46"/>
                  </a:lnTo>
                  <a:lnTo>
                    <a:pt x="504" y="46"/>
                  </a:lnTo>
                  <a:lnTo>
                    <a:pt x="504" y="46"/>
                  </a:lnTo>
                  <a:lnTo>
                    <a:pt x="500" y="46"/>
                  </a:lnTo>
                  <a:lnTo>
                    <a:pt x="500" y="46"/>
                  </a:lnTo>
                  <a:lnTo>
                    <a:pt x="500" y="46"/>
                  </a:lnTo>
                  <a:lnTo>
                    <a:pt x="500" y="46"/>
                  </a:lnTo>
                  <a:lnTo>
                    <a:pt x="498" y="46"/>
                  </a:lnTo>
                  <a:lnTo>
                    <a:pt x="498" y="46"/>
                  </a:lnTo>
                  <a:lnTo>
                    <a:pt x="498" y="46"/>
                  </a:lnTo>
                  <a:lnTo>
                    <a:pt x="498" y="46"/>
                  </a:lnTo>
                  <a:lnTo>
                    <a:pt x="498" y="46"/>
                  </a:lnTo>
                  <a:lnTo>
                    <a:pt x="498" y="46"/>
                  </a:lnTo>
                  <a:lnTo>
                    <a:pt x="496" y="46"/>
                  </a:lnTo>
                  <a:lnTo>
                    <a:pt x="496" y="46"/>
                  </a:lnTo>
                  <a:lnTo>
                    <a:pt x="494" y="46"/>
                  </a:lnTo>
                  <a:lnTo>
                    <a:pt x="494" y="46"/>
                  </a:lnTo>
                  <a:lnTo>
                    <a:pt x="490" y="46"/>
                  </a:lnTo>
                  <a:lnTo>
                    <a:pt x="490" y="46"/>
                  </a:lnTo>
                  <a:lnTo>
                    <a:pt x="486" y="44"/>
                  </a:lnTo>
                  <a:lnTo>
                    <a:pt x="486" y="44"/>
                  </a:lnTo>
                  <a:lnTo>
                    <a:pt x="484" y="44"/>
                  </a:lnTo>
                  <a:lnTo>
                    <a:pt x="484" y="44"/>
                  </a:lnTo>
                  <a:lnTo>
                    <a:pt x="482" y="44"/>
                  </a:lnTo>
                  <a:lnTo>
                    <a:pt x="482" y="44"/>
                  </a:lnTo>
                  <a:lnTo>
                    <a:pt x="478" y="44"/>
                  </a:lnTo>
                  <a:lnTo>
                    <a:pt x="478" y="44"/>
                  </a:lnTo>
                  <a:lnTo>
                    <a:pt x="476" y="44"/>
                  </a:lnTo>
                  <a:lnTo>
                    <a:pt x="476" y="44"/>
                  </a:lnTo>
                  <a:lnTo>
                    <a:pt x="472" y="46"/>
                  </a:lnTo>
                  <a:lnTo>
                    <a:pt x="468" y="44"/>
                  </a:lnTo>
                  <a:lnTo>
                    <a:pt x="468" y="44"/>
                  </a:lnTo>
                  <a:lnTo>
                    <a:pt x="466" y="46"/>
                  </a:lnTo>
                  <a:lnTo>
                    <a:pt x="464" y="46"/>
                  </a:lnTo>
                  <a:lnTo>
                    <a:pt x="464" y="46"/>
                  </a:lnTo>
                  <a:lnTo>
                    <a:pt x="464" y="44"/>
                  </a:lnTo>
                  <a:lnTo>
                    <a:pt x="464" y="44"/>
                  </a:lnTo>
                  <a:lnTo>
                    <a:pt x="462" y="44"/>
                  </a:lnTo>
                  <a:lnTo>
                    <a:pt x="462" y="44"/>
                  </a:lnTo>
                  <a:lnTo>
                    <a:pt x="462" y="42"/>
                  </a:lnTo>
                  <a:lnTo>
                    <a:pt x="462" y="42"/>
                  </a:lnTo>
                  <a:lnTo>
                    <a:pt x="456" y="42"/>
                  </a:lnTo>
                  <a:lnTo>
                    <a:pt x="456" y="42"/>
                  </a:lnTo>
                  <a:lnTo>
                    <a:pt x="450" y="42"/>
                  </a:lnTo>
                  <a:lnTo>
                    <a:pt x="450" y="42"/>
                  </a:lnTo>
                  <a:lnTo>
                    <a:pt x="448" y="44"/>
                  </a:lnTo>
                  <a:lnTo>
                    <a:pt x="448" y="44"/>
                  </a:lnTo>
                  <a:lnTo>
                    <a:pt x="442" y="44"/>
                  </a:lnTo>
                  <a:lnTo>
                    <a:pt x="442" y="44"/>
                  </a:lnTo>
                  <a:lnTo>
                    <a:pt x="438" y="44"/>
                  </a:lnTo>
                  <a:lnTo>
                    <a:pt x="438" y="44"/>
                  </a:lnTo>
                  <a:lnTo>
                    <a:pt x="436" y="46"/>
                  </a:lnTo>
                  <a:lnTo>
                    <a:pt x="436" y="46"/>
                  </a:lnTo>
                  <a:lnTo>
                    <a:pt x="432" y="44"/>
                  </a:lnTo>
                  <a:lnTo>
                    <a:pt x="432" y="44"/>
                  </a:lnTo>
                  <a:lnTo>
                    <a:pt x="428" y="44"/>
                  </a:lnTo>
                  <a:lnTo>
                    <a:pt x="428" y="44"/>
                  </a:lnTo>
                  <a:lnTo>
                    <a:pt x="428" y="44"/>
                  </a:lnTo>
                  <a:lnTo>
                    <a:pt x="428" y="44"/>
                  </a:lnTo>
                  <a:lnTo>
                    <a:pt x="426" y="44"/>
                  </a:lnTo>
                  <a:lnTo>
                    <a:pt x="426" y="44"/>
                  </a:lnTo>
                  <a:lnTo>
                    <a:pt x="426" y="44"/>
                  </a:lnTo>
                  <a:lnTo>
                    <a:pt x="426" y="44"/>
                  </a:lnTo>
                  <a:lnTo>
                    <a:pt x="420" y="42"/>
                  </a:lnTo>
                  <a:lnTo>
                    <a:pt x="420" y="42"/>
                  </a:lnTo>
                  <a:lnTo>
                    <a:pt x="418" y="44"/>
                  </a:lnTo>
                  <a:lnTo>
                    <a:pt x="418" y="44"/>
                  </a:lnTo>
                  <a:lnTo>
                    <a:pt x="416" y="42"/>
                  </a:lnTo>
                  <a:lnTo>
                    <a:pt x="416" y="40"/>
                  </a:lnTo>
                  <a:lnTo>
                    <a:pt x="416" y="40"/>
                  </a:lnTo>
                  <a:lnTo>
                    <a:pt x="412" y="40"/>
                  </a:lnTo>
                  <a:lnTo>
                    <a:pt x="412" y="40"/>
                  </a:lnTo>
                  <a:lnTo>
                    <a:pt x="412" y="42"/>
                  </a:lnTo>
                  <a:lnTo>
                    <a:pt x="412" y="42"/>
                  </a:lnTo>
                  <a:lnTo>
                    <a:pt x="410" y="44"/>
                  </a:lnTo>
                  <a:lnTo>
                    <a:pt x="410" y="44"/>
                  </a:lnTo>
                  <a:lnTo>
                    <a:pt x="404" y="44"/>
                  </a:lnTo>
                  <a:lnTo>
                    <a:pt x="404" y="44"/>
                  </a:lnTo>
                  <a:lnTo>
                    <a:pt x="400" y="44"/>
                  </a:lnTo>
                  <a:lnTo>
                    <a:pt x="400" y="44"/>
                  </a:lnTo>
                  <a:lnTo>
                    <a:pt x="396" y="42"/>
                  </a:lnTo>
                  <a:lnTo>
                    <a:pt x="396" y="42"/>
                  </a:lnTo>
                  <a:lnTo>
                    <a:pt x="394" y="44"/>
                  </a:lnTo>
                  <a:lnTo>
                    <a:pt x="394" y="44"/>
                  </a:lnTo>
                  <a:lnTo>
                    <a:pt x="390" y="44"/>
                  </a:lnTo>
                  <a:lnTo>
                    <a:pt x="390" y="44"/>
                  </a:lnTo>
                  <a:lnTo>
                    <a:pt x="386" y="42"/>
                  </a:lnTo>
                  <a:lnTo>
                    <a:pt x="386" y="42"/>
                  </a:lnTo>
                  <a:lnTo>
                    <a:pt x="376" y="44"/>
                  </a:lnTo>
                  <a:lnTo>
                    <a:pt x="376" y="44"/>
                  </a:lnTo>
                  <a:lnTo>
                    <a:pt x="374" y="42"/>
                  </a:lnTo>
                  <a:lnTo>
                    <a:pt x="374" y="42"/>
                  </a:lnTo>
                  <a:lnTo>
                    <a:pt x="368" y="42"/>
                  </a:lnTo>
                  <a:lnTo>
                    <a:pt x="368" y="42"/>
                  </a:lnTo>
                  <a:lnTo>
                    <a:pt x="366" y="42"/>
                  </a:lnTo>
                  <a:lnTo>
                    <a:pt x="366" y="42"/>
                  </a:lnTo>
                  <a:lnTo>
                    <a:pt x="362" y="42"/>
                  </a:lnTo>
                  <a:lnTo>
                    <a:pt x="362" y="42"/>
                  </a:lnTo>
                  <a:lnTo>
                    <a:pt x="362" y="42"/>
                  </a:lnTo>
                  <a:lnTo>
                    <a:pt x="362" y="42"/>
                  </a:lnTo>
                  <a:lnTo>
                    <a:pt x="362" y="42"/>
                  </a:lnTo>
                  <a:lnTo>
                    <a:pt x="362" y="42"/>
                  </a:lnTo>
                  <a:lnTo>
                    <a:pt x="360" y="42"/>
                  </a:lnTo>
                  <a:lnTo>
                    <a:pt x="360" y="42"/>
                  </a:lnTo>
                  <a:lnTo>
                    <a:pt x="358" y="42"/>
                  </a:lnTo>
                  <a:lnTo>
                    <a:pt x="358" y="42"/>
                  </a:lnTo>
                  <a:lnTo>
                    <a:pt x="352" y="44"/>
                  </a:lnTo>
                  <a:lnTo>
                    <a:pt x="352" y="44"/>
                  </a:lnTo>
                  <a:lnTo>
                    <a:pt x="344" y="42"/>
                  </a:lnTo>
                  <a:lnTo>
                    <a:pt x="344" y="42"/>
                  </a:lnTo>
                  <a:lnTo>
                    <a:pt x="342" y="44"/>
                  </a:lnTo>
                  <a:lnTo>
                    <a:pt x="342" y="44"/>
                  </a:lnTo>
                  <a:lnTo>
                    <a:pt x="338" y="42"/>
                  </a:lnTo>
                  <a:lnTo>
                    <a:pt x="338" y="42"/>
                  </a:lnTo>
                  <a:lnTo>
                    <a:pt x="330" y="44"/>
                  </a:lnTo>
                  <a:lnTo>
                    <a:pt x="330" y="44"/>
                  </a:lnTo>
                  <a:lnTo>
                    <a:pt x="328" y="44"/>
                  </a:lnTo>
                  <a:lnTo>
                    <a:pt x="328" y="44"/>
                  </a:lnTo>
                  <a:lnTo>
                    <a:pt x="322" y="42"/>
                  </a:lnTo>
                  <a:lnTo>
                    <a:pt x="322" y="42"/>
                  </a:lnTo>
                  <a:lnTo>
                    <a:pt x="316" y="42"/>
                  </a:lnTo>
                  <a:lnTo>
                    <a:pt x="316" y="42"/>
                  </a:lnTo>
                  <a:lnTo>
                    <a:pt x="316" y="42"/>
                  </a:lnTo>
                  <a:lnTo>
                    <a:pt x="316" y="42"/>
                  </a:lnTo>
                  <a:lnTo>
                    <a:pt x="316" y="42"/>
                  </a:lnTo>
                  <a:lnTo>
                    <a:pt x="316" y="42"/>
                  </a:lnTo>
                  <a:lnTo>
                    <a:pt x="314" y="42"/>
                  </a:lnTo>
                  <a:lnTo>
                    <a:pt x="314" y="42"/>
                  </a:lnTo>
                  <a:lnTo>
                    <a:pt x="310" y="42"/>
                  </a:lnTo>
                  <a:lnTo>
                    <a:pt x="310" y="42"/>
                  </a:lnTo>
                  <a:lnTo>
                    <a:pt x="310" y="40"/>
                  </a:lnTo>
                  <a:lnTo>
                    <a:pt x="310" y="40"/>
                  </a:lnTo>
                  <a:lnTo>
                    <a:pt x="308" y="40"/>
                  </a:lnTo>
                  <a:lnTo>
                    <a:pt x="308" y="42"/>
                  </a:lnTo>
                  <a:lnTo>
                    <a:pt x="308" y="42"/>
                  </a:lnTo>
                  <a:lnTo>
                    <a:pt x="306" y="42"/>
                  </a:lnTo>
                  <a:lnTo>
                    <a:pt x="306" y="42"/>
                  </a:lnTo>
                  <a:lnTo>
                    <a:pt x="298" y="42"/>
                  </a:lnTo>
                  <a:lnTo>
                    <a:pt x="298" y="42"/>
                  </a:lnTo>
                  <a:lnTo>
                    <a:pt x="296" y="42"/>
                  </a:lnTo>
                  <a:lnTo>
                    <a:pt x="296" y="42"/>
                  </a:lnTo>
                  <a:lnTo>
                    <a:pt x="294" y="42"/>
                  </a:lnTo>
                  <a:lnTo>
                    <a:pt x="294" y="42"/>
                  </a:lnTo>
                  <a:lnTo>
                    <a:pt x="290" y="42"/>
                  </a:lnTo>
                  <a:lnTo>
                    <a:pt x="290" y="42"/>
                  </a:lnTo>
                  <a:lnTo>
                    <a:pt x="288" y="42"/>
                  </a:lnTo>
                  <a:lnTo>
                    <a:pt x="288" y="42"/>
                  </a:lnTo>
                  <a:lnTo>
                    <a:pt x="286" y="42"/>
                  </a:lnTo>
                  <a:lnTo>
                    <a:pt x="286" y="42"/>
                  </a:lnTo>
                  <a:lnTo>
                    <a:pt x="286" y="40"/>
                  </a:lnTo>
                  <a:lnTo>
                    <a:pt x="286" y="40"/>
                  </a:lnTo>
                  <a:lnTo>
                    <a:pt x="282" y="42"/>
                  </a:lnTo>
                  <a:lnTo>
                    <a:pt x="282" y="42"/>
                  </a:lnTo>
                  <a:lnTo>
                    <a:pt x="278" y="40"/>
                  </a:lnTo>
                  <a:lnTo>
                    <a:pt x="278" y="40"/>
                  </a:lnTo>
                  <a:lnTo>
                    <a:pt x="276" y="40"/>
                  </a:lnTo>
                  <a:lnTo>
                    <a:pt x="274" y="40"/>
                  </a:lnTo>
                  <a:lnTo>
                    <a:pt x="274" y="40"/>
                  </a:lnTo>
                  <a:lnTo>
                    <a:pt x="270" y="40"/>
                  </a:lnTo>
                  <a:lnTo>
                    <a:pt x="270" y="40"/>
                  </a:lnTo>
                  <a:lnTo>
                    <a:pt x="268" y="42"/>
                  </a:lnTo>
                  <a:lnTo>
                    <a:pt x="268" y="42"/>
                  </a:lnTo>
                  <a:lnTo>
                    <a:pt x="264" y="40"/>
                  </a:lnTo>
                  <a:lnTo>
                    <a:pt x="264" y="40"/>
                  </a:lnTo>
                  <a:lnTo>
                    <a:pt x="260" y="40"/>
                  </a:lnTo>
                  <a:lnTo>
                    <a:pt x="260" y="40"/>
                  </a:lnTo>
                  <a:lnTo>
                    <a:pt x="258" y="40"/>
                  </a:lnTo>
                  <a:lnTo>
                    <a:pt x="258" y="40"/>
                  </a:lnTo>
                  <a:lnTo>
                    <a:pt x="252" y="40"/>
                  </a:lnTo>
                  <a:lnTo>
                    <a:pt x="252" y="40"/>
                  </a:lnTo>
                  <a:lnTo>
                    <a:pt x="246" y="40"/>
                  </a:lnTo>
                  <a:lnTo>
                    <a:pt x="242" y="40"/>
                  </a:lnTo>
                  <a:lnTo>
                    <a:pt x="242" y="40"/>
                  </a:lnTo>
                  <a:lnTo>
                    <a:pt x="238" y="40"/>
                  </a:lnTo>
                  <a:lnTo>
                    <a:pt x="234" y="40"/>
                  </a:lnTo>
                  <a:lnTo>
                    <a:pt x="234" y="40"/>
                  </a:lnTo>
                  <a:lnTo>
                    <a:pt x="234" y="40"/>
                  </a:lnTo>
                  <a:lnTo>
                    <a:pt x="234" y="40"/>
                  </a:lnTo>
                  <a:lnTo>
                    <a:pt x="230" y="40"/>
                  </a:lnTo>
                  <a:lnTo>
                    <a:pt x="230" y="40"/>
                  </a:lnTo>
                  <a:lnTo>
                    <a:pt x="228" y="40"/>
                  </a:lnTo>
                  <a:lnTo>
                    <a:pt x="228" y="40"/>
                  </a:lnTo>
                  <a:lnTo>
                    <a:pt x="224" y="40"/>
                  </a:lnTo>
                  <a:lnTo>
                    <a:pt x="224" y="40"/>
                  </a:lnTo>
                  <a:lnTo>
                    <a:pt x="222" y="40"/>
                  </a:lnTo>
                  <a:lnTo>
                    <a:pt x="222" y="40"/>
                  </a:lnTo>
                  <a:lnTo>
                    <a:pt x="218" y="40"/>
                  </a:lnTo>
                  <a:lnTo>
                    <a:pt x="218" y="40"/>
                  </a:lnTo>
                  <a:lnTo>
                    <a:pt x="216" y="40"/>
                  </a:lnTo>
                  <a:lnTo>
                    <a:pt x="216" y="40"/>
                  </a:lnTo>
                  <a:lnTo>
                    <a:pt x="212" y="42"/>
                  </a:lnTo>
                  <a:lnTo>
                    <a:pt x="212" y="42"/>
                  </a:lnTo>
                  <a:lnTo>
                    <a:pt x="208" y="40"/>
                  </a:lnTo>
                  <a:lnTo>
                    <a:pt x="208" y="40"/>
                  </a:lnTo>
                  <a:lnTo>
                    <a:pt x="204" y="42"/>
                  </a:lnTo>
                  <a:lnTo>
                    <a:pt x="204" y="42"/>
                  </a:lnTo>
                  <a:lnTo>
                    <a:pt x="200" y="40"/>
                  </a:lnTo>
                  <a:lnTo>
                    <a:pt x="200" y="40"/>
                  </a:lnTo>
                  <a:lnTo>
                    <a:pt x="190" y="40"/>
                  </a:lnTo>
                  <a:lnTo>
                    <a:pt x="190" y="40"/>
                  </a:lnTo>
                  <a:lnTo>
                    <a:pt x="188" y="40"/>
                  </a:lnTo>
                  <a:lnTo>
                    <a:pt x="188" y="40"/>
                  </a:lnTo>
                  <a:lnTo>
                    <a:pt x="176" y="40"/>
                  </a:lnTo>
                  <a:lnTo>
                    <a:pt x="176" y="40"/>
                  </a:lnTo>
                  <a:lnTo>
                    <a:pt x="172" y="42"/>
                  </a:lnTo>
                  <a:lnTo>
                    <a:pt x="172" y="42"/>
                  </a:lnTo>
                  <a:lnTo>
                    <a:pt x="170" y="42"/>
                  </a:lnTo>
                  <a:lnTo>
                    <a:pt x="170" y="42"/>
                  </a:lnTo>
                  <a:lnTo>
                    <a:pt x="166" y="42"/>
                  </a:lnTo>
                  <a:lnTo>
                    <a:pt x="166" y="42"/>
                  </a:lnTo>
                  <a:lnTo>
                    <a:pt x="162" y="42"/>
                  </a:lnTo>
                  <a:lnTo>
                    <a:pt x="158" y="42"/>
                  </a:lnTo>
                  <a:lnTo>
                    <a:pt x="158" y="42"/>
                  </a:lnTo>
                  <a:lnTo>
                    <a:pt x="158" y="40"/>
                  </a:lnTo>
                  <a:lnTo>
                    <a:pt x="158" y="40"/>
                  </a:lnTo>
                  <a:lnTo>
                    <a:pt x="156" y="40"/>
                  </a:lnTo>
                  <a:lnTo>
                    <a:pt x="156" y="40"/>
                  </a:lnTo>
                  <a:lnTo>
                    <a:pt x="156" y="38"/>
                  </a:lnTo>
                  <a:lnTo>
                    <a:pt x="156" y="38"/>
                  </a:lnTo>
                  <a:lnTo>
                    <a:pt x="148" y="38"/>
                  </a:lnTo>
                  <a:lnTo>
                    <a:pt x="148" y="38"/>
                  </a:lnTo>
                  <a:lnTo>
                    <a:pt x="148" y="38"/>
                  </a:lnTo>
                  <a:lnTo>
                    <a:pt x="148" y="38"/>
                  </a:lnTo>
                  <a:lnTo>
                    <a:pt x="146" y="38"/>
                  </a:lnTo>
                  <a:lnTo>
                    <a:pt x="146" y="38"/>
                  </a:lnTo>
                  <a:lnTo>
                    <a:pt x="142" y="38"/>
                  </a:lnTo>
                  <a:lnTo>
                    <a:pt x="140" y="40"/>
                  </a:lnTo>
                  <a:lnTo>
                    <a:pt x="140" y="40"/>
                  </a:lnTo>
                  <a:lnTo>
                    <a:pt x="138" y="40"/>
                  </a:lnTo>
                  <a:lnTo>
                    <a:pt x="138" y="40"/>
                  </a:lnTo>
                  <a:lnTo>
                    <a:pt x="134" y="40"/>
                  </a:lnTo>
                  <a:lnTo>
                    <a:pt x="134" y="40"/>
                  </a:lnTo>
                  <a:lnTo>
                    <a:pt x="130" y="40"/>
                  </a:lnTo>
                  <a:lnTo>
                    <a:pt x="130" y="40"/>
                  </a:lnTo>
                  <a:lnTo>
                    <a:pt x="126" y="38"/>
                  </a:lnTo>
                  <a:lnTo>
                    <a:pt x="126" y="38"/>
                  </a:lnTo>
                  <a:lnTo>
                    <a:pt x="124" y="38"/>
                  </a:lnTo>
                  <a:lnTo>
                    <a:pt x="124" y="38"/>
                  </a:lnTo>
                  <a:lnTo>
                    <a:pt x="122" y="38"/>
                  </a:lnTo>
                  <a:lnTo>
                    <a:pt x="118" y="38"/>
                  </a:lnTo>
                  <a:lnTo>
                    <a:pt x="118" y="38"/>
                  </a:lnTo>
                  <a:lnTo>
                    <a:pt x="116" y="38"/>
                  </a:lnTo>
                  <a:lnTo>
                    <a:pt x="116" y="38"/>
                  </a:lnTo>
                  <a:lnTo>
                    <a:pt x="112" y="38"/>
                  </a:lnTo>
                  <a:lnTo>
                    <a:pt x="112" y="38"/>
                  </a:lnTo>
                  <a:lnTo>
                    <a:pt x="106" y="40"/>
                  </a:lnTo>
                  <a:lnTo>
                    <a:pt x="106" y="40"/>
                  </a:lnTo>
                  <a:lnTo>
                    <a:pt x="104" y="38"/>
                  </a:lnTo>
                  <a:lnTo>
                    <a:pt x="104" y="38"/>
                  </a:lnTo>
                  <a:lnTo>
                    <a:pt x="104" y="38"/>
                  </a:lnTo>
                  <a:lnTo>
                    <a:pt x="104" y="38"/>
                  </a:lnTo>
                  <a:lnTo>
                    <a:pt x="102" y="38"/>
                  </a:lnTo>
                  <a:lnTo>
                    <a:pt x="102" y="38"/>
                  </a:lnTo>
                  <a:lnTo>
                    <a:pt x="98" y="36"/>
                  </a:lnTo>
                  <a:lnTo>
                    <a:pt x="98" y="36"/>
                  </a:lnTo>
                  <a:lnTo>
                    <a:pt x="92" y="38"/>
                  </a:lnTo>
                  <a:lnTo>
                    <a:pt x="92" y="38"/>
                  </a:lnTo>
                  <a:lnTo>
                    <a:pt x="90" y="36"/>
                  </a:lnTo>
                  <a:lnTo>
                    <a:pt x="90" y="36"/>
                  </a:lnTo>
                  <a:lnTo>
                    <a:pt x="86" y="38"/>
                  </a:lnTo>
                  <a:lnTo>
                    <a:pt x="86" y="38"/>
                  </a:lnTo>
                  <a:lnTo>
                    <a:pt x="82" y="36"/>
                  </a:lnTo>
                  <a:lnTo>
                    <a:pt x="82" y="36"/>
                  </a:lnTo>
                  <a:lnTo>
                    <a:pt x="76" y="36"/>
                  </a:lnTo>
                  <a:lnTo>
                    <a:pt x="76" y="36"/>
                  </a:lnTo>
                  <a:lnTo>
                    <a:pt x="74" y="38"/>
                  </a:lnTo>
                  <a:lnTo>
                    <a:pt x="74" y="38"/>
                  </a:lnTo>
                  <a:lnTo>
                    <a:pt x="70" y="38"/>
                  </a:lnTo>
                  <a:lnTo>
                    <a:pt x="70" y="38"/>
                  </a:lnTo>
                  <a:lnTo>
                    <a:pt x="66" y="36"/>
                  </a:lnTo>
                  <a:lnTo>
                    <a:pt x="66" y="36"/>
                  </a:lnTo>
                  <a:lnTo>
                    <a:pt x="64" y="36"/>
                  </a:lnTo>
                  <a:lnTo>
                    <a:pt x="64" y="36"/>
                  </a:lnTo>
                  <a:lnTo>
                    <a:pt x="56" y="36"/>
                  </a:lnTo>
                  <a:lnTo>
                    <a:pt x="56" y="36"/>
                  </a:lnTo>
                  <a:lnTo>
                    <a:pt x="54" y="38"/>
                  </a:lnTo>
                  <a:lnTo>
                    <a:pt x="54" y="38"/>
                  </a:lnTo>
                  <a:lnTo>
                    <a:pt x="50" y="38"/>
                  </a:lnTo>
                  <a:lnTo>
                    <a:pt x="50" y="38"/>
                  </a:lnTo>
                  <a:lnTo>
                    <a:pt x="50" y="38"/>
                  </a:lnTo>
                  <a:lnTo>
                    <a:pt x="50" y="38"/>
                  </a:lnTo>
                  <a:lnTo>
                    <a:pt x="46" y="38"/>
                  </a:lnTo>
                  <a:lnTo>
                    <a:pt x="46" y="38"/>
                  </a:lnTo>
                  <a:lnTo>
                    <a:pt x="42" y="38"/>
                  </a:lnTo>
                  <a:lnTo>
                    <a:pt x="42" y="38"/>
                  </a:lnTo>
                  <a:lnTo>
                    <a:pt x="40" y="36"/>
                  </a:lnTo>
                  <a:lnTo>
                    <a:pt x="40" y="36"/>
                  </a:lnTo>
                  <a:lnTo>
                    <a:pt x="38" y="36"/>
                  </a:lnTo>
                  <a:lnTo>
                    <a:pt x="38" y="36"/>
                  </a:lnTo>
                  <a:lnTo>
                    <a:pt x="36" y="34"/>
                  </a:lnTo>
                  <a:lnTo>
                    <a:pt x="36" y="34"/>
                  </a:lnTo>
                  <a:lnTo>
                    <a:pt x="28" y="34"/>
                  </a:lnTo>
                  <a:lnTo>
                    <a:pt x="28" y="34"/>
                  </a:lnTo>
                  <a:lnTo>
                    <a:pt x="26" y="34"/>
                  </a:lnTo>
                  <a:lnTo>
                    <a:pt x="26" y="34"/>
                  </a:lnTo>
                  <a:lnTo>
                    <a:pt x="24" y="34"/>
                  </a:lnTo>
                  <a:lnTo>
                    <a:pt x="24" y="34"/>
                  </a:lnTo>
                  <a:lnTo>
                    <a:pt x="20" y="34"/>
                  </a:lnTo>
                  <a:lnTo>
                    <a:pt x="20" y="34"/>
                  </a:lnTo>
                  <a:lnTo>
                    <a:pt x="8" y="34"/>
                  </a:lnTo>
                  <a:lnTo>
                    <a:pt x="8" y="34"/>
                  </a:lnTo>
                  <a:lnTo>
                    <a:pt x="4" y="34"/>
                  </a:lnTo>
                  <a:lnTo>
                    <a:pt x="4" y="34"/>
                  </a:lnTo>
                  <a:lnTo>
                    <a:pt x="2" y="32"/>
                  </a:lnTo>
                  <a:lnTo>
                    <a:pt x="2" y="32"/>
                  </a:lnTo>
                  <a:lnTo>
                    <a:pt x="2" y="30"/>
                  </a:lnTo>
                  <a:lnTo>
                    <a:pt x="2" y="30"/>
                  </a:lnTo>
                  <a:lnTo>
                    <a:pt x="2" y="28"/>
                  </a:lnTo>
                  <a:lnTo>
                    <a:pt x="2" y="28"/>
                  </a:lnTo>
                  <a:lnTo>
                    <a:pt x="2" y="28"/>
                  </a:lnTo>
                  <a:lnTo>
                    <a:pt x="2" y="28"/>
                  </a:lnTo>
                  <a:lnTo>
                    <a:pt x="2" y="26"/>
                  </a:lnTo>
                  <a:lnTo>
                    <a:pt x="2" y="26"/>
                  </a:lnTo>
                  <a:lnTo>
                    <a:pt x="2" y="26"/>
                  </a:lnTo>
                  <a:lnTo>
                    <a:pt x="2" y="26"/>
                  </a:lnTo>
                  <a:lnTo>
                    <a:pt x="2" y="24"/>
                  </a:lnTo>
                  <a:lnTo>
                    <a:pt x="2" y="24"/>
                  </a:lnTo>
                  <a:lnTo>
                    <a:pt x="2" y="24"/>
                  </a:lnTo>
                  <a:lnTo>
                    <a:pt x="2" y="24"/>
                  </a:lnTo>
                  <a:lnTo>
                    <a:pt x="2" y="24"/>
                  </a:lnTo>
                  <a:lnTo>
                    <a:pt x="2" y="24"/>
                  </a:lnTo>
                  <a:lnTo>
                    <a:pt x="2" y="24"/>
                  </a:lnTo>
                  <a:lnTo>
                    <a:pt x="0" y="20"/>
                  </a:lnTo>
                  <a:lnTo>
                    <a:pt x="0" y="20"/>
                  </a:lnTo>
                  <a:lnTo>
                    <a:pt x="0" y="18"/>
                  </a:lnTo>
                  <a:lnTo>
                    <a:pt x="0" y="18"/>
                  </a:lnTo>
                  <a:lnTo>
                    <a:pt x="0" y="18"/>
                  </a:lnTo>
                  <a:lnTo>
                    <a:pt x="2" y="16"/>
                  </a:lnTo>
                  <a:lnTo>
                    <a:pt x="2" y="16"/>
                  </a:lnTo>
                  <a:lnTo>
                    <a:pt x="2" y="16"/>
                  </a:lnTo>
                  <a:lnTo>
                    <a:pt x="2" y="16"/>
                  </a:lnTo>
                  <a:lnTo>
                    <a:pt x="2" y="16"/>
                  </a:lnTo>
                  <a:lnTo>
                    <a:pt x="2" y="14"/>
                  </a:lnTo>
                  <a:lnTo>
                    <a:pt x="2" y="14"/>
                  </a:lnTo>
                  <a:lnTo>
                    <a:pt x="2" y="14"/>
                  </a:lnTo>
                  <a:lnTo>
                    <a:pt x="2" y="14"/>
                  </a:lnTo>
                  <a:lnTo>
                    <a:pt x="2" y="14"/>
                  </a:lnTo>
                  <a:lnTo>
                    <a:pt x="2" y="1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 name="Freeform 6"/>
            <p:cNvSpPr>
              <a:spLocks noEditPoints="1"/>
            </p:cNvSpPr>
            <p:nvPr userDrawn="1"/>
          </p:nvSpPr>
          <p:spPr bwMode="gray">
            <a:xfrm>
              <a:off x="377760" y="6195126"/>
              <a:ext cx="8418958" cy="60192"/>
            </a:xfrm>
            <a:custGeom>
              <a:avLst/>
              <a:gdLst>
                <a:gd name="T0" fmla="*/ 3752 w 3916"/>
                <a:gd name="T1" fmla="*/ 12 h 28"/>
                <a:gd name="T2" fmla="*/ 3576 w 3916"/>
                <a:gd name="T3" fmla="*/ 14 h 28"/>
                <a:gd name="T4" fmla="*/ 3450 w 3916"/>
                <a:gd name="T5" fmla="*/ 14 h 28"/>
                <a:gd name="T6" fmla="*/ 3348 w 3916"/>
                <a:gd name="T7" fmla="*/ 12 h 28"/>
                <a:gd name="T8" fmla="*/ 3206 w 3916"/>
                <a:gd name="T9" fmla="*/ 12 h 28"/>
                <a:gd name="T10" fmla="*/ 3108 w 3916"/>
                <a:gd name="T11" fmla="*/ 10 h 28"/>
                <a:gd name="T12" fmla="*/ 2950 w 3916"/>
                <a:gd name="T13" fmla="*/ 12 h 28"/>
                <a:gd name="T14" fmla="*/ 2916 w 3916"/>
                <a:gd name="T15" fmla="*/ 10 h 28"/>
                <a:gd name="T16" fmla="*/ 2826 w 3916"/>
                <a:gd name="T17" fmla="*/ 10 h 28"/>
                <a:gd name="T18" fmla="*/ 2684 w 3916"/>
                <a:gd name="T19" fmla="*/ 8 h 28"/>
                <a:gd name="T20" fmla="*/ 2550 w 3916"/>
                <a:gd name="T21" fmla="*/ 6 h 28"/>
                <a:gd name="T22" fmla="*/ 2400 w 3916"/>
                <a:gd name="T23" fmla="*/ 4 h 28"/>
                <a:gd name="T24" fmla="*/ 2252 w 3916"/>
                <a:gd name="T25" fmla="*/ 6 h 28"/>
                <a:gd name="T26" fmla="*/ 2078 w 3916"/>
                <a:gd name="T27" fmla="*/ 4 h 28"/>
                <a:gd name="T28" fmla="*/ 1694 w 3916"/>
                <a:gd name="T29" fmla="*/ 4 h 28"/>
                <a:gd name="T30" fmla="*/ 1488 w 3916"/>
                <a:gd name="T31" fmla="*/ 4 h 28"/>
                <a:gd name="T32" fmla="*/ 1294 w 3916"/>
                <a:gd name="T33" fmla="*/ 6 h 28"/>
                <a:gd name="T34" fmla="*/ 1254 w 3916"/>
                <a:gd name="T35" fmla="*/ 10 h 28"/>
                <a:gd name="T36" fmla="*/ 1126 w 3916"/>
                <a:gd name="T37" fmla="*/ 10 h 28"/>
                <a:gd name="T38" fmla="*/ 1048 w 3916"/>
                <a:gd name="T39" fmla="*/ 8 h 28"/>
                <a:gd name="T40" fmla="*/ 1044 w 3916"/>
                <a:gd name="T41" fmla="*/ 8 h 28"/>
                <a:gd name="T42" fmla="*/ 900 w 3916"/>
                <a:gd name="T43" fmla="*/ 8 h 28"/>
                <a:gd name="T44" fmla="*/ 720 w 3916"/>
                <a:gd name="T45" fmla="*/ 6 h 28"/>
                <a:gd name="T46" fmla="*/ 480 w 3916"/>
                <a:gd name="T47" fmla="*/ 6 h 28"/>
                <a:gd name="T48" fmla="*/ 338 w 3916"/>
                <a:gd name="T49" fmla="*/ 2 h 28"/>
                <a:gd name="T50" fmla="*/ 194 w 3916"/>
                <a:gd name="T51" fmla="*/ 0 h 28"/>
                <a:gd name="T52" fmla="*/ 56 w 3916"/>
                <a:gd name="T53" fmla="*/ 2 h 28"/>
                <a:gd name="T54" fmla="*/ 0 w 3916"/>
                <a:gd name="T55" fmla="*/ 10 h 28"/>
                <a:gd name="T56" fmla="*/ 64 w 3916"/>
                <a:gd name="T57" fmla="*/ 10 h 28"/>
                <a:gd name="T58" fmla="*/ 192 w 3916"/>
                <a:gd name="T59" fmla="*/ 10 h 28"/>
                <a:gd name="T60" fmla="*/ 294 w 3916"/>
                <a:gd name="T61" fmla="*/ 10 h 28"/>
                <a:gd name="T62" fmla="*/ 390 w 3916"/>
                <a:gd name="T63" fmla="*/ 12 h 28"/>
                <a:gd name="T64" fmla="*/ 610 w 3916"/>
                <a:gd name="T65" fmla="*/ 12 h 28"/>
                <a:gd name="T66" fmla="*/ 778 w 3916"/>
                <a:gd name="T67" fmla="*/ 14 h 28"/>
                <a:gd name="T68" fmla="*/ 884 w 3916"/>
                <a:gd name="T69" fmla="*/ 12 h 28"/>
                <a:gd name="T70" fmla="*/ 962 w 3916"/>
                <a:gd name="T71" fmla="*/ 14 h 28"/>
                <a:gd name="T72" fmla="*/ 1062 w 3916"/>
                <a:gd name="T73" fmla="*/ 16 h 28"/>
                <a:gd name="T74" fmla="*/ 1214 w 3916"/>
                <a:gd name="T75" fmla="*/ 16 h 28"/>
                <a:gd name="T76" fmla="*/ 1338 w 3916"/>
                <a:gd name="T77" fmla="*/ 18 h 28"/>
                <a:gd name="T78" fmla="*/ 1394 w 3916"/>
                <a:gd name="T79" fmla="*/ 18 h 28"/>
                <a:gd name="T80" fmla="*/ 1782 w 3916"/>
                <a:gd name="T81" fmla="*/ 20 h 28"/>
                <a:gd name="T82" fmla="*/ 1952 w 3916"/>
                <a:gd name="T83" fmla="*/ 20 h 28"/>
                <a:gd name="T84" fmla="*/ 2142 w 3916"/>
                <a:gd name="T85" fmla="*/ 22 h 28"/>
                <a:gd name="T86" fmla="*/ 2328 w 3916"/>
                <a:gd name="T87" fmla="*/ 22 h 28"/>
                <a:gd name="T88" fmla="*/ 2476 w 3916"/>
                <a:gd name="T89" fmla="*/ 22 h 28"/>
                <a:gd name="T90" fmla="*/ 2586 w 3916"/>
                <a:gd name="T91" fmla="*/ 22 h 28"/>
                <a:gd name="T92" fmla="*/ 2840 w 3916"/>
                <a:gd name="T93" fmla="*/ 22 h 28"/>
                <a:gd name="T94" fmla="*/ 2984 w 3916"/>
                <a:gd name="T95" fmla="*/ 24 h 28"/>
                <a:gd name="T96" fmla="*/ 3156 w 3916"/>
                <a:gd name="T97" fmla="*/ 24 h 28"/>
                <a:gd name="T98" fmla="*/ 3214 w 3916"/>
                <a:gd name="T99" fmla="*/ 24 h 28"/>
                <a:gd name="T100" fmla="*/ 3334 w 3916"/>
                <a:gd name="T101" fmla="*/ 26 h 28"/>
                <a:gd name="T102" fmla="*/ 3470 w 3916"/>
                <a:gd name="T103" fmla="*/ 26 h 28"/>
                <a:gd name="T104" fmla="*/ 3578 w 3916"/>
                <a:gd name="T105" fmla="*/ 26 h 28"/>
                <a:gd name="T106" fmla="*/ 3658 w 3916"/>
                <a:gd name="T107" fmla="*/ 26 h 28"/>
                <a:gd name="T108" fmla="*/ 3810 w 3916"/>
                <a:gd name="T109" fmla="*/ 28 h 28"/>
                <a:gd name="T110" fmla="*/ 3832 w 3916"/>
                <a:gd name="T111" fmla="*/ 26 h 28"/>
                <a:gd name="T112" fmla="*/ 3878 w 3916"/>
                <a:gd name="T113" fmla="*/ 24 h 28"/>
                <a:gd name="T114" fmla="*/ 3916 w 3916"/>
                <a:gd name="T115" fmla="*/ 18 h 28"/>
                <a:gd name="T116" fmla="*/ 3844 w 3916"/>
                <a:gd name="T117" fmla="*/ 14 h 28"/>
                <a:gd name="T118" fmla="*/ 746 w 3916"/>
                <a:gd name="T119" fmla="*/ 8 h 28"/>
                <a:gd name="T120" fmla="*/ 2876 w 3916"/>
                <a:gd name="T121" fmla="*/ 18 h 28"/>
                <a:gd name="T122" fmla="*/ 3162 w 3916"/>
                <a:gd name="T123"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16" h="28">
                  <a:moveTo>
                    <a:pt x="3820" y="12"/>
                  </a:moveTo>
                  <a:lnTo>
                    <a:pt x="3820" y="12"/>
                  </a:lnTo>
                  <a:lnTo>
                    <a:pt x="3816" y="14"/>
                  </a:lnTo>
                  <a:lnTo>
                    <a:pt x="3816" y="14"/>
                  </a:lnTo>
                  <a:lnTo>
                    <a:pt x="3796" y="14"/>
                  </a:lnTo>
                  <a:lnTo>
                    <a:pt x="3796" y="14"/>
                  </a:lnTo>
                  <a:lnTo>
                    <a:pt x="3752" y="12"/>
                  </a:lnTo>
                  <a:lnTo>
                    <a:pt x="3752" y="12"/>
                  </a:lnTo>
                  <a:lnTo>
                    <a:pt x="3738" y="14"/>
                  </a:lnTo>
                  <a:lnTo>
                    <a:pt x="3738" y="14"/>
                  </a:lnTo>
                  <a:lnTo>
                    <a:pt x="3684" y="14"/>
                  </a:lnTo>
                  <a:lnTo>
                    <a:pt x="3634" y="14"/>
                  </a:lnTo>
                  <a:lnTo>
                    <a:pt x="3634" y="14"/>
                  </a:lnTo>
                  <a:lnTo>
                    <a:pt x="3604" y="14"/>
                  </a:lnTo>
                  <a:lnTo>
                    <a:pt x="3576" y="14"/>
                  </a:lnTo>
                  <a:lnTo>
                    <a:pt x="3576" y="14"/>
                  </a:lnTo>
                  <a:lnTo>
                    <a:pt x="3562" y="14"/>
                  </a:lnTo>
                  <a:lnTo>
                    <a:pt x="3548" y="12"/>
                  </a:lnTo>
                  <a:lnTo>
                    <a:pt x="3548" y="12"/>
                  </a:lnTo>
                  <a:lnTo>
                    <a:pt x="3530" y="12"/>
                  </a:lnTo>
                  <a:lnTo>
                    <a:pt x="3530" y="12"/>
                  </a:lnTo>
                  <a:lnTo>
                    <a:pt x="3488" y="12"/>
                  </a:lnTo>
                  <a:lnTo>
                    <a:pt x="3468" y="12"/>
                  </a:lnTo>
                  <a:lnTo>
                    <a:pt x="3450" y="14"/>
                  </a:lnTo>
                  <a:lnTo>
                    <a:pt x="3450" y="14"/>
                  </a:lnTo>
                  <a:lnTo>
                    <a:pt x="3440" y="12"/>
                  </a:lnTo>
                  <a:lnTo>
                    <a:pt x="3430" y="12"/>
                  </a:lnTo>
                  <a:lnTo>
                    <a:pt x="3410" y="12"/>
                  </a:lnTo>
                  <a:lnTo>
                    <a:pt x="3410" y="12"/>
                  </a:lnTo>
                  <a:lnTo>
                    <a:pt x="3380" y="12"/>
                  </a:lnTo>
                  <a:lnTo>
                    <a:pt x="3348" y="12"/>
                  </a:lnTo>
                  <a:lnTo>
                    <a:pt x="3348" y="12"/>
                  </a:lnTo>
                  <a:lnTo>
                    <a:pt x="3332" y="12"/>
                  </a:lnTo>
                  <a:lnTo>
                    <a:pt x="3316" y="14"/>
                  </a:lnTo>
                  <a:lnTo>
                    <a:pt x="3316" y="14"/>
                  </a:lnTo>
                  <a:lnTo>
                    <a:pt x="3266" y="12"/>
                  </a:lnTo>
                  <a:lnTo>
                    <a:pt x="3216" y="12"/>
                  </a:lnTo>
                  <a:lnTo>
                    <a:pt x="3216" y="12"/>
                  </a:lnTo>
                  <a:lnTo>
                    <a:pt x="3206" y="12"/>
                  </a:lnTo>
                  <a:lnTo>
                    <a:pt x="3206" y="12"/>
                  </a:lnTo>
                  <a:lnTo>
                    <a:pt x="3198" y="14"/>
                  </a:lnTo>
                  <a:lnTo>
                    <a:pt x="3198" y="14"/>
                  </a:lnTo>
                  <a:lnTo>
                    <a:pt x="3170" y="12"/>
                  </a:lnTo>
                  <a:lnTo>
                    <a:pt x="3156" y="12"/>
                  </a:lnTo>
                  <a:lnTo>
                    <a:pt x="3142" y="14"/>
                  </a:lnTo>
                  <a:lnTo>
                    <a:pt x="3142" y="14"/>
                  </a:lnTo>
                  <a:lnTo>
                    <a:pt x="3124" y="12"/>
                  </a:lnTo>
                  <a:lnTo>
                    <a:pt x="3108" y="10"/>
                  </a:lnTo>
                  <a:lnTo>
                    <a:pt x="3074" y="12"/>
                  </a:lnTo>
                  <a:lnTo>
                    <a:pt x="3074" y="12"/>
                  </a:lnTo>
                  <a:lnTo>
                    <a:pt x="3064" y="10"/>
                  </a:lnTo>
                  <a:lnTo>
                    <a:pt x="3064" y="10"/>
                  </a:lnTo>
                  <a:lnTo>
                    <a:pt x="3012" y="10"/>
                  </a:lnTo>
                  <a:lnTo>
                    <a:pt x="2960" y="10"/>
                  </a:lnTo>
                  <a:lnTo>
                    <a:pt x="2960" y="10"/>
                  </a:lnTo>
                  <a:lnTo>
                    <a:pt x="2950" y="12"/>
                  </a:lnTo>
                  <a:lnTo>
                    <a:pt x="2950" y="12"/>
                  </a:lnTo>
                  <a:lnTo>
                    <a:pt x="2944" y="10"/>
                  </a:lnTo>
                  <a:lnTo>
                    <a:pt x="2944" y="10"/>
                  </a:lnTo>
                  <a:lnTo>
                    <a:pt x="2936" y="12"/>
                  </a:lnTo>
                  <a:lnTo>
                    <a:pt x="2936" y="12"/>
                  </a:lnTo>
                  <a:lnTo>
                    <a:pt x="2932" y="10"/>
                  </a:lnTo>
                  <a:lnTo>
                    <a:pt x="2932" y="10"/>
                  </a:lnTo>
                  <a:lnTo>
                    <a:pt x="2916" y="10"/>
                  </a:lnTo>
                  <a:lnTo>
                    <a:pt x="2902" y="10"/>
                  </a:lnTo>
                  <a:lnTo>
                    <a:pt x="2902" y="10"/>
                  </a:lnTo>
                  <a:lnTo>
                    <a:pt x="2882" y="10"/>
                  </a:lnTo>
                  <a:lnTo>
                    <a:pt x="2858" y="10"/>
                  </a:lnTo>
                  <a:lnTo>
                    <a:pt x="2858" y="10"/>
                  </a:lnTo>
                  <a:lnTo>
                    <a:pt x="2844" y="10"/>
                  </a:lnTo>
                  <a:lnTo>
                    <a:pt x="2834" y="10"/>
                  </a:lnTo>
                  <a:lnTo>
                    <a:pt x="2826" y="10"/>
                  </a:lnTo>
                  <a:lnTo>
                    <a:pt x="2826" y="10"/>
                  </a:lnTo>
                  <a:lnTo>
                    <a:pt x="2788" y="8"/>
                  </a:lnTo>
                  <a:lnTo>
                    <a:pt x="2750" y="8"/>
                  </a:lnTo>
                  <a:lnTo>
                    <a:pt x="2750" y="8"/>
                  </a:lnTo>
                  <a:lnTo>
                    <a:pt x="2728" y="8"/>
                  </a:lnTo>
                  <a:lnTo>
                    <a:pt x="2706" y="8"/>
                  </a:lnTo>
                  <a:lnTo>
                    <a:pt x="2706" y="8"/>
                  </a:lnTo>
                  <a:lnTo>
                    <a:pt x="2684" y="8"/>
                  </a:lnTo>
                  <a:lnTo>
                    <a:pt x="2662" y="8"/>
                  </a:lnTo>
                  <a:lnTo>
                    <a:pt x="2662" y="8"/>
                  </a:lnTo>
                  <a:lnTo>
                    <a:pt x="2596" y="6"/>
                  </a:lnTo>
                  <a:lnTo>
                    <a:pt x="2596" y="6"/>
                  </a:lnTo>
                  <a:lnTo>
                    <a:pt x="2578" y="8"/>
                  </a:lnTo>
                  <a:lnTo>
                    <a:pt x="2578" y="8"/>
                  </a:lnTo>
                  <a:lnTo>
                    <a:pt x="2560" y="6"/>
                  </a:lnTo>
                  <a:lnTo>
                    <a:pt x="2550" y="6"/>
                  </a:lnTo>
                  <a:lnTo>
                    <a:pt x="2542" y="8"/>
                  </a:lnTo>
                  <a:lnTo>
                    <a:pt x="2542" y="8"/>
                  </a:lnTo>
                  <a:lnTo>
                    <a:pt x="2538" y="6"/>
                  </a:lnTo>
                  <a:lnTo>
                    <a:pt x="2534" y="6"/>
                  </a:lnTo>
                  <a:lnTo>
                    <a:pt x="2526" y="6"/>
                  </a:lnTo>
                  <a:lnTo>
                    <a:pt x="2526" y="6"/>
                  </a:lnTo>
                  <a:lnTo>
                    <a:pt x="2442" y="6"/>
                  </a:lnTo>
                  <a:lnTo>
                    <a:pt x="2400" y="4"/>
                  </a:lnTo>
                  <a:lnTo>
                    <a:pt x="2358" y="4"/>
                  </a:lnTo>
                  <a:lnTo>
                    <a:pt x="2358" y="4"/>
                  </a:lnTo>
                  <a:lnTo>
                    <a:pt x="2344" y="6"/>
                  </a:lnTo>
                  <a:lnTo>
                    <a:pt x="2328" y="6"/>
                  </a:lnTo>
                  <a:lnTo>
                    <a:pt x="2328" y="6"/>
                  </a:lnTo>
                  <a:lnTo>
                    <a:pt x="2280" y="6"/>
                  </a:lnTo>
                  <a:lnTo>
                    <a:pt x="2280" y="6"/>
                  </a:lnTo>
                  <a:lnTo>
                    <a:pt x="2252" y="6"/>
                  </a:lnTo>
                  <a:lnTo>
                    <a:pt x="2224" y="6"/>
                  </a:lnTo>
                  <a:lnTo>
                    <a:pt x="2224" y="6"/>
                  </a:lnTo>
                  <a:lnTo>
                    <a:pt x="2174" y="6"/>
                  </a:lnTo>
                  <a:lnTo>
                    <a:pt x="2122" y="4"/>
                  </a:lnTo>
                  <a:lnTo>
                    <a:pt x="2122" y="4"/>
                  </a:lnTo>
                  <a:lnTo>
                    <a:pt x="2100" y="6"/>
                  </a:lnTo>
                  <a:lnTo>
                    <a:pt x="2088" y="6"/>
                  </a:lnTo>
                  <a:lnTo>
                    <a:pt x="2078" y="4"/>
                  </a:lnTo>
                  <a:lnTo>
                    <a:pt x="2078" y="4"/>
                  </a:lnTo>
                  <a:lnTo>
                    <a:pt x="2042" y="4"/>
                  </a:lnTo>
                  <a:lnTo>
                    <a:pt x="2004" y="4"/>
                  </a:lnTo>
                  <a:lnTo>
                    <a:pt x="2004" y="4"/>
                  </a:lnTo>
                  <a:lnTo>
                    <a:pt x="1888" y="4"/>
                  </a:lnTo>
                  <a:lnTo>
                    <a:pt x="1888" y="4"/>
                  </a:lnTo>
                  <a:lnTo>
                    <a:pt x="1792" y="4"/>
                  </a:lnTo>
                  <a:lnTo>
                    <a:pt x="1694" y="4"/>
                  </a:lnTo>
                  <a:lnTo>
                    <a:pt x="1694" y="4"/>
                  </a:lnTo>
                  <a:lnTo>
                    <a:pt x="1634" y="4"/>
                  </a:lnTo>
                  <a:lnTo>
                    <a:pt x="1604" y="4"/>
                  </a:lnTo>
                  <a:lnTo>
                    <a:pt x="1574" y="6"/>
                  </a:lnTo>
                  <a:lnTo>
                    <a:pt x="1574" y="6"/>
                  </a:lnTo>
                  <a:lnTo>
                    <a:pt x="1552" y="4"/>
                  </a:lnTo>
                  <a:lnTo>
                    <a:pt x="1532" y="4"/>
                  </a:lnTo>
                  <a:lnTo>
                    <a:pt x="1488" y="4"/>
                  </a:lnTo>
                  <a:lnTo>
                    <a:pt x="1488" y="4"/>
                  </a:lnTo>
                  <a:lnTo>
                    <a:pt x="1462" y="6"/>
                  </a:lnTo>
                  <a:lnTo>
                    <a:pt x="1462" y="6"/>
                  </a:lnTo>
                  <a:lnTo>
                    <a:pt x="1416" y="6"/>
                  </a:lnTo>
                  <a:lnTo>
                    <a:pt x="1370" y="6"/>
                  </a:lnTo>
                  <a:lnTo>
                    <a:pt x="1370" y="6"/>
                  </a:lnTo>
                  <a:lnTo>
                    <a:pt x="1332" y="6"/>
                  </a:lnTo>
                  <a:lnTo>
                    <a:pt x="1294" y="6"/>
                  </a:lnTo>
                  <a:lnTo>
                    <a:pt x="1294" y="6"/>
                  </a:lnTo>
                  <a:lnTo>
                    <a:pt x="1280" y="6"/>
                  </a:lnTo>
                  <a:lnTo>
                    <a:pt x="1266" y="10"/>
                  </a:lnTo>
                  <a:lnTo>
                    <a:pt x="1266" y="10"/>
                  </a:lnTo>
                  <a:lnTo>
                    <a:pt x="1264" y="8"/>
                  </a:lnTo>
                  <a:lnTo>
                    <a:pt x="1260" y="8"/>
                  </a:lnTo>
                  <a:lnTo>
                    <a:pt x="1256" y="8"/>
                  </a:lnTo>
                  <a:lnTo>
                    <a:pt x="1254" y="10"/>
                  </a:lnTo>
                  <a:lnTo>
                    <a:pt x="1254" y="10"/>
                  </a:lnTo>
                  <a:lnTo>
                    <a:pt x="1232" y="8"/>
                  </a:lnTo>
                  <a:lnTo>
                    <a:pt x="1212" y="8"/>
                  </a:lnTo>
                  <a:lnTo>
                    <a:pt x="1192" y="8"/>
                  </a:lnTo>
                  <a:lnTo>
                    <a:pt x="1170" y="8"/>
                  </a:lnTo>
                  <a:lnTo>
                    <a:pt x="1170" y="8"/>
                  </a:lnTo>
                  <a:lnTo>
                    <a:pt x="1148" y="8"/>
                  </a:lnTo>
                  <a:lnTo>
                    <a:pt x="1126" y="10"/>
                  </a:lnTo>
                  <a:lnTo>
                    <a:pt x="1126" y="10"/>
                  </a:lnTo>
                  <a:lnTo>
                    <a:pt x="1114" y="8"/>
                  </a:lnTo>
                  <a:lnTo>
                    <a:pt x="1102" y="8"/>
                  </a:lnTo>
                  <a:lnTo>
                    <a:pt x="1076" y="10"/>
                  </a:lnTo>
                  <a:lnTo>
                    <a:pt x="1076" y="10"/>
                  </a:lnTo>
                  <a:lnTo>
                    <a:pt x="1064" y="8"/>
                  </a:lnTo>
                  <a:lnTo>
                    <a:pt x="1056" y="6"/>
                  </a:lnTo>
                  <a:lnTo>
                    <a:pt x="1048" y="8"/>
                  </a:lnTo>
                  <a:lnTo>
                    <a:pt x="1048" y="8"/>
                  </a:lnTo>
                  <a:lnTo>
                    <a:pt x="1046" y="8"/>
                  </a:lnTo>
                  <a:lnTo>
                    <a:pt x="1046" y="12"/>
                  </a:lnTo>
                  <a:lnTo>
                    <a:pt x="1046" y="12"/>
                  </a:lnTo>
                  <a:lnTo>
                    <a:pt x="1046" y="10"/>
                  </a:lnTo>
                  <a:lnTo>
                    <a:pt x="1046" y="10"/>
                  </a:lnTo>
                  <a:lnTo>
                    <a:pt x="1046" y="8"/>
                  </a:lnTo>
                  <a:lnTo>
                    <a:pt x="1044" y="8"/>
                  </a:lnTo>
                  <a:lnTo>
                    <a:pt x="1044" y="8"/>
                  </a:lnTo>
                  <a:lnTo>
                    <a:pt x="1000" y="8"/>
                  </a:lnTo>
                  <a:lnTo>
                    <a:pt x="958" y="8"/>
                  </a:lnTo>
                  <a:lnTo>
                    <a:pt x="958" y="8"/>
                  </a:lnTo>
                  <a:lnTo>
                    <a:pt x="928" y="6"/>
                  </a:lnTo>
                  <a:lnTo>
                    <a:pt x="914" y="6"/>
                  </a:lnTo>
                  <a:lnTo>
                    <a:pt x="900" y="8"/>
                  </a:lnTo>
                  <a:lnTo>
                    <a:pt x="900" y="8"/>
                  </a:lnTo>
                  <a:lnTo>
                    <a:pt x="900" y="8"/>
                  </a:lnTo>
                  <a:lnTo>
                    <a:pt x="900" y="6"/>
                  </a:lnTo>
                  <a:lnTo>
                    <a:pt x="898" y="6"/>
                  </a:lnTo>
                  <a:lnTo>
                    <a:pt x="898" y="6"/>
                  </a:lnTo>
                  <a:lnTo>
                    <a:pt x="898" y="6"/>
                  </a:lnTo>
                  <a:lnTo>
                    <a:pt x="838" y="4"/>
                  </a:lnTo>
                  <a:lnTo>
                    <a:pt x="780" y="4"/>
                  </a:lnTo>
                  <a:lnTo>
                    <a:pt x="720" y="6"/>
                  </a:lnTo>
                  <a:lnTo>
                    <a:pt x="662" y="6"/>
                  </a:lnTo>
                  <a:lnTo>
                    <a:pt x="662" y="6"/>
                  </a:lnTo>
                  <a:lnTo>
                    <a:pt x="630" y="6"/>
                  </a:lnTo>
                  <a:lnTo>
                    <a:pt x="630" y="6"/>
                  </a:lnTo>
                  <a:lnTo>
                    <a:pt x="508" y="4"/>
                  </a:lnTo>
                  <a:lnTo>
                    <a:pt x="508" y="4"/>
                  </a:lnTo>
                  <a:lnTo>
                    <a:pt x="480" y="6"/>
                  </a:lnTo>
                  <a:lnTo>
                    <a:pt x="480" y="6"/>
                  </a:lnTo>
                  <a:lnTo>
                    <a:pt x="444" y="4"/>
                  </a:lnTo>
                  <a:lnTo>
                    <a:pt x="408" y="4"/>
                  </a:lnTo>
                  <a:lnTo>
                    <a:pt x="408" y="4"/>
                  </a:lnTo>
                  <a:lnTo>
                    <a:pt x="372" y="4"/>
                  </a:lnTo>
                  <a:lnTo>
                    <a:pt x="372" y="4"/>
                  </a:lnTo>
                  <a:lnTo>
                    <a:pt x="356" y="2"/>
                  </a:lnTo>
                  <a:lnTo>
                    <a:pt x="338" y="2"/>
                  </a:lnTo>
                  <a:lnTo>
                    <a:pt x="338" y="2"/>
                  </a:lnTo>
                  <a:lnTo>
                    <a:pt x="326" y="4"/>
                  </a:lnTo>
                  <a:lnTo>
                    <a:pt x="326" y="4"/>
                  </a:lnTo>
                  <a:lnTo>
                    <a:pt x="300" y="2"/>
                  </a:lnTo>
                  <a:lnTo>
                    <a:pt x="300" y="2"/>
                  </a:lnTo>
                  <a:lnTo>
                    <a:pt x="268" y="2"/>
                  </a:lnTo>
                  <a:lnTo>
                    <a:pt x="236" y="2"/>
                  </a:lnTo>
                  <a:lnTo>
                    <a:pt x="236" y="2"/>
                  </a:lnTo>
                  <a:lnTo>
                    <a:pt x="194" y="0"/>
                  </a:lnTo>
                  <a:lnTo>
                    <a:pt x="194" y="0"/>
                  </a:lnTo>
                  <a:lnTo>
                    <a:pt x="180" y="2"/>
                  </a:lnTo>
                  <a:lnTo>
                    <a:pt x="180" y="2"/>
                  </a:lnTo>
                  <a:lnTo>
                    <a:pt x="158" y="2"/>
                  </a:lnTo>
                  <a:lnTo>
                    <a:pt x="138" y="0"/>
                  </a:lnTo>
                  <a:lnTo>
                    <a:pt x="138" y="0"/>
                  </a:lnTo>
                  <a:lnTo>
                    <a:pt x="56" y="2"/>
                  </a:lnTo>
                  <a:lnTo>
                    <a:pt x="56" y="2"/>
                  </a:lnTo>
                  <a:lnTo>
                    <a:pt x="42" y="0"/>
                  </a:lnTo>
                  <a:lnTo>
                    <a:pt x="42" y="0"/>
                  </a:lnTo>
                  <a:lnTo>
                    <a:pt x="20" y="2"/>
                  </a:lnTo>
                  <a:lnTo>
                    <a:pt x="10" y="4"/>
                  </a:lnTo>
                  <a:lnTo>
                    <a:pt x="0" y="8"/>
                  </a:lnTo>
                  <a:lnTo>
                    <a:pt x="0" y="8"/>
                  </a:lnTo>
                  <a:lnTo>
                    <a:pt x="0" y="10"/>
                  </a:lnTo>
                  <a:lnTo>
                    <a:pt x="0" y="10"/>
                  </a:lnTo>
                  <a:lnTo>
                    <a:pt x="6" y="10"/>
                  </a:lnTo>
                  <a:lnTo>
                    <a:pt x="12" y="10"/>
                  </a:lnTo>
                  <a:lnTo>
                    <a:pt x="26" y="10"/>
                  </a:lnTo>
                  <a:lnTo>
                    <a:pt x="26" y="10"/>
                  </a:lnTo>
                  <a:lnTo>
                    <a:pt x="40" y="10"/>
                  </a:lnTo>
                  <a:lnTo>
                    <a:pt x="40" y="10"/>
                  </a:lnTo>
                  <a:lnTo>
                    <a:pt x="64" y="10"/>
                  </a:lnTo>
                  <a:lnTo>
                    <a:pt x="64" y="10"/>
                  </a:lnTo>
                  <a:lnTo>
                    <a:pt x="98" y="10"/>
                  </a:lnTo>
                  <a:lnTo>
                    <a:pt x="136" y="10"/>
                  </a:lnTo>
                  <a:lnTo>
                    <a:pt x="136" y="10"/>
                  </a:lnTo>
                  <a:lnTo>
                    <a:pt x="166" y="12"/>
                  </a:lnTo>
                  <a:lnTo>
                    <a:pt x="166" y="12"/>
                  </a:lnTo>
                  <a:lnTo>
                    <a:pt x="180" y="10"/>
                  </a:lnTo>
                  <a:lnTo>
                    <a:pt x="192" y="10"/>
                  </a:lnTo>
                  <a:lnTo>
                    <a:pt x="192" y="10"/>
                  </a:lnTo>
                  <a:lnTo>
                    <a:pt x="200" y="12"/>
                  </a:lnTo>
                  <a:lnTo>
                    <a:pt x="200" y="12"/>
                  </a:lnTo>
                  <a:lnTo>
                    <a:pt x="222" y="12"/>
                  </a:lnTo>
                  <a:lnTo>
                    <a:pt x="244" y="10"/>
                  </a:lnTo>
                  <a:lnTo>
                    <a:pt x="244" y="10"/>
                  </a:lnTo>
                  <a:lnTo>
                    <a:pt x="280" y="10"/>
                  </a:lnTo>
                  <a:lnTo>
                    <a:pt x="280" y="10"/>
                  </a:lnTo>
                  <a:lnTo>
                    <a:pt x="294" y="10"/>
                  </a:lnTo>
                  <a:lnTo>
                    <a:pt x="310" y="12"/>
                  </a:lnTo>
                  <a:lnTo>
                    <a:pt x="310" y="12"/>
                  </a:lnTo>
                  <a:lnTo>
                    <a:pt x="326" y="10"/>
                  </a:lnTo>
                  <a:lnTo>
                    <a:pt x="342" y="10"/>
                  </a:lnTo>
                  <a:lnTo>
                    <a:pt x="342" y="10"/>
                  </a:lnTo>
                  <a:lnTo>
                    <a:pt x="352" y="12"/>
                  </a:lnTo>
                  <a:lnTo>
                    <a:pt x="352" y="12"/>
                  </a:lnTo>
                  <a:lnTo>
                    <a:pt x="390" y="12"/>
                  </a:lnTo>
                  <a:lnTo>
                    <a:pt x="430" y="12"/>
                  </a:lnTo>
                  <a:lnTo>
                    <a:pt x="430" y="12"/>
                  </a:lnTo>
                  <a:lnTo>
                    <a:pt x="452" y="12"/>
                  </a:lnTo>
                  <a:lnTo>
                    <a:pt x="472" y="12"/>
                  </a:lnTo>
                  <a:lnTo>
                    <a:pt x="494" y="12"/>
                  </a:lnTo>
                  <a:lnTo>
                    <a:pt x="516" y="14"/>
                  </a:lnTo>
                  <a:lnTo>
                    <a:pt x="516" y="14"/>
                  </a:lnTo>
                  <a:lnTo>
                    <a:pt x="610" y="12"/>
                  </a:lnTo>
                  <a:lnTo>
                    <a:pt x="706" y="14"/>
                  </a:lnTo>
                  <a:lnTo>
                    <a:pt x="706" y="14"/>
                  </a:lnTo>
                  <a:lnTo>
                    <a:pt x="712" y="12"/>
                  </a:lnTo>
                  <a:lnTo>
                    <a:pt x="720" y="12"/>
                  </a:lnTo>
                  <a:lnTo>
                    <a:pt x="720" y="12"/>
                  </a:lnTo>
                  <a:lnTo>
                    <a:pt x="750" y="12"/>
                  </a:lnTo>
                  <a:lnTo>
                    <a:pt x="778" y="14"/>
                  </a:lnTo>
                  <a:lnTo>
                    <a:pt x="778" y="14"/>
                  </a:lnTo>
                  <a:lnTo>
                    <a:pt x="794" y="12"/>
                  </a:lnTo>
                  <a:lnTo>
                    <a:pt x="810" y="12"/>
                  </a:lnTo>
                  <a:lnTo>
                    <a:pt x="826" y="12"/>
                  </a:lnTo>
                  <a:lnTo>
                    <a:pt x="840" y="10"/>
                  </a:lnTo>
                  <a:lnTo>
                    <a:pt x="840" y="10"/>
                  </a:lnTo>
                  <a:lnTo>
                    <a:pt x="850" y="12"/>
                  </a:lnTo>
                  <a:lnTo>
                    <a:pt x="862" y="12"/>
                  </a:lnTo>
                  <a:lnTo>
                    <a:pt x="884" y="12"/>
                  </a:lnTo>
                  <a:lnTo>
                    <a:pt x="884" y="12"/>
                  </a:lnTo>
                  <a:lnTo>
                    <a:pt x="906" y="14"/>
                  </a:lnTo>
                  <a:lnTo>
                    <a:pt x="928" y="14"/>
                  </a:lnTo>
                  <a:lnTo>
                    <a:pt x="928" y="14"/>
                  </a:lnTo>
                  <a:lnTo>
                    <a:pt x="934" y="14"/>
                  </a:lnTo>
                  <a:lnTo>
                    <a:pt x="940" y="12"/>
                  </a:lnTo>
                  <a:lnTo>
                    <a:pt x="940" y="12"/>
                  </a:lnTo>
                  <a:lnTo>
                    <a:pt x="962" y="14"/>
                  </a:lnTo>
                  <a:lnTo>
                    <a:pt x="982" y="14"/>
                  </a:lnTo>
                  <a:lnTo>
                    <a:pt x="1020" y="14"/>
                  </a:lnTo>
                  <a:lnTo>
                    <a:pt x="1020" y="14"/>
                  </a:lnTo>
                  <a:lnTo>
                    <a:pt x="1032" y="14"/>
                  </a:lnTo>
                  <a:lnTo>
                    <a:pt x="1042" y="14"/>
                  </a:lnTo>
                  <a:lnTo>
                    <a:pt x="1052" y="14"/>
                  </a:lnTo>
                  <a:lnTo>
                    <a:pt x="1062" y="16"/>
                  </a:lnTo>
                  <a:lnTo>
                    <a:pt x="1062" y="16"/>
                  </a:lnTo>
                  <a:lnTo>
                    <a:pt x="1096" y="16"/>
                  </a:lnTo>
                  <a:lnTo>
                    <a:pt x="1126" y="16"/>
                  </a:lnTo>
                  <a:lnTo>
                    <a:pt x="1160" y="16"/>
                  </a:lnTo>
                  <a:lnTo>
                    <a:pt x="1194" y="14"/>
                  </a:lnTo>
                  <a:lnTo>
                    <a:pt x="1194" y="14"/>
                  </a:lnTo>
                  <a:lnTo>
                    <a:pt x="1198" y="16"/>
                  </a:lnTo>
                  <a:lnTo>
                    <a:pt x="1202" y="16"/>
                  </a:lnTo>
                  <a:lnTo>
                    <a:pt x="1214" y="16"/>
                  </a:lnTo>
                  <a:lnTo>
                    <a:pt x="1214" y="16"/>
                  </a:lnTo>
                  <a:lnTo>
                    <a:pt x="1252" y="16"/>
                  </a:lnTo>
                  <a:lnTo>
                    <a:pt x="1270" y="16"/>
                  </a:lnTo>
                  <a:lnTo>
                    <a:pt x="1290" y="16"/>
                  </a:lnTo>
                  <a:lnTo>
                    <a:pt x="1290" y="16"/>
                  </a:lnTo>
                  <a:lnTo>
                    <a:pt x="1302" y="14"/>
                  </a:lnTo>
                  <a:lnTo>
                    <a:pt x="1314" y="16"/>
                  </a:lnTo>
                  <a:lnTo>
                    <a:pt x="1338" y="18"/>
                  </a:lnTo>
                  <a:lnTo>
                    <a:pt x="1338" y="18"/>
                  </a:lnTo>
                  <a:lnTo>
                    <a:pt x="1346" y="16"/>
                  </a:lnTo>
                  <a:lnTo>
                    <a:pt x="1346" y="16"/>
                  </a:lnTo>
                  <a:lnTo>
                    <a:pt x="1364" y="16"/>
                  </a:lnTo>
                  <a:lnTo>
                    <a:pt x="1364" y="16"/>
                  </a:lnTo>
                  <a:lnTo>
                    <a:pt x="1380" y="18"/>
                  </a:lnTo>
                  <a:lnTo>
                    <a:pt x="1394" y="18"/>
                  </a:lnTo>
                  <a:lnTo>
                    <a:pt x="1394" y="18"/>
                  </a:lnTo>
                  <a:lnTo>
                    <a:pt x="1404" y="18"/>
                  </a:lnTo>
                  <a:lnTo>
                    <a:pt x="1404" y="18"/>
                  </a:lnTo>
                  <a:lnTo>
                    <a:pt x="1504" y="18"/>
                  </a:lnTo>
                  <a:lnTo>
                    <a:pt x="1504" y="18"/>
                  </a:lnTo>
                  <a:lnTo>
                    <a:pt x="1740" y="18"/>
                  </a:lnTo>
                  <a:lnTo>
                    <a:pt x="1740" y="18"/>
                  </a:lnTo>
                  <a:lnTo>
                    <a:pt x="1760" y="20"/>
                  </a:lnTo>
                  <a:lnTo>
                    <a:pt x="1782" y="20"/>
                  </a:lnTo>
                  <a:lnTo>
                    <a:pt x="1804" y="20"/>
                  </a:lnTo>
                  <a:lnTo>
                    <a:pt x="1826" y="22"/>
                  </a:lnTo>
                  <a:lnTo>
                    <a:pt x="1826" y="22"/>
                  </a:lnTo>
                  <a:lnTo>
                    <a:pt x="1832" y="20"/>
                  </a:lnTo>
                  <a:lnTo>
                    <a:pt x="1838" y="20"/>
                  </a:lnTo>
                  <a:lnTo>
                    <a:pt x="1838" y="20"/>
                  </a:lnTo>
                  <a:lnTo>
                    <a:pt x="1894" y="20"/>
                  </a:lnTo>
                  <a:lnTo>
                    <a:pt x="1952" y="20"/>
                  </a:lnTo>
                  <a:lnTo>
                    <a:pt x="1952" y="20"/>
                  </a:lnTo>
                  <a:lnTo>
                    <a:pt x="2008" y="20"/>
                  </a:lnTo>
                  <a:lnTo>
                    <a:pt x="2064" y="20"/>
                  </a:lnTo>
                  <a:lnTo>
                    <a:pt x="2064" y="20"/>
                  </a:lnTo>
                  <a:lnTo>
                    <a:pt x="2082" y="20"/>
                  </a:lnTo>
                  <a:lnTo>
                    <a:pt x="2102" y="20"/>
                  </a:lnTo>
                  <a:lnTo>
                    <a:pt x="2122" y="20"/>
                  </a:lnTo>
                  <a:lnTo>
                    <a:pt x="2142" y="22"/>
                  </a:lnTo>
                  <a:lnTo>
                    <a:pt x="2142" y="22"/>
                  </a:lnTo>
                  <a:lnTo>
                    <a:pt x="2220" y="20"/>
                  </a:lnTo>
                  <a:lnTo>
                    <a:pt x="2300" y="22"/>
                  </a:lnTo>
                  <a:lnTo>
                    <a:pt x="2300" y="22"/>
                  </a:lnTo>
                  <a:lnTo>
                    <a:pt x="2320" y="20"/>
                  </a:lnTo>
                  <a:lnTo>
                    <a:pt x="2320" y="20"/>
                  </a:lnTo>
                  <a:lnTo>
                    <a:pt x="2328" y="22"/>
                  </a:lnTo>
                  <a:lnTo>
                    <a:pt x="2328" y="22"/>
                  </a:lnTo>
                  <a:lnTo>
                    <a:pt x="2334" y="20"/>
                  </a:lnTo>
                  <a:lnTo>
                    <a:pt x="2340" y="20"/>
                  </a:lnTo>
                  <a:lnTo>
                    <a:pt x="2340" y="20"/>
                  </a:lnTo>
                  <a:lnTo>
                    <a:pt x="2404" y="20"/>
                  </a:lnTo>
                  <a:lnTo>
                    <a:pt x="2438" y="20"/>
                  </a:lnTo>
                  <a:lnTo>
                    <a:pt x="2468" y="24"/>
                  </a:lnTo>
                  <a:lnTo>
                    <a:pt x="2468" y="24"/>
                  </a:lnTo>
                  <a:lnTo>
                    <a:pt x="2476" y="22"/>
                  </a:lnTo>
                  <a:lnTo>
                    <a:pt x="2486" y="22"/>
                  </a:lnTo>
                  <a:lnTo>
                    <a:pt x="2502" y="22"/>
                  </a:lnTo>
                  <a:lnTo>
                    <a:pt x="2502" y="22"/>
                  </a:lnTo>
                  <a:lnTo>
                    <a:pt x="2534" y="22"/>
                  </a:lnTo>
                  <a:lnTo>
                    <a:pt x="2568" y="20"/>
                  </a:lnTo>
                  <a:lnTo>
                    <a:pt x="2568" y="20"/>
                  </a:lnTo>
                  <a:lnTo>
                    <a:pt x="2586" y="22"/>
                  </a:lnTo>
                  <a:lnTo>
                    <a:pt x="2586" y="22"/>
                  </a:lnTo>
                  <a:lnTo>
                    <a:pt x="2624" y="22"/>
                  </a:lnTo>
                  <a:lnTo>
                    <a:pt x="2624" y="22"/>
                  </a:lnTo>
                  <a:lnTo>
                    <a:pt x="2642" y="20"/>
                  </a:lnTo>
                  <a:lnTo>
                    <a:pt x="2642" y="20"/>
                  </a:lnTo>
                  <a:lnTo>
                    <a:pt x="2706" y="22"/>
                  </a:lnTo>
                  <a:lnTo>
                    <a:pt x="2764" y="22"/>
                  </a:lnTo>
                  <a:lnTo>
                    <a:pt x="2764" y="22"/>
                  </a:lnTo>
                  <a:lnTo>
                    <a:pt x="2840" y="22"/>
                  </a:lnTo>
                  <a:lnTo>
                    <a:pt x="2840" y="22"/>
                  </a:lnTo>
                  <a:lnTo>
                    <a:pt x="2888" y="24"/>
                  </a:lnTo>
                  <a:lnTo>
                    <a:pt x="2910" y="24"/>
                  </a:lnTo>
                  <a:lnTo>
                    <a:pt x="2932" y="22"/>
                  </a:lnTo>
                  <a:lnTo>
                    <a:pt x="2932" y="22"/>
                  </a:lnTo>
                  <a:lnTo>
                    <a:pt x="2946" y="24"/>
                  </a:lnTo>
                  <a:lnTo>
                    <a:pt x="2960" y="24"/>
                  </a:lnTo>
                  <a:lnTo>
                    <a:pt x="2984" y="24"/>
                  </a:lnTo>
                  <a:lnTo>
                    <a:pt x="2984" y="24"/>
                  </a:lnTo>
                  <a:lnTo>
                    <a:pt x="3024" y="24"/>
                  </a:lnTo>
                  <a:lnTo>
                    <a:pt x="3024" y="24"/>
                  </a:lnTo>
                  <a:lnTo>
                    <a:pt x="3088" y="24"/>
                  </a:lnTo>
                  <a:lnTo>
                    <a:pt x="3088" y="24"/>
                  </a:lnTo>
                  <a:lnTo>
                    <a:pt x="3132" y="24"/>
                  </a:lnTo>
                  <a:lnTo>
                    <a:pt x="3132" y="24"/>
                  </a:lnTo>
                  <a:lnTo>
                    <a:pt x="3156" y="24"/>
                  </a:lnTo>
                  <a:lnTo>
                    <a:pt x="3178" y="24"/>
                  </a:lnTo>
                  <a:lnTo>
                    <a:pt x="3178" y="24"/>
                  </a:lnTo>
                  <a:lnTo>
                    <a:pt x="3190" y="24"/>
                  </a:lnTo>
                  <a:lnTo>
                    <a:pt x="3202" y="26"/>
                  </a:lnTo>
                  <a:lnTo>
                    <a:pt x="3202" y="26"/>
                  </a:lnTo>
                  <a:lnTo>
                    <a:pt x="3208" y="24"/>
                  </a:lnTo>
                  <a:lnTo>
                    <a:pt x="3208" y="24"/>
                  </a:lnTo>
                  <a:lnTo>
                    <a:pt x="3214" y="24"/>
                  </a:lnTo>
                  <a:lnTo>
                    <a:pt x="3222" y="26"/>
                  </a:lnTo>
                  <a:lnTo>
                    <a:pt x="3222" y="26"/>
                  </a:lnTo>
                  <a:lnTo>
                    <a:pt x="3246" y="26"/>
                  </a:lnTo>
                  <a:lnTo>
                    <a:pt x="3268" y="24"/>
                  </a:lnTo>
                  <a:lnTo>
                    <a:pt x="3268" y="24"/>
                  </a:lnTo>
                  <a:lnTo>
                    <a:pt x="3278" y="26"/>
                  </a:lnTo>
                  <a:lnTo>
                    <a:pt x="3278" y="26"/>
                  </a:lnTo>
                  <a:lnTo>
                    <a:pt x="3334" y="26"/>
                  </a:lnTo>
                  <a:lnTo>
                    <a:pt x="3390" y="26"/>
                  </a:lnTo>
                  <a:lnTo>
                    <a:pt x="3390" y="26"/>
                  </a:lnTo>
                  <a:lnTo>
                    <a:pt x="3404" y="26"/>
                  </a:lnTo>
                  <a:lnTo>
                    <a:pt x="3418" y="24"/>
                  </a:lnTo>
                  <a:lnTo>
                    <a:pt x="3418" y="24"/>
                  </a:lnTo>
                  <a:lnTo>
                    <a:pt x="3446" y="24"/>
                  </a:lnTo>
                  <a:lnTo>
                    <a:pt x="3470" y="26"/>
                  </a:lnTo>
                  <a:lnTo>
                    <a:pt x="3470" y="26"/>
                  </a:lnTo>
                  <a:lnTo>
                    <a:pt x="3496" y="26"/>
                  </a:lnTo>
                  <a:lnTo>
                    <a:pt x="3496" y="26"/>
                  </a:lnTo>
                  <a:lnTo>
                    <a:pt x="3532" y="24"/>
                  </a:lnTo>
                  <a:lnTo>
                    <a:pt x="3532" y="24"/>
                  </a:lnTo>
                  <a:lnTo>
                    <a:pt x="3544" y="24"/>
                  </a:lnTo>
                  <a:lnTo>
                    <a:pt x="3556" y="26"/>
                  </a:lnTo>
                  <a:lnTo>
                    <a:pt x="3556" y="26"/>
                  </a:lnTo>
                  <a:lnTo>
                    <a:pt x="3578" y="26"/>
                  </a:lnTo>
                  <a:lnTo>
                    <a:pt x="3598" y="26"/>
                  </a:lnTo>
                  <a:lnTo>
                    <a:pt x="3598" y="26"/>
                  </a:lnTo>
                  <a:lnTo>
                    <a:pt x="3622" y="26"/>
                  </a:lnTo>
                  <a:lnTo>
                    <a:pt x="3622" y="26"/>
                  </a:lnTo>
                  <a:lnTo>
                    <a:pt x="3634" y="26"/>
                  </a:lnTo>
                  <a:lnTo>
                    <a:pt x="3646" y="26"/>
                  </a:lnTo>
                  <a:lnTo>
                    <a:pt x="3646" y="26"/>
                  </a:lnTo>
                  <a:lnTo>
                    <a:pt x="3658" y="26"/>
                  </a:lnTo>
                  <a:lnTo>
                    <a:pt x="3670" y="26"/>
                  </a:lnTo>
                  <a:lnTo>
                    <a:pt x="3670" y="26"/>
                  </a:lnTo>
                  <a:lnTo>
                    <a:pt x="3706" y="26"/>
                  </a:lnTo>
                  <a:lnTo>
                    <a:pt x="3742" y="26"/>
                  </a:lnTo>
                  <a:lnTo>
                    <a:pt x="3742" y="26"/>
                  </a:lnTo>
                  <a:lnTo>
                    <a:pt x="3788" y="26"/>
                  </a:lnTo>
                  <a:lnTo>
                    <a:pt x="3788" y="26"/>
                  </a:lnTo>
                  <a:lnTo>
                    <a:pt x="3810" y="28"/>
                  </a:lnTo>
                  <a:lnTo>
                    <a:pt x="3810" y="28"/>
                  </a:lnTo>
                  <a:lnTo>
                    <a:pt x="3816" y="26"/>
                  </a:lnTo>
                  <a:lnTo>
                    <a:pt x="3816" y="26"/>
                  </a:lnTo>
                  <a:lnTo>
                    <a:pt x="3820" y="26"/>
                  </a:lnTo>
                  <a:lnTo>
                    <a:pt x="3824" y="28"/>
                  </a:lnTo>
                  <a:lnTo>
                    <a:pt x="3824" y="28"/>
                  </a:lnTo>
                  <a:lnTo>
                    <a:pt x="3832" y="26"/>
                  </a:lnTo>
                  <a:lnTo>
                    <a:pt x="3832" y="26"/>
                  </a:lnTo>
                  <a:lnTo>
                    <a:pt x="3846" y="24"/>
                  </a:lnTo>
                  <a:lnTo>
                    <a:pt x="3846" y="24"/>
                  </a:lnTo>
                  <a:lnTo>
                    <a:pt x="3850" y="24"/>
                  </a:lnTo>
                  <a:lnTo>
                    <a:pt x="3850" y="24"/>
                  </a:lnTo>
                  <a:lnTo>
                    <a:pt x="3856" y="26"/>
                  </a:lnTo>
                  <a:lnTo>
                    <a:pt x="3864" y="26"/>
                  </a:lnTo>
                  <a:lnTo>
                    <a:pt x="3878" y="24"/>
                  </a:lnTo>
                  <a:lnTo>
                    <a:pt x="3878" y="24"/>
                  </a:lnTo>
                  <a:lnTo>
                    <a:pt x="3890" y="24"/>
                  </a:lnTo>
                  <a:lnTo>
                    <a:pt x="3890" y="24"/>
                  </a:lnTo>
                  <a:lnTo>
                    <a:pt x="3900" y="24"/>
                  </a:lnTo>
                  <a:lnTo>
                    <a:pt x="3906" y="22"/>
                  </a:lnTo>
                  <a:lnTo>
                    <a:pt x="3910" y="20"/>
                  </a:lnTo>
                  <a:lnTo>
                    <a:pt x="3910" y="20"/>
                  </a:lnTo>
                  <a:lnTo>
                    <a:pt x="3914" y="20"/>
                  </a:lnTo>
                  <a:lnTo>
                    <a:pt x="3916" y="18"/>
                  </a:lnTo>
                  <a:lnTo>
                    <a:pt x="3916" y="18"/>
                  </a:lnTo>
                  <a:lnTo>
                    <a:pt x="3916" y="18"/>
                  </a:lnTo>
                  <a:lnTo>
                    <a:pt x="3916" y="18"/>
                  </a:lnTo>
                  <a:lnTo>
                    <a:pt x="3916" y="16"/>
                  </a:lnTo>
                  <a:lnTo>
                    <a:pt x="3916" y="14"/>
                  </a:lnTo>
                  <a:lnTo>
                    <a:pt x="3916" y="14"/>
                  </a:lnTo>
                  <a:lnTo>
                    <a:pt x="3868" y="14"/>
                  </a:lnTo>
                  <a:lnTo>
                    <a:pt x="3844" y="14"/>
                  </a:lnTo>
                  <a:lnTo>
                    <a:pt x="3820" y="12"/>
                  </a:lnTo>
                  <a:lnTo>
                    <a:pt x="3820" y="12"/>
                  </a:lnTo>
                  <a:close/>
                  <a:moveTo>
                    <a:pt x="744" y="10"/>
                  </a:moveTo>
                  <a:lnTo>
                    <a:pt x="744" y="10"/>
                  </a:lnTo>
                  <a:lnTo>
                    <a:pt x="744" y="8"/>
                  </a:lnTo>
                  <a:lnTo>
                    <a:pt x="744" y="8"/>
                  </a:lnTo>
                  <a:lnTo>
                    <a:pt x="744" y="8"/>
                  </a:lnTo>
                  <a:lnTo>
                    <a:pt x="746" y="8"/>
                  </a:lnTo>
                  <a:lnTo>
                    <a:pt x="744" y="10"/>
                  </a:lnTo>
                  <a:lnTo>
                    <a:pt x="744" y="10"/>
                  </a:lnTo>
                  <a:close/>
                  <a:moveTo>
                    <a:pt x="2874" y="18"/>
                  </a:moveTo>
                  <a:lnTo>
                    <a:pt x="2874" y="18"/>
                  </a:lnTo>
                  <a:lnTo>
                    <a:pt x="2874" y="16"/>
                  </a:lnTo>
                  <a:lnTo>
                    <a:pt x="2874" y="16"/>
                  </a:lnTo>
                  <a:lnTo>
                    <a:pt x="2876" y="18"/>
                  </a:lnTo>
                  <a:lnTo>
                    <a:pt x="2876" y="18"/>
                  </a:lnTo>
                  <a:lnTo>
                    <a:pt x="2874" y="18"/>
                  </a:lnTo>
                  <a:lnTo>
                    <a:pt x="2874" y="18"/>
                  </a:lnTo>
                  <a:close/>
                  <a:moveTo>
                    <a:pt x="3160" y="18"/>
                  </a:moveTo>
                  <a:lnTo>
                    <a:pt x="3160" y="18"/>
                  </a:lnTo>
                  <a:lnTo>
                    <a:pt x="3160" y="16"/>
                  </a:lnTo>
                  <a:lnTo>
                    <a:pt x="3160" y="16"/>
                  </a:lnTo>
                  <a:lnTo>
                    <a:pt x="3162" y="16"/>
                  </a:lnTo>
                  <a:lnTo>
                    <a:pt x="3162" y="16"/>
                  </a:lnTo>
                  <a:lnTo>
                    <a:pt x="3162" y="16"/>
                  </a:lnTo>
                  <a:lnTo>
                    <a:pt x="3160" y="18"/>
                  </a:lnTo>
                  <a:lnTo>
                    <a:pt x="316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0"/>
          </p:nvPr>
        </p:nvSpPr>
        <p:spPr>
          <a:ln/>
        </p:spPr>
        <p:txBody>
          <a:bodyPr/>
          <a:lstStyle>
            <a:lvl1pPr>
              <a:defRPr/>
            </a:lvl1pPr>
          </a:lstStyle>
          <a:p>
            <a:pPr>
              <a:defRPr/>
            </a:pPr>
            <a:fld id="{D3FA020B-04BE-426D-AE2C-2E6EF2F1CA2C}" type="slidenum">
              <a:rPr lang="en-US">
                <a:solidFill>
                  <a:srgbClr val="000000"/>
                </a:solidFill>
              </a:rPr>
              <a:pPr>
                <a:defRPr/>
              </a:pPr>
              <a:t>‹#›</a:t>
            </a:fld>
            <a:endParaRPr lang="en-US" dirty="0">
              <a:solidFill>
                <a:srgbClr val="000000"/>
              </a:solidFill>
            </a:endParaRPr>
          </a:p>
        </p:txBody>
      </p:sp>
      <p:sp>
        <p:nvSpPr>
          <p:cNvPr id="4" name="Rectangle 71"/>
          <p:cNvSpPr>
            <a:spLocks noGrp="1" noChangeArrowheads="1"/>
          </p:cNvSpPr>
          <p:nvPr>
            <p:ph type="ftr" sz="quarter" idx="11"/>
          </p:nvPr>
        </p:nvSpPr>
        <p:spPr>
          <a:ln/>
        </p:spPr>
        <p:txBody>
          <a:bodyPr/>
          <a:lstStyle>
            <a:lvl1pPr>
              <a:defRPr/>
            </a:lvl1pPr>
          </a:lstStyle>
          <a:p>
            <a:pPr>
              <a:defRPr/>
            </a:pPr>
            <a:r>
              <a:rPr lang="en-US" smtClean="0">
                <a:solidFill>
                  <a:srgbClr val="000000"/>
                </a:solidFill>
              </a:rPr>
              <a:t>NetApp Confidential – Limited Use</a:t>
            </a:r>
            <a:endParaRPr lang="en-US" dirty="0">
              <a:solidFill>
                <a:srgbClr val="000000"/>
              </a:solidFill>
            </a:endParaRPr>
          </a:p>
        </p:txBody>
      </p:sp>
      <p:grpSp>
        <p:nvGrpSpPr>
          <p:cNvPr id="8" name="Group 7"/>
          <p:cNvGrpSpPr/>
          <p:nvPr userDrawn="1"/>
        </p:nvGrpSpPr>
        <p:grpSpPr bwMode="gray">
          <a:xfrm>
            <a:off x="347662" y="6445714"/>
            <a:ext cx="8449056" cy="107486"/>
            <a:chOff x="347662" y="6160730"/>
            <a:chExt cx="8449056" cy="107486"/>
          </a:xfrm>
        </p:grpSpPr>
        <p:sp>
          <p:nvSpPr>
            <p:cNvPr id="9" name="Freeform 5"/>
            <p:cNvSpPr>
              <a:spLocks/>
            </p:cNvSpPr>
            <p:nvPr userDrawn="1"/>
          </p:nvSpPr>
          <p:spPr bwMode="gray">
            <a:xfrm>
              <a:off x="347662" y="6160730"/>
              <a:ext cx="8449056" cy="107486"/>
            </a:xfrm>
            <a:custGeom>
              <a:avLst/>
              <a:gdLst>
                <a:gd name="T0" fmla="*/ 116 w 3930"/>
                <a:gd name="T1" fmla="*/ 4 h 50"/>
                <a:gd name="T2" fmla="*/ 258 w 3930"/>
                <a:gd name="T3" fmla="*/ 2 h 50"/>
                <a:gd name="T4" fmla="*/ 376 w 3930"/>
                <a:gd name="T5" fmla="*/ 2 h 50"/>
                <a:gd name="T6" fmla="*/ 494 w 3930"/>
                <a:gd name="T7" fmla="*/ 6 h 50"/>
                <a:gd name="T8" fmla="*/ 628 w 3930"/>
                <a:gd name="T9" fmla="*/ 8 h 50"/>
                <a:gd name="T10" fmla="*/ 774 w 3930"/>
                <a:gd name="T11" fmla="*/ 6 h 50"/>
                <a:gd name="T12" fmla="*/ 894 w 3930"/>
                <a:gd name="T13" fmla="*/ 4 h 50"/>
                <a:gd name="T14" fmla="*/ 1038 w 3930"/>
                <a:gd name="T15" fmla="*/ 4 h 50"/>
                <a:gd name="T16" fmla="*/ 1196 w 3930"/>
                <a:gd name="T17" fmla="*/ 2 h 50"/>
                <a:gd name="T18" fmla="*/ 1326 w 3930"/>
                <a:gd name="T19" fmla="*/ 4 h 50"/>
                <a:gd name="T20" fmla="*/ 1428 w 3930"/>
                <a:gd name="T21" fmla="*/ 4 h 50"/>
                <a:gd name="T22" fmla="*/ 1568 w 3930"/>
                <a:gd name="T23" fmla="*/ 6 h 50"/>
                <a:gd name="T24" fmla="*/ 1710 w 3930"/>
                <a:gd name="T25" fmla="*/ 6 h 50"/>
                <a:gd name="T26" fmla="*/ 1826 w 3930"/>
                <a:gd name="T27" fmla="*/ 8 h 50"/>
                <a:gd name="T28" fmla="*/ 1950 w 3930"/>
                <a:gd name="T29" fmla="*/ 4 h 50"/>
                <a:gd name="T30" fmla="*/ 2106 w 3930"/>
                <a:gd name="T31" fmla="*/ 4 h 50"/>
                <a:gd name="T32" fmla="*/ 2234 w 3930"/>
                <a:gd name="T33" fmla="*/ 2 h 50"/>
                <a:gd name="T34" fmla="*/ 2354 w 3930"/>
                <a:gd name="T35" fmla="*/ 2 h 50"/>
                <a:gd name="T36" fmla="*/ 2498 w 3930"/>
                <a:gd name="T37" fmla="*/ 6 h 50"/>
                <a:gd name="T38" fmla="*/ 2580 w 3930"/>
                <a:gd name="T39" fmla="*/ 4 h 50"/>
                <a:gd name="T40" fmla="*/ 2684 w 3930"/>
                <a:gd name="T41" fmla="*/ 4 h 50"/>
                <a:gd name="T42" fmla="*/ 2830 w 3930"/>
                <a:gd name="T43" fmla="*/ 4 h 50"/>
                <a:gd name="T44" fmla="*/ 2932 w 3930"/>
                <a:gd name="T45" fmla="*/ 6 h 50"/>
                <a:gd name="T46" fmla="*/ 3058 w 3930"/>
                <a:gd name="T47" fmla="*/ 6 h 50"/>
                <a:gd name="T48" fmla="*/ 3176 w 3930"/>
                <a:gd name="T49" fmla="*/ 10 h 50"/>
                <a:gd name="T50" fmla="*/ 3262 w 3930"/>
                <a:gd name="T51" fmla="*/ 14 h 50"/>
                <a:gd name="T52" fmla="*/ 3340 w 3930"/>
                <a:gd name="T53" fmla="*/ 12 h 50"/>
                <a:gd name="T54" fmla="*/ 3456 w 3930"/>
                <a:gd name="T55" fmla="*/ 18 h 50"/>
                <a:gd name="T56" fmla="*/ 3592 w 3930"/>
                <a:gd name="T57" fmla="*/ 16 h 50"/>
                <a:gd name="T58" fmla="*/ 3648 w 3930"/>
                <a:gd name="T59" fmla="*/ 16 h 50"/>
                <a:gd name="T60" fmla="*/ 3784 w 3930"/>
                <a:gd name="T61" fmla="*/ 20 h 50"/>
                <a:gd name="T62" fmla="*/ 3846 w 3930"/>
                <a:gd name="T63" fmla="*/ 24 h 50"/>
                <a:gd name="T64" fmla="*/ 3874 w 3930"/>
                <a:gd name="T65" fmla="*/ 36 h 50"/>
                <a:gd name="T66" fmla="*/ 3782 w 3930"/>
                <a:gd name="T67" fmla="*/ 42 h 50"/>
                <a:gd name="T68" fmla="*/ 3676 w 3930"/>
                <a:gd name="T69" fmla="*/ 46 h 50"/>
                <a:gd name="T70" fmla="*/ 3570 w 3930"/>
                <a:gd name="T71" fmla="*/ 48 h 50"/>
                <a:gd name="T72" fmla="*/ 3518 w 3930"/>
                <a:gd name="T73" fmla="*/ 48 h 50"/>
                <a:gd name="T74" fmla="*/ 3396 w 3930"/>
                <a:gd name="T75" fmla="*/ 48 h 50"/>
                <a:gd name="T76" fmla="*/ 3304 w 3930"/>
                <a:gd name="T77" fmla="*/ 48 h 50"/>
                <a:gd name="T78" fmla="*/ 3152 w 3930"/>
                <a:gd name="T79" fmla="*/ 40 h 50"/>
                <a:gd name="T80" fmla="*/ 3042 w 3930"/>
                <a:gd name="T81" fmla="*/ 42 h 50"/>
                <a:gd name="T82" fmla="*/ 2898 w 3930"/>
                <a:gd name="T83" fmla="*/ 36 h 50"/>
                <a:gd name="T84" fmla="*/ 2814 w 3930"/>
                <a:gd name="T85" fmla="*/ 38 h 50"/>
                <a:gd name="T86" fmla="*/ 2692 w 3930"/>
                <a:gd name="T87" fmla="*/ 36 h 50"/>
                <a:gd name="T88" fmla="*/ 2588 w 3930"/>
                <a:gd name="T89" fmla="*/ 34 h 50"/>
                <a:gd name="T90" fmla="*/ 2466 w 3930"/>
                <a:gd name="T91" fmla="*/ 38 h 50"/>
                <a:gd name="T92" fmla="*/ 2356 w 3930"/>
                <a:gd name="T93" fmla="*/ 36 h 50"/>
                <a:gd name="T94" fmla="*/ 2212 w 3930"/>
                <a:gd name="T95" fmla="*/ 40 h 50"/>
                <a:gd name="T96" fmla="*/ 2040 w 3930"/>
                <a:gd name="T97" fmla="*/ 40 h 50"/>
                <a:gd name="T98" fmla="*/ 1922 w 3930"/>
                <a:gd name="T99" fmla="*/ 40 h 50"/>
                <a:gd name="T100" fmla="*/ 1804 w 3930"/>
                <a:gd name="T101" fmla="*/ 42 h 50"/>
                <a:gd name="T102" fmla="*/ 1642 w 3930"/>
                <a:gd name="T103" fmla="*/ 44 h 50"/>
                <a:gd name="T104" fmla="*/ 1492 w 3930"/>
                <a:gd name="T105" fmla="*/ 46 h 50"/>
                <a:gd name="T106" fmla="*/ 1354 w 3930"/>
                <a:gd name="T107" fmla="*/ 44 h 50"/>
                <a:gd name="T108" fmla="*/ 1180 w 3930"/>
                <a:gd name="T109" fmla="*/ 44 h 50"/>
                <a:gd name="T110" fmla="*/ 1052 w 3930"/>
                <a:gd name="T111" fmla="*/ 46 h 50"/>
                <a:gd name="T112" fmla="*/ 936 w 3930"/>
                <a:gd name="T113" fmla="*/ 44 h 50"/>
                <a:gd name="T114" fmla="*/ 790 w 3930"/>
                <a:gd name="T115" fmla="*/ 40 h 50"/>
                <a:gd name="T116" fmla="*/ 636 w 3930"/>
                <a:gd name="T117" fmla="*/ 42 h 50"/>
                <a:gd name="T118" fmla="*/ 494 w 3930"/>
                <a:gd name="T119" fmla="*/ 46 h 50"/>
                <a:gd name="T120" fmla="*/ 362 w 3930"/>
                <a:gd name="T121" fmla="*/ 42 h 50"/>
                <a:gd name="T122" fmla="*/ 222 w 3930"/>
                <a:gd name="T123" fmla="*/ 40 h 50"/>
                <a:gd name="T124" fmla="*/ 70 w 3930"/>
                <a:gd name="T125"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30" h="50">
                  <a:moveTo>
                    <a:pt x="2" y="14"/>
                  </a:moveTo>
                  <a:lnTo>
                    <a:pt x="2" y="14"/>
                  </a:lnTo>
                  <a:lnTo>
                    <a:pt x="0" y="14"/>
                  </a:lnTo>
                  <a:lnTo>
                    <a:pt x="0" y="14"/>
                  </a:lnTo>
                  <a:lnTo>
                    <a:pt x="2" y="10"/>
                  </a:lnTo>
                  <a:lnTo>
                    <a:pt x="2" y="10"/>
                  </a:lnTo>
                  <a:lnTo>
                    <a:pt x="2" y="8"/>
                  </a:lnTo>
                  <a:lnTo>
                    <a:pt x="2" y="8"/>
                  </a:lnTo>
                  <a:lnTo>
                    <a:pt x="4" y="8"/>
                  </a:lnTo>
                  <a:lnTo>
                    <a:pt x="4" y="8"/>
                  </a:lnTo>
                  <a:lnTo>
                    <a:pt x="4" y="6"/>
                  </a:lnTo>
                  <a:lnTo>
                    <a:pt x="4" y="6"/>
                  </a:lnTo>
                  <a:lnTo>
                    <a:pt x="8" y="4"/>
                  </a:lnTo>
                  <a:lnTo>
                    <a:pt x="8" y="4"/>
                  </a:lnTo>
                  <a:lnTo>
                    <a:pt x="8" y="4"/>
                  </a:lnTo>
                  <a:lnTo>
                    <a:pt x="8" y="4"/>
                  </a:lnTo>
                  <a:lnTo>
                    <a:pt x="10" y="2"/>
                  </a:lnTo>
                  <a:lnTo>
                    <a:pt x="10" y="2"/>
                  </a:lnTo>
                  <a:lnTo>
                    <a:pt x="14" y="2"/>
                  </a:lnTo>
                  <a:lnTo>
                    <a:pt x="14" y="2"/>
                  </a:lnTo>
                  <a:lnTo>
                    <a:pt x="16" y="2"/>
                  </a:lnTo>
                  <a:lnTo>
                    <a:pt x="16" y="2"/>
                  </a:lnTo>
                  <a:lnTo>
                    <a:pt x="18" y="2"/>
                  </a:lnTo>
                  <a:lnTo>
                    <a:pt x="18" y="2"/>
                  </a:lnTo>
                  <a:lnTo>
                    <a:pt x="20" y="0"/>
                  </a:lnTo>
                  <a:lnTo>
                    <a:pt x="20" y="0"/>
                  </a:lnTo>
                  <a:lnTo>
                    <a:pt x="26" y="2"/>
                  </a:lnTo>
                  <a:lnTo>
                    <a:pt x="26" y="2"/>
                  </a:lnTo>
                  <a:lnTo>
                    <a:pt x="28" y="2"/>
                  </a:lnTo>
                  <a:lnTo>
                    <a:pt x="28" y="2"/>
                  </a:lnTo>
                  <a:lnTo>
                    <a:pt x="30" y="2"/>
                  </a:lnTo>
                  <a:lnTo>
                    <a:pt x="30" y="2"/>
                  </a:lnTo>
                  <a:lnTo>
                    <a:pt x="32" y="2"/>
                  </a:lnTo>
                  <a:lnTo>
                    <a:pt x="32" y="2"/>
                  </a:lnTo>
                  <a:lnTo>
                    <a:pt x="34" y="2"/>
                  </a:lnTo>
                  <a:lnTo>
                    <a:pt x="34" y="2"/>
                  </a:lnTo>
                  <a:lnTo>
                    <a:pt x="36" y="2"/>
                  </a:lnTo>
                  <a:lnTo>
                    <a:pt x="36" y="2"/>
                  </a:lnTo>
                  <a:lnTo>
                    <a:pt x="38" y="2"/>
                  </a:lnTo>
                  <a:lnTo>
                    <a:pt x="38" y="2"/>
                  </a:lnTo>
                  <a:lnTo>
                    <a:pt x="40" y="2"/>
                  </a:lnTo>
                  <a:lnTo>
                    <a:pt x="40" y="2"/>
                  </a:lnTo>
                  <a:lnTo>
                    <a:pt x="46" y="2"/>
                  </a:lnTo>
                  <a:lnTo>
                    <a:pt x="46" y="2"/>
                  </a:lnTo>
                  <a:lnTo>
                    <a:pt x="48" y="2"/>
                  </a:lnTo>
                  <a:lnTo>
                    <a:pt x="48" y="2"/>
                  </a:lnTo>
                  <a:lnTo>
                    <a:pt x="50" y="2"/>
                  </a:lnTo>
                  <a:lnTo>
                    <a:pt x="50" y="2"/>
                  </a:lnTo>
                  <a:lnTo>
                    <a:pt x="60" y="0"/>
                  </a:lnTo>
                  <a:lnTo>
                    <a:pt x="60" y="0"/>
                  </a:lnTo>
                  <a:lnTo>
                    <a:pt x="62" y="0"/>
                  </a:lnTo>
                  <a:lnTo>
                    <a:pt x="62" y="0"/>
                  </a:lnTo>
                  <a:lnTo>
                    <a:pt x="66" y="0"/>
                  </a:lnTo>
                  <a:lnTo>
                    <a:pt x="66" y="0"/>
                  </a:lnTo>
                  <a:lnTo>
                    <a:pt x="70" y="2"/>
                  </a:lnTo>
                  <a:lnTo>
                    <a:pt x="70" y="2"/>
                  </a:lnTo>
                  <a:lnTo>
                    <a:pt x="72" y="2"/>
                  </a:lnTo>
                  <a:lnTo>
                    <a:pt x="76" y="2"/>
                  </a:lnTo>
                  <a:lnTo>
                    <a:pt x="76" y="2"/>
                  </a:lnTo>
                  <a:lnTo>
                    <a:pt x="80" y="4"/>
                  </a:lnTo>
                  <a:lnTo>
                    <a:pt x="80" y="4"/>
                  </a:lnTo>
                  <a:lnTo>
                    <a:pt x="82" y="2"/>
                  </a:lnTo>
                  <a:lnTo>
                    <a:pt x="84" y="2"/>
                  </a:lnTo>
                  <a:lnTo>
                    <a:pt x="84" y="2"/>
                  </a:lnTo>
                  <a:lnTo>
                    <a:pt x="86" y="2"/>
                  </a:lnTo>
                  <a:lnTo>
                    <a:pt x="86" y="2"/>
                  </a:lnTo>
                  <a:lnTo>
                    <a:pt x="90" y="4"/>
                  </a:lnTo>
                  <a:lnTo>
                    <a:pt x="90" y="4"/>
                  </a:lnTo>
                  <a:lnTo>
                    <a:pt x="92" y="4"/>
                  </a:lnTo>
                  <a:lnTo>
                    <a:pt x="92" y="4"/>
                  </a:lnTo>
                  <a:lnTo>
                    <a:pt x="94" y="4"/>
                  </a:lnTo>
                  <a:lnTo>
                    <a:pt x="94" y="4"/>
                  </a:lnTo>
                  <a:lnTo>
                    <a:pt x="98" y="2"/>
                  </a:lnTo>
                  <a:lnTo>
                    <a:pt x="98" y="2"/>
                  </a:lnTo>
                  <a:lnTo>
                    <a:pt x="102" y="4"/>
                  </a:lnTo>
                  <a:lnTo>
                    <a:pt x="106" y="4"/>
                  </a:lnTo>
                  <a:lnTo>
                    <a:pt x="106" y="4"/>
                  </a:lnTo>
                  <a:lnTo>
                    <a:pt x="108" y="4"/>
                  </a:lnTo>
                  <a:lnTo>
                    <a:pt x="108" y="4"/>
                  </a:lnTo>
                  <a:lnTo>
                    <a:pt x="110" y="4"/>
                  </a:lnTo>
                  <a:lnTo>
                    <a:pt x="112" y="6"/>
                  </a:lnTo>
                  <a:lnTo>
                    <a:pt x="112" y="6"/>
                  </a:lnTo>
                  <a:lnTo>
                    <a:pt x="116" y="4"/>
                  </a:lnTo>
                  <a:lnTo>
                    <a:pt x="116" y="4"/>
                  </a:lnTo>
                  <a:lnTo>
                    <a:pt x="120" y="4"/>
                  </a:lnTo>
                  <a:lnTo>
                    <a:pt x="120" y="4"/>
                  </a:lnTo>
                  <a:lnTo>
                    <a:pt x="124" y="4"/>
                  </a:lnTo>
                  <a:lnTo>
                    <a:pt x="124" y="4"/>
                  </a:lnTo>
                  <a:lnTo>
                    <a:pt x="128" y="4"/>
                  </a:lnTo>
                  <a:lnTo>
                    <a:pt x="134" y="4"/>
                  </a:lnTo>
                  <a:lnTo>
                    <a:pt x="134" y="4"/>
                  </a:lnTo>
                  <a:lnTo>
                    <a:pt x="136" y="4"/>
                  </a:lnTo>
                  <a:lnTo>
                    <a:pt x="136" y="4"/>
                  </a:lnTo>
                  <a:lnTo>
                    <a:pt x="138" y="2"/>
                  </a:lnTo>
                  <a:lnTo>
                    <a:pt x="138" y="2"/>
                  </a:lnTo>
                  <a:lnTo>
                    <a:pt x="142" y="4"/>
                  </a:lnTo>
                  <a:lnTo>
                    <a:pt x="142" y="4"/>
                  </a:lnTo>
                  <a:lnTo>
                    <a:pt x="146" y="2"/>
                  </a:lnTo>
                  <a:lnTo>
                    <a:pt x="146" y="2"/>
                  </a:lnTo>
                  <a:lnTo>
                    <a:pt x="148" y="2"/>
                  </a:lnTo>
                  <a:lnTo>
                    <a:pt x="148" y="2"/>
                  </a:lnTo>
                  <a:lnTo>
                    <a:pt x="150" y="2"/>
                  </a:lnTo>
                  <a:lnTo>
                    <a:pt x="150" y="2"/>
                  </a:lnTo>
                  <a:lnTo>
                    <a:pt x="156" y="4"/>
                  </a:lnTo>
                  <a:lnTo>
                    <a:pt x="156" y="4"/>
                  </a:lnTo>
                  <a:lnTo>
                    <a:pt x="158" y="2"/>
                  </a:lnTo>
                  <a:lnTo>
                    <a:pt x="158" y="2"/>
                  </a:lnTo>
                  <a:lnTo>
                    <a:pt x="164" y="2"/>
                  </a:lnTo>
                  <a:lnTo>
                    <a:pt x="164" y="2"/>
                  </a:lnTo>
                  <a:lnTo>
                    <a:pt x="168" y="2"/>
                  </a:lnTo>
                  <a:lnTo>
                    <a:pt x="174" y="4"/>
                  </a:lnTo>
                  <a:lnTo>
                    <a:pt x="174" y="4"/>
                  </a:lnTo>
                  <a:lnTo>
                    <a:pt x="178" y="2"/>
                  </a:lnTo>
                  <a:lnTo>
                    <a:pt x="178" y="2"/>
                  </a:lnTo>
                  <a:lnTo>
                    <a:pt x="180" y="4"/>
                  </a:lnTo>
                  <a:lnTo>
                    <a:pt x="180" y="4"/>
                  </a:lnTo>
                  <a:lnTo>
                    <a:pt x="182" y="2"/>
                  </a:lnTo>
                  <a:lnTo>
                    <a:pt x="182" y="2"/>
                  </a:lnTo>
                  <a:lnTo>
                    <a:pt x="186" y="2"/>
                  </a:lnTo>
                  <a:lnTo>
                    <a:pt x="186" y="2"/>
                  </a:lnTo>
                  <a:lnTo>
                    <a:pt x="188" y="4"/>
                  </a:lnTo>
                  <a:lnTo>
                    <a:pt x="188" y="4"/>
                  </a:lnTo>
                  <a:lnTo>
                    <a:pt x="190" y="2"/>
                  </a:lnTo>
                  <a:lnTo>
                    <a:pt x="190" y="2"/>
                  </a:lnTo>
                  <a:lnTo>
                    <a:pt x="192" y="2"/>
                  </a:lnTo>
                  <a:lnTo>
                    <a:pt x="192" y="2"/>
                  </a:lnTo>
                  <a:lnTo>
                    <a:pt x="194" y="2"/>
                  </a:lnTo>
                  <a:lnTo>
                    <a:pt x="194" y="2"/>
                  </a:lnTo>
                  <a:lnTo>
                    <a:pt x="196" y="2"/>
                  </a:lnTo>
                  <a:lnTo>
                    <a:pt x="196" y="2"/>
                  </a:lnTo>
                  <a:lnTo>
                    <a:pt x="200" y="2"/>
                  </a:lnTo>
                  <a:lnTo>
                    <a:pt x="200" y="2"/>
                  </a:lnTo>
                  <a:lnTo>
                    <a:pt x="204" y="4"/>
                  </a:lnTo>
                  <a:lnTo>
                    <a:pt x="204" y="4"/>
                  </a:lnTo>
                  <a:lnTo>
                    <a:pt x="210" y="2"/>
                  </a:lnTo>
                  <a:lnTo>
                    <a:pt x="210" y="2"/>
                  </a:lnTo>
                  <a:lnTo>
                    <a:pt x="212" y="2"/>
                  </a:lnTo>
                  <a:lnTo>
                    <a:pt x="212" y="2"/>
                  </a:lnTo>
                  <a:lnTo>
                    <a:pt x="214" y="2"/>
                  </a:lnTo>
                  <a:lnTo>
                    <a:pt x="214" y="2"/>
                  </a:lnTo>
                  <a:lnTo>
                    <a:pt x="214" y="2"/>
                  </a:lnTo>
                  <a:lnTo>
                    <a:pt x="214" y="2"/>
                  </a:lnTo>
                  <a:lnTo>
                    <a:pt x="214" y="4"/>
                  </a:lnTo>
                  <a:lnTo>
                    <a:pt x="214" y="4"/>
                  </a:lnTo>
                  <a:lnTo>
                    <a:pt x="216" y="4"/>
                  </a:lnTo>
                  <a:lnTo>
                    <a:pt x="216" y="4"/>
                  </a:lnTo>
                  <a:lnTo>
                    <a:pt x="218" y="4"/>
                  </a:lnTo>
                  <a:lnTo>
                    <a:pt x="218" y="4"/>
                  </a:lnTo>
                  <a:lnTo>
                    <a:pt x="224" y="4"/>
                  </a:lnTo>
                  <a:lnTo>
                    <a:pt x="224" y="4"/>
                  </a:lnTo>
                  <a:lnTo>
                    <a:pt x="226" y="0"/>
                  </a:lnTo>
                  <a:lnTo>
                    <a:pt x="226" y="0"/>
                  </a:lnTo>
                  <a:lnTo>
                    <a:pt x="232" y="0"/>
                  </a:lnTo>
                  <a:lnTo>
                    <a:pt x="232" y="0"/>
                  </a:lnTo>
                  <a:lnTo>
                    <a:pt x="234" y="0"/>
                  </a:lnTo>
                  <a:lnTo>
                    <a:pt x="234" y="0"/>
                  </a:lnTo>
                  <a:lnTo>
                    <a:pt x="238" y="2"/>
                  </a:lnTo>
                  <a:lnTo>
                    <a:pt x="238" y="2"/>
                  </a:lnTo>
                  <a:lnTo>
                    <a:pt x="244" y="2"/>
                  </a:lnTo>
                  <a:lnTo>
                    <a:pt x="244" y="2"/>
                  </a:lnTo>
                  <a:lnTo>
                    <a:pt x="248" y="2"/>
                  </a:lnTo>
                  <a:lnTo>
                    <a:pt x="248" y="2"/>
                  </a:lnTo>
                  <a:lnTo>
                    <a:pt x="252" y="2"/>
                  </a:lnTo>
                  <a:lnTo>
                    <a:pt x="252" y="2"/>
                  </a:lnTo>
                  <a:lnTo>
                    <a:pt x="256" y="2"/>
                  </a:lnTo>
                  <a:lnTo>
                    <a:pt x="256" y="2"/>
                  </a:lnTo>
                  <a:lnTo>
                    <a:pt x="258" y="2"/>
                  </a:lnTo>
                  <a:lnTo>
                    <a:pt x="258" y="2"/>
                  </a:lnTo>
                  <a:lnTo>
                    <a:pt x="258" y="2"/>
                  </a:lnTo>
                  <a:lnTo>
                    <a:pt x="258" y="2"/>
                  </a:lnTo>
                  <a:lnTo>
                    <a:pt x="258" y="2"/>
                  </a:lnTo>
                  <a:lnTo>
                    <a:pt x="258" y="2"/>
                  </a:lnTo>
                  <a:lnTo>
                    <a:pt x="260" y="2"/>
                  </a:lnTo>
                  <a:lnTo>
                    <a:pt x="260" y="2"/>
                  </a:lnTo>
                  <a:lnTo>
                    <a:pt x="262" y="2"/>
                  </a:lnTo>
                  <a:lnTo>
                    <a:pt x="262" y="2"/>
                  </a:lnTo>
                  <a:lnTo>
                    <a:pt x="268" y="2"/>
                  </a:lnTo>
                  <a:lnTo>
                    <a:pt x="268" y="2"/>
                  </a:lnTo>
                  <a:lnTo>
                    <a:pt x="268" y="2"/>
                  </a:lnTo>
                  <a:lnTo>
                    <a:pt x="268" y="2"/>
                  </a:lnTo>
                  <a:lnTo>
                    <a:pt x="270" y="2"/>
                  </a:lnTo>
                  <a:lnTo>
                    <a:pt x="270" y="2"/>
                  </a:lnTo>
                  <a:lnTo>
                    <a:pt x="276" y="2"/>
                  </a:lnTo>
                  <a:lnTo>
                    <a:pt x="276" y="2"/>
                  </a:lnTo>
                  <a:lnTo>
                    <a:pt x="276" y="2"/>
                  </a:lnTo>
                  <a:lnTo>
                    <a:pt x="276" y="2"/>
                  </a:lnTo>
                  <a:lnTo>
                    <a:pt x="278" y="2"/>
                  </a:lnTo>
                  <a:lnTo>
                    <a:pt x="278" y="2"/>
                  </a:lnTo>
                  <a:lnTo>
                    <a:pt x="280" y="2"/>
                  </a:lnTo>
                  <a:lnTo>
                    <a:pt x="280" y="2"/>
                  </a:lnTo>
                  <a:lnTo>
                    <a:pt x="280" y="4"/>
                  </a:lnTo>
                  <a:lnTo>
                    <a:pt x="280" y="4"/>
                  </a:lnTo>
                  <a:lnTo>
                    <a:pt x="282" y="2"/>
                  </a:lnTo>
                  <a:lnTo>
                    <a:pt x="282" y="2"/>
                  </a:lnTo>
                  <a:lnTo>
                    <a:pt x="288" y="2"/>
                  </a:lnTo>
                  <a:lnTo>
                    <a:pt x="288" y="2"/>
                  </a:lnTo>
                  <a:lnTo>
                    <a:pt x="290" y="2"/>
                  </a:lnTo>
                  <a:lnTo>
                    <a:pt x="290" y="2"/>
                  </a:lnTo>
                  <a:lnTo>
                    <a:pt x="296" y="2"/>
                  </a:lnTo>
                  <a:lnTo>
                    <a:pt x="296" y="2"/>
                  </a:lnTo>
                  <a:lnTo>
                    <a:pt x="298" y="2"/>
                  </a:lnTo>
                  <a:lnTo>
                    <a:pt x="298" y="2"/>
                  </a:lnTo>
                  <a:lnTo>
                    <a:pt x="298" y="2"/>
                  </a:lnTo>
                  <a:lnTo>
                    <a:pt x="298" y="2"/>
                  </a:lnTo>
                  <a:lnTo>
                    <a:pt x="302" y="2"/>
                  </a:lnTo>
                  <a:lnTo>
                    <a:pt x="302" y="2"/>
                  </a:lnTo>
                  <a:lnTo>
                    <a:pt x="306" y="2"/>
                  </a:lnTo>
                  <a:lnTo>
                    <a:pt x="306" y="2"/>
                  </a:lnTo>
                  <a:lnTo>
                    <a:pt x="310" y="2"/>
                  </a:lnTo>
                  <a:lnTo>
                    <a:pt x="312" y="2"/>
                  </a:lnTo>
                  <a:lnTo>
                    <a:pt x="312" y="2"/>
                  </a:lnTo>
                  <a:lnTo>
                    <a:pt x="318" y="2"/>
                  </a:lnTo>
                  <a:lnTo>
                    <a:pt x="322" y="2"/>
                  </a:lnTo>
                  <a:lnTo>
                    <a:pt x="322" y="2"/>
                  </a:lnTo>
                  <a:lnTo>
                    <a:pt x="324" y="4"/>
                  </a:lnTo>
                  <a:lnTo>
                    <a:pt x="324" y="4"/>
                  </a:lnTo>
                  <a:lnTo>
                    <a:pt x="324" y="2"/>
                  </a:lnTo>
                  <a:lnTo>
                    <a:pt x="326" y="2"/>
                  </a:lnTo>
                  <a:lnTo>
                    <a:pt x="326" y="2"/>
                  </a:lnTo>
                  <a:lnTo>
                    <a:pt x="332" y="2"/>
                  </a:lnTo>
                  <a:lnTo>
                    <a:pt x="332" y="2"/>
                  </a:lnTo>
                  <a:lnTo>
                    <a:pt x="336" y="2"/>
                  </a:lnTo>
                  <a:lnTo>
                    <a:pt x="342" y="2"/>
                  </a:lnTo>
                  <a:lnTo>
                    <a:pt x="342" y="2"/>
                  </a:lnTo>
                  <a:lnTo>
                    <a:pt x="344" y="2"/>
                  </a:lnTo>
                  <a:lnTo>
                    <a:pt x="348" y="2"/>
                  </a:lnTo>
                  <a:lnTo>
                    <a:pt x="348" y="2"/>
                  </a:lnTo>
                  <a:lnTo>
                    <a:pt x="352" y="2"/>
                  </a:lnTo>
                  <a:lnTo>
                    <a:pt x="352" y="2"/>
                  </a:lnTo>
                  <a:lnTo>
                    <a:pt x="354" y="2"/>
                  </a:lnTo>
                  <a:lnTo>
                    <a:pt x="354" y="2"/>
                  </a:lnTo>
                  <a:lnTo>
                    <a:pt x="358" y="2"/>
                  </a:lnTo>
                  <a:lnTo>
                    <a:pt x="360" y="2"/>
                  </a:lnTo>
                  <a:lnTo>
                    <a:pt x="360" y="2"/>
                  </a:lnTo>
                  <a:lnTo>
                    <a:pt x="360" y="4"/>
                  </a:lnTo>
                  <a:lnTo>
                    <a:pt x="360" y="6"/>
                  </a:lnTo>
                  <a:lnTo>
                    <a:pt x="360" y="6"/>
                  </a:lnTo>
                  <a:lnTo>
                    <a:pt x="362" y="4"/>
                  </a:lnTo>
                  <a:lnTo>
                    <a:pt x="364" y="2"/>
                  </a:lnTo>
                  <a:lnTo>
                    <a:pt x="364" y="2"/>
                  </a:lnTo>
                  <a:lnTo>
                    <a:pt x="370" y="2"/>
                  </a:lnTo>
                  <a:lnTo>
                    <a:pt x="370" y="2"/>
                  </a:lnTo>
                  <a:lnTo>
                    <a:pt x="370" y="2"/>
                  </a:lnTo>
                  <a:lnTo>
                    <a:pt x="370" y="2"/>
                  </a:lnTo>
                  <a:lnTo>
                    <a:pt x="370" y="2"/>
                  </a:lnTo>
                  <a:lnTo>
                    <a:pt x="370" y="2"/>
                  </a:lnTo>
                  <a:lnTo>
                    <a:pt x="370" y="2"/>
                  </a:lnTo>
                  <a:lnTo>
                    <a:pt x="370" y="2"/>
                  </a:lnTo>
                  <a:lnTo>
                    <a:pt x="374" y="4"/>
                  </a:lnTo>
                  <a:lnTo>
                    <a:pt x="374" y="4"/>
                  </a:lnTo>
                  <a:lnTo>
                    <a:pt x="376" y="2"/>
                  </a:lnTo>
                  <a:lnTo>
                    <a:pt x="376" y="2"/>
                  </a:lnTo>
                  <a:lnTo>
                    <a:pt x="378" y="4"/>
                  </a:lnTo>
                  <a:lnTo>
                    <a:pt x="378" y="4"/>
                  </a:lnTo>
                  <a:lnTo>
                    <a:pt x="384" y="4"/>
                  </a:lnTo>
                  <a:lnTo>
                    <a:pt x="384" y="4"/>
                  </a:lnTo>
                  <a:lnTo>
                    <a:pt x="386" y="4"/>
                  </a:lnTo>
                  <a:lnTo>
                    <a:pt x="386" y="4"/>
                  </a:lnTo>
                  <a:lnTo>
                    <a:pt x="390" y="4"/>
                  </a:lnTo>
                  <a:lnTo>
                    <a:pt x="390" y="4"/>
                  </a:lnTo>
                  <a:lnTo>
                    <a:pt x="392" y="4"/>
                  </a:lnTo>
                  <a:lnTo>
                    <a:pt x="392" y="4"/>
                  </a:lnTo>
                  <a:lnTo>
                    <a:pt x="392" y="4"/>
                  </a:lnTo>
                  <a:lnTo>
                    <a:pt x="392" y="4"/>
                  </a:lnTo>
                  <a:lnTo>
                    <a:pt x="394" y="4"/>
                  </a:lnTo>
                  <a:lnTo>
                    <a:pt x="394" y="4"/>
                  </a:lnTo>
                  <a:lnTo>
                    <a:pt x="394" y="4"/>
                  </a:lnTo>
                  <a:lnTo>
                    <a:pt x="394" y="4"/>
                  </a:lnTo>
                  <a:lnTo>
                    <a:pt x="396" y="6"/>
                  </a:lnTo>
                  <a:lnTo>
                    <a:pt x="396" y="6"/>
                  </a:lnTo>
                  <a:lnTo>
                    <a:pt x="398" y="6"/>
                  </a:lnTo>
                  <a:lnTo>
                    <a:pt x="398" y="6"/>
                  </a:lnTo>
                  <a:lnTo>
                    <a:pt x="398" y="6"/>
                  </a:lnTo>
                  <a:lnTo>
                    <a:pt x="398" y="6"/>
                  </a:lnTo>
                  <a:lnTo>
                    <a:pt x="402" y="4"/>
                  </a:lnTo>
                  <a:lnTo>
                    <a:pt x="402" y="4"/>
                  </a:lnTo>
                  <a:lnTo>
                    <a:pt x="406" y="6"/>
                  </a:lnTo>
                  <a:lnTo>
                    <a:pt x="406" y="6"/>
                  </a:lnTo>
                  <a:lnTo>
                    <a:pt x="408" y="4"/>
                  </a:lnTo>
                  <a:lnTo>
                    <a:pt x="408" y="4"/>
                  </a:lnTo>
                  <a:lnTo>
                    <a:pt x="410" y="6"/>
                  </a:lnTo>
                  <a:lnTo>
                    <a:pt x="410" y="6"/>
                  </a:lnTo>
                  <a:lnTo>
                    <a:pt x="410" y="6"/>
                  </a:lnTo>
                  <a:lnTo>
                    <a:pt x="412" y="6"/>
                  </a:lnTo>
                  <a:lnTo>
                    <a:pt x="412" y="4"/>
                  </a:lnTo>
                  <a:lnTo>
                    <a:pt x="412" y="4"/>
                  </a:lnTo>
                  <a:lnTo>
                    <a:pt x="420" y="4"/>
                  </a:lnTo>
                  <a:lnTo>
                    <a:pt x="420" y="4"/>
                  </a:lnTo>
                  <a:lnTo>
                    <a:pt x="424" y="4"/>
                  </a:lnTo>
                  <a:lnTo>
                    <a:pt x="424" y="4"/>
                  </a:lnTo>
                  <a:lnTo>
                    <a:pt x="428" y="6"/>
                  </a:lnTo>
                  <a:lnTo>
                    <a:pt x="428" y="6"/>
                  </a:lnTo>
                  <a:lnTo>
                    <a:pt x="430" y="4"/>
                  </a:lnTo>
                  <a:lnTo>
                    <a:pt x="430" y="4"/>
                  </a:lnTo>
                  <a:lnTo>
                    <a:pt x="432" y="6"/>
                  </a:lnTo>
                  <a:lnTo>
                    <a:pt x="432" y="6"/>
                  </a:lnTo>
                  <a:lnTo>
                    <a:pt x="436" y="4"/>
                  </a:lnTo>
                  <a:lnTo>
                    <a:pt x="436" y="4"/>
                  </a:lnTo>
                  <a:lnTo>
                    <a:pt x="442" y="4"/>
                  </a:lnTo>
                  <a:lnTo>
                    <a:pt x="442" y="4"/>
                  </a:lnTo>
                  <a:lnTo>
                    <a:pt x="446" y="4"/>
                  </a:lnTo>
                  <a:lnTo>
                    <a:pt x="446" y="4"/>
                  </a:lnTo>
                  <a:lnTo>
                    <a:pt x="448" y="4"/>
                  </a:lnTo>
                  <a:lnTo>
                    <a:pt x="448" y="4"/>
                  </a:lnTo>
                  <a:lnTo>
                    <a:pt x="450" y="6"/>
                  </a:lnTo>
                  <a:lnTo>
                    <a:pt x="450" y="6"/>
                  </a:lnTo>
                  <a:lnTo>
                    <a:pt x="452" y="6"/>
                  </a:lnTo>
                  <a:lnTo>
                    <a:pt x="452" y="6"/>
                  </a:lnTo>
                  <a:lnTo>
                    <a:pt x="452" y="6"/>
                  </a:lnTo>
                  <a:lnTo>
                    <a:pt x="452" y="6"/>
                  </a:lnTo>
                  <a:lnTo>
                    <a:pt x="458" y="6"/>
                  </a:lnTo>
                  <a:lnTo>
                    <a:pt x="458" y="6"/>
                  </a:lnTo>
                  <a:lnTo>
                    <a:pt x="458" y="8"/>
                  </a:lnTo>
                  <a:lnTo>
                    <a:pt x="458" y="8"/>
                  </a:lnTo>
                  <a:lnTo>
                    <a:pt x="460" y="6"/>
                  </a:lnTo>
                  <a:lnTo>
                    <a:pt x="460" y="6"/>
                  </a:lnTo>
                  <a:lnTo>
                    <a:pt x="464" y="8"/>
                  </a:lnTo>
                  <a:lnTo>
                    <a:pt x="464" y="8"/>
                  </a:lnTo>
                  <a:lnTo>
                    <a:pt x="468" y="6"/>
                  </a:lnTo>
                  <a:lnTo>
                    <a:pt x="468" y="6"/>
                  </a:lnTo>
                  <a:lnTo>
                    <a:pt x="472" y="6"/>
                  </a:lnTo>
                  <a:lnTo>
                    <a:pt x="472" y="6"/>
                  </a:lnTo>
                  <a:lnTo>
                    <a:pt x="476" y="6"/>
                  </a:lnTo>
                  <a:lnTo>
                    <a:pt x="476" y="6"/>
                  </a:lnTo>
                  <a:lnTo>
                    <a:pt x="478" y="6"/>
                  </a:lnTo>
                  <a:lnTo>
                    <a:pt x="478" y="6"/>
                  </a:lnTo>
                  <a:lnTo>
                    <a:pt x="482" y="6"/>
                  </a:lnTo>
                  <a:lnTo>
                    <a:pt x="482" y="6"/>
                  </a:lnTo>
                  <a:lnTo>
                    <a:pt x="484" y="6"/>
                  </a:lnTo>
                  <a:lnTo>
                    <a:pt x="484" y="6"/>
                  </a:lnTo>
                  <a:lnTo>
                    <a:pt x="490" y="4"/>
                  </a:lnTo>
                  <a:lnTo>
                    <a:pt x="490" y="4"/>
                  </a:lnTo>
                  <a:lnTo>
                    <a:pt x="490" y="6"/>
                  </a:lnTo>
                  <a:lnTo>
                    <a:pt x="490" y="6"/>
                  </a:lnTo>
                  <a:lnTo>
                    <a:pt x="494" y="6"/>
                  </a:lnTo>
                  <a:lnTo>
                    <a:pt x="494" y="6"/>
                  </a:lnTo>
                  <a:lnTo>
                    <a:pt x="498" y="6"/>
                  </a:lnTo>
                  <a:lnTo>
                    <a:pt x="498" y="6"/>
                  </a:lnTo>
                  <a:lnTo>
                    <a:pt x="506" y="6"/>
                  </a:lnTo>
                  <a:lnTo>
                    <a:pt x="516" y="6"/>
                  </a:lnTo>
                  <a:lnTo>
                    <a:pt x="516" y="6"/>
                  </a:lnTo>
                  <a:lnTo>
                    <a:pt x="518" y="6"/>
                  </a:lnTo>
                  <a:lnTo>
                    <a:pt x="518" y="6"/>
                  </a:lnTo>
                  <a:lnTo>
                    <a:pt x="522" y="6"/>
                  </a:lnTo>
                  <a:lnTo>
                    <a:pt x="522" y="6"/>
                  </a:lnTo>
                  <a:lnTo>
                    <a:pt x="522" y="6"/>
                  </a:lnTo>
                  <a:lnTo>
                    <a:pt x="524" y="6"/>
                  </a:lnTo>
                  <a:lnTo>
                    <a:pt x="524" y="6"/>
                  </a:lnTo>
                  <a:lnTo>
                    <a:pt x="526" y="6"/>
                  </a:lnTo>
                  <a:lnTo>
                    <a:pt x="526" y="6"/>
                  </a:lnTo>
                  <a:lnTo>
                    <a:pt x="528" y="6"/>
                  </a:lnTo>
                  <a:lnTo>
                    <a:pt x="528" y="6"/>
                  </a:lnTo>
                  <a:lnTo>
                    <a:pt x="530" y="6"/>
                  </a:lnTo>
                  <a:lnTo>
                    <a:pt x="530" y="6"/>
                  </a:lnTo>
                  <a:lnTo>
                    <a:pt x="532" y="6"/>
                  </a:lnTo>
                  <a:lnTo>
                    <a:pt x="532" y="6"/>
                  </a:lnTo>
                  <a:lnTo>
                    <a:pt x="534" y="6"/>
                  </a:lnTo>
                  <a:lnTo>
                    <a:pt x="534" y="6"/>
                  </a:lnTo>
                  <a:lnTo>
                    <a:pt x="536" y="6"/>
                  </a:lnTo>
                  <a:lnTo>
                    <a:pt x="536" y="6"/>
                  </a:lnTo>
                  <a:lnTo>
                    <a:pt x="540" y="4"/>
                  </a:lnTo>
                  <a:lnTo>
                    <a:pt x="540" y="4"/>
                  </a:lnTo>
                  <a:lnTo>
                    <a:pt x="542" y="4"/>
                  </a:lnTo>
                  <a:lnTo>
                    <a:pt x="542" y="4"/>
                  </a:lnTo>
                  <a:lnTo>
                    <a:pt x="544" y="4"/>
                  </a:lnTo>
                  <a:lnTo>
                    <a:pt x="544" y="4"/>
                  </a:lnTo>
                  <a:lnTo>
                    <a:pt x="548" y="4"/>
                  </a:lnTo>
                  <a:lnTo>
                    <a:pt x="548" y="4"/>
                  </a:lnTo>
                  <a:lnTo>
                    <a:pt x="550" y="4"/>
                  </a:lnTo>
                  <a:lnTo>
                    <a:pt x="550" y="4"/>
                  </a:lnTo>
                  <a:lnTo>
                    <a:pt x="556" y="4"/>
                  </a:lnTo>
                  <a:lnTo>
                    <a:pt x="560" y="4"/>
                  </a:lnTo>
                  <a:lnTo>
                    <a:pt x="560" y="4"/>
                  </a:lnTo>
                  <a:lnTo>
                    <a:pt x="562" y="6"/>
                  </a:lnTo>
                  <a:lnTo>
                    <a:pt x="562" y="6"/>
                  </a:lnTo>
                  <a:lnTo>
                    <a:pt x="568" y="6"/>
                  </a:lnTo>
                  <a:lnTo>
                    <a:pt x="568" y="6"/>
                  </a:lnTo>
                  <a:lnTo>
                    <a:pt x="570" y="4"/>
                  </a:lnTo>
                  <a:lnTo>
                    <a:pt x="570" y="4"/>
                  </a:lnTo>
                  <a:lnTo>
                    <a:pt x="572" y="4"/>
                  </a:lnTo>
                  <a:lnTo>
                    <a:pt x="572" y="4"/>
                  </a:lnTo>
                  <a:lnTo>
                    <a:pt x="574" y="4"/>
                  </a:lnTo>
                  <a:lnTo>
                    <a:pt x="574" y="4"/>
                  </a:lnTo>
                  <a:lnTo>
                    <a:pt x="574" y="4"/>
                  </a:lnTo>
                  <a:lnTo>
                    <a:pt x="578" y="6"/>
                  </a:lnTo>
                  <a:lnTo>
                    <a:pt x="578" y="6"/>
                  </a:lnTo>
                  <a:lnTo>
                    <a:pt x="582" y="6"/>
                  </a:lnTo>
                  <a:lnTo>
                    <a:pt x="582" y="6"/>
                  </a:lnTo>
                  <a:lnTo>
                    <a:pt x="582" y="6"/>
                  </a:lnTo>
                  <a:lnTo>
                    <a:pt x="582" y="6"/>
                  </a:lnTo>
                  <a:lnTo>
                    <a:pt x="582" y="6"/>
                  </a:lnTo>
                  <a:lnTo>
                    <a:pt x="582" y="6"/>
                  </a:lnTo>
                  <a:lnTo>
                    <a:pt x="582" y="6"/>
                  </a:lnTo>
                  <a:lnTo>
                    <a:pt x="582" y="6"/>
                  </a:lnTo>
                  <a:lnTo>
                    <a:pt x="586" y="6"/>
                  </a:lnTo>
                  <a:lnTo>
                    <a:pt x="586" y="6"/>
                  </a:lnTo>
                  <a:lnTo>
                    <a:pt x="590" y="6"/>
                  </a:lnTo>
                  <a:lnTo>
                    <a:pt x="590" y="6"/>
                  </a:lnTo>
                  <a:lnTo>
                    <a:pt x="592" y="4"/>
                  </a:lnTo>
                  <a:lnTo>
                    <a:pt x="592" y="4"/>
                  </a:lnTo>
                  <a:lnTo>
                    <a:pt x="594" y="4"/>
                  </a:lnTo>
                  <a:lnTo>
                    <a:pt x="596" y="6"/>
                  </a:lnTo>
                  <a:lnTo>
                    <a:pt x="596" y="6"/>
                  </a:lnTo>
                  <a:lnTo>
                    <a:pt x="600" y="8"/>
                  </a:lnTo>
                  <a:lnTo>
                    <a:pt x="600" y="8"/>
                  </a:lnTo>
                  <a:lnTo>
                    <a:pt x="602" y="8"/>
                  </a:lnTo>
                  <a:lnTo>
                    <a:pt x="604" y="8"/>
                  </a:lnTo>
                  <a:lnTo>
                    <a:pt x="604" y="8"/>
                  </a:lnTo>
                  <a:lnTo>
                    <a:pt x="606" y="8"/>
                  </a:lnTo>
                  <a:lnTo>
                    <a:pt x="606" y="8"/>
                  </a:lnTo>
                  <a:lnTo>
                    <a:pt x="612" y="8"/>
                  </a:lnTo>
                  <a:lnTo>
                    <a:pt x="612" y="8"/>
                  </a:lnTo>
                  <a:lnTo>
                    <a:pt x="616" y="6"/>
                  </a:lnTo>
                  <a:lnTo>
                    <a:pt x="616" y="6"/>
                  </a:lnTo>
                  <a:lnTo>
                    <a:pt x="618" y="8"/>
                  </a:lnTo>
                  <a:lnTo>
                    <a:pt x="618" y="8"/>
                  </a:lnTo>
                  <a:lnTo>
                    <a:pt x="618" y="8"/>
                  </a:lnTo>
                  <a:lnTo>
                    <a:pt x="620" y="10"/>
                  </a:lnTo>
                  <a:lnTo>
                    <a:pt x="620" y="10"/>
                  </a:lnTo>
                  <a:lnTo>
                    <a:pt x="628" y="8"/>
                  </a:lnTo>
                  <a:lnTo>
                    <a:pt x="628" y="8"/>
                  </a:lnTo>
                  <a:lnTo>
                    <a:pt x="630" y="6"/>
                  </a:lnTo>
                  <a:lnTo>
                    <a:pt x="630" y="6"/>
                  </a:lnTo>
                  <a:lnTo>
                    <a:pt x="634" y="8"/>
                  </a:lnTo>
                  <a:lnTo>
                    <a:pt x="634" y="8"/>
                  </a:lnTo>
                  <a:lnTo>
                    <a:pt x="636" y="6"/>
                  </a:lnTo>
                  <a:lnTo>
                    <a:pt x="636" y="6"/>
                  </a:lnTo>
                  <a:lnTo>
                    <a:pt x="644" y="6"/>
                  </a:lnTo>
                  <a:lnTo>
                    <a:pt x="644" y="6"/>
                  </a:lnTo>
                  <a:lnTo>
                    <a:pt x="646" y="6"/>
                  </a:lnTo>
                  <a:lnTo>
                    <a:pt x="646" y="6"/>
                  </a:lnTo>
                  <a:lnTo>
                    <a:pt x="650" y="4"/>
                  </a:lnTo>
                  <a:lnTo>
                    <a:pt x="650" y="4"/>
                  </a:lnTo>
                  <a:lnTo>
                    <a:pt x="652" y="6"/>
                  </a:lnTo>
                  <a:lnTo>
                    <a:pt x="652" y="6"/>
                  </a:lnTo>
                  <a:lnTo>
                    <a:pt x="658" y="6"/>
                  </a:lnTo>
                  <a:lnTo>
                    <a:pt x="658" y="6"/>
                  </a:lnTo>
                  <a:lnTo>
                    <a:pt x="660" y="6"/>
                  </a:lnTo>
                  <a:lnTo>
                    <a:pt x="660" y="6"/>
                  </a:lnTo>
                  <a:lnTo>
                    <a:pt x="664" y="4"/>
                  </a:lnTo>
                  <a:lnTo>
                    <a:pt x="664" y="4"/>
                  </a:lnTo>
                  <a:lnTo>
                    <a:pt x="664" y="6"/>
                  </a:lnTo>
                  <a:lnTo>
                    <a:pt x="664" y="6"/>
                  </a:lnTo>
                  <a:lnTo>
                    <a:pt x="668" y="6"/>
                  </a:lnTo>
                  <a:lnTo>
                    <a:pt x="668" y="6"/>
                  </a:lnTo>
                  <a:lnTo>
                    <a:pt x="670" y="6"/>
                  </a:lnTo>
                  <a:lnTo>
                    <a:pt x="670" y="6"/>
                  </a:lnTo>
                  <a:lnTo>
                    <a:pt x="674" y="6"/>
                  </a:lnTo>
                  <a:lnTo>
                    <a:pt x="674" y="6"/>
                  </a:lnTo>
                  <a:lnTo>
                    <a:pt x="676" y="6"/>
                  </a:lnTo>
                  <a:lnTo>
                    <a:pt x="678" y="6"/>
                  </a:lnTo>
                  <a:lnTo>
                    <a:pt x="678" y="6"/>
                  </a:lnTo>
                  <a:lnTo>
                    <a:pt x="682" y="4"/>
                  </a:lnTo>
                  <a:lnTo>
                    <a:pt x="682" y="4"/>
                  </a:lnTo>
                  <a:lnTo>
                    <a:pt x="684" y="4"/>
                  </a:lnTo>
                  <a:lnTo>
                    <a:pt x="684" y="4"/>
                  </a:lnTo>
                  <a:lnTo>
                    <a:pt x="686" y="4"/>
                  </a:lnTo>
                  <a:lnTo>
                    <a:pt x="686" y="4"/>
                  </a:lnTo>
                  <a:lnTo>
                    <a:pt x="688" y="4"/>
                  </a:lnTo>
                  <a:lnTo>
                    <a:pt x="688" y="4"/>
                  </a:lnTo>
                  <a:lnTo>
                    <a:pt x="690" y="6"/>
                  </a:lnTo>
                  <a:lnTo>
                    <a:pt x="690" y="6"/>
                  </a:lnTo>
                  <a:lnTo>
                    <a:pt x="692" y="6"/>
                  </a:lnTo>
                  <a:lnTo>
                    <a:pt x="692" y="6"/>
                  </a:lnTo>
                  <a:lnTo>
                    <a:pt x="696" y="6"/>
                  </a:lnTo>
                  <a:lnTo>
                    <a:pt x="696" y="6"/>
                  </a:lnTo>
                  <a:lnTo>
                    <a:pt x="700" y="6"/>
                  </a:lnTo>
                  <a:lnTo>
                    <a:pt x="700" y="6"/>
                  </a:lnTo>
                  <a:lnTo>
                    <a:pt x="706" y="6"/>
                  </a:lnTo>
                  <a:lnTo>
                    <a:pt x="706" y="6"/>
                  </a:lnTo>
                  <a:lnTo>
                    <a:pt x="706" y="8"/>
                  </a:lnTo>
                  <a:lnTo>
                    <a:pt x="706" y="8"/>
                  </a:lnTo>
                  <a:lnTo>
                    <a:pt x="708" y="10"/>
                  </a:lnTo>
                  <a:lnTo>
                    <a:pt x="708" y="10"/>
                  </a:lnTo>
                  <a:lnTo>
                    <a:pt x="712" y="10"/>
                  </a:lnTo>
                  <a:lnTo>
                    <a:pt x="712" y="10"/>
                  </a:lnTo>
                  <a:lnTo>
                    <a:pt x="716" y="8"/>
                  </a:lnTo>
                  <a:lnTo>
                    <a:pt x="716" y="8"/>
                  </a:lnTo>
                  <a:lnTo>
                    <a:pt x="722" y="8"/>
                  </a:lnTo>
                  <a:lnTo>
                    <a:pt x="722" y="8"/>
                  </a:lnTo>
                  <a:lnTo>
                    <a:pt x="728" y="6"/>
                  </a:lnTo>
                  <a:lnTo>
                    <a:pt x="728" y="6"/>
                  </a:lnTo>
                  <a:lnTo>
                    <a:pt x="728" y="6"/>
                  </a:lnTo>
                  <a:lnTo>
                    <a:pt x="728" y="6"/>
                  </a:lnTo>
                  <a:lnTo>
                    <a:pt x="734" y="4"/>
                  </a:lnTo>
                  <a:lnTo>
                    <a:pt x="734" y="4"/>
                  </a:lnTo>
                  <a:lnTo>
                    <a:pt x="746" y="4"/>
                  </a:lnTo>
                  <a:lnTo>
                    <a:pt x="746" y="4"/>
                  </a:lnTo>
                  <a:lnTo>
                    <a:pt x="746" y="6"/>
                  </a:lnTo>
                  <a:lnTo>
                    <a:pt x="746" y="6"/>
                  </a:lnTo>
                  <a:lnTo>
                    <a:pt x="750" y="6"/>
                  </a:lnTo>
                  <a:lnTo>
                    <a:pt x="754" y="6"/>
                  </a:lnTo>
                  <a:lnTo>
                    <a:pt x="754" y="6"/>
                  </a:lnTo>
                  <a:lnTo>
                    <a:pt x="764" y="6"/>
                  </a:lnTo>
                  <a:lnTo>
                    <a:pt x="764" y="6"/>
                  </a:lnTo>
                  <a:lnTo>
                    <a:pt x="766" y="6"/>
                  </a:lnTo>
                  <a:lnTo>
                    <a:pt x="766" y="6"/>
                  </a:lnTo>
                  <a:lnTo>
                    <a:pt x="766" y="6"/>
                  </a:lnTo>
                  <a:lnTo>
                    <a:pt x="770" y="6"/>
                  </a:lnTo>
                  <a:lnTo>
                    <a:pt x="770" y="6"/>
                  </a:lnTo>
                  <a:lnTo>
                    <a:pt x="774" y="6"/>
                  </a:lnTo>
                  <a:lnTo>
                    <a:pt x="774" y="6"/>
                  </a:lnTo>
                  <a:lnTo>
                    <a:pt x="774" y="6"/>
                  </a:lnTo>
                  <a:lnTo>
                    <a:pt x="774" y="6"/>
                  </a:lnTo>
                  <a:lnTo>
                    <a:pt x="776" y="6"/>
                  </a:lnTo>
                  <a:lnTo>
                    <a:pt x="776" y="6"/>
                  </a:lnTo>
                  <a:lnTo>
                    <a:pt x="776" y="6"/>
                  </a:lnTo>
                  <a:lnTo>
                    <a:pt x="776" y="6"/>
                  </a:lnTo>
                  <a:lnTo>
                    <a:pt x="778" y="8"/>
                  </a:lnTo>
                  <a:lnTo>
                    <a:pt x="778" y="8"/>
                  </a:lnTo>
                  <a:lnTo>
                    <a:pt x="780" y="8"/>
                  </a:lnTo>
                  <a:lnTo>
                    <a:pt x="780" y="8"/>
                  </a:lnTo>
                  <a:lnTo>
                    <a:pt x="780" y="6"/>
                  </a:lnTo>
                  <a:lnTo>
                    <a:pt x="780" y="6"/>
                  </a:lnTo>
                  <a:lnTo>
                    <a:pt x="784" y="6"/>
                  </a:lnTo>
                  <a:lnTo>
                    <a:pt x="786" y="6"/>
                  </a:lnTo>
                  <a:lnTo>
                    <a:pt x="786" y="6"/>
                  </a:lnTo>
                  <a:lnTo>
                    <a:pt x="788" y="8"/>
                  </a:lnTo>
                  <a:lnTo>
                    <a:pt x="788" y="8"/>
                  </a:lnTo>
                  <a:lnTo>
                    <a:pt x="790" y="8"/>
                  </a:lnTo>
                  <a:lnTo>
                    <a:pt x="790" y="8"/>
                  </a:lnTo>
                  <a:lnTo>
                    <a:pt x="790" y="6"/>
                  </a:lnTo>
                  <a:lnTo>
                    <a:pt x="790" y="6"/>
                  </a:lnTo>
                  <a:lnTo>
                    <a:pt x="790" y="6"/>
                  </a:lnTo>
                  <a:lnTo>
                    <a:pt x="798" y="6"/>
                  </a:lnTo>
                  <a:lnTo>
                    <a:pt x="798" y="6"/>
                  </a:lnTo>
                  <a:lnTo>
                    <a:pt x="800" y="6"/>
                  </a:lnTo>
                  <a:lnTo>
                    <a:pt x="800" y="6"/>
                  </a:lnTo>
                  <a:lnTo>
                    <a:pt x="806" y="6"/>
                  </a:lnTo>
                  <a:lnTo>
                    <a:pt x="806" y="6"/>
                  </a:lnTo>
                  <a:lnTo>
                    <a:pt x="806" y="6"/>
                  </a:lnTo>
                  <a:lnTo>
                    <a:pt x="806" y="6"/>
                  </a:lnTo>
                  <a:lnTo>
                    <a:pt x="808" y="6"/>
                  </a:lnTo>
                  <a:lnTo>
                    <a:pt x="808" y="6"/>
                  </a:lnTo>
                  <a:lnTo>
                    <a:pt x="810" y="6"/>
                  </a:lnTo>
                  <a:lnTo>
                    <a:pt x="810" y="6"/>
                  </a:lnTo>
                  <a:lnTo>
                    <a:pt x="812" y="4"/>
                  </a:lnTo>
                  <a:lnTo>
                    <a:pt x="812" y="4"/>
                  </a:lnTo>
                  <a:lnTo>
                    <a:pt x="816" y="4"/>
                  </a:lnTo>
                  <a:lnTo>
                    <a:pt x="816" y="4"/>
                  </a:lnTo>
                  <a:lnTo>
                    <a:pt x="818" y="4"/>
                  </a:lnTo>
                  <a:lnTo>
                    <a:pt x="818" y="4"/>
                  </a:lnTo>
                  <a:lnTo>
                    <a:pt x="818" y="4"/>
                  </a:lnTo>
                  <a:lnTo>
                    <a:pt x="818" y="4"/>
                  </a:lnTo>
                  <a:lnTo>
                    <a:pt x="818" y="4"/>
                  </a:lnTo>
                  <a:lnTo>
                    <a:pt x="818" y="4"/>
                  </a:lnTo>
                  <a:lnTo>
                    <a:pt x="818" y="4"/>
                  </a:lnTo>
                  <a:lnTo>
                    <a:pt x="818" y="4"/>
                  </a:lnTo>
                  <a:lnTo>
                    <a:pt x="820" y="4"/>
                  </a:lnTo>
                  <a:lnTo>
                    <a:pt x="820" y="4"/>
                  </a:lnTo>
                  <a:lnTo>
                    <a:pt x="822" y="4"/>
                  </a:lnTo>
                  <a:lnTo>
                    <a:pt x="822" y="4"/>
                  </a:lnTo>
                  <a:lnTo>
                    <a:pt x="826" y="4"/>
                  </a:lnTo>
                  <a:lnTo>
                    <a:pt x="826" y="4"/>
                  </a:lnTo>
                  <a:lnTo>
                    <a:pt x="832" y="4"/>
                  </a:lnTo>
                  <a:lnTo>
                    <a:pt x="832" y="4"/>
                  </a:lnTo>
                  <a:lnTo>
                    <a:pt x="834" y="4"/>
                  </a:lnTo>
                  <a:lnTo>
                    <a:pt x="834" y="4"/>
                  </a:lnTo>
                  <a:lnTo>
                    <a:pt x="838" y="4"/>
                  </a:lnTo>
                  <a:lnTo>
                    <a:pt x="838" y="4"/>
                  </a:lnTo>
                  <a:lnTo>
                    <a:pt x="840" y="4"/>
                  </a:lnTo>
                  <a:lnTo>
                    <a:pt x="840" y="4"/>
                  </a:lnTo>
                  <a:lnTo>
                    <a:pt x="848" y="4"/>
                  </a:lnTo>
                  <a:lnTo>
                    <a:pt x="848" y="4"/>
                  </a:lnTo>
                  <a:lnTo>
                    <a:pt x="850" y="6"/>
                  </a:lnTo>
                  <a:lnTo>
                    <a:pt x="850" y="6"/>
                  </a:lnTo>
                  <a:lnTo>
                    <a:pt x="852" y="6"/>
                  </a:lnTo>
                  <a:lnTo>
                    <a:pt x="852" y="6"/>
                  </a:lnTo>
                  <a:lnTo>
                    <a:pt x="854" y="6"/>
                  </a:lnTo>
                  <a:lnTo>
                    <a:pt x="854" y="6"/>
                  </a:lnTo>
                  <a:lnTo>
                    <a:pt x="856" y="6"/>
                  </a:lnTo>
                  <a:lnTo>
                    <a:pt x="856" y="6"/>
                  </a:lnTo>
                  <a:lnTo>
                    <a:pt x="860" y="6"/>
                  </a:lnTo>
                  <a:lnTo>
                    <a:pt x="860" y="6"/>
                  </a:lnTo>
                  <a:lnTo>
                    <a:pt x="860" y="6"/>
                  </a:lnTo>
                  <a:lnTo>
                    <a:pt x="860" y="6"/>
                  </a:lnTo>
                  <a:lnTo>
                    <a:pt x="860" y="6"/>
                  </a:lnTo>
                  <a:lnTo>
                    <a:pt x="860" y="6"/>
                  </a:lnTo>
                  <a:lnTo>
                    <a:pt x="864" y="4"/>
                  </a:lnTo>
                  <a:lnTo>
                    <a:pt x="864" y="4"/>
                  </a:lnTo>
                  <a:lnTo>
                    <a:pt x="868" y="4"/>
                  </a:lnTo>
                  <a:lnTo>
                    <a:pt x="868" y="4"/>
                  </a:lnTo>
                  <a:lnTo>
                    <a:pt x="874" y="4"/>
                  </a:lnTo>
                  <a:lnTo>
                    <a:pt x="880" y="4"/>
                  </a:lnTo>
                  <a:lnTo>
                    <a:pt x="880" y="4"/>
                  </a:lnTo>
                  <a:lnTo>
                    <a:pt x="888" y="4"/>
                  </a:lnTo>
                  <a:lnTo>
                    <a:pt x="888" y="4"/>
                  </a:lnTo>
                  <a:lnTo>
                    <a:pt x="894" y="4"/>
                  </a:lnTo>
                  <a:lnTo>
                    <a:pt x="894" y="4"/>
                  </a:lnTo>
                  <a:lnTo>
                    <a:pt x="896" y="4"/>
                  </a:lnTo>
                  <a:lnTo>
                    <a:pt x="896" y="4"/>
                  </a:lnTo>
                  <a:lnTo>
                    <a:pt x="912" y="4"/>
                  </a:lnTo>
                  <a:lnTo>
                    <a:pt x="912" y="4"/>
                  </a:lnTo>
                  <a:lnTo>
                    <a:pt x="914" y="6"/>
                  </a:lnTo>
                  <a:lnTo>
                    <a:pt x="914" y="6"/>
                  </a:lnTo>
                  <a:lnTo>
                    <a:pt x="928" y="6"/>
                  </a:lnTo>
                  <a:lnTo>
                    <a:pt x="928" y="6"/>
                  </a:lnTo>
                  <a:lnTo>
                    <a:pt x="930" y="6"/>
                  </a:lnTo>
                  <a:lnTo>
                    <a:pt x="930" y="6"/>
                  </a:lnTo>
                  <a:lnTo>
                    <a:pt x="932" y="4"/>
                  </a:lnTo>
                  <a:lnTo>
                    <a:pt x="932" y="4"/>
                  </a:lnTo>
                  <a:lnTo>
                    <a:pt x="936" y="6"/>
                  </a:lnTo>
                  <a:lnTo>
                    <a:pt x="936" y="6"/>
                  </a:lnTo>
                  <a:lnTo>
                    <a:pt x="942" y="4"/>
                  </a:lnTo>
                  <a:lnTo>
                    <a:pt x="942" y="4"/>
                  </a:lnTo>
                  <a:lnTo>
                    <a:pt x="948" y="4"/>
                  </a:lnTo>
                  <a:lnTo>
                    <a:pt x="948" y="4"/>
                  </a:lnTo>
                  <a:lnTo>
                    <a:pt x="950" y="4"/>
                  </a:lnTo>
                  <a:lnTo>
                    <a:pt x="950" y="4"/>
                  </a:lnTo>
                  <a:lnTo>
                    <a:pt x="950" y="4"/>
                  </a:lnTo>
                  <a:lnTo>
                    <a:pt x="950" y="4"/>
                  </a:lnTo>
                  <a:lnTo>
                    <a:pt x="952" y="4"/>
                  </a:lnTo>
                  <a:lnTo>
                    <a:pt x="952" y="4"/>
                  </a:lnTo>
                  <a:lnTo>
                    <a:pt x="954" y="4"/>
                  </a:lnTo>
                  <a:lnTo>
                    <a:pt x="954" y="4"/>
                  </a:lnTo>
                  <a:lnTo>
                    <a:pt x="956" y="4"/>
                  </a:lnTo>
                  <a:lnTo>
                    <a:pt x="960" y="4"/>
                  </a:lnTo>
                  <a:lnTo>
                    <a:pt x="960" y="4"/>
                  </a:lnTo>
                  <a:lnTo>
                    <a:pt x="962" y="4"/>
                  </a:lnTo>
                  <a:lnTo>
                    <a:pt x="962" y="4"/>
                  </a:lnTo>
                  <a:lnTo>
                    <a:pt x="968" y="4"/>
                  </a:lnTo>
                  <a:lnTo>
                    <a:pt x="968" y="4"/>
                  </a:lnTo>
                  <a:lnTo>
                    <a:pt x="968" y="4"/>
                  </a:lnTo>
                  <a:lnTo>
                    <a:pt x="968" y="2"/>
                  </a:lnTo>
                  <a:lnTo>
                    <a:pt x="968" y="2"/>
                  </a:lnTo>
                  <a:lnTo>
                    <a:pt x="980" y="6"/>
                  </a:lnTo>
                  <a:lnTo>
                    <a:pt x="980" y="6"/>
                  </a:lnTo>
                  <a:lnTo>
                    <a:pt x="984" y="6"/>
                  </a:lnTo>
                  <a:lnTo>
                    <a:pt x="988" y="6"/>
                  </a:lnTo>
                  <a:lnTo>
                    <a:pt x="988" y="6"/>
                  </a:lnTo>
                  <a:lnTo>
                    <a:pt x="990" y="4"/>
                  </a:lnTo>
                  <a:lnTo>
                    <a:pt x="990" y="4"/>
                  </a:lnTo>
                  <a:lnTo>
                    <a:pt x="994" y="4"/>
                  </a:lnTo>
                  <a:lnTo>
                    <a:pt x="994" y="4"/>
                  </a:lnTo>
                  <a:lnTo>
                    <a:pt x="996" y="4"/>
                  </a:lnTo>
                  <a:lnTo>
                    <a:pt x="996" y="4"/>
                  </a:lnTo>
                  <a:lnTo>
                    <a:pt x="998" y="6"/>
                  </a:lnTo>
                  <a:lnTo>
                    <a:pt x="998" y="6"/>
                  </a:lnTo>
                  <a:lnTo>
                    <a:pt x="1000" y="6"/>
                  </a:lnTo>
                  <a:lnTo>
                    <a:pt x="1000" y="6"/>
                  </a:lnTo>
                  <a:lnTo>
                    <a:pt x="1000" y="6"/>
                  </a:lnTo>
                  <a:lnTo>
                    <a:pt x="1000" y="6"/>
                  </a:lnTo>
                  <a:lnTo>
                    <a:pt x="1002" y="4"/>
                  </a:lnTo>
                  <a:lnTo>
                    <a:pt x="1002" y="4"/>
                  </a:lnTo>
                  <a:lnTo>
                    <a:pt x="1004" y="4"/>
                  </a:lnTo>
                  <a:lnTo>
                    <a:pt x="1004" y="4"/>
                  </a:lnTo>
                  <a:lnTo>
                    <a:pt x="1008" y="4"/>
                  </a:lnTo>
                  <a:lnTo>
                    <a:pt x="1008" y="4"/>
                  </a:lnTo>
                  <a:lnTo>
                    <a:pt x="1010" y="4"/>
                  </a:lnTo>
                  <a:lnTo>
                    <a:pt x="1010" y="4"/>
                  </a:lnTo>
                  <a:lnTo>
                    <a:pt x="1014" y="2"/>
                  </a:lnTo>
                  <a:lnTo>
                    <a:pt x="1014" y="2"/>
                  </a:lnTo>
                  <a:lnTo>
                    <a:pt x="1018" y="2"/>
                  </a:lnTo>
                  <a:lnTo>
                    <a:pt x="1018" y="2"/>
                  </a:lnTo>
                  <a:lnTo>
                    <a:pt x="1020" y="2"/>
                  </a:lnTo>
                  <a:lnTo>
                    <a:pt x="1024" y="4"/>
                  </a:lnTo>
                  <a:lnTo>
                    <a:pt x="1024" y="4"/>
                  </a:lnTo>
                  <a:lnTo>
                    <a:pt x="1026" y="2"/>
                  </a:lnTo>
                  <a:lnTo>
                    <a:pt x="1026" y="2"/>
                  </a:lnTo>
                  <a:lnTo>
                    <a:pt x="1030" y="4"/>
                  </a:lnTo>
                  <a:lnTo>
                    <a:pt x="1030" y="4"/>
                  </a:lnTo>
                  <a:lnTo>
                    <a:pt x="1032" y="4"/>
                  </a:lnTo>
                  <a:lnTo>
                    <a:pt x="1032" y="4"/>
                  </a:lnTo>
                  <a:lnTo>
                    <a:pt x="1032" y="4"/>
                  </a:lnTo>
                  <a:lnTo>
                    <a:pt x="1032" y="4"/>
                  </a:lnTo>
                  <a:lnTo>
                    <a:pt x="1034" y="6"/>
                  </a:lnTo>
                  <a:lnTo>
                    <a:pt x="1034" y="6"/>
                  </a:lnTo>
                  <a:lnTo>
                    <a:pt x="1036" y="6"/>
                  </a:lnTo>
                  <a:lnTo>
                    <a:pt x="1036" y="6"/>
                  </a:lnTo>
                  <a:lnTo>
                    <a:pt x="1038" y="6"/>
                  </a:lnTo>
                  <a:lnTo>
                    <a:pt x="1038" y="6"/>
                  </a:lnTo>
                  <a:lnTo>
                    <a:pt x="1038" y="4"/>
                  </a:lnTo>
                  <a:lnTo>
                    <a:pt x="1038" y="4"/>
                  </a:lnTo>
                  <a:lnTo>
                    <a:pt x="1042" y="4"/>
                  </a:lnTo>
                  <a:lnTo>
                    <a:pt x="1042" y="4"/>
                  </a:lnTo>
                  <a:lnTo>
                    <a:pt x="1046" y="2"/>
                  </a:lnTo>
                  <a:lnTo>
                    <a:pt x="1046" y="2"/>
                  </a:lnTo>
                  <a:lnTo>
                    <a:pt x="1058" y="6"/>
                  </a:lnTo>
                  <a:lnTo>
                    <a:pt x="1058" y="6"/>
                  </a:lnTo>
                  <a:lnTo>
                    <a:pt x="1060" y="4"/>
                  </a:lnTo>
                  <a:lnTo>
                    <a:pt x="1060" y="4"/>
                  </a:lnTo>
                  <a:lnTo>
                    <a:pt x="1066" y="4"/>
                  </a:lnTo>
                  <a:lnTo>
                    <a:pt x="1066" y="4"/>
                  </a:lnTo>
                  <a:lnTo>
                    <a:pt x="1068" y="6"/>
                  </a:lnTo>
                  <a:lnTo>
                    <a:pt x="1068" y="6"/>
                  </a:lnTo>
                  <a:lnTo>
                    <a:pt x="1070" y="4"/>
                  </a:lnTo>
                  <a:lnTo>
                    <a:pt x="1070" y="4"/>
                  </a:lnTo>
                  <a:lnTo>
                    <a:pt x="1070" y="4"/>
                  </a:lnTo>
                  <a:lnTo>
                    <a:pt x="1076" y="4"/>
                  </a:lnTo>
                  <a:lnTo>
                    <a:pt x="1080" y="6"/>
                  </a:lnTo>
                  <a:lnTo>
                    <a:pt x="1080" y="6"/>
                  </a:lnTo>
                  <a:lnTo>
                    <a:pt x="1082" y="4"/>
                  </a:lnTo>
                  <a:lnTo>
                    <a:pt x="1082" y="4"/>
                  </a:lnTo>
                  <a:lnTo>
                    <a:pt x="1082" y="4"/>
                  </a:lnTo>
                  <a:lnTo>
                    <a:pt x="1082" y="4"/>
                  </a:lnTo>
                  <a:lnTo>
                    <a:pt x="1088" y="4"/>
                  </a:lnTo>
                  <a:lnTo>
                    <a:pt x="1088" y="4"/>
                  </a:lnTo>
                  <a:lnTo>
                    <a:pt x="1092" y="2"/>
                  </a:lnTo>
                  <a:lnTo>
                    <a:pt x="1092" y="2"/>
                  </a:lnTo>
                  <a:lnTo>
                    <a:pt x="1098" y="2"/>
                  </a:lnTo>
                  <a:lnTo>
                    <a:pt x="1098" y="2"/>
                  </a:lnTo>
                  <a:lnTo>
                    <a:pt x="1102" y="2"/>
                  </a:lnTo>
                  <a:lnTo>
                    <a:pt x="1102" y="2"/>
                  </a:lnTo>
                  <a:lnTo>
                    <a:pt x="1104" y="2"/>
                  </a:lnTo>
                  <a:lnTo>
                    <a:pt x="1104" y="2"/>
                  </a:lnTo>
                  <a:lnTo>
                    <a:pt x="1108" y="2"/>
                  </a:lnTo>
                  <a:lnTo>
                    <a:pt x="1108" y="2"/>
                  </a:lnTo>
                  <a:lnTo>
                    <a:pt x="1112" y="2"/>
                  </a:lnTo>
                  <a:lnTo>
                    <a:pt x="1112" y="2"/>
                  </a:lnTo>
                  <a:lnTo>
                    <a:pt x="1112" y="2"/>
                  </a:lnTo>
                  <a:lnTo>
                    <a:pt x="1112" y="2"/>
                  </a:lnTo>
                  <a:lnTo>
                    <a:pt x="1118" y="0"/>
                  </a:lnTo>
                  <a:lnTo>
                    <a:pt x="1118" y="0"/>
                  </a:lnTo>
                  <a:lnTo>
                    <a:pt x="1122" y="2"/>
                  </a:lnTo>
                  <a:lnTo>
                    <a:pt x="1122" y="2"/>
                  </a:lnTo>
                  <a:lnTo>
                    <a:pt x="1122" y="2"/>
                  </a:lnTo>
                  <a:lnTo>
                    <a:pt x="1122" y="2"/>
                  </a:lnTo>
                  <a:lnTo>
                    <a:pt x="1126" y="2"/>
                  </a:lnTo>
                  <a:lnTo>
                    <a:pt x="1126" y="2"/>
                  </a:lnTo>
                  <a:lnTo>
                    <a:pt x="1126" y="2"/>
                  </a:lnTo>
                  <a:lnTo>
                    <a:pt x="1126" y="2"/>
                  </a:lnTo>
                  <a:lnTo>
                    <a:pt x="1130" y="0"/>
                  </a:lnTo>
                  <a:lnTo>
                    <a:pt x="1130" y="0"/>
                  </a:lnTo>
                  <a:lnTo>
                    <a:pt x="1136" y="0"/>
                  </a:lnTo>
                  <a:lnTo>
                    <a:pt x="1136" y="0"/>
                  </a:lnTo>
                  <a:lnTo>
                    <a:pt x="1140" y="0"/>
                  </a:lnTo>
                  <a:lnTo>
                    <a:pt x="1140" y="0"/>
                  </a:lnTo>
                  <a:lnTo>
                    <a:pt x="1146" y="0"/>
                  </a:lnTo>
                  <a:lnTo>
                    <a:pt x="1146" y="0"/>
                  </a:lnTo>
                  <a:lnTo>
                    <a:pt x="1152" y="0"/>
                  </a:lnTo>
                  <a:lnTo>
                    <a:pt x="1152" y="0"/>
                  </a:lnTo>
                  <a:lnTo>
                    <a:pt x="1156" y="0"/>
                  </a:lnTo>
                  <a:lnTo>
                    <a:pt x="1156" y="0"/>
                  </a:lnTo>
                  <a:lnTo>
                    <a:pt x="1158" y="0"/>
                  </a:lnTo>
                  <a:lnTo>
                    <a:pt x="1158" y="0"/>
                  </a:lnTo>
                  <a:lnTo>
                    <a:pt x="1162" y="0"/>
                  </a:lnTo>
                  <a:lnTo>
                    <a:pt x="1162" y="0"/>
                  </a:lnTo>
                  <a:lnTo>
                    <a:pt x="1166" y="0"/>
                  </a:lnTo>
                  <a:lnTo>
                    <a:pt x="1166" y="0"/>
                  </a:lnTo>
                  <a:lnTo>
                    <a:pt x="1172" y="0"/>
                  </a:lnTo>
                  <a:lnTo>
                    <a:pt x="1172" y="0"/>
                  </a:lnTo>
                  <a:lnTo>
                    <a:pt x="1174" y="0"/>
                  </a:lnTo>
                  <a:lnTo>
                    <a:pt x="1174" y="0"/>
                  </a:lnTo>
                  <a:lnTo>
                    <a:pt x="1178" y="2"/>
                  </a:lnTo>
                  <a:lnTo>
                    <a:pt x="1178" y="2"/>
                  </a:lnTo>
                  <a:lnTo>
                    <a:pt x="1186" y="2"/>
                  </a:lnTo>
                  <a:lnTo>
                    <a:pt x="1186" y="2"/>
                  </a:lnTo>
                  <a:lnTo>
                    <a:pt x="1190" y="2"/>
                  </a:lnTo>
                  <a:lnTo>
                    <a:pt x="1194" y="2"/>
                  </a:lnTo>
                  <a:lnTo>
                    <a:pt x="1194" y="2"/>
                  </a:lnTo>
                  <a:lnTo>
                    <a:pt x="1194" y="2"/>
                  </a:lnTo>
                  <a:lnTo>
                    <a:pt x="1194" y="2"/>
                  </a:lnTo>
                  <a:lnTo>
                    <a:pt x="1196" y="2"/>
                  </a:lnTo>
                  <a:lnTo>
                    <a:pt x="1196" y="2"/>
                  </a:lnTo>
                  <a:lnTo>
                    <a:pt x="1196" y="2"/>
                  </a:lnTo>
                  <a:lnTo>
                    <a:pt x="1196" y="2"/>
                  </a:lnTo>
                  <a:lnTo>
                    <a:pt x="1198" y="2"/>
                  </a:lnTo>
                  <a:lnTo>
                    <a:pt x="1198" y="2"/>
                  </a:lnTo>
                  <a:lnTo>
                    <a:pt x="1200" y="0"/>
                  </a:lnTo>
                  <a:lnTo>
                    <a:pt x="1200" y="0"/>
                  </a:lnTo>
                  <a:lnTo>
                    <a:pt x="1206" y="2"/>
                  </a:lnTo>
                  <a:lnTo>
                    <a:pt x="1206" y="2"/>
                  </a:lnTo>
                  <a:lnTo>
                    <a:pt x="1208" y="2"/>
                  </a:lnTo>
                  <a:lnTo>
                    <a:pt x="1208" y="2"/>
                  </a:lnTo>
                  <a:lnTo>
                    <a:pt x="1210" y="2"/>
                  </a:lnTo>
                  <a:lnTo>
                    <a:pt x="1210" y="2"/>
                  </a:lnTo>
                  <a:lnTo>
                    <a:pt x="1210" y="2"/>
                  </a:lnTo>
                  <a:lnTo>
                    <a:pt x="1210" y="2"/>
                  </a:lnTo>
                  <a:lnTo>
                    <a:pt x="1210" y="2"/>
                  </a:lnTo>
                  <a:lnTo>
                    <a:pt x="1210" y="2"/>
                  </a:lnTo>
                  <a:lnTo>
                    <a:pt x="1212" y="2"/>
                  </a:lnTo>
                  <a:lnTo>
                    <a:pt x="1212" y="2"/>
                  </a:lnTo>
                  <a:lnTo>
                    <a:pt x="1218" y="2"/>
                  </a:lnTo>
                  <a:lnTo>
                    <a:pt x="1218" y="2"/>
                  </a:lnTo>
                  <a:lnTo>
                    <a:pt x="1220" y="0"/>
                  </a:lnTo>
                  <a:lnTo>
                    <a:pt x="1220" y="0"/>
                  </a:lnTo>
                  <a:lnTo>
                    <a:pt x="1222" y="0"/>
                  </a:lnTo>
                  <a:lnTo>
                    <a:pt x="1222" y="0"/>
                  </a:lnTo>
                  <a:lnTo>
                    <a:pt x="1224" y="2"/>
                  </a:lnTo>
                  <a:lnTo>
                    <a:pt x="1224" y="2"/>
                  </a:lnTo>
                  <a:lnTo>
                    <a:pt x="1232" y="2"/>
                  </a:lnTo>
                  <a:lnTo>
                    <a:pt x="1232" y="2"/>
                  </a:lnTo>
                  <a:lnTo>
                    <a:pt x="1234" y="2"/>
                  </a:lnTo>
                  <a:lnTo>
                    <a:pt x="1234" y="2"/>
                  </a:lnTo>
                  <a:lnTo>
                    <a:pt x="1234" y="2"/>
                  </a:lnTo>
                  <a:lnTo>
                    <a:pt x="1234" y="2"/>
                  </a:lnTo>
                  <a:lnTo>
                    <a:pt x="1236" y="2"/>
                  </a:lnTo>
                  <a:lnTo>
                    <a:pt x="1236" y="2"/>
                  </a:lnTo>
                  <a:lnTo>
                    <a:pt x="1240" y="2"/>
                  </a:lnTo>
                  <a:lnTo>
                    <a:pt x="1240" y="2"/>
                  </a:lnTo>
                  <a:lnTo>
                    <a:pt x="1246" y="2"/>
                  </a:lnTo>
                  <a:lnTo>
                    <a:pt x="1246" y="2"/>
                  </a:lnTo>
                  <a:lnTo>
                    <a:pt x="1246" y="2"/>
                  </a:lnTo>
                  <a:lnTo>
                    <a:pt x="1246" y="2"/>
                  </a:lnTo>
                  <a:lnTo>
                    <a:pt x="1246" y="2"/>
                  </a:lnTo>
                  <a:lnTo>
                    <a:pt x="1246" y="2"/>
                  </a:lnTo>
                  <a:lnTo>
                    <a:pt x="1248" y="2"/>
                  </a:lnTo>
                  <a:lnTo>
                    <a:pt x="1248" y="2"/>
                  </a:lnTo>
                  <a:lnTo>
                    <a:pt x="1252" y="4"/>
                  </a:lnTo>
                  <a:lnTo>
                    <a:pt x="1252" y="4"/>
                  </a:lnTo>
                  <a:lnTo>
                    <a:pt x="1254" y="2"/>
                  </a:lnTo>
                  <a:lnTo>
                    <a:pt x="1254" y="2"/>
                  </a:lnTo>
                  <a:lnTo>
                    <a:pt x="1256" y="4"/>
                  </a:lnTo>
                  <a:lnTo>
                    <a:pt x="1256" y="4"/>
                  </a:lnTo>
                  <a:lnTo>
                    <a:pt x="1260" y="4"/>
                  </a:lnTo>
                  <a:lnTo>
                    <a:pt x="1260" y="4"/>
                  </a:lnTo>
                  <a:lnTo>
                    <a:pt x="1260" y="2"/>
                  </a:lnTo>
                  <a:lnTo>
                    <a:pt x="1260" y="2"/>
                  </a:lnTo>
                  <a:lnTo>
                    <a:pt x="1262" y="4"/>
                  </a:lnTo>
                  <a:lnTo>
                    <a:pt x="1262" y="4"/>
                  </a:lnTo>
                  <a:lnTo>
                    <a:pt x="1266" y="2"/>
                  </a:lnTo>
                  <a:lnTo>
                    <a:pt x="1266" y="2"/>
                  </a:lnTo>
                  <a:lnTo>
                    <a:pt x="1268" y="6"/>
                  </a:lnTo>
                  <a:lnTo>
                    <a:pt x="1268" y="6"/>
                  </a:lnTo>
                  <a:lnTo>
                    <a:pt x="1276" y="6"/>
                  </a:lnTo>
                  <a:lnTo>
                    <a:pt x="1276" y="6"/>
                  </a:lnTo>
                  <a:lnTo>
                    <a:pt x="1280" y="6"/>
                  </a:lnTo>
                  <a:lnTo>
                    <a:pt x="1282" y="4"/>
                  </a:lnTo>
                  <a:lnTo>
                    <a:pt x="1282" y="4"/>
                  </a:lnTo>
                  <a:lnTo>
                    <a:pt x="1286" y="4"/>
                  </a:lnTo>
                  <a:lnTo>
                    <a:pt x="1286" y="4"/>
                  </a:lnTo>
                  <a:lnTo>
                    <a:pt x="1288" y="4"/>
                  </a:lnTo>
                  <a:lnTo>
                    <a:pt x="1288" y="4"/>
                  </a:lnTo>
                  <a:lnTo>
                    <a:pt x="1294" y="4"/>
                  </a:lnTo>
                  <a:lnTo>
                    <a:pt x="1294" y="4"/>
                  </a:lnTo>
                  <a:lnTo>
                    <a:pt x="1300" y="2"/>
                  </a:lnTo>
                  <a:lnTo>
                    <a:pt x="1300" y="2"/>
                  </a:lnTo>
                  <a:lnTo>
                    <a:pt x="1302" y="4"/>
                  </a:lnTo>
                  <a:lnTo>
                    <a:pt x="1302" y="4"/>
                  </a:lnTo>
                  <a:lnTo>
                    <a:pt x="1304" y="4"/>
                  </a:lnTo>
                  <a:lnTo>
                    <a:pt x="1304" y="4"/>
                  </a:lnTo>
                  <a:lnTo>
                    <a:pt x="1314" y="2"/>
                  </a:lnTo>
                  <a:lnTo>
                    <a:pt x="1314" y="2"/>
                  </a:lnTo>
                  <a:lnTo>
                    <a:pt x="1318" y="4"/>
                  </a:lnTo>
                  <a:lnTo>
                    <a:pt x="1322" y="2"/>
                  </a:lnTo>
                  <a:lnTo>
                    <a:pt x="1322" y="2"/>
                  </a:lnTo>
                  <a:lnTo>
                    <a:pt x="1324" y="4"/>
                  </a:lnTo>
                  <a:lnTo>
                    <a:pt x="1324" y="4"/>
                  </a:lnTo>
                  <a:lnTo>
                    <a:pt x="1326" y="4"/>
                  </a:lnTo>
                  <a:lnTo>
                    <a:pt x="1326" y="4"/>
                  </a:lnTo>
                  <a:lnTo>
                    <a:pt x="1328" y="4"/>
                  </a:lnTo>
                  <a:lnTo>
                    <a:pt x="1328" y="4"/>
                  </a:lnTo>
                  <a:lnTo>
                    <a:pt x="1328" y="4"/>
                  </a:lnTo>
                  <a:lnTo>
                    <a:pt x="1328" y="4"/>
                  </a:lnTo>
                  <a:lnTo>
                    <a:pt x="1330" y="4"/>
                  </a:lnTo>
                  <a:lnTo>
                    <a:pt x="1330" y="4"/>
                  </a:lnTo>
                  <a:lnTo>
                    <a:pt x="1330" y="4"/>
                  </a:lnTo>
                  <a:lnTo>
                    <a:pt x="1330" y="4"/>
                  </a:lnTo>
                  <a:lnTo>
                    <a:pt x="1332" y="4"/>
                  </a:lnTo>
                  <a:lnTo>
                    <a:pt x="1332" y="4"/>
                  </a:lnTo>
                  <a:lnTo>
                    <a:pt x="1336" y="4"/>
                  </a:lnTo>
                  <a:lnTo>
                    <a:pt x="1336" y="4"/>
                  </a:lnTo>
                  <a:lnTo>
                    <a:pt x="1340" y="4"/>
                  </a:lnTo>
                  <a:lnTo>
                    <a:pt x="1344" y="4"/>
                  </a:lnTo>
                  <a:lnTo>
                    <a:pt x="1344" y="4"/>
                  </a:lnTo>
                  <a:lnTo>
                    <a:pt x="1346" y="4"/>
                  </a:lnTo>
                  <a:lnTo>
                    <a:pt x="1346" y="4"/>
                  </a:lnTo>
                  <a:lnTo>
                    <a:pt x="1348" y="4"/>
                  </a:lnTo>
                  <a:lnTo>
                    <a:pt x="1348" y="4"/>
                  </a:lnTo>
                  <a:lnTo>
                    <a:pt x="1352" y="4"/>
                  </a:lnTo>
                  <a:lnTo>
                    <a:pt x="1352" y="4"/>
                  </a:lnTo>
                  <a:lnTo>
                    <a:pt x="1356" y="4"/>
                  </a:lnTo>
                  <a:lnTo>
                    <a:pt x="1356" y="4"/>
                  </a:lnTo>
                  <a:lnTo>
                    <a:pt x="1360" y="4"/>
                  </a:lnTo>
                  <a:lnTo>
                    <a:pt x="1360" y="4"/>
                  </a:lnTo>
                  <a:lnTo>
                    <a:pt x="1362" y="4"/>
                  </a:lnTo>
                  <a:lnTo>
                    <a:pt x="1362" y="4"/>
                  </a:lnTo>
                  <a:lnTo>
                    <a:pt x="1366" y="6"/>
                  </a:lnTo>
                  <a:lnTo>
                    <a:pt x="1366" y="6"/>
                  </a:lnTo>
                  <a:lnTo>
                    <a:pt x="1366" y="8"/>
                  </a:lnTo>
                  <a:lnTo>
                    <a:pt x="1366" y="8"/>
                  </a:lnTo>
                  <a:lnTo>
                    <a:pt x="1368" y="8"/>
                  </a:lnTo>
                  <a:lnTo>
                    <a:pt x="1370" y="8"/>
                  </a:lnTo>
                  <a:lnTo>
                    <a:pt x="1370" y="8"/>
                  </a:lnTo>
                  <a:lnTo>
                    <a:pt x="1374" y="6"/>
                  </a:lnTo>
                  <a:lnTo>
                    <a:pt x="1374" y="6"/>
                  </a:lnTo>
                  <a:lnTo>
                    <a:pt x="1376" y="6"/>
                  </a:lnTo>
                  <a:lnTo>
                    <a:pt x="1376" y="6"/>
                  </a:lnTo>
                  <a:lnTo>
                    <a:pt x="1376" y="4"/>
                  </a:lnTo>
                  <a:lnTo>
                    <a:pt x="1376" y="4"/>
                  </a:lnTo>
                  <a:lnTo>
                    <a:pt x="1376" y="6"/>
                  </a:lnTo>
                  <a:lnTo>
                    <a:pt x="1376" y="6"/>
                  </a:lnTo>
                  <a:lnTo>
                    <a:pt x="1378" y="4"/>
                  </a:lnTo>
                  <a:lnTo>
                    <a:pt x="1378" y="4"/>
                  </a:lnTo>
                  <a:lnTo>
                    <a:pt x="1378" y="6"/>
                  </a:lnTo>
                  <a:lnTo>
                    <a:pt x="1378" y="6"/>
                  </a:lnTo>
                  <a:lnTo>
                    <a:pt x="1384" y="4"/>
                  </a:lnTo>
                  <a:lnTo>
                    <a:pt x="1384" y="4"/>
                  </a:lnTo>
                  <a:lnTo>
                    <a:pt x="1386" y="6"/>
                  </a:lnTo>
                  <a:lnTo>
                    <a:pt x="1386" y="6"/>
                  </a:lnTo>
                  <a:lnTo>
                    <a:pt x="1386" y="4"/>
                  </a:lnTo>
                  <a:lnTo>
                    <a:pt x="1386" y="4"/>
                  </a:lnTo>
                  <a:lnTo>
                    <a:pt x="1386" y="4"/>
                  </a:lnTo>
                  <a:lnTo>
                    <a:pt x="1386" y="4"/>
                  </a:lnTo>
                  <a:lnTo>
                    <a:pt x="1390" y="6"/>
                  </a:lnTo>
                  <a:lnTo>
                    <a:pt x="1390" y="6"/>
                  </a:lnTo>
                  <a:lnTo>
                    <a:pt x="1394" y="6"/>
                  </a:lnTo>
                  <a:lnTo>
                    <a:pt x="1394" y="6"/>
                  </a:lnTo>
                  <a:lnTo>
                    <a:pt x="1396" y="6"/>
                  </a:lnTo>
                  <a:lnTo>
                    <a:pt x="1396" y="6"/>
                  </a:lnTo>
                  <a:lnTo>
                    <a:pt x="1398" y="6"/>
                  </a:lnTo>
                  <a:lnTo>
                    <a:pt x="1398" y="6"/>
                  </a:lnTo>
                  <a:lnTo>
                    <a:pt x="1400" y="4"/>
                  </a:lnTo>
                  <a:lnTo>
                    <a:pt x="1400" y="4"/>
                  </a:lnTo>
                  <a:lnTo>
                    <a:pt x="1402" y="6"/>
                  </a:lnTo>
                  <a:lnTo>
                    <a:pt x="1402" y="6"/>
                  </a:lnTo>
                  <a:lnTo>
                    <a:pt x="1402" y="4"/>
                  </a:lnTo>
                  <a:lnTo>
                    <a:pt x="1402" y="4"/>
                  </a:lnTo>
                  <a:lnTo>
                    <a:pt x="1404" y="4"/>
                  </a:lnTo>
                  <a:lnTo>
                    <a:pt x="1404" y="4"/>
                  </a:lnTo>
                  <a:lnTo>
                    <a:pt x="1404" y="6"/>
                  </a:lnTo>
                  <a:lnTo>
                    <a:pt x="1404" y="6"/>
                  </a:lnTo>
                  <a:lnTo>
                    <a:pt x="1406" y="4"/>
                  </a:lnTo>
                  <a:lnTo>
                    <a:pt x="1406" y="4"/>
                  </a:lnTo>
                  <a:lnTo>
                    <a:pt x="1412" y="6"/>
                  </a:lnTo>
                  <a:lnTo>
                    <a:pt x="1412" y="6"/>
                  </a:lnTo>
                  <a:lnTo>
                    <a:pt x="1414" y="6"/>
                  </a:lnTo>
                  <a:lnTo>
                    <a:pt x="1414" y="6"/>
                  </a:lnTo>
                  <a:lnTo>
                    <a:pt x="1416" y="6"/>
                  </a:lnTo>
                  <a:lnTo>
                    <a:pt x="1416" y="6"/>
                  </a:lnTo>
                  <a:lnTo>
                    <a:pt x="1420" y="4"/>
                  </a:lnTo>
                  <a:lnTo>
                    <a:pt x="1420" y="4"/>
                  </a:lnTo>
                  <a:lnTo>
                    <a:pt x="1428" y="4"/>
                  </a:lnTo>
                  <a:lnTo>
                    <a:pt x="1428" y="4"/>
                  </a:lnTo>
                  <a:lnTo>
                    <a:pt x="1432" y="4"/>
                  </a:lnTo>
                  <a:lnTo>
                    <a:pt x="1432" y="4"/>
                  </a:lnTo>
                  <a:lnTo>
                    <a:pt x="1434" y="6"/>
                  </a:lnTo>
                  <a:lnTo>
                    <a:pt x="1434" y="6"/>
                  </a:lnTo>
                  <a:lnTo>
                    <a:pt x="1436" y="6"/>
                  </a:lnTo>
                  <a:lnTo>
                    <a:pt x="1436" y="6"/>
                  </a:lnTo>
                  <a:lnTo>
                    <a:pt x="1438" y="6"/>
                  </a:lnTo>
                  <a:lnTo>
                    <a:pt x="1438" y="6"/>
                  </a:lnTo>
                  <a:lnTo>
                    <a:pt x="1440" y="6"/>
                  </a:lnTo>
                  <a:lnTo>
                    <a:pt x="1440" y="6"/>
                  </a:lnTo>
                  <a:lnTo>
                    <a:pt x="1444" y="6"/>
                  </a:lnTo>
                  <a:lnTo>
                    <a:pt x="1444" y="6"/>
                  </a:lnTo>
                  <a:lnTo>
                    <a:pt x="1446" y="6"/>
                  </a:lnTo>
                  <a:lnTo>
                    <a:pt x="1446" y="6"/>
                  </a:lnTo>
                  <a:lnTo>
                    <a:pt x="1450" y="6"/>
                  </a:lnTo>
                  <a:lnTo>
                    <a:pt x="1450" y="6"/>
                  </a:lnTo>
                  <a:lnTo>
                    <a:pt x="1452" y="6"/>
                  </a:lnTo>
                  <a:lnTo>
                    <a:pt x="1452" y="6"/>
                  </a:lnTo>
                  <a:lnTo>
                    <a:pt x="1454" y="4"/>
                  </a:lnTo>
                  <a:lnTo>
                    <a:pt x="1454" y="4"/>
                  </a:lnTo>
                  <a:lnTo>
                    <a:pt x="1456" y="4"/>
                  </a:lnTo>
                  <a:lnTo>
                    <a:pt x="1456" y="4"/>
                  </a:lnTo>
                  <a:lnTo>
                    <a:pt x="1462" y="4"/>
                  </a:lnTo>
                  <a:lnTo>
                    <a:pt x="1462" y="4"/>
                  </a:lnTo>
                  <a:lnTo>
                    <a:pt x="1464" y="4"/>
                  </a:lnTo>
                  <a:lnTo>
                    <a:pt x="1464" y="4"/>
                  </a:lnTo>
                  <a:lnTo>
                    <a:pt x="1468" y="4"/>
                  </a:lnTo>
                  <a:lnTo>
                    <a:pt x="1468" y="4"/>
                  </a:lnTo>
                  <a:lnTo>
                    <a:pt x="1472" y="4"/>
                  </a:lnTo>
                  <a:lnTo>
                    <a:pt x="1472" y="4"/>
                  </a:lnTo>
                  <a:lnTo>
                    <a:pt x="1476" y="4"/>
                  </a:lnTo>
                  <a:lnTo>
                    <a:pt x="1476" y="4"/>
                  </a:lnTo>
                  <a:lnTo>
                    <a:pt x="1480" y="4"/>
                  </a:lnTo>
                  <a:lnTo>
                    <a:pt x="1480" y="4"/>
                  </a:lnTo>
                  <a:lnTo>
                    <a:pt x="1484" y="6"/>
                  </a:lnTo>
                  <a:lnTo>
                    <a:pt x="1484" y="6"/>
                  </a:lnTo>
                  <a:lnTo>
                    <a:pt x="1486" y="6"/>
                  </a:lnTo>
                  <a:lnTo>
                    <a:pt x="1486" y="6"/>
                  </a:lnTo>
                  <a:lnTo>
                    <a:pt x="1488" y="6"/>
                  </a:lnTo>
                  <a:lnTo>
                    <a:pt x="1488" y="6"/>
                  </a:lnTo>
                  <a:lnTo>
                    <a:pt x="1492" y="4"/>
                  </a:lnTo>
                  <a:lnTo>
                    <a:pt x="1492" y="4"/>
                  </a:lnTo>
                  <a:lnTo>
                    <a:pt x="1498" y="4"/>
                  </a:lnTo>
                  <a:lnTo>
                    <a:pt x="1498" y="4"/>
                  </a:lnTo>
                  <a:lnTo>
                    <a:pt x="1498" y="4"/>
                  </a:lnTo>
                  <a:lnTo>
                    <a:pt x="1498" y="4"/>
                  </a:lnTo>
                  <a:lnTo>
                    <a:pt x="1500" y="4"/>
                  </a:lnTo>
                  <a:lnTo>
                    <a:pt x="1500" y="4"/>
                  </a:lnTo>
                  <a:lnTo>
                    <a:pt x="1504" y="4"/>
                  </a:lnTo>
                  <a:lnTo>
                    <a:pt x="1504" y="4"/>
                  </a:lnTo>
                  <a:lnTo>
                    <a:pt x="1506" y="4"/>
                  </a:lnTo>
                  <a:lnTo>
                    <a:pt x="1506" y="4"/>
                  </a:lnTo>
                  <a:lnTo>
                    <a:pt x="1512" y="4"/>
                  </a:lnTo>
                  <a:lnTo>
                    <a:pt x="1512" y="4"/>
                  </a:lnTo>
                  <a:lnTo>
                    <a:pt x="1514" y="6"/>
                  </a:lnTo>
                  <a:lnTo>
                    <a:pt x="1514" y="6"/>
                  </a:lnTo>
                  <a:lnTo>
                    <a:pt x="1520" y="4"/>
                  </a:lnTo>
                  <a:lnTo>
                    <a:pt x="1526" y="4"/>
                  </a:lnTo>
                  <a:lnTo>
                    <a:pt x="1526" y="4"/>
                  </a:lnTo>
                  <a:lnTo>
                    <a:pt x="1526" y="4"/>
                  </a:lnTo>
                  <a:lnTo>
                    <a:pt x="1526" y="4"/>
                  </a:lnTo>
                  <a:lnTo>
                    <a:pt x="1526" y="4"/>
                  </a:lnTo>
                  <a:lnTo>
                    <a:pt x="1526" y="4"/>
                  </a:lnTo>
                  <a:lnTo>
                    <a:pt x="1528" y="4"/>
                  </a:lnTo>
                  <a:lnTo>
                    <a:pt x="1528" y="4"/>
                  </a:lnTo>
                  <a:lnTo>
                    <a:pt x="1532" y="4"/>
                  </a:lnTo>
                  <a:lnTo>
                    <a:pt x="1532" y="4"/>
                  </a:lnTo>
                  <a:lnTo>
                    <a:pt x="1540" y="4"/>
                  </a:lnTo>
                  <a:lnTo>
                    <a:pt x="1540" y="4"/>
                  </a:lnTo>
                  <a:lnTo>
                    <a:pt x="1542" y="4"/>
                  </a:lnTo>
                  <a:lnTo>
                    <a:pt x="1542" y="4"/>
                  </a:lnTo>
                  <a:lnTo>
                    <a:pt x="1546" y="4"/>
                  </a:lnTo>
                  <a:lnTo>
                    <a:pt x="1546" y="4"/>
                  </a:lnTo>
                  <a:lnTo>
                    <a:pt x="1546" y="4"/>
                  </a:lnTo>
                  <a:lnTo>
                    <a:pt x="1546" y="4"/>
                  </a:lnTo>
                  <a:lnTo>
                    <a:pt x="1550" y="6"/>
                  </a:lnTo>
                  <a:lnTo>
                    <a:pt x="1550" y="6"/>
                  </a:lnTo>
                  <a:lnTo>
                    <a:pt x="1556" y="4"/>
                  </a:lnTo>
                  <a:lnTo>
                    <a:pt x="1556" y="4"/>
                  </a:lnTo>
                  <a:lnTo>
                    <a:pt x="1560" y="6"/>
                  </a:lnTo>
                  <a:lnTo>
                    <a:pt x="1560" y="6"/>
                  </a:lnTo>
                  <a:lnTo>
                    <a:pt x="1564" y="4"/>
                  </a:lnTo>
                  <a:lnTo>
                    <a:pt x="1568" y="6"/>
                  </a:lnTo>
                  <a:lnTo>
                    <a:pt x="1568" y="6"/>
                  </a:lnTo>
                  <a:lnTo>
                    <a:pt x="1574" y="4"/>
                  </a:lnTo>
                  <a:lnTo>
                    <a:pt x="1574" y="4"/>
                  </a:lnTo>
                  <a:lnTo>
                    <a:pt x="1576" y="6"/>
                  </a:lnTo>
                  <a:lnTo>
                    <a:pt x="1576" y="6"/>
                  </a:lnTo>
                  <a:lnTo>
                    <a:pt x="1578" y="4"/>
                  </a:lnTo>
                  <a:lnTo>
                    <a:pt x="1578" y="4"/>
                  </a:lnTo>
                  <a:lnTo>
                    <a:pt x="1586" y="6"/>
                  </a:lnTo>
                  <a:lnTo>
                    <a:pt x="1586" y="6"/>
                  </a:lnTo>
                  <a:lnTo>
                    <a:pt x="1588" y="6"/>
                  </a:lnTo>
                  <a:lnTo>
                    <a:pt x="1588" y="6"/>
                  </a:lnTo>
                  <a:lnTo>
                    <a:pt x="1592" y="6"/>
                  </a:lnTo>
                  <a:lnTo>
                    <a:pt x="1592" y="6"/>
                  </a:lnTo>
                  <a:lnTo>
                    <a:pt x="1594" y="6"/>
                  </a:lnTo>
                  <a:lnTo>
                    <a:pt x="1594" y="6"/>
                  </a:lnTo>
                  <a:lnTo>
                    <a:pt x="1594" y="6"/>
                  </a:lnTo>
                  <a:lnTo>
                    <a:pt x="1596" y="4"/>
                  </a:lnTo>
                  <a:lnTo>
                    <a:pt x="1596" y="4"/>
                  </a:lnTo>
                  <a:lnTo>
                    <a:pt x="1602" y="4"/>
                  </a:lnTo>
                  <a:lnTo>
                    <a:pt x="1602" y="4"/>
                  </a:lnTo>
                  <a:lnTo>
                    <a:pt x="1608" y="4"/>
                  </a:lnTo>
                  <a:lnTo>
                    <a:pt x="1608" y="4"/>
                  </a:lnTo>
                  <a:lnTo>
                    <a:pt x="1610" y="4"/>
                  </a:lnTo>
                  <a:lnTo>
                    <a:pt x="1610" y="4"/>
                  </a:lnTo>
                  <a:lnTo>
                    <a:pt x="1612" y="4"/>
                  </a:lnTo>
                  <a:lnTo>
                    <a:pt x="1612" y="4"/>
                  </a:lnTo>
                  <a:lnTo>
                    <a:pt x="1616" y="4"/>
                  </a:lnTo>
                  <a:lnTo>
                    <a:pt x="1616" y="4"/>
                  </a:lnTo>
                  <a:lnTo>
                    <a:pt x="1618" y="4"/>
                  </a:lnTo>
                  <a:lnTo>
                    <a:pt x="1618" y="4"/>
                  </a:lnTo>
                  <a:lnTo>
                    <a:pt x="1624" y="4"/>
                  </a:lnTo>
                  <a:lnTo>
                    <a:pt x="1624" y="4"/>
                  </a:lnTo>
                  <a:lnTo>
                    <a:pt x="1626" y="4"/>
                  </a:lnTo>
                  <a:lnTo>
                    <a:pt x="1626" y="4"/>
                  </a:lnTo>
                  <a:lnTo>
                    <a:pt x="1628" y="4"/>
                  </a:lnTo>
                  <a:lnTo>
                    <a:pt x="1628" y="4"/>
                  </a:lnTo>
                  <a:lnTo>
                    <a:pt x="1632" y="4"/>
                  </a:lnTo>
                  <a:lnTo>
                    <a:pt x="1632" y="4"/>
                  </a:lnTo>
                  <a:lnTo>
                    <a:pt x="1634" y="4"/>
                  </a:lnTo>
                  <a:lnTo>
                    <a:pt x="1634" y="4"/>
                  </a:lnTo>
                  <a:lnTo>
                    <a:pt x="1640" y="4"/>
                  </a:lnTo>
                  <a:lnTo>
                    <a:pt x="1640" y="4"/>
                  </a:lnTo>
                  <a:lnTo>
                    <a:pt x="1642" y="4"/>
                  </a:lnTo>
                  <a:lnTo>
                    <a:pt x="1642" y="4"/>
                  </a:lnTo>
                  <a:lnTo>
                    <a:pt x="1644" y="4"/>
                  </a:lnTo>
                  <a:lnTo>
                    <a:pt x="1644" y="4"/>
                  </a:lnTo>
                  <a:lnTo>
                    <a:pt x="1648" y="4"/>
                  </a:lnTo>
                  <a:lnTo>
                    <a:pt x="1648" y="4"/>
                  </a:lnTo>
                  <a:lnTo>
                    <a:pt x="1650" y="4"/>
                  </a:lnTo>
                  <a:lnTo>
                    <a:pt x="1650" y="4"/>
                  </a:lnTo>
                  <a:lnTo>
                    <a:pt x="1656" y="4"/>
                  </a:lnTo>
                  <a:lnTo>
                    <a:pt x="1656" y="4"/>
                  </a:lnTo>
                  <a:lnTo>
                    <a:pt x="1658" y="4"/>
                  </a:lnTo>
                  <a:lnTo>
                    <a:pt x="1658" y="4"/>
                  </a:lnTo>
                  <a:lnTo>
                    <a:pt x="1662" y="4"/>
                  </a:lnTo>
                  <a:lnTo>
                    <a:pt x="1662" y="4"/>
                  </a:lnTo>
                  <a:lnTo>
                    <a:pt x="1664" y="4"/>
                  </a:lnTo>
                  <a:lnTo>
                    <a:pt x="1664" y="4"/>
                  </a:lnTo>
                  <a:lnTo>
                    <a:pt x="1668" y="4"/>
                  </a:lnTo>
                  <a:lnTo>
                    <a:pt x="1668" y="4"/>
                  </a:lnTo>
                  <a:lnTo>
                    <a:pt x="1670" y="4"/>
                  </a:lnTo>
                  <a:lnTo>
                    <a:pt x="1670" y="4"/>
                  </a:lnTo>
                  <a:lnTo>
                    <a:pt x="1680" y="4"/>
                  </a:lnTo>
                  <a:lnTo>
                    <a:pt x="1680" y="4"/>
                  </a:lnTo>
                  <a:lnTo>
                    <a:pt x="1688" y="6"/>
                  </a:lnTo>
                  <a:lnTo>
                    <a:pt x="1688" y="6"/>
                  </a:lnTo>
                  <a:lnTo>
                    <a:pt x="1690" y="6"/>
                  </a:lnTo>
                  <a:lnTo>
                    <a:pt x="1690" y="6"/>
                  </a:lnTo>
                  <a:lnTo>
                    <a:pt x="1692" y="6"/>
                  </a:lnTo>
                  <a:lnTo>
                    <a:pt x="1692" y="6"/>
                  </a:lnTo>
                  <a:lnTo>
                    <a:pt x="1692" y="6"/>
                  </a:lnTo>
                  <a:lnTo>
                    <a:pt x="1692" y="6"/>
                  </a:lnTo>
                  <a:lnTo>
                    <a:pt x="1696" y="4"/>
                  </a:lnTo>
                  <a:lnTo>
                    <a:pt x="1696" y="4"/>
                  </a:lnTo>
                  <a:lnTo>
                    <a:pt x="1702" y="6"/>
                  </a:lnTo>
                  <a:lnTo>
                    <a:pt x="1702" y="6"/>
                  </a:lnTo>
                  <a:lnTo>
                    <a:pt x="1704" y="8"/>
                  </a:lnTo>
                  <a:lnTo>
                    <a:pt x="1704" y="8"/>
                  </a:lnTo>
                  <a:lnTo>
                    <a:pt x="1706" y="6"/>
                  </a:lnTo>
                  <a:lnTo>
                    <a:pt x="1706" y="6"/>
                  </a:lnTo>
                  <a:lnTo>
                    <a:pt x="1706" y="6"/>
                  </a:lnTo>
                  <a:lnTo>
                    <a:pt x="1706" y="6"/>
                  </a:lnTo>
                  <a:lnTo>
                    <a:pt x="1706" y="6"/>
                  </a:lnTo>
                  <a:lnTo>
                    <a:pt x="1710" y="6"/>
                  </a:lnTo>
                  <a:lnTo>
                    <a:pt x="1710" y="6"/>
                  </a:lnTo>
                  <a:lnTo>
                    <a:pt x="1712" y="8"/>
                  </a:lnTo>
                  <a:lnTo>
                    <a:pt x="1712" y="8"/>
                  </a:lnTo>
                  <a:lnTo>
                    <a:pt x="1714" y="6"/>
                  </a:lnTo>
                  <a:lnTo>
                    <a:pt x="1718" y="6"/>
                  </a:lnTo>
                  <a:lnTo>
                    <a:pt x="1718" y="6"/>
                  </a:lnTo>
                  <a:lnTo>
                    <a:pt x="1722" y="6"/>
                  </a:lnTo>
                  <a:lnTo>
                    <a:pt x="1722" y="6"/>
                  </a:lnTo>
                  <a:lnTo>
                    <a:pt x="1724" y="6"/>
                  </a:lnTo>
                  <a:lnTo>
                    <a:pt x="1724" y="6"/>
                  </a:lnTo>
                  <a:lnTo>
                    <a:pt x="1724" y="6"/>
                  </a:lnTo>
                  <a:lnTo>
                    <a:pt x="1724" y="6"/>
                  </a:lnTo>
                  <a:lnTo>
                    <a:pt x="1726" y="8"/>
                  </a:lnTo>
                  <a:lnTo>
                    <a:pt x="1726" y="8"/>
                  </a:lnTo>
                  <a:lnTo>
                    <a:pt x="1728" y="8"/>
                  </a:lnTo>
                  <a:lnTo>
                    <a:pt x="1730" y="6"/>
                  </a:lnTo>
                  <a:lnTo>
                    <a:pt x="1730" y="6"/>
                  </a:lnTo>
                  <a:lnTo>
                    <a:pt x="1734" y="6"/>
                  </a:lnTo>
                  <a:lnTo>
                    <a:pt x="1734" y="6"/>
                  </a:lnTo>
                  <a:lnTo>
                    <a:pt x="1736" y="6"/>
                  </a:lnTo>
                  <a:lnTo>
                    <a:pt x="1736" y="6"/>
                  </a:lnTo>
                  <a:lnTo>
                    <a:pt x="1736" y="6"/>
                  </a:lnTo>
                  <a:lnTo>
                    <a:pt x="1736" y="6"/>
                  </a:lnTo>
                  <a:lnTo>
                    <a:pt x="1738" y="6"/>
                  </a:lnTo>
                  <a:lnTo>
                    <a:pt x="1738" y="6"/>
                  </a:lnTo>
                  <a:lnTo>
                    <a:pt x="1750" y="4"/>
                  </a:lnTo>
                  <a:lnTo>
                    <a:pt x="1750" y="4"/>
                  </a:lnTo>
                  <a:lnTo>
                    <a:pt x="1754" y="6"/>
                  </a:lnTo>
                  <a:lnTo>
                    <a:pt x="1754" y="6"/>
                  </a:lnTo>
                  <a:lnTo>
                    <a:pt x="1754" y="6"/>
                  </a:lnTo>
                  <a:lnTo>
                    <a:pt x="1754" y="6"/>
                  </a:lnTo>
                  <a:lnTo>
                    <a:pt x="1754" y="6"/>
                  </a:lnTo>
                  <a:lnTo>
                    <a:pt x="1758" y="6"/>
                  </a:lnTo>
                  <a:lnTo>
                    <a:pt x="1758" y="6"/>
                  </a:lnTo>
                  <a:lnTo>
                    <a:pt x="1762" y="6"/>
                  </a:lnTo>
                  <a:lnTo>
                    <a:pt x="1762" y="6"/>
                  </a:lnTo>
                  <a:lnTo>
                    <a:pt x="1764" y="4"/>
                  </a:lnTo>
                  <a:lnTo>
                    <a:pt x="1764" y="4"/>
                  </a:lnTo>
                  <a:lnTo>
                    <a:pt x="1766" y="6"/>
                  </a:lnTo>
                  <a:lnTo>
                    <a:pt x="1766" y="6"/>
                  </a:lnTo>
                  <a:lnTo>
                    <a:pt x="1770" y="4"/>
                  </a:lnTo>
                  <a:lnTo>
                    <a:pt x="1770" y="4"/>
                  </a:lnTo>
                  <a:lnTo>
                    <a:pt x="1772" y="6"/>
                  </a:lnTo>
                  <a:lnTo>
                    <a:pt x="1772" y="6"/>
                  </a:lnTo>
                  <a:lnTo>
                    <a:pt x="1776" y="4"/>
                  </a:lnTo>
                  <a:lnTo>
                    <a:pt x="1776" y="4"/>
                  </a:lnTo>
                  <a:lnTo>
                    <a:pt x="1782" y="4"/>
                  </a:lnTo>
                  <a:lnTo>
                    <a:pt x="1782" y="4"/>
                  </a:lnTo>
                  <a:lnTo>
                    <a:pt x="1782" y="4"/>
                  </a:lnTo>
                  <a:lnTo>
                    <a:pt x="1782" y="4"/>
                  </a:lnTo>
                  <a:lnTo>
                    <a:pt x="1784" y="6"/>
                  </a:lnTo>
                  <a:lnTo>
                    <a:pt x="1784" y="6"/>
                  </a:lnTo>
                  <a:lnTo>
                    <a:pt x="1792" y="6"/>
                  </a:lnTo>
                  <a:lnTo>
                    <a:pt x="1792" y="6"/>
                  </a:lnTo>
                  <a:lnTo>
                    <a:pt x="1794" y="4"/>
                  </a:lnTo>
                  <a:lnTo>
                    <a:pt x="1794" y="4"/>
                  </a:lnTo>
                  <a:lnTo>
                    <a:pt x="1798" y="6"/>
                  </a:lnTo>
                  <a:lnTo>
                    <a:pt x="1798" y="6"/>
                  </a:lnTo>
                  <a:lnTo>
                    <a:pt x="1800" y="6"/>
                  </a:lnTo>
                  <a:lnTo>
                    <a:pt x="1800" y="6"/>
                  </a:lnTo>
                  <a:lnTo>
                    <a:pt x="1800" y="6"/>
                  </a:lnTo>
                  <a:lnTo>
                    <a:pt x="1800" y="6"/>
                  </a:lnTo>
                  <a:lnTo>
                    <a:pt x="1802" y="4"/>
                  </a:lnTo>
                  <a:lnTo>
                    <a:pt x="1802" y="4"/>
                  </a:lnTo>
                  <a:lnTo>
                    <a:pt x="1802" y="6"/>
                  </a:lnTo>
                  <a:lnTo>
                    <a:pt x="1802" y="6"/>
                  </a:lnTo>
                  <a:lnTo>
                    <a:pt x="1804" y="4"/>
                  </a:lnTo>
                  <a:lnTo>
                    <a:pt x="1804" y="4"/>
                  </a:lnTo>
                  <a:lnTo>
                    <a:pt x="1804" y="6"/>
                  </a:lnTo>
                  <a:lnTo>
                    <a:pt x="1804" y="6"/>
                  </a:lnTo>
                  <a:lnTo>
                    <a:pt x="1812" y="6"/>
                  </a:lnTo>
                  <a:lnTo>
                    <a:pt x="1812" y="6"/>
                  </a:lnTo>
                  <a:lnTo>
                    <a:pt x="1814" y="6"/>
                  </a:lnTo>
                  <a:lnTo>
                    <a:pt x="1814" y="6"/>
                  </a:lnTo>
                  <a:lnTo>
                    <a:pt x="1816" y="6"/>
                  </a:lnTo>
                  <a:lnTo>
                    <a:pt x="1816" y="6"/>
                  </a:lnTo>
                  <a:lnTo>
                    <a:pt x="1820" y="6"/>
                  </a:lnTo>
                  <a:lnTo>
                    <a:pt x="1820" y="6"/>
                  </a:lnTo>
                  <a:lnTo>
                    <a:pt x="1820" y="6"/>
                  </a:lnTo>
                  <a:lnTo>
                    <a:pt x="1820" y="6"/>
                  </a:lnTo>
                  <a:lnTo>
                    <a:pt x="1824" y="6"/>
                  </a:lnTo>
                  <a:lnTo>
                    <a:pt x="1824" y="6"/>
                  </a:lnTo>
                  <a:lnTo>
                    <a:pt x="1826" y="6"/>
                  </a:lnTo>
                  <a:lnTo>
                    <a:pt x="1826" y="6"/>
                  </a:lnTo>
                  <a:lnTo>
                    <a:pt x="1826" y="8"/>
                  </a:lnTo>
                  <a:lnTo>
                    <a:pt x="1826" y="8"/>
                  </a:lnTo>
                  <a:lnTo>
                    <a:pt x="1828" y="8"/>
                  </a:lnTo>
                  <a:lnTo>
                    <a:pt x="1828" y="8"/>
                  </a:lnTo>
                  <a:lnTo>
                    <a:pt x="1832" y="8"/>
                  </a:lnTo>
                  <a:lnTo>
                    <a:pt x="1832" y="8"/>
                  </a:lnTo>
                  <a:lnTo>
                    <a:pt x="1836" y="6"/>
                  </a:lnTo>
                  <a:lnTo>
                    <a:pt x="1836" y="6"/>
                  </a:lnTo>
                  <a:lnTo>
                    <a:pt x="1838" y="6"/>
                  </a:lnTo>
                  <a:lnTo>
                    <a:pt x="1838" y="6"/>
                  </a:lnTo>
                  <a:lnTo>
                    <a:pt x="1840" y="6"/>
                  </a:lnTo>
                  <a:lnTo>
                    <a:pt x="1840" y="6"/>
                  </a:lnTo>
                  <a:lnTo>
                    <a:pt x="1842" y="6"/>
                  </a:lnTo>
                  <a:lnTo>
                    <a:pt x="1842" y="6"/>
                  </a:lnTo>
                  <a:lnTo>
                    <a:pt x="1842" y="6"/>
                  </a:lnTo>
                  <a:lnTo>
                    <a:pt x="1842" y="6"/>
                  </a:lnTo>
                  <a:lnTo>
                    <a:pt x="1842" y="6"/>
                  </a:lnTo>
                  <a:lnTo>
                    <a:pt x="1842" y="6"/>
                  </a:lnTo>
                  <a:lnTo>
                    <a:pt x="1844" y="6"/>
                  </a:lnTo>
                  <a:lnTo>
                    <a:pt x="1844" y="6"/>
                  </a:lnTo>
                  <a:lnTo>
                    <a:pt x="1846" y="6"/>
                  </a:lnTo>
                  <a:lnTo>
                    <a:pt x="1846" y="6"/>
                  </a:lnTo>
                  <a:lnTo>
                    <a:pt x="1848" y="6"/>
                  </a:lnTo>
                  <a:lnTo>
                    <a:pt x="1848" y="6"/>
                  </a:lnTo>
                  <a:lnTo>
                    <a:pt x="1850" y="6"/>
                  </a:lnTo>
                  <a:lnTo>
                    <a:pt x="1850" y="6"/>
                  </a:lnTo>
                  <a:lnTo>
                    <a:pt x="1850" y="6"/>
                  </a:lnTo>
                  <a:lnTo>
                    <a:pt x="1850" y="6"/>
                  </a:lnTo>
                  <a:lnTo>
                    <a:pt x="1852" y="6"/>
                  </a:lnTo>
                  <a:lnTo>
                    <a:pt x="1852" y="6"/>
                  </a:lnTo>
                  <a:lnTo>
                    <a:pt x="1854" y="6"/>
                  </a:lnTo>
                  <a:lnTo>
                    <a:pt x="1854" y="6"/>
                  </a:lnTo>
                  <a:lnTo>
                    <a:pt x="1858" y="6"/>
                  </a:lnTo>
                  <a:lnTo>
                    <a:pt x="1858" y="6"/>
                  </a:lnTo>
                  <a:lnTo>
                    <a:pt x="1860" y="6"/>
                  </a:lnTo>
                  <a:lnTo>
                    <a:pt x="1864" y="6"/>
                  </a:lnTo>
                  <a:lnTo>
                    <a:pt x="1864" y="6"/>
                  </a:lnTo>
                  <a:lnTo>
                    <a:pt x="1864" y="6"/>
                  </a:lnTo>
                  <a:lnTo>
                    <a:pt x="1864" y="6"/>
                  </a:lnTo>
                  <a:lnTo>
                    <a:pt x="1864" y="6"/>
                  </a:lnTo>
                  <a:lnTo>
                    <a:pt x="1864" y="6"/>
                  </a:lnTo>
                  <a:lnTo>
                    <a:pt x="1866" y="6"/>
                  </a:lnTo>
                  <a:lnTo>
                    <a:pt x="1866" y="6"/>
                  </a:lnTo>
                  <a:lnTo>
                    <a:pt x="1872" y="6"/>
                  </a:lnTo>
                  <a:lnTo>
                    <a:pt x="1872" y="6"/>
                  </a:lnTo>
                  <a:lnTo>
                    <a:pt x="1880" y="6"/>
                  </a:lnTo>
                  <a:lnTo>
                    <a:pt x="1880" y="6"/>
                  </a:lnTo>
                  <a:lnTo>
                    <a:pt x="1882" y="6"/>
                  </a:lnTo>
                  <a:lnTo>
                    <a:pt x="1882" y="6"/>
                  </a:lnTo>
                  <a:lnTo>
                    <a:pt x="1888" y="6"/>
                  </a:lnTo>
                  <a:lnTo>
                    <a:pt x="1888" y="6"/>
                  </a:lnTo>
                  <a:lnTo>
                    <a:pt x="1892" y="6"/>
                  </a:lnTo>
                  <a:lnTo>
                    <a:pt x="1892" y="6"/>
                  </a:lnTo>
                  <a:lnTo>
                    <a:pt x="1896" y="6"/>
                  </a:lnTo>
                  <a:lnTo>
                    <a:pt x="1896" y="6"/>
                  </a:lnTo>
                  <a:lnTo>
                    <a:pt x="1898" y="6"/>
                  </a:lnTo>
                  <a:lnTo>
                    <a:pt x="1898" y="6"/>
                  </a:lnTo>
                  <a:lnTo>
                    <a:pt x="1902" y="4"/>
                  </a:lnTo>
                  <a:lnTo>
                    <a:pt x="1902" y="4"/>
                  </a:lnTo>
                  <a:lnTo>
                    <a:pt x="1906" y="6"/>
                  </a:lnTo>
                  <a:lnTo>
                    <a:pt x="1906" y="6"/>
                  </a:lnTo>
                  <a:lnTo>
                    <a:pt x="1914" y="4"/>
                  </a:lnTo>
                  <a:lnTo>
                    <a:pt x="1914" y="4"/>
                  </a:lnTo>
                  <a:lnTo>
                    <a:pt x="1916" y="6"/>
                  </a:lnTo>
                  <a:lnTo>
                    <a:pt x="1916" y="6"/>
                  </a:lnTo>
                  <a:lnTo>
                    <a:pt x="1916" y="6"/>
                  </a:lnTo>
                  <a:lnTo>
                    <a:pt x="1916" y="6"/>
                  </a:lnTo>
                  <a:lnTo>
                    <a:pt x="1916" y="6"/>
                  </a:lnTo>
                  <a:lnTo>
                    <a:pt x="1916" y="6"/>
                  </a:lnTo>
                  <a:lnTo>
                    <a:pt x="1918" y="8"/>
                  </a:lnTo>
                  <a:lnTo>
                    <a:pt x="1918" y="8"/>
                  </a:lnTo>
                  <a:lnTo>
                    <a:pt x="1922" y="8"/>
                  </a:lnTo>
                  <a:lnTo>
                    <a:pt x="1926" y="8"/>
                  </a:lnTo>
                  <a:lnTo>
                    <a:pt x="1926" y="8"/>
                  </a:lnTo>
                  <a:lnTo>
                    <a:pt x="1928" y="10"/>
                  </a:lnTo>
                  <a:lnTo>
                    <a:pt x="1928" y="10"/>
                  </a:lnTo>
                  <a:lnTo>
                    <a:pt x="1934" y="8"/>
                  </a:lnTo>
                  <a:lnTo>
                    <a:pt x="1934" y="8"/>
                  </a:lnTo>
                  <a:lnTo>
                    <a:pt x="1944" y="6"/>
                  </a:lnTo>
                  <a:lnTo>
                    <a:pt x="1944" y="6"/>
                  </a:lnTo>
                  <a:lnTo>
                    <a:pt x="1946" y="6"/>
                  </a:lnTo>
                  <a:lnTo>
                    <a:pt x="1946" y="6"/>
                  </a:lnTo>
                  <a:lnTo>
                    <a:pt x="1948" y="4"/>
                  </a:lnTo>
                  <a:lnTo>
                    <a:pt x="1948" y="4"/>
                  </a:lnTo>
                  <a:lnTo>
                    <a:pt x="1950" y="4"/>
                  </a:lnTo>
                  <a:lnTo>
                    <a:pt x="1950" y="4"/>
                  </a:lnTo>
                  <a:lnTo>
                    <a:pt x="1950" y="6"/>
                  </a:lnTo>
                  <a:lnTo>
                    <a:pt x="1950" y="6"/>
                  </a:lnTo>
                  <a:lnTo>
                    <a:pt x="1954" y="6"/>
                  </a:lnTo>
                  <a:lnTo>
                    <a:pt x="1954" y="6"/>
                  </a:lnTo>
                  <a:lnTo>
                    <a:pt x="1960" y="6"/>
                  </a:lnTo>
                  <a:lnTo>
                    <a:pt x="1960" y="6"/>
                  </a:lnTo>
                  <a:lnTo>
                    <a:pt x="1960" y="4"/>
                  </a:lnTo>
                  <a:lnTo>
                    <a:pt x="1960" y="4"/>
                  </a:lnTo>
                  <a:lnTo>
                    <a:pt x="1962" y="4"/>
                  </a:lnTo>
                  <a:lnTo>
                    <a:pt x="1962" y="4"/>
                  </a:lnTo>
                  <a:lnTo>
                    <a:pt x="1968" y="6"/>
                  </a:lnTo>
                  <a:lnTo>
                    <a:pt x="1968" y="6"/>
                  </a:lnTo>
                  <a:lnTo>
                    <a:pt x="1970" y="6"/>
                  </a:lnTo>
                  <a:lnTo>
                    <a:pt x="1970" y="6"/>
                  </a:lnTo>
                  <a:lnTo>
                    <a:pt x="1972" y="6"/>
                  </a:lnTo>
                  <a:lnTo>
                    <a:pt x="1972" y="6"/>
                  </a:lnTo>
                  <a:lnTo>
                    <a:pt x="1974" y="6"/>
                  </a:lnTo>
                  <a:lnTo>
                    <a:pt x="1974" y="6"/>
                  </a:lnTo>
                  <a:lnTo>
                    <a:pt x="1974" y="6"/>
                  </a:lnTo>
                  <a:lnTo>
                    <a:pt x="1974" y="6"/>
                  </a:lnTo>
                  <a:lnTo>
                    <a:pt x="1976" y="6"/>
                  </a:lnTo>
                  <a:lnTo>
                    <a:pt x="1976" y="6"/>
                  </a:lnTo>
                  <a:lnTo>
                    <a:pt x="1978" y="8"/>
                  </a:lnTo>
                  <a:lnTo>
                    <a:pt x="1978" y="8"/>
                  </a:lnTo>
                  <a:lnTo>
                    <a:pt x="1978" y="6"/>
                  </a:lnTo>
                  <a:lnTo>
                    <a:pt x="1978" y="6"/>
                  </a:lnTo>
                  <a:lnTo>
                    <a:pt x="1982" y="6"/>
                  </a:lnTo>
                  <a:lnTo>
                    <a:pt x="1982" y="6"/>
                  </a:lnTo>
                  <a:lnTo>
                    <a:pt x="1986" y="8"/>
                  </a:lnTo>
                  <a:lnTo>
                    <a:pt x="1986" y="8"/>
                  </a:lnTo>
                  <a:lnTo>
                    <a:pt x="1994" y="8"/>
                  </a:lnTo>
                  <a:lnTo>
                    <a:pt x="1994" y="8"/>
                  </a:lnTo>
                  <a:lnTo>
                    <a:pt x="1996" y="6"/>
                  </a:lnTo>
                  <a:lnTo>
                    <a:pt x="1996" y="6"/>
                  </a:lnTo>
                  <a:lnTo>
                    <a:pt x="2000" y="6"/>
                  </a:lnTo>
                  <a:lnTo>
                    <a:pt x="2000" y="6"/>
                  </a:lnTo>
                  <a:lnTo>
                    <a:pt x="2002" y="4"/>
                  </a:lnTo>
                  <a:lnTo>
                    <a:pt x="2002" y="4"/>
                  </a:lnTo>
                  <a:lnTo>
                    <a:pt x="2010" y="4"/>
                  </a:lnTo>
                  <a:lnTo>
                    <a:pt x="2010" y="4"/>
                  </a:lnTo>
                  <a:lnTo>
                    <a:pt x="2012" y="4"/>
                  </a:lnTo>
                  <a:lnTo>
                    <a:pt x="2012" y="4"/>
                  </a:lnTo>
                  <a:lnTo>
                    <a:pt x="2014" y="4"/>
                  </a:lnTo>
                  <a:lnTo>
                    <a:pt x="2014" y="4"/>
                  </a:lnTo>
                  <a:lnTo>
                    <a:pt x="2016" y="4"/>
                  </a:lnTo>
                  <a:lnTo>
                    <a:pt x="2016" y="4"/>
                  </a:lnTo>
                  <a:lnTo>
                    <a:pt x="2018" y="4"/>
                  </a:lnTo>
                  <a:lnTo>
                    <a:pt x="2018" y="4"/>
                  </a:lnTo>
                  <a:lnTo>
                    <a:pt x="2032" y="4"/>
                  </a:lnTo>
                  <a:lnTo>
                    <a:pt x="2032" y="4"/>
                  </a:lnTo>
                  <a:lnTo>
                    <a:pt x="2040" y="4"/>
                  </a:lnTo>
                  <a:lnTo>
                    <a:pt x="2040" y="4"/>
                  </a:lnTo>
                  <a:lnTo>
                    <a:pt x="2050" y="4"/>
                  </a:lnTo>
                  <a:lnTo>
                    <a:pt x="2050" y="4"/>
                  </a:lnTo>
                  <a:lnTo>
                    <a:pt x="2052" y="4"/>
                  </a:lnTo>
                  <a:lnTo>
                    <a:pt x="2052" y="4"/>
                  </a:lnTo>
                  <a:lnTo>
                    <a:pt x="2054" y="4"/>
                  </a:lnTo>
                  <a:lnTo>
                    <a:pt x="2054" y="4"/>
                  </a:lnTo>
                  <a:lnTo>
                    <a:pt x="2058" y="4"/>
                  </a:lnTo>
                  <a:lnTo>
                    <a:pt x="2058" y="4"/>
                  </a:lnTo>
                  <a:lnTo>
                    <a:pt x="2060" y="4"/>
                  </a:lnTo>
                  <a:lnTo>
                    <a:pt x="2060" y="4"/>
                  </a:lnTo>
                  <a:lnTo>
                    <a:pt x="2066" y="4"/>
                  </a:lnTo>
                  <a:lnTo>
                    <a:pt x="2066" y="4"/>
                  </a:lnTo>
                  <a:lnTo>
                    <a:pt x="2070" y="4"/>
                  </a:lnTo>
                  <a:lnTo>
                    <a:pt x="2070" y="4"/>
                  </a:lnTo>
                  <a:lnTo>
                    <a:pt x="2072" y="4"/>
                  </a:lnTo>
                  <a:lnTo>
                    <a:pt x="2072" y="4"/>
                  </a:lnTo>
                  <a:lnTo>
                    <a:pt x="2074" y="6"/>
                  </a:lnTo>
                  <a:lnTo>
                    <a:pt x="2074" y="6"/>
                  </a:lnTo>
                  <a:lnTo>
                    <a:pt x="2080" y="4"/>
                  </a:lnTo>
                  <a:lnTo>
                    <a:pt x="2080" y="4"/>
                  </a:lnTo>
                  <a:lnTo>
                    <a:pt x="2086" y="4"/>
                  </a:lnTo>
                  <a:lnTo>
                    <a:pt x="2086" y="4"/>
                  </a:lnTo>
                  <a:lnTo>
                    <a:pt x="2088" y="4"/>
                  </a:lnTo>
                  <a:lnTo>
                    <a:pt x="2088" y="4"/>
                  </a:lnTo>
                  <a:lnTo>
                    <a:pt x="2092" y="4"/>
                  </a:lnTo>
                  <a:lnTo>
                    <a:pt x="2092" y="4"/>
                  </a:lnTo>
                  <a:lnTo>
                    <a:pt x="2096" y="4"/>
                  </a:lnTo>
                  <a:lnTo>
                    <a:pt x="2096" y="4"/>
                  </a:lnTo>
                  <a:lnTo>
                    <a:pt x="2098" y="4"/>
                  </a:lnTo>
                  <a:lnTo>
                    <a:pt x="2098" y="4"/>
                  </a:lnTo>
                  <a:lnTo>
                    <a:pt x="2106" y="4"/>
                  </a:lnTo>
                  <a:lnTo>
                    <a:pt x="2106" y="4"/>
                  </a:lnTo>
                  <a:lnTo>
                    <a:pt x="2108" y="4"/>
                  </a:lnTo>
                  <a:lnTo>
                    <a:pt x="2108" y="4"/>
                  </a:lnTo>
                  <a:lnTo>
                    <a:pt x="2114" y="4"/>
                  </a:lnTo>
                  <a:lnTo>
                    <a:pt x="2114" y="4"/>
                  </a:lnTo>
                  <a:lnTo>
                    <a:pt x="2116" y="4"/>
                  </a:lnTo>
                  <a:lnTo>
                    <a:pt x="2116" y="4"/>
                  </a:lnTo>
                  <a:lnTo>
                    <a:pt x="2118" y="4"/>
                  </a:lnTo>
                  <a:lnTo>
                    <a:pt x="2118" y="4"/>
                  </a:lnTo>
                  <a:lnTo>
                    <a:pt x="2124" y="4"/>
                  </a:lnTo>
                  <a:lnTo>
                    <a:pt x="2124" y="4"/>
                  </a:lnTo>
                  <a:lnTo>
                    <a:pt x="2132" y="4"/>
                  </a:lnTo>
                  <a:lnTo>
                    <a:pt x="2132" y="4"/>
                  </a:lnTo>
                  <a:lnTo>
                    <a:pt x="2134" y="4"/>
                  </a:lnTo>
                  <a:lnTo>
                    <a:pt x="2134" y="4"/>
                  </a:lnTo>
                  <a:lnTo>
                    <a:pt x="2134" y="4"/>
                  </a:lnTo>
                  <a:lnTo>
                    <a:pt x="2134" y="4"/>
                  </a:lnTo>
                  <a:lnTo>
                    <a:pt x="2134" y="4"/>
                  </a:lnTo>
                  <a:lnTo>
                    <a:pt x="2134" y="4"/>
                  </a:lnTo>
                  <a:lnTo>
                    <a:pt x="2136" y="4"/>
                  </a:lnTo>
                  <a:lnTo>
                    <a:pt x="2136" y="4"/>
                  </a:lnTo>
                  <a:lnTo>
                    <a:pt x="2136" y="4"/>
                  </a:lnTo>
                  <a:lnTo>
                    <a:pt x="2136" y="4"/>
                  </a:lnTo>
                  <a:lnTo>
                    <a:pt x="2138" y="4"/>
                  </a:lnTo>
                  <a:lnTo>
                    <a:pt x="2138" y="4"/>
                  </a:lnTo>
                  <a:lnTo>
                    <a:pt x="2144" y="4"/>
                  </a:lnTo>
                  <a:lnTo>
                    <a:pt x="2144" y="4"/>
                  </a:lnTo>
                  <a:lnTo>
                    <a:pt x="2146" y="4"/>
                  </a:lnTo>
                  <a:lnTo>
                    <a:pt x="2146" y="4"/>
                  </a:lnTo>
                  <a:lnTo>
                    <a:pt x="2150" y="4"/>
                  </a:lnTo>
                  <a:lnTo>
                    <a:pt x="2150" y="4"/>
                  </a:lnTo>
                  <a:lnTo>
                    <a:pt x="2154" y="4"/>
                  </a:lnTo>
                  <a:lnTo>
                    <a:pt x="2154" y="4"/>
                  </a:lnTo>
                  <a:lnTo>
                    <a:pt x="2156" y="4"/>
                  </a:lnTo>
                  <a:lnTo>
                    <a:pt x="2156" y="4"/>
                  </a:lnTo>
                  <a:lnTo>
                    <a:pt x="2160" y="4"/>
                  </a:lnTo>
                  <a:lnTo>
                    <a:pt x="2160" y="4"/>
                  </a:lnTo>
                  <a:lnTo>
                    <a:pt x="2164" y="4"/>
                  </a:lnTo>
                  <a:lnTo>
                    <a:pt x="2164" y="4"/>
                  </a:lnTo>
                  <a:lnTo>
                    <a:pt x="2168" y="4"/>
                  </a:lnTo>
                  <a:lnTo>
                    <a:pt x="2168" y="4"/>
                  </a:lnTo>
                  <a:lnTo>
                    <a:pt x="2168" y="4"/>
                  </a:lnTo>
                  <a:lnTo>
                    <a:pt x="2168" y="4"/>
                  </a:lnTo>
                  <a:lnTo>
                    <a:pt x="2172" y="4"/>
                  </a:lnTo>
                  <a:lnTo>
                    <a:pt x="2172" y="4"/>
                  </a:lnTo>
                  <a:lnTo>
                    <a:pt x="2178" y="4"/>
                  </a:lnTo>
                  <a:lnTo>
                    <a:pt x="2178" y="4"/>
                  </a:lnTo>
                  <a:lnTo>
                    <a:pt x="2182" y="4"/>
                  </a:lnTo>
                  <a:lnTo>
                    <a:pt x="2182" y="4"/>
                  </a:lnTo>
                  <a:lnTo>
                    <a:pt x="2184" y="4"/>
                  </a:lnTo>
                  <a:lnTo>
                    <a:pt x="2184" y="4"/>
                  </a:lnTo>
                  <a:lnTo>
                    <a:pt x="2184" y="4"/>
                  </a:lnTo>
                  <a:lnTo>
                    <a:pt x="2184" y="4"/>
                  </a:lnTo>
                  <a:lnTo>
                    <a:pt x="2186" y="4"/>
                  </a:lnTo>
                  <a:lnTo>
                    <a:pt x="2186" y="4"/>
                  </a:lnTo>
                  <a:lnTo>
                    <a:pt x="2186" y="4"/>
                  </a:lnTo>
                  <a:lnTo>
                    <a:pt x="2186" y="4"/>
                  </a:lnTo>
                  <a:lnTo>
                    <a:pt x="2186" y="4"/>
                  </a:lnTo>
                  <a:lnTo>
                    <a:pt x="2186" y="4"/>
                  </a:lnTo>
                  <a:lnTo>
                    <a:pt x="2188" y="4"/>
                  </a:lnTo>
                  <a:lnTo>
                    <a:pt x="2188" y="4"/>
                  </a:lnTo>
                  <a:lnTo>
                    <a:pt x="2190" y="2"/>
                  </a:lnTo>
                  <a:lnTo>
                    <a:pt x="2190" y="2"/>
                  </a:lnTo>
                  <a:lnTo>
                    <a:pt x="2196" y="2"/>
                  </a:lnTo>
                  <a:lnTo>
                    <a:pt x="2196" y="2"/>
                  </a:lnTo>
                  <a:lnTo>
                    <a:pt x="2202" y="4"/>
                  </a:lnTo>
                  <a:lnTo>
                    <a:pt x="2202" y="4"/>
                  </a:lnTo>
                  <a:lnTo>
                    <a:pt x="2202" y="4"/>
                  </a:lnTo>
                  <a:lnTo>
                    <a:pt x="2202" y="4"/>
                  </a:lnTo>
                  <a:lnTo>
                    <a:pt x="2206" y="4"/>
                  </a:lnTo>
                  <a:lnTo>
                    <a:pt x="2206" y="4"/>
                  </a:lnTo>
                  <a:lnTo>
                    <a:pt x="2210" y="4"/>
                  </a:lnTo>
                  <a:lnTo>
                    <a:pt x="2210" y="4"/>
                  </a:lnTo>
                  <a:lnTo>
                    <a:pt x="2216" y="2"/>
                  </a:lnTo>
                  <a:lnTo>
                    <a:pt x="2216" y="2"/>
                  </a:lnTo>
                  <a:lnTo>
                    <a:pt x="2224" y="4"/>
                  </a:lnTo>
                  <a:lnTo>
                    <a:pt x="2224" y="4"/>
                  </a:lnTo>
                  <a:lnTo>
                    <a:pt x="2226" y="2"/>
                  </a:lnTo>
                  <a:lnTo>
                    <a:pt x="2230" y="4"/>
                  </a:lnTo>
                  <a:lnTo>
                    <a:pt x="2230" y="4"/>
                  </a:lnTo>
                  <a:lnTo>
                    <a:pt x="2232" y="2"/>
                  </a:lnTo>
                  <a:lnTo>
                    <a:pt x="2232" y="2"/>
                  </a:lnTo>
                  <a:lnTo>
                    <a:pt x="2234" y="2"/>
                  </a:lnTo>
                  <a:lnTo>
                    <a:pt x="2234" y="2"/>
                  </a:lnTo>
                  <a:lnTo>
                    <a:pt x="2236" y="2"/>
                  </a:lnTo>
                  <a:lnTo>
                    <a:pt x="2236" y="2"/>
                  </a:lnTo>
                  <a:lnTo>
                    <a:pt x="2240" y="2"/>
                  </a:lnTo>
                  <a:lnTo>
                    <a:pt x="2240" y="2"/>
                  </a:lnTo>
                  <a:lnTo>
                    <a:pt x="2248" y="4"/>
                  </a:lnTo>
                  <a:lnTo>
                    <a:pt x="2248" y="4"/>
                  </a:lnTo>
                  <a:lnTo>
                    <a:pt x="2252" y="2"/>
                  </a:lnTo>
                  <a:lnTo>
                    <a:pt x="2252" y="2"/>
                  </a:lnTo>
                  <a:lnTo>
                    <a:pt x="2256" y="4"/>
                  </a:lnTo>
                  <a:lnTo>
                    <a:pt x="2256" y="4"/>
                  </a:lnTo>
                  <a:lnTo>
                    <a:pt x="2256" y="4"/>
                  </a:lnTo>
                  <a:lnTo>
                    <a:pt x="2256" y="4"/>
                  </a:lnTo>
                  <a:lnTo>
                    <a:pt x="2256" y="4"/>
                  </a:lnTo>
                  <a:lnTo>
                    <a:pt x="2256" y="4"/>
                  </a:lnTo>
                  <a:lnTo>
                    <a:pt x="2258" y="4"/>
                  </a:lnTo>
                  <a:lnTo>
                    <a:pt x="2258" y="4"/>
                  </a:lnTo>
                  <a:lnTo>
                    <a:pt x="2258" y="4"/>
                  </a:lnTo>
                  <a:lnTo>
                    <a:pt x="2258" y="4"/>
                  </a:lnTo>
                  <a:lnTo>
                    <a:pt x="2262" y="2"/>
                  </a:lnTo>
                  <a:lnTo>
                    <a:pt x="2262" y="2"/>
                  </a:lnTo>
                  <a:lnTo>
                    <a:pt x="2266" y="4"/>
                  </a:lnTo>
                  <a:lnTo>
                    <a:pt x="2266" y="4"/>
                  </a:lnTo>
                  <a:lnTo>
                    <a:pt x="2270" y="4"/>
                  </a:lnTo>
                  <a:lnTo>
                    <a:pt x="2270" y="4"/>
                  </a:lnTo>
                  <a:lnTo>
                    <a:pt x="2270" y="4"/>
                  </a:lnTo>
                  <a:lnTo>
                    <a:pt x="2270" y="4"/>
                  </a:lnTo>
                  <a:lnTo>
                    <a:pt x="2274" y="4"/>
                  </a:lnTo>
                  <a:lnTo>
                    <a:pt x="2274" y="4"/>
                  </a:lnTo>
                  <a:lnTo>
                    <a:pt x="2274" y="4"/>
                  </a:lnTo>
                  <a:lnTo>
                    <a:pt x="2274" y="4"/>
                  </a:lnTo>
                  <a:lnTo>
                    <a:pt x="2282" y="4"/>
                  </a:lnTo>
                  <a:lnTo>
                    <a:pt x="2282" y="4"/>
                  </a:lnTo>
                  <a:lnTo>
                    <a:pt x="2286" y="4"/>
                  </a:lnTo>
                  <a:lnTo>
                    <a:pt x="2286" y="4"/>
                  </a:lnTo>
                  <a:lnTo>
                    <a:pt x="2288" y="4"/>
                  </a:lnTo>
                  <a:lnTo>
                    <a:pt x="2288" y="4"/>
                  </a:lnTo>
                  <a:lnTo>
                    <a:pt x="2288" y="4"/>
                  </a:lnTo>
                  <a:lnTo>
                    <a:pt x="2288" y="4"/>
                  </a:lnTo>
                  <a:lnTo>
                    <a:pt x="2290" y="4"/>
                  </a:lnTo>
                  <a:lnTo>
                    <a:pt x="2290" y="4"/>
                  </a:lnTo>
                  <a:lnTo>
                    <a:pt x="2292" y="2"/>
                  </a:lnTo>
                  <a:lnTo>
                    <a:pt x="2296" y="2"/>
                  </a:lnTo>
                  <a:lnTo>
                    <a:pt x="2296" y="2"/>
                  </a:lnTo>
                  <a:lnTo>
                    <a:pt x="2298" y="2"/>
                  </a:lnTo>
                  <a:lnTo>
                    <a:pt x="2298" y="2"/>
                  </a:lnTo>
                  <a:lnTo>
                    <a:pt x="2304" y="2"/>
                  </a:lnTo>
                  <a:lnTo>
                    <a:pt x="2304" y="2"/>
                  </a:lnTo>
                  <a:lnTo>
                    <a:pt x="2306" y="2"/>
                  </a:lnTo>
                  <a:lnTo>
                    <a:pt x="2306" y="2"/>
                  </a:lnTo>
                  <a:lnTo>
                    <a:pt x="2310" y="2"/>
                  </a:lnTo>
                  <a:lnTo>
                    <a:pt x="2310" y="2"/>
                  </a:lnTo>
                  <a:lnTo>
                    <a:pt x="2310" y="2"/>
                  </a:lnTo>
                  <a:lnTo>
                    <a:pt x="2310" y="2"/>
                  </a:lnTo>
                  <a:lnTo>
                    <a:pt x="2316" y="2"/>
                  </a:lnTo>
                  <a:lnTo>
                    <a:pt x="2316" y="2"/>
                  </a:lnTo>
                  <a:lnTo>
                    <a:pt x="2318" y="2"/>
                  </a:lnTo>
                  <a:lnTo>
                    <a:pt x="2318" y="2"/>
                  </a:lnTo>
                  <a:lnTo>
                    <a:pt x="2322" y="2"/>
                  </a:lnTo>
                  <a:lnTo>
                    <a:pt x="2322" y="2"/>
                  </a:lnTo>
                  <a:lnTo>
                    <a:pt x="2328" y="2"/>
                  </a:lnTo>
                  <a:lnTo>
                    <a:pt x="2328" y="2"/>
                  </a:lnTo>
                  <a:lnTo>
                    <a:pt x="2330" y="2"/>
                  </a:lnTo>
                  <a:lnTo>
                    <a:pt x="2330" y="2"/>
                  </a:lnTo>
                  <a:lnTo>
                    <a:pt x="2334" y="4"/>
                  </a:lnTo>
                  <a:lnTo>
                    <a:pt x="2334" y="4"/>
                  </a:lnTo>
                  <a:lnTo>
                    <a:pt x="2338" y="2"/>
                  </a:lnTo>
                  <a:lnTo>
                    <a:pt x="2338" y="2"/>
                  </a:lnTo>
                  <a:lnTo>
                    <a:pt x="2344" y="2"/>
                  </a:lnTo>
                  <a:lnTo>
                    <a:pt x="2344" y="2"/>
                  </a:lnTo>
                  <a:lnTo>
                    <a:pt x="2348" y="2"/>
                  </a:lnTo>
                  <a:lnTo>
                    <a:pt x="2348" y="2"/>
                  </a:lnTo>
                  <a:lnTo>
                    <a:pt x="2348" y="2"/>
                  </a:lnTo>
                  <a:lnTo>
                    <a:pt x="2348" y="2"/>
                  </a:lnTo>
                  <a:lnTo>
                    <a:pt x="2350" y="2"/>
                  </a:lnTo>
                  <a:lnTo>
                    <a:pt x="2350" y="2"/>
                  </a:lnTo>
                  <a:lnTo>
                    <a:pt x="2350" y="2"/>
                  </a:lnTo>
                  <a:lnTo>
                    <a:pt x="2350" y="2"/>
                  </a:lnTo>
                  <a:lnTo>
                    <a:pt x="2352" y="2"/>
                  </a:lnTo>
                  <a:lnTo>
                    <a:pt x="2352" y="2"/>
                  </a:lnTo>
                  <a:lnTo>
                    <a:pt x="2352" y="2"/>
                  </a:lnTo>
                  <a:lnTo>
                    <a:pt x="2352" y="2"/>
                  </a:lnTo>
                  <a:lnTo>
                    <a:pt x="2354" y="2"/>
                  </a:lnTo>
                  <a:lnTo>
                    <a:pt x="2354" y="2"/>
                  </a:lnTo>
                  <a:lnTo>
                    <a:pt x="2354" y="2"/>
                  </a:lnTo>
                  <a:lnTo>
                    <a:pt x="2354" y="2"/>
                  </a:lnTo>
                  <a:lnTo>
                    <a:pt x="2364" y="2"/>
                  </a:lnTo>
                  <a:lnTo>
                    <a:pt x="2364" y="2"/>
                  </a:lnTo>
                  <a:lnTo>
                    <a:pt x="2366" y="4"/>
                  </a:lnTo>
                  <a:lnTo>
                    <a:pt x="2366" y="4"/>
                  </a:lnTo>
                  <a:lnTo>
                    <a:pt x="2368" y="4"/>
                  </a:lnTo>
                  <a:lnTo>
                    <a:pt x="2368" y="4"/>
                  </a:lnTo>
                  <a:lnTo>
                    <a:pt x="2370" y="4"/>
                  </a:lnTo>
                  <a:lnTo>
                    <a:pt x="2370" y="4"/>
                  </a:lnTo>
                  <a:lnTo>
                    <a:pt x="2374" y="2"/>
                  </a:lnTo>
                  <a:lnTo>
                    <a:pt x="2374" y="2"/>
                  </a:lnTo>
                  <a:lnTo>
                    <a:pt x="2378" y="2"/>
                  </a:lnTo>
                  <a:lnTo>
                    <a:pt x="2378" y="2"/>
                  </a:lnTo>
                  <a:lnTo>
                    <a:pt x="2380" y="2"/>
                  </a:lnTo>
                  <a:lnTo>
                    <a:pt x="2384" y="2"/>
                  </a:lnTo>
                  <a:lnTo>
                    <a:pt x="2384" y="2"/>
                  </a:lnTo>
                  <a:lnTo>
                    <a:pt x="2388" y="2"/>
                  </a:lnTo>
                  <a:lnTo>
                    <a:pt x="2390" y="2"/>
                  </a:lnTo>
                  <a:lnTo>
                    <a:pt x="2390" y="2"/>
                  </a:lnTo>
                  <a:lnTo>
                    <a:pt x="2398" y="2"/>
                  </a:lnTo>
                  <a:lnTo>
                    <a:pt x="2398" y="2"/>
                  </a:lnTo>
                  <a:lnTo>
                    <a:pt x="2402" y="2"/>
                  </a:lnTo>
                  <a:lnTo>
                    <a:pt x="2402" y="2"/>
                  </a:lnTo>
                  <a:lnTo>
                    <a:pt x="2404" y="2"/>
                  </a:lnTo>
                  <a:lnTo>
                    <a:pt x="2404" y="2"/>
                  </a:lnTo>
                  <a:lnTo>
                    <a:pt x="2406" y="2"/>
                  </a:lnTo>
                  <a:lnTo>
                    <a:pt x="2406" y="2"/>
                  </a:lnTo>
                  <a:lnTo>
                    <a:pt x="2410" y="2"/>
                  </a:lnTo>
                  <a:lnTo>
                    <a:pt x="2410" y="2"/>
                  </a:lnTo>
                  <a:lnTo>
                    <a:pt x="2414" y="4"/>
                  </a:lnTo>
                  <a:lnTo>
                    <a:pt x="2414" y="4"/>
                  </a:lnTo>
                  <a:lnTo>
                    <a:pt x="2414" y="6"/>
                  </a:lnTo>
                  <a:lnTo>
                    <a:pt x="2414" y="6"/>
                  </a:lnTo>
                  <a:lnTo>
                    <a:pt x="2418" y="4"/>
                  </a:lnTo>
                  <a:lnTo>
                    <a:pt x="2418" y="4"/>
                  </a:lnTo>
                  <a:lnTo>
                    <a:pt x="2420" y="6"/>
                  </a:lnTo>
                  <a:lnTo>
                    <a:pt x="2420" y="6"/>
                  </a:lnTo>
                  <a:lnTo>
                    <a:pt x="2420" y="6"/>
                  </a:lnTo>
                  <a:lnTo>
                    <a:pt x="2420" y="6"/>
                  </a:lnTo>
                  <a:lnTo>
                    <a:pt x="2422" y="6"/>
                  </a:lnTo>
                  <a:lnTo>
                    <a:pt x="2422" y="6"/>
                  </a:lnTo>
                  <a:lnTo>
                    <a:pt x="2428" y="6"/>
                  </a:lnTo>
                  <a:lnTo>
                    <a:pt x="2434" y="6"/>
                  </a:lnTo>
                  <a:lnTo>
                    <a:pt x="2434" y="6"/>
                  </a:lnTo>
                  <a:lnTo>
                    <a:pt x="2436" y="6"/>
                  </a:lnTo>
                  <a:lnTo>
                    <a:pt x="2436" y="6"/>
                  </a:lnTo>
                  <a:lnTo>
                    <a:pt x="2442" y="4"/>
                  </a:lnTo>
                  <a:lnTo>
                    <a:pt x="2442" y="4"/>
                  </a:lnTo>
                  <a:lnTo>
                    <a:pt x="2446" y="4"/>
                  </a:lnTo>
                  <a:lnTo>
                    <a:pt x="2446" y="4"/>
                  </a:lnTo>
                  <a:lnTo>
                    <a:pt x="2446" y="4"/>
                  </a:lnTo>
                  <a:lnTo>
                    <a:pt x="2446" y="4"/>
                  </a:lnTo>
                  <a:lnTo>
                    <a:pt x="2448" y="4"/>
                  </a:lnTo>
                  <a:lnTo>
                    <a:pt x="2448" y="4"/>
                  </a:lnTo>
                  <a:lnTo>
                    <a:pt x="2448" y="4"/>
                  </a:lnTo>
                  <a:lnTo>
                    <a:pt x="2448" y="4"/>
                  </a:lnTo>
                  <a:lnTo>
                    <a:pt x="2450" y="4"/>
                  </a:lnTo>
                  <a:lnTo>
                    <a:pt x="2450" y="4"/>
                  </a:lnTo>
                  <a:lnTo>
                    <a:pt x="2452" y="4"/>
                  </a:lnTo>
                  <a:lnTo>
                    <a:pt x="2452" y="4"/>
                  </a:lnTo>
                  <a:lnTo>
                    <a:pt x="2460" y="4"/>
                  </a:lnTo>
                  <a:lnTo>
                    <a:pt x="2460" y="4"/>
                  </a:lnTo>
                  <a:lnTo>
                    <a:pt x="2462" y="6"/>
                  </a:lnTo>
                  <a:lnTo>
                    <a:pt x="2462" y="6"/>
                  </a:lnTo>
                  <a:lnTo>
                    <a:pt x="2462" y="6"/>
                  </a:lnTo>
                  <a:lnTo>
                    <a:pt x="2464" y="8"/>
                  </a:lnTo>
                  <a:lnTo>
                    <a:pt x="2464" y="8"/>
                  </a:lnTo>
                  <a:lnTo>
                    <a:pt x="2468" y="6"/>
                  </a:lnTo>
                  <a:lnTo>
                    <a:pt x="2474" y="4"/>
                  </a:lnTo>
                  <a:lnTo>
                    <a:pt x="2474" y="4"/>
                  </a:lnTo>
                  <a:lnTo>
                    <a:pt x="2476" y="6"/>
                  </a:lnTo>
                  <a:lnTo>
                    <a:pt x="2476" y="6"/>
                  </a:lnTo>
                  <a:lnTo>
                    <a:pt x="2478" y="6"/>
                  </a:lnTo>
                  <a:lnTo>
                    <a:pt x="2478" y="6"/>
                  </a:lnTo>
                  <a:lnTo>
                    <a:pt x="2484" y="6"/>
                  </a:lnTo>
                  <a:lnTo>
                    <a:pt x="2484" y="6"/>
                  </a:lnTo>
                  <a:lnTo>
                    <a:pt x="2486" y="6"/>
                  </a:lnTo>
                  <a:lnTo>
                    <a:pt x="2486" y="6"/>
                  </a:lnTo>
                  <a:lnTo>
                    <a:pt x="2492" y="6"/>
                  </a:lnTo>
                  <a:lnTo>
                    <a:pt x="2492" y="6"/>
                  </a:lnTo>
                  <a:lnTo>
                    <a:pt x="2498" y="6"/>
                  </a:lnTo>
                  <a:lnTo>
                    <a:pt x="2498" y="6"/>
                  </a:lnTo>
                  <a:lnTo>
                    <a:pt x="2498" y="6"/>
                  </a:lnTo>
                  <a:lnTo>
                    <a:pt x="2498" y="6"/>
                  </a:lnTo>
                  <a:lnTo>
                    <a:pt x="2498" y="6"/>
                  </a:lnTo>
                  <a:lnTo>
                    <a:pt x="2498" y="6"/>
                  </a:lnTo>
                  <a:lnTo>
                    <a:pt x="2498" y="6"/>
                  </a:lnTo>
                  <a:lnTo>
                    <a:pt x="2498" y="6"/>
                  </a:lnTo>
                  <a:lnTo>
                    <a:pt x="2498" y="6"/>
                  </a:lnTo>
                  <a:lnTo>
                    <a:pt x="2498" y="6"/>
                  </a:lnTo>
                  <a:lnTo>
                    <a:pt x="2502" y="6"/>
                  </a:lnTo>
                  <a:lnTo>
                    <a:pt x="2502" y="6"/>
                  </a:lnTo>
                  <a:lnTo>
                    <a:pt x="2504" y="6"/>
                  </a:lnTo>
                  <a:lnTo>
                    <a:pt x="2504" y="6"/>
                  </a:lnTo>
                  <a:lnTo>
                    <a:pt x="2506" y="6"/>
                  </a:lnTo>
                  <a:lnTo>
                    <a:pt x="2506" y="6"/>
                  </a:lnTo>
                  <a:lnTo>
                    <a:pt x="2506" y="6"/>
                  </a:lnTo>
                  <a:lnTo>
                    <a:pt x="2506" y="6"/>
                  </a:lnTo>
                  <a:lnTo>
                    <a:pt x="2506" y="4"/>
                  </a:lnTo>
                  <a:lnTo>
                    <a:pt x="2506" y="4"/>
                  </a:lnTo>
                  <a:lnTo>
                    <a:pt x="2518" y="4"/>
                  </a:lnTo>
                  <a:lnTo>
                    <a:pt x="2518" y="4"/>
                  </a:lnTo>
                  <a:lnTo>
                    <a:pt x="2522" y="6"/>
                  </a:lnTo>
                  <a:lnTo>
                    <a:pt x="2522" y="6"/>
                  </a:lnTo>
                  <a:lnTo>
                    <a:pt x="2524" y="6"/>
                  </a:lnTo>
                  <a:lnTo>
                    <a:pt x="2524" y="6"/>
                  </a:lnTo>
                  <a:lnTo>
                    <a:pt x="2526" y="4"/>
                  </a:lnTo>
                  <a:lnTo>
                    <a:pt x="2526" y="4"/>
                  </a:lnTo>
                  <a:lnTo>
                    <a:pt x="2526" y="4"/>
                  </a:lnTo>
                  <a:lnTo>
                    <a:pt x="2526" y="4"/>
                  </a:lnTo>
                  <a:lnTo>
                    <a:pt x="2526" y="4"/>
                  </a:lnTo>
                  <a:lnTo>
                    <a:pt x="2526" y="4"/>
                  </a:lnTo>
                  <a:lnTo>
                    <a:pt x="2528" y="4"/>
                  </a:lnTo>
                  <a:lnTo>
                    <a:pt x="2528" y="4"/>
                  </a:lnTo>
                  <a:lnTo>
                    <a:pt x="2536" y="4"/>
                  </a:lnTo>
                  <a:lnTo>
                    <a:pt x="2536" y="4"/>
                  </a:lnTo>
                  <a:lnTo>
                    <a:pt x="2538" y="4"/>
                  </a:lnTo>
                  <a:lnTo>
                    <a:pt x="2538" y="4"/>
                  </a:lnTo>
                  <a:lnTo>
                    <a:pt x="2540" y="4"/>
                  </a:lnTo>
                  <a:lnTo>
                    <a:pt x="2540" y="4"/>
                  </a:lnTo>
                  <a:lnTo>
                    <a:pt x="2540" y="4"/>
                  </a:lnTo>
                  <a:lnTo>
                    <a:pt x="2540" y="4"/>
                  </a:lnTo>
                  <a:lnTo>
                    <a:pt x="2542" y="4"/>
                  </a:lnTo>
                  <a:lnTo>
                    <a:pt x="2542" y="4"/>
                  </a:lnTo>
                  <a:lnTo>
                    <a:pt x="2542" y="4"/>
                  </a:lnTo>
                  <a:lnTo>
                    <a:pt x="2542" y="4"/>
                  </a:lnTo>
                  <a:lnTo>
                    <a:pt x="2546" y="4"/>
                  </a:lnTo>
                  <a:lnTo>
                    <a:pt x="2546" y="4"/>
                  </a:lnTo>
                  <a:lnTo>
                    <a:pt x="2546" y="4"/>
                  </a:lnTo>
                  <a:lnTo>
                    <a:pt x="2546" y="4"/>
                  </a:lnTo>
                  <a:lnTo>
                    <a:pt x="2552" y="6"/>
                  </a:lnTo>
                  <a:lnTo>
                    <a:pt x="2552" y="6"/>
                  </a:lnTo>
                  <a:lnTo>
                    <a:pt x="2554" y="6"/>
                  </a:lnTo>
                  <a:lnTo>
                    <a:pt x="2554" y="6"/>
                  </a:lnTo>
                  <a:lnTo>
                    <a:pt x="2554" y="6"/>
                  </a:lnTo>
                  <a:lnTo>
                    <a:pt x="2554" y="6"/>
                  </a:lnTo>
                  <a:lnTo>
                    <a:pt x="2556" y="6"/>
                  </a:lnTo>
                  <a:lnTo>
                    <a:pt x="2556" y="6"/>
                  </a:lnTo>
                  <a:lnTo>
                    <a:pt x="2556" y="6"/>
                  </a:lnTo>
                  <a:lnTo>
                    <a:pt x="2556" y="6"/>
                  </a:lnTo>
                  <a:lnTo>
                    <a:pt x="2560" y="6"/>
                  </a:lnTo>
                  <a:lnTo>
                    <a:pt x="2560" y="6"/>
                  </a:lnTo>
                  <a:lnTo>
                    <a:pt x="2562" y="6"/>
                  </a:lnTo>
                  <a:lnTo>
                    <a:pt x="2562" y="6"/>
                  </a:lnTo>
                  <a:lnTo>
                    <a:pt x="2564" y="6"/>
                  </a:lnTo>
                  <a:lnTo>
                    <a:pt x="2564" y="6"/>
                  </a:lnTo>
                  <a:lnTo>
                    <a:pt x="2564" y="6"/>
                  </a:lnTo>
                  <a:lnTo>
                    <a:pt x="2564" y="6"/>
                  </a:lnTo>
                  <a:lnTo>
                    <a:pt x="2564" y="6"/>
                  </a:lnTo>
                  <a:lnTo>
                    <a:pt x="2564" y="6"/>
                  </a:lnTo>
                  <a:lnTo>
                    <a:pt x="2564" y="6"/>
                  </a:lnTo>
                  <a:lnTo>
                    <a:pt x="2564" y="6"/>
                  </a:lnTo>
                  <a:lnTo>
                    <a:pt x="2570" y="4"/>
                  </a:lnTo>
                  <a:lnTo>
                    <a:pt x="2570" y="4"/>
                  </a:lnTo>
                  <a:lnTo>
                    <a:pt x="2574" y="4"/>
                  </a:lnTo>
                  <a:lnTo>
                    <a:pt x="2574" y="4"/>
                  </a:lnTo>
                  <a:lnTo>
                    <a:pt x="2576" y="4"/>
                  </a:lnTo>
                  <a:lnTo>
                    <a:pt x="2576" y="4"/>
                  </a:lnTo>
                  <a:lnTo>
                    <a:pt x="2576" y="4"/>
                  </a:lnTo>
                  <a:lnTo>
                    <a:pt x="2576" y="4"/>
                  </a:lnTo>
                  <a:lnTo>
                    <a:pt x="2576" y="4"/>
                  </a:lnTo>
                  <a:lnTo>
                    <a:pt x="2576" y="4"/>
                  </a:lnTo>
                  <a:lnTo>
                    <a:pt x="2576" y="4"/>
                  </a:lnTo>
                  <a:lnTo>
                    <a:pt x="2576" y="4"/>
                  </a:lnTo>
                  <a:lnTo>
                    <a:pt x="2578" y="4"/>
                  </a:lnTo>
                  <a:lnTo>
                    <a:pt x="2578" y="4"/>
                  </a:lnTo>
                  <a:lnTo>
                    <a:pt x="2580" y="4"/>
                  </a:lnTo>
                  <a:lnTo>
                    <a:pt x="2580" y="4"/>
                  </a:lnTo>
                  <a:lnTo>
                    <a:pt x="2580" y="6"/>
                  </a:lnTo>
                  <a:lnTo>
                    <a:pt x="2580" y="6"/>
                  </a:lnTo>
                  <a:lnTo>
                    <a:pt x="2584" y="6"/>
                  </a:lnTo>
                  <a:lnTo>
                    <a:pt x="2584" y="6"/>
                  </a:lnTo>
                  <a:lnTo>
                    <a:pt x="2590" y="6"/>
                  </a:lnTo>
                  <a:lnTo>
                    <a:pt x="2590" y="6"/>
                  </a:lnTo>
                  <a:lnTo>
                    <a:pt x="2592" y="6"/>
                  </a:lnTo>
                  <a:lnTo>
                    <a:pt x="2592" y="6"/>
                  </a:lnTo>
                  <a:lnTo>
                    <a:pt x="2592" y="6"/>
                  </a:lnTo>
                  <a:lnTo>
                    <a:pt x="2592" y="6"/>
                  </a:lnTo>
                  <a:lnTo>
                    <a:pt x="2594" y="6"/>
                  </a:lnTo>
                  <a:lnTo>
                    <a:pt x="2594" y="6"/>
                  </a:lnTo>
                  <a:lnTo>
                    <a:pt x="2596" y="6"/>
                  </a:lnTo>
                  <a:lnTo>
                    <a:pt x="2596" y="6"/>
                  </a:lnTo>
                  <a:lnTo>
                    <a:pt x="2600" y="6"/>
                  </a:lnTo>
                  <a:lnTo>
                    <a:pt x="2600" y="6"/>
                  </a:lnTo>
                  <a:lnTo>
                    <a:pt x="2608" y="6"/>
                  </a:lnTo>
                  <a:lnTo>
                    <a:pt x="2608" y="6"/>
                  </a:lnTo>
                  <a:lnTo>
                    <a:pt x="2612" y="6"/>
                  </a:lnTo>
                  <a:lnTo>
                    <a:pt x="2612" y="6"/>
                  </a:lnTo>
                  <a:lnTo>
                    <a:pt x="2614" y="6"/>
                  </a:lnTo>
                  <a:lnTo>
                    <a:pt x="2614" y="6"/>
                  </a:lnTo>
                  <a:lnTo>
                    <a:pt x="2614" y="6"/>
                  </a:lnTo>
                  <a:lnTo>
                    <a:pt x="2614" y="6"/>
                  </a:lnTo>
                  <a:lnTo>
                    <a:pt x="2618" y="8"/>
                  </a:lnTo>
                  <a:lnTo>
                    <a:pt x="2618" y="8"/>
                  </a:lnTo>
                  <a:lnTo>
                    <a:pt x="2620" y="8"/>
                  </a:lnTo>
                  <a:lnTo>
                    <a:pt x="2620" y="8"/>
                  </a:lnTo>
                  <a:lnTo>
                    <a:pt x="2626" y="6"/>
                  </a:lnTo>
                  <a:lnTo>
                    <a:pt x="2626" y="6"/>
                  </a:lnTo>
                  <a:lnTo>
                    <a:pt x="2628" y="8"/>
                  </a:lnTo>
                  <a:lnTo>
                    <a:pt x="2628" y="8"/>
                  </a:lnTo>
                  <a:lnTo>
                    <a:pt x="2630" y="8"/>
                  </a:lnTo>
                  <a:lnTo>
                    <a:pt x="2630" y="8"/>
                  </a:lnTo>
                  <a:lnTo>
                    <a:pt x="2632" y="10"/>
                  </a:lnTo>
                  <a:lnTo>
                    <a:pt x="2632" y="10"/>
                  </a:lnTo>
                  <a:lnTo>
                    <a:pt x="2632" y="10"/>
                  </a:lnTo>
                  <a:lnTo>
                    <a:pt x="2636" y="12"/>
                  </a:lnTo>
                  <a:lnTo>
                    <a:pt x="2636" y="12"/>
                  </a:lnTo>
                  <a:lnTo>
                    <a:pt x="2636" y="10"/>
                  </a:lnTo>
                  <a:lnTo>
                    <a:pt x="2636" y="10"/>
                  </a:lnTo>
                  <a:lnTo>
                    <a:pt x="2640" y="8"/>
                  </a:lnTo>
                  <a:lnTo>
                    <a:pt x="2640" y="8"/>
                  </a:lnTo>
                  <a:lnTo>
                    <a:pt x="2640" y="8"/>
                  </a:lnTo>
                  <a:lnTo>
                    <a:pt x="2640" y="8"/>
                  </a:lnTo>
                  <a:lnTo>
                    <a:pt x="2642" y="8"/>
                  </a:lnTo>
                  <a:lnTo>
                    <a:pt x="2642" y="8"/>
                  </a:lnTo>
                  <a:lnTo>
                    <a:pt x="2642" y="8"/>
                  </a:lnTo>
                  <a:lnTo>
                    <a:pt x="2642" y="8"/>
                  </a:lnTo>
                  <a:lnTo>
                    <a:pt x="2644" y="6"/>
                  </a:lnTo>
                  <a:lnTo>
                    <a:pt x="2644" y="6"/>
                  </a:lnTo>
                  <a:lnTo>
                    <a:pt x="2646" y="6"/>
                  </a:lnTo>
                  <a:lnTo>
                    <a:pt x="2646" y="6"/>
                  </a:lnTo>
                  <a:lnTo>
                    <a:pt x="2654" y="6"/>
                  </a:lnTo>
                  <a:lnTo>
                    <a:pt x="2654" y="6"/>
                  </a:lnTo>
                  <a:lnTo>
                    <a:pt x="2654" y="6"/>
                  </a:lnTo>
                  <a:lnTo>
                    <a:pt x="2654" y="6"/>
                  </a:lnTo>
                  <a:lnTo>
                    <a:pt x="2656" y="6"/>
                  </a:lnTo>
                  <a:lnTo>
                    <a:pt x="2656" y="6"/>
                  </a:lnTo>
                  <a:lnTo>
                    <a:pt x="2656" y="6"/>
                  </a:lnTo>
                  <a:lnTo>
                    <a:pt x="2656" y="6"/>
                  </a:lnTo>
                  <a:lnTo>
                    <a:pt x="2658" y="6"/>
                  </a:lnTo>
                  <a:lnTo>
                    <a:pt x="2658" y="6"/>
                  </a:lnTo>
                  <a:lnTo>
                    <a:pt x="2658" y="6"/>
                  </a:lnTo>
                  <a:lnTo>
                    <a:pt x="2658" y="6"/>
                  </a:lnTo>
                  <a:lnTo>
                    <a:pt x="2660" y="6"/>
                  </a:lnTo>
                  <a:lnTo>
                    <a:pt x="2660" y="6"/>
                  </a:lnTo>
                  <a:lnTo>
                    <a:pt x="2662" y="6"/>
                  </a:lnTo>
                  <a:lnTo>
                    <a:pt x="2662" y="6"/>
                  </a:lnTo>
                  <a:lnTo>
                    <a:pt x="2664" y="4"/>
                  </a:lnTo>
                  <a:lnTo>
                    <a:pt x="2664" y="4"/>
                  </a:lnTo>
                  <a:lnTo>
                    <a:pt x="2666" y="4"/>
                  </a:lnTo>
                  <a:lnTo>
                    <a:pt x="2666" y="4"/>
                  </a:lnTo>
                  <a:lnTo>
                    <a:pt x="2666" y="4"/>
                  </a:lnTo>
                  <a:lnTo>
                    <a:pt x="2666" y="4"/>
                  </a:lnTo>
                  <a:lnTo>
                    <a:pt x="2666" y="4"/>
                  </a:lnTo>
                  <a:lnTo>
                    <a:pt x="2666" y="4"/>
                  </a:lnTo>
                  <a:lnTo>
                    <a:pt x="2674" y="4"/>
                  </a:lnTo>
                  <a:lnTo>
                    <a:pt x="2674" y="4"/>
                  </a:lnTo>
                  <a:lnTo>
                    <a:pt x="2678" y="4"/>
                  </a:lnTo>
                  <a:lnTo>
                    <a:pt x="2678" y="4"/>
                  </a:lnTo>
                  <a:lnTo>
                    <a:pt x="2682" y="4"/>
                  </a:lnTo>
                  <a:lnTo>
                    <a:pt x="2682" y="4"/>
                  </a:lnTo>
                  <a:lnTo>
                    <a:pt x="2684" y="4"/>
                  </a:lnTo>
                  <a:lnTo>
                    <a:pt x="2684" y="4"/>
                  </a:lnTo>
                  <a:lnTo>
                    <a:pt x="2684" y="4"/>
                  </a:lnTo>
                  <a:lnTo>
                    <a:pt x="2684" y="4"/>
                  </a:lnTo>
                  <a:lnTo>
                    <a:pt x="2684" y="4"/>
                  </a:lnTo>
                  <a:lnTo>
                    <a:pt x="2684" y="4"/>
                  </a:lnTo>
                  <a:lnTo>
                    <a:pt x="2684" y="4"/>
                  </a:lnTo>
                  <a:lnTo>
                    <a:pt x="2684" y="4"/>
                  </a:lnTo>
                  <a:lnTo>
                    <a:pt x="2684" y="4"/>
                  </a:lnTo>
                  <a:lnTo>
                    <a:pt x="2684" y="4"/>
                  </a:lnTo>
                  <a:lnTo>
                    <a:pt x="2690" y="2"/>
                  </a:lnTo>
                  <a:lnTo>
                    <a:pt x="2690" y="2"/>
                  </a:lnTo>
                  <a:lnTo>
                    <a:pt x="2692" y="4"/>
                  </a:lnTo>
                  <a:lnTo>
                    <a:pt x="2692" y="4"/>
                  </a:lnTo>
                  <a:lnTo>
                    <a:pt x="2698" y="4"/>
                  </a:lnTo>
                  <a:lnTo>
                    <a:pt x="2698" y="4"/>
                  </a:lnTo>
                  <a:lnTo>
                    <a:pt x="2704" y="4"/>
                  </a:lnTo>
                  <a:lnTo>
                    <a:pt x="2704" y="4"/>
                  </a:lnTo>
                  <a:lnTo>
                    <a:pt x="2712" y="2"/>
                  </a:lnTo>
                  <a:lnTo>
                    <a:pt x="2712" y="2"/>
                  </a:lnTo>
                  <a:lnTo>
                    <a:pt x="2714" y="4"/>
                  </a:lnTo>
                  <a:lnTo>
                    <a:pt x="2714" y="4"/>
                  </a:lnTo>
                  <a:lnTo>
                    <a:pt x="2718" y="4"/>
                  </a:lnTo>
                  <a:lnTo>
                    <a:pt x="2718" y="4"/>
                  </a:lnTo>
                  <a:lnTo>
                    <a:pt x="2724" y="4"/>
                  </a:lnTo>
                  <a:lnTo>
                    <a:pt x="2724" y="4"/>
                  </a:lnTo>
                  <a:lnTo>
                    <a:pt x="2728" y="4"/>
                  </a:lnTo>
                  <a:lnTo>
                    <a:pt x="2728" y="4"/>
                  </a:lnTo>
                  <a:lnTo>
                    <a:pt x="2732" y="4"/>
                  </a:lnTo>
                  <a:lnTo>
                    <a:pt x="2732" y="4"/>
                  </a:lnTo>
                  <a:lnTo>
                    <a:pt x="2740" y="4"/>
                  </a:lnTo>
                  <a:lnTo>
                    <a:pt x="2740" y="4"/>
                  </a:lnTo>
                  <a:lnTo>
                    <a:pt x="2742" y="4"/>
                  </a:lnTo>
                  <a:lnTo>
                    <a:pt x="2742" y="4"/>
                  </a:lnTo>
                  <a:lnTo>
                    <a:pt x="2748" y="2"/>
                  </a:lnTo>
                  <a:lnTo>
                    <a:pt x="2748" y="2"/>
                  </a:lnTo>
                  <a:lnTo>
                    <a:pt x="2754" y="2"/>
                  </a:lnTo>
                  <a:lnTo>
                    <a:pt x="2754" y="2"/>
                  </a:lnTo>
                  <a:lnTo>
                    <a:pt x="2758" y="4"/>
                  </a:lnTo>
                  <a:lnTo>
                    <a:pt x="2758" y="4"/>
                  </a:lnTo>
                  <a:lnTo>
                    <a:pt x="2766" y="2"/>
                  </a:lnTo>
                  <a:lnTo>
                    <a:pt x="2766" y="2"/>
                  </a:lnTo>
                  <a:lnTo>
                    <a:pt x="2766" y="2"/>
                  </a:lnTo>
                  <a:lnTo>
                    <a:pt x="2766" y="2"/>
                  </a:lnTo>
                  <a:lnTo>
                    <a:pt x="2766" y="2"/>
                  </a:lnTo>
                  <a:lnTo>
                    <a:pt x="2768" y="2"/>
                  </a:lnTo>
                  <a:lnTo>
                    <a:pt x="2768" y="2"/>
                  </a:lnTo>
                  <a:lnTo>
                    <a:pt x="2772" y="4"/>
                  </a:lnTo>
                  <a:lnTo>
                    <a:pt x="2772" y="4"/>
                  </a:lnTo>
                  <a:lnTo>
                    <a:pt x="2774" y="4"/>
                  </a:lnTo>
                  <a:lnTo>
                    <a:pt x="2774" y="4"/>
                  </a:lnTo>
                  <a:lnTo>
                    <a:pt x="2774" y="4"/>
                  </a:lnTo>
                  <a:lnTo>
                    <a:pt x="2774" y="4"/>
                  </a:lnTo>
                  <a:lnTo>
                    <a:pt x="2774" y="4"/>
                  </a:lnTo>
                  <a:lnTo>
                    <a:pt x="2774" y="4"/>
                  </a:lnTo>
                  <a:lnTo>
                    <a:pt x="2776" y="4"/>
                  </a:lnTo>
                  <a:lnTo>
                    <a:pt x="2776" y="4"/>
                  </a:lnTo>
                  <a:lnTo>
                    <a:pt x="2782" y="2"/>
                  </a:lnTo>
                  <a:lnTo>
                    <a:pt x="2782" y="2"/>
                  </a:lnTo>
                  <a:lnTo>
                    <a:pt x="2784" y="4"/>
                  </a:lnTo>
                  <a:lnTo>
                    <a:pt x="2784" y="4"/>
                  </a:lnTo>
                  <a:lnTo>
                    <a:pt x="2784" y="2"/>
                  </a:lnTo>
                  <a:lnTo>
                    <a:pt x="2784" y="2"/>
                  </a:lnTo>
                  <a:lnTo>
                    <a:pt x="2796" y="4"/>
                  </a:lnTo>
                  <a:lnTo>
                    <a:pt x="2796" y="4"/>
                  </a:lnTo>
                  <a:lnTo>
                    <a:pt x="2802" y="4"/>
                  </a:lnTo>
                  <a:lnTo>
                    <a:pt x="2802" y="4"/>
                  </a:lnTo>
                  <a:lnTo>
                    <a:pt x="2806" y="4"/>
                  </a:lnTo>
                  <a:lnTo>
                    <a:pt x="2806" y="4"/>
                  </a:lnTo>
                  <a:lnTo>
                    <a:pt x="2810" y="4"/>
                  </a:lnTo>
                  <a:lnTo>
                    <a:pt x="2810" y="4"/>
                  </a:lnTo>
                  <a:lnTo>
                    <a:pt x="2814" y="4"/>
                  </a:lnTo>
                  <a:lnTo>
                    <a:pt x="2814" y="4"/>
                  </a:lnTo>
                  <a:lnTo>
                    <a:pt x="2818" y="4"/>
                  </a:lnTo>
                  <a:lnTo>
                    <a:pt x="2818" y="4"/>
                  </a:lnTo>
                  <a:lnTo>
                    <a:pt x="2824" y="4"/>
                  </a:lnTo>
                  <a:lnTo>
                    <a:pt x="2824" y="4"/>
                  </a:lnTo>
                  <a:lnTo>
                    <a:pt x="2824" y="4"/>
                  </a:lnTo>
                  <a:lnTo>
                    <a:pt x="2824" y="4"/>
                  </a:lnTo>
                  <a:lnTo>
                    <a:pt x="2826" y="4"/>
                  </a:lnTo>
                  <a:lnTo>
                    <a:pt x="2826" y="4"/>
                  </a:lnTo>
                  <a:lnTo>
                    <a:pt x="2828" y="4"/>
                  </a:lnTo>
                  <a:lnTo>
                    <a:pt x="2828" y="4"/>
                  </a:lnTo>
                  <a:lnTo>
                    <a:pt x="2830" y="4"/>
                  </a:lnTo>
                  <a:lnTo>
                    <a:pt x="2830" y="4"/>
                  </a:lnTo>
                  <a:lnTo>
                    <a:pt x="2838" y="4"/>
                  </a:lnTo>
                  <a:lnTo>
                    <a:pt x="2838" y="4"/>
                  </a:lnTo>
                  <a:lnTo>
                    <a:pt x="2838" y="4"/>
                  </a:lnTo>
                  <a:lnTo>
                    <a:pt x="2838" y="4"/>
                  </a:lnTo>
                  <a:lnTo>
                    <a:pt x="2842" y="6"/>
                  </a:lnTo>
                  <a:lnTo>
                    <a:pt x="2842" y="6"/>
                  </a:lnTo>
                  <a:lnTo>
                    <a:pt x="2848" y="6"/>
                  </a:lnTo>
                  <a:lnTo>
                    <a:pt x="2852" y="6"/>
                  </a:lnTo>
                  <a:lnTo>
                    <a:pt x="2852" y="6"/>
                  </a:lnTo>
                  <a:lnTo>
                    <a:pt x="2854" y="4"/>
                  </a:lnTo>
                  <a:lnTo>
                    <a:pt x="2854" y="4"/>
                  </a:lnTo>
                  <a:lnTo>
                    <a:pt x="2856" y="4"/>
                  </a:lnTo>
                  <a:lnTo>
                    <a:pt x="2856" y="4"/>
                  </a:lnTo>
                  <a:lnTo>
                    <a:pt x="2858" y="6"/>
                  </a:lnTo>
                  <a:lnTo>
                    <a:pt x="2858" y="6"/>
                  </a:lnTo>
                  <a:lnTo>
                    <a:pt x="2858" y="4"/>
                  </a:lnTo>
                  <a:lnTo>
                    <a:pt x="2858" y="4"/>
                  </a:lnTo>
                  <a:lnTo>
                    <a:pt x="2858" y="6"/>
                  </a:lnTo>
                  <a:lnTo>
                    <a:pt x="2858" y="6"/>
                  </a:lnTo>
                  <a:lnTo>
                    <a:pt x="2858" y="4"/>
                  </a:lnTo>
                  <a:lnTo>
                    <a:pt x="2858" y="4"/>
                  </a:lnTo>
                  <a:lnTo>
                    <a:pt x="2858" y="6"/>
                  </a:lnTo>
                  <a:lnTo>
                    <a:pt x="2858" y="6"/>
                  </a:lnTo>
                  <a:lnTo>
                    <a:pt x="2858" y="4"/>
                  </a:lnTo>
                  <a:lnTo>
                    <a:pt x="2858" y="4"/>
                  </a:lnTo>
                  <a:lnTo>
                    <a:pt x="2862" y="6"/>
                  </a:lnTo>
                  <a:lnTo>
                    <a:pt x="2862" y="6"/>
                  </a:lnTo>
                  <a:lnTo>
                    <a:pt x="2864" y="6"/>
                  </a:lnTo>
                  <a:lnTo>
                    <a:pt x="2864" y="6"/>
                  </a:lnTo>
                  <a:lnTo>
                    <a:pt x="2864" y="6"/>
                  </a:lnTo>
                  <a:lnTo>
                    <a:pt x="2864" y="6"/>
                  </a:lnTo>
                  <a:lnTo>
                    <a:pt x="2866" y="6"/>
                  </a:lnTo>
                  <a:lnTo>
                    <a:pt x="2866" y="6"/>
                  </a:lnTo>
                  <a:lnTo>
                    <a:pt x="2868" y="6"/>
                  </a:lnTo>
                  <a:lnTo>
                    <a:pt x="2868" y="6"/>
                  </a:lnTo>
                  <a:lnTo>
                    <a:pt x="2870" y="6"/>
                  </a:lnTo>
                  <a:lnTo>
                    <a:pt x="2870" y="6"/>
                  </a:lnTo>
                  <a:lnTo>
                    <a:pt x="2870" y="6"/>
                  </a:lnTo>
                  <a:lnTo>
                    <a:pt x="2870" y="6"/>
                  </a:lnTo>
                  <a:lnTo>
                    <a:pt x="2870" y="6"/>
                  </a:lnTo>
                  <a:lnTo>
                    <a:pt x="2870" y="6"/>
                  </a:lnTo>
                  <a:lnTo>
                    <a:pt x="2874" y="6"/>
                  </a:lnTo>
                  <a:lnTo>
                    <a:pt x="2874" y="6"/>
                  </a:lnTo>
                  <a:lnTo>
                    <a:pt x="2876" y="6"/>
                  </a:lnTo>
                  <a:lnTo>
                    <a:pt x="2876" y="6"/>
                  </a:lnTo>
                  <a:lnTo>
                    <a:pt x="2876" y="6"/>
                  </a:lnTo>
                  <a:lnTo>
                    <a:pt x="2876" y="6"/>
                  </a:lnTo>
                  <a:lnTo>
                    <a:pt x="2880" y="6"/>
                  </a:lnTo>
                  <a:lnTo>
                    <a:pt x="2880" y="6"/>
                  </a:lnTo>
                  <a:lnTo>
                    <a:pt x="2882" y="6"/>
                  </a:lnTo>
                  <a:lnTo>
                    <a:pt x="2882" y="6"/>
                  </a:lnTo>
                  <a:lnTo>
                    <a:pt x="2888" y="6"/>
                  </a:lnTo>
                  <a:lnTo>
                    <a:pt x="2888" y="6"/>
                  </a:lnTo>
                  <a:lnTo>
                    <a:pt x="2892" y="6"/>
                  </a:lnTo>
                  <a:lnTo>
                    <a:pt x="2892" y="6"/>
                  </a:lnTo>
                  <a:lnTo>
                    <a:pt x="2898" y="6"/>
                  </a:lnTo>
                  <a:lnTo>
                    <a:pt x="2898" y="6"/>
                  </a:lnTo>
                  <a:lnTo>
                    <a:pt x="2906" y="6"/>
                  </a:lnTo>
                  <a:lnTo>
                    <a:pt x="2914" y="6"/>
                  </a:lnTo>
                  <a:lnTo>
                    <a:pt x="2914" y="6"/>
                  </a:lnTo>
                  <a:lnTo>
                    <a:pt x="2914" y="6"/>
                  </a:lnTo>
                  <a:lnTo>
                    <a:pt x="2914" y="6"/>
                  </a:lnTo>
                  <a:lnTo>
                    <a:pt x="2914" y="6"/>
                  </a:lnTo>
                  <a:lnTo>
                    <a:pt x="2914" y="6"/>
                  </a:lnTo>
                  <a:lnTo>
                    <a:pt x="2916" y="6"/>
                  </a:lnTo>
                  <a:lnTo>
                    <a:pt x="2916" y="6"/>
                  </a:lnTo>
                  <a:lnTo>
                    <a:pt x="2916" y="6"/>
                  </a:lnTo>
                  <a:lnTo>
                    <a:pt x="2916" y="6"/>
                  </a:lnTo>
                  <a:lnTo>
                    <a:pt x="2918" y="6"/>
                  </a:lnTo>
                  <a:lnTo>
                    <a:pt x="2918" y="6"/>
                  </a:lnTo>
                  <a:lnTo>
                    <a:pt x="2918" y="6"/>
                  </a:lnTo>
                  <a:lnTo>
                    <a:pt x="2918" y="6"/>
                  </a:lnTo>
                  <a:lnTo>
                    <a:pt x="2918" y="6"/>
                  </a:lnTo>
                  <a:lnTo>
                    <a:pt x="2918" y="6"/>
                  </a:lnTo>
                  <a:lnTo>
                    <a:pt x="2920" y="6"/>
                  </a:lnTo>
                  <a:lnTo>
                    <a:pt x="2920" y="6"/>
                  </a:lnTo>
                  <a:lnTo>
                    <a:pt x="2928" y="6"/>
                  </a:lnTo>
                  <a:lnTo>
                    <a:pt x="2928" y="6"/>
                  </a:lnTo>
                  <a:lnTo>
                    <a:pt x="2932" y="6"/>
                  </a:lnTo>
                  <a:lnTo>
                    <a:pt x="2932" y="6"/>
                  </a:lnTo>
                  <a:lnTo>
                    <a:pt x="2932" y="6"/>
                  </a:lnTo>
                  <a:lnTo>
                    <a:pt x="2932" y="6"/>
                  </a:lnTo>
                  <a:lnTo>
                    <a:pt x="2932" y="6"/>
                  </a:lnTo>
                  <a:lnTo>
                    <a:pt x="2932" y="6"/>
                  </a:lnTo>
                  <a:lnTo>
                    <a:pt x="2932" y="6"/>
                  </a:lnTo>
                  <a:lnTo>
                    <a:pt x="2932" y="6"/>
                  </a:lnTo>
                  <a:lnTo>
                    <a:pt x="2932" y="6"/>
                  </a:lnTo>
                  <a:lnTo>
                    <a:pt x="2932" y="6"/>
                  </a:lnTo>
                  <a:lnTo>
                    <a:pt x="2934" y="6"/>
                  </a:lnTo>
                  <a:lnTo>
                    <a:pt x="2934" y="6"/>
                  </a:lnTo>
                  <a:lnTo>
                    <a:pt x="2934" y="6"/>
                  </a:lnTo>
                  <a:lnTo>
                    <a:pt x="2934" y="6"/>
                  </a:lnTo>
                  <a:lnTo>
                    <a:pt x="2934" y="6"/>
                  </a:lnTo>
                  <a:lnTo>
                    <a:pt x="2934" y="6"/>
                  </a:lnTo>
                  <a:lnTo>
                    <a:pt x="2938" y="6"/>
                  </a:lnTo>
                  <a:lnTo>
                    <a:pt x="2938" y="6"/>
                  </a:lnTo>
                  <a:lnTo>
                    <a:pt x="2944" y="4"/>
                  </a:lnTo>
                  <a:lnTo>
                    <a:pt x="2944" y="4"/>
                  </a:lnTo>
                  <a:lnTo>
                    <a:pt x="2948" y="6"/>
                  </a:lnTo>
                  <a:lnTo>
                    <a:pt x="2948" y="6"/>
                  </a:lnTo>
                  <a:lnTo>
                    <a:pt x="2950" y="6"/>
                  </a:lnTo>
                  <a:lnTo>
                    <a:pt x="2950" y="6"/>
                  </a:lnTo>
                  <a:lnTo>
                    <a:pt x="2956" y="6"/>
                  </a:lnTo>
                  <a:lnTo>
                    <a:pt x="2956" y="6"/>
                  </a:lnTo>
                  <a:lnTo>
                    <a:pt x="2960" y="6"/>
                  </a:lnTo>
                  <a:lnTo>
                    <a:pt x="2960" y="6"/>
                  </a:lnTo>
                  <a:lnTo>
                    <a:pt x="2960" y="6"/>
                  </a:lnTo>
                  <a:lnTo>
                    <a:pt x="2960" y="6"/>
                  </a:lnTo>
                  <a:lnTo>
                    <a:pt x="2962" y="6"/>
                  </a:lnTo>
                  <a:lnTo>
                    <a:pt x="2962" y="6"/>
                  </a:lnTo>
                  <a:lnTo>
                    <a:pt x="2968" y="8"/>
                  </a:lnTo>
                  <a:lnTo>
                    <a:pt x="2974" y="8"/>
                  </a:lnTo>
                  <a:lnTo>
                    <a:pt x="2974" y="8"/>
                  </a:lnTo>
                  <a:lnTo>
                    <a:pt x="2980" y="8"/>
                  </a:lnTo>
                  <a:lnTo>
                    <a:pt x="2980" y="8"/>
                  </a:lnTo>
                  <a:lnTo>
                    <a:pt x="2984" y="8"/>
                  </a:lnTo>
                  <a:lnTo>
                    <a:pt x="2984" y="8"/>
                  </a:lnTo>
                  <a:lnTo>
                    <a:pt x="2988" y="8"/>
                  </a:lnTo>
                  <a:lnTo>
                    <a:pt x="2988" y="8"/>
                  </a:lnTo>
                  <a:lnTo>
                    <a:pt x="2994" y="8"/>
                  </a:lnTo>
                  <a:lnTo>
                    <a:pt x="2994" y="8"/>
                  </a:lnTo>
                  <a:lnTo>
                    <a:pt x="2998" y="6"/>
                  </a:lnTo>
                  <a:lnTo>
                    <a:pt x="2998" y="6"/>
                  </a:lnTo>
                  <a:lnTo>
                    <a:pt x="3000" y="6"/>
                  </a:lnTo>
                  <a:lnTo>
                    <a:pt x="3000" y="6"/>
                  </a:lnTo>
                  <a:lnTo>
                    <a:pt x="3002" y="6"/>
                  </a:lnTo>
                  <a:lnTo>
                    <a:pt x="3002" y="6"/>
                  </a:lnTo>
                  <a:lnTo>
                    <a:pt x="3008" y="6"/>
                  </a:lnTo>
                  <a:lnTo>
                    <a:pt x="3008" y="6"/>
                  </a:lnTo>
                  <a:lnTo>
                    <a:pt x="3012" y="6"/>
                  </a:lnTo>
                  <a:lnTo>
                    <a:pt x="3012" y="6"/>
                  </a:lnTo>
                  <a:lnTo>
                    <a:pt x="3012" y="6"/>
                  </a:lnTo>
                  <a:lnTo>
                    <a:pt x="3012" y="6"/>
                  </a:lnTo>
                  <a:lnTo>
                    <a:pt x="3014" y="6"/>
                  </a:lnTo>
                  <a:lnTo>
                    <a:pt x="3014" y="6"/>
                  </a:lnTo>
                  <a:lnTo>
                    <a:pt x="3020" y="6"/>
                  </a:lnTo>
                  <a:lnTo>
                    <a:pt x="3020" y="6"/>
                  </a:lnTo>
                  <a:lnTo>
                    <a:pt x="3020" y="6"/>
                  </a:lnTo>
                  <a:lnTo>
                    <a:pt x="3020" y="6"/>
                  </a:lnTo>
                  <a:lnTo>
                    <a:pt x="3022" y="8"/>
                  </a:lnTo>
                  <a:lnTo>
                    <a:pt x="3022" y="8"/>
                  </a:lnTo>
                  <a:lnTo>
                    <a:pt x="3024" y="8"/>
                  </a:lnTo>
                  <a:lnTo>
                    <a:pt x="3024" y="8"/>
                  </a:lnTo>
                  <a:lnTo>
                    <a:pt x="3024" y="6"/>
                  </a:lnTo>
                  <a:lnTo>
                    <a:pt x="3024" y="6"/>
                  </a:lnTo>
                  <a:lnTo>
                    <a:pt x="3028" y="8"/>
                  </a:lnTo>
                  <a:lnTo>
                    <a:pt x="3032" y="8"/>
                  </a:lnTo>
                  <a:lnTo>
                    <a:pt x="3032" y="8"/>
                  </a:lnTo>
                  <a:lnTo>
                    <a:pt x="3036" y="8"/>
                  </a:lnTo>
                  <a:lnTo>
                    <a:pt x="3036" y="8"/>
                  </a:lnTo>
                  <a:lnTo>
                    <a:pt x="3040" y="8"/>
                  </a:lnTo>
                  <a:lnTo>
                    <a:pt x="3040" y="8"/>
                  </a:lnTo>
                  <a:lnTo>
                    <a:pt x="3044" y="8"/>
                  </a:lnTo>
                  <a:lnTo>
                    <a:pt x="3044" y="8"/>
                  </a:lnTo>
                  <a:lnTo>
                    <a:pt x="3048" y="8"/>
                  </a:lnTo>
                  <a:lnTo>
                    <a:pt x="3048" y="8"/>
                  </a:lnTo>
                  <a:lnTo>
                    <a:pt x="3048" y="8"/>
                  </a:lnTo>
                  <a:lnTo>
                    <a:pt x="3048" y="8"/>
                  </a:lnTo>
                  <a:lnTo>
                    <a:pt x="3048" y="8"/>
                  </a:lnTo>
                  <a:lnTo>
                    <a:pt x="3048" y="8"/>
                  </a:lnTo>
                  <a:lnTo>
                    <a:pt x="3052" y="8"/>
                  </a:lnTo>
                  <a:lnTo>
                    <a:pt x="3052" y="8"/>
                  </a:lnTo>
                  <a:lnTo>
                    <a:pt x="3052" y="8"/>
                  </a:lnTo>
                  <a:lnTo>
                    <a:pt x="3052" y="8"/>
                  </a:lnTo>
                  <a:lnTo>
                    <a:pt x="3056" y="8"/>
                  </a:lnTo>
                  <a:lnTo>
                    <a:pt x="3056" y="8"/>
                  </a:lnTo>
                  <a:lnTo>
                    <a:pt x="3058" y="6"/>
                  </a:lnTo>
                  <a:lnTo>
                    <a:pt x="3058" y="6"/>
                  </a:lnTo>
                  <a:lnTo>
                    <a:pt x="3060" y="8"/>
                  </a:lnTo>
                  <a:lnTo>
                    <a:pt x="3060" y="8"/>
                  </a:lnTo>
                  <a:lnTo>
                    <a:pt x="3060" y="8"/>
                  </a:lnTo>
                  <a:lnTo>
                    <a:pt x="3060" y="8"/>
                  </a:lnTo>
                  <a:lnTo>
                    <a:pt x="3064" y="8"/>
                  </a:lnTo>
                  <a:lnTo>
                    <a:pt x="3064" y="8"/>
                  </a:lnTo>
                  <a:lnTo>
                    <a:pt x="3066" y="8"/>
                  </a:lnTo>
                  <a:lnTo>
                    <a:pt x="3066" y="8"/>
                  </a:lnTo>
                  <a:lnTo>
                    <a:pt x="3070" y="8"/>
                  </a:lnTo>
                  <a:lnTo>
                    <a:pt x="3070" y="8"/>
                  </a:lnTo>
                  <a:lnTo>
                    <a:pt x="3070" y="8"/>
                  </a:lnTo>
                  <a:lnTo>
                    <a:pt x="3070" y="8"/>
                  </a:lnTo>
                  <a:lnTo>
                    <a:pt x="3072" y="8"/>
                  </a:lnTo>
                  <a:lnTo>
                    <a:pt x="3072" y="8"/>
                  </a:lnTo>
                  <a:lnTo>
                    <a:pt x="3074" y="8"/>
                  </a:lnTo>
                  <a:lnTo>
                    <a:pt x="3074" y="8"/>
                  </a:lnTo>
                  <a:lnTo>
                    <a:pt x="3078" y="6"/>
                  </a:lnTo>
                  <a:lnTo>
                    <a:pt x="3078" y="6"/>
                  </a:lnTo>
                  <a:lnTo>
                    <a:pt x="3082" y="8"/>
                  </a:lnTo>
                  <a:lnTo>
                    <a:pt x="3082" y="8"/>
                  </a:lnTo>
                  <a:lnTo>
                    <a:pt x="3082" y="8"/>
                  </a:lnTo>
                  <a:lnTo>
                    <a:pt x="3082" y="8"/>
                  </a:lnTo>
                  <a:lnTo>
                    <a:pt x="3082" y="8"/>
                  </a:lnTo>
                  <a:lnTo>
                    <a:pt x="3082" y="8"/>
                  </a:lnTo>
                  <a:lnTo>
                    <a:pt x="3084" y="8"/>
                  </a:lnTo>
                  <a:lnTo>
                    <a:pt x="3084" y="8"/>
                  </a:lnTo>
                  <a:lnTo>
                    <a:pt x="3084" y="8"/>
                  </a:lnTo>
                  <a:lnTo>
                    <a:pt x="3084" y="8"/>
                  </a:lnTo>
                  <a:lnTo>
                    <a:pt x="3088" y="6"/>
                  </a:lnTo>
                  <a:lnTo>
                    <a:pt x="3088" y="6"/>
                  </a:lnTo>
                  <a:lnTo>
                    <a:pt x="3090" y="8"/>
                  </a:lnTo>
                  <a:lnTo>
                    <a:pt x="3090" y="8"/>
                  </a:lnTo>
                  <a:lnTo>
                    <a:pt x="3090" y="6"/>
                  </a:lnTo>
                  <a:lnTo>
                    <a:pt x="3090" y="6"/>
                  </a:lnTo>
                  <a:lnTo>
                    <a:pt x="3092" y="8"/>
                  </a:lnTo>
                  <a:lnTo>
                    <a:pt x="3092" y="8"/>
                  </a:lnTo>
                  <a:lnTo>
                    <a:pt x="3094" y="8"/>
                  </a:lnTo>
                  <a:lnTo>
                    <a:pt x="3094" y="8"/>
                  </a:lnTo>
                  <a:lnTo>
                    <a:pt x="3098" y="8"/>
                  </a:lnTo>
                  <a:lnTo>
                    <a:pt x="3098" y="8"/>
                  </a:lnTo>
                  <a:lnTo>
                    <a:pt x="3100" y="8"/>
                  </a:lnTo>
                  <a:lnTo>
                    <a:pt x="3100" y="8"/>
                  </a:lnTo>
                  <a:lnTo>
                    <a:pt x="3108" y="8"/>
                  </a:lnTo>
                  <a:lnTo>
                    <a:pt x="3108" y="8"/>
                  </a:lnTo>
                  <a:lnTo>
                    <a:pt x="3110" y="8"/>
                  </a:lnTo>
                  <a:lnTo>
                    <a:pt x="3110" y="8"/>
                  </a:lnTo>
                  <a:lnTo>
                    <a:pt x="3114" y="8"/>
                  </a:lnTo>
                  <a:lnTo>
                    <a:pt x="3114" y="8"/>
                  </a:lnTo>
                  <a:lnTo>
                    <a:pt x="3120" y="8"/>
                  </a:lnTo>
                  <a:lnTo>
                    <a:pt x="3120" y="8"/>
                  </a:lnTo>
                  <a:lnTo>
                    <a:pt x="3124" y="8"/>
                  </a:lnTo>
                  <a:lnTo>
                    <a:pt x="3124" y="8"/>
                  </a:lnTo>
                  <a:lnTo>
                    <a:pt x="3132" y="8"/>
                  </a:lnTo>
                  <a:lnTo>
                    <a:pt x="3132" y="8"/>
                  </a:lnTo>
                  <a:lnTo>
                    <a:pt x="3140" y="8"/>
                  </a:lnTo>
                  <a:lnTo>
                    <a:pt x="3140" y="8"/>
                  </a:lnTo>
                  <a:lnTo>
                    <a:pt x="3142" y="8"/>
                  </a:lnTo>
                  <a:lnTo>
                    <a:pt x="3142" y="8"/>
                  </a:lnTo>
                  <a:lnTo>
                    <a:pt x="3148" y="10"/>
                  </a:lnTo>
                  <a:lnTo>
                    <a:pt x="3148" y="10"/>
                  </a:lnTo>
                  <a:lnTo>
                    <a:pt x="3158" y="10"/>
                  </a:lnTo>
                  <a:lnTo>
                    <a:pt x="3158" y="10"/>
                  </a:lnTo>
                  <a:lnTo>
                    <a:pt x="3158" y="10"/>
                  </a:lnTo>
                  <a:lnTo>
                    <a:pt x="3158" y="10"/>
                  </a:lnTo>
                  <a:lnTo>
                    <a:pt x="3160" y="8"/>
                  </a:lnTo>
                  <a:lnTo>
                    <a:pt x="3160" y="8"/>
                  </a:lnTo>
                  <a:lnTo>
                    <a:pt x="3162" y="8"/>
                  </a:lnTo>
                  <a:lnTo>
                    <a:pt x="3162" y="8"/>
                  </a:lnTo>
                  <a:lnTo>
                    <a:pt x="3162" y="8"/>
                  </a:lnTo>
                  <a:lnTo>
                    <a:pt x="3162" y="8"/>
                  </a:lnTo>
                  <a:lnTo>
                    <a:pt x="3164" y="8"/>
                  </a:lnTo>
                  <a:lnTo>
                    <a:pt x="3164" y="8"/>
                  </a:lnTo>
                  <a:lnTo>
                    <a:pt x="3168" y="8"/>
                  </a:lnTo>
                  <a:lnTo>
                    <a:pt x="3168" y="8"/>
                  </a:lnTo>
                  <a:lnTo>
                    <a:pt x="3168" y="10"/>
                  </a:lnTo>
                  <a:lnTo>
                    <a:pt x="3168" y="10"/>
                  </a:lnTo>
                  <a:lnTo>
                    <a:pt x="3170" y="8"/>
                  </a:lnTo>
                  <a:lnTo>
                    <a:pt x="3170" y="8"/>
                  </a:lnTo>
                  <a:lnTo>
                    <a:pt x="3172" y="10"/>
                  </a:lnTo>
                  <a:lnTo>
                    <a:pt x="3172" y="10"/>
                  </a:lnTo>
                  <a:lnTo>
                    <a:pt x="3174" y="10"/>
                  </a:lnTo>
                  <a:lnTo>
                    <a:pt x="3174" y="10"/>
                  </a:lnTo>
                  <a:lnTo>
                    <a:pt x="3176" y="10"/>
                  </a:lnTo>
                  <a:lnTo>
                    <a:pt x="3176" y="10"/>
                  </a:lnTo>
                  <a:lnTo>
                    <a:pt x="3178" y="10"/>
                  </a:lnTo>
                  <a:lnTo>
                    <a:pt x="3178" y="10"/>
                  </a:lnTo>
                  <a:lnTo>
                    <a:pt x="3178" y="8"/>
                  </a:lnTo>
                  <a:lnTo>
                    <a:pt x="3178" y="8"/>
                  </a:lnTo>
                  <a:lnTo>
                    <a:pt x="3178" y="10"/>
                  </a:lnTo>
                  <a:lnTo>
                    <a:pt x="3178" y="10"/>
                  </a:lnTo>
                  <a:lnTo>
                    <a:pt x="3182" y="8"/>
                  </a:lnTo>
                  <a:lnTo>
                    <a:pt x="3182" y="8"/>
                  </a:lnTo>
                  <a:lnTo>
                    <a:pt x="3186" y="8"/>
                  </a:lnTo>
                  <a:lnTo>
                    <a:pt x="3186" y="8"/>
                  </a:lnTo>
                  <a:lnTo>
                    <a:pt x="3188" y="10"/>
                  </a:lnTo>
                  <a:lnTo>
                    <a:pt x="3188" y="10"/>
                  </a:lnTo>
                  <a:lnTo>
                    <a:pt x="3194" y="10"/>
                  </a:lnTo>
                  <a:lnTo>
                    <a:pt x="3194" y="10"/>
                  </a:lnTo>
                  <a:lnTo>
                    <a:pt x="3198" y="8"/>
                  </a:lnTo>
                  <a:lnTo>
                    <a:pt x="3198" y="8"/>
                  </a:lnTo>
                  <a:lnTo>
                    <a:pt x="3202" y="8"/>
                  </a:lnTo>
                  <a:lnTo>
                    <a:pt x="3202" y="8"/>
                  </a:lnTo>
                  <a:lnTo>
                    <a:pt x="3206" y="8"/>
                  </a:lnTo>
                  <a:lnTo>
                    <a:pt x="3206" y="8"/>
                  </a:lnTo>
                  <a:lnTo>
                    <a:pt x="3210" y="10"/>
                  </a:lnTo>
                  <a:lnTo>
                    <a:pt x="3210" y="10"/>
                  </a:lnTo>
                  <a:lnTo>
                    <a:pt x="3214" y="10"/>
                  </a:lnTo>
                  <a:lnTo>
                    <a:pt x="3214" y="10"/>
                  </a:lnTo>
                  <a:lnTo>
                    <a:pt x="3218" y="10"/>
                  </a:lnTo>
                  <a:lnTo>
                    <a:pt x="3218" y="10"/>
                  </a:lnTo>
                  <a:lnTo>
                    <a:pt x="3220" y="10"/>
                  </a:lnTo>
                  <a:lnTo>
                    <a:pt x="3220" y="10"/>
                  </a:lnTo>
                  <a:lnTo>
                    <a:pt x="3220" y="10"/>
                  </a:lnTo>
                  <a:lnTo>
                    <a:pt x="3220" y="10"/>
                  </a:lnTo>
                  <a:lnTo>
                    <a:pt x="3220" y="10"/>
                  </a:lnTo>
                  <a:lnTo>
                    <a:pt x="3220" y="10"/>
                  </a:lnTo>
                  <a:lnTo>
                    <a:pt x="3222" y="10"/>
                  </a:lnTo>
                  <a:lnTo>
                    <a:pt x="3222" y="10"/>
                  </a:lnTo>
                  <a:lnTo>
                    <a:pt x="3224" y="10"/>
                  </a:lnTo>
                  <a:lnTo>
                    <a:pt x="3224" y="10"/>
                  </a:lnTo>
                  <a:lnTo>
                    <a:pt x="3224" y="10"/>
                  </a:lnTo>
                  <a:lnTo>
                    <a:pt x="3224" y="10"/>
                  </a:lnTo>
                  <a:lnTo>
                    <a:pt x="3226" y="10"/>
                  </a:lnTo>
                  <a:lnTo>
                    <a:pt x="3226" y="10"/>
                  </a:lnTo>
                  <a:lnTo>
                    <a:pt x="3226" y="10"/>
                  </a:lnTo>
                  <a:lnTo>
                    <a:pt x="3226" y="10"/>
                  </a:lnTo>
                  <a:lnTo>
                    <a:pt x="3228" y="10"/>
                  </a:lnTo>
                  <a:lnTo>
                    <a:pt x="3228" y="10"/>
                  </a:lnTo>
                  <a:lnTo>
                    <a:pt x="3228" y="10"/>
                  </a:lnTo>
                  <a:lnTo>
                    <a:pt x="3228" y="10"/>
                  </a:lnTo>
                  <a:lnTo>
                    <a:pt x="3228" y="10"/>
                  </a:lnTo>
                  <a:lnTo>
                    <a:pt x="3228" y="10"/>
                  </a:lnTo>
                  <a:lnTo>
                    <a:pt x="3230" y="10"/>
                  </a:lnTo>
                  <a:lnTo>
                    <a:pt x="3230" y="10"/>
                  </a:lnTo>
                  <a:lnTo>
                    <a:pt x="3230" y="10"/>
                  </a:lnTo>
                  <a:lnTo>
                    <a:pt x="3230" y="10"/>
                  </a:lnTo>
                  <a:lnTo>
                    <a:pt x="3230" y="10"/>
                  </a:lnTo>
                  <a:lnTo>
                    <a:pt x="3230" y="10"/>
                  </a:lnTo>
                  <a:lnTo>
                    <a:pt x="3232" y="10"/>
                  </a:lnTo>
                  <a:lnTo>
                    <a:pt x="3232" y="10"/>
                  </a:lnTo>
                  <a:lnTo>
                    <a:pt x="3232" y="12"/>
                  </a:lnTo>
                  <a:lnTo>
                    <a:pt x="3232" y="12"/>
                  </a:lnTo>
                  <a:lnTo>
                    <a:pt x="3232" y="12"/>
                  </a:lnTo>
                  <a:lnTo>
                    <a:pt x="3232" y="12"/>
                  </a:lnTo>
                  <a:lnTo>
                    <a:pt x="3236" y="12"/>
                  </a:lnTo>
                  <a:lnTo>
                    <a:pt x="3236" y="12"/>
                  </a:lnTo>
                  <a:lnTo>
                    <a:pt x="3238" y="12"/>
                  </a:lnTo>
                  <a:lnTo>
                    <a:pt x="3238" y="12"/>
                  </a:lnTo>
                  <a:lnTo>
                    <a:pt x="3240" y="10"/>
                  </a:lnTo>
                  <a:lnTo>
                    <a:pt x="3240" y="10"/>
                  </a:lnTo>
                  <a:lnTo>
                    <a:pt x="3246" y="12"/>
                  </a:lnTo>
                  <a:lnTo>
                    <a:pt x="3246" y="12"/>
                  </a:lnTo>
                  <a:lnTo>
                    <a:pt x="3248" y="12"/>
                  </a:lnTo>
                  <a:lnTo>
                    <a:pt x="3248" y="12"/>
                  </a:lnTo>
                  <a:lnTo>
                    <a:pt x="3252" y="12"/>
                  </a:lnTo>
                  <a:lnTo>
                    <a:pt x="3256" y="12"/>
                  </a:lnTo>
                  <a:lnTo>
                    <a:pt x="3256" y="12"/>
                  </a:lnTo>
                  <a:lnTo>
                    <a:pt x="3258" y="12"/>
                  </a:lnTo>
                  <a:lnTo>
                    <a:pt x="3258" y="12"/>
                  </a:lnTo>
                  <a:lnTo>
                    <a:pt x="3260" y="12"/>
                  </a:lnTo>
                  <a:lnTo>
                    <a:pt x="3260" y="12"/>
                  </a:lnTo>
                  <a:lnTo>
                    <a:pt x="3262" y="12"/>
                  </a:lnTo>
                  <a:lnTo>
                    <a:pt x="3262" y="12"/>
                  </a:lnTo>
                  <a:lnTo>
                    <a:pt x="3262" y="14"/>
                  </a:lnTo>
                  <a:lnTo>
                    <a:pt x="3262" y="14"/>
                  </a:lnTo>
                  <a:lnTo>
                    <a:pt x="3262" y="14"/>
                  </a:lnTo>
                  <a:lnTo>
                    <a:pt x="3262" y="14"/>
                  </a:lnTo>
                  <a:lnTo>
                    <a:pt x="3262" y="14"/>
                  </a:lnTo>
                  <a:lnTo>
                    <a:pt x="3262" y="14"/>
                  </a:lnTo>
                  <a:lnTo>
                    <a:pt x="3262" y="14"/>
                  </a:lnTo>
                  <a:lnTo>
                    <a:pt x="3262" y="16"/>
                  </a:lnTo>
                  <a:lnTo>
                    <a:pt x="3262" y="16"/>
                  </a:lnTo>
                  <a:lnTo>
                    <a:pt x="3264" y="16"/>
                  </a:lnTo>
                  <a:lnTo>
                    <a:pt x="3264" y="16"/>
                  </a:lnTo>
                  <a:lnTo>
                    <a:pt x="3264" y="16"/>
                  </a:lnTo>
                  <a:lnTo>
                    <a:pt x="3264" y="18"/>
                  </a:lnTo>
                  <a:lnTo>
                    <a:pt x="3264" y="18"/>
                  </a:lnTo>
                  <a:lnTo>
                    <a:pt x="3266" y="16"/>
                  </a:lnTo>
                  <a:lnTo>
                    <a:pt x="3266" y="16"/>
                  </a:lnTo>
                  <a:lnTo>
                    <a:pt x="3266" y="16"/>
                  </a:lnTo>
                  <a:lnTo>
                    <a:pt x="3266" y="16"/>
                  </a:lnTo>
                  <a:lnTo>
                    <a:pt x="3264" y="16"/>
                  </a:lnTo>
                  <a:lnTo>
                    <a:pt x="3264" y="16"/>
                  </a:lnTo>
                  <a:lnTo>
                    <a:pt x="3268" y="14"/>
                  </a:lnTo>
                  <a:lnTo>
                    <a:pt x="3268" y="14"/>
                  </a:lnTo>
                  <a:lnTo>
                    <a:pt x="3268" y="12"/>
                  </a:lnTo>
                  <a:lnTo>
                    <a:pt x="3268" y="12"/>
                  </a:lnTo>
                  <a:lnTo>
                    <a:pt x="3272" y="14"/>
                  </a:lnTo>
                  <a:lnTo>
                    <a:pt x="3272" y="14"/>
                  </a:lnTo>
                  <a:lnTo>
                    <a:pt x="3272" y="14"/>
                  </a:lnTo>
                  <a:lnTo>
                    <a:pt x="3272" y="14"/>
                  </a:lnTo>
                  <a:lnTo>
                    <a:pt x="3274" y="14"/>
                  </a:lnTo>
                  <a:lnTo>
                    <a:pt x="3274" y="14"/>
                  </a:lnTo>
                  <a:lnTo>
                    <a:pt x="3276" y="14"/>
                  </a:lnTo>
                  <a:lnTo>
                    <a:pt x="3276" y="14"/>
                  </a:lnTo>
                  <a:lnTo>
                    <a:pt x="3276" y="14"/>
                  </a:lnTo>
                  <a:lnTo>
                    <a:pt x="3276" y="14"/>
                  </a:lnTo>
                  <a:lnTo>
                    <a:pt x="3278" y="14"/>
                  </a:lnTo>
                  <a:lnTo>
                    <a:pt x="3278" y="14"/>
                  </a:lnTo>
                  <a:lnTo>
                    <a:pt x="3280" y="14"/>
                  </a:lnTo>
                  <a:lnTo>
                    <a:pt x="3280" y="14"/>
                  </a:lnTo>
                  <a:lnTo>
                    <a:pt x="3282" y="14"/>
                  </a:lnTo>
                  <a:lnTo>
                    <a:pt x="3282" y="14"/>
                  </a:lnTo>
                  <a:lnTo>
                    <a:pt x="3284" y="14"/>
                  </a:lnTo>
                  <a:lnTo>
                    <a:pt x="3284" y="14"/>
                  </a:lnTo>
                  <a:lnTo>
                    <a:pt x="3290" y="12"/>
                  </a:lnTo>
                  <a:lnTo>
                    <a:pt x="3290" y="12"/>
                  </a:lnTo>
                  <a:lnTo>
                    <a:pt x="3294" y="12"/>
                  </a:lnTo>
                  <a:lnTo>
                    <a:pt x="3298" y="12"/>
                  </a:lnTo>
                  <a:lnTo>
                    <a:pt x="3298" y="12"/>
                  </a:lnTo>
                  <a:lnTo>
                    <a:pt x="3300" y="12"/>
                  </a:lnTo>
                  <a:lnTo>
                    <a:pt x="3300" y="12"/>
                  </a:lnTo>
                  <a:lnTo>
                    <a:pt x="3300" y="12"/>
                  </a:lnTo>
                  <a:lnTo>
                    <a:pt x="3300" y="12"/>
                  </a:lnTo>
                  <a:lnTo>
                    <a:pt x="3302" y="12"/>
                  </a:lnTo>
                  <a:lnTo>
                    <a:pt x="3302" y="12"/>
                  </a:lnTo>
                  <a:lnTo>
                    <a:pt x="3304" y="12"/>
                  </a:lnTo>
                  <a:lnTo>
                    <a:pt x="3304" y="12"/>
                  </a:lnTo>
                  <a:lnTo>
                    <a:pt x="3306" y="12"/>
                  </a:lnTo>
                  <a:lnTo>
                    <a:pt x="3306" y="12"/>
                  </a:lnTo>
                  <a:lnTo>
                    <a:pt x="3306" y="12"/>
                  </a:lnTo>
                  <a:lnTo>
                    <a:pt x="3306" y="12"/>
                  </a:lnTo>
                  <a:lnTo>
                    <a:pt x="3308" y="12"/>
                  </a:lnTo>
                  <a:lnTo>
                    <a:pt x="3308" y="12"/>
                  </a:lnTo>
                  <a:lnTo>
                    <a:pt x="3308" y="12"/>
                  </a:lnTo>
                  <a:lnTo>
                    <a:pt x="3308" y="12"/>
                  </a:lnTo>
                  <a:lnTo>
                    <a:pt x="3312" y="12"/>
                  </a:lnTo>
                  <a:lnTo>
                    <a:pt x="3312" y="12"/>
                  </a:lnTo>
                  <a:lnTo>
                    <a:pt x="3312" y="12"/>
                  </a:lnTo>
                  <a:lnTo>
                    <a:pt x="3312" y="12"/>
                  </a:lnTo>
                  <a:lnTo>
                    <a:pt x="3312" y="12"/>
                  </a:lnTo>
                  <a:lnTo>
                    <a:pt x="3312" y="12"/>
                  </a:lnTo>
                  <a:lnTo>
                    <a:pt x="3314" y="12"/>
                  </a:lnTo>
                  <a:lnTo>
                    <a:pt x="3314" y="12"/>
                  </a:lnTo>
                  <a:lnTo>
                    <a:pt x="3314" y="12"/>
                  </a:lnTo>
                  <a:lnTo>
                    <a:pt x="3314" y="12"/>
                  </a:lnTo>
                  <a:lnTo>
                    <a:pt x="3316" y="12"/>
                  </a:lnTo>
                  <a:lnTo>
                    <a:pt x="3316" y="12"/>
                  </a:lnTo>
                  <a:lnTo>
                    <a:pt x="3322" y="12"/>
                  </a:lnTo>
                  <a:lnTo>
                    <a:pt x="3322" y="12"/>
                  </a:lnTo>
                  <a:lnTo>
                    <a:pt x="3324" y="14"/>
                  </a:lnTo>
                  <a:lnTo>
                    <a:pt x="3324" y="14"/>
                  </a:lnTo>
                  <a:lnTo>
                    <a:pt x="3328" y="14"/>
                  </a:lnTo>
                  <a:lnTo>
                    <a:pt x="3328" y="14"/>
                  </a:lnTo>
                  <a:lnTo>
                    <a:pt x="3330" y="12"/>
                  </a:lnTo>
                  <a:lnTo>
                    <a:pt x="3330" y="12"/>
                  </a:lnTo>
                  <a:lnTo>
                    <a:pt x="3330" y="12"/>
                  </a:lnTo>
                  <a:lnTo>
                    <a:pt x="3330" y="12"/>
                  </a:lnTo>
                  <a:lnTo>
                    <a:pt x="3334" y="12"/>
                  </a:lnTo>
                  <a:lnTo>
                    <a:pt x="3334" y="12"/>
                  </a:lnTo>
                  <a:lnTo>
                    <a:pt x="3340" y="12"/>
                  </a:lnTo>
                  <a:lnTo>
                    <a:pt x="3340" y="12"/>
                  </a:lnTo>
                  <a:lnTo>
                    <a:pt x="3344" y="12"/>
                  </a:lnTo>
                  <a:lnTo>
                    <a:pt x="3344" y="12"/>
                  </a:lnTo>
                  <a:lnTo>
                    <a:pt x="3346" y="12"/>
                  </a:lnTo>
                  <a:lnTo>
                    <a:pt x="3346" y="12"/>
                  </a:lnTo>
                  <a:lnTo>
                    <a:pt x="3348" y="12"/>
                  </a:lnTo>
                  <a:lnTo>
                    <a:pt x="3348" y="12"/>
                  </a:lnTo>
                  <a:lnTo>
                    <a:pt x="3352" y="12"/>
                  </a:lnTo>
                  <a:lnTo>
                    <a:pt x="3352" y="12"/>
                  </a:lnTo>
                  <a:lnTo>
                    <a:pt x="3362" y="12"/>
                  </a:lnTo>
                  <a:lnTo>
                    <a:pt x="3362" y="12"/>
                  </a:lnTo>
                  <a:lnTo>
                    <a:pt x="3366" y="12"/>
                  </a:lnTo>
                  <a:lnTo>
                    <a:pt x="3366" y="12"/>
                  </a:lnTo>
                  <a:lnTo>
                    <a:pt x="3372" y="12"/>
                  </a:lnTo>
                  <a:lnTo>
                    <a:pt x="3372" y="12"/>
                  </a:lnTo>
                  <a:lnTo>
                    <a:pt x="3374" y="14"/>
                  </a:lnTo>
                  <a:lnTo>
                    <a:pt x="3374" y="14"/>
                  </a:lnTo>
                  <a:lnTo>
                    <a:pt x="3378" y="14"/>
                  </a:lnTo>
                  <a:lnTo>
                    <a:pt x="3378" y="14"/>
                  </a:lnTo>
                  <a:lnTo>
                    <a:pt x="3382" y="14"/>
                  </a:lnTo>
                  <a:lnTo>
                    <a:pt x="3384" y="14"/>
                  </a:lnTo>
                  <a:lnTo>
                    <a:pt x="3384" y="14"/>
                  </a:lnTo>
                  <a:lnTo>
                    <a:pt x="3392" y="12"/>
                  </a:lnTo>
                  <a:lnTo>
                    <a:pt x="3392" y="12"/>
                  </a:lnTo>
                  <a:lnTo>
                    <a:pt x="3396" y="14"/>
                  </a:lnTo>
                  <a:lnTo>
                    <a:pt x="3396" y="14"/>
                  </a:lnTo>
                  <a:lnTo>
                    <a:pt x="3408" y="12"/>
                  </a:lnTo>
                  <a:lnTo>
                    <a:pt x="3408" y="12"/>
                  </a:lnTo>
                  <a:lnTo>
                    <a:pt x="3412" y="12"/>
                  </a:lnTo>
                  <a:lnTo>
                    <a:pt x="3412" y="12"/>
                  </a:lnTo>
                  <a:lnTo>
                    <a:pt x="3418" y="12"/>
                  </a:lnTo>
                  <a:lnTo>
                    <a:pt x="3418" y="12"/>
                  </a:lnTo>
                  <a:lnTo>
                    <a:pt x="3418" y="12"/>
                  </a:lnTo>
                  <a:lnTo>
                    <a:pt x="3418" y="12"/>
                  </a:lnTo>
                  <a:lnTo>
                    <a:pt x="3418" y="12"/>
                  </a:lnTo>
                  <a:lnTo>
                    <a:pt x="3418" y="12"/>
                  </a:lnTo>
                  <a:lnTo>
                    <a:pt x="3422" y="12"/>
                  </a:lnTo>
                  <a:lnTo>
                    <a:pt x="3422" y="12"/>
                  </a:lnTo>
                  <a:lnTo>
                    <a:pt x="3422" y="12"/>
                  </a:lnTo>
                  <a:lnTo>
                    <a:pt x="3422" y="12"/>
                  </a:lnTo>
                  <a:lnTo>
                    <a:pt x="3422" y="12"/>
                  </a:lnTo>
                  <a:lnTo>
                    <a:pt x="3422" y="12"/>
                  </a:lnTo>
                  <a:lnTo>
                    <a:pt x="3422" y="12"/>
                  </a:lnTo>
                  <a:lnTo>
                    <a:pt x="3422" y="12"/>
                  </a:lnTo>
                  <a:lnTo>
                    <a:pt x="3424" y="12"/>
                  </a:lnTo>
                  <a:lnTo>
                    <a:pt x="3424" y="12"/>
                  </a:lnTo>
                  <a:lnTo>
                    <a:pt x="3426" y="12"/>
                  </a:lnTo>
                  <a:lnTo>
                    <a:pt x="3426" y="12"/>
                  </a:lnTo>
                  <a:lnTo>
                    <a:pt x="3426" y="12"/>
                  </a:lnTo>
                  <a:lnTo>
                    <a:pt x="3426" y="12"/>
                  </a:lnTo>
                  <a:lnTo>
                    <a:pt x="3428" y="12"/>
                  </a:lnTo>
                  <a:lnTo>
                    <a:pt x="3428" y="12"/>
                  </a:lnTo>
                  <a:lnTo>
                    <a:pt x="3428" y="12"/>
                  </a:lnTo>
                  <a:lnTo>
                    <a:pt x="3432" y="12"/>
                  </a:lnTo>
                  <a:lnTo>
                    <a:pt x="3432" y="12"/>
                  </a:lnTo>
                  <a:lnTo>
                    <a:pt x="3434" y="12"/>
                  </a:lnTo>
                  <a:lnTo>
                    <a:pt x="3434" y="12"/>
                  </a:lnTo>
                  <a:lnTo>
                    <a:pt x="3438" y="12"/>
                  </a:lnTo>
                  <a:lnTo>
                    <a:pt x="3438" y="12"/>
                  </a:lnTo>
                  <a:lnTo>
                    <a:pt x="3440" y="12"/>
                  </a:lnTo>
                  <a:lnTo>
                    <a:pt x="3440" y="12"/>
                  </a:lnTo>
                  <a:lnTo>
                    <a:pt x="3442" y="12"/>
                  </a:lnTo>
                  <a:lnTo>
                    <a:pt x="3442" y="12"/>
                  </a:lnTo>
                  <a:lnTo>
                    <a:pt x="3444" y="12"/>
                  </a:lnTo>
                  <a:lnTo>
                    <a:pt x="3444" y="12"/>
                  </a:lnTo>
                  <a:lnTo>
                    <a:pt x="3446" y="12"/>
                  </a:lnTo>
                  <a:lnTo>
                    <a:pt x="3446" y="12"/>
                  </a:lnTo>
                  <a:lnTo>
                    <a:pt x="3448" y="12"/>
                  </a:lnTo>
                  <a:lnTo>
                    <a:pt x="3448" y="12"/>
                  </a:lnTo>
                  <a:lnTo>
                    <a:pt x="3450" y="12"/>
                  </a:lnTo>
                  <a:lnTo>
                    <a:pt x="3450" y="12"/>
                  </a:lnTo>
                  <a:lnTo>
                    <a:pt x="3450" y="12"/>
                  </a:lnTo>
                  <a:lnTo>
                    <a:pt x="3450" y="12"/>
                  </a:lnTo>
                  <a:lnTo>
                    <a:pt x="3452" y="14"/>
                  </a:lnTo>
                  <a:lnTo>
                    <a:pt x="3452" y="14"/>
                  </a:lnTo>
                  <a:lnTo>
                    <a:pt x="3452" y="14"/>
                  </a:lnTo>
                  <a:lnTo>
                    <a:pt x="3454" y="16"/>
                  </a:lnTo>
                  <a:lnTo>
                    <a:pt x="3454" y="16"/>
                  </a:lnTo>
                  <a:lnTo>
                    <a:pt x="3456" y="16"/>
                  </a:lnTo>
                  <a:lnTo>
                    <a:pt x="3456" y="16"/>
                  </a:lnTo>
                  <a:lnTo>
                    <a:pt x="3456" y="16"/>
                  </a:lnTo>
                  <a:lnTo>
                    <a:pt x="3456" y="16"/>
                  </a:lnTo>
                  <a:lnTo>
                    <a:pt x="3456" y="16"/>
                  </a:lnTo>
                  <a:lnTo>
                    <a:pt x="3456" y="16"/>
                  </a:lnTo>
                  <a:lnTo>
                    <a:pt x="3456" y="18"/>
                  </a:lnTo>
                  <a:lnTo>
                    <a:pt x="3456" y="18"/>
                  </a:lnTo>
                  <a:lnTo>
                    <a:pt x="3456" y="18"/>
                  </a:lnTo>
                  <a:lnTo>
                    <a:pt x="3458" y="18"/>
                  </a:lnTo>
                  <a:lnTo>
                    <a:pt x="3458" y="18"/>
                  </a:lnTo>
                  <a:lnTo>
                    <a:pt x="3470" y="18"/>
                  </a:lnTo>
                  <a:lnTo>
                    <a:pt x="3470" y="18"/>
                  </a:lnTo>
                  <a:lnTo>
                    <a:pt x="3478" y="16"/>
                  </a:lnTo>
                  <a:lnTo>
                    <a:pt x="3478" y="16"/>
                  </a:lnTo>
                  <a:lnTo>
                    <a:pt x="3480" y="16"/>
                  </a:lnTo>
                  <a:lnTo>
                    <a:pt x="3480" y="16"/>
                  </a:lnTo>
                  <a:lnTo>
                    <a:pt x="3482" y="16"/>
                  </a:lnTo>
                  <a:lnTo>
                    <a:pt x="3482" y="16"/>
                  </a:lnTo>
                  <a:lnTo>
                    <a:pt x="3482" y="16"/>
                  </a:lnTo>
                  <a:lnTo>
                    <a:pt x="3482" y="16"/>
                  </a:lnTo>
                  <a:lnTo>
                    <a:pt x="3484" y="14"/>
                  </a:lnTo>
                  <a:lnTo>
                    <a:pt x="3484" y="14"/>
                  </a:lnTo>
                  <a:lnTo>
                    <a:pt x="3484" y="14"/>
                  </a:lnTo>
                  <a:lnTo>
                    <a:pt x="3484" y="14"/>
                  </a:lnTo>
                  <a:lnTo>
                    <a:pt x="3484" y="14"/>
                  </a:lnTo>
                  <a:lnTo>
                    <a:pt x="3488" y="14"/>
                  </a:lnTo>
                  <a:lnTo>
                    <a:pt x="3488" y="14"/>
                  </a:lnTo>
                  <a:lnTo>
                    <a:pt x="3490" y="14"/>
                  </a:lnTo>
                  <a:lnTo>
                    <a:pt x="3490" y="14"/>
                  </a:lnTo>
                  <a:lnTo>
                    <a:pt x="3494" y="14"/>
                  </a:lnTo>
                  <a:lnTo>
                    <a:pt x="3494" y="14"/>
                  </a:lnTo>
                  <a:lnTo>
                    <a:pt x="3498" y="12"/>
                  </a:lnTo>
                  <a:lnTo>
                    <a:pt x="3500" y="14"/>
                  </a:lnTo>
                  <a:lnTo>
                    <a:pt x="3500" y="14"/>
                  </a:lnTo>
                  <a:lnTo>
                    <a:pt x="3502" y="14"/>
                  </a:lnTo>
                  <a:lnTo>
                    <a:pt x="3502" y="14"/>
                  </a:lnTo>
                  <a:lnTo>
                    <a:pt x="3502" y="14"/>
                  </a:lnTo>
                  <a:lnTo>
                    <a:pt x="3502" y="14"/>
                  </a:lnTo>
                  <a:lnTo>
                    <a:pt x="3504" y="14"/>
                  </a:lnTo>
                  <a:lnTo>
                    <a:pt x="3504" y="14"/>
                  </a:lnTo>
                  <a:lnTo>
                    <a:pt x="3504" y="14"/>
                  </a:lnTo>
                  <a:lnTo>
                    <a:pt x="3504" y="14"/>
                  </a:lnTo>
                  <a:lnTo>
                    <a:pt x="3506" y="14"/>
                  </a:lnTo>
                  <a:lnTo>
                    <a:pt x="3506" y="14"/>
                  </a:lnTo>
                  <a:lnTo>
                    <a:pt x="3508" y="14"/>
                  </a:lnTo>
                  <a:lnTo>
                    <a:pt x="3508" y="14"/>
                  </a:lnTo>
                  <a:lnTo>
                    <a:pt x="3508" y="14"/>
                  </a:lnTo>
                  <a:lnTo>
                    <a:pt x="3508" y="14"/>
                  </a:lnTo>
                  <a:lnTo>
                    <a:pt x="3510" y="14"/>
                  </a:lnTo>
                  <a:lnTo>
                    <a:pt x="3510" y="14"/>
                  </a:lnTo>
                  <a:lnTo>
                    <a:pt x="3514" y="16"/>
                  </a:lnTo>
                  <a:lnTo>
                    <a:pt x="3514" y="16"/>
                  </a:lnTo>
                  <a:lnTo>
                    <a:pt x="3520" y="16"/>
                  </a:lnTo>
                  <a:lnTo>
                    <a:pt x="3520" y="16"/>
                  </a:lnTo>
                  <a:lnTo>
                    <a:pt x="3520" y="16"/>
                  </a:lnTo>
                  <a:lnTo>
                    <a:pt x="3520" y="16"/>
                  </a:lnTo>
                  <a:lnTo>
                    <a:pt x="3522" y="16"/>
                  </a:lnTo>
                  <a:lnTo>
                    <a:pt x="3524" y="18"/>
                  </a:lnTo>
                  <a:lnTo>
                    <a:pt x="3524" y="18"/>
                  </a:lnTo>
                  <a:lnTo>
                    <a:pt x="3524" y="18"/>
                  </a:lnTo>
                  <a:lnTo>
                    <a:pt x="3524" y="18"/>
                  </a:lnTo>
                  <a:lnTo>
                    <a:pt x="3526" y="18"/>
                  </a:lnTo>
                  <a:lnTo>
                    <a:pt x="3526" y="18"/>
                  </a:lnTo>
                  <a:lnTo>
                    <a:pt x="3530" y="18"/>
                  </a:lnTo>
                  <a:lnTo>
                    <a:pt x="3530" y="18"/>
                  </a:lnTo>
                  <a:lnTo>
                    <a:pt x="3530" y="16"/>
                  </a:lnTo>
                  <a:lnTo>
                    <a:pt x="3530" y="16"/>
                  </a:lnTo>
                  <a:lnTo>
                    <a:pt x="3530" y="16"/>
                  </a:lnTo>
                  <a:lnTo>
                    <a:pt x="3530" y="16"/>
                  </a:lnTo>
                  <a:lnTo>
                    <a:pt x="3532" y="16"/>
                  </a:lnTo>
                  <a:lnTo>
                    <a:pt x="3532" y="16"/>
                  </a:lnTo>
                  <a:lnTo>
                    <a:pt x="3534" y="14"/>
                  </a:lnTo>
                  <a:lnTo>
                    <a:pt x="3534" y="14"/>
                  </a:lnTo>
                  <a:lnTo>
                    <a:pt x="3540" y="12"/>
                  </a:lnTo>
                  <a:lnTo>
                    <a:pt x="3540" y="12"/>
                  </a:lnTo>
                  <a:lnTo>
                    <a:pt x="3554" y="14"/>
                  </a:lnTo>
                  <a:lnTo>
                    <a:pt x="3554" y="14"/>
                  </a:lnTo>
                  <a:lnTo>
                    <a:pt x="3556" y="14"/>
                  </a:lnTo>
                  <a:lnTo>
                    <a:pt x="3556" y="14"/>
                  </a:lnTo>
                  <a:lnTo>
                    <a:pt x="3560" y="14"/>
                  </a:lnTo>
                  <a:lnTo>
                    <a:pt x="3560" y="14"/>
                  </a:lnTo>
                  <a:lnTo>
                    <a:pt x="3566" y="14"/>
                  </a:lnTo>
                  <a:lnTo>
                    <a:pt x="3572" y="14"/>
                  </a:lnTo>
                  <a:lnTo>
                    <a:pt x="3572" y="14"/>
                  </a:lnTo>
                  <a:lnTo>
                    <a:pt x="3576" y="14"/>
                  </a:lnTo>
                  <a:lnTo>
                    <a:pt x="3582" y="14"/>
                  </a:lnTo>
                  <a:lnTo>
                    <a:pt x="3582" y="14"/>
                  </a:lnTo>
                  <a:lnTo>
                    <a:pt x="3588" y="14"/>
                  </a:lnTo>
                  <a:lnTo>
                    <a:pt x="3588" y="14"/>
                  </a:lnTo>
                  <a:lnTo>
                    <a:pt x="3592" y="16"/>
                  </a:lnTo>
                  <a:lnTo>
                    <a:pt x="3592" y="16"/>
                  </a:lnTo>
                  <a:lnTo>
                    <a:pt x="3600" y="16"/>
                  </a:lnTo>
                  <a:lnTo>
                    <a:pt x="3600" y="16"/>
                  </a:lnTo>
                  <a:lnTo>
                    <a:pt x="3602" y="16"/>
                  </a:lnTo>
                  <a:lnTo>
                    <a:pt x="3602" y="16"/>
                  </a:lnTo>
                  <a:lnTo>
                    <a:pt x="3602" y="16"/>
                  </a:lnTo>
                  <a:lnTo>
                    <a:pt x="3602" y="16"/>
                  </a:lnTo>
                  <a:lnTo>
                    <a:pt x="3604" y="18"/>
                  </a:lnTo>
                  <a:lnTo>
                    <a:pt x="3604" y="18"/>
                  </a:lnTo>
                  <a:lnTo>
                    <a:pt x="3614" y="16"/>
                  </a:lnTo>
                  <a:lnTo>
                    <a:pt x="3614" y="16"/>
                  </a:lnTo>
                  <a:lnTo>
                    <a:pt x="3616" y="16"/>
                  </a:lnTo>
                  <a:lnTo>
                    <a:pt x="3616" y="16"/>
                  </a:lnTo>
                  <a:lnTo>
                    <a:pt x="3618" y="16"/>
                  </a:lnTo>
                  <a:lnTo>
                    <a:pt x="3618" y="16"/>
                  </a:lnTo>
                  <a:lnTo>
                    <a:pt x="3618" y="16"/>
                  </a:lnTo>
                  <a:lnTo>
                    <a:pt x="3618" y="16"/>
                  </a:lnTo>
                  <a:lnTo>
                    <a:pt x="3618" y="14"/>
                  </a:lnTo>
                  <a:lnTo>
                    <a:pt x="3618" y="14"/>
                  </a:lnTo>
                  <a:lnTo>
                    <a:pt x="3620" y="16"/>
                  </a:lnTo>
                  <a:lnTo>
                    <a:pt x="3620" y="16"/>
                  </a:lnTo>
                  <a:lnTo>
                    <a:pt x="3620" y="16"/>
                  </a:lnTo>
                  <a:lnTo>
                    <a:pt x="3620" y="16"/>
                  </a:lnTo>
                  <a:lnTo>
                    <a:pt x="3620" y="14"/>
                  </a:lnTo>
                  <a:lnTo>
                    <a:pt x="3620" y="14"/>
                  </a:lnTo>
                  <a:lnTo>
                    <a:pt x="3620" y="16"/>
                  </a:lnTo>
                  <a:lnTo>
                    <a:pt x="3620" y="16"/>
                  </a:lnTo>
                  <a:lnTo>
                    <a:pt x="3622" y="14"/>
                  </a:lnTo>
                  <a:lnTo>
                    <a:pt x="3622" y="14"/>
                  </a:lnTo>
                  <a:lnTo>
                    <a:pt x="3622" y="16"/>
                  </a:lnTo>
                  <a:lnTo>
                    <a:pt x="3622" y="16"/>
                  </a:lnTo>
                  <a:lnTo>
                    <a:pt x="3624" y="16"/>
                  </a:lnTo>
                  <a:lnTo>
                    <a:pt x="3624" y="16"/>
                  </a:lnTo>
                  <a:lnTo>
                    <a:pt x="3624" y="16"/>
                  </a:lnTo>
                  <a:lnTo>
                    <a:pt x="3624" y="16"/>
                  </a:lnTo>
                  <a:lnTo>
                    <a:pt x="3630" y="16"/>
                  </a:lnTo>
                  <a:lnTo>
                    <a:pt x="3630" y="16"/>
                  </a:lnTo>
                  <a:lnTo>
                    <a:pt x="3630" y="16"/>
                  </a:lnTo>
                  <a:lnTo>
                    <a:pt x="3630" y="16"/>
                  </a:lnTo>
                  <a:lnTo>
                    <a:pt x="3630" y="16"/>
                  </a:lnTo>
                  <a:lnTo>
                    <a:pt x="3630" y="16"/>
                  </a:lnTo>
                  <a:lnTo>
                    <a:pt x="3630" y="16"/>
                  </a:lnTo>
                  <a:lnTo>
                    <a:pt x="3630" y="16"/>
                  </a:lnTo>
                  <a:lnTo>
                    <a:pt x="3634" y="16"/>
                  </a:lnTo>
                  <a:lnTo>
                    <a:pt x="3634" y="16"/>
                  </a:lnTo>
                  <a:lnTo>
                    <a:pt x="3634" y="16"/>
                  </a:lnTo>
                  <a:lnTo>
                    <a:pt x="3634" y="16"/>
                  </a:lnTo>
                  <a:lnTo>
                    <a:pt x="3634" y="16"/>
                  </a:lnTo>
                  <a:lnTo>
                    <a:pt x="3634" y="16"/>
                  </a:lnTo>
                  <a:lnTo>
                    <a:pt x="3634" y="16"/>
                  </a:lnTo>
                  <a:lnTo>
                    <a:pt x="3634"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8" y="16"/>
                  </a:lnTo>
                  <a:lnTo>
                    <a:pt x="3638" y="16"/>
                  </a:lnTo>
                  <a:lnTo>
                    <a:pt x="3638" y="16"/>
                  </a:lnTo>
                  <a:lnTo>
                    <a:pt x="3638" y="16"/>
                  </a:lnTo>
                  <a:lnTo>
                    <a:pt x="3638" y="16"/>
                  </a:lnTo>
                  <a:lnTo>
                    <a:pt x="3638" y="16"/>
                  </a:lnTo>
                  <a:lnTo>
                    <a:pt x="3638" y="16"/>
                  </a:lnTo>
                  <a:lnTo>
                    <a:pt x="3638" y="16"/>
                  </a:lnTo>
                  <a:lnTo>
                    <a:pt x="3642" y="16"/>
                  </a:lnTo>
                  <a:lnTo>
                    <a:pt x="3642" y="16"/>
                  </a:lnTo>
                  <a:lnTo>
                    <a:pt x="3642" y="16"/>
                  </a:lnTo>
                  <a:lnTo>
                    <a:pt x="3642" y="16"/>
                  </a:lnTo>
                  <a:lnTo>
                    <a:pt x="3642" y="16"/>
                  </a:lnTo>
                  <a:lnTo>
                    <a:pt x="3642" y="16"/>
                  </a:lnTo>
                  <a:lnTo>
                    <a:pt x="3646" y="18"/>
                  </a:lnTo>
                  <a:lnTo>
                    <a:pt x="3646" y="18"/>
                  </a:lnTo>
                  <a:lnTo>
                    <a:pt x="3646" y="18"/>
                  </a:lnTo>
                  <a:lnTo>
                    <a:pt x="3646" y="18"/>
                  </a:lnTo>
                  <a:lnTo>
                    <a:pt x="3648" y="16"/>
                  </a:lnTo>
                  <a:lnTo>
                    <a:pt x="3648" y="16"/>
                  </a:lnTo>
                  <a:lnTo>
                    <a:pt x="3648" y="16"/>
                  </a:lnTo>
                  <a:lnTo>
                    <a:pt x="3648" y="16"/>
                  </a:lnTo>
                  <a:lnTo>
                    <a:pt x="3650" y="16"/>
                  </a:lnTo>
                  <a:lnTo>
                    <a:pt x="3650" y="16"/>
                  </a:lnTo>
                  <a:lnTo>
                    <a:pt x="3652" y="16"/>
                  </a:lnTo>
                  <a:lnTo>
                    <a:pt x="3652" y="16"/>
                  </a:lnTo>
                  <a:lnTo>
                    <a:pt x="3652" y="16"/>
                  </a:lnTo>
                  <a:lnTo>
                    <a:pt x="3652" y="16"/>
                  </a:lnTo>
                  <a:lnTo>
                    <a:pt x="3654" y="16"/>
                  </a:lnTo>
                  <a:lnTo>
                    <a:pt x="3654" y="16"/>
                  </a:lnTo>
                  <a:lnTo>
                    <a:pt x="3654" y="16"/>
                  </a:lnTo>
                  <a:lnTo>
                    <a:pt x="3654" y="16"/>
                  </a:lnTo>
                  <a:lnTo>
                    <a:pt x="3656" y="14"/>
                  </a:lnTo>
                  <a:lnTo>
                    <a:pt x="3658" y="14"/>
                  </a:lnTo>
                  <a:lnTo>
                    <a:pt x="3658" y="14"/>
                  </a:lnTo>
                  <a:lnTo>
                    <a:pt x="3658" y="16"/>
                  </a:lnTo>
                  <a:lnTo>
                    <a:pt x="3658" y="16"/>
                  </a:lnTo>
                  <a:lnTo>
                    <a:pt x="3658" y="16"/>
                  </a:lnTo>
                  <a:lnTo>
                    <a:pt x="3662" y="20"/>
                  </a:lnTo>
                  <a:lnTo>
                    <a:pt x="3662" y="20"/>
                  </a:lnTo>
                  <a:lnTo>
                    <a:pt x="3668" y="20"/>
                  </a:lnTo>
                  <a:lnTo>
                    <a:pt x="3672" y="20"/>
                  </a:lnTo>
                  <a:lnTo>
                    <a:pt x="3672" y="20"/>
                  </a:lnTo>
                  <a:lnTo>
                    <a:pt x="3678" y="22"/>
                  </a:lnTo>
                  <a:lnTo>
                    <a:pt x="3684" y="22"/>
                  </a:lnTo>
                  <a:lnTo>
                    <a:pt x="3684" y="22"/>
                  </a:lnTo>
                  <a:lnTo>
                    <a:pt x="3688" y="20"/>
                  </a:lnTo>
                  <a:lnTo>
                    <a:pt x="3688" y="20"/>
                  </a:lnTo>
                  <a:lnTo>
                    <a:pt x="3690" y="20"/>
                  </a:lnTo>
                  <a:lnTo>
                    <a:pt x="3690" y="20"/>
                  </a:lnTo>
                  <a:lnTo>
                    <a:pt x="3692" y="18"/>
                  </a:lnTo>
                  <a:lnTo>
                    <a:pt x="3692" y="18"/>
                  </a:lnTo>
                  <a:lnTo>
                    <a:pt x="3692" y="18"/>
                  </a:lnTo>
                  <a:lnTo>
                    <a:pt x="3692" y="18"/>
                  </a:lnTo>
                  <a:lnTo>
                    <a:pt x="3692" y="18"/>
                  </a:lnTo>
                  <a:lnTo>
                    <a:pt x="3692" y="18"/>
                  </a:lnTo>
                  <a:lnTo>
                    <a:pt x="3692" y="18"/>
                  </a:lnTo>
                  <a:lnTo>
                    <a:pt x="3692" y="18"/>
                  </a:lnTo>
                  <a:lnTo>
                    <a:pt x="3694" y="18"/>
                  </a:lnTo>
                  <a:lnTo>
                    <a:pt x="3694" y="18"/>
                  </a:lnTo>
                  <a:lnTo>
                    <a:pt x="3698" y="18"/>
                  </a:lnTo>
                  <a:lnTo>
                    <a:pt x="3698" y="18"/>
                  </a:lnTo>
                  <a:lnTo>
                    <a:pt x="3702" y="16"/>
                  </a:lnTo>
                  <a:lnTo>
                    <a:pt x="3702" y="16"/>
                  </a:lnTo>
                  <a:lnTo>
                    <a:pt x="3708" y="18"/>
                  </a:lnTo>
                  <a:lnTo>
                    <a:pt x="3708" y="18"/>
                  </a:lnTo>
                  <a:lnTo>
                    <a:pt x="3710" y="18"/>
                  </a:lnTo>
                  <a:lnTo>
                    <a:pt x="3710" y="18"/>
                  </a:lnTo>
                  <a:lnTo>
                    <a:pt x="3714" y="18"/>
                  </a:lnTo>
                  <a:lnTo>
                    <a:pt x="3714" y="18"/>
                  </a:lnTo>
                  <a:lnTo>
                    <a:pt x="3716" y="18"/>
                  </a:lnTo>
                  <a:lnTo>
                    <a:pt x="3716" y="18"/>
                  </a:lnTo>
                  <a:lnTo>
                    <a:pt x="3720" y="18"/>
                  </a:lnTo>
                  <a:lnTo>
                    <a:pt x="3720" y="18"/>
                  </a:lnTo>
                  <a:lnTo>
                    <a:pt x="3726" y="18"/>
                  </a:lnTo>
                  <a:lnTo>
                    <a:pt x="3726" y="18"/>
                  </a:lnTo>
                  <a:lnTo>
                    <a:pt x="3732" y="18"/>
                  </a:lnTo>
                  <a:lnTo>
                    <a:pt x="3732" y="18"/>
                  </a:lnTo>
                  <a:lnTo>
                    <a:pt x="3734" y="18"/>
                  </a:lnTo>
                  <a:lnTo>
                    <a:pt x="3734" y="18"/>
                  </a:lnTo>
                  <a:lnTo>
                    <a:pt x="3740" y="18"/>
                  </a:lnTo>
                  <a:lnTo>
                    <a:pt x="3740" y="18"/>
                  </a:lnTo>
                  <a:lnTo>
                    <a:pt x="3748" y="18"/>
                  </a:lnTo>
                  <a:lnTo>
                    <a:pt x="3748" y="18"/>
                  </a:lnTo>
                  <a:lnTo>
                    <a:pt x="3756" y="18"/>
                  </a:lnTo>
                  <a:lnTo>
                    <a:pt x="3756" y="18"/>
                  </a:lnTo>
                  <a:lnTo>
                    <a:pt x="3760" y="20"/>
                  </a:lnTo>
                  <a:lnTo>
                    <a:pt x="3760" y="20"/>
                  </a:lnTo>
                  <a:lnTo>
                    <a:pt x="3764" y="20"/>
                  </a:lnTo>
                  <a:lnTo>
                    <a:pt x="3764" y="20"/>
                  </a:lnTo>
                  <a:lnTo>
                    <a:pt x="3770" y="20"/>
                  </a:lnTo>
                  <a:lnTo>
                    <a:pt x="3770" y="20"/>
                  </a:lnTo>
                  <a:lnTo>
                    <a:pt x="3772" y="20"/>
                  </a:lnTo>
                  <a:lnTo>
                    <a:pt x="3772" y="20"/>
                  </a:lnTo>
                  <a:lnTo>
                    <a:pt x="3776" y="20"/>
                  </a:lnTo>
                  <a:lnTo>
                    <a:pt x="3776" y="20"/>
                  </a:lnTo>
                  <a:lnTo>
                    <a:pt x="3778" y="20"/>
                  </a:lnTo>
                  <a:lnTo>
                    <a:pt x="3780" y="20"/>
                  </a:lnTo>
                  <a:lnTo>
                    <a:pt x="3780" y="20"/>
                  </a:lnTo>
                  <a:lnTo>
                    <a:pt x="3782" y="20"/>
                  </a:lnTo>
                  <a:lnTo>
                    <a:pt x="3782" y="20"/>
                  </a:lnTo>
                  <a:lnTo>
                    <a:pt x="3784" y="20"/>
                  </a:lnTo>
                  <a:lnTo>
                    <a:pt x="3784" y="20"/>
                  </a:lnTo>
                  <a:lnTo>
                    <a:pt x="3784" y="20"/>
                  </a:lnTo>
                  <a:lnTo>
                    <a:pt x="3784" y="20"/>
                  </a:lnTo>
                  <a:lnTo>
                    <a:pt x="3786" y="20"/>
                  </a:lnTo>
                  <a:lnTo>
                    <a:pt x="3786" y="20"/>
                  </a:lnTo>
                  <a:lnTo>
                    <a:pt x="3786" y="20"/>
                  </a:lnTo>
                  <a:lnTo>
                    <a:pt x="3786" y="20"/>
                  </a:lnTo>
                  <a:lnTo>
                    <a:pt x="3788" y="20"/>
                  </a:lnTo>
                  <a:lnTo>
                    <a:pt x="3788" y="20"/>
                  </a:lnTo>
                  <a:lnTo>
                    <a:pt x="3790" y="22"/>
                  </a:lnTo>
                  <a:lnTo>
                    <a:pt x="3790" y="22"/>
                  </a:lnTo>
                  <a:lnTo>
                    <a:pt x="3794" y="22"/>
                  </a:lnTo>
                  <a:lnTo>
                    <a:pt x="3794" y="22"/>
                  </a:lnTo>
                  <a:lnTo>
                    <a:pt x="3796" y="22"/>
                  </a:lnTo>
                  <a:lnTo>
                    <a:pt x="3796" y="22"/>
                  </a:lnTo>
                  <a:lnTo>
                    <a:pt x="3796" y="22"/>
                  </a:lnTo>
                  <a:lnTo>
                    <a:pt x="3796" y="22"/>
                  </a:lnTo>
                  <a:lnTo>
                    <a:pt x="3796" y="22"/>
                  </a:lnTo>
                  <a:lnTo>
                    <a:pt x="3796" y="22"/>
                  </a:lnTo>
                  <a:lnTo>
                    <a:pt x="3798" y="20"/>
                  </a:lnTo>
                  <a:lnTo>
                    <a:pt x="3798" y="20"/>
                  </a:lnTo>
                  <a:lnTo>
                    <a:pt x="3802" y="22"/>
                  </a:lnTo>
                  <a:lnTo>
                    <a:pt x="3802" y="22"/>
                  </a:lnTo>
                  <a:lnTo>
                    <a:pt x="3802" y="20"/>
                  </a:lnTo>
                  <a:lnTo>
                    <a:pt x="3802" y="20"/>
                  </a:lnTo>
                  <a:lnTo>
                    <a:pt x="3804" y="20"/>
                  </a:lnTo>
                  <a:lnTo>
                    <a:pt x="3804" y="20"/>
                  </a:lnTo>
                  <a:lnTo>
                    <a:pt x="3804" y="22"/>
                  </a:lnTo>
                  <a:lnTo>
                    <a:pt x="3804" y="22"/>
                  </a:lnTo>
                  <a:lnTo>
                    <a:pt x="3806" y="22"/>
                  </a:lnTo>
                  <a:lnTo>
                    <a:pt x="3806" y="22"/>
                  </a:lnTo>
                  <a:lnTo>
                    <a:pt x="3806" y="22"/>
                  </a:lnTo>
                  <a:lnTo>
                    <a:pt x="3806" y="22"/>
                  </a:lnTo>
                  <a:lnTo>
                    <a:pt x="3808" y="22"/>
                  </a:lnTo>
                  <a:lnTo>
                    <a:pt x="3808" y="22"/>
                  </a:lnTo>
                  <a:lnTo>
                    <a:pt x="3808" y="22"/>
                  </a:lnTo>
                  <a:lnTo>
                    <a:pt x="3808" y="22"/>
                  </a:lnTo>
                  <a:lnTo>
                    <a:pt x="3808" y="22"/>
                  </a:lnTo>
                  <a:lnTo>
                    <a:pt x="3808" y="22"/>
                  </a:lnTo>
                  <a:lnTo>
                    <a:pt x="3808" y="22"/>
                  </a:lnTo>
                  <a:lnTo>
                    <a:pt x="3808" y="22"/>
                  </a:lnTo>
                  <a:lnTo>
                    <a:pt x="3808" y="22"/>
                  </a:lnTo>
                  <a:lnTo>
                    <a:pt x="3808" y="22"/>
                  </a:lnTo>
                  <a:lnTo>
                    <a:pt x="3810" y="22"/>
                  </a:lnTo>
                  <a:lnTo>
                    <a:pt x="3810" y="22"/>
                  </a:lnTo>
                  <a:lnTo>
                    <a:pt x="3810" y="22"/>
                  </a:lnTo>
                  <a:lnTo>
                    <a:pt x="3810" y="22"/>
                  </a:lnTo>
                  <a:lnTo>
                    <a:pt x="3810" y="22"/>
                  </a:lnTo>
                  <a:lnTo>
                    <a:pt x="3810" y="22"/>
                  </a:lnTo>
                  <a:lnTo>
                    <a:pt x="3810" y="22"/>
                  </a:lnTo>
                  <a:lnTo>
                    <a:pt x="3810" y="22"/>
                  </a:lnTo>
                  <a:lnTo>
                    <a:pt x="3810" y="22"/>
                  </a:lnTo>
                  <a:lnTo>
                    <a:pt x="3810" y="22"/>
                  </a:lnTo>
                  <a:lnTo>
                    <a:pt x="3812" y="22"/>
                  </a:lnTo>
                  <a:lnTo>
                    <a:pt x="3812" y="22"/>
                  </a:lnTo>
                  <a:lnTo>
                    <a:pt x="3814" y="22"/>
                  </a:lnTo>
                  <a:lnTo>
                    <a:pt x="3814" y="22"/>
                  </a:lnTo>
                  <a:lnTo>
                    <a:pt x="3816" y="22"/>
                  </a:lnTo>
                  <a:lnTo>
                    <a:pt x="3816" y="22"/>
                  </a:lnTo>
                  <a:lnTo>
                    <a:pt x="3818" y="22"/>
                  </a:lnTo>
                  <a:lnTo>
                    <a:pt x="3818" y="22"/>
                  </a:lnTo>
                  <a:lnTo>
                    <a:pt x="3822" y="22"/>
                  </a:lnTo>
                  <a:lnTo>
                    <a:pt x="3822" y="22"/>
                  </a:lnTo>
                  <a:lnTo>
                    <a:pt x="3824" y="22"/>
                  </a:lnTo>
                  <a:lnTo>
                    <a:pt x="3824" y="22"/>
                  </a:lnTo>
                  <a:lnTo>
                    <a:pt x="3828" y="24"/>
                  </a:lnTo>
                  <a:lnTo>
                    <a:pt x="3828" y="24"/>
                  </a:lnTo>
                  <a:lnTo>
                    <a:pt x="3828" y="22"/>
                  </a:lnTo>
                  <a:lnTo>
                    <a:pt x="3828" y="22"/>
                  </a:lnTo>
                  <a:lnTo>
                    <a:pt x="3830" y="24"/>
                  </a:lnTo>
                  <a:lnTo>
                    <a:pt x="3830" y="24"/>
                  </a:lnTo>
                  <a:lnTo>
                    <a:pt x="3832" y="24"/>
                  </a:lnTo>
                  <a:lnTo>
                    <a:pt x="3832" y="24"/>
                  </a:lnTo>
                  <a:lnTo>
                    <a:pt x="3834" y="24"/>
                  </a:lnTo>
                  <a:lnTo>
                    <a:pt x="3834" y="24"/>
                  </a:lnTo>
                  <a:lnTo>
                    <a:pt x="3836" y="24"/>
                  </a:lnTo>
                  <a:lnTo>
                    <a:pt x="3836" y="24"/>
                  </a:lnTo>
                  <a:lnTo>
                    <a:pt x="3838" y="24"/>
                  </a:lnTo>
                  <a:lnTo>
                    <a:pt x="3838" y="24"/>
                  </a:lnTo>
                  <a:lnTo>
                    <a:pt x="3838" y="24"/>
                  </a:lnTo>
                  <a:lnTo>
                    <a:pt x="3838" y="24"/>
                  </a:lnTo>
                  <a:lnTo>
                    <a:pt x="3840" y="24"/>
                  </a:lnTo>
                  <a:lnTo>
                    <a:pt x="3840" y="24"/>
                  </a:lnTo>
                  <a:lnTo>
                    <a:pt x="3840" y="24"/>
                  </a:lnTo>
                  <a:lnTo>
                    <a:pt x="3840" y="24"/>
                  </a:lnTo>
                  <a:lnTo>
                    <a:pt x="3846" y="24"/>
                  </a:lnTo>
                  <a:lnTo>
                    <a:pt x="3846" y="24"/>
                  </a:lnTo>
                  <a:lnTo>
                    <a:pt x="3850" y="26"/>
                  </a:lnTo>
                  <a:lnTo>
                    <a:pt x="3850" y="26"/>
                  </a:lnTo>
                  <a:lnTo>
                    <a:pt x="3860" y="26"/>
                  </a:lnTo>
                  <a:lnTo>
                    <a:pt x="3860" y="26"/>
                  </a:lnTo>
                  <a:lnTo>
                    <a:pt x="3864" y="24"/>
                  </a:lnTo>
                  <a:lnTo>
                    <a:pt x="3864" y="24"/>
                  </a:lnTo>
                  <a:lnTo>
                    <a:pt x="3868" y="26"/>
                  </a:lnTo>
                  <a:lnTo>
                    <a:pt x="3868" y="26"/>
                  </a:lnTo>
                  <a:lnTo>
                    <a:pt x="3876" y="26"/>
                  </a:lnTo>
                  <a:lnTo>
                    <a:pt x="3876" y="26"/>
                  </a:lnTo>
                  <a:lnTo>
                    <a:pt x="3878" y="26"/>
                  </a:lnTo>
                  <a:lnTo>
                    <a:pt x="3878" y="26"/>
                  </a:lnTo>
                  <a:lnTo>
                    <a:pt x="3890" y="28"/>
                  </a:lnTo>
                  <a:lnTo>
                    <a:pt x="3890" y="28"/>
                  </a:lnTo>
                  <a:lnTo>
                    <a:pt x="3892" y="28"/>
                  </a:lnTo>
                  <a:lnTo>
                    <a:pt x="3892" y="28"/>
                  </a:lnTo>
                  <a:lnTo>
                    <a:pt x="3902" y="28"/>
                  </a:lnTo>
                  <a:lnTo>
                    <a:pt x="3902" y="28"/>
                  </a:lnTo>
                  <a:lnTo>
                    <a:pt x="3904" y="30"/>
                  </a:lnTo>
                  <a:lnTo>
                    <a:pt x="3904" y="30"/>
                  </a:lnTo>
                  <a:lnTo>
                    <a:pt x="3908" y="28"/>
                  </a:lnTo>
                  <a:lnTo>
                    <a:pt x="3908" y="28"/>
                  </a:lnTo>
                  <a:lnTo>
                    <a:pt x="3910" y="28"/>
                  </a:lnTo>
                  <a:lnTo>
                    <a:pt x="3910" y="28"/>
                  </a:lnTo>
                  <a:lnTo>
                    <a:pt x="3912" y="28"/>
                  </a:lnTo>
                  <a:lnTo>
                    <a:pt x="3912" y="28"/>
                  </a:lnTo>
                  <a:lnTo>
                    <a:pt x="3918" y="30"/>
                  </a:lnTo>
                  <a:lnTo>
                    <a:pt x="3918" y="30"/>
                  </a:lnTo>
                  <a:lnTo>
                    <a:pt x="3922" y="30"/>
                  </a:lnTo>
                  <a:lnTo>
                    <a:pt x="3922" y="30"/>
                  </a:lnTo>
                  <a:lnTo>
                    <a:pt x="3924" y="30"/>
                  </a:lnTo>
                  <a:lnTo>
                    <a:pt x="3924" y="30"/>
                  </a:lnTo>
                  <a:lnTo>
                    <a:pt x="3924" y="30"/>
                  </a:lnTo>
                  <a:lnTo>
                    <a:pt x="3924" y="30"/>
                  </a:lnTo>
                  <a:lnTo>
                    <a:pt x="3926" y="30"/>
                  </a:lnTo>
                  <a:lnTo>
                    <a:pt x="3926" y="30"/>
                  </a:lnTo>
                  <a:lnTo>
                    <a:pt x="3926" y="30"/>
                  </a:lnTo>
                  <a:lnTo>
                    <a:pt x="3926" y="30"/>
                  </a:lnTo>
                  <a:lnTo>
                    <a:pt x="3930" y="32"/>
                  </a:lnTo>
                  <a:lnTo>
                    <a:pt x="3930" y="32"/>
                  </a:lnTo>
                  <a:lnTo>
                    <a:pt x="3906" y="32"/>
                  </a:lnTo>
                  <a:lnTo>
                    <a:pt x="3906" y="32"/>
                  </a:lnTo>
                  <a:lnTo>
                    <a:pt x="3906" y="32"/>
                  </a:lnTo>
                  <a:lnTo>
                    <a:pt x="3906" y="32"/>
                  </a:lnTo>
                  <a:lnTo>
                    <a:pt x="3906" y="32"/>
                  </a:lnTo>
                  <a:lnTo>
                    <a:pt x="3904" y="32"/>
                  </a:lnTo>
                  <a:lnTo>
                    <a:pt x="3904" y="32"/>
                  </a:lnTo>
                  <a:lnTo>
                    <a:pt x="3904" y="32"/>
                  </a:lnTo>
                  <a:lnTo>
                    <a:pt x="3904" y="32"/>
                  </a:lnTo>
                  <a:lnTo>
                    <a:pt x="3904" y="32"/>
                  </a:lnTo>
                  <a:lnTo>
                    <a:pt x="3904" y="32"/>
                  </a:lnTo>
                  <a:lnTo>
                    <a:pt x="3898" y="34"/>
                  </a:lnTo>
                  <a:lnTo>
                    <a:pt x="3898" y="34"/>
                  </a:lnTo>
                  <a:lnTo>
                    <a:pt x="3892" y="36"/>
                  </a:lnTo>
                  <a:lnTo>
                    <a:pt x="3892" y="36"/>
                  </a:lnTo>
                  <a:lnTo>
                    <a:pt x="3890" y="36"/>
                  </a:lnTo>
                  <a:lnTo>
                    <a:pt x="3890" y="36"/>
                  </a:lnTo>
                  <a:lnTo>
                    <a:pt x="3888" y="36"/>
                  </a:lnTo>
                  <a:lnTo>
                    <a:pt x="3888" y="36"/>
                  </a:lnTo>
                  <a:lnTo>
                    <a:pt x="3886" y="36"/>
                  </a:lnTo>
                  <a:lnTo>
                    <a:pt x="3886" y="36"/>
                  </a:lnTo>
                  <a:lnTo>
                    <a:pt x="3886" y="36"/>
                  </a:lnTo>
                  <a:lnTo>
                    <a:pt x="3886" y="36"/>
                  </a:lnTo>
                  <a:lnTo>
                    <a:pt x="3886" y="36"/>
                  </a:lnTo>
                  <a:lnTo>
                    <a:pt x="3886" y="36"/>
                  </a:lnTo>
                  <a:lnTo>
                    <a:pt x="3884" y="36"/>
                  </a:lnTo>
                  <a:lnTo>
                    <a:pt x="3884" y="36"/>
                  </a:lnTo>
                  <a:lnTo>
                    <a:pt x="3882" y="36"/>
                  </a:lnTo>
                  <a:lnTo>
                    <a:pt x="3882" y="36"/>
                  </a:lnTo>
                  <a:lnTo>
                    <a:pt x="3882" y="36"/>
                  </a:lnTo>
                  <a:lnTo>
                    <a:pt x="3882" y="36"/>
                  </a:lnTo>
                  <a:lnTo>
                    <a:pt x="3882" y="36"/>
                  </a:lnTo>
                  <a:lnTo>
                    <a:pt x="3882" y="36"/>
                  </a:lnTo>
                  <a:lnTo>
                    <a:pt x="3882" y="36"/>
                  </a:lnTo>
                  <a:lnTo>
                    <a:pt x="3882" y="36"/>
                  </a:lnTo>
                  <a:lnTo>
                    <a:pt x="3878" y="36"/>
                  </a:lnTo>
                  <a:lnTo>
                    <a:pt x="3878" y="36"/>
                  </a:lnTo>
                  <a:lnTo>
                    <a:pt x="3878" y="36"/>
                  </a:lnTo>
                  <a:lnTo>
                    <a:pt x="3878" y="36"/>
                  </a:lnTo>
                  <a:lnTo>
                    <a:pt x="3878" y="36"/>
                  </a:lnTo>
                  <a:lnTo>
                    <a:pt x="3878" y="36"/>
                  </a:lnTo>
                  <a:lnTo>
                    <a:pt x="3876" y="36"/>
                  </a:lnTo>
                  <a:lnTo>
                    <a:pt x="3876" y="36"/>
                  </a:lnTo>
                  <a:lnTo>
                    <a:pt x="3874" y="36"/>
                  </a:lnTo>
                  <a:lnTo>
                    <a:pt x="3874" y="36"/>
                  </a:lnTo>
                  <a:lnTo>
                    <a:pt x="3874" y="36"/>
                  </a:lnTo>
                  <a:lnTo>
                    <a:pt x="3874" y="36"/>
                  </a:lnTo>
                  <a:lnTo>
                    <a:pt x="3874" y="36"/>
                  </a:lnTo>
                  <a:lnTo>
                    <a:pt x="3874" y="38"/>
                  </a:lnTo>
                  <a:lnTo>
                    <a:pt x="3874" y="38"/>
                  </a:lnTo>
                  <a:lnTo>
                    <a:pt x="3870" y="38"/>
                  </a:lnTo>
                  <a:lnTo>
                    <a:pt x="3870" y="38"/>
                  </a:lnTo>
                  <a:lnTo>
                    <a:pt x="3864" y="38"/>
                  </a:lnTo>
                  <a:lnTo>
                    <a:pt x="3864" y="38"/>
                  </a:lnTo>
                  <a:lnTo>
                    <a:pt x="3854" y="38"/>
                  </a:lnTo>
                  <a:lnTo>
                    <a:pt x="3854" y="38"/>
                  </a:lnTo>
                  <a:lnTo>
                    <a:pt x="3850" y="36"/>
                  </a:lnTo>
                  <a:lnTo>
                    <a:pt x="3850" y="36"/>
                  </a:lnTo>
                  <a:lnTo>
                    <a:pt x="3846" y="34"/>
                  </a:lnTo>
                  <a:lnTo>
                    <a:pt x="3846" y="34"/>
                  </a:lnTo>
                  <a:lnTo>
                    <a:pt x="3846" y="34"/>
                  </a:lnTo>
                  <a:lnTo>
                    <a:pt x="3846" y="34"/>
                  </a:lnTo>
                  <a:lnTo>
                    <a:pt x="3842" y="34"/>
                  </a:lnTo>
                  <a:lnTo>
                    <a:pt x="3842" y="34"/>
                  </a:lnTo>
                  <a:lnTo>
                    <a:pt x="3842" y="36"/>
                  </a:lnTo>
                  <a:lnTo>
                    <a:pt x="3842" y="36"/>
                  </a:lnTo>
                  <a:lnTo>
                    <a:pt x="3842" y="36"/>
                  </a:lnTo>
                  <a:lnTo>
                    <a:pt x="3842" y="36"/>
                  </a:lnTo>
                  <a:lnTo>
                    <a:pt x="3842" y="36"/>
                  </a:lnTo>
                  <a:lnTo>
                    <a:pt x="3842" y="36"/>
                  </a:lnTo>
                  <a:lnTo>
                    <a:pt x="3842" y="36"/>
                  </a:lnTo>
                  <a:lnTo>
                    <a:pt x="3840" y="38"/>
                  </a:lnTo>
                  <a:lnTo>
                    <a:pt x="3840" y="38"/>
                  </a:lnTo>
                  <a:lnTo>
                    <a:pt x="3832" y="38"/>
                  </a:lnTo>
                  <a:lnTo>
                    <a:pt x="3832" y="38"/>
                  </a:lnTo>
                  <a:lnTo>
                    <a:pt x="3830" y="38"/>
                  </a:lnTo>
                  <a:lnTo>
                    <a:pt x="3830" y="38"/>
                  </a:lnTo>
                  <a:lnTo>
                    <a:pt x="3828" y="38"/>
                  </a:lnTo>
                  <a:lnTo>
                    <a:pt x="3828" y="38"/>
                  </a:lnTo>
                  <a:lnTo>
                    <a:pt x="3826" y="38"/>
                  </a:lnTo>
                  <a:lnTo>
                    <a:pt x="3826" y="38"/>
                  </a:lnTo>
                  <a:lnTo>
                    <a:pt x="3824" y="38"/>
                  </a:lnTo>
                  <a:lnTo>
                    <a:pt x="3824" y="38"/>
                  </a:lnTo>
                  <a:lnTo>
                    <a:pt x="3824" y="38"/>
                  </a:lnTo>
                  <a:lnTo>
                    <a:pt x="3824" y="38"/>
                  </a:lnTo>
                  <a:lnTo>
                    <a:pt x="3824" y="38"/>
                  </a:lnTo>
                  <a:lnTo>
                    <a:pt x="3824" y="38"/>
                  </a:lnTo>
                  <a:lnTo>
                    <a:pt x="3822" y="38"/>
                  </a:lnTo>
                  <a:lnTo>
                    <a:pt x="3822" y="38"/>
                  </a:lnTo>
                  <a:lnTo>
                    <a:pt x="3820" y="38"/>
                  </a:lnTo>
                  <a:lnTo>
                    <a:pt x="3820" y="38"/>
                  </a:lnTo>
                  <a:lnTo>
                    <a:pt x="3820" y="38"/>
                  </a:lnTo>
                  <a:lnTo>
                    <a:pt x="3820" y="38"/>
                  </a:lnTo>
                  <a:lnTo>
                    <a:pt x="3812" y="40"/>
                  </a:lnTo>
                  <a:lnTo>
                    <a:pt x="3812" y="40"/>
                  </a:lnTo>
                  <a:lnTo>
                    <a:pt x="3810" y="40"/>
                  </a:lnTo>
                  <a:lnTo>
                    <a:pt x="3810" y="40"/>
                  </a:lnTo>
                  <a:lnTo>
                    <a:pt x="3810" y="40"/>
                  </a:lnTo>
                  <a:lnTo>
                    <a:pt x="3810" y="40"/>
                  </a:lnTo>
                  <a:lnTo>
                    <a:pt x="3810" y="40"/>
                  </a:lnTo>
                  <a:lnTo>
                    <a:pt x="3810" y="40"/>
                  </a:lnTo>
                  <a:lnTo>
                    <a:pt x="3808" y="40"/>
                  </a:lnTo>
                  <a:lnTo>
                    <a:pt x="3808" y="40"/>
                  </a:lnTo>
                  <a:lnTo>
                    <a:pt x="3808" y="40"/>
                  </a:lnTo>
                  <a:lnTo>
                    <a:pt x="3808" y="40"/>
                  </a:lnTo>
                  <a:lnTo>
                    <a:pt x="3808" y="40"/>
                  </a:lnTo>
                  <a:lnTo>
                    <a:pt x="3808" y="40"/>
                  </a:lnTo>
                  <a:lnTo>
                    <a:pt x="3806" y="42"/>
                  </a:lnTo>
                  <a:lnTo>
                    <a:pt x="3806" y="42"/>
                  </a:lnTo>
                  <a:lnTo>
                    <a:pt x="3806" y="42"/>
                  </a:lnTo>
                  <a:lnTo>
                    <a:pt x="3806" y="42"/>
                  </a:lnTo>
                  <a:lnTo>
                    <a:pt x="3802" y="42"/>
                  </a:lnTo>
                  <a:lnTo>
                    <a:pt x="3802" y="42"/>
                  </a:lnTo>
                  <a:lnTo>
                    <a:pt x="3800" y="42"/>
                  </a:lnTo>
                  <a:lnTo>
                    <a:pt x="3800" y="42"/>
                  </a:lnTo>
                  <a:lnTo>
                    <a:pt x="3794" y="42"/>
                  </a:lnTo>
                  <a:lnTo>
                    <a:pt x="3794" y="42"/>
                  </a:lnTo>
                  <a:lnTo>
                    <a:pt x="3794" y="42"/>
                  </a:lnTo>
                  <a:lnTo>
                    <a:pt x="3794" y="42"/>
                  </a:lnTo>
                  <a:lnTo>
                    <a:pt x="3794" y="42"/>
                  </a:lnTo>
                  <a:lnTo>
                    <a:pt x="3794" y="42"/>
                  </a:lnTo>
                  <a:lnTo>
                    <a:pt x="3790" y="42"/>
                  </a:lnTo>
                  <a:lnTo>
                    <a:pt x="3790" y="42"/>
                  </a:lnTo>
                  <a:lnTo>
                    <a:pt x="3790" y="42"/>
                  </a:lnTo>
                  <a:lnTo>
                    <a:pt x="3790" y="42"/>
                  </a:lnTo>
                  <a:lnTo>
                    <a:pt x="3788" y="42"/>
                  </a:lnTo>
                  <a:lnTo>
                    <a:pt x="3788" y="42"/>
                  </a:lnTo>
                  <a:lnTo>
                    <a:pt x="3782" y="42"/>
                  </a:lnTo>
                  <a:lnTo>
                    <a:pt x="3782" y="42"/>
                  </a:lnTo>
                  <a:lnTo>
                    <a:pt x="3780" y="42"/>
                  </a:lnTo>
                  <a:lnTo>
                    <a:pt x="3780" y="42"/>
                  </a:lnTo>
                  <a:lnTo>
                    <a:pt x="3772" y="42"/>
                  </a:lnTo>
                  <a:lnTo>
                    <a:pt x="3772" y="42"/>
                  </a:lnTo>
                  <a:lnTo>
                    <a:pt x="3762" y="40"/>
                  </a:lnTo>
                  <a:lnTo>
                    <a:pt x="3762" y="40"/>
                  </a:lnTo>
                  <a:lnTo>
                    <a:pt x="3758" y="42"/>
                  </a:lnTo>
                  <a:lnTo>
                    <a:pt x="3758" y="42"/>
                  </a:lnTo>
                  <a:lnTo>
                    <a:pt x="3750" y="42"/>
                  </a:lnTo>
                  <a:lnTo>
                    <a:pt x="3750" y="42"/>
                  </a:lnTo>
                  <a:lnTo>
                    <a:pt x="3750" y="42"/>
                  </a:lnTo>
                  <a:lnTo>
                    <a:pt x="3750" y="42"/>
                  </a:lnTo>
                  <a:lnTo>
                    <a:pt x="3750" y="42"/>
                  </a:lnTo>
                  <a:lnTo>
                    <a:pt x="3750" y="42"/>
                  </a:lnTo>
                  <a:lnTo>
                    <a:pt x="3748" y="42"/>
                  </a:lnTo>
                  <a:lnTo>
                    <a:pt x="3748" y="42"/>
                  </a:lnTo>
                  <a:lnTo>
                    <a:pt x="3748" y="42"/>
                  </a:lnTo>
                  <a:lnTo>
                    <a:pt x="3748" y="42"/>
                  </a:lnTo>
                  <a:lnTo>
                    <a:pt x="3748" y="42"/>
                  </a:lnTo>
                  <a:lnTo>
                    <a:pt x="3748" y="42"/>
                  </a:lnTo>
                  <a:lnTo>
                    <a:pt x="3746" y="42"/>
                  </a:lnTo>
                  <a:lnTo>
                    <a:pt x="3746" y="42"/>
                  </a:lnTo>
                  <a:lnTo>
                    <a:pt x="3744" y="42"/>
                  </a:lnTo>
                  <a:lnTo>
                    <a:pt x="3744" y="42"/>
                  </a:lnTo>
                  <a:lnTo>
                    <a:pt x="3744" y="42"/>
                  </a:lnTo>
                  <a:lnTo>
                    <a:pt x="3744" y="42"/>
                  </a:lnTo>
                  <a:lnTo>
                    <a:pt x="3742" y="42"/>
                  </a:lnTo>
                  <a:lnTo>
                    <a:pt x="3742" y="42"/>
                  </a:lnTo>
                  <a:lnTo>
                    <a:pt x="3740" y="42"/>
                  </a:lnTo>
                  <a:lnTo>
                    <a:pt x="3740" y="42"/>
                  </a:lnTo>
                  <a:lnTo>
                    <a:pt x="3738" y="42"/>
                  </a:lnTo>
                  <a:lnTo>
                    <a:pt x="3738" y="42"/>
                  </a:lnTo>
                  <a:lnTo>
                    <a:pt x="3736" y="42"/>
                  </a:lnTo>
                  <a:lnTo>
                    <a:pt x="3736" y="42"/>
                  </a:lnTo>
                  <a:lnTo>
                    <a:pt x="3730" y="42"/>
                  </a:lnTo>
                  <a:lnTo>
                    <a:pt x="3730" y="42"/>
                  </a:lnTo>
                  <a:lnTo>
                    <a:pt x="3728" y="42"/>
                  </a:lnTo>
                  <a:lnTo>
                    <a:pt x="3728" y="42"/>
                  </a:lnTo>
                  <a:lnTo>
                    <a:pt x="3724" y="42"/>
                  </a:lnTo>
                  <a:lnTo>
                    <a:pt x="3724" y="42"/>
                  </a:lnTo>
                  <a:lnTo>
                    <a:pt x="3720" y="42"/>
                  </a:lnTo>
                  <a:lnTo>
                    <a:pt x="3720" y="42"/>
                  </a:lnTo>
                  <a:lnTo>
                    <a:pt x="3718" y="42"/>
                  </a:lnTo>
                  <a:lnTo>
                    <a:pt x="3718" y="42"/>
                  </a:lnTo>
                  <a:lnTo>
                    <a:pt x="3714" y="42"/>
                  </a:lnTo>
                  <a:lnTo>
                    <a:pt x="3714" y="42"/>
                  </a:lnTo>
                  <a:lnTo>
                    <a:pt x="3710" y="44"/>
                  </a:lnTo>
                  <a:lnTo>
                    <a:pt x="3710" y="44"/>
                  </a:lnTo>
                  <a:lnTo>
                    <a:pt x="3710" y="44"/>
                  </a:lnTo>
                  <a:lnTo>
                    <a:pt x="3710" y="44"/>
                  </a:lnTo>
                  <a:lnTo>
                    <a:pt x="3708" y="44"/>
                  </a:lnTo>
                  <a:lnTo>
                    <a:pt x="3708" y="44"/>
                  </a:lnTo>
                  <a:lnTo>
                    <a:pt x="3708" y="44"/>
                  </a:lnTo>
                  <a:lnTo>
                    <a:pt x="3708" y="44"/>
                  </a:lnTo>
                  <a:lnTo>
                    <a:pt x="3708" y="44"/>
                  </a:lnTo>
                  <a:lnTo>
                    <a:pt x="3708" y="44"/>
                  </a:lnTo>
                  <a:lnTo>
                    <a:pt x="3706" y="44"/>
                  </a:lnTo>
                  <a:lnTo>
                    <a:pt x="3706" y="44"/>
                  </a:lnTo>
                  <a:lnTo>
                    <a:pt x="3704" y="44"/>
                  </a:lnTo>
                  <a:lnTo>
                    <a:pt x="3704" y="44"/>
                  </a:lnTo>
                  <a:lnTo>
                    <a:pt x="3704" y="44"/>
                  </a:lnTo>
                  <a:lnTo>
                    <a:pt x="3704" y="44"/>
                  </a:lnTo>
                  <a:lnTo>
                    <a:pt x="3698" y="46"/>
                  </a:lnTo>
                  <a:lnTo>
                    <a:pt x="3698" y="46"/>
                  </a:lnTo>
                  <a:lnTo>
                    <a:pt x="3698" y="46"/>
                  </a:lnTo>
                  <a:lnTo>
                    <a:pt x="3698" y="46"/>
                  </a:lnTo>
                  <a:lnTo>
                    <a:pt x="3690" y="46"/>
                  </a:lnTo>
                  <a:lnTo>
                    <a:pt x="3690" y="46"/>
                  </a:lnTo>
                  <a:lnTo>
                    <a:pt x="3688" y="46"/>
                  </a:lnTo>
                  <a:lnTo>
                    <a:pt x="3688" y="46"/>
                  </a:lnTo>
                  <a:lnTo>
                    <a:pt x="3684" y="46"/>
                  </a:lnTo>
                  <a:lnTo>
                    <a:pt x="3684" y="46"/>
                  </a:lnTo>
                  <a:lnTo>
                    <a:pt x="3680" y="46"/>
                  </a:lnTo>
                  <a:lnTo>
                    <a:pt x="3680" y="46"/>
                  </a:lnTo>
                  <a:lnTo>
                    <a:pt x="3678" y="46"/>
                  </a:lnTo>
                  <a:lnTo>
                    <a:pt x="3678" y="46"/>
                  </a:lnTo>
                  <a:lnTo>
                    <a:pt x="3678" y="46"/>
                  </a:lnTo>
                  <a:lnTo>
                    <a:pt x="3678" y="46"/>
                  </a:lnTo>
                  <a:lnTo>
                    <a:pt x="3676" y="46"/>
                  </a:lnTo>
                  <a:lnTo>
                    <a:pt x="3676" y="46"/>
                  </a:lnTo>
                  <a:lnTo>
                    <a:pt x="3676" y="46"/>
                  </a:lnTo>
                  <a:lnTo>
                    <a:pt x="3676" y="46"/>
                  </a:lnTo>
                  <a:lnTo>
                    <a:pt x="3676" y="46"/>
                  </a:lnTo>
                  <a:lnTo>
                    <a:pt x="3676" y="46"/>
                  </a:lnTo>
                  <a:lnTo>
                    <a:pt x="3674" y="46"/>
                  </a:lnTo>
                  <a:lnTo>
                    <a:pt x="3674" y="46"/>
                  </a:lnTo>
                  <a:lnTo>
                    <a:pt x="3670" y="48"/>
                  </a:lnTo>
                  <a:lnTo>
                    <a:pt x="3670" y="48"/>
                  </a:lnTo>
                  <a:lnTo>
                    <a:pt x="3664" y="46"/>
                  </a:lnTo>
                  <a:lnTo>
                    <a:pt x="3664" y="46"/>
                  </a:lnTo>
                  <a:lnTo>
                    <a:pt x="3660" y="44"/>
                  </a:lnTo>
                  <a:lnTo>
                    <a:pt x="3660" y="44"/>
                  </a:lnTo>
                  <a:lnTo>
                    <a:pt x="3658" y="44"/>
                  </a:lnTo>
                  <a:lnTo>
                    <a:pt x="3658" y="44"/>
                  </a:lnTo>
                  <a:lnTo>
                    <a:pt x="3656" y="44"/>
                  </a:lnTo>
                  <a:lnTo>
                    <a:pt x="3656" y="44"/>
                  </a:lnTo>
                  <a:lnTo>
                    <a:pt x="3652" y="46"/>
                  </a:lnTo>
                  <a:lnTo>
                    <a:pt x="3652" y="46"/>
                  </a:lnTo>
                  <a:lnTo>
                    <a:pt x="3650" y="48"/>
                  </a:lnTo>
                  <a:lnTo>
                    <a:pt x="3650" y="48"/>
                  </a:lnTo>
                  <a:lnTo>
                    <a:pt x="3648" y="48"/>
                  </a:lnTo>
                  <a:lnTo>
                    <a:pt x="3648" y="48"/>
                  </a:lnTo>
                  <a:lnTo>
                    <a:pt x="3648" y="48"/>
                  </a:lnTo>
                  <a:lnTo>
                    <a:pt x="3648" y="48"/>
                  </a:lnTo>
                  <a:lnTo>
                    <a:pt x="3646" y="48"/>
                  </a:lnTo>
                  <a:lnTo>
                    <a:pt x="3646" y="48"/>
                  </a:lnTo>
                  <a:lnTo>
                    <a:pt x="3646" y="48"/>
                  </a:lnTo>
                  <a:lnTo>
                    <a:pt x="3646" y="48"/>
                  </a:lnTo>
                  <a:lnTo>
                    <a:pt x="3644" y="48"/>
                  </a:lnTo>
                  <a:lnTo>
                    <a:pt x="3644" y="48"/>
                  </a:lnTo>
                  <a:lnTo>
                    <a:pt x="3644" y="48"/>
                  </a:lnTo>
                  <a:lnTo>
                    <a:pt x="3644" y="48"/>
                  </a:lnTo>
                  <a:lnTo>
                    <a:pt x="3642" y="48"/>
                  </a:lnTo>
                  <a:lnTo>
                    <a:pt x="3642" y="48"/>
                  </a:lnTo>
                  <a:lnTo>
                    <a:pt x="3638" y="48"/>
                  </a:lnTo>
                  <a:lnTo>
                    <a:pt x="3638" y="48"/>
                  </a:lnTo>
                  <a:lnTo>
                    <a:pt x="3638" y="46"/>
                  </a:lnTo>
                  <a:lnTo>
                    <a:pt x="3638" y="46"/>
                  </a:lnTo>
                  <a:lnTo>
                    <a:pt x="3634" y="46"/>
                  </a:lnTo>
                  <a:lnTo>
                    <a:pt x="3634" y="46"/>
                  </a:lnTo>
                  <a:lnTo>
                    <a:pt x="3634" y="46"/>
                  </a:lnTo>
                  <a:lnTo>
                    <a:pt x="3634" y="46"/>
                  </a:lnTo>
                  <a:lnTo>
                    <a:pt x="3634" y="46"/>
                  </a:lnTo>
                  <a:lnTo>
                    <a:pt x="3634" y="46"/>
                  </a:lnTo>
                  <a:lnTo>
                    <a:pt x="3630" y="46"/>
                  </a:lnTo>
                  <a:lnTo>
                    <a:pt x="3630" y="46"/>
                  </a:lnTo>
                  <a:lnTo>
                    <a:pt x="3630" y="46"/>
                  </a:lnTo>
                  <a:lnTo>
                    <a:pt x="3630" y="46"/>
                  </a:lnTo>
                  <a:lnTo>
                    <a:pt x="3628" y="46"/>
                  </a:lnTo>
                  <a:lnTo>
                    <a:pt x="3628" y="46"/>
                  </a:lnTo>
                  <a:lnTo>
                    <a:pt x="3626" y="46"/>
                  </a:lnTo>
                  <a:lnTo>
                    <a:pt x="3626" y="46"/>
                  </a:lnTo>
                  <a:lnTo>
                    <a:pt x="3624" y="46"/>
                  </a:lnTo>
                  <a:lnTo>
                    <a:pt x="3624" y="46"/>
                  </a:lnTo>
                  <a:lnTo>
                    <a:pt x="3620" y="48"/>
                  </a:lnTo>
                  <a:lnTo>
                    <a:pt x="3620" y="48"/>
                  </a:lnTo>
                  <a:lnTo>
                    <a:pt x="3610" y="48"/>
                  </a:lnTo>
                  <a:lnTo>
                    <a:pt x="3610" y="48"/>
                  </a:lnTo>
                  <a:lnTo>
                    <a:pt x="3608" y="48"/>
                  </a:lnTo>
                  <a:lnTo>
                    <a:pt x="3608" y="48"/>
                  </a:lnTo>
                  <a:lnTo>
                    <a:pt x="3606" y="48"/>
                  </a:lnTo>
                  <a:lnTo>
                    <a:pt x="3606" y="48"/>
                  </a:lnTo>
                  <a:lnTo>
                    <a:pt x="3604" y="48"/>
                  </a:lnTo>
                  <a:lnTo>
                    <a:pt x="3604" y="48"/>
                  </a:lnTo>
                  <a:lnTo>
                    <a:pt x="3602" y="48"/>
                  </a:lnTo>
                  <a:lnTo>
                    <a:pt x="3602" y="48"/>
                  </a:lnTo>
                  <a:lnTo>
                    <a:pt x="3598" y="48"/>
                  </a:lnTo>
                  <a:lnTo>
                    <a:pt x="3598" y="48"/>
                  </a:lnTo>
                  <a:lnTo>
                    <a:pt x="3596" y="46"/>
                  </a:lnTo>
                  <a:lnTo>
                    <a:pt x="3596" y="46"/>
                  </a:lnTo>
                  <a:lnTo>
                    <a:pt x="3592" y="48"/>
                  </a:lnTo>
                  <a:lnTo>
                    <a:pt x="3592" y="48"/>
                  </a:lnTo>
                  <a:lnTo>
                    <a:pt x="3592" y="48"/>
                  </a:lnTo>
                  <a:lnTo>
                    <a:pt x="3592" y="48"/>
                  </a:lnTo>
                  <a:lnTo>
                    <a:pt x="3590" y="48"/>
                  </a:lnTo>
                  <a:lnTo>
                    <a:pt x="3590" y="48"/>
                  </a:lnTo>
                  <a:lnTo>
                    <a:pt x="3588" y="48"/>
                  </a:lnTo>
                  <a:lnTo>
                    <a:pt x="3588" y="48"/>
                  </a:lnTo>
                  <a:lnTo>
                    <a:pt x="3586" y="48"/>
                  </a:lnTo>
                  <a:lnTo>
                    <a:pt x="3586" y="48"/>
                  </a:lnTo>
                  <a:lnTo>
                    <a:pt x="3582" y="48"/>
                  </a:lnTo>
                  <a:lnTo>
                    <a:pt x="3582" y="48"/>
                  </a:lnTo>
                  <a:lnTo>
                    <a:pt x="3576" y="48"/>
                  </a:lnTo>
                  <a:lnTo>
                    <a:pt x="3576" y="48"/>
                  </a:lnTo>
                  <a:lnTo>
                    <a:pt x="3572" y="48"/>
                  </a:lnTo>
                  <a:lnTo>
                    <a:pt x="3570" y="48"/>
                  </a:lnTo>
                  <a:lnTo>
                    <a:pt x="3570" y="48"/>
                  </a:lnTo>
                  <a:lnTo>
                    <a:pt x="3568" y="50"/>
                  </a:lnTo>
                  <a:lnTo>
                    <a:pt x="3568" y="50"/>
                  </a:lnTo>
                  <a:lnTo>
                    <a:pt x="3566" y="50"/>
                  </a:lnTo>
                  <a:lnTo>
                    <a:pt x="3566" y="50"/>
                  </a:lnTo>
                  <a:lnTo>
                    <a:pt x="3566" y="50"/>
                  </a:lnTo>
                  <a:lnTo>
                    <a:pt x="3566" y="50"/>
                  </a:lnTo>
                  <a:lnTo>
                    <a:pt x="3566" y="50"/>
                  </a:lnTo>
                  <a:lnTo>
                    <a:pt x="3566" y="50"/>
                  </a:lnTo>
                  <a:lnTo>
                    <a:pt x="3566" y="50"/>
                  </a:lnTo>
                  <a:lnTo>
                    <a:pt x="3566" y="50"/>
                  </a:lnTo>
                  <a:lnTo>
                    <a:pt x="3564" y="50"/>
                  </a:lnTo>
                  <a:lnTo>
                    <a:pt x="3564" y="50"/>
                  </a:lnTo>
                  <a:lnTo>
                    <a:pt x="3564" y="50"/>
                  </a:lnTo>
                  <a:lnTo>
                    <a:pt x="3564" y="50"/>
                  </a:lnTo>
                  <a:lnTo>
                    <a:pt x="3564" y="50"/>
                  </a:lnTo>
                  <a:lnTo>
                    <a:pt x="3564" y="50"/>
                  </a:lnTo>
                  <a:lnTo>
                    <a:pt x="3562" y="48"/>
                  </a:lnTo>
                  <a:lnTo>
                    <a:pt x="3562" y="48"/>
                  </a:lnTo>
                  <a:lnTo>
                    <a:pt x="3562" y="50"/>
                  </a:lnTo>
                  <a:lnTo>
                    <a:pt x="3562" y="50"/>
                  </a:lnTo>
                  <a:lnTo>
                    <a:pt x="3562" y="48"/>
                  </a:lnTo>
                  <a:lnTo>
                    <a:pt x="3562" y="48"/>
                  </a:lnTo>
                  <a:lnTo>
                    <a:pt x="3560" y="48"/>
                  </a:lnTo>
                  <a:lnTo>
                    <a:pt x="3560" y="48"/>
                  </a:lnTo>
                  <a:lnTo>
                    <a:pt x="3558" y="48"/>
                  </a:lnTo>
                  <a:lnTo>
                    <a:pt x="3558" y="48"/>
                  </a:lnTo>
                  <a:lnTo>
                    <a:pt x="3558" y="48"/>
                  </a:lnTo>
                  <a:lnTo>
                    <a:pt x="3558" y="48"/>
                  </a:lnTo>
                  <a:lnTo>
                    <a:pt x="3558" y="48"/>
                  </a:lnTo>
                  <a:lnTo>
                    <a:pt x="3558" y="48"/>
                  </a:lnTo>
                  <a:lnTo>
                    <a:pt x="3556" y="48"/>
                  </a:lnTo>
                  <a:lnTo>
                    <a:pt x="3556" y="48"/>
                  </a:lnTo>
                  <a:lnTo>
                    <a:pt x="3556" y="48"/>
                  </a:lnTo>
                  <a:lnTo>
                    <a:pt x="3556" y="48"/>
                  </a:lnTo>
                  <a:lnTo>
                    <a:pt x="3554" y="48"/>
                  </a:lnTo>
                  <a:lnTo>
                    <a:pt x="3554" y="48"/>
                  </a:lnTo>
                  <a:lnTo>
                    <a:pt x="3554" y="48"/>
                  </a:lnTo>
                  <a:lnTo>
                    <a:pt x="3554" y="48"/>
                  </a:lnTo>
                  <a:lnTo>
                    <a:pt x="3552" y="48"/>
                  </a:lnTo>
                  <a:lnTo>
                    <a:pt x="3552" y="48"/>
                  </a:lnTo>
                  <a:lnTo>
                    <a:pt x="3552" y="48"/>
                  </a:lnTo>
                  <a:lnTo>
                    <a:pt x="3552" y="48"/>
                  </a:lnTo>
                  <a:lnTo>
                    <a:pt x="3550" y="48"/>
                  </a:lnTo>
                  <a:lnTo>
                    <a:pt x="3550" y="48"/>
                  </a:lnTo>
                  <a:lnTo>
                    <a:pt x="3550" y="48"/>
                  </a:lnTo>
                  <a:lnTo>
                    <a:pt x="3550" y="48"/>
                  </a:lnTo>
                  <a:lnTo>
                    <a:pt x="3550" y="46"/>
                  </a:lnTo>
                  <a:lnTo>
                    <a:pt x="3550" y="46"/>
                  </a:lnTo>
                  <a:lnTo>
                    <a:pt x="3548" y="48"/>
                  </a:lnTo>
                  <a:lnTo>
                    <a:pt x="3548" y="48"/>
                  </a:lnTo>
                  <a:lnTo>
                    <a:pt x="3548" y="46"/>
                  </a:lnTo>
                  <a:lnTo>
                    <a:pt x="3548" y="46"/>
                  </a:lnTo>
                  <a:lnTo>
                    <a:pt x="3546" y="46"/>
                  </a:lnTo>
                  <a:lnTo>
                    <a:pt x="3546" y="46"/>
                  </a:lnTo>
                  <a:lnTo>
                    <a:pt x="3544" y="46"/>
                  </a:lnTo>
                  <a:lnTo>
                    <a:pt x="3544" y="46"/>
                  </a:lnTo>
                  <a:lnTo>
                    <a:pt x="3544" y="46"/>
                  </a:lnTo>
                  <a:lnTo>
                    <a:pt x="3544" y="46"/>
                  </a:lnTo>
                  <a:lnTo>
                    <a:pt x="3544" y="46"/>
                  </a:lnTo>
                  <a:lnTo>
                    <a:pt x="3544" y="46"/>
                  </a:lnTo>
                  <a:lnTo>
                    <a:pt x="3542" y="46"/>
                  </a:lnTo>
                  <a:lnTo>
                    <a:pt x="3542" y="46"/>
                  </a:lnTo>
                  <a:lnTo>
                    <a:pt x="3542" y="48"/>
                  </a:lnTo>
                  <a:lnTo>
                    <a:pt x="3542" y="48"/>
                  </a:lnTo>
                  <a:lnTo>
                    <a:pt x="3542" y="46"/>
                  </a:lnTo>
                  <a:lnTo>
                    <a:pt x="3542" y="46"/>
                  </a:lnTo>
                  <a:lnTo>
                    <a:pt x="3536" y="48"/>
                  </a:lnTo>
                  <a:lnTo>
                    <a:pt x="3536" y="48"/>
                  </a:lnTo>
                  <a:lnTo>
                    <a:pt x="3534" y="48"/>
                  </a:lnTo>
                  <a:lnTo>
                    <a:pt x="3534" y="48"/>
                  </a:lnTo>
                  <a:lnTo>
                    <a:pt x="3526" y="48"/>
                  </a:lnTo>
                  <a:lnTo>
                    <a:pt x="3526" y="48"/>
                  </a:lnTo>
                  <a:lnTo>
                    <a:pt x="3524" y="48"/>
                  </a:lnTo>
                  <a:lnTo>
                    <a:pt x="3524" y="48"/>
                  </a:lnTo>
                  <a:lnTo>
                    <a:pt x="3522" y="48"/>
                  </a:lnTo>
                  <a:lnTo>
                    <a:pt x="3522" y="48"/>
                  </a:lnTo>
                  <a:lnTo>
                    <a:pt x="3522" y="48"/>
                  </a:lnTo>
                  <a:lnTo>
                    <a:pt x="3522" y="48"/>
                  </a:lnTo>
                  <a:lnTo>
                    <a:pt x="3522" y="48"/>
                  </a:lnTo>
                  <a:lnTo>
                    <a:pt x="3522" y="48"/>
                  </a:lnTo>
                  <a:lnTo>
                    <a:pt x="3520" y="48"/>
                  </a:lnTo>
                  <a:lnTo>
                    <a:pt x="3520" y="48"/>
                  </a:lnTo>
                  <a:lnTo>
                    <a:pt x="3518" y="48"/>
                  </a:lnTo>
                  <a:lnTo>
                    <a:pt x="3518" y="48"/>
                  </a:lnTo>
                  <a:lnTo>
                    <a:pt x="3518" y="48"/>
                  </a:lnTo>
                  <a:lnTo>
                    <a:pt x="3518" y="48"/>
                  </a:lnTo>
                  <a:lnTo>
                    <a:pt x="3518" y="48"/>
                  </a:lnTo>
                  <a:lnTo>
                    <a:pt x="3518" y="48"/>
                  </a:lnTo>
                  <a:lnTo>
                    <a:pt x="3518" y="50"/>
                  </a:lnTo>
                  <a:lnTo>
                    <a:pt x="3518" y="50"/>
                  </a:lnTo>
                  <a:lnTo>
                    <a:pt x="3512" y="48"/>
                  </a:lnTo>
                  <a:lnTo>
                    <a:pt x="3508" y="50"/>
                  </a:lnTo>
                  <a:lnTo>
                    <a:pt x="3508" y="50"/>
                  </a:lnTo>
                  <a:lnTo>
                    <a:pt x="3502" y="48"/>
                  </a:lnTo>
                  <a:lnTo>
                    <a:pt x="3502" y="48"/>
                  </a:lnTo>
                  <a:lnTo>
                    <a:pt x="3494" y="48"/>
                  </a:lnTo>
                  <a:lnTo>
                    <a:pt x="3494" y="48"/>
                  </a:lnTo>
                  <a:lnTo>
                    <a:pt x="3490" y="48"/>
                  </a:lnTo>
                  <a:lnTo>
                    <a:pt x="3490" y="48"/>
                  </a:lnTo>
                  <a:lnTo>
                    <a:pt x="3488" y="48"/>
                  </a:lnTo>
                  <a:lnTo>
                    <a:pt x="3488" y="48"/>
                  </a:lnTo>
                  <a:lnTo>
                    <a:pt x="3486" y="48"/>
                  </a:lnTo>
                  <a:lnTo>
                    <a:pt x="3486" y="48"/>
                  </a:lnTo>
                  <a:lnTo>
                    <a:pt x="3478" y="48"/>
                  </a:lnTo>
                  <a:lnTo>
                    <a:pt x="3478" y="48"/>
                  </a:lnTo>
                  <a:lnTo>
                    <a:pt x="3478" y="48"/>
                  </a:lnTo>
                  <a:lnTo>
                    <a:pt x="3478" y="48"/>
                  </a:lnTo>
                  <a:lnTo>
                    <a:pt x="3476" y="48"/>
                  </a:lnTo>
                  <a:lnTo>
                    <a:pt x="3476" y="48"/>
                  </a:lnTo>
                  <a:lnTo>
                    <a:pt x="3474" y="48"/>
                  </a:lnTo>
                  <a:lnTo>
                    <a:pt x="3474" y="48"/>
                  </a:lnTo>
                  <a:lnTo>
                    <a:pt x="3472" y="48"/>
                  </a:lnTo>
                  <a:lnTo>
                    <a:pt x="3472" y="48"/>
                  </a:lnTo>
                  <a:lnTo>
                    <a:pt x="3470" y="48"/>
                  </a:lnTo>
                  <a:lnTo>
                    <a:pt x="3470" y="48"/>
                  </a:lnTo>
                  <a:lnTo>
                    <a:pt x="3468" y="48"/>
                  </a:lnTo>
                  <a:lnTo>
                    <a:pt x="3468" y="48"/>
                  </a:lnTo>
                  <a:lnTo>
                    <a:pt x="3468" y="48"/>
                  </a:lnTo>
                  <a:lnTo>
                    <a:pt x="3468" y="48"/>
                  </a:lnTo>
                  <a:lnTo>
                    <a:pt x="3468" y="48"/>
                  </a:lnTo>
                  <a:lnTo>
                    <a:pt x="3468" y="48"/>
                  </a:lnTo>
                  <a:lnTo>
                    <a:pt x="3464" y="48"/>
                  </a:lnTo>
                  <a:lnTo>
                    <a:pt x="3464" y="48"/>
                  </a:lnTo>
                  <a:lnTo>
                    <a:pt x="3464" y="48"/>
                  </a:lnTo>
                  <a:lnTo>
                    <a:pt x="3464" y="48"/>
                  </a:lnTo>
                  <a:lnTo>
                    <a:pt x="3464" y="48"/>
                  </a:lnTo>
                  <a:lnTo>
                    <a:pt x="3464" y="48"/>
                  </a:lnTo>
                  <a:lnTo>
                    <a:pt x="3462" y="48"/>
                  </a:lnTo>
                  <a:lnTo>
                    <a:pt x="3462" y="48"/>
                  </a:lnTo>
                  <a:lnTo>
                    <a:pt x="3460" y="48"/>
                  </a:lnTo>
                  <a:lnTo>
                    <a:pt x="3460" y="48"/>
                  </a:lnTo>
                  <a:lnTo>
                    <a:pt x="3456" y="48"/>
                  </a:lnTo>
                  <a:lnTo>
                    <a:pt x="3456" y="48"/>
                  </a:lnTo>
                  <a:lnTo>
                    <a:pt x="3452" y="48"/>
                  </a:lnTo>
                  <a:lnTo>
                    <a:pt x="3452" y="48"/>
                  </a:lnTo>
                  <a:lnTo>
                    <a:pt x="3448" y="48"/>
                  </a:lnTo>
                  <a:lnTo>
                    <a:pt x="3448" y="48"/>
                  </a:lnTo>
                  <a:lnTo>
                    <a:pt x="3446" y="48"/>
                  </a:lnTo>
                  <a:lnTo>
                    <a:pt x="3446" y="48"/>
                  </a:lnTo>
                  <a:lnTo>
                    <a:pt x="3442" y="48"/>
                  </a:lnTo>
                  <a:lnTo>
                    <a:pt x="3442" y="48"/>
                  </a:lnTo>
                  <a:lnTo>
                    <a:pt x="3440" y="48"/>
                  </a:lnTo>
                  <a:lnTo>
                    <a:pt x="3440" y="48"/>
                  </a:lnTo>
                  <a:lnTo>
                    <a:pt x="3438" y="48"/>
                  </a:lnTo>
                  <a:lnTo>
                    <a:pt x="3438" y="48"/>
                  </a:lnTo>
                  <a:lnTo>
                    <a:pt x="3436" y="48"/>
                  </a:lnTo>
                  <a:lnTo>
                    <a:pt x="3436" y="48"/>
                  </a:lnTo>
                  <a:lnTo>
                    <a:pt x="3434" y="46"/>
                  </a:lnTo>
                  <a:lnTo>
                    <a:pt x="3434" y="46"/>
                  </a:lnTo>
                  <a:lnTo>
                    <a:pt x="3430" y="46"/>
                  </a:lnTo>
                  <a:lnTo>
                    <a:pt x="3430" y="46"/>
                  </a:lnTo>
                  <a:lnTo>
                    <a:pt x="3422" y="46"/>
                  </a:lnTo>
                  <a:lnTo>
                    <a:pt x="3422" y="46"/>
                  </a:lnTo>
                  <a:lnTo>
                    <a:pt x="3420" y="48"/>
                  </a:lnTo>
                  <a:lnTo>
                    <a:pt x="3420" y="48"/>
                  </a:lnTo>
                  <a:lnTo>
                    <a:pt x="3418" y="48"/>
                  </a:lnTo>
                  <a:lnTo>
                    <a:pt x="3418" y="48"/>
                  </a:lnTo>
                  <a:lnTo>
                    <a:pt x="3412" y="48"/>
                  </a:lnTo>
                  <a:lnTo>
                    <a:pt x="3412" y="48"/>
                  </a:lnTo>
                  <a:lnTo>
                    <a:pt x="3408" y="48"/>
                  </a:lnTo>
                  <a:lnTo>
                    <a:pt x="3408" y="48"/>
                  </a:lnTo>
                  <a:lnTo>
                    <a:pt x="3406" y="48"/>
                  </a:lnTo>
                  <a:lnTo>
                    <a:pt x="3406" y="48"/>
                  </a:lnTo>
                  <a:lnTo>
                    <a:pt x="3404" y="46"/>
                  </a:lnTo>
                  <a:lnTo>
                    <a:pt x="3404" y="46"/>
                  </a:lnTo>
                  <a:lnTo>
                    <a:pt x="3398" y="48"/>
                  </a:lnTo>
                  <a:lnTo>
                    <a:pt x="3398" y="48"/>
                  </a:lnTo>
                  <a:lnTo>
                    <a:pt x="3396" y="48"/>
                  </a:lnTo>
                  <a:lnTo>
                    <a:pt x="3396" y="48"/>
                  </a:lnTo>
                  <a:lnTo>
                    <a:pt x="3396" y="48"/>
                  </a:lnTo>
                  <a:lnTo>
                    <a:pt x="3396" y="48"/>
                  </a:lnTo>
                  <a:lnTo>
                    <a:pt x="3388" y="46"/>
                  </a:lnTo>
                  <a:lnTo>
                    <a:pt x="3388" y="46"/>
                  </a:lnTo>
                  <a:lnTo>
                    <a:pt x="3386" y="48"/>
                  </a:lnTo>
                  <a:lnTo>
                    <a:pt x="3386" y="48"/>
                  </a:lnTo>
                  <a:lnTo>
                    <a:pt x="3382" y="48"/>
                  </a:lnTo>
                  <a:lnTo>
                    <a:pt x="3382" y="48"/>
                  </a:lnTo>
                  <a:lnTo>
                    <a:pt x="3380" y="50"/>
                  </a:lnTo>
                  <a:lnTo>
                    <a:pt x="3380" y="50"/>
                  </a:lnTo>
                  <a:lnTo>
                    <a:pt x="3376" y="50"/>
                  </a:lnTo>
                  <a:lnTo>
                    <a:pt x="3376" y="50"/>
                  </a:lnTo>
                  <a:lnTo>
                    <a:pt x="3376" y="50"/>
                  </a:lnTo>
                  <a:lnTo>
                    <a:pt x="3376" y="50"/>
                  </a:lnTo>
                  <a:lnTo>
                    <a:pt x="3374" y="50"/>
                  </a:lnTo>
                  <a:lnTo>
                    <a:pt x="3374" y="50"/>
                  </a:lnTo>
                  <a:lnTo>
                    <a:pt x="3374" y="50"/>
                  </a:lnTo>
                  <a:lnTo>
                    <a:pt x="3374" y="50"/>
                  </a:lnTo>
                  <a:lnTo>
                    <a:pt x="3374" y="50"/>
                  </a:lnTo>
                  <a:lnTo>
                    <a:pt x="3374" y="50"/>
                  </a:lnTo>
                  <a:lnTo>
                    <a:pt x="3372" y="50"/>
                  </a:lnTo>
                  <a:lnTo>
                    <a:pt x="3372" y="50"/>
                  </a:lnTo>
                  <a:lnTo>
                    <a:pt x="3370" y="50"/>
                  </a:lnTo>
                  <a:lnTo>
                    <a:pt x="3370" y="50"/>
                  </a:lnTo>
                  <a:lnTo>
                    <a:pt x="3366" y="50"/>
                  </a:lnTo>
                  <a:lnTo>
                    <a:pt x="3366" y="50"/>
                  </a:lnTo>
                  <a:lnTo>
                    <a:pt x="3362" y="50"/>
                  </a:lnTo>
                  <a:lnTo>
                    <a:pt x="3362" y="50"/>
                  </a:lnTo>
                  <a:lnTo>
                    <a:pt x="3362" y="50"/>
                  </a:lnTo>
                  <a:lnTo>
                    <a:pt x="3362" y="50"/>
                  </a:lnTo>
                  <a:lnTo>
                    <a:pt x="3360" y="50"/>
                  </a:lnTo>
                  <a:lnTo>
                    <a:pt x="3360" y="50"/>
                  </a:lnTo>
                  <a:lnTo>
                    <a:pt x="3358" y="50"/>
                  </a:lnTo>
                  <a:lnTo>
                    <a:pt x="3356" y="50"/>
                  </a:lnTo>
                  <a:lnTo>
                    <a:pt x="3356" y="50"/>
                  </a:lnTo>
                  <a:lnTo>
                    <a:pt x="3350" y="48"/>
                  </a:lnTo>
                  <a:lnTo>
                    <a:pt x="3350" y="48"/>
                  </a:lnTo>
                  <a:lnTo>
                    <a:pt x="3350" y="48"/>
                  </a:lnTo>
                  <a:lnTo>
                    <a:pt x="3350" y="48"/>
                  </a:lnTo>
                  <a:lnTo>
                    <a:pt x="3344" y="48"/>
                  </a:lnTo>
                  <a:lnTo>
                    <a:pt x="3344" y="48"/>
                  </a:lnTo>
                  <a:lnTo>
                    <a:pt x="3344" y="48"/>
                  </a:lnTo>
                  <a:lnTo>
                    <a:pt x="3344" y="48"/>
                  </a:lnTo>
                  <a:lnTo>
                    <a:pt x="3344" y="48"/>
                  </a:lnTo>
                  <a:lnTo>
                    <a:pt x="3344" y="48"/>
                  </a:lnTo>
                  <a:lnTo>
                    <a:pt x="3340" y="48"/>
                  </a:lnTo>
                  <a:lnTo>
                    <a:pt x="3340" y="48"/>
                  </a:lnTo>
                  <a:lnTo>
                    <a:pt x="3332" y="48"/>
                  </a:lnTo>
                  <a:lnTo>
                    <a:pt x="3332" y="48"/>
                  </a:lnTo>
                  <a:lnTo>
                    <a:pt x="3328" y="46"/>
                  </a:lnTo>
                  <a:lnTo>
                    <a:pt x="3328" y="46"/>
                  </a:lnTo>
                  <a:lnTo>
                    <a:pt x="3324" y="44"/>
                  </a:lnTo>
                  <a:lnTo>
                    <a:pt x="3324" y="44"/>
                  </a:lnTo>
                  <a:lnTo>
                    <a:pt x="3322" y="44"/>
                  </a:lnTo>
                  <a:lnTo>
                    <a:pt x="3322" y="44"/>
                  </a:lnTo>
                  <a:lnTo>
                    <a:pt x="3322" y="44"/>
                  </a:lnTo>
                  <a:lnTo>
                    <a:pt x="3318" y="44"/>
                  </a:lnTo>
                  <a:lnTo>
                    <a:pt x="3318" y="44"/>
                  </a:lnTo>
                  <a:lnTo>
                    <a:pt x="3318" y="46"/>
                  </a:lnTo>
                  <a:lnTo>
                    <a:pt x="3318" y="46"/>
                  </a:lnTo>
                  <a:lnTo>
                    <a:pt x="3318" y="46"/>
                  </a:lnTo>
                  <a:lnTo>
                    <a:pt x="3318" y="46"/>
                  </a:lnTo>
                  <a:lnTo>
                    <a:pt x="3318" y="46"/>
                  </a:lnTo>
                  <a:lnTo>
                    <a:pt x="3318" y="46"/>
                  </a:lnTo>
                  <a:lnTo>
                    <a:pt x="3316" y="46"/>
                  </a:lnTo>
                  <a:lnTo>
                    <a:pt x="3316" y="46"/>
                  </a:lnTo>
                  <a:lnTo>
                    <a:pt x="3312" y="48"/>
                  </a:lnTo>
                  <a:lnTo>
                    <a:pt x="3312" y="48"/>
                  </a:lnTo>
                  <a:lnTo>
                    <a:pt x="3312" y="48"/>
                  </a:lnTo>
                  <a:lnTo>
                    <a:pt x="3312" y="48"/>
                  </a:lnTo>
                  <a:lnTo>
                    <a:pt x="3312" y="48"/>
                  </a:lnTo>
                  <a:lnTo>
                    <a:pt x="3312" y="48"/>
                  </a:lnTo>
                  <a:lnTo>
                    <a:pt x="3310" y="48"/>
                  </a:lnTo>
                  <a:lnTo>
                    <a:pt x="3310" y="48"/>
                  </a:lnTo>
                  <a:lnTo>
                    <a:pt x="3310" y="48"/>
                  </a:lnTo>
                  <a:lnTo>
                    <a:pt x="3310" y="48"/>
                  </a:lnTo>
                  <a:lnTo>
                    <a:pt x="3310" y="48"/>
                  </a:lnTo>
                  <a:lnTo>
                    <a:pt x="3310" y="48"/>
                  </a:lnTo>
                  <a:lnTo>
                    <a:pt x="3308" y="48"/>
                  </a:lnTo>
                  <a:lnTo>
                    <a:pt x="3308" y="48"/>
                  </a:lnTo>
                  <a:lnTo>
                    <a:pt x="3306" y="48"/>
                  </a:lnTo>
                  <a:lnTo>
                    <a:pt x="3306" y="48"/>
                  </a:lnTo>
                  <a:lnTo>
                    <a:pt x="3304" y="48"/>
                  </a:lnTo>
                  <a:lnTo>
                    <a:pt x="3304" y="48"/>
                  </a:lnTo>
                  <a:lnTo>
                    <a:pt x="3304" y="48"/>
                  </a:lnTo>
                  <a:lnTo>
                    <a:pt x="3304" y="48"/>
                  </a:lnTo>
                  <a:lnTo>
                    <a:pt x="3302" y="46"/>
                  </a:lnTo>
                  <a:lnTo>
                    <a:pt x="3302" y="46"/>
                  </a:lnTo>
                  <a:lnTo>
                    <a:pt x="3302" y="48"/>
                  </a:lnTo>
                  <a:lnTo>
                    <a:pt x="3302" y="48"/>
                  </a:lnTo>
                  <a:lnTo>
                    <a:pt x="3298" y="46"/>
                  </a:lnTo>
                  <a:lnTo>
                    <a:pt x="3298" y="46"/>
                  </a:lnTo>
                  <a:lnTo>
                    <a:pt x="3294" y="44"/>
                  </a:lnTo>
                  <a:lnTo>
                    <a:pt x="3290" y="44"/>
                  </a:lnTo>
                  <a:lnTo>
                    <a:pt x="3282" y="46"/>
                  </a:lnTo>
                  <a:lnTo>
                    <a:pt x="3282" y="46"/>
                  </a:lnTo>
                  <a:lnTo>
                    <a:pt x="3276" y="44"/>
                  </a:lnTo>
                  <a:lnTo>
                    <a:pt x="3276" y="44"/>
                  </a:lnTo>
                  <a:lnTo>
                    <a:pt x="3268" y="44"/>
                  </a:lnTo>
                  <a:lnTo>
                    <a:pt x="3268" y="44"/>
                  </a:lnTo>
                  <a:lnTo>
                    <a:pt x="3266" y="44"/>
                  </a:lnTo>
                  <a:lnTo>
                    <a:pt x="3266" y="44"/>
                  </a:lnTo>
                  <a:lnTo>
                    <a:pt x="3262" y="44"/>
                  </a:lnTo>
                  <a:lnTo>
                    <a:pt x="3262" y="44"/>
                  </a:lnTo>
                  <a:lnTo>
                    <a:pt x="3262" y="44"/>
                  </a:lnTo>
                  <a:lnTo>
                    <a:pt x="3262" y="44"/>
                  </a:lnTo>
                  <a:lnTo>
                    <a:pt x="3262" y="44"/>
                  </a:lnTo>
                  <a:lnTo>
                    <a:pt x="3262" y="44"/>
                  </a:lnTo>
                  <a:lnTo>
                    <a:pt x="3260" y="44"/>
                  </a:lnTo>
                  <a:lnTo>
                    <a:pt x="3260" y="44"/>
                  </a:lnTo>
                  <a:lnTo>
                    <a:pt x="3260" y="44"/>
                  </a:lnTo>
                  <a:lnTo>
                    <a:pt x="3260" y="44"/>
                  </a:lnTo>
                  <a:lnTo>
                    <a:pt x="3256" y="44"/>
                  </a:lnTo>
                  <a:lnTo>
                    <a:pt x="3256" y="44"/>
                  </a:lnTo>
                  <a:lnTo>
                    <a:pt x="3254" y="44"/>
                  </a:lnTo>
                  <a:lnTo>
                    <a:pt x="3254" y="44"/>
                  </a:lnTo>
                  <a:lnTo>
                    <a:pt x="3250" y="42"/>
                  </a:lnTo>
                  <a:lnTo>
                    <a:pt x="3248" y="42"/>
                  </a:lnTo>
                  <a:lnTo>
                    <a:pt x="3248" y="42"/>
                  </a:lnTo>
                  <a:lnTo>
                    <a:pt x="3246" y="44"/>
                  </a:lnTo>
                  <a:lnTo>
                    <a:pt x="3246" y="44"/>
                  </a:lnTo>
                  <a:lnTo>
                    <a:pt x="3244" y="44"/>
                  </a:lnTo>
                  <a:lnTo>
                    <a:pt x="3244" y="44"/>
                  </a:lnTo>
                  <a:lnTo>
                    <a:pt x="3238" y="44"/>
                  </a:lnTo>
                  <a:lnTo>
                    <a:pt x="3238" y="44"/>
                  </a:lnTo>
                  <a:lnTo>
                    <a:pt x="3234" y="44"/>
                  </a:lnTo>
                  <a:lnTo>
                    <a:pt x="3234" y="44"/>
                  </a:lnTo>
                  <a:lnTo>
                    <a:pt x="3230" y="44"/>
                  </a:lnTo>
                  <a:lnTo>
                    <a:pt x="3230" y="44"/>
                  </a:lnTo>
                  <a:lnTo>
                    <a:pt x="3226" y="44"/>
                  </a:lnTo>
                  <a:lnTo>
                    <a:pt x="3226" y="44"/>
                  </a:lnTo>
                  <a:lnTo>
                    <a:pt x="3222" y="46"/>
                  </a:lnTo>
                  <a:lnTo>
                    <a:pt x="3222" y="46"/>
                  </a:lnTo>
                  <a:lnTo>
                    <a:pt x="3218" y="44"/>
                  </a:lnTo>
                  <a:lnTo>
                    <a:pt x="3218" y="44"/>
                  </a:lnTo>
                  <a:lnTo>
                    <a:pt x="3212" y="44"/>
                  </a:lnTo>
                  <a:lnTo>
                    <a:pt x="3212" y="44"/>
                  </a:lnTo>
                  <a:lnTo>
                    <a:pt x="3202" y="46"/>
                  </a:lnTo>
                  <a:lnTo>
                    <a:pt x="3202" y="46"/>
                  </a:lnTo>
                  <a:lnTo>
                    <a:pt x="3198" y="44"/>
                  </a:lnTo>
                  <a:lnTo>
                    <a:pt x="3198" y="44"/>
                  </a:lnTo>
                  <a:lnTo>
                    <a:pt x="3194" y="44"/>
                  </a:lnTo>
                  <a:lnTo>
                    <a:pt x="3194" y="44"/>
                  </a:lnTo>
                  <a:lnTo>
                    <a:pt x="3190" y="44"/>
                  </a:lnTo>
                  <a:lnTo>
                    <a:pt x="3190" y="44"/>
                  </a:lnTo>
                  <a:lnTo>
                    <a:pt x="3186" y="44"/>
                  </a:lnTo>
                  <a:lnTo>
                    <a:pt x="3186" y="44"/>
                  </a:lnTo>
                  <a:lnTo>
                    <a:pt x="3180" y="44"/>
                  </a:lnTo>
                  <a:lnTo>
                    <a:pt x="3180" y="44"/>
                  </a:lnTo>
                  <a:lnTo>
                    <a:pt x="3176" y="42"/>
                  </a:lnTo>
                  <a:lnTo>
                    <a:pt x="3176" y="42"/>
                  </a:lnTo>
                  <a:lnTo>
                    <a:pt x="3176" y="42"/>
                  </a:lnTo>
                  <a:lnTo>
                    <a:pt x="3176" y="42"/>
                  </a:lnTo>
                  <a:lnTo>
                    <a:pt x="3172" y="42"/>
                  </a:lnTo>
                  <a:lnTo>
                    <a:pt x="3172" y="42"/>
                  </a:lnTo>
                  <a:lnTo>
                    <a:pt x="3168" y="40"/>
                  </a:lnTo>
                  <a:lnTo>
                    <a:pt x="3168" y="40"/>
                  </a:lnTo>
                  <a:lnTo>
                    <a:pt x="3162" y="38"/>
                  </a:lnTo>
                  <a:lnTo>
                    <a:pt x="3162" y="38"/>
                  </a:lnTo>
                  <a:lnTo>
                    <a:pt x="3158" y="40"/>
                  </a:lnTo>
                  <a:lnTo>
                    <a:pt x="3158" y="40"/>
                  </a:lnTo>
                  <a:lnTo>
                    <a:pt x="3156" y="40"/>
                  </a:lnTo>
                  <a:lnTo>
                    <a:pt x="3156" y="40"/>
                  </a:lnTo>
                  <a:lnTo>
                    <a:pt x="3154" y="40"/>
                  </a:lnTo>
                  <a:lnTo>
                    <a:pt x="3154" y="40"/>
                  </a:lnTo>
                  <a:lnTo>
                    <a:pt x="3152" y="40"/>
                  </a:lnTo>
                  <a:lnTo>
                    <a:pt x="3152" y="40"/>
                  </a:lnTo>
                  <a:lnTo>
                    <a:pt x="3146" y="40"/>
                  </a:lnTo>
                  <a:lnTo>
                    <a:pt x="3146" y="40"/>
                  </a:lnTo>
                  <a:lnTo>
                    <a:pt x="3146" y="40"/>
                  </a:lnTo>
                  <a:lnTo>
                    <a:pt x="3146" y="40"/>
                  </a:lnTo>
                  <a:lnTo>
                    <a:pt x="3146" y="38"/>
                  </a:lnTo>
                  <a:lnTo>
                    <a:pt x="3146" y="38"/>
                  </a:lnTo>
                  <a:lnTo>
                    <a:pt x="3146" y="36"/>
                  </a:lnTo>
                  <a:lnTo>
                    <a:pt x="3144" y="36"/>
                  </a:lnTo>
                  <a:lnTo>
                    <a:pt x="3144" y="36"/>
                  </a:lnTo>
                  <a:lnTo>
                    <a:pt x="3138" y="36"/>
                  </a:lnTo>
                  <a:lnTo>
                    <a:pt x="3138" y="36"/>
                  </a:lnTo>
                  <a:lnTo>
                    <a:pt x="3136" y="38"/>
                  </a:lnTo>
                  <a:lnTo>
                    <a:pt x="3136" y="38"/>
                  </a:lnTo>
                  <a:lnTo>
                    <a:pt x="3134" y="38"/>
                  </a:lnTo>
                  <a:lnTo>
                    <a:pt x="3134" y="38"/>
                  </a:lnTo>
                  <a:lnTo>
                    <a:pt x="3130" y="38"/>
                  </a:lnTo>
                  <a:lnTo>
                    <a:pt x="3130" y="38"/>
                  </a:lnTo>
                  <a:lnTo>
                    <a:pt x="3128" y="38"/>
                  </a:lnTo>
                  <a:lnTo>
                    <a:pt x="3128" y="38"/>
                  </a:lnTo>
                  <a:lnTo>
                    <a:pt x="3120" y="40"/>
                  </a:lnTo>
                  <a:lnTo>
                    <a:pt x="3120" y="40"/>
                  </a:lnTo>
                  <a:lnTo>
                    <a:pt x="3112" y="40"/>
                  </a:lnTo>
                  <a:lnTo>
                    <a:pt x="3112" y="40"/>
                  </a:lnTo>
                  <a:lnTo>
                    <a:pt x="3110" y="42"/>
                  </a:lnTo>
                  <a:lnTo>
                    <a:pt x="3110" y="42"/>
                  </a:lnTo>
                  <a:lnTo>
                    <a:pt x="3108" y="42"/>
                  </a:lnTo>
                  <a:lnTo>
                    <a:pt x="3108" y="42"/>
                  </a:lnTo>
                  <a:lnTo>
                    <a:pt x="3106" y="42"/>
                  </a:lnTo>
                  <a:lnTo>
                    <a:pt x="3106" y="42"/>
                  </a:lnTo>
                  <a:lnTo>
                    <a:pt x="3106" y="44"/>
                  </a:lnTo>
                  <a:lnTo>
                    <a:pt x="3106" y="44"/>
                  </a:lnTo>
                  <a:lnTo>
                    <a:pt x="3104" y="42"/>
                  </a:lnTo>
                  <a:lnTo>
                    <a:pt x="3104" y="42"/>
                  </a:lnTo>
                  <a:lnTo>
                    <a:pt x="3102" y="44"/>
                  </a:lnTo>
                  <a:lnTo>
                    <a:pt x="3102" y="44"/>
                  </a:lnTo>
                  <a:lnTo>
                    <a:pt x="3102" y="42"/>
                  </a:lnTo>
                  <a:lnTo>
                    <a:pt x="3102" y="42"/>
                  </a:lnTo>
                  <a:lnTo>
                    <a:pt x="3100" y="42"/>
                  </a:lnTo>
                  <a:lnTo>
                    <a:pt x="3100" y="42"/>
                  </a:lnTo>
                  <a:lnTo>
                    <a:pt x="3096" y="42"/>
                  </a:lnTo>
                  <a:lnTo>
                    <a:pt x="3096" y="42"/>
                  </a:lnTo>
                  <a:lnTo>
                    <a:pt x="3094" y="42"/>
                  </a:lnTo>
                  <a:lnTo>
                    <a:pt x="3090" y="42"/>
                  </a:lnTo>
                  <a:lnTo>
                    <a:pt x="3090" y="42"/>
                  </a:lnTo>
                  <a:lnTo>
                    <a:pt x="3090" y="42"/>
                  </a:lnTo>
                  <a:lnTo>
                    <a:pt x="3090" y="42"/>
                  </a:lnTo>
                  <a:lnTo>
                    <a:pt x="3090" y="42"/>
                  </a:lnTo>
                  <a:lnTo>
                    <a:pt x="3090" y="42"/>
                  </a:lnTo>
                  <a:lnTo>
                    <a:pt x="3088" y="42"/>
                  </a:lnTo>
                  <a:lnTo>
                    <a:pt x="3088" y="42"/>
                  </a:lnTo>
                  <a:lnTo>
                    <a:pt x="3086" y="42"/>
                  </a:lnTo>
                  <a:lnTo>
                    <a:pt x="3086" y="42"/>
                  </a:lnTo>
                  <a:lnTo>
                    <a:pt x="3082" y="42"/>
                  </a:lnTo>
                  <a:lnTo>
                    <a:pt x="3082" y="42"/>
                  </a:lnTo>
                  <a:lnTo>
                    <a:pt x="3080" y="40"/>
                  </a:lnTo>
                  <a:lnTo>
                    <a:pt x="3080" y="40"/>
                  </a:lnTo>
                  <a:lnTo>
                    <a:pt x="3078" y="42"/>
                  </a:lnTo>
                  <a:lnTo>
                    <a:pt x="3078" y="42"/>
                  </a:lnTo>
                  <a:lnTo>
                    <a:pt x="3076" y="42"/>
                  </a:lnTo>
                  <a:lnTo>
                    <a:pt x="3076" y="42"/>
                  </a:lnTo>
                  <a:lnTo>
                    <a:pt x="3076" y="42"/>
                  </a:lnTo>
                  <a:lnTo>
                    <a:pt x="3076" y="42"/>
                  </a:lnTo>
                  <a:lnTo>
                    <a:pt x="3072" y="42"/>
                  </a:lnTo>
                  <a:lnTo>
                    <a:pt x="3072" y="42"/>
                  </a:lnTo>
                  <a:lnTo>
                    <a:pt x="3070" y="42"/>
                  </a:lnTo>
                  <a:lnTo>
                    <a:pt x="3070" y="42"/>
                  </a:lnTo>
                  <a:lnTo>
                    <a:pt x="3070" y="42"/>
                  </a:lnTo>
                  <a:lnTo>
                    <a:pt x="3070" y="42"/>
                  </a:lnTo>
                  <a:lnTo>
                    <a:pt x="3066" y="40"/>
                  </a:lnTo>
                  <a:lnTo>
                    <a:pt x="3066" y="40"/>
                  </a:lnTo>
                  <a:lnTo>
                    <a:pt x="3058" y="42"/>
                  </a:lnTo>
                  <a:lnTo>
                    <a:pt x="3052" y="40"/>
                  </a:lnTo>
                  <a:lnTo>
                    <a:pt x="3052" y="40"/>
                  </a:lnTo>
                  <a:lnTo>
                    <a:pt x="3050" y="40"/>
                  </a:lnTo>
                  <a:lnTo>
                    <a:pt x="3050" y="40"/>
                  </a:lnTo>
                  <a:lnTo>
                    <a:pt x="3044" y="42"/>
                  </a:lnTo>
                  <a:lnTo>
                    <a:pt x="3044" y="42"/>
                  </a:lnTo>
                  <a:lnTo>
                    <a:pt x="3044" y="42"/>
                  </a:lnTo>
                  <a:lnTo>
                    <a:pt x="3044" y="42"/>
                  </a:lnTo>
                  <a:lnTo>
                    <a:pt x="3044" y="42"/>
                  </a:lnTo>
                  <a:lnTo>
                    <a:pt x="3044" y="42"/>
                  </a:lnTo>
                  <a:lnTo>
                    <a:pt x="3042" y="42"/>
                  </a:lnTo>
                  <a:lnTo>
                    <a:pt x="3042" y="42"/>
                  </a:lnTo>
                  <a:lnTo>
                    <a:pt x="3042" y="42"/>
                  </a:lnTo>
                  <a:lnTo>
                    <a:pt x="3042" y="42"/>
                  </a:lnTo>
                  <a:lnTo>
                    <a:pt x="3040" y="42"/>
                  </a:lnTo>
                  <a:lnTo>
                    <a:pt x="3040" y="42"/>
                  </a:lnTo>
                  <a:lnTo>
                    <a:pt x="3040" y="40"/>
                  </a:lnTo>
                  <a:lnTo>
                    <a:pt x="3040" y="40"/>
                  </a:lnTo>
                  <a:lnTo>
                    <a:pt x="3036" y="42"/>
                  </a:lnTo>
                  <a:lnTo>
                    <a:pt x="3036" y="42"/>
                  </a:lnTo>
                  <a:lnTo>
                    <a:pt x="3032" y="42"/>
                  </a:lnTo>
                  <a:lnTo>
                    <a:pt x="3032" y="42"/>
                  </a:lnTo>
                  <a:lnTo>
                    <a:pt x="3030" y="42"/>
                  </a:lnTo>
                  <a:lnTo>
                    <a:pt x="3030" y="42"/>
                  </a:lnTo>
                  <a:lnTo>
                    <a:pt x="3024" y="42"/>
                  </a:lnTo>
                  <a:lnTo>
                    <a:pt x="3024" y="42"/>
                  </a:lnTo>
                  <a:lnTo>
                    <a:pt x="3024" y="42"/>
                  </a:lnTo>
                  <a:lnTo>
                    <a:pt x="3022" y="42"/>
                  </a:lnTo>
                  <a:lnTo>
                    <a:pt x="3022" y="42"/>
                  </a:lnTo>
                  <a:lnTo>
                    <a:pt x="3020" y="42"/>
                  </a:lnTo>
                  <a:lnTo>
                    <a:pt x="3020" y="42"/>
                  </a:lnTo>
                  <a:lnTo>
                    <a:pt x="3014" y="42"/>
                  </a:lnTo>
                  <a:lnTo>
                    <a:pt x="3008" y="42"/>
                  </a:lnTo>
                  <a:lnTo>
                    <a:pt x="3008" y="42"/>
                  </a:lnTo>
                  <a:lnTo>
                    <a:pt x="3006" y="40"/>
                  </a:lnTo>
                  <a:lnTo>
                    <a:pt x="3004" y="42"/>
                  </a:lnTo>
                  <a:lnTo>
                    <a:pt x="3004" y="42"/>
                  </a:lnTo>
                  <a:lnTo>
                    <a:pt x="3002" y="40"/>
                  </a:lnTo>
                  <a:lnTo>
                    <a:pt x="3002" y="40"/>
                  </a:lnTo>
                  <a:lnTo>
                    <a:pt x="2998" y="40"/>
                  </a:lnTo>
                  <a:lnTo>
                    <a:pt x="2996" y="40"/>
                  </a:lnTo>
                  <a:lnTo>
                    <a:pt x="2996" y="40"/>
                  </a:lnTo>
                  <a:lnTo>
                    <a:pt x="2994" y="38"/>
                  </a:lnTo>
                  <a:lnTo>
                    <a:pt x="2994" y="38"/>
                  </a:lnTo>
                  <a:lnTo>
                    <a:pt x="2986" y="38"/>
                  </a:lnTo>
                  <a:lnTo>
                    <a:pt x="2986" y="38"/>
                  </a:lnTo>
                  <a:lnTo>
                    <a:pt x="2980" y="38"/>
                  </a:lnTo>
                  <a:lnTo>
                    <a:pt x="2976" y="38"/>
                  </a:lnTo>
                  <a:lnTo>
                    <a:pt x="2976" y="38"/>
                  </a:lnTo>
                  <a:lnTo>
                    <a:pt x="2972" y="38"/>
                  </a:lnTo>
                  <a:lnTo>
                    <a:pt x="2972" y="38"/>
                  </a:lnTo>
                  <a:lnTo>
                    <a:pt x="2970" y="38"/>
                  </a:lnTo>
                  <a:lnTo>
                    <a:pt x="2970" y="38"/>
                  </a:lnTo>
                  <a:lnTo>
                    <a:pt x="2962" y="40"/>
                  </a:lnTo>
                  <a:lnTo>
                    <a:pt x="2962" y="40"/>
                  </a:lnTo>
                  <a:lnTo>
                    <a:pt x="2954" y="38"/>
                  </a:lnTo>
                  <a:lnTo>
                    <a:pt x="2954" y="38"/>
                  </a:lnTo>
                  <a:lnTo>
                    <a:pt x="2946" y="40"/>
                  </a:lnTo>
                  <a:lnTo>
                    <a:pt x="2946" y="40"/>
                  </a:lnTo>
                  <a:lnTo>
                    <a:pt x="2942" y="38"/>
                  </a:lnTo>
                  <a:lnTo>
                    <a:pt x="2942" y="38"/>
                  </a:lnTo>
                  <a:lnTo>
                    <a:pt x="2940" y="38"/>
                  </a:lnTo>
                  <a:lnTo>
                    <a:pt x="2940" y="38"/>
                  </a:lnTo>
                  <a:lnTo>
                    <a:pt x="2934" y="36"/>
                  </a:lnTo>
                  <a:lnTo>
                    <a:pt x="2934" y="36"/>
                  </a:lnTo>
                  <a:lnTo>
                    <a:pt x="2934" y="36"/>
                  </a:lnTo>
                  <a:lnTo>
                    <a:pt x="2934" y="36"/>
                  </a:lnTo>
                  <a:lnTo>
                    <a:pt x="2934" y="36"/>
                  </a:lnTo>
                  <a:lnTo>
                    <a:pt x="2934" y="36"/>
                  </a:lnTo>
                  <a:lnTo>
                    <a:pt x="2932" y="36"/>
                  </a:lnTo>
                  <a:lnTo>
                    <a:pt x="2932" y="36"/>
                  </a:lnTo>
                  <a:lnTo>
                    <a:pt x="2930" y="36"/>
                  </a:lnTo>
                  <a:lnTo>
                    <a:pt x="2930" y="36"/>
                  </a:lnTo>
                  <a:lnTo>
                    <a:pt x="2926" y="36"/>
                  </a:lnTo>
                  <a:lnTo>
                    <a:pt x="2926" y="36"/>
                  </a:lnTo>
                  <a:lnTo>
                    <a:pt x="2920" y="36"/>
                  </a:lnTo>
                  <a:lnTo>
                    <a:pt x="2920" y="36"/>
                  </a:lnTo>
                  <a:lnTo>
                    <a:pt x="2920" y="36"/>
                  </a:lnTo>
                  <a:lnTo>
                    <a:pt x="2920" y="36"/>
                  </a:lnTo>
                  <a:lnTo>
                    <a:pt x="2918" y="38"/>
                  </a:lnTo>
                  <a:lnTo>
                    <a:pt x="2918" y="38"/>
                  </a:lnTo>
                  <a:lnTo>
                    <a:pt x="2914" y="38"/>
                  </a:lnTo>
                  <a:lnTo>
                    <a:pt x="2914" y="38"/>
                  </a:lnTo>
                  <a:lnTo>
                    <a:pt x="2910" y="36"/>
                  </a:lnTo>
                  <a:lnTo>
                    <a:pt x="2910" y="36"/>
                  </a:lnTo>
                  <a:lnTo>
                    <a:pt x="2904" y="36"/>
                  </a:lnTo>
                  <a:lnTo>
                    <a:pt x="2904" y="36"/>
                  </a:lnTo>
                  <a:lnTo>
                    <a:pt x="2902" y="36"/>
                  </a:lnTo>
                  <a:lnTo>
                    <a:pt x="2902" y="36"/>
                  </a:lnTo>
                  <a:lnTo>
                    <a:pt x="2902" y="36"/>
                  </a:lnTo>
                  <a:lnTo>
                    <a:pt x="2902" y="36"/>
                  </a:lnTo>
                  <a:lnTo>
                    <a:pt x="2900" y="36"/>
                  </a:lnTo>
                  <a:lnTo>
                    <a:pt x="2900" y="36"/>
                  </a:lnTo>
                  <a:lnTo>
                    <a:pt x="2898" y="36"/>
                  </a:lnTo>
                  <a:lnTo>
                    <a:pt x="2898" y="36"/>
                  </a:lnTo>
                  <a:lnTo>
                    <a:pt x="2898" y="36"/>
                  </a:lnTo>
                  <a:lnTo>
                    <a:pt x="2898" y="36"/>
                  </a:lnTo>
                  <a:lnTo>
                    <a:pt x="2898" y="34"/>
                  </a:lnTo>
                  <a:lnTo>
                    <a:pt x="2898" y="34"/>
                  </a:lnTo>
                  <a:lnTo>
                    <a:pt x="2896" y="34"/>
                  </a:lnTo>
                  <a:lnTo>
                    <a:pt x="2896" y="34"/>
                  </a:lnTo>
                  <a:lnTo>
                    <a:pt x="2892" y="34"/>
                  </a:lnTo>
                  <a:lnTo>
                    <a:pt x="2892" y="34"/>
                  </a:lnTo>
                  <a:lnTo>
                    <a:pt x="2892" y="34"/>
                  </a:lnTo>
                  <a:lnTo>
                    <a:pt x="2892" y="36"/>
                  </a:lnTo>
                  <a:lnTo>
                    <a:pt x="2892" y="36"/>
                  </a:lnTo>
                  <a:lnTo>
                    <a:pt x="2892" y="36"/>
                  </a:lnTo>
                  <a:lnTo>
                    <a:pt x="2892" y="36"/>
                  </a:lnTo>
                  <a:lnTo>
                    <a:pt x="2892" y="36"/>
                  </a:lnTo>
                  <a:lnTo>
                    <a:pt x="2890" y="36"/>
                  </a:lnTo>
                  <a:lnTo>
                    <a:pt x="2890" y="36"/>
                  </a:lnTo>
                  <a:lnTo>
                    <a:pt x="2888" y="36"/>
                  </a:lnTo>
                  <a:lnTo>
                    <a:pt x="2888" y="36"/>
                  </a:lnTo>
                  <a:lnTo>
                    <a:pt x="2886" y="36"/>
                  </a:lnTo>
                  <a:lnTo>
                    <a:pt x="2886" y="36"/>
                  </a:lnTo>
                  <a:lnTo>
                    <a:pt x="2884" y="36"/>
                  </a:lnTo>
                  <a:lnTo>
                    <a:pt x="2884" y="36"/>
                  </a:lnTo>
                  <a:lnTo>
                    <a:pt x="2878" y="36"/>
                  </a:lnTo>
                  <a:lnTo>
                    <a:pt x="2878" y="36"/>
                  </a:lnTo>
                  <a:lnTo>
                    <a:pt x="2874" y="34"/>
                  </a:lnTo>
                  <a:lnTo>
                    <a:pt x="2874" y="34"/>
                  </a:lnTo>
                  <a:lnTo>
                    <a:pt x="2872" y="34"/>
                  </a:lnTo>
                  <a:lnTo>
                    <a:pt x="2872" y="34"/>
                  </a:lnTo>
                  <a:lnTo>
                    <a:pt x="2870" y="34"/>
                  </a:lnTo>
                  <a:lnTo>
                    <a:pt x="2870" y="34"/>
                  </a:lnTo>
                  <a:lnTo>
                    <a:pt x="2866" y="34"/>
                  </a:lnTo>
                  <a:lnTo>
                    <a:pt x="2866" y="34"/>
                  </a:lnTo>
                  <a:lnTo>
                    <a:pt x="2864" y="34"/>
                  </a:lnTo>
                  <a:lnTo>
                    <a:pt x="2864" y="34"/>
                  </a:lnTo>
                  <a:lnTo>
                    <a:pt x="2862" y="34"/>
                  </a:lnTo>
                  <a:lnTo>
                    <a:pt x="2862" y="34"/>
                  </a:lnTo>
                  <a:lnTo>
                    <a:pt x="2862" y="34"/>
                  </a:lnTo>
                  <a:lnTo>
                    <a:pt x="2862" y="34"/>
                  </a:lnTo>
                  <a:lnTo>
                    <a:pt x="2860" y="34"/>
                  </a:lnTo>
                  <a:lnTo>
                    <a:pt x="2860" y="34"/>
                  </a:lnTo>
                  <a:lnTo>
                    <a:pt x="2860" y="34"/>
                  </a:lnTo>
                  <a:lnTo>
                    <a:pt x="2860" y="34"/>
                  </a:lnTo>
                  <a:lnTo>
                    <a:pt x="2858" y="34"/>
                  </a:lnTo>
                  <a:lnTo>
                    <a:pt x="2858" y="34"/>
                  </a:lnTo>
                  <a:lnTo>
                    <a:pt x="2858" y="36"/>
                  </a:lnTo>
                  <a:lnTo>
                    <a:pt x="2858" y="36"/>
                  </a:lnTo>
                  <a:lnTo>
                    <a:pt x="2858" y="36"/>
                  </a:lnTo>
                  <a:lnTo>
                    <a:pt x="2858" y="36"/>
                  </a:lnTo>
                  <a:lnTo>
                    <a:pt x="2858" y="36"/>
                  </a:lnTo>
                  <a:lnTo>
                    <a:pt x="2858" y="38"/>
                  </a:lnTo>
                  <a:lnTo>
                    <a:pt x="2858" y="38"/>
                  </a:lnTo>
                  <a:lnTo>
                    <a:pt x="2852" y="38"/>
                  </a:lnTo>
                  <a:lnTo>
                    <a:pt x="2852" y="38"/>
                  </a:lnTo>
                  <a:lnTo>
                    <a:pt x="2844" y="38"/>
                  </a:lnTo>
                  <a:lnTo>
                    <a:pt x="2844" y="38"/>
                  </a:lnTo>
                  <a:lnTo>
                    <a:pt x="2842" y="38"/>
                  </a:lnTo>
                  <a:lnTo>
                    <a:pt x="2842" y="38"/>
                  </a:lnTo>
                  <a:lnTo>
                    <a:pt x="2842" y="38"/>
                  </a:lnTo>
                  <a:lnTo>
                    <a:pt x="2842" y="38"/>
                  </a:lnTo>
                  <a:lnTo>
                    <a:pt x="2840" y="38"/>
                  </a:lnTo>
                  <a:lnTo>
                    <a:pt x="2840" y="38"/>
                  </a:lnTo>
                  <a:lnTo>
                    <a:pt x="2834" y="38"/>
                  </a:lnTo>
                  <a:lnTo>
                    <a:pt x="2834" y="38"/>
                  </a:lnTo>
                  <a:lnTo>
                    <a:pt x="2832" y="38"/>
                  </a:lnTo>
                  <a:lnTo>
                    <a:pt x="2832" y="38"/>
                  </a:lnTo>
                  <a:lnTo>
                    <a:pt x="2832" y="38"/>
                  </a:lnTo>
                  <a:lnTo>
                    <a:pt x="2832" y="38"/>
                  </a:lnTo>
                  <a:lnTo>
                    <a:pt x="2830" y="38"/>
                  </a:lnTo>
                  <a:lnTo>
                    <a:pt x="2830" y="38"/>
                  </a:lnTo>
                  <a:lnTo>
                    <a:pt x="2830" y="38"/>
                  </a:lnTo>
                  <a:lnTo>
                    <a:pt x="2830" y="38"/>
                  </a:lnTo>
                  <a:lnTo>
                    <a:pt x="2828" y="38"/>
                  </a:lnTo>
                  <a:lnTo>
                    <a:pt x="2828" y="38"/>
                  </a:lnTo>
                  <a:lnTo>
                    <a:pt x="2826" y="38"/>
                  </a:lnTo>
                  <a:lnTo>
                    <a:pt x="2826" y="38"/>
                  </a:lnTo>
                  <a:lnTo>
                    <a:pt x="2826" y="38"/>
                  </a:lnTo>
                  <a:lnTo>
                    <a:pt x="2826" y="38"/>
                  </a:lnTo>
                  <a:lnTo>
                    <a:pt x="2826" y="38"/>
                  </a:lnTo>
                  <a:lnTo>
                    <a:pt x="2826" y="38"/>
                  </a:lnTo>
                  <a:lnTo>
                    <a:pt x="2824" y="38"/>
                  </a:lnTo>
                  <a:lnTo>
                    <a:pt x="2824" y="38"/>
                  </a:lnTo>
                  <a:lnTo>
                    <a:pt x="2820" y="38"/>
                  </a:lnTo>
                  <a:lnTo>
                    <a:pt x="2816" y="38"/>
                  </a:lnTo>
                  <a:lnTo>
                    <a:pt x="2816" y="38"/>
                  </a:lnTo>
                  <a:lnTo>
                    <a:pt x="2814" y="38"/>
                  </a:lnTo>
                  <a:lnTo>
                    <a:pt x="2814" y="38"/>
                  </a:lnTo>
                  <a:lnTo>
                    <a:pt x="2806" y="38"/>
                  </a:lnTo>
                  <a:lnTo>
                    <a:pt x="2806" y="38"/>
                  </a:lnTo>
                  <a:lnTo>
                    <a:pt x="2804" y="38"/>
                  </a:lnTo>
                  <a:lnTo>
                    <a:pt x="2804" y="38"/>
                  </a:lnTo>
                  <a:lnTo>
                    <a:pt x="2796" y="38"/>
                  </a:lnTo>
                  <a:lnTo>
                    <a:pt x="2796" y="38"/>
                  </a:lnTo>
                  <a:lnTo>
                    <a:pt x="2794" y="38"/>
                  </a:lnTo>
                  <a:lnTo>
                    <a:pt x="2794" y="38"/>
                  </a:lnTo>
                  <a:lnTo>
                    <a:pt x="2792" y="38"/>
                  </a:lnTo>
                  <a:lnTo>
                    <a:pt x="2792" y="38"/>
                  </a:lnTo>
                  <a:lnTo>
                    <a:pt x="2792" y="38"/>
                  </a:lnTo>
                  <a:lnTo>
                    <a:pt x="2792" y="38"/>
                  </a:lnTo>
                  <a:lnTo>
                    <a:pt x="2790" y="38"/>
                  </a:lnTo>
                  <a:lnTo>
                    <a:pt x="2790" y="38"/>
                  </a:lnTo>
                  <a:lnTo>
                    <a:pt x="2790" y="38"/>
                  </a:lnTo>
                  <a:lnTo>
                    <a:pt x="2790" y="38"/>
                  </a:lnTo>
                  <a:lnTo>
                    <a:pt x="2786" y="38"/>
                  </a:lnTo>
                  <a:lnTo>
                    <a:pt x="2784" y="38"/>
                  </a:lnTo>
                  <a:lnTo>
                    <a:pt x="2784" y="38"/>
                  </a:lnTo>
                  <a:lnTo>
                    <a:pt x="2782" y="38"/>
                  </a:lnTo>
                  <a:lnTo>
                    <a:pt x="2782" y="38"/>
                  </a:lnTo>
                  <a:lnTo>
                    <a:pt x="2780" y="38"/>
                  </a:lnTo>
                  <a:lnTo>
                    <a:pt x="2780" y="38"/>
                  </a:lnTo>
                  <a:lnTo>
                    <a:pt x="2776" y="38"/>
                  </a:lnTo>
                  <a:lnTo>
                    <a:pt x="2776" y="38"/>
                  </a:lnTo>
                  <a:lnTo>
                    <a:pt x="2772" y="38"/>
                  </a:lnTo>
                  <a:lnTo>
                    <a:pt x="2772" y="38"/>
                  </a:lnTo>
                  <a:lnTo>
                    <a:pt x="2772" y="38"/>
                  </a:lnTo>
                  <a:lnTo>
                    <a:pt x="2772" y="38"/>
                  </a:lnTo>
                  <a:lnTo>
                    <a:pt x="2770" y="38"/>
                  </a:lnTo>
                  <a:lnTo>
                    <a:pt x="2770" y="38"/>
                  </a:lnTo>
                  <a:lnTo>
                    <a:pt x="2770" y="38"/>
                  </a:lnTo>
                  <a:lnTo>
                    <a:pt x="2770" y="38"/>
                  </a:lnTo>
                  <a:lnTo>
                    <a:pt x="2768" y="38"/>
                  </a:lnTo>
                  <a:lnTo>
                    <a:pt x="2768" y="38"/>
                  </a:lnTo>
                  <a:lnTo>
                    <a:pt x="2764" y="38"/>
                  </a:lnTo>
                  <a:lnTo>
                    <a:pt x="2764" y="38"/>
                  </a:lnTo>
                  <a:lnTo>
                    <a:pt x="2762" y="38"/>
                  </a:lnTo>
                  <a:lnTo>
                    <a:pt x="2762" y="38"/>
                  </a:lnTo>
                  <a:lnTo>
                    <a:pt x="2762" y="36"/>
                  </a:lnTo>
                  <a:lnTo>
                    <a:pt x="2762" y="36"/>
                  </a:lnTo>
                  <a:lnTo>
                    <a:pt x="2762" y="36"/>
                  </a:lnTo>
                  <a:lnTo>
                    <a:pt x="2762" y="36"/>
                  </a:lnTo>
                  <a:lnTo>
                    <a:pt x="2760" y="36"/>
                  </a:lnTo>
                  <a:lnTo>
                    <a:pt x="2760" y="36"/>
                  </a:lnTo>
                  <a:lnTo>
                    <a:pt x="2754" y="36"/>
                  </a:lnTo>
                  <a:lnTo>
                    <a:pt x="2754" y="36"/>
                  </a:lnTo>
                  <a:lnTo>
                    <a:pt x="2750" y="36"/>
                  </a:lnTo>
                  <a:lnTo>
                    <a:pt x="2750" y="36"/>
                  </a:lnTo>
                  <a:lnTo>
                    <a:pt x="2750" y="36"/>
                  </a:lnTo>
                  <a:lnTo>
                    <a:pt x="2750" y="36"/>
                  </a:lnTo>
                  <a:lnTo>
                    <a:pt x="2748" y="36"/>
                  </a:lnTo>
                  <a:lnTo>
                    <a:pt x="2748" y="36"/>
                  </a:lnTo>
                  <a:lnTo>
                    <a:pt x="2746" y="36"/>
                  </a:lnTo>
                  <a:lnTo>
                    <a:pt x="2746" y="36"/>
                  </a:lnTo>
                  <a:lnTo>
                    <a:pt x="2744" y="38"/>
                  </a:lnTo>
                  <a:lnTo>
                    <a:pt x="2744" y="38"/>
                  </a:lnTo>
                  <a:lnTo>
                    <a:pt x="2742" y="38"/>
                  </a:lnTo>
                  <a:lnTo>
                    <a:pt x="2738" y="38"/>
                  </a:lnTo>
                  <a:lnTo>
                    <a:pt x="2738" y="38"/>
                  </a:lnTo>
                  <a:lnTo>
                    <a:pt x="2738" y="38"/>
                  </a:lnTo>
                  <a:lnTo>
                    <a:pt x="2738" y="38"/>
                  </a:lnTo>
                  <a:lnTo>
                    <a:pt x="2736" y="38"/>
                  </a:lnTo>
                  <a:lnTo>
                    <a:pt x="2736" y="38"/>
                  </a:lnTo>
                  <a:lnTo>
                    <a:pt x="2728" y="38"/>
                  </a:lnTo>
                  <a:lnTo>
                    <a:pt x="2728" y="38"/>
                  </a:lnTo>
                  <a:lnTo>
                    <a:pt x="2724" y="38"/>
                  </a:lnTo>
                  <a:lnTo>
                    <a:pt x="2724" y="38"/>
                  </a:lnTo>
                  <a:lnTo>
                    <a:pt x="2720" y="36"/>
                  </a:lnTo>
                  <a:lnTo>
                    <a:pt x="2720" y="36"/>
                  </a:lnTo>
                  <a:lnTo>
                    <a:pt x="2720" y="36"/>
                  </a:lnTo>
                  <a:lnTo>
                    <a:pt x="2720" y="36"/>
                  </a:lnTo>
                  <a:lnTo>
                    <a:pt x="2716" y="38"/>
                  </a:lnTo>
                  <a:lnTo>
                    <a:pt x="2716" y="38"/>
                  </a:lnTo>
                  <a:lnTo>
                    <a:pt x="2712" y="38"/>
                  </a:lnTo>
                  <a:lnTo>
                    <a:pt x="2712" y="38"/>
                  </a:lnTo>
                  <a:lnTo>
                    <a:pt x="2710" y="38"/>
                  </a:lnTo>
                  <a:lnTo>
                    <a:pt x="2706" y="38"/>
                  </a:lnTo>
                  <a:lnTo>
                    <a:pt x="2706" y="38"/>
                  </a:lnTo>
                  <a:lnTo>
                    <a:pt x="2700" y="38"/>
                  </a:lnTo>
                  <a:lnTo>
                    <a:pt x="2700" y="38"/>
                  </a:lnTo>
                  <a:lnTo>
                    <a:pt x="2694" y="38"/>
                  </a:lnTo>
                  <a:lnTo>
                    <a:pt x="2694" y="38"/>
                  </a:lnTo>
                  <a:lnTo>
                    <a:pt x="2692" y="36"/>
                  </a:lnTo>
                  <a:lnTo>
                    <a:pt x="2692" y="36"/>
                  </a:lnTo>
                  <a:lnTo>
                    <a:pt x="2688" y="36"/>
                  </a:lnTo>
                  <a:lnTo>
                    <a:pt x="2688" y="36"/>
                  </a:lnTo>
                  <a:lnTo>
                    <a:pt x="2686" y="36"/>
                  </a:lnTo>
                  <a:lnTo>
                    <a:pt x="2686" y="36"/>
                  </a:lnTo>
                  <a:lnTo>
                    <a:pt x="2684" y="36"/>
                  </a:lnTo>
                  <a:lnTo>
                    <a:pt x="2684" y="36"/>
                  </a:lnTo>
                  <a:lnTo>
                    <a:pt x="2682" y="36"/>
                  </a:lnTo>
                  <a:lnTo>
                    <a:pt x="2682" y="36"/>
                  </a:lnTo>
                  <a:lnTo>
                    <a:pt x="2682" y="36"/>
                  </a:lnTo>
                  <a:lnTo>
                    <a:pt x="2682" y="36"/>
                  </a:lnTo>
                  <a:lnTo>
                    <a:pt x="2680" y="36"/>
                  </a:lnTo>
                  <a:lnTo>
                    <a:pt x="2680" y="36"/>
                  </a:lnTo>
                  <a:lnTo>
                    <a:pt x="2680" y="36"/>
                  </a:lnTo>
                  <a:lnTo>
                    <a:pt x="2680" y="36"/>
                  </a:lnTo>
                  <a:lnTo>
                    <a:pt x="2678" y="36"/>
                  </a:lnTo>
                  <a:lnTo>
                    <a:pt x="2678" y="36"/>
                  </a:lnTo>
                  <a:lnTo>
                    <a:pt x="2678" y="36"/>
                  </a:lnTo>
                  <a:lnTo>
                    <a:pt x="2678" y="36"/>
                  </a:lnTo>
                  <a:lnTo>
                    <a:pt x="2678" y="36"/>
                  </a:lnTo>
                  <a:lnTo>
                    <a:pt x="2678" y="36"/>
                  </a:lnTo>
                  <a:lnTo>
                    <a:pt x="2676" y="36"/>
                  </a:lnTo>
                  <a:lnTo>
                    <a:pt x="2676" y="36"/>
                  </a:lnTo>
                  <a:lnTo>
                    <a:pt x="2670" y="36"/>
                  </a:lnTo>
                  <a:lnTo>
                    <a:pt x="2670" y="36"/>
                  </a:lnTo>
                  <a:lnTo>
                    <a:pt x="2664" y="38"/>
                  </a:lnTo>
                  <a:lnTo>
                    <a:pt x="2664" y="38"/>
                  </a:lnTo>
                  <a:lnTo>
                    <a:pt x="2660" y="38"/>
                  </a:lnTo>
                  <a:lnTo>
                    <a:pt x="2660" y="38"/>
                  </a:lnTo>
                  <a:lnTo>
                    <a:pt x="2656" y="38"/>
                  </a:lnTo>
                  <a:lnTo>
                    <a:pt x="2656" y="38"/>
                  </a:lnTo>
                  <a:lnTo>
                    <a:pt x="2656" y="38"/>
                  </a:lnTo>
                  <a:lnTo>
                    <a:pt x="2656" y="38"/>
                  </a:lnTo>
                  <a:lnTo>
                    <a:pt x="2654" y="38"/>
                  </a:lnTo>
                  <a:lnTo>
                    <a:pt x="2654" y="38"/>
                  </a:lnTo>
                  <a:lnTo>
                    <a:pt x="2648" y="38"/>
                  </a:lnTo>
                  <a:lnTo>
                    <a:pt x="2648" y="38"/>
                  </a:lnTo>
                  <a:lnTo>
                    <a:pt x="2644" y="38"/>
                  </a:lnTo>
                  <a:lnTo>
                    <a:pt x="2644" y="38"/>
                  </a:lnTo>
                  <a:lnTo>
                    <a:pt x="2642" y="38"/>
                  </a:lnTo>
                  <a:lnTo>
                    <a:pt x="2642" y="38"/>
                  </a:lnTo>
                  <a:lnTo>
                    <a:pt x="2640" y="38"/>
                  </a:lnTo>
                  <a:lnTo>
                    <a:pt x="2640" y="38"/>
                  </a:lnTo>
                  <a:lnTo>
                    <a:pt x="2636" y="40"/>
                  </a:lnTo>
                  <a:lnTo>
                    <a:pt x="2636" y="40"/>
                  </a:lnTo>
                  <a:lnTo>
                    <a:pt x="2634" y="40"/>
                  </a:lnTo>
                  <a:lnTo>
                    <a:pt x="2634" y="40"/>
                  </a:lnTo>
                  <a:lnTo>
                    <a:pt x="2632" y="40"/>
                  </a:lnTo>
                  <a:lnTo>
                    <a:pt x="2632" y="40"/>
                  </a:lnTo>
                  <a:lnTo>
                    <a:pt x="2630" y="40"/>
                  </a:lnTo>
                  <a:lnTo>
                    <a:pt x="2630" y="40"/>
                  </a:lnTo>
                  <a:lnTo>
                    <a:pt x="2630" y="40"/>
                  </a:lnTo>
                  <a:lnTo>
                    <a:pt x="2630" y="40"/>
                  </a:lnTo>
                  <a:lnTo>
                    <a:pt x="2628" y="40"/>
                  </a:lnTo>
                  <a:lnTo>
                    <a:pt x="2628" y="40"/>
                  </a:lnTo>
                  <a:lnTo>
                    <a:pt x="2624" y="40"/>
                  </a:lnTo>
                  <a:lnTo>
                    <a:pt x="2624" y="40"/>
                  </a:lnTo>
                  <a:lnTo>
                    <a:pt x="2624" y="38"/>
                  </a:lnTo>
                  <a:lnTo>
                    <a:pt x="2624" y="38"/>
                  </a:lnTo>
                  <a:lnTo>
                    <a:pt x="2618" y="38"/>
                  </a:lnTo>
                  <a:lnTo>
                    <a:pt x="2618" y="38"/>
                  </a:lnTo>
                  <a:lnTo>
                    <a:pt x="2616" y="38"/>
                  </a:lnTo>
                  <a:lnTo>
                    <a:pt x="2616" y="38"/>
                  </a:lnTo>
                  <a:lnTo>
                    <a:pt x="2614" y="38"/>
                  </a:lnTo>
                  <a:lnTo>
                    <a:pt x="2614" y="38"/>
                  </a:lnTo>
                  <a:lnTo>
                    <a:pt x="2614" y="38"/>
                  </a:lnTo>
                  <a:lnTo>
                    <a:pt x="2614" y="38"/>
                  </a:lnTo>
                  <a:lnTo>
                    <a:pt x="2612" y="38"/>
                  </a:lnTo>
                  <a:lnTo>
                    <a:pt x="2612" y="38"/>
                  </a:lnTo>
                  <a:lnTo>
                    <a:pt x="2608" y="38"/>
                  </a:lnTo>
                  <a:lnTo>
                    <a:pt x="2608" y="38"/>
                  </a:lnTo>
                  <a:lnTo>
                    <a:pt x="2604" y="38"/>
                  </a:lnTo>
                  <a:lnTo>
                    <a:pt x="2604" y="38"/>
                  </a:lnTo>
                  <a:lnTo>
                    <a:pt x="2602" y="36"/>
                  </a:lnTo>
                  <a:lnTo>
                    <a:pt x="2602" y="36"/>
                  </a:lnTo>
                  <a:lnTo>
                    <a:pt x="2600" y="36"/>
                  </a:lnTo>
                  <a:lnTo>
                    <a:pt x="2600" y="36"/>
                  </a:lnTo>
                  <a:lnTo>
                    <a:pt x="2600" y="36"/>
                  </a:lnTo>
                  <a:lnTo>
                    <a:pt x="2600" y="36"/>
                  </a:lnTo>
                  <a:lnTo>
                    <a:pt x="2598" y="34"/>
                  </a:lnTo>
                  <a:lnTo>
                    <a:pt x="2598" y="34"/>
                  </a:lnTo>
                  <a:lnTo>
                    <a:pt x="2596" y="34"/>
                  </a:lnTo>
                  <a:lnTo>
                    <a:pt x="2596" y="34"/>
                  </a:lnTo>
                  <a:lnTo>
                    <a:pt x="2588" y="34"/>
                  </a:lnTo>
                  <a:lnTo>
                    <a:pt x="2588" y="34"/>
                  </a:lnTo>
                  <a:lnTo>
                    <a:pt x="2584" y="34"/>
                  </a:lnTo>
                  <a:lnTo>
                    <a:pt x="2584" y="34"/>
                  </a:lnTo>
                  <a:lnTo>
                    <a:pt x="2570" y="34"/>
                  </a:lnTo>
                  <a:lnTo>
                    <a:pt x="2570" y="34"/>
                  </a:lnTo>
                  <a:lnTo>
                    <a:pt x="2568" y="34"/>
                  </a:lnTo>
                  <a:lnTo>
                    <a:pt x="2568" y="34"/>
                  </a:lnTo>
                  <a:lnTo>
                    <a:pt x="2566" y="34"/>
                  </a:lnTo>
                  <a:lnTo>
                    <a:pt x="2566" y="34"/>
                  </a:lnTo>
                  <a:lnTo>
                    <a:pt x="2562" y="36"/>
                  </a:lnTo>
                  <a:lnTo>
                    <a:pt x="2562" y="36"/>
                  </a:lnTo>
                  <a:lnTo>
                    <a:pt x="2556" y="36"/>
                  </a:lnTo>
                  <a:lnTo>
                    <a:pt x="2556" y="36"/>
                  </a:lnTo>
                  <a:lnTo>
                    <a:pt x="2552" y="34"/>
                  </a:lnTo>
                  <a:lnTo>
                    <a:pt x="2552" y="34"/>
                  </a:lnTo>
                  <a:lnTo>
                    <a:pt x="2544" y="34"/>
                  </a:lnTo>
                  <a:lnTo>
                    <a:pt x="2544" y="34"/>
                  </a:lnTo>
                  <a:lnTo>
                    <a:pt x="2542" y="34"/>
                  </a:lnTo>
                  <a:lnTo>
                    <a:pt x="2542" y="34"/>
                  </a:lnTo>
                  <a:lnTo>
                    <a:pt x="2536" y="34"/>
                  </a:lnTo>
                  <a:lnTo>
                    <a:pt x="2536" y="34"/>
                  </a:lnTo>
                  <a:lnTo>
                    <a:pt x="2532" y="36"/>
                  </a:lnTo>
                  <a:lnTo>
                    <a:pt x="2532" y="36"/>
                  </a:lnTo>
                  <a:lnTo>
                    <a:pt x="2528" y="36"/>
                  </a:lnTo>
                  <a:lnTo>
                    <a:pt x="2528" y="36"/>
                  </a:lnTo>
                  <a:lnTo>
                    <a:pt x="2526" y="36"/>
                  </a:lnTo>
                  <a:lnTo>
                    <a:pt x="2526" y="36"/>
                  </a:lnTo>
                  <a:lnTo>
                    <a:pt x="2524" y="36"/>
                  </a:lnTo>
                  <a:lnTo>
                    <a:pt x="2524" y="36"/>
                  </a:lnTo>
                  <a:lnTo>
                    <a:pt x="2520" y="36"/>
                  </a:lnTo>
                  <a:lnTo>
                    <a:pt x="2520" y="36"/>
                  </a:lnTo>
                  <a:lnTo>
                    <a:pt x="2516" y="38"/>
                  </a:lnTo>
                  <a:lnTo>
                    <a:pt x="2516" y="38"/>
                  </a:lnTo>
                  <a:lnTo>
                    <a:pt x="2516" y="38"/>
                  </a:lnTo>
                  <a:lnTo>
                    <a:pt x="2516" y="38"/>
                  </a:lnTo>
                  <a:lnTo>
                    <a:pt x="2516" y="38"/>
                  </a:lnTo>
                  <a:lnTo>
                    <a:pt x="2516" y="38"/>
                  </a:lnTo>
                  <a:lnTo>
                    <a:pt x="2516" y="38"/>
                  </a:lnTo>
                  <a:lnTo>
                    <a:pt x="2516" y="38"/>
                  </a:lnTo>
                  <a:lnTo>
                    <a:pt x="2512" y="38"/>
                  </a:lnTo>
                  <a:lnTo>
                    <a:pt x="2512" y="38"/>
                  </a:lnTo>
                  <a:lnTo>
                    <a:pt x="2512" y="36"/>
                  </a:lnTo>
                  <a:lnTo>
                    <a:pt x="2512" y="36"/>
                  </a:lnTo>
                  <a:lnTo>
                    <a:pt x="2510" y="36"/>
                  </a:lnTo>
                  <a:lnTo>
                    <a:pt x="2510" y="36"/>
                  </a:lnTo>
                  <a:lnTo>
                    <a:pt x="2508" y="36"/>
                  </a:lnTo>
                  <a:lnTo>
                    <a:pt x="2508" y="36"/>
                  </a:lnTo>
                  <a:lnTo>
                    <a:pt x="2506" y="36"/>
                  </a:lnTo>
                  <a:lnTo>
                    <a:pt x="2506" y="36"/>
                  </a:lnTo>
                  <a:lnTo>
                    <a:pt x="2504" y="36"/>
                  </a:lnTo>
                  <a:lnTo>
                    <a:pt x="2504" y="36"/>
                  </a:lnTo>
                  <a:lnTo>
                    <a:pt x="2504" y="36"/>
                  </a:lnTo>
                  <a:lnTo>
                    <a:pt x="2504" y="36"/>
                  </a:lnTo>
                  <a:lnTo>
                    <a:pt x="2504" y="36"/>
                  </a:lnTo>
                  <a:lnTo>
                    <a:pt x="2504" y="36"/>
                  </a:lnTo>
                  <a:lnTo>
                    <a:pt x="2504" y="36"/>
                  </a:lnTo>
                  <a:lnTo>
                    <a:pt x="2504" y="36"/>
                  </a:lnTo>
                  <a:lnTo>
                    <a:pt x="2500" y="36"/>
                  </a:lnTo>
                  <a:lnTo>
                    <a:pt x="2500" y="36"/>
                  </a:lnTo>
                  <a:lnTo>
                    <a:pt x="2496" y="36"/>
                  </a:lnTo>
                  <a:lnTo>
                    <a:pt x="2496" y="36"/>
                  </a:lnTo>
                  <a:lnTo>
                    <a:pt x="2492" y="36"/>
                  </a:lnTo>
                  <a:lnTo>
                    <a:pt x="2492" y="36"/>
                  </a:lnTo>
                  <a:lnTo>
                    <a:pt x="2488" y="36"/>
                  </a:lnTo>
                  <a:lnTo>
                    <a:pt x="2488" y="36"/>
                  </a:lnTo>
                  <a:lnTo>
                    <a:pt x="2488" y="36"/>
                  </a:lnTo>
                  <a:lnTo>
                    <a:pt x="2488" y="36"/>
                  </a:lnTo>
                  <a:lnTo>
                    <a:pt x="2484" y="36"/>
                  </a:lnTo>
                  <a:lnTo>
                    <a:pt x="2484" y="36"/>
                  </a:lnTo>
                  <a:lnTo>
                    <a:pt x="2482" y="36"/>
                  </a:lnTo>
                  <a:lnTo>
                    <a:pt x="2482" y="36"/>
                  </a:lnTo>
                  <a:lnTo>
                    <a:pt x="2482" y="36"/>
                  </a:lnTo>
                  <a:lnTo>
                    <a:pt x="2482" y="36"/>
                  </a:lnTo>
                  <a:lnTo>
                    <a:pt x="2482" y="36"/>
                  </a:lnTo>
                  <a:lnTo>
                    <a:pt x="2482" y="36"/>
                  </a:lnTo>
                  <a:lnTo>
                    <a:pt x="2480" y="36"/>
                  </a:lnTo>
                  <a:lnTo>
                    <a:pt x="2480" y="36"/>
                  </a:lnTo>
                  <a:lnTo>
                    <a:pt x="2480" y="36"/>
                  </a:lnTo>
                  <a:lnTo>
                    <a:pt x="2480" y="36"/>
                  </a:lnTo>
                  <a:lnTo>
                    <a:pt x="2474" y="36"/>
                  </a:lnTo>
                  <a:lnTo>
                    <a:pt x="2474" y="36"/>
                  </a:lnTo>
                  <a:lnTo>
                    <a:pt x="2470" y="36"/>
                  </a:lnTo>
                  <a:lnTo>
                    <a:pt x="2470" y="36"/>
                  </a:lnTo>
                  <a:lnTo>
                    <a:pt x="2466" y="38"/>
                  </a:lnTo>
                  <a:lnTo>
                    <a:pt x="2466" y="38"/>
                  </a:lnTo>
                  <a:lnTo>
                    <a:pt x="2464" y="36"/>
                  </a:lnTo>
                  <a:lnTo>
                    <a:pt x="2464" y="36"/>
                  </a:lnTo>
                  <a:lnTo>
                    <a:pt x="2458" y="38"/>
                  </a:lnTo>
                  <a:lnTo>
                    <a:pt x="2458" y="38"/>
                  </a:lnTo>
                  <a:lnTo>
                    <a:pt x="2458" y="38"/>
                  </a:lnTo>
                  <a:lnTo>
                    <a:pt x="2458" y="38"/>
                  </a:lnTo>
                  <a:lnTo>
                    <a:pt x="2456" y="38"/>
                  </a:lnTo>
                  <a:lnTo>
                    <a:pt x="2456" y="38"/>
                  </a:lnTo>
                  <a:lnTo>
                    <a:pt x="2456" y="38"/>
                  </a:lnTo>
                  <a:lnTo>
                    <a:pt x="2456" y="38"/>
                  </a:lnTo>
                  <a:lnTo>
                    <a:pt x="2452" y="36"/>
                  </a:lnTo>
                  <a:lnTo>
                    <a:pt x="2452" y="36"/>
                  </a:lnTo>
                  <a:lnTo>
                    <a:pt x="2448" y="38"/>
                  </a:lnTo>
                  <a:lnTo>
                    <a:pt x="2448" y="38"/>
                  </a:lnTo>
                  <a:lnTo>
                    <a:pt x="2446" y="38"/>
                  </a:lnTo>
                  <a:lnTo>
                    <a:pt x="2446" y="38"/>
                  </a:lnTo>
                  <a:lnTo>
                    <a:pt x="2442" y="40"/>
                  </a:lnTo>
                  <a:lnTo>
                    <a:pt x="2442" y="40"/>
                  </a:lnTo>
                  <a:lnTo>
                    <a:pt x="2438" y="40"/>
                  </a:lnTo>
                  <a:lnTo>
                    <a:pt x="2438" y="40"/>
                  </a:lnTo>
                  <a:lnTo>
                    <a:pt x="2432" y="38"/>
                  </a:lnTo>
                  <a:lnTo>
                    <a:pt x="2432" y="38"/>
                  </a:lnTo>
                  <a:lnTo>
                    <a:pt x="2432" y="38"/>
                  </a:lnTo>
                  <a:lnTo>
                    <a:pt x="2432" y="38"/>
                  </a:lnTo>
                  <a:lnTo>
                    <a:pt x="2430" y="36"/>
                  </a:lnTo>
                  <a:lnTo>
                    <a:pt x="2430" y="36"/>
                  </a:lnTo>
                  <a:lnTo>
                    <a:pt x="2428" y="36"/>
                  </a:lnTo>
                  <a:lnTo>
                    <a:pt x="2428" y="36"/>
                  </a:lnTo>
                  <a:lnTo>
                    <a:pt x="2424" y="34"/>
                  </a:lnTo>
                  <a:lnTo>
                    <a:pt x="2424" y="34"/>
                  </a:lnTo>
                  <a:lnTo>
                    <a:pt x="2420" y="34"/>
                  </a:lnTo>
                  <a:lnTo>
                    <a:pt x="2420" y="34"/>
                  </a:lnTo>
                  <a:lnTo>
                    <a:pt x="2416" y="36"/>
                  </a:lnTo>
                  <a:lnTo>
                    <a:pt x="2416" y="36"/>
                  </a:lnTo>
                  <a:lnTo>
                    <a:pt x="2414" y="36"/>
                  </a:lnTo>
                  <a:lnTo>
                    <a:pt x="2414" y="36"/>
                  </a:lnTo>
                  <a:lnTo>
                    <a:pt x="2412" y="36"/>
                  </a:lnTo>
                  <a:lnTo>
                    <a:pt x="2412" y="36"/>
                  </a:lnTo>
                  <a:lnTo>
                    <a:pt x="2408" y="36"/>
                  </a:lnTo>
                  <a:lnTo>
                    <a:pt x="2408" y="36"/>
                  </a:lnTo>
                  <a:lnTo>
                    <a:pt x="2406" y="36"/>
                  </a:lnTo>
                  <a:lnTo>
                    <a:pt x="2406" y="36"/>
                  </a:lnTo>
                  <a:lnTo>
                    <a:pt x="2402" y="36"/>
                  </a:lnTo>
                  <a:lnTo>
                    <a:pt x="2402" y="36"/>
                  </a:lnTo>
                  <a:lnTo>
                    <a:pt x="2402" y="38"/>
                  </a:lnTo>
                  <a:lnTo>
                    <a:pt x="2402" y="38"/>
                  </a:lnTo>
                  <a:lnTo>
                    <a:pt x="2402" y="38"/>
                  </a:lnTo>
                  <a:lnTo>
                    <a:pt x="2402" y="38"/>
                  </a:lnTo>
                  <a:lnTo>
                    <a:pt x="2402" y="38"/>
                  </a:lnTo>
                  <a:lnTo>
                    <a:pt x="2402" y="38"/>
                  </a:lnTo>
                  <a:lnTo>
                    <a:pt x="2400" y="38"/>
                  </a:lnTo>
                  <a:lnTo>
                    <a:pt x="2400" y="38"/>
                  </a:lnTo>
                  <a:lnTo>
                    <a:pt x="2400" y="38"/>
                  </a:lnTo>
                  <a:lnTo>
                    <a:pt x="2400" y="38"/>
                  </a:lnTo>
                  <a:lnTo>
                    <a:pt x="2400" y="38"/>
                  </a:lnTo>
                  <a:lnTo>
                    <a:pt x="2400" y="38"/>
                  </a:lnTo>
                  <a:lnTo>
                    <a:pt x="2398" y="38"/>
                  </a:lnTo>
                  <a:lnTo>
                    <a:pt x="2398" y="38"/>
                  </a:lnTo>
                  <a:lnTo>
                    <a:pt x="2396" y="36"/>
                  </a:lnTo>
                  <a:lnTo>
                    <a:pt x="2396" y="36"/>
                  </a:lnTo>
                  <a:lnTo>
                    <a:pt x="2394" y="36"/>
                  </a:lnTo>
                  <a:lnTo>
                    <a:pt x="2394" y="36"/>
                  </a:lnTo>
                  <a:lnTo>
                    <a:pt x="2392" y="36"/>
                  </a:lnTo>
                  <a:lnTo>
                    <a:pt x="2392" y="36"/>
                  </a:lnTo>
                  <a:lnTo>
                    <a:pt x="2388" y="36"/>
                  </a:lnTo>
                  <a:lnTo>
                    <a:pt x="2388" y="36"/>
                  </a:lnTo>
                  <a:lnTo>
                    <a:pt x="2384" y="34"/>
                  </a:lnTo>
                  <a:lnTo>
                    <a:pt x="2384" y="34"/>
                  </a:lnTo>
                  <a:lnTo>
                    <a:pt x="2380" y="36"/>
                  </a:lnTo>
                  <a:lnTo>
                    <a:pt x="2380" y="36"/>
                  </a:lnTo>
                  <a:lnTo>
                    <a:pt x="2374" y="36"/>
                  </a:lnTo>
                  <a:lnTo>
                    <a:pt x="2374" y="36"/>
                  </a:lnTo>
                  <a:lnTo>
                    <a:pt x="2372" y="38"/>
                  </a:lnTo>
                  <a:lnTo>
                    <a:pt x="2372" y="38"/>
                  </a:lnTo>
                  <a:lnTo>
                    <a:pt x="2368" y="38"/>
                  </a:lnTo>
                  <a:lnTo>
                    <a:pt x="2368" y="38"/>
                  </a:lnTo>
                  <a:lnTo>
                    <a:pt x="2366" y="38"/>
                  </a:lnTo>
                  <a:lnTo>
                    <a:pt x="2366" y="38"/>
                  </a:lnTo>
                  <a:lnTo>
                    <a:pt x="2366" y="38"/>
                  </a:lnTo>
                  <a:lnTo>
                    <a:pt x="2366" y="38"/>
                  </a:lnTo>
                  <a:lnTo>
                    <a:pt x="2364" y="36"/>
                  </a:lnTo>
                  <a:lnTo>
                    <a:pt x="2364" y="36"/>
                  </a:lnTo>
                  <a:lnTo>
                    <a:pt x="2356" y="36"/>
                  </a:lnTo>
                  <a:lnTo>
                    <a:pt x="2356" y="36"/>
                  </a:lnTo>
                  <a:lnTo>
                    <a:pt x="2354" y="34"/>
                  </a:lnTo>
                  <a:lnTo>
                    <a:pt x="2354" y="34"/>
                  </a:lnTo>
                  <a:lnTo>
                    <a:pt x="2352" y="34"/>
                  </a:lnTo>
                  <a:lnTo>
                    <a:pt x="2352" y="34"/>
                  </a:lnTo>
                  <a:lnTo>
                    <a:pt x="2350" y="34"/>
                  </a:lnTo>
                  <a:lnTo>
                    <a:pt x="2350" y="34"/>
                  </a:lnTo>
                  <a:lnTo>
                    <a:pt x="2344" y="34"/>
                  </a:lnTo>
                  <a:lnTo>
                    <a:pt x="2344" y="34"/>
                  </a:lnTo>
                  <a:lnTo>
                    <a:pt x="2342" y="36"/>
                  </a:lnTo>
                  <a:lnTo>
                    <a:pt x="2342" y="36"/>
                  </a:lnTo>
                  <a:lnTo>
                    <a:pt x="2338" y="36"/>
                  </a:lnTo>
                  <a:lnTo>
                    <a:pt x="2338" y="36"/>
                  </a:lnTo>
                  <a:lnTo>
                    <a:pt x="2334" y="38"/>
                  </a:lnTo>
                  <a:lnTo>
                    <a:pt x="2334" y="38"/>
                  </a:lnTo>
                  <a:lnTo>
                    <a:pt x="2328" y="36"/>
                  </a:lnTo>
                  <a:lnTo>
                    <a:pt x="2328" y="36"/>
                  </a:lnTo>
                  <a:lnTo>
                    <a:pt x="2328" y="36"/>
                  </a:lnTo>
                  <a:lnTo>
                    <a:pt x="2328" y="36"/>
                  </a:lnTo>
                  <a:lnTo>
                    <a:pt x="2326" y="36"/>
                  </a:lnTo>
                  <a:lnTo>
                    <a:pt x="2326" y="36"/>
                  </a:lnTo>
                  <a:lnTo>
                    <a:pt x="2324" y="34"/>
                  </a:lnTo>
                  <a:lnTo>
                    <a:pt x="2324" y="34"/>
                  </a:lnTo>
                  <a:lnTo>
                    <a:pt x="2320" y="34"/>
                  </a:lnTo>
                  <a:lnTo>
                    <a:pt x="2320" y="34"/>
                  </a:lnTo>
                  <a:lnTo>
                    <a:pt x="2318" y="34"/>
                  </a:lnTo>
                  <a:lnTo>
                    <a:pt x="2318" y="34"/>
                  </a:lnTo>
                  <a:lnTo>
                    <a:pt x="2312" y="34"/>
                  </a:lnTo>
                  <a:lnTo>
                    <a:pt x="2312" y="34"/>
                  </a:lnTo>
                  <a:lnTo>
                    <a:pt x="2306" y="34"/>
                  </a:lnTo>
                  <a:lnTo>
                    <a:pt x="2306" y="34"/>
                  </a:lnTo>
                  <a:lnTo>
                    <a:pt x="2300" y="34"/>
                  </a:lnTo>
                  <a:lnTo>
                    <a:pt x="2300" y="34"/>
                  </a:lnTo>
                  <a:lnTo>
                    <a:pt x="2294" y="36"/>
                  </a:lnTo>
                  <a:lnTo>
                    <a:pt x="2294" y="36"/>
                  </a:lnTo>
                  <a:lnTo>
                    <a:pt x="2294" y="36"/>
                  </a:lnTo>
                  <a:lnTo>
                    <a:pt x="2294" y="36"/>
                  </a:lnTo>
                  <a:lnTo>
                    <a:pt x="2292" y="36"/>
                  </a:lnTo>
                  <a:lnTo>
                    <a:pt x="2292" y="36"/>
                  </a:lnTo>
                  <a:lnTo>
                    <a:pt x="2290" y="34"/>
                  </a:lnTo>
                  <a:lnTo>
                    <a:pt x="2290" y="34"/>
                  </a:lnTo>
                  <a:lnTo>
                    <a:pt x="2286" y="34"/>
                  </a:lnTo>
                  <a:lnTo>
                    <a:pt x="2286" y="34"/>
                  </a:lnTo>
                  <a:lnTo>
                    <a:pt x="2284" y="34"/>
                  </a:lnTo>
                  <a:lnTo>
                    <a:pt x="2284" y="34"/>
                  </a:lnTo>
                  <a:lnTo>
                    <a:pt x="2282" y="32"/>
                  </a:lnTo>
                  <a:lnTo>
                    <a:pt x="2282" y="32"/>
                  </a:lnTo>
                  <a:lnTo>
                    <a:pt x="2276" y="34"/>
                  </a:lnTo>
                  <a:lnTo>
                    <a:pt x="2276" y="34"/>
                  </a:lnTo>
                  <a:lnTo>
                    <a:pt x="2272" y="36"/>
                  </a:lnTo>
                  <a:lnTo>
                    <a:pt x="2272" y="36"/>
                  </a:lnTo>
                  <a:lnTo>
                    <a:pt x="2262" y="36"/>
                  </a:lnTo>
                  <a:lnTo>
                    <a:pt x="2262" y="36"/>
                  </a:lnTo>
                  <a:lnTo>
                    <a:pt x="2258" y="34"/>
                  </a:lnTo>
                  <a:lnTo>
                    <a:pt x="2258" y="34"/>
                  </a:lnTo>
                  <a:lnTo>
                    <a:pt x="2254" y="36"/>
                  </a:lnTo>
                  <a:lnTo>
                    <a:pt x="2254" y="36"/>
                  </a:lnTo>
                  <a:lnTo>
                    <a:pt x="2252" y="36"/>
                  </a:lnTo>
                  <a:lnTo>
                    <a:pt x="2248" y="34"/>
                  </a:lnTo>
                  <a:lnTo>
                    <a:pt x="2248" y="34"/>
                  </a:lnTo>
                  <a:lnTo>
                    <a:pt x="2244" y="34"/>
                  </a:lnTo>
                  <a:lnTo>
                    <a:pt x="2244" y="34"/>
                  </a:lnTo>
                  <a:lnTo>
                    <a:pt x="2244" y="34"/>
                  </a:lnTo>
                  <a:lnTo>
                    <a:pt x="2244" y="34"/>
                  </a:lnTo>
                  <a:lnTo>
                    <a:pt x="2242" y="34"/>
                  </a:lnTo>
                  <a:lnTo>
                    <a:pt x="2242" y="34"/>
                  </a:lnTo>
                  <a:lnTo>
                    <a:pt x="2238" y="36"/>
                  </a:lnTo>
                  <a:lnTo>
                    <a:pt x="2238" y="36"/>
                  </a:lnTo>
                  <a:lnTo>
                    <a:pt x="2238" y="36"/>
                  </a:lnTo>
                  <a:lnTo>
                    <a:pt x="2238" y="36"/>
                  </a:lnTo>
                  <a:lnTo>
                    <a:pt x="2234" y="36"/>
                  </a:lnTo>
                  <a:lnTo>
                    <a:pt x="2234" y="36"/>
                  </a:lnTo>
                  <a:lnTo>
                    <a:pt x="2234" y="36"/>
                  </a:lnTo>
                  <a:lnTo>
                    <a:pt x="2234" y="36"/>
                  </a:lnTo>
                  <a:lnTo>
                    <a:pt x="2234" y="36"/>
                  </a:lnTo>
                  <a:lnTo>
                    <a:pt x="2234" y="36"/>
                  </a:lnTo>
                  <a:lnTo>
                    <a:pt x="2226" y="38"/>
                  </a:lnTo>
                  <a:lnTo>
                    <a:pt x="2226" y="38"/>
                  </a:lnTo>
                  <a:lnTo>
                    <a:pt x="2218" y="38"/>
                  </a:lnTo>
                  <a:lnTo>
                    <a:pt x="2218" y="38"/>
                  </a:lnTo>
                  <a:lnTo>
                    <a:pt x="2216" y="40"/>
                  </a:lnTo>
                  <a:lnTo>
                    <a:pt x="2216" y="40"/>
                  </a:lnTo>
                  <a:lnTo>
                    <a:pt x="2212" y="40"/>
                  </a:lnTo>
                  <a:lnTo>
                    <a:pt x="2212" y="40"/>
                  </a:lnTo>
                  <a:lnTo>
                    <a:pt x="2210" y="38"/>
                  </a:lnTo>
                  <a:lnTo>
                    <a:pt x="2210" y="38"/>
                  </a:lnTo>
                  <a:lnTo>
                    <a:pt x="2208" y="36"/>
                  </a:lnTo>
                  <a:lnTo>
                    <a:pt x="2208" y="36"/>
                  </a:lnTo>
                  <a:lnTo>
                    <a:pt x="2204" y="36"/>
                  </a:lnTo>
                  <a:lnTo>
                    <a:pt x="2200" y="36"/>
                  </a:lnTo>
                  <a:lnTo>
                    <a:pt x="2200" y="36"/>
                  </a:lnTo>
                  <a:lnTo>
                    <a:pt x="2194" y="36"/>
                  </a:lnTo>
                  <a:lnTo>
                    <a:pt x="2194" y="36"/>
                  </a:lnTo>
                  <a:lnTo>
                    <a:pt x="2194" y="36"/>
                  </a:lnTo>
                  <a:lnTo>
                    <a:pt x="2194" y="36"/>
                  </a:lnTo>
                  <a:lnTo>
                    <a:pt x="2190" y="36"/>
                  </a:lnTo>
                  <a:lnTo>
                    <a:pt x="2190" y="36"/>
                  </a:lnTo>
                  <a:lnTo>
                    <a:pt x="2186" y="36"/>
                  </a:lnTo>
                  <a:lnTo>
                    <a:pt x="2186" y="36"/>
                  </a:lnTo>
                  <a:lnTo>
                    <a:pt x="2184" y="36"/>
                  </a:lnTo>
                  <a:lnTo>
                    <a:pt x="2184" y="36"/>
                  </a:lnTo>
                  <a:lnTo>
                    <a:pt x="2178" y="36"/>
                  </a:lnTo>
                  <a:lnTo>
                    <a:pt x="2178" y="36"/>
                  </a:lnTo>
                  <a:lnTo>
                    <a:pt x="2170" y="36"/>
                  </a:lnTo>
                  <a:lnTo>
                    <a:pt x="2170" y="36"/>
                  </a:lnTo>
                  <a:lnTo>
                    <a:pt x="2168" y="38"/>
                  </a:lnTo>
                  <a:lnTo>
                    <a:pt x="2168" y="38"/>
                  </a:lnTo>
                  <a:lnTo>
                    <a:pt x="2164" y="38"/>
                  </a:lnTo>
                  <a:lnTo>
                    <a:pt x="2164" y="38"/>
                  </a:lnTo>
                  <a:lnTo>
                    <a:pt x="2162" y="38"/>
                  </a:lnTo>
                  <a:lnTo>
                    <a:pt x="2162" y="38"/>
                  </a:lnTo>
                  <a:lnTo>
                    <a:pt x="2158" y="38"/>
                  </a:lnTo>
                  <a:lnTo>
                    <a:pt x="2158" y="38"/>
                  </a:lnTo>
                  <a:lnTo>
                    <a:pt x="2154" y="36"/>
                  </a:lnTo>
                  <a:lnTo>
                    <a:pt x="2154" y="36"/>
                  </a:lnTo>
                  <a:lnTo>
                    <a:pt x="2148" y="38"/>
                  </a:lnTo>
                  <a:lnTo>
                    <a:pt x="2148" y="38"/>
                  </a:lnTo>
                  <a:lnTo>
                    <a:pt x="2144" y="36"/>
                  </a:lnTo>
                  <a:lnTo>
                    <a:pt x="2144" y="36"/>
                  </a:lnTo>
                  <a:lnTo>
                    <a:pt x="2140" y="36"/>
                  </a:lnTo>
                  <a:lnTo>
                    <a:pt x="2140" y="36"/>
                  </a:lnTo>
                  <a:lnTo>
                    <a:pt x="2130" y="36"/>
                  </a:lnTo>
                  <a:lnTo>
                    <a:pt x="2130" y="36"/>
                  </a:lnTo>
                  <a:lnTo>
                    <a:pt x="2128" y="36"/>
                  </a:lnTo>
                  <a:lnTo>
                    <a:pt x="2128" y="36"/>
                  </a:lnTo>
                  <a:lnTo>
                    <a:pt x="2124" y="36"/>
                  </a:lnTo>
                  <a:lnTo>
                    <a:pt x="2118" y="36"/>
                  </a:lnTo>
                  <a:lnTo>
                    <a:pt x="2118" y="36"/>
                  </a:lnTo>
                  <a:lnTo>
                    <a:pt x="2114" y="36"/>
                  </a:lnTo>
                  <a:lnTo>
                    <a:pt x="2110" y="38"/>
                  </a:lnTo>
                  <a:lnTo>
                    <a:pt x="2110" y="38"/>
                  </a:lnTo>
                  <a:lnTo>
                    <a:pt x="2102" y="38"/>
                  </a:lnTo>
                  <a:lnTo>
                    <a:pt x="2102" y="38"/>
                  </a:lnTo>
                  <a:lnTo>
                    <a:pt x="2100" y="36"/>
                  </a:lnTo>
                  <a:lnTo>
                    <a:pt x="2100" y="36"/>
                  </a:lnTo>
                  <a:lnTo>
                    <a:pt x="2096" y="36"/>
                  </a:lnTo>
                  <a:lnTo>
                    <a:pt x="2092" y="36"/>
                  </a:lnTo>
                  <a:lnTo>
                    <a:pt x="2092" y="36"/>
                  </a:lnTo>
                  <a:lnTo>
                    <a:pt x="2090" y="38"/>
                  </a:lnTo>
                  <a:lnTo>
                    <a:pt x="2090" y="38"/>
                  </a:lnTo>
                  <a:lnTo>
                    <a:pt x="2088" y="38"/>
                  </a:lnTo>
                  <a:lnTo>
                    <a:pt x="2088" y="38"/>
                  </a:lnTo>
                  <a:lnTo>
                    <a:pt x="2082" y="38"/>
                  </a:lnTo>
                  <a:lnTo>
                    <a:pt x="2082" y="38"/>
                  </a:lnTo>
                  <a:lnTo>
                    <a:pt x="2078" y="40"/>
                  </a:lnTo>
                  <a:lnTo>
                    <a:pt x="2078" y="40"/>
                  </a:lnTo>
                  <a:lnTo>
                    <a:pt x="2078" y="40"/>
                  </a:lnTo>
                  <a:lnTo>
                    <a:pt x="2078" y="40"/>
                  </a:lnTo>
                  <a:lnTo>
                    <a:pt x="2074" y="40"/>
                  </a:lnTo>
                  <a:lnTo>
                    <a:pt x="2074" y="40"/>
                  </a:lnTo>
                  <a:lnTo>
                    <a:pt x="2074" y="40"/>
                  </a:lnTo>
                  <a:lnTo>
                    <a:pt x="2074" y="40"/>
                  </a:lnTo>
                  <a:lnTo>
                    <a:pt x="2074" y="40"/>
                  </a:lnTo>
                  <a:lnTo>
                    <a:pt x="2074" y="40"/>
                  </a:lnTo>
                  <a:lnTo>
                    <a:pt x="2072" y="40"/>
                  </a:lnTo>
                  <a:lnTo>
                    <a:pt x="2072" y="40"/>
                  </a:lnTo>
                  <a:lnTo>
                    <a:pt x="2068" y="40"/>
                  </a:lnTo>
                  <a:lnTo>
                    <a:pt x="2068" y="40"/>
                  </a:lnTo>
                  <a:lnTo>
                    <a:pt x="2062" y="40"/>
                  </a:lnTo>
                  <a:lnTo>
                    <a:pt x="2058" y="38"/>
                  </a:lnTo>
                  <a:lnTo>
                    <a:pt x="2058" y="38"/>
                  </a:lnTo>
                  <a:lnTo>
                    <a:pt x="2052" y="38"/>
                  </a:lnTo>
                  <a:lnTo>
                    <a:pt x="2052" y="38"/>
                  </a:lnTo>
                  <a:lnTo>
                    <a:pt x="2046" y="40"/>
                  </a:lnTo>
                  <a:lnTo>
                    <a:pt x="2042" y="40"/>
                  </a:lnTo>
                  <a:lnTo>
                    <a:pt x="2042" y="40"/>
                  </a:lnTo>
                  <a:lnTo>
                    <a:pt x="2040" y="40"/>
                  </a:lnTo>
                  <a:lnTo>
                    <a:pt x="2040" y="40"/>
                  </a:lnTo>
                  <a:lnTo>
                    <a:pt x="2036" y="40"/>
                  </a:lnTo>
                  <a:lnTo>
                    <a:pt x="2036" y="40"/>
                  </a:lnTo>
                  <a:lnTo>
                    <a:pt x="2030" y="40"/>
                  </a:lnTo>
                  <a:lnTo>
                    <a:pt x="2030" y="40"/>
                  </a:lnTo>
                  <a:lnTo>
                    <a:pt x="2024" y="40"/>
                  </a:lnTo>
                  <a:lnTo>
                    <a:pt x="2024" y="40"/>
                  </a:lnTo>
                  <a:lnTo>
                    <a:pt x="2020" y="40"/>
                  </a:lnTo>
                  <a:lnTo>
                    <a:pt x="2020" y="40"/>
                  </a:lnTo>
                  <a:lnTo>
                    <a:pt x="2018" y="40"/>
                  </a:lnTo>
                  <a:lnTo>
                    <a:pt x="2018" y="40"/>
                  </a:lnTo>
                  <a:lnTo>
                    <a:pt x="2016" y="40"/>
                  </a:lnTo>
                  <a:lnTo>
                    <a:pt x="2016" y="40"/>
                  </a:lnTo>
                  <a:lnTo>
                    <a:pt x="2016" y="40"/>
                  </a:lnTo>
                  <a:lnTo>
                    <a:pt x="2016" y="40"/>
                  </a:lnTo>
                  <a:lnTo>
                    <a:pt x="2016" y="38"/>
                  </a:lnTo>
                  <a:lnTo>
                    <a:pt x="2016" y="38"/>
                  </a:lnTo>
                  <a:lnTo>
                    <a:pt x="2010" y="40"/>
                  </a:lnTo>
                  <a:lnTo>
                    <a:pt x="2010" y="40"/>
                  </a:lnTo>
                  <a:lnTo>
                    <a:pt x="2010" y="40"/>
                  </a:lnTo>
                  <a:lnTo>
                    <a:pt x="2010" y="40"/>
                  </a:lnTo>
                  <a:lnTo>
                    <a:pt x="2008" y="40"/>
                  </a:lnTo>
                  <a:lnTo>
                    <a:pt x="2008" y="40"/>
                  </a:lnTo>
                  <a:lnTo>
                    <a:pt x="2006" y="40"/>
                  </a:lnTo>
                  <a:lnTo>
                    <a:pt x="2006" y="40"/>
                  </a:lnTo>
                  <a:lnTo>
                    <a:pt x="2000" y="40"/>
                  </a:lnTo>
                  <a:lnTo>
                    <a:pt x="2000" y="40"/>
                  </a:lnTo>
                  <a:lnTo>
                    <a:pt x="1998" y="40"/>
                  </a:lnTo>
                  <a:lnTo>
                    <a:pt x="1998" y="40"/>
                  </a:lnTo>
                  <a:lnTo>
                    <a:pt x="1996" y="40"/>
                  </a:lnTo>
                  <a:lnTo>
                    <a:pt x="1996" y="40"/>
                  </a:lnTo>
                  <a:lnTo>
                    <a:pt x="1994" y="40"/>
                  </a:lnTo>
                  <a:lnTo>
                    <a:pt x="1994" y="40"/>
                  </a:lnTo>
                  <a:lnTo>
                    <a:pt x="1988" y="38"/>
                  </a:lnTo>
                  <a:lnTo>
                    <a:pt x="1988" y="38"/>
                  </a:lnTo>
                  <a:lnTo>
                    <a:pt x="1984" y="38"/>
                  </a:lnTo>
                  <a:lnTo>
                    <a:pt x="1984" y="38"/>
                  </a:lnTo>
                  <a:lnTo>
                    <a:pt x="1976" y="38"/>
                  </a:lnTo>
                  <a:lnTo>
                    <a:pt x="1976" y="38"/>
                  </a:lnTo>
                  <a:lnTo>
                    <a:pt x="1972" y="38"/>
                  </a:lnTo>
                  <a:lnTo>
                    <a:pt x="1972" y="38"/>
                  </a:lnTo>
                  <a:lnTo>
                    <a:pt x="1968" y="40"/>
                  </a:lnTo>
                  <a:lnTo>
                    <a:pt x="1968" y="40"/>
                  </a:lnTo>
                  <a:lnTo>
                    <a:pt x="1964" y="40"/>
                  </a:lnTo>
                  <a:lnTo>
                    <a:pt x="1964" y="40"/>
                  </a:lnTo>
                  <a:lnTo>
                    <a:pt x="1960" y="40"/>
                  </a:lnTo>
                  <a:lnTo>
                    <a:pt x="1960" y="40"/>
                  </a:lnTo>
                  <a:lnTo>
                    <a:pt x="1958" y="40"/>
                  </a:lnTo>
                  <a:lnTo>
                    <a:pt x="1958" y="40"/>
                  </a:lnTo>
                  <a:lnTo>
                    <a:pt x="1950" y="40"/>
                  </a:lnTo>
                  <a:lnTo>
                    <a:pt x="1950" y="40"/>
                  </a:lnTo>
                  <a:lnTo>
                    <a:pt x="1948" y="40"/>
                  </a:lnTo>
                  <a:lnTo>
                    <a:pt x="1948" y="40"/>
                  </a:lnTo>
                  <a:lnTo>
                    <a:pt x="1948" y="40"/>
                  </a:lnTo>
                  <a:lnTo>
                    <a:pt x="1948" y="40"/>
                  </a:lnTo>
                  <a:lnTo>
                    <a:pt x="1948" y="40"/>
                  </a:lnTo>
                  <a:lnTo>
                    <a:pt x="1948" y="40"/>
                  </a:lnTo>
                  <a:lnTo>
                    <a:pt x="1948" y="40"/>
                  </a:lnTo>
                  <a:lnTo>
                    <a:pt x="1948" y="40"/>
                  </a:lnTo>
                  <a:lnTo>
                    <a:pt x="1946" y="40"/>
                  </a:lnTo>
                  <a:lnTo>
                    <a:pt x="1946" y="40"/>
                  </a:lnTo>
                  <a:lnTo>
                    <a:pt x="1944" y="40"/>
                  </a:lnTo>
                  <a:lnTo>
                    <a:pt x="1944" y="40"/>
                  </a:lnTo>
                  <a:lnTo>
                    <a:pt x="1944" y="40"/>
                  </a:lnTo>
                  <a:lnTo>
                    <a:pt x="1944" y="40"/>
                  </a:lnTo>
                  <a:lnTo>
                    <a:pt x="1944" y="40"/>
                  </a:lnTo>
                  <a:lnTo>
                    <a:pt x="1944" y="40"/>
                  </a:lnTo>
                  <a:lnTo>
                    <a:pt x="1942" y="40"/>
                  </a:lnTo>
                  <a:lnTo>
                    <a:pt x="1942" y="40"/>
                  </a:lnTo>
                  <a:lnTo>
                    <a:pt x="1942" y="40"/>
                  </a:lnTo>
                  <a:lnTo>
                    <a:pt x="1942" y="40"/>
                  </a:lnTo>
                  <a:lnTo>
                    <a:pt x="1934" y="40"/>
                  </a:lnTo>
                  <a:lnTo>
                    <a:pt x="1934" y="40"/>
                  </a:lnTo>
                  <a:lnTo>
                    <a:pt x="1932" y="40"/>
                  </a:lnTo>
                  <a:lnTo>
                    <a:pt x="1932" y="40"/>
                  </a:lnTo>
                  <a:lnTo>
                    <a:pt x="1932" y="40"/>
                  </a:lnTo>
                  <a:lnTo>
                    <a:pt x="1932" y="40"/>
                  </a:lnTo>
                  <a:lnTo>
                    <a:pt x="1932" y="40"/>
                  </a:lnTo>
                  <a:lnTo>
                    <a:pt x="1928" y="40"/>
                  </a:lnTo>
                  <a:lnTo>
                    <a:pt x="1924" y="40"/>
                  </a:lnTo>
                  <a:lnTo>
                    <a:pt x="1924" y="40"/>
                  </a:lnTo>
                  <a:lnTo>
                    <a:pt x="1924" y="40"/>
                  </a:lnTo>
                  <a:lnTo>
                    <a:pt x="1924" y="40"/>
                  </a:lnTo>
                  <a:lnTo>
                    <a:pt x="1922" y="40"/>
                  </a:lnTo>
                  <a:lnTo>
                    <a:pt x="1922" y="40"/>
                  </a:lnTo>
                  <a:lnTo>
                    <a:pt x="1918" y="40"/>
                  </a:lnTo>
                  <a:lnTo>
                    <a:pt x="1918" y="40"/>
                  </a:lnTo>
                  <a:lnTo>
                    <a:pt x="1914" y="40"/>
                  </a:lnTo>
                  <a:lnTo>
                    <a:pt x="1914" y="40"/>
                  </a:lnTo>
                  <a:lnTo>
                    <a:pt x="1910" y="40"/>
                  </a:lnTo>
                  <a:lnTo>
                    <a:pt x="1910" y="40"/>
                  </a:lnTo>
                  <a:lnTo>
                    <a:pt x="1908" y="40"/>
                  </a:lnTo>
                  <a:lnTo>
                    <a:pt x="1908" y="40"/>
                  </a:lnTo>
                  <a:lnTo>
                    <a:pt x="1906" y="42"/>
                  </a:lnTo>
                  <a:lnTo>
                    <a:pt x="1906" y="42"/>
                  </a:lnTo>
                  <a:lnTo>
                    <a:pt x="1900" y="42"/>
                  </a:lnTo>
                  <a:lnTo>
                    <a:pt x="1900" y="42"/>
                  </a:lnTo>
                  <a:lnTo>
                    <a:pt x="1900" y="42"/>
                  </a:lnTo>
                  <a:lnTo>
                    <a:pt x="1900" y="42"/>
                  </a:lnTo>
                  <a:lnTo>
                    <a:pt x="1896" y="42"/>
                  </a:lnTo>
                  <a:lnTo>
                    <a:pt x="1896" y="42"/>
                  </a:lnTo>
                  <a:lnTo>
                    <a:pt x="1896" y="42"/>
                  </a:lnTo>
                  <a:lnTo>
                    <a:pt x="1896" y="42"/>
                  </a:lnTo>
                  <a:lnTo>
                    <a:pt x="1894" y="42"/>
                  </a:lnTo>
                  <a:lnTo>
                    <a:pt x="1894" y="42"/>
                  </a:lnTo>
                  <a:lnTo>
                    <a:pt x="1888" y="42"/>
                  </a:lnTo>
                  <a:lnTo>
                    <a:pt x="1888" y="42"/>
                  </a:lnTo>
                  <a:lnTo>
                    <a:pt x="1886" y="42"/>
                  </a:lnTo>
                  <a:lnTo>
                    <a:pt x="1886" y="42"/>
                  </a:lnTo>
                  <a:lnTo>
                    <a:pt x="1886" y="42"/>
                  </a:lnTo>
                  <a:lnTo>
                    <a:pt x="1886" y="42"/>
                  </a:lnTo>
                  <a:lnTo>
                    <a:pt x="1884" y="40"/>
                  </a:lnTo>
                  <a:lnTo>
                    <a:pt x="1884" y="40"/>
                  </a:lnTo>
                  <a:lnTo>
                    <a:pt x="1882" y="42"/>
                  </a:lnTo>
                  <a:lnTo>
                    <a:pt x="1882" y="42"/>
                  </a:lnTo>
                  <a:lnTo>
                    <a:pt x="1882" y="40"/>
                  </a:lnTo>
                  <a:lnTo>
                    <a:pt x="1882" y="40"/>
                  </a:lnTo>
                  <a:lnTo>
                    <a:pt x="1882" y="40"/>
                  </a:lnTo>
                  <a:lnTo>
                    <a:pt x="1882" y="40"/>
                  </a:lnTo>
                  <a:lnTo>
                    <a:pt x="1880" y="40"/>
                  </a:lnTo>
                  <a:lnTo>
                    <a:pt x="1880" y="40"/>
                  </a:lnTo>
                  <a:lnTo>
                    <a:pt x="1876" y="40"/>
                  </a:lnTo>
                  <a:lnTo>
                    <a:pt x="1876" y="40"/>
                  </a:lnTo>
                  <a:lnTo>
                    <a:pt x="1874" y="42"/>
                  </a:lnTo>
                  <a:lnTo>
                    <a:pt x="1874" y="42"/>
                  </a:lnTo>
                  <a:lnTo>
                    <a:pt x="1870" y="42"/>
                  </a:lnTo>
                  <a:lnTo>
                    <a:pt x="1870" y="42"/>
                  </a:lnTo>
                  <a:lnTo>
                    <a:pt x="1866" y="44"/>
                  </a:lnTo>
                  <a:lnTo>
                    <a:pt x="1866" y="44"/>
                  </a:lnTo>
                  <a:lnTo>
                    <a:pt x="1860" y="42"/>
                  </a:lnTo>
                  <a:lnTo>
                    <a:pt x="1860" y="42"/>
                  </a:lnTo>
                  <a:lnTo>
                    <a:pt x="1856" y="42"/>
                  </a:lnTo>
                  <a:lnTo>
                    <a:pt x="1856" y="42"/>
                  </a:lnTo>
                  <a:lnTo>
                    <a:pt x="1848" y="42"/>
                  </a:lnTo>
                  <a:lnTo>
                    <a:pt x="1848" y="42"/>
                  </a:lnTo>
                  <a:lnTo>
                    <a:pt x="1846" y="42"/>
                  </a:lnTo>
                  <a:lnTo>
                    <a:pt x="1846" y="42"/>
                  </a:lnTo>
                  <a:lnTo>
                    <a:pt x="1842" y="42"/>
                  </a:lnTo>
                  <a:lnTo>
                    <a:pt x="1842" y="42"/>
                  </a:lnTo>
                  <a:lnTo>
                    <a:pt x="1842" y="42"/>
                  </a:lnTo>
                  <a:lnTo>
                    <a:pt x="1842" y="42"/>
                  </a:lnTo>
                  <a:lnTo>
                    <a:pt x="1840" y="42"/>
                  </a:lnTo>
                  <a:lnTo>
                    <a:pt x="1840" y="42"/>
                  </a:lnTo>
                  <a:lnTo>
                    <a:pt x="1840" y="42"/>
                  </a:lnTo>
                  <a:lnTo>
                    <a:pt x="1840" y="42"/>
                  </a:lnTo>
                  <a:lnTo>
                    <a:pt x="1836" y="42"/>
                  </a:lnTo>
                  <a:lnTo>
                    <a:pt x="1832" y="42"/>
                  </a:lnTo>
                  <a:lnTo>
                    <a:pt x="1832" y="42"/>
                  </a:lnTo>
                  <a:lnTo>
                    <a:pt x="1832" y="38"/>
                  </a:lnTo>
                  <a:lnTo>
                    <a:pt x="1832" y="38"/>
                  </a:lnTo>
                  <a:lnTo>
                    <a:pt x="1830" y="38"/>
                  </a:lnTo>
                  <a:lnTo>
                    <a:pt x="1830" y="38"/>
                  </a:lnTo>
                  <a:lnTo>
                    <a:pt x="1828" y="40"/>
                  </a:lnTo>
                  <a:lnTo>
                    <a:pt x="1828" y="40"/>
                  </a:lnTo>
                  <a:lnTo>
                    <a:pt x="1826" y="40"/>
                  </a:lnTo>
                  <a:lnTo>
                    <a:pt x="1826" y="40"/>
                  </a:lnTo>
                  <a:lnTo>
                    <a:pt x="1820" y="40"/>
                  </a:lnTo>
                  <a:lnTo>
                    <a:pt x="1820" y="40"/>
                  </a:lnTo>
                  <a:lnTo>
                    <a:pt x="1820" y="40"/>
                  </a:lnTo>
                  <a:lnTo>
                    <a:pt x="1820" y="40"/>
                  </a:lnTo>
                  <a:lnTo>
                    <a:pt x="1816" y="38"/>
                  </a:lnTo>
                  <a:lnTo>
                    <a:pt x="1816" y="38"/>
                  </a:lnTo>
                  <a:lnTo>
                    <a:pt x="1814" y="38"/>
                  </a:lnTo>
                  <a:lnTo>
                    <a:pt x="1812" y="40"/>
                  </a:lnTo>
                  <a:lnTo>
                    <a:pt x="1812" y="40"/>
                  </a:lnTo>
                  <a:lnTo>
                    <a:pt x="1812" y="42"/>
                  </a:lnTo>
                  <a:lnTo>
                    <a:pt x="1812" y="42"/>
                  </a:lnTo>
                  <a:lnTo>
                    <a:pt x="1804" y="42"/>
                  </a:lnTo>
                  <a:lnTo>
                    <a:pt x="1804" y="42"/>
                  </a:lnTo>
                  <a:lnTo>
                    <a:pt x="1798" y="42"/>
                  </a:lnTo>
                  <a:lnTo>
                    <a:pt x="1798" y="42"/>
                  </a:lnTo>
                  <a:lnTo>
                    <a:pt x="1790" y="44"/>
                  </a:lnTo>
                  <a:lnTo>
                    <a:pt x="1790" y="44"/>
                  </a:lnTo>
                  <a:lnTo>
                    <a:pt x="1786" y="44"/>
                  </a:lnTo>
                  <a:lnTo>
                    <a:pt x="1782" y="44"/>
                  </a:lnTo>
                  <a:lnTo>
                    <a:pt x="1782" y="44"/>
                  </a:lnTo>
                  <a:lnTo>
                    <a:pt x="1778" y="44"/>
                  </a:lnTo>
                  <a:lnTo>
                    <a:pt x="1778" y="44"/>
                  </a:lnTo>
                  <a:lnTo>
                    <a:pt x="1774" y="44"/>
                  </a:lnTo>
                  <a:lnTo>
                    <a:pt x="1774" y="44"/>
                  </a:lnTo>
                  <a:lnTo>
                    <a:pt x="1772" y="44"/>
                  </a:lnTo>
                  <a:lnTo>
                    <a:pt x="1768" y="44"/>
                  </a:lnTo>
                  <a:lnTo>
                    <a:pt x="1768" y="44"/>
                  </a:lnTo>
                  <a:lnTo>
                    <a:pt x="1766" y="44"/>
                  </a:lnTo>
                  <a:lnTo>
                    <a:pt x="1766" y="44"/>
                  </a:lnTo>
                  <a:lnTo>
                    <a:pt x="1762" y="44"/>
                  </a:lnTo>
                  <a:lnTo>
                    <a:pt x="1762" y="44"/>
                  </a:lnTo>
                  <a:lnTo>
                    <a:pt x="1756" y="44"/>
                  </a:lnTo>
                  <a:lnTo>
                    <a:pt x="1756" y="44"/>
                  </a:lnTo>
                  <a:lnTo>
                    <a:pt x="1752" y="44"/>
                  </a:lnTo>
                  <a:lnTo>
                    <a:pt x="1752" y="44"/>
                  </a:lnTo>
                  <a:lnTo>
                    <a:pt x="1748" y="44"/>
                  </a:lnTo>
                  <a:lnTo>
                    <a:pt x="1748" y="44"/>
                  </a:lnTo>
                  <a:lnTo>
                    <a:pt x="1746" y="44"/>
                  </a:lnTo>
                  <a:lnTo>
                    <a:pt x="1746" y="44"/>
                  </a:lnTo>
                  <a:lnTo>
                    <a:pt x="1744" y="44"/>
                  </a:lnTo>
                  <a:lnTo>
                    <a:pt x="1744" y="44"/>
                  </a:lnTo>
                  <a:lnTo>
                    <a:pt x="1742" y="44"/>
                  </a:lnTo>
                  <a:lnTo>
                    <a:pt x="1742" y="44"/>
                  </a:lnTo>
                  <a:lnTo>
                    <a:pt x="1738" y="44"/>
                  </a:lnTo>
                  <a:lnTo>
                    <a:pt x="1738" y="44"/>
                  </a:lnTo>
                  <a:lnTo>
                    <a:pt x="1734" y="44"/>
                  </a:lnTo>
                  <a:lnTo>
                    <a:pt x="1734" y="44"/>
                  </a:lnTo>
                  <a:lnTo>
                    <a:pt x="1734" y="44"/>
                  </a:lnTo>
                  <a:lnTo>
                    <a:pt x="1734" y="44"/>
                  </a:lnTo>
                  <a:lnTo>
                    <a:pt x="1732" y="44"/>
                  </a:lnTo>
                  <a:lnTo>
                    <a:pt x="1732" y="44"/>
                  </a:lnTo>
                  <a:lnTo>
                    <a:pt x="1724" y="44"/>
                  </a:lnTo>
                  <a:lnTo>
                    <a:pt x="1718" y="46"/>
                  </a:lnTo>
                  <a:lnTo>
                    <a:pt x="1718" y="46"/>
                  </a:lnTo>
                  <a:lnTo>
                    <a:pt x="1718" y="44"/>
                  </a:lnTo>
                  <a:lnTo>
                    <a:pt x="1718" y="44"/>
                  </a:lnTo>
                  <a:lnTo>
                    <a:pt x="1716" y="44"/>
                  </a:lnTo>
                  <a:lnTo>
                    <a:pt x="1716" y="44"/>
                  </a:lnTo>
                  <a:lnTo>
                    <a:pt x="1706" y="44"/>
                  </a:lnTo>
                  <a:lnTo>
                    <a:pt x="1706" y="44"/>
                  </a:lnTo>
                  <a:lnTo>
                    <a:pt x="1702" y="44"/>
                  </a:lnTo>
                  <a:lnTo>
                    <a:pt x="1702" y="44"/>
                  </a:lnTo>
                  <a:lnTo>
                    <a:pt x="1698" y="44"/>
                  </a:lnTo>
                  <a:lnTo>
                    <a:pt x="1698" y="44"/>
                  </a:lnTo>
                  <a:lnTo>
                    <a:pt x="1694" y="44"/>
                  </a:lnTo>
                  <a:lnTo>
                    <a:pt x="1694" y="44"/>
                  </a:lnTo>
                  <a:lnTo>
                    <a:pt x="1694" y="44"/>
                  </a:lnTo>
                  <a:lnTo>
                    <a:pt x="1694" y="44"/>
                  </a:lnTo>
                  <a:lnTo>
                    <a:pt x="1690" y="44"/>
                  </a:lnTo>
                  <a:lnTo>
                    <a:pt x="1690" y="44"/>
                  </a:lnTo>
                  <a:lnTo>
                    <a:pt x="1686" y="44"/>
                  </a:lnTo>
                  <a:lnTo>
                    <a:pt x="1686" y="44"/>
                  </a:lnTo>
                  <a:lnTo>
                    <a:pt x="1686" y="44"/>
                  </a:lnTo>
                  <a:lnTo>
                    <a:pt x="1686" y="44"/>
                  </a:lnTo>
                  <a:lnTo>
                    <a:pt x="1682" y="44"/>
                  </a:lnTo>
                  <a:lnTo>
                    <a:pt x="1682" y="44"/>
                  </a:lnTo>
                  <a:lnTo>
                    <a:pt x="1678" y="44"/>
                  </a:lnTo>
                  <a:lnTo>
                    <a:pt x="1678" y="44"/>
                  </a:lnTo>
                  <a:lnTo>
                    <a:pt x="1672" y="44"/>
                  </a:lnTo>
                  <a:lnTo>
                    <a:pt x="1672" y="44"/>
                  </a:lnTo>
                  <a:lnTo>
                    <a:pt x="1670" y="44"/>
                  </a:lnTo>
                  <a:lnTo>
                    <a:pt x="1670" y="44"/>
                  </a:lnTo>
                  <a:lnTo>
                    <a:pt x="1668" y="44"/>
                  </a:lnTo>
                  <a:lnTo>
                    <a:pt x="1668" y="44"/>
                  </a:lnTo>
                  <a:lnTo>
                    <a:pt x="1668" y="44"/>
                  </a:lnTo>
                  <a:lnTo>
                    <a:pt x="1668" y="44"/>
                  </a:lnTo>
                  <a:lnTo>
                    <a:pt x="1664" y="44"/>
                  </a:lnTo>
                  <a:lnTo>
                    <a:pt x="1664" y="44"/>
                  </a:lnTo>
                  <a:lnTo>
                    <a:pt x="1658" y="46"/>
                  </a:lnTo>
                  <a:lnTo>
                    <a:pt x="1652" y="46"/>
                  </a:lnTo>
                  <a:lnTo>
                    <a:pt x="1652" y="46"/>
                  </a:lnTo>
                  <a:lnTo>
                    <a:pt x="1652" y="46"/>
                  </a:lnTo>
                  <a:lnTo>
                    <a:pt x="1652" y="46"/>
                  </a:lnTo>
                  <a:lnTo>
                    <a:pt x="1650" y="46"/>
                  </a:lnTo>
                  <a:lnTo>
                    <a:pt x="1650" y="46"/>
                  </a:lnTo>
                  <a:lnTo>
                    <a:pt x="1642" y="44"/>
                  </a:lnTo>
                  <a:lnTo>
                    <a:pt x="1642" y="44"/>
                  </a:lnTo>
                  <a:lnTo>
                    <a:pt x="1638" y="44"/>
                  </a:lnTo>
                  <a:lnTo>
                    <a:pt x="1638" y="44"/>
                  </a:lnTo>
                  <a:lnTo>
                    <a:pt x="1634" y="46"/>
                  </a:lnTo>
                  <a:lnTo>
                    <a:pt x="1634" y="46"/>
                  </a:lnTo>
                  <a:lnTo>
                    <a:pt x="1626" y="46"/>
                  </a:lnTo>
                  <a:lnTo>
                    <a:pt x="1626" y="46"/>
                  </a:lnTo>
                  <a:lnTo>
                    <a:pt x="1622" y="46"/>
                  </a:lnTo>
                  <a:lnTo>
                    <a:pt x="1622" y="46"/>
                  </a:lnTo>
                  <a:lnTo>
                    <a:pt x="1620" y="44"/>
                  </a:lnTo>
                  <a:lnTo>
                    <a:pt x="1620" y="44"/>
                  </a:lnTo>
                  <a:lnTo>
                    <a:pt x="1612" y="44"/>
                  </a:lnTo>
                  <a:lnTo>
                    <a:pt x="1612" y="44"/>
                  </a:lnTo>
                  <a:lnTo>
                    <a:pt x="1608" y="44"/>
                  </a:lnTo>
                  <a:lnTo>
                    <a:pt x="1608" y="44"/>
                  </a:lnTo>
                  <a:lnTo>
                    <a:pt x="1600" y="46"/>
                  </a:lnTo>
                  <a:lnTo>
                    <a:pt x="1600" y="46"/>
                  </a:lnTo>
                  <a:lnTo>
                    <a:pt x="1596" y="46"/>
                  </a:lnTo>
                  <a:lnTo>
                    <a:pt x="1596" y="46"/>
                  </a:lnTo>
                  <a:lnTo>
                    <a:pt x="1592" y="46"/>
                  </a:lnTo>
                  <a:lnTo>
                    <a:pt x="1592" y="46"/>
                  </a:lnTo>
                  <a:lnTo>
                    <a:pt x="1588" y="46"/>
                  </a:lnTo>
                  <a:lnTo>
                    <a:pt x="1588" y="46"/>
                  </a:lnTo>
                  <a:lnTo>
                    <a:pt x="1586" y="46"/>
                  </a:lnTo>
                  <a:lnTo>
                    <a:pt x="1586" y="46"/>
                  </a:lnTo>
                  <a:lnTo>
                    <a:pt x="1584" y="46"/>
                  </a:lnTo>
                  <a:lnTo>
                    <a:pt x="1584" y="46"/>
                  </a:lnTo>
                  <a:lnTo>
                    <a:pt x="1580" y="46"/>
                  </a:lnTo>
                  <a:lnTo>
                    <a:pt x="1580" y="46"/>
                  </a:lnTo>
                  <a:lnTo>
                    <a:pt x="1580" y="46"/>
                  </a:lnTo>
                  <a:lnTo>
                    <a:pt x="1580" y="46"/>
                  </a:lnTo>
                  <a:lnTo>
                    <a:pt x="1576" y="46"/>
                  </a:lnTo>
                  <a:lnTo>
                    <a:pt x="1570" y="48"/>
                  </a:lnTo>
                  <a:lnTo>
                    <a:pt x="1570" y="48"/>
                  </a:lnTo>
                  <a:lnTo>
                    <a:pt x="1568" y="46"/>
                  </a:lnTo>
                  <a:lnTo>
                    <a:pt x="1568" y="46"/>
                  </a:lnTo>
                  <a:lnTo>
                    <a:pt x="1566" y="48"/>
                  </a:lnTo>
                  <a:lnTo>
                    <a:pt x="1566" y="48"/>
                  </a:lnTo>
                  <a:lnTo>
                    <a:pt x="1560" y="48"/>
                  </a:lnTo>
                  <a:lnTo>
                    <a:pt x="1560" y="48"/>
                  </a:lnTo>
                  <a:lnTo>
                    <a:pt x="1560" y="48"/>
                  </a:lnTo>
                  <a:lnTo>
                    <a:pt x="1560" y="48"/>
                  </a:lnTo>
                  <a:lnTo>
                    <a:pt x="1558" y="46"/>
                  </a:lnTo>
                  <a:lnTo>
                    <a:pt x="1558" y="46"/>
                  </a:lnTo>
                  <a:lnTo>
                    <a:pt x="1554" y="44"/>
                  </a:lnTo>
                  <a:lnTo>
                    <a:pt x="1554" y="44"/>
                  </a:lnTo>
                  <a:lnTo>
                    <a:pt x="1550" y="46"/>
                  </a:lnTo>
                  <a:lnTo>
                    <a:pt x="1550" y="46"/>
                  </a:lnTo>
                  <a:lnTo>
                    <a:pt x="1546" y="46"/>
                  </a:lnTo>
                  <a:lnTo>
                    <a:pt x="1546" y="46"/>
                  </a:lnTo>
                  <a:lnTo>
                    <a:pt x="1544" y="46"/>
                  </a:lnTo>
                  <a:lnTo>
                    <a:pt x="1544" y="46"/>
                  </a:lnTo>
                  <a:lnTo>
                    <a:pt x="1540" y="48"/>
                  </a:lnTo>
                  <a:lnTo>
                    <a:pt x="1540" y="48"/>
                  </a:lnTo>
                  <a:lnTo>
                    <a:pt x="1538" y="46"/>
                  </a:lnTo>
                  <a:lnTo>
                    <a:pt x="1538" y="46"/>
                  </a:lnTo>
                  <a:lnTo>
                    <a:pt x="1536" y="44"/>
                  </a:lnTo>
                  <a:lnTo>
                    <a:pt x="1536" y="44"/>
                  </a:lnTo>
                  <a:lnTo>
                    <a:pt x="1534" y="44"/>
                  </a:lnTo>
                  <a:lnTo>
                    <a:pt x="1534" y="44"/>
                  </a:lnTo>
                  <a:lnTo>
                    <a:pt x="1532" y="44"/>
                  </a:lnTo>
                  <a:lnTo>
                    <a:pt x="1532" y="44"/>
                  </a:lnTo>
                  <a:lnTo>
                    <a:pt x="1532" y="44"/>
                  </a:lnTo>
                  <a:lnTo>
                    <a:pt x="1532" y="44"/>
                  </a:lnTo>
                  <a:lnTo>
                    <a:pt x="1526" y="46"/>
                  </a:lnTo>
                  <a:lnTo>
                    <a:pt x="1526" y="46"/>
                  </a:lnTo>
                  <a:lnTo>
                    <a:pt x="1520" y="46"/>
                  </a:lnTo>
                  <a:lnTo>
                    <a:pt x="1520" y="46"/>
                  </a:lnTo>
                  <a:lnTo>
                    <a:pt x="1518" y="46"/>
                  </a:lnTo>
                  <a:lnTo>
                    <a:pt x="1518" y="46"/>
                  </a:lnTo>
                  <a:lnTo>
                    <a:pt x="1516" y="46"/>
                  </a:lnTo>
                  <a:lnTo>
                    <a:pt x="1516" y="46"/>
                  </a:lnTo>
                  <a:lnTo>
                    <a:pt x="1514" y="46"/>
                  </a:lnTo>
                  <a:lnTo>
                    <a:pt x="1514" y="46"/>
                  </a:lnTo>
                  <a:lnTo>
                    <a:pt x="1514" y="46"/>
                  </a:lnTo>
                  <a:lnTo>
                    <a:pt x="1514" y="46"/>
                  </a:lnTo>
                  <a:lnTo>
                    <a:pt x="1512" y="46"/>
                  </a:lnTo>
                  <a:lnTo>
                    <a:pt x="1512" y="46"/>
                  </a:lnTo>
                  <a:lnTo>
                    <a:pt x="1506" y="44"/>
                  </a:lnTo>
                  <a:lnTo>
                    <a:pt x="1504" y="46"/>
                  </a:lnTo>
                  <a:lnTo>
                    <a:pt x="1504" y="46"/>
                  </a:lnTo>
                  <a:lnTo>
                    <a:pt x="1500" y="46"/>
                  </a:lnTo>
                  <a:lnTo>
                    <a:pt x="1500" y="46"/>
                  </a:lnTo>
                  <a:lnTo>
                    <a:pt x="1492" y="46"/>
                  </a:lnTo>
                  <a:lnTo>
                    <a:pt x="1492" y="46"/>
                  </a:lnTo>
                  <a:lnTo>
                    <a:pt x="1492" y="46"/>
                  </a:lnTo>
                  <a:lnTo>
                    <a:pt x="1492" y="46"/>
                  </a:lnTo>
                  <a:lnTo>
                    <a:pt x="1490" y="46"/>
                  </a:lnTo>
                  <a:lnTo>
                    <a:pt x="1490" y="46"/>
                  </a:lnTo>
                  <a:lnTo>
                    <a:pt x="1488" y="46"/>
                  </a:lnTo>
                  <a:lnTo>
                    <a:pt x="1488" y="46"/>
                  </a:lnTo>
                  <a:lnTo>
                    <a:pt x="1486" y="46"/>
                  </a:lnTo>
                  <a:lnTo>
                    <a:pt x="1486" y="46"/>
                  </a:lnTo>
                  <a:lnTo>
                    <a:pt x="1484" y="46"/>
                  </a:lnTo>
                  <a:lnTo>
                    <a:pt x="1484" y="46"/>
                  </a:lnTo>
                  <a:lnTo>
                    <a:pt x="1480" y="46"/>
                  </a:lnTo>
                  <a:lnTo>
                    <a:pt x="1480" y="46"/>
                  </a:lnTo>
                  <a:lnTo>
                    <a:pt x="1480" y="44"/>
                  </a:lnTo>
                  <a:lnTo>
                    <a:pt x="1480" y="44"/>
                  </a:lnTo>
                  <a:lnTo>
                    <a:pt x="1476" y="44"/>
                  </a:lnTo>
                  <a:lnTo>
                    <a:pt x="1476" y="44"/>
                  </a:lnTo>
                  <a:lnTo>
                    <a:pt x="1470" y="46"/>
                  </a:lnTo>
                  <a:lnTo>
                    <a:pt x="1470" y="46"/>
                  </a:lnTo>
                  <a:lnTo>
                    <a:pt x="1466" y="44"/>
                  </a:lnTo>
                  <a:lnTo>
                    <a:pt x="1466" y="44"/>
                  </a:lnTo>
                  <a:lnTo>
                    <a:pt x="1464" y="44"/>
                  </a:lnTo>
                  <a:lnTo>
                    <a:pt x="1464" y="44"/>
                  </a:lnTo>
                  <a:lnTo>
                    <a:pt x="1462" y="44"/>
                  </a:lnTo>
                  <a:lnTo>
                    <a:pt x="1462" y="44"/>
                  </a:lnTo>
                  <a:lnTo>
                    <a:pt x="1458" y="44"/>
                  </a:lnTo>
                  <a:lnTo>
                    <a:pt x="1458" y="44"/>
                  </a:lnTo>
                  <a:lnTo>
                    <a:pt x="1456" y="44"/>
                  </a:lnTo>
                  <a:lnTo>
                    <a:pt x="1456" y="44"/>
                  </a:lnTo>
                  <a:lnTo>
                    <a:pt x="1452" y="44"/>
                  </a:lnTo>
                  <a:lnTo>
                    <a:pt x="1452" y="44"/>
                  </a:lnTo>
                  <a:lnTo>
                    <a:pt x="1450" y="44"/>
                  </a:lnTo>
                  <a:lnTo>
                    <a:pt x="1450" y="44"/>
                  </a:lnTo>
                  <a:lnTo>
                    <a:pt x="1442" y="44"/>
                  </a:lnTo>
                  <a:lnTo>
                    <a:pt x="1442" y="44"/>
                  </a:lnTo>
                  <a:lnTo>
                    <a:pt x="1438" y="42"/>
                  </a:lnTo>
                  <a:lnTo>
                    <a:pt x="1438" y="42"/>
                  </a:lnTo>
                  <a:lnTo>
                    <a:pt x="1434" y="42"/>
                  </a:lnTo>
                  <a:lnTo>
                    <a:pt x="1434" y="42"/>
                  </a:lnTo>
                  <a:lnTo>
                    <a:pt x="1430" y="44"/>
                  </a:lnTo>
                  <a:lnTo>
                    <a:pt x="1430" y="44"/>
                  </a:lnTo>
                  <a:lnTo>
                    <a:pt x="1430" y="44"/>
                  </a:lnTo>
                  <a:lnTo>
                    <a:pt x="1430" y="44"/>
                  </a:lnTo>
                  <a:lnTo>
                    <a:pt x="1430" y="44"/>
                  </a:lnTo>
                  <a:lnTo>
                    <a:pt x="1430" y="44"/>
                  </a:lnTo>
                  <a:lnTo>
                    <a:pt x="1424" y="42"/>
                  </a:lnTo>
                  <a:lnTo>
                    <a:pt x="1424" y="42"/>
                  </a:lnTo>
                  <a:lnTo>
                    <a:pt x="1420" y="44"/>
                  </a:lnTo>
                  <a:lnTo>
                    <a:pt x="1420" y="44"/>
                  </a:lnTo>
                  <a:lnTo>
                    <a:pt x="1414" y="42"/>
                  </a:lnTo>
                  <a:lnTo>
                    <a:pt x="1414" y="42"/>
                  </a:lnTo>
                  <a:lnTo>
                    <a:pt x="1412" y="44"/>
                  </a:lnTo>
                  <a:lnTo>
                    <a:pt x="1412" y="44"/>
                  </a:lnTo>
                  <a:lnTo>
                    <a:pt x="1406" y="42"/>
                  </a:lnTo>
                  <a:lnTo>
                    <a:pt x="1406" y="42"/>
                  </a:lnTo>
                  <a:lnTo>
                    <a:pt x="1398" y="42"/>
                  </a:lnTo>
                  <a:lnTo>
                    <a:pt x="1398" y="42"/>
                  </a:lnTo>
                  <a:lnTo>
                    <a:pt x="1396" y="44"/>
                  </a:lnTo>
                  <a:lnTo>
                    <a:pt x="1396" y="44"/>
                  </a:lnTo>
                  <a:lnTo>
                    <a:pt x="1394" y="42"/>
                  </a:lnTo>
                  <a:lnTo>
                    <a:pt x="1394" y="42"/>
                  </a:lnTo>
                  <a:lnTo>
                    <a:pt x="1394" y="42"/>
                  </a:lnTo>
                  <a:lnTo>
                    <a:pt x="1394" y="42"/>
                  </a:lnTo>
                  <a:lnTo>
                    <a:pt x="1390" y="44"/>
                  </a:lnTo>
                  <a:lnTo>
                    <a:pt x="1386" y="44"/>
                  </a:lnTo>
                  <a:lnTo>
                    <a:pt x="1386" y="44"/>
                  </a:lnTo>
                  <a:lnTo>
                    <a:pt x="1384" y="44"/>
                  </a:lnTo>
                  <a:lnTo>
                    <a:pt x="1384" y="44"/>
                  </a:lnTo>
                  <a:lnTo>
                    <a:pt x="1380" y="44"/>
                  </a:lnTo>
                  <a:lnTo>
                    <a:pt x="1380" y="44"/>
                  </a:lnTo>
                  <a:lnTo>
                    <a:pt x="1378" y="44"/>
                  </a:lnTo>
                  <a:lnTo>
                    <a:pt x="1378" y="44"/>
                  </a:lnTo>
                  <a:lnTo>
                    <a:pt x="1374" y="44"/>
                  </a:lnTo>
                  <a:lnTo>
                    <a:pt x="1374" y="44"/>
                  </a:lnTo>
                  <a:lnTo>
                    <a:pt x="1372" y="44"/>
                  </a:lnTo>
                  <a:lnTo>
                    <a:pt x="1372" y="44"/>
                  </a:lnTo>
                  <a:lnTo>
                    <a:pt x="1370" y="44"/>
                  </a:lnTo>
                  <a:lnTo>
                    <a:pt x="1370" y="44"/>
                  </a:lnTo>
                  <a:lnTo>
                    <a:pt x="1366" y="44"/>
                  </a:lnTo>
                  <a:lnTo>
                    <a:pt x="1366" y="44"/>
                  </a:lnTo>
                  <a:lnTo>
                    <a:pt x="1364" y="44"/>
                  </a:lnTo>
                  <a:lnTo>
                    <a:pt x="1364" y="44"/>
                  </a:lnTo>
                  <a:lnTo>
                    <a:pt x="1362" y="44"/>
                  </a:lnTo>
                  <a:lnTo>
                    <a:pt x="1362" y="44"/>
                  </a:lnTo>
                  <a:lnTo>
                    <a:pt x="1354" y="44"/>
                  </a:lnTo>
                  <a:lnTo>
                    <a:pt x="1354" y="44"/>
                  </a:lnTo>
                  <a:lnTo>
                    <a:pt x="1350" y="44"/>
                  </a:lnTo>
                  <a:lnTo>
                    <a:pt x="1350" y="44"/>
                  </a:lnTo>
                  <a:lnTo>
                    <a:pt x="1348" y="44"/>
                  </a:lnTo>
                  <a:lnTo>
                    <a:pt x="1348" y="44"/>
                  </a:lnTo>
                  <a:lnTo>
                    <a:pt x="1344" y="44"/>
                  </a:lnTo>
                  <a:lnTo>
                    <a:pt x="1344" y="44"/>
                  </a:lnTo>
                  <a:lnTo>
                    <a:pt x="1340" y="46"/>
                  </a:lnTo>
                  <a:lnTo>
                    <a:pt x="1340" y="46"/>
                  </a:lnTo>
                  <a:lnTo>
                    <a:pt x="1336" y="46"/>
                  </a:lnTo>
                  <a:lnTo>
                    <a:pt x="1336" y="46"/>
                  </a:lnTo>
                  <a:lnTo>
                    <a:pt x="1328" y="46"/>
                  </a:lnTo>
                  <a:lnTo>
                    <a:pt x="1328" y="46"/>
                  </a:lnTo>
                  <a:lnTo>
                    <a:pt x="1326" y="44"/>
                  </a:lnTo>
                  <a:lnTo>
                    <a:pt x="1326" y="44"/>
                  </a:lnTo>
                  <a:lnTo>
                    <a:pt x="1318" y="44"/>
                  </a:lnTo>
                  <a:lnTo>
                    <a:pt x="1318" y="44"/>
                  </a:lnTo>
                  <a:lnTo>
                    <a:pt x="1316" y="44"/>
                  </a:lnTo>
                  <a:lnTo>
                    <a:pt x="1316" y="44"/>
                  </a:lnTo>
                  <a:lnTo>
                    <a:pt x="1312" y="44"/>
                  </a:lnTo>
                  <a:lnTo>
                    <a:pt x="1312" y="44"/>
                  </a:lnTo>
                  <a:lnTo>
                    <a:pt x="1306" y="46"/>
                  </a:lnTo>
                  <a:lnTo>
                    <a:pt x="1306" y="46"/>
                  </a:lnTo>
                  <a:lnTo>
                    <a:pt x="1302" y="46"/>
                  </a:lnTo>
                  <a:lnTo>
                    <a:pt x="1296" y="46"/>
                  </a:lnTo>
                  <a:lnTo>
                    <a:pt x="1296" y="46"/>
                  </a:lnTo>
                  <a:lnTo>
                    <a:pt x="1290" y="46"/>
                  </a:lnTo>
                  <a:lnTo>
                    <a:pt x="1290" y="46"/>
                  </a:lnTo>
                  <a:lnTo>
                    <a:pt x="1288" y="46"/>
                  </a:lnTo>
                  <a:lnTo>
                    <a:pt x="1288" y="46"/>
                  </a:lnTo>
                  <a:lnTo>
                    <a:pt x="1284" y="44"/>
                  </a:lnTo>
                  <a:lnTo>
                    <a:pt x="1284" y="44"/>
                  </a:lnTo>
                  <a:lnTo>
                    <a:pt x="1282" y="46"/>
                  </a:lnTo>
                  <a:lnTo>
                    <a:pt x="1282" y="46"/>
                  </a:lnTo>
                  <a:lnTo>
                    <a:pt x="1276" y="46"/>
                  </a:lnTo>
                  <a:lnTo>
                    <a:pt x="1276" y="46"/>
                  </a:lnTo>
                  <a:lnTo>
                    <a:pt x="1274" y="46"/>
                  </a:lnTo>
                  <a:lnTo>
                    <a:pt x="1274" y="46"/>
                  </a:lnTo>
                  <a:lnTo>
                    <a:pt x="1272" y="46"/>
                  </a:lnTo>
                  <a:lnTo>
                    <a:pt x="1272" y="46"/>
                  </a:lnTo>
                  <a:lnTo>
                    <a:pt x="1266" y="44"/>
                  </a:lnTo>
                  <a:lnTo>
                    <a:pt x="1266" y="44"/>
                  </a:lnTo>
                  <a:lnTo>
                    <a:pt x="1262" y="44"/>
                  </a:lnTo>
                  <a:lnTo>
                    <a:pt x="1262" y="44"/>
                  </a:lnTo>
                  <a:lnTo>
                    <a:pt x="1260" y="44"/>
                  </a:lnTo>
                  <a:lnTo>
                    <a:pt x="1260" y="44"/>
                  </a:lnTo>
                  <a:lnTo>
                    <a:pt x="1258" y="46"/>
                  </a:lnTo>
                  <a:lnTo>
                    <a:pt x="1258" y="46"/>
                  </a:lnTo>
                  <a:lnTo>
                    <a:pt x="1254" y="46"/>
                  </a:lnTo>
                  <a:lnTo>
                    <a:pt x="1254" y="46"/>
                  </a:lnTo>
                  <a:lnTo>
                    <a:pt x="1250" y="48"/>
                  </a:lnTo>
                  <a:lnTo>
                    <a:pt x="1250" y="48"/>
                  </a:lnTo>
                  <a:lnTo>
                    <a:pt x="1248" y="46"/>
                  </a:lnTo>
                  <a:lnTo>
                    <a:pt x="1248" y="46"/>
                  </a:lnTo>
                  <a:lnTo>
                    <a:pt x="1248" y="48"/>
                  </a:lnTo>
                  <a:lnTo>
                    <a:pt x="1248" y="48"/>
                  </a:lnTo>
                  <a:lnTo>
                    <a:pt x="1246" y="46"/>
                  </a:lnTo>
                  <a:lnTo>
                    <a:pt x="1246" y="46"/>
                  </a:lnTo>
                  <a:lnTo>
                    <a:pt x="1244" y="46"/>
                  </a:lnTo>
                  <a:lnTo>
                    <a:pt x="1244" y="46"/>
                  </a:lnTo>
                  <a:lnTo>
                    <a:pt x="1240" y="48"/>
                  </a:lnTo>
                  <a:lnTo>
                    <a:pt x="1240" y="48"/>
                  </a:lnTo>
                  <a:lnTo>
                    <a:pt x="1236" y="44"/>
                  </a:lnTo>
                  <a:lnTo>
                    <a:pt x="1236" y="44"/>
                  </a:lnTo>
                  <a:lnTo>
                    <a:pt x="1230" y="46"/>
                  </a:lnTo>
                  <a:lnTo>
                    <a:pt x="1224" y="46"/>
                  </a:lnTo>
                  <a:lnTo>
                    <a:pt x="1224" y="46"/>
                  </a:lnTo>
                  <a:lnTo>
                    <a:pt x="1222" y="46"/>
                  </a:lnTo>
                  <a:lnTo>
                    <a:pt x="1218" y="46"/>
                  </a:lnTo>
                  <a:lnTo>
                    <a:pt x="1218" y="46"/>
                  </a:lnTo>
                  <a:lnTo>
                    <a:pt x="1216" y="44"/>
                  </a:lnTo>
                  <a:lnTo>
                    <a:pt x="1214" y="44"/>
                  </a:lnTo>
                  <a:lnTo>
                    <a:pt x="1214" y="44"/>
                  </a:lnTo>
                  <a:lnTo>
                    <a:pt x="1204" y="44"/>
                  </a:lnTo>
                  <a:lnTo>
                    <a:pt x="1204" y="44"/>
                  </a:lnTo>
                  <a:lnTo>
                    <a:pt x="1200" y="42"/>
                  </a:lnTo>
                  <a:lnTo>
                    <a:pt x="1200" y="42"/>
                  </a:lnTo>
                  <a:lnTo>
                    <a:pt x="1196" y="42"/>
                  </a:lnTo>
                  <a:lnTo>
                    <a:pt x="1196" y="42"/>
                  </a:lnTo>
                  <a:lnTo>
                    <a:pt x="1188" y="44"/>
                  </a:lnTo>
                  <a:lnTo>
                    <a:pt x="1188" y="44"/>
                  </a:lnTo>
                  <a:lnTo>
                    <a:pt x="1186" y="44"/>
                  </a:lnTo>
                  <a:lnTo>
                    <a:pt x="1186" y="44"/>
                  </a:lnTo>
                  <a:lnTo>
                    <a:pt x="1180" y="44"/>
                  </a:lnTo>
                  <a:lnTo>
                    <a:pt x="1180" y="44"/>
                  </a:lnTo>
                  <a:lnTo>
                    <a:pt x="1180" y="42"/>
                  </a:lnTo>
                  <a:lnTo>
                    <a:pt x="1180" y="42"/>
                  </a:lnTo>
                  <a:lnTo>
                    <a:pt x="1176" y="42"/>
                  </a:lnTo>
                  <a:lnTo>
                    <a:pt x="1176" y="42"/>
                  </a:lnTo>
                  <a:lnTo>
                    <a:pt x="1174" y="42"/>
                  </a:lnTo>
                  <a:lnTo>
                    <a:pt x="1174" y="42"/>
                  </a:lnTo>
                  <a:lnTo>
                    <a:pt x="1170" y="44"/>
                  </a:lnTo>
                  <a:lnTo>
                    <a:pt x="1170" y="44"/>
                  </a:lnTo>
                  <a:lnTo>
                    <a:pt x="1164" y="42"/>
                  </a:lnTo>
                  <a:lnTo>
                    <a:pt x="1164" y="42"/>
                  </a:lnTo>
                  <a:lnTo>
                    <a:pt x="1156" y="42"/>
                  </a:lnTo>
                  <a:lnTo>
                    <a:pt x="1156" y="42"/>
                  </a:lnTo>
                  <a:lnTo>
                    <a:pt x="1152" y="42"/>
                  </a:lnTo>
                  <a:lnTo>
                    <a:pt x="1152" y="42"/>
                  </a:lnTo>
                  <a:lnTo>
                    <a:pt x="1148" y="44"/>
                  </a:lnTo>
                  <a:lnTo>
                    <a:pt x="1148" y="44"/>
                  </a:lnTo>
                  <a:lnTo>
                    <a:pt x="1146" y="44"/>
                  </a:lnTo>
                  <a:lnTo>
                    <a:pt x="1144" y="44"/>
                  </a:lnTo>
                  <a:lnTo>
                    <a:pt x="1142" y="44"/>
                  </a:lnTo>
                  <a:lnTo>
                    <a:pt x="1142" y="44"/>
                  </a:lnTo>
                  <a:lnTo>
                    <a:pt x="1140" y="42"/>
                  </a:lnTo>
                  <a:lnTo>
                    <a:pt x="1140" y="42"/>
                  </a:lnTo>
                  <a:lnTo>
                    <a:pt x="1140" y="42"/>
                  </a:lnTo>
                  <a:lnTo>
                    <a:pt x="1140" y="42"/>
                  </a:lnTo>
                  <a:lnTo>
                    <a:pt x="1138" y="42"/>
                  </a:lnTo>
                  <a:lnTo>
                    <a:pt x="1138" y="42"/>
                  </a:lnTo>
                  <a:lnTo>
                    <a:pt x="1138" y="40"/>
                  </a:lnTo>
                  <a:lnTo>
                    <a:pt x="1138" y="40"/>
                  </a:lnTo>
                  <a:lnTo>
                    <a:pt x="1138" y="40"/>
                  </a:lnTo>
                  <a:lnTo>
                    <a:pt x="1138" y="40"/>
                  </a:lnTo>
                  <a:lnTo>
                    <a:pt x="1136" y="40"/>
                  </a:lnTo>
                  <a:lnTo>
                    <a:pt x="1136" y="40"/>
                  </a:lnTo>
                  <a:lnTo>
                    <a:pt x="1134" y="40"/>
                  </a:lnTo>
                  <a:lnTo>
                    <a:pt x="1134" y="40"/>
                  </a:lnTo>
                  <a:lnTo>
                    <a:pt x="1132" y="40"/>
                  </a:lnTo>
                  <a:lnTo>
                    <a:pt x="1132" y="40"/>
                  </a:lnTo>
                  <a:lnTo>
                    <a:pt x="1128" y="38"/>
                  </a:lnTo>
                  <a:lnTo>
                    <a:pt x="1128" y="38"/>
                  </a:lnTo>
                  <a:lnTo>
                    <a:pt x="1124" y="38"/>
                  </a:lnTo>
                  <a:lnTo>
                    <a:pt x="1124" y="38"/>
                  </a:lnTo>
                  <a:lnTo>
                    <a:pt x="1124" y="38"/>
                  </a:lnTo>
                  <a:lnTo>
                    <a:pt x="1124" y="38"/>
                  </a:lnTo>
                  <a:lnTo>
                    <a:pt x="1122" y="38"/>
                  </a:lnTo>
                  <a:lnTo>
                    <a:pt x="1122" y="38"/>
                  </a:lnTo>
                  <a:lnTo>
                    <a:pt x="1120" y="40"/>
                  </a:lnTo>
                  <a:lnTo>
                    <a:pt x="1120" y="40"/>
                  </a:lnTo>
                  <a:lnTo>
                    <a:pt x="1114" y="42"/>
                  </a:lnTo>
                  <a:lnTo>
                    <a:pt x="1114" y="42"/>
                  </a:lnTo>
                  <a:lnTo>
                    <a:pt x="1112" y="44"/>
                  </a:lnTo>
                  <a:lnTo>
                    <a:pt x="1112" y="44"/>
                  </a:lnTo>
                  <a:lnTo>
                    <a:pt x="1104" y="42"/>
                  </a:lnTo>
                  <a:lnTo>
                    <a:pt x="1104" y="42"/>
                  </a:lnTo>
                  <a:lnTo>
                    <a:pt x="1102" y="44"/>
                  </a:lnTo>
                  <a:lnTo>
                    <a:pt x="1102" y="44"/>
                  </a:lnTo>
                  <a:lnTo>
                    <a:pt x="1096" y="44"/>
                  </a:lnTo>
                  <a:lnTo>
                    <a:pt x="1096" y="44"/>
                  </a:lnTo>
                  <a:lnTo>
                    <a:pt x="1094" y="42"/>
                  </a:lnTo>
                  <a:lnTo>
                    <a:pt x="1094" y="42"/>
                  </a:lnTo>
                  <a:lnTo>
                    <a:pt x="1090" y="44"/>
                  </a:lnTo>
                  <a:lnTo>
                    <a:pt x="1090" y="44"/>
                  </a:lnTo>
                  <a:lnTo>
                    <a:pt x="1088" y="44"/>
                  </a:lnTo>
                  <a:lnTo>
                    <a:pt x="1088" y="44"/>
                  </a:lnTo>
                  <a:lnTo>
                    <a:pt x="1088" y="44"/>
                  </a:lnTo>
                  <a:lnTo>
                    <a:pt x="1088" y="44"/>
                  </a:lnTo>
                  <a:lnTo>
                    <a:pt x="1080" y="44"/>
                  </a:lnTo>
                  <a:lnTo>
                    <a:pt x="1080" y="44"/>
                  </a:lnTo>
                  <a:lnTo>
                    <a:pt x="1078" y="44"/>
                  </a:lnTo>
                  <a:lnTo>
                    <a:pt x="1078" y="44"/>
                  </a:lnTo>
                  <a:lnTo>
                    <a:pt x="1072" y="44"/>
                  </a:lnTo>
                  <a:lnTo>
                    <a:pt x="1072" y="44"/>
                  </a:lnTo>
                  <a:lnTo>
                    <a:pt x="1068" y="44"/>
                  </a:lnTo>
                  <a:lnTo>
                    <a:pt x="1068" y="44"/>
                  </a:lnTo>
                  <a:lnTo>
                    <a:pt x="1066" y="42"/>
                  </a:lnTo>
                  <a:lnTo>
                    <a:pt x="1066" y="42"/>
                  </a:lnTo>
                  <a:lnTo>
                    <a:pt x="1064" y="42"/>
                  </a:lnTo>
                  <a:lnTo>
                    <a:pt x="1062" y="44"/>
                  </a:lnTo>
                  <a:lnTo>
                    <a:pt x="1062" y="44"/>
                  </a:lnTo>
                  <a:lnTo>
                    <a:pt x="1056" y="44"/>
                  </a:lnTo>
                  <a:lnTo>
                    <a:pt x="1056" y="44"/>
                  </a:lnTo>
                  <a:lnTo>
                    <a:pt x="1054" y="44"/>
                  </a:lnTo>
                  <a:lnTo>
                    <a:pt x="1054" y="44"/>
                  </a:lnTo>
                  <a:lnTo>
                    <a:pt x="1052" y="46"/>
                  </a:lnTo>
                  <a:lnTo>
                    <a:pt x="1052" y="46"/>
                  </a:lnTo>
                  <a:lnTo>
                    <a:pt x="1050" y="44"/>
                  </a:lnTo>
                  <a:lnTo>
                    <a:pt x="1050" y="44"/>
                  </a:lnTo>
                  <a:lnTo>
                    <a:pt x="1050" y="46"/>
                  </a:lnTo>
                  <a:lnTo>
                    <a:pt x="1050" y="46"/>
                  </a:lnTo>
                  <a:lnTo>
                    <a:pt x="1046" y="44"/>
                  </a:lnTo>
                  <a:lnTo>
                    <a:pt x="1046" y="44"/>
                  </a:lnTo>
                  <a:lnTo>
                    <a:pt x="1044" y="44"/>
                  </a:lnTo>
                  <a:lnTo>
                    <a:pt x="1044" y="44"/>
                  </a:lnTo>
                  <a:lnTo>
                    <a:pt x="1042" y="46"/>
                  </a:lnTo>
                  <a:lnTo>
                    <a:pt x="1042" y="46"/>
                  </a:lnTo>
                  <a:lnTo>
                    <a:pt x="1038" y="46"/>
                  </a:lnTo>
                  <a:lnTo>
                    <a:pt x="1038" y="46"/>
                  </a:lnTo>
                  <a:lnTo>
                    <a:pt x="1038" y="46"/>
                  </a:lnTo>
                  <a:lnTo>
                    <a:pt x="1038" y="46"/>
                  </a:lnTo>
                  <a:lnTo>
                    <a:pt x="1032" y="46"/>
                  </a:lnTo>
                  <a:lnTo>
                    <a:pt x="1032" y="46"/>
                  </a:lnTo>
                  <a:lnTo>
                    <a:pt x="1032" y="46"/>
                  </a:lnTo>
                  <a:lnTo>
                    <a:pt x="1032" y="46"/>
                  </a:lnTo>
                  <a:lnTo>
                    <a:pt x="1030" y="46"/>
                  </a:lnTo>
                  <a:lnTo>
                    <a:pt x="1030" y="46"/>
                  </a:lnTo>
                  <a:lnTo>
                    <a:pt x="1028" y="46"/>
                  </a:lnTo>
                  <a:lnTo>
                    <a:pt x="1028" y="46"/>
                  </a:lnTo>
                  <a:lnTo>
                    <a:pt x="1022" y="44"/>
                  </a:lnTo>
                  <a:lnTo>
                    <a:pt x="1022" y="44"/>
                  </a:lnTo>
                  <a:lnTo>
                    <a:pt x="1018" y="42"/>
                  </a:lnTo>
                  <a:lnTo>
                    <a:pt x="1018" y="42"/>
                  </a:lnTo>
                  <a:lnTo>
                    <a:pt x="1014" y="42"/>
                  </a:lnTo>
                  <a:lnTo>
                    <a:pt x="1014" y="42"/>
                  </a:lnTo>
                  <a:lnTo>
                    <a:pt x="1012" y="42"/>
                  </a:lnTo>
                  <a:lnTo>
                    <a:pt x="1012" y="42"/>
                  </a:lnTo>
                  <a:lnTo>
                    <a:pt x="1010" y="42"/>
                  </a:lnTo>
                  <a:lnTo>
                    <a:pt x="1010" y="42"/>
                  </a:lnTo>
                  <a:lnTo>
                    <a:pt x="1008" y="44"/>
                  </a:lnTo>
                  <a:lnTo>
                    <a:pt x="1008" y="44"/>
                  </a:lnTo>
                  <a:lnTo>
                    <a:pt x="1008" y="44"/>
                  </a:lnTo>
                  <a:lnTo>
                    <a:pt x="1006" y="44"/>
                  </a:lnTo>
                  <a:lnTo>
                    <a:pt x="1006" y="44"/>
                  </a:lnTo>
                  <a:lnTo>
                    <a:pt x="1002" y="44"/>
                  </a:lnTo>
                  <a:lnTo>
                    <a:pt x="1000" y="44"/>
                  </a:lnTo>
                  <a:lnTo>
                    <a:pt x="1000" y="44"/>
                  </a:lnTo>
                  <a:lnTo>
                    <a:pt x="996" y="44"/>
                  </a:lnTo>
                  <a:lnTo>
                    <a:pt x="996" y="44"/>
                  </a:lnTo>
                  <a:lnTo>
                    <a:pt x="996" y="42"/>
                  </a:lnTo>
                  <a:lnTo>
                    <a:pt x="996" y="42"/>
                  </a:lnTo>
                  <a:lnTo>
                    <a:pt x="992" y="42"/>
                  </a:lnTo>
                  <a:lnTo>
                    <a:pt x="992" y="42"/>
                  </a:lnTo>
                  <a:lnTo>
                    <a:pt x="992" y="40"/>
                  </a:lnTo>
                  <a:lnTo>
                    <a:pt x="992" y="40"/>
                  </a:lnTo>
                  <a:lnTo>
                    <a:pt x="992" y="40"/>
                  </a:lnTo>
                  <a:lnTo>
                    <a:pt x="992" y="40"/>
                  </a:lnTo>
                  <a:lnTo>
                    <a:pt x="990" y="40"/>
                  </a:lnTo>
                  <a:lnTo>
                    <a:pt x="990" y="40"/>
                  </a:lnTo>
                  <a:lnTo>
                    <a:pt x="988" y="40"/>
                  </a:lnTo>
                  <a:lnTo>
                    <a:pt x="988" y="40"/>
                  </a:lnTo>
                  <a:lnTo>
                    <a:pt x="982" y="42"/>
                  </a:lnTo>
                  <a:lnTo>
                    <a:pt x="982" y="42"/>
                  </a:lnTo>
                  <a:lnTo>
                    <a:pt x="980" y="40"/>
                  </a:lnTo>
                  <a:lnTo>
                    <a:pt x="980" y="40"/>
                  </a:lnTo>
                  <a:lnTo>
                    <a:pt x="974" y="42"/>
                  </a:lnTo>
                  <a:lnTo>
                    <a:pt x="968" y="42"/>
                  </a:lnTo>
                  <a:lnTo>
                    <a:pt x="968" y="42"/>
                  </a:lnTo>
                  <a:lnTo>
                    <a:pt x="966" y="42"/>
                  </a:lnTo>
                  <a:lnTo>
                    <a:pt x="966" y="42"/>
                  </a:lnTo>
                  <a:lnTo>
                    <a:pt x="966" y="40"/>
                  </a:lnTo>
                  <a:lnTo>
                    <a:pt x="966" y="40"/>
                  </a:lnTo>
                  <a:lnTo>
                    <a:pt x="964" y="40"/>
                  </a:lnTo>
                  <a:lnTo>
                    <a:pt x="964" y="40"/>
                  </a:lnTo>
                  <a:lnTo>
                    <a:pt x="960" y="42"/>
                  </a:lnTo>
                  <a:lnTo>
                    <a:pt x="960" y="42"/>
                  </a:lnTo>
                  <a:lnTo>
                    <a:pt x="956" y="44"/>
                  </a:lnTo>
                  <a:lnTo>
                    <a:pt x="956" y="44"/>
                  </a:lnTo>
                  <a:lnTo>
                    <a:pt x="956" y="44"/>
                  </a:lnTo>
                  <a:lnTo>
                    <a:pt x="956" y="44"/>
                  </a:lnTo>
                  <a:lnTo>
                    <a:pt x="952" y="44"/>
                  </a:lnTo>
                  <a:lnTo>
                    <a:pt x="952" y="44"/>
                  </a:lnTo>
                  <a:lnTo>
                    <a:pt x="950" y="46"/>
                  </a:lnTo>
                  <a:lnTo>
                    <a:pt x="950" y="46"/>
                  </a:lnTo>
                  <a:lnTo>
                    <a:pt x="950" y="46"/>
                  </a:lnTo>
                  <a:lnTo>
                    <a:pt x="950" y="46"/>
                  </a:lnTo>
                  <a:lnTo>
                    <a:pt x="948" y="46"/>
                  </a:lnTo>
                  <a:lnTo>
                    <a:pt x="948" y="46"/>
                  </a:lnTo>
                  <a:lnTo>
                    <a:pt x="942" y="46"/>
                  </a:lnTo>
                  <a:lnTo>
                    <a:pt x="942" y="46"/>
                  </a:lnTo>
                  <a:lnTo>
                    <a:pt x="936" y="44"/>
                  </a:lnTo>
                  <a:lnTo>
                    <a:pt x="936" y="44"/>
                  </a:lnTo>
                  <a:lnTo>
                    <a:pt x="934" y="42"/>
                  </a:lnTo>
                  <a:lnTo>
                    <a:pt x="934" y="42"/>
                  </a:lnTo>
                  <a:lnTo>
                    <a:pt x="930" y="42"/>
                  </a:lnTo>
                  <a:lnTo>
                    <a:pt x="930" y="42"/>
                  </a:lnTo>
                  <a:lnTo>
                    <a:pt x="930" y="40"/>
                  </a:lnTo>
                  <a:lnTo>
                    <a:pt x="930" y="40"/>
                  </a:lnTo>
                  <a:lnTo>
                    <a:pt x="922" y="42"/>
                  </a:lnTo>
                  <a:lnTo>
                    <a:pt x="912" y="42"/>
                  </a:lnTo>
                  <a:lnTo>
                    <a:pt x="912" y="42"/>
                  </a:lnTo>
                  <a:lnTo>
                    <a:pt x="910" y="44"/>
                  </a:lnTo>
                  <a:lnTo>
                    <a:pt x="910" y="44"/>
                  </a:lnTo>
                  <a:lnTo>
                    <a:pt x="908" y="44"/>
                  </a:lnTo>
                  <a:lnTo>
                    <a:pt x="908" y="44"/>
                  </a:lnTo>
                  <a:lnTo>
                    <a:pt x="908" y="44"/>
                  </a:lnTo>
                  <a:lnTo>
                    <a:pt x="908" y="44"/>
                  </a:lnTo>
                  <a:lnTo>
                    <a:pt x="902" y="46"/>
                  </a:lnTo>
                  <a:lnTo>
                    <a:pt x="902" y="46"/>
                  </a:lnTo>
                  <a:lnTo>
                    <a:pt x="900" y="44"/>
                  </a:lnTo>
                  <a:lnTo>
                    <a:pt x="900" y="44"/>
                  </a:lnTo>
                  <a:lnTo>
                    <a:pt x="896" y="44"/>
                  </a:lnTo>
                  <a:lnTo>
                    <a:pt x="892" y="44"/>
                  </a:lnTo>
                  <a:lnTo>
                    <a:pt x="892" y="44"/>
                  </a:lnTo>
                  <a:lnTo>
                    <a:pt x="890" y="44"/>
                  </a:lnTo>
                  <a:lnTo>
                    <a:pt x="890" y="44"/>
                  </a:lnTo>
                  <a:lnTo>
                    <a:pt x="888" y="46"/>
                  </a:lnTo>
                  <a:lnTo>
                    <a:pt x="888" y="46"/>
                  </a:lnTo>
                  <a:lnTo>
                    <a:pt x="882" y="44"/>
                  </a:lnTo>
                  <a:lnTo>
                    <a:pt x="882" y="44"/>
                  </a:lnTo>
                  <a:lnTo>
                    <a:pt x="876" y="42"/>
                  </a:lnTo>
                  <a:lnTo>
                    <a:pt x="876" y="42"/>
                  </a:lnTo>
                  <a:lnTo>
                    <a:pt x="874" y="42"/>
                  </a:lnTo>
                  <a:lnTo>
                    <a:pt x="870" y="42"/>
                  </a:lnTo>
                  <a:lnTo>
                    <a:pt x="870" y="42"/>
                  </a:lnTo>
                  <a:lnTo>
                    <a:pt x="866" y="44"/>
                  </a:lnTo>
                  <a:lnTo>
                    <a:pt x="866" y="44"/>
                  </a:lnTo>
                  <a:lnTo>
                    <a:pt x="862" y="46"/>
                  </a:lnTo>
                  <a:lnTo>
                    <a:pt x="862" y="46"/>
                  </a:lnTo>
                  <a:lnTo>
                    <a:pt x="858" y="46"/>
                  </a:lnTo>
                  <a:lnTo>
                    <a:pt x="858" y="46"/>
                  </a:lnTo>
                  <a:lnTo>
                    <a:pt x="856" y="44"/>
                  </a:lnTo>
                  <a:lnTo>
                    <a:pt x="856" y="44"/>
                  </a:lnTo>
                  <a:lnTo>
                    <a:pt x="852" y="44"/>
                  </a:lnTo>
                  <a:lnTo>
                    <a:pt x="852" y="44"/>
                  </a:lnTo>
                  <a:lnTo>
                    <a:pt x="850" y="44"/>
                  </a:lnTo>
                  <a:lnTo>
                    <a:pt x="850" y="44"/>
                  </a:lnTo>
                  <a:lnTo>
                    <a:pt x="848" y="40"/>
                  </a:lnTo>
                  <a:lnTo>
                    <a:pt x="846" y="40"/>
                  </a:lnTo>
                  <a:lnTo>
                    <a:pt x="846" y="40"/>
                  </a:lnTo>
                  <a:lnTo>
                    <a:pt x="844" y="42"/>
                  </a:lnTo>
                  <a:lnTo>
                    <a:pt x="844" y="42"/>
                  </a:lnTo>
                  <a:lnTo>
                    <a:pt x="840" y="42"/>
                  </a:lnTo>
                  <a:lnTo>
                    <a:pt x="836" y="40"/>
                  </a:lnTo>
                  <a:lnTo>
                    <a:pt x="836" y="40"/>
                  </a:lnTo>
                  <a:lnTo>
                    <a:pt x="834" y="38"/>
                  </a:lnTo>
                  <a:lnTo>
                    <a:pt x="834" y="38"/>
                  </a:lnTo>
                  <a:lnTo>
                    <a:pt x="830" y="40"/>
                  </a:lnTo>
                  <a:lnTo>
                    <a:pt x="828" y="38"/>
                  </a:lnTo>
                  <a:lnTo>
                    <a:pt x="828" y="38"/>
                  </a:lnTo>
                  <a:lnTo>
                    <a:pt x="820" y="40"/>
                  </a:lnTo>
                  <a:lnTo>
                    <a:pt x="820" y="40"/>
                  </a:lnTo>
                  <a:lnTo>
                    <a:pt x="820" y="40"/>
                  </a:lnTo>
                  <a:lnTo>
                    <a:pt x="820" y="40"/>
                  </a:lnTo>
                  <a:lnTo>
                    <a:pt x="816" y="42"/>
                  </a:lnTo>
                  <a:lnTo>
                    <a:pt x="816" y="42"/>
                  </a:lnTo>
                  <a:lnTo>
                    <a:pt x="812" y="40"/>
                  </a:lnTo>
                  <a:lnTo>
                    <a:pt x="812" y="40"/>
                  </a:lnTo>
                  <a:lnTo>
                    <a:pt x="808" y="40"/>
                  </a:lnTo>
                  <a:lnTo>
                    <a:pt x="808" y="40"/>
                  </a:lnTo>
                  <a:lnTo>
                    <a:pt x="806" y="40"/>
                  </a:lnTo>
                  <a:lnTo>
                    <a:pt x="806" y="40"/>
                  </a:lnTo>
                  <a:lnTo>
                    <a:pt x="804" y="40"/>
                  </a:lnTo>
                  <a:lnTo>
                    <a:pt x="804" y="40"/>
                  </a:lnTo>
                  <a:lnTo>
                    <a:pt x="802" y="38"/>
                  </a:lnTo>
                  <a:lnTo>
                    <a:pt x="802" y="38"/>
                  </a:lnTo>
                  <a:lnTo>
                    <a:pt x="800" y="40"/>
                  </a:lnTo>
                  <a:lnTo>
                    <a:pt x="800" y="40"/>
                  </a:lnTo>
                  <a:lnTo>
                    <a:pt x="800" y="40"/>
                  </a:lnTo>
                  <a:lnTo>
                    <a:pt x="794" y="42"/>
                  </a:lnTo>
                  <a:lnTo>
                    <a:pt x="794" y="42"/>
                  </a:lnTo>
                  <a:lnTo>
                    <a:pt x="792" y="40"/>
                  </a:lnTo>
                  <a:lnTo>
                    <a:pt x="792" y="40"/>
                  </a:lnTo>
                  <a:lnTo>
                    <a:pt x="790" y="40"/>
                  </a:lnTo>
                  <a:lnTo>
                    <a:pt x="790" y="40"/>
                  </a:lnTo>
                  <a:lnTo>
                    <a:pt x="790" y="40"/>
                  </a:lnTo>
                  <a:lnTo>
                    <a:pt x="788" y="42"/>
                  </a:lnTo>
                  <a:lnTo>
                    <a:pt x="788" y="42"/>
                  </a:lnTo>
                  <a:lnTo>
                    <a:pt x="786" y="42"/>
                  </a:lnTo>
                  <a:lnTo>
                    <a:pt x="786" y="42"/>
                  </a:lnTo>
                  <a:lnTo>
                    <a:pt x="782" y="40"/>
                  </a:lnTo>
                  <a:lnTo>
                    <a:pt x="782" y="40"/>
                  </a:lnTo>
                  <a:lnTo>
                    <a:pt x="778" y="40"/>
                  </a:lnTo>
                  <a:lnTo>
                    <a:pt x="778" y="40"/>
                  </a:lnTo>
                  <a:lnTo>
                    <a:pt x="776" y="42"/>
                  </a:lnTo>
                  <a:lnTo>
                    <a:pt x="772" y="42"/>
                  </a:lnTo>
                  <a:lnTo>
                    <a:pt x="772" y="42"/>
                  </a:lnTo>
                  <a:lnTo>
                    <a:pt x="770" y="42"/>
                  </a:lnTo>
                  <a:lnTo>
                    <a:pt x="770" y="42"/>
                  </a:lnTo>
                  <a:lnTo>
                    <a:pt x="766" y="40"/>
                  </a:lnTo>
                  <a:lnTo>
                    <a:pt x="766" y="40"/>
                  </a:lnTo>
                  <a:lnTo>
                    <a:pt x="764" y="40"/>
                  </a:lnTo>
                  <a:lnTo>
                    <a:pt x="764" y="40"/>
                  </a:lnTo>
                  <a:lnTo>
                    <a:pt x="762" y="42"/>
                  </a:lnTo>
                  <a:lnTo>
                    <a:pt x="762" y="42"/>
                  </a:lnTo>
                  <a:lnTo>
                    <a:pt x="758" y="42"/>
                  </a:lnTo>
                  <a:lnTo>
                    <a:pt x="758" y="42"/>
                  </a:lnTo>
                  <a:lnTo>
                    <a:pt x="756" y="42"/>
                  </a:lnTo>
                  <a:lnTo>
                    <a:pt x="756" y="42"/>
                  </a:lnTo>
                  <a:lnTo>
                    <a:pt x="752" y="42"/>
                  </a:lnTo>
                  <a:lnTo>
                    <a:pt x="752" y="42"/>
                  </a:lnTo>
                  <a:lnTo>
                    <a:pt x="744" y="44"/>
                  </a:lnTo>
                  <a:lnTo>
                    <a:pt x="744" y="44"/>
                  </a:lnTo>
                  <a:lnTo>
                    <a:pt x="738" y="42"/>
                  </a:lnTo>
                  <a:lnTo>
                    <a:pt x="738" y="42"/>
                  </a:lnTo>
                  <a:lnTo>
                    <a:pt x="734" y="40"/>
                  </a:lnTo>
                  <a:lnTo>
                    <a:pt x="734" y="40"/>
                  </a:lnTo>
                  <a:lnTo>
                    <a:pt x="732" y="42"/>
                  </a:lnTo>
                  <a:lnTo>
                    <a:pt x="732" y="42"/>
                  </a:lnTo>
                  <a:lnTo>
                    <a:pt x="728" y="42"/>
                  </a:lnTo>
                  <a:lnTo>
                    <a:pt x="726" y="42"/>
                  </a:lnTo>
                  <a:lnTo>
                    <a:pt x="726" y="42"/>
                  </a:lnTo>
                  <a:lnTo>
                    <a:pt x="724" y="42"/>
                  </a:lnTo>
                  <a:lnTo>
                    <a:pt x="724" y="42"/>
                  </a:lnTo>
                  <a:lnTo>
                    <a:pt x="720" y="42"/>
                  </a:lnTo>
                  <a:lnTo>
                    <a:pt x="720" y="42"/>
                  </a:lnTo>
                  <a:lnTo>
                    <a:pt x="718" y="42"/>
                  </a:lnTo>
                  <a:lnTo>
                    <a:pt x="718" y="42"/>
                  </a:lnTo>
                  <a:lnTo>
                    <a:pt x="712" y="42"/>
                  </a:lnTo>
                  <a:lnTo>
                    <a:pt x="712" y="42"/>
                  </a:lnTo>
                  <a:lnTo>
                    <a:pt x="710" y="42"/>
                  </a:lnTo>
                  <a:lnTo>
                    <a:pt x="710" y="42"/>
                  </a:lnTo>
                  <a:lnTo>
                    <a:pt x="706" y="42"/>
                  </a:lnTo>
                  <a:lnTo>
                    <a:pt x="706" y="42"/>
                  </a:lnTo>
                  <a:lnTo>
                    <a:pt x="704" y="44"/>
                  </a:lnTo>
                  <a:lnTo>
                    <a:pt x="704" y="44"/>
                  </a:lnTo>
                  <a:lnTo>
                    <a:pt x="702" y="42"/>
                  </a:lnTo>
                  <a:lnTo>
                    <a:pt x="702" y="42"/>
                  </a:lnTo>
                  <a:lnTo>
                    <a:pt x="696" y="44"/>
                  </a:lnTo>
                  <a:lnTo>
                    <a:pt x="696" y="44"/>
                  </a:lnTo>
                  <a:lnTo>
                    <a:pt x="692" y="44"/>
                  </a:lnTo>
                  <a:lnTo>
                    <a:pt x="692" y="44"/>
                  </a:lnTo>
                  <a:lnTo>
                    <a:pt x="690" y="44"/>
                  </a:lnTo>
                  <a:lnTo>
                    <a:pt x="690" y="44"/>
                  </a:lnTo>
                  <a:lnTo>
                    <a:pt x="688" y="44"/>
                  </a:lnTo>
                  <a:lnTo>
                    <a:pt x="688" y="44"/>
                  </a:lnTo>
                  <a:lnTo>
                    <a:pt x="686" y="44"/>
                  </a:lnTo>
                  <a:lnTo>
                    <a:pt x="686" y="44"/>
                  </a:lnTo>
                  <a:lnTo>
                    <a:pt x="680" y="44"/>
                  </a:lnTo>
                  <a:lnTo>
                    <a:pt x="680" y="44"/>
                  </a:lnTo>
                  <a:lnTo>
                    <a:pt x="676" y="44"/>
                  </a:lnTo>
                  <a:lnTo>
                    <a:pt x="676" y="44"/>
                  </a:lnTo>
                  <a:lnTo>
                    <a:pt x="668" y="44"/>
                  </a:lnTo>
                  <a:lnTo>
                    <a:pt x="660" y="42"/>
                  </a:lnTo>
                  <a:lnTo>
                    <a:pt x="660" y="42"/>
                  </a:lnTo>
                  <a:lnTo>
                    <a:pt x="658" y="42"/>
                  </a:lnTo>
                  <a:lnTo>
                    <a:pt x="658" y="42"/>
                  </a:lnTo>
                  <a:lnTo>
                    <a:pt x="654" y="42"/>
                  </a:lnTo>
                  <a:lnTo>
                    <a:pt x="652" y="42"/>
                  </a:lnTo>
                  <a:lnTo>
                    <a:pt x="652" y="42"/>
                  </a:lnTo>
                  <a:lnTo>
                    <a:pt x="648" y="42"/>
                  </a:lnTo>
                  <a:lnTo>
                    <a:pt x="648" y="42"/>
                  </a:lnTo>
                  <a:lnTo>
                    <a:pt x="646" y="42"/>
                  </a:lnTo>
                  <a:lnTo>
                    <a:pt x="646" y="42"/>
                  </a:lnTo>
                  <a:lnTo>
                    <a:pt x="636" y="42"/>
                  </a:lnTo>
                  <a:lnTo>
                    <a:pt x="636" y="42"/>
                  </a:lnTo>
                  <a:lnTo>
                    <a:pt x="636" y="42"/>
                  </a:lnTo>
                  <a:lnTo>
                    <a:pt x="636" y="42"/>
                  </a:lnTo>
                  <a:lnTo>
                    <a:pt x="636" y="42"/>
                  </a:lnTo>
                  <a:lnTo>
                    <a:pt x="636" y="42"/>
                  </a:lnTo>
                  <a:lnTo>
                    <a:pt x="636" y="42"/>
                  </a:lnTo>
                  <a:lnTo>
                    <a:pt x="636" y="42"/>
                  </a:lnTo>
                  <a:lnTo>
                    <a:pt x="634" y="42"/>
                  </a:lnTo>
                  <a:lnTo>
                    <a:pt x="634" y="42"/>
                  </a:lnTo>
                  <a:lnTo>
                    <a:pt x="630" y="42"/>
                  </a:lnTo>
                  <a:lnTo>
                    <a:pt x="630" y="42"/>
                  </a:lnTo>
                  <a:lnTo>
                    <a:pt x="628" y="42"/>
                  </a:lnTo>
                  <a:lnTo>
                    <a:pt x="628" y="42"/>
                  </a:lnTo>
                  <a:lnTo>
                    <a:pt x="622" y="42"/>
                  </a:lnTo>
                  <a:lnTo>
                    <a:pt x="622" y="42"/>
                  </a:lnTo>
                  <a:lnTo>
                    <a:pt x="614" y="42"/>
                  </a:lnTo>
                  <a:lnTo>
                    <a:pt x="614" y="42"/>
                  </a:lnTo>
                  <a:lnTo>
                    <a:pt x="612" y="42"/>
                  </a:lnTo>
                  <a:lnTo>
                    <a:pt x="608" y="42"/>
                  </a:lnTo>
                  <a:lnTo>
                    <a:pt x="608" y="42"/>
                  </a:lnTo>
                  <a:lnTo>
                    <a:pt x="608" y="42"/>
                  </a:lnTo>
                  <a:lnTo>
                    <a:pt x="608" y="42"/>
                  </a:lnTo>
                  <a:lnTo>
                    <a:pt x="606" y="42"/>
                  </a:lnTo>
                  <a:lnTo>
                    <a:pt x="606" y="42"/>
                  </a:lnTo>
                  <a:lnTo>
                    <a:pt x="604" y="42"/>
                  </a:lnTo>
                  <a:lnTo>
                    <a:pt x="604" y="42"/>
                  </a:lnTo>
                  <a:lnTo>
                    <a:pt x="600" y="42"/>
                  </a:lnTo>
                  <a:lnTo>
                    <a:pt x="600" y="42"/>
                  </a:lnTo>
                  <a:lnTo>
                    <a:pt x="596" y="42"/>
                  </a:lnTo>
                  <a:lnTo>
                    <a:pt x="596" y="42"/>
                  </a:lnTo>
                  <a:lnTo>
                    <a:pt x="594" y="42"/>
                  </a:lnTo>
                  <a:lnTo>
                    <a:pt x="594" y="42"/>
                  </a:lnTo>
                  <a:lnTo>
                    <a:pt x="588" y="42"/>
                  </a:lnTo>
                  <a:lnTo>
                    <a:pt x="588" y="42"/>
                  </a:lnTo>
                  <a:lnTo>
                    <a:pt x="586" y="42"/>
                  </a:lnTo>
                  <a:lnTo>
                    <a:pt x="586" y="42"/>
                  </a:lnTo>
                  <a:lnTo>
                    <a:pt x="582" y="42"/>
                  </a:lnTo>
                  <a:lnTo>
                    <a:pt x="582" y="42"/>
                  </a:lnTo>
                  <a:lnTo>
                    <a:pt x="580" y="42"/>
                  </a:lnTo>
                  <a:lnTo>
                    <a:pt x="580" y="42"/>
                  </a:lnTo>
                  <a:lnTo>
                    <a:pt x="576" y="42"/>
                  </a:lnTo>
                  <a:lnTo>
                    <a:pt x="576" y="42"/>
                  </a:lnTo>
                  <a:lnTo>
                    <a:pt x="574" y="42"/>
                  </a:lnTo>
                  <a:lnTo>
                    <a:pt x="574" y="42"/>
                  </a:lnTo>
                  <a:lnTo>
                    <a:pt x="570" y="42"/>
                  </a:lnTo>
                  <a:lnTo>
                    <a:pt x="570" y="42"/>
                  </a:lnTo>
                  <a:lnTo>
                    <a:pt x="566" y="42"/>
                  </a:lnTo>
                  <a:lnTo>
                    <a:pt x="566" y="42"/>
                  </a:lnTo>
                  <a:lnTo>
                    <a:pt x="564" y="42"/>
                  </a:lnTo>
                  <a:lnTo>
                    <a:pt x="564" y="42"/>
                  </a:lnTo>
                  <a:lnTo>
                    <a:pt x="560" y="42"/>
                  </a:lnTo>
                  <a:lnTo>
                    <a:pt x="560" y="42"/>
                  </a:lnTo>
                  <a:lnTo>
                    <a:pt x="542" y="42"/>
                  </a:lnTo>
                  <a:lnTo>
                    <a:pt x="542" y="42"/>
                  </a:lnTo>
                  <a:lnTo>
                    <a:pt x="540" y="44"/>
                  </a:lnTo>
                  <a:lnTo>
                    <a:pt x="540" y="44"/>
                  </a:lnTo>
                  <a:lnTo>
                    <a:pt x="536" y="42"/>
                  </a:lnTo>
                  <a:lnTo>
                    <a:pt x="532" y="44"/>
                  </a:lnTo>
                  <a:lnTo>
                    <a:pt x="532" y="44"/>
                  </a:lnTo>
                  <a:lnTo>
                    <a:pt x="528" y="42"/>
                  </a:lnTo>
                  <a:lnTo>
                    <a:pt x="528" y="42"/>
                  </a:lnTo>
                  <a:lnTo>
                    <a:pt x="528" y="42"/>
                  </a:lnTo>
                  <a:lnTo>
                    <a:pt x="526" y="44"/>
                  </a:lnTo>
                  <a:lnTo>
                    <a:pt x="526" y="44"/>
                  </a:lnTo>
                  <a:lnTo>
                    <a:pt x="518" y="44"/>
                  </a:lnTo>
                  <a:lnTo>
                    <a:pt x="518" y="44"/>
                  </a:lnTo>
                  <a:lnTo>
                    <a:pt x="514" y="46"/>
                  </a:lnTo>
                  <a:lnTo>
                    <a:pt x="514" y="46"/>
                  </a:lnTo>
                  <a:lnTo>
                    <a:pt x="510" y="46"/>
                  </a:lnTo>
                  <a:lnTo>
                    <a:pt x="510" y="46"/>
                  </a:lnTo>
                  <a:lnTo>
                    <a:pt x="508" y="46"/>
                  </a:lnTo>
                  <a:lnTo>
                    <a:pt x="508" y="46"/>
                  </a:lnTo>
                  <a:lnTo>
                    <a:pt x="504" y="46"/>
                  </a:lnTo>
                  <a:lnTo>
                    <a:pt x="504" y="46"/>
                  </a:lnTo>
                  <a:lnTo>
                    <a:pt x="500" y="46"/>
                  </a:lnTo>
                  <a:lnTo>
                    <a:pt x="500" y="46"/>
                  </a:lnTo>
                  <a:lnTo>
                    <a:pt x="500" y="46"/>
                  </a:lnTo>
                  <a:lnTo>
                    <a:pt x="500" y="46"/>
                  </a:lnTo>
                  <a:lnTo>
                    <a:pt x="498" y="46"/>
                  </a:lnTo>
                  <a:lnTo>
                    <a:pt x="498" y="46"/>
                  </a:lnTo>
                  <a:lnTo>
                    <a:pt x="498" y="46"/>
                  </a:lnTo>
                  <a:lnTo>
                    <a:pt x="498" y="46"/>
                  </a:lnTo>
                  <a:lnTo>
                    <a:pt x="498" y="46"/>
                  </a:lnTo>
                  <a:lnTo>
                    <a:pt x="498" y="46"/>
                  </a:lnTo>
                  <a:lnTo>
                    <a:pt x="496" y="46"/>
                  </a:lnTo>
                  <a:lnTo>
                    <a:pt x="496" y="46"/>
                  </a:lnTo>
                  <a:lnTo>
                    <a:pt x="494" y="46"/>
                  </a:lnTo>
                  <a:lnTo>
                    <a:pt x="494" y="46"/>
                  </a:lnTo>
                  <a:lnTo>
                    <a:pt x="490" y="46"/>
                  </a:lnTo>
                  <a:lnTo>
                    <a:pt x="490" y="46"/>
                  </a:lnTo>
                  <a:lnTo>
                    <a:pt x="486" y="44"/>
                  </a:lnTo>
                  <a:lnTo>
                    <a:pt x="486" y="44"/>
                  </a:lnTo>
                  <a:lnTo>
                    <a:pt x="484" y="44"/>
                  </a:lnTo>
                  <a:lnTo>
                    <a:pt x="484" y="44"/>
                  </a:lnTo>
                  <a:lnTo>
                    <a:pt x="482" y="44"/>
                  </a:lnTo>
                  <a:lnTo>
                    <a:pt x="482" y="44"/>
                  </a:lnTo>
                  <a:lnTo>
                    <a:pt x="478" y="44"/>
                  </a:lnTo>
                  <a:lnTo>
                    <a:pt x="478" y="44"/>
                  </a:lnTo>
                  <a:lnTo>
                    <a:pt x="476" y="44"/>
                  </a:lnTo>
                  <a:lnTo>
                    <a:pt x="476" y="44"/>
                  </a:lnTo>
                  <a:lnTo>
                    <a:pt x="472" y="46"/>
                  </a:lnTo>
                  <a:lnTo>
                    <a:pt x="468" y="44"/>
                  </a:lnTo>
                  <a:lnTo>
                    <a:pt x="468" y="44"/>
                  </a:lnTo>
                  <a:lnTo>
                    <a:pt x="466" y="46"/>
                  </a:lnTo>
                  <a:lnTo>
                    <a:pt x="464" y="46"/>
                  </a:lnTo>
                  <a:lnTo>
                    <a:pt x="464" y="46"/>
                  </a:lnTo>
                  <a:lnTo>
                    <a:pt x="464" y="44"/>
                  </a:lnTo>
                  <a:lnTo>
                    <a:pt x="464" y="44"/>
                  </a:lnTo>
                  <a:lnTo>
                    <a:pt x="462" y="44"/>
                  </a:lnTo>
                  <a:lnTo>
                    <a:pt x="462" y="44"/>
                  </a:lnTo>
                  <a:lnTo>
                    <a:pt x="462" y="42"/>
                  </a:lnTo>
                  <a:lnTo>
                    <a:pt x="462" y="42"/>
                  </a:lnTo>
                  <a:lnTo>
                    <a:pt x="456" y="42"/>
                  </a:lnTo>
                  <a:lnTo>
                    <a:pt x="456" y="42"/>
                  </a:lnTo>
                  <a:lnTo>
                    <a:pt x="450" y="42"/>
                  </a:lnTo>
                  <a:lnTo>
                    <a:pt x="450" y="42"/>
                  </a:lnTo>
                  <a:lnTo>
                    <a:pt x="448" y="44"/>
                  </a:lnTo>
                  <a:lnTo>
                    <a:pt x="448" y="44"/>
                  </a:lnTo>
                  <a:lnTo>
                    <a:pt x="442" y="44"/>
                  </a:lnTo>
                  <a:lnTo>
                    <a:pt x="442" y="44"/>
                  </a:lnTo>
                  <a:lnTo>
                    <a:pt x="438" y="44"/>
                  </a:lnTo>
                  <a:lnTo>
                    <a:pt x="438" y="44"/>
                  </a:lnTo>
                  <a:lnTo>
                    <a:pt x="436" y="46"/>
                  </a:lnTo>
                  <a:lnTo>
                    <a:pt x="436" y="46"/>
                  </a:lnTo>
                  <a:lnTo>
                    <a:pt x="432" y="44"/>
                  </a:lnTo>
                  <a:lnTo>
                    <a:pt x="432" y="44"/>
                  </a:lnTo>
                  <a:lnTo>
                    <a:pt x="428" y="44"/>
                  </a:lnTo>
                  <a:lnTo>
                    <a:pt x="428" y="44"/>
                  </a:lnTo>
                  <a:lnTo>
                    <a:pt x="428" y="44"/>
                  </a:lnTo>
                  <a:lnTo>
                    <a:pt x="428" y="44"/>
                  </a:lnTo>
                  <a:lnTo>
                    <a:pt x="426" y="44"/>
                  </a:lnTo>
                  <a:lnTo>
                    <a:pt x="426" y="44"/>
                  </a:lnTo>
                  <a:lnTo>
                    <a:pt x="426" y="44"/>
                  </a:lnTo>
                  <a:lnTo>
                    <a:pt x="426" y="44"/>
                  </a:lnTo>
                  <a:lnTo>
                    <a:pt x="420" y="42"/>
                  </a:lnTo>
                  <a:lnTo>
                    <a:pt x="420" y="42"/>
                  </a:lnTo>
                  <a:lnTo>
                    <a:pt x="418" y="44"/>
                  </a:lnTo>
                  <a:lnTo>
                    <a:pt x="418" y="44"/>
                  </a:lnTo>
                  <a:lnTo>
                    <a:pt x="416" y="42"/>
                  </a:lnTo>
                  <a:lnTo>
                    <a:pt x="416" y="40"/>
                  </a:lnTo>
                  <a:lnTo>
                    <a:pt x="416" y="40"/>
                  </a:lnTo>
                  <a:lnTo>
                    <a:pt x="412" y="40"/>
                  </a:lnTo>
                  <a:lnTo>
                    <a:pt x="412" y="40"/>
                  </a:lnTo>
                  <a:lnTo>
                    <a:pt x="412" y="42"/>
                  </a:lnTo>
                  <a:lnTo>
                    <a:pt x="412" y="42"/>
                  </a:lnTo>
                  <a:lnTo>
                    <a:pt x="410" y="44"/>
                  </a:lnTo>
                  <a:lnTo>
                    <a:pt x="410" y="44"/>
                  </a:lnTo>
                  <a:lnTo>
                    <a:pt x="404" y="44"/>
                  </a:lnTo>
                  <a:lnTo>
                    <a:pt x="404" y="44"/>
                  </a:lnTo>
                  <a:lnTo>
                    <a:pt x="400" y="44"/>
                  </a:lnTo>
                  <a:lnTo>
                    <a:pt x="400" y="44"/>
                  </a:lnTo>
                  <a:lnTo>
                    <a:pt x="396" y="42"/>
                  </a:lnTo>
                  <a:lnTo>
                    <a:pt x="396" y="42"/>
                  </a:lnTo>
                  <a:lnTo>
                    <a:pt x="394" y="44"/>
                  </a:lnTo>
                  <a:lnTo>
                    <a:pt x="394" y="44"/>
                  </a:lnTo>
                  <a:lnTo>
                    <a:pt x="390" y="44"/>
                  </a:lnTo>
                  <a:lnTo>
                    <a:pt x="390" y="44"/>
                  </a:lnTo>
                  <a:lnTo>
                    <a:pt x="386" y="42"/>
                  </a:lnTo>
                  <a:lnTo>
                    <a:pt x="386" y="42"/>
                  </a:lnTo>
                  <a:lnTo>
                    <a:pt x="376" y="44"/>
                  </a:lnTo>
                  <a:lnTo>
                    <a:pt x="376" y="44"/>
                  </a:lnTo>
                  <a:lnTo>
                    <a:pt x="374" y="42"/>
                  </a:lnTo>
                  <a:lnTo>
                    <a:pt x="374" y="42"/>
                  </a:lnTo>
                  <a:lnTo>
                    <a:pt x="368" y="42"/>
                  </a:lnTo>
                  <a:lnTo>
                    <a:pt x="368" y="42"/>
                  </a:lnTo>
                  <a:lnTo>
                    <a:pt x="366" y="42"/>
                  </a:lnTo>
                  <a:lnTo>
                    <a:pt x="366" y="42"/>
                  </a:lnTo>
                  <a:lnTo>
                    <a:pt x="362" y="42"/>
                  </a:lnTo>
                  <a:lnTo>
                    <a:pt x="362" y="42"/>
                  </a:lnTo>
                  <a:lnTo>
                    <a:pt x="362" y="42"/>
                  </a:lnTo>
                  <a:lnTo>
                    <a:pt x="362" y="42"/>
                  </a:lnTo>
                  <a:lnTo>
                    <a:pt x="362" y="42"/>
                  </a:lnTo>
                  <a:lnTo>
                    <a:pt x="362" y="42"/>
                  </a:lnTo>
                  <a:lnTo>
                    <a:pt x="360" y="42"/>
                  </a:lnTo>
                  <a:lnTo>
                    <a:pt x="360" y="42"/>
                  </a:lnTo>
                  <a:lnTo>
                    <a:pt x="358" y="42"/>
                  </a:lnTo>
                  <a:lnTo>
                    <a:pt x="358" y="42"/>
                  </a:lnTo>
                  <a:lnTo>
                    <a:pt x="352" y="44"/>
                  </a:lnTo>
                  <a:lnTo>
                    <a:pt x="352" y="44"/>
                  </a:lnTo>
                  <a:lnTo>
                    <a:pt x="344" y="42"/>
                  </a:lnTo>
                  <a:lnTo>
                    <a:pt x="344" y="42"/>
                  </a:lnTo>
                  <a:lnTo>
                    <a:pt x="342" y="44"/>
                  </a:lnTo>
                  <a:lnTo>
                    <a:pt x="342" y="44"/>
                  </a:lnTo>
                  <a:lnTo>
                    <a:pt x="338" y="42"/>
                  </a:lnTo>
                  <a:lnTo>
                    <a:pt x="338" y="42"/>
                  </a:lnTo>
                  <a:lnTo>
                    <a:pt x="330" y="44"/>
                  </a:lnTo>
                  <a:lnTo>
                    <a:pt x="330" y="44"/>
                  </a:lnTo>
                  <a:lnTo>
                    <a:pt x="328" y="44"/>
                  </a:lnTo>
                  <a:lnTo>
                    <a:pt x="328" y="44"/>
                  </a:lnTo>
                  <a:lnTo>
                    <a:pt x="322" y="42"/>
                  </a:lnTo>
                  <a:lnTo>
                    <a:pt x="322" y="42"/>
                  </a:lnTo>
                  <a:lnTo>
                    <a:pt x="316" y="42"/>
                  </a:lnTo>
                  <a:lnTo>
                    <a:pt x="316" y="42"/>
                  </a:lnTo>
                  <a:lnTo>
                    <a:pt x="316" y="42"/>
                  </a:lnTo>
                  <a:lnTo>
                    <a:pt x="316" y="42"/>
                  </a:lnTo>
                  <a:lnTo>
                    <a:pt x="316" y="42"/>
                  </a:lnTo>
                  <a:lnTo>
                    <a:pt x="316" y="42"/>
                  </a:lnTo>
                  <a:lnTo>
                    <a:pt x="314" y="42"/>
                  </a:lnTo>
                  <a:lnTo>
                    <a:pt x="314" y="42"/>
                  </a:lnTo>
                  <a:lnTo>
                    <a:pt x="310" y="42"/>
                  </a:lnTo>
                  <a:lnTo>
                    <a:pt x="310" y="42"/>
                  </a:lnTo>
                  <a:lnTo>
                    <a:pt x="310" y="40"/>
                  </a:lnTo>
                  <a:lnTo>
                    <a:pt x="310" y="40"/>
                  </a:lnTo>
                  <a:lnTo>
                    <a:pt x="308" y="40"/>
                  </a:lnTo>
                  <a:lnTo>
                    <a:pt x="308" y="42"/>
                  </a:lnTo>
                  <a:lnTo>
                    <a:pt x="308" y="42"/>
                  </a:lnTo>
                  <a:lnTo>
                    <a:pt x="306" y="42"/>
                  </a:lnTo>
                  <a:lnTo>
                    <a:pt x="306" y="42"/>
                  </a:lnTo>
                  <a:lnTo>
                    <a:pt x="298" y="42"/>
                  </a:lnTo>
                  <a:lnTo>
                    <a:pt x="298" y="42"/>
                  </a:lnTo>
                  <a:lnTo>
                    <a:pt x="296" y="42"/>
                  </a:lnTo>
                  <a:lnTo>
                    <a:pt x="296" y="42"/>
                  </a:lnTo>
                  <a:lnTo>
                    <a:pt x="294" y="42"/>
                  </a:lnTo>
                  <a:lnTo>
                    <a:pt x="294" y="42"/>
                  </a:lnTo>
                  <a:lnTo>
                    <a:pt x="290" y="42"/>
                  </a:lnTo>
                  <a:lnTo>
                    <a:pt x="290" y="42"/>
                  </a:lnTo>
                  <a:lnTo>
                    <a:pt x="288" y="42"/>
                  </a:lnTo>
                  <a:lnTo>
                    <a:pt x="288" y="42"/>
                  </a:lnTo>
                  <a:lnTo>
                    <a:pt x="286" y="42"/>
                  </a:lnTo>
                  <a:lnTo>
                    <a:pt x="286" y="42"/>
                  </a:lnTo>
                  <a:lnTo>
                    <a:pt x="286" y="40"/>
                  </a:lnTo>
                  <a:lnTo>
                    <a:pt x="286" y="40"/>
                  </a:lnTo>
                  <a:lnTo>
                    <a:pt x="282" y="42"/>
                  </a:lnTo>
                  <a:lnTo>
                    <a:pt x="282" y="42"/>
                  </a:lnTo>
                  <a:lnTo>
                    <a:pt x="278" y="40"/>
                  </a:lnTo>
                  <a:lnTo>
                    <a:pt x="278" y="40"/>
                  </a:lnTo>
                  <a:lnTo>
                    <a:pt x="276" y="40"/>
                  </a:lnTo>
                  <a:lnTo>
                    <a:pt x="274" y="40"/>
                  </a:lnTo>
                  <a:lnTo>
                    <a:pt x="274" y="40"/>
                  </a:lnTo>
                  <a:lnTo>
                    <a:pt x="270" y="40"/>
                  </a:lnTo>
                  <a:lnTo>
                    <a:pt x="270" y="40"/>
                  </a:lnTo>
                  <a:lnTo>
                    <a:pt x="268" y="42"/>
                  </a:lnTo>
                  <a:lnTo>
                    <a:pt x="268" y="42"/>
                  </a:lnTo>
                  <a:lnTo>
                    <a:pt x="264" y="40"/>
                  </a:lnTo>
                  <a:lnTo>
                    <a:pt x="264" y="40"/>
                  </a:lnTo>
                  <a:lnTo>
                    <a:pt x="260" y="40"/>
                  </a:lnTo>
                  <a:lnTo>
                    <a:pt x="260" y="40"/>
                  </a:lnTo>
                  <a:lnTo>
                    <a:pt x="258" y="40"/>
                  </a:lnTo>
                  <a:lnTo>
                    <a:pt x="258" y="40"/>
                  </a:lnTo>
                  <a:lnTo>
                    <a:pt x="252" y="40"/>
                  </a:lnTo>
                  <a:lnTo>
                    <a:pt x="252" y="40"/>
                  </a:lnTo>
                  <a:lnTo>
                    <a:pt x="246" y="40"/>
                  </a:lnTo>
                  <a:lnTo>
                    <a:pt x="242" y="40"/>
                  </a:lnTo>
                  <a:lnTo>
                    <a:pt x="242" y="40"/>
                  </a:lnTo>
                  <a:lnTo>
                    <a:pt x="238" y="40"/>
                  </a:lnTo>
                  <a:lnTo>
                    <a:pt x="234" y="40"/>
                  </a:lnTo>
                  <a:lnTo>
                    <a:pt x="234" y="40"/>
                  </a:lnTo>
                  <a:lnTo>
                    <a:pt x="234" y="40"/>
                  </a:lnTo>
                  <a:lnTo>
                    <a:pt x="234" y="40"/>
                  </a:lnTo>
                  <a:lnTo>
                    <a:pt x="230" y="40"/>
                  </a:lnTo>
                  <a:lnTo>
                    <a:pt x="230" y="40"/>
                  </a:lnTo>
                  <a:lnTo>
                    <a:pt x="228" y="40"/>
                  </a:lnTo>
                  <a:lnTo>
                    <a:pt x="228" y="40"/>
                  </a:lnTo>
                  <a:lnTo>
                    <a:pt x="224" y="40"/>
                  </a:lnTo>
                  <a:lnTo>
                    <a:pt x="224" y="40"/>
                  </a:lnTo>
                  <a:lnTo>
                    <a:pt x="222" y="40"/>
                  </a:lnTo>
                  <a:lnTo>
                    <a:pt x="222" y="40"/>
                  </a:lnTo>
                  <a:lnTo>
                    <a:pt x="218" y="40"/>
                  </a:lnTo>
                  <a:lnTo>
                    <a:pt x="218" y="40"/>
                  </a:lnTo>
                  <a:lnTo>
                    <a:pt x="216" y="40"/>
                  </a:lnTo>
                  <a:lnTo>
                    <a:pt x="216" y="40"/>
                  </a:lnTo>
                  <a:lnTo>
                    <a:pt x="212" y="42"/>
                  </a:lnTo>
                  <a:lnTo>
                    <a:pt x="212" y="42"/>
                  </a:lnTo>
                  <a:lnTo>
                    <a:pt x="208" y="40"/>
                  </a:lnTo>
                  <a:lnTo>
                    <a:pt x="208" y="40"/>
                  </a:lnTo>
                  <a:lnTo>
                    <a:pt x="204" y="42"/>
                  </a:lnTo>
                  <a:lnTo>
                    <a:pt x="204" y="42"/>
                  </a:lnTo>
                  <a:lnTo>
                    <a:pt x="200" y="40"/>
                  </a:lnTo>
                  <a:lnTo>
                    <a:pt x="200" y="40"/>
                  </a:lnTo>
                  <a:lnTo>
                    <a:pt x="190" y="40"/>
                  </a:lnTo>
                  <a:lnTo>
                    <a:pt x="190" y="40"/>
                  </a:lnTo>
                  <a:lnTo>
                    <a:pt x="188" y="40"/>
                  </a:lnTo>
                  <a:lnTo>
                    <a:pt x="188" y="40"/>
                  </a:lnTo>
                  <a:lnTo>
                    <a:pt x="176" y="40"/>
                  </a:lnTo>
                  <a:lnTo>
                    <a:pt x="176" y="40"/>
                  </a:lnTo>
                  <a:lnTo>
                    <a:pt x="172" y="42"/>
                  </a:lnTo>
                  <a:lnTo>
                    <a:pt x="172" y="42"/>
                  </a:lnTo>
                  <a:lnTo>
                    <a:pt x="170" y="42"/>
                  </a:lnTo>
                  <a:lnTo>
                    <a:pt x="170" y="42"/>
                  </a:lnTo>
                  <a:lnTo>
                    <a:pt x="166" y="42"/>
                  </a:lnTo>
                  <a:lnTo>
                    <a:pt x="166" y="42"/>
                  </a:lnTo>
                  <a:lnTo>
                    <a:pt x="162" y="42"/>
                  </a:lnTo>
                  <a:lnTo>
                    <a:pt x="158" y="42"/>
                  </a:lnTo>
                  <a:lnTo>
                    <a:pt x="158" y="42"/>
                  </a:lnTo>
                  <a:lnTo>
                    <a:pt x="158" y="40"/>
                  </a:lnTo>
                  <a:lnTo>
                    <a:pt x="158" y="40"/>
                  </a:lnTo>
                  <a:lnTo>
                    <a:pt x="156" y="40"/>
                  </a:lnTo>
                  <a:lnTo>
                    <a:pt x="156" y="40"/>
                  </a:lnTo>
                  <a:lnTo>
                    <a:pt x="156" y="38"/>
                  </a:lnTo>
                  <a:lnTo>
                    <a:pt x="156" y="38"/>
                  </a:lnTo>
                  <a:lnTo>
                    <a:pt x="148" y="38"/>
                  </a:lnTo>
                  <a:lnTo>
                    <a:pt x="148" y="38"/>
                  </a:lnTo>
                  <a:lnTo>
                    <a:pt x="148" y="38"/>
                  </a:lnTo>
                  <a:lnTo>
                    <a:pt x="148" y="38"/>
                  </a:lnTo>
                  <a:lnTo>
                    <a:pt x="146" y="38"/>
                  </a:lnTo>
                  <a:lnTo>
                    <a:pt x="146" y="38"/>
                  </a:lnTo>
                  <a:lnTo>
                    <a:pt x="142" y="38"/>
                  </a:lnTo>
                  <a:lnTo>
                    <a:pt x="140" y="40"/>
                  </a:lnTo>
                  <a:lnTo>
                    <a:pt x="140" y="40"/>
                  </a:lnTo>
                  <a:lnTo>
                    <a:pt x="138" y="40"/>
                  </a:lnTo>
                  <a:lnTo>
                    <a:pt x="138" y="40"/>
                  </a:lnTo>
                  <a:lnTo>
                    <a:pt x="134" y="40"/>
                  </a:lnTo>
                  <a:lnTo>
                    <a:pt x="134" y="40"/>
                  </a:lnTo>
                  <a:lnTo>
                    <a:pt x="130" y="40"/>
                  </a:lnTo>
                  <a:lnTo>
                    <a:pt x="130" y="40"/>
                  </a:lnTo>
                  <a:lnTo>
                    <a:pt x="126" y="38"/>
                  </a:lnTo>
                  <a:lnTo>
                    <a:pt x="126" y="38"/>
                  </a:lnTo>
                  <a:lnTo>
                    <a:pt x="124" y="38"/>
                  </a:lnTo>
                  <a:lnTo>
                    <a:pt x="124" y="38"/>
                  </a:lnTo>
                  <a:lnTo>
                    <a:pt x="122" y="38"/>
                  </a:lnTo>
                  <a:lnTo>
                    <a:pt x="118" y="38"/>
                  </a:lnTo>
                  <a:lnTo>
                    <a:pt x="118" y="38"/>
                  </a:lnTo>
                  <a:lnTo>
                    <a:pt x="116" y="38"/>
                  </a:lnTo>
                  <a:lnTo>
                    <a:pt x="116" y="38"/>
                  </a:lnTo>
                  <a:lnTo>
                    <a:pt x="112" y="38"/>
                  </a:lnTo>
                  <a:lnTo>
                    <a:pt x="112" y="38"/>
                  </a:lnTo>
                  <a:lnTo>
                    <a:pt x="106" y="40"/>
                  </a:lnTo>
                  <a:lnTo>
                    <a:pt x="106" y="40"/>
                  </a:lnTo>
                  <a:lnTo>
                    <a:pt x="104" y="38"/>
                  </a:lnTo>
                  <a:lnTo>
                    <a:pt x="104" y="38"/>
                  </a:lnTo>
                  <a:lnTo>
                    <a:pt x="104" y="38"/>
                  </a:lnTo>
                  <a:lnTo>
                    <a:pt x="104" y="38"/>
                  </a:lnTo>
                  <a:lnTo>
                    <a:pt x="102" y="38"/>
                  </a:lnTo>
                  <a:lnTo>
                    <a:pt x="102" y="38"/>
                  </a:lnTo>
                  <a:lnTo>
                    <a:pt x="98" y="36"/>
                  </a:lnTo>
                  <a:lnTo>
                    <a:pt x="98" y="36"/>
                  </a:lnTo>
                  <a:lnTo>
                    <a:pt x="92" y="38"/>
                  </a:lnTo>
                  <a:lnTo>
                    <a:pt x="92" y="38"/>
                  </a:lnTo>
                  <a:lnTo>
                    <a:pt x="90" y="36"/>
                  </a:lnTo>
                  <a:lnTo>
                    <a:pt x="90" y="36"/>
                  </a:lnTo>
                  <a:lnTo>
                    <a:pt x="86" y="38"/>
                  </a:lnTo>
                  <a:lnTo>
                    <a:pt x="86" y="38"/>
                  </a:lnTo>
                  <a:lnTo>
                    <a:pt x="82" y="36"/>
                  </a:lnTo>
                  <a:lnTo>
                    <a:pt x="82" y="36"/>
                  </a:lnTo>
                  <a:lnTo>
                    <a:pt x="76" y="36"/>
                  </a:lnTo>
                  <a:lnTo>
                    <a:pt x="76" y="36"/>
                  </a:lnTo>
                  <a:lnTo>
                    <a:pt x="74" y="38"/>
                  </a:lnTo>
                  <a:lnTo>
                    <a:pt x="74" y="38"/>
                  </a:lnTo>
                  <a:lnTo>
                    <a:pt x="70" y="38"/>
                  </a:lnTo>
                  <a:lnTo>
                    <a:pt x="70" y="38"/>
                  </a:lnTo>
                  <a:lnTo>
                    <a:pt x="66" y="36"/>
                  </a:lnTo>
                  <a:lnTo>
                    <a:pt x="66" y="36"/>
                  </a:lnTo>
                  <a:lnTo>
                    <a:pt x="64" y="36"/>
                  </a:lnTo>
                  <a:lnTo>
                    <a:pt x="64" y="36"/>
                  </a:lnTo>
                  <a:lnTo>
                    <a:pt x="56" y="36"/>
                  </a:lnTo>
                  <a:lnTo>
                    <a:pt x="56" y="36"/>
                  </a:lnTo>
                  <a:lnTo>
                    <a:pt x="54" y="38"/>
                  </a:lnTo>
                  <a:lnTo>
                    <a:pt x="54" y="38"/>
                  </a:lnTo>
                  <a:lnTo>
                    <a:pt x="50" y="38"/>
                  </a:lnTo>
                  <a:lnTo>
                    <a:pt x="50" y="38"/>
                  </a:lnTo>
                  <a:lnTo>
                    <a:pt x="50" y="38"/>
                  </a:lnTo>
                  <a:lnTo>
                    <a:pt x="50" y="38"/>
                  </a:lnTo>
                  <a:lnTo>
                    <a:pt x="46" y="38"/>
                  </a:lnTo>
                  <a:lnTo>
                    <a:pt x="46" y="38"/>
                  </a:lnTo>
                  <a:lnTo>
                    <a:pt x="42" y="38"/>
                  </a:lnTo>
                  <a:lnTo>
                    <a:pt x="42" y="38"/>
                  </a:lnTo>
                  <a:lnTo>
                    <a:pt x="40" y="36"/>
                  </a:lnTo>
                  <a:lnTo>
                    <a:pt x="40" y="36"/>
                  </a:lnTo>
                  <a:lnTo>
                    <a:pt x="38" y="36"/>
                  </a:lnTo>
                  <a:lnTo>
                    <a:pt x="38" y="36"/>
                  </a:lnTo>
                  <a:lnTo>
                    <a:pt x="36" y="34"/>
                  </a:lnTo>
                  <a:lnTo>
                    <a:pt x="36" y="34"/>
                  </a:lnTo>
                  <a:lnTo>
                    <a:pt x="28" y="34"/>
                  </a:lnTo>
                  <a:lnTo>
                    <a:pt x="28" y="34"/>
                  </a:lnTo>
                  <a:lnTo>
                    <a:pt x="26" y="34"/>
                  </a:lnTo>
                  <a:lnTo>
                    <a:pt x="26" y="34"/>
                  </a:lnTo>
                  <a:lnTo>
                    <a:pt x="24" y="34"/>
                  </a:lnTo>
                  <a:lnTo>
                    <a:pt x="24" y="34"/>
                  </a:lnTo>
                  <a:lnTo>
                    <a:pt x="20" y="34"/>
                  </a:lnTo>
                  <a:lnTo>
                    <a:pt x="20" y="34"/>
                  </a:lnTo>
                  <a:lnTo>
                    <a:pt x="8" y="34"/>
                  </a:lnTo>
                  <a:lnTo>
                    <a:pt x="8" y="34"/>
                  </a:lnTo>
                  <a:lnTo>
                    <a:pt x="4" y="34"/>
                  </a:lnTo>
                  <a:lnTo>
                    <a:pt x="4" y="34"/>
                  </a:lnTo>
                  <a:lnTo>
                    <a:pt x="2" y="32"/>
                  </a:lnTo>
                  <a:lnTo>
                    <a:pt x="2" y="32"/>
                  </a:lnTo>
                  <a:lnTo>
                    <a:pt x="2" y="30"/>
                  </a:lnTo>
                  <a:lnTo>
                    <a:pt x="2" y="30"/>
                  </a:lnTo>
                  <a:lnTo>
                    <a:pt x="2" y="28"/>
                  </a:lnTo>
                  <a:lnTo>
                    <a:pt x="2" y="28"/>
                  </a:lnTo>
                  <a:lnTo>
                    <a:pt x="2" y="28"/>
                  </a:lnTo>
                  <a:lnTo>
                    <a:pt x="2" y="28"/>
                  </a:lnTo>
                  <a:lnTo>
                    <a:pt x="2" y="26"/>
                  </a:lnTo>
                  <a:lnTo>
                    <a:pt x="2" y="26"/>
                  </a:lnTo>
                  <a:lnTo>
                    <a:pt x="2" y="26"/>
                  </a:lnTo>
                  <a:lnTo>
                    <a:pt x="2" y="26"/>
                  </a:lnTo>
                  <a:lnTo>
                    <a:pt x="2" y="24"/>
                  </a:lnTo>
                  <a:lnTo>
                    <a:pt x="2" y="24"/>
                  </a:lnTo>
                  <a:lnTo>
                    <a:pt x="2" y="24"/>
                  </a:lnTo>
                  <a:lnTo>
                    <a:pt x="2" y="24"/>
                  </a:lnTo>
                  <a:lnTo>
                    <a:pt x="2" y="24"/>
                  </a:lnTo>
                  <a:lnTo>
                    <a:pt x="2" y="24"/>
                  </a:lnTo>
                  <a:lnTo>
                    <a:pt x="2" y="24"/>
                  </a:lnTo>
                  <a:lnTo>
                    <a:pt x="0" y="20"/>
                  </a:lnTo>
                  <a:lnTo>
                    <a:pt x="0" y="20"/>
                  </a:lnTo>
                  <a:lnTo>
                    <a:pt x="0" y="18"/>
                  </a:lnTo>
                  <a:lnTo>
                    <a:pt x="0" y="18"/>
                  </a:lnTo>
                  <a:lnTo>
                    <a:pt x="0" y="18"/>
                  </a:lnTo>
                  <a:lnTo>
                    <a:pt x="2" y="16"/>
                  </a:lnTo>
                  <a:lnTo>
                    <a:pt x="2" y="16"/>
                  </a:lnTo>
                  <a:lnTo>
                    <a:pt x="2" y="16"/>
                  </a:lnTo>
                  <a:lnTo>
                    <a:pt x="2" y="16"/>
                  </a:lnTo>
                  <a:lnTo>
                    <a:pt x="2" y="16"/>
                  </a:lnTo>
                  <a:lnTo>
                    <a:pt x="2" y="14"/>
                  </a:lnTo>
                  <a:lnTo>
                    <a:pt x="2" y="14"/>
                  </a:lnTo>
                  <a:lnTo>
                    <a:pt x="2" y="14"/>
                  </a:lnTo>
                  <a:lnTo>
                    <a:pt x="2" y="14"/>
                  </a:lnTo>
                  <a:lnTo>
                    <a:pt x="2" y="14"/>
                  </a:lnTo>
                  <a:lnTo>
                    <a:pt x="2" y="1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0" name="Freeform 6"/>
            <p:cNvSpPr>
              <a:spLocks noEditPoints="1"/>
            </p:cNvSpPr>
            <p:nvPr userDrawn="1"/>
          </p:nvSpPr>
          <p:spPr bwMode="gray">
            <a:xfrm>
              <a:off x="377760" y="6195126"/>
              <a:ext cx="8418958" cy="60192"/>
            </a:xfrm>
            <a:custGeom>
              <a:avLst/>
              <a:gdLst>
                <a:gd name="T0" fmla="*/ 3752 w 3916"/>
                <a:gd name="T1" fmla="*/ 12 h 28"/>
                <a:gd name="T2" fmla="*/ 3576 w 3916"/>
                <a:gd name="T3" fmla="*/ 14 h 28"/>
                <a:gd name="T4" fmla="*/ 3450 w 3916"/>
                <a:gd name="T5" fmla="*/ 14 h 28"/>
                <a:gd name="T6" fmla="*/ 3348 w 3916"/>
                <a:gd name="T7" fmla="*/ 12 h 28"/>
                <a:gd name="T8" fmla="*/ 3206 w 3916"/>
                <a:gd name="T9" fmla="*/ 12 h 28"/>
                <a:gd name="T10" fmla="*/ 3108 w 3916"/>
                <a:gd name="T11" fmla="*/ 10 h 28"/>
                <a:gd name="T12" fmla="*/ 2950 w 3916"/>
                <a:gd name="T13" fmla="*/ 12 h 28"/>
                <a:gd name="T14" fmla="*/ 2916 w 3916"/>
                <a:gd name="T15" fmla="*/ 10 h 28"/>
                <a:gd name="T16" fmla="*/ 2826 w 3916"/>
                <a:gd name="T17" fmla="*/ 10 h 28"/>
                <a:gd name="T18" fmla="*/ 2684 w 3916"/>
                <a:gd name="T19" fmla="*/ 8 h 28"/>
                <a:gd name="T20" fmla="*/ 2550 w 3916"/>
                <a:gd name="T21" fmla="*/ 6 h 28"/>
                <a:gd name="T22" fmla="*/ 2400 w 3916"/>
                <a:gd name="T23" fmla="*/ 4 h 28"/>
                <a:gd name="T24" fmla="*/ 2252 w 3916"/>
                <a:gd name="T25" fmla="*/ 6 h 28"/>
                <a:gd name="T26" fmla="*/ 2078 w 3916"/>
                <a:gd name="T27" fmla="*/ 4 h 28"/>
                <a:gd name="T28" fmla="*/ 1694 w 3916"/>
                <a:gd name="T29" fmla="*/ 4 h 28"/>
                <a:gd name="T30" fmla="*/ 1488 w 3916"/>
                <a:gd name="T31" fmla="*/ 4 h 28"/>
                <a:gd name="T32" fmla="*/ 1294 w 3916"/>
                <a:gd name="T33" fmla="*/ 6 h 28"/>
                <a:gd name="T34" fmla="*/ 1254 w 3916"/>
                <a:gd name="T35" fmla="*/ 10 h 28"/>
                <a:gd name="T36" fmla="*/ 1126 w 3916"/>
                <a:gd name="T37" fmla="*/ 10 h 28"/>
                <a:gd name="T38" fmla="*/ 1048 w 3916"/>
                <a:gd name="T39" fmla="*/ 8 h 28"/>
                <a:gd name="T40" fmla="*/ 1044 w 3916"/>
                <a:gd name="T41" fmla="*/ 8 h 28"/>
                <a:gd name="T42" fmla="*/ 900 w 3916"/>
                <a:gd name="T43" fmla="*/ 8 h 28"/>
                <a:gd name="T44" fmla="*/ 720 w 3916"/>
                <a:gd name="T45" fmla="*/ 6 h 28"/>
                <a:gd name="T46" fmla="*/ 480 w 3916"/>
                <a:gd name="T47" fmla="*/ 6 h 28"/>
                <a:gd name="T48" fmla="*/ 338 w 3916"/>
                <a:gd name="T49" fmla="*/ 2 h 28"/>
                <a:gd name="T50" fmla="*/ 194 w 3916"/>
                <a:gd name="T51" fmla="*/ 0 h 28"/>
                <a:gd name="T52" fmla="*/ 56 w 3916"/>
                <a:gd name="T53" fmla="*/ 2 h 28"/>
                <a:gd name="T54" fmla="*/ 0 w 3916"/>
                <a:gd name="T55" fmla="*/ 10 h 28"/>
                <a:gd name="T56" fmla="*/ 64 w 3916"/>
                <a:gd name="T57" fmla="*/ 10 h 28"/>
                <a:gd name="T58" fmla="*/ 192 w 3916"/>
                <a:gd name="T59" fmla="*/ 10 h 28"/>
                <a:gd name="T60" fmla="*/ 294 w 3916"/>
                <a:gd name="T61" fmla="*/ 10 h 28"/>
                <a:gd name="T62" fmla="*/ 390 w 3916"/>
                <a:gd name="T63" fmla="*/ 12 h 28"/>
                <a:gd name="T64" fmla="*/ 610 w 3916"/>
                <a:gd name="T65" fmla="*/ 12 h 28"/>
                <a:gd name="T66" fmla="*/ 778 w 3916"/>
                <a:gd name="T67" fmla="*/ 14 h 28"/>
                <a:gd name="T68" fmla="*/ 884 w 3916"/>
                <a:gd name="T69" fmla="*/ 12 h 28"/>
                <a:gd name="T70" fmla="*/ 962 w 3916"/>
                <a:gd name="T71" fmla="*/ 14 h 28"/>
                <a:gd name="T72" fmla="*/ 1062 w 3916"/>
                <a:gd name="T73" fmla="*/ 16 h 28"/>
                <a:gd name="T74" fmla="*/ 1214 w 3916"/>
                <a:gd name="T75" fmla="*/ 16 h 28"/>
                <a:gd name="T76" fmla="*/ 1338 w 3916"/>
                <a:gd name="T77" fmla="*/ 18 h 28"/>
                <a:gd name="T78" fmla="*/ 1394 w 3916"/>
                <a:gd name="T79" fmla="*/ 18 h 28"/>
                <a:gd name="T80" fmla="*/ 1782 w 3916"/>
                <a:gd name="T81" fmla="*/ 20 h 28"/>
                <a:gd name="T82" fmla="*/ 1952 w 3916"/>
                <a:gd name="T83" fmla="*/ 20 h 28"/>
                <a:gd name="T84" fmla="*/ 2142 w 3916"/>
                <a:gd name="T85" fmla="*/ 22 h 28"/>
                <a:gd name="T86" fmla="*/ 2328 w 3916"/>
                <a:gd name="T87" fmla="*/ 22 h 28"/>
                <a:gd name="T88" fmla="*/ 2476 w 3916"/>
                <a:gd name="T89" fmla="*/ 22 h 28"/>
                <a:gd name="T90" fmla="*/ 2586 w 3916"/>
                <a:gd name="T91" fmla="*/ 22 h 28"/>
                <a:gd name="T92" fmla="*/ 2840 w 3916"/>
                <a:gd name="T93" fmla="*/ 22 h 28"/>
                <a:gd name="T94" fmla="*/ 2984 w 3916"/>
                <a:gd name="T95" fmla="*/ 24 h 28"/>
                <a:gd name="T96" fmla="*/ 3156 w 3916"/>
                <a:gd name="T97" fmla="*/ 24 h 28"/>
                <a:gd name="T98" fmla="*/ 3214 w 3916"/>
                <a:gd name="T99" fmla="*/ 24 h 28"/>
                <a:gd name="T100" fmla="*/ 3334 w 3916"/>
                <a:gd name="T101" fmla="*/ 26 h 28"/>
                <a:gd name="T102" fmla="*/ 3470 w 3916"/>
                <a:gd name="T103" fmla="*/ 26 h 28"/>
                <a:gd name="T104" fmla="*/ 3578 w 3916"/>
                <a:gd name="T105" fmla="*/ 26 h 28"/>
                <a:gd name="T106" fmla="*/ 3658 w 3916"/>
                <a:gd name="T107" fmla="*/ 26 h 28"/>
                <a:gd name="T108" fmla="*/ 3810 w 3916"/>
                <a:gd name="T109" fmla="*/ 28 h 28"/>
                <a:gd name="T110" fmla="*/ 3832 w 3916"/>
                <a:gd name="T111" fmla="*/ 26 h 28"/>
                <a:gd name="T112" fmla="*/ 3878 w 3916"/>
                <a:gd name="T113" fmla="*/ 24 h 28"/>
                <a:gd name="T114" fmla="*/ 3916 w 3916"/>
                <a:gd name="T115" fmla="*/ 18 h 28"/>
                <a:gd name="T116" fmla="*/ 3844 w 3916"/>
                <a:gd name="T117" fmla="*/ 14 h 28"/>
                <a:gd name="T118" fmla="*/ 746 w 3916"/>
                <a:gd name="T119" fmla="*/ 8 h 28"/>
                <a:gd name="T120" fmla="*/ 2876 w 3916"/>
                <a:gd name="T121" fmla="*/ 18 h 28"/>
                <a:gd name="T122" fmla="*/ 3162 w 3916"/>
                <a:gd name="T123"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16" h="28">
                  <a:moveTo>
                    <a:pt x="3820" y="12"/>
                  </a:moveTo>
                  <a:lnTo>
                    <a:pt x="3820" y="12"/>
                  </a:lnTo>
                  <a:lnTo>
                    <a:pt x="3816" y="14"/>
                  </a:lnTo>
                  <a:lnTo>
                    <a:pt x="3816" y="14"/>
                  </a:lnTo>
                  <a:lnTo>
                    <a:pt x="3796" y="14"/>
                  </a:lnTo>
                  <a:lnTo>
                    <a:pt x="3796" y="14"/>
                  </a:lnTo>
                  <a:lnTo>
                    <a:pt x="3752" y="12"/>
                  </a:lnTo>
                  <a:lnTo>
                    <a:pt x="3752" y="12"/>
                  </a:lnTo>
                  <a:lnTo>
                    <a:pt x="3738" y="14"/>
                  </a:lnTo>
                  <a:lnTo>
                    <a:pt x="3738" y="14"/>
                  </a:lnTo>
                  <a:lnTo>
                    <a:pt x="3684" y="14"/>
                  </a:lnTo>
                  <a:lnTo>
                    <a:pt x="3634" y="14"/>
                  </a:lnTo>
                  <a:lnTo>
                    <a:pt x="3634" y="14"/>
                  </a:lnTo>
                  <a:lnTo>
                    <a:pt x="3604" y="14"/>
                  </a:lnTo>
                  <a:lnTo>
                    <a:pt x="3576" y="14"/>
                  </a:lnTo>
                  <a:lnTo>
                    <a:pt x="3576" y="14"/>
                  </a:lnTo>
                  <a:lnTo>
                    <a:pt x="3562" y="14"/>
                  </a:lnTo>
                  <a:lnTo>
                    <a:pt x="3548" y="12"/>
                  </a:lnTo>
                  <a:lnTo>
                    <a:pt x="3548" y="12"/>
                  </a:lnTo>
                  <a:lnTo>
                    <a:pt x="3530" y="12"/>
                  </a:lnTo>
                  <a:lnTo>
                    <a:pt x="3530" y="12"/>
                  </a:lnTo>
                  <a:lnTo>
                    <a:pt x="3488" y="12"/>
                  </a:lnTo>
                  <a:lnTo>
                    <a:pt x="3468" y="12"/>
                  </a:lnTo>
                  <a:lnTo>
                    <a:pt x="3450" y="14"/>
                  </a:lnTo>
                  <a:lnTo>
                    <a:pt x="3450" y="14"/>
                  </a:lnTo>
                  <a:lnTo>
                    <a:pt x="3440" y="12"/>
                  </a:lnTo>
                  <a:lnTo>
                    <a:pt x="3430" y="12"/>
                  </a:lnTo>
                  <a:lnTo>
                    <a:pt x="3410" y="12"/>
                  </a:lnTo>
                  <a:lnTo>
                    <a:pt x="3410" y="12"/>
                  </a:lnTo>
                  <a:lnTo>
                    <a:pt x="3380" y="12"/>
                  </a:lnTo>
                  <a:lnTo>
                    <a:pt x="3348" y="12"/>
                  </a:lnTo>
                  <a:lnTo>
                    <a:pt x="3348" y="12"/>
                  </a:lnTo>
                  <a:lnTo>
                    <a:pt x="3332" y="12"/>
                  </a:lnTo>
                  <a:lnTo>
                    <a:pt x="3316" y="14"/>
                  </a:lnTo>
                  <a:lnTo>
                    <a:pt x="3316" y="14"/>
                  </a:lnTo>
                  <a:lnTo>
                    <a:pt x="3266" y="12"/>
                  </a:lnTo>
                  <a:lnTo>
                    <a:pt x="3216" y="12"/>
                  </a:lnTo>
                  <a:lnTo>
                    <a:pt x="3216" y="12"/>
                  </a:lnTo>
                  <a:lnTo>
                    <a:pt x="3206" y="12"/>
                  </a:lnTo>
                  <a:lnTo>
                    <a:pt x="3206" y="12"/>
                  </a:lnTo>
                  <a:lnTo>
                    <a:pt x="3198" y="14"/>
                  </a:lnTo>
                  <a:lnTo>
                    <a:pt x="3198" y="14"/>
                  </a:lnTo>
                  <a:lnTo>
                    <a:pt x="3170" y="12"/>
                  </a:lnTo>
                  <a:lnTo>
                    <a:pt x="3156" y="12"/>
                  </a:lnTo>
                  <a:lnTo>
                    <a:pt x="3142" y="14"/>
                  </a:lnTo>
                  <a:lnTo>
                    <a:pt x="3142" y="14"/>
                  </a:lnTo>
                  <a:lnTo>
                    <a:pt x="3124" y="12"/>
                  </a:lnTo>
                  <a:lnTo>
                    <a:pt x="3108" y="10"/>
                  </a:lnTo>
                  <a:lnTo>
                    <a:pt x="3074" y="12"/>
                  </a:lnTo>
                  <a:lnTo>
                    <a:pt x="3074" y="12"/>
                  </a:lnTo>
                  <a:lnTo>
                    <a:pt x="3064" y="10"/>
                  </a:lnTo>
                  <a:lnTo>
                    <a:pt x="3064" y="10"/>
                  </a:lnTo>
                  <a:lnTo>
                    <a:pt x="3012" y="10"/>
                  </a:lnTo>
                  <a:lnTo>
                    <a:pt x="2960" y="10"/>
                  </a:lnTo>
                  <a:lnTo>
                    <a:pt x="2960" y="10"/>
                  </a:lnTo>
                  <a:lnTo>
                    <a:pt x="2950" y="12"/>
                  </a:lnTo>
                  <a:lnTo>
                    <a:pt x="2950" y="12"/>
                  </a:lnTo>
                  <a:lnTo>
                    <a:pt x="2944" y="10"/>
                  </a:lnTo>
                  <a:lnTo>
                    <a:pt x="2944" y="10"/>
                  </a:lnTo>
                  <a:lnTo>
                    <a:pt x="2936" y="12"/>
                  </a:lnTo>
                  <a:lnTo>
                    <a:pt x="2936" y="12"/>
                  </a:lnTo>
                  <a:lnTo>
                    <a:pt x="2932" y="10"/>
                  </a:lnTo>
                  <a:lnTo>
                    <a:pt x="2932" y="10"/>
                  </a:lnTo>
                  <a:lnTo>
                    <a:pt x="2916" y="10"/>
                  </a:lnTo>
                  <a:lnTo>
                    <a:pt x="2902" y="10"/>
                  </a:lnTo>
                  <a:lnTo>
                    <a:pt x="2902" y="10"/>
                  </a:lnTo>
                  <a:lnTo>
                    <a:pt x="2882" y="10"/>
                  </a:lnTo>
                  <a:lnTo>
                    <a:pt x="2858" y="10"/>
                  </a:lnTo>
                  <a:lnTo>
                    <a:pt x="2858" y="10"/>
                  </a:lnTo>
                  <a:lnTo>
                    <a:pt x="2844" y="10"/>
                  </a:lnTo>
                  <a:lnTo>
                    <a:pt x="2834" y="10"/>
                  </a:lnTo>
                  <a:lnTo>
                    <a:pt x="2826" y="10"/>
                  </a:lnTo>
                  <a:lnTo>
                    <a:pt x="2826" y="10"/>
                  </a:lnTo>
                  <a:lnTo>
                    <a:pt x="2788" y="8"/>
                  </a:lnTo>
                  <a:lnTo>
                    <a:pt x="2750" y="8"/>
                  </a:lnTo>
                  <a:lnTo>
                    <a:pt x="2750" y="8"/>
                  </a:lnTo>
                  <a:lnTo>
                    <a:pt x="2728" y="8"/>
                  </a:lnTo>
                  <a:lnTo>
                    <a:pt x="2706" y="8"/>
                  </a:lnTo>
                  <a:lnTo>
                    <a:pt x="2706" y="8"/>
                  </a:lnTo>
                  <a:lnTo>
                    <a:pt x="2684" y="8"/>
                  </a:lnTo>
                  <a:lnTo>
                    <a:pt x="2662" y="8"/>
                  </a:lnTo>
                  <a:lnTo>
                    <a:pt x="2662" y="8"/>
                  </a:lnTo>
                  <a:lnTo>
                    <a:pt x="2596" y="6"/>
                  </a:lnTo>
                  <a:lnTo>
                    <a:pt x="2596" y="6"/>
                  </a:lnTo>
                  <a:lnTo>
                    <a:pt x="2578" y="8"/>
                  </a:lnTo>
                  <a:lnTo>
                    <a:pt x="2578" y="8"/>
                  </a:lnTo>
                  <a:lnTo>
                    <a:pt x="2560" y="6"/>
                  </a:lnTo>
                  <a:lnTo>
                    <a:pt x="2550" y="6"/>
                  </a:lnTo>
                  <a:lnTo>
                    <a:pt x="2542" y="8"/>
                  </a:lnTo>
                  <a:lnTo>
                    <a:pt x="2542" y="8"/>
                  </a:lnTo>
                  <a:lnTo>
                    <a:pt x="2538" y="6"/>
                  </a:lnTo>
                  <a:lnTo>
                    <a:pt x="2534" y="6"/>
                  </a:lnTo>
                  <a:lnTo>
                    <a:pt x="2526" y="6"/>
                  </a:lnTo>
                  <a:lnTo>
                    <a:pt x="2526" y="6"/>
                  </a:lnTo>
                  <a:lnTo>
                    <a:pt x="2442" y="6"/>
                  </a:lnTo>
                  <a:lnTo>
                    <a:pt x="2400" y="4"/>
                  </a:lnTo>
                  <a:lnTo>
                    <a:pt x="2358" y="4"/>
                  </a:lnTo>
                  <a:lnTo>
                    <a:pt x="2358" y="4"/>
                  </a:lnTo>
                  <a:lnTo>
                    <a:pt x="2344" y="6"/>
                  </a:lnTo>
                  <a:lnTo>
                    <a:pt x="2328" y="6"/>
                  </a:lnTo>
                  <a:lnTo>
                    <a:pt x="2328" y="6"/>
                  </a:lnTo>
                  <a:lnTo>
                    <a:pt x="2280" y="6"/>
                  </a:lnTo>
                  <a:lnTo>
                    <a:pt x="2280" y="6"/>
                  </a:lnTo>
                  <a:lnTo>
                    <a:pt x="2252" y="6"/>
                  </a:lnTo>
                  <a:lnTo>
                    <a:pt x="2224" y="6"/>
                  </a:lnTo>
                  <a:lnTo>
                    <a:pt x="2224" y="6"/>
                  </a:lnTo>
                  <a:lnTo>
                    <a:pt x="2174" y="6"/>
                  </a:lnTo>
                  <a:lnTo>
                    <a:pt x="2122" y="4"/>
                  </a:lnTo>
                  <a:lnTo>
                    <a:pt x="2122" y="4"/>
                  </a:lnTo>
                  <a:lnTo>
                    <a:pt x="2100" y="6"/>
                  </a:lnTo>
                  <a:lnTo>
                    <a:pt x="2088" y="6"/>
                  </a:lnTo>
                  <a:lnTo>
                    <a:pt x="2078" y="4"/>
                  </a:lnTo>
                  <a:lnTo>
                    <a:pt x="2078" y="4"/>
                  </a:lnTo>
                  <a:lnTo>
                    <a:pt x="2042" y="4"/>
                  </a:lnTo>
                  <a:lnTo>
                    <a:pt x="2004" y="4"/>
                  </a:lnTo>
                  <a:lnTo>
                    <a:pt x="2004" y="4"/>
                  </a:lnTo>
                  <a:lnTo>
                    <a:pt x="1888" y="4"/>
                  </a:lnTo>
                  <a:lnTo>
                    <a:pt x="1888" y="4"/>
                  </a:lnTo>
                  <a:lnTo>
                    <a:pt x="1792" y="4"/>
                  </a:lnTo>
                  <a:lnTo>
                    <a:pt x="1694" y="4"/>
                  </a:lnTo>
                  <a:lnTo>
                    <a:pt x="1694" y="4"/>
                  </a:lnTo>
                  <a:lnTo>
                    <a:pt x="1634" y="4"/>
                  </a:lnTo>
                  <a:lnTo>
                    <a:pt x="1604" y="4"/>
                  </a:lnTo>
                  <a:lnTo>
                    <a:pt x="1574" y="6"/>
                  </a:lnTo>
                  <a:lnTo>
                    <a:pt x="1574" y="6"/>
                  </a:lnTo>
                  <a:lnTo>
                    <a:pt x="1552" y="4"/>
                  </a:lnTo>
                  <a:lnTo>
                    <a:pt x="1532" y="4"/>
                  </a:lnTo>
                  <a:lnTo>
                    <a:pt x="1488" y="4"/>
                  </a:lnTo>
                  <a:lnTo>
                    <a:pt x="1488" y="4"/>
                  </a:lnTo>
                  <a:lnTo>
                    <a:pt x="1462" y="6"/>
                  </a:lnTo>
                  <a:lnTo>
                    <a:pt x="1462" y="6"/>
                  </a:lnTo>
                  <a:lnTo>
                    <a:pt x="1416" y="6"/>
                  </a:lnTo>
                  <a:lnTo>
                    <a:pt x="1370" y="6"/>
                  </a:lnTo>
                  <a:lnTo>
                    <a:pt x="1370" y="6"/>
                  </a:lnTo>
                  <a:lnTo>
                    <a:pt x="1332" y="6"/>
                  </a:lnTo>
                  <a:lnTo>
                    <a:pt x="1294" y="6"/>
                  </a:lnTo>
                  <a:lnTo>
                    <a:pt x="1294" y="6"/>
                  </a:lnTo>
                  <a:lnTo>
                    <a:pt x="1280" y="6"/>
                  </a:lnTo>
                  <a:lnTo>
                    <a:pt x="1266" y="10"/>
                  </a:lnTo>
                  <a:lnTo>
                    <a:pt x="1266" y="10"/>
                  </a:lnTo>
                  <a:lnTo>
                    <a:pt x="1264" y="8"/>
                  </a:lnTo>
                  <a:lnTo>
                    <a:pt x="1260" y="8"/>
                  </a:lnTo>
                  <a:lnTo>
                    <a:pt x="1256" y="8"/>
                  </a:lnTo>
                  <a:lnTo>
                    <a:pt x="1254" y="10"/>
                  </a:lnTo>
                  <a:lnTo>
                    <a:pt x="1254" y="10"/>
                  </a:lnTo>
                  <a:lnTo>
                    <a:pt x="1232" y="8"/>
                  </a:lnTo>
                  <a:lnTo>
                    <a:pt x="1212" y="8"/>
                  </a:lnTo>
                  <a:lnTo>
                    <a:pt x="1192" y="8"/>
                  </a:lnTo>
                  <a:lnTo>
                    <a:pt x="1170" y="8"/>
                  </a:lnTo>
                  <a:lnTo>
                    <a:pt x="1170" y="8"/>
                  </a:lnTo>
                  <a:lnTo>
                    <a:pt x="1148" y="8"/>
                  </a:lnTo>
                  <a:lnTo>
                    <a:pt x="1126" y="10"/>
                  </a:lnTo>
                  <a:lnTo>
                    <a:pt x="1126" y="10"/>
                  </a:lnTo>
                  <a:lnTo>
                    <a:pt x="1114" y="8"/>
                  </a:lnTo>
                  <a:lnTo>
                    <a:pt x="1102" y="8"/>
                  </a:lnTo>
                  <a:lnTo>
                    <a:pt x="1076" y="10"/>
                  </a:lnTo>
                  <a:lnTo>
                    <a:pt x="1076" y="10"/>
                  </a:lnTo>
                  <a:lnTo>
                    <a:pt x="1064" y="8"/>
                  </a:lnTo>
                  <a:lnTo>
                    <a:pt x="1056" y="6"/>
                  </a:lnTo>
                  <a:lnTo>
                    <a:pt x="1048" y="8"/>
                  </a:lnTo>
                  <a:lnTo>
                    <a:pt x="1048" y="8"/>
                  </a:lnTo>
                  <a:lnTo>
                    <a:pt x="1046" y="8"/>
                  </a:lnTo>
                  <a:lnTo>
                    <a:pt x="1046" y="12"/>
                  </a:lnTo>
                  <a:lnTo>
                    <a:pt x="1046" y="12"/>
                  </a:lnTo>
                  <a:lnTo>
                    <a:pt x="1046" y="10"/>
                  </a:lnTo>
                  <a:lnTo>
                    <a:pt x="1046" y="10"/>
                  </a:lnTo>
                  <a:lnTo>
                    <a:pt x="1046" y="8"/>
                  </a:lnTo>
                  <a:lnTo>
                    <a:pt x="1044" y="8"/>
                  </a:lnTo>
                  <a:lnTo>
                    <a:pt x="1044" y="8"/>
                  </a:lnTo>
                  <a:lnTo>
                    <a:pt x="1000" y="8"/>
                  </a:lnTo>
                  <a:lnTo>
                    <a:pt x="958" y="8"/>
                  </a:lnTo>
                  <a:lnTo>
                    <a:pt x="958" y="8"/>
                  </a:lnTo>
                  <a:lnTo>
                    <a:pt x="928" y="6"/>
                  </a:lnTo>
                  <a:lnTo>
                    <a:pt x="914" y="6"/>
                  </a:lnTo>
                  <a:lnTo>
                    <a:pt x="900" y="8"/>
                  </a:lnTo>
                  <a:lnTo>
                    <a:pt x="900" y="8"/>
                  </a:lnTo>
                  <a:lnTo>
                    <a:pt x="900" y="8"/>
                  </a:lnTo>
                  <a:lnTo>
                    <a:pt x="900" y="6"/>
                  </a:lnTo>
                  <a:lnTo>
                    <a:pt x="898" y="6"/>
                  </a:lnTo>
                  <a:lnTo>
                    <a:pt x="898" y="6"/>
                  </a:lnTo>
                  <a:lnTo>
                    <a:pt x="898" y="6"/>
                  </a:lnTo>
                  <a:lnTo>
                    <a:pt x="838" y="4"/>
                  </a:lnTo>
                  <a:lnTo>
                    <a:pt x="780" y="4"/>
                  </a:lnTo>
                  <a:lnTo>
                    <a:pt x="720" y="6"/>
                  </a:lnTo>
                  <a:lnTo>
                    <a:pt x="662" y="6"/>
                  </a:lnTo>
                  <a:lnTo>
                    <a:pt x="662" y="6"/>
                  </a:lnTo>
                  <a:lnTo>
                    <a:pt x="630" y="6"/>
                  </a:lnTo>
                  <a:lnTo>
                    <a:pt x="630" y="6"/>
                  </a:lnTo>
                  <a:lnTo>
                    <a:pt x="508" y="4"/>
                  </a:lnTo>
                  <a:lnTo>
                    <a:pt x="508" y="4"/>
                  </a:lnTo>
                  <a:lnTo>
                    <a:pt x="480" y="6"/>
                  </a:lnTo>
                  <a:lnTo>
                    <a:pt x="480" y="6"/>
                  </a:lnTo>
                  <a:lnTo>
                    <a:pt x="444" y="4"/>
                  </a:lnTo>
                  <a:lnTo>
                    <a:pt x="408" y="4"/>
                  </a:lnTo>
                  <a:lnTo>
                    <a:pt x="408" y="4"/>
                  </a:lnTo>
                  <a:lnTo>
                    <a:pt x="372" y="4"/>
                  </a:lnTo>
                  <a:lnTo>
                    <a:pt x="372" y="4"/>
                  </a:lnTo>
                  <a:lnTo>
                    <a:pt x="356" y="2"/>
                  </a:lnTo>
                  <a:lnTo>
                    <a:pt x="338" y="2"/>
                  </a:lnTo>
                  <a:lnTo>
                    <a:pt x="338" y="2"/>
                  </a:lnTo>
                  <a:lnTo>
                    <a:pt x="326" y="4"/>
                  </a:lnTo>
                  <a:lnTo>
                    <a:pt x="326" y="4"/>
                  </a:lnTo>
                  <a:lnTo>
                    <a:pt x="300" y="2"/>
                  </a:lnTo>
                  <a:lnTo>
                    <a:pt x="300" y="2"/>
                  </a:lnTo>
                  <a:lnTo>
                    <a:pt x="268" y="2"/>
                  </a:lnTo>
                  <a:lnTo>
                    <a:pt x="236" y="2"/>
                  </a:lnTo>
                  <a:lnTo>
                    <a:pt x="236" y="2"/>
                  </a:lnTo>
                  <a:lnTo>
                    <a:pt x="194" y="0"/>
                  </a:lnTo>
                  <a:lnTo>
                    <a:pt x="194" y="0"/>
                  </a:lnTo>
                  <a:lnTo>
                    <a:pt x="180" y="2"/>
                  </a:lnTo>
                  <a:lnTo>
                    <a:pt x="180" y="2"/>
                  </a:lnTo>
                  <a:lnTo>
                    <a:pt x="158" y="2"/>
                  </a:lnTo>
                  <a:lnTo>
                    <a:pt x="138" y="0"/>
                  </a:lnTo>
                  <a:lnTo>
                    <a:pt x="138" y="0"/>
                  </a:lnTo>
                  <a:lnTo>
                    <a:pt x="56" y="2"/>
                  </a:lnTo>
                  <a:lnTo>
                    <a:pt x="56" y="2"/>
                  </a:lnTo>
                  <a:lnTo>
                    <a:pt x="42" y="0"/>
                  </a:lnTo>
                  <a:lnTo>
                    <a:pt x="42" y="0"/>
                  </a:lnTo>
                  <a:lnTo>
                    <a:pt x="20" y="2"/>
                  </a:lnTo>
                  <a:lnTo>
                    <a:pt x="10" y="4"/>
                  </a:lnTo>
                  <a:lnTo>
                    <a:pt x="0" y="8"/>
                  </a:lnTo>
                  <a:lnTo>
                    <a:pt x="0" y="8"/>
                  </a:lnTo>
                  <a:lnTo>
                    <a:pt x="0" y="10"/>
                  </a:lnTo>
                  <a:lnTo>
                    <a:pt x="0" y="10"/>
                  </a:lnTo>
                  <a:lnTo>
                    <a:pt x="6" y="10"/>
                  </a:lnTo>
                  <a:lnTo>
                    <a:pt x="12" y="10"/>
                  </a:lnTo>
                  <a:lnTo>
                    <a:pt x="26" y="10"/>
                  </a:lnTo>
                  <a:lnTo>
                    <a:pt x="26" y="10"/>
                  </a:lnTo>
                  <a:lnTo>
                    <a:pt x="40" y="10"/>
                  </a:lnTo>
                  <a:lnTo>
                    <a:pt x="40" y="10"/>
                  </a:lnTo>
                  <a:lnTo>
                    <a:pt x="64" y="10"/>
                  </a:lnTo>
                  <a:lnTo>
                    <a:pt x="64" y="10"/>
                  </a:lnTo>
                  <a:lnTo>
                    <a:pt x="98" y="10"/>
                  </a:lnTo>
                  <a:lnTo>
                    <a:pt x="136" y="10"/>
                  </a:lnTo>
                  <a:lnTo>
                    <a:pt x="136" y="10"/>
                  </a:lnTo>
                  <a:lnTo>
                    <a:pt x="166" y="12"/>
                  </a:lnTo>
                  <a:lnTo>
                    <a:pt x="166" y="12"/>
                  </a:lnTo>
                  <a:lnTo>
                    <a:pt x="180" y="10"/>
                  </a:lnTo>
                  <a:lnTo>
                    <a:pt x="192" y="10"/>
                  </a:lnTo>
                  <a:lnTo>
                    <a:pt x="192" y="10"/>
                  </a:lnTo>
                  <a:lnTo>
                    <a:pt x="200" y="12"/>
                  </a:lnTo>
                  <a:lnTo>
                    <a:pt x="200" y="12"/>
                  </a:lnTo>
                  <a:lnTo>
                    <a:pt x="222" y="12"/>
                  </a:lnTo>
                  <a:lnTo>
                    <a:pt x="244" y="10"/>
                  </a:lnTo>
                  <a:lnTo>
                    <a:pt x="244" y="10"/>
                  </a:lnTo>
                  <a:lnTo>
                    <a:pt x="280" y="10"/>
                  </a:lnTo>
                  <a:lnTo>
                    <a:pt x="280" y="10"/>
                  </a:lnTo>
                  <a:lnTo>
                    <a:pt x="294" y="10"/>
                  </a:lnTo>
                  <a:lnTo>
                    <a:pt x="310" y="12"/>
                  </a:lnTo>
                  <a:lnTo>
                    <a:pt x="310" y="12"/>
                  </a:lnTo>
                  <a:lnTo>
                    <a:pt x="326" y="10"/>
                  </a:lnTo>
                  <a:lnTo>
                    <a:pt x="342" y="10"/>
                  </a:lnTo>
                  <a:lnTo>
                    <a:pt x="342" y="10"/>
                  </a:lnTo>
                  <a:lnTo>
                    <a:pt x="352" y="12"/>
                  </a:lnTo>
                  <a:lnTo>
                    <a:pt x="352" y="12"/>
                  </a:lnTo>
                  <a:lnTo>
                    <a:pt x="390" y="12"/>
                  </a:lnTo>
                  <a:lnTo>
                    <a:pt x="430" y="12"/>
                  </a:lnTo>
                  <a:lnTo>
                    <a:pt x="430" y="12"/>
                  </a:lnTo>
                  <a:lnTo>
                    <a:pt x="452" y="12"/>
                  </a:lnTo>
                  <a:lnTo>
                    <a:pt x="472" y="12"/>
                  </a:lnTo>
                  <a:lnTo>
                    <a:pt x="494" y="12"/>
                  </a:lnTo>
                  <a:lnTo>
                    <a:pt x="516" y="14"/>
                  </a:lnTo>
                  <a:lnTo>
                    <a:pt x="516" y="14"/>
                  </a:lnTo>
                  <a:lnTo>
                    <a:pt x="610" y="12"/>
                  </a:lnTo>
                  <a:lnTo>
                    <a:pt x="706" y="14"/>
                  </a:lnTo>
                  <a:lnTo>
                    <a:pt x="706" y="14"/>
                  </a:lnTo>
                  <a:lnTo>
                    <a:pt x="712" y="12"/>
                  </a:lnTo>
                  <a:lnTo>
                    <a:pt x="720" y="12"/>
                  </a:lnTo>
                  <a:lnTo>
                    <a:pt x="720" y="12"/>
                  </a:lnTo>
                  <a:lnTo>
                    <a:pt x="750" y="12"/>
                  </a:lnTo>
                  <a:lnTo>
                    <a:pt x="778" y="14"/>
                  </a:lnTo>
                  <a:lnTo>
                    <a:pt x="778" y="14"/>
                  </a:lnTo>
                  <a:lnTo>
                    <a:pt x="794" y="12"/>
                  </a:lnTo>
                  <a:lnTo>
                    <a:pt x="810" y="12"/>
                  </a:lnTo>
                  <a:lnTo>
                    <a:pt x="826" y="12"/>
                  </a:lnTo>
                  <a:lnTo>
                    <a:pt x="840" y="10"/>
                  </a:lnTo>
                  <a:lnTo>
                    <a:pt x="840" y="10"/>
                  </a:lnTo>
                  <a:lnTo>
                    <a:pt x="850" y="12"/>
                  </a:lnTo>
                  <a:lnTo>
                    <a:pt x="862" y="12"/>
                  </a:lnTo>
                  <a:lnTo>
                    <a:pt x="884" y="12"/>
                  </a:lnTo>
                  <a:lnTo>
                    <a:pt x="884" y="12"/>
                  </a:lnTo>
                  <a:lnTo>
                    <a:pt x="906" y="14"/>
                  </a:lnTo>
                  <a:lnTo>
                    <a:pt x="928" y="14"/>
                  </a:lnTo>
                  <a:lnTo>
                    <a:pt x="928" y="14"/>
                  </a:lnTo>
                  <a:lnTo>
                    <a:pt x="934" y="14"/>
                  </a:lnTo>
                  <a:lnTo>
                    <a:pt x="940" y="12"/>
                  </a:lnTo>
                  <a:lnTo>
                    <a:pt x="940" y="12"/>
                  </a:lnTo>
                  <a:lnTo>
                    <a:pt x="962" y="14"/>
                  </a:lnTo>
                  <a:lnTo>
                    <a:pt x="982" y="14"/>
                  </a:lnTo>
                  <a:lnTo>
                    <a:pt x="1020" y="14"/>
                  </a:lnTo>
                  <a:lnTo>
                    <a:pt x="1020" y="14"/>
                  </a:lnTo>
                  <a:lnTo>
                    <a:pt x="1032" y="14"/>
                  </a:lnTo>
                  <a:lnTo>
                    <a:pt x="1042" y="14"/>
                  </a:lnTo>
                  <a:lnTo>
                    <a:pt x="1052" y="14"/>
                  </a:lnTo>
                  <a:lnTo>
                    <a:pt x="1062" y="16"/>
                  </a:lnTo>
                  <a:lnTo>
                    <a:pt x="1062" y="16"/>
                  </a:lnTo>
                  <a:lnTo>
                    <a:pt x="1096" y="16"/>
                  </a:lnTo>
                  <a:lnTo>
                    <a:pt x="1126" y="16"/>
                  </a:lnTo>
                  <a:lnTo>
                    <a:pt x="1160" y="16"/>
                  </a:lnTo>
                  <a:lnTo>
                    <a:pt x="1194" y="14"/>
                  </a:lnTo>
                  <a:lnTo>
                    <a:pt x="1194" y="14"/>
                  </a:lnTo>
                  <a:lnTo>
                    <a:pt x="1198" y="16"/>
                  </a:lnTo>
                  <a:lnTo>
                    <a:pt x="1202" y="16"/>
                  </a:lnTo>
                  <a:lnTo>
                    <a:pt x="1214" y="16"/>
                  </a:lnTo>
                  <a:lnTo>
                    <a:pt x="1214" y="16"/>
                  </a:lnTo>
                  <a:lnTo>
                    <a:pt x="1252" y="16"/>
                  </a:lnTo>
                  <a:lnTo>
                    <a:pt x="1270" y="16"/>
                  </a:lnTo>
                  <a:lnTo>
                    <a:pt x="1290" y="16"/>
                  </a:lnTo>
                  <a:lnTo>
                    <a:pt x="1290" y="16"/>
                  </a:lnTo>
                  <a:lnTo>
                    <a:pt x="1302" y="14"/>
                  </a:lnTo>
                  <a:lnTo>
                    <a:pt x="1314" y="16"/>
                  </a:lnTo>
                  <a:lnTo>
                    <a:pt x="1338" y="18"/>
                  </a:lnTo>
                  <a:lnTo>
                    <a:pt x="1338" y="18"/>
                  </a:lnTo>
                  <a:lnTo>
                    <a:pt x="1346" y="16"/>
                  </a:lnTo>
                  <a:lnTo>
                    <a:pt x="1346" y="16"/>
                  </a:lnTo>
                  <a:lnTo>
                    <a:pt x="1364" y="16"/>
                  </a:lnTo>
                  <a:lnTo>
                    <a:pt x="1364" y="16"/>
                  </a:lnTo>
                  <a:lnTo>
                    <a:pt x="1380" y="18"/>
                  </a:lnTo>
                  <a:lnTo>
                    <a:pt x="1394" y="18"/>
                  </a:lnTo>
                  <a:lnTo>
                    <a:pt x="1394" y="18"/>
                  </a:lnTo>
                  <a:lnTo>
                    <a:pt x="1404" y="18"/>
                  </a:lnTo>
                  <a:lnTo>
                    <a:pt x="1404" y="18"/>
                  </a:lnTo>
                  <a:lnTo>
                    <a:pt x="1504" y="18"/>
                  </a:lnTo>
                  <a:lnTo>
                    <a:pt x="1504" y="18"/>
                  </a:lnTo>
                  <a:lnTo>
                    <a:pt x="1740" y="18"/>
                  </a:lnTo>
                  <a:lnTo>
                    <a:pt x="1740" y="18"/>
                  </a:lnTo>
                  <a:lnTo>
                    <a:pt x="1760" y="20"/>
                  </a:lnTo>
                  <a:lnTo>
                    <a:pt x="1782" y="20"/>
                  </a:lnTo>
                  <a:lnTo>
                    <a:pt x="1804" y="20"/>
                  </a:lnTo>
                  <a:lnTo>
                    <a:pt x="1826" y="22"/>
                  </a:lnTo>
                  <a:lnTo>
                    <a:pt x="1826" y="22"/>
                  </a:lnTo>
                  <a:lnTo>
                    <a:pt x="1832" y="20"/>
                  </a:lnTo>
                  <a:lnTo>
                    <a:pt x="1838" y="20"/>
                  </a:lnTo>
                  <a:lnTo>
                    <a:pt x="1838" y="20"/>
                  </a:lnTo>
                  <a:lnTo>
                    <a:pt x="1894" y="20"/>
                  </a:lnTo>
                  <a:lnTo>
                    <a:pt x="1952" y="20"/>
                  </a:lnTo>
                  <a:lnTo>
                    <a:pt x="1952" y="20"/>
                  </a:lnTo>
                  <a:lnTo>
                    <a:pt x="2008" y="20"/>
                  </a:lnTo>
                  <a:lnTo>
                    <a:pt x="2064" y="20"/>
                  </a:lnTo>
                  <a:lnTo>
                    <a:pt x="2064" y="20"/>
                  </a:lnTo>
                  <a:lnTo>
                    <a:pt x="2082" y="20"/>
                  </a:lnTo>
                  <a:lnTo>
                    <a:pt x="2102" y="20"/>
                  </a:lnTo>
                  <a:lnTo>
                    <a:pt x="2122" y="20"/>
                  </a:lnTo>
                  <a:lnTo>
                    <a:pt x="2142" y="22"/>
                  </a:lnTo>
                  <a:lnTo>
                    <a:pt x="2142" y="22"/>
                  </a:lnTo>
                  <a:lnTo>
                    <a:pt x="2220" y="20"/>
                  </a:lnTo>
                  <a:lnTo>
                    <a:pt x="2300" y="22"/>
                  </a:lnTo>
                  <a:lnTo>
                    <a:pt x="2300" y="22"/>
                  </a:lnTo>
                  <a:lnTo>
                    <a:pt x="2320" y="20"/>
                  </a:lnTo>
                  <a:lnTo>
                    <a:pt x="2320" y="20"/>
                  </a:lnTo>
                  <a:lnTo>
                    <a:pt x="2328" y="22"/>
                  </a:lnTo>
                  <a:lnTo>
                    <a:pt x="2328" y="22"/>
                  </a:lnTo>
                  <a:lnTo>
                    <a:pt x="2334" y="20"/>
                  </a:lnTo>
                  <a:lnTo>
                    <a:pt x="2340" y="20"/>
                  </a:lnTo>
                  <a:lnTo>
                    <a:pt x="2340" y="20"/>
                  </a:lnTo>
                  <a:lnTo>
                    <a:pt x="2404" y="20"/>
                  </a:lnTo>
                  <a:lnTo>
                    <a:pt x="2438" y="20"/>
                  </a:lnTo>
                  <a:lnTo>
                    <a:pt x="2468" y="24"/>
                  </a:lnTo>
                  <a:lnTo>
                    <a:pt x="2468" y="24"/>
                  </a:lnTo>
                  <a:lnTo>
                    <a:pt x="2476" y="22"/>
                  </a:lnTo>
                  <a:lnTo>
                    <a:pt x="2486" y="22"/>
                  </a:lnTo>
                  <a:lnTo>
                    <a:pt x="2502" y="22"/>
                  </a:lnTo>
                  <a:lnTo>
                    <a:pt x="2502" y="22"/>
                  </a:lnTo>
                  <a:lnTo>
                    <a:pt x="2534" y="22"/>
                  </a:lnTo>
                  <a:lnTo>
                    <a:pt x="2568" y="20"/>
                  </a:lnTo>
                  <a:lnTo>
                    <a:pt x="2568" y="20"/>
                  </a:lnTo>
                  <a:lnTo>
                    <a:pt x="2586" y="22"/>
                  </a:lnTo>
                  <a:lnTo>
                    <a:pt x="2586" y="22"/>
                  </a:lnTo>
                  <a:lnTo>
                    <a:pt x="2624" y="22"/>
                  </a:lnTo>
                  <a:lnTo>
                    <a:pt x="2624" y="22"/>
                  </a:lnTo>
                  <a:lnTo>
                    <a:pt x="2642" y="20"/>
                  </a:lnTo>
                  <a:lnTo>
                    <a:pt x="2642" y="20"/>
                  </a:lnTo>
                  <a:lnTo>
                    <a:pt x="2706" y="22"/>
                  </a:lnTo>
                  <a:lnTo>
                    <a:pt x="2764" y="22"/>
                  </a:lnTo>
                  <a:lnTo>
                    <a:pt x="2764" y="22"/>
                  </a:lnTo>
                  <a:lnTo>
                    <a:pt x="2840" y="22"/>
                  </a:lnTo>
                  <a:lnTo>
                    <a:pt x="2840" y="22"/>
                  </a:lnTo>
                  <a:lnTo>
                    <a:pt x="2888" y="24"/>
                  </a:lnTo>
                  <a:lnTo>
                    <a:pt x="2910" y="24"/>
                  </a:lnTo>
                  <a:lnTo>
                    <a:pt x="2932" y="22"/>
                  </a:lnTo>
                  <a:lnTo>
                    <a:pt x="2932" y="22"/>
                  </a:lnTo>
                  <a:lnTo>
                    <a:pt x="2946" y="24"/>
                  </a:lnTo>
                  <a:lnTo>
                    <a:pt x="2960" y="24"/>
                  </a:lnTo>
                  <a:lnTo>
                    <a:pt x="2984" y="24"/>
                  </a:lnTo>
                  <a:lnTo>
                    <a:pt x="2984" y="24"/>
                  </a:lnTo>
                  <a:lnTo>
                    <a:pt x="3024" y="24"/>
                  </a:lnTo>
                  <a:lnTo>
                    <a:pt x="3024" y="24"/>
                  </a:lnTo>
                  <a:lnTo>
                    <a:pt x="3088" y="24"/>
                  </a:lnTo>
                  <a:lnTo>
                    <a:pt x="3088" y="24"/>
                  </a:lnTo>
                  <a:lnTo>
                    <a:pt x="3132" y="24"/>
                  </a:lnTo>
                  <a:lnTo>
                    <a:pt x="3132" y="24"/>
                  </a:lnTo>
                  <a:lnTo>
                    <a:pt x="3156" y="24"/>
                  </a:lnTo>
                  <a:lnTo>
                    <a:pt x="3178" y="24"/>
                  </a:lnTo>
                  <a:lnTo>
                    <a:pt x="3178" y="24"/>
                  </a:lnTo>
                  <a:lnTo>
                    <a:pt x="3190" y="24"/>
                  </a:lnTo>
                  <a:lnTo>
                    <a:pt x="3202" y="26"/>
                  </a:lnTo>
                  <a:lnTo>
                    <a:pt x="3202" y="26"/>
                  </a:lnTo>
                  <a:lnTo>
                    <a:pt x="3208" y="24"/>
                  </a:lnTo>
                  <a:lnTo>
                    <a:pt x="3208" y="24"/>
                  </a:lnTo>
                  <a:lnTo>
                    <a:pt x="3214" y="24"/>
                  </a:lnTo>
                  <a:lnTo>
                    <a:pt x="3222" y="26"/>
                  </a:lnTo>
                  <a:lnTo>
                    <a:pt x="3222" y="26"/>
                  </a:lnTo>
                  <a:lnTo>
                    <a:pt x="3246" y="26"/>
                  </a:lnTo>
                  <a:lnTo>
                    <a:pt x="3268" y="24"/>
                  </a:lnTo>
                  <a:lnTo>
                    <a:pt x="3268" y="24"/>
                  </a:lnTo>
                  <a:lnTo>
                    <a:pt x="3278" y="26"/>
                  </a:lnTo>
                  <a:lnTo>
                    <a:pt x="3278" y="26"/>
                  </a:lnTo>
                  <a:lnTo>
                    <a:pt x="3334" y="26"/>
                  </a:lnTo>
                  <a:lnTo>
                    <a:pt x="3390" y="26"/>
                  </a:lnTo>
                  <a:lnTo>
                    <a:pt x="3390" y="26"/>
                  </a:lnTo>
                  <a:lnTo>
                    <a:pt x="3404" y="26"/>
                  </a:lnTo>
                  <a:lnTo>
                    <a:pt x="3418" y="24"/>
                  </a:lnTo>
                  <a:lnTo>
                    <a:pt x="3418" y="24"/>
                  </a:lnTo>
                  <a:lnTo>
                    <a:pt x="3446" y="24"/>
                  </a:lnTo>
                  <a:lnTo>
                    <a:pt x="3470" y="26"/>
                  </a:lnTo>
                  <a:lnTo>
                    <a:pt x="3470" y="26"/>
                  </a:lnTo>
                  <a:lnTo>
                    <a:pt x="3496" y="26"/>
                  </a:lnTo>
                  <a:lnTo>
                    <a:pt x="3496" y="26"/>
                  </a:lnTo>
                  <a:lnTo>
                    <a:pt x="3532" y="24"/>
                  </a:lnTo>
                  <a:lnTo>
                    <a:pt x="3532" y="24"/>
                  </a:lnTo>
                  <a:lnTo>
                    <a:pt x="3544" y="24"/>
                  </a:lnTo>
                  <a:lnTo>
                    <a:pt x="3556" y="26"/>
                  </a:lnTo>
                  <a:lnTo>
                    <a:pt x="3556" y="26"/>
                  </a:lnTo>
                  <a:lnTo>
                    <a:pt x="3578" y="26"/>
                  </a:lnTo>
                  <a:lnTo>
                    <a:pt x="3598" y="26"/>
                  </a:lnTo>
                  <a:lnTo>
                    <a:pt x="3598" y="26"/>
                  </a:lnTo>
                  <a:lnTo>
                    <a:pt x="3622" y="26"/>
                  </a:lnTo>
                  <a:lnTo>
                    <a:pt x="3622" y="26"/>
                  </a:lnTo>
                  <a:lnTo>
                    <a:pt x="3634" y="26"/>
                  </a:lnTo>
                  <a:lnTo>
                    <a:pt x="3646" y="26"/>
                  </a:lnTo>
                  <a:lnTo>
                    <a:pt x="3646" y="26"/>
                  </a:lnTo>
                  <a:lnTo>
                    <a:pt x="3658" y="26"/>
                  </a:lnTo>
                  <a:lnTo>
                    <a:pt x="3670" y="26"/>
                  </a:lnTo>
                  <a:lnTo>
                    <a:pt x="3670" y="26"/>
                  </a:lnTo>
                  <a:lnTo>
                    <a:pt x="3706" y="26"/>
                  </a:lnTo>
                  <a:lnTo>
                    <a:pt x="3742" y="26"/>
                  </a:lnTo>
                  <a:lnTo>
                    <a:pt x="3742" y="26"/>
                  </a:lnTo>
                  <a:lnTo>
                    <a:pt x="3788" y="26"/>
                  </a:lnTo>
                  <a:lnTo>
                    <a:pt x="3788" y="26"/>
                  </a:lnTo>
                  <a:lnTo>
                    <a:pt x="3810" y="28"/>
                  </a:lnTo>
                  <a:lnTo>
                    <a:pt x="3810" y="28"/>
                  </a:lnTo>
                  <a:lnTo>
                    <a:pt x="3816" y="26"/>
                  </a:lnTo>
                  <a:lnTo>
                    <a:pt x="3816" y="26"/>
                  </a:lnTo>
                  <a:lnTo>
                    <a:pt x="3820" y="26"/>
                  </a:lnTo>
                  <a:lnTo>
                    <a:pt x="3824" y="28"/>
                  </a:lnTo>
                  <a:lnTo>
                    <a:pt x="3824" y="28"/>
                  </a:lnTo>
                  <a:lnTo>
                    <a:pt x="3832" y="26"/>
                  </a:lnTo>
                  <a:lnTo>
                    <a:pt x="3832" y="26"/>
                  </a:lnTo>
                  <a:lnTo>
                    <a:pt x="3846" y="24"/>
                  </a:lnTo>
                  <a:lnTo>
                    <a:pt x="3846" y="24"/>
                  </a:lnTo>
                  <a:lnTo>
                    <a:pt x="3850" y="24"/>
                  </a:lnTo>
                  <a:lnTo>
                    <a:pt x="3850" y="24"/>
                  </a:lnTo>
                  <a:lnTo>
                    <a:pt x="3856" y="26"/>
                  </a:lnTo>
                  <a:lnTo>
                    <a:pt x="3864" y="26"/>
                  </a:lnTo>
                  <a:lnTo>
                    <a:pt x="3878" y="24"/>
                  </a:lnTo>
                  <a:lnTo>
                    <a:pt x="3878" y="24"/>
                  </a:lnTo>
                  <a:lnTo>
                    <a:pt x="3890" y="24"/>
                  </a:lnTo>
                  <a:lnTo>
                    <a:pt x="3890" y="24"/>
                  </a:lnTo>
                  <a:lnTo>
                    <a:pt x="3900" y="24"/>
                  </a:lnTo>
                  <a:lnTo>
                    <a:pt x="3906" y="22"/>
                  </a:lnTo>
                  <a:lnTo>
                    <a:pt x="3910" y="20"/>
                  </a:lnTo>
                  <a:lnTo>
                    <a:pt x="3910" y="20"/>
                  </a:lnTo>
                  <a:lnTo>
                    <a:pt x="3914" y="20"/>
                  </a:lnTo>
                  <a:lnTo>
                    <a:pt x="3916" y="18"/>
                  </a:lnTo>
                  <a:lnTo>
                    <a:pt x="3916" y="18"/>
                  </a:lnTo>
                  <a:lnTo>
                    <a:pt x="3916" y="18"/>
                  </a:lnTo>
                  <a:lnTo>
                    <a:pt x="3916" y="18"/>
                  </a:lnTo>
                  <a:lnTo>
                    <a:pt x="3916" y="16"/>
                  </a:lnTo>
                  <a:lnTo>
                    <a:pt x="3916" y="14"/>
                  </a:lnTo>
                  <a:lnTo>
                    <a:pt x="3916" y="14"/>
                  </a:lnTo>
                  <a:lnTo>
                    <a:pt x="3868" y="14"/>
                  </a:lnTo>
                  <a:lnTo>
                    <a:pt x="3844" y="14"/>
                  </a:lnTo>
                  <a:lnTo>
                    <a:pt x="3820" y="12"/>
                  </a:lnTo>
                  <a:lnTo>
                    <a:pt x="3820" y="12"/>
                  </a:lnTo>
                  <a:close/>
                  <a:moveTo>
                    <a:pt x="744" y="10"/>
                  </a:moveTo>
                  <a:lnTo>
                    <a:pt x="744" y="10"/>
                  </a:lnTo>
                  <a:lnTo>
                    <a:pt x="744" y="8"/>
                  </a:lnTo>
                  <a:lnTo>
                    <a:pt x="744" y="8"/>
                  </a:lnTo>
                  <a:lnTo>
                    <a:pt x="744" y="8"/>
                  </a:lnTo>
                  <a:lnTo>
                    <a:pt x="746" y="8"/>
                  </a:lnTo>
                  <a:lnTo>
                    <a:pt x="744" y="10"/>
                  </a:lnTo>
                  <a:lnTo>
                    <a:pt x="744" y="10"/>
                  </a:lnTo>
                  <a:close/>
                  <a:moveTo>
                    <a:pt x="2874" y="18"/>
                  </a:moveTo>
                  <a:lnTo>
                    <a:pt x="2874" y="18"/>
                  </a:lnTo>
                  <a:lnTo>
                    <a:pt x="2874" y="16"/>
                  </a:lnTo>
                  <a:lnTo>
                    <a:pt x="2874" y="16"/>
                  </a:lnTo>
                  <a:lnTo>
                    <a:pt x="2876" y="18"/>
                  </a:lnTo>
                  <a:lnTo>
                    <a:pt x="2876" y="18"/>
                  </a:lnTo>
                  <a:lnTo>
                    <a:pt x="2874" y="18"/>
                  </a:lnTo>
                  <a:lnTo>
                    <a:pt x="2874" y="18"/>
                  </a:lnTo>
                  <a:close/>
                  <a:moveTo>
                    <a:pt x="3160" y="18"/>
                  </a:moveTo>
                  <a:lnTo>
                    <a:pt x="3160" y="18"/>
                  </a:lnTo>
                  <a:lnTo>
                    <a:pt x="3160" y="16"/>
                  </a:lnTo>
                  <a:lnTo>
                    <a:pt x="3160" y="16"/>
                  </a:lnTo>
                  <a:lnTo>
                    <a:pt x="3162" y="16"/>
                  </a:lnTo>
                  <a:lnTo>
                    <a:pt x="3162" y="16"/>
                  </a:lnTo>
                  <a:lnTo>
                    <a:pt x="3162" y="16"/>
                  </a:lnTo>
                  <a:lnTo>
                    <a:pt x="3160" y="18"/>
                  </a:lnTo>
                  <a:lnTo>
                    <a:pt x="316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spTree>
    <p:extLst>
      <p:ext uri="{BB962C8B-B14F-4D97-AF65-F5344CB8AC3E}">
        <p14:creationId xmlns:p14="http://schemas.microsoft.com/office/powerpoint/2010/main" val="34320078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termission">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D77DD893-7FF8-44FE-9189-04358CEC1A32}" type="slidenum">
              <a:rPr lang="en-US">
                <a:solidFill>
                  <a:srgbClr val="000000"/>
                </a:solidFill>
              </a:rPr>
              <a:pPr/>
              <a:t>‹#›</a:t>
            </a:fld>
            <a:endParaRPr lang="en-US" dirty="0">
              <a:solidFill>
                <a:srgbClr val="000000"/>
              </a:solidFill>
            </a:endParaRPr>
          </a:p>
        </p:txBody>
      </p:sp>
      <p:sp>
        <p:nvSpPr>
          <p:cNvPr id="3" name="Footer Placeholder 2"/>
          <p:cNvSpPr>
            <a:spLocks noGrp="1"/>
          </p:cNvSpPr>
          <p:nvPr>
            <p:ph type="ftr" sz="quarter" idx="11"/>
          </p:nvPr>
        </p:nvSpPr>
        <p:spPr/>
        <p:txBody>
          <a:bodyPr/>
          <a:lstStyle>
            <a:lvl1pPr>
              <a:defRPr/>
            </a:lvl1pPr>
          </a:lstStyle>
          <a:p>
            <a:r>
              <a:rPr lang="en-US" smtClean="0">
                <a:solidFill>
                  <a:srgbClr val="000000"/>
                </a:solidFill>
              </a:rPr>
              <a:t>NetApp Confidential – Limited Use</a:t>
            </a:r>
            <a:endParaRPr lang="en-US" dirty="0">
              <a:solidFill>
                <a:srgbClr val="000000"/>
              </a:solidFill>
            </a:endParaRP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346203" y="3074122"/>
            <a:ext cx="3804884" cy="617504"/>
          </a:xfrm>
          <a:prstGeom prst="rect">
            <a:avLst/>
          </a:prstGeom>
        </p:spPr>
      </p:pic>
      <p:pic>
        <p:nvPicPr>
          <p:cNvPr id="6" name="Picture 5" descr="Arrows_3_HiRes.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10713" y="2169122"/>
            <a:ext cx="2750185" cy="2711524"/>
          </a:xfrm>
          <a:prstGeom prst="rect">
            <a:avLst/>
          </a:prstGeom>
        </p:spPr>
      </p:pic>
    </p:spTree>
    <p:extLst>
      <p:ext uri="{BB962C8B-B14F-4D97-AF65-F5344CB8AC3E}">
        <p14:creationId xmlns:p14="http://schemas.microsoft.com/office/powerpoint/2010/main" val="23447578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D77DD893-7FF8-44FE-9189-04358CEC1A32}" type="slidenum">
              <a:rPr lang="en-US">
                <a:solidFill>
                  <a:srgbClr val="000000"/>
                </a:solidFill>
              </a:rPr>
              <a:pPr/>
              <a:t>‹#›</a:t>
            </a:fld>
            <a:endParaRPr lang="en-US" dirty="0">
              <a:solidFill>
                <a:srgbClr val="000000"/>
              </a:solidFill>
            </a:endParaRPr>
          </a:p>
        </p:txBody>
      </p:sp>
      <p:sp>
        <p:nvSpPr>
          <p:cNvPr id="3" name="Footer Placeholder 2"/>
          <p:cNvSpPr>
            <a:spLocks noGrp="1"/>
          </p:cNvSpPr>
          <p:nvPr>
            <p:ph type="ftr" sz="quarter" idx="11"/>
          </p:nvPr>
        </p:nvSpPr>
        <p:spPr/>
        <p:txBody>
          <a:bodyPr/>
          <a:lstStyle>
            <a:lvl1pPr>
              <a:defRPr/>
            </a:lvl1pPr>
          </a:lstStyle>
          <a:p>
            <a:r>
              <a:rPr lang="en-US" smtClean="0">
                <a:solidFill>
                  <a:srgbClr val="000000"/>
                </a:solidFill>
              </a:rPr>
              <a:t>NetApp Confidential – Limited Use</a:t>
            </a:r>
            <a:endParaRPr lang="en-US" dirty="0">
              <a:solidFill>
                <a:srgbClr val="000000"/>
              </a:solidFill>
            </a:endParaRPr>
          </a:p>
        </p:txBody>
      </p:sp>
      <p:pic>
        <p:nvPicPr>
          <p:cNvPr id="8" name="Picture 2" descr="C:\Users\freelance\Desktop\NA_PPT_Template_R1_012511\Collateral\NA_ThankYou.wmf"/>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47665" y="3004451"/>
            <a:ext cx="3461004" cy="100834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rrows_Up_4_HiRes.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79334" y="2131665"/>
            <a:ext cx="3171376" cy="2730622"/>
          </a:xfrm>
          <a:prstGeom prst="rect">
            <a:avLst/>
          </a:prstGeom>
        </p:spPr>
      </p:pic>
    </p:spTree>
    <p:extLst>
      <p:ext uri="{BB962C8B-B14F-4D97-AF65-F5344CB8AC3E}">
        <p14:creationId xmlns:p14="http://schemas.microsoft.com/office/powerpoint/2010/main" val="51380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69988" y="352425"/>
            <a:ext cx="5916612" cy="7143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169988" y="1281112"/>
            <a:ext cx="3591731" cy="5043487"/>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029200" y="1281112"/>
            <a:ext cx="3765550" cy="5043487"/>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pPr>
              <a:defRPr/>
            </a:pPr>
            <a:fld id="{870DF13B-F67F-4AC9-9D3E-BD49C9AC582F}" type="slidenum">
              <a:rPr lang="en-US"/>
              <a:pPr>
                <a:defRPr/>
              </a:pPr>
              <a:t>‹#›</a:t>
            </a:fld>
            <a:endParaRPr lang="en-US"/>
          </a:p>
        </p:txBody>
      </p:sp>
      <p:grpSp>
        <p:nvGrpSpPr>
          <p:cNvPr id="7" name="Group 6"/>
          <p:cNvGrpSpPr/>
          <p:nvPr userDrawn="1"/>
        </p:nvGrpSpPr>
        <p:grpSpPr bwMode="gray">
          <a:xfrm>
            <a:off x="347662" y="6445714"/>
            <a:ext cx="8449056" cy="107486"/>
            <a:chOff x="347662" y="6160730"/>
            <a:chExt cx="8449056" cy="107486"/>
          </a:xfrm>
        </p:grpSpPr>
        <p:sp>
          <p:nvSpPr>
            <p:cNvPr id="8" name="Freeform 5"/>
            <p:cNvSpPr>
              <a:spLocks/>
            </p:cNvSpPr>
            <p:nvPr userDrawn="1"/>
          </p:nvSpPr>
          <p:spPr bwMode="gray">
            <a:xfrm>
              <a:off x="347662" y="6160730"/>
              <a:ext cx="8449056" cy="107486"/>
            </a:xfrm>
            <a:custGeom>
              <a:avLst/>
              <a:gdLst>
                <a:gd name="T0" fmla="*/ 116 w 3930"/>
                <a:gd name="T1" fmla="*/ 4 h 50"/>
                <a:gd name="T2" fmla="*/ 258 w 3930"/>
                <a:gd name="T3" fmla="*/ 2 h 50"/>
                <a:gd name="T4" fmla="*/ 376 w 3930"/>
                <a:gd name="T5" fmla="*/ 2 h 50"/>
                <a:gd name="T6" fmla="*/ 494 w 3930"/>
                <a:gd name="T7" fmla="*/ 6 h 50"/>
                <a:gd name="T8" fmla="*/ 628 w 3930"/>
                <a:gd name="T9" fmla="*/ 8 h 50"/>
                <a:gd name="T10" fmla="*/ 774 w 3930"/>
                <a:gd name="T11" fmla="*/ 6 h 50"/>
                <a:gd name="T12" fmla="*/ 894 w 3930"/>
                <a:gd name="T13" fmla="*/ 4 h 50"/>
                <a:gd name="T14" fmla="*/ 1038 w 3930"/>
                <a:gd name="T15" fmla="*/ 4 h 50"/>
                <a:gd name="T16" fmla="*/ 1196 w 3930"/>
                <a:gd name="T17" fmla="*/ 2 h 50"/>
                <a:gd name="T18" fmla="*/ 1326 w 3930"/>
                <a:gd name="T19" fmla="*/ 4 h 50"/>
                <a:gd name="T20" fmla="*/ 1428 w 3930"/>
                <a:gd name="T21" fmla="*/ 4 h 50"/>
                <a:gd name="T22" fmla="*/ 1568 w 3930"/>
                <a:gd name="T23" fmla="*/ 6 h 50"/>
                <a:gd name="T24" fmla="*/ 1710 w 3930"/>
                <a:gd name="T25" fmla="*/ 6 h 50"/>
                <a:gd name="T26" fmla="*/ 1826 w 3930"/>
                <a:gd name="T27" fmla="*/ 8 h 50"/>
                <a:gd name="T28" fmla="*/ 1950 w 3930"/>
                <a:gd name="T29" fmla="*/ 4 h 50"/>
                <a:gd name="T30" fmla="*/ 2106 w 3930"/>
                <a:gd name="T31" fmla="*/ 4 h 50"/>
                <a:gd name="T32" fmla="*/ 2234 w 3930"/>
                <a:gd name="T33" fmla="*/ 2 h 50"/>
                <a:gd name="T34" fmla="*/ 2354 w 3930"/>
                <a:gd name="T35" fmla="*/ 2 h 50"/>
                <a:gd name="T36" fmla="*/ 2498 w 3930"/>
                <a:gd name="T37" fmla="*/ 6 h 50"/>
                <a:gd name="T38" fmla="*/ 2580 w 3930"/>
                <a:gd name="T39" fmla="*/ 4 h 50"/>
                <a:gd name="T40" fmla="*/ 2684 w 3930"/>
                <a:gd name="T41" fmla="*/ 4 h 50"/>
                <a:gd name="T42" fmla="*/ 2830 w 3930"/>
                <a:gd name="T43" fmla="*/ 4 h 50"/>
                <a:gd name="T44" fmla="*/ 2932 w 3930"/>
                <a:gd name="T45" fmla="*/ 6 h 50"/>
                <a:gd name="T46" fmla="*/ 3058 w 3930"/>
                <a:gd name="T47" fmla="*/ 6 h 50"/>
                <a:gd name="T48" fmla="*/ 3176 w 3930"/>
                <a:gd name="T49" fmla="*/ 10 h 50"/>
                <a:gd name="T50" fmla="*/ 3262 w 3930"/>
                <a:gd name="T51" fmla="*/ 14 h 50"/>
                <a:gd name="T52" fmla="*/ 3340 w 3930"/>
                <a:gd name="T53" fmla="*/ 12 h 50"/>
                <a:gd name="T54" fmla="*/ 3456 w 3930"/>
                <a:gd name="T55" fmla="*/ 18 h 50"/>
                <a:gd name="T56" fmla="*/ 3592 w 3930"/>
                <a:gd name="T57" fmla="*/ 16 h 50"/>
                <a:gd name="T58" fmla="*/ 3648 w 3930"/>
                <a:gd name="T59" fmla="*/ 16 h 50"/>
                <a:gd name="T60" fmla="*/ 3784 w 3930"/>
                <a:gd name="T61" fmla="*/ 20 h 50"/>
                <a:gd name="T62" fmla="*/ 3846 w 3930"/>
                <a:gd name="T63" fmla="*/ 24 h 50"/>
                <a:gd name="T64" fmla="*/ 3874 w 3930"/>
                <a:gd name="T65" fmla="*/ 36 h 50"/>
                <a:gd name="T66" fmla="*/ 3782 w 3930"/>
                <a:gd name="T67" fmla="*/ 42 h 50"/>
                <a:gd name="T68" fmla="*/ 3676 w 3930"/>
                <a:gd name="T69" fmla="*/ 46 h 50"/>
                <a:gd name="T70" fmla="*/ 3570 w 3930"/>
                <a:gd name="T71" fmla="*/ 48 h 50"/>
                <a:gd name="T72" fmla="*/ 3518 w 3930"/>
                <a:gd name="T73" fmla="*/ 48 h 50"/>
                <a:gd name="T74" fmla="*/ 3396 w 3930"/>
                <a:gd name="T75" fmla="*/ 48 h 50"/>
                <a:gd name="T76" fmla="*/ 3304 w 3930"/>
                <a:gd name="T77" fmla="*/ 48 h 50"/>
                <a:gd name="T78" fmla="*/ 3152 w 3930"/>
                <a:gd name="T79" fmla="*/ 40 h 50"/>
                <a:gd name="T80" fmla="*/ 3042 w 3930"/>
                <a:gd name="T81" fmla="*/ 42 h 50"/>
                <a:gd name="T82" fmla="*/ 2898 w 3930"/>
                <a:gd name="T83" fmla="*/ 36 h 50"/>
                <a:gd name="T84" fmla="*/ 2814 w 3930"/>
                <a:gd name="T85" fmla="*/ 38 h 50"/>
                <a:gd name="T86" fmla="*/ 2692 w 3930"/>
                <a:gd name="T87" fmla="*/ 36 h 50"/>
                <a:gd name="T88" fmla="*/ 2588 w 3930"/>
                <a:gd name="T89" fmla="*/ 34 h 50"/>
                <a:gd name="T90" fmla="*/ 2466 w 3930"/>
                <a:gd name="T91" fmla="*/ 38 h 50"/>
                <a:gd name="T92" fmla="*/ 2356 w 3930"/>
                <a:gd name="T93" fmla="*/ 36 h 50"/>
                <a:gd name="T94" fmla="*/ 2212 w 3930"/>
                <a:gd name="T95" fmla="*/ 40 h 50"/>
                <a:gd name="T96" fmla="*/ 2040 w 3930"/>
                <a:gd name="T97" fmla="*/ 40 h 50"/>
                <a:gd name="T98" fmla="*/ 1922 w 3930"/>
                <a:gd name="T99" fmla="*/ 40 h 50"/>
                <a:gd name="T100" fmla="*/ 1804 w 3930"/>
                <a:gd name="T101" fmla="*/ 42 h 50"/>
                <a:gd name="T102" fmla="*/ 1642 w 3930"/>
                <a:gd name="T103" fmla="*/ 44 h 50"/>
                <a:gd name="T104" fmla="*/ 1492 w 3930"/>
                <a:gd name="T105" fmla="*/ 46 h 50"/>
                <a:gd name="T106" fmla="*/ 1354 w 3930"/>
                <a:gd name="T107" fmla="*/ 44 h 50"/>
                <a:gd name="T108" fmla="*/ 1180 w 3930"/>
                <a:gd name="T109" fmla="*/ 44 h 50"/>
                <a:gd name="T110" fmla="*/ 1052 w 3930"/>
                <a:gd name="T111" fmla="*/ 46 h 50"/>
                <a:gd name="T112" fmla="*/ 936 w 3930"/>
                <a:gd name="T113" fmla="*/ 44 h 50"/>
                <a:gd name="T114" fmla="*/ 790 w 3930"/>
                <a:gd name="T115" fmla="*/ 40 h 50"/>
                <a:gd name="T116" fmla="*/ 636 w 3930"/>
                <a:gd name="T117" fmla="*/ 42 h 50"/>
                <a:gd name="T118" fmla="*/ 494 w 3930"/>
                <a:gd name="T119" fmla="*/ 46 h 50"/>
                <a:gd name="T120" fmla="*/ 362 w 3930"/>
                <a:gd name="T121" fmla="*/ 42 h 50"/>
                <a:gd name="T122" fmla="*/ 222 w 3930"/>
                <a:gd name="T123" fmla="*/ 40 h 50"/>
                <a:gd name="T124" fmla="*/ 70 w 3930"/>
                <a:gd name="T125"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30" h="50">
                  <a:moveTo>
                    <a:pt x="2" y="14"/>
                  </a:moveTo>
                  <a:lnTo>
                    <a:pt x="2" y="14"/>
                  </a:lnTo>
                  <a:lnTo>
                    <a:pt x="0" y="14"/>
                  </a:lnTo>
                  <a:lnTo>
                    <a:pt x="0" y="14"/>
                  </a:lnTo>
                  <a:lnTo>
                    <a:pt x="2" y="10"/>
                  </a:lnTo>
                  <a:lnTo>
                    <a:pt x="2" y="10"/>
                  </a:lnTo>
                  <a:lnTo>
                    <a:pt x="2" y="8"/>
                  </a:lnTo>
                  <a:lnTo>
                    <a:pt x="2" y="8"/>
                  </a:lnTo>
                  <a:lnTo>
                    <a:pt x="4" y="8"/>
                  </a:lnTo>
                  <a:lnTo>
                    <a:pt x="4" y="8"/>
                  </a:lnTo>
                  <a:lnTo>
                    <a:pt x="4" y="6"/>
                  </a:lnTo>
                  <a:lnTo>
                    <a:pt x="4" y="6"/>
                  </a:lnTo>
                  <a:lnTo>
                    <a:pt x="8" y="4"/>
                  </a:lnTo>
                  <a:lnTo>
                    <a:pt x="8" y="4"/>
                  </a:lnTo>
                  <a:lnTo>
                    <a:pt x="8" y="4"/>
                  </a:lnTo>
                  <a:lnTo>
                    <a:pt x="8" y="4"/>
                  </a:lnTo>
                  <a:lnTo>
                    <a:pt x="10" y="2"/>
                  </a:lnTo>
                  <a:lnTo>
                    <a:pt x="10" y="2"/>
                  </a:lnTo>
                  <a:lnTo>
                    <a:pt x="14" y="2"/>
                  </a:lnTo>
                  <a:lnTo>
                    <a:pt x="14" y="2"/>
                  </a:lnTo>
                  <a:lnTo>
                    <a:pt x="16" y="2"/>
                  </a:lnTo>
                  <a:lnTo>
                    <a:pt x="16" y="2"/>
                  </a:lnTo>
                  <a:lnTo>
                    <a:pt x="18" y="2"/>
                  </a:lnTo>
                  <a:lnTo>
                    <a:pt x="18" y="2"/>
                  </a:lnTo>
                  <a:lnTo>
                    <a:pt x="20" y="0"/>
                  </a:lnTo>
                  <a:lnTo>
                    <a:pt x="20" y="0"/>
                  </a:lnTo>
                  <a:lnTo>
                    <a:pt x="26" y="2"/>
                  </a:lnTo>
                  <a:lnTo>
                    <a:pt x="26" y="2"/>
                  </a:lnTo>
                  <a:lnTo>
                    <a:pt x="28" y="2"/>
                  </a:lnTo>
                  <a:lnTo>
                    <a:pt x="28" y="2"/>
                  </a:lnTo>
                  <a:lnTo>
                    <a:pt x="30" y="2"/>
                  </a:lnTo>
                  <a:lnTo>
                    <a:pt x="30" y="2"/>
                  </a:lnTo>
                  <a:lnTo>
                    <a:pt x="32" y="2"/>
                  </a:lnTo>
                  <a:lnTo>
                    <a:pt x="32" y="2"/>
                  </a:lnTo>
                  <a:lnTo>
                    <a:pt x="34" y="2"/>
                  </a:lnTo>
                  <a:lnTo>
                    <a:pt x="34" y="2"/>
                  </a:lnTo>
                  <a:lnTo>
                    <a:pt x="36" y="2"/>
                  </a:lnTo>
                  <a:lnTo>
                    <a:pt x="36" y="2"/>
                  </a:lnTo>
                  <a:lnTo>
                    <a:pt x="38" y="2"/>
                  </a:lnTo>
                  <a:lnTo>
                    <a:pt x="38" y="2"/>
                  </a:lnTo>
                  <a:lnTo>
                    <a:pt x="40" y="2"/>
                  </a:lnTo>
                  <a:lnTo>
                    <a:pt x="40" y="2"/>
                  </a:lnTo>
                  <a:lnTo>
                    <a:pt x="46" y="2"/>
                  </a:lnTo>
                  <a:lnTo>
                    <a:pt x="46" y="2"/>
                  </a:lnTo>
                  <a:lnTo>
                    <a:pt x="48" y="2"/>
                  </a:lnTo>
                  <a:lnTo>
                    <a:pt x="48" y="2"/>
                  </a:lnTo>
                  <a:lnTo>
                    <a:pt x="50" y="2"/>
                  </a:lnTo>
                  <a:lnTo>
                    <a:pt x="50" y="2"/>
                  </a:lnTo>
                  <a:lnTo>
                    <a:pt x="60" y="0"/>
                  </a:lnTo>
                  <a:lnTo>
                    <a:pt x="60" y="0"/>
                  </a:lnTo>
                  <a:lnTo>
                    <a:pt x="62" y="0"/>
                  </a:lnTo>
                  <a:lnTo>
                    <a:pt x="62" y="0"/>
                  </a:lnTo>
                  <a:lnTo>
                    <a:pt x="66" y="0"/>
                  </a:lnTo>
                  <a:lnTo>
                    <a:pt x="66" y="0"/>
                  </a:lnTo>
                  <a:lnTo>
                    <a:pt x="70" y="2"/>
                  </a:lnTo>
                  <a:lnTo>
                    <a:pt x="70" y="2"/>
                  </a:lnTo>
                  <a:lnTo>
                    <a:pt x="72" y="2"/>
                  </a:lnTo>
                  <a:lnTo>
                    <a:pt x="76" y="2"/>
                  </a:lnTo>
                  <a:lnTo>
                    <a:pt x="76" y="2"/>
                  </a:lnTo>
                  <a:lnTo>
                    <a:pt x="80" y="4"/>
                  </a:lnTo>
                  <a:lnTo>
                    <a:pt x="80" y="4"/>
                  </a:lnTo>
                  <a:lnTo>
                    <a:pt x="82" y="2"/>
                  </a:lnTo>
                  <a:lnTo>
                    <a:pt x="84" y="2"/>
                  </a:lnTo>
                  <a:lnTo>
                    <a:pt x="84" y="2"/>
                  </a:lnTo>
                  <a:lnTo>
                    <a:pt x="86" y="2"/>
                  </a:lnTo>
                  <a:lnTo>
                    <a:pt x="86" y="2"/>
                  </a:lnTo>
                  <a:lnTo>
                    <a:pt x="90" y="4"/>
                  </a:lnTo>
                  <a:lnTo>
                    <a:pt x="90" y="4"/>
                  </a:lnTo>
                  <a:lnTo>
                    <a:pt x="92" y="4"/>
                  </a:lnTo>
                  <a:lnTo>
                    <a:pt x="92" y="4"/>
                  </a:lnTo>
                  <a:lnTo>
                    <a:pt x="94" y="4"/>
                  </a:lnTo>
                  <a:lnTo>
                    <a:pt x="94" y="4"/>
                  </a:lnTo>
                  <a:lnTo>
                    <a:pt x="98" y="2"/>
                  </a:lnTo>
                  <a:lnTo>
                    <a:pt x="98" y="2"/>
                  </a:lnTo>
                  <a:lnTo>
                    <a:pt x="102" y="4"/>
                  </a:lnTo>
                  <a:lnTo>
                    <a:pt x="106" y="4"/>
                  </a:lnTo>
                  <a:lnTo>
                    <a:pt x="106" y="4"/>
                  </a:lnTo>
                  <a:lnTo>
                    <a:pt x="108" y="4"/>
                  </a:lnTo>
                  <a:lnTo>
                    <a:pt x="108" y="4"/>
                  </a:lnTo>
                  <a:lnTo>
                    <a:pt x="110" y="4"/>
                  </a:lnTo>
                  <a:lnTo>
                    <a:pt x="112" y="6"/>
                  </a:lnTo>
                  <a:lnTo>
                    <a:pt x="112" y="6"/>
                  </a:lnTo>
                  <a:lnTo>
                    <a:pt x="116" y="4"/>
                  </a:lnTo>
                  <a:lnTo>
                    <a:pt x="116" y="4"/>
                  </a:lnTo>
                  <a:lnTo>
                    <a:pt x="120" y="4"/>
                  </a:lnTo>
                  <a:lnTo>
                    <a:pt x="120" y="4"/>
                  </a:lnTo>
                  <a:lnTo>
                    <a:pt x="124" y="4"/>
                  </a:lnTo>
                  <a:lnTo>
                    <a:pt x="124" y="4"/>
                  </a:lnTo>
                  <a:lnTo>
                    <a:pt x="128" y="4"/>
                  </a:lnTo>
                  <a:lnTo>
                    <a:pt x="134" y="4"/>
                  </a:lnTo>
                  <a:lnTo>
                    <a:pt x="134" y="4"/>
                  </a:lnTo>
                  <a:lnTo>
                    <a:pt x="136" y="4"/>
                  </a:lnTo>
                  <a:lnTo>
                    <a:pt x="136" y="4"/>
                  </a:lnTo>
                  <a:lnTo>
                    <a:pt x="138" y="2"/>
                  </a:lnTo>
                  <a:lnTo>
                    <a:pt x="138" y="2"/>
                  </a:lnTo>
                  <a:lnTo>
                    <a:pt x="142" y="4"/>
                  </a:lnTo>
                  <a:lnTo>
                    <a:pt x="142" y="4"/>
                  </a:lnTo>
                  <a:lnTo>
                    <a:pt x="146" y="2"/>
                  </a:lnTo>
                  <a:lnTo>
                    <a:pt x="146" y="2"/>
                  </a:lnTo>
                  <a:lnTo>
                    <a:pt x="148" y="2"/>
                  </a:lnTo>
                  <a:lnTo>
                    <a:pt x="148" y="2"/>
                  </a:lnTo>
                  <a:lnTo>
                    <a:pt x="150" y="2"/>
                  </a:lnTo>
                  <a:lnTo>
                    <a:pt x="150" y="2"/>
                  </a:lnTo>
                  <a:lnTo>
                    <a:pt x="156" y="4"/>
                  </a:lnTo>
                  <a:lnTo>
                    <a:pt x="156" y="4"/>
                  </a:lnTo>
                  <a:lnTo>
                    <a:pt x="158" y="2"/>
                  </a:lnTo>
                  <a:lnTo>
                    <a:pt x="158" y="2"/>
                  </a:lnTo>
                  <a:lnTo>
                    <a:pt x="164" y="2"/>
                  </a:lnTo>
                  <a:lnTo>
                    <a:pt x="164" y="2"/>
                  </a:lnTo>
                  <a:lnTo>
                    <a:pt x="168" y="2"/>
                  </a:lnTo>
                  <a:lnTo>
                    <a:pt x="174" y="4"/>
                  </a:lnTo>
                  <a:lnTo>
                    <a:pt x="174" y="4"/>
                  </a:lnTo>
                  <a:lnTo>
                    <a:pt x="178" y="2"/>
                  </a:lnTo>
                  <a:lnTo>
                    <a:pt x="178" y="2"/>
                  </a:lnTo>
                  <a:lnTo>
                    <a:pt x="180" y="4"/>
                  </a:lnTo>
                  <a:lnTo>
                    <a:pt x="180" y="4"/>
                  </a:lnTo>
                  <a:lnTo>
                    <a:pt x="182" y="2"/>
                  </a:lnTo>
                  <a:lnTo>
                    <a:pt x="182" y="2"/>
                  </a:lnTo>
                  <a:lnTo>
                    <a:pt x="186" y="2"/>
                  </a:lnTo>
                  <a:lnTo>
                    <a:pt x="186" y="2"/>
                  </a:lnTo>
                  <a:lnTo>
                    <a:pt x="188" y="4"/>
                  </a:lnTo>
                  <a:lnTo>
                    <a:pt x="188" y="4"/>
                  </a:lnTo>
                  <a:lnTo>
                    <a:pt x="190" y="2"/>
                  </a:lnTo>
                  <a:lnTo>
                    <a:pt x="190" y="2"/>
                  </a:lnTo>
                  <a:lnTo>
                    <a:pt x="192" y="2"/>
                  </a:lnTo>
                  <a:lnTo>
                    <a:pt x="192" y="2"/>
                  </a:lnTo>
                  <a:lnTo>
                    <a:pt x="194" y="2"/>
                  </a:lnTo>
                  <a:lnTo>
                    <a:pt x="194" y="2"/>
                  </a:lnTo>
                  <a:lnTo>
                    <a:pt x="196" y="2"/>
                  </a:lnTo>
                  <a:lnTo>
                    <a:pt x="196" y="2"/>
                  </a:lnTo>
                  <a:lnTo>
                    <a:pt x="200" y="2"/>
                  </a:lnTo>
                  <a:lnTo>
                    <a:pt x="200" y="2"/>
                  </a:lnTo>
                  <a:lnTo>
                    <a:pt x="204" y="4"/>
                  </a:lnTo>
                  <a:lnTo>
                    <a:pt x="204" y="4"/>
                  </a:lnTo>
                  <a:lnTo>
                    <a:pt x="210" y="2"/>
                  </a:lnTo>
                  <a:lnTo>
                    <a:pt x="210" y="2"/>
                  </a:lnTo>
                  <a:lnTo>
                    <a:pt x="212" y="2"/>
                  </a:lnTo>
                  <a:lnTo>
                    <a:pt x="212" y="2"/>
                  </a:lnTo>
                  <a:lnTo>
                    <a:pt x="214" y="2"/>
                  </a:lnTo>
                  <a:lnTo>
                    <a:pt x="214" y="2"/>
                  </a:lnTo>
                  <a:lnTo>
                    <a:pt x="214" y="2"/>
                  </a:lnTo>
                  <a:lnTo>
                    <a:pt x="214" y="2"/>
                  </a:lnTo>
                  <a:lnTo>
                    <a:pt x="214" y="4"/>
                  </a:lnTo>
                  <a:lnTo>
                    <a:pt x="214" y="4"/>
                  </a:lnTo>
                  <a:lnTo>
                    <a:pt x="216" y="4"/>
                  </a:lnTo>
                  <a:lnTo>
                    <a:pt x="216" y="4"/>
                  </a:lnTo>
                  <a:lnTo>
                    <a:pt x="218" y="4"/>
                  </a:lnTo>
                  <a:lnTo>
                    <a:pt x="218" y="4"/>
                  </a:lnTo>
                  <a:lnTo>
                    <a:pt x="224" y="4"/>
                  </a:lnTo>
                  <a:lnTo>
                    <a:pt x="224" y="4"/>
                  </a:lnTo>
                  <a:lnTo>
                    <a:pt x="226" y="0"/>
                  </a:lnTo>
                  <a:lnTo>
                    <a:pt x="226" y="0"/>
                  </a:lnTo>
                  <a:lnTo>
                    <a:pt x="232" y="0"/>
                  </a:lnTo>
                  <a:lnTo>
                    <a:pt x="232" y="0"/>
                  </a:lnTo>
                  <a:lnTo>
                    <a:pt x="234" y="0"/>
                  </a:lnTo>
                  <a:lnTo>
                    <a:pt x="234" y="0"/>
                  </a:lnTo>
                  <a:lnTo>
                    <a:pt x="238" y="2"/>
                  </a:lnTo>
                  <a:lnTo>
                    <a:pt x="238" y="2"/>
                  </a:lnTo>
                  <a:lnTo>
                    <a:pt x="244" y="2"/>
                  </a:lnTo>
                  <a:lnTo>
                    <a:pt x="244" y="2"/>
                  </a:lnTo>
                  <a:lnTo>
                    <a:pt x="248" y="2"/>
                  </a:lnTo>
                  <a:lnTo>
                    <a:pt x="248" y="2"/>
                  </a:lnTo>
                  <a:lnTo>
                    <a:pt x="252" y="2"/>
                  </a:lnTo>
                  <a:lnTo>
                    <a:pt x="252" y="2"/>
                  </a:lnTo>
                  <a:lnTo>
                    <a:pt x="256" y="2"/>
                  </a:lnTo>
                  <a:lnTo>
                    <a:pt x="256" y="2"/>
                  </a:lnTo>
                  <a:lnTo>
                    <a:pt x="258" y="2"/>
                  </a:lnTo>
                  <a:lnTo>
                    <a:pt x="258" y="2"/>
                  </a:lnTo>
                  <a:lnTo>
                    <a:pt x="258" y="2"/>
                  </a:lnTo>
                  <a:lnTo>
                    <a:pt x="258" y="2"/>
                  </a:lnTo>
                  <a:lnTo>
                    <a:pt x="258" y="2"/>
                  </a:lnTo>
                  <a:lnTo>
                    <a:pt x="258" y="2"/>
                  </a:lnTo>
                  <a:lnTo>
                    <a:pt x="260" y="2"/>
                  </a:lnTo>
                  <a:lnTo>
                    <a:pt x="260" y="2"/>
                  </a:lnTo>
                  <a:lnTo>
                    <a:pt x="262" y="2"/>
                  </a:lnTo>
                  <a:lnTo>
                    <a:pt x="262" y="2"/>
                  </a:lnTo>
                  <a:lnTo>
                    <a:pt x="268" y="2"/>
                  </a:lnTo>
                  <a:lnTo>
                    <a:pt x="268" y="2"/>
                  </a:lnTo>
                  <a:lnTo>
                    <a:pt x="268" y="2"/>
                  </a:lnTo>
                  <a:lnTo>
                    <a:pt x="268" y="2"/>
                  </a:lnTo>
                  <a:lnTo>
                    <a:pt x="270" y="2"/>
                  </a:lnTo>
                  <a:lnTo>
                    <a:pt x="270" y="2"/>
                  </a:lnTo>
                  <a:lnTo>
                    <a:pt x="276" y="2"/>
                  </a:lnTo>
                  <a:lnTo>
                    <a:pt x="276" y="2"/>
                  </a:lnTo>
                  <a:lnTo>
                    <a:pt x="276" y="2"/>
                  </a:lnTo>
                  <a:lnTo>
                    <a:pt x="276" y="2"/>
                  </a:lnTo>
                  <a:lnTo>
                    <a:pt x="278" y="2"/>
                  </a:lnTo>
                  <a:lnTo>
                    <a:pt x="278" y="2"/>
                  </a:lnTo>
                  <a:lnTo>
                    <a:pt x="280" y="2"/>
                  </a:lnTo>
                  <a:lnTo>
                    <a:pt x="280" y="2"/>
                  </a:lnTo>
                  <a:lnTo>
                    <a:pt x="280" y="4"/>
                  </a:lnTo>
                  <a:lnTo>
                    <a:pt x="280" y="4"/>
                  </a:lnTo>
                  <a:lnTo>
                    <a:pt x="282" y="2"/>
                  </a:lnTo>
                  <a:lnTo>
                    <a:pt x="282" y="2"/>
                  </a:lnTo>
                  <a:lnTo>
                    <a:pt x="288" y="2"/>
                  </a:lnTo>
                  <a:lnTo>
                    <a:pt x="288" y="2"/>
                  </a:lnTo>
                  <a:lnTo>
                    <a:pt x="290" y="2"/>
                  </a:lnTo>
                  <a:lnTo>
                    <a:pt x="290" y="2"/>
                  </a:lnTo>
                  <a:lnTo>
                    <a:pt x="296" y="2"/>
                  </a:lnTo>
                  <a:lnTo>
                    <a:pt x="296" y="2"/>
                  </a:lnTo>
                  <a:lnTo>
                    <a:pt x="298" y="2"/>
                  </a:lnTo>
                  <a:lnTo>
                    <a:pt x="298" y="2"/>
                  </a:lnTo>
                  <a:lnTo>
                    <a:pt x="298" y="2"/>
                  </a:lnTo>
                  <a:lnTo>
                    <a:pt x="298" y="2"/>
                  </a:lnTo>
                  <a:lnTo>
                    <a:pt x="302" y="2"/>
                  </a:lnTo>
                  <a:lnTo>
                    <a:pt x="302" y="2"/>
                  </a:lnTo>
                  <a:lnTo>
                    <a:pt x="306" y="2"/>
                  </a:lnTo>
                  <a:lnTo>
                    <a:pt x="306" y="2"/>
                  </a:lnTo>
                  <a:lnTo>
                    <a:pt x="310" y="2"/>
                  </a:lnTo>
                  <a:lnTo>
                    <a:pt x="312" y="2"/>
                  </a:lnTo>
                  <a:lnTo>
                    <a:pt x="312" y="2"/>
                  </a:lnTo>
                  <a:lnTo>
                    <a:pt x="318" y="2"/>
                  </a:lnTo>
                  <a:lnTo>
                    <a:pt x="322" y="2"/>
                  </a:lnTo>
                  <a:lnTo>
                    <a:pt x="322" y="2"/>
                  </a:lnTo>
                  <a:lnTo>
                    <a:pt x="324" y="4"/>
                  </a:lnTo>
                  <a:lnTo>
                    <a:pt x="324" y="4"/>
                  </a:lnTo>
                  <a:lnTo>
                    <a:pt x="324" y="2"/>
                  </a:lnTo>
                  <a:lnTo>
                    <a:pt x="326" y="2"/>
                  </a:lnTo>
                  <a:lnTo>
                    <a:pt x="326" y="2"/>
                  </a:lnTo>
                  <a:lnTo>
                    <a:pt x="332" y="2"/>
                  </a:lnTo>
                  <a:lnTo>
                    <a:pt x="332" y="2"/>
                  </a:lnTo>
                  <a:lnTo>
                    <a:pt x="336" y="2"/>
                  </a:lnTo>
                  <a:lnTo>
                    <a:pt x="342" y="2"/>
                  </a:lnTo>
                  <a:lnTo>
                    <a:pt x="342" y="2"/>
                  </a:lnTo>
                  <a:lnTo>
                    <a:pt x="344" y="2"/>
                  </a:lnTo>
                  <a:lnTo>
                    <a:pt x="348" y="2"/>
                  </a:lnTo>
                  <a:lnTo>
                    <a:pt x="348" y="2"/>
                  </a:lnTo>
                  <a:lnTo>
                    <a:pt x="352" y="2"/>
                  </a:lnTo>
                  <a:lnTo>
                    <a:pt x="352" y="2"/>
                  </a:lnTo>
                  <a:lnTo>
                    <a:pt x="354" y="2"/>
                  </a:lnTo>
                  <a:lnTo>
                    <a:pt x="354" y="2"/>
                  </a:lnTo>
                  <a:lnTo>
                    <a:pt x="358" y="2"/>
                  </a:lnTo>
                  <a:lnTo>
                    <a:pt x="360" y="2"/>
                  </a:lnTo>
                  <a:lnTo>
                    <a:pt x="360" y="2"/>
                  </a:lnTo>
                  <a:lnTo>
                    <a:pt x="360" y="4"/>
                  </a:lnTo>
                  <a:lnTo>
                    <a:pt x="360" y="6"/>
                  </a:lnTo>
                  <a:lnTo>
                    <a:pt x="360" y="6"/>
                  </a:lnTo>
                  <a:lnTo>
                    <a:pt x="362" y="4"/>
                  </a:lnTo>
                  <a:lnTo>
                    <a:pt x="364" y="2"/>
                  </a:lnTo>
                  <a:lnTo>
                    <a:pt x="364" y="2"/>
                  </a:lnTo>
                  <a:lnTo>
                    <a:pt x="370" y="2"/>
                  </a:lnTo>
                  <a:lnTo>
                    <a:pt x="370" y="2"/>
                  </a:lnTo>
                  <a:lnTo>
                    <a:pt x="370" y="2"/>
                  </a:lnTo>
                  <a:lnTo>
                    <a:pt x="370" y="2"/>
                  </a:lnTo>
                  <a:lnTo>
                    <a:pt x="370" y="2"/>
                  </a:lnTo>
                  <a:lnTo>
                    <a:pt x="370" y="2"/>
                  </a:lnTo>
                  <a:lnTo>
                    <a:pt x="370" y="2"/>
                  </a:lnTo>
                  <a:lnTo>
                    <a:pt x="370" y="2"/>
                  </a:lnTo>
                  <a:lnTo>
                    <a:pt x="374" y="4"/>
                  </a:lnTo>
                  <a:lnTo>
                    <a:pt x="374" y="4"/>
                  </a:lnTo>
                  <a:lnTo>
                    <a:pt x="376" y="2"/>
                  </a:lnTo>
                  <a:lnTo>
                    <a:pt x="376" y="2"/>
                  </a:lnTo>
                  <a:lnTo>
                    <a:pt x="378" y="4"/>
                  </a:lnTo>
                  <a:lnTo>
                    <a:pt x="378" y="4"/>
                  </a:lnTo>
                  <a:lnTo>
                    <a:pt x="384" y="4"/>
                  </a:lnTo>
                  <a:lnTo>
                    <a:pt x="384" y="4"/>
                  </a:lnTo>
                  <a:lnTo>
                    <a:pt x="386" y="4"/>
                  </a:lnTo>
                  <a:lnTo>
                    <a:pt x="386" y="4"/>
                  </a:lnTo>
                  <a:lnTo>
                    <a:pt x="390" y="4"/>
                  </a:lnTo>
                  <a:lnTo>
                    <a:pt x="390" y="4"/>
                  </a:lnTo>
                  <a:lnTo>
                    <a:pt x="392" y="4"/>
                  </a:lnTo>
                  <a:lnTo>
                    <a:pt x="392" y="4"/>
                  </a:lnTo>
                  <a:lnTo>
                    <a:pt x="392" y="4"/>
                  </a:lnTo>
                  <a:lnTo>
                    <a:pt x="392" y="4"/>
                  </a:lnTo>
                  <a:lnTo>
                    <a:pt x="394" y="4"/>
                  </a:lnTo>
                  <a:lnTo>
                    <a:pt x="394" y="4"/>
                  </a:lnTo>
                  <a:lnTo>
                    <a:pt x="394" y="4"/>
                  </a:lnTo>
                  <a:lnTo>
                    <a:pt x="394" y="4"/>
                  </a:lnTo>
                  <a:lnTo>
                    <a:pt x="396" y="6"/>
                  </a:lnTo>
                  <a:lnTo>
                    <a:pt x="396" y="6"/>
                  </a:lnTo>
                  <a:lnTo>
                    <a:pt x="398" y="6"/>
                  </a:lnTo>
                  <a:lnTo>
                    <a:pt x="398" y="6"/>
                  </a:lnTo>
                  <a:lnTo>
                    <a:pt x="398" y="6"/>
                  </a:lnTo>
                  <a:lnTo>
                    <a:pt x="398" y="6"/>
                  </a:lnTo>
                  <a:lnTo>
                    <a:pt x="402" y="4"/>
                  </a:lnTo>
                  <a:lnTo>
                    <a:pt x="402" y="4"/>
                  </a:lnTo>
                  <a:lnTo>
                    <a:pt x="406" y="6"/>
                  </a:lnTo>
                  <a:lnTo>
                    <a:pt x="406" y="6"/>
                  </a:lnTo>
                  <a:lnTo>
                    <a:pt x="408" y="4"/>
                  </a:lnTo>
                  <a:lnTo>
                    <a:pt x="408" y="4"/>
                  </a:lnTo>
                  <a:lnTo>
                    <a:pt x="410" y="6"/>
                  </a:lnTo>
                  <a:lnTo>
                    <a:pt x="410" y="6"/>
                  </a:lnTo>
                  <a:lnTo>
                    <a:pt x="410" y="6"/>
                  </a:lnTo>
                  <a:lnTo>
                    <a:pt x="412" y="6"/>
                  </a:lnTo>
                  <a:lnTo>
                    <a:pt x="412" y="4"/>
                  </a:lnTo>
                  <a:lnTo>
                    <a:pt x="412" y="4"/>
                  </a:lnTo>
                  <a:lnTo>
                    <a:pt x="420" y="4"/>
                  </a:lnTo>
                  <a:lnTo>
                    <a:pt x="420" y="4"/>
                  </a:lnTo>
                  <a:lnTo>
                    <a:pt x="424" y="4"/>
                  </a:lnTo>
                  <a:lnTo>
                    <a:pt x="424" y="4"/>
                  </a:lnTo>
                  <a:lnTo>
                    <a:pt x="428" y="6"/>
                  </a:lnTo>
                  <a:lnTo>
                    <a:pt x="428" y="6"/>
                  </a:lnTo>
                  <a:lnTo>
                    <a:pt x="430" y="4"/>
                  </a:lnTo>
                  <a:lnTo>
                    <a:pt x="430" y="4"/>
                  </a:lnTo>
                  <a:lnTo>
                    <a:pt x="432" y="6"/>
                  </a:lnTo>
                  <a:lnTo>
                    <a:pt x="432" y="6"/>
                  </a:lnTo>
                  <a:lnTo>
                    <a:pt x="436" y="4"/>
                  </a:lnTo>
                  <a:lnTo>
                    <a:pt x="436" y="4"/>
                  </a:lnTo>
                  <a:lnTo>
                    <a:pt x="442" y="4"/>
                  </a:lnTo>
                  <a:lnTo>
                    <a:pt x="442" y="4"/>
                  </a:lnTo>
                  <a:lnTo>
                    <a:pt x="446" y="4"/>
                  </a:lnTo>
                  <a:lnTo>
                    <a:pt x="446" y="4"/>
                  </a:lnTo>
                  <a:lnTo>
                    <a:pt x="448" y="4"/>
                  </a:lnTo>
                  <a:lnTo>
                    <a:pt x="448" y="4"/>
                  </a:lnTo>
                  <a:lnTo>
                    <a:pt x="450" y="6"/>
                  </a:lnTo>
                  <a:lnTo>
                    <a:pt x="450" y="6"/>
                  </a:lnTo>
                  <a:lnTo>
                    <a:pt x="452" y="6"/>
                  </a:lnTo>
                  <a:lnTo>
                    <a:pt x="452" y="6"/>
                  </a:lnTo>
                  <a:lnTo>
                    <a:pt x="452" y="6"/>
                  </a:lnTo>
                  <a:lnTo>
                    <a:pt x="452" y="6"/>
                  </a:lnTo>
                  <a:lnTo>
                    <a:pt x="458" y="6"/>
                  </a:lnTo>
                  <a:lnTo>
                    <a:pt x="458" y="6"/>
                  </a:lnTo>
                  <a:lnTo>
                    <a:pt x="458" y="8"/>
                  </a:lnTo>
                  <a:lnTo>
                    <a:pt x="458" y="8"/>
                  </a:lnTo>
                  <a:lnTo>
                    <a:pt x="460" y="6"/>
                  </a:lnTo>
                  <a:lnTo>
                    <a:pt x="460" y="6"/>
                  </a:lnTo>
                  <a:lnTo>
                    <a:pt x="464" y="8"/>
                  </a:lnTo>
                  <a:lnTo>
                    <a:pt x="464" y="8"/>
                  </a:lnTo>
                  <a:lnTo>
                    <a:pt x="468" y="6"/>
                  </a:lnTo>
                  <a:lnTo>
                    <a:pt x="468" y="6"/>
                  </a:lnTo>
                  <a:lnTo>
                    <a:pt x="472" y="6"/>
                  </a:lnTo>
                  <a:lnTo>
                    <a:pt x="472" y="6"/>
                  </a:lnTo>
                  <a:lnTo>
                    <a:pt x="476" y="6"/>
                  </a:lnTo>
                  <a:lnTo>
                    <a:pt x="476" y="6"/>
                  </a:lnTo>
                  <a:lnTo>
                    <a:pt x="478" y="6"/>
                  </a:lnTo>
                  <a:lnTo>
                    <a:pt x="478" y="6"/>
                  </a:lnTo>
                  <a:lnTo>
                    <a:pt x="482" y="6"/>
                  </a:lnTo>
                  <a:lnTo>
                    <a:pt x="482" y="6"/>
                  </a:lnTo>
                  <a:lnTo>
                    <a:pt x="484" y="6"/>
                  </a:lnTo>
                  <a:lnTo>
                    <a:pt x="484" y="6"/>
                  </a:lnTo>
                  <a:lnTo>
                    <a:pt x="490" y="4"/>
                  </a:lnTo>
                  <a:lnTo>
                    <a:pt x="490" y="4"/>
                  </a:lnTo>
                  <a:lnTo>
                    <a:pt x="490" y="6"/>
                  </a:lnTo>
                  <a:lnTo>
                    <a:pt x="490" y="6"/>
                  </a:lnTo>
                  <a:lnTo>
                    <a:pt x="494" y="6"/>
                  </a:lnTo>
                  <a:lnTo>
                    <a:pt x="494" y="6"/>
                  </a:lnTo>
                  <a:lnTo>
                    <a:pt x="498" y="6"/>
                  </a:lnTo>
                  <a:lnTo>
                    <a:pt x="498" y="6"/>
                  </a:lnTo>
                  <a:lnTo>
                    <a:pt x="506" y="6"/>
                  </a:lnTo>
                  <a:lnTo>
                    <a:pt x="516" y="6"/>
                  </a:lnTo>
                  <a:lnTo>
                    <a:pt x="516" y="6"/>
                  </a:lnTo>
                  <a:lnTo>
                    <a:pt x="518" y="6"/>
                  </a:lnTo>
                  <a:lnTo>
                    <a:pt x="518" y="6"/>
                  </a:lnTo>
                  <a:lnTo>
                    <a:pt x="522" y="6"/>
                  </a:lnTo>
                  <a:lnTo>
                    <a:pt x="522" y="6"/>
                  </a:lnTo>
                  <a:lnTo>
                    <a:pt x="522" y="6"/>
                  </a:lnTo>
                  <a:lnTo>
                    <a:pt x="524" y="6"/>
                  </a:lnTo>
                  <a:lnTo>
                    <a:pt x="524" y="6"/>
                  </a:lnTo>
                  <a:lnTo>
                    <a:pt x="526" y="6"/>
                  </a:lnTo>
                  <a:lnTo>
                    <a:pt x="526" y="6"/>
                  </a:lnTo>
                  <a:lnTo>
                    <a:pt x="528" y="6"/>
                  </a:lnTo>
                  <a:lnTo>
                    <a:pt x="528" y="6"/>
                  </a:lnTo>
                  <a:lnTo>
                    <a:pt x="530" y="6"/>
                  </a:lnTo>
                  <a:lnTo>
                    <a:pt x="530" y="6"/>
                  </a:lnTo>
                  <a:lnTo>
                    <a:pt x="532" y="6"/>
                  </a:lnTo>
                  <a:lnTo>
                    <a:pt x="532" y="6"/>
                  </a:lnTo>
                  <a:lnTo>
                    <a:pt x="534" y="6"/>
                  </a:lnTo>
                  <a:lnTo>
                    <a:pt x="534" y="6"/>
                  </a:lnTo>
                  <a:lnTo>
                    <a:pt x="536" y="6"/>
                  </a:lnTo>
                  <a:lnTo>
                    <a:pt x="536" y="6"/>
                  </a:lnTo>
                  <a:lnTo>
                    <a:pt x="540" y="4"/>
                  </a:lnTo>
                  <a:lnTo>
                    <a:pt x="540" y="4"/>
                  </a:lnTo>
                  <a:lnTo>
                    <a:pt x="542" y="4"/>
                  </a:lnTo>
                  <a:lnTo>
                    <a:pt x="542" y="4"/>
                  </a:lnTo>
                  <a:lnTo>
                    <a:pt x="544" y="4"/>
                  </a:lnTo>
                  <a:lnTo>
                    <a:pt x="544" y="4"/>
                  </a:lnTo>
                  <a:lnTo>
                    <a:pt x="548" y="4"/>
                  </a:lnTo>
                  <a:lnTo>
                    <a:pt x="548" y="4"/>
                  </a:lnTo>
                  <a:lnTo>
                    <a:pt x="550" y="4"/>
                  </a:lnTo>
                  <a:lnTo>
                    <a:pt x="550" y="4"/>
                  </a:lnTo>
                  <a:lnTo>
                    <a:pt x="556" y="4"/>
                  </a:lnTo>
                  <a:lnTo>
                    <a:pt x="560" y="4"/>
                  </a:lnTo>
                  <a:lnTo>
                    <a:pt x="560" y="4"/>
                  </a:lnTo>
                  <a:lnTo>
                    <a:pt x="562" y="6"/>
                  </a:lnTo>
                  <a:lnTo>
                    <a:pt x="562" y="6"/>
                  </a:lnTo>
                  <a:lnTo>
                    <a:pt x="568" y="6"/>
                  </a:lnTo>
                  <a:lnTo>
                    <a:pt x="568" y="6"/>
                  </a:lnTo>
                  <a:lnTo>
                    <a:pt x="570" y="4"/>
                  </a:lnTo>
                  <a:lnTo>
                    <a:pt x="570" y="4"/>
                  </a:lnTo>
                  <a:lnTo>
                    <a:pt x="572" y="4"/>
                  </a:lnTo>
                  <a:lnTo>
                    <a:pt x="572" y="4"/>
                  </a:lnTo>
                  <a:lnTo>
                    <a:pt x="574" y="4"/>
                  </a:lnTo>
                  <a:lnTo>
                    <a:pt x="574" y="4"/>
                  </a:lnTo>
                  <a:lnTo>
                    <a:pt x="574" y="4"/>
                  </a:lnTo>
                  <a:lnTo>
                    <a:pt x="578" y="6"/>
                  </a:lnTo>
                  <a:lnTo>
                    <a:pt x="578" y="6"/>
                  </a:lnTo>
                  <a:lnTo>
                    <a:pt x="582" y="6"/>
                  </a:lnTo>
                  <a:lnTo>
                    <a:pt x="582" y="6"/>
                  </a:lnTo>
                  <a:lnTo>
                    <a:pt x="582" y="6"/>
                  </a:lnTo>
                  <a:lnTo>
                    <a:pt x="582" y="6"/>
                  </a:lnTo>
                  <a:lnTo>
                    <a:pt x="582" y="6"/>
                  </a:lnTo>
                  <a:lnTo>
                    <a:pt x="582" y="6"/>
                  </a:lnTo>
                  <a:lnTo>
                    <a:pt x="582" y="6"/>
                  </a:lnTo>
                  <a:lnTo>
                    <a:pt x="582" y="6"/>
                  </a:lnTo>
                  <a:lnTo>
                    <a:pt x="586" y="6"/>
                  </a:lnTo>
                  <a:lnTo>
                    <a:pt x="586" y="6"/>
                  </a:lnTo>
                  <a:lnTo>
                    <a:pt x="590" y="6"/>
                  </a:lnTo>
                  <a:lnTo>
                    <a:pt x="590" y="6"/>
                  </a:lnTo>
                  <a:lnTo>
                    <a:pt x="592" y="4"/>
                  </a:lnTo>
                  <a:lnTo>
                    <a:pt x="592" y="4"/>
                  </a:lnTo>
                  <a:lnTo>
                    <a:pt x="594" y="4"/>
                  </a:lnTo>
                  <a:lnTo>
                    <a:pt x="596" y="6"/>
                  </a:lnTo>
                  <a:lnTo>
                    <a:pt x="596" y="6"/>
                  </a:lnTo>
                  <a:lnTo>
                    <a:pt x="600" y="8"/>
                  </a:lnTo>
                  <a:lnTo>
                    <a:pt x="600" y="8"/>
                  </a:lnTo>
                  <a:lnTo>
                    <a:pt x="602" y="8"/>
                  </a:lnTo>
                  <a:lnTo>
                    <a:pt x="604" y="8"/>
                  </a:lnTo>
                  <a:lnTo>
                    <a:pt x="604" y="8"/>
                  </a:lnTo>
                  <a:lnTo>
                    <a:pt x="606" y="8"/>
                  </a:lnTo>
                  <a:lnTo>
                    <a:pt x="606" y="8"/>
                  </a:lnTo>
                  <a:lnTo>
                    <a:pt x="612" y="8"/>
                  </a:lnTo>
                  <a:lnTo>
                    <a:pt x="612" y="8"/>
                  </a:lnTo>
                  <a:lnTo>
                    <a:pt x="616" y="6"/>
                  </a:lnTo>
                  <a:lnTo>
                    <a:pt x="616" y="6"/>
                  </a:lnTo>
                  <a:lnTo>
                    <a:pt x="618" y="8"/>
                  </a:lnTo>
                  <a:lnTo>
                    <a:pt x="618" y="8"/>
                  </a:lnTo>
                  <a:lnTo>
                    <a:pt x="618" y="8"/>
                  </a:lnTo>
                  <a:lnTo>
                    <a:pt x="620" y="10"/>
                  </a:lnTo>
                  <a:lnTo>
                    <a:pt x="620" y="10"/>
                  </a:lnTo>
                  <a:lnTo>
                    <a:pt x="628" y="8"/>
                  </a:lnTo>
                  <a:lnTo>
                    <a:pt x="628" y="8"/>
                  </a:lnTo>
                  <a:lnTo>
                    <a:pt x="630" y="6"/>
                  </a:lnTo>
                  <a:lnTo>
                    <a:pt x="630" y="6"/>
                  </a:lnTo>
                  <a:lnTo>
                    <a:pt x="634" y="8"/>
                  </a:lnTo>
                  <a:lnTo>
                    <a:pt x="634" y="8"/>
                  </a:lnTo>
                  <a:lnTo>
                    <a:pt x="636" y="6"/>
                  </a:lnTo>
                  <a:lnTo>
                    <a:pt x="636" y="6"/>
                  </a:lnTo>
                  <a:lnTo>
                    <a:pt x="644" y="6"/>
                  </a:lnTo>
                  <a:lnTo>
                    <a:pt x="644" y="6"/>
                  </a:lnTo>
                  <a:lnTo>
                    <a:pt x="646" y="6"/>
                  </a:lnTo>
                  <a:lnTo>
                    <a:pt x="646" y="6"/>
                  </a:lnTo>
                  <a:lnTo>
                    <a:pt x="650" y="4"/>
                  </a:lnTo>
                  <a:lnTo>
                    <a:pt x="650" y="4"/>
                  </a:lnTo>
                  <a:lnTo>
                    <a:pt x="652" y="6"/>
                  </a:lnTo>
                  <a:lnTo>
                    <a:pt x="652" y="6"/>
                  </a:lnTo>
                  <a:lnTo>
                    <a:pt x="658" y="6"/>
                  </a:lnTo>
                  <a:lnTo>
                    <a:pt x="658" y="6"/>
                  </a:lnTo>
                  <a:lnTo>
                    <a:pt x="660" y="6"/>
                  </a:lnTo>
                  <a:lnTo>
                    <a:pt x="660" y="6"/>
                  </a:lnTo>
                  <a:lnTo>
                    <a:pt x="664" y="4"/>
                  </a:lnTo>
                  <a:lnTo>
                    <a:pt x="664" y="4"/>
                  </a:lnTo>
                  <a:lnTo>
                    <a:pt x="664" y="6"/>
                  </a:lnTo>
                  <a:lnTo>
                    <a:pt x="664" y="6"/>
                  </a:lnTo>
                  <a:lnTo>
                    <a:pt x="668" y="6"/>
                  </a:lnTo>
                  <a:lnTo>
                    <a:pt x="668" y="6"/>
                  </a:lnTo>
                  <a:lnTo>
                    <a:pt x="670" y="6"/>
                  </a:lnTo>
                  <a:lnTo>
                    <a:pt x="670" y="6"/>
                  </a:lnTo>
                  <a:lnTo>
                    <a:pt x="674" y="6"/>
                  </a:lnTo>
                  <a:lnTo>
                    <a:pt x="674" y="6"/>
                  </a:lnTo>
                  <a:lnTo>
                    <a:pt x="676" y="6"/>
                  </a:lnTo>
                  <a:lnTo>
                    <a:pt x="678" y="6"/>
                  </a:lnTo>
                  <a:lnTo>
                    <a:pt x="678" y="6"/>
                  </a:lnTo>
                  <a:lnTo>
                    <a:pt x="682" y="4"/>
                  </a:lnTo>
                  <a:lnTo>
                    <a:pt x="682" y="4"/>
                  </a:lnTo>
                  <a:lnTo>
                    <a:pt x="684" y="4"/>
                  </a:lnTo>
                  <a:lnTo>
                    <a:pt x="684" y="4"/>
                  </a:lnTo>
                  <a:lnTo>
                    <a:pt x="686" y="4"/>
                  </a:lnTo>
                  <a:lnTo>
                    <a:pt x="686" y="4"/>
                  </a:lnTo>
                  <a:lnTo>
                    <a:pt x="688" y="4"/>
                  </a:lnTo>
                  <a:lnTo>
                    <a:pt x="688" y="4"/>
                  </a:lnTo>
                  <a:lnTo>
                    <a:pt x="690" y="6"/>
                  </a:lnTo>
                  <a:lnTo>
                    <a:pt x="690" y="6"/>
                  </a:lnTo>
                  <a:lnTo>
                    <a:pt x="692" y="6"/>
                  </a:lnTo>
                  <a:lnTo>
                    <a:pt x="692" y="6"/>
                  </a:lnTo>
                  <a:lnTo>
                    <a:pt x="696" y="6"/>
                  </a:lnTo>
                  <a:lnTo>
                    <a:pt x="696" y="6"/>
                  </a:lnTo>
                  <a:lnTo>
                    <a:pt x="700" y="6"/>
                  </a:lnTo>
                  <a:lnTo>
                    <a:pt x="700" y="6"/>
                  </a:lnTo>
                  <a:lnTo>
                    <a:pt x="706" y="6"/>
                  </a:lnTo>
                  <a:lnTo>
                    <a:pt x="706" y="6"/>
                  </a:lnTo>
                  <a:lnTo>
                    <a:pt x="706" y="8"/>
                  </a:lnTo>
                  <a:lnTo>
                    <a:pt x="706" y="8"/>
                  </a:lnTo>
                  <a:lnTo>
                    <a:pt x="708" y="10"/>
                  </a:lnTo>
                  <a:lnTo>
                    <a:pt x="708" y="10"/>
                  </a:lnTo>
                  <a:lnTo>
                    <a:pt x="712" y="10"/>
                  </a:lnTo>
                  <a:lnTo>
                    <a:pt x="712" y="10"/>
                  </a:lnTo>
                  <a:lnTo>
                    <a:pt x="716" y="8"/>
                  </a:lnTo>
                  <a:lnTo>
                    <a:pt x="716" y="8"/>
                  </a:lnTo>
                  <a:lnTo>
                    <a:pt x="722" y="8"/>
                  </a:lnTo>
                  <a:lnTo>
                    <a:pt x="722" y="8"/>
                  </a:lnTo>
                  <a:lnTo>
                    <a:pt x="728" y="6"/>
                  </a:lnTo>
                  <a:lnTo>
                    <a:pt x="728" y="6"/>
                  </a:lnTo>
                  <a:lnTo>
                    <a:pt x="728" y="6"/>
                  </a:lnTo>
                  <a:lnTo>
                    <a:pt x="728" y="6"/>
                  </a:lnTo>
                  <a:lnTo>
                    <a:pt x="734" y="4"/>
                  </a:lnTo>
                  <a:lnTo>
                    <a:pt x="734" y="4"/>
                  </a:lnTo>
                  <a:lnTo>
                    <a:pt x="746" y="4"/>
                  </a:lnTo>
                  <a:lnTo>
                    <a:pt x="746" y="4"/>
                  </a:lnTo>
                  <a:lnTo>
                    <a:pt x="746" y="6"/>
                  </a:lnTo>
                  <a:lnTo>
                    <a:pt x="746" y="6"/>
                  </a:lnTo>
                  <a:lnTo>
                    <a:pt x="750" y="6"/>
                  </a:lnTo>
                  <a:lnTo>
                    <a:pt x="754" y="6"/>
                  </a:lnTo>
                  <a:lnTo>
                    <a:pt x="754" y="6"/>
                  </a:lnTo>
                  <a:lnTo>
                    <a:pt x="764" y="6"/>
                  </a:lnTo>
                  <a:lnTo>
                    <a:pt x="764" y="6"/>
                  </a:lnTo>
                  <a:lnTo>
                    <a:pt x="766" y="6"/>
                  </a:lnTo>
                  <a:lnTo>
                    <a:pt x="766" y="6"/>
                  </a:lnTo>
                  <a:lnTo>
                    <a:pt x="766" y="6"/>
                  </a:lnTo>
                  <a:lnTo>
                    <a:pt x="770" y="6"/>
                  </a:lnTo>
                  <a:lnTo>
                    <a:pt x="770" y="6"/>
                  </a:lnTo>
                  <a:lnTo>
                    <a:pt x="774" y="6"/>
                  </a:lnTo>
                  <a:lnTo>
                    <a:pt x="774" y="6"/>
                  </a:lnTo>
                  <a:lnTo>
                    <a:pt x="774" y="6"/>
                  </a:lnTo>
                  <a:lnTo>
                    <a:pt x="774" y="6"/>
                  </a:lnTo>
                  <a:lnTo>
                    <a:pt x="776" y="6"/>
                  </a:lnTo>
                  <a:lnTo>
                    <a:pt x="776" y="6"/>
                  </a:lnTo>
                  <a:lnTo>
                    <a:pt x="776" y="6"/>
                  </a:lnTo>
                  <a:lnTo>
                    <a:pt x="776" y="6"/>
                  </a:lnTo>
                  <a:lnTo>
                    <a:pt x="778" y="8"/>
                  </a:lnTo>
                  <a:lnTo>
                    <a:pt x="778" y="8"/>
                  </a:lnTo>
                  <a:lnTo>
                    <a:pt x="780" y="8"/>
                  </a:lnTo>
                  <a:lnTo>
                    <a:pt x="780" y="8"/>
                  </a:lnTo>
                  <a:lnTo>
                    <a:pt x="780" y="6"/>
                  </a:lnTo>
                  <a:lnTo>
                    <a:pt x="780" y="6"/>
                  </a:lnTo>
                  <a:lnTo>
                    <a:pt x="784" y="6"/>
                  </a:lnTo>
                  <a:lnTo>
                    <a:pt x="786" y="6"/>
                  </a:lnTo>
                  <a:lnTo>
                    <a:pt x="786" y="6"/>
                  </a:lnTo>
                  <a:lnTo>
                    <a:pt x="788" y="8"/>
                  </a:lnTo>
                  <a:lnTo>
                    <a:pt x="788" y="8"/>
                  </a:lnTo>
                  <a:lnTo>
                    <a:pt x="790" y="8"/>
                  </a:lnTo>
                  <a:lnTo>
                    <a:pt x="790" y="8"/>
                  </a:lnTo>
                  <a:lnTo>
                    <a:pt x="790" y="6"/>
                  </a:lnTo>
                  <a:lnTo>
                    <a:pt x="790" y="6"/>
                  </a:lnTo>
                  <a:lnTo>
                    <a:pt x="790" y="6"/>
                  </a:lnTo>
                  <a:lnTo>
                    <a:pt x="798" y="6"/>
                  </a:lnTo>
                  <a:lnTo>
                    <a:pt x="798" y="6"/>
                  </a:lnTo>
                  <a:lnTo>
                    <a:pt x="800" y="6"/>
                  </a:lnTo>
                  <a:lnTo>
                    <a:pt x="800" y="6"/>
                  </a:lnTo>
                  <a:lnTo>
                    <a:pt x="806" y="6"/>
                  </a:lnTo>
                  <a:lnTo>
                    <a:pt x="806" y="6"/>
                  </a:lnTo>
                  <a:lnTo>
                    <a:pt x="806" y="6"/>
                  </a:lnTo>
                  <a:lnTo>
                    <a:pt x="806" y="6"/>
                  </a:lnTo>
                  <a:lnTo>
                    <a:pt x="808" y="6"/>
                  </a:lnTo>
                  <a:lnTo>
                    <a:pt x="808" y="6"/>
                  </a:lnTo>
                  <a:lnTo>
                    <a:pt x="810" y="6"/>
                  </a:lnTo>
                  <a:lnTo>
                    <a:pt x="810" y="6"/>
                  </a:lnTo>
                  <a:lnTo>
                    <a:pt x="812" y="4"/>
                  </a:lnTo>
                  <a:lnTo>
                    <a:pt x="812" y="4"/>
                  </a:lnTo>
                  <a:lnTo>
                    <a:pt x="816" y="4"/>
                  </a:lnTo>
                  <a:lnTo>
                    <a:pt x="816" y="4"/>
                  </a:lnTo>
                  <a:lnTo>
                    <a:pt x="818" y="4"/>
                  </a:lnTo>
                  <a:lnTo>
                    <a:pt x="818" y="4"/>
                  </a:lnTo>
                  <a:lnTo>
                    <a:pt x="818" y="4"/>
                  </a:lnTo>
                  <a:lnTo>
                    <a:pt x="818" y="4"/>
                  </a:lnTo>
                  <a:lnTo>
                    <a:pt x="818" y="4"/>
                  </a:lnTo>
                  <a:lnTo>
                    <a:pt x="818" y="4"/>
                  </a:lnTo>
                  <a:lnTo>
                    <a:pt x="818" y="4"/>
                  </a:lnTo>
                  <a:lnTo>
                    <a:pt x="818" y="4"/>
                  </a:lnTo>
                  <a:lnTo>
                    <a:pt x="820" y="4"/>
                  </a:lnTo>
                  <a:lnTo>
                    <a:pt x="820" y="4"/>
                  </a:lnTo>
                  <a:lnTo>
                    <a:pt x="822" y="4"/>
                  </a:lnTo>
                  <a:lnTo>
                    <a:pt x="822" y="4"/>
                  </a:lnTo>
                  <a:lnTo>
                    <a:pt x="826" y="4"/>
                  </a:lnTo>
                  <a:lnTo>
                    <a:pt x="826" y="4"/>
                  </a:lnTo>
                  <a:lnTo>
                    <a:pt x="832" y="4"/>
                  </a:lnTo>
                  <a:lnTo>
                    <a:pt x="832" y="4"/>
                  </a:lnTo>
                  <a:lnTo>
                    <a:pt x="834" y="4"/>
                  </a:lnTo>
                  <a:lnTo>
                    <a:pt x="834" y="4"/>
                  </a:lnTo>
                  <a:lnTo>
                    <a:pt x="838" y="4"/>
                  </a:lnTo>
                  <a:lnTo>
                    <a:pt x="838" y="4"/>
                  </a:lnTo>
                  <a:lnTo>
                    <a:pt x="840" y="4"/>
                  </a:lnTo>
                  <a:lnTo>
                    <a:pt x="840" y="4"/>
                  </a:lnTo>
                  <a:lnTo>
                    <a:pt x="848" y="4"/>
                  </a:lnTo>
                  <a:lnTo>
                    <a:pt x="848" y="4"/>
                  </a:lnTo>
                  <a:lnTo>
                    <a:pt x="850" y="6"/>
                  </a:lnTo>
                  <a:lnTo>
                    <a:pt x="850" y="6"/>
                  </a:lnTo>
                  <a:lnTo>
                    <a:pt x="852" y="6"/>
                  </a:lnTo>
                  <a:lnTo>
                    <a:pt x="852" y="6"/>
                  </a:lnTo>
                  <a:lnTo>
                    <a:pt x="854" y="6"/>
                  </a:lnTo>
                  <a:lnTo>
                    <a:pt x="854" y="6"/>
                  </a:lnTo>
                  <a:lnTo>
                    <a:pt x="856" y="6"/>
                  </a:lnTo>
                  <a:lnTo>
                    <a:pt x="856" y="6"/>
                  </a:lnTo>
                  <a:lnTo>
                    <a:pt x="860" y="6"/>
                  </a:lnTo>
                  <a:lnTo>
                    <a:pt x="860" y="6"/>
                  </a:lnTo>
                  <a:lnTo>
                    <a:pt x="860" y="6"/>
                  </a:lnTo>
                  <a:lnTo>
                    <a:pt x="860" y="6"/>
                  </a:lnTo>
                  <a:lnTo>
                    <a:pt x="860" y="6"/>
                  </a:lnTo>
                  <a:lnTo>
                    <a:pt x="860" y="6"/>
                  </a:lnTo>
                  <a:lnTo>
                    <a:pt x="864" y="4"/>
                  </a:lnTo>
                  <a:lnTo>
                    <a:pt x="864" y="4"/>
                  </a:lnTo>
                  <a:lnTo>
                    <a:pt x="868" y="4"/>
                  </a:lnTo>
                  <a:lnTo>
                    <a:pt x="868" y="4"/>
                  </a:lnTo>
                  <a:lnTo>
                    <a:pt x="874" y="4"/>
                  </a:lnTo>
                  <a:lnTo>
                    <a:pt x="880" y="4"/>
                  </a:lnTo>
                  <a:lnTo>
                    <a:pt x="880" y="4"/>
                  </a:lnTo>
                  <a:lnTo>
                    <a:pt x="888" y="4"/>
                  </a:lnTo>
                  <a:lnTo>
                    <a:pt x="888" y="4"/>
                  </a:lnTo>
                  <a:lnTo>
                    <a:pt x="894" y="4"/>
                  </a:lnTo>
                  <a:lnTo>
                    <a:pt x="894" y="4"/>
                  </a:lnTo>
                  <a:lnTo>
                    <a:pt x="896" y="4"/>
                  </a:lnTo>
                  <a:lnTo>
                    <a:pt x="896" y="4"/>
                  </a:lnTo>
                  <a:lnTo>
                    <a:pt x="912" y="4"/>
                  </a:lnTo>
                  <a:lnTo>
                    <a:pt x="912" y="4"/>
                  </a:lnTo>
                  <a:lnTo>
                    <a:pt x="914" y="6"/>
                  </a:lnTo>
                  <a:lnTo>
                    <a:pt x="914" y="6"/>
                  </a:lnTo>
                  <a:lnTo>
                    <a:pt x="928" y="6"/>
                  </a:lnTo>
                  <a:lnTo>
                    <a:pt x="928" y="6"/>
                  </a:lnTo>
                  <a:lnTo>
                    <a:pt x="930" y="6"/>
                  </a:lnTo>
                  <a:lnTo>
                    <a:pt x="930" y="6"/>
                  </a:lnTo>
                  <a:lnTo>
                    <a:pt x="932" y="4"/>
                  </a:lnTo>
                  <a:lnTo>
                    <a:pt x="932" y="4"/>
                  </a:lnTo>
                  <a:lnTo>
                    <a:pt x="936" y="6"/>
                  </a:lnTo>
                  <a:lnTo>
                    <a:pt x="936" y="6"/>
                  </a:lnTo>
                  <a:lnTo>
                    <a:pt x="942" y="4"/>
                  </a:lnTo>
                  <a:lnTo>
                    <a:pt x="942" y="4"/>
                  </a:lnTo>
                  <a:lnTo>
                    <a:pt x="948" y="4"/>
                  </a:lnTo>
                  <a:lnTo>
                    <a:pt x="948" y="4"/>
                  </a:lnTo>
                  <a:lnTo>
                    <a:pt x="950" y="4"/>
                  </a:lnTo>
                  <a:lnTo>
                    <a:pt x="950" y="4"/>
                  </a:lnTo>
                  <a:lnTo>
                    <a:pt x="950" y="4"/>
                  </a:lnTo>
                  <a:lnTo>
                    <a:pt x="950" y="4"/>
                  </a:lnTo>
                  <a:lnTo>
                    <a:pt x="952" y="4"/>
                  </a:lnTo>
                  <a:lnTo>
                    <a:pt x="952" y="4"/>
                  </a:lnTo>
                  <a:lnTo>
                    <a:pt x="954" y="4"/>
                  </a:lnTo>
                  <a:lnTo>
                    <a:pt x="954" y="4"/>
                  </a:lnTo>
                  <a:lnTo>
                    <a:pt x="956" y="4"/>
                  </a:lnTo>
                  <a:lnTo>
                    <a:pt x="960" y="4"/>
                  </a:lnTo>
                  <a:lnTo>
                    <a:pt x="960" y="4"/>
                  </a:lnTo>
                  <a:lnTo>
                    <a:pt x="962" y="4"/>
                  </a:lnTo>
                  <a:lnTo>
                    <a:pt x="962" y="4"/>
                  </a:lnTo>
                  <a:lnTo>
                    <a:pt x="968" y="4"/>
                  </a:lnTo>
                  <a:lnTo>
                    <a:pt x="968" y="4"/>
                  </a:lnTo>
                  <a:lnTo>
                    <a:pt x="968" y="4"/>
                  </a:lnTo>
                  <a:lnTo>
                    <a:pt x="968" y="2"/>
                  </a:lnTo>
                  <a:lnTo>
                    <a:pt x="968" y="2"/>
                  </a:lnTo>
                  <a:lnTo>
                    <a:pt x="980" y="6"/>
                  </a:lnTo>
                  <a:lnTo>
                    <a:pt x="980" y="6"/>
                  </a:lnTo>
                  <a:lnTo>
                    <a:pt x="984" y="6"/>
                  </a:lnTo>
                  <a:lnTo>
                    <a:pt x="988" y="6"/>
                  </a:lnTo>
                  <a:lnTo>
                    <a:pt x="988" y="6"/>
                  </a:lnTo>
                  <a:lnTo>
                    <a:pt x="990" y="4"/>
                  </a:lnTo>
                  <a:lnTo>
                    <a:pt x="990" y="4"/>
                  </a:lnTo>
                  <a:lnTo>
                    <a:pt x="994" y="4"/>
                  </a:lnTo>
                  <a:lnTo>
                    <a:pt x="994" y="4"/>
                  </a:lnTo>
                  <a:lnTo>
                    <a:pt x="996" y="4"/>
                  </a:lnTo>
                  <a:lnTo>
                    <a:pt x="996" y="4"/>
                  </a:lnTo>
                  <a:lnTo>
                    <a:pt x="998" y="6"/>
                  </a:lnTo>
                  <a:lnTo>
                    <a:pt x="998" y="6"/>
                  </a:lnTo>
                  <a:lnTo>
                    <a:pt x="1000" y="6"/>
                  </a:lnTo>
                  <a:lnTo>
                    <a:pt x="1000" y="6"/>
                  </a:lnTo>
                  <a:lnTo>
                    <a:pt x="1000" y="6"/>
                  </a:lnTo>
                  <a:lnTo>
                    <a:pt x="1000" y="6"/>
                  </a:lnTo>
                  <a:lnTo>
                    <a:pt x="1002" y="4"/>
                  </a:lnTo>
                  <a:lnTo>
                    <a:pt x="1002" y="4"/>
                  </a:lnTo>
                  <a:lnTo>
                    <a:pt x="1004" y="4"/>
                  </a:lnTo>
                  <a:lnTo>
                    <a:pt x="1004" y="4"/>
                  </a:lnTo>
                  <a:lnTo>
                    <a:pt x="1008" y="4"/>
                  </a:lnTo>
                  <a:lnTo>
                    <a:pt x="1008" y="4"/>
                  </a:lnTo>
                  <a:lnTo>
                    <a:pt x="1010" y="4"/>
                  </a:lnTo>
                  <a:lnTo>
                    <a:pt x="1010" y="4"/>
                  </a:lnTo>
                  <a:lnTo>
                    <a:pt x="1014" y="2"/>
                  </a:lnTo>
                  <a:lnTo>
                    <a:pt x="1014" y="2"/>
                  </a:lnTo>
                  <a:lnTo>
                    <a:pt x="1018" y="2"/>
                  </a:lnTo>
                  <a:lnTo>
                    <a:pt x="1018" y="2"/>
                  </a:lnTo>
                  <a:lnTo>
                    <a:pt x="1020" y="2"/>
                  </a:lnTo>
                  <a:lnTo>
                    <a:pt x="1024" y="4"/>
                  </a:lnTo>
                  <a:lnTo>
                    <a:pt x="1024" y="4"/>
                  </a:lnTo>
                  <a:lnTo>
                    <a:pt x="1026" y="2"/>
                  </a:lnTo>
                  <a:lnTo>
                    <a:pt x="1026" y="2"/>
                  </a:lnTo>
                  <a:lnTo>
                    <a:pt x="1030" y="4"/>
                  </a:lnTo>
                  <a:lnTo>
                    <a:pt x="1030" y="4"/>
                  </a:lnTo>
                  <a:lnTo>
                    <a:pt x="1032" y="4"/>
                  </a:lnTo>
                  <a:lnTo>
                    <a:pt x="1032" y="4"/>
                  </a:lnTo>
                  <a:lnTo>
                    <a:pt x="1032" y="4"/>
                  </a:lnTo>
                  <a:lnTo>
                    <a:pt x="1032" y="4"/>
                  </a:lnTo>
                  <a:lnTo>
                    <a:pt x="1034" y="6"/>
                  </a:lnTo>
                  <a:lnTo>
                    <a:pt x="1034" y="6"/>
                  </a:lnTo>
                  <a:lnTo>
                    <a:pt x="1036" y="6"/>
                  </a:lnTo>
                  <a:lnTo>
                    <a:pt x="1036" y="6"/>
                  </a:lnTo>
                  <a:lnTo>
                    <a:pt x="1038" y="6"/>
                  </a:lnTo>
                  <a:lnTo>
                    <a:pt x="1038" y="6"/>
                  </a:lnTo>
                  <a:lnTo>
                    <a:pt x="1038" y="4"/>
                  </a:lnTo>
                  <a:lnTo>
                    <a:pt x="1038" y="4"/>
                  </a:lnTo>
                  <a:lnTo>
                    <a:pt x="1042" y="4"/>
                  </a:lnTo>
                  <a:lnTo>
                    <a:pt x="1042" y="4"/>
                  </a:lnTo>
                  <a:lnTo>
                    <a:pt x="1046" y="2"/>
                  </a:lnTo>
                  <a:lnTo>
                    <a:pt x="1046" y="2"/>
                  </a:lnTo>
                  <a:lnTo>
                    <a:pt x="1058" y="6"/>
                  </a:lnTo>
                  <a:lnTo>
                    <a:pt x="1058" y="6"/>
                  </a:lnTo>
                  <a:lnTo>
                    <a:pt x="1060" y="4"/>
                  </a:lnTo>
                  <a:lnTo>
                    <a:pt x="1060" y="4"/>
                  </a:lnTo>
                  <a:lnTo>
                    <a:pt x="1066" y="4"/>
                  </a:lnTo>
                  <a:lnTo>
                    <a:pt x="1066" y="4"/>
                  </a:lnTo>
                  <a:lnTo>
                    <a:pt x="1068" y="6"/>
                  </a:lnTo>
                  <a:lnTo>
                    <a:pt x="1068" y="6"/>
                  </a:lnTo>
                  <a:lnTo>
                    <a:pt x="1070" y="4"/>
                  </a:lnTo>
                  <a:lnTo>
                    <a:pt x="1070" y="4"/>
                  </a:lnTo>
                  <a:lnTo>
                    <a:pt x="1070" y="4"/>
                  </a:lnTo>
                  <a:lnTo>
                    <a:pt x="1076" y="4"/>
                  </a:lnTo>
                  <a:lnTo>
                    <a:pt x="1080" y="6"/>
                  </a:lnTo>
                  <a:lnTo>
                    <a:pt x="1080" y="6"/>
                  </a:lnTo>
                  <a:lnTo>
                    <a:pt x="1082" y="4"/>
                  </a:lnTo>
                  <a:lnTo>
                    <a:pt x="1082" y="4"/>
                  </a:lnTo>
                  <a:lnTo>
                    <a:pt x="1082" y="4"/>
                  </a:lnTo>
                  <a:lnTo>
                    <a:pt x="1082" y="4"/>
                  </a:lnTo>
                  <a:lnTo>
                    <a:pt x="1088" y="4"/>
                  </a:lnTo>
                  <a:lnTo>
                    <a:pt x="1088" y="4"/>
                  </a:lnTo>
                  <a:lnTo>
                    <a:pt x="1092" y="2"/>
                  </a:lnTo>
                  <a:lnTo>
                    <a:pt x="1092" y="2"/>
                  </a:lnTo>
                  <a:lnTo>
                    <a:pt x="1098" y="2"/>
                  </a:lnTo>
                  <a:lnTo>
                    <a:pt x="1098" y="2"/>
                  </a:lnTo>
                  <a:lnTo>
                    <a:pt x="1102" y="2"/>
                  </a:lnTo>
                  <a:lnTo>
                    <a:pt x="1102" y="2"/>
                  </a:lnTo>
                  <a:lnTo>
                    <a:pt x="1104" y="2"/>
                  </a:lnTo>
                  <a:lnTo>
                    <a:pt x="1104" y="2"/>
                  </a:lnTo>
                  <a:lnTo>
                    <a:pt x="1108" y="2"/>
                  </a:lnTo>
                  <a:lnTo>
                    <a:pt x="1108" y="2"/>
                  </a:lnTo>
                  <a:lnTo>
                    <a:pt x="1112" y="2"/>
                  </a:lnTo>
                  <a:lnTo>
                    <a:pt x="1112" y="2"/>
                  </a:lnTo>
                  <a:lnTo>
                    <a:pt x="1112" y="2"/>
                  </a:lnTo>
                  <a:lnTo>
                    <a:pt x="1112" y="2"/>
                  </a:lnTo>
                  <a:lnTo>
                    <a:pt x="1118" y="0"/>
                  </a:lnTo>
                  <a:lnTo>
                    <a:pt x="1118" y="0"/>
                  </a:lnTo>
                  <a:lnTo>
                    <a:pt x="1122" y="2"/>
                  </a:lnTo>
                  <a:lnTo>
                    <a:pt x="1122" y="2"/>
                  </a:lnTo>
                  <a:lnTo>
                    <a:pt x="1122" y="2"/>
                  </a:lnTo>
                  <a:lnTo>
                    <a:pt x="1122" y="2"/>
                  </a:lnTo>
                  <a:lnTo>
                    <a:pt x="1126" y="2"/>
                  </a:lnTo>
                  <a:lnTo>
                    <a:pt x="1126" y="2"/>
                  </a:lnTo>
                  <a:lnTo>
                    <a:pt x="1126" y="2"/>
                  </a:lnTo>
                  <a:lnTo>
                    <a:pt x="1126" y="2"/>
                  </a:lnTo>
                  <a:lnTo>
                    <a:pt x="1130" y="0"/>
                  </a:lnTo>
                  <a:lnTo>
                    <a:pt x="1130" y="0"/>
                  </a:lnTo>
                  <a:lnTo>
                    <a:pt x="1136" y="0"/>
                  </a:lnTo>
                  <a:lnTo>
                    <a:pt x="1136" y="0"/>
                  </a:lnTo>
                  <a:lnTo>
                    <a:pt x="1140" y="0"/>
                  </a:lnTo>
                  <a:lnTo>
                    <a:pt x="1140" y="0"/>
                  </a:lnTo>
                  <a:lnTo>
                    <a:pt x="1146" y="0"/>
                  </a:lnTo>
                  <a:lnTo>
                    <a:pt x="1146" y="0"/>
                  </a:lnTo>
                  <a:lnTo>
                    <a:pt x="1152" y="0"/>
                  </a:lnTo>
                  <a:lnTo>
                    <a:pt x="1152" y="0"/>
                  </a:lnTo>
                  <a:lnTo>
                    <a:pt x="1156" y="0"/>
                  </a:lnTo>
                  <a:lnTo>
                    <a:pt x="1156" y="0"/>
                  </a:lnTo>
                  <a:lnTo>
                    <a:pt x="1158" y="0"/>
                  </a:lnTo>
                  <a:lnTo>
                    <a:pt x="1158" y="0"/>
                  </a:lnTo>
                  <a:lnTo>
                    <a:pt x="1162" y="0"/>
                  </a:lnTo>
                  <a:lnTo>
                    <a:pt x="1162" y="0"/>
                  </a:lnTo>
                  <a:lnTo>
                    <a:pt x="1166" y="0"/>
                  </a:lnTo>
                  <a:lnTo>
                    <a:pt x="1166" y="0"/>
                  </a:lnTo>
                  <a:lnTo>
                    <a:pt x="1172" y="0"/>
                  </a:lnTo>
                  <a:lnTo>
                    <a:pt x="1172" y="0"/>
                  </a:lnTo>
                  <a:lnTo>
                    <a:pt x="1174" y="0"/>
                  </a:lnTo>
                  <a:lnTo>
                    <a:pt x="1174" y="0"/>
                  </a:lnTo>
                  <a:lnTo>
                    <a:pt x="1178" y="2"/>
                  </a:lnTo>
                  <a:lnTo>
                    <a:pt x="1178" y="2"/>
                  </a:lnTo>
                  <a:lnTo>
                    <a:pt x="1186" y="2"/>
                  </a:lnTo>
                  <a:lnTo>
                    <a:pt x="1186" y="2"/>
                  </a:lnTo>
                  <a:lnTo>
                    <a:pt x="1190" y="2"/>
                  </a:lnTo>
                  <a:lnTo>
                    <a:pt x="1194" y="2"/>
                  </a:lnTo>
                  <a:lnTo>
                    <a:pt x="1194" y="2"/>
                  </a:lnTo>
                  <a:lnTo>
                    <a:pt x="1194" y="2"/>
                  </a:lnTo>
                  <a:lnTo>
                    <a:pt x="1194" y="2"/>
                  </a:lnTo>
                  <a:lnTo>
                    <a:pt x="1196" y="2"/>
                  </a:lnTo>
                  <a:lnTo>
                    <a:pt x="1196" y="2"/>
                  </a:lnTo>
                  <a:lnTo>
                    <a:pt x="1196" y="2"/>
                  </a:lnTo>
                  <a:lnTo>
                    <a:pt x="1196" y="2"/>
                  </a:lnTo>
                  <a:lnTo>
                    <a:pt x="1198" y="2"/>
                  </a:lnTo>
                  <a:lnTo>
                    <a:pt x="1198" y="2"/>
                  </a:lnTo>
                  <a:lnTo>
                    <a:pt x="1200" y="0"/>
                  </a:lnTo>
                  <a:lnTo>
                    <a:pt x="1200" y="0"/>
                  </a:lnTo>
                  <a:lnTo>
                    <a:pt x="1206" y="2"/>
                  </a:lnTo>
                  <a:lnTo>
                    <a:pt x="1206" y="2"/>
                  </a:lnTo>
                  <a:lnTo>
                    <a:pt x="1208" y="2"/>
                  </a:lnTo>
                  <a:lnTo>
                    <a:pt x="1208" y="2"/>
                  </a:lnTo>
                  <a:lnTo>
                    <a:pt x="1210" y="2"/>
                  </a:lnTo>
                  <a:lnTo>
                    <a:pt x="1210" y="2"/>
                  </a:lnTo>
                  <a:lnTo>
                    <a:pt x="1210" y="2"/>
                  </a:lnTo>
                  <a:lnTo>
                    <a:pt x="1210" y="2"/>
                  </a:lnTo>
                  <a:lnTo>
                    <a:pt x="1210" y="2"/>
                  </a:lnTo>
                  <a:lnTo>
                    <a:pt x="1210" y="2"/>
                  </a:lnTo>
                  <a:lnTo>
                    <a:pt x="1212" y="2"/>
                  </a:lnTo>
                  <a:lnTo>
                    <a:pt x="1212" y="2"/>
                  </a:lnTo>
                  <a:lnTo>
                    <a:pt x="1218" y="2"/>
                  </a:lnTo>
                  <a:lnTo>
                    <a:pt x="1218" y="2"/>
                  </a:lnTo>
                  <a:lnTo>
                    <a:pt x="1220" y="0"/>
                  </a:lnTo>
                  <a:lnTo>
                    <a:pt x="1220" y="0"/>
                  </a:lnTo>
                  <a:lnTo>
                    <a:pt x="1222" y="0"/>
                  </a:lnTo>
                  <a:lnTo>
                    <a:pt x="1222" y="0"/>
                  </a:lnTo>
                  <a:lnTo>
                    <a:pt x="1224" y="2"/>
                  </a:lnTo>
                  <a:lnTo>
                    <a:pt x="1224" y="2"/>
                  </a:lnTo>
                  <a:lnTo>
                    <a:pt x="1232" y="2"/>
                  </a:lnTo>
                  <a:lnTo>
                    <a:pt x="1232" y="2"/>
                  </a:lnTo>
                  <a:lnTo>
                    <a:pt x="1234" y="2"/>
                  </a:lnTo>
                  <a:lnTo>
                    <a:pt x="1234" y="2"/>
                  </a:lnTo>
                  <a:lnTo>
                    <a:pt x="1234" y="2"/>
                  </a:lnTo>
                  <a:lnTo>
                    <a:pt x="1234" y="2"/>
                  </a:lnTo>
                  <a:lnTo>
                    <a:pt x="1236" y="2"/>
                  </a:lnTo>
                  <a:lnTo>
                    <a:pt x="1236" y="2"/>
                  </a:lnTo>
                  <a:lnTo>
                    <a:pt x="1240" y="2"/>
                  </a:lnTo>
                  <a:lnTo>
                    <a:pt x="1240" y="2"/>
                  </a:lnTo>
                  <a:lnTo>
                    <a:pt x="1246" y="2"/>
                  </a:lnTo>
                  <a:lnTo>
                    <a:pt x="1246" y="2"/>
                  </a:lnTo>
                  <a:lnTo>
                    <a:pt x="1246" y="2"/>
                  </a:lnTo>
                  <a:lnTo>
                    <a:pt x="1246" y="2"/>
                  </a:lnTo>
                  <a:lnTo>
                    <a:pt x="1246" y="2"/>
                  </a:lnTo>
                  <a:lnTo>
                    <a:pt x="1246" y="2"/>
                  </a:lnTo>
                  <a:lnTo>
                    <a:pt x="1248" y="2"/>
                  </a:lnTo>
                  <a:lnTo>
                    <a:pt x="1248" y="2"/>
                  </a:lnTo>
                  <a:lnTo>
                    <a:pt x="1252" y="4"/>
                  </a:lnTo>
                  <a:lnTo>
                    <a:pt x="1252" y="4"/>
                  </a:lnTo>
                  <a:lnTo>
                    <a:pt x="1254" y="2"/>
                  </a:lnTo>
                  <a:lnTo>
                    <a:pt x="1254" y="2"/>
                  </a:lnTo>
                  <a:lnTo>
                    <a:pt x="1256" y="4"/>
                  </a:lnTo>
                  <a:lnTo>
                    <a:pt x="1256" y="4"/>
                  </a:lnTo>
                  <a:lnTo>
                    <a:pt x="1260" y="4"/>
                  </a:lnTo>
                  <a:lnTo>
                    <a:pt x="1260" y="4"/>
                  </a:lnTo>
                  <a:lnTo>
                    <a:pt x="1260" y="2"/>
                  </a:lnTo>
                  <a:lnTo>
                    <a:pt x="1260" y="2"/>
                  </a:lnTo>
                  <a:lnTo>
                    <a:pt x="1262" y="4"/>
                  </a:lnTo>
                  <a:lnTo>
                    <a:pt x="1262" y="4"/>
                  </a:lnTo>
                  <a:lnTo>
                    <a:pt x="1266" y="2"/>
                  </a:lnTo>
                  <a:lnTo>
                    <a:pt x="1266" y="2"/>
                  </a:lnTo>
                  <a:lnTo>
                    <a:pt x="1268" y="6"/>
                  </a:lnTo>
                  <a:lnTo>
                    <a:pt x="1268" y="6"/>
                  </a:lnTo>
                  <a:lnTo>
                    <a:pt x="1276" y="6"/>
                  </a:lnTo>
                  <a:lnTo>
                    <a:pt x="1276" y="6"/>
                  </a:lnTo>
                  <a:lnTo>
                    <a:pt x="1280" y="6"/>
                  </a:lnTo>
                  <a:lnTo>
                    <a:pt x="1282" y="4"/>
                  </a:lnTo>
                  <a:lnTo>
                    <a:pt x="1282" y="4"/>
                  </a:lnTo>
                  <a:lnTo>
                    <a:pt x="1286" y="4"/>
                  </a:lnTo>
                  <a:lnTo>
                    <a:pt x="1286" y="4"/>
                  </a:lnTo>
                  <a:lnTo>
                    <a:pt x="1288" y="4"/>
                  </a:lnTo>
                  <a:lnTo>
                    <a:pt x="1288" y="4"/>
                  </a:lnTo>
                  <a:lnTo>
                    <a:pt x="1294" y="4"/>
                  </a:lnTo>
                  <a:lnTo>
                    <a:pt x="1294" y="4"/>
                  </a:lnTo>
                  <a:lnTo>
                    <a:pt x="1300" y="2"/>
                  </a:lnTo>
                  <a:lnTo>
                    <a:pt x="1300" y="2"/>
                  </a:lnTo>
                  <a:lnTo>
                    <a:pt x="1302" y="4"/>
                  </a:lnTo>
                  <a:lnTo>
                    <a:pt x="1302" y="4"/>
                  </a:lnTo>
                  <a:lnTo>
                    <a:pt x="1304" y="4"/>
                  </a:lnTo>
                  <a:lnTo>
                    <a:pt x="1304" y="4"/>
                  </a:lnTo>
                  <a:lnTo>
                    <a:pt x="1314" y="2"/>
                  </a:lnTo>
                  <a:lnTo>
                    <a:pt x="1314" y="2"/>
                  </a:lnTo>
                  <a:lnTo>
                    <a:pt x="1318" y="4"/>
                  </a:lnTo>
                  <a:lnTo>
                    <a:pt x="1322" y="2"/>
                  </a:lnTo>
                  <a:lnTo>
                    <a:pt x="1322" y="2"/>
                  </a:lnTo>
                  <a:lnTo>
                    <a:pt x="1324" y="4"/>
                  </a:lnTo>
                  <a:lnTo>
                    <a:pt x="1324" y="4"/>
                  </a:lnTo>
                  <a:lnTo>
                    <a:pt x="1326" y="4"/>
                  </a:lnTo>
                  <a:lnTo>
                    <a:pt x="1326" y="4"/>
                  </a:lnTo>
                  <a:lnTo>
                    <a:pt x="1328" y="4"/>
                  </a:lnTo>
                  <a:lnTo>
                    <a:pt x="1328" y="4"/>
                  </a:lnTo>
                  <a:lnTo>
                    <a:pt x="1328" y="4"/>
                  </a:lnTo>
                  <a:lnTo>
                    <a:pt x="1328" y="4"/>
                  </a:lnTo>
                  <a:lnTo>
                    <a:pt x="1330" y="4"/>
                  </a:lnTo>
                  <a:lnTo>
                    <a:pt x="1330" y="4"/>
                  </a:lnTo>
                  <a:lnTo>
                    <a:pt x="1330" y="4"/>
                  </a:lnTo>
                  <a:lnTo>
                    <a:pt x="1330" y="4"/>
                  </a:lnTo>
                  <a:lnTo>
                    <a:pt x="1332" y="4"/>
                  </a:lnTo>
                  <a:lnTo>
                    <a:pt x="1332" y="4"/>
                  </a:lnTo>
                  <a:lnTo>
                    <a:pt x="1336" y="4"/>
                  </a:lnTo>
                  <a:lnTo>
                    <a:pt x="1336" y="4"/>
                  </a:lnTo>
                  <a:lnTo>
                    <a:pt x="1340" y="4"/>
                  </a:lnTo>
                  <a:lnTo>
                    <a:pt x="1344" y="4"/>
                  </a:lnTo>
                  <a:lnTo>
                    <a:pt x="1344" y="4"/>
                  </a:lnTo>
                  <a:lnTo>
                    <a:pt x="1346" y="4"/>
                  </a:lnTo>
                  <a:lnTo>
                    <a:pt x="1346" y="4"/>
                  </a:lnTo>
                  <a:lnTo>
                    <a:pt x="1348" y="4"/>
                  </a:lnTo>
                  <a:lnTo>
                    <a:pt x="1348" y="4"/>
                  </a:lnTo>
                  <a:lnTo>
                    <a:pt x="1352" y="4"/>
                  </a:lnTo>
                  <a:lnTo>
                    <a:pt x="1352" y="4"/>
                  </a:lnTo>
                  <a:lnTo>
                    <a:pt x="1356" y="4"/>
                  </a:lnTo>
                  <a:lnTo>
                    <a:pt x="1356" y="4"/>
                  </a:lnTo>
                  <a:lnTo>
                    <a:pt x="1360" y="4"/>
                  </a:lnTo>
                  <a:lnTo>
                    <a:pt x="1360" y="4"/>
                  </a:lnTo>
                  <a:lnTo>
                    <a:pt x="1362" y="4"/>
                  </a:lnTo>
                  <a:lnTo>
                    <a:pt x="1362" y="4"/>
                  </a:lnTo>
                  <a:lnTo>
                    <a:pt x="1366" y="6"/>
                  </a:lnTo>
                  <a:lnTo>
                    <a:pt x="1366" y="6"/>
                  </a:lnTo>
                  <a:lnTo>
                    <a:pt x="1366" y="8"/>
                  </a:lnTo>
                  <a:lnTo>
                    <a:pt x="1366" y="8"/>
                  </a:lnTo>
                  <a:lnTo>
                    <a:pt x="1368" y="8"/>
                  </a:lnTo>
                  <a:lnTo>
                    <a:pt x="1370" y="8"/>
                  </a:lnTo>
                  <a:lnTo>
                    <a:pt x="1370" y="8"/>
                  </a:lnTo>
                  <a:lnTo>
                    <a:pt x="1374" y="6"/>
                  </a:lnTo>
                  <a:lnTo>
                    <a:pt x="1374" y="6"/>
                  </a:lnTo>
                  <a:lnTo>
                    <a:pt x="1376" y="6"/>
                  </a:lnTo>
                  <a:lnTo>
                    <a:pt x="1376" y="6"/>
                  </a:lnTo>
                  <a:lnTo>
                    <a:pt x="1376" y="4"/>
                  </a:lnTo>
                  <a:lnTo>
                    <a:pt x="1376" y="4"/>
                  </a:lnTo>
                  <a:lnTo>
                    <a:pt x="1376" y="6"/>
                  </a:lnTo>
                  <a:lnTo>
                    <a:pt x="1376" y="6"/>
                  </a:lnTo>
                  <a:lnTo>
                    <a:pt x="1378" y="4"/>
                  </a:lnTo>
                  <a:lnTo>
                    <a:pt x="1378" y="4"/>
                  </a:lnTo>
                  <a:lnTo>
                    <a:pt x="1378" y="6"/>
                  </a:lnTo>
                  <a:lnTo>
                    <a:pt x="1378" y="6"/>
                  </a:lnTo>
                  <a:lnTo>
                    <a:pt x="1384" y="4"/>
                  </a:lnTo>
                  <a:lnTo>
                    <a:pt x="1384" y="4"/>
                  </a:lnTo>
                  <a:lnTo>
                    <a:pt x="1386" y="6"/>
                  </a:lnTo>
                  <a:lnTo>
                    <a:pt x="1386" y="6"/>
                  </a:lnTo>
                  <a:lnTo>
                    <a:pt x="1386" y="4"/>
                  </a:lnTo>
                  <a:lnTo>
                    <a:pt x="1386" y="4"/>
                  </a:lnTo>
                  <a:lnTo>
                    <a:pt x="1386" y="4"/>
                  </a:lnTo>
                  <a:lnTo>
                    <a:pt x="1386" y="4"/>
                  </a:lnTo>
                  <a:lnTo>
                    <a:pt x="1390" y="6"/>
                  </a:lnTo>
                  <a:lnTo>
                    <a:pt x="1390" y="6"/>
                  </a:lnTo>
                  <a:lnTo>
                    <a:pt x="1394" y="6"/>
                  </a:lnTo>
                  <a:lnTo>
                    <a:pt x="1394" y="6"/>
                  </a:lnTo>
                  <a:lnTo>
                    <a:pt x="1396" y="6"/>
                  </a:lnTo>
                  <a:lnTo>
                    <a:pt x="1396" y="6"/>
                  </a:lnTo>
                  <a:lnTo>
                    <a:pt x="1398" y="6"/>
                  </a:lnTo>
                  <a:lnTo>
                    <a:pt x="1398" y="6"/>
                  </a:lnTo>
                  <a:lnTo>
                    <a:pt x="1400" y="4"/>
                  </a:lnTo>
                  <a:lnTo>
                    <a:pt x="1400" y="4"/>
                  </a:lnTo>
                  <a:lnTo>
                    <a:pt x="1402" y="6"/>
                  </a:lnTo>
                  <a:lnTo>
                    <a:pt x="1402" y="6"/>
                  </a:lnTo>
                  <a:lnTo>
                    <a:pt x="1402" y="4"/>
                  </a:lnTo>
                  <a:lnTo>
                    <a:pt x="1402" y="4"/>
                  </a:lnTo>
                  <a:lnTo>
                    <a:pt x="1404" y="4"/>
                  </a:lnTo>
                  <a:lnTo>
                    <a:pt x="1404" y="4"/>
                  </a:lnTo>
                  <a:lnTo>
                    <a:pt x="1404" y="6"/>
                  </a:lnTo>
                  <a:lnTo>
                    <a:pt x="1404" y="6"/>
                  </a:lnTo>
                  <a:lnTo>
                    <a:pt x="1406" y="4"/>
                  </a:lnTo>
                  <a:lnTo>
                    <a:pt x="1406" y="4"/>
                  </a:lnTo>
                  <a:lnTo>
                    <a:pt x="1412" y="6"/>
                  </a:lnTo>
                  <a:lnTo>
                    <a:pt x="1412" y="6"/>
                  </a:lnTo>
                  <a:lnTo>
                    <a:pt x="1414" y="6"/>
                  </a:lnTo>
                  <a:lnTo>
                    <a:pt x="1414" y="6"/>
                  </a:lnTo>
                  <a:lnTo>
                    <a:pt x="1416" y="6"/>
                  </a:lnTo>
                  <a:lnTo>
                    <a:pt x="1416" y="6"/>
                  </a:lnTo>
                  <a:lnTo>
                    <a:pt x="1420" y="4"/>
                  </a:lnTo>
                  <a:lnTo>
                    <a:pt x="1420" y="4"/>
                  </a:lnTo>
                  <a:lnTo>
                    <a:pt x="1428" y="4"/>
                  </a:lnTo>
                  <a:lnTo>
                    <a:pt x="1428" y="4"/>
                  </a:lnTo>
                  <a:lnTo>
                    <a:pt x="1432" y="4"/>
                  </a:lnTo>
                  <a:lnTo>
                    <a:pt x="1432" y="4"/>
                  </a:lnTo>
                  <a:lnTo>
                    <a:pt x="1434" y="6"/>
                  </a:lnTo>
                  <a:lnTo>
                    <a:pt x="1434" y="6"/>
                  </a:lnTo>
                  <a:lnTo>
                    <a:pt x="1436" y="6"/>
                  </a:lnTo>
                  <a:lnTo>
                    <a:pt x="1436" y="6"/>
                  </a:lnTo>
                  <a:lnTo>
                    <a:pt x="1438" y="6"/>
                  </a:lnTo>
                  <a:lnTo>
                    <a:pt x="1438" y="6"/>
                  </a:lnTo>
                  <a:lnTo>
                    <a:pt x="1440" y="6"/>
                  </a:lnTo>
                  <a:lnTo>
                    <a:pt x="1440" y="6"/>
                  </a:lnTo>
                  <a:lnTo>
                    <a:pt x="1444" y="6"/>
                  </a:lnTo>
                  <a:lnTo>
                    <a:pt x="1444" y="6"/>
                  </a:lnTo>
                  <a:lnTo>
                    <a:pt x="1446" y="6"/>
                  </a:lnTo>
                  <a:lnTo>
                    <a:pt x="1446" y="6"/>
                  </a:lnTo>
                  <a:lnTo>
                    <a:pt x="1450" y="6"/>
                  </a:lnTo>
                  <a:lnTo>
                    <a:pt x="1450" y="6"/>
                  </a:lnTo>
                  <a:lnTo>
                    <a:pt x="1452" y="6"/>
                  </a:lnTo>
                  <a:lnTo>
                    <a:pt x="1452" y="6"/>
                  </a:lnTo>
                  <a:lnTo>
                    <a:pt x="1454" y="4"/>
                  </a:lnTo>
                  <a:lnTo>
                    <a:pt x="1454" y="4"/>
                  </a:lnTo>
                  <a:lnTo>
                    <a:pt x="1456" y="4"/>
                  </a:lnTo>
                  <a:lnTo>
                    <a:pt x="1456" y="4"/>
                  </a:lnTo>
                  <a:lnTo>
                    <a:pt x="1462" y="4"/>
                  </a:lnTo>
                  <a:lnTo>
                    <a:pt x="1462" y="4"/>
                  </a:lnTo>
                  <a:lnTo>
                    <a:pt x="1464" y="4"/>
                  </a:lnTo>
                  <a:lnTo>
                    <a:pt x="1464" y="4"/>
                  </a:lnTo>
                  <a:lnTo>
                    <a:pt x="1468" y="4"/>
                  </a:lnTo>
                  <a:lnTo>
                    <a:pt x="1468" y="4"/>
                  </a:lnTo>
                  <a:lnTo>
                    <a:pt x="1472" y="4"/>
                  </a:lnTo>
                  <a:lnTo>
                    <a:pt x="1472" y="4"/>
                  </a:lnTo>
                  <a:lnTo>
                    <a:pt x="1476" y="4"/>
                  </a:lnTo>
                  <a:lnTo>
                    <a:pt x="1476" y="4"/>
                  </a:lnTo>
                  <a:lnTo>
                    <a:pt x="1480" y="4"/>
                  </a:lnTo>
                  <a:lnTo>
                    <a:pt x="1480" y="4"/>
                  </a:lnTo>
                  <a:lnTo>
                    <a:pt x="1484" y="6"/>
                  </a:lnTo>
                  <a:lnTo>
                    <a:pt x="1484" y="6"/>
                  </a:lnTo>
                  <a:lnTo>
                    <a:pt x="1486" y="6"/>
                  </a:lnTo>
                  <a:lnTo>
                    <a:pt x="1486" y="6"/>
                  </a:lnTo>
                  <a:lnTo>
                    <a:pt x="1488" y="6"/>
                  </a:lnTo>
                  <a:lnTo>
                    <a:pt x="1488" y="6"/>
                  </a:lnTo>
                  <a:lnTo>
                    <a:pt x="1492" y="4"/>
                  </a:lnTo>
                  <a:lnTo>
                    <a:pt x="1492" y="4"/>
                  </a:lnTo>
                  <a:lnTo>
                    <a:pt x="1498" y="4"/>
                  </a:lnTo>
                  <a:lnTo>
                    <a:pt x="1498" y="4"/>
                  </a:lnTo>
                  <a:lnTo>
                    <a:pt x="1498" y="4"/>
                  </a:lnTo>
                  <a:lnTo>
                    <a:pt x="1498" y="4"/>
                  </a:lnTo>
                  <a:lnTo>
                    <a:pt x="1500" y="4"/>
                  </a:lnTo>
                  <a:lnTo>
                    <a:pt x="1500" y="4"/>
                  </a:lnTo>
                  <a:lnTo>
                    <a:pt x="1504" y="4"/>
                  </a:lnTo>
                  <a:lnTo>
                    <a:pt x="1504" y="4"/>
                  </a:lnTo>
                  <a:lnTo>
                    <a:pt x="1506" y="4"/>
                  </a:lnTo>
                  <a:lnTo>
                    <a:pt x="1506" y="4"/>
                  </a:lnTo>
                  <a:lnTo>
                    <a:pt x="1512" y="4"/>
                  </a:lnTo>
                  <a:lnTo>
                    <a:pt x="1512" y="4"/>
                  </a:lnTo>
                  <a:lnTo>
                    <a:pt x="1514" y="6"/>
                  </a:lnTo>
                  <a:lnTo>
                    <a:pt x="1514" y="6"/>
                  </a:lnTo>
                  <a:lnTo>
                    <a:pt x="1520" y="4"/>
                  </a:lnTo>
                  <a:lnTo>
                    <a:pt x="1526" y="4"/>
                  </a:lnTo>
                  <a:lnTo>
                    <a:pt x="1526" y="4"/>
                  </a:lnTo>
                  <a:lnTo>
                    <a:pt x="1526" y="4"/>
                  </a:lnTo>
                  <a:lnTo>
                    <a:pt x="1526" y="4"/>
                  </a:lnTo>
                  <a:lnTo>
                    <a:pt x="1526" y="4"/>
                  </a:lnTo>
                  <a:lnTo>
                    <a:pt x="1526" y="4"/>
                  </a:lnTo>
                  <a:lnTo>
                    <a:pt x="1528" y="4"/>
                  </a:lnTo>
                  <a:lnTo>
                    <a:pt x="1528" y="4"/>
                  </a:lnTo>
                  <a:lnTo>
                    <a:pt x="1532" y="4"/>
                  </a:lnTo>
                  <a:lnTo>
                    <a:pt x="1532" y="4"/>
                  </a:lnTo>
                  <a:lnTo>
                    <a:pt x="1540" y="4"/>
                  </a:lnTo>
                  <a:lnTo>
                    <a:pt x="1540" y="4"/>
                  </a:lnTo>
                  <a:lnTo>
                    <a:pt x="1542" y="4"/>
                  </a:lnTo>
                  <a:lnTo>
                    <a:pt x="1542" y="4"/>
                  </a:lnTo>
                  <a:lnTo>
                    <a:pt x="1546" y="4"/>
                  </a:lnTo>
                  <a:lnTo>
                    <a:pt x="1546" y="4"/>
                  </a:lnTo>
                  <a:lnTo>
                    <a:pt x="1546" y="4"/>
                  </a:lnTo>
                  <a:lnTo>
                    <a:pt x="1546" y="4"/>
                  </a:lnTo>
                  <a:lnTo>
                    <a:pt x="1550" y="6"/>
                  </a:lnTo>
                  <a:lnTo>
                    <a:pt x="1550" y="6"/>
                  </a:lnTo>
                  <a:lnTo>
                    <a:pt x="1556" y="4"/>
                  </a:lnTo>
                  <a:lnTo>
                    <a:pt x="1556" y="4"/>
                  </a:lnTo>
                  <a:lnTo>
                    <a:pt x="1560" y="6"/>
                  </a:lnTo>
                  <a:lnTo>
                    <a:pt x="1560" y="6"/>
                  </a:lnTo>
                  <a:lnTo>
                    <a:pt x="1564" y="4"/>
                  </a:lnTo>
                  <a:lnTo>
                    <a:pt x="1568" y="6"/>
                  </a:lnTo>
                  <a:lnTo>
                    <a:pt x="1568" y="6"/>
                  </a:lnTo>
                  <a:lnTo>
                    <a:pt x="1574" y="4"/>
                  </a:lnTo>
                  <a:lnTo>
                    <a:pt x="1574" y="4"/>
                  </a:lnTo>
                  <a:lnTo>
                    <a:pt x="1576" y="6"/>
                  </a:lnTo>
                  <a:lnTo>
                    <a:pt x="1576" y="6"/>
                  </a:lnTo>
                  <a:lnTo>
                    <a:pt x="1578" y="4"/>
                  </a:lnTo>
                  <a:lnTo>
                    <a:pt x="1578" y="4"/>
                  </a:lnTo>
                  <a:lnTo>
                    <a:pt x="1586" y="6"/>
                  </a:lnTo>
                  <a:lnTo>
                    <a:pt x="1586" y="6"/>
                  </a:lnTo>
                  <a:lnTo>
                    <a:pt x="1588" y="6"/>
                  </a:lnTo>
                  <a:lnTo>
                    <a:pt x="1588" y="6"/>
                  </a:lnTo>
                  <a:lnTo>
                    <a:pt x="1592" y="6"/>
                  </a:lnTo>
                  <a:lnTo>
                    <a:pt x="1592" y="6"/>
                  </a:lnTo>
                  <a:lnTo>
                    <a:pt x="1594" y="6"/>
                  </a:lnTo>
                  <a:lnTo>
                    <a:pt x="1594" y="6"/>
                  </a:lnTo>
                  <a:lnTo>
                    <a:pt x="1594" y="6"/>
                  </a:lnTo>
                  <a:lnTo>
                    <a:pt x="1596" y="4"/>
                  </a:lnTo>
                  <a:lnTo>
                    <a:pt x="1596" y="4"/>
                  </a:lnTo>
                  <a:lnTo>
                    <a:pt x="1602" y="4"/>
                  </a:lnTo>
                  <a:lnTo>
                    <a:pt x="1602" y="4"/>
                  </a:lnTo>
                  <a:lnTo>
                    <a:pt x="1608" y="4"/>
                  </a:lnTo>
                  <a:lnTo>
                    <a:pt x="1608" y="4"/>
                  </a:lnTo>
                  <a:lnTo>
                    <a:pt x="1610" y="4"/>
                  </a:lnTo>
                  <a:lnTo>
                    <a:pt x="1610" y="4"/>
                  </a:lnTo>
                  <a:lnTo>
                    <a:pt x="1612" y="4"/>
                  </a:lnTo>
                  <a:lnTo>
                    <a:pt x="1612" y="4"/>
                  </a:lnTo>
                  <a:lnTo>
                    <a:pt x="1616" y="4"/>
                  </a:lnTo>
                  <a:lnTo>
                    <a:pt x="1616" y="4"/>
                  </a:lnTo>
                  <a:lnTo>
                    <a:pt x="1618" y="4"/>
                  </a:lnTo>
                  <a:lnTo>
                    <a:pt x="1618" y="4"/>
                  </a:lnTo>
                  <a:lnTo>
                    <a:pt x="1624" y="4"/>
                  </a:lnTo>
                  <a:lnTo>
                    <a:pt x="1624" y="4"/>
                  </a:lnTo>
                  <a:lnTo>
                    <a:pt x="1626" y="4"/>
                  </a:lnTo>
                  <a:lnTo>
                    <a:pt x="1626" y="4"/>
                  </a:lnTo>
                  <a:lnTo>
                    <a:pt x="1628" y="4"/>
                  </a:lnTo>
                  <a:lnTo>
                    <a:pt x="1628" y="4"/>
                  </a:lnTo>
                  <a:lnTo>
                    <a:pt x="1632" y="4"/>
                  </a:lnTo>
                  <a:lnTo>
                    <a:pt x="1632" y="4"/>
                  </a:lnTo>
                  <a:lnTo>
                    <a:pt x="1634" y="4"/>
                  </a:lnTo>
                  <a:lnTo>
                    <a:pt x="1634" y="4"/>
                  </a:lnTo>
                  <a:lnTo>
                    <a:pt x="1640" y="4"/>
                  </a:lnTo>
                  <a:lnTo>
                    <a:pt x="1640" y="4"/>
                  </a:lnTo>
                  <a:lnTo>
                    <a:pt x="1642" y="4"/>
                  </a:lnTo>
                  <a:lnTo>
                    <a:pt x="1642" y="4"/>
                  </a:lnTo>
                  <a:lnTo>
                    <a:pt x="1644" y="4"/>
                  </a:lnTo>
                  <a:lnTo>
                    <a:pt x="1644" y="4"/>
                  </a:lnTo>
                  <a:lnTo>
                    <a:pt x="1648" y="4"/>
                  </a:lnTo>
                  <a:lnTo>
                    <a:pt x="1648" y="4"/>
                  </a:lnTo>
                  <a:lnTo>
                    <a:pt x="1650" y="4"/>
                  </a:lnTo>
                  <a:lnTo>
                    <a:pt x="1650" y="4"/>
                  </a:lnTo>
                  <a:lnTo>
                    <a:pt x="1656" y="4"/>
                  </a:lnTo>
                  <a:lnTo>
                    <a:pt x="1656" y="4"/>
                  </a:lnTo>
                  <a:lnTo>
                    <a:pt x="1658" y="4"/>
                  </a:lnTo>
                  <a:lnTo>
                    <a:pt x="1658" y="4"/>
                  </a:lnTo>
                  <a:lnTo>
                    <a:pt x="1662" y="4"/>
                  </a:lnTo>
                  <a:lnTo>
                    <a:pt x="1662" y="4"/>
                  </a:lnTo>
                  <a:lnTo>
                    <a:pt x="1664" y="4"/>
                  </a:lnTo>
                  <a:lnTo>
                    <a:pt x="1664" y="4"/>
                  </a:lnTo>
                  <a:lnTo>
                    <a:pt x="1668" y="4"/>
                  </a:lnTo>
                  <a:lnTo>
                    <a:pt x="1668" y="4"/>
                  </a:lnTo>
                  <a:lnTo>
                    <a:pt x="1670" y="4"/>
                  </a:lnTo>
                  <a:lnTo>
                    <a:pt x="1670" y="4"/>
                  </a:lnTo>
                  <a:lnTo>
                    <a:pt x="1680" y="4"/>
                  </a:lnTo>
                  <a:lnTo>
                    <a:pt x="1680" y="4"/>
                  </a:lnTo>
                  <a:lnTo>
                    <a:pt x="1688" y="6"/>
                  </a:lnTo>
                  <a:lnTo>
                    <a:pt x="1688" y="6"/>
                  </a:lnTo>
                  <a:lnTo>
                    <a:pt x="1690" y="6"/>
                  </a:lnTo>
                  <a:lnTo>
                    <a:pt x="1690" y="6"/>
                  </a:lnTo>
                  <a:lnTo>
                    <a:pt x="1692" y="6"/>
                  </a:lnTo>
                  <a:lnTo>
                    <a:pt x="1692" y="6"/>
                  </a:lnTo>
                  <a:lnTo>
                    <a:pt x="1692" y="6"/>
                  </a:lnTo>
                  <a:lnTo>
                    <a:pt x="1692" y="6"/>
                  </a:lnTo>
                  <a:lnTo>
                    <a:pt x="1696" y="4"/>
                  </a:lnTo>
                  <a:lnTo>
                    <a:pt x="1696" y="4"/>
                  </a:lnTo>
                  <a:lnTo>
                    <a:pt x="1702" y="6"/>
                  </a:lnTo>
                  <a:lnTo>
                    <a:pt x="1702" y="6"/>
                  </a:lnTo>
                  <a:lnTo>
                    <a:pt x="1704" y="8"/>
                  </a:lnTo>
                  <a:lnTo>
                    <a:pt x="1704" y="8"/>
                  </a:lnTo>
                  <a:lnTo>
                    <a:pt x="1706" y="6"/>
                  </a:lnTo>
                  <a:lnTo>
                    <a:pt x="1706" y="6"/>
                  </a:lnTo>
                  <a:lnTo>
                    <a:pt x="1706" y="6"/>
                  </a:lnTo>
                  <a:lnTo>
                    <a:pt x="1706" y="6"/>
                  </a:lnTo>
                  <a:lnTo>
                    <a:pt x="1706" y="6"/>
                  </a:lnTo>
                  <a:lnTo>
                    <a:pt x="1710" y="6"/>
                  </a:lnTo>
                  <a:lnTo>
                    <a:pt x="1710" y="6"/>
                  </a:lnTo>
                  <a:lnTo>
                    <a:pt x="1712" y="8"/>
                  </a:lnTo>
                  <a:lnTo>
                    <a:pt x="1712" y="8"/>
                  </a:lnTo>
                  <a:lnTo>
                    <a:pt x="1714" y="6"/>
                  </a:lnTo>
                  <a:lnTo>
                    <a:pt x="1718" y="6"/>
                  </a:lnTo>
                  <a:lnTo>
                    <a:pt x="1718" y="6"/>
                  </a:lnTo>
                  <a:lnTo>
                    <a:pt x="1722" y="6"/>
                  </a:lnTo>
                  <a:lnTo>
                    <a:pt x="1722" y="6"/>
                  </a:lnTo>
                  <a:lnTo>
                    <a:pt x="1724" y="6"/>
                  </a:lnTo>
                  <a:lnTo>
                    <a:pt x="1724" y="6"/>
                  </a:lnTo>
                  <a:lnTo>
                    <a:pt x="1724" y="6"/>
                  </a:lnTo>
                  <a:lnTo>
                    <a:pt x="1724" y="6"/>
                  </a:lnTo>
                  <a:lnTo>
                    <a:pt x="1726" y="8"/>
                  </a:lnTo>
                  <a:lnTo>
                    <a:pt x="1726" y="8"/>
                  </a:lnTo>
                  <a:lnTo>
                    <a:pt x="1728" y="8"/>
                  </a:lnTo>
                  <a:lnTo>
                    <a:pt x="1730" y="6"/>
                  </a:lnTo>
                  <a:lnTo>
                    <a:pt x="1730" y="6"/>
                  </a:lnTo>
                  <a:lnTo>
                    <a:pt x="1734" y="6"/>
                  </a:lnTo>
                  <a:lnTo>
                    <a:pt x="1734" y="6"/>
                  </a:lnTo>
                  <a:lnTo>
                    <a:pt x="1736" y="6"/>
                  </a:lnTo>
                  <a:lnTo>
                    <a:pt x="1736" y="6"/>
                  </a:lnTo>
                  <a:lnTo>
                    <a:pt x="1736" y="6"/>
                  </a:lnTo>
                  <a:lnTo>
                    <a:pt x="1736" y="6"/>
                  </a:lnTo>
                  <a:lnTo>
                    <a:pt x="1738" y="6"/>
                  </a:lnTo>
                  <a:lnTo>
                    <a:pt x="1738" y="6"/>
                  </a:lnTo>
                  <a:lnTo>
                    <a:pt x="1750" y="4"/>
                  </a:lnTo>
                  <a:lnTo>
                    <a:pt x="1750" y="4"/>
                  </a:lnTo>
                  <a:lnTo>
                    <a:pt x="1754" y="6"/>
                  </a:lnTo>
                  <a:lnTo>
                    <a:pt x="1754" y="6"/>
                  </a:lnTo>
                  <a:lnTo>
                    <a:pt x="1754" y="6"/>
                  </a:lnTo>
                  <a:lnTo>
                    <a:pt x="1754" y="6"/>
                  </a:lnTo>
                  <a:lnTo>
                    <a:pt x="1754" y="6"/>
                  </a:lnTo>
                  <a:lnTo>
                    <a:pt x="1758" y="6"/>
                  </a:lnTo>
                  <a:lnTo>
                    <a:pt x="1758" y="6"/>
                  </a:lnTo>
                  <a:lnTo>
                    <a:pt x="1762" y="6"/>
                  </a:lnTo>
                  <a:lnTo>
                    <a:pt x="1762" y="6"/>
                  </a:lnTo>
                  <a:lnTo>
                    <a:pt x="1764" y="4"/>
                  </a:lnTo>
                  <a:lnTo>
                    <a:pt x="1764" y="4"/>
                  </a:lnTo>
                  <a:lnTo>
                    <a:pt x="1766" y="6"/>
                  </a:lnTo>
                  <a:lnTo>
                    <a:pt x="1766" y="6"/>
                  </a:lnTo>
                  <a:lnTo>
                    <a:pt x="1770" y="4"/>
                  </a:lnTo>
                  <a:lnTo>
                    <a:pt x="1770" y="4"/>
                  </a:lnTo>
                  <a:lnTo>
                    <a:pt x="1772" y="6"/>
                  </a:lnTo>
                  <a:lnTo>
                    <a:pt x="1772" y="6"/>
                  </a:lnTo>
                  <a:lnTo>
                    <a:pt x="1776" y="4"/>
                  </a:lnTo>
                  <a:lnTo>
                    <a:pt x="1776" y="4"/>
                  </a:lnTo>
                  <a:lnTo>
                    <a:pt x="1782" y="4"/>
                  </a:lnTo>
                  <a:lnTo>
                    <a:pt x="1782" y="4"/>
                  </a:lnTo>
                  <a:lnTo>
                    <a:pt x="1782" y="4"/>
                  </a:lnTo>
                  <a:lnTo>
                    <a:pt x="1782" y="4"/>
                  </a:lnTo>
                  <a:lnTo>
                    <a:pt x="1784" y="6"/>
                  </a:lnTo>
                  <a:lnTo>
                    <a:pt x="1784" y="6"/>
                  </a:lnTo>
                  <a:lnTo>
                    <a:pt x="1792" y="6"/>
                  </a:lnTo>
                  <a:lnTo>
                    <a:pt x="1792" y="6"/>
                  </a:lnTo>
                  <a:lnTo>
                    <a:pt x="1794" y="4"/>
                  </a:lnTo>
                  <a:lnTo>
                    <a:pt x="1794" y="4"/>
                  </a:lnTo>
                  <a:lnTo>
                    <a:pt x="1798" y="6"/>
                  </a:lnTo>
                  <a:lnTo>
                    <a:pt x="1798" y="6"/>
                  </a:lnTo>
                  <a:lnTo>
                    <a:pt x="1800" y="6"/>
                  </a:lnTo>
                  <a:lnTo>
                    <a:pt x="1800" y="6"/>
                  </a:lnTo>
                  <a:lnTo>
                    <a:pt x="1800" y="6"/>
                  </a:lnTo>
                  <a:lnTo>
                    <a:pt x="1800" y="6"/>
                  </a:lnTo>
                  <a:lnTo>
                    <a:pt x="1802" y="4"/>
                  </a:lnTo>
                  <a:lnTo>
                    <a:pt x="1802" y="4"/>
                  </a:lnTo>
                  <a:lnTo>
                    <a:pt x="1802" y="6"/>
                  </a:lnTo>
                  <a:lnTo>
                    <a:pt x="1802" y="6"/>
                  </a:lnTo>
                  <a:lnTo>
                    <a:pt x="1804" y="4"/>
                  </a:lnTo>
                  <a:lnTo>
                    <a:pt x="1804" y="4"/>
                  </a:lnTo>
                  <a:lnTo>
                    <a:pt x="1804" y="6"/>
                  </a:lnTo>
                  <a:lnTo>
                    <a:pt x="1804" y="6"/>
                  </a:lnTo>
                  <a:lnTo>
                    <a:pt x="1812" y="6"/>
                  </a:lnTo>
                  <a:lnTo>
                    <a:pt x="1812" y="6"/>
                  </a:lnTo>
                  <a:lnTo>
                    <a:pt x="1814" y="6"/>
                  </a:lnTo>
                  <a:lnTo>
                    <a:pt x="1814" y="6"/>
                  </a:lnTo>
                  <a:lnTo>
                    <a:pt x="1816" y="6"/>
                  </a:lnTo>
                  <a:lnTo>
                    <a:pt x="1816" y="6"/>
                  </a:lnTo>
                  <a:lnTo>
                    <a:pt x="1820" y="6"/>
                  </a:lnTo>
                  <a:lnTo>
                    <a:pt x="1820" y="6"/>
                  </a:lnTo>
                  <a:lnTo>
                    <a:pt x="1820" y="6"/>
                  </a:lnTo>
                  <a:lnTo>
                    <a:pt x="1820" y="6"/>
                  </a:lnTo>
                  <a:lnTo>
                    <a:pt x="1824" y="6"/>
                  </a:lnTo>
                  <a:lnTo>
                    <a:pt x="1824" y="6"/>
                  </a:lnTo>
                  <a:lnTo>
                    <a:pt x="1826" y="6"/>
                  </a:lnTo>
                  <a:lnTo>
                    <a:pt x="1826" y="6"/>
                  </a:lnTo>
                  <a:lnTo>
                    <a:pt x="1826" y="8"/>
                  </a:lnTo>
                  <a:lnTo>
                    <a:pt x="1826" y="8"/>
                  </a:lnTo>
                  <a:lnTo>
                    <a:pt x="1828" y="8"/>
                  </a:lnTo>
                  <a:lnTo>
                    <a:pt x="1828" y="8"/>
                  </a:lnTo>
                  <a:lnTo>
                    <a:pt x="1832" y="8"/>
                  </a:lnTo>
                  <a:lnTo>
                    <a:pt x="1832" y="8"/>
                  </a:lnTo>
                  <a:lnTo>
                    <a:pt x="1836" y="6"/>
                  </a:lnTo>
                  <a:lnTo>
                    <a:pt x="1836" y="6"/>
                  </a:lnTo>
                  <a:lnTo>
                    <a:pt x="1838" y="6"/>
                  </a:lnTo>
                  <a:lnTo>
                    <a:pt x="1838" y="6"/>
                  </a:lnTo>
                  <a:lnTo>
                    <a:pt x="1840" y="6"/>
                  </a:lnTo>
                  <a:lnTo>
                    <a:pt x="1840" y="6"/>
                  </a:lnTo>
                  <a:lnTo>
                    <a:pt x="1842" y="6"/>
                  </a:lnTo>
                  <a:lnTo>
                    <a:pt x="1842" y="6"/>
                  </a:lnTo>
                  <a:lnTo>
                    <a:pt x="1842" y="6"/>
                  </a:lnTo>
                  <a:lnTo>
                    <a:pt x="1842" y="6"/>
                  </a:lnTo>
                  <a:lnTo>
                    <a:pt x="1842" y="6"/>
                  </a:lnTo>
                  <a:lnTo>
                    <a:pt x="1842" y="6"/>
                  </a:lnTo>
                  <a:lnTo>
                    <a:pt x="1844" y="6"/>
                  </a:lnTo>
                  <a:lnTo>
                    <a:pt x="1844" y="6"/>
                  </a:lnTo>
                  <a:lnTo>
                    <a:pt x="1846" y="6"/>
                  </a:lnTo>
                  <a:lnTo>
                    <a:pt x="1846" y="6"/>
                  </a:lnTo>
                  <a:lnTo>
                    <a:pt x="1848" y="6"/>
                  </a:lnTo>
                  <a:lnTo>
                    <a:pt x="1848" y="6"/>
                  </a:lnTo>
                  <a:lnTo>
                    <a:pt x="1850" y="6"/>
                  </a:lnTo>
                  <a:lnTo>
                    <a:pt x="1850" y="6"/>
                  </a:lnTo>
                  <a:lnTo>
                    <a:pt x="1850" y="6"/>
                  </a:lnTo>
                  <a:lnTo>
                    <a:pt x="1850" y="6"/>
                  </a:lnTo>
                  <a:lnTo>
                    <a:pt x="1852" y="6"/>
                  </a:lnTo>
                  <a:lnTo>
                    <a:pt x="1852" y="6"/>
                  </a:lnTo>
                  <a:lnTo>
                    <a:pt x="1854" y="6"/>
                  </a:lnTo>
                  <a:lnTo>
                    <a:pt x="1854" y="6"/>
                  </a:lnTo>
                  <a:lnTo>
                    <a:pt x="1858" y="6"/>
                  </a:lnTo>
                  <a:lnTo>
                    <a:pt x="1858" y="6"/>
                  </a:lnTo>
                  <a:lnTo>
                    <a:pt x="1860" y="6"/>
                  </a:lnTo>
                  <a:lnTo>
                    <a:pt x="1864" y="6"/>
                  </a:lnTo>
                  <a:lnTo>
                    <a:pt x="1864" y="6"/>
                  </a:lnTo>
                  <a:lnTo>
                    <a:pt x="1864" y="6"/>
                  </a:lnTo>
                  <a:lnTo>
                    <a:pt x="1864" y="6"/>
                  </a:lnTo>
                  <a:lnTo>
                    <a:pt x="1864" y="6"/>
                  </a:lnTo>
                  <a:lnTo>
                    <a:pt x="1864" y="6"/>
                  </a:lnTo>
                  <a:lnTo>
                    <a:pt x="1866" y="6"/>
                  </a:lnTo>
                  <a:lnTo>
                    <a:pt x="1866" y="6"/>
                  </a:lnTo>
                  <a:lnTo>
                    <a:pt x="1872" y="6"/>
                  </a:lnTo>
                  <a:lnTo>
                    <a:pt x="1872" y="6"/>
                  </a:lnTo>
                  <a:lnTo>
                    <a:pt x="1880" y="6"/>
                  </a:lnTo>
                  <a:lnTo>
                    <a:pt x="1880" y="6"/>
                  </a:lnTo>
                  <a:lnTo>
                    <a:pt x="1882" y="6"/>
                  </a:lnTo>
                  <a:lnTo>
                    <a:pt x="1882" y="6"/>
                  </a:lnTo>
                  <a:lnTo>
                    <a:pt x="1888" y="6"/>
                  </a:lnTo>
                  <a:lnTo>
                    <a:pt x="1888" y="6"/>
                  </a:lnTo>
                  <a:lnTo>
                    <a:pt x="1892" y="6"/>
                  </a:lnTo>
                  <a:lnTo>
                    <a:pt x="1892" y="6"/>
                  </a:lnTo>
                  <a:lnTo>
                    <a:pt x="1896" y="6"/>
                  </a:lnTo>
                  <a:lnTo>
                    <a:pt x="1896" y="6"/>
                  </a:lnTo>
                  <a:lnTo>
                    <a:pt x="1898" y="6"/>
                  </a:lnTo>
                  <a:lnTo>
                    <a:pt x="1898" y="6"/>
                  </a:lnTo>
                  <a:lnTo>
                    <a:pt x="1902" y="4"/>
                  </a:lnTo>
                  <a:lnTo>
                    <a:pt x="1902" y="4"/>
                  </a:lnTo>
                  <a:lnTo>
                    <a:pt x="1906" y="6"/>
                  </a:lnTo>
                  <a:lnTo>
                    <a:pt x="1906" y="6"/>
                  </a:lnTo>
                  <a:lnTo>
                    <a:pt x="1914" y="4"/>
                  </a:lnTo>
                  <a:lnTo>
                    <a:pt x="1914" y="4"/>
                  </a:lnTo>
                  <a:lnTo>
                    <a:pt x="1916" y="6"/>
                  </a:lnTo>
                  <a:lnTo>
                    <a:pt x="1916" y="6"/>
                  </a:lnTo>
                  <a:lnTo>
                    <a:pt x="1916" y="6"/>
                  </a:lnTo>
                  <a:lnTo>
                    <a:pt x="1916" y="6"/>
                  </a:lnTo>
                  <a:lnTo>
                    <a:pt x="1916" y="6"/>
                  </a:lnTo>
                  <a:lnTo>
                    <a:pt x="1916" y="6"/>
                  </a:lnTo>
                  <a:lnTo>
                    <a:pt x="1918" y="8"/>
                  </a:lnTo>
                  <a:lnTo>
                    <a:pt x="1918" y="8"/>
                  </a:lnTo>
                  <a:lnTo>
                    <a:pt x="1922" y="8"/>
                  </a:lnTo>
                  <a:lnTo>
                    <a:pt x="1926" y="8"/>
                  </a:lnTo>
                  <a:lnTo>
                    <a:pt x="1926" y="8"/>
                  </a:lnTo>
                  <a:lnTo>
                    <a:pt x="1928" y="10"/>
                  </a:lnTo>
                  <a:lnTo>
                    <a:pt x="1928" y="10"/>
                  </a:lnTo>
                  <a:lnTo>
                    <a:pt x="1934" y="8"/>
                  </a:lnTo>
                  <a:lnTo>
                    <a:pt x="1934" y="8"/>
                  </a:lnTo>
                  <a:lnTo>
                    <a:pt x="1944" y="6"/>
                  </a:lnTo>
                  <a:lnTo>
                    <a:pt x="1944" y="6"/>
                  </a:lnTo>
                  <a:lnTo>
                    <a:pt x="1946" y="6"/>
                  </a:lnTo>
                  <a:lnTo>
                    <a:pt x="1946" y="6"/>
                  </a:lnTo>
                  <a:lnTo>
                    <a:pt x="1948" y="4"/>
                  </a:lnTo>
                  <a:lnTo>
                    <a:pt x="1948" y="4"/>
                  </a:lnTo>
                  <a:lnTo>
                    <a:pt x="1950" y="4"/>
                  </a:lnTo>
                  <a:lnTo>
                    <a:pt x="1950" y="4"/>
                  </a:lnTo>
                  <a:lnTo>
                    <a:pt x="1950" y="6"/>
                  </a:lnTo>
                  <a:lnTo>
                    <a:pt x="1950" y="6"/>
                  </a:lnTo>
                  <a:lnTo>
                    <a:pt x="1954" y="6"/>
                  </a:lnTo>
                  <a:lnTo>
                    <a:pt x="1954" y="6"/>
                  </a:lnTo>
                  <a:lnTo>
                    <a:pt x="1960" y="6"/>
                  </a:lnTo>
                  <a:lnTo>
                    <a:pt x="1960" y="6"/>
                  </a:lnTo>
                  <a:lnTo>
                    <a:pt x="1960" y="4"/>
                  </a:lnTo>
                  <a:lnTo>
                    <a:pt x="1960" y="4"/>
                  </a:lnTo>
                  <a:lnTo>
                    <a:pt x="1962" y="4"/>
                  </a:lnTo>
                  <a:lnTo>
                    <a:pt x="1962" y="4"/>
                  </a:lnTo>
                  <a:lnTo>
                    <a:pt x="1968" y="6"/>
                  </a:lnTo>
                  <a:lnTo>
                    <a:pt x="1968" y="6"/>
                  </a:lnTo>
                  <a:lnTo>
                    <a:pt x="1970" y="6"/>
                  </a:lnTo>
                  <a:lnTo>
                    <a:pt x="1970" y="6"/>
                  </a:lnTo>
                  <a:lnTo>
                    <a:pt x="1972" y="6"/>
                  </a:lnTo>
                  <a:lnTo>
                    <a:pt x="1972" y="6"/>
                  </a:lnTo>
                  <a:lnTo>
                    <a:pt x="1974" y="6"/>
                  </a:lnTo>
                  <a:lnTo>
                    <a:pt x="1974" y="6"/>
                  </a:lnTo>
                  <a:lnTo>
                    <a:pt x="1974" y="6"/>
                  </a:lnTo>
                  <a:lnTo>
                    <a:pt x="1974" y="6"/>
                  </a:lnTo>
                  <a:lnTo>
                    <a:pt x="1976" y="6"/>
                  </a:lnTo>
                  <a:lnTo>
                    <a:pt x="1976" y="6"/>
                  </a:lnTo>
                  <a:lnTo>
                    <a:pt x="1978" y="8"/>
                  </a:lnTo>
                  <a:lnTo>
                    <a:pt x="1978" y="8"/>
                  </a:lnTo>
                  <a:lnTo>
                    <a:pt x="1978" y="6"/>
                  </a:lnTo>
                  <a:lnTo>
                    <a:pt x="1978" y="6"/>
                  </a:lnTo>
                  <a:lnTo>
                    <a:pt x="1982" y="6"/>
                  </a:lnTo>
                  <a:lnTo>
                    <a:pt x="1982" y="6"/>
                  </a:lnTo>
                  <a:lnTo>
                    <a:pt x="1986" y="8"/>
                  </a:lnTo>
                  <a:lnTo>
                    <a:pt x="1986" y="8"/>
                  </a:lnTo>
                  <a:lnTo>
                    <a:pt x="1994" y="8"/>
                  </a:lnTo>
                  <a:lnTo>
                    <a:pt x="1994" y="8"/>
                  </a:lnTo>
                  <a:lnTo>
                    <a:pt x="1996" y="6"/>
                  </a:lnTo>
                  <a:lnTo>
                    <a:pt x="1996" y="6"/>
                  </a:lnTo>
                  <a:lnTo>
                    <a:pt x="2000" y="6"/>
                  </a:lnTo>
                  <a:lnTo>
                    <a:pt x="2000" y="6"/>
                  </a:lnTo>
                  <a:lnTo>
                    <a:pt x="2002" y="4"/>
                  </a:lnTo>
                  <a:lnTo>
                    <a:pt x="2002" y="4"/>
                  </a:lnTo>
                  <a:lnTo>
                    <a:pt x="2010" y="4"/>
                  </a:lnTo>
                  <a:lnTo>
                    <a:pt x="2010" y="4"/>
                  </a:lnTo>
                  <a:lnTo>
                    <a:pt x="2012" y="4"/>
                  </a:lnTo>
                  <a:lnTo>
                    <a:pt x="2012" y="4"/>
                  </a:lnTo>
                  <a:lnTo>
                    <a:pt x="2014" y="4"/>
                  </a:lnTo>
                  <a:lnTo>
                    <a:pt x="2014" y="4"/>
                  </a:lnTo>
                  <a:lnTo>
                    <a:pt x="2016" y="4"/>
                  </a:lnTo>
                  <a:lnTo>
                    <a:pt x="2016" y="4"/>
                  </a:lnTo>
                  <a:lnTo>
                    <a:pt x="2018" y="4"/>
                  </a:lnTo>
                  <a:lnTo>
                    <a:pt x="2018" y="4"/>
                  </a:lnTo>
                  <a:lnTo>
                    <a:pt x="2032" y="4"/>
                  </a:lnTo>
                  <a:lnTo>
                    <a:pt x="2032" y="4"/>
                  </a:lnTo>
                  <a:lnTo>
                    <a:pt x="2040" y="4"/>
                  </a:lnTo>
                  <a:lnTo>
                    <a:pt x="2040" y="4"/>
                  </a:lnTo>
                  <a:lnTo>
                    <a:pt x="2050" y="4"/>
                  </a:lnTo>
                  <a:lnTo>
                    <a:pt x="2050" y="4"/>
                  </a:lnTo>
                  <a:lnTo>
                    <a:pt x="2052" y="4"/>
                  </a:lnTo>
                  <a:lnTo>
                    <a:pt x="2052" y="4"/>
                  </a:lnTo>
                  <a:lnTo>
                    <a:pt x="2054" y="4"/>
                  </a:lnTo>
                  <a:lnTo>
                    <a:pt x="2054" y="4"/>
                  </a:lnTo>
                  <a:lnTo>
                    <a:pt x="2058" y="4"/>
                  </a:lnTo>
                  <a:lnTo>
                    <a:pt x="2058" y="4"/>
                  </a:lnTo>
                  <a:lnTo>
                    <a:pt x="2060" y="4"/>
                  </a:lnTo>
                  <a:lnTo>
                    <a:pt x="2060" y="4"/>
                  </a:lnTo>
                  <a:lnTo>
                    <a:pt x="2066" y="4"/>
                  </a:lnTo>
                  <a:lnTo>
                    <a:pt x="2066" y="4"/>
                  </a:lnTo>
                  <a:lnTo>
                    <a:pt x="2070" y="4"/>
                  </a:lnTo>
                  <a:lnTo>
                    <a:pt x="2070" y="4"/>
                  </a:lnTo>
                  <a:lnTo>
                    <a:pt x="2072" y="4"/>
                  </a:lnTo>
                  <a:lnTo>
                    <a:pt x="2072" y="4"/>
                  </a:lnTo>
                  <a:lnTo>
                    <a:pt x="2074" y="6"/>
                  </a:lnTo>
                  <a:lnTo>
                    <a:pt x="2074" y="6"/>
                  </a:lnTo>
                  <a:lnTo>
                    <a:pt x="2080" y="4"/>
                  </a:lnTo>
                  <a:lnTo>
                    <a:pt x="2080" y="4"/>
                  </a:lnTo>
                  <a:lnTo>
                    <a:pt x="2086" y="4"/>
                  </a:lnTo>
                  <a:lnTo>
                    <a:pt x="2086" y="4"/>
                  </a:lnTo>
                  <a:lnTo>
                    <a:pt x="2088" y="4"/>
                  </a:lnTo>
                  <a:lnTo>
                    <a:pt x="2088" y="4"/>
                  </a:lnTo>
                  <a:lnTo>
                    <a:pt x="2092" y="4"/>
                  </a:lnTo>
                  <a:lnTo>
                    <a:pt x="2092" y="4"/>
                  </a:lnTo>
                  <a:lnTo>
                    <a:pt x="2096" y="4"/>
                  </a:lnTo>
                  <a:lnTo>
                    <a:pt x="2096" y="4"/>
                  </a:lnTo>
                  <a:lnTo>
                    <a:pt x="2098" y="4"/>
                  </a:lnTo>
                  <a:lnTo>
                    <a:pt x="2098" y="4"/>
                  </a:lnTo>
                  <a:lnTo>
                    <a:pt x="2106" y="4"/>
                  </a:lnTo>
                  <a:lnTo>
                    <a:pt x="2106" y="4"/>
                  </a:lnTo>
                  <a:lnTo>
                    <a:pt x="2108" y="4"/>
                  </a:lnTo>
                  <a:lnTo>
                    <a:pt x="2108" y="4"/>
                  </a:lnTo>
                  <a:lnTo>
                    <a:pt x="2114" y="4"/>
                  </a:lnTo>
                  <a:lnTo>
                    <a:pt x="2114" y="4"/>
                  </a:lnTo>
                  <a:lnTo>
                    <a:pt x="2116" y="4"/>
                  </a:lnTo>
                  <a:lnTo>
                    <a:pt x="2116" y="4"/>
                  </a:lnTo>
                  <a:lnTo>
                    <a:pt x="2118" y="4"/>
                  </a:lnTo>
                  <a:lnTo>
                    <a:pt x="2118" y="4"/>
                  </a:lnTo>
                  <a:lnTo>
                    <a:pt x="2124" y="4"/>
                  </a:lnTo>
                  <a:lnTo>
                    <a:pt x="2124" y="4"/>
                  </a:lnTo>
                  <a:lnTo>
                    <a:pt x="2132" y="4"/>
                  </a:lnTo>
                  <a:lnTo>
                    <a:pt x="2132" y="4"/>
                  </a:lnTo>
                  <a:lnTo>
                    <a:pt x="2134" y="4"/>
                  </a:lnTo>
                  <a:lnTo>
                    <a:pt x="2134" y="4"/>
                  </a:lnTo>
                  <a:lnTo>
                    <a:pt x="2134" y="4"/>
                  </a:lnTo>
                  <a:lnTo>
                    <a:pt x="2134" y="4"/>
                  </a:lnTo>
                  <a:lnTo>
                    <a:pt x="2134" y="4"/>
                  </a:lnTo>
                  <a:lnTo>
                    <a:pt x="2134" y="4"/>
                  </a:lnTo>
                  <a:lnTo>
                    <a:pt x="2136" y="4"/>
                  </a:lnTo>
                  <a:lnTo>
                    <a:pt x="2136" y="4"/>
                  </a:lnTo>
                  <a:lnTo>
                    <a:pt x="2136" y="4"/>
                  </a:lnTo>
                  <a:lnTo>
                    <a:pt x="2136" y="4"/>
                  </a:lnTo>
                  <a:lnTo>
                    <a:pt x="2138" y="4"/>
                  </a:lnTo>
                  <a:lnTo>
                    <a:pt x="2138" y="4"/>
                  </a:lnTo>
                  <a:lnTo>
                    <a:pt x="2144" y="4"/>
                  </a:lnTo>
                  <a:lnTo>
                    <a:pt x="2144" y="4"/>
                  </a:lnTo>
                  <a:lnTo>
                    <a:pt x="2146" y="4"/>
                  </a:lnTo>
                  <a:lnTo>
                    <a:pt x="2146" y="4"/>
                  </a:lnTo>
                  <a:lnTo>
                    <a:pt x="2150" y="4"/>
                  </a:lnTo>
                  <a:lnTo>
                    <a:pt x="2150" y="4"/>
                  </a:lnTo>
                  <a:lnTo>
                    <a:pt x="2154" y="4"/>
                  </a:lnTo>
                  <a:lnTo>
                    <a:pt x="2154" y="4"/>
                  </a:lnTo>
                  <a:lnTo>
                    <a:pt x="2156" y="4"/>
                  </a:lnTo>
                  <a:lnTo>
                    <a:pt x="2156" y="4"/>
                  </a:lnTo>
                  <a:lnTo>
                    <a:pt x="2160" y="4"/>
                  </a:lnTo>
                  <a:lnTo>
                    <a:pt x="2160" y="4"/>
                  </a:lnTo>
                  <a:lnTo>
                    <a:pt x="2164" y="4"/>
                  </a:lnTo>
                  <a:lnTo>
                    <a:pt x="2164" y="4"/>
                  </a:lnTo>
                  <a:lnTo>
                    <a:pt x="2168" y="4"/>
                  </a:lnTo>
                  <a:lnTo>
                    <a:pt x="2168" y="4"/>
                  </a:lnTo>
                  <a:lnTo>
                    <a:pt x="2168" y="4"/>
                  </a:lnTo>
                  <a:lnTo>
                    <a:pt x="2168" y="4"/>
                  </a:lnTo>
                  <a:lnTo>
                    <a:pt x="2172" y="4"/>
                  </a:lnTo>
                  <a:lnTo>
                    <a:pt x="2172" y="4"/>
                  </a:lnTo>
                  <a:lnTo>
                    <a:pt x="2178" y="4"/>
                  </a:lnTo>
                  <a:lnTo>
                    <a:pt x="2178" y="4"/>
                  </a:lnTo>
                  <a:lnTo>
                    <a:pt x="2182" y="4"/>
                  </a:lnTo>
                  <a:lnTo>
                    <a:pt x="2182" y="4"/>
                  </a:lnTo>
                  <a:lnTo>
                    <a:pt x="2184" y="4"/>
                  </a:lnTo>
                  <a:lnTo>
                    <a:pt x="2184" y="4"/>
                  </a:lnTo>
                  <a:lnTo>
                    <a:pt x="2184" y="4"/>
                  </a:lnTo>
                  <a:lnTo>
                    <a:pt x="2184" y="4"/>
                  </a:lnTo>
                  <a:lnTo>
                    <a:pt x="2186" y="4"/>
                  </a:lnTo>
                  <a:lnTo>
                    <a:pt x="2186" y="4"/>
                  </a:lnTo>
                  <a:lnTo>
                    <a:pt x="2186" y="4"/>
                  </a:lnTo>
                  <a:lnTo>
                    <a:pt x="2186" y="4"/>
                  </a:lnTo>
                  <a:lnTo>
                    <a:pt x="2186" y="4"/>
                  </a:lnTo>
                  <a:lnTo>
                    <a:pt x="2186" y="4"/>
                  </a:lnTo>
                  <a:lnTo>
                    <a:pt x="2188" y="4"/>
                  </a:lnTo>
                  <a:lnTo>
                    <a:pt x="2188" y="4"/>
                  </a:lnTo>
                  <a:lnTo>
                    <a:pt x="2190" y="2"/>
                  </a:lnTo>
                  <a:lnTo>
                    <a:pt x="2190" y="2"/>
                  </a:lnTo>
                  <a:lnTo>
                    <a:pt x="2196" y="2"/>
                  </a:lnTo>
                  <a:lnTo>
                    <a:pt x="2196" y="2"/>
                  </a:lnTo>
                  <a:lnTo>
                    <a:pt x="2202" y="4"/>
                  </a:lnTo>
                  <a:lnTo>
                    <a:pt x="2202" y="4"/>
                  </a:lnTo>
                  <a:lnTo>
                    <a:pt x="2202" y="4"/>
                  </a:lnTo>
                  <a:lnTo>
                    <a:pt x="2202" y="4"/>
                  </a:lnTo>
                  <a:lnTo>
                    <a:pt x="2206" y="4"/>
                  </a:lnTo>
                  <a:lnTo>
                    <a:pt x="2206" y="4"/>
                  </a:lnTo>
                  <a:lnTo>
                    <a:pt x="2210" y="4"/>
                  </a:lnTo>
                  <a:lnTo>
                    <a:pt x="2210" y="4"/>
                  </a:lnTo>
                  <a:lnTo>
                    <a:pt x="2216" y="2"/>
                  </a:lnTo>
                  <a:lnTo>
                    <a:pt x="2216" y="2"/>
                  </a:lnTo>
                  <a:lnTo>
                    <a:pt x="2224" y="4"/>
                  </a:lnTo>
                  <a:lnTo>
                    <a:pt x="2224" y="4"/>
                  </a:lnTo>
                  <a:lnTo>
                    <a:pt x="2226" y="2"/>
                  </a:lnTo>
                  <a:lnTo>
                    <a:pt x="2230" y="4"/>
                  </a:lnTo>
                  <a:lnTo>
                    <a:pt x="2230" y="4"/>
                  </a:lnTo>
                  <a:lnTo>
                    <a:pt x="2232" y="2"/>
                  </a:lnTo>
                  <a:lnTo>
                    <a:pt x="2232" y="2"/>
                  </a:lnTo>
                  <a:lnTo>
                    <a:pt x="2234" y="2"/>
                  </a:lnTo>
                  <a:lnTo>
                    <a:pt x="2234" y="2"/>
                  </a:lnTo>
                  <a:lnTo>
                    <a:pt x="2236" y="2"/>
                  </a:lnTo>
                  <a:lnTo>
                    <a:pt x="2236" y="2"/>
                  </a:lnTo>
                  <a:lnTo>
                    <a:pt x="2240" y="2"/>
                  </a:lnTo>
                  <a:lnTo>
                    <a:pt x="2240" y="2"/>
                  </a:lnTo>
                  <a:lnTo>
                    <a:pt x="2248" y="4"/>
                  </a:lnTo>
                  <a:lnTo>
                    <a:pt x="2248" y="4"/>
                  </a:lnTo>
                  <a:lnTo>
                    <a:pt x="2252" y="2"/>
                  </a:lnTo>
                  <a:lnTo>
                    <a:pt x="2252" y="2"/>
                  </a:lnTo>
                  <a:lnTo>
                    <a:pt x="2256" y="4"/>
                  </a:lnTo>
                  <a:lnTo>
                    <a:pt x="2256" y="4"/>
                  </a:lnTo>
                  <a:lnTo>
                    <a:pt x="2256" y="4"/>
                  </a:lnTo>
                  <a:lnTo>
                    <a:pt x="2256" y="4"/>
                  </a:lnTo>
                  <a:lnTo>
                    <a:pt x="2256" y="4"/>
                  </a:lnTo>
                  <a:lnTo>
                    <a:pt x="2256" y="4"/>
                  </a:lnTo>
                  <a:lnTo>
                    <a:pt x="2258" y="4"/>
                  </a:lnTo>
                  <a:lnTo>
                    <a:pt x="2258" y="4"/>
                  </a:lnTo>
                  <a:lnTo>
                    <a:pt x="2258" y="4"/>
                  </a:lnTo>
                  <a:lnTo>
                    <a:pt x="2258" y="4"/>
                  </a:lnTo>
                  <a:lnTo>
                    <a:pt x="2262" y="2"/>
                  </a:lnTo>
                  <a:lnTo>
                    <a:pt x="2262" y="2"/>
                  </a:lnTo>
                  <a:lnTo>
                    <a:pt x="2266" y="4"/>
                  </a:lnTo>
                  <a:lnTo>
                    <a:pt x="2266" y="4"/>
                  </a:lnTo>
                  <a:lnTo>
                    <a:pt x="2270" y="4"/>
                  </a:lnTo>
                  <a:lnTo>
                    <a:pt x="2270" y="4"/>
                  </a:lnTo>
                  <a:lnTo>
                    <a:pt x="2270" y="4"/>
                  </a:lnTo>
                  <a:lnTo>
                    <a:pt x="2270" y="4"/>
                  </a:lnTo>
                  <a:lnTo>
                    <a:pt x="2274" y="4"/>
                  </a:lnTo>
                  <a:lnTo>
                    <a:pt x="2274" y="4"/>
                  </a:lnTo>
                  <a:lnTo>
                    <a:pt x="2274" y="4"/>
                  </a:lnTo>
                  <a:lnTo>
                    <a:pt x="2274" y="4"/>
                  </a:lnTo>
                  <a:lnTo>
                    <a:pt x="2282" y="4"/>
                  </a:lnTo>
                  <a:lnTo>
                    <a:pt x="2282" y="4"/>
                  </a:lnTo>
                  <a:lnTo>
                    <a:pt x="2286" y="4"/>
                  </a:lnTo>
                  <a:lnTo>
                    <a:pt x="2286" y="4"/>
                  </a:lnTo>
                  <a:lnTo>
                    <a:pt x="2288" y="4"/>
                  </a:lnTo>
                  <a:lnTo>
                    <a:pt x="2288" y="4"/>
                  </a:lnTo>
                  <a:lnTo>
                    <a:pt x="2288" y="4"/>
                  </a:lnTo>
                  <a:lnTo>
                    <a:pt x="2288" y="4"/>
                  </a:lnTo>
                  <a:lnTo>
                    <a:pt x="2290" y="4"/>
                  </a:lnTo>
                  <a:lnTo>
                    <a:pt x="2290" y="4"/>
                  </a:lnTo>
                  <a:lnTo>
                    <a:pt x="2292" y="2"/>
                  </a:lnTo>
                  <a:lnTo>
                    <a:pt x="2296" y="2"/>
                  </a:lnTo>
                  <a:lnTo>
                    <a:pt x="2296" y="2"/>
                  </a:lnTo>
                  <a:lnTo>
                    <a:pt x="2298" y="2"/>
                  </a:lnTo>
                  <a:lnTo>
                    <a:pt x="2298" y="2"/>
                  </a:lnTo>
                  <a:lnTo>
                    <a:pt x="2304" y="2"/>
                  </a:lnTo>
                  <a:lnTo>
                    <a:pt x="2304" y="2"/>
                  </a:lnTo>
                  <a:lnTo>
                    <a:pt x="2306" y="2"/>
                  </a:lnTo>
                  <a:lnTo>
                    <a:pt x="2306" y="2"/>
                  </a:lnTo>
                  <a:lnTo>
                    <a:pt x="2310" y="2"/>
                  </a:lnTo>
                  <a:lnTo>
                    <a:pt x="2310" y="2"/>
                  </a:lnTo>
                  <a:lnTo>
                    <a:pt x="2310" y="2"/>
                  </a:lnTo>
                  <a:lnTo>
                    <a:pt x="2310" y="2"/>
                  </a:lnTo>
                  <a:lnTo>
                    <a:pt x="2316" y="2"/>
                  </a:lnTo>
                  <a:lnTo>
                    <a:pt x="2316" y="2"/>
                  </a:lnTo>
                  <a:lnTo>
                    <a:pt x="2318" y="2"/>
                  </a:lnTo>
                  <a:lnTo>
                    <a:pt x="2318" y="2"/>
                  </a:lnTo>
                  <a:lnTo>
                    <a:pt x="2322" y="2"/>
                  </a:lnTo>
                  <a:lnTo>
                    <a:pt x="2322" y="2"/>
                  </a:lnTo>
                  <a:lnTo>
                    <a:pt x="2328" y="2"/>
                  </a:lnTo>
                  <a:lnTo>
                    <a:pt x="2328" y="2"/>
                  </a:lnTo>
                  <a:lnTo>
                    <a:pt x="2330" y="2"/>
                  </a:lnTo>
                  <a:lnTo>
                    <a:pt x="2330" y="2"/>
                  </a:lnTo>
                  <a:lnTo>
                    <a:pt x="2334" y="4"/>
                  </a:lnTo>
                  <a:lnTo>
                    <a:pt x="2334" y="4"/>
                  </a:lnTo>
                  <a:lnTo>
                    <a:pt x="2338" y="2"/>
                  </a:lnTo>
                  <a:lnTo>
                    <a:pt x="2338" y="2"/>
                  </a:lnTo>
                  <a:lnTo>
                    <a:pt x="2344" y="2"/>
                  </a:lnTo>
                  <a:lnTo>
                    <a:pt x="2344" y="2"/>
                  </a:lnTo>
                  <a:lnTo>
                    <a:pt x="2348" y="2"/>
                  </a:lnTo>
                  <a:lnTo>
                    <a:pt x="2348" y="2"/>
                  </a:lnTo>
                  <a:lnTo>
                    <a:pt x="2348" y="2"/>
                  </a:lnTo>
                  <a:lnTo>
                    <a:pt x="2348" y="2"/>
                  </a:lnTo>
                  <a:lnTo>
                    <a:pt x="2350" y="2"/>
                  </a:lnTo>
                  <a:lnTo>
                    <a:pt x="2350" y="2"/>
                  </a:lnTo>
                  <a:lnTo>
                    <a:pt x="2350" y="2"/>
                  </a:lnTo>
                  <a:lnTo>
                    <a:pt x="2350" y="2"/>
                  </a:lnTo>
                  <a:lnTo>
                    <a:pt x="2352" y="2"/>
                  </a:lnTo>
                  <a:lnTo>
                    <a:pt x="2352" y="2"/>
                  </a:lnTo>
                  <a:lnTo>
                    <a:pt x="2352" y="2"/>
                  </a:lnTo>
                  <a:lnTo>
                    <a:pt x="2352" y="2"/>
                  </a:lnTo>
                  <a:lnTo>
                    <a:pt x="2354" y="2"/>
                  </a:lnTo>
                  <a:lnTo>
                    <a:pt x="2354" y="2"/>
                  </a:lnTo>
                  <a:lnTo>
                    <a:pt x="2354" y="2"/>
                  </a:lnTo>
                  <a:lnTo>
                    <a:pt x="2354" y="2"/>
                  </a:lnTo>
                  <a:lnTo>
                    <a:pt x="2364" y="2"/>
                  </a:lnTo>
                  <a:lnTo>
                    <a:pt x="2364" y="2"/>
                  </a:lnTo>
                  <a:lnTo>
                    <a:pt x="2366" y="4"/>
                  </a:lnTo>
                  <a:lnTo>
                    <a:pt x="2366" y="4"/>
                  </a:lnTo>
                  <a:lnTo>
                    <a:pt x="2368" y="4"/>
                  </a:lnTo>
                  <a:lnTo>
                    <a:pt x="2368" y="4"/>
                  </a:lnTo>
                  <a:lnTo>
                    <a:pt x="2370" y="4"/>
                  </a:lnTo>
                  <a:lnTo>
                    <a:pt x="2370" y="4"/>
                  </a:lnTo>
                  <a:lnTo>
                    <a:pt x="2374" y="2"/>
                  </a:lnTo>
                  <a:lnTo>
                    <a:pt x="2374" y="2"/>
                  </a:lnTo>
                  <a:lnTo>
                    <a:pt x="2378" y="2"/>
                  </a:lnTo>
                  <a:lnTo>
                    <a:pt x="2378" y="2"/>
                  </a:lnTo>
                  <a:lnTo>
                    <a:pt x="2380" y="2"/>
                  </a:lnTo>
                  <a:lnTo>
                    <a:pt x="2384" y="2"/>
                  </a:lnTo>
                  <a:lnTo>
                    <a:pt x="2384" y="2"/>
                  </a:lnTo>
                  <a:lnTo>
                    <a:pt x="2388" y="2"/>
                  </a:lnTo>
                  <a:lnTo>
                    <a:pt x="2390" y="2"/>
                  </a:lnTo>
                  <a:lnTo>
                    <a:pt x="2390" y="2"/>
                  </a:lnTo>
                  <a:lnTo>
                    <a:pt x="2398" y="2"/>
                  </a:lnTo>
                  <a:lnTo>
                    <a:pt x="2398" y="2"/>
                  </a:lnTo>
                  <a:lnTo>
                    <a:pt x="2402" y="2"/>
                  </a:lnTo>
                  <a:lnTo>
                    <a:pt x="2402" y="2"/>
                  </a:lnTo>
                  <a:lnTo>
                    <a:pt x="2404" y="2"/>
                  </a:lnTo>
                  <a:lnTo>
                    <a:pt x="2404" y="2"/>
                  </a:lnTo>
                  <a:lnTo>
                    <a:pt x="2406" y="2"/>
                  </a:lnTo>
                  <a:lnTo>
                    <a:pt x="2406" y="2"/>
                  </a:lnTo>
                  <a:lnTo>
                    <a:pt x="2410" y="2"/>
                  </a:lnTo>
                  <a:lnTo>
                    <a:pt x="2410" y="2"/>
                  </a:lnTo>
                  <a:lnTo>
                    <a:pt x="2414" y="4"/>
                  </a:lnTo>
                  <a:lnTo>
                    <a:pt x="2414" y="4"/>
                  </a:lnTo>
                  <a:lnTo>
                    <a:pt x="2414" y="6"/>
                  </a:lnTo>
                  <a:lnTo>
                    <a:pt x="2414" y="6"/>
                  </a:lnTo>
                  <a:lnTo>
                    <a:pt x="2418" y="4"/>
                  </a:lnTo>
                  <a:lnTo>
                    <a:pt x="2418" y="4"/>
                  </a:lnTo>
                  <a:lnTo>
                    <a:pt x="2420" y="6"/>
                  </a:lnTo>
                  <a:lnTo>
                    <a:pt x="2420" y="6"/>
                  </a:lnTo>
                  <a:lnTo>
                    <a:pt x="2420" y="6"/>
                  </a:lnTo>
                  <a:lnTo>
                    <a:pt x="2420" y="6"/>
                  </a:lnTo>
                  <a:lnTo>
                    <a:pt x="2422" y="6"/>
                  </a:lnTo>
                  <a:lnTo>
                    <a:pt x="2422" y="6"/>
                  </a:lnTo>
                  <a:lnTo>
                    <a:pt x="2428" y="6"/>
                  </a:lnTo>
                  <a:lnTo>
                    <a:pt x="2434" y="6"/>
                  </a:lnTo>
                  <a:lnTo>
                    <a:pt x="2434" y="6"/>
                  </a:lnTo>
                  <a:lnTo>
                    <a:pt x="2436" y="6"/>
                  </a:lnTo>
                  <a:lnTo>
                    <a:pt x="2436" y="6"/>
                  </a:lnTo>
                  <a:lnTo>
                    <a:pt x="2442" y="4"/>
                  </a:lnTo>
                  <a:lnTo>
                    <a:pt x="2442" y="4"/>
                  </a:lnTo>
                  <a:lnTo>
                    <a:pt x="2446" y="4"/>
                  </a:lnTo>
                  <a:lnTo>
                    <a:pt x="2446" y="4"/>
                  </a:lnTo>
                  <a:lnTo>
                    <a:pt x="2446" y="4"/>
                  </a:lnTo>
                  <a:lnTo>
                    <a:pt x="2446" y="4"/>
                  </a:lnTo>
                  <a:lnTo>
                    <a:pt x="2448" y="4"/>
                  </a:lnTo>
                  <a:lnTo>
                    <a:pt x="2448" y="4"/>
                  </a:lnTo>
                  <a:lnTo>
                    <a:pt x="2448" y="4"/>
                  </a:lnTo>
                  <a:lnTo>
                    <a:pt x="2448" y="4"/>
                  </a:lnTo>
                  <a:lnTo>
                    <a:pt x="2450" y="4"/>
                  </a:lnTo>
                  <a:lnTo>
                    <a:pt x="2450" y="4"/>
                  </a:lnTo>
                  <a:lnTo>
                    <a:pt x="2452" y="4"/>
                  </a:lnTo>
                  <a:lnTo>
                    <a:pt x="2452" y="4"/>
                  </a:lnTo>
                  <a:lnTo>
                    <a:pt x="2460" y="4"/>
                  </a:lnTo>
                  <a:lnTo>
                    <a:pt x="2460" y="4"/>
                  </a:lnTo>
                  <a:lnTo>
                    <a:pt x="2462" y="6"/>
                  </a:lnTo>
                  <a:lnTo>
                    <a:pt x="2462" y="6"/>
                  </a:lnTo>
                  <a:lnTo>
                    <a:pt x="2462" y="6"/>
                  </a:lnTo>
                  <a:lnTo>
                    <a:pt x="2464" y="8"/>
                  </a:lnTo>
                  <a:lnTo>
                    <a:pt x="2464" y="8"/>
                  </a:lnTo>
                  <a:lnTo>
                    <a:pt x="2468" y="6"/>
                  </a:lnTo>
                  <a:lnTo>
                    <a:pt x="2474" y="4"/>
                  </a:lnTo>
                  <a:lnTo>
                    <a:pt x="2474" y="4"/>
                  </a:lnTo>
                  <a:lnTo>
                    <a:pt x="2476" y="6"/>
                  </a:lnTo>
                  <a:lnTo>
                    <a:pt x="2476" y="6"/>
                  </a:lnTo>
                  <a:lnTo>
                    <a:pt x="2478" y="6"/>
                  </a:lnTo>
                  <a:lnTo>
                    <a:pt x="2478" y="6"/>
                  </a:lnTo>
                  <a:lnTo>
                    <a:pt x="2484" y="6"/>
                  </a:lnTo>
                  <a:lnTo>
                    <a:pt x="2484" y="6"/>
                  </a:lnTo>
                  <a:lnTo>
                    <a:pt x="2486" y="6"/>
                  </a:lnTo>
                  <a:lnTo>
                    <a:pt x="2486" y="6"/>
                  </a:lnTo>
                  <a:lnTo>
                    <a:pt x="2492" y="6"/>
                  </a:lnTo>
                  <a:lnTo>
                    <a:pt x="2492" y="6"/>
                  </a:lnTo>
                  <a:lnTo>
                    <a:pt x="2498" y="6"/>
                  </a:lnTo>
                  <a:lnTo>
                    <a:pt x="2498" y="6"/>
                  </a:lnTo>
                  <a:lnTo>
                    <a:pt x="2498" y="6"/>
                  </a:lnTo>
                  <a:lnTo>
                    <a:pt x="2498" y="6"/>
                  </a:lnTo>
                  <a:lnTo>
                    <a:pt x="2498" y="6"/>
                  </a:lnTo>
                  <a:lnTo>
                    <a:pt x="2498" y="6"/>
                  </a:lnTo>
                  <a:lnTo>
                    <a:pt x="2498" y="6"/>
                  </a:lnTo>
                  <a:lnTo>
                    <a:pt x="2498" y="6"/>
                  </a:lnTo>
                  <a:lnTo>
                    <a:pt x="2498" y="6"/>
                  </a:lnTo>
                  <a:lnTo>
                    <a:pt x="2498" y="6"/>
                  </a:lnTo>
                  <a:lnTo>
                    <a:pt x="2502" y="6"/>
                  </a:lnTo>
                  <a:lnTo>
                    <a:pt x="2502" y="6"/>
                  </a:lnTo>
                  <a:lnTo>
                    <a:pt x="2504" y="6"/>
                  </a:lnTo>
                  <a:lnTo>
                    <a:pt x="2504" y="6"/>
                  </a:lnTo>
                  <a:lnTo>
                    <a:pt x="2506" y="6"/>
                  </a:lnTo>
                  <a:lnTo>
                    <a:pt x="2506" y="6"/>
                  </a:lnTo>
                  <a:lnTo>
                    <a:pt x="2506" y="6"/>
                  </a:lnTo>
                  <a:lnTo>
                    <a:pt x="2506" y="6"/>
                  </a:lnTo>
                  <a:lnTo>
                    <a:pt x="2506" y="4"/>
                  </a:lnTo>
                  <a:lnTo>
                    <a:pt x="2506" y="4"/>
                  </a:lnTo>
                  <a:lnTo>
                    <a:pt x="2518" y="4"/>
                  </a:lnTo>
                  <a:lnTo>
                    <a:pt x="2518" y="4"/>
                  </a:lnTo>
                  <a:lnTo>
                    <a:pt x="2522" y="6"/>
                  </a:lnTo>
                  <a:lnTo>
                    <a:pt x="2522" y="6"/>
                  </a:lnTo>
                  <a:lnTo>
                    <a:pt x="2524" y="6"/>
                  </a:lnTo>
                  <a:lnTo>
                    <a:pt x="2524" y="6"/>
                  </a:lnTo>
                  <a:lnTo>
                    <a:pt x="2526" y="4"/>
                  </a:lnTo>
                  <a:lnTo>
                    <a:pt x="2526" y="4"/>
                  </a:lnTo>
                  <a:lnTo>
                    <a:pt x="2526" y="4"/>
                  </a:lnTo>
                  <a:lnTo>
                    <a:pt x="2526" y="4"/>
                  </a:lnTo>
                  <a:lnTo>
                    <a:pt x="2526" y="4"/>
                  </a:lnTo>
                  <a:lnTo>
                    <a:pt x="2526" y="4"/>
                  </a:lnTo>
                  <a:lnTo>
                    <a:pt x="2528" y="4"/>
                  </a:lnTo>
                  <a:lnTo>
                    <a:pt x="2528" y="4"/>
                  </a:lnTo>
                  <a:lnTo>
                    <a:pt x="2536" y="4"/>
                  </a:lnTo>
                  <a:lnTo>
                    <a:pt x="2536" y="4"/>
                  </a:lnTo>
                  <a:lnTo>
                    <a:pt x="2538" y="4"/>
                  </a:lnTo>
                  <a:lnTo>
                    <a:pt x="2538" y="4"/>
                  </a:lnTo>
                  <a:lnTo>
                    <a:pt x="2540" y="4"/>
                  </a:lnTo>
                  <a:lnTo>
                    <a:pt x="2540" y="4"/>
                  </a:lnTo>
                  <a:lnTo>
                    <a:pt x="2540" y="4"/>
                  </a:lnTo>
                  <a:lnTo>
                    <a:pt x="2540" y="4"/>
                  </a:lnTo>
                  <a:lnTo>
                    <a:pt x="2542" y="4"/>
                  </a:lnTo>
                  <a:lnTo>
                    <a:pt x="2542" y="4"/>
                  </a:lnTo>
                  <a:lnTo>
                    <a:pt x="2542" y="4"/>
                  </a:lnTo>
                  <a:lnTo>
                    <a:pt x="2542" y="4"/>
                  </a:lnTo>
                  <a:lnTo>
                    <a:pt x="2546" y="4"/>
                  </a:lnTo>
                  <a:lnTo>
                    <a:pt x="2546" y="4"/>
                  </a:lnTo>
                  <a:lnTo>
                    <a:pt x="2546" y="4"/>
                  </a:lnTo>
                  <a:lnTo>
                    <a:pt x="2546" y="4"/>
                  </a:lnTo>
                  <a:lnTo>
                    <a:pt x="2552" y="6"/>
                  </a:lnTo>
                  <a:lnTo>
                    <a:pt x="2552" y="6"/>
                  </a:lnTo>
                  <a:lnTo>
                    <a:pt x="2554" y="6"/>
                  </a:lnTo>
                  <a:lnTo>
                    <a:pt x="2554" y="6"/>
                  </a:lnTo>
                  <a:lnTo>
                    <a:pt x="2554" y="6"/>
                  </a:lnTo>
                  <a:lnTo>
                    <a:pt x="2554" y="6"/>
                  </a:lnTo>
                  <a:lnTo>
                    <a:pt x="2556" y="6"/>
                  </a:lnTo>
                  <a:lnTo>
                    <a:pt x="2556" y="6"/>
                  </a:lnTo>
                  <a:lnTo>
                    <a:pt x="2556" y="6"/>
                  </a:lnTo>
                  <a:lnTo>
                    <a:pt x="2556" y="6"/>
                  </a:lnTo>
                  <a:lnTo>
                    <a:pt x="2560" y="6"/>
                  </a:lnTo>
                  <a:lnTo>
                    <a:pt x="2560" y="6"/>
                  </a:lnTo>
                  <a:lnTo>
                    <a:pt x="2562" y="6"/>
                  </a:lnTo>
                  <a:lnTo>
                    <a:pt x="2562" y="6"/>
                  </a:lnTo>
                  <a:lnTo>
                    <a:pt x="2564" y="6"/>
                  </a:lnTo>
                  <a:lnTo>
                    <a:pt x="2564" y="6"/>
                  </a:lnTo>
                  <a:lnTo>
                    <a:pt x="2564" y="6"/>
                  </a:lnTo>
                  <a:lnTo>
                    <a:pt x="2564" y="6"/>
                  </a:lnTo>
                  <a:lnTo>
                    <a:pt x="2564" y="6"/>
                  </a:lnTo>
                  <a:lnTo>
                    <a:pt x="2564" y="6"/>
                  </a:lnTo>
                  <a:lnTo>
                    <a:pt x="2564" y="6"/>
                  </a:lnTo>
                  <a:lnTo>
                    <a:pt x="2564" y="6"/>
                  </a:lnTo>
                  <a:lnTo>
                    <a:pt x="2570" y="4"/>
                  </a:lnTo>
                  <a:lnTo>
                    <a:pt x="2570" y="4"/>
                  </a:lnTo>
                  <a:lnTo>
                    <a:pt x="2574" y="4"/>
                  </a:lnTo>
                  <a:lnTo>
                    <a:pt x="2574" y="4"/>
                  </a:lnTo>
                  <a:lnTo>
                    <a:pt x="2576" y="4"/>
                  </a:lnTo>
                  <a:lnTo>
                    <a:pt x="2576" y="4"/>
                  </a:lnTo>
                  <a:lnTo>
                    <a:pt x="2576" y="4"/>
                  </a:lnTo>
                  <a:lnTo>
                    <a:pt x="2576" y="4"/>
                  </a:lnTo>
                  <a:lnTo>
                    <a:pt x="2576" y="4"/>
                  </a:lnTo>
                  <a:lnTo>
                    <a:pt x="2576" y="4"/>
                  </a:lnTo>
                  <a:lnTo>
                    <a:pt x="2576" y="4"/>
                  </a:lnTo>
                  <a:lnTo>
                    <a:pt x="2576" y="4"/>
                  </a:lnTo>
                  <a:lnTo>
                    <a:pt x="2578" y="4"/>
                  </a:lnTo>
                  <a:lnTo>
                    <a:pt x="2578" y="4"/>
                  </a:lnTo>
                  <a:lnTo>
                    <a:pt x="2580" y="4"/>
                  </a:lnTo>
                  <a:lnTo>
                    <a:pt x="2580" y="4"/>
                  </a:lnTo>
                  <a:lnTo>
                    <a:pt x="2580" y="6"/>
                  </a:lnTo>
                  <a:lnTo>
                    <a:pt x="2580" y="6"/>
                  </a:lnTo>
                  <a:lnTo>
                    <a:pt x="2584" y="6"/>
                  </a:lnTo>
                  <a:lnTo>
                    <a:pt x="2584" y="6"/>
                  </a:lnTo>
                  <a:lnTo>
                    <a:pt x="2590" y="6"/>
                  </a:lnTo>
                  <a:lnTo>
                    <a:pt x="2590" y="6"/>
                  </a:lnTo>
                  <a:lnTo>
                    <a:pt x="2592" y="6"/>
                  </a:lnTo>
                  <a:lnTo>
                    <a:pt x="2592" y="6"/>
                  </a:lnTo>
                  <a:lnTo>
                    <a:pt x="2592" y="6"/>
                  </a:lnTo>
                  <a:lnTo>
                    <a:pt x="2592" y="6"/>
                  </a:lnTo>
                  <a:lnTo>
                    <a:pt x="2594" y="6"/>
                  </a:lnTo>
                  <a:lnTo>
                    <a:pt x="2594" y="6"/>
                  </a:lnTo>
                  <a:lnTo>
                    <a:pt x="2596" y="6"/>
                  </a:lnTo>
                  <a:lnTo>
                    <a:pt x="2596" y="6"/>
                  </a:lnTo>
                  <a:lnTo>
                    <a:pt x="2600" y="6"/>
                  </a:lnTo>
                  <a:lnTo>
                    <a:pt x="2600" y="6"/>
                  </a:lnTo>
                  <a:lnTo>
                    <a:pt x="2608" y="6"/>
                  </a:lnTo>
                  <a:lnTo>
                    <a:pt x="2608" y="6"/>
                  </a:lnTo>
                  <a:lnTo>
                    <a:pt x="2612" y="6"/>
                  </a:lnTo>
                  <a:lnTo>
                    <a:pt x="2612" y="6"/>
                  </a:lnTo>
                  <a:lnTo>
                    <a:pt x="2614" y="6"/>
                  </a:lnTo>
                  <a:lnTo>
                    <a:pt x="2614" y="6"/>
                  </a:lnTo>
                  <a:lnTo>
                    <a:pt x="2614" y="6"/>
                  </a:lnTo>
                  <a:lnTo>
                    <a:pt x="2614" y="6"/>
                  </a:lnTo>
                  <a:lnTo>
                    <a:pt x="2618" y="8"/>
                  </a:lnTo>
                  <a:lnTo>
                    <a:pt x="2618" y="8"/>
                  </a:lnTo>
                  <a:lnTo>
                    <a:pt x="2620" y="8"/>
                  </a:lnTo>
                  <a:lnTo>
                    <a:pt x="2620" y="8"/>
                  </a:lnTo>
                  <a:lnTo>
                    <a:pt x="2626" y="6"/>
                  </a:lnTo>
                  <a:lnTo>
                    <a:pt x="2626" y="6"/>
                  </a:lnTo>
                  <a:lnTo>
                    <a:pt x="2628" y="8"/>
                  </a:lnTo>
                  <a:lnTo>
                    <a:pt x="2628" y="8"/>
                  </a:lnTo>
                  <a:lnTo>
                    <a:pt x="2630" y="8"/>
                  </a:lnTo>
                  <a:lnTo>
                    <a:pt x="2630" y="8"/>
                  </a:lnTo>
                  <a:lnTo>
                    <a:pt x="2632" y="10"/>
                  </a:lnTo>
                  <a:lnTo>
                    <a:pt x="2632" y="10"/>
                  </a:lnTo>
                  <a:lnTo>
                    <a:pt x="2632" y="10"/>
                  </a:lnTo>
                  <a:lnTo>
                    <a:pt x="2636" y="12"/>
                  </a:lnTo>
                  <a:lnTo>
                    <a:pt x="2636" y="12"/>
                  </a:lnTo>
                  <a:lnTo>
                    <a:pt x="2636" y="10"/>
                  </a:lnTo>
                  <a:lnTo>
                    <a:pt x="2636" y="10"/>
                  </a:lnTo>
                  <a:lnTo>
                    <a:pt x="2640" y="8"/>
                  </a:lnTo>
                  <a:lnTo>
                    <a:pt x="2640" y="8"/>
                  </a:lnTo>
                  <a:lnTo>
                    <a:pt x="2640" y="8"/>
                  </a:lnTo>
                  <a:lnTo>
                    <a:pt x="2640" y="8"/>
                  </a:lnTo>
                  <a:lnTo>
                    <a:pt x="2642" y="8"/>
                  </a:lnTo>
                  <a:lnTo>
                    <a:pt x="2642" y="8"/>
                  </a:lnTo>
                  <a:lnTo>
                    <a:pt x="2642" y="8"/>
                  </a:lnTo>
                  <a:lnTo>
                    <a:pt x="2642" y="8"/>
                  </a:lnTo>
                  <a:lnTo>
                    <a:pt x="2644" y="6"/>
                  </a:lnTo>
                  <a:lnTo>
                    <a:pt x="2644" y="6"/>
                  </a:lnTo>
                  <a:lnTo>
                    <a:pt x="2646" y="6"/>
                  </a:lnTo>
                  <a:lnTo>
                    <a:pt x="2646" y="6"/>
                  </a:lnTo>
                  <a:lnTo>
                    <a:pt x="2654" y="6"/>
                  </a:lnTo>
                  <a:lnTo>
                    <a:pt x="2654" y="6"/>
                  </a:lnTo>
                  <a:lnTo>
                    <a:pt x="2654" y="6"/>
                  </a:lnTo>
                  <a:lnTo>
                    <a:pt x="2654" y="6"/>
                  </a:lnTo>
                  <a:lnTo>
                    <a:pt x="2656" y="6"/>
                  </a:lnTo>
                  <a:lnTo>
                    <a:pt x="2656" y="6"/>
                  </a:lnTo>
                  <a:lnTo>
                    <a:pt x="2656" y="6"/>
                  </a:lnTo>
                  <a:lnTo>
                    <a:pt x="2656" y="6"/>
                  </a:lnTo>
                  <a:lnTo>
                    <a:pt x="2658" y="6"/>
                  </a:lnTo>
                  <a:lnTo>
                    <a:pt x="2658" y="6"/>
                  </a:lnTo>
                  <a:lnTo>
                    <a:pt x="2658" y="6"/>
                  </a:lnTo>
                  <a:lnTo>
                    <a:pt x="2658" y="6"/>
                  </a:lnTo>
                  <a:lnTo>
                    <a:pt x="2660" y="6"/>
                  </a:lnTo>
                  <a:lnTo>
                    <a:pt x="2660" y="6"/>
                  </a:lnTo>
                  <a:lnTo>
                    <a:pt x="2662" y="6"/>
                  </a:lnTo>
                  <a:lnTo>
                    <a:pt x="2662" y="6"/>
                  </a:lnTo>
                  <a:lnTo>
                    <a:pt x="2664" y="4"/>
                  </a:lnTo>
                  <a:lnTo>
                    <a:pt x="2664" y="4"/>
                  </a:lnTo>
                  <a:lnTo>
                    <a:pt x="2666" y="4"/>
                  </a:lnTo>
                  <a:lnTo>
                    <a:pt x="2666" y="4"/>
                  </a:lnTo>
                  <a:lnTo>
                    <a:pt x="2666" y="4"/>
                  </a:lnTo>
                  <a:lnTo>
                    <a:pt x="2666" y="4"/>
                  </a:lnTo>
                  <a:lnTo>
                    <a:pt x="2666" y="4"/>
                  </a:lnTo>
                  <a:lnTo>
                    <a:pt x="2666" y="4"/>
                  </a:lnTo>
                  <a:lnTo>
                    <a:pt x="2674" y="4"/>
                  </a:lnTo>
                  <a:lnTo>
                    <a:pt x="2674" y="4"/>
                  </a:lnTo>
                  <a:lnTo>
                    <a:pt x="2678" y="4"/>
                  </a:lnTo>
                  <a:lnTo>
                    <a:pt x="2678" y="4"/>
                  </a:lnTo>
                  <a:lnTo>
                    <a:pt x="2682" y="4"/>
                  </a:lnTo>
                  <a:lnTo>
                    <a:pt x="2682" y="4"/>
                  </a:lnTo>
                  <a:lnTo>
                    <a:pt x="2684" y="4"/>
                  </a:lnTo>
                  <a:lnTo>
                    <a:pt x="2684" y="4"/>
                  </a:lnTo>
                  <a:lnTo>
                    <a:pt x="2684" y="4"/>
                  </a:lnTo>
                  <a:lnTo>
                    <a:pt x="2684" y="4"/>
                  </a:lnTo>
                  <a:lnTo>
                    <a:pt x="2684" y="4"/>
                  </a:lnTo>
                  <a:lnTo>
                    <a:pt x="2684" y="4"/>
                  </a:lnTo>
                  <a:lnTo>
                    <a:pt x="2684" y="4"/>
                  </a:lnTo>
                  <a:lnTo>
                    <a:pt x="2684" y="4"/>
                  </a:lnTo>
                  <a:lnTo>
                    <a:pt x="2684" y="4"/>
                  </a:lnTo>
                  <a:lnTo>
                    <a:pt x="2684" y="4"/>
                  </a:lnTo>
                  <a:lnTo>
                    <a:pt x="2690" y="2"/>
                  </a:lnTo>
                  <a:lnTo>
                    <a:pt x="2690" y="2"/>
                  </a:lnTo>
                  <a:lnTo>
                    <a:pt x="2692" y="4"/>
                  </a:lnTo>
                  <a:lnTo>
                    <a:pt x="2692" y="4"/>
                  </a:lnTo>
                  <a:lnTo>
                    <a:pt x="2698" y="4"/>
                  </a:lnTo>
                  <a:lnTo>
                    <a:pt x="2698" y="4"/>
                  </a:lnTo>
                  <a:lnTo>
                    <a:pt x="2704" y="4"/>
                  </a:lnTo>
                  <a:lnTo>
                    <a:pt x="2704" y="4"/>
                  </a:lnTo>
                  <a:lnTo>
                    <a:pt x="2712" y="2"/>
                  </a:lnTo>
                  <a:lnTo>
                    <a:pt x="2712" y="2"/>
                  </a:lnTo>
                  <a:lnTo>
                    <a:pt x="2714" y="4"/>
                  </a:lnTo>
                  <a:lnTo>
                    <a:pt x="2714" y="4"/>
                  </a:lnTo>
                  <a:lnTo>
                    <a:pt x="2718" y="4"/>
                  </a:lnTo>
                  <a:lnTo>
                    <a:pt x="2718" y="4"/>
                  </a:lnTo>
                  <a:lnTo>
                    <a:pt x="2724" y="4"/>
                  </a:lnTo>
                  <a:lnTo>
                    <a:pt x="2724" y="4"/>
                  </a:lnTo>
                  <a:lnTo>
                    <a:pt x="2728" y="4"/>
                  </a:lnTo>
                  <a:lnTo>
                    <a:pt x="2728" y="4"/>
                  </a:lnTo>
                  <a:lnTo>
                    <a:pt x="2732" y="4"/>
                  </a:lnTo>
                  <a:lnTo>
                    <a:pt x="2732" y="4"/>
                  </a:lnTo>
                  <a:lnTo>
                    <a:pt x="2740" y="4"/>
                  </a:lnTo>
                  <a:lnTo>
                    <a:pt x="2740" y="4"/>
                  </a:lnTo>
                  <a:lnTo>
                    <a:pt x="2742" y="4"/>
                  </a:lnTo>
                  <a:lnTo>
                    <a:pt x="2742" y="4"/>
                  </a:lnTo>
                  <a:lnTo>
                    <a:pt x="2748" y="2"/>
                  </a:lnTo>
                  <a:lnTo>
                    <a:pt x="2748" y="2"/>
                  </a:lnTo>
                  <a:lnTo>
                    <a:pt x="2754" y="2"/>
                  </a:lnTo>
                  <a:lnTo>
                    <a:pt x="2754" y="2"/>
                  </a:lnTo>
                  <a:lnTo>
                    <a:pt x="2758" y="4"/>
                  </a:lnTo>
                  <a:lnTo>
                    <a:pt x="2758" y="4"/>
                  </a:lnTo>
                  <a:lnTo>
                    <a:pt x="2766" y="2"/>
                  </a:lnTo>
                  <a:lnTo>
                    <a:pt x="2766" y="2"/>
                  </a:lnTo>
                  <a:lnTo>
                    <a:pt x="2766" y="2"/>
                  </a:lnTo>
                  <a:lnTo>
                    <a:pt x="2766" y="2"/>
                  </a:lnTo>
                  <a:lnTo>
                    <a:pt x="2766" y="2"/>
                  </a:lnTo>
                  <a:lnTo>
                    <a:pt x="2768" y="2"/>
                  </a:lnTo>
                  <a:lnTo>
                    <a:pt x="2768" y="2"/>
                  </a:lnTo>
                  <a:lnTo>
                    <a:pt x="2772" y="4"/>
                  </a:lnTo>
                  <a:lnTo>
                    <a:pt x="2772" y="4"/>
                  </a:lnTo>
                  <a:lnTo>
                    <a:pt x="2774" y="4"/>
                  </a:lnTo>
                  <a:lnTo>
                    <a:pt x="2774" y="4"/>
                  </a:lnTo>
                  <a:lnTo>
                    <a:pt x="2774" y="4"/>
                  </a:lnTo>
                  <a:lnTo>
                    <a:pt x="2774" y="4"/>
                  </a:lnTo>
                  <a:lnTo>
                    <a:pt x="2774" y="4"/>
                  </a:lnTo>
                  <a:lnTo>
                    <a:pt x="2774" y="4"/>
                  </a:lnTo>
                  <a:lnTo>
                    <a:pt x="2776" y="4"/>
                  </a:lnTo>
                  <a:lnTo>
                    <a:pt x="2776" y="4"/>
                  </a:lnTo>
                  <a:lnTo>
                    <a:pt x="2782" y="2"/>
                  </a:lnTo>
                  <a:lnTo>
                    <a:pt x="2782" y="2"/>
                  </a:lnTo>
                  <a:lnTo>
                    <a:pt x="2784" y="4"/>
                  </a:lnTo>
                  <a:lnTo>
                    <a:pt x="2784" y="4"/>
                  </a:lnTo>
                  <a:lnTo>
                    <a:pt x="2784" y="2"/>
                  </a:lnTo>
                  <a:lnTo>
                    <a:pt x="2784" y="2"/>
                  </a:lnTo>
                  <a:lnTo>
                    <a:pt x="2796" y="4"/>
                  </a:lnTo>
                  <a:lnTo>
                    <a:pt x="2796" y="4"/>
                  </a:lnTo>
                  <a:lnTo>
                    <a:pt x="2802" y="4"/>
                  </a:lnTo>
                  <a:lnTo>
                    <a:pt x="2802" y="4"/>
                  </a:lnTo>
                  <a:lnTo>
                    <a:pt x="2806" y="4"/>
                  </a:lnTo>
                  <a:lnTo>
                    <a:pt x="2806" y="4"/>
                  </a:lnTo>
                  <a:lnTo>
                    <a:pt x="2810" y="4"/>
                  </a:lnTo>
                  <a:lnTo>
                    <a:pt x="2810" y="4"/>
                  </a:lnTo>
                  <a:lnTo>
                    <a:pt x="2814" y="4"/>
                  </a:lnTo>
                  <a:lnTo>
                    <a:pt x="2814" y="4"/>
                  </a:lnTo>
                  <a:lnTo>
                    <a:pt x="2818" y="4"/>
                  </a:lnTo>
                  <a:lnTo>
                    <a:pt x="2818" y="4"/>
                  </a:lnTo>
                  <a:lnTo>
                    <a:pt x="2824" y="4"/>
                  </a:lnTo>
                  <a:lnTo>
                    <a:pt x="2824" y="4"/>
                  </a:lnTo>
                  <a:lnTo>
                    <a:pt x="2824" y="4"/>
                  </a:lnTo>
                  <a:lnTo>
                    <a:pt x="2824" y="4"/>
                  </a:lnTo>
                  <a:lnTo>
                    <a:pt x="2826" y="4"/>
                  </a:lnTo>
                  <a:lnTo>
                    <a:pt x="2826" y="4"/>
                  </a:lnTo>
                  <a:lnTo>
                    <a:pt x="2828" y="4"/>
                  </a:lnTo>
                  <a:lnTo>
                    <a:pt x="2828" y="4"/>
                  </a:lnTo>
                  <a:lnTo>
                    <a:pt x="2830" y="4"/>
                  </a:lnTo>
                  <a:lnTo>
                    <a:pt x="2830" y="4"/>
                  </a:lnTo>
                  <a:lnTo>
                    <a:pt x="2838" y="4"/>
                  </a:lnTo>
                  <a:lnTo>
                    <a:pt x="2838" y="4"/>
                  </a:lnTo>
                  <a:lnTo>
                    <a:pt x="2838" y="4"/>
                  </a:lnTo>
                  <a:lnTo>
                    <a:pt x="2838" y="4"/>
                  </a:lnTo>
                  <a:lnTo>
                    <a:pt x="2842" y="6"/>
                  </a:lnTo>
                  <a:lnTo>
                    <a:pt x="2842" y="6"/>
                  </a:lnTo>
                  <a:lnTo>
                    <a:pt x="2848" y="6"/>
                  </a:lnTo>
                  <a:lnTo>
                    <a:pt x="2852" y="6"/>
                  </a:lnTo>
                  <a:lnTo>
                    <a:pt x="2852" y="6"/>
                  </a:lnTo>
                  <a:lnTo>
                    <a:pt x="2854" y="4"/>
                  </a:lnTo>
                  <a:lnTo>
                    <a:pt x="2854" y="4"/>
                  </a:lnTo>
                  <a:lnTo>
                    <a:pt x="2856" y="4"/>
                  </a:lnTo>
                  <a:lnTo>
                    <a:pt x="2856" y="4"/>
                  </a:lnTo>
                  <a:lnTo>
                    <a:pt x="2858" y="6"/>
                  </a:lnTo>
                  <a:lnTo>
                    <a:pt x="2858" y="6"/>
                  </a:lnTo>
                  <a:lnTo>
                    <a:pt x="2858" y="4"/>
                  </a:lnTo>
                  <a:lnTo>
                    <a:pt x="2858" y="4"/>
                  </a:lnTo>
                  <a:lnTo>
                    <a:pt x="2858" y="6"/>
                  </a:lnTo>
                  <a:lnTo>
                    <a:pt x="2858" y="6"/>
                  </a:lnTo>
                  <a:lnTo>
                    <a:pt x="2858" y="4"/>
                  </a:lnTo>
                  <a:lnTo>
                    <a:pt x="2858" y="4"/>
                  </a:lnTo>
                  <a:lnTo>
                    <a:pt x="2858" y="6"/>
                  </a:lnTo>
                  <a:lnTo>
                    <a:pt x="2858" y="6"/>
                  </a:lnTo>
                  <a:lnTo>
                    <a:pt x="2858" y="4"/>
                  </a:lnTo>
                  <a:lnTo>
                    <a:pt x="2858" y="4"/>
                  </a:lnTo>
                  <a:lnTo>
                    <a:pt x="2862" y="6"/>
                  </a:lnTo>
                  <a:lnTo>
                    <a:pt x="2862" y="6"/>
                  </a:lnTo>
                  <a:lnTo>
                    <a:pt x="2864" y="6"/>
                  </a:lnTo>
                  <a:lnTo>
                    <a:pt x="2864" y="6"/>
                  </a:lnTo>
                  <a:lnTo>
                    <a:pt x="2864" y="6"/>
                  </a:lnTo>
                  <a:lnTo>
                    <a:pt x="2864" y="6"/>
                  </a:lnTo>
                  <a:lnTo>
                    <a:pt x="2866" y="6"/>
                  </a:lnTo>
                  <a:lnTo>
                    <a:pt x="2866" y="6"/>
                  </a:lnTo>
                  <a:lnTo>
                    <a:pt x="2868" y="6"/>
                  </a:lnTo>
                  <a:lnTo>
                    <a:pt x="2868" y="6"/>
                  </a:lnTo>
                  <a:lnTo>
                    <a:pt x="2870" y="6"/>
                  </a:lnTo>
                  <a:lnTo>
                    <a:pt x="2870" y="6"/>
                  </a:lnTo>
                  <a:lnTo>
                    <a:pt x="2870" y="6"/>
                  </a:lnTo>
                  <a:lnTo>
                    <a:pt x="2870" y="6"/>
                  </a:lnTo>
                  <a:lnTo>
                    <a:pt x="2870" y="6"/>
                  </a:lnTo>
                  <a:lnTo>
                    <a:pt x="2870" y="6"/>
                  </a:lnTo>
                  <a:lnTo>
                    <a:pt x="2874" y="6"/>
                  </a:lnTo>
                  <a:lnTo>
                    <a:pt x="2874" y="6"/>
                  </a:lnTo>
                  <a:lnTo>
                    <a:pt x="2876" y="6"/>
                  </a:lnTo>
                  <a:lnTo>
                    <a:pt x="2876" y="6"/>
                  </a:lnTo>
                  <a:lnTo>
                    <a:pt x="2876" y="6"/>
                  </a:lnTo>
                  <a:lnTo>
                    <a:pt x="2876" y="6"/>
                  </a:lnTo>
                  <a:lnTo>
                    <a:pt x="2880" y="6"/>
                  </a:lnTo>
                  <a:lnTo>
                    <a:pt x="2880" y="6"/>
                  </a:lnTo>
                  <a:lnTo>
                    <a:pt x="2882" y="6"/>
                  </a:lnTo>
                  <a:lnTo>
                    <a:pt x="2882" y="6"/>
                  </a:lnTo>
                  <a:lnTo>
                    <a:pt x="2888" y="6"/>
                  </a:lnTo>
                  <a:lnTo>
                    <a:pt x="2888" y="6"/>
                  </a:lnTo>
                  <a:lnTo>
                    <a:pt x="2892" y="6"/>
                  </a:lnTo>
                  <a:lnTo>
                    <a:pt x="2892" y="6"/>
                  </a:lnTo>
                  <a:lnTo>
                    <a:pt x="2898" y="6"/>
                  </a:lnTo>
                  <a:lnTo>
                    <a:pt x="2898" y="6"/>
                  </a:lnTo>
                  <a:lnTo>
                    <a:pt x="2906" y="6"/>
                  </a:lnTo>
                  <a:lnTo>
                    <a:pt x="2914" y="6"/>
                  </a:lnTo>
                  <a:lnTo>
                    <a:pt x="2914" y="6"/>
                  </a:lnTo>
                  <a:lnTo>
                    <a:pt x="2914" y="6"/>
                  </a:lnTo>
                  <a:lnTo>
                    <a:pt x="2914" y="6"/>
                  </a:lnTo>
                  <a:lnTo>
                    <a:pt x="2914" y="6"/>
                  </a:lnTo>
                  <a:lnTo>
                    <a:pt x="2914" y="6"/>
                  </a:lnTo>
                  <a:lnTo>
                    <a:pt x="2916" y="6"/>
                  </a:lnTo>
                  <a:lnTo>
                    <a:pt x="2916" y="6"/>
                  </a:lnTo>
                  <a:lnTo>
                    <a:pt x="2916" y="6"/>
                  </a:lnTo>
                  <a:lnTo>
                    <a:pt x="2916" y="6"/>
                  </a:lnTo>
                  <a:lnTo>
                    <a:pt x="2918" y="6"/>
                  </a:lnTo>
                  <a:lnTo>
                    <a:pt x="2918" y="6"/>
                  </a:lnTo>
                  <a:lnTo>
                    <a:pt x="2918" y="6"/>
                  </a:lnTo>
                  <a:lnTo>
                    <a:pt x="2918" y="6"/>
                  </a:lnTo>
                  <a:lnTo>
                    <a:pt x="2918" y="6"/>
                  </a:lnTo>
                  <a:lnTo>
                    <a:pt x="2918" y="6"/>
                  </a:lnTo>
                  <a:lnTo>
                    <a:pt x="2920" y="6"/>
                  </a:lnTo>
                  <a:lnTo>
                    <a:pt x="2920" y="6"/>
                  </a:lnTo>
                  <a:lnTo>
                    <a:pt x="2928" y="6"/>
                  </a:lnTo>
                  <a:lnTo>
                    <a:pt x="2928" y="6"/>
                  </a:lnTo>
                  <a:lnTo>
                    <a:pt x="2932" y="6"/>
                  </a:lnTo>
                  <a:lnTo>
                    <a:pt x="2932" y="6"/>
                  </a:lnTo>
                  <a:lnTo>
                    <a:pt x="2932" y="6"/>
                  </a:lnTo>
                  <a:lnTo>
                    <a:pt x="2932" y="6"/>
                  </a:lnTo>
                  <a:lnTo>
                    <a:pt x="2932" y="6"/>
                  </a:lnTo>
                  <a:lnTo>
                    <a:pt x="2932" y="6"/>
                  </a:lnTo>
                  <a:lnTo>
                    <a:pt x="2932" y="6"/>
                  </a:lnTo>
                  <a:lnTo>
                    <a:pt x="2932" y="6"/>
                  </a:lnTo>
                  <a:lnTo>
                    <a:pt x="2932" y="6"/>
                  </a:lnTo>
                  <a:lnTo>
                    <a:pt x="2932" y="6"/>
                  </a:lnTo>
                  <a:lnTo>
                    <a:pt x="2934" y="6"/>
                  </a:lnTo>
                  <a:lnTo>
                    <a:pt x="2934" y="6"/>
                  </a:lnTo>
                  <a:lnTo>
                    <a:pt x="2934" y="6"/>
                  </a:lnTo>
                  <a:lnTo>
                    <a:pt x="2934" y="6"/>
                  </a:lnTo>
                  <a:lnTo>
                    <a:pt x="2934" y="6"/>
                  </a:lnTo>
                  <a:lnTo>
                    <a:pt x="2934" y="6"/>
                  </a:lnTo>
                  <a:lnTo>
                    <a:pt x="2938" y="6"/>
                  </a:lnTo>
                  <a:lnTo>
                    <a:pt x="2938" y="6"/>
                  </a:lnTo>
                  <a:lnTo>
                    <a:pt x="2944" y="4"/>
                  </a:lnTo>
                  <a:lnTo>
                    <a:pt x="2944" y="4"/>
                  </a:lnTo>
                  <a:lnTo>
                    <a:pt x="2948" y="6"/>
                  </a:lnTo>
                  <a:lnTo>
                    <a:pt x="2948" y="6"/>
                  </a:lnTo>
                  <a:lnTo>
                    <a:pt x="2950" y="6"/>
                  </a:lnTo>
                  <a:lnTo>
                    <a:pt x="2950" y="6"/>
                  </a:lnTo>
                  <a:lnTo>
                    <a:pt x="2956" y="6"/>
                  </a:lnTo>
                  <a:lnTo>
                    <a:pt x="2956" y="6"/>
                  </a:lnTo>
                  <a:lnTo>
                    <a:pt x="2960" y="6"/>
                  </a:lnTo>
                  <a:lnTo>
                    <a:pt x="2960" y="6"/>
                  </a:lnTo>
                  <a:lnTo>
                    <a:pt x="2960" y="6"/>
                  </a:lnTo>
                  <a:lnTo>
                    <a:pt x="2960" y="6"/>
                  </a:lnTo>
                  <a:lnTo>
                    <a:pt x="2962" y="6"/>
                  </a:lnTo>
                  <a:lnTo>
                    <a:pt x="2962" y="6"/>
                  </a:lnTo>
                  <a:lnTo>
                    <a:pt x="2968" y="8"/>
                  </a:lnTo>
                  <a:lnTo>
                    <a:pt x="2974" y="8"/>
                  </a:lnTo>
                  <a:lnTo>
                    <a:pt x="2974" y="8"/>
                  </a:lnTo>
                  <a:lnTo>
                    <a:pt x="2980" y="8"/>
                  </a:lnTo>
                  <a:lnTo>
                    <a:pt x="2980" y="8"/>
                  </a:lnTo>
                  <a:lnTo>
                    <a:pt x="2984" y="8"/>
                  </a:lnTo>
                  <a:lnTo>
                    <a:pt x="2984" y="8"/>
                  </a:lnTo>
                  <a:lnTo>
                    <a:pt x="2988" y="8"/>
                  </a:lnTo>
                  <a:lnTo>
                    <a:pt x="2988" y="8"/>
                  </a:lnTo>
                  <a:lnTo>
                    <a:pt x="2994" y="8"/>
                  </a:lnTo>
                  <a:lnTo>
                    <a:pt x="2994" y="8"/>
                  </a:lnTo>
                  <a:lnTo>
                    <a:pt x="2998" y="6"/>
                  </a:lnTo>
                  <a:lnTo>
                    <a:pt x="2998" y="6"/>
                  </a:lnTo>
                  <a:lnTo>
                    <a:pt x="3000" y="6"/>
                  </a:lnTo>
                  <a:lnTo>
                    <a:pt x="3000" y="6"/>
                  </a:lnTo>
                  <a:lnTo>
                    <a:pt x="3002" y="6"/>
                  </a:lnTo>
                  <a:lnTo>
                    <a:pt x="3002" y="6"/>
                  </a:lnTo>
                  <a:lnTo>
                    <a:pt x="3008" y="6"/>
                  </a:lnTo>
                  <a:lnTo>
                    <a:pt x="3008" y="6"/>
                  </a:lnTo>
                  <a:lnTo>
                    <a:pt x="3012" y="6"/>
                  </a:lnTo>
                  <a:lnTo>
                    <a:pt x="3012" y="6"/>
                  </a:lnTo>
                  <a:lnTo>
                    <a:pt x="3012" y="6"/>
                  </a:lnTo>
                  <a:lnTo>
                    <a:pt x="3012" y="6"/>
                  </a:lnTo>
                  <a:lnTo>
                    <a:pt x="3014" y="6"/>
                  </a:lnTo>
                  <a:lnTo>
                    <a:pt x="3014" y="6"/>
                  </a:lnTo>
                  <a:lnTo>
                    <a:pt x="3020" y="6"/>
                  </a:lnTo>
                  <a:lnTo>
                    <a:pt x="3020" y="6"/>
                  </a:lnTo>
                  <a:lnTo>
                    <a:pt x="3020" y="6"/>
                  </a:lnTo>
                  <a:lnTo>
                    <a:pt x="3020" y="6"/>
                  </a:lnTo>
                  <a:lnTo>
                    <a:pt x="3022" y="8"/>
                  </a:lnTo>
                  <a:lnTo>
                    <a:pt x="3022" y="8"/>
                  </a:lnTo>
                  <a:lnTo>
                    <a:pt x="3024" y="8"/>
                  </a:lnTo>
                  <a:lnTo>
                    <a:pt x="3024" y="8"/>
                  </a:lnTo>
                  <a:lnTo>
                    <a:pt x="3024" y="6"/>
                  </a:lnTo>
                  <a:lnTo>
                    <a:pt x="3024" y="6"/>
                  </a:lnTo>
                  <a:lnTo>
                    <a:pt x="3028" y="8"/>
                  </a:lnTo>
                  <a:lnTo>
                    <a:pt x="3032" y="8"/>
                  </a:lnTo>
                  <a:lnTo>
                    <a:pt x="3032" y="8"/>
                  </a:lnTo>
                  <a:lnTo>
                    <a:pt x="3036" y="8"/>
                  </a:lnTo>
                  <a:lnTo>
                    <a:pt x="3036" y="8"/>
                  </a:lnTo>
                  <a:lnTo>
                    <a:pt x="3040" y="8"/>
                  </a:lnTo>
                  <a:lnTo>
                    <a:pt x="3040" y="8"/>
                  </a:lnTo>
                  <a:lnTo>
                    <a:pt x="3044" y="8"/>
                  </a:lnTo>
                  <a:lnTo>
                    <a:pt x="3044" y="8"/>
                  </a:lnTo>
                  <a:lnTo>
                    <a:pt x="3048" y="8"/>
                  </a:lnTo>
                  <a:lnTo>
                    <a:pt x="3048" y="8"/>
                  </a:lnTo>
                  <a:lnTo>
                    <a:pt x="3048" y="8"/>
                  </a:lnTo>
                  <a:lnTo>
                    <a:pt x="3048" y="8"/>
                  </a:lnTo>
                  <a:lnTo>
                    <a:pt x="3048" y="8"/>
                  </a:lnTo>
                  <a:lnTo>
                    <a:pt x="3048" y="8"/>
                  </a:lnTo>
                  <a:lnTo>
                    <a:pt x="3052" y="8"/>
                  </a:lnTo>
                  <a:lnTo>
                    <a:pt x="3052" y="8"/>
                  </a:lnTo>
                  <a:lnTo>
                    <a:pt x="3052" y="8"/>
                  </a:lnTo>
                  <a:lnTo>
                    <a:pt x="3052" y="8"/>
                  </a:lnTo>
                  <a:lnTo>
                    <a:pt x="3056" y="8"/>
                  </a:lnTo>
                  <a:lnTo>
                    <a:pt x="3056" y="8"/>
                  </a:lnTo>
                  <a:lnTo>
                    <a:pt x="3058" y="6"/>
                  </a:lnTo>
                  <a:lnTo>
                    <a:pt x="3058" y="6"/>
                  </a:lnTo>
                  <a:lnTo>
                    <a:pt x="3060" y="8"/>
                  </a:lnTo>
                  <a:lnTo>
                    <a:pt x="3060" y="8"/>
                  </a:lnTo>
                  <a:lnTo>
                    <a:pt x="3060" y="8"/>
                  </a:lnTo>
                  <a:lnTo>
                    <a:pt x="3060" y="8"/>
                  </a:lnTo>
                  <a:lnTo>
                    <a:pt x="3064" y="8"/>
                  </a:lnTo>
                  <a:lnTo>
                    <a:pt x="3064" y="8"/>
                  </a:lnTo>
                  <a:lnTo>
                    <a:pt x="3066" y="8"/>
                  </a:lnTo>
                  <a:lnTo>
                    <a:pt x="3066" y="8"/>
                  </a:lnTo>
                  <a:lnTo>
                    <a:pt x="3070" y="8"/>
                  </a:lnTo>
                  <a:lnTo>
                    <a:pt x="3070" y="8"/>
                  </a:lnTo>
                  <a:lnTo>
                    <a:pt x="3070" y="8"/>
                  </a:lnTo>
                  <a:lnTo>
                    <a:pt x="3070" y="8"/>
                  </a:lnTo>
                  <a:lnTo>
                    <a:pt x="3072" y="8"/>
                  </a:lnTo>
                  <a:lnTo>
                    <a:pt x="3072" y="8"/>
                  </a:lnTo>
                  <a:lnTo>
                    <a:pt x="3074" y="8"/>
                  </a:lnTo>
                  <a:lnTo>
                    <a:pt x="3074" y="8"/>
                  </a:lnTo>
                  <a:lnTo>
                    <a:pt x="3078" y="6"/>
                  </a:lnTo>
                  <a:lnTo>
                    <a:pt x="3078" y="6"/>
                  </a:lnTo>
                  <a:lnTo>
                    <a:pt x="3082" y="8"/>
                  </a:lnTo>
                  <a:lnTo>
                    <a:pt x="3082" y="8"/>
                  </a:lnTo>
                  <a:lnTo>
                    <a:pt x="3082" y="8"/>
                  </a:lnTo>
                  <a:lnTo>
                    <a:pt x="3082" y="8"/>
                  </a:lnTo>
                  <a:lnTo>
                    <a:pt x="3082" y="8"/>
                  </a:lnTo>
                  <a:lnTo>
                    <a:pt x="3082" y="8"/>
                  </a:lnTo>
                  <a:lnTo>
                    <a:pt x="3084" y="8"/>
                  </a:lnTo>
                  <a:lnTo>
                    <a:pt x="3084" y="8"/>
                  </a:lnTo>
                  <a:lnTo>
                    <a:pt x="3084" y="8"/>
                  </a:lnTo>
                  <a:lnTo>
                    <a:pt x="3084" y="8"/>
                  </a:lnTo>
                  <a:lnTo>
                    <a:pt x="3088" y="6"/>
                  </a:lnTo>
                  <a:lnTo>
                    <a:pt x="3088" y="6"/>
                  </a:lnTo>
                  <a:lnTo>
                    <a:pt x="3090" y="8"/>
                  </a:lnTo>
                  <a:lnTo>
                    <a:pt x="3090" y="8"/>
                  </a:lnTo>
                  <a:lnTo>
                    <a:pt x="3090" y="6"/>
                  </a:lnTo>
                  <a:lnTo>
                    <a:pt x="3090" y="6"/>
                  </a:lnTo>
                  <a:lnTo>
                    <a:pt x="3092" y="8"/>
                  </a:lnTo>
                  <a:lnTo>
                    <a:pt x="3092" y="8"/>
                  </a:lnTo>
                  <a:lnTo>
                    <a:pt x="3094" y="8"/>
                  </a:lnTo>
                  <a:lnTo>
                    <a:pt x="3094" y="8"/>
                  </a:lnTo>
                  <a:lnTo>
                    <a:pt x="3098" y="8"/>
                  </a:lnTo>
                  <a:lnTo>
                    <a:pt x="3098" y="8"/>
                  </a:lnTo>
                  <a:lnTo>
                    <a:pt x="3100" y="8"/>
                  </a:lnTo>
                  <a:lnTo>
                    <a:pt x="3100" y="8"/>
                  </a:lnTo>
                  <a:lnTo>
                    <a:pt x="3108" y="8"/>
                  </a:lnTo>
                  <a:lnTo>
                    <a:pt x="3108" y="8"/>
                  </a:lnTo>
                  <a:lnTo>
                    <a:pt x="3110" y="8"/>
                  </a:lnTo>
                  <a:lnTo>
                    <a:pt x="3110" y="8"/>
                  </a:lnTo>
                  <a:lnTo>
                    <a:pt x="3114" y="8"/>
                  </a:lnTo>
                  <a:lnTo>
                    <a:pt x="3114" y="8"/>
                  </a:lnTo>
                  <a:lnTo>
                    <a:pt x="3120" y="8"/>
                  </a:lnTo>
                  <a:lnTo>
                    <a:pt x="3120" y="8"/>
                  </a:lnTo>
                  <a:lnTo>
                    <a:pt x="3124" y="8"/>
                  </a:lnTo>
                  <a:lnTo>
                    <a:pt x="3124" y="8"/>
                  </a:lnTo>
                  <a:lnTo>
                    <a:pt x="3132" y="8"/>
                  </a:lnTo>
                  <a:lnTo>
                    <a:pt x="3132" y="8"/>
                  </a:lnTo>
                  <a:lnTo>
                    <a:pt x="3140" y="8"/>
                  </a:lnTo>
                  <a:lnTo>
                    <a:pt x="3140" y="8"/>
                  </a:lnTo>
                  <a:lnTo>
                    <a:pt x="3142" y="8"/>
                  </a:lnTo>
                  <a:lnTo>
                    <a:pt x="3142" y="8"/>
                  </a:lnTo>
                  <a:lnTo>
                    <a:pt x="3148" y="10"/>
                  </a:lnTo>
                  <a:lnTo>
                    <a:pt x="3148" y="10"/>
                  </a:lnTo>
                  <a:lnTo>
                    <a:pt x="3158" y="10"/>
                  </a:lnTo>
                  <a:lnTo>
                    <a:pt x="3158" y="10"/>
                  </a:lnTo>
                  <a:lnTo>
                    <a:pt x="3158" y="10"/>
                  </a:lnTo>
                  <a:lnTo>
                    <a:pt x="3158" y="10"/>
                  </a:lnTo>
                  <a:lnTo>
                    <a:pt x="3160" y="8"/>
                  </a:lnTo>
                  <a:lnTo>
                    <a:pt x="3160" y="8"/>
                  </a:lnTo>
                  <a:lnTo>
                    <a:pt x="3162" y="8"/>
                  </a:lnTo>
                  <a:lnTo>
                    <a:pt x="3162" y="8"/>
                  </a:lnTo>
                  <a:lnTo>
                    <a:pt x="3162" y="8"/>
                  </a:lnTo>
                  <a:lnTo>
                    <a:pt x="3162" y="8"/>
                  </a:lnTo>
                  <a:lnTo>
                    <a:pt x="3164" y="8"/>
                  </a:lnTo>
                  <a:lnTo>
                    <a:pt x="3164" y="8"/>
                  </a:lnTo>
                  <a:lnTo>
                    <a:pt x="3168" y="8"/>
                  </a:lnTo>
                  <a:lnTo>
                    <a:pt x="3168" y="8"/>
                  </a:lnTo>
                  <a:lnTo>
                    <a:pt x="3168" y="10"/>
                  </a:lnTo>
                  <a:lnTo>
                    <a:pt x="3168" y="10"/>
                  </a:lnTo>
                  <a:lnTo>
                    <a:pt x="3170" y="8"/>
                  </a:lnTo>
                  <a:lnTo>
                    <a:pt x="3170" y="8"/>
                  </a:lnTo>
                  <a:lnTo>
                    <a:pt x="3172" y="10"/>
                  </a:lnTo>
                  <a:lnTo>
                    <a:pt x="3172" y="10"/>
                  </a:lnTo>
                  <a:lnTo>
                    <a:pt x="3174" y="10"/>
                  </a:lnTo>
                  <a:lnTo>
                    <a:pt x="3174" y="10"/>
                  </a:lnTo>
                  <a:lnTo>
                    <a:pt x="3176" y="10"/>
                  </a:lnTo>
                  <a:lnTo>
                    <a:pt x="3176" y="10"/>
                  </a:lnTo>
                  <a:lnTo>
                    <a:pt x="3178" y="10"/>
                  </a:lnTo>
                  <a:lnTo>
                    <a:pt x="3178" y="10"/>
                  </a:lnTo>
                  <a:lnTo>
                    <a:pt x="3178" y="8"/>
                  </a:lnTo>
                  <a:lnTo>
                    <a:pt x="3178" y="8"/>
                  </a:lnTo>
                  <a:lnTo>
                    <a:pt x="3178" y="10"/>
                  </a:lnTo>
                  <a:lnTo>
                    <a:pt x="3178" y="10"/>
                  </a:lnTo>
                  <a:lnTo>
                    <a:pt x="3182" y="8"/>
                  </a:lnTo>
                  <a:lnTo>
                    <a:pt x="3182" y="8"/>
                  </a:lnTo>
                  <a:lnTo>
                    <a:pt x="3186" y="8"/>
                  </a:lnTo>
                  <a:lnTo>
                    <a:pt x="3186" y="8"/>
                  </a:lnTo>
                  <a:lnTo>
                    <a:pt x="3188" y="10"/>
                  </a:lnTo>
                  <a:lnTo>
                    <a:pt x="3188" y="10"/>
                  </a:lnTo>
                  <a:lnTo>
                    <a:pt x="3194" y="10"/>
                  </a:lnTo>
                  <a:lnTo>
                    <a:pt x="3194" y="10"/>
                  </a:lnTo>
                  <a:lnTo>
                    <a:pt x="3198" y="8"/>
                  </a:lnTo>
                  <a:lnTo>
                    <a:pt x="3198" y="8"/>
                  </a:lnTo>
                  <a:lnTo>
                    <a:pt x="3202" y="8"/>
                  </a:lnTo>
                  <a:lnTo>
                    <a:pt x="3202" y="8"/>
                  </a:lnTo>
                  <a:lnTo>
                    <a:pt x="3206" y="8"/>
                  </a:lnTo>
                  <a:lnTo>
                    <a:pt x="3206" y="8"/>
                  </a:lnTo>
                  <a:lnTo>
                    <a:pt x="3210" y="10"/>
                  </a:lnTo>
                  <a:lnTo>
                    <a:pt x="3210" y="10"/>
                  </a:lnTo>
                  <a:lnTo>
                    <a:pt x="3214" y="10"/>
                  </a:lnTo>
                  <a:lnTo>
                    <a:pt x="3214" y="10"/>
                  </a:lnTo>
                  <a:lnTo>
                    <a:pt x="3218" y="10"/>
                  </a:lnTo>
                  <a:lnTo>
                    <a:pt x="3218" y="10"/>
                  </a:lnTo>
                  <a:lnTo>
                    <a:pt x="3220" y="10"/>
                  </a:lnTo>
                  <a:lnTo>
                    <a:pt x="3220" y="10"/>
                  </a:lnTo>
                  <a:lnTo>
                    <a:pt x="3220" y="10"/>
                  </a:lnTo>
                  <a:lnTo>
                    <a:pt x="3220" y="10"/>
                  </a:lnTo>
                  <a:lnTo>
                    <a:pt x="3220" y="10"/>
                  </a:lnTo>
                  <a:lnTo>
                    <a:pt x="3220" y="10"/>
                  </a:lnTo>
                  <a:lnTo>
                    <a:pt x="3222" y="10"/>
                  </a:lnTo>
                  <a:lnTo>
                    <a:pt x="3222" y="10"/>
                  </a:lnTo>
                  <a:lnTo>
                    <a:pt x="3224" y="10"/>
                  </a:lnTo>
                  <a:lnTo>
                    <a:pt x="3224" y="10"/>
                  </a:lnTo>
                  <a:lnTo>
                    <a:pt x="3224" y="10"/>
                  </a:lnTo>
                  <a:lnTo>
                    <a:pt x="3224" y="10"/>
                  </a:lnTo>
                  <a:lnTo>
                    <a:pt x="3226" y="10"/>
                  </a:lnTo>
                  <a:lnTo>
                    <a:pt x="3226" y="10"/>
                  </a:lnTo>
                  <a:lnTo>
                    <a:pt x="3226" y="10"/>
                  </a:lnTo>
                  <a:lnTo>
                    <a:pt x="3226" y="10"/>
                  </a:lnTo>
                  <a:lnTo>
                    <a:pt x="3228" y="10"/>
                  </a:lnTo>
                  <a:lnTo>
                    <a:pt x="3228" y="10"/>
                  </a:lnTo>
                  <a:lnTo>
                    <a:pt x="3228" y="10"/>
                  </a:lnTo>
                  <a:lnTo>
                    <a:pt x="3228" y="10"/>
                  </a:lnTo>
                  <a:lnTo>
                    <a:pt x="3228" y="10"/>
                  </a:lnTo>
                  <a:lnTo>
                    <a:pt x="3228" y="10"/>
                  </a:lnTo>
                  <a:lnTo>
                    <a:pt x="3230" y="10"/>
                  </a:lnTo>
                  <a:lnTo>
                    <a:pt x="3230" y="10"/>
                  </a:lnTo>
                  <a:lnTo>
                    <a:pt x="3230" y="10"/>
                  </a:lnTo>
                  <a:lnTo>
                    <a:pt x="3230" y="10"/>
                  </a:lnTo>
                  <a:lnTo>
                    <a:pt x="3230" y="10"/>
                  </a:lnTo>
                  <a:lnTo>
                    <a:pt x="3230" y="10"/>
                  </a:lnTo>
                  <a:lnTo>
                    <a:pt x="3232" y="10"/>
                  </a:lnTo>
                  <a:lnTo>
                    <a:pt x="3232" y="10"/>
                  </a:lnTo>
                  <a:lnTo>
                    <a:pt x="3232" y="12"/>
                  </a:lnTo>
                  <a:lnTo>
                    <a:pt x="3232" y="12"/>
                  </a:lnTo>
                  <a:lnTo>
                    <a:pt x="3232" y="12"/>
                  </a:lnTo>
                  <a:lnTo>
                    <a:pt x="3232" y="12"/>
                  </a:lnTo>
                  <a:lnTo>
                    <a:pt x="3236" y="12"/>
                  </a:lnTo>
                  <a:lnTo>
                    <a:pt x="3236" y="12"/>
                  </a:lnTo>
                  <a:lnTo>
                    <a:pt x="3238" y="12"/>
                  </a:lnTo>
                  <a:lnTo>
                    <a:pt x="3238" y="12"/>
                  </a:lnTo>
                  <a:lnTo>
                    <a:pt x="3240" y="10"/>
                  </a:lnTo>
                  <a:lnTo>
                    <a:pt x="3240" y="10"/>
                  </a:lnTo>
                  <a:lnTo>
                    <a:pt x="3246" y="12"/>
                  </a:lnTo>
                  <a:lnTo>
                    <a:pt x="3246" y="12"/>
                  </a:lnTo>
                  <a:lnTo>
                    <a:pt x="3248" y="12"/>
                  </a:lnTo>
                  <a:lnTo>
                    <a:pt x="3248" y="12"/>
                  </a:lnTo>
                  <a:lnTo>
                    <a:pt x="3252" y="12"/>
                  </a:lnTo>
                  <a:lnTo>
                    <a:pt x="3256" y="12"/>
                  </a:lnTo>
                  <a:lnTo>
                    <a:pt x="3256" y="12"/>
                  </a:lnTo>
                  <a:lnTo>
                    <a:pt x="3258" y="12"/>
                  </a:lnTo>
                  <a:lnTo>
                    <a:pt x="3258" y="12"/>
                  </a:lnTo>
                  <a:lnTo>
                    <a:pt x="3260" y="12"/>
                  </a:lnTo>
                  <a:lnTo>
                    <a:pt x="3260" y="12"/>
                  </a:lnTo>
                  <a:lnTo>
                    <a:pt x="3262" y="12"/>
                  </a:lnTo>
                  <a:lnTo>
                    <a:pt x="3262" y="12"/>
                  </a:lnTo>
                  <a:lnTo>
                    <a:pt x="3262" y="14"/>
                  </a:lnTo>
                  <a:lnTo>
                    <a:pt x="3262" y="14"/>
                  </a:lnTo>
                  <a:lnTo>
                    <a:pt x="3262" y="14"/>
                  </a:lnTo>
                  <a:lnTo>
                    <a:pt x="3262" y="14"/>
                  </a:lnTo>
                  <a:lnTo>
                    <a:pt x="3262" y="14"/>
                  </a:lnTo>
                  <a:lnTo>
                    <a:pt x="3262" y="14"/>
                  </a:lnTo>
                  <a:lnTo>
                    <a:pt x="3262" y="14"/>
                  </a:lnTo>
                  <a:lnTo>
                    <a:pt x="3262" y="16"/>
                  </a:lnTo>
                  <a:lnTo>
                    <a:pt x="3262" y="16"/>
                  </a:lnTo>
                  <a:lnTo>
                    <a:pt x="3264" y="16"/>
                  </a:lnTo>
                  <a:lnTo>
                    <a:pt x="3264" y="16"/>
                  </a:lnTo>
                  <a:lnTo>
                    <a:pt x="3264" y="16"/>
                  </a:lnTo>
                  <a:lnTo>
                    <a:pt x="3264" y="18"/>
                  </a:lnTo>
                  <a:lnTo>
                    <a:pt x="3264" y="18"/>
                  </a:lnTo>
                  <a:lnTo>
                    <a:pt x="3266" y="16"/>
                  </a:lnTo>
                  <a:lnTo>
                    <a:pt x="3266" y="16"/>
                  </a:lnTo>
                  <a:lnTo>
                    <a:pt x="3266" y="16"/>
                  </a:lnTo>
                  <a:lnTo>
                    <a:pt x="3266" y="16"/>
                  </a:lnTo>
                  <a:lnTo>
                    <a:pt x="3264" y="16"/>
                  </a:lnTo>
                  <a:lnTo>
                    <a:pt x="3264" y="16"/>
                  </a:lnTo>
                  <a:lnTo>
                    <a:pt x="3268" y="14"/>
                  </a:lnTo>
                  <a:lnTo>
                    <a:pt x="3268" y="14"/>
                  </a:lnTo>
                  <a:lnTo>
                    <a:pt x="3268" y="12"/>
                  </a:lnTo>
                  <a:lnTo>
                    <a:pt x="3268" y="12"/>
                  </a:lnTo>
                  <a:lnTo>
                    <a:pt x="3272" y="14"/>
                  </a:lnTo>
                  <a:lnTo>
                    <a:pt x="3272" y="14"/>
                  </a:lnTo>
                  <a:lnTo>
                    <a:pt x="3272" y="14"/>
                  </a:lnTo>
                  <a:lnTo>
                    <a:pt x="3272" y="14"/>
                  </a:lnTo>
                  <a:lnTo>
                    <a:pt x="3274" y="14"/>
                  </a:lnTo>
                  <a:lnTo>
                    <a:pt x="3274" y="14"/>
                  </a:lnTo>
                  <a:lnTo>
                    <a:pt x="3276" y="14"/>
                  </a:lnTo>
                  <a:lnTo>
                    <a:pt x="3276" y="14"/>
                  </a:lnTo>
                  <a:lnTo>
                    <a:pt x="3276" y="14"/>
                  </a:lnTo>
                  <a:lnTo>
                    <a:pt x="3276" y="14"/>
                  </a:lnTo>
                  <a:lnTo>
                    <a:pt x="3278" y="14"/>
                  </a:lnTo>
                  <a:lnTo>
                    <a:pt x="3278" y="14"/>
                  </a:lnTo>
                  <a:lnTo>
                    <a:pt x="3280" y="14"/>
                  </a:lnTo>
                  <a:lnTo>
                    <a:pt x="3280" y="14"/>
                  </a:lnTo>
                  <a:lnTo>
                    <a:pt x="3282" y="14"/>
                  </a:lnTo>
                  <a:lnTo>
                    <a:pt x="3282" y="14"/>
                  </a:lnTo>
                  <a:lnTo>
                    <a:pt x="3284" y="14"/>
                  </a:lnTo>
                  <a:lnTo>
                    <a:pt x="3284" y="14"/>
                  </a:lnTo>
                  <a:lnTo>
                    <a:pt x="3290" y="12"/>
                  </a:lnTo>
                  <a:lnTo>
                    <a:pt x="3290" y="12"/>
                  </a:lnTo>
                  <a:lnTo>
                    <a:pt x="3294" y="12"/>
                  </a:lnTo>
                  <a:lnTo>
                    <a:pt x="3298" y="12"/>
                  </a:lnTo>
                  <a:lnTo>
                    <a:pt x="3298" y="12"/>
                  </a:lnTo>
                  <a:lnTo>
                    <a:pt x="3300" y="12"/>
                  </a:lnTo>
                  <a:lnTo>
                    <a:pt x="3300" y="12"/>
                  </a:lnTo>
                  <a:lnTo>
                    <a:pt x="3300" y="12"/>
                  </a:lnTo>
                  <a:lnTo>
                    <a:pt x="3300" y="12"/>
                  </a:lnTo>
                  <a:lnTo>
                    <a:pt x="3302" y="12"/>
                  </a:lnTo>
                  <a:lnTo>
                    <a:pt x="3302" y="12"/>
                  </a:lnTo>
                  <a:lnTo>
                    <a:pt x="3304" y="12"/>
                  </a:lnTo>
                  <a:lnTo>
                    <a:pt x="3304" y="12"/>
                  </a:lnTo>
                  <a:lnTo>
                    <a:pt x="3306" y="12"/>
                  </a:lnTo>
                  <a:lnTo>
                    <a:pt x="3306" y="12"/>
                  </a:lnTo>
                  <a:lnTo>
                    <a:pt x="3306" y="12"/>
                  </a:lnTo>
                  <a:lnTo>
                    <a:pt x="3306" y="12"/>
                  </a:lnTo>
                  <a:lnTo>
                    <a:pt x="3308" y="12"/>
                  </a:lnTo>
                  <a:lnTo>
                    <a:pt x="3308" y="12"/>
                  </a:lnTo>
                  <a:lnTo>
                    <a:pt x="3308" y="12"/>
                  </a:lnTo>
                  <a:lnTo>
                    <a:pt x="3308" y="12"/>
                  </a:lnTo>
                  <a:lnTo>
                    <a:pt x="3312" y="12"/>
                  </a:lnTo>
                  <a:lnTo>
                    <a:pt x="3312" y="12"/>
                  </a:lnTo>
                  <a:lnTo>
                    <a:pt x="3312" y="12"/>
                  </a:lnTo>
                  <a:lnTo>
                    <a:pt x="3312" y="12"/>
                  </a:lnTo>
                  <a:lnTo>
                    <a:pt x="3312" y="12"/>
                  </a:lnTo>
                  <a:lnTo>
                    <a:pt x="3312" y="12"/>
                  </a:lnTo>
                  <a:lnTo>
                    <a:pt x="3314" y="12"/>
                  </a:lnTo>
                  <a:lnTo>
                    <a:pt x="3314" y="12"/>
                  </a:lnTo>
                  <a:lnTo>
                    <a:pt x="3314" y="12"/>
                  </a:lnTo>
                  <a:lnTo>
                    <a:pt x="3314" y="12"/>
                  </a:lnTo>
                  <a:lnTo>
                    <a:pt x="3316" y="12"/>
                  </a:lnTo>
                  <a:lnTo>
                    <a:pt x="3316" y="12"/>
                  </a:lnTo>
                  <a:lnTo>
                    <a:pt x="3322" y="12"/>
                  </a:lnTo>
                  <a:lnTo>
                    <a:pt x="3322" y="12"/>
                  </a:lnTo>
                  <a:lnTo>
                    <a:pt x="3324" y="14"/>
                  </a:lnTo>
                  <a:lnTo>
                    <a:pt x="3324" y="14"/>
                  </a:lnTo>
                  <a:lnTo>
                    <a:pt x="3328" y="14"/>
                  </a:lnTo>
                  <a:lnTo>
                    <a:pt x="3328" y="14"/>
                  </a:lnTo>
                  <a:lnTo>
                    <a:pt x="3330" y="12"/>
                  </a:lnTo>
                  <a:lnTo>
                    <a:pt x="3330" y="12"/>
                  </a:lnTo>
                  <a:lnTo>
                    <a:pt x="3330" y="12"/>
                  </a:lnTo>
                  <a:lnTo>
                    <a:pt x="3330" y="12"/>
                  </a:lnTo>
                  <a:lnTo>
                    <a:pt x="3334" y="12"/>
                  </a:lnTo>
                  <a:lnTo>
                    <a:pt x="3334" y="12"/>
                  </a:lnTo>
                  <a:lnTo>
                    <a:pt x="3340" y="12"/>
                  </a:lnTo>
                  <a:lnTo>
                    <a:pt x="3340" y="12"/>
                  </a:lnTo>
                  <a:lnTo>
                    <a:pt x="3344" y="12"/>
                  </a:lnTo>
                  <a:lnTo>
                    <a:pt x="3344" y="12"/>
                  </a:lnTo>
                  <a:lnTo>
                    <a:pt x="3346" y="12"/>
                  </a:lnTo>
                  <a:lnTo>
                    <a:pt x="3346" y="12"/>
                  </a:lnTo>
                  <a:lnTo>
                    <a:pt x="3348" y="12"/>
                  </a:lnTo>
                  <a:lnTo>
                    <a:pt x="3348" y="12"/>
                  </a:lnTo>
                  <a:lnTo>
                    <a:pt x="3352" y="12"/>
                  </a:lnTo>
                  <a:lnTo>
                    <a:pt x="3352" y="12"/>
                  </a:lnTo>
                  <a:lnTo>
                    <a:pt x="3362" y="12"/>
                  </a:lnTo>
                  <a:lnTo>
                    <a:pt x="3362" y="12"/>
                  </a:lnTo>
                  <a:lnTo>
                    <a:pt x="3366" y="12"/>
                  </a:lnTo>
                  <a:lnTo>
                    <a:pt x="3366" y="12"/>
                  </a:lnTo>
                  <a:lnTo>
                    <a:pt x="3372" y="12"/>
                  </a:lnTo>
                  <a:lnTo>
                    <a:pt x="3372" y="12"/>
                  </a:lnTo>
                  <a:lnTo>
                    <a:pt x="3374" y="14"/>
                  </a:lnTo>
                  <a:lnTo>
                    <a:pt x="3374" y="14"/>
                  </a:lnTo>
                  <a:lnTo>
                    <a:pt x="3378" y="14"/>
                  </a:lnTo>
                  <a:lnTo>
                    <a:pt x="3378" y="14"/>
                  </a:lnTo>
                  <a:lnTo>
                    <a:pt x="3382" y="14"/>
                  </a:lnTo>
                  <a:lnTo>
                    <a:pt x="3384" y="14"/>
                  </a:lnTo>
                  <a:lnTo>
                    <a:pt x="3384" y="14"/>
                  </a:lnTo>
                  <a:lnTo>
                    <a:pt x="3392" y="12"/>
                  </a:lnTo>
                  <a:lnTo>
                    <a:pt x="3392" y="12"/>
                  </a:lnTo>
                  <a:lnTo>
                    <a:pt x="3396" y="14"/>
                  </a:lnTo>
                  <a:lnTo>
                    <a:pt x="3396" y="14"/>
                  </a:lnTo>
                  <a:lnTo>
                    <a:pt x="3408" y="12"/>
                  </a:lnTo>
                  <a:lnTo>
                    <a:pt x="3408" y="12"/>
                  </a:lnTo>
                  <a:lnTo>
                    <a:pt x="3412" y="12"/>
                  </a:lnTo>
                  <a:lnTo>
                    <a:pt x="3412" y="12"/>
                  </a:lnTo>
                  <a:lnTo>
                    <a:pt x="3418" y="12"/>
                  </a:lnTo>
                  <a:lnTo>
                    <a:pt x="3418" y="12"/>
                  </a:lnTo>
                  <a:lnTo>
                    <a:pt x="3418" y="12"/>
                  </a:lnTo>
                  <a:lnTo>
                    <a:pt x="3418" y="12"/>
                  </a:lnTo>
                  <a:lnTo>
                    <a:pt x="3418" y="12"/>
                  </a:lnTo>
                  <a:lnTo>
                    <a:pt x="3418" y="12"/>
                  </a:lnTo>
                  <a:lnTo>
                    <a:pt x="3422" y="12"/>
                  </a:lnTo>
                  <a:lnTo>
                    <a:pt x="3422" y="12"/>
                  </a:lnTo>
                  <a:lnTo>
                    <a:pt x="3422" y="12"/>
                  </a:lnTo>
                  <a:lnTo>
                    <a:pt x="3422" y="12"/>
                  </a:lnTo>
                  <a:lnTo>
                    <a:pt x="3422" y="12"/>
                  </a:lnTo>
                  <a:lnTo>
                    <a:pt x="3422" y="12"/>
                  </a:lnTo>
                  <a:lnTo>
                    <a:pt x="3422" y="12"/>
                  </a:lnTo>
                  <a:lnTo>
                    <a:pt x="3422" y="12"/>
                  </a:lnTo>
                  <a:lnTo>
                    <a:pt x="3424" y="12"/>
                  </a:lnTo>
                  <a:lnTo>
                    <a:pt x="3424" y="12"/>
                  </a:lnTo>
                  <a:lnTo>
                    <a:pt x="3426" y="12"/>
                  </a:lnTo>
                  <a:lnTo>
                    <a:pt x="3426" y="12"/>
                  </a:lnTo>
                  <a:lnTo>
                    <a:pt x="3426" y="12"/>
                  </a:lnTo>
                  <a:lnTo>
                    <a:pt x="3426" y="12"/>
                  </a:lnTo>
                  <a:lnTo>
                    <a:pt x="3428" y="12"/>
                  </a:lnTo>
                  <a:lnTo>
                    <a:pt x="3428" y="12"/>
                  </a:lnTo>
                  <a:lnTo>
                    <a:pt x="3428" y="12"/>
                  </a:lnTo>
                  <a:lnTo>
                    <a:pt x="3432" y="12"/>
                  </a:lnTo>
                  <a:lnTo>
                    <a:pt x="3432" y="12"/>
                  </a:lnTo>
                  <a:lnTo>
                    <a:pt x="3434" y="12"/>
                  </a:lnTo>
                  <a:lnTo>
                    <a:pt x="3434" y="12"/>
                  </a:lnTo>
                  <a:lnTo>
                    <a:pt x="3438" y="12"/>
                  </a:lnTo>
                  <a:lnTo>
                    <a:pt x="3438" y="12"/>
                  </a:lnTo>
                  <a:lnTo>
                    <a:pt x="3440" y="12"/>
                  </a:lnTo>
                  <a:lnTo>
                    <a:pt x="3440" y="12"/>
                  </a:lnTo>
                  <a:lnTo>
                    <a:pt x="3442" y="12"/>
                  </a:lnTo>
                  <a:lnTo>
                    <a:pt x="3442" y="12"/>
                  </a:lnTo>
                  <a:lnTo>
                    <a:pt x="3444" y="12"/>
                  </a:lnTo>
                  <a:lnTo>
                    <a:pt x="3444" y="12"/>
                  </a:lnTo>
                  <a:lnTo>
                    <a:pt x="3446" y="12"/>
                  </a:lnTo>
                  <a:lnTo>
                    <a:pt x="3446" y="12"/>
                  </a:lnTo>
                  <a:lnTo>
                    <a:pt x="3448" y="12"/>
                  </a:lnTo>
                  <a:lnTo>
                    <a:pt x="3448" y="12"/>
                  </a:lnTo>
                  <a:lnTo>
                    <a:pt x="3450" y="12"/>
                  </a:lnTo>
                  <a:lnTo>
                    <a:pt x="3450" y="12"/>
                  </a:lnTo>
                  <a:lnTo>
                    <a:pt x="3450" y="12"/>
                  </a:lnTo>
                  <a:lnTo>
                    <a:pt x="3450" y="12"/>
                  </a:lnTo>
                  <a:lnTo>
                    <a:pt x="3452" y="14"/>
                  </a:lnTo>
                  <a:lnTo>
                    <a:pt x="3452" y="14"/>
                  </a:lnTo>
                  <a:lnTo>
                    <a:pt x="3452" y="14"/>
                  </a:lnTo>
                  <a:lnTo>
                    <a:pt x="3454" y="16"/>
                  </a:lnTo>
                  <a:lnTo>
                    <a:pt x="3454" y="16"/>
                  </a:lnTo>
                  <a:lnTo>
                    <a:pt x="3456" y="16"/>
                  </a:lnTo>
                  <a:lnTo>
                    <a:pt x="3456" y="16"/>
                  </a:lnTo>
                  <a:lnTo>
                    <a:pt x="3456" y="16"/>
                  </a:lnTo>
                  <a:lnTo>
                    <a:pt x="3456" y="16"/>
                  </a:lnTo>
                  <a:lnTo>
                    <a:pt x="3456" y="16"/>
                  </a:lnTo>
                  <a:lnTo>
                    <a:pt x="3456" y="16"/>
                  </a:lnTo>
                  <a:lnTo>
                    <a:pt x="3456" y="18"/>
                  </a:lnTo>
                  <a:lnTo>
                    <a:pt x="3456" y="18"/>
                  </a:lnTo>
                  <a:lnTo>
                    <a:pt x="3456" y="18"/>
                  </a:lnTo>
                  <a:lnTo>
                    <a:pt x="3458" y="18"/>
                  </a:lnTo>
                  <a:lnTo>
                    <a:pt x="3458" y="18"/>
                  </a:lnTo>
                  <a:lnTo>
                    <a:pt x="3470" y="18"/>
                  </a:lnTo>
                  <a:lnTo>
                    <a:pt x="3470" y="18"/>
                  </a:lnTo>
                  <a:lnTo>
                    <a:pt x="3478" y="16"/>
                  </a:lnTo>
                  <a:lnTo>
                    <a:pt x="3478" y="16"/>
                  </a:lnTo>
                  <a:lnTo>
                    <a:pt x="3480" y="16"/>
                  </a:lnTo>
                  <a:lnTo>
                    <a:pt x="3480" y="16"/>
                  </a:lnTo>
                  <a:lnTo>
                    <a:pt x="3482" y="16"/>
                  </a:lnTo>
                  <a:lnTo>
                    <a:pt x="3482" y="16"/>
                  </a:lnTo>
                  <a:lnTo>
                    <a:pt x="3482" y="16"/>
                  </a:lnTo>
                  <a:lnTo>
                    <a:pt x="3482" y="16"/>
                  </a:lnTo>
                  <a:lnTo>
                    <a:pt x="3484" y="14"/>
                  </a:lnTo>
                  <a:lnTo>
                    <a:pt x="3484" y="14"/>
                  </a:lnTo>
                  <a:lnTo>
                    <a:pt x="3484" y="14"/>
                  </a:lnTo>
                  <a:lnTo>
                    <a:pt x="3484" y="14"/>
                  </a:lnTo>
                  <a:lnTo>
                    <a:pt x="3484" y="14"/>
                  </a:lnTo>
                  <a:lnTo>
                    <a:pt x="3488" y="14"/>
                  </a:lnTo>
                  <a:lnTo>
                    <a:pt x="3488" y="14"/>
                  </a:lnTo>
                  <a:lnTo>
                    <a:pt x="3490" y="14"/>
                  </a:lnTo>
                  <a:lnTo>
                    <a:pt x="3490" y="14"/>
                  </a:lnTo>
                  <a:lnTo>
                    <a:pt x="3494" y="14"/>
                  </a:lnTo>
                  <a:lnTo>
                    <a:pt x="3494" y="14"/>
                  </a:lnTo>
                  <a:lnTo>
                    <a:pt x="3498" y="12"/>
                  </a:lnTo>
                  <a:lnTo>
                    <a:pt x="3500" y="14"/>
                  </a:lnTo>
                  <a:lnTo>
                    <a:pt x="3500" y="14"/>
                  </a:lnTo>
                  <a:lnTo>
                    <a:pt x="3502" y="14"/>
                  </a:lnTo>
                  <a:lnTo>
                    <a:pt x="3502" y="14"/>
                  </a:lnTo>
                  <a:lnTo>
                    <a:pt x="3502" y="14"/>
                  </a:lnTo>
                  <a:lnTo>
                    <a:pt x="3502" y="14"/>
                  </a:lnTo>
                  <a:lnTo>
                    <a:pt x="3504" y="14"/>
                  </a:lnTo>
                  <a:lnTo>
                    <a:pt x="3504" y="14"/>
                  </a:lnTo>
                  <a:lnTo>
                    <a:pt x="3504" y="14"/>
                  </a:lnTo>
                  <a:lnTo>
                    <a:pt x="3504" y="14"/>
                  </a:lnTo>
                  <a:lnTo>
                    <a:pt x="3506" y="14"/>
                  </a:lnTo>
                  <a:lnTo>
                    <a:pt x="3506" y="14"/>
                  </a:lnTo>
                  <a:lnTo>
                    <a:pt x="3508" y="14"/>
                  </a:lnTo>
                  <a:lnTo>
                    <a:pt x="3508" y="14"/>
                  </a:lnTo>
                  <a:lnTo>
                    <a:pt x="3508" y="14"/>
                  </a:lnTo>
                  <a:lnTo>
                    <a:pt x="3508" y="14"/>
                  </a:lnTo>
                  <a:lnTo>
                    <a:pt x="3510" y="14"/>
                  </a:lnTo>
                  <a:lnTo>
                    <a:pt x="3510" y="14"/>
                  </a:lnTo>
                  <a:lnTo>
                    <a:pt x="3514" y="16"/>
                  </a:lnTo>
                  <a:lnTo>
                    <a:pt x="3514" y="16"/>
                  </a:lnTo>
                  <a:lnTo>
                    <a:pt x="3520" y="16"/>
                  </a:lnTo>
                  <a:lnTo>
                    <a:pt x="3520" y="16"/>
                  </a:lnTo>
                  <a:lnTo>
                    <a:pt x="3520" y="16"/>
                  </a:lnTo>
                  <a:lnTo>
                    <a:pt x="3520" y="16"/>
                  </a:lnTo>
                  <a:lnTo>
                    <a:pt x="3522" y="16"/>
                  </a:lnTo>
                  <a:lnTo>
                    <a:pt x="3524" y="18"/>
                  </a:lnTo>
                  <a:lnTo>
                    <a:pt x="3524" y="18"/>
                  </a:lnTo>
                  <a:lnTo>
                    <a:pt x="3524" y="18"/>
                  </a:lnTo>
                  <a:lnTo>
                    <a:pt x="3524" y="18"/>
                  </a:lnTo>
                  <a:lnTo>
                    <a:pt x="3526" y="18"/>
                  </a:lnTo>
                  <a:lnTo>
                    <a:pt x="3526" y="18"/>
                  </a:lnTo>
                  <a:lnTo>
                    <a:pt x="3530" y="18"/>
                  </a:lnTo>
                  <a:lnTo>
                    <a:pt x="3530" y="18"/>
                  </a:lnTo>
                  <a:lnTo>
                    <a:pt x="3530" y="16"/>
                  </a:lnTo>
                  <a:lnTo>
                    <a:pt x="3530" y="16"/>
                  </a:lnTo>
                  <a:lnTo>
                    <a:pt x="3530" y="16"/>
                  </a:lnTo>
                  <a:lnTo>
                    <a:pt x="3530" y="16"/>
                  </a:lnTo>
                  <a:lnTo>
                    <a:pt x="3532" y="16"/>
                  </a:lnTo>
                  <a:lnTo>
                    <a:pt x="3532" y="16"/>
                  </a:lnTo>
                  <a:lnTo>
                    <a:pt x="3534" y="14"/>
                  </a:lnTo>
                  <a:lnTo>
                    <a:pt x="3534" y="14"/>
                  </a:lnTo>
                  <a:lnTo>
                    <a:pt x="3540" y="12"/>
                  </a:lnTo>
                  <a:lnTo>
                    <a:pt x="3540" y="12"/>
                  </a:lnTo>
                  <a:lnTo>
                    <a:pt x="3554" y="14"/>
                  </a:lnTo>
                  <a:lnTo>
                    <a:pt x="3554" y="14"/>
                  </a:lnTo>
                  <a:lnTo>
                    <a:pt x="3556" y="14"/>
                  </a:lnTo>
                  <a:lnTo>
                    <a:pt x="3556" y="14"/>
                  </a:lnTo>
                  <a:lnTo>
                    <a:pt x="3560" y="14"/>
                  </a:lnTo>
                  <a:lnTo>
                    <a:pt x="3560" y="14"/>
                  </a:lnTo>
                  <a:lnTo>
                    <a:pt x="3566" y="14"/>
                  </a:lnTo>
                  <a:lnTo>
                    <a:pt x="3572" y="14"/>
                  </a:lnTo>
                  <a:lnTo>
                    <a:pt x="3572" y="14"/>
                  </a:lnTo>
                  <a:lnTo>
                    <a:pt x="3576" y="14"/>
                  </a:lnTo>
                  <a:lnTo>
                    <a:pt x="3582" y="14"/>
                  </a:lnTo>
                  <a:lnTo>
                    <a:pt x="3582" y="14"/>
                  </a:lnTo>
                  <a:lnTo>
                    <a:pt x="3588" y="14"/>
                  </a:lnTo>
                  <a:lnTo>
                    <a:pt x="3588" y="14"/>
                  </a:lnTo>
                  <a:lnTo>
                    <a:pt x="3592" y="16"/>
                  </a:lnTo>
                  <a:lnTo>
                    <a:pt x="3592" y="16"/>
                  </a:lnTo>
                  <a:lnTo>
                    <a:pt x="3600" y="16"/>
                  </a:lnTo>
                  <a:lnTo>
                    <a:pt x="3600" y="16"/>
                  </a:lnTo>
                  <a:lnTo>
                    <a:pt x="3602" y="16"/>
                  </a:lnTo>
                  <a:lnTo>
                    <a:pt x="3602" y="16"/>
                  </a:lnTo>
                  <a:lnTo>
                    <a:pt x="3602" y="16"/>
                  </a:lnTo>
                  <a:lnTo>
                    <a:pt x="3602" y="16"/>
                  </a:lnTo>
                  <a:lnTo>
                    <a:pt x="3604" y="18"/>
                  </a:lnTo>
                  <a:lnTo>
                    <a:pt x="3604" y="18"/>
                  </a:lnTo>
                  <a:lnTo>
                    <a:pt x="3614" y="16"/>
                  </a:lnTo>
                  <a:lnTo>
                    <a:pt x="3614" y="16"/>
                  </a:lnTo>
                  <a:lnTo>
                    <a:pt x="3616" y="16"/>
                  </a:lnTo>
                  <a:lnTo>
                    <a:pt x="3616" y="16"/>
                  </a:lnTo>
                  <a:lnTo>
                    <a:pt x="3618" y="16"/>
                  </a:lnTo>
                  <a:lnTo>
                    <a:pt x="3618" y="16"/>
                  </a:lnTo>
                  <a:lnTo>
                    <a:pt x="3618" y="16"/>
                  </a:lnTo>
                  <a:lnTo>
                    <a:pt x="3618" y="16"/>
                  </a:lnTo>
                  <a:lnTo>
                    <a:pt x="3618" y="14"/>
                  </a:lnTo>
                  <a:lnTo>
                    <a:pt x="3618" y="14"/>
                  </a:lnTo>
                  <a:lnTo>
                    <a:pt x="3620" y="16"/>
                  </a:lnTo>
                  <a:lnTo>
                    <a:pt x="3620" y="16"/>
                  </a:lnTo>
                  <a:lnTo>
                    <a:pt x="3620" y="16"/>
                  </a:lnTo>
                  <a:lnTo>
                    <a:pt x="3620" y="16"/>
                  </a:lnTo>
                  <a:lnTo>
                    <a:pt x="3620" y="14"/>
                  </a:lnTo>
                  <a:lnTo>
                    <a:pt x="3620" y="14"/>
                  </a:lnTo>
                  <a:lnTo>
                    <a:pt x="3620" y="16"/>
                  </a:lnTo>
                  <a:lnTo>
                    <a:pt x="3620" y="16"/>
                  </a:lnTo>
                  <a:lnTo>
                    <a:pt x="3622" y="14"/>
                  </a:lnTo>
                  <a:lnTo>
                    <a:pt x="3622" y="14"/>
                  </a:lnTo>
                  <a:lnTo>
                    <a:pt x="3622" y="16"/>
                  </a:lnTo>
                  <a:lnTo>
                    <a:pt x="3622" y="16"/>
                  </a:lnTo>
                  <a:lnTo>
                    <a:pt x="3624" y="16"/>
                  </a:lnTo>
                  <a:lnTo>
                    <a:pt x="3624" y="16"/>
                  </a:lnTo>
                  <a:lnTo>
                    <a:pt x="3624" y="16"/>
                  </a:lnTo>
                  <a:lnTo>
                    <a:pt x="3624" y="16"/>
                  </a:lnTo>
                  <a:lnTo>
                    <a:pt x="3630" y="16"/>
                  </a:lnTo>
                  <a:lnTo>
                    <a:pt x="3630" y="16"/>
                  </a:lnTo>
                  <a:lnTo>
                    <a:pt x="3630" y="16"/>
                  </a:lnTo>
                  <a:lnTo>
                    <a:pt x="3630" y="16"/>
                  </a:lnTo>
                  <a:lnTo>
                    <a:pt x="3630" y="16"/>
                  </a:lnTo>
                  <a:lnTo>
                    <a:pt x="3630" y="16"/>
                  </a:lnTo>
                  <a:lnTo>
                    <a:pt x="3630" y="16"/>
                  </a:lnTo>
                  <a:lnTo>
                    <a:pt x="3630" y="16"/>
                  </a:lnTo>
                  <a:lnTo>
                    <a:pt x="3634" y="16"/>
                  </a:lnTo>
                  <a:lnTo>
                    <a:pt x="3634" y="16"/>
                  </a:lnTo>
                  <a:lnTo>
                    <a:pt x="3634" y="16"/>
                  </a:lnTo>
                  <a:lnTo>
                    <a:pt x="3634" y="16"/>
                  </a:lnTo>
                  <a:lnTo>
                    <a:pt x="3634" y="16"/>
                  </a:lnTo>
                  <a:lnTo>
                    <a:pt x="3634" y="16"/>
                  </a:lnTo>
                  <a:lnTo>
                    <a:pt x="3634" y="16"/>
                  </a:lnTo>
                  <a:lnTo>
                    <a:pt x="3634"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8" y="16"/>
                  </a:lnTo>
                  <a:lnTo>
                    <a:pt x="3638" y="16"/>
                  </a:lnTo>
                  <a:lnTo>
                    <a:pt x="3638" y="16"/>
                  </a:lnTo>
                  <a:lnTo>
                    <a:pt x="3638" y="16"/>
                  </a:lnTo>
                  <a:lnTo>
                    <a:pt x="3638" y="16"/>
                  </a:lnTo>
                  <a:lnTo>
                    <a:pt x="3638" y="16"/>
                  </a:lnTo>
                  <a:lnTo>
                    <a:pt x="3638" y="16"/>
                  </a:lnTo>
                  <a:lnTo>
                    <a:pt x="3638" y="16"/>
                  </a:lnTo>
                  <a:lnTo>
                    <a:pt x="3642" y="16"/>
                  </a:lnTo>
                  <a:lnTo>
                    <a:pt x="3642" y="16"/>
                  </a:lnTo>
                  <a:lnTo>
                    <a:pt x="3642" y="16"/>
                  </a:lnTo>
                  <a:lnTo>
                    <a:pt x="3642" y="16"/>
                  </a:lnTo>
                  <a:lnTo>
                    <a:pt x="3642" y="16"/>
                  </a:lnTo>
                  <a:lnTo>
                    <a:pt x="3642" y="16"/>
                  </a:lnTo>
                  <a:lnTo>
                    <a:pt x="3646" y="18"/>
                  </a:lnTo>
                  <a:lnTo>
                    <a:pt x="3646" y="18"/>
                  </a:lnTo>
                  <a:lnTo>
                    <a:pt x="3646" y="18"/>
                  </a:lnTo>
                  <a:lnTo>
                    <a:pt x="3646" y="18"/>
                  </a:lnTo>
                  <a:lnTo>
                    <a:pt x="3648" y="16"/>
                  </a:lnTo>
                  <a:lnTo>
                    <a:pt x="3648" y="16"/>
                  </a:lnTo>
                  <a:lnTo>
                    <a:pt x="3648" y="16"/>
                  </a:lnTo>
                  <a:lnTo>
                    <a:pt x="3648" y="16"/>
                  </a:lnTo>
                  <a:lnTo>
                    <a:pt x="3650" y="16"/>
                  </a:lnTo>
                  <a:lnTo>
                    <a:pt x="3650" y="16"/>
                  </a:lnTo>
                  <a:lnTo>
                    <a:pt x="3652" y="16"/>
                  </a:lnTo>
                  <a:lnTo>
                    <a:pt x="3652" y="16"/>
                  </a:lnTo>
                  <a:lnTo>
                    <a:pt x="3652" y="16"/>
                  </a:lnTo>
                  <a:lnTo>
                    <a:pt x="3652" y="16"/>
                  </a:lnTo>
                  <a:lnTo>
                    <a:pt x="3654" y="16"/>
                  </a:lnTo>
                  <a:lnTo>
                    <a:pt x="3654" y="16"/>
                  </a:lnTo>
                  <a:lnTo>
                    <a:pt x="3654" y="16"/>
                  </a:lnTo>
                  <a:lnTo>
                    <a:pt x="3654" y="16"/>
                  </a:lnTo>
                  <a:lnTo>
                    <a:pt x="3656" y="14"/>
                  </a:lnTo>
                  <a:lnTo>
                    <a:pt x="3658" y="14"/>
                  </a:lnTo>
                  <a:lnTo>
                    <a:pt x="3658" y="14"/>
                  </a:lnTo>
                  <a:lnTo>
                    <a:pt x="3658" y="16"/>
                  </a:lnTo>
                  <a:lnTo>
                    <a:pt x="3658" y="16"/>
                  </a:lnTo>
                  <a:lnTo>
                    <a:pt x="3658" y="16"/>
                  </a:lnTo>
                  <a:lnTo>
                    <a:pt x="3662" y="20"/>
                  </a:lnTo>
                  <a:lnTo>
                    <a:pt x="3662" y="20"/>
                  </a:lnTo>
                  <a:lnTo>
                    <a:pt x="3668" y="20"/>
                  </a:lnTo>
                  <a:lnTo>
                    <a:pt x="3672" y="20"/>
                  </a:lnTo>
                  <a:lnTo>
                    <a:pt x="3672" y="20"/>
                  </a:lnTo>
                  <a:lnTo>
                    <a:pt x="3678" y="22"/>
                  </a:lnTo>
                  <a:lnTo>
                    <a:pt x="3684" y="22"/>
                  </a:lnTo>
                  <a:lnTo>
                    <a:pt x="3684" y="22"/>
                  </a:lnTo>
                  <a:lnTo>
                    <a:pt x="3688" y="20"/>
                  </a:lnTo>
                  <a:lnTo>
                    <a:pt x="3688" y="20"/>
                  </a:lnTo>
                  <a:lnTo>
                    <a:pt x="3690" y="20"/>
                  </a:lnTo>
                  <a:lnTo>
                    <a:pt x="3690" y="20"/>
                  </a:lnTo>
                  <a:lnTo>
                    <a:pt x="3692" y="18"/>
                  </a:lnTo>
                  <a:lnTo>
                    <a:pt x="3692" y="18"/>
                  </a:lnTo>
                  <a:lnTo>
                    <a:pt x="3692" y="18"/>
                  </a:lnTo>
                  <a:lnTo>
                    <a:pt x="3692" y="18"/>
                  </a:lnTo>
                  <a:lnTo>
                    <a:pt x="3692" y="18"/>
                  </a:lnTo>
                  <a:lnTo>
                    <a:pt x="3692" y="18"/>
                  </a:lnTo>
                  <a:lnTo>
                    <a:pt x="3692" y="18"/>
                  </a:lnTo>
                  <a:lnTo>
                    <a:pt x="3692" y="18"/>
                  </a:lnTo>
                  <a:lnTo>
                    <a:pt x="3694" y="18"/>
                  </a:lnTo>
                  <a:lnTo>
                    <a:pt x="3694" y="18"/>
                  </a:lnTo>
                  <a:lnTo>
                    <a:pt x="3698" y="18"/>
                  </a:lnTo>
                  <a:lnTo>
                    <a:pt x="3698" y="18"/>
                  </a:lnTo>
                  <a:lnTo>
                    <a:pt x="3702" y="16"/>
                  </a:lnTo>
                  <a:lnTo>
                    <a:pt x="3702" y="16"/>
                  </a:lnTo>
                  <a:lnTo>
                    <a:pt x="3708" y="18"/>
                  </a:lnTo>
                  <a:lnTo>
                    <a:pt x="3708" y="18"/>
                  </a:lnTo>
                  <a:lnTo>
                    <a:pt x="3710" y="18"/>
                  </a:lnTo>
                  <a:lnTo>
                    <a:pt x="3710" y="18"/>
                  </a:lnTo>
                  <a:lnTo>
                    <a:pt x="3714" y="18"/>
                  </a:lnTo>
                  <a:lnTo>
                    <a:pt x="3714" y="18"/>
                  </a:lnTo>
                  <a:lnTo>
                    <a:pt x="3716" y="18"/>
                  </a:lnTo>
                  <a:lnTo>
                    <a:pt x="3716" y="18"/>
                  </a:lnTo>
                  <a:lnTo>
                    <a:pt x="3720" y="18"/>
                  </a:lnTo>
                  <a:lnTo>
                    <a:pt x="3720" y="18"/>
                  </a:lnTo>
                  <a:lnTo>
                    <a:pt x="3726" y="18"/>
                  </a:lnTo>
                  <a:lnTo>
                    <a:pt x="3726" y="18"/>
                  </a:lnTo>
                  <a:lnTo>
                    <a:pt x="3732" y="18"/>
                  </a:lnTo>
                  <a:lnTo>
                    <a:pt x="3732" y="18"/>
                  </a:lnTo>
                  <a:lnTo>
                    <a:pt x="3734" y="18"/>
                  </a:lnTo>
                  <a:lnTo>
                    <a:pt x="3734" y="18"/>
                  </a:lnTo>
                  <a:lnTo>
                    <a:pt x="3740" y="18"/>
                  </a:lnTo>
                  <a:lnTo>
                    <a:pt x="3740" y="18"/>
                  </a:lnTo>
                  <a:lnTo>
                    <a:pt x="3748" y="18"/>
                  </a:lnTo>
                  <a:lnTo>
                    <a:pt x="3748" y="18"/>
                  </a:lnTo>
                  <a:lnTo>
                    <a:pt x="3756" y="18"/>
                  </a:lnTo>
                  <a:lnTo>
                    <a:pt x="3756" y="18"/>
                  </a:lnTo>
                  <a:lnTo>
                    <a:pt x="3760" y="20"/>
                  </a:lnTo>
                  <a:lnTo>
                    <a:pt x="3760" y="20"/>
                  </a:lnTo>
                  <a:lnTo>
                    <a:pt x="3764" y="20"/>
                  </a:lnTo>
                  <a:lnTo>
                    <a:pt x="3764" y="20"/>
                  </a:lnTo>
                  <a:lnTo>
                    <a:pt x="3770" y="20"/>
                  </a:lnTo>
                  <a:lnTo>
                    <a:pt x="3770" y="20"/>
                  </a:lnTo>
                  <a:lnTo>
                    <a:pt x="3772" y="20"/>
                  </a:lnTo>
                  <a:lnTo>
                    <a:pt x="3772" y="20"/>
                  </a:lnTo>
                  <a:lnTo>
                    <a:pt x="3776" y="20"/>
                  </a:lnTo>
                  <a:lnTo>
                    <a:pt x="3776" y="20"/>
                  </a:lnTo>
                  <a:lnTo>
                    <a:pt x="3778" y="20"/>
                  </a:lnTo>
                  <a:lnTo>
                    <a:pt x="3780" y="20"/>
                  </a:lnTo>
                  <a:lnTo>
                    <a:pt x="3780" y="20"/>
                  </a:lnTo>
                  <a:lnTo>
                    <a:pt x="3782" y="20"/>
                  </a:lnTo>
                  <a:lnTo>
                    <a:pt x="3782" y="20"/>
                  </a:lnTo>
                  <a:lnTo>
                    <a:pt x="3784" y="20"/>
                  </a:lnTo>
                  <a:lnTo>
                    <a:pt x="3784" y="20"/>
                  </a:lnTo>
                  <a:lnTo>
                    <a:pt x="3784" y="20"/>
                  </a:lnTo>
                  <a:lnTo>
                    <a:pt x="3784" y="20"/>
                  </a:lnTo>
                  <a:lnTo>
                    <a:pt x="3786" y="20"/>
                  </a:lnTo>
                  <a:lnTo>
                    <a:pt x="3786" y="20"/>
                  </a:lnTo>
                  <a:lnTo>
                    <a:pt x="3786" y="20"/>
                  </a:lnTo>
                  <a:lnTo>
                    <a:pt x="3786" y="20"/>
                  </a:lnTo>
                  <a:lnTo>
                    <a:pt x="3788" y="20"/>
                  </a:lnTo>
                  <a:lnTo>
                    <a:pt x="3788" y="20"/>
                  </a:lnTo>
                  <a:lnTo>
                    <a:pt x="3790" y="22"/>
                  </a:lnTo>
                  <a:lnTo>
                    <a:pt x="3790" y="22"/>
                  </a:lnTo>
                  <a:lnTo>
                    <a:pt x="3794" y="22"/>
                  </a:lnTo>
                  <a:lnTo>
                    <a:pt x="3794" y="22"/>
                  </a:lnTo>
                  <a:lnTo>
                    <a:pt x="3796" y="22"/>
                  </a:lnTo>
                  <a:lnTo>
                    <a:pt x="3796" y="22"/>
                  </a:lnTo>
                  <a:lnTo>
                    <a:pt x="3796" y="22"/>
                  </a:lnTo>
                  <a:lnTo>
                    <a:pt x="3796" y="22"/>
                  </a:lnTo>
                  <a:lnTo>
                    <a:pt x="3796" y="22"/>
                  </a:lnTo>
                  <a:lnTo>
                    <a:pt x="3796" y="22"/>
                  </a:lnTo>
                  <a:lnTo>
                    <a:pt x="3798" y="20"/>
                  </a:lnTo>
                  <a:lnTo>
                    <a:pt x="3798" y="20"/>
                  </a:lnTo>
                  <a:lnTo>
                    <a:pt x="3802" y="22"/>
                  </a:lnTo>
                  <a:lnTo>
                    <a:pt x="3802" y="22"/>
                  </a:lnTo>
                  <a:lnTo>
                    <a:pt x="3802" y="20"/>
                  </a:lnTo>
                  <a:lnTo>
                    <a:pt x="3802" y="20"/>
                  </a:lnTo>
                  <a:lnTo>
                    <a:pt x="3804" y="20"/>
                  </a:lnTo>
                  <a:lnTo>
                    <a:pt x="3804" y="20"/>
                  </a:lnTo>
                  <a:lnTo>
                    <a:pt x="3804" y="22"/>
                  </a:lnTo>
                  <a:lnTo>
                    <a:pt x="3804" y="22"/>
                  </a:lnTo>
                  <a:lnTo>
                    <a:pt x="3806" y="22"/>
                  </a:lnTo>
                  <a:lnTo>
                    <a:pt x="3806" y="22"/>
                  </a:lnTo>
                  <a:lnTo>
                    <a:pt x="3806" y="22"/>
                  </a:lnTo>
                  <a:lnTo>
                    <a:pt x="3806" y="22"/>
                  </a:lnTo>
                  <a:lnTo>
                    <a:pt x="3808" y="22"/>
                  </a:lnTo>
                  <a:lnTo>
                    <a:pt x="3808" y="22"/>
                  </a:lnTo>
                  <a:lnTo>
                    <a:pt x="3808" y="22"/>
                  </a:lnTo>
                  <a:lnTo>
                    <a:pt x="3808" y="22"/>
                  </a:lnTo>
                  <a:lnTo>
                    <a:pt x="3808" y="22"/>
                  </a:lnTo>
                  <a:lnTo>
                    <a:pt x="3808" y="22"/>
                  </a:lnTo>
                  <a:lnTo>
                    <a:pt x="3808" y="22"/>
                  </a:lnTo>
                  <a:lnTo>
                    <a:pt x="3808" y="22"/>
                  </a:lnTo>
                  <a:lnTo>
                    <a:pt x="3808" y="22"/>
                  </a:lnTo>
                  <a:lnTo>
                    <a:pt x="3808" y="22"/>
                  </a:lnTo>
                  <a:lnTo>
                    <a:pt x="3810" y="22"/>
                  </a:lnTo>
                  <a:lnTo>
                    <a:pt x="3810" y="22"/>
                  </a:lnTo>
                  <a:lnTo>
                    <a:pt x="3810" y="22"/>
                  </a:lnTo>
                  <a:lnTo>
                    <a:pt x="3810" y="22"/>
                  </a:lnTo>
                  <a:lnTo>
                    <a:pt x="3810" y="22"/>
                  </a:lnTo>
                  <a:lnTo>
                    <a:pt x="3810" y="22"/>
                  </a:lnTo>
                  <a:lnTo>
                    <a:pt x="3810" y="22"/>
                  </a:lnTo>
                  <a:lnTo>
                    <a:pt x="3810" y="22"/>
                  </a:lnTo>
                  <a:lnTo>
                    <a:pt x="3810" y="22"/>
                  </a:lnTo>
                  <a:lnTo>
                    <a:pt x="3810" y="22"/>
                  </a:lnTo>
                  <a:lnTo>
                    <a:pt x="3812" y="22"/>
                  </a:lnTo>
                  <a:lnTo>
                    <a:pt x="3812" y="22"/>
                  </a:lnTo>
                  <a:lnTo>
                    <a:pt x="3814" y="22"/>
                  </a:lnTo>
                  <a:lnTo>
                    <a:pt x="3814" y="22"/>
                  </a:lnTo>
                  <a:lnTo>
                    <a:pt x="3816" y="22"/>
                  </a:lnTo>
                  <a:lnTo>
                    <a:pt x="3816" y="22"/>
                  </a:lnTo>
                  <a:lnTo>
                    <a:pt x="3818" y="22"/>
                  </a:lnTo>
                  <a:lnTo>
                    <a:pt x="3818" y="22"/>
                  </a:lnTo>
                  <a:lnTo>
                    <a:pt x="3822" y="22"/>
                  </a:lnTo>
                  <a:lnTo>
                    <a:pt x="3822" y="22"/>
                  </a:lnTo>
                  <a:lnTo>
                    <a:pt x="3824" y="22"/>
                  </a:lnTo>
                  <a:lnTo>
                    <a:pt x="3824" y="22"/>
                  </a:lnTo>
                  <a:lnTo>
                    <a:pt x="3828" y="24"/>
                  </a:lnTo>
                  <a:lnTo>
                    <a:pt x="3828" y="24"/>
                  </a:lnTo>
                  <a:lnTo>
                    <a:pt x="3828" y="22"/>
                  </a:lnTo>
                  <a:lnTo>
                    <a:pt x="3828" y="22"/>
                  </a:lnTo>
                  <a:lnTo>
                    <a:pt x="3830" y="24"/>
                  </a:lnTo>
                  <a:lnTo>
                    <a:pt x="3830" y="24"/>
                  </a:lnTo>
                  <a:lnTo>
                    <a:pt x="3832" y="24"/>
                  </a:lnTo>
                  <a:lnTo>
                    <a:pt x="3832" y="24"/>
                  </a:lnTo>
                  <a:lnTo>
                    <a:pt x="3834" y="24"/>
                  </a:lnTo>
                  <a:lnTo>
                    <a:pt x="3834" y="24"/>
                  </a:lnTo>
                  <a:lnTo>
                    <a:pt x="3836" y="24"/>
                  </a:lnTo>
                  <a:lnTo>
                    <a:pt x="3836" y="24"/>
                  </a:lnTo>
                  <a:lnTo>
                    <a:pt x="3838" y="24"/>
                  </a:lnTo>
                  <a:lnTo>
                    <a:pt x="3838" y="24"/>
                  </a:lnTo>
                  <a:lnTo>
                    <a:pt x="3838" y="24"/>
                  </a:lnTo>
                  <a:lnTo>
                    <a:pt x="3838" y="24"/>
                  </a:lnTo>
                  <a:lnTo>
                    <a:pt x="3840" y="24"/>
                  </a:lnTo>
                  <a:lnTo>
                    <a:pt x="3840" y="24"/>
                  </a:lnTo>
                  <a:lnTo>
                    <a:pt x="3840" y="24"/>
                  </a:lnTo>
                  <a:lnTo>
                    <a:pt x="3840" y="24"/>
                  </a:lnTo>
                  <a:lnTo>
                    <a:pt x="3846" y="24"/>
                  </a:lnTo>
                  <a:lnTo>
                    <a:pt x="3846" y="24"/>
                  </a:lnTo>
                  <a:lnTo>
                    <a:pt x="3850" y="26"/>
                  </a:lnTo>
                  <a:lnTo>
                    <a:pt x="3850" y="26"/>
                  </a:lnTo>
                  <a:lnTo>
                    <a:pt x="3860" y="26"/>
                  </a:lnTo>
                  <a:lnTo>
                    <a:pt x="3860" y="26"/>
                  </a:lnTo>
                  <a:lnTo>
                    <a:pt x="3864" y="24"/>
                  </a:lnTo>
                  <a:lnTo>
                    <a:pt x="3864" y="24"/>
                  </a:lnTo>
                  <a:lnTo>
                    <a:pt x="3868" y="26"/>
                  </a:lnTo>
                  <a:lnTo>
                    <a:pt x="3868" y="26"/>
                  </a:lnTo>
                  <a:lnTo>
                    <a:pt x="3876" y="26"/>
                  </a:lnTo>
                  <a:lnTo>
                    <a:pt x="3876" y="26"/>
                  </a:lnTo>
                  <a:lnTo>
                    <a:pt x="3878" y="26"/>
                  </a:lnTo>
                  <a:lnTo>
                    <a:pt x="3878" y="26"/>
                  </a:lnTo>
                  <a:lnTo>
                    <a:pt x="3890" y="28"/>
                  </a:lnTo>
                  <a:lnTo>
                    <a:pt x="3890" y="28"/>
                  </a:lnTo>
                  <a:lnTo>
                    <a:pt x="3892" y="28"/>
                  </a:lnTo>
                  <a:lnTo>
                    <a:pt x="3892" y="28"/>
                  </a:lnTo>
                  <a:lnTo>
                    <a:pt x="3902" y="28"/>
                  </a:lnTo>
                  <a:lnTo>
                    <a:pt x="3902" y="28"/>
                  </a:lnTo>
                  <a:lnTo>
                    <a:pt x="3904" y="30"/>
                  </a:lnTo>
                  <a:lnTo>
                    <a:pt x="3904" y="30"/>
                  </a:lnTo>
                  <a:lnTo>
                    <a:pt x="3908" y="28"/>
                  </a:lnTo>
                  <a:lnTo>
                    <a:pt x="3908" y="28"/>
                  </a:lnTo>
                  <a:lnTo>
                    <a:pt x="3910" y="28"/>
                  </a:lnTo>
                  <a:lnTo>
                    <a:pt x="3910" y="28"/>
                  </a:lnTo>
                  <a:lnTo>
                    <a:pt x="3912" y="28"/>
                  </a:lnTo>
                  <a:lnTo>
                    <a:pt x="3912" y="28"/>
                  </a:lnTo>
                  <a:lnTo>
                    <a:pt x="3918" y="30"/>
                  </a:lnTo>
                  <a:lnTo>
                    <a:pt x="3918" y="30"/>
                  </a:lnTo>
                  <a:lnTo>
                    <a:pt x="3922" y="30"/>
                  </a:lnTo>
                  <a:lnTo>
                    <a:pt x="3922" y="30"/>
                  </a:lnTo>
                  <a:lnTo>
                    <a:pt x="3924" y="30"/>
                  </a:lnTo>
                  <a:lnTo>
                    <a:pt x="3924" y="30"/>
                  </a:lnTo>
                  <a:lnTo>
                    <a:pt x="3924" y="30"/>
                  </a:lnTo>
                  <a:lnTo>
                    <a:pt x="3924" y="30"/>
                  </a:lnTo>
                  <a:lnTo>
                    <a:pt x="3926" y="30"/>
                  </a:lnTo>
                  <a:lnTo>
                    <a:pt x="3926" y="30"/>
                  </a:lnTo>
                  <a:lnTo>
                    <a:pt x="3926" y="30"/>
                  </a:lnTo>
                  <a:lnTo>
                    <a:pt x="3926" y="30"/>
                  </a:lnTo>
                  <a:lnTo>
                    <a:pt x="3930" y="32"/>
                  </a:lnTo>
                  <a:lnTo>
                    <a:pt x="3930" y="32"/>
                  </a:lnTo>
                  <a:lnTo>
                    <a:pt x="3906" y="32"/>
                  </a:lnTo>
                  <a:lnTo>
                    <a:pt x="3906" y="32"/>
                  </a:lnTo>
                  <a:lnTo>
                    <a:pt x="3906" y="32"/>
                  </a:lnTo>
                  <a:lnTo>
                    <a:pt x="3906" y="32"/>
                  </a:lnTo>
                  <a:lnTo>
                    <a:pt x="3906" y="32"/>
                  </a:lnTo>
                  <a:lnTo>
                    <a:pt x="3904" y="32"/>
                  </a:lnTo>
                  <a:lnTo>
                    <a:pt x="3904" y="32"/>
                  </a:lnTo>
                  <a:lnTo>
                    <a:pt x="3904" y="32"/>
                  </a:lnTo>
                  <a:lnTo>
                    <a:pt x="3904" y="32"/>
                  </a:lnTo>
                  <a:lnTo>
                    <a:pt x="3904" y="32"/>
                  </a:lnTo>
                  <a:lnTo>
                    <a:pt x="3904" y="32"/>
                  </a:lnTo>
                  <a:lnTo>
                    <a:pt x="3898" y="34"/>
                  </a:lnTo>
                  <a:lnTo>
                    <a:pt x="3898" y="34"/>
                  </a:lnTo>
                  <a:lnTo>
                    <a:pt x="3892" y="36"/>
                  </a:lnTo>
                  <a:lnTo>
                    <a:pt x="3892" y="36"/>
                  </a:lnTo>
                  <a:lnTo>
                    <a:pt x="3890" y="36"/>
                  </a:lnTo>
                  <a:lnTo>
                    <a:pt x="3890" y="36"/>
                  </a:lnTo>
                  <a:lnTo>
                    <a:pt x="3888" y="36"/>
                  </a:lnTo>
                  <a:lnTo>
                    <a:pt x="3888" y="36"/>
                  </a:lnTo>
                  <a:lnTo>
                    <a:pt x="3886" y="36"/>
                  </a:lnTo>
                  <a:lnTo>
                    <a:pt x="3886" y="36"/>
                  </a:lnTo>
                  <a:lnTo>
                    <a:pt x="3886" y="36"/>
                  </a:lnTo>
                  <a:lnTo>
                    <a:pt x="3886" y="36"/>
                  </a:lnTo>
                  <a:lnTo>
                    <a:pt x="3886" y="36"/>
                  </a:lnTo>
                  <a:lnTo>
                    <a:pt x="3886" y="36"/>
                  </a:lnTo>
                  <a:lnTo>
                    <a:pt x="3884" y="36"/>
                  </a:lnTo>
                  <a:lnTo>
                    <a:pt x="3884" y="36"/>
                  </a:lnTo>
                  <a:lnTo>
                    <a:pt x="3882" y="36"/>
                  </a:lnTo>
                  <a:lnTo>
                    <a:pt x="3882" y="36"/>
                  </a:lnTo>
                  <a:lnTo>
                    <a:pt x="3882" y="36"/>
                  </a:lnTo>
                  <a:lnTo>
                    <a:pt x="3882" y="36"/>
                  </a:lnTo>
                  <a:lnTo>
                    <a:pt x="3882" y="36"/>
                  </a:lnTo>
                  <a:lnTo>
                    <a:pt x="3882" y="36"/>
                  </a:lnTo>
                  <a:lnTo>
                    <a:pt x="3882" y="36"/>
                  </a:lnTo>
                  <a:lnTo>
                    <a:pt x="3882" y="36"/>
                  </a:lnTo>
                  <a:lnTo>
                    <a:pt x="3878" y="36"/>
                  </a:lnTo>
                  <a:lnTo>
                    <a:pt x="3878" y="36"/>
                  </a:lnTo>
                  <a:lnTo>
                    <a:pt x="3878" y="36"/>
                  </a:lnTo>
                  <a:lnTo>
                    <a:pt x="3878" y="36"/>
                  </a:lnTo>
                  <a:lnTo>
                    <a:pt x="3878" y="36"/>
                  </a:lnTo>
                  <a:lnTo>
                    <a:pt x="3878" y="36"/>
                  </a:lnTo>
                  <a:lnTo>
                    <a:pt x="3876" y="36"/>
                  </a:lnTo>
                  <a:lnTo>
                    <a:pt x="3876" y="36"/>
                  </a:lnTo>
                  <a:lnTo>
                    <a:pt x="3874" y="36"/>
                  </a:lnTo>
                  <a:lnTo>
                    <a:pt x="3874" y="36"/>
                  </a:lnTo>
                  <a:lnTo>
                    <a:pt x="3874" y="36"/>
                  </a:lnTo>
                  <a:lnTo>
                    <a:pt x="3874" y="36"/>
                  </a:lnTo>
                  <a:lnTo>
                    <a:pt x="3874" y="36"/>
                  </a:lnTo>
                  <a:lnTo>
                    <a:pt x="3874" y="38"/>
                  </a:lnTo>
                  <a:lnTo>
                    <a:pt x="3874" y="38"/>
                  </a:lnTo>
                  <a:lnTo>
                    <a:pt x="3870" y="38"/>
                  </a:lnTo>
                  <a:lnTo>
                    <a:pt x="3870" y="38"/>
                  </a:lnTo>
                  <a:lnTo>
                    <a:pt x="3864" y="38"/>
                  </a:lnTo>
                  <a:lnTo>
                    <a:pt x="3864" y="38"/>
                  </a:lnTo>
                  <a:lnTo>
                    <a:pt x="3854" y="38"/>
                  </a:lnTo>
                  <a:lnTo>
                    <a:pt x="3854" y="38"/>
                  </a:lnTo>
                  <a:lnTo>
                    <a:pt x="3850" y="36"/>
                  </a:lnTo>
                  <a:lnTo>
                    <a:pt x="3850" y="36"/>
                  </a:lnTo>
                  <a:lnTo>
                    <a:pt x="3846" y="34"/>
                  </a:lnTo>
                  <a:lnTo>
                    <a:pt x="3846" y="34"/>
                  </a:lnTo>
                  <a:lnTo>
                    <a:pt x="3846" y="34"/>
                  </a:lnTo>
                  <a:lnTo>
                    <a:pt x="3846" y="34"/>
                  </a:lnTo>
                  <a:lnTo>
                    <a:pt x="3842" y="34"/>
                  </a:lnTo>
                  <a:lnTo>
                    <a:pt x="3842" y="34"/>
                  </a:lnTo>
                  <a:lnTo>
                    <a:pt x="3842" y="36"/>
                  </a:lnTo>
                  <a:lnTo>
                    <a:pt x="3842" y="36"/>
                  </a:lnTo>
                  <a:lnTo>
                    <a:pt x="3842" y="36"/>
                  </a:lnTo>
                  <a:lnTo>
                    <a:pt x="3842" y="36"/>
                  </a:lnTo>
                  <a:lnTo>
                    <a:pt x="3842" y="36"/>
                  </a:lnTo>
                  <a:lnTo>
                    <a:pt x="3842" y="36"/>
                  </a:lnTo>
                  <a:lnTo>
                    <a:pt x="3842" y="36"/>
                  </a:lnTo>
                  <a:lnTo>
                    <a:pt x="3840" y="38"/>
                  </a:lnTo>
                  <a:lnTo>
                    <a:pt x="3840" y="38"/>
                  </a:lnTo>
                  <a:lnTo>
                    <a:pt x="3832" y="38"/>
                  </a:lnTo>
                  <a:lnTo>
                    <a:pt x="3832" y="38"/>
                  </a:lnTo>
                  <a:lnTo>
                    <a:pt x="3830" y="38"/>
                  </a:lnTo>
                  <a:lnTo>
                    <a:pt x="3830" y="38"/>
                  </a:lnTo>
                  <a:lnTo>
                    <a:pt x="3828" y="38"/>
                  </a:lnTo>
                  <a:lnTo>
                    <a:pt x="3828" y="38"/>
                  </a:lnTo>
                  <a:lnTo>
                    <a:pt x="3826" y="38"/>
                  </a:lnTo>
                  <a:lnTo>
                    <a:pt x="3826" y="38"/>
                  </a:lnTo>
                  <a:lnTo>
                    <a:pt x="3824" y="38"/>
                  </a:lnTo>
                  <a:lnTo>
                    <a:pt x="3824" y="38"/>
                  </a:lnTo>
                  <a:lnTo>
                    <a:pt x="3824" y="38"/>
                  </a:lnTo>
                  <a:lnTo>
                    <a:pt x="3824" y="38"/>
                  </a:lnTo>
                  <a:lnTo>
                    <a:pt x="3824" y="38"/>
                  </a:lnTo>
                  <a:lnTo>
                    <a:pt x="3824" y="38"/>
                  </a:lnTo>
                  <a:lnTo>
                    <a:pt x="3822" y="38"/>
                  </a:lnTo>
                  <a:lnTo>
                    <a:pt x="3822" y="38"/>
                  </a:lnTo>
                  <a:lnTo>
                    <a:pt x="3820" y="38"/>
                  </a:lnTo>
                  <a:lnTo>
                    <a:pt x="3820" y="38"/>
                  </a:lnTo>
                  <a:lnTo>
                    <a:pt x="3820" y="38"/>
                  </a:lnTo>
                  <a:lnTo>
                    <a:pt x="3820" y="38"/>
                  </a:lnTo>
                  <a:lnTo>
                    <a:pt x="3812" y="40"/>
                  </a:lnTo>
                  <a:lnTo>
                    <a:pt x="3812" y="40"/>
                  </a:lnTo>
                  <a:lnTo>
                    <a:pt x="3810" y="40"/>
                  </a:lnTo>
                  <a:lnTo>
                    <a:pt x="3810" y="40"/>
                  </a:lnTo>
                  <a:lnTo>
                    <a:pt x="3810" y="40"/>
                  </a:lnTo>
                  <a:lnTo>
                    <a:pt x="3810" y="40"/>
                  </a:lnTo>
                  <a:lnTo>
                    <a:pt x="3810" y="40"/>
                  </a:lnTo>
                  <a:lnTo>
                    <a:pt x="3810" y="40"/>
                  </a:lnTo>
                  <a:lnTo>
                    <a:pt x="3808" y="40"/>
                  </a:lnTo>
                  <a:lnTo>
                    <a:pt x="3808" y="40"/>
                  </a:lnTo>
                  <a:lnTo>
                    <a:pt x="3808" y="40"/>
                  </a:lnTo>
                  <a:lnTo>
                    <a:pt x="3808" y="40"/>
                  </a:lnTo>
                  <a:lnTo>
                    <a:pt x="3808" y="40"/>
                  </a:lnTo>
                  <a:lnTo>
                    <a:pt x="3808" y="40"/>
                  </a:lnTo>
                  <a:lnTo>
                    <a:pt x="3806" y="42"/>
                  </a:lnTo>
                  <a:lnTo>
                    <a:pt x="3806" y="42"/>
                  </a:lnTo>
                  <a:lnTo>
                    <a:pt x="3806" y="42"/>
                  </a:lnTo>
                  <a:lnTo>
                    <a:pt x="3806" y="42"/>
                  </a:lnTo>
                  <a:lnTo>
                    <a:pt x="3802" y="42"/>
                  </a:lnTo>
                  <a:lnTo>
                    <a:pt x="3802" y="42"/>
                  </a:lnTo>
                  <a:lnTo>
                    <a:pt x="3800" y="42"/>
                  </a:lnTo>
                  <a:lnTo>
                    <a:pt x="3800" y="42"/>
                  </a:lnTo>
                  <a:lnTo>
                    <a:pt x="3794" y="42"/>
                  </a:lnTo>
                  <a:lnTo>
                    <a:pt x="3794" y="42"/>
                  </a:lnTo>
                  <a:lnTo>
                    <a:pt x="3794" y="42"/>
                  </a:lnTo>
                  <a:lnTo>
                    <a:pt x="3794" y="42"/>
                  </a:lnTo>
                  <a:lnTo>
                    <a:pt x="3794" y="42"/>
                  </a:lnTo>
                  <a:lnTo>
                    <a:pt x="3794" y="42"/>
                  </a:lnTo>
                  <a:lnTo>
                    <a:pt x="3790" y="42"/>
                  </a:lnTo>
                  <a:lnTo>
                    <a:pt x="3790" y="42"/>
                  </a:lnTo>
                  <a:lnTo>
                    <a:pt x="3790" y="42"/>
                  </a:lnTo>
                  <a:lnTo>
                    <a:pt x="3790" y="42"/>
                  </a:lnTo>
                  <a:lnTo>
                    <a:pt x="3788" y="42"/>
                  </a:lnTo>
                  <a:lnTo>
                    <a:pt x="3788" y="42"/>
                  </a:lnTo>
                  <a:lnTo>
                    <a:pt x="3782" y="42"/>
                  </a:lnTo>
                  <a:lnTo>
                    <a:pt x="3782" y="42"/>
                  </a:lnTo>
                  <a:lnTo>
                    <a:pt x="3780" y="42"/>
                  </a:lnTo>
                  <a:lnTo>
                    <a:pt x="3780" y="42"/>
                  </a:lnTo>
                  <a:lnTo>
                    <a:pt x="3772" y="42"/>
                  </a:lnTo>
                  <a:lnTo>
                    <a:pt x="3772" y="42"/>
                  </a:lnTo>
                  <a:lnTo>
                    <a:pt x="3762" y="40"/>
                  </a:lnTo>
                  <a:lnTo>
                    <a:pt x="3762" y="40"/>
                  </a:lnTo>
                  <a:lnTo>
                    <a:pt x="3758" y="42"/>
                  </a:lnTo>
                  <a:lnTo>
                    <a:pt x="3758" y="42"/>
                  </a:lnTo>
                  <a:lnTo>
                    <a:pt x="3750" y="42"/>
                  </a:lnTo>
                  <a:lnTo>
                    <a:pt x="3750" y="42"/>
                  </a:lnTo>
                  <a:lnTo>
                    <a:pt x="3750" y="42"/>
                  </a:lnTo>
                  <a:lnTo>
                    <a:pt x="3750" y="42"/>
                  </a:lnTo>
                  <a:lnTo>
                    <a:pt x="3750" y="42"/>
                  </a:lnTo>
                  <a:lnTo>
                    <a:pt x="3750" y="42"/>
                  </a:lnTo>
                  <a:lnTo>
                    <a:pt x="3748" y="42"/>
                  </a:lnTo>
                  <a:lnTo>
                    <a:pt x="3748" y="42"/>
                  </a:lnTo>
                  <a:lnTo>
                    <a:pt x="3748" y="42"/>
                  </a:lnTo>
                  <a:lnTo>
                    <a:pt x="3748" y="42"/>
                  </a:lnTo>
                  <a:lnTo>
                    <a:pt x="3748" y="42"/>
                  </a:lnTo>
                  <a:lnTo>
                    <a:pt x="3748" y="42"/>
                  </a:lnTo>
                  <a:lnTo>
                    <a:pt x="3746" y="42"/>
                  </a:lnTo>
                  <a:lnTo>
                    <a:pt x="3746" y="42"/>
                  </a:lnTo>
                  <a:lnTo>
                    <a:pt x="3744" y="42"/>
                  </a:lnTo>
                  <a:lnTo>
                    <a:pt x="3744" y="42"/>
                  </a:lnTo>
                  <a:lnTo>
                    <a:pt x="3744" y="42"/>
                  </a:lnTo>
                  <a:lnTo>
                    <a:pt x="3744" y="42"/>
                  </a:lnTo>
                  <a:lnTo>
                    <a:pt x="3742" y="42"/>
                  </a:lnTo>
                  <a:lnTo>
                    <a:pt x="3742" y="42"/>
                  </a:lnTo>
                  <a:lnTo>
                    <a:pt x="3740" y="42"/>
                  </a:lnTo>
                  <a:lnTo>
                    <a:pt x="3740" y="42"/>
                  </a:lnTo>
                  <a:lnTo>
                    <a:pt x="3738" y="42"/>
                  </a:lnTo>
                  <a:lnTo>
                    <a:pt x="3738" y="42"/>
                  </a:lnTo>
                  <a:lnTo>
                    <a:pt x="3736" y="42"/>
                  </a:lnTo>
                  <a:lnTo>
                    <a:pt x="3736" y="42"/>
                  </a:lnTo>
                  <a:lnTo>
                    <a:pt x="3730" y="42"/>
                  </a:lnTo>
                  <a:lnTo>
                    <a:pt x="3730" y="42"/>
                  </a:lnTo>
                  <a:lnTo>
                    <a:pt x="3728" y="42"/>
                  </a:lnTo>
                  <a:lnTo>
                    <a:pt x="3728" y="42"/>
                  </a:lnTo>
                  <a:lnTo>
                    <a:pt x="3724" y="42"/>
                  </a:lnTo>
                  <a:lnTo>
                    <a:pt x="3724" y="42"/>
                  </a:lnTo>
                  <a:lnTo>
                    <a:pt x="3720" y="42"/>
                  </a:lnTo>
                  <a:lnTo>
                    <a:pt x="3720" y="42"/>
                  </a:lnTo>
                  <a:lnTo>
                    <a:pt x="3718" y="42"/>
                  </a:lnTo>
                  <a:lnTo>
                    <a:pt x="3718" y="42"/>
                  </a:lnTo>
                  <a:lnTo>
                    <a:pt x="3714" y="42"/>
                  </a:lnTo>
                  <a:lnTo>
                    <a:pt x="3714" y="42"/>
                  </a:lnTo>
                  <a:lnTo>
                    <a:pt x="3710" y="44"/>
                  </a:lnTo>
                  <a:lnTo>
                    <a:pt x="3710" y="44"/>
                  </a:lnTo>
                  <a:lnTo>
                    <a:pt x="3710" y="44"/>
                  </a:lnTo>
                  <a:lnTo>
                    <a:pt x="3710" y="44"/>
                  </a:lnTo>
                  <a:lnTo>
                    <a:pt x="3708" y="44"/>
                  </a:lnTo>
                  <a:lnTo>
                    <a:pt x="3708" y="44"/>
                  </a:lnTo>
                  <a:lnTo>
                    <a:pt x="3708" y="44"/>
                  </a:lnTo>
                  <a:lnTo>
                    <a:pt x="3708" y="44"/>
                  </a:lnTo>
                  <a:lnTo>
                    <a:pt x="3708" y="44"/>
                  </a:lnTo>
                  <a:lnTo>
                    <a:pt x="3708" y="44"/>
                  </a:lnTo>
                  <a:lnTo>
                    <a:pt x="3706" y="44"/>
                  </a:lnTo>
                  <a:lnTo>
                    <a:pt x="3706" y="44"/>
                  </a:lnTo>
                  <a:lnTo>
                    <a:pt x="3704" y="44"/>
                  </a:lnTo>
                  <a:lnTo>
                    <a:pt x="3704" y="44"/>
                  </a:lnTo>
                  <a:lnTo>
                    <a:pt x="3704" y="44"/>
                  </a:lnTo>
                  <a:lnTo>
                    <a:pt x="3704" y="44"/>
                  </a:lnTo>
                  <a:lnTo>
                    <a:pt x="3698" y="46"/>
                  </a:lnTo>
                  <a:lnTo>
                    <a:pt x="3698" y="46"/>
                  </a:lnTo>
                  <a:lnTo>
                    <a:pt x="3698" y="46"/>
                  </a:lnTo>
                  <a:lnTo>
                    <a:pt x="3698" y="46"/>
                  </a:lnTo>
                  <a:lnTo>
                    <a:pt x="3690" y="46"/>
                  </a:lnTo>
                  <a:lnTo>
                    <a:pt x="3690" y="46"/>
                  </a:lnTo>
                  <a:lnTo>
                    <a:pt x="3688" y="46"/>
                  </a:lnTo>
                  <a:lnTo>
                    <a:pt x="3688" y="46"/>
                  </a:lnTo>
                  <a:lnTo>
                    <a:pt x="3684" y="46"/>
                  </a:lnTo>
                  <a:lnTo>
                    <a:pt x="3684" y="46"/>
                  </a:lnTo>
                  <a:lnTo>
                    <a:pt x="3680" y="46"/>
                  </a:lnTo>
                  <a:lnTo>
                    <a:pt x="3680" y="46"/>
                  </a:lnTo>
                  <a:lnTo>
                    <a:pt x="3678" y="46"/>
                  </a:lnTo>
                  <a:lnTo>
                    <a:pt x="3678" y="46"/>
                  </a:lnTo>
                  <a:lnTo>
                    <a:pt x="3678" y="46"/>
                  </a:lnTo>
                  <a:lnTo>
                    <a:pt x="3678" y="46"/>
                  </a:lnTo>
                  <a:lnTo>
                    <a:pt x="3676" y="46"/>
                  </a:lnTo>
                  <a:lnTo>
                    <a:pt x="3676" y="46"/>
                  </a:lnTo>
                  <a:lnTo>
                    <a:pt x="3676" y="46"/>
                  </a:lnTo>
                  <a:lnTo>
                    <a:pt x="3676" y="46"/>
                  </a:lnTo>
                  <a:lnTo>
                    <a:pt x="3676" y="46"/>
                  </a:lnTo>
                  <a:lnTo>
                    <a:pt x="3676" y="46"/>
                  </a:lnTo>
                  <a:lnTo>
                    <a:pt x="3674" y="46"/>
                  </a:lnTo>
                  <a:lnTo>
                    <a:pt x="3674" y="46"/>
                  </a:lnTo>
                  <a:lnTo>
                    <a:pt x="3670" y="48"/>
                  </a:lnTo>
                  <a:lnTo>
                    <a:pt x="3670" y="48"/>
                  </a:lnTo>
                  <a:lnTo>
                    <a:pt x="3664" y="46"/>
                  </a:lnTo>
                  <a:lnTo>
                    <a:pt x="3664" y="46"/>
                  </a:lnTo>
                  <a:lnTo>
                    <a:pt x="3660" y="44"/>
                  </a:lnTo>
                  <a:lnTo>
                    <a:pt x="3660" y="44"/>
                  </a:lnTo>
                  <a:lnTo>
                    <a:pt x="3658" y="44"/>
                  </a:lnTo>
                  <a:lnTo>
                    <a:pt x="3658" y="44"/>
                  </a:lnTo>
                  <a:lnTo>
                    <a:pt x="3656" y="44"/>
                  </a:lnTo>
                  <a:lnTo>
                    <a:pt x="3656" y="44"/>
                  </a:lnTo>
                  <a:lnTo>
                    <a:pt x="3652" y="46"/>
                  </a:lnTo>
                  <a:lnTo>
                    <a:pt x="3652" y="46"/>
                  </a:lnTo>
                  <a:lnTo>
                    <a:pt x="3650" y="48"/>
                  </a:lnTo>
                  <a:lnTo>
                    <a:pt x="3650" y="48"/>
                  </a:lnTo>
                  <a:lnTo>
                    <a:pt x="3648" y="48"/>
                  </a:lnTo>
                  <a:lnTo>
                    <a:pt x="3648" y="48"/>
                  </a:lnTo>
                  <a:lnTo>
                    <a:pt x="3648" y="48"/>
                  </a:lnTo>
                  <a:lnTo>
                    <a:pt x="3648" y="48"/>
                  </a:lnTo>
                  <a:lnTo>
                    <a:pt x="3646" y="48"/>
                  </a:lnTo>
                  <a:lnTo>
                    <a:pt x="3646" y="48"/>
                  </a:lnTo>
                  <a:lnTo>
                    <a:pt x="3646" y="48"/>
                  </a:lnTo>
                  <a:lnTo>
                    <a:pt x="3646" y="48"/>
                  </a:lnTo>
                  <a:lnTo>
                    <a:pt x="3644" y="48"/>
                  </a:lnTo>
                  <a:lnTo>
                    <a:pt x="3644" y="48"/>
                  </a:lnTo>
                  <a:lnTo>
                    <a:pt x="3644" y="48"/>
                  </a:lnTo>
                  <a:lnTo>
                    <a:pt x="3644" y="48"/>
                  </a:lnTo>
                  <a:lnTo>
                    <a:pt x="3642" y="48"/>
                  </a:lnTo>
                  <a:lnTo>
                    <a:pt x="3642" y="48"/>
                  </a:lnTo>
                  <a:lnTo>
                    <a:pt x="3638" y="48"/>
                  </a:lnTo>
                  <a:lnTo>
                    <a:pt x="3638" y="48"/>
                  </a:lnTo>
                  <a:lnTo>
                    <a:pt x="3638" y="46"/>
                  </a:lnTo>
                  <a:lnTo>
                    <a:pt x="3638" y="46"/>
                  </a:lnTo>
                  <a:lnTo>
                    <a:pt x="3634" y="46"/>
                  </a:lnTo>
                  <a:lnTo>
                    <a:pt x="3634" y="46"/>
                  </a:lnTo>
                  <a:lnTo>
                    <a:pt x="3634" y="46"/>
                  </a:lnTo>
                  <a:lnTo>
                    <a:pt x="3634" y="46"/>
                  </a:lnTo>
                  <a:lnTo>
                    <a:pt x="3634" y="46"/>
                  </a:lnTo>
                  <a:lnTo>
                    <a:pt x="3634" y="46"/>
                  </a:lnTo>
                  <a:lnTo>
                    <a:pt x="3630" y="46"/>
                  </a:lnTo>
                  <a:lnTo>
                    <a:pt x="3630" y="46"/>
                  </a:lnTo>
                  <a:lnTo>
                    <a:pt x="3630" y="46"/>
                  </a:lnTo>
                  <a:lnTo>
                    <a:pt x="3630" y="46"/>
                  </a:lnTo>
                  <a:lnTo>
                    <a:pt x="3628" y="46"/>
                  </a:lnTo>
                  <a:lnTo>
                    <a:pt x="3628" y="46"/>
                  </a:lnTo>
                  <a:lnTo>
                    <a:pt x="3626" y="46"/>
                  </a:lnTo>
                  <a:lnTo>
                    <a:pt x="3626" y="46"/>
                  </a:lnTo>
                  <a:lnTo>
                    <a:pt x="3624" y="46"/>
                  </a:lnTo>
                  <a:lnTo>
                    <a:pt x="3624" y="46"/>
                  </a:lnTo>
                  <a:lnTo>
                    <a:pt x="3620" y="48"/>
                  </a:lnTo>
                  <a:lnTo>
                    <a:pt x="3620" y="48"/>
                  </a:lnTo>
                  <a:lnTo>
                    <a:pt x="3610" y="48"/>
                  </a:lnTo>
                  <a:lnTo>
                    <a:pt x="3610" y="48"/>
                  </a:lnTo>
                  <a:lnTo>
                    <a:pt x="3608" y="48"/>
                  </a:lnTo>
                  <a:lnTo>
                    <a:pt x="3608" y="48"/>
                  </a:lnTo>
                  <a:lnTo>
                    <a:pt x="3606" y="48"/>
                  </a:lnTo>
                  <a:lnTo>
                    <a:pt x="3606" y="48"/>
                  </a:lnTo>
                  <a:lnTo>
                    <a:pt x="3604" y="48"/>
                  </a:lnTo>
                  <a:lnTo>
                    <a:pt x="3604" y="48"/>
                  </a:lnTo>
                  <a:lnTo>
                    <a:pt x="3602" y="48"/>
                  </a:lnTo>
                  <a:lnTo>
                    <a:pt x="3602" y="48"/>
                  </a:lnTo>
                  <a:lnTo>
                    <a:pt x="3598" y="48"/>
                  </a:lnTo>
                  <a:lnTo>
                    <a:pt x="3598" y="48"/>
                  </a:lnTo>
                  <a:lnTo>
                    <a:pt x="3596" y="46"/>
                  </a:lnTo>
                  <a:lnTo>
                    <a:pt x="3596" y="46"/>
                  </a:lnTo>
                  <a:lnTo>
                    <a:pt x="3592" y="48"/>
                  </a:lnTo>
                  <a:lnTo>
                    <a:pt x="3592" y="48"/>
                  </a:lnTo>
                  <a:lnTo>
                    <a:pt x="3592" y="48"/>
                  </a:lnTo>
                  <a:lnTo>
                    <a:pt x="3592" y="48"/>
                  </a:lnTo>
                  <a:lnTo>
                    <a:pt x="3590" y="48"/>
                  </a:lnTo>
                  <a:lnTo>
                    <a:pt x="3590" y="48"/>
                  </a:lnTo>
                  <a:lnTo>
                    <a:pt x="3588" y="48"/>
                  </a:lnTo>
                  <a:lnTo>
                    <a:pt x="3588" y="48"/>
                  </a:lnTo>
                  <a:lnTo>
                    <a:pt x="3586" y="48"/>
                  </a:lnTo>
                  <a:lnTo>
                    <a:pt x="3586" y="48"/>
                  </a:lnTo>
                  <a:lnTo>
                    <a:pt x="3582" y="48"/>
                  </a:lnTo>
                  <a:lnTo>
                    <a:pt x="3582" y="48"/>
                  </a:lnTo>
                  <a:lnTo>
                    <a:pt x="3576" y="48"/>
                  </a:lnTo>
                  <a:lnTo>
                    <a:pt x="3576" y="48"/>
                  </a:lnTo>
                  <a:lnTo>
                    <a:pt x="3572" y="48"/>
                  </a:lnTo>
                  <a:lnTo>
                    <a:pt x="3570" y="48"/>
                  </a:lnTo>
                  <a:lnTo>
                    <a:pt x="3570" y="48"/>
                  </a:lnTo>
                  <a:lnTo>
                    <a:pt x="3568" y="50"/>
                  </a:lnTo>
                  <a:lnTo>
                    <a:pt x="3568" y="50"/>
                  </a:lnTo>
                  <a:lnTo>
                    <a:pt x="3566" y="50"/>
                  </a:lnTo>
                  <a:lnTo>
                    <a:pt x="3566" y="50"/>
                  </a:lnTo>
                  <a:lnTo>
                    <a:pt x="3566" y="50"/>
                  </a:lnTo>
                  <a:lnTo>
                    <a:pt x="3566" y="50"/>
                  </a:lnTo>
                  <a:lnTo>
                    <a:pt x="3566" y="50"/>
                  </a:lnTo>
                  <a:lnTo>
                    <a:pt x="3566" y="50"/>
                  </a:lnTo>
                  <a:lnTo>
                    <a:pt x="3566" y="50"/>
                  </a:lnTo>
                  <a:lnTo>
                    <a:pt x="3566" y="50"/>
                  </a:lnTo>
                  <a:lnTo>
                    <a:pt x="3564" y="50"/>
                  </a:lnTo>
                  <a:lnTo>
                    <a:pt x="3564" y="50"/>
                  </a:lnTo>
                  <a:lnTo>
                    <a:pt x="3564" y="50"/>
                  </a:lnTo>
                  <a:lnTo>
                    <a:pt x="3564" y="50"/>
                  </a:lnTo>
                  <a:lnTo>
                    <a:pt x="3564" y="50"/>
                  </a:lnTo>
                  <a:lnTo>
                    <a:pt x="3564" y="50"/>
                  </a:lnTo>
                  <a:lnTo>
                    <a:pt x="3562" y="48"/>
                  </a:lnTo>
                  <a:lnTo>
                    <a:pt x="3562" y="48"/>
                  </a:lnTo>
                  <a:lnTo>
                    <a:pt x="3562" y="50"/>
                  </a:lnTo>
                  <a:lnTo>
                    <a:pt x="3562" y="50"/>
                  </a:lnTo>
                  <a:lnTo>
                    <a:pt x="3562" y="48"/>
                  </a:lnTo>
                  <a:lnTo>
                    <a:pt x="3562" y="48"/>
                  </a:lnTo>
                  <a:lnTo>
                    <a:pt x="3560" y="48"/>
                  </a:lnTo>
                  <a:lnTo>
                    <a:pt x="3560" y="48"/>
                  </a:lnTo>
                  <a:lnTo>
                    <a:pt x="3558" y="48"/>
                  </a:lnTo>
                  <a:lnTo>
                    <a:pt x="3558" y="48"/>
                  </a:lnTo>
                  <a:lnTo>
                    <a:pt x="3558" y="48"/>
                  </a:lnTo>
                  <a:lnTo>
                    <a:pt x="3558" y="48"/>
                  </a:lnTo>
                  <a:lnTo>
                    <a:pt x="3558" y="48"/>
                  </a:lnTo>
                  <a:lnTo>
                    <a:pt x="3558" y="48"/>
                  </a:lnTo>
                  <a:lnTo>
                    <a:pt x="3556" y="48"/>
                  </a:lnTo>
                  <a:lnTo>
                    <a:pt x="3556" y="48"/>
                  </a:lnTo>
                  <a:lnTo>
                    <a:pt x="3556" y="48"/>
                  </a:lnTo>
                  <a:lnTo>
                    <a:pt x="3556" y="48"/>
                  </a:lnTo>
                  <a:lnTo>
                    <a:pt x="3554" y="48"/>
                  </a:lnTo>
                  <a:lnTo>
                    <a:pt x="3554" y="48"/>
                  </a:lnTo>
                  <a:lnTo>
                    <a:pt x="3554" y="48"/>
                  </a:lnTo>
                  <a:lnTo>
                    <a:pt x="3554" y="48"/>
                  </a:lnTo>
                  <a:lnTo>
                    <a:pt x="3552" y="48"/>
                  </a:lnTo>
                  <a:lnTo>
                    <a:pt x="3552" y="48"/>
                  </a:lnTo>
                  <a:lnTo>
                    <a:pt x="3552" y="48"/>
                  </a:lnTo>
                  <a:lnTo>
                    <a:pt x="3552" y="48"/>
                  </a:lnTo>
                  <a:lnTo>
                    <a:pt x="3550" y="48"/>
                  </a:lnTo>
                  <a:lnTo>
                    <a:pt x="3550" y="48"/>
                  </a:lnTo>
                  <a:lnTo>
                    <a:pt x="3550" y="48"/>
                  </a:lnTo>
                  <a:lnTo>
                    <a:pt x="3550" y="48"/>
                  </a:lnTo>
                  <a:lnTo>
                    <a:pt x="3550" y="46"/>
                  </a:lnTo>
                  <a:lnTo>
                    <a:pt x="3550" y="46"/>
                  </a:lnTo>
                  <a:lnTo>
                    <a:pt x="3548" y="48"/>
                  </a:lnTo>
                  <a:lnTo>
                    <a:pt x="3548" y="48"/>
                  </a:lnTo>
                  <a:lnTo>
                    <a:pt x="3548" y="46"/>
                  </a:lnTo>
                  <a:lnTo>
                    <a:pt x="3548" y="46"/>
                  </a:lnTo>
                  <a:lnTo>
                    <a:pt x="3546" y="46"/>
                  </a:lnTo>
                  <a:lnTo>
                    <a:pt x="3546" y="46"/>
                  </a:lnTo>
                  <a:lnTo>
                    <a:pt x="3544" y="46"/>
                  </a:lnTo>
                  <a:lnTo>
                    <a:pt x="3544" y="46"/>
                  </a:lnTo>
                  <a:lnTo>
                    <a:pt x="3544" y="46"/>
                  </a:lnTo>
                  <a:lnTo>
                    <a:pt x="3544" y="46"/>
                  </a:lnTo>
                  <a:lnTo>
                    <a:pt x="3544" y="46"/>
                  </a:lnTo>
                  <a:lnTo>
                    <a:pt x="3544" y="46"/>
                  </a:lnTo>
                  <a:lnTo>
                    <a:pt x="3542" y="46"/>
                  </a:lnTo>
                  <a:lnTo>
                    <a:pt x="3542" y="46"/>
                  </a:lnTo>
                  <a:lnTo>
                    <a:pt x="3542" y="48"/>
                  </a:lnTo>
                  <a:lnTo>
                    <a:pt x="3542" y="48"/>
                  </a:lnTo>
                  <a:lnTo>
                    <a:pt x="3542" y="46"/>
                  </a:lnTo>
                  <a:lnTo>
                    <a:pt x="3542" y="46"/>
                  </a:lnTo>
                  <a:lnTo>
                    <a:pt x="3536" y="48"/>
                  </a:lnTo>
                  <a:lnTo>
                    <a:pt x="3536" y="48"/>
                  </a:lnTo>
                  <a:lnTo>
                    <a:pt x="3534" y="48"/>
                  </a:lnTo>
                  <a:lnTo>
                    <a:pt x="3534" y="48"/>
                  </a:lnTo>
                  <a:lnTo>
                    <a:pt x="3526" y="48"/>
                  </a:lnTo>
                  <a:lnTo>
                    <a:pt x="3526" y="48"/>
                  </a:lnTo>
                  <a:lnTo>
                    <a:pt x="3524" y="48"/>
                  </a:lnTo>
                  <a:lnTo>
                    <a:pt x="3524" y="48"/>
                  </a:lnTo>
                  <a:lnTo>
                    <a:pt x="3522" y="48"/>
                  </a:lnTo>
                  <a:lnTo>
                    <a:pt x="3522" y="48"/>
                  </a:lnTo>
                  <a:lnTo>
                    <a:pt x="3522" y="48"/>
                  </a:lnTo>
                  <a:lnTo>
                    <a:pt x="3522" y="48"/>
                  </a:lnTo>
                  <a:lnTo>
                    <a:pt x="3522" y="48"/>
                  </a:lnTo>
                  <a:lnTo>
                    <a:pt x="3522" y="48"/>
                  </a:lnTo>
                  <a:lnTo>
                    <a:pt x="3520" y="48"/>
                  </a:lnTo>
                  <a:lnTo>
                    <a:pt x="3520" y="48"/>
                  </a:lnTo>
                  <a:lnTo>
                    <a:pt x="3518" y="48"/>
                  </a:lnTo>
                  <a:lnTo>
                    <a:pt x="3518" y="48"/>
                  </a:lnTo>
                  <a:lnTo>
                    <a:pt x="3518" y="48"/>
                  </a:lnTo>
                  <a:lnTo>
                    <a:pt x="3518" y="48"/>
                  </a:lnTo>
                  <a:lnTo>
                    <a:pt x="3518" y="48"/>
                  </a:lnTo>
                  <a:lnTo>
                    <a:pt x="3518" y="48"/>
                  </a:lnTo>
                  <a:lnTo>
                    <a:pt x="3518" y="50"/>
                  </a:lnTo>
                  <a:lnTo>
                    <a:pt x="3518" y="50"/>
                  </a:lnTo>
                  <a:lnTo>
                    <a:pt x="3512" y="48"/>
                  </a:lnTo>
                  <a:lnTo>
                    <a:pt x="3508" y="50"/>
                  </a:lnTo>
                  <a:lnTo>
                    <a:pt x="3508" y="50"/>
                  </a:lnTo>
                  <a:lnTo>
                    <a:pt x="3502" y="48"/>
                  </a:lnTo>
                  <a:lnTo>
                    <a:pt x="3502" y="48"/>
                  </a:lnTo>
                  <a:lnTo>
                    <a:pt x="3494" y="48"/>
                  </a:lnTo>
                  <a:lnTo>
                    <a:pt x="3494" y="48"/>
                  </a:lnTo>
                  <a:lnTo>
                    <a:pt x="3490" y="48"/>
                  </a:lnTo>
                  <a:lnTo>
                    <a:pt x="3490" y="48"/>
                  </a:lnTo>
                  <a:lnTo>
                    <a:pt x="3488" y="48"/>
                  </a:lnTo>
                  <a:lnTo>
                    <a:pt x="3488" y="48"/>
                  </a:lnTo>
                  <a:lnTo>
                    <a:pt x="3486" y="48"/>
                  </a:lnTo>
                  <a:lnTo>
                    <a:pt x="3486" y="48"/>
                  </a:lnTo>
                  <a:lnTo>
                    <a:pt x="3478" y="48"/>
                  </a:lnTo>
                  <a:lnTo>
                    <a:pt x="3478" y="48"/>
                  </a:lnTo>
                  <a:lnTo>
                    <a:pt x="3478" y="48"/>
                  </a:lnTo>
                  <a:lnTo>
                    <a:pt x="3478" y="48"/>
                  </a:lnTo>
                  <a:lnTo>
                    <a:pt x="3476" y="48"/>
                  </a:lnTo>
                  <a:lnTo>
                    <a:pt x="3476" y="48"/>
                  </a:lnTo>
                  <a:lnTo>
                    <a:pt x="3474" y="48"/>
                  </a:lnTo>
                  <a:lnTo>
                    <a:pt x="3474" y="48"/>
                  </a:lnTo>
                  <a:lnTo>
                    <a:pt x="3472" y="48"/>
                  </a:lnTo>
                  <a:lnTo>
                    <a:pt x="3472" y="48"/>
                  </a:lnTo>
                  <a:lnTo>
                    <a:pt x="3470" y="48"/>
                  </a:lnTo>
                  <a:lnTo>
                    <a:pt x="3470" y="48"/>
                  </a:lnTo>
                  <a:lnTo>
                    <a:pt x="3468" y="48"/>
                  </a:lnTo>
                  <a:lnTo>
                    <a:pt x="3468" y="48"/>
                  </a:lnTo>
                  <a:lnTo>
                    <a:pt x="3468" y="48"/>
                  </a:lnTo>
                  <a:lnTo>
                    <a:pt x="3468" y="48"/>
                  </a:lnTo>
                  <a:lnTo>
                    <a:pt x="3468" y="48"/>
                  </a:lnTo>
                  <a:lnTo>
                    <a:pt x="3468" y="48"/>
                  </a:lnTo>
                  <a:lnTo>
                    <a:pt x="3464" y="48"/>
                  </a:lnTo>
                  <a:lnTo>
                    <a:pt x="3464" y="48"/>
                  </a:lnTo>
                  <a:lnTo>
                    <a:pt x="3464" y="48"/>
                  </a:lnTo>
                  <a:lnTo>
                    <a:pt x="3464" y="48"/>
                  </a:lnTo>
                  <a:lnTo>
                    <a:pt x="3464" y="48"/>
                  </a:lnTo>
                  <a:lnTo>
                    <a:pt x="3464" y="48"/>
                  </a:lnTo>
                  <a:lnTo>
                    <a:pt x="3462" y="48"/>
                  </a:lnTo>
                  <a:lnTo>
                    <a:pt x="3462" y="48"/>
                  </a:lnTo>
                  <a:lnTo>
                    <a:pt x="3460" y="48"/>
                  </a:lnTo>
                  <a:lnTo>
                    <a:pt x="3460" y="48"/>
                  </a:lnTo>
                  <a:lnTo>
                    <a:pt x="3456" y="48"/>
                  </a:lnTo>
                  <a:lnTo>
                    <a:pt x="3456" y="48"/>
                  </a:lnTo>
                  <a:lnTo>
                    <a:pt x="3452" y="48"/>
                  </a:lnTo>
                  <a:lnTo>
                    <a:pt x="3452" y="48"/>
                  </a:lnTo>
                  <a:lnTo>
                    <a:pt x="3448" y="48"/>
                  </a:lnTo>
                  <a:lnTo>
                    <a:pt x="3448" y="48"/>
                  </a:lnTo>
                  <a:lnTo>
                    <a:pt x="3446" y="48"/>
                  </a:lnTo>
                  <a:lnTo>
                    <a:pt x="3446" y="48"/>
                  </a:lnTo>
                  <a:lnTo>
                    <a:pt x="3442" y="48"/>
                  </a:lnTo>
                  <a:lnTo>
                    <a:pt x="3442" y="48"/>
                  </a:lnTo>
                  <a:lnTo>
                    <a:pt x="3440" y="48"/>
                  </a:lnTo>
                  <a:lnTo>
                    <a:pt x="3440" y="48"/>
                  </a:lnTo>
                  <a:lnTo>
                    <a:pt x="3438" y="48"/>
                  </a:lnTo>
                  <a:lnTo>
                    <a:pt x="3438" y="48"/>
                  </a:lnTo>
                  <a:lnTo>
                    <a:pt x="3436" y="48"/>
                  </a:lnTo>
                  <a:lnTo>
                    <a:pt x="3436" y="48"/>
                  </a:lnTo>
                  <a:lnTo>
                    <a:pt x="3434" y="46"/>
                  </a:lnTo>
                  <a:lnTo>
                    <a:pt x="3434" y="46"/>
                  </a:lnTo>
                  <a:lnTo>
                    <a:pt x="3430" y="46"/>
                  </a:lnTo>
                  <a:lnTo>
                    <a:pt x="3430" y="46"/>
                  </a:lnTo>
                  <a:lnTo>
                    <a:pt x="3422" y="46"/>
                  </a:lnTo>
                  <a:lnTo>
                    <a:pt x="3422" y="46"/>
                  </a:lnTo>
                  <a:lnTo>
                    <a:pt x="3420" y="48"/>
                  </a:lnTo>
                  <a:lnTo>
                    <a:pt x="3420" y="48"/>
                  </a:lnTo>
                  <a:lnTo>
                    <a:pt x="3418" y="48"/>
                  </a:lnTo>
                  <a:lnTo>
                    <a:pt x="3418" y="48"/>
                  </a:lnTo>
                  <a:lnTo>
                    <a:pt x="3412" y="48"/>
                  </a:lnTo>
                  <a:lnTo>
                    <a:pt x="3412" y="48"/>
                  </a:lnTo>
                  <a:lnTo>
                    <a:pt x="3408" y="48"/>
                  </a:lnTo>
                  <a:lnTo>
                    <a:pt x="3408" y="48"/>
                  </a:lnTo>
                  <a:lnTo>
                    <a:pt x="3406" y="48"/>
                  </a:lnTo>
                  <a:lnTo>
                    <a:pt x="3406" y="48"/>
                  </a:lnTo>
                  <a:lnTo>
                    <a:pt x="3404" y="46"/>
                  </a:lnTo>
                  <a:lnTo>
                    <a:pt x="3404" y="46"/>
                  </a:lnTo>
                  <a:lnTo>
                    <a:pt x="3398" y="48"/>
                  </a:lnTo>
                  <a:lnTo>
                    <a:pt x="3398" y="48"/>
                  </a:lnTo>
                  <a:lnTo>
                    <a:pt x="3396" y="48"/>
                  </a:lnTo>
                  <a:lnTo>
                    <a:pt x="3396" y="48"/>
                  </a:lnTo>
                  <a:lnTo>
                    <a:pt x="3396" y="48"/>
                  </a:lnTo>
                  <a:lnTo>
                    <a:pt x="3396" y="48"/>
                  </a:lnTo>
                  <a:lnTo>
                    <a:pt x="3388" y="46"/>
                  </a:lnTo>
                  <a:lnTo>
                    <a:pt x="3388" y="46"/>
                  </a:lnTo>
                  <a:lnTo>
                    <a:pt x="3386" y="48"/>
                  </a:lnTo>
                  <a:lnTo>
                    <a:pt x="3386" y="48"/>
                  </a:lnTo>
                  <a:lnTo>
                    <a:pt x="3382" y="48"/>
                  </a:lnTo>
                  <a:lnTo>
                    <a:pt x="3382" y="48"/>
                  </a:lnTo>
                  <a:lnTo>
                    <a:pt x="3380" y="50"/>
                  </a:lnTo>
                  <a:lnTo>
                    <a:pt x="3380" y="50"/>
                  </a:lnTo>
                  <a:lnTo>
                    <a:pt x="3376" y="50"/>
                  </a:lnTo>
                  <a:lnTo>
                    <a:pt x="3376" y="50"/>
                  </a:lnTo>
                  <a:lnTo>
                    <a:pt x="3376" y="50"/>
                  </a:lnTo>
                  <a:lnTo>
                    <a:pt x="3376" y="50"/>
                  </a:lnTo>
                  <a:lnTo>
                    <a:pt x="3374" y="50"/>
                  </a:lnTo>
                  <a:lnTo>
                    <a:pt x="3374" y="50"/>
                  </a:lnTo>
                  <a:lnTo>
                    <a:pt x="3374" y="50"/>
                  </a:lnTo>
                  <a:lnTo>
                    <a:pt x="3374" y="50"/>
                  </a:lnTo>
                  <a:lnTo>
                    <a:pt x="3374" y="50"/>
                  </a:lnTo>
                  <a:lnTo>
                    <a:pt x="3374" y="50"/>
                  </a:lnTo>
                  <a:lnTo>
                    <a:pt x="3372" y="50"/>
                  </a:lnTo>
                  <a:lnTo>
                    <a:pt x="3372" y="50"/>
                  </a:lnTo>
                  <a:lnTo>
                    <a:pt x="3370" y="50"/>
                  </a:lnTo>
                  <a:lnTo>
                    <a:pt x="3370" y="50"/>
                  </a:lnTo>
                  <a:lnTo>
                    <a:pt x="3366" y="50"/>
                  </a:lnTo>
                  <a:lnTo>
                    <a:pt x="3366" y="50"/>
                  </a:lnTo>
                  <a:lnTo>
                    <a:pt x="3362" y="50"/>
                  </a:lnTo>
                  <a:lnTo>
                    <a:pt x="3362" y="50"/>
                  </a:lnTo>
                  <a:lnTo>
                    <a:pt x="3362" y="50"/>
                  </a:lnTo>
                  <a:lnTo>
                    <a:pt x="3362" y="50"/>
                  </a:lnTo>
                  <a:lnTo>
                    <a:pt x="3360" y="50"/>
                  </a:lnTo>
                  <a:lnTo>
                    <a:pt x="3360" y="50"/>
                  </a:lnTo>
                  <a:lnTo>
                    <a:pt x="3358" y="50"/>
                  </a:lnTo>
                  <a:lnTo>
                    <a:pt x="3356" y="50"/>
                  </a:lnTo>
                  <a:lnTo>
                    <a:pt x="3356" y="50"/>
                  </a:lnTo>
                  <a:lnTo>
                    <a:pt x="3350" y="48"/>
                  </a:lnTo>
                  <a:lnTo>
                    <a:pt x="3350" y="48"/>
                  </a:lnTo>
                  <a:lnTo>
                    <a:pt x="3350" y="48"/>
                  </a:lnTo>
                  <a:lnTo>
                    <a:pt x="3350" y="48"/>
                  </a:lnTo>
                  <a:lnTo>
                    <a:pt x="3344" y="48"/>
                  </a:lnTo>
                  <a:lnTo>
                    <a:pt x="3344" y="48"/>
                  </a:lnTo>
                  <a:lnTo>
                    <a:pt x="3344" y="48"/>
                  </a:lnTo>
                  <a:lnTo>
                    <a:pt x="3344" y="48"/>
                  </a:lnTo>
                  <a:lnTo>
                    <a:pt x="3344" y="48"/>
                  </a:lnTo>
                  <a:lnTo>
                    <a:pt x="3344" y="48"/>
                  </a:lnTo>
                  <a:lnTo>
                    <a:pt x="3340" y="48"/>
                  </a:lnTo>
                  <a:lnTo>
                    <a:pt x="3340" y="48"/>
                  </a:lnTo>
                  <a:lnTo>
                    <a:pt x="3332" y="48"/>
                  </a:lnTo>
                  <a:lnTo>
                    <a:pt x="3332" y="48"/>
                  </a:lnTo>
                  <a:lnTo>
                    <a:pt x="3328" y="46"/>
                  </a:lnTo>
                  <a:lnTo>
                    <a:pt x="3328" y="46"/>
                  </a:lnTo>
                  <a:lnTo>
                    <a:pt x="3324" y="44"/>
                  </a:lnTo>
                  <a:lnTo>
                    <a:pt x="3324" y="44"/>
                  </a:lnTo>
                  <a:lnTo>
                    <a:pt x="3322" y="44"/>
                  </a:lnTo>
                  <a:lnTo>
                    <a:pt x="3322" y="44"/>
                  </a:lnTo>
                  <a:lnTo>
                    <a:pt x="3322" y="44"/>
                  </a:lnTo>
                  <a:lnTo>
                    <a:pt x="3318" y="44"/>
                  </a:lnTo>
                  <a:lnTo>
                    <a:pt x="3318" y="44"/>
                  </a:lnTo>
                  <a:lnTo>
                    <a:pt x="3318" y="46"/>
                  </a:lnTo>
                  <a:lnTo>
                    <a:pt x="3318" y="46"/>
                  </a:lnTo>
                  <a:lnTo>
                    <a:pt x="3318" y="46"/>
                  </a:lnTo>
                  <a:lnTo>
                    <a:pt x="3318" y="46"/>
                  </a:lnTo>
                  <a:lnTo>
                    <a:pt x="3318" y="46"/>
                  </a:lnTo>
                  <a:lnTo>
                    <a:pt x="3318" y="46"/>
                  </a:lnTo>
                  <a:lnTo>
                    <a:pt x="3316" y="46"/>
                  </a:lnTo>
                  <a:lnTo>
                    <a:pt x="3316" y="46"/>
                  </a:lnTo>
                  <a:lnTo>
                    <a:pt x="3312" y="48"/>
                  </a:lnTo>
                  <a:lnTo>
                    <a:pt x="3312" y="48"/>
                  </a:lnTo>
                  <a:lnTo>
                    <a:pt x="3312" y="48"/>
                  </a:lnTo>
                  <a:lnTo>
                    <a:pt x="3312" y="48"/>
                  </a:lnTo>
                  <a:lnTo>
                    <a:pt x="3312" y="48"/>
                  </a:lnTo>
                  <a:lnTo>
                    <a:pt x="3312" y="48"/>
                  </a:lnTo>
                  <a:lnTo>
                    <a:pt x="3310" y="48"/>
                  </a:lnTo>
                  <a:lnTo>
                    <a:pt x="3310" y="48"/>
                  </a:lnTo>
                  <a:lnTo>
                    <a:pt x="3310" y="48"/>
                  </a:lnTo>
                  <a:lnTo>
                    <a:pt x="3310" y="48"/>
                  </a:lnTo>
                  <a:lnTo>
                    <a:pt x="3310" y="48"/>
                  </a:lnTo>
                  <a:lnTo>
                    <a:pt x="3310" y="48"/>
                  </a:lnTo>
                  <a:lnTo>
                    <a:pt x="3308" y="48"/>
                  </a:lnTo>
                  <a:lnTo>
                    <a:pt x="3308" y="48"/>
                  </a:lnTo>
                  <a:lnTo>
                    <a:pt x="3306" y="48"/>
                  </a:lnTo>
                  <a:lnTo>
                    <a:pt x="3306" y="48"/>
                  </a:lnTo>
                  <a:lnTo>
                    <a:pt x="3304" y="48"/>
                  </a:lnTo>
                  <a:lnTo>
                    <a:pt x="3304" y="48"/>
                  </a:lnTo>
                  <a:lnTo>
                    <a:pt x="3304" y="48"/>
                  </a:lnTo>
                  <a:lnTo>
                    <a:pt x="3304" y="48"/>
                  </a:lnTo>
                  <a:lnTo>
                    <a:pt x="3302" y="46"/>
                  </a:lnTo>
                  <a:lnTo>
                    <a:pt x="3302" y="46"/>
                  </a:lnTo>
                  <a:lnTo>
                    <a:pt x="3302" y="48"/>
                  </a:lnTo>
                  <a:lnTo>
                    <a:pt x="3302" y="48"/>
                  </a:lnTo>
                  <a:lnTo>
                    <a:pt x="3298" y="46"/>
                  </a:lnTo>
                  <a:lnTo>
                    <a:pt x="3298" y="46"/>
                  </a:lnTo>
                  <a:lnTo>
                    <a:pt x="3294" y="44"/>
                  </a:lnTo>
                  <a:lnTo>
                    <a:pt x="3290" y="44"/>
                  </a:lnTo>
                  <a:lnTo>
                    <a:pt x="3282" y="46"/>
                  </a:lnTo>
                  <a:lnTo>
                    <a:pt x="3282" y="46"/>
                  </a:lnTo>
                  <a:lnTo>
                    <a:pt x="3276" y="44"/>
                  </a:lnTo>
                  <a:lnTo>
                    <a:pt x="3276" y="44"/>
                  </a:lnTo>
                  <a:lnTo>
                    <a:pt x="3268" y="44"/>
                  </a:lnTo>
                  <a:lnTo>
                    <a:pt x="3268" y="44"/>
                  </a:lnTo>
                  <a:lnTo>
                    <a:pt x="3266" y="44"/>
                  </a:lnTo>
                  <a:lnTo>
                    <a:pt x="3266" y="44"/>
                  </a:lnTo>
                  <a:lnTo>
                    <a:pt x="3262" y="44"/>
                  </a:lnTo>
                  <a:lnTo>
                    <a:pt x="3262" y="44"/>
                  </a:lnTo>
                  <a:lnTo>
                    <a:pt x="3262" y="44"/>
                  </a:lnTo>
                  <a:lnTo>
                    <a:pt x="3262" y="44"/>
                  </a:lnTo>
                  <a:lnTo>
                    <a:pt x="3262" y="44"/>
                  </a:lnTo>
                  <a:lnTo>
                    <a:pt x="3262" y="44"/>
                  </a:lnTo>
                  <a:lnTo>
                    <a:pt x="3260" y="44"/>
                  </a:lnTo>
                  <a:lnTo>
                    <a:pt x="3260" y="44"/>
                  </a:lnTo>
                  <a:lnTo>
                    <a:pt x="3260" y="44"/>
                  </a:lnTo>
                  <a:lnTo>
                    <a:pt x="3260" y="44"/>
                  </a:lnTo>
                  <a:lnTo>
                    <a:pt x="3256" y="44"/>
                  </a:lnTo>
                  <a:lnTo>
                    <a:pt x="3256" y="44"/>
                  </a:lnTo>
                  <a:lnTo>
                    <a:pt x="3254" y="44"/>
                  </a:lnTo>
                  <a:lnTo>
                    <a:pt x="3254" y="44"/>
                  </a:lnTo>
                  <a:lnTo>
                    <a:pt x="3250" y="42"/>
                  </a:lnTo>
                  <a:lnTo>
                    <a:pt x="3248" y="42"/>
                  </a:lnTo>
                  <a:lnTo>
                    <a:pt x="3248" y="42"/>
                  </a:lnTo>
                  <a:lnTo>
                    <a:pt x="3246" y="44"/>
                  </a:lnTo>
                  <a:lnTo>
                    <a:pt x="3246" y="44"/>
                  </a:lnTo>
                  <a:lnTo>
                    <a:pt x="3244" y="44"/>
                  </a:lnTo>
                  <a:lnTo>
                    <a:pt x="3244" y="44"/>
                  </a:lnTo>
                  <a:lnTo>
                    <a:pt x="3238" y="44"/>
                  </a:lnTo>
                  <a:lnTo>
                    <a:pt x="3238" y="44"/>
                  </a:lnTo>
                  <a:lnTo>
                    <a:pt x="3234" y="44"/>
                  </a:lnTo>
                  <a:lnTo>
                    <a:pt x="3234" y="44"/>
                  </a:lnTo>
                  <a:lnTo>
                    <a:pt x="3230" y="44"/>
                  </a:lnTo>
                  <a:lnTo>
                    <a:pt x="3230" y="44"/>
                  </a:lnTo>
                  <a:lnTo>
                    <a:pt x="3226" y="44"/>
                  </a:lnTo>
                  <a:lnTo>
                    <a:pt x="3226" y="44"/>
                  </a:lnTo>
                  <a:lnTo>
                    <a:pt x="3222" y="46"/>
                  </a:lnTo>
                  <a:lnTo>
                    <a:pt x="3222" y="46"/>
                  </a:lnTo>
                  <a:lnTo>
                    <a:pt x="3218" y="44"/>
                  </a:lnTo>
                  <a:lnTo>
                    <a:pt x="3218" y="44"/>
                  </a:lnTo>
                  <a:lnTo>
                    <a:pt x="3212" y="44"/>
                  </a:lnTo>
                  <a:lnTo>
                    <a:pt x="3212" y="44"/>
                  </a:lnTo>
                  <a:lnTo>
                    <a:pt x="3202" y="46"/>
                  </a:lnTo>
                  <a:lnTo>
                    <a:pt x="3202" y="46"/>
                  </a:lnTo>
                  <a:lnTo>
                    <a:pt x="3198" y="44"/>
                  </a:lnTo>
                  <a:lnTo>
                    <a:pt x="3198" y="44"/>
                  </a:lnTo>
                  <a:lnTo>
                    <a:pt x="3194" y="44"/>
                  </a:lnTo>
                  <a:lnTo>
                    <a:pt x="3194" y="44"/>
                  </a:lnTo>
                  <a:lnTo>
                    <a:pt x="3190" y="44"/>
                  </a:lnTo>
                  <a:lnTo>
                    <a:pt x="3190" y="44"/>
                  </a:lnTo>
                  <a:lnTo>
                    <a:pt x="3186" y="44"/>
                  </a:lnTo>
                  <a:lnTo>
                    <a:pt x="3186" y="44"/>
                  </a:lnTo>
                  <a:lnTo>
                    <a:pt x="3180" y="44"/>
                  </a:lnTo>
                  <a:lnTo>
                    <a:pt x="3180" y="44"/>
                  </a:lnTo>
                  <a:lnTo>
                    <a:pt x="3176" y="42"/>
                  </a:lnTo>
                  <a:lnTo>
                    <a:pt x="3176" y="42"/>
                  </a:lnTo>
                  <a:lnTo>
                    <a:pt x="3176" y="42"/>
                  </a:lnTo>
                  <a:lnTo>
                    <a:pt x="3176" y="42"/>
                  </a:lnTo>
                  <a:lnTo>
                    <a:pt x="3172" y="42"/>
                  </a:lnTo>
                  <a:lnTo>
                    <a:pt x="3172" y="42"/>
                  </a:lnTo>
                  <a:lnTo>
                    <a:pt x="3168" y="40"/>
                  </a:lnTo>
                  <a:lnTo>
                    <a:pt x="3168" y="40"/>
                  </a:lnTo>
                  <a:lnTo>
                    <a:pt x="3162" y="38"/>
                  </a:lnTo>
                  <a:lnTo>
                    <a:pt x="3162" y="38"/>
                  </a:lnTo>
                  <a:lnTo>
                    <a:pt x="3158" y="40"/>
                  </a:lnTo>
                  <a:lnTo>
                    <a:pt x="3158" y="40"/>
                  </a:lnTo>
                  <a:lnTo>
                    <a:pt x="3156" y="40"/>
                  </a:lnTo>
                  <a:lnTo>
                    <a:pt x="3156" y="40"/>
                  </a:lnTo>
                  <a:lnTo>
                    <a:pt x="3154" y="40"/>
                  </a:lnTo>
                  <a:lnTo>
                    <a:pt x="3154" y="40"/>
                  </a:lnTo>
                  <a:lnTo>
                    <a:pt x="3152" y="40"/>
                  </a:lnTo>
                  <a:lnTo>
                    <a:pt x="3152" y="40"/>
                  </a:lnTo>
                  <a:lnTo>
                    <a:pt x="3146" y="40"/>
                  </a:lnTo>
                  <a:lnTo>
                    <a:pt x="3146" y="40"/>
                  </a:lnTo>
                  <a:lnTo>
                    <a:pt x="3146" y="40"/>
                  </a:lnTo>
                  <a:lnTo>
                    <a:pt x="3146" y="40"/>
                  </a:lnTo>
                  <a:lnTo>
                    <a:pt x="3146" y="38"/>
                  </a:lnTo>
                  <a:lnTo>
                    <a:pt x="3146" y="38"/>
                  </a:lnTo>
                  <a:lnTo>
                    <a:pt x="3146" y="36"/>
                  </a:lnTo>
                  <a:lnTo>
                    <a:pt x="3144" y="36"/>
                  </a:lnTo>
                  <a:lnTo>
                    <a:pt x="3144" y="36"/>
                  </a:lnTo>
                  <a:lnTo>
                    <a:pt x="3138" y="36"/>
                  </a:lnTo>
                  <a:lnTo>
                    <a:pt x="3138" y="36"/>
                  </a:lnTo>
                  <a:lnTo>
                    <a:pt x="3136" y="38"/>
                  </a:lnTo>
                  <a:lnTo>
                    <a:pt x="3136" y="38"/>
                  </a:lnTo>
                  <a:lnTo>
                    <a:pt x="3134" y="38"/>
                  </a:lnTo>
                  <a:lnTo>
                    <a:pt x="3134" y="38"/>
                  </a:lnTo>
                  <a:lnTo>
                    <a:pt x="3130" y="38"/>
                  </a:lnTo>
                  <a:lnTo>
                    <a:pt x="3130" y="38"/>
                  </a:lnTo>
                  <a:lnTo>
                    <a:pt x="3128" y="38"/>
                  </a:lnTo>
                  <a:lnTo>
                    <a:pt x="3128" y="38"/>
                  </a:lnTo>
                  <a:lnTo>
                    <a:pt x="3120" y="40"/>
                  </a:lnTo>
                  <a:lnTo>
                    <a:pt x="3120" y="40"/>
                  </a:lnTo>
                  <a:lnTo>
                    <a:pt x="3112" y="40"/>
                  </a:lnTo>
                  <a:lnTo>
                    <a:pt x="3112" y="40"/>
                  </a:lnTo>
                  <a:lnTo>
                    <a:pt x="3110" y="42"/>
                  </a:lnTo>
                  <a:lnTo>
                    <a:pt x="3110" y="42"/>
                  </a:lnTo>
                  <a:lnTo>
                    <a:pt x="3108" y="42"/>
                  </a:lnTo>
                  <a:lnTo>
                    <a:pt x="3108" y="42"/>
                  </a:lnTo>
                  <a:lnTo>
                    <a:pt x="3106" y="42"/>
                  </a:lnTo>
                  <a:lnTo>
                    <a:pt x="3106" y="42"/>
                  </a:lnTo>
                  <a:lnTo>
                    <a:pt x="3106" y="44"/>
                  </a:lnTo>
                  <a:lnTo>
                    <a:pt x="3106" y="44"/>
                  </a:lnTo>
                  <a:lnTo>
                    <a:pt x="3104" y="42"/>
                  </a:lnTo>
                  <a:lnTo>
                    <a:pt x="3104" y="42"/>
                  </a:lnTo>
                  <a:lnTo>
                    <a:pt x="3102" y="44"/>
                  </a:lnTo>
                  <a:lnTo>
                    <a:pt x="3102" y="44"/>
                  </a:lnTo>
                  <a:lnTo>
                    <a:pt x="3102" y="42"/>
                  </a:lnTo>
                  <a:lnTo>
                    <a:pt x="3102" y="42"/>
                  </a:lnTo>
                  <a:lnTo>
                    <a:pt x="3100" y="42"/>
                  </a:lnTo>
                  <a:lnTo>
                    <a:pt x="3100" y="42"/>
                  </a:lnTo>
                  <a:lnTo>
                    <a:pt x="3096" y="42"/>
                  </a:lnTo>
                  <a:lnTo>
                    <a:pt x="3096" y="42"/>
                  </a:lnTo>
                  <a:lnTo>
                    <a:pt x="3094" y="42"/>
                  </a:lnTo>
                  <a:lnTo>
                    <a:pt x="3090" y="42"/>
                  </a:lnTo>
                  <a:lnTo>
                    <a:pt x="3090" y="42"/>
                  </a:lnTo>
                  <a:lnTo>
                    <a:pt x="3090" y="42"/>
                  </a:lnTo>
                  <a:lnTo>
                    <a:pt x="3090" y="42"/>
                  </a:lnTo>
                  <a:lnTo>
                    <a:pt x="3090" y="42"/>
                  </a:lnTo>
                  <a:lnTo>
                    <a:pt x="3090" y="42"/>
                  </a:lnTo>
                  <a:lnTo>
                    <a:pt x="3088" y="42"/>
                  </a:lnTo>
                  <a:lnTo>
                    <a:pt x="3088" y="42"/>
                  </a:lnTo>
                  <a:lnTo>
                    <a:pt x="3086" y="42"/>
                  </a:lnTo>
                  <a:lnTo>
                    <a:pt x="3086" y="42"/>
                  </a:lnTo>
                  <a:lnTo>
                    <a:pt x="3082" y="42"/>
                  </a:lnTo>
                  <a:lnTo>
                    <a:pt x="3082" y="42"/>
                  </a:lnTo>
                  <a:lnTo>
                    <a:pt x="3080" y="40"/>
                  </a:lnTo>
                  <a:lnTo>
                    <a:pt x="3080" y="40"/>
                  </a:lnTo>
                  <a:lnTo>
                    <a:pt x="3078" y="42"/>
                  </a:lnTo>
                  <a:lnTo>
                    <a:pt x="3078" y="42"/>
                  </a:lnTo>
                  <a:lnTo>
                    <a:pt x="3076" y="42"/>
                  </a:lnTo>
                  <a:lnTo>
                    <a:pt x="3076" y="42"/>
                  </a:lnTo>
                  <a:lnTo>
                    <a:pt x="3076" y="42"/>
                  </a:lnTo>
                  <a:lnTo>
                    <a:pt x="3076" y="42"/>
                  </a:lnTo>
                  <a:lnTo>
                    <a:pt x="3072" y="42"/>
                  </a:lnTo>
                  <a:lnTo>
                    <a:pt x="3072" y="42"/>
                  </a:lnTo>
                  <a:lnTo>
                    <a:pt x="3070" y="42"/>
                  </a:lnTo>
                  <a:lnTo>
                    <a:pt x="3070" y="42"/>
                  </a:lnTo>
                  <a:lnTo>
                    <a:pt x="3070" y="42"/>
                  </a:lnTo>
                  <a:lnTo>
                    <a:pt x="3070" y="42"/>
                  </a:lnTo>
                  <a:lnTo>
                    <a:pt x="3066" y="40"/>
                  </a:lnTo>
                  <a:lnTo>
                    <a:pt x="3066" y="40"/>
                  </a:lnTo>
                  <a:lnTo>
                    <a:pt x="3058" y="42"/>
                  </a:lnTo>
                  <a:lnTo>
                    <a:pt x="3052" y="40"/>
                  </a:lnTo>
                  <a:lnTo>
                    <a:pt x="3052" y="40"/>
                  </a:lnTo>
                  <a:lnTo>
                    <a:pt x="3050" y="40"/>
                  </a:lnTo>
                  <a:lnTo>
                    <a:pt x="3050" y="40"/>
                  </a:lnTo>
                  <a:lnTo>
                    <a:pt x="3044" y="42"/>
                  </a:lnTo>
                  <a:lnTo>
                    <a:pt x="3044" y="42"/>
                  </a:lnTo>
                  <a:lnTo>
                    <a:pt x="3044" y="42"/>
                  </a:lnTo>
                  <a:lnTo>
                    <a:pt x="3044" y="42"/>
                  </a:lnTo>
                  <a:lnTo>
                    <a:pt x="3044" y="42"/>
                  </a:lnTo>
                  <a:lnTo>
                    <a:pt x="3044" y="42"/>
                  </a:lnTo>
                  <a:lnTo>
                    <a:pt x="3042" y="42"/>
                  </a:lnTo>
                  <a:lnTo>
                    <a:pt x="3042" y="42"/>
                  </a:lnTo>
                  <a:lnTo>
                    <a:pt x="3042" y="42"/>
                  </a:lnTo>
                  <a:lnTo>
                    <a:pt x="3042" y="42"/>
                  </a:lnTo>
                  <a:lnTo>
                    <a:pt x="3040" y="42"/>
                  </a:lnTo>
                  <a:lnTo>
                    <a:pt x="3040" y="42"/>
                  </a:lnTo>
                  <a:lnTo>
                    <a:pt x="3040" y="40"/>
                  </a:lnTo>
                  <a:lnTo>
                    <a:pt x="3040" y="40"/>
                  </a:lnTo>
                  <a:lnTo>
                    <a:pt x="3036" y="42"/>
                  </a:lnTo>
                  <a:lnTo>
                    <a:pt x="3036" y="42"/>
                  </a:lnTo>
                  <a:lnTo>
                    <a:pt x="3032" y="42"/>
                  </a:lnTo>
                  <a:lnTo>
                    <a:pt x="3032" y="42"/>
                  </a:lnTo>
                  <a:lnTo>
                    <a:pt x="3030" y="42"/>
                  </a:lnTo>
                  <a:lnTo>
                    <a:pt x="3030" y="42"/>
                  </a:lnTo>
                  <a:lnTo>
                    <a:pt x="3024" y="42"/>
                  </a:lnTo>
                  <a:lnTo>
                    <a:pt x="3024" y="42"/>
                  </a:lnTo>
                  <a:lnTo>
                    <a:pt x="3024" y="42"/>
                  </a:lnTo>
                  <a:lnTo>
                    <a:pt x="3022" y="42"/>
                  </a:lnTo>
                  <a:lnTo>
                    <a:pt x="3022" y="42"/>
                  </a:lnTo>
                  <a:lnTo>
                    <a:pt x="3020" y="42"/>
                  </a:lnTo>
                  <a:lnTo>
                    <a:pt x="3020" y="42"/>
                  </a:lnTo>
                  <a:lnTo>
                    <a:pt x="3014" y="42"/>
                  </a:lnTo>
                  <a:lnTo>
                    <a:pt x="3008" y="42"/>
                  </a:lnTo>
                  <a:lnTo>
                    <a:pt x="3008" y="42"/>
                  </a:lnTo>
                  <a:lnTo>
                    <a:pt x="3006" y="40"/>
                  </a:lnTo>
                  <a:lnTo>
                    <a:pt x="3004" y="42"/>
                  </a:lnTo>
                  <a:lnTo>
                    <a:pt x="3004" y="42"/>
                  </a:lnTo>
                  <a:lnTo>
                    <a:pt x="3002" y="40"/>
                  </a:lnTo>
                  <a:lnTo>
                    <a:pt x="3002" y="40"/>
                  </a:lnTo>
                  <a:lnTo>
                    <a:pt x="2998" y="40"/>
                  </a:lnTo>
                  <a:lnTo>
                    <a:pt x="2996" y="40"/>
                  </a:lnTo>
                  <a:lnTo>
                    <a:pt x="2996" y="40"/>
                  </a:lnTo>
                  <a:lnTo>
                    <a:pt x="2994" y="38"/>
                  </a:lnTo>
                  <a:lnTo>
                    <a:pt x="2994" y="38"/>
                  </a:lnTo>
                  <a:lnTo>
                    <a:pt x="2986" y="38"/>
                  </a:lnTo>
                  <a:lnTo>
                    <a:pt x="2986" y="38"/>
                  </a:lnTo>
                  <a:lnTo>
                    <a:pt x="2980" y="38"/>
                  </a:lnTo>
                  <a:lnTo>
                    <a:pt x="2976" y="38"/>
                  </a:lnTo>
                  <a:lnTo>
                    <a:pt x="2976" y="38"/>
                  </a:lnTo>
                  <a:lnTo>
                    <a:pt x="2972" y="38"/>
                  </a:lnTo>
                  <a:lnTo>
                    <a:pt x="2972" y="38"/>
                  </a:lnTo>
                  <a:lnTo>
                    <a:pt x="2970" y="38"/>
                  </a:lnTo>
                  <a:lnTo>
                    <a:pt x="2970" y="38"/>
                  </a:lnTo>
                  <a:lnTo>
                    <a:pt x="2962" y="40"/>
                  </a:lnTo>
                  <a:lnTo>
                    <a:pt x="2962" y="40"/>
                  </a:lnTo>
                  <a:lnTo>
                    <a:pt x="2954" y="38"/>
                  </a:lnTo>
                  <a:lnTo>
                    <a:pt x="2954" y="38"/>
                  </a:lnTo>
                  <a:lnTo>
                    <a:pt x="2946" y="40"/>
                  </a:lnTo>
                  <a:lnTo>
                    <a:pt x="2946" y="40"/>
                  </a:lnTo>
                  <a:lnTo>
                    <a:pt x="2942" y="38"/>
                  </a:lnTo>
                  <a:lnTo>
                    <a:pt x="2942" y="38"/>
                  </a:lnTo>
                  <a:lnTo>
                    <a:pt x="2940" y="38"/>
                  </a:lnTo>
                  <a:lnTo>
                    <a:pt x="2940" y="38"/>
                  </a:lnTo>
                  <a:lnTo>
                    <a:pt x="2934" y="36"/>
                  </a:lnTo>
                  <a:lnTo>
                    <a:pt x="2934" y="36"/>
                  </a:lnTo>
                  <a:lnTo>
                    <a:pt x="2934" y="36"/>
                  </a:lnTo>
                  <a:lnTo>
                    <a:pt x="2934" y="36"/>
                  </a:lnTo>
                  <a:lnTo>
                    <a:pt x="2934" y="36"/>
                  </a:lnTo>
                  <a:lnTo>
                    <a:pt x="2934" y="36"/>
                  </a:lnTo>
                  <a:lnTo>
                    <a:pt x="2932" y="36"/>
                  </a:lnTo>
                  <a:lnTo>
                    <a:pt x="2932" y="36"/>
                  </a:lnTo>
                  <a:lnTo>
                    <a:pt x="2930" y="36"/>
                  </a:lnTo>
                  <a:lnTo>
                    <a:pt x="2930" y="36"/>
                  </a:lnTo>
                  <a:lnTo>
                    <a:pt x="2926" y="36"/>
                  </a:lnTo>
                  <a:lnTo>
                    <a:pt x="2926" y="36"/>
                  </a:lnTo>
                  <a:lnTo>
                    <a:pt x="2920" y="36"/>
                  </a:lnTo>
                  <a:lnTo>
                    <a:pt x="2920" y="36"/>
                  </a:lnTo>
                  <a:lnTo>
                    <a:pt x="2920" y="36"/>
                  </a:lnTo>
                  <a:lnTo>
                    <a:pt x="2920" y="36"/>
                  </a:lnTo>
                  <a:lnTo>
                    <a:pt x="2918" y="38"/>
                  </a:lnTo>
                  <a:lnTo>
                    <a:pt x="2918" y="38"/>
                  </a:lnTo>
                  <a:lnTo>
                    <a:pt x="2914" y="38"/>
                  </a:lnTo>
                  <a:lnTo>
                    <a:pt x="2914" y="38"/>
                  </a:lnTo>
                  <a:lnTo>
                    <a:pt x="2910" y="36"/>
                  </a:lnTo>
                  <a:lnTo>
                    <a:pt x="2910" y="36"/>
                  </a:lnTo>
                  <a:lnTo>
                    <a:pt x="2904" y="36"/>
                  </a:lnTo>
                  <a:lnTo>
                    <a:pt x="2904" y="36"/>
                  </a:lnTo>
                  <a:lnTo>
                    <a:pt x="2902" y="36"/>
                  </a:lnTo>
                  <a:lnTo>
                    <a:pt x="2902" y="36"/>
                  </a:lnTo>
                  <a:lnTo>
                    <a:pt x="2902" y="36"/>
                  </a:lnTo>
                  <a:lnTo>
                    <a:pt x="2902" y="36"/>
                  </a:lnTo>
                  <a:lnTo>
                    <a:pt x="2900" y="36"/>
                  </a:lnTo>
                  <a:lnTo>
                    <a:pt x="2900" y="36"/>
                  </a:lnTo>
                  <a:lnTo>
                    <a:pt x="2898" y="36"/>
                  </a:lnTo>
                  <a:lnTo>
                    <a:pt x="2898" y="36"/>
                  </a:lnTo>
                  <a:lnTo>
                    <a:pt x="2898" y="36"/>
                  </a:lnTo>
                  <a:lnTo>
                    <a:pt x="2898" y="36"/>
                  </a:lnTo>
                  <a:lnTo>
                    <a:pt x="2898" y="34"/>
                  </a:lnTo>
                  <a:lnTo>
                    <a:pt x="2898" y="34"/>
                  </a:lnTo>
                  <a:lnTo>
                    <a:pt x="2896" y="34"/>
                  </a:lnTo>
                  <a:lnTo>
                    <a:pt x="2896" y="34"/>
                  </a:lnTo>
                  <a:lnTo>
                    <a:pt x="2892" y="34"/>
                  </a:lnTo>
                  <a:lnTo>
                    <a:pt x="2892" y="34"/>
                  </a:lnTo>
                  <a:lnTo>
                    <a:pt x="2892" y="34"/>
                  </a:lnTo>
                  <a:lnTo>
                    <a:pt x="2892" y="36"/>
                  </a:lnTo>
                  <a:lnTo>
                    <a:pt x="2892" y="36"/>
                  </a:lnTo>
                  <a:lnTo>
                    <a:pt x="2892" y="36"/>
                  </a:lnTo>
                  <a:lnTo>
                    <a:pt x="2892" y="36"/>
                  </a:lnTo>
                  <a:lnTo>
                    <a:pt x="2892" y="36"/>
                  </a:lnTo>
                  <a:lnTo>
                    <a:pt x="2890" y="36"/>
                  </a:lnTo>
                  <a:lnTo>
                    <a:pt x="2890" y="36"/>
                  </a:lnTo>
                  <a:lnTo>
                    <a:pt x="2888" y="36"/>
                  </a:lnTo>
                  <a:lnTo>
                    <a:pt x="2888" y="36"/>
                  </a:lnTo>
                  <a:lnTo>
                    <a:pt x="2886" y="36"/>
                  </a:lnTo>
                  <a:lnTo>
                    <a:pt x="2886" y="36"/>
                  </a:lnTo>
                  <a:lnTo>
                    <a:pt x="2884" y="36"/>
                  </a:lnTo>
                  <a:lnTo>
                    <a:pt x="2884" y="36"/>
                  </a:lnTo>
                  <a:lnTo>
                    <a:pt x="2878" y="36"/>
                  </a:lnTo>
                  <a:lnTo>
                    <a:pt x="2878" y="36"/>
                  </a:lnTo>
                  <a:lnTo>
                    <a:pt x="2874" y="34"/>
                  </a:lnTo>
                  <a:lnTo>
                    <a:pt x="2874" y="34"/>
                  </a:lnTo>
                  <a:lnTo>
                    <a:pt x="2872" y="34"/>
                  </a:lnTo>
                  <a:lnTo>
                    <a:pt x="2872" y="34"/>
                  </a:lnTo>
                  <a:lnTo>
                    <a:pt x="2870" y="34"/>
                  </a:lnTo>
                  <a:lnTo>
                    <a:pt x="2870" y="34"/>
                  </a:lnTo>
                  <a:lnTo>
                    <a:pt x="2866" y="34"/>
                  </a:lnTo>
                  <a:lnTo>
                    <a:pt x="2866" y="34"/>
                  </a:lnTo>
                  <a:lnTo>
                    <a:pt x="2864" y="34"/>
                  </a:lnTo>
                  <a:lnTo>
                    <a:pt x="2864" y="34"/>
                  </a:lnTo>
                  <a:lnTo>
                    <a:pt x="2862" y="34"/>
                  </a:lnTo>
                  <a:lnTo>
                    <a:pt x="2862" y="34"/>
                  </a:lnTo>
                  <a:lnTo>
                    <a:pt x="2862" y="34"/>
                  </a:lnTo>
                  <a:lnTo>
                    <a:pt x="2862" y="34"/>
                  </a:lnTo>
                  <a:lnTo>
                    <a:pt x="2860" y="34"/>
                  </a:lnTo>
                  <a:lnTo>
                    <a:pt x="2860" y="34"/>
                  </a:lnTo>
                  <a:lnTo>
                    <a:pt x="2860" y="34"/>
                  </a:lnTo>
                  <a:lnTo>
                    <a:pt x="2860" y="34"/>
                  </a:lnTo>
                  <a:lnTo>
                    <a:pt x="2858" y="34"/>
                  </a:lnTo>
                  <a:lnTo>
                    <a:pt x="2858" y="34"/>
                  </a:lnTo>
                  <a:lnTo>
                    <a:pt x="2858" y="36"/>
                  </a:lnTo>
                  <a:lnTo>
                    <a:pt x="2858" y="36"/>
                  </a:lnTo>
                  <a:lnTo>
                    <a:pt x="2858" y="36"/>
                  </a:lnTo>
                  <a:lnTo>
                    <a:pt x="2858" y="36"/>
                  </a:lnTo>
                  <a:lnTo>
                    <a:pt x="2858" y="36"/>
                  </a:lnTo>
                  <a:lnTo>
                    <a:pt x="2858" y="38"/>
                  </a:lnTo>
                  <a:lnTo>
                    <a:pt x="2858" y="38"/>
                  </a:lnTo>
                  <a:lnTo>
                    <a:pt x="2852" y="38"/>
                  </a:lnTo>
                  <a:lnTo>
                    <a:pt x="2852" y="38"/>
                  </a:lnTo>
                  <a:lnTo>
                    <a:pt x="2844" y="38"/>
                  </a:lnTo>
                  <a:lnTo>
                    <a:pt x="2844" y="38"/>
                  </a:lnTo>
                  <a:lnTo>
                    <a:pt x="2842" y="38"/>
                  </a:lnTo>
                  <a:lnTo>
                    <a:pt x="2842" y="38"/>
                  </a:lnTo>
                  <a:lnTo>
                    <a:pt x="2842" y="38"/>
                  </a:lnTo>
                  <a:lnTo>
                    <a:pt x="2842" y="38"/>
                  </a:lnTo>
                  <a:lnTo>
                    <a:pt x="2840" y="38"/>
                  </a:lnTo>
                  <a:lnTo>
                    <a:pt x="2840" y="38"/>
                  </a:lnTo>
                  <a:lnTo>
                    <a:pt x="2834" y="38"/>
                  </a:lnTo>
                  <a:lnTo>
                    <a:pt x="2834" y="38"/>
                  </a:lnTo>
                  <a:lnTo>
                    <a:pt x="2832" y="38"/>
                  </a:lnTo>
                  <a:lnTo>
                    <a:pt x="2832" y="38"/>
                  </a:lnTo>
                  <a:lnTo>
                    <a:pt x="2832" y="38"/>
                  </a:lnTo>
                  <a:lnTo>
                    <a:pt x="2832" y="38"/>
                  </a:lnTo>
                  <a:lnTo>
                    <a:pt x="2830" y="38"/>
                  </a:lnTo>
                  <a:lnTo>
                    <a:pt x="2830" y="38"/>
                  </a:lnTo>
                  <a:lnTo>
                    <a:pt x="2830" y="38"/>
                  </a:lnTo>
                  <a:lnTo>
                    <a:pt x="2830" y="38"/>
                  </a:lnTo>
                  <a:lnTo>
                    <a:pt x="2828" y="38"/>
                  </a:lnTo>
                  <a:lnTo>
                    <a:pt x="2828" y="38"/>
                  </a:lnTo>
                  <a:lnTo>
                    <a:pt x="2826" y="38"/>
                  </a:lnTo>
                  <a:lnTo>
                    <a:pt x="2826" y="38"/>
                  </a:lnTo>
                  <a:lnTo>
                    <a:pt x="2826" y="38"/>
                  </a:lnTo>
                  <a:lnTo>
                    <a:pt x="2826" y="38"/>
                  </a:lnTo>
                  <a:lnTo>
                    <a:pt x="2826" y="38"/>
                  </a:lnTo>
                  <a:lnTo>
                    <a:pt x="2826" y="38"/>
                  </a:lnTo>
                  <a:lnTo>
                    <a:pt x="2824" y="38"/>
                  </a:lnTo>
                  <a:lnTo>
                    <a:pt x="2824" y="38"/>
                  </a:lnTo>
                  <a:lnTo>
                    <a:pt x="2820" y="38"/>
                  </a:lnTo>
                  <a:lnTo>
                    <a:pt x="2816" y="38"/>
                  </a:lnTo>
                  <a:lnTo>
                    <a:pt x="2816" y="38"/>
                  </a:lnTo>
                  <a:lnTo>
                    <a:pt x="2814" y="38"/>
                  </a:lnTo>
                  <a:lnTo>
                    <a:pt x="2814" y="38"/>
                  </a:lnTo>
                  <a:lnTo>
                    <a:pt x="2806" y="38"/>
                  </a:lnTo>
                  <a:lnTo>
                    <a:pt x="2806" y="38"/>
                  </a:lnTo>
                  <a:lnTo>
                    <a:pt x="2804" y="38"/>
                  </a:lnTo>
                  <a:lnTo>
                    <a:pt x="2804" y="38"/>
                  </a:lnTo>
                  <a:lnTo>
                    <a:pt x="2796" y="38"/>
                  </a:lnTo>
                  <a:lnTo>
                    <a:pt x="2796" y="38"/>
                  </a:lnTo>
                  <a:lnTo>
                    <a:pt x="2794" y="38"/>
                  </a:lnTo>
                  <a:lnTo>
                    <a:pt x="2794" y="38"/>
                  </a:lnTo>
                  <a:lnTo>
                    <a:pt x="2792" y="38"/>
                  </a:lnTo>
                  <a:lnTo>
                    <a:pt x="2792" y="38"/>
                  </a:lnTo>
                  <a:lnTo>
                    <a:pt x="2792" y="38"/>
                  </a:lnTo>
                  <a:lnTo>
                    <a:pt x="2792" y="38"/>
                  </a:lnTo>
                  <a:lnTo>
                    <a:pt x="2790" y="38"/>
                  </a:lnTo>
                  <a:lnTo>
                    <a:pt x="2790" y="38"/>
                  </a:lnTo>
                  <a:lnTo>
                    <a:pt x="2790" y="38"/>
                  </a:lnTo>
                  <a:lnTo>
                    <a:pt x="2790" y="38"/>
                  </a:lnTo>
                  <a:lnTo>
                    <a:pt x="2786" y="38"/>
                  </a:lnTo>
                  <a:lnTo>
                    <a:pt x="2784" y="38"/>
                  </a:lnTo>
                  <a:lnTo>
                    <a:pt x="2784" y="38"/>
                  </a:lnTo>
                  <a:lnTo>
                    <a:pt x="2782" y="38"/>
                  </a:lnTo>
                  <a:lnTo>
                    <a:pt x="2782" y="38"/>
                  </a:lnTo>
                  <a:lnTo>
                    <a:pt x="2780" y="38"/>
                  </a:lnTo>
                  <a:lnTo>
                    <a:pt x="2780" y="38"/>
                  </a:lnTo>
                  <a:lnTo>
                    <a:pt x="2776" y="38"/>
                  </a:lnTo>
                  <a:lnTo>
                    <a:pt x="2776" y="38"/>
                  </a:lnTo>
                  <a:lnTo>
                    <a:pt x="2772" y="38"/>
                  </a:lnTo>
                  <a:lnTo>
                    <a:pt x="2772" y="38"/>
                  </a:lnTo>
                  <a:lnTo>
                    <a:pt x="2772" y="38"/>
                  </a:lnTo>
                  <a:lnTo>
                    <a:pt x="2772" y="38"/>
                  </a:lnTo>
                  <a:lnTo>
                    <a:pt x="2770" y="38"/>
                  </a:lnTo>
                  <a:lnTo>
                    <a:pt x="2770" y="38"/>
                  </a:lnTo>
                  <a:lnTo>
                    <a:pt x="2770" y="38"/>
                  </a:lnTo>
                  <a:lnTo>
                    <a:pt x="2770" y="38"/>
                  </a:lnTo>
                  <a:lnTo>
                    <a:pt x="2768" y="38"/>
                  </a:lnTo>
                  <a:lnTo>
                    <a:pt x="2768" y="38"/>
                  </a:lnTo>
                  <a:lnTo>
                    <a:pt x="2764" y="38"/>
                  </a:lnTo>
                  <a:lnTo>
                    <a:pt x="2764" y="38"/>
                  </a:lnTo>
                  <a:lnTo>
                    <a:pt x="2762" y="38"/>
                  </a:lnTo>
                  <a:lnTo>
                    <a:pt x="2762" y="38"/>
                  </a:lnTo>
                  <a:lnTo>
                    <a:pt x="2762" y="36"/>
                  </a:lnTo>
                  <a:lnTo>
                    <a:pt x="2762" y="36"/>
                  </a:lnTo>
                  <a:lnTo>
                    <a:pt x="2762" y="36"/>
                  </a:lnTo>
                  <a:lnTo>
                    <a:pt x="2762" y="36"/>
                  </a:lnTo>
                  <a:lnTo>
                    <a:pt x="2760" y="36"/>
                  </a:lnTo>
                  <a:lnTo>
                    <a:pt x="2760" y="36"/>
                  </a:lnTo>
                  <a:lnTo>
                    <a:pt x="2754" y="36"/>
                  </a:lnTo>
                  <a:lnTo>
                    <a:pt x="2754" y="36"/>
                  </a:lnTo>
                  <a:lnTo>
                    <a:pt x="2750" y="36"/>
                  </a:lnTo>
                  <a:lnTo>
                    <a:pt x="2750" y="36"/>
                  </a:lnTo>
                  <a:lnTo>
                    <a:pt x="2750" y="36"/>
                  </a:lnTo>
                  <a:lnTo>
                    <a:pt x="2750" y="36"/>
                  </a:lnTo>
                  <a:lnTo>
                    <a:pt x="2748" y="36"/>
                  </a:lnTo>
                  <a:lnTo>
                    <a:pt x="2748" y="36"/>
                  </a:lnTo>
                  <a:lnTo>
                    <a:pt x="2746" y="36"/>
                  </a:lnTo>
                  <a:lnTo>
                    <a:pt x="2746" y="36"/>
                  </a:lnTo>
                  <a:lnTo>
                    <a:pt x="2744" y="38"/>
                  </a:lnTo>
                  <a:lnTo>
                    <a:pt x="2744" y="38"/>
                  </a:lnTo>
                  <a:lnTo>
                    <a:pt x="2742" y="38"/>
                  </a:lnTo>
                  <a:lnTo>
                    <a:pt x="2738" y="38"/>
                  </a:lnTo>
                  <a:lnTo>
                    <a:pt x="2738" y="38"/>
                  </a:lnTo>
                  <a:lnTo>
                    <a:pt x="2738" y="38"/>
                  </a:lnTo>
                  <a:lnTo>
                    <a:pt x="2738" y="38"/>
                  </a:lnTo>
                  <a:lnTo>
                    <a:pt x="2736" y="38"/>
                  </a:lnTo>
                  <a:lnTo>
                    <a:pt x="2736" y="38"/>
                  </a:lnTo>
                  <a:lnTo>
                    <a:pt x="2728" y="38"/>
                  </a:lnTo>
                  <a:lnTo>
                    <a:pt x="2728" y="38"/>
                  </a:lnTo>
                  <a:lnTo>
                    <a:pt x="2724" y="38"/>
                  </a:lnTo>
                  <a:lnTo>
                    <a:pt x="2724" y="38"/>
                  </a:lnTo>
                  <a:lnTo>
                    <a:pt x="2720" y="36"/>
                  </a:lnTo>
                  <a:lnTo>
                    <a:pt x="2720" y="36"/>
                  </a:lnTo>
                  <a:lnTo>
                    <a:pt x="2720" y="36"/>
                  </a:lnTo>
                  <a:lnTo>
                    <a:pt x="2720" y="36"/>
                  </a:lnTo>
                  <a:lnTo>
                    <a:pt x="2716" y="38"/>
                  </a:lnTo>
                  <a:lnTo>
                    <a:pt x="2716" y="38"/>
                  </a:lnTo>
                  <a:lnTo>
                    <a:pt x="2712" y="38"/>
                  </a:lnTo>
                  <a:lnTo>
                    <a:pt x="2712" y="38"/>
                  </a:lnTo>
                  <a:lnTo>
                    <a:pt x="2710" y="38"/>
                  </a:lnTo>
                  <a:lnTo>
                    <a:pt x="2706" y="38"/>
                  </a:lnTo>
                  <a:lnTo>
                    <a:pt x="2706" y="38"/>
                  </a:lnTo>
                  <a:lnTo>
                    <a:pt x="2700" y="38"/>
                  </a:lnTo>
                  <a:lnTo>
                    <a:pt x="2700" y="38"/>
                  </a:lnTo>
                  <a:lnTo>
                    <a:pt x="2694" y="38"/>
                  </a:lnTo>
                  <a:lnTo>
                    <a:pt x="2694" y="38"/>
                  </a:lnTo>
                  <a:lnTo>
                    <a:pt x="2692" y="36"/>
                  </a:lnTo>
                  <a:lnTo>
                    <a:pt x="2692" y="36"/>
                  </a:lnTo>
                  <a:lnTo>
                    <a:pt x="2688" y="36"/>
                  </a:lnTo>
                  <a:lnTo>
                    <a:pt x="2688" y="36"/>
                  </a:lnTo>
                  <a:lnTo>
                    <a:pt x="2686" y="36"/>
                  </a:lnTo>
                  <a:lnTo>
                    <a:pt x="2686" y="36"/>
                  </a:lnTo>
                  <a:lnTo>
                    <a:pt x="2684" y="36"/>
                  </a:lnTo>
                  <a:lnTo>
                    <a:pt x="2684" y="36"/>
                  </a:lnTo>
                  <a:lnTo>
                    <a:pt x="2682" y="36"/>
                  </a:lnTo>
                  <a:lnTo>
                    <a:pt x="2682" y="36"/>
                  </a:lnTo>
                  <a:lnTo>
                    <a:pt x="2682" y="36"/>
                  </a:lnTo>
                  <a:lnTo>
                    <a:pt x="2682" y="36"/>
                  </a:lnTo>
                  <a:lnTo>
                    <a:pt x="2680" y="36"/>
                  </a:lnTo>
                  <a:lnTo>
                    <a:pt x="2680" y="36"/>
                  </a:lnTo>
                  <a:lnTo>
                    <a:pt x="2680" y="36"/>
                  </a:lnTo>
                  <a:lnTo>
                    <a:pt x="2680" y="36"/>
                  </a:lnTo>
                  <a:lnTo>
                    <a:pt x="2678" y="36"/>
                  </a:lnTo>
                  <a:lnTo>
                    <a:pt x="2678" y="36"/>
                  </a:lnTo>
                  <a:lnTo>
                    <a:pt x="2678" y="36"/>
                  </a:lnTo>
                  <a:lnTo>
                    <a:pt x="2678" y="36"/>
                  </a:lnTo>
                  <a:lnTo>
                    <a:pt x="2678" y="36"/>
                  </a:lnTo>
                  <a:lnTo>
                    <a:pt x="2678" y="36"/>
                  </a:lnTo>
                  <a:lnTo>
                    <a:pt x="2676" y="36"/>
                  </a:lnTo>
                  <a:lnTo>
                    <a:pt x="2676" y="36"/>
                  </a:lnTo>
                  <a:lnTo>
                    <a:pt x="2670" y="36"/>
                  </a:lnTo>
                  <a:lnTo>
                    <a:pt x="2670" y="36"/>
                  </a:lnTo>
                  <a:lnTo>
                    <a:pt x="2664" y="38"/>
                  </a:lnTo>
                  <a:lnTo>
                    <a:pt x="2664" y="38"/>
                  </a:lnTo>
                  <a:lnTo>
                    <a:pt x="2660" y="38"/>
                  </a:lnTo>
                  <a:lnTo>
                    <a:pt x="2660" y="38"/>
                  </a:lnTo>
                  <a:lnTo>
                    <a:pt x="2656" y="38"/>
                  </a:lnTo>
                  <a:lnTo>
                    <a:pt x="2656" y="38"/>
                  </a:lnTo>
                  <a:lnTo>
                    <a:pt x="2656" y="38"/>
                  </a:lnTo>
                  <a:lnTo>
                    <a:pt x="2656" y="38"/>
                  </a:lnTo>
                  <a:lnTo>
                    <a:pt x="2654" y="38"/>
                  </a:lnTo>
                  <a:lnTo>
                    <a:pt x="2654" y="38"/>
                  </a:lnTo>
                  <a:lnTo>
                    <a:pt x="2648" y="38"/>
                  </a:lnTo>
                  <a:lnTo>
                    <a:pt x="2648" y="38"/>
                  </a:lnTo>
                  <a:lnTo>
                    <a:pt x="2644" y="38"/>
                  </a:lnTo>
                  <a:lnTo>
                    <a:pt x="2644" y="38"/>
                  </a:lnTo>
                  <a:lnTo>
                    <a:pt x="2642" y="38"/>
                  </a:lnTo>
                  <a:lnTo>
                    <a:pt x="2642" y="38"/>
                  </a:lnTo>
                  <a:lnTo>
                    <a:pt x="2640" y="38"/>
                  </a:lnTo>
                  <a:lnTo>
                    <a:pt x="2640" y="38"/>
                  </a:lnTo>
                  <a:lnTo>
                    <a:pt x="2636" y="40"/>
                  </a:lnTo>
                  <a:lnTo>
                    <a:pt x="2636" y="40"/>
                  </a:lnTo>
                  <a:lnTo>
                    <a:pt x="2634" y="40"/>
                  </a:lnTo>
                  <a:lnTo>
                    <a:pt x="2634" y="40"/>
                  </a:lnTo>
                  <a:lnTo>
                    <a:pt x="2632" y="40"/>
                  </a:lnTo>
                  <a:lnTo>
                    <a:pt x="2632" y="40"/>
                  </a:lnTo>
                  <a:lnTo>
                    <a:pt x="2630" y="40"/>
                  </a:lnTo>
                  <a:lnTo>
                    <a:pt x="2630" y="40"/>
                  </a:lnTo>
                  <a:lnTo>
                    <a:pt x="2630" y="40"/>
                  </a:lnTo>
                  <a:lnTo>
                    <a:pt x="2630" y="40"/>
                  </a:lnTo>
                  <a:lnTo>
                    <a:pt x="2628" y="40"/>
                  </a:lnTo>
                  <a:lnTo>
                    <a:pt x="2628" y="40"/>
                  </a:lnTo>
                  <a:lnTo>
                    <a:pt x="2624" y="40"/>
                  </a:lnTo>
                  <a:lnTo>
                    <a:pt x="2624" y="40"/>
                  </a:lnTo>
                  <a:lnTo>
                    <a:pt x="2624" y="38"/>
                  </a:lnTo>
                  <a:lnTo>
                    <a:pt x="2624" y="38"/>
                  </a:lnTo>
                  <a:lnTo>
                    <a:pt x="2618" y="38"/>
                  </a:lnTo>
                  <a:lnTo>
                    <a:pt x="2618" y="38"/>
                  </a:lnTo>
                  <a:lnTo>
                    <a:pt x="2616" y="38"/>
                  </a:lnTo>
                  <a:lnTo>
                    <a:pt x="2616" y="38"/>
                  </a:lnTo>
                  <a:lnTo>
                    <a:pt x="2614" y="38"/>
                  </a:lnTo>
                  <a:lnTo>
                    <a:pt x="2614" y="38"/>
                  </a:lnTo>
                  <a:lnTo>
                    <a:pt x="2614" y="38"/>
                  </a:lnTo>
                  <a:lnTo>
                    <a:pt x="2614" y="38"/>
                  </a:lnTo>
                  <a:lnTo>
                    <a:pt x="2612" y="38"/>
                  </a:lnTo>
                  <a:lnTo>
                    <a:pt x="2612" y="38"/>
                  </a:lnTo>
                  <a:lnTo>
                    <a:pt x="2608" y="38"/>
                  </a:lnTo>
                  <a:lnTo>
                    <a:pt x="2608" y="38"/>
                  </a:lnTo>
                  <a:lnTo>
                    <a:pt x="2604" y="38"/>
                  </a:lnTo>
                  <a:lnTo>
                    <a:pt x="2604" y="38"/>
                  </a:lnTo>
                  <a:lnTo>
                    <a:pt x="2602" y="36"/>
                  </a:lnTo>
                  <a:lnTo>
                    <a:pt x="2602" y="36"/>
                  </a:lnTo>
                  <a:lnTo>
                    <a:pt x="2600" y="36"/>
                  </a:lnTo>
                  <a:lnTo>
                    <a:pt x="2600" y="36"/>
                  </a:lnTo>
                  <a:lnTo>
                    <a:pt x="2600" y="36"/>
                  </a:lnTo>
                  <a:lnTo>
                    <a:pt x="2600" y="36"/>
                  </a:lnTo>
                  <a:lnTo>
                    <a:pt x="2598" y="34"/>
                  </a:lnTo>
                  <a:lnTo>
                    <a:pt x="2598" y="34"/>
                  </a:lnTo>
                  <a:lnTo>
                    <a:pt x="2596" y="34"/>
                  </a:lnTo>
                  <a:lnTo>
                    <a:pt x="2596" y="34"/>
                  </a:lnTo>
                  <a:lnTo>
                    <a:pt x="2588" y="34"/>
                  </a:lnTo>
                  <a:lnTo>
                    <a:pt x="2588" y="34"/>
                  </a:lnTo>
                  <a:lnTo>
                    <a:pt x="2584" y="34"/>
                  </a:lnTo>
                  <a:lnTo>
                    <a:pt x="2584" y="34"/>
                  </a:lnTo>
                  <a:lnTo>
                    <a:pt x="2570" y="34"/>
                  </a:lnTo>
                  <a:lnTo>
                    <a:pt x="2570" y="34"/>
                  </a:lnTo>
                  <a:lnTo>
                    <a:pt x="2568" y="34"/>
                  </a:lnTo>
                  <a:lnTo>
                    <a:pt x="2568" y="34"/>
                  </a:lnTo>
                  <a:lnTo>
                    <a:pt x="2566" y="34"/>
                  </a:lnTo>
                  <a:lnTo>
                    <a:pt x="2566" y="34"/>
                  </a:lnTo>
                  <a:lnTo>
                    <a:pt x="2562" y="36"/>
                  </a:lnTo>
                  <a:lnTo>
                    <a:pt x="2562" y="36"/>
                  </a:lnTo>
                  <a:lnTo>
                    <a:pt x="2556" y="36"/>
                  </a:lnTo>
                  <a:lnTo>
                    <a:pt x="2556" y="36"/>
                  </a:lnTo>
                  <a:lnTo>
                    <a:pt x="2552" y="34"/>
                  </a:lnTo>
                  <a:lnTo>
                    <a:pt x="2552" y="34"/>
                  </a:lnTo>
                  <a:lnTo>
                    <a:pt x="2544" y="34"/>
                  </a:lnTo>
                  <a:lnTo>
                    <a:pt x="2544" y="34"/>
                  </a:lnTo>
                  <a:lnTo>
                    <a:pt x="2542" y="34"/>
                  </a:lnTo>
                  <a:lnTo>
                    <a:pt x="2542" y="34"/>
                  </a:lnTo>
                  <a:lnTo>
                    <a:pt x="2536" y="34"/>
                  </a:lnTo>
                  <a:lnTo>
                    <a:pt x="2536" y="34"/>
                  </a:lnTo>
                  <a:lnTo>
                    <a:pt x="2532" y="36"/>
                  </a:lnTo>
                  <a:lnTo>
                    <a:pt x="2532" y="36"/>
                  </a:lnTo>
                  <a:lnTo>
                    <a:pt x="2528" y="36"/>
                  </a:lnTo>
                  <a:lnTo>
                    <a:pt x="2528" y="36"/>
                  </a:lnTo>
                  <a:lnTo>
                    <a:pt x="2526" y="36"/>
                  </a:lnTo>
                  <a:lnTo>
                    <a:pt x="2526" y="36"/>
                  </a:lnTo>
                  <a:lnTo>
                    <a:pt x="2524" y="36"/>
                  </a:lnTo>
                  <a:lnTo>
                    <a:pt x="2524" y="36"/>
                  </a:lnTo>
                  <a:lnTo>
                    <a:pt x="2520" y="36"/>
                  </a:lnTo>
                  <a:lnTo>
                    <a:pt x="2520" y="36"/>
                  </a:lnTo>
                  <a:lnTo>
                    <a:pt x="2516" y="38"/>
                  </a:lnTo>
                  <a:lnTo>
                    <a:pt x="2516" y="38"/>
                  </a:lnTo>
                  <a:lnTo>
                    <a:pt x="2516" y="38"/>
                  </a:lnTo>
                  <a:lnTo>
                    <a:pt x="2516" y="38"/>
                  </a:lnTo>
                  <a:lnTo>
                    <a:pt x="2516" y="38"/>
                  </a:lnTo>
                  <a:lnTo>
                    <a:pt x="2516" y="38"/>
                  </a:lnTo>
                  <a:lnTo>
                    <a:pt x="2516" y="38"/>
                  </a:lnTo>
                  <a:lnTo>
                    <a:pt x="2516" y="38"/>
                  </a:lnTo>
                  <a:lnTo>
                    <a:pt x="2512" y="38"/>
                  </a:lnTo>
                  <a:lnTo>
                    <a:pt x="2512" y="38"/>
                  </a:lnTo>
                  <a:lnTo>
                    <a:pt x="2512" y="36"/>
                  </a:lnTo>
                  <a:lnTo>
                    <a:pt x="2512" y="36"/>
                  </a:lnTo>
                  <a:lnTo>
                    <a:pt x="2510" y="36"/>
                  </a:lnTo>
                  <a:lnTo>
                    <a:pt x="2510" y="36"/>
                  </a:lnTo>
                  <a:lnTo>
                    <a:pt x="2508" y="36"/>
                  </a:lnTo>
                  <a:lnTo>
                    <a:pt x="2508" y="36"/>
                  </a:lnTo>
                  <a:lnTo>
                    <a:pt x="2506" y="36"/>
                  </a:lnTo>
                  <a:lnTo>
                    <a:pt x="2506" y="36"/>
                  </a:lnTo>
                  <a:lnTo>
                    <a:pt x="2504" y="36"/>
                  </a:lnTo>
                  <a:lnTo>
                    <a:pt x="2504" y="36"/>
                  </a:lnTo>
                  <a:lnTo>
                    <a:pt x="2504" y="36"/>
                  </a:lnTo>
                  <a:lnTo>
                    <a:pt x="2504" y="36"/>
                  </a:lnTo>
                  <a:lnTo>
                    <a:pt x="2504" y="36"/>
                  </a:lnTo>
                  <a:lnTo>
                    <a:pt x="2504" y="36"/>
                  </a:lnTo>
                  <a:lnTo>
                    <a:pt x="2504" y="36"/>
                  </a:lnTo>
                  <a:lnTo>
                    <a:pt x="2504" y="36"/>
                  </a:lnTo>
                  <a:lnTo>
                    <a:pt x="2500" y="36"/>
                  </a:lnTo>
                  <a:lnTo>
                    <a:pt x="2500" y="36"/>
                  </a:lnTo>
                  <a:lnTo>
                    <a:pt x="2496" y="36"/>
                  </a:lnTo>
                  <a:lnTo>
                    <a:pt x="2496" y="36"/>
                  </a:lnTo>
                  <a:lnTo>
                    <a:pt x="2492" y="36"/>
                  </a:lnTo>
                  <a:lnTo>
                    <a:pt x="2492" y="36"/>
                  </a:lnTo>
                  <a:lnTo>
                    <a:pt x="2488" y="36"/>
                  </a:lnTo>
                  <a:lnTo>
                    <a:pt x="2488" y="36"/>
                  </a:lnTo>
                  <a:lnTo>
                    <a:pt x="2488" y="36"/>
                  </a:lnTo>
                  <a:lnTo>
                    <a:pt x="2488" y="36"/>
                  </a:lnTo>
                  <a:lnTo>
                    <a:pt x="2484" y="36"/>
                  </a:lnTo>
                  <a:lnTo>
                    <a:pt x="2484" y="36"/>
                  </a:lnTo>
                  <a:lnTo>
                    <a:pt x="2482" y="36"/>
                  </a:lnTo>
                  <a:lnTo>
                    <a:pt x="2482" y="36"/>
                  </a:lnTo>
                  <a:lnTo>
                    <a:pt x="2482" y="36"/>
                  </a:lnTo>
                  <a:lnTo>
                    <a:pt x="2482" y="36"/>
                  </a:lnTo>
                  <a:lnTo>
                    <a:pt x="2482" y="36"/>
                  </a:lnTo>
                  <a:lnTo>
                    <a:pt x="2482" y="36"/>
                  </a:lnTo>
                  <a:lnTo>
                    <a:pt x="2480" y="36"/>
                  </a:lnTo>
                  <a:lnTo>
                    <a:pt x="2480" y="36"/>
                  </a:lnTo>
                  <a:lnTo>
                    <a:pt x="2480" y="36"/>
                  </a:lnTo>
                  <a:lnTo>
                    <a:pt x="2480" y="36"/>
                  </a:lnTo>
                  <a:lnTo>
                    <a:pt x="2474" y="36"/>
                  </a:lnTo>
                  <a:lnTo>
                    <a:pt x="2474" y="36"/>
                  </a:lnTo>
                  <a:lnTo>
                    <a:pt x="2470" y="36"/>
                  </a:lnTo>
                  <a:lnTo>
                    <a:pt x="2470" y="36"/>
                  </a:lnTo>
                  <a:lnTo>
                    <a:pt x="2466" y="38"/>
                  </a:lnTo>
                  <a:lnTo>
                    <a:pt x="2466" y="38"/>
                  </a:lnTo>
                  <a:lnTo>
                    <a:pt x="2464" y="36"/>
                  </a:lnTo>
                  <a:lnTo>
                    <a:pt x="2464" y="36"/>
                  </a:lnTo>
                  <a:lnTo>
                    <a:pt x="2458" y="38"/>
                  </a:lnTo>
                  <a:lnTo>
                    <a:pt x="2458" y="38"/>
                  </a:lnTo>
                  <a:lnTo>
                    <a:pt x="2458" y="38"/>
                  </a:lnTo>
                  <a:lnTo>
                    <a:pt x="2458" y="38"/>
                  </a:lnTo>
                  <a:lnTo>
                    <a:pt x="2456" y="38"/>
                  </a:lnTo>
                  <a:lnTo>
                    <a:pt x="2456" y="38"/>
                  </a:lnTo>
                  <a:lnTo>
                    <a:pt x="2456" y="38"/>
                  </a:lnTo>
                  <a:lnTo>
                    <a:pt x="2456" y="38"/>
                  </a:lnTo>
                  <a:lnTo>
                    <a:pt x="2452" y="36"/>
                  </a:lnTo>
                  <a:lnTo>
                    <a:pt x="2452" y="36"/>
                  </a:lnTo>
                  <a:lnTo>
                    <a:pt x="2448" y="38"/>
                  </a:lnTo>
                  <a:lnTo>
                    <a:pt x="2448" y="38"/>
                  </a:lnTo>
                  <a:lnTo>
                    <a:pt x="2446" y="38"/>
                  </a:lnTo>
                  <a:lnTo>
                    <a:pt x="2446" y="38"/>
                  </a:lnTo>
                  <a:lnTo>
                    <a:pt x="2442" y="40"/>
                  </a:lnTo>
                  <a:lnTo>
                    <a:pt x="2442" y="40"/>
                  </a:lnTo>
                  <a:lnTo>
                    <a:pt x="2438" y="40"/>
                  </a:lnTo>
                  <a:lnTo>
                    <a:pt x="2438" y="40"/>
                  </a:lnTo>
                  <a:lnTo>
                    <a:pt x="2432" y="38"/>
                  </a:lnTo>
                  <a:lnTo>
                    <a:pt x="2432" y="38"/>
                  </a:lnTo>
                  <a:lnTo>
                    <a:pt x="2432" y="38"/>
                  </a:lnTo>
                  <a:lnTo>
                    <a:pt x="2432" y="38"/>
                  </a:lnTo>
                  <a:lnTo>
                    <a:pt x="2430" y="36"/>
                  </a:lnTo>
                  <a:lnTo>
                    <a:pt x="2430" y="36"/>
                  </a:lnTo>
                  <a:lnTo>
                    <a:pt x="2428" y="36"/>
                  </a:lnTo>
                  <a:lnTo>
                    <a:pt x="2428" y="36"/>
                  </a:lnTo>
                  <a:lnTo>
                    <a:pt x="2424" y="34"/>
                  </a:lnTo>
                  <a:lnTo>
                    <a:pt x="2424" y="34"/>
                  </a:lnTo>
                  <a:lnTo>
                    <a:pt x="2420" y="34"/>
                  </a:lnTo>
                  <a:lnTo>
                    <a:pt x="2420" y="34"/>
                  </a:lnTo>
                  <a:lnTo>
                    <a:pt x="2416" y="36"/>
                  </a:lnTo>
                  <a:lnTo>
                    <a:pt x="2416" y="36"/>
                  </a:lnTo>
                  <a:lnTo>
                    <a:pt x="2414" y="36"/>
                  </a:lnTo>
                  <a:lnTo>
                    <a:pt x="2414" y="36"/>
                  </a:lnTo>
                  <a:lnTo>
                    <a:pt x="2412" y="36"/>
                  </a:lnTo>
                  <a:lnTo>
                    <a:pt x="2412" y="36"/>
                  </a:lnTo>
                  <a:lnTo>
                    <a:pt x="2408" y="36"/>
                  </a:lnTo>
                  <a:lnTo>
                    <a:pt x="2408" y="36"/>
                  </a:lnTo>
                  <a:lnTo>
                    <a:pt x="2406" y="36"/>
                  </a:lnTo>
                  <a:lnTo>
                    <a:pt x="2406" y="36"/>
                  </a:lnTo>
                  <a:lnTo>
                    <a:pt x="2402" y="36"/>
                  </a:lnTo>
                  <a:lnTo>
                    <a:pt x="2402" y="36"/>
                  </a:lnTo>
                  <a:lnTo>
                    <a:pt x="2402" y="38"/>
                  </a:lnTo>
                  <a:lnTo>
                    <a:pt x="2402" y="38"/>
                  </a:lnTo>
                  <a:lnTo>
                    <a:pt x="2402" y="38"/>
                  </a:lnTo>
                  <a:lnTo>
                    <a:pt x="2402" y="38"/>
                  </a:lnTo>
                  <a:lnTo>
                    <a:pt x="2402" y="38"/>
                  </a:lnTo>
                  <a:lnTo>
                    <a:pt x="2402" y="38"/>
                  </a:lnTo>
                  <a:lnTo>
                    <a:pt x="2400" y="38"/>
                  </a:lnTo>
                  <a:lnTo>
                    <a:pt x="2400" y="38"/>
                  </a:lnTo>
                  <a:lnTo>
                    <a:pt x="2400" y="38"/>
                  </a:lnTo>
                  <a:lnTo>
                    <a:pt x="2400" y="38"/>
                  </a:lnTo>
                  <a:lnTo>
                    <a:pt x="2400" y="38"/>
                  </a:lnTo>
                  <a:lnTo>
                    <a:pt x="2400" y="38"/>
                  </a:lnTo>
                  <a:lnTo>
                    <a:pt x="2398" y="38"/>
                  </a:lnTo>
                  <a:lnTo>
                    <a:pt x="2398" y="38"/>
                  </a:lnTo>
                  <a:lnTo>
                    <a:pt x="2396" y="36"/>
                  </a:lnTo>
                  <a:lnTo>
                    <a:pt x="2396" y="36"/>
                  </a:lnTo>
                  <a:lnTo>
                    <a:pt x="2394" y="36"/>
                  </a:lnTo>
                  <a:lnTo>
                    <a:pt x="2394" y="36"/>
                  </a:lnTo>
                  <a:lnTo>
                    <a:pt x="2392" y="36"/>
                  </a:lnTo>
                  <a:lnTo>
                    <a:pt x="2392" y="36"/>
                  </a:lnTo>
                  <a:lnTo>
                    <a:pt x="2388" y="36"/>
                  </a:lnTo>
                  <a:lnTo>
                    <a:pt x="2388" y="36"/>
                  </a:lnTo>
                  <a:lnTo>
                    <a:pt x="2384" y="34"/>
                  </a:lnTo>
                  <a:lnTo>
                    <a:pt x="2384" y="34"/>
                  </a:lnTo>
                  <a:lnTo>
                    <a:pt x="2380" y="36"/>
                  </a:lnTo>
                  <a:lnTo>
                    <a:pt x="2380" y="36"/>
                  </a:lnTo>
                  <a:lnTo>
                    <a:pt x="2374" y="36"/>
                  </a:lnTo>
                  <a:lnTo>
                    <a:pt x="2374" y="36"/>
                  </a:lnTo>
                  <a:lnTo>
                    <a:pt x="2372" y="38"/>
                  </a:lnTo>
                  <a:lnTo>
                    <a:pt x="2372" y="38"/>
                  </a:lnTo>
                  <a:lnTo>
                    <a:pt x="2368" y="38"/>
                  </a:lnTo>
                  <a:lnTo>
                    <a:pt x="2368" y="38"/>
                  </a:lnTo>
                  <a:lnTo>
                    <a:pt x="2366" y="38"/>
                  </a:lnTo>
                  <a:lnTo>
                    <a:pt x="2366" y="38"/>
                  </a:lnTo>
                  <a:lnTo>
                    <a:pt x="2366" y="38"/>
                  </a:lnTo>
                  <a:lnTo>
                    <a:pt x="2366" y="38"/>
                  </a:lnTo>
                  <a:lnTo>
                    <a:pt x="2364" y="36"/>
                  </a:lnTo>
                  <a:lnTo>
                    <a:pt x="2364" y="36"/>
                  </a:lnTo>
                  <a:lnTo>
                    <a:pt x="2356" y="36"/>
                  </a:lnTo>
                  <a:lnTo>
                    <a:pt x="2356" y="36"/>
                  </a:lnTo>
                  <a:lnTo>
                    <a:pt x="2354" y="34"/>
                  </a:lnTo>
                  <a:lnTo>
                    <a:pt x="2354" y="34"/>
                  </a:lnTo>
                  <a:lnTo>
                    <a:pt x="2352" y="34"/>
                  </a:lnTo>
                  <a:lnTo>
                    <a:pt x="2352" y="34"/>
                  </a:lnTo>
                  <a:lnTo>
                    <a:pt x="2350" y="34"/>
                  </a:lnTo>
                  <a:lnTo>
                    <a:pt x="2350" y="34"/>
                  </a:lnTo>
                  <a:lnTo>
                    <a:pt x="2344" y="34"/>
                  </a:lnTo>
                  <a:lnTo>
                    <a:pt x="2344" y="34"/>
                  </a:lnTo>
                  <a:lnTo>
                    <a:pt x="2342" y="36"/>
                  </a:lnTo>
                  <a:lnTo>
                    <a:pt x="2342" y="36"/>
                  </a:lnTo>
                  <a:lnTo>
                    <a:pt x="2338" y="36"/>
                  </a:lnTo>
                  <a:lnTo>
                    <a:pt x="2338" y="36"/>
                  </a:lnTo>
                  <a:lnTo>
                    <a:pt x="2334" y="38"/>
                  </a:lnTo>
                  <a:lnTo>
                    <a:pt x="2334" y="38"/>
                  </a:lnTo>
                  <a:lnTo>
                    <a:pt x="2328" y="36"/>
                  </a:lnTo>
                  <a:lnTo>
                    <a:pt x="2328" y="36"/>
                  </a:lnTo>
                  <a:lnTo>
                    <a:pt x="2328" y="36"/>
                  </a:lnTo>
                  <a:lnTo>
                    <a:pt x="2328" y="36"/>
                  </a:lnTo>
                  <a:lnTo>
                    <a:pt x="2326" y="36"/>
                  </a:lnTo>
                  <a:lnTo>
                    <a:pt x="2326" y="36"/>
                  </a:lnTo>
                  <a:lnTo>
                    <a:pt x="2324" y="34"/>
                  </a:lnTo>
                  <a:lnTo>
                    <a:pt x="2324" y="34"/>
                  </a:lnTo>
                  <a:lnTo>
                    <a:pt x="2320" y="34"/>
                  </a:lnTo>
                  <a:lnTo>
                    <a:pt x="2320" y="34"/>
                  </a:lnTo>
                  <a:lnTo>
                    <a:pt x="2318" y="34"/>
                  </a:lnTo>
                  <a:lnTo>
                    <a:pt x="2318" y="34"/>
                  </a:lnTo>
                  <a:lnTo>
                    <a:pt x="2312" y="34"/>
                  </a:lnTo>
                  <a:lnTo>
                    <a:pt x="2312" y="34"/>
                  </a:lnTo>
                  <a:lnTo>
                    <a:pt x="2306" y="34"/>
                  </a:lnTo>
                  <a:lnTo>
                    <a:pt x="2306" y="34"/>
                  </a:lnTo>
                  <a:lnTo>
                    <a:pt x="2300" y="34"/>
                  </a:lnTo>
                  <a:lnTo>
                    <a:pt x="2300" y="34"/>
                  </a:lnTo>
                  <a:lnTo>
                    <a:pt x="2294" y="36"/>
                  </a:lnTo>
                  <a:lnTo>
                    <a:pt x="2294" y="36"/>
                  </a:lnTo>
                  <a:lnTo>
                    <a:pt x="2294" y="36"/>
                  </a:lnTo>
                  <a:lnTo>
                    <a:pt x="2294" y="36"/>
                  </a:lnTo>
                  <a:lnTo>
                    <a:pt x="2292" y="36"/>
                  </a:lnTo>
                  <a:lnTo>
                    <a:pt x="2292" y="36"/>
                  </a:lnTo>
                  <a:lnTo>
                    <a:pt x="2290" y="34"/>
                  </a:lnTo>
                  <a:lnTo>
                    <a:pt x="2290" y="34"/>
                  </a:lnTo>
                  <a:lnTo>
                    <a:pt x="2286" y="34"/>
                  </a:lnTo>
                  <a:lnTo>
                    <a:pt x="2286" y="34"/>
                  </a:lnTo>
                  <a:lnTo>
                    <a:pt x="2284" y="34"/>
                  </a:lnTo>
                  <a:lnTo>
                    <a:pt x="2284" y="34"/>
                  </a:lnTo>
                  <a:lnTo>
                    <a:pt x="2282" y="32"/>
                  </a:lnTo>
                  <a:lnTo>
                    <a:pt x="2282" y="32"/>
                  </a:lnTo>
                  <a:lnTo>
                    <a:pt x="2276" y="34"/>
                  </a:lnTo>
                  <a:lnTo>
                    <a:pt x="2276" y="34"/>
                  </a:lnTo>
                  <a:lnTo>
                    <a:pt x="2272" y="36"/>
                  </a:lnTo>
                  <a:lnTo>
                    <a:pt x="2272" y="36"/>
                  </a:lnTo>
                  <a:lnTo>
                    <a:pt x="2262" y="36"/>
                  </a:lnTo>
                  <a:lnTo>
                    <a:pt x="2262" y="36"/>
                  </a:lnTo>
                  <a:lnTo>
                    <a:pt x="2258" y="34"/>
                  </a:lnTo>
                  <a:lnTo>
                    <a:pt x="2258" y="34"/>
                  </a:lnTo>
                  <a:lnTo>
                    <a:pt x="2254" y="36"/>
                  </a:lnTo>
                  <a:lnTo>
                    <a:pt x="2254" y="36"/>
                  </a:lnTo>
                  <a:lnTo>
                    <a:pt x="2252" y="36"/>
                  </a:lnTo>
                  <a:lnTo>
                    <a:pt x="2248" y="34"/>
                  </a:lnTo>
                  <a:lnTo>
                    <a:pt x="2248" y="34"/>
                  </a:lnTo>
                  <a:lnTo>
                    <a:pt x="2244" y="34"/>
                  </a:lnTo>
                  <a:lnTo>
                    <a:pt x="2244" y="34"/>
                  </a:lnTo>
                  <a:lnTo>
                    <a:pt x="2244" y="34"/>
                  </a:lnTo>
                  <a:lnTo>
                    <a:pt x="2244" y="34"/>
                  </a:lnTo>
                  <a:lnTo>
                    <a:pt x="2242" y="34"/>
                  </a:lnTo>
                  <a:lnTo>
                    <a:pt x="2242" y="34"/>
                  </a:lnTo>
                  <a:lnTo>
                    <a:pt x="2238" y="36"/>
                  </a:lnTo>
                  <a:lnTo>
                    <a:pt x="2238" y="36"/>
                  </a:lnTo>
                  <a:lnTo>
                    <a:pt x="2238" y="36"/>
                  </a:lnTo>
                  <a:lnTo>
                    <a:pt x="2238" y="36"/>
                  </a:lnTo>
                  <a:lnTo>
                    <a:pt x="2234" y="36"/>
                  </a:lnTo>
                  <a:lnTo>
                    <a:pt x="2234" y="36"/>
                  </a:lnTo>
                  <a:lnTo>
                    <a:pt x="2234" y="36"/>
                  </a:lnTo>
                  <a:lnTo>
                    <a:pt x="2234" y="36"/>
                  </a:lnTo>
                  <a:lnTo>
                    <a:pt x="2234" y="36"/>
                  </a:lnTo>
                  <a:lnTo>
                    <a:pt x="2234" y="36"/>
                  </a:lnTo>
                  <a:lnTo>
                    <a:pt x="2226" y="38"/>
                  </a:lnTo>
                  <a:lnTo>
                    <a:pt x="2226" y="38"/>
                  </a:lnTo>
                  <a:lnTo>
                    <a:pt x="2218" y="38"/>
                  </a:lnTo>
                  <a:lnTo>
                    <a:pt x="2218" y="38"/>
                  </a:lnTo>
                  <a:lnTo>
                    <a:pt x="2216" y="40"/>
                  </a:lnTo>
                  <a:lnTo>
                    <a:pt x="2216" y="40"/>
                  </a:lnTo>
                  <a:lnTo>
                    <a:pt x="2212" y="40"/>
                  </a:lnTo>
                  <a:lnTo>
                    <a:pt x="2212" y="40"/>
                  </a:lnTo>
                  <a:lnTo>
                    <a:pt x="2210" y="38"/>
                  </a:lnTo>
                  <a:lnTo>
                    <a:pt x="2210" y="38"/>
                  </a:lnTo>
                  <a:lnTo>
                    <a:pt x="2208" y="36"/>
                  </a:lnTo>
                  <a:lnTo>
                    <a:pt x="2208" y="36"/>
                  </a:lnTo>
                  <a:lnTo>
                    <a:pt x="2204" y="36"/>
                  </a:lnTo>
                  <a:lnTo>
                    <a:pt x="2200" y="36"/>
                  </a:lnTo>
                  <a:lnTo>
                    <a:pt x="2200" y="36"/>
                  </a:lnTo>
                  <a:lnTo>
                    <a:pt x="2194" y="36"/>
                  </a:lnTo>
                  <a:lnTo>
                    <a:pt x="2194" y="36"/>
                  </a:lnTo>
                  <a:lnTo>
                    <a:pt x="2194" y="36"/>
                  </a:lnTo>
                  <a:lnTo>
                    <a:pt x="2194" y="36"/>
                  </a:lnTo>
                  <a:lnTo>
                    <a:pt x="2190" y="36"/>
                  </a:lnTo>
                  <a:lnTo>
                    <a:pt x="2190" y="36"/>
                  </a:lnTo>
                  <a:lnTo>
                    <a:pt x="2186" y="36"/>
                  </a:lnTo>
                  <a:lnTo>
                    <a:pt x="2186" y="36"/>
                  </a:lnTo>
                  <a:lnTo>
                    <a:pt x="2184" y="36"/>
                  </a:lnTo>
                  <a:lnTo>
                    <a:pt x="2184" y="36"/>
                  </a:lnTo>
                  <a:lnTo>
                    <a:pt x="2178" y="36"/>
                  </a:lnTo>
                  <a:lnTo>
                    <a:pt x="2178" y="36"/>
                  </a:lnTo>
                  <a:lnTo>
                    <a:pt x="2170" y="36"/>
                  </a:lnTo>
                  <a:lnTo>
                    <a:pt x="2170" y="36"/>
                  </a:lnTo>
                  <a:lnTo>
                    <a:pt x="2168" y="38"/>
                  </a:lnTo>
                  <a:lnTo>
                    <a:pt x="2168" y="38"/>
                  </a:lnTo>
                  <a:lnTo>
                    <a:pt x="2164" y="38"/>
                  </a:lnTo>
                  <a:lnTo>
                    <a:pt x="2164" y="38"/>
                  </a:lnTo>
                  <a:lnTo>
                    <a:pt x="2162" y="38"/>
                  </a:lnTo>
                  <a:lnTo>
                    <a:pt x="2162" y="38"/>
                  </a:lnTo>
                  <a:lnTo>
                    <a:pt x="2158" y="38"/>
                  </a:lnTo>
                  <a:lnTo>
                    <a:pt x="2158" y="38"/>
                  </a:lnTo>
                  <a:lnTo>
                    <a:pt x="2154" y="36"/>
                  </a:lnTo>
                  <a:lnTo>
                    <a:pt x="2154" y="36"/>
                  </a:lnTo>
                  <a:lnTo>
                    <a:pt x="2148" y="38"/>
                  </a:lnTo>
                  <a:lnTo>
                    <a:pt x="2148" y="38"/>
                  </a:lnTo>
                  <a:lnTo>
                    <a:pt x="2144" y="36"/>
                  </a:lnTo>
                  <a:lnTo>
                    <a:pt x="2144" y="36"/>
                  </a:lnTo>
                  <a:lnTo>
                    <a:pt x="2140" y="36"/>
                  </a:lnTo>
                  <a:lnTo>
                    <a:pt x="2140" y="36"/>
                  </a:lnTo>
                  <a:lnTo>
                    <a:pt x="2130" y="36"/>
                  </a:lnTo>
                  <a:lnTo>
                    <a:pt x="2130" y="36"/>
                  </a:lnTo>
                  <a:lnTo>
                    <a:pt x="2128" y="36"/>
                  </a:lnTo>
                  <a:lnTo>
                    <a:pt x="2128" y="36"/>
                  </a:lnTo>
                  <a:lnTo>
                    <a:pt x="2124" y="36"/>
                  </a:lnTo>
                  <a:lnTo>
                    <a:pt x="2118" y="36"/>
                  </a:lnTo>
                  <a:lnTo>
                    <a:pt x="2118" y="36"/>
                  </a:lnTo>
                  <a:lnTo>
                    <a:pt x="2114" y="36"/>
                  </a:lnTo>
                  <a:lnTo>
                    <a:pt x="2110" y="38"/>
                  </a:lnTo>
                  <a:lnTo>
                    <a:pt x="2110" y="38"/>
                  </a:lnTo>
                  <a:lnTo>
                    <a:pt x="2102" y="38"/>
                  </a:lnTo>
                  <a:lnTo>
                    <a:pt x="2102" y="38"/>
                  </a:lnTo>
                  <a:lnTo>
                    <a:pt x="2100" y="36"/>
                  </a:lnTo>
                  <a:lnTo>
                    <a:pt x="2100" y="36"/>
                  </a:lnTo>
                  <a:lnTo>
                    <a:pt x="2096" y="36"/>
                  </a:lnTo>
                  <a:lnTo>
                    <a:pt x="2092" y="36"/>
                  </a:lnTo>
                  <a:lnTo>
                    <a:pt x="2092" y="36"/>
                  </a:lnTo>
                  <a:lnTo>
                    <a:pt x="2090" y="38"/>
                  </a:lnTo>
                  <a:lnTo>
                    <a:pt x="2090" y="38"/>
                  </a:lnTo>
                  <a:lnTo>
                    <a:pt x="2088" y="38"/>
                  </a:lnTo>
                  <a:lnTo>
                    <a:pt x="2088" y="38"/>
                  </a:lnTo>
                  <a:lnTo>
                    <a:pt x="2082" y="38"/>
                  </a:lnTo>
                  <a:lnTo>
                    <a:pt x="2082" y="38"/>
                  </a:lnTo>
                  <a:lnTo>
                    <a:pt x="2078" y="40"/>
                  </a:lnTo>
                  <a:lnTo>
                    <a:pt x="2078" y="40"/>
                  </a:lnTo>
                  <a:lnTo>
                    <a:pt x="2078" y="40"/>
                  </a:lnTo>
                  <a:lnTo>
                    <a:pt x="2078" y="40"/>
                  </a:lnTo>
                  <a:lnTo>
                    <a:pt x="2074" y="40"/>
                  </a:lnTo>
                  <a:lnTo>
                    <a:pt x="2074" y="40"/>
                  </a:lnTo>
                  <a:lnTo>
                    <a:pt x="2074" y="40"/>
                  </a:lnTo>
                  <a:lnTo>
                    <a:pt x="2074" y="40"/>
                  </a:lnTo>
                  <a:lnTo>
                    <a:pt x="2074" y="40"/>
                  </a:lnTo>
                  <a:lnTo>
                    <a:pt x="2074" y="40"/>
                  </a:lnTo>
                  <a:lnTo>
                    <a:pt x="2072" y="40"/>
                  </a:lnTo>
                  <a:lnTo>
                    <a:pt x="2072" y="40"/>
                  </a:lnTo>
                  <a:lnTo>
                    <a:pt x="2068" y="40"/>
                  </a:lnTo>
                  <a:lnTo>
                    <a:pt x="2068" y="40"/>
                  </a:lnTo>
                  <a:lnTo>
                    <a:pt x="2062" y="40"/>
                  </a:lnTo>
                  <a:lnTo>
                    <a:pt x="2058" y="38"/>
                  </a:lnTo>
                  <a:lnTo>
                    <a:pt x="2058" y="38"/>
                  </a:lnTo>
                  <a:lnTo>
                    <a:pt x="2052" y="38"/>
                  </a:lnTo>
                  <a:lnTo>
                    <a:pt x="2052" y="38"/>
                  </a:lnTo>
                  <a:lnTo>
                    <a:pt x="2046" y="40"/>
                  </a:lnTo>
                  <a:lnTo>
                    <a:pt x="2042" y="40"/>
                  </a:lnTo>
                  <a:lnTo>
                    <a:pt x="2042" y="40"/>
                  </a:lnTo>
                  <a:lnTo>
                    <a:pt x="2040" y="40"/>
                  </a:lnTo>
                  <a:lnTo>
                    <a:pt x="2040" y="40"/>
                  </a:lnTo>
                  <a:lnTo>
                    <a:pt x="2036" y="40"/>
                  </a:lnTo>
                  <a:lnTo>
                    <a:pt x="2036" y="40"/>
                  </a:lnTo>
                  <a:lnTo>
                    <a:pt x="2030" y="40"/>
                  </a:lnTo>
                  <a:lnTo>
                    <a:pt x="2030" y="40"/>
                  </a:lnTo>
                  <a:lnTo>
                    <a:pt x="2024" y="40"/>
                  </a:lnTo>
                  <a:lnTo>
                    <a:pt x="2024" y="40"/>
                  </a:lnTo>
                  <a:lnTo>
                    <a:pt x="2020" y="40"/>
                  </a:lnTo>
                  <a:lnTo>
                    <a:pt x="2020" y="40"/>
                  </a:lnTo>
                  <a:lnTo>
                    <a:pt x="2018" y="40"/>
                  </a:lnTo>
                  <a:lnTo>
                    <a:pt x="2018" y="40"/>
                  </a:lnTo>
                  <a:lnTo>
                    <a:pt x="2016" y="40"/>
                  </a:lnTo>
                  <a:lnTo>
                    <a:pt x="2016" y="40"/>
                  </a:lnTo>
                  <a:lnTo>
                    <a:pt x="2016" y="40"/>
                  </a:lnTo>
                  <a:lnTo>
                    <a:pt x="2016" y="40"/>
                  </a:lnTo>
                  <a:lnTo>
                    <a:pt x="2016" y="38"/>
                  </a:lnTo>
                  <a:lnTo>
                    <a:pt x="2016" y="38"/>
                  </a:lnTo>
                  <a:lnTo>
                    <a:pt x="2010" y="40"/>
                  </a:lnTo>
                  <a:lnTo>
                    <a:pt x="2010" y="40"/>
                  </a:lnTo>
                  <a:lnTo>
                    <a:pt x="2010" y="40"/>
                  </a:lnTo>
                  <a:lnTo>
                    <a:pt x="2010" y="40"/>
                  </a:lnTo>
                  <a:lnTo>
                    <a:pt x="2008" y="40"/>
                  </a:lnTo>
                  <a:lnTo>
                    <a:pt x="2008" y="40"/>
                  </a:lnTo>
                  <a:lnTo>
                    <a:pt x="2006" y="40"/>
                  </a:lnTo>
                  <a:lnTo>
                    <a:pt x="2006" y="40"/>
                  </a:lnTo>
                  <a:lnTo>
                    <a:pt x="2000" y="40"/>
                  </a:lnTo>
                  <a:lnTo>
                    <a:pt x="2000" y="40"/>
                  </a:lnTo>
                  <a:lnTo>
                    <a:pt x="1998" y="40"/>
                  </a:lnTo>
                  <a:lnTo>
                    <a:pt x="1998" y="40"/>
                  </a:lnTo>
                  <a:lnTo>
                    <a:pt x="1996" y="40"/>
                  </a:lnTo>
                  <a:lnTo>
                    <a:pt x="1996" y="40"/>
                  </a:lnTo>
                  <a:lnTo>
                    <a:pt x="1994" y="40"/>
                  </a:lnTo>
                  <a:lnTo>
                    <a:pt x="1994" y="40"/>
                  </a:lnTo>
                  <a:lnTo>
                    <a:pt x="1988" y="38"/>
                  </a:lnTo>
                  <a:lnTo>
                    <a:pt x="1988" y="38"/>
                  </a:lnTo>
                  <a:lnTo>
                    <a:pt x="1984" y="38"/>
                  </a:lnTo>
                  <a:lnTo>
                    <a:pt x="1984" y="38"/>
                  </a:lnTo>
                  <a:lnTo>
                    <a:pt x="1976" y="38"/>
                  </a:lnTo>
                  <a:lnTo>
                    <a:pt x="1976" y="38"/>
                  </a:lnTo>
                  <a:lnTo>
                    <a:pt x="1972" y="38"/>
                  </a:lnTo>
                  <a:lnTo>
                    <a:pt x="1972" y="38"/>
                  </a:lnTo>
                  <a:lnTo>
                    <a:pt x="1968" y="40"/>
                  </a:lnTo>
                  <a:lnTo>
                    <a:pt x="1968" y="40"/>
                  </a:lnTo>
                  <a:lnTo>
                    <a:pt x="1964" y="40"/>
                  </a:lnTo>
                  <a:lnTo>
                    <a:pt x="1964" y="40"/>
                  </a:lnTo>
                  <a:lnTo>
                    <a:pt x="1960" y="40"/>
                  </a:lnTo>
                  <a:lnTo>
                    <a:pt x="1960" y="40"/>
                  </a:lnTo>
                  <a:lnTo>
                    <a:pt x="1958" y="40"/>
                  </a:lnTo>
                  <a:lnTo>
                    <a:pt x="1958" y="40"/>
                  </a:lnTo>
                  <a:lnTo>
                    <a:pt x="1950" y="40"/>
                  </a:lnTo>
                  <a:lnTo>
                    <a:pt x="1950" y="40"/>
                  </a:lnTo>
                  <a:lnTo>
                    <a:pt x="1948" y="40"/>
                  </a:lnTo>
                  <a:lnTo>
                    <a:pt x="1948" y="40"/>
                  </a:lnTo>
                  <a:lnTo>
                    <a:pt x="1948" y="40"/>
                  </a:lnTo>
                  <a:lnTo>
                    <a:pt x="1948" y="40"/>
                  </a:lnTo>
                  <a:lnTo>
                    <a:pt x="1948" y="40"/>
                  </a:lnTo>
                  <a:lnTo>
                    <a:pt x="1948" y="40"/>
                  </a:lnTo>
                  <a:lnTo>
                    <a:pt x="1948" y="40"/>
                  </a:lnTo>
                  <a:lnTo>
                    <a:pt x="1948" y="40"/>
                  </a:lnTo>
                  <a:lnTo>
                    <a:pt x="1946" y="40"/>
                  </a:lnTo>
                  <a:lnTo>
                    <a:pt x="1946" y="40"/>
                  </a:lnTo>
                  <a:lnTo>
                    <a:pt x="1944" y="40"/>
                  </a:lnTo>
                  <a:lnTo>
                    <a:pt x="1944" y="40"/>
                  </a:lnTo>
                  <a:lnTo>
                    <a:pt x="1944" y="40"/>
                  </a:lnTo>
                  <a:lnTo>
                    <a:pt x="1944" y="40"/>
                  </a:lnTo>
                  <a:lnTo>
                    <a:pt x="1944" y="40"/>
                  </a:lnTo>
                  <a:lnTo>
                    <a:pt x="1944" y="40"/>
                  </a:lnTo>
                  <a:lnTo>
                    <a:pt x="1942" y="40"/>
                  </a:lnTo>
                  <a:lnTo>
                    <a:pt x="1942" y="40"/>
                  </a:lnTo>
                  <a:lnTo>
                    <a:pt x="1942" y="40"/>
                  </a:lnTo>
                  <a:lnTo>
                    <a:pt x="1942" y="40"/>
                  </a:lnTo>
                  <a:lnTo>
                    <a:pt x="1934" y="40"/>
                  </a:lnTo>
                  <a:lnTo>
                    <a:pt x="1934" y="40"/>
                  </a:lnTo>
                  <a:lnTo>
                    <a:pt x="1932" y="40"/>
                  </a:lnTo>
                  <a:lnTo>
                    <a:pt x="1932" y="40"/>
                  </a:lnTo>
                  <a:lnTo>
                    <a:pt x="1932" y="40"/>
                  </a:lnTo>
                  <a:lnTo>
                    <a:pt x="1932" y="40"/>
                  </a:lnTo>
                  <a:lnTo>
                    <a:pt x="1932" y="40"/>
                  </a:lnTo>
                  <a:lnTo>
                    <a:pt x="1928" y="40"/>
                  </a:lnTo>
                  <a:lnTo>
                    <a:pt x="1924" y="40"/>
                  </a:lnTo>
                  <a:lnTo>
                    <a:pt x="1924" y="40"/>
                  </a:lnTo>
                  <a:lnTo>
                    <a:pt x="1924" y="40"/>
                  </a:lnTo>
                  <a:lnTo>
                    <a:pt x="1924" y="40"/>
                  </a:lnTo>
                  <a:lnTo>
                    <a:pt x="1922" y="40"/>
                  </a:lnTo>
                  <a:lnTo>
                    <a:pt x="1922" y="40"/>
                  </a:lnTo>
                  <a:lnTo>
                    <a:pt x="1918" y="40"/>
                  </a:lnTo>
                  <a:lnTo>
                    <a:pt x="1918" y="40"/>
                  </a:lnTo>
                  <a:lnTo>
                    <a:pt x="1914" y="40"/>
                  </a:lnTo>
                  <a:lnTo>
                    <a:pt x="1914" y="40"/>
                  </a:lnTo>
                  <a:lnTo>
                    <a:pt x="1910" y="40"/>
                  </a:lnTo>
                  <a:lnTo>
                    <a:pt x="1910" y="40"/>
                  </a:lnTo>
                  <a:lnTo>
                    <a:pt x="1908" y="40"/>
                  </a:lnTo>
                  <a:lnTo>
                    <a:pt x="1908" y="40"/>
                  </a:lnTo>
                  <a:lnTo>
                    <a:pt x="1906" y="42"/>
                  </a:lnTo>
                  <a:lnTo>
                    <a:pt x="1906" y="42"/>
                  </a:lnTo>
                  <a:lnTo>
                    <a:pt x="1900" y="42"/>
                  </a:lnTo>
                  <a:lnTo>
                    <a:pt x="1900" y="42"/>
                  </a:lnTo>
                  <a:lnTo>
                    <a:pt x="1900" y="42"/>
                  </a:lnTo>
                  <a:lnTo>
                    <a:pt x="1900" y="42"/>
                  </a:lnTo>
                  <a:lnTo>
                    <a:pt x="1896" y="42"/>
                  </a:lnTo>
                  <a:lnTo>
                    <a:pt x="1896" y="42"/>
                  </a:lnTo>
                  <a:lnTo>
                    <a:pt x="1896" y="42"/>
                  </a:lnTo>
                  <a:lnTo>
                    <a:pt x="1896" y="42"/>
                  </a:lnTo>
                  <a:lnTo>
                    <a:pt x="1894" y="42"/>
                  </a:lnTo>
                  <a:lnTo>
                    <a:pt x="1894" y="42"/>
                  </a:lnTo>
                  <a:lnTo>
                    <a:pt x="1888" y="42"/>
                  </a:lnTo>
                  <a:lnTo>
                    <a:pt x="1888" y="42"/>
                  </a:lnTo>
                  <a:lnTo>
                    <a:pt x="1886" y="42"/>
                  </a:lnTo>
                  <a:lnTo>
                    <a:pt x="1886" y="42"/>
                  </a:lnTo>
                  <a:lnTo>
                    <a:pt x="1886" y="42"/>
                  </a:lnTo>
                  <a:lnTo>
                    <a:pt x="1886" y="42"/>
                  </a:lnTo>
                  <a:lnTo>
                    <a:pt x="1884" y="40"/>
                  </a:lnTo>
                  <a:lnTo>
                    <a:pt x="1884" y="40"/>
                  </a:lnTo>
                  <a:lnTo>
                    <a:pt x="1882" y="42"/>
                  </a:lnTo>
                  <a:lnTo>
                    <a:pt x="1882" y="42"/>
                  </a:lnTo>
                  <a:lnTo>
                    <a:pt x="1882" y="40"/>
                  </a:lnTo>
                  <a:lnTo>
                    <a:pt x="1882" y="40"/>
                  </a:lnTo>
                  <a:lnTo>
                    <a:pt x="1882" y="40"/>
                  </a:lnTo>
                  <a:lnTo>
                    <a:pt x="1882" y="40"/>
                  </a:lnTo>
                  <a:lnTo>
                    <a:pt x="1880" y="40"/>
                  </a:lnTo>
                  <a:lnTo>
                    <a:pt x="1880" y="40"/>
                  </a:lnTo>
                  <a:lnTo>
                    <a:pt x="1876" y="40"/>
                  </a:lnTo>
                  <a:lnTo>
                    <a:pt x="1876" y="40"/>
                  </a:lnTo>
                  <a:lnTo>
                    <a:pt x="1874" y="42"/>
                  </a:lnTo>
                  <a:lnTo>
                    <a:pt x="1874" y="42"/>
                  </a:lnTo>
                  <a:lnTo>
                    <a:pt x="1870" y="42"/>
                  </a:lnTo>
                  <a:lnTo>
                    <a:pt x="1870" y="42"/>
                  </a:lnTo>
                  <a:lnTo>
                    <a:pt x="1866" y="44"/>
                  </a:lnTo>
                  <a:lnTo>
                    <a:pt x="1866" y="44"/>
                  </a:lnTo>
                  <a:lnTo>
                    <a:pt x="1860" y="42"/>
                  </a:lnTo>
                  <a:lnTo>
                    <a:pt x="1860" y="42"/>
                  </a:lnTo>
                  <a:lnTo>
                    <a:pt x="1856" y="42"/>
                  </a:lnTo>
                  <a:lnTo>
                    <a:pt x="1856" y="42"/>
                  </a:lnTo>
                  <a:lnTo>
                    <a:pt x="1848" y="42"/>
                  </a:lnTo>
                  <a:lnTo>
                    <a:pt x="1848" y="42"/>
                  </a:lnTo>
                  <a:lnTo>
                    <a:pt x="1846" y="42"/>
                  </a:lnTo>
                  <a:lnTo>
                    <a:pt x="1846" y="42"/>
                  </a:lnTo>
                  <a:lnTo>
                    <a:pt x="1842" y="42"/>
                  </a:lnTo>
                  <a:lnTo>
                    <a:pt x="1842" y="42"/>
                  </a:lnTo>
                  <a:lnTo>
                    <a:pt x="1842" y="42"/>
                  </a:lnTo>
                  <a:lnTo>
                    <a:pt x="1842" y="42"/>
                  </a:lnTo>
                  <a:lnTo>
                    <a:pt x="1840" y="42"/>
                  </a:lnTo>
                  <a:lnTo>
                    <a:pt x="1840" y="42"/>
                  </a:lnTo>
                  <a:lnTo>
                    <a:pt x="1840" y="42"/>
                  </a:lnTo>
                  <a:lnTo>
                    <a:pt x="1840" y="42"/>
                  </a:lnTo>
                  <a:lnTo>
                    <a:pt x="1836" y="42"/>
                  </a:lnTo>
                  <a:lnTo>
                    <a:pt x="1832" y="42"/>
                  </a:lnTo>
                  <a:lnTo>
                    <a:pt x="1832" y="42"/>
                  </a:lnTo>
                  <a:lnTo>
                    <a:pt x="1832" y="38"/>
                  </a:lnTo>
                  <a:lnTo>
                    <a:pt x="1832" y="38"/>
                  </a:lnTo>
                  <a:lnTo>
                    <a:pt x="1830" y="38"/>
                  </a:lnTo>
                  <a:lnTo>
                    <a:pt x="1830" y="38"/>
                  </a:lnTo>
                  <a:lnTo>
                    <a:pt x="1828" y="40"/>
                  </a:lnTo>
                  <a:lnTo>
                    <a:pt x="1828" y="40"/>
                  </a:lnTo>
                  <a:lnTo>
                    <a:pt x="1826" y="40"/>
                  </a:lnTo>
                  <a:lnTo>
                    <a:pt x="1826" y="40"/>
                  </a:lnTo>
                  <a:lnTo>
                    <a:pt x="1820" y="40"/>
                  </a:lnTo>
                  <a:lnTo>
                    <a:pt x="1820" y="40"/>
                  </a:lnTo>
                  <a:lnTo>
                    <a:pt x="1820" y="40"/>
                  </a:lnTo>
                  <a:lnTo>
                    <a:pt x="1820" y="40"/>
                  </a:lnTo>
                  <a:lnTo>
                    <a:pt x="1816" y="38"/>
                  </a:lnTo>
                  <a:lnTo>
                    <a:pt x="1816" y="38"/>
                  </a:lnTo>
                  <a:lnTo>
                    <a:pt x="1814" y="38"/>
                  </a:lnTo>
                  <a:lnTo>
                    <a:pt x="1812" y="40"/>
                  </a:lnTo>
                  <a:lnTo>
                    <a:pt x="1812" y="40"/>
                  </a:lnTo>
                  <a:lnTo>
                    <a:pt x="1812" y="42"/>
                  </a:lnTo>
                  <a:lnTo>
                    <a:pt x="1812" y="42"/>
                  </a:lnTo>
                  <a:lnTo>
                    <a:pt x="1804" y="42"/>
                  </a:lnTo>
                  <a:lnTo>
                    <a:pt x="1804" y="42"/>
                  </a:lnTo>
                  <a:lnTo>
                    <a:pt x="1798" y="42"/>
                  </a:lnTo>
                  <a:lnTo>
                    <a:pt x="1798" y="42"/>
                  </a:lnTo>
                  <a:lnTo>
                    <a:pt x="1790" y="44"/>
                  </a:lnTo>
                  <a:lnTo>
                    <a:pt x="1790" y="44"/>
                  </a:lnTo>
                  <a:lnTo>
                    <a:pt x="1786" y="44"/>
                  </a:lnTo>
                  <a:lnTo>
                    <a:pt x="1782" y="44"/>
                  </a:lnTo>
                  <a:lnTo>
                    <a:pt x="1782" y="44"/>
                  </a:lnTo>
                  <a:lnTo>
                    <a:pt x="1778" y="44"/>
                  </a:lnTo>
                  <a:lnTo>
                    <a:pt x="1778" y="44"/>
                  </a:lnTo>
                  <a:lnTo>
                    <a:pt x="1774" y="44"/>
                  </a:lnTo>
                  <a:lnTo>
                    <a:pt x="1774" y="44"/>
                  </a:lnTo>
                  <a:lnTo>
                    <a:pt x="1772" y="44"/>
                  </a:lnTo>
                  <a:lnTo>
                    <a:pt x="1768" y="44"/>
                  </a:lnTo>
                  <a:lnTo>
                    <a:pt x="1768" y="44"/>
                  </a:lnTo>
                  <a:lnTo>
                    <a:pt x="1766" y="44"/>
                  </a:lnTo>
                  <a:lnTo>
                    <a:pt x="1766" y="44"/>
                  </a:lnTo>
                  <a:lnTo>
                    <a:pt x="1762" y="44"/>
                  </a:lnTo>
                  <a:lnTo>
                    <a:pt x="1762" y="44"/>
                  </a:lnTo>
                  <a:lnTo>
                    <a:pt x="1756" y="44"/>
                  </a:lnTo>
                  <a:lnTo>
                    <a:pt x="1756" y="44"/>
                  </a:lnTo>
                  <a:lnTo>
                    <a:pt x="1752" y="44"/>
                  </a:lnTo>
                  <a:lnTo>
                    <a:pt x="1752" y="44"/>
                  </a:lnTo>
                  <a:lnTo>
                    <a:pt x="1748" y="44"/>
                  </a:lnTo>
                  <a:lnTo>
                    <a:pt x="1748" y="44"/>
                  </a:lnTo>
                  <a:lnTo>
                    <a:pt x="1746" y="44"/>
                  </a:lnTo>
                  <a:lnTo>
                    <a:pt x="1746" y="44"/>
                  </a:lnTo>
                  <a:lnTo>
                    <a:pt x="1744" y="44"/>
                  </a:lnTo>
                  <a:lnTo>
                    <a:pt x="1744" y="44"/>
                  </a:lnTo>
                  <a:lnTo>
                    <a:pt x="1742" y="44"/>
                  </a:lnTo>
                  <a:lnTo>
                    <a:pt x="1742" y="44"/>
                  </a:lnTo>
                  <a:lnTo>
                    <a:pt x="1738" y="44"/>
                  </a:lnTo>
                  <a:lnTo>
                    <a:pt x="1738" y="44"/>
                  </a:lnTo>
                  <a:lnTo>
                    <a:pt x="1734" y="44"/>
                  </a:lnTo>
                  <a:lnTo>
                    <a:pt x="1734" y="44"/>
                  </a:lnTo>
                  <a:lnTo>
                    <a:pt x="1734" y="44"/>
                  </a:lnTo>
                  <a:lnTo>
                    <a:pt x="1734" y="44"/>
                  </a:lnTo>
                  <a:lnTo>
                    <a:pt x="1732" y="44"/>
                  </a:lnTo>
                  <a:lnTo>
                    <a:pt x="1732" y="44"/>
                  </a:lnTo>
                  <a:lnTo>
                    <a:pt x="1724" y="44"/>
                  </a:lnTo>
                  <a:lnTo>
                    <a:pt x="1718" y="46"/>
                  </a:lnTo>
                  <a:lnTo>
                    <a:pt x="1718" y="46"/>
                  </a:lnTo>
                  <a:lnTo>
                    <a:pt x="1718" y="44"/>
                  </a:lnTo>
                  <a:lnTo>
                    <a:pt x="1718" y="44"/>
                  </a:lnTo>
                  <a:lnTo>
                    <a:pt x="1716" y="44"/>
                  </a:lnTo>
                  <a:lnTo>
                    <a:pt x="1716" y="44"/>
                  </a:lnTo>
                  <a:lnTo>
                    <a:pt x="1706" y="44"/>
                  </a:lnTo>
                  <a:lnTo>
                    <a:pt x="1706" y="44"/>
                  </a:lnTo>
                  <a:lnTo>
                    <a:pt x="1702" y="44"/>
                  </a:lnTo>
                  <a:lnTo>
                    <a:pt x="1702" y="44"/>
                  </a:lnTo>
                  <a:lnTo>
                    <a:pt x="1698" y="44"/>
                  </a:lnTo>
                  <a:lnTo>
                    <a:pt x="1698" y="44"/>
                  </a:lnTo>
                  <a:lnTo>
                    <a:pt x="1694" y="44"/>
                  </a:lnTo>
                  <a:lnTo>
                    <a:pt x="1694" y="44"/>
                  </a:lnTo>
                  <a:lnTo>
                    <a:pt x="1694" y="44"/>
                  </a:lnTo>
                  <a:lnTo>
                    <a:pt x="1694" y="44"/>
                  </a:lnTo>
                  <a:lnTo>
                    <a:pt x="1690" y="44"/>
                  </a:lnTo>
                  <a:lnTo>
                    <a:pt x="1690" y="44"/>
                  </a:lnTo>
                  <a:lnTo>
                    <a:pt x="1686" y="44"/>
                  </a:lnTo>
                  <a:lnTo>
                    <a:pt x="1686" y="44"/>
                  </a:lnTo>
                  <a:lnTo>
                    <a:pt x="1686" y="44"/>
                  </a:lnTo>
                  <a:lnTo>
                    <a:pt x="1686" y="44"/>
                  </a:lnTo>
                  <a:lnTo>
                    <a:pt x="1682" y="44"/>
                  </a:lnTo>
                  <a:lnTo>
                    <a:pt x="1682" y="44"/>
                  </a:lnTo>
                  <a:lnTo>
                    <a:pt x="1678" y="44"/>
                  </a:lnTo>
                  <a:lnTo>
                    <a:pt x="1678" y="44"/>
                  </a:lnTo>
                  <a:lnTo>
                    <a:pt x="1672" y="44"/>
                  </a:lnTo>
                  <a:lnTo>
                    <a:pt x="1672" y="44"/>
                  </a:lnTo>
                  <a:lnTo>
                    <a:pt x="1670" y="44"/>
                  </a:lnTo>
                  <a:lnTo>
                    <a:pt x="1670" y="44"/>
                  </a:lnTo>
                  <a:lnTo>
                    <a:pt x="1668" y="44"/>
                  </a:lnTo>
                  <a:lnTo>
                    <a:pt x="1668" y="44"/>
                  </a:lnTo>
                  <a:lnTo>
                    <a:pt x="1668" y="44"/>
                  </a:lnTo>
                  <a:lnTo>
                    <a:pt x="1668" y="44"/>
                  </a:lnTo>
                  <a:lnTo>
                    <a:pt x="1664" y="44"/>
                  </a:lnTo>
                  <a:lnTo>
                    <a:pt x="1664" y="44"/>
                  </a:lnTo>
                  <a:lnTo>
                    <a:pt x="1658" y="46"/>
                  </a:lnTo>
                  <a:lnTo>
                    <a:pt x="1652" y="46"/>
                  </a:lnTo>
                  <a:lnTo>
                    <a:pt x="1652" y="46"/>
                  </a:lnTo>
                  <a:lnTo>
                    <a:pt x="1652" y="46"/>
                  </a:lnTo>
                  <a:lnTo>
                    <a:pt x="1652" y="46"/>
                  </a:lnTo>
                  <a:lnTo>
                    <a:pt x="1650" y="46"/>
                  </a:lnTo>
                  <a:lnTo>
                    <a:pt x="1650" y="46"/>
                  </a:lnTo>
                  <a:lnTo>
                    <a:pt x="1642" y="44"/>
                  </a:lnTo>
                  <a:lnTo>
                    <a:pt x="1642" y="44"/>
                  </a:lnTo>
                  <a:lnTo>
                    <a:pt x="1638" y="44"/>
                  </a:lnTo>
                  <a:lnTo>
                    <a:pt x="1638" y="44"/>
                  </a:lnTo>
                  <a:lnTo>
                    <a:pt x="1634" y="46"/>
                  </a:lnTo>
                  <a:lnTo>
                    <a:pt x="1634" y="46"/>
                  </a:lnTo>
                  <a:lnTo>
                    <a:pt x="1626" y="46"/>
                  </a:lnTo>
                  <a:lnTo>
                    <a:pt x="1626" y="46"/>
                  </a:lnTo>
                  <a:lnTo>
                    <a:pt x="1622" y="46"/>
                  </a:lnTo>
                  <a:lnTo>
                    <a:pt x="1622" y="46"/>
                  </a:lnTo>
                  <a:lnTo>
                    <a:pt x="1620" y="44"/>
                  </a:lnTo>
                  <a:lnTo>
                    <a:pt x="1620" y="44"/>
                  </a:lnTo>
                  <a:lnTo>
                    <a:pt x="1612" y="44"/>
                  </a:lnTo>
                  <a:lnTo>
                    <a:pt x="1612" y="44"/>
                  </a:lnTo>
                  <a:lnTo>
                    <a:pt x="1608" y="44"/>
                  </a:lnTo>
                  <a:lnTo>
                    <a:pt x="1608" y="44"/>
                  </a:lnTo>
                  <a:lnTo>
                    <a:pt x="1600" y="46"/>
                  </a:lnTo>
                  <a:lnTo>
                    <a:pt x="1600" y="46"/>
                  </a:lnTo>
                  <a:lnTo>
                    <a:pt x="1596" y="46"/>
                  </a:lnTo>
                  <a:lnTo>
                    <a:pt x="1596" y="46"/>
                  </a:lnTo>
                  <a:lnTo>
                    <a:pt x="1592" y="46"/>
                  </a:lnTo>
                  <a:lnTo>
                    <a:pt x="1592" y="46"/>
                  </a:lnTo>
                  <a:lnTo>
                    <a:pt x="1588" y="46"/>
                  </a:lnTo>
                  <a:lnTo>
                    <a:pt x="1588" y="46"/>
                  </a:lnTo>
                  <a:lnTo>
                    <a:pt x="1586" y="46"/>
                  </a:lnTo>
                  <a:lnTo>
                    <a:pt x="1586" y="46"/>
                  </a:lnTo>
                  <a:lnTo>
                    <a:pt x="1584" y="46"/>
                  </a:lnTo>
                  <a:lnTo>
                    <a:pt x="1584" y="46"/>
                  </a:lnTo>
                  <a:lnTo>
                    <a:pt x="1580" y="46"/>
                  </a:lnTo>
                  <a:lnTo>
                    <a:pt x="1580" y="46"/>
                  </a:lnTo>
                  <a:lnTo>
                    <a:pt x="1580" y="46"/>
                  </a:lnTo>
                  <a:lnTo>
                    <a:pt x="1580" y="46"/>
                  </a:lnTo>
                  <a:lnTo>
                    <a:pt x="1576" y="46"/>
                  </a:lnTo>
                  <a:lnTo>
                    <a:pt x="1570" y="48"/>
                  </a:lnTo>
                  <a:lnTo>
                    <a:pt x="1570" y="48"/>
                  </a:lnTo>
                  <a:lnTo>
                    <a:pt x="1568" y="46"/>
                  </a:lnTo>
                  <a:lnTo>
                    <a:pt x="1568" y="46"/>
                  </a:lnTo>
                  <a:lnTo>
                    <a:pt x="1566" y="48"/>
                  </a:lnTo>
                  <a:lnTo>
                    <a:pt x="1566" y="48"/>
                  </a:lnTo>
                  <a:lnTo>
                    <a:pt x="1560" y="48"/>
                  </a:lnTo>
                  <a:lnTo>
                    <a:pt x="1560" y="48"/>
                  </a:lnTo>
                  <a:lnTo>
                    <a:pt x="1560" y="48"/>
                  </a:lnTo>
                  <a:lnTo>
                    <a:pt x="1560" y="48"/>
                  </a:lnTo>
                  <a:lnTo>
                    <a:pt x="1558" y="46"/>
                  </a:lnTo>
                  <a:lnTo>
                    <a:pt x="1558" y="46"/>
                  </a:lnTo>
                  <a:lnTo>
                    <a:pt x="1554" y="44"/>
                  </a:lnTo>
                  <a:lnTo>
                    <a:pt x="1554" y="44"/>
                  </a:lnTo>
                  <a:lnTo>
                    <a:pt x="1550" y="46"/>
                  </a:lnTo>
                  <a:lnTo>
                    <a:pt x="1550" y="46"/>
                  </a:lnTo>
                  <a:lnTo>
                    <a:pt x="1546" y="46"/>
                  </a:lnTo>
                  <a:lnTo>
                    <a:pt x="1546" y="46"/>
                  </a:lnTo>
                  <a:lnTo>
                    <a:pt x="1544" y="46"/>
                  </a:lnTo>
                  <a:lnTo>
                    <a:pt x="1544" y="46"/>
                  </a:lnTo>
                  <a:lnTo>
                    <a:pt x="1540" y="48"/>
                  </a:lnTo>
                  <a:lnTo>
                    <a:pt x="1540" y="48"/>
                  </a:lnTo>
                  <a:lnTo>
                    <a:pt x="1538" y="46"/>
                  </a:lnTo>
                  <a:lnTo>
                    <a:pt x="1538" y="46"/>
                  </a:lnTo>
                  <a:lnTo>
                    <a:pt x="1536" y="44"/>
                  </a:lnTo>
                  <a:lnTo>
                    <a:pt x="1536" y="44"/>
                  </a:lnTo>
                  <a:lnTo>
                    <a:pt x="1534" y="44"/>
                  </a:lnTo>
                  <a:lnTo>
                    <a:pt x="1534" y="44"/>
                  </a:lnTo>
                  <a:lnTo>
                    <a:pt x="1532" y="44"/>
                  </a:lnTo>
                  <a:lnTo>
                    <a:pt x="1532" y="44"/>
                  </a:lnTo>
                  <a:lnTo>
                    <a:pt x="1532" y="44"/>
                  </a:lnTo>
                  <a:lnTo>
                    <a:pt x="1532" y="44"/>
                  </a:lnTo>
                  <a:lnTo>
                    <a:pt x="1526" y="46"/>
                  </a:lnTo>
                  <a:lnTo>
                    <a:pt x="1526" y="46"/>
                  </a:lnTo>
                  <a:lnTo>
                    <a:pt x="1520" y="46"/>
                  </a:lnTo>
                  <a:lnTo>
                    <a:pt x="1520" y="46"/>
                  </a:lnTo>
                  <a:lnTo>
                    <a:pt x="1518" y="46"/>
                  </a:lnTo>
                  <a:lnTo>
                    <a:pt x="1518" y="46"/>
                  </a:lnTo>
                  <a:lnTo>
                    <a:pt x="1516" y="46"/>
                  </a:lnTo>
                  <a:lnTo>
                    <a:pt x="1516" y="46"/>
                  </a:lnTo>
                  <a:lnTo>
                    <a:pt x="1514" y="46"/>
                  </a:lnTo>
                  <a:lnTo>
                    <a:pt x="1514" y="46"/>
                  </a:lnTo>
                  <a:lnTo>
                    <a:pt x="1514" y="46"/>
                  </a:lnTo>
                  <a:lnTo>
                    <a:pt x="1514" y="46"/>
                  </a:lnTo>
                  <a:lnTo>
                    <a:pt x="1512" y="46"/>
                  </a:lnTo>
                  <a:lnTo>
                    <a:pt x="1512" y="46"/>
                  </a:lnTo>
                  <a:lnTo>
                    <a:pt x="1506" y="44"/>
                  </a:lnTo>
                  <a:lnTo>
                    <a:pt x="1504" y="46"/>
                  </a:lnTo>
                  <a:lnTo>
                    <a:pt x="1504" y="46"/>
                  </a:lnTo>
                  <a:lnTo>
                    <a:pt x="1500" y="46"/>
                  </a:lnTo>
                  <a:lnTo>
                    <a:pt x="1500" y="46"/>
                  </a:lnTo>
                  <a:lnTo>
                    <a:pt x="1492" y="46"/>
                  </a:lnTo>
                  <a:lnTo>
                    <a:pt x="1492" y="46"/>
                  </a:lnTo>
                  <a:lnTo>
                    <a:pt x="1492" y="46"/>
                  </a:lnTo>
                  <a:lnTo>
                    <a:pt x="1492" y="46"/>
                  </a:lnTo>
                  <a:lnTo>
                    <a:pt x="1490" y="46"/>
                  </a:lnTo>
                  <a:lnTo>
                    <a:pt x="1490" y="46"/>
                  </a:lnTo>
                  <a:lnTo>
                    <a:pt x="1488" y="46"/>
                  </a:lnTo>
                  <a:lnTo>
                    <a:pt x="1488" y="46"/>
                  </a:lnTo>
                  <a:lnTo>
                    <a:pt x="1486" y="46"/>
                  </a:lnTo>
                  <a:lnTo>
                    <a:pt x="1486" y="46"/>
                  </a:lnTo>
                  <a:lnTo>
                    <a:pt x="1484" y="46"/>
                  </a:lnTo>
                  <a:lnTo>
                    <a:pt x="1484" y="46"/>
                  </a:lnTo>
                  <a:lnTo>
                    <a:pt x="1480" y="46"/>
                  </a:lnTo>
                  <a:lnTo>
                    <a:pt x="1480" y="46"/>
                  </a:lnTo>
                  <a:lnTo>
                    <a:pt x="1480" y="44"/>
                  </a:lnTo>
                  <a:lnTo>
                    <a:pt x="1480" y="44"/>
                  </a:lnTo>
                  <a:lnTo>
                    <a:pt x="1476" y="44"/>
                  </a:lnTo>
                  <a:lnTo>
                    <a:pt x="1476" y="44"/>
                  </a:lnTo>
                  <a:lnTo>
                    <a:pt x="1470" y="46"/>
                  </a:lnTo>
                  <a:lnTo>
                    <a:pt x="1470" y="46"/>
                  </a:lnTo>
                  <a:lnTo>
                    <a:pt x="1466" y="44"/>
                  </a:lnTo>
                  <a:lnTo>
                    <a:pt x="1466" y="44"/>
                  </a:lnTo>
                  <a:lnTo>
                    <a:pt x="1464" y="44"/>
                  </a:lnTo>
                  <a:lnTo>
                    <a:pt x="1464" y="44"/>
                  </a:lnTo>
                  <a:lnTo>
                    <a:pt x="1462" y="44"/>
                  </a:lnTo>
                  <a:lnTo>
                    <a:pt x="1462" y="44"/>
                  </a:lnTo>
                  <a:lnTo>
                    <a:pt x="1458" y="44"/>
                  </a:lnTo>
                  <a:lnTo>
                    <a:pt x="1458" y="44"/>
                  </a:lnTo>
                  <a:lnTo>
                    <a:pt x="1456" y="44"/>
                  </a:lnTo>
                  <a:lnTo>
                    <a:pt x="1456" y="44"/>
                  </a:lnTo>
                  <a:lnTo>
                    <a:pt x="1452" y="44"/>
                  </a:lnTo>
                  <a:lnTo>
                    <a:pt x="1452" y="44"/>
                  </a:lnTo>
                  <a:lnTo>
                    <a:pt x="1450" y="44"/>
                  </a:lnTo>
                  <a:lnTo>
                    <a:pt x="1450" y="44"/>
                  </a:lnTo>
                  <a:lnTo>
                    <a:pt x="1442" y="44"/>
                  </a:lnTo>
                  <a:lnTo>
                    <a:pt x="1442" y="44"/>
                  </a:lnTo>
                  <a:lnTo>
                    <a:pt x="1438" y="42"/>
                  </a:lnTo>
                  <a:lnTo>
                    <a:pt x="1438" y="42"/>
                  </a:lnTo>
                  <a:lnTo>
                    <a:pt x="1434" y="42"/>
                  </a:lnTo>
                  <a:lnTo>
                    <a:pt x="1434" y="42"/>
                  </a:lnTo>
                  <a:lnTo>
                    <a:pt x="1430" y="44"/>
                  </a:lnTo>
                  <a:lnTo>
                    <a:pt x="1430" y="44"/>
                  </a:lnTo>
                  <a:lnTo>
                    <a:pt x="1430" y="44"/>
                  </a:lnTo>
                  <a:lnTo>
                    <a:pt x="1430" y="44"/>
                  </a:lnTo>
                  <a:lnTo>
                    <a:pt x="1430" y="44"/>
                  </a:lnTo>
                  <a:lnTo>
                    <a:pt x="1430" y="44"/>
                  </a:lnTo>
                  <a:lnTo>
                    <a:pt x="1424" y="42"/>
                  </a:lnTo>
                  <a:lnTo>
                    <a:pt x="1424" y="42"/>
                  </a:lnTo>
                  <a:lnTo>
                    <a:pt x="1420" y="44"/>
                  </a:lnTo>
                  <a:lnTo>
                    <a:pt x="1420" y="44"/>
                  </a:lnTo>
                  <a:lnTo>
                    <a:pt x="1414" y="42"/>
                  </a:lnTo>
                  <a:lnTo>
                    <a:pt x="1414" y="42"/>
                  </a:lnTo>
                  <a:lnTo>
                    <a:pt x="1412" y="44"/>
                  </a:lnTo>
                  <a:lnTo>
                    <a:pt x="1412" y="44"/>
                  </a:lnTo>
                  <a:lnTo>
                    <a:pt x="1406" y="42"/>
                  </a:lnTo>
                  <a:lnTo>
                    <a:pt x="1406" y="42"/>
                  </a:lnTo>
                  <a:lnTo>
                    <a:pt x="1398" y="42"/>
                  </a:lnTo>
                  <a:lnTo>
                    <a:pt x="1398" y="42"/>
                  </a:lnTo>
                  <a:lnTo>
                    <a:pt x="1396" y="44"/>
                  </a:lnTo>
                  <a:lnTo>
                    <a:pt x="1396" y="44"/>
                  </a:lnTo>
                  <a:lnTo>
                    <a:pt x="1394" y="42"/>
                  </a:lnTo>
                  <a:lnTo>
                    <a:pt x="1394" y="42"/>
                  </a:lnTo>
                  <a:lnTo>
                    <a:pt x="1394" y="42"/>
                  </a:lnTo>
                  <a:lnTo>
                    <a:pt x="1394" y="42"/>
                  </a:lnTo>
                  <a:lnTo>
                    <a:pt x="1390" y="44"/>
                  </a:lnTo>
                  <a:lnTo>
                    <a:pt x="1386" y="44"/>
                  </a:lnTo>
                  <a:lnTo>
                    <a:pt x="1386" y="44"/>
                  </a:lnTo>
                  <a:lnTo>
                    <a:pt x="1384" y="44"/>
                  </a:lnTo>
                  <a:lnTo>
                    <a:pt x="1384" y="44"/>
                  </a:lnTo>
                  <a:lnTo>
                    <a:pt x="1380" y="44"/>
                  </a:lnTo>
                  <a:lnTo>
                    <a:pt x="1380" y="44"/>
                  </a:lnTo>
                  <a:lnTo>
                    <a:pt x="1378" y="44"/>
                  </a:lnTo>
                  <a:lnTo>
                    <a:pt x="1378" y="44"/>
                  </a:lnTo>
                  <a:lnTo>
                    <a:pt x="1374" y="44"/>
                  </a:lnTo>
                  <a:lnTo>
                    <a:pt x="1374" y="44"/>
                  </a:lnTo>
                  <a:lnTo>
                    <a:pt x="1372" y="44"/>
                  </a:lnTo>
                  <a:lnTo>
                    <a:pt x="1372" y="44"/>
                  </a:lnTo>
                  <a:lnTo>
                    <a:pt x="1370" y="44"/>
                  </a:lnTo>
                  <a:lnTo>
                    <a:pt x="1370" y="44"/>
                  </a:lnTo>
                  <a:lnTo>
                    <a:pt x="1366" y="44"/>
                  </a:lnTo>
                  <a:lnTo>
                    <a:pt x="1366" y="44"/>
                  </a:lnTo>
                  <a:lnTo>
                    <a:pt x="1364" y="44"/>
                  </a:lnTo>
                  <a:lnTo>
                    <a:pt x="1364" y="44"/>
                  </a:lnTo>
                  <a:lnTo>
                    <a:pt x="1362" y="44"/>
                  </a:lnTo>
                  <a:lnTo>
                    <a:pt x="1362" y="44"/>
                  </a:lnTo>
                  <a:lnTo>
                    <a:pt x="1354" y="44"/>
                  </a:lnTo>
                  <a:lnTo>
                    <a:pt x="1354" y="44"/>
                  </a:lnTo>
                  <a:lnTo>
                    <a:pt x="1350" y="44"/>
                  </a:lnTo>
                  <a:lnTo>
                    <a:pt x="1350" y="44"/>
                  </a:lnTo>
                  <a:lnTo>
                    <a:pt x="1348" y="44"/>
                  </a:lnTo>
                  <a:lnTo>
                    <a:pt x="1348" y="44"/>
                  </a:lnTo>
                  <a:lnTo>
                    <a:pt x="1344" y="44"/>
                  </a:lnTo>
                  <a:lnTo>
                    <a:pt x="1344" y="44"/>
                  </a:lnTo>
                  <a:lnTo>
                    <a:pt x="1340" y="46"/>
                  </a:lnTo>
                  <a:lnTo>
                    <a:pt x="1340" y="46"/>
                  </a:lnTo>
                  <a:lnTo>
                    <a:pt x="1336" y="46"/>
                  </a:lnTo>
                  <a:lnTo>
                    <a:pt x="1336" y="46"/>
                  </a:lnTo>
                  <a:lnTo>
                    <a:pt x="1328" y="46"/>
                  </a:lnTo>
                  <a:lnTo>
                    <a:pt x="1328" y="46"/>
                  </a:lnTo>
                  <a:lnTo>
                    <a:pt x="1326" y="44"/>
                  </a:lnTo>
                  <a:lnTo>
                    <a:pt x="1326" y="44"/>
                  </a:lnTo>
                  <a:lnTo>
                    <a:pt x="1318" y="44"/>
                  </a:lnTo>
                  <a:lnTo>
                    <a:pt x="1318" y="44"/>
                  </a:lnTo>
                  <a:lnTo>
                    <a:pt x="1316" y="44"/>
                  </a:lnTo>
                  <a:lnTo>
                    <a:pt x="1316" y="44"/>
                  </a:lnTo>
                  <a:lnTo>
                    <a:pt x="1312" y="44"/>
                  </a:lnTo>
                  <a:lnTo>
                    <a:pt x="1312" y="44"/>
                  </a:lnTo>
                  <a:lnTo>
                    <a:pt x="1306" y="46"/>
                  </a:lnTo>
                  <a:lnTo>
                    <a:pt x="1306" y="46"/>
                  </a:lnTo>
                  <a:lnTo>
                    <a:pt x="1302" y="46"/>
                  </a:lnTo>
                  <a:lnTo>
                    <a:pt x="1296" y="46"/>
                  </a:lnTo>
                  <a:lnTo>
                    <a:pt x="1296" y="46"/>
                  </a:lnTo>
                  <a:lnTo>
                    <a:pt x="1290" y="46"/>
                  </a:lnTo>
                  <a:lnTo>
                    <a:pt x="1290" y="46"/>
                  </a:lnTo>
                  <a:lnTo>
                    <a:pt x="1288" y="46"/>
                  </a:lnTo>
                  <a:lnTo>
                    <a:pt x="1288" y="46"/>
                  </a:lnTo>
                  <a:lnTo>
                    <a:pt x="1284" y="44"/>
                  </a:lnTo>
                  <a:lnTo>
                    <a:pt x="1284" y="44"/>
                  </a:lnTo>
                  <a:lnTo>
                    <a:pt x="1282" y="46"/>
                  </a:lnTo>
                  <a:lnTo>
                    <a:pt x="1282" y="46"/>
                  </a:lnTo>
                  <a:lnTo>
                    <a:pt x="1276" y="46"/>
                  </a:lnTo>
                  <a:lnTo>
                    <a:pt x="1276" y="46"/>
                  </a:lnTo>
                  <a:lnTo>
                    <a:pt x="1274" y="46"/>
                  </a:lnTo>
                  <a:lnTo>
                    <a:pt x="1274" y="46"/>
                  </a:lnTo>
                  <a:lnTo>
                    <a:pt x="1272" y="46"/>
                  </a:lnTo>
                  <a:lnTo>
                    <a:pt x="1272" y="46"/>
                  </a:lnTo>
                  <a:lnTo>
                    <a:pt x="1266" y="44"/>
                  </a:lnTo>
                  <a:lnTo>
                    <a:pt x="1266" y="44"/>
                  </a:lnTo>
                  <a:lnTo>
                    <a:pt x="1262" y="44"/>
                  </a:lnTo>
                  <a:lnTo>
                    <a:pt x="1262" y="44"/>
                  </a:lnTo>
                  <a:lnTo>
                    <a:pt x="1260" y="44"/>
                  </a:lnTo>
                  <a:lnTo>
                    <a:pt x="1260" y="44"/>
                  </a:lnTo>
                  <a:lnTo>
                    <a:pt x="1258" y="46"/>
                  </a:lnTo>
                  <a:lnTo>
                    <a:pt x="1258" y="46"/>
                  </a:lnTo>
                  <a:lnTo>
                    <a:pt x="1254" y="46"/>
                  </a:lnTo>
                  <a:lnTo>
                    <a:pt x="1254" y="46"/>
                  </a:lnTo>
                  <a:lnTo>
                    <a:pt x="1250" y="48"/>
                  </a:lnTo>
                  <a:lnTo>
                    <a:pt x="1250" y="48"/>
                  </a:lnTo>
                  <a:lnTo>
                    <a:pt x="1248" y="46"/>
                  </a:lnTo>
                  <a:lnTo>
                    <a:pt x="1248" y="46"/>
                  </a:lnTo>
                  <a:lnTo>
                    <a:pt x="1248" y="48"/>
                  </a:lnTo>
                  <a:lnTo>
                    <a:pt x="1248" y="48"/>
                  </a:lnTo>
                  <a:lnTo>
                    <a:pt x="1246" y="46"/>
                  </a:lnTo>
                  <a:lnTo>
                    <a:pt x="1246" y="46"/>
                  </a:lnTo>
                  <a:lnTo>
                    <a:pt x="1244" y="46"/>
                  </a:lnTo>
                  <a:lnTo>
                    <a:pt x="1244" y="46"/>
                  </a:lnTo>
                  <a:lnTo>
                    <a:pt x="1240" y="48"/>
                  </a:lnTo>
                  <a:lnTo>
                    <a:pt x="1240" y="48"/>
                  </a:lnTo>
                  <a:lnTo>
                    <a:pt x="1236" y="44"/>
                  </a:lnTo>
                  <a:lnTo>
                    <a:pt x="1236" y="44"/>
                  </a:lnTo>
                  <a:lnTo>
                    <a:pt x="1230" y="46"/>
                  </a:lnTo>
                  <a:lnTo>
                    <a:pt x="1224" y="46"/>
                  </a:lnTo>
                  <a:lnTo>
                    <a:pt x="1224" y="46"/>
                  </a:lnTo>
                  <a:lnTo>
                    <a:pt x="1222" y="46"/>
                  </a:lnTo>
                  <a:lnTo>
                    <a:pt x="1218" y="46"/>
                  </a:lnTo>
                  <a:lnTo>
                    <a:pt x="1218" y="46"/>
                  </a:lnTo>
                  <a:lnTo>
                    <a:pt x="1216" y="44"/>
                  </a:lnTo>
                  <a:lnTo>
                    <a:pt x="1214" y="44"/>
                  </a:lnTo>
                  <a:lnTo>
                    <a:pt x="1214" y="44"/>
                  </a:lnTo>
                  <a:lnTo>
                    <a:pt x="1204" y="44"/>
                  </a:lnTo>
                  <a:lnTo>
                    <a:pt x="1204" y="44"/>
                  </a:lnTo>
                  <a:lnTo>
                    <a:pt x="1200" y="42"/>
                  </a:lnTo>
                  <a:lnTo>
                    <a:pt x="1200" y="42"/>
                  </a:lnTo>
                  <a:lnTo>
                    <a:pt x="1196" y="42"/>
                  </a:lnTo>
                  <a:lnTo>
                    <a:pt x="1196" y="42"/>
                  </a:lnTo>
                  <a:lnTo>
                    <a:pt x="1188" y="44"/>
                  </a:lnTo>
                  <a:lnTo>
                    <a:pt x="1188" y="44"/>
                  </a:lnTo>
                  <a:lnTo>
                    <a:pt x="1186" y="44"/>
                  </a:lnTo>
                  <a:lnTo>
                    <a:pt x="1186" y="44"/>
                  </a:lnTo>
                  <a:lnTo>
                    <a:pt x="1180" y="44"/>
                  </a:lnTo>
                  <a:lnTo>
                    <a:pt x="1180" y="44"/>
                  </a:lnTo>
                  <a:lnTo>
                    <a:pt x="1180" y="42"/>
                  </a:lnTo>
                  <a:lnTo>
                    <a:pt x="1180" y="42"/>
                  </a:lnTo>
                  <a:lnTo>
                    <a:pt x="1176" y="42"/>
                  </a:lnTo>
                  <a:lnTo>
                    <a:pt x="1176" y="42"/>
                  </a:lnTo>
                  <a:lnTo>
                    <a:pt x="1174" y="42"/>
                  </a:lnTo>
                  <a:lnTo>
                    <a:pt x="1174" y="42"/>
                  </a:lnTo>
                  <a:lnTo>
                    <a:pt x="1170" y="44"/>
                  </a:lnTo>
                  <a:lnTo>
                    <a:pt x="1170" y="44"/>
                  </a:lnTo>
                  <a:lnTo>
                    <a:pt x="1164" y="42"/>
                  </a:lnTo>
                  <a:lnTo>
                    <a:pt x="1164" y="42"/>
                  </a:lnTo>
                  <a:lnTo>
                    <a:pt x="1156" y="42"/>
                  </a:lnTo>
                  <a:lnTo>
                    <a:pt x="1156" y="42"/>
                  </a:lnTo>
                  <a:lnTo>
                    <a:pt x="1152" y="42"/>
                  </a:lnTo>
                  <a:lnTo>
                    <a:pt x="1152" y="42"/>
                  </a:lnTo>
                  <a:lnTo>
                    <a:pt x="1148" y="44"/>
                  </a:lnTo>
                  <a:lnTo>
                    <a:pt x="1148" y="44"/>
                  </a:lnTo>
                  <a:lnTo>
                    <a:pt x="1146" y="44"/>
                  </a:lnTo>
                  <a:lnTo>
                    <a:pt x="1144" y="44"/>
                  </a:lnTo>
                  <a:lnTo>
                    <a:pt x="1142" y="44"/>
                  </a:lnTo>
                  <a:lnTo>
                    <a:pt x="1142" y="44"/>
                  </a:lnTo>
                  <a:lnTo>
                    <a:pt x="1140" y="42"/>
                  </a:lnTo>
                  <a:lnTo>
                    <a:pt x="1140" y="42"/>
                  </a:lnTo>
                  <a:lnTo>
                    <a:pt x="1140" y="42"/>
                  </a:lnTo>
                  <a:lnTo>
                    <a:pt x="1140" y="42"/>
                  </a:lnTo>
                  <a:lnTo>
                    <a:pt x="1138" y="42"/>
                  </a:lnTo>
                  <a:lnTo>
                    <a:pt x="1138" y="42"/>
                  </a:lnTo>
                  <a:lnTo>
                    <a:pt x="1138" y="40"/>
                  </a:lnTo>
                  <a:lnTo>
                    <a:pt x="1138" y="40"/>
                  </a:lnTo>
                  <a:lnTo>
                    <a:pt x="1138" y="40"/>
                  </a:lnTo>
                  <a:lnTo>
                    <a:pt x="1138" y="40"/>
                  </a:lnTo>
                  <a:lnTo>
                    <a:pt x="1136" y="40"/>
                  </a:lnTo>
                  <a:lnTo>
                    <a:pt x="1136" y="40"/>
                  </a:lnTo>
                  <a:lnTo>
                    <a:pt x="1134" y="40"/>
                  </a:lnTo>
                  <a:lnTo>
                    <a:pt x="1134" y="40"/>
                  </a:lnTo>
                  <a:lnTo>
                    <a:pt x="1132" y="40"/>
                  </a:lnTo>
                  <a:lnTo>
                    <a:pt x="1132" y="40"/>
                  </a:lnTo>
                  <a:lnTo>
                    <a:pt x="1128" y="38"/>
                  </a:lnTo>
                  <a:lnTo>
                    <a:pt x="1128" y="38"/>
                  </a:lnTo>
                  <a:lnTo>
                    <a:pt x="1124" y="38"/>
                  </a:lnTo>
                  <a:lnTo>
                    <a:pt x="1124" y="38"/>
                  </a:lnTo>
                  <a:lnTo>
                    <a:pt x="1124" y="38"/>
                  </a:lnTo>
                  <a:lnTo>
                    <a:pt x="1124" y="38"/>
                  </a:lnTo>
                  <a:lnTo>
                    <a:pt x="1122" y="38"/>
                  </a:lnTo>
                  <a:lnTo>
                    <a:pt x="1122" y="38"/>
                  </a:lnTo>
                  <a:lnTo>
                    <a:pt x="1120" y="40"/>
                  </a:lnTo>
                  <a:lnTo>
                    <a:pt x="1120" y="40"/>
                  </a:lnTo>
                  <a:lnTo>
                    <a:pt x="1114" y="42"/>
                  </a:lnTo>
                  <a:lnTo>
                    <a:pt x="1114" y="42"/>
                  </a:lnTo>
                  <a:lnTo>
                    <a:pt x="1112" y="44"/>
                  </a:lnTo>
                  <a:lnTo>
                    <a:pt x="1112" y="44"/>
                  </a:lnTo>
                  <a:lnTo>
                    <a:pt x="1104" y="42"/>
                  </a:lnTo>
                  <a:lnTo>
                    <a:pt x="1104" y="42"/>
                  </a:lnTo>
                  <a:lnTo>
                    <a:pt x="1102" y="44"/>
                  </a:lnTo>
                  <a:lnTo>
                    <a:pt x="1102" y="44"/>
                  </a:lnTo>
                  <a:lnTo>
                    <a:pt x="1096" y="44"/>
                  </a:lnTo>
                  <a:lnTo>
                    <a:pt x="1096" y="44"/>
                  </a:lnTo>
                  <a:lnTo>
                    <a:pt x="1094" y="42"/>
                  </a:lnTo>
                  <a:lnTo>
                    <a:pt x="1094" y="42"/>
                  </a:lnTo>
                  <a:lnTo>
                    <a:pt x="1090" y="44"/>
                  </a:lnTo>
                  <a:lnTo>
                    <a:pt x="1090" y="44"/>
                  </a:lnTo>
                  <a:lnTo>
                    <a:pt x="1088" y="44"/>
                  </a:lnTo>
                  <a:lnTo>
                    <a:pt x="1088" y="44"/>
                  </a:lnTo>
                  <a:lnTo>
                    <a:pt x="1088" y="44"/>
                  </a:lnTo>
                  <a:lnTo>
                    <a:pt x="1088" y="44"/>
                  </a:lnTo>
                  <a:lnTo>
                    <a:pt x="1080" y="44"/>
                  </a:lnTo>
                  <a:lnTo>
                    <a:pt x="1080" y="44"/>
                  </a:lnTo>
                  <a:lnTo>
                    <a:pt x="1078" y="44"/>
                  </a:lnTo>
                  <a:lnTo>
                    <a:pt x="1078" y="44"/>
                  </a:lnTo>
                  <a:lnTo>
                    <a:pt x="1072" y="44"/>
                  </a:lnTo>
                  <a:lnTo>
                    <a:pt x="1072" y="44"/>
                  </a:lnTo>
                  <a:lnTo>
                    <a:pt x="1068" y="44"/>
                  </a:lnTo>
                  <a:lnTo>
                    <a:pt x="1068" y="44"/>
                  </a:lnTo>
                  <a:lnTo>
                    <a:pt x="1066" y="42"/>
                  </a:lnTo>
                  <a:lnTo>
                    <a:pt x="1066" y="42"/>
                  </a:lnTo>
                  <a:lnTo>
                    <a:pt x="1064" y="42"/>
                  </a:lnTo>
                  <a:lnTo>
                    <a:pt x="1062" y="44"/>
                  </a:lnTo>
                  <a:lnTo>
                    <a:pt x="1062" y="44"/>
                  </a:lnTo>
                  <a:lnTo>
                    <a:pt x="1056" y="44"/>
                  </a:lnTo>
                  <a:lnTo>
                    <a:pt x="1056" y="44"/>
                  </a:lnTo>
                  <a:lnTo>
                    <a:pt x="1054" y="44"/>
                  </a:lnTo>
                  <a:lnTo>
                    <a:pt x="1054" y="44"/>
                  </a:lnTo>
                  <a:lnTo>
                    <a:pt x="1052" y="46"/>
                  </a:lnTo>
                  <a:lnTo>
                    <a:pt x="1052" y="46"/>
                  </a:lnTo>
                  <a:lnTo>
                    <a:pt x="1050" y="44"/>
                  </a:lnTo>
                  <a:lnTo>
                    <a:pt x="1050" y="44"/>
                  </a:lnTo>
                  <a:lnTo>
                    <a:pt x="1050" y="46"/>
                  </a:lnTo>
                  <a:lnTo>
                    <a:pt x="1050" y="46"/>
                  </a:lnTo>
                  <a:lnTo>
                    <a:pt x="1046" y="44"/>
                  </a:lnTo>
                  <a:lnTo>
                    <a:pt x="1046" y="44"/>
                  </a:lnTo>
                  <a:lnTo>
                    <a:pt x="1044" y="44"/>
                  </a:lnTo>
                  <a:lnTo>
                    <a:pt x="1044" y="44"/>
                  </a:lnTo>
                  <a:lnTo>
                    <a:pt x="1042" y="46"/>
                  </a:lnTo>
                  <a:lnTo>
                    <a:pt x="1042" y="46"/>
                  </a:lnTo>
                  <a:lnTo>
                    <a:pt x="1038" y="46"/>
                  </a:lnTo>
                  <a:lnTo>
                    <a:pt x="1038" y="46"/>
                  </a:lnTo>
                  <a:lnTo>
                    <a:pt x="1038" y="46"/>
                  </a:lnTo>
                  <a:lnTo>
                    <a:pt x="1038" y="46"/>
                  </a:lnTo>
                  <a:lnTo>
                    <a:pt x="1032" y="46"/>
                  </a:lnTo>
                  <a:lnTo>
                    <a:pt x="1032" y="46"/>
                  </a:lnTo>
                  <a:lnTo>
                    <a:pt x="1032" y="46"/>
                  </a:lnTo>
                  <a:lnTo>
                    <a:pt x="1032" y="46"/>
                  </a:lnTo>
                  <a:lnTo>
                    <a:pt x="1030" y="46"/>
                  </a:lnTo>
                  <a:lnTo>
                    <a:pt x="1030" y="46"/>
                  </a:lnTo>
                  <a:lnTo>
                    <a:pt x="1028" y="46"/>
                  </a:lnTo>
                  <a:lnTo>
                    <a:pt x="1028" y="46"/>
                  </a:lnTo>
                  <a:lnTo>
                    <a:pt x="1022" y="44"/>
                  </a:lnTo>
                  <a:lnTo>
                    <a:pt x="1022" y="44"/>
                  </a:lnTo>
                  <a:lnTo>
                    <a:pt x="1018" y="42"/>
                  </a:lnTo>
                  <a:lnTo>
                    <a:pt x="1018" y="42"/>
                  </a:lnTo>
                  <a:lnTo>
                    <a:pt x="1014" y="42"/>
                  </a:lnTo>
                  <a:lnTo>
                    <a:pt x="1014" y="42"/>
                  </a:lnTo>
                  <a:lnTo>
                    <a:pt x="1012" y="42"/>
                  </a:lnTo>
                  <a:lnTo>
                    <a:pt x="1012" y="42"/>
                  </a:lnTo>
                  <a:lnTo>
                    <a:pt x="1010" y="42"/>
                  </a:lnTo>
                  <a:lnTo>
                    <a:pt x="1010" y="42"/>
                  </a:lnTo>
                  <a:lnTo>
                    <a:pt x="1008" y="44"/>
                  </a:lnTo>
                  <a:lnTo>
                    <a:pt x="1008" y="44"/>
                  </a:lnTo>
                  <a:lnTo>
                    <a:pt x="1008" y="44"/>
                  </a:lnTo>
                  <a:lnTo>
                    <a:pt x="1006" y="44"/>
                  </a:lnTo>
                  <a:lnTo>
                    <a:pt x="1006" y="44"/>
                  </a:lnTo>
                  <a:lnTo>
                    <a:pt x="1002" y="44"/>
                  </a:lnTo>
                  <a:lnTo>
                    <a:pt x="1000" y="44"/>
                  </a:lnTo>
                  <a:lnTo>
                    <a:pt x="1000" y="44"/>
                  </a:lnTo>
                  <a:lnTo>
                    <a:pt x="996" y="44"/>
                  </a:lnTo>
                  <a:lnTo>
                    <a:pt x="996" y="44"/>
                  </a:lnTo>
                  <a:lnTo>
                    <a:pt x="996" y="42"/>
                  </a:lnTo>
                  <a:lnTo>
                    <a:pt x="996" y="42"/>
                  </a:lnTo>
                  <a:lnTo>
                    <a:pt x="992" y="42"/>
                  </a:lnTo>
                  <a:lnTo>
                    <a:pt x="992" y="42"/>
                  </a:lnTo>
                  <a:lnTo>
                    <a:pt x="992" y="40"/>
                  </a:lnTo>
                  <a:lnTo>
                    <a:pt x="992" y="40"/>
                  </a:lnTo>
                  <a:lnTo>
                    <a:pt x="992" y="40"/>
                  </a:lnTo>
                  <a:lnTo>
                    <a:pt x="992" y="40"/>
                  </a:lnTo>
                  <a:lnTo>
                    <a:pt x="990" y="40"/>
                  </a:lnTo>
                  <a:lnTo>
                    <a:pt x="990" y="40"/>
                  </a:lnTo>
                  <a:lnTo>
                    <a:pt x="988" y="40"/>
                  </a:lnTo>
                  <a:lnTo>
                    <a:pt x="988" y="40"/>
                  </a:lnTo>
                  <a:lnTo>
                    <a:pt x="982" y="42"/>
                  </a:lnTo>
                  <a:lnTo>
                    <a:pt x="982" y="42"/>
                  </a:lnTo>
                  <a:lnTo>
                    <a:pt x="980" y="40"/>
                  </a:lnTo>
                  <a:lnTo>
                    <a:pt x="980" y="40"/>
                  </a:lnTo>
                  <a:lnTo>
                    <a:pt x="974" y="42"/>
                  </a:lnTo>
                  <a:lnTo>
                    <a:pt x="968" y="42"/>
                  </a:lnTo>
                  <a:lnTo>
                    <a:pt x="968" y="42"/>
                  </a:lnTo>
                  <a:lnTo>
                    <a:pt x="966" y="42"/>
                  </a:lnTo>
                  <a:lnTo>
                    <a:pt x="966" y="42"/>
                  </a:lnTo>
                  <a:lnTo>
                    <a:pt x="966" y="40"/>
                  </a:lnTo>
                  <a:lnTo>
                    <a:pt x="966" y="40"/>
                  </a:lnTo>
                  <a:lnTo>
                    <a:pt x="964" y="40"/>
                  </a:lnTo>
                  <a:lnTo>
                    <a:pt x="964" y="40"/>
                  </a:lnTo>
                  <a:lnTo>
                    <a:pt x="960" y="42"/>
                  </a:lnTo>
                  <a:lnTo>
                    <a:pt x="960" y="42"/>
                  </a:lnTo>
                  <a:lnTo>
                    <a:pt x="956" y="44"/>
                  </a:lnTo>
                  <a:lnTo>
                    <a:pt x="956" y="44"/>
                  </a:lnTo>
                  <a:lnTo>
                    <a:pt x="956" y="44"/>
                  </a:lnTo>
                  <a:lnTo>
                    <a:pt x="956" y="44"/>
                  </a:lnTo>
                  <a:lnTo>
                    <a:pt x="952" y="44"/>
                  </a:lnTo>
                  <a:lnTo>
                    <a:pt x="952" y="44"/>
                  </a:lnTo>
                  <a:lnTo>
                    <a:pt x="950" y="46"/>
                  </a:lnTo>
                  <a:lnTo>
                    <a:pt x="950" y="46"/>
                  </a:lnTo>
                  <a:lnTo>
                    <a:pt x="950" y="46"/>
                  </a:lnTo>
                  <a:lnTo>
                    <a:pt x="950" y="46"/>
                  </a:lnTo>
                  <a:lnTo>
                    <a:pt x="948" y="46"/>
                  </a:lnTo>
                  <a:lnTo>
                    <a:pt x="948" y="46"/>
                  </a:lnTo>
                  <a:lnTo>
                    <a:pt x="942" y="46"/>
                  </a:lnTo>
                  <a:lnTo>
                    <a:pt x="942" y="46"/>
                  </a:lnTo>
                  <a:lnTo>
                    <a:pt x="936" y="44"/>
                  </a:lnTo>
                  <a:lnTo>
                    <a:pt x="936" y="44"/>
                  </a:lnTo>
                  <a:lnTo>
                    <a:pt x="934" y="42"/>
                  </a:lnTo>
                  <a:lnTo>
                    <a:pt x="934" y="42"/>
                  </a:lnTo>
                  <a:lnTo>
                    <a:pt x="930" y="42"/>
                  </a:lnTo>
                  <a:lnTo>
                    <a:pt x="930" y="42"/>
                  </a:lnTo>
                  <a:lnTo>
                    <a:pt x="930" y="40"/>
                  </a:lnTo>
                  <a:lnTo>
                    <a:pt x="930" y="40"/>
                  </a:lnTo>
                  <a:lnTo>
                    <a:pt x="922" y="42"/>
                  </a:lnTo>
                  <a:lnTo>
                    <a:pt x="912" y="42"/>
                  </a:lnTo>
                  <a:lnTo>
                    <a:pt x="912" y="42"/>
                  </a:lnTo>
                  <a:lnTo>
                    <a:pt x="910" y="44"/>
                  </a:lnTo>
                  <a:lnTo>
                    <a:pt x="910" y="44"/>
                  </a:lnTo>
                  <a:lnTo>
                    <a:pt x="908" y="44"/>
                  </a:lnTo>
                  <a:lnTo>
                    <a:pt x="908" y="44"/>
                  </a:lnTo>
                  <a:lnTo>
                    <a:pt x="908" y="44"/>
                  </a:lnTo>
                  <a:lnTo>
                    <a:pt x="908" y="44"/>
                  </a:lnTo>
                  <a:lnTo>
                    <a:pt x="902" y="46"/>
                  </a:lnTo>
                  <a:lnTo>
                    <a:pt x="902" y="46"/>
                  </a:lnTo>
                  <a:lnTo>
                    <a:pt x="900" y="44"/>
                  </a:lnTo>
                  <a:lnTo>
                    <a:pt x="900" y="44"/>
                  </a:lnTo>
                  <a:lnTo>
                    <a:pt x="896" y="44"/>
                  </a:lnTo>
                  <a:lnTo>
                    <a:pt x="892" y="44"/>
                  </a:lnTo>
                  <a:lnTo>
                    <a:pt x="892" y="44"/>
                  </a:lnTo>
                  <a:lnTo>
                    <a:pt x="890" y="44"/>
                  </a:lnTo>
                  <a:lnTo>
                    <a:pt x="890" y="44"/>
                  </a:lnTo>
                  <a:lnTo>
                    <a:pt x="888" y="46"/>
                  </a:lnTo>
                  <a:lnTo>
                    <a:pt x="888" y="46"/>
                  </a:lnTo>
                  <a:lnTo>
                    <a:pt x="882" y="44"/>
                  </a:lnTo>
                  <a:lnTo>
                    <a:pt x="882" y="44"/>
                  </a:lnTo>
                  <a:lnTo>
                    <a:pt x="876" y="42"/>
                  </a:lnTo>
                  <a:lnTo>
                    <a:pt x="876" y="42"/>
                  </a:lnTo>
                  <a:lnTo>
                    <a:pt x="874" y="42"/>
                  </a:lnTo>
                  <a:lnTo>
                    <a:pt x="870" y="42"/>
                  </a:lnTo>
                  <a:lnTo>
                    <a:pt x="870" y="42"/>
                  </a:lnTo>
                  <a:lnTo>
                    <a:pt x="866" y="44"/>
                  </a:lnTo>
                  <a:lnTo>
                    <a:pt x="866" y="44"/>
                  </a:lnTo>
                  <a:lnTo>
                    <a:pt x="862" y="46"/>
                  </a:lnTo>
                  <a:lnTo>
                    <a:pt x="862" y="46"/>
                  </a:lnTo>
                  <a:lnTo>
                    <a:pt x="858" y="46"/>
                  </a:lnTo>
                  <a:lnTo>
                    <a:pt x="858" y="46"/>
                  </a:lnTo>
                  <a:lnTo>
                    <a:pt x="856" y="44"/>
                  </a:lnTo>
                  <a:lnTo>
                    <a:pt x="856" y="44"/>
                  </a:lnTo>
                  <a:lnTo>
                    <a:pt x="852" y="44"/>
                  </a:lnTo>
                  <a:lnTo>
                    <a:pt x="852" y="44"/>
                  </a:lnTo>
                  <a:lnTo>
                    <a:pt x="850" y="44"/>
                  </a:lnTo>
                  <a:lnTo>
                    <a:pt x="850" y="44"/>
                  </a:lnTo>
                  <a:lnTo>
                    <a:pt x="848" y="40"/>
                  </a:lnTo>
                  <a:lnTo>
                    <a:pt x="846" y="40"/>
                  </a:lnTo>
                  <a:lnTo>
                    <a:pt x="846" y="40"/>
                  </a:lnTo>
                  <a:lnTo>
                    <a:pt x="844" y="42"/>
                  </a:lnTo>
                  <a:lnTo>
                    <a:pt x="844" y="42"/>
                  </a:lnTo>
                  <a:lnTo>
                    <a:pt x="840" y="42"/>
                  </a:lnTo>
                  <a:lnTo>
                    <a:pt x="836" y="40"/>
                  </a:lnTo>
                  <a:lnTo>
                    <a:pt x="836" y="40"/>
                  </a:lnTo>
                  <a:lnTo>
                    <a:pt x="834" y="38"/>
                  </a:lnTo>
                  <a:lnTo>
                    <a:pt x="834" y="38"/>
                  </a:lnTo>
                  <a:lnTo>
                    <a:pt x="830" y="40"/>
                  </a:lnTo>
                  <a:lnTo>
                    <a:pt x="828" y="38"/>
                  </a:lnTo>
                  <a:lnTo>
                    <a:pt x="828" y="38"/>
                  </a:lnTo>
                  <a:lnTo>
                    <a:pt x="820" y="40"/>
                  </a:lnTo>
                  <a:lnTo>
                    <a:pt x="820" y="40"/>
                  </a:lnTo>
                  <a:lnTo>
                    <a:pt x="820" y="40"/>
                  </a:lnTo>
                  <a:lnTo>
                    <a:pt x="820" y="40"/>
                  </a:lnTo>
                  <a:lnTo>
                    <a:pt x="816" y="42"/>
                  </a:lnTo>
                  <a:lnTo>
                    <a:pt x="816" y="42"/>
                  </a:lnTo>
                  <a:lnTo>
                    <a:pt x="812" y="40"/>
                  </a:lnTo>
                  <a:lnTo>
                    <a:pt x="812" y="40"/>
                  </a:lnTo>
                  <a:lnTo>
                    <a:pt x="808" y="40"/>
                  </a:lnTo>
                  <a:lnTo>
                    <a:pt x="808" y="40"/>
                  </a:lnTo>
                  <a:lnTo>
                    <a:pt x="806" y="40"/>
                  </a:lnTo>
                  <a:lnTo>
                    <a:pt x="806" y="40"/>
                  </a:lnTo>
                  <a:lnTo>
                    <a:pt x="804" y="40"/>
                  </a:lnTo>
                  <a:lnTo>
                    <a:pt x="804" y="40"/>
                  </a:lnTo>
                  <a:lnTo>
                    <a:pt x="802" y="38"/>
                  </a:lnTo>
                  <a:lnTo>
                    <a:pt x="802" y="38"/>
                  </a:lnTo>
                  <a:lnTo>
                    <a:pt x="800" y="40"/>
                  </a:lnTo>
                  <a:lnTo>
                    <a:pt x="800" y="40"/>
                  </a:lnTo>
                  <a:lnTo>
                    <a:pt x="800" y="40"/>
                  </a:lnTo>
                  <a:lnTo>
                    <a:pt x="794" y="42"/>
                  </a:lnTo>
                  <a:lnTo>
                    <a:pt x="794" y="42"/>
                  </a:lnTo>
                  <a:lnTo>
                    <a:pt x="792" y="40"/>
                  </a:lnTo>
                  <a:lnTo>
                    <a:pt x="792" y="40"/>
                  </a:lnTo>
                  <a:lnTo>
                    <a:pt x="790" y="40"/>
                  </a:lnTo>
                  <a:lnTo>
                    <a:pt x="790" y="40"/>
                  </a:lnTo>
                  <a:lnTo>
                    <a:pt x="790" y="40"/>
                  </a:lnTo>
                  <a:lnTo>
                    <a:pt x="788" y="42"/>
                  </a:lnTo>
                  <a:lnTo>
                    <a:pt x="788" y="42"/>
                  </a:lnTo>
                  <a:lnTo>
                    <a:pt x="786" y="42"/>
                  </a:lnTo>
                  <a:lnTo>
                    <a:pt x="786" y="42"/>
                  </a:lnTo>
                  <a:lnTo>
                    <a:pt x="782" y="40"/>
                  </a:lnTo>
                  <a:lnTo>
                    <a:pt x="782" y="40"/>
                  </a:lnTo>
                  <a:lnTo>
                    <a:pt x="778" y="40"/>
                  </a:lnTo>
                  <a:lnTo>
                    <a:pt x="778" y="40"/>
                  </a:lnTo>
                  <a:lnTo>
                    <a:pt x="776" y="42"/>
                  </a:lnTo>
                  <a:lnTo>
                    <a:pt x="772" y="42"/>
                  </a:lnTo>
                  <a:lnTo>
                    <a:pt x="772" y="42"/>
                  </a:lnTo>
                  <a:lnTo>
                    <a:pt x="770" y="42"/>
                  </a:lnTo>
                  <a:lnTo>
                    <a:pt x="770" y="42"/>
                  </a:lnTo>
                  <a:lnTo>
                    <a:pt x="766" y="40"/>
                  </a:lnTo>
                  <a:lnTo>
                    <a:pt x="766" y="40"/>
                  </a:lnTo>
                  <a:lnTo>
                    <a:pt x="764" y="40"/>
                  </a:lnTo>
                  <a:lnTo>
                    <a:pt x="764" y="40"/>
                  </a:lnTo>
                  <a:lnTo>
                    <a:pt x="762" y="42"/>
                  </a:lnTo>
                  <a:lnTo>
                    <a:pt x="762" y="42"/>
                  </a:lnTo>
                  <a:lnTo>
                    <a:pt x="758" y="42"/>
                  </a:lnTo>
                  <a:lnTo>
                    <a:pt x="758" y="42"/>
                  </a:lnTo>
                  <a:lnTo>
                    <a:pt x="756" y="42"/>
                  </a:lnTo>
                  <a:lnTo>
                    <a:pt x="756" y="42"/>
                  </a:lnTo>
                  <a:lnTo>
                    <a:pt x="752" y="42"/>
                  </a:lnTo>
                  <a:lnTo>
                    <a:pt x="752" y="42"/>
                  </a:lnTo>
                  <a:lnTo>
                    <a:pt x="744" y="44"/>
                  </a:lnTo>
                  <a:lnTo>
                    <a:pt x="744" y="44"/>
                  </a:lnTo>
                  <a:lnTo>
                    <a:pt x="738" y="42"/>
                  </a:lnTo>
                  <a:lnTo>
                    <a:pt x="738" y="42"/>
                  </a:lnTo>
                  <a:lnTo>
                    <a:pt x="734" y="40"/>
                  </a:lnTo>
                  <a:lnTo>
                    <a:pt x="734" y="40"/>
                  </a:lnTo>
                  <a:lnTo>
                    <a:pt x="732" y="42"/>
                  </a:lnTo>
                  <a:lnTo>
                    <a:pt x="732" y="42"/>
                  </a:lnTo>
                  <a:lnTo>
                    <a:pt x="728" y="42"/>
                  </a:lnTo>
                  <a:lnTo>
                    <a:pt x="726" y="42"/>
                  </a:lnTo>
                  <a:lnTo>
                    <a:pt x="726" y="42"/>
                  </a:lnTo>
                  <a:lnTo>
                    <a:pt x="724" y="42"/>
                  </a:lnTo>
                  <a:lnTo>
                    <a:pt x="724" y="42"/>
                  </a:lnTo>
                  <a:lnTo>
                    <a:pt x="720" y="42"/>
                  </a:lnTo>
                  <a:lnTo>
                    <a:pt x="720" y="42"/>
                  </a:lnTo>
                  <a:lnTo>
                    <a:pt x="718" y="42"/>
                  </a:lnTo>
                  <a:lnTo>
                    <a:pt x="718" y="42"/>
                  </a:lnTo>
                  <a:lnTo>
                    <a:pt x="712" y="42"/>
                  </a:lnTo>
                  <a:lnTo>
                    <a:pt x="712" y="42"/>
                  </a:lnTo>
                  <a:lnTo>
                    <a:pt x="710" y="42"/>
                  </a:lnTo>
                  <a:lnTo>
                    <a:pt x="710" y="42"/>
                  </a:lnTo>
                  <a:lnTo>
                    <a:pt x="706" y="42"/>
                  </a:lnTo>
                  <a:lnTo>
                    <a:pt x="706" y="42"/>
                  </a:lnTo>
                  <a:lnTo>
                    <a:pt x="704" y="44"/>
                  </a:lnTo>
                  <a:lnTo>
                    <a:pt x="704" y="44"/>
                  </a:lnTo>
                  <a:lnTo>
                    <a:pt x="702" y="42"/>
                  </a:lnTo>
                  <a:lnTo>
                    <a:pt x="702" y="42"/>
                  </a:lnTo>
                  <a:lnTo>
                    <a:pt x="696" y="44"/>
                  </a:lnTo>
                  <a:lnTo>
                    <a:pt x="696" y="44"/>
                  </a:lnTo>
                  <a:lnTo>
                    <a:pt x="692" y="44"/>
                  </a:lnTo>
                  <a:lnTo>
                    <a:pt x="692" y="44"/>
                  </a:lnTo>
                  <a:lnTo>
                    <a:pt x="690" y="44"/>
                  </a:lnTo>
                  <a:lnTo>
                    <a:pt x="690" y="44"/>
                  </a:lnTo>
                  <a:lnTo>
                    <a:pt x="688" y="44"/>
                  </a:lnTo>
                  <a:lnTo>
                    <a:pt x="688" y="44"/>
                  </a:lnTo>
                  <a:lnTo>
                    <a:pt x="686" y="44"/>
                  </a:lnTo>
                  <a:lnTo>
                    <a:pt x="686" y="44"/>
                  </a:lnTo>
                  <a:lnTo>
                    <a:pt x="680" y="44"/>
                  </a:lnTo>
                  <a:lnTo>
                    <a:pt x="680" y="44"/>
                  </a:lnTo>
                  <a:lnTo>
                    <a:pt x="676" y="44"/>
                  </a:lnTo>
                  <a:lnTo>
                    <a:pt x="676" y="44"/>
                  </a:lnTo>
                  <a:lnTo>
                    <a:pt x="668" y="44"/>
                  </a:lnTo>
                  <a:lnTo>
                    <a:pt x="660" y="42"/>
                  </a:lnTo>
                  <a:lnTo>
                    <a:pt x="660" y="42"/>
                  </a:lnTo>
                  <a:lnTo>
                    <a:pt x="658" y="42"/>
                  </a:lnTo>
                  <a:lnTo>
                    <a:pt x="658" y="42"/>
                  </a:lnTo>
                  <a:lnTo>
                    <a:pt x="654" y="42"/>
                  </a:lnTo>
                  <a:lnTo>
                    <a:pt x="652" y="42"/>
                  </a:lnTo>
                  <a:lnTo>
                    <a:pt x="652" y="42"/>
                  </a:lnTo>
                  <a:lnTo>
                    <a:pt x="648" y="42"/>
                  </a:lnTo>
                  <a:lnTo>
                    <a:pt x="648" y="42"/>
                  </a:lnTo>
                  <a:lnTo>
                    <a:pt x="646" y="42"/>
                  </a:lnTo>
                  <a:lnTo>
                    <a:pt x="646" y="42"/>
                  </a:lnTo>
                  <a:lnTo>
                    <a:pt x="636" y="42"/>
                  </a:lnTo>
                  <a:lnTo>
                    <a:pt x="636" y="42"/>
                  </a:lnTo>
                  <a:lnTo>
                    <a:pt x="636" y="42"/>
                  </a:lnTo>
                  <a:lnTo>
                    <a:pt x="636" y="42"/>
                  </a:lnTo>
                  <a:lnTo>
                    <a:pt x="636" y="42"/>
                  </a:lnTo>
                  <a:lnTo>
                    <a:pt x="636" y="42"/>
                  </a:lnTo>
                  <a:lnTo>
                    <a:pt x="636" y="42"/>
                  </a:lnTo>
                  <a:lnTo>
                    <a:pt x="636" y="42"/>
                  </a:lnTo>
                  <a:lnTo>
                    <a:pt x="634" y="42"/>
                  </a:lnTo>
                  <a:lnTo>
                    <a:pt x="634" y="42"/>
                  </a:lnTo>
                  <a:lnTo>
                    <a:pt x="630" y="42"/>
                  </a:lnTo>
                  <a:lnTo>
                    <a:pt x="630" y="42"/>
                  </a:lnTo>
                  <a:lnTo>
                    <a:pt x="628" y="42"/>
                  </a:lnTo>
                  <a:lnTo>
                    <a:pt x="628" y="42"/>
                  </a:lnTo>
                  <a:lnTo>
                    <a:pt x="622" y="42"/>
                  </a:lnTo>
                  <a:lnTo>
                    <a:pt x="622" y="42"/>
                  </a:lnTo>
                  <a:lnTo>
                    <a:pt x="614" y="42"/>
                  </a:lnTo>
                  <a:lnTo>
                    <a:pt x="614" y="42"/>
                  </a:lnTo>
                  <a:lnTo>
                    <a:pt x="612" y="42"/>
                  </a:lnTo>
                  <a:lnTo>
                    <a:pt x="608" y="42"/>
                  </a:lnTo>
                  <a:lnTo>
                    <a:pt x="608" y="42"/>
                  </a:lnTo>
                  <a:lnTo>
                    <a:pt x="608" y="42"/>
                  </a:lnTo>
                  <a:lnTo>
                    <a:pt x="608" y="42"/>
                  </a:lnTo>
                  <a:lnTo>
                    <a:pt x="606" y="42"/>
                  </a:lnTo>
                  <a:lnTo>
                    <a:pt x="606" y="42"/>
                  </a:lnTo>
                  <a:lnTo>
                    <a:pt x="604" y="42"/>
                  </a:lnTo>
                  <a:lnTo>
                    <a:pt x="604" y="42"/>
                  </a:lnTo>
                  <a:lnTo>
                    <a:pt x="600" y="42"/>
                  </a:lnTo>
                  <a:lnTo>
                    <a:pt x="600" y="42"/>
                  </a:lnTo>
                  <a:lnTo>
                    <a:pt x="596" y="42"/>
                  </a:lnTo>
                  <a:lnTo>
                    <a:pt x="596" y="42"/>
                  </a:lnTo>
                  <a:lnTo>
                    <a:pt x="594" y="42"/>
                  </a:lnTo>
                  <a:lnTo>
                    <a:pt x="594" y="42"/>
                  </a:lnTo>
                  <a:lnTo>
                    <a:pt x="588" y="42"/>
                  </a:lnTo>
                  <a:lnTo>
                    <a:pt x="588" y="42"/>
                  </a:lnTo>
                  <a:lnTo>
                    <a:pt x="586" y="42"/>
                  </a:lnTo>
                  <a:lnTo>
                    <a:pt x="586" y="42"/>
                  </a:lnTo>
                  <a:lnTo>
                    <a:pt x="582" y="42"/>
                  </a:lnTo>
                  <a:lnTo>
                    <a:pt x="582" y="42"/>
                  </a:lnTo>
                  <a:lnTo>
                    <a:pt x="580" y="42"/>
                  </a:lnTo>
                  <a:lnTo>
                    <a:pt x="580" y="42"/>
                  </a:lnTo>
                  <a:lnTo>
                    <a:pt x="576" y="42"/>
                  </a:lnTo>
                  <a:lnTo>
                    <a:pt x="576" y="42"/>
                  </a:lnTo>
                  <a:lnTo>
                    <a:pt x="574" y="42"/>
                  </a:lnTo>
                  <a:lnTo>
                    <a:pt x="574" y="42"/>
                  </a:lnTo>
                  <a:lnTo>
                    <a:pt x="570" y="42"/>
                  </a:lnTo>
                  <a:lnTo>
                    <a:pt x="570" y="42"/>
                  </a:lnTo>
                  <a:lnTo>
                    <a:pt x="566" y="42"/>
                  </a:lnTo>
                  <a:lnTo>
                    <a:pt x="566" y="42"/>
                  </a:lnTo>
                  <a:lnTo>
                    <a:pt x="564" y="42"/>
                  </a:lnTo>
                  <a:lnTo>
                    <a:pt x="564" y="42"/>
                  </a:lnTo>
                  <a:lnTo>
                    <a:pt x="560" y="42"/>
                  </a:lnTo>
                  <a:lnTo>
                    <a:pt x="560" y="42"/>
                  </a:lnTo>
                  <a:lnTo>
                    <a:pt x="542" y="42"/>
                  </a:lnTo>
                  <a:lnTo>
                    <a:pt x="542" y="42"/>
                  </a:lnTo>
                  <a:lnTo>
                    <a:pt x="540" y="44"/>
                  </a:lnTo>
                  <a:lnTo>
                    <a:pt x="540" y="44"/>
                  </a:lnTo>
                  <a:lnTo>
                    <a:pt x="536" y="42"/>
                  </a:lnTo>
                  <a:lnTo>
                    <a:pt x="532" y="44"/>
                  </a:lnTo>
                  <a:lnTo>
                    <a:pt x="532" y="44"/>
                  </a:lnTo>
                  <a:lnTo>
                    <a:pt x="528" y="42"/>
                  </a:lnTo>
                  <a:lnTo>
                    <a:pt x="528" y="42"/>
                  </a:lnTo>
                  <a:lnTo>
                    <a:pt x="528" y="42"/>
                  </a:lnTo>
                  <a:lnTo>
                    <a:pt x="526" y="44"/>
                  </a:lnTo>
                  <a:lnTo>
                    <a:pt x="526" y="44"/>
                  </a:lnTo>
                  <a:lnTo>
                    <a:pt x="518" y="44"/>
                  </a:lnTo>
                  <a:lnTo>
                    <a:pt x="518" y="44"/>
                  </a:lnTo>
                  <a:lnTo>
                    <a:pt x="514" y="46"/>
                  </a:lnTo>
                  <a:lnTo>
                    <a:pt x="514" y="46"/>
                  </a:lnTo>
                  <a:lnTo>
                    <a:pt x="510" y="46"/>
                  </a:lnTo>
                  <a:lnTo>
                    <a:pt x="510" y="46"/>
                  </a:lnTo>
                  <a:lnTo>
                    <a:pt x="508" y="46"/>
                  </a:lnTo>
                  <a:lnTo>
                    <a:pt x="508" y="46"/>
                  </a:lnTo>
                  <a:lnTo>
                    <a:pt x="504" y="46"/>
                  </a:lnTo>
                  <a:lnTo>
                    <a:pt x="504" y="46"/>
                  </a:lnTo>
                  <a:lnTo>
                    <a:pt x="500" y="46"/>
                  </a:lnTo>
                  <a:lnTo>
                    <a:pt x="500" y="46"/>
                  </a:lnTo>
                  <a:lnTo>
                    <a:pt x="500" y="46"/>
                  </a:lnTo>
                  <a:lnTo>
                    <a:pt x="500" y="46"/>
                  </a:lnTo>
                  <a:lnTo>
                    <a:pt x="498" y="46"/>
                  </a:lnTo>
                  <a:lnTo>
                    <a:pt x="498" y="46"/>
                  </a:lnTo>
                  <a:lnTo>
                    <a:pt x="498" y="46"/>
                  </a:lnTo>
                  <a:lnTo>
                    <a:pt x="498" y="46"/>
                  </a:lnTo>
                  <a:lnTo>
                    <a:pt x="498" y="46"/>
                  </a:lnTo>
                  <a:lnTo>
                    <a:pt x="498" y="46"/>
                  </a:lnTo>
                  <a:lnTo>
                    <a:pt x="496" y="46"/>
                  </a:lnTo>
                  <a:lnTo>
                    <a:pt x="496" y="46"/>
                  </a:lnTo>
                  <a:lnTo>
                    <a:pt x="494" y="46"/>
                  </a:lnTo>
                  <a:lnTo>
                    <a:pt x="494" y="46"/>
                  </a:lnTo>
                  <a:lnTo>
                    <a:pt x="490" y="46"/>
                  </a:lnTo>
                  <a:lnTo>
                    <a:pt x="490" y="46"/>
                  </a:lnTo>
                  <a:lnTo>
                    <a:pt x="486" y="44"/>
                  </a:lnTo>
                  <a:lnTo>
                    <a:pt x="486" y="44"/>
                  </a:lnTo>
                  <a:lnTo>
                    <a:pt x="484" y="44"/>
                  </a:lnTo>
                  <a:lnTo>
                    <a:pt x="484" y="44"/>
                  </a:lnTo>
                  <a:lnTo>
                    <a:pt x="482" y="44"/>
                  </a:lnTo>
                  <a:lnTo>
                    <a:pt x="482" y="44"/>
                  </a:lnTo>
                  <a:lnTo>
                    <a:pt x="478" y="44"/>
                  </a:lnTo>
                  <a:lnTo>
                    <a:pt x="478" y="44"/>
                  </a:lnTo>
                  <a:lnTo>
                    <a:pt x="476" y="44"/>
                  </a:lnTo>
                  <a:lnTo>
                    <a:pt x="476" y="44"/>
                  </a:lnTo>
                  <a:lnTo>
                    <a:pt x="472" y="46"/>
                  </a:lnTo>
                  <a:lnTo>
                    <a:pt x="468" y="44"/>
                  </a:lnTo>
                  <a:lnTo>
                    <a:pt x="468" y="44"/>
                  </a:lnTo>
                  <a:lnTo>
                    <a:pt x="466" y="46"/>
                  </a:lnTo>
                  <a:lnTo>
                    <a:pt x="464" y="46"/>
                  </a:lnTo>
                  <a:lnTo>
                    <a:pt x="464" y="46"/>
                  </a:lnTo>
                  <a:lnTo>
                    <a:pt x="464" y="44"/>
                  </a:lnTo>
                  <a:lnTo>
                    <a:pt x="464" y="44"/>
                  </a:lnTo>
                  <a:lnTo>
                    <a:pt x="462" y="44"/>
                  </a:lnTo>
                  <a:lnTo>
                    <a:pt x="462" y="44"/>
                  </a:lnTo>
                  <a:lnTo>
                    <a:pt x="462" y="42"/>
                  </a:lnTo>
                  <a:lnTo>
                    <a:pt x="462" y="42"/>
                  </a:lnTo>
                  <a:lnTo>
                    <a:pt x="456" y="42"/>
                  </a:lnTo>
                  <a:lnTo>
                    <a:pt x="456" y="42"/>
                  </a:lnTo>
                  <a:lnTo>
                    <a:pt x="450" y="42"/>
                  </a:lnTo>
                  <a:lnTo>
                    <a:pt x="450" y="42"/>
                  </a:lnTo>
                  <a:lnTo>
                    <a:pt x="448" y="44"/>
                  </a:lnTo>
                  <a:lnTo>
                    <a:pt x="448" y="44"/>
                  </a:lnTo>
                  <a:lnTo>
                    <a:pt x="442" y="44"/>
                  </a:lnTo>
                  <a:lnTo>
                    <a:pt x="442" y="44"/>
                  </a:lnTo>
                  <a:lnTo>
                    <a:pt x="438" y="44"/>
                  </a:lnTo>
                  <a:lnTo>
                    <a:pt x="438" y="44"/>
                  </a:lnTo>
                  <a:lnTo>
                    <a:pt x="436" y="46"/>
                  </a:lnTo>
                  <a:lnTo>
                    <a:pt x="436" y="46"/>
                  </a:lnTo>
                  <a:lnTo>
                    <a:pt x="432" y="44"/>
                  </a:lnTo>
                  <a:lnTo>
                    <a:pt x="432" y="44"/>
                  </a:lnTo>
                  <a:lnTo>
                    <a:pt x="428" y="44"/>
                  </a:lnTo>
                  <a:lnTo>
                    <a:pt x="428" y="44"/>
                  </a:lnTo>
                  <a:lnTo>
                    <a:pt x="428" y="44"/>
                  </a:lnTo>
                  <a:lnTo>
                    <a:pt x="428" y="44"/>
                  </a:lnTo>
                  <a:lnTo>
                    <a:pt x="426" y="44"/>
                  </a:lnTo>
                  <a:lnTo>
                    <a:pt x="426" y="44"/>
                  </a:lnTo>
                  <a:lnTo>
                    <a:pt x="426" y="44"/>
                  </a:lnTo>
                  <a:lnTo>
                    <a:pt x="426" y="44"/>
                  </a:lnTo>
                  <a:lnTo>
                    <a:pt x="420" y="42"/>
                  </a:lnTo>
                  <a:lnTo>
                    <a:pt x="420" y="42"/>
                  </a:lnTo>
                  <a:lnTo>
                    <a:pt x="418" y="44"/>
                  </a:lnTo>
                  <a:lnTo>
                    <a:pt x="418" y="44"/>
                  </a:lnTo>
                  <a:lnTo>
                    <a:pt x="416" y="42"/>
                  </a:lnTo>
                  <a:lnTo>
                    <a:pt x="416" y="40"/>
                  </a:lnTo>
                  <a:lnTo>
                    <a:pt x="416" y="40"/>
                  </a:lnTo>
                  <a:lnTo>
                    <a:pt x="412" y="40"/>
                  </a:lnTo>
                  <a:lnTo>
                    <a:pt x="412" y="40"/>
                  </a:lnTo>
                  <a:lnTo>
                    <a:pt x="412" y="42"/>
                  </a:lnTo>
                  <a:lnTo>
                    <a:pt x="412" y="42"/>
                  </a:lnTo>
                  <a:lnTo>
                    <a:pt x="410" y="44"/>
                  </a:lnTo>
                  <a:lnTo>
                    <a:pt x="410" y="44"/>
                  </a:lnTo>
                  <a:lnTo>
                    <a:pt x="404" y="44"/>
                  </a:lnTo>
                  <a:lnTo>
                    <a:pt x="404" y="44"/>
                  </a:lnTo>
                  <a:lnTo>
                    <a:pt x="400" y="44"/>
                  </a:lnTo>
                  <a:lnTo>
                    <a:pt x="400" y="44"/>
                  </a:lnTo>
                  <a:lnTo>
                    <a:pt x="396" y="42"/>
                  </a:lnTo>
                  <a:lnTo>
                    <a:pt x="396" y="42"/>
                  </a:lnTo>
                  <a:lnTo>
                    <a:pt x="394" y="44"/>
                  </a:lnTo>
                  <a:lnTo>
                    <a:pt x="394" y="44"/>
                  </a:lnTo>
                  <a:lnTo>
                    <a:pt x="390" y="44"/>
                  </a:lnTo>
                  <a:lnTo>
                    <a:pt x="390" y="44"/>
                  </a:lnTo>
                  <a:lnTo>
                    <a:pt x="386" y="42"/>
                  </a:lnTo>
                  <a:lnTo>
                    <a:pt x="386" y="42"/>
                  </a:lnTo>
                  <a:lnTo>
                    <a:pt x="376" y="44"/>
                  </a:lnTo>
                  <a:lnTo>
                    <a:pt x="376" y="44"/>
                  </a:lnTo>
                  <a:lnTo>
                    <a:pt x="374" y="42"/>
                  </a:lnTo>
                  <a:lnTo>
                    <a:pt x="374" y="42"/>
                  </a:lnTo>
                  <a:lnTo>
                    <a:pt x="368" y="42"/>
                  </a:lnTo>
                  <a:lnTo>
                    <a:pt x="368" y="42"/>
                  </a:lnTo>
                  <a:lnTo>
                    <a:pt x="366" y="42"/>
                  </a:lnTo>
                  <a:lnTo>
                    <a:pt x="366" y="42"/>
                  </a:lnTo>
                  <a:lnTo>
                    <a:pt x="362" y="42"/>
                  </a:lnTo>
                  <a:lnTo>
                    <a:pt x="362" y="42"/>
                  </a:lnTo>
                  <a:lnTo>
                    <a:pt x="362" y="42"/>
                  </a:lnTo>
                  <a:lnTo>
                    <a:pt x="362" y="42"/>
                  </a:lnTo>
                  <a:lnTo>
                    <a:pt x="362" y="42"/>
                  </a:lnTo>
                  <a:lnTo>
                    <a:pt x="362" y="42"/>
                  </a:lnTo>
                  <a:lnTo>
                    <a:pt x="360" y="42"/>
                  </a:lnTo>
                  <a:lnTo>
                    <a:pt x="360" y="42"/>
                  </a:lnTo>
                  <a:lnTo>
                    <a:pt x="358" y="42"/>
                  </a:lnTo>
                  <a:lnTo>
                    <a:pt x="358" y="42"/>
                  </a:lnTo>
                  <a:lnTo>
                    <a:pt x="352" y="44"/>
                  </a:lnTo>
                  <a:lnTo>
                    <a:pt x="352" y="44"/>
                  </a:lnTo>
                  <a:lnTo>
                    <a:pt x="344" y="42"/>
                  </a:lnTo>
                  <a:lnTo>
                    <a:pt x="344" y="42"/>
                  </a:lnTo>
                  <a:lnTo>
                    <a:pt x="342" y="44"/>
                  </a:lnTo>
                  <a:lnTo>
                    <a:pt x="342" y="44"/>
                  </a:lnTo>
                  <a:lnTo>
                    <a:pt x="338" y="42"/>
                  </a:lnTo>
                  <a:lnTo>
                    <a:pt x="338" y="42"/>
                  </a:lnTo>
                  <a:lnTo>
                    <a:pt x="330" y="44"/>
                  </a:lnTo>
                  <a:lnTo>
                    <a:pt x="330" y="44"/>
                  </a:lnTo>
                  <a:lnTo>
                    <a:pt x="328" y="44"/>
                  </a:lnTo>
                  <a:lnTo>
                    <a:pt x="328" y="44"/>
                  </a:lnTo>
                  <a:lnTo>
                    <a:pt x="322" y="42"/>
                  </a:lnTo>
                  <a:lnTo>
                    <a:pt x="322" y="42"/>
                  </a:lnTo>
                  <a:lnTo>
                    <a:pt x="316" y="42"/>
                  </a:lnTo>
                  <a:lnTo>
                    <a:pt x="316" y="42"/>
                  </a:lnTo>
                  <a:lnTo>
                    <a:pt x="316" y="42"/>
                  </a:lnTo>
                  <a:lnTo>
                    <a:pt x="316" y="42"/>
                  </a:lnTo>
                  <a:lnTo>
                    <a:pt x="316" y="42"/>
                  </a:lnTo>
                  <a:lnTo>
                    <a:pt x="316" y="42"/>
                  </a:lnTo>
                  <a:lnTo>
                    <a:pt x="314" y="42"/>
                  </a:lnTo>
                  <a:lnTo>
                    <a:pt x="314" y="42"/>
                  </a:lnTo>
                  <a:lnTo>
                    <a:pt x="310" y="42"/>
                  </a:lnTo>
                  <a:lnTo>
                    <a:pt x="310" y="42"/>
                  </a:lnTo>
                  <a:lnTo>
                    <a:pt x="310" y="40"/>
                  </a:lnTo>
                  <a:lnTo>
                    <a:pt x="310" y="40"/>
                  </a:lnTo>
                  <a:lnTo>
                    <a:pt x="308" y="40"/>
                  </a:lnTo>
                  <a:lnTo>
                    <a:pt x="308" y="42"/>
                  </a:lnTo>
                  <a:lnTo>
                    <a:pt x="308" y="42"/>
                  </a:lnTo>
                  <a:lnTo>
                    <a:pt x="306" y="42"/>
                  </a:lnTo>
                  <a:lnTo>
                    <a:pt x="306" y="42"/>
                  </a:lnTo>
                  <a:lnTo>
                    <a:pt x="298" y="42"/>
                  </a:lnTo>
                  <a:lnTo>
                    <a:pt x="298" y="42"/>
                  </a:lnTo>
                  <a:lnTo>
                    <a:pt x="296" y="42"/>
                  </a:lnTo>
                  <a:lnTo>
                    <a:pt x="296" y="42"/>
                  </a:lnTo>
                  <a:lnTo>
                    <a:pt x="294" y="42"/>
                  </a:lnTo>
                  <a:lnTo>
                    <a:pt x="294" y="42"/>
                  </a:lnTo>
                  <a:lnTo>
                    <a:pt x="290" y="42"/>
                  </a:lnTo>
                  <a:lnTo>
                    <a:pt x="290" y="42"/>
                  </a:lnTo>
                  <a:lnTo>
                    <a:pt x="288" y="42"/>
                  </a:lnTo>
                  <a:lnTo>
                    <a:pt x="288" y="42"/>
                  </a:lnTo>
                  <a:lnTo>
                    <a:pt x="286" y="42"/>
                  </a:lnTo>
                  <a:lnTo>
                    <a:pt x="286" y="42"/>
                  </a:lnTo>
                  <a:lnTo>
                    <a:pt x="286" y="40"/>
                  </a:lnTo>
                  <a:lnTo>
                    <a:pt x="286" y="40"/>
                  </a:lnTo>
                  <a:lnTo>
                    <a:pt x="282" y="42"/>
                  </a:lnTo>
                  <a:lnTo>
                    <a:pt x="282" y="42"/>
                  </a:lnTo>
                  <a:lnTo>
                    <a:pt x="278" y="40"/>
                  </a:lnTo>
                  <a:lnTo>
                    <a:pt x="278" y="40"/>
                  </a:lnTo>
                  <a:lnTo>
                    <a:pt x="276" y="40"/>
                  </a:lnTo>
                  <a:lnTo>
                    <a:pt x="274" y="40"/>
                  </a:lnTo>
                  <a:lnTo>
                    <a:pt x="274" y="40"/>
                  </a:lnTo>
                  <a:lnTo>
                    <a:pt x="270" y="40"/>
                  </a:lnTo>
                  <a:lnTo>
                    <a:pt x="270" y="40"/>
                  </a:lnTo>
                  <a:lnTo>
                    <a:pt x="268" y="42"/>
                  </a:lnTo>
                  <a:lnTo>
                    <a:pt x="268" y="42"/>
                  </a:lnTo>
                  <a:lnTo>
                    <a:pt x="264" y="40"/>
                  </a:lnTo>
                  <a:lnTo>
                    <a:pt x="264" y="40"/>
                  </a:lnTo>
                  <a:lnTo>
                    <a:pt x="260" y="40"/>
                  </a:lnTo>
                  <a:lnTo>
                    <a:pt x="260" y="40"/>
                  </a:lnTo>
                  <a:lnTo>
                    <a:pt x="258" y="40"/>
                  </a:lnTo>
                  <a:lnTo>
                    <a:pt x="258" y="40"/>
                  </a:lnTo>
                  <a:lnTo>
                    <a:pt x="252" y="40"/>
                  </a:lnTo>
                  <a:lnTo>
                    <a:pt x="252" y="40"/>
                  </a:lnTo>
                  <a:lnTo>
                    <a:pt x="246" y="40"/>
                  </a:lnTo>
                  <a:lnTo>
                    <a:pt x="242" y="40"/>
                  </a:lnTo>
                  <a:lnTo>
                    <a:pt x="242" y="40"/>
                  </a:lnTo>
                  <a:lnTo>
                    <a:pt x="238" y="40"/>
                  </a:lnTo>
                  <a:lnTo>
                    <a:pt x="234" y="40"/>
                  </a:lnTo>
                  <a:lnTo>
                    <a:pt x="234" y="40"/>
                  </a:lnTo>
                  <a:lnTo>
                    <a:pt x="234" y="40"/>
                  </a:lnTo>
                  <a:lnTo>
                    <a:pt x="234" y="40"/>
                  </a:lnTo>
                  <a:lnTo>
                    <a:pt x="230" y="40"/>
                  </a:lnTo>
                  <a:lnTo>
                    <a:pt x="230" y="40"/>
                  </a:lnTo>
                  <a:lnTo>
                    <a:pt x="228" y="40"/>
                  </a:lnTo>
                  <a:lnTo>
                    <a:pt x="228" y="40"/>
                  </a:lnTo>
                  <a:lnTo>
                    <a:pt x="224" y="40"/>
                  </a:lnTo>
                  <a:lnTo>
                    <a:pt x="224" y="40"/>
                  </a:lnTo>
                  <a:lnTo>
                    <a:pt x="222" y="40"/>
                  </a:lnTo>
                  <a:lnTo>
                    <a:pt x="222" y="40"/>
                  </a:lnTo>
                  <a:lnTo>
                    <a:pt x="218" y="40"/>
                  </a:lnTo>
                  <a:lnTo>
                    <a:pt x="218" y="40"/>
                  </a:lnTo>
                  <a:lnTo>
                    <a:pt x="216" y="40"/>
                  </a:lnTo>
                  <a:lnTo>
                    <a:pt x="216" y="40"/>
                  </a:lnTo>
                  <a:lnTo>
                    <a:pt x="212" y="42"/>
                  </a:lnTo>
                  <a:lnTo>
                    <a:pt x="212" y="42"/>
                  </a:lnTo>
                  <a:lnTo>
                    <a:pt x="208" y="40"/>
                  </a:lnTo>
                  <a:lnTo>
                    <a:pt x="208" y="40"/>
                  </a:lnTo>
                  <a:lnTo>
                    <a:pt x="204" y="42"/>
                  </a:lnTo>
                  <a:lnTo>
                    <a:pt x="204" y="42"/>
                  </a:lnTo>
                  <a:lnTo>
                    <a:pt x="200" y="40"/>
                  </a:lnTo>
                  <a:lnTo>
                    <a:pt x="200" y="40"/>
                  </a:lnTo>
                  <a:lnTo>
                    <a:pt x="190" y="40"/>
                  </a:lnTo>
                  <a:lnTo>
                    <a:pt x="190" y="40"/>
                  </a:lnTo>
                  <a:lnTo>
                    <a:pt x="188" y="40"/>
                  </a:lnTo>
                  <a:lnTo>
                    <a:pt x="188" y="40"/>
                  </a:lnTo>
                  <a:lnTo>
                    <a:pt x="176" y="40"/>
                  </a:lnTo>
                  <a:lnTo>
                    <a:pt x="176" y="40"/>
                  </a:lnTo>
                  <a:lnTo>
                    <a:pt x="172" y="42"/>
                  </a:lnTo>
                  <a:lnTo>
                    <a:pt x="172" y="42"/>
                  </a:lnTo>
                  <a:lnTo>
                    <a:pt x="170" y="42"/>
                  </a:lnTo>
                  <a:lnTo>
                    <a:pt x="170" y="42"/>
                  </a:lnTo>
                  <a:lnTo>
                    <a:pt x="166" y="42"/>
                  </a:lnTo>
                  <a:lnTo>
                    <a:pt x="166" y="42"/>
                  </a:lnTo>
                  <a:lnTo>
                    <a:pt x="162" y="42"/>
                  </a:lnTo>
                  <a:lnTo>
                    <a:pt x="158" y="42"/>
                  </a:lnTo>
                  <a:lnTo>
                    <a:pt x="158" y="42"/>
                  </a:lnTo>
                  <a:lnTo>
                    <a:pt x="158" y="40"/>
                  </a:lnTo>
                  <a:lnTo>
                    <a:pt x="158" y="40"/>
                  </a:lnTo>
                  <a:lnTo>
                    <a:pt x="156" y="40"/>
                  </a:lnTo>
                  <a:lnTo>
                    <a:pt x="156" y="40"/>
                  </a:lnTo>
                  <a:lnTo>
                    <a:pt x="156" y="38"/>
                  </a:lnTo>
                  <a:lnTo>
                    <a:pt x="156" y="38"/>
                  </a:lnTo>
                  <a:lnTo>
                    <a:pt x="148" y="38"/>
                  </a:lnTo>
                  <a:lnTo>
                    <a:pt x="148" y="38"/>
                  </a:lnTo>
                  <a:lnTo>
                    <a:pt x="148" y="38"/>
                  </a:lnTo>
                  <a:lnTo>
                    <a:pt x="148" y="38"/>
                  </a:lnTo>
                  <a:lnTo>
                    <a:pt x="146" y="38"/>
                  </a:lnTo>
                  <a:lnTo>
                    <a:pt x="146" y="38"/>
                  </a:lnTo>
                  <a:lnTo>
                    <a:pt x="142" y="38"/>
                  </a:lnTo>
                  <a:lnTo>
                    <a:pt x="140" y="40"/>
                  </a:lnTo>
                  <a:lnTo>
                    <a:pt x="140" y="40"/>
                  </a:lnTo>
                  <a:lnTo>
                    <a:pt x="138" y="40"/>
                  </a:lnTo>
                  <a:lnTo>
                    <a:pt x="138" y="40"/>
                  </a:lnTo>
                  <a:lnTo>
                    <a:pt x="134" y="40"/>
                  </a:lnTo>
                  <a:lnTo>
                    <a:pt x="134" y="40"/>
                  </a:lnTo>
                  <a:lnTo>
                    <a:pt x="130" y="40"/>
                  </a:lnTo>
                  <a:lnTo>
                    <a:pt x="130" y="40"/>
                  </a:lnTo>
                  <a:lnTo>
                    <a:pt x="126" y="38"/>
                  </a:lnTo>
                  <a:lnTo>
                    <a:pt x="126" y="38"/>
                  </a:lnTo>
                  <a:lnTo>
                    <a:pt x="124" y="38"/>
                  </a:lnTo>
                  <a:lnTo>
                    <a:pt x="124" y="38"/>
                  </a:lnTo>
                  <a:lnTo>
                    <a:pt x="122" y="38"/>
                  </a:lnTo>
                  <a:lnTo>
                    <a:pt x="118" y="38"/>
                  </a:lnTo>
                  <a:lnTo>
                    <a:pt x="118" y="38"/>
                  </a:lnTo>
                  <a:lnTo>
                    <a:pt x="116" y="38"/>
                  </a:lnTo>
                  <a:lnTo>
                    <a:pt x="116" y="38"/>
                  </a:lnTo>
                  <a:lnTo>
                    <a:pt x="112" y="38"/>
                  </a:lnTo>
                  <a:lnTo>
                    <a:pt x="112" y="38"/>
                  </a:lnTo>
                  <a:lnTo>
                    <a:pt x="106" y="40"/>
                  </a:lnTo>
                  <a:lnTo>
                    <a:pt x="106" y="40"/>
                  </a:lnTo>
                  <a:lnTo>
                    <a:pt x="104" y="38"/>
                  </a:lnTo>
                  <a:lnTo>
                    <a:pt x="104" y="38"/>
                  </a:lnTo>
                  <a:lnTo>
                    <a:pt x="104" y="38"/>
                  </a:lnTo>
                  <a:lnTo>
                    <a:pt x="104" y="38"/>
                  </a:lnTo>
                  <a:lnTo>
                    <a:pt x="102" y="38"/>
                  </a:lnTo>
                  <a:lnTo>
                    <a:pt x="102" y="38"/>
                  </a:lnTo>
                  <a:lnTo>
                    <a:pt x="98" y="36"/>
                  </a:lnTo>
                  <a:lnTo>
                    <a:pt x="98" y="36"/>
                  </a:lnTo>
                  <a:lnTo>
                    <a:pt x="92" y="38"/>
                  </a:lnTo>
                  <a:lnTo>
                    <a:pt x="92" y="38"/>
                  </a:lnTo>
                  <a:lnTo>
                    <a:pt x="90" y="36"/>
                  </a:lnTo>
                  <a:lnTo>
                    <a:pt x="90" y="36"/>
                  </a:lnTo>
                  <a:lnTo>
                    <a:pt x="86" y="38"/>
                  </a:lnTo>
                  <a:lnTo>
                    <a:pt x="86" y="38"/>
                  </a:lnTo>
                  <a:lnTo>
                    <a:pt x="82" y="36"/>
                  </a:lnTo>
                  <a:lnTo>
                    <a:pt x="82" y="36"/>
                  </a:lnTo>
                  <a:lnTo>
                    <a:pt x="76" y="36"/>
                  </a:lnTo>
                  <a:lnTo>
                    <a:pt x="76" y="36"/>
                  </a:lnTo>
                  <a:lnTo>
                    <a:pt x="74" y="38"/>
                  </a:lnTo>
                  <a:lnTo>
                    <a:pt x="74" y="38"/>
                  </a:lnTo>
                  <a:lnTo>
                    <a:pt x="70" y="38"/>
                  </a:lnTo>
                  <a:lnTo>
                    <a:pt x="70" y="38"/>
                  </a:lnTo>
                  <a:lnTo>
                    <a:pt x="66" y="36"/>
                  </a:lnTo>
                  <a:lnTo>
                    <a:pt x="66" y="36"/>
                  </a:lnTo>
                  <a:lnTo>
                    <a:pt x="64" y="36"/>
                  </a:lnTo>
                  <a:lnTo>
                    <a:pt x="64" y="36"/>
                  </a:lnTo>
                  <a:lnTo>
                    <a:pt x="56" y="36"/>
                  </a:lnTo>
                  <a:lnTo>
                    <a:pt x="56" y="36"/>
                  </a:lnTo>
                  <a:lnTo>
                    <a:pt x="54" y="38"/>
                  </a:lnTo>
                  <a:lnTo>
                    <a:pt x="54" y="38"/>
                  </a:lnTo>
                  <a:lnTo>
                    <a:pt x="50" y="38"/>
                  </a:lnTo>
                  <a:lnTo>
                    <a:pt x="50" y="38"/>
                  </a:lnTo>
                  <a:lnTo>
                    <a:pt x="50" y="38"/>
                  </a:lnTo>
                  <a:lnTo>
                    <a:pt x="50" y="38"/>
                  </a:lnTo>
                  <a:lnTo>
                    <a:pt x="46" y="38"/>
                  </a:lnTo>
                  <a:lnTo>
                    <a:pt x="46" y="38"/>
                  </a:lnTo>
                  <a:lnTo>
                    <a:pt x="42" y="38"/>
                  </a:lnTo>
                  <a:lnTo>
                    <a:pt x="42" y="38"/>
                  </a:lnTo>
                  <a:lnTo>
                    <a:pt x="40" y="36"/>
                  </a:lnTo>
                  <a:lnTo>
                    <a:pt x="40" y="36"/>
                  </a:lnTo>
                  <a:lnTo>
                    <a:pt x="38" y="36"/>
                  </a:lnTo>
                  <a:lnTo>
                    <a:pt x="38" y="36"/>
                  </a:lnTo>
                  <a:lnTo>
                    <a:pt x="36" y="34"/>
                  </a:lnTo>
                  <a:lnTo>
                    <a:pt x="36" y="34"/>
                  </a:lnTo>
                  <a:lnTo>
                    <a:pt x="28" y="34"/>
                  </a:lnTo>
                  <a:lnTo>
                    <a:pt x="28" y="34"/>
                  </a:lnTo>
                  <a:lnTo>
                    <a:pt x="26" y="34"/>
                  </a:lnTo>
                  <a:lnTo>
                    <a:pt x="26" y="34"/>
                  </a:lnTo>
                  <a:lnTo>
                    <a:pt x="24" y="34"/>
                  </a:lnTo>
                  <a:lnTo>
                    <a:pt x="24" y="34"/>
                  </a:lnTo>
                  <a:lnTo>
                    <a:pt x="20" y="34"/>
                  </a:lnTo>
                  <a:lnTo>
                    <a:pt x="20" y="34"/>
                  </a:lnTo>
                  <a:lnTo>
                    <a:pt x="8" y="34"/>
                  </a:lnTo>
                  <a:lnTo>
                    <a:pt x="8" y="34"/>
                  </a:lnTo>
                  <a:lnTo>
                    <a:pt x="4" y="34"/>
                  </a:lnTo>
                  <a:lnTo>
                    <a:pt x="4" y="34"/>
                  </a:lnTo>
                  <a:lnTo>
                    <a:pt x="2" y="32"/>
                  </a:lnTo>
                  <a:lnTo>
                    <a:pt x="2" y="32"/>
                  </a:lnTo>
                  <a:lnTo>
                    <a:pt x="2" y="30"/>
                  </a:lnTo>
                  <a:lnTo>
                    <a:pt x="2" y="30"/>
                  </a:lnTo>
                  <a:lnTo>
                    <a:pt x="2" y="28"/>
                  </a:lnTo>
                  <a:lnTo>
                    <a:pt x="2" y="28"/>
                  </a:lnTo>
                  <a:lnTo>
                    <a:pt x="2" y="28"/>
                  </a:lnTo>
                  <a:lnTo>
                    <a:pt x="2" y="28"/>
                  </a:lnTo>
                  <a:lnTo>
                    <a:pt x="2" y="26"/>
                  </a:lnTo>
                  <a:lnTo>
                    <a:pt x="2" y="26"/>
                  </a:lnTo>
                  <a:lnTo>
                    <a:pt x="2" y="26"/>
                  </a:lnTo>
                  <a:lnTo>
                    <a:pt x="2" y="26"/>
                  </a:lnTo>
                  <a:lnTo>
                    <a:pt x="2" y="24"/>
                  </a:lnTo>
                  <a:lnTo>
                    <a:pt x="2" y="24"/>
                  </a:lnTo>
                  <a:lnTo>
                    <a:pt x="2" y="24"/>
                  </a:lnTo>
                  <a:lnTo>
                    <a:pt x="2" y="24"/>
                  </a:lnTo>
                  <a:lnTo>
                    <a:pt x="2" y="24"/>
                  </a:lnTo>
                  <a:lnTo>
                    <a:pt x="2" y="24"/>
                  </a:lnTo>
                  <a:lnTo>
                    <a:pt x="2" y="24"/>
                  </a:lnTo>
                  <a:lnTo>
                    <a:pt x="0" y="20"/>
                  </a:lnTo>
                  <a:lnTo>
                    <a:pt x="0" y="20"/>
                  </a:lnTo>
                  <a:lnTo>
                    <a:pt x="0" y="18"/>
                  </a:lnTo>
                  <a:lnTo>
                    <a:pt x="0" y="18"/>
                  </a:lnTo>
                  <a:lnTo>
                    <a:pt x="0" y="18"/>
                  </a:lnTo>
                  <a:lnTo>
                    <a:pt x="2" y="16"/>
                  </a:lnTo>
                  <a:lnTo>
                    <a:pt x="2" y="16"/>
                  </a:lnTo>
                  <a:lnTo>
                    <a:pt x="2" y="16"/>
                  </a:lnTo>
                  <a:lnTo>
                    <a:pt x="2" y="16"/>
                  </a:lnTo>
                  <a:lnTo>
                    <a:pt x="2" y="16"/>
                  </a:lnTo>
                  <a:lnTo>
                    <a:pt x="2" y="14"/>
                  </a:lnTo>
                  <a:lnTo>
                    <a:pt x="2" y="14"/>
                  </a:lnTo>
                  <a:lnTo>
                    <a:pt x="2" y="14"/>
                  </a:lnTo>
                  <a:lnTo>
                    <a:pt x="2" y="14"/>
                  </a:lnTo>
                  <a:lnTo>
                    <a:pt x="2" y="14"/>
                  </a:lnTo>
                  <a:lnTo>
                    <a:pt x="2" y="1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 name="Freeform 6"/>
            <p:cNvSpPr>
              <a:spLocks noEditPoints="1"/>
            </p:cNvSpPr>
            <p:nvPr userDrawn="1"/>
          </p:nvSpPr>
          <p:spPr bwMode="gray">
            <a:xfrm>
              <a:off x="377760" y="6195126"/>
              <a:ext cx="8418958" cy="60192"/>
            </a:xfrm>
            <a:custGeom>
              <a:avLst/>
              <a:gdLst>
                <a:gd name="T0" fmla="*/ 3752 w 3916"/>
                <a:gd name="T1" fmla="*/ 12 h 28"/>
                <a:gd name="T2" fmla="*/ 3576 w 3916"/>
                <a:gd name="T3" fmla="*/ 14 h 28"/>
                <a:gd name="T4" fmla="*/ 3450 w 3916"/>
                <a:gd name="T5" fmla="*/ 14 h 28"/>
                <a:gd name="T6" fmla="*/ 3348 w 3916"/>
                <a:gd name="T7" fmla="*/ 12 h 28"/>
                <a:gd name="T8" fmla="*/ 3206 w 3916"/>
                <a:gd name="T9" fmla="*/ 12 h 28"/>
                <a:gd name="T10" fmla="*/ 3108 w 3916"/>
                <a:gd name="T11" fmla="*/ 10 h 28"/>
                <a:gd name="T12" fmla="*/ 2950 w 3916"/>
                <a:gd name="T13" fmla="*/ 12 h 28"/>
                <a:gd name="T14" fmla="*/ 2916 w 3916"/>
                <a:gd name="T15" fmla="*/ 10 h 28"/>
                <a:gd name="T16" fmla="*/ 2826 w 3916"/>
                <a:gd name="T17" fmla="*/ 10 h 28"/>
                <a:gd name="T18" fmla="*/ 2684 w 3916"/>
                <a:gd name="T19" fmla="*/ 8 h 28"/>
                <a:gd name="T20" fmla="*/ 2550 w 3916"/>
                <a:gd name="T21" fmla="*/ 6 h 28"/>
                <a:gd name="T22" fmla="*/ 2400 w 3916"/>
                <a:gd name="T23" fmla="*/ 4 h 28"/>
                <a:gd name="T24" fmla="*/ 2252 w 3916"/>
                <a:gd name="T25" fmla="*/ 6 h 28"/>
                <a:gd name="T26" fmla="*/ 2078 w 3916"/>
                <a:gd name="T27" fmla="*/ 4 h 28"/>
                <a:gd name="T28" fmla="*/ 1694 w 3916"/>
                <a:gd name="T29" fmla="*/ 4 h 28"/>
                <a:gd name="T30" fmla="*/ 1488 w 3916"/>
                <a:gd name="T31" fmla="*/ 4 h 28"/>
                <a:gd name="T32" fmla="*/ 1294 w 3916"/>
                <a:gd name="T33" fmla="*/ 6 h 28"/>
                <a:gd name="T34" fmla="*/ 1254 w 3916"/>
                <a:gd name="T35" fmla="*/ 10 h 28"/>
                <a:gd name="T36" fmla="*/ 1126 w 3916"/>
                <a:gd name="T37" fmla="*/ 10 h 28"/>
                <a:gd name="T38" fmla="*/ 1048 w 3916"/>
                <a:gd name="T39" fmla="*/ 8 h 28"/>
                <a:gd name="T40" fmla="*/ 1044 w 3916"/>
                <a:gd name="T41" fmla="*/ 8 h 28"/>
                <a:gd name="T42" fmla="*/ 900 w 3916"/>
                <a:gd name="T43" fmla="*/ 8 h 28"/>
                <a:gd name="T44" fmla="*/ 720 w 3916"/>
                <a:gd name="T45" fmla="*/ 6 h 28"/>
                <a:gd name="T46" fmla="*/ 480 w 3916"/>
                <a:gd name="T47" fmla="*/ 6 h 28"/>
                <a:gd name="T48" fmla="*/ 338 w 3916"/>
                <a:gd name="T49" fmla="*/ 2 h 28"/>
                <a:gd name="T50" fmla="*/ 194 w 3916"/>
                <a:gd name="T51" fmla="*/ 0 h 28"/>
                <a:gd name="T52" fmla="*/ 56 w 3916"/>
                <a:gd name="T53" fmla="*/ 2 h 28"/>
                <a:gd name="T54" fmla="*/ 0 w 3916"/>
                <a:gd name="T55" fmla="*/ 10 h 28"/>
                <a:gd name="T56" fmla="*/ 64 w 3916"/>
                <a:gd name="T57" fmla="*/ 10 h 28"/>
                <a:gd name="T58" fmla="*/ 192 w 3916"/>
                <a:gd name="T59" fmla="*/ 10 h 28"/>
                <a:gd name="T60" fmla="*/ 294 w 3916"/>
                <a:gd name="T61" fmla="*/ 10 h 28"/>
                <a:gd name="T62" fmla="*/ 390 w 3916"/>
                <a:gd name="T63" fmla="*/ 12 h 28"/>
                <a:gd name="T64" fmla="*/ 610 w 3916"/>
                <a:gd name="T65" fmla="*/ 12 h 28"/>
                <a:gd name="T66" fmla="*/ 778 w 3916"/>
                <a:gd name="T67" fmla="*/ 14 h 28"/>
                <a:gd name="T68" fmla="*/ 884 w 3916"/>
                <a:gd name="T69" fmla="*/ 12 h 28"/>
                <a:gd name="T70" fmla="*/ 962 w 3916"/>
                <a:gd name="T71" fmla="*/ 14 h 28"/>
                <a:gd name="T72" fmla="*/ 1062 w 3916"/>
                <a:gd name="T73" fmla="*/ 16 h 28"/>
                <a:gd name="T74" fmla="*/ 1214 w 3916"/>
                <a:gd name="T75" fmla="*/ 16 h 28"/>
                <a:gd name="T76" fmla="*/ 1338 w 3916"/>
                <a:gd name="T77" fmla="*/ 18 h 28"/>
                <a:gd name="T78" fmla="*/ 1394 w 3916"/>
                <a:gd name="T79" fmla="*/ 18 h 28"/>
                <a:gd name="T80" fmla="*/ 1782 w 3916"/>
                <a:gd name="T81" fmla="*/ 20 h 28"/>
                <a:gd name="T82" fmla="*/ 1952 w 3916"/>
                <a:gd name="T83" fmla="*/ 20 h 28"/>
                <a:gd name="T84" fmla="*/ 2142 w 3916"/>
                <a:gd name="T85" fmla="*/ 22 h 28"/>
                <a:gd name="T86" fmla="*/ 2328 w 3916"/>
                <a:gd name="T87" fmla="*/ 22 h 28"/>
                <a:gd name="T88" fmla="*/ 2476 w 3916"/>
                <a:gd name="T89" fmla="*/ 22 h 28"/>
                <a:gd name="T90" fmla="*/ 2586 w 3916"/>
                <a:gd name="T91" fmla="*/ 22 h 28"/>
                <a:gd name="T92" fmla="*/ 2840 w 3916"/>
                <a:gd name="T93" fmla="*/ 22 h 28"/>
                <a:gd name="T94" fmla="*/ 2984 w 3916"/>
                <a:gd name="T95" fmla="*/ 24 h 28"/>
                <a:gd name="T96" fmla="*/ 3156 w 3916"/>
                <a:gd name="T97" fmla="*/ 24 h 28"/>
                <a:gd name="T98" fmla="*/ 3214 w 3916"/>
                <a:gd name="T99" fmla="*/ 24 h 28"/>
                <a:gd name="T100" fmla="*/ 3334 w 3916"/>
                <a:gd name="T101" fmla="*/ 26 h 28"/>
                <a:gd name="T102" fmla="*/ 3470 w 3916"/>
                <a:gd name="T103" fmla="*/ 26 h 28"/>
                <a:gd name="T104" fmla="*/ 3578 w 3916"/>
                <a:gd name="T105" fmla="*/ 26 h 28"/>
                <a:gd name="T106" fmla="*/ 3658 w 3916"/>
                <a:gd name="T107" fmla="*/ 26 h 28"/>
                <a:gd name="T108" fmla="*/ 3810 w 3916"/>
                <a:gd name="T109" fmla="*/ 28 h 28"/>
                <a:gd name="T110" fmla="*/ 3832 w 3916"/>
                <a:gd name="T111" fmla="*/ 26 h 28"/>
                <a:gd name="T112" fmla="*/ 3878 w 3916"/>
                <a:gd name="T113" fmla="*/ 24 h 28"/>
                <a:gd name="T114" fmla="*/ 3916 w 3916"/>
                <a:gd name="T115" fmla="*/ 18 h 28"/>
                <a:gd name="T116" fmla="*/ 3844 w 3916"/>
                <a:gd name="T117" fmla="*/ 14 h 28"/>
                <a:gd name="T118" fmla="*/ 746 w 3916"/>
                <a:gd name="T119" fmla="*/ 8 h 28"/>
                <a:gd name="T120" fmla="*/ 2876 w 3916"/>
                <a:gd name="T121" fmla="*/ 18 h 28"/>
                <a:gd name="T122" fmla="*/ 3162 w 3916"/>
                <a:gd name="T123"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16" h="28">
                  <a:moveTo>
                    <a:pt x="3820" y="12"/>
                  </a:moveTo>
                  <a:lnTo>
                    <a:pt x="3820" y="12"/>
                  </a:lnTo>
                  <a:lnTo>
                    <a:pt x="3816" y="14"/>
                  </a:lnTo>
                  <a:lnTo>
                    <a:pt x="3816" y="14"/>
                  </a:lnTo>
                  <a:lnTo>
                    <a:pt x="3796" y="14"/>
                  </a:lnTo>
                  <a:lnTo>
                    <a:pt x="3796" y="14"/>
                  </a:lnTo>
                  <a:lnTo>
                    <a:pt x="3752" y="12"/>
                  </a:lnTo>
                  <a:lnTo>
                    <a:pt x="3752" y="12"/>
                  </a:lnTo>
                  <a:lnTo>
                    <a:pt x="3738" y="14"/>
                  </a:lnTo>
                  <a:lnTo>
                    <a:pt x="3738" y="14"/>
                  </a:lnTo>
                  <a:lnTo>
                    <a:pt x="3684" y="14"/>
                  </a:lnTo>
                  <a:lnTo>
                    <a:pt x="3634" y="14"/>
                  </a:lnTo>
                  <a:lnTo>
                    <a:pt x="3634" y="14"/>
                  </a:lnTo>
                  <a:lnTo>
                    <a:pt x="3604" y="14"/>
                  </a:lnTo>
                  <a:lnTo>
                    <a:pt x="3576" y="14"/>
                  </a:lnTo>
                  <a:lnTo>
                    <a:pt x="3576" y="14"/>
                  </a:lnTo>
                  <a:lnTo>
                    <a:pt x="3562" y="14"/>
                  </a:lnTo>
                  <a:lnTo>
                    <a:pt x="3548" y="12"/>
                  </a:lnTo>
                  <a:lnTo>
                    <a:pt x="3548" y="12"/>
                  </a:lnTo>
                  <a:lnTo>
                    <a:pt x="3530" y="12"/>
                  </a:lnTo>
                  <a:lnTo>
                    <a:pt x="3530" y="12"/>
                  </a:lnTo>
                  <a:lnTo>
                    <a:pt x="3488" y="12"/>
                  </a:lnTo>
                  <a:lnTo>
                    <a:pt x="3468" y="12"/>
                  </a:lnTo>
                  <a:lnTo>
                    <a:pt x="3450" y="14"/>
                  </a:lnTo>
                  <a:lnTo>
                    <a:pt x="3450" y="14"/>
                  </a:lnTo>
                  <a:lnTo>
                    <a:pt x="3440" y="12"/>
                  </a:lnTo>
                  <a:lnTo>
                    <a:pt x="3430" y="12"/>
                  </a:lnTo>
                  <a:lnTo>
                    <a:pt x="3410" y="12"/>
                  </a:lnTo>
                  <a:lnTo>
                    <a:pt x="3410" y="12"/>
                  </a:lnTo>
                  <a:lnTo>
                    <a:pt x="3380" y="12"/>
                  </a:lnTo>
                  <a:lnTo>
                    <a:pt x="3348" y="12"/>
                  </a:lnTo>
                  <a:lnTo>
                    <a:pt x="3348" y="12"/>
                  </a:lnTo>
                  <a:lnTo>
                    <a:pt x="3332" y="12"/>
                  </a:lnTo>
                  <a:lnTo>
                    <a:pt x="3316" y="14"/>
                  </a:lnTo>
                  <a:lnTo>
                    <a:pt x="3316" y="14"/>
                  </a:lnTo>
                  <a:lnTo>
                    <a:pt x="3266" y="12"/>
                  </a:lnTo>
                  <a:lnTo>
                    <a:pt x="3216" y="12"/>
                  </a:lnTo>
                  <a:lnTo>
                    <a:pt x="3216" y="12"/>
                  </a:lnTo>
                  <a:lnTo>
                    <a:pt x="3206" y="12"/>
                  </a:lnTo>
                  <a:lnTo>
                    <a:pt x="3206" y="12"/>
                  </a:lnTo>
                  <a:lnTo>
                    <a:pt x="3198" y="14"/>
                  </a:lnTo>
                  <a:lnTo>
                    <a:pt x="3198" y="14"/>
                  </a:lnTo>
                  <a:lnTo>
                    <a:pt x="3170" y="12"/>
                  </a:lnTo>
                  <a:lnTo>
                    <a:pt x="3156" y="12"/>
                  </a:lnTo>
                  <a:lnTo>
                    <a:pt x="3142" y="14"/>
                  </a:lnTo>
                  <a:lnTo>
                    <a:pt x="3142" y="14"/>
                  </a:lnTo>
                  <a:lnTo>
                    <a:pt x="3124" y="12"/>
                  </a:lnTo>
                  <a:lnTo>
                    <a:pt x="3108" y="10"/>
                  </a:lnTo>
                  <a:lnTo>
                    <a:pt x="3074" y="12"/>
                  </a:lnTo>
                  <a:lnTo>
                    <a:pt x="3074" y="12"/>
                  </a:lnTo>
                  <a:lnTo>
                    <a:pt x="3064" y="10"/>
                  </a:lnTo>
                  <a:lnTo>
                    <a:pt x="3064" y="10"/>
                  </a:lnTo>
                  <a:lnTo>
                    <a:pt x="3012" y="10"/>
                  </a:lnTo>
                  <a:lnTo>
                    <a:pt x="2960" y="10"/>
                  </a:lnTo>
                  <a:lnTo>
                    <a:pt x="2960" y="10"/>
                  </a:lnTo>
                  <a:lnTo>
                    <a:pt x="2950" y="12"/>
                  </a:lnTo>
                  <a:lnTo>
                    <a:pt x="2950" y="12"/>
                  </a:lnTo>
                  <a:lnTo>
                    <a:pt x="2944" y="10"/>
                  </a:lnTo>
                  <a:lnTo>
                    <a:pt x="2944" y="10"/>
                  </a:lnTo>
                  <a:lnTo>
                    <a:pt x="2936" y="12"/>
                  </a:lnTo>
                  <a:lnTo>
                    <a:pt x="2936" y="12"/>
                  </a:lnTo>
                  <a:lnTo>
                    <a:pt x="2932" y="10"/>
                  </a:lnTo>
                  <a:lnTo>
                    <a:pt x="2932" y="10"/>
                  </a:lnTo>
                  <a:lnTo>
                    <a:pt x="2916" y="10"/>
                  </a:lnTo>
                  <a:lnTo>
                    <a:pt x="2902" y="10"/>
                  </a:lnTo>
                  <a:lnTo>
                    <a:pt x="2902" y="10"/>
                  </a:lnTo>
                  <a:lnTo>
                    <a:pt x="2882" y="10"/>
                  </a:lnTo>
                  <a:lnTo>
                    <a:pt x="2858" y="10"/>
                  </a:lnTo>
                  <a:lnTo>
                    <a:pt x="2858" y="10"/>
                  </a:lnTo>
                  <a:lnTo>
                    <a:pt x="2844" y="10"/>
                  </a:lnTo>
                  <a:lnTo>
                    <a:pt x="2834" y="10"/>
                  </a:lnTo>
                  <a:lnTo>
                    <a:pt x="2826" y="10"/>
                  </a:lnTo>
                  <a:lnTo>
                    <a:pt x="2826" y="10"/>
                  </a:lnTo>
                  <a:lnTo>
                    <a:pt x="2788" y="8"/>
                  </a:lnTo>
                  <a:lnTo>
                    <a:pt x="2750" y="8"/>
                  </a:lnTo>
                  <a:lnTo>
                    <a:pt x="2750" y="8"/>
                  </a:lnTo>
                  <a:lnTo>
                    <a:pt x="2728" y="8"/>
                  </a:lnTo>
                  <a:lnTo>
                    <a:pt x="2706" y="8"/>
                  </a:lnTo>
                  <a:lnTo>
                    <a:pt x="2706" y="8"/>
                  </a:lnTo>
                  <a:lnTo>
                    <a:pt x="2684" y="8"/>
                  </a:lnTo>
                  <a:lnTo>
                    <a:pt x="2662" y="8"/>
                  </a:lnTo>
                  <a:lnTo>
                    <a:pt x="2662" y="8"/>
                  </a:lnTo>
                  <a:lnTo>
                    <a:pt x="2596" y="6"/>
                  </a:lnTo>
                  <a:lnTo>
                    <a:pt x="2596" y="6"/>
                  </a:lnTo>
                  <a:lnTo>
                    <a:pt x="2578" y="8"/>
                  </a:lnTo>
                  <a:lnTo>
                    <a:pt x="2578" y="8"/>
                  </a:lnTo>
                  <a:lnTo>
                    <a:pt x="2560" y="6"/>
                  </a:lnTo>
                  <a:lnTo>
                    <a:pt x="2550" y="6"/>
                  </a:lnTo>
                  <a:lnTo>
                    <a:pt x="2542" y="8"/>
                  </a:lnTo>
                  <a:lnTo>
                    <a:pt x="2542" y="8"/>
                  </a:lnTo>
                  <a:lnTo>
                    <a:pt x="2538" y="6"/>
                  </a:lnTo>
                  <a:lnTo>
                    <a:pt x="2534" y="6"/>
                  </a:lnTo>
                  <a:lnTo>
                    <a:pt x="2526" y="6"/>
                  </a:lnTo>
                  <a:lnTo>
                    <a:pt x="2526" y="6"/>
                  </a:lnTo>
                  <a:lnTo>
                    <a:pt x="2442" y="6"/>
                  </a:lnTo>
                  <a:lnTo>
                    <a:pt x="2400" y="4"/>
                  </a:lnTo>
                  <a:lnTo>
                    <a:pt x="2358" y="4"/>
                  </a:lnTo>
                  <a:lnTo>
                    <a:pt x="2358" y="4"/>
                  </a:lnTo>
                  <a:lnTo>
                    <a:pt x="2344" y="6"/>
                  </a:lnTo>
                  <a:lnTo>
                    <a:pt x="2328" y="6"/>
                  </a:lnTo>
                  <a:lnTo>
                    <a:pt x="2328" y="6"/>
                  </a:lnTo>
                  <a:lnTo>
                    <a:pt x="2280" y="6"/>
                  </a:lnTo>
                  <a:lnTo>
                    <a:pt x="2280" y="6"/>
                  </a:lnTo>
                  <a:lnTo>
                    <a:pt x="2252" y="6"/>
                  </a:lnTo>
                  <a:lnTo>
                    <a:pt x="2224" y="6"/>
                  </a:lnTo>
                  <a:lnTo>
                    <a:pt x="2224" y="6"/>
                  </a:lnTo>
                  <a:lnTo>
                    <a:pt x="2174" y="6"/>
                  </a:lnTo>
                  <a:lnTo>
                    <a:pt x="2122" y="4"/>
                  </a:lnTo>
                  <a:lnTo>
                    <a:pt x="2122" y="4"/>
                  </a:lnTo>
                  <a:lnTo>
                    <a:pt x="2100" y="6"/>
                  </a:lnTo>
                  <a:lnTo>
                    <a:pt x="2088" y="6"/>
                  </a:lnTo>
                  <a:lnTo>
                    <a:pt x="2078" y="4"/>
                  </a:lnTo>
                  <a:lnTo>
                    <a:pt x="2078" y="4"/>
                  </a:lnTo>
                  <a:lnTo>
                    <a:pt x="2042" y="4"/>
                  </a:lnTo>
                  <a:lnTo>
                    <a:pt x="2004" y="4"/>
                  </a:lnTo>
                  <a:lnTo>
                    <a:pt x="2004" y="4"/>
                  </a:lnTo>
                  <a:lnTo>
                    <a:pt x="1888" y="4"/>
                  </a:lnTo>
                  <a:lnTo>
                    <a:pt x="1888" y="4"/>
                  </a:lnTo>
                  <a:lnTo>
                    <a:pt x="1792" y="4"/>
                  </a:lnTo>
                  <a:lnTo>
                    <a:pt x="1694" y="4"/>
                  </a:lnTo>
                  <a:lnTo>
                    <a:pt x="1694" y="4"/>
                  </a:lnTo>
                  <a:lnTo>
                    <a:pt x="1634" y="4"/>
                  </a:lnTo>
                  <a:lnTo>
                    <a:pt x="1604" y="4"/>
                  </a:lnTo>
                  <a:lnTo>
                    <a:pt x="1574" y="6"/>
                  </a:lnTo>
                  <a:lnTo>
                    <a:pt x="1574" y="6"/>
                  </a:lnTo>
                  <a:lnTo>
                    <a:pt x="1552" y="4"/>
                  </a:lnTo>
                  <a:lnTo>
                    <a:pt x="1532" y="4"/>
                  </a:lnTo>
                  <a:lnTo>
                    <a:pt x="1488" y="4"/>
                  </a:lnTo>
                  <a:lnTo>
                    <a:pt x="1488" y="4"/>
                  </a:lnTo>
                  <a:lnTo>
                    <a:pt x="1462" y="6"/>
                  </a:lnTo>
                  <a:lnTo>
                    <a:pt x="1462" y="6"/>
                  </a:lnTo>
                  <a:lnTo>
                    <a:pt x="1416" y="6"/>
                  </a:lnTo>
                  <a:lnTo>
                    <a:pt x="1370" y="6"/>
                  </a:lnTo>
                  <a:lnTo>
                    <a:pt x="1370" y="6"/>
                  </a:lnTo>
                  <a:lnTo>
                    <a:pt x="1332" y="6"/>
                  </a:lnTo>
                  <a:lnTo>
                    <a:pt x="1294" y="6"/>
                  </a:lnTo>
                  <a:lnTo>
                    <a:pt x="1294" y="6"/>
                  </a:lnTo>
                  <a:lnTo>
                    <a:pt x="1280" y="6"/>
                  </a:lnTo>
                  <a:lnTo>
                    <a:pt x="1266" y="10"/>
                  </a:lnTo>
                  <a:lnTo>
                    <a:pt x="1266" y="10"/>
                  </a:lnTo>
                  <a:lnTo>
                    <a:pt x="1264" y="8"/>
                  </a:lnTo>
                  <a:lnTo>
                    <a:pt x="1260" y="8"/>
                  </a:lnTo>
                  <a:lnTo>
                    <a:pt x="1256" y="8"/>
                  </a:lnTo>
                  <a:lnTo>
                    <a:pt x="1254" y="10"/>
                  </a:lnTo>
                  <a:lnTo>
                    <a:pt x="1254" y="10"/>
                  </a:lnTo>
                  <a:lnTo>
                    <a:pt x="1232" y="8"/>
                  </a:lnTo>
                  <a:lnTo>
                    <a:pt x="1212" y="8"/>
                  </a:lnTo>
                  <a:lnTo>
                    <a:pt x="1192" y="8"/>
                  </a:lnTo>
                  <a:lnTo>
                    <a:pt x="1170" y="8"/>
                  </a:lnTo>
                  <a:lnTo>
                    <a:pt x="1170" y="8"/>
                  </a:lnTo>
                  <a:lnTo>
                    <a:pt x="1148" y="8"/>
                  </a:lnTo>
                  <a:lnTo>
                    <a:pt x="1126" y="10"/>
                  </a:lnTo>
                  <a:lnTo>
                    <a:pt x="1126" y="10"/>
                  </a:lnTo>
                  <a:lnTo>
                    <a:pt x="1114" y="8"/>
                  </a:lnTo>
                  <a:lnTo>
                    <a:pt x="1102" y="8"/>
                  </a:lnTo>
                  <a:lnTo>
                    <a:pt x="1076" y="10"/>
                  </a:lnTo>
                  <a:lnTo>
                    <a:pt x="1076" y="10"/>
                  </a:lnTo>
                  <a:lnTo>
                    <a:pt x="1064" y="8"/>
                  </a:lnTo>
                  <a:lnTo>
                    <a:pt x="1056" y="6"/>
                  </a:lnTo>
                  <a:lnTo>
                    <a:pt x="1048" y="8"/>
                  </a:lnTo>
                  <a:lnTo>
                    <a:pt x="1048" y="8"/>
                  </a:lnTo>
                  <a:lnTo>
                    <a:pt x="1046" y="8"/>
                  </a:lnTo>
                  <a:lnTo>
                    <a:pt x="1046" y="12"/>
                  </a:lnTo>
                  <a:lnTo>
                    <a:pt x="1046" y="12"/>
                  </a:lnTo>
                  <a:lnTo>
                    <a:pt x="1046" y="10"/>
                  </a:lnTo>
                  <a:lnTo>
                    <a:pt x="1046" y="10"/>
                  </a:lnTo>
                  <a:lnTo>
                    <a:pt x="1046" y="8"/>
                  </a:lnTo>
                  <a:lnTo>
                    <a:pt x="1044" y="8"/>
                  </a:lnTo>
                  <a:lnTo>
                    <a:pt x="1044" y="8"/>
                  </a:lnTo>
                  <a:lnTo>
                    <a:pt x="1000" y="8"/>
                  </a:lnTo>
                  <a:lnTo>
                    <a:pt x="958" y="8"/>
                  </a:lnTo>
                  <a:lnTo>
                    <a:pt x="958" y="8"/>
                  </a:lnTo>
                  <a:lnTo>
                    <a:pt x="928" y="6"/>
                  </a:lnTo>
                  <a:lnTo>
                    <a:pt x="914" y="6"/>
                  </a:lnTo>
                  <a:lnTo>
                    <a:pt x="900" y="8"/>
                  </a:lnTo>
                  <a:lnTo>
                    <a:pt x="900" y="8"/>
                  </a:lnTo>
                  <a:lnTo>
                    <a:pt x="900" y="8"/>
                  </a:lnTo>
                  <a:lnTo>
                    <a:pt x="900" y="6"/>
                  </a:lnTo>
                  <a:lnTo>
                    <a:pt x="898" y="6"/>
                  </a:lnTo>
                  <a:lnTo>
                    <a:pt x="898" y="6"/>
                  </a:lnTo>
                  <a:lnTo>
                    <a:pt x="898" y="6"/>
                  </a:lnTo>
                  <a:lnTo>
                    <a:pt x="838" y="4"/>
                  </a:lnTo>
                  <a:lnTo>
                    <a:pt x="780" y="4"/>
                  </a:lnTo>
                  <a:lnTo>
                    <a:pt x="720" y="6"/>
                  </a:lnTo>
                  <a:lnTo>
                    <a:pt x="662" y="6"/>
                  </a:lnTo>
                  <a:lnTo>
                    <a:pt x="662" y="6"/>
                  </a:lnTo>
                  <a:lnTo>
                    <a:pt x="630" y="6"/>
                  </a:lnTo>
                  <a:lnTo>
                    <a:pt x="630" y="6"/>
                  </a:lnTo>
                  <a:lnTo>
                    <a:pt x="508" y="4"/>
                  </a:lnTo>
                  <a:lnTo>
                    <a:pt x="508" y="4"/>
                  </a:lnTo>
                  <a:lnTo>
                    <a:pt x="480" y="6"/>
                  </a:lnTo>
                  <a:lnTo>
                    <a:pt x="480" y="6"/>
                  </a:lnTo>
                  <a:lnTo>
                    <a:pt x="444" y="4"/>
                  </a:lnTo>
                  <a:lnTo>
                    <a:pt x="408" y="4"/>
                  </a:lnTo>
                  <a:lnTo>
                    <a:pt x="408" y="4"/>
                  </a:lnTo>
                  <a:lnTo>
                    <a:pt x="372" y="4"/>
                  </a:lnTo>
                  <a:lnTo>
                    <a:pt x="372" y="4"/>
                  </a:lnTo>
                  <a:lnTo>
                    <a:pt x="356" y="2"/>
                  </a:lnTo>
                  <a:lnTo>
                    <a:pt x="338" y="2"/>
                  </a:lnTo>
                  <a:lnTo>
                    <a:pt x="338" y="2"/>
                  </a:lnTo>
                  <a:lnTo>
                    <a:pt x="326" y="4"/>
                  </a:lnTo>
                  <a:lnTo>
                    <a:pt x="326" y="4"/>
                  </a:lnTo>
                  <a:lnTo>
                    <a:pt x="300" y="2"/>
                  </a:lnTo>
                  <a:lnTo>
                    <a:pt x="300" y="2"/>
                  </a:lnTo>
                  <a:lnTo>
                    <a:pt x="268" y="2"/>
                  </a:lnTo>
                  <a:lnTo>
                    <a:pt x="236" y="2"/>
                  </a:lnTo>
                  <a:lnTo>
                    <a:pt x="236" y="2"/>
                  </a:lnTo>
                  <a:lnTo>
                    <a:pt x="194" y="0"/>
                  </a:lnTo>
                  <a:lnTo>
                    <a:pt x="194" y="0"/>
                  </a:lnTo>
                  <a:lnTo>
                    <a:pt x="180" y="2"/>
                  </a:lnTo>
                  <a:lnTo>
                    <a:pt x="180" y="2"/>
                  </a:lnTo>
                  <a:lnTo>
                    <a:pt x="158" y="2"/>
                  </a:lnTo>
                  <a:lnTo>
                    <a:pt x="138" y="0"/>
                  </a:lnTo>
                  <a:lnTo>
                    <a:pt x="138" y="0"/>
                  </a:lnTo>
                  <a:lnTo>
                    <a:pt x="56" y="2"/>
                  </a:lnTo>
                  <a:lnTo>
                    <a:pt x="56" y="2"/>
                  </a:lnTo>
                  <a:lnTo>
                    <a:pt x="42" y="0"/>
                  </a:lnTo>
                  <a:lnTo>
                    <a:pt x="42" y="0"/>
                  </a:lnTo>
                  <a:lnTo>
                    <a:pt x="20" y="2"/>
                  </a:lnTo>
                  <a:lnTo>
                    <a:pt x="10" y="4"/>
                  </a:lnTo>
                  <a:lnTo>
                    <a:pt x="0" y="8"/>
                  </a:lnTo>
                  <a:lnTo>
                    <a:pt x="0" y="8"/>
                  </a:lnTo>
                  <a:lnTo>
                    <a:pt x="0" y="10"/>
                  </a:lnTo>
                  <a:lnTo>
                    <a:pt x="0" y="10"/>
                  </a:lnTo>
                  <a:lnTo>
                    <a:pt x="6" y="10"/>
                  </a:lnTo>
                  <a:lnTo>
                    <a:pt x="12" y="10"/>
                  </a:lnTo>
                  <a:lnTo>
                    <a:pt x="26" y="10"/>
                  </a:lnTo>
                  <a:lnTo>
                    <a:pt x="26" y="10"/>
                  </a:lnTo>
                  <a:lnTo>
                    <a:pt x="40" y="10"/>
                  </a:lnTo>
                  <a:lnTo>
                    <a:pt x="40" y="10"/>
                  </a:lnTo>
                  <a:lnTo>
                    <a:pt x="64" y="10"/>
                  </a:lnTo>
                  <a:lnTo>
                    <a:pt x="64" y="10"/>
                  </a:lnTo>
                  <a:lnTo>
                    <a:pt x="98" y="10"/>
                  </a:lnTo>
                  <a:lnTo>
                    <a:pt x="136" y="10"/>
                  </a:lnTo>
                  <a:lnTo>
                    <a:pt x="136" y="10"/>
                  </a:lnTo>
                  <a:lnTo>
                    <a:pt x="166" y="12"/>
                  </a:lnTo>
                  <a:lnTo>
                    <a:pt x="166" y="12"/>
                  </a:lnTo>
                  <a:lnTo>
                    <a:pt x="180" y="10"/>
                  </a:lnTo>
                  <a:lnTo>
                    <a:pt x="192" y="10"/>
                  </a:lnTo>
                  <a:lnTo>
                    <a:pt x="192" y="10"/>
                  </a:lnTo>
                  <a:lnTo>
                    <a:pt x="200" y="12"/>
                  </a:lnTo>
                  <a:lnTo>
                    <a:pt x="200" y="12"/>
                  </a:lnTo>
                  <a:lnTo>
                    <a:pt x="222" y="12"/>
                  </a:lnTo>
                  <a:lnTo>
                    <a:pt x="244" y="10"/>
                  </a:lnTo>
                  <a:lnTo>
                    <a:pt x="244" y="10"/>
                  </a:lnTo>
                  <a:lnTo>
                    <a:pt x="280" y="10"/>
                  </a:lnTo>
                  <a:lnTo>
                    <a:pt x="280" y="10"/>
                  </a:lnTo>
                  <a:lnTo>
                    <a:pt x="294" y="10"/>
                  </a:lnTo>
                  <a:lnTo>
                    <a:pt x="310" y="12"/>
                  </a:lnTo>
                  <a:lnTo>
                    <a:pt x="310" y="12"/>
                  </a:lnTo>
                  <a:lnTo>
                    <a:pt x="326" y="10"/>
                  </a:lnTo>
                  <a:lnTo>
                    <a:pt x="342" y="10"/>
                  </a:lnTo>
                  <a:lnTo>
                    <a:pt x="342" y="10"/>
                  </a:lnTo>
                  <a:lnTo>
                    <a:pt x="352" y="12"/>
                  </a:lnTo>
                  <a:lnTo>
                    <a:pt x="352" y="12"/>
                  </a:lnTo>
                  <a:lnTo>
                    <a:pt x="390" y="12"/>
                  </a:lnTo>
                  <a:lnTo>
                    <a:pt x="430" y="12"/>
                  </a:lnTo>
                  <a:lnTo>
                    <a:pt x="430" y="12"/>
                  </a:lnTo>
                  <a:lnTo>
                    <a:pt x="452" y="12"/>
                  </a:lnTo>
                  <a:lnTo>
                    <a:pt x="472" y="12"/>
                  </a:lnTo>
                  <a:lnTo>
                    <a:pt x="494" y="12"/>
                  </a:lnTo>
                  <a:lnTo>
                    <a:pt x="516" y="14"/>
                  </a:lnTo>
                  <a:lnTo>
                    <a:pt x="516" y="14"/>
                  </a:lnTo>
                  <a:lnTo>
                    <a:pt x="610" y="12"/>
                  </a:lnTo>
                  <a:lnTo>
                    <a:pt x="706" y="14"/>
                  </a:lnTo>
                  <a:lnTo>
                    <a:pt x="706" y="14"/>
                  </a:lnTo>
                  <a:lnTo>
                    <a:pt x="712" y="12"/>
                  </a:lnTo>
                  <a:lnTo>
                    <a:pt x="720" y="12"/>
                  </a:lnTo>
                  <a:lnTo>
                    <a:pt x="720" y="12"/>
                  </a:lnTo>
                  <a:lnTo>
                    <a:pt x="750" y="12"/>
                  </a:lnTo>
                  <a:lnTo>
                    <a:pt x="778" y="14"/>
                  </a:lnTo>
                  <a:lnTo>
                    <a:pt x="778" y="14"/>
                  </a:lnTo>
                  <a:lnTo>
                    <a:pt x="794" y="12"/>
                  </a:lnTo>
                  <a:lnTo>
                    <a:pt x="810" y="12"/>
                  </a:lnTo>
                  <a:lnTo>
                    <a:pt x="826" y="12"/>
                  </a:lnTo>
                  <a:lnTo>
                    <a:pt x="840" y="10"/>
                  </a:lnTo>
                  <a:lnTo>
                    <a:pt x="840" y="10"/>
                  </a:lnTo>
                  <a:lnTo>
                    <a:pt x="850" y="12"/>
                  </a:lnTo>
                  <a:lnTo>
                    <a:pt x="862" y="12"/>
                  </a:lnTo>
                  <a:lnTo>
                    <a:pt x="884" y="12"/>
                  </a:lnTo>
                  <a:lnTo>
                    <a:pt x="884" y="12"/>
                  </a:lnTo>
                  <a:lnTo>
                    <a:pt x="906" y="14"/>
                  </a:lnTo>
                  <a:lnTo>
                    <a:pt x="928" y="14"/>
                  </a:lnTo>
                  <a:lnTo>
                    <a:pt x="928" y="14"/>
                  </a:lnTo>
                  <a:lnTo>
                    <a:pt x="934" y="14"/>
                  </a:lnTo>
                  <a:lnTo>
                    <a:pt x="940" y="12"/>
                  </a:lnTo>
                  <a:lnTo>
                    <a:pt x="940" y="12"/>
                  </a:lnTo>
                  <a:lnTo>
                    <a:pt x="962" y="14"/>
                  </a:lnTo>
                  <a:lnTo>
                    <a:pt x="982" y="14"/>
                  </a:lnTo>
                  <a:lnTo>
                    <a:pt x="1020" y="14"/>
                  </a:lnTo>
                  <a:lnTo>
                    <a:pt x="1020" y="14"/>
                  </a:lnTo>
                  <a:lnTo>
                    <a:pt x="1032" y="14"/>
                  </a:lnTo>
                  <a:lnTo>
                    <a:pt x="1042" y="14"/>
                  </a:lnTo>
                  <a:lnTo>
                    <a:pt x="1052" y="14"/>
                  </a:lnTo>
                  <a:lnTo>
                    <a:pt x="1062" y="16"/>
                  </a:lnTo>
                  <a:lnTo>
                    <a:pt x="1062" y="16"/>
                  </a:lnTo>
                  <a:lnTo>
                    <a:pt x="1096" y="16"/>
                  </a:lnTo>
                  <a:lnTo>
                    <a:pt x="1126" y="16"/>
                  </a:lnTo>
                  <a:lnTo>
                    <a:pt x="1160" y="16"/>
                  </a:lnTo>
                  <a:lnTo>
                    <a:pt x="1194" y="14"/>
                  </a:lnTo>
                  <a:lnTo>
                    <a:pt x="1194" y="14"/>
                  </a:lnTo>
                  <a:lnTo>
                    <a:pt x="1198" y="16"/>
                  </a:lnTo>
                  <a:lnTo>
                    <a:pt x="1202" y="16"/>
                  </a:lnTo>
                  <a:lnTo>
                    <a:pt x="1214" y="16"/>
                  </a:lnTo>
                  <a:lnTo>
                    <a:pt x="1214" y="16"/>
                  </a:lnTo>
                  <a:lnTo>
                    <a:pt x="1252" y="16"/>
                  </a:lnTo>
                  <a:lnTo>
                    <a:pt x="1270" y="16"/>
                  </a:lnTo>
                  <a:lnTo>
                    <a:pt x="1290" y="16"/>
                  </a:lnTo>
                  <a:lnTo>
                    <a:pt x="1290" y="16"/>
                  </a:lnTo>
                  <a:lnTo>
                    <a:pt x="1302" y="14"/>
                  </a:lnTo>
                  <a:lnTo>
                    <a:pt x="1314" y="16"/>
                  </a:lnTo>
                  <a:lnTo>
                    <a:pt x="1338" y="18"/>
                  </a:lnTo>
                  <a:lnTo>
                    <a:pt x="1338" y="18"/>
                  </a:lnTo>
                  <a:lnTo>
                    <a:pt x="1346" y="16"/>
                  </a:lnTo>
                  <a:lnTo>
                    <a:pt x="1346" y="16"/>
                  </a:lnTo>
                  <a:lnTo>
                    <a:pt x="1364" y="16"/>
                  </a:lnTo>
                  <a:lnTo>
                    <a:pt x="1364" y="16"/>
                  </a:lnTo>
                  <a:lnTo>
                    <a:pt x="1380" y="18"/>
                  </a:lnTo>
                  <a:lnTo>
                    <a:pt x="1394" y="18"/>
                  </a:lnTo>
                  <a:lnTo>
                    <a:pt x="1394" y="18"/>
                  </a:lnTo>
                  <a:lnTo>
                    <a:pt x="1404" y="18"/>
                  </a:lnTo>
                  <a:lnTo>
                    <a:pt x="1404" y="18"/>
                  </a:lnTo>
                  <a:lnTo>
                    <a:pt x="1504" y="18"/>
                  </a:lnTo>
                  <a:lnTo>
                    <a:pt x="1504" y="18"/>
                  </a:lnTo>
                  <a:lnTo>
                    <a:pt x="1740" y="18"/>
                  </a:lnTo>
                  <a:lnTo>
                    <a:pt x="1740" y="18"/>
                  </a:lnTo>
                  <a:lnTo>
                    <a:pt x="1760" y="20"/>
                  </a:lnTo>
                  <a:lnTo>
                    <a:pt x="1782" y="20"/>
                  </a:lnTo>
                  <a:lnTo>
                    <a:pt x="1804" y="20"/>
                  </a:lnTo>
                  <a:lnTo>
                    <a:pt x="1826" y="22"/>
                  </a:lnTo>
                  <a:lnTo>
                    <a:pt x="1826" y="22"/>
                  </a:lnTo>
                  <a:lnTo>
                    <a:pt x="1832" y="20"/>
                  </a:lnTo>
                  <a:lnTo>
                    <a:pt x="1838" y="20"/>
                  </a:lnTo>
                  <a:lnTo>
                    <a:pt x="1838" y="20"/>
                  </a:lnTo>
                  <a:lnTo>
                    <a:pt x="1894" y="20"/>
                  </a:lnTo>
                  <a:lnTo>
                    <a:pt x="1952" y="20"/>
                  </a:lnTo>
                  <a:lnTo>
                    <a:pt x="1952" y="20"/>
                  </a:lnTo>
                  <a:lnTo>
                    <a:pt x="2008" y="20"/>
                  </a:lnTo>
                  <a:lnTo>
                    <a:pt x="2064" y="20"/>
                  </a:lnTo>
                  <a:lnTo>
                    <a:pt x="2064" y="20"/>
                  </a:lnTo>
                  <a:lnTo>
                    <a:pt x="2082" y="20"/>
                  </a:lnTo>
                  <a:lnTo>
                    <a:pt x="2102" y="20"/>
                  </a:lnTo>
                  <a:lnTo>
                    <a:pt x="2122" y="20"/>
                  </a:lnTo>
                  <a:lnTo>
                    <a:pt x="2142" y="22"/>
                  </a:lnTo>
                  <a:lnTo>
                    <a:pt x="2142" y="22"/>
                  </a:lnTo>
                  <a:lnTo>
                    <a:pt x="2220" y="20"/>
                  </a:lnTo>
                  <a:lnTo>
                    <a:pt x="2300" y="22"/>
                  </a:lnTo>
                  <a:lnTo>
                    <a:pt x="2300" y="22"/>
                  </a:lnTo>
                  <a:lnTo>
                    <a:pt x="2320" y="20"/>
                  </a:lnTo>
                  <a:lnTo>
                    <a:pt x="2320" y="20"/>
                  </a:lnTo>
                  <a:lnTo>
                    <a:pt x="2328" y="22"/>
                  </a:lnTo>
                  <a:lnTo>
                    <a:pt x="2328" y="22"/>
                  </a:lnTo>
                  <a:lnTo>
                    <a:pt x="2334" y="20"/>
                  </a:lnTo>
                  <a:lnTo>
                    <a:pt x="2340" y="20"/>
                  </a:lnTo>
                  <a:lnTo>
                    <a:pt x="2340" y="20"/>
                  </a:lnTo>
                  <a:lnTo>
                    <a:pt x="2404" y="20"/>
                  </a:lnTo>
                  <a:lnTo>
                    <a:pt x="2438" y="20"/>
                  </a:lnTo>
                  <a:lnTo>
                    <a:pt x="2468" y="24"/>
                  </a:lnTo>
                  <a:lnTo>
                    <a:pt x="2468" y="24"/>
                  </a:lnTo>
                  <a:lnTo>
                    <a:pt x="2476" y="22"/>
                  </a:lnTo>
                  <a:lnTo>
                    <a:pt x="2486" y="22"/>
                  </a:lnTo>
                  <a:lnTo>
                    <a:pt x="2502" y="22"/>
                  </a:lnTo>
                  <a:lnTo>
                    <a:pt x="2502" y="22"/>
                  </a:lnTo>
                  <a:lnTo>
                    <a:pt x="2534" y="22"/>
                  </a:lnTo>
                  <a:lnTo>
                    <a:pt x="2568" y="20"/>
                  </a:lnTo>
                  <a:lnTo>
                    <a:pt x="2568" y="20"/>
                  </a:lnTo>
                  <a:lnTo>
                    <a:pt x="2586" y="22"/>
                  </a:lnTo>
                  <a:lnTo>
                    <a:pt x="2586" y="22"/>
                  </a:lnTo>
                  <a:lnTo>
                    <a:pt x="2624" y="22"/>
                  </a:lnTo>
                  <a:lnTo>
                    <a:pt x="2624" y="22"/>
                  </a:lnTo>
                  <a:lnTo>
                    <a:pt x="2642" y="20"/>
                  </a:lnTo>
                  <a:lnTo>
                    <a:pt x="2642" y="20"/>
                  </a:lnTo>
                  <a:lnTo>
                    <a:pt x="2706" y="22"/>
                  </a:lnTo>
                  <a:lnTo>
                    <a:pt x="2764" y="22"/>
                  </a:lnTo>
                  <a:lnTo>
                    <a:pt x="2764" y="22"/>
                  </a:lnTo>
                  <a:lnTo>
                    <a:pt x="2840" y="22"/>
                  </a:lnTo>
                  <a:lnTo>
                    <a:pt x="2840" y="22"/>
                  </a:lnTo>
                  <a:lnTo>
                    <a:pt x="2888" y="24"/>
                  </a:lnTo>
                  <a:lnTo>
                    <a:pt x="2910" y="24"/>
                  </a:lnTo>
                  <a:lnTo>
                    <a:pt x="2932" y="22"/>
                  </a:lnTo>
                  <a:lnTo>
                    <a:pt x="2932" y="22"/>
                  </a:lnTo>
                  <a:lnTo>
                    <a:pt x="2946" y="24"/>
                  </a:lnTo>
                  <a:lnTo>
                    <a:pt x="2960" y="24"/>
                  </a:lnTo>
                  <a:lnTo>
                    <a:pt x="2984" y="24"/>
                  </a:lnTo>
                  <a:lnTo>
                    <a:pt x="2984" y="24"/>
                  </a:lnTo>
                  <a:lnTo>
                    <a:pt x="3024" y="24"/>
                  </a:lnTo>
                  <a:lnTo>
                    <a:pt x="3024" y="24"/>
                  </a:lnTo>
                  <a:lnTo>
                    <a:pt x="3088" y="24"/>
                  </a:lnTo>
                  <a:lnTo>
                    <a:pt x="3088" y="24"/>
                  </a:lnTo>
                  <a:lnTo>
                    <a:pt x="3132" y="24"/>
                  </a:lnTo>
                  <a:lnTo>
                    <a:pt x="3132" y="24"/>
                  </a:lnTo>
                  <a:lnTo>
                    <a:pt x="3156" y="24"/>
                  </a:lnTo>
                  <a:lnTo>
                    <a:pt x="3178" y="24"/>
                  </a:lnTo>
                  <a:lnTo>
                    <a:pt x="3178" y="24"/>
                  </a:lnTo>
                  <a:lnTo>
                    <a:pt x="3190" y="24"/>
                  </a:lnTo>
                  <a:lnTo>
                    <a:pt x="3202" y="26"/>
                  </a:lnTo>
                  <a:lnTo>
                    <a:pt x="3202" y="26"/>
                  </a:lnTo>
                  <a:lnTo>
                    <a:pt x="3208" y="24"/>
                  </a:lnTo>
                  <a:lnTo>
                    <a:pt x="3208" y="24"/>
                  </a:lnTo>
                  <a:lnTo>
                    <a:pt x="3214" y="24"/>
                  </a:lnTo>
                  <a:lnTo>
                    <a:pt x="3222" y="26"/>
                  </a:lnTo>
                  <a:lnTo>
                    <a:pt x="3222" y="26"/>
                  </a:lnTo>
                  <a:lnTo>
                    <a:pt x="3246" y="26"/>
                  </a:lnTo>
                  <a:lnTo>
                    <a:pt x="3268" y="24"/>
                  </a:lnTo>
                  <a:lnTo>
                    <a:pt x="3268" y="24"/>
                  </a:lnTo>
                  <a:lnTo>
                    <a:pt x="3278" y="26"/>
                  </a:lnTo>
                  <a:lnTo>
                    <a:pt x="3278" y="26"/>
                  </a:lnTo>
                  <a:lnTo>
                    <a:pt x="3334" y="26"/>
                  </a:lnTo>
                  <a:lnTo>
                    <a:pt x="3390" y="26"/>
                  </a:lnTo>
                  <a:lnTo>
                    <a:pt x="3390" y="26"/>
                  </a:lnTo>
                  <a:lnTo>
                    <a:pt x="3404" y="26"/>
                  </a:lnTo>
                  <a:lnTo>
                    <a:pt x="3418" y="24"/>
                  </a:lnTo>
                  <a:lnTo>
                    <a:pt x="3418" y="24"/>
                  </a:lnTo>
                  <a:lnTo>
                    <a:pt x="3446" y="24"/>
                  </a:lnTo>
                  <a:lnTo>
                    <a:pt x="3470" y="26"/>
                  </a:lnTo>
                  <a:lnTo>
                    <a:pt x="3470" y="26"/>
                  </a:lnTo>
                  <a:lnTo>
                    <a:pt x="3496" y="26"/>
                  </a:lnTo>
                  <a:lnTo>
                    <a:pt x="3496" y="26"/>
                  </a:lnTo>
                  <a:lnTo>
                    <a:pt x="3532" y="24"/>
                  </a:lnTo>
                  <a:lnTo>
                    <a:pt x="3532" y="24"/>
                  </a:lnTo>
                  <a:lnTo>
                    <a:pt x="3544" y="24"/>
                  </a:lnTo>
                  <a:lnTo>
                    <a:pt x="3556" y="26"/>
                  </a:lnTo>
                  <a:lnTo>
                    <a:pt x="3556" y="26"/>
                  </a:lnTo>
                  <a:lnTo>
                    <a:pt x="3578" y="26"/>
                  </a:lnTo>
                  <a:lnTo>
                    <a:pt x="3598" y="26"/>
                  </a:lnTo>
                  <a:lnTo>
                    <a:pt x="3598" y="26"/>
                  </a:lnTo>
                  <a:lnTo>
                    <a:pt x="3622" y="26"/>
                  </a:lnTo>
                  <a:lnTo>
                    <a:pt x="3622" y="26"/>
                  </a:lnTo>
                  <a:lnTo>
                    <a:pt x="3634" y="26"/>
                  </a:lnTo>
                  <a:lnTo>
                    <a:pt x="3646" y="26"/>
                  </a:lnTo>
                  <a:lnTo>
                    <a:pt x="3646" y="26"/>
                  </a:lnTo>
                  <a:lnTo>
                    <a:pt x="3658" y="26"/>
                  </a:lnTo>
                  <a:lnTo>
                    <a:pt x="3670" y="26"/>
                  </a:lnTo>
                  <a:lnTo>
                    <a:pt x="3670" y="26"/>
                  </a:lnTo>
                  <a:lnTo>
                    <a:pt x="3706" y="26"/>
                  </a:lnTo>
                  <a:lnTo>
                    <a:pt x="3742" y="26"/>
                  </a:lnTo>
                  <a:lnTo>
                    <a:pt x="3742" y="26"/>
                  </a:lnTo>
                  <a:lnTo>
                    <a:pt x="3788" y="26"/>
                  </a:lnTo>
                  <a:lnTo>
                    <a:pt x="3788" y="26"/>
                  </a:lnTo>
                  <a:lnTo>
                    <a:pt x="3810" y="28"/>
                  </a:lnTo>
                  <a:lnTo>
                    <a:pt x="3810" y="28"/>
                  </a:lnTo>
                  <a:lnTo>
                    <a:pt x="3816" y="26"/>
                  </a:lnTo>
                  <a:lnTo>
                    <a:pt x="3816" y="26"/>
                  </a:lnTo>
                  <a:lnTo>
                    <a:pt x="3820" y="26"/>
                  </a:lnTo>
                  <a:lnTo>
                    <a:pt x="3824" y="28"/>
                  </a:lnTo>
                  <a:lnTo>
                    <a:pt x="3824" y="28"/>
                  </a:lnTo>
                  <a:lnTo>
                    <a:pt x="3832" y="26"/>
                  </a:lnTo>
                  <a:lnTo>
                    <a:pt x="3832" y="26"/>
                  </a:lnTo>
                  <a:lnTo>
                    <a:pt x="3846" y="24"/>
                  </a:lnTo>
                  <a:lnTo>
                    <a:pt x="3846" y="24"/>
                  </a:lnTo>
                  <a:lnTo>
                    <a:pt x="3850" y="24"/>
                  </a:lnTo>
                  <a:lnTo>
                    <a:pt x="3850" y="24"/>
                  </a:lnTo>
                  <a:lnTo>
                    <a:pt x="3856" y="26"/>
                  </a:lnTo>
                  <a:lnTo>
                    <a:pt x="3864" y="26"/>
                  </a:lnTo>
                  <a:lnTo>
                    <a:pt x="3878" y="24"/>
                  </a:lnTo>
                  <a:lnTo>
                    <a:pt x="3878" y="24"/>
                  </a:lnTo>
                  <a:lnTo>
                    <a:pt x="3890" y="24"/>
                  </a:lnTo>
                  <a:lnTo>
                    <a:pt x="3890" y="24"/>
                  </a:lnTo>
                  <a:lnTo>
                    <a:pt x="3900" y="24"/>
                  </a:lnTo>
                  <a:lnTo>
                    <a:pt x="3906" y="22"/>
                  </a:lnTo>
                  <a:lnTo>
                    <a:pt x="3910" y="20"/>
                  </a:lnTo>
                  <a:lnTo>
                    <a:pt x="3910" y="20"/>
                  </a:lnTo>
                  <a:lnTo>
                    <a:pt x="3914" y="20"/>
                  </a:lnTo>
                  <a:lnTo>
                    <a:pt x="3916" y="18"/>
                  </a:lnTo>
                  <a:lnTo>
                    <a:pt x="3916" y="18"/>
                  </a:lnTo>
                  <a:lnTo>
                    <a:pt x="3916" y="18"/>
                  </a:lnTo>
                  <a:lnTo>
                    <a:pt x="3916" y="18"/>
                  </a:lnTo>
                  <a:lnTo>
                    <a:pt x="3916" y="16"/>
                  </a:lnTo>
                  <a:lnTo>
                    <a:pt x="3916" y="14"/>
                  </a:lnTo>
                  <a:lnTo>
                    <a:pt x="3916" y="14"/>
                  </a:lnTo>
                  <a:lnTo>
                    <a:pt x="3868" y="14"/>
                  </a:lnTo>
                  <a:lnTo>
                    <a:pt x="3844" y="14"/>
                  </a:lnTo>
                  <a:lnTo>
                    <a:pt x="3820" y="12"/>
                  </a:lnTo>
                  <a:lnTo>
                    <a:pt x="3820" y="12"/>
                  </a:lnTo>
                  <a:close/>
                  <a:moveTo>
                    <a:pt x="744" y="10"/>
                  </a:moveTo>
                  <a:lnTo>
                    <a:pt x="744" y="10"/>
                  </a:lnTo>
                  <a:lnTo>
                    <a:pt x="744" y="8"/>
                  </a:lnTo>
                  <a:lnTo>
                    <a:pt x="744" y="8"/>
                  </a:lnTo>
                  <a:lnTo>
                    <a:pt x="744" y="8"/>
                  </a:lnTo>
                  <a:lnTo>
                    <a:pt x="746" y="8"/>
                  </a:lnTo>
                  <a:lnTo>
                    <a:pt x="744" y="10"/>
                  </a:lnTo>
                  <a:lnTo>
                    <a:pt x="744" y="10"/>
                  </a:lnTo>
                  <a:close/>
                  <a:moveTo>
                    <a:pt x="2874" y="18"/>
                  </a:moveTo>
                  <a:lnTo>
                    <a:pt x="2874" y="18"/>
                  </a:lnTo>
                  <a:lnTo>
                    <a:pt x="2874" y="16"/>
                  </a:lnTo>
                  <a:lnTo>
                    <a:pt x="2874" y="16"/>
                  </a:lnTo>
                  <a:lnTo>
                    <a:pt x="2876" y="18"/>
                  </a:lnTo>
                  <a:lnTo>
                    <a:pt x="2876" y="18"/>
                  </a:lnTo>
                  <a:lnTo>
                    <a:pt x="2874" y="18"/>
                  </a:lnTo>
                  <a:lnTo>
                    <a:pt x="2874" y="18"/>
                  </a:lnTo>
                  <a:close/>
                  <a:moveTo>
                    <a:pt x="3160" y="18"/>
                  </a:moveTo>
                  <a:lnTo>
                    <a:pt x="3160" y="18"/>
                  </a:lnTo>
                  <a:lnTo>
                    <a:pt x="3160" y="16"/>
                  </a:lnTo>
                  <a:lnTo>
                    <a:pt x="3160" y="16"/>
                  </a:lnTo>
                  <a:lnTo>
                    <a:pt x="3162" y="16"/>
                  </a:lnTo>
                  <a:lnTo>
                    <a:pt x="3162" y="16"/>
                  </a:lnTo>
                  <a:lnTo>
                    <a:pt x="3162" y="16"/>
                  </a:lnTo>
                  <a:lnTo>
                    <a:pt x="3160" y="18"/>
                  </a:lnTo>
                  <a:lnTo>
                    <a:pt x="316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69988" y="352425"/>
            <a:ext cx="5916612" cy="714375"/>
          </a:xfrm>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D3FA020B-04BE-426D-AE2C-2E6EF2F1CA2C}" type="slidenum">
              <a:rPr lang="en-US"/>
              <a:pPr>
                <a:defRPr/>
              </a:pPr>
              <a:t>‹#›</a:t>
            </a:fld>
            <a:endParaRPr lang="en-US"/>
          </a:p>
        </p:txBody>
      </p:sp>
      <p:grpSp>
        <p:nvGrpSpPr>
          <p:cNvPr id="8" name="Group 7"/>
          <p:cNvGrpSpPr/>
          <p:nvPr userDrawn="1"/>
        </p:nvGrpSpPr>
        <p:grpSpPr bwMode="gray">
          <a:xfrm>
            <a:off x="347662" y="6445714"/>
            <a:ext cx="8449056" cy="107486"/>
            <a:chOff x="347662" y="6160730"/>
            <a:chExt cx="8449056" cy="107486"/>
          </a:xfrm>
        </p:grpSpPr>
        <p:sp>
          <p:nvSpPr>
            <p:cNvPr id="9" name="Freeform 5"/>
            <p:cNvSpPr>
              <a:spLocks/>
            </p:cNvSpPr>
            <p:nvPr userDrawn="1"/>
          </p:nvSpPr>
          <p:spPr bwMode="gray">
            <a:xfrm>
              <a:off x="347662" y="6160730"/>
              <a:ext cx="8449056" cy="107486"/>
            </a:xfrm>
            <a:custGeom>
              <a:avLst/>
              <a:gdLst>
                <a:gd name="T0" fmla="*/ 116 w 3930"/>
                <a:gd name="T1" fmla="*/ 4 h 50"/>
                <a:gd name="T2" fmla="*/ 258 w 3930"/>
                <a:gd name="T3" fmla="*/ 2 h 50"/>
                <a:gd name="T4" fmla="*/ 376 w 3930"/>
                <a:gd name="T5" fmla="*/ 2 h 50"/>
                <a:gd name="T6" fmla="*/ 494 w 3930"/>
                <a:gd name="T7" fmla="*/ 6 h 50"/>
                <a:gd name="T8" fmla="*/ 628 w 3930"/>
                <a:gd name="T9" fmla="*/ 8 h 50"/>
                <a:gd name="T10" fmla="*/ 774 w 3930"/>
                <a:gd name="T11" fmla="*/ 6 h 50"/>
                <a:gd name="T12" fmla="*/ 894 w 3930"/>
                <a:gd name="T13" fmla="*/ 4 h 50"/>
                <a:gd name="T14" fmla="*/ 1038 w 3930"/>
                <a:gd name="T15" fmla="*/ 4 h 50"/>
                <a:gd name="T16" fmla="*/ 1196 w 3930"/>
                <a:gd name="T17" fmla="*/ 2 h 50"/>
                <a:gd name="T18" fmla="*/ 1326 w 3930"/>
                <a:gd name="T19" fmla="*/ 4 h 50"/>
                <a:gd name="T20" fmla="*/ 1428 w 3930"/>
                <a:gd name="T21" fmla="*/ 4 h 50"/>
                <a:gd name="T22" fmla="*/ 1568 w 3930"/>
                <a:gd name="T23" fmla="*/ 6 h 50"/>
                <a:gd name="T24" fmla="*/ 1710 w 3930"/>
                <a:gd name="T25" fmla="*/ 6 h 50"/>
                <a:gd name="T26" fmla="*/ 1826 w 3930"/>
                <a:gd name="T27" fmla="*/ 8 h 50"/>
                <a:gd name="T28" fmla="*/ 1950 w 3930"/>
                <a:gd name="T29" fmla="*/ 4 h 50"/>
                <a:gd name="T30" fmla="*/ 2106 w 3930"/>
                <a:gd name="T31" fmla="*/ 4 h 50"/>
                <a:gd name="T32" fmla="*/ 2234 w 3930"/>
                <a:gd name="T33" fmla="*/ 2 h 50"/>
                <a:gd name="T34" fmla="*/ 2354 w 3930"/>
                <a:gd name="T35" fmla="*/ 2 h 50"/>
                <a:gd name="T36" fmla="*/ 2498 w 3930"/>
                <a:gd name="T37" fmla="*/ 6 h 50"/>
                <a:gd name="T38" fmla="*/ 2580 w 3930"/>
                <a:gd name="T39" fmla="*/ 4 h 50"/>
                <a:gd name="T40" fmla="*/ 2684 w 3930"/>
                <a:gd name="T41" fmla="*/ 4 h 50"/>
                <a:gd name="T42" fmla="*/ 2830 w 3930"/>
                <a:gd name="T43" fmla="*/ 4 h 50"/>
                <a:gd name="T44" fmla="*/ 2932 w 3930"/>
                <a:gd name="T45" fmla="*/ 6 h 50"/>
                <a:gd name="T46" fmla="*/ 3058 w 3930"/>
                <a:gd name="T47" fmla="*/ 6 h 50"/>
                <a:gd name="T48" fmla="*/ 3176 w 3930"/>
                <a:gd name="T49" fmla="*/ 10 h 50"/>
                <a:gd name="T50" fmla="*/ 3262 w 3930"/>
                <a:gd name="T51" fmla="*/ 14 h 50"/>
                <a:gd name="T52" fmla="*/ 3340 w 3930"/>
                <a:gd name="T53" fmla="*/ 12 h 50"/>
                <a:gd name="T54" fmla="*/ 3456 w 3930"/>
                <a:gd name="T55" fmla="*/ 18 h 50"/>
                <a:gd name="T56" fmla="*/ 3592 w 3930"/>
                <a:gd name="T57" fmla="*/ 16 h 50"/>
                <a:gd name="T58" fmla="*/ 3648 w 3930"/>
                <a:gd name="T59" fmla="*/ 16 h 50"/>
                <a:gd name="T60" fmla="*/ 3784 w 3930"/>
                <a:gd name="T61" fmla="*/ 20 h 50"/>
                <a:gd name="T62" fmla="*/ 3846 w 3930"/>
                <a:gd name="T63" fmla="*/ 24 h 50"/>
                <a:gd name="T64" fmla="*/ 3874 w 3930"/>
                <a:gd name="T65" fmla="*/ 36 h 50"/>
                <a:gd name="T66" fmla="*/ 3782 w 3930"/>
                <a:gd name="T67" fmla="*/ 42 h 50"/>
                <a:gd name="T68" fmla="*/ 3676 w 3930"/>
                <a:gd name="T69" fmla="*/ 46 h 50"/>
                <a:gd name="T70" fmla="*/ 3570 w 3930"/>
                <a:gd name="T71" fmla="*/ 48 h 50"/>
                <a:gd name="T72" fmla="*/ 3518 w 3930"/>
                <a:gd name="T73" fmla="*/ 48 h 50"/>
                <a:gd name="T74" fmla="*/ 3396 w 3930"/>
                <a:gd name="T75" fmla="*/ 48 h 50"/>
                <a:gd name="T76" fmla="*/ 3304 w 3930"/>
                <a:gd name="T77" fmla="*/ 48 h 50"/>
                <a:gd name="T78" fmla="*/ 3152 w 3930"/>
                <a:gd name="T79" fmla="*/ 40 h 50"/>
                <a:gd name="T80" fmla="*/ 3042 w 3930"/>
                <a:gd name="T81" fmla="*/ 42 h 50"/>
                <a:gd name="T82" fmla="*/ 2898 w 3930"/>
                <a:gd name="T83" fmla="*/ 36 h 50"/>
                <a:gd name="T84" fmla="*/ 2814 w 3930"/>
                <a:gd name="T85" fmla="*/ 38 h 50"/>
                <a:gd name="T86" fmla="*/ 2692 w 3930"/>
                <a:gd name="T87" fmla="*/ 36 h 50"/>
                <a:gd name="T88" fmla="*/ 2588 w 3930"/>
                <a:gd name="T89" fmla="*/ 34 h 50"/>
                <a:gd name="T90" fmla="*/ 2466 w 3930"/>
                <a:gd name="T91" fmla="*/ 38 h 50"/>
                <a:gd name="T92" fmla="*/ 2356 w 3930"/>
                <a:gd name="T93" fmla="*/ 36 h 50"/>
                <a:gd name="T94" fmla="*/ 2212 w 3930"/>
                <a:gd name="T95" fmla="*/ 40 h 50"/>
                <a:gd name="T96" fmla="*/ 2040 w 3930"/>
                <a:gd name="T97" fmla="*/ 40 h 50"/>
                <a:gd name="T98" fmla="*/ 1922 w 3930"/>
                <a:gd name="T99" fmla="*/ 40 h 50"/>
                <a:gd name="T100" fmla="*/ 1804 w 3930"/>
                <a:gd name="T101" fmla="*/ 42 h 50"/>
                <a:gd name="T102" fmla="*/ 1642 w 3930"/>
                <a:gd name="T103" fmla="*/ 44 h 50"/>
                <a:gd name="T104" fmla="*/ 1492 w 3930"/>
                <a:gd name="T105" fmla="*/ 46 h 50"/>
                <a:gd name="T106" fmla="*/ 1354 w 3930"/>
                <a:gd name="T107" fmla="*/ 44 h 50"/>
                <a:gd name="T108" fmla="*/ 1180 w 3930"/>
                <a:gd name="T109" fmla="*/ 44 h 50"/>
                <a:gd name="T110" fmla="*/ 1052 w 3930"/>
                <a:gd name="T111" fmla="*/ 46 h 50"/>
                <a:gd name="T112" fmla="*/ 936 w 3930"/>
                <a:gd name="T113" fmla="*/ 44 h 50"/>
                <a:gd name="T114" fmla="*/ 790 w 3930"/>
                <a:gd name="T115" fmla="*/ 40 h 50"/>
                <a:gd name="T116" fmla="*/ 636 w 3930"/>
                <a:gd name="T117" fmla="*/ 42 h 50"/>
                <a:gd name="T118" fmla="*/ 494 w 3930"/>
                <a:gd name="T119" fmla="*/ 46 h 50"/>
                <a:gd name="T120" fmla="*/ 362 w 3930"/>
                <a:gd name="T121" fmla="*/ 42 h 50"/>
                <a:gd name="T122" fmla="*/ 222 w 3930"/>
                <a:gd name="T123" fmla="*/ 40 h 50"/>
                <a:gd name="T124" fmla="*/ 70 w 3930"/>
                <a:gd name="T125"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30" h="50">
                  <a:moveTo>
                    <a:pt x="2" y="14"/>
                  </a:moveTo>
                  <a:lnTo>
                    <a:pt x="2" y="14"/>
                  </a:lnTo>
                  <a:lnTo>
                    <a:pt x="0" y="14"/>
                  </a:lnTo>
                  <a:lnTo>
                    <a:pt x="0" y="14"/>
                  </a:lnTo>
                  <a:lnTo>
                    <a:pt x="2" y="10"/>
                  </a:lnTo>
                  <a:lnTo>
                    <a:pt x="2" y="10"/>
                  </a:lnTo>
                  <a:lnTo>
                    <a:pt x="2" y="8"/>
                  </a:lnTo>
                  <a:lnTo>
                    <a:pt x="2" y="8"/>
                  </a:lnTo>
                  <a:lnTo>
                    <a:pt x="4" y="8"/>
                  </a:lnTo>
                  <a:lnTo>
                    <a:pt x="4" y="8"/>
                  </a:lnTo>
                  <a:lnTo>
                    <a:pt x="4" y="6"/>
                  </a:lnTo>
                  <a:lnTo>
                    <a:pt x="4" y="6"/>
                  </a:lnTo>
                  <a:lnTo>
                    <a:pt x="8" y="4"/>
                  </a:lnTo>
                  <a:lnTo>
                    <a:pt x="8" y="4"/>
                  </a:lnTo>
                  <a:lnTo>
                    <a:pt x="8" y="4"/>
                  </a:lnTo>
                  <a:lnTo>
                    <a:pt x="8" y="4"/>
                  </a:lnTo>
                  <a:lnTo>
                    <a:pt x="10" y="2"/>
                  </a:lnTo>
                  <a:lnTo>
                    <a:pt x="10" y="2"/>
                  </a:lnTo>
                  <a:lnTo>
                    <a:pt x="14" y="2"/>
                  </a:lnTo>
                  <a:lnTo>
                    <a:pt x="14" y="2"/>
                  </a:lnTo>
                  <a:lnTo>
                    <a:pt x="16" y="2"/>
                  </a:lnTo>
                  <a:lnTo>
                    <a:pt x="16" y="2"/>
                  </a:lnTo>
                  <a:lnTo>
                    <a:pt x="18" y="2"/>
                  </a:lnTo>
                  <a:lnTo>
                    <a:pt x="18" y="2"/>
                  </a:lnTo>
                  <a:lnTo>
                    <a:pt x="20" y="0"/>
                  </a:lnTo>
                  <a:lnTo>
                    <a:pt x="20" y="0"/>
                  </a:lnTo>
                  <a:lnTo>
                    <a:pt x="26" y="2"/>
                  </a:lnTo>
                  <a:lnTo>
                    <a:pt x="26" y="2"/>
                  </a:lnTo>
                  <a:lnTo>
                    <a:pt x="28" y="2"/>
                  </a:lnTo>
                  <a:lnTo>
                    <a:pt x="28" y="2"/>
                  </a:lnTo>
                  <a:lnTo>
                    <a:pt x="30" y="2"/>
                  </a:lnTo>
                  <a:lnTo>
                    <a:pt x="30" y="2"/>
                  </a:lnTo>
                  <a:lnTo>
                    <a:pt x="32" y="2"/>
                  </a:lnTo>
                  <a:lnTo>
                    <a:pt x="32" y="2"/>
                  </a:lnTo>
                  <a:lnTo>
                    <a:pt x="34" y="2"/>
                  </a:lnTo>
                  <a:lnTo>
                    <a:pt x="34" y="2"/>
                  </a:lnTo>
                  <a:lnTo>
                    <a:pt x="36" y="2"/>
                  </a:lnTo>
                  <a:lnTo>
                    <a:pt x="36" y="2"/>
                  </a:lnTo>
                  <a:lnTo>
                    <a:pt x="38" y="2"/>
                  </a:lnTo>
                  <a:lnTo>
                    <a:pt x="38" y="2"/>
                  </a:lnTo>
                  <a:lnTo>
                    <a:pt x="40" y="2"/>
                  </a:lnTo>
                  <a:lnTo>
                    <a:pt x="40" y="2"/>
                  </a:lnTo>
                  <a:lnTo>
                    <a:pt x="46" y="2"/>
                  </a:lnTo>
                  <a:lnTo>
                    <a:pt x="46" y="2"/>
                  </a:lnTo>
                  <a:lnTo>
                    <a:pt x="48" y="2"/>
                  </a:lnTo>
                  <a:lnTo>
                    <a:pt x="48" y="2"/>
                  </a:lnTo>
                  <a:lnTo>
                    <a:pt x="50" y="2"/>
                  </a:lnTo>
                  <a:lnTo>
                    <a:pt x="50" y="2"/>
                  </a:lnTo>
                  <a:lnTo>
                    <a:pt x="60" y="0"/>
                  </a:lnTo>
                  <a:lnTo>
                    <a:pt x="60" y="0"/>
                  </a:lnTo>
                  <a:lnTo>
                    <a:pt x="62" y="0"/>
                  </a:lnTo>
                  <a:lnTo>
                    <a:pt x="62" y="0"/>
                  </a:lnTo>
                  <a:lnTo>
                    <a:pt x="66" y="0"/>
                  </a:lnTo>
                  <a:lnTo>
                    <a:pt x="66" y="0"/>
                  </a:lnTo>
                  <a:lnTo>
                    <a:pt x="70" y="2"/>
                  </a:lnTo>
                  <a:lnTo>
                    <a:pt x="70" y="2"/>
                  </a:lnTo>
                  <a:lnTo>
                    <a:pt x="72" y="2"/>
                  </a:lnTo>
                  <a:lnTo>
                    <a:pt x="76" y="2"/>
                  </a:lnTo>
                  <a:lnTo>
                    <a:pt x="76" y="2"/>
                  </a:lnTo>
                  <a:lnTo>
                    <a:pt x="80" y="4"/>
                  </a:lnTo>
                  <a:lnTo>
                    <a:pt x="80" y="4"/>
                  </a:lnTo>
                  <a:lnTo>
                    <a:pt x="82" y="2"/>
                  </a:lnTo>
                  <a:lnTo>
                    <a:pt x="84" y="2"/>
                  </a:lnTo>
                  <a:lnTo>
                    <a:pt x="84" y="2"/>
                  </a:lnTo>
                  <a:lnTo>
                    <a:pt x="86" y="2"/>
                  </a:lnTo>
                  <a:lnTo>
                    <a:pt x="86" y="2"/>
                  </a:lnTo>
                  <a:lnTo>
                    <a:pt x="90" y="4"/>
                  </a:lnTo>
                  <a:lnTo>
                    <a:pt x="90" y="4"/>
                  </a:lnTo>
                  <a:lnTo>
                    <a:pt x="92" y="4"/>
                  </a:lnTo>
                  <a:lnTo>
                    <a:pt x="92" y="4"/>
                  </a:lnTo>
                  <a:lnTo>
                    <a:pt x="94" y="4"/>
                  </a:lnTo>
                  <a:lnTo>
                    <a:pt x="94" y="4"/>
                  </a:lnTo>
                  <a:lnTo>
                    <a:pt x="98" y="2"/>
                  </a:lnTo>
                  <a:lnTo>
                    <a:pt x="98" y="2"/>
                  </a:lnTo>
                  <a:lnTo>
                    <a:pt x="102" y="4"/>
                  </a:lnTo>
                  <a:lnTo>
                    <a:pt x="106" y="4"/>
                  </a:lnTo>
                  <a:lnTo>
                    <a:pt x="106" y="4"/>
                  </a:lnTo>
                  <a:lnTo>
                    <a:pt x="108" y="4"/>
                  </a:lnTo>
                  <a:lnTo>
                    <a:pt x="108" y="4"/>
                  </a:lnTo>
                  <a:lnTo>
                    <a:pt x="110" y="4"/>
                  </a:lnTo>
                  <a:lnTo>
                    <a:pt x="112" y="6"/>
                  </a:lnTo>
                  <a:lnTo>
                    <a:pt x="112" y="6"/>
                  </a:lnTo>
                  <a:lnTo>
                    <a:pt x="116" y="4"/>
                  </a:lnTo>
                  <a:lnTo>
                    <a:pt x="116" y="4"/>
                  </a:lnTo>
                  <a:lnTo>
                    <a:pt x="120" y="4"/>
                  </a:lnTo>
                  <a:lnTo>
                    <a:pt x="120" y="4"/>
                  </a:lnTo>
                  <a:lnTo>
                    <a:pt x="124" y="4"/>
                  </a:lnTo>
                  <a:lnTo>
                    <a:pt x="124" y="4"/>
                  </a:lnTo>
                  <a:lnTo>
                    <a:pt x="128" y="4"/>
                  </a:lnTo>
                  <a:lnTo>
                    <a:pt x="134" y="4"/>
                  </a:lnTo>
                  <a:lnTo>
                    <a:pt x="134" y="4"/>
                  </a:lnTo>
                  <a:lnTo>
                    <a:pt x="136" y="4"/>
                  </a:lnTo>
                  <a:lnTo>
                    <a:pt x="136" y="4"/>
                  </a:lnTo>
                  <a:lnTo>
                    <a:pt x="138" y="2"/>
                  </a:lnTo>
                  <a:lnTo>
                    <a:pt x="138" y="2"/>
                  </a:lnTo>
                  <a:lnTo>
                    <a:pt x="142" y="4"/>
                  </a:lnTo>
                  <a:lnTo>
                    <a:pt x="142" y="4"/>
                  </a:lnTo>
                  <a:lnTo>
                    <a:pt x="146" y="2"/>
                  </a:lnTo>
                  <a:lnTo>
                    <a:pt x="146" y="2"/>
                  </a:lnTo>
                  <a:lnTo>
                    <a:pt x="148" y="2"/>
                  </a:lnTo>
                  <a:lnTo>
                    <a:pt x="148" y="2"/>
                  </a:lnTo>
                  <a:lnTo>
                    <a:pt x="150" y="2"/>
                  </a:lnTo>
                  <a:lnTo>
                    <a:pt x="150" y="2"/>
                  </a:lnTo>
                  <a:lnTo>
                    <a:pt x="156" y="4"/>
                  </a:lnTo>
                  <a:lnTo>
                    <a:pt x="156" y="4"/>
                  </a:lnTo>
                  <a:lnTo>
                    <a:pt x="158" y="2"/>
                  </a:lnTo>
                  <a:lnTo>
                    <a:pt x="158" y="2"/>
                  </a:lnTo>
                  <a:lnTo>
                    <a:pt x="164" y="2"/>
                  </a:lnTo>
                  <a:lnTo>
                    <a:pt x="164" y="2"/>
                  </a:lnTo>
                  <a:lnTo>
                    <a:pt x="168" y="2"/>
                  </a:lnTo>
                  <a:lnTo>
                    <a:pt x="174" y="4"/>
                  </a:lnTo>
                  <a:lnTo>
                    <a:pt x="174" y="4"/>
                  </a:lnTo>
                  <a:lnTo>
                    <a:pt x="178" y="2"/>
                  </a:lnTo>
                  <a:lnTo>
                    <a:pt x="178" y="2"/>
                  </a:lnTo>
                  <a:lnTo>
                    <a:pt x="180" y="4"/>
                  </a:lnTo>
                  <a:lnTo>
                    <a:pt x="180" y="4"/>
                  </a:lnTo>
                  <a:lnTo>
                    <a:pt x="182" y="2"/>
                  </a:lnTo>
                  <a:lnTo>
                    <a:pt x="182" y="2"/>
                  </a:lnTo>
                  <a:lnTo>
                    <a:pt x="186" y="2"/>
                  </a:lnTo>
                  <a:lnTo>
                    <a:pt x="186" y="2"/>
                  </a:lnTo>
                  <a:lnTo>
                    <a:pt x="188" y="4"/>
                  </a:lnTo>
                  <a:lnTo>
                    <a:pt x="188" y="4"/>
                  </a:lnTo>
                  <a:lnTo>
                    <a:pt x="190" y="2"/>
                  </a:lnTo>
                  <a:lnTo>
                    <a:pt x="190" y="2"/>
                  </a:lnTo>
                  <a:lnTo>
                    <a:pt x="192" y="2"/>
                  </a:lnTo>
                  <a:lnTo>
                    <a:pt x="192" y="2"/>
                  </a:lnTo>
                  <a:lnTo>
                    <a:pt x="194" y="2"/>
                  </a:lnTo>
                  <a:lnTo>
                    <a:pt x="194" y="2"/>
                  </a:lnTo>
                  <a:lnTo>
                    <a:pt x="196" y="2"/>
                  </a:lnTo>
                  <a:lnTo>
                    <a:pt x="196" y="2"/>
                  </a:lnTo>
                  <a:lnTo>
                    <a:pt x="200" y="2"/>
                  </a:lnTo>
                  <a:lnTo>
                    <a:pt x="200" y="2"/>
                  </a:lnTo>
                  <a:lnTo>
                    <a:pt x="204" y="4"/>
                  </a:lnTo>
                  <a:lnTo>
                    <a:pt x="204" y="4"/>
                  </a:lnTo>
                  <a:lnTo>
                    <a:pt x="210" y="2"/>
                  </a:lnTo>
                  <a:lnTo>
                    <a:pt x="210" y="2"/>
                  </a:lnTo>
                  <a:lnTo>
                    <a:pt x="212" y="2"/>
                  </a:lnTo>
                  <a:lnTo>
                    <a:pt x="212" y="2"/>
                  </a:lnTo>
                  <a:lnTo>
                    <a:pt x="214" y="2"/>
                  </a:lnTo>
                  <a:lnTo>
                    <a:pt x="214" y="2"/>
                  </a:lnTo>
                  <a:lnTo>
                    <a:pt x="214" y="2"/>
                  </a:lnTo>
                  <a:lnTo>
                    <a:pt x="214" y="2"/>
                  </a:lnTo>
                  <a:lnTo>
                    <a:pt x="214" y="4"/>
                  </a:lnTo>
                  <a:lnTo>
                    <a:pt x="214" y="4"/>
                  </a:lnTo>
                  <a:lnTo>
                    <a:pt x="216" y="4"/>
                  </a:lnTo>
                  <a:lnTo>
                    <a:pt x="216" y="4"/>
                  </a:lnTo>
                  <a:lnTo>
                    <a:pt x="218" y="4"/>
                  </a:lnTo>
                  <a:lnTo>
                    <a:pt x="218" y="4"/>
                  </a:lnTo>
                  <a:lnTo>
                    <a:pt x="224" y="4"/>
                  </a:lnTo>
                  <a:lnTo>
                    <a:pt x="224" y="4"/>
                  </a:lnTo>
                  <a:lnTo>
                    <a:pt x="226" y="0"/>
                  </a:lnTo>
                  <a:lnTo>
                    <a:pt x="226" y="0"/>
                  </a:lnTo>
                  <a:lnTo>
                    <a:pt x="232" y="0"/>
                  </a:lnTo>
                  <a:lnTo>
                    <a:pt x="232" y="0"/>
                  </a:lnTo>
                  <a:lnTo>
                    <a:pt x="234" y="0"/>
                  </a:lnTo>
                  <a:lnTo>
                    <a:pt x="234" y="0"/>
                  </a:lnTo>
                  <a:lnTo>
                    <a:pt x="238" y="2"/>
                  </a:lnTo>
                  <a:lnTo>
                    <a:pt x="238" y="2"/>
                  </a:lnTo>
                  <a:lnTo>
                    <a:pt x="244" y="2"/>
                  </a:lnTo>
                  <a:lnTo>
                    <a:pt x="244" y="2"/>
                  </a:lnTo>
                  <a:lnTo>
                    <a:pt x="248" y="2"/>
                  </a:lnTo>
                  <a:lnTo>
                    <a:pt x="248" y="2"/>
                  </a:lnTo>
                  <a:lnTo>
                    <a:pt x="252" y="2"/>
                  </a:lnTo>
                  <a:lnTo>
                    <a:pt x="252" y="2"/>
                  </a:lnTo>
                  <a:lnTo>
                    <a:pt x="256" y="2"/>
                  </a:lnTo>
                  <a:lnTo>
                    <a:pt x="256" y="2"/>
                  </a:lnTo>
                  <a:lnTo>
                    <a:pt x="258" y="2"/>
                  </a:lnTo>
                  <a:lnTo>
                    <a:pt x="258" y="2"/>
                  </a:lnTo>
                  <a:lnTo>
                    <a:pt x="258" y="2"/>
                  </a:lnTo>
                  <a:lnTo>
                    <a:pt x="258" y="2"/>
                  </a:lnTo>
                  <a:lnTo>
                    <a:pt x="258" y="2"/>
                  </a:lnTo>
                  <a:lnTo>
                    <a:pt x="258" y="2"/>
                  </a:lnTo>
                  <a:lnTo>
                    <a:pt x="260" y="2"/>
                  </a:lnTo>
                  <a:lnTo>
                    <a:pt x="260" y="2"/>
                  </a:lnTo>
                  <a:lnTo>
                    <a:pt x="262" y="2"/>
                  </a:lnTo>
                  <a:lnTo>
                    <a:pt x="262" y="2"/>
                  </a:lnTo>
                  <a:lnTo>
                    <a:pt x="268" y="2"/>
                  </a:lnTo>
                  <a:lnTo>
                    <a:pt x="268" y="2"/>
                  </a:lnTo>
                  <a:lnTo>
                    <a:pt x="268" y="2"/>
                  </a:lnTo>
                  <a:lnTo>
                    <a:pt x="268" y="2"/>
                  </a:lnTo>
                  <a:lnTo>
                    <a:pt x="270" y="2"/>
                  </a:lnTo>
                  <a:lnTo>
                    <a:pt x="270" y="2"/>
                  </a:lnTo>
                  <a:lnTo>
                    <a:pt x="276" y="2"/>
                  </a:lnTo>
                  <a:lnTo>
                    <a:pt x="276" y="2"/>
                  </a:lnTo>
                  <a:lnTo>
                    <a:pt x="276" y="2"/>
                  </a:lnTo>
                  <a:lnTo>
                    <a:pt x="276" y="2"/>
                  </a:lnTo>
                  <a:lnTo>
                    <a:pt x="278" y="2"/>
                  </a:lnTo>
                  <a:lnTo>
                    <a:pt x="278" y="2"/>
                  </a:lnTo>
                  <a:lnTo>
                    <a:pt x="280" y="2"/>
                  </a:lnTo>
                  <a:lnTo>
                    <a:pt x="280" y="2"/>
                  </a:lnTo>
                  <a:lnTo>
                    <a:pt x="280" y="4"/>
                  </a:lnTo>
                  <a:lnTo>
                    <a:pt x="280" y="4"/>
                  </a:lnTo>
                  <a:lnTo>
                    <a:pt x="282" y="2"/>
                  </a:lnTo>
                  <a:lnTo>
                    <a:pt x="282" y="2"/>
                  </a:lnTo>
                  <a:lnTo>
                    <a:pt x="288" y="2"/>
                  </a:lnTo>
                  <a:lnTo>
                    <a:pt x="288" y="2"/>
                  </a:lnTo>
                  <a:lnTo>
                    <a:pt x="290" y="2"/>
                  </a:lnTo>
                  <a:lnTo>
                    <a:pt x="290" y="2"/>
                  </a:lnTo>
                  <a:lnTo>
                    <a:pt x="296" y="2"/>
                  </a:lnTo>
                  <a:lnTo>
                    <a:pt x="296" y="2"/>
                  </a:lnTo>
                  <a:lnTo>
                    <a:pt x="298" y="2"/>
                  </a:lnTo>
                  <a:lnTo>
                    <a:pt x="298" y="2"/>
                  </a:lnTo>
                  <a:lnTo>
                    <a:pt x="298" y="2"/>
                  </a:lnTo>
                  <a:lnTo>
                    <a:pt x="298" y="2"/>
                  </a:lnTo>
                  <a:lnTo>
                    <a:pt x="302" y="2"/>
                  </a:lnTo>
                  <a:lnTo>
                    <a:pt x="302" y="2"/>
                  </a:lnTo>
                  <a:lnTo>
                    <a:pt x="306" y="2"/>
                  </a:lnTo>
                  <a:lnTo>
                    <a:pt x="306" y="2"/>
                  </a:lnTo>
                  <a:lnTo>
                    <a:pt x="310" y="2"/>
                  </a:lnTo>
                  <a:lnTo>
                    <a:pt x="312" y="2"/>
                  </a:lnTo>
                  <a:lnTo>
                    <a:pt x="312" y="2"/>
                  </a:lnTo>
                  <a:lnTo>
                    <a:pt x="318" y="2"/>
                  </a:lnTo>
                  <a:lnTo>
                    <a:pt x="322" y="2"/>
                  </a:lnTo>
                  <a:lnTo>
                    <a:pt x="322" y="2"/>
                  </a:lnTo>
                  <a:lnTo>
                    <a:pt x="324" y="4"/>
                  </a:lnTo>
                  <a:lnTo>
                    <a:pt x="324" y="4"/>
                  </a:lnTo>
                  <a:lnTo>
                    <a:pt x="324" y="2"/>
                  </a:lnTo>
                  <a:lnTo>
                    <a:pt x="326" y="2"/>
                  </a:lnTo>
                  <a:lnTo>
                    <a:pt x="326" y="2"/>
                  </a:lnTo>
                  <a:lnTo>
                    <a:pt x="332" y="2"/>
                  </a:lnTo>
                  <a:lnTo>
                    <a:pt x="332" y="2"/>
                  </a:lnTo>
                  <a:lnTo>
                    <a:pt x="336" y="2"/>
                  </a:lnTo>
                  <a:lnTo>
                    <a:pt x="342" y="2"/>
                  </a:lnTo>
                  <a:lnTo>
                    <a:pt x="342" y="2"/>
                  </a:lnTo>
                  <a:lnTo>
                    <a:pt x="344" y="2"/>
                  </a:lnTo>
                  <a:lnTo>
                    <a:pt x="348" y="2"/>
                  </a:lnTo>
                  <a:lnTo>
                    <a:pt x="348" y="2"/>
                  </a:lnTo>
                  <a:lnTo>
                    <a:pt x="352" y="2"/>
                  </a:lnTo>
                  <a:lnTo>
                    <a:pt x="352" y="2"/>
                  </a:lnTo>
                  <a:lnTo>
                    <a:pt x="354" y="2"/>
                  </a:lnTo>
                  <a:lnTo>
                    <a:pt x="354" y="2"/>
                  </a:lnTo>
                  <a:lnTo>
                    <a:pt x="358" y="2"/>
                  </a:lnTo>
                  <a:lnTo>
                    <a:pt x="360" y="2"/>
                  </a:lnTo>
                  <a:lnTo>
                    <a:pt x="360" y="2"/>
                  </a:lnTo>
                  <a:lnTo>
                    <a:pt x="360" y="4"/>
                  </a:lnTo>
                  <a:lnTo>
                    <a:pt x="360" y="6"/>
                  </a:lnTo>
                  <a:lnTo>
                    <a:pt x="360" y="6"/>
                  </a:lnTo>
                  <a:lnTo>
                    <a:pt x="362" y="4"/>
                  </a:lnTo>
                  <a:lnTo>
                    <a:pt x="364" y="2"/>
                  </a:lnTo>
                  <a:lnTo>
                    <a:pt x="364" y="2"/>
                  </a:lnTo>
                  <a:lnTo>
                    <a:pt x="370" y="2"/>
                  </a:lnTo>
                  <a:lnTo>
                    <a:pt x="370" y="2"/>
                  </a:lnTo>
                  <a:lnTo>
                    <a:pt x="370" y="2"/>
                  </a:lnTo>
                  <a:lnTo>
                    <a:pt x="370" y="2"/>
                  </a:lnTo>
                  <a:lnTo>
                    <a:pt x="370" y="2"/>
                  </a:lnTo>
                  <a:lnTo>
                    <a:pt x="370" y="2"/>
                  </a:lnTo>
                  <a:lnTo>
                    <a:pt x="370" y="2"/>
                  </a:lnTo>
                  <a:lnTo>
                    <a:pt x="370" y="2"/>
                  </a:lnTo>
                  <a:lnTo>
                    <a:pt x="374" y="4"/>
                  </a:lnTo>
                  <a:lnTo>
                    <a:pt x="374" y="4"/>
                  </a:lnTo>
                  <a:lnTo>
                    <a:pt x="376" y="2"/>
                  </a:lnTo>
                  <a:lnTo>
                    <a:pt x="376" y="2"/>
                  </a:lnTo>
                  <a:lnTo>
                    <a:pt x="378" y="4"/>
                  </a:lnTo>
                  <a:lnTo>
                    <a:pt x="378" y="4"/>
                  </a:lnTo>
                  <a:lnTo>
                    <a:pt x="384" y="4"/>
                  </a:lnTo>
                  <a:lnTo>
                    <a:pt x="384" y="4"/>
                  </a:lnTo>
                  <a:lnTo>
                    <a:pt x="386" y="4"/>
                  </a:lnTo>
                  <a:lnTo>
                    <a:pt x="386" y="4"/>
                  </a:lnTo>
                  <a:lnTo>
                    <a:pt x="390" y="4"/>
                  </a:lnTo>
                  <a:lnTo>
                    <a:pt x="390" y="4"/>
                  </a:lnTo>
                  <a:lnTo>
                    <a:pt x="392" y="4"/>
                  </a:lnTo>
                  <a:lnTo>
                    <a:pt x="392" y="4"/>
                  </a:lnTo>
                  <a:lnTo>
                    <a:pt x="392" y="4"/>
                  </a:lnTo>
                  <a:lnTo>
                    <a:pt x="392" y="4"/>
                  </a:lnTo>
                  <a:lnTo>
                    <a:pt x="394" y="4"/>
                  </a:lnTo>
                  <a:lnTo>
                    <a:pt x="394" y="4"/>
                  </a:lnTo>
                  <a:lnTo>
                    <a:pt x="394" y="4"/>
                  </a:lnTo>
                  <a:lnTo>
                    <a:pt x="394" y="4"/>
                  </a:lnTo>
                  <a:lnTo>
                    <a:pt x="396" y="6"/>
                  </a:lnTo>
                  <a:lnTo>
                    <a:pt x="396" y="6"/>
                  </a:lnTo>
                  <a:lnTo>
                    <a:pt x="398" y="6"/>
                  </a:lnTo>
                  <a:lnTo>
                    <a:pt x="398" y="6"/>
                  </a:lnTo>
                  <a:lnTo>
                    <a:pt x="398" y="6"/>
                  </a:lnTo>
                  <a:lnTo>
                    <a:pt x="398" y="6"/>
                  </a:lnTo>
                  <a:lnTo>
                    <a:pt x="402" y="4"/>
                  </a:lnTo>
                  <a:lnTo>
                    <a:pt x="402" y="4"/>
                  </a:lnTo>
                  <a:lnTo>
                    <a:pt x="406" y="6"/>
                  </a:lnTo>
                  <a:lnTo>
                    <a:pt x="406" y="6"/>
                  </a:lnTo>
                  <a:lnTo>
                    <a:pt x="408" y="4"/>
                  </a:lnTo>
                  <a:lnTo>
                    <a:pt x="408" y="4"/>
                  </a:lnTo>
                  <a:lnTo>
                    <a:pt x="410" y="6"/>
                  </a:lnTo>
                  <a:lnTo>
                    <a:pt x="410" y="6"/>
                  </a:lnTo>
                  <a:lnTo>
                    <a:pt x="410" y="6"/>
                  </a:lnTo>
                  <a:lnTo>
                    <a:pt x="412" y="6"/>
                  </a:lnTo>
                  <a:lnTo>
                    <a:pt x="412" y="4"/>
                  </a:lnTo>
                  <a:lnTo>
                    <a:pt x="412" y="4"/>
                  </a:lnTo>
                  <a:lnTo>
                    <a:pt x="420" y="4"/>
                  </a:lnTo>
                  <a:lnTo>
                    <a:pt x="420" y="4"/>
                  </a:lnTo>
                  <a:lnTo>
                    <a:pt x="424" y="4"/>
                  </a:lnTo>
                  <a:lnTo>
                    <a:pt x="424" y="4"/>
                  </a:lnTo>
                  <a:lnTo>
                    <a:pt x="428" y="6"/>
                  </a:lnTo>
                  <a:lnTo>
                    <a:pt x="428" y="6"/>
                  </a:lnTo>
                  <a:lnTo>
                    <a:pt x="430" y="4"/>
                  </a:lnTo>
                  <a:lnTo>
                    <a:pt x="430" y="4"/>
                  </a:lnTo>
                  <a:lnTo>
                    <a:pt x="432" y="6"/>
                  </a:lnTo>
                  <a:lnTo>
                    <a:pt x="432" y="6"/>
                  </a:lnTo>
                  <a:lnTo>
                    <a:pt x="436" y="4"/>
                  </a:lnTo>
                  <a:lnTo>
                    <a:pt x="436" y="4"/>
                  </a:lnTo>
                  <a:lnTo>
                    <a:pt x="442" y="4"/>
                  </a:lnTo>
                  <a:lnTo>
                    <a:pt x="442" y="4"/>
                  </a:lnTo>
                  <a:lnTo>
                    <a:pt x="446" y="4"/>
                  </a:lnTo>
                  <a:lnTo>
                    <a:pt x="446" y="4"/>
                  </a:lnTo>
                  <a:lnTo>
                    <a:pt x="448" y="4"/>
                  </a:lnTo>
                  <a:lnTo>
                    <a:pt x="448" y="4"/>
                  </a:lnTo>
                  <a:lnTo>
                    <a:pt x="450" y="6"/>
                  </a:lnTo>
                  <a:lnTo>
                    <a:pt x="450" y="6"/>
                  </a:lnTo>
                  <a:lnTo>
                    <a:pt x="452" y="6"/>
                  </a:lnTo>
                  <a:lnTo>
                    <a:pt x="452" y="6"/>
                  </a:lnTo>
                  <a:lnTo>
                    <a:pt x="452" y="6"/>
                  </a:lnTo>
                  <a:lnTo>
                    <a:pt x="452" y="6"/>
                  </a:lnTo>
                  <a:lnTo>
                    <a:pt x="458" y="6"/>
                  </a:lnTo>
                  <a:lnTo>
                    <a:pt x="458" y="6"/>
                  </a:lnTo>
                  <a:lnTo>
                    <a:pt x="458" y="8"/>
                  </a:lnTo>
                  <a:lnTo>
                    <a:pt x="458" y="8"/>
                  </a:lnTo>
                  <a:lnTo>
                    <a:pt x="460" y="6"/>
                  </a:lnTo>
                  <a:lnTo>
                    <a:pt x="460" y="6"/>
                  </a:lnTo>
                  <a:lnTo>
                    <a:pt x="464" y="8"/>
                  </a:lnTo>
                  <a:lnTo>
                    <a:pt x="464" y="8"/>
                  </a:lnTo>
                  <a:lnTo>
                    <a:pt x="468" y="6"/>
                  </a:lnTo>
                  <a:lnTo>
                    <a:pt x="468" y="6"/>
                  </a:lnTo>
                  <a:lnTo>
                    <a:pt x="472" y="6"/>
                  </a:lnTo>
                  <a:lnTo>
                    <a:pt x="472" y="6"/>
                  </a:lnTo>
                  <a:lnTo>
                    <a:pt x="476" y="6"/>
                  </a:lnTo>
                  <a:lnTo>
                    <a:pt x="476" y="6"/>
                  </a:lnTo>
                  <a:lnTo>
                    <a:pt x="478" y="6"/>
                  </a:lnTo>
                  <a:lnTo>
                    <a:pt x="478" y="6"/>
                  </a:lnTo>
                  <a:lnTo>
                    <a:pt x="482" y="6"/>
                  </a:lnTo>
                  <a:lnTo>
                    <a:pt x="482" y="6"/>
                  </a:lnTo>
                  <a:lnTo>
                    <a:pt x="484" y="6"/>
                  </a:lnTo>
                  <a:lnTo>
                    <a:pt x="484" y="6"/>
                  </a:lnTo>
                  <a:lnTo>
                    <a:pt x="490" y="4"/>
                  </a:lnTo>
                  <a:lnTo>
                    <a:pt x="490" y="4"/>
                  </a:lnTo>
                  <a:lnTo>
                    <a:pt x="490" y="6"/>
                  </a:lnTo>
                  <a:lnTo>
                    <a:pt x="490" y="6"/>
                  </a:lnTo>
                  <a:lnTo>
                    <a:pt x="494" y="6"/>
                  </a:lnTo>
                  <a:lnTo>
                    <a:pt x="494" y="6"/>
                  </a:lnTo>
                  <a:lnTo>
                    <a:pt x="498" y="6"/>
                  </a:lnTo>
                  <a:lnTo>
                    <a:pt x="498" y="6"/>
                  </a:lnTo>
                  <a:lnTo>
                    <a:pt x="506" y="6"/>
                  </a:lnTo>
                  <a:lnTo>
                    <a:pt x="516" y="6"/>
                  </a:lnTo>
                  <a:lnTo>
                    <a:pt x="516" y="6"/>
                  </a:lnTo>
                  <a:lnTo>
                    <a:pt x="518" y="6"/>
                  </a:lnTo>
                  <a:lnTo>
                    <a:pt x="518" y="6"/>
                  </a:lnTo>
                  <a:lnTo>
                    <a:pt x="522" y="6"/>
                  </a:lnTo>
                  <a:lnTo>
                    <a:pt x="522" y="6"/>
                  </a:lnTo>
                  <a:lnTo>
                    <a:pt x="522" y="6"/>
                  </a:lnTo>
                  <a:lnTo>
                    <a:pt x="524" y="6"/>
                  </a:lnTo>
                  <a:lnTo>
                    <a:pt x="524" y="6"/>
                  </a:lnTo>
                  <a:lnTo>
                    <a:pt x="526" y="6"/>
                  </a:lnTo>
                  <a:lnTo>
                    <a:pt x="526" y="6"/>
                  </a:lnTo>
                  <a:lnTo>
                    <a:pt x="528" y="6"/>
                  </a:lnTo>
                  <a:lnTo>
                    <a:pt x="528" y="6"/>
                  </a:lnTo>
                  <a:lnTo>
                    <a:pt x="530" y="6"/>
                  </a:lnTo>
                  <a:lnTo>
                    <a:pt x="530" y="6"/>
                  </a:lnTo>
                  <a:lnTo>
                    <a:pt x="532" y="6"/>
                  </a:lnTo>
                  <a:lnTo>
                    <a:pt x="532" y="6"/>
                  </a:lnTo>
                  <a:lnTo>
                    <a:pt x="534" y="6"/>
                  </a:lnTo>
                  <a:lnTo>
                    <a:pt x="534" y="6"/>
                  </a:lnTo>
                  <a:lnTo>
                    <a:pt x="536" y="6"/>
                  </a:lnTo>
                  <a:lnTo>
                    <a:pt x="536" y="6"/>
                  </a:lnTo>
                  <a:lnTo>
                    <a:pt x="540" y="4"/>
                  </a:lnTo>
                  <a:lnTo>
                    <a:pt x="540" y="4"/>
                  </a:lnTo>
                  <a:lnTo>
                    <a:pt x="542" y="4"/>
                  </a:lnTo>
                  <a:lnTo>
                    <a:pt x="542" y="4"/>
                  </a:lnTo>
                  <a:lnTo>
                    <a:pt x="544" y="4"/>
                  </a:lnTo>
                  <a:lnTo>
                    <a:pt x="544" y="4"/>
                  </a:lnTo>
                  <a:lnTo>
                    <a:pt x="548" y="4"/>
                  </a:lnTo>
                  <a:lnTo>
                    <a:pt x="548" y="4"/>
                  </a:lnTo>
                  <a:lnTo>
                    <a:pt x="550" y="4"/>
                  </a:lnTo>
                  <a:lnTo>
                    <a:pt x="550" y="4"/>
                  </a:lnTo>
                  <a:lnTo>
                    <a:pt x="556" y="4"/>
                  </a:lnTo>
                  <a:lnTo>
                    <a:pt x="560" y="4"/>
                  </a:lnTo>
                  <a:lnTo>
                    <a:pt x="560" y="4"/>
                  </a:lnTo>
                  <a:lnTo>
                    <a:pt x="562" y="6"/>
                  </a:lnTo>
                  <a:lnTo>
                    <a:pt x="562" y="6"/>
                  </a:lnTo>
                  <a:lnTo>
                    <a:pt x="568" y="6"/>
                  </a:lnTo>
                  <a:lnTo>
                    <a:pt x="568" y="6"/>
                  </a:lnTo>
                  <a:lnTo>
                    <a:pt x="570" y="4"/>
                  </a:lnTo>
                  <a:lnTo>
                    <a:pt x="570" y="4"/>
                  </a:lnTo>
                  <a:lnTo>
                    <a:pt x="572" y="4"/>
                  </a:lnTo>
                  <a:lnTo>
                    <a:pt x="572" y="4"/>
                  </a:lnTo>
                  <a:lnTo>
                    <a:pt x="574" y="4"/>
                  </a:lnTo>
                  <a:lnTo>
                    <a:pt x="574" y="4"/>
                  </a:lnTo>
                  <a:lnTo>
                    <a:pt x="574" y="4"/>
                  </a:lnTo>
                  <a:lnTo>
                    <a:pt x="578" y="6"/>
                  </a:lnTo>
                  <a:lnTo>
                    <a:pt x="578" y="6"/>
                  </a:lnTo>
                  <a:lnTo>
                    <a:pt x="582" y="6"/>
                  </a:lnTo>
                  <a:lnTo>
                    <a:pt x="582" y="6"/>
                  </a:lnTo>
                  <a:lnTo>
                    <a:pt x="582" y="6"/>
                  </a:lnTo>
                  <a:lnTo>
                    <a:pt x="582" y="6"/>
                  </a:lnTo>
                  <a:lnTo>
                    <a:pt x="582" y="6"/>
                  </a:lnTo>
                  <a:lnTo>
                    <a:pt x="582" y="6"/>
                  </a:lnTo>
                  <a:lnTo>
                    <a:pt x="582" y="6"/>
                  </a:lnTo>
                  <a:lnTo>
                    <a:pt x="582" y="6"/>
                  </a:lnTo>
                  <a:lnTo>
                    <a:pt x="586" y="6"/>
                  </a:lnTo>
                  <a:lnTo>
                    <a:pt x="586" y="6"/>
                  </a:lnTo>
                  <a:lnTo>
                    <a:pt x="590" y="6"/>
                  </a:lnTo>
                  <a:lnTo>
                    <a:pt x="590" y="6"/>
                  </a:lnTo>
                  <a:lnTo>
                    <a:pt x="592" y="4"/>
                  </a:lnTo>
                  <a:lnTo>
                    <a:pt x="592" y="4"/>
                  </a:lnTo>
                  <a:lnTo>
                    <a:pt x="594" y="4"/>
                  </a:lnTo>
                  <a:lnTo>
                    <a:pt x="596" y="6"/>
                  </a:lnTo>
                  <a:lnTo>
                    <a:pt x="596" y="6"/>
                  </a:lnTo>
                  <a:lnTo>
                    <a:pt x="600" y="8"/>
                  </a:lnTo>
                  <a:lnTo>
                    <a:pt x="600" y="8"/>
                  </a:lnTo>
                  <a:lnTo>
                    <a:pt x="602" y="8"/>
                  </a:lnTo>
                  <a:lnTo>
                    <a:pt x="604" y="8"/>
                  </a:lnTo>
                  <a:lnTo>
                    <a:pt x="604" y="8"/>
                  </a:lnTo>
                  <a:lnTo>
                    <a:pt x="606" y="8"/>
                  </a:lnTo>
                  <a:lnTo>
                    <a:pt x="606" y="8"/>
                  </a:lnTo>
                  <a:lnTo>
                    <a:pt x="612" y="8"/>
                  </a:lnTo>
                  <a:lnTo>
                    <a:pt x="612" y="8"/>
                  </a:lnTo>
                  <a:lnTo>
                    <a:pt x="616" y="6"/>
                  </a:lnTo>
                  <a:lnTo>
                    <a:pt x="616" y="6"/>
                  </a:lnTo>
                  <a:lnTo>
                    <a:pt x="618" y="8"/>
                  </a:lnTo>
                  <a:lnTo>
                    <a:pt x="618" y="8"/>
                  </a:lnTo>
                  <a:lnTo>
                    <a:pt x="618" y="8"/>
                  </a:lnTo>
                  <a:lnTo>
                    <a:pt x="620" y="10"/>
                  </a:lnTo>
                  <a:lnTo>
                    <a:pt x="620" y="10"/>
                  </a:lnTo>
                  <a:lnTo>
                    <a:pt x="628" y="8"/>
                  </a:lnTo>
                  <a:lnTo>
                    <a:pt x="628" y="8"/>
                  </a:lnTo>
                  <a:lnTo>
                    <a:pt x="630" y="6"/>
                  </a:lnTo>
                  <a:lnTo>
                    <a:pt x="630" y="6"/>
                  </a:lnTo>
                  <a:lnTo>
                    <a:pt x="634" y="8"/>
                  </a:lnTo>
                  <a:lnTo>
                    <a:pt x="634" y="8"/>
                  </a:lnTo>
                  <a:lnTo>
                    <a:pt x="636" y="6"/>
                  </a:lnTo>
                  <a:lnTo>
                    <a:pt x="636" y="6"/>
                  </a:lnTo>
                  <a:lnTo>
                    <a:pt x="644" y="6"/>
                  </a:lnTo>
                  <a:lnTo>
                    <a:pt x="644" y="6"/>
                  </a:lnTo>
                  <a:lnTo>
                    <a:pt x="646" y="6"/>
                  </a:lnTo>
                  <a:lnTo>
                    <a:pt x="646" y="6"/>
                  </a:lnTo>
                  <a:lnTo>
                    <a:pt x="650" y="4"/>
                  </a:lnTo>
                  <a:lnTo>
                    <a:pt x="650" y="4"/>
                  </a:lnTo>
                  <a:lnTo>
                    <a:pt x="652" y="6"/>
                  </a:lnTo>
                  <a:lnTo>
                    <a:pt x="652" y="6"/>
                  </a:lnTo>
                  <a:lnTo>
                    <a:pt x="658" y="6"/>
                  </a:lnTo>
                  <a:lnTo>
                    <a:pt x="658" y="6"/>
                  </a:lnTo>
                  <a:lnTo>
                    <a:pt x="660" y="6"/>
                  </a:lnTo>
                  <a:lnTo>
                    <a:pt x="660" y="6"/>
                  </a:lnTo>
                  <a:lnTo>
                    <a:pt x="664" y="4"/>
                  </a:lnTo>
                  <a:lnTo>
                    <a:pt x="664" y="4"/>
                  </a:lnTo>
                  <a:lnTo>
                    <a:pt x="664" y="6"/>
                  </a:lnTo>
                  <a:lnTo>
                    <a:pt x="664" y="6"/>
                  </a:lnTo>
                  <a:lnTo>
                    <a:pt x="668" y="6"/>
                  </a:lnTo>
                  <a:lnTo>
                    <a:pt x="668" y="6"/>
                  </a:lnTo>
                  <a:lnTo>
                    <a:pt x="670" y="6"/>
                  </a:lnTo>
                  <a:lnTo>
                    <a:pt x="670" y="6"/>
                  </a:lnTo>
                  <a:lnTo>
                    <a:pt x="674" y="6"/>
                  </a:lnTo>
                  <a:lnTo>
                    <a:pt x="674" y="6"/>
                  </a:lnTo>
                  <a:lnTo>
                    <a:pt x="676" y="6"/>
                  </a:lnTo>
                  <a:lnTo>
                    <a:pt x="678" y="6"/>
                  </a:lnTo>
                  <a:lnTo>
                    <a:pt x="678" y="6"/>
                  </a:lnTo>
                  <a:lnTo>
                    <a:pt x="682" y="4"/>
                  </a:lnTo>
                  <a:lnTo>
                    <a:pt x="682" y="4"/>
                  </a:lnTo>
                  <a:lnTo>
                    <a:pt x="684" y="4"/>
                  </a:lnTo>
                  <a:lnTo>
                    <a:pt x="684" y="4"/>
                  </a:lnTo>
                  <a:lnTo>
                    <a:pt x="686" y="4"/>
                  </a:lnTo>
                  <a:lnTo>
                    <a:pt x="686" y="4"/>
                  </a:lnTo>
                  <a:lnTo>
                    <a:pt x="688" y="4"/>
                  </a:lnTo>
                  <a:lnTo>
                    <a:pt x="688" y="4"/>
                  </a:lnTo>
                  <a:lnTo>
                    <a:pt x="690" y="6"/>
                  </a:lnTo>
                  <a:lnTo>
                    <a:pt x="690" y="6"/>
                  </a:lnTo>
                  <a:lnTo>
                    <a:pt x="692" y="6"/>
                  </a:lnTo>
                  <a:lnTo>
                    <a:pt x="692" y="6"/>
                  </a:lnTo>
                  <a:lnTo>
                    <a:pt x="696" y="6"/>
                  </a:lnTo>
                  <a:lnTo>
                    <a:pt x="696" y="6"/>
                  </a:lnTo>
                  <a:lnTo>
                    <a:pt x="700" y="6"/>
                  </a:lnTo>
                  <a:lnTo>
                    <a:pt x="700" y="6"/>
                  </a:lnTo>
                  <a:lnTo>
                    <a:pt x="706" y="6"/>
                  </a:lnTo>
                  <a:lnTo>
                    <a:pt x="706" y="6"/>
                  </a:lnTo>
                  <a:lnTo>
                    <a:pt x="706" y="8"/>
                  </a:lnTo>
                  <a:lnTo>
                    <a:pt x="706" y="8"/>
                  </a:lnTo>
                  <a:lnTo>
                    <a:pt x="708" y="10"/>
                  </a:lnTo>
                  <a:lnTo>
                    <a:pt x="708" y="10"/>
                  </a:lnTo>
                  <a:lnTo>
                    <a:pt x="712" y="10"/>
                  </a:lnTo>
                  <a:lnTo>
                    <a:pt x="712" y="10"/>
                  </a:lnTo>
                  <a:lnTo>
                    <a:pt x="716" y="8"/>
                  </a:lnTo>
                  <a:lnTo>
                    <a:pt x="716" y="8"/>
                  </a:lnTo>
                  <a:lnTo>
                    <a:pt x="722" y="8"/>
                  </a:lnTo>
                  <a:lnTo>
                    <a:pt x="722" y="8"/>
                  </a:lnTo>
                  <a:lnTo>
                    <a:pt x="728" y="6"/>
                  </a:lnTo>
                  <a:lnTo>
                    <a:pt x="728" y="6"/>
                  </a:lnTo>
                  <a:lnTo>
                    <a:pt x="728" y="6"/>
                  </a:lnTo>
                  <a:lnTo>
                    <a:pt x="728" y="6"/>
                  </a:lnTo>
                  <a:lnTo>
                    <a:pt x="734" y="4"/>
                  </a:lnTo>
                  <a:lnTo>
                    <a:pt x="734" y="4"/>
                  </a:lnTo>
                  <a:lnTo>
                    <a:pt x="746" y="4"/>
                  </a:lnTo>
                  <a:lnTo>
                    <a:pt x="746" y="4"/>
                  </a:lnTo>
                  <a:lnTo>
                    <a:pt x="746" y="6"/>
                  </a:lnTo>
                  <a:lnTo>
                    <a:pt x="746" y="6"/>
                  </a:lnTo>
                  <a:lnTo>
                    <a:pt x="750" y="6"/>
                  </a:lnTo>
                  <a:lnTo>
                    <a:pt x="754" y="6"/>
                  </a:lnTo>
                  <a:lnTo>
                    <a:pt x="754" y="6"/>
                  </a:lnTo>
                  <a:lnTo>
                    <a:pt x="764" y="6"/>
                  </a:lnTo>
                  <a:lnTo>
                    <a:pt x="764" y="6"/>
                  </a:lnTo>
                  <a:lnTo>
                    <a:pt x="766" y="6"/>
                  </a:lnTo>
                  <a:lnTo>
                    <a:pt x="766" y="6"/>
                  </a:lnTo>
                  <a:lnTo>
                    <a:pt x="766" y="6"/>
                  </a:lnTo>
                  <a:lnTo>
                    <a:pt x="770" y="6"/>
                  </a:lnTo>
                  <a:lnTo>
                    <a:pt x="770" y="6"/>
                  </a:lnTo>
                  <a:lnTo>
                    <a:pt x="774" y="6"/>
                  </a:lnTo>
                  <a:lnTo>
                    <a:pt x="774" y="6"/>
                  </a:lnTo>
                  <a:lnTo>
                    <a:pt x="774" y="6"/>
                  </a:lnTo>
                  <a:lnTo>
                    <a:pt x="774" y="6"/>
                  </a:lnTo>
                  <a:lnTo>
                    <a:pt x="776" y="6"/>
                  </a:lnTo>
                  <a:lnTo>
                    <a:pt x="776" y="6"/>
                  </a:lnTo>
                  <a:lnTo>
                    <a:pt x="776" y="6"/>
                  </a:lnTo>
                  <a:lnTo>
                    <a:pt x="776" y="6"/>
                  </a:lnTo>
                  <a:lnTo>
                    <a:pt x="778" y="8"/>
                  </a:lnTo>
                  <a:lnTo>
                    <a:pt x="778" y="8"/>
                  </a:lnTo>
                  <a:lnTo>
                    <a:pt x="780" y="8"/>
                  </a:lnTo>
                  <a:lnTo>
                    <a:pt x="780" y="8"/>
                  </a:lnTo>
                  <a:lnTo>
                    <a:pt x="780" y="6"/>
                  </a:lnTo>
                  <a:lnTo>
                    <a:pt x="780" y="6"/>
                  </a:lnTo>
                  <a:lnTo>
                    <a:pt x="784" y="6"/>
                  </a:lnTo>
                  <a:lnTo>
                    <a:pt x="786" y="6"/>
                  </a:lnTo>
                  <a:lnTo>
                    <a:pt x="786" y="6"/>
                  </a:lnTo>
                  <a:lnTo>
                    <a:pt x="788" y="8"/>
                  </a:lnTo>
                  <a:lnTo>
                    <a:pt x="788" y="8"/>
                  </a:lnTo>
                  <a:lnTo>
                    <a:pt x="790" y="8"/>
                  </a:lnTo>
                  <a:lnTo>
                    <a:pt x="790" y="8"/>
                  </a:lnTo>
                  <a:lnTo>
                    <a:pt x="790" y="6"/>
                  </a:lnTo>
                  <a:lnTo>
                    <a:pt x="790" y="6"/>
                  </a:lnTo>
                  <a:lnTo>
                    <a:pt x="790" y="6"/>
                  </a:lnTo>
                  <a:lnTo>
                    <a:pt x="798" y="6"/>
                  </a:lnTo>
                  <a:lnTo>
                    <a:pt x="798" y="6"/>
                  </a:lnTo>
                  <a:lnTo>
                    <a:pt x="800" y="6"/>
                  </a:lnTo>
                  <a:lnTo>
                    <a:pt x="800" y="6"/>
                  </a:lnTo>
                  <a:lnTo>
                    <a:pt x="806" y="6"/>
                  </a:lnTo>
                  <a:lnTo>
                    <a:pt x="806" y="6"/>
                  </a:lnTo>
                  <a:lnTo>
                    <a:pt x="806" y="6"/>
                  </a:lnTo>
                  <a:lnTo>
                    <a:pt x="806" y="6"/>
                  </a:lnTo>
                  <a:lnTo>
                    <a:pt x="808" y="6"/>
                  </a:lnTo>
                  <a:lnTo>
                    <a:pt x="808" y="6"/>
                  </a:lnTo>
                  <a:lnTo>
                    <a:pt x="810" y="6"/>
                  </a:lnTo>
                  <a:lnTo>
                    <a:pt x="810" y="6"/>
                  </a:lnTo>
                  <a:lnTo>
                    <a:pt x="812" y="4"/>
                  </a:lnTo>
                  <a:lnTo>
                    <a:pt x="812" y="4"/>
                  </a:lnTo>
                  <a:lnTo>
                    <a:pt x="816" y="4"/>
                  </a:lnTo>
                  <a:lnTo>
                    <a:pt x="816" y="4"/>
                  </a:lnTo>
                  <a:lnTo>
                    <a:pt x="818" y="4"/>
                  </a:lnTo>
                  <a:lnTo>
                    <a:pt x="818" y="4"/>
                  </a:lnTo>
                  <a:lnTo>
                    <a:pt x="818" y="4"/>
                  </a:lnTo>
                  <a:lnTo>
                    <a:pt x="818" y="4"/>
                  </a:lnTo>
                  <a:lnTo>
                    <a:pt x="818" y="4"/>
                  </a:lnTo>
                  <a:lnTo>
                    <a:pt x="818" y="4"/>
                  </a:lnTo>
                  <a:lnTo>
                    <a:pt x="818" y="4"/>
                  </a:lnTo>
                  <a:lnTo>
                    <a:pt x="818" y="4"/>
                  </a:lnTo>
                  <a:lnTo>
                    <a:pt x="820" y="4"/>
                  </a:lnTo>
                  <a:lnTo>
                    <a:pt x="820" y="4"/>
                  </a:lnTo>
                  <a:lnTo>
                    <a:pt x="822" y="4"/>
                  </a:lnTo>
                  <a:lnTo>
                    <a:pt x="822" y="4"/>
                  </a:lnTo>
                  <a:lnTo>
                    <a:pt x="826" y="4"/>
                  </a:lnTo>
                  <a:lnTo>
                    <a:pt x="826" y="4"/>
                  </a:lnTo>
                  <a:lnTo>
                    <a:pt x="832" y="4"/>
                  </a:lnTo>
                  <a:lnTo>
                    <a:pt x="832" y="4"/>
                  </a:lnTo>
                  <a:lnTo>
                    <a:pt x="834" y="4"/>
                  </a:lnTo>
                  <a:lnTo>
                    <a:pt x="834" y="4"/>
                  </a:lnTo>
                  <a:lnTo>
                    <a:pt x="838" y="4"/>
                  </a:lnTo>
                  <a:lnTo>
                    <a:pt x="838" y="4"/>
                  </a:lnTo>
                  <a:lnTo>
                    <a:pt x="840" y="4"/>
                  </a:lnTo>
                  <a:lnTo>
                    <a:pt x="840" y="4"/>
                  </a:lnTo>
                  <a:lnTo>
                    <a:pt x="848" y="4"/>
                  </a:lnTo>
                  <a:lnTo>
                    <a:pt x="848" y="4"/>
                  </a:lnTo>
                  <a:lnTo>
                    <a:pt x="850" y="6"/>
                  </a:lnTo>
                  <a:lnTo>
                    <a:pt x="850" y="6"/>
                  </a:lnTo>
                  <a:lnTo>
                    <a:pt x="852" y="6"/>
                  </a:lnTo>
                  <a:lnTo>
                    <a:pt x="852" y="6"/>
                  </a:lnTo>
                  <a:lnTo>
                    <a:pt x="854" y="6"/>
                  </a:lnTo>
                  <a:lnTo>
                    <a:pt x="854" y="6"/>
                  </a:lnTo>
                  <a:lnTo>
                    <a:pt x="856" y="6"/>
                  </a:lnTo>
                  <a:lnTo>
                    <a:pt x="856" y="6"/>
                  </a:lnTo>
                  <a:lnTo>
                    <a:pt x="860" y="6"/>
                  </a:lnTo>
                  <a:lnTo>
                    <a:pt x="860" y="6"/>
                  </a:lnTo>
                  <a:lnTo>
                    <a:pt x="860" y="6"/>
                  </a:lnTo>
                  <a:lnTo>
                    <a:pt x="860" y="6"/>
                  </a:lnTo>
                  <a:lnTo>
                    <a:pt x="860" y="6"/>
                  </a:lnTo>
                  <a:lnTo>
                    <a:pt x="860" y="6"/>
                  </a:lnTo>
                  <a:lnTo>
                    <a:pt x="864" y="4"/>
                  </a:lnTo>
                  <a:lnTo>
                    <a:pt x="864" y="4"/>
                  </a:lnTo>
                  <a:lnTo>
                    <a:pt x="868" y="4"/>
                  </a:lnTo>
                  <a:lnTo>
                    <a:pt x="868" y="4"/>
                  </a:lnTo>
                  <a:lnTo>
                    <a:pt x="874" y="4"/>
                  </a:lnTo>
                  <a:lnTo>
                    <a:pt x="880" y="4"/>
                  </a:lnTo>
                  <a:lnTo>
                    <a:pt x="880" y="4"/>
                  </a:lnTo>
                  <a:lnTo>
                    <a:pt x="888" y="4"/>
                  </a:lnTo>
                  <a:lnTo>
                    <a:pt x="888" y="4"/>
                  </a:lnTo>
                  <a:lnTo>
                    <a:pt x="894" y="4"/>
                  </a:lnTo>
                  <a:lnTo>
                    <a:pt x="894" y="4"/>
                  </a:lnTo>
                  <a:lnTo>
                    <a:pt x="896" y="4"/>
                  </a:lnTo>
                  <a:lnTo>
                    <a:pt x="896" y="4"/>
                  </a:lnTo>
                  <a:lnTo>
                    <a:pt x="912" y="4"/>
                  </a:lnTo>
                  <a:lnTo>
                    <a:pt x="912" y="4"/>
                  </a:lnTo>
                  <a:lnTo>
                    <a:pt x="914" y="6"/>
                  </a:lnTo>
                  <a:lnTo>
                    <a:pt x="914" y="6"/>
                  </a:lnTo>
                  <a:lnTo>
                    <a:pt x="928" y="6"/>
                  </a:lnTo>
                  <a:lnTo>
                    <a:pt x="928" y="6"/>
                  </a:lnTo>
                  <a:lnTo>
                    <a:pt x="930" y="6"/>
                  </a:lnTo>
                  <a:lnTo>
                    <a:pt x="930" y="6"/>
                  </a:lnTo>
                  <a:lnTo>
                    <a:pt x="932" y="4"/>
                  </a:lnTo>
                  <a:lnTo>
                    <a:pt x="932" y="4"/>
                  </a:lnTo>
                  <a:lnTo>
                    <a:pt x="936" y="6"/>
                  </a:lnTo>
                  <a:lnTo>
                    <a:pt x="936" y="6"/>
                  </a:lnTo>
                  <a:lnTo>
                    <a:pt x="942" y="4"/>
                  </a:lnTo>
                  <a:lnTo>
                    <a:pt x="942" y="4"/>
                  </a:lnTo>
                  <a:lnTo>
                    <a:pt x="948" y="4"/>
                  </a:lnTo>
                  <a:lnTo>
                    <a:pt x="948" y="4"/>
                  </a:lnTo>
                  <a:lnTo>
                    <a:pt x="950" y="4"/>
                  </a:lnTo>
                  <a:lnTo>
                    <a:pt x="950" y="4"/>
                  </a:lnTo>
                  <a:lnTo>
                    <a:pt x="950" y="4"/>
                  </a:lnTo>
                  <a:lnTo>
                    <a:pt x="950" y="4"/>
                  </a:lnTo>
                  <a:lnTo>
                    <a:pt x="952" y="4"/>
                  </a:lnTo>
                  <a:lnTo>
                    <a:pt x="952" y="4"/>
                  </a:lnTo>
                  <a:lnTo>
                    <a:pt x="954" y="4"/>
                  </a:lnTo>
                  <a:lnTo>
                    <a:pt x="954" y="4"/>
                  </a:lnTo>
                  <a:lnTo>
                    <a:pt x="956" y="4"/>
                  </a:lnTo>
                  <a:lnTo>
                    <a:pt x="960" y="4"/>
                  </a:lnTo>
                  <a:lnTo>
                    <a:pt x="960" y="4"/>
                  </a:lnTo>
                  <a:lnTo>
                    <a:pt x="962" y="4"/>
                  </a:lnTo>
                  <a:lnTo>
                    <a:pt x="962" y="4"/>
                  </a:lnTo>
                  <a:lnTo>
                    <a:pt x="968" y="4"/>
                  </a:lnTo>
                  <a:lnTo>
                    <a:pt x="968" y="4"/>
                  </a:lnTo>
                  <a:lnTo>
                    <a:pt x="968" y="4"/>
                  </a:lnTo>
                  <a:lnTo>
                    <a:pt x="968" y="2"/>
                  </a:lnTo>
                  <a:lnTo>
                    <a:pt x="968" y="2"/>
                  </a:lnTo>
                  <a:lnTo>
                    <a:pt x="980" y="6"/>
                  </a:lnTo>
                  <a:lnTo>
                    <a:pt x="980" y="6"/>
                  </a:lnTo>
                  <a:lnTo>
                    <a:pt x="984" y="6"/>
                  </a:lnTo>
                  <a:lnTo>
                    <a:pt x="988" y="6"/>
                  </a:lnTo>
                  <a:lnTo>
                    <a:pt x="988" y="6"/>
                  </a:lnTo>
                  <a:lnTo>
                    <a:pt x="990" y="4"/>
                  </a:lnTo>
                  <a:lnTo>
                    <a:pt x="990" y="4"/>
                  </a:lnTo>
                  <a:lnTo>
                    <a:pt x="994" y="4"/>
                  </a:lnTo>
                  <a:lnTo>
                    <a:pt x="994" y="4"/>
                  </a:lnTo>
                  <a:lnTo>
                    <a:pt x="996" y="4"/>
                  </a:lnTo>
                  <a:lnTo>
                    <a:pt x="996" y="4"/>
                  </a:lnTo>
                  <a:lnTo>
                    <a:pt x="998" y="6"/>
                  </a:lnTo>
                  <a:lnTo>
                    <a:pt x="998" y="6"/>
                  </a:lnTo>
                  <a:lnTo>
                    <a:pt x="1000" y="6"/>
                  </a:lnTo>
                  <a:lnTo>
                    <a:pt x="1000" y="6"/>
                  </a:lnTo>
                  <a:lnTo>
                    <a:pt x="1000" y="6"/>
                  </a:lnTo>
                  <a:lnTo>
                    <a:pt x="1000" y="6"/>
                  </a:lnTo>
                  <a:lnTo>
                    <a:pt x="1002" y="4"/>
                  </a:lnTo>
                  <a:lnTo>
                    <a:pt x="1002" y="4"/>
                  </a:lnTo>
                  <a:lnTo>
                    <a:pt x="1004" y="4"/>
                  </a:lnTo>
                  <a:lnTo>
                    <a:pt x="1004" y="4"/>
                  </a:lnTo>
                  <a:lnTo>
                    <a:pt x="1008" y="4"/>
                  </a:lnTo>
                  <a:lnTo>
                    <a:pt x="1008" y="4"/>
                  </a:lnTo>
                  <a:lnTo>
                    <a:pt x="1010" y="4"/>
                  </a:lnTo>
                  <a:lnTo>
                    <a:pt x="1010" y="4"/>
                  </a:lnTo>
                  <a:lnTo>
                    <a:pt x="1014" y="2"/>
                  </a:lnTo>
                  <a:lnTo>
                    <a:pt x="1014" y="2"/>
                  </a:lnTo>
                  <a:lnTo>
                    <a:pt x="1018" y="2"/>
                  </a:lnTo>
                  <a:lnTo>
                    <a:pt x="1018" y="2"/>
                  </a:lnTo>
                  <a:lnTo>
                    <a:pt x="1020" y="2"/>
                  </a:lnTo>
                  <a:lnTo>
                    <a:pt x="1024" y="4"/>
                  </a:lnTo>
                  <a:lnTo>
                    <a:pt x="1024" y="4"/>
                  </a:lnTo>
                  <a:lnTo>
                    <a:pt x="1026" y="2"/>
                  </a:lnTo>
                  <a:lnTo>
                    <a:pt x="1026" y="2"/>
                  </a:lnTo>
                  <a:lnTo>
                    <a:pt x="1030" y="4"/>
                  </a:lnTo>
                  <a:lnTo>
                    <a:pt x="1030" y="4"/>
                  </a:lnTo>
                  <a:lnTo>
                    <a:pt x="1032" y="4"/>
                  </a:lnTo>
                  <a:lnTo>
                    <a:pt x="1032" y="4"/>
                  </a:lnTo>
                  <a:lnTo>
                    <a:pt x="1032" y="4"/>
                  </a:lnTo>
                  <a:lnTo>
                    <a:pt x="1032" y="4"/>
                  </a:lnTo>
                  <a:lnTo>
                    <a:pt x="1034" y="6"/>
                  </a:lnTo>
                  <a:lnTo>
                    <a:pt x="1034" y="6"/>
                  </a:lnTo>
                  <a:lnTo>
                    <a:pt x="1036" y="6"/>
                  </a:lnTo>
                  <a:lnTo>
                    <a:pt x="1036" y="6"/>
                  </a:lnTo>
                  <a:lnTo>
                    <a:pt x="1038" y="6"/>
                  </a:lnTo>
                  <a:lnTo>
                    <a:pt x="1038" y="6"/>
                  </a:lnTo>
                  <a:lnTo>
                    <a:pt x="1038" y="4"/>
                  </a:lnTo>
                  <a:lnTo>
                    <a:pt x="1038" y="4"/>
                  </a:lnTo>
                  <a:lnTo>
                    <a:pt x="1042" y="4"/>
                  </a:lnTo>
                  <a:lnTo>
                    <a:pt x="1042" y="4"/>
                  </a:lnTo>
                  <a:lnTo>
                    <a:pt x="1046" y="2"/>
                  </a:lnTo>
                  <a:lnTo>
                    <a:pt x="1046" y="2"/>
                  </a:lnTo>
                  <a:lnTo>
                    <a:pt x="1058" y="6"/>
                  </a:lnTo>
                  <a:lnTo>
                    <a:pt x="1058" y="6"/>
                  </a:lnTo>
                  <a:lnTo>
                    <a:pt x="1060" y="4"/>
                  </a:lnTo>
                  <a:lnTo>
                    <a:pt x="1060" y="4"/>
                  </a:lnTo>
                  <a:lnTo>
                    <a:pt x="1066" y="4"/>
                  </a:lnTo>
                  <a:lnTo>
                    <a:pt x="1066" y="4"/>
                  </a:lnTo>
                  <a:lnTo>
                    <a:pt x="1068" y="6"/>
                  </a:lnTo>
                  <a:lnTo>
                    <a:pt x="1068" y="6"/>
                  </a:lnTo>
                  <a:lnTo>
                    <a:pt x="1070" y="4"/>
                  </a:lnTo>
                  <a:lnTo>
                    <a:pt x="1070" y="4"/>
                  </a:lnTo>
                  <a:lnTo>
                    <a:pt x="1070" y="4"/>
                  </a:lnTo>
                  <a:lnTo>
                    <a:pt x="1076" y="4"/>
                  </a:lnTo>
                  <a:lnTo>
                    <a:pt x="1080" y="6"/>
                  </a:lnTo>
                  <a:lnTo>
                    <a:pt x="1080" y="6"/>
                  </a:lnTo>
                  <a:lnTo>
                    <a:pt x="1082" y="4"/>
                  </a:lnTo>
                  <a:lnTo>
                    <a:pt x="1082" y="4"/>
                  </a:lnTo>
                  <a:lnTo>
                    <a:pt x="1082" y="4"/>
                  </a:lnTo>
                  <a:lnTo>
                    <a:pt x="1082" y="4"/>
                  </a:lnTo>
                  <a:lnTo>
                    <a:pt x="1088" y="4"/>
                  </a:lnTo>
                  <a:lnTo>
                    <a:pt x="1088" y="4"/>
                  </a:lnTo>
                  <a:lnTo>
                    <a:pt x="1092" y="2"/>
                  </a:lnTo>
                  <a:lnTo>
                    <a:pt x="1092" y="2"/>
                  </a:lnTo>
                  <a:lnTo>
                    <a:pt x="1098" y="2"/>
                  </a:lnTo>
                  <a:lnTo>
                    <a:pt x="1098" y="2"/>
                  </a:lnTo>
                  <a:lnTo>
                    <a:pt x="1102" y="2"/>
                  </a:lnTo>
                  <a:lnTo>
                    <a:pt x="1102" y="2"/>
                  </a:lnTo>
                  <a:lnTo>
                    <a:pt x="1104" y="2"/>
                  </a:lnTo>
                  <a:lnTo>
                    <a:pt x="1104" y="2"/>
                  </a:lnTo>
                  <a:lnTo>
                    <a:pt x="1108" y="2"/>
                  </a:lnTo>
                  <a:lnTo>
                    <a:pt x="1108" y="2"/>
                  </a:lnTo>
                  <a:lnTo>
                    <a:pt x="1112" y="2"/>
                  </a:lnTo>
                  <a:lnTo>
                    <a:pt x="1112" y="2"/>
                  </a:lnTo>
                  <a:lnTo>
                    <a:pt x="1112" y="2"/>
                  </a:lnTo>
                  <a:lnTo>
                    <a:pt x="1112" y="2"/>
                  </a:lnTo>
                  <a:lnTo>
                    <a:pt x="1118" y="0"/>
                  </a:lnTo>
                  <a:lnTo>
                    <a:pt x="1118" y="0"/>
                  </a:lnTo>
                  <a:lnTo>
                    <a:pt x="1122" y="2"/>
                  </a:lnTo>
                  <a:lnTo>
                    <a:pt x="1122" y="2"/>
                  </a:lnTo>
                  <a:lnTo>
                    <a:pt x="1122" y="2"/>
                  </a:lnTo>
                  <a:lnTo>
                    <a:pt x="1122" y="2"/>
                  </a:lnTo>
                  <a:lnTo>
                    <a:pt x="1126" y="2"/>
                  </a:lnTo>
                  <a:lnTo>
                    <a:pt x="1126" y="2"/>
                  </a:lnTo>
                  <a:lnTo>
                    <a:pt x="1126" y="2"/>
                  </a:lnTo>
                  <a:lnTo>
                    <a:pt x="1126" y="2"/>
                  </a:lnTo>
                  <a:lnTo>
                    <a:pt x="1130" y="0"/>
                  </a:lnTo>
                  <a:lnTo>
                    <a:pt x="1130" y="0"/>
                  </a:lnTo>
                  <a:lnTo>
                    <a:pt x="1136" y="0"/>
                  </a:lnTo>
                  <a:lnTo>
                    <a:pt x="1136" y="0"/>
                  </a:lnTo>
                  <a:lnTo>
                    <a:pt x="1140" y="0"/>
                  </a:lnTo>
                  <a:lnTo>
                    <a:pt x="1140" y="0"/>
                  </a:lnTo>
                  <a:lnTo>
                    <a:pt x="1146" y="0"/>
                  </a:lnTo>
                  <a:lnTo>
                    <a:pt x="1146" y="0"/>
                  </a:lnTo>
                  <a:lnTo>
                    <a:pt x="1152" y="0"/>
                  </a:lnTo>
                  <a:lnTo>
                    <a:pt x="1152" y="0"/>
                  </a:lnTo>
                  <a:lnTo>
                    <a:pt x="1156" y="0"/>
                  </a:lnTo>
                  <a:lnTo>
                    <a:pt x="1156" y="0"/>
                  </a:lnTo>
                  <a:lnTo>
                    <a:pt x="1158" y="0"/>
                  </a:lnTo>
                  <a:lnTo>
                    <a:pt x="1158" y="0"/>
                  </a:lnTo>
                  <a:lnTo>
                    <a:pt x="1162" y="0"/>
                  </a:lnTo>
                  <a:lnTo>
                    <a:pt x="1162" y="0"/>
                  </a:lnTo>
                  <a:lnTo>
                    <a:pt x="1166" y="0"/>
                  </a:lnTo>
                  <a:lnTo>
                    <a:pt x="1166" y="0"/>
                  </a:lnTo>
                  <a:lnTo>
                    <a:pt x="1172" y="0"/>
                  </a:lnTo>
                  <a:lnTo>
                    <a:pt x="1172" y="0"/>
                  </a:lnTo>
                  <a:lnTo>
                    <a:pt x="1174" y="0"/>
                  </a:lnTo>
                  <a:lnTo>
                    <a:pt x="1174" y="0"/>
                  </a:lnTo>
                  <a:lnTo>
                    <a:pt x="1178" y="2"/>
                  </a:lnTo>
                  <a:lnTo>
                    <a:pt x="1178" y="2"/>
                  </a:lnTo>
                  <a:lnTo>
                    <a:pt x="1186" y="2"/>
                  </a:lnTo>
                  <a:lnTo>
                    <a:pt x="1186" y="2"/>
                  </a:lnTo>
                  <a:lnTo>
                    <a:pt x="1190" y="2"/>
                  </a:lnTo>
                  <a:lnTo>
                    <a:pt x="1194" y="2"/>
                  </a:lnTo>
                  <a:lnTo>
                    <a:pt x="1194" y="2"/>
                  </a:lnTo>
                  <a:lnTo>
                    <a:pt x="1194" y="2"/>
                  </a:lnTo>
                  <a:lnTo>
                    <a:pt x="1194" y="2"/>
                  </a:lnTo>
                  <a:lnTo>
                    <a:pt x="1196" y="2"/>
                  </a:lnTo>
                  <a:lnTo>
                    <a:pt x="1196" y="2"/>
                  </a:lnTo>
                  <a:lnTo>
                    <a:pt x="1196" y="2"/>
                  </a:lnTo>
                  <a:lnTo>
                    <a:pt x="1196" y="2"/>
                  </a:lnTo>
                  <a:lnTo>
                    <a:pt x="1198" y="2"/>
                  </a:lnTo>
                  <a:lnTo>
                    <a:pt x="1198" y="2"/>
                  </a:lnTo>
                  <a:lnTo>
                    <a:pt x="1200" y="0"/>
                  </a:lnTo>
                  <a:lnTo>
                    <a:pt x="1200" y="0"/>
                  </a:lnTo>
                  <a:lnTo>
                    <a:pt x="1206" y="2"/>
                  </a:lnTo>
                  <a:lnTo>
                    <a:pt x="1206" y="2"/>
                  </a:lnTo>
                  <a:lnTo>
                    <a:pt x="1208" y="2"/>
                  </a:lnTo>
                  <a:lnTo>
                    <a:pt x="1208" y="2"/>
                  </a:lnTo>
                  <a:lnTo>
                    <a:pt x="1210" y="2"/>
                  </a:lnTo>
                  <a:lnTo>
                    <a:pt x="1210" y="2"/>
                  </a:lnTo>
                  <a:lnTo>
                    <a:pt x="1210" y="2"/>
                  </a:lnTo>
                  <a:lnTo>
                    <a:pt x="1210" y="2"/>
                  </a:lnTo>
                  <a:lnTo>
                    <a:pt x="1210" y="2"/>
                  </a:lnTo>
                  <a:lnTo>
                    <a:pt x="1210" y="2"/>
                  </a:lnTo>
                  <a:lnTo>
                    <a:pt x="1212" y="2"/>
                  </a:lnTo>
                  <a:lnTo>
                    <a:pt x="1212" y="2"/>
                  </a:lnTo>
                  <a:lnTo>
                    <a:pt x="1218" y="2"/>
                  </a:lnTo>
                  <a:lnTo>
                    <a:pt x="1218" y="2"/>
                  </a:lnTo>
                  <a:lnTo>
                    <a:pt x="1220" y="0"/>
                  </a:lnTo>
                  <a:lnTo>
                    <a:pt x="1220" y="0"/>
                  </a:lnTo>
                  <a:lnTo>
                    <a:pt x="1222" y="0"/>
                  </a:lnTo>
                  <a:lnTo>
                    <a:pt x="1222" y="0"/>
                  </a:lnTo>
                  <a:lnTo>
                    <a:pt x="1224" y="2"/>
                  </a:lnTo>
                  <a:lnTo>
                    <a:pt x="1224" y="2"/>
                  </a:lnTo>
                  <a:lnTo>
                    <a:pt x="1232" y="2"/>
                  </a:lnTo>
                  <a:lnTo>
                    <a:pt x="1232" y="2"/>
                  </a:lnTo>
                  <a:lnTo>
                    <a:pt x="1234" y="2"/>
                  </a:lnTo>
                  <a:lnTo>
                    <a:pt x="1234" y="2"/>
                  </a:lnTo>
                  <a:lnTo>
                    <a:pt x="1234" y="2"/>
                  </a:lnTo>
                  <a:lnTo>
                    <a:pt x="1234" y="2"/>
                  </a:lnTo>
                  <a:lnTo>
                    <a:pt x="1236" y="2"/>
                  </a:lnTo>
                  <a:lnTo>
                    <a:pt x="1236" y="2"/>
                  </a:lnTo>
                  <a:lnTo>
                    <a:pt x="1240" y="2"/>
                  </a:lnTo>
                  <a:lnTo>
                    <a:pt x="1240" y="2"/>
                  </a:lnTo>
                  <a:lnTo>
                    <a:pt x="1246" y="2"/>
                  </a:lnTo>
                  <a:lnTo>
                    <a:pt x="1246" y="2"/>
                  </a:lnTo>
                  <a:lnTo>
                    <a:pt x="1246" y="2"/>
                  </a:lnTo>
                  <a:lnTo>
                    <a:pt x="1246" y="2"/>
                  </a:lnTo>
                  <a:lnTo>
                    <a:pt x="1246" y="2"/>
                  </a:lnTo>
                  <a:lnTo>
                    <a:pt x="1246" y="2"/>
                  </a:lnTo>
                  <a:lnTo>
                    <a:pt x="1248" y="2"/>
                  </a:lnTo>
                  <a:lnTo>
                    <a:pt x="1248" y="2"/>
                  </a:lnTo>
                  <a:lnTo>
                    <a:pt x="1252" y="4"/>
                  </a:lnTo>
                  <a:lnTo>
                    <a:pt x="1252" y="4"/>
                  </a:lnTo>
                  <a:lnTo>
                    <a:pt x="1254" y="2"/>
                  </a:lnTo>
                  <a:lnTo>
                    <a:pt x="1254" y="2"/>
                  </a:lnTo>
                  <a:lnTo>
                    <a:pt x="1256" y="4"/>
                  </a:lnTo>
                  <a:lnTo>
                    <a:pt x="1256" y="4"/>
                  </a:lnTo>
                  <a:lnTo>
                    <a:pt x="1260" y="4"/>
                  </a:lnTo>
                  <a:lnTo>
                    <a:pt x="1260" y="4"/>
                  </a:lnTo>
                  <a:lnTo>
                    <a:pt x="1260" y="2"/>
                  </a:lnTo>
                  <a:lnTo>
                    <a:pt x="1260" y="2"/>
                  </a:lnTo>
                  <a:lnTo>
                    <a:pt x="1262" y="4"/>
                  </a:lnTo>
                  <a:lnTo>
                    <a:pt x="1262" y="4"/>
                  </a:lnTo>
                  <a:lnTo>
                    <a:pt x="1266" y="2"/>
                  </a:lnTo>
                  <a:lnTo>
                    <a:pt x="1266" y="2"/>
                  </a:lnTo>
                  <a:lnTo>
                    <a:pt x="1268" y="6"/>
                  </a:lnTo>
                  <a:lnTo>
                    <a:pt x="1268" y="6"/>
                  </a:lnTo>
                  <a:lnTo>
                    <a:pt x="1276" y="6"/>
                  </a:lnTo>
                  <a:lnTo>
                    <a:pt x="1276" y="6"/>
                  </a:lnTo>
                  <a:lnTo>
                    <a:pt x="1280" y="6"/>
                  </a:lnTo>
                  <a:lnTo>
                    <a:pt x="1282" y="4"/>
                  </a:lnTo>
                  <a:lnTo>
                    <a:pt x="1282" y="4"/>
                  </a:lnTo>
                  <a:lnTo>
                    <a:pt x="1286" y="4"/>
                  </a:lnTo>
                  <a:lnTo>
                    <a:pt x="1286" y="4"/>
                  </a:lnTo>
                  <a:lnTo>
                    <a:pt x="1288" y="4"/>
                  </a:lnTo>
                  <a:lnTo>
                    <a:pt x="1288" y="4"/>
                  </a:lnTo>
                  <a:lnTo>
                    <a:pt x="1294" y="4"/>
                  </a:lnTo>
                  <a:lnTo>
                    <a:pt x="1294" y="4"/>
                  </a:lnTo>
                  <a:lnTo>
                    <a:pt x="1300" y="2"/>
                  </a:lnTo>
                  <a:lnTo>
                    <a:pt x="1300" y="2"/>
                  </a:lnTo>
                  <a:lnTo>
                    <a:pt x="1302" y="4"/>
                  </a:lnTo>
                  <a:lnTo>
                    <a:pt x="1302" y="4"/>
                  </a:lnTo>
                  <a:lnTo>
                    <a:pt x="1304" y="4"/>
                  </a:lnTo>
                  <a:lnTo>
                    <a:pt x="1304" y="4"/>
                  </a:lnTo>
                  <a:lnTo>
                    <a:pt x="1314" y="2"/>
                  </a:lnTo>
                  <a:lnTo>
                    <a:pt x="1314" y="2"/>
                  </a:lnTo>
                  <a:lnTo>
                    <a:pt x="1318" y="4"/>
                  </a:lnTo>
                  <a:lnTo>
                    <a:pt x="1322" y="2"/>
                  </a:lnTo>
                  <a:lnTo>
                    <a:pt x="1322" y="2"/>
                  </a:lnTo>
                  <a:lnTo>
                    <a:pt x="1324" y="4"/>
                  </a:lnTo>
                  <a:lnTo>
                    <a:pt x="1324" y="4"/>
                  </a:lnTo>
                  <a:lnTo>
                    <a:pt x="1326" y="4"/>
                  </a:lnTo>
                  <a:lnTo>
                    <a:pt x="1326" y="4"/>
                  </a:lnTo>
                  <a:lnTo>
                    <a:pt x="1328" y="4"/>
                  </a:lnTo>
                  <a:lnTo>
                    <a:pt x="1328" y="4"/>
                  </a:lnTo>
                  <a:lnTo>
                    <a:pt x="1328" y="4"/>
                  </a:lnTo>
                  <a:lnTo>
                    <a:pt x="1328" y="4"/>
                  </a:lnTo>
                  <a:lnTo>
                    <a:pt x="1330" y="4"/>
                  </a:lnTo>
                  <a:lnTo>
                    <a:pt x="1330" y="4"/>
                  </a:lnTo>
                  <a:lnTo>
                    <a:pt x="1330" y="4"/>
                  </a:lnTo>
                  <a:lnTo>
                    <a:pt x="1330" y="4"/>
                  </a:lnTo>
                  <a:lnTo>
                    <a:pt x="1332" y="4"/>
                  </a:lnTo>
                  <a:lnTo>
                    <a:pt x="1332" y="4"/>
                  </a:lnTo>
                  <a:lnTo>
                    <a:pt x="1336" y="4"/>
                  </a:lnTo>
                  <a:lnTo>
                    <a:pt x="1336" y="4"/>
                  </a:lnTo>
                  <a:lnTo>
                    <a:pt x="1340" y="4"/>
                  </a:lnTo>
                  <a:lnTo>
                    <a:pt x="1344" y="4"/>
                  </a:lnTo>
                  <a:lnTo>
                    <a:pt x="1344" y="4"/>
                  </a:lnTo>
                  <a:lnTo>
                    <a:pt x="1346" y="4"/>
                  </a:lnTo>
                  <a:lnTo>
                    <a:pt x="1346" y="4"/>
                  </a:lnTo>
                  <a:lnTo>
                    <a:pt x="1348" y="4"/>
                  </a:lnTo>
                  <a:lnTo>
                    <a:pt x="1348" y="4"/>
                  </a:lnTo>
                  <a:lnTo>
                    <a:pt x="1352" y="4"/>
                  </a:lnTo>
                  <a:lnTo>
                    <a:pt x="1352" y="4"/>
                  </a:lnTo>
                  <a:lnTo>
                    <a:pt x="1356" y="4"/>
                  </a:lnTo>
                  <a:lnTo>
                    <a:pt x="1356" y="4"/>
                  </a:lnTo>
                  <a:lnTo>
                    <a:pt x="1360" y="4"/>
                  </a:lnTo>
                  <a:lnTo>
                    <a:pt x="1360" y="4"/>
                  </a:lnTo>
                  <a:lnTo>
                    <a:pt x="1362" y="4"/>
                  </a:lnTo>
                  <a:lnTo>
                    <a:pt x="1362" y="4"/>
                  </a:lnTo>
                  <a:lnTo>
                    <a:pt x="1366" y="6"/>
                  </a:lnTo>
                  <a:lnTo>
                    <a:pt x="1366" y="6"/>
                  </a:lnTo>
                  <a:lnTo>
                    <a:pt x="1366" y="8"/>
                  </a:lnTo>
                  <a:lnTo>
                    <a:pt x="1366" y="8"/>
                  </a:lnTo>
                  <a:lnTo>
                    <a:pt x="1368" y="8"/>
                  </a:lnTo>
                  <a:lnTo>
                    <a:pt x="1370" y="8"/>
                  </a:lnTo>
                  <a:lnTo>
                    <a:pt x="1370" y="8"/>
                  </a:lnTo>
                  <a:lnTo>
                    <a:pt x="1374" y="6"/>
                  </a:lnTo>
                  <a:lnTo>
                    <a:pt x="1374" y="6"/>
                  </a:lnTo>
                  <a:lnTo>
                    <a:pt x="1376" y="6"/>
                  </a:lnTo>
                  <a:lnTo>
                    <a:pt x="1376" y="6"/>
                  </a:lnTo>
                  <a:lnTo>
                    <a:pt x="1376" y="4"/>
                  </a:lnTo>
                  <a:lnTo>
                    <a:pt x="1376" y="4"/>
                  </a:lnTo>
                  <a:lnTo>
                    <a:pt x="1376" y="6"/>
                  </a:lnTo>
                  <a:lnTo>
                    <a:pt x="1376" y="6"/>
                  </a:lnTo>
                  <a:lnTo>
                    <a:pt x="1378" y="4"/>
                  </a:lnTo>
                  <a:lnTo>
                    <a:pt x="1378" y="4"/>
                  </a:lnTo>
                  <a:lnTo>
                    <a:pt x="1378" y="6"/>
                  </a:lnTo>
                  <a:lnTo>
                    <a:pt x="1378" y="6"/>
                  </a:lnTo>
                  <a:lnTo>
                    <a:pt x="1384" y="4"/>
                  </a:lnTo>
                  <a:lnTo>
                    <a:pt x="1384" y="4"/>
                  </a:lnTo>
                  <a:lnTo>
                    <a:pt x="1386" y="6"/>
                  </a:lnTo>
                  <a:lnTo>
                    <a:pt x="1386" y="6"/>
                  </a:lnTo>
                  <a:lnTo>
                    <a:pt x="1386" y="4"/>
                  </a:lnTo>
                  <a:lnTo>
                    <a:pt x="1386" y="4"/>
                  </a:lnTo>
                  <a:lnTo>
                    <a:pt x="1386" y="4"/>
                  </a:lnTo>
                  <a:lnTo>
                    <a:pt x="1386" y="4"/>
                  </a:lnTo>
                  <a:lnTo>
                    <a:pt x="1390" y="6"/>
                  </a:lnTo>
                  <a:lnTo>
                    <a:pt x="1390" y="6"/>
                  </a:lnTo>
                  <a:lnTo>
                    <a:pt x="1394" y="6"/>
                  </a:lnTo>
                  <a:lnTo>
                    <a:pt x="1394" y="6"/>
                  </a:lnTo>
                  <a:lnTo>
                    <a:pt x="1396" y="6"/>
                  </a:lnTo>
                  <a:lnTo>
                    <a:pt x="1396" y="6"/>
                  </a:lnTo>
                  <a:lnTo>
                    <a:pt x="1398" y="6"/>
                  </a:lnTo>
                  <a:lnTo>
                    <a:pt x="1398" y="6"/>
                  </a:lnTo>
                  <a:lnTo>
                    <a:pt x="1400" y="4"/>
                  </a:lnTo>
                  <a:lnTo>
                    <a:pt x="1400" y="4"/>
                  </a:lnTo>
                  <a:lnTo>
                    <a:pt x="1402" y="6"/>
                  </a:lnTo>
                  <a:lnTo>
                    <a:pt x="1402" y="6"/>
                  </a:lnTo>
                  <a:lnTo>
                    <a:pt x="1402" y="4"/>
                  </a:lnTo>
                  <a:lnTo>
                    <a:pt x="1402" y="4"/>
                  </a:lnTo>
                  <a:lnTo>
                    <a:pt x="1404" y="4"/>
                  </a:lnTo>
                  <a:lnTo>
                    <a:pt x="1404" y="4"/>
                  </a:lnTo>
                  <a:lnTo>
                    <a:pt x="1404" y="6"/>
                  </a:lnTo>
                  <a:lnTo>
                    <a:pt x="1404" y="6"/>
                  </a:lnTo>
                  <a:lnTo>
                    <a:pt x="1406" y="4"/>
                  </a:lnTo>
                  <a:lnTo>
                    <a:pt x="1406" y="4"/>
                  </a:lnTo>
                  <a:lnTo>
                    <a:pt x="1412" y="6"/>
                  </a:lnTo>
                  <a:lnTo>
                    <a:pt x="1412" y="6"/>
                  </a:lnTo>
                  <a:lnTo>
                    <a:pt x="1414" y="6"/>
                  </a:lnTo>
                  <a:lnTo>
                    <a:pt x="1414" y="6"/>
                  </a:lnTo>
                  <a:lnTo>
                    <a:pt x="1416" y="6"/>
                  </a:lnTo>
                  <a:lnTo>
                    <a:pt x="1416" y="6"/>
                  </a:lnTo>
                  <a:lnTo>
                    <a:pt x="1420" y="4"/>
                  </a:lnTo>
                  <a:lnTo>
                    <a:pt x="1420" y="4"/>
                  </a:lnTo>
                  <a:lnTo>
                    <a:pt x="1428" y="4"/>
                  </a:lnTo>
                  <a:lnTo>
                    <a:pt x="1428" y="4"/>
                  </a:lnTo>
                  <a:lnTo>
                    <a:pt x="1432" y="4"/>
                  </a:lnTo>
                  <a:lnTo>
                    <a:pt x="1432" y="4"/>
                  </a:lnTo>
                  <a:lnTo>
                    <a:pt x="1434" y="6"/>
                  </a:lnTo>
                  <a:lnTo>
                    <a:pt x="1434" y="6"/>
                  </a:lnTo>
                  <a:lnTo>
                    <a:pt x="1436" y="6"/>
                  </a:lnTo>
                  <a:lnTo>
                    <a:pt x="1436" y="6"/>
                  </a:lnTo>
                  <a:lnTo>
                    <a:pt x="1438" y="6"/>
                  </a:lnTo>
                  <a:lnTo>
                    <a:pt x="1438" y="6"/>
                  </a:lnTo>
                  <a:lnTo>
                    <a:pt x="1440" y="6"/>
                  </a:lnTo>
                  <a:lnTo>
                    <a:pt x="1440" y="6"/>
                  </a:lnTo>
                  <a:lnTo>
                    <a:pt x="1444" y="6"/>
                  </a:lnTo>
                  <a:lnTo>
                    <a:pt x="1444" y="6"/>
                  </a:lnTo>
                  <a:lnTo>
                    <a:pt x="1446" y="6"/>
                  </a:lnTo>
                  <a:lnTo>
                    <a:pt x="1446" y="6"/>
                  </a:lnTo>
                  <a:lnTo>
                    <a:pt x="1450" y="6"/>
                  </a:lnTo>
                  <a:lnTo>
                    <a:pt x="1450" y="6"/>
                  </a:lnTo>
                  <a:lnTo>
                    <a:pt x="1452" y="6"/>
                  </a:lnTo>
                  <a:lnTo>
                    <a:pt x="1452" y="6"/>
                  </a:lnTo>
                  <a:lnTo>
                    <a:pt x="1454" y="4"/>
                  </a:lnTo>
                  <a:lnTo>
                    <a:pt x="1454" y="4"/>
                  </a:lnTo>
                  <a:lnTo>
                    <a:pt x="1456" y="4"/>
                  </a:lnTo>
                  <a:lnTo>
                    <a:pt x="1456" y="4"/>
                  </a:lnTo>
                  <a:lnTo>
                    <a:pt x="1462" y="4"/>
                  </a:lnTo>
                  <a:lnTo>
                    <a:pt x="1462" y="4"/>
                  </a:lnTo>
                  <a:lnTo>
                    <a:pt x="1464" y="4"/>
                  </a:lnTo>
                  <a:lnTo>
                    <a:pt x="1464" y="4"/>
                  </a:lnTo>
                  <a:lnTo>
                    <a:pt x="1468" y="4"/>
                  </a:lnTo>
                  <a:lnTo>
                    <a:pt x="1468" y="4"/>
                  </a:lnTo>
                  <a:lnTo>
                    <a:pt x="1472" y="4"/>
                  </a:lnTo>
                  <a:lnTo>
                    <a:pt x="1472" y="4"/>
                  </a:lnTo>
                  <a:lnTo>
                    <a:pt x="1476" y="4"/>
                  </a:lnTo>
                  <a:lnTo>
                    <a:pt x="1476" y="4"/>
                  </a:lnTo>
                  <a:lnTo>
                    <a:pt x="1480" y="4"/>
                  </a:lnTo>
                  <a:lnTo>
                    <a:pt x="1480" y="4"/>
                  </a:lnTo>
                  <a:lnTo>
                    <a:pt x="1484" y="6"/>
                  </a:lnTo>
                  <a:lnTo>
                    <a:pt x="1484" y="6"/>
                  </a:lnTo>
                  <a:lnTo>
                    <a:pt x="1486" y="6"/>
                  </a:lnTo>
                  <a:lnTo>
                    <a:pt x="1486" y="6"/>
                  </a:lnTo>
                  <a:lnTo>
                    <a:pt x="1488" y="6"/>
                  </a:lnTo>
                  <a:lnTo>
                    <a:pt x="1488" y="6"/>
                  </a:lnTo>
                  <a:lnTo>
                    <a:pt x="1492" y="4"/>
                  </a:lnTo>
                  <a:lnTo>
                    <a:pt x="1492" y="4"/>
                  </a:lnTo>
                  <a:lnTo>
                    <a:pt x="1498" y="4"/>
                  </a:lnTo>
                  <a:lnTo>
                    <a:pt x="1498" y="4"/>
                  </a:lnTo>
                  <a:lnTo>
                    <a:pt x="1498" y="4"/>
                  </a:lnTo>
                  <a:lnTo>
                    <a:pt x="1498" y="4"/>
                  </a:lnTo>
                  <a:lnTo>
                    <a:pt x="1500" y="4"/>
                  </a:lnTo>
                  <a:lnTo>
                    <a:pt x="1500" y="4"/>
                  </a:lnTo>
                  <a:lnTo>
                    <a:pt x="1504" y="4"/>
                  </a:lnTo>
                  <a:lnTo>
                    <a:pt x="1504" y="4"/>
                  </a:lnTo>
                  <a:lnTo>
                    <a:pt x="1506" y="4"/>
                  </a:lnTo>
                  <a:lnTo>
                    <a:pt x="1506" y="4"/>
                  </a:lnTo>
                  <a:lnTo>
                    <a:pt x="1512" y="4"/>
                  </a:lnTo>
                  <a:lnTo>
                    <a:pt x="1512" y="4"/>
                  </a:lnTo>
                  <a:lnTo>
                    <a:pt x="1514" y="6"/>
                  </a:lnTo>
                  <a:lnTo>
                    <a:pt x="1514" y="6"/>
                  </a:lnTo>
                  <a:lnTo>
                    <a:pt x="1520" y="4"/>
                  </a:lnTo>
                  <a:lnTo>
                    <a:pt x="1526" y="4"/>
                  </a:lnTo>
                  <a:lnTo>
                    <a:pt x="1526" y="4"/>
                  </a:lnTo>
                  <a:lnTo>
                    <a:pt x="1526" y="4"/>
                  </a:lnTo>
                  <a:lnTo>
                    <a:pt x="1526" y="4"/>
                  </a:lnTo>
                  <a:lnTo>
                    <a:pt x="1526" y="4"/>
                  </a:lnTo>
                  <a:lnTo>
                    <a:pt x="1526" y="4"/>
                  </a:lnTo>
                  <a:lnTo>
                    <a:pt x="1528" y="4"/>
                  </a:lnTo>
                  <a:lnTo>
                    <a:pt x="1528" y="4"/>
                  </a:lnTo>
                  <a:lnTo>
                    <a:pt x="1532" y="4"/>
                  </a:lnTo>
                  <a:lnTo>
                    <a:pt x="1532" y="4"/>
                  </a:lnTo>
                  <a:lnTo>
                    <a:pt x="1540" y="4"/>
                  </a:lnTo>
                  <a:lnTo>
                    <a:pt x="1540" y="4"/>
                  </a:lnTo>
                  <a:lnTo>
                    <a:pt x="1542" y="4"/>
                  </a:lnTo>
                  <a:lnTo>
                    <a:pt x="1542" y="4"/>
                  </a:lnTo>
                  <a:lnTo>
                    <a:pt x="1546" y="4"/>
                  </a:lnTo>
                  <a:lnTo>
                    <a:pt x="1546" y="4"/>
                  </a:lnTo>
                  <a:lnTo>
                    <a:pt x="1546" y="4"/>
                  </a:lnTo>
                  <a:lnTo>
                    <a:pt x="1546" y="4"/>
                  </a:lnTo>
                  <a:lnTo>
                    <a:pt x="1550" y="6"/>
                  </a:lnTo>
                  <a:lnTo>
                    <a:pt x="1550" y="6"/>
                  </a:lnTo>
                  <a:lnTo>
                    <a:pt x="1556" y="4"/>
                  </a:lnTo>
                  <a:lnTo>
                    <a:pt x="1556" y="4"/>
                  </a:lnTo>
                  <a:lnTo>
                    <a:pt x="1560" y="6"/>
                  </a:lnTo>
                  <a:lnTo>
                    <a:pt x="1560" y="6"/>
                  </a:lnTo>
                  <a:lnTo>
                    <a:pt x="1564" y="4"/>
                  </a:lnTo>
                  <a:lnTo>
                    <a:pt x="1568" y="6"/>
                  </a:lnTo>
                  <a:lnTo>
                    <a:pt x="1568" y="6"/>
                  </a:lnTo>
                  <a:lnTo>
                    <a:pt x="1574" y="4"/>
                  </a:lnTo>
                  <a:lnTo>
                    <a:pt x="1574" y="4"/>
                  </a:lnTo>
                  <a:lnTo>
                    <a:pt x="1576" y="6"/>
                  </a:lnTo>
                  <a:lnTo>
                    <a:pt x="1576" y="6"/>
                  </a:lnTo>
                  <a:lnTo>
                    <a:pt x="1578" y="4"/>
                  </a:lnTo>
                  <a:lnTo>
                    <a:pt x="1578" y="4"/>
                  </a:lnTo>
                  <a:lnTo>
                    <a:pt x="1586" y="6"/>
                  </a:lnTo>
                  <a:lnTo>
                    <a:pt x="1586" y="6"/>
                  </a:lnTo>
                  <a:lnTo>
                    <a:pt x="1588" y="6"/>
                  </a:lnTo>
                  <a:lnTo>
                    <a:pt x="1588" y="6"/>
                  </a:lnTo>
                  <a:lnTo>
                    <a:pt x="1592" y="6"/>
                  </a:lnTo>
                  <a:lnTo>
                    <a:pt x="1592" y="6"/>
                  </a:lnTo>
                  <a:lnTo>
                    <a:pt x="1594" y="6"/>
                  </a:lnTo>
                  <a:lnTo>
                    <a:pt x="1594" y="6"/>
                  </a:lnTo>
                  <a:lnTo>
                    <a:pt x="1594" y="6"/>
                  </a:lnTo>
                  <a:lnTo>
                    <a:pt x="1596" y="4"/>
                  </a:lnTo>
                  <a:lnTo>
                    <a:pt x="1596" y="4"/>
                  </a:lnTo>
                  <a:lnTo>
                    <a:pt x="1602" y="4"/>
                  </a:lnTo>
                  <a:lnTo>
                    <a:pt x="1602" y="4"/>
                  </a:lnTo>
                  <a:lnTo>
                    <a:pt x="1608" y="4"/>
                  </a:lnTo>
                  <a:lnTo>
                    <a:pt x="1608" y="4"/>
                  </a:lnTo>
                  <a:lnTo>
                    <a:pt x="1610" y="4"/>
                  </a:lnTo>
                  <a:lnTo>
                    <a:pt x="1610" y="4"/>
                  </a:lnTo>
                  <a:lnTo>
                    <a:pt x="1612" y="4"/>
                  </a:lnTo>
                  <a:lnTo>
                    <a:pt x="1612" y="4"/>
                  </a:lnTo>
                  <a:lnTo>
                    <a:pt x="1616" y="4"/>
                  </a:lnTo>
                  <a:lnTo>
                    <a:pt x="1616" y="4"/>
                  </a:lnTo>
                  <a:lnTo>
                    <a:pt x="1618" y="4"/>
                  </a:lnTo>
                  <a:lnTo>
                    <a:pt x="1618" y="4"/>
                  </a:lnTo>
                  <a:lnTo>
                    <a:pt x="1624" y="4"/>
                  </a:lnTo>
                  <a:lnTo>
                    <a:pt x="1624" y="4"/>
                  </a:lnTo>
                  <a:lnTo>
                    <a:pt x="1626" y="4"/>
                  </a:lnTo>
                  <a:lnTo>
                    <a:pt x="1626" y="4"/>
                  </a:lnTo>
                  <a:lnTo>
                    <a:pt x="1628" y="4"/>
                  </a:lnTo>
                  <a:lnTo>
                    <a:pt x="1628" y="4"/>
                  </a:lnTo>
                  <a:lnTo>
                    <a:pt x="1632" y="4"/>
                  </a:lnTo>
                  <a:lnTo>
                    <a:pt x="1632" y="4"/>
                  </a:lnTo>
                  <a:lnTo>
                    <a:pt x="1634" y="4"/>
                  </a:lnTo>
                  <a:lnTo>
                    <a:pt x="1634" y="4"/>
                  </a:lnTo>
                  <a:lnTo>
                    <a:pt x="1640" y="4"/>
                  </a:lnTo>
                  <a:lnTo>
                    <a:pt x="1640" y="4"/>
                  </a:lnTo>
                  <a:lnTo>
                    <a:pt x="1642" y="4"/>
                  </a:lnTo>
                  <a:lnTo>
                    <a:pt x="1642" y="4"/>
                  </a:lnTo>
                  <a:lnTo>
                    <a:pt x="1644" y="4"/>
                  </a:lnTo>
                  <a:lnTo>
                    <a:pt x="1644" y="4"/>
                  </a:lnTo>
                  <a:lnTo>
                    <a:pt x="1648" y="4"/>
                  </a:lnTo>
                  <a:lnTo>
                    <a:pt x="1648" y="4"/>
                  </a:lnTo>
                  <a:lnTo>
                    <a:pt x="1650" y="4"/>
                  </a:lnTo>
                  <a:lnTo>
                    <a:pt x="1650" y="4"/>
                  </a:lnTo>
                  <a:lnTo>
                    <a:pt x="1656" y="4"/>
                  </a:lnTo>
                  <a:lnTo>
                    <a:pt x="1656" y="4"/>
                  </a:lnTo>
                  <a:lnTo>
                    <a:pt x="1658" y="4"/>
                  </a:lnTo>
                  <a:lnTo>
                    <a:pt x="1658" y="4"/>
                  </a:lnTo>
                  <a:lnTo>
                    <a:pt x="1662" y="4"/>
                  </a:lnTo>
                  <a:lnTo>
                    <a:pt x="1662" y="4"/>
                  </a:lnTo>
                  <a:lnTo>
                    <a:pt x="1664" y="4"/>
                  </a:lnTo>
                  <a:lnTo>
                    <a:pt x="1664" y="4"/>
                  </a:lnTo>
                  <a:lnTo>
                    <a:pt x="1668" y="4"/>
                  </a:lnTo>
                  <a:lnTo>
                    <a:pt x="1668" y="4"/>
                  </a:lnTo>
                  <a:lnTo>
                    <a:pt x="1670" y="4"/>
                  </a:lnTo>
                  <a:lnTo>
                    <a:pt x="1670" y="4"/>
                  </a:lnTo>
                  <a:lnTo>
                    <a:pt x="1680" y="4"/>
                  </a:lnTo>
                  <a:lnTo>
                    <a:pt x="1680" y="4"/>
                  </a:lnTo>
                  <a:lnTo>
                    <a:pt x="1688" y="6"/>
                  </a:lnTo>
                  <a:lnTo>
                    <a:pt x="1688" y="6"/>
                  </a:lnTo>
                  <a:lnTo>
                    <a:pt x="1690" y="6"/>
                  </a:lnTo>
                  <a:lnTo>
                    <a:pt x="1690" y="6"/>
                  </a:lnTo>
                  <a:lnTo>
                    <a:pt x="1692" y="6"/>
                  </a:lnTo>
                  <a:lnTo>
                    <a:pt x="1692" y="6"/>
                  </a:lnTo>
                  <a:lnTo>
                    <a:pt x="1692" y="6"/>
                  </a:lnTo>
                  <a:lnTo>
                    <a:pt x="1692" y="6"/>
                  </a:lnTo>
                  <a:lnTo>
                    <a:pt x="1696" y="4"/>
                  </a:lnTo>
                  <a:lnTo>
                    <a:pt x="1696" y="4"/>
                  </a:lnTo>
                  <a:lnTo>
                    <a:pt x="1702" y="6"/>
                  </a:lnTo>
                  <a:lnTo>
                    <a:pt x="1702" y="6"/>
                  </a:lnTo>
                  <a:lnTo>
                    <a:pt x="1704" y="8"/>
                  </a:lnTo>
                  <a:lnTo>
                    <a:pt x="1704" y="8"/>
                  </a:lnTo>
                  <a:lnTo>
                    <a:pt x="1706" y="6"/>
                  </a:lnTo>
                  <a:lnTo>
                    <a:pt x="1706" y="6"/>
                  </a:lnTo>
                  <a:lnTo>
                    <a:pt x="1706" y="6"/>
                  </a:lnTo>
                  <a:lnTo>
                    <a:pt x="1706" y="6"/>
                  </a:lnTo>
                  <a:lnTo>
                    <a:pt x="1706" y="6"/>
                  </a:lnTo>
                  <a:lnTo>
                    <a:pt x="1710" y="6"/>
                  </a:lnTo>
                  <a:lnTo>
                    <a:pt x="1710" y="6"/>
                  </a:lnTo>
                  <a:lnTo>
                    <a:pt x="1712" y="8"/>
                  </a:lnTo>
                  <a:lnTo>
                    <a:pt x="1712" y="8"/>
                  </a:lnTo>
                  <a:lnTo>
                    <a:pt x="1714" y="6"/>
                  </a:lnTo>
                  <a:lnTo>
                    <a:pt x="1718" y="6"/>
                  </a:lnTo>
                  <a:lnTo>
                    <a:pt x="1718" y="6"/>
                  </a:lnTo>
                  <a:lnTo>
                    <a:pt x="1722" y="6"/>
                  </a:lnTo>
                  <a:lnTo>
                    <a:pt x="1722" y="6"/>
                  </a:lnTo>
                  <a:lnTo>
                    <a:pt x="1724" y="6"/>
                  </a:lnTo>
                  <a:lnTo>
                    <a:pt x="1724" y="6"/>
                  </a:lnTo>
                  <a:lnTo>
                    <a:pt x="1724" y="6"/>
                  </a:lnTo>
                  <a:lnTo>
                    <a:pt x="1724" y="6"/>
                  </a:lnTo>
                  <a:lnTo>
                    <a:pt x="1726" y="8"/>
                  </a:lnTo>
                  <a:lnTo>
                    <a:pt x="1726" y="8"/>
                  </a:lnTo>
                  <a:lnTo>
                    <a:pt x="1728" y="8"/>
                  </a:lnTo>
                  <a:lnTo>
                    <a:pt x="1730" y="6"/>
                  </a:lnTo>
                  <a:lnTo>
                    <a:pt x="1730" y="6"/>
                  </a:lnTo>
                  <a:lnTo>
                    <a:pt x="1734" y="6"/>
                  </a:lnTo>
                  <a:lnTo>
                    <a:pt x="1734" y="6"/>
                  </a:lnTo>
                  <a:lnTo>
                    <a:pt x="1736" y="6"/>
                  </a:lnTo>
                  <a:lnTo>
                    <a:pt x="1736" y="6"/>
                  </a:lnTo>
                  <a:lnTo>
                    <a:pt x="1736" y="6"/>
                  </a:lnTo>
                  <a:lnTo>
                    <a:pt x="1736" y="6"/>
                  </a:lnTo>
                  <a:lnTo>
                    <a:pt x="1738" y="6"/>
                  </a:lnTo>
                  <a:lnTo>
                    <a:pt x="1738" y="6"/>
                  </a:lnTo>
                  <a:lnTo>
                    <a:pt x="1750" y="4"/>
                  </a:lnTo>
                  <a:lnTo>
                    <a:pt x="1750" y="4"/>
                  </a:lnTo>
                  <a:lnTo>
                    <a:pt x="1754" y="6"/>
                  </a:lnTo>
                  <a:lnTo>
                    <a:pt x="1754" y="6"/>
                  </a:lnTo>
                  <a:lnTo>
                    <a:pt x="1754" y="6"/>
                  </a:lnTo>
                  <a:lnTo>
                    <a:pt x="1754" y="6"/>
                  </a:lnTo>
                  <a:lnTo>
                    <a:pt x="1754" y="6"/>
                  </a:lnTo>
                  <a:lnTo>
                    <a:pt x="1758" y="6"/>
                  </a:lnTo>
                  <a:lnTo>
                    <a:pt x="1758" y="6"/>
                  </a:lnTo>
                  <a:lnTo>
                    <a:pt x="1762" y="6"/>
                  </a:lnTo>
                  <a:lnTo>
                    <a:pt x="1762" y="6"/>
                  </a:lnTo>
                  <a:lnTo>
                    <a:pt x="1764" y="4"/>
                  </a:lnTo>
                  <a:lnTo>
                    <a:pt x="1764" y="4"/>
                  </a:lnTo>
                  <a:lnTo>
                    <a:pt x="1766" y="6"/>
                  </a:lnTo>
                  <a:lnTo>
                    <a:pt x="1766" y="6"/>
                  </a:lnTo>
                  <a:lnTo>
                    <a:pt x="1770" y="4"/>
                  </a:lnTo>
                  <a:lnTo>
                    <a:pt x="1770" y="4"/>
                  </a:lnTo>
                  <a:lnTo>
                    <a:pt x="1772" y="6"/>
                  </a:lnTo>
                  <a:lnTo>
                    <a:pt x="1772" y="6"/>
                  </a:lnTo>
                  <a:lnTo>
                    <a:pt x="1776" y="4"/>
                  </a:lnTo>
                  <a:lnTo>
                    <a:pt x="1776" y="4"/>
                  </a:lnTo>
                  <a:lnTo>
                    <a:pt x="1782" y="4"/>
                  </a:lnTo>
                  <a:lnTo>
                    <a:pt x="1782" y="4"/>
                  </a:lnTo>
                  <a:lnTo>
                    <a:pt x="1782" y="4"/>
                  </a:lnTo>
                  <a:lnTo>
                    <a:pt x="1782" y="4"/>
                  </a:lnTo>
                  <a:lnTo>
                    <a:pt x="1784" y="6"/>
                  </a:lnTo>
                  <a:lnTo>
                    <a:pt x="1784" y="6"/>
                  </a:lnTo>
                  <a:lnTo>
                    <a:pt x="1792" y="6"/>
                  </a:lnTo>
                  <a:lnTo>
                    <a:pt x="1792" y="6"/>
                  </a:lnTo>
                  <a:lnTo>
                    <a:pt x="1794" y="4"/>
                  </a:lnTo>
                  <a:lnTo>
                    <a:pt x="1794" y="4"/>
                  </a:lnTo>
                  <a:lnTo>
                    <a:pt x="1798" y="6"/>
                  </a:lnTo>
                  <a:lnTo>
                    <a:pt x="1798" y="6"/>
                  </a:lnTo>
                  <a:lnTo>
                    <a:pt x="1800" y="6"/>
                  </a:lnTo>
                  <a:lnTo>
                    <a:pt x="1800" y="6"/>
                  </a:lnTo>
                  <a:lnTo>
                    <a:pt x="1800" y="6"/>
                  </a:lnTo>
                  <a:lnTo>
                    <a:pt x="1800" y="6"/>
                  </a:lnTo>
                  <a:lnTo>
                    <a:pt x="1802" y="4"/>
                  </a:lnTo>
                  <a:lnTo>
                    <a:pt x="1802" y="4"/>
                  </a:lnTo>
                  <a:lnTo>
                    <a:pt x="1802" y="6"/>
                  </a:lnTo>
                  <a:lnTo>
                    <a:pt x="1802" y="6"/>
                  </a:lnTo>
                  <a:lnTo>
                    <a:pt x="1804" y="4"/>
                  </a:lnTo>
                  <a:lnTo>
                    <a:pt x="1804" y="4"/>
                  </a:lnTo>
                  <a:lnTo>
                    <a:pt x="1804" y="6"/>
                  </a:lnTo>
                  <a:lnTo>
                    <a:pt x="1804" y="6"/>
                  </a:lnTo>
                  <a:lnTo>
                    <a:pt x="1812" y="6"/>
                  </a:lnTo>
                  <a:lnTo>
                    <a:pt x="1812" y="6"/>
                  </a:lnTo>
                  <a:lnTo>
                    <a:pt x="1814" y="6"/>
                  </a:lnTo>
                  <a:lnTo>
                    <a:pt x="1814" y="6"/>
                  </a:lnTo>
                  <a:lnTo>
                    <a:pt x="1816" y="6"/>
                  </a:lnTo>
                  <a:lnTo>
                    <a:pt x="1816" y="6"/>
                  </a:lnTo>
                  <a:lnTo>
                    <a:pt x="1820" y="6"/>
                  </a:lnTo>
                  <a:lnTo>
                    <a:pt x="1820" y="6"/>
                  </a:lnTo>
                  <a:lnTo>
                    <a:pt x="1820" y="6"/>
                  </a:lnTo>
                  <a:lnTo>
                    <a:pt x="1820" y="6"/>
                  </a:lnTo>
                  <a:lnTo>
                    <a:pt x="1824" y="6"/>
                  </a:lnTo>
                  <a:lnTo>
                    <a:pt x="1824" y="6"/>
                  </a:lnTo>
                  <a:lnTo>
                    <a:pt x="1826" y="6"/>
                  </a:lnTo>
                  <a:lnTo>
                    <a:pt x="1826" y="6"/>
                  </a:lnTo>
                  <a:lnTo>
                    <a:pt x="1826" y="8"/>
                  </a:lnTo>
                  <a:lnTo>
                    <a:pt x="1826" y="8"/>
                  </a:lnTo>
                  <a:lnTo>
                    <a:pt x="1828" y="8"/>
                  </a:lnTo>
                  <a:lnTo>
                    <a:pt x="1828" y="8"/>
                  </a:lnTo>
                  <a:lnTo>
                    <a:pt x="1832" y="8"/>
                  </a:lnTo>
                  <a:lnTo>
                    <a:pt x="1832" y="8"/>
                  </a:lnTo>
                  <a:lnTo>
                    <a:pt x="1836" y="6"/>
                  </a:lnTo>
                  <a:lnTo>
                    <a:pt x="1836" y="6"/>
                  </a:lnTo>
                  <a:lnTo>
                    <a:pt x="1838" y="6"/>
                  </a:lnTo>
                  <a:lnTo>
                    <a:pt x="1838" y="6"/>
                  </a:lnTo>
                  <a:lnTo>
                    <a:pt x="1840" y="6"/>
                  </a:lnTo>
                  <a:lnTo>
                    <a:pt x="1840" y="6"/>
                  </a:lnTo>
                  <a:lnTo>
                    <a:pt x="1842" y="6"/>
                  </a:lnTo>
                  <a:lnTo>
                    <a:pt x="1842" y="6"/>
                  </a:lnTo>
                  <a:lnTo>
                    <a:pt x="1842" y="6"/>
                  </a:lnTo>
                  <a:lnTo>
                    <a:pt x="1842" y="6"/>
                  </a:lnTo>
                  <a:lnTo>
                    <a:pt x="1842" y="6"/>
                  </a:lnTo>
                  <a:lnTo>
                    <a:pt x="1842" y="6"/>
                  </a:lnTo>
                  <a:lnTo>
                    <a:pt x="1844" y="6"/>
                  </a:lnTo>
                  <a:lnTo>
                    <a:pt x="1844" y="6"/>
                  </a:lnTo>
                  <a:lnTo>
                    <a:pt x="1846" y="6"/>
                  </a:lnTo>
                  <a:lnTo>
                    <a:pt x="1846" y="6"/>
                  </a:lnTo>
                  <a:lnTo>
                    <a:pt x="1848" y="6"/>
                  </a:lnTo>
                  <a:lnTo>
                    <a:pt x="1848" y="6"/>
                  </a:lnTo>
                  <a:lnTo>
                    <a:pt x="1850" y="6"/>
                  </a:lnTo>
                  <a:lnTo>
                    <a:pt x="1850" y="6"/>
                  </a:lnTo>
                  <a:lnTo>
                    <a:pt x="1850" y="6"/>
                  </a:lnTo>
                  <a:lnTo>
                    <a:pt x="1850" y="6"/>
                  </a:lnTo>
                  <a:lnTo>
                    <a:pt x="1852" y="6"/>
                  </a:lnTo>
                  <a:lnTo>
                    <a:pt x="1852" y="6"/>
                  </a:lnTo>
                  <a:lnTo>
                    <a:pt x="1854" y="6"/>
                  </a:lnTo>
                  <a:lnTo>
                    <a:pt x="1854" y="6"/>
                  </a:lnTo>
                  <a:lnTo>
                    <a:pt x="1858" y="6"/>
                  </a:lnTo>
                  <a:lnTo>
                    <a:pt x="1858" y="6"/>
                  </a:lnTo>
                  <a:lnTo>
                    <a:pt x="1860" y="6"/>
                  </a:lnTo>
                  <a:lnTo>
                    <a:pt x="1864" y="6"/>
                  </a:lnTo>
                  <a:lnTo>
                    <a:pt x="1864" y="6"/>
                  </a:lnTo>
                  <a:lnTo>
                    <a:pt x="1864" y="6"/>
                  </a:lnTo>
                  <a:lnTo>
                    <a:pt x="1864" y="6"/>
                  </a:lnTo>
                  <a:lnTo>
                    <a:pt x="1864" y="6"/>
                  </a:lnTo>
                  <a:lnTo>
                    <a:pt x="1864" y="6"/>
                  </a:lnTo>
                  <a:lnTo>
                    <a:pt x="1866" y="6"/>
                  </a:lnTo>
                  <a:lnTo>
                    <a:pt x="1866" y="6"/>
                  </a:lnTo>
                  <a:lnTo>
                    <a:pt x="1872" y="6"/>
                  </a:lnTo>
                  <a:lnTo>
                    <a:pt x="1872" y="6"/>
                  </a:lnTo>
                  <a:lnTo>
                    <a:pt x="1880" y="6"/>
                  </a:lnTo>
                  <a:lnTo>
                    <a:pt x="1880" y="6"/>
                  </a:lnTo>
                  <a:lnTo>
                    <a:pt x="1882" y="6"/>
                  </a:lnTo>
                  <a:lnTo>
                    <a:pt x="1882" y="6"/>
                  </a:lnTo>
                  <a:lnTo>
                    <a:pt x="1888" y="6"/>
                  </a:lnTo>
                  <a:lnTo>
                    <a:pt x="1888" y="6"/>
                  </a:lnTo>
                  <a:lnTo>
                    <a:pt x="1892" y="6"/>
                  </a:lnTo>
                  <a:lnTo>
                    <a:pt x="1892" y="6"/>
                  </a:lnTo>
                  <a:lnTo>
                    <a:pt x="1896" y="6"/>
                  </a:lnTo>
                  <a:lnTo>
                    <a:pt x="1896" y="6"/>
                  </a:lnTo>
                  <a:lnTo>
                    <a:pt x="1898" y="6"/>
                  </a:lnTo>
                  <a:lnTo>
                    <a:pt x="1898" y="6"/>
                  </a:lnTo>
                  <a:lnTo>
                    <a:pt x="1902" y="4"/>
                  </a:lnTo>
                  <a:lnTo>
                    <a:pt x="1902" y="4"/>
                  </a:lnTo>
                  <a:lnTo>
                    <a:pt x="1906" y="6"/>
                  </a:lnTo>
                  <a:lnTo>
                    <a:pt x="1906" y="6"/>
                  </a:lnTo>
                  <a:lnTo>
                    <a:pt x="1914" y="4"/>
                  </a:lnTo>
                  <a:lnTo>
                    <a:pt x="1914" y="4"/>
                  </a:lnTo>
                  <a:lnTo>
                    <a:pt x="1916" y="6"/>
                  </a:lnTo>
                  <a:lnTo>
                    <a:pt x="1916" y="6"/>
                  </a:lnTo>
                  <a:lnTo>
                    <a:pt x="1916" y="6"/>
                  </a:lnTo>
                  <a:lnTo>
                    <a:pt x="1916" y="6"/>
                  </a:lnTo>
                  <a:lnTo>
                    <a:pt x="1916" y="6"/>
                  </a:lnTo>
                  <a:lnTo>
                    <a:pt x="1916" y="6"/>
                  </a:lnTo>
                  <a:lnTo>
                    <a:pt x="1918" y="8"/>
                  </a:lnTo>
                  <a:lnTo>
                    <a:pt x="1918" y="8"/>
                  </a:lnTo>
                  <a:lnTo>
                    <a:pt x="1922" y="8"/>
                  </a:lnTo>
                  <a:lnTo>
                    <a:pt x="1926" y="8"/>
                  </a:lnTo>
                  <a:lnTo>
                    <a:pt x="1926" y="8"/>
                  </a:lnTo>
                  <a:lnTo>
                    <a:pt x="1928" y="10"/>
                  </a:lnTo>
                  <a:lnTo>
                    <a:pt x="1928" y="10"/>
                  </a:lnTo>
                  <a:lnTo>
                    <a:pt x="1934" y="8"/>
                  </a:lnTo>
                  <a:lnTo>
                    <a:pt x="1934" y="8"/>
                  </a:lnTo>
                  <a:lnTo>
                    <a:pt x="1944" y="6"/>
                  </a:lnTo>
                  <a:lnTo>
                    <a:pt x="1944" y="6"/>
                  </a:lnTo>
                  <a:lnTo>
                    <a:pt x="1946" y="6"/>
                  </a:lnTo>
                  <a:lnTo>
                    <a:pt x="1946" y="6"/>
                  </a:lnTo>
                  <a:lnTo>
                    <a:pt x="1948" y="4"/>
                  </a:lnTo>
                  <a:lnTo>
                    <a:pt x="1948" y="4"/>
                  </a:lnTo>
                  <a:lnTo>
                    <a:pt x="1950" y="4"/>
                  </a:lnTo>
                  <a:lnTo>
                    <a:pt x="1950" y="4"/>
                  </a:lnTo>
                  <a:lnTo>
                    <a:pt x="1950" y="6"/>
                  </a:lnTo>
                  <a:lnTo>
                    <a:pt x="1950" y="6"/>
                  </a:lnTo>
                  <a:lnTo>
                    <a:pt x="1954" y="6"/>
                  </a:lnTo>
                  <a:lnTo>
                    <a:pt x="1954" y="6"/>
                  </a:lnTo>
                  <a:lnTo>
                    <a:pt x="1960" y="6"/>
                  </a:lnTo>
                  <a:lnTo>
                    <a:pt x="1960" y="6"/>
                  </a:lnTo>
                  <a:lnTo>
                    <a:pt x="1960" y="4"/>
                  </a:lnTo>
                  <a:lnTo>
                    <a:pt x="1960" y="4"/>
                  </a:lnTo>
                  <a:lnTo>
                    <a:pt x="1962" y="4"/>
                  </a:lnTo>
                  <a:lnTo>
                    <a:pt x="1962" y="4"/>
                  </a:lnTo>
                  <a:lnTo>
                    <a:pt x="1968" y="6"/>
                  </a:lnTo>
                  <a:lnTo>
                    <a:pt x="1968" y="6"/>
                  </a:lnTo>
                  <a:lnTo>
                    <a:pt x="1970" y="6"/>
                  </a:lnTo>
                  <a:lnTo>
                    <a:pt x="1970" y="6"/>
                  </a:lnTo>
                  <a:lnTo>
                    <a:pt x="1972" y="6"/>
                  </a:lnTo>
                  <a:lnTo>
                    <a:pt x="1972" y="6"/>
                  </a:lnTo>
                  <a:lnTo>
                    <a:pt x="1974" y="6"/>
                  </a:lnTo>
                  <a:lnTo>
                    <a:pt x="1974" y="6"/>
                  </a:lnTo>
                  <a:lnTo>
                    <a:pt x="1974" y="6"/>
                  </a:lnTo>
                  <a:lnTo>
                    <a:pt x="1974" y="6"/>
                  </a:lnTo>
                  <a:lnTo>
                    <a:pt x="1976" y="6"/>
                  </a:lnTo>
                  <a:lnTo>
                    <a:pt x="1976" y="6"/>
                  </a:lnTo>
                  <a:lnTo>
                    <a:pt x="1978" y="8"/>
                  </a:lnTo>
                  <a:lnTo>
                    <a:pt x="1978" y="8"/>
                  </a:lnTo>
                  <a:lnTo>
                    <a:pt x="1978" y="6"/>
                  </a:lnTo>
                  <a:lnTo>
                    <a:pt x="1978" y="6"/>
                  </a:lnTo>
                  <a:lnTo>
                    <a:pt x="1982" y="6"/>
                  </a:lnTo>
                  <a:lnTo>
                    <a:pt x="1982" y="6"/>
                  </a:lnTo>
                  <a:lnTo>
                    <a:pt x="1986" y="8"/>
                  </a:lnTo>
                  <a:lnTo>
                    <a:pt x="1986" y="8"/>
                  </a:lnTo>
                  <a:lnTo>
                    <a:pt x="1994" y="8"/>
                  </a:lnTo>
                  <a:lnTo>
                    <a:pt x="1994" y="8"/>
                  </a:lnTo>
                  <a:lnTo>
                    <a:pt x="1996" y="6"/>
                  </a:lnTo>
                  <a:lnTo>
                    <a:pt x="1996" y="6"/>
                  </a:lnTo>
                  <a:lnTo>
                    <a:pt x="2000" y="6"/>
                  </a:lnTo>
                  <a:lnTo>
                    <a:pt x="2000" y="6"/>
                  </a:lnTo>
                  <a:lnTo>
                    <a:pt x="2002" y="4"/>
                  </a:lnTo>
                  <a:lnTo>
                    <a:pt x="2002" y="4"/>
                  </a:lnTo>
                  <a:lnTo>
                    <a:pt x="2010" y="4"/>
                  </a:lnTo>
                  <a:lnTo>
                    <a:pt x="2010" y="4"/>
                  </a:lnTo>
                  <a:lnTo>
                    <a:pt x="2012" y="4"/>
                  </a:lnTo>
                  <a:lnTo>
                    <a:pt x="2012" y="4"/>
                  </a:lnTo>
                  <a:lnTo>
                    <a:pt x="2014" y="4"/>
                  </a:lnTo>
                  <a:lnTo>
                    <a:pt x="2014" y="4"/>
                  </a:lnTo>
                  <a:lnTo>
                    <a:pt x="2016" y="4"/>
                  </a:lnTo>
                  <a:lnTo>
                    <a:pt x="2016" y="4"/>
                  </a:lnTo>
                  <a:lnTo>
                    <a:pt x="2018" y="4"/>
                  </a:lnTo>
                  <a:lnTo>
                    <a:pt x="2018" y="4"/>
                  </a:lnTo>
                  <a:lnTo>
                    <a:pt x="2032" y="4"/>
                  </a:lnTo>
                  <a:lnTo>
                    <a:pt x="2032" y="4"/>
                  </a:lnTo>
                  <a:lnTo>
                    <a:pt x="2040" y="4"/>
                  </a:lnTo>
                  <a:lnTo>
                    <a:pt x="2040" y="4"/>
                  </a:lnTo>
                  <a:lnTo>
                    <a:pt x="2050" y="4"/>
                  </a:lnTo>
                  <a:lnTo>
                    <a:pt x="2050" y="4"/>
                  </a:lnTo>
                  <a:lnTo>
                    <a:pt x="2052" y="4"/>
                  </a:lnTo>
                  <a:lnTo>
                    <a:pt x="2052" y="4"/>
                  </a:lnTo>
                  <a:lnTo>
                    <a:pt x="2054" y="4"/>
                  </a:lnTo>
                  <a:lnTo>
                    <a:pt x="2054" y="4"/>
                  </a:lnTo>
                  <a:lnTo>
                    <a:pt x="2058" y="4"/>
                  </a:lnTo>
                  <a:lnTo>
                    <a:pt x="2058" y="4"/>
                  </a:lnTo>
                  <a:lnTo>
                    <a:pt x="2060" y="4"/>
                  </a:lnTo>
                  <a:lnTo>
                    <a:pt x="2060" y="4"/>
                  </a:lnTo>
                  <a:lnTo>
                    <a:pt x="2066" y="4"/>
                  </a:lnTo>
                  <a:lnTo>
                    <a:pt x="2066" y="4"/>
                  </a:lnTo>
                  <a:lnTo>
                    <a:pt x="2070" y="4"/>
                  </a:lnTo>
                  <a:lnTo>
                    <a:pt x="2070" y="4"/>
                  </a:lnTo>
                  <a:lnTo>
                    <a:pt x="2072" y="4"/>
                  </a:lnTo>
                  <a:lnTo>
                    <a:pt x="2072" y="4"/>
                  </a:lnTo>
                  <a:lnTo>
                    <a:pt x="2074" y="6"/>
                  </a:lnTo>
                  <a:lnTo>
                    <a:pt x="2074" y="6"/>
                  </a:lnTo>
                  <a:lnTo>
                    <a:pt x="2080" y="4"/>
                  </a:lnTo>
                  <a:lnTo>
                    <a:pt x="2080" y="4"/>
                  </a:lnTo>
                  <a:lnTo>
                    <a:pt x="2086" y="4"/>
                  </a:lnTo>
                  <a:lnTo>
                    <a:pt x="2086" y="4"/>
                  </a:lnTo>
                  <a:lnTo>
                    <a:pt x="2088" y="4"/>
                  </a:lnTo>
                  <a:lnTo>
                    <a:pt x="2088" y="4"/>
                  </a:lnTo>
                  <a:lnTo>
                    <a:pt x="2092" y="4"/>
                  </a:lnTo>
                  <a:lnTo>
                    <a:pt x="2092" y="4"/>
                  </a:lnTo>
                  <a:lnTo>
                    <a:pt x="2096" y="4"/>
                  </a:lnTo>
                  <a:lnTo>
                    <a:pt x="2096" y="4"/>
                  </a:lnTo>
                  <a:lnTo>
                    <a:pt x="2098" y="4"/>
                  </a:lnTo>
                  <a:lnTo>
                    <a:pt x="2098" y="4"/>
                  </a:lnTo>
                  <a:lnTo>
                    <a:pt x="2106" y="4"/>
                  </a:lnTo>
                  <a:lnTo>
                    <a:pt x="2106" y="4"/>
                  </a:lnTo>
                  <a:lnTo>
                    <a:pt x="2108" y="4"/>
                  </a:lnTo>
                  <a:lnTo>
                    <a:pt x="2108" y="4"/>
                  </a:lnTo>
                  <a:lnTo>
                    <a:pt x="2114" y="4"/>
                  </a:lnTo>
                  <a:lnTo>
                    <a:pt x="2114" y="4"/>
                  </a:lnTo>
                  <a:lnTo>
                    <a:pt x="2116" y="4"/>
                  </a:lnTo>
                  <a:lnTo>
                    <a:pt x="2116" y="4"/>
                  </a:lnTo>
                  <a:lnTo>
                    <a:pt x="2118" y="4"/>
                  </a:lnTo>
                  <a:lnTo>
                    <a:pt x="2118" y="4"/>
                  </a:lnTo>
                  <a:lnTo>
                    <a:pt x="2124" y="4"/>
                  </a:lnTo>
                  <a:lnTo>
                    <a:pt x="2124" y="4"/>
                  </a:lnTo>
                  <a:lnTo>
                    <a:pt x="2132" y="4"/>
                  </a:lnTo>
                  <a:lnTo>
                    <a:pt x="2132" y="4"/>
                  </a:lnTo>
                  <a:lnTo>
                    <a:pt x="2134" y="4"/>
                  </a:lnTo>
                  <a:lnTo>
                    <a:pt x="2134" y="4"/>
                  </a:lnTo>
                  <a:lnTo>
                    <a:pt x="2134" y="4"/>
                  </a:lnTo>
                  <a:lnTo>
                    <a:pt x="2134" y="4"/>
                  </a:lnTo>
                  <a:lnTo>
                    <a:pt x="2134" y="4"/>
                  </a:lnTo>
                  <a:lnTo>
                    <a:pt x="2134" y="4"/>
                  </a:lnTo>
                  <a:lnTo>
                    <a:pt x="2136" y="4"/>
                  </a:lnTo>
                  <a:lnTo>
                    <a:pt x="2136" y="4"/>
                  </a:lnTo>
                  <a:lnTo>
                    <a:pt x="2136" y="4"/>
                  </a:lnTo>
                  <a:lnTo>
                    <a:pt x="2136" y="4"/>
                  </a:lnTo>
                  <a:lnTo>
                    <a:pt x="2138" y="4"/>
                  </a:lnTo>
                  <a:lnTo>
                    <a:pt x="2138" y="4"/>
                  </a:lnTo>
                  <a:lnTo>
                    <a:pt x="2144" y="4"/>
                  </a:lnTo>
                  <a:lnTo>
                    <a:pt x="2144" y="4"/>
                  </a:lnTo>
                  <a:lnTo>
                    <a:pt x="2146" y="4"/>
                  </a:lnTo>
                  <a:lnTo>
                    <a:pt x="2146" y="4"/>
                  </a:lnTo>
                  <a:lnTo>
                    <a:pt x="2150" y="4"/>
                  </a:lnTo>
                  <a:lnTo>
                    <a:pt x="2150" y="4"/>
                  </a:lnTo>
                  <a:lnTo>
                    <a:pt x="2154" y="4"/>
                  </a:lnTo>
                  <a:lnTo>
                    <a:pt x="2154" y="4"/>
                  </a:lnTo>
                  <a:lnTo>
                    <a:pt x="2156" y="4"/>
                  </a:lnTo>
                  <a:lnTo>
                    <a:pt x="2156" y="4"/>
                  </a:lnTo>
                  <a:lnTo>
                    <a:pt x="2160" y="4"/>
                  </a:lnTo>
                  <a:lnTo>
                    <a:pt x="2160" y="4"/>
                  </a:lnTo>
                  <a:lnTo>
                    <a:pt x="2164" y="4"/>
                  </a:lnTo>
                  <a:lnTo>
                    <a:pt x="2164" y="4"/>
                  </a:lnTo>
                  <a:lnTo>
                    <a:pt x="2168" y="4"/>
                  </a:lnTo>
                  <a:lnTo>
                    <a:pt x="2168" y="4"/>
                  </a:lnTo>
                  <a:lnTo>
                    <a:pt x="2168" y="4"/>
                  </a:lnTo>
                  <a:lnTo>
                    <a:pt x="2168" y="4"/>
                  </a:lnTo>
                  <a:lnTo>
                    <a:pt x="2172" y="4"/>
                  </a:lnTo>
                  <a:lnTo>
                    <a:pt x="2172" y="4"/>
                  </a:lnTo>
                  <a:lnTo>
                    <a:pt x="2178" y="4"/>
                  </a:lnTo>
                  <a:lnTo>
                    <a:pt x="2178" y="4"/>
                  </a:lnTo>
                  <a:lnTo>
                    <a:pt x="2182" y="4"/>
                  </a:lnTo>
                  <a:lnTo>
                    <a:pt x="2182" y="4"/>
                  </a:lnTo>
                  <a:lnTo>
                    <a:pt x="2184" y="4"/>
                  </a:lnTo>
                  <a:lnTo>
                    <a:pt x="2184" y="4"/>
                  </a:lnTo>
                  <a:lnTo>
                    <a:pt x="2184" y="4"/>
                  </a:lnTo>
                  <a:lnTo>
                    <a:pt x="2184" y="4"/>
                  </a:lnTo>
                  <a:lnTo>
                    <a:pt x="2186" y="4"/>
                  </a:lnTo>
                  <a:lnTo>
                    <a:pt x="2186" y="4"/>
                  </a:lnTo>
                  <a:lnTo>
                    <a:pt x="2186" y="4"/>
                  </a:lnTo>
                  <a:lnTo>
                    <a:pt x="2186" y="4"/>
                  </a:lnTo>
                  <a:lnTo>
                    <a:pt x="2186" y="4"/>
                  </a:lnTo>
                  <a:lnTo>
                    <a:pt x="2186" y="4"/>
                  </a:lnTo>
                  <a:lnTo>
                    <a:pt x="2188" y="4"/>
                  </a:lnTo>
                  <a:lnTo>
                    <a:pt x="2188" y="4"/>
                  </a:lnTo>
                  <a:lnTo>
                    <a:pt x="2190" y="2"/>
                  </a:lnTo>
                  <a:lnTo>
                    <a:pt x="2190" y="2"/>
                  </a:lnTo>
                  <a:lnTo>
                    <a:pt x="2196" y="2"/>
                  </a:lnTo>
                  <a:lnTo>
                    <a:pt x="2196" y="2"/>
                  </a:lnTo>
                  <a:lnTo>
                    <a:pt x="2202" y="4"/>
                  </a:lnTo>
                  <a:lnTo>
                    <a:pt x="2202" y="4"/>
                  </a:lnTo>
                  <a:lnTo>
                    <a:pt x="2202" y="4"/>
                  </a:lnTo>
                  <a:lnTo>
                    <a:pt x="2202" y="4"/>
                  </a:lnTo>
                  <a:lnTo>
                    <a:pt x="2206" y="4"/>
                  </a:lnTo>
                  <a:lnTo>
                    <a:pt x="2206" y="4"/>
                  </a:lnTo>
                  <a:lnTo>
                    <a:pt x="2210" y="4"/>
                  </a:lnTo>
                  <a:lnTo>
                    <a:pt x="2210" y="4"/>
                  </a:lnTo>
                  <a:lnTo>
                    <a:pt x="2216" y="2"/>
                  </a:lnTo>
                  <a:lnTo>
                    <a:pt x="2216" y="2"/>
                  </a:lnTo>
                  <a:lnTo>
                    <a:pt x="2224" y="4"/>
                  </a:lnTo>
                  <a:lnTo>
                    <a:pt x="2224" y="4"/>
                  </a:lnTo>
                  <a:lnTo>
                    <a:pt x="2226" y="2"/>
                  </a:lnTo>
                  <a:lnTo>
                    <a:pt x="2230" y="4"/>
                  </a:lnTo>
                  <a:lnTo>
                    <a:pt x="2230" y="4"/>
                  </a:lnTo>
                  <a:lnTo>
                    <a:pt x="2232" y="2"/>
                  </a:lnTo>
                  <a:lnTo>
                    <a:pt x="2232" y="2"/>
                  </a:lnTo>
                  <a:lnTo>
                    <a:pt x="2234" y="2"/>
                  </a:lnTo>
                  <a:lnTo>
                    <a:pt x="2234" y="2"/>
                  </a:lnTo>
                  <a:lnTo>
                    <a:pt x="2236" y="2"/>
                  </a:lnTo>
                  <a:lnTo>
                    <a:pt x="2236" y="2"/>
                  </a:lnTo>
                  <a:lnTo>
                    <a:pt x="2240" y="2"/>
                  </a:lnTo>
                  <a:lnTo>
                    <a:pt x="2240" y="2"/>
                  </a:lnTo>
                  <a:lnTo>
                    <a:pt x="2248" y="4"/>
                  </a:lnTo>
                  <a:lnTo>
                    <a:pt x="2248" y="4"/>
                  </a:lnTo>
                  <a:lnTo>
                    <a:pt x="2252" y="2"/>
                  </a:lnTo>
                  <a:lnTo>
                    <a:pt x="2252" y="2"/>
                  </a:lnTo>
                  <a:lnTo>
                    <a:pt x="2256" y="4"/>
                  </a:lnTo>
                  <a:lnTo>
                    <a:pt x="2256" y="4"/>
                  </a:lnTo>
                  <a:lnTo>
                    <a:pt x="2256" y="4"/>
                  </a:lnTo>
                  <a:lnTo>
                    <a:pt x="2256" y="4"/>
                  </a:lnTo>
                  <a:lnTo>
                    <a:pt x="2256" y="4"/>
                  </a:lnTo>
                  <a:lnTo>
                    <a:pt x="2256" y="4"/>
                  </a:lnTo>
                  <a:lnTo>
                    <a:pt x="2258" y="4"/>
                  </a:lnTo>
                  <a:lnTo>
                    <a:pt x="2258" y="4"/>
                  </a:lnTo>
                  <a:lnTo>
                    <a:pt x="2258" y="4"/>
                  </a:lnTo>
                  <a:lnTo>
                    <a:pt x="2258" y="4"/>
                  </a:lnTo>
                  <a:lnTo>
                    <a:pt x="2262" y="2"/>
                  </a:lnTo>
                  <a:lnTo>
                    <a:pt x="2262" y="2"/>
                  </a:lnTo>
                  <a:lnTo>
                    <a:pt x="2266" y="4"/>
                  </a:lnTo>
                  <a:lnTo>
                    <a:pt x="2266" y="4"/>
                  </a:lnTo>
                  <a:lnTo>
                    <a:pt x="2270" y="4"/>
                  </a:lnTo>
                  <a:lnTo>
                    <a:pt x="2270" y="4"/>
                  </a:lnTo>
                  <a:lnTo>
                    <a:pt x="2270" y="4"/>
                  </a:lnTo>
                  <a:lnTo>
                    <a:pt x="2270" y="4"/>
                  </a:lnTo>
                  <a:lnTo>
                    <a:pt x="2274" y="4"/>
                  </a:lnTo>
                  <a:lnTo>
                    <a:pt x="2274" y="4"/>
                  </a:lnTo>
                  <a:lnTo>
                    <a:pt x="2274" y="4"/>
                  </a:lnTo>
                  <a:lnTo>
                    <a:pt x="2274" y="4"/>
                  </a:lnTo>
                  <a:lnTo>
                    <a:pt x="2282" y="4"/>
                  </a:lnTo>
                  <a:lnTo>
                    <a:pt x="2282" y="4"/>
                  </a:lnTo>
                  <a:lnTo>
                    <a:pt x="2286" y="4"/>
                  </a:lnTo>
                  <a:lnTo>
                    <a:pt x="2286" y="4"/>
                  </a:lnTo>
                  <a:lnTo>
                    <a:pt x="2288" y="4"/>
                  </a:lnTo>
                  <a:lnTo>
                    <a:pt x="2288" y="4"/>
                  </a:lnTo>
                  <a:lnTo>
                    <a:pt x="2288" y="4"/>
                  </a:lnTo>
                  <a:lnTo>
                    <a:pt x="2288" y="4"/>
                  </a:lnTo>
                  <a:lnTo>
                    <a:pt x="2290" y="4"/>
                  </a:lnTo>
                  <a:lnTo>
                    <a:pt x="2290" y="4"/>
                  </a:lnTo>
                  <a:lnTo>
                    <a:pt x="2292" y="2"/>
                  </a:lnTo>
                  <a:lnTo>
                    <a:pt x="2296" y="2"/>
                  </a:lnTo>
                  <a:lnTo>
                    <a:pt x="2296" y="2"/>
                  </a:lnTo>
                  <a:lnTo>
                    <a:pt x="2298" y="2"/>
                  </a:lnTo>
                  <a:lnTo>
                    <a:pt x="2298" y="2"/>
                  </a:lnTo>
                  <a:lnTo>
                    <a:pt x="2304" y="2"/>
                  </a:lnTo>
                  <a:lnTo>
                    <a:pt x="2304" y="2"/>
                  </a:lnTo>
                  <a:lnTo>
                    <a:pt x="2306" y="2"/>
                  </a:lnTo>
                  <a:lnTo>
                    <a:pt x="2306" y="2"/>
                  </a:lnTo>
                  <a:lnTo>
                    <a:pt x="2310" y="2"/>
                  </a:lnTo>
                  <a:lnTo>
                    <a:pt x="2310" y="2"/>
                  </a:lnTo>
                  <a:lnTo>
                    <a:pt x="2310" y="2"/>
                  </a:lnTo>
                  <a:lnTo>
                    <a:pt x="2310" y="2"/>
                  </a:lnTo>
                  <a:lnTo>
                    <a:pt x="2316" y="2"/>
                  </a:lnTo>
                  <a:lnTo>
                    <a:pt x="2316" y="2"/>
                  </a:lnTo>
                  <a:lnTo>
                    <a:pt x="2318" y="2"/>
                  </a:lnTo>
                  <a:lnTo>
                    <a:pt x="2318" y="2"/>
                  </a:lnTo>
                  <a:lnTo>
                    <a:pt x="2322" y="2"/>
                  </a:lnTo>
                  <a:lnTo>
                    <a:pt x="2322" y="2"/>
                  </a:lnTo>
                  <a:lnTo>
                    <a:pt x="2328" y="2"/>
                  </a:lnTo>
                  <a:lnTo>
                    <a:pt x="2328" y="2"/>
                  </a:lnTo>
                  <a:lnTo>
                    <a:pt x="2330" y="2"/>
                  </a:lnTo>
                  <a:lnTo>
                    <a:pt x="2330" y="2"/>
                  </a:lnTo>
                  <a:lnTo>
                    <a:pt x="2334" y="4"/>
                  </a:lnTo>
                  <a:lnTo>
                    <a:pt x="2334" y="4"/>
                  </a:lnTo>
                  <a:lnTo>
                    <a:pt x="2338" y="2"/>
                  </a:lnTo>
                  <a:lnTo>
                    <a:pt x="2338" y="2"/>
                  </a:lnTo>
                  <a:lnTo>
                    <a:pt x="2344" y="2"/>
                  </a:lnTo>
                  <a:lnTo>
                    <a:pt x="2344" y="2"/>
                  </a:lnTo>
                  <a:lnTo>
                    <a:pt x="2348" y="2"/>
                  </a:lnTo>
                  <a:lnTo>
                    <a:pt x="2348" y="2"/>
                  </a:lnTo>
                  <a:lnTo>
                    <a:pt x="2348" y="2"/>
                  </a:lnTo>
                  <a:lnTo>
                    <a:pt x="2348" y="2"/>
                  </a:lnTo>
                  <a:lnTo>
                    <a:pt x="2350" y="2"/>
                  </a:lnTo>
                  <a:lnTo>
                    <a:pt x="2350" y="2"/>
                  </a:lnTo>
                  <a:lnTo>
                    <a:pt x="2350" y="2"/>
                  </a:lnTo>
                  <a:lnTo>
                    <a:pt x="2350" y="2"/>
                  </a:lnTo>
                  <a:lnTo>
                    <a:pt x="2352" y="2"/>
                  </a:lnTo>
                  <a:lnTo>
                    <a:pt x="2352" y="2"/>
                  </a:lnTo>
                  <a:lnTo>
                    <a:pt x="2352" y="2"/>
                  </a:lnTo>
                  <a:lnTo>
                    <a:pt x="2352" y="2"/>
                  </a:lnTo>
                  <a:lnTo>
                    <a:pt x="2354" y="2"/>
                  </a:lnTo>
                  <a:lnTo>
                    <a:pt x="2354" y="2"/>
                  </a:lnTo>
                  <a:lnTo>
                    <a:pt x="2354" y="2"/>
                  </a:lnTo>
                  <a:lnTo>
                    <a:pt x="2354" y="2"/>
                  </a:lnTo>
                  <a:lnTo>
                    <a:pt x="2364" y="2"/>
                  </a:lnTo>
                  <a:lnTo>
                    <a:pt x="2364" y="2"/>
                  </a:lnTo>
                  <a:lnTo>
                    <a:pt x="2366" y="4"/>
                  </a:lnTo>
                  <a:lnTo>
                    <a:pt x="2366" y="4"/>
                  </a:lnTo>
                  <a:lnTo>
                    <a:pt x="2368" y="4"/>
                  </a:lnTo>
                  <a:lnTo>
                    <a:pt x="2368" y="4"/>
                  </a:lnTo>
                  <a:lnTo>
                    <a:pt x="2370" y="4"/>
                  </a:lnTo>
                  <a:lnTo>
                    <a:pt x="2370" y="4"/>
                  </a:lnTo>
                  <a:lnTo>
                    <a:pt x="2374" y="2"/>
                  </a:lnTo>
                  <a:lnTo>
                    <a:pt x="2374" y="2"/>
                  </a:lnTo>
                  <a:lnTo>
                    <a:pt x="2378" y="2"/>
                  </a:lnTo>
                  <a:lnTo>
                    <a:pt x="2378" y="2"/>
                  </a:lnTo>
                  <a:lnTo>
                    <a:pt x="2380" y="2"/>
                  </a:lnTo>
                  <a:lnTo>
                    <a:pt x="2384" y="2"/>
                  </a:lnTo>
                  <a:lnTo>
                    <a:pt x="2384" y="2"/>
                  </a:lnTo>
                  <a:lnTo>
                    <a:pt x="2388" y="2"/>
                  </a:lnTo>
                  <a:lnTo>
                    <a:pt x="2390" y="2"/>
                  </a:lnTo>
                  <a:lnTo>
                    <a:pt x="2390" y="2"/>
                  </a:lnTo>
                  <a:lnTo>
                    <a:pt x="2398" y="2"/>
                  </a:lnTo>
                  <a:lnTo>
                    <a:pt x="2398" y="2"/>
                  </a:lnTo>
                  <a:lnTo>
                    <a:pt x="2402" y="2"/>
                  </a:lnTo>
                  <a:lnTo>
                    <a:pt x="2402" y="2"/>
                  </a:lnTo>
                  <a:lnTo>
                    <a:pt x="2404" y="2"/>
                  </a:lnTo>
                  <a:lnTo>
                    <a:pt x="2404" y="2"/>
                  </a:lnTo>
                  <a:lnTo>
                    <a:pt x="2406" y="2"/>
                  </a:lnTo>
                  <a:lnTo>
                    <a:pt x="2406" y="2"/>
                  </a:lnTo>
                  <a:lnTo>
                    <a:pt x="2410" y="2"/>
                  </a:lnTo>
                  <a:lnTo>
                    <a:pt x="2410" y="2"/>
                  </a:lnTo>
                  <a:lnTo>
                    <a:pt x="2414" y="4"/>
                  </a:lnTo>
                  <a:lnTo>
                    <a:pt x="2414" y="4"/>
                  </a:lnTo>
                  <a:lnTo>
                    <a:pt x="2414" y="6"/>
                  </a:lnTo>
                  <a:lnTo>
                    <a:pt x="2414" y="6"/>
                  </a:lnTo>
                  <a:lnTo>
                    <a:pt x="2418" y="4"/>
                  </a:lnTo>
                  <a:lnTo>
                    <a:pt x="2418" y="4"/>
                  </a:lnTo>
                  <a:lnTo>
                    <a:pt x="2420" y="6"/>
                  </a:lnTo>
                  <a:lnTo>
                    <a:pt x="2420" y="6"/>
                  </a:lnTo>
                  <a:lnTo>
                    <a:pt x="2420" y="6"/>
                  </a:lnTo>
                  <a:lnTo>
                    <a:pt x="2420" y="6"/>
                  </a:lnTo>
                  <a:lnTo>
                    <a:pt x="2422" y="6"/>
                  </a:lnTo>
                  <a:lnTo>
                    <a:pt x="2422" y="6"/>
                  </a:lnTo>
                  <a:lnTo>
                    <a:pt x="2428" y="6"/>
                  </a:lnTo>
                  <a:lnTo>
                    <a:pt x="2434" y="6"/>
                  </a:lnTo>
                  <a:lnTo>
                    <a:pt x="2434" y="6"/>
                  </a:lnTo>
                  <a:lnTo>
                    <a:pt x="2436" y="6"/>
                  </a:lnTo>
                  <a:lnTo>
                    <a:pt x="2436" y="6"/>
                  </a:lnTo>
                  <a:lnTo>
                    <a:pt x="2442" y="4"/>
                  </a:lnTo>
                  <a:lnTo>
                    <a:pt x="2442" y="4"/>
                  </a:lnTo>
                  <a:lnTo>
                    <a:pt x="2446" y="4"/>
                  </a:lnTo>
                  <a:lnTo>
                    <a:pt x="2446" y="4"/>
                  </a:lnTo>
                  <a:lnTo>
                    <a:pt x="2446" y="4"/>
                  </a:lnTo>
                  <a:lnTo>
                    <a:pt x="2446" y="4"/>
                  </a:lnTo>
                  <a:lnTo>
                    <a:pt x="2448" y="4"/>
                  </a:lnTo>
                  <a:lnTo>
                    <a:pt x="2448" y="4"/>
                  </a:lnTo>
                  <a:lnTo>
                    <a:pt x="2448" y="4"/>
                  </a:lnTo>
                  <a:lnTo>
                    <a:pt x="2448" y="4"/>
                  </a:lnTo>
                  <a:lnTo>
                    <a:pt x="2450" y="4"/>
                  </a:lnTo>
                  <a:lnTo>
                    <a:pt x="2450" y="4"/>
                  </a:lnTo>
                  <a:lnTo>
                    <a:pt x="2452" y="4"/>
                  </a:lnTo>
                  <a:lnTo>
                    <a:pt x="2452" y="4"/>
                  </a:lnTo>
                  <a:lnTo>
                    <a:pt x="2460" y="4"/>
                  </a:lnTo>
                  <a:lnTo>
                    <a:pt x="2460" y="4"/>
                  </a:lnTo>
                  <a:lnTo>
                    <a:pt x="2462" y="6"/>
                  </a:lnTo>
                  <a:lnTo>
                    <a:pt x="2462" y="6"/>
                  </a:lnTo>
                  <a:lnTo>
                    <a:pt x="2462" y="6"/>
                  </a:lnTo>
                  <a:lnTo>
                    <a:pt x="2464" y="8"/>
                  </a:lnTo>
                  <a:lnTo>
                    <a:pt x="2464" y="8"/>
                  </a:lnTo>
                  <a:lnTo>
                    <a:pt x="2468" y="6"/>
                  </a:lnTo>
                  <a:lnTo>
                    <a:pt x="2474" y="4"/>
                  </a:lnTo>
                  <a:lnTo>
                    <a:pt x="2474" y="4"/>
                  </a:lnTo>
                  <a:lnTo>
                    <a:pt x="2476" y="6"/>
                  </a:lnTo>
                  <a:lnTo>
                    <a:pt x="2476" y="6"/>
                  </a:lnTo>
                  <a:lnTo>
                    <a:pt x="2478" y="6"/>
                  </a:lnTo>
                  <a:lnTo>
                    <a:pt x="2478" y="6"/>
                  </a:lnTo>
                  <a:lnTo>
                    <a:pt x="2484" y="6"/>
                  </a:lnTo>
                  <a:lnTo>
                    <a:pt x="2484" y="6"/>
                  </a:lnTo>
                  <a:lnTo>
                    <a:pt x="2486" y="6"/>
                  </a:lnTo>
                  <a:lnTo>
                    <a:pt x="2486" y="6"/>
                  </a:lnTo>
                  <a:lnTo>
                    <a:pt x="2492" y="6"/>
                  </a:lnTo>
                  <a:lnTo>
                    <a:pt x="2492" y="6"/>
                  </a:lnTo>
                  <a:lnTo>
                    <a:pt x="2498" y="6"/>
                  </a:lnTo>
                  <a:lnTo>
                    <a:pt x="2498" y="6"/>
                  </a:lnTo>
                  <a:lnTo>
                    <a:pt x="2498" y="6"/>
                  </a:lnTo>
                  <a:lnTo>
                    <a:pt x="2498" y="6"/>
                  </a:lnTo>
                  <a:lnTo>
                    <a:pt x="2498" y="6"/>
                  </a:lnTo>
                  <a:lnTo>
                    <a:pt x="2498" y="6"/>
                  </a:lnTo>
                  <a:lnTo>
                    <a:pt x="2498" y="6"/>
                  </a:lnTo>
                  <a:lnTo>
                    <a:pt x="2498" y="6"/>
                  </a:lnTo>
                  <a:lnTo>
                    <a:pt x="2498" y="6"/>
                  </a:lnTo>
                  <a:lnTo>
                    <a:pt x="2498" y="6"/>
                  </a:lnTo>
                  <a:lnTo>
                    <a:pt x="2502" y="6"/>
                  </a:lnTo>
                  <a:lnTo>
                    <a:pt x="2502" y="6"/>
                  </a:lnTo>
                  <a:lnTo>
                    <a:pt x="2504" y="6"/>
                  </a:lnTo>
                  <a:lnTo>
                    <a:pt x="2504" y="6"/>
                  </a:lnTo>
                  <a:lnTo>
                    <a:pt x="2506" y="6"/>
                  </a:lnTo>
                  <a:lnTo>
                    <a:pt x="2506" y="6"/>
                  </a:lnTo>
                  <a:lnTo>
                    <a:pt x="2506" y="6"/>
                  </a:lnTo>
                  <a:lnTo>
                    <a:pt x="2506" y="6"/>
                  </a:lnTo>
                  <a:lnTo>
                    <a:pt x="2506" y="4"/>
                  </a:lnTo>
                  <a:lnTo>
                    <a:pt x="2506" y="4"/>
                  </a:lnTo>
                  <a:lnTo>
                    <a:pt x="2518" y="4"/>
                  </a:lnTo>
                  <a:lnTo>
                    <a:pt x="2518" y="4"/>
                  </a:lnTo>
                  <a:lnTo>
                    <a:pt x="2522" y="6"/>
                  </a:lnTo>
                  <a:lnTo>
                    <a:pt x="2522" y="6"/>
                  </a:lnTo>
                  <a:lnTo>
                    <a:pt x="2524" y="6"/>
                  </a:lnTo>
                  <a:lnTo>
                    <a:pt x="2524" y="6"/>
                  </a:lnTo>
                  <a:lnTo>
                    <a:pt x="2526" y="4"/>
                  </a:lnTo>
                  <a:lnTo>
                    <a:pt x="2526" y="4"/>
                  </a:lnTo>
                  <a:lnTo>
                    <a:pt x="2526" y="4"/>
                  </a:lnTo>
                  <a:lnTo>
                    <a:pt x="2526" y="4"/>
                  </a:lnTo>
                  <a:lnTo>
                    <a:pt x="2526" y="4"/>
                  </a:lnTo>
                  <a:lnTo>
                    <a:pt x="2526" y="4"/>
                  </a:lnTo>
                  <a:lnTo>
                    <a:pt x="2528" y="4"/>
                  </a:lnTo>
                  <a:lnTo>
                    <a:pt x="2528" y="4"/>
                  </a:lnTo>
                  <a:lnTo>
                    <a:pt x="2536" y="4"/>
                  </a:lnTo>
                  <a:lnTo>
                    <a:pt x="2536" y="4"/>
                  </a:lnTo>
                  <a:lnTo>
                    <a:pt x="2538" y="4"/>
                  </a:lnTo>
                  <a:lnTo>
                    <a:pt x="2538" y="4"/>
                  </a:lnTo>
                  <a:lnTo>
                    <a:pt x="2540" y="4"/>
                  </a:lnTo>
                  <a:lnTo>
                    <a:pt x="2540" y="4"/>
                  </a:lnTo>
                  <a:lnTo>
                    <a:pt x="2540" y="4"/>
                  </a:lnTo>
                  <a:lnTo>
                    <a:pt x="2540" y="4"/>
                  </a:lnTo>
                  <a:lnTo>
                    <a:pt x="2542" y="4"/>
                  </a:lnTo>
                  <a:lnTo>
                    <a:pt x="2542" y="4"/>
                  </a:lnTo>
                  <a:lnTo>
                    <a:pt x="2542" y="4"/>
                  </a:lnTo>
                  <a:lnTo>
                    <a:pt x="2542" y="4"/>
                  </a:lnTo>
                  <a:lnTo>
                    <a:pt x="2546" y="4"/>
                  </a:lnTo>
                  <a:lnTo>
                    <a:pt x="2546" y="4"/>
                  </a:lnTo>
                  <a:lnTo>
                    <a:pt x="2546" y="4"/>
                  </a:lnTo>
                  <a:lnTo>
                    <a:pt x="2546" y="4"/>
                  </a:lnTo>
                  <a:lnTo>
                    <a:pt x="2552" y="6"/>
                  </a:lnTo>
                  <a:lnTo>
                    <a:pt x="2552" y="6"/>
                  </a:lnTo>
                  <a:lnTo>
                    <a:pt x="2554" y="6"/>
                  </a:lnTo>
                  <a:lnTo>
                    <a:pt x="2554" y="6"/>
                  </a:lnTo>
                  <a:lnTo>
                    <a:pt x="2554" y="6"/>
                  </a:lnTo>
                  <a:lnTo>
                    <a:pt x="2554" y="6"/>
                  </a:lnTo>
                  <a:lnTo>
                    <a:pt x="2556" y="6"/>
                  </a:lnTo>
                  <a:lnTo>
                    <a:pt x="2556" y="6"/>
                  </a:lnTo>
                  <a:lnTo>
                    <a:pt x="2556" y="6"/>
                  </a:lnTo>
                  <a:lnTo>
                    <a:pt x="2556" y="6"/>
                  </a:lnTo>
                  <a:lnTo>
                    <a:pt x="2560" y="6"/>
                  </a:lnTo>
                  <a:lnTo>
                    <a:pt x="2560" y="6"/>
                  </a:lnTo>
                  <a:lnTo>
                    <a:pt x="2562" y="6"/>
                  </a:lnTo>
                  <a:lnTo>
                    <a:pt x="2562" y="6"/>
                  </a:lnTo>
                  <a:lnTo>
                    <a:pt x="2564" y="6"/>
                  </a:lnTo>
                  <a:lnTo>
                    <a:pt x="2564" y="6"/>
                  </a:lnTo>
                  <a:lnTo>
                    <a:pt x="2564" y="6"/>
                  </a:lnTo>
                  <a:lnTo>
                    <a:pt x="2564" y="6"/>
                  </a:lnTo>
                  <a:lnTo>
                    <a:pt x="2564" y="6"/>
                  </a:lnTo>
                  <a:lnTo>
                    <a:pt x="2564" y="6"/>
                  </a:lnTo>
                  <a:lnTo>
                    <a:pt x="2564" y="6"/>
                  </a:lnTo>
                  <a:lnTo>
                    <a:pt x="2564" y="6"/>
                  </a:lnTo>
                  <a:lnTo>
                    <a:pt x="2570" y="4"/>
                  </a:lnTo>
                  <a:lnTo>
                    <a:pt x="2570" y="4"/>
                  </a:lnTo>
                  <a:lnTo>
                    <a:pt x="2574" y="4"/>
                  </a:lnTo>
                  <a:lnTo>
                    <a:pt x="2574" y="4"/>
                  </a:lnTo>
                  <a:lnTo>
                    <a:pt x="2576" y="4"/>
                  </a:lnTo>
                  <a:lnTo>
                    <a:pt x="2576" y="4"/>
                  </a:lnTo>
                  <a:lnTo>
                    <a:pt x="2576" y="4"/>
                  </a:lnTo>
                  <a:lnTo>
                    <a:pt x="2576" y="4"/>
                  </a:lnTo>
                  <a:lnTo>
                    <a:pt x="2576" y="4"/>
                  </a:lnTo>
                  <a:lnTo>
                    <a:pt x="2576" y="4"/>
                  </a:lnTo>
                  <a:lnTo>
                    <a:pt x="2576" y="4"/>
                  </a:lnTo>
                  <a:lnTo>
                    <a:pt x="2576" y="4"/>
                  </a:lnTo>
                  <a:lnTo>
                    <a:pt x="2578" y="4"/>
                  </a:lnTo>
                  <a:lnTo>
                    <a:pt x="2578" y="4"/>
                  </a:lnTo>
                  <a:lnTo>
                    <a:pt x="2580" y="4"/>
                  </a:lnTo>
                  <a:lnTo>
                    <a:pt x="2580" y="4"/>
                  </a:lnTo>
                  <a:lnTo>
                    <a:pt x="2580" y="6"/>
                  </a:lnTo>
                  <a:lnTo>
                    <a:pt x="2580" y="6"/>
                  </a:lnTo>
                  <a:lnTo>
                    <a:pt x="2584" y="6"/>
                  </a:lnTo>
                  <a:lnTo>
                    <a:pt x="2584" y="6"/>
                  </a:lnTo>
                  <a:lnTo>
                    <a:pt x="2590" y="6"/>
                  </a:lnTo>
                  <a:lnTo>
                    <a:pt x="2590" y="6"/>
                  </a:lnTo>
                  <a:lnTo>
                    <a:pt x="2592" y="6"/>
                  </a:lnTo>
                  <a:lnTo>
                    <a:pt x="2592" y="6"/>
                  </a:lnTo>
                  <a:lnTo>
                    <a:pt x="2592" y="6"/>
                  </a:lnTo>
                  <a:lnTo>
                    <a:pt x="2592" y="6"/>
                  </a:lnTo>
                  <a:lnTo>
                    <a:pt x="2594" y="6"/>
                  </a:lnTo>
                  <a:lnTo>
                    <a:pt x="2594" y="6"/>
                  </a:lnTo>
                  <a:lnTo>
                    <a:pt x="2596" y="6"/>
                  </a:lnTo>
                  <a:lnTo>
                    <a:pt x="2596" y="6"/>
                  </a:lnTo>
                  <a:lnTo>
                    <a:pt x="2600" y="6"/>
                  </a:lnTo>
                  <a:lnTo>
                    <a:pt x="2600" y="6"/>
                  </a:lnTo>
                  <a:lnTo>
                    <a:pt x="2608" y="6"/>
                  </a:lnTo>
                  <a:lnTo>
                    <a:pt x="2608" y="6"/>
                  </a:lnTo>
                  <a:lnTo>
                    <a:pt x="2612" y="6"/>
                  </a:lnTo>
                  <a:lnTo>
                    <a:pt x="2612" y="6"/>
                  </a:lnTo>
                  <a:lnTo>
                    <a:pt x="2614" y="6"/>
                  </a:lnTo>
                  <a:lnTo>
                    <a:pt x="2614" y="6"/>
                  </a:lnTo>
                  <a:lnTo>
                    <a:pt x="2614" y="6"/>
                  </a:lnTo>
                  <a:lnTo>
                    <a:pt x="2614" y="6"/>
                  </a:lnTo>
                  <a:lnTo>
                    <a:pt x="2618" y="8"/>
                  </a:lnTo>
                  <a:lnTo>
                    <a:pt x="2618" y="8"/>
                  </a:lnTo>
                  <a:lnTo>
                    <a:pt x="2620" y="8"/>
                  </a:lnTo>
                  <a:lnTo>
                    <a:pt x="2620" y="8"/>
                  </a:lnTo>
                  <a:lnTo>
                    <a:pt x="2626" y="6"/>
                  </a:lnTo>
                  <a:lnTo>
                    <a:pt x="2626" y="6"/>
                  </a:lnTo>
                  <a:lnTo>
                    <a:pt x="2628" y="8"/>
                  </a:lnTo>
                  <a:lnTo>
                    <a:pt x="2628" y="8"/>
                  </a:lnTo>
                  <a:lnTo>
                    <a:pt x="2630" y="8"/>
                  </a:lnTo>
                  <a:lnTo>
                    <a:pt x="2630" y="8"/>
                  </a:lnTo>
                  <a:lnTo>
                    <a:pt x="2632" y="10"/>
                  </a:lnTo>
                  <a:lnTo>
                    <a:pt x="2632" y="10"/>
                  </a:lnTo>
                  <a:lnTo>
                    <a:pt x="2632" y="10"/>
                  </a:lnTo>
                  <a:lnTo>
                    <a:pt x="2636" y="12"/>
                  </a:lnTo>
                  <a:lnTo>
                    <a:pt x="2636" y="12"/>
                  </a:lnTo>
                  <a:lnTo>
                    <a:pt x="2636" y="10"/>
                  </a:lnTo>
                  <a:lnTo>
                    <a:pt x="2636" y="10"/>
                  </a:lnTo>
                  <a:lnTo>
                    <a:pt x="2640" y="8"/>
                  </a:lnTo>
                  <a:lnTo>
                    <a:pt x="2640" y="8"/>
                  </a:lnTo>
                  <a:lnTo>
                    <a:pt x="2640" y="8"/>
                  </a:lnTo>
                  <a:lnTo>
                    <a:pt x="2640" y="8"/>
                  </a:lnTo>
                  <a:lnTo>
                    <a:pt x="2642" y="8"/>
                  </a:lnTo>
                  <a:lnTo>
                    <a:pt x="2642" y="8"/>
                  </a:lnTo>
                  <a:lnTo>
                    <a:pt x="2642" y="8"/>
                  </a:lnTo>
                  <a:lnTo>
                    <a:pt x="2642" y="8"/>
                  </a:lnTo>
                  <a:lnTo>
                    <a:pt x="2644" y="6"/>
                  </a:lnTo>
                  <a:lnTo>
                    <a:pt x="2644" y="6"/>
                  </a:lnTo>
                  <a:lnTo>
                    <a:pt x="2646" y="6"/>
                  </a:lnTo>
                  <a:lnTo>
                    <a:pt x="2646" y="6"/>
                  </a:lnTo>
                  <a:lnTo>
                    <a:pt x="2654" y="6"/>
                  </a:lnTo>
                  <a:lnTo>
                    <a:pt x="2654" y="6"/>
                  </a:lnTo>
                  <a:lnTo>
                    <a:pt x="2654" y="6"/>
                  </a:lnTo>
                  <a:lnTo>
                    <a:pt x="2654" y="6"/>
                  </a:lnTo>
                  <a:lnTo>
                    <a:pt x="2656" y="6"/>
                  </a:lnTo>
                  <a:lnTo>
                    <a:pt x="2656" y="6"/>
                  </a:lnTo>
                  <a:lnTo>
                    <a:pt x="2656" y="6"/>
                  </a:lnTo>
                  <a:lnTo>
                    <a:pt x="2656" y="6"/>
                  </a:lnTo>
                  <a:lnTo>
                    <a:pt x="2658" y="6"/>
                  </a:lnTo>
                  <a:lnTo>
                    <a:pt x="2658" y="6"/>
                  </a:lnTo>
                  <a:lnTo>
                    <a:pt x="2658" y="6"/>
                  </a:lnTo>
                  <a:lnTo>
                    <a:pt x="2658" y="6"/>
                  </a:lnTo>
                  <a:lnTo>
                    <a:pt x="2660" y="6"/>
                  </a:lnTo>
                  <a:lnTo>
                    <a:pt x="2660" y="6"/>
                  </a:lnTo>
                  <a:lnTo>
                    <a:pt x="2662" y="6"/>
                  </a:lnTo>
                  <a:lnTo>
                    <a:pt x="2662" y="6"/>
                  </a:lnTo>
                  <a:lnTo>
                    <a:pt x="2664" y="4"/>
                  </a:lnTo>
                  <a:lnTo>
                    <a:pt x="2664" y="4"/>
                  </a:lnTo>
                  <a:lnTo>
                    <a:pt x="2666" y="4"/>
                  </a:lnTo>
                  <a:lnTo>
                    <a:pt x="2666" y="4"/>
                  </a:lnTo>
                  <a:lnTo>
                    <a:pt x="2666" y="4"/>
                  </a:lnTo>
                  <a:lnTo>
                    <a:pt x="2666" y="4"/>
                  </a:lnTo>
                  <a:lnTo>
                    <a:pt x="2666" y="4"/>
                  </a:lnTo>
                  <a:lnTo>
                    <a:pt x="2666" y="4"/>
                  </a:lnTo>
                  <a:lnTo>
                    <a:pt x="2674" y="4"/>
                  </a:lnTo>
                  <a:lnTo>
                    <a:pt x="2674" y="4"/>
                  </a:lnTo>
                  <a:lnTo>
                    <a:pt x="2678" y="4"/>
                  </a:lnTo>
                  <a:lnTo>
                    <a:pt x="2678" y="4"/>
                  </a:lnTo>
                  <a:lnTo>
                    <a:pt x="2682" y="4"/>
                  </a:lnTo>
                  <a:lnTo>
                    <a:pt x="2682" y="4"/>
                  </a:lnTo>
                  <a:lnTo>
                    <a:pt x="2684" y="4"/>
                  </a:lnTo>
                  <a:lnTo>
                    <a:pt x="2684" y="4"/>
                  </a:lnTo>
                  <a:lnTo>
                    <a:pt x="2684" y="4"/>
                  </a:lnTo>
                  <a:lnTo>
                    <a:pt x="2684" y="4"/>
                  </a:lnTo>
                  <a:lnTo>
                    <a:pt x="2684" y="4"/>
                  </a:lnTo>
                  <a:lnTo>
                    <a:pt x="2684" y="4"/>
                  </a:lnTo>
                  <a:lnTo>
                    <a:pt x="2684" y="4"/>
                  </a:lnTo>
                  <a:lnTo>
                    <a:pt x="2684" y="4"/>
                  </a:lnTo>
                  <a:lnTo>
                    <a:pt x="2684" y="4"/>
                  </a:lnTo>
                  <a:lnTo>
                    <a:pt x="2684" y="4"/>
                  </a:lnTo>
                  <a:lnTo>
                    <a:pt x="2690" y="2"/>
                  </a:lnTo>
                  <a:lnTo>
                    <a:pt x="2690" y="2"/>
                  </a:lnTo>
                  <a:lnTo>
                    <a:pt x="2692" y="4"/>
                  </a:lnTo>
                  <a:lnTo>
                    <a:pt x="2692" y="4"/>
                  </a:lnTo>
                  <a:lnTo>
                    <a:pt x="2698" y="4"/>
                  </a:lnTo>
                  <a:lnTo>
                    <a:pt x="2698" y="4"/>
                  </a:lnTo>
                  <a:lnTo>
                    <a:pt x="2704" y="4"/>
                  </a:lnTo>
                  <a:lnTo>
                    <a:pt x="2704" y="4"/>
                  </a:lnTo>
                  <a:lnTo>
                    <a:pt x="2712" y="2"/>
                  </a:lnTo>
                  <a:lnTo>
                    <a:pt x="2712" y="2"/>
                  </a:lnTo>
                  <a:lnTo>
                    <a:pt x="2714" y="4"/>
                  </a:lnTo>
                  <a:lnTo>
                    <a:pt x="2714" y="4"/>
                  </a:lnTo>
                  <a:lnTo>
                    <a:pt x="2718" y="4"/>
                  </a:lnTo>
                  <a:lnTo>
                    <a:pt x="2718" y="4"/>
                  </a:lnTo>
                  <a:lnTo>
                    <a:pt x="2724" y="4"/>
                  </a:lnTo>
                  <a:lnTo>
                    <a:pt x="2724" y="4"/>
                  </a:lnTo>
                  <a:lnTo>
                    <a:pt x="2728" y="4"/>
                  </a:lnTo>
                  <a:lnTo>
                    <a:pt x="2728" y="4"/>
                  </a:lnTo>
                  <a:lnTo>
                    <a:pt x="2732" y="4"/>
                  </a:lnTo>
                  <a:lnTo>
                    <a:pt x="2732" y="4"/>
                  </a:lnTo>
                  <a:lnTo>
                    <a:pt x="2740" y="4"/>
                  </a:lnTo>
                  <a:lnTo>
                    <a:pt x="2740" y="4"/>
                  </a:lnTo>
                  <a:lnTo>
                    <a:pt x="2742" y="4"/>
                  </a:lnTo>
                  <a:lnTo>
                    <a:pt x="2742" y="4"/>
                  </a:lnTo>
                  <a:lnTo>
                    <a:pt x="2748" y="2"/>
                  </a:lnTo>
                  <a:lnTo>
                    <a:pt x="2748" y="2"/>
                  </a:lnTo>
                  <a:lnTo>
                    <a:pt x="2754" y="2"/>
                  </a:lnTo>
                  <a:lnTo>
                    <a:pt x="2754" y="2"/>
                  </a:lnTo>
                  <a:lnTo>
                    <a:pt x="2758" y="4"/>
                  </a:lnTo>
                  <a:lnTo>
                    <a:pt x="2758" y="4"/>
                  </a:lnTo>
                  <a:lnTo>
                    <a:pt x="2766" y="2"/>
                  </a:lnTo>
                  <a:lnTo>
                    <a:pt x="2766" y="2"/>
                  </a:lnTo>
                  <a:lnTo>
                    <a:pt x="2766" y="2"/>
                  </a:lnTo>
                  <a:lnTo>
                    <a:pt x="2766" y="2"/>
                  </a:lnTo>
                  <a:lnTo>
                    <a:pt x="2766" y="2"/>
                  </a:lnTo>
                  <a:lnTo>
                    <a:pt x="2768" y="2"/>
                  </a:lnTo>
                  <a:lnTo>
                    <a:pt x="2768" y="2"/>
                  </a:lnTo>
                  <a:lnTo>
                    <a:pt x="2772" y="4"/>
                  </a:lnTo>
                  <a:lnTo>
                    <a:pt x="2772" y="4"/>
                  </a:lnTo>
                  <a:lnTo>
                    <a:pt x="2774" y="4"/>
                  </a:lnTo>
                  <a:lnTo>
                    <a:pt x="2774" y="4"/>
                  </a:lnTo>
                  <a:lnTo>
                    <a:pt x="2774" y="4"/>
                  </a:lnTo>
                  <a:lnTo>
                    <a:pt x="2774" y="4"/>
                  </a:lnTo>
                  <a:lnTo>
                    <a:pt x="2774" y="4"/>
                  </a:lnTo>
                  <a:lnTo>
                    <a:pt x="2774" y="4"/>
                  </a:lnTo>
                  <a:lnTo>
                    <a:pt x="2776" y="4"/>
                  </a:lnTo>
                  <a:lnTo>
                    <a:pt x="2776" y="4"/>
                  </a:lnTo>
                  <a:lnTo>
                    <a:pt x="2782" y="2"/>
                  </a:lnTo>
                  <a:lnTo>
                    <a:pt x="2782" y="2"/>
                  </a:lnTo>
                  <a:lnTo>
                    <a:pt x="2784" y="4"/>
                  </a:lnTo>
                  <a:lnTo>
                    <a:pt x="2784" y="4"/>
                  </a:lnTo>
                  <a:lnTo>
                    <a:pt x="2784" y="2"/>
                  </a:lnTo>
                  <a:lnTo>
                    <a:pt x="2784" y="2"/>
                  </a:lnTo>
                  <a:lnTo>
                    <a:pt x="2796" y="4"/>
                  </a:lnTo>
                  <a:lnTo>
                    <a:pt x="2796" y="4"/>
                  </a:lnTo>
                  <a:lnTo>
                    <a:pt x="2802" y="4"/>
                  </a:lnTo>
                  <a:lnTo>
                    <a:pt x="2802" y="4"/>
                  </a:lnTo>
                  <a:lnTo>
                    <a:pt x="2806" y="4"/>
                  </a:lnTo>
                  <a:lnTo>
                    <a:pt x="2806" y="4"/>
                  </a:lnTo>
                  <a:lnTo>
                    <a:pt x="2810" y="4"/>
                  </a:lnTo>
                  <a:lnTo>
                    <a:pt x="2810" y="4"/>
                  </a:lnTo>
                  <a:lnTo>
                    <a:pt x="2814" y="4"/>
                  </a:lnTo>
                  <a:lnTo>
                    <a:pt x="2814" y="4"/>
                  </a:lnTo>
                  <a:lnTo>
                    <a:pt x="2818" y="4"/>
                  </a:lnTo>
                  <a:lnTo>
                    <a:pt x="2818" y="4"/>
                  </a:lnTo>
                  <a:lnTo>
                    <a:pt x="2824" y="4"/>
                  </a:lnTo>
                  <a:lnTo>
                    <a:pt x="2824" y="4"/>
                  </a:lnTo>
                  <a:lnTo>
                    <a:pt x="2824" y="4"/>
                  </a:lnTo>
                  <a:lnTo>
                    <a:pt x="2824" y="4"/>
                  </a:lnTo>
                  <a:lnTo>
                    <a:pt x="2826" y="4"/>
                  </a:lnTo>
                  <a:lnTo>
                    <a:pt x="2826" y="4"/>
                  </a:lnTo>
                  <a:lnTo>
                    <a:pt x="2828" y="4"/>
                  </a:lnTo>
                  <a:lnTo>
                    <a:pt x="2828" y="4"/>
                  </a:lnTo>
                  <a:lnTo>
                    <a:pt x="2830" y="4"/>
                  </a:lnTo>
                  <a:lnTo>
                    <a:pt x="2830" y="4"/>
                  </a:lnTo>
                  <a:lnTo>
                    <a:pt x="2838" y="4"/>
                  </a:lnTo>
                  <a:lnTo>
                    <a:pt x="2838" y="4"/>
                  </a:lnTo>
                  <a:lnTo>
                    <a:pt x="2838" y="4"/>
                  </a:lnTo>
                  <a:lnTo>
                    <a:pt x="2838" y="4"/>
                  </a:lnTo>
                  <a:lnTo>
                    <a:pt x="2842" y="6"/>
                  </a:lnTo>
                  <a:lnTo>
                    <a:pt x="2842" y="6"/>
                  </a:lnTo>
                  <a:lnTo>
                    <a:pt x="2848" y="6"/>
                  </a:lnTo>
                  <a:lnTo>
                    <a:pt x="2852" y="6"/>
                  </a:lnTo>
                  <a:lnTo>
                    <a:pt x="2852" y="6"/>
                  </a:lnTo>
                  <a:lnTo>
                    <a:pt x="2854" y="4"/>
                  </a:lnTo>
                  <a:lnTo>
                    <a:pt x="2854" y="4"/>
                  </a:lnTo>
                  <a:lnTo>
                    <a:pt x="2856" y="4"/>
                  </a:lnTo>
                  <a:lnTo>
                    <a:pt x="2856" y="4"/>
                  </a:lnTo>
                  <a:lnTo>
                    <a:pt x="2858" y="6"/>
                  </a:lnTo>
                  <a:lnTo>
                    <a:pt x="2858" y="6"/>
                  </a:lnTo>
                  <a:lnTo>
                    <a:pt x="2858" y="4"/>
                  </a:lnTo>
                  <a:lnTo>
                    <a:pt x="2858" y="4"/>
                  </a:lnTo>
                  <a:lnTo>
                    <a:pt x="2858" y="6"/>
                  </a:lnTo>
                  <a:lnTo>
                    <a:pt x="2858" y="6"/>
                  </a:lnTo>
                  <a:lnTo>
                    <a:pt x="2858" y="4"/>
                  </a:lnTo>
                  <a:lnTo>
                    <a:pt x="2858" y="4"/>
                  </a:lnTo>
                  <a:lnTo>
                    <a:pt x="2858" y="6"/>
                  </a:lnTo>
                  <a:lnTo>
                    <a:pt x="2858" y="6"/>
                  </a:lnTo>
                  <a:lnTo>
                    <a:pt x="2858" y="4"/>
                  </a:lnTo>
                  <a:lnTo>
                    <a:pt x="2858" y="4"/>
                  </a:lnTo>
                  <a:lnTo>
                    <a:pt x="2862" y="6"/>
                  </a:lnTo>
                  <a:lnTo>
                    <a:pt x="2862" y="6"/>
                  </a:lnTo>
                  <a:lnTo>
                    <a:pt x="2864" y="6"/>
                  </a:lnTo>
                  <a:lnTo>
                    <a:pt x="2864" y="6"/>
                  </a:lnTo>
                  <a:lnTo>
                    <a:pt x="2864" y="6"/>
                  </a:lnTo>
                  <a:lnTo>
                    <a:pt x="2864" y="6"/>
                  </a:lnTo>
                  <a:lnTo>
                    <a:pt x="2866" y="6"/>
                  </a:lnTo>
                  <a:lnTo>
                    <a:pt x="2866" y="6"/>
                  </a:lnTo>
                  <a:lnTo>
                    <a:pt x="2868" y="6"/>
                  </a:lnTo>
                  <a:lnTo>
                    <a:pt x="2868" y="6"/>
                  </a:lnTo>
                  <a:lnTo>
                    <a:pt x="2870" y="6"/>
                  </a:lnTo>
                  <a:lnTo>
                    <a:pt x="2870" y="6"/>
                  </a:lnTo>
                  <a:lnTo>
                    <a:pt x="2870" y="6"/>
                  </a:lnTo>
                  <a:lnTo>
                    <a:pt x="2870" y="6"/>
                  </a:lnTo>
                  <a:lnTo>
                    <a:pt x="2870" y="6"/>
                  </a:lnTo>
                  <a:lnTo>
                    <a:pt x="2870" y="6"/>
                  </a:lnTo>
                  <a:lnTo>
                    <a:pt x="2874" y="6"/>
                  </a:lnTo>
                  <a:lnTo>
                    <a:pt x="2874" y="6"/>
                  </a:lnTo>
                  <a:lnTo>
                    <a:pt x="2876" y="6"/>
                  </a:lnTo>
                  <a:lnTo>
                    <a:pt x="2876" y="6"/>
                  </a:lnTo>
                  <a:lnTo>
                    <a:pt x="2876" y="6"/>
                  </a:lnTo>
                  <a:lnTo>
                    <a:pt x="2876" y="6"/>
                  </a:lnTo>
                  <a:lnTo>
                    <a:pt x="2880" y="6"/>
                  </a:lnTo>
                  <a:lnTo>
                    <a:pt x="2880" y="6"/>
                  </a:lnTo>
                  <a:lnTo>
                    <a:pt x="2882" y="6"/>
                  </a:lnTo>
                  <a:lnTo>
                    <a:pt x="2882" y="6"/>
                  </a:lnTo>
                  <a:lnTo>
                    <a:pt x="2888" y="6"/>
                  </a:lnTo>
                  <a:lnTo>
                    <a:pt x="2888" y="6"/>
                  </a:lnTo>
                  <a:lnTo>
                    <a:pt x="2892" y="6"/>
                  </a:lnTo>
                  <a:lnTo>
                    <a:pt x="2892" y="6"/>
                  </a:lnTo>
                  <a:lnTo>
                    <a:pt x="2898" y="6"/>
                  </a:lnTo>
                  <a:lnTo>
                    <a:pt x="2898" y="6"/>
                  </a:lnTo>
                  <a:lnTo>
                    <a:pt x="2906" y="6"/>
                  </a:lnTo>
                  <a:lnTo>
                    <a:pt x="2914" y="6"/>
                  </a:lnTo>
                  <a:lnTo>
                    <a:pt x="2914" y="6"/>
                  </a:lnTo>
                  <a:lnTo>
                    <a:pt x="2914" y="6"/>
                  </a:lnTo>
                  <a:lnTo>
                    <a:pt x="2914" y="6"/>
                  </a:lnTo>
                  <a:lnTo>
                    <a:pt x="2914" y="6"/>
                  </a:lnTo>
                  <a:lnTo>
                    <a:pt x="2914" y="6"/>
                  </a:lnTo>
                  <a:lnTo>
                    <a:pt x="2916" y="6"/>
                  </a:lnTo>
                  <a:lnTo>
                    <a:pt x="2916" y="6"/>
                  </a:lnTo>
                  <a:lnTo>
                    <a:pt x="2916" y="6"/>
                  </a:lnTo>
                  <a:lnTo>
                    <a:pt x="2916" y="6"/>
                  </a:lnTo>
                  <a:lnTo>
                    <a:pt x="2918" y="6"/>
                  </a:lnTo>
                  <a:lnTo>
                    <a:pt x="2918" y="6"/>
                  </a:lnTo>
                  <a:lnTo>
                    <a:pt x="2918" y="6"/>
                  </a:lnTo>
                  <a:lnTo>
                    <a:pt x="2918" y="6"/>
                  </a:lnTo>
                  <a:lnTo>
                    <a:pt x="2918" y="6"/>
                  </a:lnTo>
                  <a:lnTo>
                    <a:pt x="2918" y="6"/>
                  </a:lnTo>
                  <a:lnTo>
                    <a:pt x="2920" y="6"/>
                  </a:lnTo>
                  <a:lnTo>
                    <a:pt x="2920" y="6"/>
                  </a:lnTo>
                  <a:lnTo>
                    <a:pt x="2928" y="6"/>
                  </a:lnTo>
                  <a:lnTo>
                    <a:pt x="2928" y="6"/>
                  </a:lnTo>
                  <a:lnTo>
                    <a:pt x="2932" y="6"/>
                  </a:lnTo>
                  <a:lnTo>
                    <a:pt x="2932" y="6"/>
                  </a:lnTo>
                  <a:lnTo>
                    <a:pt x="2932" y="6"/>
                  </a:lnTo>
                  <a:lnTo>
                    <a:pt x="2932" y="6"/>
                  </a:lnTo>
                  <a:lnTo>
                    <a:pt x="2932" y="6"/>
                  </a:lnTo>
                  <a:lnTo>
                    <a:pt x="2932" y="6"/>
                  </a:lnTo>
                  <a:lnTo>
                    <a:pt x="2932" y="6"/>
                  </a:lnTo>
                  <a:lnTo>
                    <a:pt x="2932" y="6"/>
                  </a:lnTo>
                  <a:lnTo>
                    <a:pt x="2932" y="6"/>
                  </a:lnTo>
                  <a:lnTo>
                    <a:pt x="2932" y="6"/>
                  </a:lnTo>
                  <a:lnTo>
                    <a:pt x="2934" y="6"/>
                  </a:lnTo>
                  <a:lnTo>
                    <a:pt x="2934" y="6"/>
                  </a:lnTo>
                  <a:lnTo>
                    <a:pt x="2934" y="6"/>
                  </a:lnTo>
                  <a:lnTo>
                    <a:pt x="2934" y="6"/>
                  </a:lnTo>
                  <a:lnTo>
                    <a:pt x="2934" y="6"/>
                  </a:lnTo>
                  <a:lnTo>
                    <a:pt x="2934" y="6"/>
                  </a:lnTo>
                  <a:lnTo>
                    <a:pt x="2938" y="6"/>
                  </a:lnTo>
                  <a:lnTo>
                    <a:pt x="2938" y="6"/>
                  </a:lnTo>
                  <a:lnTo>
                    <a:pt x="2944" y="4"/>
                  </a:lnTo>
                  <a:lnTo>
                    <a:pt x="2944" y="4"/>
                  </a:lnTo>
                  <a:lnTo>
                    <a:pt x="2948" y="6"/>
                  </a:lnTo>
                  <a:lnTo>
                    <a:pt x="2948" y="6"/>
                  </a:lnTo>
                  <a:lnTo>
                    <a:pt x="2950" y="6"/>
                  </a:lnTo>
                  <a:lnTo>
                    <a:pt x="2950" y="6"/>
                  </a:lnTo>
                  <a:lnTo>
                    <a:pt x="2956" y="6"/>
                  </a:lnTo>
                  <a:lnTo>
                    <a:pt x="2956" y="6"/>
                  </a:lnTo>
                  <a:lnTo>
                    <a:pt x="2960" y="6"/>
                  </a:lnTo>
                  <a:lnTo>
                    <a:pt x="2960" y="6"/>
                  </a:lnTo>
                  <a:lnTo>
                    <a:pt x="2960" y="6"/>
                  </a:lnTo>
                  <a:lnTo>
                    <a:pt x="2960" y="6"/>
                  </a:lnTo>
                  <a:lnTo>
                    <a:pt x="2962" y="6"/>
                  </a:lnTo>
                  <a:lnTo>
                    <a:pt x="2962" y="6"/>
                  </a:lnTo>
                  <a:lnTo>
                    <a:pt x="2968" y="8"/>
                  </a:lnTo>
                  <a:lnTo>
                    <a:pt x="2974" y="8"/>
                  </a:lnTo>
                  <a:lnTo>
                    <a:pt x="2974" y="8"/>
                  </a:lnTo>
                  <a:lnTo>
                    <a:pt x="2980" y="8"/>
                  </a:lnTo>
                  <a:lnTo>
                    <a:pt x="2980" y="8"/>
                  </a:lnTo>
                  <a:lnTo>
                    <a:pt x="2984" y="8"/>
                  </a:lnTo>
                  <a:lnTo>
                    <a:pt x="2984" y="8"/>
                  </a:lnTo>
                  <a:lnTo>
                    <a:pt x="2988" y="8"/>
                  </a:lnTo>
                  <a:lnTo>
                    <a:pt x="2988" y="8"/>
                  </a:lnTo>
                  <a:lnTo>
                    <a:pt x="2994" y="8"/>
                  </a:lnTo>
                  <a:lnTo>
                    <a:pt x="2994" y="8"/>
                  </a:lnTo>
                  <a:lnTo>
                    <a:pt x="2998" y="6"/>
                  </a:lnTo>
                  <a:lnTo>
                    <a:pt x="2998" y="6"/>
                  </a:lnTo>
                  <a:lnTo>
                    <a:pt x="3000" y="6"/>
                  </a:lnTo>
                  <a:lnTo>
                    <a:pt x="3000" y="6"/>
                  </a:lnTo>
                  <a:lnTo>
                    <a:pt x="3002" y="6"/>
                  </a:lnTo>
                  <a:lnTo>
                    <a:pt x="3002" y="6"/>
                  </a:lnTo>
                  <a:lnTo>
                    <a:pt x="3008" y="6"/>
                  </a:lnTo>
                  <a:lnTo>
                    <a:pt x="3008" y="6"/>
                  </a:lnTo>
                  <a:lnTo>
                    <a:pt x="3012" y="6"/>
                  </a:lnTo>
                  <a:lnTo>
                    <a:pt x="3012" y="6"/>
                  </a:lnTo>
                  <a:lnTo>
                    <a:pt x="3012" y="6"/>
                  </a:lnTo>
                  <a:lnTo>
                    <a:pt x="3012" y="6"/>
                  </a:lnTo>
                  <a:lnTo>
                    <a:pt x="3014" y="6"/>
                  </a:lnTo>
                  <a:lnTo>
                    <a:pt x="3014" y="6"/>
                  </a:lnTo>
                  <a:lnTo>
                    <a:pt x="3020" y="6"/>
                  </a:lnTo>
                  <a:lnTo>
                    <a:pt x="3020" y="6"/>
                  </a:lnTo>
                  <a:lnTo>
                    <a:pt x="3020" y="6"/>
                  </a:lnTo>
                  <a:lnTo>
                    <a:pt x="3020" y="6"/>
                  </a:lnTo>
                  <a:lnTo>
                    <a:pt x="3022" y="8"/>
                  </a:lnTo>
                  <a:lnTo>
                    <a:pt x="3022" y="8"/>
                  </a:lnTo>
                  <a:lnTo>
                    <a:pt x="3024" y="8"/>
                  </a:lnTo>
                  <a:lnTo>
                    <a:pt x="3024" y="8"/>
                  </a:lnTo>
                  <a:lnTo>
                    <a:pt x="3024" y="6"/>
                  </a:lnTo>
                  <a:lnTo>
                    <a:pt x="3024" y="6"/>
                  </a:lnTo>
                  <a:lnTo>
                    <a:pt x="3028" y="8"/>
                  </a:lnTo>
                  <a:lnTo>
                    <a:pt x="3032" y="8"/>
                  </a:lnTo>
                  <a:lnTo>
                    <a:pt x="3032" y="8"/>
                  </a:lnTo>
                  <a:lnTo>
                    <a:pt x="3036" y="8"/>
                  </a:lnTo>
                  <a:lnTo>
                    <a:pt x="3036" y="8"/>
                  </a:lnTo>
                  <a:lnTo>
                    <a:pt x="3040" y="8"/>
                  </a:lnTo>
                  <a:lnTo>
                    <a:pt x="3040" y="8"/>
                  </a:lnTo>
                  <a:lnTo>
                    <a:pt x="3044" y="8"/>
                  </a:lnTo>
                  <a:lnTo>
                    <a:pt x="3044" y="8"/>
                  </a:lnTo>
                  <a:lnTo>
                    <a:pt x="3048" y="8"/>
                  </a:lnTo>
                  <a:lnTo>
                    <a:pt x="3048" y="8"/>
                  </a:lnTo>
                  <a:lnTo>
                    <a:pt x="3048" y="8"/>
                  </a:lnTo>
                  <a:lnTo>
                    <a:pt x="3048" y="8"/>
                  </a:lnTo>
                  <a:lnTo>
                    <a:pt x="3048" y="8"/>
                  </a:lnTo>
                  <a:lnTo>
                    <a:pt x="3048" y="8"/>
                  </a:lnTo>
                  <a:lnTo>
                    <a:pt x="3052" y="8"/>
                  </a:lnTo>
                  <a:lnTo>
                    <a:pt x="3052" y="8"/>
                  </a:lnTo>
                  <a:lnTo>
                    <a:pt x="3052" y="8"/>
                  </a:lnTo>
                  <a:lnTo>
                    <a:pt x="3052" y="8"/>
                  </a:lnTo>
                  <a:lnTo>
                    <a:pt x="3056" y="8"/>
                  </a:lnTo>
                  <a:lnTo>
                    <a:pt x="3056" y="8"/>
                  </a:lnTo>
                  <a:lnTo>
                    <a:pt x="3058" y="6"/>
                  </a:lnTo>
                  <a:lnTo>
                    <a:pt x="3058" y="6"/>
                  </a:lnTo>
                  <a:lnTo>
                    <a:pt x="3060" y="8"/>
                  </a:lnTo>
                  <a:lnTo>
                    <a:pt x="3060" y="8"/>
                  </a:lnTo>
                  <a:lnTo>
                    <a:pt x="3060" y="8"/>
                  </a:lnTo>
                  <a:lnTo>
                    <a:pt x="3060" y="8"/>
                  </a:lnTo>
                  <a:lnTo>
                    <a:pt x="3064" y="8"/>
                  </a:lnTo>
                  <a:lnTo>
                    <a:pt x="3064" y="8"/>
                  </a:lnTo>
                  <a:lnTo>
                    <a:pt x="3066" y="8"/>
                  </a:lnTo>
                  <a:lnTo>
                    <a:pt x="3066" y="8"/>
                  </a:lnTo>
                  <a:lnTo>
                    <a:pt x="3070" y="8"/>
                  </a:lnTo>
                  <a:lnTo>
                    <a:pt x="3070" y="8"/>
                  </a:lnTo>
                  <a:lnTo>
                    <a:pt x="3070" y="8"/>
                  </a:lnTo>
                  <a:lnTo>
                    <a:pt x="3070" y="8"/>
                  </a:lnTo>
                  <a:lnTo>
                    <a:pt x="3072" y="8"/>
                  </a:lnTo>
                  <a:lnTo>
                    <a:pt x="3072" y="8"/>
                  </a:lnTo>
                  <a:lnTo>
                    <a:pt x="3074" y="8"/>
                  </a:lnTo>
                  <a:lnTo>
                    <a:pt x="3074" y="8"/>
                  </a:lnTo>
                  <a:lnTo>
                    <a:pt x="3078" y="6"/>
                  </a:lnTo>
                  <a:lnTo>
                    <a:pt x="3078" y="6"/>
                  </a:lnTo>
                  <a:lnTo>
                    <a:pt x="3082" y="8"/>
                  </a:lnTo>
                  <a:lnTo>
                    <a:pt x="3082" y="8"/>
                  </a:lnTo>
                  <a:lnTo>
                    <a:pt x="3082" y="8"/>
                  </a:lnTo>
                  <a:lnTo>
                    <a:pt x="3082" y="8"/>
                  </a:lnTo>
                  <a:lnTo>
                    <a:pt x="3082" y="8"/>
                  </a:lnTo>
                  <a:lnTo>
                    <a:pt x="3082" y="8"/>
                  </a:lnTo>
                  <a:lnTo>
                    <a:pt x="3084" y="8"/>
                  </a:lnTo>
                  <a:lnTo>
                    <a:pt x="3084" y="8"/>
                  </a:lnTo>
                  <a:lnTo>
                    <a:pt x="3084" y="8"/>
                  </a:lnTo>
                  <a:lnTo>
                    <a:pt x="3084" y="8"/>
                  </a:lnTo>
                  <a:lnTo>
                    <a:pt x="3088" y="6"/>
                  </a:lnTo>
                  <a:lnTo>
                    <a:pt x="3088" y="6"/>
                  </a:lnTo>
                  <a:lnTo>
                    <a:pt x="3090" y="8"/>
                  </a:lnTo>
                  <a:lnTo>
                    <a:pt x="3090" y="8"/>
                  </a:lnTo>
                  <a:lnTo>
                    <a:pt x="3090" y="6"/>
                  </a:lnTo>
                  <a:lnTo>
                    <a:pt x="3090" y="6"/>
                  </a:lnTo>
                  <a:lnTo>
                    <a:pt x="3092" y="8"/>
                  </a:lnTo>
                  <a:lnTo>
                    <a:pt x="3092" y="8"/>
                  </a:lnTo>
                  <a:lnTo>
                    <a:pt x="3094" y="8"/>
                  </a:lnTo>
                  <a:lnTo>
                    <a:pt x="3094" y="8"/>
                  </a:lnTo>
                  <a:lnTo>
                    <a:pt x="3098" y="8"/>
                  </a:lnTo>
                  <a:lnTo>
                    <a:pt x="3098" y="8"/>
                  </a:lnTo>
                  <a:lnTo>
                    <a:pt x="3100" y="8"/>
                  </a:lnTo>
                  <a:lnTo>
                    <a:pt x="3100" y="8"/>
                  </a:lnTo>
                  <a:lnTo>
                    <a:pt x="3108" y="8"/>
                  </a:lnTo>
                  <a:lnTo>
                    <a:pt x="3108" y="8"/>
                  </a:lnTo>
                  <a:lnTo>
                    <a:pt x="3110" y="8"/>
                  </a:lnTo>
                  <a:lnTo>
                    <a:pt x="3110" y="8"/>
                  </a:lnTo>
                  <a:lnTo>
                    <a:pt x="3114" y="8"/>
                  </a:lnTo>
                  <a:lnTo>
                    <a:pt x="3114" y="8"/>
                  </a:lnTo>
                  <a:lnTo>
                    <a:pt x="3120" y="8"/>
                  </a:lnTo>
                  <a:lnTo>
                    <a:pt x="3120" y="8"/>
                  </a:lnTo>
                  <a:lnTo>
                    <a:pt x="3124" y="8"/>
                  </a:lnTo>
                  <a:lnTo>
                    <a:pt x="3124" y="8"/>
                  </a:lnTo>
                  <a:lnTo>
                    <a:pt x="3132" y="8"/>
                  </a:lnTo>
                  <a:lnTo>
                    <a:pt x="3132" y="8"/>
                  </a:lnTo>
                  <a:lnTo>
                    <a:pt x="3140" y="8"/>
                  </a:lnTo>
                  <a:lnTo>
                    <a:pt x="3140" y="8"/>
                  </a:lnTo>
                  <a:lnTo>
                    <a:pt x="3142" y="8"/>
                  </a:lnTo>
                  <a:lnTo>
                    <a:pt x="3142" y="8"/>
                  </a:lnTo>
                  <a:lnTo>
                    <a:pt x="3148" y="10"/>
                  </a:lnTo>
                  <a:lnTo>
                    <a:pt x="3148" y="10"/>
                  </a:lnTo>
                  <a:lnTo>
                    <a:pt x="3158" y="10"/>
                  </a:lnTo>
                  <a:lnTo>
                    <a:pt x="3158" y="10"/>
                  </a:lnTo>
                  <a:lnTo>
                    <a:pt x="3158" y="10"/>
                  </a:lnTo>
                  <a:lnTo>
                    <a:pt x="3158" y="10"/>
                  </a:lnTo>
                  <a:lnTo>
                    <a:pt x="3160" y="8"/>
                  </a:lnTo>
                  <a:lnTo>
                    <a:pt x="3160" y="8"/>
                  </a:lnTo>
                  <a:lnTo>
                    <a:pt x="3162" y="8"/>
                  </a:lnTo>
                  <a:lnTo>
                    <a:pt x="3162" y="8"/>
                  </a:lnTo>
                  <a:lnTo>
                    <a:pt x="3162" y="8"/>
                  </a:lnTo>
                  <a:lnTo>
                    <a:pt x="3162" y="8"/>
                  </a:lnTo>
                  <a:lnTo>
                    <a:pt x="3164" y="8"/>
                  </a:lnTo>
                  <a:lnTo>
                    <a:pt x="3164" y="8"/>
                  </a:lnTo>
                  <a:lnTo>
                    <a:pt x="3168" y="8"/>
                  </a:lnTo>
                  <a:lnTo>
                    <a:pt x="3168" y="8"/>
                  </a:lnTo>
                  <a:lnTo>
                    <a:pt x="3168" y="10"/>
                  </a:lnTo>
                  <a:lnTo>
                    <a:pt x="3168" y="10"/>
                  </a:lnTo>
                  <a:lnTo>
                    <a:pt x="3170" y="8"/>
                  </a:lnTo>
                  <a:lnTo>
                    <a:pt x="3170" y="8"/>
                  </a:lnTo>
                  <a:lnTo>
                    <a:pt x="3172" y="10"/>
                  </a:lnTo>
                  <a:lnTo>
                    <a:pt x="3172" y="10"/>
                  </a:lnTo>
                  <a:lnTo>
                    <a:pt x="3174" y="10"/>
                  </a:lnTo>
                  <a:lnTo>
                    <a:pt x="3174" y="10"/>
                  </a:lnTo>
                  <a:lnTo>
                    <a:pt x="3176" y="10"/>
                  </a:lnTo>
                  <a:lnTo>
                    <a:pt x="3176" y="10"/>
                  </a:lnTo>
                  <a:lnTo>
                    <a:pt x="3178" y="10"/>
                  </a:lnTo>
                  <a:lnTo>
                    <a:pt x="3178" y="10"/>
                  </a:lnTo>
                  <a:lnTo>
                    <a:pt x="3178" y="8"/>
                  </a:lnTo>
                  <a:lnTo>
                    <a:pt x="3178" y="8"/>
                  </a:lnTo>
                  <a:lnTo>
                    <a:pt x="3178" y="10"/>
                  </a:lnTo>
                  <a:lnTo>
                    <a:pt x="3178" y="10"/>
                  </a:lnTo>
                  <a:lnTo>
                    <a:pt x="3182" y="8"/>
                  </a:lnTo>
                  <a:lnTo>
                    <a:pt x="3182" y="8"/>
                  </a:lnTo>
                  <a:lnTo>
                    <a:pt x="3186" y="8"/>
                  </a:lnTo>
                  <a:lnTo>
                    <a:pt x="3186" y="8"/>
                  </a:lnTo>
                  <a:lnTo>
                    <a:pt x="3188" y="10"/>
                  </a:lnTo>
                  <a:lnTo>
                    <a:pt x="3188" y="10"/>
                  </a:lnTo>
                  <a:lnTo>
                    <a:pt x="3194" y="10"/>
                  </a:lnTo>
                  <a:lnTo>
                    <a:pt x="3194" y="10"/>
                  </a:lnTo>
                  <a:lnTo>
                    <a:pt x="3198" y="8"/>
                  </a:lnTo>
                  <a:lnTo>
                    <a:pt x="3198" y="8"/>
                  </a:lnTo>
                  <a:lnTo>
                    <a:pt x="3202" y="8"/>
                  </a:lnTo>
                  <a:lnTo>
                    <a:pt x="3202" y="8"/>
                  </a:lnTo>
                  <a:lnTo>
                    <a:pt x="3206" y="8"/>
                  </a:lnTo>
                  <a:lnTo>
                    <a:pt x="3206" y="8"/>
                  </a:lnTo>
                  <a:lnTo>
                    <a:pt x="3210" y="10"/>
                  </a:lnTo>
                  <a:lnTo>
                    <a:pt x="3210" y="10"/>
                  </a:lnTo>
                  <a:lnTo>
                    <a:pt x="3214" y="10"/>
                  </a:lnTo>
                  <a:lnTo>
                    <a:pt x="3214" y="10"/>
                  </a:lnTo>
                  <a:lnTo>
                    <a:pt x="3218" y="10"/>
                  </a:lnTo>
                  <a:lnTo>
                    <a:pt x="3218" y="10"/>
                  </a:lnTo>
                  <a:lnTo>
                    <a:pt x="3220" y="10"/>
                  </a:lnTo>
                  <a:lnTo>
                    <a:pt x="3220" y="10"/>
                  </a:lnTo>
                  <a:lnTo>
                    <a:pt x="3220" y="10"/>
                  </a:lnTo>
                  <a:lnTo>
                    <a:pt x="3220" y="10"/>
                  </a:lnTo>
                  <a:lnTo>
                    <a:pt x="3220" y="10"/>
                  </a:lnTo>
                  <a:lnTo>
                    <a:pt x="3220" y="10"/>
                  </a:lnTo>
                  <a:lnTo>
                    <a:pt x="3222" y="10"/>
                  </a:lnTo>
                  <a:lnTo>
                    <a:pt x="3222" y="10"/>
                  </a:lnTo>
                  <a:lnTo>
                    <a:pt x="3224" y="10"/>
                  </a:lnTo>
                  <a:lnTo>
                    <a:pt x="3224" y="10"/>
                  </a:lnTo>
                  <a:lnTo>
                    <a:pt x="3224" y="10"/>
                  </a:lnTo>
                  <a:lnTo>
                    <a:pt x="3224" y="10"/>
                  </a:lnTo>
                  <a:lnTo>
                    <a:pt x="3226" y="10"/>
                  </a:lnTo>
                  <a:lnTo>
                    <a:pt x="3226" y="10"/>
                  </a:lnTo>
                  <a:lnTo>
                    <a:pt x="3226" y="10"/>
                  </a:lnTo>
                  <a:lnTo>
                    <a:pt x="3226" y="10"/>
                  </a:lnTo>
                  <a:lnTo>
                    <a:pt x="3228" y="10"/>
                  </a:lnTo>
                  <a:lnTo>
                    <a:pt x="3228" y="10"/>
                  </a:lnTo>
                  <a:lnTo>
                    <a:pt x="3228" y="10"/>
                  </a:lnTo>
                  <a:lnTo>
                    <a:pt x="3228" y="10"/>
                  </a:lnTo>
                  <a:lnTo>
                    <a:pt x="3228" y="10"/>
                  </a:lnTo>
                  <a:lnTo>
                    <a:pt x="3228" y="10"/>
                  </a:lnTo>
                  <a:lnTo>
                    <a:pt x="3230" y="10"/>
                  </a:lnTo>
                  <a:lnTo>
                    <a:pt x="3230" y="10"/>
                  </a:lnTo>
                  <a:lnTo>
                    <a:pt x="3230" y="10"/>
                  </a:lnTo>
                  <a:lnTo>
                    <a:pt x="3230" y="10"/>
                  </a:lnTo>
                  <a:lnTo>
                    <a:pt x="3230" y="10"/>
                  </a:lnTo>
                  <a:lnTo>
                    <a:pt x="3230" y="10"/>
                  </a:lnTo>
                  <a:lnTo>
                    <a:pt x="3232" y="10"/>
                  </a:lnTo>
                  <a:lnTo>
                    <a:pt x="3232" y="10"/>
                  </a:lnTo>
                  <a:lnTo>
                    <a:pt x="3232" y="12"/>
                  </a:lnTo>
                  <a:lnTo>
                    <a:pt x="3232" y="12"/>
                  </a:lnTo>
                  <a:lnTo>
                    <a:pt x="3232" y="12"/>
                  </a:lnTo>
                  <a:lnTo>
                    <a:pt x="3232" y="12"/>
                  </a:lnTo>
                  <a:lnTo>
                    <a:pt x="3236" y="12"/>
                  </a:lnTo>
                  <a:lnTo>
                    <a:pt x="3236" y="12"/>
                  </a:lnTo>
                  <a:lnTo>
                    <a:pt x="3238" y="12"/>
                  </a:lnTo>
                  <a:lnTo>
                    <a:pt x="3238" y="12"/>
                  </a:lnTo>
                  <a:lnTo>
                    <a:pt x="3240" y="10"/>
                  </a:lnTo>
                  <a:lnTo>
                    <a:pt x="3240" y="10"/>
                  </a:lnTo>
                  <a:lnTo>
                    <a:pt x="3246" y="12"/>
                  </a:lnTo>
                  <a:lnTo>
                    <a:pt x="3246" y="12"/>
                  </a:lnTo>
                  <a:lnTo>
                    <a:pt x="3248" y="12"/>
                  </a:lnTo>
                  <a:lnTo>
                    <a:pt x="3248" y="12"/>
                  </a:lnTo>
                  <a:lnTo>
                    <a:pt x="3252" y="12"/>
                  </a:lnTo>
                  <a:lnTo>
                    <a:pt x="3256" y="12"/>
                  </a:lnTo>
                  <a:lnTo>
                    <a:pt x="3256" y="12"/>
                  </a:lnTo>
                  <a:lnTo>
                    <a:pt x="3258" y="12"/>
                  </a:lnTo>
                  <a:lnTo>
                    <a:pt x="3258" y="12"/>
                  </a:lnTo>
                  <a:lnTo>
                    <a:pt x="3260" y="12"/>
                  </a:lnTo>
                  <a:lnTo>
                    <a:pt x="3260" y="12"/>
                  </a:lnTo>
                  <a:lnTo>
                    <a:pt x="3262" y="12"/>
                  </a:lnTo>
                  <a:lnTo>
                    <a:pt x="3262" y="12"/>
                  </a:lnTo>
                  <a:lnTo>
                    <a:pt x="3262" y="14"/>
                  </a:lnTo>
                  <a:lnTo>
                    <a:pt x="3262" y="14"/>
                  </a:lnTo>
                  <a:lnTo>
                    <a:pt x="3262" y="14"/>
                  </a:lnTo>
                  <a:lnTo>
                    <a:pt x="3262" y="14"/>
                  </a:lnTo>
                  <a:lnTo>
                    <a:pt x="3262" y="14"/>
                  </a:lnTo>
                  <a:lnTo>
                    <a:pt x="3262" y="14"/>
                  </a:lnTo>
                  <a:lnTo>
                    <a:pt x="3262" y="14"/>
                  </a:lnTo>
                  <a:lnTo>
                    <a:pt x="3262" y="16"/>
                  </a:lnTo>
                  <a:lnTo>
                    <a:pt x="3262" y="16"/>
                  </a:lnTo>
                  <a:lnTo>
                    <a:pt x="3264" y="16"/>
                  </a:lnTo>
                  <a:lnTo>
                    <a:pt x="3264" y="16"/>
                  </a:lnTo>
                  <a:lnTo>
                    <a:pt x="3264" y="16"/>
                  </a:lnTo>
                  <a:lnTo>
                    <a:pt x="3264" y="18"/>
                  </a:lnTo>
                  <a:lnTo>
                    <a:pt x="3264" y="18"/>
                  </a:lnTo>
                  <a:lnTo>
                    <a:pt x="3266" y="16"/>
                  </a:lnTo>
                  <a:lnTo>
                    <a:pt x="3266" y="16"/>
                  </a:lnTo>
                  <a:lnTo>
                    <a:pt x="3266" y="16"/>
                  </a:lnTo>
                  <a:lnTo>
                    <a:pt x="3266" y="16"/>
                  </a:lnTo>
                  <a:lnTo>
                    <a:pt x="3264" y="16"/>
                  </a:lnTo>
                  <a:lnTo>
                    <a:pt x="3264" y="16"/>
                  </a:lnTo>
                  <a:lnTo>
                    <a:pt x="3268" y="14"/>
                  </a:lnTo>
                  <a:lnTo>
                    <a:pt x="3268" y="14"/>
                  </a:lnTo>
                  <a:lnTo>
                    <a:pt x="3268" y="12"/>
                  </a:lnTo>
                  <a:lnTo>
                    <a:pt x="3268" y="12"/>
                  </a:lnTo>
                  <a:lnTo>
                    <a:pt x="3272" y="14"/>
                  </a:lnTo>
                  <a:lnTo>
                    <a:pt x="3272" y="14"/>
                  </a:lnTo>
                  <a:lnTo>
                    <a:pt x="3272" y="14"/>
                  </a:lnTo>
                  <a:lnTo>
                    <a:pt x="3272" y="14"/>
                  </a:lnTo>
                  <a:lnTo>
                    <a:pt x="3274" y="14"/>
                  </a:lnTo>
                  <a:lnTo>
                    <a:pt x="3274" y="14"/>
                  </a:lnTo>
                  <a:lnTo>
                    <a:pt x="3276" y="14"/>
                  </a:lnTo>
                  <a:lnTo>
                    <a:pt x="3276" y="14"/>
                  </a:lnTo>
                  <a:lnTo>
                    <a:pt x="3276" y="14"/>
                  </a:lnTo>
                  <a:lnTo>
                    <a:pt x="3276" y="14"/>
                  </a:lnTo>
                  <a:lnTo>
                    <a:pt x="3278" y="14"/>
                  </a:lnTo>
                  <a:lnTo>
                    <a:pt x="3278" y="14"/>
                  </a:lnTo>
                  <a:lnTo>
                    <a:pt x="3280" y="14"/>
                  </a:lnTo>
                  <a:lnTo>
                    <a:pt x="3280" y="14"/>
                  </a:lnTo>
                  <a:lnTo>
                    <a:pt x="3282" y="14"/>
                  </a:lnTo>
                  <a:lnTo>
                    <a:pt x="3282" y="14"/>
                  </a:lnTo>
                  <a:lnTo>
                    <a:pt x="3284" y="14"/>
                  </a:lnTo>
                  <a:lnTo>
                    <a:pt x="3284" y="14"/>
                  </a:lnTo>
                  <a:lnTo>
                    <a:pt x="3290" y="12"/>
                  </a:lnTo>
                  <a:lnTo>
                    <a:pt x="3290" y="12"/>
                  </a:lnTo>
                  <a:lnTo>
                    <a:pt x="3294" y="12"/>
                  </a:lnTo>
                  <a:lnTo>
                    <a:pt x="3298" y="12"/>
                  </a:lnTo>
                  <a:lnTo>
                    <a:pt x="3298" y="12"/>
                  </a:lnTo>
                  <a:lnTo>
                    <a:pt x="3300" y="12"/>
                  </a:lnTo>
                  <a:lnTo>
                    <a:pt x="3300" y="12"/>
                  </a:lnTo>
                  <a:lnTo>
                    <a:pt x="3300" y="12"/>
                  </a:lnTo>
                  <a:lnTo>
                    <a:pt x="3300" y="12"/>
                  </a:lnTo>
                  <a:lnTo>
                    <a:pt x="3302" y="12"/>
                  </a:lnTo>
                  <a:lnTo>
                    <a:pt x="3302" y="12"/>
                  </a:lnTo>
                  <a:lnTo>
                    <a:pt x="3304" y="12"/>
                  </a:lnTo>
                  <a:lnTo>
                    <a:pt x="3304" y="12"/>
                  </a:lnTo>
                  <a:lnTo>
                    <a:pt x="3306" y="12"/>
                  </a:lnTo>
                  <a:lnTo>
                    <a:pt x="3306" y="12"/>
                  </a:lnTo>
                  <a:lnTo>
                    <a:pt x="3306" y="12"/>
                  </a:lnTo>
                  <a:lnTo>
                    <a:pt x="3306" y="12"/>
                  </a:lnTo>
                  <a:lnTo>
                    <a:pt x="3308" y="12"/>
                  </a:lnTo>
                  <a:lnTo>
                    <a:pt x="3308" y="12"/>
                  </a:lnTo>
                  <a:lnTo>
                    <a:pt x="3308" y="12"/>
                  </a:lnTo>
                  <a:lnTo>
                    <a:pt x="3308" y="12"/>
                  </a:lnTo>
                  <a:lnTo>
                    <a:pt x="3312" y="12"/>
                  </a:lnTo>
                  <a:lnTo>
                    <a:pt x="3312" y="12"/>
                  </a:lnTo>
                  <a:lnTo>
                    <a:pt x="3312" y="12"/>
                  </a:lnTo>
                  <a:lnTo>
                    <a:pt x="3312" y="12"/>
                  </a:lnTo>
                  <a:lnTo>
                    <a:pt x="3312" y="12"/>
                  </a:lnTo>
                  <a:lnTo>
                    <a:pt x="3312" y="12"/>
                  </a:lnTo>
                  <a:lnTo>
                    <a:pt x="3314" y="12"/>
                  </a:lnTo>
                  <a:lnTo>
                    <a:pt x="3314" y="12"/>
                  </a:lnTo>
                  <a:lnTo>
                    <a:pt x="3314" y="12"/>
                  </a:lnTo>
                  <a:lnTo>
                    <a:pt x="3314" y="12"/>
                  </a:lnTo>
                  <a:lnTo>
                    <a:pt x="3316" y="12"/>
                  </a:lnTo>
                  <a:lnTo>
                    <a:pt x="3316" y="12"/>
                  </a:lnTo>
                  <a:lnTo>
                    <a:pt x="3322" y="12"/>
                  </a:lnTo>
                  <a:lnTo>
                    <a:pt x="3322" y="12"/>
                  </a:lnTo>
                  <a:lnTo>
                    <a:pt x="3324" y="14"/>
                  </a:lnTo>
                  <a:lnTo>
                    <a:pt x="3324" y="14"/>
                  </a:lnTo>
                  <a:lnTo>
                    <a:pt x="3328" y="14"/>
                  </a:lnTo>
                  <a:lnTo>
                    <a:pt x="3328" y="14"/>
                  </a:lnTo>
                  <a:lnTo>
                    <a:pt x="3330" y="12"/>
                  </a:lnTo>
                  <a:lnTo>
                    <a:pt x="3330" y="12"/>
                  </a:lnTo>
                  <a:lnTo>
                    <a:pt x="3330" y="12"/>
                  </a:lnTo>
                  <a:lnTo>
                    <a:pt x="3330" y="12"/>
                  </a:lnTo>
                  <a:lnTo>
                    <a:pt x="3334" y="12"/>
                  </a:lnTo>
                  <a:lnTo>
                    <a:pt x="3334" y="12"/>
                  </a:lnTo>
                  <a:lnTo>
                    <a:pt x="3340" y="12"/>
                  </a:lnTo>
                  <a:lnTo>
                    <a:pt x="3340" y="12"/>
                  </a:lnTo>
                  <a:lnTo>
                    <a:pt x="3344" y="12"/>
                  </a:lnTo>
                  <a:lnTo>
                    <a:pt x="3344" y="12"/>
                  </a:lnTo>
                  <a:lnTo>
                    <a:pt x="3346" y="12"/>
                  </a:lnTo>
                  <a:lnTo>
                    <a:pt x="3346" y="12"/>
                  </a:lnTo>
                  <a:lnTo>
                    <a:pt x="3348" y="12"/>
                  </a:lnTo>
                  <a:lnTo>
                    <a:pt x="3348" y="12"/>
                  </a:lnTo>
                  <a:lnTo>
                    <a:pt x="3352" y="12"/>
                  </a:lnTo>
                  <a:lnTo>
                    <a:pt x="3352" y="12"/>
                  </a:lnTo>
                  <a:lnTo>
                    <a:pt x="3362" y="12"/>
                  </a:lnTo>
                  <a:lnTo>
                    <a:pt x="3362" y="12"/>
                  </a:lnTo>
                  <a:lnTo>
                    <a:pt x="3366" y="12"/>
                  </a:lnTo>
                  <a:lnTo>
                    <a:pt x="3366" y="12"/>
                  </a:lnTo>
                  <a:lnTo>
                    <a:pt x="3372" y="12"/>
                  </a:lnTo>
                  <a:lnTo>
                    <a:pt x="3372" y="12"/>
                  </a:lnTo>
                  <a:lnTo>
                    <a:pt x="3374" y="14"/>
                  </a:lnTo>
                  <a:lnTo>
                    <a:pt x="3374" y="14"/>
                  </a:lnTo>
                  <a:lnTo>
                    <a:pt x="3378" y="14"/>
                  </a:lnTo>
                  <a:lnTo>
                    <a:pt x="3378" y="14"/>
                  </a:lnTo>
                  <a:lnTo>
                    <a:pt x="3382" y="14"/>
                  </a:lnTo>
                  <a:lnTo>
                    <a:pt x="3384" y="14"/>
                  </a:lnTo>
                  <a:lnTo>
                    <a:pt x="3384" y="14"/>
                  </a:lnTo>
                  <a:lnTo>
                    <a:pt x="3392" y="12"/>
                  </a:lnTo>
                  <a:lnTo>
                    <a:pt x="3392" y="12"/>
                  </a:lnTo>
                  <a:lnTo>
                    <a:pt x="3396" y="14"/>
                  </a:lnTo>
                  <a:lnTo>
                    <a:pt x="3396" y="14"/>
                  </a:lnTo>
                  <a:lnTo>
                    <a:pt x="3408" y="12"/>
                  </a:lnTo>
                  <a:lnTo>
                    <a:pt x="3408" y="12"/>
                  </a:lnTo>
                  <a:lnTo>
                    <a:pt x="3412" y="12"/>
                  </a:lnTo>
                  <a:lnTo>
                    <a:pt x="3412" y="12"/>
                  </a:lnTo>
                  <a:lnTo>
                    <a:pt x="3418" y="12"/>
                  </a:lnTo>
                  <a:lnTo>
                    <a:pt x="3418" y="12"/>
                  </a:lnTo>
                  <a:lnTo>
                    <a:pt x="3418" y="12"/>
                  </a:lnTo>
                  <a:lnTo>
                    <a:pt x="3418" y="12"/>
                  </a:lnTo>
                  <a:lnTo>
                    <a:pt x="3418" y="12"/>
                  </a:lnTo>
                  <a:lnTo>
                    <a:pt x="3418" y="12"/>
                  </a:lnTo>
                  <a:lnTo>
                    <a:pt x="3422" y="12"/>
                  </a:lnTo>
                  <a:lnTo>
                    <a:pt x="3422" y="12"/>
                  </a:lnTo>
                  <a:lnTo>
                    <a:pt x="3422" y="12"/>
                  </a:lnTo>
                  <a:lnTo>
                    <a:pt x="3422" y="12"/>
                  </a:lnTo>
                  <a:lnTo>
                    <a:pt x="3422" y="12"/>
                  </a:lnTo>
                  <a:lnTo>
                    <a:pt x="3422" y="12"/>
                  </a:lnTo>
                  <a:lnTo>
                    <a:pt x="3422" y="12"/>
                  </a:lnTo>
                  <a:lnTo>
                    <a:pt x="3422" y="12"/>
                  </a:lnTo>
                  <a:lnTo>
                    <a:pt x="3424" y="12"/>
                  </a:lnTo>
                  <a:lnTo>
                    <a:pt x="3424" y="12"/>
                  </a:lnTo>
                  <a:lnTo>
                    <a:pt x="3426" y="12"/>
                  </a:lnTo>
                  <a:lnTo>
                    <a:pt x="3426" y="12"/>
                  </a:lnTo>
                  <a:lnTo>
                    <a:pt x="3426" y="12"/>
                  </a:lnTo>
                  <a:lnTo>
                    <a:pt x="3426" y="12"/>
                  </a:lnTo>
                  <a:lnTo>
                    <a:pt x="3428" y="12"/>
                  </a:lnTo>
                  <a:lnTo>
                    <a:pt x="3428" y="12"/>
                  </a:lnTo>
                  <a:lnTo>
                    <a:pt x="3428" y="12"/>
                  </a:lnTo>
                  <a:lnTo>
                    <a:pt x="3432" y="12"/>
                  </a:lnTo>
                  <a:lnTo>
                    <a:pt x="3432" y="12"/>
                  </a:lnTo>
                  <a:lnTo>
                    <a:pt x="3434" y="12"/>
                  </a:lnTo>
                  <a:lnTo>
                    <a:pt x="3434" y="12"/>
                  </a:lnTo>
                  <a:lnTo>
                    <a:pt x="3438" y="12"/>
                  </a:lnTo>
                  <a:lnTo>
                    <a:pt x="3438" y="12"/>
                  </a:lnTo>
                  <a:lnTo>
                    <a:pt x="3440" y="12"/>
                  </a:lnTo>
                  <a:lnTo>
                    <a:pt x="3440" y="12"/>
                  </a:lnTo>
                  <a:lnTo>
                    <a:pt x="3442" y="12"/>
                  </a:lnTo>
                  <a:lnTo>
                    <a:pt x="3442" y="12"/>
                  </a:lnTo>
                  <a:lnTo>
                    <a:pt x="3444" y="12"/>
                  </a:lnTo>
                  <a:lnTo>
                    <a:pt x="3444" y="12"/>
                  </a:lnTo>
                  <a:lnTo>
                    <a:pt x="3446" y="12"/>
                  </a:lnTo>
                  <a:lnTo>
                    <a:pt x="3446" y="12"/>
                  </a:lnTo>
                  <a:lnTo>
                    <a:pt x="3448" y="12"/>
                  </a:lnTo>
                  <a:lnTo>
                    <a:pt x="3448" y="12"/>
                  </a:lnTo>
                  <a:lnTo>
                    <a:pt x="3450" y="12"/>
                  </a:lnTo>
                  <a:lnTo>
                    <a:pt x="3450" y="12"/>
                  </a:lnTo>
                  <a:lnTo>
                    <a:pt x="3450" y="12"/>
                  </a:lnTo>
                  <a:lnTo>
                    <a:pt x="3450" y="12"/>
                  </a:lnTo>
                  <a:lnTo>
                    <a:pt x="3452" y="14"/>
                  </a:lnTo>
                  <a:lnTo>
                    <a:pt x="3452" y="14"/>
                  </a:lnTo>
                  <a:lnTo>
                    <a:pt x="3452" y="14"/>
                  </a:lnTo>
                  <a:lnTo>
                    <a:pt x="3454" y="16"/>
                  </a:lnTo>
                  <a:lnTo>
                    <a:pt x="3454" y="16"/>
                  </a:lnTo>
                  <a:lnTo>
                    <a:pt x="3456" y="16"/>
                  </a:lnTo>
                  <a:lnTo>
                    <a:pt x="3456" y="16"/>
                  </a:lnTo>
                  <a:lnTo>
                    <a:pt x="3456" y="16"/>
                  </a:lnTo>
                  <a:lnTo>
                    <a:pt x="3456" y="16"/>
                  </a:lnTo>
                  <a:lnTo>
                    <a:pt x="3456" y="16"/>
                  </a:lnTo>
                  <a:lnTo>
                    <a:pt x="3456" y="16"/>
                  </a:lnTo>
                  <a:lnTo>
                    <a:pt x="3456" y="18"/>
                  </a:lnTo>
                  <a:lnTo>
                    <a:pt x="3456" y="18"/>
                  </a:lnTo>
                  <a:lnTo>
                    <a:pt x="3456" y="18"/>
                  </a:lnTo>
                  <a:lnTo>
                    <a:pt x="3458" y="18"/>
                  </a:lnTo>
                  <a:lnTo>
                    <a:pt x="3458" y="18"/>
                  </a:lnTo>
                  <a:lnTo>
                    <a:pt x="3470" y="18"/>
                  </a:lnTo>
                  <a:lnTo>
                    <a:pt x="3470" y="18"/>
                  </a:lnTo>
                  <a:lnTo>
                    <a:pt x="3478" y="16"/>
                  </a:lnTo>
                  <a:lnTo>
                    <a:pt x="3478" y="16"/>
                  </a:lnTo>
                  <a:lnTo>
                    <a:pt x="3480" y="16"/>
                  </a:lnTo>
                  <a:lnTo>
                    <a:pt x="3480" y="16"/>
                  </a:lnTo>
                  <a:lnTo>
                    <a:pt x="3482" y="16"/>
                  </a:lnTo>
                  <a:lnTo>
                    <a:pt x="3482" y="16"/>
                  </a:lnTo>
                  <a:lnTo>
                    <a:pt x="3482" y="16"/>
                  </a:lnTo>
                  <a:lnTo>
                    <a:pt x="3482" y="16"/>
                  </a:lnTo>
                  <a:lnTo>
                    <a:pt x="3484" y="14"/>
                  </a:lnTo>
                  <a:lnTo>
                    <a:pt x="3484" y="14"/>
                  </a:lnTo>
                  <a:lnTo>
                    <a:pt x="3484" y="14"/>
                  </a:lnTo>
                  <a:lnTo>
                    <a:pt x="3484" y="14"/>
                  </a:lnTo>
                  <a:lnTo>
                    <a:pt x="3484" y="14"/>
                  </a:lnTo>
                  <a:lnTo>
                    <a:pt x="3488" y="14"/>
                  </a:lnTo>
                  <a:lnTo>
                    <a:pt x="3488" y="14"/>
                  </a:lnTo>
                  <a:lnTo>
                    <a:pt x="3490" y="14"/>
                  </a:lnTo>
                  <a:lnTo>
                    <a:pt x="3490" y="14"/>
                  </a:lnTo>
                  <a:lnTo>
                    <a:pt x="3494" y="14"/>
                  </a:lnTo>
                  <a:lnTo>
                    <a:pt x="3494" y="14"/>
                  </a:lnTo>
                  <a:lnTo>
                    <a:pt x="3498" y="12"/>
                  </a:lnTo>
                  <a:lnTo>
                    <a:pt x="3500" y="14"/>
                  </a:lnTo>
                  <a:lnTo>
                    <a:pt x="3500" y="14"/>
                  </a:lnTo>
                  <a:lnTo>
                    <a:pt x="3502" y="14"/>
                  </a:lnTo>
                  <a:lnTo>
                    <a:pt x="3502" y="14"/>
                  </a:lnTo>
                  <a:lnTo>
                    <a:pt x="3502" y="14"/>
                  </a:lnTo>
                  <a:lnTo>
                    <a:pt x="3502" y="14"/>
                  </a:lnTo>
                  <a:lnTo>
                    <a:pt x="3504" y="14"/>
                  </a:lnTo>
                  <a:lnTo>
                    <a:pt x="3504" y="14"/>
                  </a:lnTo>
                  <a:lnTo>
                    <a:pt x="3504" y="14"/>
                  </a:lnTo>
                  <a:lnTo>
                    <a:pt x="3504" y="14"/>
                  </a:lnTo>
                  <a:lnTo>
                    <a:pt x="3506" y="14"/>
                  </a:lnTo>
                  <a:lnTo>
                    <a:pt x="3506" y="14"/>
                  </a:lnTo>
                  <a:lnTo>
                    <a:pt x="3508" y="14"/>
                  </a:lnTo>
                  <a:lnTo>
                    <a:pt x="3508" y="14"/>
                  </a:lnTo>
                  <a:lnTo>
                    <a:pt x="3508" y="14"/>
                  </a:lnTo>
                  <a:lnTo>
                    <a:pt x="3508" y="14"/>
                  </a:lnTo>
                  <a:lnTo>
                    <a:pt x="3510" y="14"/>
                  </a:lnTo>
                  <a:lnTo>
                    <a:pt x="3510" y="14"/>
                  </a:lnTo>
                  <a:lnTo>
                    <a:pt x="3514" y="16"/>
                  </a:lnTo>
                  <a:lnTo>
                    <a:pt x="3514" y="16"/>
                  </a:lnTo>
                  <a:lnTo>
                    <a:pt x="3520" y="16"/>
                  </a:lnTo>
                  <a:lnTo>
                    <a:pt x="3520" y="16"/>
                  </a:lnTo>
                  <a:lnTo>
                    <a:pt x="3520" y="16"/>
                  </a:lnTo>
                  <a:lnTo>
                    <a:pt x="3520" y="16"/>
                  </a:lnTo>
                  <a:lnTo>
                    <a:pt x="3522" y="16"/>
                  </a:lnTo>
                  <a:lnTo>
                    <a:pt x="3524" y="18"/>
                  </a:lnTo>
                  <a:lnTo>
                    <a:pt x="3524" y="18"/>
                  </a:lnTo>
                  <a:lnTo>
                    <a:pt x="3524" y="18"/>
                  </a:lnTo>
                  <a:lnTo>
                    <a:pt x="3524" y="18"/>
                  </a:lnTo>
                  <a:lnTo>
                    <a:pt x="3526" y="18"/>
                  </a:lnTo>
                  <a:lnTo>
                    <a:pt x="3526" y="18"/>
                  </a:lnTo>
                  <a:lnTo>
                    <a:pt x="3530" y="18"/>
                  </a:lnTo>
                  <a:lnTo>
                    <a:pt x="3530" y="18"/>
                  </a:lnTo>
                  <a:lnTo>
                    <a:pt x="3530" y="16"/>
                  </a:lnTo>
                  <a:lnTo>
                    <a:pt x="3530" y="16"/>
                  </a:lnTo>
                  <a:lnTo>
                    <a:pt x="3530" y="16"/>
                  </a:lnTo>
                  <a:lnTo>
                    <a:pt x="3530" y="16"/>
                  </a:lnTo>
                  <a:lnTo>
                    <a:pt x="3532" y="16"/>
                  </a:lnTo>
                  <a:lnTo>
                    <a:pt x="3532" y="16"/>
                  </a:lnTo>
                  <a:lnTo>
                    <a:pt x="3534" y="14"/>
                  </a:lnTo>
                  <a:lnTo>
                    <a:pt x="3534" y="14"/>
                  </a:lnTo>
                  <a:lnTo>
                    <a:pt x="3540" y="12"/>
                  </a:lnTo>
                  <a:lnTo>
                    <a:pt x="3540" y="12"/>
                  </a:lnTo>
                  <a:lnTo>
                    <a:pt x="3554" y="14"/>
                  </a:lnTo>
                  <a:lnTo>
                    <a:pt x="3554" y="14"/>
                  </a:lnTo>
                  <a:lnTo>
                    <a:pt x="3556" y="14"/>
                  </a:lnTo>
                  <a:lnTo>
                    <a:pt x="3556" y="14"/>
                  </a:lnTo>
                  <a:lnTo>
                    <a:pt x="3560" y="14"/>
                  </a:lnTo>
                  <a:lnTo>
                    <a:pt x="3560" y="14"/>
                  </a:lnTo>
                  <a:lnTo>
                    <a:pt x="3566" y="14"/>
                  </a:lnTo>
                  <a:lnTo>
                    <a:pt x="3572" y="14"/>
                  </a:lnTo>
                  <a:lnTo>
                    <a:pt x="3572" y="14"/>
                  </a:lnTo>
                  <a:lnTo>
                    <a:pt x="3576" y="14"/>
                  </a:lnTo>
                  <a:lnTo>
                    <a:pt x="3582" y="14"/>
                  </a:lnTo>
                  <a:lnTo>
                    <a:pt x="3582" y="14"/>
                  </a:lnTo>
                  <a:lnTo>
                    <a:pt x="3588" y="14"/>
                  </a:lnTo>
                  <a:lnTo>
                    <a:pt x="3588" y="14"/>
                  </a:lnTo>
                  <a:lnTo>
                    <a:pt x="3592" y="16"/>
                  </a:lnTo>
                  <a:lnTo>
                    <a:pt x="3592" y="16"/>
                  </a:lnTo>
                  <a:lnTo>
                    <a:pt x="3600" y="16"/>
                  </a:lnTo>
                  <a:lnTo>
                    <a:pt x="3600" y="16"/>
                  </a:lnTo>
                  <a:lnTo>
                    <a:pt x="3602" y="16"/>
                  </a:lnTo>
                  <a:lnTo>
                    <a:pt x="3602" y="16"/>
                  </a:lnTo>
                  <a:lnTo>
                    <a:pt x="3602" y="16"/>
                  </a:lnTo>
                  <a:lnTo>
                    <a:pt x="3602" y="16"/>
                  </a:lnTo>
                  <a:lnTo>
                    <a:pt x="3604" y="18"/>
                  </a:lnTo>
                  <a:lnTo>
                    <a:pt x="3604" y="18"/>
                  </a:lnTo>
                  <a:lnTo>
                    <a:pt x="3614" y="16"/>
                  </a:lnTo>
                  <a:lnTo>
                    <a:pt x="3614" y="16"/>
                  </a:lnTo>
                  <a:lnTo>
                    <a:pt x="3616" y="16"/>
                  </a:lnTo>
                  <a:lnTo>
                    <a:pt x="3616" y="16"/>
                  </a:lnTo>
                  <a:lnTo>
                    <a:pt x="3618" y="16"/>
                  </a:lnTo>
                  <a:lnTo>
                    <a:pt x="3618" y="16"/>
                  </a:lnTo>
                  <a:lnTo>
                    <a:pt x="3618" y="16"/>
                  </a:lnTo>
                  <a:lnTo>
                    <a:pt x="3618" y="16"/>
                  </a:lnTo>
                  <a:lnTo>
                    <a:pt x="3618" y="14"/>
                  </a:lnTo>
                  <a:lnTo>
                    <a:pt x="3618" y="14"/>
                  </a:lnTo>
                  <a:lnTo>
                    <a:pt x="3620" y="16"/>
                  </a:lnTo>
                  <a:lnTo>
                    <a:pt x="3620" y="16"/>
                  </a:lnTo>
                  <a:lnTo>
                    <a:pt x="3620" y="16"/>
                  </a:lnTo>
                  <a:lnTo>
                    <a:pt x="3620" y="16"/>
                  </a:lnTo>
                  <a:lnTo>
                    <a:pt x="3620" y="14"/>
                  </a:lnTo>
                  <a:lnTo>
                    <a:pt x="3620" y="14"/>
                  </a:lnTo>
                  <a:lnTo>
                    <a:pt x="3620" y="16"/>
                  </a:lnTo>
                  <a:lnTo>
                    <a:pt x="3620" y="16"/>
                  </a:lnTo>
                  <a:lnTo>
                    <a:pt x="3622" y="14"/>
                  </a:lnTo>
                  <a:lnTo>
                    <a:pt x="3622" y="14"/>
                  </a:lnTo>
                  <a:lnTo>
                    <a:pt x="3622" y="16"/>
                  </a:lnTo>
                  <a:lnTo>
                    <a:pt x="3622" y="16"/>
                  </a:lnTo>
                  <a:lnTo>
                    <a:pt x="3624" y="16"/>
                  </a:lnTo>
                  <a:lnTo>
                    <a:pt x="3624" y="16"/>
                  </a:lnTo>
                  <a:lnTo>
                    <a:pt x="3624" y="16"/>
                  </a:lnTo>
                  <a:lnTo>
                    <a:pt x="3624" y="16"/>
                  </a:lnTo>
                  <a:lnTo>
                    <a:pt x="3630" y="16"/>
                  </a:lnTo>
                  <a:lnTo>
                    <a:pt x="3630" y="16"/>
                  </a:lnTo>
                  <a:lnTo>
                    <a:pt x="3630" y="16"/>
                  </a:lnTo>
                  <a:lnTo>
                    <a:pt x="3630" y="16"/>
                  </a:lnTo>
                  <a:lnTo>
                    <a:pt x="3630" y="16"/>
                  </a:lnTo>
                  <a:lnTo>
                    <a:pt x="3630" y="16"/>
                  </a:lnTo>
                  <a:lnTo>
                    <a:pt x="3630" y="16"/>
                  </a:lnTo>
                  <a:lnTo>
                    <a:pt x="3630" y="16"/>
                  </a:lnTo>
                  <a:lnTo>
                    <a:pt x="3634" y="16"/>
                  </a:lnTo>
                  <a:lnTo>
                    <a:pt x="3634" y="16"/>
                  </a:lnTo>
                  <a:lnTo>
                    <a:pt x="3634" y="16"/>
                  </a:lnTo>
                  <a:lnTo>
                    <a:pt x="3634" y="16"/>
                  </a:lnTo>
                  <a:lnTo>
                    <a:pt x="3634" y="16"/>
                  </a:lnTo>
                  <a:lnTo>
                    <a:pt x="3634" y="16"/>
                  </a:lnTo>
                  <a:lnTo>
                    <a:pt x="3634" y="16"/>
                  </a:lnTo>
                  <a:lnTo>
                    <a:pt x="3634"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8" y="16"/>
                  </a:lnTo>
                  <a:lnTo>
                    <a:pt x="3638" y="16"/>
                  </a:lnTo>
                  <a:lnTo>
                    <a:pt x="3638" y="16"/>
                  </a:lnTo>
                  <a:lnTo>
                    <a:pt x="3638" y="16"/>
                  </a:lnTo>
                  <a:lnTo>
                    <a:pt x="3638" y="16"/>
                  </a:lnTo>
                  <a:lnTo>
                    <a:pt x="3638" y="16"/>
                  </a:lnTo>
                  <a:lnTo>
                    <a:pt x="3638" y="16"/>
                  </a:lnTo>
                  <a:lnTo>
                    <a:pt x="3638" y="16"/>
                  </a:lnTo>
                  <a:lnTo>
                    <a:pt x="3642" y="16"/>
                  </a:lnTo>
                  <a:lnTo>
                    <a:pt x="3642" y="16"/>
                  </a:lnTo>
                  <a:lnTo>
                    <a:pt x="3642" y="16"/>
                  </a:lnTo>
                  <a:lnTo>
                    <a:pt x="3642" y="16"/>
                  </a:lnTo>
                  <a:lnTo>
                    <a:pt x="3642" y="16"/>
                  </a:lnTo>
                  <a:lnTo>
                    <a:pt x="3642" y="16"/>
                  </a:lnTo>
                  <a:lnTo>
                    <a:pt x="3646" y="18"/>
                  </a:lnTo>
                  <a:lnTo>
                    <a:pt x="3646" y="18"/>
                  </a:lnTo>
                  <a:lnTo>
                    <a:pt x="3646" y="18"/>
                  </a:lnTo>
                  <a:lnTo>
                    <a:pt x="3646" y="18"/>
                  </a:lnTo>
                  <a:lnTo>
                    <a:pt x="3648" y="16"/>
                  </a:lnTo>
                  <a:lnTo>
                    <a:pt x="3648" y="16"/>
                  </a:lnTo>
                  <a:lnTo>
                    <a:pt x="3648" y="16"/>
                  </a:lnTo>
                  <a:lnTo>
                    <a:pt x="3648" y="16"/>
                  </a:lnTo>
                  <a:lnTo>
                    <a:pt x="3650" y="16"/>
                  </a:lnTo>
                  <a:lnTo>
                    <a:pt x="3650" y="16"/>
                  </a:lnTo>
                  <a:lnTo>
                    <a:pt x="3652" y="16"/>
                  </a:lnTo>
                  <a:lnTo>
                    <a:pt x="3652" y="16"/>
                  </a:lnTo>
                  <a:lnTo>
                    <a:pt x="3652" y="16"/>
                  </a:lnTo>
                  <a:lnTo>
                    <a:pt x="3652" y="16"/>
                  </a:lnTo>
                  <a:lnTo>
                    <a:pt x="3654" y="16"/>
                  </a:lnTo>
                  <a:lnTo>
                    <a:pt x="3654" y="16"/>
                  </a:lnTo>
                  <a:lnTo>
                    <a:pt x="3654" y="16"/>
                  </a:lnTo>
                  <a:lnTo>
                    <a:pt x="3654" y="16"/>
                  </a:lnTo>
                  <a:lnTo>
                    <a:pt x="3656" y="14"/>
                  </a:lnTo>
                  <a:lnTo>
                    <a:pt x="3658" y="14"/>
                  </a:lnTo>
                  <a:lnTo>
                    <a:pt x="3658" y="14"/>
                  </a:lnTo>
                  <a:lnTo>
                    <a:pt x="3658" y="16"/>
                  </a:lnTo>
                  <a:lnTo>
                    <a:pt x="3658" y="16"/>
                  </a:lnTo>
                  <a:lnTo>
                    <a:pt x="3658" y="16"/>
                  </a:lnTo>
                  <a:lnTo>
                    <a:pt x="3662" y="20"/>
                  </a:lnTo>
                  <a:lnTo>
                    <a:pt x="3662" y="20"/>
                  </a:lnTo>
                  <a:lnTo>
                    <a:pt x="3668" y="20"/>
                  </a:lnTo>
                  <a:lnTo>
                    <a:pt x="3672" y="20"/>
                  </a:lnTo>
                  <a:lnTo>
                    <a:pt x="3672" y="20"/>
                  </a:lnTo>
                  <a:lnTo>
                    <a:pt x="3678" y="22"/>
                  </a:lnTo>
                  <a:lnTo>
                    <a:pt x="3684" y="22"/>
                  </a:lnTo>
                  <a:lnTo>
                    <a:pt x="3684" y="22"/>
                  </a:lnTo>
                  <a:lnTo>
                    <a:pt x="3688" y="20"/>
                  </a:lnTo>
                  <a:lnTo>
                    <a:pt x="3688" y="20"/>
                  </a:lnTo>
                  <a:lnTo>
                    <a:pt x="3690" y="20"/>
                  </a:lnTo>
                  <a:lnTo>
                    <a:pt x="3690" y="20"/>
                  </a:lnTo>
                  <a:lnTo>
                    <a:pt x="3692" y="18"/>
                  </a:lnTo>
                  <a:lnTo>
                    <a:pt x="3692" y="18"/>
                  </a:lnTo>
                  <a:lnTo>
                    <a:pt x="3692" y="18"/>
                  </a:lnTo>
                  <a:lnTo>
                    <a:pt x="3692" y="18"/>
                  </a:lnTo>
                  <a:lnTo>
                    <a:pt x="3692" y="18"/>
                  </a:lnTo>
                  <a:lnTo>
                    <a:pt x="3692" y="18"/>
                  </a:lnTo>
                  <a:lnTo>
                    <a:pt x="3692" y="18"/>
                  </a:lnTo>
                  <a:lnTo>
                    <a:pt x="3692" y="18"/>
                  </a:lnTo>
                  <a:lnTo>
                    <a:pt x="3694" y="18"/>
                  </a:lnTo>
                  <a:lnTo>
                    <a:pt x="3694" y="18"/>
                  </a:lnTo>
                  <a:lnTo>
                    <a:pt x="3698" y="18"/>
                  </a:lnTo>
                  <a:lnTo>
                    <a:pt x="3698" y="18"/>
                  </a:lnTo>
                  <a:lnTo>
                    <a:pt x="3702" y="16"/>
                  </a:lnTo>
                  <a:lnTo>
                    <a:pt x="3702" y="16"/>
                  </a:lnTo>
                  <a:lnTo>
                    <a:pt x="3708" y="18"/>
                  </a:lnTo>
                  <a:lnTo>
                    <a:pt x="3708" y="18"/>
                  </a:lnTo>
                  <a:lnTo>
                    <a:pt x="3710" y="18"/>
                  </a:lnTo>
                  <a:lnTo>
                    <a:pt x="3710" y="18"/>
                  </a:lnTo>
                  <a:lnTo>
                    <a:pt x="3714" y="18"/>
                  </a:lnTo>
                  <a:lnTo>
                    <a:pt x="3714" y="18"/>
                  </a:lnTo>
                  <a:lnTo>
                    <a:pt x="3716" y="18"/>
                  </a:lnTo>
                  <a:lnTo>
                    <a:pt x="3716" y="18"/>
                  </a:lnTo>
                  <a:lnTo>
                    <a:pt x="3720" y="18"/>
                  </a:lnTo>
                  <a:lnTo>
                    <a:pt x="3720" y="18"/>
                  </a:lnTo>
                  <a:lnTo>
                    <a:pt x="3726" y="18"/>
                  </a:lnTo>
                  <a:lnTo>
                    <a:pt x="3726" y="18"/>
                  </a:lnTo>
                  <a:lnTo>
                    <a:pt x="3732" y="18"/>
                  </a:lnTo>
                  <a:lnTo>
                    <a:pt x="3732" y="18"/>
                  </a:lnTo>
                  <a:lnTo>
                    <a:pt x="3734" y="18"/>
                  </a:lnTo>
                  <a:lnTo>
                    <a:pt x="3734" y="18"/>
                  </a:lnTo>
                  <a:lnTo>
                    <a:pt x="3740" y="18"/>
                  </a:lnTo>
                  <a:lnTo>
                    <a:pt x="3740" y="18"/>
                  </a:lnTo>
                  <a:lnTo>
                    <a:pt x="3748" y="18"/>
                  </a:lnTo>
                  <a:lnTo>
                    <a:pt x="3748" y="18"/>
                  </a:lnTo>
                  <a:lnTo>
                    <a:pt x="3756" y="18"/>
                  </a:lnTo>
                  <a:lnTo>
                    <a:pt x="3756" y="18"/>
                  </a:lnTo>
                  <a:lnTo>
                    <a:pt x="3760" y="20"/>
                  </a:lnTo>
                  <a:lnTo>
                    <a:pt x="3760" y="20"/>
                  </a:lnTo>
                  <a:lnTo>
                    <a:pt x="3764" y="20"/>
                  </a:lnTo>
                  <a:lnTo>
                    <a:pt x="3764" y="20"/>
                  </a:lnTo>
                  <a:lnTo>
                    <a:pt x="3770" y="20"/>
                  </a:lnTo>
                  <a:lnTo>
                    <a:pt x="3770" y="20"/>
                  </a:lnTo>
                  <a:lnTo>
                    <a:pt x="3772" y="20"/>
                  </a:lnTo>
                  <a:lnTo>
                    <a:pt x="3772" y="20"/>
                  </a:lnTo>
                  <a:lnTo>
                    <a:pt x="3776" y="20"/>
                  </a:lnTo>
                  <a:lnTo>
                    <a:pt x="3776" y="20"/>
                  </a:lnTo>
                  <a:lnTo>
                    <a:pt x="3778" y="20"/>
                  </a:lnTo>
                  <a:lnTo>
                    <a:pt x="3780" y="20"/>
                  </a:lnTo>
                  <a:lnTo>
                    <a:pt x="3780" y="20"/>
                  </a:lnTo>
                  <a:lnTo>
                    <a:pt x="3782" y="20"/>
                  </a:lnTo>
                  <a:lnTo>
                    <a:pt x="3782" y="20"/>
                  </a:lnTo>
                  <a:lnTo>
                    <a:pt x="3784" y="20"/>
                  </a:lnTo>
                  <a:lnTo>
                    <a:pt x="3784" y="20"/>
                  </a:lnTo>
                  <a:lnTo>
                    <a:pt x="3784" y="20"/>
                  </a:lnTo>
                  <a:lnTo>
                    <a:pt x="3784" y="20"/>
                  </a:lnTo>
                  <a:lnTo>
                    <a:pt x="3786" y="20"/>
                  </a:lnTo>
                  <a:lnTo>
                    <a:pt x="3786" y="20"/>
                  </a:lnTo>
                  <a:lnTo>
                    <a:pt x="3786" y="20"/>
                  </a:lnTo>
                  <a:lnTo>
                    <a:pt x="3786" y="20"/>
                  </a:lnTo>
                  <a:lnTo>
                    <a:pt x="3788" y="20"/>
                  </a:lnTo>
                  <a:lnTo>
                    <a:pt x="3788" y="20"/>
                  </a:lnTo>
                  <a:lnTo>
                    <a:pt x="3790" y="22"/>
                  </a:lnTo>
                  <a:lnTo>
                    <a:pt x="3790" y="22"/>
                  </a:lnTo>
                  <a:lnTo>
                    <a:pt x="3794" y="22"/>
                  </a:lnTo>
                  <a:lnTo>
                    <a:pt x="3794" y="22"/>
                  </a:lnTo>
                  <a:lnTo>
                    <a:pt x="3796" y="22"/>
                  </a:lnTo>
                  <a:lnTo>
                    <a:pt x="3796" y="22"/>
                  </a:lnTo>
                  <a:lnTo>
                    <a:pt x="3796" y="22"/>
                  </a:lnTo>
                  <a:lnTo>
                    <a:pt x="3796" y="22"/>
                  </a:lnTo>
                  <a:lnTo>
                    <a:pt x="3796" y="22"/>
                  </a:lnTo>
                  <a:lnTo>
                    <a:pt x="3796" y="22"/>
                  </a:lnTo>
                  <a:lnTo>
                    <a:pt x="3798" y="20"/>
                  </a:lnTo>
                  <a:lnTo>
                    <a:pt x="3798" y="20"/>
                  </a:lnTo>
                  <a:lnTo>
                    <a:pt x="3802" y="22"/>
                  </a:lnTo>
                  <a:lnTo>
                    <a:pt x="3802" y="22"/>
                  </a:lnTo>
                  <a:lnTo>
                    <a:pt x="3802" y="20"/>
                  </a:lnTo>
                  <a:lnTo>
                    <a:pt x="3802" y="20"/>
                  </a:lnTo>
                  <a:lnTo>
                    <a:pt x="3804" y="20"/>
                  </a:lnTo>
                  <a:lnTo>
                    <a:pt x="3804" y="20"/>
                  </a:lnTo>
                  <a:lnTo>
                    <a:pt x="3804" y="22"/>
                  </a:lnTo>
                  <a:lnTo>
                    <a:pt x="3804" y="22"/>
                  </a:lnTo>
                  <a:lnTo>
                    <a:pt x="3806" y="22"/>
                  </a:lnTo>
                  <a:lnTo>
                    <a:pt x="3806" y="22"/>
                  </a:lnTo>
                  <a:lnTo>
                    <a:pt x="3806" y="22"/>
                  </a:lnTo>
                  <a:lnTo>
                    <a:pt x="3806" y="22"/>
                  </a:lnTo>
                  <a:lnTo>
                    <a:pt x="3808" y="22"/>
                  </a:lnTo>
                  <a:lnTo>
                    <a:pt x="3808" y="22"/>
                  </a:lnTo>
                  <a:lnTo>
                    <a:pt x="3808" y="22"/>
                  </a:lnTo>
                  <a:lnTo>
                    <a:pt x="3808" y="22"/>
                  </a:lnTo>
                  <a:lnTo>
                    <a:pt x="3808" y="22"/>
                  </a:lnTo>
                  <a:lnTo>
                    <a:pt x="3808" y="22"/>
                  </a:lnTo>
                  <a:lnTo>
                    <a:pt x="3808" y="22"/>
                  </a:lnTo>
                  <a:lnTo>
                    <a:pt x="3808" y="22"/>
                  </a:lnTo>
                  <a:lnTo>
                    <a:pt x="3808" y="22"/>
                  </a:lnTo>
                  <a:lnTo>
                    <a:pt x="3808" y="22"/>
                  </a:lnTo>
                  <a:lnTo>
                    <a:pt x="3810" y="22"/>
                  </a:lnTo>
                  <a:lnTo>
                    <a:pt x="3810" y="22"/>
                  </a:lnTo>
                  <a:lnTo>
                    <a:pt x="3810" y="22"/>
                  </a:lnTo>
                  <a:lnTo>
                    <a:pt x="3810" y="22"/>
                  </a:lnTo>
                  <a:lnTo>
                    <a:pt x="3810" y="22"/>
                  </a:lnTo>
                  <a:lnTo>
                    <a:pt x="3810" y="22"/>
                  </a:lnTo>
                  <a:lnTo>
                    <a:pt x="3810" y="22"/>
                  </a:lnTo>
                  <a:lnTo>
                    <a:pt x="3810" y="22"/>
                  </a:lnTo>
                  <a:lnTo>
                    <a:pt x="3810" y="22"/>
                  </a:lnTo>
                  <a:lnTo>
                    <a:pt x="3810" y="22"/>
                  </a:lnTo>
                  <a:lnTo>
                    <a:pt x="3812" y="22"/>
                  </a:lnTo>
                  <a:lnTo>
                    <a:pt x="3812" y="22"/>
                  </a:lnTo>
                  <a:lnTo>
                    <a:pt x="3814" y="22"/>
                  </a:lnTo>
                  <a:lnTo>
                    <a:pt x="3814" y="22"/>
                  </a:lnTo>
                  <a:lnTo>
                    <a:pt x="3816" y="22"/>
                  </a:lnTo>
                  <a:lnTo>
                    <a:pt x="3816" y="22"/>
                  </a:lnTo>
                  <a:lnTo>
                    <a:pt x="3818" y="22"/>
                  </a:lnTo>
                  <a:lnTo>
                    <a:pt x="3818" y="22"/>
                  </a:lnTo>
                  <a:lnTo>
                    <a:pt x="3822" y="22"/>
                  </a:lnTo>
                  <a:lnTo>
                    <a:pt x="3822" y="22"/>
                  </a:lnTo>
                  <a:lnTo>
                    <a:pt x="3824" y="22"/>
                  </a:lnTo>
                  <a:lnTo>
                    <a:pt x="3824" y="22"/>
                  </a:lnTo>
                  <a:lnTo>
                    <a:pt x="3828" y="24"/>
                  </a:lnTo>
                  <a:lnTo>
                    <a:pt x="3828" y="24"/>
                  </a:lnTo>
                  <a:lnTo>
                    <a:pt x="3828" y="22"/>
                  </a:lnTo>
                  <a:lnTo>
                    <a:pt x="3828" y="22"/>
                  </a:lnTo>
                  <a:lnTo>
                    <a:pt x="3830" y="24"/>
                  </a:lnTo>
                  <a:lnTo>
                    <a:pt x="3830" y="24"/>
                  </a:lnTo>
                  <a:lnTo>
                    <a:pt x="3832" y="24"/>
                  </a:lnTo>
                  <a:lnTo>
                    <a:pt x="3832" y="24"/>
                  </a:lnTo>
                  <a:lnTo>
                    <a:pt x="3834" y="24"/>
                  </a:lnTo>
                  <a:lnTo>
                    <a:pt x="3834" y="24"/>
                  </a:lnTo>
                  <a:lnTo>
                    <a:pt x="3836" y="24"/>
                  </a:lnTo>
                  <a:lnTo>
                    <a:pt x="3836" y="24"/>
                  </a:lnTo>
                  <a:lnTo>
                    <a:pt x="3838" y="24"/>
                  </a:lnTo>
                  <a:lnTo>
                    <a:pt x="3838" y="24"/>
                  </a:lnTo>
                  <a:lnTo>
                    <a:pt x="3838" y="24"/>
                  </a:lnTo>
                  <a:lnTo>
                    <a:pt x="3838" y="24"/>
                  </a:lnTo>
                  <a:lnTo>
                    <a:pt x="3840" y="24"/>
                  </a:lnTo>
                  <a:lnTo>
                    <a:pt x="3840" y="24"/>
                  </a:lnTo>
                  <a:lnTo>
                    <a:pt x="3840" y="24"/>
                  </a:lnTo>
                  <a:lnTo>
                    <a:pt x="3840" y="24"/>
                  </a:lnTo>
                  <a:lnTo>
                    <a:pt x="3846" y="24"/>
                  </a:lnTo>
                  <a:lnTo>
                    <a:pt x="3846" y="24"/>
                  </a:lnTo>
                  <a:lnTo>
                    <a:pt x="3850" y="26"/>
                  </a:lnTo>
                  <a:lnTo>
                    <a:pt x="3850" y="26"/>
                  </a:lnTo>
                  <a:lnTo>
                    <a:pt x="3860" y="26"/>
                  </a:lnTo>
                  <a:lnTo>
                    <a:pt x="3860" y="26"/>
                  </a:lnTo>
                  <a:lnTo>
                    <a:pt x="3864" y="24"/>
                  </a:lnTo>
                  <a:lnTo>
                    <a:pt x="3864" y="24"/>
                  </a:lnTo>
                  <a:lnTo>
                    <a:pt x="3868" y="26"/>
                  </a:lnTo>
                  <a:lnTo>
                    <a:pt x="3868" y="26"/>
                  </a:lnTo>
                  <a:lnTo>
                    <a:pt x="3876" y="26"/>
                  </a:lnTo>
                  <a:lnTo>
                    <a:pt x="3876" y="26"/>
                  </a:lnTo>
                  <a:lnTo>
                    <a:pt x="3878" y="26"/>
                  </a:lnTo>
                  <a:lnTo>
                    <a:pt x="3878" y="26"/>
                  </a:lnTo>
                  <a:lnTo>
                    <a:pt x="3890" y="28"/>
                  </a:lnTo>
                  <a:lnTo>
                    <a:pt x="3890" y="28"/>
                  </a:lnTo>
                  <a:lnTo>
                    <a:pt x="3892" y="28"/>
                  </a:lnTo>
                  <a:lnTo>
                    <a:pt x="3892" y="28"/>
                  </a:lnTo>
                  <a:lnTo>
                    <a:pt x="3902" y="28"/>
                  </a:lnTo>
                  <a:lnTo>
                    <a:pt x="3902" y="28"/>
                  </a:lnTo>
                  <a:lnTo>
                    <a:pt x="3904" y="30"/>
                  </a:lnTo>
                  <a:lnTo>
                    <a:pt x="3904" y="30"/>
                  </a:lnTo>
                  <a:lnTo>
                    <a:pt x="3908" y="28"/>
                  </a:lnTo>
                  <a:lnTo>
                    <a:pt x="3908" y="28"/>
                  </a:lnTo>
                  <a:lnTo>
                    <a:pt x="3910" y="28"/>
                  </a:lnTo>
                  <a:lnTo>
                    <a:pt x="3910" y="28"/>
                  </a:lnTo>
                  <a:lnTo>
                    <a:pt x="3912" y="28"/>
                  </a:lnTo>
                  <a:lnTo>
                    <a:pt x="3912" y="28"/>
                  </a:lnTo>
                  <a:lnTo>
                    <a:pt x="3918" y="30"/>
                  </a:lnTo>
                  <a:lnTo>
                    <a:pt x="3918" y="30"/>
                  </a:lnTo>
                  <a:lnTo>
                    <a:pt x="3922" y="30"/>
                  </a:lnTo>
                  <a:lnTo>
                    <a:pt x="3922" y="30"/>
                  </a:lnTo>
                  <a:lnTo>
                    <a:pt x="3924" y="30"/>
                  </a:lnTo>
                  <a:lnTo>
                    <a:pt x="3924" y="30"/>
                  </a:lnTo>
                  <a:lnTo>
                    <a:pt x="3924" y="30"/>
                  </a:lnTo>
                  <a:lnTo>
                    <a:pt x="3924" y="30"/>
                  </a:lnTo>
                  <a:lnTo>
                    <a:pt x="3926" y="30"/>
                  </a:lnTo>
                  <a:lnTo>
                    <a:pt x="3926" y="30"/>
                  </a:lnTo>
                  <a:lnTo>
                    <a:pt x="3926" y="30"/>
                  </a:lnTo>
                  <a:lnTo>
                    <a:pt x="3926" y="30"/>
                  </a:lnTo>
                  <a:lnTo>
                    <a:pt x="3930" y="32"/>
                  </a:lnTo>
                  <a:lnTo>
                    <a:pt x="3930" y="32"/>
                  </a:lnTo>
                  <a:lnTo>
                    <a:pt x="3906" y="32"/>
                  </a:lnTo>
                  <a:lnTo>
                    <a:pt x="3906" y="32"/>
                  </a:lnTo>
                  <a:lnTo>
                    <a:pt x="3906" y="32"/>
                  </a:lnTo>
                  <a:lnTo>
                    <a:pt x="3906" y="32"/>
                  </a:lnTo>
                  <a:lnTo>
                    <a:pt x="3906" y="32"/>
                  </a:lnTo>
                  <a:lnTo>
                    <a:pt x="3904" y="32"/>
                  </a:lnTo>
                  <a:lnTo>
                    <a:pt x="3904" y="32"/>
                  </a:lnTo>
                  <a:lnTo>
                    <a:pt x="3904" y="32"/>
                  </a:lnTo>
                  <a:lnTo>
                    <a:pt x="3904" y="32"/>
                  </a:lnTo>
                  <a:lnTo>
                    <a:pt x="3904" y="32"/>
                  </a:lnTo>
                  <a:lnTo>
                    <a:pt x="3904" y="32"/>
                  </a:lnTo>
                  <a:lnTo>
                    <a:pt x="3898" y="34"/>
                  </a:lnTo>
                  <a:lnTo>
                    <a:pt x="3898" y="34"/>
                  </a:lnTo>
                  <a:lnTo>
                    <a:pt x="3892" y="36"/>
                  </a:lnTo>
                  <a:lnTo>
                    <a:pt x="3892" y="36"/>
                  </a:lnTo>
                  <a:lnTo>
                    <a:pt x="3890" y="36"/>
                  </a:lnTo>
                  <a:lnTo>
                    <a:pt x="3890" y="36"/>
                  </a:lnTo>
                  <a:lnTo>
                    <a:pt x="3888" y="36"/>
                  </a:lnTo>
                  <a:lnTo>
                    <a:pt x="3888" y="36"/>
                  </a:lnTo>
                  <a:lnTo>
                    <a:pt x="3886" y="36"/>
                  </a:lnTo>
                  <a:lnTo>
                    <a:pt x="3886" y="36"/>
                  </a:lnTo>
                  <a:lnTo>
                    <a:pt x="3886" y="36"/>
                  </a:lnTo>
                  <a:lnTo>
                    <a:pt x="3886" y="36"/>
                  </a:lnTo>
                  <a:lnTo>
                    <a:pt x="3886" y="36"/>
                  </a:lnTo>
                  <a:lnTo>
                    <a:pt x="3886" y="36"/>
                  </a:lnTo>
                  <a:lnTo>
                    <a:pt x="3884" y="36"/>
                  </a:lnTo>
                  <a:lnTo>
                    <a:pt x="3884" y="36"/>
                  </a:lnTo>
                  <a:lnTo>
                    <a:pt x="3882" y="36"/>
                  </a:lnTo>
                  <a:lnTo>
                    <a:pt x="3882" y="36"/>
                  </a:lnTo>
                  <a:lnTo>
                    <a:pt x="3882" y="36"/>
                  </a:lnTo>
                  <a:lnTo>
                    <a:pt x="3882" y="36"/>
                  </a:lnTo>
                  <a:lnTo>
                    <a:pt x="3882" y="36"/>
                  </a:lnTo>
                  <a:lnTo>
                    <a:pt x="3882" y="36"/>
                  </a:lnTo>
                  <a:lnTo>
                    <a:pt x="3882" y="36"/>
                  </a:lnTo>
                  <a:lnTo>
                    <a:pt x="3882" y="36"/>
                  </a:lnTo>
                  <a:lnTo>
                    <a:pt x="3878" y="36"/>
                  </a:lnTo>
                  <a:lnTo>
                    <a:pt x="3878" y="36"/>
                  </a:lnTo>
                  <a:lnTo>
                    <a:pt x="3878" y="36"/>
                  </a:lnTo>
                  <a:lnTo>
                    <a:pt x="3878" y="36"/>
                  </a:lnTo>
                  <a:lnTo>
                    <a:pt x="3878" y="36"/>
                  </a:lnTo>
                  <a:lnTo>
                    <a:pt x="3878" y="36"/>
                  </a:lnTo>
                  <a:lnTo>
                    <a:pt x="3876" y="36"/>
                  </a:lnTo>
                  <a:lnTo>
                    <a:pt x="3876" y="36"/>
                  </a:lnTo>
                  <a:lnTo>
                    <a:pt x="3874" y="36"/>
                  </a:lnTo>
                  <a:lnTo>
                    <a:pt x="3874" y="36"/>
                  </a:lnTo>
                  <a:lnTo>
                    <a:pt x="3874" y="36"/>
                  </a:lnTo>
                  <a:lnTo>
                    <a:pt x="3874" y="36"/>
                  </a:lnTo>
                  <a:lnTo>
                    <a:pt x="3874" y="36"/>
                  </a:lnTo>
                  <a:lnTo>
                    <a:pt x="3874" y="38"/>
                  </a:lnTo>
                  <a:lnTo>
                    <a:pt x="3874" y="38"/>
                  </a:lnTo>
                  <a:lnTo>
                    <a:pt x="3870" y="38"/>
                  </a:lnTo>
                  <a:lnTo>
                    <a:pt x="3870" y="38"/>
                  </a:lnTo>
                  <a:lnTo>
                    <a:pt x="3864" y="38"/>
                  </a:lnTo>
                  <a:lnTo>
                    <a:pt x="3864" y="38"/>
                  </a:lnTo>
                  <a:lnTo>
                    <a:pt x="3854" y="38"/>
                  </a:lnTo>
                  <a:lnTo>
                    <a:pt x="3854" y="38"/>
                  </a:lnTo>
                  <a:lnTo>
                    <a:pt x="3850" y="36"/>
                  </a:lnTo>
                  <a:lnTo>
                    <a:pt x="3850" y="36"/>
                  </a:lnTo>
                  <a:lnTo>
                    <a:pt x="3846" y="34"/>
                  </a:lnTo>
                  <a:lnTo>
                    <a:pt x="3846" y="34"/>
                  </a:lnTo>
                  <a:lnTo>
                    <a:pt x="3846" y="34"/>
                  </a:lnTo>
                  <a:lnTo>
                    <a:pt x="3846" y="34"/>
                  </a:lnTo>
                  <a:lnTo>
                    <a:pt x="3842" y="34"/>
                  </a:lnTo>
                  <a:lnTo>
                    <a:pt x="3842" y="34"/>
                  </a:lnTo>
                  <a:lnTo>
                    <a:pt x="3842" y="36"/>
                  </a:lnTo>
                  <a:lnTo>
                    <a:pt x="3842" y="36"/>
                  </a:lnTo>
                  <a:lnTo>
                    <a:pt x="3842" y="36"/>
                  </a:lnTo>
                  <a:lnTo>
                    <a:pt x="3842" y="36"/>
                  </a:lnTo>
                  <a:lnTo>
                    <a:pt x="3842" y="36"/>
                  </a:lnTo>
                  <a:lnTo>
                    <a:pt x="3842" y="36"/>
                  </a:lnTo>
                  <a:lnTo>
                    <a:pt x="3842" y="36"/>
                  </a:lnTo>
                  <a:lnTo>
                    <a:pt x="3840" y="38"/>
                  </a:lnTo>
                  <a:lnTo>
                    <a:pt x="3840" y="38"/>
                  </a:lnTo>
                  <a:lnTo>
                    <a:pt x="3832" y="38"/>
                  </a:lnTo>
                  <a:lnTo>
                    <a:pt x="3832" y="38"/>
                  </a:lnTo>
                  <a:lnTo>
                    <a:pt x="3830" y="38"/>
                  </a:lnTo>
                  <a:lnTo>
                    <a:pt x="3830" y="38"/>
                  </a:lnTo>
                  <a:lnTo>
                    <a:pt x="3828" y="38"/>
                  </a:lnTo>
                  <a:lnTo>
                    <a:pt x="3828" y="38"/>
                  </a:lnTo>
                  <a:lnTo>
                    <a:pt x="3826" y="38"/>
                  </a:lnTo>
                  <a:lnTo>
                    <a:pt x="3826" y="38"/>
                  </a:lnTo>
                  <a:lnTo>
                    <a:pt x="3824" y="38"/>
                  </a:lnTo>
                  <a:lnTo>
                    <a:pt x="3824" y="38"/>
                  </a:lnTo>
                  <a:lnTo>
                    <a:pt x="3824" y="38"/>
                  </a:lnTo>
                  <a:lnTo>
                    <a:pt x="3824" y="38"/>
                  </a:lnTo>
                  <a:lnTo>
                    <a:pt x="3824" y="38"/>
                  </a:lnTo>
                  <a:lnTo>
                    <a:pt x="3824" y="38"/>
                  </a:lnTo>
                  <a:lnTo>
                    <a:pt x="3822" y="38"/>
                  </a:lnTo>
                  <a:lnTo>
                    <a:pt x="3822" y="38"/>
                  </a:lnTo>
                  <a:lnTo>
                    <a:pt x="3820" y="38"/>
                  </a:lnTo>
                  <a:lnTo>
                    <a:pt x="3820" y="38"/>
                  </a:lnTo>
                  <a:lnTo>
                    <a:pt x="3820" y="38"/>
                  </a:lnTo>
                  <a:lnTo>
                    <a:pt x="3820" y="38"/>
                  </a:lnTo>
                  <a:lnTo>
                    <a:pt x="3812" y="40"/>
                  </a:lnTo>
                  <a:lnTo>
                    <a:pt x="3812" y="40"/>
                  </a:lnTo>
                  <a:lnTo>
                    <a:pt x="3810" y="40"/>
                  </a:lnTo>
                  <a:lnTo>
                    <a:pt x="3810" y="40"/>
                  </a:lnTo>
                  <a:lnTo>
                    <a:pt x="3810" y="40"/>
                  </a:lnTo>
                  <a:lnTo>
                    <a:pt x="3810" y="40"/>
                  </a:lnTo>
                  <a:lnTo>
                    <a:pt x="3810" y="40"/>
                  </a:lnTo>
                  <a:lnTo>
                    <a:pt x="3810" y="40"/>
                  </a:lnTo>
                  <a:lnTo>
                    <a:pt x="3808" y="40"/>
                  </a:lnTo>
                  <a:lnTo>
                    <a:pt x="3808" y="40"/>
                  </a:lnTo>
                  <a:lnTo>
                    <a:pt x="3808" y="40"/>
                  </a:lnTo>
                  <a:lnTo>
                    <a:pt x="3808" y="40"/>
                  </a:lnTo>
                  <a:lnTo>
                    <a:pt x="3808" y="40"/>
                  </a:lnTo>
                  <a:lnTo>
                    <a:pt x="3808" y="40"/>
                  </a:lnTo>
                  <a:lnTo>
                    <a:pt x="3806" y="42"/>
                  </a:lnTo>
                  <a:lnTo>
                    <a:pt x="3806" y="42"/>
                  </a:lnTo>
                  <a:lnTo>
                    <a:pt x="3806" y="42"/>
                  </a:lnTo>
                  <a:lnTo>
                    <a:pt x="3806" y="42"/>
                  </a:lnTo>
                  <a:lnTo>
                    <a:pt x="3802" y="42"/>
                  </a:lnTo>
                  <a:lnTo>
                    <a:pt x="3802" y="42"/>
                  </a:lnTo>
                  <a:lnTo>
                    <a:pt x="3800" y="42"/>
                  </a:lnTo>
                  <a:lnTo>
                    <a:pt x="3800" y="42"/>
                  </a:lnTo>
                  <a:lnTo>
                    <a:pt x="3794" y="42"/>
                  </a:lnTo>
                  <a:lnTo>
                    <a:pt x="3794" y="42"/>
                  </a:lnTo>
                  <a:lnTo>
                    <a:pt x="3794" y="42"/>
                  </a:lnTo>
                  <a:lnTo>
                    <a:pt x="3794" y="42"/>
                  </a:lnTo>
                  <a:lnTo>
                    <a:pt x="3794" y="42"/>
                  </a:lnTo>
                  <a:lnTo>
                    <a:pt x="3794" y="42"/>
                  </a:lnTo>
                  <a:lnTo>
                    <a:pt x="3790" y="42"/>
                  </a:lnTo>
                  <a:lnTo>
                    <a:pt x="3790" y="42"/>
                  </a:lnTo>
                  <a:lnTo>
                    <a:pt x="3790" y="42"/>
                  </a:lnTo>
                  <a:lnTo>
                    <a:pt x="3790" y="42"/>
                  </a:lnTo>
                  <a:lnTo>
                    <a:pt x="3788" y="42"/>
                  </a:lnTo>
                  <a:lnTo>
                    <a:pt x="3788" y="42"/>
                  </a:lnTo>
                  <a:lnTo>
                    <a:pt x="3782" y="42"/>
                  </a:lnTo>
                  <a:lnTo>
                    <a:pt x="3782" y="42"/>
                  </a:lnTo>
                  <a:lnTo>
                    <a:pt x="3780" y="42"/>
                  </a:lnTo>
                  <a:lnTo>
                    <a:pt x="3780" y="42"/>
                  </a:lnTo>
                  <a:lnTo>
                    <a:pt x="3772" y="42"/>
                  </a:lnTo>
                  <a:lnTo>
                    <a:pt x="3772" y="42"/>
                  </a:lnTo>
                  <a:lnTo>
                    <a:pt x="3762" y="40"/>
                  </a:lnTo>
                  <a:lnTo>
                    <a:pt x="3762" y="40"/>
                  </a:lnTo>
                  <a:lnTo>
                    <a:pt x="3758" y="42"/>
                  </a:lnTo>
                  <a:lnTo>
                    <a:pt x="3758" y="42"/>
                  </a:lnTo>
                  <a:lnTo>
                    <a:pt x="3750" y="42"/>
                  </a:lnTo>
                  <a:lnTo>
                    <a:pt x="3750" y="42"/>
                  </a:lnTo>
                  <a:lnTo>
                    <a:pt x="3750" y="42"/>
                  </a:lnTo>
                  <a:lnTo>
                    <a:pt x="3750" y="42"/>
                  </a:lnTo>
                  <a:lnTo>
                    <a:pt x="3750" y="42"/>
                  </a:lnTo>
                  <a:lnTo>
                    <a:pt x="3750" y="42"/>
                  </a:lnTo>
                  <a:lnTo>
                    <a:pt x="3748" y="42"/>
                  </a:lnTo>
                  <a:lnTo>
                    <a:pt x="3748" y="42"/>
                  </a:lnTo>
                  <a:lnTo>
                    <a:pt x="3748" y="42"/>
                  </a:lnTo>
                  <a:lnTo>
                    <a:pt x="3748" y="42"/>
                  </a:lnTo>
                  <a:lnTo>
                    <a:pt x="3748" y="42"/>
                  </a:lnTo>
                  <a:lnTo>
                    <a:pt x="3748" y="42"/>
                  </a:lnTo>
                  <a:lnTo>
                    <a:pt x="3746" y="42"/>
                  </a:lnTo>
                  <a:lnTo>
                    <a:pt x="3746" y="42"/>
                  </a:lnTo>
                  <a:lnTo>
                    <a:pt x="3744" y="42"/>
                  </a:lnTo>
                  <a:lnTo>
                    <a:pt x="3744" y="42"/>
                  </a:lnTo>
                  <a:lnTo>
                    <a:pt x="3744" y="42"/>
                  </a:lnTo>
                  <a:lnTo>
                    <a:pt x="3744" y="42"/>
                  </a:lnTo>
                  <a:lnTo>
                    <a:pt x="3742" y="42"/>
                  </a:lnTo>
                  <a:lnTo>
                    <a:pt x="3742" y="42"/>
                  </a:lnTo>
                  <a:lnTo>
                    <a:pt x="3740" y="42"/>
                  </a:lnTo>
                  <a:lnTo>
                    <a:pt x="3740" y="42"/>
                  </a:lnTo>
                  <a:lnTo>
                    <a:pt x="3738" y="42"/>
                  </a:lnTo>
                  <a:lnTo>
                    <a:pt x="3738" y="42"/>
                  </a:lnTo>
                  <a:lnTo>
                    <a:pt x="3736" y="42"/>
                  </a:lnTo>
                  <a:lnTo>
                    <a:pt x="3736" y="42"/>
                  </a:lnTo>
                  <a:lnTo>
                    <a:pt x="3730" y="42"/>
                  </a:lnTo>
                  <a:lnTo>
                    <a:pt x="3730" y="42"/>
                  </a:lnTo>
                  <a:lnTo>
                    <a:pt x="3728" y="42"/>
                  </a:lnTo>
                  <a:lnTo>
                    <a:pt x="3728" y="42"/>
                  </a:lnTo>
                  <a:lnTo>
                    <a:pt x="3724" y="42"/>
                  </a:lnTo>
                  <a:lnTo>
                    <a:pt x="3724" y="42"/>
                  </a:lnTo>
                  <a:lnTo>
                    <a:pt x="3720" y="42"/>
                  </a:lnTo>
                  <a:lnTo>
                    <a:pt x="3720" y="42"/>
                  </a:lnTo>
                  <a:lnTo>
                    <a:pt x="3718" y="42"/>
                  </a:lnTo>
                  <a:lnTo>
                    <a:pt x="3718" y="42"/>
                  </a:lnTo>
                  <a:lnTo>
                    <a:pt x="3714" y="42"/>
                  </a:lnTo>
                  <a:lnTo>
                    <a:pt x="3714" y="42"/>
                  </a:lnTo>
                  <a:lnTo>
                    <a:pt x="3710" y="44"/>
                  </a:lnTo>
                  <a:lnTo>
                    <a:pt x="3710" y="44"/>
                  </a:lnTo>
                  <a:lnTo>
                    <a:pt x="3710" y="44"/>
                  </a:lnTo>
                  <a:lnTo>
                    <a:pt x="3710" y="44"/>
                  </a:lnTo>
                  <a:lnTo>
                    <a:pt x="3708" y="44"/>
                  </a:lnTo>
                  <a:lnTo>
                    <a:pt x="3708" y="44"/>
                  </a:lnTo>
                  <a:lnTo>
                    <a:pt x="3708" y="44"/>
                  </a:lnTo>
                  <a:lnTo>
                    <a:pt x="3708" y="44"/>
                  </a:lnTo>
                  <a:lnTo>
                    <a:pt x="3708" y="44"/>
                  </a:lnTo>
                  <a:lnTo>
                    <a:pt x="3708" y="44"/>
                  </a:lnTo>
                  <a:lnTo>
                    <a:pt x="3706" y="44"/>
                  </a:lnTo>
                  <a:lnTo>
                    <a:pt x="3706" y="44"/>
                  </a:lnTo>
                  <a:lnTo>
                    <a:pt x="3704" y="44"/>
                  </a:lnTo>
                  <a:lnTo>
                    <a:pt x="3704" y="44"/>
                  </a:lnTo>
                  <a:lnTo>
                    <a:pt x="3704" y="44"/>
                  </a:lnTo>
                  <a:lnTo>
                    <a:pt x="3704" y="44"/>
                  </a:lnTo>
                  <a:lnTo>
                    <a:pt x="3698" y="46"/>
                  </a:lnTo>
                  <a:lnTo>
                    <a:pt x="3698" y="46"/>
                  </a:lnTo>
                  <a:lnTo>
                    <a:pt x="3698" y="46"/>
                  </a:lnTo>
                  <a:lnTo>
                    <a:pt x="3698" y="46"/>
                  </a:lnTo>
                  <a:lnTo>
                    <a:pt x="3690" y="46"/>
                  </a:lnTo>
                  <a:lnTo>
                    <a:pt x="3690" y="46"/>
                  </a:lnTo>
                  <a:lnTo>
                    <a:pt x="3688" y="46"/>
                  </a:lnTo>
                  <a:lnTo>
                    <a:pt x="3688" y="46"/>
                  </a:lnTo>
                  <a:lnTo>
                    <a:pt x="3684" y="46"/>
                  </a:lnTo>
                  <a:lnTo>
                    <a:pt x="3684" y="46"/>
                  </a:lnTo>
                  <a:lnTo>
                    <a:pt x="3680" y="46"/>
                  </a:lnTo>
                  <a:lnTo>
                    <a:pt x="3680" y="46"/>
                  </a:lnTo>
                  <a:lnTo>
                    <a:pt x="3678" y="46"/>
                  </a:lnTo>
                  <a:lnTo>
                    <a:pt x="3678" y="46"/>
                  </a:lnTo>
                  <a:lnTo>
                    <a:pt x="3678" y="46"/>
                  </a:lnTo>
                  <a:lnTo>
                    <a:pt x="3678" y="46"/>
                  </a:lnTo>
                  <a:lnTo>
                    <a:pt x="3676" y="46"/>
                  </a:lnTo>
                  <a:lnTo>
                    <a:pt x="3676" y="46"/>
                  </a:lnTo>
                  <a:lnTo>
                    <a:pt x="3676" y="46"/>
                  </a:lnTo>
                  <a:lnTo>
                    <a:pt x="3676" y="46"/>
                  </a:lnTo>
                  <a:lnTo>
                    <a:pt x="3676" y="46"/>
                  </a:lnTo>
                  <a:lnTo>
                    <a:pt x="3676" y="46"/>
                  </a:lnTo>
                  <a:lnTo>
                    <a:pt x="3674" y="46"/>
                  </a:lnTo>
                  <a:lnTo>
                    <a:pt x="3674" y="46"/>
                  </a:lnTo>
                  <a:lnTo>
                    <a:pt x="3670" y="48"/>
                  </a:lnTo>
                  <a:lnTo>
                    <a:pt x="3670" y="48"/>
                  </a:lnTo>
                  <a:lnTo>
                    <a:pt x="3664" y="46"/>
                  </a:lnTo>
                  <a:lnTo>
                    <a:pt x="3664" y="46"/>
                  </a:lnTo>
                  <a:lnTo>
                    <a:pt x="3660" y="44"/>
                  </a:lnTo>
                  <a:lnTo>
                    <a:pt x="3660" y="44"/>
                  </a:lnTo>
                  <a:lnTo>
                    <a:pt x="3658" y="44"/>
                  </a:lnTo>
                  <a:lnTo>
                    <a:pt x="3658" y="44"/>
                  </a:lnTo>
                  <a:lnTo>
                    <a:pt x="3656" y="44"/>
                  </a:lnTo>
                  <a:lnTo>
                    <a:pt x="3656" y="44"/>
                  </a:lnTo>
                  <a:lnTo>
                    <a:pt x="3652" y="46"/>
                  </a:lnTo>
                  <a:lnTo>
                    <a:pt x="3652" y="46"/>
                  </a:lnTo>
                  <a:lnTo>
                    <a:pt x="3650" y="48"/>
                  </a:lnTo>
                  <a:lnTo>
                    <a:pt x="3650" y="48"/>
                  </a:lnTo>
                  <a:lnTo>
                    <a:pt x="3648" y="48"/>
                  </a:lnTo>
                  <a:lnTo>
                    <a:pt x="3648" y="48"/>
                  </a:lnTo>
                  <a:lnTo>
                    <a:pt x="3648" y="48"/>
                  </a:lnTo>
                  <a:lnTo>
                    <a:pt x="3648" y="48"/>
                  </a:lnTo>
                  <a:lnTo>
                    <a:pt x="3646" y="48"/>
                  </a:lnTo>
                  <a:lnTo>
                    <a:pt x="3646" y="48"/>
                  </a:lnTo>
                  <a:lnTo>
                    <a:pt x="3646" y="48"/>
                  </a:lnTo>
                  <a:lnTo>
                    <a:pt x="3646" y="48"/>
                  </a:lnTo>
                  <a:lnTo>
                    <a:pt x="3644" y="48"/>
                  </a:lnTo>
                  <a:lnTo>
                    <a:pt x="3644" y="48"/>
                  </a:lnTo>
                  <a:lnTo>
                    <a:pt x="3644" y="48"/>
                  </a:lnTo>
                  <a:lnTo>
                    <a:pt x="3644" y="48"/>
                  </a:lnTo>
                  <a:lnTo>
                    <a:pt x="3642" y="48"/>
                  </a:lnTo>
                  <a:lnTo>
                    <a:pt x="3642" y="48"/>
                  </a:lnTo>
                  <a:lnTo>
                    <a:pt x="3638" y="48"/>
                  </a:lnTo>
                  <a:lnTo>
                    <a:pt x="3638" y="48"/>
                  </a:lnTo>
                  <a:lnTo>
                    <a:pt x="3638" y="46"/>
                  </a:lnTo>
                  <a:lnTo>
                    <a:pt x="3638" y="46"/>
                  </a:lnTo>
                  <a:lnTo>
                    <a:pt x="3634" y="46"/>
                  </a:lnTo>
                  <a:lnTo>
                    <a:pt x="3634" y="46"/>
                  </a:lnTo>
                  <a:lnTo>
                    <a:pt x="3634" y="46"/>
                  </a:lnTo>
                  <a:lnTo>
                    <a:pt x="3634" y="46"/>
                  </a:lnTo>
                  <a:lnTo>
                    <a:pt x="3634" y="46"/>
                  </a:lnTo>
                  <a:lnTo>
                    <a:pt x="3634" y="46"/>
                  </a:lnTo>
                  <a:lnTo>
                    <a:pt x="3630" y="46"/>
                  </a:lnTo>
                  <a:lnTo>
                    <a:pt x="3630" y="46"/>
                  </a:lnTo>
                  <a:lnTo>
                    <a:pt x="3630" y="46"/>
                  </a:lnTo>
                  <a:lnTo>
                    <a:pt x="3630" y="46"/>
                  </a:lnTo>
                  <a:lnTo>
                    <a:pt x="3628" y="46"/>
                  </a:lnTo>
                  <a:lnTo>
                    <a:pt x="3628" y="46"/>
                  </a:lnTo>
                  <a:lnTo>
                    <a:pt x="3626" y="46"/>
                  </a:lnTo>
                  <a:lnTo>
                    <a:pt x="3626" y="46"/>
                  </a:lnTo>
                  <a:lnTo>
                    <a:pt x="3624" y="46"/>
                  </a:lnTo>
                  <a:lnTo>
                    <a:pt x="3624" y="46"/>
                  </a:lnTo>
                  <a:lnTo>
                    <a:pt x="3620" y="48"/>
                  </a:lnTo>
                  <a:lnTo>
                    <a:pt x="3620" y="48"/>
                  </a:lnTo>
                  <a:lnTo>
                    <a:pt x="3610" y="48"/>
                  </a:lnTo>
                  <a:lnTo>
                    <a:pt x="3610" y="48"/>
                  </a:lnTo>
                  <a:lnTo>
                    <a:pt x="3608" y="48"/>
                  </a:lnTo>
                  <a:lnTo>
                    <a:pt x="3608" y="48"/>
                  </a:lnTo>
                  <a:lnTo>
                    <a:pt x="3606" y="48"/>
                  </a:lnTo>
                  <a:lnTo>
                    <a:pt x="3606" y="48"/>
                  </a:lnTo>
                  <a:lnTo>
                    <a:pt x="3604" y="48"/>
                  </a:lnTo>
                  <a:lnTo>
                    <a:pt x="3604" y="48"/>
                  </a:lnTo>
                  <a:lnTo>
                    <a:pt x="3602" y="48"/>
                  </a:lnTo>
                  <a:lnTo>
                    <a:pt x="3602" y="48"/>
                  </a:lnTo>
                  <a:lnTo>
                    <a:pt x="3598" y="48"/>
                  </a:lnTo>
                  <a:lnTo>
                    <a:pt x="3598" y="48"/>
                  </a:lnTo>
                  <a:lnTo>
                    <a:pt x="3596" y="46"/>
                  </a:lnTo>
                  <a:lnTo>
                    <a:pt x="3596" y="46"/>
                  </a:lnTo>
                  <a:lnTo>
                    <a:pt x="3592" y="48"/>
                  </a:lnTo>
                  <a:lnTo>
                    <a:pt x="3592" y="48"/>
                  </a:lnTo>
                  <a:lnTo>
                    <a:pt x="3592" y="48"/>
                  </a:lnTo>
                  <a:lnTo>
                    <a:pt x="3592" y="48"/>
                  </a:lnTo>
                  <a:lnTo>
                    <a:pt x="3590" y="48"/>
                  </a:lnTo>
                  <a:lnTo>
                    <a:pt x="3590" y="48"/>
                  </a:lnTo>
                  <a:lnTo>
                    <a:pt x="3588" y="48"/>
                  </a:lnTo>
                  <a:lnTo>
                    <a:pt x="3588" y="48"/>
                  </a:lnTo>
                  <a:lnTo>
                    <a:pt x="3586" y="48"/>
                  </a:lnTo>
                  <a:lnTo>
                    <a:pt x="3586" y="48"/>
                  </a:lnTo>
                  <a:lnTo>
                    <a:pt x="3582" y="48"/>
                  </a:lnTo>
                  <a:lnTo>
                    <a:pt x="3582" y="48"/>
                  </a:lnTo>
                  <a:lnTo>
                    <a:pt x="3576" y="48"/>
                  </a:lnTo>
                  <a:lnTo>
                    <a:pt x="3576" y="48"/>
                  </a:lnTo>
                  <a:lnTo>
                    <a:pt x="3572" y="48"/>
                  </a:lnTo>
                  <a:lnTo>
                    <a:pt x="3570" y="48"/>
                  </a:lnTo>
                  <a:lnTo>
                    <a:pt x="3570" y="48"/>
                  </a:lnTo>
                  <a:lnTo>
                    <a:pt x="3568" y="50"/>
                  </a:lnTo>
                  <a:lnTo>
                    <a:pt x="3568" y="50"/>
                  </a:lnTo>
                  <a:lnTo>
                    <a:pt x="3566" y="50"/>
                  </a:lnTo>
                  <a:lnTo>
                    <a:pt x="3566" y="50"/>
                  </a:lnTo>
                  <a:lnTo>
                    <a:pt x="3566" y="50"/>
                  </a:lnTo>
                  <a:lnTo>
                    <a:pt x="3566" y="50"/>
                  </a:lnTo>
                  <a:lnTo>
                    <a:pt x="3566" y="50"/>
                  </a:lnTo>
                  <a:lnTo>
                    <a:pt x="3566" y="50"/>
                  </a:lnTo>
                  <a:lnTo>
                    <a:pt x="3566" y="50"/>
                  </a:lnTo>
                  <a:lnTo>
                    <a:pt x="3566" y="50"/>
                  </a:lnTo>
                  <a:lnTo>
                    <a:pt x="3564" y="50"/>
                  </a:lnTo>
                  <a:lnTo>
                    <a:pt x="3564" y="50"/>
                  </a:lnTo>
                  <a:lnTo>
                    <a:pt x="3564" y="50"/>
                  </a:lnTo>
                  <a:lnTo>
                    <a:pt x="3564" y="50"/>
                  </a:lnTo>
                  <a:lnTo>
                    <a:pt x="3564" y="50"/>
                  </a:lnTo>
                  <a:lnTo>
                    <a:pt x="3564" y="50"/>
                  </a:lnTo>
                  <a:lnTo>
                    <a:pt x="3562" y="48"/>
                  </a:lnTo>
                  <a:lnTo>
                    <a:pt x="3562" y="48"/>
                  </a:lnTo>
                  <a:lnTo>
                    <a:pt x="3562" y="50"/>
                  </a:lnTo>
                  <a:lnTo>
                    <a:pt x="3562" y="50"/>
                  </a:lnTo>
                  <a:lnTo>
                    <a:pt x="3562" y="48"/>
                  </a:lnTo>
                  <a:lnTo>
                    <a:pt x="3562" y="48"/>
                  </a:lnTo>
                  <a:lnTo>
                    <a:pt x="3560" y="48"/>
                  </a:lnTo>
                  <a:lnTo>
                    <a:pt x="3560" y="48"/>
                  </a:lnTo>
                  <a:lnTo>
                    <a:pt x="3558" y="48"/>
                  </a:lnTo>
                  <a:lnTo>
                    <a:pt x="3558" y="48"/>
                  </a:lnTo>
                  <a:lnTo>
                    <a:pt x="3558" y="48"/>
                  </a:lnTo>
                  <a:lnTo>
                    <a:pt x="3558" y="48"/>
                  </a:lnTo>
                  <a:lnTo>
                    <a:pt x="3558" y="48"/>
                  </a:lnTo>
                  <a:lnTo>
                    <a:pt x="3558" y="48"/>
                  </a:lnTo>
                  <a:lnTo>
                    <a:pt x="3556" y="48"/>
                  </a:lnTo>
                  <a:lnTo>
                    <a:pt x="3556" y="48"/>
                  </a:lnTo>
                  <a:lnTo>
                    <a:pt x="3556" y="48"/>
                  </a:lnTo>
                  <a:lnTo>
                    <a:pt x="3556" y="48"/>
                  </a:lnTo>
                  <a:lnTo>
                    <a:pt x="3554" y="48"/>
                  </a:lnTo>
                  <a:lnTo>
                    <a:pt x="3554" y="48"/>
                  </a:lnTo>
                  <a:lnTo>
                    <a:pt x="3554" y="48"/>
                  </a:lnTo>
                  <a:lnTo>
                    <a:pt x="3554" y="48"/>
                  </a:lnTo>
                  <a:lnTo>
                    <a:pt x="3552" y="48"/>
                  </a:lnTo>
                  <a:lnTo>
                    <a:pt x="3552" y="48"/>
                  </a:lnTo>
                  <a:lnTo>
                    <a:pt x="3552" y="48"/>
                  </a:lnTo>
                  <a:lnTo>
                    <a:pt x="3552" y="48"/>
                  </a:lnTo>
                  <a:lnTo>
                    <a:pt x="3550" y="48"/>
                  </a:lnTo>
                  <a:lnTo>
                    <a:pt x="3550" y="48"/>
                  </a:lnTo>
                  <a:lnTo>
                    <a:pt x="3550" y="48"/>
                  </a:lnTo>
                  <a:lnTo>
                    <a:pt x="3550" y="48"/>
                  </a:lnTo>
                  <a:lnTo>
                    <a:pt x="3550" y="46"/>
                  </a:lnTo>
                  <a:lnTo>
                    <a:pt x="3550" y="46"/>
                  </a:lnTo>
                  <a:lnTo>
                    <a:pt x="3548" y="48"/>
                  </a:lnTo>
                  <a:lnTo>
                    <a:pt x="3548" y="48"/>
                  </a:lnTo>
                  <a:lnTo>
                    <a:pt x="3548" y="46"/>
                  </a:lnTo>
                  <a:lnTo>
                    <a:pt x="3548" y="46"/>
                  </a:lnTo>
                  <a:lnTo>
                    <a:pt x="3546" y="46"/>
                  </a:lnTo>
                  <a:lnTo>
                    <a:pt x="3546" y="46"/>
                  </a:lnTo>
                  <a:lnTo>
                    <a:pt x="3544" y="46"/>
                  </a:lnTo>
                  <a:lnTo>
                    <a:pt x="3544" y="46"/>
                  </a:lnTo>
                  <a:lnTo>
                    <a:pt x="3544" y="46"/>
                  </a:lnTo>
                  <a:lnTo>
                    <a:pt x="3544" y="46"/>
                  </a:lnTo>
                  <a:lnTo>
                    <a:pt x="3544" y="46"/>
                  </a:lnTo>
                  <a:lnTo>
                    <a:pt x="3544" y="46"/>
                  </a:lnTo>
                  <a:lnTo>
                    <a:pt x="3542" y="46"/>
                  </a:lnTo>
                  <a:lnTo>
                    <a:pt x="3542" y="46"/>
                  </a:lnTo>
                  <a:lnTo>
                    <a:pt x="3542" y="48"/>
                  </a:lnTo>
                  <a:lnTo>
                    <a:pt x="3542" y="48"/>
                  </a:lnTo>
                  <a:lnTo>
                    <a:pt x="3542" y="46"/>
                  </a:lnTo>
                  <a:lnTo>
                    <a:pt x="3542" y="46"/>
                  </a:lnTo>
                  <a:lnTo>
                    <a:pt x="3536" y="48"/>
                  </a:lnTo>
                  <a:lnTo>
                    <a:pt x="3536" y="48"/>
                  </a:lnTo>
                  <a:lnTo>
                    <a:pt x="3534" y="48"/>
                  </a:lnTo>
                  <a:lnTo>
                    <a:pt x="3534" y="48"/>
                  </a:lnTo>
                  <a:lnTo>
                    <a:pt x="3526" y="48"/>
                  </a:lnTo>
                  <a:lnTo>
                    <a:pt x="3526" y="48"/>
                  </a:lnTo>
                  <a:lnTo>
                    <a:pt x="3524" y="48"/>
                  </a:lnTo>
                  <a:lnTo>
                    <a:pt x="3524" y="48"/>
                  </a:lnTo>
                  <a:lnTo>
                    <a:pt x="3522" y="48"/>
                  </a:lnTo>
                  <a:lnTo>
                    <a:pt x="3522" y="48"/>
                  </a:lnTo>
                  <a:lnTo>
                    <a:pt x="3522" y="48"/>
                  </a:lnTo>
                  <a:lnTo>
                    <a:pt x="3522" y="48"/>
                  </a:lnTo>
                  <a:lnTo>
                    <a:pt x="3522" y="48"/>
                  </a:lnTo>
                  <a:lnTo>
                    <a:pt x="3522" y="48"/>
                  </a:lnTo>
                  <a:lnTo>
                    <a:pt x="3520" y="48"/>
                  </a:lnTo>
                  <a:lnTo>
                    <a:pt x="3520" y="48"/>
                  </a:lnTo>
                  <a:lnTo>
                    <a:pt x="3518" y="48"/>
                  </a:lnTo>
                  <a:lnTo>
                    <a:pt x="3518" y="48"/>
                  </a:lnTo>
                  <a:lnTo>
                    <a:pt x="3518" y="48"/>
                  </a:lnTo>
                  <a:lnTo>
                    <a:pt x="3518" y="48"/>
                  </a:lnTo>
                  <a:lnTo>
                    <a:pt x="3518" y="48"/>
                  </a:lnTo>
                  <a:lnTo>
                    <a:pt x="3518" y="48"/>
                  </a:lnTo>
                  <a:lnTo>
                    <a:pt x="3518" y="50"/>
                  </a:lnTo>
                  <a:lnTo>
                    <a:pt x="3518" y="50"/>
                  </a:lnTo>
                  <a:lnTo>
                    <a:pt x="3512" y="48"/>
                  </a:lnTo>
                  <a:lnTo>
                    <a:pt x="3508" y="50"/>
                  </a:lnTo>
                  <a:lnTo>
                    <a:pt x="3508" y="50"/>
                  </a:lnTo>
                  <a:lnTo>
                    <a:pt x="3502" y="48"/>
                  </a:lnTo>
                  <a:lnTo>
                    <a:pt x="3502" y="48"/>
                  </a:lnTo>
                  <a:lnTo>
                    <a:pt x="3494" y="48"/>
                  </a:lnTo>
                  <a:lnTo>
                    <a:pt x="3494" y="48"/>
                  </a:lnTo>
                  <a:lnTo>
                    <a:pt x="3490" y="48"/>
                  </a:lnTo>
                  <a:lnTo>
                    <a:pt x="3490" y="48"/>
                  </a:lnTo>
                  <a:lnTo>
                    <a:pt x="3488" y="48"/>
                  </a:lnTo>
                  <a:lnTo>
                    <a:pt x="3488" y="48"/>
                  </a:lnTo>
                  <a:lnTo>
                    <a:pt x="3486" y="48"/>
                  </a:lnTo>
                  <a:lnTo>
                    <a:pt x="3486" y="48"/>
                  </a:lnTo>
                  <a:lnTo>
                    <a:pt x="3478" y="48"/>
                  </a:lnTo>
                  <a:lnTo>
                    <a:pt x="3478" y="48"/>
                  </a:lnTo>
                  <a:lnTo>
                    <a:pt x="3478" y="48"/>
                  </a:lnTo>
                  <a:lnTo>
                    <a:pt x="3478" y="48"/>
                  </a:lnTo>
                  <a:lnTo>
                    <a:pt x="3476" y="48"/>
                  </a:lnTo>
                  <a:lnTo>
                    <a:pt x="3476" y="48"/>
                  </a:lnTo>
                  <a:lnTo>
                    <a:pt x="3474" y="48"/>
                  </a:lnTo>
                  <a:lnTo>
                    <a:pt x="3474" y="48"/>
                  </a:lnTo>
                  <a:lnTo>
                    <a:pt x="3472" y="48"/>
                  </a:lnTo>
                  <a:lnTo>
                    <a:pt x="3472" y="48"/>
                  </a:lnTo>
                  <a:lnTo>
                    <a:pt x="3470" y="48"/>
                  </a:lnTo>
                  <a:lnTo>
                    <a:pt x="3470" y="48"/>
                  </a:lnTo>
                  <a:lnTo>
                    <a:pt x="3468" y="48"/>
                  </a:lnTo>
                  <a:lnTo>
                    <a:pt x="3468" y="48"/>
                  </a:lnTo>
                  <a:lnTo>
                    <a:pt x="3468" y="48"/>
                  </a:lnTo>
                  <a:lnTo>
                    <a:pt x="3468" y="48"/>
                  </a:lnTo>
                  <a:lnTo>
                    <a:pt x="3468" y="48"/>
                  </a:lnTo>
                  <a:lnTo>
                    <a:pt x="3468" y="48"/>
                  </a:lnTo>
                  <a:lnTo>
                    <a:pt x="3464" y="48"/>
                  </a:lnTo>
                  <a:lnTo>
                    <a:pt x="3464" y="48"/>
                  </a:lnTo>
                  <a:lnTo>
                    <a:pt x="3464" y="48"/>
                  </a:lnTo>
                  <a:lnTo>
                    <a:pt x="3464" y="48"/>
                  </a:lnTo>
                  <a:lnTo>
                    <a:pt x="3464" y="48"/>
                  </a:lnTo>
                  <a:lnTo>
                    <a:pt x="3464" y="48"/>
                  </a:lnTo>
                  <a:lnTo>
                    <a:pt x="3462" y="48"/>
                  </a:lnTo>
                  <a:lnTo>
                    <a:pt x="3462" y="48"/>
                  </a:lnTo>
                  <a:lnTo>
                    <a:pt x="3460" y="48"/>
                  </a:lnTo>
                  <a:lnTo>
                    <a:pt x="3460" y="48"/>
                  </a:lnTo>
                  <a:lnTo>
                    <a:pt x="3456" y="48"/>
                  </a:lnTo>
                  <a:lnTo>
                    <a:pt x="3456" y="48"/>
                  </a:lnTo>
                  <a:lnTo>
                    <a:pt x="3452" y="48"/>
                  </a:lnTo>
                  <a:lnTo>
                    <a:pt x="3452" y="48"/>
                  </a:lnTo>
                  <a:lnTo>
                    <a:pt x="3448" y="48"/>
                  </a:lnTo>
                  <a:lnTo>
                    <a:pt x="3448" y="48"/>
                  </a:lnTo>
                  <a:lnTo>
                    <a:pt x="3446" y="48"/>
                  </a:lnTo>
                  <a:lnTo>
                    <a:pt x="3446" y="48"/>
                  </a:lnTo>
                  <a:lnTo>
                    <a:pt x="3442" y="48"/>
                  </a:lnTo>
                  <a:lnTo>
                    <a:pt x="3442" y="48"/>
                  </a:lnTo>
                  <a:lnTo>
                    <a:pt x="3440" y="48"/>
                  </a:lnTo>
                  <a:lnTo>
                    <a:pt x="3440" y="48"/>
                  </a:lnTo>
                  <a:lnTo>
                    <a:pt x="3438" y="48"/>
                  </a:lnTo>
                  <a:lnTo>
                    <a:pt x="3438" y="48"/>
                  </a:lnTo>
                  <a:lnTo>
                    <a:pt x="3436" y="48"/>
                  </a:lnTo>
                  <a:lnTo>
                    <a:pt x="3436" y="48"/>
                  </a:lnTo>
                  <a:lnTo>
                    <a:pt x="3434" y="46"/>
                  </a:lnTo>
                  <a:lnTo>
                    <a:pt x="3434" y="46"/>
                  </a:lnTo>
                  <a:lnTo>
                    <a:pt x="3430" y="46"/>
                  </a:lnTo>
                  <a:lnTo>
                    <a:pt x="3430" y="46"/>
                  </a:lnTo>
                  <a:lnTo>
                    <a:pt x="3422" y="46"/>
                  </a:lnTo>
                  <a:lnTo>
                    <a:pt x="3422" y="46"/>
                  </a:lnTo>
                  <a:lnTo>
                    <a:pt x="3420" y="48"/>
                  </a:lnTo>
                  <a:lnTo>
                    <a:pt x="3420" y="48"/>
                  </a:lnTo>
                  <a:lnTo>
                    <a:pt x="3418" y="48"/>
                  </a:lnTo>
                  <a:lnTo>
                    <a:pt x="3418" y="48"/>
                  </a:lnTo>
                  <a:lnTo>
                    <a:pt x="3412" y="48"/>
                  </a:lnTo>
                  <a:lnTo>
                    <a:pt x="3412" y="48"/>
                  </a:lnTo>
                  <a:lnTo>
                    <a:pt x="3408" y="48"/>
                  </a:lnTo>
                  <a:lnTo>
                    <a:pt x="3408" y="48"/>
                  </a:lnTo>
                  <a:lnTo>
                    <a:pt x="3406" y="48"/>
                  </a:lnTo>
                  <a:lnTo>
                    <a:pt x="3406" y="48"/>
                  </a:lnTo>
                  <a:lnTo>
                    <a:pt x="3404" y="46"/>
                  </a:lnTo>
                  <a:lnTo>
                    <a:pt x="3404" y="46"/>
                  </a:lnTo>
                  <a:lnTo>
                    <a:pt x="3398" y="48"/>
                  </a:lnTo>
                  <a:lnTo>
                    <a:pt x="3398" y="48"/>
                  </a:lnTo>
                  <a:lnTo>
                    <a:pt x="3396" y="48"/>
                  </a:lnTo>
                  <a:lnTo>
                    <a:pt x="3396" y="48"/>
                  </a:lnTo>
                  <a:lnTo>
                    <a:pt x="3396" y="48"/>
                  </a:lnTo>
                  <a:lnTo>
                    <a:pt x="3396" y="48"/>
                  </a:lnTo>
                  <a:lnTo>
                    <a:pt x="3388" y="46"/>
                  </a:lnTo>
                  <a:lnTo>
                    <a:pt x="3388" y="46"/>
                  </a:lnTo>
                  <a:lnTo>
                    <a:pt x="3386" y="48"/>
                  </a:lnTo>
                  <a:lnTo>
                    <a:pt x="3386" y="48"/>
                  </a:lnTo>
                  <a:lnTo>
                    <a:pt x="3382" y="48"/>
                  </a:lnTo>
                  <a:lnTo>
                    <a:pt x="3382" y="48"/>
                  </a:lnTo>
                  <a:lnTo>
                    <a:pt x="3380" y="50"/>
                  </a:lnTo>
                  <a:lnTo>
                    <a:pt x="3380" y="50"/>
                  </a:lnTo>
                  <a:lnTo>
                    <a:pt x="3376" y="50"/>
                  </a:lnTo>
                  <a:lnTo>
                    <a:pt x="3376" y="50"/>
                  </a:lnTo>
                  <a:lnTo>
                    <a:pt x="3376" y="50"/>
                  </a:lnTo>
                  <a:lnTo>
                    <a:pt x="3376" y="50"/>
                  </a:lnTo>
                  <a:lnTo>
                    <a:pt x="3374" y="50"/>
                  </a:lnTo>
                  <a:lnTo>
                    <a:pt x="3374" y="50"/>
                  </a:lnTo>
                  <a:lnTo>
                    <a:pt x="3374" y="50"/>
                  </a:lnTo>
                  <a:lnTo>
                    <a:pt x="3374" y="50"/>
                  </a:lnTo>
                  <a:lnTo>
                    <a:pt x="3374" y="50"/>
                  </a:lnTo>
                  <a:lnTo>
                    <a:pt x="3374" y="50"/>
                  </a:lnTo>
                  <a:lnTo>
                    <a:pt x="3372" y="50"/>
                  </a:lnTo>
                  <a:lnTo>
                    <a:pt x="3372" y="50"/>
                  </a:lnTo>
                  <a:lnTo>
                    <a:pt x="3370" y="50"/>
                  </a:lnTo>
                  <a:lnTo>
                    <a:pt x="3370" y="50"/>
                  </a:lnTo>
                  <a:lnTo>
                    <a:pt x="3366" y="50"/>
                  </a:lnTo>
                  <a:lnTo>
                    <a:pt x="3366" y="50"/>
                  </a:lnTo>
                  <a:lnTo>
                    <a:pt x="3362" y="50"/>
                  </a:lnTo>
                  <a:lnTo>
                    <a:pt x="3362" y="50"/>
                  </a:lnTo>
                  <a:lnTo>
                    <a:pt x="3362" y="50"/>
                  </a:lnTo>
                  <a:lnTo>
                    <a:pt x="3362" y="50"/>
                  </a:lnTo>
                  <a:lnTo>
                    <a:pt x="3360" y="50"/>
                  </a:lnTo>
                  <a:lnTo>
                    <a:pt x="3360" y="50"/>
                  </a:lnTo>
                  <a:lnTo>
                    <a:pt x="3358" y="50"/>
                  </a:lnTo>
                  <a:lnTo>
                    <a:pt x="3356" y="50"/>
                  </a:lnTo>
                  <a:lnTo>
                    <a:pt x="3356" y="50"/>
                  </a:lnTo>
                  <a:lnTo>
                    <a:pt x="3350" y="48"/>
                  </a:lnTo>
                  <a:lnTo>
                    <a:pt x="3350" y="48"/>
                  </a:lnTo>
                  <a:lnTo>
                    <a:pt x="3350" y="48"/>
                  </a:lnTo>
                  <a:lnTo>
                    <a:pt x="3350" y="48"/>
                  </a:lnTo>
                  <a:lnTo>
                    <a:pt x="3344" y="48"/>
                  </a:lnTo>
                  <a:lnTo>
                    <a:pt x="3344" y="48"/>
                  </a:lnTo>
                  <a:lnTo>
                    <a:pt x="3344" y="48"/>
                  </a:lnTo>
                  <a:lnTo>
                    <a:pt x="3344" y="48"/>
                  </a:lnTo>
                  <a:lnTo>
                    <a:pt x="3344" y="48"/>
                  </a:lnTo>
                  <a:lnTo>
                    <a:pt x="3344" y="48"/>
                  </a:lnTo>
                  <a:lnTo>
                    <a:pt x="3340" y="48"/>
                  </a:lnTo>
                  <a:lnTo>
                    <a:pt x="3340" y="48"/>
                  </a:lnTo>
                  <a:lnTo>
                    <a:pt x="3332" y="48"/>
                  </a:lnTo>
                  <a:lnTo>
                    <a:pt x="3332" y="48"/>
                  </a:lnTo>
                  <a:lnTo>
                    <a:pt x="3328" y="46"/>
                  </a:lnTo>
                  <a:lnTo>
                    <a:pt x="3328" y="46"/>
                  </a:lnTo>
                  <a:lnTo>
                    <a:pt x="3324" y="44"/>
                  </a:lnTo>
                  <a:lnTo>
                    <a:pt x="3324" y="44"/>
                  </a:lnTo>
                  <a:lnTo>
                    <a:pt x="3322" y="44"/>
                  </a:lnTo>
                  <a:lnTo>
                    <a:pt x="3322" y="44"/>
                  </a:lnTo>
                  <a:lnTo>
                    <a:pt x="3322" y="44"/>
                  </a:lnTo>
                  <a:lnTo>
                    <a:pt x="3318" y="44"/>
                  </a:lnTo>
                  <a:lnTo>
                    <a:pt x="3318" y="44"/>
                  </a:lnTo>
                  <a:lnTo>
                    <a:pt x="3318" y="46"/>
                  </a:lnTo>
                  <a:lnTo>
                    <a:pt x="3318" y="46"/>
                  </a:lnTo>
                  <a:lnTo>
                    <a:pt x="3318" y="46"/>
                  </a:lnTo>
                  <a:lnTo>
                    <a:pt x="3318" y="46"/>
                  </a:lnTo>
                  <a:lnTo>
                    <a:pt x="3318" y="46"/>
                  </a:lnTo>
                  <a:lnTo>
                    <a:pt x="3318" y="46"/>
                  </a:lnTo>
                  <a:lnTo>
                    <a:pt x="3316" y="46"/>
                  </a:lnTo>
                  <a:lnTo>
                    <a:pt x="3316" y="46"/>
                  </a:lnTo>
                  <a:lnTo>
                    <a:pt x="3312" y="48"/>
                  </a:lnTo>
                  <a:lnTo>
                    <a:pt x="3312" y="48"/>
                  </a:lnTo>
                  <a:lnTo>
                    <a:pt x="3312" y="48"/>
                  </a:lnTo>
                  <a:lnTo>
                    <a:pt x="3312" y="48"/>
                  </a:lnTo>
                  <a:lnTo>
                    <a:pt x="3312" y="48"/>
                  </a:lnTo>
                  <a:lnTo>
                    <a:pt x="3312" y="48"/>
                  </a:lnTo>
                  <a:lnTo>
                    <a:pt x="3310" y="48"/>
                  </a:lnTo>
                  <a:lnTo>
                    <a:pt x="3310" y="48"/>
                  </a:lnTo>
                  <a:lnTo>
                    <a:pt x="3310" y="48"/>
                  </a:lnTo>
                  <a:lnTo>
                    <a:pt x="3310" y="48"/>
                  </a:lnTo>
                  <a:lnTo>
                    <a:pt x="3310" y="48"/>
                  </a:lnTo>
                  <a:lnTo>
                    <a:pt x="3310" y="48"/>
                  </a:lnTo>
                  <a:lnTo>
                    <a:pt x="3308" y="48"/>
                  </a:lnTo>
                  <a:lnTo>
                    <a:pt x="3308" y="48"/>
                  </a:lnTo>
                  <a:lnTo>
                    <a:pt x="3306" y="48"/>
                  </a:lnTo>
                  <a:lnTo>
                    <a:pt x="3306" y="48"/>
                  </a:lnTo>
                  <a:lnTo>
                    <a:pt x="3304" y="48"/>
                  </a:lnTo>
                  <a:lnTo>
                    <a:pt x="3304" y="48"/>
                  </a:lnTo>
                  <a:lnTo>
                    <a:pt x="3304" y="48"/>
                  </a:lnTo>
                  <a:lnTo>
                    <a:pt x="3304" y="48"/>
                  </a:lnTo>
                  <a:lnTo>
                    <a:pt x="3302" y="46"/>
                  </a:lnTo>
                  <a:lnTo>
                    <a:pt x="3302" y="46"/>
                  </a:lnTo>
                  <a:lnTo>
                    <a:pt x="3302" y="48"/>
                  </a:lnTo>
                  <a:lnTo>
                    <a:pt x="3302" y="48"/>
                  </a:lnTo>
                  <a:lnTo>
                    <a:pt x="3298" y="46"/>
                  </a:lnTo>
                  <a:lnTo>
                    <a:pt x="3298" y="46"/>
                  </a:lnTo>
                  <a:lnTo>
                    <a:pt x="3294" y="44"/>
                  </a:lnTo>
                  <a:lnTo>
                    <a:pt x="3290" y="44"/>
                  </a:lnTo>
                  <a:lnTo>
                    <a:pt x="3282" y="46"/>
                  </a:lnTo>
                  <a:lnTo>
                    <a:pt x="3282" y="46"/>
                  </a:lnTo>
                  <a:lnTo>
                    <a:pt x="3276" y="44"/>
                  </a:lnTo>
                  <a:lnTo>
                    <a:pt x="3276" y="44"/>
                  </a:lnTo>
                  <a:lnTo>
                    <a:pt x="3268" y="44"/>
                  </a:lnTo>
                  <a:lnTo>
                    <a:pt x="3268" y="44"/>
                  </a:lnTo>
                  <a:lnTo>
                    <a:pt x="3266" y="44"/>
                  </a:lnTo>
                  <a:lnTo>
                    <a:pt x="3266" y="44"/>
                  </a:lnTo>
                  <a:lnTo>
                    <a:pt x="3262" y="44"/>
                  </a:lnTo>
                  <a:lnTo>
                    <a:pt x="3262" y="44"/>
                  </a:lnTo>
                  <a:lnTo>
                    <a:pt x="3262" y="44"/>
                  </a:lnTo>
                  <a:lnTo>
                    <a:pt x="3262" y="44"/>
                  </a:lnTo>
                  <a:lnTo>
                    <a:pt x="3262" y="44"/>
                  </a:lnTo>
                  <a:lnTo>
                    <a:pt x="3262" y="44"/>
                  </a:lnTo>
                  <a:lnTo>
                    <a:pt x="3260" y="44"/>
                  </a:lnTo>
                  <a:lnTo>
                    <a:pt x="3260" y="44"/>
                  </a:lnTo>
                  <a:lnTo>
                    <a:pt x="3260" y="44"/>
                  </a:lnTo>
                  <a:lnTo>
                    <a:pt x="3260" y="44"/>
                  </a:lnTo>
                  <a:lnTo>
                    <a:pt x="3256" y="44"/>
                  </a:lnTo>
                  <a:lnTo>
                    <a:pt x="3256" y="44"/>
                  </a:lnTo>
                  <a:lnTo>
                    <a:pt x="3254" y="44"/>
                  </a:lnTo>
                  <a:lnTo>
                    <a:pt x="3254" y="44"/>
                  </a:lnTo>
                  <a:lnTo>
                    <a:pt x="3250" y="42"/>
                  </a:lnTo>
                  <a:lnTo>
                    <a:pt x="3248" y="42"/>
                  </a:lnTo>
                  <a:lnTo>
                    <a:pt x="3248" y="42"/>
                  </a:lnTo>
                  <a:lnTo>
                    <a:pt x="3246" y="44"/>
                  </a:lnTo>
                  <a:lnTo>
                    <a:pt x="3246" y="44"/>
                  </a:lnTo>
                  <a:lnTo>
                    <a:pt x="3244" y="44"/>
                  </a:lnTo>
                  <a:lnTo>
                    <a:pt x="3244" y="44"/>
                  </a:lnTo>
                  <a:lnTo>
                    <a:pt x="3238" y="44"/>
                  </a:lnTo>
                  <a:lnTo>
                    <a:pt x="3238" y="44"/>
                  </a:lnTo>
                  <a:lnTo>
                    <a:pt x="3234" y="44"/>
                  </a:lnTo>
                  <a:lnTo>
                    <a:pt x="3234" y="44"/>
                  </a:lnTo>
                  <a:lnTo>
                    <a:pt x="3230" y="44"/>
                  </a:lnTo>
                  <a:lnTo>
                    <a:pt x="3230" y="44"/>
                  </a:lnTo>
                  <a:lnTo>
                    <a:pt x="3226" y="44"/>
                  </a:lnTo>
                  <a:lnTo>
                    <a:pt x="3226" y="44"/>
                  </a:lnTo>
                  <a:lnTo>
                    <a:pt x="3222" y="46"/>
                  </a:lnTo>
                  <a:lnTo>
                    <a:pt x="3222" y="46"/>
                  </a:lnTo>
                  <a:lnTo>
                    <a:pt x="3218" y="44"/>
                  </a:lnTo>
                  <a:lnTo>
                    <a:pt x="3218" y="44"/>
                  </a:lnTo>
                  <a:lnTo>
                    <a:pt x="3212" y="44"/>
                  </a:lnTo>
                  <a:lnTo>
                    <a:pt x="3212" y="44"/>
                  </a:lnTo>
                  <a:lnTo>
                    <a:pt x="3202" y="46"/>
                  </a:lnTo>
                  <a:lnTo>
                    <a:pt x="3202" y="46"/>
                  </a:lnTo>
                  <a:lnTo>
                    <a:pt x="3198" y="44"/>
                  </a:lnTo>
                  <a:lnTo>
                    <a:pt x="3198" y="44"/>
                  </a:lnTo>
                  <a:lnTo>
                    <a:pt x="3194" y="44"/>
                  </a:lnTo>
                  <a:lnTo>
                    <a:pt x="3194" y="44"/>
                  </a:lnTo>
                  <a:lnTo>
                    <a:pt x="3190" y="44"/>
                  </a:lnTo>
                  <a:lnTo>
                    <a:pt x="3190" y="44"/>
                  </a:lnTo>
                  <a:lnTo>
                    <a:pt x="3186" y="44"/>
                  </a:lnTo>
                  <a:lnTo>
                    <a:pt x="3186" y="44"/>
                  </a:lnTo>
                  <a:lnTo>
                    <a:pt x="3180" y="44"/>
                  </a:lnTo>
                  <a:lnTo>
                    <a:pt x="3180" y="44"/>
                  </a:lnTo>
                  <a:lnTo>
                    <a:pt x="3176" y="42"/>
                  </a:lnTo>
                  <a:lnTo>
                    <a:pt x="3176" y="42"/>
                  </a:lnTo>
                  <a:lnTo>
                    <a:pt x="3176" y="42"/>
                  </a:lnTo>
                  <a:lnTo>
                    <a:pt x="3176" y="42"/>
                  </a:lnTo>
                  <a:lnTo>
                    <a:pt x="3172" y="42"/>
                  </a:lnTo>
                  <a:lnTo>
                    <a:pt x="3172" y="42"/>
                  </a:lnTo>
                  <a:lnTo>
                    <a:pt x="3168" y="40"/>
                  </a:lnTo>
                  <a:lnTo>
                    <a:pt x="3168" y="40"/>
                  </a:lnTo>
                  <a:lnTo>
                    <a:pt x="3162" y="38"/>
                  </a:lnTo>
                  <a:lnTo>
                    <a:pt x="3162" y="38"/>
                  </a:lnTo>
                  <a:lnTo>
                    <a:pt x="3158" y="40"/>
                  </a:lnTo>
                  <a:lnTo>
                    <a:pt x="3158" y="40"/>
                  </a:lnTo>
                  <a:lnTo>
                    <a:pt x="3156" y="40"/>
                  </a:lnTo>
                  <a:lnTo>
                    <a:pt x="3156" y="40"/>
                  </a:lnTo>
                  <a:lnTo>
                    <a:pt x="3154" y="40"/>
                  </a:lnTo>
                  <a:lnTo>
                    <a:pt x="3154" y="40"/>
                  </a:lnTo>
                  <a:lnTo>
                    <a:pt x="3152" y="40"/>
                  </a:lnTo>
                  <a:lnTo>
                    <a:pt x="3152" y="40"/>
                  </a:lnTo>
                  <a:lnTo>
                    <a:pt x="3146" y="40"/>
                  </a:lnTo>
                  <a:lnTo>
                    <a:pt x="3146" y="40"/>
                  </a:lnTo>
                  <a:lnTo>
                    <a:pt x="3146" y="40"/>
                  </a:lnTo>
                  <a:lnTo>
                    <a:pt x="3146" y="40"/>
                  </a:lnTo>
                  <a:lnTo>
                    <a:pt x="3146" y="38"/>
                  </a:lnTo>
                  <a:lnTo>
                    <a:pt x="3146" y="38"/>
                  </a:lnTo>
                  <a:lnTo>
                    <a:pt x="3146" y="36"/>
                  </a:lnTo>
                  <a:lnTo>
                    <a:pt x="3144" y="36"/>
                  </a:lnTo>
                  <a:lnTo>
                    <a:pt x="3144" y="36"/>
                  </a:lnTo>
                  <a:lnTo>
                    <a:pt x="3138" y="36"/>
                  </a:lnTo>
                  <a:lnTo>
                    <a:pt x="3138" y="36"/>
                  </a:lnTo>
                  <a:lnTo>
                    <a:pt x="3136" y="38"/>
                  </a:lnTo>
                  <a:lnTo>
                    <a:pt x="3136" y="38"/>
                  </a:lnTo>
                  <a:lnTo>
                    <a:pt x="3134" y="38"/>
                  </a:lnTo>
                  <a:lnTo>
                    <a:pt x="3134" y="38"/>
                  </a:lnTo>
                  <a:lnTo>
                    <a:pt x="3130" y="38"/>
                  </a:lnTo>
                  <a:lnTo>
                    <a:pt x="3130" y="38"/>
                  </a:lnTo>
                  <a:lnTo>
                    <a:pt x="3128" y="38"/>
                  </a:lnTo>
                  <a:lnTo>
                    <a:pt x="3128" y="38"/>
                  </a:lnTo>
                  <a:lnTo>
                    <a:pt x="3120" y="40"/>
                  </a:lnTo>
                  <a:lnTo>
                    <a:pt x="3120" y="40"/>
                  </a:lnTo>
                  <a:lnTo>
                    <a:pt x="3112" y="40"/>
                  </a:lnTo>
                  <a:lnTo>
                    <a:pt x="3112" y="40"/>
                  </a:lnTo>
                  <a:lnTo>
                    <a:pt x="3110" y="42"/>
                  </a:lnTo>
                  <a:lnTo>
                    <a:pt x="3110" y="42"/>
                  </a:lnTo>
                  <a:lnTo>
                    <a:pt x="3108" y="42"/>
                  </a:lnTo>
                  <a:lnTo>
                    <a:pt x="3108" y="42"/>
                  </a:lnTo>
                  <a:lnTo>
                    <a:pt x="3106" y="42"/>
                  </a:lnTo>
                  <a:lnTo>
                    <a:pt x="3106" y="42"/>
                  </a:lnTo>
                  <a:lnTo>
                    <a:pt x="3106" y="44"/>
                  </a:lnTo>
                  <a:lnTo>
                    <a:pt x="3106" y="44"/>
                  </a:lnTo>
                  <a:lnTo>
                    <a:pt x="3104" y="42"/>
                  </a:lnTo>
                  <a:lnTo>
                    <a:pt x="3104" y="42"/>
                  </a:lnTo>
                  <a:lnTo>
                    <a:pt x="3102" y="44"/>
                  </a:lnTo>
                  <a:lnTo>
                    <a:pt x="3102" y="44"/>
                  </a:lnTo>
                  <a:lnTo>
                    <a:pt x="3102" y="42"/>
                  </a:lnTo>
                  <a:lnTo>
                    <a:pt x="3102" y="42"/>
                  </a:lnTo>
                  <a:lnTo>
                    <a:pt x="3100" y="42"/>
                  </a:lnTo>
                  <a:lnTo>
                    <a:pt x="3100" y="42"/>
                  </a:lnTo>
                  <a:lnTo>
                    <a:pt x="3096" y="42"/>
                  </a:lnTo>
                  <a:lnTo>
                    <a:pt x="3096" y="42"/>
                  </a:lnTo>
                  <a:lnTo>
                    <a:pt x="3094" y="42"/>
                  </a:lnTo>
                  <a:lnTo>
                    <a:pt x="3090" y="42"/>
                  </a:lnTo>
                  <a:lnTo>
                    <a:pt x="3090" y="42"/>
                  </a:lnTo>
                  <a:lnTo>
                    <a:pt x="3090" y="42"/>
                  </a:lnTo>
                  <a:lnTo>
                    <a:pt x="3090" y="42"/>
                  </a:lnTo>
                  <a:lnTo>
                    <a:pt x="3090" y="42"/>
                  </a:lnTo>
                  <a:lnTo>
                    <a:pt x="3090" y="42"/>
                  </a:lnTo>
                  <a:lnTo>
                    <a:pt x="3088" y="42"/>
                  </a:lnTo>
                  <a:lnTo>
                    <a:pt x="3088" y="42"/>
                  </a:lnTo>
                  <a:lnTo>
                    <a:pt x="3086" y="42"/>
                  </a:lnTo>
                  <a:lnTo>
                    <a:pt x="3086" y="42"/>
                  </a:lnTo>
                  <a:lnTo>
                    <a:pt x="3082" y="42"/>
                  </a:lnTo>
                  <a:lnTo>
                    <a:pt x="3082" y="42"/>
                  </a:lnTo>
                  <a:lnTo>
                    <a:pt x="3080" y="40"/>
                  </a:lnTo>
                  <a:lnTo>
                    <a:pt x="3080" y="40"/>
                  </a:lnTo>
                  <a:lnTo>
                    <a:pt x="3078" y="42"/>
                  </a:lnTo>
                  <a:lnTo>
                    <a:pt x="3078" y="42"/>
                  </a:lnTo>
                  <a:lnTo>
                    <a:pt x="3076" y="42"/>
                  </a:lnTo>
                  <a:lnTo>
                    <a:pt x="3076" y="42"/>
                  </a:lnTo>
                  <a:lnTo>
                    <a:pt x="3076" y="42"/>
                  </a:lnTo>
                  <a:lnTo>
                    <a:pt x="3076" y="42"/>
                  </a:lnTo>
                  <a:lnTo>
                    <a:pt x="3072" y="42"/>
                  </a:lnTo>
                  <a:lnTo>
                    <a:pt x="3072" y="42"/>
                  </a:lnTo>
                  <a:lnTo>
                    <a:pt x="3070" y="42"/>
                  </a:lnTo>
                  <a:lnTo>
                    <a:pt x="3070" y="42"/>
                  </a:lnTo>
                  <a:lnTo>
                    <a:pt x="3070" y="42"/>
                  </a:lnTo>
                  <a:lnTo>
                    <a:pt x="3070" y="42"/>
                  </a:lnTo>
                  <a:lnTo>
                    <a:pt x="3066" y="40"/>
                  </a:lnTo>
                  <a:lnTo>
                    <a:pt x="3066" y="40"/>
                  </a:lnTo>
                  <a:lnTo>
                    <a:pt x="3058" y="42"/>
                  </a:lnTo>
                  <a:lnTo>
                    <a:pt x="3052" y="40"/>
                  </a:lnTo>
                  <a:lnTo>
                    <a:pt x="3052" y="40"/>
                  </a:lnTo>
                  <a:lnTo>
                    <a:pt x="3050" y="40"/>
                  </a:lnTo>
                  <a:lnTo>
                    <a:pt x="3050" y="40"/>
                  </a:lnTo>
                  <a:lnTo>
                    <a:pt x="3044" y="42"/>
                  </a:lnTo>
                  <a:lnTo>
                    <a:pt x="3044" y="42"/>
                  </a:lnTo>
                  <a:lnTo>
                    <a:pt x="3044" y="42"/>
                  </a:lnTo>
                  <a:lnTo>
                    <a:pt x="3044" y="42"/>
                  </a:lnTo>
                  <a:lnTo>
                    <a:pt x="3044" y="42"/>
                  </a:lnTo>
                  <a:lnTo>
                    <a:pt x="3044" y="42"/>
                  </a:lnTo>
                  <a:lnTo>
                    <a:pt x="3042" y="42"/>
                  </a:lnTo>
                  <a:lnTo>
                    <a:pt x="3042" y="42"/>
                  </a:lnTo>
                  <a:lnTo>
                    <a:pt x="3042" y="42"/>
                  </a:lnTo>
                  <a:lnTo>
                    <a:pt x="3042" y="42"/>
                  </a:lnTo>
                  <a:lnTo>
                    <a:pt x="3040" y="42"/>
                  </a:lnTo>
                  <a:lnTo>
                    <a:pt x="3040" y="42"/>
                  </a:lnTo>
                  <a:lnTo>
                    <a:pt x="3040" y="40"/>
                  </a:lnTo>
                  <a:lnTo>
                    <a:pt x="3040" y="40"/>
                  </a:lnTo>
                  <a:lnTo>
                    <a:pt x="3036" y="42"/>
                  </a:lnTo>
                  <a:lnTo>
                    <a:pt x="3036" y="42"/>
                  </a:lnTo>
                  <a:lnTo>
                    <a:pt x="3032" y="42"/>
                  </a:lnTo>
                  <a:lnTo>
                    <a:pt x="3032" y="42"/>
                  </a:lnTo>
                  <a:lnTo>
                    <a:pt x="3030" y="42"/>
                  </a:lnTo>
                  <a:lnTo>
                    <a:pt x="3030" y="42"/>
                  </a:lnTo>
                  <a:lnTo>
                    <a:pt x="3024" y="42"/>
                  </a:lnTo>
                  <a:lnTo>
                    <a:pt x="3024" y="42"/>
                  </a:lnTo>
                  <a:lnTo>
                    <a:pt x="3024" y="42"/>
                  </a:lnTo>
                  <a:lnTo>
                    <a:pt x="3022" y="42"/>
                  </a:lnTo>
                  <a:lnTo>
                    <a:pt x="3022" y="42"/>
                  </a:lnTo>
                  <a:lnTo>
                    <a:pt x="3020" y="42"/>
                  </a:lnTo>
                  <a:lnTo>
                    <a:pt x="3020" y="42"/>
                  </a:lnTo>
                  <a:lnTo>
                    <a:pt x="3014" y="42"/>
                  </a:lnTo>
                  <a:lnTo>
                    <a:pt x="3008" y="42"/>
                  </a:lnTo>
                  <a:lnTo>
                    <a:pt x="3008" y="42"/>
                  </a:lnTo>
                  <a:lnTo>
                    <a:pt x="3006" y="40"/>
                  </a:lnTo>
                  <a:lnTo>
                    <a:pt x="3004" y="42"/>
                  </a:lnTo>
                  <a:lnTo>
                    <a:pt x="3004" y="42"/>
                  </a:lnTo>
                  <a:lnTo>
                    <a:pt x="3002" y="40"/>
                  </a:lnTo>
                  <a:lnTo>
                    <a:pt x="3002" y="40"/>
                  </a:lnTo>
                  <a:lnTo>
                    <a:pt x="2998" y="40"/>
                  </a:lnTo>
                  <a:lnTo>
                    <a:pt x="2996" y="40"/>
                  </a:lnTo>
                  <a:lnTo>
                    <a:pt x="2996" y="40"/>
                  </a:lnTo>
                  <a:lnTo>
                    <a:pt x="2994" y="38"/>
                  </a:lnTo>
                  <a:lnTo>
                    <a:pt x="2994" y="38"/>
                  </a:lnTo>
                  <a:lnTo>
                    <a:pt x="2986" y="38"/>
                  </a:lnTo>
                  <a:lnTo>
                    <a:pt x="2986" y="38"/>
                  </a:lnTo>
                  <a:lnTo>
                    <a:pt x="2980" y="38"/>
                  </a:lnTo>
                  <a:lnTo>
                    <a:pt x="2976" y="38"/>
                  </a:lnTo>
                  <a:lnTo>
                    <a:pt x="2976" y="38"/>
                  </a:lnTo>
                  <a:lnTo>
                    <a:pt x="2972" y="38"/>
                  </a:lnTo>
                  <a:lnTo>
                    <a:pt x="2972" y="38"/>
                  </a:lnTo>
                  <a:lnTo>
                    <a:pt x="2970" y="38"/>
                  </a:lnTo>
                  <a:lnTo>
                    <a:pt x="2970" y="38"/>
                  </a:lnTo>
                  <a:lnTo>
                    <a:pt x="2962" y="40"/>
                  </a:lnTo>
                  <a:lnTo>
                    <a:pt x="2962" y="40"/>
                  </a:lnTo>
                  <a:lnTo>
                    <a:pt x="2954" y="38"/>
                  </a:lnTo>
                  <a:lnTo>
                    <a:pt x="2954" y="38"/>
                  </a:lnTo>
                  <a:lnTo>
                    <a:pt x="2946" y="40"/>
                  </a:lnTo>
                  <a:lnTo>
                    <a:pt x="2946" y="40"/>
                  </a:lnTo>
                  <a:lnTo>
                    <a:pt x="2942" y="38"/>
                  </a:lnTo>
                  <a:lnTo>
                    <a:pt x="2942" y="38"/>
                  </a:lnTo>
                  <a:lnTo>
                    <a:pt x="2940" y="38"/>
                  </a:lnTo>
                  <a:lnTo>
                    <a:pt x="2940" y="38"/>
                  </a:lnTo>
                  <a:lnTo>
                    <a:pt x="2934" y="36"/>
                  </a:lnTo>
                  <a:lnTo>
                    <a:pt x="2934" y="36"/>
                  </a:lnTo>
                  <a:lnTo>
                    <a:pt x="2934" y="36"/>
                  </a:lnTo>
                  <a:lnTo>
                    <a:pt x="2934" y="36"/>
                  </a:lnTo>
                  <a:lnTo>
                    <a:pt x="2934" y="36"/>
                  </a:lnTo>
                  <a:lnTo>
                    <a:pt x="2934" y="36"/>
                  </a:lnTo>
                  <a:lnTo>
                    <a:pt x="2932" y="36"/>
                  </a:lnTo>
                  <a:lnTo>
                    <a:pt x="2932" y="36"/>
                  </a:lnTo>
                  <a:lnTo>
                    <a:pt x="2930" y="36"/>
                  </a:lnTo>
                  <a:lnTo>
                    <a:pt x="2930" y="36"/>
                  </a:lnTo>
                  <a:lnTo>
                    <a:pt x="2926" y="36"/>
                  </a:lnTo>
                  <a:lnTo>
                    <a:pt x="2926" y="36"/>
                  </a:lnTo>
                  <a:lnTo>
                    <a:pt x="2920" y="36"/>
                  </a:lnTo>
                  <a:lnTo>
                    <a:pt x="2920" y="36"/>
                  </a:lnTo>
                  <a:lnTo>
                    <a:pt x="2920" y="36"/>
                  </a:lnTo>
                  <a:lnTo>
                    <a:pt x="2920" y="36"/>
                  </a:lnTo>
                  <a:lnTo>
                    <a:pt x="2918" y="38"/>
                  </a:lnTo>
                  <a:lnTo>
                    <a:pt x="2918" y="38"/>
                  </a:lnTo>
                  <a:lnTo>
                    <a:pt x="2914" y="38"/>
                  </a:lnTo>
                  <a:lnTo>
                    <a:pt x="2914" y="38"/>
                  </a:lnTo>
                  <a:lnTo>
                    <a:pt x="2910" y="36"/>
                  </a:lnTo>
                  <a:lnTo>
                    <a:pt x="2910" y="36"/>
                  </a:lnTo>
                  <a:lnTo>
                    <a:pt x="2904" y="36"/>
                  </a:lnTo>
                  <a:lnTo>
                    <a:pt x="2904" y="36"/>
                  </a:lnTo>
                  <a:lnTo>
                    <a:pt x="2902" y="36"/>
                  </a:lnTo>
                  <a:lnTo>
                    <a:pt x="2902" y="36"/>
                  </a:lnTo>
                  <a:lnTo>
                    <a:pt x="2902" y="36"/>
                  </a:lnTo>
                  <a:lnTo>
                    <a:pt x="2902" y="36"/>
                  </a:lnTo>
                  <a:lnTo>
                    <a:pt x="2900" y="36"/>
                  </a:lnTo>
                  <a:lnTo>
                    <a:pt x="2900" y="36"/>
                  </a:lnTo>
                  <a:lnTo>
                    <a:pt x="2898" y="36"/>
                  </a:lnTo>
                  <a:lnTo>
                    <a:pt x="2898" y="36"/>
                  </a:lnTo>
                  <a:lnTo>
                    <a:pt x="2898" y="36"/>
                  </a:lnTo>
                  <a:lnTo>
                    <a:pt x="2898" y="36"/>
                  </a:lnTo>
                  <a:lnTo>
                    <a:pt x="2898" y="34"/>
                  </a:lnTo>
                  <a:lnTo>
                    <a:pt x="2898" y="34"/>
                  </a:lnTo>
                  <a:lnTo>
                    <a:pt x="2896" y="34"/>
                  </a:lnTo>
                  <a:lnTo>
                    <a:pt x="2896" y="34"/>
                  </a:lnTo>
                  <a:lnTo>
                    <a:pt x="2892" y="34"/>
                  </a:lnTo>
                  <a:lnTo>
                    <a:pt x="2892" y="34"/>
                  </a:lnTo>
                  <a:lnTo>
                    <a:pt x="2892" y="34"/>
                  </a:lnTo>
                  <a:lnTo>
                    <a:pt x="2892" y="36"/>
                  </a:lnTo>
                  <a:lnTo>
                    <a:pt x="2892" y="36"/>
                  </a:lnTo>
                  <a:lnTo>
                    <a:pt x="2892" y="36"/>
                  </a:lnTo>
                  <a:lnTo>
                    <a:pt x="2892" y="36"/>
                  </a:lnTo>
                  <a:lnTo>
                    <a:pt x="2892" y="36"/>
                  </a:lnTo>
                  <a:lnTo>
                    <a:pt x="2890" y="36"/>
                  </a:lnTo>
                  <a:lnTo>
                    <a:pt x="2890" y="36"/>
                  </a:lnTo>
                  <a:lnTo>
                    <a:pt x="2888" y="36"/>
                  </a:lnTo>
                  <a:lnTo>
                    <a:pt x="2888" y="36"/>
                  </a:lnTo>
                  <a:lnTo>
                    <a:pt x="2886" y="36"/>
                  </a:lnTo>
                  <a:lnTo>
                    <a:pt x="2886" y="36"/>
                  </a:lnTo>
                  <a:lnTo>
                    <a:pt x="2884" y="36"/>
                  </a:lnTo>
                  <a:lnTo>
                    <a:pt x="2884" y="36"/>
                  </a:lnTo>
                  <a:lnTo>
                    <a:pt x="2878" y="36"/>
                  </a:lnTo>
                  <a:lnTo>
                    <a:pt x="2878" y="36"/>
                  </a:lnTo>
                  <a:lnTo>
                    <a:pt x="2874" y="34"/>
                  </a:lnTo>
                  <a:lnTo>
                    <a:pt x="2874" y="34"/>
                  </a:lnTo>
                  <a:lnTo>
                    <a:pt x="2872" y="34"/>
                  </a:lnTo>
                  <a:lnTo>
                    <a:pt x="2872" y="34"/>
                  </a:lnTo>
                  <a:lnTo>
                    <a:pt x="2870" y="34"/>
                  </a:lnTo>
                  <a:lnTo>
                    <a:pt x="2870" y="34"/>
                  </a:lnTo>
                  <a:lnTo>
                    <a:pt x="2866" y="34"/>
                  </a:lnTo>
                  <a:lnTo>
                    <a:pt x="2866" y="34"/>
                  </a:lnTo>
                  <a:lnTo>
                    <a:pt x="2864" y="34"/>
                  </a:lnTo>
                  <a:lnTo>
                    <a:pt x="2864" y="34"/>
                  </a:lnTo>
                  <a:lnTo>
                    <a:pt x="2862" y="34"/>
                  </a:lnTo>
                  <a:lnTo>
                    <a:pt x="2862" y="34"/>
                  </a:lnTo>
                  <a:lnTo>
                    <a:pt x="2862" y="34"/>
                  </a:lnTo>
                  <a:lnTo>
                    <a:pt x="2862" y="34"/>
                  </a:lnTo>
                  <a:lnTo>
                    <a:pt x="2860" y="34"/>
                  </a:lnTo>
                  <a:lnTo>
                    <a:pt x="2860" y="34"/>
                  </a:lnTo>
                  <a:lnTo>
                    <a:pt x="2860" y="34"/>
                  </a:lnTo>
                  <a:lnTo>
                    <a:pt x="2860" y="34"/>
                  </a:lnTo>
                  <a:lnTo>
                    <a:pt x="2858" y="34"/>
                  </a:lnTo>
                  <a:lnTo>
                    <a:pt x="2858" y="34"/>
                  </a:lnTo>
                  <a:lnTo>
                    <a:pt x="2858" y="36"/>
                  </a:lnTo>
                  <a:lnTo>
                    <a:pt x="2858" y="36"/>
                  </a:lnTo>
                  <a:lnTo>
                    <a:pt x="2858" y="36"/>
                  </a:lnTo>
                  <a:lnTo>
                    <a:pt x="2858" y="36"/>
                  </a:lnTo>
                  <a:lnTo>
                    <a:pt x="2858" y="36"/>
                  </a:lnTo>
                  <a:lnTo>
                    <a:pt x="2858" y="38"/>
                  </a:lnTo>
                  <a:lnTo>
                    <a:pt x="2858" y="38"/>
                  </a:lnTo>
                  <a:lnTo>
                    <a:pt x="2852" y="38"/>
                  </a:lnTo>
                  <a:lnTo>
                    <a:pt x="2852" y="38"/>
                  </a:lnTo>
                  <a:lnTo>
                    <a:pt x="2844" y="38"/>
                  </a:lnTo>
                  <a:lnTo>
                    <a:pt x="2844" y="38"/>
                  </a:lnTo>
                  <a:lnTo>
                    <a:pt x="2842" y="38"/>
                  </a:lnTo>
                  <a:lnTo>
                    <a:pt x="2842" y="38"/>
                  </a:lnTo>
                  <a:lnTo>
                    <a:pt x="2842" y="38"/>
                  </a:lnTo>
                  <a:lnTo>
                    <a:pt x="2842" y="38"/>
                  </a:lnTo>
                  <a:lnTo>
                    <a:pt x="2840" y="38"/>
                  </a:lnTo>
                  <a:lnTo>
                    <a:pt x="2840" y="38"/>
                  </a:lnTo>
                  <a:lnTo>
                    <a:pt x="2834" y="38"/>
                  </a:lnTo>
                  <a:lnTo>
                    <a:pt x="2834" y="38"/>
                  </a:lnTo>
                  <a:lnTo>
                    <a:pt x="2832" y="38"/>
                  </a:lnTo>
                  <a:lnTo>
                    <a:pt x="2832" y="38"/>
                  </a:lnTo>
                  <a:lnTo>
                    <a:pt x="2832" y="38"/>
                  </a:lnTo>
                  <a:lnTo>
                    <a:pt x="2832" y="38"/>
                  </a:lnTo>
                  <a:lnTo>
                    <a:pt x="2830" y="38"/>
                  </a:lnTo>
                  <a:lnTo>
                    <a:pt x="2830" y="38"/>
                  </a:lnTo>
                  <a:lnTo>
                    <a:pt x="2830" y="38"/>
                  </a:lnTo>
                  <a:lnTo>
                    <a:pt x="2830" y="38"/>
                  </a:lnTo>
                  <a:lnTo>
                    <a:pt x="2828" y="38"/>
                  </a:lnTo>
                  <a:lnTo>
                    <a:pt x="2828" y="38"/>
                  </a:lnTo>
                  <a:lnTo>
                    <a:pt x="2826" y="38"/>
                  </a:lnTo>
                  <a:lnTo>
                    <a:pt x="2826" y="38"/>
                  </a:lnTo>
                  <a:lnTo>
                    <a:pt x="2826" y="38"/>
                  </a:lnTo>
                  <a:lnTo>
                    <a:pt x="2826" y="38"/>
                  </a:lnTo>
                  <a:lnTo>
                    <a:pt x="2826" y="38"/>
                  </a:lnTo>
                  <a:lnTo>
                    <a:pt x="2826" y="38"/>
                  </a:lnTo>
                  <a:lnTo>
                    <a:pt x="2824" y="38"/>
                  </a:lnTo>
                  <a:lnTo>
                    <a:pt x="2824" y="38"/>
                  </a:lnTo>
                  <a:lnTo>
                    <a:pt x="2820" y="38"/>
                  </a:lnTo>
                  <a:lnTo>
                    <a:pt x="2816" y="38"/>
                  </a:lnTo>
                  <a:lnTo>
                    <a:pt x="2816" y="38"/>
                  </a:lnTo>
                  <a:lnTo>
                    <a:pt x="2814" y="38"/>
                  </a:lnTo>
                  <a:lnTo>
                    <a:pt x="2814" y="38"/>
                  </a:lnTo>
                  <a:lnTo>
                    <a:pt x="2806" y="38"/>
                  </a:lnTo>
                  <a:lnTo>
                    <a:pt x="2806" y="38"/>
                  </a:lnTo>
                  <a:lnTo>
                    <a:pt x="2804" y="38"/>
                  </a:lnTo>
                  <a:lnTo>
                    <a:pt x="2804" y="38"/>
                  </a:lnTo>
                  <a:lnTo>
                    <a:pt x="2796" y="38"/>
                  </a:lnTo>
                  <a:lnTo>
                    <a:pt x="2796" y="38"/>
                  </a:lnTo>
                  <a:lnTo>
                    <a:pt x="2794" y="38"/>
                  </a:lnTo>
                  <a:lnTo>
                    <a:pt x="2794" y="38"/>
                  </a:lnTo>
                  <a:lnTo>
                    <a:pt x="2792" y="38"/>
                  </a:lnTo>
                  <a:lnTo>
                    <a:pt x="2792" y="38"/>
                  </a:lnTo>
                  <a:lnTo>
                    <a:pt x="2792" y="38"/>
                  </a:lnTo>
                  <a:lnTo>
                    <a:pt x="2792" y="38"/>
                  </a:lnTo>
                  <a:lnTo>
                    <a:pt x="2790" y="38"/>
                  </a:lnTo>
                  <a:lnTo>
                    <a:pt x="2790" y="38"/>
                  </a:lnTo>
                  <a:lnTo>
                    <a:pt x="2790" y="38"/>
                  </a:lnTo>
                  <a:lnTo>
                    <a:pt x="2790" y="38"/>
                  </a:lnTo>
                  <a:lnTo>
                    <a:pt x="2786" y="38"/>
                  </a:lnTo>
                  <a:lnTo>
                    <a:pt x="2784" y="38"/>
                  </a:lnTo>
                  <a:lnTo>
                    <a:pt x="2784" y="38"/>
                  </a:lnTo>
                  <a:lnTo>
                    <a:pt x="2782" y="38"/>
                  </a:lnTo>
                  <a:lnTo>
                    <a:pt x="2782" y="38"/>
                  </a:lnTo>
                  <a:lnTo>
                    <a:pt x="2780" y="38"/>
                  </a:lnTo>
                  <a:lnTo>
                    <a:pt x="2780" y="38"/>
                  </a:lnTo>
                  <a:lnTo>
                    <a:pt x="2776" y="38"/>
                  </a:lnTo>
                  <a:lnTo>
                    <a:pt x="2776" y="38"/>
                  </a:lnTo>
                  <a:lnTo>
                    <a:pt x="2772" y="38"/>
                  </a:lnTo>
                  <a:lnTo>
                    <a:pt x="2772" y="38"/>
                  </a:lnTo>
                  <a:lnTo>
                    <a:pt x="2772" y="38"/>
                  </a:lnTo>
                  <a:lnTo>
                    <a:pt x="2772" y="38"/>
                  </a:lnTo>
                  <a:lnTo>
                    <a:pt x="2770" y="38"/>
                  </a:lnTo>
                  <a:lnTo>
                    <a:pt x="2770" y="38"/>
                  </a:lnTo>
                  <a:lnTo>
                    <a:pt x="2770" y="38"/>
                  </a:lnTo>
                  <a:lnTo>
                    <a:pt x="2770" y="38"/>
                  </a:lnTo>
                  <a:lnTo>
                    <a:pt x="2768" y="38"/>
                  </a:lnTo>
                  <a:lnTo>
                    <a:pt x="2768" y="38"/>
                  </a:lnTo>
                  <a:lnTo>
                    <a:pt x="2764" y="38"/>
                  </a:lnTo>
                  <a:lnTo>
                    <a:pt x="2764" y="38"/>
                  </a:lnTo>
                  <a:lnTo>
                    <a:pt x="2762" y="38"/>
                  </a:lnTo>
                  <a:lnTo>
                    <a:pt x="2762" y="38"/>
                  </a:lnTo>
                  <a:lnTo>
                    <a:pt x="2762" y="36"/>
                  </a:lnTo>
                  <a:lnTo>
                    <a:pt x="2762" y="36"/>
                  </a:lnTo>
                  <a:lnTo>
                    <a:pt x="2762" y="36"/>
                  </a:lnTo>
                  <a:lnTo>
                    <a:pt x="2762" y="36"/>
                  </a:lnTo>
                  <a:lnTo>
                    <a:pt x="2760" y="36"/>
                  </a:lnTo>
                  <a:lnTo>
                    <a:pt x="2760" y="36"/>
                  </a:lnTo>
                  <a:lnTo>
                    <a:pt x="2754" y="36"/>
                  </a:lnTo>
                  <a:lnTo>
                    <a:pt x="2754" y="36"/>
                  </a:lnTo>
                  <a:lnTo>
                    <a:pt x="2750" y="36"/>
                  </a:lnTo>
                  <a:lnTo>
                    <a:pt x="2750" y="36"/>
                  </a:lnTo>
                  <a:lnTo>
                    <a:pt x="2750" y="36"/>
                  </a:lnTo>
                  <a:lnTo>
                    <a:pt x="2750" y="36"/>
                  </a:lnTo>
                  <a:lnTo>
                    <a:pt x="2748" y="36"/>
                  </a:lnTo>
                  <a:lnTo>
                    <a:pt x="2748" y="36"/>
                  </a:lnTo>
                  <a:lnTo>
                    <a:pt x="2746" y="36"/>
                  </a:lnTo>
                  <a:lnTo>
                    <a:pt x="2746" y="36"/>
                  </a:lnTo>
                  <a:lnTo>
                    <a:pt x="2744" y="38"/>
                  </a:lnTo>
                  <a:lnTo>
                    <a:pt x="2744" y="38"/>
                  </a:lnTo>
                  <a:lnTo>
                    <a:pt x="2742" y="38"/>
                  </a:lnTo>
                  <a:lnTo>
                    <a:pt x="2738" y="38"/>
                  </a:lnTo>
                  <a:lnTo>
                    <a:pt x="2738" y="38"/>
                  </a:lnTo>
                  <a:lnTo>
                    <a:pt x="2738" y="38"/>
                  </a:lnTo>
                  <a:lnTo>
                    <a:pt x="2738" y="38"/>
                  </a:lnTo>
                  <a:lnTo>
                    <a:pt x="2736" y="38"/>
                  </a:lnTo>
                  <a:lnTo>
                    <a:pt x="2736" y="38"/>
                  </a:lnTo>
                  <a:lnTo>
                    <a:pt x="2728" y="38"/>
                  </a:lnTo>
                  <a:lnTo>
                    <a:pt x="2728" y="38"/>
                  </a:lnTo>
                  <a:lnTo>
                    <a:pt x="2724" y="38"/>
                  </a:lnTo>
                  <a:lnTo>
                    <a:pt x="2724" y="38"/>
                  </a:lnTo>
                  <a:lnTo>
                    <a:pt x="2720" y="36"/>
                  </a:lnTo>
                  <a:lnTo>
                    <a:pt x="2720" y="36"/>
                  </a:lnTo>
                  <a:lnTo>
                    <a:pt x="2720" y="36"/>
                  </a:lnTo>
                  <a:lnTo>
                    <a:pt x="2720" y="36"/>
                  </a:lnTo>
                  <a:lnTo>
                    <a:pt x="2716" y="38"/>
                  </a:lnTo>
                  <a:lnTo>
                    <a:pt x="2716" y="38"/>
                  </a:lnTo>
                  <a:lnTo>
                    <a:pt x="2712" y="38"/>
                  </a:lnTo>
                  <a:lnTo>
                    <a:pt x="2712" y="38"/>
                  </a:lnTo>
                  <a:lnTo>
                    <a:pt x="2710" y="38"/>
                  </a:lnTo>
                  <a:lnTo>
                    <a:pt x="2706" y="38"/>
                  </a:lnTo>
                  <a:lnTo>
                    <a:pt x="2706" y="38"/>
                  </a:lnTo>
                  <a:lnTo>
                    <a:pt x="2700" y="38"/>
                  </a:lnTo>
                  <a:lnTo>
                    <a:pt x="2700" y="38"/>
                  </a:lnTo>
                  <a:lnTo>
                    <a:pt x="2694" y="38"/>
                  </a:lnTo>
                  <a:lnTo>
                    <a:pt x="2694" y="38"/>
                  </a:lnTo>
                  <a:lnTo>
                    <a:pt x="2692" y="36"/>
                  </a:lnTo>
                  <a:lnTo>
                    <a:pt x="2692" y="36"/>
                  </a:lnTo>
                  <a:lnTo>
                    <a:pt x="2688" y="36"/>
                  </a:lnTo>
                  <a:lnTo>
                    <a:pt x="2688" y="36"/>
                  </a:lnTo>
                  <a:lnTo>
                    <a:pt x="2686" y="36"/>
                  </a:lnTo>
                  <a:lnTo>
                    <a:pt x="2686" y="36"/>
                  </a:lnTo>
                  <a:lnTo>
                    <a:pt x="2684" y="36"/>
                  </a:lnTo>
                  <a:lnTo>
                    <a:pt x="2684" y="36"/>
                  </a:lnTo>
                  <a:lnTo>
                    <a:pt x="2682" y="36"/>
                  </a:lnTo>
                  <a:lnTo>
                    <a:pt x="2682" y="36"/>
                  </a:lnTo>
                  <a:lnTo>
                    <a:pt x="2682" y="36"/>
                  </a:lnTo>
                  <a:lnTo>
                    <a:pt x="2682" y="36"/>
                  </a:lnTo>
                  <a:lnTo>
                    <a:pt x="2680" y="36"/>
                  </a:lnTo>
                  <a:lnTo>
                    <a:pt x="2680" y="36"/>
                  </a:lnTo>
                  <a:lnTo>
                    <a:pt x="2680" y="36"/>
                  </a:lnTo>
                  <a:lnTo>
                    <a:pt x="2680" y="36"/>
                  </a:lnTo>
                  <a:lnTo>
                    <a:pt x="2678" y="36"/>
                  </a:lnTo>
                  <a:lnTo>
                    <a:pt x="2678" y="36"/>
                  </a:lnTo>
                  <a:lnTo>
                    <a:pt x="2678" y="36"/>
                  </a:lnTo>
                  <a:lnTo>
                    <a:pt x="2678" y="36"/>
                  </a:lnTo>
                  <a:lnTo>
                    <a:pt x="2678" y="36"/>
                  </a:lnTo>
                  <a:lnTo>
                    <a:pt x="2678" y="36"/>
                  </a:lnTo>
                  <a:lnTo>
                    <a:pt x="2676" y="36"/>
                  </a:lnTo>
                  <a:lnTo>
                    <a:pt x="2676" y="36"/>
                  </a:lnTo>
                  <a:lnTo>
                    <a:pt x="2670" y="36"/>
                  </a:lnTo>
                  <a:lnTo>
                    <a:pt x="2670" y="36"/>
                  </a:lnTo>
                  <a:lnTo>
                    <a:pt x="2664" y="38"/>
                  </a:lnTo>
                  <a:lnTo>
                    <a:pt x="2664" y="38"/>
                  </a:lnTo>
                  <a:lnTo>
                    <a:pt x="2660" y="38"/>
                  </a:lnTo>
                  <a:lnTo>
                    <a:pt x="2660" y="38"/>
                  </a:lnTo>
                  <a:lnTo>
                    <a:pt x="2656" y="38"/>
                  </a:lnTo>
                  <a:lnTo>
                    <a:pt x="2656" y="38"/>
                  </a:lnTo>
                  <a:lnTo>
                    <a:pt x="2656" y="38"/>
                  </a:lnTo>
                  <a:lnTo>
                    <a:pt x="2656" y="38"/>
                  </a:lnTo>
                  <a:lnTo>
                    <a:pt x="2654" y="38"/>
                  </a:lnTo>
                  <a:lnTo>
                    <a:pt x="2654" y="38"/>
                  </a:lnTo>
                  <a:lnTo>
                    <a:pt x="2648" y="38"/>
                  </a:lnTo>
                  <a:lnTo>
                    <a:pt x="2648" y="38"/>
                  </a:lnTo>
                  <a:lnTo>
                    <a:pt x="2644" y="38"/>
                  </a:lnTo>
                  <a:lnTo>
                    <a:pt x="2644" y="38"/>
                  </a:lnTo>
                  <a:lnTo>
                    <a:pt x="2642" y="38"/>
                  </a:lnTo>
                  <a:lnTo>
                    <a:pt x="2642" y="38"/>
                  </a:lnTo>
                  <a:lnTo>
                    <a:pt x="2640" y="38"/>
                  </a:lnTo>
                  <a:lnTo>
                    <a:pt x="2640" y="38"/>
                  </a:lnTo>
                  <a:lnTo>
                    <a:pt x="2636" y="40"/>
                  </a:lnTo>
                  <a:lnTo>
                    <a:pt x="2636" y="40"/>
                  </a:lnTo>
                  <a:lnTo>
                    <a:pt x="2634" y="40"/>
                  </a:lnTo>
                  <a:lnTo>
                    <a:pt x="2634" y="40"/>
                  </a:lnTo>
                  <a:lnTo>
                    <a:pt x="2632" y="40"/>
                  </a:lnTo>
                  <a:lnTo>
                    <a:pt x="2632" y="40"/>
                  </a:lnTo>
                  <a:lnTo>
                    <a:pt x="2630" y="40"/>
                  </a:lnTo>
                  <a:lnTo>
                    <a:pt x="2630" y="40"/>
                  </a:lnTo>
                  <a:lnTo>
                    <a:pt x="2630" y="40"/>
                  </a:lnTo>
                  <a:lnTo>
                    <a:pt x="2630" y="40"/>
                  </a:lnTo>
                  <a:lnTo>
                    <a:pt x="2628" y="40"/>
                  </a:lnTo>
                  <a:lnTo>
                    <a:pt x="2628" y="40"/>
                  </a:lnTo>
                  <a:lnTo>
                    <a:pt x="2624" y="40"/>
                  </a:lnTo>
                  <a:lnTo>
                    <a:pt x="2624" y="40"/>
                  </a:lnTo>
                  <a:lnTo>
                    <a:pt x="2624" y="38"/>
                  </a:lnTo>
                  <a:lnTo>
                    <a:pt x="2624" y="38"/>
                  </a:lnTo>
                  <a:lnTo>
                    <a:pt x="2618" y="38"/>
                  </a:lnTo>
                  <a:lnTo>
                    <a:pt x="2618" y="38"/>
                  </a:lnTo>
                  <a:lnTo>
                    <a:pt x="2616" y="38"/>
                  </a:lnTo>
                  <a:lnTo>
                    <a:pt x="2616" y="38"/>
                  </a:lnTo>
                  <a:lnTo>
                    <a:pt x="2614" y="38"/>
                  </a:lnTo>
                  <a:lnTo>
                    <a:pt x="2614" y="38"/>
                  </a:lnTo>
                  <a:lnTo>
                    <a:pt x="2614" y="38"/>
                  </a:lnTo>
                  <a:lnTo>
                    <a:pt x="2614" y="38"/>
                  </a:lnTo>
                  <a:lnTo>
                    <a:pt x="2612" y="38"/>
                  </a:lnTo>
                  <a:lnTo>
                    <a:pt x="2612" y="38"/>
                  </a:lnTo>
                  <a:lnTo>
                    <a:pt x="2608" y="38"/>
                  </a:lnTo>
                  <a:lnTo>
                    <a:pt x="2608" y="38"/>
                  </a:lnTo>
                  <a:lnTo>
                    <a:pt x="2604" y="38"/>
                  </a:lnTo>
                  <a:lnTo>
                    <a:pt x="2604" y="38"/>
                  </a:lnTo>
                  <a:lnTo>
                    <a:pt x="2602" y="36"/>
                  </a:lnTo>
                  <a:lnTo>
                    <a:pt x="2602" y="36"/>
                  </a:lnTo>
                  <a:lnTo>
                    <a:pt x="2600" y="36"/>
                  </a:lnTo>
                  <a:lnTo>
                    <a:pt x="2600" y="36"/>
                  </a:lnTo>
                  <a:lnTo>
                    <a:pt x="2600" y="36"/>
                  </a:lnTo>
                  <a:lnTo>
                    <a:pt x="2600" y="36"/>
                  </a:lnTo>
                  <a:lnTo>
                    <a:pt x="2598" y="34"/>
                  </a:lnTo>
                  <a:lnTo>
                    <a:pt x="2598" y="34"/>
                  </a:lnTo>
                  <a:lnTo>
                    <a:pt x="2596" y="34"/>
                  </a:lnTo>
                  <a:lnTo>
                    <a:pt x="2596" y="34"/>
                  </a:lnTo>
                  <a:lnTo>
                    <a:pt x="2588" y="34"/>
                  </a:lnTo>
                  <a:lnTo>
                    <a:pt x="2588" y="34"/>
                  </a:lnTo>
                  <a:lnTo>
                    <a:pt x="2584" y="34"/>
                  </a:lnTo>
                  <a:lnTo>
                    <a:pt x="2584" y="34"/>
                  </a:lnTo>
                  <a:lnTo>
                    <a:pt x="2570" y="34"/>
                  </a:lnTo>
                  <a:lnTo>
                    <a:pt x="2570" y="34"/>
                  </a:lnTo>
                  <a:lnTo>
                    <a:pt x="2568" y="34"/>
                  </a:lnTo>
                  <a:lnTo>
                    <a:pt x="2568" y="34"/>
                  </a:lnTo>
                  <a:lnTo>
                    <a:pt x="2566" y="34"/>
                  </a:lnTo>
                  <a:lnTo>
                    <a:pt x="2566" y="34"/>
                  </a:lnTo>
                  <a:lnTo>
                    <a:pt x="2562" y="36"/>
                  </a:lnTo>
                  <a:lnTo>
                    <a:pt x="2562" y="36"/>
                  </a:lnTo>
                  <a:lnTo>
                    <a:pt x="2556" y="36"/>
                  </a:lnTo>
                  <a:lnTo>
                    <a:pt x="2556" y="36"/>
                  </a:lnTo>
                  <a:lnTo>
                    <a:pt x="2552" y="34"/>
                  </a:lnTo>
                  <a:lnTo>
                    <a:pt x="2552" y="34"/>
                  </a:lnTo>
                  <a:lnTo>
                    <a:pt x="2544" y="34"/>
                  </a:lnTo>
                  <a:lnTo>
                    <a:pt x="2544" y="34"/>
                  </a:lnTo>
                  <a:lnTo>
                    <a:pt x="2542" y="34"/>
                  </a:lnTo>
                  <a:lnTo>
                    <a:pt x="2542" y="34"/>
                  </a:lnTo>
                  <a:lnTo>
                    <a:pt x="2536" y="34"/>
                  </a:lnTo>
                  <a:lnTo>
                    <a:pt x="2536" y="34"/>
                  </a:lnTo>
                  <a:lnTo>
                    <a:pt x="2532" y="36"/>
                  </a:lnTo>
                  <a:lnTo>
                    <a:pt x="2532" y="36"/>
                  </a:lnTo>
                  <a:lnTo>
                    <a:pt x="2528" y="36"/>
                  </a:lnTo>
                  <a:lnTo>
                    <a:pt x="2528" y="36"/>
                  </a:lnTo>
                  <a:lnTo>
                    <a:pt x="2526" y="36"/>
                  </a:lnTo>
                  <a:lnTo>
                    <a:pt x="2526" y="36"/>
                  </a:lnTo>
                  <a:lnTo>
                    <a:pt x="2524" y="36"/>
                  </a:lnTo>
                  <a:lnTo>
                    <a:pt x="2524" y="36"/>
                  </a:lnTo>
                  <a:lnTo>
                    <a:pt x="2520" y="36"/>
                  </a:lnTo>
                  <a:lnTo>
                    <a:pt x="2520" y="36"/>
                  </a:lnTo>
                  <a:lnTo>
                    <a:pt x="2516" y="38"/>
                  </a:lnTo>
                  <a:lnTo>
                    <a:pt x="2516" y="38"/>
                  </a:lnTo>
                  <a:lnTo>
                    <a:pt x="2516" y="38"/>
                  </a:lnTo>
                  <a:lnTo>
                    <a:pt x="2516" y="38"/>
                  </a:lnTo>
                  <a:lnTo>
                    <a:pt x="2516" y="38"/>
                  </a:lnTo>
                  <a:lnTo>
                    <a:pt x="2516" y="38"/>
                  </a:lnTo>
                  <a:lnTo>
                    <a:pt x="2516" y="38"/>
                  </a:lnTo>
                  <a:lnTo>
                    <a:pt x="2516" y="38"/>
                  </a:lnTo>
                  <a:lnTo>
                    <a:pt x="2512" y="38"/>
                  </a:lnTo>
                  <a:lnTo>
                    <a:pt x="2512" y="38"/>
                  </a:lnTo>
                  <a:lnTo>
                    <a:pt x="2512" y="36"/>
                  </a:lnTo>
                  <a:lnTo>
                    <a:pt x="2512" y="36"/>
                  </a:lnTo>
                  <a:lnTo>
                    <a:pt x="2510" y="36"/>
                  </a:lnTo>
                  <a:lnTo>
                    <a:pt x="2510" y="36"/>
                  </a:lnTo>
                  <a:lnTo>
                    <a:pt x="2508" y="36"/>
                  </a:lnTo>
                  <a:lnTo>
                    <a:pt x="2508" y="36"/>
                  </a:lnTo>
                  <a:lnTo>
                    <a:pt x="2506" y="36"/>
                  </a:lnTo>
                  <a:lnTo>
                    <a:pt x="2506" y="36"/>
                  </a:lnTo>
                  <a:lnTo>
                    <a:pt x="2504" y="36"/>
                  </a:lnTo>
                  <a:lnTo>
                    <a:pt x="2504" y="36"/>
                  </a:lnTo>
                  <a:lnTo>
                    <a:pt x="2504" y="36"/>
                  </a:lnTo>
                  <a:lnTo>
                    <a:pt x="2504" y="36"/>
                  </a:lnTo>
                  <a:lnTo>
                    <a:pt x="2504" y="36"/>
                  </a:lnTo>
                  <a:lnTo>
                    <a:pt x="2504" y="36"/>
                  </a:lnTo>
                  <a:lnTo>
                    <a:pt x="2504" y="36"/>
                  </a:lnTo>
                  <a:lnTo>
                    <a:pt x="2504" y="36"/>
                  </a:lnTo>
                  <a:lnTo>
                    <a:pt x="2500" y="36"/>
                  </a:lnTo>
                  <a:lnTo>
                    <a:pt x="2500" y="36"/>
                  </a:lnTo>
                  <a:lnTo>
                    <a:pt x="2496" y="36"/>
                  </a:lnTo>
                  <a:lnTo>
                    <a:pt x="2496" y="36"/>
                  </a:lnTo>
                  <a:lnTo>
                    <a:pt x="2492" y="36"/>
                  </a:lnTo>
                  <a:lnTo>
                    <a:pt x="2492" y="36"/>
                  </a:lnTo>
                  <a:lnTo>
                    <a:pt x="2488" y="36"/>
                  </a:lnTo>
                  <a:lnTo>
                    <a:pt x="2488" y="36"/>
                  </a:lnTo>
                  <a:lnTo>
                    <a:pt x="2488" y="36"/>
                  </a:lnTo>
                  <a:lnTo>
                    <a:pt x="2488" y="36"/>
                  </a:lnTo>
                  <a:lnTo>
                    <a:pt x="2484" y="36"/>
                  </a:lnTo>
                  <a:lnTo>
                    <a:pt x="2484" y="36"/>
                  </a:lnTo>
                  <a:lnTo>
                    <a:pt x="2482" y="36"/>
                  </a:lnTo>
                  <a:lnTo>
                    <a:pt x="2482" y="36"/>
                  </a:lnTo>
                  <a:lnTo>
                    <a:pt x="2482" y="36"/>
                  </a:lnTo>
                  <a:lnTo>
                    <a:pt x="2482" y="36"/>
                  </a:lnTo>
                  <a:lnTo>
                    <a:pt x="2482" y="36"/>
                  </a:lnTo>
                  <a:lnTo>
                    <a:pt x="2482" y="36"/>
                  </a:lnTo>
                  <a:lnTo>
                    <a:pt x="2480" y="36"/>
                  </a:lnTo>
                  <a:lnTo>
                    <a:pt x="2480" y="36"/>
                  </a:lnTo>
                  <a:lnTo>
                    <a:pt x="2480" y="36"/>
                  </a:lnTo>
                  <a:lnTo>
                    <a:pt x="2480" y="36"/>
                  </a:lnTo>
                  <a:lnTo>
                    <a:pt x="2474" y="36"/>
                  </a:lnTo>
                  <a:lnTo>
                    <a:pt x="2474" y="36"/>
                  </a:lnTo>
                  <a:lnTo>
                    <a:pt x="2470" y="36"/>
                  </a:lnTo>
                  <a:lnTo>
                    <a:pt x="2470" y="36"/>
                  </a:lnTo>
                  <a:lnTo>
                    <a:pt x="2466" y="38"/>
                  </a:lnTo>
                  <a:lnTo>
                    <a:pt x="2466" y="38"/>
                  </a:lnTo>
                  <a:lnTo>
                    <a:pt x="2464" y="36"/>
                  </a:lnTo>
                  <a:lnTo>
                    <a:pt x="2464" y="36"/>
                  </a:lnTo>
                  <a:lnTo>
                    <a:pt x="2458" y="38"/>
                  </a:lnTo>
                  <a:lnTo>
                    <a:pt x="2458" y="38"/>
                  </a:lnTo>
                  <a:lnTo>
                    <a:pt x="2458" y="38"/>
                  </a:lnTo>
                  <a:lnTo>
                    <a:pt x="2458" y="38"/>
                  </a:lnTo>
                  <a:lnTo>
                    <a:pt x="2456" y="38"/>
                  </a:lnTo>
                  <a:lnTo>
                    <a:pt x="2456" y="38"/>
                  </a:lnTo>
                  <a:lnTo>
                    <a:pt x="2456" y="38"/>
                  </a:lnTo>
                  <a:lnTo>
                    <a:pt x="2456" y="38"/>
                  </a:lnTo>
                  <a:lnTo>
                    <a:pt x="2452" y="36"/>
                  </a:lnTo>
                  <a:lnTo>
                    <a:pt x="2452" y="36"/>
                  </a:lnTo>
                  <a:lnTo>
                    <a:pt x="2448" y="38"/>
                  </a:lnTo>
                  <a:lnTo>
                    <a:pt x="2448" y="38"/>
                  </a:lnTo>
                  <a:lnTo>
                    <a:pt x="2446" y="38"/>
                  </a:lnTo>
                  <a:lnTo>
                    <a:pt x="2446" y="38"/>
                  </a:lnTo>
                  <a:lnTo>
                    <a:pt x="2442" y="40"/>
                  </a:lnTo>
                  <a:lnTo>
                    <a:pt x="2442" y="40"/>
                  </a:lnTo>
                  <a:lnTo>
                    <a:pt x="2438" y="40"/>
                  </a:lnTo>
                  <a:lnTo>
                    <a:pt x="2438" y="40"/>
                  </a:lnTo>
                  <a:lnTo>
                    <a:pt x="2432" y="38"/>
                  </a:lnTo>
                  <a:lnTo>
                    <a:pt x="2432" y="38"/>
                  </a:lnTo>
                  <a:lnTo>
                    <a:pt x="2432" y="38"/>
                  </a:lnTo>
                  <a:lnTo>
                    <a:pt x="2432" y="38"/>
                  </a:lnTo>
                  <a:lnTo>
                    <a:pt x="2430" y="36"/>
                  </a:lnTo>
                  <a:lnTo>
                    <a:pt x="2430" y="36"/>
                  </a:lnTo>
                  <a:lnTo>
                    <a:pt x="2428" y="36"/>
                  </a:lnTo>
                  <a:lnTo>
                    <a:pt x="2428" y="36"/>
                  </a:lnTo>
                  <a:lnTo>
                    <a:pt x="2424" y="34"/>
                  </a:lnTo>
                  <a:lnTo>
                    <a:pt x="2424" y="34"/>
                  </a:lnTo>
                  <a:lnTo>
                    <a:pt x="2420" y="34"/>
                  </a:lnTo>
                  <a:lnTo>
                    <a:pt x="2420" y="34"/>
                  </a:lnTo>
                  <a:lnTo>
                    <a:pt x="2416" y="36"/>
                  </a:lnTo>
                  <a:lnTo>
                    <a:pt x="2416" y="36"/>
                  </a:lnTo>
                  <a:lnTo>
                    <a:pt x="2414" y="36"/>
                  </a:lnTo>
                  <a:lnTo>
                    <a:pt x="2414" y="36"/>
                  </a:lnTo>
                  <a:lnTo>
                    <a:pt x="2412" y="36"/>
                  </a:lnTo>
                  <a:lnTo>
                    <a:pt x="2412" y="36"/>
                  </a:lnTo>
                  <a:lnTo>
                    <a:pt x="2408" y="36"/>
                  </a:lnTo>
                  <a:lnTo>
                    <a:pt x="2408" y="36"/>
                  </a:lnTo>
                  <a:lnTo>
                    <a:pt x="2406" y="36"/>
                  </a:lnTo>
                  <a:lnTo>
                    <a:pt x="2406" y="36"/>
                  </a:lnTo>
                  <a:lnTo>
                    <a:pt x="2402" y="36"/>
                  </a:lnTo>
                  <a:lnTo>
                    <a:pt x="2402" y="36"/>
                  </a:lnTo>
                  <a:lnTo>
                    <a:pt x="2402" y="38"/>
                  </a:lnTo>
                  <a:lnTo>
                    <a:pt x="2402" y="38"/>
                  </a:lnTo>
                  <a:lnTo>
                    <a:pt x="2402" y="38"/>
                  </a:lnTo>
                  <a:lnTo>
                    <a:pt x="2402" y="38"/>
                  </a:lnTo>
                  <a:lnTo>
                    <a:pt x="2402" y="38"/>
                  </a:lnTo>
                  <a:lnTo>
                    <a:pt x="2402" y="38"/>
                  </a:lnTo>
                  <a:lnTo>
                    <a:pt x="2400" y="38"/>
                  </a:lnTo>
                  <a:lnTo>
                    <a:pt x="2400" y="38"/>
                  </a:lnTo>
                  <a:lnTo>
                    <a:pt x="2400" y="38"/>
                  </a:lnTo>
                  <a:lnTo>
                    <a:pt x="2400" y="38"/>
                  </a:lnTo>
                  <a:lnTo>
                    <a:pt x="2400" y="38"/>
                  </a:lnTo>
                  <a:lnTo>
                    <a:pt x="2400" y="38"/>
                  </a:lnTo>
                  <a:lnTo>
                    <a:pt x="2398" y="38"/>
                  </a:lnTo>
                  <a:lnTo>
                    <a:pt x="2398" y="38"/>
                  </a:lnTo>
                  <a:lnTo>
                    <a:pt x="2396" y="36"/>
                  </a:lnTo>
                  <a:lnTo>
                    <a:pt x="2396" y="36"/>
                  </a:lnTo>
                  <a:lnTo>
                    <a:pt x="2394" y="36"/>
                  </a:lnTo>
                  <a:lnTo>
                    <a:pt x="2394" y="36"/>
                  </a:lnTo>
                  <a:lnTo>
                    <a:pt x="2392" y="36"/>
                  </a:lnTo>
                  <a:lnTo>
                    <a:pt x="2392" y="36"/>
                  </a:lnTo>
                  <a:lnTo>
                    <a:pt x="2388" y="36"/>
                  </a:lnTo>
                  <a:lnTo>
                    <a:pt x="2388" y="36"/>
                  </a:lnTo>
                  <a:lnTo>
                    <a:pt x="2384" y="34"/>
                  </a:lnTo>
                  <a:lnTo>
                    <a:pt x="2384" y="34"/>
                  </a:lnTo>
                  <a:lnTo>
                    <a:pt x="2380" y="36"/>
                  </a:lnTo>
                  <a:lnTo>
                    <a:pt x="2380" y="36"/>
                  </a:lnTo>
                  <a:lnTo>
                    <a:pt x="2374" y="36"/>
                  </a:lnTo>
                  <a:lnTo>
                    <a:pt x="2374" y="36"/>
                  </a:lnTo>
                  <a:lnTo>
                    <a:pt x="2372" y="38"/>
                  </a:lnTo>
                  <a:lnTo>
                    <a:pt x="2372" y="38"/>
                  </a:lnTo>
                  <a:lnTo>
                    <a:pt x="2368" y="38"/>
                  </a:lnTo>
                  <a:lnTo>
                    <a:pt x="2368" y="38"/>
                  </a:lnTo>
                  <a:lnTo>
                    <a:pt x="2366" y="38"/>
                  </a:lnTo>
                  <a:lnTo>
                    <a:pt x="2366" y="38"/>
                  </a:lnTo>
                  <a:lnTo>
                    <a:pt x="2366" y="38"/>
                  </a:lnTo>
                  <a:lnTo>
                    <a:pt x="2366" y="38"/>
                  </a:lnTo>
                  <a:lnTo>
                    <a:pt x="2364" y="36"/>
                  </a:lnTo>
                  <a:lnTo>
                    <a:pt x="2364" y="36"/>
                  </a:lnTo>
                  <a:lnTo>
                    <a:pt x="2356" y="36"/>
                  </a:lnTo>
                  <a:lnTo>
                    <a:pt x="2356" y="36"/>
                  </a:lnTo>
                  <a:lnTo>
                    <a:pt x="2354" y="34"/>
                  </a:lnTo>
                  <a:lnTo>
                    <a:pt x="2354" y="34"/>
                  </a:lnTo>
                  <a:lnTo>
                    <a:pt x="2352" y="34"/>
                  </a:lnTo>
                  <a:lnTo>
                    <a:pt x="2352" y="34"/>
                  </a:lnTo>
                  <a:lnTo>
                    <a:pt x="2350" y="34"/>
                  </a:lnTo>
                  <a:lnTo>
                    <a:pt x="2350" y="34"/>
                  </a:lnTo>
                  <a:lnTo>
                    <a:pt x="2344" y="34"/>
                  </a:lnTo>
                  <a:lnTo>
                    <a:pt x="2344" y="34"/>
                  </a:lnTo>
                  <a:lnTo>
                    <a:pt x="2342" y="36"/>
                  </a:lnTo>
                  <a:lnTo>
                    <a:pt x="2342" y="36"/>
                  </a:lnTo>
                  <a:lnTo>
                    <a:pt x="2338" y="36"/>
                  </a:lnTo>
                  <a:lnTo>
                    <a:pt x="2338" y="36"/>
                  </a:lnTo>
                  <a:lnTo>
                    <a:pt x="2334" y="38"/>
                  </a:lnTo>
                  <a:lnTo>
                    <a:pt x="2334" y="38"/>
                  </a:lnTo>
                  <a:lnTo>
                    <a:pt x="2328" y="36"/>
                  </a:lnTo>
                  <a:lnTo>
                    <a:pt x="2328" y="36"/>
                  </a:lnTo>
                  <a:lnTo>
                    <a:pt x="2328" y="36"/>
                  </a:lnTo>
                  <a:lnTo>
                    <a:pt x="2328" y="36"/>
                  </a:lnTo>
                  <a:lnTo>
                    <a:pt x="2326" y="36"/>
                  </a:lnTo>
                  <a:lnTo>
                    <a:pt x="2326" y="36"/>
                  </a:lnTo>
                  <a:lnTo>
                    <a:pt x="2324" y="34"/>
                  </a:lnTo>
                  <a:lnTo>
                    <a:pt x="2324" y="34"/>
                  </a:lnTo>
                  <a:lnTo>
                    <a:pt x="2320" y="34"/>
                  </a:lnTo>
                  <a:lnTo>
                    <a:pt x="2320" y="34"/>
                  </a:lnTo>
                  <a:lnTo>
                    <a:pt x="2318" y="34"/>
                  </a:lnTo>
                  <a:lnTo>
                    <a:pt x="2318" y="34"/>
                  </a:lnTo>
                  <a:lnTo>
                    <a:pt x="2312" y="34"/>
                  </a:lnTo>
                  <a:lnTo>
                    <a:pt x="2312" y="34"/>
                  </a:lnTo>
                  <a:lnTo>
                    <a:pt x="2306" y="34"/>
                  </a:lnTo>
                  <a:lnTo>
                    <a:pt x="2306" y="34"/>
                  </a:lnTo>
                  <a:lnTo>
                    <a:pt x="2300" y="34"/>
                  </a:lnTo>
                  <a:lnTo>
                    <a:pt x="2300" y="34"/>
                  </a:lnTo>
                  <a:lnTo>
                    <a:pt x="2294" y="36"/>
                  </a:lnTo>
                  <a:lnTo>
                    <a:pt x="2294" y="36"/>
                  </a:lnTo>
                  <a:lnTo>
                    <a:pt x="2294" y="36"/>
                  </a:lnTo>
                  <a:lnTo>
                    <a:pt x="2294" y="36"/>
                  </a:lnTo>
                  <a:lnTo>
                    <a:pt x="2292" y="36"/>
                  </a:lnTo>
                  <a:lnTo>
                    <a:pt x="2292" y="36"/>
                  </a:lnTo>
                  <a:lnTo>
                    <a:pt x="2290" y="34"/>
                  </a:lnTo>
                  <a:lnTo>
                    <a:pt x="2290" y="34"/>
                  </a:lnTo>
                  <a:lnTo>
                    <a:pt x="2286" y="34"/>
                  </a:lnTo>
                  <a:lnTo>
                    <a:pt x="2286" y="34"/>
                  </a:lnTo>
                  <a:lnTo>
                    <a:pt x="2284" y="34"/>
                  </a:lnTo>
                  <a:lnTo>
                    <a:pt x="2284" y="34"/>
                  </a:lnTo>
                  <a:lnTo>
                    <a:pt x="2282" y="32"/>
                  </a:lnTo>
                  <a:lnTo>
                    <a:pt x="2282" y="32"/>
                  </a:lnTo>
                  <a:lnTo>
                    <a:pt x="2276" y="34"/>
                  </a:lnTo>
                  <a:lnTo>
                    <a:pt x="2276" y="34"/>
                  </a:lnTo>
                  <a:lnTo>
                    <a:pt x="2272" y="36"/>
                  </a:lnTo>
                  <a:lnTo>
                    <a:pt x="2272" y="36"/>
                  </a:lnTo>
                  <a:lnTo>
                    <a:pt x="2262" y="36"/>
                  </a:lnTo>
                  <a:lnTo>
                    <a:pt x="2262" y="36"/>
                  </a:lnTo>
                  <a:lnTo>
                    <a:pt x="2258" y="34"/>
                  </a:lnTo>
                  <a:lnTo>
                    <a:pt x="2258" y="34"/>
                  </a:lnTo>
                  <a:lnTo>
                    <a:pt x="2254" y="36"/>
                  </a:lnTo>
                  <a:lnTo>
                    <a:pt x="2254" y="36"/>
                  </a:lnTo>
                  <a:lnTo>
                    <a:pt x="2252" y="36"/>
                  </a:lnTo>
                  <a:lnTo>
                    <a:pt x="2248" y="34"/>
                  </a:lnTo>
                  <a:lnTo>
                    <a:pt x="2248" y="34"/>
                  </a:lnTo>
                  <a:lnTo>
                    <a:pt x="2244" y="34"/>
                  </a:lnTo>
                  <a:lnTo>
                    <a:pt x="2244" y="34"/>
                  </a:lnTo>
                  <a:lnTo>
                    <a:pt x="2244" y="34"/>
                  </a:lnTo>
                  <a:lnTo>
                    <a:pt x="2244" y="34"/>
                  </a:lnTo>
                  <a:lnTo>
                    <a:pt x="2242" y="34"/>
                  </a:lnTo>
                  <a:lnTo>
                    <a:pt x="2242" y="34"/>
                  </a:lnTo>
                  <a:lnTo>
                    <a:pt x="2238" y="36"/>
                  </a:lnTo>
                  <a:lnTo>
                    <a:pt x="2238" y="36"/>
                  </a:lnTo>
                  <a:lnTo>
                    <a:pt x="2238" y="36"/>
                  </a:lnTo>
                  <a:lnTo>
                    <a:pt x="2238" y="36"/>
                  </a:lnTo>
                  <a:lnTo>
                    <a:pt x="2234" y="36"/>
                  </a:lnTo>
                  <a:lnTo>
                    <a:pt x="2234" y="36"/>
                  </a:lnTo>
                  <a:lnTo>
                    <a:pt x="2234" y="36"/>
                  </a:lnTo>
                  <a:lnTo>
                    <a:pt x="2234" y="36"/>
                  </a:lnTo>
                  <a:lnTo>
                    <a:pt x="2234" y="36"/>
                  </a:lnTo>
                  <a:lnTo>
                    <a:pt x="2234" y="36"/>
                  </a:lnTo>
                  <a:lnTo>
                    <a:pt x="2226" y="38"/>
                  </a:lnTo>
                  <a:lnTo>
                    <a:pt x="2226" y="38"/>
                  </a:lnTo>
                  <a:lnTo>
                    <a:pt x="2218" y="38"/>
                  </a:lnTo>
                  <a:lnTo>
                    <a:pt x="2218" y="38"/>
                  </a:lnTo>
                  <a:lnTo>
                    <a:pt x="2216" y="40"/>
                  </a:lnTo>
                  <a:lnTo>
                    <a:pt x="2216" y="40"/>
                  </a:lnTo>
                  <a:lnTo>
                    <a:pt x="2212" y="40"/>
                  </a:lnTo>
                  <a:lnTo>
                    <a:pt x="2212" y="40"/>
                  </a:lnTo>
                  <a:lnTo>
                    <a:pt x="2210" y="38"/>
                  </a:lnTo>
                  <a:lnTo>
                    <a:pt x="2210" y="38"/>
                  </a:lnTo>
                  <a:lnTo>
                    <a:pt x="2208" y="36"/>
                  </a:lnTo>
                  <a:lnTo>
                    <a:pt x="2208" y="36"/>
                  </a:lnTo>
                  <a:lnTo>
                    <a:pt x="2204" y="36"/>
                  </a:lnTo>
                  <a:lnTo>
                    <a:pt x="2200" y="36"/>
                  </a:lnTo>
                  <a:lnTo>
                    <a:pt x="2200" y="36"/>
                  </a:lnTo>
                  <a:lnTo>
                    <a:pt x="2194" y="36"/>
                  </a:lnTo>
                  <a:lnTo>
                    <a:pt x="2194" y="36"/>
                  </a:lnTo>
                  <a:lnTo>
                    <a:pt x="2194" y="36"/>
                  </a:lnTo>
                  <a:lnTo>
                    <a:pt x="2194" y="36"/>
                  </a:lnTo>
                  <a:lnTo>
                    <a:pt x="2190" y="36"/>
                  </a:lnTo>
                  <a:lnTo>
                    <a:pt x="2190" y="36"/>
                  </a:lnTo>
                  <a:lnTo>
                    <a:pt x="2186" y="36"/>
                  </a:lnTo>
                  <a:lnTo>
                    <a:pt x="2186" y="36"/>
                  </a:lnTo>
                  <a:lnTo>
                    <a:pt x="2184" y="36"/>
                  </a:lnTo>
                  <a:lnTo>
                    <a:pt x="2184" y="36"/>
                  </a:lnTo>
                  <a:lnTo>
                    <a:pt x="2178" y="36"/>
                  </a:lnTo>
                  <a:lnTo>
                    <a:pt x="2178" y="36"/>
                  </a:lnTo>
                  <a:lnTo>
                    <a:pt x="2170" y="36"/>
                  </a:lnTo>
                  <a:lnTo>
                    <a:pt x="2170" y="36"/>
                  </a:lnTo>
                  <a:lnTo>
                    <a:pt x="2168" y="38"/>
                  </a:lnTo>
                  <a:lnTo>
                    <a:pt x="2168" y="38"/>
                  </a:lnTo>
                  <a:lnTo>
                    <a:pt x="2164" y="38"/>
                  </a:lnTo>
                  <a:lnTo>
                    <a:pt x="2164" y="38"/>
                  </a:lnTo>
                  <a:lnTo>
                    <a:pt x="2162" y="38"/>
                  </a:lnTo>
                  <a:lnTo>
                    <a:pt x="2162" y="38"/>
                  </a:lnTo>
                  <a:lnTo>
                    <a:pt x="2158" y="38"/>
                  </a:lnTo>
                  <a:lnTo>
                    <a:pt x="2158" y="38"/>
                  </a:lnTo>
                  <a:lnTo>
                    <a:pt x="2154" y="36"/>
                  </a:lnTo>
                  <a:lnTo>
                    <a:pt x="2154" y="36"/>
                  </a:lnTo>
                  <a:lnTo>
                    <a:pt x="2148" y="38"/>
                  </a:lnTo>
                  <a:lnTo>
                    <a:pt x="2148" y="38"/>
                  </a:lnTo>
                  <a:lnTo>
                    <a:pt x="2144" y="36"/>
                  </a:lnTo>
                  <a:lnTo>
                    <a:pt x="2144" y="36"/>
                  </a:lnTo>
                  <a:lnTo>
                    <a:pt x="2140" y="36"/>
                  </a:lnTo>
                  <a:lnTo>
                    <a:pt x="2140" y="36"/>
                  </a:lnTo>
                  <a:lnTo>
                    <a:pt x="2130" y="36"/>
                  </a:lnTo>
                  <a:lnTo>
                    <a:pt x="2130" y="36"/>
                  </a:lnTo>
                  <a:lnTo>
                    <a:pt x="2128" y="36"/>
                  </a:lnTo>
                  <a:lnTo>
                    <a:pt x="2128" y="36"/>
                  </a:lnTo>
                  <a:lnTo>
                    <a:pt x="2124" y="36"/>
                  </a:lnTo>
                  <a:lnTo>
                    <a:pt x="2118" y="36"/>
                  </a:lnTo>
                  <a:lnTo>
                    <a:pt x="2118" y="36"/>
                  </a:lnTo>
                  <a:lnTo>
                    <a:pt x="2114" y="36"/>
                  </a:lnTo>
                  <a:lnTo>
                    <a:pt x="2110" y="38"/>
                  </a:lnTo>
                  <a:lnTo>
                    <a:pt x="2110" y="38"/>
                  </a:lnTo>
                  <a:lnTo>
                    <a:pt x="2102" y="38"/>
                  </a:lnTo>
                  <a:lnTo>
                    <a:pt x="2102" y="38"/>
                  </a:lnTo>
                  <a:lnTo>
                    <a:pt x="2100" y="36"/>
                  </a:lnTo>
                  <a:lnTo>
                    <a:pt x="2100" y="36"/>
                  </a:lnTo>
                  <a:lnTo>
                    <a:pt x="2096" y="36"/>
                  </a:lnTo>
                  <a:lnTo>
                    <a:pt x="2092" y="36"/>
                  </a:lnTo>
                  <a:lnTo>
                    <a:pt x="2092" y="36"/>
                  </a:lnTo>
                  <a:lnTo>
                    <a:pt x="2090" y="38"/>
                  </a:lnTo>
                  <a:lnTo>
                    <a:pt x="2090" y="38"/>
                  </a:lnTo>
                  <a:lnTo>
                    <a:pt x="2088" y="38"/>
                  </a:lnTo>
                  <a:lnTo>
                    <a:pt x="2088" y="38"/>
                  </a:lnTo>
                  <a:lnTo>
                    <a:pt x="2082" y="38"/>
                  </a:lnTo>
                  <a:lnTo>
                    <a:pt x="2082" y="38"/>
                  </a:lnTo>
                  <a:lnTo>
                    <a:pt x="2078" y="40"/>
                  </a:lnTo>
                  <a:lnTo>
                    <a:pt x="2078" y="40"/>
                  </a:lnTo>
                  <a:lnTo>
                    <a:pt x="2078" y="40"/>
                  </a:lnTo>
                  <a:lnTo>
                    <a:pt x="2078" y="40"/>
                  </a:lnTo>
                  <a:lnTo>
                    <a:pt x="2074" y="40"/>
                  </a:lnTo>
                  <a:lnTo>
                    <a:pt x="2074" y="40"/>
                  </a:lnTo>
                  <a:lnTo>
                    <a:pt x="2074" y="40"/>
                  </a:lnTo>
                  <a:lnTo>
                    <a:pt x="2074" y="40"/>
                  </a:lnTo>
                  <a:lnTo>
                    <a:pt x="2074" y="40"/>
                  </a:lnTo>
                  <a:lnTo>
                    <a:pt x="2074" y="40"/>
                  </a:lnTo>
                  <a:lnTo>
                    <a:pt x="2072" y="40"/>
                  </a:lnTo>
                  <a:lnTo>
                    <a:pt x="2072" y="40"/>
                  </a:lnTo>
                  <a:lnTo>
                    <a:pt x="2068" y="40"/>
                  </a:lnTo>
                  <a:lnTo>
                    <a:pt x="2068" y="40"/>
                  </a:lnTo>
                  <a:lnTo>
                    <a:pt x="2062" y="40"/>
                  </a:lnTo>
                  <a:lnTo>
                    <a:pt x="2058" y="38"/>
                  </a:lnTo>
                  <a:lnTo>
                    <a:pt x="2058" y="38"/>
                  </a:lnTo>
                  <a:lnTo>
                    <a:pt x="2052" y="38"/>
                  </a:lnTo>
                  <a:lnTo>
                    <a:pt x="2052" y="38"/>
                  </a:lnTo>
                  <a:lnTo>
                    <a:pt x="2046" y="40"/>
                  </a:lnTo>
                  <a:lnTo>
                    <a:pt x="2042" y="40"/>
                  </a:lnTo>
                  <a:lnTo>
                    <a:pt x="2042" y="40"/>
                  </a:lnTo>
                  <a:lnTo>
                    <a:pt x="2040" y="40"/>
                  </a:lnTo>
                  <a:lnTo>
                    <a:pt x="2040" y="40"/>
                  </a:lnTo>
                  <a:lnTo>
                    <a:pt x="2036" y="40"/>
                  </a:lnTo>
                  <a:lnTo>
                    <a:pt x="2036" y="40"/>
                  </a:lnTo>
                  <a:lnTo>
                    <a:pt x="2030" y="40"/>
                  </a:lnTo>
                  <a:lnTo>
                    <a:pt x="2030" y="40"/>
                  </a:lnTo>
                  <a:lnTo>
                    <a:pt x="2024" y="40"/>
                  </a:lnTo>
                  <a:lnTo>
                    <a:pt x="2024" y="40"/>
                  </a:lnTo>
                  <a:lnTo>
                    <a:pt x="2020" y="40"/>
                  </a:lnTo>
                  <a:lnTo>
                    <a:pt x="2020" y="40"/>
                  </a:lnTo>
                  <a:lnTo>
                    <a:pt x="2018" y="40"/>
                  </a:lnTo>
                  <a:lnTo>
                    <a:pt x="2018" y="40"/>
                  </a:lnTo>
                  <a:lnTo>
                    <a:pt x="2016" y="40"/>
                  </a:lnTo>
                  <a:lnTo>
                    <a:pt x="2016" y="40"/>
                  </a:lnTo>
                  <a:lnTo>
                    <a:pt x="2016" y="40"/>
                  </a:lnTo>
                  <a:lnTo>
                    <a:pt x="2016" y="40"/>
                  </a:lnTo>
                  <a:lnTo>
                    <a:pt x="2016" y="38"/>
                  </a:lnTo>
                  <a:lnTo>
                    <a:pt x="2016" y="38"/>
                  </a:lnTo>
                  <a:lnTo>
                    <a:pt x="2010" y="40"/>
                  </a:lnTo>
                  <a:lnTo>
                    <a:pt x="2010" y="40"/>
                  </a:lnTo>
                  <a:lnTo>
                    <a:pt x="2010" y="40"/>
                  </a:lnTo>
                  <a:lnTo>
                    <a:pt x="2010" y="40"/>
                  </a:lnTo>
                  <a:lnTo>
                    <a:pt x="2008" y="40"/>
                  </a:lnTo>
                  <a:lnTo>
                    <a:pt x="2008" y="40"/>
                  </a:lnTo>
                  <a:lnTo>
                    <a:pt x="2006" y="40"/>
                  </a:lnTo>
                  <a:lnTo>
                    <a:pt x="2006" y="40"/>
                  </a:lnTo>
                  <a:lnTo>
                    <a:pt x="2000" y="40"/>
                  </a:lnTo>
                  <a:lnTo>
                    <a:pt x="2000" y="40"/>
                  </a:lnTo>
                  <a:lnTo>
                    <a:pt x="1998" y="40"/>
                  </a:lnTo>
                  <a:lnTo>
                    <a:pt x="1998" y="40"/>
                  </a:lnTo>
                  <a:lnTo>
                    <a:pt x="1996" y="40"/>
                  </a:lnTo>
                  <a:lnTo>
                    <a:pt x="1996" y="40"/>
                  </a:lnTo>
                  <a:lnTo>
                    <a:pt x="1994" y="40"/>
                  </a:lnTo>
                  <a:lnTo>
                    <a:pt x="1994" y="40"/>
                  </a:lnTo>
                  <a:lnTo>
                    <a:pt x="1988" y="38"/>
                  </a:lnTo>
                  <a:lnTo>
                    <a:pt x="1988" y="38"/>
                  </a:lnTo>
                  <a:lnTo>
                    <a:pt x="1984" y="38"/>
                  </a:lnTo>
                  <a:lnTo>
                    <a:pt x="1984" y="38"/>
                  </a:lnTo>
                  <a:lnTo>
                    <a:pt x="1976" y="38"/>
                  </a:lnTo>
                  <a:lnTo>
                    <a:pt x="1976" y="38"/>
                  </a:lnTo>
                  <a:lnTo>
                    <a:pt x="1972" y="38"/>
                  </a:lnTo>
                  <a:lnTo>
                    <a:pt x="1972" y="38"/>
                  </a:lnTo>
                  <a:lnTo>
                    <a:pt x="1968" y="40"/>
                  </a:lnTo>
                  <a:lnTo>
                    <a:pt x="1968" y="40"/>
                  </a:lnTo>
                  <a:lnTo>
                    <a:pt x="1964" y="40"/>
                  </a:lnTo>
                  <a:lnTo>
                    <a:pt x="1964" y="40"/>
                  </a:lnTo>
                  <a:lnTo>
                    <a:pt x="1960" y="40"/>
                  </a:lnTo>
                  <a:lnTo>
                    <a:pt x="1960" y="40"/>
                  </a:lnTo>
                  <a:lnTo>
                    <a:pt x="1958" y="40"/>
                  </a:lnTo>
                  <a:lnTo>
                    <a:pt x="1958" y="40"/>
                  </a:lnTo>
                  <a:lnTo>
                    <a:pt x="1950" y="40"/>
                  </a:lnTo>
                  <a:lnTo>
                    <a:pt x="1950" y="40"/>
                  </a:lnTo>
                  <a:lnTo>
                    <a:pt x="1948" y="40"/>
                  </a:lnTo>
                  <a:lnTo>
                    <a:pt x="1948" y="40"/>
                  </a:lnTo>
                  <a:lnTo>
                    <a:pt x="1948" y="40"/>
                  </a:lnTo>
                  <a:lnTo>
                    <a:pt x="1948" y="40"/>
                  </a:lnTo>
                  <a:lnTo>
                    <a:pt x="1948" y="40"/>
                  </a:lnTo>
                  <a:lnTo>
                    <a:pt x="1948" y="40"/>
                  </a:lnTo>
                  <a:lnTo>
                    <a:pt x="1948" y="40"/>
                  </a:lnTo>
                  <a:lnTo>
                    <a:pt x="1948" y="40"/>
                  </a:lnTo>
                  <a:lnTo>
                    <a:pt x="1946" y="40"/>
                  </a:lnTo>
                  <a:lnTo>
                    <a:pt x="1946" y="40"/>
                  </a:lnTo>
                  <a:lnTo>
                    <a:pt x="1944" y="40"/>
                  </a:lnTo>
                  <a:lnTo>
                    <a:pt x="1944" y="40"/>
                  </a:lnTo>
                  <a:lnTo>
                    <a:pt x="1944" y="40"/>
                  </a:lnTo>
                  <a:lnTo>
                    <a:pt x="1944" y="40"/>
                  </a:lnTo>
                  <a:lnTo>
                    <a:pt x="1944" y="40"/>
                  </a:lnTo>
                  <a:lnTo>
                    <a:pt x="1944" y="40"/>
                  </a:lnTo>
                  <a:lnTo>
                    <a:pt x="1942" y="40"/>
                  </a:lnTo>
                  <a:lnTo>
                    <a:pt x="1942" y="40"/>
                  </a:lnTo>
                  <a:lnTo>
                    <a:pt x="1942" y="40"/>
                  </a:lnTo>
                  <a:lnTo>
                    <a:pt x="1942" y="40"/>
                  </a:lnTo>
                  <a:lnTo>
                    <a:pt x="1934" y="40"/>
                  </a:lnTo>
                  <a:lnTo>
                    <a:pt x="1934" y="40"/>
                  </a:lnTo>
                  <a:lnTo>
                    <a:pt x="1932" y="40"/>
                  </a:lnTo>
                  <a:lnTo>
                    <a:pt x="1932" y="40"/>
                  </a:lnTo>
                  <a:lnTo>
                    <a:pt x="1932" y="40"/>
                  </a:lnTo>
                  <a:lnTo>
                    <a:pt x="1932" y="40"/>
                  </a:lnTo>
                  <a:lnTo>
                    <a:pt x="1932" y="40"/>
                  </a:lnTo>
                  <a:lnTo>
                    <a:pt x="1928" y="40"/>
                  </a:lnTo>
                  <a:lnTo>
                    <a:pt x="1924" y="40"/>
                  </a:lnTo>
                  <a:lnTo>
                    <a:pt x="1924" y="40"/>
                  </a:lnTo>
                  <a:lnTo>
                    <a:pt x="1924" y="40"/>
                  </a:lnTo>
                  <a:lnTo>
                    <a:pt x="1924" y="40"/>
                  </a:lnTo>
                  <a:lnTo>
                    <a:pt x="1922" y="40"/>
                  </a:lnTo>
                  <a:lnTo>
                    <a:pt x="1922" y="40"/>
                  </a:lnTo>
                  <a:lnTo>
                    <a:pt x="1918" y="40"/>
                  </a:lnTo>
                  <a:lnTo>
                    <a:pt x="1918" y="40"/>
                  </a:lnTo>
                  <a:lnTo>
                    <a:pt x="1914" y="40"/>
                  </a:lnTo>
                  <a:lnTo>
                    <a:pt x="1914" y="40"/>
                  </a:lnTo>
                  <a:lnTo>
                    <a:pt x="1910" y="40"/>
                  </a:lnTo>
                  <a:lnTo>
                    <a:pt x="1910" y="40"/>
                  </a:lnTo>
                  <a:lnTo>
                    <a:pt x="1908" y="40"/>
                  </a:lnTo>
                  <a:lnTo>
                    <a:pt x="1908" y="40"/>
                  </a:lnTo>
                  <a:lnTo>
                    <a:pt x="1906" y="42"/>
                  </a:lnTo>
                  <a:lnTo>
                    <a:pt x="1906" y="42"/>
                  </a:lnTo>
                  <a:lnTo>
                    <a:pt x="1900" y="42"/>
                  </a:lnTo>
                  <a:lnTo>
                    <a:pt x="1900" y="42"/>
                  </a:lnTo>
                  <a:lnTo>
                    <a:pt x="1900" y="42"/>
                  </a:lnTo>
                  <a:lnTo>
                    <a:pt x="1900" y="42"/>
                  </a:lnTo>
                  <a:lnTo>
                    <a:pt x="1896" y="42"/>
                  </a:lnTo>
                  <a:lnTo>
                    <a:pt x="1896" y="42"/>
                  </a:lnTo>
                  <a:lnTo>
                    <a:pt x="1896" y="42"/>
                  </a:lnTo>
                  <a:lnTo>
                    <a:pt x="1896" y="42"/>
                  </a:lnTo>
                  <a:lnTo>
                    <a:pt x="1894" y="42"/>
                  </a:lnTo>
                  <a:lnTo>
                    <a:pt x="1894" y="42"/>
                  </a:lnTo>
                  <a:lnTo>
                    <a:pt x="1888" y="42"/>
                  </a:lnTo>
                  <a:lnTo>
                    <a:pt x="1888" y="42"/>
                  </a:lnTo>
                  <a:lnTo>
                    <a:pt x="1886" y="42"/>
                  </a:lnTo>
                  <a:lnTo>
                    <a:pt x="1886" y="42"/>
                  </a:lnTo>
                  <a:lnTo>
                    <a:pt x="1886" y="42"/>
                  </a:lnTo>
                  <a:lnTo>
                    <a:pt x="1886" y="42"/>
                  </a:lnTo>
                  <a:lnTo>
                    <a:pt x="1884" y="40"/>
                  </a:lnTo>
                  <a:lnTo>
                    <a:pt x="1884" y="40"/>
                  </a:lnTo>
                  <a:lnTo>
                    <a:pt x="1882" y="42"/>
                  </a:lnTo>
                  <a:lnTo>
                    <a:pt x="1882" y="42"/>
                  </a:lnTo>
                  <a:lnTo>
                    <a:pt x="1882" y="40"/>
                  </a:lnTo>
                  <a:lnTo>
                    <a:pt x="1882" y="40"/>
                  </a:lnTo>
                  <a:lnTo>
                    <a:pt x="1882" y="40"/>
                  </a:lnTo>
                  <a:lnTo>
                    <a:pt x="1882" y="40"/>
                  </a:lnTo>
                  <a:lnTo>
                    <a:pt x="1880" y="40"/>
                  </a:lnTo>
                  <a:lnTo>
                    <a:pt x="1880" y="40"/>
                  </a:lnTo>
                  <a:lnTo>
                    <a:pt x="1876" y="40"/>
                  </a:lnTo>
                  <a:lnTo>
                    <a:pt x="1876" y="40"/>
                  </a:lnTo>
                  <a:lnTo>
                    <a:pt x="1874" y="42"/>
                  </a:lnTo>
                  <a:lnTo>
                    <a:pt x="1874" y="42"/>
                  </a:lnTo>
                  <a:lnTo>
                    <a:pt x="1870" y="42"/>
                  </a:lnTo>
                  <a:lnTo>
                    <a:pt x="1870" y="42"/>
                  </a:lnTo>
                  <a:lnTo>
                    <a:pt x="1866" y="44"/>
                  </a:lnTo>
                  <a:lnTo>
                    <a:pt x="1866" y="44"/>
                  </a:lnTo>
                  <a:lnTo>
                    <a:pt x="1860" y="42"/>
                  </a:lnTo>
                  <a:lnTo>
                    <a:pt x="1860" y="42"/>
                  </a:lnTo>
                  <a:lnTo>
                    <a:pt x="1856" y="42"/>
                  </a:lnTo>
                  <a:lnTo>
                    <a:pt x="1856" y="42"/>
                  </a:lnTo>
                  <a:lnTo>
                    <a:pt x="1848" y="42"/>
                  </a:lnTo>
                  <a:lnTo>
                    <a:pt x="1848" y="42"/>
                  </a:lnTo>
                  <a:lnTo>
                    <a:pt x="1846" y="42"/>
                  </a:lnTo>
                  <a:lnTo>
                    <a:pt x="1846" y="42"/>
                  </a:lnTo>
                  <a:lnTo>
                    <a:pt x="1842" y="42"/>
                  </a:lnTo>
                  <a:lnTo>
                    <a:pt x="1842" y="42"/>
                  </a:lnTo>
                  <a:lnTo>
                    <a:pt x="1842" y="42"/>
                  </a:lnTo>
                  <a:lnTo>
                    <a:pt x="1842" y="42"/>
                  </a:lnTo>
                  <a:lnTo>
                    <a:pt x="1840" y="42"/>
                  </a:lnTo>
                  <a:lnTo>
                    <a:pt x="1840" y="42"/>
                  </a:lnTo>
                  <a:lnTo>
                    <a:pt x="1840" y="42"/>
                  </a:lnTo>
                  <a:lnTo>
                    <a:pt x="1840" y="42"/>
                  </a:lnTo>
                  <a:lnTo>
                    <a:pt x="1836" y="42"/>
                  </a:lnTo>
                  <a:lnTo>
                    <a:pt x="1832" y="42"/>
                  </a:lnTo>
                  <a:lnTo>
                    <a:pt x="1832" y="42"/>
                  </a:lnTo>
                  <a:lnTo>
                    <a:pt x="1832" y="38"/>
                  </a:lnTo>
                  <a:lnTo>
                    <a:pt x="1832" y="38"/>
                  </a:lnTo>
                  <a:lnTo>
                    <a:pt x="1830" y="38"/>
                  </a:lnTo>
                  <a:lnTo>
                    <a:pt x="1830" y="38"/>
                  </a:lnTo>
                  <a:lnTo>
                    <a:pt x="1828" y="40"/>
                  </a:lnTo>
                  <a:lnTo>
                    <a:pt x="1828" y="40"/>
                  </a:lnTo>
                  <a:lnTo>
                    <a:pt x="1826" y="40"/>
                  </a:lnTo>
                  <a:lnTo>
                    <a:pt x="1826" y="40"/>
                  </a:lnTo>
                  <a:lnTo>
                    <a:pt x="1820" y="40"/>
                  </a:lnTo>
                  <a:lnTo>
                    <a:pt x="1820" y="40"/>
                  </a:lnTo>
                  <a:lnTo>
                    <a:pt x="1820" y="40"/>
                  </a:lnTo>
                  <a:lnTo>
                    <a:pt x="1820" y="40"/>
                  </a:lnTo>
                  <a:lnTo>
                    <a:pt x="1816" y="38"/>
                  </a:lnTo>
                  <a:lnTo>
                    <a:pt x="1816" y="38"/>
                  </a:lnTo>
                  <a:lnTo>
                    <a:pt x="1814" y="38"/>
                  </a:lnTo>
                  <a:lnTo>
                    <a:pt x="1812" y="40"/>
                  </a:lnTo>
                  <a:lnTo>
                    <a:pt x="1812" y="40"/>
                  </a:lnTo>
                  <a:lnTo>
                    <a:pt x="1812" y="42"/>
                  </a:lnTo>
                  <a:lnTo>
                    <a:pt x="1812" y="42"/>
                  </a:lnTo>
                  <a:lnTo>
                    <a:pt x="1804" y="42"/>
                  </a:lnTo>
                  <a:lnTo>
                    <a:pt x="1804" y="42"/>
                  </a:lnTo>
                  <a:lnTo>
                    <a:pt x="1798" y="42"/>
                  </a:lnTo>
                  <a:lnTo>
                    <a:pt x="1798" y="42"/>
                  </a:lnTo>
                  <a:lnTo>
                    <a:pt x="1790" y="44"/>
                  </a:lnTo>
                  <a:lnTo>
                    <a:pt x="1790" y="44"/>
                  </a:lnTo>
                  <a:lnTo>
                    <a:pt x="1786" y="44"/>
                  </a:lnTo>
                  <a:lnTo>
                    <a:pt x="1782" y="44"/>
                  </a:lnTo>
                  <a:lnTo>
                    <a:pt x="1782" y="44"/>
                  </a:lnTo>
                  <a:lnTo>
                    <a:pt x="1778" y="44"/>
                  </a:lnTo>
                  <a:lnTo>
                    <a:pt x="1778" y="44"/>
                  </a:lnTo>
                  <a:lnTo>
                    <a:pt x="1774" y="44"/>
                  </a:lnTo>
                  <a:lnTo>
                    <a:pt x="1774" y="44"/>
                  </a:lnTo>
                  <a:lnTo>
                    <a:pt x="1772" y="44"/>
                  </a:lnTo>
                  <a:lnTo>
                    <a:pt x="1768" y="44"/>
                  </a:lnTo>
                  <a:lnTo>
                    <a:pt x="1768" y="44"/>
                  </a:lnTo>
                  <a:lnTo>
                    <a:pt x="1766" y="44"/>
                  </a:lnTo>
                  <a:lnTo>
                    <a:pt x="1766" y="44"/>
                  </a:lnTo>
                  <a:lnTo>
                    <a:pt x="1762" y="44"/>
                  </a:lnTo>
                  <a:lnTo>
                    <a:pt x="1762" y="44"/>
                  </a:lnTo>
                  <a:lnTo>
                    <a:pt x="1756" y="44"/>
                  </a:lnTo>
                  <a:lnTo>
                    <a:pt x="1756" y="44"/>
                  </a:lnTo>
                  <a:lnTo>
                    <a:pt x="1752" y="44"/>
                  </a:lnTo>
                  <a:lnTo>
                    <a:pt x="1752" y="44"/>
                  </a:lnTo>
                  <a:lnTo>
                    <a:pt x="1748" y="44"/>
                  </a:lnTo>
                  <a:lnTo>
                    <a:pt x="1748" y="44"/>
                  </a:lnTo>
                  <a:lnTo>
                    <a:pt x="1746" y="44"/>
                  </a:lnTo>
                  <a:lnTo>
                    <a:pt x="1746" y="44"/>
                  </a:lnTo>
                  <a:lnTo>
                    <a:pt x="1744" y="44"/>
                  </a:lnTo>
                  <a:lnTo>
                    <a:pt x="1744" y="44"/>
                  </a:lnTo>
                  <a:lnTo>
                    <a:pt x="1742" y="44"/>
                  </a:lnTo>
                  <a:lnTo>
                    <a:pt x="1742" y="44"/>
                  </a:lnTo>
                  <a:lnTo>
                    <a:pt x="1738" y="44"/>
                  </a:lnTo>
                  <a:lnTo>
                    <a:pt x="1738" y="44"/>
                  </a:lnTo>
                  <a:lnTo>
                    <a:pt x="1734" y="44"/>
                  </a:lnTo>
                  <a:lnTo>
                    <a:pt x="1734" y="44"/>
                  </a:lnTo>
                  <a:lnTo>
                    <a:pt x="1734" y="44"/>
                  </a:lnTo>
                  <a:lnTo>
                    <a:pt x="1734" y="44"/>
                  </a:lnTo>
                  <a:lnTo>
                    <a:pt x="1732" y="44"/>
                  </a:lnTo>
                  <a:lnTo>
                    <a:pt x="1732" y="44"/>
                  </a:lnTo>
                  <a:lnTo>
                    <a:pt x="1724" y="44"/>
                  </a:lnTo>
                  <a:lnTo>
                    <a:pt x="1718" y="46"/>
                  </a:lnTo>
                  <a:lnTo>
                    <a:pt x="1718" y="46"/>
                  </a:lnTo>
                  <a:lnTo>
                    <a:pt x="1718" y="44"/>
                  </a:lnTo>
                  <a:lnTo>
                    <a:pt x="1718" y="44"/>
                  </a:lnTo>
                  <a:lnTo>
                    <a:pt x="1716" y="44"/>
                  </a:lnTo>
                  <a:lnTo>
                    <a:pt x="1716" y="44"/>
                  </a:lnTo>
                  <a:lnTo>
                    <a:pt x="1706" y="44"/>
                  </a:lnTo>
                  <a:lnTo>
                    <a:pt x="1706" y="44"/>
                  </a:lnTo>
                  <a:lnTo>
                    <a:pt x="1702" y="44"/>
                  </a:lnTo>
                  <a:lnTo>
                    <a:pt x="1702" y="44"/>
                  </a:lnTo>
                  <a:lnTo>
                    <a:pt x="1698" y="44"/>
                  </a:lnTo>
                  <a:lnTo>
                    <a:pt x="1698" y="44"/>
                  </a:lnTo>
                  <a:lnTo>
                    <a:pt x="1694" y="44"/>
                  </a:lnTo>
                  <a:lnTo>
                    <a:pt x="1694" y="44"/>
                  </a:lnTo>
                  <a:lnTo>
                    <a:pt x="1694" y="44"/>
                  </a:lnTo>
                  <a:lnTo>
                    <a:pt x="1694" y="44"/>
                  </a:lnTo>
                  <a:lnTo>
                    <a:pt x="1690" y="44"/>
                  </a:lnTo>
                  <a:lnTo>
                    <a:pt x="1690" y="44"/>
                  </a:lnTo>
                  <a:lnTo>
                    <a:pt x="1686" y="44"/>
                  </a:lnTo>
                  <a:lnTo>
                    <a:pt x="1686" y="44"/>
                  </a:lnTo>
                  <a:lnTo>
                    <a:pt x="1686" y="44"/>
                  </a:lnTo>
                  <a:lnTo>
                    <a:pt x="1686" y="44"/>
                  </a:lnTo>
                  <a:lnTo>
                    <a:pt x="1682" y="44"/>
                  </a:lnTo>
                  <a:lnTo>
                    <a:pt x="1682" y="44"/>
                  </a:lnTo>
                  <a:lnTo>
                    <a:pt x="1678" y="44"/>
                  </a:lnTo>
                  <a:lnTo>
                    <a:pt x="1678" y="44"/>
                  </a:lnTo>
                  <a:lnTo>
                    <a:pt x="1672" y="44"/>
                  </a:lnTo>
                  <a:lnTo>
                    <a:pt x="1672" y="44"/>
                  </a:lnTo>
                  <a:lnTo>
                    <a:pt x="1670" y="44"/>
                  </a:lnTo>
                  <a:lnTo>
                    <a:pt x="1670" y="44"/>
                  </a:lnTo>
                  <a:lnTo>
                    <a:pt x="1668" y="44"/>
                  </a:lnTo>
                  <a:lnTo>
                    <a:pt x="1668" y="44"/>
                  </a:lnTo>
                  <a:lnTo>
                    <a:pt x="1668" y="44"/>
                  </a:lnTo>
                  <a:lnTo>
                    <a:pt x="1668" y="44"/>
                  </a:lnTo>
                  <a:lnTo>
                    <a:pt x="1664" y="44"/>
                  </a:lnTo>
                  <a:lnTo>
                    <a:pt x="1664" y="44"/>
                  </a:lnTo>
                  <a:lnTo>
                    <a:pt x="1658" y="46"/>
                  </a:lnTo>
                  <a:lnTo>
                    <a:pt x="1652" y="46"/>
                  </a:lnTo>
                  <a:lnTo>
                    <a:pt x="1652" y="46"/>
                  </a:lnTo>
                  <a:lnTo>
                    <a:pt x="1652" y="46"/>
                  </a:lnTo>
                  <a:lnTo>
                    <a:pt x="1652" y="46"/>
                  </a:lnTo>
                  <a:lnTo>
                    <a:pt x="1650" y="46"/>
                  </a:lnTo>
                  <a:lnTo>
                    <a:pt x="1650" y="46"/>
                  </a:lnTo>
                  <a:lnTo>
                    <a:pt x="1642" y="44"/>
                  </a:lnTo>
                  <a:lnTo>
                    <a:pt x="1642" y="44"/>
                  </a:lnTo>
                  <a:lnTo>
                    <a:pt x="1638" y="44"/>
                  </a:lnTo>
                  <a:lnTo>
                    <a:pt x="1638" y="44"/>
                  </a:lnTo>
                  <a:lnTo>
                    <a:pt x="1634" y="46"/>
                  </a:lnTo>
                  <a:lnTo>
                    <a:pt x="1634" y="46"/>
                  </a:lnTo>
                  <a:lnTo>
                    <a:pt x="1626" y="46"/>
                  </a:lnTo>
                  <a:lnTo>
                    <a:pt x="1626" y="46"/>
                  </a:lnTo>
                  <a:lnTo>
                    <a:pt x="1622" y="46"/>
                  </a:lnTo>
                  <a:lnTo>
                    <a:pt x="1622" y="46"/>
                  </a:lnTo>
                  <a:lnTo>
                    <a:pt x="1620" y="44"/>
                  </a:lnTo>
                  <a:lnTo>
                    <a:pt x="1620" y="44"/>
                  </a:lnTo>
                  <a:lnTo>
                    <a:pt x="1612" y="44"/>
                  </a:lnTo>
                  <a:lnTo>
                    <a:pt x="1612" y="44"/>
                  </a:lnTo>
                  <a:lnTo>
                    <a:pt x="1608" y="44"/>
                  </a:lnTo>
                  <a:lnTo>
                    <a:pt x="1608" y="44"/>
                  </a:lnTo>
                  <a:lnTo>
                    <a:pt x="1600" y="46"/>
                  </a:lnTo>
                  <a:lnTo>
                    <a:pt x="1600" y="46"/>
                  </a:lnTo>
                  <a:lnTo>
                    <a:pt x="1596" y="46"/>
                  </a:lnTo>
                  <a:lnTo>
                    <a:pt x="1596" y="46"/>
                  </a:lnTo>
                  <a:lnTo>
                    <a:pt x="1592" y="46"/>
                  </a:lnTo>
                  <a:lnTo>
                    <a:pt x="1592" y="46"/>
                  </a:lnTo>
                  <a:lnTo>
                    <a:pt x="1588" y="46"/>
                  </a:lnTo>
                  <a:lnTo>
                    <a:pt x="1588" y="46"/>
                  </a:lnTo>
                  <a:lnTo>
                    <a:pt x="1586" y="46"/>
                  </a:lnTo>
                  <a:lnTo>
                    <a:pt x="1586" y="46"/>
                  </a:lnTo>
                  <a:lnTo>
                    <a:pt x="1584" y="46"/>
                  </a:lnTo>
                  <a:lnTo>
                    <a:pt x="1584" y="46"/>
                  </a:lnTo>
                  <a:lnTo>
                    <a:pt x="1580" y="46"/>
                  </a:lnTo>
                  <a:lnTo>
                    <a:pt x="1580" y="46"/>
                  </a:lnTo>
                  <a:lnTo>
                    <a:pt x="1580" y="46"/>
                  </a:lnTo>
                  <a:lnTo>
                    <a:pt x="1580" y="46"/>
                  </a:lnTo>
                  <a:lnTo>
                    <a:pt x="1576" y="46"/>
                  </a:lnTo>
                  <a:lnTo>
                    <a:pt x="1570" y="48"/>
                  </a:lnTo>
                  <a:lnTo>
                    <a:pt x="1570" y="48"/>
                  </a:lnTo>
                  <a:lnTo>
                    <a:pt x="1568" y="46"/>
                  </a:lnTo>
                  <a:lnTo>
                    <a:pt x="1568" y="46"/>
                  </a:lnTo>
                  <a:lnTo>
                    <a:pt x="1566" y="48"/>
                  </a:lnTo>
                  <a:lnTo>
                    <a:pt x="1566" y="48"/>
                  </a:lnTo>
                  <a:lnTo>
                    <a:pt x="1560" y="48"/>
                  </a:lnTo>
                  <a:lnTo>
                    <a:pt x="1560" y="48"/>
                  </a:lnTo>
                  <a:lnTo>
                    <a:pt x="1560" y="48"/>
                  </a:lnTo>
                  <a:lnTo>
                    <a:pt x="1560" y="48"/>
                  </a:lnTo>
                  <a:lnTo>
                    <a:pt x="1558" y="46"/>
                  </a:lnTo>
                  <a:lnTo>
                    <a:pt x="1558" y="46"/>
                  </a:lnTo>
                  <a:lnTo>
                    <a:pt x="1554" y="44"/>
                  </a:lnTo>
                  <a:lnTo>
                    <a:pt x="1554" y="44"/>
                  </a:lnTo>
                  <a:lnTo>
                    <a:pt x="1550" y="46"/>
                  </a:lnTo>
                  <a:lnTo>
                    <a:pt x="1550" y="46"/>
                  </a:lnTo>
                  <a:lnTo>
                    <a:pt x="1546" y="46"/>
                  </a:lnTo>
                  <a:lnTo>
                    <a:pt x="1546" y="46"/>
                  </a:lnTo>
                  <a:lnTo>
                    <a:pt x="1544" y="46"/>
                  </a:lnTo>
                  <a:lnTo>
                    <a:pt x="1544" y="46"/>
                  </a:lnTo>
                  <a:lnTo>
                    <a:pt x="1540" y="48"/>
                  </a:lnTo>
                  <a:lnTo>
                    <a:pt x="1540" y="48"/>
                  </a:lnTo>
                  <a:lnTo>
                    <a:pt x="1538" y="46"/>
                  </a:lnTo>
                  <a:lnTo>
                    <a:pt x="1538" y="46"/>
                  </a:lnTo>
                  <a:lnTo>
                    <a:pt x="1536" y="44"/>
                  </a:lnTo>
                  <a:lnTo>
                    <a:pt x="1536" y="44"/>
                  </a:lnTo>
                  <a:lnTo>
                    <a:pt x="1534" y="44"/>
                  </a:lnTo>
                  <a:lnTo>
                    <a:pt x="1534" y="44"/>
                  </a:lnTo>
                  <a:lnTo>
                    <a:pt x="1532" y="44"/>
                  </a:lnTo>
                  <a:lnTo>
                    <a:pt x="1532" y="44"/>
                  </a:lnTo>
                  <a:lnTo>
                    <a:pt x="1532" y="44"/>
                  </a:lnTo>
                  <a:lnTo>
                    <a:pt x="1532" y="44"/>
                  </a:lnTo>
                  <a:lnTo>
                    <a:pt x="1526" y="46"/>
                  </a:lnTo>
                  <a:lnTo>
                    <a:pt x="1526" y="46"/>
                  </a:lnTo>
                  <a:lnTo>
                    <a:pt x="1520" y="46"/>
                  </a:lnTo>
                  <a:lnTo>
                    <a:pt x="1520" y="46"/>
                  </a:lnTo>
                  <a:lnTo>
                    <a:pt x="1518" y="46"/>
                  </a:lnTo>
                  <a:lnTo>
                    <a:pt x="1518" y="46"/>
                  </a:lnTo>
                  <a:lnTo>
                    <a:pt x="1516" y="46"/>
                  </a:lnTo>
                  <a:lnTo>
                    <a:pt x="1516" y="46"/>
                  </a:lnTo>
                  <a:lnTo>
                    <a:pt x="1514" y="46"/>
                  </a:lnTo>
                  <a:lnTo>
                    <a:pt x="1514" y="46"/>
                  </a:lnTo>
                  <a:lnTo>
                    <a:pt x="1514" y="46"/>
                  </a:lnTo>
                  <a:lnTo>
                    <a:pt x="1514" y="46"/>
                  </a:lnTo>
                  <a:lnTo>
                    <a:pt x="1512" y="46"/>
                  </a:lnTo>
                  <a:lnTo>
                    <a:pt x="1512" y="46"/>
                  </a:lnTo>
                  <a:lnTo>
                    <a:pt x="1506" y="44"/>
                  </a:lnTo>
                  <a:lnTo>
                    <a:pt x="1504" y="46"/>
                  </a:lnTo>
                  <a:lnTo>
                    <a:pt x="1504" y="46"/>
                  </a:lnTo>
                  <a:lnTo>
                    <a:pt x="1500" y="46"/>
                  </a:lnTo>
                  <a:lnTo>
                    <a:pt x="1500" y="46"/>
                  </a:lnTo>
                  <a:lnTo>
                    <a:pt x="1492" y="46"/>
                  </a:lnTo>
                  <a:lnTo>
                    <a:pt x="1492" y="46"/>
                  </a:lnTo>
                  <a:lnTo>
                    <a:pt x="1492" y="46"/>
                  </a:lnTo>
                  <a:lnTo>
                    <a:pt x="1492" y="46"/>
                  </a:lnTo>
                  <a:lnTo>
                    <a:pt x="1490" y="46"/>
                  </a:lnTo>
                  <a:lnTo>
                    <a:pt x="1490" y="46"/>
                  </a:lnTo>
                  <a:lnTo>
                    <a:pt x="1488" y="46"/>
                  </a:lnTo>
                  <a:lnTo>
                    <a:pt x="1488" y="46"/>
                  </a:lnTo>
                  <a:lnTo>
                    <a:pt x="1486" y="46"/>
                  </a:lnTo>
                  <a:lnTo>
                    <a:pt x="1486" y="46"/>
                  </a:lnTo>
                  <a:lnTo>
                    <a:pt x="1484" y="46"/>
                  </a:lnTo>
                  <a:lnTo>
                    <a:pt x="1484" y="46"/>
                  </a:lnTo>
                  <a:lnTo>
                    <a:pt x="1480" y="46"/>
                  </a:lnTo>
                  <a:lnTo>
                    <a:pt x="1480" y="46"/>
                  </a:lnTo>
                  <a:lnTo>
                    <a:pt x="1480" y="44"/>
                  </a:lnTo>
                  <a:lnTo>
                    <a:pt x="1480" y="44"/>
                  </a:lnTo>
                  <a:lnTo>
                    <a:pt x="1476" y="44"/>
                  </a:lnTo>
                  <a:lnTo>
                    <a:pt x="1476" y="44"/>
                  </a:lnTo>
                  <a:lnTo>
                    <a:pt x="1470" y="46"/>
                  </a:lnTo>
                  <a:lnTo>
                    <a:pt x="1470" y="46"/>
                  </a:lnTo>
                  <a:lnTo>
                    <a:pt x="1466" y="44"/>
                  </a:lnTo>
                  <a:lnTo>
                    <a:pt x="1466" y="44"/>
                  </a:lnTo>
                  <a:lnTo>
                    <a:pt x="1464" y="44"/>
                  </a:lnTo>
                  <a:lnTo>
                    <a:pt x="1464" y="44"/>
                  </a:lnTo>
                  <a:lnTo>
                    <a:pt x="1462" y="44"/>
                  </a:lnTo>
                  <a:lnTo>
                    <a:pt x="1462" y="44"/>
                  </a:lnTo>
                  <a:lnTo>
                    <a:pt x="1458" y="44"/>
                  </a:lnTo>
                  <a:lnTo>
                    <a:pt x="1458" y="44"/>
                  </a:lnTo>
                  <a:lnTo>
                    <a:pt x="1456" y="44"/>
                  </a:lnTo>
                  <a:lnTo>
                    <a:pt x="1456" y="44"/>
                  </a:lnTo>
                  <a:lnTo>
                    <a:pt x="1452" y="44"/>
                  </a:lnTo>
                  <a:lnTo>
                    <a:pt x="1452" y="44"/>
                  </a:lnTo>
                  <a:lnTo>
                    <a:pt x="1450" y="44"/>
                  </a:lnTo>
                  <a:lnTo>
                    <a:pt x="1450" y="44"/>
                  </a:lnTo>
                  <a:lnTo>
                    <a:pt x="1442" y="44"/>
                  </a:lnTo>
                  <a:lnTo>
                    <a:pt x="1442" y="44"/>
                  </a:lnTo>
                  <a:lnTo>
                    <a:pt x="1438" y="42"/>
                  </a:lnTo>
                  <a:lnTo>
                    <a:pt x="1438" y="42"/>
                  </a:lnTo>
                  <a:lnTo>
                    <a:pt x="1434" y="42"/>
                  </a:lnTo>
                  <a:lnTo>
                    <a:pt x="1434" y="42"/>
                  </a:lnTo>
                  <a:lnTo>
                    <a:pt x="1430" y="44"/>
                  </a:lnTo>
                  <a:lnTo>
                    <a:pt x="1430" y="44"/>
                  </a:lnTo>
                  <a:lnTo>
                    <a:pt x="1430" y="44"/>
                  </a:lnTo>
                  <a:lnTo>
                    <a:pt x="1430" y="44"/>
                  </a:lnTo>
                  <a:lnTo>
                    <a:pt x="1430" y="44"/>
                  </a:lnTo>
                  <a:lnTo>
                    <a:pt x="1430" y="44"/>
                  </a:lnTo>
                  <a:lnTo>
                    <a:pt x="1424" y="42"/>
                  </a:lnTo>
                  <a:lnTo>
                    <a:pt x="1424" y="42"/>
                  </a:lnTo>
                  <a:lnTo>
                    <a:pt x="1420" y="44"/>
                  </a:lnTo>
                  <a:lnTo>
                    <a:pt x="1420" y="44"/>
                  </a:lnTo>
                  <a:lnTo>
                    <a:pt x="1414" y="42"/>
                  </a:lnTo>
                  <a:lnTo>
                    <a:pt x="1414" y="42"/>
                  </a:lnTo>
                  <a:lnTo>
                    <a:pt x="1412" y="44"/>
                  </a:lnTo>
                  <a:lnTo>
                    <a:pt x="1412" y="44"/>
                  </a:lnTo>
                  <a:lnTo>
                    <a:pt x="1406" y="42"/>
                  </a:lnTo>
                  <a:lnTo>
                    <a:pt x="1406" y="42"/>
                  </a:lnTo>
                  <a:lnTo>
                    <a:pt x="1398" y="42"/>
                  </a:lnTo>
                  <a:lnTo>
                    <a:pt x="1398" y="42"/>
                  </a:lnTo>
                  <a:lnTo>
                    <a:pt x="1396" y="44"/>
                  </a:lnTo>
                  <a:lnTo>
                    <a:pt x="1396" y="44"/>
                  </a:lnTo>
                  <a:lnTo>
                    <a:pt x="1394" y="42"/>
                  </a:lnTo>
                  <a:lnTo>
                    <a:pt x="1394" y="42"/>
                  </a:lnTo>
                  <a:lnTo>
                    <a:pt x="1394" y="42"/>
                  </a:lnTo>
                  <a:lnTo>
                    <a:pt x="1394" y="42"/>
                  </a:lnTo>
                  <a:lnTo>
                    <a:pt x="1390" y="44"/>
                  </a:lnTo>
                  <a:lnTo>
                    <a:pt x="1386" y="44"/>
                  </a:lnTo>
                  <a:lnTo>
                    <a:pt x="1386" y="44"/>
                  </a:lnTo>
                  <a:lnTo>
                    <a:pt x="1384" y="44"/>
                  </a:lnTo>
                  <a:lnTo>
                    <a:pt x="1384" y="44"/>
                  </a:lnTo>
                  <a:lnTo>
                    <a:pt x="1380" y="44"/>
                  </a:lnTo>
                  <a:lnTo>
                    <a:pt x="1380" y="44"/>
                  </a:lnTo>
                  <a:lnTo>
                    <a:pt x="1378" y="44"/>
                  </a:lnTo>
                  <a:lnTo>
                    <a:pt x="1378" y="44"/>
                  </a:lnTo>
                  <a:lnTo>
                    <a:pt x="1374" y="44"/>
                  </a:lnTo>
                  <a:lnTo>
                    <a:pt x="1374" y="44"/>
                  </a:lnTo>
                  <a:lnTo>
                    <a:pt x="1372" y="44"/>
                  </a:lnTo>
                  <a:lnTo>
                    <a:pt x="1372" y="44"/>
                  </a:lnTo>
                  <a:lnTo>
                    <a:pt x="1370" y="44"/>
                  </a:lnTo>
                  <a:lnTo>
                    <a:pt x="1370" y="44"/>
                  </a:lnTo>
                  <a:lnTo>
                    <a:pt x="1366" y="44"/>
                  </a:lnTo>
                  <a:lnTo>
                    <a:pt x="1366" y="44"/>
                  </a:lnTo>
                  <a:lnTo>
                    <a:pt x="1364" y="44"/>
                  </a:lnTo>
                  <a:lnTo>
                    <a:pt x="1364" y="44"/>
                  </a:lnTo>
                  <a:lnTo>
                    <a:pt x="1362" y="44"/>
                  </a:lnTo>
                  <a:lnTo>
                    <a:pt x="1362" y="44"/>
                  </a:lnTo>
                  <a:lnTo>
                    <a:pt x="1354" y="44"/>
                  </a:lnTo>
                  <a:lnTo>
                    <a:pt x="1354" y="44"/>
                  </a:lnTo>
                  <a:lnTo>
                    <a:pt x="1350" y="44"/>
                  </a:lnTo>
                  <a:lnTo>
                    <a:pt x="1350" y="44"/>
                  </a:lnTo>
                  <a:lnTo>
                    <a:pt x="1348" y="44"/>
                  </a:lnTo>
                  <a:lnTo>
                    <a:pt x="1348" y="44"/>
                  </a:lnTo>
                  <a:lnTo>
                    <a:pt x="1344" y="44"/>
                  </a:lnTo>
                  <a:lnTo>
                    <a:pt x="1344" y="44"/>
                  </a:lnTo>
                  <a:lnTo>
                    <a:pt x="1340" y="46"/>
                  </a:lnTo>
                  <a:lnTo>
                    <a:pt x="1340" y="46"/>
                  </a:lnTo>
                  <a:lnTo>
                    <a:pt x="1336" y="46"/>
                  </a:lnTo>
                  <a:lnTo>
                    <a:pt x="1336" y="46"/>
                  </a:lnTo>
                  <a:lnTo>
                    <a:pt x="1328" y="46"/>
                  </a:lnTo>
                  <a:lnTo>
                    <a:pt x="1328" y="46"/>
                  </a:lnTo>
                  <a:lnTo>
                    <a:pt x="1326" y="44"/>
                  </a:lnTo>
                  <a:lnTo>
                    <a:pt x="1326" y="44"/>
                  </a:lnTo>
                  <a:lnTo>
                    <a:pt x="1318" y="44"/>
                  </a:lnTo>
                  <a:lnTo>
                    <a:pt x="1318" y="44"/>
                  </a:lnTo>
                  <a:lnTo>
                    <a:pt x="1316" y="44"/>
                  </a:lnTo>
                  <a:lnTo>
                    <a:pt x="1316" y="44"/>
                  </a:lnTo>
                  <a:lnTo>
                    <a:pt x="1312" y="44"/>
                  </a:lnTo>
                  <a:lnTo>
                    <a:pt x="1312" y="44"/>
                  </a:lnTo>
                  <a:lnTo>
                    <a:pt x="1306" y="46"/>
                  </a:lnTo>
                  <a:lnTo>
                    <a:pt x="1306" y="46"/>
                  </a:lnTo>
                  <a:lnTo>
                    <a:pt x="1302" y="46"/>
                  </a:lnTo>
                  <a:lnTo>
                    <a:pt x="1296" y="46"/>
                  </a:lnTo>
                  <a:lnTo>
                    <a:pt x="1296" y="46"/>
                  </a:lnTo>
                  <a:lnTo>
                    <a:pt x="1290" y="46"/>
                  </a:lnTo>
                  <a:lnTo>
                    <a:pt x="1290" y="46"/>
                  </a:lnTo>
                  <a:lnTo>
                    <a:pt x="1288" y="46"/>
                  </a:lnTo>
                  <a:lnTo>
                    <a:pt x="1288" y="46"/>
                  </a:lnTo>
                  <a:lnTo>
                    <a:pt x="1284" y="44"/>
                  </a:lnTo>
                  <a:lnTo>
                    <a:pt x="1284" y="44"/>
                  </a:lnTo>
                  <a:lnTo>
                    <a:pt x="1282" y="46"/>
                  </a:lnTo>
                  <a:lnTo>
                    <a:pt x="1282" y="46"/>
                  </a:lnTo>
                  <a:lnTo>
                    <a:pt x="1276" y="46"/>
                  </a:lnTo>
                  <a:lnTo>
                    <a:pt x="1276" y="46"/>
                  </a:lnTo>
                  <a:lnTo>
                    <a:pt x="1274" y="46"/>
                  </a:lnTo>
                  <a:lnTo>
                    <a:pt x="1274" y="46"/>
                  </a:lnTo>
                  <a:lnTo>
                    <a:pt x="1272" y="46"/>
                  </a:lnTo>
                  <a:lnTo>
                    <a:pt x="1272" y="46"/>
                  </a:lnTo>
                  <a:lnTo>
                    <a:pt x="1266" y="44"/>
                  </a:lnTo>
                  <a:lnTo>
                    <a:pt x="1266" y="44"/>
                  </a:lnTo>
                  <a:lnTo>
                    <a:pt x="1262" y="44"/>
                  </a:lnTo>
                  <a:lnTo>
                    <a:pt x="1262" y="44"/>
                  </a:lnTo>
                  <a:lnTo>
                    <a:pt x="1260" y="44"/>
                  </a:lnTo>
                  <a:lnTo>
                    <a:pt x="1260" y="44"/>
                  </a:lnTo>
                  <a:lnTo>
                    <a:pt x="1258" y="46"/>
                  </a:lnTo>
                  <a:lnTo>
                    <a:pt x="1258" y="46"/>
                  </a:lnTo>
                  <a:lnTo>
                    <a:pt x="1254" y="46"/>
                  </a:lnTo>
                  <a:lnTo>
                    <a:pt x="1254" y="46"/>
                  </a:lnTo>
                  <a:lnTo>
                    <a:pt x="1250" y="48"/>
                  </a:lnTo>
                  <a:lnTo>
                    <a:pt x="1250" y="48"/>
                  </a:lnTo>
                  <a:lnTo>
                    <a:pt x="1248" y="46"/>
                  </a:lnTo>
                  <a:lnTo>
                    <a:pt x="1248" y="46"/>
                  </a:lnTo>
                  <a:lnTo>
                    <a:pt x="1248" y="48"/>
                  </a:lnTo>
                  <a:lnTo>
                    <a:pt x="1248" y="48"/>
                  </a:lnTo>
                  <a:lnTo>
                    <a:pt x="1246" y="46"/>
                  </a:lnTo>
                  <a:lnTo>
                    <a:pt x="1246" y="46"/>
                  </a:lnTo>
                  <a:lnTo>
                    <a:pt x="1244" y="46"/>
                  </a:lnTo>
                  <a:lnTo>
                    <a:pt x="1244" y="46"/>
                  </a:lnTo>
                  <a:lnTo>
                    <a:pt x="1240" y="48"/>
                  </a:lnTo>
                  <a:lnTo>
                    <a:pt x="1240" y="48"/>
                  </a:lnTo>
                  <a:lnTo>
                    <a:pt x="1236" y="44"/>
                  </a:lnTo>
                  <a:lnTo>
                    <a:pt x="1236" y="44"/>
                  </a:lnTo>
                  <a:lnTo>
                    <a:pt x="1230" y="46"/>
                  </a:lnTo>
                  <a:lnTo>
                    <a:pt x="1224" y="46"/>
                  </a:lnTo>
                  <a:lnTo>
                    <a:pt x="1224" y="46"/>
                  </a:lnTo>
                  <a:lnTo>
                    <a:pt x="1222" y="46"/>
                  </a:lnTo>
                  <a:lnTo>
                    <a:pt x="1218" y="46"/>
                  </a:lnTo>
                  <a:lnTo>
                    <a:pt x="1218" y="46"/>
                  </a:lnTo>
                  <a:lnTo>
                    <a:pt x="1216" y="44"/>
                  </a:lnTo>
                  <a:lnTo>
                    <a:pt x="1214" y="44"/>
                  </a:lnTo>
                  <a:lnTo>
                    <a:pt x="1214" y="44"/>
                  </a:lnTo>
                  <a:lnTo>
                    <a:pt x="1204" y="44"/>
                  </a:lnTo>
                  <a:lnTo>
                    <a:pt x="1204" y="44"/>
                  </a:lnTo>
                  <a:lnTo>
                    <a:pt x="1200" y="42"/>
                  </a:lnTo>
                  <a:lnTo>
                    <a:pt x="1200" y="42"/>
                  </a:lnTo>
                  <a:lnTo>
                    <a:pt x="1196" y="42"/>
                  </a:lnTo>
                  <a:lnTo>
                    <a:pt x="1196" y="42"/>
                  </a:lnTo>
                  <a:lnTo>
                    <a:pt x="1188" y="44"/>
                  </a:lnTo>
                  <a:lnTo>
                    <a:pt x="1188" y="44"/>
                  </a:lnTo>
                  <a:lnTo>
                    <a:pt x="1186" y="44"/>
                  </a:lnTo>
                  <a:lnTo>
                    <a:pt x="1186" y="44"/>
                  </a:lnTo>
                  <a:lnTo>
                    <a:pt x="1180" y="44"/>
                  </a:lnTo>
                  <a:lnTo>
                    <a:pt x="1180" y="44"/>
                  </a:lnTo>
                  <a:lnTo>
                    <a:pt x="1180" y="42"/>
                  </a:lnTo>
                  <a:lnTo>
                    <a:pt x="1180" y="42"/>
                  </a:lnTo>
                  <a:lnTo>
                    <a:pt x="1176" y="42"/>
                  </a:lnTo>
                  <a:lnTo>
                    <a:pt x="1176" y="42"/>
                  </a:lnTo>
                  <a:lnTo>
                    <a:pt x="1174" y="42"/>
                  </a:lnTo>
                  <a:lnTo>
                    <a:pt x="1174" y="42"/>
                  </a:lnTo>
                  <a:lnTo>
                    <a:pt x="1170" y="44"/>
                  </a:lnTo>
                  <a:lnTo>
                    <a:pt x="1170" y="44"/>
                  </a:lnTo>
                  <a:lnTo>
                    <a:pt x="1164" y="42"/>
                  </a:lnTo>
                  <a:lnTo>
                    <a:pt x="1164" y="42"/>
                  </a:lnTo>
                  <a:lnTo>
                    <a:pt x="1156" y="42"/>
                  </a:lnTo>
                  <a:lnTo>
                    <a:pt x="1156" y="42"/>
                  </a:lnTo>
                  <a:lnTo>
                    <a:pt x="1152" y="42"/>
                  </a:lnTo>
                  <a:lnTo>
                    <a:pt x="1152" y="42"/>
                  </a:lnTo>
                  <a:lnTo>
                    <a:pt x="1148" y="44"/>
                  </a:lnTo>
                  <a:lnTo>
                    <a:pt x="1148" y="44"/>
                  </a:lnTo>
                  <a:lnTo>
                    <a:pt x="1146" y="44"/>
                  </a:lnTo>
                  <a:lnTo>
                    <a:pt x="1144" y="44"/>
                  </a:lnTo>
                  <a:lnTo>
                    <a:pt x="1142" y="44"/>
                  </a:lnTo>
                  <a:lnTo>
                    <a:pt x="1142" y="44"/>
                  </a:lnTo>
                  <a:lnTo>
                    <a:pt x="1140" y="42"/>
                  </a:lnTo>
                  <a:lnTo>
                    <a:pt x="1140" y="42"/>
                  </a:lnTo>
                  <a:lnTo>
                    <a:pt x="1140" y="42"/>
                  </a:lnTo>
                  <a:lnTo>
                    <a:pt x="1140" y="42"/>
                  </a:lnTo>
                  <a:lnTo>
                    <a:pt x="1138" y="42"/>
                  </a:lnTo>
                  <a:lnTo>
                    <a:pt x="1138" y="42"/>
                  </a:lnTo>
                  <a:lnTo>
                    <a:pt x="1138" y="40"/>
                  </a:lnTo>
                  <a:lnTo>
                    <a:pt x="1138" y="40"/>
                  </a:lnTo>
                  <a:lnTo>
                    <a:pt x="1138" y="40"/>
                  </a:lnTo>
                  <a:lnTo>
                    <a:pt x="1138" y="40"/>
                  </a:lnTo>
                  <a:lnTo>
                    <a:pt x="1136" y="40"/>
                  </a:lnTo>
                  <a:lnTo>
                    <a:pt x="1136" y="40"/>
                  </a:lnTo>
                  <a:lnTo>
                    <a:pt x="1134" y="40"/>
                  </a:lnTo>
                  <a:lnTo>
                    <a:pt x="1134" y="40"/>
                  </a:lnTo>
                  <a:lnTo>
                    <a:pt x="1132" y="40"/>
                  </a:lnTo>
                  <a:lnTo>
                    <a:pt x="1132" y="40"/>
                  </a:lnTo>
                  <a:lnTo>
                    <a:pt x="1128" y="38"/>
                  </a:lnTo>
                  <a:lnTo>
                    <a:pt x="1128" y="38"/>
                  </a:lnTo>
                  <a:lnTo>
                    <a:pt x="1124" y="38"/>
                  </a:lnTo>
                  <a:lnTo>
                    <a:pt x="1124" y="38"/>
                  </a:lnTo>
                  <a:lnTo>
                    <a:pt x="1124" y="38"/>
                  </a:lnTo>
                  <a:lnTo>
                    <a:pt x="1124" y="38"/>
                  </a:lnTo>
                  <a:lnTo>
                    <a:pt x="1122" y="38"/>
                  </a:lnTo>
                  <a:lnTo>
                    <a:pt x="1122" y="38"/>
                  </a:lnTo>
                  <a:lnTo>
                    <a:pt x="1120" y="40"/>
                  </a:lnTo>
                  <a:lnTo>
                    <a:pt x="1120" y="40"/>
                  </a:lnTo>
                  <a:lnTo>
                    <a:pt x="1114" y="42"/>
                  </a:lnTo>
                  <a:lnTo>
                    <a:pt x="1114" y="42"/>
                  </a:lnTo>
                  <a:lnTo>
                    <a:pt x="1112" y="44"/>
                  </a:lnTo>
                  <a:lnTo>
                    <a:pt x="1112" y="44"/>
                  </a:lnTo>
                  <a:lnTo>
                    <a:pt x="1104" y="42"/>
                  </a:lnTo>
                  <a:lnTo>
                    <a:pt x="1104" y="42"/>
                  </a:lnTo>
                  <a:lnTo>
                    <a:pt x="1102" y="44"/>
                  </a:lnTo>
                  <a:lnTo>
                    <a:pt x="1102" y="44"/>
                  </a:lnTo>
                  <a:lnTo>
                    <a:pt x="1096" y="44"/>
                  </a:lnTo>
                  <a:lnTo>
                    <a:pt x="1096" y="44"/>
                  </a:lnTo>
                  <a:lnTo>
                    <a:pt x="1094" y="42"/>
                  </a:lnTo>
                  <a:lnTo>
                    <a:pt x="1094" y="42"/>
                  </a:lnTo>
                  <a:lnTo>
                    <a:pt x="1090" y="44"/>
                  </a:lnTo>
                  <a:lnTo>
                    <a:pt x="1090" y="44"/>
                  </a:lnTo>
                  <a:lnTo>
                    <a:pt x="1088" y="44"/>
                  </a:lnTo>
                  <a:lnTo>
                    <a:pt x="1088" y="44"/>
                  </a:lnTo>
                  <a:lnTo>
                    <a:pt x="1088" y="44"/>
                  </a:lnTo>
                  <a:lnTo>
                    <a:pt x="1088" y="44"/>
                  </a:lnTo>
                  <a:lnTo>
                    <a:pt x="1080" y="44"/>
                  </a:lnTo>
                  <a:lnTo>
                    <a:pt x="1080" y="44"/>
                  </a:lnTo>
                  <a:lnTo>
                    <a:pt x="1078" y="44"/>
                  </a:lnTo>
                  <a:lnTo>
                    <a:pt x="1078" y="44"/>
                  </a:lnTo>
                  <a:lnTo>
                    <a:pt x="1072" y="44"/>
                  </a:lnTo>
                  <a:lnTo>
                    <a:pt x="1072" y="44"/>
                  </a:lnTo>
                  <a:lnTo>
                    <a:pt x="1068" y="44"/>
                  </a:lnTo>
                  <a:lnTo>
                    <a:pt x="1068" y="44"/>
                  </a:lnTo>
                  <a:lnTo>
                    <a:pt x="1066" y="42"/>
                  </a:lnTo>
                  <a:lnTo>
                    <a:pt x="1066" y="42"/>
                  </a:lnTo>
                  <a:lnTo>
                    <a:pt x="1064" y="42"/>
                  </a:lnTo>
                  <a:lnTo>
                    <a:pt x="1062" y="44"/>
                  </a:lnTo>
                  <a:lnTo>
                    <a:pt x="1062" y="44"/>
                  </a:lnTo>
                  <a:lnTo>
                    <a:pt x="1056" y="44"/>
                  </a:lnTo>
                  <a:lnTo>
                    <a:pt x="1056" y="44"/>
                  </a:lnTo>
                  <a:lnTo>
                    <a:pt x="1054" y="44"/>
                  </a:lnTo>
                  <a:lnTo>
                    <a:pt x="1054" y="44"/>
                  </a:lnTo>
                  <a:lnTo>
                    <a:pt x="1052" y="46"/>
                  </a:lnTo>
                  <a:lnTo>
                    <a:pt x="1052" y="46"/>
                  </a:lnTo>
                  <a:lnTo>
                    <a:pt x="1050" y="44"/>
                  </a:lnTo>
                  <a:lnTo>
                    <a:pt x="1050" y="44"/>
                  </a:lnTo>
                  <a:lnTo>
                    <a:pt x="1050" y="46"/>
                  </a:lnTo>
                  <a:lnTo>
                    <a:pt x="1050" y="46"/>
                  </a:lnTo>
                  <a:lnTo>
                    <a:pt x="1046" y="44"/>
                  </a:lnTo>
                  <a:lnTo>
                    <a:pt x="1046" y="44"/>
                  </a:lnTo>
                  <a:lnTo>
                    <a:pt x="1044" y="44"/>
                  </a:lnTo>
                  <a:lnTo>
                    <a:pt x="1044" y="44"/>
                  </a:lnTo>
                  <a:lnTo>
                    <a:pt x="1042" y="46"/>
                  </a:lnTo>
                  <a:lnTo>
                    <a:pt x="1042" y="46"/>
                  </a:lnTo>
                  <a:lnTo>
                    <a:pt x="1038" y="46"/>
                  </a:lnTo>
                  <a:lnTo>
                    <a:pt x="1038" y="46"/>
                  </a:lnTo>
                  <a:lnTo>
                    <a:pt x="1038" y="46"/>
                  </a:lnTo>
                  <a:lnTo>
                    <a:pt x="1038" y="46"/>
                  </a:lnTo>
                  <a:lnTo>
                    <a:pt x="1032" y="46"/>
                  </a:lnTo>
                  <a:lnTo>
                    <a:pt x="1032" y="46"/>
                  </a:lnTo>
                  <a:lnTo>
                    <a:pt x="1032" y="46"/>
                  </a:lnTo>
                  <a:lnTo>
                    <a:pt x="1032" y="46"/>
                  </a:lnTo>
                  <a:lnTo>
                    <a:pt x="1030" y="46"/>
                  </a:lnTo>
                  <a:lnTo>
                    <a:pt x="1030" y="46"/>
                  </a:lnTo>
                  <a:lnTo>
                    <a:pt x="1028" y="46"/>
                  </a:lnTo>
                  <a:lnTo>
                    <a:pt x="1028" y="46"/>
                  </a:lnTo>
                  <a:lnTo>
                    <a:pt x="1022" y="44"/>
                  </a:lnTo>
                  <a:lnTo>
                    <a:pt x="1022" y="44"/>
                  </a:lnTo>
                  <a:lnTo>
                    <a:pt x="1018" y="42"/>
                  </a:lnTo>
                  <a:lnTo>
                    <a:pt x="1018" y="42"/>
                  </a:lnTo>
                  <a:lnTo>
                    <a:pt x="1014" y="42"/>
                  </a:lnTo>
                  <a:lnTo>
                    <a:pt x="1014" y="42"/>
                  </a:lnTo>
                  <a:lnTo>
                    <a:pt x="1012" y="42"/>
                  </a:lnTo>
                  <a:lnTo>
                    <a:pt x="1012" y="42"/>
                  </a:lnTo>
                  <a:lnTo>
                    <a:pt x="1010" y="42"/>
                  </a:lnTo>
                  <a:lnTo>
                    <a:pt x="1010" y="42"/>
                  </a:lnTo>
                  <a:lnTo>
                    <a:pt x="1008" y="44"/>
                  </a:lnTo>
                  <a:lnTo>
                    <a:pt x="1008" y="44"/>
                  </a:lnTo>
                  <a:lnTo>
                    <a:pt x="1008" y="44"/>
                  </a:lnTo>
                  <a:lnTo>
                    <a:pt x="1006" y="44"/>
                  </a:lnTo>
                  <a:lnTo>
                    <a:pt x="1006" y="44"/>
                  </a:lnTo>
                  <a:lnTo>
                    <a:pt x="1002" y="44"/>
                  </a:lnTo>
                  <a:lnTo>
                    <a:pt x="1000" y="44"/>
                  </a:lnTo>
                  <a:lnTo>
                    <a:pt x="1000" y="44"/>
                  </a:lnTo>
                  <a:lnTo>
                    <a:pt x="996" y="44"/>
                  </a:lnTo>
                  <a:lnTo>
                    <a:pt x="996" y="44"/>
                  </a:lnTo>
                  <a:lnTo>
                    <a:pt x="996" y="42"/>
                  </a:lnTo>
                  <a:lnTo>
                    <a:pt x="996" y="42"/>
                  </a:lnTo>
                  <a:lnTo>
                    <a:pt x="992" y="42"/>
                  </a:lnTo>
                  <a:lnTo>
                    <a:pt x="992" y="42"/>
                  </a:lnTo>
                  <a:lnTo>
                    <a:pt x="992" y="40"/>
                  </a:lnTo>
                  <a:lnTo>
                    <a:pt x="992" y="40"/>
                  </a:lnTo>
                  <a:lnTo>
                    <a:pt x="992" y="40"/>
                  </a:lnTo>
                  <a:lnTo>
                    <a:pt x="992" y="40"/>
                  </a:lnTo>
                  <a:lnTo>
                    <a:pt x="990" y="40"/>
                  </a:lnTo>
                  <a:lnTo>
                    <a:pt x="990" y="40"/>
                  </a:lnTo>
                  <a:lnTo>
                    <a:pt x="988" y="40"/>
                  </a:lnTo>
                  <a:lnTo>
                    <a:pt x="988" y="40"/>
                  </a:lnTo>
                  <a:lnTo>
                    <a:pt x="982" y="42"/>
                  </a:lnTo>
                  <a:lnTo>
                    <a:pt x="982" y="42"/>
                  </a:lnTo>
                  <a:lnTo>
                    <a:pt x="980" y="40"/>
                  </a:lnTo>
                  <a:lnTo>
                    <a:pt x="980" y="40"/>
                  </a:lnTo>
                  <a:lnTo>
                    <a:pt x="974" y="42"/>
                  </a:lnTo>
                  <a:lnTo>
                    <a:pt x="968" y="42"/>
                  </a:lnTo>
                  <a:lnTo>
                    <a:pt x="968" y="42"/>
                  </a:lnTo>
                  <a:lnTo>
                    <a:pt x="966" y="42"/>
                  </a:lnTo>
                  <a:lnTo>
                    <a:pt x="966" y="42"/>
                  </a:lnTo>
                  <a:lnTo>
                    <a:pt x="966" y="40"/>
                  </a:lnTo>
                  <a:lnTo>
                    <a:pt x="966" y="40"/>
                  </a:lnTo>
                  <a:lnTo>
                    <a:pt x="964" y="40"/>
                  </a:lnTo>
                  <a:lnTo>
                    <a:pt x="964" y="40"/>
                  </a:lnTo>
                  <a:lnTo>
                    <a:pt x="960" y="42"/>
                  </a:lnTo>
                  <a:lnTo>
                    <a:pt x="960" y="42"/>
                  </a:lnTo>
                  <a:lnTo>
                    <a:pt x="956" y="44"/>
                  </a:lnTo>
                  <a:lnTo>
                    <a:pt x="956" y="44"/>
                  </a:lnTo>
                  <a:lnTo>
                    <a:pt x="956" y="44"/>
                  </a:lnTo>
                  <a:lnTo>
                    <a:pt x="956" y="44"/>
                  </a:lnTo>
                  <a:lnTo>
                    <a:pt x="952" y="44"/>
                  </a:lnTo>
                  <a:lnTo>
                    <a:pt x="952" y="44"/>
                  </a:lnTo>
                  <a:lnTo>
                    <a:pt x="950" y="46"/>
                  </a:lnTo>
                  <a:lnTo>
                    <a:pt x="950" y="46"/>
                  </a:lnTo>
                  <a:lnTo>
                    <a:pt x="950" y="46"/>
                  </a:lnTo>
                  <a:lnTo>
                    <a:pt x="950" y="46"/>
                  </a:lnTo>
                  <a:lnTo>
                    <a:pt x="948" y="46"/>
                  </a:lnTo>
                  <a:lnTo>
                    <a:pt x="948" y="46"/>
                  </a:lnTo>
                  <a:lnTo>
                    <a:pt x="942" y="46"/>
                  </a:lnTo>
                  <a:lnTo>
                    <a:pt x="942" y="46"/>
                  </a:lnTo>
                  <a:lnTo>
                    <a:pt x="936" y="44"/>
                  </a:lnTo>
                  <a:lnTo>
                    <a:pt x="936" y="44"/>
                  </a:lnTo>
                  <a:lnTo>
                    <a:pt x="934" y="42"/>
                  </a:lnTo>
                  <a:lnTo>
                    <a:pt x="934" y="42"/>
                  </a:lnTo>
                  <a:lnTo>
                    <a:pt x="930" y="42"/>
                  </a:lnTo>
                  <a:lnTo>
                    <a:pt x="930" y="42"/>
                  </a:lnTo>
                  <a:lnTo>
                    <a:pt x="930" y="40"/>
                  </a:lnTo>
                  <a:lnTo>
                    <a:pt x="930" y="40"/>
                  </a:lnTo>
                  <a:lnTo>
                    <a:pt x="922" y="42"/>
                  </a:lnTo>
                  <a:lnTo>
                    <a:pt x="912" y="42"/>
                  </a:lnTo>
                  <a:lnTo>
                    <a:pt x="912" y="42"/>
                  </a:lnTo>
                  <a:lnTo>
                    <a:pt x="910" y="44"/>
                  </a:lnTo>
                  <a:lnTo>
                    <a:pt x="910" y="44"/>
                  </a:lnTo>
                  <a:lnTo>
                    <a:pt x="908" y="44"/>
                  </a:lnTo>
                  <a:lnTo>
                    <a:pt x="908" y="44"/>
                  </a:lnTo>
                  <a:lnTo>
                    <a:pt x="908" y="44"/>
                  </a:lnTo>
                  <a:lnTo>
                    <a:pt x="908" y="44"/>
                  </a:lnTo>
                  <a:lnTo>
                    <a:pt x="902" y="46"/>
                  </a:lnTo>
                  <a:lnTo>
                    <a:pt x="902" y="46"/>
                  </a:lnTo>
                  <a:lnTo>
                    <a:pt x="900" y="44"/>
                  </a:lnTo>
                  <a:lnTo>
                    <a:pt x="900" y="44"/>
                  </a:lnTo>
                  <a:lnTo>
                    <a:pt x="896" y="44"/>
                  </a:lnTo>
                  <a:lnTo>
                    <a:pt x="892" y="44"/>
                  </a:lnTo>
                  <a:lnTo>
                    <a:pt x="892" y="44"/>
                  </a:lnTo>
                  <a:lnTo>
                    <a:pt x="890" y="44"/>
                  </a:lnTo>
                  <a:lnTo>
                    <a:pt x="890" y="44"/>
                  </a:lnTo>
                  <a:lnTo>
                    <a:pt x="888" y="46"/>
                  </a:lnTo>
                  <a:lnTo>
                    <a:pt x="888" y="46"/>
                  </a:lnTo>
                  <a:lnTo>
                    <a:pt x="882" y="44"/>
                  </a:lnTo>
                  <a:lnTo>
                    <a:pt x="882" y="44"/>
                  </a:lnTo>
                  <a:lnTo>
                    <a:pt x="876" y="42"/>
                  </a:lnTo>
                  <a:lnTo>
                    <a:pt x="876" y="42"/>
                  </a:lnTo>
                  <a:lnTo>
                    <a:pt x="874" y="42"/>
                  </a:lnTo>
                  <a:lnTo>
                    <a:pt x="870" y="42"/>
                  </a:lnTo>
                  <a:lnTo>
                    <a:pt x="870" y="42"/>
                  </a:lnTo>
                  <a:lnTo>
                    <a:pt x="866" y="44"/>
                  </a:lnTo>
                  <a:lnTo>
                    <a:pt x="866" y="44"/>
                  </a:lnTo>
                  <a:lnTo>
                    <a:pt x="862" y="46"/>
                  </a:lnTo>
                  <a:lnTo>
                    <a:pt x="862" y="46"/>
                  </a:lnTo>
                  <a:lnTo>
                    <a:pt x="858" y="46"/>
                  </a:lnTo>
                  <a:lnTo>
                    <a:pt x="858" y="46"/>
                  </a:lnTo>
                  <a:lnTo>
                    <a:pt x="856" y="44"/>
                  </a:lnTo>
                  <a:lnTo>
                    <a:pt x="856" y="44"/>
                  </a:lnTo>
                  <a:lnTo>
                    <a:pt x="852" y="44"/>
                  </a:lnTo>
                  <a:lnTo>
                    <a:pt x="852" y="44"/>
                  </a:lnTo>
                  <a:lnTo>
                    <a:pt x="850" y="44"/>
                  </a:lnTo>
                  <a:lnTo>
                    <a:pt x="850" y="44"/>
                  </a:lnTo>
                  <a:lnTo>
                    <a:pt x="848" y="40"/>
                  </a:lnTo>
                  <a:lnTo>
                    <a:pt x="846" y="40"/>
                  </a:lnTo>
                  <a:lnTo>
                    <a:pt x="846" y="40"/>
                  </a:lnTo>
                  <a:lnTo>
                    <a:pt x="844" y="42"/>
                  </a:lnTo>
                  <a:lnTo>
                    <a:pt x="844" y="42"/>
                  </a:lnTo>
                  <a:lnTo>
                    <a:pt x="840" y="42"/>
                  </a:lnTo>
                  <a:lnTo>
                    <a:pt x="836" y="40"/>
                  </a:lnTo>
                  <a:lnTo>
                    <a:pt x="836" y="40"/>
                  </a:lnTo>
                  <a:lnTo>
                    <a:pt x="834" y="38"/>
                  </a:lnTo>
                  <a:lnTo>
                    <a:pt x="834" y="38"/>
                  </a:lnTo>
                  <a:lnTo>
                    <a:pt x="830" y="40"/>
                  </a:lnTo>
                  <a:lnTo>
                    <a:pt x="828" y="38"/>
                  </a:lnTo>
                  <a:lnTo>
                    <a:pt x="828" y="38"/>
                  </a:lnTo>
                  <a:lnTo>
                    <a:pt x="820" y="40"/>
                  </a:lnTo>
                  <a:lnTo>
                    <a:pt x="820" y="40"/>
                  </a:lnTo>
                  <a:lnTo>
                    <a:pt x="820" y="40"/>
                  </a:lnTo>
                  <a:lnTo>
                    <a:pt x="820" y="40"/>
                  </a:lnTo>
                  <a:lnTo>
                    <a:pt x="816" y="42"/>
                  </a:lnTo>
                  <a:lnTo>
                    <a:pt x="816" y="42"/>
                  </a:lnTo>
                  <a:lnTo>
                    <a:pt x="812" y="40"/>
                  </a:lnTo>
                  <a:lnTo>
                    <a:pt x="812" y="40"/>
                  </a:lnTo>
                  <a:lnTo>
                    <a:pt x="808" y="40"/>
                  </a:lnTo>
                  <a:lnTo>
                    <a:pt x="808" y="40"/>
                  </a:lnTo>
                  <a:lnTo>
                    <a:pt x="806" y="40"/>
                  </a:lnTo>
                  <a:lnTo>
                    <a:pt x="806" y="40"/>
                  </a:lnTo>
                  <a:lnTo>
                    <a:pt x="804" y="40"/>
                  </a:lnTo>
                  <a:lnTo>
                    <a:pt x="804" y="40"/>
                  </a:lnTo>
                  <a:lnTo>
                    <a:pt x="802" y="38"/>
                  </a:lnTo>
                  <a:lnTo>
                    <a:pt x="802" y="38"/>
                  </a:lnTo>
                  <a:lnTo>
                    <a:pt x="800" y="40"/>
                  </a:lnTo>
                  <a:lnTo>
                    <a:pt x="800" y="40"/>
                  </a:lnTo>
                  <a:lnTo>
                    <a:pt x="800" y="40"/>
                  </a:lnTo>
                  <a:lnTo>
                    <a:pt x="794" y="42"/>
                  </a:lnTo>
                  <a:lnTo>
                    <a:pt x="794" y="42"/>
                  </a:lnTo>
                  <a:lnTo>
                    <a:pt x="792" y="40"/>
                  </a:lnTo>
                  <a:lnTo>
                    <a:pt x="792" y="40"/>
                  </a:lnTo>
                  <a:lnTo>
                    <a:pt x="790" y="40"/>
                  </a:lnTo>
                  <a:lnTo>
                    <a:pt x="790" y="40"/>
                  </a:lnTo>
                  <a:lnTo>
                    <a:pt x="790" y="40"/>
                  </a:lnTo>
                  <a:lnTo>
                    <a:pt x="788" y="42"/>
                  </a:lnTo>
                  <a:lnTo>
                    <a:pt x="788" y="42"/>
                  </a:lnTo>
                  <a:lnTo>
                    <a:pt x="786" y="42"/>
                  </a:lnTo>
                  <a:lnTo>
                    <a:pt x="786" y="42"/>
                  </a:lnTo>
                  <a:lnTo>
                    <a:pt x="782" y="40"/>
                  </a:lnTo>
                  <a:lnTo>
                    <a:pt x="782" y="40"/>
                  </a:lnTo>
                  <a:lnTo>
                    <a:pt x="778" y="40"/>
                  </a:lnTo>
                  <a:lnTo>
                    <a:pt x="778" y="40"/>
                  </a:lnTo>
                  <a:lnTo>
                    <a:pt x="776" y="42"/>
                  </a:lnTo>
                  <a:lnTo>
                    <a:pt x="772" y="42"/>
                  </a:lnTo>
                  <a:lnTo>
                    <a:pt x="772" y="42"/>
                  </a:lnTo>
                  <a:lnTo>
                    <a:pt x="770" y="42"/>
                  </a:lnTo>
                  <a:lnTo>
                    <a:pt x="770" y="42"/>
                  </a:lnTo>
                  <a:lnTo>
                    <a:pt x="766" y="40"/>
                  </a:lnTo>
                  <a:lnTo>
                    <a:pt x="766" y="40"/>
                  </a:lnTo>
                  <a:lnTo>
                    <a:pt x="764" y="40"/>
                  </a:lnTo>
                  <a:lnTo>
                    <a:pt x="764" y="40"/>
                  </a:lnTo>
                  <a:lnTo>
                    <a:pt x="762" y="42"/>
                  </a:lnTo>
                  <a:lnTo>
                    <a:pt x="762" y="42"/>
                  </a:lnTo>
                  <a:lnTo>
                    <a:pt x="758" y="42"/>
                  </a:lnTo>
                  <a:lnTo>
                    <a:pt x="758" y="42"/>
                  </a:lnTo>
                  <a:lnTo>
                    <a:pt x="756" y="42"/>
                  </a:lnTo>
                  <a:lnTo>
                    <a:pt x="756" y="42"/>
                  </a:lnTo>
                  <a:lnTo>
                    <a:pt x="752" y="42"/>
                  </a:lnTo>
                  <a:lnTo>
                    <a:pt x="752" y="42"/>
                  </a:lnTo>
                  <a:lnTo>
                    <a:pt x="744" y="44"/>
                  </a:lnTo>
                  <a:lnTo>
                    <a:pt x="744" y="44"/>
                  </a:lnTo>
                  <a:lnTo>
                    <a:pt x="738" y="42"/>
                  </a:lnTo>
                  <a:lnTo>
                    <a:pt x="738" y="42"/>
                  </a:lnTo>
                  <a:lnTo>
                    <a:pt x="734" y="40"/>
                  </a:lnTo>
                  <a:lnTo>
                    <a:pt x="734" y="40"/>
                  </a:lnTo>
                  <a:lnTo>
                    <a:pt x="732" y="42"/>
                  </a:lnTo>
                  <a:lnTo>
                    <a:pt x="732" y="42"/>
                  </a:lnTo>
                  <a:lnTo>
                    <a:pt x="728" y="42"/>
                  </a:lnTo>
                  <a:lnTo>
                    <a:pt x="726" y="42"/>
                  </a:lnTo>
                  <a:lnTo>
                    <a:pt x="726" y="42"/>
                  </a:lnTo>
                  <a:lnTo>
                    <a:pt x="724" y="42"/>
                  </a:lnTo>
                  <a:lnTo>
                    <a:pt x="724" y="42"/>
                  </a:lnTo>
                  <a:lnTo>
                    <a:pt x="720" y="42"/>
                  </a:lnTo>
                  <a:lnTo>
                    <a:pt x="720" y="42"/>
                  </a:lnTo>
                  <a:lnTo>
                    <a:pt x="718" y="42"/>
                  </a:lnTo>
                  <a:lnTo>
                    <a:pt x="718" y="42"/>
                  </a:lnTo>
                  <a:lnTo>
                    <a:pt x="712" y="42"/>
                  </a:lnTo>
                  <a:lnTo>
                    <a:pt x="712" y="42"/>
                  </a:lnTo>
                  <a:lnTo>
                    <a:pt x="710" y="42"/>
                  </a:lnTo>
                  <a:lnTo>
                    <a:pt x="710" y="42"/>
                  </a:lnTo>
                  <a:lnTo>
                    <a:pt x="706" y="42"/>
                  </a:lnTo>
                  <a:lnTo>
                    <a:pt x="706" y="42"/>
                  </a:lnTo>
                  <a:lnTo>
                    <a:pt x="704" y="44"/>
                  </a:lnTo>
                  <a:lnTo>
                    <a:pt x="704" y="44"/>
                  </a:lnTo>
                  <a:lnTo>
                    <a:pt x="702" y="42"/>
                  </a:lnTo>
                  <a:lnTo>
                    <a:pt x="702" y="42"/>
                  </a:lnTo>
                  <a:lnTo>
                    <a:pt x="696" y="44"/>
                  </a:lnTo>
                  <a:lnTo>
                    <a:pt x="696" y="44"/>
                  </a:lnTo>
                  <a:lnTo>
                    <a:pt x="692" y="44"/>
                  </a:lnTo>
                  <a:lnTo>
                    <a:pt x="692" y="44"/>
                  </a:lnTo>
                  <a:lnTo>
                    <a:pt x="690" y="44"/>
                  </a:lnTo>
                  <a:lnTo>
                    <a:pt x="690" y="44"/>
                  </a:lnTo>
                  <a:lnTo>
                    <a:pt x="688" y="44"/>
                  </a:lnTo>
                  <a:lnTo>
                    <a:pt x="688" y="44"/>
                  </a:lnTo>
                  <a:lnTo>
                    <a:pt x="686" y="44"/>
                  </a:lnTo>
                  <a:lnTo>
                    <a:pt x="686" y="44"/>
                  </a:lnTo>
                  <a:lnTo>
                    <a:pt x="680" y="44"/>
                  </a:lnTo>
                  <a:lnTo>
                    <a:pt x="680" y="44"/>
                  </a:lnTo>
                  <a:lnTo>
                    <a:pt x="676" y="44"/>
                  </a:lnTo>
                  <a:lnTo>
                    <a:pt x="676" y="44"/>
                  </a:lnTo>
                  <a:lnTo>
                    <a:pt x="668" y="44"/>
                  </a:lnTo>
                  <a:lnTo>
                    <a:pt x="660" y="42"/>
                  </a:lnTo>
                  <a:lnTo>
                    <a:pt x="660" y="42"/>
                  </a:lnTo>
                  <a:lnTo>
                    <a:pt x="658" y="42"/>
                  </a:lnTo>
                  <a:lnTo>
                    <a:pt x="658" y="42"/>
                  </a:lnTo>
                  <a:lnTo>
                    <a:pt x="654" y="42"/>
                  </a:lnTo>
                  <a:lnTo>
                    <a:pt x="652" y="42"/>
                  </a:lnTo>
                  <a:lnTo>
                    <a:pt x="652" y="42"/>
                  </a:lnTo>
                  <a:lnTo>
                    <a:pt x="648" y="42"/>
                  </a:lnTo>
                  <a:lnTo>
                    <a:pt x="648" y="42"/>
                  </a:lnTo>
                  <a:lnTo>
                    <a:pt x="646" y="42"/>
                  </a:lnTo>
                  <a:lnTo>
                    <a:pt x="646" y="42"/>
                  </a:lnTo>
                  <a:lnTo>
                    <a:pt x="636" y="42"/>
                  </a:lnTo>
                  <a:lnTo>
                    <a:pt x="636" y="42"/>
                  </a:lnTo>
                  <a:lnTo>
                    <a:pt x="636" y="42"/>
                  </a:lnTo>
                  <a:lnTo>
                    <a:pt x="636" y="42"/>
                  </a:lnTo>
                  <a:lnTo>
                    <a:pt x="636" y="42"/>
                  </a:lnTo>
                  <a:lnTo>
                    <a:pt x="636" y="42"/>
                  </a:lnTo>
                  <a:lnTo>
                    <a:pt x="636" y="42"/>
                  </a:lnTo>
                  <a:lnTo>
                    <a:pt x="636" y="42"/>
                  </a:lnTo>
                  <a:lnTo>
                    <a:pt x="634" y="42"/>
                  </a:lnTo>
                  <a:lnTo>
                    <a:pt x="634" y="42"/>
                  </a:lnTo>
                  <a:lnTo>
                    <a:pt x="630" y="42"/>
                  </a:lnTo>
                  <a:lnTo>
                    <a:pt x="630" y="42"/>
                  </a:lnTo>
                  <a:lnTo>
                    <a:pt x="628" y="42"/>
                  </a:lnTo>
                  <a:lnTo>
                    <a:pt x="628" y="42"/>
                  </a:lnTo>
                  <a:lnTo>
                    <a:pt x="622" y="42"/>
                  </a:lnTo>
                  <a:lnTo>
                    <a:pt x="622" y="42"/>
                  </a:lnTo>
                  <a:lnTo>
                    <a:pt x="614" y="42"/>
                  </a:lnTo>
                  <a:lnTo>
                    <a:pt x="614" y="42"/>
                  </a:lnTo>
                  <a:lnTo>
                    <a:pt x="612" y="42"/>
                  </a:lnTo>
                  <a:lnTo>
                    <a:pt x="608" y="42"/>
                  </a:lnTo>
                  <a:lnTo>
                    <a:pt x="608" y="42"/>
                  </a:lnTo>
                  <a:lnTo>
                    <a:pt x="608" y="42"/>
                  </a:lnTo>
                  <a:lnTo>
                    <a:pt x="608" y="42"/>
                  </a:lnTo>
                  <a:lnTo>
                    <a:pt x="606" y="42"/>
                  </a:lnTo>
                  <a:lnTo>
                    <a:pt x="606" y="42"/>
                  </a:lnTo>
                  <a:lnTo>
                    <a:pt x="604" y="42"/>
                  </a:lnTo>
                  <a:lnTo>
                    <a:pt x="604" y="42"/>
                  </a:lnTo>
                  <a:lnTo>
                    <a:pt x="600" y="42"/>
                  </a:lnTo>
                  <a:lnTo>
                    <a:pt x="600" y="42"/>
                  </a:lnTo>
                  <a:lnTo>
                    <a:pt x="596" y="42"/>
                  </a:lnTo>
                  <a:lnTo>
                    <a:pt x="596" y="42"/>
                  </a:lnTo>
                  <a:lnTo>
                    <a:pt x="594" y="42"/>
                  </a:lnTo>
                  <a:lnTo>
                    <a:pt x="594" y="42"/>
                  </a:lnTo>
                  <a:lnTo>
                    <a:pt x="588" y="42"/>
                  </a:lnTo>
                  <a:lnTo>
                    <a:pt x="588" y="42"/>
                  </a:lnTo>
                  <a:lnTo>
                    <a:pt x="586" y="42"/>
                  </a:lnTo>
                  <a:lnTo>
                    <a:pt x="586" y="42"/>
                  </a:lnTo>
                  <a:lnTo>
                    <a:pt x="582" y="42"/>
                  </a:lnTo>
                  <a:lnTo>
                    <a:pt x="582" y="42"/>
                  </a:lnTo>
                  <a:lnTo>
                    <a:pt x="580" y="42"/>
                  </a:lnTo>
                  <a:lnTo>
                    <a:pt x="580" y="42"/>
                  </a:lnTo>
                  <a:lnTo>
                    <a:pt x="576" y="42"/>
                  </a:lnTo>
                  <a:lnTo>
                    <a:pt x="576" y="42"/>
                  </a:lnTo>
                  <a:lnTo>
                    <a:pt x="574" y="42"/>
                  </a:lnTo>
                  <a:lnTo>
                    <a:pt x="574" y="42"/>
                  </a:lnTo>
                  <a:lnTo>
                    <a:pt x="570" y="42"/>
                  </a:lnTo>
                  <a:lnTo>
                    <a:pt x="570" y="42"/>
                  </a:lnTo>
                  <a:lnTo>
                    <a:pt x="566" y="42"/>
                  </a:lnTo>
                  <a:lnTo>
                    <a:pt x="566" y="42"/>
                  </a:lnTo>
                  <a:lnTo>
                    <a:pt x="564" y="42"/>
                  </a:lnTo>
                  <a:lnTo>
                    <a:pt x="564" y="42"/>
                  </a:lnTo>
                  <a:lnTo>
                    <a:pt x="560" y="42"/>
                  </a:lnTo>
                  <a:lnTo>
                    <a:pt x="560" y="42"/>
                  </a:lnTo>
                  <a:lnTo>
                    <a:pt x="542" y="42"/>
                  </a:lnTo>
                  <a:lnTo>
                    <a:pt x="542" y="42"/>
                  </a:lnTo>
                  <a:lnTo>
                    <a:pt x="540" y="44"/>
                  </a:lnTo>
                  <a:lnTo>
                    <a:pt x="540" y="44"/>
                  </a:lnTo>
                  <a:lnTo>
                    <a:pt x="536" y="42"/>
                  </a:lnTo>
                  <a:lnTo>
                    <a:pt x="532" y="44"/>
                  </a:lnTo>
                  <a:lnTo>
                    <a:pt x="532" y="44"/>
                  </a:lnTo>
                  <a:lnTo>
                    <a:pt x="528" y="42"/>
                  </a:lnTo>
                  <a:lnTo>
                    <a:pt x="528" y="42"/>
                  </a:lnTo>
                  <a:lnTo>
                    <a:pt x="528" y="42"/>
                  </a:lnTo>
                  <a:lnTo>
                    <a:pt x="526" y="44"/>
                  </a:lnTo>
                  <a:lnTo>
                    <a:pt x="526" y="44"/>
                  </a:lnTo>
                  <a:lnTo>
                    <a:pt x="518" y="44"/>
                  </a:lnTo>
                  <a:lnTo>
                    <a:pt x="518" y="44"/>
                  </a:lnTo>
                  <a:lnTo>
                    <a:pt x="514" y="46"/>
                  </a:lnTo>
                  <a:lnTo>
                    <a:pt x="514" y="46"/>
                  </a:lnTo>
                  <a:lnTo>
                    <a:pt x="510" y="46"/>
                  </a:lnTo>
                  <a:lnTo>
                    <a:pt x="510" y="46"/>
                  </a:lnTo>
                  <a:lnTo>
                    <a:pt x="508" y="46"/>
                  </a:lnTo>
                  <a:lnTo>
                    <a:pt x="508" y="46"/>
                  </a:lnTo>
                  <a:lnTo>
                    <a:pt x="504" y="46"/>
                  </a:lnTo>
                  <a:lnTo>
                    <a:pt x="504" y="46"/>
                  </a:lnTo>
                  <a:lnTo>
                    <a:pt x="500" y="46"/>
                  </a:lnTo>
                  <a:lnTo>
                    <a:pt x="500" y="46"/>
                  </a:lnTo>
                  <a:lnTo>
                    <a:pt x="500" y="46"/>
                  </a:lnTo>
                  <a:lnTo>
                    <a:pt x="500" y="46"/>
                  </a:lnTo>
                  <a:lnTo>
                    <a:pt x="498" y="46"/>
                  </a:lnTo>
                  <a:lnTo>
                    <a:pt x="498" y="46"/>
                  </a:lnTo>
                  <a:lnTo>
                    <a:pt x="498" y="46"/>
                  </a:lnTo>
                  <a:lnTo>
                    <a:pt x="498" y="46"/>
                  </a:lnTo>
                  <a:lnTo>
                    <a:pt x="498" y="46"/>
                  </a:lnTo>
                  <a:lnTo>
                    <a:pt x="498" y="46"/>
                  </a:lnTo>
                  <a:lnTo>
                    <a:pt x="496" y="46"/>
                  </a:lnTo>
                  <a:lnTo>
                    <a:pt x="496" y="46"/>
                  </a:lnTo>
                  <a:lnTo>
                    <a:pt x="494" y="46"/>
                  </a:lnTo>
                  <a:lnTo>
                    <a:pt x="494" y="46"/>
                  </a:lnTo>
                  <a:lnTo>
                    <a:pt x="490" y="46"/>
                  </a:lnTo>
                  <a:lnTo>
                    <a:pt x="490" y="46"/>
                  </a:lnTo>
                  <a:lnTo>
                    <a:pt x="486" y="44"/>
                  </a:lnTo>
                  <a:lnTo>
                    <a:pt x="486" y="44"/>
                  </a:lnTo>
                  <a:lnTo>
                    <a:pt x="484" y="44"/>
                  </a:lnTo>
                  <a:lnTo>
                    <a:pt x="484" y="44"/>
                  </a:lnTo>
                  <a:lnTo>
                    <a:pt x="482" y="44"/>
                  </a:lnTo>
                  <a:lnTo>
                    <a:pt x="482" y="44"/>
                  </a:lnTo>
                  <a:lnTo>
                    <a:pt x="478" y="44"/>
                  </a:lnTo>
                  <a:lnTo>
                    <a:pt x="478" y="44"/>
                  </a:lnTo>
                  <a:lnTo>
                    <a:pt x="476" y="44"/>
                  </a:lnTo>
                  <a:lnTo>
                    <a:pt x="476" y="44"/>
                  </a:lnTo>
                  <a:lnTo>
                    <a:pt x="472" y="46"/>
                  </a:lnTo>
                  <a:lnTo>
                    <a:pt x="468" y="44"/>
                  </a:lnTo>
                  <a:lnTo>
                    <a:pt x="468" y="44"/>
                  </a:lnTo>
                  <a:lnTo>
                    <a:pt x="466" y="46"/>
                  </a:lnTo>
                  <a:lnTo>
                    <a:pt x="464" y="46"/>
                  </a:lnTo>
                  <a:lnTo>
                    <a:pt x="464" y="46"/>
                  </a:lnTo>
                  <a:lnTo>
                    <a:pt x="464" y="44"/>
                  </a:lnTo>
                  <a:lnTo>
                    <a:pt x="464" y="44"/>
                  </a:lnTo>
                  <a:lnTo>
                    <a:pt x="462" y="44"/>
                  </a:lnTo>
                  <a:lnTo>
                    <a:pt x="462" y="44"/>
                  </a:lnTo>
                  <a:lnTo>
                    <a:pt x="462" y="42"/>
                  </a:lnTo>
                  <a:lnTo>
                    <a:pt x="462" y="42"/>
                  </a:lnTo>
                  <a:lnTo>
                    <a:pt x="456" y="42"/>
                  </a:lnTo>
                  <a:lnTo>
                    <a:pt x="456" y="42"/>
                  </a:lnTo>
                  <a:lnTo>
                    <a:pt x="450" y="42"/>
                  </a:lnTo>
                  <a:lnTo>
                    <a:pt x="450" y="42"/>
                  </a:lnTo>
                  <a:lnTo>
                    <a:pt x="448" y="44"/>
                  </a:lnTo>
                  <a:lnTo>
                    <a:pt x="448" y="44"/>
                  </a:lnTo>
                  <a:lnTo>
                    <a:pt x="442" y="44"/>
                  </a:lnTo>
                  <a:lnTo>
                    <a:pt x="442" y="44"/>
                  </a:lnTo>
                  <a:lnTo>
                    <a:pt x="438" y="44"/>
                  </a:lnTo>
                  <a:lnTo>
                    <a:pt x="438" y="44"/>
                  </a:lnTo>
                  <a:lnTo>
                    <a:pt x="436" y="46"/>
                  </a:lnTo>
                  <a:lnTo>
                    <a:pt x="436" y="46"/>
                  </a:lnTo>
                  <a:lnTo>
                    <a:pt x="432" y="44"/>
                  </a:lnTo>
                  <a:lnTo>
                    <a:pt x="432" y="44"/>
                  </a:lnTo>
                  <a:lnTo>
                    <a:pt x="428" y="44"/>
                  </a:lnTo>
                  <a:lnTo>
                    <a:pt x="428" y="44"/>
                  </a:lnTo>
                  <a:lnTo>
                    <a:pt x="428" y="44"/>
                  </a:lnTo>
                  <a:lnTo>
                    <a:pt x="428" y="44"/>
                  </a:lnTo>
                  <a:lnTo>
                    <a:pt x="426" y="44"/>
                  </a:lnTo>
                  <a:lnTo>
                    <a:pt x="426" y="44"/>
                  </a:lnTo>
                  <a:lnTo>
                    <a:pt x="426" y="44"/>
                  </a:lnTo>
                  <a:lnTo>
                    <a:pt x="426" y="44"/>
                  </a:lnTo>
                  <a:lnTo>
                    <a:pt x="420" y="42"/>
                  </a:lnTo>
                  <a:lnTo>
                    <a:pt x="420" y="42"/>
                  </a:lnTo>
                  <a:lnTo>
                    <a:pt x="418" y="44"/>
                  </a:lnTo>
                  <a:lnTo>
                    <a:pt x="418" y="44"/>
                  </a:lnTo>
                  <a:lnTo>
                    <a:pt x="416" y="42"/>
                  </a:lnTo>
                  <a:lnTo>
                    <a:pt x="416" y="40"/>
                  </a:lnTo>
                  <a:lnTo>
                    <a:pt x="416" y="40"/>
                  </a:lnTo>
                  <a:lnTo>
                    <a:pt x="412" y="40"/>
                  </a:lnTo>
                  <a:lnTo>
                    <a:pt x="412" y="40"/>
                  </a:lnTo>
                  <a:lnTo>
                    <a:pt x="412" y="42"/>
                  </a:lnTo>
                  <a:lnTo>
                    <a:pt x="412" y="42"/>
                  </a:lnTo>
                  <a:lnTo>
                    <a:pt x="410" y="44"/>
                  </a:lnTo>
                  <a:lnTo>
                    <a:pt x="410" y="44"/>
                  </a:lnTo>
                  <a:lnTo>
                    <a:pt x="404" y="44"/>
                  </a:lnTo>
                  <a:lnTo>
                    <a:pt x="404" y="44"/>
                  </a:lnTo>
                  <a:lnTo>
                    <a:pt x="400" y="44"/>
                  </a:lnTo>
                  <a:lnTo>
                    <a:pt x="400" y="44"/>
                  </a:lnTo>
                  <a:lnTo>
                    <a:pt x="396" y="42"/>
                  </a:lnTo>
                  <a:lnTo>
                    <a:pt x="396" y="42"/>
                  </a:lnTo>
                  <a:lnTo>
                    <a:pt x="394" y="44"/>
                  </a:lnTo>
                  <a:lnTo>
                    <a:pt x="394" y="44"/>
                  </a:lnTo>
                  <a:lnTo>
                    <a:pt x="390" y="44"/>
                  </a:lnTo>
                  <a:lnTo>
                    <a:pt x="390" y="44"/>
                  </a:lnTo>
                  <a:lnTo>
                    <a:pt x="386" y="42"/>
                  </a:lnTo>
                  <a:lnTo>
                    <a:pt x="386" y="42"/>
                  </a:lnTo>
                  <a:lnTo>
                    <a:pt x="376" y="44"/>
                  </a:lnTo>
                  <a:lnTo>
                    <a:pt x="376" y="44"/>
                  </a:lnTo>
                  <a:lnTo>
                    <a:pt x="374" y="42"/>
                  </a:lnTo>
                  <a:lnTo>
                    <a:pt x="374" y="42"/>
                  </a:lnTo>
                  <a:lnTo>
                    <a:pt x="368" y="42"/>
                  </a:lnTo>
                  <a:lnTo>
                    <a:pt x="368" y="42"/>
                  </a:lnTo>
                  <a:lnTo>
                    <a:pt x="366" y="42"/>
                  </a:lnTo>
                  <a:lnTo>
                    <a:pt x="366" y="42"/>
                  </a:lnTo>
                  <a:lnTo>
                    <a:pt x="362" y="42"/>
                  </a:lnTo>
                  <a:lnTo>
                    <a:pt x="362" y="42"/>
                  </a:lnTo>
                  <a:lnTo>
                    <a:pt x="362" y="42"/>
                  </a:lnTo>
                  <a:lnTo>
                    <a:pt x="362" y="42"/>
                  </a:lnTo>
                  <a:lnTo>
                    <a:pt x="362" y="42"/>
                  </a:lnTo>
                  <a:lnTo>
                    <a:pt x="362" y="42"/>
                  </a:lnTo>
                  <a:lnTo>
                    <a:pt x="360" y="42"/>
                  </a:lnTo>
                  <a:lnTo>
                    <a:pt x="360" y="42"/>
                  </a:lnTo>
                  <a:lnTo>
                    <a:pt x="358" y="42"/>
                  </a:lnTo>
                  <a:lnTo>
                    <a:pt x="358" y="42"/>
                  </a:lnTo>
                  <a:lnTo>
                    <a:pt x="352" y="44"/>
                  </a:lnTo>
                  <a:lnTo>
                    <a:pt x="352" y="44"/>
                  </a:lnTo>
                  <a:lnTo>
                    <a:pt x="344" y="42"/>
                  </a:lnTo>
                  <a:lnTo>
                    <a:pt x="344" y="42"/>
                  </a:lnTo>
                  <a:lnTo>
                    <a:pt x="342" y="44"/>
                  </a:lnTo>
                  <a:lnTo>
                    <a:pt x="342" y="44"/>
                  </a:lnTo>
                  <a:lnTo>
                    <a:pt x="338" y="42"/>
                  </a:lnTo>
                  <a:lnTo>
                    <a:pt x="338" y="42"/>
                  </a:lnTo>
                  <a:lnTo>
                    <a:pt x="330" y="44"/>
                  </a:lnTo>
                  <a:lnTo>
                    <a:pt x="330" y="44"/>
                  </a:lnTo>
                  <a:lnTo>
                    <a:pt x="328" y="44"/>
                  </a:lnTo>
                  <a:lnTo>
                    <a:pt x="328" y="44"/>
                  </a:lnTo>
                  <a:lnTo>
                    <a:pt x="322" y="42"/>
                  </a:lnTo>
                  <a:lnTo>
                    <a:pt x="322" y="42"/>
                  </a:lnTo>
                  <a:lnTo>
                    <a:pt x="316" y="42"/>
                  </a:lnTo>
                  <a:lnTo>
                    <a:pt x="316" y="42"/>
                  </a:lnTo>
                  <a:lnTo>
                    <a:pt x="316" y="42"/>
                  </a:lnTo>
                  <a:lnTo>
                    <a:pt x="316" y="42"/>
                  </a:lnTo>
                  <a:lnTo>
                    <a:pt x="316" y="42"/>
                  </a:lnTo>
                  <a:lnTo>
                    <a:pt x="316" y="42"/>
                  </a:lnTo>
                  <a:lnTo>
                    <a:pt x="314" y="42"/>
                  </a:lnTo>
                  <a:lnTo>
                    <a:pt x="314" y="42"/>
                  </a:lnTo>
                  <a:lnTo>
                    <a:pt x="310" y="42"/>
                  </a:lnTo>
                  <a:lnTo>
                    <a:pt x="310" y="42"/>
                  </a:lnTo>
                  <a:lnTo>
                    <a:pt x="310" y="40"/>
                  </a:lnTo>
                  <a:lnTo>
                    <a:pt x="310" y="40"/>
                  </a:lnTo>
                  <a:lnTo>
                    <a:pt x="308" y="40"/>
                  </a:lnTo>
                  <a:lnTo>
                    <a:pt x="308" y="42"/>
                  </a:lnTo>
                  <a:lnTo>
                    <a:pt x="308" y="42"/>
                  </a:lnTo>
                  <a:lnTo>
                    <a:pt x="306" y="42"/>
                  </a:lnTo>
                  <a:lnTo>
                    <a:pt x="306" y="42"/>
                  </a:lnTo>
                  <a:lnTo>
                    <a:pt x="298" y="42"/>
                  </a:lnTo>
                  <a:lnTo>
                    <a:pt x="298" y="42"/>
                  </a:lnTo>
                  <a:lnTo>
                    <a:pt x="296" y="42"/>
                  </a:lnTo>
                  <a:lnTo>
                    <a:pt x="296" y="42"/>
                  </a:lnTo>
                  <a:lnTo>
                    <a:pt x="294" y="42"/>
                  </a:lnTo>
                  <a:lnTo>
                    <a:pt x="294" y="42"/>
                  </a:lnTo>
                  <a:lnTo>
                    <a:pt x="290" y="42"/>
                  </a:lnTo>
                  <a:lnTo>
                    <a:pt x="290" y="42"/>
                  </a:lnTo>
                  <a:lnTo>
                    <a:pt x="288" y="42"/>
                  </a:lnTo>
                  <a:lnTo>
                    <a:pt x="288" y="42"/>
                  </a:lnTo>
                  <a:lnTo>
                    <a:pt x="286" y="42"/>
                  </a:lnTo>
                  <a:lnTo>
                    <a:pt x="286" y="42"/>
                  </a:lnTo>
                  <a:lnTo>
                    <a:pt x="286" y="40"/>
                  </a:lnTo>
                  <a:lnTo>
                    <a:pt x="286" y="40"/>
                  </a:lnTo>
                  <a:lnTo>
                    <a:pt x="282" y="42"/>
                  </a:lnTo>
                  <a:lnTo>
                    <a:pt x="282" y="42"/>
                  </a:lnTo>
                  <a:lnTo>
                    <a:pt x="278" y="40"/>
                  </a:lnTo>
                  <a:lnTo>
                    <a:pt x="278" y="40"/>
                  </a:lnTo>
                  <a:lnTo>
                    <a:pt x="276" y="40"/>
                  </a:lnTo>
                  <a:lnTo>
                    <a:pt x="274" y="40"/>
                  </a:lnTo>
                  <a:lnTo>
                    <a:pt x="274" y="40"/>
                  </a:lnTo>
                  <a:lnTo>
                    <a:pt x="270" y="40"/>
                  </a:lnTo>
                  <a:lnTo>
                    <a:pt x="270" y="40"/>
                  </a:lnTo>
                  <a:lnTo>
                    <a:pt x="268" y="42"/>
                  </a:lnTo>
                  <a:lnTo>
                    <a:pt x="268" y="42"/>
                  </a:lnTo>
                  <a:lnTo>
                    <a:pt x="264" y="40"/>
                  </a:lnTo>
                  <a:lnTo>
                    <a:pt x="264" y="40"/>
                  </a:lnTo>
                  <a:lnTo>
                    <a:pt x="260" y="40"/>
                  </a:lnTo>
                  <a:lnTo>
                    <a:pt x="260" y="40"/>
                  </a:lnTo>
                  <a:lnTo>
                    <a:pt x="258" y="40"/>
                  </a:lnTo>
                  <a:lnTo>
                    <a:pt x="258" y="40"/>
                  </a:lnTo>
                  <a:lnTo>
                    <a:pt x="252" y="40"/>
                  </a:lnTo>
                  <a:lnTo>
                    <a:pt x="252" y="40"/>
                  </a:lnTo>
                  <a:lnTo>
                    <a:pt x="246" y="40"/>
                  </a:lnTo>
                  <a:lnTo>
                    <a:pt x="242" y="40"/>
                  </a:lnTo>
                  <a:lnTo>
                    <a:pt x="242" y="40"/>
                  </a:lnTo>
                  <a:lnTo>
                    <a:pt x="238" y="40"/>
                  </a:lnTo>
                  <a:lnTo>
                    <a:pt x="234" y="40"/>
                  </a:lnTo>
                  <a:lnTo>
                    <a:pt x="234" y="40"/>
                  </a:lnTo>
                  <a:lnTo>
                    <a:pt x="234" y="40"/>
                  </a:lnTo>
                  <a:lnTo>
                    <a:pt x="234" y="40"/>
                  </a:lnTo>
                  <a:lnTo>
                    <a:pt x="230" y="40"/>
                  </a:lnTo>
                  <a:lnTo>
                    <a:pt x="230" y="40"/>
                  </a:lnTo>
                  <a:lnTo>
                    <a:pt x="228" y="40"/>
                  </a:lnTo>
                  <a:lnTo>
                    <a:pt x="228" y="40"/>
                  </a:lnTo>
                  <a:lnTo>
                    <a:pt x="224" y="40"/>
                  </a:lnTo>
                  <a:lnTo>
                    <a:pt x="224" y="40"/>
                  </a:lnTo>
                  <a:lnTo>
                    <a:pt x="222" y="40"/>
                  </a:lnTo>
                  <a:lnTo>
                    <a:pt x="222" y="40"/>
                  </a:lnTo>
                  <a:lnTo>
                    <a:pt x="218" y="40"/>
                  </a:lnTo>
                  <a:lnTo>
                    <a:pt x="218" y="40"/>
                  </a:lnTo>
                  <a:lnTo>
                    <a:pt x="216" y="40"/>
                  </a:lnTo>
                  <a:lnTo>
                    <a:pt x="216" y="40"/>
                  </a:lnTo>
                  <a:lnTo>
                    <a:pt x="212" y="42"/>
                  </a:lnTo>
                  <a:lnTo>
                    <a:pt x="212" y="42"/>
                  </a:lnTo>
                  <a:lnTo>
                    <a:pt x="208" y="40"/>
                  </a:lnTo>
                  <a:lnTo>
                    <a:pt x="208" y="40"/>
                  </a:lnTo>
                  <a:lnTo>
                    <a:pt x="204" y="42"/>
                  </a:lnTo>
                  <a:lnTo>
                    <a:pt x="204" y="42"/>
                  </a:lnTo>
                  <a:lnTo>
                    <a:pt x="200" y="40"/>
                  </a:lnTo>
                  <a:lnTo>
                    <a:pt x="200" y="40"/>
                  </a:lnTo>
                  <a:lnTo>
                    <a:pt x="190" y="40"/>
                  </a:lnTo>
                  <a:lnTo>
                    <a:pt x="190" y="40"/>
                  </a:lnTo>
                  <a:lnTo>
                    <a:pt x="188" y="40"/>
                  </a:lnTo>
                  <a:lnTo>
                    <a:pt x="188" y="40"/>
                  </a:lnTo>
                  <a:lnTo>
                    <a:pt x="176" y="40"/>
                  </a:lnTo>
                  <a:lnTo>
                    <a:pt x="176" y="40"/>
                  </a:lnTo>
                  <a:lnTo>
                    <a:pt x="172" y="42"/>
                  </a:lnTo>
                  <a:lnTo>
                    <a:pt x="172" y="42"/>
                  </a:lnTo>
                  <a:lnTo>
                    <a:pt x="170" y="42"/>
                  </a:lnTo>
                  <a:lnTo>
                    <a:pt x="170" y="42"/>
                  </a:lnTo>
                  <a:lnTo>
                    <a:pt x="166" y="42"/>
                  </a:lnTo>
                  <a:lnTo>
                    <a:pt x="166" y="42"/>
                  </a:lnTo>
                  <a:lnTo>
                    <a:pt x="162" y="42"/>
                  </a:lnTo>
                  <a:lnTo>
                    <a:pt x="158" y="42"/>
                  </a:lnTo>
                  <a:lnTo>
                    <a:pt x="158" y="42"/>
                  </a:lnTo>
                  <a:lnTo>
                    <a:pt x="158" y="40"/>
                  </a:lnTo>
                  <a:lnTo>
                    <a:pt x="158" y="40"/>
                  </a:lnTo>
                  <a:lnTo>
                    <a:pt x="156" y="40"/>
                  </a:lnTo>
                  <a:lnTo>
                    <a:pt x="156" y="40"/>
                  </a:lnTo>
                  <a:lnTo>
                    <a:pt x="156" y="38"/>
                  </a:lnTo>
                  <a:lnTo>
                    <a:pt x="156" y="38"/>
                  </a:lnTo>
                  <a:lnTo>
                    <a:pt x="148" y="38"/>
                  </a:lnTo>
                  <a:lnTo>
                    <a:pt x="148" y="38"/>
                  </a:lnTo>
                  <a:lnTo>
                    <a:pt x="148" y="38"/>
                  </a:lnTo>
                  <a:lnTo>
                    <a:pt x="148" y="38"/>
                  </a:lnTo>
                  <a:lnTo>
                    <a:pt x="146" y="38"/>
                  </a:lnTo>
                  <a:lnTo>
                    <a:pt x="146" y="38"/>
                  </a:lnTo>
                  <a:lnTo>
                    <a:pt x="142" y="38"/>
                  </a:lnTo>
                  <a:lnTo>
                    <a:pt x="140" y="40"/>
                  </a:lnTo>
                  <a:lnTo>
                    <a:pt x="140" y="40"/>
                  </a:lnTo>
                  <a:lnTo>
                    <a:pt x="138" y="40"/>
                  </a:lnTo>
                  <a:lnTo>
                    <a:pt x="138" y="40"/>
                  </a:lnTo>
                  <a:lnTo>
                    <a:pt x="134" y="40"/>
                  </a:lnTo>
                  <a:lnTo>
                    <a:pt x="134" y="40"/>
                  </a:lnTo>
                  <a:lnTo>
                    <a:pt x="130" y="40"/>
                  </a:lnTo>
                  <a:lnTo>
                    <a:pt x="130" y="40"/>
                  </a:lnTo>
                  <a:lnTo>
                    <a:pt x="126" y="38"/>
                  </a:lnTo>
                  <a:lnTo>
                    <a:pt x="126" y="38"/>
                  </a:lnTo>
                  <a:lnTo>
                    <a:pt x="124" y="38"/>
                  </a:lnTo>
                  <a:lnTo>
                    <a:pt x="124" y="38"/>
                  </a:lnTo>
                  <a:lnTo>
                    <a:pt x="122" y="38"/>
                  </a:lnTo>
                  <a:lnTo>
                    <a:pt x="118" y="38"/>
                  </a:lnTo>
                  <a:lnTo>
                    <a:pt x="118" y="38"/>
                  </a:lnTo>
                  <a:lnTo>
                    <a:pt x="116" y="38"/>
                  </a:lnTo>
                  <a:lnTo>
                    <a:pt x="116" y="38"/>
                  </a:lnTo>
                  <a:lnTo>
                    <a:pt x="112" y="38"/>
                  </a:lnTo>
                  <a:lnTo>
                    <a:pt x="112" y="38"/>
                  </a:lnTo>
                  <a:lnTo>
                    <a:pt x="106" y="40"/>
                  </a:lnTo>
                  <a:lnTo>
                    <a:pt x="106" y="40"/>
                  </a:lnTo>
                  <a:lnTo>
                    <a:pt x="104" y="38"/>
                  </a:lnTo>
                  <a:lnTo>
                    <a:pt x="104" y="38"/>
                  </a:lnTo>
                  <a:lnTo>
                    <a:pt x="104" y="38"/>
                  </a:lnTo>
                  <a:lnTo>
                    <a:pt x="104" y="38"/>
                  </a:lnTo>
                  <a:lnTo>
                    <a:pt x="102" y="38"/>
                  </a:lnTo>
                  <a:lnTo>
                    <a:pt x="102" y="38"/>
                  </a:lnTo>
                  <a:lnTo>
                    <a:pt x="98" y="36"/>
                  </a:lnTo>
                  <a:lnTo>
                    <a:pt x="98" y="36"/>
                  </a:lnTo>
                  <a:lnTo>
                    <a:pt x="92" y="38"/>
                  </a:lnTo>
                  <a:lnTo>
                    <a:pt x="92" y="38"/>
                  </a:lnTo>
                  <a:lnTo>
                    <a:pt x="90" y="36"/>
                  </a:lnTo>
                  <a:lnTo>
                    <a:pt x="90" y="36"/>
                  </a:lnTo>
                  <a:lnTo>
                    <a:pt x="86" y="38"/>
                  </a:lnTo>
                  <a:lnTo>
                    <a:pt x="86" y="38"/>
                  </a:lnTo>
                  <a:lnTo>
                    <a:pt x="82" y="36"/>
                  </a:lnTo>
                  <a:lnTo>
                    <a:pt x="82" y="36"/>
                  </a:lnTo>
                  <a:lnTo>
                    <a:pt x="76" y="36"/>
                  </a:lnTo>
                  <a:lnTo>
                    <a:pt x="76" y="36"/>
                  </a:lnTo>
                  <a:lnTo>
                    <a:pt x="74" y="38"/>
                  </a:lnTo>
                  <a:lnTo>
                    <a:pt x="74" y="38"/>
                  </a:lnTo>
                  <a:lnTo>
                    <a:pt x="70" y="38"/>
                  </a:lnTo>
                  <a:lnTo>
                    <a:pt x="70" y="38"/>
                  </a:lnTo>
                  <a:lnTo>
                    <a:pt x="66" y="36"/>
                  </a:lnTo>
                  <a:lnTo>
                    <a:pt x="66" y="36"/>
                  </a:lnTo>
                  <a:lnTo>
                    <a:pt x="64" y="36"/>
                  </a:lnTo>
                  <a:lnTo>
                    <a:pt x="64" y="36"/>
                  </a:lnTo>
                  <a:lnTo>
                    <a:pt x="56" y="36"/>
                  </a:lnTo>
                  <a:lnTo>
                    <a:pt x="56" y="36"/>
                  </a:lnTo>
                  <a:lnTo>
                    <a:pt x="54" y="38"/>
                  </a:lnTo>
                  <a:lnTo>
                    <a:pt x="54" y="38"/>
                  </a:lnTo>
                  <a:lnTo>
                    <a:pt x="50" y="38"/>
                  </a:lnTo>
                  <a:lnTo>
                    <a:pt x="50" y="38"/>
                  </a:lnTo>
                  <a:lnTo>
                    <a:pt x="50" y="38"/>
                  </a:lnTo>
                  <a:lnTo>
                    <a:pt x="50" y="38"/>
                  </a:lnTo>
                  <a:lnTo>
                    <a:pt x="46" y="38"/>
                  </a:lnTo>
                  <a:lnTo>
                    <a:pt x="46" y="38"/>
                  </a:lnTo>
                  <a:lnTo>
                    <a:pt x="42" y="38"/>
                  </a:lnTo>
                  <a:lnTo>
                    <a:pt x="42" y="38"/>
                  </a:lnTo>
                  <a:lnTo>
                    <a:pt x="40" y="36"/>
                  </a:lnTo>
                  <a:lnTo>
                    <a:pt x="40" y="36"/>
                  </a:lnTo>
                  <a:lnTo>
                    <a:pt x="38" y="36"/>
                  </a:lnTo>
                  <a:lnTo>
                    <a:pt x="38" y="36"/>
                  </a:lnTo>
                  <a:lnTo>
                    <a:pt x="36" y="34"/>
                  </a:lnTo>
                  <a:lnTo>
                    <a:pt x="36" y="34"/>
                  </a:lnTo>
                  <a:lnTo>
                    <a:pt x="28" y="34"/>
                  </a:lnTo>
                  <a:lnTo>
                    <a:pt x="28" y="34"/>
                  </a:lnTo>
                  <a:lnTo>
                    <a:pt x="26" y="34"/>
                  </a:lnTo>
                  <a:lnTo>
                    <a:pt x="26" y="34"/>
                  </a:lnTo>
                  <a:lnTo>
                    <a:pt x="24" y="34"/>
                  </a:lnTo>
                  <a:lnTo>
                    <a:pt x="24" y="34"/>
                  </a:lnTo>
                  <a:lnTo>
                    <a:pt x="20" y="34"/>
                  </a:lnTo>
                  <a:lnTo>
                    <a:pt x="20" y="34"/>
                  </a:lnTo>
                  <a:lnTo>
                    <a:pt x="8" y="34"/>
                  </a:lnTo>
                  <a:lnTo>
                    <a:pt x="8" y="34"/>
                  </a:lnTo>
                  <a:lnTo>
                    <a:pt x="4" y="34"/>
                  </a:lnTo>
                  <a:lnTo>
                    <a:pt x="4" y="34"/>
                  </a:lnTo>
                  <a:lnTo>
                    <a:pt x="2" y="32"/>
                  </a:lnTo>
                  <a:lnTo>
                    <a:pt x="2" y="32"/>
                  </a:lnTo>
                  <a:lnTo>
                    <a:pt x="2" y="30"/>
                  </a:lnTo>
                  <a:lnTo>
                    <a:pt x="2" y="30"/>
                  </a:lnTo>
                  <a:lnTo>
                    <a:pt x="2" y="28"/>
                  </a:lnTo>
                  <a:lnTo>
                    <a:pt x="2" y="28"/>
                  </a:lnTo>
                  <a:lnTo>
                    <a:pt x="2" y="28"/>
                  </a:lnTo>
                  <a:lnTo>
                    <a:pt x="2" y="28"/>
                  </a:lnTo>
                  <a:lnTo>
                    <a:pt x="2" y="26"/>
                  </a:lnTo>
                  <a:lnTo>
                    <a:pt x="2" y="26"/>
                  </a:lnTo>
                  <a:lnTo>
                    <a:pt x="2" y="26"/>
                  </a:lnTo>
                  <a:lnTo>
                    <a:pt x="2" y="26"/>
                  </a:lnTo>
                  <a:lnTo>
                    <a:pt x="2" y="24"/>
                  </a:lnTo>
                  <a:lnTo>
                    <a:pt x="2" y="24"/>
                  </a:lnTo>
                  <a:lnTo>
                    <a:pt x="2" y="24"/>
                  </a:lnTo>
                  <a:lnTo>
                    <a:pt x="2" y="24"/>
                  </a:lnTo>
                  <a:lnTo>
                    <a:pt x="2" y="24"/>
                  </a:lnTo>
                  <a:lnTo>
                    <a:pt x="2" y="24"/>
                  </a:lnTo>
                  <a:lnTo>
                    <a:pt x="2" y="24"/>
                  </a:lnTo>
                  <a:lnTo>
                    <a:pt x="0" y="20"/>
                  </a:lnTo>
                  <a:lnTo>
                    <a:pt x="0" y="20"/>
                  </a:lnTo>
                  <a:lnTo>
                    <a:pt x="0" y="18"/>
                  </a:lnTo>
                  <a:lnTo>
                    <a:pt x="0" y="18"/>
                  </a:lnTo>
                  <a:lnTo>
                    <a:pt x="0" y="18"/>
                  </a:lnTo>
                  <a:lnTo>
                    <a:pt x="2" y="16"/>
                  </a:lnTo>
                  <a:lnTo>
                    <a:pt x="2" y="16"/>
                  </a:lnTo>
                  <a:lnTo>
                    <a:pt x="2" y="16"/>
                  </a:lnTo>
                  <a:lnTo>
                    <a:pt x="2" y="16"/>
                  </a:lnTo>
                  <a:lnTo>
                    <a:pt x="2" y="16"/>
                  </a:lnTo>
                  <a:lnTo>
                    <a:pt x="2" y="14"/>
                  </a:lnTo>
                  <a:lnTo>
                    <a:pt x="2" y="14"/>
                  </a:lnTo>
                  <a:lnTo>
                    <a:pt x="2" y="14"/>
                  </a:lnTo>
                  <a:lnTo>
                    <a:pt x="2" y="14"/>
                  </a:lnTo>
                  <a:lnTo>
                    <a:pt x="2" y="14"/>
                  </a:lnTo>
                  <a:lnTo>
                    <a:pt x="2" y="1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noEditPoints="1"/>
            </p:cNvSpPr>
            <p:nvPr userDrawn="1"/>
          </p:nvSpPr>
          <p:spPr bwMode="gray">
            <a:xfrm>
              <a:off x="377760" y="6195126"/>
              <a:ext cx="8418958" cy="60192"/>
            </a:xfrm>
            <a:custGeom>
              <a:avLst/>
              <a:gdLst>
                <a:gd name="T0" fmla="*/ 3752 w 3916"/>
                <a:gd name="T1" fmla="*/ 12 h 28"/>
                <a:gd name="T2" fmla="*/ 3576 w 3916"/>
                <a:gd name="T3" fmla="*/ 14 h 28"/>
                <a:gd name="T4" fmla="*/ 3450 w 3916"/>
                <a:gd name="T5" fmla="*/ 14 h 28"/>
                <a:gd name="T6" fmla="*/ 3348 w 3916"/>
                <a:gd name="T7" fmla="*/ 12 h 28"/>
                <a:gd name="T8" fmla="*/ 3206 w 3916"/>
                <a:gd name="T9" fmla="*/ 12 h 28"/>
                <a:gd name="T10" fmla="*/ 3108 w 3916"/>
                <a:gd name="T11" fmla="*/ 10 h 28"/>
                <a:gd name="T12" fmla="*/ 2950 w 3916"/>
                <a:gd name="T13" fmla="*/ 12 h 28"/>
                <a:gd name="T14" fmla="*/ 2916 w 3916"/>
                <a:gd name="T15" fmla="*/ 10 h 28"/>
                <a:gd name="T16" fmla="*/ 2826 w 3916"/>
                <a:gd name="T17" fmla="*/ 10 h 28"/>
                <a:gd name="T18" fmla="*/ 2684 w 3916"/>
                <a:gd name="T19" fmla="*/ 8 h 28"/>
                <a:gd name="T20" fmla="*/ 2550 w 3916"/>
                <a:gd name="T21" fmla="*/ 6 h 28"/>
                <a:gd name="T22" fmla="*/ 2400 w 3916"/>
                <a:gd name="T23" fmla="*/ 4 h 28"/>
                <a:gd name="T24" fmla="*/ 2252 w 3916"/>
                <a:gd name="T25" fmla="*/ 6 h 28"/>
                <a:gd name="T26" fmla="*/ 2078 w 3916"/>
                <a:gd name="T27" fmla="*/ 4 h 28"/>
                <a:gd name="T28" fmla="*/ 1694 w 3916"/>
                <a:gd name="T29" fmla="*/ 4 h 28"/>
                <a:gd name="T30" fmla="*/ 1488 w 3916"/>
                <a:gd name="T31" fmla="*/ 4 h 28"/>
                <a:gd name="T32" fmla="*/ 1294 w 3916"/>
                <a:gd name="T33" fmla="*/ 6 h 28"/>
                <a:gd name="T34" fmla="*/ 1254 w 3916"/>
                <a:gd name="T35" fmla="*/ 10 h 28"/>
                <a:gd name="T36" fmla="*/ 1126 w 3916"/>
                <a:gd name="T37" fmla="*/ 10 h 28"/>
                <a:gd name="T38" fmla="*/ 1048 w 3916"/>
                <a:gd name="T39" fmla="*/ 8 h 28"/>
                <a:gd name="T40" fmla="*/ 1044 w 3916"/>
                <a:gd name="T41" fmla="*/ 8 h 28"/>
                <a:gd name="T42" fmla="*/ 900 w 3916"/>
                <a:gd name="T43" fmla="*/ 8 h 28"/>
                <a:gd name="T44" fmla="*/ 720 w 3916"/>
                <a:gd name="T45" fmla="*/ 6 h 28"/>
                <a:gd name="T46" fmla="*/ 480 w 3916"/>
                <a:gd name="T47" fmla="*/ 6 h 28"/>
                <a:gd name="T48" fmla="*/ 338 w 3916"/>
                <a:gd name="T49" fmla="*/ 2 h 28"/>
                <a:gd name="T50" fmla="*/ 194 w 3916"/>
                <a:gd name="T51" fmla="*/ 0 h 28"/>
                <a:gd name="T52" fmla="*/ 56 w 3916"/>
                <a:gd name="T53" fmla="*/ 2 h 28"/>
                <a:gd name="T54" fmla="*/ 0 w 3916"/>
                <a:gd name="T55" fmla="*/ 10 h 28"/>
                <a:gd name="T56" fmla="*/ 64 w 3916"/>
                <a:gd name="T57" fmla="*/ 10 h 28"/>
                <a:gd name="T58" fmla="*/ 192 w 3916"/>
                <a:gd name="T59" fmla="*/ 10 h 28"/>
                <a:gd name="T60" fmla="*/ 294 w 3916"/>
                <a:gd name="T61" fmla="*/ 10 h 28"/>
                <a:gd name="T62" fmla="*/ 390 w 3916"/>
                <a:gd name="T63" fmla="*/ 12 h 28"/>
                <a:gd name="T64" fmla="*/ 610 w 3916"/>
                <a:gd name="T65" fmla="*/ 12 h 28"/>
                <a:gd name="T66" fmla="*/ 778 w 3916"/>
                <a:gd name="T67" fmla="*/ 14 h 28"/>
                <a:gd name="T68" fmla="*/ 884 w 3916"/>
                <a:gd name="T69" fmla="*/ 12 h 28"/>
                <a:gd name="T70" fmla="*/ 962 w 3916"/>
                <a:gd name="T71" fmla="*/ 14 h 28"/>
                <a:gd name="T72" fmla="*/ 1062 w 3916"/>
                <a:gd name="T73" fmla="*/ 16 h 28"/>
                <a:gd name="T74" fmla="*/ 1214 w 3916"/>
                <a:gd name="T75" fmla="*/ 16 h 28"/>
                <a:gd name="T76" fmla="*/ 1338 w 3916"/>
                <a:gd name="T77" fmla="*/ 18 h 28"/>
                <a:gd name="T78" fmla="*/ 1394 w 3916"/>
                <a:gd name="T79" fmla="*/ 18 h 28"/>
                <a:gd name="T80" fmla="*/ 1782 w 3916"/>
                <a:gd name="T81" fmla="*/ 20 h 28"/>
                <a:gd name="T82" fmla="*/ 1952 w 3916"/>
                <a:gd name="T83" fmla="*/ 20 h 28"/>
                <a:gd name="T84" fmla="*/ 2142 w 3916"/>
                <a:gd name="T85" fmla="*/ 22 h 28"/>
                <a:gd name="T86" fmla="*/ 2328 w 3916"/>
                <a:gd name="T87" fmla="*/ 22 h 28"/>
                <a:gd name="T88" fmla="*/ 2476 w 3916"/>
                <a:gd name="T89" fmla="*/ 22 h 28"/>
                <a:gd name="T90" fmla="*/ 2586 w 3916"/>
                <a:gd name="T91" fmla="*/ 22 h 28"/>
                <a:gd name="T92" fmla="*/ 2840 w 3916"/>
                <a:gd name="T93" fmla="*/ 22 h 28"/>
                <a:gd name="T94" fmla="*/ 2984 w 3916"/>
                <a:gd name="T95" fmla="*/ 24 h 28"/>
                <a:gd name="T96" fmla="*/ 3156 w 3916"/>
                <a:gd name="T97" fmla="*/ 24 h 28"/>
                <a:gd name="T98" fmla="*/ 3214 w 3916"/>
                <a:gd name="T99" fmla="*/ 24 h 28"/>
                <a:gd name="T100" fmla="*/ 3334 w 3916"/>
                <a:gd name="T101" fmla="*/ 26 h 28"/>
                <a:gd name="T102" fmla="*/ 3470 w 3916"/>
                <a:gd name="T103" fmla="*/ 26 h 28"/>
                <a:gd name="T104" fmla="*/ 3578 w 3916"/>
                <a:gd name="T105" fmla="*/ 26 h 28"/>
                <a:gd name="T106" fmla="*/ 3658 w 3916"/>
                <a:gd name="T107" fmla="*/ 26 h 28"/>
                <a:gd name="T108" fmla="*/ 3810 w 3916"/>
                <a:gd name="T109" fmla="*/ 28 h 28"/>
                <a:gd name="T110" fmla="*/ 3832 w 3916"/>
                <a:gd name="T111" fmla="*/ 26 h 28"/>
                <a:gd name="T112" fmla="*/ 3878 w 3916"/>
                <a:gd name="T113" fmla="*/ 24 h 28"/>
                <a:gd name="T114" fmla="*/ 3916 w 3916"/>
                <a:gd name="T115" fmla="*/ 18 h 28"/>
                <a:gd name="T116" fmla="*/ 3844 w 3916"/>
                <a:gd name="T117" fmla="*/ 14 h 28"/>
                <a:gd name="T118" fmla="*/ 746 w 3916"/>
                <a:gd name="T119" fmla="*/ 8 h 28"/>
                <a:gd name="T120" fmla="*/ 2876 w 3916"/>
                <a:gd name="T121" fmla="*/ 18 h 28"/>
                <a:gd name="T122" fmla="*/ 3162 w 3916"/>
                <a:gd name="T123"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16" h="28">
                  <a:moveTo>
                    <a:pt x="3820" y="12"/>
                  </a:moveTo>
                  <a:lnTo>
                    <a:pt x="3820" y="12"/>
                  </a:lnTo>
                  <a:lnTo>
                    <a:pt x="3816" y="14"/>
                  </a:lnTo>
                  <a:lnTo>
                    <a:pt x="3816" y="14"/>
                  </a:lnTo>
                  <a:lnTo>
                    <a:pt x="3796" y="14"/>
                  </a:lnTo>
                  <a:lnTo>
                    <a:pt x="3796" y="14"/>
                  </a:lnTo>
                  <a:lnTo>
                    <a:pt x="3752" y="12"/>
                  </a:lnTo>
                  <a:lnTo>
                    <a:pt x="3752" y="12"/>
                  </a:lnTo>
                  <a:lnTo>
                    <a:pt x="3738" y="14"/>
                  </a:lnTo>
                  <a:lnTo>
                    <a:pt x="3738" y="14"/>
                  </a:lnTo>
                  <a:lnTo>
                    <a:pt x="3684" y="14"/>
                  </a:lnTo>
                  <a:lnTo>
                    <a:pt x="3634" y="14"/>
                  </a:lnTo>
                  <a:lnTo>
                    <a:pt x="3634" y="14"/>
                  </a:lnTo>
                  <a:lnTo>
                    <a:pt x="3604" y="14"/>
                  </a:lnTo>
                  <a:lnTo>
                    <a:pt x="3576" y="14"/>
                  </a:lnTo>
                  <a:lnTo>
                    <a:pt x="3576" y="14"/>
                  </a:lnTo>
                  <a:lnTo>
                    <a:pt x="3562" y="14"/>
                  </a:lnTo>
                  <a:lnTo>
                    <a:pt x="3548" y="12"/>
                  </a:lnTo>
                  <a:lnTo>
                    <a:pt x="3548" y="12"/>
                  </a:lnTo>
                  <a:lnTo>
                    <a:pt x="3530" y="12"/>
                  </a:lnTo>
                  <a:lnTo>
                    <a:pt x="3530" y="12"/>
                  </a:lnTo>
                  <a:lnTo>
                    <a:pt x="3488" y="12"/>
                  </a:lnTo>
                  <a:lnTo>
                    <a:pt x="3468" y="12"/>
                  </a:lnTo>
                  <a:lnTo>
                    <a:pt x="3450" y="14"/>
                  </a:lnTo>
                  <a:lnTo>
                    <a:pt x="3450" y="14"/>
                  </a:lnTo>
                  <a:lnTo>
                    <a:pt x="3440" y="12"/>
                  </a:lnTo>
                  <a:lnTo>
                    <a:pt x="3430" y="12"/>
                  </a:lnTo>
                  <a:lnTo>
                    <a:pt x="3410" y="12"/>
                  </a:lnTo>
                  <a:lnTo>
                    <a:pt x="3410" y="12"/>
                  </a:lnTo>
                  <a:lnTo>
                    <a:pt x="3380" y="12"/>
                  </a:lnTo>
                  <a:lnTo>
                    <a:pt x="3348" y="12"/>
                  </a:lnTo>
                  <a:lnTo>
                    <a:pt x="3348" y="12"/>
                  </a:lnTo>
                  <a:lnTo>
                    <a:pt x="3332" y="12"/>
                  </a:lnTo>
                  <a:lnTo>
                    <a:pt x="3316" y="14"/>
                  </a:lnTo>
                  <a:lnTo>
                    <a:pt x="3316" y="14"/>
                  </a:lnTo>
                  <a:lnTo>
                    <a:pt x="3266" y="12"/>
                  </a:lnTo>
                  <a:lnTo>
                    <a:pt x="3216" y="12"/>
                  </a:lnTo>
                  <a:lnTo>
                    <a:pt x="3216" y="12"/>
                  </a:lnTo>
                  <a:lnTo>
                    <a:pt x="3206" y="12"/>
                  </a:lnTo>
                  <a:lnTo>
                    <a:pt x="3206" y="12"/>
                  </a:lnTo>
                  <a:lnTo>
                    <a:pt x="3198" y="14"/>
                  </a:lnTo>
                  <a:lnTo>
                    <a:pt x="3198" y="14"/>
                  </a:lnTo>
                  <a:lnTo>
                    <a:pt x="3170" y="12"/>
                  </a:lnTo>
                  <a:lnTo>
                    <a:pt x="3156" y="12"/>
                  </a:lnTo>
                  <a:lnTo>
                    <a:pt x="3142" y="14"/>
                  </a:lnTo>
                  <a:lnTo>
                    <a:pt x="3142" y="14"/>
                  </a:lnTo>
                  <a:lnTo>
                    <a:pt x="3124" y="12"/>
                  </a:lnTo>
                  <a:lnTo>
                    <a:pt x="3108" y="10"/>
                  </a:lnTo>
                  <a:lnTo>
                    <a:pt x="3074" y="12"/>
                  </a:lnTo>
                  <a:lnTo>
                    <a:pt x="3074" y="12"/>
                  </a:lnTo>
                  <a:lnTo>
                    <a:pt x="3064" y="10"/>
                  </a:lnTo>
                  <a:lnTo>
                    <a:pt x="3064" y="10"/>
                  </a:lnTo>
                  <a:lnTo>
                    <a:pt x="3012" y="10"/>
                  </a:lnTo>
                  <a:lnTo>
                    <a:pt x="2960" y="10"/>
                  </a:lnTo>
                  <a:lnTo>
                    <a:pt x="2960" y="10"/>
                  </a:lnTo>
                  <a:lnTo>
                    <a:pt x="2950" y="12"/>
                  </a:lnTo>
                  <a:lnTo>
                    <a:pt x="2950" y="12"/>
                  </a:lnTo>
                  <a:lnTo>
                    <a:pt x="2944" y="10"/>
                  </a:lnTo>
                  <a:lnTo>
                    <a:pt x="2944" y="10"/>
                  </a:lnTo>
                  <a:lnTo>
                    <a:pt x="2936" y="12"/>
                  </a:lnTo>
                  <a:lnTo>
                    <a:pt x="2936" y="12"/>
                  </a:lnTo>
                  <a:lnTo>
                    <a:pt x="2932" y="10"/>
                  </a:lnTo>
                  <a:lnTo>
                    <a:pt x="2932" y="10"/>
                  </a:lnTo>
                  <a:lnTo>
                    <a:pt x="2916" y="10"/>
                  </a:lnTo>
                  <a:lnTo>
                    <a:pt x="2902" y="10"/>
                  </a:lnTo>
                  <a:lnTo>
                    <a:pt x="2902" y="10"/>
                  </a:lnTo>
                  <a:lnTo>
                    <a:pt x="2882" y="10"/>
                  </a:lnTo>
                  <a:lnTo>
                    <a:pt x="2858" y="10"/>
                  </a:lnTo>
                  <a:lnTo>
                    <a:pt x="2858" y="10"/>
                  </a:lnTo>
                  <a:lnTo>
                    <a:pt x="2844" y="10"/>
                  </a:lnTo>
                  <a:lnTo>
                    <a:pt x="2834" y="10"/>
                  </a:lnTo>
                  <a:lnTo>
                    <a:pt x="2826" y="10"/>
                  </a:lnTo>
                  <a:lnTo>
                    <a:pt x="2826" y="10"/>
                  </a:lnTo>
                  <a:lnTo>
                    <a:pt x="2788" y="8"/>
                  </a:lnTo>
                  <a:lnTo>
                    <a:pt x="2750" y="8"/>
                  </a:lnTo>
                  <a:lnTo>
                    <a:pt x="2750" y="8"/>
                  </a:lnTo>
                  <a:lnTo>
                    <a:pt x="2728" y="8"/>
                  </a:lnTo>
                  <a:lnTo>
                    <a:pt x="2706" y="8"/>
                  </a:lnTo>
                  <a:lnTo>
                    <a:pt x="2706" y="8"/>
                  </a:lnTo>
                  <a:lnTo>
                    <a:pt x="2684" y="8"/>
                  </a:lnTo>
                  <a:lnTo>
                    <a:pt x="2662" y="8"/>
                  </a:lnTo>
                  <a:lnTo>
                    <a:pt x="2662" y="8"/>
                  </a:lnTo>
                  <a:lnTo>
                    <a:pt x="2596" y="6"/>
                  </a:lnTo>
                  <a:lnTo>
                    <a:pt x="2596" y="6"/>
                  </a:lnTo>
                  <a:lnTo>
                    <a:pt x="2578" y="8"/>
                  </a:lnTo>
                  <a:lnTo>
                    <a:pt x="2578" y="8"/>
                  </a:lnTo>
                  <a:lnTo>
                    <a:pt x="2560" y="6"/>
                  </a:lnTo>
                  <a:lnTo>
                    <a:pt x="2550" y="6"/>
                  </a:lnTo>
                  <a:lnTo>
                    <a:pt x="2542" y="8"/>
                  </a:lnTo>
                  <a:lnTo>
                    <a:pt x="2542" y="8"/>
                  </a:lnTo>
                  <a:lnTo>
                    <a:pt x="2538" y="6"/>
                  </a:lnTo>
                  <a:lnTo>
                    <a:pt x="2534" y="6"/>
                  </a:lnTo>
                  <a:lnTo>
                    <a:pt x="2526" y="6"/>
                  </a:lnTo>
                  <a:lnTo>
                    <a:pt x="2526" y="6"/>
                  </a:lnTo>
                  <a:lnTo>
                    <a:pt x="2442" y="6"/>
                  </a:lnTo>
                  <a:lnTo>
                    <a:pt x="2400" y="4"/>
                  </a:lnTo>
                  <a:lnTo>
                    <a:pt x="2358" y="4"/>
                  </a:lnTo>
                  <a:lnTo>
                    <a:pt x="2358" y="4"/>
                  </a:lnTo>
                  <a:lnTo>
                    <a:pt x="2344" y="6"/>
                  </a:lnTo>
                  <a:lnTo>
                    <a:pt x="2328" y="6"/>
                  </a:lnTo>
                  <a:lnTo>
                    <a:pt x="2328" y="6"/>
                  </a:lnTo>
                  <a:lnTo>
                    <a:pt x="2280" y="6"/>
                  </a:lnTo>
                  <a:lnTo>
                    <a:pt x="2280" y="6"/>
                  </a:lnTo>
                  <a:lnTo>
                    <a:pt x="2252" y="6"/>
                  </a:lnTo>
                  <a:lnTo>
                    <a:pt x="2224" y="6"/>
                  </a:lnTo>
                  <a:lnTo>
                    <a:pt x="2224" y="6"/>
                  </a:lnTo>
                  <a:lnTo>
                    <a:pt x="2174" y="6"/>
                  </a:lnTo>
                  <a:lnTo>
                    <a:pt x="2122" y="4"/>
                  </a:lnTo>
                  <a:lnTo>
                    <a:pt x="2122" y="4"/>
                  </a:lnTo>
                  <a:lnTo>
                    <a:pt x="2100" y="6"/>
                  </a:lnTo>
                  <a:lnTo>
                    <a:pt x="2088" y="6"/>
                  </a:lnTo>
                  <a:lnTo>
                    <a:pt x="2078" y="4"/>
                  </a:lnTo>
                  <a:lnTo>
                    <a:pt x="2078" y="4"/>
                  </a:lnTo>
                  <a:lnTo>
                    <a:pt x="2042" y="4"/>
                  </a:lnTo>
                  <a:lnTo>
                    <a:pt x="2004" y="4"/>
                  </a:lnTo>
                  <a:lnTo>
                    <a:pt x="2004" y="4"/>
                  </a:lnTo>
                  <a:lnTo>
                    <a:pt x="1888" y="4"/>
                  </a:lnTo>
                  <a:lnTo>
                    <a:pt x="1888" y="4"/>
                  </a:lnTo>
                  <a:lnTo>
                    <a:pt x="1792" y="4"/>
                  </a:lnTo>
                  <a:lnTo>
                    <a:pt x="1694" y="4"/>
                  </a:lnTo>
                  <a:lnTo>
                    <a:pt x="1694" y="4"/>
                  </a:lnTo>
                  <a:lnTo>
                    <a:pt x="1634" y="4"/>
                  </a:lnTo>
                  <a:lnTo>
                    <a:pt x="1604" y="4"/>
                  </a:lnTo>
                  <a:lnTo>
                    <a:pt x="1574" y="6"/>
                  </a:lnTo>
                  <a:lnTo>
                    <a:pt x="1574" y="6"/>
                  </a:lnTo>
                  <a:lnTo>
                    <a:pt x="1552" y="4"/>
                  </a:lnTo>
                  <a:lnTo>
                    <a:pt x="1532" y="4"/>
                  </a:lnTo>
                  <a:lnTo>
                    <a:pt x="1488" y="4"/>
                  </a:lnTo>
                  <a:lnTo>
                    <a:pt x="1488" y="4"/>
                  </a:lnTo>
                  <a:lnTo>
                    <a:pt x="1462" y="6"/>
                  </a:lnTo>
                  <a:lnTo>
                    <a:pt x="1462" y="6"/>
                  </a:lnTo>
                  <a:lnTo>
                    <a:pt x="1416" y="6"/>
                  </a:lnTo>
                  <a:lnTo>
                    <a:pt x="1370" y="6"/>
                  </a:lnTo>
                  <a:lnTo>
                    <a:pt x="1370" y="6"/>
                  </a:lnTo>
                  <a:lnTo>
                    <a:pt x="1332" y="6"/>
                  </a:lnTo>
                  <a:lnTo>
                    <a:pt x="1294" y="6"/>
                  </a:lnTo>
                  <a:lnTo>
                    <a:pt x="1294" y="6"/>
                  </a:lnTo>
                  <a:lnTo>
                    <a:pt x="1280" y="6"/>
                  </a:lnTo>
                  <a:lnTo>
                    <a:pt x="1266" y="10"/>
                  </a:lnTo>
                  <a:lnTo>
                    <a:pt x="1266" y="10"/>
                  </a:lnTo>
                  <a:lnTo>
                    <a:pt x="1264" y="8"/>
                  </a:lnTo>
                  <a:lnTo>
                    <a:pt x="1260" y="8"/>
                  </a:lnTo>
                  <a:lnTo>
                    <a:pt x="1256" y="8"/>
                  </a:lnTo>
                  <a:lnTo>
                    <a:pt x="1254" y="10"/>
                  </a:lnTo>
                  <a:lnTo>
                    <a:pt x="1254" y="10"/>
                  </a:lnTo>
                  <a:lnTo>
                    <a:pt x="1232" y="8"/>
                  </a:lnTo>
                  <a:lnTo>
                    <a:pt x="1212" y="8"/>
                  </a:lnTo>
                  <a:lnTo>
                    <a:pt x="1192" y="8"/>
                  </a:lnTo>
                  <a:lnTo>
                    <a:pt x="1170" y="8"/>
                  </a:lnTo>
                  <a:lnTo>
                    <a:pt x="1170" y="8"/>
                  </a:lnTo>
                  <a:lnTo>
                    <a:pt x="1148" y="8"/>
                  </a:lnTo>
                  <a:lnTo>
                    <a:pt x="1126" y="10"/>
                  </a:lnTo>
                  <a:lnTo>
                    <a:pt x="1126" y="10"/>
                  </a:lnTo>
                  <a:lnTo>
                    <a:pt x="1114" y="8"/>
                  </a:lnTo>
                  <a:lnTo>
                    <a:pt x="1102" y="8"/>
                  </a:lnTo>
                  <a:lnTo>
                    <a:pt x="1076" y="10"/>
                  </a:lnTo>
                  <a:lnTo>
                    <a:pt x="1076" y="10"/>
                  </a:lnTo>
                  <a:lnTo>
                    <a:pt x="1064" y="8"/>
                  </a:lnTo>
                  <a:lnTo>
                    <a:pt x="1056" y="6"/>
                  </a:lnTo>
                  <a:lnTo>
                    <a:pt x="1048" y="8"/>
                  </a:lnTo>
                  <a:lnTo>
                    <a:pt x="1048" y="8"/>
                  </a:lnTo>
                  <a:lnTo>
                    <a:pt x="1046" y="8"/>
                  </a:lnTo>
                  <a:lnTo>
                    <a:pt x="1046" y="12"/>
                  </a:lnTo>
                  <a:lnTo>
                    <a:pt x="1046" y="12"/>
                  </a:lnTo>
                  <a:lnTo>
                    <a:pt x="1046" y="10"/>
                  </a:lnTo>
                  <a:lnTo>
                    <a:pt x="1046" y="10"/>
                  </a:lnTo>
                  <a:lnTo>
                    <a:pt x="1046" y="8"/>
                  </a:lnTo>
                  <a:lnTo>
                    <a:pt x="1044" y="8"/>
                  </a:lnTo>
                  <a:lnTo>
                    <a:pt x="1044" y="8"/>
                  </a:lnTo>
                  <a:lnTo>
                    <a:pt x="1000" y="8"/>
                  </a:lnTo>
                  <a:lnTo>
                    <a:pt x="958" y="8"/>
                  </a:lnTo>
                  <a:lnTo>
                    <a:pt x="958" y="8"/>
                  </a:lnTo>
                  <a:lnTo>
                    <a:pt x="928" y="6"/>
                  </a:lnTo>
                  <a:lnTo>
                    <a:pt x="914" y="6"/>
                  </a:lnTo>
                  <a:lnTo>
                    <a:pt x="900" y="8"/>
                  </a:lnTo>
                  <a:lnTo>
                    <a:pt x="900" y="8"/>
                  </a:lnTo>
                  <a:lnTo>
                    <a:pt x="900" y="8"/>
                  </a:lnTo>
                  <a:lnTo>
                    <a:pt x="900" y="6"/>
                  </a:lnTo>
                  <a:lnTo>
                    <a:pt x="898" y="6"/>
                  </a:lnTo>
                  <a:lnTo>
                    <a:pt x="898" y="6"/>
                  </a:lnTo>
                  <a:lnTo>
                    <a:pt x="898" y="6"/>
                  </a:lnTo>
                  <a:lnTo>
                    <a:pt x="838" y="4"/>
                  </a:lnTo>
                  <a:lnTo>
                    <a:pt x="780" y="4"/>
                  </a:lnTo>
                  <a:lnTo>
                    <a:pt x="720" y="6"/>
                  </a:lnTo>
                  <a:lnTo>
                    <a:pt x="662" y="6"/>
                  </a:lnTo>
                  <a:lnTo>
                    <a:pt x="662" y="6"/>
                  </a:lnTo>
                  <a:lnTo>
                    <a:pt x="630" y="6"/>
                  </a:lnTo>
                  <a:lnTo>
                    <a:pt x="630" y="6"/>
                  </a:lnTo>
                  <a:lnTo>
                    <a:pt x="508" y="4"/>
                  </a:lnTo>
                  <a:lnTo>
                    <a:pt x="508" y="4"/>
                  </a:lnTo>
                  <a:lnTo>
                    <a:pt x="480" y="6"/>
                  </a:lnTo>
                  <a:lnTo>
                    <a:pt x="480" y="6"/>
                  </a:lnTo>
                  <a:lnTo>
                    <a:pt x="444" y="4"/>
                  </a:lnTo>
                  <a:lnTo>
                    <a:pt x="408" y="4"/>
                  </a:lnTo>
                  <a:lnTo>
                    <a:pt x="408" y="4"/>
                  </a:lnTo>
                  <a:lnTo>
                    <a:pt x="372" y="4"/>
                  </a:lnTo>
                  <a:lnTo>
                    <a:pt x="372" y="4"/>
                  </a:lnTo>
                  <a:lnTo>
                    <a:pt x="356" y="2"/>
                  </a:lnTo>
                  <a:lnTo>
                    <a:pt x="338" y="2"/>
                  </a:lnTo>
                  <a:lnTo>
                    <a:pt x="338" y="2"/>
                  </a:lnTo>
                  <a:lnTo>
                    <a:pt x="326" y="4"/>
                  </a:lnTo>
                  <a:lnTo>
                    <a:pt x="326" y="4"/>
                  </a:lnTo>
                  <a:lnTo>
                    <a:pt x="300" y="2"/>
                  </a:lnTo>
                  <a:lnTo>
                    <a:pt x="300" y="2"/>
                  </a:lnTo>
                  <a:lnTo>
                    <a:pt x="268" y="2"/>
                  </a:lnTo>
                  <a:lnTo>
                    <a:pt x="236" y="2"/>
                  </a:lnTo>
                  <a:lnTo>
                    <a:pt x="236" y="2"/>
                  </a:lnTo>
                  <a:lnTo>
                    <a:pt x="194" y="0"/>
                  </a:lnTo>
                  <a:lnTo>
                    <a:pt x="194" y="0"/>
                  </a:lnTo>
                  <a:lnTo>
                    <a:pt x="180" y="2"/>
                  </a:lnTo>
                  <a:lnTo>
                    <a:pt x="180" y="2"/>
                  </a:lnTo>
                  <a:lnTo>
                    <a:pt x="158" y="2"/>
                  </a:lnTo>
                  <a:lnTo>
                    <a:pt x="138" y="0"/>
                  </a:lnTo>
                  <a:lnTo>
                    <a:pt x="138" y="0"/>
                  </a:lnTo>
                  <a:lnTo>
                    <a:pt x="56" y="2"/>
                  </a:lnTo>
                  <a:lnTo>
                    <a:pt x="56" y="2"/>
                  </a:lnTo>
                  <a:lnTo>
                    <a:pt x="42" y="0"/>
                  </a:lnTo>
                  <a:lnTo>
                    <a:pt x="42" y="0"/>
                  </a:lnTo>
                  <a:lnTo>
                    <a:pt x="20" y="2"/>
                  </a:lnTo>
                  <a:lnTo>
                    <a:pt x="10" y="4"/>
                  </a:lnTo>
                  <a:lnTo>
                    <a:pt x="0" y="8"/>
                  </a:lnTo>
                  <a:lnTo>
                    <a:pt x="0" y="8"/>
                  </a:lnTo>
                  <a:lnTo>
                    <a:pt x="0" y="10"/>
                  </a:lnTo>
                  <a:lnTo>
                    <a:pt x="0" y="10"/>
                  </a:lnTo>
                  <a:lnTo>
                    <a:pt x="6" y="10"/>
                  </a:lnTo>
                  <a:lnTo>
                    <a:pt x="12" y="10"/>
                  </a:lnTo>
                  <a:lnTo>
                    <a:pt x="26" y="10"/>
                  </a:lnTo>
                  <a:lnTo>
                    <a:pt x="26" y="10"/>
                  </a:lnTo>
                  <a:lnTo>
                    <a:pt x="40" y="10"/>
                  </a:lnTo>
                  <a:lnTo>
                    <a:pt x="40" y="10"/>
                  </a:lnTo>
                  <a:lnTo>
                    <a:pt x="64" y="10"/>
                  </a:lnTo>
                  <a:lnTo>
                    <a:pt x="64" y="10"/>
                  </a:lnTo>
                  <a:lnTo>
                    <a:pt x="98" y="10"/>
                  </a:lnTo>
                  <a:lnTo>
                    <a:pt x="136" y="10"/>
                  </a:lnTo>
                  <a:lnTo>
                    <a:pt x="136" y="10"/>
                  </a:lnTo>
                  <a:lnTo>
                    <a:pt x="166" y="12"/>
                  </a:lnTo>
                  <a:lnTo>
                    <a:pt x="166" y="12"/>
                  </a:lnTo>
                  <a:lnTo>
                    <a:pt x="180" y="10"/>
                  </a:lnTo>
                  <a:lnTo>
                    <a:pt x="192" y="10"/>
                  </a:lnTo>
                  <a:lnTo>
                    <a:pt x="192" y="10"/>
                  </a:lnTo>
                  <a:lnTo>
                    <a:pt x="200" y="12"/>
                  </a:lnTo>
                  <a:lnTo>
                    <a:pt x="200" y="12"/>
                  </a:lnTo>
                  <a:lnTo>
                    <a:pt x="222" y="12"/>
                  </a:lnTo>
                  <a:lnTo>
                    <a:pt x="244" y="10"/>
                  </a:lnTo>
                  <a:lnTo>
                    <a:pt x="244" y="10"/>
                  </a:lnTo>
                  <a:lnTo>
                    <a:pt x="280" y="10"/>
                  </a:lnTo>
                  <a:lnTo>
                    <a:pt x="280" y="10"/>
                  </a:lnTo>
                  <a:lnTo>
                    <a:pt x="294" y="10"/>
                  </a:lnTo>
                  <a:lnTo>
                    <a:pt x="310" y="12"/>
                  </a:lnTo>
                  <a:lnTo>
                    <a:pt x="310" y="12"/>
                  </a:lnTo>
                  <a:lnTo>
                    <a:pt x="326" y="10"/>
                  </a:lnTo>
                  <a:lnTo>
                    <a:pt x="342" y="10"/>
                  </a:lnTo>
                  <a:lnTo>
                    <a:pt x="342" y="10"/>
                  </a:lnTo>
                  <a:lnTo>
                    <a:pt x="352" y="12"/>
                  </a:lnTo>
                  <a:lnTo>
                    <a:pt x="352" y="12"/>
                  </a:lnTo>
                  <a:lnTo>
                    <a:pt x="390" y="12"/>
                  </a:lnTo>
                  <a:lnTo>
                    <a:pt x="430" y="12"/>
                  </a:lnTo>
                  <a:lnTo>
                    <a:pt x="430" y="12"/>
                  </a:lnTo>
                  <a:lnTo>
                    <a:pt x="452" y="12"/>
                  </a:lnTo>
                  <a:lnTo>
                    <a:pt x="472" y="12"/>
                  </a:lnTo>
                  <a:lnTo>
                    <a:pt x="494" y="12"/>
                  </a:lnTo>
                  <a:lnTo>
                    <a:pt x="516" y="14"/>
                  </a:lnTo>
                  <a:lnTo>
                    <a:pt x="516" y="14"/>
                  </a:lnTo>
                  <a:lnTo>
                    <a:pt x="610" y="12"/>
                  </a:lnTo>
                  <a:lnTo>
                    <a:pt x="706" y="14"/>
                  </a:lnTo>
                  <a:lnTo>
                    <a:pt x="706" y="14"/>
                  </a:lnTo>
                  <a:lnTo>
                    <a:pt x="712" y="12"/>
                  </a:lnTo>
                  <a:lnTo>
                    <a:pt x="720" y="12"/>
                  </a:lnTo>
                  <a:lnTo>
                    <a:pt x="720" y="12"/>
                  </a:lnTo>
                  <a:lnTo>
                    <a:pt x="750" y="12"/>
                  </a:lnTo>
                  <a:lnTo>
                    <a:pt x="778" y="14"/>
                  </a:lnTo>
                  <a:lnTo>
                    <a:pt x="778" y="14"/>
                  </a:lnTo>
                  <a:lnTo>
                    <a:pt x="794" y="12"/>
                  </a:lnTo>
                  <a:lnTo>
                    <a:pt x="810" y="12"/>
                  </a:lnTo>
                  <a:lnTo>
                    <a:pt x="826" y="12"/>
                  </a:lnTo>
                  <a:lnTo>
                    <a:pt x="840" y="10"/>
                  </a:lnTo>
                  <a:lnTo>
                    <a:pt x="840" y="10"/>
                  </a:lnTo>
                  <a:lnTo>
                    <a:pt x="850" y="12"/>
                  </a:lnTo>
                  <a:lnTo>
                    <a:pt x="862" y="12"/>
                  </a:lnTo>
                  <a:lnTo>
                    <a:pt x="884" y="12"/>
                  </a:lnTo>
                  <a:lnTo>
                    <a:pt x="884" y="12"/>
                  </a:lnTo>
                  <a:lnTo>
                    <a:pt x="906" y="14"/>
                  </a:lnTo>
                  <a:lnTo>
                    <a:pt x="928" y="14"/>
                  </a:lnTo>
                  <a:lnTo>
                    <a:pt x="928" y="14"/>
                  </a:lnTo>
                  <a:lnTo>
                    <a:pt x="934" y="14"/>
                  </a:lnTo>
                  <a:lnTo>
                    <a:pt x="940" y="12"/>
                  </a:lnTo>
                  <a:lnTo>
                    <a:pt x="940" y="12"/>
                  </a:lnTo>
                  <a:lnTo>
                    <a:pt x="962" y="14"/>
                  </a:lnTo>
                  <a:lnTo>
                    <a:pt x="982" y="14"/>
                  </a:lnTo>
                  <a:lnTo>
                    <a:pt x="1020" y="14"/>
                  </a:lnTo>
                  <a:lnTo>
                    <a:pt x="1020" y="14"/>
                  </a:lnTo>
                  <a:lnTo>
                    <a:pt x="1032" y="14"/>
                  </a:lnTo>
                  <a:lnTo>
                    <a:pt x="1042" y="14"/>
                  </a:lnTo>
                  <a:lnTo>
                    <a:pt x="1052" y="14"/>
                  </a:lnTo>
                  <a:lnTo>
                    <a:pt x="1062" y="16"/>
                  </a:lnTo>
                  <a:lnTo>
                    <a:pt x="1062" y="16"/>
                  </a:lnTo>
                  <a:lnTo>
                    <a:pt x="1096" y="16"/>
                  </a:lnTo>
                  <a:lnTo>
                    <a:pt x="1126" y="16"/>
                  </a:lnTo>
                  <a:lnTo>
                    <a:pt x="1160" y="16"/>
                  </a:lnTo>
                  <a:lnTo>
                    <a:pt x="1194" y="14"/>
                  </a:lnTo>
                  <a:lnTo>
                    <a:pt x="1194" y="14"/>
                  </a:lnTo>
                  <a:lnTo>
                    <a:pt x="1198" y="16"/>
                  </a:lnTo>
                  <a:lnTo>
                    <a:pt x="1202" y="16"/>
                  </a:lnTo>
                  <a:lnTo>
                    <a:pt x="1214" y="16"/>
                  </a:lnTo>
                  <a:lnTo>
                    <a:pt x="1214" y="16"/>
                  </a:lnTo>
                  <a:lnTo>
                    <a:pt x="1252" y="16"/>
                  </a:lnTo>
                  <a:lnTo>
                    <a:pt x="1270" y="16"/>
                  </a:lnTo>
                  <a:lnTo>
                    <a:pt x="1290" y="16"/>
                  </a:lnTo>
                  <a:lnTo>
                    <a:pt x="1290" y="16"/>
                  </a:lnTo>
                  <a:lnTo>
                    <a:pt x="1302" y="14"/>
                  </a:lnTo>
                  <a:lnTo>
                    <a:pt x="1314" y="16"/>
                  </a:lnTo>
                  <a:lnTo>
                    <a:pt x="1338" y="18"/>
                  </a:lnTo>
                  <a:lnTo>
                    <a:pt x="1338" y="18"/>
                  </a:lnTo>
                  <a:lnTo>
                    <a:pt x="1346" y="16"/>
                  </a:lnTo>
                  <a:lnTo>
                    <a:pt x="1346" y="16"/>
                  </a:lnTo>
                  <a:lnTo>
                    <a:pt x="1364" y="16"/>
                  </a:lnTo>
                  <a:lnTo>
                    <a:pt x="1364" y="16"/>
                  </a:lnTo>
                  <a:lnTo>
                    <a:pt x="1380" y="18"/>
                  </a:lnTo>
                  <a:lnTo>
                    <a:pt x="1394" y="18"/>
                  </a:lnTo>
                  <a:lnTo>
                    <a:pt x="1394" y="18"/>
                  </a:lnTo>
                  <a:lnTo>
                    <a:pt x="1404" y="18"/>
                  </a:lnTo>
                  <a:lnTo>
                    <a:pt x="1404" y="18"/>
                  </a:lnTo>
                  <a:lnTo>
                    <a:pt x="1504" y="18"/>
                  </a:lnTo>
                  <a:lnTo>
                    <a:pt x="1504" y="18"/>
                  </a:lnTo>
                  <a:lnTo>
                    <a:pt x="1740" y="18"/>
                  </a:lnTo>
                  <a:lnTo>
                    <a:pt x="1740" y="18"/>
                  </a:lnTo>
                  <a:lnTo>
                    <a:pt x="1760" y="20"/>
                  </a:lnTo>
                  <a:lnTo>
                    <a:pt x="1782" y="20"/>
                  </a:lnTo>
                  <a:lnTo>
                    <a:pt x="1804" y="20"/>
                  </a:lnTo>
                  <a:lnTo>
                    <a:pt x="1826" y="22"/>
                  </a:lnTo>
                  <a:lnTo>
                    <a:pt x="1826" y="22"/>
                  </a:lnTo>
                  <a:lnTo>
                    <a:pt x="1832" y="20"/>
                  </a:lnTo>
                  <a:lnTo>
                    <a:pt x="1838" y="20"/>
                  </a:lnTo>
                  <a:lnTo>
                    <a:pt x="1838" y="20"/>
                  </a:lnTo>
                  <a:lnTo>
                    <a:pt x="1894" y="20"/>
                  </a:lnTo>
                  <a:lnTo>
                    <a:pt x="1952" y="20"/>
                  </a:lnTo>
                  <a:lnTo>
                    <a:pt x="1952" y="20"/>
                  </a:lnTo>
                  <a:lnTo>
                    <a:pt x="2008" y="20"/>
                  </a:lnTo>
                  <a:lnTo>
                    <a:pt x="2064" y="20"/>
                  </a:lnTo>
                  <a:lnTo>
                    <a:pt x="2064" y="20"/>
                  </a:lnTo>
                  <a:lnTo>
                    <a:pt x="2082" y="20"/>
                  </a:lnTo>
                  <a:lnTo>
                    <a:pt x="2102" y="20"/>
                  </a:lnTo>
                  <a:lnTo>
                    <a:pt x="2122" y="20"/>
                  </a:lnTo>
                  <a:lnTo>
                    <a:pt x="2142" y="22"/>
                  </a:lnTo>
                  <a:lnTo>
                    <a:pt x="2142" y="22"/>
                  </a:lnTo>
                  <a:lnTo>
                    <a:pt x="2220" y="20"/>
                  </a:lnTo>
                  <a:lnTo>
                    <a:pt x="2300" y="22"/>
                  </a:lnTo>
                  <a:lnTo>
                    <a:pt x="2300" y="22"/>
                  </a:lnTo>
                  <a:lnTo>
                    <a:pt x="2320" y="20"/>
                  </a:lnTo>
                  <a:lnTo>
                    <a:pt x="2320" y="20"/>
                  </a:lnTo>
                  <a:lnTo>
                    <a:pt x="2328" y="22"/>
                  </a:lnTo>
                  <a:lnTo>
                    <a:pt x="2328" y="22"/>
                  </a:lnTo>
                  <a:lnTo>
                    <a:pt x="2334" y="20"/>
                  </a:lnTo>
                  <a:lnTo>
                    <a:pt x="2340" y="20"/>
                  </a:lnTo>
                  <a:lnTo>
                    <a:pt x="2340" y="20"/>
                  </a:lnTo>
                  <a:lnTo>
                    <a:pt x="2404" y="20"/>
                  </a:lnTo>
                  <a:lnTo>
                    <a:pt x="2438" y="20"/>
                  </a:lnTo>
                  <a:lnTo>
                    <a:pt x="2468" y="24"/>
                  </a:lnTo>
                  <a:lnTo>
                    <a:pt x="2468" y="24"/>
                  </a:lnTo>
                  <a:lnTo>
                    <a:pt x="2476" y="22"/>
                  </a:lnTo>
                  <a:lnTo>
                    <a:pt x="2486" y="22"/>
                  </a:lnTo>
                  <a:lnTo>
                    <a:pt x="2502" y="22"/>
                  </a:lnTo>
                  <a:lnTo>
                    <a:pt x="2502" y="22"/>
                  </a:lnTo>
                  <a:lnTo>
                    <a:pt x="2534" y="22"/>
                  </a:lnTo>
                  <a:lnTo>
                    <a:pt x="2568" y="20"/>
                  </a:lnTo>
                  <a:lnTo>
                    <a:pt x="2568" y="20"/>
                  </a:lnTo>
                  <a:lnTo>
                    <a:pt x="2586" y="22"/>
                  </a:lnTo>
                  <a:lnTo>
                    <a:pt x="2586" y="22"/>
                  </a:lnTo>
                  <a:lnTo>
                    <a:pt x="2624" y="22"/>
                  </a:lnTo>
                  <a:lnTo>
                    <a:pt x="2624" y="22"/>
                  </a:lnTo>
                  <a:lnTo>
                    <a:pt x="2642" y="20"/>
                  </a:lnTo>
                  <a:lnTo>
                    <a:pt x="2642" y="20"/>
                  </a:lnTo>
                  <a:lnTo>
                    <a:pt x="2706" y="22"/>
                  </a:lnTo>
                  <a:lnTo>
                    <a:pt x="2764" y="22"/>
                  </a:lnTo>
                  <a:lnTo>
                    <a:pt x="2764" y="22"/>
                  </a:lnTo>
                  <a:lnTo>
                    <a:pt x="2840" y="22"/>
                  </a:lnTo>
                  <a:lnTo>
                    <a:pt x="2840" y="22"/>
                  </a:lnTo>
                  <a:lnTo>
                    <a:pt x="2888" y="24"/>
                  </a:lnTo>
                  <a:lnTo>
                    <a:pt x="2910" y="24"/>
                  </a:lnTo>
                  <a:lnTo>
                    <a:pt x="2932" y="22"/>
                  </a:lnTo>
                  <a:lnTo>
                    <a:pt x="2932" y="22"/>
                  </a:lnTo>
                  <a:lnTo>
                    <a:pt x="2946" y="24"/>
                  </a:lnTo>
                  <a:lnTo>
                    <a:pt x="2960" y="24"/>
                  </a:lnTo>
                  <a:lnTo>
                    <a:pt x="2984" y="24"/>
                  </a:lnTo>
                  <a:lnTo>
                    <a:pt x="2984" y="24"/>
                  </a:lnTo>
                  <a:lnTo>
                    <a:pt x="3024" y="24"/>
                  </a:lnTo>
                  <a:lnTo>
                    <a:pt x="3024" y="24"/>
                  </a:lnTo>
                  <a:lnTo>
                    <a:pt x="3088" y="24"/>
                  </a:lnTo>
                  <a:lnTo>
                    <a:pt x="3088" y="24"/>
                  </a:lnTo>
                  <a:lnTo>
                    <a:pt x="3132" y="24"/>
                  </a:lnTo>
                  <a:lnTo>
                    <a:pt x="3132" y="24"/>
                  </a:lnTo>
                  <a:lnTo>
                    <a:pt x="3156" y="24"/>
                  </a:lnTo>
                  <a:lnTo>
                    <a:pt x="3178" y="24"/>
                  </a:lnTo>
                  <a:lnTo>
                    <a:pt x="3178" y="24"/>
                  </a:lnTo>
                  <a:lnTo>
                    <a:pt x="3190" y="24"/>
                  </a:lnTo>
                  <a:lnTo>
                    <a:pt x="3202" y="26"/>
                  </a:lnTo>
                  <a:lnTo>
                    <a:pt x="3202" y="26"/>
                  </a:lnTo>
                  <a:lnTo>
                    <a:pt x="3208" y="24"/>
                  </a:lnTo>
                  <a:lnTo>
                    <a:pt x="3208" y="24"/>
                  </a:lnTo>
                  <a:lnTo>
                    <a:pt x="3214" y="24"/>
                  </a:lnTo>
                  <a:lnTo>
                    <a:pt x="3222" y="26"/>
                  </a:lnTo>
                  <a:lnTo>
                    <a:pt x="3222" y="26"/>
                  </a:lnTo>
                  <a:lnTo>
                    <a:pt x="3246" y="26"/>
                  </a:lnTo>
                  <a:lnTo>
                    <a:pt x="3268" y="24"/>
                  </a:lnTo>
                  <a:lnTo>
                    <a:pt x="3268" y="24"/>
                  </a:lnTo>
                  <a:lnTo>
                    <a:pt x="3278" y="26"/>
                  </a:lnTo>
                  <a:lnTo>
                    <a:pt x="3278" y="26"/>
                  </a:lnTo>
                  <a:lnTo>
                    <a:pt x="3334" y="26"/>
                  </a:lnTo>
                  <a:lnTo>
                    <a:pt x="3390" y="26"/>
                  </a:lnTo>
                  <a:lnTo>
                    <a:pt x="3390" y="26"/>
                  </a:lnTo>
                  <a:lnTo>
                    <a:pt x="3404" y="26"/>
                  </a:lnTo>
                  <a:lnTo>
                    <a:pt x="3418" y="24"/>
                  </a:lnTo>
                  <a:lnTo>
                    <a:pt x="3418" y="24"/>
                  </a:lnTo>
                  <a:lnTo>
                    <a:pt x="3446" y="24"/>
                  </a:lnTo>
                  <a:lnTo>
                    <a:pt x="3470" y="26"/>
                  </a:lnTo>
                  <a:lnTo>
                    <a:pt x="3470" y="26"/>
                  </a:lnTo>
                  <a:lnTo>
                    <a:pt x="3496" y="26"/>
                  </a:lnTo>
                  <a:lnTo>
                    <a:pt x="3496" y="26"/>
                  </a:lnTo>
                  <a:lnTo>
                    <a:pt x="3532" y="24"/>
                  </a:lnTo>
                  <a:lnTo>
                    <a:pt x="3532" y="24"/>
                  </a:lnTo>
                  <a:lnTo>
                    <a:pt x="3544" y="24"/>
                  </a:lnTo>
                  <a:lnTo>
                    <a:pt x="3556" y="26"/>
                  </a:lnTo>
                  <a:lnTo>
                    <a:pt x="3556" y="26"/>
                  </a:lnTo>
                  <a:lnTo>
                    <a:pt x="3578" y="26"/>
                  </a:lnTo>
                  <a:lnTo>
                    <a:pt x="3598" y="26"/>
                  </a:lnTo>
                  <a:lnTo>
                    <a:pt x="3598" y="26"/>
                  </a:lnTo>
                  <a:lnTo>
                    <a:pt x="3622" y="26"/>
                  </a:lnTo>
                  <a:lnTo>
                    <a:pt x="3622" y="26"/>
                  </a:lnTo>
                  <a:lnTo>
                    <a:pt x="3634" y="26"/>
                  </a:lnTo>
                  <a:lnTo>
                    <a:pt x="3646" y="26"/>
                  </a:lnTo>
                  <a:lnTo>
                    <a:pt x="3646" y="26"/>
                  </a:lnTo>
                  <a:lnTo>
                    <a:pt x="3658" y="26"/>
                  </a:lnTo>
                  <a:lnTo>
                    <a:pt x="3670" y="26"/>
                  </a:lnTo>
                  <a:lnTo>
                    <a:pt x="3670" y="26"/>
                  </a:lnTo>
                  <a:lnTo>
                    <a:pt x="3706" y="26"/>
                  </a:lnTo>
                  <a:lnTo>
                    <a:pt x="3742" y="26"/>
                  </a:lnTo>
                  <a:lnTo>
                    <a:pt x="3742" y="26"/>
                  </a:lnTo>
                  <a:lnTo>
                    <a:pt x="3788" y="26"/>
                  </a:lnTo>
                  <a:lnTo>
                    <a:pt x="3788" y="26"/>
                  </a:lnTo>
                  <a:lnTo>
                    <a:pt x="3810" y="28"/>
                  </a:lnTo>
                  <a:lnTo>
                    <a:pt x="3810" y="28"/>
                  </a:lnTo>
                  <a:lnTo>
                    <a:pt x="3816" y="26"/>
                  </a:lnTo>
                  <a:lnTo>
                    <a:pt x="3816" y="26"/>
                  </a:lnTo>
                  <a:lnTo>
                    <a:pt x="3820" y="26"/>
                  </a:lnTo>
                  <a:lnTo>
                    <a:pt x="3824" y="28"/>
                  </a:lnTo>
                  <a:lnTo>
                    <a:pt x="3824" y="28"/>
                  </a:lnTo>
                  <a:lnTo>
                    <a:pt x="3832" y="26"/>
                  </a:lnTo>
                  <a:lnTo>
                    <a:pt x="3832" y="26"/>
                  </a:lnTo>
                  <a:lnTo>
                    <a:pt x="3846" y="24"/>
                  </a:lnTo>
                  <a:lnTo>
                    <a:pt x="3846" y="24"/>
                  </a:lnTo>
                  <a:lnTo>
                    <a:pt x="3850" y="24"/>
                  </a:lnTo>
                  <a:lnTo>
                    <a:pt x="3850" y="24"/>
                  </a:lnTo>
                  <a:lnTo>
                    <a:pt x="3856" y="26"/>
                  </a:lnTo>
                  <a:lnTo>
                    <a:pt x="3864" y="26"/>
                  </a:lnTo>
                  <a:lnTo>
                    <a:pt x="3878" y="24"/>
                  </a:lnTo>
                  <a:lnTo>
                    <a:pt x="3878" y="24"/>
                  </a:lnTo>
                  <a:lnTo>
                    <a:pt x="3890" y="24"/>
                  </a:lnTo>
                  <a:lnTo>
                    <a:pt x="3890" y="24"/>
                  </a:lnTo>
                  <a:lnTo>
                    <a:pt x="3900" y="24"/>
                  </a:lnTo>
                  <a:lnTo>
                    <a:pt x="3906" y="22"/>
                  </a:lnTo>
                  <a:lnTo>
                    <a:pt x="3910" y="20"/>
                  </a:lnTo>
                  <a:lnTo>
                    <a:pt x="3910" y="20"/>
                  </a:lnTo>
                  <a:lnTo>
                    <a:pt x="3914" y="20"/>
                  </a:lnTo>
                  <a:lnTo>
                    <a:pt x="3916" y="18"/>
                  </a:lnTo>
                  <a:lnTo>
                    <a:pt x="3916" y="18"/>
                  </a:lnTo>
                  <a:lnTo>
                    <a:pt x="3916" y="18"/>
                  </a:lnTo>
                  <a:lnTo>
                    <a:pt x="3916" y="18"/>
                  </a:lnTo>
                  <a:lnTo>
                    <a:pt x="3916" y="16"/>
                  </a:lnTo>
                  <a:lnTo>
                    <a:pt x="3916" y="14"/>
                  </a:lnTo>
                  <a:lnTo>
                    <a:pt x="3916" y="14"/>
                  </a:lnTo>
                  <a:lnTo>
                    <a:pt x="3868" y="14"/>
                  </a:lnTo>
                  <a:lnTo>
                    <a:pt x="3844" y="14"/>
                  </a:lnTo>
                  <a:lnTo>
                    <a:pt x="3820" y="12"/>
                  </a:lnTo>
                  <a:lnTo>
                    <a:pt x="3820" y="12"/>
                  </a:lnTo>
                  <a:close/>
                  <a:moveTo>
                    <a:pt x="744" y="10"/>
                  </a:moveTo>
                  <a:lnTo>
                    <a:pt x="744" y="10"/>
                  </a:lnTo>
                  <a:lnTo>
                    <a:pt x="744" y="8"/>
                  </a:lnTo>
                  <a:lnTo>
                    <a:pt x="744" y="8"/>
                  </a:lnTo>
                  <a:lnTo>
                    <a:pt x="744" y="8"/>
                  </a:lnTo>
                  <a:lnTo>
                    <a:pt x="746" y="8"/>
                  </a:lnTo>
                  <a:lnTo>
                    <a:pt x="744" y="10"/>
                  </a:lnTo>
                  <a:lnTo>
                    <a:pt x="744" y="10"/>
                  </a:lnTo>
                  <a:close/>
                  <a:moveTo>
                    <a:pt x="2874" y="18"/>
                  </a:moveTo>
                  <a:lnTo>
                    <a:pt x="2874" y="18"/>
                  </a:lnTo>
                  <a:lnTo>
                    <a:pt x="2874" y="16"/>
                  </a:lnTo>
                  <a:lnTo>
                    <a:pt x="2874" y="16"/>
                  </a:lnTo>
                  <a:lnTo>
                    <a:pt x="2876" y="18"/>
                  </a:lnTo>
                  <a:lnTo>
                    <a:pt x="2876" y="18"/>
                  </a:lnTo>
                  <a:lnTo>
                    <a:pt x="2874" y="18"/>
                  </a:lnTo>
                  <a:lnTo>
                    <a:pt x="2874" y="18"/>
                  </a:lnTo>
                  <a:close/>
                  <a:moveTo>
                    <a:pt x="3160" y="18"/>
                  </a:moveTo>
                  <a:lnTo>
                    <a:pt x="3160" y="18"/>
                  </a:lnTo>
                  <a:lnTo>
                    <a:pt x="3160" y="16"/>
                  </a:lnTo>
                  <a:lnTo>
                    <a:pt x="3160" y="16"/>
                  </a:lnTo>
                  <a:lnTo>
                    <a:pt x="3162" y="16"/>
                  </a:lnTo>
                  <a:lnTo>
                    <a:pt x="3162" y="16"/>
                  </a:lnTo>
                  <a:lnTo>
                    <a:pt x="3162" y="16"/>
                  </a:lnTo>
                  <a:lnTo>
                    <a:pt x="3160" y="18"/>
                  </a:lnTo>
                  <a:lnTo>
                    <a:pt x="316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12" name="Text Placeholder 11"/>
          <p:cNvSpPr>
            <a:spLocks noGrp="1"/>
          </p:cNvSpPr>
          <p:nvPr>
            <p:ph type="body" sz="quarter" idx="12"/>
          </p:nvPr>
        </p:nvSpPr>
        <p:spPr>
          <a:xfrm>
            <a:off x="349250" y="3629025"/>
            <a:ext cx="4587875" cy="1639661"/>
          </a:xfrm>
        </p:spPr>
        <p:txBody>
          <a:bodyPr lIns="0" tIns="0" rIns="0" bIns="0"/>
          <a:lstStyle>
            <a:lvl1pPr marL="228600" indent="-228600" algn="l">
              <a:lnSpc>
                <a:spcPct val="100000"/>
              </a:lnSpc>
              <a:spcAft>
                <a:spcPts val="0"/>
              </a:spcAft>
              <a:buFont typeface="Wingdings" pitchFamily="2" charset="2"/>
              <a:buNone/>
              <a:defRPr sz="2200">
                <a:solidFill>
                  <a:schemeClr val="tx1"/>
                </a:solidFill>
              </a:defRPr>
            </a:lvl1pPr>
            <a:lvl2pPr marL="300038" indent="0">
              <a:buFontTx/>
              <a:buNone/>
              <a:defRPr sz="2200">
                <a:solidFill>
                  <a:schemeClr val="tx1">
                    <a:lumMod val="65000"/>
                    <a:lumOff val="35000"/>
                  </a:schemeClr>
                </a:solidFill>
              </a:defRPr>
            </a:lvl2pPr>
            <a:lvl3pPr marL="638175" indent="0">
              <a:buFontTx/>
              <a:buNone/>
              <a:defRPr sz="2200">
                <a:solidFill>
                  <a:schemeClr val="tx1">
                    <a:lumMod val="65000"/>
                    <a:lumOff val="35000"/>
                  </a:schemeClr>
                </a:solidFill>
              </a:defRPr>
            </a:lvl3pPr>
            <a:lvl4pPr marL="928688" indent="0">
              <a:buFontTx/>
              <a:buNone/>
              <a:defRPr sz="2200">
                <a:solidFill>
                  <a:schemeClr val="tx1">
                    <a:lumMod val="65000"/>
                    <a:lumOff val="35000"/>
                  </a:schemeClr>
                </a:solidFill>
              </a:defRPr>
            </a:lvl4pPr>
            <a:lvl5pPr marL="1238250" indent="0">
              <a:buFontTx/>
              <a:buNone/>
              <a:defRPr sz="2200">
                <a:solidFill>
                  <a:schemeClr val="tx1">
                    <a:lumMod val="65000"/>
                    <a:lumOff val="35000"/>
                  </a:schemeClr>
                </a:solidFill>
              </a:defRPr>
            </a:lvl5pPr>
          </a:lstStyle>
          <a:p>
            <a:pPr lvl="0"/>
            <a:r>
              <a:rPr lang="en-US" dirty="0" smtClean="0"/>
              <a:t>Click to edit Master text styles</a:t>
            </a:r>
          </a:p>
        </p:txBody>
      </p:sp>
      <p:sp>
        <p:nvSpPr>
          <p:cNvPr id="6" name="Rectangle 6"/>
          <p:cNvSpPr>
            <a:spLocks noGrp="1" noChangeArrowheads="1"/>
          </p:cNvSpPr>
          <p:nvPr>
            <p:ph type="sldNum" sz="quarter" idx="10"/>
          </p:nvPr>
        </p:nvSpPr>
        <p:spPr/>
        <p:txBody>
          <a:bodyPr/>
          <a:lstStyle>
            <a:lvl1pPr>
              <a:defRPr/>
            </a:lvl1pPr>
          </a:lstStyle>
          <a:p>
            <a:pPr>
              <a:defRPr/>
            </a:pPr>
            <a:fld id="{4ED3660A-DD26-4D68-AB4C-4AE07E173604}" type="slidenum">
              <a:rPr lang="en-US"/>
              <a:pPr>
                <a:defRPr/>
              </a:pPr>
              <a:t>‹#›</a:t>
            </a:fld>
            <a:endParaRPr lang="en-US"/>
          </a:p>
        </p:txBody>
      </p:sp>
      <p:sp>
        <p:nvSpPr>
          <p:cNvPr id="9" name="Title 6"/>
          <p:cNvSpPr>
            <a:spLocks noGrp="1"/>
          </p:cNvSpPr>
          <p:nvPr userDrawn="1">
            <p:ph type="title"/>
          </p:nvPr>
        </p:nvSpPr>
        <p:spPr>
          <a:xfrm>
            <a:off x="349250" y="1736726"/>
            <a:ext cx="4587875" cy="1765300"/>
          </a:xfrm>
        </p:spPr>
        <p:txBody>
          <a:bodyPr lIns="0" anchor="b"/>
          <a:lstStyle>
            <a:lvl1pPr algn="l">
              <a:lnSpc>
                <a:spcPts val="4000"/>
              </a:lnSpc>
              <a:defRPr sz="3800" b="0">
                <a:solidFill>
                  <a:schemeClr val="accent3"/>
                </a:solidFill>
              </a:defRPr>
            </a:lvl1pPr>
          </a:lstStyle>
          <a:p>
            <a:endParaRPr lang="en-US" dirty="0" smtClean="0"/>
          </a:p>
        </p:txBody>
      </p:sp>
      <p:pic>
        <p:nvPicPr>
          <p:cNvPr id="8" name="Picture 7" descr="Shapes_2_HiRes.jpg"/>
          <p:cNvPicPr>
            <a:picLocks noChangeAspect="1"/>
          </p:cNvPicPr>
          <p:nvPr userDrawn="1"/>
        </p:nvPicPr>
        <p:blipFill>
          <a:blip r:embed="rId2" cstate="email"/>
          <a:stretch>
            <a:fillRect/>
          </a:stretch>
        </p:blipFill>
        <p:spPr>
          <a:xfrm>
            <a:off x="5181600" y="2452121"/>
            <a:ext cx="3613150" cy="2197748"/>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sp>
        <p:nvSpPr>
          <p:cNvPr id="12" name="Text Placeholder 11"/>
          <p:cNvSpPr>
            <a:spLocks noGrp="1"/>
          </p:cNvSpPr>
          <p:nvPr>
            <p:ph type="body" sz="quarter" idx="12"/>
          </p:nvPr>
        </p:nvSpPr>
        <p:spPr>
          <a:xfrm>
            <a:off x="349251" y="3628572"/>
            <a:ext cx="4587874" cy="1642675"/>
          </a:xfrm>
        </p:spPr>
        <p:txBody>
          <a:bodyPr lIns="0" tIns="0" rIns="0" bIns="0"/>
          <a:lstStyle>
            <a:lvl1pPr marL="0" indent="0" algn="l">
              <a:lnSpc>
                <a:spcPct val="100000"/>
              </a:lnSpc>
              <a:spcAft>
                <a:spcPts val="0"/>
              </a:spcAft>
              <a:buFont typeface="Wingdings" pitchFamily="2" charset="2"/>
              <a:buNone/>
              <a:defRPr sz="2200">
                <a:solidFill>
                  <a:schemeClr val="tx1"/>
                </a:solidFill>
              </a:defRPr>
            </a:lvl1pPr>
            <a:lvl2pPr marL="300038" indent="0">
              <a:buFontTx/>
              <a:buNone/>
              <a:defRPr sz="2200">
                <a:solidFill>
                  <a:schemeClr val="tx1">
                    <a:lumMod val="65000"/>
                    <a:lumOff val="35000"/>
                  </a:schemeClr>
                </a:solidFill>
              </a:defRPr>
            </a:lvl2pPr>
            <a:lvl3pPr marL="638175" indent="0">
              <a:buFontTx/>
              <a:buNone/>
              <a:defRPr sz="2200">
                <a:solidFill>
                  <a:schemeClr val="tx1">
                    <a:lumMod val="65000"/>
                    <a:lumOff val="35000"/>
                  </a:schemeClr>
                </a:solidFill>
              </a:defRPr>
            </a:lvl3pPr>
            <a:lvl4pPr marL="928688" indent="0">
              <a:buFontTx/>
              <a:buNone/>
              <a:defRPr sz="2200">
                <a:solidFill>
                  <a:schemeClr val="tx1">
                    <a:lumMod val="65000"/>
                    <a:lumOff val="35000"/>
                  </a:schemeClr>
                </a:solidFill>
              </a:defRPr>
            </a:lvl4pPr>
            <a:lvl5pPr marL="1238250" indent="0">
              <a:buFontTx/>
              <a:buNone/>
              <a:defRPr sz="2200">
                <a:solidFill>
                  <a:schemeClr val="tx1">
                    <a:lumMod val="65000"/>
                    <a:lumOff val="35000"/>
                  </a:schemeClr>
                </a:solidFill>
              </a:defRPr>
            </a:lvl5pPr>
          </a:lstStyle>
          <a:p>
            <a:pPr lvl="0"/>
            <a:r>
              <a:rPr lang="en-US" dirty="0" smtClean="0"/>
              <a:t>Click to edit Master text styles</a:t>
            </a:r>
          </a:p>
        </p:txBody>
      </p:sp>
      <p:sp>
        <p:nvSpPr>
          <p:cNvPr id="6" name="Rectangle 6"/>
          <p:cNvSpPr>
            <a:spLocks noGrp="1" noChangeArrowheads="1"/>
          </p:cNvSpPr>
          <p:nvPr>
            <p:ph type="sldNum" sz="quarter" idx="10"/>
          </p:nvPr>
        </p:nvSpPr>
        <p:spPr/>
        <p:txBody>
          <a:bodyPr/>
          <a:lstStyle>
            <a:lvl1pPr>
              <a:defRPr/>
            </a:lvl1pPr>
          </a:lstStyle>
          <a:p>
            <a:pPr>
              <a:defRPr/>
            </a:pPr>
            <a:fld id="{4ED3660A-DD26-4D68-AB4C-4AE07E173604}" type="slidenum">
              <a:rPr lang="en-US"/>
              <a:pPr>
                <a:defRPr/>
              </a:pPr>
              <a:t>‹#›</a:t>
            </a:fld>
            <a:endParaRPr lang="en-US"/>
          </a:p>
        </p:txBody>
      </p:sp>
      <p:sp>
        <p:nvSpPr>
          <p:cNvPr id="9" name="Title 6"/>
          <p:cNvSpPr>
            <a:spLocks noGrp="1"/>
          </p:cNvSpPr>
          <p:nvPr>
            <p:ph type="title"/>
          </p:nvPr>
        </p:nvSpPr>
        <p:spPr>
          <a:xfrm>
            <a:off x="349250" y="1736725"/>
            <a:ext cx="4587875" cy="1766207"/>
          </a:xfrm>
        </p:spPr>
        <p:txBody>
          <a:bodyPr lIns="0" anchor="b"/>
          <a:lstStyle>
            <a:lvl1pPr algn="l">
              <a:lnSpc>
                <a:spcPts val="4000"/>
              </a:lnSpc>
              <a:defRPr sz="3800" b="0">
                <a:solidFill>
                  <a:schemeClr val="accent3"/>
                </a:solidFill>
              </a:defRPr>
            </a:lvl1pPr>
          </a:lstStyle>
          <a:p>
            <a:endParaRPr lang="en-US" dirty="0" smtClean="0"/>
          </a:p>
        </p:txBody>
      </p:sp>
      <p:pic>
        <p:nvPicPr>
          <p:cNvPr id="8" name="Picture 7" descr="Shapes_2_HiRes.jpg"/>
          <p:cNvPicPr>
            <a:picLocks noChangeAspect="1"/>
          </p:cNvPicPr>
          <p:nvPr userDrawn="1"/>
        </p:nvPicPr>
        <p:blipFill>
          <a:blip r:embed="rId2" cstate="email"/>
          <a:stretch>
            <a:fillRect/>
          </a:stretch>
        </p:blipFill>
        <p:spPr>
          <a:xfrm>
            <a:off x="5181600" y="2452121"/>
            <a:ext cx="3613150" cy="219774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0"/>
          </p:nvPr>
        </p:nvSpPr>
        <p:spPr>
          <a:ln/>
        </p:spPr>
        <p:txBody>
          <a:bodyPr/>
          <a:lstStyle>
            <a:lvl1pPr>
              <a:defRPr/>
            </a:lvl1pPr>
          </a:lstStyle>
          <a:p>
            <a:pPr>
              <a:defRPr/>
            </a:pPr>
            <a:fld id="{D3FA020B-04BE-426D-AE2C-2E6EF2F1CA2C}" type="slidenum">
              <a:rPr lang="en-US"/>
              <a:pPr>
                <a:defRPr/>
              </a:pPr>
              <a:t>‹#›</a:t>
            </a:fld>
            <a:endParaRPr lang="en-US"/>
          </a:p>
        </p:txBody>
      </p:sp>
      <p:grpSp>
        <p:nvGrpSpPr>
          <p:cNvPr id="8" name="Group 7"/>
          <p:cNvGrpSpPr/>
          <p:nvPr userDrawn="1"/>
        </p:nvGrpSpPr>
        <p:grpSpPr bwMode="gray">
          <a:xfrm>
            <a:off x="347662" y="6445714"/>
            <a:ext cx="8449056" cy="107486"/>
            <a:chOff x="347662" y="6160730"/>
            <a:chExt cx="8449056" cy="107486"/>
          </a:xfrm>
        </p:grpSpPr>
        <p:sp>
          <p:nvSpPr>
            <p:cNvPr id="9" name="Freeform 5"/>
            <p:cNvSpPr>
              <a:spLocks/>
            </p:cNvSpPr>
            <p:nvPr userDrawn="1"/>
          </p:nvSpPr>
          <p:spPr bwMode="gray">
            <a:xfrm>
              <a:off x="347662" y="6160730"/>
              <a:ext cx="8449056" cy="107486"/>
            </a:xfrm>
            <a:custGeom>
              <a:avLst/>
              <a:gdLst>
                <a:gd name="T0" fmla="*/ 116 w 3930"/>
                <a:gd name="T1" fmla="*/ 4 h 50"/>
                <a:gd name="T2" fmla="*/ 258 w 3930"/>
                <a:gd name="T3" fmla="*/ 2 h 50"/>
                <a:gd name="T4" fmla="*/ 376 w 3930"/>
                <a:gd name="T5" fmla="*/ 2 h 50"/>
                <a:gd name="T6" fmla="*/ 494 w 3930"/>
                <a:gd name="T7" fmla="*/ 6 h 50"/>
                <a:gd name="T8" fmla="*/ 628 w 3930"/>
                <a:gd name="T9" fmla="*/ 8 h 50"/>
                <a:gd name="T10" fmla="*/ 774 w 3930"/>
                <a:gd name="T11" fmla="*/ 6 h 50"/>
                <a:gd name="T12" fmla="*/ 894 w 3930"/>
                <a:gd name="T13" fmla="*/ 4 h 50"/>
                <a:gd name="T14" fmla="*/ 1038 w 3930"/>
                <a:gd name="T15" fmla="*/ 4 h 50"/>
                <a:gd name="T16" fmla="*/ 1196 w 3930"/>
                <a:gd name="T17" fmla="*/ 2 h 50"/>
                <a:gd name="T18" fmla="*/ 1326 w 3930"/>
                <a:gd name="T19" fmla="*/ 4 h 50"/>
                <a:gd name="T20" fmla="*/ 1428 w 3930"/>
                <a:gd name="T21" fmla="*/ 4 h 50"/>
                <a:gd name="T22" fmla="*/ 1568 w 3930"/>
                <a:gd name="T23" fmla="*/ 6 h 50"/>
                <a:gd name="T24" fmla="*/ 1710 w 3930"/>
                <a:gd name="T25" fmla="*/ 6 h 50"/>
                <a:gd name="T26" fmla="*/ 1826 w 3930"/>
                <a:gd name="T27" fmla="*/ 8 h 50"/>
                <a:gd name="T28" fmla="*/ 1950 w 3930"/>
                <a:gd name="T29" fmla="*/ 4 h 50"/>
                <a:gd name="T30" fmla="*/ 2106 w 3930"/>
                <a:gd name="T31" fmla="*/ 4 h 50"/>
                <a:gd name="T32" fmla="*/ 2234 w 3930"/>
                <a:gd name="T33" fmla="*/ 2 h 50"/>
                <a:gd name="T34" fmla="*/ 2354 w 3930"/>
                <a:gd name="T35" fmla="*/ 2 h 50"/>
                <a:gd name="T36" fmla="*/ 2498 w 3930"/>
                <a:gd name="T37" fmla="*/ 6 h 50"/>
                <a:gd name="T38" fmla="*/ 2580 w 3930"/>
                <a:gd name="T39" fmla="*/ 4 h 50"/>
                <a:gd name="T40" fmla="*/ 2684 w 3930"/>
                <a:gd name="T41" fmla="*/ 4 h 50"/>
                <a:gd name="T42" fmla="*/ 2830 w 3930"/>
                <a:gd name="T43" fmla="*/ 4 h 50"/>
                <a:gd name="T44" fmla="*/ 2932 w 3930"/>
                <a:gd name="T45" fmla="*/ 6 h 50"/>
                <a:gd name="T46" fmla="*/ 3058 w 3930"/>
                <a:gd name="T47" fmla="*/ 6 h 50"/>
                <a:gd name="T48" fmla="*/ 3176 w 3930"/>
                <a:gd name="T49" fmla="*/ 10 h 50"/>
                <a:gd name="T50" fmla="*/ 3262 w 3930"/>
                <a:gd name="T51" fmla="*/ 14 h 50"/>
                <a:gd name="T52" fmla="*/ 3340 w 3930"/>
                <a:gd name="T53" fmla="*/ 12 h 50"/>
                <a:gd name="T54" fmla="*/ 3456 w 3930"/>
                <a:gd name="T55" fmla="*/ 18 h 50"/>
                <a:gd name="T56" fmla="*/ 3592 w 3930"/>
                <a:gd name="T57" fmla="*/ 16 h 50"/>
                <a:gd name="T58" fmla="*/ 3648 w 3930"/>
                <a:gd name="T59" fmla="*/ 16 h 50"/>
                <a:gd name="T60" fmla="*/ 3784 w 3930"/>
                <a:gd name="T61" fmla="*/ 20 h 50"/>
                <a:gd name="T62" fmla="*/ 3846 w 3930"/>
                <a:gd name="T63" fmla="*/ 24 h 50"/>
                <a:gd name="T64" fmla="*/ 3874 w 3930"/>
                <a:gd name="T65" fmla="*/ 36 h 50"/>
                <a:gd name="T66" fmla="*/ 3782 w 3930"/>
                <a:gd name="T67" fmla="*/ 42 h 50"/>
                <a:gd name="T68" fmla="*/ 3676 w 3930"/>
                <a:gd name="T69" fmla="*/ 46 h 50"/>
                <a:gd name="T70" fmla="*/ 3570 w 3930"/>
                <a:gd name="T71" fmla="*/ 48 h 50"/>
                <a:gd name="T72" fmla="*/ 3518 w 3930"/>
                <a:gd name="T73" fmla="*/ 48 h 50"/>
                <a:gd name="T74" fmla="*/ 3396 w 3930"/>
                <a:gd name="T75" fmla="*/ 48 h 50"/>
                <a:gd name="T76" fmla="*/ 3304 w 3930"/>
                <a:gd name="T77" fmla="*/ 48 h 50"/>
                <a:gd name="T78" fmla="*/ 3152 w 3930"/>
                <a:gd name="T79" fmla="*/ 40 h 50"/>
                <a:gd name="T80" fmla="*/ 3042 w 3930"/>
                <a:gd name="T81" fmla="*/ 42 h 50"/>
                <a:gd name="T82" fmla="*/ 2898 w 3930"/>
                <a:gd name="T83" fmla="*/ 36 h 50"/>
                <a:gd name="T84" fmla="*/ 2814 w 3930"/>
                <a:gd name="T85" fmla="*/ 38 h 50"/>
                <a:gd name="T86" fmla="*/ 2692 w 3930"/>
                <a:gd name="T87" fmla="*/ 36 h 50"/>
                <a:gd name="T88" fmla="*/ 2588 w 3930"/>
                <a:gd name="T89" fmla="*/ 34 h 50"/>
                <a:gd name="T90" fmla="*/ 2466 w 3930"/>
                <a:gd name="T91" fmla="*/ 38 h 50"/>
                <a:gd name="T92" fmla="*/ 2356 w 3930"/>
                <a:gd name="T93" fmla="*/ 36 h 50"/>
                <a:gd name="T94" fmla="*/ 2212 w 3930"/>
                <a:gd name="T95" fmla="*/ 40 h 50"/>
                <a:gd name="T96" fmla="*/ 2040 w 3930"/>
                <a:gd name="T97" fmla="*/ 40 h 50"/>
                <a:gd name="T98" fmla="*/ 1922 w 3930"/>
                <a:gd name="T99" fmla="*/ 40 h 50"/>
                <a:gd name="T100" fmla="*/ 1804 w 3930"/>
                <a:gd name="T101" fmla="*/ 42 h 50"/>
                <a:gd name="T102" fmla="*/ 1642 w 3930"/>
                <a:gd name="T103" fmla="*/ 44 h 50"/>
                <a:gd name="T104" fmla="*/ 1492 w 3930"/>
                <a:gd name="T105" fmla="*/ 46 h 50"/>
                <a:gd name="T106" fmla="*/ 1354 w 3930"/>
                <a:gd name="T107" fmla="*/ 44 h 50"/>
                <a:gd name="T108" fmla="*/ 1180 w 3930"/>
                <a:gd name="T109" fmla="*/ 44 h 50"/>
                <a:gd name="T110" fmla="*/ 1052 w 3930"/>
                <a:gd name="T111" fmla="*/ 46 h 50"/>
                <a:gd name="T112" fmla="*/ 936 w 3930"/>
                <a:gd name="T113" fmla="*/ 44 h 50"/>
                <a:gd name="T114" fmla="*/ 790 w 3930"/>
                <a:gd name="T115" fmla="*/ 40 h 50"/>
                <a:gd name="T116" fmla="*/ 636 w 3930"/>
                <a:gd name="T117" fmla="*/ 42 h 50"/>
                <a:gd name="T118" fmla="*/ 494 w 3930"/>
                <a:gd name="T119" fmla="*/ 46 h 50"/>
                <a:gd name="T120" fmla="*/ 362 w 3930"/>
                <a:gd name="T121" fmla="*/ 42 h 50"/>
                <a:gd name="T122" fmla="*/ 222 w 3930"/>
                <a:gd name="T123" fmla="*/ 40 h 50"/>
                <a:gd name="T124" fmla="*/ 70 w 3930"/>
                <a:gd name="T125"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30" h="50">
                  <a:moveTo>
                    <a:pt x="2" y="14"/>
                  </a:moveTo>
                  <a:lnTo>
                    <a:pt x="2" y="14"/>
                  </a:lnTo>
                  <a:lnTo>
                    <a:pt x="0" y="14"/>
                  </a:lnTo>
                  <a:lnTo>
                    <a:pt x="0" y="14"/>
                  </a:lnTo>
                  <a:lnTo>
                    <a:pt x="2" y="10"/>
                  </a:lnTo>
                  <a:lnTo>
                    <a:pt x="2" y="10"/>
                  </a:lnTo>
                  <a:lnTo>
                    <a:pt x="2" y="8"/>
                  </a:lnTo>
                  <a:lnTo>
                    <a:pt x="2" y="8"/>
                  </a:lnTo>
                  <a:lnTo>
                    <a:pt x="4" y="8"/>
                  </a:lnTo>
                  <a:lnTo>
                    <a:pt x="4" y="8"/>
                  </a:lnTo>
                  <a:lnTo>
                    <a:pt x="4" y="6"/>
                  </a:lnTo>
                  <a:lnTo>
                    <a:pt x="4" y="6"/>
                  </a:lnTo>
                  <a:lnTo>
                    <a:pt x="8" y="4"/>
                  </a:lnTo>
                  <a:lnTo>
                    <a:pt x="8" y="4"/>
                  </a:lnTo>
                  <a:lnTo>
                    <a:pt x="8" y="4"/>
                  </a:lnTo>
                  <a:lnTo>
                    <a:pt x="8" y="4"/>
                  </a:lnTo>
                  <a:lnTo>
                    <a:pt x="10" y="2"/>
                  </a:lnTo>
                  <a:lnTo>
                    <a:pt x="10" y="2"/>
                  </a:lnTo>
                  <a:lnTo>
                    <a:pt x="14" y="2"/>
                  </a:lnTo>
                  <a:lnTo>
                    <a:pt x="14" y="2"/>
                  </a:lnTo>
                  <a:lnTo>
                    <a:pt x="16" y="2"/>
                  </a:lnTo>
                  <a:lnTo>
                    <a:pt x="16" y="2"/>
                  </a:lnTo>
                  <a:lnTo>
                    <a:pt x="18" y="2"/>
                  </a:lnTo>
                  <a:lnTo>
                    <a:pt x="18" y="2"/>
                  </a:lnTo>
                  <a:lnTo>
                    <a:pt x="20" y="0"/>
                  </a:lnTo>
                  <a:lnTo>
                    <a:pt x="20" y="0"/>
                  </a:lnTo>
                  <a:lnTo>
                    <a:pt x="26" y="2"/>
                  </a:lnTo>
                  <a:lnTo>
                    <a:pt x="26" y="2"/>
                  </a:lnTo>
                  <a:lnTo>
                    <a:pt x="28" y="2"/>
                  </a:lnTo>
                  <a:lnTo>
                    <a:pt x="28" y="2"/>
                  </a:lnTo>
                  <a:lnTo>
                    <a:pt x="30" y="2"/>
                  </a:lnTo>
                  <a:lnTo>
                    <a:pt x="30" y="2"/>
                  </a:lnTo>
                  <a:lnTo>
                    <a:pt x="32" y="2"/>
                  </a:lnTo>
                  <a:lnTo>
                    <a:pt x="32" y="2"/>
                  </a:lnTo>
                  <a:lnTo>
                    <a:pt x="34" y="2"/>
                  </a:lnTo>
                  <a:lnTo>
                    <a:pt x="34" y="2"/>
                  </a:lnTo>
                  <a:lnTo>
                    <a:pt x="36" y="2"/>
                  </a:lnTo>
                  <a:lnTo>
                    <a:pt x="36" y="2"/>
                  </a:lnTo>
                  <a:lnTo>
                    <a:pt x="38" y="2"/>
                  </a:lnTo>
                  <a:lnTo>
                    <a:pt x="38" y="2"/>
                  </a:lnTo>
                  <a:lnTo>
                    <a:pt x="40" y="2"/>
                  </a:lnTo>
                  <a:lnTo>
                    <a:pt x="40" y="2"/>
                  </a:lnTo>
                  <a:lnTo>
                    <a:pt x="46" y="2"/>
                  </a:lnTo>
                  <a:lnTo>
                    <a:pt x="46" y="2"/>
                  </a:lnTo>
                  <a:lnTo>
                    <a:pt x="48" y="2"/>
                  </a:lnTo>
                  <a:lnTo>
                    <a:pt x="48" y="2"/>
                  </a:lnTo>
                  <a:lnTo>
                    <a:pt x="50" y="2"/>
                  </a:lnTo>
                  <a:lnTo>
                    <a:pt x="50" y="2"/>
                  </a:lnTo>
                  <a:lnTo>
                    <a:pt x="60" y="0"/>
                  </a:lnTo>
                  <a:lnTo>
                    <a:pt x="60" y="0"/>
                  </a:lnTo>
                  <a:lnTo>
                    <a:pt x="62" y="0"/>
                  </a:lnTo>
                  <a:lnTo>
                    <a:pt x="62" y="0"/>
                  </a:lnTo>
                  <a:lnTo>
                    <a:pt x="66" y="0"/>
                  </a:lnTo>
                  <a:lnTo>
                    <a:pt x="66" y="0"/>
                  </a:lnTo>
                  <a:lnTo>
                    <a:pt x="70" y="2"/>
                  </a:lnTo>
                  <a:lnTo>
                    <a:pt x="70" y="2"/>
                  </a:lnTo>
                  <a:lnTo>
                    <a:pt x="72" y="2"/>
                  </a:lnTo>
                  <a:lnTo>
                    <a:pt x="76" y="2"/>
                  </a:lnTo>
                  <a:lnTo>
                    <a:pt x="76" y="2"/>
                  </a:lnTo>
                  <a:lnTo>
                    <a:pt x="80" y="4"/>
                  </a:lnTo>
                  <a:lnTo>
                    <a:pt x="80" y="4"/>
                  </a:lnTo>
                  <a:lnTo>
                    <a:pt x="82" y="2"/>
                  </a:lnTo>
                  <a:lnTo>
                    <a:pt x="84" y="2"/>
                  </a:lnTo>
                  <a:lnTo>
                    <a:pt x="84" y="2"/>
                  </a:lnTo>
                  <a:lnTo>
                    <a:pt x="86" y="2"/>
                  </a:lnTo>
                  <a:lnTo>
                    <a:pt x="86" y="2"/>
                  </a:lnTo>
                  <a:lnTo>
                    <a:pt x="90" y="4"/>
                  </a:lnTo>
                  <a:lnTo>
                    <a:pt x="90" y="4"/>
                  </a:lnTo>
                  <a:lnTo>
                    <a:pt x="92" y="4"/>
                  </a:lnTo>
                  <a:lnTo>
                    <a:pt x="92" y="4"/>
                  </a:lnTo>
                  <a:lnTo>
                    <a:pt x="94" y="4"/>
                  </a:lnTo>
                  <a:lnTo>
                    <a:pt x="94" y="4"/>
                  </a:lnTo>
                  <a:lnTo>
                    <a:pt x="98" y="2"/>
                  </a:lnTo>
                  <a:lnTo>
                    <a:pt x="98" y="2"/>
                  </a:lnTo>
                  <a:lnTo>
                    <a:pt x="102" y="4"/>
                  </a:lnTo>
                  <a:lnTo>
                    <a:pt x="106" y="4"/>
                  </a:lnTo>
                  <a:lnTo>
                    <a:pt x="106" y="4"/>
                  </a:lnTo>
                  <a:lnTo>
                    <a:pt x="108" y="4"/>
                  </a:lnTo>
                  <a:lnTo>
                    <a:pt x="108" y="4"/>
                  </a:lnTo>
                  <a:lnTo>
                    <a:pt x="110" y="4"/>
                  </a:lnTo>
                  <a:lnTo>
                    <a:pt x="112" y="6"/>
                  </a:lnTo>
                  <a:lnTo>
                    <a:pt x="112" y="6"/>
                  </a:lnTo>
                  <a:lnTo>
                    <a:pt x="116" y="4"/>
                  </a:lnTo>
                  <a:lnTo>
                    <a:pt x="116" y="4"/>
                  </a:lnTo>
                  <a:lnTo>
                    <a:pt x="120" y="4"/>
                  </a:lnTo>
                  <a:lnTo>
                    <a:pt x="120" y="4"/>
                  </a:lnTo>
                  <a:lnTo>
                    <a:pt x="124" y="4"/>
                  </a:lnTo>
                  <a:lnTo>
                    <a:pt x="124" y="4"/>
                  </a:lnTo>
                  <a:lnTo>
                    <a:pt x="128" y="4"/>
                  </a:lnTo>
                  <a:lnTo>
                    <a:pt x="134" y="4"/>
                  </a:lnTo>
                  <a:lnTo>
                    <a:pt x="134" y="4"/>
                  </a:lnTo>
                  <a:lnTo>
                    <a:pt x="136" y="4"/>
                  </a:lnTo>
                  <a:lnTo>
                    <a:pt x="136" y="4"/>
                  </a:lnTo>
                  <a:lnTo>
                    <a:pt x="138" y="2"/>
                  </a:lnTo>
                  <a:lnTo>
                    <a:pt x="138" y="2"/>
                  </a:lnTo>
                  <a:lnTo>
                    <a:pt x="142" y="4"/>
                  </a:lnTo>
                  <a:lnTo>
                    <a:pt x="142" y="4"/>
                  </a:lnTo>
                  <a:lnTo>
                    <a:pt x="146" y="2"/>
                  </a:lnTo>
                  <a:lnTo>
                    <a:pt x="146" y="2"/>
                  </a:lnTo>
                  <a:lnTo>
                    <a:pt x="148" y="2"/>
                  </a:lnTo>
                  <a:lnTo>
                    <a:pt x="148" y="2"/>
                  </a:lnTo>
                  <a:lnTo>
                    <a:pt x="150" y="2"/>
                  </a:lnTo>
                  <a:lnTo>
                    <a:pt x="150" y="2"/>
                  </a:lnTo>
                  <a:lnTo>
                    <a:pt x="156" y="4"/>
                  </a:lnTo>
                  <a:lnTo>
                    <a:pt x="156" y="4"/>
                  </a:lnTo>
                  <a:lnTo>
                    <a:pt x="158" y="2"/>
                  </a:lnTo>
                  <a:lnTo>
                    <a:pt x="158" y="2"/>
                  </a:lnTo>
                  <a:lnTo>
                    <a:pt x="164" y="2"/>
                  </a:lnTo>
                  <a:lnTo>
                    <a:pt x="164" y="2"/>
                  </a:lnTo>
                  <a:lnTo>
                    <a:pt x="168" y="2"/>
                  </a:lnTo>
                  <a:lnTo>
                    <a:pt x="174" y="4"/>
                  </a:lnTo>
                  <a:lnTo>
                    <a:pt x="174" y="4"/>
                  </a:lnTo>
                  <a:lnTo>
                    <a:pt x="178" y="2"/>
                  </a:lnTo>
                  <a:lnTo>
                    <a:pt x="178" y="2"/>
                  </a:lnTo>
                  <a:lnTo>
                    <a:pt x="180" y="4"/>
                  </a:lnTo>
                  <a:lnTo>
                    <a:pt x="180" y="4"/>
                  </a:lnTo>
                  <a:lnTo>
                    <a:pt x="182" y="2"/>
                  </a:lnTo>
                  <a:lnTo>
                    <a:pt x="182" y="2"/>
                  </a:lnTo>
                  <a:lnTo>
                    <a:pt x="186" y="2"/>
                  </a:lnTo>
                  <a:lnTo>
                    <a:pt x="186" y="2"/>
                  </a:lnTo>
                  <a:lnTo>
                    <a:pt x="188" y="4"/>
                  </a:lnTo>
                  <a:lnTo>
                    <a:pt x="188" y="4"/>
                  </a:lnTo>
                  <a:lnTo>
                    <a:pt x="190" y="2"/>
                  </a:lnTo>
                  <a:lnTo>
                    <a:pt x="190" y="2"/>
                  </a:lnTo>
                  <a:lnTo>
                    <a:pt x="192" y="2"/>
                  </a:lnTo>
                  <a:lnTo>
                    <a:pt x="192" y="2"/>
                  </a:lnTo>
                  <a:lnTo>
                    <a:pt x="194" y="2"/>
                  </a:lnTo>
                  <a:lnTo>
                    <a:pt x="194" y="2"/>
                  </a:lnTo>
                  <a:lnTo>
                    <a:pt x="196" y="2"/>
                  </a:lnTo>
                  <a:lnTo>
                    <a:pt x="196" y="2"/>
                  </a:lnTo>
                  <a:lnTo>
                    <a:pt x="200" y="2"/>
                  </a:lnTo>
                  <a:lnTo>
                    <a:pt x="200" y="2"/>
                  </a:lnTo>
                  <a:lnTo>
                    <a:pt x="204" y="4"/>
                  </a:lnTo>
                  <a:lnTo>
                    <a:pt x="204" y="4"/>
                  </a:lnTo>
                  <a:lnTo>
                    <a:pt x="210" y="2"/>
                  </a:lnTo>
                  <a:lnTo>
                    <a:pt x="210" y="2"/>
                  </a:lnTo>
                  <a:lnTo>
                    <a:pt x="212" y="2"/>
                  </a:lnTo>
                  <a:lnTo>
                    <a:pt x="212" y="2"/>
                  </a:lnTo>
                  <a:lnTo>
                    <a:pt x="214" y="2"/>
                  </a:lnTo>
                  <a:lnTo>
                    <a:pt x="214" y="2"/>
                  </a:lnTo>
                  <a:lnTo>
                    <a:pt x="214" y="2"/>
                  </a:lnTo>
                  <a:lnTo>
                    <a:pt x="214" y="2"/>
                  </a:lnTo>
                  <a:lnTo>
                    <a:pt x="214" y="4"/>
                  </a:lnTo>
                  <a:lnTo>
                    <a:pt x="214" y="4"/>
                  </a:lnTo>
                  <a:lnTo>
                    <a:pt x="216" y="4"/>
                  </a:lnTo>
                  <a:lnTo>
                    <a:pt x="216" y="4"/>
                  </a:lnTo>
                  <a:lnTo>
                    <a:pt x="218" y="4"/>
                  </a:lnTo>
                  <a:lnTo>
                    <a:pt x="218" y="4"/>
                  </a:lnTo>
                  <a:lnTo>
                    <a:pt x="224" y="4"/>
                  </a:lnTo>
                  <a:lnTo>
                    <a:pt x="224" y="4"/>
                  </a:lnTo>
                  <a:lnTo>
                    <a:pt x="226" y="0"/>
                  </a:lnTo>
                  <a:lnTo>
                    <a:pt x="226" y="0"/>
                  </a:lnTo>
                  <a:lnTo>
                    <a:pt x="232" y="0"/>
                  </a:lnTo>
                  <a:lnTo>
                    <a:pt x="232" y="0"/>
                  </a:lnTo>
                  <a:lnTo>
                    <a:pt x="234" y="0"/>
                  </a:lnTo>
                  <a:lnTo>
                    <a:pt x="234" y="0"/>
                  </a:lnTo>
                  <a:lnTo>
                    <a:pt x="238" y="2"/>
                  </a:lnTo>
                  <a:lnTo>
                    <a:pt x="238" y="2"/>
                  </a:lnTo>
                  <a:lnTo>
                    <a:pt x="244" y="2"/>
                  </a:lnTo>
                  <a:lnTo>
                    <a:pt x="244" y="2"/>
                  </a:lnTo>
                  <a:lnTo>
                    <a:pt x="248" y="2"/>
                  </a:lnTo>
                  <a:lnTo>
                    <a:pt x="248" y="2"/>
                  </a:lnTo>
                  <a:lnTo>
                    <a:pt x="252" y="2"/>
                  </a:lnTo>
                  <a:lnTo>
                    <a:pt x="252" y="2"/>
                  </a:lnTo>
                  <a:lnTo>
                    <a:pt x="256" y="2"/>
                  </a:lnTo>
                  <a:lnTo>
                    <a:pt x="256" y="2"/>
                  </a:lnTo>
                  <a:lnTo>
                    <a:pt x="258" y="2"/>
                  </a:lnTo>
                  <a:lnTo>
                    <a:pt x="258" y="2"/>
                  </a:lnTo>
                  <a:lnTo>
                    <a:pt x="258" y="2"/>
                  </a:lnTo>
                  <a:lnTo>
                    <a:pt x="258" y="2"/>
                  </a:lnTo>
                  <a:lnTo>
                    <a:pt x="258" y="2"/>
                  </a:lnTo>
                  <a:lnTo>
                    <a:pt x="258" y="2"/>
                  </a:lnTo>
                  <a:lnTo>
                    <a:pt x="260" y="2"/>
                  </a:lnTo>
                  <a:lnTo>
                    <a:pt x="260" y="2"/>
                  </a:lnTo>
                  <a:lnTo>
                    <a:pt x="262" y="2"/>
                  </a:lnTo>
                  <a:lnTo>
                    <a:pt x="262" y="2"/>
                  </a:lnTo>
                  <a:lnTo>
                    <a:pt x="268" y="2"/>
                  </a:lnTo>
                  <a:lnTo>
                    <a:pt x="268" y="2"/>
                  </a:lnTo>
                  <a:lnTo>
                    <a:pt x="268" y="2"/>
                  </a:lnTo>
                  <a:lnTo>
                    <a:pt x="268" y="2"/>
                  </a:lnTo>
                  <a:lnTo>
                    <a:pt x="270" y="2"/>
                  </a:lnTo>
                  <a:lnTo>
                    <a:pt x="270" y="2"/>
                  </a:lnTo>
                  <a:lnTo>
                    <a:pt x="276" y="2"/>
                  </a:lnTo>
                  <a:lnTo>
                    <a:pt x="276" y="2"/>
                  </a:lnTo>
                  <a:lnTo>
                    <a:pt x="276" y="2"/>
                  </a:lnTo>
                  <a:lnTo>
                    <a:pt x="276" y="2"/>
                  </a:lnTo>
                  <a:lnTo>
                    <a:pt x="278" y="2"/>
                  </a:lnTo>
                  <a:lnTo>
                    <a:pt x="278" y="2"/>
                  </a:lnTo>
                  <a:lnTo>
                    <a:pt x="280" y="2"/>
                  </a:lnTo>
                  <a:lnTo>
                    <a:pt x="280" y="2"/>
                  </a:lnTo>
                  <a:lnTo>
                    <a:pt x="280" y="4"/>
                  </a:lnTo>
                  <a:lnTo>
                    <a:pt x="280" y="4"/>
                  </a:lnTo>
                  <a:lnTo>
                    <a:pt x="282" y="2"/>
                  </a:lnTo>
                  <a:lnTo>
                    <a:pt x="282" y="2"/>
                  </a:lnTo>
                  <a:lnTo>
                    <a:pt x="288" y="2"/>
                  </a:lnTo>
                  <a:lnTo>
                    <a:pt x="288" y="2"/>
                  </a:lnTo>
                  <a:lnTo>
                    <a:pt x="290" y="2"/>
                  </a:lnTo>
                  <a:lnTo>
                    <a:pt x="290" y="2"/>
                  </a:lnTo>
                  <a:lnTo>
                    <a:pt x="296" y="2"/>
                  </a:lnTo>
                  <a:lnTo>
                    <a:pt x="296" y="2"/>
                  </a:lnTo>
                  <a:lnTo>
                    <a:pt x="298" y="2"/>
                  </a:lnTo>
                  <a:lnTo>
                    <a:pt x="298" y="2"/>
                  </a:lnTo>
                  <a:lnTo>
                    <a:pt x="298" y="2"/>
                  </a:lnTo>
                  <a:lnTo>
                    <a:pt x="298" y="2"/>
                  </a:lnTo>
                  <a:lnTo>
                    <a:pt x="302" y="2"/>
                  </a:lnTo>
                  <a:lnTo>
                    <a:pt x="302" y="2"/>
                  </a:lnTo>
                  <a:lnTo>
                    <a:pt x="306" y="2"/>
                  </a:lnTo>
                  <a:lnTo>
                    <a:pt x="306" y="2"/>
                  </a:lnTo>
                  <a:lnTo>
                    <a:pt x="310" y="2"/>
                  </a:lnTo>
                  <a:lnTo>
                    <a:pt x="312" y="2"/>
                  </a:lnTo>
                  <a:lnTo>
                    <a:pt x="312" y="2"/>
                  </a:lnTo>
                  <a:lnTo>
                    <a:pt x="318" y="2"/>
                  </a:lnTo>
                  <a:lnTo>
                    <a:pt x="322" y="2"/>
                  </a:lnTo>
                  <a:lnTo>
                    <a:pt x="322" y="2"/>
                  </a:lnTo>
                  <a:lnTo>
                    <a:pt x="324" y="4"/>
                  </a:lnTo>
                  <a:lnTo>
                    <a:pt x="324" y="4"/>
                  </a:lnTo>
                  <a:lnTo>
                    <a:pt x="324" y="2"/>
                  </a:lnTo>
                  <a:lnTo>
                    <a:pt x="326" y="2"/>
                  </a:lnTo>
                  <a:lnTo>
                    <a:pt x="326" y="2"/>
                  </a:lnTo>
                  <a:lnTo>
                    <a:pt x="332" y="2"/>
                  </a:lnTo>
                  <a:lnTo>
                    <a:pt x="332" y="2"/>
                  </a:lnTo>
                  <a:lnTo>
                    <a:pt x="336" y="2"/>
                  </a:lnTo>
                  <a:lnTo>
                    <a:pt x="342" y="2"/>
                  </a:lnTo>
                  <a:lnTo>
                    <a:pt x="342" y="2"/>
                  </a:lnTo>
                  <a:lnTo>
                    <a:pt x="344" y="2"/>
                  </a:lnTo>
                  <a:lnTo>
                    <a:pt x="348" y="2"/>
                  </a:lnTo>
                  <a:lnTo>
                    <a:pt x="348" y="2"/>
                  </a:lnTo>
                  <a:lnTo>
                    <a:pt x="352" y="2"/>
                  </a:lnTo>
                  <a:lnTo>
                    <a:pt x="352" y="2"/>
                  </a:lnTo>
                  <a:lnTo>
                    <a:pt x="354" y="2"/>
                  </a:lnTo>
                  <a:lnTo>
                    <a:pt x="354" y="2"/>
                  </a:lnTo>
                  <a:lnTo>
                    <a:pt x="358" y="2"/>
                  </a:lnTo>
                  <a:lnTo>
                    <a:pt x="360" y="2"/>
                  </a:lnTo>
                  <a:lnTo>
                    <a:pt x="360" y="2"/>
                  </a:lnTo>
                  <a:lnTo>
                    <a:pt x="360" y="4"/>
                  </a:lnTo>
                  <a:lnTo>
                    <a:pt x="360" y="6"/>
                  </a:lnTo>
                  <a:lnTo>
                    <a:pt x="360" y="6"/>
                  </a:lnTo>
                  <a:lnTo>
                    <a:pt x="362" y="4"/>
                  </a:lnTo>
                  <a:lnTo>
                    <a:pt x="364" y="2"/>
                  </a:lnTo>
                  <a:lnTo>
                    <a:pt x="364" y="2"/>
                  </a:lnTo>
                  <a:lnTo>
                    <a:pt x="370" y="2"/>
                  </a:lnTo>
                  <a:lnTo>
                    <a:pt x="370" y="2"/>
                  </a:lnTo>
                  <a:lnTo>
                    <a:pt x="370" y="2"/>
                  </a:lnTo>
                  <a:lnTo>
                    <a:pt x="370" y="2"/>
                  </a:lnTo>
                  <a:lnTo>
                    <a:pt x="370" y="2"/>
                  </a:lnTo>
                  <a:lnTo>
                    <a:pt x="370" y="2"/>
                  </a:lnTo>
                  <a:lnTo>
                    <a:pt x="370" y="2"/>
                  </a:lnTo>
                  <a:lnTo>
                    <a:pt x="370" y="2"/>
                  </a:lnTo>
                  <a:lnTo>
                    <a:pt x="374" y="4"/>
                  </a:lnTo>
                  <a:lnTo>
                    <a:pt x="374" y="4"/>
                  </a:lnTo>
                  <a:lnTo>
                    <a:pt x="376" y="2"/>
                  </a:lnTo>
                  <a:lnTo>
                    <a:pt x="376" y="2"/>
                  </a:lnTo>
                  <a:lnTo>
                    <a:pt x="378" y="4"/>
                  </a:lnTo>
                  <a:lnTo>
                    <a:pt x="378" y="4"/>
                  </a:lnTo>
                  <a:lnTo>
                    <a:pt x="384" y="4"/>
                  </a:lnTo>
                  <a:lnTo>
                    <a:pt x="384" y="4"/>
                  </a:lnTo>
                  <a:lnTo>
                    <a:pt x="386" y="4"/>
                  </a:lnTo>
                  <a:lnTo>
                    <a:pt x="386" y="4"/>
                  </a:lnTo>
                  <a:lnTo>
                    <a:pt x="390" y="4"/>
                  </a:lnTo>
                  <a:lnTo>
                    <a:pt x="390" y="4"/>
                  </a:lnTo>
                  <a:lnTo>
                    <a:pt x="392" y="4"/>
                  </a:lnTo>
                  <a:lnTo>
                    <a:pt x="392" y="4"/>
                  </a:lnTo>
                  <a:lnTo>
                    <a:pt x="392" y="4"/>
                  </a:lnTo>
                  <a:lnTo>
                    <a:pt x="392" y="4"/>
                  </a:lnTo>
                  <a:lnTo>
                    <a:pt x="394" y="4"/>
                  </a:lnTo>
                  <a:lnTo>
                    <a:pt x="394" y="4"/>
                  </a:lnTo>
                  <a:lnTo>
                    <a:pt x="394" y="4"/>
                  </a:lnTo>
                  <a:lnTo>
                    <a:pt x="394" y="4"/>
                  </a:lnTo>
                  <a:lnTo>
                    <a:pt x="396" y="6"/>
                  </a:lnTo>
                  <a:lnTo>
                    <a:pt x="396" y="6"/>
                  </a:lnTo>
                  <a:lnTo>
                    <a:pt x="398" y="6"/>
                  </a:lnTo>
                  <a:lnTo>
                    <a:pt x="398" y="6"/>
                  </a:lnTo>
                  <a:lnTo>
                    <a:pt x="398" y="6"/>
                  </a:lnTo>
                  <a:lnTo>
                    <a:pt x="398" y="6"/>
                  </a:lnTo>
                  <a:lnTo>
                    <a:pt x="402" y="4"/>
                  </a:lnTo>
                  <a:lnTo>
                    <a:pt x="402" y="4"/>
                  </a:lnTo>
                  <a:lnTo>
                    <a:pt x="406" y="6"/>
                  </a:lnTo>
                  <a:lnTo>
                    <a:pt x="406" y="6"/>
                  </a:lnTo>
                  <a:lnTo>
                    <a:pt x="408" y="4"/>
                  </a:lnTo>
                  <a:lnTo>
                    <a:pt x="408" y="4"/>
                  </a:lnTo>
                  <a:lnTo>
                    <a:pt x="410" y="6"/>
                  </a:lnTo>
                  <a:lnTo>
                    <a:pt x="410" y="6"/>
                  </a:lnTo>
                  <a:lnTo>
                    <a:pt x="410" y="6"/>
                  </a:lnTo>
                  <a:lnTo>
                    <a:pt x="412" y="6"/>
                  </a:lnTo>
                  <a:lnTo>
                    <a:pt x="412" y="4"/>
                  </a:lnTo>
                  <a:lnTo>
                    <a:pt x="412" y="4"/>
                  </a:lnTo>
                  <a:lnTo>
                    <a:pt x="420" y="4"/>
                  </a:lnTo>
                  <a:lnTo>
                    <a:pt x="420" y="4"/>
                  </a:lnTo>
                  <a:lnTo>
                    <a:pt x="424" y="4"/>
                  </a:lnTo>
                  <a:lnTo>
                    <a:pt x="424" y="4"/>
                  </a:lnTo>
                  <a:lnTo>
                    <a:pt x="428" y="6"/>
                  </a:lnTo>
                  <a:lnTo>
                    <a:pt x="428" y="6"/>
                  </a:lnTo>
                  <a:lnTo>
                    <a:pt x="430" y="4"/>
                  </a:lnTo>
                  <a:lnTo>
                    <a:pt x="430" y="4"/>
                  </a:lnTo>
                  <a:lnTo>
                    <a:pt x="432" y="6"/>
                  </a:lnTo>
                  <a:lnTo>
                    <a:pt x="432" y="6"/>
                  </a:lnTo>
                  <a:lnTo>
                    <a:pt x="436" y="4"/>
                  </a:lnTo>
                  <a:lnTo>
                    <a:pt x="436" y="4"/>
                  </a:lnTo>
                  <a:lnTo>
                    <a:pt x="442" y="4"/>
                  </a:lnTo>
                  <a:lnTo>
                    <a:pt x="442" y="4"/>
                  </a:lnTo>
                  <a:lnTo>
                    <a:pt x="446" y="4"/>
                  </a:lnTo>
                  <a:lnTo>
                    <a:pt x="446" y="4"/>
                  </a:lnTo>
                  <a:lnTo>
                    <a:pt x="448" y="4"/>
                  </a:lnTo>
                  <a:lnTo>
                    <a:pt x="448" y="4"/>
                  </a:lnTo>
                  <a:lnTo>
                    <a:pt x="450" y="6"/>
                  </a:lnTo>
                  <a:lnTo>
                    <a:pt x="450" y="6"/>
                  </a:lnTo>
                  <a:lnTo>
                    <a:pt x="452" y="6"/>
                  </a:lnTo>
                  <a:lnTo>
                    <a:pt x="452" y="6"/>
                  </a:lnTo>
                  <a:lnTo>
                    <a:pt x="452" y="6"/>
                  </a:lnTo>
                  <a:lnTo>
                    <a:pt x="452" y="6"/>
                  </a:lnTo>
                  <a:lnTo>
                    <a:pt x="458" y="6"/>
                  </a:lnTo>
                  <a:lnTo>
                    <a:pt x="458" y="6"/>
                  </a:lnTo>
                  <a:lnTo>
                    <a:pt x="458" y="8"/>
                  </a:lnTo>
                  <a:lnTo>
                    <a:pt x="458" y="8"/>
                  </a:lnTo>
                  <a:lnTo>
                    <a:pt x="460" y="6"/>
                  </a:lnTo>
                  <a:lnTo>
                    <a:pt x="460" y="6"/>
                  </a:lnTo>
                  <a:lnTo>
                    <a:pt x="464" y="8"/>
                  </a:lnTo>
                  <a:lnTo>
                    <a:pt x="464" y="8"/>
                  </a:lnTo>
                  <a:lnTo>
                    <a:pt x="468" y="6"/>
                  </a:lnTo>
                  <a:lnTo>
                    <a:pt x="468" y="6"/>
                  </a:lnTo>
                  <a:lnTo>
                    <a:pt x="472" y="6"/>
                  </a:lnTo>
                  <a:lnTo>
                    <a:pt x="472" y="6"/>
                  </a:lnTo>
                  <a:lnTo>
                    <a:pt x="476" y="6"/>
                  </a:lnTo>
                  <a:lnTo>
                    <a:pt x="476" y="6"/>
                  </a:lnTo>
                  <a:lnTo>
                    <a:pt x="478" y="6"/>
                  </a:lnTo>
                  <a:lnTo>
                    <a:pt x="478" y="6"/>
                  </a:lnTo>
                  <a:lnTo>
                    <a:pt x="482" y="6"/>
                  </a:lnTo>
                  <a:lnTo>
                    <a:pt x="482" y="6"/>
                  </a:lnTo>
                  <a:lnTo>
                    <a:pt x="484" y="6"/>
                  </a:lnTo>
                  <a:lnTo>
                    <a:pt x="484" y="6"/>
                  </a:lnTo>
                  <a:lnTo>
                    <a:pt x="490" y="4"/>
                  </a:lnTo>
                  <a:lnTo>
                    <a:pt x="490" y="4"/>
                  </a:lnTo>
                  <a:lnTo>
                    <a:pt x="490" y="6"/>
                  </a:lnTo>
                  <a:lnTo>
                    <a:pt x="490" y="6"/>
                  </a:lnTo>
                  <a:lnTo>
                    <a:pt x="494" y="6"/>
                  </a:lnTo>
                  <a:lnTo>
                    <a:pt x="494" y="6"/>
                  </a:lnTo>
                  <a:lnTo>
                    <a:pt x="498" y="6"/>
                  </a:lnTo>
                  <a:lnTo>
                    <a:pt x="498" y="6"/>
                  </a:lnTo>
                  <a:lnTo>
                    <a:pt x="506" y="6"/>
                  </a:lnTo>
                  <a:lnTo>
                    <a:pt x="516" y="6"/>
                  </a:lnTo>
                  <a:lnTo>
                    <a:pt x="516" y="6"/>
                  </a:lnTo>
                  <a:lnTo>
                    <a:pt x="518" y="6"/>
                  </a:lnTo>
                  <a:lnTo>
                    <a:pt x="518" y="6"/>
                  </a:lnTo>
                  <a:lnTo>
                    <a:pt x="522" y="6"/>
                  </a:lnTo>
                  <a:lnTo>
                    <a:pt x="522" y="6"/>
                  </a:lnTo>
                  <a:lnTo>
                    <a:pt x="522" y="6"/>
                  </a:lnTo>
                  <a:lnTo>
                    <a:pt x="524" y="6"/>
                  </a:lnTo>
                  <a:lnTo>
                    <a:pt x="524" y="6"/>
                  </a:lnTo>
                  <a:lnTo>
                    <a:pt x="526" y="6"/>
                  </a:lnTo>
                  <a:lnTo>
                    <a:pt x="526" y="6"/>
                  </a:lnTo>
                  <a:lnTo>
                    <a:pt x="528" y="6"/>
                  </a:lnTo>
                  <a:lnTo>
                    <a:pt x="528" y="6"/>
                  </a:lnTo>
                  <a:lnTo>
                    <a:pt x="530" y="6"/>
                  </a:lnTo>
                  <a:lnTo>
                    <a:pt x="530" y="6"/>
                  </a:lnTo>
                  <a:lnTo>
                    <a:pt x="532" y="6"/>
                  </a:lnTo>
                  <a:lnTo>
                    <a:pt x="532" y="6"/>
                  </a:lnTo>
                  <a:lnTo>
                    <a:pt x="534" y="6"/>
                  </a:lnTo>
                  <a:lnTo>
                    <a:pt x="534" y="6"/>
                  </a:lnTo>
                  <a:lnTo>
                    <a:pt x="536" y="6"/>
                  </a:lnTo>
                  <a:lnTo>
                    <a:pt x="536" y="6"/>
                  </a:lnTo>
                  <a:lnTo>
                    <a:pt x="540" y="4"/>
                  </a:lnTo>
                  <a:lnTo>
                    <a:pt x="540" y="4"/>
                  </a:lnTo>
                  <a:lnTo>
                    <a:pt x="542" y="4"/>
                  </a:lnTo>
                  <a:lnTo>
                    <a:pt x="542" y="4"/>
                  </a:lnTo>
                  <a:lnTo>
                    <a:pt x="544" y="4"/>
                  </a:lnTo>
                  <a:lnTo>
                    <a:pt x="544" y="4"/>
                  </a:lnTo>
                  <a:lnTo>
                    <a:pt x="548" y="4"/>
                  </a:lnTo>
                  <a:lnTo>
                    <a:pt x="548" y="4"/>
                  </a:lnTo>
                  <a:lnTo>
                    <a:pt x="550" y="4"/>
                  </a:lnTo>
                  <a:lnTo>
                    <a:pt x="550" y="4"/>
                  </a:lnTo>
                  <a:lnTo>
                    <a:pt x="556" y="4"/>
                  </a:lnTo>
                  <a:lnTo>
                    <a:pt x="560" y="4"/>
                  </a:lnTo>
                  <a:lnTo>
                    <a:pt x="560" y="4"/>
                  </a:lnTo>
                  <a:lnTo>
                    <a:pt x="562" y="6"/>
                  </a:lnTo>
                  <a:lnTo>
                    <a:pt x="562" y="6"/>
                  </a:lnTo>
                  <a:lnTo>
                    <a:pt x="568" y="6"/>
                  </a:lnTo>
                  <a:lnTo>
                    <a:pt x="568" y="6"/>
                  </a:lnTo>
                  <a:lnTo>
                    <a:pt x="570" y="4"/>
                  </a:lnTo>
                  <a:lnTo>
                    <a:pt x="570" y="4"/>
                  </a:lnTo>
                  <a:lnTo>
                    <a:pt x="572" y="4"/>
                  </a:lnTo>
                  <a:lnTo>
                    <a:pt x="572" y="4"/>
                  </a:lnTo>
                  <a:lnTo>
                    <a:pt x="574" y="4"/>
                  </a:lnTo>
                  <a:lnTo>
                    <a:pt x="574" y="4"/>
                  </a:lnTo>
                  <a:lnTo>
                    <a:pt x="574" y="4"/>
                  </a:lnTo>
                  <a:lnTo>
                    <a:pt x="578" y="6"/>
                  </a:lnTo>
                  <a:lnTo>
                    <a:pt x="578" y="6"/>
                  </a:lnTo>
                  <a:lnTo>
                    <a:pt x="582" y="6"/>
                  </a:lnTo>
                  <a:lnTo>
                    <a:pt x="582" y="6"/>
                  </a:lnTo>
                  <a:lnTo>
                    <a:pt x="582" y="6"/>
                  </a:lnTo>
                  <a:lnTo>
                    <a:pt x="582" y="6"/>
                  </a:lnTo>
                  <a:lnTo>
                    <a:pt x="582" y="6"/>
                  </a:lnTo>
                  <a:lnTo>
                    <a:pt x="582" y="6"/>
                  </a:lnTo>
                  <a:lnTo>
                    <a:pt x="582" y="6"/>
                  </a:lnTo>
                  <a:lnTo>
                    <a:pt x="582" y="6"/>
                  </a:lnTo>
                  <a:lnTo>
                    <a:pt x="586" y="6"/>
                  </a:lnTo>
                  <a:lnTo>
                    <a:pt x="586" y="6"/>
                  </a:lnTo>
                  <a:lnTo>
                    <a:pt x="590" y="6"/>
                  </a:lnTo>
                  <a:lnTo>
                    <a:pt x="590" y="6"/>
                  </a:lnTo>
                  <a:lnTo>
                    <a:pt x="592" y="4"/>
                  </a:lnTo>
                  <a:lnTo>
                    <a:pt x="592" y="4"/>
                  </a:lnTo>
                  <a:lnTo>
                    <a:pt x="594" y="4"/>
                  </a:lnTo>
                  <a:lnTo>
                    <a:pt x="596" y="6"/>
                  </a:lnTo>
                  <a:lnTo>
                    <a:pt x="596" y="6"/>
                  </a:lnTo>
                  <a:lnTo>
                    <a:pt x="600" y="8"/>
                  </a:lnTo>
                  <a:lnTo>
                    <a:pt x="600" y="8"/>
                  </a:lnTo>
                  <a:lnTo>
                    <a:pt x="602" y="8"/>
                  </a:lnTo>
                  <a:lnTo>
                    <a:pt x="604" y="8"/>
                  </a:lnTo>
                  <a:lnTo>
                    <a:pt x="604" y="8"/>
                  </a:lnTo>
                  <a:lnTo>
                    <a:pt x="606" y="8"/>
                  </a:lnTo>
                  <a:lnTo>
                    <a:pt x="606" y="8"/>
                  </a:lnTo>
                  <a:lnTo>
                    <a:pt x="612" y="8"/>
                  </a:lnTo>
                  <a:lnTo>
                    <a:pt x="612" y="8"/>
                  </a:lnTo>
                  <a:lnTo>
                    <a:pt x="616" y="6"/>
                  </a:lnTo>
                  <a:lnTo>
                    <a:pt x="616" y="6"/>
                  </a:lnTo>
                  <a:lnTo>
                    <a:pt x="618" y="8"/>
                  </a:lnTo>
                  <a:lnTo>
                    <a:pt x="618" y="8"/>
                  </a:lnTo>
                  <a:lnTo>
                    <a:pt x="618" y="8"/>
                  </a:lnTo>
                  <a:lnTo>
                    <a:pt x="620" y="10"/>
                  </a:lnTo>
                  <a:lnTo>
                    <a:pt x="620" y="10"/>
                  </a:lnTo>
                  <a:lnTo>
                    <a:pt x="628" y="8"/>
                  </a:lnTo>
                  <a:lnTo>
                    <a:pt x="628" y="8"/>
                  </a:lnTo>
                  <a:lnTo>
                    <a:pt x="630" y="6"/>
                  </a:lnTo>
                  <a:lnTo>
                    <a:pt x="630" y="6"/>
                  </a:lnTo>
                  <a:lnTo>
                    <a:pt x="634" y="8"/>
                  </a:lnTo>
                  <a:lnTo>
                    <a:pt x="634" y="8"/>
                  </a:lnTo>
                  <a:lnTo>
                    <a:pt x="636" y="6"/>
                  </a:lnTo>
                  <a:lnTo>
                    <a:pt x="636" y="6"/>
                  </a:lnTo>
                  <a:lnTo>
                    <a:pt x="644" y="6"/>
                  </a:lnTo>
                  <a:lnTo>
                    <a:pt x="644" y="6"/>
                  </a:lnTo>
                  <a:lnTo>
                    <a:pt x="646" y="6"/>
                  </a:lnTo>
                  <a:lnTo>
                    <a:pt x="646" y="6"/>
                  </a:lnTo>
                  <a:lnTo>
                    <a:pt x="650" y="4"/>
                  </a:lnTo>
                  <a:lnTo>
                    <a:pt x="650" y="4"/>
                  </a:lnTo>
                  <a:lnTo>
                    <a:pt x="652" y="6"/>
                  </a:lnTo>
                  <a:lnTo>
                    <a:pt x="652" y="6"/>
                  </a:lnTo>
                  <a:lnTo>
                    <a:pt x="658" y="6"/>
                  </a:lnTo>
                  <a:lnTo>
                    <a:pt x="658" y="6"/>
                  </a:lnTo>
                  <a:lnTo>
                    <a:pt x="660" y="6"/>
                  </a:lnTo>
                  <a:lnTo>
                    <a:pt x="660" y="6"/>
                  </a:lnTo>
                  <a:lnTo>
                    <a:pt x="664" y="4"/>
                  </a:lnTo>
                  <a:lnTo>
                    <a:pt x="664" y="4"/>
                  </a:lnTo>
                  <a:lnTo>
                    <a:pt x="664" y="6"/>
                  </a:lnTo>
                  <a:lnTo>
                    <a:pt x="664" y="6"/>
                  </a:lnTo>
                  <a:lnTo>
                    <a:pt x="668" y="6"/>
                  </a:lnTo>
                  <a:lnTo>
                    <a:pt x="668" y="6"/>
                  </a:lnTo>
                  <a:lnTo>
                    <a:pt x="670" y="6"/>
                  </a:lnTo>
                  <a:lnTo>
                    <a:pt x="670" y="6"/>
                  </a:lnTo>
                  <a:lnTo>
                    <a:pt x="674" y="6"/>
                  </a:lnTo>
                  <a:lnTo>
                    <a:pt x="674" y="6"/>
                  </a:lnTo>
                  <a:lnTo>
                    <a:pt x="676" y="6"/>
                  </a:lnTo>
                  <a:lnTo>
                    <a:pt x="678" y="6"/>
                  </a:lnTo>
                  <a:lnTo>
                    <a:pt x="678" y="6"/>
                  </a:lnTo>
                  <a:lnTo>
                    <a:pt x="682" y="4"/>
                  </a:lnTo>
                  <a:lnTo>
                    <a:pt x="682" y="4"/>
                  </a:lnTo>
                  <a:lnTo>
                    <a:pt x="684" y="4"/>
                  </a:lnTo>
                  <a:lnTo>
                    <a:pt x="684" y="4"/>
                  </a:lnTo>
                  <a:lnTo>
                    <a:pt x="686" y="4"/>
                  </a:lnTo>
                  <a:lnTo>
                    <a:pt x="686" y="4"/>
                  </a:lnTo>
                  <a:lnTo>
                    <a:pt x="688" y="4"/>
                  </a:lnTo>
                  <a:lnTo>
                    <a:pt x="688" y="4"/>
                  </a:lnTo>
                  <a:lnTo>
                    <a:pt x="690" y="6"/>
                  </a:lnTo>
                  <a:lnTo>
                    <a:pt x="690" y="6"/>
                  </a:lnTo>
                  <a:lnTo>
                    <a:pt x="692" y="6"/>
                  </a:lnTo>
                  <a:lnTo>
                    <a:pt x="692" y="6"/>
                  </a:lnTo>
                  <a:lnTo>
                    <a:pt x="696" y="6"/>
                  </a:lnTo>
                  <a:lnTo>
                    <a:pt x="696" y="6"/>
                  </a:lnTo>
                  <a:lnTo>
                    <a:pt x="700" y="6"/>
                  </a:lnTo>
                  <a:lnTo>
                    <a:pt x="700" y="6"/>
                  </a:lnTo>
                  <a:lnTo>
                    <a:pt x="706" y="6"/>
                  </a:lnTo>
                  <a:lnTo>
                    <a:pt x="706" y="6"/>
                  </a:lnTo>
                  <a:lnTo>
                    <a:pt x="706" y="8"/>
                  </a:lnTo>
                  <a:lnTo>
                    <a:pt x="706" y="8"/>
                  </a:lnTo>
                  <a:lnTo>
                    <a:pt x="708" y="10"/>
                  </a:lnTo>
                  <a:lnTo>
                    <a:pt x="708" y="10"/>
                  </a:lnTo>
                  <a:lnTo>
                    <a:pt x="712" y="10"/>
                  </a:lnTo>
                  <a:lnTo>
                    <a:pt x="712" y="10"/>
                  </a:lnTo>
                  <a:lnTo>
                    <a:pt x="716" y="8"/>
                  </a:lnTo>
                  <a:lnTo>
                    <a:pt x="716" y="8"/>
                  </a:lnTo>
                  <a:lnTo>
                    <a:pt x="722" y="8"/>
                  </a:lnTo>
                  <a:lnTo>
                    <a:pt x="722" y="8"/>
                  </a:lnTo>
                  <a:lnTo>
                    <a:pt x="728" y="6"/>
                  </a:lnTo>
                  <a:lnTo>
                    <a:pt x="728" y="6"/>
                  </a:lnTo>
                  <a:lnTo>
                    <a:pt x="728" y="6"/>
                  </a:lnTo>
                  <a:lnTo>
                    <a:pt x="728" y="6"/>
                  </a:lnTo>
                  <a:lnTo>
                    <a:pt x="734" y="4"/>
                  </a:lnTo>
                  <a:lnTo>
                    <a:pt x="734" y="4"/>
                  </a:lnTo>
                  <a:lnTo>
                    <a:pt x="746" y="4"/>
                  </a:lnTo>
                  <a:lnTo>
                    <a:pt x="746" y="4"/>
                  </a:lnTo>
                  <a:lnTo>
                    <a:pt x="746" y="6"/>
                  </a:lnTo>
                  <a:lnTo>
                    <a:pt x="746" y="6"/>
                  </a:lnTo>
                  <a:lnTo>
                    <a:pt x="750" y="6"/>
                  </a:lnTo>
                  <a:lnTo>
                    <a:pt x="754" y="6"/>
                  </a:lnTo>
                  <a:lnTo>
                    <a:pt x="754" y="6"/>
                  </a:lnTo>
                  <a:lnTo>
                    <a:pt x="764" y="6"/>
                  </a:lnTo>
                  <a:lnTo>
                    <a:pt x="764" y="6"/>
                  </a:lnTo>
                  <a:lnTo>
                    <a:pt x="766" y="6"/>
                  </a:lnTo>
                  <a:lnTo>
                    <a:pt x="766" y="6"/>
                  </a:lnTo>
                  <a:lnTo>
                    <a:pt x="766" y="6"/>
                  </a:lnTo>
                  <a:lnTo>
                    <a:pt x="770" y="6"/>
                  </a:lnTo>
                  <a:lnTo>
                    <a:pt x="770" y="6"/>
                  </a:lnTo>
                  <a:lnTo>
                    <a:pt x="774" y="6"/>
                  </a:lnTo>
                  <a:lnTo>
                    <a:pt x="774" y="6"/>
                  </a:lnTo>
                  <a:lnTo>
                    <a:pt x="774" y="6"/>
                  </a:lnTo>
                  <a:lnTo>
                    <a:pt x="774" y="6"/>
                  </a:lnTo>
                  <a:lnTo>
                    <a:pt x="776" y="6"/>
                  </a:lnTo>
                  <a:lnTo>
                    <a:pt x="776" y="6"/>
                  </a:lnTo>
                  <a:lnTo>
                    <a:pt x="776" y="6"/>
                  </a:lnTo>
                  <a:lnTo>
                    <a:pt x="776" y="6"/>
                  </a:lnTo>
                  <a:lnTo>
                    <a:pt x="778" y="8"/>
                  </a:lnTo>
                  <a:lnTo>
                    <a:pt x="778" y="8"/>
                  </a:lnTo>
                  <a:lnTo>
                    <a:pt x="780" y="8"/>
                  </a:lnTo>
                  <a:lnTo>
                    <a:pt x="780" y="8"/>
                  </a:lnTo>
                  <a:lnTo>
                    <a:pt x="780" y="6"/>
                  </a:lnTo>
                  <a:lnTo>
                    <a:pt x="780" y="6"/>
                  </a:lnTo>
                  <a:lnTo>
                    <a:pt x="784" y="6"/>
                  </a:lnTo>
                  <a:lnTo>
                    <a:pt x="786" y="6"/>
                  </a:lnTo>
                  <a:lnTo>
                    <a:pt x="786" y="6"/>
                  </a:lnTo>
                  <a:lnTo>
                    <a:pt x="788" y="8"/>
                  </a:lnTo>
                  <a:lnTo>
                    <a:pt x="788" y="8"/>
                  </a:lnTo>
                  <a:lnTo>
                    <a:pt x="790" y="8"/>
                  </a:lnTo>
                  <a:lnTo>
                    <a:pt x="790" y="8"/>
                  </a:lnTo>
                  <a:lnTo>
                    <a:pt x="790" y="6"/>
                  </a:lnTo>
                  <a:lnTo>
                    <a:pt x="790" y="6"/>
                  </a:lnTo>
                  <a:lnTo>
                    <a:pt x="790" y="6"/>
                  </a:lnTo>
                  <a:lnTo>
                    <a:pt x="798" y="6"/>
                  </a:lnTo>
                  <a:lnTo>
                    <a:pt x="798" y="6"/>
                  </a:lnTo>
                  <a:lnTo>
                    <a:pt x="800" y="6"/>
                  </a:lnTo>
                  <a:lnTo>
                    <a:pt x="800" y="6"/>
                  </a:lnTo>
                  <a:lnTo>
                    <a:pt x="806" y="6"/>
                  </a:lnTo>
                  <a:lnTo>
                    <a:pt x="806" y="6"/>
                  </a:lnTo>
                  <a:lnTo>
                    <a:pt x="806" y="6"/>
                  </a:lnTo>
                  <a:lnTo>
                    <a:pt x="806" y="6"/>
                  </a:lnTo>
                  <a:lnTo>
                    <a:pt x="808" y="6"/>
                  </a:lnTo>
                  <a:lnTo>
                    <a:pt x="808" y="6"/>
                  </a:lnTo>
                  <a:lnTo>
                    <a:pt x="810" y="6"/>
                  </a:lnTo>
                  <a:lnTo>
                    <a:pt x="810" y="6"/>
                  </a:lnTo>
                  <a:lnTo>
                    <a:pt x="812" y="4"/>
                  </a:lnTo>
                  <a:lnTo>
                    <a:pt x="812" y="4"/>
                  </a:lnTo>
                  <a:lnTo>
                    <a:pt x="816" y="4"/>
                  </a:lnTo>
                  <a:lnTo>
                    <a:pt x="816" y="4"/>
                  </a:lnTo>
                  <a:lnTo>
                    <a:pt x="818" y="4"/>
                  </a:lnTo>
                  <a:lnTo>
                    <a:pt x="818" y="4"/>
                  </a:lnTo>
                  <a:lnTo>
                    <a:pt x="818" y="4"/>
                  </a:lnTo>
                  <a:lnTo>
                    <a:pt x="818" y="4"/>
                  </a:lnTo>
                  <a:lnTo>
                    <a:pt x="818" y="4"/>
                  </a:lnTo>
                  <a:lnTo>
                    <a:pt x="818" y="4"/>
                  </a:lnTo>
                  <a:lnTo>
                    <a:pt x="818" y="4"/>
                  </a:lnTo>
                  <a:lnTo>
                    <a:pt x="818" y="4"/>
                  </a:lnTo>
                  <a:lnTo>
                    <a:pt x="820" y="4"/>
                  </a:lnTo>
                  <a:lnTo>
                    <a:pt x="820" y="4"/>
                  </a:lnTo>
                  <a:lnTo>
                    <a:pt x="822" y="4"/>
                  </a:lnTo>
                  <a:lnTo>
                    <a:pt x="822" y="4"/>
                  </a:lnTo>
                  <a:lnTo>
                    <a:pt x="826" y="4"/>
                  </a:lnTo>
                  <a:lnTo>
                    <a:pt x="826" y="4"/>
                  </a:lnTo>
                  <a:lnTo>
                    <a:pt x="832" y="4"/>
                  </a:lnTo>
                  <a:lnTo>
                    <a:pt x="832" y="4"/>
                  </a:lnTo>
                  <a:lnTo>
                    <a:pt x="834" y="4"/>
                  </a:lnTo>
                  <a:lnTo>
                    <a:pt x="834" y="4"/>
                  </a:lnTo>
                  <a:lnTo>
                    <a:pt x="838" y="4"/>
                  </a:lnTo>
                  <a:lnTo>
                    <a:pt x="838" y="4"/>
                  </a:lnTo>
                  <a:lnTo>
                    <a:pt x="840" y="4"/>
                  </a:lnTo>
                  <a:lnTo>
                    <a:pt x="840" y="4"/>
                  </a:lnTo>
                  <a:lnTo>
                    <a:pt x="848" y="4"/>
                  </a:lnTo>
                  <a:lnTo>
                    <a:pt x="848" y="4"/>
                  </a:lnTo>
                  <a:lnTo>
                    <a:pt x="850" y="6"/>
                  </a:lnTo>
                  <a:lnTo>
                    <a:pt x="850" y="6"/>
                  </a:lnTo>
                  <a:lnTo>
                    <a:pt x="852" y="6"/>
                  </a:lnTo>
                  <a:lnTo>
                    <a:pt x="852" y="6"/>
                  </a:lnTo>
                  <a:lnTo>
                    <a:pt x="854" y="6"/>
                  </a:lnTo>
                  <a:lnTo>
                    <a:pt x="854" y="6"/>
                  </a:lnTo>
                  <a:lnTo>
                    <a:pt x="856" y="6"/>
                  </a:lnTo>
                  <a:lnTo>
                    <a:pt x="856" y="6"/>
                  </a:lnTo>
                  <a:lnTo>
                    <a:pt x="860" y="6"/>
                  </a:lnTo>
                  <a:lnTo>
                    <a:pt x="860" y="6"/>
                  </a:lnTo>
                  <a:lnTo>
                    <a:pt x="860" y="6"/>
                  </a:lnTo>
                  <a:lnTo>
                    <a:pt x="860" y="6"/>
                  </a:lnTo>
                  <a:lnTo>
                    <a:pt x="860" y="6"/>
                  </a:lnTo>
                  <a:lnTo>
                    <a:pt x="860" y="6"/>
                  </a:lnTo>
                  <a:lnTo>
                    <a:pt x="864" y="4"/>
                  </a:lnTo>
                  <a:lnTo>
                    <a:pt x="864" y="4"/>
                  </a:lnTo>
                  <a:lnTo>
                    <a:pt x="868" y="4"/>
                  </a:lnTo>
                  <a:lnTo>
                    <a:pt x="868" y="4"/>
                  </a:lnTo>
                  <a:lnTo>
                    <a:pt x="874" y="4"/>
                  </a:lnTo>
                  <a:lnTo>
                    <a:pt x="880" y="4"/>
                  </a:lnTo>
                  <a:lnTo>
                    <a:pt x="880" y="4"/>
                  </a:lnTo>
                  <a:lnTo>
                    <a:pt x="888" y="4"/>
                  </a:lnTo>
                  <a:lnTo>
                    <a:pt x="888" y="4"/>
                  </a:lnTo>
                  <a:lnTo>
                    <a:pt x="894" y="4"/>
                  </a:lnTo>
                  <a:lnTo>
                    <a:pt x="894" y="4"/>
                  </a:lnTo>
                  <a:lnTo>
                    <a:pt x="896" y="4"/>
                  </a:lnTo>
                  <a:lnTo>
                    <a:pt x="896" y="4"/>
                  </a:lnTo>
                  <a:lnTo>
                    <a:pt x="912" y="4"/>
                  </a:lnTo>
                  <a:lnTo>
                    <a:pt x="912" y="4"/>
                  </a:lnTo>
                  <a:lnTo>
                    <a:pt x="914" y="6"/>
                  </a:lnTo>
                  <a:lnTo>
                    <a:pt x="914" y="6"/>
                  </a:lnTo>
                  <a:lnTo>
                    <a:pt x="928" y="6"/>
                  </a:lnTo>
                  <a:lnTo>
                    <a:pt x="928" y="6"/>
                  </a:lnTo>
                  <a:lnTo>
                    <a:pt x="930" y="6"/>
                  </a:lnTo>
                  <a:lnTo>
                    <a:pt x="930" y="6"/>
                  </a:lnTo>
                  <a:lnTo>
                    <a:pt x="932" y="4"/>
                  </a:lnTo>
                  <a:lnTo>
                    <a:pt x="932" y="4"/>
                  </a:lnTo>
                  <a:lnTo>
                    <a:pt x="936" y="6"/>
                  </a:lnTo>
                  <a:lnTo>
                    <a:pt x="936" y="6"/>
                  </a:lnTo>
                  <a:lnTo>
                    <a:pt x="942" y="4"/>
                  </a:lnTo>
                  <a:lnTo>
                    <a:pt x="942" y="4"/>
                  </a:lnTo>
                  <a:lnTo>
                    <a:pt x="948" y="4"/>
                  </a:lnTo>
                  <a:lnTo>
                    <a:pt x="948" y="4"/>
                  </a:lnTo>
                  <a:lnTo>
                    <a:pt x="950" y="4"/>
                  </a:lnTo>
                  <a:lnTo>
                    <a:pt x="950" y="4"/>
                  </a:lnTo>
                  <a:lnTo>
                    <a:pt x="950" y="4"/>
                  </a:lnTo>
                  <a:lnTo>
                    <a:pt x="950" y="4"/>
                  </a:lnTo>
                  <a:lnTo>
                    <a:pt x="952" y="4"/>
                  </a:lnTo>
                  <a:lnTo>
                    <a:pt x="952" y="4"/>
                  </a:lnTo>
                  <a:lnTo>
                    <a:pt x="954" y="4"/>
                  </a:lnTo>
                  <a:lnTo>
                    <a:pt x="954" y="4"/>
                  </a:lnTo>
                  <a:lnTo>
                    <a:pt x="956" y="4"/>
                  </a:lnTo>
                  <a:lnTo>
                    <a:pt x="960" y="4"/>
                  </a:lnTo>
                  <a:lnTo>
                    <a:pt x="960" y="4"/>
                  </a:lnTo>
                  <a:lnTo>
                    <a:pt x="962" y="4"/>
                  </a:lnTo>
                  <a:lnTo>
                    <a:pt x="962" y="4"/>
                  </a:lnTo>
                  <a:lnTo>
                    <a:pt x="968" y="4"/>
                  </a:lnTo>
                  <a:lnTo>
                    <a:pt x="968" y="4"/>
                  </a:lnTo>
                  <a:lnTo>
                    <a:pt x="968" y="4"/>
                  </a:lnTo>
                  <a:lnTo>
                    <a:pt x="968" y="2"/>
                  </a:lnTo>
                  <a:lnTo>
                    <a:pt x="968" y="2"/>
                  </a:lnTo>
                  <a:lnTo>
                    <a:pt x="980" y="6"/>
                  </a:lnTo>
                  <a:lnTo>
                    <a:pt x="980" y="6"/>
                  </a:lnTo>
                  <a:lnTo>
                    <a:pt x="984" y="6"/>
                  </a:lnTo>
                  <a:lnTo>
                    <a:pt x="988" y="6"/>
                  </a:lnTo>
                  <a:lnTo>
                    <a:pt x="988" y="6"/>
                  </a:lnTo>
                  <a:lnTo>
                    <a:pt x="990" y="4"/>
                  </a:lnTo>
                  <a:lnTo>
                    <a:pt x="990" y="4"/>
                  </a:lnTo>
                  <a:lnTo>
                    <a:pt x="994" y="4"/>
                  </a:lnTo>
                  <a:lnTo>
                    <a:pt x="994" y="4"/>
                  </a:lnTo>
                  <a:lnTo>
                    <a:pt x="996" y="4"/>
                  </a:lnTo>
                  <a:lnTo>
                    <a:pt x="996" y="4"/>
                  </a:lnTo>
                  <a:lnTo>
                    <a:pt x="998" y="6"/>
                  </a:lnTo>
                  <a:lnTo>
                    <a:pt x="998" y="6"/>
                  </a:lnTo>
                  <a:lnTo>
                    <a:pt x="1000" y="6"/>
                  </a:lnTo>
                  <a:lnTo>
                    <a:pt x="1000" y="6"/>
                  </a:lnTo>
                  <a:lnTo>
                    <a:pt x="1000" y="6"/>
                  </a:lnTo>
                  <a:lnTo>
                    <a:pt x="1000" y="6"/>
                  </a:lnTo>
                  <a:lnTo>
                    <a:pt x="1002" y="4"/>
                  </a:lnTo>
                  <a:lnTo>
                    <a:pt x="1002" y="4"/>
                  </a:lnTo>
                  <a:lnTo>
                    <a:pt x="1004" y="4"/>
                  </a:lnTo>
                  <a:lnTo>
                    <a:pt x="1004" y="4"/>
                  </a:lnTo>
                  <a:lnTo>
                    <a:pt x="1008" y="4"/>
                  </a:lnTo>
                  <a:lnTo>
                    <a:pt x="1008" y="4"/>
                  </a:lnTo>
                  <a:lnTo>
                    <a:pt x="1010" y="4"/>
                  </a:lnTo>
                  <a:lnTo>
                    <a:pt x="1010" y="4"/>
                  </a:lnTo>
                  <a:lnTo>
                    <a:pt x="1014" y="2"/>
                  </a:lnTo>
                  <a:lnTo>
                    <a:pt x="1014" y="2"/>
                  </a:lnTo>
                  <a:lnTo>
                    <a:pt x="1018" y="2"/>
                  </a:lnTo>
                  <a:lnTo>
                    <a:pt x="1018" y="2"/>
                  </a:lnTo>
                  <a:lnTo>
                    <a:pt x="1020" y="2"/>
                  </a:lnTo>
                  <a:lnTo>
                    <a:pt x="1024" y="4"/>
                  </a:lnTo>
                  <a:lnTo>
                    <a:pt x="1024" y="4"/>
                  </a:lnTo>
                  <a:lnTo>
                    <a:pt x="1026" y="2"/>
                  </a:lnTo>
                  <a:lnTo>
                    <a:pt x="1026" y="2"/>
                  </a:lnTo>
                  <a:lnTo>
                    <a:pt x="1030" y="4"/>
                  </a:lnTo>
                  <a:lnTo>
                    <a:pt x="1030" y="4"/>
                  </a:lnTo>
                  <a:lnTo>
                    <a:pt x="1032" y="4"/>
                  </a:lnTo>
                  <a:lnTo>
                    <a:pt x="1032" y="4"/>
                  </a:lnTo>
                  <a:lnTo>
                    <a:pt x="1032" y="4"/>
                  </a:lnTo>
                  <a:lnTo>
                    <a:pt x="1032" y="4"/>
                  </a:lnTo>
                  <a:lnTo>
                    <a:pt x="1034" y="6"/>
                  </a:lnTo>
                  <a:lnTo>
                    <a:pt x="1034" y="6"/>
                  </a:lnTo>
                  <a:lnTo>
                    <a:pt x="1036" y="6"/>
                  </a:lnTo>
                  <a:lnTo>
                    <a:pt x="1036" y="6"/>
                  </a:lnTo>
                  <a:lnTo>
                    <a:pt x="1038" y="6"/>
                  </a:lnTo>
                  <a:lnTo>
                    <a:pt x="1038" y="6"/>
                  </a:lnTo>
                  <a:lnTo>
                    <a:pt x="1038" y="4"/>
                  </a:lnTo>
                  <a:lnTo>
                    <a:pt x="1038" y="4"/>
                  </a:lnTo>
                  <a:lnTo>
                    <a:pt x="1042" y="4"/>
                  </a:lnTo>
                  <a:lnTo>
                    <a:pt x="1042" y="4"/>
                  </a:lnTo>
                  <a:lnTo>
                    <a:pt x="1046" y="2"/>
                  </a:lnTo>
                  <a:lnTo>
                    <a:pt x="1046" y="2"/>
                  </a:lnTo>
                  <a:lnTo>
                    <a:pt x="1058" y="6"/>
                  </a:lnTo>
                  <a:lnTo>
                    <a:pt x="1058" y="6"/>
                  </a:lnTo>
                  <a:lnTo>
                    <a:pt x="1060" y="4"/>
                  </a:lnTo>
                  <a:lnTo>
                    <a:pt x="1060" y="4"/>
                  </a:lnTo>
                  <a:lnTo>
                    <a:pt x="1066" y="4"/>
                  </a:lnTo>
                  <a:lnTo>
                    <a:pt x="1066" y="4"/>
                  </a:lnTo>
                  <a:lnTo>
                    <a:pt x="1068" y="6"/>
                  </a:lnTo>
                  <a:lnTo>
                    <a:pt x="1068" y="6"/>
                  </a:lnTo>
                  <a:lnTo>
                    <a:pt x="1070" y="4"/>
                  </a:lnTo>
                  <a:lnTo>
                    <a:pt x="1070" y="4"/>
                  </a:lnTo>
                  <a:lnTo>
                    <a:pt x="1070" y="4"/>
                  </a:lnTo>
                  <a:lnTo>
                    <a:pt x="1076" y="4"/>
                  </a:lnTo>
                  <a:lnTo>
                    <a:pt x="1080" y="6"/>
                  </a:lnTo>
                  <a:lnTo>
                    <a:pt x="1080" y="6"/>
                  </a:lnTo>
                  <a:lnTo>
                    <a:pt x="1082" y="4"/>
                  </a:lnTo>
                  <a:lnTo>
                    <a:pt x="1082" y="4"/>
                  </a:lnTo>
                  <a:lnTo>
                    <a:pt x="1082" y="4"/>
                  </a:lnTo>
                  <a:lnTo>
                    <a:pt x="1082" y="4"/>
                  </a:lnTo>
                  <a:lnTo>
                    <a:pt x="1088" y="4"/>
                  </a:lnTo>
                  <a:lnTo>
                    <a:pt x="1088" y="4"/>
                  </a:lnTo>
                  <a:lnTo>
                    <a:pt x="1092" y="2"/>
                  </a:lnTo>
                  <a:lnTo>
                    <a:pt x="1092" y="2"/>
                  </a:lnTo>
                  <a:lnTo>
                    <a:pt x="1098" y="2"/>
                  </a:lnTo>
                  <a:lnTo>
                    <a:pt x="1098" y="2"/>
                  </a:lnTo>
                  <a:lnTo>
                    <a:pt x="1102" y="2"/>
                  </a:lnTo>
                  <a:lnTo>
                    <a:pt x="1102" y="2"/>
                  </a:lnTo>
                  <a:lnTo>
                    <a:pt x="1104" y="2"/>
                  </a:lnTo>
                  <a:lnTo>
                    <a:pt x="1104" y="2"/>
                  </a:lnTo>
                  <a:lnTo>
                    <a:pt x="1108" y="2"/>
                  </a:lnTo>
                  <a:lnTo>
                    <a:pt x="1108" y="2"/>
                  </a:lnTo>
                  <a:lnTo>
                    <a:pt x="1112" y="2"/>
                  </a:lnTo>
                  <a:lnTo>
                    <a:pt x="1112" y="2"/>
                  </a:lnTo>
                  <a:lnTo>
                    <a:pt x="1112" y="2"/>
                  </a:lnTo>
                  <a:lnTo>
                    <a:pt x="1112" y="2"/>
                  </a:lnTo>
                  <a:lnTo>
                    <a:pt x="1118" y="0"/>
                  </a:lnTo>
                  <a:lnTo>
                    <a:pt x="1118" y="0"/>
                  </a:lnTo>
                  <a:lnTo>
                    <a:pt x="1122" y="2"/>
                  </a:lnTo>
                  <a:lnTo>
                    <a:pt x="1122" y="2"/>
                  </a:lnTo>
                  <a:lnTo>
                    <a:pt x="1122" y="2"/>
                  </a:lnTo>
                  <a:lnTo>
                    <a:pt x="1122" y="2"/>
                  </a:lnTo>
                  <a:lnTo>
                    <a:pt x="1126" y="2"/>
                  </a:lnTo>
                  <a:lnTo>
                    <a:pt x="1126" y="2"/>
                  </a:lnTo>
                  <a:lnTo>
                    <a:pt x="1126" y="2"/>
                  </a:lnTo>
                  <a:lnTo>
                    <a:pt x="1126" y="2"/>
                  </a:lnTo>
                  <a:lnTo>
                    <a:pt x="1130" y="0"/>
                  </a:lnTo>
                  <a:lnTo>
                    <a:pt x="1130" y="0"/>
                  </a:lnTo>
                  <a:lnTo>
                    <a:pt x="1136" y="0"/>
                  </a:lnTo>
                  <a:lnTo>
                    <a:pt x="1136" y="0"/>
                  </a:lnTo>
                  <a:lnTo>
                    <a:pt x="1140" y="0"/>
                  </a:lnTo>
                  <a:lnTo>
                    <a:pt x="1140" y="0"/>
                  </a:lnTo>
                  <a:lnTo>
                    <a:pt x="1146" y="0"/>
                  </a:lnTo>
                  <a:lnTo>
                    <a:pt x="1146" y="0"/>
                  </a:lnTo>
                  <a:lnTo>
                    <a:pt x="1152" y="0"/>
                  </a:lnTo>
                  <a:lnTo>
                    <a:pt x="1152" y="0"/>
                  </a:lnTo>
                  <a:lnTo>
                    <a:pt x="1156" y="0"/>
                  </a:lnTo>
                  <a:lnTo>
                    <a:pt x="1156" y="0"/>
                  </a:lnTo>
                  <a:lnTo>
                    <a:pt x="1158" y="0"/>
                  </a:lnTo>
                  <a:lnTo>
                    <a:pt x="1158" y="0"/>
                  </a:lnTo>
                  <a:lnTo>
                    <a:pt x="1162" y="0"/>
                  </a:lnTo>
                  <a:lnTo>
                    <a:pt x="1162" y="0"/>
                  </a:lnTo>
                  <a:lnTo>
                    <a:pt x="1166" y="0"/>
                  </a:lnTo>
                  <a:lnTo>
                    <a:pt x="1166" y="0"/>
                  </a:lnTo>
                  <a:lnTo>
                    <a:pt x="1172" y="0"/>
                  </a:lnTo>
                  <a:lnTo>
                    <a:pt x="1172" y="0"/>
                  </a:lnTo>
                  <a:lnTo>
                    <a:pt x="1174" y="0"/>
                  </a:lnTo>
                  <a:lnTo>
                    <a:pt x="1174" y="0"/>
                  </a:lnTo>
                  <a:lnTo>
                    <a:pt x="1178" y="2"/>
                  </a:lnTo>
                  <a:lnTo>
                    <a:pt x="1178" y="2"/>
                  </a:lnTo>
                  <a:lnTo>
                    <a:pt x="1186" y="2"/>
                  </a:lnTo>
                  <a:lnTo>
                    <a:pt x="1186" y="2"/>
                  </a:lnTo>
                  <a:lnTo>
                    <a:pt x="1190" y="2"/>
                  </a:lnTo>
                  <a:lnTo>
                    <a:pt x="1194" y="2"/>
                  </a:lnTo>
                  <a:lnTo>
                    <a:pt x="1194" y="2"/>
                  </a:lnTo>
                  <a:lnTo>
                    <a:pt x="1194" y="2"/>
                  </a:lnTo>
                  <a:lnTo>
                    <a:pt x="1194" y="2"/>
                  </a:lnTo>
                  <a:lnTo>
                    <a:pt x="1196" y="2"/>
                  </a:lnTo>
                  <a:lnTo>
                    <a:pt x="1196" y="2"/>
                  </a:lnTo>
                  <a:lnTo>
                    <a:pt x="1196" y="2"/>
                  </a:lnTo>
                  <a:lnTo>
                    <a:pt x="1196" y="2"/>
                  </a:lnTo>
                  <a:lnTo>
                    <a:pt x="1198" y="2"/>
                  </a:lnTo>
                  <a:lnTo>
                    <a:pt x="1198" y="2"/>
                  </a:lnTo>
                  <a:lnTo>
                    <a:pt x="1200" y="0"/>
                  </a:lnTo>
                  <a:lnTo>
                    <a:pt x="1200" y="0"/>
                  </a:lnTo>
                  <a:lnTo>
                    <a:pt x="1206" y="2"/>
                  </a:lnTo>
                  <a:lnTo>
                    <a:pt x="1206" y="2"/>
                  </a:lnTo>
                  <a:lnTo>
                    <a:pt x="1208" y="2"/>
                  </a:lnTo>
                  <a:lnTo>
                    <a:pt x="1208" y="2"/>
                  </a:lnTo>
                  <a:lnTo>
                    <a:pt x="1210" y="2"/>
                  </a:lnTo>
                  <a:lnTo>
                    <a:pt x="1210" y="2"/>
                  </a:lnTo>
                  <a:lnTo>
                    <a:pt x="1210" y="2"/>
                  </a:lnTo>
                  <a:lnTo>
                    <a:pt x="1210" y="2"/>
                  </a:lnTo>
                  <a:lnTo>
                    <a:pt x="1210" y="2"/>
                  </a:lnTo>
                  <a:lnTo>
                    <a:pt x="1210" y="2"/>
                  </a:lnTo>
                  <a:lnTo>
                    <a:pt x="1212" y="2"/>
                  </a:lnTo>
                  <a:lnTo>
                    <a:pt x="1212" y="2"/>
                  </a:lnTo>
                  <a:lnTo>
                    <a:pt x="1218" y="2"/>
                  </a:lnTo>
                  <a:lnTo>
                    <a:pt x="1218" y="2"/>
                  </a:lnTo>
                  <a:lnTo>
                    <a:pt x="1220" y="0"/>
                  </a:lnTo>
                  <a:lnTo>
                    <a:pt x="1220" y="0"/>
                  </a:lnTo>
                  <a:lnTo>
                    <a:pt x="1222" y="0"/>
                  </a:lnTo>
                  <a:lnTo>
                    <a:pt x="1222" y="0"/>
                  </a:lnTo>
                  <a:lnTo>
                    <a:pt x="1224" y="2"/>
                  </a:lnTo>
                  <a:lnTo>
                    <a:pt x="1224" y="2"/>
                  </a:lnTo>
                  <a:lnTo>
                    <a:pt x="1232" y="2"/>
                  </a:lnTo>
                  <a:lnTo>
                    <a:pt x="1232" y="2"/>
                  </a:lnTo>
                  <a:lnTo>
                    <a:pt x="1234" y="2"/>
                  </a:lnTo>
                  <a:lnTo>
                    <a:pt x="1234" y="2"/>
                  </a:lnTo>
                  <a:lnTo>
                    <a:pt x="1234" y="2"/>
                  </a:lnTo>
                  <a:lnTo>
                    <a:pt x="1234" y="2"/>
                  </a:lnTo>
                  <a:lnTo>
                    <a:pt x="1236" y="2"/>
                  </a:lnTo>
                  <a:lnTo>
                    <a:pt x="1236" y="2"/>
                  </a:lnTo>
                  <a:lnTo>
                    <a:pt x="1240" y="2"/>
                  </a:lnTo>
                  <a:lnTo>
                    <a:pt x="1240" y="2"/>
                  </a:lnTo>
                  <a:lnTo>
                    <a:pt x="1246" y="2"/>
                  </a:lnTo>
                  <a:lnTo>
                    <a:pt x="1246" y="2"/>
                  </a:lnTo>
                  <a:lnTo>
                    <a:pt x="1246" y="2"/>
                  </a:lnTo>
                  <a:lnTo>
                    <a:pt x="1246" y="2"/>
                  </a:lnTo>
                  <a:lnTo>
                    <a:pt x="1246" y="2"/>
                  </a:lnTo>
                  <a:lnTo>
                    <a:pt x="1246" y="2"/>
                  </a:lnTo>
                  <a:lnTo>
                    <a:pt x="1248" y="2"/>
                  </a:lnTo>
                  <a:lnTo>
                    <a:pt x="1248" y="2"/>
                  </a:lnTo>
                  <a:lnTo>
                    <a:pt x="1252" y="4"/>
                  </a:lnTo>
                  <a:lnTo>
                    <a:pt x="1252" y="4"/>
                  </a:lnTo>
                  <a:lnTo>
                    <a:pt x="1254" y="2"/>
                  </a:lnTo>
                  <a:lnTo>
                    <a:pt x="1254" y="2"/>
                  </a:lnTo>
                  <a:lnTo>
                    <a:pt x="1256" y="4"/>
                  </a:lnTo>
                  <a:lnTo>
                    <a:pt x="1256" y="4"/>
                  </a:lnTo>
                  <a:lnTo>
                    <a:pt x="1260" y="4"/>
                  </a:lnTo>
                  <a:lnTo>
                    <a:pt x="1260" y="4"/>
                  </a:lnTo>
                  <a:lnTo>
                    <a:pt x="1260" y="2"/>
                  </a:lnTo>
                  <a:lnTo>
                    <a:pt x="1260" y="2"/>
                  </a:lnTo>
                  <a:lnTo>
                    <a:pt x="1262" y="4"/>
                  </a:lnTo>
                  <a:lnTo>
                    <a:pt x="1262" y="4"/>
                  </a:lnTo>
                  <a:lnTo>
                    <a:pt x="1266" y="2"/>
                  </a:lnTo>
                  <a:lnTo>
                    <a:pt x="1266" y="2"/>
                  </a:lnTo>
                  <a:lnTo>
                    <a:pt x="1268" y="6"/>
                  </a:lnTo>
                  <a:lnTo>
                    <a:pt x="1268" y="6"/>
                  </a:lnTo>
                  <a:lnTo>
                    <a:pt x="1276" y="6"/>
                  </a:lnTo>
                  <a:lnTo>
                    <a:pt x="1276" y="6"/>
                  </a:lnTo>
                  <a:lnTo>
                    <a:pt x="1280" y="6"/>
                  </a:lnTo>
                  <a:lnTo>
                    <a:pt x="1282" y="4"/>
                  </a:lnTo>
                  <a:lnTo>
                    <a:pt x="1282" y="4"/>
                  </a:lnTo>
                  <a:lnTo>
                    <a:pt x="1286" y="4"/>
                  </a:lnTo>
                  <a:lnTo>
                    <a:pt x="1286" y="4"/>
                  </a:lnTo>
                  <a:lnTo>
                    <a:pt x="1288" y="4"/>
                  </a:lnTo>
                  <a:lnTo>
                    <a:pt x="1288" y="4"/>
                  </a:lnTo>
                  <a:lnTo>
                    <a:pt x="1294" y="4"/>
                  </a:lnTo>
                  <a:lnTo>
                    <a:pt x="1294" y="4"/>
                  </a:lnTo>
                  <a:lnTo>
                    <a:pt x="1300" y="2"/>
                  </a:lnTo>
                  <a:lnTo>
                    <a:pt x="1300" y="2"/>
                  </a:lnTo>
                  <a:lnTo>
                    <a:pt x="1302" y="4"/>
                  </a:lnTo>
                  <a:lnTo>
                    <a:pt x="1302" y="4"/>
                  </a:lnTo>
                  <a:lnTo>
                    <a:pt x="1304" y="4"/>
                  </a:lnTo>
                  <a:lnTo>
                    <a:pt x="1304" y="4"/>
                  </a:lnTo>
                  <a:lnTo>
                    <a:pt x="1314" y="2"/>
                  </a:lnTo>
                  <a:lnTo>
                    <a:pt x="1314" y="2"/>
                  </a:lnTo>
                  <a:lnTo>
                    <a:pt x="1318" y="4"/>
                  </a:lnTo>
                  <a:lnTo>
                    <a:pt x="1322" y="2"/>
                  </a:lnTo>
                  <a:lnTo>
                    <a:pt x="1322" y="2"/>
                  </a:lnTo>
                  <a:lnTo>
                    <a:pt x="1324" y="4"/>
                  </a:lnTo>
                  <a:lnTo>
                    <a:pt x="1324" y="4"/>
                  </a:lnTo>
                  <a:lnTo>
                    <a:pt x="1326" y="4"/>
                  </a:lnTo>
                  <a:lnTo>
                    <a:pt x="1326" y="4"/>
                  </a:lnTo>
                  <a:lnTo>
                    <a:pt x="1328" y="4"/>
                  </a:lnTo>
                  <a:lnTo>
                    <a:pt x="1328" y="4"/>
                  </a:lnTo>
                  <a:lnTo>
                    <a:pt x="1328" y="4"/>
                  </a:lnTo>
                  <a:lnTo>
                    <a:pt x="1328" y="4"/>
                  </a:lnTo>
                  <a:lnTo>
                    <a:pt x="1330" y="4"/>
                  </a:lnTo>
                  <a:lnTo>
                    <a:pt x="1330" y="4"/>
                  </a:lnTo>
                  <a:lnTo>
                    <a:pt x="1330" y="4"/>
                  </a:lnTo>
                  <a:lnTo>
                    <a:pt x="1330" y="4"/>
                  </a:lnTo>
                  <a:lnTo>
                    <a:pt x="1332" y="4"/>
                  </a:lnTo>
                  <a:lnTo>
                    <a:pt x="1332" y="4"/>
                  </a:lnTo>
                  <a:lnTo>
                    <a:pt x="1336" y="4"/>
                  </a:lnTo>
                  <a:lnTo>
                    <a:pt x="1336" y="4"/>
                  </a:lnTo>
                  <a:lnTo>
                    <a:pt x="1340" y="4"/>
                  </a:lnTo>
                  <a:lnTo>
                    <a:pt x="1344" y="4"/>
                  </a:lnTo>
                  <a:lnTo>
                    <a:pt x="1344" y="4"/>
                  </a:lnTo>
                  <a:lnTo>
                    <a:pt x="1346" y="4"/>
                  </a:lnTo>
                  <a:lnTo>
                    <a:pt x="1346" y="4"/>
                  </a:lnTo>
                  <a:lnTo>
                    <a:pt x="1348" y="4"/>
                  </a:lnTo>
                  <a:lnTo>
                    <a:pt x="1348" y="4"/>
                  </a:lnTo>
                  <a:lnTo>
                    <a:pt x="1352" y="4"/>
                  </a:lnTo>
                  <a:lnTo>
                    <a:pt x="1352" y="4"/>
                  </a:lnTo>
                  <a:lnTo>
                    <a:pt x="1356" y="4"/>
                  </a:lnTo>
                  <a:lnTo>
                    <a:pt x="1356" y="4"/>
                  </a:lnTo>
                  <a:lnTo>
                    <a:pt x="1360" y="4"/>
                  </a:lnTo>
                  <a:lnTo>
                    <a:pt x="1360" y="4"/>
                  </a:lnTo>
                  <a:lnTo>
                    <a:pt x="1362" y="4"/>
                  </a:lnTo>
                  <a:lnTo>
                    <a:pt x="1362" y="4"/>
                  </a:lnTo>
                  <a:lnTo>
                    <a:pt x="1366" y="6"/>
                  </a:lnTo>
                  <a:lnTo>
                    <a:pt x="1366" y="6"/>
                  </a:lnTo>
                  <a:lnTo>
                    <a:pt x="1366" y="8"/>
                  </a:lnTo>
                  <a:lnTo>
                    <a:pt x="1366" y="8"/>
                  </a:lnTo>
                  <a:lnTo>
                    <a:pt x="1368" y="8"/>
                  </a:lnTo>
                  <a:lnTo>
                    <a:pt x="1370" y="8"/>
                  </a:lnTo>
                  <a:lnTo>
                    <a:pt x="1370" y="8"/>
                  </a:lnTo>
                  <a:lnTo>
                    <a:pt x="1374" y="6"/>
                  </a:lnTo>
                  <a:lnTo>
                    <a:pt x="1374" y="6"/>
                  </a:lnTo>
                  <a:lnTo>
                    <a:pt x="1376" y="6"/>
                  </a:lnTo>
                  <a:lnTo>
                    <a:pt x="1376" y="6"/>
                  </a:lnTo>
                  <a:lnTo>
                    <a:pt x="1376" y="4"/>
                  </a:lnTo>
                  <a:lnTo>
                    <a:pt x="1376" y="4"/>
                  </a:lnTo>
                  <a:lnTo>
                    <a:pt x="1376" y="6"/>
                  </a:lnTo>
                  <a:lnTo>
                    <a:pt x="1376" y="6"/>
                  </a:lnTo>
                  <a:lnTo>
                    <a:pt x="1378" y="4"/>
                  </a:lnTo>
                  <a:lnTo>
                    <a:pt x="1378" y="4"/>
                  </a:lnTo>
                  <a:lnTo>
                    <a:pt x="1378" y="6"/>
                  </a:lnTo>
                  <a:lnTo>
                    <a:pt x="1378" y="6"/>
                  </a:lnTo>
                  <a:lnTo>
                    <a:pt x="1384" y="4"/>
                  </a:lnTo>
                  <a:lnTo>
                    <a:pt x="1384" y="4"/>
                  </a:lnTo>
                  <a:lnTo>
                    <a:pt x="1386" y="6"/>
                  </a:lnTo>
                  <a:lnTo>
                    <a:pt x="1386" y="6"/>
                  </a:lnTo>
                  <a:lnTo>
                    <a:pt x="1386" y="4"/>
                  </a:lnTo>
                  <a:lnTo>
                    <a:pt x="1386" y="4"/>
                  </a:lnTo>
                  <a:lnTo>
                    <a:pt x="1386" y="4"/>
                  </a:lnTo>
                  <a:lnTo>
                    <a:pt x="1386" y="4"/>
                  </a:lnTo>
                  <a:lnTo>
                    <a:pt x="1390" y="6"/>
                  </a:lnTo>
                  <a:lnTo>
                    <a:pt x="1390" y="6"/>
                  </a:lnTo>
                  <a:lnTo>
                    <a:pt x="1394" y="6"/>
                  </a:lnTo>
                  <a:lnTo>
                    <a:pt x="1394" y="6"/>
                  </a:lnTo>
                  <a:lnTo>
                    <a:pt x="1396" y="6"/>
                  </a:lnTo>
                  <a:lnTo>
                    <a:pt x="1396" y="6"/>
                  </a:lnTo>
                  <a:lnTo>
                    <a:pt x="1398" y="6"/>
                  </a:lnTo>
                  <a:lnTo>
                    <a:pt x="1398" y="6"/>
                  </a:lnTo>
                  <a:lnTo>
                    <a:pt x="1400" y="4"/>
                  </a:lnTo>
                  <a:lnTo>
                    <a:pt x="1400" y="4"/>
                  </a:lnTo>
                  <a:lnTo>
                    <a:pt x="1402" y="6"/>
                  </a:lnTo>
                  <a:lnTo>
                    <a:pt x="1402" y="6"/>
                  </a:lnTo>
                  <a:lnTo>
                    <a:pt x="1402" y="4"/>
                  </a:lnTo>
                  <a:lnTo>
                    <a:pt x="1402" y="4"/>
                  </a:lnTo>
                  <a:lnTo>
                    <a:pt x="1404" y="4"/>
                  </a:lnTo>
                  <a:lnTo>
                    <a:pt x="1404" y="4"/>
                  </a:lnTo>
                  <a:lnTo>
                    <a:pt x="1404" y="6"/>
                  </a:lnTo>
                  <a:lnTo>
                    <a:pt x="1404" y="6"/>
                  </a:lnTo>
                  <a:lnTo>
                    <a:pt x="1406" y="4"/>
                  </a:lnTo>
                  <a:lnTo>
                    <a:pt x="1406" y="4"/>
                  </a:lnTo>
                  <a:lnTo>
                    <a:pt x="1412" y="6"/>
                  </a:lnTo>
                  <a:lnTo>
                    <a:pt x="1412" y="6"/>
                  </a:lnTo>
                  <a:lnTo>
                    <a:pt x="1414" y="6"/>
                  </a:lnTo>
                  <a:lnTo>
                    <a:pt x="1414" y="6"/>
                  </a:lnTo>
                  <a:lnTo>
                    <a:pt x="1416" y="6"/>
                  </a:lnTo>
                  <a:lnTo>
                    <a:pt x="1416" y="6"/>
                  </a:lnTo>
                  <a:lnTo>
                    <a:pt x="1420" y="4"/>
                  </a:lnTo>
                  <a:lnTo>
                    <a:pt x="1420" y="4"/>
                  </a:lnTo>
                  <a:lnTo>
                    <a:pt x="1428" y="4"/>
                  </a:lnTo>
                  <a:lnTo>
                    <a:pt x="1428" y="4"/>
                  </a:lnTo>
                  <a:lnTo>
                    <a:pt x="1432" y="4"/>
                  </a:lnTo>
                  <a:lnTo>
                    <a:pt x="1432" y="4"/>
                  </a:lnTo>
                  <a:lnTo>
                    <a:pt x="1434" y="6"/>
                  </a:lnTo>
                  <a:lnTo>
                    <a:pt x="1434" y="6"/>
                  </a:lnTo>
                  <a:lnTo>
                    <a:pt x="1436" y="6"/>
                  </a:lnTo>
                  <a:lnTo>
                    <a:pt x="1436" y="6"/>
                  </a:lnTo>
                  <a:lnTo>
                    <a:pt x="1438" y="6"/>
                  </a:lnTo>
                  <a:lnTo>
                    <a:pt x="1438" y="6"/>
                  </a:lnTo>
                  <a:lnTo>
                    <a:pt x="1440" y="6"/>
                  </a:lnTo>
                  <a:lnTo>
                    <a:pt x="1440" y="6"/>
                  </a:lnTo>
                  <a:lnTo>
                    <a:pt x="1444" y="6"/>
                  </a:lnTo>
                  <a:lnTo>
                    <a:pt x="1444" y="6"/>
                  </a:lnTo>
                  <a:lnTo>
                    <a:pt x="1446" y="6"/>
                  </a:lnTo>
                  <a:lnTo>
                    <a:pt x="1446" y="6"/>
                  </a:lnTo>
                  <a:lnTo>
                    <a:pt x="1450" y="6"/>
                  </a:lnTo>
                  <a:lnTo>
                    <a:pt x="1450" y="6"/>
                  </a:lnTo>
                  <a:lnTo>
                    <a:pt x="1452" y="6"/>
                  </a:lnTo>
                  <a:lnTo>
                    <a:pt x="1452" y="6"/>
                  </a:lnTo>
                  <a:lnTo>
                    <a:pt x="1454" y="4"/>
                  </a:lnTo>
                  <a:lnTo>
                    <a:pt x="1454" y="4"/>
                  </a:lnTo>
                  <a:lnTo>
                    <a:pt x="1456" y="4"/>
                  </a:lnTo>
                  <a:lnTo>
                    <a:pt x="1456" y="4"/>
                  </a:lnTo>
                  <a:lnTo>
                    <a:pt x="1462" y="4"/>
                  </a:lnTo>
                  <a:lnTo>
                    <a:pt x="1462" y="4"/>
                  </a:lnTo>
                  <a:lnTo>
                    <a:pt x="1464" y="4"/>
                  </a:lnTo>
                  <a:lnTo>
                    <a:pt x="1464" y="4"/>
                  </a:lnTo>
                  <a:lnTo>
                    <a:pt x="1468" y="4"/>
                  </a:lnTo>
                  <a:lnTo>
                    <a:pt x="1468" y="4"/>
                  </a:lnTo>
                  <a:lnTo>
                    <a:pt x="1472" y="4"/>
                  </a:lnTo>
                  <a:lnTo>
                    <a:pt x="1472" y="4"/>
                  </a:lnTo>
                  <a:lnTo>
                    <a:pt x="1476" y="4"/>
                  </a:lnTo>
                  <a:lnTo>
                    <a:pt x="1476" y="4"/>
                  </a:lnTo>
                  <a:lnTo>
                    <a:pt x="1480" y="4"/>
                  </a:lnTo>
                  <a:lnTo>
                    <a:pt x="1480" y="4"/>
                  </a:lnTo>
                  <a:lnTo>
                    <a:pt x="1484" y="6"/>
                  </a:lnTo>
                  <a:lnTo>
                    <a:pt x="1484" y="6"/>
                  </a:lnTo>
                  <a:lnTo>
                    <a:pt x="1486" y="6"/>
                  </a:lnTo>
                  <a:lnTo>
                    <a:pt x="1486" y="6"/>
                  </a:lnTo>
                  <a:lnTo>
                    <a:pt x="1488" y="6"/>
                  </a:lnTo>
                  <a:lnTo>
                    <a:pt x="1488" y="6"/>
                  </a:lnTo>
                  <a:lnTo>
                    <a:pt x="1492" y="4"/>
                  </a:lnTo>
                  <a:lnTo>
                    <a:pt x="1492" y="4"/>
                  </a:lnTo>
                  <a:lnTo>
                    <a:pt x="1498" y="4"/>
                  </a:lnTo>
                  <a:lnTo>
                    <a:pt x="1498" y="4"/>
                  </a:lnTo>
                  <a:lnTo>
                    <a:pt x="1498" y="4"/>
                  </a:lnTo>
                  <a:lnTo>
                    <a:pt x="1498" y="4"/>
                  </a:lnTo>
                  <a:lnTo>
                    <a:pt x="1500" y="4"/>
                  </a:lnTo>
                  <a:lnTo>
                    <a:pt x="1500" y="4"/>
                  </a:lnTo>
                  <a:lnTo>
                    <a:pt x="1504" y="4"/>
                  </a:lnTo>
                  <a:lnTo>
                    <a:pt x="1504" y="4"/>
                  </a:lnTo>
                  <a:lnTo>
                    <a:pt x="1506" y="4"/>
                  </a:lnTo>
                  <a:lnTo>
                    <a:pt x="1506" y="4"/>
                  </a:lnTo>
                  <a:lnTo>
                    <a:pt x="1512" y="4"/>
                  </a:lnTo>
                  <a:lnTo>
                    <a:pt x="1512" y="4"/>
                  </a:lnTo>
                  <a:lnTo>
                    <a:pt x="1514" y="6"/>
                  </a:lnTo>
                  <a:lnTo>
                    <a:pt x="1514" y="6"/>
                  </a:lnTo>
                  <a:lnTo>
                    <a:pt x="1520" y="4"/>
                  </a:lnTo>
                  <a:lnTo>
                    <a:pt x="1526" y="4"/>
                  </a:lnTo>
                  <a:lnTo>
                    <a:pt x="1526" y="4"/>
                  </a:lnTo>
                  <a:lnTo>
                    <a:pt x="1526" y="4"/>
                  </a:lnTo>
                  <a:lnTo>
                    <a:pt x="1526" y="4"/>
                  </a:lnTo>
                  <a:lnTo>
                    <a:pt x="1526" y="4"/>
                  </a:lnTo>
                  <a:lnTo>
                    <a:pt x="1526" y="4"/>
                  </a:lnTo>
                  <a:lnTo>
                    <a:pt x="1528" y="4"/>
                  </a:lnTo>
                  <a:lnTo>
                    <a:pt x="1528" y="4"/>
                  </a:lnTo>
                  <a:lnTo>
                    <a:pt x="1532" y="4"/>
                  </a:lnTo>
                  <a:lnTo>
                    <a:pt x="1532" y="4"/>
                  </a:lnTo>
                  <a:lnTo>
                    <a:pt x="1540" y="4"/>
                  </a:lnTo>
                  <a:lnTo>
                    <a:pt x="1540" y="4"/>
                  </a:lnTo>
                  <a:lnTo>
                    <a:pt x="1542" y="4"/>
                  </a:lnTo>
                  <a:lnTo>
                    <a:pt x="1542" y="4"/>
                  </a:lnTo>
                  <a:lnTo>
                    <a:pt x="1546" y="4"/>
                  </a:lnTo>
                  <a:lnTo>
                    <a:pt x="1546" y="4"/>
                  </a:lnTo>
                  <a:lnTo>
                    <a:pt x="1546" y="4"/>
                  </a:lnTo>
                  <a:lnTo>
                    <a:pt x="1546" y="4"/>
                  </a:lnTo>
                  <a:lnTo>
                    <a:pt x="1550" y="6"/>
                  </a:lnTo>
                  <a:lnTo>
                    <a:pt x="1550" y="6"/>
                  </a:lnTo>
                  <a:lnTo>
                    <a:pt x="1556" y="4"/>
                  </a:lnTo>
                  <a:lnTo>
                    <a:pt x="1556" y="4"/>
                  </a:lnTo>
                  <a:lnTo>
                    <a:pt x="1560" y="6"/>
                  </a:lnTo>
                  <a:lnTo>
                    <a:pt x="1560" y="6"/>
                  </a:lnTo>
                  <a:lnTo>
                    <a:pt x="1564" y="4"/>
                  </a:lnTo>
                  <a:lnTo>
                    <a:pt x="1568" y="6"/>
                  </a:lnTo>
                  <a:lnTo>
                    <a:pt x="1568" y="6"/>
                  </a:lnTo>
                  <a:lnTo>
                    <a:pt x="1574" y="4"/>
                  </a:lnTo>
                  <a:lnTo>
                    <a:pt x="1574" y="4"/>
                  </a:lnTo>
                  <a:lnTo>
                    <a:pt x="1576" y="6"/>
                  </a:lnTo>
                  <a:lnTo>
                    <a:pt x="1576" y="6"/>
                  </a:lnTo>
                  <a:lnTo>
                    <a:pt x="1578" y="4"/>
                  </a:lnTo>
                  <a:lnTo>
                    <a:pt x="1578" y="4"/>
                  </a:lnTo>
                  <a:lnTo>
                    <a:pt x="1586" y="6"/>
                  </a:lnTo>
                  <a:lnTo>
                    <a:pt x="1586" y="6"/>
                  </a:lnTo>
                  <a:lnTo>
                    <a:pt x="1588" y="6"/>
                  </a:lnTo>
                  <a:lnTo>
                    <a:pt x="1588" y="6"/>
                  </a:lnTo>
                  <a:lnTo>
                    <a:pt x="1592" y="6"/>
                  </a:lnTo>
                  <a:lnTo>
                    <a:pt x="1592" y="6"/>
                  </a:lnTo>
                  <a:lnTo>
                    <a:pt x="1594" y="6"/>
                  </a:lnTo>
                  <a:lnTo>
                    <a:pt x="1594" y="6"/>
                  </a:lnTo>
                  <a:lnTo>
                    <a:pt x="1594" y="6"/>
                  </a:lnTo>
                  <a:lnTo>
                    <a:pt x="1596" y="4"/>
                  </a:lnTo>
                  <a:lnTo>
                    <a:pt x="1596" y="4"/>
                  </a:lnTo>
                  <a:lnTo>
                    <a:pt x="1602" y="4"/>
                  </a:lnTo>
                  <a:lnTo>
                    <a:pt x="1602" y="4"/>
                  </a:lnTo>
                  <a:lnTo>
                    <a:pt x="1608" y="4"/>
                  </a:lnTo>
                  <a:lnTo>
                    <a:pt x="1608" y="4"/>
                  </a:lnTo>
                  <a:lnTo>
                    <a:pt x="1610" y="4"/>
                  </a:lnTo>
                  <a:lnTo>
                    <a:pt x="1610" y="4"/>
                  </a:lnTo>
                  <a:lnTo>
                    <a:pt x="1612" y="4"/>
                  </a:lnTo>
                  <a:lnTo>
                    <a:pt x="1612" y="4"/>
                  </a:lnTo>
                  <a:lnTo>
                    <a:pt x="1616" y="4"/>
                  </a:lnTo>
                  <a:lnTo>
                    <a:pt x="1616" y="4"/>
                  </a:lnTo>
                  <a:lnTo>
                    <a:pt x="1618" y="4"/>
                  </a:lnTo>
                  <a:lnTo>
                    <a:pt x="1618" y="4"/>
                  </a:lnTo>
                  <a:lnTo>
                    <a:pt x="1624" y="4"/>
                  </a:lnTo>
                  <a:lnTo>
                    <a:pt x="1624" y="4"/>
                  </a:lnTo>
                  <a:lnTo>
                    <a:pt x="1626" y="4"/>
                  </a:lnTo>
                  <a:lnTo>
                    <a:pt x="1626" y="4"/>
                  </a:lnTo>
                  <a:lnTo>
                    <a:pt x="1628" y="4"/>
                  </a:lnTo>
                  <a:lnTo>
                    <a:pt x="1628" y="4"/>
                  </a:lnTo>
                  <a:lnTo>
                    <a:pt x="1632" y="4"/>
                  </a:lnTo>
                  <a:lnTo>
                    <a:pt x="1632" y="4"/>
                  </a:lnTo>
                  <a:lnTo>
                    <a:pt x="1634" y="4"/>
                  </a:lnTo>
                  <a:lnTo>
                    <a:pt x="1634" y="4"/>
                  </a:lnTo>
                  <a:lnTo>
                    <a:pt x="1640" y="4"/>
                  </a:lnTo>
                  <a:lnTo>
                    <a:pt x="1640" y="4"/>
                  </a:lnTo>
                  <a:lnTo>
                    <a:pt x="1642" y="4"/>
                  </a:lnTo>
                  <a:lnTo>
                    <a:pt x="1642" y="4"/>
                  </a:lnTo>
                  <a:lnTo>
                    <a:pt x="1644" y="4"/>
                  </a:lnTo>
                  <a:lnTo>
                    <a:pt x="1644" y="4"/>
                  </a:lnTo>
                  <a:lnTo>
                    <a:pt x="1648" y="4"/>
                  </a:lnTo>
                  <a:lnTo>
                    <a:pt x="1648" y="4"/>
                  </a:lnTo>
                  <a:lnTo>
                    <a:pt x="1650" y="4"/>
                  </a:lnTo>
                  <a:lnTo>
                    <a:pt x="1650" y="4"/>
                  </a:lnTo>
                  <a:lnTo>
                    <a:pt x="1656" y="4"/>
                  </a:lnTo>
                  <a:lnTo>
                    <a:pt x="1656" y="4"/>
                  </a:lnTo>
                  <a:lnTo>
                    <a:pt x="1658" y="4"/>
                  </a:lnTo>
                  <a:lnTo>
                    <a:pt x="1658" y="4"/>
                  </a:lnTo>
                  <a:lnTo>
                    <a:pt x="1662" y="4"/>
                  </a:lnTo>
                  <a:lnTo>
                    <a:pt x="1662" y="4"/>
                  </a:lnTo>
                  <a:lnTo>
                    <a:pt x="1664" y="4"/>
                  </a:lnTo>
                  <a:lnTo>
                    <a:pt x="1664" y="4"/>
                  </a:lnTo>
                  <a:lnTo>
                    <a:pt x="1668" y="4"/>
                  </a:lnTo>
                  <a:lnTo>
                    <a:pt x="1668" y="4"/>
                  </a:lnTo>
                  <a:lnTo>
                    <a:pt x="1670" y="4"/>
                  </a:lnTo>
                  <a:lnTo>
                    <a:pt x="1670" y="4"/>
                  </a:lnTo>
                  <a:lnTo>
                    <a:pt x="1680" y="4"/>
                  </a:lnTo>
                  <a:lnTo>
                    <a:pt x="1680" y="4"/>
                  </a:lnTo>
                  <a:lnTo>
                    <a:pt x="1688" y="6"/>
                  </a:lnTo>
                  <a:lnTo>
                    <a:pt x="1688" y="6"/>
                  </a:lnTo>
                  <a:lnTo>
                    <a:pt x="1690" y="6"/>
                  </a:lnTo>
                  <a:lnTo>
                    <a:pt x="1690" y="6"/>
                  </a:lnTo>
                  <a:lnTo>
                    <a:pt x="1692" y="6"/>
                  </a:lnTo>
                  <a:lnTo>
                    <a:pt x="1692" y="6"/>
                  </a:lnTo>
                  <a:lnTo>
                    <a:pt x="1692" y="6"/>
                  </a:lnTo>
                  <a:lnTo>
                    <a:pt x="1692" y="6"/>
                  </a:lnTo>
                  <a:lnTo>
                    <a:pt x="1696" y="4"/>
                  </a:lnTo>
                  <a:lnTo>
                    <a:pt x="1696" y="4"/>
                  </a:lnTo>
                  <a:lnTo>
                    <a:pt x="1702" y="6"/>
                  </a:lnTo>
                  <a:lnTo>
                    <a:pt x="1702" y="6"/>
                  </a:lnTo>
                  <a:lnTo>
                    <a:pt x="1704" y="8"/>
                  </a:lnTo>
                  <a:lnTo>
                    <a:pt x="1704" y="8"/>
                  </a:lnTo>
                  <a:lnTo>
                    <a:pt x="1706" y="6"/>
                  </a:lnTo>
                  <a:lnTo>
                    <a:pt x="1706" y="6"/>
                  </a:lnTo>
                  <a:lnTo>
                    <a:pt x="1706" y="6"/>
                  </a:lnTo>
                  <a:lnTo>
                    <a:pt x="1706" y="6"/>
                  </a:lnTo>
                  <a:lnTo>
                    <a:pt x="1706" y="6"/>
                  </a:lnTo>
                  <a:lnTo>
                    <a:pt x="1710" y="6"/>
                  </a:lnTo>
                  <a:lnTo>
                    <a:pt x="1710" y="6"/>
                  </a:lnTo>
                  <a:lnTo>
                    <a:pt x="1712" y="8"/>
                  </a:lnTo>
                  <a:lnTo>
                    <a:pt x="1712" y="8"/>
                  </a:lnTo>
                  <a:lnTo>
                    <a:pt x="1714" y="6"/>
                  </a:lnTo>
                  <a:lnTo>
                    <a:pt x="1718" y="6"/>
                  </a:lnTo>
                  <a:lnTo>
                    <a:pt x="1718" y="6"/>
                  </a:lnTo>
                  <a:lnTo>
                    <a:pt x="1722" y="6"/>
                  </a:lnTo>
                  <a:lnTo>
                    <a:pt x="1722" y="6"/>
                  </a:lnTo>
                  <a:lnTo>
                    <a:pt x="1724" y="6"/>
                  </a:lnTo>
                  <a:lnTo>
                    <a:pt x="1724" y="6"/>
                  </a:lnTo>
                  <a:lnTo>
                    <a:pt x="1724" y="6"/>
                  </a:lnTo>
                  <a:lnTo>
                    <a:pt x="1724" y="6"/>
                  </a:lnTo>
                  <a:lnTo>
                    <a:pt x="1726" y="8"/>
                  </a:lnTo>
                  <a:lnTo>
                    <a:pt x="1726" y="8"/>
                  </a:lnTo>
                  <a:lnTo>
                    <a:pt x="1728" y="8"/>
                  </a:lnTo>
                  <a:lnTo>
                    <a:pt x="1730" y="6"/>
                  </a:lnTo>
                  <a:lnTo>
                    <a:pt x="1730" y="6"/>
                  </a:lnTo>
                  <a:lnTo>
                    <a:pt x="1734" y="6"/>
                  </a:lnTo>
                  <a:lnTo>
                    <a:pt x="1734" y="6"/>
                  </a:lnTo>
                  <a:lnTo>
                    <a:pt x="1736" y="6"/>
                  </a:lnTo>
                  <a:lnTo>
                    <a:pt x="1736" y="6"/>
                  </a:lnTo>
                  <a:lnTo>
                    <a:pt x="1736" y="6"/>
                  </a:lnTo>
                  <a:lnTo>
                    <a:pt x="1736" y="6"/>
                  </a:lnTo>
                  <a:lnTo>
                    <a:pt x="1738" y="6"/>
                  </a:lnTo>
                  <a:lnTo>
                    <a:pt x="1738" y="6"/>
                  </a:lnTo>
                  <a:lnTo>
                    <a:pt x="1750" y="4"/>
                  </a:lnTo>
                  <a:lnTo>
                    <a:pt x="1750" y="4"/>
                  </a:lnTo>
                  <a:lnTo>
                    <a:pt x="1754" y="6"/>
                  </a:lnTo>
                  <a:lnTo>
                    <a:pt x="1754" y="6"/>
                  </a:lnTo>
                  <a:lnTo>
                    <a:pt x="1754" y="6"/>
                  </a:lnTo>
                  <a:lnTo>
                    <a:pt x="1754" y="6"/>
                  </a:lnTo>
                  <a:lnTo>
                    <a:pt x="1754" y="6"/>
                  </a:lnTo>
                  <a:lnTo>
                    <a:pt x="1758" y="6"/>
                  </a:lnTo>
                  <a:lnTo>
                    <a:pt x="1758" y="6"/>
                  </a:lnTo>
                  <a:lnTo>
                    <a:pt x="1762" y="6"/>
                  </a:lnTo>
                  <a:lnTo>
                    <a:pt x="1762" y="6"/>
                  </a:lnTo>
                  <a:lnTo>
                    <a:pt x="1764" y="4"/>
                  </a:lnTo>
                  <a:lnTo>
                    <a:pt x="1764" y="4"/>
                  </a:lnTo>
                  <a:lnTo>
                    <a:pt x="1766" y="6"/>
                  </a:lnTo>
                  <a:lnTo>
                    <a:pt x="1766" y="6"/>
                  </a:lnTo>
                  <a:lnTo>
                    <a:pt x="1770" y="4"/>
                  </a:lnTo>
                  <a:lnTo>
                    <a:pt x="1770" y="4"/>
                  </a:lnTo>
                  <a:lnTo>
                    <a:pt x="1772" y="6"/>
                  </a:lnTo>
                  <a:lnTo>
                    <a:pt x="1772" y="6"/>
                  </a:lnTo>
                  <a:lnTo>
                    <a:pt x="1776" y="4"/>
                  </a:lnTo>
                  <a:lnTo>
                    <a:pt x="1776" y="4"/>
                  </a:lnTo>
                  <a:lnTo>
                    <a:pt x="1782" y="4"/>
                  </a:lnTo>
                  <a:lnTo>
                    <a:pt x="1782" y="4"/>
                  </a:lnTo>
                  <a:lnTo>
                    <a:pt x="1782" y="4"/>
                  </a:lnTo>
                  <a:lnTo>
                    <a:pt x="1782" y="4"/>
                  </a:lnTo>
                  <a:lnTo>
                    <a:pt x="1784" y="6"/>
                  </a:lnTo>
                  <a:lnTo>
                    <a:pt x="1784" y="6"/>
                  </a:lnTo>
                  <a:lnTo>
                    <a:pt x="1792" y="6"/>
                  </a:lnTo>
                  <a:lnTo>
                    <a:pt x="1792" y="6"/>
                  </a:lnTo>
                  <a:lnTo>
                    <a:pt x="1794" y="4"/>
                  </a:lnTo>
                  <a:lnTo>
                    <a:pt x="1794" y="4"/>
                  </a:lnTo>
                  <a:lnTo>
                    <a:pt x="1798" y="6"/>
                  </a:lnTo>
                  <a:lnTo>
                    <a:pt x="1798" y="6"/>
                  </a:lnTo>
                  <a:lnTo>
                    <a:pt x="1800" y="6"/>
                  </a:lnTo>
                  <a:lnTo>
                    <a:pt x="1800" y="6"/>
                  </a:lnTo>
                  <a:lnTo>
                    <a:pt x="1800" y="6"/>
                  </a:lnTo>
                  <a:lnTo>
                    <a:pt x="1800" y="6"/>
                  </a:lnTo>
                  <a:lnTo>
                    <a:pt x="1802" y="4"/>
                  </a:lnTo>
                  <a:lnTo>
                    <a:pt x="1802" y="4"/>
                  </a:lnTo>
                  <a:lnTo>
                    <a:pt x="1802" y="6"/>
                  </a:lnTo>
                  <a:lnTo>
                    <a:pt x="1802" y="6"/>
                  </a:lnTo>
                  <a:lnTo>
                    <a:pt x="1804" y="4"/>
                  </a:lnTo>
                  <a:lnTo>
                    <a:pt x="1804" y="4"/>
                  </a:lnTo>
                  <a:lnTo>
                    <a:pt x="1804" y="6"/>
                  </a:lnTo>
                  <a:lnTo>
                    <a:pt x="1804" y="6"/>
                  </a:lnTo>
                  <a:lnTo>
                    <a:pt x="1812" y="6"/>
                  </a:lnTo>
                  <a:lnTo>
                    <a:pt x="1812" y="6"/>
                  </a:lnTo>
                  <a:lnTo>
                    <a:pt x="1814" y="6"/>
                  </a:lnTo>
                  <a:lnTo>
                    <a:pt x="1814" y="6"/>
                  </a:lnTo>
                  <a:lnTo>
                    <a:pt x="1816" y="6"/>
                  </a:lnTo>
                  <a:lnTo>
                    <a:pt x="1816" y="6"/>
                  </a:lnTo>
                  <a:lnTo>
                    <a:pt x="1820" y="6"/>
                  </a:lnTo>
                  <a:lnTo>
                    <a:pt x="1820" y="6"/>
                  </a:lnTo>
                  <a:lnTo>
                    <a:pt x="1820" y="6"/>
                  </a:lnTo>
                  <a:lnTo>
                    <a:pt x="1820" y="6"/>
                  </a:lnTo>
                  <a:lnTo>
                    <a:pt x="1824" y="6"/>
                  </a:lnTo>
                  <a:lnTo>
                    <a:pt x="1824" y="6"/>
                  </a:lnTo>
                  <a:lnTo>
                    <a:pt x="1826" y="6"/>
                  </a:lnTo>
                  <a:lnTo>
                    <a:pt x="1826" y="6"/>
                  </a:lnTo>
                  <a:lnTo>
                    <a:pt x="1826" y="8"/>
                  </a:lnTo>
                  <a:lnTo>
                    <a:pt x="1826" y="8"/>
                  </a:lnTo>
                  <a:lnTo>
                    <a:pt x="1828" y="8"/>
                  </a:lnTo>
                  <a:lnTo>
                    <a:pt x="1828" y="8"/>
                  </a:lnTo>
                  <a:lnTo>
                    <a:pt x="1832" y="8"/>
                  </a:lnTo>
                  <a:lnTo>
                    <a:pt x="1832" y="8"/>
                  </a:lnTo>
                  <a:lnTo>
                    <a:pt x="1836" y="6"/>
                  </a:lnTo>
                  <a:lnTo>
                    <a:pt x="1836" y="6"/>
                  </a:lnTo>
                  <a:lnTo>
                    <a:pt x="1838" y="6"/>
                  </a:lnTo>
                  <a:lnTo>
                    <a:pt x="1838" y="6"/>
                  </a:lnTo>
                  <a:lnTo>
                    <a:pt x="1840" y="6"/>
                  </a:lnTo>
                  <a:lnTo>
                    <a:pt x="1840" y="6"/>
                  </a:lnTo>
                  <a:lnTo>
                    <a:pt x="1842" y="6"/>
                  </a:lnTo>
                  <a:lnTo>
                    <a:pt x="1842" y="6"/>
                  </a:lnTo>
                  <a:lnTo>
                    <a:pt x="1842" y="6"/>
                  </a:lnTo>
                  <a:lnTo>
                    <a:pt x="1842" y="6"/>
                  </a:lnTo>
                  <a:lnTo>
                    <a:pt x="1842" y="6"/>
                  </a:lnTo>
                  <a:lnTo>
                    <a:pt x="1842" y="6"/>
                  </a:lnTo>
                  <a:lnTo>
                    <a:pt x="1844" y="6"/>
                  </a:lnTo>
                  <a:lnTo>
                    <a:pt x="1844" y="6"/>
                  </a:lnTo>
                  <a:lnTo>
                    <a:pt x="1846" y="6"/>
                  </a:lnTo>
                  <a:lnTo>
                    <a:pt x="1846" y="6"/>
                  </a:lnTo>
                  <a:lnTo>
                    <a:pt x="1848" y="6"/>
                  </a:lnTo>
                  <a:lnTo>
                    <a:pt x="1848" y="6"/>
                  </a:lnTo>
                  <a:lnTo>
                    <a:pt x="1850" y="6"/>
                  </a:lnTo>
                  <a:lnTo>
                    <a:pt x="1850" y="6"/>
                  </a:lnTo>
                  <a:lnTo>
                    <a:pt x="1850" y="6"/>
                  </a:lnTo>
                  <a:lnTo>
                    <a:pt x="1850" y="6"/>
                  </a:lnTo>
                  <a:lnTo>
                    <a:pt x="1852" y="6"/>
                  </a:lnTo>
                  <a:lnTo>
                    <a:pt x="1852" y="6"/>
                  </a:lnTo>
                  <a:lnTo>
                    <a:pt x="1854" y="6"/>
                  </a:lnTo>
                  <a:lnTo>
                    <a:pt x="1854" y="6"/>
                  </a:lnTo>
                  <a:lnTo>
                    <a:pt x="1858" y="6"/>
                  </a:lnTo>
                  <a:lnTo>
                    <a:pt x="1858" y="6"/>
                  </a:lnTo>
                  <a:lnTo>
                    <a:pt x="1860" y="6"/>
                  </a:lnTo>
                  <a:lnTo>
                    <a:pt x="1864" y="6"/>
                  </a:lnTo>
                  <a:lnTo>
                    <a:pt x="1864" y="6"/>
                  </a:lnTo>
                  <a:lnTo>
                    <a:pt x="1864" y="6"/>
                  </a:lnTo>
                  <a:lnTo>
                    <a:pt x="1864" y="6"/>
                  </a:lnTo>
                  <a:lnTo>
                    <a:pt x="1864" y="6"/>
                  </a:lnTo>
                  <a:lnTo>
                    <a:pt x="1864" y="6"/>
                  </a:lnTo>
                  <a:lnTo>
                    <a:pt x="1866" y="6"/>
                  </a:lnTo>
                  <a:lnTo>
                    <a:pt x="1866" y="6"/>
                  </a:lnTo>
                  <a:lnTo>
                    <a:pt x="1872" y="6"/>
                  </a:lnTo>
                  <a:lnTo>
                    <a:pt x="1872" y="6"/>
                  </a:lnTo>
                  <a:lnTo>
                    <a:pt x="1880" y="6"/>
                  </a:lnTo>
                  <a:lnTo>
                    <a:pt x="1880" y="6"/>
                  </a:lnTo>
                  <a:lnTo>
                    <a:pt x="1882" y="6"/>
                  </a:lnTo>
                  <a:lnTo>
                    <a:pt x="1882" y="6"/>
                  </a:lnTo>
                  <a:lnTo>
                    <a:pt x="1888" y="6"/>
                  </a:lnTo>
                  <a:lnTo>
                    <a:pt x="1888" y="6"/>
                  </a:lnTo>
                  <a:lnTo>
                    <a:pt x="1892" y="6"/>
                  </a:lnTo>
                  <a:lnTo>
                    <a:pt x="1892" y="6"/>
                  </a:lnTo>
                  <a:lnTo>
                    <a:pt x="1896" y="6"/>
                  </a:lnTo>
                  <a:lnTo>
                    <a:pt x="1896" y="6"/>
                  </a:lnTo>
                  <a:lnTo>
                    <a:pt x="1898" y="6"/>
                  </a:lnTo>
                  <a:lnTo>
                    <a:pt x="1898" y="6"/>
                  </a:lnTo>
                  <a:lnTo>
                    <a:pt x="1902" y="4"/>
                  </a:lnTo>
                  <a:lnTo>
                    <a:pt x="1902" y="4"/>
                  </a:lnTo>
                  <a:lnTo>
                    <a:pt x="1906" y="6"/>
                  </a:lnTo>
                  <a:lnTo>
                    <a:pt x="1906" y="6"/>
                  </a:lnTo>
                  <a:lnTo>
                    <a:pt x="1914" y="4"/>
                  </a:lnTo>
                  <a:lnTo>
                    <a:pt x="1914" y="4"/>
                  </a:lnTo>
                  <a:lnTo>
                    <a:pt x="1916" y="6"/>
                  </a:lnTo>
                  <a:lnTo>
                    <a:pt x="1916" y="6"/>
                  </a:lnTo>
                  <a:lnTo>
                    <a:pt x="1916" y="6"/>
                  </a:lnTo>
                  <a:lnTo>
                    <a:pt x="1916" y="6"/>
                  </a:lnTo>
                  <a:lnTo>
                    <a:pt x="1916" y="6"/>
                  </a:lnTo>
                  <a:lnTo>
                    <a:pt x="1916" y="6"/>
                  </a:lnTo>
                  <a:lnTo>
                    <a:pt x="1918" y="8"/>
                  </a:lnTo>
                  <a:lnTo>
                    <a:pt x="1918" y="8"/>
                  </a:lnTo>
                  <a:lnTo>
                    <a:pt x="1922" y="8"/>
                  </a:lnTo>
                  <a:lnTo>
                    <a:pt x="1926" y="8"/>
                  </a:lnTo>
                  <a:lnTo>
                    <a:pt x="1926" y="8"/>
                  </a:lnTo>
                  <a:lnTo>
                    <a:pt x="1928" y="10"/>
                  </a:lnTo>
                  <a:lnTo>
                    <a:pt x="1928" y="10"/>
                  </a:lnTo>
                  <a:lnTo>
                    <a:pt x="1934" y="8"/>
                  </a:lnTo>
                  <a:lnTo>
                    <a:pt x="1934" y="8"/>
                  </a:lnTo>
                  <a:lnTo>
                    <a:pt x="1944" y="6"/>
                  </a:lnTo>
                  <a:lnTo>
                    <a:pt x="1944" y="6"/>
                  </a:lnTo>
                  <a:lnTo>
                    <a:pt x="1946" y="6"/>
                  </a:lnTo>
                  <a:lnTo>
                    <a:pt x="1946" y="6"/>
                  </a:lnTo>
                  <a:lnTo>
                    <a:pt x="1948" y="4"/>
                  </a:lnTo>
                  <a:lnTo>
                    <a:pt x="1948" y="4"/>
                  </a:lnTo>
                  <a:lnTo>
                    <a:pt x="1950" y="4"/>
                  </a:lnTo>
                  <a:lnTo>
                    <a:pt x="1950" y="4"/>
                  </a:lnTo>
                  <a:lnTo>
                    <a:pt x="1950" y="6"/>
                  </a:lnTo>
                  <a:lnTo>
                    <a:pt x="1950" y="6"/>
                  </a:lnTo>
                  <a:lnTo>
                    <a:pt x="1954" y="6"/>
                  </a:lnTo>
                  <a:lnTo>
                    <a:pt x="1954" y="6"/>
                  </a:lnTo>
                  <a:lnTo>
                    <a:pt x="1960" y="6"/>
                  </a:lnTo>
                  <a:lnTo>
                    <a:pt x="1960" y="6"/>
                  </a:lnTo>
                  <a:lnTo>
                    <a:pt x="1960" y="4"/>
                  </a:lnTo>
                  <a:lnTo>
                    <a:pt x="1960" y="4"/>
                  </a:lnTo>
                  <a:lnTo>
                    <a:pt x="1962" y="4"/>
                  </a:lnTo>
                  <a:lnTo>
                    <a:pt x="1962" y="4"/>
                  </a:lnTo>
                  <a:lnTo>
                    <a:pt x="1968" y="6"/>
                  </a:lnTo>
                  <a:lnTo>
                    <a:pt x="1968" y="6"/>
                  </a:lnTo>
                  <a:lnTo>
                    <a:pt x="1970" y="6"/>
                  </a:lnTo>
                  <a:lnTo>
                    <a:pt x="1970" y="6"/>
                  </a:lnTo>
                  <a:lnTo>
                    <a:pt x="1972" y="6"/>
                  </a:lnTo>
                  <a:lnTo>
                    <a:pt x="1972" y="6"/>
                  </a:lnTo>
                  <a:lnTo>
                    <a:pt x="1974" y="6"/>
                  </a:lnTo>
                  <a:lnTo>
                    <a:pt x="1974" y="6"/>
                  </a:lnTo>
                  <a:lnTo>
                    <a:pt x="1974" y="6"/>
                  </a:lnTo>
                  <a:lnTo>
                    <a:pt x="1974" y="6"/>
                  </a:lnTo>
                  <a:lnTo>
                    <a:pt x="1976" y="6"/>
                  </a:lnTo>
                  <a:lnTo>
                    <a:pt x="1976" y="6"/>
                  </a:lnTo>
                  <a:lnTo>
                    <a:pt x="1978" y="8"/>
                  </a:lnTo>
                  <a:lnTo>
                    <a:pt x="1978" y="8"/>
                  </a:lnTo>
                  <a:lnTo>
                    <a:pt x="1978" y="6"/>
                  </a:lnTo>
                  <a:lnTo>
                    <a:pt x="1978" y="6"/>
                  </a:lnTo>
                  <a:lnTo>
                    <a:pt x="1982" y="6"/>
                  </a:lnTo>
                  <a:lnTo>
                    <a:pt x="1982" y="6"/>
                  </a:lnTo>
                  <a:lnTo>
                    <a:pt x="1986" y="8"/>
                  </a:lnTo>
                  <a:lnTo>
                    <a:pt x="1986" y="8"/>
                  </a:lnTo>
                  <a:lnTo>
                    <a:pt x="1994" y="8"/>
                  </a:lnTo>
                  <a:lnTo>
                    <a:pt x="1994" y="8"/>
                  </a:lnTo>
                  <a:lnTo>
                    <a:pt x="1996" y="6"/>
                  </a:lnTo>
                  <a:lnTo>
                    <a:pt x="1996" y="6"/>
                  </a:lnTo>
                  <a:lnTo>
                    <a:pt x="2000" y="6"/>
                  </a:lnTo>
                  <a:lnTo>
                    <a:pt x="2000" y="6"/>
                  </a:lnTo>
                  <a:lnTo>
                    <a:pt x="2002" y="4"/>
                  </a:lnTo>
                  <a:lnTo>
                    <a:pt x="2002" y="4"/>
                  </a:lnTo>
                  <a:lnTo>
                    <a:pt x="2010" y="4"/>
                  </a:lnTo>
                  <a:lnTo>
                    <a:pt x="2010" y="4"/>
                  </a:lnTo>
                  <a:lnTo>
                    <a:pt x="2012" y="4"/>
                  </a:lnTo>
                  <a:lnTo>
                    <a:pt x="2012" y="4"/>
                  </a:lnTo>
                  <a:lnTo>
                    <a:pt x="2014" y="4"/>
                  </a:lnTo>
                  <a:lnTo>
                    <a:pt x="2014" y="4"/>
                  </a:lnTo>
                  <a:lnTo>
                    <a:pt x="2016" y="4"/>
                  </a:lnTo>
                  <a:lnTo>
                    <a:pt x="2016" y="4"/>
                  </a:lnTo>
                  <a:lnTo>
                    <a:pt x="2018" y="4"/>
                  </a:lnTo>
                  <a:lnTo>
                    <a:pt x="2018" y="4"/>
                  </a:lnTo>
                  <a:lnTo>
                    <a:pt x="2032" y="4"/>
                  </a:lnTo>
                  <a:lnTo>
                    <a:pt x="2032" y="4"/>
                  </a:lnTo>
                  <a:lnTo>
                    <a:pt x="2040" y="4"/>
                  </a:lnTo>
                  <a:lnTo>
                    <a:pt x="2040" y="4"/>
                  </a:lnTo>
                  <a:lnTo>
                    <a:pt x="2050" y="4"/>
                  </a:lnTo>
                  <a:lnTo>
                    <a:pt x="2050" y="4"/>
                  </a:lnTo>
                  <a:lnTo>
                    <a:pt x="2052" y="4"/>
                  </a:lnTo>
                  <a:lnTo>
                    <a:pt x="2052" y="4"/>
                  </a:lnTo>
                  <a:lnTo>
                    <a:pt x="2054" y="4"/>
                  </a:lnTo>
                  <a:lnTo>
                    <a:pt x="2054" y="4"/>
                  </a:lnTo>
                  <a:lnTo>
                    <a:pt x="2058" y="4"/>
                  </a:lnTo>
                  <a:lnTo>
                    <a:pt x="2058" y="4"/>
                  </a:lnTo>
                  <a:lnTo>
                    <a:pt x="2060" y="4"/>
                  </a:lnTo>
                  <a:lnTo>
                    <a:pt x="2060" y="4"/>
                  </a:lnTo>
                  <a:lnTo>
                    <a:pt x="2066" y="4"/>
                  </a:lnTo>
                  <a:lnTo>
                    <a:pt x="2066" y="4"/>
                  </a:lnTo>
                  <a:lnTo>
                    <a:pt x="2070" y="4"/>
                  </a:lnTo>
                  <a:lnTo>
                    <a:pt x="2070" y="4"/>
                  </a:lnTo>
                  <a:lnTo>
                    <a:pt x="2072" y="4"/>
                  </a:lnTo>
                  <a:lnTo>
                    <a:pt x="2072" y="4"/>
                  </a:lnTo>
                  <a:lnTo>
                    <a:pt x="2074" y="6"/>
                  </a:lnTo>
                  <a:lnTo>
                    <a:pt x="2074" y="6"/>
                  </a:lnTo>
                  <a:lnTo>
                    <a:pt x="2080" y="4"/>
                  </a:lnTo>
                  <a:lnTo>
                    <a:pt x="2080" y="4"/>
                  </a:lnTo>
                  <a:lnTo>
                    <a:pt x="2086" y="4"/>
                  </a:lnTo>
                  <a:lnTo>
                    <a:pt x="2086" y="4"/>
                  </a:lnTo>
                  <a:lnTo>
                    <a:pt x="2088" y="4"/>
                  </a:lnTo>
                  <a:lnTo>
                    <a:pt x="2088" y="4"/>
                  </a:lnTo>
                  <a:lnTo>
                    <a:pt x="2092" y="4"/>
                  </a:lnTo>
                  <a:lnTo>
                    <a:pt x="2092" y="4"/>
                  </a:lnTo>
                  <a:lnTo>
                    <a:pt x="2096" y="4"/>
                  </a:lnTo>
                  <a:lnTo>
                    <a:pt x="2096" y="4"/>
                  </a:lnTo>
                  <a:lnTo>
                    <a:pt x="2098" y="4"/>
                  </a:lnTo>
                  <a:lnTo>
                    <a:pt x="2098" y="4"/>
                  </a:lnTo>
                  <a:lnTo>
                    <a:pt x="2106" y="4"/>
                  </a:lnTo>
                  <a:lnTo>
                    <a:pt x="2106" y="4"/>
                  </a:lnTo>
                  <a:lnTo>
                    <a:pt x="2108" y="4"/>
                  </a:lnTo>
                  <a:lnTo>
                    <a:pt x="2108" y="4"/>
                  </a:lnTo>
                  <a:lnTo>
                    <a:pt x="2114" y="4"/>
                  </a:lnTo>
                  <a:lnTo>
                    <a:pt x="2114" y="4"/>
                  </a:lnTo>
                  <a:lnTo>
                    <a:pt x="2116" y="4"/>
                  </a:lnTo>
                  <a:lnTo>
                    <a:pt x="2116" y="4"/>
                  </a:lnTo>
                  <a:lnTo>
                    <a:pt x="2118" y="4"/>
                  </a:lnTo>
                  <a:lnTo>
                    <a:pt x="2118" y="4"/>
                  </a:lnTo>
                  <a:lnTo>
                    <a:pt x="2124" y="4"/>
                  </a:lnTo>
                  <a:lnTo>
                    <a:pt x="2124" y="4"/>
                  </a:lnTo>
                  <a:lnTo>
                    <a:pt x="2132" y="4"/>
                  </a:lnTo>
                  <a:lnTo>
                    <a:pt x="2132" y="4"/>
                  </a:lnTo>
                  <a:lnTo>
                    <a:pt x="2134" y="4"/>
                  </a:lnTo>
                  <a:lnTo>
                    <a:pt x="2134" y="4"/>
                  </a:lnTo>
                  <a:lnTo>
                    <a:pt x="2134" y="4"/>
                  </a:lnTo>
                  <a:lnTo>
                    <a:pt x="2134" y="4"/>
                  </a:lnTo>
                  <a:lnTo>
                    <a:pt x="2134" y="4"/>
                  </a:lnTo>
                  <a:lnTo>
                    <a:pt x="2134" y="4"/>
                  </a:lnTo>
                  <a:lnTo>
                    <a:pt x="2136" y="4"/>
                  </a:lnTo>
                  <a:lnTo>
                    <a:pt x="2136" y="4"/>
                  </a:lnTo>
                  <a:lnTo>
                    <a:pt x="2136" y="4"/>
                  </a:lnTo>
                  <a:lnTo>
                    <a:pt x="2136" y="4"/>
                  </a:lnTo>
                  <a:lnTo>
                    <a:pt x="2138" y="4"/>
                  </a:lnTo>
                  <a:lnTo>
                    <a:pt x="2138" y="4"/>
                  </a:lnTo>
                  <a:lnTo>
                    <a:pt x="2144" y="4"/>
                  </a:lnTo>
                  <a:lnTo>
                    <a:pt x="2144" y="4"/>
                  </a:lnTo>
                  <a:lnTo>
                    <a:pt x="2146" y="4"/>
                  </a:lnTo>
                  <a:lnTo>
                    <a:pt x="2146" y="4"/>
                  </a:lnTo>
                  <a:lnTo>
                    <a:pt x="2150" y="4"/>
                  </a:lnTo>
                  <a:lnTo>
                    <a:pt x="2150" y="4"/>
                  </a:lnTo>
                  <a:lnTo>
                    <a:pt x="2154" y="4"/>
                  </a:lnTo>
                  <a:lnTo>
                    <a:pt x="2154" y="4"/>
                  </a:lnTo>
                  <a:lnTo>
                    <a:pt x="2156" y="4"/>
                  </a:lnTo>
                  <a:lnTo>
                    <a:pt x="2156" y="4"/>
                  </a:lnTo>
                  <a:lnTo>
                    <a:pt x="2160" y="4"/>
                  </a:lnTo>
                  <a:lnTo>
                    <a:pt x="2160" y="4"/>
                  </a:lnTo>
                  <a:lnTo>
                    <a:pt x="2164" y="4"/>
                  </a:lnTo>
                  <a:lnTo>
                    <a:pt x="2164" y="4"/>
                  </a:lnTo>
                  <a:lnTo>
                    <a:pt x="2168" y="4"/>
                  </a:lnTo>
                  <a:lnTo>
                    <a:pt x="2168" y="4"/>
                  </a:lnTo>
                  <a:lnTo>
                    <a:pt x="2168" y="4"/>
                  </a:lnTo>
                  <a:lnTo>
                    <a:pt x="2168" y="4"/>
                  </a:lnTo>
                  <a:lnTo>
                    <a:pt x="2172" y="4"/>
                  </a:lnTo>
                  <a:lnTo>
                    <a:pt x="2172" y="4"/>
                  </a:lnTo>
                  <a:lnTo>
                    <a:pt x="2178" y="4"/>
                  </a:lnTo>
                  <a:lnTo>
                    <a:pt x="2178" y="4"/>
                  </a:lnTo>
                  <a:lnTo>
                    <a:pt x="2182" y="4"/>
                  </a:lnTo>
                  <a:lnTo>
                    <a:pt x="2182" y="4"/>
                  </a:lnTo>
                  <a:lnTo>
                    <a:pt x="2184" y="4"/>
                  </a:lnTo>
                  <a:lnTo>
                    <a:pt x="2184" y="4"/>
                  </a:lnTo>
                  <a:lnTo>
                    <a:pt x="2184" y="4"/>
                  </a:lnTo>
                  <a:lnTo>
                    <a:pt x="2184" y="4"/>
                  </a:lnTo>
                  <a:lnTo>
                    <a:pt x="2186" y="4"/>
                  </a:lnTo>
                  <a:lnTo>
                    <a:pt x="2186" y="4"/>
                  </a:lnTo>
                  <a:lnTo>
                    <a:pt x="2186" y="4"/>
                  </a:lnTo>
                  <a:lnTo>
                    <a:pt x="2186" y="4"/>
                  </a:lnTo>
                  <a:lnTo>
                    <a:pt x="2186" y="4"/>
                  </a:lnTo>
                  <a:lnTo>
                    <a:pt x="2186" y="4"/>
                  </a:lnTo>
                  <a:lnTo>
                    <a:pt x="2188" y="4"/>
                  </a:lnTo>
                  <a:lnTo>
                    <a:pt x="2188" y="4"/>
                  </a:lnTo>
                  <a:lnTo>
                    <a:pt x="2190" y="2"/>
                  </a:lnTo>
                  <a:lnTo>
                    <a:pt x="2190" y="2"/>
                  </a:lnTo>
                  <a:lnTo>
                    <a:pt x="2196" y="2"/>
                  </a:lnTo>
                  <a:lnTo>
                    <a:pt x="2196" y="2"/>
                  </a:lnTo>
                  <a:lnTo>
                    <a:pt x="2202" y="4"/>
                  </a:lnTo>
                  <a:lnTo>
                    <a:pt x="2202" y="4"/>
                  </a:lnTo>
                  <a:lnTo>
                    <a:pt x="2202" y="4"/>
                  </a:lnTo>
                  <a:lnTo>
                    <a:pt x="2202" y="4"/>
                  </a:lnTo>
                  <a:lnTo>
                    <a:pt x="2206" y="4"/>
                  </a:lnTo>
                  <a:lnTo>
                    <a:pt x="2206" y="4"/>
                  </a:lnTo>
                  <a:lnTo>
                    <a:pt x="2210" y="4"/>
                  </a:lnTo>
                  <a:lnTo>
                    <a:pt x="2210" y="4"/>
                  </a:lnTo>
                  <a:lnTo>
                    <a:pt x="2216" y="2"/>
                  </a:lnTo>
                  <a:lnTo>
                    <a:pt x="2216" y="2"/>
                  </a:lnTo>
                  <a:lnTo>
                    <a:pt x="2224" y="4"/>
                  </a:lnTo>
                  <a:lnTo>
                    <a:pt x="2224" y="4"/>
                  </a:lnTo>
                  <a:lnTo>
                    <a:pt x="2226" y="2"/>
                  </a:lnTo>
                  <a:lnTo>
                    <a:pt x="2230" y="4"/>
                  </a:lnTo>
                  <a:lnTo>
                    <a:pt x="2230" y="4"/>
                  </a:lnTo>
                  <a:lnTo>
                    <a:pt x="2232" y="2"/>
                  </a:lnTo>
                  <a:lnTo>
                    <a:pt x="2232" y="2"/>
                  </a:lnTo>
                  <a:lnTo>
                    <a:pt x="2234" y="2"/>
                  </a:lnTo>
                  <a:lnTo>
                    <a:pt x="2234" y="2"/>
                  </a:lnTo>
                  <a:lnTo>
                    <a:pt x="2236" y="2"/>
                  </a:lnTo>
                  <a:lnTo>
                    <a:pt x="2236" y="2"/>
                  </a:lnTo>
                  <a:lnTo>
                    <a:pt x="2240" y="2"/>
                  </a:lnTo>
                  <a:lnTo>
                    <a:pt x="2240" y="2"/>
                  </a:lnTo>
                  <a:lnTo>
                    <a:pt x="2248" y="4"/>
                  </a:lnTo>
                  <a:lnTo>
                    <a:pt x="2248" y="4"/>
                  </a:lnTo>
                  <a:lnTo>
                    <a:pt x="2252" y="2"/>
                  </a:lnTo>
                  <a:lnTo>
                    <a:pt x="2252" y="2"/>
                  </a:lnTo>
                  <a:lnTo>
                    <a:pt x="2256" y="4"/>
                  </a:lnTo>
                  <a:lnTo>
                    <a:pt x="2256" y="4"/>
                  </a:lnTo>
                  <a:lnTo>
                    <a:pt x="2256" y="4"/>
                  </a:lnTo>
                  <a:lnTo>
                    <a:pt x="2256" y="4"/>
                  </a:lnTo>
                  <a:lnTo>
                    <a:pt x="2256" y="4"/>
                  </a:lnTo>
                  <a:lnTo>
                    <a:pt x="2256" y="4"/>
                  </a:lnTo>
                  <a:lnTo>
                    <a:pt x="2258" y="4"/>
                  </a:lnTo>
                  <a:lnTo>
                    <a:pt x="2258" y="4"/>
                  </a:lnTo>
                  <a:lnTo>
                    <a:pt x="2258" y="4"/>
                  </a:lnTo>
                  <a:lnTo>
                    <a:pt x="2258" y="4"/>
                  </a:lnTo>
                  <a:lnTo>
                    <a:pt x="2262" y="2"/>
                  </a:lnTo>
                  <a:lnTo>
                    <a:pt x="2262" y="2"/>
                  </a:lnTo>
                  <a:lnTo>
                    <a:pt x="2266" y="4"/>
                  </a:lnTo>
                  <a:lnTo>
                    <a:pt x="2266" y="4"/>
                  </a:lnTo>
                  <a:lnTo>
                    <a:pt x="2270" y="4"/>
                  </a:lnTo>
                  <a:lnTo>
                    <a:pt x="2270" y="4"/>
                  </a:lnTo>
                  <a:lnTo>
                    <a:pt x="2270" y="4"/>
                  </a:lnTo>
                  <a:lnTo>
                    <a:pt x="2270" y="4"/>
                  </a:lnTo>
                  <a:lnTo>
                    <a:pt x="2274" y="4"/>
                  </a:lnTo>
                  <a:lnTo>
                    <a:pt x="2274" y="4"/>
                  </a:lnTo>
                  <a:lnTo>
                    <a:pt x="2274" y="4"/>
                  </a:lnTo>
                  <a:lnTo>
                    <a:pt x="2274" y="4"/>
                  </a:lnTo>
                  <a:lnTo>
                    <a:pt x="2282" y="4"/>
                  </a:lnTo>
                  <a:lnTo>
                    <a:pt x="2282" y="4"/>
                  </a:lnTo>
                  <a:lnTo>
                    <a:pt x="2286" y="4"/>
                  </a:lnTo>
                  <a:lnTo>
                    <a:pt x="2286" y="4"/>
                  </a:lnTo>
                  <a:lnTo>
                    <a:pt x="2288" y="4"/>
                  </a:lnTo>
                  <a:lnTo>
                    <a:pt x="2288" y="4"/>
                  </a:lnTo>
                  <a:lnTo>
                    <a:pt x="2288" y="4"/>
                  </a:lnTo>
                  <a:lnTo>
                    <a:pt x="2288" y="4"/>
                  </a:lnTo>
                  <a:lnTo>
                    <a:pt x="2290" y="4"/>
                  </a:lnTo>
                  <a:lnTo>
                    <a:pt x="2290" y="4"/>
                  </a:lnTo>
                  <a:lnTo>
                    <a:pt x="2292" y="2"/>
                  </a:lnTo>
                  <a:lnTo>
                    <a:pt x="2296" y="2"/>
                  </a:lnTo>
                  <a:lnTo>
                    <a:pt x="2296" y="2"/>
                  </a:lnTo>
                  <a:lnTo>
                    <a:pt x="2298" y="2"/>
                  </a:lnTo>
                  <a:lnTo>
                    <a:pt x="2298" y="2"/>
                  </a:lnTo>
                  <a:lnTo>
                    <a:pt x="2304" y="2"/>
                  </a:lnTo>
                  <a:lnTo>
                    <a:pt x="2304" y="2"/>
                  </a:lnTo>
                  <a:lnTo>
                    <a:pt x="2306" y="2"/>
                  </a:lnTo>
                  <a:lnTo>
                    <a:pt x="2306" y="2"/>
                  </a:lnTo>
                  <a:lnTo>
                    <a:pt x="2310" y="2"/>
                  </a:lnTo>
                  <a:lnTo>
                    <a:pt x="2310" y="2"/>
                  </a:lnTo>
                  <a:lnTo>
                    <a:pt x="2310" y="2"/>
                  </a:lnTo>
                  <a:lnTo>
                    <a:pt x="2310" y="2"/>
                  </a:lnTo>
                  <a:lnTo>
                    <a:pt x="2316" y="2"/>
                  </a:lnTo>
                  <a:lnTo>
                    <a:pt x="2316" y="2"/>
                  </a:lnTo>
                  <a:lnTo>
                    <a:pt x="2318" y="2"/>
                  </a:lnTo>
                  <a:lnTo>
                    <a:pt x="2318" y="2"/>
                  </a:lnTo>
                  <a:lnTo>
                    <a:pt x="2322" y="2"/>
                  </a:lnTo>
                  <a:lnTo>
                    <a:pt x="2322" y="2"/>
                  </a:lnTo>
                  <a:lnTo>
                    <a:pt x="2328" y="2"/>
                  </a:lnTo>
                  <a:lnTo>
                    <a:pt x="2328" y="2"/>
                  </a:lnTo>
                  <a:lnTo>
                    <a:pt x="2330" y="2"/>
                  </a:lnTo>
                  <a:lnTo>
                    <a:pt x="2330" y="2"/>
                  </a:lnTo>
                  <a:lnTo>
                    <a:pt x="2334" y="4"/>
                  </a:lnTo>
                  <a:lnTo>
                    <a:pt x="2334" y="4"/>
                  </a:lnTo>
                  <a:lnTo>
                    <a:pt x="2338" y="2"/>
                  </a:lnTo>
                  <a:lnTo>
                    <a:pt x="2338" y="2"/>
                  </a:lnTo>
                  <a:lnTo>
                    <a:pt x="2344" y="2"/>
                  </a:lnTo>
                  <a:lnTo>
                    <a:pt x="2344" y="2"/>
                  </a:lnTo>
                  <a:lnTo>
                    <a:pt x="2348" y="2"/>
                  </a:lnTo>
                  <a:lnTo>
                    <a:pt x="2348" y="2"/>
                  </a:lnTo>
                  <a:lnTo>
                    <a:pt x="2348" y="2"/>
                  </a:lnTo>
                  <a:lnTo>
                    <a:pt x="2348" y="2"/>
                  </a:lnTo>
                  <a:lnTo>
                    <a:pt x="2350" y="2"/>
                  </a:lnTo>
                  <a:lnTo>
                    <a:pt x="2350" y="2"/>
                  </a:lnTo>
                  <a:lnTo>
                    <a:pt x="2350" y="2"/>
                  </a:lnTo>
                  <a:lnTo>
                    <a:pt x="2350" y="2"/>
                  </a:lnTo>
                  <a:lnTo>
                    <a:pt x="2352" y="2"/>
                  </a:lnTo>
                  <a:lnTo>
                    <a:pt x="2352" y="2"/>
                  </a:lnTo>
                  <a:lnTo>
                    <a:pt x="2352" y="2"/>
                  </a:lnTo>
                  <a:lnTo>
                    <a:pt x="2352" y="2"/>
                  </a:lnTo>
                  <a:lnTo>
                    <a:pt x="2354" y="2"/>
                  </a:lnTo>
                  <a:lnTo>
                    <a:pt x="2354" y="2"/>
                  </a:lnTo>
                  <a:lnTo>
                    <a:pt x="2354" y="2"/>
                  </a:lnTo>
                  <a:lnTo>
                    <a:pt x="2354" y="2"/>
                  </a:lnTo>
                  <a:lnTo>
                    <a:pt x="2364" y="2"/>
                  </a:lnTo>
                  <a:lnTo>
                    <a:pt x="2364" y="2"/>
                  </a:lnTo>
                  <a:lnTo>
                    <a:pt x="2366" y="4"/>
                  </a:lnTo>
                  <a:lnTo>
                    <a:pt x="2366" y="4"/>
                  </a:lnTo>
                  <a:lnTo>
                    <a:pt x="2368" y="4"/>
                  </a:lnTo>
                  <a:lnTo>
                    <a:pt x="2368" y="4"/>
                  </a:lnTo>
                  <a:lnTo>
                    <a:pt x="2370" y="4"/>
                  </a:lnTo>
                  <a:lnTo>
                    <a:pt x="2370" y="4"/>
                  </a:lnTo>
                  <a:lnTo>
                    <a:pt x="2374" y="2"/>
                  </a:lnTo>
                  <a:lnTo>
                    <a:pt x="2374" y="2"/>
                  </a:lnTo>
                  <a:lnTo>
                    <a:pt x="2378" y="2"/>
                  </a:lnTo>
                  <a:lnTo>
                    <a:pt x="2378" y="2"/>
                  </a:lnTo>
                  <a:lnTo>
                    <a:pt x="2380" y="2"/>
                  </a:lnTo>
                  <a:lnTo>
                    <a:pt x="2384" y="2"/>
                  </a:lnTo>
                  <a:lnTo>
                    <a:pt x="2384" y="2"/>
                  </a:lnTo>
                  <a:lnTo>
                    <a:pt x="2388" y="2"/>
                  </a:lnTo>
                  <a:lnTo>
                    <a:pt x="2390" y="2"/>
                  </a:lnTo>
                  <a:lnTo>
                    <a:pt x="2390" y="2"/>
                  </a:lnTo>
                  <a:lnTo>
                    <a:pt x="2398" y="2"/>
                  </a:lnTo>
                  <a:lnTo>
                    <a:pt x="2398" y="2"/>
                  </a:lnTo>
                  <a:lnTo>
                    <a:pt x="2402" y="2"/>
                  </a:lnTo>
                  <a:lnTo>
                    <a:pt x="2402" y="2"/>
                  </a:lnTo>
                  <a:lnTo>
                    <a:pt x="2404" y="2"/>
                  </a:lnTo>
                  <a:lnTo>
                    <a:pt x="2404" y="2"/>
                  </a:lnTo>
                  <a:lnTo>
                    <a:pt x="2406" y="2"/>
                  </a:lnTo>
                  <a:lnTo>
                    <a:pt x="2406" y="2"/>
                  </a:lnTo>
                  <a:lnTo>
                    <a:pt x="2410" y="2"/>
                  </a:lnTo>
                  <a:lnTo>
                    <a:pt x="2410" y="2"/>
                  </a:lnTo>
                  <a:lnTo>
                    <a:pt x="2414" y="4"/>
                  </a:lnTo>
                  <a:lnTo>
                    <a:pt x="2414" y="4"/>
                  </a:lnTo>
                  <a:lnTo>
                    <a:pt x="2414" y="6"/>
                  </a:lnTo>
                  <a:lnTo>
                    <a:pt x="2414" y="6"/>
                  </a:lnTo>
                  <a:lnTo>
                    <a:pt x="2418" y="4"/>
                  </a:lnTo>
                  <a:lnTo>
                    <a:pt x="2418" y="4"/>
                  </a:lnTo>
                  <a:lnTo>
                    <a:pt x="2420" y="6"/>
                  </a:lnTo>
                  <a:lnTo>
                    <a:pt x="2420" y="6"/>
                  </a:lnTo>
                  <a:lnTo>
                    <a:pt x="2420" y="6"/>
                  </a:lnTo>
                  <a:lnTo>
                    <a:pt x="2420" y="6"/>
                  </a:lnTo>
                  <a:lnTo>
                    <a:pt x="2422" y="6"/>
                  </a:lnTo>
                  <a:lnTo>
                    <a:pt x="2422" y="6"/>
                  </a:lnTo>
                  <a:lnTo>
                    <a:pt x="2428" y="6"/>
                  </a:lnTo>
                  <a:lnTo>
                    <a:pt x="2434" y="6"/>
                  </a:lnTo>
                  <a:lnTo>
                    <a:pt x="2434" y="6"/>
                  </a:lnTo>
                  <a:lnTo>
                    <a:pt x="2436" y="6"/>
                  </a:lnTo>
                  <a:lnTo>
                    <a:pt x="2436" y="6"/>
                  </a:lnTo>
                  <a:lnTo>
                    <a:pt x="2442" y="4"/>
                  </a:lnTo>
                  <a:lnTo>
                    <a:pt x="2442" y="4"/>
                  </a:lnTo>
                  <a:lnTo>
                    <a:pt x="2446" y="4"/>
                  </a:lnTo>
                  <a:lnTo>
                    <a:pt x="2446" y="4"/>
                  </a:lnTo>
                  <a:lnTo>
                    <a:pt x="2446" y="4"/>
                  </a:lnTo>
                  <a:lnTo>
                    <a:pt x="2446" y="4"/>
                  </a:lnTo>
                  <a:lnTo>
                    <a:pt x="2448" y="4"/>
                  </a:lnTo>
                  <a:lnTo>
                    <a:pt x="2448" y="4"/>
                  </a:lnTo>
                  <a:lnTo>
                    <a:pt x="2448" y="4"/>
                  </a:lnTo>
                  <a:lnTo>
                    <a:pt x="2448" y="4"/>
                  </a:lnTo>
                  <a:lnTo>
                    <a:pt x="2450" y="4"/>
                  </a:lnTo>
                  <a:lnTo>
                    <a:pt x="2450" y="4"/>
                  </a:lnTo>
                  <a:lnTo>
                    <a:pt x="2452" y="4"/>
                  </a:lnTo>
                  <a:lnTo>
                    <a:pt x="2452" y="4"/>
                  </a:lnTo>
                  <a:lnTo>
                    <a:pt x="2460" y="4"/>
                  </a:lnTo>
                  <a:lnTo>
                    <a:pt x="2460" y="4"/>
                  </a:lnTo>
                  <a:lnTo>
                    <a:pt x="2462" y="6"/>
                  </a:lnTo>
                  <a:lnTo>
                    <a:pt x="2462" y="6"/>
                  </a:lnTo>
                  <a:lnTo>
                    <a:pt x="2462" y="6"/>
                  </a:lnTo>
                  <a:lnTo>
                    <a:pt x="2464" y="8"/>
                  </a:lnTo>
                  <a:lnTo>
                    <a:pt x="2464" y="8"/>
                  </a:lnTo>
                  <a:lnTo>
                    <a:pt x="2468" y="6"/>
                  </a:lnTo>
                  <a:lnTo>
                    <a:pt x="2474" y="4"/>
                  </a:lnTo>
                  <a:lnTo>
                    <a:pt x="2474" y="4"/>
                  </a:lnTo>
                  <a:lnTo>
                    <a:pt x="2476" y="6"/>
                  </a:lnTo>
                  <a:lnTo>
                    <a:pt x="2476" y="6"/>
                  </a:lnTo>
                  <a:lnTo>
                    <a:pt x="2478" y="6"/>
                  </a:lnTo>
                  <a:lnTo>
                    <a:pt x="2478" y="6"/>
                  </a:lnTo>
                  <a:lnTo>
                    <a:pt x="2484" y="6"/>
                  </a:lnTo>
                  <a:lnTo>
                    <a:pt x="2484" y="6"/>
                  </a:lnTo>
                  <a:lnTo>
                    <a:pt x="2486" y="6"/>
                  </a:lnTo>
                  <a:lnTo>
                    <a:pt x="2486" y="6"/>
                  </a:lnTo>
                  <a:lnTo>
                    <a:pt x="2492" y="6"/>
                  </a:lnTo>
                  <a:lnTo>
                    <a:pt x="2492" y="6"/>
                  </a:lnTo>
                  <a:lnTo>
                    <a:pt x="2498" y="6"/>
                  </a:lnTo>
                  <a:lnTo>
                    <a:pt x="2498" y="6"/>
                  </a:lnTo>
                  <a:lnTo>
                    <a:pt x="2498" y="6"/>
                  </a:lnTo>
                  <a:lnTo>
                    <a:pt x="2498" y="6"/>
                  </a:lnTo>
                  <a:lnTo>
                    <a:pt x="2498" y="6"/>
                  </a:lnTo>
                  <a:lnTo>
                    <a:pt x="2498" y="6"/>
                  </a:lnTo>
                  <a:lnTo>
                    <a:pt x="2498" y="6"/>
                  </a:lnTo>
                  <a:lnTo>
                    <a:pt x="2498" y="6"/>
                  </a:lnTo>
                  <a:lnTo>
                    <a:pt x="2498" y="6"/>
                  </a:lnTo>
                  <a:lnTo>
                    <a:pt x="2498" y="6"/>
                  </a:lnTo>
                  <a:lnTo>
                    <a:pt x="2502" y="6"/>
                  </a:lnTo>
                  <a:lnTo>
                    <a:pt x="2502" y="6"/>
                  </a:lnTo>
                  <a:lnTo>
                    <a:pt x="2504" y="6"/>
                  </a:lnTo>
                  <a:lnTo>
                    <a:pt x="2504" y="6"/>
                  </a:lnTo>
                  <a:lnTo>
                    <a:pt x="2506" y="6"/>
                  </a:lnTo>
                  <a:lnTo>
                    <a:pt x="2506" y="6"/>
                  </a:lnTo>
                  <a:lnTo>
                    <a:pt x="2506" y="6"/>
                  </a:lnTo>
                  <a:lnTo>
                    <a:pt x="2506" y="6"/>
                  </a:lnTo>
                  <a:lnTo>
                    <a:pt x="2506" y="4"/>
                  </a:lnTo>
                  <a:lnTo>
                    <a:pt x="2506" y="4"/>
                  </a:lnTo>
                  <a:lnTo>
                    <a:pt x="2518" y="4"/>
                  </a:lnTo>
                  <a:lnTo>
                    <a:pt x="2518" y="4"/>
                  </a:lnTo>
                  <a:lnTo>
                    <a:pt x="2522" y="6"/>
                  </a:lnTo>
                  <a:lnTo>
                    <a:pt x="2522" y="6"/>
                  </a:lnTo>
                  <a:lnTo>
                    <a:pt x="2524" y="6"/>
                  </a:lnTo>
                  <a:lnTo>
                    <a:pt x="2524" y="6"/>
                  </a:lnTo>
                  <a:lnTo>
                    <a:pt x="2526" y="4"/>
                  </a:lnTo>
                  <a:lnTo>
                    <a:pt x="2526" y="4"/>
                  </a:lnTo>
                  <a:lnTo>
                    <a:pt x="2526" y="4"/>
                  </a:lnTo>
                  <a:lnTo>
                    <a:pt x="2526" y="4"/>
                  </a:lnTo>
                  <a:lnTo>
                    <a:pt x="2526" y="4"/>
                  </a:lnTo>
                  <a:lnTo>
                    <a:pt x="2526" y="4"/>
                  </a:lnTo>
                  <a:lnTo>
                    <a:pt x="2528" y="4"/>
                  </a:lnTo>
                  <a:lnTo>
                    <a:pt x="2528" y="4"/>
                  </a:lnTo>
                  <a:lnTo>
                    <a:pt x="2536" y="4"/>
                  </a:lnTo>
                  <a:lnTo>
                    <a:pt x="2536" y="4"/>
                  </a:lnTo>
                  <a:lnTo>
                    <a:pt x="2538" y="4"/>
                  </a:lnTo>
                  <a:lnTo>
                    <a:pt x="2538" y="4"/>
                  </a:lnTo>
                  <a:lnTo>
                    <a:pt x="2540" y="4"/>
                  </a:lnTo>
                  <a:lnTo>
                    <a:pt x="2540" y="4"/>
                  </a:lnTo>
                  <a:lnTo>
                    <a:pt x="2540" y="4"/>
                  </a:lnTo>
                  <a:lnTo>
                    <a:pt x="2540" y="4"/>
                  </a:lnTo>
                  <a:lnTo>
                    <a:pt x="2542" y="4"/>
                  </a:lnTo>
                  <a:lnTo>
                    <a:pt x="2542" y="4"/>
                  </a:lnTo>
                  <a:lnTo>
                    <a:pt x="2542" y="4"/>
                  </a:lnTo>
                  <a:lnTo>
                    <a:pt x="2542" y="4"/>
                  </a:lnTo>
                  <a:lnTo>
                    <a:pt x="2546" y="4"/>
                  </a:lnTo>
                  <a:lnTo>
                    <a:pt x="2546" y="4"/>
                  </a:lnTo>
                  <a:lnTo>
                    <a:pt x="2546" y="4"/>
                  </a:lnTo>
                  <a:lnTo>
                    <a:pt x="2546" y="4"/>
                  </a:lnTo>
                  <a:lnTo>
                    <a:pt x="2552" y="6"/>
                  </a:lnTo>
                  <a:lnTo>
                    <a:pt x="2552" y="6"/>
                  </a:lnTo>
                  <a:lnTo>
                    <a:pt x="2554" y="6"/>
                  </a:lnTo>
                  <a:lnTo>
                    <a:pt x="2554" y="6"/>
                  </a:lnTo>
                  <a:lnTo>
                    <a:pt x="2554" y="6"/>
                  </a:lnTo>
                  <a:lnTo>
                    <a:pt x="2554" y="6"/>
                  </a:lnTo>
                  <a:lnTo>
                    <a:pt x="2556" y="6"/>
                  </a:lnTo>
                  <a:lnTo>
                    <a:pt x="2556" y="6"/>
                  </a:lnTo>
                  <a:lnTo>
                    <a:pt x="2556" y="6"/>
                  </a:lnTo>
                  <a:lnTo>
                    <a:pt x="2556" y="6"/>
                  </a:lnTo>
                  <a:lnTo>
                    <a:pt x="2560" y="6"/>
                  </a:lnTo>
                  <a:lnTo>
                    <a:pt x="2560" y="6"/>
                  </a:lnTo>
                  <a:lnTo>
                    <a:pt x="2562" y="6"/>
                  </a:lnTo>
                  <a:lnTo>
                    <a:pt x="2562" y="6"/>
                  </a:lnTo>
                  <a:lnTo>
                    <a:pt x="2564" y="6"/>
                  </a:lnTo>
                  <a:lnTo>
                    <a:pt x="2564" y="6"/>
                  </a:lnTo>
                  <a:lnTo>
                    <a:pt x="2564" y="6"/>
                  </a:lnTo>
                  <a:lnTo>
                    <a:pt x="2564" y="6"/>
                  </a:lnTo>
                  <a:lnTo>
                    <a:pt x="2564" y="6"/>
                  </a:lnTo>
                  <a:lnTo>
                    <a:pt x="2564" y="6"/>
                  </a:lnTo>
                  <a:lnTo>
                    <a:pt x="2564" y="6"/>
                  </a:lnTo>
                  <a:lnTo>
                    <a:pt x="2564" y="6"/>
                  </a:lnTo>
                  <a:lnTo>
                    <a:pt x="2570" y="4"/>
                  </a:lnTo>
                  <a:lnTo>
                    <a:pt x="2570" y="4"/>
                  </a:lnTo>
                  <a:lnTo>
                    <a:pt x="2574" y="4"/>
                  </a:lnTo>
                  <a:lnTo>
                    <a:pt x="2574" y="4"/>
                  </a:lnTo>
                  <a:lnTo>
                    <a:pt x="2576" y="4"/>
                  </a:lnTo>
                  <a:lnTo>
                    <a:pt x="2576" y="4"/>
                  </a:lnTo>
                  <a:lnTo>
                    <a:pt x="2576" y="4"/>
                  </a:lnTo>
                  <a:lnTo>
                    <a:pt x="2576" y="4"/>
                  </a:lnTo>
                  <a:lnTo>
                    <a:pt x="2576" y="4"/>
                  </a:lnTo>
                  <a:lnTo>
                    <a:pt x="2576" y="4"/>
                  </a:lnTo>
                  <a:lnTo>
                    <a:pt x="2576" y="4"/>
                  </a:lnTo>
                  <a:lnTo>
                    <a:pt x="2576" y="4"/>
                  </a:lnTo>
                  <a:lnTo>
                    <a:pt x="2578" y="4"/>
                  </a:lnTo>
                  <a:lnTo>
                    <a:pt x="2578" y="4"/>
                  </a:lnTo>
                  <a:lnTo>
                    <a:pt x="2580" y="4"/>
                  </a:lnTo>
                  <a:lnTo>
                    <a:pt x="2580" y="4"/>
                  </a:lnTo>
                  <a:lnTo>
                    <a:pt x="2580" y="6"/>
                  </a:lnTo>
                  <a:lnTo>
                    <a:pt x="2580" y="6"/>
                  </a:lnTo>
                  <a:lnTo>
                    <a:pt x="2584" y="6"/>
                  </a:lnTo>
                  <a:lnTo>
                    <a:pt x="2584" y="6"/>
                  </a:lnTo>
                  <a:lnTo>
                    <a:pt x="2590" y="6"/>
                  </a:lnTo>
                  <a:lnTo>
                    <a:pt x="2590" y="6"/>
                  </a:lnTo>
                  <a:lnTo>
                    <a:pt x="2592" y="6"/>
                  </a:lnTo>
                  <a:lnTo>
                    <a:pt x="2592" y="6"/>
                  </a:lnTo>
                  <a:lnTo>
                    <a:pt x="2592" y="6"/>
                  </a:lnTo>
                  <a:lnTo>
                    <a:pt x="2592" y="6"/>
                  </a:lnTo>
                  <a:lnTo>
                    <a:pt x="2594" y="6"/>
                  </a:lnTo>
                  <a:lnTo>
                    <a:pt x="2594" y="6"/>
                  </a:lnTo>
                  <a:lnTo>
                    <a:pt x="2596" y="6"/>
                  </a:lnTo>
                  <a:lnTo>
                    <a:pt x="2596" y="6"/>
                  </a:lnTo>
                  <a:lnTo>
                    <a:pt x="2600" y="6"/>
                  </a:lnTo>
                  <a:lnTo>
                    <a:pt x="2600" y="6"/>
                  </a:lnTo>
                  <a:lnTo>
                    <a:pt x="2608" y="6"/>
                  </a:lnTo>
                  <a:lnTo>
                    <a:pt x="2608" y="6"/>
                  </a:lnTo>
                  <a:lnTo>
                    <a:pt x="2612" y="6"/>
                  </a:lnTo>
                  <a:lnTo>
                    <a:pt x="2612" y="6"/>
                  </a:lnTo>
                  <a:lnTo>
                    <a:pt x="2614" y="6"/>
                  </a:lnTo>
                  <a:lnTo>
                    <a:pt x="2614" y="6"/>
                  </a:lnTo>
                  <a:lnTo>
                    <a:pt x="2614" y="6"/>
                  </a:lnTo>
                  <a:lnTo>
                    <a:pt x="2614" y="6"/>
                  </a:lnTo>
                  <a:lnTo>
                    <a:pt x="2618" y="8"/>
                  </a:lnTo>
                  <a:lnTo>
                    <a:pt x="2618" y="8"/>
                  </a:lnTo>
                  <a:lnTo>
                    <a:pt x="2620" y="8"/>
                  </a:lnTo>
                  <a:lnTo>
                    <a:pt x="2620" y="8"/>
                  </a:lnTo>
                  <a:lnTo>
                    <a:pt x="2626" y="6"/>
                  </a:lnTo>
                  <a:lnTo>
                    <a:pt x="2626" y="6"/>
                  </a:lnTo>
                  <a:lnTo>
                    <a:pt x="2628" y="8"/>
                  </a:lnTo>
                  <a:lnTo>
                    <a:pt x="2628" y="8"/>
                  </a:lnTo>
                  <a:lnTo>
                    <a:pt x="2630" y="8"/>
                  </a:lnTo>
                  <a:lnTo>
                    <a:pt x="2630" y="8"/>
                  </a:lnTo>
                  <a:lnTo>
                    <a:pt x="2632" y="10"/>
                  </a:lnTo>
                  <a:lnTo>
                    <a:pt x="2632" y="10"/>
                  </a:lnTo>
                  <a:lnTo>
                    <a:pt x="2632" y="10"/>
                  </a:lnTo>
                  <a:lnTo>
                    <a:pt x="2636" y="12"/>
                  </a:lnTo>
                  <a:lnTo>
                    <a:pt x="2636" y="12"/>
                  </a:lnTo>
                  <a:lnTo>
                    <a:pt x="2636" y="10"/>
                  </a:lnTo>
                  <a:lnTo>
                    <a:pt x="2636" y="10"/>
                  </a:lnTo>
                  <a:lnTo>
                    <a:pt x="2640" y="8"/>
                  </a:lnTo>
                  <a:lnTo>
                    <a:pt x="2640" y="8"/>
                  </a:lnTo>
                  <a:lnTo>
                    <a:pt x="2640" y="8"/>
                  </a:lnTo>
                  <a:lnTo>
                    <a:pt x="2640" y="8"/>
                  </a:lnTo>
                  <a:lnTo>
                    <a:pt x="2642" y="8"/>
                  </a:lnTo>
                  <a:lnTo>
                    <a:pt x="2642" y="8"/>
                  </a:lnTo>
                  <a:lnTo>
                    <a:pt x="2642" y="8"/>
                  </a:lnTo>
                  <a:lnTo>
                    <a:pt x="2642" y="8"/>
                  </a:lnTo>
                  <a:lnTo>
                    <a:pt x="2644" y="6"/>
                  </a:lnTo>
                  <a:lnTo>
                    <a:pt x="2644" y="6"/>
                  </a:lnTo>
                  <a:lnTo>
                    <a:pt x="2646" y="6"/>
                  </a:lnTo>
                  <a:lnTo>
                    <a:pt x="2646" y="6"/>
                  </a:lnTo>
                  <a:lnTo>
                    <a:pt x="2654" y="6"/>
                  </a:lnTo>
                  <a:lnTo>
                    <a:pt x="2654" y="6"/>
                  </a:lnTo>
                  <a:lnTo>
                    <a:pt x="2654" y="6"/>
                  </a:lnTo>
                  <a:lnTo>
                    <a:pt x="2654" y="6"/>
                  </a:lnTo>
                  <a:lnTo>
                    <a:pt x="2656" y="6"/>
                  </a:lnTo>
                  <a:lnTo>
                    <a:pt x="2656" y="6"/>
                  </a:lnTo>
                  <a:lnTo>
                    <a:pt x="2656" y="6"/>
                  </a:lnTo>
                  <a:lnTo>
                    <a:pt x="2656" y="6"/>
                  </a:lnTo>
                  <a:lnTo>
                    <a:pt x="2658" y="6"/>
                  </a:lnTo>
                  <a:lnTo>
                    <a:pt x="2658" y="6"/>
                  </a:lnTo>
                  <a:lnTo>
                    <a:pt x="2658" y="6"/>
                  </a:lnTo>
                  <a:lnTo>
                    <a:pt x="2658" y="6"/>
                  </a:lnTo>
                  <a:lnTo>
                    <a:pt x="2660" y="6"/>
                  </a:lnTo>
                  <a:lnTo>
                    <a:pt x="2660" y="6"/>
                  </a:lnTo>
                  <a:lnTo>
                    <a:pt x="2662" y="6"/>
                  </a:lnTo>
                  <a:lnTo>
                    <a:pt x="2662" y="6"/>
                  </a:lnTo>
                  <a:lnTo>
                    <a:pt x="2664" y="4"/>
                  </a:lnTo>
                  <a:lnTo>
                    <a:pt x="2664" y="4"/>
                  </a:lnTo>
                  <a:lnTo>
                    <a:pt x="2666" y="4"/>
                  </a:lnTo>
                  <a:lnTo>
                    <a:pt x="2666" y="4"/>
                  </a:lnTo>
                  <a:lnTo>
                    <a:pt x="2666" y="4"/>
                  </a:lnTo>
                  <a:lnTo>
                    <a:pt x="2666" y="4"/>
                  </a:lnTo>
                  <a:lnTo>
                    <a:pt x="2666" y="4"/>
                  </a:lnTo>
                  <a:lnTo>
                    <a:pt x="2666" y="4"/>
                  </a:lnTo>
                  <a:lnTo>
                    <a:pt x="2674" y="4"/>
                  </a:lnTo>
                  <a:lnTo>
                    <a:pt x="2674" y="4"/>
                  </a:lnTo>
                  <a:lnTo>
                    <a:pt x="2678" y="4"/>
                  </a:lnTo>
                  <a:lnTo>
                    <a:pt x="2678" y="4"/>
                  </a:lnTo>
                  <a:lnTo>
                    <a:pt x="2682" y="4"/>
                  </a:lnTo>
                  <a:lnTo>
                    <a:pt x="2682" y="4"/>
                  </a:lnTo>
                  <a:lnTo>
                    <a:pt x="2684" y="4"/>
                  </a:lnTo>
                  <a:lnTo>
                    <a:pt x="2684" y="4"/>
                  </a:lnTo>
                  <a:lnTo>
                    <a:pt x="2684" y="4"/>
                  </a:lnTo>
                  <a:lnTo>
                    <a:pt x="2684" y="4"/>
                  </a:lnTo>
                  <a:lnTo>
                    <a:pt x="2684" y="4"/>
                  </a:lnTo>
                  <a:lnTo>
                    <a:pt x="2684" y="4"/>
                  </a:lnTo>
                  <a:lnTo>
                    <a:pt x="2684" y="4"/>
                  </a:lnTo>
                  <a:lnTo>
                    <a:pt x="2684" y="4"/>
                  </a:lnTo>
                  <a:lnTo>
                    <a:pt x="2684" y="4"/>
                  </a:lnTo>
                  <a:lnTo>
                    <a:pt x="2684" y="4"/>
                  </a:lnTo>
                  <a:lnTo>
                    <a:pt x="2690" y="2"/>
                  </a:lnTo>
                  <a:lnTo>
                    <a:pt x="2690" y="2"/>
                  </a:lnTo>
                  <a:lnTo>
                    <a:pt x="2692" y="4"/>
                  </a:lnTo>
                  <a:lnTo>
                    <a:pt x="2692" y="4"/>
                  </a:lnTo>
                  <a:lnTo>
                    <a:pt x="2698" y="4"/>
                  </a:lnTo>
                  <a:lnTo>
                    <a:pt x="2698" y="4"/>
                  </a:lnTo>
                  <a:lnTo>
                    <a:pt x="2704" y="4"/>
                  </a:lnTo>
                  <a:lnTo>
                    <a:pt x="2704" y="4"/>
                  </a:lnTo>
                  <a:lnTo>
                    <a:pt x="2712" y="2"/>
                  </a:lnTo>
                  <a:lnTo>
                    <a:pt x="2712" y="2"/>
                  </a:lnTo>
                  <a:lnTo>
                    <a:pt x="2714" y="4"/>
                  </a:lnTo>
                  <a:lnTo>
                    <a:pt x="2714" y="4"/>
                  </a:lnTo>
                  <a:lnTo>
                    <a:pt x="2718" y="4"/>
                  </a:lnTo>
                  <a:lnTo>
                    <a:pt x="2718" y="4"/>
                  </a:lnTo>
                  <a:lnTo>
                    <a:pt x="2724" y="4"/>
                  </a:lnTo>
                  <a:lnTo>
                    <a:pt x="2724" y="4"/>
                  </a:lnTo>
                  <a:lnTo>
                    <a:pt x="2728" y="4"/>
                  </a:lnTo>
                  <a:lnTo>
                    <a:pt x="2728" y="4"/>
                  </a:lnTo>
                  <a:lnTo>
                    <a:pt x="2732" y="4"/>
                  </a:lnTo>
                  <a:lnTo>
                    <a:pt x="2732" y="4"/>
                  </a:lnTo>
                  <a:lnTo>
                    <a:pt x="2740" y="4"/>
                  </a:lnTo>
                  <a:lnTo>
                    <a:pt x="2740" y="4"/>
                  </a:lnTo>
                  <a:lnTo>
                    <a:pt x="2742" y="4"/>
                  </a:lnTo>
                  <a:lnTo>
                    <a:pt x="2742" y="4"/>
                  </a:lnTo>
                  <a:lnTo>
                    <a:pt x="2748" y="2"/>
                  </a:lnTo>
                  <a:lnTo>
                    <a:pt x="2748" y="2"/>
                  </a:lnTo>
                  <a:lnTo>
                    <a:pt x="2754" y="2"/>
                  </a:lnTo>
                  <a:lnTo>
                    <a:pt x="2754" y="2"/>
                  </a:lnTo>
                  <a:lnTo>
                    <a:pt x="2758" y="4"/>
                  </a:lnTo>
                  <a:lnTo>
                    <a:pt x="2758" y="4"/>
                  </a:lnTo>
                  <a:lnTo>
                    <a:pt x="2766" y="2"/>
                  </a:lnTo>
                  <a:lnTo>
                    <a:pt x="2766" y="2"/>
                  </a:lnTo>
                  <a:lnTo>
                    <a:pt x="2766" y="2"/>
                  </a:lnTo>
                  <a:lnTo>
                    <a:pt x="2766" y="2"/>
                  </a:lnTo>
                  <a:lnTo>
                    <a:pt x="2766" y="2"/>
                  </a:lnTo>
                  <a:lnTo>
                    <a:pt x="2768" y="2"/>
                  </a:lnTo>
                  <a:lnTo>
                    <a:pt x="2768" y="2"/>
                  </a:lnTo>
                  <a:lnTo>
                    <a:pt x="2772" y="4"/>
                  </a:lnTo>
                  <a:lnTo>
                    <a:pt x="2772" y="4"/>
                  </a:lnTo>
                  <a:lnTo>
                    <a:pt x="2774" y="4"/>
                  </a:lnTo>
                  <a:lnTo>
                    <a:pt x="2774" y="4"/>
                  </a:lnTo>
                  <a:lnTo>
                    <a:pt x="2774" y="4"/>
                  </a:lnTo>
                  <a:lnTo>
                    <a:pt x="2774" y="4"/>
                  </a:lnTo>
                  <a:lnTo>
                    <a:pt x="2774" y="4"/>
                  </a:lnTo>
                  <a:lnTo>
                    <a:pt x="2774" y="4"/>
                  </a:lnTo>
                  <a:lnTo>
                    <a:pt x="2776" y="4"/>
                  </a:lnTo>
                  <a:lnTo>
                    <a:pt x="2776" y="4"/>
                  </a:lnTo>
                  <a:lnTo>
                    <a:pt x="2782" y="2"/>
                  </a:lnTo>
                  <a:lnTo>
                    <a:pt x="2782" y="2"/>
                  </a:lnTo>
                  <a:lnTo>
                    <a:pt x="2784" y="4"/>
                  </a:lnTo>
                  <a:lnTo>
                    <a:pt x="2784" y="4"/>
                  </a:lnTo>
                  <a:lnTo>
                    <a:pt x="2784" y="2"/>
                  </a:lnTo>
                  <a:lnTo>
                    <a:pt x="2784" y="2"/>
                  </a:lnTo>
                  <a:lnTo>
                    <a:pt x="2796" y="4"/>
                  </a:lnTo>
                  <a:lnTo>
                    <a:pt x="2796" y="4"/>
                  </a:lnTo>
                  <a:lnTo>
                    <a:pt x="2802" y="4"/>
                  </a:lnTo>
                  <a:lnTo>
                    <a:pt x="2802" y="4"/>
                  </a:lnTo>
                  <a:lnTo>
                    <a:pt x="2806" y="4"/>
                  </a:lnTo>
                  <a:lnTo>
                    <a:pt x="2806" y="4"/>
                  </a:lnTo>
                  <a:lnTo>
                    <a:pt x="2810" y="4"/>
                  </a:lnTo>
                  <a:lnTo>
                    <a:pt x="2810" y="4"/>
                  </a:lnTo>
                  <a:lnTo>
                    <a:pt x="2814" y="4"/>
                  </a:lnTo>
                  <a:lnTo>
                    <a:pt x="2814" y="4"/>
                  </a:lnTo>
                  <a:lnTo>
                    <a:pt x="2818" y="4"/>
                  </a:lnTo>
                  <a:lnTo>
                    <a:pt x="2818" y="4"/>
                  </a:lnTo>
                  <a:lnTo>
                    <a:pt x="2824" y="4"/>
                  </a:lnTo>
                  <a:lnTo>
                    <a:pt x="2824" y="4"/>
                  </a:lnTo>
                  <a:lnTo>
                    <a:pt x="2824" y="4"/>
                  </a:lnTo>
                  <a:lnTo>
                    <a:pt x="2824" y="4"/>
                  </a:lnTo>
                  <a:lnTo>
                    <a:pt x="2826" y="4"/>
                  </a:lnTo>
                  <a:lnTo>
                    <a:pt x="2826" y="4"/>
                  </a:lnTo>
                  <a:lnTo>
                    <a:pt x="2828" y="4"/>
                  </a:lnTo>
                  <a:lnTo>
                    <a:pt x="2828" y="4"/>
                  </a:lnTo>
                  <a:lnTo>
                    <a:pt x="2830" y="4"/>
                  </a:lnTo>
                  <a:lnTo>
                    <a:pt x="2830" y="4"/>
                  </a:lnTo>
                  <a:lnTo>
                    <a:pt x="2838" y="4"/>
                  </a:lnTo>
                  <a:lnTo>
                    <a:pt x="2838" y="4"/>
                  </a:lnTo>
                  <a:lnTo>
                    <a:pt x="2838" y="4"/>
                  </a:lnTo>
                  <a:lnTo>
                    <a:pt x="2838" y="4"/>
                  </a:lnTo>
                  <a:lnTo>
                    <a:pt x="2842" y="6"/>
                  </a:lnTo>
                  <a:lnTo>
                    <a:pt x="2842" y="6"/>
                  </a:lnTo>
                  <a:lnTo>
                    <a:pt x="2848" y="6"/>
                  </a:lnTo>
                  <a:lnTo>
                    <a:pt x="2852" y="6"/>
                  </a:lnTo>
                  <a:lnTo>
                    <a:pt x="2852" y="6"/>
                  </a:lnTo>
                  <a:lnTo>
                    <a:pt x="2854" y="4"/>
                  </a:lnTo>
                  <a:lnTo>
                    <a:pt x="2854" y="4"/>
                  </a:lnTo>
                  <a:lnTo>
                    <a:pt x="2856" y="4"/>
                  </a:lnTo>
                  <a:lnTo>
                    <a:pt x="2856" y="4"/>
                  </a:lnTo>
                  <a:lnTo>
                    <a:pt x="2858" y="6"/>
                  </a:lnTo>
                  <a:lnTo>
                    <a:pt x="2858" y="6"/>
                  </a:lnTo>
                  <a:lnTo>
                    <a:pt x="2858" y="4"/>
                  </a:lnTo>
                  <a:lnTo>
                    <a:pt x="2858" y="4"/>
                  </a:lnTo>
                  <a:lnTo>
                    <a:pt x="2858" y="6"/>
                  </a:lnTo>
                  <a:lnTo>
                    <a:pt x="2858" y="6"/>
                  </a:lnTo>
                  <a:lnTo>
                    <a:pt x="2858" y="4"/>
                  </a:lnTo>
                  <a:lnTo>
                    <a:pt x="2858" y="4"/>
                  </a:lnTo>
                  <a:lnTo>
                    <a:pt x="2858" y="6"/>
                  </a:lnTo>
                  <a:lnTo>
                    <a:pt x="2858" y="6"/>
                  </a:lnTo>
                  <a:lnTo>
                    <a:pt x="2858" y="4"/>
                  </a:lnTo>
                  <a:lnTo>
                    <a:pt x="2858" y="4"/>
                  </a:lnTo>
                  <a:lnTo>
                    <a:pt x="2862" y="6"/>
                  </a:lnTo>
                  <a:lnTo>
                    <a:pt x="2862" y="6"/>
                  </a:lnTo>
                  <a:lnTo>
                    <a:pt x="2864" y="6"/>
                  </a:lnTo>
                  <a:lnTo>
                    <a:pt x="2864" y="6"/>
                  </a:lnTo>
                  <a:lnTo>
                    <a:pt x="2864" y="6"/>
                  </a:lnTo>
                  <a:lnTo>
                    <a:pt x="2864" y="6"/>
                  </a:lnTo>
                  <a:lnTo>
                    <a:pt x="2866" y="6"/>
                  </a:lnTo>
                  <a:lnTo>
                    <a:pt x="2866" y="6"/>
                  </a:lnTo>
                  <a:lnTo>
                    <a:pt x="2868" y="6"/>
                  </a:lnTo>
                  <a:lnTo>
                    <a:pt x="2868" y="6"/>
                  </a:lnTo>
                  <a:lnTo>
                    <a:pt x="2870" y="6"/>
                  </a:lnTo>
                  <a:lnTo>
                    <a:pt x="2870" y="6"/>
                  </a:lnTo>
                  <a:lnTo>
                    <a:pt x="2870" y="6"/>
                  </a:lnTo>
                  <a:lnTo>
                    <a:pt x="2870" y="6"/>
                  </a:lnTo>
                  <a:lnTo>
                    <a:pt x="2870" y="6"/>
                  </a:lnTo>
                  <a:lnTo>
                    <a:pt x="2870" y="6"/>
                  </a:lnTo>
                  <a:lnTo>
                    <a:pt x="2874" y="6"/>
                  </a:lnTo>
                  <a:lnTo>
                    <a:pt x="2874" y="6"/>
                  </a:lnTo>
                  <a:lnTo>
                    <a:pt x="2876" y="6"/>
                  </a:lnTo>
                  <a:lnTo>
                    <a:pt x="2876" y="6"/>
                  </a:lnTo>
                  <a:lnTo>
                    <a:pt x="2876" y="6"/>
                  </a:lnTo>
                  <a:lnTo>
                    <a:pt x="2876" y="6"/>
                  </a:lnTo>
                  <a:lnTo>
                    <a:pt x="2880" y="6"/>
                  </a:lnTo>
                  <a:lnTo>
                    <a:pt x="2880" y="6"/>
                  </a:lnTo>
                  <a:lnTo>
                    <a:pt x="2882" y="6"/>
                  </a:lnTo>
                  <a:lnTo>
                    <a:pt x="2882" y="6"/>
                  </a:lnTo>
                  <a:lnTo>
                    <a:pt x="2888" y="6"/>
                  </a:lnTo>
                  <a:lnTo>
                    <a:pt x="2888" y="6"/>
                  </a:lnTo>
                  <a:lnTo>
                    <a:pt x="2892" y="6"/>
                  </a:lnTo>
                  <a:lnTo>
                    <a:pt x="2892" y="6"/>
                  </a:lnTo>
                  <a:lnTo>
                    <a:pt x="2898" y="6"/>
                  </a:lnTo>
                  <a:lnTo>
                    <a:pt x="2898" y="6"/>
                  </a:lnTo>
                  <a:lnTo>
                    <a:pt x="2906" y="6"/>
                  </a:lnTo>
                  <a:lnTo>
                    <a:pt x="2914" y="6"/>
                  </a:lnTo>
                  <a:lnTo>
                    <a:pt x="2914" y="6"/>
                  </a:lnTo>
                  <a:lnTo>
                    <a:pt x="2914" y="6"/>
                  </a:lnTo>
                  <a:lnTo>
                    <a:pt x="2914" y="6"/>
                  </a:lnTo>
                  <a:lnTo>
                    <a:pt x="2914" y="6"/>
                  </a:lnTo>
                  <a:lnTo>
                    <a:pt x="2914" y="6"/>
                  </a:lnTo>
                  <a:lnTo>
                    <a:pt x="2916" y="6"/>
                  </a:lnTo>
                  <a:lnTo>
                    <a:pt x="2916" y="6"/>
                  </a:lnTo>
                  <a:lnTo>
                    <a:pt x="2916" y="6"/>
                  </a:lnTo>
                  <a:lnTo>
                    <a:pt x="2916" y="6"/>
                  </a:lnTo>
                  <a:lnTo>
                    <a:pt x="2918" y="6"/>
                  </a:lnTo>
                  <a:lnTo>
                    <a:pt x="2918" y="6"/>
                  </a:lnTo>
                  <a:lnTo>
                    <a:pt x="2918" y="6"/>
                  </a:lnTo>
                  <a:lnTo>
                    <a:pt x="2918" y="6"/>
                  </a:lnTo>
                  <a:lnTo>
                    <a:pt x="2918" y="6"/>
                  </a:lnTo>
                  <a:lnTo>
                    <a:pt x="2918" y="6"/>
                  </a:lnTo>
                  <a:lnTo>
                    <a:pt x="2920" y="6"/>
                  </a:lnTo>
                  <a:lnTo>
                    <a:pt x="2920" y="6"/>
                  </a:lnTo>
                  <a:lnTo>
                    <a:pt x="2928" y="6"/>
                  </a:lnTo>
                  <a:lnTo>
                    <a:pt x="2928" y="6"/>
                  </a:lnTo>
                  <a:lnTo>
                    <a:pt x="2932" y="6"/>
                  </a:lnTo>
                  <a:lnTo>
                    <a:pt x="2932" y="6"/>
                  </a:lnTo>
                  <a:lnTo>
                    <a:pt x="2932" y="6"/>
                  </a:lnTo>
                  <a:lnTo>
                    <a:pt x="2932" y="6"/>
                  </a:lnTo>
                  <a:lnTo>
                    <a:pt x="2932" y="6"/>
                  </a:lnTo>
                  <a:lnTo>
                    <a:pt x="2932" y="6"/>
                  </a:lnTo>
                  <a:lnTo>
                    <a:pt x="2932" y="6"/>
                  </a:lnTo>
                  <a:lnTo>
                    <a:pt x="2932" y="6"/>
                  </a:lnTo>
                  <a:lnTo>
                    <a:pt x="2932" y="6"/>
                  </a:lnTo>
                  <a:lnTo>
                    <a:pt x="2932" y="6"/>
                  </a:lnTo>
                  <a:lnTo>
                    <a:pt x="2934" y="6"/>
                  </a:lnTo>
                  <a:lnTo>
                    <a:pt x="2934" y="6"/>
                  </a:lnTo>
                  <a:lnTo>
                    <a:pt x="2934" y="6"/>
                  </a:lnTo>
                  <a:lnTo>
                    <a:pt x="2934" y="6"/>
                  </a:lnTo>
                  <a:lnTo>
                    <a:pt x="2934" y="6"/>
                  </a:lnTo>
                  <a:lnTo>
                    <a:pt x="2934" y="6"/>
                  </a:lnTo>
                  <a:lnTo>
                    <a:pt x="2938" y="6"/>
                  </a:lnTo>
                  <a:lnTo>
                    <a:pt x="2938" y="6"/>
                  </a:lnTo>
                  <a:lnTo>
                    <a:pt x="2944" y="4"/>
                  </a:lnTo>
                  <a:lnTo>
                    <a:pt x="2944" y="4"/>
                  </a:lnTo>
                  <a:lnTo>
                    <a:pt x="2948" y="6"/>
                  </a:lnTo>
                  <a:lnTo>
                    <a:pt x="2948" y="6"/>
                  </a:lnTo>
                  <a:lnTo>
                    <a:pt x="2950" y="6"/>
                  </a:lnTo>
                  <a:lnTo>
                    <a:pt x="2950" y="6"/>
                  </a:lnTo>
                  <a:lnTo>
                    <a:pt x="2956" y="6"/>
                  </a:lnTo>
                  <a:lnTo>
                    <a:pt x="2956" y="6"/>
                  </a:lnTo>
                  <a:lnTo>
                    <a:pt x="2960" y="6"/>
                  </a:lnTo>
                  <a:lnTo>
                    <a:pt x="2960" y="6"/>
                  </a:lnTo>
                  <a:lnTo>
                    <a:pt x="2960" y="6"/>
                  </a:lnTo>
                  <a:lnTo>
                    <a:pt x="2960" y="6"/>
                  </a:lnTo>
                  <a:lnTo>
                    <a:pt x="2962" y="6"/>
                  </a:lnTo>
                  <a:lnTo>
                    <a:pt x="2962" y="6"/>
                  </a:lnTo>
                  <a:lnTo>
                    <a:pt x="2968" y="8"/>
                  </a:lnTo>
                  <a:lnTo>
                    <a:pt x="2974" y="8"/>
                  </a:lnTo>
                  <a:lnTo>
                    <a:pt x="2974" y="8"/>
                  </a:lnTo>
                  <a:lnTo>
                    <a:pt x="2980" y="8"/>
                  </a:lnTo>
                  <a:lnTo>
                    <a:pt x="2980" y="8"/>
                  </a:lnTo>
                  <a:lnTo>
                    <a:pt x="2984" y="8"/>
                  </a:lnTo>
                  <a:lnTo>
                    <a:pt x="2984" y="8"/>
                  </a:lnTo>
                  <a:lnTo>
                    <a:pt x="2988" y="8"/>
                  </a:lnTo>
                  <a:lnTo>
                    <a:pt x="2988" y="8"/>
                  </a:lnTo>
                  <a:lnTo>
                    <a:pt x="2994" y="8"/>
                  </a:lnTo>
                  <a:lnTo>
                    <a:pt x="2994" y="8"/>
                  </a:lnTo>
                  <a:lnTo>
                    <a:pt x="2998" y="6"/>
                  </a:lnTo>
                  <a:lnTo>
                    <a:pt x="2998" y="6"/>
                  </a:lnTo>
                  <a:lnTo>
                    <a:pt x="3000" y="6"/>
                  </a:lnTo>
                  <a:lnTo>
                    <a:pt x="3000" y="6"/>
                  </a:lnTo>
                  <a:lnTo>
                    <a:pt x="3002" y="6"/>
                  </a:lnTo>
                  <a:lnTo>
                    <a:pt x="3002" y="6"/>
                  </a:lnTo>
                  <a:lnTo>
                    <a:pt x="3008" y="6"/>
                  </a:lnTo>
                  <a:lnTo>
                    <a:pt x="3008" y="6"/>
                  </a:lnTo>
                  <a:lnTo>
                    <a:pt x="3012" y="6"/>
                  </a:lnTo>
                  <a:lnTo>
                    <a:pt x="3012" y="6"/>
                  </a:lnTo>
                  <a:lnTo>
                    <a:pt x="3012" y="6"/>
                  </a:lnTo>
                  <a:lnTo>
                    <a:pt x="3012" y="6"/>
                  </a:lnTo>
                  <a:lnTo>
                    <a:pt x="3014" y="6"/>
                  </a:lnTo>
                  <a:lnTo>
                    <a:pt x="3014" y="6"/>
                  </a:lnTo>
                  <a:lnTo>
                    <a:pt x="3020" y="6"/>
                  </a:lnTo>
                  <a:lnTo>
                    <a:pt x="3020" y="6"/>
                  </a:lnTo>
                  <a:lnTo>
                    <a:pt x="3020" y="6"/>
                  </a:lnTo>
                  <a:lnTo>
                    <a:pt x="3020" y="6"/>
                  </a:lnTo>
                  <a:lnTo>
                    <a:pt x="3022" y="8"/>
                  </a:lnTo>
                  <a:lnTo>
                    <a:pt x="3022" y="8"/>
                  </a:lnTo>
                  <a:lnTo>
                    <a:pt x="3024" y="8"/>
                  </a:lnTo>
                  <a:lnTo>
                    <a:pt x="3024" y="8"/>
                  </a:lnTo>
                  <a:lnTo>
                    <a:pt x="3024" y="6"/>
                  </a:lnTo>
                  <a:lnTo>
                    <a:pt x="3024" y="6"/>
                  </a:lnTo>
                  <a:lnTo>
                    <a:pt x="3028" y="8"/>
                  </a:lnTo>
                  <a:lnTo>
                    <a:pt x="3032" y="8"/>
                  </a:lnTo>
                  <a:lnTo>
                    <a:pt x="3032" y="8"/>
                  </a:lnTo>
                  <a:lnTo>
                    <a:pt x="3036" y="8"/>
                  </a:lnTo>
                  <a:lnTo>
                    <a:pt x="3036" y="8"/>
                  </a:lnTo>
                  <a:lnTo>
                    <a:pt x="3040" y="8"/>
                  </a:lnTo>
                  <a:lnTo>
                    <a:pt x="3040" y="8"/>
                  </a:lnTo>
                  <a:lnTo>
                    <a:pt x="3044" y="8"/>
                  </a:lnTo>
                  <a:lnTo>
                    <a:pt x="3044" y="8"/>
                  </a:lnTo>
                  <a:lnTo>
                    <a:pt x="3048" y="8"/>
                  </a:lnTo>
                  <a:lnTo>
                    <a:pt x="3048" y="8"/>
                  </a:lnTo>
                  <a:lnTo>
                    <a:pt x="3048" y="8"/>
                  </a:lnTo>
                  <a:lnTo>
                    <a:pt x="3048" y="8"/>
                  </a:lnTo>
                  <a:lnTo>
                    <a:pt x="3048" y="8"/>
                  </a:lnTo>
                  <a:lnTo>
                    <a:pt x="3048" y="8"/>
                  </a:lnTo>
                  <a:lnTo>
                    <a:pt x="3052" y="8"/>
                  </a:lnTo>
                  <a:lnTo>
                    <a:pt x="3052" y="8"/>
                  </a:lnTo>
                  <a:lnTo>
                    <a:pt x="3052" y="8"/>
                  </a:lnTo>
                  <a:lnTo>
                    <a:pt x="3052" y="8"/>
                  </a:lnTo>
                  <a:lnTo>
                    <a:pt x="3056" y="8"/>
                  </a:lnTo>
                  <a:lnTo>
                    <a:pt x="3056" y="8"/>
                  </a:lnTo>
                  <a:lnTo>
                    <a:pt x="3058" y="6"/>
                  </a:lnTo>
                  <a:lnTo>
                    <a:pt x="3058" y="6"/>
                  </a:lnTo>
                  <a:lnTo>
                    <a:pt x="3060" y="8"/>
                  </a:lnTo>
                  <a:lnTo>
                    <a:pt x="3060" y="8"/>
                  </a:lnTo>
                  <a:lnTo>
                    <a:pt x="3060" y="8"/>
                  </a:lnTo>
                  <a:lnTo>
                    <a:pt x="3060" y="8"/>
                  </a:lnTo>
                  <a:lnTo>
                    <a:pt x="3064" y="8"/>
                  </a:lnTo>
                  <a:lnTo>
                    <a:pt x="3064" y="8"/>
                  </a:lnTo>
                  <a:lnTo>
                    <a:pt x="3066" y="8"/>
                  </a:lnTo>
                  <a:lnTo>
                    <a:pt x="3066" y="8"/>
                  </a:lnTo>
                  <a:lnTo>
                    <a:pt x="3070" y="8"/>
                  </a:lnTo>
                  <a:lnTo>
                    <a:pt x="3070" y="8"/>
                  </a:lnTo>
                  <a:lnTo>
                    <a:pt x="3070" y="8"/>
                  </a:lnTo>
                  <a:lnTo>
                    <a:pt x="3070" y="8"/>
                  </a:lnTo>
                  <a:lnTo>
                    <a:pt x="3072" y="8"/>
                  </a:lnTo>
                  <a:lnTo>
                    <a:pt x="3072" y="8"/>
                  </a:lnTo>
                  <a:lnTo>
                    <a:pt x="3074" y="8"/>
                  </a:lnTo>
                  <a:lnTo>
                    <a:pt x="3074" y="8"/>
                  </a:lnTo>
                  <a:lnTo>
                    <a:pt x="3078" y="6"/>
                  </a:lnTo>
                  <a:lnTo>
                    <a:pt x="3078" y="6"/>
                  </a:lnTo>
                  <a:lnTo>
                    <a:pt x="3082" y="8"/>
                  </a:lnTo>
                  <a:lnTo>
                    <a:pt x="3082" y="8"/>
                  </a:lnTo>
                  <a:lnTo>
                    <a:pt x="3082" y="8"/>
                  </a:lnTo>
                  <a:lnTo>
                    <a:pt x="3082" y="8"/>
                  </a:lnTo>
                  <a:lnTo>
                    <a:pt x="3082" y="8"/>
                  </a:lnTo>
                  <a:lnTo>
                    <a:pt x="3082" y="8"/>
                  </a:lnTo>
                  <a:lnTo>
                    <a:pt x="3084" y="8"/>
                  </a:lnTo>
                  <a:lnTo>
                    <a:pt x="3084" y="8"/>
                  </a:lnTo>
                  <a:lnTo>
                    <a:pt x="3084" y="8"/>
                  </a:lnTo>
                  <a:lnTo>
                    <a:pt x="3084" y="8"/>
                  </a:lnTo>
                  <a:lnTo>
                    <a:pt x="3088" y="6"/>
                  </a:lnTo>
                  <a:lnTo>
                    <a:pt x="3088" y="6"/>
                  </a:lnTo>
                  <a:lnTo>
                    <a:pt x="3090" y="8"/>
                  </a:lnTo>
                  <a:lnTo>
                    <a:pt x="3090" y="8"/>
                  </a:lnTo>
                  <a:lnTo>
                    <a:pt x="3090" y="6"/>
                  </a:lnTo>
                  <a:lnTo>
                    <a:pt x="3090" y="6"/>
                  </a:lnTo>
                  <a:lnTo>
                    <a:pt x="3092" y="8"/>
                  </a:lnTo>
                  <a:lnTo>
                    <a:pt x="3092" y="8"/>
                  </a:lnTo>
                  <a:lnTo>
                    <a:pt x="3094" y="8"/>
                  </a:lnTo>
                  <a:lnTo>
                    <a:pt x="3094" y="8"/>
                  </a:lnTo>
                  <a:lnTo>
                    <a:pt x="3098" y="8"/>
                  </a:lnTo>
                  <a:lnTo>
                    <a:pt x="3098" y="8"/>
                  </a:lnTo>
                  <a:lnTo>
                    <a:pt x="3100" y="8"/>
                  </a:lnTo>
                  <a:lnTo>
                    <a:pt x="3100" y="8"/>
                  </a:lnTo>
                  <a:lnTo>
                    <a:pt x="3108" y="8"/>
                  </a:lnTo>
                  <a:lnTo>
                    <a:pt x="3108" y="8"/>
                  </a:lnTo>
                  <a:lnTo>
                    <a:pt x="3110" y="8"/>
                  </a:lnTo>
                  <a:lnTo>
                    <a:pt x="3110" y="8"/>
                  </a:lnTo>
                  <a:lnTo>
                    <a:pt x="3114" y="8"/>
                  </a:lnTo>
                  <a:lnTo>
                    <a:pt x="3114" y="8"/>
                  </a:lnTo>
                  <a:lnTo>
                    <a:pt x="3120" y="8"/>
                  </a:lnTo>
                  <a:lnTo>
                    <a:pt x="3120" y="8"/>
                  </a:lnTo>
                  <a:lnTo>
                    <a:pt x="3124" y="8"/>
                  </a:lnTo>
                  <a:lnTo>
                    <a:pt x="3124" y="8"/>
                  </a:lnTo>
                  <a:lnTo>
                    <a:pt x="3132" y="8"/>
                  </a:lnTo>
                  <a:lnTo>
                    <a:pt x="3132" y="8"/>
                  </a:lnTo>
                  <a:lnTo>
                    <a:pt x="3140" y="8"/>
                  </a:lnTo>
                  <a:lnTo>
                    <a:pt x="3140" y="8"/>
                  </a:lnTo>
                  <a:lnTo>
                    <a:pt x="3142" y="8"/>
                  </a:lnTo>
                  <a:lnTo>
                    <a:pt x="3142" y="8"/>
                  </a:lnTo>
                  <a:lnTo>
                    <a:pt x="3148" y="10"/>
                  </a:lnTo>
                  <a:lnTo>
                    <a:pt x="3148" y="10"/>
                  </a:lnTo>
                  <a:lnTo>
                    <a:pt x="3158" y="10"/>
                  </a:lnTo>
                  <a:lnTo>
                    <a:pt x="3158" y="10"/>
                  </a:lnTo>
                  <a:lnTo>
                    <a:pt x="3158" y="10"/>
                  </a:lnTo>
                  <a:lnTo>
                    <a:pt x="3158" y="10"/>
                  </a:lnTo>
                  <a:lnTo>
                    <a:pt x="3160" y="8"/>
                  </a:lnTo>
                  <a:lnTo>
                    <a:pt x="3160" y="8"/>
                  </a:lnTo>
                  <a:lnTo>
                    <a:pt x="3162" y="8"/>
                  </a:lnTo>
                  <a:lnTo>
                    <a:pt x="3162" y="8"/>
                  </a:lnTo>
                  <a:lnTo>
                    <a:pt x="3162" y="8"/>
                  </a:lnTo>
                  <a:lnTo>
                    <a:pt x="3162" y="8"/>
                  </a:lnTo>
                  <a:lnTo>
                    <a:pt x="3164" y="8"/>
                  </a:lnTo>
                  <a:lnTo>
                    <a:pt x="3164" y="8"/>
                  </a:lnTo>
                  <a:lnTo>
                    <a:pt x="3168" y="8"/>
                  </a:lnTo>
                  <a:lnTo>
                    <a:pt x="3168" y="8"/>
                  </a:lnTo>
                  <a:lnTo>
                    <a:pt x="3168" y="10"/>
                  </a:lnTo>
                  <a:lnTo>
                    <a:pt x="3168" y="10"/>
                  </a:lnTo>
                  <a:lnTo>
                    <a:pt x="3170" y="8"/>
                  </a:lnTo>
                  <a:lnTo>
                    <a:pt x="3170" y="8"/>
                  </a:lnTo>
                  <a:lnTo>
                    <a:pt x="3172" y="10"/>
                  </a:lnTo>
                  <a:lnTo>
                    <a:pt x="3172" y="10"/>
                  </a:lnTo>
                  <a:lnTo>
                    <a:pt x="3174" y="10"/>
                  </a:lnTo>
                  <a:lnTo>
                    <a:pt x="3174" y="10"/>
                  </a:lnTo>
                  <a:lnTo>
                    <a:pt x="3176" y="10"/>
                  </a:lnTo>
                  <a:lnTo>
                    <a:pt x="3176" y="10"/>
                  </a:lnTo>
                  <a:lnTo>
                    <a:pt x="3178" y="10"/>
                  </a:lnTo>
                  <a:lnTo>
                    <a:pt x="3178" y="10"/>
                  </a:lnTo>
                  <a:lnTo>
                    <a:pt x="3178" y="8"/>
                  </a:lnTo>
                  <a:lnTo>
                    <a:pt x="3178" y="8"/>
                  </a:lnTo>
                  <a:lnTo>
                    <a:pt x="3178" y="10"/>
                  </a:lnTo>
                  <a:lnTo>
                    <a:pt x="3178" y="10"/>
                  </a:lnTo>
                  <a:lnTo>
                    <a:pt x="3182" y="8"/>
                  </a:lnTo>
                  <a:lnTo>
                    <a:pt x="3182" y="8"/>
                  </a:lnTo>
                  <a:lnTo>
                    <a:pt x="3186" y="8"/>
                  </a:lnTo>
                  <a:lnTo>
                    <a:pt x="3186" y="8"/>
                  </a:lnTo>
                  <a:lnTo>
                    <a:pt x="3188" y="10"/>
                  </a:lnTo>
                  <a:lnTo>
                    <a:pt x="3188" y="10"/>
                  </a:lnTo>
                  <a:lnTo>
                    <a:pt x="3194" y="10"/>
                  </a:lnTo>
                  <a:lnTo>
                    <a:pt x="3194" y="10"/>
                  </a:lnTo>
                  <a:lnTo>
                    <a:pt x="3198" y="8"/>
                  </a:lnTo>
                  <a:lnTo>
                    <a:pt x="3198" y="8"/>
                  </a:lnTo>
                  <a:lnTo>
                    <a:pt x="3202" y="8"/>
                  </a:lnTo>
                  <a:lnTo>
                    <a:pt x="3202" y="8"/>
                  </a:lnTo>
                  <a:lnTo>
                    <a:pt x="3206" y="8"/>
                  </a:lnTo>
                  <a:lnTo>
                    <a:pt x="3206" y="8"/>
                  </a:lnTo>
                  <a:lnTo>
                    <a:pt x="3210" y="10"/>
                  </a:lnTo>
                  <a:lnTo>
                    <a:pt x="3210" y="10"/>
                  </a:lnTo>
                  <a:lnTo>
                    <a:pt x="3214" y="10"/>
                  </a:lnTo>
                  <a:lnTo>
                    <a:pt x="3214" y="10"/>
                  </a:lnTo>
                  <a:lnTo>
                    <a:pt x="3218" y="10"/>
                  </a:lnTo>
                  <a:lnTo>
                    <a:pt x="3218" y="10"/>
                  </a:lnTo>
                  <a:lnTo>
                    <a:pt x="3220" y="10"/>
                  </a:lnTo>
                  <a:lnTo>
                    <a:pt x="3220" y="10"/>
                  </a:lnTo>
                  <a:lnTo>
                    <a:pt x="3220" y="10"/>
                  </a:lnTo>
                  <a:lnTo>
                    <a:pt x="3220" y="10"/>
                  </a:lnTo>
                  <a:lnTo>
                    <a:pt x="3220" y="10"/>
                  </a:lnTo>
                  <a:lnTo>
                    <a:pt x="3220" y="10"/>
                  </a:lnTo>
                  <a:lnTo>
                    <a:pt x="3222" y="10"/>
                  </a:lnTo>
                  <a:lnTo>
                    <a:pt x="3222" y="10"/>
                  </a:lnTo>
                  <a:lnTo>
                    <a:pt x="3224" y="10"/>
                  </a:lnTo>
                  <a:lnTo>
                    <a:pt x="3224" y="10"/>
                  </a:lnTo>
                  <a:lnTo>
                    <a:pt x="3224" y="10"/>
                  </a:lnTo>
                  <a:lnTo>
                    <a:pt x="3224" y="10"/>
                  </a:lnTo>
                  <a:lnTo>
                    <a:pt x="3226" y="10"/>
                  </a:lnTo>
                  <a:lnTo>
                    <a:pt x="3226" y="10"/>
                  </a:lnTo>
                  <a:lnTo>
                    <a:pt x="3226" y="10"/>
                  </a:lnTo>
                  <a:lnTo>
                    <a:pt x="3226" y="10"/>
                  </a:lnTo>
                  <a:lnTo>
                    <a:pt x="3228" y="10"/>
                  </a:lnTo>
                  <a:lnTo>
                    <a:pt x="3228" y="10"/>
                  </a:lnTo>
                  <a:lnTo>
                    <a:pt x="3228" y="10"/>
                  </a:lnTo>
                  <a:lnTo>
                    <a:pt x="3228" y="10"/>
                  </a:lnTo>
                  <a:lnTo>
                    <a:pt x="3228" y="10"/>
                  </a:lnTo>
                  <a:lnTo>
                    <a:pt x="3228" y="10"/>
                  </a:lnTo>
                  <a:lnTo>
                    <a:pt x="3230" y="10"/>
                  </a:lnTo>
                  <a:lnTo>
                    <a:pt x="3230" y="10"/>
                  </a:lnTo>
                  <a:lnTo>
                    <a:pt x="3230" y="10"/>
                  </a:lnTo>
                  <a:lnTo>
                    <a:pt x="3230" y="10"/>
                  </a:lnTo>
                  <a:lnTo>
                    <a:pt x="3230" y="10"/>
                  </a:lnTo>
                  <a:lnTo>
                    <a:pt x="3230" y="10"/>
                  </a:lnTo>
                  <a:lnTo>
                    <a:pt x="3232" y="10"/>
                  </a:lnTo>
                  <a:lnTo>
                    <a:pt x="3232" y="10"/>
                  </a:lnTo>
                  <a:lnTo>
                    <a:pt x="3232" y="12"/>
                  </a:lnTo>
                  <a:lnTo>
                    <a:pt x="3232" y="12"/>
                  </a:lnTo>
                  <a:lnTo>
                    <a:pt x="3232" y="12"/>
                  </a:lnTo>
                  <a:lnTo>
                    <a:pt x="3232" y="12"/>
                  </a:lnTo>
                  <a:lnTo>
                    <a:pt x="3236" y="12"/>
                  </a:lnTo>
                  <a:lnTo>
                    <a:pt x="3236" y="12"/>
                  </a:lnTo>
                  <a:lnTo>
                    <a:pt x="3238" y="12"/>
                  </a:lnTo>
                  <a:lnTo>
                    <a:pt x="3238" y="12"/>
                  </a:lnTo>
                  <a:lnTo>
                    <a:pt x="3240" y="10"/>
                  </a:lnTo>
                  <a:lnTo>
                    <a:pt x="3240" y="10"/>
                  </a:lnTo>
                  <a:lnTo>
                    <a:pt x="3246" y="12"/>
                  </a:lnTo>
                  <a:lnTo>
                    <a:pt x="3246" y="12"/>
                  </a:lnTo>
                  <a:lnTo>
                    <a:pt x="3248" y="12"/>
                  </a:lnTo>
                  <a:lnTo>
                    <a:pt x="3248" y="12"/>
                  </a:lnTo>
                  <a:lnTo>
                    <a:pt x="3252" y="12"/>
                  </a:lnTo>
                  <a:lnTo>
                    <a:pt x="3256" y="12"/>
                  </a:lnTo>
                  <a:lnTo>
                    <a:pt x="3256" y="12"/>
                  </a:lnTo>
                  <a:lnTo>
                    <a:pt x="3258" y="12"/>
                  </a:lnTo>
                  <a:lnTo>
                    <a:pt x="3258" y="12"/>
                  </a:lnTo>
                  <a:lnTo>
                    <a:pt x="3260" y="12"/>
                  </a:lnTo>
                  <a:lnTo>
                    <a:pt x="3260" y="12"/>
                  </a:lnTo>
                  <a:lnTo>
                    <a:pt x="3262" y="12"/>
                  </a:lnTo>
                  <a:lnTo>
                    <a:pt x="3262" y="12"/>
                  </a:lnTo>
                  <a:lnTo>
                    <a:pt x="3262" y="14"/>
                  </a:lnTo>
                  <a:lnTo>
                    <a:pt x="3262" y="14"/>
                  </a:lnTo>
                  <a:lnTo>
                    <a:pt x="3262" y="14"/>
                  </a:lnTo>
                  <a:lnTo>
                    <a:pt x="3262" y="14"/>
                  </a:lnTo>
                  <a:lnTo>
                    <a:pt x="3262" y="14"/>
                  </a:lnTo>
                  <a:lnTo>
                    <a:pt x="3262" y="14"/>
                  </a:lnTo>
                  <a:lnTo>
                    <a:pt x="3262" y="14"/>
                  </a:lnTo>
                  <a:lnTo>
                    <a:pt x="3262" y="16"/>
                  </a:lnTo>
                  <a:lnTo>
                    <a:pt x="3262" y="16"/>
                  </a:lnTo>
                  <a:lnTo>
                    <a:pt x="3264" y="16"/>
                  </a:lnTo>
                  <a:lnTo>
                    <a:pt x="3264" y="16"/>
                  </a:lnTo>
                  <a:lnTo>
                    <a:pt x="3264" y="16"/>
                  </a:lnTo>
                  <a:lnTo>
                    <a:pt x="3264" y="18"/>
                  </a:lnTo>
                  <a:lnTo>
                    <a:pt x="3264" y="18"/>
                  </a:lnTo>
                  <a:lnTo>
                    <a:pt x="3266" y="16"/>
                  </a:lnTo>
                  <a:lnTo>
                    <a:pt x="3266" y="16"/>
                  </a:lnTo>
                  <a:lnTo>
                    <a:pt x="3266" y="16"/>
                  </a:lnTo>
                  <a:lnTo>
                    <a:pt x="3266" y="16"/>
                  </a:lnTo>
                  <a:lnTo>
                    <a:pt x="3264" y="16"/>
                  </a:lnTo>
                  <a:lnTo>
                    <a:pt x="3264" y="16"/>
                  </a:lnTo>
                  <a:lnTo>
                    <a:pt x="3268" y="14"/>
                  </a:lnTo>
                  <a:lnTo>
                    <a:pt x="3268" y="14"/>
                  </a:lnTo>
                  <a:lnTo>
                    <a:pt x="3268" y="12"/>
                  </a:lnTo>
                  <a:lnTo>
                    <a:pt x="3268" y="12"/>
                  </a:lnTo>
                  <a:lnTo>
                    <a:pt x="3272" y="14"/>
                  </a:lnTo>
                  <a:lnTo>
                    <a:pt x="3272" y="14"/>
                  </a:lnTo>
                  <a:lnTo>
                    <a:pt x="3272" y="14"/>
                  </a:lnTo>
                  <a:lnTo>
                    <a:pt x="3272" y="14"/>
                  </a:lnTo>
                  <a:lnTo>
                    <a:pt x="3274" y="14"/>
                  </a:lnTo>
                  <a:lnTo>
                    <a:pt x="3274" y="14"/>
                  </a:lnTo>
                  <a:lnTo>
                    <a:pt x="3276" y="14"/>
                  </a:lnTo>
                  <a:lnTo>
                    <a:pt x="3276" y="14"/>
                  </a:lnTo>
                  <a:lnTo>
                    <a:pt x="3276" y="14"/>
                  </a:lnTo>
                  <a:lnTo>
                    <a:pt x="3276" y="14"/>
                  </a:lnTo>
                  <a:lnTo>
                    <a:pt x="3278" y="14"/>
                  </a:lnTo>
                  <a:lnTo>
                    <a:pt x="3278" y="14"/>
                  </a:lnTo>
                  <a:lnTo>
                    <a:pt x="3280" y="14"/>
                  </a:lnTo>
                  <a:lnTo>
                    <a:pt x="3280" y="14"/>
                  </a:lnTo>
                  <a:lnTo>
                    <a:pt x="3282" y="14"/>
                  </a:lnTo>
                  <a:lnTo>
                    <a:pt x="3282" y="14"/>
                  </a:lnTo>
                  <a:lnTo>
                    <a:pt x="3284" y="14"/>
                  </a:lnTo>
                  <a:lnTo>
                    <a:pt x="3284" y="14"/>
                  </a:lnTo>
                  <a:lnTo>
                    <a:pt x="3290" y="12"/>
                  </a:lnTo>
                  <a:lnTo>
                    <a:pt x="3290" y="12"/>
                  </a:lnTo>
                  <a:lnTo>
                    <a:pt x="3294" y="12"/>
                  </a:lnTo>
                  <a:lnTo>
                    <a:pt x="3298" y="12"/>
                  </a:lnTo>
                  <a:lnTo>
                    <a:pt x="3298" y="12"/>
                  </a:lnTo>
                  <a:lnTo>
                    <a:pt x="3300" y="12"/>
                  </a:lnTo>
                  <a:lnTo>
                    <a:pt x="3300" y="12"/>
                  </a:lnTo>
                  <a:lnTo>
                    <a:pt x="3300" y="12"/>
                  </a:lnTo>
                  <a:lnTo>
                    <a:pt x="3300" y="12"/>
                  </a:lnTo>
                  <a:lnTo>
                    <a:pt x="3302" y="12"/>
                  </a:lnTo>
                  <a:lnTo>
                    <a:pt x="3302" y="12"/>
                  </a:lnTo>
                  <a:lnTo>
                    <a:pt x="3304" y="12"/>
                  </a:lnTo>
                  <a:lnTo>
                    <a:pt x="3304" y="12"/>
                  </a:lnTo>
                  <a:lnTo>
                    <a:pt x="3306" y="12"/>
                  </a:lnTo>
                  <a:lnTo>
                    <a:pt x="3306" y="12"/>
                  </a:lnTo>
                  <a:lnTo>
                    <a:pt x="3306" y="12"/>
                  </a:lnTo>
                  <a:lnTo>
                    <a:pt x="3306" y="12"/>
                  </a:lnTo>
                  <a:lnTo>
                    <a:pt x="3308" y="12"/>
                  </a:lnTo>
                  <a:lnTo>
                    <a:pt x="3308" y="12"/>
                  </a:lnTo>
                  <a:lnTo>
                    <a:pt x="3308" y="12"/>
                  </a:lnTo>
                  <a:lnTo>
                    <a:pt x="3308" y="12"/>
                  </a:lnTo>
                  <a:lnTo>
                    <a:pt x="3312" y="12"/>
                  </a:lnTo>
                  <a:lnTo>
                    <a:pt x="3312" y="12"/>
                  </a:lnTo>
                  <a:lnTo>
                    <a:pt x="3312" y="12"/>
                  </a:lnTo>
                  <a:lnTo>
                    <a:pt x="3312" y="12"/>
                  </a:lnTo>
                  <a:lnTo>
                    <a:pt x="3312" y="12"/>
                  </a:lnTo>
                  <a:lnTo>
                    <a:pt x="3312" y="12"/>
                  </a:lnTo>
                  <a:lnTo>
                    <a:pt x="3314" y="12"/>
                  </a:lnTo>
                  <a:lnTo>
                    <a:pt x="3314" y="12"/>
                  </a:lnTo>
                  <a:lnTo>
                    <a:pt x="3314" y="12"/>
                  </a:lnTo>
                  <a:lnTo>
                    <a:pt x="3314" y="12"/>
                  </a:lnTo>
                  <a:lnTo>
                    <a:pt x="3316" y="12"/>
                  </a:lnTo>
                  <a:lnTo>
                    <a:pt x="3316" y="12"/>
                  </a:lnTo>
                  <a:lnTo>
                    <a:pt x="3322" y="12"/>
                  </a:lnTo>
                  <a:lnTo>
                    <a:pt x="3322" y="12"/>
                  </a:lnTo>
                  <a:lnTo>
                    <a:pt x="3324" y="14"/>
                  </a:lnTo>
                  <a:lnTo>
                    <a:pt x="3324" y="14"/>
                  </a:lnTo>
                  <a:lnTo>
                    <a:pt x="3328" y="14"/>
                  </a:lnTo>
                  <a:lnTo>
                    <a:pt x="3328" y="14"/>
                  </a:lnTo>
                  <a:lnTo>
                    <a:pt x="3330" y="12"/>
                  </a:lnTo>
                  <a:lnTo>
                    <a:pt x="3330" y="12"/>
                  </a:lnTo>
                  <a:lnTo>
                    <a:pt x="3330" y="12"/>
                  </a:lnTo>
                  <a:lnTo>
                    <a:pt x="3330" y="12"/>
                  </a:lnTo>
                  <a:lnTo>
                    <a:pt x="3334" y="12"/>
                  </a:lnTo>
                  <a:lnTo>
                    <a:pt x="3334" y="12"/>
                  </a:lnTo>
                  <a:lnTo>
                    <a:pt x="3340" y="12"/>
                  </a:lnTo>
                  <a:lnTo>
                    <a:pt x="3340" y="12"/>
                  </a:lnTo>
                  <a:lnTo>
                    <a:pt x="3344" y="12"/>
                  </a:lnTo>
                  <a:lnTo>
                    <a:pt x="3344" y="12"/>
                  </a:lnTo>
                  <a:lnTo>
                    <a:pt x="3346" y="12"/>
                  </a:lnTo>
                  <a:lnTo>
                    <a:pt x="3346" y="12"/>
                  </a:lnTo>
                  <a:lnTo>
                    <a:pt x="3348" y="12"/>
                  </a:lnTo>
                  <a:lnTo>
                    <a:pt x="3348" y="12"/>
                  </a:lnTo>
                  <a:lnTo>
                    <a:pt x="3352" y="12"/>
                  </a:lnTo>
                  <a:lnTo>
                    <a:pt x="3352" y="12"/>
                  </a:lnTo>
                  <a:lnTo>
                    <a:pt x="3362" y="12"/>
                  </a:lnTo>
                  <a:lnTo>
                    <a:pt x="3362" y="12"/>
                  </a:lnTo>
                  <a:lnTo>
                    <a:pt x="3366" y="12"/>
                  </a:lnTo>
                  <a:lnTo>
                    <a:pt x="3366" y="12"/>
                  </a:lnTo>
                  <a:lnTo>
                    <a:pt x="3372" y="12"/>
                  </a:lnTo>
                  <a:lnTo>
                    <a:pt x="3372" y="12"/>
                  </a:lnTo>
                  <a:lnTo>
                    <a:pt x="3374" y="14"/>
                  </a:lnTo>
                  <a:lnTo>
                    <a:pt x="3374" y="14"/>
                  </a:lnTo>
                  <a:lnTo>
                    <a:pt x="3378" y="14"/>
                  </a:lnTo>
                  <a:lnTo>
                    <a:pt x="3378" y="14"/>
                  </a:lnTo>
                  <a:lnTo>
                    <a:pt x="3382" y="14"/>
                  </a:lnTo>
                  <a:lnTo>
                    <a:pt x="3384" y="14"/>
                  </a:lnTo>
                  <a:lnTo>
                    <a:pt x="3384" y="14"/>
                  </a:lnTo>
                  <a:lnTo>
                    <a:pt x="3392" y="12"/>
                  </a:lnTo>
                  <a:lnTo>
                    <a:pt x="3392" y="12"/>
                  </a:lnTo>
                  <a:lnTo>
                    <a:pt x="3396" y="14"/>
                  </a:lnTo>
                  <a:lnTo>
                    <a:pt x="3396" y="14"/>
                  </a:lnTo>
                  <a:lnTo>
                    <a:pt x="3408" y="12"/>
                  </a:lnTo>
                  <a:lnTo>
                    <a:pt x="3408" y="12"/>
                  </a:lnTo>
                  <a:lnTo>
                    <a:pt x="3412" y="12"/>
                  </a:lnTo>
                  <a:lnTo>
                    <a:pt x="3412" y="12"/>
                  </a:lnTo>
                  <a:lnTo>
                    <a:pt x="3418" y="12"/>
                  </a:lnTo>
                  <a:lnTo>
                    <a:pt x="3418" y="12"/>
                  </a:lnTo>
                  <a:lnTo>
                    <a:pt x="3418" y="12"/>
                  </a:lnTo>
                  <a:lnTo>
                    <a:pt x="3418" y="12"/>
                  </a:lnTo>
                  <a:lnTo>
                    <a:pt x="3418" y="12"/>
                  </a:lnTo>
                  <a:lnTo>
                    <a:pt x="3418" y="12"/>
                  </a:lnTo>
                  <a:lnTo>
                    <a:pt x="3422" y="12"/>
                  </a:lnTo>
                  <a:lnTo>
                    <a:pt x="3422" y="12"/>
                  </a:lnTo>
                  <a:lnTo>
                    <a:pt x="3422" y="12"/>
                  </a:lnTo>
                  <a:lnTo>
                    <a:pt x="3422" y="12"/>
                  </a:lnTo>
                  <a:lnTo>
                    <a:pt x="3422" y="12"/>
                  </a:lnTo>
                  <a:lnTo>
                    <a:pt x="3422" y="12"/>
                  </a:lnTo>
                  <a:lnTo>
                    <a:pt x="3422" y="12"/>
                  </a:lnTo>
                  <a:lnTo>
                    <a:pt x="3422" y="12"/>
                  </a:lnTo>
                  <a:lnTo>
                    <a:pt x="3424" y="12"/>
                  </a:lnTo>
                  <a:lnTo>
                    <a:pt x="3424" y="12"/>
                  </a:lnTo>
                  <a:lnTo>
                    <a:pt x="3426" y="12"/>
                  </a:lnTo>
                  <a:lnTo>
                    <a:pt x="3426" y="12"/>
                  </a:lnTo>
                  <a:lnTo>
                    <a:pt x="3426" y="12"/>
                  </a:lnTo>
                  <a:lnTo>
                    <a:pt x="3426" y="12"/>
                  </a:lnTo>
                  <a:lnTo>
                    <a:pt x="3428" y="12"/>
                  </a:lnTo>
                  <a:lnTo>
                    <a:pt x="3428" y="12"/>
                  </a:lnTo>
                  <a:lnTo>
                    <a:pt x="3428" y="12"/>
                  </a:lnTo>
                  <a:lnTo>
                    <a:pt x="3432" y="12"/>
                  </a:lnTo>
                  <a:lnTo>
                    <a:pt x="3432" y="12"/>
                  </a:lnTo>
                  <a:lnTo>
                    <a:pt x="3434" y="12"/>
                  </a:lnTo>
                  <a:lnTo>
                    <a:pt x="3434" y="12"/>
                  </a:lnTo>
                  <a:lnTo>
                    <a:pt x="3438" y="12"/>
                  </a:lnTo>
                  <a:lnTo>
                    <a:pt x="3438" y="12"/>
                  </a:lnTo>
                  <a:lnTo>
                    <a:pt x="3440" y="12"/>
                  </a:lnTo>
                  <a:lnTo>
                    <a:pt x="3440" y="12"/>
                  </a:lnTo>
                  <a:lnTo>
                    <a:pt x="3442" y="12"/>
                  </a:lnTo>
                  <a:lnTo>
                    <a:pt x="3442" y="12"/>
                  </a:lnTo>
                  <a:lnTo>
                    <a:pt x="3444" y="12"/>
                  </a:lnTo>
                  <a:lnTo>
                    <a:pt x="3444" y="12"/>
                  </a:lnTo>
                  <a:lnTo>
                    <a:pt x="3446" y="12"/>
                  </a:lnTo>
                  <a:lnTo>
                    <a:pt x="3446" y="12"/>
                  </a:lnTo>
                  <a:lnTo>
                    <a:pt x="3448" y="12"/>
                  </a:lnTo>
                  <a:lnTo>
                    <a:pt x="3448" y="12"/>
                  </a:lnTo>
                  <a:lnTo>
                    <a:pt x="3450" y="12"/>
                  </a:lnTo>
                  <a:lnTo>
                    <a:pt x="3450" y="12"/>
                  </a:lnTo>
                  <a:lnTo>
                    <a:pt x="3450" y="12"/>
                  </a:lnTo>
                  <a:lnTo>
                    <a:pt x="3450" y="12"/>
                  </a:lnTo>
                  <a:lnTo>
                    <a:pt x="3452" y="14"/>
                  </a:lnTo>
                  <a:lnTo>
                    <a:pt x="3452" y="14"/>
                  </a:lnTo>
                  <a:lnTo>
                    <a:pt x="3452" y="14"/>
                  </a:lnTo>
                  <a:lnTo>
                    <a:pt x="3454" y="16"/>
                  </a:lnTo>
                  <a:lnTo>
                    <a:pt x="3454" y="16"/>
                  </a:lnTo>
                  <a:lnTo>
                    <a:pt x="3456" y="16"/>
                  </a:lnTo>
                  <a:lnTo>
                    <a:pt x="3456" y="16"/>
                  </a:lnTo>
                  <a:lnTo>
                    <a:pt x="3456" y="16"/>
                  </a:lnTo>
                  <a:lnTo>
                    <a:pt x="3456" y="16"/>
                  </a:lnTo>
                  <a:lnTo>
                    <a:pt x="3456" y="16"/>
                  </a:lnTo>
                  <a:lnTo>
                    <a:pt x="3456" y="16"/>
                  </a:lnTo>
                  <a:lnTo>
                    <a:pt x="3456" y="18"/>
                  </a:lnTo>
                  <a:lnTo>
                    <a:pt x="3456" y="18"/>
                  </a:lnTo>
                  <a:lnTo>
                    <a:pt x="3456" y="18"/>
                  </a:lnTo>
                  <a:lnTo>
                    <a:pt x="3458" y="18"/>
                  </a:lnTo>
                  <a:lnTo>
                    <a:pt x="3458" y="18"/>
                  </a:lnTo>
                  <a:lnTo>
                    <a:pt x="3470" y="18"/>
                  </a:lnTo>
                  <a:lnTo>
                    <a:pt x="3470" y="18"/>
                  </a:lnTo>
                  <a:lnTo>
                    <a:pt x="3478" y="16"/>
                  </a:lnTo>
                  <a:lnTo>
                    <a:pt x="3478" y="16"/>
                  </a:lnTo>
                  <a:lnTo>
                    <a:pt x="3480" y="16"/>
                  </a:lnTo>
                  <a:lnTo>
                    <a:pt x="3480" y="16"/>
                  </a:lnTo>
                  <a:lnTo>
                    <a:pt x="3482" y="16"/>
                  </a:lnTo>
                  <a:lnTo>
                    <a:pt x="3482" y="16"/>
                  </a:lnTo>
                  <a:lnTo>
                    <a:pt x="3482" y="16"/>
                  </a:lnTo>
                  <a:lnTo>
                    <a:pt x="3482" y="16"/>
                  </a:lnTo>
                  <a:lnTo>
                    <a:pt x="3484" y="14"/>
                  </a:lnTo>
                  <a:lnTo>
                    <a:pt x="3484" y="14"/>
                  </a:lnTo>
                  <a:lnTo>
                    <a:pt x="3484" y="14"/>
                  </a:lnTo>
                  <a:lnTo>
                    <a:pt x="3484" y="14"/>
                  </a:lnTo>
                  <a:lnTo>
                    <a:pt x="3484" y="14"/>
                  </a:lnTo>
                  <a:lnTo>
                    <a:pt x="3488" y="14"/>
                  </a:lnTo>
                  <a:lnTo>
                    <a:pt x="3488" y="14"/>
                  </a:lnTo>
                  <a:lnTo>
                    <a:pt x="3490" y="14"/>
                  </a:lnTo>
                  <a:lnTo>
                    <a:pt x="3490" y="14"/>
                  </a:lnTo>
                  <a:lnTo>
                    <a:pt x="3494" y="14"/>
                  </a:lnTo>
                  <a:lnTo>
                    <a:pt x="3494" y="14"/>
                  </a:lnTo>
                  <a:lnTo>
                    <a:pt x="3498" y="12"/>
                  </a:lnTo>
                  <a:lnTo>
                    <a:pt x="3500" y="14"/>
                  </a:lnTo>
                  <a:lnTo>
                    <a:pt x="3500" y="14"/>
                  </a:lnTo>
                  <a:lnTo>
                    <a:pt x="3502" y="14"/>
                  </a:lnTo>
                  <a:lnTo>
                    <a:pt x="3502" y="14"/>
                  </a:lnTo>
                  <a:lnTo>
                    <a:pt x="3502" y="14"/>
                  </a:lnTo>
                  <a:lnTo>
                    <a:pt x="3502" y="14"/>
                  </a:lnTo>
                  <a:lnTo>
                    <a:pt x="3504" y="14"/>
                  </a:lnTo>
                  <a:lnTo>
                    <a:pt x="3504" y="14"/>
                  </a:lnTo>
                  <a:lnTo>
                    <a:pt x="3504" y="14"/>
                  </a:lnTo>
                  <a:lnTo>
                    <a:pt x="3504" y="14"/>
                  </a:lnTo>
                  <a:lnTo>
                    <a:pt x="3506" y="14"/>
                  </a:lnTo>
                  <a:lnTo>
                    <a:pt x="3506" y="14"/>
                  </a:lnTo>
                  <a:lnTo>
                    <a:pt x="3508" y="14"/>
                  </a:lnTo>
                  <a:lnTo>
                    <a:pt x="3508" y="14"/>
                  </a:lnTo>
                  <a:lnTo>
                    <a:pt x="3508" y="14"/>
                  </a:lnTo>
                  <a:lnTo>
                    <a:pt x="3508" y="14"/>
                  </a:lnTo>
                  <a:lnTo>
                    <a:pt x="3510" y="14"/>
                  </a:lnTo>
                  <a:lnTo>
                    <a:pt x="3510" y="14"/>
                  </a:lnTo>
                  <a:lnTo>
                    <a:pt x="3514" y="16"/>
                  </a:lnTo>
                  <a:lnTo>
                    <a:pt x="3514" y="16"/>
                  </a:lnTo>
                  <a:lnTo>
                    <a:pt x="3520" y="16"/>
                  </a:lnTo>
                  <a:lnTo>
                    <a:pt x="3520" y="16"/>
                  </a:lnTo>
                  <a:lnTo>
                    <a:pt x="3520" y="16"/>
                  </a:lnTo>
                  <a:lnTo>
                    <a:pt x="3520" y="16"/>
                  </a:lnTo>
                  <a:lnTo>
                    <a:pt x="3522" y="16"/>
                  </a:lnTo>
                  <a:lnTo>
                    <a:pt x="3524" y="18"/>
                  </a:lnTo>
                  <a:lnTo>
                    <a:pt x="3524" y="18"/>
                  </a:lnTo>
                  <a:lnTo>
                    <a:pt x="3524" y="18"/>
                  </a:lnTo>
                  <a:lnTo>
                    <a:pt x="3524" y="18"/>
                  </a:lnTo>
                  <a:lnTo>
                    <a:pt x="3526" y="18"/>
                  </a:lnTo>
                  <a:lnTo>
                    <a:pt x="3526" y="18"/>
                  </a:lnTo>
                  <a:lnTo>
                    <a:pt x="3530" y="18"/>
                  </a:lnTo>
                  <a:lnTo>
                    <a:pt x="3530" y="18"/>
                  </a:lnTo>
                  <a:lnTo>
                    <a:pt x="3530" y="16"/>
                  </a:lnTo>
                  <a:lnTo>
                    <a:pt x="3530" y="16"/>
                  </a:lnTo>
                  <a:lnTo>
                    <a:pt x="3530" y="16"/>
                  </a:lnTo>
                  <a:lnTo>
                    <a:pt x="3530" y="16"/>
                  </a:lnTo>
                  <a:lnTo>
                    <a:pt x="3532" y="16"/>
                  </a:lnTo>
                  <a:lnTo>
                    <a:pt x="3532" y="16"/>
                  </a:lnTo>
                  <a:lnTo>
                    <a:pt x="3534" y="14"/>
                  </a:lnTo>
                  <a:lnTo>
                    <a:pt x="3534" y="14"/>
                  </a:lnTo>
                  <a:lnTo>
                    <a:pt x="3540" y="12"/>
                  </a:lnTo>
                  <a:lnTo>
                    <a:pt x="3540" y="12"/>
                  </a:lnTo>
                  <a:lnTo>
                    <a:pt x="3554" y="14"/>
                  </a:lnTo>
                  <a:lnTo>
                    <a:pt x="3554" y="14"/>
                  </a:lnTo>
                  <a:lnTo>
                    <a:pt x="3556" y="14"/>
                  </a:lnTo>
                  <a:lnTo>
                    <a:pt x="3556" y="14"/>
                  </a:lnTo>
                  <a:lnTo>
                    <a:pt x="3560" y="14"/>
                  </a:lnTo>
                  <a:lnTo>
                    <a:pt x="3560" y="14"/>
                  </a:lnTo>
                  <a:lnTo>
                    <a:pt x="3566" y="14"/>
                  </a:lnTo>
                  <a:lnTo>
                    <a:pt x="3572" y="14"/>
                  </a:lnTo>
                  <a:lnTo>
                    <a:pt x="3572" y="14"/>
                  </a:lnTo>
                  <a:lnTo>
                    <a:pt x="3576" y="14"/>
                  </a:lnTo>
                  <a:lnTo>
                    <a:pt x="3582" y="14"/>
                  </a:lnTo>
                  <a:lnTo>
                    <a:pt x="3582" y="14"/>
                  </a:lnTo>
                  <a:lnTo>
                    <a:pt x="3588" y="14"/>
                  </a:lnTo>
                  <a:lnTo>
                    <a:pt x="3588" y="14"/>
                  </a:lnTo>
                  <a:lnTo>
                    <a:pt x="3592" y="16"/>
                  </a:lnTo>
                  <a:lnTo>
                    <a:pt x="3592" y="16"/>
                  </a:lnTo>
                  <a:lnTo>
                    <a:pt x="3600" y="16"/>
                  </a:lnTo>
                  <a:lnTo>
                    <a:pt x="3600" y="16"/>
                  </a:lnTo>
                  <a:lnTo>
                    <a:pt x="3602" y="16"/>
                  </a:lnTo>
                  <a:lnTo>
                    <a:pt x="3602" y="16"/>
                  </a:lnTo>
                  <a:lnTo>
                    <a:pt x="3602" y="16"/>
                  </a:lnTo>
                  <a:lnTo>
                    <a:pt x="3602" y="16"/>
                  </a:lnTo>
                  <a:lnTo>
                    <a:pt x="3604" y="18"/>
                  </a:lnTo>
                  <a:lnTo>
                    <a:pt x="3604" y="18"/>
                  </a:lnTo>
                  <a:lnTo>
                    <a:pt x="3614" y="16"/>
                  </a:lnTo>
                  <a:lnTo>
                    <a:pt x="3614" y="16"/>
                  </a:lnTo>
                  <a:lnTo>
                    <a:pt x="3616" y="16"/>
                  </a:lnTo>
                  <a:lnTo>
                    <a:pt x="3616" y="16"/>
                  </a:lnTo>
                  <a:lnTo>
                    <a:pt x="3618" y="16"/>
                  </a:lnTo>
                  <a:lnTo>
                    <a:pt x="3618" y="16"/>
                  </a:lnTo>
                  <a:lnTo>
                    <a:pt x="3618" y="16"/>
                  </a:lnTo>
                  <a:lnTo>
                    <a:pt x="3618" y="16"/>
                  </a:lnTo>
                  <a:lnTo>
                    <a:pt x="3618" y="14"/>
                  </a:lnTo>
                  <a:lnTo>
                    <a:pt x="3618" y="14"/>
                  </a:lnTo>
                  <a:lnTo>
                    <a:pt x="3620" y="16"/>
                  </a:lnTo>
                  <a:lnTo>
                    <a:pt x="3620" y="16"/>
                  </a:lnTo>
                  <a:lnTo>
                    <a:pt x="3620" y="16"/>
                  </a:lnTo>
                  <a:lnTo>
                    <a:pt x="3620" y="16"/>
                  </a:lnTo>
                  <a:lnTo>
                    <a:pt x="3620" y="14"/>
                  </a:lnTo>
                  <a:lnTo>
                    <a:pt x="3620" y="14"/>
                  </a:lnTo>
                  <a:lnTo>
                    <a:pt x="3620" y="16"/>
                  </a:lnTo>
                  <a:lnTo>
                    <a:pt x="3620" y="16"/>
                  </a:lnTo>
                  <a:lnTo>
                    <a:pt x="3622" y="14"/>
                  </a:lnTo>
                  <a:lnTo>
                    <a:pt x="3622" y="14"/>
                  </a:lnTo>
                  <a:lnTo>
                    <a:pt x="3622" y="16"/>
                  </a:lnTo>
                  <a:lnTo>
                    <a:pt x="3622" y="16"/>
                  </a:lnTo>
                  <a:lnTo>
                    <a:pt x="3624" y="16"/>
                  </a:lnTo>
                  <a:lnTo>
                    <a:pt x="3624" y="16"/>
                  </a:lnTo>
                  <a:lnTo>
                    <a:pt x="3624" y="16"/>
                  </a:lnTo>
                  <a:lnTo>
                    <a:pt x="3624" y="16"/>
                  </a:lnTo>
                  <a:lnTo>
                    <a:pt x="3630" y="16"/>
                  </a:lnTo>
                  <a:lnTo>
                    <a:pt x="3630" y="16"/>
                  </a:lnTo>
                  <a:lnTo>
                    <a:pt x="3630" y="16"/>
                  </a:lnTo>
                  <a:lnTo>
                    <a:pt x="3630" y="16"/>
                  </a:lnTo>
                  <a:lnTo>
                    <a:pt x="3630" y="16"/>
                  </a:lnTo>
                  <a:lnTo>
                    <a:pt x="3630" y="16"/>
                  </a:lnTo>
                  <a:lnTo>
                    <a:pt x="3630" y="16"/>
                  </a:lnTo>
                  <a:lnTo>
                    <a:pt x="3630" y="16"/>
                  </a:lnTo>
                  <a:lnTo>
                    <a:pt x="3634" y="16"/>
                  </a:lnTo>
                  <a:lnTo>
                    <a:pt x="3634" y="16"/>
                  </a:lnTo>
                  <a:lnTo>
                    <a:pt x="3634" y="16"/>
                  </a:lnTo>
                  <a:lnTo>
                    <a:pt x="3634" y="16"/>
                  </a:lnTo>
                  <a:lnTo>
                    <a:pt x="3634" y="16"/>
                  </a:lnTo>
                  <a:lnTo>
                    <a:pt x="3634" y="16"/>
                  </a:lnTo>
                  <a:lnTo>
                    <a:pt x="3634" y="16"/>
                  </a:lnTo>
                  <a:lnTo>
                    <a:pt x="3634"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8" y="16"/>
                  </a:lnTo>
                  <a:lnTo>
                    <a:pt x="3638" y="16"/>
                  </a:lnTo>
                  <a:lnTo>
                    <a:pt x="3638" y="16"/>
                  </a:lnTo>
                  <a:lnTo>
                    <a:pt x="3638" y="16"/>
                  </a:lnTo>
                  <a:lnTo>
                    <a:pt x="3638" y="16"/>
                  </a:lnTo>
                  <a:lnTo>
                    <a:pt x="3638" y="16"/>
                  </a:lnTo>
                  <a:lnTo>
                    <a:pt x="3638" y="16"/>
                  </a:lnTo>
                  <a:lnTo>
                    <a:pt x="3638" y="16"/>
                  </a:lnTo>
                  <a:lnTo>
                    <a:pt x="3642" y="16"/>
                  </a:lnTo>
                  <a:lnTo>
                    <a:pt x="3642" y="16"/>
                  </a:lnTo>
                  <a:lnTo>
                    <a:pt x="3642" y="16"/>
                  </a:lnTo>
                  <a:lnTo>
                    <a:pt x="3642" y="16"/>
                  </a:lnTo>
                  <a:lnTo>
                    <a:pt x="3642" y="16"/>
                  </a:lnTo>
                  <a:lnTo>
                    <a:pt x="3642" y="16"/>
                  </a:lnTo>
                  <a:lnTo>
                    <a:pt x="3646" y="18"/>
                  </a:lnTo>
                  <a:lnTo>
                    <a:pt x="3646" y="18"/>
                  </a:lnTo>
                  <a:lnTo>
                    <a:pt x="3646" y="18"/>
                  </a:lnTo>
                  <a:lnTo>
                    <a:pt x="3646" y="18"/>
                  </a:lnTo>
                  <a:lnTo>
                    <a:pt x="3648" y="16"/>
                  </a:lnTo>
                  <a:lnTo>
                    <a:pt x="3648" y="16"/>
                  </a:lnTo>
                  <a:lnTo>
                    <a:pt x="3648" y="16"/>
                  </a:lnTo>
                  <a:lnTo>
                    <a:pt x="3648" y="16"/>
                  </a:lnTo>
                  <a:lnTo>
                    <a:pt x="3650" y="16"/>
                  </a:lnTo>
                  <a:lnTo>
                    <a:pt x="3650" y="16"/>
                  </a:lnTo>
                  <a:lnTo>
                    <a:pt x="3652" y="16"/>
                  </a:lnTo>
                  <a:lnTo>
                    <a:pt x="3652" y="16"/>
                  </a:lnTo>
                  <a:lnTo>
                    <a:pt x="3652" y="16"/>
                  </a:lnTo>
                  <a:lnTo>
                    <a:pt x="3652" y="16"/>
                  </a:lnTo>
                  <a:lnTo>
                    <a:pt x="3654" y="16"/>
                  </a:lnTo>
                  <a:lnTo>
                    <a:pt x="3654" y="16"/>
                  </a:lnTo>
                  <a:lnTo>
                    <a:pt x="3654" y="16"/>
                  </a:lnTo>
                  <a:lnTo>
                    <a:pt x="3654" y="16"/>
                  </a:lnTo>
                  <a:lnTo>
                    <a:pt x="3656" y="14"/>
                  </a:lnTo>
                  <a:lnTo>
                    <a:pt x="3658" y="14"/>
                  </a:lnTo>
                  <a:lnTo>
                    <a:pt x="3658" y="14"/>
                  </a:lnTo>
                  <a:lnTo>
                    <a:pt x="3658" y="16"/>
                  </a:lnTo>
                  <a:lnTo>
                    <a:pt x="3658" y="16"/>
                  </a:lnTo>
                  <a:lnTo>
                    <a:pt x="3658" y="16"/>
                  </a:lnTo>
                  <a:lnTo>
                    <a:pt x="3662" y="20"/>
                  </a:lnTo>
                  <a:lnTo>
                    <a:pt x="3662" y="20"/>
                  </a:lnTo>
                  <a:lnTo>
                    <a:pt x="3668" y="20"/>
                  </a:lnTo>
                  <a:lnTo>
                    <a:pt x="3672" y="20"/>
                  </a:lnTo>
                  <a:lnTo>
                    <a:pt x="3672" y="20"/>
                  </a:lnTo>
                  <a:lnTo>
                    <a:pt x="3678" y="22"/>
                  </a:lnTo>
                  <a:lnTo>
                    <a:pt x="3684" y="22"/>
                  </a:lnTo>
                  <a:lnTo>
                    <a:pt x="3684" y="22"/>
                  </a:lnTo>
                  <a:lnTo>
                    <a:pt x="3688" y="20"/>
                  </a:lnTo>
                  <a:lnTo>
                    <a:pt x="3688" y="20"/>
                  </a:lnTo>
                  <a:lnTo>
                    <a:pt x="3690" y="20"/>
                  </a:lnTo>
                  <a:lnTo>
                    <a:pt x="3690" y="20"/>
                  </a:lnTo>
                  <a:lnTo>
                    <a:pt x="3692" y="18"/>
                  </a:lnTo>
                  <a:lnTo>
                    <a:pt x="3692" y="18"/>
                  </a:lnTo>
                  <a:lnTo>
                    <a:pt x="3692" y="18"/>
                  </a:lnTo>
                  <a:lnTo>
                    <a:pt x="3692" y="18"/>
                  </a:lnTo>
                  <a:lnTo>
                    <a:pt x="3692" y="18"/>
                  </a:lnTo>
                  <a:lnTo>
                    <a:pt x="3692" y="18"/>
                  </a:lnTo>
                  <a:lnTo>
                    <a:pt x="3692" y="18"/>
                  </a:lnTo>
                  <a:lnTo>
                    <a:pt x="3692" y="18"/>
                  </a:lnTo>
                  <a:lnTo>
                    <a:pt x="3694" y="18"/>
                  </a:lnTo>
                  <a:lnTo>
                    <a:pt x="3694" y="18"/>
                  </a:lnTo>
                  <a:lnTo>
                    <a:pt x="3698" y="18"/>
                  </a:lnTo>
                  <a:lnTo>
                    <a:pt x="3698" y="18"/>
                  </a:lnTo>
                  <a:lnTo>
                    <a:pt x="3702" y="16"/>
                  </a:lnTo>
                  <a:lnTo>
                    <a:pt x="3702" y="16"/>
                  </a:lnTo>
                  <a:lnTo>
                    <a:pt x="3708" y="18"/>
                  </a:lnTo>
                  <a:lnTo>
                    <a:pt x="3708" y="18"/>
                  </a:lnTo>
                  <a:lnTo>
                    <a:pt x="3710" y="18"/>
                  </a:lnTo>
                  <a:lnTo>
                    <a:pt x="3710" y="18"/>
                  </a:lnTo>
                  <a:lnTo>
                    <a:pt x="3714" y="18"/>
                  </a:lnTo>
                  <a:lnTo>
                    <a:pt x="3714" y="18"/>
                  </a:lnTo>
                  <a:lnTo>
                    <a:pt x="3716" y="18"/>
                  </a:lnTo>
                  <a:lnTo>
                    <a:pt x="3716" y="18"/>
                  </a:lnTo>
                  <a:lnTo>
                    <a:pt x="3720" y="18"/>
                  </a:lnTo>
                  <a:lnTo>
                    <a:pt x="3720" y="18"/>
                  </a:lnTo>
                  <a:lnTo>
                    <a:pt x="3726" y="18"/>
                  </a:lnTo>
                  <a:lnTo>
                    <a:pt x="3726" y="18"/>
                  </a:lnTo>
                  <a:lnTo>
                    <a:pt x="3732" y="18"/>
                  </a:lnTo>
                  <a:lnTo>
                    <a:pt x="3732" y="18"/>
                  </a:lnTo>
                  <a:lnTo>
                    <a:pt x="3734" y="18"/>
                  </a:lnTo>
                  <a:lnTo>
                    <a:pt x="3734" y="18"/>
                  </a:lnTo>
                  <a:lnTo>
                    <a:pt x="3740" y="18"/>
                  </a:lnTo>
                  <a:lnTo>
                    <a:pt x="3740" y="18"/>
                  </a:lnTo>
                  <a:lnTo>
                    <a:pt x="3748" y="18"/>
                  </a:lnTo>
                  <a:lnTo>
                    <a:pt x="3748" y="18"/>
                  </a:lnTo>
                  <a:lnTo>
                    <a:pt x="3756" y="18"/>
                  </a:lnTo>
                  <a:lnTo>
                    <a:pt x="3756" y="18"/>
                  </a:lnTo>
                  <a:lnTo>
                    <a:pt x="3760" y="20"/>
                  </a:lnTo>
                  <a:lnTo>
                    <a:pt x="3760" y="20"/>
                  </a:lnTo>
                  <a:lnTo>
                    <a:pt x="3764" y="20"/>
                  </a:lnTo>
                  <a:lnTo>
                    <a:pt x="3764" y="20"/>
                  </a:lnTo>
                  <a:lnTo>
                    <a:pt x="3770" y="20"/>
                  </a:lnTo>
                  <a:lnTo>
                    <a:pt x="3770" y="20"/>
                  </a:lnTo>
                  <a:lnTo>
                    <a:pt x="3772" y="20"/>
                  </a:lnTo>
                  <a:lnTo>
                    <a:pt x="3772" y="20"/>
                  </a:lnTo>
                  <a:lnTo>
                    <a:pt x="3776" y="20"/>
                  </a:lnTo>
                  <a:lnTo>
                    <a:pt x="3776" y="20"/>
                  </a:lnTo>
                  <a:lnTo>
                    <a:pt x="3778" y="20"/>
                  </a:lnTo>
                  <a:lnTo>
                    <a:pt x="3780" y="20"/>
                  </a:lnTo>
                  <a:lnTo>
                    <a:pt x="3780" y="20"/>
                  </a:lnTo>
                  <a:lnTo>
                    <a:pt x="3782" y="20"/>
                  </a:lnTo>
                  <a:lnTo>
                    <a:pt x="3782" y="20"/>
                  </a:lnTo>
                  <a:lnTo>
                    <a:pt x="3784" y="20"/>
                  </a:lnTo>
                  <a:lnTo>
                    <a:pt x="3784" y="20"/>
                  </a:lnTo>
                  <a:lnTo>
                    <a:pt x="3784" y="20"/>
                  </a:lnTo>
                  <a:lnTo>
                    <a:pt x="3784" y="20"/>
                  </a:lnTo>
                  <a:lnTo>
                    <a:pt x="3786" y="20"/>
                  </a:lnTo>
                  <a:lnTo>
                    <a:pt x="3786" y="20"/>
                  </a:lnTo>
                  <a:lnTo>
                    <a:pt x="3786" y="20"/>
                  </a:lnTo>
                  <a:lnTo>
                    <a:pt x="3786" y="20"/>
                  </a:lnTo>
                  <a:lnTo>
                    <a:pt x="3788" y="20"/>
                  </a:lnTo>
                  <a:lnTo>
                    <a:pt x="3788" y="20"/>
                  </a:lnTo>
                  <a:lnTo>
                    <a:pt x="3790" y="22"/>
                  </a:lnTo>
                  <a:lnTo>
                    <a:pt x="3790" y="22"/>
                  </a:lnTo>
                  <a:lnTo>
                    <a:pt x="3794" y="22"/>
                  </a:lnTo>
                  <a:lnTo>
                    <a:pt x="3794" y="22"/>
                  </a:lnTo>
                  <a:lnTo>
                    <a:pt x="3796" y="22"/>
                  </a:lnTo>
                  <a:lnTo>
                    <a:pt x="3796" y="22"/>
                  </a:lnTo>
                  <a:lnTo>
                    <a:pt x="3796" y="22"/>
                  </a:lnTo>
                  <a:lnTo>
                    <a:pt x="3796" y="22"/>
                  </a:lnTo>
                  <a:lnTo>
                    <a:pt x="3796" y="22"/>
                  </a:lnTo>
                  <a:lnTo>
                    <a:pt x="3796" y="22"/>
                  </a:lnTo>
                  <a:lnTo>
                    <a:pt x="3798" y="20"/>
                  </a:lnTo>
                  <a:lnTo>
                    <a:pt x="3798" y="20"/>
                  </a:lnTo>
                  <a:lnTo>
                    <a:pt x="3802" y="22"/>
                  </a:lnTo>
                  <a:lnTo>
                    <a:pt x="3802" y="22"/>
                  </a:lnTo>
                  <a:lnTo>
                    <a:pt x="3802" y="20"/>
                  </a:lnTo>
                  <a:lnTo>
                    <a:pt x="3802" y="20"/>
                  </a:lnTo>
                  <a:lnTo>
                    <a:pt x="3804" y="20"/>
                  </a:lnTo>
                  <a:lnTo>
                    <a:pt x="3804" y="20"/>
                  </a:lnTo>
                  <a:lnTo>
                    <a:pt x="3804" y="22"/>
                  </a:lnTo>
                  <a:lnTo>
                    <a:pt x="3804" y="22"/>
                  </a:lnTo>
                  <a:lnTo>
                    <a:pt x="3806" y="22"/>
                  </a:lnTo>
                  <a:lnTo>
                    <a:pt x="3806" y="22"/>
                  </a:lnTo>
                  <a:lnTo>
                    <a:pt x="3806" y="22"/>
                  </a:lnTo>
                  <a:lnTo>
                    <a:pt x="3806" y="22"/>
                  </a:lnTo>
                  <a:lnTo>
                    <a:pt x="3808" y="22"/>
                  </a:lnTo>
                  <a:lnTo>
                    <a:pt x="3808" y="22"/>
                  </a:lnTo>
                  <a:lnTo>
                    <a:pt x="3808" y="22"/>
                  </a:lnTo>
                  <a:lnTo>
                    <a:pt x="3808" y="22"/>
                  </a:lnTo>
                  <a:lnTo>
                    <a:pt x="3808" y="22"/>
                  </a:lnTo>
                  <a:lnTo>
                    <a:pt x="3808" y="22"/>
                  </a:lnTo>
                  <a:lnTo>
                    <a:pt x="3808" y="22"/>
                  </a:lnTo>
                  <a:lnTo>
                    <a:pt x="3808" y="22"/>
                  </a:lnTo>
                  <a:lnTo>
                    <a:pt x="3808" y="22"/>
                  </a:lnTo>
                  <a:lnTo>
                    <a:pt x="3808" y="22"/>
                  </a:lnTo>
                  <a:lnTo>
                    <a:pt x="3810" y="22"/>
                  </a:lnTo>
                  <a:lnTo>
                    <a:pt x="3810" y="22"/>
                  </a:lnTo>
                  <a:lnTo>
                    <a:pt x="3810" y="22"/>
                  </a:lnTo>
                  <a:lnTo>
                    <a:pt x="3810" y="22"/>
                  </a:lnTo>
                  <a:lnTo>
                    <a:pt x="3810" y="22"/>
                  </a:lnTo>
                  <a:lnTo>
                    <a:pt x="3810" y="22"/>
                  </a:lnTo>
                  <a:lnTo>
                    <a:pt x="3810" y="22"/>
                  </a:lnTo>
                  <a:lnTo>
                    <a:pt x="3810" y="22"/>
                  </a:lnTo>
                  <a:lnTo>
                    <a:pt x="3810" y="22"/>
                  </a:lnTo>
                  <a:lnTo>
                    <a:pt x="3810" y="22"/>
                  </a:lnTo>
                  <a:lnTo>
                    <a:pt x="3812" y="22"/>
                  </a:lnTo>
                  <a:lnTo>
                    <a:pt x="3812" y="22"/>
                  </a:lnTo>
                  <a:lnTo>
                    <a:pt x="3814" y="22"/>
                  </a:lnTo>
                  <a:lnTo>
                    <a:pt x="3814" y="22"/>
                  </a:lnTo>
                  <a:lnTo>
                    <a:pt x="3816" y="22"/>
                  </a:lnTo>
                  <a:lnTo>
                    <a:pt x="3816" y="22"/>
                  </a:lnTo>
                  <a:lnTo>
                    <a:pt x="3818" y="22"/>
                  </a:lnTo>
                  <a:lnTo>
                    <a:pt x="3818" y="22"/>
                  </a:lnTo>
                  <a:lnTo>
                    <a:pt x="3822" y="22"/>
                  </a:lnTo>
                  <a:lnTo>
                    <a:pt x="3822" y="22"/>
                  </a:lnTo>
                  <a:lnTo>
                    <a:pt x="3824" y="22"/>
                  </a:lnTo>
                  <a:lnTo>
                    <a:pt x="3824" y="22"/>
                  </a:lnTo>
                  <a:lnTo>
                    <a:pt x="3828" y="24"/>
                  </a:lnTo>
                  <a:lnTo>
                    <a:pt x="3828" y="24"/>
                  </a:lnTo>
                  <a:lnTo>
                    <a:pt x="3828" y="22"/>
                  </a:lnTo>
                  <a:lnTo>
                    <a:pt x="3828" y="22"/>
                  </a:lnTo>
                  <a:lnTo>
                    <a:pt x="3830" y="24"/>
                  </a:lnTo>
                  <a:lnTo>
                    <a:pt x="3830" y="24"/>
                  </a:lnTo>
                  <a:lnTo>
                    <a:pt x="3832" y="24"/>
                  </a:lnTo>
                  <a:lnTo>
                    <a:pt x="3832" y="24"/>
                  </a:lnTo>
                  <a:lnTo>
                    <a:pt x="3834" y="24"/>
                  </a:lnTo>
                  <a:lnTo>
                    <a:pt x="3834" y="24"/>
                  </a:lnTo>
                  <a:lnTo>
                    <a:pt x="3836" y="24"/>
                  </a:lnTo>
                  <a:lnTo>
                    <a:pt x="3836" y="24"/>
                  </a:lnTo>
                  <a:lnTo>
                    <a:pt x="3838" y="24"/>
                  </a:lnTo>
                  <a:lnTo>
                    <a:pt x="3838" y="24"/>
                  </a:lnTo>
                  <a:lnTo>
                    <a:pt x="3838" y="24"/>
                  </a:lnTo>
                  <a:lnTo>
                    <a:pt x="3838" y="24"/>
                  </a:lnTo>
                  <a:lnTo>
                    <a:pt x="3840" y="24"/>
                  </a:lnTo>
                  <a:lnTo>
                    <a:pt x="3840" y="24"/>
                  </a:lnTo>
                  <a:lnTo>
                    <a:pt x="3840" y="24"/>
                  </a:lnTo>
                  <a:lnTo>
                    <a:pt x="3840" y="24"/>
                  </a:lnTo>
                  <a:lnTo>
                    <a:pt x="3846" y="24"/>
                  </a:lnTo>
                  <a:lnTo>
                    <a:pt x="3846" y="24"/>
                  </a:lnTo>
                  <a:lnTo>
                    <a:pt x="3850" y="26"/>
                  </a:lnTo>
                  <a:lnTo>
                    <a:pt x="3850" y="26"/>
                  </a:lnTo>
                  <a:lnTo>
                    <a:pt x="3860" y="26"/>
                  </a:lnTo>
                  <a:lnTo>
                    <a:pt x="3860" y="26"/>
                  </a:lnTo>
                  <a:lnTo>
                    <a:pt x="3864" y="24"/>
                  </a:lnTo>
                  <a:lnTo>
                    <a:pt x="3864" y="24"/>
                  </a:lnTo>
                  <a:lnTo>
                    <a:pt x="3868" y="26"/>
                  </a:lnTo>
                  <a:lnTo>
                    <a:pt x="3868" y="26"/>
                  </a:lnTo>
                  <a:lnTo>
                    <a:pt x="3876" y="26"/>
                  </a:lnTo>
                  <a:lnTo>
                    <a:pt x="3876" y="26"/>
                  </a:lnTo>
                  <a:lnTo>
                    <a:pt x="3878" y="26"/>
                  </a:lnTo>
                  <a:lnTo>
                    <a:pt x="3878" y="26"/>
                  </a:lnTo>
                  <a:lnTo>
                    <a:pt x="3890" y="28"/>
                  </a:lnTo>
                  <a:lnTo>
                    <a:pt x="3890" y="28"/>
                  </a:lnTo>
                  <a:lnTo>
                    <a:pt x="3892" y="28"/>
                  </a:lnTo>
                  <a:lnTo>
                    <a:pt x="3892" y="28"/>
                  </a:lnTo>
                  <a:lnTo>
                    <a:pt x="3902" y="28"/>
                  </a:lnTo>
                  <a:lnTo>
                    <a:pt x="3902" y="28"/>
                  </a:lnTo>
                  <a:lnTo>
                    <a:pt x="3904" y="30"/>
                  </a:lnTo>
                  <a:lnTo>
                    <a:pt x="3904" y="30"/>
                  </a:lnTo>
                  <a:lnTo>
                    <a:pt x="3908" y="28"/>
                  </a:lnTo>
                  <a:lnTo>
                    <a:pt x="3908" y="28"/>
                  </a:lnTo>
                  <a:lnTo>
                    <a:pt x="3910" y="28"/>
                  </a:lnTo>
                  <a:lnTo>
                    <a:pt x="3910" y="28"/>
                  </a:lnTo>
                  <a:lnTo>
                    <a:pt x="3912" y="28"/>
                  </a:lnTo>
                  <a:lnTo>
                    <a:pt x="3912" y="28"/>
                  </a:lnTo>
                  <a:lnTo>
                    <a:pt x="3918" y="30"/>
                  </a:lnTo>
                  <a:lnTo>
                    <a:pt x="3918" y="30"/>
                  </a:lnTo>
                  <a:lnTo>
                    <a:pt x="3922" y="30"/>
                  </a:lnTo>
                  <a:lnTo>
                    <a:pt x="3922" y="30"/>
                  </a:lnTo>
                  <a:lnTo>
                    <a:pt x="3924" y="30"/>
                  </a:lnTo>
                  <a:lnTo>
                    <a:pt x="3924" y="30"/>
                  </a:lnTo>
                  <a:lnTo>
                    <a:pt x="3924" y="30"/>
                  </a:lnTo>
                  <a:lnTo>
                    <a:pt x="3924" y="30"/>
                  </a:lnTo>
                  <a:lnTo>
                    <a:pt x="3926" y="30"/>
                  </a:lnTo>
                  <a:lnTo>
                    <a:pt x="3926" y="30"/>
                  </a:lnTo>
                  <a:lnTo>
                    <a:pt x="3926" y="30"/>
                  </a:lnTo>
                  <a:lnTo>
                    <a:pt x="3926" y="30"/>
                  </a:lnTo>
                  <a:lnTo>
                    <a:pt x="3930" y="32"/>
                  </a:lnTo>
                  <a:lnTo>
                    <a:pt x="3930" y="32"/>
                  </a:lnTo>
                  <a:lnTo>
                    <a:pt x="3906" y="32"/>
                  </a:lnTo>
                  <a:lnTo>
                    <a:pt x="3906" y="32"/>
                  </a:lnTo>
                  <a:lnTo>
                    <a:pt x="3906" y="32"/>
                  </a:lnTo>
                  <a:lnTo>
                    <a:pt x="3906" y="32"/>
                  </a:lnTo>
                  <a:lnTo>
                    <a:pt x="3906" y="32"/>
                  </a:lnTo>
                  <a:lnTo>
                    <a:pt x="3904" y="32"/>
                  </a:lnTo>
                  <a:lnTo>
                    <a:pt x="3904" y="32"/>
                  </a:lnTo>
                  <a:lnTo>
                    <a:pt x="3904" y="32"/>
                  </a:lnTo>
                  <a:lnTo>
                    <a:pt x="3904" y="32"/>
                  </a:lnTo>
                  <a:lnTo>
                    <a:pt x="3904" y="32"/>
                  </a:lnTo>
                  <a:lnTo>
                    <a:pt x="3904" y="32"/>
                  </a:lnTo>
                  <a:lnTo>
                    <a:pt x="3898" y="34"/>
                  </a:lnTo>
                  <a:lnTo>
                    <a:pt x="3898" y="34"/>
                  </a:lnTo>
                  <a:lnTo>
                    <a:pt x="3892" y="36"/>
                  </a:lnTo>
                  <a:lnTo>
                    <a:pt x="3892" y="36"/>
                  </a:lnTo>
                  <a:lnTo>
                    <a:pt x="3890" y="36"/>
                  </a:lnTo>
                  <a:lnTo>
                    <a:pt x="3890" y="36"/>
                  </a:lnTo>
                  <a:lnTo>
                    <a:pt x="3888" y="36"/>
                  </a:lnTo>
                  <a:lnTo>
                    <a:pt x="3888" y="36"/>
                  </a:lnTo>
                  <a:lnTo>
                    <a:pt x="3886" y="36"/>
                  </a:lnTo>
                  <a:lnTo>
                    <a:pt x="3886" y="36"/>
                  </a:lnTo>
                  <a:lnTo>
                    <a:pt x="3886" y="36"/>
                  </a:lnTo>
                  <a:lnTo>
                    <a:pt x="3886" y="36"/>
                  </a:lnTo>
                  <a:lnTo>
                    <a:pt x="3886" y="36"/>
                  </a:lnTo>
                  <a:lnTo>
                    <a:pt x="3886" y="36"/>
                  </a:lnTo>
                  <a:lnTo>
                    <a:pt x="3884" y="36"/>
                  </a:lnTo>
                  <a:lnTo>
                    <a:pt x="3884" y="36"/>
                  </a:lnTo>
                  <a:lnTo>
                    <a:pt x="3882" y="36"/>
                  </a:lnTo>
                  <a:lnTo>
                    <a:pt x="3882" y="36"/>
                  </a:lnTo>
                  <a:lnTo>
                    <a:pt x="3882" y="36"/>
                  </a:lnTo>
                  <a:lnTo>
                    <a:pt x="3882" y="36"/>
                  </a:lnTo>
                  <a:lnTo>
                    <a:pt x="3882" y="36"/>
                  </a:lnTo>
                  <a:lnTo>
                    <a:pt x="3882" y="36"/>
                  </a:lnTo>
                  <a:lnTo>
                    <a:pt x="3882" y="36"/>
                  </a:lnTo>
                  <a:lnTo>
                    <a:pt x="3882" y="36"/>
                  </a:lnTo>
                  <a:lnTo>
                    <a:pt x="3878" y="36"/>
                  </a:lnTo>
                  <a:lnTo>
                    <a:pt x="3878" y="36"/>
                  </a:lnTo>
                  <a:lnTo>
                    <a:pt x="3878" y="36"/>
                  </a:lnTo>
                  <a:lnTo>
                    <a:pt x="3878" y="36"/>
                  </a:lnTo>
                  <a:lnTo>
                    <a:pt x="3878" y="36"/>
                  </a:lnTo>
                  <a:lnTo>
                    <a:pt x="3878" y="36"/>
                  </a:lnTo>
                  <a:lnTo>
                    <a:pt x="3876" y="36"/>
                  </a:lnTo>
                  <a:lnTo>
                    <a:pt x="3876" y="36"/>
                  </a:lnTo>
                  <a:lnTo>
                    <a:pt x="3874" y="36"/>
                  </a:lnTo>
                  <a:lnTo>
                    <a:pt x="3874" y="36"/>
                  </a:lnTo>
                  <a:lnTo>
                    <a:pt x="3874" y="36"/>
                  </a:lnTo>
                  <a:lnTo>
                    <a:pt x="3874" y="36"/>
                  </a:lnTo>
                  <a:lnTo>
                    <a:pt x="3874" y="36"/>
                  </a:lnTo>
                  <a:lnTo>
                    <a:pt x="3874" y="38"/>
                  </a:lnTo>
                  <a:lnTo>
                    <a:pt x="3874" y="38"/>
                  </a:lnTo>
                  <a:lnTo>
                    <a:pt x="3870" y="38"/>
                  </a:lnTo>
                  <a:lnTo>
                    <a:pt x="3870" y="38"/>
                  </a:lnTo>
                  <a:lnTo>
                    <a:pt x="3864" y="38"/>
                  </a:lnTo>
                  <a:lnTo>
                    <a:pt x="3864" y="38"/>
                  </a:lnTo>
                  <a:lnTo>
                    <a:pt x="3854" y="38"/>
                  </a:lnTo>
                  <a:lnTo>
                    <a:pt x="3854" y="38"/>
                  </a:lnTo>
                  <a:lnTo>
                    <a:pt x="3850" y="36"/>
                  </a:lnTo>
                  <a:lnTo>
                    <a:pt x="3850" y="36"/>
                  </a:lnTo>
                  <a:lnTo>
                    <a:pt x="3846" y="34"/>
                  </a:lnTo>
                  <a:lnTo>
                    <a:pt x="3846" y="34"/>
                  </a:lnTo>
                  <a:lnTo>
                    <a:pt x="3846" y="34"/>
                  </a:lnTo>
                  <a:lnTo>
                    <a:pt x="3846" y="34"/>
                  </a:lnTo>
                  <a:lnTo>
                    <a:pt x="3842" y="34"/>
                  </a:lnTo>
                  <a:lnTo>
                    <a:pt x="3842" y="34"/>
                  </a:lnTo>
                  <a:lnTo>
                    <a:pt x="3842" y="36"/>
                  </a:lnTo>
                  <a:lnTo>
                    <a:pt x="3842" y="36"/>
                  </a:lnTo>
                  <a:lnTo>
                    <a:pt x="3842" y="36"/>
                  </a:lnTo>
                  <a:lnTo>
                    <a:pt x="3842" y="36"/>
                  </a:lnTo>
                  <a:lnTo>
                    <a:pt x="3842" y="36"/>
                  </a:lnTo>
                  <a:lnTo>
                    <a:pt x="3842" y="36"/>
                  </a:lnTo>
                  <a:lnTo>
                    <a:pt x="3842" y="36"/>
                  </a:lnTo>
                  <a:lnTo>
                    <a:pt x="3840" y="38"/>
                  </a:lnTo>
                  <a:lnTo>
                    <a:pt x="3840" y="38"/>
                  </a:lnTo>
                  <a:lnTo>
                    <a:pt x="3832" y="38"/>
                  </a:lnTo>
                  <a:lnTo>
                    <a:pt x="3832" y="38"/>
                  </a:lnTo>
                  <a:lnTo>
                    <a:pt x="3830" y="38"/>
                  </a:lnTo>
                  <a:lnTo>
                    <a:pt x="3830" y="38"/>
                  </a:lnTo>
                  <a:lnTo>
                    <a:pt x="3828" y="38"/>
                  </a:lnTo>
                  <a:lnTo>
                    <a:pt x="3828" y="38"/>
                  </a:lnTo>
                  <a:lnTo>
                    <a:pt x="3826" y="38"/>
                  </a:lnTo>
                  <a:lnTo>
                    <a:pt x="3826" y="38"/>
                  </a:lnTo>
                  <a:lnTo>
                    <a:pt x="3824" y="38"/>
                  </a:lnTo>
                  <a:lnTo>
                    <a:pt x="3824" y="38"/>
                  </a:lnTo>
                  <a:lnTo>
                    <a:pt x="3824" y="38"/>
                  </a:lnTo>
                  <a:lnTo>
                    <a:pt x="3824" y="38"/>
                  </a:lnTo>
                  <a:lnTo>
                    <a:pt x="3824" y="38"/>
                  </a:lnTo>
                  <a:lnTo>
                    <a:pt x="3824" y="38"/>
                  </a:lnTo>
                  <a:lnTo>
                    <a:pt x="3822" y="38"/>
                  </a:lnTo>
                  <a:lnTo>
                    <a:pt x="3822" y="38"/>
                  </a:lnTo>
                  <a:lnTo>
                    <a:pt x="3820" y="38"/>
                  </a:lnTo>
                  <a:lnTo>
                    <a:pt x="3820" y="38"/>
                  </a:lnTo>
                  <a:lnTo>
                    <a:pt x="3820" y="38"/>
                  </a:lnTo>
                  <a:lnTo>
                    <a:pt x="3820" y="38"/>
                  </a:lnTo>
                  <a:lnTo>
                    <a:pt x="3812" y="40"/>
                  </a:lnTo>
                  <a:lnTo>
                    <a:pt x="3812" y="40"/>
                  </a:lnTo>
                  <a:lnTo>
                    <a:pt x="3810" y="40"/>
                  </a:lnTo>
                  <a:lnTo>
                    <a:pt x="3810" y="40"/>
                  </a:lnTo>
                  <a:lnTo>
                    <a:pt x="3810" y="40"/>
                  </a:lnTo>
                  <a:lnTo>
                    <a:pt x="3810" y="40"/>
                  </a:lnTo>
                  <a:lnTo>
                    <a:pt x="3810" y="40"/>
                  </a:lnTo>
                  <a:lnTo>
                    <a:pt x="3810" y="40"/>
                  </a:lnTo>
                  <a:lnTo>
                    <a:pt x="3808" y="40"/>
                  </a:lnTo>
                  <a:lnTo>
                    <a:pt x="3808" y="40"/>
                  </a:lnTo>
                  <a:lnTo>
                    <a:pt x="3808" y="40"/>
                  </a:lnTo>
                  <a:lnTo>
                    <a:pt x="3808" y="40"/>
                  </a:lnTo>
                  <a:lnTo>
                    <a:pt x="3808" y="40"/>
                  </a:lnTo>
                  <a:lnTo>
                    <a:pt x="3808" y="40"/>
                  </a:lnTo>
                  <a:lnTo>
                    <a:pt x="3806" y="42"/>
                  </a:lnTo>
                  <a:lnTo>
                    <a:pt x="3806" y="42"/>
                  </a:lnTo>
                  <a:lnTo>
                    <a:pt x="3806" y="42"/>
                  </a:lnTo>
                  <a:lnTo>
                    <a:pt x="3806" y="42"/>
                  </a:lnTo>
                  <a:lnTo>
                    <a:pt x="3802" y="42"/>
                  </a:lnTo>
                  <a:lnTo>
                    <a:pt x="3802" y="42"/>
                  </a:lnTo>
                  <a:lnTo>
                    <a:pt x="3800" y="42"/>
                  </a:lnTo>
                  <a:lnTo>
                    <a:pt x="3800" y="42"/>
                  </a:lnTo>
                  <a:lnTo>
                    <a:pt x="3794" y="42"/>
                  </a:lnTo>
                  <a:lnTo>
                    <a:pt x="3794" y="42"/>
                  </a:lnTo>
                  <a:lnTo>
                    <a:pt x="3794" y="42"/>
                  </a:lnTo>
                  <a:lnTo>
                    <a:pt x="3794" y="42"/>
                  </a:lnTo>
                  <a:lnTo>
                    <a:pt x="3794" y="42"/>
                  </a:lnTo>
                  <a:lnTo>
                    <a:pt x="3794" y="42"/>
                  </a:lnTo>
                  <a:lnTo>
                    <a:pt x="3790" y="42"/>
                  </a:lnTo>
                  <a:lnTo>
                    <a:pt x="3790" y="42"/>
                  </a:lnTo>
                  <a:lnTo>
                    <a:pt x="3790" y="42"/>
                  </a:lnTo>
                  <a:lnTo>
                    <a:pt x="3790" y="42"/>
                  </a:lnTo>
                  <a:lnTo>
                    <a:pt x="3788" y="42"/>
                  </a:lnTo>
                  <a:lnTo>
                    <a:pt x="3788" y="42"/>
                  </a:lnTo>
                  <a:lnTo>
                    <a:pt x="3782" y="42"/>
                  </a:lnTo>
                  <a:lnTo>
                    <a:pt x="3782" y="42"/>
                  </a:lnTo>
                  <a:lnTo>
                    <a:pt x="3780" y="42"/>
                  </a:lnTo>
                  <a:lnTo>
                    <a:pt x="3780" y="42"/>
                  </a:lnTo>
                  <a:lnTo>
                    <a:pt x="3772" y="42"/>
                  </a:lnTo>
                  <a:lnTo>
                    <a:pt x="3772" y="42"/>
                  </a:lnTo>
                  <a:lnTo>
                    <a:pt x="3762" y="40"/>
                  </a:lnTo>
                  <a:lnTo>
                    <a:pt x="3762" y="40"/>
                  </a:lnTo>
                  <a:lnTo>
                    <a:pt x="3758" y="42"/>
                  </a:lnTo>
                  <a:lnTo>
                    <a:pt x="3758" y="42"/>
                  </a:lnTo>
                  <a:lnTo>
                    <a:pt x="3750" y="42"/>
                  </a:lnTo>
                  <a:lnTo>
                    <a:pt x="3750" y="42"/>
                  </a:lnTo>
                  <a:lnTo>
                    <a:pt x="3750" y="42"/>
                  </a:lnTo>
                  <a:lnTo>
                    <a:pt x="3750" y="42"/>
                  </a:lnTo>
                  <a:lnTo>
                    <a:pt x="3750" y="42"/>
                  </a:lnTo>
                  <a:lnTo>
                    <a:pt x="3750" y="42"/>
                  </a:lnTo>
                  <a:lnTo>
                    <a:pt x="3748" y="42"/>
                  </a:lnTo>
                  <a:lnTo>
                    <a:pt x="3748" y="42"/>
                  </a:lnTo>
                  <a:lnTo>
                    <a:pt x="3748" y="42"/>
                  </a:lnTo>
                  <a:lnTo>
                    <a:pt x="3748" y="42"/>
                  </a:lnTo>
                  <a:lnTo>
                    <a:pt x="3748" y="42"/>
                  </a:lnTo>
                  <a:lnTo>
                    <a:pt x="3748" y="42"/>
                  </a:lnTo>
                  <a:lnTo>
                    <a:pt x="3746" y="42"/>
                  </a:lnTo>
                  <a:lnTo>
                    <a:pt x="3746" y="42"/>
                  </a:lnTo>
                  <a:lnTo>
                    <a:pt x="3744" y="42"/>
                  </a:lnTo>
                  <a:lnTo>
                    <a:pt x="3744" y="42"/>
                  </a:lnTo>
                  <a:lnTo>
                    <a:pt x="3744" y="42"/>
                  </a:lnTo>
                  <a:lnTo>
                    <a:pt x="3744" y="42"/>
                  </a:lnTo>
                  <a:lnTo>
                    <a:pt x="3742" y="42"/>
                  </a:lnTo>
                  <a:lnTo>
                    <a:pt x="3742" y="42"/>
                  </a:lnTo>
                  <a:lnTo>
                    <a:pt x="3740" y="42"/>
                  </a:lnTo>
                  <a:lnTo>
                    <a:pt x="3740" y="42"/>
                  </a:lnTo>
                  <a:lnTo>
                    <a:pt x="3738" y="42"/>
                  </a:lnTo>
                  <a:lnTo>
                    <a:pt x="3738" y="42"/>
                  </a:lnTo>
                  <a:lnTo>
                    <a:pt x="3736" y="42"/>
                  </a:lnTo>
                  <a:lnTo>
                    <a:pt x="3736" y="42"/>
                  </a:lnTo>
                  <a:lnTo>
                    <a:pt x="3730" y="42"/>
                  </a:lnTo>
                  <a:lnTo>
                    <a:pt x="3730" y="42"/>
                  </a:lnTo>
                  <a:lnTo>
                    <a:pt x="3728" y="42"/>
                  </a:lnTo>
                  <a:lnTo>
                    <a:pt x="3728" y="42"/>
                  </a:lnTo>
                  <a:lnTo>
                    <a:pt x="3724" y="42"/>
                  </a:lnTo>
                  <a:lnTo>
                    <a:pt x="3724" y="42"/>
                  </a:lnTo>
                  <a:lnTo>
                    <a:pt x="3720" y="42"/>
                  </a:lnTo>
                  <a:lnTo>
                    <a:pt x="3720" y="42"/>
                  </a:lnTo>
                  <a:lnTo>
                    <a:pt x="3718" y="42"/>
                  </a:lnTo>
                  <a:lnTo>
                    <a:pt x="3718" y="42"/>
                  </a:lnTo>
                  <a:lnTo>
                    <a:pt x="3714" y="42"/>
                  </a:lnTo>
                  <a:lnTo>
                    <a:pt x="3714" y="42"/>
                  </a:lnTo>
                  <a:lnTo>
                    <a:pt x="3710" y="44"/>
                  </a:lnTo>
                  <a:lnTo>
                    <a:pt x="3710" y="44"/>
                  </a:lnTo>
                  <a:lnTo>
                    <a:pt x="3710" y="44"/>
                  </a:lnTo>
                  <a:lnTo>
                    <a:pt x="3710" y="44"/>
                  </a:lnTo>
                  <a:lnTo>
                    <a:pt x="3708" y="44"/>
                  </a:lnTo>
                  <a:lnTo>
                    <a:pt x="3708" y="44"/>
                  </a:lnTo>
                  <a:lnTo>
                    <a:pt x="3708" y="44"/>
                  </a:lnTo>
                  <a:lnTo>
                    <a:pt x="3708" y="44"/>
                  </a:lnTo>
                  <a:lnTo>
                    <a:pt x="3708" y="44"/>
                  </a:lnTo>
                  <a:lnTo>
                    <a:pt x="3708" y="44"/>
                  </a:lnTo>
                  <a:lnTo>
                    <a:pt x="3706" y="44"/>
                  </a:lnTo>
                  <a:lnTo>
                    <a:pt x="3706" y="44"/>
                  </a:lnTo>
                  <a:lnTo>
                    <a:pt x="3704" y="44"/>
                  </a:lnTo>
                  <a:lnTo>
                    <a:pt x="3704" y="44"/>
                  </a:lnTo>
                  <a:lnTo>
                    <a:pt x="3704" y="44"/>
                  </a:lnTo>
                  <a:lnTo>
                    <a:pt x="3704" y="44"/>
                  </a:lnTo>
                  <a:lnTo>
                    <a:pt x="3698" y="46"/>
                  </a:lnTo>
                  <a:lnTo>
                    <a:pt x="3698" y="46"/>
                  </a:lnTo>
                  <a:lnTo>
                    <a:pt x="3698" y="46"/>
                  </a:lnTo>
                  <a:lnTo>
                    <a:pt x="3698" y="46"/>
                  </a:lnTo>
                  <a:lnTo>
                    <a:pt x="3690" y="46"/>
                  </a:lnTo>
                  <a:lnTo>
                    <a:pt x="3690" y="46"/>
                  </a:lnTo>
                  <a:lnTo>
                    <a:pt x="3688" y="46"/>
                  </a:lnTo>
                  <a:lnTo>
                    <a:pt x="3688" y="46"/>
                  </a:lnTo>
                  <a:lnTo>
                    <a:pt x="3684" y="46"/>
                  </a:lnTo>
                  <a:lnTo>
                    <a:pt x="3684" y="46"/>
                  </a:lnTo>
                  <a:lnTo>
                    <a:pt x="3680" y="46"/>
                  </a:lnTo>
                  <a:lnTo>
                    <a:pt x="3680" y="46"/>
                  </a:lnTo>
                  <a:lnTo>
                    <a:pt x="3678" y="46"/>
                  </a:lnTo>
                  <a:lnTo>
                    <a:pt x="3678" y="46"/>
                  </a:lnTo>
                  <a:lnTo>
                    <a:pt x="3678" y="46"/>
                  </a:lnTo>
                  <a:lnTo>
                    <a:pt x="3678" y="46"/>
                  </a:lnTo>
                  <a:lnTo>
                    <a:pt x="3676" y="46"/>
                  </a:lnTo>
                  <a:lnTo>
                    <a:pt x="3676" y="46"/>
                  </a:lnTo>
                  <a:lnTo>
                    <a:pt x="3676" y="46"/>
                  </a:lnTo>
                  <a:lnTo>
                    <a:pt x="3676" y="46"/>
                  </a:lnTo>
                  <a:lnTo>
                    <a:pt x="3676" y="46"/>
                  </a:lnTo>
                  <a:lnTo>
                    <a:pt x="3676" y="46"/>
                  </a:lnTo>
                  <a:lnTo>
                    <a:pt x="3674" y="46"/>
                  </a:lnTo>
                  <a:lnTo>
                    <a:pt x="3674" y="46"/>
                  </a:lnTo>
                  <a:lnTo>
                    <a:pt x="3670" y="48"/>
                  </a:lnTo>
                  <a:lnTo>
                    <a:pt x="3670" y="48"/>
                  </a:lnTo>
                  <a:lnTo>
                    <a:pt x="3664" y="46"/>
                  </a:lnTo>
                  <a:lnTo>
                    <a:pt x="3664" y="46"/>
                  </a:lnTo>
                  <a:lnTo>
                    <a:pt x="3660" y="44"/>
                  </a:lnTo>
                  <a:lnTo>
                    <a:pt x="3660" y="44"/>
                  </a:lnTo>
                  <a:lnTo>
                    <a:pt x="3658" y="44"/>
                  </a:lnTo>
                  <a:lnTo>
                    <a:pt x="3658" y="44"/>
                  </a:lnTo>
                  <a:lnTo>
                    <a:pt x="3656" y="44"/>
                  </a:lnTo>
                  <a:lnTo>
                    <a:pt x="3656" y="44"/>
                  </a:lnTo>
                  <a:lnTo>
                    <a:pt x="3652" y="46"/>
                  </a:lnTo>
                  <a:lnTo>
                    <a:pt x="3652" y="46"/>
                  </a:lnTo>
                  <a:lnTo>
                    <a:pt x="3650" y="48"/>
                  </a:lnTo>
                  <a:lnTo>
                    <a:pt x="3650" y="48"/>
                  </a:lnTo>
                  <a:lnTo>
                    <a:pt x="3648" y="48"/>
                  </a:lnTo>
                  <a:lnTo>
                    <a:pt x="3648" y="48"/>
                  </a:lnTo>
                  <a:lnTo>
                    <a:pt x="3648" y="48"/>
                  </a:lnTo>
                  <a:lnTo>
                    <a:pt x="3648" y="48"/>
                  </a:lnTo>
                  <a:lnTo>
                    <a:pt x="3646" y="48"/>
                  </a:lnTo>
                  <a:lnTo>
                    <a:pt x="3646" y="48"/>
                  </a:lnTo>
                  <a:lnTo>
                    <a:pt x="3646" y="48"/>
                  </a:lnTo>
                  <a:lnTo>
                    <a:pt x="3646" y="48"/>
                  </a:lnTo>
                  <a:lnTo>
                    <a:pt x="3644" y="48"/>
                  </a:lnTo>
                  <a:lnTo>
                    <a:pt x="3644" y="48"/>
                  </a:lnTo>
                  <a:lnTo>
                    <a:pt x="3644" y="48"/>
                  </a:lnTo>
                  <a:lnTo>
                    <a:pt x="3644" y="48"/>
                  </a:lnTo>
                  <a:lnTo>
                    <a:pt x="3642" y="48"/>
                  </a:lnTo>
                  <a:lnTo>
                    <a:pt x="3642" y="48"/>
                  </a:lnTo>
                  <a:lnTo>
                    <a:pt x="3638" y="48"/>
                  </a:lnTo>
                  <a:lnTo>
                    <a:pt x="3638" y="48"/>
                  </a:lnTo>
                  <a:lnTo>
                    <a:pt x="3638" y="46"/>
                  </a:lnTo>
                  <a:lnTo>
                    <a:pt x="3638" y="46"/>
                  </a:lnTo>
                  <a:lnTo>
                    <a:pt x="3634" y="46"/>
                  </a:lnTo>
                  <a:lnTo>
                    <a:pt x="3634" y="46"/>
                  </a:lnTo>
                  <a:lnTo>
                    <a:pt x="3634" y="46"/>
                  </a:lnTo>
                  <a:lnTo>
                    <a:pt x="3634" y="46"/>
                  </a:lnTo>
                  <a:lnTo>
                    <a:pt x="3634" y="46"/>
                  </a:lnTo>
                  <a:lnTo>
                    <a:pt x="3634" y="46"/>
                  </a:lnTo>
                  <a:lnTo>
                    <a:pt x="3630" y="46"/>
                  </a:lnTo>
                  <a:lnTo>
                    <a:pt x="3630" y="46"/>
                  </a:lnTo>
                  <a:lnTo>
                    <a:pt x="3630" y="46"/>
                  </a:lnTo>
                  <a:lnTo>
                    <a:pt x="3630" y="46"/>
                  </a:lnTo>
                  <a:lnTo>
                    <a:pt x="3628" y="46"/>
                  </a:lnTo>
                  <a:lnTo>
                    <a:pt x="3628" y="46"/>
                  </a:lnTo>
                  <a:lnTo>
                    <a:pt x="3626" y="46"/>
                  </a:lnTo>
                  <a:lnTo>
                    <a:pt x="3626" y="46"/>
                  </a:lnTo>
                  <a:lnTo>
                    <a:pt x="3624" y="46"/>
                  </a:lnTo>
                  <a:lnTo>
                    <a:pt x="3624" y="46"/>
                  </a:lnTo>
                  <a:lnTo>
                    <a:pt x="3620" y="48"/>
                  </a:lnTo>
                  <a:lnTo>
                    <a:pt x="3620" y="48"/>
                  </a:lnTo>
                  <a:lnTo>
                    <a:pt x="3610" y="48"/>
                  </a:lnTo>
                  <a:lnTo>
                    <a:pt x="3610" y="48"/>
                  </a:lnTo>
                  <a:lnTo>
                    <a:pt x="3608" y="48"/>
                  </a:lnTo>
                  <a:lnTo>
                    <a:pt x="3608" y="48"/>
                  </a:lnTo>
                  <a:lnTo>
                    <a:pt x="3606" y="48"/>
                  </a:lnTo>
                  <a:lnTo>
                    <a:pt x="3606" y="48"/>
                  </a:lnTo>
                  <a:lnTo>
                    <a:pt x="3604" y="48"/>
                  </a:lnTo>
                  <a:lnTo>
                    <a:pt x="3604" y="48"/>
                  </a:lnTo>
                  <a:lnTo>
                    <a:pt x="3602" y="48"/>
                  </a:lnTo>
                  <a:lnTo>
                    <a:pt x="3602" y="48"/>
                  </a:lnTo>
                  <a:lnTo>
                    <a:pt x="3598" y="48"/>
                  </a:lnTo>
                  <a:lnTo>
                    <a:pt x="3598" y="48"/>
                  </a:lnTo>
                  <a:lnTo>
                    <a:pt x="3596" y="46"/>
                  </a:lnTo>
                  <a:lnTo>
                    <a:pt x="3596" y="46"/>
                  </a:lnTo>
                  <a:lnTo>
                    <a:pt x="3592" y="48"/>
                  </a:lnTo>
                  <a:lnTo>
                    <a:pt x="3592" y="48"/>
                  </a:lnTo>
                  <a:lnTo>
                    <a:pt x="3592" y="48"/>
                  </a:lnTo>
                  <a:lnTo>
                    <a:pt x="3592" y="48"/>
                  </a:lnTo>
                  <a:lnTo>
                    <a:pt x="3590" y="48"/>
                  </a:lnTo>
                  <a:lnTo>
                    <a:pt x="3590" y="48"/>
                  </a:lnTo>
                  <a:lnTo>
                    <a:pt x="3588" y="48"/>
                  </a:lnTo>
                  <a:lnTo>
                    <a:pt x="3588" y="48"/>
                  </a:lnTo>
                  <a:lnTo>
                    <a:pt x="3586" y="48"/>
                  </a:lnTo>
                  <a:lnTo>
                    <a:pt x="3586" y="48"/>
                  </a:lnTo>
                  <a:lnTo>
                    <a:pt x="3582" y="48"/>
                  </a:lnTo>
                  <a:lnTo>
                    <a:pt x="3582" y="48"/>
                  </a:lnTo>
                  <a:lnTo>
                    <a:pt x="3576" y="48"/>
                  </a:lnTo>
                  <a:lnTo>
                    <a:pt x="3576" y="48"/>
                  </a:lnTo>
                  <a:lnTo>
                    <a:pt x="3572" y="48"/>
                  </a:lnTo>
                  <a:lnTo>
                    <a:pt x="3570" y="48"/>
                  </a:lnTo>
                  <a:lnTo>
                    <a:pt x="3570" y="48"/>
                  </a:lnTo>
                  <a:lnTo>
                    <a:pt x="3568" y="50"/>
                  </a:lnTo>
                  <a:lnTo>
                    <a:pt x="3568" y="50"/>
                  </a:lnTo>
                  <a:lnTo>
                    <a:pt x="3566" y="50"/>
                  </a:lnTo>
                  <a:lnTo>
                    <a:pt x="3566" y="50"/>
                  </a:lnTo>
                  <a:lnTo>
                    <a:pt x="3566" y="50"/>
                  </a:lnTo>
                  <a:lnTo>
                    <a:pt x="3566" y="50"/>
                  </a:lnTo>
                  <a:lnTo>
                    <a:pt x="3566" y="50"/>
                  </a:lnTo>
                  <a:lnTo>
                    <a:pt x="3566" y="50"/>
                  </a:lnTo>
                  <a:lnTo>
                    <a:pt x="3566" y="50"/>
                  </a:lnTo>
                  <a:lnTo>
                    <a:pt x="3566" y="50"/>
                  </a:lnTo>
                  <a:lnTo>
                    <a:pt x="3564" y="50"/>
                  </a:lnTo>
                  <a:lnTo>
                    <a:pt x="3564" y="50"/>
                  </a:lnTo>
                  <a:lnTo>
                    <a:pt x="3564" y="50"/>
                  </a:lnTo>
                  <a:lnTo>
                    <a:pt x="3564" y="50"/>
                  </a:lnTo>
                  <a:lnTo>
                    <a:pt x="3564" y="50"/>
                  </a:lnTo>
                  <a:lnTo>
                    <a:pt x="3564" y="50"/>
                  </a:lnTo>
                  <a:lnTo>
                    <a:pt x="3562" y="48"/>
                  </a:lnTo>
                  <a:lnTo>
                    <a:pt x="3562" y="48"/>
                  </a:lnTo>
                  <a:lnTo>
                    <a:pt x="3562" y="50"/>
                  </a:lnTo>
                  <a:lnTo>
                    <a:pt x="3562" y="50"/>
                  </a:lnTo>
                  <a:lnTo>
                    <a:pt x="3562" y="48"/>
                  </a:lnTo>
                  <a:lnTo>
                    <a:pt x="3562" y="48"/>
                  </a:lnTo>
                  <a:lnTo>
                    <a:pt x="3560" y="48"/>
                  </a:lnTo>
                  <a:lnTo>
                    <a:pt x="3560" y="48"/>
                  </a:lnTo>
                  <a:lnTo>
                    <a:pt x="3558" y="48"/>
                  </a:lnTo>
                  <a:lnTo>
                    <a:pt x="3558" y="48"/>
                  </a:lnTo>
                  <a:lnTo>
                    <a:pt x="3558" y="48"/>
                  </a:lnTo>
                  <a:lnTo>
                    <a:pt x="3558" y="48"/>
                  </a:lnTo>
                  <a:lnTo>
                    <a:pt x="3558" y="48"/>
                  </a:lnTo>
                  <a:lnTo>
                    <a:pt x="3558" y="48"/>
                  </a:lnTo>
                  <a:lnTo>
                    <a:pt x="3556" y="48"/>
                  </a:lnTo>
                  <a:lnTo>
                    <a:pt x="3556" y="48"/>
                  </a:lnTo>
                  <a:lnTo>
                    <a:pt x="3556" y="48"/>
                  </a:lnTo>
                  <a:lnTo>
                    <a:pt x="3556" y="48"/>
                  </a:lnTo>
                  <a:lnTo>
                    <a:pt x="3554" y="48"/>
                  </a:lnTo>
                  <a:lnTo>
                    <a:pt x="3554" y="48"/>
                  </a:lnTo>
                  <a:lnTo>
                    <a:pt x="3554" y="48"/>
                  </a:lnTo>
                  <a:lnTo>
                    <a:pt x="3554" y="48"/>
                  </a:lnTo>
                  <a:lnTo>
                    <a:pt x="3552" y="48"/>
                  </a:lnTo>
                  <a:lnTo>
                    <a:pt x="3552" y="48"/>
                  </a:lnTo>
                  <a:lnTo>
                    <a:pt x="3552" y="48"/>
                  </a:lnTo>
                  <a:lnTo>
                    <a:pt x="3552" y="48"/>
                  </a:lnTo>
                  <a:lnTo>
                    <a:pt x="3550" y="48"/>
                  </a:lnTo>
                  <a:lnTo>
                    <a:pt x="3550" y="48"/>
                  </a:lnTo>
                  <a:lnTo>
                    <a:pt x="3550" y="48"/>
                  </a:lnTo>
                  <a:lnTo>
                    <a:pt x="3550" y="48"/>
                  </a:lnTo>
                  <a:lnTo>
                    <a:pt x="3550" y="46"/>
                  </a:lnTo>
                  <a:lnTo>
                    <a:pt x="3550" y="46"/>
                  </a:lnTo>
                  <a:lnTo>
                    <a:pt x="3548" y="48"/>
                  </a:lnTo>
                  <a:lnTo>
                    <a:pt x="3548" y="48"/>
                  </a:lnTo>
                  <a:lnTo>
                    <a:pt x="3548" y="46"/>
                  </a:lnTo>
                  <a:lnTo>
                    <a:pt x="3548" y="46"/>
                  </a:lnTo>
                  <a:lnTo>
                    <a:pt x="3546" y="46"/>
                  </a:lnTo>
                  <a:lnTo>
                    <a:pt x="3546" y="46"/>
                  </a:lnTo>
                  <a:lnTo>
                    <a:pt x="3544" y="46"/>
                  </a:lnTo>
                  <a:lnTo>
                    <a:pt x="3544" y="46"/>
                  </a:lnTo>
                  <a:lnTo>
                    <a:pt x="3544" y="46"/>
                  </a:lnTo>
                  <a:lnTo>
                    <a:pt x="3544" y="46"/>
                  </a:lnTo>
                  <a:lnTo>
                    <a:pt x="3544" y="46"/>
                  </a:lnTo>
                  <a:lnTo>
                    <a:pt x="3544" y="46"/>
                  </a:lnTo>
                  <a:lnTo>
                    <a:pt x="3542" y="46"/>
                  </a:lnTo>
                  <a:lnTo>
                    <a:pt x="3542" y="46"/>
                  </a:lnTo>
                  <a:lnTo>
                    <a:pt x="3542" y="48"/>
                  </a:lnTo>
                  <a:lnTo>
                    <a:pt x="3542" y="48"/>
                  </a:lnTo>
                  <a:lnTo>
                    <a:pt x="3542" y="46"/>
                  </a:lnTo>
                  <a:lnTo>
                    <a:pt x="3542" y="46"/>
                  </a:lnTo>
                  <a:lnTo>
                    <a:pt x="3536" y="48"/>
                  </a:lnTo>
                  <a:lnTo>
                    <a:pt x="3536" y="48"/>
                  </a:lnTo>
                  <a:lnTo>
                    <a:pt x="3534" y="48"/>
                  </a:lnTo>
                  <a:lnTo>
                    <a:pt x="3534" y="48"/>
                  </a:lnTo>
                  <a:lnTo>
                    <a:pt x="3526" y="48"/>
                  </a:lnTo>
                  <a:lnTo>
                    <a:pt x="3526" y="48"/>
                  </a:lnTo>
                  <a:lnTo>
                    <a:pt x="3524" y="48"/>
                  </a:lnTo>
                  <a:lnTo>
                    <a:pt x="3524" y="48"/>
                  </a:lnTo>
                  <a:lnTo>
                    <a:pt x="3522" y="48"/>
                  </a:lnTo>
                  <a:lnTo>
                    <a:pt x="3522" y="48"/>
                  </a:lnTo>
                  <a:lnTo>
                    <a:pt x="3522" y="48"/>
                  </a:lnTo>
                  <a:lnTo>
                    <a:pt x="3522" y="48"/>
                  </a:lnTo>
                  <a:lnTo>
                    <a:pt x="3522" y="48"/>
                  </a:lnTo>
                  <a:lnTo>
                    <a:pt x="3522" y="48"/>
                  </a:lnTo>
                  <a:lnTo>
                    <a:pt x="3520" y="48"/>
                  </a:lnTo>
                  <a:lnTo>
                    <a:pt x="3520" y="48"/>
                  </a:lnTo>
                  <a:lnTo>
                    <a:pt x="3518" y="48"/>
                  </a:lnTo>
                  <a:lnTo>
                    <a:pt x="3518" y="48"/>
                  </a:lnTo>
                  <a:lnTo>
                    <a:pt x="3518" y="48"/>
                  </a:lnTo>
                  <a:lnTo>
                    <a:pt x="3518" y="48"/>
                  </a:lnTo>
                  <a:lnTo>
                    <a:pt x="3518" y="48"/>
                  </a:lnTo>
                  <a:lnTo>
                    <a:pt x="3518" y="48"/>
                  </a:lnTo>
                  <a:lnTo>
                    <a:pt x="3518" y="50"/>
                  </a:lnTo>
                  <a:lnTo>
                    <a:pt x="3518" y="50"/>
                  </a:lnTo>
                  <a:lnTo>
                    <a:pt x="3512" y="48"/>
                  </a:lnTo>
                  <a:lnTo>
                    <a:pt x="3508" y="50"/>
                  </a:lnTo>
                  <a:lnTo>
                    <a:pt x="3508" y="50"/>
                  </a:lnTo>
                  <a:lnTo>
                    <a:pt x="3502" y="48"/>
                  </a:lnTo>
                  <a:lnTo>
                    <a:pt x="3502" y="48"/>
                  </a:lnTo>
                  <a:lnTo>
                    <a:pt x="3494" y="48"/>
                  </a:lnTo>
                  <a:lnTo>
                    <a:pt x="3494" y="48"/>
                  </a:lnTo>
                  <a:lnTo>
                    <a:pt x="3490" y="48"/>
                  </a:lnTo>
                  <a:lnTo>
                    <a:pt x="3490" y="48"/>
                  </a:lnTo>
                  <a:lnTo>
                    <a:pt x="3488" y="48"/>
                  </a:lnTo>
                  <a:lnTo>
                    <a:pt x="3488" y="48"/>
                  </a:lnTo>
                  <a:lnTo>
                    <a:pt x="3486" y="48"/>
                  </a:lnTo>
                  <a:lnTo>
                    <a:pt x="3486" y="48"/>
                  </a:lnTo>
                  <a:lnTo>
                    <a:pt x="3478" y="48"/>
                  </a:lnTo>
                  <a:lnTo>
                    <a:pt x="3478" y="48"/>
                  </a:lnTo>
                  <a:lnTo>
                    <a:pt x="3478" y="48"/>
                  </a:lnTo>
                  <a:lnTo>
                    <a:pt x="3478" y="48"/>
                  </a:lnTo>
                  <a:lnTo>
                    <a:pt x="3476" y="48"/>
                  </a:lnTo>
                  <a:lnTo>
                    <a:pt x="3476" y="48"/>
                  </a:lnTo>
                  <a:lnTo>
                    <a:pt x="3474" y="48"/>
                  </a:lnTo>
                  <a:lnTo>
                    <a:pt x="3474" y="48"/>
                  </a:lnTo>
                  <a:lnTo>
                    <a:pt x="3472" y="48"/>
                  </a:lnTo>
                  <a:lnTo>
                    <a:pt x="3472" y="48"/>
                  </a:lnTo>
                  <a:lnTo>
                    <a:pt x="3470" y="48"/>
                  </a:lnTo>
                  <a:lnTo>
                    <a:pt x="3470" y="48"/>
                  </a:lnTo>
                  <a:lnTo>
                    <a:pt x="3468" y="48"/>
                  </a:lnTo>
                  <a:lnTo>
                    <a:pt x="3468" y="48"/>
                  </a:lnTo>
                  <a:lnTo>
                    <a:pt x="3468" y="48"/>
                  </a:lnTo>
                  <a:lnTo>
                    <a:pt x="3468" y="48"/>
                  </a:lnTo>
                  <a:lnTo>
                    <a:pt x="3468" y="48"/>
                  </a:lnTo>
                  <a:lnTo>
                    <a:pt x="3468" y="48"/>
                  </a:lnTo>
                  <a:lnTo>
                    <a:pt x="3464" y="48"/>
                  </a:lnTo>
                  <a:lnTo>
                    <a:pt x="3464" y="48"/>
                  </a:lnTo>
                  <a:lnTo>
                    <a:pt x="3464" y="48"/>
                  </a:lnTo>
                  <a:lnTo>
                    <a:pt x="3464" y="48"/>
                  </a:lnTo>
                  <a:lnTo>
                    <a:pt x="3464" y="48"/>
                  </a:lnTo>
                  <a:lnTo>
                    <a:pt x="3464" y="48"/>
                  </a:lnTo>
                  <a:lnTo>
                    <a:pt x="3462" y="48"/>
                  </a:lnTo>
                  <a:lnTo>
                    <a:pt x="3462" y="48"/>
                  </a:lnTo>
                  <a:lnTo>
                    <a:pt x="3460" y="48"/>
                  </a:lnTo>
                  <a:lnTo>
                    <a:pt x="3460" y="48"/>
                  </a:lnTo>
                  <a:lnTo>
                    <a:pt x="3456" y="48"/>
                  </a:lnTo>
                  <a:lnTo>
                    <a:pt x="3456" y="48"/>
                  </a:lnTo>
                  <a:lnTo>
                    <a:pt x="3452" y="48"/>
                  </a:lnTo>
                  <a:lnTo>
                    <a:pt x="3452" y="48"/>
                  </a:lnTo>
                  <a:lnTo>
                    <a:pt x="3448" y="48"/>
                  </a:lnTo>
                  <a:lnTo>
                    <a:pt x="3448" y="48"/>
                  </a:lnTo>
                  <a:lnTo>
                    <a:pt x="3446" y="48"/>
                  </a:lnTo>
                  <a:lnTo>
                    <a:pt x="3446" y="48"/>
                  </a:lnTo>
                  <a:lnTo>
                    <a:pt x="3442" y="48"/>
                  </a:lnTo>
                  <a:lnTo>
                    <a:pt x="3442" y="48"/>
                  </a:lnTo>
                  <a:lnTo>
                    <a:pt x="3440" y="48"/>
                  </a:lnTo>
                  <a:lnTo>
                    <a:pt x="3440" y="48"/>
                  </a:lnTo>
                  <a:lnTo>
                    <a:pt x="3438" y="48"/>
                  </a:lnTo>
                  <a:lnTo>
                    <a:pt x="3438" y="48"/>
                  </a:lnTo>
                  <a:lnTo>
                    <a:pt x="3436" y="48"/>
                  </a:lnTo>
                  <a:lnTo>
                    <a:pt x="3436" y="48"/>
                  </a:lnTo>
                  <a:lnTo>
                    <a:pt x="3434" y="46"/>
                  </a:lnTo>
                  <a:lnTo>
                    <a:pt x="3434" y="46"/>
                  </a:lnTo>
                  <a:lnTo>
                    <a:pt x="3430" y="46"/>
                  </a:lnTo>
                  <a:lnTo>
                    <a:pt x="3430" y="46"/>
                  </a:lnTo>
                  <a:lnTo>
                    <a:pt x="3422" y="46"/>
                  </a:lnTo>
                  <a:lnTo>
                    <a:pt x="3422" y="46"/>
                  </a:lnTo>
                  <a:lnTo>
                    <a:pt x="3420" y="48"/>
                  </a:lnTo>
                  <a:lnTo>
                    <a:pt x="3420" y="48"/>
                  </a:lnTo>
                  <a:lnTo>
                    <a:pt x="3418" y="48"/>
                  </a:lnTo>
                  <a:lnTo>
                    <a:pt x="3418" y="48"/>
                  </a:lnTo>
                  <a:lnTo>
                    <a:pt x="3412" y="48"/>
                  </a:lnTo>
                  <a:lnTo>
                    <a:pt x="3412" y="48"/>
                  </a:lnTo>
                  <a:lnTo>
                    <a:pt x="3408" y="48"/>
                  </a:lnTo>
                  <a:lnTo>
                    <a:pt x="3408" y="48"/>
                  </a:lnTo>
                  <a:lnTo>
                    <a:pt x="3406" y="48"/>
                  </a:lnTo>
                  <a:lnTo>
                    <a:pt x="3406" y="48"/>
                  </a:lnTo>
                  <a:lnTo>
                    <a:pt x="3404" y="46"/>
                  </a:lnTo>
                  <a:lnTo>
                    <a:pt x="3404" y="46"/>
                  </a:lnTo>
                  <a:lnTo>
                    <a:pt x="3398" y="48"/>
                  </a:lnTo>
                  <a:lnTo>
                    <a:pt x="3398" y="48"/>
                  </a:lnTo>
                  <a:lnTo>
                    <a:pt x="3396" y="48"/>
                  </a:lnTo>
                  <a:lnTo>
                    <a:pt x="3396" y="48"/>
                  </a:lnTo>
                  <a:lnTo>
                    <a:pt x="3396" y="48"/>
                  </a:lnTo>
                  <a:lnTo>
                    <a:pt x="3396" y="48"/>
                  </a:lnTo>
                  <a:lnTo>
                    <a:pt x="3388" y="46"/>
                  </a:lnTo>
                  <a:lnTo>
                    <a:pt x="3388" y="46"/>
                  </a:lnTo>
                  <a:lnTo>
                    <a:pt x="3386" y="48"/>
                  </a:lnTo>
                  <a:lnTo>
                    <a:pt x="3386" y="48"/>
                  </a:lnTo>
                  <a:lnTo>
                    <a:pt x="3382" y="48"/>
                  </a:lnTo>
                  <a:lnTo>
                    <a:pt x="3382" y="48"/>
                  </a:lnTo>
                  <a:lnTo>
                    <a:pt x="3380" y="50"/>
                  </a:lnTo>
                  <a:lnTo>
                    <a:pt x="3380" y="50"/>
                  </a:lnTo>
                  <a:lnTo>
                    <a:pt x="3376" y="50"/>
                  </a:lnTo>
                  <a:lnTo>
                    <a:pt x="3376" y="50"/>
                  </a:lnTo>
                  <a:lnTo>
                    <a:pt x="3376" y="50"/>
                  </a:lnTo>
                  <a:lnTo>
                    <a:pt x="3376" y="50"/>
                  </a:lnTo>
                  <a:lnTo>
                    <a:pt x="3374" y="50"/>
                  </a:lnTo>
                  <a:lnTo>
                    <a:pt x="3374" y="50"/>
                  </a:lnTo>
                  <a:lnTo>
                    <a:pt x="3374" y="50"/>
                  </a:lnTo>
                  <a:lnTo>
                    <a:pt x="3374" y="50"/>
                  </a:lnTo>
                  <a:lnTo>
                    <a:pt x="3374" y="50"/>
                  </a:lnTo>
                  <a:lnTo>
                    <a:pt x="3374" y="50"/>
                  </a:lnTo>
                  <a:lnTo>
                    <a:pt x="3372" y="50"/>
                  </a:lnTo>
                  <a:lnTo>
                    <a:pt x="3372" y="50"/>
                  </a:lnTo>
                  <a:lnTo>
                    <a:pt x="3370" y="50"/>
                  </a:lnTo>
                  <a:lnTo>
                    <a:pt x="3370" y="50"/>
                  </a:lnTo>
                  <a:lnTo>
                    <a:pt x="3366" y="50"/>
                  </a:lnTo>
                  <a:lnTo>
                    <a:pt x="3366" y="50"/>
                  </a:lnTo>
                  <a:lnTo>
                    <a:pt x="3362" y="50"/>
                  </a:lnTo>
                  <a:lnTo>
                    <a:pt x="3362" y="50"/>
                  </a:lnTo>
                  <a:lnTo>
                    <a:pt x="3362" y="50"/>
                  </a:lnTo>
                  <a:lnTo>
                    <a:pt x="3362" y="50"/>
                  </a:lnTo>
                  <a:lnTo>
                    <a:pt x="3360" y="50"/>
                  </a:lnTo>
                  <a:lnTo>
                    <a:pt x="3360" y="50"/>
                  </a:lnTo>
                  <a:lnTo>
                    <a:pt x="3358" y="50"/>
                  </a:lnTo>
                  <a:lnTo>
                    <a:pt x="3356" y="50"/>
                  </a:lnTo>
                  <a:lnTo>
                    <a:pt x="3356" y="50"/>
                  </a:lnTo>
                  <a:lnTo>
                    <a:pt x="3350" y="48"/>
                  </a:lnTo>
                  <a:lnTo>
                    <a:pt x="3350" y="48"/>
                  </a:lnTo>
                  <a:lnTo>
                    <a:pt x="3350" y="48"/>
                  </a:lnTo>
                  <a:lnTo>
                    <a:pt x="3350" y="48"/>
                  </a:lnTo>
                  <a:lnTo>
                    <a:pt x="3344" y="48"/>
                  </a:lnTo>
                  <a:lnTo>
                    <a:pt x="3344" y="48"/>
                  </a:lnTo>
                  <a:lnTo>
                    <a:pt x="3344" y="48"/>
                  </a:lnTo>
                  <a:lnTo>
                    <a:pt x="3344" y="48"/>
                  </a:lnTo>
                  <a:lnTo>
                    <a:pt x="3344" y="48"/>
                  </a:lnTo>
                  <a:lnTo>
                    <a:pt x="3344" y="48"/>
                  </a:lnTo>
                  <a:lnTo>
                    <a:pt x="3340" y="48"/>
                  </a:lnTo>
                  <a:lnTo>
                    <a:pt x="3340" y="48"/>
                  </a:lnTo>
                  <a:lnTo>
                    <a:pt x="3332" y="48"/>
                  </a:lnTo>
                  <a:lnTo>
                    <a:pt x="3332" y="48"/>
                  </a:lnTo>
                  <a:lnTo>
                    <a:pt x="3328" y="46"/>
                  </a:lnTo>
                  <a:lnTo>
                    <a:pt x="3328" y="46"/>
                  </a:lnTo>
                  <a:lnTo>
                    <a:pt x="3324" y="44"/>
                  </a:lnTo>
                  <a:lnTo>
                    <a:pt x="3324" y="44"/>
                  </a:lnTo>
                  <a:lnTo>
                    <a:pt x="3322" y="44"/>
                  </a:lnTo>
                  <a:lnTo>
                    <a:pt x="3322" y="44"/>
                  </a:lnTo>
                  <a:lnTo>
                    <a:pt x="3322" y="44"/>
                  </a:lnTo>
                  <a:lnTo>
                    <a:pt x="3318" y="44"/>
                  </a:lnTo>
                  <a:lnTo>
                    <a:pt x="3318" y="44"/>
                  </a:lnTo>
                  <a:lnTo>
                    <a:pt x="3318" y="46"/>
                  </a:lnTo>
                  <a:lnTo>
                    <a:pt x="3318" y="46"/>
                  </a:lnTo>
                  <a:lnTo>
                    <a:pt x="3318" y="46"/>
                  </a:lnTo>
                  <a:lnTo>
                    <a:pt x="3318" y="46"/>
                  </a:lnTo>
                  <a:lnTo>
                    <a:pt x="3318" y="46"/>
                  </a:lnTo>
                  <a:lnTo>
                    <a:pt x="3318" y="46"/>
                  </a:lnTo>
                  <a:lnTo>
                    <a:pt x="3316" y="46"/>
                  </a:lnTo>
                  <a:lnTo>
                    <a:pt x="3316" y="46"/>
                  </a:lnTo>
                  <a:lnTo>
                    <a:pt x="3312" y="48"/>
                  </a:lnTo>
                  <a:lnTo>
                    <a:pt x="3312" y="48"/>
                  </a:lnTo>
                  <a:lnTo>
                    <a:pt x="3312" y="48"/>
                  </a:lnTo>
                  <a:lnTo>
                    <a:pt x="3312" y="48"/>
                  </a:lnTo>
                  <a:lnTo>
                    <a:pt x="3312" y="48"/>
                  </a:lnTo>
                  <a:lnTo>
                    <a:pt x="3312" y="48"/>
                  </a:lnTo>
                  <a:lnTo>
                    <a:pt x="3310" y="48"/>
                  </a:lnTo>
                  <a:lnTo>
                    <a:pt x="3310" y="48"/>
                  </a:lnTo>
                  <a:lnTo>
                    <a:pt x="3310" y="48"/>
                  </a:lnTo>
                  <a:lnTo>
                    <a:pt x="3310" y="48"/>
                  </a:lnTo>
                  <a:lnTo>
                    <a:pt x="3310" y="48"/>
                  </a:lnTo>
                  <a:lnTo>
                    <a:pt x="3310" y="48"/>
                  </a:lnTo>
                  <a:lnTo>
                    <a:pt x="3308" y="48"/>
                  </a:lnTo>
                  <a:lnTo>
                    <a:pt x="3308" y="48"/>
                  </a:lnTo>
                  <a:lnTo>
                    <a:pt x="3306" y="48"/>
                  </a:lnTo>
                  <a:lnTo>
                    <a:pt x="3306" y="48"/>
                  </a:lnTo>
                  <a:lnTo>
                    <a:pt x="3304" y="48"/>
                  </a:lnTo>
                  <a:lnTo>
                    <a:pt x="3304" y="48"/>
                  </a:lnTo>
                  <a:lnTo>
                    <a:pt x="3304" y="48"/>
                  </a:lnTo>
                  <a:lnTo>
                    <a:pt x="3304" y="48"/>
                  </a:lnTo>
                  <a:lnTo>
                    <a:pt x="3302" y="46"/>
                  </a:lnTo>
                  <a:lnTo>
                    <a:pt x="3302" y="46"/>
                  </a:lnTo>
                  <a:lnTo>
                    <a:pt x="3302" y="48"/>
                  </a:lnTo>
                  <a:lnTo>
                    <a:pt x="3302" y="48"/>
                  </a:lnTo>
                  <a:lnTo>
                    <a:pt x="3298" y="46"/>
                  </a:lnTo>
                  <a:lnTo>
                    <a:pt x="3298" y="46"/>
                  </a:lnTo>
                  <a:lnTo>
                    <a:pt x="3294" y="44"/>
                  </a:lnTo>
                  <a:lnTo>
                    <a:pt x="3290" y="44"/>
                  </a:lnTo>
                  <a:lnTo>
                    <a:pt x="3282" y="46"/>
                  </a:lnTo>
                  <a:lnTo>
                    <a:pt x="3282" y="46"/>
                  </a:lnTo>
                  <a:lnTo>
                    <a:pt x="3276" y="44"/>
                  </a:lnTo>
                  <a:lnTo>
                    <a:pt x="3276" y="44"/>
                  </a:lnTo>
                  <a:lnTo>
                    <a:pt x="3268" y="44"/>
                  </a:lnTo>
                  <a:lnTo>
                    <a:pt x="3268" y="44"/>
                  </a:lnTo>
                  <a:lnTo>
                    <a:pt x="3266" y="44"/>
                  </a:lnTo>
                  <a:lnTo>
                    <a:pt x="3266" y="44"/>
                  </a:lnTo>
                  <a:lnTo>
                    <a:pt x="3262" y="44"/>
                  </a:lnTo>
                  <a:lnTo>
                    <a:pt x="3262" y="44"/>
                  </a:lnTo>
                  <a:lnTo>
                    <a:pt x="3262" y="44"/>
                  </a:lnTo>
                  <a:lnTo>
                    <a:pt x="3262" y="44"/>
                  </a:lnTo>
                  <a:lnTo>
                    <a:pt x="3262" y="44"/>
                  </a:lnTo>
                  <a:lnTo>
                    <a:pt x="3262" y="44"/>
                  </a:lnTo>
                  <a:lnTo>
                    <a:pt x="3260" y="44"/>
                  </a:lnTo>
                  <a:lnTo>
                    <a:pt x="3260" y="44"/>
                  </a:lnTo>
                  <a:lnTo>
                    <a:pt x="3260" y="44"/>
                  </a:lnTo>
                  <a:lnTo>
                    <a:pt x="3260" y="44"/>
                  </a:lnTo>
                  <a:lnTo>
                    <a:pt x="3256" y="44"/>
                  </a:lnTo>
                  <a:lnTo>
                    <a:pt x="3256" y="44"/>
                  </a:lnTo>
                  <a:lnTo>
                    <a:pt x="3254" y="44"/>
                  </a:lnTo>
                  <a:lnTo>
                    <a:pt x="3254" y="44"/>
                  </a:lnTo>
                  <a:lnTo>
                    <a:pt x="3250" y="42"/>
                  </a:lnTo>
                  <a:lnTo>
                    <a:pt x="3248" y="42"/>
                  </a:lnTo>
                  <a:lnTo>
                    <a:pt x="3248" y="42"/>
                  </a:lnTo>
                  <a:lnTo>
                    <a:pt x="3246" y="44"/>
                  </a:lnTo>
                  <a:lnTo>
                    <a:pt x="3246" y="44"/>
                  </a:lnTo>
                  <a:lnTo>
                    <a:pt x="3244" y="44"/>
                  </a:lnTo>
                  <a:lnTo>
                    <a:pt x="3244" y="44"/>
                  </a:lnTo>
                  <a:lnTo>
                    <a:pt x="3238" y="44"/>
                  </a:lnTo>
                  <a:lnTo>
                    <a:pt x="3238" y="44"/>
                  </a:lnTo>
                  <a:lnTo>
                    <a:pt x="3234" y="44"/>
                  </a:lnTo>
                  <a:lnTo>
                    <a:pt x="3234" y="44"/>
                  </a:lnTo>
                  <a:lnTo>
                    <a:pt x="3230" y="44"/>
                  </a:lnTo>
                  <a:lnTo>
                    <a:pt x="3230" y="44"/>
                  </a:lnTo>
                  <a:lnTo>
                    <a:pt x="3226" y="44"/>
                  </a:lnTo>
                  <a:lnTo>
                    <a:pt x="3226" y="44"/>
                  </a:lnTo>
                  <a:lnTo>
                    <a:pt x="3222" y="46"/>
                  </a:lnTo>
                  <a:lnTo>
                    <a:pt x="3222" y="46"/>
                  </a:lnTo>
                  <a:lnTo>
                    <a:pt x="3218" y="44"/>
                  </a:lnTo>
                  <a:lnTo>
                    <a:pt x="3218" y="44"/>
                  </a:lnTo>
                  <a:lnTo>
                    <a:pt x="3212" y="44"/>
                  </a:lnTo>
                  <a:lnTo>
                    <a:pt x="3212" y="44"/>
                  </a:lnTo>
                  <a:lnTo>
                    <a:pt x="3202" y="46"/>
                  </a:lnTo>
                  <a:lnTo>
                    <a:pt x="3202" y="46"/>
                  </a:lnTo>
                  <a:lnTo>
                    <a:pt x="3198" y="44"/>
                  </a:lnTo>
                  <a:lnTo>
                    <a:pt x="3198" y="44"/>
                  </a:lnTo>
                  <a:lnTo>
                    <a:pt x="3194" y="44"/>
                  </a:lnTo>
                  <a:lnTo>
                    <a:pt x="3194" y="44"/>
                  </a:lnTo>
                  <a:lnTo>
                    <a:pt x="3190" y="44"/>
                  </a:lnTo>
                  <a:lnTo>
                    <a:pt x="3190" y="44"/>
                  </a:lnTo>
                  <a:lnTo>
                    <a:pt x="3186" y="44"/>
                  </a:lnTo>
                  <a:lnTo>
                    <a:pt x="3186" y="44"/>
                  </a:lnTo>
                  <a:lnTo>
                    <a:pt x="3180" y="44"/>
                  </a:lnTo>
                  <a:lnTo>
                    <a:pt x="3180" y="44"/>
                  </a:lnTo>
                  <a:lnTo>
                    <a:pt x="3176" y="42"/>
                  </a:lnTo>
                  <a:lnTo>
                    <a:pt x="3176" y="42"/>
                  </a:lnTo>
                  <a:lnTo>
                    <a:pt x="3176" y="42"/>
                  </a:lnTo>
                  <a:lnTo>
                    <a:pt x="3176" y="42"/>
                  </a:lnTo>
                  <a:lnTo>
                    <a:pt x="3172" y="42"/>
                  </a:lnTo>
                  <a:lnTo>
                    <a:pt x="3172" y="42"/>
                  </a:lnTo>
                  <a:lnTo>
                    <a:pt x="3168" y="40"/>
                  </a:lnTo>
                  <a:lnTo>
                    <a:pt x="3168" y="40"/>
                  </a:lnTo>
                  <a:lnTo>
                    <a:pt x="3162" y="38"/>
                  </a:lnTo>
                  <a:lnTo>
                    <a:pt x="3162" y="38"/>
                  </a:lnTo>
                  <a:lnTo>
                    <a:pt x="3158" y="40"/>
                  </a:lnTo>
                  <a:lnTo>
                    <a:pt x="3158" y="40"/>
                  </a:lnTo>
                  <a:lnTo>
                    <a:pt x="3156" y="40"/>
                  </a:lnTo>
                  <a:lnTo>
                    <a:pt x="3156" y="40"/>
                  </a:lnTo>
                  <a:lnTo>
                    <a:pt x="3154" y="40"/>
                  </a:lnTo>
                  <a:lnTo>
                    <a:pt x="3154" y="40"/>
                  </a:lnTo>
                  <a:lnTo>
                    <a:pt x="3152" y="40"/>
                  </a:lnTo>
                  <a:lnTo>
                    <a:pt x="3152" y="40"/>
                  </a:lnTo>
                  <a:lnTo>
                    <a:pt x="3146" y="40"/>
                  </a:lnTo>
                  <a:lnTo>
                    <a:pt x="3146" y="40"/>
                  </a:lnTo>
                  <a:lnTo>
                    <a:pt x="3146" y="40"/>
                  </a:lnTo>
                  <a:lnTo>
                    <a:pt x="3146" y="40"/>
                  </a:lnTo>
                  <a:lnTo>
                    <a:pt x="3146" y="38"/>
                  </a:lnTo>
                  <a:lnTo>
                    <a:pt x="3146" y="38"/>
                  </a:lnTo>
                  <a:lnTo>
                    <a:pt x="3146" y="36"/>
                  </a:lnTo>
                  <a:lnTo>
                    <a:pt x="3144" y="36"/>
                  </a:lnTo>
                  <a:lnTo>
                    <a:pt x="3144" y="36"/>
                  </a:lnTo>
                  <a:lnTo>
                    <a:pt x="3138" y="36"/>
                  </a:lnTo>
                  <a:lnTo>
                    <a:pt x="3138" y="36"/>
                  </a:lnTo>
                  <a:lnTo>
                    <a:pt x="3136" y="38"/>
                  </a:lnTo>
                  <a:lnTo>
                    <a:pt x="3136" y="38"/>
                  </a:lnTo>
                  <a:lnTo>
                    <a:pt x="3134" y="38"/>
                  </a:lnTo>
                  <a:lnTo>
                    <a:pt x="3134" y="38"/>
                  </a:lnTo>
                  <a:lnTo>
                    <a:pt x="3130" y="38"/>
                  </a:lnTo>
                  <a:lnTo>
                    <a:pt x="3130" y="38"/>
                  </a:lnTo>
                  <a:lnTo>
                    <a:pt x="3128" y="38"/>
                  </a:lnTo>
                  <a:lnTo>
                    <a:pt x="3128" y="38"/>
                  </a:lnTo>
                  <a:lnTo>
                    <a:pt x="3120" y="40"/>
                  </a:lnTo>
                  <a:lnTo>
                    <a:pt x="3120" y="40"/>
                  </a:lnTo>
                  <a:lnTo>
                    <a:pt x="3112" y="40"/>
                  </a:lnTo>
                  <a:lnTo>
                    <a:pt x="3112" y="40"/>
                  </a:lnTo>
                  <a:lnTo>
                    <a:pt x="3110" y="42"/>
                  </a:lnTo>
                  <a:lnTo>
                    <a:pt x="3110" y="42"/>
                  </a:lnTo>
                  <a:lnTo>
                    <a:pt x="3108" y="42"/>
                  </a:lnTo>
                  <a:lnTo>
                    <a:pt x="3108" y="42"/>
                  </a:lnTo>
                  <a:lnTo>
                    <a:pt x="3106" y="42"/>
                  </a:lnTo>
                  <a:lnTo>
                    <a:pt x="3106" y="42"/>
                  </a:lnTo>
                  <a:lnTo>
                    <a:pt x="3106" y="44"/>
                  </a:lnTo>
                  <a:lnTo>
                    <a:pt x="3106" y="44"/>
                  </a:lnTo>
                  <a:lnTo>
                    <a:pt x="3104" y="42"/>
                  </a:lnTo>
                  <a:lnTo>
                    <a:pt x="3104" y="42"/>
                  </a:lnTo>
                  <a:lnTo>
                    <a:pt x="3102" y="44"/>
                  </a:lnTo>
                  <a:lnTo>
                    <a:pt x="3102" y="44"/>
                  </a:lnTo>
                  <a:lnTo>
                    <a:pt x="3102" y="42"/>
                  </a:lnTo>
                  <a:lnTo>
                    <a:pt x="3102" y="42"/>
                  </a:lnTo>
                  <a:lnTo>
                    <a:pt x="3100" y="42"/>
                  </a:lnTo>
                  <a:lnTo>
                    <a:pt x="3100" y="42"/>
                  </a:lnTo>
                  <a:lnTo>
                    <a:pt x="3096" y="42"/>
                  </a:lnTo>
                  <a:lnTo>
                    <a:pt x="3096" y="42"/>
                  </a:lnTo>
                  <a:lnTo>
                    <a:pt x="3094" y="42"/>
                  </a:lnTo>
                  <a:lnTo>
                    <a:pt x="3090" y="42"/>
                  </a:lnTo>
                  <a:lnTo>
                    <a:pt x="3090" y="42"/>
                  </a:lnTo>
                  <a:lnTo>
                    <a:pt x="3090" y="42"/>
                  </a:lnTo>
                  <a:lnTo>
                    <a:pt x="3090" y="42"/>
                  </a:lnTo>
                  <a:lnTo>
                    <a:pt x="3090" y="42"/>
                  </a:lnTo>
                  <a:lnTo>
                    <a:pt x="3090" y="42"/>
                  </a:lnTo>
                  <a:lnTo>
                    <a:pt x="3088" y="42"/>
                  </a:lnTo>
                  <a:lnTo>
                    <a:pt x="3088" y="42"/>
                  </a:lnTo>
                  <a:lnTo>
                    <a:pt x="3086" y="42"/>
                  </a:lnTo>
                  <a:lnTo>
                    <a:pt x="3086" y="42"/>
                  </a:lnTo>
                  <a:lnTo>
                    <a:pt x="3082" y="42"/>
                  </a:lnTo>
                  <a:lnTo>
                    <a:pt x="3082" y="42"/>
                  </a:lnTo>
                  <a:lnTo>
                    <a:pt x="3080" y="40"/>
                  </a:lnTo>
                  <a:lnTo>
                    <a:pt x="3080" y="40"/>
                  </a:lnTo>
                  <a:lnTo>
                    <a:pt x="3078" y="42"/>
                  </a:lnTo>
                  <a:lnTo>
                    <a:pt x="3078" y="42"/>
                  </a:lnTo>
                  <a:lnTo>
                    <a:pt x="3076" y="42"/>
                  </a:lnTo>
                  <a:lnTo>
                    <a:pt x="3076" y="42"/>
                  </a:lnTo>
                  <a:lnTo>
                    <a:pt x="3076" y="42"/>
                  </a:lnTo>
                  <a:lnTo>
                    <a:pt x="3076" y="42"/>
                  </a:lnTo>
                  <a:lnTo>
                    <a:pt x="3072" y="42"/>
                  </a:lnTo>
                  <a:lnTo>
                    <a:pt x="3072" y="42"/>
                  </a:lnTo>
                  <a:lnTo>
                    <a:pt x="3070" y="42"/>
                  </a:lnTo>
                  <a:lnTo>
                    <a:pt x="3070" y="42"/>
                  </a:lnTo>
                  <a:lnTo>
                    <a:pt x="3070" y="42"/>
                  </a:lnTo>
                  <a:lnTo>
                    <a:pt x="3070" y="42"/>
                  </a:lnTo>
                  <a:lnTo>
                    <a:pt x="3066" y="40"/>
                  </a:lnTo>
                  <a:lnTo>
                    <a:pt x="3066" y="40"/>
                  </a:lnTo>
                  <a:lnTo>
                    <a:pt x="3058" y="42"/>
                  </a:lnTo>
                  <a:lnTo>
                    <a:pt x="3052" y="40"/>
                  </a:lnTo>
                  <a:lnTo>
                    <a:pt x="3052" y="40"/>
                  </a:lnTo>
                  <a:lnTo>
                    <a:pt x="3050" y="40"/>
                  </a:lnTo>
                  <a:lnTo>
                    <a:pt x="3050" y="40"/>
                  </a:lnTo>
                  <a:lnTo>
                    <a:pt x="3044" y="42"/>
                  </a:lnTo>
                  <a:lnTo>
                    <a:pt x="3044" y="42"/>
                  </a:lnTo>
                  <a:lnTo>
                    <a:pt x="3044" y="42"/>
                  </a:lnTo>
                  <a:lnTo>
                    <a:pt x="3044" y="42"/>
                  </a:lnTo>
                  <a:lnTo>
                    <a:pt x="3044" y="42"/>
                  </a:lnTo>
                  <a:lnTo>
                    <a:pt x="3044" y="42"/>
                  </a:lnTo>
                  <a:lnTo>
                    <a:pt x="3042" y="42"/>
                  </a:lnTo>
                  <a:lnTo>
                    <a:pt x="3042" y="42"/>
                  </a:lnTo>
                  <a:lnTo>
                    <a:pt x="3042" y="42"/>
                  </a:lnTo>
                  <a:lnTo>
                    <a:pt x="3042" y="42"/>
                  </a:lnTo>
                  <a:lnTo>
                    <a:pt x="3040" y="42"/>
                  </a:lnTo>
                  <a:lnTo>
                    <a:pt x="3040" y="42"/>
                  </a:lnTo>
                  <a:lnTo>
                    <a:pt x="3040" y="40"/>
                  </a:lnTo>
                  <a:lnTo>
                    <a:pt x="3040" y="40"/>
                  </a:lnTo>
                  <a:lnTo>
                    <a:pt x="3036" y="42"/>
                  </a:lnTo>
                  <a:lnTo>
                    <a:pt x="3036" y="42"/>
                  </a:lnTo>
                  <a:lnTo>
                    <a:pt x="3032" y="42"/>
                  </a:lnTo>
                  <a:lnTo>
                    <a:pt x="3032" y="42"/>
                  </a:lnTo>
                  <a:lnTo>
                    <a:pt x="3030" y="42"/>
                  </a:lnTo>
                  <a:lnTo>
                    <a:pt x="3030" y="42"/>
                  </a:lnTo>
                  <a:lnTo>
                    <a:pt x="3024" y="42"/>
                  </a:lnTo>
                  <a:lnTo>
                    <a:pt x="3024" y="42"/>
                  </a:lnTo>
                  <a:lnTo>
                    <a:pt x="3024" y="42"/>
                  </a:lnTo>
                  <a:lnTo>
                    <a:pt x="3022" y="42"/>
                  </a:lnTo>
                  <a:lnTo>
                    <a:pt x="3022" y="42"/>
                  </a:lnTo>
                  <a:lnTo>
                    <a:pt x="3020" y="42"/>
                  </a:lnTo>
                  <a:lnTo>
                    <a:pt x="3020" y="42"/>
                  </a:lnTo>
                  <a:lnTo>
                    <a:pt x="3014" y="42"/>
                  </a:lnTo>
                  <a:lnTo>
                    <a:pt x="3008" y="42"/>
                  </a:lnTo>
                  <a:lnTo>
                    <a:pt x="3008" y="42"/>
                  </a:lnTo>
                  <a:lnTo>
                    <a:pt x="3006" y="40"/>
                  </a:lnTo>
                  <a:lnTo>
                    <a:pt x="3004" y="42"/>
                  </a:lnTo>
                  <a:lnTo>
                    <a:pt x="3004" y="42"/>
                  </a:lnTo>
                  <a:lnTo>
                    <a:pt x="3002" y="40"/>
                  </a:lnTo>
                  <a:lnTo>
                    <a:pt x="3002" y="40"/>
                  </a:lnTo>
                  <a:lnTo>
                    <a:pt x="2998" y="40"/>
                  </a:lnTo>
                  <a:lnTo>
                    <a:pt x="2996" y="40"/>
                  </a:lnTo>
                  <a:lnTo>
                    <a:pt x="2996" y="40"/>
                  </a:lnTo>
                  <a:lnTo>
                    <a:pt x="2994" y="38"/>
                  </a:lnTo>
                  <a:lnTo>
                    <a:pt x="2994" y="38"/>
                  </a:lnTo>
                  <a:lnTo>
                    <a:pt x="2986" y="38"/>
                  </a:lnTo>
                  <a:lnTo>
                    <a:pt x="2986" y="38"/>
                  </a:lnTo>
                  <a:lnTo>
                    <a:pt x="2980" y="38"/>
                  </a:lnTo>
                  <a:lnTo>
                    <a:pt x="2976" y="38"/>
                  </a:lnTo>
                  <a:lnTo>
                    <a:pt x="2976" y="38"/>
                  </a:lnTo>
                  <a:lnTo>
                    <a:pt x="2972" y="38"/>
                  </a:lnTo>
                  <a:lnTo>
                    <a:pt x="2972" y="38"/>
                  </a:lnTo>
                  <a:lnTo>
                    <a:pt x="2970" y="38"/>
                  </a:lnTo>
                  <a:lnTo>
                    <a:pt x="2970" y="38"/>
                  </a:lnTo>
                  <a:lnTo>
                    <a:pt x="2962" y="40"/>
                  </a:lnTo>
                  <a:lnTo>
                    <a:pt x="2962" y="40"/>
                  </a:lnTo>
                  <a:lnTo>
                    <a:pt x="2954" y="38"/>
                  </a:lnTo>
                  <a:lnTo>
                    <a:pt x="2954" y="38"/>
                  </a:lnTo>
                  <a:lnTo>
                    <a:pt x="2946" y="40"/>
                  </a:lnTo>
                  <a:lnTo>
                    <a:pt x="2946" y="40"/>
                  </a:lnTo>
                  <a:lnTo>
                    <a:pt x="2942" y="38"/>
                  </a:lnTo>
                  <a:lnTo>
                    <a:pt x="2942" y="38"/>
                  </a:lnTo>
                  <a:lnTo>
                    <a:pt x="2940" y="38"/>
                  </a:lnTo>
                  <a:lnTo>
                    <a:pt x="2940" y="38"/>
                  </a:lnTo>
                  <a:lnTo>
                    <a:pt x="2934" y="36"/>
                  </a:lnTo>
                  <a:lnTo>
                    <a:pt x="2934" y="36"/>
                  </a:lnTo>
                  <a:lnTo>
                    <a:pt x="2934" y="36"/>
                  </a:lnTo>
                  <a:lnTo>
                    <a:pt x="2934" y="36"/>
                  </a:lnTo>
                  <a:lnTo>
                    <a:pt x="2934" y="36"/>
                  </a:lnTo>
                  <a:lnTo>
                    <a:pt x="2934" y="36"/>
                  </a:lnTo>
                  <a:lnTo>
                    <a:pt x="2932" y="36"/>
                  </a:lnTo>
                  <a:lnTo>
                    <a:pt x="2932" y="36"/>
                  </a:lnTo>
                  <a:lnTo>
                    <a:pt x="2930" y="36"/>
                  </a:lnTo>
                  <a:lnTo>
                    <a:pt x="2930" y="36"/>
                  </a:lnTo>
                  <a:lnTo>
                    <a:pt x="2926" y="36"/>
                  </a:lnTo>
                  <a:lnTo>
                    <a:pt x="2926" y="36"/>
                  </a:lnTo>
                  <a:lnTo>
                    <a:pt x="2920" y="36"/>
                  </a:lnTo>
                  <a:lnTo>
                    <a:pt x="2920" y="36"/>
                  </a:lnTo>
                  <a:lnTo>
                    <a:pt x="2920" y="36"/>
                  </a:lnTo>
                  <a:lnTo>
                    <a:pt x="2920" y="36"/>
                  </a:lnTo>
                  <a:lnTo>
                    <a:pt x="2918" y="38"/>
                  </a:lnTo>
                  <a:lnTo>
                    <a:pt x="2918" y="38"/>
                  </a:lnTo>
                  <a:lnTo>
                    <a:pt x="2914" y="38"/>
                  </a:lnTo>
                  <a:lnTo>
                    <a:pt x="2914" y="38"/>
                  </a:lnTo>
                  <a:lnTo>
                    <a:pt x="2910" y="36"/>
                  </a:lnTo>
                  <a:lnTo>
                    <a:pt x="2910" y="36"/>
                  </a:lnTo>
                  <a:lnTo>
                    <a:pt x="2904" y="36"/>
                  </a:lnTo>
                  <a:lnTo>
                    <a:pt x="2904" y="36"/>
                  </a:lnTo>
                  <a:lnTo>
                    <a:pt x="2902" y="36"/>
                  </a:lnTo>
                  <a:lnTo>
                    <a:pt x="2902" y="36"/>
                  </a:lnTo>
                  <a:lnTo>
                    <a:pt x="2902" y="36"/>
                  </a:lnTo>
                  <a:lnTo>
                    <a:pt x="2902" y="36"/>
                  </a:lnTo>
                  <a:lnTo>
                    <a:pt x="2900" y="36"/>
                  </a:lnTo>
                  <a:lnTo>
                    <a:pt x="2900" y="36"/>
                  </a:lnTo>
                  <a:lnTo>
                    <a:pt x="2898" y="36"/>
                  </a:lnTo>
                  <a:lnTo>
                    <a:pt x="2898" y="36"/>
                  </a:lnTo>
                  <a:lnTo>
                    <a:pt x="2898" y="36"/>
                  </a:lnTo>
                  <a:lnTo>
                    <a:pt x="2898" y="36"/>
                  </a:lnTo>
                  <a:lnTo>
                    <a:pt x="2898" y="34"/>
                  </a:lnTo>
                  <a:lnTo>
                    <a:pt x="2898" y="34"/>
                  </a:lnTo>
                  <a:lnTo>
                    <a:pt x="2896" y="34"/>
                  </a:lnTo>
                  <a:lnTo>
                    <a:pt x="2896" y="34"/>
                  </a:lnTo>
                  <a:lnTo>
                    <a:pt x="2892" y="34"/>
                  </a:lnTo>
                  <a:lnTo>
                    <a:pt x="2892" y="34"/>
                  </a:lnTo>
                  <a:lnTo>
                    <a:pt x="2892" y="34"/>
                  </a:lnTo>
                  <a:lnTo>
                    <a:pt x="2892" y="36"/>
                  </a:lnTo>
                  <a:lnTo>
                    <a:pt x="2892" y="36"/>
                  </a:lnTo>
                  <a:lnTo>
                    <a:pt x="2892" y="36"/>
                  </a:lnTo>
                  <a:lnTo>
                    <a:pt x="2892" y="36"/>
                  </a:lnTo>
                  <a:lnTo>
                    <a:pt x="2892" y="36"/>
                  </a:lnTo>
                  <a:lnTo>
                    <a:pt x="2890" y="36"/>
                  </a:lnTo>
                  <a:lnTo>
                    <a:pt x="2890" y="36"/>
                  </a:lnTo>
                  <a:lnTo>
                    <a:pt x="2888" y="36"/>
                  </a:lnTo>
                  <a:lnTo>
                    <a:pt x="2888" y="36"/>
                  </a:lnTo>
                  <a:lnTo>
                    <a:pt x="2886" y="36"/>
                  </a:lnTo>
                  <a:lnTo>
                    <a:pt x="2886" y="36"/>
                  </a:lnTo>
                  <a:lnTo>
                    <a:pt x="2884" y="36"/>
                  </a:lnTo>
                  <a:lnTo>
                    <a:pt x="2884" y="36"/>
                  </a:lnTo>
                  <a:lnTo>
                    <a:pt x="2878" y="36"/>
                  </a:lnTo>
                  <a:lnTo>
                    <a:pt x="2878" y="36"/>
                  </a:lnTo>
                  <a:lnTo>
                    <a:pt x="2874" y="34"/>
                  </a:lnTo>
                  <a:lnTo>
                    <a:pt x="2874" y="34"/>
                  </a:lnTo>
                  <a:lnTo>
                    <a:pt x="2872" y="34"/>
                  </a:lnTo>
                  <a:lnTo>
                    <a:pt x="2872" y="34"/>
                  </a:lnTo>
                  <a:lnTo>
                    <a:pt x="2870" y="34"/>
                  </a:lnTo>
                  <a:lnTo>
                    <a:pt x="2870" y="34"/>
                  </a:lnTo>
                  <a:lnTo>
                    <a:pt x="2866" y="34"/>
                  </a:lnTo>
                  <a:lnTo>
                    <a:pt x="2866" y="34"/>
                  </a:lnTo>
                  <a:lnTo>
                    <a:pt x="2864" y="34"/>
                  </a:lnTo>
                  <a:lnTo>
                    <a:pt x="2864" y="34"/>
                  </a:lnTo>
                  <a:lnTo>
                    <a:pt x="2862" y="34"/>
                  </a:lnTo>
                  <a:lnTo>
                    <a:pt x="2862" y="34"/>
                  </a:lnTo>
                  <a:lnTo>
                    <a:pt x="2862" y="34"/>
                  </a:lnTo>
                  <a:lnTo>
                    <a:pt x="2862" y="34"/>
                  </a:lnTo>
                  <a:lnTo>
                    <a:pt x="2860" y="34"/>
                  </a:lnTo>
                  <a:lnTo>
                    <a:pt x="2860" y="34"/>
                  </a:lnTo>
                  <a:lnTo>
                    <a:pt x="2860" y="34"/>
                  </a:lnTo>
                  <a:lnTo>
                    <a:pt x="2860" y="34"/>
                  </a:lnTo>
                  <a:lnTo>
                    <a:pt x="2858" y="34"/>
                  </a:lnTo>
                  <a:lnTo>
                    <a:pt x="2858" y="34"/>
                  </a:lnTo>
                  <a:lnTo>
                    <a:pt x="2858" y="36"/>
                  </a:lnTo>
                  <a:lnTo>
                    <a:pt x="2858" y="36"/>
                  </a:lnTo>
                  <a:lnTo>
                    <a:pt x="2858" y="36"/>
                  </a:lnTo>
                  <a:lnTo>
                    <a:pt x="2858" y="36"/>
                  </a:lnTo>
                  <a:lnTo>
                    <a:pt x="2858" y="36"/>
                  </a:lnTo>
                  <a:lnTo>
                    <a:pt x="2858" y="38"/>
                  </a:lnTo>
                  <a:lnTo>
                    <a:pt x="2858" y="38"/>
                  </a:lnTo>
                  <a:lnTo>
                    <a:pt x="2852" y="38"/>
                  </a:lnTo>
                  <a:lnTo>
                    <a:pt x="2852" y="38"/>
                  </a:lnTo>
                  <a:lnTo>
                    <a:pt x="2844" y="38"/>
                  </a:lnTo>
                  <a:lnTo>
                    <a:pt x="2844" y="38"/>
                  </a:lnTo>
                  <a:lnTo>
                    <a:pt x="2842" y="38"/>
                  </a:lnTo>
                  <a:lnTo>
                    <a:pt x="2842" y="38"/>
                  </a:lnTo>
                  <a:lnTo>
                    <a:pt x="2842" y="38"/>
                  </a:lnTo>
                  <a:lnTo>
                    <a:pt x="2842" y="38"/>
                  </a:lnTo>
                  <a:lnTo>
                    <a:pt x="2840" y="38"/>
                  </a:lnTo>
                  <a:lnTo>
                    <a:pt x="2840" y="38"/>
                  </a:lnTo>
                  <a:lnTo>
                    <a:pt x="2834" y="38"/>
                  </a:lnTo>
                  <a:lnTo>
                    <a:pt x="2834" y="38"/>
                  </a:lnTo>
                  <a:lnTo>
                    <a:pt x="2832" y="38"/>
                  </a:lnTo>
                  <a:lnTo>
                    <a:pt x="2832" y="38"/>
                  </a:lnTo>
                  <a:lnTo>
                    <a:pt x="2832" y="38"/>
                  </a:lnTo>
                  <a:lnTo>
                    <a:pt x="2832" y="38"/>
                  </a:lnTo>
                  <a:lnTo>
                    <a:pt x="2830" y="38"/>
                  </a:lnTo>
                  <a:lnTo>
                    <a:pt x="2830" y="38"/>
                  </a:lnTo>
                  <a:lnTo>
                    <a:pt x="2830" y="38"/>
                  </a:lnTo>
                  <a:lnTo>
                    <a:pt x="2830" y="38"/>
                  </a:lnTo>
                  <a:lnTo>
                    <a:pt x="2828" y="38"/>
                  </a:lnTo>
                  <a:lnTo>
                    <a:pt x="2828" y="38"/>
                  </a:lnTo>
                  <a:lnTo>
                    <a:pt x="2826" y="38"/>
                  </a:lnTo>
                  <a:lnTo>
                    <a:pt x="2826" y="38"/>
                  </a:lnTo>
                  <a:lnTo>
                    <a:pt x="2826" y="38"/>
                  </a:lnTo>
                  <a:lnTo>
                    <a:pt x="2826" y="38"/>
                  </a:lnTo>
                  <a:lnTo>
                    <a:pt x="2826" y="38"/>
                  </a:lnTo>
                  <a:lnTo>
                    <a:pt x="2826" y="38"/>
                  </a:lnTo>
                  <a:lnTo>
                    <a:pt x="2824" y="38"/>
                  </a:lnTo>
                  <a:lnTo>
                    <a:pt x="2824" y="38"/>
                  </a:lnTo>
                  <a:lnTo>
                    <a:pt x="2820" y="38"/>
                  </a:lnTo>
                  <a:lnTo>
                    <a:pt x="2816" y="38"/>
                  </a:lnTo>
                  <a:lnTo>
                    <a:pt x="2816" y="38"/>
                  </a:lnTo>
                  <a:lnTo>
                    <a:pt x="2814" y="38"/>
                  </a:lnTo>
                  <a:lnTo>
                    <a:pt x="2814" y="38"/>
                  </a:lnTo>
                  <a:lnTo>
                    <a:pt x="2806" y="38"/>
                  </a:lnTo>
                  <a:lnTo>
                    <a:pt x="2806" y="38"/>
                  </a:lnTo>
                  <a:lnTo>
                    <a:pt x="2804" y="38"/>
                  </a:lnTo>
                  <a:lnTo>
                    <a:pt x="2804" y="38"/>
                  </a:lnTo>
                  <a:lnTo>
                    <a:pt x="2796" y="38"/>
                  </a:lnTo>
                  <a:lnTo>
                    <a:pt x="2796" y="38"/>
                  </a:lnTo>
                  <a:lnTo>
                    <a:pt x="2794" y="38"/>
                  </a:lnTo>
                  <a:lnTo>
                    <a:pt x="2794" y="38"/>
                  </a:lnTo>
                  <a:lnTo>
                    <a:pt x="2792" y="38"/>
                  </a:lnTo>
                  <a:lnTo>
                    <a:pt x="2792" y="38"/>
                  </a:lnTo>
                  <a:lnTo>
                    <a:pt x="2792" y="38"/>
                  </a:lnTo>
                  <a:lnTo>
                    <a:pt x="2792" y="38"/>
                  </a:lnTo>
                  <a:lnTo>
                    <a:pt x="2790" y="38"/>
                  </a:lnTo>
                  <a:lnTo>
                    <a:pt x="2790" y="38"/>
                  </a:lnTo>
                  <a:lnTo>
                    <a:pt x="2790" y="38"/>
                  </a:lnTo>
                  <a:lnTo>
                    <a:pt x="2790" y="38"/>
                  </a:lnTo>
                  <a:lnTo>
                    <a:pt x="2786" y="38"/>
                  </a:lnTo>
                  <a:lnTo>
                    <a:pt x="2784" y="38"/>
                  </a:lnTo>
                  <a:lnTo>
                    <a:pt x="2784" y="38"/>
                  </a:lnTo>
                  <a:lnTo>
                    <a:pt x="2782" y="38"/>
                  </a:lnTo>
                  <a:lnTo>
                    <a:pt x="2782" y="38"/>
                  </a:lnTo>
                  <a:lnTo>
                    <a:pt x="2780" y="38"/>
                  </a:lnTo>
                  <a:lnTo>
                    <a:pt x="2780" y="38"/>
                  </a:lnTo>
                  <a:lnTo>
                    <a:pt x="2776" y="38"/>
                  </a:lnTo>
                  <a:lnTo>
                    <a:pt x="2776" y="38"/>
                  </a:lnTo>
                  <a:lnTo>
                    <a:pt x="2772" y="38"/>
                  </a:lnTo>
                  <a:lnTo>
                    <a:pt x="2772" y="38"/>
                  </a:lnTo>
                  <a:lnTo>
                    <a:pt x="2772" y="38"/>
                  </a:lnTo>
                  <a:lnTo>
                    <a:pt x="2772" y="38"/>
                  </a:lnTo>
                  <a:lnTo>
                    <a:pt x="2770" y="38"/>
                  </a:lnTo>
                  <a:lnTo>
                    <a:pt x="2770" y="38"/>
                  </a:lnTo>
                  <a:lnTo>
                    <a:pt x="2770" y="38"/>
                  </a:lnTo>
                  <a:lnTo>
                    <a:pt x="2770" y="38"/>
                  </a:lnTo>
                  <a:lnTo>
                    <a:pt x="2768" y="38"/>
                  </a:lnTo>
                  <a:lnTo>
                    <a:pt x="2768" y="38"/>
                  </a:lnTo>
                  <a:lnTo>
                    <a:pt x="2764" y="38"/>
                  </a:lnTo>
                  <a:lnTo>
                    <a:pt x="2764" y="38"/>
                  </a:lnTo>
                  <a:lnTo>
                    <a:pt x="2762" y="38"/>
                  </a:lnTo>
                  <a:lnTo>
                    <a:pt x="2762" y="38"/>
                  </a:lnTo>
                  <a:lnTo>
                    <a:pt x="2762" y="36"/>
                  </a:lnTo>
                  <a:lnTo>
                    <a:pt x="2762" y="36"/>
                  </a:lnTo>
                  <a:lnTo>
                    <a:pt x="2762" y="36"/>
                  </a:lnTo>
                  <a:lnTo>
                    <a:pt x="2762" y="36"/>
                  </a:lnTo>
                  <a:lnTo>
                    <a:pt x="2760" y="36"/>
                  </a:lnTo>
                  <a:lnTo>
                    <a:pt x="2760" y="36"/>
                  </a:lnTo>
                  <a:lnTo>
                    <a:pt x="2754" y="36"/>
                  </a:lnTo>
                  <a:lnTo>
                    <a:pt x="2754" y="36"/>
                  </a:lnTo>
                  <a:lnTo>
                    <a:pt x="2750" y="36"/>
                  </a:lnTo>
                  <a:lnTo>
                    <a:pt x="2750" y="36"/>
                  </a:lnTo>
                  <a:lnTo>
                    <a:pt x="2750" y="36"/>
                  </a:lnTo>
                  <a:lnTo>
                    <a:pt x="2750" y="36"/>
                  </a:lnTo>
                  <a:lnTo>
                    <a:pt x="2748" y="36"/>
                  </a:lnTo>
                  <a:lnTo>
                    <a:pt x="2748" y="36"/>
                  </a:lnTo>
                  <a:lnTo>
                    <a:pt x="2746" y="36"/>
                  </a:lnTo>
                  <a:lnTo>
                    <a:pt x="2746" y="36"/>
                  </a:lnTo>
                  <a:lnTo>
                    <a:pt x="2744" y="38"/>
                  </a:lnTo>
                  <a:lnTo>
                    <a:pt x="2744" y="38"/>
                  </a:lnTo>
                  <a:lnTo>
                    <a:pt x="2742" y="38"/>
                  </a:lnTo>
                  <a:lnTo>
                    <a:pt x="2738" y="38"/>
                  </a:lnTo>
                  <a:lnTo>
                    <a:pt x="2738" y="38"/>
                  </a:lnTo>
                  <a:lnTo>
                    <a:pt x="2738" y="38"/>
                  </a:lnTo>
                  <a:lnTo>
                    <a:pt x="2738" y="38"/>
                  </a:lnTo>
                  <a:lnTo>
                    <a:pt x="2736" y="38"/>
                  </a:lnTo>
                  <a:lnTo>
                    <a:pt x="2736" y="38"/>
                  </a:lnTo>
                  <a:lnTo>
                    <a:pt x="2728" y="38"/>
                  </a:lnTo>
                  <a:lnTo>
                    <a:pt x="2728" y="38"/>
                  </a:lnTo>
                  <a:lnTo>
                    <a:pt x="2724" y="38"/>
                  </a:lnTo>
                  <a:lnTo>
                    <a:pt x="2724" y="38"/>
                  </a:lnTo>
                  <a:lnTo>
                    <a:pt x="2720" y="36"/>
                  </a:lnTo>
                  <a:lnTo>
                    <a:pt x="2720" y="36"/>
                  </a:lnTo>
                  <a:lnTo>
                    <a:pt x="2720" y="36"/>
                  </a:lnTo>
                  <a:lnTo>
                    <a:pt x="2720" y="36"/>
                  </a:lnTo>
                  <a:lnTo>
                    <a:pt x="2716" y="38"/>
                  </a:lnTo>
                  <a:lnTo>
                    <a:pt x="2716" y="38"/>
                  </a:lnTo>
                  <a:lnTo>
                    <a:pt x="2712" y="38"/>
                  </a:lnTo>
                  <a:lnTo>
                    <a:pt x="2712" y="38"/>
                  </a:lnTo>
                  <a:lnTo>
                    <a:pt x="2710" y="38"/>
                  </a:lnTo>
                  <a:lnTo>
                    <a:pt x="2706" y="38"/>
                  </a:lnTo>
                  <a:lnTo>
                    <a:pt x="2706" y="38"/>
                  </a:lnTo>
                  <a:lnTo>
                    <a:pt x="2700" y="38"/>
                  </a:lnTo>
                  <a:lnTo>
                    <a:pt x="2700" y="38"/>
                  </a:lnTo>
                  <a:lnTo>
                    <a:pt x="2694" y="38"/>
                  </a:lnTo>
                  <a:lnTo>
                    <a:pt x="2694" y="38"/>
                  </a:lnTo>
                  <a:lnTo>
                    <a:pt x="2692" y="36"/>
                  </a:lnTo>
                  <a:lnTo>
                    <a:pt x="2692" y="36"/>
                  </a:lnTo>
                  <a:lnTo>
                    <a:pt x="2688" y="36"/>
                  </a:lnTo>
                  <a:lnTo>
                    <a:pt x="2688" y="36"/>
                  </a:lnTo>
                  <a:lnTo>
                    <a:pt x="2686" y="36"/>
                  </a:lnTo>
                  <a:lnTo>
                    <a:pt x="2686" y="36"/>
                  </a:lnTo>
                  <a:lnTo>
                    <a:pt x="2684" y="36"/>
                  </a:lnTo>
                  <a:lnTo>
                    <a:pt x="2684" y="36"/>
                  </a:lnTo>
                  <a:lnTo>
                    <a:pt x="2682" y="36"/>
                  </a:lnTo>
                  <a:lnTo>
                    <a:pt x="2682" y="36"/>
                  </a:lnTo>
                  <a:lnTo>
                    <a:pt x="2682" y="36"/>
                  </a:lnTo>
                  <a:lnTo>
                    <a:pt x="2682" y="36"/>
                  </a:lnTo>
                  <a:lnTo>
                    <a:pt x="2680" y="36"/>
                  </a:lnTo>
                  <a:lnTo>
                    <a:pt x="2680" y="36"/>
                  </a:lnTo>
                  <a:lnTo>
                    <a:pt x="2680" y="36"/>
                  </a:lnTo>
                  <a:lnTo>
                    <a:pt x="2680" y="36"/>
                  </a:lnTo>
                  <a:lnTo>
                    <a:pt x="2678" y="36"/>
                  </a:lnTo>
                  <a:lnTo>
                    <a:pt x="2678" y="36"/>
                  </a:lnTo>
                  <a:lnTo>
                    <a:pt x="2678" y="36"/>
                  </a:lnTo>
                  <a:lnTo>
                    <a:pt x="2678" y="36"/>
                  </a:lnTo>
                  <a:lnTo>
                    <a:pt x="2678" y="36"/>
                  </a:lnTo>
                  <a:lnTo>
                    <a:pt x="2678" y="36"/>
                  </a:lnTo>
                  <a:lnTo>
                    <a:pt x="2676" y="36"/>
                  </a:lnTo>
                  <a:lnTo>
                    <a:pt x="2676" y="36"/>
                  </a:lnTo>
                  <a:lnTo>
                    <a:pt x="2670" y="36"/>
                  </a:lnTo>
                  <a:lnTo>
                    <a:pt x="2670" y="36"/>
                  </a:lnTo>
                  <a:lnTo>
                    <a:pt x="2664" y="38"/>
                  </a:lnTo>
                  <a:lnTo>
                    <a:pt x="2664" y="38"/>
                  </a:lnTo>
                  <a:lnTo>
                    <a:pt x="2660" y="38"/>
                  </a:lnTo>
                  <a:lnTo>
                    <a:pt x="2660" y="38"/>
                  </a:lnTo>
                  <a:lnTo>
                    <a:pt x="2656" y="38"/>
                  </a:lnTo>
                  <a:lnTo>
                    <a:pt x="2656" y="38"/>
                  </a:lnTo>
                  <a:lnTo>
                    <a:pt x="2656" y="38"/>
                  </a:lnTo>
                  <a:lnTo>
                    <a:pt x="2656" y="38"/>
                  </a:lnTo>
                  <a:lnTo>
                    <a:pt x="2654" y="38"/>
                  </a:lnTo>
                  <a:lnTo>
                    <a:pt x="2654" y="38"/>
                  </a:lnTo>
                  <a:lnTo>
                    <a:pt x="2648" y="38"/>
                  </a:lnTo>
                  <a:lnTo>
                    <a:pt x="2648" y="38"/>
                  </a:lnTo>
                  <a:lnTo>
                    <a:pt x="2644" y="38"/>
                  </a:lnTo>
                  <a:lnTo>
                    <a:pt x="2644" y="38"/>
                  </a:lnTo>
                  <a:lnTo>
                    <a:pt x="2642" y="38"/>
                  </a:lnTo>
                  <a:lnTo>
                    <a:pt x="2642" y="38"/>
                  </a:lnTo>
                  <a:lnTo>
                    <a:pt x="2640" y="38"/>
                  </a:lnTo>
                  <a:lnTo>
                    <a:pt x="2640" y="38"/>
                  </a:lnTo>
                  <a:lnTo>
                    <a:pt x="2636" y="40"/>
                  </a:lnTo>
                  <a:lnTo>
                    <a:pt x="2636" y="40"/>
                  </a:lnTo>
                  <a:lnTo>
                    <a:pt x="2634" y="40"/>
                  </a:lnTo>
                  <a:lnTo>
                    <a:pt x="2634" y="40"/>
                  </a:lnTo>
                  <a:lnTo>
                    <a:pt x="2632" y="40"/>
                  </a:lnTo>
                  <a:lnTo>
                    <a:pt x="2632" y="40"/>
                  </a:lnTo>
                  <a:lnTo>
                    <a:pt x="2630" y="40"/>
                  </a:lnTo>
                  <a:lnTo>
                    <a:pt x="2630" y="40"/>
                  </a:lnTo>
                  <a:lnTo>
                    <a:pt x="2630" y="40"/>
                  </a:lnTo>
                  <a:lnTo>
                    <a:pt x="2630" y="40"/>
                  </a:lnTo>
                  <a:lnTo>
                    <a:pt x="2628" y="40"/>
                  </a:lnTo>
                  <a:lnTo>
                    <a:pt x="2628" y="40"/>
                  </a:lnTo>
                  <a:lnTo>
                    <a:pt x="2624" y="40"/>
                  </a:lnTo>
                  <a:lnTo>
                    <a:pt x="2624" y="40"/>
                  </a:lnTo>
                  <a:lnTo>
                    <a:pt x="2624" y="38"/>
                  </a:lnTo>
                  <a:lnTo>
                    <a:pt x="2624" y="38"/>
                  </a:lnTo>
                  <a:lnTo>
                    <a:pt x="2618" y="38"/>
                  </a:lnTo>
                  <a:lnTo>
                    <a:pt x="2618" y="38"/>
                  </a:lnTo>
                  <a:lnTo>
                    <a:pt x="2616" y="38"/>
                  </a:lnTo>
                  <a:lnTo>
                    <a:pt x="2616" y="38"/>
                  </a:lnTo>
                  <a:lnTo>
                    <a:pt x="2614" y="38"/>
                  </a:lnTo>
                  <a:lnTo>
                    <a:pt x="2614" y="38"/>
                  </a:lnTo>
                  <a:lnTo>
                    <a:pt x="2614" y="38"/>
                  </a:lnTo>
                  <a:lnTo>
                    <a:pt x="2614" y="38"/>
                  </a:lnTo>
                  <a:lnTo>
                    <a:pt x="2612" y="38"/>
                  </a:lnTo>
                  <a:lnTo>
                    <a:pt x="2612" y="38"/>
                  </a:lnTo>
                  <a:lnTo>
                    <a:pt x="2608" y="38"/>
                  </a:lnTo>
                  <a:lnTo>
                    <a:pt x="2608" y="38"/>
                  </a:lnTo>
                  <a:lnTo>
                    <a:pt x="2604" y="38"/>
                  </a:lnTo>
                  <a:lnTo>
                    <a:pt x="2604" y="38"/>
                  </a:lnTo>
                  <a:lnTo>
                    <a:pt x="2602" y="36"/>
                  </a:lnTo>
                  <a:lnTo>
                    <a:pt x="2602" y="36"/>
                  </a:lnTo>
                  <a:lnTo>
                    <a:pt x="2600" y="36"/>
                  </a:lnTo>
                  <a:lnTo>
                    <a:pt x="2600" y="36"/>
                  </a:lnTo>
                  <a:lnTo>
                    <a:pt x="2600" y="36"/>
                  </a:lnTo>
                  <a:lnTo>
                    <a:pt x="2600" y="36"/>
                  </a:lnTo>
                  <a:lnTo>
                    <a:pt x="2598" y="34"/>
                  </a:lnTo>
                  <a:lnTo>
                    <a:pt x="2598" y="34"/>
                  </a:lnTo>
                  <a:lnTo>
                    <a:pt x="2596" y="34"/>
                  </a:lnTo>
                  <a:lnTo>
                    <a:pt x="2596" y="34"/>
                  </a:lnTo>
                  <a:lnTo>
                    <a:pt x="2588" y="34"/>
                  </a:lnTo>
                  <a:lnTo>
                    <a:pt x="2588" y="34"/>
                  </a:lnTo>
                  <a:lnTo>
                    <a:pt x="2584" y="34"/>
                  </a:lnTo>
                  <a:lnTo>
                    <a:pt x="2584" y="34"/>
                  </a:lnTo>
                  <a:lnTo>
                    <a:pt x="2570" y="34"/>
                  </a:lnTo>
                  <a:lnTo>
                    <a:pt x="2570" y="34"/>
                  </a:lnTo>
                  <a:lnTo>
                    <a:pt x="2568" y="34"/>
                  </a:lnTo>
                  <a:lnTo>
                    <a:pt x="2568" y="34"/>
                  </a:lnTo>
                  <a:lnTo>
                    <a:pt x="2566" y="34"/>
                  </a:lnTo>
                  <a:lnTo>
                    <a:pt x="2566" y="34"/>
                  </a:lnTo>
                  <a:lnTo>
                    <a:pt x="2562" y="36"/>
                  </a:lnTo>
                  <a:lnTo>
                    <a:pt x="2562" y="36"/>
                  </a:lnTo>
                  <a:lnTo>
                    <a:pt x="2556" y="36"/>
                  </a:lnTo>
                  <a:lnTo>
                    <a:pt x="2556" y="36"/>
                  </a:lnTo>
                  <a:lnTo>
                    <a:pt x="2552" y="34"/>
                  </a:lnTo>
                  <a:lnTo>
                    <a:pt x="2552" y="34"/>
                  </a:lnTo>
                  <a:lnTo>
                    <a:pt x="2544" y="34"/>
                  </a:lnTo>
                  <a:lnTo>
                    <a:pt x="2544" y="34"/>
                  </a:lnTo>
                  <a:lnTo>
                    <a:pt x="2542" y="34"/>
                  </a:lnTo>
                  <a:lnTo>
                    <a:pt x="2542" y="34"/>
                  </a:lnTo>
                  <a:lnTo>
                    <a:pt x="2536" y="34"/>
                  </a:lnTo>
                  <a:lnTo>
                    <a:pt x="2536" y="34"/>
                  </a:lnTo>
                  <a:lnTo>
                    <a:pt x="2532" y="36"/>
                  </a:lnTo>
                  <a:lnTo>
                    <a:pt x="2532" y="36"/>
                  </a:lnTo>
                  <a:lnTo>
                    <a:pt x="2528" y="36"/>
                  </a:lnTo>
                  <a:lnTo>
                    <a:pt x="2528" y="36"/>
                  </a:lnTo>
                  <a:lnTo>
                    <a:pt x="2526" y="36"/>
                  </a:lnTo>
                  <a:lnTo>
                    <a:pt x="2526" y="36"/>
                  </a:lnTo>
                  <a:lnTo>
                    <a:pt x="2524" y="36"/>
                  </a:lnTo>
                  <a:lnTo>
                    <a:pt x="2524" y="36"/>
                  </a:lnTo>
                  <a:lnTo>
                    <a:pt x="2520" y="36"/>
                  </a:lnTo>
                  <a:lnTo>
                    <a:pt x="2520" y="36"/>
                  </a:lnTo>
                  <a:lnTo>
                    <a:pt x="2516" y="38"/>
                  </a:lnTo>
                  <a:lnTo>
                    <a:pt x="2516" y="38"/>
                  </a:lnTo>
                  <a:lnTo>
                    <a:pt x="2516" y="38"/>
                  </a:lnTo>
                  <a:lnTo>
                    <a:pt x="2516" y="38"/>
                  </a:lnTo>
                  <a:lnTo>
                    <a:pt x="2516" y="38"/>
                  </a:lnTo>
                  <a:lnTo>
                    <a:pt x="2516" y="38"/>
                  </a:lnTo>
                  <a:lnTo>
                    <a:pt x="2516" y="38"/>
                  </a:lnTo>
                  <a:lnTo>
                    <a:pt x="2516" y="38"/>
                  </a:lnTo>
                  <a:lnTo>
                    <a:pt x="2512" y="38"/>
                  </a:lnTo>
                  <a:lnTo>
                    <a:pt x="2512" y="38"/>
                  </a:lnTo>
                  <a:lnTo>
                    <a:pt x="2512" y="36"/>
                  </a:lnTo>
                  <a:lnTo>
                    <a:pt x="2512" y="36"/>
                  </a:lnTo>
                  <a:lnTo>
                    <a:pt x="2510" y="36"/>
                  </a:lnTo>
                  <a:lnTo>
                    <a:pt x="2510" y="36"/>
                  </a:lnTo>
                  <a:lnTo>
                    <a:pt x="2508" y="36"/>
                  </a:lnTo>
                  <a:lnTo>
                    <a:pt x="2508" y="36"/>
                  </a:lnTo>
                  <a:lnTo>
                    <a:pt x="2506" y="36"/>
                  </a:lnTo>
                  <a:lnTo>
                    <a:pt x="2506" y="36"/>
                  </a:lnTo>
                  <a:lnTo>
                    <a:pt x="2504" y="36"/>
                  </a:lnTo>
                  <a:lnTo>
                    <a:pt x="2504" y="36"/>
                  </a:lnTo>
                  <a:lnTo>
                    <a:pt x="2504" y="36"/>
                  </a:lnTo>
                  <a:lnTo>
                    <a:pt x="2504" y="36"/>
                  </a:lnTo>
                  <a:lnTo>
                    <a:pt x="2504" y="36"/>
                  </a:lnTo>
                  <a:lnTo>
                    <a:pt x="2504" y="36"/>
                  </a:lnTo>
                  <a:lnTo>
                    <a:pt x="2504" y="36"/>
                  </a:lnTo>
                  <a:lnTo>
                    <a:pt x="2504" y="36"/>
                  </a:lnTo>
                  <a:lnTo>
                    <a:pt x="2500" y="36"/>
                  </a:lnTo>
                  <a:lnTo>
                    <a:pt x="2500" y="36"/>
                  </a:lnTo>
                  <a:lnTo>
                    <a:pt x="2496" y="36"/>
                  </a:lnTo>
                  <a:lnTo>
                    <a:pt x="2496" y="36"/>
                  </a:lnTo>
                  <a:lnTo>
                    <a:pt x="2492" y="36"/>
                  </a:lnTo>
                  <a:lnTo>
                    <a:pt x="2492" y="36"/>
                  </a:lnTo>
                  <a:lnTo>
                    <a:pt x="2488" y="36"/>
                  </a:lnTo>
                  <a:lnTo>
                    <a:pt x="2488" y="36"/>
                  </a:lnTo>
                  <a:lnTo>
                    <a:pt x="2488" y="36"/>
                  </a:lnTo>
                  <a:lnTo>
                    <a:pt x="2488" y="36"/>
                  </a:lnTo>
                  <a:lnTo>
                    <a:pt x="2484" y="36"/>
                  </a:lnTo>
                  <a:lnTo>
                    <a:pt x="2484" y="36"/>
                  </a:lnTo>
                  <a:lnTo>
                    <a:pt x="2482" y="36"/>
                  </a:lnTo>
                  <a:lnTo>
                    <a:pt x="2482" y="36"/>
                  </a:lnTo>
                  <a:lnTo>
                    <a:pt x="2482" y="36"/>
                  </a:lnTo>
                  <a:lnTo>
                    <a:pt x="2482" y="36"/>
                  </a:lnTo>
                  <a:lnTo>
                    <a:pt x="2482" y="36"/>
                  </a:lnTo>
                  <a:lnTo>
                    <a:pt x="2482" y="36"/>
                  </a:lnTo>
                  <a:lnTo>
                    <a:pt x="2480" y="36"/>
                  </a:lnTo>
                  <a:lnTo>
                    <a:pt x="2480" y="36"/>
                  </a:lnTo>
                  <a:lnTo>
                    <a:pt x="2480" y="36"/>
                  </a:lnTo>
                  <a:lnTo>
                    <a:pt x="2480" y="36"/>
                  </a:lnTo>
                  <a:lnTo>
                    <a:pt x="2474" y="36"/>
                  </a:lnTo>
                  <a:lnTo>
                    <a:pt x="2474" y="36"/>
                  </a:lnTo>
                  <a:lnTo>
                    <a:pt x="2470" y="36"/>
                  </a:lnTo>
                  <a:lnTo>
                    <a:pt x="2470" y="36"/>
                  </a:lnTo>
                  <a:lnTo>
                    <a:pt x="2466" y="38"/>
                  </a:lnTo>
                  <a:lnTo>
                    <a:pt x="2466" y="38"/>
                  </a:lnTo>
                  <a:lnTo>
                    <a:pt x="2464" y="36"/>
                  </a:lnTo>
                  <a:lnTo>
                    <a:pt x="2464" y="36"/>
                  </a:lnTo>
                  <a:lnTo>
                    <a:pt x="2458" y="38"/>
                  </a:lnTo>
                  <a:lnTo>
                    <a:pt x="2458" y="38"/>
                  </a:lnTo>
                  <a:lnTo>
                    <a:pt x="2458" y="38"/>
                  </a:lnTo>
                  <a:lnTo>
                    <a:pt x="2458" y="38"/>
                  </a:lnTo>
                  <a:lnTo>
                    <a:pt x="2456" y="38"/>
                  </a:lnTo>
                  <a:lnTo>
                    <a:pt x="2456" y="38"/>
                  </a:lnTo>
                  <a:lnTo>
                    <a:pt x="2456" y="38"/>
                  </a:lnTo>
                  <a:lnTo>
                    <a:pt x="2456" y="38"/>
                  </a:lnTo>
                  <a:lnTo>
                    <a:pt x="2452" y="36"/>
                  </a:lnTo>
                  <a:lnTo>
                    <a:pt x="2452" y="36"/>
                  </a:lnTo>
                  <a:lnTo>
                    <a:pt x="2448" y="38"/>
                  </a:lnTo>
                  <a:lnTo>
                    <a:pt x="2448" y="38"/>
                  </a:lnTo>
                  <a:lnTo>
                    <a:pt x="2446" y="38"/>
                  </a:lnTo>
                  <a:lnTo>
                    <a:pt x="2446" y="38"/>
                  </a:lnTo>
                  <a:lnTo>
                    <a:pt x="2442" y="40"/>
                  </a:lnTo>
                  <a:lnTo>
                    <a:pt x="2442" y="40"/>
                  </a:lnTo>
                  <a:lnTo>
                    <a:pt x="2438" y="40"/>
                  </a:lnTo>
                  <a:lnTo>
                    <a:pt x="2438" y="40"/>
                  </a:lnTo>
                  <a:lnTo>
                    <a:pt x="2432" y="38"/>
                  </a:lnTo>
                  <a:lnTo>
                    <a:pt x="2432" y="38"/>
                  </a:lnTo>
                  <a:lnTo>
                    <a:pt x="2432" y="38"/>
                  </a:lnTo>
                  <a:lnTo>
                    <a:pt x="2432" y="38"/>
                  </a:lnTo>
                  <a:lnTo>
                    <a:pt x="2430" y="36"/>
                  </a:lnTo>
                  <a:lnTo>
                    <a:pt x="2430" y="36"/>
                  </a:lnTo>
                  <a:lnTo>
                    <a:pt x="2428" y="36"/>
                  </a:lnTo>
                  <a:lnTo>
                    <a:pt x="2428" y="36"/>
                  </a:lnTo>
                  <a:lnTo>
                    <a:pt x="2424" y="34"/>
                  </a:lnTo>
                  <a:lnTo>
                    <a:pt x="2424" y="34"/>
                  </a:lnTo>
                  <a:lnTo>
                    <a:pt x="2420" y="34"/>
                  </a:lnTo>
                  <a:lnTo>
                    <a:pt x="2420" y="34"/>
                  </a:lnTo>
                  <a:lnTo>
                    <a:pt x="2416" y="36"/>
                  </a:lnTo>
                  <a:lnTo>
                    <a:pt x="2416" y="36"/>
                  </a:lnTo>
                  <a:lnTo>
                    <a:pt x="2414" y="36"/>
                  </a:lnTo>
                  <a:lnTo>
                    <a:pt x="2414" y="36"/>
                  </a:lnTo>
                  <a:lnTo>
                    <a:pt x="2412" y="36"/>
                  </a:lnTo>
                  <a:lnTo>
                    <a:pt x="2412" y="36"/>
                  </a:lnTo>
                  <a:lnTo>
                    <a:pt x="2408" y="36"/>
                  </a:lnTo>
                  <a:lnTo>
                    <a:pt x="2408" y="36"/>
                  </a:lnTo>
                  <a:lnTo>
                    <a:pt x="2406" y="36"/>
                  </a:lnTo>
                  <a:lnTo>
                    <a:pt x="2406" y="36"/>
                  </a:lnTo>
                  <a:lnTo>
                    <a:pt x="2402" y="36"/>
                  </a:lnTo>
                  <a:lnTo>
                    <a:pt x="2402" y="36"/>
                  </a:lnTo>
                  <a:lnTo>
                    <a:pt x="2402" y="38"/>
                  </a:lnTo>
                  <a:lnTo>
                    <a:pt x="2402" y="38"/>
                  </a:lnTo>
                  <a:lnTo>
                    <a:pt x="2402" y="38"/>
                  </a:lnTo>
                  <a:lnTo>
                    <a:pt x="2402" y="38"/>
                  </a:lnTo>
                  <a:lnTo>
                    <a:pt x="2402" y="38"/>
                  </a:lnTo>
                  <a:lnTo>
                    <a:pt x="2402" y="38"/>
                  </a:lnTo>
                  <a:lnTo>
                    <a:pt x="2400" y="38"/>
                  </a:lnTo>
                  <a:lnTo>
                    <a:pt x="2400" y="38"/>
                  </a:lnTo>
                  <a:lnTo>
                    <a:pt x="2400" y="38"/>
                  </a:lnTo>
                  <a:lnTo>
                    <a:pt x="2400" y="38"/>
                  </a:lnTo>
                  <a:lnTo>
                    <a:pt x="2400" y="38"/>
                  </a:lnTo>
                  <a:lnTo>
                    <a:pt x="2400" y="38"/>
                  </a:lnTo>
                  <a:lnTo>
                    <a:pt x="2398" y="38"/>
                  </a:lnTo>
                  <a:lnTo>
                    <a:pt x="2398" y="38"/>
                  </a:lnTo>
                  <a:lnTo>
                    <a:pt x="2396" y="36"/>
                  </a:lnTo>
                  <a:lnTo>
                    <a:pt x="2396" y="36"/>
                  </a:lnTo>
                  <a:lnTo>
                    <a:pt x="2394" y="36"/>
                  </a:lnTo>
                  <a:lnTo>
                    <a:pt x="2394" y="36"/>
                  </a:lnTo>
                  <a:lnTo>
                    <a:pt x="2392" y="36"/>
                  </a:lnTo>
                  <a:lnTo>
                    <a:pt x="2392" y="36"/>
                  </a:lnTo>
                  <a:lnTo>
                    <a:pt x="2388" y="36"/>
                  </a:lnTo>
                  <a:lnTo>
                    <a:pt x="2388" y="36"/>
                  </a:lnTo>
                  <a:lnTo>
                    <a:pt x="2384" y="34"/>
                  </a:lnTo>
                  <a:lnTo>
                    <a:pt x="2384" y="34"/>
                  </a:lnTo>
                  <a:lnTo>
                    <a:pt x="2380" y="36"/>
                  </a:lnTo>
                  <a:lnTo>
                    <a:pt x="2380" y="36"/>
                  </a:lnTo>
                  <a:lnTo>
                    <a:pt x="2374" y="36"/>
                  </a:lnTo>
                  <a:lnTo>
                    <a:pt x="2374" y="36"/>
                  </a:lnTo>
                  <a:lnTo>
                    <a:pt x="2372" y="38"/>
                  </a:lnTo>
                  <a:lnTo>
                    <a:pt x="2372" y="38"/>
                  </a:lnTo>
                  <a:lnTo>
                    <a:pt x="2368" y="38"/>
                  </a:lnTo>
                  <a:lnTo>
                    <a:pt x="2368" y="38"/>
                  </a:lnTo>
                  <a:lnTo>
                    <a:pt x="2366" y="38"/>
                  </a:lnTo>
                  <a:lnTo>
                    <a:pt x="2366" y="38"/>
                  </a:lnTo>
                  <a:lnTo>
                    <a:pt x="2366" y="38"/>
                  </a:lnTo>
                  <a:lnTo>
                    <a:pt x="2366" y="38"/>
                  </a:lnTo>
                  <a:lnTo>
                    <a:pt x="2364" y="36"/>
                  </a:lnTo>
                  <a:lnTo>
                    <a:pt x="2364" y="36"/>
                  </a:lnTo>
                  <a:lnTo>
                    <a:pt x="2356" y="36"/>
                  </a:lnTo>
                  <a:lnTo>
                    <a:pt x="2356" y="36"/>
                  </a:lnTo>
                  <a:lnTo>
                    <a:pt x="2354" y="34"/>
                  </a:lnTo>
                  <a:lnTo>
                    <a:pt x="2354" y="34"/>
                  </a:lnTo>
                  <a:lnTo>
                    <a:pt x="2352" y="34"/>
                  </a:lnTo>
                  <a:lnTo>
                    <a:pt x="2352" y="34"/>
                  </a:lnTo>
                  <a:lnTo>
                    <a:pt x="2350" y="34"/>
                  </a:lnTo>
                  <a:lnTo>
                    <a:pt x="2350" y="34"/>
                  </a:lnTo>
                  <a:lnTo>
                    <a:pt x="2344" y="34"/>
                  </a:lnTo>
                  <a:lnTo>
                    <a:pt x="2344" y="34"/>
                  </a:lnTo>
                  <a:lnTo>
                    <a:pt x="2342" y="36"/>
                  </a:lnTo>
                  <a:lnTo>
                    <a:pt x="2342" y="36"/>
                  </a:lnTo>
                  <a:lnTo>
                    <a:pt x="2338" y="36"/>
                  </a:lnTo>
                  <a:lnTo>
                    <a:pt x="2338" y="36"/>
                  </a:lnTo>
                  <a:lnTo>
                    <a:pt x="2334" y="38"/>
                  </a:lnTo>
                  <a:lnTo>
                    <a:pt x="2334" y="38"/>
                  </a:lnTo>
                  <a:lnTo>
                    <a:pt x="2328" y="36"/>
                  </a:lnTo>
                  <a:lnTo>
                    <a:pt x="2328" y="36"/>
                  </a:lnTo>
                  <a:lnTo>
                    <a:pt x="2328" y="36"/>
                  </a:lnTo>
                  <a:lnTo>
                    <a:pt x="2328" y="36"/>
                  </a:lnTo>
                  <a:lnTo>
                    <a:pt x="2326" y="36"/>
                  </a:lnTo>
                  <a:lnTo>
                    <a:pt x="2326" y="36"/>
                  </a:lnTo>
                  <a:lnTo>
                    <a:pt x="2324" y="34"/>
                  </a:lnTo>
                  <a:lnTo>
                    <a:pt x="2324" y="34"/>
                  </a:lnTo>
                  <a:lnTo>
                    <a:pt x="2320" y="34"/>
                  </a:lnTo>
                  <a:lnTo>
                    <a:pt x="2320" y="34"/>
                  </a:lnTo>
                  <a:lnTo>
                    <a:pt x="2318" y="34"/>
                  </a:lnTo>
                  <a:lnTo>
                    <a:pt x="2318" y="34"/>
                  </a:lnTo>
                  <a:lnTo>
                    <a:pt x="2312" y="34"/>
                  </a:lnTo>
                  <a:lnTo>
                    <a:pt x="2312" y="34"/>
                  </a:lnTo>
                  <a:lnTo>
                    <a:pt x="2306" y="34"/>
                  </a:lnTo>
                  <a:lnTo>
                    <a:pt x="2306" y="34"/>
                  </a:lnTo>
                  <a:lnTo>
                    <a:pt x="2300" y="34"/>
                  </a:lnTo>
                  <a:lnTo>
                    <a:pt x="2300" y="34"/>
                  </a:lnTo>
                  <a:lnTo>
                    <a:pt x="2294" y="36"/>
                  </a:lnTo>
                  <a:lnTo>
                    <a:pt x="2294" y="36"/>
                  </a:lnTo>
                  <a:lnTo>
                    <a:pt x="2294" y="36"/>
                  </a:lnTo>
                  <a:lnTo>
                    <a:pt x="2294" y="36"/>
                  </a:lnTo>
                  <a:lnTo>
                    <a:pt x="2292" y="36"/>
                  </a:lnTo>
                  <a:lnTo>
                    <a:pt x="2292" y="36"/>
                  </a:lnTo>
                  <a:lnTo>
                    <a:pt x="2290" y="34"/>
                  </a:lnTo>
                  <a:lnTo>
                    <a:pt x="2290" y="34"/>
                  </a:lnTo>
                  <a:lnTo>
                    <a:pt x="2286" y="34"/>
                  </a:lnTo>
                  <a:lnTo>
                    <a:pt x="2286" y="34"/>
                  </a:lnTo>
                  <a:lnTo>
                    <a:pt x="2284" y="34"/>
                  </a:lnTo>
                  <a:lnTo>
                    <a:pt x="2284" y="34"/>
                  </a:lnTo>
                  <a:lnTo>
                    <a:pt x="2282" y="32"/>
                  </a:lnTo>
                  <a:lnTo>
                    <a:pt x="2282" y="32"/>
                  </a:lnTo>
                  <a:lnTo>
                    <a:pt x="2276" y="34"/>
                  </a:lnTo>
                  <a:lnTo>
                    <a:pt x="2276" y="34"/>
                  </a:lnTo>
                  <a:lnTo>
                    <a:pt x="2272" y="36"/>
                  </a:lnTo>
                  <a:lnTo>
                    <a:pt x="2272" y="36"/>
                  </a:lnTo>
                  <a:lnTo>
                    <a:pt x="2262" y="36"/>
                  </a:lnTo>
                  <a:lnTo>
                    <a:pt x="2262" y="36"/>
                  </a:lnTo>
                  <a:lnTo>
                    <a:pt x="2258" y="34"/>
                  </a:lnTo>
                  <a:lnTo>
                    <a:pt x="2258" y="34"/>
                  </a:lnTo>
                  <a:lnTo>
                    <a:pt x="2254" y="36"/>
                  </a:lnTo>
                  <a:lnTo>
                    <a:pt x="2254" y="36"/>
                  </a:lnTo>
                  <a:lnTo>
                    <a:pt x="2252" y="36"/>
                  </a:lnTo>
                  <a:lnTo>
                    <a:pt x="2248" y="34"/>
                  </a:lnTo>
                  <a:lnTo>
                    <a:pt x="2248" y="34"/>
                  </a:lnTo>
                  <a:lnTo>
                    <a:pt x="2244" y="34"/>
                  </a:lnTo>
                  <a:lnTo>
                    <a:pt x="2244" y="34"/>
                  </a:lnTo>
                  <a:lnTo>
                    <a:pt x="2244" y="34"/>
                  </a:lnTo>
                  <a:lnTo>
                    <a:pt x="2244" y="34"/>
                  </a:lnTo>
                  <a:lnTo>
                    <a:pt x="2242" y="34"/>
                  </a:lnTo>
                  <a:lnTo>
                    <a:pt x="2242" y="34"/>
                  </a:lnTo>
                  <a:lnTo>
                    <a:pt x="2238" y="36"/>
                  </a:lnTo>
                  <a:lnTo>
                    <a:pt x="2238" y="36"/>
                  </a:lnTo>
                  <a:lnTo>
                    <a:pt x="2238" y="36"/>
                  </a:lnTo>
                  <a:lnTo>
                    <a:pt x="2238" y="36"/>
                  </a:lnTo>
                  <a:lnTo>
                    <a:pt x="2234" y="36"/>
                  </a:lnTo>
                  <a:lnTo>
                    <a:pt x="2234" y="36"/>
                  </a:lnTo>
                  <a:lnTo>
                    <a:pt x="2234" y="36"/>
                  </a:lnTo>
                  <a:lnTo>
                    <a:pt x="2234" y="36"/>
                  </a:lnTo>
                  <a:lnTo>
                    <a:pt x="2234" y="36"/>
                  </a:lnTo>
                  <a:lnTo>
                    <a:pt x="2234" y="36"/>
                  </a:lnTo>
                  <a:lnTo>
                    <a:pt x="2226" y="38"/>
                  </a:lnTo>
                  <a:lnTo>
                    <a:pt x="2226" y="38"/>
                  </a:lnTo>
                  <a:lnTo>
                    <a:pt x="2218" y="38"/>
                  </a:lnTo>
                  <a:lnTo>
                    <a:pt x="2218" y="38"/>
                  </a:lnTo>
                  <a:lnTo>
                    <a:pt x="2216" y="40"/>
                  </a:lnTo>
                  <a:lnTo>
                    <a:pt x="2216" y="40"/>
                  </a:lnTo>
                  <a:lnTo>
                    <a:pt x="2212" y="40"/>
                  </a:lnTo>
                  <a:lnTo>
                    <a:pt x="2212" y="40"/>
                  </a:lnTo>
                  <a:lnTo>
                    <a:pt x="2210" y="38"/>
                  </a:lnTo>
                  <a:lnTo>
                    <a:pt x="2210" y="38"/>
                  </a:lnTo>
                  <a:lnTo>
                    <a:pt x="2208" y="36"/>
                  </a:lnTo>
                  <a:lnTo>
                    <a:pt x="2208" y="36"/>
                  </a:lnTo>
                  <a:lnTo>
                    <a:pt x="2204" y="36"/>
                  </a:lnTo>
                  <a:lnTo>
                    <a:pt x="2200" y="36"/>
                  </a:lnTo>
                  <a:lnTo>
                    <a:pt x="2200" y="36"/>
                  </a:lnTo>
                  <a:lnTo>
                    <a:pt x="2194" y="36"/>
                  </a:lnTo>
                  <a:lnTo>
                    <a:pt x="2194" y="36"/>
                  </a:lnTo>
                  <a:lnTo>
                    <a:pt x="2194" y="36"/>
                  </a:lnTo>
                  <a:lnTo>
                    <a:pt x="2194" y="36"/>
                  </a:lnTo>
                  <a:lnTo>
                    <a:pt x="2190" y="36"/>
                  </a:lnTo>
                  <a:lnTo>
                    <a:pt x="2190" y="36"/>
                  </a:lnTo>
                  <a:lnTo>
                    <a:pt x="2186" y="36"/>
                  </a:lnTo>
                  <a:lnTo>
                    <a:pt x="2186" y="36"/>
                  </a:lnTo>
                  <a:lnTo>
                    <a:pt x="2184" y="36"/>
                  </a:lnTo>
                  <a:lnTo>
                    <a:pt x="2184" y="36"/>
                  </a:lnTo>
                  <a:lnTo>
                    <a:pt x="2178" y="36"/>
                  </a:lnTo>
                  <a:lnTo>
                    <a:pt x="2178" y="36"/>
                  </a:lnTo>
                  <a:lnTo>
                    <a:pt x="2170" y="36"/>
                  </a:lnTo>
                  <a:lnTo>
                    <a:pt x="2170" y="36"/>
                  </a:lnTo>
                  <a:lnTo>
                    <a:pt x="2168" y="38"/>
                  </a:lnTo>
                  <a:lnTo>
                    <a:pt x="2168" y="38"/>
                  </a:lnTo>
                  <a:lnTo>
                    <a:pt x="2164" y="38"/>
                  </a:lnTo>
                  <a:lnTo>
                    <a:pt x="2164" y="38"/>
                  </a:lnTo>
                  <a:lnTo>
                    <a:pt x="2162" y="38"/>
                  </a:lnTo>
                  <a:lnTo>
                    <a:pt x="2162" y="38"/>
                  </a:lnTo>
                  <a:lnTo>
                    <a:pt x="2158" y="38"/>
                  </a:lnTo>
                  <a:lnTo>
                    <a:pt x="2158" y="38"/>
                  </a:lnTo>
                  <a:lnTo>
                    <a:pt x="2154" y="36"/>
                  </a:lnTo>
                  <a:lnTo>
                    <a:pt x="2154" y="36"/>
                  </a:lnTo>
                  <a:lnTo>
                    <a:pt x="2148" y="38"/>
                  </a:lnTo>
                  <a:lnTo>
                    <a:pt x="2148" y="38"/>
                  </a:lnTo>
                  <a:lnTo>
                    <a:pt x="2144" y="36"/>
                  </a:lnTo>
                  <a:lnTo>
                    <a:pt x="2144" y="36"/>
                  </a:lnTo>
                  <a:lnTo>
                    <a:pt x="2140" y="36"/>
                  </a:lnTo>
                  <a:lnTo>
                    <a:pt x="2140" y="36"/>
                  </a:lnTo>
                  <a:lnTo>
                    <a:pt x="2130" y="36"/>
                  </a:lnTo>
                  <a:lnTo>
                    <a:pt x="2130" y="36"/>
                  </a:lnTo>
                  <a:lnTo>
                    <a:pt x="2128" y="36"/>
                  </a:lnTo>
                  <a:lnTo>
                    <a:pt x="2128" y="36"/>
                  </a:lnTo>
                  <a:lnTo>
                    <a:pt x="2124" y="36"/>
                  </a:lnTo>
                  <a:lnTo>
                    <a:pt x="2118" y="36"/>
                  </a:lnTo>
                  <a:lnTo>
                    <a:pt x="2118" y="36"/>
                  </a:lnTo>
                  <a:lnTo>
                    <a:pt x="2114" y="36"/>
                  </a:lnTo>
                  <a:lnTo>
                    <a:pt x="2110" y="38"/>
                  </a:lnTo>
                  <a:lnTo>
                    <a:pt x="2110" y="38"/>
                  </a:lnTo>
                  <a:lnTo>
                    <a:pt x="2102" y="38"/>
                  </a:lnTo>
                  <a:lnTo>
                    <a:pt x="2102" y="38"/>
                  </a:lnTo>
                  <a:lnTo>
                    <a:pt x="2100" y="36"/>
                  </a:lnTo>
                  <a:lnTo>
                    <a:pt x="2100" y="36"/>
                  </a:lnTo>
                  <a:lnTo>
                    <a:pt x="2096" y="36"/>
                  </a:lnTo>
                  <a:lnTo>
                    <a:pt x="2092" y="36"/>
                  </a:lnTo>
                  <a:lnTo>
                    <a:pt x="2092" y="36"/>
                  </a:lnTo>
                  <a:lnTo>
                    <a:pt x="2090" y="38"/>
                  </a:lnTo>
                  <a:lnTo>
                    <a:pt x="2090" y="38"/>
                  </a:lnTo>
                  <a:lnTo>
                    <a:pt x="2088" y="38"/>
                  </a:lnTo>
                  <a:lnTo>
                    <a:pt x="2088" y="38"/>
                  </a:lnTo>
                  <a:lnTo>
                    <a:pt x="2082" y="38"/>
                  </a:lnTo>
                  <a:lnTo>
                    <a:pt x="2082" y="38"/>
                  </a:lnTo>
                  <a:lnTo>
                    <a:pt x="2078" y="40"/>
                  </a:lnTo>
                  <a:lnTo>
                    <a:pt x="2078" y="40"/>
                  </a:lnTo>
                  <a:lnTo>
                    <a:pt x="2078" y="40"/>
                  </a:lnTo>
                  <a:lnTo>
                    <a:pt x="2078" y="40"/>
                  </a:lnTo>
                  <a:lnTo>
                    <a:pt x="2074" y="40"/>
                  </a:lnTo>
                  <a:lnTo>
                    <a:pt x="2074" y="40"/>
                  </a:lnTo>
                  <a:lnTo>
                    <a:pt x="2074" y="40"/>
                  </a:lnTo>
                  <a:lnTo>
                    <a:pt x="2074" y="40"/>
                  </a:lnTo>
                  <a:lnTo>
                    <a:pt x="2074" y="40"/>
                  </a:lnTo>
                  <a:lnTo>
                    <a:pt x="2074" y="40"/>
                  </a:lnTo>
                  <a:lnTo>
                    <a:pt x="2072" y="40"/>
                  </a:lnTo>
                  <a:lnTo>
                    <a:pt x="2072" y="40"/>
                  </a:lnTo>
                  <a:lnTo>
                    <a:pt x="2068" y="40"/>
                  </a:lnTo>
                  <a:lnTo>
                    <a:pt x="2068" y="40"/>
                  </a:lnTo>
                  <a:lnTo>
                    <a:pt x="2062" y="40"/>
                  </a:lnTo>
                  <a:lnTo>
                    <a:pt x="2058" y="38"/>
                  </a:lnTo>
                  <a:lnTo>
                    <a:pt x="2058" y="38"/>
                  </a:lnTo>
                  <a:lnTo>
                    <a:pt x="2052" y="38"/>
                  </a:lnTo>
                  <a:lnTo>
                    <a:pt x="2052" y="38"/>
                  </a:lnTo>
                  <a:lnTo>
                    <a:pt x="2046" y="40"/>
                  </a:lnTo>
                  <a:lnTo>
                    <a:pt x="2042" y="40"/>
                  </a:lnTo>
                  <a:lnTo>
                    <a:pt x="2042" y="40"/>
                  </a:lnTo>
                  <a:lnTo>
                    <a:pt x="2040" y="40"/>
                  </a:lnTo>
                  <a:lnTo>
                    <a:pt x="2040" y="40"/>
                  </a:lnTo>
                  <a:lnTo>
                    <a:pt x="2036" y="40"/>
                  </a:lnTo>
                  <a:lnTo>
                    <a:pt x="2036" y="40"/>
                  </a:lnTo>
                  <a:lnTo>
                    <a:pt x="2030" y="40"/>
                  </a:lnTo>
                  <a:lnTo>
                    <a:pt x="2030" y="40"/>
                  </a:lnTo>
                  <a:lnTo>
                    <a:pt x="2024" y="40"/>
                  </a:lnTo>
                  <a:lnTo>
                    <a:pt x="2024" y="40"/>
                  </a:lnTo>
                  <a:lnTo>
                    <a:pt x="2020" y="40"/>
                  </a:lnTo>
                  <a:lnTo>
                    <a:pt x="2020" y="40"/>
                  </a:lnTo>
                  <a:lnTo>
                    <a:pt x="2018" y="40"/>
                  </a:lnTo>
                  <a:lnTo>
                    <a:pt x="2018" y="40"/>
                  </a:lnTo>
                  <a:lnTo>
                    <a:pt x="2016" y="40"/>
                  </a:lnTo>
                  <a:lnTo>
                    <a:pt x="2016" y="40"/>
                  </a:lnTo>
                  <a:lnTo>
                    <a:pt x="2016" y="40"/>
                  </a:lnTo>
                  <a:lnTo>
                    <a:pt x="2016" y="40"/>
                  </a:lnTo>
                  <a:lnTo>
                    <a:pt x="2016" y="38"/>
                  </a:lnTo>
                  <a:lnTo>
                    <a:pt x="2016" y="38"/>
                  </a:lnTo>
                  <a:lnTo>
                    <a:pt x="2010" y="40"/>
                  </a:lnTo>
                  <a:lnTo>
                    <a:pt x="2010" y="40"/>
                  </a:lnTo>
                  <a:lnTo>
                    <a:pt x="2010" y="40"/>
                  </a:lnTo>
                  <a:lnTo>
                    <a:pt x="2010" y="40"/>
                  </a:lnTo>
                  <a:lnTo>
                    <a:pt x="2008" y="40"/>
                  </a:lnTo>
                  <a:lnTo>
                    <a:pt x="2008" y="40"/>
                  </a:lnTo>
                  <a:lnTo>
                    <a:pt x="2006" y="40"/>
                  </a:lnTo>
                  <a:lnTo>
                    <a:pt x="2006" y="40"/>
                  </a:lnTo>
                  <a:lnTo>
                    <a:pt x="2000" y="40"/>
                  </a:lnTo>
                  <a:lnTo>
                    <a:pt x="2000" y="40"/>
                  </a:lnTo>
                  <a:lnTo>
                    <a:pt x="1998" y="40"/>
                  </a:lnTo>
                  <a:lnTo>
                    <a:pt x="1998" y="40"/>
                  </a:lnTo>
                  <a:lnTo>
                    <a:pt x="1996" y="40"/>
                  </a:lnTo>
                  <a:lnTo>
                    <a:pt x="1996" y="40"/>
                  </a:lnTo>
                  <a:lnTo>
                    <a:pt x="1994" y="40"/>
                  </a:lnTo>
                  <a:lnTo>
                    <a:pt x="1994" y="40"/>
                  </a:lnTo>
                  <a:lnTo>
                    <a:pt x="1988" y="38"/>
                  </a:lnTo>
                  <a:lnTo>
                    <a:pt x="1988" y="38"/>
                  </a:lnTo>
                  <a:lnTo>
                    <a:pt x="1984" y="38"/>
                  </a:lnTo>
                  <a:lnTo>
                    <a:pt x="1984" y="38"/>
                  </a:lnTo>
                  <a:lnTo>
                    <a:pt x="1976" y="38"/>
                  </a:lnTo>
                  <a:lnTo>
                    <a:pt x="1976" y="38"/>
                  </a:lnTo>
                  <a:lnTo>
                    <a:pt x="1972" y="38"/>
                  </a:lnTo>
                  <a:lnTo>
                    <a:pt x="1972" y="38"/>
                  </a:lnTo>
                  <a:lnTo>
                    <a:pt x="1968" y="40"/>
                  </a:lnTo>
                  <a:lnTo>
                    <a:pt x="1968" y="40"/>
                  </a:lnTo>
                  <a:lnTo>
                    <a:pt x="1964" y="40"/>
                  </a:lnTo>
                  <a:lnTo>
                    <a:pt x="1964" y="40"/>
                  </a:lnTo>
                  <a:lnTo>
                    <a:pt x="1960" y="40"/>
                  </a:lnTo>
                  <a:lnTo>
                    <a:pt x="1960" y="40"/>
                  </a:lnTo>
                  <a:lnTo>
                    <a:pt x="1958" y="40"/>
                  </a:lnTo>
                  <a:lnTo>
                    <a:pt x="1958" y="40"/>
                  </a:lnTo>
                  <a:lnTo>
                    <a:pt x="1950" y="40"/>
                  </a:lnTo>
                  <a:lnTo>
                    <a:pt x="1950" y="40"/>
                  </a:lnTo>
                  <a:lnTo>
                    <a:pt x="1948" y="40"/>
                  </a:lnTo>
                  <a:lnTo>
                    <a:pt x="1948" y="40"/>
                  </a:lnTo>
                  <a:lnTo>
                    <a:pt x="1948" y="40"/>
                  </a:lnTo>
                  <a:lnTo>
                    <a:pt x="1948" y="40"/>
                  </a:lnTo>
                  <a:lnTo>
                    <a:pt x="1948" y="40"/>
                  </a:lnTo>
                  <a:lnTo>
                    <a:pt x="1948" y="40"/>
                  </a:lnTo>
                  <a:lnTo>
                    <a:pt x="1948" y="40"/>
                  </a:lnTo>
                  <a:lnTo>
                    <a:pt x="1948" y="40"/>
                  </a:lnTo>
                  <a:lnTo>
                    <a:pt x="1946" y="40"/>
                  </a:lnTo>
                  <a:lnTo>
                    <a:pt x="1946" y="40"/>
                  </a:lnTo>
                  <a:lnTo>
                    <a:pt x="1944" y="40"/>
                  </a:lnTo>
                  <a:lnTo>
                    <a:pt x="1944" y="40"/>
                  </a:lnTo>
                  <a:lnTo>
                    <a:pt x="1944" y="40"/>
                  </a:lnTo>
                  <a:lnTo>
                    <a:pt x="1944" y="40"/>
                  </a:lnTo>
                  <a:lnTo>
                    <a:pt x="1944" y="40"/>
                  </a:lnTo>
                  <a:lnTo>
                    <a:pt x="1944" y="40"/>
                  </a:lnTo>
                  <a:lnTo>
                    <a:pt x="1942" y="40"/>
                  </a:lnTo>
                  <a:lnTo>
                    <a:pt x="1942" y="40"/>
                  </a:lnTo>
                  <a:lnTo>
                    <a:pt x="1942" y="40"/>
                  </a:lnTo>
                  <a:lnTo>
                    <a:pt x="1942" y="40"/>
                  </a:lnTo>
                  <a:lnTo>
                    <a:pt x="1934" y="40"/>
                  </a:lnTo>
                  <a:lnTo>
                    <a:pt x="1934" y="40"/>
                  </a:lnTo>
                  <a:lnTo>
                    <a:pt x="1932" y="40"/>
                  </a:lnTo>
                  <a:lnTo>
                    <a:pt x="1932" y="40"/>
                  </a:lnTo>
                  <a:lnTo>
                    <a:pt x="1932" y="40"/>
                  </a:lnTo>
                  <a:lnTo>
                    <a:pt x="1932" y="40"/>
                  </a:lnTo>
                  <a:lnTo>
                    <a:pt x="1932" y="40"/>
                  </a:lnTo>
                  <a:lnTo>
                    <a:pt x="1928" y="40"/>
                  </a:lnTo>
                  <a:lnTo>
                    <a:pt x="1924" y="40"/>
                  </a:lnTo>
                  <a:lnTo>
                    <a:pt x="1924" y="40"/>
                  </a:lnTo>
                  <a:lnTo>
                    <a:pt x="1924" y="40"/>
                  </a:lnTo>
                  <a:lnTo>
                    <a:pt x="1924" y="40"/>
                  </a:lnTo>
                  <a:lnTo>
                    <a:pt x="1922" y="40"/>
                  </a:lnTo>
                  <a:lnTo>
                    <a:pt x="1922" y="40"/>
                  </a:lnTo>
                  <a:lnTo>
                    <a:pt x="1918" y="40"/>
                  </a:lnTo>
                  <a:lnTo>
                    <a:pt x="1918" y="40"/>
                  </a:lnTo>
                  <a:lnTo>
                    <a:pt x="1914" y="40"/>
                  </a:lnTo>
                  <a:lnTo>
                    <a:pt x="1914" y="40"/>
                  </a:lnTo>
                  <a:lnTo>
                    <a:pt x="1910" y="40"/>
                  </a:lnTo>
                  <a:lnTo>
                    <a:pt x="1910" y="40"/>
                  </a:lnTo>
                  <a:lnTo>
                    <a:pt x="1908" y="40"/>
                  </a:lnTo>
                  <a:lnTo>
                    <a:pt x="1908" y="40"/>
                  </a:lnTo>
                  <a:lnTo>
                    <a:pt x="1906" y="42"/>
                  </a:lnTo>
                  <a:lnTo>
                    <a:pt x="1906" y="42"/>
                  </a:lnTo>
                  <a:lnTo>
                    <a:pt x="1900" y="42"/>
                  </a:lnTo>
                  <a:lnTo>
                    <a:pt x="1900" y="42"/>
                  </a:lnTo>
                  <a:lnTo>
                    <a:pt x="1900" y="42"/>
                  </a:lnTo>
                  <a:lnTo>
                    <a:pt x="1900" y="42"/>
                  </a:lnTo>
                  <a:lnTo>
                    <a:pt x="1896" y="42"/>
                  </a:lnTo>
                  <a:lnTo>
                    <a:pt x="1896" y="42"/>
                  </a:lnTo>
                  <a:lnTo>
                    <a:pt x="1896" y="42"/>
                  </a:lnTo>
                  <a:lnTo>
                    <a:pt x="1896" y="42"/>
                  </a:lnTo>
                  <a:lnTo>
                    <a:pt x="1894" y="42"/>
                  </a:lnTo>
                  <a:lnTo>
                    <a:pt x="1894" y="42"/>
                  </a:lnTo>
                  <a:lnTo>
                    <a:pt x="1888" y="42"/>
                  </a:lnTo>
                  <a:lnTo>
                    <a:pt x="1888" y="42"/>
                  </a:lnTo>
                  <a:lnTo>
                    <a:pt x="1886" y="42"/>
                  </a:lnTo>
                  <a:lnTo>
                    <a:pt x="1886" y="42"/>
                  </a:lnTo>
                  <a:lnTo>
                    <a:pt x="1886" y="42"/>
                  </a:lnTo>
                  <a:lnTo>
                    <a:pt x="1886" y="42"/>
                  </a:lnTo>
                  <a:lnTo>
                    <a:pt x="1884" y="40"/>
                  </a:lnTo>
                  <a:lnTo>
                    <a:pt x="1884" y="40"/>
                  </a:lnTo>
                  <a:lnTo>
                    <a:pt x="1882" y="42"/>
                  </a:lnTo>
                  <a:lnTo>
                    <a:pt x="1882" y="42"/>
                  </a:lnTo>
                  <a:lnTo>
                    <a:pt x="1882" y="40"/>
                  </a:lnTo>
                  <a:lnTo>
                    <a:pt x="1882" y="40"/>
                  </a:lnTo>
                  <a:lnTo>
                    <a:pt x="1882" y="40"/>
                  </a:lnTo>
                  <a:lnTo>
                    <a:pt x="1882" y="40"/>
                  </a:lnTo>
                  <a:lnTo>
                    <a:pt x="1880" y="40"/>
                  </a:lnTo>
                  <a:lnTo>
                    <a:pt x="1880" y="40"/>
                  </a:lnTo>
                  <a:lnTo>
                    <a:pt x="1876" y="40"/>
                  </a:lnTo>
                  <a:lnTo>
                    <a:pt x="1876" y="40"/>
                  </a:lnTo>
                  <a:lnTo>
                    <a:pt x="1874" y="42"/>
                  </a:lnTo>
                  <a:lnTo>
                    <a:pt x="1874" y="42"/>
                  </a:lnTo>
                  <a:lnTo>
                    <a:pt x="1870" y="42"/>
                  </a:lnTo>
                  <a:lnTo>
                    <a:pt x="1870" y="42"/>
                  </a:lnTo>
                  <a:lnTo>
                    <a:pt x="1866" y="44"/>
                  </a:lnTo>
                  <a:lnTo>
                    <a:pt x="1866" y="44"/>
                  </a:lnTo>
                  <a:lnTo>
                    <a:pt x="1860" y="42"/>
                  </a:lnTo>
                  <a:lnTo>
                    <a:pt x="1860" y="42"/>
                  </a:lnTo>
                  <a:lnTo>
                    <a:pt x="1856" y="42"/>
                  </a:lnTo>
                  <a:lnTo>
                    <a:pt x="1856" y="42"/>
                  </a:lnTo>
                  <a:lnTo>
                    <a:pt x="1848" y="42"/>
                  </a:lnTo>
                  <a:lnTo>
                    <a:pt x="1848" y="42"/>
                  </a:lnTo>
                  <a:lnTo>
                    <a:pt x="1846" y="42"/>
                  </a:lnTo>
                  <a:lnTo>
                    <a:pt x="1846" y="42"/>
                  </a:lnTo>
                  <a:lnTo>
                    <a:pt x="1842" y="42"/>
                  </a:lnTo>
                  <a:lnTo>
                    <a:pt x="1842" y="42"/>
                  </a:lnTo>
                  <a:lnTo>
                    <a:pt x="1842" y="42"/>
                  </a:lnTo>
                  <a:lnTo>
                    <a:pt x="1842" y="42"/>
                  </a:lnTo>
                  <a:lnTo>
                    <a:pt x="1840" y="42"/>
                  </a:lnTo>
                  <a:lnTo>
                    <a:pt x="1840" y="42"/>
                  </a:lnTo>
                  <a:lnTo>
                    <a:pt x="1840" y="42"/>
                  </a:lnTo>
                  <a:lnTo>
                    <a:pt x="1840" y="42"/>
                  </a:lnTo>
                  <a:lnTo>
                    <a:pt x="1836" y="42"/>
                  </a:lnTo>
                  <a:lnTo>
                    <a:pt x="1832" y="42"/>
                  </a:lnTo>
                  <a:lnTo>
                    <a:pt x="1832" y="42"/>
                  </a:lnTo>
                  <a:lnTo>
                    <a:pt x="1832" y="38"/>
                  </a:lnTo>
                  <a:lnTo>
                    <a:pt x="1832" y="38"/>
                  </a:lnTo>
                  <a:lnTo>
                    <a:pt x="1830" y="38"/>
                  </a:lnTo>
                  <a:lnTo>
                    <a:pt x="1830" y="38"/>
                  </a:lnTo>
                  <a:lnTo>
                    <a:pt x="1828" y="40"/>
                  </a:lnTo>
                  <a:lnTo>
                    <a:pt x="1828" y="40"/>
                  </a:lnTo>
                  <a:lnTo>
                    <a:pt x="1826" y="40"/>
                  </a:lnTo>
                  <a:lnTo>
                    <a:pt x="1826" y="40"/>
                  </a:lnTo>
                  <a:lnTo>
                    <a:pt x="1820" y="40"/>
                  </a:lnTo>
                  <a:lnTo>
                    <a:pt x="1820" y="40"/>
                  </a:lnTo>
                  <a:lnTo>
                    <a:pt x="1820" y="40"/>
                  </a:lnTo>
                  <a:lnTo>
                    <a:pt x="1820" y="40"/>
                  </a:lnTo>
                  <a:lnTo>
                    <a:pt x="1816" y="38"/>
                  </a:lnTo>
                  <a:lnTo>
                    <a:pt x="1816" y="38"/>
                  </a:lnTo>
                  <a:lnTo>
                    <a:pt x="1814" y="38"/>
                  </a:lnTo>
                  <a:lnTo>
                    <a:pt x="1812" y="40"/>
                  </a:lnTo>
                  <a:lnTo>
                    <a:pt x="1812" y="40"/>
                  </a:lnTo>
                  <a:lnTo>
                    <a:pt x="1812" y="42"/>
                  </a:lnTo>
                  <a:lnTo>
                    <a:pt x="1812" y="42"/>
                  </a:lnTo>
                  <a:lnTo>
                    <a:pt x="1804" y="42"/>
                  </a:lnTo>
                  <a:lnTo>
                    <a:pt x="1804" y="42"/>
                  </a:lnTo>
                  <a:lnTo>
                    <a:pt x="1798" y="42"/>
                  </a:lnTo>
                  <a:lnTo>
                    <a:pt x="1798" y="42"/>
                  </a:lnTo>
                  <a:lnTo>
                    <a:pt x="1790" y="44"/>
                  </a:lnTo>
                  <a:lnTo>
                    <a:pt x="1790" y="44"/>
                  </a:lnTo>
                  <a:lnTo>
                    <a:pt x="1786" y="44"/>
                  </a:lnTo>
                  <a:lnTo>
                    <a:pt x="1782" y="44"/>
                  </a:lnTo>
                  <a:lnTo>
                    <a:pt x="1782" y="44"/>
                  </a:lnTo>
                  <a:lnTo>
                    <a:pt x="1778" y="44"/>
                  </a:lnTo>
                  <a:lnTo>
                    <a:pt x="1778" y="44"/>
                  </a:lnTo>
                  <a:lnTo>
                    <a:pt x="1774" y="44"/>
                  </a:lnTo>
                  <a:lnTo>
                    <a:pt x="1774" y="44"/>
                  </a:lnTo>
                  <a:lnTo>
                    <a:pt x="1772" y="44"/>
                  </a:lnTo>
                  <a:lnTo>
                    <a:pt x="1768" y="44"/>
                  </a:lnTo>
                  <a:lnTo>
                    <a:pt x="1768" y="44"/>
                  </a:lnTo>
                  <a:lnTo>
                    <a:pt x="1766" y="44"/>
                  </a:lnTo>
                  <a:lnTo>
                    <a:pt x="1766" y="44"/>
                  </a:lnTo>
                  <a:lnTo>
                    <a:pt x="1762" y="44"/>
                  </a:lnTo>
                  <a:lnTo>
                    <a:pt x="1762" y="44"/>
                  </a:lnTo>
                  <a:lnTo>
                    <a:pt x="1756" y="44"/>
                  </a:lnTo>
                  <a:lnTo>
                    <a:pt x="1756" y="44"/>
                  </a:lnTo>
                  <a:lnTo>
                    <a:pt x="1752" y="44"/>
                  </a:lnTo>
                  <a:lnTo>
                    <a:pt x="1752" y="44"/>
                  </a:lnTo>
                  <a:lnTo>
                    <a:pt x="1748" y="44"/>
                  </a:lnTo>
                  <a:lnTo>
                    <a:pt x="1748" y="44"/>
                  </a:lnTo>
                  <a:lnTo>
                    <a:pt x="1746" y="44"/>
                  </a:lnTo>
                  <a:lnTo>
                    <a:pt x="1746" y="44"/>
                  </a:lnTo>
                  <a:lnTo>
                    <a:pt x="1744" y="44"/>
                  </a:lnTo>
                  <a:lnTo>
                    <a:pt x="1744" y="44"/>
                  </a:lnTo>
                  <a:lnTo>
                    <a:pt x="1742" y="44"/>
                  </a:lnTo>
                  <a:lnTo>
                    <a:pt x="1742" y="44"/>
                  </a:lnTo>
                  <a:lnTo>
                    <a:pt x="1738" y="44"/>
                  </a:lnTo>
                  <a:lnTo>
                    <a:pt x="1738" y="44"/>
                  </a:lnTo>
                  <a:lnTo>
                    <a:pt x="1734" y="44"/>
                  </a:lnTo>
                  <a:lnTo>
                    <a:pt x="1734" y="44"/>
                  </a:lnTo>
                  <a:lnTo>
                    <a:pt x="1734" y="44"/>
                  </a:lnTo>
                  <a:lnTo>
                    <a:pt x="1734" y="44"/>
                  </a:lnTo>
                  <a:lnTo>
                    <a:pt x="1732" y="44"/>
                  </a:lnTo>
                  <a:lnTo>
                    <a:pt x="1732" y="44"/>
                  </a:lnTo>
                  <a:lnTo>
                    <a:pt x="1724" y="44"/>
                  </a:lnTo>
                  <a:lnTo>
                    <a:pt x="1718" y="46"/>
                  </a:lnTo>
                  <a:lnTo>
                    <a:pt x="1718" y="46"/>
                  </a:lnTo>
                  <a:lnTo>
                    <a:pt x="1718" y="44"/>
                  </a:lnTo>
                  <a:lnTo>
                    <a:pt x="1718" y="44"/>
                  </a:lnTo>
                  <a:lnTo>
                    <a:pt x="1716" y="44"/>
                  </a:lnTo>
                  <a:lnTo>
                    <a:pt x="1716" y="44"/>
                  </a:lnTo>
                  <a:lnTo>
                    <a:pt x="1706" y="44"/>
                  </a:lnTo>
                  <a:lnTo>
                    <a:pt x="1706" y="44"/>
                  </a:lnTo>
                  <a:lnTo>
                    <a:pt x="1702" y="44"/>
                  </a:lnTo>
                  <a:lnTo>
                    <a:pt x="1702" y="44"/>
                  </a:lnTo>
                  <a:lnTo>
                    <a:pt x="1698" y="44"/>
                  </a:lnTo>
                  <a:lnTo>
                    <a:pt x="1698" y="44"/>
                  </a:lnTo>
                  <a:lnTo>
                    <a:pt x="1694" y="44"/>
                  </a:lnTo>
                  <a:lnTo>
                    <a:pt x="1694" y="44"/>
                  </a:lnTo>
                  <a:lnTo>
                    <a:pt x="1694" y="44"/>
                  </a:lnTo>
                  <a:lnTo>
                    <a:pt x="1694" y="44"/>
                  </a:lnTo>
                  <a:lnTo>
                    <a:pt x="1690" y="44"/>
                  </a:lnTo>
                  <a:lnTo>
                    <a:pt x="1690" y="44"/>
                  </a:lnTo>
                  <a:lnTo>
                    <a:pt x="1686" y="44"/>
                  </a:lnTo>
                  <a:lnTo>
                    <a:pt x="1686" y="44"/>
                  </a:lnTo>
                  <a:lnTo>
                    <a:pt x="1686" y="44"/>
                  </a:lnTo>
                  <a:lnTo>
                    <a:pt x="1686" y="44"/>
                  </a:lnTo>
                  <a:lnTo>
                    <a:pt x="1682" y="44"/>
                  </a:lnTo>
                  <a:lnTo>
                    <a:pt x="1682" y="44"/>
                  </a:lnTo>
                  <a:lnTo>
                    <a:pt x="1678" y="44"/>
                  </a:lnTo>
                  <a:lnTo>
                    <a:pt x="1678" y="44"/>
                  </a:lnTo>
                  <a:lnTo>
                    <a:pt x="1672" y="44"/>
                  </a:lnTo>
                  <a:lnTo>
                    <a:pt x="1672" y="44"/>
                  </a:lnTo>
                  <a:lnTo>
                    <a:pt x="1670" y="44"/>
                  </a:lnTo>
                  <a:lnTo>
                    <a:pt x="1670" y="44"/>
                  </a:lnTo>
                  <a:lnTo>
                    <a:pt x="1668" y="44"/>
                  </a:lnTo>
                  <a:lnTo>
                    <a:pt x="1668" y="44"/>
                  </a:lnTo>
                  <a:lnTo>
                    <a:pt x="1668" y="44"/>
                  </a:lnTo>
                  <a:lnTo>
                    <a:pt x="1668" y="44"/>
                  </a:lnTo>
                  <a:lnTo>
                    <a:pt x="1664" y="44"/>
                  </a:lnTo>
                  <a:lnTo>
                    <a:pt x="1664" y="44"/>
                  </a:lnTo>
                  <a:lnTo>
                    <a:pt x="1658" y="46"/>
                  </a:lnTo>
                  <a:lnTo>
                    <a:pt x="1652" y="46"/>
                  </a:lnTo>
                  <a:lnTo>
                    <a:pt x="1652" y="46"/>
                  </a:lnTo>
                  <a:lnTo>
                    <a:pt x="1652" y="46"/>
                  </a:lnTo>
                  <a:lnTo>
                    <a:pt x="1652" y="46"/>
                  </a:lnTo>
                  <a:lnTo>
                    <a:pt x="1650" y="46"/>
                  </a:lnTo>
                  <a:lnTo>
                    <a:pt x="1650" y="46"/>
                  </a:lnTo>
                  <a:lnTo>
                    <a:pt x="1642" y="44"/>
                  </a:lnTo>
                  <a:lnTo>
                    <a:pt x="1642" y="44"/>
                  </a:lnTo>
                  <a:lnTo>
                    <a:pt x="1638" y="44"/>
                  </a:lnTo>
                  <a:lnTo>
                    <a:pt x="1638" y="44"/>
                  </a:lnTo>
                  <a:lnTo>
                    <a:pt x="1634" y="46"/>
                  </a:lnTo>
                  <a:lnTo>
                    <a:pt x="1634" y="46"/>
                  </a:lnTo>
                  <a:lnTo>
                    <a:pt x="1626" y="46"/>
                  </a:lnTo>
                  <a:lnTo>
                    <a:pt x="1626" y="46"/>
                  </a:lnTo>
                  <a:lnTo>
                    <a:pt x="1622" y="46"/>
                  </a:lnTo>
                  <a:lnTo>
                    <a:pt x="1622" y="46"/>
                  </a:lnTo>
                  <a:lnTo>
                    <a:pt x="1620" y="44"/>
                  </a:lnTo>
                  <a:lnTo>
                    <a:pt x="1620" y="44"/>
                  </a:lnTo>
                  <a:lnTo>
                    <a:pt x="1612" y="44"/>
                  </a:lnTo>
                  <a:lnTo>
                    <a:pt x="1612" y="44"/>
                  </a:lnTo>
                  <a:lnTo>
                    <a:pt x="1608" y="44"/>
                  </a:lnTo>
                  <a:lnTo>
                    <a:pt x="1608" y="44"/>
                  </a:lnTo>
                  <a:lnTo>
                    <a:pt x="1600" y="46"/>
                  </a:lnTo>
                  <a:lnTo>
                    <a:pt x="1600" y="46"/>
                  </a:lnTo>
                  <a:lnTo>
                    <a:pt x="1596" y="46"/>
                  </a:lnTo>
                  <a:lnTo>
                    <a:pt x="1596" y="46"/>
                  </a:lnTo>
                  <a:lnTo>
                    <a:pt x="1592" y="46"/>
                  </a:lnTo>
                  <a:lnTo>
                    <a:pt x="1592" y="46"/>
                  </a:lnTo>
                  <a:lnTo>
                    <a:pt x="1588" y="46"/>
                  </a:lnTo>
                  <a:lnTo>
                    <a:pt x="1588" y="46"/>
                  </a:lnTo>
                  <a:lnTo>
                    <a:pt x="1586" y="46"/>
                  </a:lnTo>
                  <a:lnTo>
                    <a:pt x="1586" y="46"/>
                  </a:lnTo>
                  <a:lnTo>
                    <a:pt x="1584" y="46"/>
                  </a:lnTo>
                  <a:lnTo>
                    <a:pt x="1584" y="46"/>
                  </a:lnTo>
                  <a:lnTo>
                    <a:pt x="1580" y="46"/>
                  </a:lnTo>
                  <a:lnTo>
                    <a:pt x="1580" y="46"/>
                  </a:lnTo>
                  <a:lnTo>
                    <a:pt x="1580" y="46"/>
                  </a:lnTo>
                  <a:lnTo>
                    <a:pt x="1580" y="46"/>
                  </a:lnTo>
                  <a:lnTo>
                    <a:pt x="1576" y="46"/>
                  </a:lnTo>
                  <a:lnTo>
                    <a:pt x="1570" y="48"/>
                  </a:lnTo>
                  <a:lnTo>
                    <a:pt x="1570" y="48"/>
                  </a:lnTo>
                  <a:lnTo>
                    <a:pt x="1568" y="46"/>
                  </a:lnTo>
                  <a:lnTo>
                    <a:pt x="1568" y="46"/>
                  </a:lnTo>
                  <a:lnTo>
                    <a:pt x="1566" y="48"/>
                  </a:lnTo>
                  <a:lnTo>
                    <a:pt x="1566" y="48"/>
                  </a:lnTo>
                  <a:lnTo>
                    <a:pt x="1560" y="48"/>
                  </a:lnTo>
                  <a:lnTo>
                    <a:pt x="1560" y="48"/>
                  </a:lnTo>
                  <a:lnTo>
                    <a:pt x="1560" y="48"/>
                  </a:lnTo>
                  <a:lnTo>
                    <a:pt x="1560" y="48"/>
                  </a:lnTo>
                  <a:lnTo>
                    <a:pt x="1558" y="46"/>
                  </a:lnTo>
                  <a:lnTo>
                    <a:pt x="1558" y="46"/>
                  </a:lnTo>
                  <a:lnTo>
                    <a:pt x="1554" y="44"/>
                  </a:lnTo>
                  <a:lnTo>
                    <a:pt x="1554" y="44"/>
                  </a:lnTo>
                  <a:lnTo>
                    <a:pt x="1550" y="46"/>
                  </a:lnTo>
                  <a:lnTo>
                    <a:pt x="1550" y="46"/>
                  </a:lnTo>
                  <a:lnTo>
                    <a:pt x="1546" y="46"/>
                  </a:lnTo>
                  <a:lnTo>
                    <a:pt x="1546" y="46"/>
                  </a:lnTo>
                  <a:lnTo>
                    <a:pt x="1544" y="46"/>
                  </a:lnTo>
                  <a:lnTo>
                    <a:pt x="1544" y="46"/>
                  </a:lnTo>
                  <a:lnTo>
                    <a:pt x="1540" y="48"/>
                  </a:lnTo>
                  <a:lnTo>
                    <a:pt x="1540" y="48"/>
                  </a:lnTo>
                  <a:lnTo>
                    <a:pt x="1538" y="46"/>
                  </a:lnTo>
                  <a:lnTo>
                    <a:pt x="1538" y="46"/>
                  </a:lnTo>
                  <a:lnTo>
                    <a:pt x="1536" y="44"/>
                  </a:lnTo>
                  <a:lnTo>
                    <a:pt x="1536" y="44"/>
                  </a:lnTo>
                  <a:lnTo>
                    <a:pt x="1534" y="44"/>
                  </a:lnTo>
                  <a:lnTo>
                    <a:pt x="1534" y="44"/>
                  </a:lnTo>
                  <a:lnTo>
                    <a:pt x="1532" y="44"/>
                  </a:lnTo>
                  <a:lnTo>
                    <a:pt x="1532" y="44"/>
                  </a:lnTo>
                  <a:lnTo>
                    <a:pt x="1532" y="44"/>
                  </a:lnTo>
                  <a:lnTo>
                    <a:pt x="1532" y="44"/>
                  </a:lnTo>
                  <a:lnTo>
                    <a:pt x="1526" y="46"/>
                  </a:lnTo>
                  <a:lnTo>
                    <a:pt x="1526" y="46"/>
                  </a:lnTo>
                  <a:lnTo>
                    <a:pt x="1520" y="46"/>
                  </a:lnTo>
                  <a:lnTo>
                    <a:pt x="1520" y="46"/>
                  </a:lnTo>
                  <a:lnTo>
                    <a:pt x="1518" y="46"/>
                  </a:lnTo>
                  <a:lnTo>
                    <a:pt x="1518" y="46"/>
                  </a:lnTo>
                  <a:lnTo>
                    <a:pt x="1516" y="46"/>
                  </a:lnTo>
                  <a:lnTo>
                    <a:pt x="1516" y="46"/>
                  </a:lnTo>
                  <a:lnTo>
                    <a:pt x="1514" y="46"/>
                  </a:lnTo>
                  <a:lnTo>
                    <a:pt x="1514" y="46"/>
                  </a:lnTo>
                  <a:lnTo>
                    <a:pt x="1514" y="46"/>
                  </a:lnTo>
                  <a:lnTo>
                    <a:pt x="1514" y="46"/>
                  </a:lnTo>
                  <a:lnTo>
                    <a:pt x="1512" y="46"/>
                  </a:lnTo>
                  <a:lnTo>
                    <a:pt x="1512" y="46"/>
                  </a:lnTo>
                  <a:lnTo>
                    <a:pt x="1506" y="44"/>
                  </a:lnTo>
                  <a:lnTo>
                    <a:pt x="1504" y="46"/>
                  </a:lnTo>
                  <a:lnTo>
                    <a:pt x="1504" y="46"/>
                  </a:lnTo>
                  <a:lnTo>
                    <a:pt x="1500" y="46"/>
                  </a:lnTo>
                  <a:lnTo>
                    <a:pt x="1500" y="46"/>
                  </a:lnTo>
                  <a:lnTo>
                    <a:pt x="1492" y="46"/>
                  </a:lnTo>
                  <a:lnTo>
                    <a:pt x="1492" y="46"/>
                  </a:lnTo>
                  <a:lnTo>
                    <a:pt x="1492" y="46"/>
                  </a:lnTo>
                  <a:lnTo>
                    <a:pt x="1492" y="46"/>
                  </a:lnTo>
                  <a:lnTo>
                    <a:pt x="1490" y="46"/>
                  </a:lnTo>
                  <a:lnTo>
                    <a:pt x="1490" y="46"/>
                  </a:lnTo>
                  <a:lnTo>
                    <a:pt x="1488" y="46"/>
                  </a:lnTo>
                  <a:lnTo>
                    <a:pt x="1488" y="46"/>
                  </a:lnTo>
                  <a:lnTo>
                    <a:pt x="1486" y="46"/>
                  </a:lnTo>
                  <a:lnTo>
                    <a:pt x="1486" y="46"/>
                  </a:lnTo>
                  <a:lnTo>
                    <a:pt x="1484" y="46"/>
                  </a:lnTo>
                  <a:lnTo>
                    <a:pt x="1484" y="46"/>
                  </a:lnTo>
                  <a:lnTo>
                    <a:pt x="1480" y="46"/>
                  </a:lnTo>
                  <a:lnTo>
                    <a:pt x="1480" y="46"/>
                  </a:lnTo>
                  <a:lnTo>
                    <a:pt x="1480" y="44"/>
                  </a:lnTo>
                  <a:lnTo>
                    <a:pt x="1480" y="44"/>
                  </a:lnTo>
                  <a:lnTo>
                    <a:pt x="1476" y="44"/>
                  </a:lnTo>
                  <a:lnTo>
                    <a:pt x="1476" y="44"/>
                  </a:lnTo>
                  <a:lnTo>
                    <a:pt x="1470" y="46"/>
                  </a:lnTo>
                  <a:lnTo>
                    <a:pt x="1470" y="46"/>
                  </a:lnTo>
                  <a:lnTo>
                    <a:pt x="1466" y="44"/>
                  </a:lnTo>
                  <a:lnTo>
                    <a:pt x="1466" y="44"/>
                  </a:lnTo>
                  <a:lnTo>
                    <a:pt x="1464" y="44"/>
                  </a:lnTo>
                  <a:lnTo>
                    <a:pt x="1464" y="44"/>
                  </a:lnTo>
                  <a:lnTo>
                    <a:pt x="1462" y="44"/>
                  </a:lnTo>
                  <a:lnTo>
                    <a:pt x="1462" y="44"/>
                  </a:lnTo>
                  <a:lnTo>
                    <a:pt x="1458" y="44"/>
                  </a:lnTo>
                  <a:lnTo>
                    <a:pt x="1458" y="44"/>
                  </a:lnTo>
                  <a:lnTo>
                    <a:pt x="1456" y="44"/>
                  </a:lnTo>
                  <a:lnTo>
                    <a:pt x="1456" y="44"/>
                  </a:lnTo>
                  <a:lnTo>
                    <a:pt x="1452" y="44"/>
                  </a:lnTo>
                  <a:lnTo>
                    <a:pt x="1452" y="44"/>
                  </a:lnTo>
                  <a:lnTo>
                    <a:pt x="1450" y="44"/>
                  </a:lnTo>
                  <a:lnTo>
                    <a:pt x="1450" y="44"/>
                  </a:lnTo>
                  <a:lnTo>
                    <a:pt x="1442" y="44"/>
                  </a:lnTo>
                  <a:lnTo>
                    <a:pt x="1442" y="44"/>
                  </a:lnTo>
                  <a:lnTo>
                    <a:pt x="1438" y="42"/>
                  </a:lnTo>
                  <a:lnTo>
                    <a:pt x="1438" y="42"/>
                  </a:lnTo>
                  <a:lnTo>
                    <a:pt x="1434" y="42"/>
                  </a:lnTo>
                  <a:lnTo>
                    <a:pt x="1434" y="42"/>
                  </a:lnTo>
                  <a:lnTo>
                    <a:pt x="1430" y="44"/>
                  </a:lnTo>
                  <a:lnTo>
                    <a:pt x="1430" y="44"/>
                  </a:lnTo>
                  <a:lnTo>
                    <a:pt x="1430" y="44"/>
                  </a:lnTo>
                  <a:lnTo>
                    <a:pt x="1430" y="44"/>
                  </a:lnTo>
                  <a:lnTo>
                    <a:pt x="1430" y="44"/>
                  </a:lnTo>
                  <a:lnTo>
                    <a:pt x="1430" y="44"/>
                  </a:lnTo>
                  <a:lnTo>
                    <a:pt x="1424" y="42"/>
                  </a:lnTo>
                  <a:lnTo>
                    <a:pt x="1424" y="42"/>
                  </a:lnTo>
                  <a:lnTo>
                    <a:pt x="1420" y="44"/>
                  </a:lnTo>
                  <a:lnTo>
                    <a:pt x="1420" y="44"/>
                  </a:lnTo>
                  <a:lnTo>
                    <a:pt x="1414" y="42"/>
                  </a:lnTo>
                  <a:lnTo>
                    <a:pt x="1414" y="42"/>
                  </a:lnTo>
                  <a:lnTo>
                    <a:pt x="1412" y="44"/>
                  </a:lnTo>
                  <a:lnTo>
                    <a:pt x="1412" y="44"/>
                  </a:lnTo>
                  <a:lnTo>
                    <a:pt x="1406" y="42"/>
                  </a:lnTo>
                  <a:lnTo>
                    <a:pt x="1406" y="42"/>
                  </a:lnTo>
                  <a:lnTo>
                    <a:pt x="1398" y="42"/>
                  </a:lnTo>
                  <a:lnTo>
                    <a:pt x="1398" y="42"/>
                  </a:lnTo>
                  <a:lnTo>
                    <a:pt x="1396" y="44"/>
                  </a:lnTo>
                  <a:lnTo>
                    <a:pt x="1396" y="44"/>
                  </a:lnTo>
                  <a:lnTo>
                    <a:pt x="1394" y="42"/>
                  </a:lnTo>
                  <a:lnTo>
                    <a:pt x="1394" y="42"/>
                  </a:lnTo>
                  <a:lnTo>
                    <a:pt x="1394" y="42"/>
                  </a:lnTo>
                  <a:lnTo>
                    <a:pt x="1394" y="42"/>
                  </a:lnTo>
                  <a:lnTo>
                    <a:pt x="1390" y="44"/>
                  </a:lnTo>
                  <a:lnTo>
                    <a:pt x="1386" y="44"/>
                  </a:lnTo>
                  <a:lnTo>
                    <a:pt x="1386" y="44"/>
                  </a:lnTo>
                  <a:lnTo>
                    <a:pt x="1384" y="44"/>
                  </a:lnTo>
                  <a:lnTo>
                    <a:pt x="1384" y="44"/>
                  </a:lnTo>
                  <a:lnTo>
                    <a:pt x="1380" y="44"/>
                  </a:lnTo>
                  <a:lnTo>
                    <a:pt x="1380" y="44"/>
                  </a:lnTo>
                  <a:lnTo>
                    <a:pt x="1378" y="44"/>
                  </a:lnTo>
                  <a:lnTo>
                    <a:pt x="1378" y="44"/>
                  </a:lnTo>
                  <a:lnTo>
                    <a:pt x="1374" y="44"/>
                  </a:lnTo>
                  <a:lnTo>
                    <a:pt x="1374" y="44"/>
                  </a:lnTo>
                  <a:lnTo>
                    <a:pt x="1372" y="44"/>
                  </a:lnTo>
                  <a:lnTo>
                    <a:pt x="1372" y="44"/>
                  </a:lnTo>
                  <a:lnTo>
                    <a:pt x="1370" y="44"/>
                  </a:lnTo>
                  <a:lnTo>
                    <a:pt x="1370" y="44"/>
                  </a:lnTo>
                  <a:lnTo>
                    <a:pt x="1366" y="44"/>
                  </a:lnTo>
                  <a:lnTo>
                    <a:pt x="1366" y="44"/>
                  </a:lnTo>
                  <a:lnTo>
                    <a:pt x="1364" y="44"/>
                  </a:lnTo>
                  <a:lnTo>
                    <a:pt x="1364" y="44"/>
                  </a:lnTo>
                  <a:lnTo>
                    <a:pt x="1362" y="44"/>
                  </a:lnTo>
                  <a:lnTo>
                    <a:pt x="1362" y="44"/>
                  </a:lnTo>
                  <a:lnTo>
                    <a:pt x="1354" y="44"/>
                  </a:lnTo>
                  <a:lnTo>
                    <a:pt x="1354" y="44"/>
                  </a:lnTo>
                  <a:lnTo>
                    <a:pt x="1350" y="44"/>
                  </a:lnTo>
                  <a:lnTo>
                    <a:pt x="1350" y="44"/>
                  </a:lnTo>
                  <a:lnTo>
                    <a:pt x="1348" y="44"/>
                  </a:lnTo>
                  <a:lnTo>
                    <a:pt x="1348" y="44"/>
                  </a:lnTo>
                  <a:lnTo>
                    <a:pt x="1344" y="44"/>
                  </a:lnTo>
                  <a:lnTo>
                    <a:pt x="1344" y="44"/>
                  </a:lnTo>
                  <a:lnTo>
                    <a:pt x="1340" y="46"/>
                  </a:lnTo>
                  <a:lnTo>
                    <a:pt x="1340" y="46"/>
                  </a:lnTo>
                  <a:lnTo>
                    <a:pt x="1336" y="46"/>
                  </a:lnTo>
                  <a:lnTo>
                    <a:pt x="1336" y="46"/>
                  </a:lnTo>
                  <a:lnTo>
                    <a:pt x="1328" y="46"/>
                  </a:lnTo>
                  <a:lnTo>
                    <a:pt x="1328" y="46"/>
                  </a:lnTo>
                  <a:lnTo>
                    <a:pt x="1326" y="44"/>
                  </a:lnTo>
                  <a:lnTo>
                    <a:pt x="1326" y="44"/>
                  </a:lnTo>
                  <a:lnTo>
                    <a:pt x="1318" y="44"/>
                  </a:lnTo>
                  <a:lnTo>
                    <a:pt x="1318" y="44"/>
                  </a:lnTo>
                  <a:lnTo>
                    <a:pt x="1316" y="44"/>
                  </a:lnTo>
                  <a:lnTo>
                    <a:pt x="1316" y="44"/>
                  </a:lnTo>
                  <a:lnTo>
                    <a:pt x="1312" y="44"/>
                  </a:lnTo>
                  <a:lnTo>
                    <a:pt x="1312" y="44"/>
                  </a:lnTo>
                  <a:lnTo>
                    <a:pt x="1306" y="46"/>
                  </a:lnTo>
                  <a:lnTo>
                    <a:pt x="1306" y="46"/>
                  </a:lnTo>
                  <a:lnTo>
                    <a:pt x="1302" y="46"/>
                  </a:lnTo>
                  <a:lnTo>
                    <a:pt x="1296" y="46"/>
                  </a:lnTo>
                  <a:lnTo>
                    <a:pt x="1296" y="46"/>
                  </a:lnTo>
                  <a:lnTo>
                    <a:pt x="1290" y="46"/>
                  </a:lnTo>
                  <a:lnTo>
                    <a:pt x="1290" y="46"/>
                  </a:lnTo>
                  <a:lnTo>
                    <a:pt x="1288" y="46"/>
                  </a:lnTo>
                  <a:lnTo>
                    <a:pt x="1288" y="46"/>
                  </a:lnTo>
                  <a:lnTo>
                    <a:pt x="1284" y="44"/>
                  </a:lnTo>
                  <a:lnTo>
                    <a:pt x="1284" y="44"/>
                  </a:lnTo>
                  <a:lnTo>
                    <a:pt x="1282" y="46"/>
                  </a:lnTo>
                  <a:lnTo>
                    <a:pt x="1282" y="46"/>
                  </a:lnTo>
                  <a:lnTo>
                    <a:pt x="1276" y="46"/>
                  </a:lnTo>
                  <a:lnTo>
                    <a:pt x="1276" y="46"/>
                  </a:lnTo>
                  <a:lnTo>
                    <a:pt x="1274" y="46"/>
                  </a:lnTo>
                  <a:lnTo>
                    <a:pt x="1274" y="46"/>
                  </a:lnTo>
                  <a:lnTo>
                    <a:pt x="1272" y="46"/>
                  </a:lnTo>
                  <a:lnTo>
                    <a:pt x="1272" y="46"/>
                  </a:lnTo>
                  <a:lnTo>
                    <a:pt x="1266" y="44"/>
                  </a:lnTo>
                  <a:lnTo>
                    <a:pt x="1266" y="44"/>
                  </a:lnTo>
                  <a:lnTo>
                    <a:pt x="1262" y="44"/>
                  </a:lnTo>
                  <a:lnTo>
                    <a:pt x="1262" y="44"/>
                  </a:lnTo>
                  <a:lnTo>
                    <a:pt x="1260" y="44"/>
                  </a:lnTo>
                  <a:lnTo>
                    <a:pt x="1260" y="44"/>
                  </a:lnTo>
                  <a:lnTo>
                    <a:pt x="1258" y="46"/>
                  </a:lnTo>
                  <a:lnTo>
                    <a:pt x="1258" y="46"/>
                  </a:lnTo>
                  <a:lnTo>
                    <a:pt x="1254" y="46"/>
                  </a:lnTo>
                  <a:lnTo>
                    <a:pt x="1254" y="46"/>
                  </a:lnTo>
                  <a:lnTo>
                    <a:pt x="1250" y="48"/>
                  </a:lnTo>
                  <a:lnTo>
                    <a:pt x="1250" y="48"/>
                  </a:lnTo>
                  <a:lnTo>
                    <a:pt x="1248" y="46"/>
                  </a:lnTo>
                  <a:lnTo>
                    <a:pt x="1248" y="46"/>
                  </a:lnTo>
                  <a:lnTo>
                    <a:pt x="1248" y="48"/>
                  </a:lnTo>
                  <a:lnTo>
                    <a:pt x="1248" y="48"/>
                  </a:lnTo>
                  <a:lnTo>
                    <a:pt x="1246" y="46"/>
                  </a:lnTo>
                  <a:lnTo>
                    <a:pt x="1246" y="46"/>
                  </a:lnTo>
                  <a:lnTo>
                    <a:pt x="1244" y="46"/>
                  </a:lnTo>
                  <a:lnTo>
                    <a:pt x="1244" y="46"/>
                  </a:lnTo>
                  <a:lnTo>
                    <a:pt x="1240" y="48"/>
                  </a:lnTo>
                  <a:lnTo>
                    <a:pt x="1240" y="48"/>
                  </a:lnTo>
                  <a:lnTo>
                    <a:pt x="1236" y="44"/>
                  </a:lnTo>
                  <a:lnTo>
                    <a:pt x="1236" y="44"/>
                  </a:lnTo>
                  <a:lnTo>
                    <a:pt x="1230" y="46"/>
                  </a:lnTo>
                  <a:lnTo>
                    <a:pt x="1224" y="46"/>
                  </a:lnTo>
                  <a:lnTo>
                    <a:pt x="1224" y="46"/>
                  </a:lnTo>
                  <a:lnTo>
                    <a:pt x="1222" y="46"/>
                  </a:lnTo>
                  <a:lnTo>
                    <a:pt x="1218" y="46"/>
                  </a:lnTo>
                  <a:lnTo>
                    <a:pt x="1218" y="46"/>
                  </a:lnTo>
                  <a:lnTo>
                    <a:pt x="1216" y="44"/>
                  </a:lnTo>
                  <a:lnTo>
                    <a:pt x="1214" y="44"/>
                  </a:lnTo>
                  <a:lnTo>
                    <a:pt x="1214" y="44"/>
                  </a:lnTo>
                  <a:lnTo>
                    <a:pt x="1204" y="44"/>
                  </a:lnTo>
                  <a:lnTo>
                    <a:pt x="1204" y="44"/>
                  </a:lnTo>
                  <a:lnTo>
                    <a:pt x="1200" y="42"/>
                  </a:lnTo>
                  <a:lnTo>
                    <a:pt x="1200" y="42"/>
                  </a:lnTo>
                  <a:lnTo>
                    <a:pt x="1196" y="42"/>
                  </a:lnTo>
                  <a:lnTo>
                    <a:pt x="1196" y="42"/>
                  </a:lnTo>
                  <a:lnTo>
                    <a:pt x="1188" y="44"/>
                  </a:lnTo>
                  <a:lnTo>
                    <a:pt x="1188" y="44"/>
                  </a:lnTo>
                  <a:lnTo>
                    <a:pt x="1186" y="44"/>
                  </a:lnTo>
                  <a:lnTo>
                    <a:pt x="1186" y="44"/>
                  </a:lnTo>
                  <a:lnTo>
                    <a:pt x="1180" y="44"/>
                  </a:lnTo>
                  <a:lnTo>
                    <a:pt x="1180" y="44"/>
                  </a:lnTo>
                  <a:lnTo>
                    <a:pt x="1180" y="42"/>
                  </a:lnTo>
                  <a:lnTo>
                    <a:pt x="1180" y="42"/>
                  </a:lnTo>
                  <a:lnTo>
                    <a:pt x="1176" y="42"/>
                  </a:lnTo>
                  <a:lnTo>
                    <a:pt x="1176" y="42"/>
                  </a:lnTo>
                  <a:lnTo>
                    <a:pt x="1174" y="42"/>
                  </a:lnTo>
                  <a:lnTo>
                    <a:pt x="1174" y="42"/>
                  </a:lnTo>
                  <a:lnTo>
                    <a:pt x="1170" y="44"/>
                  </a:lnTo>
                  <a:lnTo>
                    <a:pt x="1170" y="44"/>
                  </a:lnTo>
                  <a:lnTo>
                    <a:pt x="1164" y="42"/>
                  </a:lnTo>
                  <a:lnTo>
                    <a:pt x="1164" y="42"/>
                  </a:lnTo>
                  <a:lnTo>
                    <a:pt x="1156" y="42"/>
                  </a:lnTo>
                  <a:lnTo>
                    <a:pt x="1156" y="42"/>
                  </a:lnTo>
                  <a:lnTo>
                    <a:pt x="1152" y="42"/>
                  </a:lnTo>
                  <a:lnTo>
                    <a:pt x="1152" y="42"/>
                  </a:lnTo>
                  <a:lnTo>
                    <a:pt x="1148" y="44"/>
                  </a:lnTo>
                  <a:lnTo>
                    <a:pt x="1148" y="44"/>
                  </a:lnTo>
                  <a:lnTo>
                    <a:pt x="1146" y="44"/>
                  </a:lnTo>
                  <a:lnTo>
                    <a:pt x="1144" y="44"/>
                  </a:lnTo>
                  <a:lnTo>
                    <a:pt x="1142" y="44"/>
                  </a:lnTo>
                  <a:lnTo>
                    <a:pt x="1142" y="44"/>
                  </a:lnTo>
                  <a:lnTo>
                    <a:pt x="1140" y="42"/>
                  </a:lnTo>
                  <a:lnTo>
                    <a:pt x="1140" y="42"/>
                  </a:lnTo>
                  <a:lnTo>
                    <a:pt x="1140" y="42"/>
                  </a:lnTo>
                  <a:lnTo>
                    <a:pt x="1140" y="42"/>
                  </a:lnTo>
                  <a:lnTo>
                    <a:pt x="1138" y="42"/>
                  </a:lnTo>
                  <a:lnTo>
                    <a:pt x="1138" y="42"/>
                  </a:lnTo>
                  <a:lnTo>
                    <a:pt x="1138" y="40"/>
                  </a:lnTo>
                  <a:lnTo>
                    <a:pt x="1138" y="40"/>
                  </a:lnTo>
                  <a:lnTo>
                    <a:pt x="1138" y="40"/>
                  </a:lnTo>
                  <a:lnTo>
                    <a:pt x="1138" y="40"/>
                  </a:lnTo>
                  <a:lnTo>
                    <a:pt x="1136" y="40"/>
                  </a:lnTo>
                  <a:lnTo>
                    <a:pt x="1136" y="40"/>
                  </a:lnTo>
                  <a:lnTo>
                    <a:pt x="1134" y="40"/>
                  </a:lnTo>
                  <a:lnTo>
                    <a:pt x="1134" y="40"/>
                  </a:lnTo>
                  <a:lnTo>
                    <a:pt x="1132" y="40"/>
                  </a:lnTo>
                  <a:lnTo>
                    <a:pt x="1132" y="40"/>
                  </a:lnTo>
                  <a:lnTo>
                    <a:pt x="1128" y="38"/>
                  </a:lnTo>
                  <a:lnTo>
                    <a:pt x="1128" y="38"/>
                  </a:lnTo>
                  <a:lnTo>
                    <a:pt x="1124" y="38"/>
                  </a:lnTo>
                  <a:lnTo>
                    <a:pt x="1124" y="38"/>
                  </a:lnTo>
                  <a:lnTo>
                    <a:pt x="1124" y="38"/>
                  </a:lnTo>
                  <a:lnTo>
                    <a:pt x="1124" y="38"/>
                  </a:lnTo>
                  <a:lnTo>
                    <a:pt x="1122" y="38"/>
                  </a:lnTo>
                  <a:lnTo>
                    <a:pt x="1122" y="38"/>
                  </a:lnTo>
                  <a:lnTo>
                    <a:pt x="1120" y="40"/>
                  </a:lnTo>
                  <a:lnTo>
                    <a:pt x="1120" y="40"/>
                  </a:lnTo>
                  <a:lnTo>
                    <a:pt x="1114" y="42"/>
                  </a:lnTo>
                  <a:lnTo>
                    <a:pt x="1114" y="42"/>
                  </a:lnTo>
                  <a:lnTo>
                    <a:pt x="1112" y="44"/>
                  </a:lnTo>
                  <a:lnTo>
                    <a:pt x="1112" y="44"/>
                  </a:lnTo>
                  <a:lnTo>
                    <a:pt x="1104" y="42"/>
                  </a:lnTo>
                  <a:lnTo>
                    <a:pt x="1104" y="42"/>
                  </a:lnTo>
                  <a:lnTo>
                    <a:pt x="1102" y="44"/>
                  </a:lnTo>
                  <a:lnTo>
                    <a:pt x="1102" y="44"/>
                  </a:lnTo>
                  <a:lnTo>
                    <a:pt x="1096" y="44"/>
                  </a:lnTo>
                  <a:lnTo>
                    <a:pt x="1096" y="44"/>
                  </a:lnTo>
                  <a:lnTo>
                    <a:pt x="1094" y="42"/>
                  </a:lnTo>
                  <a:lnTo>
                    <a:pt x="1094" y="42"/>
                  </a:lnTo>
                  <a:lnTo>
                    <a:pt x="1090" y="44"/>
                  </a:lnTo>
                  <a:lnTo>
                    <a:pt x="1090" y="44"/>
                  </a:lnTo>
                  <a:lnTo>
                    <a:pt x="1088" y="44"/>
                  </a:lnTo>
                  <a:lnTo>
                    <a:pt x="1088" y="44"/>
                  </a:lnTo>
                  <a:lnTo>
                    <a:pt x="1088" y="44"/>
                  </a:lnTo>
                  <a:lnTo>
                    <a:pt x="1088" y="44"/>
                  </a:lnTo>
                  <a:lnTo>
                    <a:pt x="1080" y="44"/>
                  </a:lnTo>
                  <a:lnTo>
                    <a:pt x="1080" y="44"/>
                  </a:lnTo>
                  <a:lnTo>
                    <a:pt x="1078" y="44"/>
                  </a:lnTo>
                  <a:lnTo>
                    <a:pt x="1078" y="44"/>
                  </a:lnTo>
                  <a:lnTo>
                    <a:pt x="1072" y="44"/>
                  </a:lnTo>
                  <a:lnTo>
                    <a:pt x="1072" y="44"/>
                  </a:lnTo>
                  <a:lnTo>
                    <a:pt x="1068" y="44"/>
                  </a:lnTo>
                  <a:lnTo>
                    <a:pt x="1068" y="44"/>
                  </a:lnTo>
                  <a:lnTo>
                    <a:pt x="1066" y="42"/>
                  </a:lnTo>
                  <a:lnTo>
                    <a:pt x="1066" y="42"/>
                  </a:lnTo>
                  <a:lnTo>
                    <a:pt x="1064" y="42"/>
                  </a:lnTo>
                  <a:lnTo>
                    <a:pt x="1062" y="44"/>
                  </a:lnTo>
                  <a:lnTo>
                    <a:pt x="1062" y="44"/>
                  </a:lnTo>
                  <a:lnTo>
                    <a:pt x="1056" y="44"/>
                  </a:lnTo>
                  <a:lnTo>
                    <a:pt x="1056" y="44"/>
                  </a:lnTo>
                  <a:lnTo>
                    <a:pt x="1054" y="44"/>
                  </a:lnTo>
                  <a:lnTo>
                    <a:pt x="1054" y="44"/>
                  </a:lnTo>
                  <a:lnTo>
                    <a:pt x="1052" y="46"/>
                  </a:lnTo>
                  <a:lnTo>
                    <a:pt x="1052" y="46"/>
                  </a:lnTo>
                  <a:lnTo>
                    <a:pt x="1050" y="44"/>
                  </a:lnTo>
                  <a:lnTo>
                    <a:pt x="1050" y="44"/>
                  </a:lnTo>
                  <a:lnTo>
                    <a:pt x="1050" y="46"/>
                  </a:lnTo>
                  <a:lnTo>
                    <a:pt x="1050" y="46"/>
                  </a:lnTo>
                  <a:lnTo>
                    <a:pt x="1046" y="44"/>
                  </a:lnTo>
                  <a:lnTo>
                    <a:pt x="1046" y="44"/>
                  </a:lnTo>
                  <a:lnTo>
                    <a:pt x="1044" y="44"/>
                  </a:lnTo>
                  <a:lnTo>
                    <a:pt x="1044" y="44"/>
                  </a:lnTo>
                  <a:lnTo>
                    <a:pt x="1042" y="46"/>
                  </a:lnTo>
                  <a:lnTo>
                    <a:pt x="1042" y="46"/>
                  </a:lnTo>
                  <a:lnTo>
                    <a:pt x="1038" y="46"/>
                  </a:lnTo>
                  <a:lnTo>
                    <a:pt x="1038" y="46"/>
                  </a:lnTo>
                  <a:lnTo>
                    <a:pt x="1038" y="46"/>
                  </a:lnTo>
                  <a:lnTo>
                    <a:pt x="1038" y="46"/>
                  </a:lnTo>
                  <a:lnTo>
                    <a:pt x="1032" y="46"/>
                  </a:lnTo>
                  <a:lnTo>
                    <a:pt x="1032" y="46"/>
                  </a:lnTo>
                  <a:lnTo>
                    <a:pt x="1032" y="46"/>
                  </a:lnTo>
                  <a:lnTo>
                    <a:pt x="1032" y="46"/>
                  </a:lnTo>
                  <a:lnTo>
                    <a:pt x="1030" y="46"/>
                  </a:lnTo>
                  <a:lnTo>
                    <a:pt x="1030" y="46"/>
                  </a:lnTo>
                  <a:lnTo>
                    <a:pt x="1028" y="46"/>
                  </a:lnTo>
                  <a:lnTo>
                    <a:pt x="1028" y="46"/>
                  </a:lnTo>
                  <a:lnTo>
                    <a:pt x="1022" y="44"/>
                  </a:lnTo>
                  <a:lnTo>
                    <a:pt x="1022" y="44"/>
                  </a:lnTo>
                  <a:lnTo>
                    <a:pt x="1018" y="42"/>
                  </a:lnTo>
                  <a:lnTo>
                    <a:pt x="1018" y="42"/>
                  </a:lnTo>
                  <a:lnTo>
                    <a:pt x="1014" y="42"/>
                  </a:lnTo>
                  <a:lnTo>
                    <a:pt x="1014" y="42"/>
                  </a:lnTo>
                  <a:lnTo>
                    <a:pt x="1012" y="42"/>
                  </a:lnTo>
                  <a:lnTo>
                    <a:pt x="1012" y="42"/>
                  </a:lnTo>
                  <a:lnTo>
                    <a:pt x="1010" y="42"/>
                  </a:lnTo>
                  <a:lnTo>
                    <a:pt x="1010" y="42"/>
                  </a:lnTo>
                  <a:lnTo>
                    <a:pt x="1008" y="44"/>
                  </a:lnTo>
                  <a:lnTo>
                    <a:pt x="1008" y="44"/>
                  </a:lnTo>
                  <a:lnTo>
                    <a:pt x="1008" y="44"/>
                  </a:lnTo>
                  <a:lnTo>
                    <a:pt x="1006" y="44"/>
                  </a:lnTo>
                  <a:lnTo>
                    <a:pt x="1006" y="44"/>
                  </a:lnTo>
                  <a:lnTo>
                    <a:pt x="1002" y="44"/>
                  </a:lnTo>
                  <a:lnTo>
                    <a:pt x="1000" y="44"/>
                  </a:lnTo>
                  <a:lnTo>
                    <a:pt x="1000" y="44"/>
                  </a:lnTo>
                  <a:lnTo>
                    <a:pt x="996" y="44"/>
                  </a:lnTo>
                  <a:lnTo>
                    <a:pt x="996" y="44"/>
                  </a:lnTo>
                  <a:lnTo>
                    <a:pt x="996" y="42"/>
                  </a:lnTo>
                  <a:lnTo>
                    <a:pt x="996" y="42"/>
                  </a:lnTo>
                  <a:lnTo>
                    <a:pt x="992" y="42"/>
                  </a:lnTo>
                  <a:lnTo>
                    <a:pt x="992" y="42"/>
                  </a:lnTo>
                  <a:lnTo>
                    <a:pt x="992" y="40"/>
                  </a:lnTo>
                  <a:lnTo>
                    <a:pt x="992" y="40"/>
                  </a:lnTo>
                  <a:lnTo>
                    <a:pt x="992" y="40"/>
                  </a:lnTo>
                  <a:lnTo>
                    <a:pt x="992" y="40"/>
                  </a:lnTo>
                  <a:lnTo>
                    <a:pt x="990" y="40"/>
                  </a:lnTo>
                  <a:lnTo>
                    <a:pt x="990" y="40"/>
                  </a:lnTo>
                  <a:lnTo>
                    <a:pt x="988" y="40"/>
                  </a:lnTo>
                  <a:lnTo>
                    <a:pt x="988" y="40"/>
                  </a:lnTo>
                  <a:lnTo>
                    <a:pt x="982" y="42"/>
                  </a:lnTo>
                  <a:lnTo>
                    <a:pt x="982" y="42"/>
                  </a:lnTo>
                  <a:lnTo>
                    <a:pt x="980" y="40"/>
                  </a:lnTo>
                  <a:lnTo>
                    <a:pt x="980" y="40"/>
                  </a:lnTo>
                  <a:lnTo>
                    <a:pt x="974" y="42"/>
                  </a:lnTo>
                  <a:lnTo>
                    <a:pt x="968" y="42"/>
                  </a:lnTo>
                  <a:lnTo>
                    <a:pt x="968" y="42"/>
                  </a:lnTo>
                  <a:lnTo>
                    <a:pt x="966" y="42"/>
                  </a:lnTo>
                  <a:lnTo>
                    <a:pt x="966" y="42"/>
                  </a:lnTo>
                  <a:lnTo>
                    <a:pt x="966" y="40"/>
                  </a:lnTo>
                  <a:lnTo>
                    <a:pt x="966" y="40"/>
                  </a:lnTo>
                  <a:lnTo>
                    <a:pt x="964" y="40"/>
                  </a:lnTo>
                  <a:lnTo>
                    <a:pt x="964" y="40"/>
                  </a:lnTo>
                  <a:lnTo>
                    <a:pt x="960" y="42"/>
                  </a:lnTo>
                  <a:lnTo>
                    <a:pt x="960" y="42"/>
                  </a:lnTo>
                  <a:lnTo>
                    <a:pt x="956" y="44"/>
                  </a:lnTo>
                  <a:lnTo>
                    <a:pt x="956" y="44"/>
                  </a:lnTo>
                  <a:lnTo>
                    <a:pt x="956" y="44"/>
                  </a:lnTo>
                  <a:lnTo>
                    <a:pt x="956" y="44"/>
                  </a:lnTo>
                  <a:lnTo>
                    <a:pt x="952" y="44"/>
                  </a:lnTo>
                  <a:lnTo>
                    <a:pt x="952" y="44"/>
                  </a:lnTo>
                  <a:lnTo>
                    <a:pt x="950" y="46"/>
                  </a:lnTo>
                  <a:lnTo>
                    <a:pt x="950" y="46"/>
                  </a:lnTo>
                  <a:lnTo>
                    <a:pt x="950" y="46"/>
                  </a:lnTo>
                  <a:lnTo>
                    <a:pt x="950" y="46"/>
                  </a:lnTo>
                  <a:lnTo>
                    <a:pt x="948" y="46"/>
                  </a:lnTo>
                  <a:lnTo>
                    <a:pt x="948" y="46"/>
                  </a:lnTo>
                  <a:lnTo>
                    <a:pt x="942" y="46"/>
                  </a:lnTo>
                  <a:lnTo>
                    <a:pt x="942" y="46"/>
                  </a:lnTo>
                  <a:lnTo>
                    <a:pt x="936" y="44"/>
                  </a:lnTo>
                  <a:lnTo>
                    <a:pt x="936" y="44"/>
                  </a:lnTo>
                  <a:lnTo>
                    <a:pt x="934" y="42"/>
                  </a:lnTo>
                  <a:lnTo>
                    <a:pt x="934" y="42"/>
                  </a:lnTo>
                  <a:lnTo>
                    <a:pt x="930" y="42"/>
                  </a:lnTo>
                  <a:lnTo>
                    <a:pt x="930" y="42"/>
                  </a:lnTo>
                  <a:lnTo>
                    <a:pt x="930" y="40"/>
                  </a:lnTo>
                  <a:lnTo>
                    <a:pt x="930" y="40"/>
                  </a:lnTo>
                  <a:lnTo>
                    <a:pt x="922" y="42"/>
                  </a:lnTo>
                  <a:lnTo>
                    <a:pt x="912" y="42"/>
                  </a:lnTo>
                  <a:lnTo>
                    <a:pt x="912" y="42"/>
                  </a:lnTo>
                  <a:lnTo>
                    <a:pt x="910" y="44"/>
                  </a:lnTo>
                  <a:lnTo>
                    <a:pt x="910" y="44"/>
                  </a:lnTo>
                  <a:lnTo>
                    <a:pt x="908" y="44"/>
                  </a:lnTo>
                  <a:lnTo>
                    <a:pt x="908" y="44"/>
                  </a:lnTo>
                  <a:lnTo>
                    <a:pt x="908" y="44"/>
                  </a:lnTo>
                  <a:lnTo>
                    <a:pt x="908" y="44"/>
                  </a:lnTo>
                  <a:lnTo>
                    <a:pt x="902" y="46"/>
                  </a:lnTo>
                  <a:lnTo>
                    <a:pt x="902" y="46"/>
                  </a:lnTo>
                  <a:lnTo>
                    <a:pt x="900" y="44"/>
                  </a:lnTo>
                  <a:lnTo>
                    <a:pt x="900" y="44"/>
                  </a:lnTo>
                  <a:lnTo>
                    <a:pt x="896" y="44"/>
                  </a:lnTo>
                  <a:lnTo>
                    <a:pt x="892" y="44"/>
                  </a:lnTo>
                  <a:lnTo>
                    <a:pt x="892" y="44"/>
                  </a:lnTo>
                  <a:lnTo>
                    <a:pt x="890" y="44"/>
                  </a:lnTo>
                  <a:lnTo>
                    <a:pt x="890" y="44"/>
                  </a:lnTo>
                  <a:lnTo>
                    <a:pt x="888" y="46"/>
                  </a:lnTo>
                  <a:lnTo>
                    <a:pt x="888" y="46"/>
                  </a:lnTo>
                  <a:lnTo>
                    <a:pt x="882" y="44"/>
                  </a:lnTo>
                  <a:lnTo>
                    <a:pt x="882" y="44"/>
                  </a:lnTo>
                  <a:lnTo>
                    <a:pt x="876" y="42"/>
                  </a:lnTo>
                  <a:lnTo>
                    <a:pt x="876" y="42"/>
                  </a:lnTo>
                  <a:lnTo>
                    <a:pt x="874" y="42"/>
                  </a:lnTo>
                  <a:lnTo>
                    <a:pt x="870" y="42"/>
                  </a:lnTo>
                  <a:lnTo>
                    <a:pt x="870" y="42"/>
                  </a:lnTo>
                  <a:lnTo>
                    <a:pt x="866" y="44"/>
                  </a:lnTo>
                  <a:lnTo>
                    <a:pt x="866" y="44"/>
                  </a:lnTo>
                  <a:lnTo>
                    <a:pt x="862" y="46"/>
                  </a:lnTo>
                  <a:lnTo>
                    <a:pt x="862" y="46"/>
                  </a:lnTo>
                  <a:lnTo>
                    <a:pt x="858" y="46"/>
                  </a:lnTo>
                  <a:lnTo>
                    <a:pt x="858" y="46"/>
                  </a:lnTo>
                  <a:lnTo>
                    <a:pt x="856" y="44"/>
                  </a:lnTo>
                  <a:lnTo>
                    <a:pt x="856" y="44"/>
                  </a:lnTo>
                  <a:lnTo>
                    <a:pt x="852" y="44"/>
                  </a:lnTo>
                  <a:lnTo>
                    <a:pt x="852" y="44"/>
                  </a:lnTo>
                  <a:lnTo>
                    <a:pt x="850" y="44"/>
                  </a:lnTo>
                  <a:lnTo>
                    <a:pt x="850" y="44"/>
                  </a:lnTo>
                  <a:lnTo>
                    <a:pt x="848" y="40"/>
                  </a:lnTo>
                  <a:lnTo>
                    <a:pt x="846" y="40"/>
                  </a:lnTo>
                  <a:lnTo>
                    <a:pt x="846" y="40"/>
                  </a:lnTo>
                  <a:lnTo>
                    <a:pt x="844" y="42"/>
                  </a:lnTo>
                  <a:lnTo>
                    <a:pt x="844" y="42"/>
                  </a:lnTo>
                  <a:lnTo>
                    <a:pt x="840" y="42"/>
                  </a:lnTo>
                  <a:lnTo>
                    <a:pt x="836" y="40"/>
                  </a:lnTo>
                  <a:lnTo>
                    <a:pt x="836" y="40"/>
                  </a:lnTo>
                  <a:lnTo>
                    <a:pt x="834" y="38"/>
                  </a:lnTo>
                  <a:lnTo>
                    <a:pt x="834" y="38"/>
                  </a:lnTo>
                  <a:lnTo>
                    <a:pt x="830" y="40"/>
                  </a:lnTo>
                  <a:lnTo>
                    <a:pt x="828" y="38"/>
                  </a:lnTo>
                  <a:lnTo>
                    <a:pt x="828" y="38"/>
                  </a:lnTo>
                  <a:lnTo>
                    <a:pt x="820" y="40"/>
                  </a:lnTo>
                  <a:lnTo>
                    <a:pt x="820" y="40"/>
                  </a:lnTo>
                  <a:lnTo>
                    <a:pt x="820" y="40"/>
                  </a:lnTo>
                  <a:lnTo>
                    <a:pt x="820" y="40"/>
                  </a:lnTo>
                  <a:lnTo>
                    <a:pt x="816" y="42"/>
                  </a:lnTo>
                  <a:lnTo>
                    <a:pt x="816" y="42"/>
                  </a:lnTo>
                  <a:lnTo>
                    <a:pt x="812" y="40"/>
                  </a:lnTo>
                  <a:lnTo>
                    <a:pt x="812" y="40"/>
                  </a:lnTo>
                  <a:lnTo>
                    <a:pt x="808" y="40"/>
                  </a:lnTo>
                  <a:lnTo>
                    <a:pt x="808" y="40"/>
                  </a:lnTo>
                  <a:lnTo>
                    <a:pt x="806" y="40"/>
                  </a:lnTo>
                  <a:lnTo>
                    <a:pt x="806" y="40"/>
                  </a:lnTo>
                  <a:lnTo>
                    <a:pt x="804" y="40"/>
                  </a:lnTo>
                  <a:lnTo>
                    <a:pt x="804" y="40"/>
                  </a:lnTo>
                  <a:lnTo>
                    <a:pt x="802" y="38"/>
                  </a:lnTo>
                  <a:lnTo>
                    <a:pt x="802" y="38"/>
                  </a:lnTo>
                  <a:lnTo>
                    <a:pt x="800" y="40"/>
                  </a:lnTo>
                  <a:lnTo>
                    <a:pt x="800" y="40"/>
                  </a:lnTo>
                  <a:lnTo>
                    <a:pt x="800" y="40"/>
                  </a:lnTo>
                  <a:lnTo>
                    <a:pt x="794" y="42"/>
                  </a:lnTo>
                  <a:lnTo>
                    <a:pt x="794" y="42"/>
                  </a:lnTo>
                  <a:lnTo>
                    <a:pt x="792" y="40"/>
                  </a:lnTo>
                  <a:lnTo>
                    <a:pt x="792" y="40"/>
                  </a:lnTo>
                  <a:lnTo>
                    <a:pt x="790" y="40"/>
                  </a:lnTo>
                  <a:lnTo>
                    <a:pt x="790" y="40"/>
                  </a:lnTo>
                  <a:lnTo>
                    <a:pt x="790" y="40"/>
                  </a:lnTo>
                  <a:lnTo>
                    <a:pt x="788" y="42"/>
                  </a:lnTo>
                  <a:lnTo>
                    <a:pt x="788" y="42"/>
                  </a:lnTo>
                  <a:lnTo>
                    <a:pt x="786" y="42"/>
                  </a:lnTo>
                  <a:lnTo>
                    <a:pt x="786" y="42"/>
                  </a:lnTo>
                  <a:lnTo>
                    <a:pt x="782" y="40"/>
                  </a:lnTo>
                  <a:lnTo>
                    <a:pt x="782" y="40"/>
                  </a:lnTo>
                  <a:lnTo>
                    <a:pt x="778" y="40"/>
                  </a:lnTo>
                  <a:lnTo>
                    <a:pt x="778" y="40"/>
                  </a:lnTo>
                  <a:lnTo>
                    <a:pt x="776" y="42"/>
                  </a:lnTo>
                  <a:lnTo>
                    <a:pt x="772" y="42"/>
                  </a:lnTo>
                  <a:lnTo>
                    <a:pt x="772" y="42"/>
                  </a:lnTo>
                  <a:lnTo>
                    <a:pt x="770" y="42"/>
                  </a:lnTo>
                  <a:lnTo>
                    <a:pt x="770" y="42"/>
                  </a:lnTo>
                  <a:lnTo>
                    <a:pt x="766" y="40"/>
                  </a:lnTo>
                  <a:lnTo>
                    <a:pt x="766" y="40"/>
                  </a:lnTo>
                  <a:lnTo>
                    <a:pt x="764" y="40"/>
                  </a:lnTo>
                  <a:lnTo>
                    <a:pt x="764" y="40"/>
                  </a:lnTo>
                  <a:lnTo>
                    <a:pt x="762" y="42"/>
                  </a:lnTo>
                  <a:lnTo>
                    <a:pt x="762" y="42"/>
                  </a:lnTo>
                  <a:lnTo>
                    <a:pt x="758" y="42"/>
                  </a:lnTo>
                  <a:lnTo>
                    <a:pt x="758" y="42"/>
                  </a:lnTo>
                  <a:lnTo>
                    <a:pt x="756" y="42"/>
                  </a:lnTo>
                  <a:lnTo>
                    <a:pt x="756" y="42"/>
                  </a:lnTo>
                  <a:lnTo>
                    <a:pt x="752" y="42"/>
                  </a:lnTo>
                  <a:lnTo>
                    <a:pt x="752" y="42"/>
                  </a:lnTo>
                  <a:lnTo>
                    <a:pt x="744" y="44"/>
                  </a:lnTo>
                  <a:lnTo>
                    <a:pt x="744" y="44"/>
                  </a:lnTo>
                  <a:lnTo>
                    <a:pt x="738" y="42"/>
                  </a:lnTo>
                  <a:lnTo>
                    <a:pt x="738" y="42"/>
                  </a:lnTo>
                  <a:lnTo>
                    <a:pt x="734" y="40"/>
                  </a:lnTo>
                  <a:lnTo>
                    <a:pt x="734" y="40"/>
                  </a:lnTo>
                  <a:lnTo>
                    <a:pt x="732" y="42"/>
                  </a:lnTo>
                  <a:lnTo>
                    <a:pt x="732" y="42"/>
                  </a:lnTo>
                  <a:lnTo>
                    <a:pt x="728" y="42"/>
                  </a:lnTo>
                  <a:lnTo>
                    <a:pt x="726" y="42"/>
                  </a:lnTo>
                  <a:lnTo>
                    <a:pt x="726" y="42"/>
                  </a:lnTo>
                  <a:lnTo>
                    <a:pt x="724" y="42"/>
                  </a:lnTo>
                  <a:lnTo>
                    <a:pt x="724" y="42"/>
                  </a:lnTo>
                  <a:lnTo>
                    <a:pt x="720" y="42"/>
                  </a:lnTo>
                  <a:lnTo>
                    <a:pt x="720" y="42"/>
                  </a:lnTo>
                  <a:lnTo>
                    <a:pt x="718" y="42"/>
                  </a:lnTo>
                  <a:lnTo>
                    <a:pt x="718" y="42"/>
                  </a:lnTo>
                  <a:lnTo>
                    <a:pt x="712" y="42"/>
                  </a:lnTo>
                  <a:lnTo>
                    <a:pt x="712" y="42"/>
                  </a:lnTo>
                  <a:lnTo>
                    <a:pt x="710" y="42"/>
                  </a:lnTo>
                  <a:lnTo>
                    <a:pt x="710" y="42"/>
                  </a:lnTo>
                  <a:lnTo>
                    <a:pt x="706" y="42"/>
                  </a:lnTo>
                  <a:lnTo>
                    <a:pt x="706" y="42"/>
                  </a:lnTo>
                  <a:lnTo>
                    <a:pt x="704" y="44"/>
                  </a:lnTo>
                  <a:lnTo>
                    <a:pt x="704" y="44"/>
                  </a:lnTo>
                  <a:lnTo>
                    <a:pt x="702" y="42"/>
                  </a:lnTo>
                  <a:lnTo>
                    <a:pt x="702" y="42"/>
                  </a:lnTo>
                  <a:lnTo>
                    <a:pt x="696" y="44"/>
                  </a:lnTo>
                  <a:lnTo>
                    <a:pt x="696" y="44"/>
                  </a:lnTo>
                  <a:lnTo>
                    <a:pt x="692" y="44"/>
                  </a:lnTo>
                  <a:lnTo>
                    <a:pt x="692" y="44"/>
                  </a:lnTo>
                  <a:lnTo>
                    <a:pt x="690" y="44"/>
                  </a:lnTo>
                  <a:lnTo>
                    <a:pt x="690" y="44"/>
                  </a:lnTo>
                  <a:lnTo>
                    <a:pt x="688" y="44"/>
                  </a:lnTo>
                  <a:lnTo>
                    <a:pt x="688" y="44"/>
                  </a:lnTo>
                  <a:lnTo>
                    <a:pt x="686" y="44"/>
                  </a:lnTo>
                  <a:lnTo>
                    <a:pt x="686" y="44"/>
                  </a:lnTo>
                  <a:lnTo>
                    <a:pt x="680" y="44"/>
                  </a:lnTo>
                  <a:lnTo>
                    <a:pt x="680" y="44"/>
                  </a:lnTo>
                  <a:lnTo>
                    <a:pt x="676" y="44"/>
                  </a:lnTo>
                  <a:lnTo>
                    <a:pt x="676" y="44"/>
                  </a:lnTo>
                  <a:lnTo>
                    <a:pt x="668" y="44"/>
                  </a:lnTo>
                  <a:lnTo>
                    <a:pt x="660" y="42"/>
                  </a:lnTo>
                  <a:lnTo>
                    <a:pt x="660" y="42"/>
                  </a:lnTo>
                  <a:lnTo>
                    <a:pt x="658" y="42"/>
                  </a:lnTo>
                  <a:lnTo>
                    <a:pt x="658" y="42"/>
                  </a:lnTo>
                  <a:lnTo>
                    <a:pt x="654" y="42"/>
                  </a:lnTo>
                  <a:lnTo>
                    <a:pt x="652" y="42"/>
                  </a:lnTo>
                  <a:lnTo>
                    <a:pt x="652" y="42"/>
                  </a:lnTo>
                  <a:lnTo>
                    <a:pt x="648" y="42"/>
                  </a:lnTo>
                  <a:lnTo>
                    <a:pt x="648" y="42"/>
                  </a:lnTo>
                  <a:lnTo>
                    <a:pt x="646" y="42"/>
                  </a:lnTo>
                  <a:lnTo>
                    <a:pt x="646" y="42"/>
                  </a:lnTo>
                  <a:lnTo>
                    <a:pt x="636" y="42"/>
                  </a:lnTo>
                  <a:lnTo>
                    <a:pt x="636" y="42"/>
                  </a:lnTo>
                  <a:lnTo>
                    <a:pt x="636" y="42"/>
                  </a:lnTo>
                  <a:lnTo>
                    <a:pt x="636" y="42"/>
                  </a:lnTo>
                  <a:lnTo>
                    <a:pt x="636" y="42"/>
                  </a:lnTo>
                  <a:lnTo>
                    <a:pt x="636" y="42"/>
                  </a:lnTo>
                  <a:lnTo>
                    <a:pt x="636" y="42"/>
                  </a:lnTo>
                  <a:lnTo>
                    <a:pt x="636" y="42"/>
                  </a:lnTo>
                  <a:lnTo>
                    <a:pt x="634" y="42"/>
                  </a:lnTo>
                  <a:lnTo>
                    <a:pt x="634" y="42"/>
                  </a:lnTo>
                  <a:lnTo>
                    <a:pt x="630" y="42"/>
                  </a:lnTo>
                  <a:lnTo>
                    <a:pt x="630" y="42"/>
                  </a:lnTo>
                  <a:lnTo>
                    <a:pt x="628" y="42"/>
                  </a:lnTo>
                  <a:lnTo>
                    <a:pt x="628" y="42"/>
                  </a:lnTo>
                  <a:lnTo>
                    <a:pt x="622" y="42"/>
                  </a:lnTo>
                  <a:lnTo>
                    <a:pt x="622" y="42"/>
                  </a:lnTo>
                  <a:lnTo>
                    <a:pt x="614" y="42"/>
                  </a:lnTo>
                  <a:lnTo>
                    <a:pt x="614" y="42"/>
                  </a:lnTo>
                  <a:lnTo>
                    <a:pt x="612" y="42"/>
                  </a:lnTo>
                  <a:lnTo>
                    <a:pt x="608" y="42"/>
                  </a:lnTo>
                  <a:lnTo>
                    <a:pt x="608" y="42"/>
                  </a:lnTo>
                  <a:lnTo>
                    <a:pt x="608" y="42"/>
                  </a:lnTo>
                  <a:lnTo>
                    <a:pt x="608" y="42"/>
                  </a:lnTo>
                  <a:lnTo>
                    <a:pt x="606" y="42"/>
                  </a:lnTo>
                  <a:lnTo>
                    <a:pt x="606" y="42"/>
                  </a:lnTo>
                  <a:lnTo>
                    <a:pt x="604" y="42"/>
                  </a:lnTo>
                  <a:lnTo>
                    <a:pt x="604" y="42"/>
                  </a:lnTo>
                  <a:lnTo>
                    <a:pt x="600" y="42"/>
                  </a:lnTo>
                  <a:lnTo>
                    <a:pt x="600" y="42"/>
                  </a:lnTo>
                  <a:lnTo>
                    <a:pt x="596" y="42"/>
                  </a:lnTo>
                  <a:lnTo>
                    <a:pt x="596" y="42"/>
                  </a:lnTo>
                  <a:lnTo>
                    <a:pt x="594" y="42"/>
                  </a:lnTo>
                  <a:lnTo>
                    <a:pt x="594" y="42"/>
                  </a:lnTo>
                  <a:lnTo>
                    <a:pt x="588" y="42"/>
                  </a:lnTo>
                  <a:lnTo>
                    <a:pt x="588" y="42"/>
                  </a:lnTo>
                  <a:lnTo>
                    <a:pt x="586" y="42"/>
                  </a:lnTo>
                  <a:lnTo>
                    <a:pt x="586" y="42"/>
                  </a:lnTo>
                  <a:lnTo>
                    <a:pt x="582" y="42"/>
                  </a:lnTo>
                  <a:lnTo>
                    <a:pt x="582" y="42"/>
                  </a:lnTo>
                  <a:lnTo>
                    <a:pt x="580" y="42"/>
                  </a:lnTo>
                  <a:lnTo>
                    <a:pt x="580" y="42"/>
                  </a:lnTo>
                  <a:lnTo>
                    <a:pt x="576" y="42"/>
                  </a:lnTo>
                  <a:lnTo>
                    <a:pt x="576" y="42"/>
                  </a:lnTo>
                  <a:lnTo>
                    <a:pt x="574" y="42"/>
                  </a:lnTo>
                  <a:lnTo>
                    <a:pt x="574" y="42"/>
                  </a:lnTo>
                  <a:lnTo>
                    <a:pt x="570" y="42"/>
                  </a:lnTo>
                  <a:lnTo>
                    <a:pt x="570" y="42"/>
                  </a:lnTo>
                  <a:lnTo>
                    <a:pt x="566" y="42"/>
                  </a:lnTo>
                  <a:lnTo>
                    <a:pt x="566" y="42"/>
                  </a:lnTo>
                  <a:lnTo>
                    <a:pt x="564" y="42"/>
                  </a:lnTo>
                  <a:lnTo>
                    <a:pt x="564" y="42"/>
                  </a:lnTo>
                  <a:lnTo>
                    <a:pt x="560" y="42"/>
                  </a:lnTo>
                  <a:lnTo>
                    <a:pt x="560" y="42"/>
                  </a:lnTo>
                  <a:lnTo>
                    <a:pt x="542" y="42"/>
                  </a:lnTo>
                  <a:lnTo>
                    <a:pt x="542" y="42"/>
                  </a:lnTo>
                  <a:lnTo>
                    <a:pt x="540" y="44"/>
                  </a:lnTo>
                  <a:lnTo>
                    <a:pt x="540" y="44"/>
                  </a:lnTo>
                  <a:lnTo>
                    <a:pt x="536" y="42"/>
                  </a:lnTo>
                  <a:lnTo>
                    <a:pt x="532" y="44"/>
                  </a:lnTo>
                  <a:lnTo>
                    <a:pt x="532" y="44"/>
                  </a:lnTo>
                  <a:lnTo>
                    <a:pt x="528" y="42"/>
                  </a:lnTo>
                  <a:lnTo>
                    <a:pt x="528" y="42"/>
                  </a:lnTo>
                  <a:lnTo>
                    <a:pt x="528" y="42"/>
                  </a:lnTo>
                  <a:lnTo>
                    <a:pt x="526" y="44"/>
                  </a:lnTo>
                  <a:lnTo>
                    <a:pt x="526" y="44"/>
                  </a:lnTo>
                  <a:lnTo>
                    <a:pt x="518" y="44"/>
                  </a:lnTo>
                  <a:lnTo>
                    <a:pt x="518" y="44"/>
                  </a:lnTo>
                  <a:lnTo>
                    <a:pt x="514" y="46"/>
                  </a:lnTo>
                  <a:lnTo>
                    <a:pt x="514" y="46"/>
                  </a:lnTo>
                  <a:lnTo>
                    <a:pt x="510" y="46"/>
                  </a:lnTo>
                  <a:lnTo>
                    <a:pt x="510" y="46"/>
                  </a:lnTo>
                  <a:lnTo>
                    <a:pt x="508" y="46"/>
                  </a:lnTo>
                  <a:lnTo>
                    <a:pt x="508" y="46"/>
                  </a:lnTo>
                  <a:lnTo>
                    <a:pt x="504" y="46"/>
                  </a:lnTo>
                  <a:lnTo>
                    <a:pt x="504" y="46"/>
                  </a:lnTo>
                  <a:lnTo>
                    <a:pt x="500" y="46"/>
                  </a:lnTo>
                  <a:lnTo>
                    <a:pt x="500" y="46"/>
                  </a:lnTo>
                  <a:lnTo>
                    <a:pt x="500" y="46"/>
                  </a:lnTo>
                  <a:lnTo>
                    <a:pt x="500" y="46"/>
                  </a:lnTo>
                  <a:lnTo>
                    <a:pt x="498" y="46"/>
                  </a:lnTo>
                  <a:lnTo>
                    <a:pt x="498" y="46"/>
                  </a:lnTo>
                  <a:lnTo>
                    <a:pt x="498" y="46"/>
                  </a:lnTo>
                  <a:lnTo>
                    <a:pt x="498" y="46"/>
                  </a:lnTo>
                  <a:lnTo>
                    <a:pt x="498" y="46"/>
                  </a:lnTo>
                  <a:lnTo>
                    <a:pt x="498" y="46"/>
                  </a:lnTo>
                  <a:lnTo>
                    <a:pt x="496" y="46"/>
                  </a:lnTo>
                  <a:lnTo>
                    <a:pt x="496" y="46"/>
                  </a:lnTo>
                  <a:lnTo>
                    <a:pt x="494" y="46"/>
                  </a:lnTo>
                  <a:lnTo>
                    <a:pt x="494" y="46"/>
                  </a:lnTo>
                  <a:lnTo>
                    <a:pt x="490" y="46"/>
                  </a:lnTo>
                  <a:lnTo>
                    <a:pt x="490" y="46"/>
                  </a:lnTo>
                  <a:lnTo>
                    <a:pt x="486" y="44"/>
                  </a:lnTo>
                  <a:lnTo>
                    <a:pt x="486" y="44"/>
                  </a:lnTo>
                  <a:lnTo>
                    <a:pt x="484" y="44"/>
                  </a:lnTo>
                  <a:lnTo>
                    <a:pt x="484" y="44"/>
                  </a:lnTo>
                  <a:lnTo>
                    <a:pt x="482" y="44"/>
                  </a:lnTo>
                  <a:lnTo>
                    <a:pt x="482" y="44"/>
                  </a:lnTo>
                  <a:lnTo>
                    <a:pt x="478" y="44"/>
                  </a:lnTo>
                  <a:lnTo>
                    <a:pt x="478" y="44"/>
                  </a:lnTo>
                  <a:lnTo>
                    <a:pt x="476" y="44"/>
                  </a:lnTo>
                  <a:lnTo>
                    <a:pt x="476" y="44"/>
                  </a:lnTo>
                  <a:lnTo>
                    <a:pt x="472" y="46"/>
                  </a:lnTo>
                  <a:lnTo>
                    <a:pt x="468" y="44"/>
                  </a:lnTo>
                  <a:lnTo>
                    <a:pt x="468" y="44"/>
                  </a:lnTo>
                  <a:lnTo>
                    <a:pt x="466" y="46"/>
                  </a:lnTo>
                  <a:lnTo>
                    <a:pt x="464" y="46"/>
                  </a:lnTo>
                  <a:lnTo>
                    <a:pt x="464" y="46"/>
                  </a:lnTo>
                  <a:lnTo>
                    <a:pt x="464" y="44"/>
                  </a:lnTo>
                  <a:lnTo>
                    <a:pt x="464" y="44"/>
                  </a:lnTo>
                  <a:lnTo>
                    <a:pt x="462" y="44"/>
                  </a:lnTo>
                  <a:lnTo>
                    <a:pt x="462" y="44"/>
                  </a:lnTo>
                  <a:lnTo>
                    <a:pt x="462" y="42"/>
                  </a:lnTo>
                  <a:lnTo>
                    <a:pt x="462" y="42"/>
                  </a:lnTo>
                  <a:lnTo>
                    <a:pt x="456" y="42"/>
                  </a:lnTo>
                  <a:lnTo>
                    <a:pt x="456" y="42"/>
                  </a:lnTo>
                  <a:lnTo>
                    <a:pt x="450" y="42"/>
                  </a:lnTo>
                  <a:lnTo>
                    <a:pt x="450" y="42"/>
                  </a:lnTo>
                  <a:lnTo>
                    <a:pt x="448" y="44"/>
                  </a:lnTo>
                  <a:lnTo>
                    <a:pt x="448" y="44"/>
                  </a:lnTo>
                  <a:lnTo>
                    <a:pt x="442" y="44"/>
                  </a:lnTo>
                  <a:lnTo>
                    <a:pt x="442" y="44"/>
                  </a:lnTo>
                  <a:lnTo>
                    <a:pt x="438" y="44"/>
                  </a:lnTo>
                  <a:lnTo>
                    <a:pt x="438" y="44"/>
                  </a:lnTo>
                  <a:lnTo>
                    <a:pt x="436" y="46"/>
                  </a:lnTo>
                  <a:lnTo>
                    <a:pt x="436" y="46"/>
                  </a:lnTo>
                  <a:lnTo>
                    <a:pt x="432" y="44"/>
                  </a:lnTo>
                  <a:lnTo>
                    <a:pt x="432" y="44"/>
                  </a:lnTo>
                  <a:lnTo>
                    <a:pt x="428" y="44"/>
                  </a:lnTo>
                  <a:lnTo>
                    <a:pt x="428" y="44"/>
                  </a:lnTo>
                  <a:lnTo>
                    <a:pt x="428" y="44"/>
                  </a:lnTo>
                  <a:lnTo>
                    <a:pt x="428" y="44"/>
                  </a:lnTo>
                  <a:lnTo>
                    <a:pt x="426" y="44"/>
                  </a:lnTo>
                  <a:lnTo>
                    <a:pt x="426" y="44"/>
                  </a:lnTo>
                  <a:lnTo>
                    <a:pt x="426" y="44"/>
                  </a:lnTo>
                  <a:lnTo>
                    <a:pt x="426" y="44"/>
                  </a:lnTo>
                  <a:lnTo>
                    <a:pt x="420" y="42"/>
                  </a:lnTo>
                  <a:lnTo>
                    <a:pt x="420" y="42"/>
                  </a:lnTo>
                  <a:lnTo>
                    <a:pt x="418" y="44"/>
                  </a:lnTo>
                  <a:lnTo>
                    <a:pt x="418" y="44"/>
                  </a:lnTo>
                  <a:lnTo>
                    <a:pt x="416" y="42"/>
                  </a:lnTo>
                  <a:lnTo>
                    <a:pt x="416" y="40"/>
                  </a:lnTo>
                  <a:lnTo>
                    <a:pt x="416" y="40"/>
                  </a:lnTo>
                  <a:lnTo>
                    <a:pt x="412" y="40"/>
                  </a:lnTo>
                  <a:lnTo>
                    <a:pt x="412" y="40"/>
                  </a:lnTo>
                  <a:lnTo>
                    <a:pt x="412" y="42"/>
                  </a:lnTo>
                  <a:lnTo>
                    <a:pt x="412" y="42"/>
                  </a:lnTo>
                  <a:lnTo>
                    <a:pt x="410" y="44"/>
                  </a:lnTo>
                  <a:lnTo>
                    <a:pt x="410" y="44"/>
                  </a:lnTo>
                  <a:lnTo>
                    <a:pt x="404" y="44"/>
                  </a:lnTo>
                  <a:lnTo>
                    <a:pt x="404" y="44"/>
                  </a:lnTo>
                  <a:lnTo>
                    <a:pt x="400" y="44"/>
                  </a:lnTo>
                  <a:lnTo>
                    <a:pt x="400" y="44"/>
                  </a:lnTo>
                  <a:lnTo>
                    <a:pt x="396" y="42"/>
                  </a:lnTo>
                  <a:lnTo>
                    <a:pt x="396" y="42"/>
                  </a:lnTo>
                  <a:lnTo>
                    <a:pt x="394" y="44"/>
                  </a:lnTo>
                  <a:lnTo>
                    <a:pt x="394" y="44"/>
                  </a:lnTo>
                  <a:lnTo>
                    <a:pt x="390" y="44"/>
                  </a:lnTo>
                  <a:lnTo>
                    <a:pt x="390" y="44"/>
                  </a:lnTo>
                  <a:lnTo>
                    <a:pt x="386" y="42"/>
                  </a:lnTo>
                  <a:lnTo>
                    <a:pt x="386" y="42"/>
                  </a:lnTo>
                  <a:lnTo>
                    <a:pt x="376" y="44"/>
                  </a:lnTo>
                  <a:lnTo>
                    <a:pt x="376" y="44"/>
                  </a:lnTo>
                  <a:lnTo>
                    <a:pt x="374" y="42"/>
                  </a:lnTo>
                  <a:lnTo>
                    <a:pt x="374" y="42"/>
                  </a:lnTo>
                  <a:lnTo>
                    <a:pt x="368" y="42"/>
                  </a:lnTo>
                  <a:lnTo>
                    <a:pt x="368" y="42"/>
                  </a:lnTo>
                  <a:lnTo>
                    <a:pt x="366" y="42"/>
                  </a:lnTo>
                  <a:lnTo>
                    <a:pt x="366" y="42"/>
                  </a:lnTo>
                  <a:lnTo>
                    <a:pt x="362" y="42"/>
                  </a:lnTo>
                  <a:lnTo>
                    <a:pt x="362" y="42"/>
                  </a:lnTo>
                  <a:lnTo>
                    <a:pt x="362" y="42"/>
                  </a:lnTo>
                  <a:lnTo>
                    <a:pt x="362" y="42"/>
                  </a:lnTo>
                  <a:lnTo>
                    <a:pt x="362" y="42"/>
                  </a:lnTo>
                  <a:lnTo>
                    <a:pt x="362" y="42"/>
                  </a:lnTo>
                  <a:lnTo>
                    <a:pt x="360" y="42"/>
                  </a:lnTo>
                  <a:lnTo>
                    <a:pt x="360" y="42"/>
                  </a:lnTo>
                  <a:lnTo>
                    <a:pt x="358" y="42"/>
                  </a:lnTo>
                  <a:lnTo>
                    <a:pt x="358" y="42"/>
                  </a:lnTo>
                  <a:lnTo>
                    <a:pt x="352" y="44"/>
                  </a:lnTo>
                  <a:lnTo>
                    <a:pt x="352" y="44"/>
                  </a:lnTo>
                  <a:lnTo>
                    <a:pt x="344" y="42"/>
                  </a:lnTo>
                  <a:lnTo>
                    <a:pt x="344" y="42"/>
                  </a:lnTo>
                  <a:lnTo>
                    <a:pt x="342" y="44"/>
                  </a:lnTo>
                  <a:lnTo>
                    <a:pt x="342" y="44"/>
                  </a:lnTo>
                  <a:lnTo>
                    <a:pt x="338" y="42"/>
                  </a:lnTo>
                  <a:lnTo>
                    <a:pt x="338" y="42"/>
                  </a:lnTo>
                  <a:lnTo>
                    <a:pt x="330" y="44"/>
                  </a:lnTo>
                  <a:lnTo>
                    <a:pt x="330" y="44"/>
                  </a:lnTo>
                  <a:lnTo>
                    <a:pt x="328" y="44"/>
                  </a:lnTo>
                  <a:lnTo>
                    <a:pt x="328" y="44"/>
                  </a:lnTo>
                  <a:lnTo>
                    <a:pt x="322" y="42"/>
                  </a:lnTo>
                  <a:lnTo>
                    <a:pt x="322" y="42"/>
                  </a:lnTo>
                  <a:lnTo>
                    <a:pt x="316" y="42"/>
                  </a:lnTo>
                  <a:lnTo>
                    <a:pt x="316" y="42"/>
                  </a:lnTo>
                  <a:lnTo>
                    <a:pt x="316" y="42"/>
                  </a:lnTo>
                  <a:lnTo>
                    <a:pt x="316" y="42"/>
                  </a:lnTo>
                  <a:lnTo>
                    <a:pt x="316" y="42"/>
                  </a:lnTo>
                  <a:lnTo>
                    <a:pt x="316" y="42"/>
                  </a:lnTo>
                  <a:lnTo>
                    <a:pt x="314" y="42"/>
                  </a:lnTo>
                  <a:lnTo>
                    <a:pt x="314" y="42"/>
                  </a:lnTo>
                  <a:lnTo>
                    <a:pt x="310" y="42"/>
                  </a:lnTo>
                  <a:lnTo>
                    <a:pt x="310" y="42"/>
                  </a:lnTo>
                  <a:lnTo>
                    <a:pt x="310" y="40"/>
                  </a:lnTo>
                  <a:lnTo>
                    <a:pt x="310" y="40"/>
                  </a:lnTo>
                  <a:lnTo>
                    <a:pt x="308" y="40"/>
                  </a:lnTo>
                  <a:lnTo>
                    <a:pt x="308" y="42"/>
                  </a:lnTo>
                  <a:lnTo>
                    <a:pt x="308" y="42"/>
                  </a:lnTo>
                  <a:lnTo>
                    <a:pt x="306" y="42"/>
                  </a:lnTo>
                  <a:lnTo>
                    <a:pt x="306" y="42"/>
                  </a:lnTo>
                  <a:lnTo>
                    <a:pt x="298" y="42"/>
                  </a:lnTo>
                  <a:lnTo>
                    <a:pt x="298" y="42"/>
                  </a:lnTo>
                  <a:lnTo>
                    <a:pt x="296" y="42"/>
                  </a:lnTo>
                  <a:lnTo>
                    <a:pt x="296" y="42"/>
                  </a:lnTo>
                  <a:lnTo>
                    <a:pt x="294" y="42"/>
                  </a:lnTo>
                  <a:lnTo>
                    <a:pt x="294" y="42"/>
                  </a:lnTo>
                  <a:lnTo>
                    <a:pt x="290" y="42"/>
                  </a:lnTo>
                  <a:lnTo>
                    <a:pt x="290" y="42"/>
                  </a:lnTo>
                  <a:lnTo>
                    <a:pt x="288" y="42"/>
                  </a:lnTo>
                  <a:lnTo>
                    <a:pt x="288" y="42"/>
                  </a:lnTo>
                  <a:lnTo>
                    <a:pt x="286" y="42"/>
                  </a:lnTo>
                  <a:lnTo>
                    <a:pt x="286" y="42"/>
                  </a:lnTo>
                  <a:lnTo>
                    <a:pt x="286" y="40"/>
                  </a:lnTo>
                  <a:lnTo>
                    <a:pt x="286" y="40"/>
                  </a:lnTo>
                  <a:lnTo>
                    <a:pt x="282" y="42"/>
                  </a:lnTo>
                  <a:lnTo>
                    <a:pt x="282" y="42"/>
                  </a:lnTo>
                  <a:lnTo>
                    <a:pt x="278" y="40"/>
                  </a:lnTo>
                  <a:lnTo>
                    <a:pt x="278" y="40"/>
                  </a:lnTo>
                  <a:lnTo>
                    <a:pt x="276" y="40"/>
                  </a:lnTo>
                  <a:lnTo>
                    <a:pt x="274" y="40"/>
                  </a:lnTo>
                  <a:lnTo>
                    <a:pt x="274" y="40"/>
                  </a:lnTo>
                  <a:lnTo>
                    <a:pt x="270" y="40"/>
                  </a:lnTo>
                  <a:lnTo>
                    <a:pt x="270" y="40"/>
                  </a:lnTo>
                  <a:lnTo>
                    <a:pt x="268" y="42"/>
                  </a:lnTo>
                  <a:lnTo>
                    <a:pt x="268" y="42"/>
                  </a:lnTo>
                  <a:lnTo>
                    <a:pt x="264" y="40"/>
                  </a:lnTo>
                  <a:lnTo>
                    <a:pt x="264" y="40"/>
                  </a:lnTo>
                  <a:lnTo>
                    <a:pt x="260" y="40"/>
                  </a:lnTo>
                  <a:lnTo>
                    <a:pt x="260" y="40"/>
                  </a:lnTo>
                  <a:lnTo>
                    <a:pt x="258" y="40"/>
                  </a:lnTo>
                  <a:lnTo>
                    <a:pt x="258" y="40"/>
                  </a:lnTo>
                  <a:lnTo>
                    <a:pt x="252" y="40"/>
                  </a:lnTo>
                  <a:lnTo>
                    <a:pt x="252" y="40"/>
                  </a:lnTo>
                  <a:lnTo>
                    <a:pt x="246" y="40"/>
                  </a:lnTo>
                  <a:lnTo>
                    <a:pt x="242" y="40"/>
                  </a:lnTo>
                  <a:lnTo>
                    <a:pt x="242" y="40"/>
                  </a:lnTo>
                  <a:lnTo>
                    <a:pt x="238" y="40"/>
                  </a:lnTo>
                  <a:lnTo>
                    <a:pt x="234" y="40"/>
                  </a:lnTo>
                  <a:lnTo>
                    <a:pt x="234" y="40"/>
                  </a:lnTo>
                  <a:lnTo>
                    <a:pt x="234" y="40"/>
                  </a:lnTo>
                  <a:lnTo>
                    <a:pt x="234" y="40"/>
                  </a:lnTo>
                  <a:lnTo>
                    <a:pt x="230" y="40"/>
                  </a:lnTo>
                  <a:lnTo>
                    <a:pt x="230" y="40"/>
                  </a:lnTo>
                  <a:lnTo>
                    <a:pt x="228" y="40"/>
                  </a:lnTo>
                  <a:lnTo>
                    <a:pt x="228" y="40"/>
                  </a:lnTo>
                  <a:lnTo>
                    <a:pt x="224" y="40"/>
                  </a:lnTo>
                  <a:lnTo>
                    <a:pt x="224" y="40"/>
                  </a:lnTo>
                  <a:lnTo>
                    <a:pt x="222" y="40"/>
                  </a:lnTo>
                  <a:lnTo>
                    <a:pt x="222" y="40"/>
                  </a:lnTo>
                  <a:lnTo>
                    <a:pt x="218" y="40"/>
                  </a:lnTo>
                  <a:lnTo>
                    <a:pt x="218" y="40"/>
                  </a:lnTo>
                  <a:lnTo>
                    <a:pt x="216" y="40"/>
                  </a:lnTo>
                  <a:lnTo>
                    <a:pt x="216" y="40"/>
                  </a:lnTo>
                  <a:lnTo>
                    <a:pt x="212" y="42"/>
                  </a:lnTo>
                  <a:lnTo>
                    <a:pt x="212" y="42"/>
                  </a:lnTo>
                  <a:lnTo>
                    <a:pt x="208" y="40"/>
                  </a:lnTo>
                  <a:lnTo>
                    <a:pt x="208" y="40"/>
                  </a:lnTo>
                  <a:lnTo>
                    <a:pt x="204" y="42"/>
                  </a:lnTo>
                  <a:lnTo>
                    <a:pt x="204" y="42"/>
                  </a:lnTo>
                  <a:lnTo>
                    <a:pt x="200" y="40"/>
                  </a:lnTo>
                  <a:lnTo>
                    <a:pt x="200" y="40"/>
                  </a:lnTo>
                  <a:lnTo>
                    <a:pt x="190" y="40"/>
                  </a:lnTo>
                  <a:lnTo>
                    <a:pt x="190" y="40"/>
                  </a:lnTo>
                  <a:lnTo>
                    <a:pt x="188" y="40"/>
                  </a:lnTo>
                  <a:lnTo>
                    <a:pt x="188" y="40"/>
                  </a:lnTo>
                  <a:lnTo>
                    <a:pt x="176" y="40"/>
                  </a:lnTo>
                  <a:lnTo>
                    <a:pt x="176" y="40"/>
                  </a:lnTo>
                  <a:lnTo>
                    <a:pt x="172" y="42"/>
                  </a:lnTo>
                  <a:lnTo>
                    <a:pt x="172" y="42"/>
                  </a:lnTo>
                  <a:lnTo>
                    <a:pt x="170" y="42"/>
                  </a:lnTo>
                  <a:lnTo>
                    <a:pt x="170" y="42"/>
                  </a:lnTo>
                  <a:lnTo>
                    <a:pt x="166" y="42"/>
                  </a:lnTo>
                  <a:lnTo>
                    <a:pt x="166" y="42"/>
                  </a:lnTo>
                  <a:lnTo>
                    <a:pt x="162" y="42"/>
                  </a:lnTo>
                  <a:lnTo>
                    <a:pt x="158" y="42"/>
                  </a:lnTo>
                  <a:lnTo>
                    <a:pt x="158" y="42"/>
                  </a:lnTo>
                  <a:lnTo>
                    <a:pt x="158" y="40"/>
                  </a:lnTo>
                  <a:lnTo>
                    <a:pt x="158" y="40"/>
                  </a:lnTo>
                  <a:lnTo>
                    <a:pt x="156" y="40"/>
                  </a:lnTo>
                  <a:lnTo>
                    <a:pt x="156" y="40"/>
                  </a:lnTo>
                  <a:lnTo>
                    <a:pt x="156" y="38"/>
                  </a:lnTo>
                  <a:lnTo>
                    <a:pt x="156" y="38"/>
                  </a:lnTo>
                  <a:lnTo>
                    <a:pt x="148" y="38"/>
                  </a:lnTo>
                  <a:lnTo>
                    <a:pt x="148" y="38"/>
                  </a:lnTo>
                  <a:lnTo>
                    <a:pt x="148" y="38"/>
                  </a:lnTo>
                  <a:lnTo>
                    <a:pt x="148" y="38"/>
                  </a:lnTo>
                  <a:lnTo>
                    <a:pt x="146" y="38"/>
                  </a:lnTo>
                  <a:lnTo>
                    <a:pt x="146" y="38"/>
                  </a:lnTo>
                  <a:lnTo>
                    <a:pt x="142" y="38"/>
                  </a:lnTo>
                  <a:lnTo>
                    <a:pt x="140" y="40"/>
                  </a:lnTo>
                  <a:lnTo>
                    <a:pt x="140" y="40"/>
                  </a:lnTo>
                  <a:lnTo>
                    <a:pt x="138" y="40"/>
                  </a:lnTo>
                  <a:lnTo>
                    <a:pt x="138" y="40"/>
                  </a:lnTo>
                  <a:lnTo>
                    <a:pt x="134" y="40"/>
                  </a:lnTo>
                  <a:lnTo>
                    <a:pt x="134" y="40"/>
                  </a:lnTo>
                  <a:lnTo>
                    <a:pt x="130" y="40"/>
                  </a:lnTo>
                  <a:lnTo>
                    <a:pt x="130" y="40"/>
                  </a:lnTo>
                  <a:lnTo>
                    <a:pt x="126" y="38"/>
                  </a:lnTo>
                  <a:lnTo>
                    <a:pt x="126" y="38"/>
                  </a:lnTo>
                  <a:lnTo>
                    <a:pt x="124" y="38"/>
                  </a:lnTo>
                  <a:lnTo>
                    <a:pt x="124" y="38"/>
                  </a:lnTo>
                  <a:lnTo>
                    <a:pt x="122" y="38"/>
                  </a:lnTo>
                  <a:lnTo>
                    <a:pt x="118" y="38"/>
                  </a:lnTo>
                  <a:lnTo>
                    <a:pt x="118" y="38"/>
                  </a:lnTo>
                  <a:lnTo>
                    <a:pt x="116" y="38"/>
                  </a:lnTo>
                  <a:lnTo>
                    <a:pt x="116" y="38"/>
                  </a:lnTo>
                  <a:lnTo>
                    <a:pt x="112" y="38"/>
                  </a:lnTo>
                  <a:lnTo>
                    <a:pt x="112" y="38"/>
                  </a:lnTo>
                  <a:lnTo>
                    <a:pt x="106" y="40"/>
                  </a:lnTo>
                  <a:lnTo>
                    <a:pt x="106" y="40"/>
                  </a:lnTo>
                  <a:lnTo>
                    <a:pt x="104" y="38"/>
                  </a:lnTo>
                  <a:lnTo>
                    <a:pt x="104" y="38"/>
                  </a:lnTo>
                  <a:lnTo>
                    <a:pt x="104" y="38"/>
                  </a:lnTo>
                  <a:lnTo>
                    <a:pt x="104" y="38"/>
                  </a:lnTo>
                  <a:lnTo>
                    <a:pt x="102" y="38"/>
                  </a:lnTo>
                  <a:lnTo>
                    <a:pt x="102" y="38"/>
                  </a:lnTo>
                  <a:lnTo>
                    <a:pt x="98" y="36"/>
                  </a:lnTo>
                  <a:lnTo>
                    <a:pt x="98" y="36"/>
                  </a:lnTo>
                  <a:lnTo>
                    <a:pt x="92" y="38"/>
                  </a:lnTo>
                  <a:lnTo>
                    <a:pt x="92" y="38"/>
                  </a:lnTo>
                  <a:lnTo>
                    <a:pt x="90" y="36"/>
                  </a:lnTo>
                  <a:lnTo>
                    <a:pt x="90" y="36"/>
                  </a:lnTo>
                  <a:lnTo>
                    <a:pt x="86" y="38"/>
                  </a:lnTo>
                  <a:lnTo>
                    <a:pt x="86" y="38"/>
                  </a:lnTo>
                  <a:lnTo>
                    <a:pt x="82" y="36"/>
                  </a:lnTo>
                  <a:lnTo>
                    <a:pt x="82" y="36"/>
                  </a:lnTo>
                  <a:lnTo>
                    <a:pt x="76" y="36"/>
                  </a:lnTo>
                  <a:lnTo>
                    <a:pt x="76" y="36"/>
                  </a:lnTo>
                  <a:lnTo>
                    <a:pt x="74" y="38"/>
                  </a:lnTo>
                  <a:lnTo>
                    <a:pt x="74" y="38"/>
                  </a:lnTo>
                  <a:lnTo>
                    <a:pt x="70" y="38"/>
                  </a:lnTo>
                  <a:lnTo>
                    <a:pt x="70" y="38"/>
                  </a:lnTo>
                  <a:lnTo>
                    <a:pt x="66" y="36"/>
                  </a:lnTo>
                  <a:lnTo>
                    <a:pt x="66" y="36"/>
                  </a:lnTo>
                  <a:lnTo>
                    <a:pt x="64" y="36"/>
                  </a:lnTo>
                  <a:lnTo>
                    <a:pt x="64" y="36"/>
                  </a:lnTo>
                  <a:lnTo>
                    <a:pt x="56" y="36"/>
                  </a:lnTo>
                  <a:lnTo>
                    <a:pt x="56" y="36"/>
                  </a:lnTo>
                  <a:lnTo>
                    <a:pt x="54" y="38"/>
                  </a:lnTo>
                  <a:lnTo>
                    <a:pt x="54" y="38"/>
                  </a:lnTo>
                  <a:lnTo>
                    <a:pt x="50" y="38"/>
                  </a:lnTo>
                  <a:lnTo>
                    <a:pt x="50" y="38"/>
                  </a:lnTo>
                  <a:lnTo>
                    <a:pt x="50" y="38"/>
                  </a:lnTo>
                  <a:lnTo>
                    <a:pt x="50" y="38"/>
                  </a:lnTo>
                  <a:lnTo>
                    <a:pt x="46" y="38"/>
                  </a:lnTo>
                  <a:lnTo>
                    <a:pt x="46" y="38"/>
                  </a:lnTo>
                  <a:lnTo>
                    <a:pt x="42" y="38"/>
                  </a:lnTo>
                  <a:lnTo>
                    <a:pt x="42" y="38"/>
                  </a:lnTo>
                  <a:lnTo>
                    <a:pt x="40" y="36"/>
                  </a:lnTo>
                  <a:lnTo>
                    <a:pt x="40" y="36"/>
                  </a:lnTo>
                  <a:lnTo>
                    <a:pt x="38" y="36"/>
                  </a:lnTo>
                  <a:lnTo>
                    <a:pt x="38" y="36"/>
                  </a:lnTo>
                  <a:lnTo>
                    <a:pt x="36" y="34"/>
                  </a:lnTo>
                  <a:lnTo>
                    <a:pt x="36" y="34"/>
                  </a:lnTo>
                  <a:lnTo>
                    <a:pt x="28" y="34"/>
                  </a:lnTo>
                  <a:lnTo>
                    <a:pt x="28" y="34"/>
                  </a:lnTo>
                  <a:lnTo>
                    <a:pt x="26" y="34"/>
                  </a:lnTo>
                  <a:lnTo>
                    <a:pt x="26" y="34"/>
                  </a:lnTo>
                  <a:lnTo>
                    <a:pt x="24" y="34"/>
                  </a:lnTo>
                  <a:lnTo>
                    <a:pt x="24" y="34"/>
                  </a:lnTo>
                  <a:lnTo>
                    <a:pt x="20" y="34"/>
                  </a:lnTo>
                  <a:lnTo>
                    <a:pt x="20" y="34"/>
                  </a:lnTo>
                  <a:lnTo>
                    <a:pt x="8" y="34"/>
                  </a:lnTo>
                  <a:lnTo>
                    <a:pt x="8" y="34"/>
                  </a:lnTo>
                  <a:lnTo>
                    <a:pt x="4" y="34"/>
                  </a:lnTo>
                  <a:lnTo>
                    <a:pt x="4" y="34"/>
                  </a:lnTo>
                  <a:lnTo>
                    <a:pt x="2" y="32"/>
                  </a:lnTo>
                  <a:lnTo>
                    <a:pt x="2" y="32"/>
                  </a:lnTo>
                  <a:lnTo>
                    <a:pt x="2" y="30"/>
                  </a:lnTo>
                  <a:lnTo>
                    <a:pt x="2" y="30"/>
                  </a:lnTo>
                  <a:lnTo>
                    <a:pt x="2" y="28"/>
                  </a:lnTo>
                  <a:lnTo>
                    <a:pt x="2" y="28"/>
                  </a:lnTo>
                  <a:lnTo>
                    <a:pt x="2" y="28"/>
                  </a:lnTo>
                  <a:lnTo>
                    <a:pt x="2" y="28"/>
                  </a:lnTo>
                  <a:lnTo>
                    <a:pt x="2" y="26"/>
                  </a:lnTo>
                  <a:lnTo>
                    <a:pt x="2" y="26"/>
                  </a:lnTo>
                  <a:lnTo>
                    <a:pt x="2" y="26"/>
                  </a:lnTo>
                  <a:lnTo>
                    <a:pt x="2" y="26"/>
                  </a:lnTo>
                  <a:lnTo>
                    <a:pt x="2" y="24"/>
                  </a:lnTo>
                  <a:lnTo>
                    <a:pt x="2" y="24"/>
                  </a:lnTo>
                  <a:lnTo>
                    <a:pt x="2" y="24"/>
                  </a:lnTo>
                  <a:lnTo>
                    <a:pt x="2" y="24"/>
                  </a:lnTo>
                  <a:lnTo>
                    <a:pt x="2" y="24"/>
                  </a:lnTo>
                  <a:lnTo>
                    <a:pt x="2" y="24"/>
                  </a:lnTo>
                  <a:lnTo>
                    <a:pt x="2" y="24"/>
                  </a:lnTo>
                  <a:lnTo>
                    <a:pt x="0" y="20"/>
                  </a:lnTo>
                  <a:lnTo>
                    <a:pt x="0" y="20"/>
                  </a:lnTo>
                  <a:lnTo>
                    <a:pt x="0" y="18"/>
                  </a:lnTo>
                  <a:lnTo>
                    <a:pt x="0" y="18"/>
                  </a:lnTo>
                  <a:lnTo>
                    <a:pt x="0" y="18"/>
                  </a:lnTo>
                  <a:lnTo>
                    <a:pt x="2" y="16"/>
                  </a:lnTo>
                  <a:lnTo>
                    <a:pt x="2" y="16"/>
                  </a:lnTo>
                  <a:lnTo>
                    <a:pt x="2" y="16"/>
                  </a:lnTo>
                  <a:lnTo>
                    <a:pt x="2" y="16"/>
                  </a:lnTo>
                  <a:lnTo>
                    <a:pt x="2" y="16"/>
                  </a:lnTo>
                  <a:lnTo>
                    <a:pt x="2" y="14"/>
                  </a:lnTo>
                  <a:lnTo>
                    <a:pt x="2" y="14"/>
                  </a:lnTo>
                  <a:lnTo>
                    <a:pt x="2" y="14"/>
                  </a:lnTo>
                  <a:lnTo>
                    <a:pt x="2" y="14"/>
                  </a:lnTo>
                  <a:lnTo>
                    <a:pt x="2" y="14"/>
                  </a:lnTo>
                  <a:lnTo>
                    <a:pt x="2" y="1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noEditPoints="1"/>
            </p:cNvSpPr>
            <p:nvPr userDrawn="1"/>
          </p:nvSpPr>
          <p:spPr bwMode="gray">
            <a:xfrm>
              <a:off x="377760" y="6195126"/>
              <a:ext cx="8418958" cy="60192"/>
            </a:xfrm>
            <a:custGeom>
              <a:avLst/>
              <a:gdLst>
                <a:gd name="T0" fmla="*/ 3752 w 3916"/>
                <a:gd name="T1" fmla="*/ 12 h 28"/>
                <a:gd name="T2" fmla="*/ 3576 w 3916"/>
                <a:gd name="T3" fmla="*/ 14 h 28"/>
                <a:gd name="T4" fmla="*/ 3450 w 3916"/>
                <a:gd name="T5" fmla="*/ 14 h 28"/>
                <a:gd name="T6" fmla="*/ 3348 w 3916"/>
                <a:gd name="T7" fmla="*/ 12 h 28"/>
                <a:gd name="T8" fmla="*/ 3206 w 3916"/>
                <a:gd name="T9" fmla="*/ 12 h 28"/>
                <a:gd name="T10" fmla="*/ 3108 w 3916"/>
                <a:gd name="T11" fmla="*/ 10 h 28"/>
                <a:gd name="T12" fmla="*/ 2950 w 3916"/>
                <a:gd name="T13" fmla="*/ 12 h 28"/>
                <a:gd name="T14" fmla="*/ 2916 w 3916"/>
                <a:gd name="T15" fmla="*/ 10 h 28"/>
                <a:gd name="T16" fmla="*/ 2826 w 3916"/>
                <a:gd name="T17" fmla="*/ 10 h 28"/>
                <a:gd name="T18" fmla="*/ 2684 w 3916"/>
                <a:gd name="T19" fmla="*/ 8 h 28"/>
                <a:gd name="T20" fmla="*/ 2550 w 3916"/>
                <a:gd name="T21" fmla="*/ 6 h 28"/>
                <a:gd name="T22" fmla="*/ 2400 w 3916"/>
                <a:gd name="T23" fmla="*/ 4 h 28"/>
                <a:gd name="T24" fmla="*/ 2252 w 3916"/>
                <a:gd name="T25" fmla="*/ 6 h 28"/>
                <a:gd name="T26" fmla="*/ 2078 w 3916"/>
                <a:gd name="T27" fmla="*/ 4 h 28"/>
                <a:gd name="T28" fmla="*/ 1694 w 3916"/>
                <a:gd name="T29" fmla="*/ 4 h 28"/>
                <a:gd name="T30" fmla="*/ 1488 w 3916"/>
                <a:gd name="T31" fmla="*/ 4 h 28"/>
                <a:gd name="T32" fmla="*/ 1294 w 3916"/>
                <a:gd name="T33" fmla="*/ 6 h 28"/>
                <a:gd name="T34" fmla="*/ 1254 w 3916"/>
                <a:gd name="T35" fmla="*/ 10 h 28"/>
                <a:gd name="T36" fmla="*/ 1126 w 3916"/>
                <a:gd name="T37" fmla="*/ 10 h 28"/>
                <a:gd name="T38" fmla="*/ 1048 w 3916"/>
                <a:gd name="T39" fmla="*/ 8 h 28"/>
                <a:gd name="T40" fmla="*/ 1044 w 3916"/>
                <a:gd name="T41" fmla="*/ 8 h 28"/>
                <a:gd name="T42" fmla="*/ 900 w 3916"/>
                <a:gd name="T43" fmla="*/ 8 h 28"/>
                <a:gd name="T44" fmla="*/ 720 w 3916"/>
                <a:gd name="T45" fmla="*/ 6 h 28"/>
                <a:gd name="T46" fmla="*/ 480 w 3916"/>
                <a:gd name="T47" fmla="*/ 6 h 28"/>
                <a:gd name="T48" fmla="*/ 338 w 3916"/>
                <a:gd name="T49" fmla="*/ 2 h 28"/>
                <a:gd name="T50" fmla="*/ 194 w 3916"/>
                <a:gd name="T51" fmla="*/ 0 h 28"/>
                <a:gd name="T52" fmla="*/ 56 w 3916"/>
                <a:gd name="T53" fmla="*/ 2 h 28"/>
                <a:gd name="T54" fmla="*/ 0 w 3916"/>
                <a:gd name="T55" fmla="*/ 10 h 28"/>
                <a:gd name="T56" fmla="*/ 64 w 3916"/>
                <a:gd name="T57" fmla="*/ 10 h 28"/>
                <a:gd name="T58" fmla="*/ 192 w 3916"/>
                <a:gd name="T59" fmla="*/ 10 h 28"/>
                <a:gd name="T60" fmla="*/ 294 w 3916"/>
                <a:gd name="T61" fmla="*/ 10 h 28"/>
                <a:gd name="T62" fmla="*/ 390 w 3916"/>
                <a:gd name="T63" fmla="*/ 12 h 28"/>
                <a:gd name="T64" fmla="*/ 610 w 3916"/>
                <a:gd name="T65" fmla="*/ 12 h 28"/>
                <a:gd name="T66" fmla="*/ 778 w 3916"/>
                <a:gd name="T67" fmla="*/ 14 h 28"/>
                <a:gd name="T68" fmla="*/ 884 w 3916"/>
                <a:gd name="T69" fmla="*/ 12 h 28"/>
                <a:gd name="T70" fmla="*/ 962 w 3916"/>
                <a:gd name="T71" fmla="*/ 14 h 28"/>
                <a:gd name="T72" fmla="*/ 1062 w 3916"/>
                <a:gd name="T73" fmla="*/ 16 h 28"/>
                <a:gd name="T74" fmla="*/ 1214 w 3916"/>
                <a:gd name="T75" fmla="*/ 16 h 28"/>
                <a:gd name="T76" fmla="*/ 1338 w 3916"/>
                <a:gd name="T77" fmla="*/ 18 h 28"/>
                <a:gd name="T78" fmla="*/ 1394 w 3916"/>
                <a:gd name="T79" fmla="*/ 18 h 28"/>
                <a:gd name="T80" fmla="*/ 1782 w 3916"/>
                <a:gd name="T81" fmla="*/ 20 h 28"/>
                <a:gd name="T82" fmla="*/ 1952 w 3916"/>
                <a:gd name="T83" fmla="*/ 20 h 28"/>
                <a:gd name="T84" fmla="*/ 2142 w 3916"/>
                <a:gd name="T85" fmla="*/ 22 h 28"/>
                <a:gd name="T86" fmla="*/ 2328 w 3916"/>
                <a:gd name="T87" fmla="*/ 22 h 28"/>
                <a:gd name="T88" fmla="*/ 2476 w 3916"/>
                <a:gd name="T89" fmla="*/ 22 h 28"/>
                <a:gd name="T90" fmla="*/ 2586 w 3916"/>
                <a:gd name="T91" fmla="*/ 22 h 28"/>
                <a:gd name="T92" fmla="*/ 2840 w 3916"/>
                <a:gd name="T93" fmla="*/ 22 h 28"/>
                <a:gd name="T94" fmla="*/ 2984 w 3916"/>
                <a:gd name="T95" fmla="*/ 24 h 28"/>
                <a:gd name="T96" fmla="*/ 3156 w 3916"/>
                <a:gd name="T97" fmla="*/ 24 h 28"/>
                <a:gd name="T98" fmla="*/ 3214 w 3916"/>
                <a:gd name="T99" fmla="*/ 24 h 28"/>
                <a:gd name="T100" fmla="*/ 3334 w 3916"/>
                <a:gd name="T101" fmla="*/ 26 h 28"/>
                <a:gd name="T102" fmla="*/ 3470 w 3916"/>
                <a:gd name="T103" fmla="*/ 26 h 28"/>
                <a:gd name="T104" fmla="*/ 3578 w 3916"/>
                <a:gd name="T105" fmla="*/ 26 h 28"/>
                <a:gd name="T106" fmla="*/ 3658 w 3916"/>
                <a:gd name="T107" fmla="*/ 26 h 28"/>
                <a:gd name="T108" fmla="*/ 3810 w 3916"/>
                <a:gd name="T109" fmla="*/ 28 h 28"/>
                <a:gd name="T110" fmla="*/ 3832 w 3916"/>
                <a:gd name="T111" fmla="*/ 26 h 28"/>
                <a:gd name="T112" fmla="*/ 3878 w 3916"/>
                <a:gd name="T113" fmla="*/ 24 h 28"/>
                <a:gd name="T114" fmla="*/ 3916 w 3916"/>
                <a:gd name="T115" fmla="*/ 18 h 28"/>
                <a:gd name="T116" fmla="*/ 3844 w 3916"/>
                <a:gd name="T117" fmla="*/ 14 h 28"/>
                <a:gd name="T118" fmla="*/ 746 w 3916"/>
                <a:gd name="T119" fmla="*/ 8 h 28"/>
                <a:gd name="T120" fmla="*/ 2876 w 3916"/>
                <a:gd name="T121" fmla="*/ 18 h 28"/>
                <a:gd name="T122" fmla="*/ 3162 w 3916"/>
                <a:gd name="T123"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16" h="28">
                  <a:moveTo>
                    <a:pt x="3820" y="12"/>
                  </a:moveTo>
                  <a:lnTo>
                    <a:pt x="3820" y="12"/>
                  </a:lnTo>
                  <a:lnTo>
                    <a:pt x="3816" y="14"/>
                  </a:lnTo>
                  <a:lnTo>
                    <a:pt x="3816" y="14"/>
                  </a:lnTo>
                  <a:lnTo>
                    <a:pt x="3796" y="14"/>
                  </a:lnTo>
                  <a:lnTo>
                    <a:pt x="3796" y="14"/>
                  </a:lnTo>
                  <a:lnTo>
                    <a:pt x="3752" y="12"/>
                  </a:lnTo>
                  <a:lnTo>
                    <a:pt x="3752" y="12"/>
                  </a:lnTo>
                  <a:lnTo>
                    <a:pt x="3738" y="14"/>
                  </a:lnTo>
                  <a:lnTo>
                    <a:pt x="3738" y="14"/>
                  </a:lnTo>
                  <a:lnTo>
                    <a:pt x="3684" y="14"/>
                  </a:lnTo>
                  <a:lnTo>
                    <a:pt x="3634" y="14"/>
                  </a:lnTo>
                  <a:lnTo>
                    <a:pt x="3634" y="14"/>
                  </a:lnTo>
                  <a:lnTo>
                    <a:pt x="3604" y="14"/>
                  </a:lnTo>
                  <a:lnTo>
                    <a:pt x="3576" y="14"/>
                  </a:lnTo>
                  <a:lnTo>
                    <a:pt x="3576" y="14"/>
                  </a:lnTo>
                  <a:lnTo>
                    <a:pt x="3562" y="14"/>
                  </a:lnTo>
                  <a:lnTo>
                    <a:pt x="3548" y="12"/>
                  </a:lnTo>
                  <a:lnTo>
                    <a:pt x="3548" y="12"/>
                  </a:lnTo>
                  <a:lnTo>
                    <a:pt x="3530" y="12"/>
                  </a:lnTo>
                  <a:lnTo>
                    <a:pt x="3530" y="12"/>
                  </a:lnTo>
                  <a:lnTo>
                    <a:pt x="3488" y="12"/>
                  </a:lnTo>
                  <a:lnTo>
                    <a:pt x="3468" y="12"/>
                  </a:lnTo>
                  <a:lnTo>
                    <a:pt x="3450" y="14"/>
                  </a:lnTo>
                  <a:lnTo>
                    <a:pt x="3450" y="14"/>
                  </a:lnTo>
                  <a:lnTo>
                    <a:pt x="3440" y="12"/>
                  </a:lnTo>
                  <a:lnTo>
                    <a:pt x="3430" y="12"/>
                  </a:lnTo>
                  <a:lnTo>
                    <a:pt x="3410" y="12"/>
                  </a:lnTo>
                  <a:lnTo>
                    <a:pt x="3410" y="12"/>
                  </a:lnTo>
                  <a:lnTo>
                    <a:pt x="3380" y="12"/>
                  </a:lnTo>
                  <a:lnTo>
                    <a:pt x="3348" y="12"/>
                  </a:lnTo>
                  <a:lnTo>
                    <a:pt x="3348" y="12"/>
                  </a:lnTo>
                  <a:lnTo>
                    <a:pt x="3332" y="12"/>
                  </a:lnTo>
                  <a:lnTo>
                    <a:pt x="3316" y="14"/>
                  </a:lnTo>
                  <a:lnTo>
                    <a:pt x="3316" y="14"/>
                  </a:lnTo>
                  <a:lnTo>
                    <a:pt x="3266" y="12"/>
                  </a:lnTo>
                  <a:lnTo>
                    <a:pt x="3216" y="12"/>
                  </a:lnTo>
                  <a:lnTo>
                    <a:pt x="3216" y="12"/>
                  </a:lnTo>
                  <a:lnTo>
                    <a:pt x="3206" y="12"/>
                  </a:lnTo>
                  <a:lnTo>
                    <a:pt x="3206" y="12"/>
                  </a:lnTo>
                  <a:lnTo>
                    <a:pt x="3198" y="14"/>
                  </a:lnTo>
                  <a:lnTo>
                    <a:pt x="3198" y="14"/>
                  </a:lnTo>
                  <a:lnTo>
                    <a:pt x="3170" y="12"/>
                  </a:lnTo>
                  <a:lnTo>
                    <a:pt x="3156" y="12"/>
                  </a:lnTo>
                  <a:lnTo>
                    <a:pt x="3142" y="14"/>
                  </a:lnTo>
                  <a:lnTo>
                    <a:pt x="3142" y="14"/>
                  </a:lnTo>
                  <a:lnTo>
                    <a:pt x="3124" y="12"/>
                  </a:lnTo>
                  <a:lnTo>
                    <a:pt x="3108" y="10"/>
                  </a:lnTo>
                  <a:lnTo>
                    <a:pt x="3074" y="12"/>
                  </a:lnTo>
                  <a:lnTo>
                    <a:pt x="3074" y="12"/>
                  </a:lnTo>
                  <a:lnTo>
                    <a:pt x="3064" y="10"/>
                  </a:lnTo>
                  <a:lnTo>
                    <a:pt x="3064" y="10"/>
                  </a:lnTo>
                  <a:lnTo>
                    <a:pt x="3012" y="10"/>
                  </a:lnTo>
                  <a:lnTo>
                    <a:pt x="2960" y="10"/>
                  </a:lnTo>
                  <a:lnTo>
                    <a:pt x="2960" y="10"/>
                  </a:lnTo>
                  <a:lnTo>
                    <a:pt x="2950" y="12"/>
                  </a:lnTo>
                  <a:lnTo>
                    <a:pt x="2950" y="12"/>
                  </a:lnTo>
                  <a:lnTo>
                    <a:pt x="2944" y="10"/>
                  </a:lnTo>
                  <a:lnTo>
                    <a:pt x="2944" y="10"/>
                  </a:lnTo>
                  <a:lnTo>
                    <a:pt x="2936" y="12"/>
                  </a:lnTo>
                  <a:lnTo>
                    <a:pt x="2936" y="12"/>
                  </a:lnTo>
                  <a:lnTo>
                    <a:pt x="2932" y="10"/>
                  </a:lnTo>
                  <a:lnTo>
                    <a:pt x="2932" y="10"/>
                  </a:lnTo>
                  <a:lnTo>
                    <a:pt x="2916" y="10"/>
                  </a:lnTo>
                  <a:lnTo>
                    <a:pt x="2902" y="10"/>
                  </a:lnTo>
                  <a:lnTo>
                    <a:pt x="2902" y="10"/>
                  </a:lnTo>
                  <a:lnTo>
                    <a:pt x="2882" y="10"/>
                  </a:lnTo>
                  <a:lnTo>
                    <a:pt x="2858" y="10"/>
                  </a:lnTo>
                  <a:lnTo>
                    <a:pt x="2858" y="10"/>
                  </a:lnTo>
                  <a:lnTo>
                    <a:pt x="2844" y="10"/>
                  </a:lnTo>
                  <a:lnTo>
                    <a:pt x="2834" y="10"/>
                  </a:lnTo>
                  <a:lnTo>
                    <a:pt x="2826" y="10"/>
                  </a:lnTo>
                  <a:lnTo>
                    <a:pt x="2826" y="10"/>
                  </a:lnTo>
                  <a:lnTo>
                    <a:pt x="2788" y="8"/>
                  </a:lnTo>
                  <a:lnTo>
                    <a:pt x="2750" y="8"/>
                  </a:lnTo>
                  <a:lnTo>
                    <a:pt x="2750" y="8"/>
                  </a:lnTo>
                  <a:lnTo>
                    <a:pt x="2728" y="8"/>
                  </a:lnTo>
                  <a:lnTo>
                    <a:pt x="2706" y="8"/>
                  </a:lnTo>
                  <a:lnTo>
                    <a:pt x="2706" y="8"/>
                  </a:lnTo>
                  <a:lnTo>
                    <a:pt x="2684" y="8"/>
                  </a:lnTo>
                  <a:lnTo>
                    <a:pt x="2662" y="8"/>
                  </a:lnTo>
                  <a:lnTo>
                    <a:pt x="2662" y="8"/>
                  </a:lnTo>
                  <a:lnTo>
                    <a:pt x="2596" y="6"/>
                  </a:lnTo>
                  <a:lnTo>
                    <a:pt x="2596" y="6"/>
                  </a:lnTo>
                  <a:lnTo>
                    <a:pt x="2578" y="8"/>
                  </a:lnTo>
                  <a:lnTo>
                    <a:pt x="2578" y="8"/>
                  </a:lnTo>
                  <a:lnTo>
                    <a:pt x="2560" y="6"/>
                  </a:lnTo>
                  <a:lnTo>
                    <a:pt x="2550" y="6"/>
                  </a:lnTo>
                  <a:lnTo>
                    <a:pt x="2542" y="8"/>
                  </a:lnTo>
                  <a:lnTo>
                    <a:pt x="2542" y="8"/>
                  </a:lnTo>
                  <a:lnTo>
                    <a:pt x="2538" y="6"/>
                  </a:lnTo>
                  <a:lnTo>
                    <a:pt x="2534" y="6"/>
                  </a:lnTo>
                  <a:lnTo>
                    <a:pt x="2526" y="6"/>
                  </a:lnTo>
                  <a:lnTo>
                    <a:pt x="2526" y="6"/>
                  </a:lnTo>
                  <a:lnTo>
                    <a:pt x="2442" y="6"/>
                  </a:lnTo>
                  <a:lnTo>
                    <a:pt x="2400" y="4"/>
                  </a:lnTo>
                  <a:lnTo>
                    <a:pt x="2358" y="4"/>
                  </a:lnTo>
                  <a:lnTo>
                    <a:pt x="2358" y="4"/>
                  </a:lnTo>
                  <a:lnTo>
                    <a:pt x="2344" y="6"/>
                  </a:lnTo>
                  <a:lnTo>
                    <a:pt x="2328" y="6"/>
                  </a:lnTo>
                  <a:lnTo>
                    <a:pt x="2328" y="6"/>
                  </a:lnTo>
                  <a:lnTo>
                    <a:pt x="2280" y="6"/>
                  </a:lnTo>
                  <a:lnTo>
                    <a:pt x="2280" y="6"/>
                  </a:lnTo>
                  <a:lnTo>
                    <a:pt x="2252" y="6"/>
                  </a:lnTo>
                  <a:lnTo>
                    <a:pt x="2224" y="6"/>
                  </a:lnTo>
                  <a:lnTo>
                    <a:pt x="2224" y="6"/>
                  </a:lnTo>
                  <a:lnTo>
                    <a:pt x="2174" y="6"/>
                  </a:lnTo>
                  <a:lnTo>
                    <a:pt x="2122" y="4"/>
                  </a:lnTo>
                  <a:lnTo>
                    <a:pt x="2122" y="4"/>
                  </a:lnTo>
                  <a:lnTo>
                    <a:pt x="2100" y="6"/>
                  </a:lnTo>
                  <a:lnTo>
                    <a:pt x="2088" y="6"/>
                  </a:lnTo>
                  <a:lnTo>
                    <a:pt x="2078" y="4"/>
                  </a:lnTo>
                  <a:lnTo>
                    <a:pt x="2078" y="4"/>
                  </a:lnTo>
                  <a:lnTo>
                    <a:pt x="2042" y="4"/>
                  </a:lnTo>
                  <a:lnTo>
                    <a:pt x="2004" y="4"/>
                  </a:lnTo>
                  <a:lnTo>
                    <a:pt x="2004" y="4"/>
                  </a:lnTo>
                  <a:lnTo>
                    <a:pt x="1888" y="4"/>
                  </a:lnTo>
                  <a:lnTo>
                    <a:pt x="1888" y="4"/>
                  </a:lnTo>
                  <a:lnTo>
                    <a:pt x="1792" y="4"/>
                  </a:lnTo>
                  <a:lnTo>
                    <a:pt x="1694" y="4"/>
                  </a:lnTo>
                  <a:lnTo>
                    <a:pt x="1694" y="4"/>
                  </a:lnTo>
                  <a:lnTo>
                    <a:pt x="1634" y="4"/>
                  </a:lnTo>
                  <a:lnTo>
                    <a:pt x="1604" y="4"/>
                  </a:lnTo>
                  <a:lnTo>
                    <a:pt x="1574" y="6"/>
                  </a:lnTo>
                  <a:lnTo>
                    <a:pt x="1574" y="6"/>
                  </a:lnTo>
                  <a:lnTo>
                    <a:pt x="1552" y="4"/>
                  </a:lnTo>
                  <a:lnTo>
                    <a:pt x="1532" y="4"/>
                  </a:lnTo>
                  <a:lnTo>
                    <a:pt x="1488" y="4"/>
                  </a:lnTo>
                  <a:lnTo>
                    <a:pt x="1488" y="4"/>
                  </a:lnTo>
                  <a:lnTo>
                    <a:pt x="1462" y="6"/>
                  </a:lnTo>
                  <a:lnTo>
                    <a:pt x="1462" y="6"/>
                  </a:lnTo>
                  <a:lnTo>
                    <a:pt x="1416" y="6"/>
                  </a:lnTo>
                  <a:lnTo>
                    <a:pt x="1370" y="6"/>
                  </a:lnTo>
                  <a:lnTo>
                    <a:pt x="1370" y="6"/>
                  </a:lnTo>
                  <a:lnTo>
                    <a:pt x="1332" y="6"/>
                  </a:lnTo>
                  <a:lnTo>
                    <a:pt x="1294" y="6"/>
                  </a:lnTo>
                  <a:lnTo>
                    <a:pt x="1294" y="6"/>
                  </a:lnTo>
                  <a:lnTo>
                    <a:pt x="1280" y="6"/>
                  </a:lnTo>
                  <a:lnTo>
                    <a:pt x="1266" y="10"/>
                  </a:lnTo>
                  <a:lnTo>
                    <a:pt x="1266" y="10"/>
                  </a:lnTo>
                  <a:lnTo>
                    <a:pt x="1264" y="8"/>
                  </a:lnTo>
                  <a:lnTo>
                    <a:pt x="1260" y="8"/>
                  </a:lnTo>
                  <a:lnTo>
                    <a:pt x="1256" y="8"/>
                  </a:lnTo>
                  <a:lnTo>
                    <a:pt x="1254" y="10"/>
                  </a:lnTo>
                  <a:lnTo>
                    <a:pt x="1254" y="10"/>
                  </a:lnTo>
                  <a:lnTo>
                    <a:pt x="1232" y="8"/>
                  </a:lnTo>
                  <a:lnTo>
                    <a:pt x="1212" y="8"/>
                  </a:lnTo>
                  <a:lnTo>
                    <a:pt x="1192" y="8"/>
                  </a:lnTo>
                  <a:lnTo>
                    <a:pt x="1170" y="8"/>
                  </a:lnTo>
                  <a:lnTo>
                    <a:pt x="1170" y="8"/>
                  </a:lnTo>
                  <a:lnTo>
                    <a:pt x="1148" y="8"/>
                  </a:lnTo>
                  <a:lnTo>
                    <a:pt x="1126" y="10"/>
                  </a:lnTo>
                  <a:lnTo>
                    <a:pt x="1126" y="10"/>
                  </a:lnTo>
                  <a:lnTo>
                    <a:pt x="1114" y="8"/>
                  </a:lnTo>
                  <a:lnTo>
                    <a:pt x="1102" y="8"/>
                  </a:lnTo>
                  <a:lnTo>
                    <a:pt x="1076" y="10"/>
                  </a:lnTo>
                  <a:lnTo>
                    <a:pt x="1076" y="10"/>
                  </a:lnTo>
                  <a:lnTo>
                    <a:pt x="1064" y="8"/>
                  </a:lnTo>
                  <a:lnTo>
                    <a:pt x="1056" y="6"/>
                  </a:lnTo>
                  <a:lnTo>
                    <a:pt x="1048" y="8"/>
                  </a:lnTo>
                  <a:lnTo>
                    <a:pt x="1048" y="8"/>
                  </a:lnTo>
                  <a:lnTo>
                    <a:pt x="1046" y="8"/>
                  </a:lnTo>
                  <a:lnTo>
                    <a:pt x="1046" y="12"/>
                  </a:lnTo>
                  <a:lnTo>
                    <a:pt x="1046" y="12"/>
                  </a:lnTo>
                  <a:lnTo>
                    <a:pt x="1046" y="10"/>
                  </a:lnTo>
                  <a:lnTo>
                    <a:pt x="1046" y="10"/>
                  </a:lnTo>
                  <a:lnTo>
                    <a:pt x="1046" y="8"/>
                  </a:lnTo>
                  <a:lnTo>
                    <a:pt x="1044" y="8"/>
                  </a:lnTo>
                  <a:lnTo>
                    <a:pt x="1044" y="8"/>
                  </a:lnTo>
                  <a:lnTo>
                    <a:pt x="1000" y="8"/>
                  </a:lnTo>
                  <a:lnTo>
                    <a:pt x="958" y="8"/>
                  </a:lnTo>
                  <a:lnTo>
                    <a:pt x="958" y="8"/>
                  </a:lnTo>
                  <a:lnTo>
                    <a:pt x="928" y="6"/>
                  </a:lnTo>
                  <a:lnTo>
                    <a:pt x="914" y="6"/>
                  </a:lnTo>
                  <a:lnTo>
                    <a:pt x="900" y="8"/>
                  </a:lnTo>
                  <a:lnTo>
                    <a:pt x="900" y="8"/>
                  </a:lnTo>
                  <a:lnTo>
                    <a:pt x="900" y="8"/>
                  </a:lnTo>
                  <a:lnTo>
                    <a:pt x="900" y="6"/>
                  </a:lnTo>
                  <a:lnTo>
                    <a:pt x="898" y="6"/>
                  </a:lnTo>
                  <a:lnTo>
                    <a:pt x="898" y="6"/>
                  </a:lnTo>
                  <a:lnTo>
                    <a:pt x="898" y="6"/>
                  </a:lnTo>
                  <a:lnTo>
                    <a:pt x="838" y="4"/>
                  </a:lnTo>
                  <a:lnTo>
                    <a:pt x="780" y="4"/>
                  </a:lnTo>
                  <a:lnTo>
                    <a:pt x="720" y="6"/>
                  </a:lnTo>
                  <a:lnTo>
                    <a:pt x="662" y="6"/>
                  </a:lnTo>
                  <a:lnTo>
                    <a:pt x="662" y="6"/>
                  </a:lnTo>
                  <a:lnTo>
                    <a:pt x="630" y="6"/>
                  </a:lnTo>
                  <a:lnTo>
                    <a:pt x="630" y="6"/>
                  </a:lnTo>
                  <a:lnTo>
                    <a:pt x="508" y="4"/>
                  </a:lnTo>
                  <a:lnTo>
                    <a:pt x="508" y="4"/>
                  </a:lnTo>
                  <a:lnTo>
                    <a:pt x="480" y="6"/>
                  </a:lnTo>
                  <a:lnTo>
                    <a:pt x="480" y="6"/>
                  </a:lnTo>
                  <a:lnTo>
                    <a:pt x="444" y="4"/>
                  </a:lnTo>
                  <a:lnTo>
                    <a:pt x="408" y="4"/>
                  </a:lnTo>
                  <a:lnTo>
                    <a:pt x="408" y="4"/>
                  </a:lnTo>
                  <a:lnTo>
                    <a:pt x="372" y="4"/>
                  </a:lnTo>
                  <a:lnTo>
                    <a:pt x="372" y="4"/>
                  </a:lnTo>
                  <a:lnTo>
                    <a:pt x="356" y="2"/>
                  </a:lnTo>
                  <a:lnTo>
                    <a:pt x="338" y="2"/>
                  </a:lnTo>
                  <a:lnTo>
                    <a:pt x="338" y="2"/>
                  </a:lnTo>
                  <a:lnTo>
                    <a:pt x="326" y="4"/>
                  </a:lnTo>
                  <a:lnTo>
                    <a:pt x="326" y="4"/>
                  </a:lnTo>
                  <a:lnTo>
                    <a:pt x="300" y="2"/>
                  </a:lnTo>
                  <a:lnTo>
                    <a:pt x="300" y="2"/>
                  </a:lnTo>
                  <a:lnTo>
                    <a:pt x="268" y="2"/>
                  </a:lnTo>
                  <a:lnTo>
                    <a:pt x="236" y="2"/>
                  </a:lnTo>
                  <a:lnTo>
                    <a:pt x="236" y="2"/>
                  </a:lnTo>
                  <a:lnTo>
                    <a:pt x="194" y="0"/>
                  </a:lnTo>
                  <a:lnTo>
                    <a:pt x="194" y="0"/>
                  </a:lnTo>
                  <a:lnTo>
                    <a:pt x="180" y="2"/>
                  </a:lnTo>
                  <a:lnTo>
                    <a:pt x="180" y="2"/>
                  </a:lnTo>
                  <a:lnTo>
                    <a:pt x="158" y="2"/>
                  </a:lnTo>
                  <a:lnTo>
                    <a:pt x="138" y="0"/>
                  </a:lnTo>
                  <a:lnTo>
                    <a:pt x="138" y="0"/>
                  </a:lnTo>
                  <a:lnTo>
                    <a:pt x="56" y="2"/>
                  </a:lnTo>
                  <a:lnTo>
                    <a:pt x="56" y="2"/>
                  </a:lnTo>
                  <a:lnTo>
                    <a:pt x="42" y="0"/>
                  </a:lnTo>
                  <a:lnTo>
                    <a:pt x="42" y="0"/>
                  </a:lnTo>
                  <a:lnTo>
                    <a:pt x="20" y="2"/>
                  </a:lnTo>
                  <a:lnTo>
                    <a:pt x="10" y="4"/>
                  </a:lnTo>
                  <a:lnTo>
                    <a:pt x="0" y="8"/>
                  </a:lnTo>
                  <a:lnTo>
                    <a:pt x="0" y="8"/>
                  </a:lnTo>
                  <a:lnTo>
                    <a:pt x="0" y="10"/>
                  </a:lnTo>
                  <a:lnTo>
                    <a:pt x="0" y="10"/>
                  </a:lnTo>
                  <a:lnTo>
                    <a:pt x="6" y="10"/>
                  </a:lnTo>
                  <a:lnTo>
                    <a:pt x="12" y="10"/>
                  </a:lnTo>
                  <a:lnTo>
                    <a:pt x="26" y="10"/>
                  </a:lnTo>
                  <a:lnTo>
                    <a:pt x="26" y="10"/>
                  </a:lnTo>
                  <a:lnTo>
                    <a:pt x="40" y="10"/>
                  </a:lnTo>
                  <a:lnTo>
                    <a:pt x="40" y="10"/>
                  </a:lnTo>
                  <a:lnTo>
                    <a:pt x="64" y="10"/>
                  </a:lnTo>
                  <a:lnTo>
                    <a:pt x="64" y="10"/>
                  </a:lnTo>
                  <a:lnTo>
                    <a:pt x="98" y="10"/>
                  </a:lnTo>
                  <a:lnTo>
                    <a:pt x="136" y="10"/>
                  </a:lnTo>
                  <a:lnTo>
                    <a:pt x="136" y="10"/>
                  </a:lnTo>
                  <a:lnTo>
                    <a:pt x="166" y="12"/>
                  </a:lnTo>
                  <a:lnTo>
                    <a:pt x="166" y="12"/>
                  </a:lnTo>
                  <a:lnTo>
                    <a:pt x="180" y="10"/>
                  </a:lnTo>
                  <a:lnTo>
                    <a:pt x="192" y="10"/>
                  </a:lnTo>
                  <a:lnTo>
                    <a:pt x="192" y="10"/>
                  </a:lnTo>
                  <a:lnTo>
                    <a:pt x="200" y="12"/>
                  </a:lnTo>
                  <a:lnTo>
                    <a:pt x="200" y="12"/>
                  </a:lnTo>
                  <a:lnTo>
                    <a:pt x="222" y="12"/>
                  </a:lnTo>
                  <a:lnTo>
                    <a:pt x="244" y="10"/>
                  </a:lnTo>
                  <a:lnTo>
                    <a:pt x="244" y="10"/>
                  </a:lnTo>
                  <a:lnTo>
                    <a:pt x="280" y="10"/>
                  </a:lnTo>
                  <a:lnTo>
                    <a:pt x="280" y="10"/>
                  </a:lnTo>
                  <a:lnTo>
                    <a:pt x="294" y="10"/>
                  </a:lnTo>
                  <a:lnTo>
                    <a:pt x="310" y="12"/>
                  </a:lnTo>
                  <a:lnTo>
                    <a:pt x="310" y="12"/>
                  </a:lnTo>
                  <a:lnTo>
                    <a:pt x="326" y="10"/>
                  </a:lnTo>
                  <a:lnTo>
                    <a:pt x="342" y="10"/>
                  </a:lnTo>
                  <a:lnTo>
                    <a:pt x="342" y="10"/>
                  </a:lnTo>
                  <a:lnTo>
                    <a:pt x="352" y="12"/>
                  </a:lnTo>
                  <a:lnTo>
                    <a:pt x="352" y="12"/>
                  </a:lnTo>
                  <a:lnTo>
                    <a:pt x="390" y="12"/>
                  </a:lnTo>
                  <a:lnTo>
                    <a:pt x="430" y="12"/>
                  </a:lnTo>
                  <a:lnTo>
                    <a:pt x="430" y="12"/>
                  </a:lnTo>
                  <a:lnTo>
                    <a:pt x="452" y="12"/>
                  </a:lnTo>
                  <a:lnTo>
                    <a:pt x="472" y="12"/>
                  </a:lnTo>
                  <a:lnTo>
                    <a:pt x="494" y="12"/>
                  </a:lnTo>
                  <a:lnTo>
                    <a:pt x="516" y="14"/>
                  </a:lnTo>
                  <a:lnTo>
                    <a:pt x="516" y="14"/>
                  </a:lnTo>
                  <a:lnTo>
                    <a:pt x="610" y="12"/>
                  </a:lnTo>
                  <a:lnTo>
                    <a:pt x="706" y="14"/>
                  </a:lnTo>
                  <a:lnTo>
                    <a:pt x="706" y="14"/>
                  </a:lnTo>
                  <a:lnTo>
                    <a:pt x="712" y="12"/>
                  </a:lnTo>
                  <a:lnTo>
                    <a:pt x="720" y="12"/>
                  </a:lnTo>
                  <a:lnTo>
                    <a:pt x="720" y="12"/>
                  </a:lnTo>
                  <a:lnTo>
                    <a:pt x="750" y="12"/>
                  </a:lnTo>
                  <a:lnTo>
                    <a:pt x="778" y="14"/>
                  </a:lnTo>
                  <a:lnTo>
                    <a:pt x="778" y="14"/>
                  </a:lnTo>
                  <a:lnTo>
                    <a:pt x="794" y="12"/>
                  </a:lnTo>
                  <a:lnTo>
                    <a:pt x="810" y="12"/>
                  </a:lnTo>
                  <a:lnTo>
                    <a:pt x="826" y="12"/>
                  </a:lnTo>
                  <a:lnTo>
                    <a:pt x="840" y="10"/>
                  </a:lnTo>
                  <a:lnTo>
                    <a:pt x="840" y="10"/>
                  </a:lnTo>
                  <a:lnTo>
                    <a:pt x="850" y="12"/>
                  </a:lnTo>
                  <a:lnTo>
                    <a:pt x="862" y="12"/>
                  </a:lnTo>
                  <a:lnTo>
                    <a:pt x="884" y="12"/>
                  </a:lnTo>
                  <a:lnTo>
                    <a:pt x="884" y="12"/>
                  </a:lnTo>
                  <a:lnTo>
                    <a:pt x="906" y="14"/>
                  </a:lnTo>
                  <a:lnTo>
                    <a:pt x="928" y="14"/>
                  </a:lnTo>
                  <a:lnTo>
                    <a:pt x="928" y="14"/>
                  </a:lnTo>
                  <a:lnTo>
                    <a:pt x="934" y="14"/>
                  </a:lnTo>
                  <a:lnTo>
                    <a:pt x="940" y="12"/>
                  </a:lnTo>
                  <a:lnTo>
                    <a:pt x="940" y="12"/>
                  </a:lnTo>
                  <a:lnTo>
                    <a:pt x="962" y="14"/>
                  </a:lnTo>
                  <a:lnTo>
                    <a:pt x="982" y="14"/>
                  </a:lnTo>
                  <a:lnTo>
                    <a:pt x="1020" y="14"/>
                  </a:lnTo>
                  <a:lnTo>
                    <a:pt x="1020" y="14"/>
                  </a:lnTo>
                  <a:lnTo>
                    <a:pt x="1032" y="14"/>
                  </a:lnTo>
                  <a:lnTo>
                    <a:pt x="1042" y="14"/>
                  </a:lnTo>
                  <a:lnTo>
                    <a:pt x="1052" y="14"/>
                  </a:lnTo>
                  <a:lnTo>
                    <a:pt x="1062" y="16"/>
                  </a:lnTo>
                  <a:lnTo>
                    <a:pt x="1062" y="16"/>
                  </a:lnTo>
                  <a:lnTo>
                    <a:pt x="1096" y="16"/>
                  </a:lnTo>
                  <a:lnTo>
                    <a:pt x="1126" y="16"/>
                  </a:lnTo>
                  <a:lnTo>
                    <a:pt x="1160" y="16"/>
                  </a:lnTo>
                  <a:lnTo>
                    <a:pt x="1194" y="14"/>
                  </a:lnTo>
                  <a:lnTo>
                    <a:pt x="1194" y="14"/>
                  </a:lnTo>
                  <a:lnTo>
                    <a:pt x="1198" y="16"/>
                  </a:lnTo>
                  <a:lnTo>
                    <a:pt x="1202" y="16"/>
                  </a:lnTo>
                  <a:lnTo>
                    <a:pt x="1214" y="16"/>
                  </a:lnTo>
                  <a:lnTo>
                    <a:pt x="1214" y="16"/>
                  </a:lnTo>
                  <a:lnTo>
                    <a:pt x="1252" y="16"/>
                  </a:lnTo>
                  <a:lnTo>
                    <a:pt x="1270" y="16"/>
                  </a:lnTo>
                  <a:lnTo>
                    <a:pt x="1290" y="16"/>
                  </a:lnTo>
                  <a:lnTo>
                    <a:pt x="1290" y="16"/>
                  </a:lnTo>
                  <a:lnTo>
                    <a:pt x="1302" y="14"/>
                  </a:lnTo>
                  <a:lnTo>
                    <a:pt x="1314" y="16"/>
                  </a:lnTo>
                  <a:lnTo>
                    <a:pt x="1338" y="18"/>
                  </a:lnTo>
                  <a:lnTo>
                    <a:pt x="1338" y="18"/>
                  </a:lnTo>
                  <a:lnTo>
                    <a:pt x="1346" y="16"/>
                  </a:lnTo>
                  <a:lnTo>
                    <a:pt x="1346" y="16"/>
                  </a:lnTo>
                  <a:lnTo>
                    <a:pt x="1364" y="16"/>
                  </a:lnTo>
                  <a:lnTo>
                    <a:pt x="1364" y="16"/>
                  </a:lnTo>
                  <a:lnTo>
                    <a:pt x="1380" y="18"/>
                  </a:lnTo>
                  <a:lnTo>
                    <a:pt x="1394" y="18"/>
                  </a:lnTo>
                  <a:lnTo>
                    <a:pt x="1394" y="18"/>
                  </a:lnTo>
                  <a:lnTo>
                    <a:pt x="1404" y="18"/>
                  </a:lnTo>
                  <a:lnTo>
                    <a:pt x="1404" y="18"/>
                  </a:lnTo>
                  <a:lnTo>
                    <a:pt x="1504" y="18"/>
                  </a:lnTo>
                  <a:lnTo>
                    <a:pt x="1504" y="18"/>
                  </a:lnTo>
                  <a:lnTo>
                    <a:pt x="1740" y="18"/>
                  </a:lnTo>
                  <a:lnTo>
                    <a:pt x="1740" y="18"/>
                  </a:lnTo>
                  <a:lnTo>
                    <a:pt x="1760" y="20"/>
                  </a:lnTo>
                  <a:lnTo>
                    <a:pt x="1782" y="20"/>
                  </a:lnTo>
                  <a:lnTo>
                    <a:pt x="1804" y="20"/>
                  </a:lnTo>
                  <a:lnTo>
                    <a:pt x="1826" y="22"/>
                  </a:lnTo>
                  <a:lnTo>
                    <a:pt x="1826" y="22"/>
                  </a:lnTo>
                  <a:lnTo>
                    <a:pt x="1832" y="20"/>
                  </a:lnTo>
                  <a:lnTo>
                    <a:pt x="1838" y="20"/>
                  </a:lnTo>
                  <a:lnTo>
                    <a:pt x="1838" y="20"/>
                  </a:lnTo>
                  <a:lnTo>
                    <a:pt x="1894" y="20"/>
                  </a:lnTo>
                  <a:lnTo>
                    <a:pt x="1952" y="20"/>
                  </a:lnTo>
                  <a:lnTo>
                    <a:pt x="1952" y="20"/>
                  </a:lnTo>
                  <a:lnTo>
                    <a:pt x="2008" y="20"/>
                  </a:lnTo>
                  <a:lnTo>
                    <a:pt x="2064" y="20"/>
                  </a:lnTo>
                  <a:lnTo>
                    <a:pt x="2064" y="20"/>
                  </a:lnTo>
                  <a:lnTo>
                    <a:pt x="2082" y="20"/>
                  </a:lnTo>
                  <a:lnTo>
                    <a:pt x="2102" y="20"/>
                  </a:lnTo>
                  <a:lnTo>
                    <a:pt x="2122" y="20"/>
                  </a:lnTo>
                  <a:lnTo>
                    <a:pt x="2142" y="22"/>
                  </a:lnTo>
                  <a:lnTo>
                    <a:pt x="2142" y="22"/>
                  </a:lnTo>
                  <a:lnTo>
                    <a:pt x="2220" y="20"/>
                  </a:lnTo>
                  <a:lnTo>
                    <a:pt x="2300" y="22"/>
                  </a:lnTo>
                  <a:lnTo>
                    <a:pt x="2300" y="22"/>
                  </a:lnTo>
                  <a:lnTo>
                    <a:pt x="2320" y="20"/>
                  </a:lnTo>
                  <a:lnTo>
                    <a:pt x="2320" y="20"/>
                  </a:lnTo>
                  <a:lnTo>
                    <a:pt x="2328" y="22"/>
                  </a:lnTo>
                  <a:lnTo>
                    <a:pt x="2328" y="22"/>
                  </a:lnTo>
                  <a:lnTo>
                    <a:pt x="2334" y="20"/>
                  </a:lnTo>
                  <a:lnTo>
                    <a:pt x="2340" y="20"/>
                  </a:lnTo>
                  <a:lnTo>
                    <a:pt x="2340" y="20"/>
                  </a:lnTo>
                  <a:lnTo>
                    <a:pt x="2404" y="20"/>
                  </a:lnTo>
                  <a:lnTo>
                    <a:pt x="2438" y="20"/>
                  </a:lnTo>
                  <a:lnTo>
                    <a:pt x="2468" y="24"/>
                  </a:lnTo>
                  <a:lnTo>
                    <a:pt x="2468" y="24"/>
                  </a:lnTo>
                  <a:lnTo>
                    <a:pt x="2476" y="22"/>
                  </a:lnTo>
                  <a:lnTo>
                    <a:pt x="2486" y="22"/>
                  </a:lnTo>
                  <a:lnTo>
                    <a:pt x="2502" y="22"/>
                  </a:lnTo>
                  <a:lnTo>
                    <a:pt x="2502" y="22"/>
                  </a:lnTo>
                  <a:lnTo>
                    <a:pt x="2534" y="22"/>
                  </a:lnTo>
                  <a:lnTo>
                    <a:pt x="2568" y="20"/>
                  </a:lnTo>
                  <a:lnTo>
                    <a:pt x="2568" y="20"/>
                  </a:lnTo>
                  <a:lnTo>
                    <a:pt x="2586" y="22"/>
                  </a:lnTo>
                  <a:lnTo>
                    <a:pt x="2586" y="22"/>
                  </a:lnTo>
                  <a:lnTo>
                    <a:pt x="2624" y="22"/>
                  </a:lnTo>
                  <a:lnTo>
                    <a:pt x="2624" y="22"/>
                  </a:lnTo>
                  <a:lnTo>
                    <a:pt x="2642" y="20"/>
                  </a:lnTo>
                  <a:lnTo>
                    <a:pt x="2642" y="20"/>
                  </a:lnTo>
                  <a:lnTo>
                    <a:pt x="2706" y="22"/>
                  </a:lnTo>
                  <a:lnTo>
                    <a:pt x="2764" y="22"/>
                  </a:lnTo>
                  <a:lnTo>
                    <a:pt x="2764" y="22"/>
                  </a:lnTo>
                  <a:lnTo>
                    <a:pt x="2840" y="22"/>
                  </a:lnTo>
                  <a:lnTo>
                    <a:pt x="2840" y="22"/>
                  </a:lnTo>
                  <a:lnTo>
                    <a:pt x="2888" y="24"/>
                  </a:lnTo>
                  <a:lnTo>
                    <a:pt x="2910" y="24"/>
                  </a:lnTo>
                  <a:lnTo>
                    <a:pt x="2932" y="22"/>
                  </a:lnTo>
                  <a:lnTo>
                    <a:pt x="2932" y="22"/>
                  </a:lnTo>
                  <a:lnTo>
                    <a:pt x="2946" y="24"/>
                  </a:lnTo>
                  <a:lnTo>
                    <a:pt x="2960" y="24"/>
                  </a:lnTo>
                  <a:lnTo>
                    <a:pt x="2984" y="24"/>
                  </a:lnTo>
                  <a:lnTo>
                    <a:pt x="2984" y="24"/>
                  </a:lnTo>
                  <a:lnTo>
                    <a:pt x="3024" y="24"/>
                  </a:lnTo>
                  <a:lnTo>
                    <a:pt x="3024" y="24"/>
                  </a:lnTo>
                  <a:lnTo>
                    <a:pt x="3088" y="24"/>
                  </a:lnTo>
                  <a:lnTo>
                    <a:pt x="3088" y="24"/>
                  </a:lnTo>
                  <a:lnTo>
                    <a:pt x="3132" y="24"/>
                  </a:lnTo>
                  <a:lnTo>
                    <a:pt x="3132" y="24"/>
                  </a:lnTo>
                  <a:lnTo>
                    <a:pt x="3156" y="24"/>
                  </a:lnTo>
                  <a:lnTo>
                    <a:pt x="3178" y="24"/>
                  </a:lnTo>
                  <a:lnTo>
                    <a:pt x="3178" y="24"/>
                  </a:lnTo>
                  <a:lnTo>
                    <a:pt x="3190" y="24"/>
                  </a:lnTo>
                  <a:lnTo>
                    <a:pt x="3202" y="26"/>
                  </a:lnTo>
                  <a:lnTo>
                    <a:pt x="3202" y="26"/>
                  </a:lnTo>
                  <a:lnTo>
                    <a:pt x="3208" y="24"/>
                  </a:lnTo>
                  <a:lnTo>
                    <a:pt x="3208" y="24"/>
                  </a:lnTo>
                  <a:lnTo>
                    <a:pt x="3214" y="24"/>
                  </a:lnTo>
                  <a:lnTo>
                    <a:pt x="3222" y="26"/>
                  </a:lnTo>
                  <a:lnTo>
                    <a:pt x="3222" y="26"/>
                  </a:lnTo>
                  <a:lnTo>
                    <a:pt x="3246" y="26"/>
                  </a:lnTo>
                  <a:lnTo>
                    <a:pt x="3268" y="24"/>
                  </a:lnTo>
                  <a:lnTo>
                    <a:pt x="3268" y="24"/>
                  </a:lnTo>
                  <a:lnTo>
                    <a:pt x="3278" y="26"/>
                  </a:lnTo>
                  <a:lnTo>
                    <a:pt x="3278" y="26"/>
                  </a:lnTo>
                  <a:lnTo>
                    <a:pt x="3334" y="26"/>
                  </a:lnTo>
                  <a:lnTo>
                    <a:pt x="3390" y="26"/>
                  </a:lnTo>
                  <a:lnTo>
                    <a:pt x="3390" y="26"/>
                  </a:lnTo>
                  <a:lnTo>
                    <a:pt x="3404" y="26"/>
                  </a:lnTo>
                  <a:lnTo>
                    <a:pt x="3418" y="24"/>
                  </a:lnTo>
                  <a:lnTo>
                    <a:pt x="3418" y="24"/>
                  </a:lnTo>
                  <a:lnTo>
                    <a:pt x="3446" y="24"/>
                  </a:lnTo>
                  <a:lnTo>
                    <a:pt x="3470" y="26"/>
                  </a:lnTo>
                  <a:lnTo>
                    <a:pt x="3470" y="26"/>
                  </a:lnTo>
                  <a:lnTo>
                    <a:pt x="3496" y="26"/>
                  </a:lnTo>
                  <a:lnTo>
                    <a:pt x="3496" y="26"/>
                  </a:lnTo>
                  <a:lnTo>
                    <a:pt x="3532" y="24"/>
                  </a:lnTo>
                  <a:lnTo>
                    <a:pt x="3532" y="24"/>
                  </a:lnTo>
                  <a:lnTo>
                    <a:pt x="3544" y="24"/>
                  </a:lnTo>
                  <a:lnTo>
                    <a:pt x="3556" y="26"/>
                  </a:lnTo>
                  <a:lnTo>
                    <a:pt x="3556" y="26"/>
                  </a:lnTo>
                  <a:lnTo>
                    <a:pt x="3578" y="26"/>
                  </a:lnTo>
                  <a:lnTo>
                    <a:pt x="3598" y="26"/>
                  </a:lnTo>
                  <a:lnTo>
                    <a:pt x="3598" y="26"/>
                  </a:lnTo>
                  <a:lnTo>
                    <a:pt x="3622" y="26"/>
                  </a:lnTo>
                  <a:lnTo>
                    <a:pt x="3622" y="26"/>
                  </a:lnTo>
                  <a:lnTo>
                    <a:pt x="3634" y="26"/>
                  </a:lnTo>
                  <a:lnTo>
                    <a:pt x="3646" y="26"/>
                  </a:lnTo>
                  <a:lnTo>
                    <a:pt x="3646" y="26"/>
                  </a:lnTo>
                  <a:lnTo>
                    <a:pt x="3658" y="26"/>
                  </a:lnTo>
                  <a:lnTo>
                    <a:pt x="3670" y="26"/>
                  </a:lnTo>
                  <a:lnTo>
                    <a:pt x="3670" y="26"/>
                  </a:lnTo>
                  <a:lnTo>
                    <a:pt x="3706" y="26"/>
                  </a:lnTo>
                  <a:lnTo>
                    <a:pt x="3742" y="26"/>
                  </a:lnTo>
                  <a:lnTo>
                    <a:pt x="3742" y="26"/>
                  </a:lnTo>
                  <a:lnTo>
                    <a:pt x="3788" y="26"/>
                  </a:lnTo>
                  <a:lnTo>
                    <a:pt x="3788" y="26"/>
                  </a:lnTo>
                  <a:lnTo>
                    <a:pt x="3810" y="28"/>
                  </a:lnTo>
                  <a:lnTo>
                    <a:pt x="3810" y="28"/>
                  </a:lnTo>
                  <a:lnTo>
                    <a:pt x="3816" y="26"/>
                  </a:lnTo>
                  <a:lnTo>
                    <a:pt x="3816" y="26"/>
                  </a:lnTo>
                  <a:lnTo>
                    <a:pt x="3820" y="26"/>
                  </a:lnTo>
                  <a:lnTo>
                    <a:pt x="3824" y="28"/>
                  </a:lnTo>
                  <a:lnTo>
                    <a:pt x="3824" y="28"/>
                  </a:lnTo>
                  <a:lnTo>
                    <a:pt x="3832" y="26"/>
                  </a:lnTo>
                  <a:lnTo>
                    <a:pt x="3832" y="26"/>
                  </a:lnTo>
                  <a:lnTo>
                    <a:pt x="3846" y="24"/>
                  </a:lnTo>
                  <a:lnTo>
                    <a:pt x="3846" y="24"/>
                  </a:lnTo>
                  <a:lnTo>
                    <a:pt x="3850" y="24"/>
                  </a:lnTo>
                  <a:lnTo>
                    <a:pt x="3850" y="24"/>
                  </a:lnTo>
                  <a:lnTo>
                    <a:pt x="3856" y="26"/>
                  </a:lnTo>
                  <a:lnTo>
                    <a:pt x="3864" y="26"/>
                  </a:lnTo>
                  <a:lnTo>
                    <a:pt x="3878" y="24"/>
                  </a:lnTo>
                  <a:lnTo>
                    <a:pt x="3878" y="24"/>
                  </a:lnTo>
                  <a:lnTo>
                    <a:pt x="3890" y="24"/>
                  </a:lnTo>
                  <a:lnTo>
                    <a:pt x="3890" y="24"/>
                  </a:lnTo>
                  <a:lnTo>
                    <a:pt x="3900" y="24"/>
                  </a:lnTo>
                  <a:lnTo>
                    <a:pt x="3906" y="22"/>
                  </a:lnTo>
                  <a:lnTo>
                    <a:pt x="3910" y="20"/>
                  </a:lnTo>
                  <a:lnTo>
                    <a:pt x="3910" y="20"/>
                  </a:lnTo>
                  <a:lnTo>
                    <a:pt x="3914" y="20"/>
                  </a:lnTo>
                  <a:lnTo>
                    <a:pt x="3916" y="18"/>
                  </a:lnTo>
                  <a:lnTo>
                    <a:pt x="3916" y="18"/>
                  </a:lnTo>
                  <a:lnTo>
                    <a:pt x="3916" y="18"/>
                  </a:lnTo>
                  <a:lnTo>
                    <a:pt x="3916" y="18"/>
                  </a:lnTo>
                  <a:lnTo>
                    <a:pt x="3916" y="16"/>
                  </a:lnTo>
                  <a:lnTo>
                    <a:pt x="3916" y="14"/>
                  </a:lnTo>
                  <a:lnTo>
                    <a:pt x="3916" y="14"/>
                  </a:lnTo>
                  <a:lnTo>
                    <a:pt x="3868" y="14"/>
                  </a:lnTo>
                  <a:lnTo>
                    <a:pt x="3844" y="14"/>
                  </a:lnTo>
                  <a:lnTo>
                    <a:pt x="3820" y="12"/>
                  </a:lnTo>
                  <a:lnTo>
                    <a:pt x="3820" y="12"/>
                  </a:lnTo>
                  <a:close/>
                  <a:moveTo>
                    <a:pt x="744" y="10"/>
                  </a:moveTo>
                  <a:lnTo>
                    <a:pt x="744" y="10"/>
                  </a:lnTo>
                  <a:lnTo>
                    <a:pt x="744" y="8"/>
                  </a:lnTo>
                  <a:lnTo>
                    <a:pt x="744" y="8"/>
                  </a:lnTo>
                  <a:lnTo>
                    <a:pt x="744" y="8"/>
                  </a:lnTo>
                  <a:lnTo>
                    <a:pt x="746" y="8"/>
                  </a:lnTo>
                  <a:lnTo>
                    <a:pt x="744" y="10"/>
                  </a:lnTo>
                  <a:lnTo>
                    <a:pt x="744" y="10"/>
                  </a:lnTo>
                  <a:close/>
                  <a:moveTo>
                    <a:pt x="2874" y="18"/>
                  </a:moveTo>
                  <a:lnTo>
                    <a:pt x="2874" y="18"/>
                  </a:lnTo>
                  <a:lnTo>
                    <a:pt x="2874" y="16"/>
                  </a:lnTo>
                  <a:lnTo>
                    <a:pt x="2874" y="16"/>
                  </a:lnTo>
                  <a:lnTo>
                    <a:pt x="2876" y="18"/>
                  </a:lnTo>
                  <a:lnTo>
                    <a:pt x="2876" y="18"/>
                  </a:lnTo>
                  <a:lnTo>
                    <a:pt x="2874" y="18"/>
                  </a:lnTo>
                  <a:lnTo>
                    <a:pt x="2874" y="18"/>
                  </a:lnTo>
                  <a:close/>
                  <a:moveTo>
                    <a:pt x="3160" y="18"/>
                  </a:moveTo>
                  <a:lnTo>
                    <a:pt x="3160" y="18"/>
                  </a:lnTo>
                  <a:lnTo>
                    <a:pt x="3160" y="16"/>
                  </a:lnTo>
                  <a:lnTo>
                    <a:pt x="3160" y="16"/>
                  </a:lnTo>
                  <a:lnTo>
                    <a:pt x="3162" y="16"/>
                  </a:lnTo>
                  <a:lnTo>
                    <a:pt x="3162" y="16"/>
                  </a:lnTo>
                  <a:lnTo>
                    <a:pt x="3162" y="16"/>
                  </a:lnTo>
                  <a:lnTo>
                    <a:pt x="3160" y="18"/>
                  </a:lnTo>
                  <a:lnTo>
                    <a:pt x="316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termission">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D77DD893-7FF8-44FE-9189-04358CEC1A32}" type="slidenum">
              <a:rPr lang="en-US"/>
              <a:pPr/>
              <a:t>‹#›</a:t>
            </a:fld>
            <a:endParaRPr lang="en-US"/>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346203" y="3074122"/>
            <a:ext cx="3804884" cy="617504"/>
          </a:xfrm>
          <a:prstGeom prst="rect">
            <a:avLst/>
          </a:prstGeom>
        </p:spPr>
      </p:pic>
      <p:pic>
        <p:nvPicPr>
          <p:cNvPr id="6" name="Picture 5" descr="Arrows_3_HiRes.jpg"/>
          <p:cNvPicPr>
            <a:picLocks noChangeAspect="1"/>
          </p:cNvPicPr>
          <p:nvPr userDrawn="1"/>
        </p:nvPicPr>
        <p:blipFill>
          <a:blip r:embed="rId3" cstate="email"/>
          <a:stretch>
            <a:fillRect/>
          </a:stretch>
        </p:blipFill>
        <p:spPr>
          <a:xfrm>
            <a:off x="5510713" y="2169122"/>
            <a:ext cx="2750185" cy="2711524"/>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D77DD893-7FF8-44FE-9189-04358CEC1A32}" type="slidenum">
              <a:rPr lang="en-US"/>
              <a:pPr/>
              <a:t>‹#›</a:t>
            </a:fld>
            <a:endParaRPr lang="en-US"/>
          </a:p>
        </p:txBody>
      </p:sp>
      <p:pic>
        <p:nvPicPr>
          <p:cNvPr id="8" name="Picture 2" descr="C:\Users\freelance\Desktop\NA_PPT_Template_R1_012511\Collateral\NA_ThankYou.wmf"/>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47665" y="3004451"/>
            <a:ext cx="3461004" cy="100834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rrows_Up_4_HiRes.jpg"/>
          <p:cNvPicPr>
            <a:picLocks noChangeAspect="1"/>
          </p:cNvPicPr>
          <p:nvPr userDrawn="1"/>
        </p:nvPicPr>
        <p:blipFill>
          <a:blip r:embed="rId3" cstate="email"/>
          <a:stretch>
            <a:fillRect/>
          </a:stretch>
        </p:blipFill>
        <p:spPr>
          <a:xfrm>
            <a:off x="5179334" y="2131665"/>
            <a:ext cx="3171376" cy="273062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image" Target="../media/image11.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image" Target="../media/image10.jpeg"/><Relationship Id="rId5" Type="http://schemas.openxmlformats.org/officeDocument/2006/relationships/slideLayout" Target="../slideLayouts/slideLayout18.xml"/><Relationship Id="rId10"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pic>
        <p:nvPicPr>
          <p:cNvPr id="10" name="Picture 9" descr="copyright-eng.jpg"/>
          <p:cNvPicPr>
            <a:picLocks noChangeAspect="1"/>
          </p:cNvPicPr>
          <p:nvPr userDrawn="1"/>
        </p:nvPicPr>
        <p:blipFill>
          <a:blip r:embed="rId15" cstate="email"/>
          <a:stretch>
            <a:fillRect/>
          </a:stretch>
        </p:blipFill>
        <p:spPr>
          <a:xfrm>
            <a:off x="328174" y="6548058"/>
            <a:ext cx="2317395" cy="233742"/>
          </a:xfrm>
          <a:prstGeom prst="rect">
            <a:avLst/>
          </a:prstGeom>
        </p:spPr>
      </p:pic>
      <p:sp>
        <p:nvSpPr>
          <p:cNvPr id="1029" name="Rectangle 12"/>
          <p:cNvSpPr>
            <a:spLocks noGrp="1" noChangeArrowheads="1"/>
          </p:cNvSpPr>
          <p:nvPr>
            <p:ph type="body" idx="1"/>
          </p:nvPr>
        </p:nvSpPr>
        <p:spPr bwMode="auto">
          <a:xfrm>
            <a:off x="1169988" y="1279398"/>
            <a:ext cx="7612821" cy="504520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7" name="Rectangle 11"/>
          <p:cNvSpPr>
            <a:spLocks noGrp="1" noChangeArrowheads="1"/>
          </p:cNvSpPr>
          <p:nvPr>
            <p:ph type="title"/>
          </p:nvPr>
        </p:nvSpPr>
        <p:spPr bwMode="auto">
          <a:xfrm>
            <a:off x="1169988" y="352425"/>
            <a:ext cx="6145212" cy="7143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smtClean="0"/>
              <a:t>Click to edit Master title style</a:t>
            </a:r>
          </a:p>
        </p:txBody>
      </p:sp>
      <p:pic>
        <p:nvPicPr>
          <p:cNvPr id="12" name="Picture 11"/>
          <p:cNvPicPr>
            <a:picLocks noChangeAspect="1"/>
          </p:cNvPicPr>
          <p:nvPr userDrawn="1"/>
        </p:nvPicPr>
        <p:blipFill rotWithShape="1">
          <a:blip r:embed="rId16" cstate="email">
            <a:extLst>
              <a:ext uri="{28A0092B-C50C-407E-A947-70E740481C1C}">
                <a14:useLocalDpi xmlns:a14="http://schemas.microsoft.com/office/drawing/2010/main"/>
              </a:ext>
            </a:extLst>
          </a:blip>
          <a:srcRect/>
          <a:stretch>
            <a:fillRect/>
          </a:stretch>
        </p:blipFill>
        <p:spPr>
          <a:xfrm>
            <a:off x="338138" y="331016"/>
            <a:ext cx="656429" cy="768096"/>
          </a:xfrm>
          <a:prstGeom prst="rect">
            <a:avLst/>
          </a:prstGeom>
        </p:spPr>
      </p:pic>
      <p:sp>
        <p:nvSpPr>
          <p:cNvPr id="1030" name="Rectangle 6"/>
          <p:cNvSpPr>
            <a:spLocks noGrp="1" noChangeArrowheads="1"/>
          </p:cNvSpPr>
          <p:nvPr>
            <p:ph type="sldNum" sz="quarter" idx="4"/>
          </p:nvPr>
        </p:nvSpPr>
        <p:spPr bwMode="auto">
          <a:xfrm>
            <a:off x="8207597" y="6539817"/>
            <a:ext cx="685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ClrTx/>
              <a:buFontTx/>
              <a:buNone/>
              <a:defRPr sz="1000" b="1">
                <a:solidFill>
                  <a:schemeClr val="tx1"/>
                </a:solidFill>
              </a:defRPr>
            </a:lvl1pPr>
          </a:lstStyle>
          <a:p>
            <a:pPr>
              <a:defRPr/>
            </a:pPr>
            <a:fld id="{A8F08185-882F-4F21-B6AB-5D917FCFAB1F}"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56" r:id="rId1"/>
    <p:sldLayoutId id="2147483651" r:id="rId2"/>
    <p:sldLayoutId id="2147483652" r:id="rId3"/>
    <p:sldLayoutId id="2147483664" r:id="rId4"/>
    <p:sldLayoutId id="2147483657" r:id="rId5"/>
    <p:sldLayoutId id="2147483665" r:id="rId6"/>
    <p:sldLayoutId id="2147483653" r:id="rId7"/>
    <p:sldLayoutId id="2147483660" r:id="rId8"/>
    <p:sldLayoutId id="2147483661" r:id="rId9"/>
    <p:sldLayoutId id="2147483666" r:id="rId10"/>
    <p:sldLayoutId id="2147483667" r:id="rId11"/>
    <p:sldLayoutId id="2147483670" r:id="rId12"/>
    <p:sldLayoutId id="2147483671" r:id="rId13"/>
  </p:sldLayoutIdLst>
  <p:timing>
    <p:tnLst>
      <p:par>
        <p:cTn id="1" dur="indefinite" restart="never" nodeType="tmRoot"/>
      </p:par>
    </p:tnLst>
  </p:timing>
  <p:hf hdr="0" dt="0"/>
  <p:txStyles>
    <p:titleStyle>
      <a:lvl1pPr algn="l" rtl="0" eaLnBrk="0" fontAlgn="base" hangingPunct="0">
        <a:spcBef>
          <a:spcPct val="0"/>
        </a:spcBef>
        <a:spcAft>
          <a:spcPct val="0"/>
        </a:spcAft>
        <a:defRPr sz="3000" b="1">
          <a:solidFill>
            <a:schemeClr val="tx1"/>
          </a:solidFill>
          <a:latin typeface="+mj-lt"/>
          <a:ea typeface="+mj-ea"/>
          <a:cs typeface="+mj-cs"/>
        </a:defRPr>
      </a:lvl1pPr>
      <a:lvl2pPr algn="l" rtl="0" eaLnBrk="0" fontAlgn="base" hangingPunct="0">
        <a:spcBef>
          <a:spcPct val="0"/>
        </a:spcBef>
        <a:spcAft>
          <a:spcPct val="0"/>
        </a:spcAft>
        <a:defRPr sz="3000" b="1">
          <a:solidFill>
            <a:schemeClr val="tx1"/>
          </a:solidFill>
          <a:latin typeface="Arial" charset="0"/>
        </a:defRPr>
      </a:lvl2pPr>
      <a:lvl3pPr algn="l" rtl="0" eaLnBrk="0" fontAlgn="base" hangingPunct="0">
        <a:spcBef>
          <a:spcPct val="0"/>
        </a:spcBef>
        <a:spcAft>
          <a:spcPct val="0"/>
        </a:spcAft>
        <a:defRPr sz="3000" b="1">
          <a:solidFill>
            <a:schemeClr val="tx1"/>
          </a:solidFill>
          <a:latin typeface="Arial" charset="0"/>
        </a:defRPr>
      </a:lvl3pPr>
      <a:lvl4pPr algn="l" rtl="0" eaLnBrk="0" fontAlgn="base" hangingPunct="0">
        <a:spcBef>
          <a:spcPct val="0"/>
        </a:spcBef>
        <a:spcAft>
          <a:spcPct val="0"/>
        </a:spcAft>
        <a:defRPr sz="3000" b="1">
          <a:solidFill>
            <a:schemeClr val="tx1"/>
          </a:solidFill>
          <a:latin typeface="Arial" charset="0"/>
        </a:defRPr>
      </a:lvl4pPr>
      <a:lvl5pPr algn="l" rtl="0" eaLnBrk="0" fontAlgn="base" hangingPunct="0">
        <a:spcBef>
          <a:spcPct val="0"/>
        </a:spcBef>
        <a:spcAft>
          <a:spcPct val="0"/>
        </a:spcAft>
        <a:defRPr sz="3000" b="1">
          <a:solidFill>
            <a:schemeClr val="tx1"/>
          </a:solidFill>
          <a:latin typeface="Arial" charset="0"/>
        </a:defRPr>
      </a:lvl5pPr>
      <a:lvl6pPr marL="457200" algn="l" rtl="0" fontAlgn="base">
        <a:spcBef>
          <a:spcPct val="0"/>
        </a:spcBef>
        <a:spcAft>
          <a:spcPct val="0"/>
        </a:spcAft>
        <a:defRPr sz="3000" b="1">
          <a:solidFill>
            <a:schemeClr val="tx1"/>
          </a:solidFill>
          <a:latin typeface="Arial" charset="0"/>
        </a:defRPr>
      </a:lvl6pPr>
      <a:lvl7pPr marL="914400" algn="l" rtl="0" fontAlgn="base">
        <a:spcBef>
          <a:spcPct val="0"/>
        </a:spcBef>
        <a:spcAft>
          <a:spcPct val="0"/>
        </a:spcAft>
        <a:defRPr sz="3000" b="1">
          <a:solidFill>
            <a:schemeClr val="tx1"/>
          </a:solidFill>
          <a:latin typeface="Arial" charset="0"/>
        </a:defRPr>
      </a:lvl7pPr>
      <a:lvl8pPr marL="1371600" algn="l" rtl="0" fontAlgn="base">
        <a:spcBef>
          <a:spcPct val="0"/>
        </a:spcBef>
        <a:spcAft>
          <a:spcPct val="0"/>
        </a:spcAft>
        <a:defRPr sz="3000" b="1">
          <a:solidFill>
            <a:schemeClr val="tx1"/>
          </a:solidFill>
          <a:latin typeface="Arial" charset="0"/>
        </a:defRPr>
      </a:lvl8pPr>
      <a:lvl9pPr marL="1828800" algn="l" rtl="0" fontAlgn="base">
        <a:spcBef>
          <a:spcPct val="0"/>
        </a:spcBef>
        <a:spcAft>
          <a:spcPct val="0"/>
        </a:spcAft>
        <a:defRPr sz="3000" b="1">
          <a:solidFill>
            <a:schemeClr val="tx1"/>
          </a:solidFill>
          <a:latin typeface="Arial" charset="0"/>
        </a:defRPr>
      </a:lvl9pPr>
    </p:titleStyle>
    <p:bodyStyle>
      <a:lvl1pPr marL="298450" indent="-298450" algn="l" rtl="0" eaLnBrk="0" fontAlgn="base" hangingPunct="0">
        <a:spcBef>
          <a:spcPts val="676"/>
        </a:spcBef>
        <a:spcAft>
          <a:spcPct val="0"/>
        </a:spcAft>
        <a:buClr>
          <a:schemeClr val="accent2"/>
        </a:buClr>
        <a:buFont typeface="Wingdings 2" pitchFamily="18" charset="2"/>
        <a:buChar char="¡"/>
        <a:defRPr sz="2800">
          <a:solidFill>
            <a:schemeClr val="tx1"/>
          </a:solidFill>
          <a:latin typeface="+mn-lt"/>
          <a:ea typeface="+mn-ea"/>
          <a:cs typeface="+mn-cs"/>
        </a:defRPr>
      </a:lvl1pPr>
      <a:lvl2pPr marL="636588" indent="-336550" algn="l" rtl="0" eaLnBrk="0" fontAlgn="base" hangingPunct="0">
        <a:spcBef>
          <a:spcPts val="624"/>
        </a:spcBef>
        <a:spcAft>
          <a:spcPct val="0"/>
        </a:spcAft>
        <a:buFont typeface="Arial" charset="0"/>
        <a:buChar char="–"/>
        <a:defRPr sz="2600">
          <a:solidFill>
            <a:schemeClr val="tx1"/>
          </a:solidFill>
          <a:latin typeface="+mn-lt"/>
        </a:defRPr>
      </a:lvl2pPr>
      <a:lvl3pPr marL="927100" indent="-288925" algn="l" rtl="0" eaLnBrk="0" fontAlgn="base" hangingPunct="0">
        <a:spcBef>
          <a:spcPts val="576"/>
        </a:spcBef>
        <a:spcAft>
          <a:spcPct val="0"/>
        </a:spcAft>
        <a:buFont typeface="Wingdings 2" pitchFamily="18" charset="2"/>
        <a:buChar char="¡"/>
        <a:defRPr sz="2400">
          <a:solidFill>
            <a:schemeClr val="tx1"/>
          </a:solidFill>
          <a:latin typeface="+mn-lt"/>
        </a:defRPr>
      </a:lvl3pPr>
      <a:lvl4pPr marL="1236663" indent="-307975" algn="l" rtl="0" eaLnBrk="0" fontAlgn="base" hangingPunct="0">
        <a:spcBef>
          <a:spcPts val="480"/>
        </a:spcBef>
        <a:spcAft>
          <a:spcPct val="0"/>
        </a:spcAft>
        <a:buFont typeface="Arial" charset="0"/>
        <a:buChar char="–"/>
        <a:defRPr sz="2000">
          <a:solidFill>
            <a:schemeClr val="tx1"/>
          </a:solidFill>
          <a:latin typeface="+mn-lt"/>
        </a:defRPr>
      </a:lvl4pPr>
      <a:lvl5pPr marL="1504950" indent="-266700" algn="l" rtl="0" eaLnBrk="0" fontAlgn="base" hangingPunct="0">
        <a:spcBef>
          <a:spcPts val="480"/>
        </a:spcBef>
        <a:spcAft>
          <a:spcPct val="0"/>
        </a:spcAft>
        <a:buFont typeface="Wingdings 2" pitchFamily="18" charset="2"/>
        <a:buChar char="¡"/>
        <a:defRPr sz="2000">
          <a:solidFill>
            <a:schemeClr val="tx1"/>
          </a:solidFill>
          <a:latin typeface="+mn-lt"/>
        </a:defRPr>
      </a:lvl5pPr>
      <a:lvl6pPr marL="1962150" indent="-266700" algn="l" rtl="0" fontAlgn="base">
        <a:spcBef>
          <a:spcPct val="20000"/>
        </a:spcBef>
        <a:spcAft>
          <a:spcPct val="0"/>
        </a:spcAft>
        <a:buFont typeface="Wingdings 2" pitchFamily="18" charset="2"/>
        <a:buChar char="¡"/>
        <a:defRPr sz="2000">
          <a:solidFill>
            <a:schemeClr val="tx1"/>
          </a:solidFill>
          <a:latin typeface="+mn-lt"/>
        </a:defRPr>
      </a:lvl6pPr>
      <a:lvl7pPr marL="2419350" indent="-266700" algn="l" rtl="0" fontAlgn="base">
        <a:spcBef>
          <a:spcPct val="20000"/>
        </a:spcBef>
        <a:spcAft>
          <a:spcPct val="0"/>
        </a:spcAft>
        <a:buFont typeface="Wingdings 2" pitchFamily="18" charset="2"/>
        <a:buChar char="¡"/>
        <a:defRPr sz="2000">
          <a:solidFill>
            <a:schemeClr val="tx1"/>
          </a:solidFill>
          <a:latin typeface="+mn-lt"/>
        </a:defRPr>
      </a:lvl7pPr>
      <a:lvl8pPr marL="2876550" indent="-266700" algn="l" rtl="0" fontAlgn="base">
        <a:spcBef>
          <a:spcPct val="20000"/>
        </a:spcBef>
        <a:spcAft>
          <a:spcPct val="0"/>
        </a:spcAft>
        <a:buFont typeface="Wingdings 2" pitchFamily="18" charset="2"/>
        <a:buChar char="¡"/>
        <a:defRPr sz="2000">
          <a:solidFill>
            <a:schemeClr val="tx1"/>
          </a:solidFill>
          <a:latin typeface="+mn-lt"/>
        </a:defRPr>
      </a:lvl8pPr>
      <a:lvl9pPr marL="3333750" indent="-266700" algn="l" rtl="0" fontAlgn="base">
        <a:spcBef>
          <a:spcPct val="20000"/>
        </a:spcBef>
        <a:spcAft>
          <a:spcPct val="0"/>
        </a:spcAft>
        <a:buFont typeface="Wingdings 2" pitchFamily="18"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pic>
        <p:nvPicPr>
          <p:cNvPr id="10" name="Picture 9" descr="copyright-eng.jpg"/>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28174" y="6548058"/>
            <a:ext cx="2317395" cy="233742"/>
          </a:xfrm>
          <a:prstGeom prst="rect">
            <a:avLst/>
          </a:prstGeom>
        </p:spPr>
      </p:pic>
      <p:sp>
        <p:nvSpPr>
          <p:cNvPr id="1029" name="Rectangle 12"/>
          <p:cNvSpPr>
            <a:spLocks noGrp="1" noChangeArrowheads="1"/>
          </p:cNvSpPr>
          <p:nvPr>
            <p:ph type="body" idx="1"/>
          </p:nvPr>
        </p:nvSpPr>
        <p:spPr bwMode="auto">
          <a:xfrm>
            <a:off x="1169988" y="1279398"/>
            <a:ext cx="7612821" cy="504520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95" name="Rectangle 71"/>
          <p:cNvSpPr>
            <a:spLocks noGrp="1" noChangeArrowheads="1"/>
          </p:cNvSpPr>
          <p:nvPr>
            <p:ph type="ftr" sz="quarter" idx="3"/>
          </p:nvPr>
        </p:nvSpPr>
        <p:spPr bwMode="auto">
          <a:xfrm>
            <a:off x="2825495" y="6542992"/>
            <a:ext cx="3648457"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buClrTx/>
              <a:buFontTx/>
              <a:buNone/>
              <a:defRPr sz="1000">
                <a:solidFill>
                  <a:schemeClr val="tx1"/>
                </a:solidFill>
              </a:defRPr>
            </a:lvl1pPr>
          </a:lstStyle>
          <a:p>
            <a:pPr>
              <a:defRPr/>
            </a:pPr>
            <a:r>
              <a:rPr lang="en-US" smtClean="0">
                <a:solidFill>
                  <a:srgbClr val="000000"/>
                </a:solidFill>
              </a:rPr>
              <a:t>NetApp Confidential – Limited Use</a:t>
            </a:r>
            <a:endParaRPr lang="en-US" dirty="0">
              <a:solidFill>
                <a:srgbClr val="000000"/>
              </a:solidFill>
            </a:endParaRPr>
          </a:p>
        </p:txBody>
      </p:sp>
      <p:sp>
        <p:nvSpPr>
          <p:cNvPr id="1027" name="Rectangle 11"/>
          <p:cNvSpPr>
            <a:spLocks noGrp="1" noChangeArrowheads="1"/>
          </p:cNvSpPr>
          <p:nvPr>
            <p:ph type="title"/>
          </p:nvPr>
        </p:nvSpPr>
        <p:spPr bwMode="auto">
          <a:xfrm>
            <a:off x="1169988" y="352425"/>
            <a:ext cx="7608252" cy="7143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smtClean="0"/>
              <a:t>Click to edit Master title style</a:t>
            </a:r>
          </a:p>
        </p:txBody>
      </p:sp>
      <p:pic>
        <p:nvPicPr>
          <p:cNvPr id="12" name="Picture 11"/>
          <p:cNvPicPr>
            <a:picLocks noChangeAspect="1"/>
          </p:cNvPicPr>
          <p:nvPr/>
        </p:nvPicPr>
        <p:blipFill rotWithShape="1">
          <a:blip r:embed="rId12" cstate="screen">
            <a:extLst>
              <a:ext uri="{28A0092B-C50C-407E-A947-70E740481C1C}">
                <a14:useLocalDpi xmlns:a14="http://schemas.microsoft.com/office/drawing/2010/main"/>
              </a:ext>
            </a:extLst>
          </a:blip>
          <a:srcRect/>
          <a:stretch>
            <a:fillRect/>
          </a:stretch>
        </p:blipFill>
        <p:spPr>
          <a:xfrm>
            <a:off x="338138" y="331016"/>
            <a:ext cx="656429" cy="768096"/>
          </a:xfrm>
          <a:prstGeom prst="rect">
            <a:avLst/>
          </a:prstGeom>
        </p:spPr>
      </p:pic>
      <p:sp>
        <p:nvSpPr>
          <p:cNvPr id="1030" name="Rectangle 6"/>
          <p:cNvSpPr>
            <a:spLocks noGrp="1" noChangeArrowheads="1"/>
          </p:cNvSpPr>
          <p:nvPr>
            <p:ph type="sldNum" sz="quarter" idx="4"/>
          </p:nvPr>
        </p:nvSpPr>
        <p:spPr bwMode="auto">
          <a:xfrm>
            <a:off x="8207597" y="6539817"/>
            <a:ext cx="685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ClrTx/>
              <a:buFontTx/>
              <a:buNone/>
              <a:defRPr sz="1000" b="1">
                <a:solidFill>
                  <a:schemeClr val="tx1"/>
                </a:solidFill>
              </a:defRPr>
            </a:lvl1pPr>
          </a:lstStyle>
          <a:p>
            <a:pPr>
              <a:defRPr/>
            </a:pPr>
            <a:fld id="{A8F08185-882F-4F21-B6AB-5D917FCFAB1F}"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593540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timing>
    <p:tnLst>
      <p:par>
        <p:cTn id="1" dur="indefinite" restart="never" nodeType="tmRoot"/>
      </p:par>
    </p:tnLst>
  </p:timing>
  <p:hf hdr="0" dt="0"/>
  <p:txStyles>
    <p:titleStyle>
      <a:lvl1pPr algn="l" rtl="0" eaLnBrk="0" fontAlgn="base" hangingPunct="0">
        <a:spcBef>
          <a:spcPct val="0"/>
        </a:spcBef>
        <a:spcAft>
          <a:spcPct val="0"/>
        </a:spcAft>
        <a:defRPr sz="3000" b="1">
          <a:solidFill>
            <a:schemeClr val="tx1"/>
          </a:solidFill>
          <a:latin typeface="+mj-lt"/>
          <a:ea typeface="+mj-ea"/>
          <a:cs typeface="+mj-cs"/>
        </a:defRPr>
      </a:lvl1pPr>
      <a:lvl2pPr algn="l" rtl="0" eaLnBrk="0" fontAlgn="base" hangingPunct="0">
        <a:spcBef>
          <a:spcPct val="0"/>
        </a:spcBef>
        <a:spcAft>
          <a:spcPct val="0"/>
        </a:spcAft>
        <a:defRPr sz="3000" b="1">
          <a:solidFill>
            <a:schemeClr val="tx1"/>
          </a:solidFill>
          <a:latin typeface="Arial" charset="0"/>
        </a:defRPr>
      </a:lvl2pPr>
      <a:lvl3pPr algn="l" rtl="0" eaLnBrk="0" fontAlgn="base" hangingPunct="0">
        <a:spcBef>
          <a:spcPct val="0"/>
        </a:spcBef>
        <a:spcAft>
          <a:spcPct val="0"/>
        </a:spcAft>
        <a:defRPr sz="3000" b="1">
          <a:solidFill>
            <a:schemeClr val="tx1"/>
          </a:solidFill>
          <a:latin typeface="Arial" charset="0"/>
        </a:defRPr>
      </a:lvl3pPr>
      <a:lvl4pPr algn="l" rtl="0" eaLnBrk="0" fontAlgn="base" hangingPunct="0">
        <a:spcBef>
          <a:spcPct val="0"/>
        </a:spcBef>
        <a:spcAft>
          <a:spcPct val="0"/>
        </a:spcAft>
        <a:defRPr sz="3000" b="1">
          <a:solidFill>
            <a:schemeClr val="tx1"/>
          </a:solidFill>
          <a:latin typeface="Arial" charset="0"/>
        </a:defRPr>
      </a:lvl4pPr>
      <a:lvl5pPr algn="l" rtl="0" eaLnBrk="0" fontAlgn="base" hangingPunct="0">
        <a:spcBef>
          <a:spcPct val="0"/>
        </a:spcBef>
        <a:spcAft>
          <a:spcPct val="0"/>
        </a:spcAft>
        <a:defRPr sz="3000" b="1">
          <a:solidFill>
            <a:schemeClr val="tx1"/>
          </a:solidFill>
          <a:latin typeface="Arial" charset="0"/>
        </a:defRPr>
      </a:lvl5pPr>
      <a:lvl6pPr marL="457200" algn="l" rtl="0" fontAlgn="base">
        <a:spcBef>
          <a:spcPct val="0"/>
        </a:spcBef>
        <a:spcAft>
          <a:spcPct val="0"/>
        </a:spcAft>
        <a:defRPr sz="3000" b="1">
          <a:solidFill>
            <a:schemeClr val="tx1"/>
          </a:solidFill>
          <a:latin typeface="Arial" charset="0"/>
        </a:defRPr>
      </a:lvl6pPr>
      <a:lvl7pPr marL="914400" algn="l" rtl="0" fontAlgn="base">
        <a:spcBef>
          <a:spcPct val="0"/>
        </a:spcBef>
        <a:spcAft>
          <a:spcPct val="0"/>
        </a:spcAft>
        <a:defRPr sz="3000" b="1">
          <a:solidFill>
            <a:schemeClr val="tx1"/>
          </a:solidFill>
          <a:latin typeface="Arial" charset="0"/>
        </a:defRPr>
      </a:lvl7pPr>
      <a:lvl8pPr marL="1371600" algn="l" rtl="0" fontAlgn="base">
        <a:spcBef>
          <a:spcPct val="0"/>
        </a:spcBef>
        <a:spcAft>
          <a:spcPct val="0"/>
        </a:spcAft>
        <a:defRPr sz="3000" b="1">
          <a:solidFill>
            <a:schemeClr val="tx1"/>
          </a:solidFill>
          <a:latin typeface="Arial" charset="0"/>
        </a:defRPr>
      </a:lvl8pPr>
      <a:lvl9pPr marL="1828800" algn="l" rtl="0" fontAlgn="base">
        <a:spcBef>
          <a:spcPct val="0"/>
        </a:spcBef>
        <a:spcAft>
          <a:spcPct val="0"/>
        </a:spcAft>
        <a:defRPr sz="3000" b="1">
          <a:solidFill>
            <a:schemeClr val="tx1"/>
          </a:solidFill>
          <a:latin typeface="Arial" charset="0"/>
        </a:defRPr>
      </a:lvl9pPr>
    </p:titleStyle>
    <p:bodyStyle>
      <a:lvl1pPr marL="298450" indent="-298450" algn="l" rtl="0" eaLnBrk="0" fontAlgn="base" hangingPunct="0">
        <a:spcBef>
          <a:spcPts val="676"/>
        </a:spcBef>
        <a:spcAft>
          <a:spcPct val="0"/>
        </a:spcAft>
        <a:buClr>
          <a:schemeClr val="accent2"/>
        </a:buClr>
        <a:buFont typeface="Wingdings 2" pitchFamily="18" charset="2"/>
        <a:buChar char="¡"/>
        <a:defRPr sz="2800">
          <a:solidFill>
            <a:schemeClr val="tx1"/>
          </a:solidFill>
          <a:latin typeface="+mn-lt"/>
          <a:ea typeface="+mn-ea"/>
          <a:cs typeface="+mn-cs"/>
        </a:defRPr>
      </a:lvl1pPr>
      <a:lvl2pPr marL="636588" indent="-336550" algn="l" rtl="0" eaLnBrk="0" fontAlgn="base" hangingPunct="0">
        <a:spcBef>
          <a:spcPts val="624"/>
        </a:spcBef>
        <a:spcAft>
          <a:spcPct val="0"/>
        </a:spcAft>
        <a:buFont typeface="Arial" charset="0"/>
        <a:buChar char="–"/>
        <a:defRPr sz="2600">
          <a:solidFill>
            <a:schemeClr val="tx1"/>
          </a:solidFill>
          <a:latin typeface="+mn-lt"/>
        </a:defRPr>
      </a:lvl2pPr>
      <a:lvl3pPr marL="927100" indent="-288925" algn="l" rtl="0" eaLnBrk="0" fontAlgn="base" hangingPunct="0">
        <a:spcBef>
          <a:spcPts val="576"/>
        </a:spcBef>
        <a:spcAft>
          <a:spcPct val="0"/>
        </a:spcAft>
        <a:buFont typeface="Wingdings 2" pitchFamily="18" charset="2"/>
        <a:buChar char="¡"/>
        <a:defRPr sz="2400">
          <a:solidFill>
            <a:schemeClr val="tx1"/>
          </a:solidFill>
          <a:latin typeface="+mn-lt"/>
        </a:defRPr>
      </a:lvl3pPr>
      <a:lvl4pPr marL="1236663" indent="-307975" algn="l" rtl="0" eaLnBrk="0" fontAlgn="base" hangingPunct="0">
        <a:spcBef>
          <a:spcPts val="480"/>
        </a:spcBef>
        <a:spcAft>
          <a:spcPct val="0"/>
        </a:spcAft>
        <a:buFont typeface="Arial" charset="0"/>
        <a:buChar char="–"/>
        <a:defRPr sz="2000">
          <a:solidFill>
            <a:schemeClr val="tx1"/>
          </a:solidFill>
          <a:latin typeface="+mn-lt"/>
        </a:defRPr>
      </a:lvl4pPr>
      <a:lvl5pPr marL="1504950" indent="-266700" algn="l" rtl="0" eaLnBrk="0" fontAlgn="base" hangingPunct="0">
        <a:spcBef>
          <a:spcPts val="480"/>
        </a:spcBef>
        <a:spcAft>
          <a:spcPct val="0"/>
        </a:spcAft>
        <a:buFont typeface="Wingdings 2" pitchFamily="18" charset="2"/>
        <a:buChar char="¡"/>
        <a:defRPr sz="2000">
          <a:solidFill>
            <a:schemeClr val="tx1"/>
          </a:solidFill>
          <a:latin typeface="+mn-lt"/>
        </a:defRPr>
      </a:lvl5pPr>
      <a:lvl6pPr marL="1962150" indent="-266700" algn="l" rtl="0" fontAlgn="base">
        <a:spcBef>
          <a:spcPct val="20000"/>
        </a:spcBef>
        <a:spcAft>
          <a:spcPct val="0"/>
        </a:spcAft>
        <a:buFont typeface="Wingdings 2" pitchFamily="18" charset="2"/>
        <a:buChar char="¡"/>
        <a:defRPr sz="2000">
          <a:solidFill>
            <a:schemeClr val="tx1"/>
          </a:solidFill>
          <a:latin typeface="+mn-lt"/>
        </a:defRPr>
      </a:lvl6pPr>
      <a:lvl7pPr marL="2419350" indent="-266700" algn="l" rtl="0" fontAlgn="base">
        <a:spcBef>
          <a:spcPct val="20000"/>
        </a:spcBef>
        <a:spcAft>
          <a:spcPct val="0"/>
        </a:spcAft>
        <a:buFont typeface="Wingdings 2" pitchFamily="18" charset="2"/>
        <a:buChar char="¡"/>
        <a:defRPr sz="2000">
          <a:solidFill>
            <a:schemeClr val="tx1"/>
          </a:solidFill>
          <a:latin typeface="+mn-lt"/>
        </a:defRPr>
      </a:lvl7pPr>
      <a:lvl8pPr marL="2876550" indent="-266700" algn="l" rtl="0" fontAlgn="base">
        <a:spcBef>
          <a:spcPct val="20000"/>
        </a:spcBef>
        <a:spcAft>
          <a:spcPct val="0"/>
        </a:spcAft>
        <a:buFont typeface="Wingdings 2" pitchFamily="18" charset="2"/>
        <a:buChar char="¡"/>
        <a:defRPr sz="2000">
          <a:solidFill>
            <a:schemeClr val="tx1"/>
          </a:solidFill>
          <a:latin typeface="+mn-lt"/>
        </a:defRPr>
      </a:lvl8pPr>
      <a:lvl9pPr marL="3333750" indent="-266700" algn="l" rtl="0" fontAlgn="base">
        <a:spcBef>
          <a:spcPct val="20000"/>
        </a:spcBef>
        <a:spcAft>
          <a:spcPct val="0"/>
        </a:spcAft>
        <a:buFont typeface="Wingdings 2" pitchFamily="18"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8" Type="http://schemas.openxmlformats.org/officeDocument/2006/relationships/image" Target="../media/image282.png"/><Relationship Id="rId3" Type="http://schemas.openxmlformats.org/officeDocument/2006/relationships/image" Target="../media/image277.png"/><Relationship Id="rId7" Type="http://schemas.openxmlformats.org/officeDocument/2006/relationships/image" Target="../media/image281.png"/><Relationship Id="rId2" Type="http://schemas.openxmlformats.org/officeDocument/2006/relationships/notesSlide" Target="../notesSlides/notesSlide100.xml"/><Relationship Id="rId1" Type="http://schemas.openxmlformats.org/officeDocument/2006/relationships/slideLayout" Target="../slideLayouts/slideLayout4.xml"/><Relationship Id="rId6" Type="http://schemas.openxmlformats.org/officeDocument/2006/relationships/image" Target="../media/image280.png"/><Relationship Id="rId5" Type="http://schemas.openxmlformats.org/officeDocument/2006/relationships/image" Target="../media/image279.png"/><Relationship Id="rId4" Type="http://schemas.openxmlformats.org/officeDocument/2006/relationships/image" Target="../media/image278.png"/><Relationship Id="rId9" Type="http://schemas.openxmlformats.org/officeDocument/2006/relationships/image" Target="../media/image283.png"/></Relationships>
</file>

<file path=ppt/slides/_rels/slide101.xml.rels><?xml version="1.0" encoding="UTF-8" standalone="yes"?>
<Relationships xmlns="http://schemas.openxmlformats.org/package/2006/relationships"><Relationship Id="rId8" Type="http://schemas.openxmlformats.org/officeDocument/2006/relationships/image" Target="../media/image288.png"/><Relationship Id="rId3" Type="http://schemas.openxmlformats.org/officeDocument/2006/relationships/image" Target="../media/image284.jpeg"/><Relationship Id="rId7" Type="http://schemas.openxmlformats.org/officeDocument/2006/relationships/image" Target="../media/image287.png"/><Relationship Id="rId2" Type="http://schemas.openxmlformats.org/officeDocument/2006/relationships/notesSlide" Target="../notesSlides/notesSlide101.xml"/><Relationship Id="rId1" Type="http://schemas.openxmlformats.org/officeDocument/2006/relationships/slideLayout" Target="../slideLayouts/slideLayout7.xml"/><Relationship Id="rId6" Type="http://schemas.openxmlformats.org/officeDocument/2006/relationships/image" Target="../media/image286.png"/><Relationship Id="rId5" Type="http://schemas.openxmlformats.org/officeDocument/2006/relationships/image" Target="../media/image285.png"/><Relationship Id="rId4" Type="http://schemas.openxmlformats.org/officeDocument/2006/relationships/image" Target="../media/image282.png"/><Relationship Id="rId9" Type="http://schemas.openxmlformats.org/officeDocument/2006/relationships/image" Target="../media/image289.png"/></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3" Type="http://schemas.openxmlformats.org/officeDocument/2006/relationships/image" Target="../media/image290.png"/><Relationship Id="rId2" Type="http://schemas.openxmlformats.org/officeDocument/2006/relationships/notesSlide" Target="../notesSlides/notesSlide103.xml"/><Relationship Id="rId1" Type="http://schemas.openxmlformats.org/officeDocument/2006/relationships/slideLayout" Target="../slideLayouts/slideLayout2.xml"/><Relationship Id="rId6" Type="http://schemas.openxmlformats.org/officeDocument/2006/relationships/image" Target="../media/image293.png"/><Relationship Id="rId5" Type="http://schemas.openxmlformats.org/officeDocument/2006/relationships/image" Target="../media/image292.png"/><Relationship Id="rId4" Type="http://schemas.openxmlformats.org/officeDocument/2006/relationships/image" Target="../media/image291.png"/></Relationships>
</file>

<file path=ppt/slides/_rels/slide104.xml.rels><?xml version="1.0" encoding="UTF-8" standalone="yes"?>
<Relationships xmlns="http://schemas.openxmlformats.org/package/2006/relationships"><Relationship Id="rId3" Type="http://schemas.openxmlformats.org/officeDocument/2006/relationships/image" Target="../media/image290.png"/><Relationship Id="rId2" Type="http://schemas.openxmlformats.org/officeDocument/2006/relationships/notesSlide" Target="../notesSlides/notesSlide104.xml"/><Relationship Id="rId1" Type="http://schemas.openxmlformats.org/officeDocument/2006/relationships/slideLayout" Target="../slideLayouts/slideLayout2.xml"/><Relationship Id="rId6" Type="http://schemas.openxmlformats.org/officeDocument/2006/relationships/image" Target="../media/image293.png"/><Relationship Id="rId5" Type="http://schemas.openxmlformats.org/officeDocument/2006/relationships/image" Target="../media/image292.png"/><Relationship Id="rId4" Type="http://schemas.openxmlformats.org/officeDocument/2006/relationships/image" Target="../media/image291.png"/></Relationships>
</file>

<file path=ppt/slides/_rels/slide105.xml.rels><?xml version="1.0" encoding="UTF-8" standalone="yes"?>
<Relationships xmlns="http://schemas.openxmlformats.org/package/2006/relationships"><Relationship Id="rId3" Type="http://schemas.openxmlformats.org/officeDocument/2006/relationships/image" Target="../media/image294.jpeg"/><Relationship Id="rId2" Type="http://schemas.openxmlformats.org/officeDocument/2006/relationships/notesSlide" Target="../notesSlides/notesSlide105.xml"/><Relationship Id="rId1" Type="http://schemas.openxmlformats.org/officeDocument/2006/relationships/slideLayout" Target="../slideLayouts/slideLayout7.xml"/><Relationship Id="rId4" Type="http://schemas.openxmlformats.org/officeDocument/2006/relationships/image" Target="../media/image295.jpeg"/></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146.png"/><Relationship Id="rId3" Type="http://schemas.openxmlformats.org/officeDocument/2006/relationships/image" Target="../media/image141.png"/><Relationship Id="rId7" Type="http://schemas.openxmlformats.org/officeDocument/2006/relationships/image" Target="../media/image145.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44.png"/><Relationship Id="rId5" Type="http://schemas.openxmlformats.org/officeDocument/2006/relationships/image" Target="../media/image143.png"/><Relationship Id="rId4" Type="http://schemas.openxmlformats.org/officeDocument/2006/relationships/image" Target="../media/image142.png"/></Relationships>
</file>

<file path=ppt/slides/_rels/slide15.xml.rels><?xml version="1.0" encoding="UTF-8" standalone="yes"?>
<Relationships xmlns="http://schemas.openxmlformats.org/package/2006/relationships"><Relationship Id="rId8" Type="http://schemas.openxmlformats.org/officeDocument/2006/relationships/image" Target="../media/image152.png"/><Relationship Id="rId3" Type="http://schemas.openxmlformats.org/officeDocument/2006/relationships/image" Target="../media/image147.jpeg"/><Relationship Id="rId7" Type="http://schemas.openxmlformats.org/officeDocument/2006/relationships/image" Target="../media/image151.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50.png"/><Relationship Id="rId5" Type="http://schemas.openxmlformats.org/officeDocument/2006/relationships/image" Target="../media/image149.jpeg"/><Relationship Id="rId10" Type="http://schemas.openxmlformats.org/officeDocument/2006/relationships/image" Target="../media/image154.png"/><Relationship Id="rId4" Type="http://schemas.openxmlformats.org/officeDocument/2006/relationships/image" Target="../media/image148.jpeg"/><Relationship Id="rId9" Type="http://schemas.openxmlformats.org/officeDocument/2006/relationships/image" Target="../media/image153.png"/></Relationships>
</file>

<file path=ppt/slides/_rels/slide16.xml.rels><?xml version="1.0" encoding="UTF-8" standalone="yes"?>
<Relationships xmlns="http://schemas.openxmlformats.org/package/2006/relationships"><Relationship Id="rId8" Type="http://schemas.openxmlformats.org/officeDocument/2006/relationships/image" Target="../media/image160.png"/><Relationship Id="rId3" Type="http://schemas.openxmlformats.org/officeDocument/2006/relationships/image" Target="../media/image155.png"/><Relationship Id="rId7" Type="http://schemas.openxmlformats.org/officeDocument/2006/relationships/image" Target="../media/image159.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158.png"/><Relationship Id="rId5" Type="http://schemas.openxmlformats.org/officeDocument/2006/relationships/image" Target="../media/image157.png"/><Relationship Id="rId4" Type="http://schemas.openxmlformats.org/officeDocument/2006/relationships/image" Target="../media/image156.png"/><Relationship Id="rId9" Type="http://schemas.openxmlformats.org/officeDocument/2006/relationships/image" Target="../media/image161.png"/></Relationships>
</file>

<file path=ppt/slides/_rels/slide17.xml.rels><?xml version="1.0" encoding="UTF-8" standalone="yes"?>
<Relationships xmlns="http://schemas.openxmlformats.org/package/2006/relationships"><Relationship Id="rId8" Type="http://schemas.openxmlformats.org/officeDocument/2006/relationships/image" Target="../media/image167.jpeg"/><Relationship Id="rId3" Type="http://schemas.openxmlformats.org/officeDocument/2006/relationships/image" Target="../media/image162.png"/><Relationship Id="rId7" Type="http://schemas.openxmlformats.org/officeDocument/2006/relationships/image" Target="../media/image166.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165.png"/><Relationship Id="rId5" Type="http://schemas.openxmlformats.org/officeDocument/2006/relationships/image" Target="../media/image164.png"/><Relationship Id="rId4" Type="http://schemas.openxmlformats.org/officeDocument/2006/relationships/image" Target="../media/image163.png"/><Relationship Id="rId9" Type="http://schemas.openxmlformats.org/officeDocument/2006/relationships/image" Target="../media/image168.png"/></Relationships>
</file>

<file path=ppt/slides/_rels/slide18.xml.rels><?xml version="1.0" encoding="UTF-8" standalone="yes"?>
<Relationships xmlns="http://schemas.openxmlformats.org/package/2006/relationships"><Relationship Id="rId8" Type="http://schemas.openxmlformats.org/officeDocument/2006/relationships/image" Target="../media/image174.png"/><Relationship Id="rId3" Type="http://schemas.openxmlformats.org/officeDocument/2006/relationships/image" Target="../media/image169.png"/><Relationship Id="rId7" Type="http://schemas.openxmlformats.org/officeDocument/2006/relationships/image" Target="../media/image173.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172.png"/><Relationship Id="rId11" Type="http://schemas.openxmlformats.org/officeDocument/2006/relationships/image" Target="../media/image177.png"/><Relationship Id="rId5" Type="http://schemas.openxmlformats.org/officeDocument/2006/relationships/image" Target="../media/image171.png"/><Relationship Id="rId10" Type="http://schemas.openxmlformats.org/officeDocument/2006/relationships/image" Target="../media/image176.png"/><Relationship Id="rId4" Type="http://schemas.openxmlformats.org/officeDocument/2006/relationships/image" Target="../media/image170.png"/><Relationship Id="rId9" Type="http://schemas.openxmlformats.org/officeDocument/2006/relationships/image" Target="../media/image17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8.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79.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182.png"/><Relationship Id="rId5" Type="http://schemas.openxmlformats.org/officeDocument/2006/relationships/image" Target="../media/image181.png"/><Relationship Id="rId4" Type="http://schemas.openxmlformats.org/officeDocument/2006/relationships/image" Target="../media/image180.png"/></Relationships>
</file>

<file path=ppt/slides/_rels/slide25.xml.rels><?xml version="1.0" encoding="UTF-8" standalone="yes"?>
<Relationships xmlns="http://schemas.openxmlformats.org/package/2006/relationships"><Relationship Id="rId3" Type="http://schemas.openxmlformats.org/officeDocument/2006/relationships/image" Target="../media/image183.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85.png"/><Relationship Id="rId4" Type="http://schemas.openxmlformats.org/officeDocument/2006/relationships/image" Target="../media/image184.png"/></Relationships>
</file>

<file path=ppt/slides/_rels/slide26.xml.rels><?xml version="1.0" encoding="UTF-8" standalone="yes"?>
<Relationships xmlns="http://schemas.openxmlformats.org/package/2006/relationships"><Relationship Id="rId3" Type="http://schemas.openxmlformats.org/officeDocument/2006/relationships/image" Target="../media/image186.gi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188.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190.png"/><Relationship Id="rId4" Type="http://schemas.openxmlformats.org/officeDocument/2006/relationships/image" Target="../media/image189.png"/></Relationships>
</file>

<file path=ppt/slides/_rels/slide46.xml.rels><?xml version="1.0" encoding="UTF-8" standalone="yes"?>
<Relationships xmlns="http://schemas.openxmlformats.org/package/2006/relationships"><Relationship Id="rId3" Type="http://schemas.openxmlformats.org/officeDocument/2006/relationships/image" Target="../media/image188.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190.png"/><Relationship Id="rId4" Type="http://schemas.openxmlformats.org/officeDocument/2006/relationships/image" Target="../media/image189.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191.png"/><Relationship Id="rId2" Type="http://schemas.openxmlformats.org/officeDocument/2006/relationships/notesSlide" Target="../notesSlides/notesSlide54.xml"/><Relationship Id="rId1" Type="http://schemas.openxmlformats.org/officeDocument/2006/relationships/slideLayout" Target="../slideLayouts/slideLayout4.xml"/><Relationship Id="rId5" Type="http://schemas.openxmlformats.org/officeDocument/2006/relationships/image" Target="../media/image193.png"/><Relationship Id="rId4" Type="http://schemas.openxmlformats.org/officeDocument/2006/relationships/image" Target="../media/image192.png"/></Relationships>
</file>

<file path=ppt/slides/_rels/slide55.xml.rels><?xml version="1.0" encoding="UTF-8" standalone="yes"?>
<Relationships xmlns="http://schemas.openxmlformats.org/package/2006/relationships"><Relationship Id="rId8" Type="http://schemas.openxmlformats.org/officeDocument/2006/relationships/image" Target="../media/image199.png"/><Relationship Id="rId3" Type="http://schemas.openxmlformats.org/officeDocument/2006/relationships/image" Target="../media/image194.png"/><Relationship Id="rId7" Type="http://schemas.openxmlformats.org/officeDocument/2006/relationships/image" Target="../media/image198.png"/><Relationship Id="rId2" Type="http://schemas.openxmlformats.org/officeDocument/2006/relationships/notesSlide" Target="../notesSlides/notesSlide55.xml"/><Relationship Id="rId1" Type="http://schemas.openxmlformats.org/officeDocument/2006/relationships/slideLayout" Target="../slideLayouts/slideLayout10.xml"/><Relationship Id="rId6" Type="http://schemas.openxmlformats.org/officeDocument/2006/relationships/image" Target="../media/image197.png"/><Relationship Id="rId5" Type="http://schemas.openxmlformats.org/officeDocument/2006/relationships/image" Target="../media/image196.png"/><Relationship Id="rId4" Type="http://schemas.openxmlformats.org/officeDocument/2006/relationships/image" Target="../media/image195.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192.png"/><Relationship Id="rId2" Type="http://schemas.openxmlformats.org/officeDocument/2006/relationships/notesSlide" Target="../notesSlides/notesSlide57.xml"/><Relationship Id="rId1" Type="http://schemas.openxmlformats.org/officeDocument/2006/relationships/slideLayout" Target="../slideLayouts/slideLayout10.xml"/><Relationship Id="rId5" Type="http://schemas.openxmlformats.org/officeDocument/2006/relationships/image" Target="../media/image200.png"/><Relationship Id="rId4" Type="http://schemas.openxmlformats.org/officeDocument/2006/relationships/image" Target="../media/image191.png"/></Relationships>
</file>

<file path=ppt/slides/_rels/slide58.xml.rels><?xml version="1.0" encoding="UTF-8" standalone="yes"?>
<Relationships xmlns="http://schemas.openxmlformats.org/package/2006/relationships"><Relationship Id="rId3" Type="http://schemas.openxmlformats.org/officeDocument/2006/relationships/image" Target="../media/image201.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202.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oleObject" Target="../embeddings/oleObject1.bin"/></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203.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204.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18" Type="http://schemas.openxmlformats.org/officeDocument/2006/relationships/image" Target="../media/image40.jpeg"/><Relationship Id="rId26" Type="http://schemas.openxmlformats.org/officeDocument/2006/relationships/image" Target="../media/image48.jpeg"/><Relationship Id="rId3" Type="http://schemas.openxmlformats.org/officeDocument/2006/relationships/image" Target="../media/image25.png"/><Relationship Id="rId21" Type="http://schemas.openxmlformats.org/officeDocument/2006/relationships/image" Target="../media/image43.jpeg"/><Relationship Id="rId34" Type="http://schemas.openxmlformats.org/officeDocument/2006/relationships/image" Target="../media/image56.jpeg"/><Relationship Id="rId7" Type="http://schemas.openxmlformats.org/officeDocument/2006/relationships/image" Target="../media/image29.jpeg"/><Relationship Id="rId12" Type="http://schemas.openxmlformats.org/officeDocument/2006/relationships/image" Target="../media/image34.png"/><Relationship Id="rId17" Type="http://schemas.openxmlformats.org/officeDocument/2006/relationships/image" Target="../media/image39.png"/><Relationship Id="rId25" Type="http://schemas.openxmlformats.org/officeDocument/2006/relationships/image" Target="../media/image47.jpeg"/><Relationship Id="rId33" Type="http://schemas.openxmlformats.org/officeDocument/2006/relationships/image" Target="../media/image55.jpeg"/><Relationship Id="rId2" Type="http://schemas.openxmlformats.org/officeDocument/2006/relationships/notesSlide" Target="../notesSlides/notesSlide7.xml"/><Relationship Id="rId16" Type="http://schemas.openxmlformats.org/officeDocument/2006/relationships/image" Target="../media/image38.jpeg"/><Relationship Id="rId20" Type="http://schemas.openxmlformats.org/officeDocument/2006/relationships/image" Target="../media/image42.jpeg"/><Relationship Id="rId29" Type="http://schemas.openxmlformats.org/officeDocument/2006/relationships/image" Target="../media/image51.jpe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3.png"/><Relationship Id="rId24" Type="http://schemas.openxmlformats.org/officeDocument/2006/relationships/image" Target="../media/image46.jpeg"/><Relationship Id="rId32" Type="http://schemas.openxmlformats.org/officeDocument/2006/relationships/image" Target="../media/image54.jpeg"/><Relationship Id="rId5" Type="http://schemas.openxmlformats.org/officeDocument/2006/relationships/image" Target="../media/image27.jpeg"/><Relationship Id="rId15" Type="http://schemas.openxmlformats.org/officeDocument/2006/relationships/image" Target="../media/image37.jpeg"/><Relationship Id="rId23" Type="http://schemas.openxmlformats.org/officeDocument/2006/relationships/image" Target="../media/image45.jpeg"/><Relationship Id="rId28" Type="http://schemas.openxmlformats.org/officeDocument/2006/relationships/image" Target="../media/image50.jpeg"/><Relationship Id="rId10" Type="http://schemas.openxmlformats.org/officeDocument/2006/relationships/image" Target="../media/image32.png"/><Relationship Id="rId19" Type="http://schemas.openxmlformats.org/officeDocument/2006/relationships/image" Target="../media/image41.jpeg"/><Relationship Id="rId31" Type="http://schemas.openxmlformats.org/officeDocument/2006/relationships/image" Target="../media/image53.jpe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 Id="rId22" Type="http://schemas.openxmlformats.org/officeDocument/2006/relationships/image" Target="../media/image44.jpeg"/><Relationship Id="rId27" Type="http://schemas.openxmlformats.org/officeDocument/2006/relationships/image" Target="../media/image49.jpeg"/><Relationship Id="rId30" Type="http://schemas.openxmlformats.org/officeDocument/2006/relationships/image" Target="../media/image52.jpe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05.jpe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7.jpeg"/><Relationship Id="rId18" Type="http://schemas.openxmlformats.org/officeDocument/2006/relationships/image" Target="../media/image72.jpeg"/><Relationship Id="rId26" Type="http://schemas.openxmlformats.org/officeDocument/2006/relationships/image" Target="../media/image79.jpeg"/><Relationship Id="rId3" Type="http://schemas.openxmlformats.org/officeDocument/2006/relationships/image" Target="../media/image57.png"/><Relationship Id="rId21" Type="http://schemas.openxmlformats.org/officeDocument/2006/relationships/image" Target="../media/image75.jpeg"/><Relationship Id="rId7" Type="http://schemas.openxmlformats.org/officeDocument/2006/relationships/image" Target="../media/image61.png"/><Relationship Id="rId12" Type="http://schemas.openxmlformats.org/officeDocument/2006/relationships/image" Target="../media/image66.png"/><Relationship Id="rId17" Type="http://schemas.openxmlformats.org/officeDocument/2006/relationships/image" Target="../media/image71.png"/><Relationship Id="rId25" Type="http://schemas.openxmlformats.org/officeDocument/2006/relationships/image" Target="../media/image78.jpeg"/><Relationship Id="rId2" Type="http://schemas.openxmlformats.org/officeDocument/2006/relationships/notesSlide" Target="../notesSlides/notesSlide8.xml"/><Relationship Id="rId16" Type="http://schemas.openxmlformats.org/officeDocument/2006/relationships/image" Target="../media/image70.jpeg"/><Relationship Id="rId20" Type="http://schemas.openxmlformats.org/officeDocument/2006/relationships/image" Target="../media/image74.png"/><Relationship Id="rId1" Type="http://schemas.openxmlformats.org/officeDocument/2006/relationships/slideLayout" Target="../slideLayouts/slideLayout2.xml"/><Relationship Id="rId6" Type="http://schemas.openxmlformats.org/officeDocument/2006/relationships/image" Target="../media/image60.png"/><Relationship Id="rId11" Type="http://schemas.openxmlformats.org/officeDocument/2006/relationships/image" Target="../media/image65.png"/><Relationship Id="rId24" Type="http://schemas.openxmlformats.org/officeDocument/2006/relationships/hyperlink" Target="http://images.google.com/imgres?imgurl=http://www.topnews.in/files/TCS_0.jpg&amp;imgrefurl=http://www.topnews.in/business-news/buzzing-stocks?page=11&amp;usg=__iBmzpmWVqZhLf_O0-MPFLaNL01U=&amp;h=678&amp;w=1460&amp;sz=166&amp;hl=en&amp;start=2&amp;tbnid=kCfNIiQHQOk46M:&amp;tbnh=70&amp;tbnw=150&amp;prev=/images?q=TCS&amp;gbv=2&amp;hl=en" TargetMode="External"/><Relationship Id="rId5" Type="http://schemas.openxmlformats.org/officeDocument/2006/relationships/image" Target="../media/image59.png"/><Relationship Id="rId15" Type="http://schemas.openxmlformats.org/officeDocument/2006/relationships/image" Target="../media/image69.jpeg"/><Relationship Id="rId23" Type="http://schemas.openxmlformats.org/officeDocument/2006/relationships/image" Target="../media/image77.jpeg"/><Relationship Id="rId28" Type="http://schemas.openxmlformats.org/officeDocument/2006/relationships/image" Target="../media/image81.png"/><Relationship Id="rId10" Type="http://schemas.openxmlformats.org/officeDocument/2006/relationships/image" Target="../media/image64.png"/><Relationship Id="rId19" Type="http://schemas.openxmlformats.org/officeDocument/2006/relationships/image" Target="../media/image73.png"/><Relationship Id="rId4" Type="http://schemas.openxmlformats.org/officeDocument/2006/relationships/image" Target="../media/image58.png"/><Relationship Id="rId9" Type="http://schemas.openxmlformats.org/officeDocument/2006/relationships/image" Target="../media/image63.png"/><Relationship Id="rId14" Type="http://schemas.openxmlformats.org/officeDocument/2006/relationships/image" Target="../media/image68.png"/><Relationship Id="rId22" Type="http://schemas.openxmlformats.org/officeDocument/2006/relationships/image" Target="../media/image76.jpeg"/><Relationship Id="rId27" Type="http://schemas.openxmlformats.org/officeDocument/2006/relationships/image" Target="../media/image80.png"/></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06.png"/></Relationships>
</file>

<file path=ppt/slides/_rels/slide81.xml.rels><?xml version="1.0" encoding="UTF-8" standalone="yes"?>
<Relationships xmlns="http://schemas.openxmlformats.org/package/2006/relationships"><Relationship Id="rId3" Type="http://schemas.openxmlformats.org/officeDocument/2006/relationships/image" Target="../media/image207.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08.jpeg"/><Relationship Id="rId2" Type="http://schemas.openxmlformats.org/officeDocument/2006/relationships/notesSlide" Target="../notesSlides/notesSlide82.xml"/><Relationship Id="rId1" Type="http://schemas.openxmlformats.org/officeDocument/2006/relationships/slideLayout" Target="../slideLayouts/slideLayout2.xml"/><Relationship Id="rId6" Type="http://schemas.openxmlformats.org/officeDocument/2006/relationships/image" Target="../media/image211.png"/><Relationship Id="rId5" Type="http://schemas.openxmlformats.org/officeDocument/2006/relationships/image" Target="../media/image210.tiff"/><Relationship Id="rId4" Type="http://schemas.openxmlformats.org/officeDocument/2006/relationships/image" Target="../media/image209.png"/></Relationships>
</file>

<file path=ppt/slides/_rels/slide83.xml.rels><?xml version="1.0" encoding="UTF-8" standalone="yes"?>
<Relationships xmlns="http://schemas.openxmlformats.org/package/2006/relationships"><Relationship Id="rId3" Type="http://schemas.openxmlformats.org/officeDocument/2006/relationships/image" Target="../media/image210.tiff"/><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211.png"/></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8" Type="http://schemas.openxmlformats.org/officeDocument/2006/relationships/image" Target="../media/image217.png"/><Relationship Id="rId3" Type="http://schemas.openxmlformats.org/officeDocument/2006/relationships/image" Target="../media/image212.png"/><Relationship Id="rId7" Type="http://schemas.openxmlformats.org/officeDocument/2006/relationships/image" Target="../media/image216.jpeg"/><Relationship Id="rId2" Type="http://schemas.openxmlformats.org/officeDocument/2006/relationships/notesSlide" Target="../notesSlides/notesSlide88.xml"/><Relationship Id="rId1" Type="http://schemas.openxmlformats.org/officeDocument/2006/relationships/slideLayout" Target="../slideLayouts/slideLayout2.xml"/><Relationship Id="rId6" Type="http://schemas.openxmlformats.org/officeDocument/2006/relationships/image" Target="../media/image215.jpeg"/><Relationship Id="rId5" Type="http://schemas.openxmlformats.org/officeDocument/2006/relationships/image" Target="../media/image214.png"/><Relationship Id="rId10" Type="http://schemas.openxmlformats.org/officeDocument/2006/relationships/image" Target="../media/image219.png"/><Relationship Id="rId4" Type="http://schemas.openxmlformats.org/officeDocument/2006/relationships/image" Target="../media/image213.jpeg"/><Relationship Id="rId9" Type="http://schemas.openxmlformats.org/officeDocument/2006/relationships/image" Target="../media/image218.png"/></Relationships>
</file>

<file path=ppt/slides/_rels/slide89.xml.rels><?xml version="1.0" encoding="UTF-8" standalone="yes"?>
<Relationships xmlns="http://schemas.openxmlformats.org/package/2006/relationships"><Relationship Id="rId8" Type="http://schemas.openxmlformats.org/officeDocument/2006/relationships/image" Target="../media/image224.png"/><Relationship Id="rId13" Type="http://schemas.openxmlformats.org/officeDocument/2006/relationships/image" Target="../media/image229.png"/><Relationship Id="rId3" Type="http://schemas.openxmlformats.org/officeDocument/2006/relationships/image" Target="../media/image220.png"/><Relationship Id="rId7" Type="http://schemas.openxmlformats.org/officeDocument/2006/relationships/image" Target="../media/image223.png"/><Relationship Id="rId12" Type="http://schemas.openxmlformats.org/officeDocument/2006/relationships/image" Target="../media/image228.png"/><Relationship Id="rId2" Type="http://schemas.openxmlformats.org/officeDocument/2006/relationships/notesSlide" Target="../notesSlides/notesSlide89.xml"/><Relationship Id="rId1" Type="http://schemas.openxmlformats.org/officeDocument/2006/relationships/slideLayout" Target="../slideLayouts/slideLayout2.xml"/><Relationship Id="rId6" Type="http://schemas.openxmlformats.org/officeDocument/2006/relationships/image" Target="../media/image222.jpeg"/><Relationship Id="rId11" Type="http://schemas.openxmlformats.org/officeDocument/2006/relationships/image" Target="../media/image227.png"/><Relationship Id="rId5" Type="http://schemas.openxmlformats.org/officeDocument/2006/relationships/image" Target="../media/image221.png"/><Relationship Id="rId10" Type="http://schemas.openxmlformats.org/officeDocument/2006/relationships/image" Target="../media/image226.png"/><Relationship Id="rId4" Type="http://schemas.openxmlformats.org/officeDocument/2006/relationships/image" Target="../media/image213.jpeg"/><Relationship Id="rId9" Type="http://schemas.openxmlformats.org/officeDocument/2006/relationships/image" Target="../media/image225.jpeg"/><Relationship Id="rId14" Type="http://schemas.openxmlformats.org/officeDocument/2006/relationships/image" Target="../media/image230.jpeg"/></Relationships>
</file>

<file path=ppt/slides/_rels/slide9.xml.rels><?xml version="1.0" encoding="UTF-8" standalone="yes"?>
<Relationships xmlns="http://schemas.openxmlformats.org/package/2006/relationships"><Relationship Id="rId13" Type="http://schemas.openxmlformats.org/officeDocument/2006/relationships/image" Target="../media/image92.jpeg"/><Relationship Id="rId18" Type="http://schemas.openxmlformats.org/officeDocument/2006/relationships/image" Target="../media/image97.png"/><Relationship Id="rId26" Type="http://schemas.openxmlformats.org/officeDocument/2006/relationships/image" Target="../media/image105.png"/><Relationship Id="rId39" Type="http://schemas.openxmlformats.org/officeDocument/2006/relationships/image" Target="../media/image118.png"/><Relationship Id="rId21" Type="http://schemas.openxmlformats.org/officeDocument/2006/relationships/image" Target="../media/image100.png"/><Relationship Id="rId34" Type="http://schemas.openxmlformats.org/officeDocument/2006/relationships/image" Target="../media/image113.png"/><Relationship Id="rId42" Type="http://schemas.openxmlformats.org/officeDocument/2006/relationships/image" Target="../media/image121.jpeg"/><Relationship Id="rId47" Type="http://schemas.openxmlformats.org/officeDocument/2006/relationships/image" Target="../media/image126.jpeg"/><Relationship Id="rId50" Type="http://schemas.openxmlformats.org/officeDocument/2006/relationships/image" Target="../media/image129.jpeg"/><Relationship Id="rId55" Type="http://schemas.openxmlformats.org/officeDocument/2006/relationships/image" Target="../media/image134.png"/><Relationship Id="rId7" Type="http://schemas.openxmlformats.org/officeDocument/2006/relationships/image" Target="../media/image86.png"/><Relationship Id="rId2" Type="http://schemas.openxmlformats.org/officeDocument/2006/relationships/notesSlide" Target="../notesSlides/notesSlide9.xml"/><Relationship Id="rId16" Type="http://schemas.openxmlformats.org/officeDocument/2006/relationships/image" Target="../media/image95.png"/><Relationship Id="rId20" Type="http://schemas.openxmlformats.org/officeDocument/2006/relationships/image" Target="../media/image99.jpeg"/><Relationship Id="rId29" Type="http://schemas.openxmlformats.org/officeDocument/2006/relationships/image" Target="../media/image108.png"/><Relationship Id="rId41" Type="http://schemas.openxmlformats.org/officeDocument/2006/relationships/image" Target="../media/image120.png"/><Relationship Id="rId54" Type="http://schemas.openxmlformats.org/officeDocument/2006/relationships/image" Target="../media/image133.png"/><Relationship Id="rId1" Type="http://schemas.openxmlformats.org/officeDocument/2006/relationships/slideLayout" Target="../slideLayouts/slideLayout7.xml"/><Relationship Id="rId6" Type="http://schemas.openxmlformats.org/officeDocument/2006/relationships/image" Target="../media/image85.png"/><Relationship Id="rId11" Type="http://schemas.openxmlformats.org/officeDocument/2006/relationships/image" Target="../media/image90.png"/><Relationship Id="rId24" Type="http://schemas.openxmlformats.org/officeDocument/2006/relationships/image" Target="../media/image103.png"/><Relationship Id="rId32" Type="http://schemas.openxmlformats.org/officeDocument/2006/relationships/image" Target="../media/image111.jpeg"/><Relationship Id="rId37" Type="http://schemas.openxmlformats.org/officeDocument/2006/relationships/image" Target="../media/image116.png"/><Relationship Id="rId40" Type="http://schemas.openxmlformats.org/officeDocument/2006/relationships/image" Target="../media/image119.jpeg"/><Relationship Id="rId45" Type="http://schemas.openxmlformats.org/officeDocument/2006/relationships/image" Target="../media/image124.png"/><Relationship Id="rId53" Type="http://schemas.openxmlformats.org/officeDocument/2006/relationships/image" Target="../media/image132.png"/><Relationship Id="rId58" Type="http://schemas.openxmlformats.org/officeDocument/2006/relationships/image" Target="../media/image137.jpeg"/><Relationship Id="rId5" Type="http://schemas.openxmlformats.org/officeDocument/2006/relationships/image" Target="../media/image84.png"/><Relationship Id="rId15" Type="http://schemas.openxmlformats.org/officeDocument/2006/relationships/image" Target="../media/image94.png"/><Relationship Id="rId23" Type="http://schemas.openxmlformats.org/officeDocument/2006/relationships/image" Target="../media/image102.png"/><Relationship Id="rId28" Type="http://schemas.openxmlformats.org/officeDocument/2006/relationships/image" Target="../media/image107.png"/><Relationship Id="rId36" Type="http://schemas.openxmlformats.org/officeDocument/2006/relationships/image" Target="../media/image115.png"/><Relationship Id="rId49" Type="http://schemas.openxmlformats.org/officeDocument/2006/relationships/image" Target="../media/image128.png"/><Relationship Id="rId57" Type="http://schemas.openxmlformats.org/officeDocument/2006/relationships/image" Target="../media/image136.png"/><Relationship Id="rId61" Type="http://schemas.openxmlformats.org/officeDocument/2006/relationships/image" Target="../media/image140.png"/><Relationship Id="rId10" Type="http://schemas.openxmlformats.org/officeDocument/2006/relationships/image" Target="../media/image89.png"/><Relationship Id="rId19" Type="http://schemas.openxmlformats.org/officeDocument/2006/relationships/image" Target="../media/image98.jpeg"/><Relationship Id="rId31" Type="http://schemas.openxmlformats.org/officeDocument/2006/relationships/image" Target="../media/image110.jpeg"/><Relationship Id="rId44" Type="http://schemas.openxmlformats.org/officeDocument/2006/relationships/image" Target="../media/image123.png"/><Relationship Id="rId52" Type="http://schemas.openxmlformats.org/officeDocument/2006/relationships/image" Target="../media/image131.jpeg"/><Relationship Id="rId60" Type="http://schemas.openxmlformats.org/officeDocument/2006/relationships/image" Target="../media/image139.png"/><Relationship Id="rId4" Type="http://schemas.openxmlformats.org/officeDocument/2006/relationships/image" Target="../media/image83.png"/><Relationship Id="rId9" Type="http://schemas.openxmlformats.org/officeDocument/2006/relationships/image" Target="../media/image88.png"/><Relationship Id="rId14" Type="http://schemas.openxmlformats.org/officeDocument/2006/relationships/image" Target="../media/image93.png"/><Relationship Id="rId22" Type="http://schemas.openxmlformats.org/officeDocument/2006/relationships/image" Target="../media/image101.png"/><Relationship Id="rId27" Type="http://schemas.openxmlformats.org/officeDocument/2006/relationships/image" Target="../media/image106.png"/><Relationship Id="rId30" Type="http://schemas.openxmlformats.org/officeDocument/2006/relationships/image" Target="../media/image109.jpeg"/><Relationship Id="rId35" Type="http://schemas.openxmlformats.org/officeDocument/2006/relationships/image" Target="../media/image114.jpeg"/><Relationship Id="rId43" Type="http://schemas.openxmlformats.org/officeDocument/2006/relationships/image" Target="../media/image122.jpeg"/><Relationship Id="rId48" Type="http://schemas.openxmlformats.org/officeDocument/2006/relationships/image" Target="../media/image127.png"/><Relationship Id="rId56" Type="http://schemas.openxmlformats.org/officeDocument/2006/relationships/image" Target="../media/image135.png"/><Relationship Id="rId8" Type="http://schemas.openxmlformats.org/officeDocument/2006/relationships/image" Target="../media/image87.jpeg"/><Relationship Id="rId51" Type="http://schemas.openxmlformats.org/officeDocument/2006/relationships/image" Target="../media/image130.png"/><Relationship Id="rId3" Type="http://schemas.openxmlformats.org/officeDocument/2006/relationships/image" Target="../media/image82.jpeg"/><Relationship Id="rId12" Type="http://schemas.openxmlformats.org/officeDocument/2006/relationships/image" Target="../media/image91.png"/><Relationship Id="rId17" Type="http://schemas.openxmlformats.org/officeDocument/2006/relationships/image" Target="../media/image96.jpeg"/><Relationship Id="rId25" Type="http://schemas.openxmlformats.org/officeDocument/2006/relationships/image" Target="../media/image104.png"/><Relationship Id="rId33" Type="http://schemas.openxmlformats.org/officeDocument/2006/relationships/image" Target="../media/image112.png"/><Relationship Id="rId38" Type="http://schemas.openxmlformats.org/officeDocument/2006/relationships/image" Target="../media/image117.jpeg"/><Relationship Id="rId46" Type="http://schemas.openxmlformats.org/officeDocument/2006/relationships/image" Target="../media/image125.png"/><Relationship Id="rId59" Type="http://schemas.openxmlformats.org/officeDocument/2006/relationships/image" Target="../media/image138.pn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8" Type="http://schemas.openxmlformats.org/officeDocument/2006/relationships/image" Target="../media/image236.png"/><Relationship Id="rId13" Type="http://schemas.openxmlformats.org/officeDocument/2006/relationships/image" Target="../media/image241.png"/><Relationship Id="rId18" Type="http://schemas.openxmlformats.org/officeDocument/2006/relationships/image" Target="../media/image246.png"/><Relationship Id="rId3" Type="http://schemas.openxmlformats.org/officeDocument/2006/relationships/image" Target="../media/image231.png"/><Relationship Id="rId21" Type="http://schemas.openxmlformats.org/officeDocument/2006/relationships/image" Target="../media/image249.png"/><Relationship Id="rId7" Type="http://schemas.openxmlformats.org/officeDocument/2006/relationships/image" Target="../media/image235.png"/><Relationship Id="rId12" Type="http://schemas.openxmlformats.org/officeDocument/2006/relationships/image" Target="../media/image240.png"/><Relationship Id="rId17" Type="http://schemas.openxmlformats.org/officeDocument/2006/relationships/image" Target="../media/image245.png"/><Relationship Id="rId25" Type="http://schemas.openxmlformats.org/officeDocument/2006/relationships/image" Target="../media/image253.png"/><Relationship Id="rId2" Type="http://schemas.openxmlformats.org/officeDocument/2006/relationships/notesSlide" Target="../notesSlides/notesSlide91.xml"/><Relationship Id="rId16" Type="http://schemas.openxmlformats.org/officeDocument/2006/relationships/image" Target="../media/image244.jpeg"/><Relationship Id="rId20" Type="http://schemas.openxmlformats.org/officeDocument/2006/relationships/image" Target="../media/image248.png"/><Relationship Id="rId1" Type="http://schemas.openxmlformats.org/officeDocument/2006/relationships/slideLayout" Target="../slideLayouts/slideLayout4.xml"/><Relationship Id="rId6" Type="http://schemas.openxmlformats.org/officeDocument/2006/relationships/image" Target="../media/image234.png"/><Relationship Id="rId11" Type="http://schemas.openxmlformats.org/officeDocument/2006/relationships/image" Target="../media/image239.png"/><Relationship Id="rId24" Type="http://schemas.openxmlformats.org/officeDocument/2006/relationships/image" Target="../media/image252.png"/><Relationship Id="rId5" Type="http://schemas.openxmlformats.org/officeDocument/2006/relationships/image" Target="../media/image233.jpeg"/><Relationship Id="rId15" Type="http://schemas.openxmlformats.org/officeDocument/2006/relationships/image" Target="../media/image243.png"/><Relationship Id="rId23" Type="http://schemas.openxmlformats.org/officeDocument/2006/relationships/image" Target="../media/image251.png"/><Relationship Id="rId10" Type="http://schemas.openxmlformats.org/officeDocument/2006/relationships/image" Target="../media/image238.png"/><Relationship Id="rId19" Type="http://schemas.openxmlformats.org/officeDocument/2006/relationships/image" Target="../media/image247.png"/><Relationship Id="rId4" Type="http://schemas.openxmlformats.org/officeDocument/2006/relationships/image" Target="../media/image232.png"/><Relationship Id="rId9" Type="http://schemas.openxmlformats.org/officeDocument/2006/relationships/image" Target="../media/image237.png"/><Relationship Id="rId14" Type="http://schemas.openxmlformats.org/officeDocument/2006/relationships/image" Target="../media/image242.jpeg"/><Relationship Id="rId22" Type="http://schemas.openxmlformats.org/officeDocument/2006/relationships/image" Target="../media/image250.png"/></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8" Type="http://schemas.openxmlformats.org/officeDocument/2006/relationships/image" Target="../media/image259.png"/><Relationship Id="rId3" Type="http://schemas.openxmlformats.org/officeDocument/2006/relationships/image" Target="../media/image254.jpeg"/><Relationship Id="rId7" Type="http://schemas.openxmlformats.org/officeDocument/2006/relationships/image" Target="../media/image258.png"/><Relationship Id="rId2" Type="http://schemas.openxmlformats.org/officeDocument/2006/relationships/notesSlide" Target="../notesSlides/notesSlide93.xml"/><Relationship Id="rId1" Type="http://schemas.openxmlformats.org/officeDocument/2006/relationships/slideLayout" Target="../slideLayouts/slideLayout7.xml"/><Relationship Id="rId6" Type="http://schemas.openxmlformats.org/officeDocument/2006/relationships/image" Target="../media/image257.png"/><Relationship Id="rId5" Type="http://schemas.openxmlformats.org/officeDocument/2006/relationships/image" Target="../media/image256.png"/><Relationship Id="rId4" Type="http://schemas.openxmlformats.org/officeDocument/2006/relationships/image" Target="../media/image255.png"/></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notesSlide" Target="../notesSlides/notesSlide95.xml"/><Relationship Id="rId1" Type="http://schemas.openxmlformats.org/officeDocument/2006/relationships/slideLayout" Target="../slideLayouts/slideLayout3.xml"/><Relationship Id="rId5" Type="http://schemas.openxmlformats.org/officeDocument/2006/relationships/image" Target="../media/image262.png"/><Relationship Id="rId4" Type="http://schemas.openxmlformats.org/officeDocument/2006/relationships/image" Target="../media/image261.png"/></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8" Type="http://schemas.openxmlformats.org/officeDocument/2006/relationships/image" Target="../media/image268.png"/><Relationship Id="rId13" Type="http://schemas.openxmlformats.org/officeDocument/2006/relationships/image" Target="../media/image272.png"/><Relationship Id="rId3" Type="http://schemas.openxmlformats.org/officeDocument/2006/relationships/image" Target="../media/image263.png"/><Relationship Id="rId7" Type="http://schemas.openxmlformats.org/officeDocument/2006/relationships/image" Target="../media/image267.png"/><Relationship Id="rId12" Type="http://schemas.openxmlformats.org/officeDocument/2006/relationships/image" Target="../media/image271.png"/><Relationship Id="rId2" Type="http://schemas.openxmlformats.org/officeDocument/2006/relationships/notesSlide" Target="../notesSlides/notesSlide97.xml"/><Relationship Id="rId1" Type="http://schemas.openxmlformats.org/officeDocument/2006/relationships/slideLayout" Target="../slideLayouts/slideLayout7.xml"/><Relationship Id="rId6" Type="http://schemas.openxmlformats.org/officeDocument/2006/relationships/image" Target="../media/image266.png"/><Relationship Id="rId11" Type="http://schemas.openxmlformats.org/officeDocument/2006/relationships/image" Target="../media/image270.png"/><Relationship Id="rId5" Type="http://schemas.openxmlformats.org/officeDocument/2006/relationships/image" Target="../media/image265.png"/><Relationship Id="rId10" Type="http://schemas.openxmlformats.org/officeDocument/2006/relationships/image" Target="../media/image269.png"/><Relationship Id="rId4" Type="http://schemas.openxmlformats.org/officeDocument/2006/relationships/image" Target="../media/image264.png"/><Relationship Id="rId9" Type="http://schemas.openxmlformats.org/officeDocument/2006/relationships/image" Target="../media/image181.png"/></Relationships>
</file>

<file path=ppt/slides/_rels/slide98.xml.rels><?xml version="1.0" encoding="UTF-8" standalone="yes"?>
<Relationships xmlns="http://schemas.openxmlformats.org/package/2006/relationships"><Relationship Id="rId3" Type="http://schemas.openxmlformats.org/officeDocument/2006/relationships/image" Target="../media/image273.jpeg"/><Relationship Id="rId2" Type="http://schemas.openxmlformats.org/officeDocument/2006/relationships/notesSlide" Target="../notesSlides/notesSlide98.xml"/><Relationship Id="rId1" Type="http://schemas.openxmlformats.org/officeDocument/2006/relationships/slideLayout" Target="../slideLayouts/slideLayout2.xml"/><Relationship Id="rId6" Type="http://schemas.openxmlformats.org/officeDocument/2006/relationships/image" Target="../media/image276.png"/><Relationship Id="rId5" Type="http://schemas.openxmlformats.org/officeDocument/2006/relationships/image" Target="../media/image275.png"/><Relationship Id="rId4" Type="http://schemas.openxmlformats.org/officeDocument/2006/relationships/image" Target="../media/image274.png"/></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ubtitle 20"/>
          <p:cNvSpPr>
            <a:spLocks noGrp="1"/>
          </p:cNvSpPr>
          <p:nvPr>
            <p:ph type="subTitle" idx="1"/>
          </p:nvPr>
        </p:nvSpPr>
        <p:spPr>
          <a:xfrm>
            <a:off x="349250" y="3884390"/>
            <a:ext cx="4832350" cy="1678210"/>
          </a:xfrm>
        </p:spPr>
        <p:txBody>
          <a:bodyPr/>
          <a:lstStyle/>
          <a:p>
            <a:endParaRPr lang="en-US" dirty="0" smtClean="0"/>
          </a:p>
          <a:p>
            <a:r>
              <a:rPr lang="pt-BR" sz="1800" dirty="0" smtClean="0">
                <a:solidFill>
                  <a:schemeClr val="accent3"/>
                </a:solidFill>
              </a:rPr>
              <a:t>Ariovaldo Veiga de Almeida</a:t>
            </a:r>
          </a:p>
          <a:p>
            <a:r>
              <a:rPr lang="pt-BR" sz="1800" b="1" dirty="0" smtClean="0">
                <a:solidFill>
                  <a:schemeClr val="accent3"/>
                </a:solidFill>
              </a:rPr>
              <a:t>ari@netapp.com</a:t>
            </a:r>
            <a:endParaRPr lang="en-US" sz="1800" b="1" dirty="0" smtClean="0">
              <a:solidFill>
                <a:schemeClr val="accent3"/>
              </a:solidFill>
            </a:endParaRPr>
          </a:p>
          <a:p>
            <a:r>
              <a:rPr lang="pt-BR" sz="1800" dirty="0" smtClean="0">
                <a:solidFill>
                  <a:schemeClr val="accent3"/>
                </a:solidFill>
              </a:rPr>
              <a:t>Senior Systems Engineer – NetApp Brasil</a:t>
            </a:r>
            <a:endParaRPr lang="en-US" sz="1800" dirty="0">
              <a:solidFill>
                <a:schemeClr val="accent3"/>
              </a:solidFill>
            </a:endParaRPr>
          </a:p>
        </p:txBody>
      </p:sp>
      <p:sp>
        <p:nvSpPr>
          <p:cNvPr id="20" name="Title 19"/>
          <p:cNvSpPr>
            <a:spLocks noGrp="1"/>
          </p:cNvSpPr>
          <p:nvPr>
            <p:ph type="ctrTitle"/>
          </p:nvPr>
        </p:nvSpPr>
        <p:spPr/>
        <p:txBody>
          <a:bodyPr/>
          <a:lstStyle/>
          <a:p>
            <a:r>
              <a:rPr lang="en-US" dirty="0" smtClean="0"/>
              <a:t/>
            </a:r>
            <a:br>
              <a:rPr lang="en-US" dirty="0" smtClean="0"/>
            </a:br>
            <a:r>
              <a:rPr lang="en-US" dirty="0" smtClean="0"/>
              <a:t>NetApp Tech Day</a:t>
            </a:r>
            <a:endParaRPr lang="en-US" dirty="0"/>
          </a:p>
        </p:txBody>
      </p:sp>
      <p:sp>
        <p:nvSpPr>
          <p:cNvPr id="4" name="Slide Number Placeholder 3"/>
          <p:cNvSpPr>
            <a:spLocks noGrp="1"/>
          </p:cNvSpPr>
          <p:nvPr>
            <p:ph type="sldNum" sz="quarter" idx="4"/>
          </p:nvPr>
        </p:nvSpPr>
        <p:spPr/>
        <p:txBody>
          <a:bodyPr/>
          <a:lstStyle/>
          <a:p>
            <a:fld id="{A8F08185-882F-4F21-B6AB-5D917FCFAB1F}"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685800" y="2590800"/>
            <a:ext cx="4343400" cy="1447800"/>
          </a:xfrm>
        </p:spPr>
        <p:txBody>
          <a:bodyPr/>
          <a:lstStyle/>
          <a:p>
            <a:pPr eaLnBrk="1" hangingPunct="1"/>
            <a:r>
              <a:rPr lang="pt-BR" dirty="0" smtClean="0"/>
              <a:t>Soluções de Storage</a:t>
            </a:r>
          </a:p>
        </p:txBody>
      </p:sp>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title"/>
          </p:nvPr>
        </p:nvSpPr>
        <p:spPr>
          <a:xfrm>
            <a:off x="1169988" y="352425"/>
            <a:ext cx="7599294" cy="714375"/>
          </a:xfrm>
        </p:spPr>
        <p:txBody>
          <a:bodyPr/>
          <a:lstStyle/>
          <a:p>
            <a:r>
              <a:rPr lang="en-US" dirty="0" smtClean="0"/>
              <a:t>Virtual Storage Console Simplifies Management for </a:t>
            </a:r>
            <a:r>
              <a:rPr lang="en-US" dirty="0" err="1" smtClean="0"/>
              <a:t>VMWare</a:t>
            </a:r>
            <a:endParaRPr lang="en-US" dirty="0" smtClean="0"/>
          </a:p>
        </p:txBody>
      </p:sp>
      <p:sp>
        <p:nvSpPr>
          <p:cNvPr id="17411" name="Slide Number Placeholder 2"/>
          <p:cNvSpPr>
            <a:spLocks noGrp="1"/>
          </p:cNvSpPr>
          <p:nvPr>
            <p:ph type="sldNum" sz="quarter" idx="10"/>
          </p:nvPr>
        </p:nvSpPr>
        <p:spPr/>
        <p:txBody>
          <a:bodyPr/>
          <a:lstStyle/>
          <a:p>
            <a:fld id="{6BC66E07-F71A-4A4B-BD39-8BD504594B41}" type="slidenum">
              <a:rPr lang="en-US" smtClean="0">
                <a:solidFill>
                  <a:srgbClr val="000000"/>
                </a:solidFill>
              </a:rPr>
              <a:pPr/>
              <a:t>100</a:t>
            </a:fld>
            <a:endParaRPr lang="en-US" dirty="0" smtClean="0">
              <a:solidFill>
                <a:srgbClr val="000000"/>
              </a:solidFill>
            </a:endParaRPr>
          </a:p>
        </p:txBody>
      </p:sp>
      <p:sp>
        <p:nvSpPr>
          <p:cNvPr id="17412" name="Line 2"/>
          <p:cNvSpPr>
            <a:spLocks noChangeShapeType="1"/>
          </p:cNvSpPr>
          <p:nvPr/>
        </p:nvSpPr>
        <p:spPr bwMode="auto">
          <a:xfrm>
            <a:off x="7879574" y="2189550"/>
            <a:ext cx="0" cy="1463040"/>
          </a:xfrm>
          <a:prstGeom prst="line">
            <a:avLst/>
          </a:prstGeom>
          <a:noFill/>
          <a:ln w="38100">
            <a:solidFill>
              <a:schemeClr val="bg2"/>
            </a:solidFill>
            <a:round/>
            <a:headEnd/>
            <a:tailEnd type="triangle" w="med" len="med"/>
          </a:ln>
        </p:spPr>
        <p:txBody>
          <a:bodyPr anchor="ctr">
            <a:spAutoFit/>
          </a:bodyPr>
          <a:lstStyle/>
          <a:p>
            <a:endParaRPr lang="en-US" sz="2400" dirty="0">
              <a:solidFill>
                <a:srgbClr val="000000"/>
              </a:solidFill>
            </a:endParaRPr>
          </a:p>
        </p:txBody>
      </p:sp>
      <p:sp>
        <p:nvSpPr>
          <p:cNvPr id="17413" name="Text Box 12"/>
          <p:cNvSpPr txBox="1">
            <a:spLocks noChangeArrowheads="1"/>
          </p:cNvSpPr>
          <p:nvPr/>
        </p:nvSpPr>
        <p:spPr bwMode="auto">
          <a:xfrm>
            <a:off x="7416104" y="1934901"/>
            <a:ext cx="926940" cy="286232"/>
          </a:xfrm>
          <a:prstGeom prst="rect">
            <a:avLst/>
          </a:prstGeom>
          <a:noFill/>
          <a:ln w="9525" algn="ctr">
            <a:noFill/>
            <a:miter lim="800000"/>
            <a:headEnd/>
            <a:tailEnd/>
          </a:ln>
        </p:spPr>
        <p:txBody>
          <a:bodyPr wrap="square">
            <a:spAutoFit/>
          </a:bodyPr>
          <a:lstStyle/>
          <a:p>
            <a:pPr algn="ctr">
              <a:lnSpc>
                <a:spcPct val="90000"/>
              </a:lnSpc>
            </a:pPr>
            <a:r>
              <a:rPr lang="en-US" sz="1400" dirty="0" smtClean="0">
                <a:solidFill>
                  <a:srgbClr val="005BAE"/>
                </a:solidFill>
              </a:rPr>
              <a:t>VI Admin</a:t>
            </a:r>
            <a:endParaRPr lang="en-US" sz="1400" dirty="0">
              <a:solidFill>
                <a:srgbClr val="005BAE"/>
              </a:solidFill>
            </a:endParaRPr>
          </a:p>
        </p:txBody>
      </p:sp>
      <p:sp>
        <p:nvSpPr>
          <p:cNvPr id="17414" name="AutoShape 16"/>
          <p:cNvSpPr>
            <a:spLocks noChangeArrowheads="1"/>
          </p:cNvSpPr>
          <p:nvPr/>
        </p:nvSpPr>
        <p:spPr bwMode="auto">
          <a:xfrm>
            <a:off x="7377131" y="3723426"/>
            <a:ext cx="1004887" cy="419100"/>
          </a:xfrm>
          <a:prstGeom prst="rect">
            <a:avLst/>
          </a:prstGeom>
          <a:solidFill>
            <a:schemeClr val="accent2"/>
          </a:solidFill>
          <a:ln w="9525" algn="ctr">
            <a:noFill/>
            <a:miter lim="800000"/>
            <a:headEnd/>
            <a:tailEnd/>
          </a:ln>
        </p:spPr>
        <p:txBody>
          <a:bodyPr lIns="0" tIns="0" rIns="0" bIns="0" anchor="ctr"/>
          <a:lstStyle/>
          <a:p>
            <a:pPr algn="ctr"/>
            <a:r>
              <a:rPr lang="en-US" sz="1600" dirty="0">
                <a:solidFill>
                  <a:srgbClr val="FFFFFF"/>
                </a:solidFill>
              </a:rPr>
              <a:t>Policies</a:t>
            </a:r>
          </a:p>
        </p:txBody>
      </p:sp>
      <p:sp>
        <p:nvSpPr>
          <p:cNvPr id="17415" name="AutoShape 17"/>
          <p:cNvSpPr>
            <a:spLocks noChangeArrowheads="1"/>
          </p:cNvSpPr>
          <p:nvPr/>
        </p:nvSpPr>
        <p:spPr bwMode="auto">
          <a:xfrm>
            <a:off x="6397625" y="1792288"/>
            <a:ext cx="669925" cy="427037"/>
          </a:xfrm>
          <a:prstGeom prst="roundRect">
            <a:avLst>
              <a:gd name="adj" fmla="val 16667"/>
            </a:avLst>
          </a:prstGeom>
          <a:solidFill>
            <a:schemeClr val="bg1"/>
          </a:solidFill>
          <a:ln w="9525" algn="ctr">
            <a:noFill/>
            <a:round/>
            <a:headEnd/>
            <a:tailEnd/>
          </a:ln>
        </p:spPr>
        <p:txBody>
          <a:bodyPr anchor="ctr">
            <a:spAutoFit/>
          </a:bodyPr>
          <a:lstStyle/>
          <a:p>
            <a:pPr eaLnBrk="0" hangingPunct="0">
              <a:lnSpc>
                <a:spcPct val="90000"/>
              </a:lnSpc>
              <a:spcBef>
                <a:spcPct val="20000"/>
              </a:spcBef>
            </a:pPr>
            <a:endParaRPr lang="en-US" sz="1600" b="1" dirty="0">
              <a:solidFill>
                <a:srgbClr val="005BAE"/>
              </a:solidFill>
            </a:endParaRPr>
          </a:p>
        </p:txBody>
      </p:sp>
      <p:sp>
        <p:nvSpPr>
          <p:cNvPr id="17416" name="Line 18"/>
          <p:cNvSpPr>
            <a:spLocks noChangeShapeType="1"/>
          </p:cNvSpPr>
          <p:nvPr/>
        </p:nvSpPr>
        <p:spPr bwMode="auto">
          <a:xfrm>
            <a:off x="6459538" y="2341563"/>
            <a:ext cx="242887" cy="0"/>
          </a:xfrm>
          <a:prstGeom prst="line">
            <a:avLst/>
          </a:prstGeom>
          <a:noFill/>
          <a:ln w="34925">
            <a:solidFill>
              <a:schemeClr val="bg1"/>
            </a:solidFill>
            <a:round/>
            <a:headEnd/>
            <a:tailEnd/>
          </a:ln>
        </p:spPr>
        <p:txBody>
          <a:bodyPr>
            <a:spAutoFit/>
          </a:bodyPr>
          <a:lstStyle/>
          <a:p>
            <a:endParaRPr lang="en-US" sz="2400" dirty="0">
              <a:solidFill>
                <a:srgbClr val="000000"/>
              </a:solidFill>
            </a:endParaRPr>
          </a:p>
        </p:txBody>
      </p:sp>
      <p:sp>
        <p:nvSpPr>
          <p:cNvPr id="17417" name="Rectangle 19"/>
          <p:cNvSpPr>
            <a:spLocks noChangeArrowheads="1"/>
          </p:cNvSpPr>
          <p:nvPr/>
        </p:nvSpPr>
        <p:spPr bwMode="auto">
          <a:xfrm>
            <a:off x="6762750" y="2281238"/>
            <a:ext cx="61913" cy="60325"/>
          </a:xfrm>
          <a:prstGeom prst="rect">
            <a:avLst/>
          </a:prstGeom>
          <a:solidFill>
            <a:schemeClr val="bg1"/>
          </a:solidFill>
          <a:ln w="9525" algn="ctr">
            <a:noFill/>
            <a:miter lim="800000"/>
            <a:headEnd/>
            <a:tailEnd/>
          </a:ln>
        </p:spPr>
        <p:txBody>
          <a:bodyPr wrap="none" anchor="ctr">
            <a:spAutoFit/>
          </a:bodyPr>
          <a:lstStyle/>
          <a:p>
            <a:pPr eaLnBrk="0" hangingPunct="0">
              <a:lnSpc>
                <a:spcPct val="90000"/>
              </a:lnSpc>
              <a:spcBef>
                <a:spcPct val="20000"/>
              </a:spcBef>
            </a:pPr>
            <a:endParaRPr lang="en-US" sz="1600" b="1" dirty="0">
              <a:solidFill>
                <a:srgbClr val="005BAE"/>
              </a:solidFill>
            </a:endParaRPr>
          </a:p>
        </p:txBody>
      </p:sp>
      <p:sp>
        <p:nvSpPr>
          <p:cNvPr id="17418" name="Rectangle 20"/>
          <p:cNvSpPr>
            <a:spLocks noChangeArrowheads="1"/>
          </p:cNvSpPr>
          <p:nvPr/>
        </p:nvSpPr>
        <p:spPr bwMode="auto">
          <a:xfrm>
            <a:off x="6845300" y="2281238"/>
            <a:ext cx="60325" cy="60325"/>
          </a:xfrm>
          <a:prstGeom prst="rect">
            <a:avLst/>
          </a:prstGeom>
          <a:solidFill>
            <a:schemeClr val="bg1"/>
          </a:solidFill>
          <a:ln w="9525" algn="ctr">
            <a:noFill/>
            <a:miter lim="800000"/>
            <a:headEnd/>
            <a:tailEnd/>
          </a:ln>
        </p:spPr>
        <p:txBody>
          <a:bodyPr wrap="none" anchor="ctr">
            <a:spAutoFit/>
          </a:bodyPr>
          <a:lstStyle/>
          <a:p>
            <a:pPr eaLnBrk="0" hangingPunct="0">
              <a:lnSpc>
                <a:spcPct val="90000"/>
              </a:lnSpc>
              <a:spcBef>
                <a:spcPct val="20000"/>
              </a:spcBef>
            </a:pPr>
            <a:endParaRPr lang="en-US" sz="1600" b="1" dirty="0">
              <a:solidFill>
                <a:srgbClr val="005BAE"/>
              </a:solidFill>
            </a:endParaRPr>
          </a:p>
        </p:txBody>
      </p:sp>
      <p:sp>
        <p:nvSpPr>
          <p:cNvPr id="17419" name="Rectangle 21"/>
          <p:cNvSpPr>
            <a:spLocks noChangeArrowheads="1"/>
          </p:cNvSpPr>
          <p:nvPr/>
        </p:nvSpPr>
        <p:spPr bwMode="auto">
          <a:xfrm>
            <a:off x="6926263" y="2281238"/>
            <a:ext cx="60325" cy="60325"/>
          </a:xfrm>
          <a:prstGeom prst="rect">
            <a:avLst/>
          </a:prstGeom>
          <a:solidFill>
            <a:schemeClr val="bg1"/>
          </a:solidFill>
          <a:ln w="9525" algn="ctr">
            <a:noFill/>
            <a:miter lim="800000"/>
            <a:headEnd/>
            <a:tailEnd/>
          </a:ln>
        </p:spPr>
        <p:txBody>
          <a:bodyPr wrap="none" anchor="ctr">
            <a:spAutoFit/>
          </a:bodyPr>
          <a:lstStyle/>
          <a:p>
            <a:pPr eaLnBrk="0" hangingPunct="0">
              <a:lnSpc>
                <a:spcPct val="90000"/>
              </a:lnSpc>
              <a:spcBef>
                <a:spcPct val="20000"/>
              </a:spcBef>
            </a:pPr>
            <a:endParaRPr lang="en-US" sz="1600" b="1" dirty="0">
              <a:solidFill>
                <a:srgbClr val="005BAE"/>
              </a:solidFill>
            </a:endParaRPr>
          </a:p>
        </p:txBody>
      </p:sp>
      <p:sp>
        <p:nvSpPr>
          <p:cNvPr id="17420" name="Rectangle 22"/>
          <p:cNvSpPr>
            <a:spLocks noChangeArrowheads="1"/>
          </p:cNvSpPr>
          <p:nvPr/>
        </p:nvSpPr>
        <p:spPr bwMode="auto">
          <a:xfrm>
            <a:off x="6762750" y="2362200"/>
            <a:ext cx="61913" cy="60325"/>
          </a:xfrm>
          <a:prstGeom prst="rect">
            <a:avLst/>
          </a:prstGeom>
          <a:solidFill>
            <a:schemeClr val="bg1"/>
          </a:solidFill>
          <a:ln w="9525" algn="ctr">
            <a:noFill/>
            <a:miter lim="800000"/>
            <a:headEnd/>
            <a:tailEnd/>
          </a:ln>
        </p:spPr>
        <p:txBody>
          <a:bodyPr wrap="none" anchor="ctr">
            <a:spAutoFit/>
          </a:bodyPr>
          <a:lstStyle/>
          <a:p>
            <a:pPr eaLnBrk="0" hangingPunct="0">
              <a:lnSpc>
                <a:spcPct val="90000"/>
              </a:lnSpc>
              <a:spcBef>
                <a:spcPct val="20000"/>
              </a:spcBef>
            </a:pPr>
            <a:endParaRPr lang="en-US" sz="1600" b="1" dirty="0">
              <a:solidFill>
                <a:srgbClr val="005BAE"/>
              </a:solidFill>
            </a:endParaRPr>
          </a:p>
        </p:txBody>
      </p:sp>
      <p:sp>
        <p:nvSpPr>
          <p:cNvPr id="17421" name="Rectangle 23"/>
          <p:cNvSpPr>
            <a:spLocks noChangeArrowheads="1"/>
          </p:cNvSpPr>
          <p:nvPr/>
        </p:nvSpPr>
        <p:spPr bwMode="auto">
          <a:xfrm>
            <a:off x="6845300" y="2362200"/>
            <a:ext cx="60325" cy="60325"/>
          </a:xfrm>
          <a:prstGeom prst="rect">
            <a:avLst/>
          </a:prstGeom>
          <a:solidFill>
            <a:schemeClr val="bg1"/>
          </a:solidFill>
          <a:ln w="9525" algn="ctr">
            <a:noFill/>
            <a:miter lim="800000"/>
            <a:headEnd/>
            <a:tailEnd/>
          </a:ln>
        </p:spPr>
        <p:txBody>
          <a:bodyPr wrap="none" anchor="ctr">
            <a:spAutoFit/>
          </a:bodyPr>
          <a:lstStyle/>
          <a:p>
            <a:pPr eaLnBrk="0" hangingPunct="0">
              <a:lnSpc>
                <a:spcPct val="90000"/>
              </a:lnSpc>
              <a:spcBef>
                <a:spcPct val="20000"/>
              </a:spcBef>
            </a:pPr>
            <a:endParaRPr lang="en-US" sz="1600" b="1" dirty="0">
              <a:solidFill>
                <a:srgbClr val="005BAE"/>
              </a:solidFill>
            </a:endParaRPr>
          </a:p>
        </p:txBody>
      </p:sp>
      <p:sp>
        <p:nvSpPr>
          <p:cNvPr id="17422" name="Rectangle 24"/>
          <p:cNvSpPr>
            <a:spLocks noChangeArrowheads="1"/>
          </p:cNvSpPr>
          <p:nvPr/>
        </p:nvSpPr>
        <p:spPr bwMode="auto">
          <a:xfrm>
            <a:off x="6926263" y="2362200"/>
            <a:ext cx="60325" cy="60325"/>
          </a:xfrm>
          <a:prstGeom prst="rect">
            <a:avLst/>
          </a:prstGeom>
          <a:solidFill>
            <a:schemeClr val="bg1"/>
          </a:solidFill>
          <a:ln w="9525" algn="ctr">
            <a:noFill/>
            <a:miter lim="800000"/>
            <a:headEnd/>
            <a:tailEnd/>
          </a:ln>
        </p:spPr>
        <p:txBody>
          <a:bodyPr wrap="none" anchor="ctr">
            <a:spAutoFit/>
          </a:bodyPr>
          <a:lstStyle/>
          <a:p>
            <a:pPr eaLnBrk="0" hangingPunct="0">
              <a:lnSpc>
                <a:spcPct val="90000"/>
              </a:lnSpc>
              <a:spcBef>
                <a:spcPct val="20000"/>
              </a:spcBef>
            </a:pPr>
            <a:endParaRPr lang="en-US" sz="1600" b="1" dirty="0">
              <a:solidFill>
                <a:srgbClr val="005BAE"/>
              </a:solidFill>
            </a:endParaRPr>
          </a:p>
        </p:txBody>
      </p:sp>
      <p:sp>
        <p:nvSpPr>
          <p:cNvPr id="17423" name="Rectangle 25"/>
          <p:cNvSpPr>
            <a:spLocks noChangeArrowheads="1"/>
          </p:cNvSpPr>
          <p:nvPr/>
        </p:nvSpPr>
        <p:spPr bwMode="auto">
          <a:xfrm>
            <a:off x="6762750" y="2446338"/>
            <a:ext cx="61913" cy="60325"/>
          </a:xfrm>
          <a:prstGeom prst="rect">
            <a:avLst/>
          </a:prstGeom>
          <a:solidFill>
            <a:schemeClr val="bg1"/>
          </a:solidFill>
          <a:ln w="9525" algn="ctr">
            <a:noFill/>
            <a:miter lim="800000"/>
            <a:headEnd/>
            <a:tailEnd/>
          </a:ln>
        </p:spPr>
        <p:txBody>
          <a:bodyPr wrap="none" anchor="ctr">
            <a:spAutoFit/>
          </a:bodyPr>
          <a:lstStyle/>
          <a:p>
            <a:pPr eaLnBrk="0" hangingPunct="0">
              <a:lnSpc>
                <a:spcPct val="90000"/>
              </a:lnSpc>
              <a:spcBef>
                <a:spcPct val="20000"/>
              </a:spcBef>
            </a:pPr>
            <a:endParaRPr lang="en-US" sz="1600" b="1" dirty="0">
              <a:solidFill>
                <a:srgbClr val="005BAE"/>
              </a:solidFill>
            </a:endParaRPr>
          </a:p>
        </p:txBody>
      </p:sp>
      <p:sp>
        <p:nvSpPr>
          <p:cNvPr id="17424" name="Rectangle 26"/>
          <p:cNvSpPr>
            <a:spLocks noChangeArrowheads="1"/>
          </p:cNvSpPr>
          <p:nvPr/>
        </p:nvSpPr>
        <p:spPr bwMode="auto">
          <a:xfrm>
            <a:off x="6845300" y="2446338"/>
            <a:ext cx="60325" cy="60325"/>
          </a:xfrm>
          <a:prstGeom prst="rect">
            <a:avLst/>
          </a:prstGeom>
          <a:solidFill>
            <a:schemeClr val="bg1"/>
          </a:solidFill>
          <a:ln w="9525" algn="ctr">
            <a:noFill/>
            <a:miter lim="800000"/>
            <a:headEnd/>
            <a:tailEnd/>
          </a:ln>
        </p:spPr>
        <p:txBody>
          <a:bodyPr wrap="none" anchor="ctr">
            <a:spAutoFit/>
          </a:bodyPr>
          <a:lstStyle/>
          <a:p>
            <a:pPr eaLnBrk="0" hangingPunct="0">
              <a:lnSpc>
                <a:spcPct val="90000"/>
              </a:lnSpc>
              <a:spcBef>
                <a:spcPct val="20000"/>
              </a:spcBef>
            </a:pPr>
            <a:endParaRPr lang="en-US" sz="1600" b="1" dirty="0">
              <a:solidFill>
                <a:srgbClr val="005BAE"/>
              </a:solidFill>
            </a:endParaRPr>
          </a:p>
        </p:txBody>
      </p:sp>
      <p:sp>
        <p:nvSpPr>
          <p:cNvPr id="17425" name="Rectangle 27"/>
          <p:cNvSpPr>
            <a:spLocks noChangeArrowheads="1"/>
          </p:cNvSpPr>
          <p:nvPr/>
        </p:nvSpPr>
        <p:spPr bwMode="auto">
          <a:xfrm>
            <a:off x="6926263" y="2446338"/>
            <a:ext cx="60325" cy="60325"/>
          </a:xfrm>
          <a:prstGeom prst="rect">
            <a:avLst/>
          </a:prstGeom>
          <a:solidFill>
            <a:schemeClr val="bg1"/>
          </a:solidFill>
          <a:ln w="9525" algn="ctr">
            <a:noFill/>
            <a:miter lim="800000"/>
            <a:headEnd/>
            <a:tailEnd/>
          </a:ln>
        </p:spPr>
        <p:txBody>
          <a:bodyPr wrap="none" anchor="ctr">
            <a:spAutoFit/>
          </a:bodyPr>
          <a:lstStyle/>
          <a:p>
            <a:pPr eaLnBrk="0" hangingPunct="0">
              <a:lnSpc>
                <a:spcPct val="90000"/>
              </a:lnSpc>
              <a:spcBef>
                <a:spcPct val="20000"/>
              </a:spcBef>
            </a:pPr>
            <a:endParaRPr lang="en-US" sz="1600" b="1" dirty="0">
              <a:solidFill>
                <a:srgbClr val="005BAE"/>
              </a:solidFill>
            </a:endParaRPr>
          </a:p>
        </p:txBody>
      </p:sp>
      <p:sp>
        <p:nvSpPr>
          <p:cNvPr id="17426" name="Text Box 29"/>
          <p:cNvSpPr txBox="1">
            <a:spLocks noChangeArrowheads="1"/>
          </p:cNvSpPr>
          <p:nvPr/>
        </p:nvSpPr>
        <p:spPr bwMode="auto">
          <a:xfrm>
            <a:off x="6773863" y="1595438"/>
            <a:ext cx="184150" cy="457200"/>
          </a:xfrm>
          <a:prstGeom prst="rect">
            <a:avLst/>
          </a:prstGeom>
          <a:noFill/>
          <a:ln w="9525" algn="ctr">
            <a:noFill/>
            <a:miter lim="800000"/>
            <a:headEnd/>
            <a:tailEnd/>
          </a:ln>
        </p:spPr>
        <p:txBody>
          <a:bodyPr wrap="none">
            <a:spAutoFit/>
          </a:bodyPr>
          <a:lstStyle/>
          <a:p>
            <a:endParaRPr lang="en-US" sz="2400" b="1" dirty="0">
              <a:solidFill>
                <a:srgbClr val="000000"/>
              </a:solidFill>
            </a:endParaRPr>
          </a:p>
        </p:txBody>
      </p:sp>
      <p:sp>
        <p:nvSpPr>
          <p:cNvPr id="17427" name="Line 41"/>
          <p:cNvSpPr>
            <a:spLocks noChangeShapeType="1"/>
          </p:cNvSpPr>
          <p:nvPr/>
        </p:nvSpPr>
        <p:spPr bwMode="auto">
          <a:xfrm flipV="1">
            <a:off x="6606588" y="3940251"/>
            <a:ext cx="725487" cy="0"/>
          </a:xfrm>
          <a:prstGeom prst="line">
            <a:avLst/>
          </a:prstGeom>
          <a:noFill/>
          <a:ln w="88900">
            <a:solidFill>
              <a:schemeClr val="accent2"/>
            </a:solidFill>
            <a:round/>
            <a:headEnd type="triangle" w="med" len="med"/>
            <a:tailEnd type="triangle" w="med" len="med"/>
          </a:ln>
        </p:spPr>
        <p:txBody>
          <a:bodyPr>
            <a:spAutoFit/>
          </a:bodyPr>
          <a:lstStyle/>
          <a:p>
            <a:endParaRPr lang="en-US" sz="2400" dirty="0">
              <a:solidFill>
                <a:srgbClr val="000000"/>
              </a:solidFill>
            </a:endParaRPr>
          </a:p>
        </p:txBody>
      </p:sp>
      <p:sp>
        <p:nvSpPr>
          <p:cNvPr id="17428" name="Text Box 43"/>
          <p:cNvSpPr txBox="1">
            <a:spLocks noChangeArrowheads="1"/>
          </p:cNvSpPr>
          <p:nvPr/>
        </p:nvSpPr>
        <p:spPr bwMode="auto">
          <a:xfrm>
            <a:off x="7170624" y="4148476"/>
            <a:ext cx="1417900" cy="307777"/>
          </a:xfrm>
          <a:prstGeom prst="rect">
            <a:avLst/>
          </a:prstGeom>
          <a:noFill/>
          <a:ln w="9525" algn="ctr">
            <a:noFill/>
            <a:miter lim="800000"/>
            <a:headEnd/>
            <a:tailEnd/>
          </a:ln>
        </p:spPr>
        <p:txBody>
          <a:bodyPr wrap="square">
            <a:spAutoFit/>
          </a:bodyPr>
          <a:lstStyle/>
          <a:p>
            <a:r>
              <a:rPr lang="en-US" sz="1400" dirty="0" smtClean="0">
                <a:solidFill>
                  <a:srgbClr val="005BAE"/>
                </a:solidFill>
              </a:rPr>
              <a:t>Storage Admin</a:t>
            </a:r>
            <a:endParaRPr lang="en-US" sz="1400" dirty="0">
              <a:solidFill>
                <a:srgbClr val="005BAE"/>
              </a:solidFill>
            </a:endParaRPr>
          </a:p>
        </p:txBody>
      </p:sp>
      <p:sp>
        <p:nvSpPr>
          <p:cNvPr id="17429" name="Line 20"/>
          <p:cNvSpPr>
            <a:spLocks noChangeShapeType="1"/>
          </p:cNvSpPr>
          <p:nvPr/>
        </p:nvSpPr>
        <p:spPr bwMode="auto">
          <a:xfrm flipH="1">
            <a:off x="5555663" y="3430059"/>
            <a:ext cx="0" cy="635000"/>
          </a:xfrm>
          <a:prstGeom prst="line">
            <a:avLst/>
          </a:prstGeom>
          <a:noFill/>
          <a:ln w="28575">
            <a:solidFill>
              <a:schemeClr val="hlink"/>
            </a:solidFill>
            <a:round/>
            <a:headEnd/>
            <a:tailEnd/>
          </a:ln>
        </p:spPr>
        <p:txBody>
          <a:bodyPr wrap="none" anchor="ctr"/>
          <a:lstStyle/>
          <a:p>
            <a:endParaRPr lang="en-US" sz="2400" dirty="0">
              <a:solidFill>
                <a:srgbClr val="000000"/>
              </a:solidFill>
            </a:endParaRPr>
          </a:p>
        </p:txBody>
      </p:sp>
      <p:sp>
        <p:nvSpPr>
          <p:cNvPr id="17430" name="AutoShape 63"/>
          <p:cNvSpPr>
            <a:spLocks noChangeArrowheads="1"/>
          </p:cNvSpPr>
          <p:nvPr/>
        </p:nvSpPr>
        <p:spPr bwMode="auto">
          <a:xfrm>
            <a:off x="4619038" y="3600187"/>
            <a:ext cx="1946275" cy="659295"/>
          </a:xfrm>
          <a:prstGeom prst="roundRect">
            <a:avLst>
              <a:gd name="adj" fmla="val 16667"/>
            </a:avLst>
          </a:prstGeom>
          <a:solidFill>
            <a:schemeClr val="accent3">
              <a:lumMod val="40000"/>
              <a:lumOff val="60000"/>
            </a:schemeClr>
          </a:solidFill>
          <a:ln w="25400">
            <a:solidFill>
              <a:schemeClr val="hlink"/>
            </a:solidFill>
            <a:round/>
            <a:headEnd/>
            <a:tailEnd/>
          </a:ln>
        </p:spPr>
        <p:txBody>
          <a:bodyPr wrap="none" anchor="ctr"/>
          <a:lstStyle/>
          <a:p>
            <a:pPr algn="ctr" eaLnBrk="0" hangingPunct="0">
              <a:lnSpc>
                <a:spcPct val="90000"/>
              </a:lnSpc>
              <a:spcBef>
                <a:spcPct val="20000"/>
              </a:spcBef>
            </a:pPr>
            <a:r>
              <a:rPr lang="en-US" sz="1600" dirty="0">
                <a:solidFill>
                  <a:srgbClr val="000000"/>
                </a:solidFill>
              </a:rPr>
              <a:t>Storage Pool</a:t>
            </a:r>
          </a:p>
        </p:txBody>
      </p:sp>
      <p:sp>
        <p:nvSpPr>
          <p:cNvPr id="17431" name="AutoShape 28"/>
          <p:cNvSpPr>
            <a:spLocks noChangeArrowheads="1"/>
          </p:cNvSpPr>
          <p:nvPr/>
        </p:nvSpPr>
        <p:spPr bwMode="auto">
          <a:xfrm flipV="1">
            <a:off x="5424428" y="1878012"/>
            <a:ext cx="1358900" cy="1127125"/>
          </a:xfrm>
          <a:prstGeom prst="triangle">
            <a:avLst>
              <a:gd name="adj" fmla="val 50000"/>
            </a:avLst>
          </a:prstGeom>
          <a:gradFill rotWithShape="1">
            <a:gsLst>
              <a:gs pos="0">
                <a:schemeClr val="hlink">
                  <a:alpha val="46001"/>
                </a:schemeClr>
              </a:gs>
              <a:gs pos="100000">
                <a:schemeClr val="bg1"/>
              </a:gs>
            </a:gsLst>
            <a:lin ang="5400000" scaled="1"/>
          </a:gradFill>
          <a:ln w="12700">
            <a:noFill/>
            <a:miter lim="800000"/>
            <a:headEnd/>
            <a:tailEnd/>
          </a:ln>
        </p:spPr>
        <p:txBody>
          <a:bodyPr rot="10800000" wrap="none" anchor="ctr"/>
          <a:lstStyle/>
          <a:p>
            <a:pPr eaLnBrk="0" hangingPunct="0">
              <a:lnSpc>
                <a:spcPct val="90000"/>
              </a:lnSpc>
              <a:spcBef>
                <a:spcPct val="20000"/>
              </a:spcBef>
            </a:pPr>
            <a:endParaRPr lang="en-US" sz="1600" b="1" dirty="0">
              <a:solidFill>
                <a:srgbClr val="005BAE"/>
              </a:solidFill>
            </a:endParaRPr>
          </a:p>
        </p:txBody>
      </p:sp>
      <p:sp>
        <p:nvSpPr>
          <p:cNvPr id="721943" name="Rectangle 23"/>
          <p:cNvSpPr>
            <a:spLocks noChangeArrowheads="1"/>
          </p:cNvSpPr>
          <p:nvPr/>
        </p:nvSpPr>
        <p:spPr bwMode="auto">
          <a:xfrm>
            <a:off x="1174751" y="1281113"/>
            <a:ext cx="3165755" cy="3256163"/>
          </a:xfrm>
          <a:prstGeom prst="rect">
            <a:avLst/>
          </a:prstGeom>
          <a:noFill/>
          <a:ln w="9525" algn="ctr">
            <a:noFill/>
            <a:miter lim="800000"/>
            <a:headEnd/>
            <a:tailEnd/>
          </a:ln>
          <a:effectLst/>
        </p:spPr>
        <p:txBody>
          <a:bodyPr lIns="0" rIns="0">
            <a:normAutofit fontScale="92500" lnSpcReduction="20000"/>
          </a:bodyPr>
          <a:lstStyle/>
          <a:p>
            <a:pPr>
              <a:spcBef>
                <a:spcPct val="30000"/>
              </a:spcBef>
              <a:defRPr/>
            </a:pPr>
            <a:r>
              <a:rPr lang="en-US" sz="1900" dirty="0">
                <a:solidFill>
                  <a:srgbClr val="0067C5"/>
                </a:solidFill>
              </a:rPr>
              <a:t>Overview</a:t>
            </a:r>
          </a:p>
          <a:p>
            <a:pPr marL="228600" indent="-228600">
              <a:spcBef>
                <a:spcPct val="30000"/>
              </a:spcBef>
              <a:buClr>
                <a:srgbClr val="58A618"/>
              </a:buClr>
              <a:buFont typeface="Wingdings" pitchFamily="2" charset="2"/>
              <a:buChar char="§"/>
              <a:defRPr/>
            </a:pPr>
            <a:r>
              <a:rPr lang="en-US" sz="1800" dirty="0" smtClean="0">
                <a:solidFill>
                  <a:srgbClr val="000000"/>
                </a:solidFill>
              </a:rPr>
              <a:t>End </a:t>
            </a:r>
            <a:r>
              <a:rPr lang="en-US" sz="1800" dirty="0">
                <a:solidFill>
                  <a:srgbClr val="000000"/>
                </a:solidFill>
              </a:rPr>
              <a:t>to end storage management capabilities </a:t>
            </a:r>
            <a:r>
              <a:rPr lang="en-US" sz="1800" dirty="0" smtClean="0">
                <a:solidFill>
                  <a:srgbClr val="000000"/>
                </a:solidFill>
              </a:rPr>
              <a:t>for VMware admin</a:t>
            </a:r>
          </a:p>
          <a:p>
            <a:pPr marL="228600" indent="-228600">
              <a:spcBef>
                <a:spcPct val="30000"/>
              </a:spcBef>
              <a:buClr>
                <a:srgbClr val="58A618"/>
              </a:buClr>
              <a:buFont typeface="Wingdings" pitchFamily="2" charset="2"/>
              <a:buChar char="§"/>
              <a:defRPr/>
            </a:pPr>
            <a:r>
              <a:rPr lang="en-US" sz="1800" dirty="0" smtClean="0">
                <a:solidFill>
                  <a:srgbClr val="000000"/>
                </a:solidFill>
              </a:rPr>
              <a:t>New unified plug-in</a:t>
            </a:r>
            <a:endParaRPr lang="en-US" sz="1800" dirty="0">
              <a:solidFill>
                <a:srgbClr val="000000"/>
              </a:solidFill>
            </a:endParaRPr>
          </a:p>
          <a:p>
            <a:pPr>
              <a:spcBef>
                <a:spcPts val="1200"/>
              </a:spcBef>
              <a:defRPr/>
            </a:pPr>
            <a:r>
              <a:rPr lang="en-US" sz="2100" dirty="0" smtClean="0">
                <a:solidFill>
                  <a:srgbClr val="0067C5"/>
                </a:solidFill>
              </a:rPr>
              <a:t>VM lifecycle management</a:t>
            </a:r>
            <a:endParaRPr lang="en-US" sz="2100" dirty="0">
              <a:solidFill>
                <a:srgbClr val="0067C5"/>
              </a:solidFill>
            </a:endParaRPr>
          </a:p>
          <a:p>
            <a:pPr marL="228600" indent="-228600">
              <a:spcBef>
                <a:spcPct val="30000"/>
              </a:spcBef>
              <a:buClr>
                <a:srgbClr val="58A618"/>
              </a:buClr>
              <a:buFont typeface="Wingdings" pitchFamily="2" charset="2"/>
              <a:buChar char="§"/>
              <a:defRPr/>
            </a:pPr>
            <a:r>
              <a:rPr lang="en-US" sz="1800" dirty="0" smtClean="0">
                <a:solidFill>
                  <a:srgbClr val="000000"/>
                </a:solidFill>
              </a:rPr>
              <a:t>Discover / View</a:t>
            </a:r>
          </a:p>
          <a:p>
            <a:pPr marL="228600" indent="-228600">
              <a:spcBef>
                <a:spcPct val="30000"/>
              </a:spcBef>
              <a:buClr>
                <a:srgbClr val="58A618"/>
              </a:buClr>
              <a:buFont typeface="Wingdings" pitchFamily="2" charset="2"/>
              <a:buChar char="§"/>
              <a:defRPr/>
            </a:pPr>
            <a:r>
              <a:rPr lang="en-US" sz="1800" dirty="0" smtClean="0">
                <a:solidFill>
                  <a:srgbClr val="000000"/>
                </a:solidFill>
              </a:rPr>
              <a:t>Provision / Clone</a:t>
            </a:r>
          </a:p>
          <a:p>
            <a:pPr marL="228600" indent="-228600">
              <a:spcBef>
                <a:spcPct val="30000"/>
              </a:spcBef>
              <a:buClr>
                <a:srgbClr val="58A618"/>
              </a:buClr>
              <a:buFont typeface="Wingdings" pitchFamily="2" charset="2"/>
              <a:buChar char="§"/>
              <a:defRPr/>
            </a:pPr>
            <a:r>
              <a:rPr lang="en-US" sz="1800" dirty="0" smtClean="0">
                <a:solidFill>
                  <a:srgbClr val="000000"/>
                </a:solidFill>
              </a:rPr>
              <a:t>Patch / Optimize</a:t>
            </a:r>
          </a:p>
          <a:p>
            <a:pPr marL="228600" indent="-228600">
              <a:spcBef>
                <a:spcPct val="30000"/>
              </a:spcBef>
              <a:buClr>
                <a:srgbClr val="58A618"/>
              </a:buClr>
              <a:buFont typeface="Wingdings" pitchFamily="2" charset="2"/>
              <a:buChar char="§"/>
              <a:defRPr/>
            </a:pPr>
            <a:r>
              <a:rPr lang="en-US" sz="1800" dirty="0" smtClean="0">
                <a:solidFill>
                  <a:srgbClr val="000000"/>
                </a:solidFill>
              </a:rPr>
              <a:t>Backup / Recovery / DR</a:t>
            </a:r>
          </a:p>
          <a:p>
            <a:pPr marL="228600" indent="-228600">
              <a:spcBef>
                <a:spcPct val="30000"/>
              </a:spcBef>
              <a:buClr>
                <a:srgbClr val="58A618"/>
              </a:buClr>
              <a:buFont typeface="Wingdings" pitchFamily="2" charset="2"/>
              <a:buChar char="§"/>
              <a:defRPr/>
            </a:pPr>
            <a:r>
              <a:rPr lang="en-US" sz="1800" dirty="0" smtClean="0">
                <a:solidFill>
                  <a:srgbClr val="000000"/>
                </a:solidFill>
              </a:rPr>
              <a:t>Cleanup</a:t>
            </a:r>
          </a:p>
        </p:txBody>
      </p:sp>
      <p:sp>
        <p:nvSpPr>
          <p:cNvPr id="17434" name="AutoShape 37"/>
          <p:cNvSpPr>
            <a:spLocks noChangeArrowheads="1"/>
          </p:cNvSpPr>
          <p:nvPr/>
        </p:nvSpPr>
        <p:spPr bwMode="auto">
          <a:xfrm>
            <a:off x="7250131" y="2590800"/>
            <a:ext cx="1258887" cy="457200"/>
          </a:xfrm>
          <a:prstGeom prst="rect">
            <a:avLst/>
          </a:prstGeom>
          <a:solidFill>
            <a:schemeClr val="bg2"/>
          </a:solidFill>
          <a:ln w="12700">
            <a:noFill/>
            <a:miter lim="800000"/>
            <a:headEnd/>
            <a:tailEnd/>
          </a:ln>
        </p:spPr>
        <p:txBody>
          <a:bodyPr wrap="none" anchor="ctr"/>
          <a:lstStyle/>
          <a:p>
            <a:pPr algn="ctr" eaLnBrk="0" hangingPunct="0">
              <a:lnSpc>
                <a:spcPct val="90000"/>
              </a:lnSpc>
              <a:spcBef>
                <a:spcPct val="20000"/>
              </a:spcBef>
            </a:pPr>
            <a:r>
              <a:rPr lang="en-US" sz="1600" dirty="0" smtClean="0">
                <a:solidFill>
                  <a:srgbClr val="FFFFFF"/>
                </a:solidFill>
              </a:rPr>
              <a:t>Automation</a:t>
            </a:r>
            <a:endParaRPr lang="en-US" sz="1600" dirty="0">
              <a:solidFill>
                <a:srgbClr val="FFFFFF"/>
              </a:solidFill>
            </a:endParaRPr>
          </a:p>
        </p:txBody>
      </p:sp>
      <p:pic>
        <p:nvPicPr>
          <p:cNvPr id="17438" name="Picture 29" descr="Technical1"/>
          <p:cNvPicPr>
            <a:picLocks noChangeAspect="1" noChangeArrowheads="1"/>
          </p:cNvPicPr>
          <p:nvPr/>
        </p:nvPicPr>
        <p:blipFill>
          <a:blip r:embed="rId3" cstate="email"/>
          <a:srcRect/>
          <a:stretch>
            <a:fillRect/>
          </a:stretch>
        </p:blipFill>
        <p:spPr bwMode="auto">
          <a:xfrm>
            <a:off x="8491882" y="3689689"/>
            <a:ext cx="279718" cy="673966"/>
          </a:xfrm>
          <a:prstGeom prst="rect">
            <a:avLst/>
          </a:prstGeom>
          <a:noFill/>
          <a:ln w="9525">
            <a:noFill/>
            <a:miter lim="800000"/>
            <a:headEnd/>
            <a:tailEnd/>
          </a:ln>
        </p:spPr>
      </p:pic>
      <p:pic>
        <p:nvPicPr>
          <p:cNvPr id="17439" name="Picture 30" descr="Technical1"/>
          <p:cNvPicPr>
            <a:picLocks noChangeAspect="1" noChangeArrowheads="1"/>
          </p:cNvPicPr>
          <p:nvPr/>
        </p:nvPicPr>
        <p:blipFill>
          <a:blip r:embed="rId3" cstate="email"/>
          <a:srcRect/>
          <a:stretch>
            <a:fillRect/>
          </a:stretch>
        </p:blipFill>
        <p:spPr bwMode="auto">
          <a:xfrm>
            <a:off x="8383932" y="1454738"/>
            <a:ext cx="279718" cy="673966"/>
          </a:xfrm>
          <a:prstGeom prst="rect">
            <a:avLst/>
          </a:prstGeom>
          <a:noFill/>
          <a:ln w="9525">
            <a:noFill/>
            <a:miter lim="800000"/>
            <a:headEnd/>
            <a:tailEnd/>
          </a:ln>
        </p:spPr>
      </p:pic>
      <p:pic>
        <p:nvPicPr>
          <p:cNvPr id="17440" name="Picture 35" descr="Audience_technical_no_tie"/>
          <p:cNvPicPr>
            <a:picLocks noChangeAspect="1" noChangeArrowheads="1"/>
          </p:cNvPicPr>
          <p:nvPr/>
        </p:nvPicPr>
        <p:blipFill>
          <a:blip r:embed="rId4" cstate="email"/>
          <a:srcRect/>
          <a:stretch>
            <a:fillRect/>
          </a:stretch>
        </p:blipFill>
        <p:spPr bwMode="auto">
          <a:xfrm>
            <a:off x="6289088" y="1295400"/>
            <a:ext cx="338137" cy="338137"/>
          </a:xfrm>
          <a:prstGeom prst="rect">
            <a:avLst/>
          </a:prstGeom>
          <a:noFill/>
          <a:ln w="9525">
            <a:noFill/>
            <a:miter lim="800000"/>
            <a:headEnd/>
            <a:tailEnd/>
          </a:ln>
        </p:spPr>
      </p:pic>
      <p:pic>
        <p:nvPicPr>
          <p:cNvPr id="17441" name="Picture 35" descr="Audience_technical_no_tie"/>
          <p:cNvPicPr>
            <a:picLocks noChangeAspect="1" noChangeArrowheads="1"/>
          </p:cNvPicPr>
          <p:nvPr/>
        </p:nvPicPr>
        <p:blipFill>
          <a:blip r:embed="rId4" cstate="email"/>
          <a:srcRect/>
          <a:stretch>
            <a:fillRect/>
          </a:stretch>
        </p:blipFill>
        <p:spPr bwMode="auto">
          <a:xfrm>
            <a:off x="5946188" y="1295400"/>
            <a:ext cx="338137" cy="338137"/>
          </a:xfrm>
          <a:prstGeom prst="rect">
            <a:avLst/>
          </a:prstGeom>
          <a:noFill/>
          <a:ln w="9525">
            <a:noFill/>
            <a:miter lim="800000"/>
            <a:headEnd/>
            <a:tailEnd/>
          </a:ln>
        </p:spPr>
      </p:pic>
      <p:pic>
        <p:nvPicPr>
          <p:cNvPr id="17442" name="Picture 35" descr="Audience_technical_no_tie"/>
          <p:cNvPicPr>
            <a:picLocks noChangeAspect="1" noChangeArrowheads="1"/>
          </p:cNvPicPr>
          <p:nvPr/>
        </p:nvPicPr>
        <p:blipFill>
          <a:blip r:embed="rId4" cstate="email"/>
          <a:srcRect/>
          <a:stretch>
            <a:fillRect/>
          </a:stretch>
        </p:blipFill>
        <p:spPr bwMode="auto">
          <a:xfrm>
            <a:off x="5603288" y="1295400"/>
            <a:ext cx="338137" cy="338137"/>
          </a:xfrm>
          <a:prstGeom prst="rect">
            <a:avLst/>
          </a:prstGeom>
          <a:noFill/>
          <a:ln w="9525">
            <a:noFill/>
            <a:miter lim="800000"/>
            <a:headEnd/>
            <a:tailEnd/>
          </a:ln>
        </p:spPr>
      </p:pic>
      <p:pic>
        <p:nvPicPr>
          <p:cNvPr id="17443" name="Picture 35" descr="Audience_technical_no_tie"/>
          <p:cNvPicPr>
            <a:picLocks noChangeAspect="1" noChangeArrowheads="1"/>
          </p:cNvPicPr>
          <p:nvPr/>
        </p:nvPicPr>
        <p:blipFill>
          <a:blip r:embed="rId5" cstate="email"/>
          <a:srcRect/>
          <a:stretch>
            <a:fillRect/>
          </a:stretch>
        </p:blipFill>
        <p:spPr bwMode="auto">
          <a:xfrm>
            <a:off x="5773150" y="1462087"/>
            <a:ext cx="338138" cy="338138"/>
          </a:xfrm>
          <a:prstGeom prst="rect">
            <a:avLst/>
          </a:prstGeom>
          <a:noFill/>
          <a:ln w="9525">
            <a:noFill/>
            <a:miter lim="800000"/>
            <a:headEnd/>
            <a:tailEnd/>
          </a:ln>
        </p:spPr>
      </p:pic>
      <p:pic>
        <p:nvPicPr>
          <p:cNvPr id="17444" name="Picture 35" descr="Audience_technical_no_tie"/>
          <p:cNvPicPr>
            <a:picLocks noChangeAspect="1" noChangeArrowheads="1"/>
          </p:cNvPicPr>
          <p:nvPr/>
        </p:nvPicPr>
        <p:blipFill>
          <a:blip r:embed="rId4" cstate="email"/>
          <a:srcRect/>
          <a:stretch>
            <a:fillRect/>
          </a:stretch>
        </p:blipFill>
        <p:spPr bwMode="auto">
          <a:xfrm>
            <a:off x="6120813" y="1462087"/>
            <a:ext cx="338137" cy="338138"/>
          </a:xfrm>
          <a:prstGeom prst="rect">
            <a:avLst/>
          </a:prstGeom>
          <a:noFill/>
          <a:ln w="9525">
            <a:noFill/>
            <a:miter lim="800000"/>
            <a:headEnd/>
            <a:tailEnd/>
          </a:ln>
        </p:spPr>
      </p:pic>
      <p:pic>
        <p:nvPicPr>
          <p:cNvPr id="17445" name="Picture 35" descr="Audience_technical_no_tie"/>
          <p:cNvPicPr>
            <a:picLocks noChangeAspect="1" noChangeArrowheads="1"/>
          </p:cNvPicPr>
          <p:nvPr/>
        </p:nvPicPr>
        <p:blipFill>
          <a:blip r:embed="rId5" cstate="email"/>
          <a:srcRect/>
          <a:stretch>
            <a:fillRect/>
          </a:stretch>
        </p:blipFill>
        <p:spPr bwMode="auto">
          <a:xfrm>
            <a:off x="6468475" y="1462087"/>
            <a:ext cx="338138" cy="338138"/>
          </a:xfrm>
          <a:prstGeom prst="rect">
            <a:avLst/>
          </a:prstGeom>
          <a:noFill/>
          <a:ln w="9525">
            <a:noFill/>
            <a:miter lim="800000"/>
            <a:headEnd/>
            <a:tailEnd/>
          </a:ln>
        </p:spPr>
      </p:pic>
      <p:pic>
        <p:nvPicPr>
          <p:cNvPr id="17446" name="Picture 35" descr="Audience_technical_no_tie"/>
          <p:cNvPicPr>
            <a:picLocks noChangeAspect="1" noChangeArrowheads="1"/>
          </p:cNvPicPr>
          <p:nvPr/>
        </p:nvPicPr>
        <p:blipFill>
          <a:blip r:embed="rId4" cstate="email"/>
          <a:srcRect/>
          <a:stretch>
            <a:fillRect/>
          </a:stretch>
        </p:blipFill>
        <p:spPr bwMode="auto">
          <a:xfrm>
            <a:off x="6289088" y="1606550"/>
            <a:ext cx="338137" cy="338137"/>
          </a:xfrm>
          <a:prstGeom prst="rect">
            <a:avLst/>
          </a:prstGeom>
          <a:noFill/>
          <a:ln w="9525">
            <a:noFill/>
            <a:miter lim="800000"/>
            <a:headEnd/>
            <a:tailEnd/>
          </a:ln>
        </p:spPr>
      </p:pic>
      <p:pic>
        <p:nvPicPr>
          <p:cNvPr id="17447" name="Picture 35" descr="Audience_technical_no_tie"/>
          <p:cNvPicPr>
            <a:picLocks noChangeAspect="1" noChangeArrowheads="1"/>
          </p:cNvPicPr>
          <p:nvPr/>
        </p:nvPicPr>
        <p:blipFill>
          <a:blip r:embed="rId4" cstate="email"/>
          <a:srcRect/>
          <a:stretch>
            <a:fillRect/>
          </a:stretch>
        </p:blipFill>
        <p:spPr bwMode="auto">
          <a:xfrm>
            <a:off x="5946188" y="1606550"/>
            <a:ext cx="338137" cy="338137"/>
          </a:xfrm>
          <a:prstGeom prst="rect">
            <a:avLst/>
          </a:prstGeom>
          <a:noFill/>
          <a:ln w="9525">
            <a:noFill/>
            <a:miter lim="800000"/>
            <a:headEnd/>
            <a:tailEnd/>
          </a:ln>
        </p:spPr>
      </p:pic>
      <p:pic>
        <p:nvPicPr>
          <p:cNvPr id="17448" name="Picture 35" descr="Audience_technical_no_tie"/>
          <p:cNvPicPr>
            <a:picLocks noChangeAspect="1" noChangeArrowheads="1"/>
          </p:cNvPicPr>
          <p:nvPr/>
        </p:nvPicPr>
        <p:blipFill>
          <a:blip r:embed="rId4" cstate="email"/>
          <a:srcRect/>
          <a:stretch>
            <a:fillRect/>
          </a:stretch>
        </p:blipFill>
        <p:spPr bwMode="auto">
          <a:xfrm>
            <a:off x="5603288" y="1606550"/>
            <a:ext cx="338137" cy="338137"/>
          </a:xfrm>
          <a:prstGeom prst="rect">
            <a:avLst/>
          </a:prstGeom>
          <a:noFill/>
          <a:ln w="9525">
            <a:noFill/>
            <a:miter lim="800000"/>
            <a:headEnd/>
            <a:tailEnd/>
          </a:ln>
        </p:spPr>
      </p:pic>
      <p:sp>
        <p:nvSpPr>
          <p:cNvPr id="17449" name="AutoShape 65"/>
          <p:cNvSpPr>
            <a:spLocks noChangeArrowheads="1"/>
          </p:cNvSpPr>
          <p:nvPr/>
        </p:nvSpPr>
        <p:spPr bwMode="auto">
          <a:xfrm flipV="1">
            <a:off x="4517438" y="1981200"/>
            <a:ext cx="876300" cy="850900"/>
          </a:xfrm>
          <a:prstGeom prst="triangle">
            <a:avLst>
              <a:gd name="adj" fmla="val 50000"/>
            </a:avLst>
          </a:prstGeom>
          <a:gradFill rotWithShape="1">
            <a:gsLst>
              <a:gs pos="0">
                <a:schemeClr val="hlink">
                  <a:alpha val="46001"/>
                </a:schemeClr>
              </a:gs>
              <a:gs pos="100000">
                <a:srgbClr val="F2F5FC"/>
              </a:gs>
            </a:gsLst>
            <a:lin ang="5400000" scaled="1"/>
          </a:gradFill>
          <a:ln w="12700">
            <a:noFill/>
            <a:miter lim="800000"/>
            <a:headEnd/>
            <a:tailEnd/>
          </a:ln>
        </p:spPr>
        <p:txBody>
          <a:bodyPr rot="10800000" wrap="none" anchor="ctr"/>
          <a:lstStyle/>
          <a:p>
            <a:pPr eaLnBrk="0" hangingPunct="0">
              <a:lnSpc>
                <a:spcPct val="90000"/>
              </a:lnSpc>
              <a:spcBef>
                <a:spcPct val="20000"/>
              </a:spcBef>
            </a:pPr>
            <a:endParaRPr lang="en-US" sz="1600" b="1" dirty="0">
              <a:solidFill>
                <a:srgbClr val="005BAE"/>
              </a:solidFill>
            </a:endParaRPr>
          </a:p>
        </p:txBody>
      </p:sp>
      <p:pic>
        <p:nvPicPr>
          <p:cNvPr id="17450" name="Picture 41" descr="virtualization_apps_OS"/>
          <p:cNvPicPr>
            <a:picLocks noChangeAspect="1" noChangeArrowheads="1"/>
          </p:cNvPicPr>
          <p:nvPr/>
        </p:nvPicPr>
        <p:blipFill>
          <a:blip r:embed="rId6" cstate="email"/>
          <a:srcRect/>
          <a:stretch>
            <a:fillRect/>
          </a:stretch>
        </p:blipFill>
        <p:spPr bwMode="auto">
          <a:xfrm>
            <a:off x="4465050" y="1446212"/>
            <a:ext cx="461963" cy="576263"/>
          </a:xfrm>
          <a:prstGeom prst="rect">
            <a:avLst/>
          </a:prstGeom>
          <a:noFill/>
          <a:ln w="9525">
            <a:noFill/>
            <a:miter lim="800000"/>
            <a:headEnd/>
            <a:tailEnd/>
          </a:ln>
        </p:spPr>
      </p:pic>
      <p:pic>
        <p:nvPicPr>
          <p:cNvPr id="17451" name="Picture 42" descr="virtualization_apps_OS"/>
          <p:cNvPicPr>
            <a:picLocks noChangeAspect="1" noChangeArrowheads="1"/>
          </p:cNvPicPr>
          <p:nvPr/>
        </p:nvPicPr>
        <p:blipFill>
          <a:blip r:embed="rId7" cstate="email"/>
          <a:srcRect/>
          <a:stretch>
            <a:fillRect/>
          </a:stretch>
        </p:blipFill>
        <p:spPr bwMode="auto">
          <a:xfrm>
            <a:off x="4968288" y="1446212"/>
            <a:ext cx="461962" cy="576263"/>
          </a:xfrm>
          <a:prstGeom prst="rect">
            <a:avLst/>
          </a:prstGeom>
          <a:noFill/>
          <a:ln w="9525">
            <a:noFill/>
            <a:miter lim="800000"/>
            <a:headEnd/>
            <a:tailEnd/>
          </a:ln>
        </p:spPr>
      </p:pic>
      <p:sp>
        <p:nvSpPr>
          <p:cNvPr id="17452" name="Line 43"/>
          <p:cNvSpPr>
            <a:spLocks noChangeShapeType="1"/>
          </p:cNvSpPr>
          <p:nvPr/>
        </p:nvSpPr>
        <p:spPr bwMode="auto">
          <a:xfrm>
            <a:off x="5000038" y="3433762"/>
            <a:ext cx="1092200" cy="0"/>
          </a:xfrm>
          <a:prstGeom prst="line">
            <a:avLst/>
          </a:prstGeom>
          <a:noFill/>
          <a:ln w="28575">
            <a:solidFill>
              <a:schemeClr val="hlink"/>
            </a:solidFill>
            <a:round/>
            <a:headEnd/>
            <a:tailEnd/>
          </a:ln>
        </p:spPr>
        <p:txBody>
          <a:bodyPr wrap="none" anchor="ctr">
            <a:spAutoFit/>
          </a:bodyPr>
          <a:lstStyle/>
          <a:p>
            <a:endParaRPr lang="en-US" sz="2400" dirty="0">
              <a:solidFill>
                <a:srgbClr val="000000"/>
              </a:solidFill>
            </a:endParaRPr>
          </a:p>
        </p:txBody>
      </p:sp>
      <p:sp>
        <p:nvSpPr>
          <p:cNvPr id="17453" name="Line 44"/>
          <p:cNvSpPr>
            <a:spLocks noChangeShapeType="1"/>
          </p:cNvSpPr>
          <p:nvPr/>
        </p:nvSpPr>
        <p:spPr bwMode="auto">
          <a:xfrm flipV="1">
            <a:off x="5012738" y="3128962"/>
            <a:ext cx="0" cy="304800"/>
          </a:xfrm>
          <a:prstGeom prst="line">
            <a:avLst/>
          </a:prstGeom>
          <a:noFill/>
          <a:ln w="28575">
            <a:solidFill>
              <a:schemeClr val="hlink"/>
            </a:solidFill>
            <a:round/>
            <a:headEnd/>
            <a:tailEnd/>
          </a:ln>
        </p:spPr>
        <p:txBody>
          <a:bodyPr anchor="ctr">
            <a:spAutoFit/>
          </a:bodyPr>
          <a:lstStyle/>
          <a:p>
            <a:endParaRPr lang="en-US" sz="2400" dirty="0">
              <a:solidFill>
                <a:srgbClr val="000000"/>
              </a:solidFill>
            </a:endParaRPr>
          </a:p>
        </p:txBody>
      </p:sp>
      <p:pic>
        <p:nvPicPr>
          <p:cNvPr id="17454" name="Picture 45" descr="generic_server"/>
          <p:cNvPicPr>
            <a:picLocks noChangeAspect="1" noChangeArrowheads="1"/>
          </p:cNvPicPr>
          <p:nvPr/>
        </p:nvPicPr>
        <p:blipFill>
          <a:blip r:embed="rId8" cstate="email"/>
          <a:srcRect/>
          <a:stretch>
            <a:fillRect/>
          </a:stretch>
        </p:blipFill>
        <p:spPr bwMode="auto">
          <a:xfrm>
            <a:off x="4742863" y="2674937"/>
            <a:ext cx="455612" cy="647700"/>
          </a:xfrm>
          <a:prstGeom prst="rect">
            <a:avLst/>
          </a:prstGeom>
          <a:noFill/>
          <a:ln w="9525">
            <a:noFill/>
            <a:miter lim="800000"/>
            <a:headEnd/>
            <a:tailEnd/>
          </a:ln>
        </p:spPr>
      </p:pic>
      <p:sp>
        <p:nvSpPr>
          <p:cNvPr id="17455" name="Line 46"/>
          <p:cNvSpPr>
            <a:spLocks noChangeShapeType="1"/>
          </p:cNvSpPr>
          <p:nvPr/>
        </p:nvSpPr>
        <p:spPr bwMode="auto">
          <a:xfrm flipV="1">
            <a:off x="6106525" y="3143250"/>
            <a:ext cx="0" cy="304800"/>
          </a:xfrm>
          <a:prstGeom prst="line">
            <a:avLst/>
          </a:prstGeom>
          <a:noFill/>
          <a:ln w="28575">
            <a:solidFill>
              <a:schemeClr val="hlink"/>
            </a:solidFill>
            <a:round/>
            <a:headEnd/>
            <a:tailEnd/>
          </a:ln>
        </p:spPr>
        <p:txBody>
          <a:bodyPr anchor="ctr">
            <a:spAutoFit/>
          </a:bodyPr>
          <a:lstStyle/>
          <a:p>
            <a:endParaRPr lang="en-US" sz="2400" dirty="0">
              <a:solidFill>
                <a:srgbClr val="000000"/>
              </a:solidFill>
            </a:endParaRPr>
          </a:p>
        </p:txBody>
      </p:sp>
      <p:pic>
        <p:nvPicPr>
          <p:cNvPr id="17456" name="Picture 47" descr="generic_server"/>
          <p:cNvPicPr>
            <a:picLocks noChangeAspect="1" noChangeArrowheads="1"/>
          </p:cNvPicPr>
          <p:nvPr/>
        </p:nvPicPr>
        <p:blipFill>
          <a:blip r:embed="rId8" cstate="email"/>
          <a:srcRect/>
          <a:stretch>
            <a:fillRect/>
          </a:stretch>
        </p:blipFill>
        <p:spPr bwMode="auto">
          <a:xfrm>
            <a:off x="5873163" y="2674937"/>
            <a:ext cx="455612" cy="647700"/>
          </a:xfrm>
          <a:prstGeom prst="rect">
            <a:avLst/>
          </a:prstGeom>
          <a:noFill/>
          <a:ln w="9525">
            <a:noFill/>
            <a:miter lim="800000"/>
            <a:headEnd/>
            <a:tailEnd/>
          </a:ln>
        </p:spPr>
      </p:pic>
      <p:pic>
        <p:nvPicPr>
          <p:cNvPr id="17457" name="Picture 48" descr="flatscreen_monitor"/>
          <p:cNvPicPr>
            <a:picLocks noChangeAspect="1" noChangeArrowheads="1"/>
          </p:cNvPicPr>
          <p:nvPr/>
        </p:nvPicPr>
        <p:blipFill>
          <a:blip r:embed="rId9" cstate="email"/>
          <a:srcRect/>
          <a:stretch>
            <a:fillRect/>
          </a:stretch>
        </p:blipFill>
        <p:spPr bwMode="auto">
          <a:xfrm>
            <a:off x="7550962" y="1314450"/>
            <a:ext cx="657225" cy="611188"/>
          </a:xfrm>
          <a:prstGeom prst="rect">
            <a:avLst/>
          </a:prstGeom>
          <a:noFill/>
          <a:ln w="9525">
            <a:noFill/>
            <a:miter lim="800000"/>
            <a:headEnd/>
            <a:tailEnd/>
          </a:ln>
        </p:spPr>
      </p:pic>
      <p:sp>
        <p:nvSpPr>
          <p:cNvPr id="56" name="TextBox 55"/>
          <p:cNvSpPr txBox="1"/>
          <p:nvPr/>
        </p:nvSpPr>
        <p:spPr>
          <a:xfrm rot="16200000">
            <a:off x="-23059" y="4728845"/>
            <a:ext cx="1043048" cy="425758"/>
          </a:xfrm>
          <a:prstGeom prst="rect">
            <a:avLst/>
          </a:prstGeom>
          <a:noFill/>
        </p:spPr>
        <p:txBody>
          <a:bodyPr wrap="square" rtlCol="0">
            <a:spAutoFit/>
          </a:bodyPr>
          <a:lstStyle/>
          <a:p>
            <a:pPr algn="ctr">
              <a:lnSpc>
                <a:spcPts val="1300"/>
              </a:lnSpc>
            </a:pPr>
            <a:r>
              <a:rPr lang="en-US" sz="1200" b="1" dirty="0" smtClean="0">
                <a:solidFill>
                  <a:srgbClr val="0067C5"/>
                </a:solidFill>
              </a:rPr>
              <a:t>VM</a:t>
            </a:r>
          </a:p>
          <a:p>
            <a:pPr algn="ctr">
              <a:lnSpc>
                <a:spcPts val="1300"/>
              </a:lnSpc>
            </a:pPr>
            <a:r>
              <a:rPr lang="en-US" sz="1200" b="1" dirty="0" smtClean="0">
                <a:solidFill>
                  <a:srgbClr val="0067C5"/>
                </a:solidFill>
              </a:rPr>
              <a:t>Lifecycle</a:t>
            </a:r>
            <a:endParaRPr lang="en-US" sz="1200" b="1" dirty="0">
              <a:solidFill>
                <a:srgbClr val="0067C5"/>
              </a:solidFill>
            </a:endParaRPr>
          </a:p>
        </p:txBody>
      </p:sp>
      <p:sp>
        <p:nvSpPr>
          <p:cNvPr id="73" name="Pentagon 72"/>
          <p:cNvSpPr/>
          <p:nvPr/>
        </p:nvSpPr>
        <p:spPr bwMode="auto">
          <a:xfrm>
            <a:off x="729204" y="4584175"/>
            <a:ext cx="1709195" cy="640080"/>
          </a:xfrm>
          <a:prstGeom prst="homePlate">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buClr>
                <a:srgbClr val="58A618"/>
              </a:buClr>
              <a:buFont typeface="Wingdings 2" charset="2"/>
              <a:buNone/>
            </a:pPr>
            <a:r>
              <a:rPr lang="en-US" sz="1600" dirty="0" smtClean="0">
                <a:solidFill>
                  <a:srgbClr val="0067C5"/>
                </a:solidFill>
              </a:rPr>
              <a:t>Setup</a:t>
            </a:r>
            <a:endParaRPr lang="en-US" sz="1600" dirty="0">
              <a:solidFill>
                <a:srgbClr val="0067C5"/>
              </a:solidFill>
            </a:endParaRPr>
          </a:p>
        </p:txBody>
      </p:sp>
      <p:sp>
        <p:nvSpPr>
          <p:cNvPr id="74" name="Chevron 73"/>
          <p:cNvSpPr/>
          <p:nvPr/>
        </p:nvSpPr>
        <p:spPr bwMode="auto">
          <a:xfrm>
            <a:off x="3717665" y="4584175"/>
            <a:ext cx="1828800" cy="640080"/>
          </a:xfrm>
          <a:prstGeom prst="chevron">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buClr>
                <a:srgbClr val="58A618"/>
              </a:buClr>
              <a:buFont typeface="Wingdings 2" charset="2"/>
              <a:buNone/>
            </a:pPr>
            <a:r>
              <a:rPr lang="en-US" sz="1600" dirty="0" smtClean="0">
                <a:solidFill>
                  <a:srgbClr val="0067C5"/>
                </a:solidFill>
              </a:rPr>
              <a:t>Maintain</a:t>
            </a:r>
            <a:endParaRPr lang="en-US" sz="1600" dirty="0">
              <a:solidFill>
                <a:srgbClr val="0067C5"/>
              </a:solidFill>
            </a:endParaRPr>
          </a:p>
        </p:txBody>
      </p:sp>
      <p:sp>
        <p:nvSpPr>
          <p:cNvPr id="75" name="Chevron 74"/>
          <p:cNvSpPr/>
          <p:nvPr/>
        </p:nvSpPr>
        <p:spPr bwMode="auto">
          <a:xfrm>
            <a:off x="5262445" y="4584175"/>
            <a:ext cx="1828800" cy="640080"/>
          </a:xfrm>
          <a:prstGeom prst="chevron">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buClr>
                <a:srgbClr val="58A618"/>
              </a:buClr>
            </a:pPr>
            <a:r>
              <a:rPr lang="en-US" sz="1600" dirty="0" smtClean="0">
                <a:solidFill>
                  <a:srgbClr val="0067C5"/>
                </a:solidFill>
              </a:rPr>
              <a:t>Protect</a:t>
            </a:r>
            <a:endParaRPr lang="en-US" sz="1600" dirty="0">
              <a:solidFill>
                <a:srgbClr val="0067C5"/>
              </a:solidFill>
            </a:endParaRPr>
          </a:p>
        </p:txBody>
      </p:sp>
      <p:sp>
        <p:nvSpPr>
          <p:cNvPr id="76" name="Chevron 75"/>
          <p:cNvSpPr/>
          <p:nvPr/>
        </p:nvSpPr>
        <p:spPr bwMode="auto">
          <a:xfrm>
            <a:off x="6816525" y="4584175"/>
            <a:ext cx="2057400" cy="640080"/>
          </a:xfrm>
          <a:prstGeom prst="chevron">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buClr>
                <a:srgbClr val="58A618"/>
              </a:buClr>
              <a:buFont typeface="Wingdings 2" charset="2"/>
              <a:buNone/>
            </a:pPr>
            <a:r>
              <a:rPr lang="en-US" sz="1600" dirty="0" smtClean="0">
                <a:solidFill>
                  <a:srgbClr val="0067C5"/>
                </a:solidFill>
              </a:rPr>
              <a:t>Decommission</a:t>
            </a:r>
            <a:endParaRPr lang="en-US" sz="1600" dirty="0">
              <a:solidFill>
                <a:srgbClr val="0067C5"/>
              </a:solidFill>
            </a:endParaRPr>
          </a:p>
        </p:txBody>
      </p:sp>
      <p:sp>
        <p:nvSpPr>
          <p:cNvPr id="77" name="Chevron 76"/>
          <p:cNvSpPr/>
          <p:nvPr/>
        </p:nvSpPr>
        <p:spPr bwMode="auto">
          <a:xfrm>
            <a:off x="2161310" y="4584175"/>
            <a:ext cx="1828800" cy="640080"/>
          </a:xfrm>
          <a:prstGeom prst="chevron">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buClr>
                <a:srgbClr val="58A618"/>
              </a:buClr>
              <a:buFont typeface="Wingdings 2" charset="2"/>
              <a:buNone/>
            </a:pPr>
            <a:r>
              <a:rPr lang="en-US" sz="1600" dirty="0" smtClean="0">
                <a:solidFill>
                  <a:srgbClr val="0067C5"/>
                </a:solidFill>
              </a:rPr>
              <a:t>Deploy</a:t>
            </a:r>
            <a:endParaRPr lang="en-US" sz="1600" dirty="0">
              <a:solidFill>
                <a:srgbClr val="0067C5"/>
              </a:solidFill>
            </a:endParaRPr>
          </a:p>
        </p:txBody>
      </p:sp>
      <p:sp>
        <p:nvSpPr>
          <p:cNvPr id="57" name="Line 20"/>
          <p:cNvSpPr>
            <a:spLocks noChangeShapeType="1"/>
          </p:cNvSpPr>
          <p:nvPr/>
        </p:nvSpPr>
        <p:spPr bwMode="auto">
          <a:xfrm rot="5400000" flipH="1" flipV="1">
            <a:off x="2712943" y="2880462"/>
            <a:ext cx="3200400" cy="1701"/>
          </a:xfrm>
          <a:prstGeom prst="line">
            <a:avLst/>
          </a:prstGeom>
          <a:noFill/>
          <a:ln w="9525" cap="rnd" cmpd="sng" algn="ctr">
            <a:solidFill>
              <a:schemeClr val="tx1"/>
            </a:solidFill>
            <a:prstDash val="dot"/>
            <a:round/>
            <a:headEnd type="none" w="med" len="med"/>
            <a:tailEnd type="none" w="med" len="med"/>
          </a:ln>
        </p:spPr>
        <p:txBody>
          <a:bodyPr anchor="ctr"/>
          <a:lstStyle/>
          <a:p>
            <a:endParaRPr lang="en-US" dirty="0">
              <a:solidFill>
                <a:srgbClr val="000000"/>
              </a:solidFill>
            </a:endParaRPr>
          </a:p>
        </p:txBody>
      </p:sp>
      <p:sp>
        <p:nvSpPr>
          <p:cNvPr id="58" name="Line 20"/>
          <p:cNvSpPr>
            <a:spLocks noChangeShapeType="1"/>
          </p:cNvSpPr>
          <p:nvPr/>
        </p:nvSpPr>
        <p:spPr bwMode="auto">
          <a:xfrm rot="5400000" flipH="1" flipV="1">
            <a:off x="1601965" y="5824094"/>
            <a:ext cx="1097280" cy="1701"/>
          </a:xfrm>
          <a:prstGeom prst="line">
            <a:avLst/>
          </a:prstGeom>
          <a:noFill/>
          <a:ln w="9525" cap="rnd" cmpd="sng" algn="ctr">
            <a:solidFill>
              <a:schemeClr val="tx1"/>
            </a:solidFill>
            <a:prstDash val="dot"/>
            <a:round/>
            <a:headEnd type="none" w="med" len="med"/>
            <a:tailEnd type="none" w="med" len="med"/>
          </a:ln>
        </p:spPr>
        <p:txBody>
          <a:bodyPr anchor="ctr"/>
          <a:lstStyle/>
          <a:p>
            <a:endParaRPr lang="en-US" dirty="0">
              <a:solidFill>
                <a:srgbClr val="000000"/>
              </a:solidFill>
            </a:endParaRPr>
          </a:p>
        </p:txBody>
      </p:sp>
      <p:sp>
        <p:nvSpPr>
          <p:cNvPr id="59" name="Line 20"/>
          <p:cNvSpPr>
            <a:spLocks noChangeShapeType="1"/>
          </p:cNvSpPr>
          <p:nvPr/>
        </p:nvSpPr>
        <p:spPr bwMode="auto">
          <a:xfrm rot="5400000" flipH="1" flipV="1">
            <a:off x="3178052" y="5824094"/>
            <a:ext cx="1097280" cy="1701"/>
          </a:xfrm>
          <a:prstGeom prst="line">
            <a:avLst/>
          </a:prstGeom>
          <a:noFill/>
          <a:ln w="9525" cap="rnd" cmpd="sng" algn="ctr">
            <a:solidFill>
              <a:schemeClr val="tx1"/>
            </a:solidFill>
            <a:prstDash val="dot"/>
            <a:round/>
            <a:headEnd type="none" w="med" len="med"/>
            <a:tailEnd type="none" w="med" len="med"/>
          </a:ln>
        </p:spPr>
        <p:txBody>
          <a:bodyPr anchor="ctr"/>
          <a:lstStyle/>
          <a:p>
            <a:endParaRPr lang="en-US" dirty="0">
              <a:solidFill>
                <a:srgbClr val="000000"/>
              </a:solidFill>
            </a:endParaRPr>
          </a:p>
        </p:txBody>
      </p:sp>
      <p:sp>
        <p:nvSpPr>
          <p:cNvPr id="60" name="Line 20"/>
          <p:cNvSpPr>
            <a:spLocks noChangeShapeType="1"/>
          </p:cNvSpPr>
          <p:nvPr/>
        </p:nvSpPr>
        <p:spPr bwMode="auto">
          <a:xfrm rot="5400000" flipH="1" flipV="1">
            <a:off x="4694335" y="5824094"/>
            <a:ext cx="1097280" cy="1701"/>
          </a:xfrm>
          <a:prstGeom prst="line">
            <a:avLst/>
          </a:prstGeom>
          <a:noFill/>
          <a:ln w="9525" cap="rnd" cmpd="sng" algn="ctr">
            <a:solidFill>
              <a:schemeClr val="tx1"/>
            </a:solidFill>
            <a:prstDash val="dot"/>
            <a:round/>
            <a:headEnd type="none" w="med" len="med"/>
            <a:tailEnd type="none" w="med" len="med"/>
          </a:ln>
        </p:spPr>
        <p:txBody>
          <a:bodyPr anchor="ctr"/>
          <a:lstStyle/>
          <a:p>
            <a:endParaRPr lang="en-US" dirty="0">
              <a:solidFill>
                <a:srgbClr val="000000"/>
              </a:solidFill>
            </a:endParaRPr>
          </a:p>
        </p:txBody>
      </p:sp>
      <p:sp>
        <p:nvSpPr>
          <p:cNvPr id="61" name="Line 20"/>
          <p:cNvSpPr>
            <a:spLocks noChangeShapeType="1"/>
          </p:cNvSpPr>
          <p:nvPr/>
        </p:nvSpPr>
        <p:spPr bwMode="auto">
          <a:xfrm rot="5400000" flipH="1" flipV="1">
            <a:off x="6245344" y="5824094"/>
            <a:ext cx="1097280" cy="1701"/>
          </a:xfrm>
          <a:prstGeom prst="line">
            <a:avLst/>
          </a:prstGeom>
          <a:noFill/>
          <a:ln w="9525" cap="rnd" cmpd="sng" algn="ctr">
            <a:solidFill>
              <a:schemeClr val="tx1"/>
            </a:solidFill>
            <a:prstDash val="dot"/>
            <a:round/>
            <a:headEnd type="none" w="med" len="med"/>
            <a:tailEnd type="none" w="med" len="med"/>
          </a:ln>
        </p:spPr>
        <p:txBody>
          <a:bodyPr anchor="ctr"/>
          <a:lstStyle/>
          <a:p>
            <a:endParaRPr lang="en-US" dirty="0">
              <a:solidFill>
                <a:srgbClr val="000000"/>
              </a:solidFill>
            </a:endParaRPr>
          </a:p>
        </p:txBody>
      </p:sp>
      <p:sp>
        <p:nvSpPr>
          <p:cNvPr id="63" name="TextBox 62"/>
          <p:cNvSpPr txBox="1"/>
          <p:nvPr/>
        </p:nvSpPr>
        <p:spPr>
          <a:xfrm>
            <a:off x="729205" y="5229216"/>
            <a:ext cx="1354238" cy="1384995"/>
          </a:xfrm>
          <a:prstGeom prst="rect">
            <a:avLst/>
          </a:prstGeom>
          <a:noFill/>
        </p:spPr>
        <p:txBody>
          <a:bodyPr wrap="square" lIns="0" rIns="0" rtlCol="0">
            <a:spAutoFit/>
          </a:bodyPr>
          <a:lstStyle/>
          <a:p>
            <a:pPr marL="112713" indent="-112713">
              <a:buClr>
                <a:srgbClr val="58A618"/>
              </a:buClr>
              <a:buFont typeface="Wingdings" pitchFamily="2" charset="2"/>
              <a:buChar char="§"/>
            </a:pPr>
            <a:r>
              <a:rPr lang="en-US" sz="1200" dirty="0" smtClean="0">
                <a:solidFill>
                  <a:srgbClr val="000000"/>
                </a:solidFill>
              </a:rPr>
              <a:t>Datastore discovery</a:t>
            </a:r>
          </a:p>
          <a:p>
            <a:pPr marL="112713" indent="-112713">
              <a:buClr>
                <a:srgbClr val="58A618"/>
              </a:buClr>
              <a:buFont typeface="Wingdings" pitchFamily="2" charset="2"/>
              <a:buChar char="§"/>
            </a:pPr>
            <a:r>
              <a:rPr lang="en-US" sz="1200" dirty="0" smtClean="0">
                <a:solidFill>
                  <a:srgbClr val="000000"/>
                </a:solidFill>
              </a:rPr>
              <a:t>Optimize host settings</a:t>
            </a:r>
          </a:p>
          <a:p>
            <a:pPr marL="112713" indent="-112713">
              <a:buClr>
                <a:srgbClr val="58A618"/>
              </a:buClr>
              <a:buFont typeface="Wingdings" pitchFamily="2" charset="2"/>
              <a:buChar char="§"/>
            </a:pPr>
            <a:r>
              <a:rPr lang="en-US" sz="1200" dirty="0" smtClean="0">
                <a:solidFill>
                  <a:srgbClr val="000000"/>
                </a:solidFill>
              </a:rPr>
              <a:t>View controller health</a:t>
            </a:r>
          </a:p>
          <a:p>
            <a:pPr>
              <a:buClr>
                <a:srgbClr val="84BD00"/>
              </a:buClr>
              <a:buFont typeface="Wingdings" pitchFamily="2" charset="2"/>
              <a:buNone/>
            </a:pPr>
            <a:endParaRPr lang="en-US" sz="1200" dirty="0" smtClean="0">
              <a:solidFill>
                <a:srgbClr val="000000"/>
              </a:solidFill>
            </a:endParaRPr>
          </a:p>
        </p:txBody>
      </p:sp>
      <p:sp>
        <p:nvSpPr>
          <p:cNvPr id="64" name="Line 20"/>
          <p:cNvSpPr>
            <a:spLocks noChangeShapeType="1"/>
          </p:cNvSpPr>
          <p:nvPr/>
        </p:nvSpPr>
        <p:spPr bwMode="auto">
          <a:xfrm rot="16200000" flipH="1" flipV="1">
            <a:off x="4558753" y="287149"/>
            <a:ext cx="8578" cy="8412480"/>
          </a:xfrm>
          <a:prstGeom prst="line">
            <a:avLst/>
          </a:prstGeom>
          <a:noFill/>
          <a:ln w="9525" cap="rnd" cmpd="sng" algn="ctr">
            <a:solidFill>
              <a:schemeClr val="tx1"/>
            </a:solidFill>
            <a:prstDash val="dot"/>
            <a:round/>
            <a:headEnd type="none" w="med" len="med"/>
            <a:tailEnd type="none" w="med" len="med"/>
          </a:ln>
        </p:spPr>
        <p:txBody>
          <a:bodyPr anchor="ctr"/>
          <a:lstStyle/>
          <a:p>
            <a:endParaRPr lang="en-US" dirty="0">
              <a:solidFill>
                <a:srgbClr val="000000"/>
              </a:solidFill>
            </a:endParaRPr>
          </a:p>
        </p:txBody>
      </p:sp>
      <p:sp>
        <p:nvSpPr>
          <p:cNvPr id="65" name="TextBox 64"/>
          <p:cNvSpPr txBox="1"/>
          <p:nvPr/>
        </p:nvSpPr>
        <p:spPr>
          <a:xfrm>
            <a:off x="2245489" y="5229216"/>
            <a:ext cx="1390890" cy="1384995"/>
          </a:xfrm>
          <a:prstGeom prst="rect">
            <a:avLst/>
          </a:prstGeom>
          <a:noFill/>
        </p:spPr>
        <p:txBody>
          <a:bodyPr wrap="square" lIns="0" rIns="0" rtlCol="0">
            <a:spAutoFit/>
          </a:bodyPr>
          <a:lstStyle/>
          <a:p>
            <a:pPr marL="112713" indent="-112713">
              <a:buClr>
                <a:srgbClr val="58A618"/>
              </a:buClr>
              <a:buFont typeface="Wingdings" pitchFamily="2" charset="2"/>
              <a:buChar char="§"/>
            </a:pPr>
            <a:r>
              <a:rPr lang="en-US" sz="1200" dirty="0" smtClean="0">
                <a:solidFill>
                  <a:srgbClr val="000000"/>
                </a:solidFill>
              </a:rPr>
              <a:t>Provision datastores</a:t>
            </a:r>
          </a:p>
          <a:p>
            <a:pPr marL="112713" indent="-112713">
              <a:buClr>
                <a:srgbClr val="58A618"/>
              </a:buClr>
              <a:buFont typeface="Wingdings" pitchFamily="2" charset="2"/>
              <a:buChar char="§"/>
            </a:pPr>
            <a:r>
              <a:rPr lang="en-US" sz="1200" dirty="0" smtClean="0">
                <a:solidFill>
                  <a:srgbClr val="000000"/>
                </a:solidFill>
              </a:rPr>
              <a:t>Create rapid clones</a:t>
            </a:r>
          </a:p>
          <a:p>
            <a:pPr marL="112713" indent="-112713">
              <a:buClr>
                <a:srgbClr val="58A618"/>
              </a:buClr>
              <a:buFont typeface="Wingdings" pitchFamily="2" charset="2"/>
              <a:buChar char="§"/>
            </a:pPr>
            <a:r>
              <a:rPr lang="en-US" sz="1200" dirty="0" smtClean="0">
                <a:solidFill>
                  <a:srgbClr val="000000"/>
                </a:solidFill>
              </a:rPr>
              <a:t>Copy Offload</a:t>
            </a:r>
          </a:p>
          <a:p>
            <a:pPr marL="112713" indent="-112713">
              <a:buClr>
                <a:srgbClr val="58A618"/>
              </a:buClr>
              <a:buFont typeface="Wingdings" pitchFamily="2" charset="2"/>
              <a:buChar char="§"/>
            </a:pPr>
            <a:r>
              <a:rPr lang="en-US" sz="1200" dirty="0" smtClean="0">
                <a:solidFill>
                  <a:srgbClr val="000000"/>
                </a:solidFill>
              </a:rPr>
              <a:t>Block zeroing</a:t>
            </a:r>
            <a:endParaRPr lang="en-US" sz="1100" dirty="0" smtClean="0">
              <a:solidFill>
                <a:srgbClr val="000000"/>
              </a:solidFill>
            </a:endParaRPr>
          </a:p>
          <a:p>
            <a:pPr>
              <a:buClr>
                <a:srgbClr val="84BD00"/>
              </a:buClr>
              <a:buFont typeface="Wingdings" pitchFamily="2" charset="2"/>
              <a:buNone/>
            </a:pPr>
            <a:endParaRPr lang="en-US" sz="1200" dirty="0" smtClean="0">
              <a:solidFill>
                <a:srgbClr val="000000"/>
              </a:solidFill>
            </a:endParaRPr>
          </a:p>
        </p:txBody>
      </p:sp>
      <p:sp>
        <p:nvSpPr>
          <p:cNvPr id="66" name="TextBox 65"/>
          <p:cNvSpPr txBox="1"/>
          <p:nvPr/>
        </p:nvSpPr>
        <p:spPr>
          <a:xfrm>
            <a:off x="3798426" y="5229215"/>
            <a:ext cx="1390890" cy="1200329"/>
          </a:xfrm>
          <a:prstGeom prst="rect">
            <a:avLst/>
          </a:prstGeom>
          <a:noFill/>
        </p:spPr>
        <p:txBody>
          <a:bodyPr wrap="square" lIns="0" rIns="0" rtlCol="0">
            <a:spAutoFit/>
          </a:bodyPr>
          <a:lstStyle/>
          <a:p>
            <a:pPr marL="112713" indent="-112713">
              <a:buClr>
                <a:srgbClr val="58A618"/>
              </a:buClr>
              <a:buFont typeface="Wingdings" pitchFamily="2" charset="2"/>
              <a:buChar char="§"/>
            </a:pPr>
            <a:r>
              <a:rPr lang="en-US" sz="1200" dirty="0" smtClean="0">
                <a:solidFill>
                  <a:srgbClr val="000000"/>
                </a:solidFill>
              </a:rPr>
              <a:t>Redeploy VMs from template</a:t>
            </a:r>
          </a:p>
          <a:p>
            <a:pPr marL="112713" indent="-112713">
              <a:buClr>
                <a:srgbClr val="58A618"/>
              </a:buClr>
              <a:buFont typeface="Wingdings" pitchFamily="2" charset="2"/>
              <a:buChar char="§"/>
            </a:pPr>
            <a:r>
              <a:rPr lang="en-US" sz="1200" dirty="0" smtClean="0">
                <a:solidFill>
                  <a:srgbClr val="000000"/>
                </a:solidFill>
              </a:rPr>
              <a:t>View utilization</a:t>
            </a:r>
          </a:p>
          <a:p>
            <a:pPr marL="112713" indent="-112713">
              <a:buClr>
                <a:srgbClr val="58A618"/>
              </a:buClr>
              <a:buFont typeface="Wingdings" pitchFamily="2" charset="2"/>
              <a:buChar char="§"/>
            </a:pPr>
            <a:r>
              <a:rPr lang="en-US" sz="1200" dirty="0" smtClean="0">
                <a:solidFill>
                  <a:srgbClr val="000000"/>
                </a:solidFill>
              </a:rPr>
              <a:t>Resize datastores</a:t>
            </a:r>
          </a:p>
          <a:p>
            <a:pPr marL="112713" indent="-112713">
              <a:buClr>
                <a:srgbClr val="58A618"/>
              </a:buClr>
              <a:buFont typeface="Wingdings" pitchFamily="2" charset="2"/>
              <a:buChar char="§"/>
            </a:pPr>
            <a:r>
              <a:rPr lang="en-US" sz="1200" dirty="0" smtClean="0">
                <a:solidFill>
                  <a:srgbClr val="000000"/>
                </a:solidFill>
              </a:rPr>
              <a:t>H/W assist lock</a:t>
            </a:r>
            <a:endParaRPr lang="en-US" sz="1100" dirty="0" smtClean="0">
              <a:solidFill>
                <a:srgbClr val="000000"/>
              </a:solidFill>
            </a:endParaRPr>
          </a:p>
          <a:p>
            <a:pPr>
              <a:buClr>
                <a:srgbClr val="84BD00"/>
              </a:buClr>
              <a:buFont typeface="Wingdings" pitchFamily="2" charset="2"/>
              <a:buNone/>
            </a:pPr>
            <a:endParaRPr lang="en-US" sz="1200" dirty="0" smtClean="0">
              <a:solidFill>
                <a:srgbClr val="000000"/>
              </a:solidFill>
            </a:endParaRPr>
          </a:p>
        </p:txBody>
      </p:sp>
      <p:sp>
        <p:nvSpPr>
          <p:cNvPr id="67" name="TextBox 66"/>
          <p:cNvSpPr txBox="1"/>
          <p:nvPr/>
        </p:nvSpPr>
        <p:spPr>
          <a:xfrm>
            <a:off x="5326284" y="5229215"/>
            <a:ext cx="1390890" cy="1200329"/>
          </a:xfrm>
          <a:prstGeom prst="rect">
            <a:avLst/>
          </a:prstGeom>
          <a:noFill/>
        </p:spPr>
        <p:txBody>
          <a:bodyPr wrap="square" lIns="0" rIns="0" rtlCol="0">
            <a:spAutoFit/>
          </a:bodyPr>
          <a:lstStyle/>
          <a:p>
            <a:pPr marL="112713" indent="-112713">
              <a:buClr>
                <a:srgbClr val="58A618"/>
              </a:buClr>
              <a:buFont typeface="Wingdings" pitchFamily="2" charset="2"/>
              <a:buChar char="§"/>
            </a:pPr>
            <a:r>
              <a:rPr lang="en-US" sz="1200" dirty="0" smtClean="0">
                <a:solidFill>
                  <a:srgbClr val="000000"/>
                </a:solidFill>
              </a:rPr>
              <a:t>Fast, efficient backups</a:t>
            </a:r>
          </a:p>
          <a:p>
            <a:pPr marL="112713" indent="-112713">
              <a:buClr>
                <a:srgbClr val="58A618"/>
              </a:buClr>
              <a:buFont typeface="Wingdings" pitchFamily="2" charset="2"/>
              <a:buChar char="§"/>
            </a:pPr>
            <a:r>
              <a:rPr lang="en-US" sz="1200" dirty="0" smtClean="0">
                <a:solidFill>
                  <a:srgbClr val="000000"/>
                </a:solidFill>
              </a:rPr>
              <a:t>Rapidly restore</a:t>
            </a:r>
          </a:p>
          <a:p>
            <a:pPr marL="112713" indent="-112713">
              <a:buClr>
                <a:srgbClr val="58A618"/>
              </a:buClr>
              <a:buFont typeface="Wingdings" pitchFamily="2" charset="2"/>
              <a:buChar char="§"/>
            </a:pPr>
            <a:r>
              <a:rPr lang="en-US" sz="1200" dirty="0" smtClean="0">
                <a:solidFill>
                  <a:srgbClr val="000000"/>
                </a:solidFill>
              </a:rPr>
              <a:t>Automatic replication</a:t>
            </a:r>
          </a:p>
          <a:p>
            <a:pPr>
              <a:buClr>
                <a:srgbClr val="84BD00"/>
              </a:buClr>
              <a:buFont typeface="Wingdings" pitchFamily="2" charset="2"/>
              <a:buNone/>
            </a:pPr>
            <a:endParaRPr lang="en-US" sz="1200" dirty="0" smtClean="0">
              <a:solidFill>
                <a:srgbClr val="000000"/>
              </a:solidFill>
            </a:endParaRPr>
          </a:p>
        </p:txBody>
      </p:sp>
      <p:sp>
        <p:nvSpPr>
          <p:cNvPr id="68" name="TextBox 67"/>
          <p:cNvSpPr txBox="1"/>
          <p:nvPr/>
        </p:nvSpPr>
        <p:spPr>
          <a:xfrm>
            <a:off x="6888866" y="5229215"/>
            <a:ext cx="1676400" cy="830997"/>
          </a:xfrm>
          <a:prstGeom prst="rect">
            <a:avLst/>
          </a:prstGeom>
          <a:noFill/>
        </p:spPr>
        <p:txBody>
          <a:bodyPr wrap="square" lIns="0" rIns="0" rtlCol="0">
            <a:spAutoFit/>
          </a:bodyPr>
          <a:lstStyle/>
          <a:p>
            <a:pPr marL="112713" indent="-112713">
              <a:buClr>
                <a:srgbClr val="58A618"/>
              </a:buClr>
              <a:buFont typeface="Wingdings" pitchFamily="2" charset="2"/>
              <a:buChar char="§"/>
            </a:pPr>
            <a:r>
              <a:rPr lang="en-US" sz="1200" dirty="0" smtClean="0">
                <a:solidFill>
                  <a:srgbClr val="000000"/>
                </a:solidFill>
              </a:rPr>
              <a:t>Unregister VMs</a:t>
            </a:r>
          </a:p>
          <a:p>
            <a:pPr marL="112713" indent="-112713">
              <a:buClr>
                <a:srgbClr val="58A618"/>
              </a:buClr>
              <a:buFont typeface="Wingdings" pitchFamily="2" charset="2"/>
              <a:buChar char="§"/>
            </a:pPr>
            <a:r>
              <a:rPr lang="en-US" sz="1200" dirty="0" smtClean="0">
                <a:solidFill>
                  <a:srgbClr val="000000"/>
                </a:solidFill>
              </a:rPr>
              <a:t>Detach from hosts</a:t>
            </a:r>
          </a:p>
          <a:p>
            <a:pPr marL="112713" indent="-112713">
              <a:buClr>
                <a:srgbClr val="58A618"/>
              </a:buClr>
              <a:buFont typeface="Wingdings" pitchFamily="2" charset="2"/>
              <a:buChar char="§"/>
            </a:pPr>
            <a:r>
              <a:rPr lang="en-US" sz="1200" dirty="0" smtClean="0">
                <a:solidFill>
                  <a:srgbClr val="000000"/>
                </a:solidFill>
              </a:rPr>
              <a:t>Destroy storage objects</a:t>
            </a:r>
            <a:endParaRPr lang="en-US" sz="1100" dirty="0" smtClean="0">
              <a:solidFill>
                <a:srgbClr val="000000"/>
              </a:solidFill>
            </a:endParaRPr>
          </a:p>
        </p:txBody>
      </p:sp>
    </p:spTree>
    <p:extLst>
      <p:ext uri="{BB962C8B-B14F-4D97-AF65-F5344CB8AC3E}">
        <p14:creationId xmlns:p14="http://schemas.microsoft.com/office/powerpoint/2010/main" val="42926643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194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7"/>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1743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21943">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21943">
                                            <p:txEl>
                                              <p:pRg st="5" end="5"/>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21943">
                                            <p:txEl>
                                              <p:pRg st="6" end="6"/>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721943">
                                            <p:txEl>
                                              <p:pRg st="7" end="7"/>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721943">
                                            <p:txEl>
                                              <p:pRg st="8" end="8"/>
                                            </p:tx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73" grpId="0" animBg="1"/>
      <p:bldP spid="74" grpId="0" animBg="1"/>
      <p:bldP spid="75" grpId="0" animBg="1"/>
      <p:bldP spid="76" grpId="0" animBg="1"/>
      <p:bldP spid="77" grpId="0" animBg="1"/>
      <p:bldP spid="58" grpId="0" animBg="1"/>
      <p:bldP spid="59" grpId="0" animBg="1"/>
      <p:bldP spid="60" grpId="0" animBg="1"/>
      <p:bldP spid="61" grpId="0" animBg="1"/>
      <p:bldP spid="63" grpId="0"/>
      <p:bldP spid="65" grpId="0"/>
      <p:bldP spid="66" grpId="0"/>
      <p:bldP spid="67" grpId="0"/>
      <p:bldP spid="68"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AutoShape 4" descr="CitrixScreenShot"/>
          <p:cNvSpPr>
            <a:spLocks noChangeAspect="1" noChangeArrowheads="1"/>
          </p:cNvSpPr>
          <p:nvPr/>
        </p:nvSpPr>
        <p:spPr bwMode="auto">
          <a:xfrm>
            <a:off x="3429000" y="2301766"/>
            <a:ext cx="1752600" cy="1284348"/>
          </a:xfrm>
          <a:prstGeom prst="roundRect">
            <a:avLst>
              <a:gd name="adj" fmla="val 833"/>
            </a:avLst>
          </a:prstGeom>
          <a:blipFill dpi="0" rotWithShape="1">
            <a:blip r:embed="rId3" cstate="email"/>
            <a:srcRect/>
            <a:stretch>
              <a:fillRect/>
            </a:stretch>
          </a:blipFill>
          <a:ln w="6350">
            <a:solidFill>
              <a:srgbClr val="B2B4B3"/>
            </a:solidFill>
            <a:round/>
            <a:headEnd/>
            <a:tailEnd/>
          </a:ln>
        </p:spPr>
        <p:txBody>
          <a:bodyPr wrap="none" anchor="ctr"/>
          <a:lstStyle/>
          <a:p>
            <a:pPr>
              <a:buClr>
                <a:srgbClr val="58A618"/>
              </a:buClr>
              <a:buFont typeface="Wingdings 2" pitchFamily="18" charset="2"/>
              <a:buNone/>
            </a:pPr>
            <a:endParaRPr lang="en-US" sz="1200">
              <a:solidFill>
                <a:srgbClr val="000000"/>
              </a:solidFill>
            </a:endParaRPr>
          </a:p>
        </p:txBody>
      </p:sp>
      <p:sp>
        <p:nvSpPr>
          <p:cNvPr id="22531" name="Rectangle 38"/>
          <p:cNvSpPr>
            <a:spLocks noChangeAspect="1" noChangeArrowheads="1"/>
          </p:cNvSpPr>
          <p:nvPr/>
        </p:nvSpPr>
        <p:spPr bwMode="auto">
          <a:xfrm>
            <a:off x="3421063" y="4321175"/>
            <a:ext cx="1620837" cy="1841500"/>
          </a:xfrm>
          <a:prstGeom prst="rect">
            <a:avLst/>
          </a:prstGeom>
          <a:solidFill>
            <a:schemeClr val="accent2"/>
          </a:solidFill>
          <a:ln w="9525">
            <a:noFill/>
            <a:miter lim="800000"/>
            <a:headEnd/>
            <a:tailEnd/>
          </a:ln>
        </p:spPr>
        <p:txBody>
          <a:bodyPr wrap="none" anchorCtr="1"/>
          <a:lstStyle/>
          <a:p>
            <a:pPr algn="ctr" eaLnBrk="0" hangingPunct="0">
              <a:buClr>
                <a:srgbClr val="58A618"/>
              </a:buClr>
              <a:buFont typeface="Wingdings 2" pitchFamily="18" charset="2"/>
              <a:buNone/>
            </a:pPr>
            <a:endParaRPr lang="en-US" sz="1600">
              <a:solidFill>
                <a:srgbClr val="000000"/>
              </a:solidFill>
            </a:endParaRPr>
          </a:p>
        </p:txBody>
      </p:sp>
      <p:sp>
        <p:nvSpPr>
          <p:cNvPr id="66562" name="Rectangle 38"/>
          <p:cNvSpPr>
            <a:spLocks noChangeAspect="1" noChangeArrowheads="1"/>
          </p:cNvSpPr>
          <p:nvPr/>
        </p:nvSpPr>
        <p:spPr bwMode="auto">
          <a:xfrm>
            <a:off x="3421063" y="4321175"/>
            <a:ext cx="1624012" cy="1841500"/>
          </a:xfrm>
          <a:prstGeom prst="rect">
            <a:avLst/>
          </a:prstGeom>
          <a:solidFill>
            <a:srgbClr val="DDDDDD"/>
          </a:solidFill>
          <a:ln w="9525">
            <a:noFill/>
            <a:miter lim="800000"/>
            <a:headEnd/>
            <a:tailEnd/>
          </a:ln>
        </p:spPr>
        <p:txBody>
          <a:bodyPr wrap="none" anchorCtr="1"/>
          <a:lstStyle/>
          <a:p>
            <a:pPr algn="ctr" eaLnBrk="0" hangingPunct="0">
              <a:buClr>
                <a:srgbClr val="58A618"/>
              </a:buClr>
              <a:buFont typeface="Wingdings 2" pitchFamily="18" charset="2"/>
              <a:buNone/>
            </a:pPr>
            <a:endParaRPr lang="en-US" sz="1600">
              <a:solidFill>
                <a:srgbClr val="000000"/>
              </a:solidFill>
            </a:endParaRPr>
          </a:p>
        </p:txBody>
      </p:sp>
      <p:sp>
        <p:nvSpPr>
          <p:cNvPr id="22533" name="AutoShape 65"/>
          <p:cNvSpPr>
            <a:spLocks noChangeArrowheads="1"/>
          </p:cNvSpPr>
          <p:nvPr/>
        </p:nvSpPr>
        <p:spPr bwMode="auto">
          <a:xfrm flipV="1">
            <a:off x="1868488" y="3140075"/>
            <a:ext cx="876300" cy="685800"/>
          </a:xfrm>
          <a:prstGeom prst="triangle">
            <a:avLst>
              <a:gd name="adj" fmla="val 50000"/>
            </a:avLst>
          </a:prstGeom>
          <a:gradFill rotWithShape="1">
            <a:gsLst>
              <a:gs pos="0">
                <a:schemeClr val="hlink">
                  <a:alpha val="46001"/>
                </a:schemeClr>
              </a:gs>
              <a:gs pos="100000">
                <a:srgbClr val="F2F5FC"/>
              </a:gs>
            </a:gsLst>
            <a:lin ang="5400000" scaled="1"/>
          </a:gradFill>
          <a:ln w="12700">
            <a:noFill/>
            <a:miter lim="800000"/>
            <a:headEnd/>
            <a:tailEnd/>
          </a:ln>
        </p:spPr>
        <p:txBody>
          <a:bodyPr rot="10800000" wrap="none" anchor="ctr"/>
          <a:lstStyle/>
          <a:p>
            <a:pPr eaLnBrk="0" hangingPunct="0">
              <a:lnSpc>
                <a:spcPct val="90000"/>
              </a:lnSpc>
              <a:spcBef>
                <a:spcPct val="20000"/>
              </a:spcBef>
              <a:buClr>
                <a:srgbClr val="58A618"/>
              </a:buClr>
              <a:buFont typeface="Wingdings 2" pitchFamily="18" charset="2"/>
              <a:buNone/>
            </a:pPr>
            <a:endParaRPr lang="en-US" sz="1600" b="1">
              <a:solidFill>
                <a:srgbClr val="005BAE"/>
              </a:solidFill>
            </a:endParaRPr>
          </a:p>
        </p:txBody>
      </p:sp>
      <p:sp>
        <p:nvSpPr>
          <p:cNvPr id="22534" name="Line 17"/>
          <p:cNvSpPr>
            <a:spLocks noChangeShapeType="1"/>
          </p:cNvSpPr>
          <p:nvPr/>
        </p:nvSpPr>
        <p:spPr bwMode="auto">
          <a:xfrm flipH="1">
            <a:off x="1776413" y="4419600"/>
            <a:ext cx="0" cy="635000"/>
          </a:xfrm>
          <a:prstGeom prst="line">
            <a:avLst/>
          </a:prstGeom>
          <a:noFill/>
          <a:ln w="28575">
            <a:solidFill>
              <a:schemeClr val="hlink"/>
            </a:solidFill>
            <a:round/>
            <a:headEnd/>
            <a:tailEnd/>
          </a:ln>
        </p:spPr>
        <p:txBody>
          <a:bodyPr wrap="none" anchor="ctr"/>
          <a:lstStyle/>
          <a:p>
            <a:pPr>
              <a:buClr>
                <a:srgbClr val="58A618"/>
              </a:buClr>
              <a:buFont typeface="Wingdings 2" pitchFamily="18" charset="2"/>
              <a:buNone/>
            </a:pPr>
            <a:endParaRPr lang="en-US" sz="1200">
              <a:solidFill>
                <a:srgbClr val="000000"/>
              </a:solidFill>
            </a:endParaRPr>
          </a:p>
        </p:txBody>
      </p:sp>
      <p:sp>
        <p:nvSpPr>
          <p:cNvPr id="22535" name="AutoShape 63" descr="Zig zag"/>
          <p:cNvSpPr>
            <a:spLocks noChangeArrowheads="1"/>
          </p:cNvSpPr>
          <p:nvPr/>
        </p:nvSpPr>
        <p:spPr bwMode="auto">
          <a:xfrm>
            <a:off x="752475" y="5083175"/>
            <a:ext cx="2033588" cy="774700"/>
          </a:xfrm>
          <a:prstGeom prst="roundRect">
            <a:avLst>
              <a:gd name="adj" fmla="val 16667"/>
            </a:avLst>
          </a:prstGeom>
          <a:pattFill prst="zigZag">
            <a:fgClr>
              <a:schemeClr val="bg1">
                <a:lumMod val="85000"/>
              </a:schemeClr>
            </a:fgClr>
            <a:bgClr>
              <a:srgbClr val="FFFFFF"/>
            </a:bgClr>
          </a:pattFill>
          <a:ln w="25400">
            <a:solidFill>
              <a:schemeClr val="hlink"/>
            </a:solidFill>
            <a:round/>
            <a:headEnd/>
            <a:tailEnd/>
          </a:ln>
        </p:spPr>
        <p:txBody>
          <a:bodyPr wrap="none" anchor="ctr"/>
          <a:lstStyle/>
          <a:p>
            <a:pPr algn="ctr" eaLnBrk="0" hangingPunct="0">
              <a:lnSpc>
                <a:spcPct val="90000"/>
              </a:lnSpc>
              <a:spcBef>
                <a:spcPct val="20000"/>
              </a:spcBef>
              <a:buClr>
                <a:srgbClr val="58A618"/>
              </a:buClr>
              <a:buFont typeface="Wingdings 2" pitchFamily="18" charset="2"/>
              <a:buNone/>
            </a:pPr>
            <a:r>
              <a:rPr lang="en-US" sz="1600" b="1">
                <a:solidFill>
                  <a:srgbClr val="005BAE"/>
                </a:solidFill>
              </a:rPr>
              <a:t>NetApp</a:t>
            </a:r>
            <a:br>
              <a:rPr lang="en-US" sz="1600" b="1">
                <a:solidFill>
                  <a:srgbClr val="005BAE"/>
                </a:solidFill>
              </a:rPr>
            </a:br>
            <a:r>
              <a:rPr lang="en-US" sz="1600" b="1">
                <a:solidFill>
                  <a:srgbClr val="005BAE"/>
                </a:solidFill>
              </a:rPr>
              <a:t>Virtualized Storage </a:t>
            </a:r>
          </a:p>
        </p:txBody>
      </p:sp>
      <p:sp>
        <p:nvSpPr>
          <p:cNvPr id="22536" name="AutoShape 65"/>
          <p:cNvSpPr>
            <a:spLocks noChangeArrowheads="1"/>
          </p:cNvSpPr>
          <p:nvPr/>
        </p:nvSpPr>
        <p:spPr bwMode="auto">
          <a:xfrm flipV="1">
            <a:off x="738188" y="3140075"/>
            <a:ext cx="876300" cy="685800"/>
          </a:xfrm>
          <a:prstGeom prst="triangle">
            <a:avLst>
              <a:gd name="adj" fmla="val 50000"/>
            </a:avLst>
          </a:prstGeom>
          <a:gradFill rotWithShape="1">
            <a:gsLst>
              <a:gs pos="0">
                <a:schemeClr val="hlink">
                  <a:alpha val="46001"/>
                </a:schemeClr>
              </a:gs>
              <a:gs pos="100000">
                <a:srgbClr val="F2F5FC"/>
              </a:gs>
            </a:gsLst>
            <a:lin ang="5400000" scaled="1"/>
          </a:gradFill>
          <a:ln w="12700">
            <a:noFill/>
            <a:miter lim="800000"/>
            <a:headEnd/>
            <a:tailEnd/>
          </a:ln>
        </p:spPr>
        <p:txBody>
          <a:bodyPr rot="10800000" wrap="none" anchor="ctr"/>
          <a:lstStyle/>
          <a:p>
            <a:pPr eaLnBrk="0" hangingPunct="0">
              <a:lnSpc>
                <a:spcPct val="90000"/>
              </a:lnSpc>
              <a:spcBef>
                <a:spcPct val="20000"/>
              </a:spcBef>
              <a:buClr>
                <a:srgbClr val="58A618"/>
              </a:buClr>
              <a:buFont typeface="Wingdings 2" pitchFamily="18" charset="2"/>
              <a:buNone/>
            </a:pPr>
            <a:endParaRPr lang="en-US" sz="1600" b="1">
              <a:solidFill>
                <a:srgbClr val="005BAE"/>
              </a:solidFill>
            </a:endParaRPr>
          </a:p>
        </p:txBody>
      </p:sp>
      <p:sp>
        <p:nvSpPr>
          <p:cNvPr id="22537" name="Line 28"/>
          <p:cNvSpPr>
            <a:spLocks noChangeShapeType="1"/>
          </p:cNvSpPr>
          <p:nvPr/>
        </p:nvSpPr>
        <p:spPr bwMode="auto">
          <a:xfrm>
            <a:off x="1220788" y="4440238"/>
            <a:ext cx="1092200" cy="0"/>
          </a:xfrm>
          <a:prstGeom prst="line">
            <a:avLst/>
          </a:prstGeom>
          <a:noFill/>
          <a:ln w="38100">
            <a:solidFill>
              <a:schemeClr val="hlink"/>
            </a:solidFill>
            <a:round/>
            <a:headEnd/>
            <a:tailEnd/>
          </a:ln>
        </p:spPr>
        <p:txBody>
          <a:bodyPr wrap="none" anchor="ctr">
            <a:spAutoFit/>
          </a:bodyPr>
          <a:lstStyle/>
          <a:p>
            <a:pPr>
              <a:buClr>
                <a:srgbClr val="58A618"/>
              </a:buClr>
              <a:buFont typeface="Wingdings 2" pitchFamily="18" charset="2"/>
              <a:buNone/>
            </a:pPr>
            <a:endParaRPr lang="en-US" sz="1200">
              <a:solidFill>
                <a:srgbClr val="000000"/>
              </a:solidFill>
            </a:endParaRPr>
          </a:p>
        </p:txBody>
      </p:sp>
      <p:sp>
        <p:nvSpPr>
          <p:cNvPr id="22538" name="Line 29"/>
          <p:cNvSpPr>
            <a:spLocks noChangeShapeType="1"/>
          </p:cNvSpPr>
          <p:nvPr/>
        </p:nvSpPr>
        <p:spPr bwMode="auto">
          <a:xfrm flipV="1">
            <a:off x="1233488" y="4135438"/>
            <a:ext cx="0" cy="304800"/>
          </a:xfrm>
          <a:prstGeom prst="line">
            <a:avLst/>
          </a:prstGeom>
          <a:noFill/>
          <a:ln w="38100">
            <a:solidFill>
              <a:schemeClr val="hlink"/>
            </a:solidFill>
            <a:round/>
            <a:headEnd/>
            <a:tailEnd/>
          </a:ln>
        </p:spPr>
        <p:txBody>
          <a:bodyPr anchor="ctr">
            <a:spAutoFit/>
          </a:bodyPr>
          <a:lstStyle/>
          <a:p>
            <a:pPr>
              <a:buClr>
                <a:srgbClr val="58A618"/>
              </a:buClr>
              <a:buFont typeface="Wingdings 2" pitchFamily="18" charset="2"/>
              <a:buNone/>
            </a:pPr>
            <a:endParaRPr lang="en-US" sz="1200">
              <a:solidFill>
                <a:srgbClr val="000000"/>
              </a:solidFill>
            </a:endParaRPr>
          </a:p>
        </p:txBody>
      </p:sp>
      <p:pic>
        <p:nvPicPr>
          <p:cNvPr id="22539" name="Picture 30" descr="generic_server"/>
          <p:cNvPicPr>
            <a:picLocks noChangeAspect="1" noChangeArrowheads="1"/>
          </p:cNvPicPr>
          <p:nvPr/>
        </p:nvPicPr>
        <p:blipFill>
          <a:blip r:embed="rId4" cstate="email"/>
          <a:srcRect/>
          <a:stretch>
            <a:fillRect/>
          </a:stretch>
        </p:blipFill>
        <p:spPr bwMode="auto">
          <a:xfrm>
            <a:off x="963613" y="3681413"/>
            <a:ext cx="455612" cy="647700"/>
          </a:xfrm>
          <a:prstGeom prst="rect">
            <a:avLst/>
          </a:prstGeom>
          <a:noFill/>
          <a:ln w="9525">
            <a:noFill/>
            <a:miter lim="800000"/>
            <a:headEnd/>
            <a:tailEnd/>
          </a:ln>
        </p:spPr>
      </p:pic>
      <p:sp>
        <p:nvSpPr>
          <p:cNvPr id="22540" name="Line 31"/>
          <p:cNvSpPr>
            <a:spLocks noChangeShapeType="1"/>
          </p:cNvSpPr>
          <p:nvPr/>
        </p:nvSpPr>
        <p:spPr bwMode="auto">
          <a:xfrm flipV="1">
            <a:off x="2327275" y="4149725"/>
            <a:ext cx="0" cy="304800"/>
          </a:xfrm>
          <a:prstGeom prst="line">
            <a:avLst/>
          </a:prstGeom>
          <a:noFill/>
          <a:ln w="38100">
            <a:solidFill>
              <a:schemeClr val="hlink"/>
            </a:solidFill>
            <a:round/>
            <a:headEnd/>
            <a:tailEnd/>
          </a:ln>
        </p:spPr>
        <p:txBody>
          <a:bodyPr anchor="ctr">
            <a:spAutoFit/>
          </a:bodyPr>
          <a:lstStyle/>
          <a:p>
            <a:pPr>
              <a:buClr>
                <a:srgbClr val="58A618"/>
              </a:buClr>
              <a:buFont typeface="Wingdings 2" pitchFamily="18" charset="2"/>
              <a:buNone/>
            </a:pPr>
            <a:endParaRPr lang="en-US" sz="1200">
              <a:solidFill>
                <a:srgbClr val="000000"/>
              </a:solidFill>
            </a:endParaRPr>
          </a:p>
        </p:txBody>
      </p:sp>
      <p:pic>
        <p:nvPicPr>
          <p:cNvPr id="22541" name="Picture 32" descr="generic_server"/>
          <p:cNvPicPr>
            <a:picLocks noChangeAspect="1" noChangeArrowheads="1"/>
          </p:cNvPicPr>
          <p:nvPr/>
        </p:nvPicPr>
        <p:blipFill>
          <a:blip r:embed="rId4" cstate="email"/>
          <a:srcRect/>
          <a:stretch>
            <a:fillRect/>
          </a:stretch>
        </p:blipFill>
        <p:spPr bwMode="auto">
          <a:xfrm>
            <a:off x="2093913" y="3681413"/>
            <a:ext cx="455612" cy="647700"/>
          </a:xfrm>
          <a:prstGeom prst="rect">
            <a:avLst/>
          </a:prstGeom>
          <a:noFill/>
          <a:ln w="9525">
            <a:noFill/>
            <a:miter lim="800000"/>
            <a:headEnd/>
            <a:tailEnd/>
          </a:ln>
        </p:spPr>
      </p:pic>
      <p:grpSp>
        <p:nvGrpSpPr>
          <p:cNvPr id="2" name="Freeform 48"/>
          <p:cNvGrpSpPr>
            <a:grpSpLocks/>
          </p:cNvGrpSpPr>
          <p:nvPr/>
        </p:nvGrpSpPr>
        <p:grpSpPr bwMode="auto">
          <a:xfrm>
            <a:off x="831850" y="2576513"/>
            <a:ext cx="1776413" cy="231775"/>
            <a:chOff x="432816" y="1237488"/>
            <a:chExt cx="1395984" cy="170688"/>
          </a:xfrm>
        </p:grpSpPr>
        <p:pic>
          <p:nvPicPr>
            <p:cNvPr id="22587" name="Freeform 48"/>
            <p:cNvPicPr>
              <a:picLocks noChangeArrowheads="1"/>
            </p:cNvPicPr>
            <p:nvPr/>
          </p:nvPicPr>
          <p:blipFill>
            <a:blip r:embed="rId5" cstate="email"/>
            <a:srcRect/>
            <a:stretch>
              <a:fillRect/>
            </a:stretch>
          </p:blipFill>
          <p:spPr bwMode="auto">
            <a:xfrm>
              <a:off x="432816" y="1237488"/>
              <a:ext cx="1395984" cy="170688"/>
            </a:xfrm>
            <a:prstGeom prst="rect">
              <a:avLst/>
            </a:prstGeom>
            <a:noFill/>
            <a:ln w="9525">
              <a:noFill/>
              <a:miter lim="800000"/>
              <a:headEnd/>
              <a:tailEnd/>
            </a:ln>
          </p:spPr>
        </p:pic>
        <p:sp>
          <p:nvSpPr>
            <p:cNvPr id="22588" name="Text Box 89"/>
            <p:cNvSpPr txBox="1">
              <a:spLocks noChangeArrowheads="1"/>
            </p:cNvSpPr>
            <p:nvPr/>
          </p:nvSpPr>
          <p:spPr bwMode="auto">
            <a:xfrm>
              <a:off x="439765" y="1242531"/>
              <a:ext cx="1383124" cy="161882"/>
            </a:xfrm>
            <a:prstGeom prst="rect">
              <a:avLst/>
            </a:prstGeom>
            <a:noFill/>
            <a:ln w="9525">
              <a:noFill/>
              <a:miter lim="800000"/>
              <a:headEnd/>
              <a:tailEnd/>
            </a:ln>
          </p:spPr>
          <p:txBody>
            <a:bodyPr lIns="137114" tIns="68557" rIns="137114" bIns="68557" anchor="ctr"/>
            <a:lstStyle/>
            <a:p>
              <a:pPr defTabSz="1371600" eaLnBrk="0" hangingPunct="0">
                <a:buClr>
                  <a:srgbClr val="58A618"/>
                </a:buClr>
                <a:buFont typeface="Wingdings 2" pitchFamily="18" charset="2"/>
                <a:buNone/>
              </a:pPr>
              <a:endParaRPr lang="en-US" sz="1100">
                <a:solidFill>
                  <a:srgbClr val="000000"/>
                </a:solidFill>
              </a:endParaRPr>
            </a:p>
          </p:txBody>
        </p:sp>
      </p:grpSp>
      <p:sp>
        <p:nvSpPr>
          <p:cNvPr id="22545" name="Rectangle 2"/>
          <p:cNvSpPr txBox="1">
            <a:spLocks noChangeArrowheads="1"/>
          </p:cNvSpPr>
          <p:nvPr/>
        </p:nvSpPr>
        <p:spPr bwMode="auto">
          <a:xfrm>
            <a:off x="1170432" y="356616"/>
            <a:ext cx="8020050" cy="713232"/>
          </a:xfrm>
          <a:prstGeom prst="rect">
            <a:avLst/>
          </a:prstGeom>
          <a:noFill/>
          <a:ln w="9525">
            <a:noFill/>
            <a:miter lim="800000"/>
            <a:headEnd/>
            <a:tailEnd/>
          </a:ln>
        </p:spPr>
        <p:txBody>
          <a:bodyPr lIns="0" tIns="0" rIns="0" bIns="0" anchor="ctr"/>
          <a:lstStyle/>
          <a:p>
            <a:pPr>
              <a:buFont typeface="Wingdings 2" pitchFamily="18" charset="2"/>
              <a:buNone/>
            </a:pPr>
            <a:r>
              <a:rPr lang="en-US" sz="3000" b="1" dirty="0" smtClean="0">
                <a:solidFill>
                  <a:srgbClr val="000000"/>
                </a:solidFill>
              </a:rPr>
              <a:t>Citrix Integrated </a:t>
            </a:r>
            <a:r>
              <a:rPr lang="en-US" sz="3000" b="1" dirty="0">
                <a:solidFill>
                  <a:srgbClr val="000000"/>
                </a:solidFill>
              </a:rPr>
              <a:t>Storage </a:t>
            </a:r>
            <a:r>
              <a:rPr lang="en-US" sz="3000" b="1" dirty="0" smtClean="0">
                <a:solidFill>
                  <a:srgbClr val="000000"/>
                </a:solidFill>
              </a:rPr>
              <a:t>Management</a:t>
            </a:r>
            <a:endParaRPr lang="en-US" sz="3000" b="1" dirty="0">
              <a:solidFill>
                <a:srgbClr val="000000"/>
              </a:solidFill>
            </a:endParaRPr>
          </a:p>
        </p:txBody>
      </p:sp>
      <p:cxnSp>
        <p:nvCxnSpPr>
          <p:cNvPr id="22548" name="Straight Arrow Connector 29"/>
          <p:cNvCxnSpPr>
            <a:cxnSpLocks noChangeShapeType="1"/>
          </p:cNvCxnSpPr>
          <p:nvPr/>
        </p:nvCxnSpPr>
        <p:spPr bwMode="auto">
          <a:xfrm rot="10800000">
            <a:off x="2794000" y="5578475"/>
            <a:ext cx="635000" cy="1588"/>
          </a:xfrm>
          <a:prstGeom prst="straightConnector1">
            <a:avLst/>
          </a:prstGeom>
          <a:noFill/>
          <a:ln w="41275">
            <a:solidFill>
              <a:srgbClr val="FF7B29"/>
            </a:solidFill>
            <a:round/>
            <a:headEnd type="triangle" w="med" len="med"/>
            <a:tailEnd type="triangle" w="med" len="med"/>
          </a:ln>
        </p:spPr>
      </p:cxnSp>
      <p:sp>
        <p:nvSpPr>
          <p:cNvPr id="22550" name="Rectangle 45"/>
          <p:cNvSpPr>
            <a:spLocks noChangeArrowheads="1"/>
          </p:cNvSpPr>
          <p:nvPr/>
        </p:nvSpPr>
        <p:spPr bwMode="auto">
          <a:xfrm>
            <a:off x="3503613" y="5108575"/>
            <a:ext cx="1460500" cy="901700"/>
          </a:xfrm>
          <a:prstGeom prst="rect">
            <a:avLst/>
          </a:prstGeom>
          <a:solidFill>
            <a:schemeClr val="bg1"/>
          </a:solidFill>
          <a:ln w="9525">
            <a:noFill/>
            <a:miter lim="800000"/>
            <a:headEnd/>
            <a:tailEnd/>
          </a:ln>
        </p:spPr>
        <p:txBody>
          <a:bodyPr wrap="none" anchor="ctr"/>
          <a:lstStyle/>
          <a:p>
            <a:pPr algn="ctr" eaLnBrk="0" hangingPunct="0">
              <a:buClr>
                <a:srgbClr val="58A618"/>
              </a:buClr>
              <a:buFont typeface="Wingdings 2" pitchFamily="18" charset="2"/>
              <a:buNone/>
            </a:pPr>
            <a:r>
              <a:rPr lang="en-US" sz="1200">
                <a:solidFill>
                  <a:srgbClr val="000000"/>
                </a:solidFill>
              </a:rPr>
              <a:t>Integrates </a:t>
            </a:r>
            <a:br>
              <a:rPr lang="en-US" sz="1200">
                <a:solidFill>
                  <a:srgbClr val="000000"/>
                </a:solidFill>
              </a:rPr>
            </a:br>
            <a:r>
              <a:rPr lang="en-US" sz="1200">
                <a:solidFill>
                  <a:srgbClr val="000000"/>
                </a:solidFill>
              </a:rPr>
              <a:t>advance storage </a:t>
            </a:r>
            <a:br>
              <a:rPr lang="en-US" sz="1200">
                <a:solidFill>
                  <a:srgbClr val="000000"/>
                </a:solidFill>
              </a:rPr>
            </a:br>
            <a:r>
              <a:rPr lang="en-US" sz="1200">
                <a:solidFill>
                  <a:srgbClr val="000000"/>
                </a:solidFill>
              </a:rPr>
              <a:t>features at </a:t>
            </a:r>
            <a:br>
              <a:rPr lang="en-US" sz="1200">
                <a:solidFill>
                  <a:srgbClr val="000000"/>
                </a:solidFill>
              </a:rPr>
            </a:br>
            <a:r>
              <a:rPr lang="en-US" sz="1200" b="1">
                <a:solidFill>
                  <a:srgbClr val="005BAE"/>
                </a:solidFill>
              </a:rPr>
              <a:t>policy</a:t>
            </a:r>
            <a:r>
              <a:rPr lang="en-US" sz="1200">
                <a:solidFill>
                  <a:srgbClr val="000000"/>
                </a:solidFill>
              </a:rPr>
              <a:t> level </a:t>
            </a:r>
          </a:p>
        </p:txBody>
      </p:sp>
      <p:sp>
        <p:nvSpPr>
          <p:cNvPr id="15379" name="Text Box 86"/>
          <p:cNvSpPr txBox="1">
            <a:spLocks noChangeArrowheads="1"/>
          </p:cNvSpPr>
          <p:nvPr/>
        </p:nvSpPr>
        <p:spPr bwMode="auto">
          <a:xfrm>
            <a:off x="6553200" y="2133600"/>
            <a:ext cx="1389062" cy="1384300"/>
          </a:xfrm>
          <a:prstGeom prst="rect">
            <a:avLst/>
          </a:prstGeom>
          <a:noFill/>
          <a:ln w="9525">
            <a:noFill/>
            <a:miter lim="800000"/>
            <a:headEnd/>
            <a:tailEnd/>
          </a:ln>
        </p:spPr>
        <p:txBody>
          <a:bodyPr>
            <a:spAutoFit/>
          </a:bodyPr>
          <a:lstStyle/>
          <a:p>
            <a:pPr>
              <a:buClr>
                <a:srgbClr val="58A618"/>
              </a:buClr>
              <a:buFont typeface="Wingdings" pitchFamily="2" charset="2"/>
              <a:buChar char="§"/>
            </a:pPr>
            <a:r>
              <a:rPr lang="en-US" sz="1400" dirty="0">
                <a:solidFill>
                  <a:srgbClr val="005BAE"/>
                </a:solidFill>
              </a:rPr>
              <a:t> Provisioning </a:t>
            </a:r>
          </a:p>
          <a:p>
            <a:pPr>
              <a:buClr>
                <a:srgbClr val="58A618"/>
              </a:buClr>
              <a:buFont typeface="Wingdings" pitchFamily="2" charset="2"/>
              <a:buChar char="§"/>
            </a:pPr>
            <a:r>
              <a:rPr lang="en-US" sz="1400" dirty="0">
                <a:solidFill>
                  <a:srgbClr val="005BAE"/>
                </a:solidFill>
              </a:rPr>
              <a:t> Backup </a:t>
            </a:r>
          </a:p>
          <a:p>
            <a:pPr>
              <a:buClr>
                <a:srgbClr val="58A618"/>
              </a:buClr>
              <a:buFont typeface="Wingdings" pitchFamily="2" charset="2"/>
              <a:buChar char="§"/>
            </a:pPr>
            <a:r>
              <a:rPr lang="en-US" sz="1400" dirty="0">
                <a:solidFill>
                  <a:srgbClr val="005BAE"/>
                </a:solidFill>
              </a:rPr>
              <a:t> Recovery</a:t>
            </a:r>
          </a:p>
          <a:p>
            <a:pPr>
              <a:buClr>
                <a:srgbClr val="58A618"/>
              </a:buClr>
              <a:buFont typeface="Wingdings" pitchFamily="2" charset="2"/>
              <a:buChar char="§"/>
            </a:pPr>
            <a:r>
              <a:rPr lang="en-US" sz="1400" dirty="0">
                <a:solidFill>
                  <a:srgbClr val="005BAE"/>
                </a:solidFill>
              </a:rPr>
              <a:t> Deduplication</a:t>
            </a:r>
          </a:p>
          <a:p>
            <a:pPr>
              <a:buClr>
                <a:srgbClr val="58A618"/>
              </a:buClr>
              <a:buFont typeface="Wingdings" pitchFamily="2" charset="2"/>
              <a:buChar char="§"/>
            </a:pPr>
            <a:r>
              <a:rPr lang="en-US" sz="1400" dirty="0">
                <a:solidFill>
                  <a:srgbClr val="005BAE"/>
                </a:solidFill>
              </a:rPr>
              <a:t> Cloning </a:t>
            </a:r>
          </a:p>
          <a:p>
            <a:pPr>
              <a:buClr>
                <a:srgbClr val="58A618"/>
              </a:buClr>
              <a:buFont typeface="Wingdings" pitchFamily="2" charset="2"/>
              <a:buChar char="§"/>
            </a:pPr>
            <a:r>
              <a:rPr lang="en-US" sz="1400" dirty="0">
                <a:solidFill>
                  <a:srgbClr val="005BAE"/>
                </a:solidFill>
              </a:rPr>
              <a:t> DR</a:t>
            </a:r>
          </a:p>
        </p:txBody>
      </p:sp>
      <p:grpSp>
        <p:nvGrpSpPr>
          <p:cNvPr id="3" name="Group 123"/>
          <p:cNvGrpSpPr>
            <a:grpSpLocks/>
          </p:cNvGrpSpPr>
          <p:nvPr/>
        </p:nvGrpSpPr>
        <p:grpSpPr bwMode="auto">
          <a:xfrm>
            <a:off x="5486400" y="1905000"/>
            <a:ext cx="800100" cy="1504950"/>
            <a:chOff x="9277350" y="2149475"/>
            <a:chExt cx="800100" cy="1504954"/>
          </a:xfrm>
        </p:grpSpPr>
        <p:pic>
          <p:nvPicPr>
            <p:cNvPr id="22561" name="Picture 24" descr="Technical1"/>
            <p:cNvPicPr>
              <a:picLocks noChangeAspect="1" noChangeArrowheads="1"/>
            </p:cNvPicPr>
            <p:nvPr/>
          </p:nvPicPr>
          <p:blipFill>
            <a:blip r:embed="rId6" cstate="email"/>
            <a:srcRect/>
            <a:stretch>
              <a:fillRect/>
            </a:stretch>
          </p:blipFill>
          <p:spPr bwMode="auto">
            <a:xfrm>
              <a:off x="9523412" y="2911479"/>
              <a:ext cx="307975" cy="742950"/>
            </a:xfrm>
            <a:prstGeom prst="rect">
              <a:avLst/>
            </a:prstGeom>
            <a:noFill/>
            <a:ln w="9525">
              <a:noFill/>
              <a:miter lim="800000"/>
              <a:headEnd/>
              <a:tailEnd/>
            </a:ln>
          </p:spPr>
        </p:pic>
        <p:sp>
          <p:nvSpPr>
            <p:cNvPr id="22562" name="Rectangle 63"/>
            <p:cNvSpPr>
              <a:spLocks noChangeArrowheads="1"/>
            </p:cNvSpPr>
            <p:nvPr/>
          </p:nvSpPr>
          <p:spPr bwMode="auto">
            <a:xfrm>
              <a:off x="9277350" y="2149475"/>
              <a:ext cx="800100" cy="488950"/>
            </a:xfrm>
            <a:prstGeom prst="rect">
              <a:avLst/>
            </a:prstGeom>
            <a:noFill/>
            <a:ln w="9525">
              <a:noFill/>
              <a:miter lim="800000"/>
              <a:headEnd/>
              <a:tailEnd/>
            </a:ln>
          </p:spPr>
          <p:txBody>
            <a:bodyPr wrap="none" lIns="0" tIns="0" rIns="0" bIns="0">
              <a:spAutoFit/>
            </a:bodyPr>
            <a:lstStyle/>
            <a:p>
              <a:pPr algn="ctr" eaLnBrk="0" hangingPunct="0">
                <a:buClr>
                  <a:srgbClr val="58A618"/>
                </a:buClr>
                <a:buFont typeface="Wingdings 2" pitchFamily="18" charset="2"/>
                <a:buNone/>
              </a:pPr>
              <a:r>
                <a:rPr lang="en-US" sz="1600" b="1" dirty="0">
                  <a:solidFill>
                    <a:srgbClr val="565656"/>
                  </a:solidFill>
                </a:rPr>
                <a:t>Desktop</a:t>
              </a:r>
            </a:p>
            <a:p>
              <a:pPr algn="ctr" eaLnBrk="0" hangingPunct="0">
                <a:buClr>
                  <a:srgbClr val="58A618"/>
                </a:buClr>
                <a:buFont typeface="Wingdings 2" pitchFamily="18" charset="2"/>
                <a:buNone/>
              </a:pPr>
              <a:r>
                <a:rPr lang="en-US" sz="1600" b="1" dirty="0">
                  <a:solidFill>
                    <a:srgbClr val="565656"/>
                  </a:solidFill>
                </a:rPr>
                <a:t>Admin</a:t>
              </a:r>
            </a:p>
          </p:txBody>
        </p:sp>
      </p:grpSp>
      <p:sp>
        <p:nvSpPr>
          <p:cNvPr id="98" name="Rectangle 45"/>
          <p:cNvSpPr>
            <a:spLocks noChangeArrowheads="1"/>
          </p:cNvSpPr>
          <p:nvPr/>
        </p:nvSpPr>
        <p:spPr bwMode="auto">
          <a:xfrm>
            <a:off x="3429000" y="1752600"/>
            <a:ext cx="1752600" cy="542925"/>
          </a:xfrm>
          <a:prstGeom prst="rect">
            <a:avLst/>
          </a:prstGeom>
          <a:solidFill>
            <a:schemeClr val="accent3"/>
          </a:solidFill>
          <a:ln w="9525">
            <a:noFill/>
            <a:miter lim="800000"/>
            <a:headEnd/>
            <a:tailEnd/>
          </a:ln>
        </p:spPr>
        <p:txBody>
          <a:bodyPr wrap="none" anchor="ctr"/>
          <a:lstStyle/>
          <a:p>
            <a:pPr algn="ctr" eaLnBrk="0" hangingPunct="0">
              <a:buClr>
                <a:srgbClr val="58A618"/>
              </a:buClr>
              <a:buFont typeface="Wingdings 2" pitchFamily="18" charset="2"/>
              <a:buNone/>
            </a:pPr>
            <a:r>
              <a:rPr lang="en-US" sz="1300" dirty="0">
                <a:solidFill>
                  <a:srgbClr val="FFFFFF"/>
                </a:solidFill>
              </a:rPr>
              <a:t> </a:t>
            </a:r>
            <a:r>
              <a:rPr lang="en-US" sz="1300" dirty="0" smtClean="0">
                <a:solidFill>
                  <a:srgbClr val="FFFFFF"/>
                </a:solidFill>
              </a:rPr>
              <a:t>Citrix</a:t>
            </a:r>
          </a:p>
          <a:p>
            <a:pPr algn="ctr" eaLnBrk="0" hangingPunct="0">
              <a:buClr>
                <a:srgbClr val="58A618"/>
              </a:buClr>
              <a:buFont typeface="Wingdings 2" pitchFamily="18" charset="2"/>
              <a:buNone/>
            </a:pPr>
            <a:r>
              <a:rPr lang="en-US" sz="1300" dirty="0" smtClean="0">
                <a:solidFill>
                  <a:srgbClr val="FFFFFF"/>
                </a:solidFill>
              </a:rPr>
              <a:t>XenCenter  </a:t>
            </a:r>
            <a:endParaRPr lang="en-US" sz="1300" dirty="0">
              <a:solidFill>
                <a:srgbClr val="FFFFFF"/>
              </a:solidFill>
            </a:endParaRPr>
          </a:p>
        </p:txBody>
      </p:sp>
      <p:cxnSp>
        <p:nvCxnSpPr>
          <p:cNvPr id="100" name="Straight Arrow Connector 29"/>
          <p:cNvCxnSpPr>
            <a:cxnSpLocks noChangeShapeType="1"/>
          </p:cNvCxnSpPr>
          <p:nvPr/>
        </p:nvCxnSpPr>
        <p:spPr bwMode="auto">
          <a:xfrm rot="5400000" flipH="1" flipV="1">
            <a:off x="3884613" y="3950852"/>
            <a:ext cx="612775" cy="1588"/>
          </a:xfrm>
          <a:prstGeom prst="straightConnector1">
            <a:avLst/>
          </a:prstGeom>
          <a:noFill/>
          <a:ln w="41275">
            <a:solidFill>
              <a:srgbClr val="FF7B29"/>
            </a:solidFill>
            <a:round/>
            <a:headEnd type="triangle" w="med" len="med"/>
            <a:tailEnd type="triangle" w="med" len="med"/>
          </a:ln>
        </p:spPr>
      </p:cxnSp>
      <p:cxnSp>
        <p:nvCxnSpPr>
          <p:cNvPr id="22556" name="Straight Arrow Connector 29"/>
          <p:cNvCxnSpPr>
            <a:cxnSpLocks noChangeShapeType="1"/>
          </p:cNvCxnSpPr>
          <p:nvPr/>
        </p:nvCxnSpPr>
        <p:spPr bwMode="auto">
          <a:xfrm rot="10800000">
            <a:off x="2705100" y="2784475"/>
            <a:ext cx="635000" cy="1588"/>
          </a:xfrm>
          <a:prstGeom prst="straightConnector1">
            <a:avLst/>
          </a:prstGeom>
          <a:noFill/>
          <a:ln w="41275">
            <a:solidFill>
              <a:srgbClr val="FF7B29"/>
            </a:solidFill>
            <a:round/>
            <a:headEnd type="triangle" w="med" len="med"/>
            <a:tailEnd type="triangle" w="med" len="med"/>
          </a:ln>
        </p:spPr>
      </p:cxnSp>
      <p:sp>
        <p:nvSpPr>
          <p:cNvPr id="22557" name="Text Box 92"/>
          <p:cNvSpPr txBox="1">
            <a:spLocks noChangeArrowheads="1"/>
          </p:cNvSpPr>
          <p:nvPr/>
        </p:nvSpPr>
        <p:spPr bwMode="auto">
          <a:xfrm>
            <a:off x="854075" y="2606675"/>
            <a:ext cx="1736725" cy="407988"/>
          </a:xfrm>
          <a:prstGeom prst="rect">
            <a:avLst/>
          </a:prstGeom>
          <a:solidFill>
            <a:schemeClr val="accent3"/>
          </a:solidFill>
          <a:ln w="9525">
            <a:noFill/>
            <a:miter lim="800000"/>
            <a:headEnd/>
            <a:tailEnd/>
          </a:ln>
        </p:spPr>
        <p:txBody>
          <a:bodyPr lIns="137114" tIns="68557" rIns="137114" bIns="68557" anchor="ctr"/>
          <a:lstStyle/>
          <a:p>
            <a:pPr algn="ctr" defTabSz="1371600" eaLnBrk="0" hangingPunct="0">
              <a:buClr>
                <a:srgbClr val="58A618"/>
              </a:buClr>
              <a:buFont typeface="Wingdings 2" pitchFamily="18" charset="2"/>
              <a:buNone/>
            </a:pPr>
            <a:r>
              <a:rPr lang="en-US" sz="1400">
                <a:solidFill>
                  <a:srgbClr val="FFFFFF"/>
                </a:solidFill>
              </a:rPr>
              <a:t>XenDesktop</a:t>
            </a:r>
          </a:p>
        </p:txBody>
      </p:sp>
      <p:sp>
        <p:nvSpPr>
          <p:cNvPr id="62" name="Rectangle 45"/>
          <p:cNvSpPr>
            <a:spLocks noChangeArrowheads="1"/>
          </p:cNvSpPr>
          <p:nvPr/>
        </p:nvSpPr>
        <p:spPr bwMode="auto">
          <a:xfrm>
            <a:off x="3429000" y="4333875"/>
            <a:ext cx="1612900" cy="698500"/>
          </a:xfrm>
          <a:prstGeom prst="rect">
            <a:avLst/>
          </a:prstGeom>
          <a:solidFill>
            <a:schemeClr val="accent3"/>
          </a:solidFill>
          <a:ln w="9525">
            <a:noFill/>
            <a:miter lim="800000"/>
            <a:headEnd/>
            <a:tailEnd/>
          </a:ln>
        </p:spPr>
        <p:txBody>
          <a:bodyPr wrap="none" anchor="ctr"/>
          <a:lstStyle/>
          <a:p>
            <a:pPr algn="ctr" eaLnBrk="0" hangingPunct="0">
              <a:buClr>
                <a:srgbClr val="58A618"/>
              </a:buClr>
              <a:buFont typeface="Wingdings 2" pitchFamily="18" charset="2"/>
              <a:buNone/>
            </a:pPr>
            <a:r>
              <a:rPr lang="en-US" sz="1300">
                <a:solidFill>
                  <a:srgbClr val="FFFFFF"/>
                </a:solidFill>
              </a:rPr>
              <a:t>Citrix StorageLink  </a:t>
            </a:r>
          </a:p>
        </p:txBody>
      </p:sp>
      <p:sp>
        <p:nvSpPr>
          <p:cNvPr id="65" name="Footer Placeholder 64"/>
          <p:cNvSpPr>
            <a:spLocks noGrp="1"/>
          </p:cNvSpPr>
          <p:nvPr>
            <p:ph type="ftr" sz="quarter" idx="4294967295"/>
          </p:nvPr>
        </p:nvSpPr>
        <p:spPr>
          <a:xfrm>
            <a:off x="2825495" y="6542992"/>
            <a:ext cx="3648457" cy="228600"/>
          </a:xfrm>
          <a:prstGeom prst="rect">
            <a:avLst/>
          </a:prstGeom>
        </p:spPr>
        <p:txBody>
          <a:bodyPr/>
          <a:lstStyle/>
          <a:p>
            <a:pPr>
              <a:defRPr/>
            </a:pPr>
            <a:r>
              <a:rPr lang="en-US" dirty="0">
                <a:solidFill>
                  <a:srgbClr val="A5A5A5"/>
                </a:solidFill>
              </a:rPr>
              <a:t>NetApp Confidential</a:t>
            </a:r>
          </a:p>
        </p:txBody>
      </p:sp>
      <p:grpSp>
        <p:nvGrpSpPr>
          <p:cNvPr id="4" name="Group 58"/>
          <p:cNvGrpSpPr/>
          <p:nvPr/>
        </p:nvGrpSpPr>
        <p:grpSpPr>
          <a:xfrm>
            <a:off x="592500" y="1772742"/>
            <a:ext cx="1919288" cy="818058"/>
            <a:chOff x="762000" y="2003425"/>
            <a:chExt cx="1919288" cy="818058"/>
          </a:xfrm>
        </p:grpSpPr>
        <p:pic>
          <p:nvPicPr>
            <p:cNvPr id="60" name="Picture 31" descr="flatscreen_monitor"/>
            <p:cNvPicPr>
              <a:picLocks noChangeAspect="1" noChangeArrowheads="1"/>
            </p:cNvPicPr>
            <p:nvPr/>
          </p:nvPicPr>
          <p:blipFill>
            <a:blip r:embed="rId7" cstate="email"/>
            <a:srcRect/>
            <a:stretch>
              <a:fillRect/>
            </a:stretch>
          </p:blipFill>
          <p:spPr bwMode="auto">
            <a:xfrm>
              <a:off x="1337670" y="2003425"/>
              <a:ext cx="430553" cy="432596"/>
            </a:xfrm>
            <a:prstGeom prst="rect">
              <a:avLst/>
            </a:prstGeom>
            <a:noFill/>
            <a:ln w="9525">
              <a:noFill/>
              <a:miter lim="800000"/>
              <a:headEnd/>
              <a:tailEnd/>
            </a:ln>
          </p:spPr>
        </p:pic>
        <p:pic>
          <p:nvPicPr>
            <p:cNvPr id="61" name="Picture 31" descr="flatscreen_monitor"/>
            <p:cNvPicPr>
              <a:picLocks noChangeAspect="1" noChangeArrowheads="1"/>
            </p:cNvPicPr>
            <p:nvPr/>
          </p:nvPicPr>
          <p:blipFill>
            <a:blip r:embed="rId7" cstate="email"/>
            <a:srcRect/>
            <a:stretch>
              <a:fillRect/>
            </a:stretch>
          </p:blipFill>
          <p:spPr bwMode="auto">
            <a:xfrm>
              <a:off x="1903745" y="2003425"/>
              <a:ext cx="430553" cy="432596"/>
            </a:xfrm>
            <a:prstGeom prst="rect">
              <a:avLst/>
            </a:prstGeom>
            <a:noFill/>
            <a:ln w="9525">
              <a:noFill/>
              <a:miter lim="800000"/>
              <a:headEnd/>
              <a:tailEnd/>
            </a:ln>
          </p:spPr>
        </p:pic>
        <p:pic>
          <p:nvPicPr>
            <p:cNvPr id="64" name="Picture 31" descr="flatscreen_monitor"/>
            <p:cNvPicPr>
              <a:picLocks noChangeAspect="1" noChangeArrowheads="1"/>
            </p:cNvPicPr>
            <p:nvPr/>
          </p:nvPicPr>
          <p:blipFill>
            <a:blip r:embed="rId7" cstate="email"/>
            <a:srcRect/>
            <a:stretch>
              <a:fillRect/>
            </a:stretch>
          </p:blipFill>
          <p:spPr bwMode="auto">
            <a:xfrm>
              <a:off x="762000" y="2013787"/>
              <a:ext cx="430553" cy="432596"/>
            </a:xfrm>
            <a:prstGeom prst="rect">
              <a:avLst/>
            </a:prstGeom>
            <a:noFill/>
            <a:ln w="9525">
              <a:noFill/>
              <a:miter lim="800000"/>
              <a:headEnd/>
              <a:tailEnd/>
            </a:ln>
          </p:spPr>
        </p:pic>
        <p:pic>
          <p:nvPicPr>
            <p:cNvPr id="66" name="Picture 31" descr="flatscreen_monitor"/>
            <p:cNvPicPr>
              <a:picLocks noChangeAspect="1" noChangeArrowheads="1"/>
            </p:cNvPicPr>
            <p:nvPr/>
          </p:nvPicPr>
          <p:blipFill>
            <a:blip r:embed="rId7" cstate="email"/>
            <a:srcRect/>
            <a:stretch>
              <a:fillRect/>
            </a:stretch>
          </p:blipFill>
          <p:spPr bwMode="auto">
            <a:xfrm>
              <a:off x="877134" y="2138126"/>
              <a:ext cx="430553" cy="432596"/>
            </a:xfrm>
            <a:prstGeom prst="rect">
              <a:avLst/>
            </a:prstGeom>
            <a:noFill/>
            <a:ln w="9525">
              <a:noFill/>
              <a:miter lim="800000"/>
              <a:headEnd/>
              <a:tailEnd/>
            </a:ln>
          </p:spPr>
        </p:pic>
        <p:pic>
          <p:nvPicPr>
            <p:cNvPr id="67" name="Picture 31" descr="flatscreen_monitor"/>
            <p:cNvPicPr>
              <a:picLocks noChangeAspect="1" noChangeArrowheads="1"/>
            </p:cNvPicPr>
            <p:nvPr/>
          </p:nvPicPr>
          <p:blipFill>
            <a:blip r:embed="rId7" cstate="email"/>
            <a:srcRect/>
            <a:stretch>
              <a:fillRect/>
            </a:stretch>
          </p:blipFill>
          <p:spPr bwMode="auto">
            <a:xfrm>
              <a:off x="992268" y="2262465"/>
              <a:ext cx="430553" cy="432596"/>
            </a:xfrm>
            <a:prstGeom prst="rect">
              <a:avLst/>
            </a:prstGeom>
            <a:noFill/>
            <a:ln w="9525">
              <a:noFill/>
              <a:miter lim="800000"/>
              <a:headEnd/>
              <a:tailEnd/>
            </a:ln>
          </p:spPr>
        </p:pic>
        <p:pic>
          <p:nvPicPr>
            <p:cNvPr id="68" name="Picture 31" descr="flatscreen_monitor"/>
            <p:cNvPicPr>
              <a:picLocks noChangeAspect="1" noChangeArrowheads="1"/>
            </p:cNvPicPr>
            <p:nvPr/>
          </p:nvPicPr>
          <p:blipFill>
            <a:blip r:embed="rId7" cstate="email"/>
            <a:srcRect/>
            <a:stretch>
              <a:fillRect/>
            </a:stretch>
          </p:blipFill>
          <p:spPr bwMode="auto">
            <a:xfrm>
              <a:off x="1452804" y="2127764"/>
              <a:ext cx="430553" cy="432596"/>
            </a:xfrm>
            <a:prstGeom prst="rect">
              <a:avLst/>
            </a:prstGeom>
            <a:noFill/>
            <a:ln w="9525">
              <a:noFill/>
              <a:miter lim="800000"/>
              <a:headEnd/>
              <a:tailEnd/>
            </a:ln>
          </p:spPr>
        </p:pic>
        <p:pic>
          <p:nvPicPr>
            <p:cNvPr id="69" name="Picture 31" descr="flatscreen_monitor"/>
            <p:cNvPicPr>
              <a:picLocks noChangeAspect="1" noChangeArrowheads="1"/>
            </p:cNvPicPr>
            <p:nvPr/>
          </p:nvPicPr>
          <p:blipFill>
            <a:blip r:embed="rId7" cstate="email"/>
            <a:srcRect/>
            <a:stretch>
              <a:fillRect/>
            </a:stretch>
          </p:blipFill>
          <p:spPr bwMode="auto">
            <a:xfrm>
              <a:off x="1567938" y="2252103"/>
              <a:ext cx="430553" cy="432596"/>
            </a:xfrm>
            <a:prstGeom prst="rect">
              <a:avLst/>
            </a:prstGeom>
            <a:noFill/>
            <a:ln w="9525">
              <a:noFill/>
              <a:miter lim="800000"/>
              <a:headEnd/>
              <a:tailEnd/>
            </a:ln>
          </p:spPr>
        </p:pic>
        <p:pic>
          <p:nvPicPr>
            <p:cNvPr id="70" name="Picture 31" descr="flatscreen_monitor"/>
            <p:cNvPicPr>
              <a:picLocks noChangeAspect="1" noChangeArrowheads="1"/>
            </p:cNvPicPr>
            <p:nvPr/>
          </p:nvPicPr>
          <p:blipFill>
            <a:blip r:embed="rId7" cstate="email"/>
            <a:srcRect/>
            <a:stretch>
              <a:fillRect/>
            </a:stretch>
          </p:blipFill>
          <p:spPr bwMode="auto">
            <a:xfrm>
              <a:off x="2018879" y="2127764"/>
              <a:ext cx="430553" cy="432596"/>
            </a:xfrm>
            <a:prstGeom prst="rect">
              <a:avLst/>
            </a:prstGeom>
            <a:noFill/>
            <a:ln w="9525">
              <a:noFill/>
              <a:miter lim="800000"/>
              <a:headEnd/>
              <a:tailEnd/>
            </a:ln>
          </p:spPr>
        </p:pic>
        <p:pic>
          <p:nvPicPr>
            <p:cNvPr id="71" name="Picture 31" descr="flatscreen_monitor"/>
            <p:cNvPicPr>
              <a:picLocks noChangeAspect="1" noChangeArrowheads="1"/>
            </p:cNvPicPr>
            <p:nvPr/>
          </p:nvPicPr>
          <p:blipFill>
            <a:blip r:embed="rId7" cstate="email"/>
            <a:srcRect/>
            <a:stretch>
              <a:fillRect/>
            </a:stretch>
          </p:blipFill>
          <p:spPr bwMode="auto">
            <a:xfrm>
              <a:off x="2134013" y="2252103"/>
              <a:ext cx="430553" cy="432596"/>
            </a:xfrm>
            <a:prstGeom prst="rect">
              <a:avLst/>
            </a:prstGeom>
            <a:noFill/>
            <a:ln w="9525">
              <a:noFill/>
              <a:miter lim="800000"/>
              <a:headEnd/>
              <a:tailEnd/>
            </a:ln>
          </p:spPr>
        </p:pic>
        <p:grpSp>
          <p:nvGrpSpPr>
            <p:cNvPr id="5" name="Group 71"/>
            <p:cNvGrpSpPr>
              <a:grpSpLocks noChangeAspect="1"/>
            </p:cNvGrpSpPr>
            <p:nvPr/>
          </p:nvGrpSpPr>
          <p:grpSpPr>
            <a:xfrm>
              <a:off x="1102509" y="2373427"/>
              <a:ext cx="465429" cy="448056"/>
              <a:chOff x="539750" y="2506663"/>
              <a:chExt cx="569913" cy="530225"/>
            </a:xfrm>
          </p:grpSpPr>
          <p:pic>
            <p:nvPicPr>
              <p:cNvPr id="79" name="Picture 36" descr="flatscreen_monitor"/>
              <p:cNvPicPr>
                <a:picLocks noChangeAspect="1" noChangeArrowheads="1"/>
              </p:cNvPicPr>
              <p:nvPr/>
            </p:nvPicPr>
            <p:blipFill>
              <a:blip r:embed="rId8" cstate="email"/>
              <a:srcRect/>
              <a:stretch>
                <a:fillRect/>
              </a:stretch>
            </p:blipFill>
            <p:spPr bwMode="auto">
              <a:xfrm>
                <a:off x="539750" y="2506663"/>
                <a:ext cx="569913" cy="530225"/>
              </a:xfrm>
              <a:prstGeom prst="rect">
                <a:avLst/>
              </a:prstGeom>
              <a:noFill/>
              <a:ln w="9525">
                <a:noFill/>
                <a:miter lim="800000"/>
                <a:headEnd/>
                <a:tailEnd/>
              </a:ln>
            </p:spPr>
          </p:pic>
          <p:pic>
            <p:nvPicPr>
              <p:cNvPr id="80" name="Picture 37" descr="windows_os_v1"/>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48712" y="2569464"/>
                <a:ext cx="356969" cy="25603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72"/>
            <p:cNvGrpSpPr>
              <a:grpSpLocks noChangeAspect="1"/>
            </p:cNvGrpSpPr>
            <p:nvPr/>
          </p:nvGrpSpPr>
          <p:grpSpPr>
            <a:xfrm>
              <a:off x="1694656" y="2373427"/>
              <a:ext cx="465429" cy="448056"/>
              <a:chOff x="539750" y="2506663"/>
              <a:chExt cx="569913" cy="530225"/>
            </a:xfrm>
          </p:grpSpPr>
          <p:pic>
            <p:nvPicPr>
              <p:cNvPr id="77" name="Picture 36" descr="flatscreen_monitor"/>
              <p:cNvPicPr>
                <a:picLocks noChangeAspect="1" noChangeArrowheads="1"/>
              </p:cNvPicPr>
              <p:nvPr/>
            </p:nvPicPr>
            <p:blipFill>
              <a:blip r:embed="rId8" cstate="email"/>
              <a:srcRect/>
              <a:stretch>
                <a:fillRect/>
              </a:stretch>
            </p:blipFill>
            <p:spPr bwMode="auto">
              <a:xfrm>
                <a:off x="539750" y="2506663"/>
                <a:ext cx="569913" cy="530225"/>
              </a:xfrm>
              <a:prstGeom prst="rect">
                <a:avLst/>
              </a:prstGeom>
              <a:noFill/>
              <a:ln w="9525">
                <a:noFill/>
                <a:miter lim="800000"/>
                <a:headEnd/>
                <a:tailEnd/>
              </a:ln>
            </p:spPr>
          </p:pic>
          <p:pic>
            <p:nvPicPr>
              <p:cNvPr id="78" name="Picture 37" descr="windows_os_v1"/>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48712" y="2569464"/>
                <a:ext cx="356969" cy="25603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73"/>
            <p:cNvGrpSpPr>
              <a:grpSpLocks noChangeAspect="1"/>
            </p:cNvGrpSpPr>
            <p:nvPr/>
          </p:nvGrpSpPr>
          <p:grpSpPr>
            <a:xfrm>
              <a:off x="2215859" y="2373427"/>
              <a:ext cx="465429" cy="448056"/>
              <a:chOff x="539750" y="2506663"/>
              <a:chExt cx="569913" cy="530225"/>
            </a:xfrm>
          </p:grpSpPr>
          <p:pic>
            <p:nvPicPr>
              <p:cNvPr id="75" name="Picture 36" descr="flatscreen_monitor"/>
              <p:cNvPicPr>
                <a:picLocks noChangeAspect="1" noChangeArrowheads="1"/>
              </p:cNvPicPr>
              <p:nvPr/>
            </p:nvPicPr>
            <p:blipFill>
              <a:blip r:embed="rId8" cstate="email"/>
              <a:srcRect/>
              <a:stretch>
                <a:fillRect/>
              </a:stretch>
            </p:blipFill>
            <p:spPr bwMode="auto">
              <a:xfrm>
                <a:off x="539750" y="2506663"/>
                <a:ext cx="569913" cy="530225"/>
              </a:xfrm>
              <a:prstGeom prst="rect">
                <a:avLst/>
              </a:prstGeom>
              <a:noFill/>
              <a:ln w="9525">
                <a:noFill/>
                <a:miter lim="800000"/>
                <a:headEnd/>
                <a:tailEnd/>
              </a:ln>
            </p:spPr>
          </p:pic>
          <p:pic>
            <p:nvPicPr>
              <p:cNvPr id="76" name="Picture 37" descr="windows_os_v1"/>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48712" y="2569464"/>
                <a:ext cx="356969" cy="256032"/>
              </a:xfrm>
              <a:prstGeom prst="rect">
                <a:avLst/>
              </a:prstGeom>
              <a:noFill/>
              <a:extLst>
                <a:ext uri="{909E8E84-426E-40DD-AFC4-6F175D3DCCD1}">
                  <a14:hiddenFill xmlns:a14="http://schemas.microsoft.com/office/drawing/2010/main">
                    <a:solidFill>
                      <a:srgbClr val="FFFFFF"/>
                    </a:solidFill>
                  </a14:hiddenFill>
                </a:ext>
              </a:extLst>
            </p:spPr>
          </p:pic>
        </p:grpSp>
      </p:grp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p:txBody>
          <a:bodyPr/>
          <a:lstStyle/>
          <a:p>
            <a:endParaRPr lang="en-US"/>
          </a:p>
        </p:txBody>
      </p:sp>
      <p:sp>
        <p:nvSpPr>
          <p:cNvPr id="2" name="Slide Number Placeholder 1"/>
          <p:cNvSpPr>
            <a:spLocks noGrp="1"/>
          </p:cNvSpPr>
          <p:nvPr>
            <p:ph type="sldNum" sz="quarter" idx="10"/>
          </p:nvPr>
        </p:nvSpPr>
        <p:spPr/>
        <p:txBody>
          <a:bodyPr/>
          <a:lstStyle/>
          <a:p>
            <a:pPr>
              <a:defRPr/>
            </a:pPr>
            <a:fld id="{D3FA020B-04BE-426D-AE2C-2E6EF2F1CA2C}" type="slidenum">
              <a:rPr lang="en-US" smtClean="0"/>
              <a:pPr>
                <a:defRPr/>
              </a:pPr>
              <a:t>102</a:t>
            </a:fld>
            <a:endParaRPr lang="en-US"/>
          </a:p>
        </p:txBody>
      </p:sp>
      <p:sp>
        <p:nvSpPr>
          <p:cNvPr id="4" name="Title 3"/>
          <p:cNvSpPr>
            <a:spLocks noGrp="1"/>
          </p:cNvSpPr>
          <p:nvPr>
            <p:ph type="title"/>
          </p:nvPr>
        </p:nvSpPr>
        <p:spPr/>
        <p:txBody>
          <a:bodyPr/>
          <a:lstStyle/>
          <a:p>
            <a:r>
              <a:rPr lang="pt-BR" dirty="0" smtClean="0"/>
              <a:t>Cloud</a:t>
            </a:r>
            <a:br>
              <a:rPr lang="pt-BR" dirty="0" smtClean="0"/>
            </a:br>
            <a:r>
              <a:rPr lang="pt-BR" dirty="0" smtClean="0"/>
              <a:t>Shared Infrastructure</a:t>
            </a:r>
            <a:endParaRPr lang="en-US"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2706" name="Straight Connector 286"/>
          <p:cNvCxnSpPr>
            <a:cxnSpLocks noChangeShapeType="1"/>
          </p:cNvCxnSpPr>
          <p:nvPr/>
        </p:nvCxnSpPr>
        <p:spPr bwMode="auto">
          <a:xfrm rot="5400000">
            <a:off x="2224088" y="4230687"/>
            <a:ext cx="1404938" cy="4763"/>
          </a:xfrm>
          <a:prstGeom prst="line">
            <a:avLst/>
          </a:prstGeom>
          <a:noFill/>
          <a:ln w="28575" algn="ctr">
            <a:solidFill>
              <a:schemeClr val="accent2"/>
            </a:solidFill>
            <a:round/>
            <a:headEnd/>
            <a:tailEnd/>
          </a:ln>
        </p:spPr>
      </p:cxnSp>
      <p:cxnSp>
        <p:nvCxnSpPr>
          <p:cNvPr id="284" name="Straight Connector 283"/>
          <p:cNvCxnSpPr/>
          <p:nvPr/>
        </p:nvCxnSpPr>
        <p:spPr bwMode="auto">
          <a:xfrm rot="5400000">
            <a:off x="1309688" y="2673350"/>
            <a:ext cx="788988" cy="1587"/>
          </a:xfrm>
          <a:prstGeom prst="line">
            <a:avLst/>
          </a:prstGeom>
          <a:solidFill>
            <a:schemeClr val="accent1"/>
          </a:solidFill>
          <a:ln w="28575" cap="flat" cmpd="sng" algn="ctr">
            <a:solidFill>
              <a:schemeClr val="accent4"/>
            </a:solidFill>
            <a:prstDash val="solid"/>
            <a:round/>
            <a:headEnd type="none" w="med" len="med"/>
            <a:tailEnd type="none" w="med" len="med"/>
          </a:ln>
          <a:effectLst/>
        </p:spPr>
      </p:cxnSp>
      <p:grpSp>
        <p:nvGrpSpPr>
          <p:cNvPr id="2" name="Group 152"/>
          <p:cNvGrpSpPr>
            <a:grpSpLocks/>
          </p:cNvGrpSpPr>
          <p:nvPr/>
        </p:nvGrpSpPr>
        <p:grpSpPr bwMode="auto">
          <a:xfrm>
            <a:off x="2460625" y="2111375"/>
            <a:ext cx="642938" cy="298450"/>
            <a:chOff x="4130675" y="2162176"/>
            <a:chExt cx="642939" cy="298449"/>
          </a:xfrm>
        </p:grpSpPr>
        <p:sp>
          <p:nvSpPr>
            <p:cNvPr id="72754" name="Rectangle 244"/>
            <p:cNvSpPr>
              <a:spLocks noChangeArrowheads="1"/>
            </p:cNvSpPr>
            <p:nvPr/>
          </p:nvSpPr>
          <p:spPr bwMode="auto">
            <a:xfrm>
              <a:off x="4188464" y="2222990"/>
              <a:ext cx="585150" cy="203201"/>
            </a:xfrm>
            <a:prstGeom prst="rect">
              <a:avLst/>
            </a:prstGeom>
            <a:solidFill>
              <a:srgbClr val="58A618"/>
            </a:solidFill>
            <a:ln w="9525" algn="ctr">
              <a:noFill/>
              <a:round/>
              <a:headEnd/>
              <a:tailEnd/>
            </a:ln>
          </p:spPr>
          <p:txBody>
            <a:bodyPr wrap="none" anchor="ctr"/>
            <a:lstStyle/>
            <a:p>
              <a:endParaRPr lang="en-US"/>
            </a:p>
          </p:txBody>
        </p:sp>
        <p:cxnSp>
          <p:nvCxnSpPr>
            <p:cNvPr id="72755" name="Straight Connector 265"/>
            <p:cNvCxnSpPr>
              <a:cxnSpLocks noChangeShapeType="1"/>
            </p:cNvCxnSpPr>
            <p:nvPr/>
          </p:nvCxnSpPr>
          <p:spPr bwMode="auto">
            <a:xfrm>
              <a:off x="4130675" y="2181226"/>
              <a:ext cx="54614" cy="0"/>
            </a:xfrm>
            <a:prstGeom prst="line">
              <a:avLst/>
            </a:prstGeom>
            <a:noFill/>
            <a:ln w="38100" algn="ctr">
              <a:solidFill>
                <a:schemeClr val="bg2"/>
              </a:solidFill>
              <a:round/>
              <a:headEnd/>
              <a:tailEnd/>
            </a:ln>
          </p:spPr>
        </p:cxnSp>
        <p:cxnSp>
          <p:nvCxnSpPr>
            <p:cNvPr id="72756" name="Straight Connector 266"/>
            <p:cNvCxnSpPr>
              <a:cxnSpLocks noChangeShapeType="1"/>
            </p:cNvCxnSpPr>
            <p:nvPr/>
          </p:nvCxnSpPr>
          <p:spPr bwMode="auto">
            <a:xfrm rot="5400000" flipH="1" flipV="1">
              <a:off x="4036796" y="2310669"/>
              <a:ext cx="296986" cy="0"/>
            </a:xfrm>
            <a:prstGeom prst="line">
              <a:avLst/>
            </a:prstGeom>
            <a:noFill/>
            <a:ln w="38100" algn="ctr">
              <a:solidFill>
                <a:schemeClr val="bg2"/>
              </a:solidFill>
              <a:round/>
              <a:headEnd/>
              <a:tailEnd/>
            </a:ln>
          </p:spPr>
        </p:cxnSp>
        <p:sp>
          <p:nvSpPr>
            <p:cNvPr id="72757" name="Rectangle 264"/>
            <p:cNvSpPr>
              <a:spLocks noChangeArrowheads="1"/>
            </p:cNvSpPr>
            <p:nvPr/>
          </p:nvSpPr>
          <p:spPr bwMode="auto">
            <a:xfrm>
              <a:off x="4367910" y="2269882"/>
              <a:ext cx="132634" cy="109416"/>
            </a:xfrm>
            <a:prstGeom prst="rect">
              <a:avLst/>
            </a:prstGeom>
            <a:solidFill>
              <a:schemeClr val="accent1"/>
            </a:solidFill>
            <a:ln w="9525" algn="ctr">
              <a:noFill/>
              <a:round/>
              <a:headEnd/>
              <a:tailEnd/>
            </a:ln>
          </p:spPr>
          <p:txBody>
            <a:bodyPr wrap="none" anchor="ctr"/>
            <a:lstStyle/>
            <a:p>
              <a:endParaRPr lang="en-US"/>
            </a:p>
          </p:txBody>
        </p:sp>
        <p:sp>
          <p:nvSpPr>
            <p:cNvPr id="72758" name="Rectangle 244"/>
            <p:cNvSpPr>
              <a:spLocks noChangeArrowheads="1"/>
            </p:cNvSpPr>
            <p:nvPr/>
          </p:nvSpPr>
          <p:spPr bwMode="auto">
            <a:xfrm>
              <a:off x="4223389" y="2400300"/>
              <a:ext cx="170811" cy="60325"/>
            </a:xfrm>
            <a:prstGeom prst="rect">
              <a:avLst/>
            </a:prstGeom>
            <a:solidFill>
              <a:srgbClr val="58A618"/>
            </a:solidFill>
            <a:ln w="9525" algn="ctr">
              <a:noFill/>
              <a:round/>
              <a:headEnd/>
              <a:tailEnd/>
            </a:ln>
          </p:spPr>
          <p:txBody>
            <a:bodyPr wrap="none" anchor="ctr"/>
            <a:lstStyle/>
            <a:p>
              <a:endParaRPr lang="en-US"/>
            </a:p>
          </p:txBody>
        </p:sp>
      </p:grpSp>
      <p:cxnSp>
        <p:nvCxnSpPr>
          <p:cNvPr id="72709" name="Straight Connector 267"/>
          <p:cNvCxnSpPr>
            <a:cxnSpLocks noChangeShapeType="1"/>
          </p:cNvCxnSpPr>
          <p:nvPr/>
        </p:nvCxnSpPr>
        <p:spPr bwMode="auto">
          <a:xfrm rot="5400000">
            <a:off x="2465388" y="2679700"/>
            <a:ext cx="788988" cy="1587"/>
          </a:xfrm>
          <a:prstGeom prst="line">
            <a:avLst/>
          </a:prstGeom>
          <a:noFill/>
          <a:ln w="28575" algn="ctr">
            <a:solidFill>
              <a:schemeClr val="accent2"/>
            </a:solidFill>
            <a:round/>
            <a:headEnd/>
            <a:tailEnd/>
          </a:ln>
        </p:spPr>
      </p:cxnSp>
      <p:sp>
        <p:nvSpPr>
          <p:cNvPr id="72710" name="Title 1"/>
          <p:cNvSpPr>
            <a:spLocks noGrp="1"/>
          </p:cNvSpPr>
          <p:nvPr>
            <p:ph type="title"/>
          </p:nvPr>
        </p:nvSpPr>
        <p:spPr/>
        <p:txBody>
          <a:bodyPr/>
          <a:lstStyle/>
          <a:p>
            <a:pPr eaLnBrk="1" hangingPunct="1"/>
            <a:r>
              <a:rPr lang="en-US" smtClean="0"/>
              <a:t>Unified Connect Infrastructure</a:t>
            </a:r>
          </a:p>
        </p:txBody>
      </p:sp>
      <p:sp>
        <p:nvSpPr>
          <p:cNvPr id="72711" name="Slide Number Placeholder 3"/>
          <p:cNvSpPr>
            <a:spLocks noGrp="1"/>
          </p:cNvSpPr>
          <p:nvPr>
            <p:ph type="sldNum" sz="quarter" idx="10"/>
          </p:nvPr>
        </p:nvSpPr>
        <p:spPr>
          <a:noFill/>
        </p:spPr>
        <p:txBody>
          <a:bodyPr/>
          <a:lstStyle/>
          <a:p>
            <a:fld id="{EDA0F8F4-6133-458B-81F9-2100AB47C70F}" type="slidenum">
              <a:rPr lang="en-US" smtClean="0">
                <a:solidFill>
                  <a:schemeClr val="accent1"/>
                </a:solidFill>
                <a:latin typeface="Arial" pitchFamily="34" charset="0"/>
              </a:rPr>
              <a:pPr/>
              <a:t>103</a:t>
            </a:fld>
            <a:endParaRPr lang="en-US" smtClean="0">
              <a:solidFill>
                <a:schemeClr val="accent1"/>
              </a:solidFill>
              <a:latin typeface="Arial" pitchFamily="34" charset="0"/>
            </a:endParaRPr>
          </a:p>
        </p:txBody>
      </p:sp>
      <p:pic>
        <p:nvPicPr>
          <p:cNvPr id="72713" name="Picture 16" descr="FAS6000_Series"/>
          <p:cNvPicPr>
            <a:picLocks noChangeAspect="1" noChangeArrowheads="1"/>
          </p:cNvPicPr>
          <p:nvPr/>
        </p:nvPicPr>
        <p:blipFill>
          <a:blip r:embed="rId3" cstate="email"/>
          <a:srcRect/>
          <a:stretch>
            <a:fillRect/>
          </a:stretch>
        </p:blipFill>
        <p:spPr bwMode="auto">
          <a:xfrm>
            <a:off x="1582738" y="5562600"/>
            <a:ext cx="1376362" cy="661988"/>
          </a:xfrm>
          <a:prstGeom prst="rect">
            <a:avLst/>
          </a:prstGeom>
          <a:noFill/>
          <a:ln w="9525">
            <a:noFill/>
            <a:miter lim="800000"/>
            <a:headEnd/>
            <a:tailEnd/>
          </a:ln>
        </p:spPr>
      </p:pic>
      <p:pic>
        <p:nvPicPr>
          <p:cNvPr id="72714" name="Picture 42" descr="Workgroup-Server-dual.gif"/>
          <p:cNvPicPr>
            <a:picLocks noChangeAspect="1"/>
          </p:cNvPicPr>
          <p:nvPr/>
        </p:nvPicPr>
        <p:blipFill>
          <a:blip r:embed="rId4" cstate="email"/>
          <a:srcRect/>
          <a:stretch>
            <a:fillRect/>
          </a:stretch>
        </p:blipFill>
        <p:spPr bwMode="auto">
          <a:xfrm>
            <a:off x="1570038" y="1651000"/>
            <a:ext cx="1354137" cy="373063"/>
          </a:xfrm>
          <a:prstGeom prst="rect">
            <a:avLst/>
          </a:prstGeom>
          <a:noFill/>
          <a:ln w="9525">
            <a:noFill/>
            <a:miter lim="800000"/>
            <a:headEnd/>
            <a:tailEnd/>
          </a:ln>
        </p:spPr>
      </p:pic>
      <p:sp>
        <p:nvSpPr>
          <p:cNvPr id="72715" name="TextBox 88"/>
          <p:cNvSpPr txBox="1">
            <a:spLocks noChangeArrowheads="1"/>
          </p:cNvSpPr>
          <p:nvPr/>
        </p:nvSpPr>
        <p:spPr bwMode="auto">
          <a:xfrm>
            <a:off x="1684338" y="3716338"/>
            <a:ext cx="533400" cy="293687"/>
          </a:xfrm>
          <a:prstGeom prst="rect">
            <a:avLst/>
          </a:prstGeom>
          <a:noFill/>
          <a:ln w="9525">
            <a:noFill/>
            <a:miter lim="800000"/>
            <a:headEnd/>
            <a:tailEnd/>
          </a:ln>
        </p:spPr>
        <p:txBody>
          <a:bodyPr>
            <a:spAutoFit/>
          </a:bodyPr>
          <a:lstStyle/>
          <a:p>
            <a:r>
              <a:rPr lang="en-US" sz="1300"/>
              <a:t>FC</a:t>
            </a:r>
          </a:p>
        </p:txBody>
      </p:sp>
      <p:sp>
        <p:nvSpPr>
          <p:cNvPr id="72716" name="TextBox 89"/>
          <p:cNvSpPr txBox="1">
            <a:spLocks noChangeArrowheads="1"/>
          </p:cNvSpPr>
          <p:nvPr/>
        </p:nvSpPr>
        <p:spPr bwMode="auto">
          <a:xfrm>
            <a:off x="820738" y="4046538"/>
            <a:ext cx="884237" cy="693737"/>
          </a:xfrm>
          <a:prstGeom prst="rect">
            <a:avLst/>
          </a:prstGeom>
          <a:noFill/>
          <a:ln w="9525">
            <a:noFill/>
            <a:miter lim="800000"/>
            <a:headEnd/>
            <a:tailEnd/>
          </a:ln>
        </p:spPr>
        <p:txBody>
          <a:bodyPr>
            <a:spAutoFit/>
          </a:bodyPr>
          <a:lstStyle/>
          <a:p>
            <a:r>
              <a:rPr lang="en-US" sz="1300"/>
              <a:t>NFS, CIFS, iSCSI</a:t>
            </a:r>
          </a:p>
        </p:txBody>
      </p:sp>
      <p:sp>
        <p:nvSpPr>
          <p:cNvPr id="72717" name="TextBox 91"/>
          <p:cNvSpPr txBox="1">
            <a:spLocks noChangeArrowheads="1"/>
          </p:cNvSpPr>
          <p:nvPr/>
        </p:nvSpPr>
        <p:spPr bwMode="auto">
          <a:xfrm>
            <a:off x="2579688" y="5175250"/>
            <a:ext cx="960437" cy="292100"/>
          </a:xfrm>
          <a:prstGeom prst="rect">
            <a:avLst/>
          </a:prstGeom>
          <a:noFill/>
          <a:ln w="9525">
            <a:noFill/>
            <a:miter lim="800000"/>
            <a:headEnd/>
            <a:tailEnd/>
          </a:ln>
        </p:spPr>
        <p:txBody>
          <a:bodyPr>
            <a:spAutoFit/>
          </a:bodyPr>
          <a:lstStyle/>
          <a:p>
            <a:r>
              <a:rPr lang="en-US" sz="1300"/>
              <a:t>UTA</a:t>
            </a:r>
          </a:p>
        </p:txBody>
      </p:sp>
      <p:sp>
        <p:nvSpPr>
          <p:cNvPr id="72718" name="TextBox 92"/>
          <p:cNvSpPr txBox="1">
            <a:spLocks noChangeArrowheads="1"/>
          </p:cNvSpPr>
          <p:nvPr/>
        </p:nvSpPr>
        <p:spPr bwMode="auto">
          <a:xfrm>
            <a:off x="1847850" y="5175250"/>
            <a:ext cx="960438" cy="292100"/>
          </a:xfrm>
          <a:prstGeom prst="rect">
            <a:avLst/>
          </a:prstGeom>
          <a:noFill/>
          <a:ln w="9525">
            <a:noFill/>
            <a:miter lim="800000"/>
            <a:headEnd/>
            <a:tailEnd/>
          </a:ln>
        </p:spPr>
        <p:txBody>
          <a:bodyPr>
            <a:spAutoFit/>
          </a:bodyPr>
          <a:lstStyle/>
          <a:p>
            <a:r>
              <a:rPr lang="en-US" sz="1300"/>
              <a:t>FC</a:t>
            </a:r>
          </a:p>
        </p:txBody>
      </p:sp>
      <p:sp>
        <p:nvSpPr>
          <p:cNvPr id="72719" name="TextBox 93"/>
          <p:cNvSpPr txBox="1">
            <a:spLocks noChangeArrowheads="1"/>
          </p:cNvSpPr>
          <p:nvPr/>
        </p:nvSpPr>
        <p:spPr bwMode="auto">
          <a:xfrm>
            <a:off x="1066800" y="5175250"/>
            <a:ext cx="960438" cy="292100"/>
          </a:xfrm>
          <a:prstGeom prst="rect">
            <a:avLst/>
          </a:prstGeom>
          <a:noFill/>
          <a:ln w="9525">
            <a:noFill/>
            <a:miter lim="800000"/>
            <a:headEnd/>
            <a:tailEnd/>
          </a:ln>
        </p:spPr>
        <p:txBody>
          <a:bodyPr>
            <a:spAutoFit/>
          </a:bodyPr>
          <a:lstStyle/>
          <a:p>
            <a:r>
              <a:rPr lang="en-US" sz="1300"/>
              <a:t>10GbE</a:t>
            </a:r>
          </a:p>
        </p:txBody>
      </p:sp>
      <p:sp>
        <p:nvSpPr>
          <p:cNvPr id="72720" name="TextBox 173"/>
          <p:cNvSpPr txBox="1">
            <a:spLocks noChangeArrowheads="1"/>
          </p:cNvSpPr>
          <p:nvPr/>
        </p:nvSpPr>
        <p:spPr bwMode="auto">
          <a:xfrm>
            <a:off x="1752600" y="1135063"/>
            <a:ext cx="960438" cy="400050"/>
          </a:xfrm>
          <a:prstGeom prst="rect">
            <a:avLst/>
          </a:prstGeom>
          <a:noFill/>
          <a:ln w="9525">
            <a:noFill/>
            <a:miter lim="800000"/>
            <a:headEnd/>
            <a:tailEnd/>
          </a:ln>
        </p:spPr>
        <p:txBody>
          <a:bodyPr>
            <a:spAutoFit/>
          </a:bodyPr>
          <a:lstStyle/>
          <a:p>
            <a:r>
              <a:rPr lang="en-US"/>
              <a:t>Today</a:t>
            </a:r>
          </a:p>
        </p:txBody>
      </p:sp>
      <p:cxnSp>
        <p:nvCxnSpPr>
          <p:cNvPr id="72721" name="Elbow Connector 176"/>
          <p:cNvCxnSpPr>
            <a:cxnSpLocks noChangeShapeType="1"/>
          </p:cNvCxnSpPr>
          <p:nvPr/>
        </p:nvCxnSpPr>
        <p:spPr bwMode="auto">
          <a:xfrm rot="5400000" flipH="1" flipV="1">
            <a:off x="1401763" y="3619500"/>
            <a:ext cx="1404938" cy="1277937"/>
          </a:xfrm>
          <a:prstGeom prst="bentConnector3">
            <a:avLst>
              <a:gd name="adj1" fmla="val 50000"/>
            </a:avLst>
          </a:prstGeom>
          <a:noFill/>
          <a:ln w="31750" algn="ctr">
            <a:solidFill>
              <a:srgbClr val="0070C0"/>
            </a:solidFill>
            <a:round/>
            <a:headEnd/>
            <a:tailEnd/>
          </a:ln>
        </p:spPr>
      </p:cxnSp>
      <p:cxnSp>
        <p:nvCxnSpPr>
          <p:cNvPr id="72722" name="Elbow Connector 182"/>
          <p:cNvCxnSpPr>
            <a:cxnSpLocks noChangeShapeType="1"/>
          </p:cNvCxnSpPr>
          <p:nvPr/>
        </p:nvCxnSpPr>
        <p:spPr bwMode="auto">
          <a:xfrm rot="16200000" flipV="1">
            <a:off x="1331913" y="3940175"/>
            <a:ext cx="1398588" cy="661987"/>
          </a:xfrm>
          <a:prstGeom prst="bentConnector3">
            <a:avLst>
              <a:gd name="adj1" fmla="val 45153"/>
            </a:avLst>
          </a:prstGeom>
          <a:noFill/>
          <a:ln w="28575" algn="ctr">
            <a:solidFill>
              <a:srgbClr val="F95F00"/>
            </a:solidFill>
            <a:round/>
            <a:headEnd/>
            <a:tailEnd/>
          </a:ln>
        </p:spPr>
      </p:cxnSp>
      <p:pic>
        <p:nvPicPr>
          <p:cNvPr id="72723" name="Picture 9" descr="fc_switch"/>
          <p:cNvPicPr>
            <a:picLocks noChangeAspect="1" noChangeArrowheads="1"/>
          </p:cNvPicPr>
          <p:nvPr/>
        </p:nvPicPr>
        <p:blipFill>
          <a:blip r:embed="rId5" cstate="email"/>
          <a:srcRect/>
          <a:stretch>
            <a:fillRect/>
          </a:stretch>
        </p:blipFill>
        <p:spPr bwMode="auto">
          <a:xfrm>
            <a:off x="1352550" y="3048000"/>
            <a:ext cx="628650" cy="592138"/>
          </a:xfrm>
          <a:prstGeom prst="rect">
            <a:avLst/>
          </a:prstGeom>
          <a:noFill/>
          <a:ln w="9525">
            <a:noFill/>
            <a:miter lim="800000"/>
            <a:headEnd/>
            <a:tailEnd/>
          </a:ln>
        </p:spPr>
      </p:pic>
      <p:pic>
        <p:nvPicPr>
          <p:cNvPr id="72724" name="Picture 8" descr="ethernet_switch"/>
          <p:cNvPicPr>
            <a:picLocks noChangeAspect="1" noChangeArrowheads="1"/>
          </p:cNvPicPr>
          <p:nvPr/>
        </p:nvPicPr>
        <p:blipFill>
          <a:blip r:embed="rId6" cstate="email"/>
          <a:srcRect/>
          <a:stretch>
            <a:fillRect/>
          </a:stretch>
        </p:blipFill>
        <p:spPr bwMode="auto">
          <a:xfrm>
            <a:off x="2514600" y="3048000"/>
            <a:ext cx="628650" cy="592138"/>
          </a:xfrm>
          <a:prstGeom prst="rect">
            <a:avLst/>
          </a:prstGeom>
          <a:noFill/>
          <a:ln w="28575">
            <a:noFill/>
            <a:miter lim="800000"/>
            <a:headEnd/>
            <a:tailEnd/>
          </a:ln>
        </p:spPr>
      </p:pic>
      <p:sp>
        <p:nvSpPr>
          <p:cNvPr id="72725" name="TextBox 232"/>
          <p:cNvSpPr txBox="1">
            <a:spLocks noChangeArrowheads="1"/>
          </p:cNvSpPr>
          <p:nvPr/>
        </p:nvSpPr>
        <p:spPr bwMode="auto">
          <a:xfrm>
            <a:off x="2895600" y="3962400"/>
            <a:ext cx="762000" cy="292100"/>
          </a:xfrm>
          <a:prstGeom prst="rect">
            <a:avLst/>
          </a:prstGeom>
          <a:noFill/>
          <a:ln w="9525">
            <a:noFill/>
            <a:miter lim="800000"/>
            <a:headEnd/>
            <a:tailEnd/>
          </a:ln>
        </p:spPr>
        <p:txBody>
          <a:bodyPr>
            <a:spAutoFit/>
          </a:bodyPr>
          <a:lstStyle/>
          <a:p>
            <a:r>
              <a:rPr lang="en-US" sz="1300"/>
              <a:t>FCoE</a:t>
            </a:r>
          </a:p>
        </p:txBody>
      </p:sp>
      <p:sp>
        <p:nvSpPr>
          <p:cNvPr id="72726" name="TextBox 358"/>
          <p:cNvSpPr txBox="1">
            <a:spLocks noChangeArrowheads="1"/>
          </p:cNvSpPr>
          <p:nvPr/>
        </p:nvSpPr>
        <p:spPr bwMode="auto">
          <a:xfrm>
            <a:off x="838200" y="2116138"/>
            <a:ext cx="533400" cy="293687"/>
          </a:xfrm>
          <a:prstGeom prst="rect">
            <a:avLst/>
          </a:prstGeom>
          <a:noFill/>
          <a:ln w="9525">
            <a:noFill/>
            <a:miter lim="800000"/>
            <a:headEnd/>
            <a:tailEnd/>
          </a:ln>
        </p:spPr>
        <p:txBody>
          <a:bodyPr>
            <a:spAutoFit/>
          </a:bodyPr>
          <a:lstStyle/>
          <a:p>
            <a:r>
              <a:rPr lang="en-US" sz="1300"/>
              <a:t>FC</a:t>
            </a:r>
          </a:p>
        </p:txBody>
      </p:sp>
      <p:sp>
        <p:nvSpPr>
          <p:cNvPr id="72727" name="TextBox 361"/>
          <p:cNvSpPr txBox="1">
            <a:spLocks noChangeArrowheads="1"/>
          </p:cNvSpPr>
          <p:nvPr/>
        </p:nvSpPr>
        <p:spPr bwMode="auto">
          <a:xfrm>
            <a:off x="3094038" y="2100263"/>
            <a:ext cx="685800" cy="293687"/>
          </a:xfrm>
          <a:prstGeom prst="rect">
            <a:avLst/>
          </a:prstGeom>
          <a:noFill/>
          <a:ln w="9525">
            <a:noFill/>
            <a:miter lim="800000"/>
            <a:headEnd/>
            <a:tailEnd/>
          </a:ln>
        </p:spPr>
        <p:txBody>
          <a:bodyPr>
            <a:spAutoFit/>
          </a:bodyPr>
          <a:lstStyle/>
          <a:p>
            <a:r>
              <a:rPr lang="en-US" sz="1300"/>
              <a:t>CNA</a:t>
            </a:r>
          </a:p>
        </p:txBody>
      </p:sp>
      <p:sp>
        <p:nvSpPr>
          <p:cNvPr id="72728" name="TextBox 381"/>
          <p:cNvSpPr txBox="1">
            <a:spLocks noChangeArrowheads="1"/>
          </p:cNvSpPr>
          <p:nvPr/>
        </p:nvSpPr>
        <p:spPr bwMode="auto">
          <a:xfrm>
            <a:off x="3217863" y="3089275"/>
            <a:ext cx="1371600" cy="492125"/>
          </a:xfrm>
          <a:prstGeom prst="rect">
            <a:avLst/>
          </a:prstGeom>
          <a:noFill/>
          <a:ln w="9525">
            <a:noFill/>
            <a:miter lim="800000"/>
            <a:headEnd/>
            <a:tailEnd/>
          </a:ln>
        </p:spPr>
        <p:txBody>
          <a:bodyPr>
            <a:spAutoFit/>
          </a:bodyPr>
          <a:lstStyle/>
          <a:p>
            <a:r>
              <a:rPr lang="en-US" sz="1300"/>
              <a:t>10GbE Switch (FCoE Enabled)</a:t>
            </a:r>
          </a:p>
        </p:txBody>
      </p:sp>
      <p:sp>
        <p:nvSpPr>
          <p:cNvPr id="72729" name="TextBox 240"/>
          <p:cNvSpPr txBox="1">
            <a:spLocks noChangeArrowheads="1"/>
          </p:cNvSpPr>
          <p:nvPr/>
        </p:nvSpPr>
        <p:spPr bwMode="auto">
          <a:xfrm>
            <a:off x="2911475" y="2474913"/>
            <a:ext cx="1287463" cy="492125"/>
          </a:xfrm>
          <a:prstGeom prst="rect">
            <a:avLst/>
          </a:prstGeom>
          <a:noFill/>
          <a:ln w="9525">
            <a:noFill/>
            <a:miter lim="800000"/>
            <a:headEnd/>
            <a:tailEnd/>
          </a:ln>
        </p:spPr>
        <p:txBody>
          <a:bodyPr>
            <a:spAutoFit/>
          </a:bodyPr>
          <a:lstStyle/>
          <a:p>
            <a:r>
              <a:rPr lang="en-US" sz="1300"/>
              <a:t>FCoE, iSCSI, NFS, CIFS</a:t>
            </a:r>
          </a:p>
        </p:txBody>
      </p:sp>
      <p:grpSp>
        <p:nvGrpSpPr>
          <p:cNvPr id="3" name="Group 277"/>
          <p:cNvGrpSpPr>
            <a:grpSpLocks/>
          </p:cNvGrpSpPr>
          <p:nvPr/>
        </p:nvGrpSpPr>
        <p:grpSpPr bwMode="auto">
          <a:xfrm>
            <a:off x="1304925" y="2105025"/>
            <a:ext cx="642938" cy="298450"/>
            <a:chOff x="4130675" y="2162176"/>
            <a:chExt cx="642939" cy="298449"/>
          </a:xfrm>
        </p:grpSpPr>
        <p:sp>
          <p:nvSpPr>
            <p:cNvPr id="72749" name="Rectangle 244"/>
            <p:cNvSpPr>
              <a:spLocks noChangeArrowheads="1"/>
            </p:cNvSpPr>
            <p:nvPr/>
          </p:nvSpPr>
          <p:spPr bwMode="auto">
            <a:xfrm>
              <a:off x="4188464" y="2222990"/>
              <a:ext cx="585150" cy="203201"/>
            </a:xfrm>
            <a:prstGeom prst="rect">
              <a:avLst/>
            </a:prstGeom>
            <a:solidFill>
              <a:srgbClr val="58A618"/>
            </a:solidFill>
            <a:ln w="9525" algn="ctr">
              <a:noFill/>
              <a:round/>
              <a:headEnd/>
              <a:tailEnd/>
            </a:ln>
          </p:spPr>
          <p:txBody>
            <a:bodyPr wrap="none" anchor="ctr"/>
            <a:lstStyle/>
            <a:p>
              <a:endParaRPr lang="en-US"/>
            </a:p>
          </p:txBody>
        </p:sp>
        <p:cxnSp>
          <p:nvCxnSpPr>
            <p:cNvPr id="72750" name="Straight Connector 265"/>
            <p:cNvCxnSpPr>
              <a:cxnSpLocks noChangeShapeType="1"/>
            </p:cNvCxnSpPr>
            <p:nvPr/>
          </p:nvCxnSpPr>
          <p:spPr bwMode="auto">
            <a:xfrm>
              <a:off x="4130675" y="2181226"/>
              <a:ext cx="54614" cy="0"/>
            </a:xfrm>
            <a:prstGeom prst="line">
              <a:avLst/>
            </a:prstGeom>
            <a:noFill/>
            <a:ln w="38100" algn="ctr">
              <a:solidFill>
                <a:schemeClr val="bg2"/>
              </a:solidFill>
              <a:round/>
              <a:headEnd/>
              <a:tailEnd/>
            </a:ln>
          </p:spPr>
        </p:cxnSp>
        <p:cxnSp>
          <p:nvCxnSpPr>
            <p:cNvPr id="72751" name="Straight Connector 266"/>
            <p:cNvCxnSpPr>
              <a:cxnSpLocks noChangeShapeType="1"/>
            </p:cNvCxnSpPr>
            <p:nvPr/>
          </p:nvCxnSpPr>
          <p:spPr bwMode="auto">
            <a:xfrm rot="5400000" flipH="1" flipV="1">
              <a:off x="4036796" y="2310669"/>
              <a:ext cx="296986" cy="0"/>
            </a:xfrm>
            <a:prstGeom prst="line">
              <a:avLst/>
            </a:prstGeom>
            <a:noFill/>
            <a:ln w="38100" algn="ctr">
              <a:solidFill>
                <a:schemeClr val="bg2"/>
              </a:solidFill>
              <a:round/>
              <a:headEnd/>
              <a:tailEnd/>
            </a:ln>
          </p:spPr>
        </p:cxnSp>
        <p:sp>
          <p:nvSpPr>
            <p:cNvPr id="72752" name="Rectangle 264"/>
            <p:cNvSpPr>
              <a:spLocks noChangeArrowheads="1"/>
            </p:cNvSpPr>
            <p:nvPr/>
          </p:nvSpPr>
          <p:spPr bwMode="auto">
            <a:xfrm>
              <a:off x="4367910" y="2269882"/>
              <a:ext cx="132634" cy="109416"/>
            </a:xfrm>
            <a:prstGeom prst="rect">
              <a:avLst/>
            </a:prstGeom>
            <a:solidFill>
              <a:schemeClr val="accent1"/>
            </a:solidFill>
            <a:ln w="9525" algn="ctr">
              <a:noFill/>
              <a:round/>
              <a:headEnd/>
              <a:tailEnd/>
            </a:ln>
          </p:spPr>
          <p:txBody>
            <a:bodyPr wrap="none" anchor="ctr"/>
            <a:lstStyle/>
            <a:p>
              <a:endParaRPr lang="en-US"/>
            </a:p>
          </p:txBody>
        </p:sp>
        <p:sp>
          <p:nvSpPr>
            <p:cNvPr id="72753" name="Rectangle 244"/>
            <p:cNvSpPr>
              <a:spLocks noChangeArrowheads="1"/>
            </p:cNvSpPr>
            <p:nvPr/>
          </p:nvSpPr>
          <p:spPr bwMode="auto">
            <a:xfrm>
              <a:off x="4223389" y="2400300"/>
              <a:ext cx="170811" cy="60325"/>
            </a:xfrm>
            <a:prstGeom prst="rect">
              <a:avLst/>
            </a:prstGeom>
            <a:solidFill>
              <a:srgbClr val="58A618"/>
            </a:solidFill>
            <a:ln w="9525" algn="ctr">
              <a:noFill/>
              <a:round/>
              <a:headEnd/>
              <a:tailEnd/>
            </a:ln>
          </p:spPr>
          <p:txBody>
            <a:bodyPr wrap="none" anchor="ctr"/>
            <a:lstStyle/>
            <a:p>
              <a:endParaRPr lang="en-US"/>
            </a:p>
          </p:txBody>
        </p:sp>
      </p:grpSp>
      <p:grpSp>
        <p:nvGrpSpPr>
          <p:cNvPr id="4" name="Group 288"/>
          <p:cNvGrpSpPr>
            <a:grpSpLocks/>
          </p:cNvGrpSpPr>
          <p:nvPr/>
        </p:nvGrpSpPr>
        <p:grpSpPr bwMode="auto">
          <a:xfrm>
            <a:off x="2681288" y="4818063"/>
            <a:ext cx="642937" cy="298450"/>
            <a:chOff x="4130675" y="2162176"/>
            <a:chExt cx="642939" cy="298449"/>
          </a:xfrm>
        </p:grpSpPr>
        <p:sp>
          <p:nvSpPr>
            <p:cNvPr id="72744" name="Rectangle 244"/>
            <p:cNvSpPr>
              <a:spLocks noChangeArrowheads="1"/>
            </p:cNvSpPr>
            <p:nvPr/>
          </p:nvSpPr>
          <p:spPr bwMode="auto">
            <a:xfrm>
              <a:off x="4188464" y="2222990"/>
              <a:ext cx="585150" cy="203201"/>
            </a:xfrm>
            <a:prstGeom prst="rect">
              <a:avLst/>
            </a:prstGeom>
            <a:solidFill>
              <a:srgbClr val="58A618"/>
            </a:solidFill>
            <a:ln w="9525" algn="ctr">
              <a:noFill/>
              <a:round/>
              <a:headEnd/>
              <a:tailEnd/>
            </a:ln>
          </p:spPr>
          <p:txBody>
            <a:bodyPr wrap="none" anchor="ctr"/>
            <a:lstStyle/>
            <a:p>
              <a:endParaRPr lang="en-US"/>
            </a:p>
          </p:txBody>
        </p:sp>
        <p:cxnSp>
          <p:nvCxnSpPr>
            <p:cNvPr id="72745" name="Straight Connector 265"/>
            <p:cNvCxnSpPr>
              <a:cxnSpLocks noChangeShapeType="1"/>
            </p:cNvCxnSpPr>
            <p:nvPr/>
          </p:nvCxnSpPr>
          <p:spPr bwMode="auto">
            <a:xfrm>
              <a:off x="4130675" y="2181226"/>
              <a:ext cx="54614" cy="0"/>
            </a:xfrm>
            <a:prstGeom prst="line">
              <a:avLst/>
            </a:prstGeom>
            <a:noFill/>
            <a:ln w="38100" algn="ctr">
              <a:solidFill>
                <a:schemeClr val="bg2"/>
              </a:solidFill>
              <a:round/>
              <a:headEnd/>
              <a:tailEnd/>
            </a:ln>
          </p:spPr>
        </p:cxnSp>
        <p:cxnSp>
          <p:nvCxnSpPr>
            <p:cNvPr id="72746" name="Straight Connector 266"/>
            <p:cNvCxnSpPr>
              <a:cxnSpLocks noChangeShapeType="1"/>
            </p:cNvCxnSpPr>
            <p:nvPr/>
          </p:nvCxnSpPr>
          <p:spPr bwMode="auto">
            <a:xfrm rot="5400000" flipH="1" flipV="1">
              <a:off x="4036796" y="2310669"/>
              <a:ext cx="296986" cy="0"/>
            </a:xfrm>
            <a:prstGeom prst="line">
              <a:avLst/>
            </a:prstGeom>
            <a:noFill/>
            <a:ln w="38100" algn="ctr">
              <a:solidFill>
                <a:schemeClr val="bg2"/>
              </a:solidFill>
              <a:round/>
              <a:headEnd/>
              <a:tailEnd/>
            </a:ln>
          </p:spPr>
        </p:cxnSp>
        <p:sp>
          <p:nvSpPr>
            <p:cNvPr id="72747" name="Rectangle 264"/>
            <p:cNvSpPr>
              <a:spLocks noChangeArrowheads="1"/>
            </p:cNvSpPr>
            <p:nvPr/>
          </p:nvSpPr>
          <p:spPr bwMode="auto">
            <a:xfrm>
              <a:off x="4367910" y="2269882"/>
              <a:ext cx="132634" cy="109416"/>
            </a:xfrm>
            <a:prstGeom prst="rect">
              <a:avLst/>
            </a:prstGeom>
            <a:solidFill>
              <a:schemeClr val="accent1"/>
            </a:solidFill>
            <a:ln w="9525" algn="ctr">
              <a:noFill/>
              <a:round/>
              <a:headEnd/>
              <a:tailEnd/>
            </a:ln>
          </p:spPr>
          <p:txBody>
            <a:bodyPr wrap="none" anchor="ctr"/>
            <a:lstStyle/>
            <a:p>
              <a:endParaRPr lang="en-US"/>
            </a:p>
          </p:txBody>
        </p:sp>
        <p:sp>
          <p:nvSpPr>
            <p:cNvPr id="72748" name="Rectangle 244"/>
            <p:cNvSpPr>
              <a:spLocks noChangeArrowheads="1"/>
            </p:cNvSpPr>
            <p:nvPr/>
          </p:nvSpPr>
          <p:spPr bwMode="auto">
            <a:xfrm>
              <a:off x="4223389" y="2400300"/>
              <a:ext cx="170811" cy="60325"/>
            </a:xfrm>
            <a:prstGeom prst="rect">
              <a:avLst/>
            </a:prstGeom>
            <a:solidFill>
              <a:srgbClr val="58A618"/>
            </a:solidFill>
            <a:ln w="9525" algn="ctr">
              <a:noFill/>
              <a:round/>
              <a:headEnd/>
              <a:tailEnd/>
            </a:ln>
          </p:spPr>
          <p:txBody>
            <a:bodyPr wrap="none" anchor="ctr"/>
            <a:lstStyle/>
            <a:p>
              <a:endParaRPr lang="en-US"/>
            </a:p>
          </p:txBody>
        </p:sp>
      </p:grpSp>
      <p:grpSp>
        <p:nvGrpSpPr>
          <p:cNvPr id="5" name="Group 295"/>
          <p:cNvGrpSpPr>
            <a:grpSpLocks/>
          </p:cNvGrpSpPr>
          <p:nvPr/>
        </p:nvGrpSpPr>
        <p:grpSpPr bwMode="auto">
          <a:xfrm>
            <a:off x="1970088" y="4818063"/>
            <a:ext cx="642937" cy="298450"/>
            <a:chOff x="4130675" y="2162176"/>
            <a:chExt cx="642939" cy="298449"/>
          </a:xfrm>
        </p:grpSpPr>
        <p:sp>
          <p:nvSpPr>
            <p:cNvPr id="72739" name="Rectangle 244"/>
            <p:cNvSpPr>
              <a:spLocks noChangeArrowheads="1"/>
            </p:cNvSpPr>
            <p:nvPr/>
          </p:nvSpPr>
          <p:spPr bwMode="auto">
            <a:xfrm>
              <a:off x="4188464" y="2222990"/>
              <a:ext cx="585150" cy="203201"/>
            </a:xfrm>
            <a:prstGeom prst="rect">
              <a:avLst/>
            </a:prstGeom>
            <a:solidFill>
              <a:srgbClr val="58A618"/>
            </a:solidFill>
            <a:ln w="9525" algn="ctr">
              <a:noFill/>
              <a:round/>
              <a:headEnd/>
              <a:tailEnd/>
            </a:ln>
          </p:spPr>
          <p:txBody>
            <a:bodyPr wrap="none" anchor="ctr"/>
            <a:lstStyle/>
            <a:p>
              <a:endParaRPr lang="en-US"/>
            </a:p>
          </p:txBody>
        </p:sp>
        <p:cxnSp>
          <p:nvCxnSpPr>
            <p:cNvPr id="72740" name="Straight Connector 265"/>
            <p:cNvCxnSpPr>
              <a:cxnSpLocks noChangeShapeType="1"/>
            </p:cNvCxnSpPr>
            <p:nvPr/>
          </p:nvCxnSpPr>
          <p:spPr bwMode="auto">
            <a:xfrm>
              <a:off x="4130675" y="2181226"/>
              <a:ext cx="54614" cy="0"/>
            </a:xfrm>
            <a:prstGeom prst="line">
              <a:avLst/>
            </a:prstGeom>
            <a:noFill/>
            <a:ln w="38100" algn="ctr">
              <a:solidFill>
                <a:schemeClr val="bg2"/>
              </a:solidFill>
              <a:round/>
              <a:headEnd/>
              <a:tailEnd/>
            </a:ln>
          </p:spPr>
        </p:cxnSp>
        <p:cxnSp>
          <p:nvCxnSpPr>
            <p:cNvPr id="72741" name="Straight Connector 266"/>
            <p:cNvCxnSpPr>
              <a:cxnSpLocks noChangeShapeType="1"/>
            </p:cNvCxnSpPr>
            <p:nvPr/>
          </p:nvCxnSpPr>
          <p:spPr bwMode="auto">
            <a:xfrm rot="5400000" flipH="1" flipV="1">
              <a:off x="4036796" y="2310669"/>
              <a:ext cx="296986" cy="0"/>
            </a:xfrm>
            <a:prstGeom prst="line">
              <a:avLst/>
            </a:prstGeom>
            <a:noFill/>
            <a:ln w="38100" algn="ctr">
              <a:solidFill>
                <a:schemeClr val="bg2"/>
              </a:solidFill>
              <a:round/>
              <a:headEnd/>
              <a:tailEnd/>
            </a:ln>
          </p:spPr>
        </p:cxnSp>
        <p:sp>
          <p:nvSpPr>
            <p:cNvPr id="72742" name="Rectangle 264"/>
            <p:cNvSpPr>
              <a:spLocks noChangeArrowheads="1"/>
            </p:cNvSpPr>
            <p:nvPr/>
          </p:nvSpPr>
          <p:spPr bwMode="auto">
            <a:xfrm>
              <a:off x="4367910" y="2269882"/>
              <a:ext cx="132634" cy="109416"/>
            </a:xfrm>
            <a:prstGeom prst="rect">
              <a:avLst/>
            </a:prstGeom>
            <a:solidFill>
              <a:schemeClr val="accent1"/>
            </a:solidFill>
            <a:ln w="9525" algn="ctr">
              <a:noFill/>
              <a:round/>
              <a:headEnd/>
              <a:tailEnd/>
            </a:ln>
          </p:spPr>
          <p:txBody>
            <a:bodyPr wrap="none" anchor="ctr"/>
            <a:lstStyle/>
            <a:p>
              <a:endParaRPr lang="en-US"/>
            </a:p>
          </p:txBody>
        </p:sp>
        <p:sp>
          <p:nvSpPr>
            <p:cNvPr id="72743" name="Rectangle 244"/>
            <p:cNvSpPr>
              <a:spLocks noChangeArrowheads="1"/>
            </p:cNvSpPr>
            <p:nvPr/>
          </p:nvSpPr>
          <p:spPr bwMode="auto">
            <a:xfrm>
              <a:off x="4223389" y="2400300"/>
              <a:ext cx="170811" cy="60325"/>
            </a:xfrm>
            <a:prstGeom prst="rect">
              <a:avLst/>
            </a:prstGeom>
            <a:solidFill>
              <a:srgbClr val="58A618"/>
            </a:solidFill>
            <a:ln w="9525" algn="ctr">
              <a:noFill/>
              <a:round/>
              <a:headEnd/>
              <a:tailEnd/>
            </a:ln>
          </p:spPr>
          <p:txBody>
            <a:bodyPr wrap="none" anchor="ctr"/>
            <a:lstStyle/>
            <a:p>
              <a:endParaRPr lang="en-US"/>
            </a:p>
          </p:txBody>
        </p:sp>
      </p:grpSp>
      <p:grpSp>
        <p:nvGrpSpPr>
          <p:cNvPr id="6" name="Group 306"/>
          <p:cNvGrpSpPr>
            <a:grpSpLocks/>
          </p:cNvGrpSpPr>
          <p:nvPr/>
        </p:nvGrpSpPr>
        <p:grpSpPr bwMode="auto">
          <a:xfrm>
            <a:off x="1208088" y="4818063"/>
            <a:ext cx="642937" cy="298450"/>
            <a:chOff x="4130675" y="2162176"/>
            <a:chExt cx="642939" cy="298449"/>
          </a:xfrm>
        </p:grpSpPr>
        <p:sp>
          <p:nvSpPr>
            <p:cNvPr id="72734" name="Rectangle 244"/>
            <p:cNvSpPr>
              <a:spLocks noChangeArrowheads="1"/>
            </p:cNvSpPr>
            <p:nvPr/>
          </p:nvSpPr>
          <p:spPr bwMode="auto">
            <a:xfrm>
              <a:off x="4188464" y="2222990"/>
              <a:ext cx="585150" cy="203201"/>
            </a:xfrm>
            <a:prstGeom prst="rect">
              <a:avLst/>
            </a:prstGeom>
            <a:solidFill>
              <a:srgbClr val="58A618"/>
            </a:solidFill>
            <a:ln w="9525" algn="ctr">
              <a:noFill/>
              <a:round/>
              <a:headEnd/>
              <a:tailEnd/>
            </a:ln>
          </p:spPr>
          <p:txBody>
            <a:bodyPr wrap="none" anchor="ctr"/>
            <a:lstStyle/>
            <a:p>
              <a:endParaRPr lang="en-US"/>
            </a:p>
          </p:txBody>
        </p:sp>
        <p:cxnSp>
          <p:nvCxnSpPr>
            <p:cNvPr id="72735" name="Straight Connector 265"/>
            <p:cNvCxnSpPr>
              <a:cxnSpLocks noChangeShapeType="1"/>
            </p:cNvCxnSpPr>
            <p:nvPr/>
          </p:nvCxnSpPr>
          <p:spPr bwMode="auto">
            <a:xfrm>
              <a:off x="4130675" y="2181226"/>
              <a:ext cx="54614" cy="0"/>
            </a:xfrm>
            <a:prstGeom prst="line">
              <a:avLst/>
            </a:prstGeom>
            <a:noFill/>
            <a:ln w="38100" algn="ctr">
              <a:solidFill>
                <a:schemeClr val="bg2"/>
              </a:solidFill>
              <a:round/>
              <a:headEnd/>
              <a:tailEnd/>
            </a:ln>
          </p:spPr>
        </p:cxnSp>
        <p:cxnSp>
          <p:nvCxnSpPr>
            <p:cNvPr id="72736" name="Straight Connector 266"/>
            <p:cNvCxnSpPr>
              <a:cxnSpLocks noChangeShapeType="1"/>
            </p:cNvCxnSpPr>
            <p:nvPr/>
          </p:nvCxnSpPr>
          <p:spPr bwMode="auto">
            <a:xfrm rot="5400000" flipH="1" flipV="1">
              <a:off x="4036796" y="2310669"/>
              <a:ext cx="296986" cy="0"/>
            </a:xfrm>
            <a:prstGeom prst="line">
              <a:avLst/>
            </a:prstGeom>
            <a:noFill/>
            <a:ln w="38100" algn="ctr">
              <a:solidFill>
                <a:schemeClr val="bg2"/>
              </a:solidFill>
              <a:round/>
              <a:headEnd/>
              <a:tailEnd/>
            </a:ln>
          </p:spPr>
        </p:cxnSp>
        <p:sp>
          <p:nvSpPr>
            <p:cNvPr id="72737" name="Rectangle 264"/>
            <p:cNvSpPr>
              <a:spLocks noChangeArrowheads="1"/>
            </p:cNvSpPr>
            <p:nvPr/>
          </p:nvSpPr>
          <p:spPr bwMode="auto">
            <a:xfrm>
              <a:off x="4367910" y="2269882"/>
              <a:ext cx="132634" cy="109416"/>
            </a:xfrm>
            <a:prstGeom prst="rect">
              <a:avLst/>
            </a:prstGeom>
            <a:solidFill>
              <a:schemeClr val="accent1"/>
            </a:solidFill>
            <a:ln w="9525" algn="ctr">
              <a:noFill/>
              <a:round/>
              <a:headEnd/>
              <a:tailEnd/>
            </a:ln>
          </p:spPr>
          <p:txBody>
            <a:bodyPr wrap="none" anchor="ctr"/>
            <a:lstStyle/>
            <a:p>
              <a:endParaRPr lang="en-US"/>
            </a:p>
          </p:txBody>
        </p:sp>
        <p:sp>
          <p:nvSpPr>
            <p:cNvPr id="72738" name="Rectangle 244"/>
            <p:cNvSpPr>
              <a:spLocks noChangeArrowheads="1"/>
            </p:cNvSpPr>
            <p:nvPr/>
          </p:nvSpPr>
          <p:spPr bwMode="auto">
            <a:xfrm>
              <a:off x="4223389" y="2400300"/>
              <a:ext cx="170811" cy="60325"/>
            </a:xfrm>
            <a:prstGeom prst="rect">
              <a:avLst/>
            </a:prstGeom>
            <a:solidFill>
              <a:srgbClr val="58A618"/>
            </a:solidFill>
            <a:ln w="9525" algn="ctr">
              <a:noFill/>
              <a:round/>
              <a:headEnd/>
              <a:tailEnd/>
            </a:ln>
          </p:spPr>
          <p:txBody>
            <a:bodyPr wrap="none" anchor="ctr"/>
            <a:lstStyle/>
            <a:p>
              <a:endParaRPr lang="en-US"/>
            </a:p>
          </p:txBody>
        </p:sp>
      </p:gr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pPr eaLnBrk="1" hangingPunct="1"/>
            <a:r>
              <a:rPr lang="en-US" smtClean="0"/>
              <a:t>Unified Connect Infrastructure</a:t>
            </a:r>
          </a:p>
        </p:txBody>
      </p:sp>
      <p:sp>
        <p:nvSpPr>
          <p:cNvPr id="73731" name="Slide Number Placeholder 3"/>
          <p:cNvSpPr>
            <a:spLocks noGrp="1"/>
          </p:cNvSpPr>
          <p:nvPr>
            <p:ph type="sldNum" sz="quarter" idx="10"/>
          </p:nvPr>
        </p:nvSpPr>
        <p:spPr>
          <a:noFill/>
        </p:spPr>
        <p:txBody>
          <a:bodyPr/>
          <a:lstStyle/>
          <a:p>
            <a:fld id="{F7F3DA74-8021-4450-89C2-F9D0D94820D9}" type="slidenum">
              <a:rPr lang="en-US" smtClean="0">
                <a:solidFill>
                  <a:schemeClr val="accent1"/>
                </a:solidFill>
                <a:latin typeface="Arial" pitchFamily="34" charset="0"/>
              </a:rPr>
              <a:pPr/>
              <a:t>104</a:t>
            </a:fld>
            <a:endParaRPr lang="en-US" smtClean="0">
              <a:solidFill>
                <a:schemeClr val="accent1"/>
              </a:solidFill>
              <a:latin typeface="Arial" pitchFamily="34" charset="0"/>
            </a:endParaRPr>
          </a:p>
        </p:txBody>
      </p:sp>
      <p:sp>
        <p:nvSpPr>
          <p:cNvPr id="73733" name="Content Placeholder 2"/>
          <p:cNvSpPr>
            <a:spLocks noGrp="1"/>
          </p:cNvSpPr>
          <p:nvPr>
            <p:ph idx="1"/>
          </p:nvPr>
        </p:nvSpPr>
        <p:spPr>
          <a:xfrm>
            <a:off x="5133975" y="1676400"/>
            <a:ext cx="4010025" cy="1998663"/>
          </a:xfrm>
        </p:spPr>
        <p:txBody>
          <a:bodyPr/>
          <a:lstStyle/>
          <a:p>
            <a:pPr marL="231775" indent="-231775"/>
            <a:r>
              <a:rPr lang="en-US" sz="1800" smtClean="0"/>
              <a:t>True end-to-end network conversion</a:t>
            </a:r>
          </a:p>
          <a:p>
            <a:pPr marL="231775" indent="-231775"/>
            <a:r>
              <a:rPr lang="en-US" sz="1800" smtClean="0"/>
              <a:t>Increased efficiency and simplified management</a:t>
            </a:r>
          </a:p>
          <a:p>
            <a:pPr marL="231775" indent="-231775"/>
            <a:r>
              <a:rPr lang="en-US" sz="1800" smtClean="0"/>
              <a:t>Extend the unified architecture benefits</a:t>
            </a:r>
          </a:p>
        </p:txBody>
      </p:sp>
      <p:sp>
        <p:nvSpPr>
          <p:cNvPr id="73734" name="TextBox 299"/>
          <p:cNvSpPr txBox="1">
            <a:spLocks noChangeArrowheads="1"/>
          </p:cNvSpPr>
          <p:nvPr/>
        </p:nvSpPr>
        <p:spPr bwMode="auto">
          <a:xfrm>
            <a:off x="4913313" y="1100138"/>
            <a:ext cx="3976687" cy="400050"/>
          </a:xfrm>
          <a:prstGeom prst="rect">
            <a:avLst/>
          </a:prstGeom>
          <a:solidFill>
            <a:schemeClr val="tx2"/>
          </a:solidFill>
          <a:ln w="9525">
            <a:noFill/>
            <a:miter lim="800000"/>
            <a:headEnd/>
            <a:tailEnd/>
          </a:ln>
        </p:spPr>
        <p:txBody>
          <a:bodyPr>
            <a:spAutoFit/>
          </a:bodyPr>
          <a:lstStyle/>
          <a:p>
            <a:pPr marL="169863"/>
            <a:r>
              <a:rPr lang="en-US">
                <a:solidFill>
                  <a:srgbClr val="FFFFFF"/>
                </a:solidFill>
              </a:rPr>
              <a:t>Key Feature Benefits</a:t>
            </a:r>
          </a:p>
        </p:txBody>
      </p:sp>
      <p:sp>
        <p:nvSpPr>
          <p:cNvPr id="301" name="Content Placeholder 2"/>
          <p:cNvSpPr txBox="1">
            <a:spLocks/>
          </p:cNvSpPr>
          <p:nvPr/>
        </p:nvSpPr>
        <p:spPr bwMode="auto">
          <a:xfrm>
            <a:off x="4913313" y="4251325"/>
            <a:ext cx="3671887" cy="1879600"/>
          </a:xfrm>
          <a:prstGeom prst="rect">
            <a:avLst/>
          </a:prstGeom>
          <a:noFill/>
          <a:ln w="9525">
            <a:noFill/>
            <a:miter lim="800000"/>
            <a:headEnd/>
            <a:tailEnd/>
          </a:ln>
        </p:spPr>
        <p:txBody>
          <a:bodyPr/>
          <a:lstStyle/>
          <a:p>
            <a:pPr marL="231775" indent="-231775" eaLnBrk="0" hangingPunct="0">
              <a:spcBef>
                <a:spcPct val="20000"/>
              </a:spcBef>
              <a:buClr>
                <a:schemeClr val="accent2"/>
              </a:buClr>
              <a:buFont typeface="Wingdings 2" pitchFamily="18" charset="2"/>
              <a:buChar char="¡"/>
              <a:defRPr/>
            </a:pPr>
            <a:r>
              <a:rPr lang="en-US" sz="1800" kern="0" dirty="0">
                <a:latin typeface="+mn-lt"/>
              </a:rPr>
              <a:t>Streamlining of IT operations, resulting in lower operating costs</a:t>
            </a:r>
          </a:p>
          <a:p>
            <a:pPr marL="231775" indent="-231775" eaLnBrk="0" hangingPunct="0">
              <a:spcBef>
                <a:spcPct val="20000"/>
              </a:spcBef>
              <a:buClr>
                <a:schemeClr val="accent2"/>
              </a:buClr>
              <a:buFont typeface="Wingdings 2" pitchFamily="18" charset="2"/>
              <a:buChar char="¡"/>
              <a:defRPr/>
            </a:pPr>
            <a:r>
              <a:rPr lang="en-US" sz="1800" kern="0" dirty="0">
                <a:latin typeface="+mn-lt"/>
              </a:rPr>
              <a:t>Data center consolidation a true reality</a:t>
            </a:r>
          </a:p>
          <a:p>
            <a:pPr marL="231775" indent="-231775" eaLnBrk="0" hangingPunct="0">
              <a:spcBef>
                <a:spcPct val="20000"/>
              </a:spcBef>
              <a:buClr>
                <a:schemeClr val="accent2"/>
              </a:buClr>
              <a:buFont typeface="Wingdings 2" pitchFamily="18" charset="2"/>
              <a:buChar char="¡"/>
              <a:defRPr/>
            </a:pPr>
            <a:r>
              <a:rPr lang="en-US" sz="1800" kern="0" dirty="0">
                <a:latin typeface="+mn-lt"/>
              </a:rPr>
              <a:t>Ability to react to market demands faster</a:t>
            </a:r>
          </a:p>
        </p:txBody>
      </p:sp>
      <p:sp>
        <p:nvSpPr>
          <p:cNvPr id="73736" name="TextBox 302"/>
          <p:cNvSpPr txBox="1">
            <a:spLocks noChangeArrowheads="1"/>
          </p:cNvSpPr>
          <p:nvPr/>
        </p:nvSpPr>
        <p:spPr bwMode="auto">
          <a:xfrm>
            <a:off x="4913313" y="3733800"/>
            <a:ext cx="3976687" cy="400050"/>
          </a:xfrm>
          <a:prstGeom prst="rect">
            <a:avLst/>
          </a:prstGeom>
          <a:solidFill>
            <a:schemeClr val="tx2"/>
          </a:solidFill>
          <a:ln w="9525">
            <a:noFill/>
            <a:miter lim="800000"/>
            <a:headEnd/>
            <a:tailEnd/>
          </a:ln>
        </p:spPr>
        <p:txBody>
          <a:bodyPr>
            <a:spAutoFit/>
          </a:bodyPr>
          <a:lstStyle/>
          <a:p>
            <a:pPr marL="169863"/>
            <a:r>
              <a:rPr lang="en-US">
                <a:solidFill>
                  <a:srgbClr val="FFFFFF"/>
                </a:solidFill>
              </a:rPr>
              <a:t>Business Value</a:t>
            </a:r>
          </a:p>
        </p:txBody>
      </p:sp>
      <p:cxnSp>
        <p:nvCxnSpPr>
          <p:cNvPr id="73737" name="Straight Connector 154"/>
          <p:cNvCxnSpPr>
            <a:cxnSpLocks noChangeShapeType="1"/>
          </p:cNvCxnSpPr>
          <p:nvPr/>
        </p:nvCxnSpPr>
        <p:spPr bwMode="auto">
          <a:xfrm rot="5400000">
            <a:off x="2224088" y="4230687"/>
            <a:ext cx="1404938" cy="4763"/>
          </a:xfrm>
          <a:prstGeom prst="line">
            <a:avLst/>
          </a:prstGeom>
          <a:noFill/>
          <a:ln w="28575" algn="ctr">
            <a:solidFill>
              <a:schemeClr val="accent2"/>
            </a:solidFill>
            <a:round/>
            <a:headEnd/>
            <a:tailEnd/>
          </a:ln>
        </p:spPr>
      </p:cxnSp>
      <p:grpSp>
        <p:nvGrpSpPr>
          <p:cNvPr id="2" name="Group 156"/>
          <p:cNvGrpSpPr>
            <a:grpSpLocks/>
          </p:cNvGrpSpPr>
          <p:nvPr/>
        </p:nvGrpSpPr>
        <p:grpSpPr bwMode="auto">
          <a:xfrm>
            <a:off x="2460625" y="2111375"/>
            <a:ext cx="642938" cy="298450"/>
            <a:chOff x="4130675" y="2162176"/>
            <a:chExt cx="642939" cy="298449"/>
          </a:xfrm>
        </p:grpSpPr>
        <p:sp>
          <p:nvSpPr>
            <p:cNvPr id="73789" name="Rectangle 244"/>
            <p:cNvSpPr>
              <a:spLocks noChangeArrowheads="1"/>
            </p:cNvSpPr>
            <p:nvPr/>
          </p:nvSpPr>
          <p:spPr bwMode="auto">
            <a:xfrm>
              <a:off x="4188464" y="2222990"/>
              <a:ext cx="585150" cy="203201"/>
            </a:xfrm>
            <a:prstGeom prst="rect">
              <a:avLst/>
            </a:prstGeom>
            <a:solidFill>
              <a:srgbClr val="58A618"/>
            </a:solidFill>
            <a:ln w="9525" algn="ctr">
              <a:noFill/>
              <a:round/>
              <a:headEnd/>
              <a:tailEnd/>
            </a:ln>
          </p:spPr>
          <p:txBody>
            <a:bodyPr wrap="none" anchor="ctr"/>
            <a:lstStyle/>
            <a:p>
              <a:endParaRPr lang="en-US"/>
            </a:p>
          </p:txBody>
        </p:sp>
        <p:cxnSp>
          <p:nvCxnSpPr>
            <p:cNvPr id="73790" name="Straight Connector 265"/>
            <p:cNvCxnSpPr>
              <a:cxnSpLocks noChangeShapeType="1"/>
            </p:cNvCxnSpPr>
            <p:nvPr/>
          </p:nvCxnSpPr>
          <p:spPr bwMode="auto">
            <a:xfrm>
              <a:off x="4130675" y="2181226"/>
              <a:ext cx="54614" cy="0"/>
            </a:xfrm>
            <a:prstGeom prst="line">
              <a:avLst/>
            </a:prstGeom>
            <a:noFill/>
            <a:ln w="38100" algn="ctr">
              <a:solidFill>
                <a:schemeClr val="bg2"/>
              </a:solidFill>
              <a:round/>
              <a:headEnd/>
              <a:tailEnd/>
            </a:ln>
          </p:spPr>
        </p:cxnSp>
        <p:cxnSp>
          <p:nvCxnSpPr>
            <p:cNvPr id="73791" name="Straight Connector 266"/>
            <p:cNvCxnSpPr>
              <a:cxnSpLocks noChangeShapeType="1"/>
            </p:cNvCxnSpPr>
            <p:nvPr/>
          </p:nvCxnSpPr>
          <p:spPr bwMode="auto">
            <a:xfrm rot="5400000" flipH="1" flipV="1">
              <a:off x="4036796" y="2310669"/>
              <a:ext cx="296986" cy="0"/>
            </a:xfrm>
            <a:prstGeom prst="line">
              <a:avLst/>
            </a:prstGeom>
            <a:noFill/>
            <a:ln w="38100" algn="ctr">
              <a:solidFill>
                <a:schemeClr val="bg2"/>
              </a:solidFill>
              <a:round/>
              <a:headEnd/>
              <a:tailEnd/>
            </a:ln>
          </p:spPr>
        </p:cxnSp>
        <p:sp>
          <p:nvSpPr>
            <p:cNvPr id="73792" name="Rectangle 264"/>
            <p:cNvSpPr>
              <a:spLocks noChangeArrowheads="1"/>
            </p:cNvSpPr>
            <p:nvPr/>
          </p:nvSpPr>
          <p:spPr bwMode="auto">
            <a:xfrm>
              <a:off x="4367910" y="2269882"/>
              <a:ext cx="132634" cy="109416"/>
            </a:xfrm>
            <a:prstGeom prst="rect">
              <a:avLst/>
            </a:prstGeom>
            <a:solidFill>
              <a:schemeClr val="accent1"/>
            </a:solidFill>
            <a:ln w="9525" algn="ctr">
              <a:noFill/>
              <a:round/>
              <a:headEnd/>
              <a:tailEnd/>
            </a:ln>
          </p:spPr>
          <p:txBody>
            <a:bodyPr wrap="none" anchor="ctr"/>
            <a:lstStyle/>
            <a:p>
              <a:endParaRPr lang="en-US"/>
            </a:p>
          </p:txBody>
        </p:sp>
        <p:sp>
          <p:nvSpPr>
            <p:cNvPr id="73793" name="Rectangle 244"/>
            <p:cNvSpPr>
              <a:spLocks noChangeArrowheads="1"/>
            </p:cNvSpPr>
            <p:nvPr/>
          </p:nvSpPr>
          <p:spPr bwMode="auto">
            <a:xfrm>
              <a:off x="4223389" y="2400300"/>
              <a:ext cx="170811" cy="60325"/>
            </a:xfrm>
            <a:prstGeom prst="rect">
              <a:avLst/>
            </a:prstGeom>
            <a:solidFill>
              <a:srgbClr val="58A618"/>
            </a:solidFill>
            <a:ln w="9525" algn="ctr">
              <a:noFill/>
              <a:round/>
              <a:headEnd/>
              <a:tailEnd/>
            </a:ln>
          </p:spPr>
          <p:txBody>
            <a:bodyPr wrap="none" anchor="ctr"/>
            <a:lstStyle/>
            <a:p>
              <a:endParaRPr lang="en-US"/>
            </a:p>
          </p:txBody>
        </p:sp>
      </p:grpSp>
      <p:cxnSp>
        <p:nvCxnSpPr>
          <p:cNvPr id="73739" name="Straight Connector 162"/>
          <p:cNvCxnSpPr>
            <a:cxnSpLocks noChangeShapeType="1"/>
          </p:cNvCxnSpPr>
          <p:nvPr/>
        </p:nvCxnSpPr>
        <p:spPr bwMode="auto">
          <a:xfrm rot="5400000">
            <a:off x="2465388" y="2679700"/>
            <a:ext cx="788988" cy="1587"/>
          </a:xfrm>
          <a:prstGeom prst="line">
            <a:avLst/>
          </a:prstGeom>
          <a:noFill/>
          <a:ln w="28575" algn="ctr">
            <a:solidFill>
              <a:schemeClr val="accent2"/>
            </a:solidFill>
            <a:round/>
            <a:headEnd/>
            <a:tailEnd/>
          </a:ln>
        </p:spPr>
      </p:cxnSp>
      <p:pic>
        <p:nvPicPr>
          <p:cNvPr id="73740" name="Picture 16" descr="FAS6000_Series"/>
          <p:cNvPicPr>
            <a:picLocks noChangeAspect="1" noChangeArrowheads="1"/>
          </p:cNvPicPr>
          <p:nvPr/>
        </p:nvPicPr>
        <p:blipFill>
          <a:blip r:embed="rId3" cstate="email"/>
          <a:srcRect/>
          <a:stretch>
            <a:fillRect/>
          </a:stretch>
        </p:blipFill>
        <p:spPr bwMode="auto">
          <a:xfrm>
            <a:off x="1582738" y="5562600"/>
            <a:ext cx="1376362" cy="661988"/>
          </a:xfrm>
          <a:prstGeom prst="rect">
            <a:avLst/>
          </a:prstGeom>
          <a:noFill/>
          <a:ln w="9525">
            <a:noFill/>
            <a:miter lim="800000"/>
            <a:headEnd/>
            <a:tailEnd/>
          </a:ln>
        </p:spPr>
      </p:pic>
      <p:pic>
        <p:nvPicPr>
          <p:cNvPr id="73741" name="Picture 42" descr="Workgroup-Server-dual.gif"/>
          <p:cNvPicPr>
            <a:picLocks noChangeAspect="1"/>
          </p:cNvPicPr>
          <p:nvPr/>
        </p:nvPicPr>
        <p:blipFill>
          <a:blip r:embed="rId4" cstate="email"/>
          <a:srcRect/>
          <a:stretch>
            <a:fillRect/>
          </a:stretch>
        </p:blipFill>
        <p:spPr bwMode="auto">
          <a:xfrm>
            <a:off x="1570038" y="1651000"/>
            <a:ext cx="1354137" cy="373063"/>
          </a:xfrm>
          <a:prstGeom prst="rect">
            <a:avLst/>
          </a:prstGeom>
          <a:noFill/>
          <a:ln w="9525">
            <a:noFill/>
            <a:miter lim="800000"/>
            <a:headEnd/>
            <a:tailEnd/>
          </a:ln>
        </p:spPr>
      </p:pic>
      <p:sp>
        <p:nvSpPr>
          <p:cNvPr id="73742" name="TextBox 91"/>
          <p:cNvSpPr txBox="1">
            <a:spLocks noChangeArrowheads="1"/>
          </p:cNvSpPr>
          <p:nvPr/>
        </p:nvSpPr>
        <p:spPr bwMode="auto">
          <a:xfrm>
            <a:off x="2579688" y="5175250"/>
            <a:ext cx="960437" cy="292100"/>
          </a:xfrm>
          <a:prstGeom prst="rect">
            <a:avLst/>
          </a:prstGeom>
          <a:noFill/>
          <a:ln w="9525">
            <a:noFill/>
            <a:miter lim="800000"/>
            <a:headEnd/>
            <a:tailEnd/>
          </a:ln>
        </p:spPr>
        <p:txBody>
          <a:bodyPr>
            <a:spAutoFit/>
          </a:bodyPr>
          <a:lstStyle/>
          <a:p>
            <a:r>
              <a:rPr lang="en-US" sz="1300"/>
              <a:t>UTA</a:t>
            </a:r>
          </a:p>
        </p:txBody>
      </p:sp>
      <p:sp>
        <p:nvSpPr>
          <p:cNvPr id="73743" name="TextBox 92"/>
          <p:cNvSpPr txBox="1">
            <a:spLocks noChangeArrowheads="1"/>
          </p:cNvSpPr>
          <p:nvPr/>
        </p:nvSpPr>
        <p:spPr bwMode="auto">
          <a:xfrm>
            <a:off x="1847850" y="5175250"/>
            <a:ext cx="960438" cy="292100"/>
          </a:xfrm>
          <a:prstGeom prst="rect">
            <a:avLst/>
          </a:prstGeom>
          <a:noFill/>
          <a:ln w="9525">
            <a:noFill/>
            <a:miter lim="800000"/>
            <a:headEnd/>
            <a:tailEnd/>
          </a:ln>
        </p:spPr>
        <p:txBody>
          <a:bodyPr>
            <a:spAutoFit/>
          </a:bodyPr>
          <a:lstStyle/>
          <a:p>
            <a:r>
              <a:rPr lang="en-US" sz="1300"/>
              <a:t>FC</a:t>
            </a:r>
          </a:p>
        </p:txBody>
      </p:sp>
      <p:sp>
        <p:nvSpPr>
          <p:cNvPr id="73744" name="TextBox 93"/>
          <p:cNvSpPr txBox="1">
            <a:spLocks noChangeArrowheads="1"/>
          </p:cNvSpPr>
          <p:nvPr/>
        </p:nvSpPr>
        <p:spPr bwMode="auto">
          <a:xfrm>
            <a:off x="1066800" y="5175250"/>
            <a:ext cx="960438" cy="292100"/>
          </a:xfrm>
          <a:prstGeom prst="rect">
            <a:avLst/>
          </a:prstGeom>
          <a:noFill/>
          <a:ln w="9525">
            <a:noFill/>
            <a:miter lim="800000"/>
            <a:headEnd/>
            <a:tailEnd/>
          </a:ln>
        </p:spPr>
        <p:txBody>
          <a:bodyPr>
            <a:spAutoFit/>
          </a:bodyPr>
          <a:lstStyle/>
          <a:p>
            <a:r>
              <a:rPr lang="en-US" sz="1300"/>
              <a:t>10GbE</a:t>
            </a:r>
          </a:p>
        </p:txBody>
      </p:sp>
      <p:sp>
        <p:nvSpPr>
          <p:cNvPr id="73745" name="TextBox 173"/>
          <p:cNvSpPr txBox="1">
            <a:spLocks noChangeArrowheads="1"/>
          </p:cNvSpPr>
          <p:nvPr/>
        </p:nvSpPr>
        <p:spPr bwMode="auto">
          <a:xfrm>
            <a:off x="762000" y="1135063"/>
            <a:ext cx="3098800" cy="400050"/>
          </a:xfrm>
          <a:prstGeom prst="rect">
            <a:avLst/>
          </a:prstGeom>
          <a:noFill/>
          <a:ln w="9525">
            <a:noFill/>
            <a:miter lim="800000"/>
            <a:headEnd/>
            <a:tailEnd/>
          </a:ln>
        </p:spPr>
        <p:txBody>
          <a:bodyPr>
            <a:spAutoFit/>
          </a:bodyPr>
          <a:lstStyle/>
          <a:p>
            <a:r>
              <a:rPr lang="en-US"/>
              <a:t>With Unified Connect</a:t>
            </a:r>
          </a:p>
        </p:txBody>
      </p:sp>
      <p:pic>
        <p:nvPicPr>
          <p:cNvPr id="73746" name="Picture 9" descr="fc_switch"/>
          <p:cNvPicPr>
            <a:picLocks noChangeAspect="1" noChangeArrowheads="1"/>
          </p:cNvPicPr>
          <p:nvPr/>
        </p:nvPicPr>
        <p:blipFill>
          <a:blip r:embed="rId5" cstate="email"/>
          <a:srcRect/>
          <a:stretch>
            <a:fillRect/>
          </a:stretch>
        </p:blipFill>
        <p:spPr bwMode="auto">
          <a:xfrm>
            <a:off x="1352550" y="3048000"/>
            <a:ext cx="628650" cy="592138"/>
          </a:xfrm>
          <a:prstGeom prst="rect">
            <a:avLst/>
          </a:prstGeom>
          <a:noFill/>
          <a:ln w="9525">
            <a:noFill/>
            <a:miter lim="800000"/>
            <a:headEnd/>
            <a:tailEnd/>
          </a:ln>
        </p:spPr>
      </p:pic>
      <p:pic>
        <p:nvPicPr>
          <p:cNvPr id="73747" name="Picture 8" descr="ethernet_switch"/>
          <p:cNvPicPr>
            <a:picLocks noChangeAspect="1" noChangeArrowheads="1"/>
          </p:cNvPicPr>
          <p:nvPr/>
        </p:nvPicPr>
        <p:blipFill>
          <a:blip r:embed="rId6" cstate="email"/>
          <a:srcRect/>
          <a:stretch>
            <a:fillRect/>
          </a:stretch>
        </p:blipFill>
        <p:spPr bwMode="auto">
          <a:xfrm>
            <a:off x="2514600" y="3048000"/>
            <a:ext cx="628650" cy="592138"/>
          </a:xfrm>
          <a:prstGeom prst="rect">
            <a:avLst/>
          </a:prstGeom>
          <a:noFill/>
          <a:ln w="28575">
            <a:noFill/>
            <a:miter lim="800000"/>
            <a:headEnd/>
            <a:tailEnd/>
          </a:ln>
        </p:spPr>
      </p:pic>
      <p:sp>
        <p:nvSpPr>
          <p:cNvPr id="73748" name="TextBox 232"/>
          <p:cNvSpPr txBox="1">
            <a:spLocks noChangeArrowheads="1"/>
          </p:cNvSpPr>
          <p:nvPr/>
        </p:nvSpPr>
        <p:spPr bwMode="auto">
          <a:xfrm>
            <a:off x="2895600" y="3962400"/>
            <a:ext cx="762000" cy="292100"/>
          </a:xfrm>
          <a:prstGeom prst="rect">
            <a:avLst/>
          </a:prstGeom>
          <a:noFill/>
          <a:ln w="9525">
            <a:noFill/>
            <a:miter lim="800000"/>
            <a:headEnd/>
            <a:tailEnd/>
          </a:ln>
        </p:spPr>
        <p:txBody>
          <a:bodyPr>
            <a:spAutoFit/>
          </a:bodyPr>
          <a:lstStyle/>
          <a:p>
            <a:r>
              <a:rPr lang="en-US" sz="1300"/>
              <a:t>FCoE</a:t>
            </a:r>
          </a:p>
        </p:txBody>
      </p:sp>
      <p:sp>
        <p:nvSpPr>
          <p:cNvPr id="73749" name="TextBox 361"/>
          <p:cNvSpPr txBox="1">
            <a:spLocks noChangeArrowheads="1"/>
          </p:cNvSpPr>
          <p:nvPr/>
        </p:nvSpPr>
        <p:spPr bwMode="auto">
          <a:xfrm>
            <a:off x="3094038" y="2100263"/>
            <a:ext cx="685800" cy="293687"/>
          </a:xfrm>
          <a:prstGeom prst="rect">
            <a:avLst/>
          </a:prstGeom>
          <a:noFill/>
          <a:ln w="9525">
            <a:noFill/>
            <a:miter lim="800000"/>
            <a:headEnd/>
            <a:tailEnd/>
          </a:ln>
        </p:spPr>
        <p:txBody>
          <a:bodyPr>
            <a:spAutoFit/>
          </a:bodyPr>
          <a:lstStyle/>
          <a:p>
            <a:r>
              <a:rPr lang="en-US" sz="1300"/>
              <a:t>CNA</a:t>
            </a:r>
          </a:p>
        </p:txBody>
      </p:sp>
      <p:sp>
        <p:nvSpPr>
          <p:cNvPr id="73750" name="TextBox 381"/>
          <p:cNvSpPr txBox="1">
            <a:spLocks noChangeArrowheads="1"/>
          </p:cNvSpPr>
          <p:nvPr/>
        </p:nvSpPr>
        <p:spPr bwMode="auto">
          <a:xfrm>
            <a:off x="3217863" y="3089275"/>
            <a:ext cx="1371600" cy="492125"/>
          </a:xfrm>
          <a:prstGeom prst="rect">
            <a:avLst/>
          </a:prstGeom>
          <a:noFill/>
          <a:ln w="9525">
            <a:noFill/>
            <a:miter lim="800000"/>
            <a:headEnd/>
            <a:tailEnd/>
          </a:ln>
        </p:spPr>
        <p:txBody>
          <a:bodyPr>
            <a:spAutoFit/>
          </a:bodyPr>
          <a:lstStyle/>
          <a:p>
            <a:r>
              <a:rPr lang="en-US" sz="1300"/>
              <a:t>10GbE Switch (FCoE Enabled)</a:t>
            </a:r>
          </a:p>
        </p:txBody>
      </p:sp>
      <p:sp>
        <p:nvSpPr>
          <p:cNvPr id="73751" name="TextBox 240"/>
          <p:cNvSpPr txBox="1">
            <a:spLocks noChangeArrowheads="1"/>
          </p:cNvSpPr>
          <p:nvPr/>
        </p:nvSpPr>
        <p:spPr bwMode="auto">
          <a:xfrm>
            <a:off x="2911475" y="2474913"/>
            <a:ext cx="1287463" cy="492125"/>
          </a:xfrm>
          <a:prstGeom prst="rect">
            <a:avLst/>
          </a:prstGeom>
          <a:noFill/>
          <a:ln w="9525">
            <a:noFill/>
            <a:miter lim="800000"/>
            <a:headEnd/>
            <a:tailEnd/>
          </a:ln>
        </p:spPr>
        <p:txBody>
          <a:bodyPr>
            <a:spAutoFit/>
          </a:bodyPr>
          <a:lstStyle/>
          <a:p>
            <a:r>
              <a:rPr lang="en-US" sz="1300"/>
              <a:t>FCoE, iSCSI, NFS, CIFS</a:t>
            </a:r>
          </a:p>
        </p:txBody>
      </p:sp>
      <p:grpSp>
        <p:nvGrpSpPr>
          <p:cNvPr id="3" name="Group 180"/>
          <p:cNvGrpSpPr>
            <a:grpSpLocks/>
          </p:cNvGrpSpPr>
          <p:nvPr/>
        </p:nvGrpSpPr>
        <p:grpSpPr bwMode="auto">
          <a:xfrm>
            <a:off x="1304925" y="2105025"/>
            <a:ext cx="642938" cy="298450"/>
            <a:chOff x="4130675" y="2162176"/>
            <a:chExt cx="642939" cy="298449"/>
          </a:xfrm>
        </p:grpSpPr>
        <p:sp>
          <p:nvSpPr>
            <p:cNvPr id="73784" name="Rectangle 244"/>
            <p:cNvSpPr>
              <a:spLocks noChangeArrowheads="1"/>
            </p:cNvSpPr>
            <p:nvPr/>
          </p:nvSpPr>
          <p:spPr bwMode="auto">
            <a:xfrm>
              <a:off x="4188464" y="2222990"/>
              <a:ext cx="585150" cy="203201"/>
            </a:xfrm>
            <a:prstGeom prst="rect">
              <a:avLst/>
            </a:prstGeom>
            <a:solidFill>
              <a:srgbClr val="58A618"/>
            </a:solidFill>
            <a:ln w="9525" algn="ctr">
              <a:noFill/>
              <a:round/>
              <a:headEnd/>
              <a:tailEnd/>
            </a:ln>
          </p:spPr>
          <p:txBody>
            <a:bodyPr wrap="none" anchor="ctr"/>
            <a:lstStyle/>
            <a:p>
              <a:endParaRPr lang="en-US"/>
            </a:p>
          </p:txBody>
        </p:sp>
        <p:cxnSp>
          <p:nvCxnSpPr>
            <p:cNvPr id="73785" name="Straight Connector 265"/>
            <p:cNvCxnSpPr>
              <a:cxnSpLocks noChangeShapeType="1"/>
            </p:cNvCxnSpPr>
            <p:nvPr/>
          </p:nvCxnSpPr>
          <p:spPr bwMode="auto">
            <a:xfrm>
              <a:off x="4130675" y="2181226"/>
              <a:ext cx="54614" cy="0"/>
            </a:xfrm>
            <a:prstGeom prst="line">
              <a:avLst/>
            </a:prstGeom>
            <a:noFill/>
            <a:ln w="38100" algn="ctr">
              <a:solidFill>
                <a:schemeClr val="bg2"/>
              </a:solidFill>
              <a:round/>
              <a:headEnd/>
              <a:tailEnd/>
            </a:ln>
          </p:spPr>
        </p:cxnSp>
        <p:cxnSp>
          <p:nvCxnSpPr>
            <p:cNvPr id="73786" name="Straight Connector 266"/>
            <p:cNvCxnSpPr>
              <a:cxnSpLocks noChangeShapeType="1"/>
            </p:cNvCxnSpPr>
            <p:nvPr/>
          </p:nvCxnSpPr>
          <p:spPr bwMode="auto">
            <a:xfrm rot="5400000" flipH="1" flipV="1">
              <a:off x="4036796" y="2310669"/>
              <a:ext cx="296986" cy="0"/>
            </a:xfrm>
            <a:prstGeom prst="line">
              <a:avLst/>
            </a:prstGeom>
            <a:noFill/>
            <a:ln w="38100" algn="ctr">
              <a:solidFill>
                <a:schemeClr val="bg2"/>
              </a:solidFill>
              <a:round/>
              <a:headEnd/>
              <a:tailEnd/>
            </a:ln>
          </p:spPr>
        </p:cxnSp>
        <p:sp>
          <p:nvSpPr>
            <p:cNvPr id="73787" name="Rectangle 264"/>
            <p:cNvSpPr>
              <a:spLocks noChangeArrowheads="1"/>
            </p:cNvSpPr>
            <p:nvPr/>
          </p:nvSpPr>
          <p:spPr bwMode="auto">
            <a:xfrm>
              <a:off x="4367910" y="2269882"/>
              <a:ext cx="132634" cy="109416"/>
            </a:xfrm>
            <a:prstGeom prst="rect">
              <a:avLst/>
            </a:prstGeom>
            <a:solidFill>
              <a:schemeClr val="accent1"/>
            </a:solidFill>
            <a:ln w="9525" algn="ctr">
              <a:noFill/>
              <a:round/>
              <a:headEnd/>
              <a:tailEnd/>
            </a:ln>
          </p:spPr>
          <p:txBody>
            <a:bodyPr wrap="none" anchor="ctr"/>
            <a:lstStyle/>
            <a:p>
              <a:endParaRPr lang="en-US"/>
            </a:p>
          </p:txBody>
        </p:sp>
        <p:sp>
          <p:nvSpPr>
            <p:cNvPr id="73788" name="Rectangle 244"/>
            <p:cNvSpPr>
              <a:spLocks noChangeArrowheads="1"/>
            </p:cNvSpPr>
            <p:nvPr/>
          </p:nvSpPr>
          <p:spPr bwMode="auto">
            <a:xfrm>
              <a:off x="4223389" y="2400300"/>
              <a:ext cx="170811" cy="60325"/>
            </a:xfrm>
            <a:prstGeom prst="rect">
              <a:avLst/>
            </a:prstGeom>
            <a:solidFill>
              <a:srgbClr val="58A618"/>
            </a:solidFill>
            <a:ln w="9525" algn="ctr">
              <a:noFill/>
              <a:round/>
              <a:headEnd/>
              <a:tailEnd/>
            </a:ln>
          </p:spPr>
          <p:txBody>
            <a:bodyPr wrap="none" anchor="ctr"/>
            <a:lstStyle/>
            <a:p>
              <a:endParaRPr lang="en-US"/>
            </a:p>
          </p:txBody>
        </p:sp>
      </p:grpSp>
      <p:grpSp>
        <p:nvGrpSpPr>
          <p:cNvPr id="4" name="Group 186"/>
          <p:cNvGrpSpPr>
            <a:grpSpLocks/>
          </p:cNvGrpSpPr>
          <p:nvPr/>
        </p:nvGrpSpPr>
        <p:grpSpPr bwMode="auto">
          <a:xfrm>
            <a:off x="2681288" y="4818063"/>
            <a:ext cx="642937" cy="298450"/>
            <a:chOff x="4130675" y="2162176"/>
            <a:chExt cx="642939" cy="298449"/>
          </a:xfrm>
        </p:grpSpPr>
        <p:sp>
          <p:nvSpPr>
            <p:cNvPr id="73779" name="Rectangle 244"/>
            <p:cNvSpPr>
              <a:spLocks noChangeArrowheads="1"/>
            </p:cNvSpPr>
            <p:nvPr/>
          </p:nvSpPr>
          <p:spPr bwMode="auto">
            <a:xfrm>
              <a:off x="4188464" y="2222990"/>
              <a:ext cx="585150" cy="203201"/>
            </a:xfrm>
            <a:prstGeom prst="rect">
              <a:avLst/>
            </a:prstGeom>
            <a:solidFill>
              <a:srgbClr val="58A618"/>
            </a:solidFill>
            <a:ln w="9525" algn="ctr">
              <a:noFill/>
              <a:round/>
              <a:headEnd/>
              <a:tailEnd/>
            </a:ln>
          </p:spPr>
          <p:txBody>
            <a:bodyPr wrap="none" anchor="ctr"/>
            <a:lstStyle/>
            <a:p>
              <a:endParaRPr lang="en-US"/>
            </a:p>
          </p:txBody>
        </p:sp>
        <p:cxnSp>
          <p:nvCxnSpPr>
            <p:cNvPr id="73780" name="Straight Connector 265"/>
            <p:cNvCxnSpPr>
              <a:cxnSpLocks noChangeShapeType="1"/>
            </p:cNvCxnSpPr>
            <p:nvPr/>
          </p:nvCxnSpPr>
          <p:spPr bwMode="auto">
            <a:xfrm>
              <a:off x="4130675" y="2181226"/>
              <a:ext cx="54614" cy="0"/>
            </a:xfrm>
            <a:prstGeom prst="line">
              <a:avLst/>
            </a:prstGeom>
            <a:noFill/>
            <a:ln w="38100" algn="ctr">
              <a:solidFill>
                <a:schemeClr val="bg2"/>
              </a:solidFill>
              <a:round/>
              <a:headEnd/>
              <a:tailEnd/>
            </a:ln>
          </p:spPr>
        </p:cxnSp>
        <p:cxnSp>
          <p:nvCxnSpPr>
            <p:cNvPr id="73781" name="Straight Connector 266"/>
            <p:cNvCxnSpPr>
              <a:cxnSpLocks noChangeShapeType="1"/>
            </p:cNvCxnSpPr>
            <p:nvPr/>
          </p:nvCxnSpPr>
          <p:spPr bwMode="auto">
            <a:xfrm rot="5400000" flipH="1" flipV="1">
              <a:off x="4036796" y="2310669"/>
              <a:ext cx="296986" cy="0"/>
            </a:xfrm>
            <a:prstGeom prst="line">
              <a:avLst/>
            </a:prstGeom>
            <a:noFill/>
            <a:ln w="38100" algn="ctr">
              <a:solidFill>
                <a:schemeClr val="bg2"/>
              </a:solidFill>
              <a:round/>
              <a:headEnd/>
              <a:tailEnd/>
            </a:ln>
          </p:spPr>
        </p:cxnSp>
        <p:sp>
          <p:nvSpPr>
            <p:cNvPr id="73782" name="Rectangle 264"/>
            <p:cNvSpPr>
              <a:spLocks noChangeArrowheads="1"/>
            </p:cNvSpPr>
            <p:nvPr/>
          </p:nvSpPr>
          <p:spPr bwMode="auto">
            <a:xfrm>
              <a:off x="4367910" y="2269882"/>
              <a:ext cx="132634" cy="109416"/>
            </a:xfrm>
            <a:prstGeom prst="rect">
              <a:avLst/>
            </a:prstGeom>
            <a:solidFill>
              <a:schemeClr val="accent1"/>
            </a:solidFill>
            <a:ln w="9525" algn="ctr">
              <a:noFill/>
              <a:round/>
              <a:headEnd/>
              <a:tailEnd/>
            </a:ln>
          </p:spPr>
          <p:txBody>
            <a:bodyPr wrap="none" anchor="ctr"/>
            <a:lstStyle/>
            <a:p>
              <a:endParaRPr lang="en-US"/>
            </a:p>
          </p:txBody>
        </p:sp>
        <p:sp>
          <p:nvSpPr>
            <p:cNvPr id="73783" name="Rectangle 244"/>
            <p:cNvSpPr>
              <a:spLocks noChangeArrowheads="1"/>
            </p:cNvSpPr>
            <p:nvPr/>
          </p:nvSpPr>
          <p:spPr bwMode="auto">
            <a:xfrm>
              <a:off x="4223389" y="2400300"/>
              <a:ext cx="170811" cy="60325"/>
            </a:xfrm>
            <a:prstGeom prst="rect">
              <a:avLst/>
            </a:prstGeom>
            <a:solidFill>
              <a:srgbClr val="58A618"/>
            </a:solidFill>
            <a:ln w="9525" algn="ctr">
              <a:noFill/>
              <a:round/>
              <a:headEnd/>
              <a:tailEnd/>
            </a:ln>
          </p:spPr>
          <p:txBody>
            <a:bodyPr wrap="none" anchor="ctr"/>
            <a:lstStyle/>
            <a:p>
              <a:endParaRPr lang="en-US"/>
            </a:p>
          </p:txBody>
        </p:sp>
      </p:grpSp>
      <p:grpSp>
        <p:nvGrpSpPr>
          <p:cNvPr id="5" name="Group 192"/>
          <p:cNvGrpSpPr>
            <a:grpSpLocks/>
          </p:cNvGrpSpPr>
          <p:nvPr/>
        </p:nvGrpSpPr>
        <p:grpSpPr bwMode="auto">
          <a:xfrm>
            <a:off x="1970088" y="4818063"/>
            <a:ext cx="642937" cy="298450"/>
            <a:chOff x="4130675" y="2162176"/>
            <a:chExt cx="642939" cy="298449"/>
          </a:xfrm>
        </p:grpSpPr>
        <p:sp>
          <p:nvSpPr>
            <p:cNvPr id="73774" name="Rectangle 244"/>
            <p:cNvSpPr>
              <a:spLocks noChangeArrowheads="1"/>
            </p:cNvSpPr>
            <p:nvPr/>
          </p:nvSpPr>
          <p:spPr bwMode="auto">
            <a:xfrm>
              <a:off x="4188464" y="2222990"/>
              <a:ext cx="585150" cy="203201"/>
            </a:xfrm>
            <a:prstGeom prst="rect">
              <a:avLst/>
            </a:prstGeom>
            <a:solidFill>
              <a:srgbClr val="58A618"/>
            </a:solidFill>
            <a:ln w="9525" algn="ctr">
              <a:noFill/>
              <a:round/>
              <a:headEnd/>
              <a:tailEnd/>
            </a:ln>
          </p:spPr>
          <p:txBody>
            <a:bodyPr wrap="none" anchor="ctr"/>
            <a:lstStyle/>
            <a:p>
              <a:endParaRPr lang="en-US"/>
            </a:p>
          </p:txBody>
        </p:sp>
        <p:cxnSp>
          <p:nvCxnSpPr>
            <p:cNvPr id="73775" name="Straight Connector 265"/>
            <p:cNvCxnSpPr>
              <a:cxnSpLocks noChangeShapeType="1"/>
            </p:cNvCxnSpPr>
            <p:nvPr/>
          </p:nvCxnSpPr>
          <p:spPr bwMode="auto">
            <a:xfrm>
              <a:off x="4130675" y="2181226"/>
              <a:ext cx="54614" cy="0"/>
            </a:xfrm>
            <a:prstGeom prst="line">
              <a:avLst/>
            </a:prstGeom>
            <a:noFill/>
            <a:ln w="38100" algn="ctr">
              <a:solidFill>
                <a:schemeClr val="bg2"/>
              </a:solidFill>
              <a:round/>
              <a:headEnd/>
              <a:tailEnd/>
            </a:ln>
          </p:spPr>
        </p:cxnSp>
        <p:cxnSp>
          <p:nvCxnSpPr>
            <p:cNvPr id="73776" name="Straight Connector 266"/>
            <p:cNvCxnSpPr>
              <a:cxnSpLocks noChangeShapeType="1"/>
            </p:cNvCxnSpPr>
            <p:nvPr/>
          </p:nvCxnSpPr>
          <p:spPr bwMode="auto">
            <a:xfrm rot="5400000" flipH="1" flipV="1">
              <a:off x="4036796" y="2310669"/>
              <a:ext cx="296986" cy="0"/>
            </a:xfrm>
            <a:prstGeom prst="line">
              <a:avLst/>
            </a:prstGeom>
            <a:noFill/>
            <a:ln w="38100" algn="ctr">
              <a:solidFill>
                <a:schemeClr val="bg2"/>
              </a:solidFill>
              <a:round/>
              <a:headEnd/>
              <a:tailEnd/>
            </a:ln>
          </p:spPr>
        </p:cxnSp>
        <p:sp>
          <p:nvSpPr>
            <p:cNvPr id="73777" name="Rectangle 264"/>
            <p:cNvSpPr>
              <a:spLocks noChangeArrowheads="1"/>
            </p:cNvSpPr>
            <p:nvPr/>
          </p:nvSpPr>
          <p:spPr bwMode="auto">
            <a:xfrm>
              <a:off x="4367910" y="2269882"/>
              <a:ext cx="132634" cy="109416"/>
            </a:xfrm>
            <a:prstGeom prst="rect">
              <a:avLst/>
            </a:prstGeom>
            <a:solidFill>
              <a:schemeClr val="accent1"/>
            </a:solidFill>
            <a:ln w="9525" algn="ctr">
              <a:noFill/>
              <a:round/>
              <a:headEnd/>
              <a:tailEnd/>
            </a:ln>
          </p:spPr>
          <p:txBody>
            <a:bodyPr wrap="none" anchor="ctr"/>
            <a:lstStyle/>
            <a:p>
              <a:endParaRPr lang="en-US"/>
            </a:p>
          </p:txBody>
        </p:sp>
        <p:sp>
          <p:nvSpPr>
            <p:cNvPr id="73778" name="Rectangle 244"/>
            <p:cNvSpPr>
              <a:spLocks noChangeArrowheads="1"/>
            </p:cNvSpPr>
            <p:nvPr/>
          </p:nvSpPr>
          <p:spPr bwMode="auto">
            <a:xfrm>
              <a:off x="4223389" y="2400300"/>
              <a:ext cx="170811" cy="60325"/>
            </a:xfrm>
            <a:prstGeom prst="rect">
              <a:avLst/>
            </a:prstGeom>
            <a:solidFill>
              <a:srgbClr val="58A618"/>
            </a:solidFill>
            <a:ln w="9525" algn="ctr">
              <a:noFill/>
              <a:round/>
              <a:headEnd/>
              <a:tailEnd/>
            </a:ln>
          </p:spPr>
          <p:txBody>
            <a:bodyPr wrap="none" anchor="ctr"/>
            <a:lstStyle/>
            <a:p>
              <a:endParaRPr lang="en-US"/>
            </a:p>
          </p:txBody>
        </p:sp>
      </p:grpSp>
      <p:grpSp>
        <p:nvGrpSpPr>
          <p:cNvPr id="6" name="Group 198"/>
          <p:cNvGrpSpPr>
            <a:grpSpLocks/>
          </p:cNvGrpSpPr>
          <p:nvPr/>
        </p:nvGrpSpPr>
        <p:grpSpPr bwMode="auto">
          <a:xfrm>
            <a:off x="1208088" y="4818063"/>
            <a:ext cx="642937" cy="298450"/>
            <a:chOff x="4130675" y="2162176"/>
            <a:chExt cx="642939" cy="298449"/>
          </a:xfrm>
        </p:grpSpPr>
        <p:sp>
          <p:nvSpPr>
            <p:cNvPr id="73769" name="Rectangle 244"/>
            <p:cNvSpPr>
              <a:spLocks noChangeArrowheads="1"/>
            </p:cNvSpPr>
            <p:nvPr/>
          </p:nvSpPr>
          <p:spPr bwMode="auto">
            <a:xfrm>
              <a:off x="4188464" y="2222990"/>
              <a:ext cx="585150" cy="203201"/>
            </a:xfrm>
            <a:prstGeom prst="rect">
              <a:avLst/>
            </a:prstGeom>
            <a:solidFill>
              <a:srgbClr val="58A618"/>
            </a:solidFill>
            <a:ln w="9525" algn="ctr">
              <a:noFill/>
              <a:round/>
              <a:headEnd/>
              <a:tailEnd/>
            </a:ln>
          </p:spPr>
          <p:txBody>
            <a:bodyPr wrap="none" anchor="ctr"/>
            <a:lstStyle/>
            <a:p>
              <a:endParaRPr lang="en-US"/>
            </a:p>
          </p:txBody>
        </p:sp>
        <p:cxnSp>
          <p:nvCxnSpPr>
            <p:cNvPr id="73770" name="Straight Connector 265"/>
            <p:cNvCxnSpPr>
              <a:cxnSpLocks noChangeShapeType="1"/>
            </p:cNvCxnSpPr>
            <p:nvPr/>
          </p:nvCxnSpPr>
          <p:spPr bwMode="auto">
            <a:xfrm>
              <a:off x="4130675" y="2181226"/>
              <a:ext cx="54614" cy="0"/>
            </a:xfrm>
            <a:prstGeom prst="line">
              <a:avLst/>
            </a:prstGeom>
            <a:noFill/>
            <a:ln w="38100" algn="ctr">
              <a:solidFill>
                <a:schemeClr val="bg2"/>
              </a:solidFill>
              <a:round/>
              <a:headEnd/>
              <a:tailEnd/>
            </a:ln>
          </p:spPr>
        </p:cxnSp>
        <p:cxnSp>
          <p:nvCxnSpPr>
            <p:cNvPr id="73771" name="Straight Connector 266"/>
            <p:cNvCxnSpPr>
              <a:cxnSpLocks noChangeShapeType="1"/>
            </p:cNvCxnSpPr>
            <p:nvPr/>
          </p:nvCxnSpPr>
          <p:spPr bwMode="auto">
            <a:xfrm rot="5400000" flipH="1" flipV="1">
              <a:off x="4036796" y="2310669"/>
              <a:ext cx="296986" cy="0"/>
            </a:xfrm>
            <a:prstGeom prst="line">
              <a:avLst/>
            </a:prstGeom>
            <a:noFill/>
            <a:ln w="38100" algn="ctr">
              <a:solidFill>
                <a:schemeClr val="bg2"/>
              </a:solidFill>
              <a:round/>
              <a:headEnd/>
              <a:tailEnd/>
            </a:ln>
          </p:spPr>
        </p:cxnSp>
        <p:sp>
          <p:nvSpPr>
            <p:cNvPr id="73772" name="Rectangle 264"/>
            <p:cNvSpPr>
              <a:spLocks noChangeArrowheads="1"/>
            </p:cNvSpPr>
            <p:nvPr/>
          </p:nvSpPr>
          <p:spPr bwMode="auto">
            <a:xfrm>
              <a:off x="4367910" y="2269882"/>
              <a:ext cx="132634" cy="109416"/>
            </a:xfrm>
            <a:prstGeom prst="rect">
              <a:avLst/>
            </a:prstGeom>
            <a:solidFill>
              <a:schemeClr val="accent1"/>
            </a:solidFill>
            <a:ln w="9525" algn="ctr">
              <a:noFill/>
              <a:round/>
              <a:headEnd/>
              <a:tailEnd/>
            </a:ln>
          </p:spPr>
          <p:txBody>
            <a:bodyPr wrap="none" anchor="ctr"/>
            <a:lstStyle/>
            <a:p>
              <a:endParaRPr lang="en-US"/>
            </a:p>
          </p:txBody>
        </p:sp>
        <p:sp>
          <p:nvSpPr>
            <p:cNvPr id="73773" name="Rectangle 244"/>
            <p:cNvSpPr>
              <a:spLocks noChangeArrowheads="1"/>
            </p:cNvSpPr>
            <p:nvPr/>
          </p:nvSpPr>
          <p:spPr bwMode="auto">
            <a:xfrm>
              <a:off x="4223389" y="2400300"/>
              <a:ext cx="170811" cy="60325"/>
            </a:xfrm>
            <a:prstGeom prst="rect">
              <a:avLst/>
            </a:prstGeom>
            <a:solidFill>
              <a:srgbClr val="58A618"/>
            </a:solidFill>
            <a:ln w="9525" algn="ctr">
              <a:noFill/>
              <a:round/>
              <a:headEnd/>
              <a:tailEnd/>
            </a:ln>
          </p:spPr>
          <p:txBody>
            <a:bodyPr wrap="none" anchor="ctr"/>
            <a:lstStyle/>
            <a:p>
              <a:endParaRPr lang="en-US"/>
            </a:p>
          </p:txBody>
        </p:sp>
      </p:grpSp>
      <p:grpSp>
        <p:nvGrpSpPr>
          <p:cNvPr id="7" name="Group 217"/>
          <p:cNvGrpSpPr>
            <a:grpSpLocks/>
          </p:cNvGrpSpPr>
          <p:nvPr/>
        </p:nvGrpSpPr>
        <p:grpSpPr bwMode="auto">
          <a:xfrm>
            <a:off x="1401763" y="2044700"/>
            <a:ext cx="457200" cy="481013"/>
            <a:chOff x="173568" y="3077631"/>
            <a:chExt cx="458258" cy="481543"/>
          </a:xfrm>
        </p:grpSpPr>
        <p:cxnSp>
          <p:nvCxnSpPr>
            <p:cNvPr id="205" name="Straight Connector 301"/>
            <p:cNvCxnSpPr>
              <a:cxnSpLocks noChangeShapeType="1"/>
            </p:cNvCxnSpPr>
            <p:nvPr/>
          </p:nvCxnSpPr>
          <p:spPr bwMode="auto">
            <a:xfrm rot="16200000" flipH="1">
              <a:off x="161925" y="3089274"/>
              <a:ext cx="481543" cy="458258"/>
            </a:xfrm>
            <a:prstGeom prst="line">
              <a:avLst/>
            </a:prstGeom>
            <a:noFill/>
            <a:ln w="38100" algn="ctr">
              <a:solidFill>
                <a:schemeClr val="accent5"/>
              </a:solidFill>
              <a:round/>
              <a:headEnd/>
              <a:tailEnd/>
            </a:ln>
          </p:spPr>
        </p:cxnSp>
        <p:cxnSp>
          <p:nvCxnSpPr>
            <p:cNvPr id="206" name="Straight Connector 302"/>
            <p:cNvCxnSpPr>
              <a:cxnSpLocks noChangeShapeType="1"/>
            </p:cNvCxnSpPr>
            <p:nvPr/>
          </p:nvCxnSpPr>
          <p:spPr bwMode="auto">
            <a:xfrm rot="5400000">
              <a:off x="171470" y="3097231"/>
              <a:ext cx="478365" cy="439164"/>
            </a:xfrm>
            <a:prstGeom prst="line">
              <a:avLst/>
            </a:prstGeom>
            <a:noFill/>
            <a:ln w="38100" algn="ctr">
              <a:solidFill>
                <a:schemeClr val="accent5"/>
              </a:solidFill>
              <a:round/>
              <a:headEnd/>
              <a:tailEnd/>
            </a:ln>
          </p:spPr>
        </p:cxnSp>
      </p:grpSp>
      <p:grpSp>
        <p:nvGrpSpPr>
          <p:cNvPr id="8" name="Group 231"/>
          <p:cNvGrpSpPr>
            <a:grpSpLocks/>
          </p:cNvGrpSpPr>
          <p:nvPr/>
        </p:nvGrpSpPr>
        <p:grpSpPr bwMode="auto">
          <a:xfrm>
            <a:off x="1358900" y="3006725"/>
            <a:ext cx="641350" cy="695325"/>
            <a:chOff x="1358903" y="3006727"/>
            <a:chExt cx="641348" cy="695325"/>
          </a:xfrm>
        </p:grpSpPr>
        <p:cxnSp>
          <p:nvCxnSpPr>
            <p:cNvPr id="220" name="Straight Connector 301"/>
            <p:cNvCxnSpPr>
              <a:cxnSpLocks noChangeShapeType="1"/>
            </p:cNvCxnSpPr>
            <p:nvPr/>
          </p:nvCxnSpPr>
          <p:spPr bwMode="auto">
            <a:xfrm rot="16200000" flipH="1">
              <a:off x="1330327" y="3041653"/>
              <a:ext cx="688975" cy="631823"/>
            </a:xfrm>
            <a:prstGeom prst="line">
              <a:avLst/>
            </a:prstGeom>
            <a:noFill/>
            <a:ln w="38100" algn="ctr">
              <a:solidFill>
                <a:schemeClr val="accent5"/>
              </a:solidFill>
              <a:round/>
              <a:headEnd/>
              <a:tailEnd/>
            </a:ln>
          </p:spPr>
        </p:cxnSp>
        <p:cxnSp>
          <p:nvCxnSpPr>
            <p:cNvPr id="221" name="Straight Connector 302"/>
            <p:cNvCxnSpPr>
              <a:cxnSpLocks noChangeShapeType="1"/>
            </p:cNvCxnSpPr>
            <p:nvPr/>
          </p:nvCxnSpPr>
          <p:spPr bwMode="auto">
            <a:xfrm rot="5400000">
              <a:off x="1343027" y="3025778"/>
              <a:ext cx="676275" cy="638173"/>
            </a:xfrm>
            <a:prstGeom prst="line">
              <a:avLst/>
            </a:prstGeom>
            <a:noFill/>
            <a:ln w="38100" algn="ctr">
              <a:solidFill>
                <a:schemeClr val="accent5"/>
              </a:solidFill>
              <a:round/>
              <a:headEnd/>
              <a:tailEnd/>
            </a:ln>
          </p:spPr>
        </p:cxnSp>
      </p:grpSp>
      <p:grpSp>
        <p:nvGrpSpPr>
          <p:cNvPr id="9" name="Group 221"/>
          <p:cNvGrpSpPr>
            <a:grpSpLocks/>
          </p:cNvGrpSpPr>
          <p:nvPr/>
        </p:nvGrpSpPr>
        <p:grpSpPr bwMode="auto">
          <a:xfrm>
            <a:off x="1274763" y="4754563"/>
            <a:ext cx="457200" cy="481012"/>
            <a:chOff x="173568" y="3077631"/>
            <a:chExt cx="458258" cy="481543"/>
          </a:xfrm>
        </p:grpSpPr>
        <p:cxnSp>
          <p:nvCxnSpPr>
            <p:cNvPr id="223" name="Straight Connector 301"/>
            <p:cNvCxnSpPr>
              <a:cxnSpLocks noChangeShapeType="1"/>
            </p:cNvCxnSpPr>
            <p:nvPr/>
          </p:nvCxnSpPr>
          <p:spPr bwMode="auto">
            <a:xfrm rot="16200000" flipH="1">
              <a:off x="161926" y="3089274"/>
              <a:ext cx="481543" cy="458258"/>
            </a:xfrm>
            <a:prstGeom prst="line">
              <a:avLst/>
            </a:prstGeom>
            <a:noFill/>
            <a:ln w="38100" algn="ctr">
              <a:solidFill>
                <a:schemeClr val="accent5"/>
              </a:solidFill>
              <a:round/>
              <a:headEnd/>
              <a:tailEnd/>
            </a:ln>
          </p:spPr>
        </p:cxnSp>
        <p:cxnSp>
          <p:nvCxnSpPr>
            <p:cNvPr id="224" name="Straight Connector 302"/>
            <p:cNvCxnSpPr>
              <a:cxnSpLocks noChangeShapeType="1"/>
            </p:cNvCxnSpPr>
            <p:nvPr/>
          </p:nvCxnSpPr>
          <p:spPr bwMode="auto">
            <a:xfrm rot="5400000">
              <a:off x="171470" y="3097232"/>
              <a:ext cx="478364" cy="439164"/>
            </a:xfrm>
            <a:prstGeom prst="line">
              <a:avLst/>
            </a:prstGeom>
            <a:noFill/>
            <a:ln w="38100" algn="ctr">
              <a:solidFill>
                <a:schemeClr val="accent5"/>
              </a:solidFill>
              <a:round/>
              <a:headEnd/>
              <a:tailEnd/>
            </a:ln>
          </p:spPr>
        </p:cxnSp>
      </p:grpSp>
      <p:grpSp>
        <p:nvGrpSpPr>
          <p:cNvPr id="10" name="Group 224"/>
          <p:cNvGrpSpPr>
            <a:grpSpLocks/>
          </p:cNvGrpSpPr>
          <p:nvPr/>
        </p:nvGrpSpPr>
        <p:grpSpPr bwMode="auto">
          <a:xfrm>
            <a:off x="2036763" y="4745038"/>
            <a:ext cx="457200" cy="482600"/>
            <a:chOff x="173568" y="3077631"/>
            <a:chExt cx="458258" cy="481543"/>
          </a:xfrm>
        </p:grpSpPr>
        <p:cxnSp>
          <p:nvCxnSpPr>
            <p:cNvPr id="226" name="Straight Connector 301"/>
            <p:cNvCxnSpPr>
              <a:cxnSpLocks noChangeShapeType="1"/>
            </p:cNvCxnSpPr>
            <p:nvPr/>
          </p:nvCxnSpPr>
          <p:spPr bwMode="auto">
            <a:xfrm rot="16200000" flipH="1">
              <a:off x="161925" y="3089273"/>
              <a:ext cx="481543" cy="458258"/>
            </a:xfrm>
            <a:prstGeom prst="line">
              <a:avLst/>
            </a:prstGeom>
            <a:noFill/>
            <a:ln w="38100" algn="ctr">
              <a:solidFill>
                <a:schemeClr val="accent5"/>
              </a:solidFill>
              <a:round/>
              <a:headEnd/>
              <a:tailEnd/>
            </a:ln>
          </p:spPr>
        </p:cxnSp>
        <p:cxnSp>
          <p:nvCxnSpPr>
            <p:cNvPr id="227" name="Straight Connector 302"/>
            <p:cNvCxnSpPr>
              <a:cxnSpLocks noChangeShapeType="1"/>
            </p:cNvCxnSpPr>
            <p:nvPr/>
          </p:nvCxnSpPr>
          <p:spPr bwMode="auto">
            <a:xfrm rot="5400000">
              <a:off x="171464" y="3097237"/>
              <a:ext cx="478375" cy="439164"/>
            </a:xfrm>
            <a:prstGeom prst="line">
              <a:avLst/>
            </a:prstGeom>
            <a:noFill/>
            <a:ln w="38100" algn="ctr">
              <a:solidFill>
                <a:schemeClr val="accent5"/>
              </a:solidFill>
              <a:round/>
              <a:headEnd/>
              <a:tailEnd/>
            </a:ln>
          </p:spPr>
        </p:cxnSp>
      </p:grpSp>
      <p:sp>
        <p:nvSpPr>
          <p:cNvPr id="73760" name="TextBox 64"/>
          <p:cNvSpPr txBox="1">
            <a:spLocks noChangeArrowheads="1"/>
          </p:cNvSpPr>
          <p:nvPr/>
        </p:nvSpPr>
        <p:spPr bwMode="auto">
          <a:xfrm>
            <a:off x="0" y="6248400"/>
            <a:ext cx="3429000" cy="276225"/>
          </a:xfrm>
          <a:prstGeom prst="rect">
            <a:avLst/>
          </a:prstGeom>
          <a:noFill/>
          <a:ln w="9525">
            <a:noFill/>
            <a:miter lim="800000"/>
            <a:headEnd/>
            <a:tailEnd/>
          </a:ln>
        </p:spPr>
        <p:txBody>
          <a:bodyPr>
            <a:spAutoFit/>
          </a:bodyPr>
          <a:lstStyle/>
          <a:p>
            <a:r>
              <a:rPr lang="pt-BR" sz="1200"/>
              <a:t>UTA : Unified Target Adapter</a:t>
            </a:r>
            <a:endParaRPr lang="en-US" sz="120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77DD893-7FF8-44FE-9189-04358CEC1A32}" type="slidenum">
              <a:rPr lang="en-US" smtClean="0">
                <a:solidFill>
                  <a:srgbClr val="000000"/>
                </a:solidFill>
              </a:rPr>
              <a:pPr/>
              <a:t>105</a:t>
            </a:fld>
            <a:endParaRPr lang="en-US" dirty="0">
              <a:solidFill>
                <a:srgbClr val="000000"/>
              </a:solidFill>
            </a:endParaRPr>
          </a:p>
        </p:txBody>
      </p:sp>
      <p:pic>
        <p:nvPicPr>
          <p:cNvPr id="5" name="Picture 4" descr="questions.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9250" y="3026979"/>
            <a:ext cx="2908999" cy="740386"/>
          </a:xfrm>
          <a:prstGeom prst="rect">
            <a:avLst/>
          </a:prstGeom>
        </p:spPr>
      </p:pic>
      <p:pic>
        <p:nvPicPr>
          <p:cNvPr id="6" name="Picture 5" descr="Hands_9_HiRes.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68697" y="1840846"/>
            <a:ext cx="4026053" cy="2822684"/>
          </a:xfrm>
          <a:prstGeom prst="rect">
            <a:avLst/>
          </a:prstGeom>
        </p:spPr>
      </p:pic>
    </p:spTree>
    <p:extLst>
      <p:ext uri="{BB962C8B-B14F-4D97-AF65-F5344CB8AC3E}">
        <p14:creationId xmlns:p14="http://schemas.microsoft.com/office/powerpoint/2010/main" val="34669047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D3FA020B-04BE-426D-AE2C-2E6EF2F1CA2C}" type="slidenum">
              <a:rPr lang="en-US" smtClean="0"/>
              <a:pPr>
                <a:defRPr/>
              </a:pPr>
              <a:t>106</a:t>
            </a:fld>
            <a:endParaRPr lang="en-US"/>
          </a:p>
        </p:txBody>
      </p:sp>
    </p:spTree>
    <p:extLst>
      <p:ext uri="{BB962C8B-B14F-4D97-AF65-F5344CB8AC3E}">
        <p14:creationId xmlns:p14="http://schemas.microsoft.com/office/powerpoint/2010/main" val="1615556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Text Box 5"/>
          <p:cNvSpPr txBox="1">
            <a:spLocks noChangeArrowheads="1"/>
          </p:cNvSpPr>
          <p:nvPr/>
        </p:nvSpPr>
        <p:spPr bwMode="gray">
          <a:xfrm>
            <a:off x="1506538" y="5784910"/>
            <a:ext cx="70770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algn="l"/>
            <a:r>
              <a:rPr lang="en-US" sz="2000" dirty="0">
                <a:solidFill>
                  <a:schemeClr val="accent3"/>
                </a:solidFill>
              </a:rPr>
              <a:t>NAS </a:t>
            </a:r>
            <a:r>
              <a:rPr lang="en-US" sz="2000" dirty="0" smtClean="0">
                <a:solidFill>
                  <a:schemeClr val="accent3"/>
                </a:solidFill>
              </a:rPr>
              <a:t>(NFS) storage appliance, Snapshots</a:t>
            </a:r>
            <a:endParaRPr lang="en-US" sz="2000" dirty="0">
              <a:solidFill>
                <a:schemeClr val="accent3"/>
              </a:solidFill>
            </a:endParaRPr>
          </a:p>
        </p:txBody>
      </p:sp>
      <p:sp>
        <p:nvSpPr>
          <p:cNvPr id="18440" name="Text Box 8"/>
          <p:cNvSpPr txBox="1">
            <a:spLocks noChangeArrowheads="1"/>
          </p:cNvSpPr>
          <p:nvPr/>
        </p:nvSpPr>
        <p:spPr bwMode="gray">
          <a:xfrm>
            <a:off x="1506538" y="5353110"/>
            <a:ext cx="698150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algn="l"/>
            <a:r>
              <a:rPr lang="en-US" sz="2000" dirty="0" smtClean="0">
                <a:solidFill>
                  <a:schemeClr val="accent3"/>
                </a:solidFill>
              </a:rPr>
              <a:t>Multiprotocol NAS (NFS / CIFS) storage</a:t>
            </a:r>
            <a:endParaRPr lang="en-US" sz="2000" dirty="0">
              <a:solidFill>
                <a:schemeClr val="accent3"/>
              </a:solidFill>
            </a:endParaRPr>
          </a:p>
        </p:txBody>
      </p:sp>
      <p:sp>
        <p:nvSpPr>
          <p:cNvPr id="18443" name="Text Box 11"/>
          <p:cNvSpPr txBox="1">
            <a:spLocks noChangeArrowheads="1"/>
          </p:cNvSpPr>
          <p:nvPr/>
        </p:nvSpPr>
        <p:spPr bwMode="gray">
          <a:xfrm>
            <a:off x="1506538" y="4438710"/>
            <a:ext cx="698150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algn="l"/>
            <a:r>
              <a:rPr lang="en-US" sz="2000" dirty="0">
                <a:solidFill>
                  <a:schemeClr val="accent3"/>
                </a:solidFill>
              </a:rPr>
              <a:t>Unified </a:t>
            </a:r>
            <a:r>
              <a:rPr lang="en-US" sz="2000" dirty="0" smtClean="0">
                <a:solidFill>
                  <a:schemeClr val="accent3"/>
                </a:solidFill>
              </a:rPr>
              <a:t>SAN (FC)  and NAS (NFS / CIFS) storage</a:t>
            </a:r>
            <a:endParaRPr lang="en-US" sz="2000" dirty="0">
              <a:solidFill>
                <a:schemeClr val="accent3"/>
              </a:solidFill>
            </a:endParaRPr>
          </a:p>
        </p:txBody>
      </p:sp>
      <p:sp>
        <p:nvSpPr>
          <p:cNvPr id="18445" name="Text Box 13"/>
          <p:cNvSpPr txBox="1">
            <a:spLocks noChangeArrowheads="1"/>
          </p:cNvSpPr>
          <p:nvPr/>
        </p:nvSpPr>
        <p:spPr bwMode="gray">
          <a:xfrm>
            <a:off x="1506538" y="3981510"/>
            <a:ext cx="81324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algn="l"/>
            <a:r>
              <a:rPr lang="en-US" sz="2000" dirty="0" smtClean="0">
                <a:solidFill>
                  <a:schemeClr val="accent3"/>
                </a:solidFill>
              </a:rPr>
              <a:t>Unified SAN (FC  / iSCSI) and NAS (NFS / CIFS)  storage</a:t>
            </a:r>
            <a:endParaRPr lang="en-US" sz="2000" dirty="0">
              <a:solidFill>
                <a:schemeClr val="accent3"/>
              </a:solidFill>
            </a:endParaRPr>
          </a:p>
        </p:txBody>
      </p:sp>
      <p:sp>
        <p:nvSpPr>
          <p:cNvPr id="18447" name="Text Box 15"/>
          <p:cNvSpPr txBox="1">
            <a:spLocks noChangeArrowheads="1"/>
          </p:cNvSpPr>
          <p:nvPr/>
        </p:nvSpPr>
        <p:spPr bwMode="gray">
          <a:xfrm>
            <a:off x="1506538" y="3524310"/>
            <a:ext cx="56784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algn="l"/>
            <a:r>
              <a:rPr lang="en-US" sz="2000" dirty="0">
                <a:solidFill>
                  <a:schemeClr val="accent3"/>
                </a:solidFill>
              </a:rPr>
              <a:t>RAID-DP</a:t>
            </a:r>
            <a:r>
              <a:rPr lang="en-US" sz="2000" baseline="50000" dirty="0">
                <a:solidFill>
                  <a:schemeClr val="accent3"/>
                </a:solidFill>
                <a:cs typeface="Arial" charset="0"/>
              </a:rPr>
              <a:t>™ </a:t>
            </a:r>
            <a:r>
              <a:rPr lang="en-US" sz="2000" dirty="0" smtClean="0">
                <a:solidFill>
                  <a:schemeClr val="accent3"/>
                </a:solidFill>
                <a:cs typeface="Arial" charset="0"/>
              </a:rPr>
              <a:t>improved disk </a:t>
            </a:r>
            <a:r>
              <a:rPr lang="en-US" sz="2000" dirty="0">
                <a:solidFill>
                  <a:schemeClr val="accent3"/>
                </a:solidFill>
                <a:cs typeface="Arial" charset="0"/>
              </a:rPr>
              <a:t>resiliency</a:t>
            </a:r>
          </a:p>
        </p:txBody>
      </p:sp>
      <p:sp>
        <p:nvSpPr>
          <p:cNvPr id="18449" name="Text Box 17"/>
          <p:cNvSpPr txBox="1">
            <a:spLocks noChangeArrowheads="1"/>
          </p:cNvSpPr>
          <p:nvPr/>
        </p:nvSpPr>
        <p:spPr bwMode="gray">
          <a:xfrm>
            <a:off x="1506538" y="3048000"/>
            <a:ext cx="56784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algn="l"/>
            <a:r>
              <a:rPr lang="en-US" sz="2000" dirty="0">
                <a:solidFill>
                  <a:schemeClr val="accent3"/>
                </a:solidFill>
              </a:rPr>
              <a:t>Thin provisioning and virtual cloning</a:t>
            </a:r>
          </a:p>
        </p:txBody>
      </p:sp>
      <p:sp>
        <p:nvSpPr>
          <p:cNvPr id="18451" name="Text Box 19"/>
          <p:cNvSpPr txBox="1">
            <a:spLocks noChangeArrowheads="1"/>
          </p:cNvSpPr>
          <p:nvPr/>
        </p:nvSpPr>
        <p:spPr bwMode="gray">
          <a:xfrm>
            <a:off x="1506538" y="2590800"/>
            <a:ext cx="56784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algn="l"/>
            <a:r>
              <a:rPr lang="en-US" sz="2000" dirty="0">
                <a:solidFill>
                  <a:schemeClr val="accent3"/>
                </a:solidFill>
              </a:rPr>
              <a:t>Scalable grid storage</a:t>
            </a:r>
          </a:p>
        </p:txBody>
      </p:sp>
      <p:sp>
        <p:nvSpPr>
          <p:cNvPr id="18453" name="Text Box 21"/>
          <p:cNvSpPr txBox="1">
            <a:spLocks noChangeArrowheads="1"/>
          </p:cNvSpPr>
          <p:nvPr/>
        </p:nvSpPr>
        <p:spPr bwMode="gray">
          <a:xfrm>
            <a:off x="1484313" y="2133600"/>
            <a:ext cx="56784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algn="l"/>
            <a:r>
              <a:rPr lang="en-US" sz="2000" dirty="0" smtClean="0">
                <a:solidFill>
                  <a:schemeClr val="accent3"/>
                </a:solidFill>
              </a:rPr>
              <a:t>Storage </a:t>
            </a:r>
            <a:r>
              <a:rPr lang="en-US" sz="2000" dirty="0" err="1" smtClean="0">
                <a:solidFill>
                  <a:schemeClr val="accent3"/>
                </a:solidFill>
              </a:rPr>
              <a:t>Deduplication</a:t>
            </a:r>
            <a:endParaRPr lang="en-US" sz="2000" dirty="0">
              <a:solidFill>
                <a:schemeClr val="accent3"/>
              </a:solidFill>
            </a:endParaRPr>
          </a:p>
        </p:txBody>
      </p:sp>
      <p:sp>
        <p:nvSpPr>
          <p:cNvPr id="18454" name="Rectangle 28"/>
          <p:cNvSpPr>
            <a:spLocks noChangeArrowheads="1"/>
          </p:cNvSpPr>
          <p:nvPr/>
        </p:nvSpPr>
        <p:spPr bwMode="auto">
          <a:xfrm>
            <a:off x="976952" y="104775"/>
            <a:ext cx="80200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lstStyle/>
          <a:p>
            <a:pPr eaLnBrk="0" hangingPunct="0">
              <a:lnSpc>
                <a:spcPct val="95000"/>
              </a:lnSpc>
            </a:pPr>
            <a:r>
              <a:rPr lang="en-US" sz="2800" b="1" dirty="0"/>
              <a:t>A H</a:t>
            </a:r>
            <a:r>
              <a:rPr lang="en-US" sz="2800" b="1" dirty="0" smtClean="0"/>
              <a:t>istory of </a:t>
            </a:r>
            <a:r>
              <a:rPr lang="en-US" sz="2800" b="1" dirty="0" err="1"/>
              <a:t>I</a:t>
            </a:r>
            <a:r>
              <a:rPr lang="en-US" sz="2800" b="1" dirty="0" err="1" smtClean="0"/>
              <a:t>novations</a:t>
            </a:r>
            <a:r>
              <a:rPr lang="en-US" sz="2800" b="1" dirty="0" smtClean="0"/>
              <a:t> </a:t>
            </a:r>
            <a:endParaRPr lang="en-US" sz="2800" b="1" dirty="0"/>
          </a:p>
        </p:txBody>
      </p:sp>
      <p:sp>
        <p:nvSpPr>
          <p:cNvPr id="23" name="Rectangle 20"/>
          <p:cNvSpPr>
            <a:spLocks noChangeArrowheads="1"/>
          </p:cNvSpPr>
          <p:nvPr/>
        </p:nvSpPr>
        <p:spPr bwMode="gray">
          <a:xfrm>
            <a:off x="457532" y="1314510"/>
            <a:ext cx="1007732" cy="316790"/>
          </a:xfrm>
          <a:prstGeom prst="rect">
            <a:avLst/>
          </a:prstGeom>
          <a:solidFill>
            <a:schemeClr val="hlink"/>
          </a:solidFill>
          <a:ln w="12700" algn="ctr">
            <a:noFill/>
            <a:miter lim="800000"/>
            <a:headEnd/>
            <a:tailEnd/>
          </a:ln>
          <a:effectLst/>
        </p:spPr>
        <p:txBody>
          <a:bodyPr wrap="none" anchor="ctr"/>
          <a:lstStyle/>
          <a:p>
            <a:pPr>
              <a:defRPr/>
            </a:pPr>
            <a:r>
              <a:rPr lang="en-US" b="1" dirty="0" smtClean="0">
                <a:solidFill>
                  <a:srgbClr val="F8F8F8"/>
                </a:solidFill>
                <a:effectLst>
                  <a:outerShdw blurRad="38100" dist="38100" dir="2700000" algn="tl">
                    <a:srgbClr val="000000"/>
                  </a:outerShdw>
                </a:effectLst>
                <a:latin typeface="Arial" pitchFamily="34" charset="0"/>
              </a:rPr>
              <a:t> 2011</a:t>
            </a:r>
            <a:endParaRPr lang="en-US" b="1" dirty="0">
              <a:solidFill>
                <a:srgbClr val="F8F8F8"/>
              </a:solidFill>
              <a:effectLst>
                <a:outerShdw blurRad="38100" dist="38100" dir="2700000" algn="tl">
                  <a:srgbClr val="000000"/>
                </a:outerShdw>
              </a:effectLst>
              <a:latin typeface="Arial" pitchFamily="34" charset="0"/>
            </a:endParaRPr>
          </a:p>
        </p:txBody>
      </p:sp>
      <p:sp>
        <p:nvSpPr>
          <p:cNvPr id="2" name="Rectangle 1"/>
          <p:cNvSpPr/>
          <p:nvPr/>
        </p:nvSpPr>
        <p:spPr>
          <a:xfrm>
            <a:off x="1494319" y="1219200"/>
            <a:ext cx="5609228" cy="400110"/>
          </a:xfrm>
          <a:prstGeom prst="rect">
            <a:avLst/>
          </a:prstGeom>
        </p:spPr>
        <p:txBody>
          <a:bodyPr wrap="none">
            <a:spAutoFit/>
          </a:bodyPr>
          <a:lstStyle/>
          <a:p>
            <a:r>
              <a:rPr lang="en-US" dirty="0">
                <a:solidFill>
                  <a:schemeClr val="accent3"/>
                </a:solidFill>
              </a:rPr>
              <a:t>Unified </a:t>
            </a:r>
            <a:r>
              <a:rPr lang="en-US" dirty="0" smtClean="0">
                <a:solidFill>
                  <a:schemeClr val="accent3"/>
                </a:solidFill>
              </a:rPr>
              <a:t>(SAN / NAS) storage </a:t>
            </a:r>
            <a:r>
              <a:rPr lang="en-US" dirty="0">
                <a:solidFill>
                  <a:schemeClr val="accent3"/>
                </a:solidFill>
              </a:rPr>
              <a:t>at </a:t>
            </a:r>
            <a:r>
              <a:rPr lang="en-US" dirty="0" smtClean="0">
                <a:solidFill>
                  <a:schemeClr val="accent3"/>
                </a:solidFill>
              </a:rPr>
              <a:t>Scale (Up / Out)</a:t>
            </a:r>
            <a:endParaRPr lang="en-US" dirty="0">
              <a:solidFill>
                <a:schemeClr val="accent3"/>
              </a:solidFill>
            </a:endParaRPr>
          </a:p>
        </p:txBody>
      </p:sp>
      <p:sp>
        <p:nvSpPr>
          <p:cNvPr id="22" name="Rectangle 20"/>
          <p:cNvSpPr>
            <a:spLocks noChangeArrowheads="1"/>
          </p:cNvSpPr>
          <p:nvPr/>
        </p:nvSpPr>
        <p:spPr bwMode="gray">
          <a:xfrm>
            <a:off x="457200" y="3143310"/>
            <a:ext cx="1007732" cy="316790"/>
          </a:xfrm>
          <a:prstGeom prst="rect">
            <a:avLst/>
          </a:prstGeom>
          <a:solidFill>
            <a:schemeClr val="hlink"/>
          </a:solidFill>
          <a:ln w="12700" algn="ctr">
            <a:noFill/>
            <a:miter lim="800000"/>
            <a:headEnd/>
            <a:tailEnd/>
          </a:ln>
          <a:effectLst/>
        </p:spPr>
        <p:txBody>
          <a:bodyPr wrap="none" anchor="ctr"/>
          <a:lstStyle/>
          <a:p>
            <a:pPr>
              <a:defRPr/>
            </a:pPr>
            <a:r>
              <a:rPr lang="en-US" b="1" dirty="0" smtClean="0">
                <a:solidFill>
                  <a:srgbClr val="F8F8F8"/>
                </a:solidFill>
                <a:effectLst>
                  <a:outerShdw blurRad="38100" dist="38100" dir="2700000" algn="tl">
                    <a:srgbClr val="000000"/>
                  </a:outerShdw>
                </a:effectLst>
                <a:latin typeface="Arial" pitchFamily="34" charset="0"/>
              </a:rPr>
              <a:t> 2005</a:t>
            </a:r>
            <a:endParaRPr lang="en-US" b="1" dirty="0">
              <a:solidFill>
                <a:srgbClr val="F8F8F8"/>
              </a:solidFill>
              <a:effectLst>
                <a:outerShdw blurRad="38100" dist="38100" dir="2700000" algn="tl">
                  <a:srgbClr val="000000"/>
                </a:outerShdw>
              </a:effectLst>
              <a:latin typeface="Arial" pitchFamily="34" charset="0"/>
            </a:endParaRPr>
          </a:p>
        </p:txBody>
      </p:sp>
      <p:sp>
        <p:nvSpPr>
          <p:cNvPr id="24" name="Rectangle 20"/>
          <p:cNvSpPr>
            <a:spLocks noChangeArrowheads="1"/>
          </p:cNvSpPr>
          <p:nvPr/>
        </p:nvSpPr>
        <p:spPr bwMode="gray">
          <a:xfrm>
            <a:off x="457200" y="2228910"/>
            <a:ext cx="1007732" cy="316790"/>
          </a:xfrm>
          <a:prstGeom prst="rect">
            <a:avLst/>
          </a:prstGeom>
          <a:solidFill>
            <a:schemeClr val="hlink"/>
          </a:solidFill>
          <a:ln w="12700" algn="ctr">
            <a:noFill/>
            <a:miter lim="800000"/>
            <a:headEnd/>
            <a:tailEnd/>
          </a:ln>
          <a:effectLst/>
        </p:spPr>
        <p:txBody>
          <a:bodyPr wrap="none" anchor="ctr"/>
          <a:lstStyle/>
          <a:p>
            <a:pPr>
              <a:defRPr/>
            </a:pPr>
            <a:r>
              <a:rPr lang="en-US" b="1" dirty="0" smtClean="0">
                <a:solidFill>
                  <a:srgbClr val="F8F8F8"/>
                </a:solidFill>
                <a:effectLst>
                  <a:outerShdw blurRad="38100" dist="38100" dir="2700000" algn="tl">
                    <a:srgbClr val="000000"/>
                  </a:outerShdw>
                </a:effectLst>
                <a:latin typeface="Arial" pitchFamily="34" charset="0"/>
              </a:rPr>
              <a:t> 2007</a:t>
            </a:r>
            <a:endParaRPr lang="en-US" b="1" dirty="0">
              <a:solidFill>
                <a:srgbClr val="F8F8F8"/>
              </a:solidFill>
              <a:effectLst>
                <a:outerShdw blurRad="38100" dist="38100" dir="2700000" algn="tl">
                  <a:srgbClr val="000000"/>
                </a:outerShdw>
              </a:effectLst>
              <a:latin typeface="Arial" pitchFamily="34" charset="0"/>
            </a:endParaRPr>
          </a:p>
        </p:txBody>
      </p:sp>
      <p:sp>
        <p:nvSpPr>
          <p:cNvPr id="25" name="Rectangle 20"/>
          <p:cNvSpPr>
            <a:spLocks noChangeArrowheads="1"/>
          </p:cNvSpPr>
          <p:nvPr/>
        </p:nvSpPr>
        <p:spPr bwMode="gray">
          <a:xfrm>
            <a:off x="457200" y="2698100"/>
            <a:ext cx="1007732" cy="316790"/>
          </a:xfrm>
          <a:prstGeom prst="rect">
            <a:avLst/>
          </a:prstGeom>
          <a:solidFill>
            <a:schemeClr val="hlink"/>
          </a:solidFill>
          <a:ln w="12700" algn="ctr">
            <a:noFill/>
            <a:miter lim="800000"/>
            <a:headEnd/>
            <a:tailEnd/>
          </a:ln>
          <a:effectLst/>
        </p:spPr>
        <p:txBody>
          <a:bodyPr wrap="none" anchor="ctr"/>
          <a:lstStyle/>
          <a:p>
            <a:pPr>
              <a:defRPr/>
            </a:pPr>
            <a:r>
              <a:rPr lang="en-US" b="1" dirty="0" smtClean="0">
                <a:solidFill>
                  <a:srgbClr val="F8F8F8"/>
                </a:solidFill>
                <a:effectLst>
                  <a:outerShdw blurRad="38100" dist="38100" dir="2700000" algn="tl">
                    <a:srgbClr val="000000"/>
                  </a:outerShdw>
                </a:effectLst>
                <a:latin typeface="Arial" pitchFamily="34" charset="0"/>
              </a:rPr>
              <a:t> 2006</a:t>
            </a:r>
            <a:endParaRPr lang="en-US" b="1" dirty="0">
              <a:solidFill>
                <a:srgbClr val="F8F8F8"/>
              </a:solidFill>
              <a:effectLst>
                <a:outerShdw blurRad="38100" dist="38100" dir="2700000" algn="tl">
                  <a:srgbClr val="000000"/>
                </a:outerShdw>
              </a:effectLst>
              <a:latin typeface="Arial" pitchFamily="34" charset="0"/>
            </a:endParaRPr>
          </a:p>
        </p:txBody>
      </p:sp>
      <p:sp>
        <p:nvSpPr>
          <p:cNvPr id="26" name="Rectangle 20"/>
          <p:cNvSpPr>
            <a:spLocks noChangeArrowheads="1"/>
          </p:cNvSpPr>
          <p:nvPr/>
        </p:nvSpPr>
        <p:spPr bwMode="gray">
          <a:xfrm>
            <a:off x="457200" y="3600510"/>
            <a:ext cx="1007732" cy="316790"/>
          </a:xfrm>
          <a:prstGeom prst="rect">
            <a:avLst/>
          </a:prstGeom>
          <a:solidFill>
            <a:schemeClr val="hlink"/>
          </a:solidFill>
          <a:ln w="12700" algn="ctr">
            <a:noFill/>
            <a:miter lim="800000"/>
            <a:headEnd/>
            <a:tailEnd/>
          </a:ln>
          <a:effectLst/>
        </p:spPr>
        <p:txBody>
          <a:bodyPr wrap="none" anchor="ctr"/>
          <a:lstStyle/>
          <a:p>
            <a:pPr>
              <a:defRPr/>
            </a:pPr>
            <a:r>
              <a:rPr lang="en-US" b="1" dirty="0" smtClean="0">
                <a:solidFill>
                  <a:srgbClr val="F8F8F8"/>
                </a:solidFill>
                <a:effectLst>
                  <a:outerShdw blurRad="38100" dist="38100" dir="2700000" algn="tl">
                    <a:srgbClr val="000000"/>
                  </a:outerShdw>
                </a:effectLst>
                <a:latin typeface="Arial" pitchFamily="34" charset="0"/>
              </a:rPr>
              <a:t> 2004</a:t>
            </a:r>
            <a:endParaRPr lang="en-US" b="1" dirty="0">
              <a:solidFill>
                <a:srgbClr val="F8F8F8"/>
              </a:solidFill>
              <a:effectLst>
                <a:outerShdw blurRad="38100" dist="38100" dir="2700000" algn="tl">
                  <a:srgbClr val="000000"/>
                </a:outerShdw>
              </a:effectLst>
              <a:latin typeface="Arial" pitchFamily="34" charset="0"/>
            </a:endParaRPr>
          </a:p>
        </p:txBody>
      </p:sp>
      <p:sp>
        <p:nvSpPr>
          <p:cNvPr id="27" name="Rectangle 20"/>
          <p:cNvSpPr>
            <a:spLocks noChangeArrowheads="1"/>
          </p:cNvSpPr>
          <p:nvPr/>
        </p:nvSpPr>
        <p:spPr bwMode="gray">
          <a:xfrm>
            <a:off x="457200" y="4057710"/>
            <a:ext cx="1007732" cy="316790"/>
          </a:xfrm>
          <a:prstGeom prst="rect">
            <a:avLst/>
          </a:prstGeom>
          <a:solidFill>
            <a:schemeClr val="hlink"/>
          </a:solidFill>
          <a:ln w="12700" algn="ctr">
            <a:noFill/>
            <a:miter lim="800000"/>
            <a:headEnd/>
            <a:tailEnd/>
          </a:ln>
          <a:effectLst/>
        </p:spPr>
        <p:txBody>
          <a:bodyPr wrap="none" anchor="ctr"/>
          <a:lstStyle/>
          <a:p>
            <a:pPr>
              <a:defRPr/>
            </a:pPr>
            <a:r>
              <a:rPr lang="en-US" b="1" dirty="0" smtClean="0">
                <a:solidFill>
                  <a:srgbClr val="F8F8F8"/>
                </a:solidFill>
                <a:effectLst>
                  <a:outerShdw blurRad="38100" dist="38100" dir="2700000" algn="tl">
                    <a:srgbClr val="000000"/>
                  </a:outerShdw>
                </a:effectLst>
                <a:latin typeface="Arial" pitchFamily="34" charset="0"/>
              </a:rPr>
              <a:t> 2003</a:t>
            </a:r>
            <a:endParaRPr lang="en-US" b="1" dirty="0">
              <a:solidFill>
                <a:srgbClr val="F8F8F8"/>
              </a:solidFill>
              <a:effectLst>
                <a:outerShdw blurRad="38100" dist="38100" dir="2700000" algn="tl">
                  <a:srgbClr val="000000"/>
                </a:outerShdw>
              </a:effectLst>
              <a:latin typeface="Arial" pitchFamily="34" charset="0"/>
            </a:endParaRPr>
          </a:p>
        </p:txBody>
      </p:sp>
      <p:sp>
        <p:nvSpPr>
          <p:cNvPr id="28" name="Rectangle 20"/>
          <p:cNvSpPr>
            <a:spLocks noChangeArrowheads="1"/>
          </p:cNvSpPr>
          <p:nvPr/>
        </p:nvSpPr>
        <p:spPr bwMode="gray">
          <a:xfrm>
            <a:off x="457200" y="4514910"/>
            <a:ext cx="1007732" cy="316790"/>
          </a:xfrm>
          <a:prstGeom prst="rect">
            <a:avLst/>
          </a:prstGeom>
          <a:solidFill>
            <a:schemeClr val="hlink"/>
          </a:solidFill>
          <a:ln w="12700" algn="ctr">
            <a:noFill/>
            <a:miter lim="800000"/>
            <a:headEnd/>
            <a:tailEnd/>
          </a:ln>
          <a:effectLst/>
        </p:spPr>
        <p:txBody>
          <a:bodyPr wrap="none" anchor="ctr"/>
          <a:lstStyle/>
          <a:p>
            <a:pPr>
              <a:defRPr/>
            </a:pPr>
            <a:r>
              <a:rPr lang="en-US" b="1" dirty="0" smtClean="0">
                <a:solidFill>
                  <a:srgbClr val="F8F8F8"/>
                </a:solidFill>
                <a:effectLst>
                  <a:outerShdw blurRad="38100" dist="38100" dir="2700000" algn="tl">
                    <a:srgbClr val="000000"/>
                  </a:outerShdw>
                </a:effectLst>
                <a:latin typeface="Arial" pitchFamily="34" charset="0"/>
              </a:rPr>
              <a:t> 2002</a:t>
            </a:r>
            <a:endParaRPr lang="en-US" b="1" dirty="0">
              <a:solidFill>
                <a:srgbClr val="F8F8F8"/>
              </a:solidFill>
              <a:effectLst>
                <a:outerShdw blurRad="38100" dist="38100" dir="2700000" algn="tl">
                  <a:srgbClr val="000000"/>
                </a:outerShdw>
              </a:effectLst>
              <a:latin typeface="Arial" pitchFamily="34" charset="0"/>
            </a:endParaRPr>
          </a:p>
        </p:txBody>
      </p:sp>
      <p:sp>
        <p:nvSpPr>
          <p:cNvPr id="29" name="Rectangle 20"/>
          <p:cNvSpPr>
            <a:spLocks noChangeArrowheads="1"/>
          </p:cNvSpPr>
          <p:nvPr/>
        </p:nvSpPr>
        <p:spPr bwMode="gray">
          <a:xfrm>
            <a:off x="457200" y="5429310"/>
            <a:ext cx="1007732" cy="316790"/>
          </a:xfrm>
          <a:prstGeom prst="rect">
            <a:avLst/>
          </a:prstGeom>
          <a:solidFill>
            <a:schemeClr val="hlink"/>
          </a:solidFill>
          <a:ln w="12700" algn="ctr">
            <a:noFill/>
            <a:miter lim="800000"/>
            <a:headEnd/>
            <a:tailEnd/>
          </a:ln>
          <a:effectLst/>
        </p:spPr>
        <p:txBody>
          <a:bodyPr wrap="none" anchor="ctr"/>
          <a:lstStyle/>
          <a:p>
            <a:pPr>
              <a:defRPr/>
            </a:pPr>
            <a:r>
              <a:rPr lang="en-US" b="1" dirty="0" smtClean="0">
                <a:solidFill>
                  <a:srgbClr val="F8F8F8"/>
                </a:solidFill>
                <a:effectLst>
                  <a:outerShdw blurRad="38100" dist="38100" dir="2700000" algn="tl">
                    <a:srgbClr val="000000"/>
                  </a:outerShdw>
                </a:effectLst>
                <a:latin typeface="Arial" pitchFamily="34" charset="0"/>
              </a:rPr>
              <a:t> 1996</a:t>
            </a:r>
            <a:endParaRPr lang="en-US" b="1" dirty="0">
              <a:solidFill>
                <a:srgbClr val="F8F8F8"/>
              </a:solidFill>
              <a:effectLst>
                <a:outerShdw blurRad="38100" dist="38100" dir="2700000" algn="tl">
                  <a:srgbClr val="000000"/>
                </a:outerShdw>
              </a:effectLst>
              <a:latin typeface="Arial" pitchFamily="34" charset="0"/>
            </a:endParaRPr>
          </a:p>
        </p:txBody>
      </p:sp>
      <p:sp>
        <p:nvSpPr>
          <p:cNvPr id="30" name="Rectangle 20"/>
          <p:cNvSpPr>
            <a:spLocks noChangeArrowheads="1"/>
          </p:cNvSpPr>
          <p:nvPr/>
        </p:nvSpPr>
        <p:spPr bwMode="gray">
          <a:xfrm>
            <a:off x="457200" y="5874520"/>
            <a:ext cx="1007732" cy="316790"/>
          </a:xfrm>
          <a:prstGeom prst="rect">
            <a:avLst/>
          </a:prstGeom>
          <a:solidFill>
            <a:schemeClr val="hlink"/>
          </a:solidFill>
          <a:ln w="12700" algn="ctr">
            <a:noFill/>
            <a:miter lim="800000"/>
            <a:headEnd/>
            <a:tailEnd/>
          </a:ln>
          <a:effectLst/>
        </p:spPr>
        <p:txBody>
          <a:bodyPr wrap="none" anchor="ctr"/>
          <a:lstStyle/>
          <a:p>
            <a:pPr>
              <a:defRPr/>
            </a:pPr>
            <a:r>
              <a:rPr lang="en-US" b="1" dirty="0" smtClean="0">
                <a:solidFill>
                  <a:srgbClr val="F8F8F8"/>
                </a:solidFill>
                <a:effectLst>
                  <a:outerShdw blurRad="38100" dist="38100" dir="2700000" algn="tl">
                    <a:srgbClr val="000000"/>
                  </a:outerShdw>
                </a:effectLst>
                <a:latin typeface="Arial" pitchFamily="34" charset="0"/>
              </a:rPr>
              <a:t> 1993</a:t>
            </a:r>
            <a:endParaRPr lang="en-US" b="1" dirty="0">
              <a:solidFill>
                <a:srgbClr val="F8F8F8"/>
              </a:solidFill>
              <a:effectLst>
                <a:outerShdw blurRad="38100" dist="38100" dir="2700000" algn="tl">
                  <a:srgbClr val="000000"/>
                </a:outerShdw>
              </a:effectLst>
              <a:latin typeface="Arial" pitchFamily="34" charset="0"/>
            </a:endParaRPr>
          </a:p>
        </p:txBody>
      </p:sp>
      <p:sp>
        <p:nvSpPr>
          <p:cNvPr id="31" name="Rectangle 20"/>
          <p:cNvSpPr>
            <a:spLocks noChangeArrowheads="1"/>
          </p:cNvSpPr>
          <p:nvPr/>
        </p:nvSpPr>
        <p:spPr bwMode="gray">
          <a:xfrm>
            <a:off x="457200" y="1771710"/>
            <a:ext cx="1007732" cy="316790"/>
          </a:xfrm>
          <a:prstGeom prst="rect">
            <a:avLst/>
          </a:prstGeom>
          <a:solidFill>
            <a:schemeClr val="hlink"/>
          </a:solidFill>
          <a:ln w="12700" algn="ctr">
            <a:noFill/>
            <a:miter lim="800000"/>
            <a:headEnd/>
            <a:tailEnd/>
          </a:ln>
          <a:effectLst/>
        </p:spPr>
        <p:txBody>
          <a:bodyPr wrap="none" anchor="ctr"/>
          <a:lstStyle/>
          <a:p>
            <a:pPr>
              <a:defRPr/>
            </a:pPr>
            <a:r>
              <a:rPr lang="en-US" b="1" dirty="0" smtClean="0">
                <a:solidFill>
                  <a:srgbClr val="F8F8F8"/>
                </a:solidFill>
                <a:effectLst>
                  <a:outerShdw blurRad="38100" dist="38100" dir="2700000" algn="tl">
                    <a:srgbClr val="000000"/>
                  </a:outerShdw>
                </a:effectLst>
                <a:latin typeface="Arial" pitchFamily="34" charset="0"/>
              </a:rPr>
              <a:t> 2009</a:t>
            </a:r>
            <a:endParaRPr lang="en-US" b="1" dirty="0">
              <a:solidFill>
                <a:srgbClr val="F8F8F8"/>
              </a:solidFill>
              <a:effectLst>
                <a:outerShdw blurRad="38100" dist="38100" dir="2700000" algn="tl">
                  <a:srgbClr val="000000"/>
                </a:outerShdw>
              </a:effectLst>
              <a:latin typeface="Arial" pitchFamily="34" charset="0"/>
            </a:endParaRPr>
          </a:p>
        </p:txBody>
      </p:sp>
      <p:sp>
        <p:nvSpPr>
          <p:cNvPr id="32" name="Rectangle 20"/>
          <p:cNvSpPr>
            <a:spLocks noChangeArrowheads="1"/>
          </p:cNvSpPr>
          <p:nvPr/>
        </p:nvSpPr>
        <p:spPr bwMode="gray">
          <a:xfrm>
            <a:off x="457200" y="4972110"/>
            <a:ext cx="1007732" cy="316790"/>
          </a:xfrm>
          <a:prstGeom prst="rect">
            <a:avLst/>
          </a:prstGeom>
          <a:solidFill>
            <a:schemeClr val="hlink"/>
          </a:solidFill>
          <a:ln w="12700" algn="ctr">
            <a:noFill/>
            <a:miter lim="800000"/>
            <a:headEnd/>
            <a:tailEnd/>
          </a:ln>
          <a:effectLst/>
        </p:spPr>
        <p:txBody>
          <a:bodyPr wrap="none" anchor="ctr"/>
          <a:lstStyle/>
          <a:p>
            <a:pPr>
              <a:defRPr/>
            </a:pPr>
            <a:r>
              <a:rPr lang="en-US" b="1" dirty="0" smtClean="0">
                <a:solidFill>
                  <a:srgbClr val="F8F8F8"/>
                </a:solidFill>
                <a:effectLst>
                  <a:outerShdw blurRad="38100" dist="38100" dir="2700000" algn="tl">
                    <a:srgbClr val="000000"/>
                  </a:outerShdw>
                </a:effectLst>
                <a:latin typeface="Arial" pitchFamily="34" charset="0"/>
              </a:rPr>
              <a:t> 2001</a:t>
            </a:r>
            <a:endParaRPr lang="en-US" b="1" dirty="0">
              <a:solidFill>
                <a:srgbClr val="F8F8F8"/>
              </a:solidFill>
              <a:effectLst>
                <a:outerShdw blurRad="38100" dist="38100" dir="2700000" algn="tl">
                  <a:srgbClr val="000000"/>
                </a:outerShdw>
              </a:effectLst>
              <a:latin typeface="Arial" pitchFamily="34" charset="0"/>
            </a:endParaRPr>
          </a:p>
        </p:txBody>
      </p:sp>
      <p:sp>
        <p:nvSpPr>
          <p:cNvPr id="33" name="Text Box 8"/>
          <p:cNvSpPr txBox="1">
            <a:spLocks noChangeArrowheads="1"/>
          </p:cNvSpPr>
          <p:nvPr/>
        </p:nvSpPr>
        <p:spPr bwMode="gray">
          <a:xfrm>
            <a:off x="1524000" y="4895910"/>
            <a:ext cx="698150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algn="l"/>
            <a:r>
              <a:rPr lang="en-US" sz="2000" dirty="0" err="1" smtClean="0">
                <a:solidFill>
                  <a:schemeClr val="accent3"/>
                </a:solidFill>
              </a:rPr>
              <a:t>Nearline</a:t>
            </a:r>
            <a:r>
              <a:rPr lang="en-US" sz="2000" dirty="0" smtClean="0">
                <a:solidFill>
                  <a:schemeClr val="accent3"/>
                </a:solidFill>
              </a:rPr>
              <a:t>  storage using SATA disks</a:t>
            </a:r>
            <a:endParaRPr lang="en-US" sz="2000" dirty="0">
              <a:solidFill>
                <a:schemeClr val="accent3"/>
              </a:solidFill>
            </a:endParaRPr>
          </a:p>
        </p:txBody>
      </p:sp>
      <p:sp>
        <p:nvSpPr>
          <p:cNvPr id="34" name="Text Box 19"/>
          <p:cNvSpPr txBox="1">
            <a:spLocks noChangeArrowheads="1"/>
          </p:cNvSpPr>
          <p:nvPr/>
        </p:nvSpPr>
        <p:spPr bwMode="gray">
          <a:xfrm>
            <a:off x="1442398" y="1676400"/>
            <a:ext cx="754920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algn="l"/>
            <a:r>
              <a:rPr lang="pt-BR" sz="2000" dirty="0" smtClean="0">
                <a:solidFill>
                  <a:schemeClr val="accent3"/>
                </a:solidFill>
              </a:rPr>
              <a:t>Unified SAN (FCoE / FC / iSCSI) and NAS (NFS / CIFS) storage</a:t>
            </a:r>
            <a:endParaRPr lang="en-US" sz="2000" dirty="0">
              <a:solidFill>
                <a:schemeClr val="accent3"/>
              </a:solidFill>
            </a:endParaRPr>
          </a:p>
        </p:txBody>
      </p:sp>
    </p:spTree>
    <p:extLst>
      <p:ext uri="{BB962C8B-B14F-4D97-AF65-F5344CB8AC3E}">
        <p14:creationId xmlns:p14="http://schemas.microsoft.com/office/powerpoint/2010/main" val="2985451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anim calcmode="lin" valueType="num">
                                      <p:cBhvr additive="base">
                                        <p:cTn id="7" dur="500" fill="hold"/>
                                        <p:tgtEl>
                                          <p:spTgt spid="18437"/>
                                        </p:tgtEl>
                                        <p:attrNameLst>
                                          <p:attrName>ppt_x</p:attrName>
                                        </p:attrNameLst>
                                      </p:cBhvr>
                                      <p:tavLst>
                                        <p:tav tm="0">
                                          <p:val>
                                            <p:strVal val="#ppt_x"/>
                                          </p:val>
                                        </p:tav>
                                        <p:tav tm="100000">
                                          <p:val>
                                            <p:strVal val="#ppt_x"/>
                                          </p:val>
                                        </p:tav>
                                      </p:tavLst>
                                    </p:anim>
                                    <p:anim calcmode="lin" valueType="num">
                                      <p:cBhvr additive="base">
                                        <p:cTn id="8" dur="500" fill="hold"/>
                                        <p:tgtEl>
                                          <p:spTgt spid="1843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440"/>
                                        </p:tgtEl>
                                        <p:attrNameLst>
                                          <p:attrName>style.visibility</p:attrName>
                                        </p:attrNameLst>
                                      </p:cBhvr>
                                      <p:to>
                                        <p:strVal val="visible"/>
                                      </p:to>
                                    </p:set>
                                    <p:anim calcmode="lin" valueType="num">
                                      <p:cBhvr additive="base">
                                        <p:cTn id="13" dur="500" fill="hold"/>
                                        <p:tgtEl>
                                          <p:spTgt spid="18440"/>
                                        </p:tgtEl>
                                        <p:attrNameLst>
                                          <p:attrName>ppt_x</p:attrName>
                                        </p:attrNameLst>
                                      </p:cBhvr>
                                      <p:tavLst>
                                        <p:tav tm="0">
                                          <p:val>
                                            <p:strVal val="#ppt_x"/>
                                          </p:val>
                                        </p:tav>
                                        <p:tav tm="100000">
                                          <p:val>
                                            <p:strVal val="#ppt_x"/>
                                          </p:val>
                                        </p:tav>
                                      </p:tavLst>
                                    </p:anim>
                                    <p:anim calcmode="lin" valueType="num">
                                      <p:cBhvr additive="base">
                                        <p:cTn id="14" dur="500" fill="hold"/>
                                        <p:tgtEl>
                                          <p:spTgt spid="1844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fill="hold"/>
                                        <p:tgtEl>
                                          <p:spTgt spid="33"/>
                                        </p:tgtEl>
                                        <p:attrNameLst>
                                          <p:attrName>ppt_x</p:attrName>
                                        </p:attrNameLst>
                                      </p:cBhvr>
                                      <p:tavLst>
                                        <p:tav tm="0">
                                          <p:val>
                                            <p:strVal val="#ppt_x"/>
                                          </p:val>
                                        </p:tav>
                                        <p:tav tm="100000">
                                          <p:val>
                                            <p:strVal val="#ppt_x"/>
                                          </p:val>
                                        </p:tav>
                                      </p:tavLst>
                                    </p:anim>
                                    <p:anim calcmode="lin" valueType="num">
                                      <p:cBhvr additive="base">
                                        <p:cTn id="2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443"/>
                                        </p:tgtEl>
                                        <p:attrNameLst>
                                          <p:attrName>style.visibility</p:attrName>
                                        </p:attrNameLst>
                                      </p:cBhvr>
                                      <p:to>
                                        <p:strVal val="visible"/>
                                      </p:to>
                                    </p:set>
                                    <p:anim calcmode="lin" valueType="num">
                                      <p:cBhvr additive="base">
                                        <p:cTn id="25" dur="500" fill="hold"/>
                                        <p:tgtEl>
                                          <p:spTgt spid="18443"/>
                                        </p:tgtEl>
                                        <p:attrNameLst>
                                          <p:attrName>ppt_x</p:attrName>
                                        </p:attrNameLst>
                                      </p:cBhvr>
                                      <p:tavLst>
                                        <p:tav tm="0">
                                          <p:val>
                                            <p:strVal val="#ppt_x"/>
                                          </p:val>
                                        </p:tav>
                                        <p:tav tm="100000">
                                          <p:val>
                                            <p:strVal val="#ppt_x"/>
                                          </p:val>
                                        </p:tav>
                                      </p:tavLst>
                                    </p:anim>
                                    <p:anim calcmode="lin" valueType="num">
                                      <p:cBhvr additive="base">
                                        <p:cTn id="26" dur="500" fill="hold"/>
                                        <p:tgtEl>
                                          <p:spTgt spid="1844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445"/>
                                        </p:tgtEl>
                                        <p:attrNameLst>
                                          <p:attrName>style.visibility</p:attrName>
                                        </p:attrNameLst>
                                      </p:cBhvr>
                                      <p:to>
                                        <p:strVal val="visible"/>
                                      </p:to>
                                    </p:set>
                                    <p:anim calcmode="lin" valueType="num">
                                      <p:cBhvr additive="base">
                                        <p:cTn id="31" dur="500" fill="hold"/>
                                        <p:tgtEl>
                                          <p:spTgt spid="18445"/>
                                        </p:tgtEl>
                                        <p:attrNameLst>
                                          <p:attrName>ppt_x</p:attrName>
                                        </p:attrNameLst>
                                      </p:cBhvr>
                                      <p:tavLst>
                                        <p:tav tm="0">
                                          <p:val>
                                            <p:strVal val="#ppt_x"/>
                                          </p:val>
                                        </p:tav>
                                        <p:tav tm="100000">
                                          <p:val>
                                            <p:strVal val="#ppt_x"/>
                                          </p:val>
                                        </p:tav>
                                      </p:tavLst>
                                    </p:anim>
                                    <p:anim calcmode="lin" valueType="num">
                                      <p:cBhvr additive="base">
                                        <p:cTn id="32" dur="500" fill="hold"/>
                                        <p:tgtEl>
                                          <p:spTgt spid="1844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447"/>
                                        </p:tgtEl>
                                        <p:attrNameLst>
                                          <p:attrName>style.visibility</p:attrName>
                                        </p:attrNameLst>
                                      </p:cBhvr>
                                      <p:to>
                                        <p:strVal val="visible"/>
                                      </p:to>
                                    </p:set>
                                    <p:anim calcmode="lin" valueType="num">
                                      <p:cBhvr additive="base">
                                        <p:cTn id="37" dur="500" fill="hold"/>
                                        <p:tgtEl>
                                          <p:spTgt spid="18447"/>
                                        </p:tgtEl>
                                        <p:attrNameLst>
                                          <p:attrName>ppt_x</p:attrName>
                                        </p:attrNameLst>
                                      </p:cBhvr>
                                      <p:tavLst>
                                        <p:tav tm="0">
                                          <p:val>
                                            <p:strVal val="#ppt_x"/>
                                          </p:val>
                                        </p:tav>
                                        <p:tav tm="100000">
                                          <p:val>
                                            <p:strVal val="#ppt_x"/>
                                          </p:val>
                                        </p:tav>
                                      </p:tavLst>
                                    </p:anim>
                                    <p:anim calcmode="lin" valueType="num">
                                      <p:cBhvr additive="base">
                                        <p:cTn id="38" dur="500" fill="hold"/>
                                        <p:tgtEl>
                                          <p:spTgt spid="1844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8449"/>
                                        </p:tgtEl>
                                        <p:attrNameLst>
                                          <p:attrName>style.visibility</p:attrName>
                                        </p:attrNameLst>
                                      </p:cBhvr>
                                      <p:to>
                                        <p:strVal val="visible"/>
                                      </p:to>
                                    </p:set>
                                    <p:anim calcmode="lin" valueType="num">
                                      <p:cBhvr additive="base">
                                        <p:cTn id="43" dur="500" fill="hold"/>
                                        <p:tgtEl>
                                          <p:spTgt spid="18449"/>
                                        </p:tgtEl>
                                        <p:attrNameLst>
                                          <p:attrName>ppt_x</p:attrName>
                                        </p:attrNameLst>
                                      </p:cBhvr>
                                      <p:tavLst>
                                        <p:tav tm="0">
                                          <p:val>
                                            <p:strVal val="#ppt_x"/>
                                          </p:val>
                                        </p:tav>
                                        <p:tav tm="100000">
                                          <p:val>
                                            <p:strVal val="#ppt_x"/>
                                          </p:val>
                                        </p:tav>
                                      </p:tavLst>
                                    </p:anim>
                                    <p:anim calcmode="lin" valueType="num">
                                      <p:cBhvr additive="base">
                                        <p:cTn id="44" dur="500" fill="hold"/>
                                        <p:tgtEl>
                                          <p:spTgt spid="1844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8451"/>
                                        </p:tgtEl>
                                        <p:attrNameLst>
                                          <p:attrName>style.visibility</p:attrName>
                                        </p:attrNameLst>
                                      </p:cBhvr>
                                      <p:to>
                                        <p:strVal val="visible"/>
                                      </p:to>
                                    </p:set>
                                    <p:anim calcmode="lin" valueType="num">
                                      <p:cBhvr additive="base">
                                        <p:cTn id="49" dur="500" fill="hold"/>
                                        <p:tgtEl>
                                          <p:spTgt spid="18451"/>
                                        </p:tgtEl>
                                        <p:attrNameLst>
                                          <p:attrName>ppt_x</p:attrName>
                                        </p:attrNameLst>
                                      </p:cBhvr>
                                      <p:tavLst>
                                        <p:tav tm="0">
                                          <p:val>
                                            <p:strVal val="#ppt_x"/>
                                          </p:val>
                                        </p:tav>
                                        <p:tav tm="100000">
                                          <p:val>
                                            <p:strVal val="#ppt_x"/>
                                          </p:val>
                                        </p:tav>
                                      </p:tavLst>
                                    </p:anim>
                                    <p:anim calcmode="lin" valueType="num">
                                      <p:cBhvr additive="base">
                                        <p:cTn id="50" dur="500" fill="hold"/>
                                        <p:tgtEl>
                                          <p:spTgt spid="1845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8453"/>
                                        </p:tgtEl>
                                        <p:attrNameLst>
                                          <p:attrName>style.visibility</p:attrName>
                                        </p:attrNameLst>
                                      </p:cBhvr>
                                      <p:to>
                                        <p:strVal val="visible"/>
                                      </p:to>
                                    </p:set>
                                    <p:anim calcmode="lin" valueType="num">
                                      <p:cBhvr additive="base">
                                        <p:cTn id="55" dur="500" fill="hold"/>
                                        <p:tgtEl>
                                          <p:spTgt spid="18453"/>
                                        </p:tgtEl>
                                        <p:attrNameLst>
                                          <p:attrName>ppt_x</p:attrName>
                                        </p:attrNameLst>
                                      </p:cBhvr>
                                      <p:tavLst>
                                        <p:tav tm="0">
                                          <p:val>
                                            <p:strVal val="#ppt_x"/>
                                          </p:val>
                                        </p:tav>
                                        <p:tav tm="100000">
                                          <p:val>
                                            <p:strVal val="#ppt_x"/>
                                          </p:val>
                                        </p:tav>
                                      </p:tavLst>
                                    </p:anim>
                                    <p:anim calcmode="lin" valueType="num">
                                      <p:cBhvr additive="base">
                                        <p:cTn id="56" dur="500" fill="hold"/>
                                        <p:tgtEl>
                                          <p:spTgt spid="1845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additive="base">
                                        <p:cTn id="61" dur="500" fill="hold"/>
                                        <p:tgtEl>
                                          <p:spTgt spid="34"/>
                                        </p:tgtEl>
                                        <p:attrNameLst>
                                          <p:attrName>ppt_x</p:attrName>
                                        </p:attrNameLst>
                                      </p:cBhvr>
                                      <p:tavLst>
                                        <p:tav tm="0">
                                          <p:val>
                                            <p:strVal val="#ppt_x"/>
                                          </p:val>
                                        </p:tav>
                                        <p:tav tm="100000">
                                          <p:val>
                                            <p:strVal val="#ppt_x"/>
                                          </p:val>
                                        </p:tav>
                                      </p:tavLst>
                                    </p:anim>
                                    <p:anim calcmode="lin" valueType="num">
                                      <p:cBhvr additive="base">
                                        <p:cTn id="6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additive="base">
                                        <p:cTn id="67" dur="500" fill="hold"/>
                                        <p:tgtEl>
                                          <p:spTgt spid="2"/>
                                        </p:tgtEl>
                                        <p:attrNameLst>
                                          <p:attrName>ppt_x</p:attrName>
                                        </p:attrNameLst>
                                      </p:cBhvr>
                                      <p:tavLst>
                                        <p:tav tm="0">
                                          <p:val>
                                            <p:strVal val="#ppt_x"/>
                                          </p:val>
                                        </p:tav>
                                        <p:tav tm="100000">
                                          <p:val>
                                            <p:strVal val="#ppt_x"/>
                                          </p:val>
                                        </p:tav>
                                      </p:tavLst>
                                    </p:anim>
                                    <p:anim calcmode="lin" valueType="num">
                                      <p:cBhvr additive="base">
                                        <p:cTn id="6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P spid="18440" grpId="0"/>
      <p:bldP spid="18443" grpId="0"/>
      <p:bldP spid="18445" grpId="0"/>
      <p:bldP spid="18447" grpId="0"/>
      <p:bldP spid="18449" grpId="0"/>
      <p:bldP spid="18451" grpId="0"/>
      <p:bldP spid="18453" grpId="0"/>
      <p:bldP spid="2" grpId="0"/>
      <p:bldP spid="33" grpId="0"/>
      <p:bldP spid="34"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The Evolution of Storage</a:t>
            </a:r>
          </a:p>
        </p:txBody>
      </p:sp>
      <p:sp>
        <p:nvSpPr>
          <p:cNvPr id="21507" name="Text Box 3"/>
          <p:cNvSpPr txBox="1">
            <a:spLocks noChangeArrowheads="1"/>
          </p:cNvSpPr>
          <p:nvPr/>
        </p:nvSpPr>
        <p:spPr bwMode="auto">
          <a:xfrm>
            <a:off x="2763838" y="1307068"/>
            <a:ext cx="32305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US" b="1" dirty="0" smtClean="0">
                <a:solidFill>
                  <a:schemeClr val="tx2">
                    <a:lumMod val="50000"/>
                    <a:lumOff val="50000"/>
                  </a:schemeClr>
                </a:solidFill>
              </a:rPr>
              <a:t>Market Adoption Cycles</a:t>
            </a:r>
            <a:endParaRPr lang="en-US" b="1" dirty="0">
              <a:solidFill>
                <a:schemeClr val="tx2">
                  <a:lumMod val="50000"/>
                  <a:lumOff val="50000"/>
                </a:schemeClr>
              </a:solidFill>
            </a:endParaRPr>
          </a:p>
        </p:txBody>
      </p:sp>
      <p:sp>
        <p:nvSpPr>
          <p:cNvPr id="246788" name="Text Box 4"/>
          <p:cNvSpPr txBox="1">
            <a:spLocks noChangeArrowheads="1"/>
          </p:cNvSpPr>
          <p:nvPr/>
        </p:nvSpPr>
        <p:spPr bwMode="auto">
          <a:xfrm>
            <a:off x="2316163" y="4675188"/>
            <a:ext cx="2027237" cy="563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eaLnBrk="1" hangingPunct="1">
              <a:lnSpc>
                <a:spcPct val="85000"/>
              </a:lnSpc>
            </a:pPr>
            <a:r>
              <a:rPr lang="en-US" sz="1800" dirty="0" smtClean="0">
                <a:solidFill>
                  <a:schemeClr val="tx2">
                    <a:lumMod val="75000"/>
                    <a:lumOff val="25000"/>
                  </a:schemeClr>
                </a:solidFill>
              </a:rPr>
              <a:t>Direct-Attached</a:t>
            </a:r>
            <a:r>
              <a:rPr lang="en-US" sz="1800" dirty="0">
                <a:solidFill>
                  <a:schemeClr val="tx2">
                    <a:lumMod val="75000"/>
                    <a:lumOff val="25000"/>
                  </a:schemeClr>
                </a:solidFill>
              </a:rPr>
              <a:t/>
            </a:r>
            <a:br>
              <a:rPr lang="en-US" sz="1800" dirty="0">
                <a:solidFill>
                  <a:schemeClr val="tx2">
                    <a:lumMod val="75000"/>
                    <a:lumOff val="25000"/>
                  </a:schemeClr>
                </a:solidFill>
              </a:rPr>
            </a:br>
            <a:r>
              <a:rPr lang="en-US" sz="1800" dirty="0">
                <a:solidFill>
                  <a:schemeClr val="tx2">
                    <a:lumMod val="75000"/>
                    <a:lumOff val="25000"/>
                  </a:schemeClr>
                </a:solidFill>
              </a:rPr>
              <a:t>Storage</a:t>
            </a:r>
          </a:p>
        </p:txBody>
      </p:sp>
      <p:sp>
        <p:nvSpPr>
          <p:cNvPr id="246789" name="Text Box 5"/>
          <p:cNvSpPr txBox="1">
            <a:spLocks noChangeArrowheads="1"/>
          </p:cNvSpPr>
          <p:nvPr/>
        </p:nvSpPr>
        <p:spPr bwMode="auto">
          <a:xfrm>
            <a:off x="4267200" y="4675188"/>
            <a:ext cx="127635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eaLnBrk="1" hangingPunct="1">
              <a:lnSpc>
                <a:spcPct val="85000"/>
              </a:lnSpc>
            </a:pPr>
            <a:r>
              <a:rPr lang="en-US" sz="1800" dirty="0">
                <a:solidFill>
                  <a:schemeClr val="accent2"/>
                </a:solidFill>
              </a:rPr>
              <a:t>Networked</a:t>
            </a:r>
            <a:br>
              <a:rPr lang="en-US" sz="1800" dirty="0">
                <a:solidFill>
                  <a:schemeClr val="accent2"/>
                </a:solidFill>
              </a:rPr>
            </a:br>
            <a:r>
              <a:rPr lang="en-US" sz="1800" dirty="0">
                <a:solidFill>
                  <a:schemeClr val="accent2"/>
                </a:solidFill>
              </a:rPr>
              <a:t>Storage</a:t>
            </a:r>
          </a:p>
        </p:txBody>
      </p:sp>
      <p:sp>
        <p:nvSpPr>
          <p:cNvPr id="246790" name="Text Box 6"/>
          <p:cNvSpPr txBox="1">
            <a:spLocks noChangeArrowheads="1"/>
          </p:cNvSpPr>
          <p:nvPr/>
        </p:nvSpPr>
        <p:spPr bwMode="auto">
          <a:xfrm>
            <a:off x="5810250" y="4675188"/>
            <a:ext cx="120015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eaLnBrk="1" hangingPunct="1">
              <a:lnSpc>
                <a:spcPct val="85000"/>
              </a:lnSpc>
            </a:pPr>
            <a:r>
              <a:rPr lang="en-US" sz="1800" dirty="0">
                <a:solidFill>
                  <a:schemeClr val="accent6">
                    <a:lumMod val="60000"/>
                    <a:lumOff val="40000"/>
                  </a:schemeClr>
                </a:solidFill>
              </a:rPr>
              <a:t>Scale-Out</a:t>
            </a:r>
            <a:br>
              <a:rPr lang="en-US" sz="1800" dirty="0">
                <a:solidFill>
                  <a:schemeClr val="accent6">
                    <a:lumMod val="60000"/>
                    <a:lumOff val="40000"/>
                  </a:schemeClr>
                </a:solidFill>
              </a:rPr>
            </a:br>
            <a:r>
              <a:rPr lang="en-US" sz="1800" dirty="0" smtClean="0">
                <a:solidFill>
                  <a:schemeClr val="accent6">
                    <a:lumMod val="60000"/>
                    <a:lumOff val="40000"/>
                  </a:schemeClr>
                </a:solidFill>
              </a:rPr>
              <a:t>Storage</a:t>
            </a:r>
            <a:endParaRPr lang="en-US" sz="1800" dirty="0">
              <a:solidFill>
                <a:schemeClr val="accent6">
                  <a:lumMod val="60000"/>
                  <a:lumOff val="40000"/>
                </a:schemeClr>
              </a:solidFill>
            </a:endParaRPr>
          </a:p>
        </p:txBody>
      </p:sp>
      <p:sp>
        <p:nvSpPr>
          <p:cNvPr id="246791" name="Freeform 7"/>
          <p:cNvSpPr>
            <a:spLocks/>
          </p:cNvSpPr>
          <p:nvPr/>
        </p:nvSpPr>
        <p:spPr bwMode="auto">
          <a:xfrm>
            <a:off x="1090613" y="2636838"/>
            <a:ext cx="4903787" cy="1936750"/>
          </a:xfrm>
          <a:custGeom>
            <a:avLst/>
            <a:gdLst>
              <a:gd name="T0" fmla="*/ 0 w 2645"/>
              <a:gd name="T1" fmla="*/ 2147483647 h 1220"/>
              <a:gd name="T2" fmla="*/ 2147483647 w 2645"/>
              <a:gd name="T3" fmla="*/ 2147483647 h 1220"/>
              <a:gd name="T4" fmla="*/ 2147483647 w 2645"/>
              <a:gd name="T5" fmla="*/ 2147483647 h 1220"/>
              <a:gd name="T6" fmla="*/ 2147483647 w 2645"/>
              <a:gd name="T7" fmla="*/ 2147483647 h 1220"/>
              <a:gd name="T8" fmla="*/ 2147483647 w 2645"/>
              <a:gd name="T9" fmla="*/ 2147483647 h 1220"/>
              <a:gd name="T10" fmla="*/ 2147483647 w 2645"/>
              <a:gd name="T11" fmla="*/ 2147483647 h 1220"/>
              <a:gd name="T12" fmla="*/ 0 w 2645"/>
              <a:gd name="T13" fmla="*/ 2147483647 h 1220"/>
              <a:gd name="T14" fmla="*/ 0 60000 65536"/>
              <a:gd name="T15" fmla="*/ 0 60000 65536"/>
              <a:gd name="T16" fmla="*/ 0 60000 65536"/>
              <a:gd name="T17" fmla="*/ 0 60000 65536"/>
              <a:gd name="T18" fmla="*/ 0 60000 65536"/>
              <a:gd name="T19" fmla="*/ 0 60000 65536"/>
              <a:gd name="T20" fmla="*/ 0 60000 65536"/>
              <a:gd name="T21" fmla="*/ 0 w 2645"/>
              <a:gd name="T22" fmla="*/ 0 h 1220"/>
              <a:gd name="T23" fmla="*/ 2645 w 2645"/>
              <a:gd name="T24" fmla="*/ 1220 h 12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5" h="1220">
                <a:moveTo>
                  <a:pt x="0" y="1220"/>
                </a:moveTo>
                <a:cubicBezTo>
                  <a:pt x="179" y="1206"/>
                  <a:pt x="287" y="1169"/>
                  <a:pt x="413" y="1081"/>
                </a:cubicBezTo>
                <a:cubicBezTo>
                  <a:pt x="655" y="981"/>
                  <a:pt x="764" y="770"/>
                  <a:pt x="906" y="472"/>
                </a:cubicBezTo>
                <a:cubicBezTo>
                  <a:pt x="1133" y="0"/>
                  <a:pt x="1612" y="110"/>
                  <a:pt x="1719" y="445"/>
                </a:cubicBezTo>
                <a:cubicBezTo>
                  <a:pt x="1807" y="777"/>
                  <a:pt x="2038" y="1001"/>
                  <a:pt x="2187" y="1080"/>
                </a:cubicBezTo>
                <a:cubicBezTo>
                  <a:pt x="2329" y="1177"/>
                  <a:pt x="2550" y="1190"/>
                  <a:pt x="2645" y="1219"/>
                </a:cubicBezTo>
                <a:cubicBezTo>
                  <a:pt x="2645" y="1219"/>
                  <a:pt x="0" y="1220"/>
                  <a:pt x="0" y="1220"/>
                </a:cubicBezTo>
                <a:close/>
              </a:path>
            </a:pathLst>
          </a:custGeom>
          <a:solidFill>
            <a:schemeClr val="hlink">
              <a:alpha val="50195"/>
            </a:schemeClr>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algn="ctr">
              <a:buClr>
                <a:schemeClr val="accent2"/>
              </a:buClr>
              <a:buFont typeface="Wingdings 2" pitchFamily="18" charset="2"/>
              <a:buNone/>
            </a:pPr>
            <a:endParaRPr lang="en-US"/>
          </a:p>
        </p:txBody>
      </p:sp>
      <p:sp>
        <p:nvSpPr>
          <p:cNvPr id="246792" name="Freeform 8"/>
          <p:cNvSpPr>
            <a:spLocks/>
          </p:cNvSpPr>
          <p:nvPr/>
        </p:nvSpPr>
        <p:spPr bwMode="auto">
          <a:xfrm>
            <a:off x="2652713" y="2633663"/>
            <a:ext cx="4437062" cy="1936750"/>
          </a:xfrm>
          <a:custGeom>
            <a:avLst/>
            <a:gdLst>
              <a:gd name="T0" fmla="*/ 0 w 2645"/>
              <a:gd name="T1" fmla="*/ 2147483647 h 1220"/>
              <a:gd name="T2" fmla="*/ 2147483647 w 2645"/>
              <a:gd name="T3" fmla="*/ 2147483647 h 1220"/>
              <a:gd name="T4" fmla="*/ 2147483647 w 2645"/>
              <a:gd name="T5" fmla="*/ 2147483647 h 1220"/>
              <a:gd name="T6" fmla="*/ 2147483647 w 2645"/>
              <a:gd name="T7" fmla="*/ 2147483647 h 1220"/>
              <a:gd name="T8" fmla="*/ 2147483647 w 2645"/>
              <a:gd name="T9" fmla="*/ 2147483647 h 1220"/>
              <a:gd name="T10" fmla="*/ 2147483647 w 2645"/>
              <a:gd name="T11" fmla="*/ 2147483647 h 1220"/>
              <a:gd name="T12" fmla="*/ 0 w 2645"/>
              <a:gd name="T13" fmla="*/ 2147483647 h 1220"/>
              <a:gd name="T14" fmla="*/ 0 60000 65536"/>
              <a:gd name="T15" fmla="*/ 0 60000 65536"/>
              <a:gd name="T16" fmla="*/ 0 60000 65536"/>
              <a:gd name="T17" fmla="*/ 0 60000 65536"/>
              <a:gd name="T18" fmla="*/ 0 60000 65536"/>
              <a:gd name="T19" fmla="*/ 0 60000 65536"/>
              <a:gd name="T20" fmla="*/ 0 60000 65536"/>
              <a:gd name="T21" fmla="*/ 0 w 2645"/>
              <a:gd name="T22" fmla="*/ 0 h 1220"/>
              <a:gd name="T23" fmla="*/ 2645 w 2645"/>
              <a:gd name="T24" fmla="*/ 1220 h 12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5" h="1220">
                <a:moveTo>
                  <a:pt x="0" y="1220"/>
                </a:moveTo>
                <a:cubicBezTo>
                  <a:pt x="179" y="1206"/>
                  <a:pt x="287" y="1169"/>
                  <a:pt x="413" y="1081"/>
                </a:cubicBezTo>
                <a:cubicBezTo>
                  <a:pt x="655" y="981"/>
                  <a:pt x="764" y="770"/>
                  <a:pt x="906" y="472"/>
                </a:cubicBezTo>
                <a:cubicBezTo>
                  <a:pt x="1133" y="0"/>
                  <a:pt x="1612" y="110"/>
                  <a:pt x="1719" y="445"/>
                </a:cubicBezTo>
                <a:cubicBezTo>
                  <a:pt x="1807" y="777"/>
                  <a:pt x="2038" y="1001"/>
                  <a:pt x="2187" y="1080"/>
                </a:cubicBezTo>
                <a:cubicBezTo>
                  <a:pt x="2329" y="1177"/>
                  <a:pt x="2550" y="1190"/>
                  <a:pt x="2645" y="1219"/>
                </a:cubicBezTo>
                <a:cubicBezTo>
                  <a:pt x="2645" y="1219"/>
                  <a:pt x="0" y="1220"/>
                  <a:pt x="0" y="1220"/>
                </a:cubicBezTo>
                <a:close/>
              </a:path>
            </a:pathLst>
          </a:custGeom>
          <a:solidFill>
            <a:schemeClr val="accent2">
              <a:alpha val="50195"/>
            </a:schemeClr>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algn="ctr">
              <a:buClr>
                <a:schemeClr val="accent2"/>
              </a:buClr>
              <a:buFont typeface="Wingdings 2" pitchFamily="18" charset="2"/>
              <a:buNone/>
            </a:pPr>
            <a:endParaRPr lang="en-US"/>
          </a:p>
        </p:txBody>
      </p:sp>
      <p:sp>
        <p:nvSpPr>
          <p:cNvPr id="246793" name="Freeform 9"/>
          <p:cNvSpPr>
            <a:spLocks/>
          </p:cNvSpPr>
          <p:nvPr/>
        </p:nvSpPr>
        <p:spPr bwMode="auto">
          <a:xfrm>
            <a:off x="4095750" y="2633663"/>
            <a:ext cx="4456113" cy="1936750"/>
          </a:xfrm>
          <a:custGeom>
            <a:avLst/>
            <a:gdLst>
              <a:gd name="T0" fmla="*/ 0 w 2645"/>
              <a:gd name="T1" fmla="*/ 2147483647 h 1220"/>
              <a:gd name="T2" fmla="*/ 2147483647 w 2645"/>
              <a:gd name="T3" fmla="*/ 2147483647 h 1220"/>
              <a:gd name="T4" fmla="*/ 2147483647 w 2645"/>
              <a:gd name="T5" fmla="*/ 2147483647 h 1220"/>
              <a:gd name="T6" fmla="*/ 2147483647 w 2645"/>
              <a:gd name="T7" fmla="*/ 2147483647 h 1220"/>
              <a:gd name="T8" fmla="*/ 2147483647 w 2645"/>
              <a:gd name="T9" fmla="*/ 2147483647 h 1220"/>
              <a:gd name="T10" fmla="*/ 2147483647 w 2645"/>
              <a:gd name="T11" fmla="*/ 2147483647 h 1220"/>
              <a:gd name="T12" fmla="*/ 0 w 2645"/>
              <a:gd name="T13" fmla="*/ 2147483647 h 1220"/>
              <a:gd name="T14" fmla="*/ 0 60000 65536"/>
              <a:gd name="T15" fmla="*/ 0 60000 65536"/>
              <a:gd name="T16" fmla="*/ 0 60000 65536"/>
              <a:gd name="T17" fmla="*/ 0 60000 65536"/>
              <a:gd name="T18" fmla="*/ 0 60000 65536"/>
              <a:gd name="T19" fmla="*/ 0 60000 65536"/>
              <a:gd name="T20" fmla="*/ 0 60000 65536"/>
              <a:gd name="T21" fmla="*/ 0 w 2645"/>
              <a:gd name="T22" fmla="*/ 0 h 1220"/>
              <a:gd name="T23" fmla="*/ 2645 w 2645"/>
              <a:gd name="T24" fmla="*/ 1220 h 12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5" h="1220">
                <a:moveTo>
                  <a:pt x="0" y="1220"/>
                </a:moveTo>
                <a:cubicBezTo>
                  <a:pt x="179" y="1206"/>
                  <a:pt x="287" y="1169"/>
                  <a:pt x="413" y="1081"/>
                </a:cubicBezTo>
                <a:cubicBezTo>
                  <a:pt x="655" y="981"/>
                  <a:pt x="764" y="770"/>
                  <a:pt x="906" y="472"/>
                </a:cubicBezTo>
                <a:cubicBezTo>
                  <a:pt x="1133" y="0"/>
                  <a:pt x="1612" y="110"/>
                  <a:pt x="1719" y="445"/>
                </a:cubicBezTo>
                <a:cubicBezTo>
                  <a:pt x="1807" y="777"/>
                  <a:pt x="2038" y="1001"/>
                  <a:pt x="2187" y="1080"/>
                </a:cubicBezTo>
                <a:cubicBezTo>
                  <a:pt x="2329" y="1177"/>
                  <a:pt x="2550" y="1190"/>
                  <a:pt x="2645" y="1219"/>
                </a:cubicBezTo>
                <a:cubicBezTo>
                  <a:pt x="2645" y="1219"/>
                  <a:pt x="0" y="1220"/>
                  <a:pt x="0" y="1220"/>
                </a:cubicBezTo>
                <a:close/>
              </a:path>
            </a:pathLst>
          </a:custGeom>
          <a:solidFill>
            <a:srgbClr val="614D7D">
              <a:alpha val="50195"/>
            </a:srgbClr>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pPr algn="ctr">
              <a:buClr>
                <a:schemeClr val="accent2"/>
              </a:buClr>
              <a:buFont typeface="Wingdings 2" pitchFamily="18" charset="2"/>
              <a:buNone/>
            </a:pPr>
            <a:endParaRPr lang="en-US"/>
          </a:p>
        </p:txBody>
      </p:sp>
      <p:sp>
        <p:nvSpPr>
          <p:cNvPr id="246794" name="Text Box 10"/>
          <p:cNvSpPr txBox="1">
            <a:spLocks noChangeArrowheads="1"/>
          </p:cNvSpPr>
          <p:nvPr/>
        </p:nvSpPr>
        <p:spPr bwMode="auto">
          <a:xfrm>
            <a:off x="4889500" y="1909763"/>
            <a:ext cx="17764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eaLnBrk="1" hangingPunct="1"/>
            <a:r>
              <a:rPr lang="en-US" b="1" dirty="0">
                <a:solidFill>
                  <a:schemeClr val="tx2">
                    <a:lumMod val="50000"/>
                    <a:lumOff val="50000"/>
                  </a:schemeClr>
                </a:solidFill>
              </a:rPr>
              <a:t>Today</a:t>
            </a:r>
          </a:p>
        </p:txBody>
      </p:sp>
      <p:sp>
        <p:nvSpPr>
          <p:cNvPr id="246795" name="Freeform 11"/>
          <p:cNvSpPr>
            <a:spLocks/>
          </p:cNvSpPr>
          <p:nvPr/>
        </p:nvSpPr>
        <p:spPr bwMode="black">
          <a:xfrm>
            <a:off x="5486400" y="2328863"/>
            <a:ext cx="1587" cy="2200275"/>
          </a:xfrm>
          <a:custGeom>
            <a:avLst/>
            <a:gdLst>
              <a:gd name="T0" fmla="*/ 0 w 1"/>
              <a:gd name="T1" fmla="*/ 2147483647 h 1386"/>
              <a:gd name="T2" fmla="*/ 0 w 1"/>
              <a:gd name="T3" fmla="*/ 0 h 1386"/>
              <a:gd name="T4" fmla="*/ 0 60000 65536"/>
              <a:gd name="T5" fmla="*/ 0 60000 65536"/>
              <a:gd name="T6" fmla="*/ 0 w 1"/>
              <a:gd name="T7" fmla="*/ 0 h 1386"/>
              <a:gd name="T8" fmla="*/ 1 w 1"/>
              <a:gd name="T9" fmla="*/ 1386 h 1386"/>
            </a:gdLst>
            <a:ahLst/>
            <a:cxnLst>
              <a:cxn ang="T4">
                <a:pos x="T0" y="T1"/>
              </a:cxn>
              <a:cxn ang="T5">
                <a:pos x="T2" y="T3"/>
              </a:cxn>
            </a:cxnLst>
            <a:rect l="T6" t="T7" r="T8" b="T9"/>
            <a:pathLst>
              <a:path w="1" h="1386">
                <a:moveTo>
                  <a:pt x="0" y="1386"/>
                </a:moveTo>
                <a:lnTo>
                  <a:pt x="0" y="0"/>
                </a:lnTo>
              </a:path>
            </a:pathLst>
          </a:custGeom>
          <a:noFill/>
          <a:ln w="28575">
            <a:solidFill>
              <a:schemeClr val="tx2">
                <a:lumMod val="50000"/>
                <a:lumOff val="50000"/>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buClr>
                <a:schemeClr val="accent2"/>
              </a:buClr>
              <a:buFont typeface="Wingdings 2" pitchFamily="18" charset="2"/>
              <a:buNone/>
            </a:pPr>
            <a:endParaRPr lang="en-US"/>
          </a:p>
        </p:txBody>
      </p:sp>
      <p:sp>
        <p:nvSpPr>
          <p:cNvPr id="21516" name="Slide Number Placeholder 1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fld id="{00471F04-9425-4D56-BE93-A7A7EE797AA3}" type="slidenum">
              <a:rPr lang="en-US" sz="1000" smtClean="0"/>
              <a:pPr eaLnBrk="1" hangingPunct="1"/>
              <a:t>12</a:t>
            </a:fld>
            <a:endParaRPr lang="en-US" sz="1000" smtClean="0"/>
          </a:p>
        </p:txBody>
      </p:sp>
    </p:spTree>
    <p:extLst>
      <p:ext uri="{BB962C8B-B14F-4D97-AF65-F5344CB8AC3E}">
        <p14:creationId xmlns:p14="http://schemas.microsoft.com/office/powerpoint/2010/main" val="346842417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6791"/>
                                        </p:tgtEl>
                                        <p:attrNameLst>
                                          <p:attrName>style.visibility</p:attrName>
                                        </p:attrNameLst>
                                      </p:cBhvr>
                                      <p:to>
                                        <p:strVal val="visible"/>
                                      </p:to>
                                    </p:set>
                                    <p:animEffect transition="in" filter="wipe(left)">
                                      <p:cBhvr>
                                        <p:cTn id="7" dur="500"/>
                                        <p:tgtEl>
                                          <p:spTgt spid="246791"/>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24678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46792"/>
                                        </p:tgtEl>
                                        <p:attrNameLst>
                                          <p:attrName>style.visibility</p:attrName>
                                        </p:attrNameLst>
                                      </p:cBhvr>
                                      <p:to>
                                        <p:strVal val="visible"/>
                                      </p:to>
                                    </p:set>
                                    <p:animEffect transition="in" filter="wipe(left)">
                                      <p:cBhvr>
                                        <p:cTn id="15" dur="500"/>
                                        <p:tgtEl>
                                          <p:spTgt spid="246792"/>
                                        </p:tgtEl>
                                      </p:cBhvr>
                                    </p:animEffect>
                                  </p:childTnLst>
                                </p:cTn>
                              </p:par>
                            </p:childTnLst>
                          </p:cTn>
                        </p:par>
                        <p:par>
                          <p:cTn id="16" fill="hold" nodeType="afterGroup">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24678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46793"/>
                                        </p:tgtEl>
                                        <p:attrNameLst>
                                          <p:attrName>style.visibility</p:attrName>
                                        </p:attrNameLst>
                                      </p:cBhvr>
                                      <p:to>
                                        <p:strVal val="visible"/>
                                      </p:to>
                                    </p:set>
                                    <p:animEffect transition="in" filter="wipe(left)">
                                      <p:cBhvr>
                                        <p:cTn id="23" dur="500"/>
                                        <p:tgtEl>
                                          <p:spTgt spid="246793"/>
                                        </p:tgtEl>
                                      </p:cBhvr>
                                    </p:animEffect>
                                  </p:childTnLst>
                                </p:cTn>
                              </p:par>
                            </p:childTnLst>
                          </p:cTn>
                        </p:par>
                        <p:par>
                          <p:cTn id="24" fill="hold" nodeType="afterGroup">
                            <p:stCondLst>
                              <p:cond delay="500"/>
                            </p:stCondLst>
                            <p:childTnLst>
                              <p:par>
                                <p:cTn id="25" presetID="1" presetClass="entr" presetSubtype="0" fill="hold" grpId="0" nodeType="afterEffect">
                                  <p:stCondLst>
                                    <p:cond delay="0"/>
                                  </p:stCondLst>
                                  <p:childTnLst>
                                    <p:set>
                                      <p:cBhvr>
                                        <p:cTn id="26" dur="1" fill="hold">
                                          <p:stCondLst>
                                            <p:cond delay="0"/>
                                          </p:stCondLst>
                                        </p:cTn>
                                        <p:tgtEl>
                                          <p:spTgt spid="24679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46795"/>
                                        </p:tgtEl>
                                        <p:attrNameLst>
                                          <p:attrName>style.visibility</p:attrName>
                                        </p:attrNameLst>
                                      </p:cBhvr>
                                      <p:to>
                                        <p:strVal val="visible"/>
                                      </p:to>
                                    </p:set>
                                    <p:anim calcmode="lin" valueType="num">
                                      <p:cBhvr additive="base">
                                        <p:cTn id="31" dur="1000" fill="hold"/>
                                        <p:tgtEl>
                                          <p:spTgt spid="246795"/>
                                        </p:tgtEl>
                                        <p:attrNameLst>
                                          <p:attrName>ppt_x</p:attrName>
                                        </p:attrNameLst>
                                      </p:cBhvr>
                                      <p:tavLst>
                                        <p:tav tm="0">
                                          <p:val>
                                            <p:strVal val="0-#ppt_w/2"/>
                                          </p:val>
                                        </p:tav>
                                        <p:tav tm="100000">
                                          <p:val>
                                            <p:strVal val="#ppt_x"/>
                                          </p:val>
                                        </p:tav>
                                      </p:tavLst>
                                    </p:anim>
                                    <p:anim calcmode="lin" valueType="num">
                                      <p:cBhvr additive="base">
                                        <p:cTn id="32" dur="1000" fill="hold"/>
                                        <p:tgtEl>
                                          <p:spTgt spid="246795"/>
                                        </p:tgtEl>
                                        <p:attrNameLst>
                                          <p:attrName>ppt_y</p:attrName>
                                        </p:attrNameLst>
                                      </p:cBhvr>
                                      <p:tavLst>
                                        <p:tav tm="0">
                                          <p:val>
                                            <p:strVal val="#ppt_y"/>
                                          </p:val>
                                        </p:tav>
                                        <p:tav tm="100000">
                                          <p:val>
                                            <p:strVal val="#ppt_y"/>
                                          </p:val>
                                        </p:tav>
                                      </p:tavLst>
                                    </p:anim>
                                  </p:childTnLst>
                                </p:cTn>
                              </p:par>
                            </p:childTnLst>
                          </p:cTn>
                        </p:par>
                        <p:par>
                          <p:cTn id="33" fill="hold" nodeType="afterGroup">
                            <p:stCondLst>
                              <p:cond delay="1000"/>
                            </p:stCondLst>
                            <p:childTnLst>
                              <p:par>
                                <p:cTn id="34" presetID="1" presetClass="entr" presetSubtype="0" fill="hold" grpId="0" nodeType="afterEffect">
                                  <p:stCondLst>
                                    <p:cond delay="0"/>
                                  </p:stCondLst>
                                  <p:childTnLst>
                                    <p:set>
                                      <p:cBhvr>
                                        <p:cTn id="35" dur="1" fill="hold">
                                          <p:stCondLst>
                                            <p:cond delay="0"/>
                                          </p:stCondLst>
                                        </p:cTn>
                                        <p:tgtEl>
                                          <p:spTgt spid="2467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788" grpId="0"/>
      <p:bldP spid="246789" grpId="0"/>
      <p:bldP spid="246790" grpId="0"/>
      <p:bldP spid="246791" grpId="0" animBg="1"/>
      <p:bldP spid="246792" grpId="0" animBg="1"/>
      <p:bldP spid="246793" grpId="0" animBg="1"/>
      <p:bldP spid="246794" grpId="0"/>
      <p:bldP spid="24679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Industry-Leading Efficiency</a:t>
            </a:r>
          </a:p>
        </p:txBody>
      </p:sp>
      <p:sp>
        <p:nvSpPr>
          <p:cNvPr id="35" name="Content Placeholder 6"/>
          <p:cNvSpPr txBox="1">
            <a:spLocks/>
          </p:cNvSpPr>
          <p:nvPr/>
        </p:nvSpPr>
        <p:spPr bwMode="auto">
          <a:xfrm>
            <a:off x="1189038" y="1408113"/>
            <a:ext cx="3703637" cy="357187"/>
          </a:xfrm>
          <a:prstGeom prst="rect">
            <a:avLst/>
          </a:prstGeom>
          <a:solidFill>
            <a:schemeClr val="bg1">
              <a:lumMod val="85000"/>
            </a:schemeClr>
          </a:solidFill>
          <a:ln w="9525">
            <a:noFill/>
            <a:miter lim="800000"/>
            <a:headEnd/>
            <a:tailEnd/>
          </a:ln>
        </p:spPr>
        <p:txBody>
          <a:bodyPr anchor="ctr"/>
          <a:lstStyle/>
          <a:p>
            <a:pPr algn="ctr" eaLnBrk="0" hangingPunct="0">
              <a:spcBef>
                <a:spcPct val="20000"/>
              </a:spcBef>
              <a:buClr>
                <a:schemeClr val="accent2"/>
              </a:buClr>
              <a:buFont typeface="Wingdings 2" pitchFamily="18" charset="2"/>
              <a:buNone/>
              <a:defRPr/>
            </a:pPr>
            <a:r>
              <a:rPr lang="en-US" kern="0" dirty="0">
                <a:solidFill>
                  <a:srgbClr val="0067C5"/>
                </a:solidFill>
                <a:latin typeface="Arial" pitchFamily="34" charset="0"/>
                <a:cs typeface="Arial" pitchFamily="34" charset="0"/>
              </a:rPr>
              <a:t>Storage Efficiency</a:t>
            </a:r>
          </a:p>
        </p:txBody>
      </p:sp>
      <p:sp>
        <p:nvSpPr>
          <p:cNvPr id="30" name="Rectangle 30"/>
          <p:cNvSpPr txBox="1">
            <a:spLocks noChangeArrowheads="1"/>
          </p:cNvSpPr>
          <p:nvPr/>
        </p:nvSpPr>
        <p:spPr>
          <a:xfrm>
            <a:off x="5086350" y="2006600"/>
            <a:ext cx="3829050" cy="2628900"/>
          </a:xfrm>
          <a:prstGeom prst="rect">
            <a:avLst/>
          </a:prstGeom>
        </p:spPr>
        <p:txBody>
          <a:bodyPr/>
          <a:lstStyle/>
          <a:p>
            <a:pPr marL="298450" indent="-298450" eaLnBrk="0" hangingPunct="0">
              <a:spcBef>
                <a:spcPts val="1200"/>
              </a:spcBef>
              <a:buClr>
                <a:schemeClr val="accent2"/>
              </a:buClr>
              <a:buFont typeface="Wingdings 2" pitchFamily="18" charset="2"/>
              <a:buChar char="¡"/>
              <a:defRPr/>
            </a:pPr>
            <a:r>
              <a:rPr lang="en-US" kern="0" dirty="0">
                <a:latin typeface="+mn-lt"/>
              </a:rPr>
              <a:t>Application integration</a:t>
            </a:r>
          </a:p>
          <a:p>
            <a:pPr marL="298450" indent="-298450" eaLnBrk="0" hangingPunct="0">
              <a:spcBef>
                <a:spcPts val="1200"/>
              </a:spcBef>
              <a:buClr>
                <a:schemeClr val="accent2"/>
              </a:buClr>
              <a:buFont typeface="Wingdings 2" pitchFamily="18" charset="2"/>
              <a:buChar char="¡"/>
              <a:defRPr/>
            </a:pPr>
            <a:r>
              <a:rPr lang="en-US" kern="0" dirty="0">
                <a:latin typeface="+mn-lt"/>
              </a:rPr>
              <a:t>Storage management automation</a:t>
            </a:r>
          </a:p>
          <a:p>
            <a:pPr marL="298450" indent="-298450" eaLnBrk="0" hangingPunct="0">
              <a:spcBef>
                <a:spcPts val="1200"/>
              </a:spcBef>
              <a:buClr>
                <a:schemeClr val="accent2"/>
              </a:buClr>
              <a:buFont typeface="Wingdings 2" pitchFamily="18" charset="2"/>
              <a:buChar char="¡"/>
              <a:defRPr/>
            </a:pPr>
            <a:r>
              <a:rPr lang="en-US" kern="0" dirty="0">
                <a:latin typeface="+mn-lt"/>
              </a:rPr>
              <a:t>Integrated data protection</a:t>
            </a:r>
          </a:p>
          <a:p>
            <a:pPr marL="298450" indent="-298450" eaLnBrk="0" hangingPunct="0">
              <a:spcBef>
                <a:spcPts val="1200"/>
              </a:spcBef>
              <a:buClr>
                <a:schemeClr val="accent2"/>
              </a:buClr>
              <a:buFont typeface="Wingdings 2" pitchFamily="18" charset="2"/>
              <a:buChar char="¡"/>
              <a:defRPr/>
            </a:pPr>
            <a:r>
              <a:rPr lang="en-US" kern="0" dirty="0">
                <a:latin typeface="Arial" pitchFamily="34" charset="0"/>
              </a:rPr>
              <a:t>Service automation</a:t>
            </a:r>
          </a:p>
        </p:txBody>
      </p:sp>
      <p:sp>
        <p:nvSpPr>
          <p:cNvPr id="34821" name="Footer Placeholder 27"/>
          <p:cNvSpPr>
            <a:spLocks noGrp="1"/>
          </p:cNvSpPr>
          <p:nvPr>
            <p:ph type="ftr" sz="quarter" idx="4294967295"/>
          </p:nvPr>
        </p:nvSpPr>
        <p:spPr>
          <a:xfrm>
            <a:off x="2825750" y="6276975"/>
            <a:ext cx="3648075"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1000" smtClean="0"/>
              <a:t>NetApp Confidential – Limited Use</a:t>
            </a:r>
          </a:p>
        </p:txBody>
      </p:sp>
      <p:sp>
        <p:nvSpPr>
          <p:cNvPr id="34822" name="Slide Number Placeholder 28"/>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22FBDF4D-0F3D-4E32-A0C9-E3FFE7D5F357}" type="slidenum">
              <a:rPr lang="en-US" sz="1000" smtClean="0"/>
              <a:pPr eaLnBrk="1" hangingPunct="1"/>
              <a:t>13</a:t>
            </a:fld>
            <a:endParaRPr lang="en-US" sz="1000" smtClean="0"/>
          </a:p>
        </p:txBody>
      </p:sp>
      <p:grpSp>
        <p:nvGrpSpPr>
          <p:cNvPr id="34823" name="Group 39"/>
          <p:cNvGrpSpPr>
            <a:grpSpLocks/>
          </p:cNvGrpSpPr>
          <p:nvPr/>
        </p:nvGrpSpPr>
        <p:grpSpPr bwMode="auto">
          <a:xfrm>
            <a:off x="874713" y="2025650"/>
            <a:ext cx="4170362" cy="3089275"/>
            <a:chOff x="636292" y="1910275"/>
            <a:chExt cx="4985353" cy="3691986"/>
          </a:xfrm>
        </p:grpSpPr>
        <p:sp>
          <p:nvSpPr>
            <p:cNvPr id="39" name="Text Box 3"/>
            <p:cNvSpPr txBox="1">
              <a:spLocks noChangeArrowheads="1"/>
            </p:cNvSpPr>
            <p:nvPr/>
          </p:nvSpPr>
          <p:spPr bwMode="auto">
            <a:xfrm>
              <a:off x="3200133" y="1910275"/>
              <a:ext cx="1802850" cy="404108"/>
            </a:xfrm>
            <a:prstGeom prst="rect">
              <a:avLst/>
            </a:prstGeom>
            <a:noFill/>
            <a:ln w="9525" algn="ctr">
              <a:noFill/>
              <a:miter lim="800000"/>
              <a:headEnd/>
              <a:tailEnd/>
            </a:ln>
          </p:spPr>
          <p:txBody>
            <a:bodyPr>
              <a:spAutoFit/>
            </a:bodyPr>
            <a:lstStyle/>
            <a:p>
              <a:pPr>
                <a:defRPr/>
              </a:pPr>
              <a:r>
                <a:rPr lang="en-US" sz="1600" dirty="0">
                  <a:solidFill>
                    <a:schemeClr val="accent4"/>
                  </a:solidFill>
                  <a:latin typeface="Arial" pitchFamily="34" charset="0"/>
                </a:rPr>
                <a:t>Data Growth</a:t>
              </a:r>
            </a:p>
          </p:txBody>
        </p:sp>
        <p:sp>
          <p:nvSpPr>
            <p:cNvPr id="34828" name="Freeform 4"/>
            <p:cNvSpPr>
              <a:spLocks/>
            </p:cNvSpPr>
            <p:nvPr/>
          </p:nvSpPr>
          <p:spPr bwMode="auto">
            <a:xfrm>
              <a:off x="1024336" y="2100594"/>
              <a:ext cx="2121952" cy="3069617"/>
            </a:xfrm>
            <a:custGeom>
              <a:avLst/>
              <a:gdLst>
                <a:gd name="T0" fmla="*/ 0 w 1536"/>
                <a:gd name="T1" fmla="*/ 0 h 1344"/>
                <a:gd name="T2" fmla="*/ 0 w 1536"/>
                <a:gd name="T3" fmla="*/ 2147483647 h 1344"/>
                <a:gd name="T4" fmla="*/ 2147483647 w 1536"/>
                <a:gd name="T5" fmla="*/ 2147483647 h 1344"/>
                <a:gd name="T6" fmla="*/ 0 60000 65536"/>
                <a:gd name="T7" fmla="*/ 0 60000 65536"/>
                <a:gd name="T8" fmla="*/ 0 60000 65536"/>
                <a:gd name="T9" fmla="*/ 0 w 1536"/>
                <a:gd name="T10" fmla="*/ 0 h 1344"/>
                <a:gd name="T11" fmla="*/ 1536 w 1536"/>
                <a:gd name="T12" fmla="*/ 1344 h 1344"/>
              </a:gdLst>
              <a:ahLst/>
              <a:cxnLst>
                <a:cxn ang="T6">
                  <a:pos x="T0" y="T1"/>
                </a:cxn>
                <a:cxn ang="T7">
                  <a:pos x="T2" y="T3"/>
                </a:cxn>
                <a:cxn ang="T8">
                  <a:pos x="T4" y="T5"/>
                </a:cxn>
              </a:cxnLst>
              <a:rect l="T9" t="T10" r="T11" b="T12"/>
              <a:pathLst>
                <a:path w="1536" h="1344">
                  <a:moveTo>
                    <a:pt x="0" y="0"/>
                  </a:moveTo>
                  <a:lnTo>
                    <a:pt x="0" y="1344"/>
                  </a:lnTo>
                  <a:lnTo>
                    <a:pt x="1536" y="1344"/>
                  </a:lnTo>
                </a:path>
              </a:pathLst>
            </a:custGeom>
            <a:noFill/>
            <a:ln w="28575">
              <a:solidFill>
                <a:schemeClr val="bg2"/>
              </a:solidFill>
              <a:round/>
              <a:headEnd type="triangle" w="lg" len="med"/>
              <a:tailEnd type="triangle" w="lg" len="me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EEECE1"/>
                </a:solidFill>
              </a:endParaRPr>
            </a:p>
          </p:txBody>
        </p:sp>
        <p:sp>
          <p:nvSpPr>
            <p:cNvPr id="46" name="Line 5"/>
            <p:cNvSpPr>
              <a:spLocks noChangeShapeType="1"/>
            </p:cNvSpPr>
            <p:nvPr/>
          </p:nvSpPr>
          <p:spPr bwMode="auto">
            <a:xfrm flipV="1">
              <a:off x="1029123" y="2143633"/>
              <a:ext cx="2142545" cy="3026062"/>
            </a:xfrm>
            <a:prstGeom prst="line">
              <a:avLst/>
            </a:prstGeom>
            <a:noFill/>
            <a:ln w="57150">
              <a:solidFill>
                <a:schemeClr val="accent4"/>
              </a:solidFill>
              <a:prstDash val="sysDot"/>
              <a:round/>
              <a:headEnd/>
              <a:tailEnd type="triangle" w="med" len="med"/>
            </a:ln>
            <a:effectLst/>
          </p:spPr>
          <p:txBody>
            <a:bodyPr wrap="none" anchor="ctr"/>
            <a:lstStyle/>
            <a:p>
              <a:pPr>
                <a:defRPr/>
              </a:pPr>
              <a:endParaRPr lang="en-US">
                <a:solidFill>
                  <a:srgbClr val="EEECE1"/>
                </a:solidFill>
                <a:latin typeface="Arial" pitchFamily="34" charset="0"/>
              </a:endParaRPr>
            </a:p>
          </p:txBody>
        </p:sp>
        <p:sp>
          <p:nvSpPr>
            <p:cNvPr id="34830" name="Line 7"/>
            <p:cNvSpPr>
              <a:spLocks noChangeShapeType="1"/>
            </p:cNvSpPr>
            <p:nvPr/>
          </p:nvSpPr>
          <p:spPr bwMode="auto">
            <a:xfrm flipV="1">
              <a:off x="1228796" y="2628621"/>
              <a:ext cx="1917494" cy="2305786"/>
            </a:xfrm>
            <a:prstGeom prst="line">
              <a:avLst/>
            </a:prstGeom>
            <a:noFill/>
            <a:ln w="28575">
              <a:solidFill>
                <a:srgbClr val="58A618">
                  <a:alpha val="39999"/>
                </a:srgbClr>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34831" name="Line 10"/>
            <p:cNvSpPr>
              <a:spLocks noChangeShapeType="1"/>
            </p:cNvSpPr>
            <p:nvPr/>
          </p:nvSpPr>
          <p:spPr bwMode="auto">
            <a:xfrm flipV="1">
              <a:off x="1379100" y="2974287"/>
              <a:ext cx="1767187" cy="1745753"/>
            </a:xfrm>
            <a:prstGeom prst="line">
              <a:avLst/>
            </a:prstGeom>
            <a:noFill/>
            <a:ln w="28575">
              <a:solidFill>
                <a:srgbClr val="58A618">
                  <a:alpha val="50195"/>
                </a:srgbClr>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34832" name="Line 13"/>
            <p:cNvSpPr>
              <a:spLocks noChangeShapeType="1"/>
            </p:cNvSpPr>
            <p:nvPr/>
          </p:nvSpPr>
          <p:spPr bwMode="auto">
            <a:xfrm flipV="1">
              <a:off x="1625123" y="3310858"/>
              <a:ext cx="1510764" cy="1155373"/>
            </a:xfrm>
            <a:prstGeom prst="line">
              <a:avLst/>
            </a:prstGeom>
            <a:noFill/>
            <a:ln w="28575">
              <a:solidFill>
                <a:srgbClr val="58A618">
                  <a:alpha val="59999"/>
                </a:srgbClr>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34833" name="Line 16"/>
            <p:cNvSpPr>
              <a:spLocks noChangeShapeType="1"/>
            </p:cNvSpPr>
            <p:nvPr/>
          </p:nvSpPr>
          <p:spPr bwMode="auto">
            <a:xfrm flipV="1">
              <a:off x="2137339" y="3641838"/>
              <a:ext cx="981719" cy="420736"/>
            </a:xfrm>
            <a:prstGeom prst="line">
              <a:avLst/>
            </a:prstGeom>
            <a:noFill/>
            <a:ln w="28575">
              <a:solidFill>
                <a:srgbClr val="58A618">
                  <a:alpha val="69803"/>
                </a:srgbClr>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34834" name="Line 19"/>
            <p:cNvSpPr>
              <a:spLocks noChangeShapeType="1"/>
            </p:cNvSpPr>
            <p:nvPr/>
          </p:nvSpPr>
          <p:spPr bwMode="auto">
            <a:xfrm flipV="1">
              <a:off x="2362200" y="3917187"/>
              <a:ext cx="751248" cy="45719"/>
            </a:xfrm>
            <a:prstGeom prst="line">
              <a:avLst/>
            </a:prstGeom>
            <a:noFill/>
            <a:ln w="28575">
              <a:solidFill>
                <a:srgbClr val="58A618">
                  <a:alpha val="79999"/>
                </a:srgbClr>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34835" name="Line 22"/>
            <p:cNvSpPr>
              <a:spLocks noChangeShapeType="1"/>
            </p:cNvSpPr>
            <p:nvPr/>
          </p:nvSpPr>
          <p:spPr bwMode="auto">
            <a:xfrm>
              <a:off x="2438400" y="3967675"/>
              <a:ext cx="703098" cy="285633"/>
            </a:xfrm>
            <a:prstGeom prst="line">
              <a:avLst/>
            </a:prstGeom>
            <a:noFill/>
            <a:ln w="28575">
              <a:solidFill>
                <a:srgbClr val="58A618">
                  <a:alpha val="89803"/>
                </a:srgbClr>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34836" name="Text Box 30"/>
            <p:cNvSpPr txBox="1">
              <a:spLocks noChangeArrowheads="1"/>
            </p:cNvSpPr>
            <p:nvPr/>
          </p:nvSpPr>
          <p:spPr bwMode="auto">
            <a:xfrm>
              <a:off x="636292" y="3164583"/>
              <a:ext cx="289493" cy="772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buClr>
                  <a:schemeClr val="accent2"/>
                </a:buClr>
                <a:buFont typeface="Wingdings 2" pitchFamily="18" charset="2"/>
                <a:buNone/>
              </a:pPr>
              <a:r>
                <a:rPr lang="en-US" sz="1800" b="1"/>
                <a:t>$</a:t>
              </a:r>
            </a:p>
          </p:txBody>
        </p:sp>
        <p:sp>
          <p:nvSpPr>
            <p:cNvPr id="34837" name="Text Box 30"/>
            <p:cNvSpPr txBox="1">
              <a:spLocks noChangeArrowheads="1"/>
            </p:cNvSpPr>
            <p:nvPr/>
          </p:nvSpPr>
          <p:spPr bwMode="auto">
            <a:xfrm>
              <a:off x="1555269" y="5234329"/>
              <a:ext cx="959331" cy="367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buClr>
                  <a:schemeClr val="accent2"/>
                </a:buClr>
                <a:buFont typeface="Wingdings 2" pitchFamily="18" charset="2"/>
                <a:buNone/>
              </a:pPr>
              <a:r>
                <a:rPr lang="en-US" sz="1400" b="1"/>
                <a:t>TB</a:t>
              </a:r>
            </a:p>
          </p:txBody>
        </p:sp>
        <p:sp>
          <p:nvSpPr>
            <p:cNvPr id="34838" name="Line 22"/>
            <p:cNvSpPr>
              <a:spLocks noChangeShapeType="1"/>
            </p:cNvSpPr>
            <p:nvPr/>
          </p:nvSpPr>
          <p:spPr bwMode="auto">
            <a:xfrm>
              <a:off x="2513199" y="4012087"/>
              <a:ext cx="650738" cy="544152"/>
            </a:xfrm>
            <a:prstGeom prst="line">
              <a:avLst/>
            </a:prstGeom>
            <a:noFill/>
            <a:ln w="28575">
              <a:solidFill>
                <a:schemeClr val="accent2"/>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34839" name="Text Box 8"/>
            <p:cNvSpPr txBox="1">
              <a:spLocks noChangeArrowheads="1"/>
            </p:cNvSpPr>
            <p:nvPr/>
          </p:nvSpPr>
          <p:spPr bwMode="auto">
            <a:xfrm>
              <a:off x="3165474" y="3511316"/>
              <a:ext cx="2456171" cy="367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buClr>
                  <a:schemeClr val="accent2"/>
                </a:buClr>
                <a:buFont typeface="Wingdings 2" pitchFamily="18" charset="2"/>
                <a:buNone/>
              </a:pPr>
              <a:r>
                <a:rPr lang="en-US" sz="1400"/>
                <a:t>Snapshot</a:t>
              </a:r>
              <a:r>
                <a:rPr lang="en-US" sz="1400" baseline="30000"/>
                <a:t>®</a:t>
              </a:r>
              <a:r>
                <a:rPr lang="en-US" sz="1400"/>
                <a:t> Technology</a:t>
              </a:r>
            </a:p>
          </p:txBody>
        </p:sp>
        <p:sp>
          <p:nvSpPr>
            <p:cNvPr id="34840" name="Text Box 11"/>
            <p:cNvSpPr txBox="1">
              <a:spLocks noChangeArrowheads="1"/>
            </p:cNvSpPr>
            <p:nvPr/>
          </p:nvSpPr>
          <p:spPr bwMode="auto">
            <a:xfrm>
              <a:off x="3200402" y="2457122"/>
              <a:ext cx="2157689" cy="367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buClr>
                  <a:schemeClr val="accent2"/>
                </a:buClr>
                <a:buFont typeface="Wingdings 2" pitchFamily="18" charset="2"/>
                <a:buNone/>
              </a:pPr>
              <a:r>
                <a:rPr lang="en-US" sz="1400"/>
                <a:t>SATA / Flash Cache</a:t>
              </a:r>
            </a:p>
          </p:txBody>
        </p:sp>
        <p:sp>
          <p:nvSpPr>
            <p:cNvPr id="34841" name="Text Box 14"/>
            <p:cNvSpPr txBox="1">
              <a:spLocks noChangeArrowheads="1"/>
            </p:cNvSpPr>
            <p:nvPr/>
          </p:nvSpPr>
          <p:spPr bwMode="auto">
            <a:xfrm>
              <a:off x="3165967" y="2817483"/>
              <a:ext cx="1427671" cy="367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buClr>
                  <a:schemeClr val="accent2"/>
                </a:buClr>
                <a:buFont typeface="Wingdings 2" pitchFamily="18" charset="2"/>
                <a:buNone/>
              </a:pPr>
              <a:r>
                <a:rPr lang="en-US" sz="1400"/>
                <a:t>RAID-DP</a:t>
              </a:r>
              <a:r>
                <a:rPr lang="en-US" sz="1400" baseline="30000"/>
                <a:t>®</a:t>
              </a:r>
            </a:p>
          </p:txBody>
        </p:sp>
        <p:sp>
          <p:nvSpPr>
            <p:cNvPr id="34842" name="Text Box 17"/>
            <p:cNvSpPr txBox="1">
              <a:spLocks noChangeArrowheads="1"/>
            </p:cNvSpPr>
            <p:nvPr/>
          </p:nvSpPr>
          <p:spPr bwMode="auto">
            <a:xfrm>
              <a:off x="3165967" y="3140152"/>
              <a:ext cx="2292545" cy="367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buClr>
                  <a:schemeClr val="accent2"/>
                </a:buClr>
                <a:buFont typeface="Wingdings 2" pitchFamily="18" charset="2"/>
                <a:buNone/>
              </a:pPr>
              <a:r>
                <a:rPr lang="en-US" sz="1400"/>
                <a:t>Thin provisioning</a:t>
              </a:r>
            </a:p>
          </p:txBody>
        </p:sp>
        <p:sp>
          <p:nvSpPr>
            <p:cNvPr id="34843" name="Text Box 20"/>
            <p:cNvSpPr txBox="1">
              <a:spLocks noChangeArrowheads="1"/>
            </p:cNvSpPr>
            <p:nvPr/>
          </p:nvSpPr>
          <p:spPr bwMode="auto">
            <a:xfrm>
              <a:off x="3165967" y="4481092"/>
              <a:ext cx="2154095" cy="367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buClr>
                  <a:schemeClr val="accent2"/>
                </a:buClr>
                <a:buFont typeface="Wingdings 2" pitchFamily="18" charset="2"/>
                <a:buNone/>
              </a:pPr>
              <a:r>
                <a:rPr lang="en-US" sz="1400"/>
                <a:t>Virtual copies</a:t>
              </a:r>
            </a:p>
          </p:txBody>
        </p:sp>
        <p:sp>
          <p:nvSpPr>
            <p:cNvPr id="34844" name="Text Box 23"/>
            <p:cNvSpPr txBox="1">
              <a:spLocks noChangeArrowheads="1"/>
            </p:cNvSpPr>
            <p:nvPr/>
          </p:nvSpPr>
          <p:spPr bwMode="auto">
            <a:xfrm>
              <a:off x="3165967" y="4159482"/>
              <a:ext cx="2173873" cy="367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buClr>
                  <a:schemeClr val="accent2"/>
                </a:buClr>
                <a:buFont typeface="Wingdings 2" pitchFamily="18" charset="2"/>
                <a:buNone/>
              </a:pPr>
              <a:r>
                <a:rPr lang="en-US" sz="1400"/>
                <a:t>Thin replication</a:t>
              </a:r>
            </a:p>
          </p:txBody>
        </p:sp>
        <p:sp>
          <p:nvSpPr>
            <p:cNvPr id="34845" name="Text Box 31"/>
            <p:cNvSpPr txBox="1">
              <a:spLocks noChangeArrowheads="1"/>
            </p:cNvSpPr>
            <p:nvPr/>
          </p:nvSpPr>
          <p:spPr bwMode="auto">
            <a:xfrm>
              <a:off x="3165965" y="3827525"/>
              <a:ext cx="2362671" cy="367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buClr>
                  <a:schemeClr val="accent2"/>
                </a:buClr>
                <a:buFont typeface="Wingdings 2" pitchFamily="18" charset="2"/>
                <a:buNone/>
              </a:pPr>
              <a:r>
                <a:rPr lang="en-US" sz="1400"/>
                <a:t>Deduplication </a:t>
              </a:r>
            </a:p>
          </p:txBody>
        </p:sp>
        <p:sp>
          <p:nvSpPr>
            <p:cNvPr id="34846" name="Line 22"/>
            <p:cNvSpPr>
              <a:spLocks noChangeShapeType="1"/>
            </p:cNvSpPr>
            <p:nvPr/>
          </p:nvSpPr>
          <p:spPr bwMode="auto">
            <a:xfrm>
              <a:off x="2552466" y="4040135"/>
              <a:ext cx="673178" cy="841473"/>
            </a:xfrm>
            <a:prstGeom prst="line">
              <a:avLst/>
            </a:prstGeom>
            <a:noFill/>
            <a:ln w="28575">
              <a:solidFill>
                <a:schemeClr val="accent2"/>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34847" name="Text Box 20"/>
            <p:cNvSpPr txBox="1">
              <a:spLocks noChangeArrowheads="1"/>
            </p:cNvSpPr>
            <p:nvPr/>
          </p:nvSpPr>
          <p:spPr bwMode="auto">
            <a:xfrm>
              <a:off x="3182794" y="4789632"/>
              <a:ext cx="2154095" cy="367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buClr>
                  <a:schemeClr val="accent2"/>
                </a:buClr>
                <a:buFont typeface="Wingdings 2" pitchFamily="18" charset="2"/>
                <a:buNone/>
              </a:pPr>
              <a:r>
                <a:rPr lang="en-US" sz="1400"/>
                <a:t>Compression</a:t>
              </a:r>
            </a:p>
          </p:txBody>
        </p:sp>
      </p:grpSp>
      <p:sp>
        <p:nvSpPr>
          <p:cNvPr id="41" name="Content Placeholder 6"/>
          <p:cNvSpPr txBox="1">
            <a:spLocks/>
          </p:cNvSpPr>
          <p:nvPr/>
        </p:nvSpPr>
        <p:spPr bwMode="auto">
          <a:xfrm>
            <a:off x="5070475" y="1408113"/>
            <a:ext cx="3429000" cy="357187"/>
          </a:xfrm>
          <a:prstGeom prst="rect">
            <a:avLst/>
          </a:prstGeom>
          <a:solidFill>
            <a:schemeClr val="bg1">
              <a:lumMod val="85000"/>
            </a:schemeClr>
          </a:solidFill>
          <a:ln w="9525">
            <a:noFill/>
            <a:miter lim="800000"/>
            <a:headEnd/>
            <a:tailEnd/>
          </a:ln>
        </p:spPr>
        <p:txBody>
          <a:bodyPr anchor="ctr"/>
          <a:lstStyle/>
          <a:p>
            <a:pPr algn="ctr" eaLnBrk="0" hangingPunct="0">
              <a:spcBef>
                <a:spcPct val="20000"/>
              </a:spcBef>
              <a:buClr>
                <a:schemeClr val="accent2"/>
              </a:buClr>
              <a:defRPr/>
            </a:pPr>
            <a:r>
              <a:rPr lang="en-US" kern="0" dirty="0">
                <a:solidFill>
                  <a:srgbClr val="0067C5"/>
                </a:solidFill>
                <a:latin typeface="Arial" pitchFamily="34" charset="0"/>
                <a:cs typeface="Arial" pitchFamily="34" charset="0"/>
              </a:rPr>
              <a:t>Operational Efficiency</a:t>
            </a:r>
          </a:p>
        </p:txBody>
      </p:sp>
      <p:sp>
        <p:nvSpPr>
          <p:cNvPr id="34825" name="Line 20"/>
          <p:cNvSpPr>
            <a:spLocks noChangeShapeType="1"/>
          </p:cNvSpPr>
          <p:nvPr/>
        </p:nvSpPr>
        <p:spPr bwMode="auto">
          <a:xfrm rot="5400000" flipH="1" flipV="1">
            <a:off x="3091657" y="3253581"/>
            <a:ext cx="3740150" cy="33337"/>
          </a:xfrm>
          <a:prstGeom prst="line">
            <a:avLst/>
          </a:prstGeom>
          <a:noFill/>
          <a:ln w="9525" cap="rnd" algn="ctr">
            <a:solidFill>
              <a:schemeClr val="tx1"/>
            </a:solidFill>
            <a:prstDash val="dot"/>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43" name="Rectangle 42"/>
          <p:cNvSpPr/>
          <p:nvPr/>
        </p:nvSpPr>
        <p:spPr bwMode="auto">
          <a:xfrm>
            <a:off x="1181100" y="5222875"/>
            <a:ext cx="7286625" cy="325438"/>
          </a:xfrm>
          <a:prstGeom prst="rect">
            <a:avLst/>
          </a:prstGeom>
          <a:solidFill>
            <a:schemeClr val="accent3"/>
          </a:solidFill>
          <a:ln w="9525" cap="flat" cmpd="sng" algn="ctr">
            <a:noFill/>
            <a:prstDash val="solid"/>
            <a:round/>
            <a:headEnd type="none" w="med" len="med"/>
            <a:tailEnd type="none" w="med" len="med"/>
          </a:ln>
          <a:effectLst/>
        </p:spPr>
        <p:txBody>
          <a:bodyPr wrap="none" anchor="ctr"/>
          <a:lstStyle/>
          <a:p>
            <a:pPr marL="3175" algn="ctr">
              <a:buClr>
                <a:schemeClr val="accent2"/>
              </a:buClr>
              <a:defRPr/>
            </a:pPr>
            <a:r>
              <a:rPr lang="en-US" dirty="0">
                <a:solidFill>
                  <a:schemeClr val="bg1"/>
                </a:solidFill>
                <a:latin typeface="Arial" pitchFamily="34" charset="0"/>
              </a:rPr>
              <a:t>Do more with less</a:t>
            </a:r>
          </a:p>
        </p:txBody>
      </p:sp>
    </p:spTree>
    <p:extLst>
      <p:ext uri="{BB962C8B-B14F-4D97-AF65-F5344CB8AC3E}">
        <p14:creationId xmlns:p14="http://schemas.microsoft.com/office/powerpoint/2010/main" val="2768738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reeform 3"/>
          <p:cNvSpPr>
            <a:spLocks/>
          </p:cNvSpPr>
          <p:nvPr/>
        </p:nvSpPr>
        <p:spPr bwMode="auto">
          <a:xfrm>
            <a:off x="0" y="1364850"/>
            <a:ext cx="9144000" cy="4895850"/>
          </a:xfrm>
          <a:custGeom>
            <a:avLst/>
            <a:gdLst>
              <a:gd name="T0" fmla="*/ 0 w 5770"/>
              <a:gd name="T1" fmla="*/ 2147483647 h 2344"/>
              <a:gd name="T2" fmla="*/ 2147483647 w 5770"/>
              <a:gd name="T3" fmla="*/ 0 h 2344"/>
              <a:gd name="T4" fmla="*/ 2147483647 w 5770"/>
              <a:gd name="T5" fmla="*/ 2147483647 h 2344"/>
              <a:gd name="T6" fmla="*/ 0 w 5770"/>
              <a:gd name="T7" fmla="*/ 2147483647 h 2344"/>
              <a:gd name="T8" fmla="*/ 0 w 5770"/>
              <a:gd name="T9" fmla="*/ 2147483647 h 2344"/>
              <a:gd name="T10" fmla="*/ 0 60000 65536"/>
              <a:gd name="T11" fmla="*/ 0 60000 65536"/>
              <a:gd name="T12" fmla="*/ 0 60000 65536"/>
              <a:gd name="T13" fmla="*/ 0 60000 65536"/>
              <a:gd name="T14" fmla="*/ 0 60000 65536"/>
              <a:gd name="T15" fmla="*/ 0 w 5770"/>
              <a:gd name="T16" fmla="*/ 0 h 2344"/>
              <a:gd name="T17" fmla="*/ 5770 w 5770"/>
              <a:gd name="T18" fmla="*/ 2344 h 2344"/>
            </a:gdLst>
            <a:ahLst/>
            <a:cxnLst>
              <a:cxn ang="T10">
                <a:pos x="T0" y="T1"/>
              </a:cxn>
              <a:cxn ang="T11">
                <a:pos x="T2" y="T3"/>
              </a:cxn>
              <a:cxn ang="T12">
                <a:pos x="T4" y="T5"/>
              </a:cxn>
              <a:cxn ang="T13">
                <a:pos x="T6" y="T7"/>
              </a:cxn>
              <a:cxn ang="T14">
                <a:pos x="T8" y="T9"/>
              </a:cxn>
            </a:cxnLst>
            <a:rect l="T15" t="T16" r="T17" b="T18"/>
            <a:pathLst>
              <a:path w="5770" h="2344">
                <a:moveTo>
                  <a:pt x="0" y="1703"/>
                </a:moveTo>
                <a:lnTo>
                  <a:pt x="5770" y="0"/>
                </a:lnTo>
                <a:lnTo>
                  <a:pt x="5770" y="679"/>
                </a:lnTo>
                <a:lnTo>
                  <a:pt x="0" y="2344"/>
                </a:lnTo>
                <a:lnTo>
                  <a:pt x="0" y="1703"/>
                </a:lnTo>
                <a:close/>
              </a:path>
            </a:pathLst>
          </a:custGeom>
          <a:gradFill rotWithShape="0">
            <a:gsLst>
              <a:gs pos="0">
                <a:srgbClr val="FFFFFF"/>
              </a:gs>
              <a:gs pos="50000">
                <a:srgbClr val="94A2CE"/>
              </a:gs>
              <a:gs pos="100000">
                <a:srgbClr val="FFFFFF"/>
              </a:gs>
            </a:gsLst>
            <a:lin ang="5400000" scaled="1"/>
          </a:gradFill>
          <a:ln w="12700">
            <a:noFill/>
            <a:round/>
            <a:headEnd/>
            <a:tailEnd/>
          </a:ln>
        </p:spPr>
        <p:txBody>
          <a:bodyPr wrap="none" anchor="ctr"/>
          <a:lstStyle/>
          <a:p>
            <a:pPr algn="ctr" eaLnBrk="0" hangingPunct="0">
              <a:buClr>
                <a:srgbClr val="58A618"/>
              </a:buClr>
              <a:buFont typeface="Wingdings 2" pitchFamily="18" charset="2"/>
              <a:buNone/>
            </a:pPr>
            <a:endParaRPr lang="pt-BR" b="1" baseline="-25000">
              <a:solidFill>
                <a:srgbClr val="000000"/>
              </a:solidFill>
            </a:endParaRPr>
          </a:p>
        </p:txBody>
      </p:sp>
      <p:sp>
        <p:nvSpPr>
          <p:cNvPr id="39939" name="Text Box 6"/>
          <p:cNvSpPr txBox="1">
            <a:spLocks noChangeArrowheads="1"/>
          </p:cNvSpPr>
          <p:nvPr/>
        </p:nvSpPr>
        <p:spPr bwMode="gray">
          <a:xfrm>
            <a:off x="788988" y="4898595"/>
            <a:ext cx="904875" cy="400110"/>
          </a:xfrm>
          <a:prstGeom prst="rect">
            <a:avLst/>
          </a:prstGeom>
          <a:noFill/>
          <a:ln w="12700">
            <a:noFill/>
            <a:miter lim="800000"/>
            <a:headEnd/>
            <a:tailEnd/>
          </a:ln>
        </p:spPr>
        <p:txBody>
          <a:bodyPr anchor="ctr">
            <a:spAutoFit/>
          </a:bodyPr>
          <a:lstStyle/>
          <a:p>
            <a:pPr algn="ctr" eaLnBrk="0" hangingPunct="0">
              <a:buClr>
                <a:srgbClr val="58A618"/>
              </a:buClr>
              <a:buFont typeface="Wingdings 2" pitchFamily="18" charset="2"/>
              <a:buNone/>
            </a:pPr>
            <a:r>
              <a:rPr lang="en-US" sz="1600" b="1" baseline="-25000" dirty="0" smtClean="0">
                <a:solidFill>
                  <a:srgbClr val="000000"/>
                </a:solidFill>
                <a:cs typeface="Arial" charset="0"/>
              </a:rPr>
              <a:t>288TB</a:t>
            </a:r>
            <a:endParaRPr lang="en-US" sz="1600" b="1" baseline="-25000" dirty="0">
              <a:solidFill>
                <a:srgbClr val="000000"/>
              </a:solidFill>
              <a:cs typeface="Arial" charset="0"/>
            </a:endParaRPr>
          </a:p>
          <a:p>
            <a:pPr algn="ctr" eaLnBrk="0" hangingPunct="0">
              <a:buClr>
                <a:srgbClr val="58A618"/>
              </a:buClr>
              <a:buFont typeface="Wingdings 2" pitchFamily="18" charset="2"/>
              <a:buNone/>
            </a:pPr>
            <a:r>
              <a:rPr lang="en-US" sz="1400" baseline="-25000" dirty="0" smtClean="0">
                <a:solidFill>
                  <a:srgbClr val="000000"/>
                </a:solidFill>
                <a:cs typeface="Arial" charset="0"/>
              </a:rPr>
              <a:t>144 </a:t>
            </a:r>
            <a:r>
              <a:rPr lang="en-US" sz="1400" baseline="-25000" dirty="0">
                <a:solidFill>
                  <a:srgbClr val="000000"/>
                </a:solidFill>
                <a:cs typeface="Arial" charset="0"/>
              </a:rPr>
              <a:t>Drives</a:t>
            </a:r>
          </a:p>
        </p:txBody>
      </p:sp>
      <p:sp>
        <p:nvSpPr>
          <p:cNvPr id="39940" name="Text Box 8"/>
          <p:cNvSpPr txBox="1">
            <a:spLocks noChangeArrowheads="1"/>
          </p:cNvSpPr>
          <p:nvPr/>
        </p:nvSpPr>
        <p:spPr bwMode="gray">
          <a:xfrm>
            <a:off x="73025" y="5147833"/>
            <a:ext cx="765175" cy="400110"/>
          </a:xfrm>
          <a:prstGeom prst="rect">
            <a:avLst/>
          </a:prstGeom>
          <a:noFill/>
          <a:ln w="12700">
            <a:noFill/>
            <a:miter lim="800000"/>
            <a:headEnd/>
            <a:tailEnd/>
          </a:ln>
        </p:spPr>
        <p:txBody>
          <a:bodyPr anchor="ctr">
            <a:spAutoFit/>
          </a:bodyPr>
          <a:lstStyle/>
          <a:p>
            <a:pPr algn="ctr" eaLnBrk="0" hangingPunct="0">
              <a:buClr>
                <a:srgbClr val="58A618"/>
              </a:buClr>
              <a:buFont typeface="Wingdings 2" pitchFamily="18" charset="2"/>
              <a:buNone/>
            </a:pPr>
            <a:r>
              <a:rPr lang="en-US" sz="1600" b="1" baseline="-25000" dirty="0" smtClean="0">
                <a:solidFill>
                  <a:srgbClr val="000000"/>
                </a:solidFill>
                <a:cs typeface="Arial" charset="0"/>
              </a:rPr>
              <a:t>272TB</a:t>
            </a:r>
            <a:endParaRPr lang="en-US" sz="1600" b="1" baseline="-25000" dirty="0">
              <a:solidFill>
                <a:srgbClr val="000000"/>
              </a:solidFill>
              <a:cs typeface="Arial" charset="0"/>
            </a:endParaRPr>
          </a:p>
          <a:p>
            <a:pPr algn="ctr" eaLnBrk="0" hangingPunct="0">
              <a:buClr>
                <a:srgbClr val="58A618"/>
              </a:buClr>
              <a:buFont typeface="Wingdings 2" pitchFamily="18" charset="2"/>
              <a:buNone/>
            </a:pPr>
            <a:r>
              <a:rPr lang="en-US" sz="1400" baseline="-25000" dirty="0" smtClean="0">
                <a:solidFill>
                  <a:srgbClr val="000000"/>
                </a:solidFill>
                <a:cs typeface="Arial" charset="0"/>
              </a:rPr>
              <a:t>136 </a:t>
            </a:r>
            <a:r>
              <a:rPr lang="en-US" sz="1400" baseline="-25000" dirty="0">
                <a:solidFill>
                  <a:srgbClr val="000000"/>
                </a:solidFill>
                <a:cs typeface="Arial" charset="0"/>
              </a:rPr>
              <a:t>Drives</a:t>
            </a:r>
          </a:p>
        </p:txBody>
      </p:sp>
      <p:sp>
        <p:nvSpPr>
          <p:cNvPr id="39941" name="Text Box 10"/>
          <p:cNvSpPr txBox="1">
            <a:spLocks noChangeArrowheads="1"/>
          </p:cNvSpPr>
          <p:nvPr/>
        </p:nvSpPr>
        <p:spPr bwMode="gray">
          <a:xfrm>
            <a:off x="5492750" y="3153963"/>
            <a:ext cx="1533525" cy="542925"/>
          </a:xfrm>
          <a:prstGeom prst="rect">
            <a:avLst/>
          </a:prstGeom>
          <a:noFill/>
          <a:ln w="12700">
            <a:noFill/>
            <a:miter lim="800000"/>
            <a:headEnd/>
            <a:tailEnd/>
          </a:ln>
        </p:spPr>
        <p:txBody>
          <a:bodyPr anchor="ctr">
            <a:spAutoFit/>
          </a:bodyPr>
          <a:lstStyle/>
          <a:p>
            <a:pPr algn="ctr" eaLnBrk="0" hangingPunct="0">
              <a:buClr>
                <a:srgbClr val="58A618"/>
              </a:buClr>
              <a:buFont typeface="Wingdings 2" pitchFamily="18" charset="2"/>
              <a:buNone/>
            </a:pPr>
            <a:r>
              <a:rPr lang="en-US" sz="1600" b="1" baseline="-25000">
                <a:solidFill>
                  <a:srgbClr val="000000"/>
                </a:solidFill>
                <a:cs typeface="Arial" charset="0"/>
              </a:rPr>
              <a:t>2,880TB</a:t>
            </a:r>
          </a:p>
          <a:p>
            <a:pPr algn="ctr" eaLnBrk="0" hangingPunct="0">
              <a:buClr>
                <a:srgbClr val="58A618"/>
              </a:buClr>
              <a:buFont typeface="Wingdings 2" pitchFamily="18" charset="2"/>
              <a:buNone/>
            </a:pPr>
            <a:r>
              <a:rPr lang="en-US" sz="1400" baseline="-25000">
                <a:solidFill>
                  <a:srgbClr val="000000"/>
                </a:solidFill>
                <a:cs typeface="Arial" charset="0"/>
              </a:rPr>
              <a:t>1,440 Drives</a:t>
            </a:r>
          </a:p>
          <a:p>
            <a:pPr algn="ctr" eaLnBrk="0" hangingPunct="0">
              <a:buClr>
                <a:srgbClr val="58A618"/>
              </a:buClr>
              <a:buFont typeface="Wingdings 2" pitchFamily="18" charset="2"/>
              <a:buNone/>
            </a:pPr>
            <a:r>
              <a:rPr lang="en-US" sz="1400" baseline="-25000">
                <a:solidFill>
                  <a:srgbClr val="000000"/>
                </a:solidFill>
                <a:cs typeface="Arial" charset="0"/>
              </a:rPr>
              <a:t>6TB Flash Cache</a:t>
            </a:r>
          </a:p>
        </p:txBody>
      </p:sp>
      <p:sp>
        <p:nvSpPr>
          <p:cNvPr id="39942" name="Text Box 12"/>
          <p:cNvSpPr txBox="1">
            <a:spLocks noChangeArrowheads="1"/>
          </p:cNvSpPr>
          <p:nvPr/>
        </p:nvSpPr>
        <p:spPr bwMode="gray">
          <a:xfrm>
            <a:off x="7483475" y="2484038"/>
            <a:ext cx="1147763" cy="554037"/>
          </a:xfrm>
          <a:prstGeom prst="rect">
            <a:avLst/>
          </a:prstGeom>
          <a:noFill/>
          <a:ln w="12700">
            <a:noFill/>
            <a:miter lim="800000"/>
            <a:headEnd/>
            <a:tailEnd/>
          </a:ln>
        </p:spPr>
        <p:txBody>
          <a:bodyPr anchor="ctr">
            <a:spAutoFit/>
          </a:bodyPr>
          <a:lstStyle/>
          <a:p>
            <a:pPr algn="ctr" eaLnBrk="0" hangingPunct="0">
              <a:buClr>
                <a:srgbClr val="58A618"/>
              </a:buClr>
              <a:buFont typeface="Wingdings 2" pitchFamily="18" charset="2"/>
              <a:buNone/>
            </a:pPr>
            <a:r>
              <a:rPr lang="en-US" sz="1600" b="1" baseline="-25000" dirty="0">
                <a:solidFill>
                  <a:srgbClr val="000000"/>
                </a:solidFill>
                <a:cs typeface="Arial" charset="0"/>
              </a:rPr>
              <a:t>2,880TB</a:t>
            </a:r>
          </a:p>
          <a:p>
            <a:pPr algn="ctr" eaLnBrk="0" hangingPunct="0">
              <a:buClr>
                <a:srgbClr val="58A618"/>
              </a:buClr>
              <a:buFont typeface="Wingdings 2" pitchFamily="18" charset="2"/>
              <a:buNone/>
            </a:pPr>
            <a:r>
              <a:rPr lang="en-US" sz="1400" baseline="-25000" dirty="0">
                <a:solidFill>
                  <a:srgbClr val="000000"/>
                </a:solidFill>
                <a:cs typeface="Arial" charset="0"/>
              </a:rPr>
              <a:t>1,440 Drives</a:t>
            </a:r>
          </a:p>
          <a:p>
            <a:pPr algn="ctr" eaLnBrk="0" hangingPunct="0">
              <a:buClr>
                <a:srgbClr val="58A618"/>
              </a:buClr>
              <a:buFont typeface="Wingdings 2" pitchFamily="18" charset="2"/>
              <a:buNone/>
            </a:pPr>
            <a:r>
              <a:rPr lang="en-US" sz="1400" baseline="-25000" dirty="0">
                <a:solidFill>
                  <a:srgbClr val="000000"/>
                </a:solidFill>
                <a:cs typeface="Arial" charset="0"/>
              </a:rPr>
              <a:t>8TB Flash Cache</a:t>
            </a:r>
          </a:p>
        </p:txBody>
      </p:sp>
      <p:sp>
        <p:nvSpPr>
          <p:cNvPr id="39943" name="Text Box 14"/>
          <p:cNvSpPr txBox="1">
            <a:spLocks noChangeArrowheads="1"/>
          </p:cNvSpPr>
          <p:nvPr/>
        </p:nvSpPr>
        <p:spPr bwMode="gray">
          <a:xfrm>
            <a:off x="2306638" y="4349350"/>
            <a:ext cx="990600" cy="687388"/>
          </a:xfrm>
          <a:prstGeom prst="rect">
            <a:avLst/>
          </a:prstGeom>
          <a:noFill/>
          <a:ln w="12700">
            <a:noFill/>
            <a:miter lim="800000"/>
            <a:headEnd/>
            <a:tailEnd/>
          </a:ln>
        </p:spPr>
        <p:txBody>
          <a:bodyPr anchor="ctr">
            <a:spAutoFit/>
          </a:bodyPr>
          <a:lstStyle/>
          <a:p>
            <a:pPr algn="ctr" eaLnBrk="0" hangingPunct="0">
              <a:buClr>
                <a:srgbClr val="58A618"/>
              </a:buClr>
              <a:buFont typeface="Wingdings 2" pitchFamily="18" charset="2"/>
              <a:buNone/>
            </a:pPr>
            <a:r>
              <a:rPr lang="en-US" sz="1600" b="1" baseline="-25000" dirty="0">
                <a:solidFill>
                  <a:srgbClr val="000000"/>
                </a:solidFill>
                <a:cs typeface="Arial" charset="0"/>
              </a:rPr>
              <a:t>1,200TB</a:t>
            </a:r>
          </a:p>
          <a:p>
            <a:pPr algn="ctr" eaLnBrk="0" hangingPunct="0">
              <a:buClr>
                <a:srgbClr val="58A618"/>
              </a:buClr>
              <a:buFont typeface="Wingdings 2" pitchFamily="18" charset="2"/>
              <a:buNone/>
            </a:pPr>
            <a:r>
              <a:rPr lang="en-US" sz="1400" baseline="-25000" dirty="0">
                <a:solidFill>
                  <a:srgbClr val="000000"/>
                </a:solidFill>
                <a:cs typeface="Arial" charset="0"/>
              </a:rPr>
              <a:t>600 Drives</a:t>
            </a:r>
          </a:p>
          <a:p>
            <a:pPr algn="ctr" eaLnBrk="0" hangingPunct="0">
              <a:buClr>
                <a:srgbClr val="58A618"/>
              </a:buClr>
              <a:buFont typeface="Wingdings 2" pitchFamily="18" charset="2"/>
              <a:buNone/>
            </a:pPr>
            <a:r>
              <a:rPr lang="en-US" sz="1400" baseline="-25000" dirty="0">
                <a:solidFill>
                  <a:srgbClr val="000000"/>
                </a:solidFill>
                <a:cs typeface="Arial" charset="0"/>
              </a:rPr>
              <a:t>1TB </a:t>
            </a:r>
            <a:br>
              <a:rPr lang="en-US" sz="1400" baseline="-25000" dirty="0">
                <a:solidFill>
                  <a:srgbClr val="000000"/>
                </a:solidFill>
                <a:cs typeface="Arial" charset="0"/>
              </a:rPr>
            </a:br>
            <a:r>
              <a:rPr lang="en-US" sz="1400" baseline="-25000" dirty="0">
                <a:solidFill>
                  <a:srgbClr val="000000"/>
                </a:solidFill>
                <a:cs typeface="Arial" charset="0"/>
              </a:rPr>
              <a:t>Flash Cache</a:t>
            </a:r>
          </a:p>
        </p:txBody>
      </p:sp>
      <p:sp>
        <p:nvSpPr>
          <p:cNvPr id="39945" name="Text Box 88"/>
          <p:cNvSpPr txBox="1">
            <a:spLocks noChangeArrowheads="1"/>
          </p:cNvSpPr>
          <p:nvPr/>
        </p:nvSpPr>
        <p:spPr bwMode="gray">
          <a:xfrm>
            <a:off x="4168775" y="3531788"/>
            <a:ext cx="1422400" cy="544512"/>
          </a:xfrm>
          <a:prstGeom prst="rect">
            <a:avLst/>
          </a:prstGeom>
          <a:noFill/>
          <a:ln w="12700">
            <a:noFill/>
            <a:miter lim="800000"/>
            <a:headEnd/>
            <a:tailEnd/>
          </a:ln>
        </p:spPr>
        <p:txBody>
          <a:bodyPr anchor="ctr">
            <a:spAutoFit/>
          </a:bodyPr>
          <a:lstStyle/>
          <a:p>
            <a:pPr algn="ctr" eaLnBrk="0" hangingPunct="0">
              <a:buClr>
                <a:srgbClr val="58A618"/>
              </a:buClr>
              <a:buFont typeface="Wingdings 2" pitchFamily="18" charset="2"/>
              <a:buNone/>
            </a:pPr>
            <a:r>
              <a:rPr lang="en-US" sz="1600" b="1" baseline="-25000" dirty="0">
                <a:solidFill>
                  <a:srgbClr val="000000"/>
                </a:solidFill>
                <a:cs typeface="Arial" charset="0"/>
              </a:rPr>
              <a:t>2,400TB</a:t>
            </a:r>
          </a:p>
          <a:p>
            <a:pPr algn="ctr" eaLnBrk="0" hangingPunct="0">
              <a:buClr>
                <a:srgbClr val="58A618"/>
              </a:buClr>
              <a:buFont typeface="Wingdings 2" pitchFamily="18" charset="2"/>
              <a:buNone/>
            </a:pPr>
            <a:r>
              <a:rPr lang="en-US" sz="1400" baseline="-25000" dirty="0">
                <a:solidFill>
                  <a:srgbClr val="000000"/>
                </a:solidFill>
                <a:cs typeface="Arial" charset="0"/>
              </a:rPr>
              <a:t>1,200 Drives</a:t>
            </a:r>
          </a:p>
          <a:p>
            <a:pPr algn="ctr" eaLnBrk="0" hangingPunct="0">
              <a:buClr>
                <a:srgbClr val="58A618"/>
              </a:buClr>
              <a:buFont typeface="Wingdings 2" pitchFamily="18" charset="2"/>
              <a:buNone/>
            </a:pPr>
            <a:r>
              <a:rPr lang="en-US" sz="1400" baseline="-25000" dirty="0">
                <a:solidFill>
                  <a:srgbClr val="000000"/>
                </a:solidFill>
                <a:cs typeface="Arial" charset="0"/>
              </a:rPr>
              <a:t>3TB Flash Cache</a:t>
            </a:r>
          </a:p>
        </p:txBody>
      </p:sp>
      <p:sp>
        <p:nvSpPr>
          <p:cNvPr id="39946" name="Text Box 89"/>
          <p:cNvSpPr txBox="1">
            <a:spLocks noChangeArrowheads="1"/>
          </p:cNvSpPr>
          <p:nvPr/>
        </p:nvSpPr>
        <p:spPr bwMode="gray">
          <a:xfrm>
            <a:off x="3081338" y="4028675"/>
            <a:ext cx="1185862" cy="544513"/>
          </a:xfrm>
          <a:prstGeom prst="rect">
            <a:avLst/>
          </a:prstGeom>
          <a:noFill/>
          <a:ln w="12700">
            <a:noFill/>
            <a:miter lim="800000"/>
            <a:headEnd/>
            <a:tailEnd/>
          </a:ln>
        </p:spPr>
        <p:txBody>
          <a:bodyPr anchor="ctr">
            <a:spAutoFit/>
          </a:bodyPr>
          <a:lstStyle/>
          <a:p>
            <a:pPr algn="ctr" eaLnBrk="0" hangingPunct="0">
              <a:buClr>
                <a:srgbClr val="58A618"/>
              </a:buClr>
              <a:buFont typeface="Wingdings 2" pitchFamily="18" charset="2"/>
              <a:buNone/>
            </a:pPr>
            <a:r>
              <a:rPr lang="en-US" sz="1600" b="1" baseline="-25000" dirty="0">
                <a:solidFill>
                  <a:srgbClr val="000000"/>
                </a:solidFill>
                <a:cs typeface="Arial" charset="0"/>
              </a:rPr>
              <a:t>1,920TB</a:t>
            </a:r>
          </a:p>
          <a:p>
            <a:pPr algn="ctr" eaLnBrk="0" hangingPunct="0">
              <a:buClr>
                <a:srgbClr val="58A618"/>
              </a:buClr>
              <a:buFont typeface="Wingdings 2" pitchFamily="18" charset="2"/>
              <a:buNone/>
            </a:pPr>
            <a:r>
              <a:rPr lang="en-US" sz="1400" baseline="-25000" dirty="0">
                <a:solidFill>
                  <a:srgbClr val="000000"/>
                </a:solidFill>
                <a:cs typeface="Arial" charset="0"/>
              </a:rPr>
              <a:t>960 Drives</a:t>
            </a:r>
          </a:p>
          <a:p>
            <a:pPr algn="ctr" eaLnBrk="0" hangingPunct="0">
              <a:buClr>
                <a:srgbClr val="58A618"/>
              </a:buClr>
              <a:buFont typeface="Wingdings 2" pitchFamily="18" charset="2"/>
              <a:buNone/>
            </a:pPr>
            <a:r>
              <a:rPr lang="en-US" sz="1400" baseline="-25000" dirty="0">
                <a:solidFill>
                  <a:srgbClr val="000000"/>
                </a:solidFill>
                <a:cs typeface="Arial" charset="0"/>
              </a:rPr>
              <a:t>2TB Flash Cache</a:t>
            </a:r>
          </a:p>
        </p:txBody>
      </p:sp>
      <p:sp>
        <p:nvSpPr>
          <p:cNvPr id="39948" name="Text Box 6"/>
          <p:cNvSpPr txBox="1">
            <a:spLocks noChangeArrowheads="1"/>
          </p:cNvSpPr>
          <p:nvPr/>
        </p:nvSpPr>
        <p:spPr bwMode="gray">
          <a:xfrm>
            <a:off x="1389063" y="4557313"/>
            <a:ext cx="1252537" cy="830262"/>
          </a:xfrm>
          <a:prstGeom prst="rect">
            <a:avLst/>
          </a:prstGeom>
          <a:noFill/>
          <a:ln w="12700">
            <a:noFill/>
            <a:miter lim="800000"/>
            <a:headEnd/>
            <a:tailEnd/>
          </a:ln>
        </p:spPr>
        <p:txBody>
          <a:bodyPr anchor="ctr">
            <a:spAutoFit/>
          </a:bodyPr>
          <a:lstStyle/>
          <a:p>
            <a:pPr algn="ctr" eaLnBrk="0" hangingPunct="0">
              <a:buClr>
                <a:srgbClr val="58A618"/>
              </a:buClr>
              <a:buFont typeface="Wingdings 2" pitchFamily="18" charset="2"/>
              <a:buNone/>
            </a:pPr>
            <a:r>
              <a:rPr lang="en-US" sz="1600" b="1" baseline="-25000" dirty="0">
                <a:solidFill>
                  <a:srgbClr val="000000"/>
                </a:solidFill>
                <a:cs typeface="Arial" charset="0"/>
              </a:rPr>
              <a:t>480TB</a:t>
            </a:r>
          </a:p>
          <a:p>
            <a:pPr algn="ctr" eaLnBrk="0" hangingPunct="0">
              <a:buClr>
                <a:srgbClr val="58A618"/>
              </a:buClr>
              <a:buFont typeface="Wingdings 2" pitchFamily="18" charset="2"/>
              <a:buNone/>
            </a:pPr>
            <a:r>
              <a:rPr lang="en-US" sz="1400" baseline="-25000" dirty="0">
                <a:solidFill>
                  <a:srgbClr val="000000"/>
                </a:solidFill>
                <a:cs typeface="Arial" charset="0"/>
              </a:rPr>
              <a:t>240 Drives</a:t>
            </a:r>
            <a:br>
              <a:rPr lang="en-US" sz="1400" baseline="-25000" dirty="0">
                <a:solidFill>
                  <a:srgbClr val="000000"/>
                </a:solidFill>
                <a:cs typeface="Arial" charset="0"/>
              </a:rPr>
            </a:br>
            <a:r>
              <a:rPr lang="en-US" sz="1400" baseline="-25000" dirty="0">
                <a:solidFill>
                  <a:srgbClr val="000000"/>
                </a:solidFill>
                <a:cs typeface="Arial" charset="0"/>
              </a:rPr>
              <a:t>512GB </a:t>
            </a:r>
            <a:br>
              <a:rPr lang="en-US" sz="1400" baseline="-25000" dirty="0">
                <a:solidFill>
                  <a:srgbClr val="000000"/>
                </a:solidFill>
                <a:cs typeface="Arial" charset="0"/>
              </a:rPr>
            </a:br>
            <a:r>
              <a:rPr lang="en-US" sz="1400" baseline="-25000" dirty="0" smtClean="0">
                <a:solidFill>
                  <a:srgbClr val="000000"/>
                </a:solidFill>
                <a:cs typeface="Arial" charset="0"/>
              </a:rPr>
              <a:t>Flash Cache</a:t>
            </a:r>
            <a:endParaRPr lang="en-US" sz="1400" baseline="-25000" dirty="0">
              <a:solidFill>
                <a:srgbClr val="000000"/>
              </a:solidFill>
              <a:cs typeface="Arial" charset="0"/>
            </a:endParaRPr>
          </a:p>
          <a:p>
            <a:pPr algn="ctr" eaLnBrk="0" hangingPunct="0">
              <a:buClr>
                <a:srgbClr val="58A618"/>
              </a:buClr>
              <a:buFont typeface="Wingdings 2" pitchFamily="18" charset="2"/>
              <a:buNone/>
            </a:pPr>
            <a:endParaRPr lang="en-US" sz="1400" b="1" baseline="-25000" dirty="0">
              <a:solidFill>
                <a:srgbClr val="000000"/>
              </a:solidFill>
              <a:cs typeface="Arial" charset="0"/>
            </a:endParaRPr>
          </a:p>
        </p:txBody>
      </p:sp>
      <p:sp>
        <p:nvSpPr>
          <p:cNvPr id="39949" name="Slide Number Placeholder 3"/>
          <p:cNvSpPr txBox="1">
            <a:spLocks noGrp="1"/>
          </p:cNvSpPr>
          <p:nvPr/>
        </p:nvSpPr>
        <p:spPr bwMode="auto">
          <a:xfrm>
            <a:off x="8305800" y="6605588"/>
            <a:ext cx="685800" cy="228600"/>
          </a:xfrm>
          <a:prstGeom prst="rect">
            <a:avLst/>
          </a:prstGeom>
          <a:noFill/>
          <a:ln w="9525">
            <a:noFill/>
            <a:miter lim="800000"/>
            <a:headEnd/>
            <a:tailEnd/>
          </a:ln>
        </p:spPr>
        <p:txBody>
          <a:bodyPr/>
          <a:lstStyle/>
          <a:p>
            <a:pPr algn="r">
              <a:buClr>
                <a:srgbClr val="58A618"/>
              </a:buClr>
              <a:buFont typeface="Wingdings 2" pitchFamily="18" charset="2"/>
              <a:buNone/>
            </a:pPr>
            <a:fld id="{5270F309-1BB3-4A15-9E40-23568AEC67A8}" type="slidenum">
              <a:rPr lang="en-US" sz="1000" b="1">
                <a:solidFill>
                  <a:srgbClr val="A5A5A5"/>
                </a:solidFill>
              </a:rPr>
              <a:pPr algn="r">
                <a:buClr>
                  <a:srgbClr val="58A618"/>
                </a:buClr>
                <a:buFont typeface="Wingdings 2" pitchFamily="18" charset="2"/>
                <a:buNone/>
              </a:pPr>
              <a:t>14</a:t>
            </a:fld>
            <a:endParaRPr lang="en-US" sz="1000" b="1">
              <a:solidFill>
                <a:srgbClr val="A5A5A5"/>
              </a:solidFill>
            </a:endParaRPr>
          </a:p>
        </p:txBody>
      </p:sp>
      <p:sp>
        <p:nvSpPr>
          <p:cNvPr id="39950" name="Title 67"/>
          <p:cNvSpPr>
            <a:spLocks noGrp="1"/>
          </p:cNvSpPr>
          <p:nvPr>
            <p:ph type="title"/>
          </p:nvPr>
        </p:nvSpPr>
        <p:spPr/>
        <p:txBody>
          <a:bodyPr/>
          <a:lstStyle/>
          <a:p>
            <a:r>
              <a:rPr lang="en-US" dirty="0" err="1" smtClean="0"/>
              <a:t>Portfólio</a:t>
            </a:r>
            <a:r>
              <a:rPr lang="en-US" dirty="0" smtClean="0"/>
              <a:t> de Storage </a:t>
            </a:r>
            <a:r>
              <a:rPr lang="en-US" dirty="0" err="1" smtClean="0"/>
              <a:t>Unificado</a:t>
            </a:r>
            <a:r>
              <a:rPr lang="en-US" dirty="0" smtClean="0"/>
              <a:t> </a:t>
            </a:r>
            <a:r>
              <a:rPr lang="en-US" dirty="0" err="1" smtClean="0"/>
              <a:t>para</a:t>
            </a:r>
            <a:r>
              <a:rPr lang="en-US" dirty="0" smtClean="0"/>
              <a:t> Future-Ready IT</a:t>
            </a:r>
          </a:p>
        </p:txBody>
      </p:sp>
      <p:sp>
        <p:nvSpPr>
          <p:cNvPr id="39951" name="Content Placeholder 69"/>
          <p:cNvSpPr>
            <a:spLocks noGrp="1"/>
          </p:cNvSpPr>
          <p:nvPr>
            <p:ph idx="1"/>
          </p:nvPr>
        </p:nvSpPr>
        <p:spPr>
          <a:xfrm>
            <a:off x="533400" y="1447800"/>
            <a:ext cx="3810000" cy="1295400"/>
          </a:xfrm>
        </p:spPr>
        <p:txBody>
          <a:bodyPr/>
          <a:lstStyle/>
          <a:p>
            <a:r>
              <a:rPr lang="en-US" sz="2000" dirty="0" err="1" smtClean="0"/>
              <a:t>Plataforma</a:t>
            </a:r>
            <a:r>
              <a:rPr lang="en-US" sz="2000" dirty="0" smtClean="0"/>
              <a:t> </a:t>
            </a:r>
            <a:r>
              <a:rPr lang="en-US" sz="2000" dirty="0" err="1" smtClean="0"/>
              <a:t>unificada</a:t>
            </a:r>
            <a:endParaRPr lang="en-US" sz="2000" dirty="0" smtClean="0"/>
          </a:p>
          <a:p>
            <a:r>
              <a:rPr lang="en-US" sz="2000" dirty="0" err="1" smtClean="0"/>
              <a:t>Eficiente</a:t>
            </a:r>
            <a:endParaRPr lang="en-US" sz="2000" dirty="0" smtClean="0"/>
          </a:p>
          <a:p>
            <a:r>
              <a:rPr lang="en-US" sz="2000" dirty="0" err="1" smtClean="0"/>
              <a:t>Extremamente</a:t>
            </a:r>
            <a:r>
              <a:rPr lang="en-US" sz="2000" dirty="0" smtClean="0"/>
              <a:t> </a:t>
            </a:r>
            <a:r>
              <a:rPr lang="en-US" sz="2000" dirty="0" err="1" smtClean="0"/>
              <a:t>flexível</a:t>
            </a:r>
            <a:endParaRPr lang="en-US" sz="2000" dirty="0" smtClean="0"/>
          </a:p>
          <a:p>
            <a:endParaRPr lang="en-US" sz="2000" dirty="0" smtClean="0"/>
          </a:p>
        </p:txBody>
      </p:sp>
      <p:sp>
        <p:nvSpPr>
          <p:cNvPr id="39959" name="Rectangle 5"/>
          <p:cNvSpPr>
            <a:spLocks noChangeArrowheads="1"/>
          </p:cNvSpPr>
          <p:nvPr/>
        </p:nvSpPr>
        <p:spPr bwMode="gray">
          <a:xfrm>
            <a:off x="1397000" y="3379388"/>
            <a:ext cx="1120775" cy="266700"/>
          </a:xfrm>
          <a:prstGeom prst="rect">
            <a:avLst/>
          </a:prstGeom>
          <a:noFill/>
          <a:ln w="9525">
            <a:noFill/>
            <a:miter lim="800000"/>
            <a:headEnd/>
            <a:tailEnd/>
          </a:ln>
        </p:spPr>
        <p:txBody>
          <a:bodyPr>
            <a:spAutoFit/>
          </a:bodyPr>
          <a:lstStyle/>
          <a:p>
            <a:pPr algn="ctr" eaLnBrk="0" hangingPunct="0">
              <a:lnSpc>
                <a:spcPct val="85000"/>
              </a:lnSpc>
              <a:spcBef>
                <a:spcPct val="45000"/>
              </a:spcBef>
              <a:spcAft>
                <a:spcPct val="30000"/>
              </a:spcAft>
              <a:buClr>
                <a:srgbClr val="58A618"/>
              </a:buClr>
              <a:buFont typeface="Wingdings 2" pitchFamily="18" charset="2"/>
              <a:buNone/>
            </a:pPr>
            <a:r>
              <a:rPr lang="en-US" sz="1900" b="1" baseline="-25000">
                <a:solidFill>
                  <a:srgbClr val="005BAE"/>
                </a:solidFill>
                <a:cs typeface="Arial" charset="0"/>
              </a:rPr>
              <a:t>FAS3210</a:t>
            </a:r>
            <a:endParaRPr lang="en-GB" sz="1900" b="1" baseline="-25000">
              <a:solidFill>
                <a:srgbClr val="005BAE"/>
              </a:solidFill>
              <a:cs typeface="Arial" charset="0"/>
            </a:endParaRPr>
          </a:p>
        </p:txBody>
      </p:sp>
      <p:sp>
        <p:nvSpPr>
          <p:cNvPr id="39960" name="Rectangle 7"/>
          <p:cNvSpPr>
            <a:spLocks noChangeArrowheads="1"/>
          </p:cNvSpPr>
          <p:nvPr/>
        </p:nvSpPr>
        <p:spPr bwMode="gray">
          <a:xfrm>
            <a:off x="0" y="4203300"/>
            <a:ext cx="863600" cy="263525"/>
          </a:xfrm>
          <a:prstGeom prst="rect">
            <a:avLst/>
          </a:prstGeom>
          <a:noFill/>
          <a:ln w="9525">
            <a:noFill/>
            <a:miter lim="800000"/>
            <a:headEnd/>
            <a:tailEnd/>
          </a:ln>
        </p:spPr>
        <p:txBody>
          <a:bodyPr>
            <a:spAutoFit/>
          </a:bodyPr>
          <a:lstStyle/>
          <a:p>
            <a:pPr algn="ctr" eaLnBrk="0" hangingPunct="0">
              <a:lnSpc>
                <a:spcPct val="85000"/>
              </a:lnSpc>
              <a:spcBef>
                <a:spcPct val="45000"/>
              </a:spcBef>
              <a:spcAft>
                <a:spcPct val="30000"/>
              </a:spcAft>
              <a:buClr>
                <a:srgbClr val="58A618"/>
              </a:buClr>
              <a:buFont typeface="Wingdings 2" pitchFamily="18" charset="2"/>
              <a:buNone/>
            </a:pPr>
            <a:r>
              <a:rPr lang="en-US" sz="1900" b="1" baseline="-25000" dirty="0" smtClean="0">
                <a:solidFill>
                  <a:srgbClr val="005BAE"/>
                </a:solidFill>
                <a:cs typeface="Arial" charset="0"/>
              </a:rPr>
              <a:t>FAS2040</a:t>
            </a:r>
            <a:endParaRPr lang="en-GB" sz="1900" b="1" baseline="-25000" dirty="0">
              <a:solidFill>
                <a:srgbClr val="005BAE"/>
              </a:solidFill>
              <a:cs typeface="Arial" charset="0"/>
            </a:endParaRPr>
          </a:p>
        </p:txBody>
      </p:sp>
      <p:sp>
        <p:nvSpPr>
          <p:cNvPr id="39961" name="Rectangle 9"/>
          <p:cNvSpPr>
            <a:spLocks noChangeArrowheads="1"/>
          </p:cNvSpPr>
          <p:nvPr/>
        </p:nvSpPr>
        <p:spPr bwMode="gray">
          <a:xfrm>
            <a:off x="5715000" y="1917300"/>
            <a:ext cx="1068387" cy="261937"/>
          </a:xfrm>
          <a:prstGeom prst="rect">
            <a:avLst/>
          </a:prstGeom>
          <a:noFill/>
          <a:ln w="9525">
            <a:noFill/>
            <a:miter lim="800000"/>
            <a:headEnd/>
            <a:tailEnd/>
          </a:ln>
        </p:spPr>
        <p:txBody>
          <a:bodyPr>
            <a:spAutoFit/>
          </a:bodyPr>
          <a:lstStyle/>
          <a:p>
            <a:pPr algn="ctr" eaLnBrk="0" hangingPunct="0">
              <a:lnSpc>
                <a:spcPct val="85000"/>
              </a:lnSpc>
              <a:spcBef>
                <a:spcPct val="45000"/>
              </a:spcBef>
              <a:spcAft>
                <a:spcPct val="30000"/>
              </a:spcAft>
              <a:buClr>
                <a:srgbClr val="58A618"/>
              </a:buClr>
              <a:buFont typeface="Wingdings 2" pitchFamily="18" charset="2"/>
              <a:buNone/>
            </a:pPr>
            <a:r>
              <a:rPr lang="en-US" sz="1900" b="1" baseline="-25000" dirty="0">
                <a:solidFill>
                  <a:srgbClr val="005BAE"/>
                </a:solidFill>
                <a:cs typeface="Arial" charset="0"/>
              </a:rPr>
              <a:t>FAS6240</a:t>
            </a:r>
            <a:endParaRPr lang="en-GB" sz="1900" b="1" baseline="-25000" dirty="0">
              <a:solidFill>
                <a:srgbClr val="005BAE"/>
              </a:solidFill>
              <a:cs typeface="Arial" charset="0"/>
            </a:endParaRPr>
          </a:p>
        </p:txBody>
      </p:sp>
      <p:sp>
        <p:nvSpPr>
          <p:cNvPr id="39962" name="Rectangle 11"/>
          <p:cNvSpPr>
            <a:spLocks noChangeArrowheads="1"/>
          </p:cNvSpPr>
          <p:nvPr/>
        </p:nvSpPr>
        <p:spPr bwMode="gray">
          <a:xfrm>
            <a:off x="7543800" y="1155300"/>
            <a:ext cx="1068388" cy="263525"/>
          </a:xfrm>
          <a:prstGeom prst="rect">
            <a:avLst/>
          </a:prstGeom>
          <a:noFill/>
          <a:ln w="9525">
            <a:noFill/>
            <a:miter lim="800000"/>
            <a:headEnd/>
            <a:tailEnd/>
          </a:ln>
        </p:spPr>
        <p:txBody>
          <a:bodyPr>
            <a:spAutoFit/>
          </a:bodyPr>
          <a:lstStyle/>
          <a:p>
            <a:pPr algn="ctr" eaLnBrk="0" hangingPunct="0">
              <a:lnSpc>
                <a:spcPct val="85000"/>
              </a:lnSpc>
              <a:spcBef>
                <a:spcPct val="45000"/>
              </a:spcBef>
              <a:spcAft>
                <a:spcPct val="30000"/>
              </a:spcAft>
              <a:buClr>
                <a:srgbClr val="58A618"/>
              </a:buClr>
              <a:buFont typeface="Wingdings 2" pitchFamily="18" charset="2"/>
              <a:buNone/>
            </a:pPr>
            <a:r>
              <a:rPr lang="en-US" sz="1900" b="1" baseline="-25000" dirty="0">
                <a:solidFill>
                  <a:srgbClr val="005BAE"/>
                </a:solidFill>
                <a:cs typeface="Arial" charset="0"/>
              </a:rPr>
              <a:t>FAS6280</a:t>
            </a:r>
            <a:endParaRPr lang="en-GB" sz="1900" b="1" baseline="-25000" dirty="0">
              <a:solidFill>
                <a:srgbClr val="005BAE"/>
              </a:solidFill>
              <a:cs typeface="Arial" charset="0"/>
            </a:endParaRPr>
          </a:p>
        </p:txBody>
      </p:sp>
      <p:sp>
        <p:nvSpPr>
          <p:cNvPr id="39963" name="Rectangle 13"/>
          <p:cNvSpPr>
            <a:spLocks noChangeArrowheads="1"/>
          </p:cNvSpPr>
          <p:nvPr/>
        </p:nvSpPr>
        <p:spPr bwMode="gray">
          <a:xfrm>
            <a:off x="2205038" y="3161900"/>
            <a:ext cx="1068387" cy="263525"/>
          </a:xfrm>
          <a:prstGeom prst="rect">
            <a:avLst/>
          </a:prstGeom>
          <a:noFill/>
          <a:ln w="9525">
            <a:noFill/>
            <a:miter lim="800000"/>
            <a:headEnd/>
            <a:tailEnd/>
          </a:ln>
        </p:spPr>
        <p:txBody>
          <a:bodyPr>
            <a:spAutoFit/>
          </a:bodyPr>
          <a:lstStyle/>
          <a:p>
            <a:pPr algn="ctr" eaLnBrk="0" hangingPunct="0">
              <a:lnSpc>
                <a:spcPct val="85000"/>
              </a:lnSpc>
              <a:spcBef>
                <a:spcPct val="45000"/>
              </a:spcBef>
              <a:spcAft>
                <a:spcPct val="30000"/>
              </a:spcAft>
              <a:buClr>
                <a:srgbClr val="58A618"/>
              </a:buClr>
              <a:buFont typeface="Wingdings 2" pitchFamily="18" charset="2"/>
              <a:buNone/>
            </a:pPr>
            <a:r>
              <a:rPr lang="en-US" sz="1900" b="1" baseline="-25000" dirty="0">
                <a:solidFill>
                  <a:srgbClr val="005BAE"/>
                </a:solidFill>
                <a:cs typeface="Arial" charset="0"/>
              </a:rPr>
              <a:t>FAS3240</a:t>
            </a:r>
            <a:endParaRPr lang="en-GB" sz="1900" b="1" baseline="-25000" dirty="0">
              <a:solidFill>
                <a:srgbClr val="005BAE"/>
              </a:solidFill>
              <a:cs typeface="Arial" charset="0"/>
            </a:endParaRPr>
          </a:p>
        </p:txBody>
      </p:sp>
      <p:sp>
        <p:nvSpPr>
          <p:cNvPr id="39964" name="Text Box 86"/>
          <p:cNvSpPr txBox="1">
            <a:spLocks noChangeArrowheads="1"/>
          </p:cNvSpPr>
          <p:nvPr/>
        </p:nvSpPr>
        <p:spPr bwMode="auto">
          <a:xfrm>
            <a:off x="4348163" y="2257025"/>
            <a:ext cx="1066800" cy="263525"/>
          </a:xfrm>
          <a:prstGeom prst="rect">
            <a:avLst/>
          </a:prstGeom>
          <a:noFill/>
          <a:ln w="9525" algn="ctr">
            <a:noFill/>
            <a:miter lim="800000"/>
            <a:headEnd/>
            <a:tailEnd/>
          </a:ln>
        </p:spPr>
        <p:txBody>
          <a:bodyPr>
            <a:spAutoFit/>
          </a:bodyPr>
          <a:lstStyle/>
          <a:p>
            <a:pPr algn="ctr" eaLnBrk="0" hangingPunct="0">
              <a:lnSpc>
                <a:spcPct val="85000"/>
              </a:lnSpc>
              <a:buClr>
                <a:srgbClr val="58A618"/>
              </a:buClr>
              <a:buFont typeface="Wingdings 2" pitchFamily="18" charset="2"/>
              <a:buNone/>
            </a:pPr>
            <a:r>
              <a:rPr lang="en-US" sz="1900" b="1" baseline="-25000">
                <a:solidFill>
                  <a:srgbClr val="005BAE"/>
                </a:solidFill>
              </a:rPr>
              <a:t>FAS6210</a:t>
            </a:r>
          </a:p>
        </p:txBody>
      </p:sp>
      <p:sp>
        <p:nvSpPr>
          <p:cNvPr id="39965" name="Text Box 87"/>
          <p:cNvSpPr txBox="1">
            <a:spLocks noChangeArrowheads="1"/>
          </p:cNvSpPr>
          <p:nvPr/>
        </p:nvSpPr>
        <p:spPr bwMode="auto">
          <a:xfrm>
            <a:off x="3155950" y="2847575"/>
            <a:ext cx="1068388" cy="263525"/>
          </a:xfrm>
          <a:prstGeom prst="rect">
            <a:avLst/>
          </a:prstGeom>
          <a:noFill/>
          <a:ln w="9525" algn="ctr">
            <a:noFill/>
            <a:miter lim="800000"/>
            <a:headEnd/>
            <a:tailEnd/>
          </a:ln>
        </p:spPr>
        <p:txBody>
          <a:bodyPr>
            <a:spAutoFit/>
          </a:bodyPr>
          <a:lstStyle/>
          <a:p>
            <a:pPr algn="ctr" eaLnBrk="0" hangingPunct="0">
              <a:lnSpc>
                <a:spcPct val="85000"/>
              </a:lnSpc>
              <a:buClr>
                <a:srgbClr val="58A618"/>
              </a:buClr>
              <a:buFont typeface="Wingdings 2" pitchFamily="18" charset="2"/>
              <a:buNone/>
            </a:pPr>
            <a:r>
              <a:rPr lang="en-US" sz="1900" b="1" baseline="-25000">
                <a:solidFill>
                  <a:srgbClr val="005BAE"/>
                </a:solidFill>
              </a:rPr>
              <a:t>FAS3270</a:t>
            </a:r>
          </a:p>
        </p:txBody>
      </p:sp>
      <p:sp>
        <p:nvSpPr>
          <p:cNvPr id="39966" name="Rectangle 7"/>
          <p:cNvSpPr>
            <a:spLocks noChangeArrowheads="1"/>
          </p:cNvSpPr>
          <p:nvPr/>
        </p:nvSpPr>
        <p:spPr bwMode="gray">
          <a:xfrm>
            <a:off x="763588" y="3990575"/>
            <a:ext cx="901700" cy="261938"/>
          </a:xfrm>
          <a:prstGeom prst="rect">
            <a:avLst/>
          </a:prstGeom>
          <a:noFill/>
          <a:ln w="9525">
            <a:noFill/>
            <a:miter lim="800000"/>
            <a:headEnd/>
            <a:tailEnd/>
          </a:ln>
        </p:spPr>
        <p:txBody>
          <a:bodyPr>
            <a:spAutoFit/>
          </a:bodyPr>
          <a:lstStyle/>
          <a:p>
            <a:pPr algn="ctr" eaLnBrk="0" hangingPunct="0">
              <a:lnSpc>
                <a:spcPct val="85000"/>
              </a:lnSpc>
              <a:spcBef>
                <a:spcPct val="45000"/>
              </a:spcBef>
              <a:spcAft>
                <a:spcPct val="30000"/>
              </a:spcAft>
              <a:buClr>
                <a:srgbClr val="58A618"/>
              </a:buClr>
              <a:buFont typeface="Wingdings 2" pitchFamily="18" charset="2"/>
              <a:buNone/>
            </a:pPr>
            <a:r>
              <a:rPr lang="en-US" sz="1900" b="1" baseline="-25000" dirty="0" smtClean="0">
                <a:solidFill>
                  <a:srgbClr val="005BAE"/>
                </a:solidFill>
                <a:cs typeface="Arial" charset="0"/>
              </a:rPr>
              <a:t>FAS2240</a:t>
            </a:r>
            <a:endParaRPr lang="en-GB" sz="1900" b="1" baseline="-25000" dirty="0">
              <a:solidFill>
                <a:srgbClr val="005BAE"/>
              </a:solidFill>
              <a:cs typeface="Arial" charset="0"/>
            </a:endParaRPr>
          </a:p>
        </p:txBody>
      </p:sp>
      <p:sp>
        <p:nvSpPr>
          <p:cNvPr id="41" name="AutoShape 72"/>
          <p:cNvSpPr>
            <a:spLocks noChangeArrowheads="1"/>
          </p:cNvSpPr>
          <p:nvPr/>
        </p:nvSpPr>
        <p:spPr bwMode="auto">
          <a:xfrm>
            <a:off x="1295400" y="5943600"/>
            <a:ext cx="6858000" cy="454025"/>
          </a:xfrm>
          <a:prstGeom prst="leftRightArrow">
            <a:avLst>
              <a:gd name="adj1" fmla="val 81602"/>
              <a:gd name="adj2" fmla="val 41696"/>
            </a:avLst>
          </a:prstGeom>
          <a:solidFill>
            <a:srgbClr val="FF6600"/>
          </a:solidFill>
          <a:ln w="9525">
            <a:noFill/>
            <a:miter lim="800000"/>
            <a:headEnd/>
            <a:tailEnd/>
          </a:ln>
        </p:spPr>
        <p:txBody>
          <a:bodyPr wrap="none" anchor="ctr"/>
          <a:lstStyle/>
          <a:p>
            <a:pPr algn="ctr"/>
            <a:r>
              <a:rPr lang="en-US" sz="1800" b="1" dirty="0">
                <a:solidFill>
                  <a:srgbClr val="FFFFFF"/>
                </a:solidFill>
              </a:rPr>
              <a:t>Data ONTAP + Management Suite</a:t>
            </a:r>
          </a:p>
        </p:txBody>
      </p:sp>
      <p:grpSp>
        <p:nvGrpSpPr>
          <p:cNvPr id="2" name="Group 73"/>
          <p:cNvGrpSpPr/>
          <p:nvPr/>
        </p:nvGrpSpPr>
        <p:grpSpPr>
          <a:xfrm>
            <a:off x="152400" y="4508100"/>
            <a:ext cx="533400" cy="685800"/>
            <a:chOff x="533400" y="3429000"/>
            <a:chExt cx="609600" cy="995363"/>
          </a:xfrm>
        </p:grpSpPr>
        <p:pic>
          <p:nvPicPr>
            <p:cNvPr id="68" name="Picture 22" descr="FAS2020-cluster.gif"/>
            <p:cNvPicPr>
              <a:picLocks noChangeAspect="1"/>
            </p:cNvPicPr>
            <p:nvPr/>
          </p:nvPicPr>
          <p:blipFill>
            <a:blip r:embed="rId3" cstate="email"/>
            <a:srcRect/>
            <a:stretch>
              <a:fillRect/>
            </a:stretch>
          </p:blipFill>
          <p:spPr bwMode="auto">
            <a:xfrm>
              <a:off x="533400" y="3429000"/>
              <a:ext cx="609600" cy="228600"/>
            </a:xfrm>
            <a:prstGeom prst="rect">
              <a:avLst/>
            </a:prstGeom>
            <a:noFill/>
            <a:ln w="9525">
              <a:noFill/>
              <a:miter lim="800000"/>
              <a:headEnd/>
              <a:tailEnd/>
            </a:ln>
          </p:spPr>
        </p:pic>
        <p:pic>
          <p:nvPicPr>
            <p:cNvPr id="70" name="Picture 46" descr="FC-Disk_shelf-3U"/>
            <p:cNvPicPr>
              <a:picLocks noChangeAspect="1" noChangeArrowheads="1"/>
            </p:cNvPicPr>
            <p:nvPr/>
          </p:nvPicPr>
          <p:blipFill>
            <a:blip r:embed="rId4" cstate="email"/>
            <a:srcRect/>
            <a:stretch>
              <a:fillRect/>
            </a:stretch>
          </p:blipFill>
          <p:spPr bwMode="auto">
            <a:xfrm>
              <a:off x="533400" y="3648074"/>
              <a:ext cx="609600" cy="204152"/>
            </a:xfrm>
            <a:prstGeom prst="rect">
              <a:avLst/>
            </a:prstGeom>
            <a:noFill/>
          </p:spPr>
        </p:pic>
        <p:pic>
          <p:nvPicPr>
            <p:cNvPr id="71" name="Picture 46" descr="FC-Disk_shelf-3U"/>
            <p:cNvPicPr>
              <a:picLocks noChangeAspect="1" noChangeArrowheads="1"/>
            </p:cNvPicPr>
            <p:nvPr/>
          </p:nvPicPr>
          <p:blipFill>
            <a:blip r:embed="rId4" cstate="email"/>
            <a:srcRect/>
            <a:stretch>
              <a:fillRect/>
            </a:stretch>
          </p:blipFill>
          <p:spPr bwMode="auto">
            <a:xfrm>
              <a:off x="533400" y="3834448"/>
              <a:ext cx="609600" cy="204152"/>
            </a:xfrm>
            <a:prstGeom prst="rect">
              <a:avLst/>
            </a:prstGeom>
            <a:noFill/>
          </p:spPr>
        </p:pic>
        <p:pic>
          <p:nvPicPr>
            <p:cNvPr id="72" name="Picture 46" descr="FC-Disk_shelf-3U"/>
            <p:cNvPicPr>
              <a:picLocks noChangeAspect="1" noChangeArrowheads="1"/>
            </p:cNvPicPr>
            <p:nvPr/>
          </p:nvPicPr>
          <p:blipFill>
            <a:blip r:embed="rId4" cstate="email"/>
            <a:srcRect/>
            <a:stretch>
              <a:fillRect/>
            </a:stretch>
          </p:blipFill>
          <p:spPr bwMode="auto">
            <a:xfrm>
              <a:off x="533400" y="4029074"/>
              <a:ext cx="609600" cy="204152"/>
            </a:xfrm>
            <a:prstGeom prst="rect">
              <a:avLst/>
            </a:prstGeom>
            <a:noFill/>
          </p:spPr>
        </p:pic>
        <p:pic>
          <p:nvPicPr>
            <p:cNvPr id="73" name="Picture 46" descr="FC-Disk_shelf-3U"/>
            <p:cNvPicPr>
              <a:picLocks noChangeAspect="1" noChangeArrowheads="1"/>
            </p:cNvPicPr>
            <p:nvPr/>
          </p:nvPicPr>
          <p:blipFill>
            <a:blip r:embed="rId4" cstate="email"/>
            <a:srcRect/>
            <a:stretch>
              <a:fillRect/>
            </a:stretch>
          </p:blipFill>
          <p:spPr bwMode="auto">
            <a:xfrm>
              <a:off x="533400" y="4220211"/>
              <a:ext cx="609600" cy="204152"/>
            </a:xfrm>
            <a:prstGeom prst="rect">
              <a:avLst/>
            </a:prstGeom>
            <a:noFill/>
          </p:spPr>
        </p:pic>
      </p:grpSp>
      <p:grpSp>
        <p:nvGrpSpPr>
          <p:cNvPr id="3" name="Group 74"/>
          <p:cNvGrpSpPr/>
          <p:nvPr/>
        </p:nvGrpSpPr>
        <p:grpSpPr>
          <a:xfrm>
            <a:off x="990600" y="4279500"/>
            <a:ext cx="533400" cy="685800"/>
            <a:chOff x="533400" y="3429000"/>
            <a:chExt cx="609600" cy="995363"/>
          </a:xfrm>
        </p:grpSpPr>
        <p:pic>
          <p:nvPicPr>
            <p:cNvPr id="76" name="Picture 22" descr="FAS2020-cluster.gif"/>
            <p:cNvPicPr>
              <a:picLocks noChangeAspect="1"/>
            </p:cNvPicPr>
            <p:nvPr/>
          </p:nvPicPr>
          <p:blipFill>
            <a:blip r:embed="rId3" cstate="email"/>
            <a:srcRect/>
            <a:stretch>
              <a:fillRect/>
            </a:stretch>
          </p:blipFill>
          <p:spPr bwMode="auto">
            <a:xfrm>
              <a:off x="533400" y="3429000"/>
              <a:ext cx="609600" cy="228600"/>
            </a:xfrm>
            <a:prstGeom prst="rect">
              <a:avLst/>
            </a:prstGeom>
            <a:noFill/>
            <a:ln w="9525">
              <a:noFill/>
              <a:miter lim="800000"/>
              <a:headEnd/>
              <a:tailEnd/>
            </a:ln>
          </p:spPr>
        </p:pic>
        <p:pic>
          <p:nvPicPr>
            <p:cNvPr id="77" name="Picture 46" descr="FC-Disk_shelf-3U"/>
            <p:cNvPicPr>
              <a:picLocks noChangeAspect="1" noChangeArrowheads="1"/>
            </p:cNvPicPr>
            <p:nvPr/>
          </p:nvPicPr>
          <p:blipFill>
            <a:blip r:embed="rId4" cstate="email"/>
            <a:srcRect/>
            <a:stretch>
              <a:fillRect/>
            </a:stretch>
          </p:blipFill>
          <p:spPr bwMode="auto">
            <a:xfrm>
              <a:off x="533400" y="3648074"/>
              <a:ext cx="609600" cy="204152"/>
            </a:xfrm>
            <a:prstGeom prst="rect">
              <a:avLst/>
            </a:prstGeom>
            <a:noFill/>
          </p:spPr>
        </p:pic>
        <p:pic>
          <p:nvPicPr>
            <p:cNvPr id="78" name="Picture 46" descr="FC-Disk_shelf-3U"/>
            <p:cNvPicPr>
              <a:picLocks noChangeAspect="1" noChangeArrowheads="1"/>
            </p:cNvPicPr>
            <p:nvPr/>
          </p:nvPicPr>
          <p:blipFill>
            <a:blip r:embed="rId4" cstate="email"/>
            <a:srcRect/>
            <a:stretch>
              <a:fillRect/>
            </a:stretch>
          </p:blipFill>
          <p:spPr bwMode="auto">
            <a:xfrm>
              <a:off x="533400" y="3834448"/>
              <a:ext cx="609600" cy="204152"/>
            </a:xfrm>
            <a:prstGeom prst="rect">
              <a:avLst/>
            </a:prstGeom>
            <a:noFill/>
          </p:spPr>
        </p:pic>
        <p:pic>
          <p:nvPicPr>
            <p:cNvPr id="79" name="Picture 46" descr="FC-Disk_shelf-3U"/>
            <p:cNvPicPr>
              <a:picLocks noChangeAspect="1" noChangeArrowheads="1"/>
            </p:cNvPicPr>
            <p:nvPr/>
          </p:nvPicPr>
          <p:blipFill>
            <a:blip r:embed="rId4" cstate="email"/>
            <a:srcRect/>
            <a:stretch>
              <a:fillRect/>
            </a:stretch>
          </p:blipFill>
          <p:spPr bwMode="auto">
            <a:xfrm>
              <a:off x="533400" y="4029074"/>
              <a:ext cx="609600" cy="204152"/>
            </a:xfrm>
            <a:prstGeom prst="rect">
              <a:avLst/>
            </a:prstGeom>
            <a:noFill/>
          </p:spPr>
        </p:pic>
        <p:pic>
          <p:nvPicPr>
            <p:cNvPr id="80" name="Picture 46" descr="FC-Disk_shelf-3U"/>
            <p:cNvPicPr>
              <a:picLocks noChangeAspect="1" noChangeArrowheads="1"/>
            </p:cNvPicPr>
            <p:nvPr/>
          </p:nvPicPr>
          <p:blipFill>
            <a:blip r:embed="rId4" cstate="email"/>
            <a:srcRect/>
            <a:stretch>
              <a:fillRect/>
            </a:stretch>
          </p:blipFill>
          <p:spPr bwMode="auto">
            <a:xfrm>
              <a:off x="533400" y="4220211"/>
              <a:ext cx="609600" cy="204152"/>
            </a:xfrm>
            <a:prstGeom prst="rect">
              <a:avLst/>
            </a:prstGeom>
            <a:noFill/>
          </p:spPr>
        </p:pic>
      </p:grpSp>
      <p:pic>
        <p:nvPicPr>
          <p:cNvPr id="81" name="Picture 80" descr="Sequoia_2.png"/>
          <p:cNvPicPr>
            <a:picLocks noChangeAspect="1"/>
          </p:cNvPicPr>
          <p:nvPr/>
        </p:nvPicPr>
        <p:blipFill>
          <a:blip r:embed="rId5" cstate="email"/>
          <a:stretch>
            <a:fillRect/>
          </a:stretch>
        </p:blipFill>
        <p:spPr>
          <a:xfrm>
            <a:off x="1843089" y="3679418"/>
            <a:ext cx="304800" cy="941871"/>
          </a:xfrm>
          <a:prstGeom prst="rect">
            <a:avLst/>
          </a:prstGeom>
        </p:spPr>
      </p:pic>
      <p:grpSp>
        <p:nvGrpSpPr>
          <p:cNvPr id="4" name="Group 83"/>
          <p:cNvGrpSpPr/>
          <p:nvPr/>
        </p:nvGrpSpPr>
        <p:grpSpPr>
          <a:xfrm>
            <a:off x="2447926" y="3498448"/>
            <a:ext cx="557215" cy="914400"/>
            <a:chOff x="2447926" y="4095748"/>
            <a:chExt cx="557215" cy="914400"/>
          </a:xfrm>
        </p:grpSpPr>
        <p:pic>
          <p:nvPicPr>
            <p:cNvPr id="82" name="Picture 81" descr="Sequoia_1.png"/>
            <p:cNvPicPr>
              <a:picLocks noChangeAspect="1"/>
            </p:cNvPicPr>
            <p:nvPr/>
          </p:nvPicPr>
          <p:blipFill>
            <a:blip r:embed="rId6" cstate="email"/>
            <a:stretch>
              <a:fillRect/>
            </a:stretch>
          </p:blipFill>
          <p:spPr>
            <a:xfrm>
              <a:off x="2447926" y="4095748"/>
              <a:ext cx="294641" cy="914400"/>
            </a:xfrm>
            <a:prstGeom prst="rect">
              <a:avLst/>
            </a:prstGeom>
          </p:spPr>
        </p:pic>
        <p:pic>
          <p:nvPicPr>
            <p:cNvPr id="83" name="Picture 82" descr="Sequoia_1.png"/>
            <p:cNvPicPr>
              <a:picLocks noChangeAspect="1"/>
            </p:cNvPicPr>
            <p:nvPr/>
          </p:nvPicPr>
          <p:blipFill>
            <a:blip r:embed="rId6" cstate="email"/>
            <a:stretch>
              <a:fillRect/>
            </a:stretch>
          </p:blipFill>
          <p:spPr>
            <a:xfrm>
              <a:off x="2710500" y="4095748"/>
              <a:ext cx="294641" cy="914400"/>
            </a:xfrm>
            <a:prstGeom prst="rect">
              <a:avLst/>
            </a:prstGeom>
          </p:spPr>
        </p:pic>
      </p:grpSp>
      <p:grpSp>
        <p:nvGrpSpPr>
          <p:cNvPr id="5" name="Group 84"/>
          <p:cNvGrpSpPr/>
          <p:nvPr/>
        </p:nvGrpSpPr>
        <p:grpSpPr>
          <a:xfrm>
            <a:off x="3405185" y="3165078"/>
            <a:ext cx="557215" cy="914400"/>
            <a:chOff x="2447926" y="4095748"/>
            <a:chExt cx="557215" cy="914400"/>
          </a:xfrm>
        </p:grpSpPr>
        <p:pic>
          <p:nvPicPr>
            <p:cNvPr id="86" name="Picture 85" descr="Sequoia_1.png"/>
            <p:cNvPicPr>
              <a:picLocks noChangeAspect="1"/>
            </p:cNvPicPr>
            <p:nvPr/>
          </p:nvPicPr>
          <p:blipFill>
            <a:blip r:embed="rId6" cstate="email"/>
            <a:stretch>
              <a:fillRect/>
            </a:stretch>
          </p:blipFill>
          <p:spPr>
            <a:xfrm>
              <a:off x="2447926" y="4095748"/>
              <a:ext cx="294641" cy="914400"/>
            </a:xfrm>
            <a:prstGeom prst="rect">
              <a:avLst/>
            </a:prstGeom>
          </p:spPr>
        </p:pic>
        <p:pic>
          <p:nvPicPr>
            <p:cNvPr id="87" name="Picture 86" descr="Sequoia_1.png"/>
            <p:cNvPicPr>
              <a:picLocks noChangeAspect="1"/>
            </p:cNvPicPr>
            <p:nvPr/>
          </p:nvPicPr>
          <p:blipFill>
            <a:blip r:embed="rId6" cstate="email"/>
            <a:stretch>
              <a:fillRect/>
            </a:stretch>
          </p:blipFill>
          <p:spPr>
            <a:xfrm>
              <a:off x="2710500" y="4095748"/>
              <a:ext cx="294641" cy="914400"/>
            </a:xfrm>
            <a:prstGeom prst="rect">
              <a:avLst/>
            </a:prstGeom>
          </p:spPr>
        </p:pic>
      </p:grpSp>
      <p:pic>
        <p:nvPicPr>
          <p:cNvPr id="88" name="Picture 87" descr="shelf cabinet.JPG"/>
          <p:cNvPicPr>
            <a:picLocks noChangeAspect="1"/>
          </p:cNvPicPr>
          <p:nvPr/>
        </p:nvPicPr>
        <p:blipFill>
          <a:blip r:embed="rId7" cstate="email"/>
          <a:stretch>
            <a:fillRect/>
          </a:stretch>
        </p:blipFill>
        <p:spPr>
          <a:xfrm>
            <a:off x="3938585" y="3160315"/>
            <a:ext cx="275610" cy="914400"/>
          </a:xfrm>
          <a:prstGeom prst="rect">
            <a:avLst/>
          </a:prstGeom>
        </p:spPr>
      </p:pic>
      <p:pic>
        <p:nvPicPr>
          <p:cNvPr id="89" name="Picture 88" descr="shelf cabinet.JPG"/>
          <p:cNvPicPr>
            <a:picLocks noChangeAspect="1"/>
          </p:cNvPicPr>
          <p:nvPr/>
        </p:nvPicPr>
        <p:blipFill>
          <a:blip r:embed="rId7" cstate="email"/>
          <a:stretch>
            <a:fillRect/>
          </a:stretch>
        </p:blipFill>
        <p:spPr>
          <a:xfrm>
            <a:off x="3153390" y="3174596"/>
            <a:ext cx="275610" cy="914400"/>
          </a:xfrm>
          <a:prstGeom prst="rect">
            <a:avLst/>
          </a:prstGeom>
        </p:spPr>
      </p:pic>
      <p:pic>
        <p:nvPicPr>
          <p:cNvPr id="90" name="Picture 89" descr="Sequoia_1lrg.png"/>
          <p:cNvPicPr>
            <a:picLocks noChangeAspect="1"/>
          </p:cNvPicPr>
          <p:nvPr/>
        </p:nvPicPr>
        <p:blipFill>
          <a:blip r:embed="rId8" cstate="email"/>
          <a:stretch>
            <a:fillRect/>
          </a:stretch>
        </p:blipFill>
        <p:spPr>
          <a:xfrm>
            <a:off x="4652963" y="2603100"/>
            <a:ext cx="295910" cy="914400"/>
          </a:xfrm>
          <a:prstGeom prst="rect">
            <a:avLst/>
          </a:prstGeom>
        </p:spPr>
      </p:pic>
      <p:pic>
        <p:nvPicPr>
          <p:cNvPr id="91" name="Picture 90" descr="shelf cabinet.JPG"/>
          <p:cNvPicPr>
            <a:picLocks noChangeAspect="1"/>
          </p:cNvPicPr>
          <p:nvPr/>
        </p:nvPicPr>
        <p:blipFill>
          <a:blip r:embed="rId7" cstate="email"/>
          <a:stretch>
            <a:fillRect/>
          </a:stretch>
        </p:blipFill>
        <p:spPr>
          <a:xfrm>
            <a:off x="4919659" y="2603100"/>
            <a:ext cx="275610" cy="914400"/>
          </a:xfrm>
          <a:prstGeom prst="rect">
            <a:avLst/>
          </a:prstGeom>
        </p:spPr>
      </p:pic>
      <p:pic>
        <p:nvPicPr>
          <p:cNvPr id="92" name="Picture 91" descr="shelf cabinet.JPG"/>
          <p:cNvPicPr>
            <a:picLocks noChangeAspect="1"/>
          </p:cNvPicPr>
          <p:nvPr/>
        </p:nvPicPr>
        <p:blipFill>
          <a:blip r:embed="rId7" cstate="email"/>
          <a:stretch>
            <a:fillRect/>
          </a:stretch>
        </p:blipFill>
        <p:spPr>
          <a:xfrm>
            <a:off x="4419600" y="2603100"/>
            <a:ext cx="275610" cy="914400"/>
          </a:xfrm>
          <a:prstGeom prst="rect">
            <a:avLst/>
          </a:prstGeom>
        </p:spPr>
      </p:pic>
      <p:pic>
        <p:nvPicPr>
          <p:cNvPr id="93" name="Picture 92" descr="shelf cabinet.JPG"/>
          <p:cNvPicPr>
            <a:picLocks noChangeAspect="1"/>
          </p:cNvPicPr>
          <p:nvPr/>
        </p:nvPicPr>
        <p:blipFill>
          <a:blip r:embed="rId7" cstate="email"/>
          <a:stretch>
            <a:fillRect/>
          </a:stretch>
        </p:blipFill>
        <p:spPr>
          <a:xfrm>
            <a:off x="5176837" y="2603100"/>
            <a:ext cx="275610" cy="914400"/>
          </a:xfrm>
          <a:prstGeom prst="rect">
            <a:avLst/>
          </a:prstGeom>
        </p:spPr>
      </p:pic>
      <p:pic>
        <p:nvPicPr>
          <p:cNvPr id="95" name="Picture 94" descr="Sequoia_1lrg.png"/>
          <p:cNvPicPr>
            <a:picLocks noChangeAspect="1"/>
          </p:cNvPicPr>
          <p:nvPr/>
        </p:nvPicPr>
        <p:blipFill>
          <a:blip r:embed="rId8" cstate="email"/>
          <a:stretch>
            <a:fillRect/>
          </a:stretch>
        </p:blipFill>
        <p:spPr>
          <a:xfrm>
            <a:off x="5867400" y="2298300"/>
            <a:ext cx="295910" cy="914400"/>
          </a:xfrm>
          <a:prstGeom prst="rect">
            <a:avLst/>
          </a:prstGeom>
        </p:spPr>
      </p:pic>
      <p:pic>
        <p:nvPicPr>
          <p:cNvPr id="96" name="Picture 95" descr="Sequoia_1lrg.png"/>
          <p:cNvPicPr>
            <a:picLocks noChangeAspect="1"/>
          </p:cNvPicPr>
          <p:nvPr/>
        </p:nvPicPr>
        <p:blipFill>
          <a:blip r:embed="rId8" cstate="email"/>
          <a:stretch>
            <a:fillRect/>
          </a:stretch>
        </p:blipFill>
        <p:spPr>
          <a:xfrm>
            <a:off x="6134104" y="2298300"/>
            <a:ext cx="295910" cy="914400"/>
          </a:xfrm>
          <a:prstGeom prst="rect">
            <a:avLst/>
          </a:prstGeom>
        </p:spPr>
      </p:pic>
      <p:pic>
        <p:nvPicPr>
          <p:cNvPr id="97" name="Picture 96" descr="shelf cabinet.JPG"/>
          <p:cNvPicPr>
            <a:picLocks noChangeAspect="1"/>
          </p:cNvPicPr>
          <p:nvPr/>
        </p:nvPicPr>
        <p:blipFill>
          <a:blip r:embed="rId7" cstate="email"/>
          <a:stretch>
            <a:fillRect/>
          </a:stretch>
        </p:blipFill>
        <p:spPr>
          <a:xfrm>
            <a:off x="6405555" y="2298300"/>
            <a:ext cx="275610" cy="914400"/>
          </a:xfrm>
          <a:prstGeom prst="rect">
            <a:avLst/>
          </a:prstGeom>
        </p:spPr>
      </p:pic>
      <p:pic>
        <p:nvPicPr>
          <p:cNvPr id="98" name="Picture 97" descr="shelf cabinet.JPG"/>
          <p:cNvPicPr>
            <a:picLocks noChangeAspect="1"/>
          </p:cNvPicPr>
          <p:nvPr/>
        </p:nvPicPr>
        <p:blipFill>
          <a:blip r:embed="rId7" cstate="email"/>
          <a:stretch>
            <a:fillRect/>
          </a:stretch>
        </p:blipFill>
        <p:spPr>
          <a:xfrm>
            <a:off x="6662733" y="2298300"/>
            <a:ext cx="275610" cy="914400"/>
          </a:xfrm>
          <a:prstGeom prst="rect">
            <a:avLst/>
          </a:prstGeom>
        </p:spPr>
      </p:pic>
      <p:pic>
        <p:nvPicPr>
          <p:cNvPr id="99" name="Picture 98" descr="shelf cabinet.JPG"/>
          <p:cNvPicPr>
            <a:picLocks noChangeAspect="1"/>
          </p:cNvPicPr>
          <p:nvPr/>
        </p:nvPicPr>
        <p:blipFill>
          <a:blip r:embed="rId7" cstate="email"/>
          <a:stretch>
            <a:fillRect/>
          </a:stretch>
        </p:blipFill>
        <p:spPr>
          <a:xfrm>
            <a:off x="5638800" y="2298300"/>
            <a:ext cx="275610" cy="914400"/>
          </a:xfrm>
          <a:prstGeom prst="rect">
            <a:avLst/>
          </a:prstGeom>
        </p:spPr>
      </p:pic>
      <p:grpSp>
        <p:nvGrpSpPr>
          <p:cNvPr id="6" name="Group 114"/>
          <p:cNvGrpSpPr/>
          <p:nvPr/>
        </p:nvGrpSpPr>
        <p:grpSpPr>
          <a:xfrm>
            <a:off x="7162800" y="1612500"/>
            <a:ext cx="1819274" cy="914400"/>
            <a:chOff x="7162800" y="2209800"/>
            <a:chExt cx="1819274" cy="914400"/>
          </a:xfrm>
        </p:grpSpPr>
        <p:pic>
          <p:nvPicPr>
            <p:cNvPr id="100" name="Picture 99" descr="Sequoia_1lrg.png"/>
            <p:cNvPicPr>
              <a:picLocks noChangeAspect="1"/>
            </p:cNvPicPr>
            <p:nvPr/>
          </p:nvPicPr>
          <p:blipFill>
            <a:blip r:embed="rId8" cstate="email"/>
            <a:stretch>
              <a:fillRect/>
            </a:stretch>
          </p:blipFill>
          <p:spPr>
            <a:xfrm>
              <a:off x="7658096" y="2209800"/>
              <a:ext cx="295910" cy="914400"/>
            </a:xfrm>
            <a:prstGeom prst="rect">
              <a:avLst/>
            </a:prstGeom>
          </p:spPr>
        </p:pic>
        <p:pic>
          <p:nvPicPr>
            <p:cNvPr id="101" name="Picture 100" descr="Sequoia_1lrg.png"/>
            <p:cNvPicPr>
              <a:picLocks noChangeAspect="1"/>
            </p:cNvPicPr>
            <p:nvPr/>
          </p:nvPicPr>
          <p:blipFill>
            <a:blip r:embed="rId8" cstate="email"/>
            <a:stretch>
              <a:fillRect/>
            </a:stretch>
          </p:blipFill>
          <p:spPr>
            <a:xfrm>
              <a:off x="7924800" y="2209800"/>
              <a:ext cx="295910" cy="914400"/>
            </a:xfrm>
            <a:prstGeom prst="rect">
              <a:avLst/>
            </a:prstGeom>
          </p:spPr>
        </p:pic>
        <p:pic>
          <p:nvPicPr>
            <p:cNvPr id="102" name="Picture 101" descr="shelf cabinet.JPG"/>
            <p:cNvPicPr>
              <a:picLocks noChangeAspect="1"/>
            </p:cNvPicPr>
            <p:nvPr/>
          </p:nvPicPr>
          <p:blipFill>
            <a:blip r:embed="rId7" cstate="email"/>
            <a:stretch>
              <a:fillRect/>
            </a:stretch>
          </p:blipFill>
          <p:spPr>
            <a:xfrm>
              <a:off x="8196251" y="2209800"/>
              <a:ext cx="275610" cy="914400"/>
            </a:xfrm>
            <a:prstGeom prst="rect">
              <a:avLst/>
            </a:prstGeom>
          </p:spPr>
        </p:pic>
        <p:pic>
          <p:nvPicPr>
            <p:cNvPr id="103" name="Picture 102" descr="shelf cabinet.JPG"/>
            <p:cNvPicPr>
              <a:picLocks noChangeAspect="1"/>
            </p:cNvPicPr>
            <p:nvPr/>
          </p:nvPicPr>
          <p:blipFill>
            <a:blip r:embed="rId7" cstate="email"/>
            <a:stretch>
              <a:fillRect/>
            </a:stretch>
          </p:blipFill>
          <p:spPr>
            <a:xfrm>
              <a:off x="8453429" y="2209800"/>
              <a:ext cx="275610" cy="914400"/>
            </a:xfrm>
            <a:prstGeom prst="rect">
              <a:avLst/>
            </a:prstGeom>
          </p:spPr>
        </p:pic>
        <p:pic>
          <p:nvPicPr>
            <p:cNvPr id="104" name="Picture 103" descr="shelf cabinet.JPG"/>
            <p:cNvPicPr>
              <a:picLocks noChangeAspect="1"/>
            </p:cNvPicPr>
            <p:nvPr/>
          </p:nvPicPr>
          <p:blipFill>
            <a:blip r:embed="rId7" cstate="email"/>
            <a:stretch>
              <a:fillRect/>
            </a:stretch>
          </p:blipFill>
          <p:spPr>
            <a:xfrm>
              <a:off x="7429496" y="2209800"/>
              <a:ext cx="275610" cy="914400"/>
            </a:xfrm>
            <a:prstGeom prst="rect">
              <a:avLst/>
            </a:prstGeom>
          </p:spPr>
        </p:pic>
        <p:pic>
          <p:nvPicPr>
            <p:cNvPr id="105" name="Picture 104" descr="shelf cabinet.JPG"/>
            <p:cNvPicPr>
              <a:picLocks noChangeAspect="1"/>
            </p:cNvPicPr>
            <p:nvPr/>
          </p:nvPicPr>
          <p:blipFill>
            <a:blip r:embed="rId7" cstate="email"/>
            <a:stretch>
              <a:fillRect/>
            </a:stretch>
          </p:blipFill>
          <p:spPr>
            <a:xfrm>
              <a:off x="7162800" y="2209800"/>
              <a:ext cx="275610" cy="914400"/>
            </a:xfrm>
            <a:prstGeom prst="rect">
              <a:avLst/>
            </a:prstGeom>
          </p:spPr>
        </p:pic>
        <p:pic>
          <p:nvPicPr>
            <p:cNvPr id="106" name="Picture 105" descr="shelf cabinet.JPG"/>
            <p:cNvPicPr>
              <a:picLocks noChangeAspect="1"/>
            </p:cNvPicPr>
            <p:nvPr/>
          </p:nvPicPr>
          <p:blipFill>
            <a:blip r:embed="rId7" cstate="email"/>
            <a:stretch>
              <a:fillRect/>
            </a:stretch>
          </p:blipFill>
          <p:spPr>
            <a:xfrm>
              <a:off x="8706464" y="2209800"/>
              <a:ext cx="275610" cy="914400"/>
            </a:xfrm>
            <a:prstGeom prst="rect">
              <a:avLst/>
            </a:prstGeom>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50000" decel="50000" autoRev="1" fill="hold" grpId="0" nodeType="afterEffect">
                                  <p:stCondLst>
                                    <p:cond delay="0"/>
                                  </p:stCondLst>
                                  <p:childTnLst>
                                    <p:animScale>
                                      <p:cBhvr>
                                        <p:cTn id="6" dur="2000" fill="hold"/>
                                        <p:tgtEl>
                                          <p:spTgt spid="4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0" name="Rectangle 4"/>
          <p:cNvSpPr>
            <a:spLocks noGrp="1" noChangeArrowheads="1"/>
          </p:cNvSpPr>
          <p:nvPr>
            <p:ph type="title"/>
          </p:nvPr>
        </p:nvSpPr>
        <p:spPr/>
        <p:txBody>
          <a:bodyPr/>
          <a:lstStyle/>
          <a:p>
            <a:r>
              <a:rPr lang="en-US" dirty="0" smtClean="0"/>
              <a:t>V-Series Open Storage Controllers</a:t>
            </a:r>
          </a:p>
        </p:txBody>
      </p:sp>
      <p:sp>
        <p:nvSpPr>
          <p:cNvPr id="26626" name="Slide Number Placeholder 1"/>
          <p:cNvSpPr>
            <a:spLocks noGrp="1"/>
          </p:cNvSpPr>
          <p:nvPr>
            <p:ph type="sldNum" sz="quarter" idx="10"/>
          </p:nvPr>
        </p:nvSpPr>
        <p:spPr/>
        <p:txBody>
          <a:bodyPr/>
          <a:lstStyle/>
          <a:p>
            <a:fld id="{A2B6E912-BFB9-45F0-968B-6DF3DEBB8B89}" type="slidenum">
              <a:rPr lang="en-US" smtClean="0"/>
              <a:pPr/>
              <a:t>15</a:t>
            </a:fld>
            <a:endParaRPr lang="en-US" dirty="0"/>
          </a:p>
        </p:txBody>
      </p:sp>
      <p:sp>
        <p:nvSpPr>
          <p:cNvPr id="26629" name="Text Box 3"/>
          <p:cNvSpPr txBox="1">
            <a:spLocks noChangeArrowheads="1"/>
          </p:cNvSpPr>
          <p:nvPr/>
        </p:nvSpPr>
        <p:spPr bwMode="auto">
          <a:xfrm>
            <a:off x="417286" y="5029200"/>
            <a:ext cx="8726714" cy="461665"/>
          </a:xfrm>
          <a:prstGeom prst="rect">
            <a:avLst/>
          </a:prstGeom>
          <a:solidFill>
            <a:schemeClr val="tx2"/>
          </a:solidFill>
          <a:ln w="12700">
            <a:noFill/>
            <a:miter lim="800000"/>
            <a:headEnd/>
            <a:tailEnd/>
          </a:ln>
        </p:spPr>
        <p:txBody>
          <a:bodyPr wrap="square" tIns="91440" bIns="91440">
            <a:spAutoFit/>
          </a:bodyPr>
          <a:lstStyle/>
          <a:p>
            <a:pPr marL="227013" algn="l" rtl="0" eaLnBrk="0" fontAlgn="base" hangingPunct="0">
              <a:spcBef>
                <a:spcPct val="0"/>
              </a:spcBef>
              <a:spcAft>
                <a:spcPct val="0"/>
              </a:spcAft>
            </a:pPr>
            <a:r>
              <a:rPr lang="en-US" sz="1800" kern="1200" dirty="0" err="1" smtClean="0">
                <a:solidFill>
                  <a:schemeClr val="bg1"/>
                </a:solidFill>
                <a:latin typeface="Arial" pitchFamily="34" charset="0"/>
                <a:ea typeface="+mn-ea"/>
                <a:cs typeface="+mn-cs"/>
              </a:rPr>
              <a:t>Suporta</a:t>
            </a:r>
            <a:r>
              <a:rPr lang="en-US" sz="1800" kern="1200" dirty="0" smtClean="0">
                <a:solidFill>
                  <a:schemeClr val="bg1"/>
                </a:solidFill>
                <a:latin typeface="Arial" pitchFamily="34" charset="0"/>
                <a:ea typeface="+mn-ea"/>
                <a:cs typeface="+mn-cs"/>
              </a:rPr>
              <a:t> </a:t>
            </a:r>
            <a:r>
              <a:rPr lang="en-US" sz="1800" kern="1200" dirty="0">
                <a:solidFill>
                  <a:schemeClr val="bg1"/>
                </a:solidFill>
                <a:latin typeface="Arial" pitchFamily="34" charset="0"/>
                <a:ea typeface="+mn-ea"/>
                <a:cs typeface="+mn-cs"/>
              </a:rPr>
              <a:t>Disk Arrays </a:t>
            </a:r>
            <a:r>
              <a:rPr lang="en-US" sz="1800" kern="1200" dirty="0" smtClean="0">
                <a:solidFill>
                  <a:schemeClr val="bg1"/>
                </a:solidFill>
                <a:latin typeface="Arial" pitchFamily="34" charset="0"/>
                <a:ea typeface="+mn-ea"/>
                <a:cs typeface="+mn-cs"/>
              </a:rPr>
              <a:t>da </a:t>
            </a:r>
            <a:r>
              <a:rPr lang="en-US" sz="1800" kern="1200" dirty="0" err="1" smtClean="0">
                <a:solidFill>
                  <a:schemeClr val="bg1"/>
                </a:solidFill>
                <a:latin typeface="Arial" pitchFamily="34" charset="0"/>
                <a:ea typeface="+mn-ea"/>
                <a:cs typeface="+mn-cs"/>
              </a:rPr>
              <a:t>maioria</a:t>
            </a:r>
            <a:r>
              <a:rPr lang="en-US" sz="1800" kern="1200" dirty="0" smtClean="0">
                <a:solidFill>
                  <a:schemeClr val="bg1"/>
                </a:solidFill>
                <a:latin typeface="Arial" pitchFamily="34" charset="0"/>
                <a:ea typeface="+mn-ea"/>
                <a:cs typeface="+mn-cs"/>
              </a:rPr>
              <a:t> dos </a:t>
            </a:r>
            <a:r>
              <a:rPr lang="en-US" sz="1800" kern="1200" dirty="0" err="1" smtClean="0">
                <a:solidFill>
                  <a:schemeClr val="bg1"/>
                </a:solidFill>
                <a:latin typeface="Arial" pitchFamily="34" charset="0"/>
                <a:ea typeface="+mn-ea"/>
                <a:cs typeface="+mn-cs"/>
              </a:rPr>
              <a:t>fabricantes</a:t>
            </a:r>
            <a:endParaRPr lang="en-US" sz="1800" kern="1200" dirty="0">
              <a:solidFill>
                <a:schemeClr val="bg1"/>
              </a:solidFill>
              <a:latin typeface="Arial" pitchFamily="34" charset="0"/>
              <a:ea typeface="+mn-ea"/>
              <a:cs typeface="+mn-cs"/>
            </a:endParaRPr>
          </a:p>
        </p:txBody>
      </p:sp>
      <p:pic>
        <p:nvPicPr>
          <p:cNvPr id="26652" name="Picture 6" descr="HP logo"/>
          <p:cNvPicPr>
            <a:picLocks noChangeAspect="1" noChangeArrowheads="1"/>
          </p:cNvPicPr>
          <p:nvPr/>
        </p:nvPicPr>
        <p:blipFill>
          <a:blip r:embed="rId3" cstate="email"/>
          <a:srcRect/>
          <a:stretch>
            <a:fillRect/>
          </a:stretch>
        </p:blipFill>
        <p:spPr bwMode="auto">
          <a:xfrm>
            <a:off x="4090618" y="5667151"/>
            <a:ext cx="773913" cy="564694"/>
          </a:xfrm>
          <a:prstGeom prst="rect">
            <a:avLst/>
          </a:prstGeom>
          <a:noFill/>
          <a:ln w="9525">
            <a:noFill/>
            <a:miter lim="800000"/>
            <a:headEnd/>
            <a:tailEnd/>
          </a:ln>
        </p:spPr>
      </p:pic>
      <p:pic>
        <p:nvPicPr>
          <p:cNvPr id="26653" name="Picture 7" descr="IBM logo"/>
          <p:cNvPicPr>
            <a:picLocks noChangeAspect="1" noChangeArrowheads="1"/>
          </p:cNvPicPr>
          <p:nvPr/>
        </p:nvPicPr>
        <p:blipFill>
          <a:blip r:embed="rId4" cstate="email"/>
          <a:srcRect/>
          <a:stretch>
            <a:fillRect/>
          </a:stretch>
        </p:blipFill>
        <p:spPr bwMode="auto">
          <a:xfrm>
            <a:off x="1274082" y="5693562"/>
            <a:ext cx="1058668" cy="427608"/>
          </a:xfrm>
          <a:prstGeom prst="rect">
            <a:avLst/>
          </a:prstGeom>
          <a:noFill/>
          <a:ln w="9525">
            <a:noFill/>
            <a:miter lim="800000"/>
            <a:headEnd/>
            <a:tailEnd/>
          </a:ln>
        </p:spPr>
      </p:pic>
      <p:pic>
        <p:nvPicPr>
          <p:cNvPr id="26654" name="Picture 8" descr="Hitachi large"/>
          <p:cNvPicPr>
            <a:picLocks noChangeAspect="1" noChangeArrowheads="1"/>
          </p:cNvPicPr>
          <p:nvPr/>
        </p:nvPicPr>
        <p:blipFill>
          <a:blip r:embed="rId5" cstate="email"/>
          <a:srcRect/>
          <a:stretch>
            <a:fillRect/>
          </a:stretch>
        </p:blipFill>
        <p:spPr bwMode="auto">
          <a:xfrm>
            <a:off x="2535743" y="5757703"/>
            <a:ext cx="1343423" cy="345859"/>
          </a:xfrm>
          <a:prstGeom prst="rect">
            <a:avLst/>
          </a:prstGeom>
          <a:noFill/>
          <a:ln w="9525">
            <a:noFill/>
            <a:miter lim="800000"/>
            <a:headEnd/>
            <a:tailEnd/>
          </a:ln>
        </p:spPr>
      </p:pic>
      <p:pic>
        <p:nvPicPr>
          <p:cNvPr id="26655" name="Picture 9" descr="emc_logo"/>
          <p:cNvPicPr>
            <a:picLocks noChangeAspect="1" noChangeArrowheads="1"/>
          </p:cNvPicPr>
          <p:nvPr/>
        </p:nvPicPr>
        <p:blipFill>
          <a:blip r:embed="rId6" cstate="email"/>
          <a:srcRect/>
          <a:stretch>
            <a:fillRect/>
          </a:stretch>
        </p:blipFill>
        <p:spPr bwMode="auto">
          <a:xfrm>
            <a:off x="5097128" y="5691047"/>
            <a:ext cx="1131971" cy="425092"/>
          </a:xfrm>
          <a:prstGeom prst="rect">
            <a:avLst/>
          </a:prstGeom>
          <a:noFill/>
          <a:ln w="9525">
            <a:noFill/>
            <a:miter lim="800000"/>
            <a:headEnd/>
            <a:tailEnd/>
          </a:ln>
        </p:spPr>
      </p:pic>
      <p:pic>
        <p:nvPicPr>
          <p:cNvPr id="26656" name="Picture 10" descr="Fujitsu logo"/>
          <p:cNvPicPr>
            <a:picLocks noChangeAspect="1" noChangeArrowheads="1"/>
          </p:cNvPicPr>
          <p:nvPr/>
        </p:nvPicPr>
        <p:blipFill>
          <a:blip r:embed="rId7" cstate="email"/>
          <a:srcRect/>
          <a:stretch>
            <a:fillRect/>
          </a:stretch>
        </p:blipFill>
        <p:spPr bwMode="auto">
          <a:xfrm>
            <a:off x="6378524" y="5584145"/>
            <a:ext cx="1137610" cy="628835"/>
          </a:xfrm>
          <a:prstGeom prst="rect">
            <a:avLst/>
          </a:prstGeom>
          <a:noFill/>
          <a:ln w="9525">
            <a:noFill/>
            <a:miter lim="800000"/>
            <a:headEnd/>
            <a:tailEnd/>
          </a:ln>
        </p:spPr>
      </p:pic>
      <p:pic>
        <p:nvPicPr>
          <p:cNvPr id="26657" name="Picture 11" descr="logo_3par"/>
          <p:cNvPicPr>
            <a:picLocks noChangeAspect="1" noChangeArrowheads="1"/>
          </p:cNvPicPr>
          <p:nvPr/>
        </p:nvPicPr>
        <p:blipFill>
          <a:blip r:embed="rId8" cstate="email">
            <a:extLst>
              <a:ext uri="{28A0092B-C50C-407E-A947-70E740481C1C}">
                <a14:useLocalDpi xmlns:a14="http://schemas.microsoft.com/office/drawing/2010/main"/>
              </a:ext>
            </a:extLst>
          </a:blip>
          <a:srcRect r="15551"/>
          <a:stretch>
            <a:fillRect/>
          </a:stretch>
        </p:blipFill>
        <p:spPr bwMode="auto">
          <a:xfrm>
            <a:off x="7561244" y="5609298"/>
            <a:ext cx="1428542" cy="582301"/>
          </a:xfrm>
          <a:prstGeom prst="rect">
            <a:avLst/>
          </a:prstGeom>
          <a:noFill/>
          <a:ln w="9525">
            <a:noFill/>
            <a:miter lim="800000"/>
            <a:headEnd/>
            <a:tailEnd/>
          </a:ln>
        </p:spPr>
      </p:pic>
      <p:grpSp>
        <p:nvGrpSpPr>
          <p:cNvPr id="2" name="Group 25"/>
          <p:cNvGrpSpPr>
            <a:grpSpLocks/>
          </p:cNvGrpSpPr>
          <p:nvPr/>
        </p:nvGrpSpPr>
        <p:grpSpPr bwMode="auto">
          <a:xfrm>
            <a:off x="475344" y="5651273"/>
            <a:ext cx="540656" cy="562655"/>
            <a:chOff x="142" y="163"/>
            <a:chExt cx="648" cy="745"/>
          </a:xfrm>
        </p:grpSpPr>
        <p:sp>
          <p:nvSpPr>
            <p:cNvPr id="26644" name="Freeform 26"/>
            <p:cNvSpPr>
              <a:spLocks/>
            </p:cNvSpPr>
            <p:nvPr/>
          </p:nvSpPr>
          <p:spPr bwMode="black">
            <a:xfrm>
              <a:off x="142" y="761"/>
              <a:ext cx="106" cy="120"/>
            </a:xfrm>
            <a:custGeom>
              <a:avLst/>
              <a:gdLst>
                <a:gd name="T0" fmla="*/ 0 w 106"/>
                <a:gd name="T1" fmla="*/ 0 h 120"/>
                <a:gd name="T2" fmla="*/ 24 w 106"/>
                <a:gd name="T3" fmla="*/ 0 h 120"/>
                <a:gd name="T4" fmla="*/ 80 w 106"/>
                <a:gd name="T5" fmla="*/ 74 h 120"/>
                <a:gd name="T6" fmla="*/ 80 w 106"/>
                <a:gd name="T7" fmla="*/ 0 h 120"/>
                <a:gd name="T8" fmla="*/ 106 w 106"/>
                <a:gd name="T9" fmla="*/ 0 h 120"/>
                <a:gd name="T10" fmla="*/ 106 w 106"/>
                <a:gd name="T11" fmla="*/ 120 h 120"/>
                <a:gd name="T12" fmla="*/ 84 w 106"/>
                <a:gd name="T13" fmla="*/ 120 h 120"/>
                <a:gd name="T14" fmla="*/ 26 w 106"/>
                <a:gd name="T15" fmla="*/ 44 h 120"/>
                <a:gd name="T16" fmla="*/ 26 w 106"/>
                <a:gd name="T17" fmla="*/ 120 h 120"/>
                <a:gd name="T18" fmla="*/ 0 w 106"/>
                <a:gd name="T19" fmla="*/ 120 h 120"/>
                <a:gd name="T20" fmla="*/ 0 w 106"/>
                <a:gd name="T21" fmla="*/ 0 h 1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6"/>
                <a:gd name="T34" fmla="*/ 0 h 120"/>
                <a:gd name="T35" fmla="*/ 106 w 106"/>
                <a:gd name="T36" fmla="*/ 120 h 1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6" h="120">
                  <a:moveTo>
                    <a:pt x="0" y="0"/>
                  </a:moveTo>
                  <a:lnTo>
                    <a:pt x="24" y="0"/>
                  </a:lnTo>
                  <a:lnTo>
                    <a:pt x="80" y="74"/>
                  </a:lnTo>
                  <a:lnTo>
                    <a:pt x="80" y="0"/>
                  </a:lnTo>
                  <a:lnTo>
                    <a:pt x="106" y="0"/>
                  </a:lnTo>
                  <a:lnTo>
                    <a:pt x="106" y="120"/>
                  </a:lnTo>
                  <a:lnTo>
                    <a:pt x="84" y="120"/>
                  </a:lnTo>
                  <a:lnTo>
                    <a:pt x="26" y="44"/>
                  </a:lnTo>
                  <a:lnTo>
                    <a:pt x="26" y="120"/>
                  </a:lnTo>
                  <a:lnTo>
                    <a:pt x="0" y="120"/>
                  </a:lnTo>
                  <a:lnTo>
                    <a:pt x="0" y="0"/>
                  </a:lnTo>
                  <a:close/>
                </a:path>
              </a:pathLst>
            </a:custGeom>
            <a:solidFill>
              <a:srgbClr val="000000"/>
            </a:solidFill>
            <a:ln w="9525">
              <a:noFill/>
              <a:round/>
              <a:headEnd/>
              <a:tailEnd/>
            </a:ln>
          </p:spPr>
          <p:txBody>
            <a:bodyPr/>
            <a:lstStyle/>
            <a:p>
              <a:pPr algn="ctr" rtl="0" eaLnBrk="0" fontAlgn="base" hangingPunct="0">
                <a:spcBef>
                  <a:spcPct val="0"/>
                </a:spcBef>
                <a:spcAft>
                  <a:spcPct val="0"/>
                </a:spcAft>
                <a:buClr>
                  <a:srgbClr val="58A618"/>
                </a:buClr>
                <a:buFont typeface="Wingdings 2" pitchFamily="18" charset="2"/>
                <a:buNone/>
              </a:pPr>
              <a:endParaRPr lang="en-US" sz="2000" kern="1200" dirty="0">
                <a:solidFill>
                  <a:srgbClr val="000000"/>
                </a:solidFill>
                <a:latin typeface="Arial" pitchFamily="34" charset="0"/>
                <a:ea typeface="+mn-ea"/>
                <a:cs typeface="+mn-cs"/>
              </a:endParaRPr>
            </a:p>
          </p:txBody>
        </p:sp>
        <p:sp>
          <p:nvSpPr>
            <p:cNvPr id="26645" name="Freeform 27"/>
            <p:cNvSpPr>
              <a:spLocks noEditPoints="1"/>
            </p:cNvSpPr>
            <p:nvPr/>
          </p:nvSpPr>
          <p:spPr bwMode="black">
            <a:xfrm>
              <a:off x="261" y="787"/>
              <a:ext cx="89" cy="96"/>
            </a:xfrm>
            <a:custGeom>
              <a:avLst/>
              <a:gdLst>
                <a:gd name="T0" fmla="*/ 0 w 107"/>
                <a:gd name="T1" fmla="*/ 8 h 114"/>
                <a:gd name="T2" fmla="*/ 0 w 107"/>
                <a:gd name="T3" fmla="*/ 8 h 114"/>
                <a:gd name="T4" fmla="*/ 7 w 107"/>
                <a:gd name="T5" fmla="*/ 0 h 114"/>
                <a:gd name="T6" fmla="*/ 14 w 107"/>
                <a:gd name="T7" fmla="*/ 9 h 114"/>
                <a:gd name="T8" fmla="*/ 14 w 107"/>
                <a:gd name="T9" fmla="*/ 10 h 114"/>
                <a:gd name="T10" fmla="*/ 4 w 107"/>
                <a:gd name="T11" fmla="*/ 10 h 114"/>
                <a:gd name="T12" fmla="*/ 7 w 107"/>
                <a:gd name="T13" fmla="*/ 13 h 114"/>
                <a:gd name="T14" fmla="*/ 10 w 107"/>
                <a:gd name="T15" fmla="*/ 12 h 114"/>
                <a:gd name="T16" fmla="*/ 13 w 107"/>
                <a:gd name="T17" fmla="*/ 14 h 114"/>
                <a:gd name="T18" fmla="*/ 7 w 107"/>
                <a:gd name="T19" fmla="*/ 17 h 114"/>
                <a:gd name="T20" fmla="*/ 0 w 107"/>
                <a:gd name="T21" fmla="*/ 8 h 114"/>
                <a:gd name="T22" fmla="*/ 10 w 107"/>
                <a:gd name="T23" fmla="*/ 7 h 114"/>
                <a:gd name="T24" fmla="*/ 7 w 107"/>
                <a:gd name="T25" fmla="*/ 4 h 114"/>
                <a:gd name="T26" fmla="*/ 4 w 107"/>
                <a:gd name="T27" fmla="*/ 7 h 114"/>
                <a:gd name="T28" fmla="*/ 10 w 107"/>
                <a:gd name="T29" fmla="*/ 7 h 1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7"/>
                <a:gd name="T46" fmla="*/ 0 h 114"/>
                <a:gd name="T47" fmla="*/ 107 w 107"/>
                <a:gd name="T48" fmla="*/ 114 h 1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7" h="114">
                  <a:moveTo>
                    <a:pt x="0" y="58"/>
                  </a:moveTo>
                  <a:cubicBezTo>
                    <a:pt x="0" y="57"/>
                    <a:pt x="0" y="57"/>
                    <a:pt x="0" y="57"/>
                  </a:cubicBezTo>
                  <a:cubicBezTo>
                    <a:pt x="0" y="26"/>
                    <a:pt x="22" y="0"/>
                    <a:pt x="54" y="0"/>
                  </a:cubicBezTo>
                  <a:cubicBezTo>
                    <a:pt x="91" y="0"/>
                    <a:pt x="107" y="29"/>
                    <a:pt x="107" y="60"/>
                  </a:cubicBezTo>
                  <a:cubicBezTo>
                    <a:pt x="107" y="62"/>
                    <a:pt x="107" y="65"/>
                    <a:pt x="107" y="68"/>
                  </a:cubicBezTo>
                  <a:cubicBezTo>
                    <a:pt x="31" y="68"/>
                    <a:pt x="31" y="68"/>
                    <a:pt x="31" y="68"/>
                  </a:cubicBezTo>
                  <a:cubicBezTo>
                    <a:pt x="34" y="82"/>
                    <a:pt x="44" y="90"/>
                    <a:pt x="57" y="90"/>
                  </a:cubicBezTo>
                  <a:cubicBezTo>
                    <a:pt x="68" y="90"/>
                    <a:pt x="75" y="86"/>
                    <a:pt x="84" y="78"/>
                  </a:cubicBezTo>
                  <a:cubicBezTo>
                    <a:pt x="102" y="94"/>
                    <a:pt x="102" y="94"/>
                    <a:pt x="102" y="94"/>
                  </a:cubicBezTo>
                  <a:cubicBezTo>
                    <a:pt x="92" y="107"/>
                    <a:pt x="77" y="114"/>
                    <a:pt x="57" y="114"/>
                  </a:cubicBezTo>
                  <a:cubicBezTo>
                    <a:pt x="24" y="114"/>
                    <a:pt x="0" y="91"/>
                    <a:pt x="0" y="58"/>
                  </a:cubicBezTo>
                  <a:close/>
                  <a:moveTo>
                    <a:pt x="77" y="49"/>
                  </a:moveTo>
                  <a:cubicBezTo>
                    <a:pt x="75" y="35"/>
                    <a:pt x="67" y="25"/>
                    <a:pt x="54" y="25"/>
                  </a:cubicBezTo>
                  <a:cubicBezTo>
                    <a:pt x="41" y="25"/>
                    <a:pt x="33" y="35"/>
                    <a:pt x="30" y="49"/>
                  </a:cubicBezTo>
                  <a:lnTo>
                    <a:pt x="77" y="49"/>
                  </a:lnTo>
                  <a:close/>
                </a:path>
              </a:pathLst>
            </a:custGeom>
            <a:solidFill>
              <a:srgbClr val="000000"/>
            </a:solidFill>
            <a:ln w="9525">
              <a:noFill/>
              <a:round/>
              <a:headEnd/>
              <a:tailEnd/>
            </a:ln>
          </p:spPr>
          <p:txBody>
            <a:bodyPr/>
            <a:lstStyle/>
            <a:p>
              <a:pPr algn="ctr" rtl="0" eaLnBrk="0" fontAlgn="base" hangingPunct="0">
                <a:spcBef>
                  <a:spcPct val="0"/>
                </a:spcBef>
                <a:spcAft>
                  <a:spcPct val="0"/>
                </a:spcAft>
                <a:buClr>
                  <a:srgbClr val="58A618"/>
                </a:buClr>
                <a:buFont typeface="Wingdings 2" pitchFamily="18" charset="2"/>
                <a:buNone/>
              </a:pPr>
              <a:endParaRPr lang="en-US" sz="2000" kern="1200" dirty="0">
                <a:solidFill>
                  <a:srgbClr val="000000"/>
                </a:solidFill>
                <a:latin typeface="Arial" pitchFamily="34" charset="0"/>
                <a:ea typeface="+mn-ea"/>
                <a:cs typeface="+mn-cs"/>
              </a:endParaRPr>
            </a:p>
          </p:txBody>
        </p:sp>
        <p:sp>
          <p:nvSpPr>
            <p:cNvPr id="26646" name="Freeform 28"/>
            <p:cNvSpPr>
              <a:spLocks/>
            </p:cNvSpPr>
            <p:nvPr/>
          </p:nvSpPr>
          <p:spPr bwMode="black">
            <a:xfrm>
              <a:off x="356" y="766"/>
              <a:ext cx="59" cy="117"/>
            </a:xfrm>
            <a:custGeom>
              <a:avLst/>
              <a:gdLst>
                <a:gd name="T0" fmla="*/ 3 w 70"/>
                <a:gd name="T1" fmla="*/ 15 h 140"/>
                <a:gd name="T2" fmla="*/ 3 w 70"/>
                <a:gd name="T3" fmla="*/ 8 h 140"/>
                <a:gd name="T4" fmla="*/ 0 w 70"/>
                <a:gd name="T5" fmla="*/ 8 h 140"/>
                <a:gd name="T6" fmla="*/ 0 w 70"/>
                <a:gd name="T7" fmla="*/ 4 h 140"/>
                <a:gd name="T8" fmla="*/ 3 w 70"/>
                <a:gd name="T9" fmla="*/ 4 h 140"/>
                <a:gd name="T10" fmla="*/ 3 w 70"/>
                <a:gd name="T11" fmla="*/ 0 h 140"/>
                <a:gd name="T12" fmla="*/ 7 w 70"/>
                <a:gd name="T13" fmla="*/ 0 h 140"/>
                <a:gd name="T14" fmla="*/ 7 w 70"/>
                <a:gd name="T15" fmla="*/ 4 h 140"/>
                <a:gd name="T16" fmla="*/ 11 w 70"/>
                <a:gd name="T17" fmla="*/ 4 h 140"/>
                <a:gd name="T18" fmla="*/ 11 w 70"/>
                <a:gd name="T19" fmla="*/ 8 h 140"/>
                <a:gd name="T20" fmla="*/ 7 w 70"/>
                <a:gd name="T21" fmla="*/ 8 h 140"/>
                <a:gd name="T22" fmla="*/ 7 w 70"/>
                <a:gd name="T23" fmla="*/ 13 h 140"/>
                <a:gd name="T24" fmla="*/ 8 w 70"/>
                <a:gd name="T25" fmla="*/ 16 h 140"/>
                <a:gd name="T26" fmla="*/ 11 w 70"/>
                <a:gd name="T27" fmla="*/ 15 h 140"/>
                <a:gd name="T28" fmla="*/ 11 w 70"/>
                <a:gd name="T29" fmla="*/ 19 h 140"/>
                <a:gd name="T30" fmla="*/ 7 w 70"/>
                <a:gd name="T31" fmla="*/ 19 h 140"/>
                <a:gd name="T32" fmla="*/ 3 w 70"/>
                <a:gd name="T33" fmla="*/ 15 h 1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
                <a:gd name="T52" fmla="*/ 0 h 140"/>
                <a:gd name="T53" fmla="*/ 70 w 70"/>
                <a:gd name="T54" fmla="*/ 140 h 1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 h="140">
                  <a:moveTo>
                    <a:pt x="13" y="107"/>
                  </a:moveTo>
                  <a:cubicBezTo>
                    <a:pt x="13" y="55"/>
                    <a:pt x="13" y="55"/>
                    <a:pt x="13" y="55"/>
                  </a:cubicBezTo>
                  <a:cubicBezTo>
                    <a:pt x="0" y="55"/>
                    <a:pt x="0" y="55"/>
                    <a:pt x="0" y="55"/>
                  </a:cubicBezTo>
                  <a:cubicBezTo>
                    <a:pt x="0" y="28"/>
                    <a:pt x="0" y="28"/>
                    <a:pt x="0" y="28"/>
                  </a:cubicBezTo>
                  <a:cubicBezTo>
                    <a:pt x="13" y="28"/>
                    <a:pt x="13" y="28"/>
                    <a:pt x="13" y="28"/>
                  </a:cubicBezTo>
                  <a:cubicBezTo>
                    <a:pt x="13" y="0"/>
                    <a:pt x="13" y="0"/>
                    <a:pt x="13" y="0"/>
                  </a:cubicBezTo>
                  <a:cubicBezTo>
                    <a:pt x="44" y="0"/>
                    <a:pt x="44" y="0"/>
                    <a:pt x="44" y="0"/>
                  </a:cubicBezTo>
                  <a:cubicBezTo>
                    <a:pt x="44" y="28"/>
                    <a:pt x="44" y="28"/>
                    <a:pt x="44" y="28"/>
                  </a:cubicBezTo>
                  <a:cubicBezTo>
                    <a:pt x="70" y="28"/>
                    <a:pt x="70" y="28"/>
                    <a:pt x="70" y="28"/>
                  </a:cubicBezTo>
                  <a:cubicBezTo>
                    <a:pt x="70" y="55"/>
                    <a:pt x="70" y="55"/>
                    <a:pt x="70" y="55"/>
                  </a:cubicBezTo>
                  <a:cubicBezTo>
                    <a:pt x="44" y="55"/>
                    <a:pt x="44" y="55"/>
                    <a:pt x="44" y="55"/>
                  </a:cubicBezTo>
                  <a:cubicBezTo>
                    <a:pt x="44" y="102"/>
                    <a:pt x="44" y="102"/>
                    <a:pt x="44" y="102"/>
                  </a:cubicBezTo>
                  <a:cubicBezTo>
                    <a:pt x="44" y="109"/>
                    <a:pt x="47" y="112"/>
                    <a:pt x="54" y="112"/>
                  </a:cubicBezTo>
                  <a:cubicBezTo>
                    <a:pt x="60" y="112"/>
                    <a:pt x="65" y="111"/>
                    <a:pt x="69" y="109"/>
                  </a:cubicBezTo>
                  <a:cubicBezTo>
                    <a:pt x="69" y="134"/>
                    <a:pt x="69" y="134"/>
                    <a:pt x="69" y="134"/>
                  </a:cubicBezTo>
                  <a:cubicBezTo>
                    <a:pt x="63" y="137"/>
                    <a:pt x="55" y="140"/>
                    <a:pt x="45" y="140"/>
                  </a:cubicBezTo>
                  <a:cubicBezTo>
                    <a:pt x="26" y="140"/>
                    <a:pt x="13" y="132"/>
                    <a:pt x="13" y="107"/>
                  </a:cubicBezTo>
                  <a:close/>
                </a:path>
              </a:pathLst>
            </a:custGeom>
            <a:solidFill>
              <a:srgbClr val="000000"/>
            </a:solidFill>
            <a:ln w="9525">
              <a:noFill/>
              <a:round/>
              <a:headEnd/>
              <a:tailEnd/>
            </a:ln>
          </p:spPr>
          <p:txBody>
            <a:bodyPr/>
            <a:lstStyle/>
            <a:p>
              <a:pPr algn="ctr" rtl="0" eaLnBrk="0" fontAlgn="base" hangingPunct="0">
                <a:spcBef>
                  <a:spcPct val="0"/>
                </a:spcBef>
                <a:spcAft>
                  <a:spcPct val="0"/>
                </a:spcAft>
                <a:buClr>
                  <a:srgbClr val="58A618"/>
                </a:buClr>
                <a:buFont typeface="Wingdings 2" pitchFamily="18" charset="2"/>
                <a:buNone/>
              </a:pPr>
              <a:endParaRPr lang="en-US" sz="2000" kern="1200" dirty="0">
                <a:solidFill>
                  <a:srgbClr val="000000"/>
                </a:solidFill>
                <a:latin typeface="Arial" pitchFamily="34" charset="0"/>
                <a:ea typeface="+mn-ea"/>
                <a:cs typeface="+mn-cs"/>
              </a:endParaRPr>
            </a:p>
          </p:txBody>
        </p:sp>
        <p:sp>
          <p:nvSpPr>
            <p:cNvPr id="26647" name="Freeform 29"/>
            <p:cNvSpPr>
              <a:spLocks noEditPoints="1"/>
            </p:cNvSpPr>
            <p:nvPr/>
          </p:nvSpPr>
          <p:spPr bwMode="black">
            <a:xfrm>
              <a:off x="551" y="787"/>
              <a:ext cx="96" cy="121"/>
            </a:xfrm>
            <a:custGeom>
              <a:avLst/>
              <a:gdLst>
                <a:gd name="T0" fmla="*/ 0 w 115"/>
                <a:gd name="T1" fmla="*/ 2 h 145"/>
                <a:gd name="T2" fmla="*/ 5 w 115"/>
                <a:gd name="T3" fmla="*/ 2 h 145"/>
                <a:gd name="T4" fmla="*/ 5 w 115"/>
                <a:gd name="T5" fmla="*/ 3 h 145"/>
                <a:gd name="T6" fmla="*/ 9 w 115"/>
                <a:gd name="T7" fmla="*/ 0 h 145"/>
                <a:gd name="T8" fmla="*/ 16 w 115"/>
                <a:gd name="T9" fmla="*/ 8 h 145"/>
                <a:gd name="T10" fmla="*/ 16 w 115"/>
                <a:gd name="T11" fmla="*/ 8 h 145"/>
                <a:gd name="T12" fmla="*/ 9 w 115"/>
                <a:gd name="T13" fmla="*/ 16 h 145"/>
                <a:gd name="T14" fmla="*/ 5 w 115"/>
                <a:gd name="T15" fmla="*/ 13 h 145"/>
                <a:gd name="T16" fmla="*/ 5 w 115"/>
                <a:gd name="T17" fmla="*/ 19 h 145"/>
                <a:gd name="T18" fmla="*/ 0 w 115"/>
                <a:gd name="T19" fmla="*/ 19 h 145"/>
                <a:gd name="T20" fmla="*/ 0 w 115"/>
                <a:gd name="T21" fmla="*/ 2 h 145"/>
                <a:gd name="T22" fmla="*/ 11 w 115"/>
                <a:gd name="T23" fmla="*/ 8 h 145"/>
                <a:gd name="T24" fmla="*/ 11 w 115"/>
                <a:gd name="T25" fmla="*/ 8 h 145"/>
                <a:gd name="T26" fmla="*/ 8 w 115"/>
                <a:gd name="T27" fmla="*/ 4 h 145"/>
                <a:gd name="T28" fmla="*/ 5 w 115"/>
                <a:gd name="T29" fmla="*/ 8 h 145"/>
                <a:gd name="T30" fmla="*/ 5 w 115"/>
                <a:gd name="T31" fmla="*/ 8 h 145"/>
                <a:gd name="T32" fmla="*/ 8 w 115"/>
                <a:gd name="T33" fmla="*/ 13 h 145"/>
                <a:gd name="T34" fmla="*/ 11 w 115"/>
                <a:gd name="T35" fmla="*/ 8 h 1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5"/>
                <a:gd name="T55" fmla="*/ 0 h 145"/>
                <a:gd name="T56" fmla="*/ 115 w 115"/>
                <a:gd name="T57" fmla="*/ 145 h 1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5" h="145">
                  <a:moveTo>
                    <a:pt x="0" y="2"/>
                  </a:moveTo>
                  <a:cubicBezTo>
                    <a:pt x="31" y="2"/>
                    <a:pt x="31" y="2"/>
                    <a:pt x="31" y="2"/>
                  </a:cubicBezTo>
                  <a:cubicBezTo>
                    <a:pt x="31" y="18"/>
                    <a:pt x="31" y="18"/>
                    <a:pt x="31" y="18"/>
                  </a:cubicBezTo>
                  <a:cubicBezTo>
                    <a:pt x="38" y="8"/>
                    <a:pt x="49" y="0"/>
                    <a:pt x="65" y="0"/>
                  </a:cubicBezTo>
                  <a:cubicBezTo>
                    <a:pt x="91" y="0"/>
                    <a:pt x="115" y="20"/>
                    <a:pt x="115" y="57"/>
                  </a:cubicBezTo>
                  <a:cubicBezTo>
                    <a:pt x="115" y="57"/>
                    <a:pt x="115" y="57"/>
                    <a:pt x="115" y="57"/>
                  </a:cubicBezTo>
                  <a:cubicBezTo>
                    <a:pt x="115" y="94"/>
                    <a:pt x="91" y="114"/>
                    <a:pt x="65" y="114"/>
                  </a:cubicBezTo>
                  <a:cubicBezTo>
                    <a:pt x="48" y="114"/>
                    <a:pt x="38" y="107"/>
                    <a:pt x="31" y="98"/>
                  </a:cubicBezTo>
                  <a:cubicBezTo>
                    <a:pt x="31" y="145"/>
                    <a:pt x="31" y="145"/>
                    <a:pt x="31" y="145"/>
                  </a:cubicBezTo>
                  <a:cubicBezTo>
                    <a:pt x="0" y="145"/>
                    <a:pt x="0" y="145"/>
                    <a:pt x="0" y="145"/>
                  </a:cubicBezTo>
                  <a:lnTo>
                    <a:pt x="0" y="2"/>
                  </a:lnTo>
                  <a:close/>
                  <a:moveTo>
                    <a:pt x="84" y="57"/>
                  </a:moveTo>
                  <a:cubicBezTo>
                    <a:pt x="84" y="57"/>
                    <a:pt x="84" y="57"/>
                    <a:pt x="84" y="57"/>
                  </a:cubicBezTo>
                  <a:cubicBezTo>
                    <a:pt x="84" y="39"/>
                    <a:pt x="72" y="27"/>
                    <a:pt x="57" y="27"/>
                  </a:cubicBezTo>
                  <a:cubicBezTo>
                    <a:pt x="43" y="27"/>
                    <a:pt x="30" y="39"/>
                    <a:pt x="30" y="57"/>
                  </a:cubicBezTo>
                  <a:cubicBezTo>
                    <a:pt x="30" y="57"/>
                    <a:pt x="30" y="57"/>
                    <a:pt x="30" y="57"/>
                  </a:cubicBezTo>
                  <a:cubicBezTo>
                    <a:pt x="30" y="76"/>
                    <a:pt x="43" y="88"/>
                    <a:pt x="57" y="88"/>
                  </a:cubicBezTo>
                  <a:cubicBezTo>
                    <a:pt x="72" y="88"/>
                    <a:pt x="84" y="76"/>
                    <a:pt x="84" y="57"/>
                  </a:cubicBezTo>
                  <a:close/>
                </a:path>
              </a:pathLst>
            </a:custGeom>
            <a:solidFill>
              <a:srgbClr val="000000"/>
            </a:solidFill>
            <a:ln w="9525">
              <a:noFill/>
              <a:round/>
              <a:headEnd/>
              <a:tailEnd/>
            </a:ln>
          </p:spPr>
          <p:txBody>
            <a:bodyPr/>
            <a:lstStyle/>
            <a:p>
              <a:pPr algn="ctr" rtl="0" eaLnBrk="0" fontAlgn="base" hangingPunct="0">
                <a:spcBef>
                  <a:spcPct val="0"/>
                </a:spcBef>
                <a:spcAft>
                  <a:spcPct val="0"/>
                </a:spcAft>
                <a:buClr>
                  <a:srgbClr val="58A618"/>
                </a:buClr>
                <a:buFont typeface="Wingdings 2" pitchFamily="18" charset="2"/>
                <a:buNone/>
              </a:pPr>
              <a:endParaRPr lang="en-US" sz="2000" kern="1200" dirty="0">
                <a:solidFill>
                  <a:srgbClr val="000000"/>
                </a:solidFill>
                <a:latin typeface="Arial" pitchFamily="34" charset="0"/>
                <a:ea typeface="+mn-ea"/>
                <a:cs typeface="+mn-cs"/>
              </a:endParaRPr>
            </a:p>
          </p:txBody>
        </p:sp>
        <p:sp>
          <p:nvSpPr>
            <p:cNvPr id="26648" name="Freeform 30"/>
            <p:cNvSpPr>
              <a:spLocks noEditPoints="1"/>
            </p:cNvSpPr>
            <p:nvPr/>
          </p:nvSpPr>
          <p:spPr bwMode="black">
            <a:xfrm>
              <a:off x="658" y="787"/>
              <a:ext cx="96" cy="121"/>
            </a:xfrm>
            <a:custGeom>
              <a:avLst/>
              <a:gdLst>
                <a:gd name="T0" fmla="*/ 0 w 115"/>
                <a:gd name="T1" fmla="*/ 2 h 145"/>
                <a:gd name="T2" fmla="*/ 5 w 115"/>
                <a:gd name="T3" fmla="*/ 2 h 145"/>
                <a:gd name="T4" fmla="*/ 5 w 115"/>
                <a:gd name="T5" fmla="*/ 3 h 145"/>
                <a:gd name="T6" fmla="*/ 9 w 115"/>
                <a:gd name="T7" fmla="*/ 0 h 145"/>
                <a:gd name="T8" fmla="*/ 16 w 115"/>
                <a:gd name="T9" fmla="*/ 8 h 145"/>
                <a:gd name="T10" fmla="*/ 16 w 115"/>
                <a:gd name="T11" fmla="*/ 8 h 145"/>
                <a:gd name="T12" fmla="*/ 9 w 115"/>
                <a:gd name="T13" fmla="*/ 16 h 145"/>
                <a:gd name="T14" fmla="*/ 5 w 115"/>
                <a:gd name="T15" fmla="*/ 13 h 145"/>
                <a:gd name="T16" fmla="*/ 5 w 115"/>
                <a:gd name="T17" fmla="*/ 19 h 145"/>
                <a:gd name="T18" fmla="*/ 0 w 115"/>
                <a:gd name="T19" fmla="*/ 19 h 145"/>
                <a:gd name="T20" fmla="*/ 0 w 115"/>
                <a:gd name="T21" fmla="*/ 2 h 145"/>
                <a:gd name="T22" fmla="*/ 11 w 115"/>
                <a:gd name="T23" fmla="*/ 8 h 145"/>
                <a:gd name="T24" fmla="*/ 11 w 115"/>
                <a:gd name="T25" fmla="*/ 8 h 145"/>
                <a:gd name="T26" fmla="*/ 8 w 115"/>
                <a:gd name="T27" fmla="*/ 4 h 145"/>
                <a:gd name="T28" fmla="*/ 5 w 115"/>
                <a:gd name="T29" fmla="*/ 8 h 145"/>
                <a:gd name="T30" fmla="*/ 5 w 115"/>
                <a:gd name="T31" fmla="*/ 8 h 145"/>
                <a:gd name="T32" fmla="*/ 8 w 115"/>
                <a:gd name="T33" fmla="*/ 13 h 145"/>
                <a:gd name="T34" fmla="*/ 11 w 115"/>
                <a:gd name="T35" fmla="*/ 8 h 1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5"/>
                <a:gd name="T55" fmla="*/ 0 h 145"/>
                <a:gd name="T56" fmla="*/ 115 w 115"/>
                <a:gd name="T57" fmla="*/ 145 h 1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5" h="145">
                  <a:moveTo>
                    <a:pt x="0" y="2"/>
                  </a:moveTo>
                  <a:cubicBezTo>
                    <a:pt x="31" y="2"/>
                    <a:pt x="31" y="2"/>
                    <a:pt x="31" y="2"/>
                  </a:cubicBezTo>
                  <a:cubicBezTo>
                    <a:pt x="31" y="18"/>
                    <a:pt x="31" y="18"/>
                    <a:pt x="31" y="18"/>
                  </a:cubicBezTo>
                  <a:cubicBezTo>
                    <a:pt x="38" y="8"/>
                    <a:pt x="49" y="0"/>
                    <a:pt x="65" y="0"/>
                  </a:cubicBezTo>
                  <a:cubicBezTo>
                    <a:pt x="90" y="0"/>
                    <a:pt x="115" y="20"/>
                    <a:pt x="115" y="57"/>
                  </a:cubicBezTo>
                  <a:cubicBezTo>
                    <a:pt x="115" y="57"/>
                    <a:pt x="115" y="57"/>
                    <a:pt x="115" y="57"/>
                  </a:cubicBezTo>
                  <a:cubicBezTo>
                    <a:pt x="115" y="94"/>
                    <a:pt x="91" y="114"/>
                    <a:pt x="65" y="114"/>
                  </a:cubicBezTo>
                  <a:cubicBezTo>
                    <a:pt x="48" y="114"/>
                    <a:pt x="38" y="107"/>
                    <a:pt x="31" y="98"/>
                  </a:cubicBezTo>
                  <a:cubicBezTo>
                    <a:pt x="31" y="145"/>
                    <a:pt x="31" y="145"/>
                    <a:pt x="31" y="145"/>
                  </a:cubicBezTo>
                  <a:cubicBezTo>
                    <a:pt x="0" y="145"/>
                    <a:pt x="0" y="145"/>
                    <a:pt x="0" y="145"/>
                  </a:cubicBezTo>
                  <a:lnTo>
                    <a:pt x="0" y="2"/>
                  </a:lnTo>
                  <a:close/>
                  <a:moveTo>
                    <a:pt x="84" y="57"/>
                  </a:moveTo>
                  <a:cubicBezTo>
                    <a:pt x="84" y="57"/>
                    <a:pt x="84" y="57"/>
                    <a:pt x="84" y="57"/>
                  </a:cubicBezTo>
                  <a:cubicBezTo>
                    <a:pt x="84" y="39"/>
                    <a:pt x="71" y="27"/>
                    <a:pt x="57" y="27"/>
                  </a:cubicBezTo>
                  <a:cubicBezTo>
                    <a:pt x="42" y="27"/>
                    <a:pt x="30" y="39"/>
                    <a:pt x="30" y="57"/>
                  </a:cubicBezTo>
                  <a:cubicBezTo>
                    <a:pt x="30" y="57"/>
                    <a:pt x="30" y="57"/>
                    <a:pt x="30" y="57"/>
                  </a:cubicBezTo>
                  <a:cubicBezTo>
                    <a:pt x="30" y="76"/>
                    <a:pt x="42" y="88"/>
                    <a:pt x="57" y="88"/>
                  </a:cubicBezTo>
                  <a:cubicBezTo>
                    <a:pt x="71" y="88"/>
                    <a:pt x="84" y="76"/>
                    <a:pt x="84" y="57"/>
                  </a:cubicBezTo>
                  <a:close/>
                </a:path>
              </a:pathLst>
            </a:custGeom>
            <a:solidFill>
              <a:srgbClr val="000000"/>
            </a:solidFill>
            <a:ln w="9525">
              <a:noFill/>
              <a:round/>
              <a:headEnd/>
              <a:tailEnd/>
            </a:ln>
          </p:spPr>
          <p:txBody>
            <a:bodyPr/>
            <a:lstStyle/>
            <a:p>
              <a:pPr algn="ctr" rtl="0" eaLnBrk="0" fontAlgn="base" hangingPunct="0">
                <a:spcBef>
                  <a:spcPct val="0"/>
                </a:spcBef>
                <a:spcAft>
                  <a:spcPct val="0"/>
                </a:spcAft>
                <a:buClr>
                  <a:srgbClr val="58A618"/>
                </a:buClr>
                <a:buFont typeface="Wingdings 2" pitchFamily="18" charset="2"/>
                <a:buNone/>
              </a:pPr>
              <a:endParaRPr lang="en-US" sz="2000" kern="1200" dirty="0">
                <a:solidFill>
                  <a:srgbClr val="000000"/>
                </a:solidFill>
                <a:latin typeface="Arial" pitchFamily="34" charset="0"/>
                <a:ea typeface="+mn-ea"/>
                <a:cs typeface="+mn-cs"/>
              </a:endParaRPr>
            </a:p>
          </p:txBody>
        </p:sp>
        <p:sp>
          <p:nvSpPr>
            <p:cNvPr id="26649" name="Freeform 31"/>
            <p:cNvSpPr>
              <a:spLocks noEditPoints="1"/>
            </p:cNvSpPr>
            <p:nvPr/>
          </p:nvSpPr>
          <p:spPr bwMode="black">
            <a:xfrm>
              <a:off x="421" y="761"/>
              <a:ext cx="123" cy="120"/>
            </a:xfrm>
            <a:custGeom>
              <a:avLst/>
              <a:gdLst>
                <a:gd name="T0" fmla="*/ 50 w 123"/>
                <a:gd name="T1" fmla="*/ 0 h 120"/>
                <a:gd name="T2" fmla="*/ 73 w 123"/>
                <a:gd name="T3" fmla="*/ 0 h 120"/>
                <a:gd name="T4" fmla="*/ 123 w 123"/>
                <a:gd name="T5" fmla="*/ 120 h 120"/>
                <a:gd name="T6" fmla="*/ 96 w 123"/>
                <a:gd name="T7" fmla="*/ 120 h 120"/>
                <a:gd name="T8" fmla="*/ 85 w 123"/>
                <a:gd name="T9" fmla="*/ 93 h 120"/>
                <a:gd name="T10" fmla="*/ 37 w 123"/>
                <a:gd name="T11" fmla="*/ 93 h 120"/>
                <a:gd name="T12" fmla="*/ 26 w 123"/>
                <a:gd name="T13" fmla="*/ 120 h 120"/>
                <a:gd name="T14" fmla="*/ 0 w 123"/>
                <a:gd name="T15" fmla="*/ 120 h 120"/>
                <a:gd name="T16" fmla="*/ 50 w 123"/>
                <a:gd name="T17" fmla="*/ 0 h 120"/>
                <a:gd name="T18" fmla="*/ 77 w 123"/>
                <a:gd name="T19" fmla="*/ 70 h 120"/>
                <a:gd name="T20" fmla="*/ 61 w 123"/>
                <a:gd name="T21" fmla="*/ 31 h 120"/>
                <a:gd name="T22" fmla="*/ 46 w 123"/>
                <a:gd name="T23" fmla="*/ 70 h 120"/>
                <a:gd name="T24" fmla="*/ 77 w 123"/>
                <a:gd name="T25" fmla="*/ 7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3"/>
                <a:gd name="T40" fmla="*/ 0 h 120"/>
                <a:gd name="T41" fmla="*/ 123 w 123"/>
                <a:gd name="T42" fmla="*/ 120 h 1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3" h="120">
                  <a:moveTo>
                    <a:pt x="50" y="0"/>
                  </a:moveTo>
                  <a:lnTo>
                    <a:pt x="73" y="0"/>
                  </a:lnTo>
                  <a:lnTo>
                    <a:pt x="123" y="120"/>
                  </a:lnTo>
                  <a:lnTo>
                    <a:pt x="96" y="120"/>
                  </a:lnTo>
                  <a:lnTo>
                    <a:pt x="85" y="93"/>
                  </a:lnTo>
                  <a:lnTo>
                    <a:pt x="37" y="93"/>
                  </a:lnTo>
                  <a:lnTo>
                    <a:pt x="26" y="120"/>
                  </a:lnTo>
                  <a:lnTo>
                    <a:pt x="0" y="120"/>
                  </a:lnTo>
                  <a:lnTo>
                    <a:pt x="50" y="0"/>
                  </a:lnTo>
                  <a:close/>
                  <a:moveTo>
                    <a:pt x="77" y="70"/>
                  </a:moveTo>
                  <a:lnTo>
                    <a:pt x="61" y="31"/>
                  </a:lnTo>
                  <a:lnTo>
                    <a:pt x="46" y="70"/>
                  </a:lnTo>
                  <a:lnTo>
                    <a:pt x="77" y="70"/>
                  </a:lnTo>
                  <a:close/>
                </a:path>
              </a:pathLst>
            </a:custGeom>
            <a:solidFill>
              <a:srgbClr val="000000"/>
            </a:solidFill>
            <a:ln w="9525">
              <a:noFill/>
              <a:round/>
              <a:headEnd/>
              <a:tailEnd/>
            </a:ln>
          </p:spPr>
          <p:txBody>
            <a:bodyPr/>
            <a:lstStyle/>
            <a:p>
              <a:pPr algn="ctr" rtl="0" eaLnBrk="0" fontAlgn="base" hangingPunct="0">
                <a:spcBef>
                  <a:spcPct val="0"/>
                </a:spcBef>
                <a:spcAft>
                  <a:spcPct val="0"/>
                </a:spcAft>
                <a:buClr>
                  <a:srgbClr val="58A618"/>
                </a:buClr>
                <a:buFont typeface="Wingdings 2" pitchFamily="18" charset="2"/>
                <a:buNone/>
              </a:pPr>
              <a:endParaRPr lang="en-US" sz="2000" kern="1200" dirty="0">
                <a:solidFill>
                  <a:srgbClr val="000000"/>
                </a:solidFill>
                <a:latin typeface="Arial" pitchFamily="34" charset="0"/>
                <a:ea typeface="+mn-ea"/>
                <a:cs typeface="+mn-cs"/>
              </a:endParaRPr>
            </a:p>
          </p:txBody>
        </p:sp>
        <p:sp>
          <p:nvSpPr>
            <p:cNvPr id="26650" name="Freeform 32"/>
            <p:cNvSpPr>
              <a:spLocks/>
            </p:cNvSpPr>
            <p:nvPr/>
          </p:nvSpPr>
          <p:spPr bwMode="black">
            <a:xfrm>
              <a:off x="142" y="163"/>
              <a:ext cx="609" cy="508"/>
            </a:xfrm>
            <a:custGeom>
              <a:avLst/>
              <a:gdLst>
                <a:gd name="T0" fmla="*/ 0 w 609"/>
                <a:gd name="T1" fmla="*/ 0 h 508"/>
                <a:gd name="T2" fmla="*/ 0 w 609"/>
                <a:gd name="T3" fmla="*/ 508 h 508"/>
                <a:gd name="T4" fmla="*/ 237 w 609"/>
                <a:gd name="T5" fmla="*/ 508 h 508"/>
                <a:gd name="T6" fmla="*/ 237 w 609"/>
                <a:gd name="T7" fmla="*/ 203 h 508"/>
                <a:gd name="T8" fmla="*/ 372 w 609"/>
                <a:gd name="T9" fmla="*/ 203 h 508"/>
                <a:gd name="T10" fmla="*/ 372 w 609"/>
                <a:gd name="T11" fmla="*/ 508 h 508"/>
                <a:gd name="T12" fmla="*/ 609 w 609"/>
                <a:gd name="T13" fmla="*/ 508 h 508"/>
                <a:gd name="T14" fmla="*/ 609 w 609"/>
                <a:gd name="T15" fmla="*/ 0 h 508"/>
                <a:gd name="T16" fmla="*/ 0 w 609"/>
                <a:gd name="T17" fmla="*/ 0 h 5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9"/>
                <a:gd name="T28" fmla="*/ 0 h 508"/>
                <a:gd name="T29" fmla="*/ 609 w 609"/>
                <a:gd name="T30" fmla="*/ 508 h 5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9" h="508">
                  <a:moveTo>
                    <a:pt x="0" y="0"/>
                  </a:moveTo>
                  <a:lnTo>
                    <a:pt x="0" y="508"/>
                  </a:lnTo>
                  <a:lnTo>
                    <a:pt x="237" y="508"/>
                  </a:lnTo>
                  <a:lnTo>
                    <a:pt x="237" y="203"/>
                  </a:lnTo>
                  <a:lnTo>
                    <a:pt x="372" y="203"/>
                  </a:lnTo>
                  <a:lnTo>
                    <a:pt x="372" y="508"/>
                  </a:lnTo>
                  <a:lnTo>
                    <a:pt x="609" y="508"/>
                  </a:lnTo>
                  <a:lnTo>
                    <a:pt x="609" y="0"/>
                  </a:lnTo>
                  <a:lnTo>
                    <a:pt x="0" y="0"/>
                  </a:lnTo>
                  <a:close/>
                </a:path>
              </a:pathLst>
            </a:custGeom>
            <a:solidFill>
              <a:schemeClr val="hlink"/>
            </a:solidFill>
            <a:ln w="9525">
              <a:noFill/>
              <a:round/>
              <a:headEnd/>
              <a:tailEnd/>
            </a:ln>
          </p:spPr>
          <p:txBody>
            <a:bodyPr/>
            <a:lstStyle/>
            <a:p>
              <a:pPr algn="ctr" rtl="0" eaLnBrk="0" fontAlgn="base" hangingPunct="0">
                <a:spcBef>
                  <a:spcPct val="0"/>
                </a:spcBef>
                <a:spcAft>
                  <a:spcPct val="0"/>
                </a:spcAft>
                <a:buClr>
                  <a:srgbClr val="58A618"/>
                </a:buClr>
                <a:buFont typeface="Wingdings 2" pitchFamily="18" charset="2"/>
                <a:buNone/>
              </a:pPr>
              <a:endParaRPr lang="en-US" sz="2000" kern="1200" dirty="0">
                <a:solidFill>
                  <a:srgbClr val="000000"/>
                </a:solidFill>
                <a:latin typeface="Arial" pitchFamily="34" charset="0"/>
                <a:ea typeface="+mn-ea"/>
                <a:cs typeface="+mn-cs"/>
              </a:endParaRPr>
            </a:p>
          </p:txBody>
        </p:sp>
        <p:sp>
          <p:nvSpPr>
            <p:cNvPr id="26651" name="Freeform 33"/>
            <p:cNvSpPr>
              <a:spLocks noEditPoints="1"/>
            </p:cNvSpPr>
            <p:nvPr/>
          </p:nvSpPr>
          <p:spPr bwMode="black">
            <a:xfrm>
              <a:off x="751" y="789"/>
              <a:ext cx="39" cy="21"/>
            </a:xfrm>
            <a:custGeom>
              <a:avLst/>
              <a:gdLst>
                <a:gd name="T0" fmla="*/ 15 w 39"/>
                <a:gd name="T1" fmla="*/ 3 h 21"/>
                <a:gd name="T2" fmla="*/ 9 w 39"/>
                <a:gd name="T3" fmla="*/ 3 h 21"/>
                <a:gd name="T4" fmla="*/ 9 w 39"/>
                <a:gd name="T5" fmla="*/ 21 h 21"/>
                <a:gd name="T6" fmla="*/ 6 w 39"/>
                <a:gd name="T7" fmla="*/ 21 h 21"/>
                <a:gd name="T8" fmla="*/ 6 w 39"/>
                <a:gd name="T9" fmla="*/ 3 h 21"/>
                <a:gd name="T10" fmla="*/ 0 w 39"/>
                <a:gd name="T11" fmla="*/ 3 h 21"/>
                <a:gd name="T12" fmla="*/ 0 w 39"/>
                <a:gd name="T13" fmla="*/ 0 h 21"/>
                <a:gd name="T14" fmla="*/ 15 w 39"/>
                <a:gd name="T15" fmla="*/ 0 h 21"/>
                <a:gd name="T16" fmla="*/ 15 w 39"/>
                <a:gd name="T17" fmla="*/ 3 h 21"/>
                <a:gd name="T18" fmla="*/ 39 w 39"/>
                <a:gd name="T19" fmla="*/ 21 h 21"/>
                <a:gd name="T20" fmla="*/ 36 w 39"/>
                <a:gd name="T21" fmla="*/ 21 h 21"/>
                <a:gd name="T22" fmla="*/ 36 w 39"/>
                <a:gd name="T23" fmla="*/ 3 h 21"/>
                <a:gd name="T24" fmla="*/ 36 w 39"/>
                <a:gd name="T25" fmla="*/ 3 h 21"/>
                <a:gd name="T26" fmla="*/ 30 w 39"/>
                <a:gd name="T27" fmla="*/ 21 h 21"/>
                <a:gd name="T28" fmla="*/ 27 w 39"/>
                <a:gd name="T29" fmla="*/ 21 h 21"/>
                <a:gd name="T30" fmla="*/ 22 w 39"/>
                <a:gd name="T31" fmla="*/ 3 h 21"/>
                <a:gd name="T32" fmla="*/ 22 w 39"/>
                <a:gd name="T33" fmla="*/ 3 h 21"/>
                <a:gd name="T34" fmla="*/ 22 w 39"/>
                <a:gd name="T35" fmla="*/ 21 h 21"/>
                <a:gd name="T36" fmla="*/ 18 w 39"/>
                <a:gd name="T37" fmla="*/ 21 h 21"/>
                <a:gd name="T38" fmla="*/ 18 w 39"/>
                <a:gd name="T39" fmla="*/ 0 h 21"/>
                <a:gd name="T40" fmla="*/ 23 w 39"/>
                <a:gd name="T41" fmla="*/ 0 h 21"/>
                <a:gd name="T42" fmla="*/ 29 w 39"/>
                <a:gd name="T43" fmla="*/ 16 h 21"/>
                <a:gd name="T44" fmla="*/ 34 w 39"/>
                <a:gd name="T45" fmla="*/ 0 h 21"/>
                <a:gd name="T46" fmla="*/ 39 w 39"/>
                <a:gd name="T47" fmla="*/ 0 h 21"/>
                <a:gd name="T48" fmla="*/ 39 w 39"/>
                <a:gd name="T49" fmla="*/ 21 h 2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9"/>
                <a:gd name="T76" fmla="*/ 0 h 21"/>
                <a:gd name="T77" fmla="*/ 39 w 39"/>
                <a:gd name="T78" fmla="*/ 21 h 2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9" h="21">
                  <a:moveTo>
                    <a:pt x="15" y="3"/>
                  </a:moveTo>
                  <a:lnTo>
                    <a:pt x="9" y="3"/>
                  </a:lnTo>
                  <a:lnTo>
                    <a:pt x="9" y="21"/>
                  </a:lnTo>
                  <a:lnTo>
                    <a:pt x="6" y="21"/>
                  </a:lnTo>
                  <a:lnTo>
                    <a:pt x="6" y="3"/>
                  </a:lnTo>
                  <a:lnTo>
                    <a:pt x="0" y="3"/>
                  </a:lnTo>
                  <a:lnTo>
                    <a:pt x="0" y="0"/>
                  </a:lnTo>
                  <a:lnTo>
                    <a:pt x="15" y="0"/>
                  </a:lnTo>
                  <a:lnTo>
                    <a:pt x="15" y="3"/>
                  </a:lnTo>
                  <a:close/>
                  <a:moveTo>
                    <a:pt x="39" y="21"/>
                  </a:moveTo>
                  <a:lnTo>
                    <a:pt x="36" y="21"/>
                  </a:lnTo>
                  <a:lnTo>
                    <a:pt x="36" y="3"/>
                  </a:lnTo>
                  <a:lnTo>
                    <a:pt x="30" y="21"/>
                  </a:lnTo>
                  <a:lnTo>
                    <a:pt x="27" y="21"/>
                  </a:lnTo>
                  <a:lnTo>
                    <a:pt x="22" y="3"/>
                  </a:lnTo>
                  <a:lnTo>
                    <a:pt x="22" y="21"/>
                  </a:lnTo>
                  <a:lnTo>
                    <a:pt x="18" y="21"/>
                  </a:lnTo>
                  <a:lnTo>
                    <a:pt x="18" y="0"/>
                  </a:lnTo>
                  <a:lnTo>
                    <a:pt x="23" y="0"/>
                  </a:lnTo>
                  <a:lnTo>
                    <a:pt x="29" y="16"/>
                  </a:lnTo>
                  <a:lnTo>
                    <a:pt x="34" y="0"/>
                  </a:lnTo>
                  <a:lnTo>
                    <a:pt x="39" y="0"/>
                  </a:lnTo>
                  <a:lnTo>
                    <a:pt x="39" y="21"/>
                  </a:lnTo>
                  <a:close/>
                </a:path>
              </a:pathLst>
            </a:custGeom>
            <a:solidFill>
              <a:srgbClr val="000000"/>
            </a:solidFill>
            <a:ln w="9525">
              <a:noFill/>
              <a:round/>
              <a:headEnd/>
              <a:tailEnd/>
            </a:ln>
          </p:spPr>
          <p:txBody>
            <a:bodyPr/>
            <a:lstStyle/>
            <a:p>
              <a:pPr algn="ctr" rtl="0" eaLnBrk="0" fontAlgn="base" hangingPunct="0">
                <a:spcBef>
                  <a:spcPct val="0"/>
                </a:spcBef>
                <a:spcAft>
                  <a:spcPct val="0"/>
                </a:spcAft>
                <a:buClr>
                  <a:srgbClr val="58A618"/>
                </a:buClr>
                <a:buFont typeface="Wingdings 2" pitchFamily="18" charset="2"/>
                <a:buNone/>
              </a:pPr>
              <a:endParaRPr lang="en-US" sz="2000" kern="1200" dirty="0">
                <a:solidFill>
                  <a:srgbClr val="000000"/>
                </a:solidFill>
                <a:latin typeface="Arial" pitchFamily="34" charset="0"/>
                <a:ea typeface="+mn-ea"/>
                <a:cs typeface="+mn-cs"/>
              </a:endParaRPr>
            </a:p>
          </p:txBody>
        </p:sp>
      </p:grpSp>
      <p:sp>
        <p:nvSpPr>
          <p:cNvPr id="26643" name="Text Box 36"/>
          <p:cNvSpPr txBox="1">
            <a:spLocks noChangeArrowheads="1"/>
          </p:cNvSpPr>
          <p:nvPr/>
        </p:nvSpPr>
        <p:spPr bwMode="auto">
          <a:xfrm>
            <a:off x="1066800" y="1295400"/>
            <a:ext cx="6334125" cy="769441"/>
          </a:xfrm>
          <a:prstGeom prst="rect">
            <a:avLst/>
          </a:prstGeom>
          <a:noFill/>
          <a:ln w="9525" algn="ctr">
            <a:noFill/>
            <a:miter lim="800000"/>
            <a:headEnd/>
            <a:tailEnd/>
          </a:ln>
        </p:spPr>
        <p:txBody>
          <a:bodyPr>
            <a:spAutoFit/>
          </a:bodyPr>
          <a:lstStyle/>
          <a:p>
            <a:pPr algn="l" rtl="0" eaLnBrk="0" fontAlgn="base" hangingPunct="0">
              <a:spcBef>
                <a:spcPct val="0"/>
              </a:spcBef>
              <a:spcAft>
                <a:spcPct val="0"/>
              </a:spcAft>
              <a:buClr>
                <a:srgbClr val="58A618"/>
              </a:buClr>
              <a:buFont typeface="Wingdings 2" pitchFamily="18" charset="2"/>
              <a:buNone/>
            </a:pPr>
            <a:r>
              <a:rPr lang="en-US" sz="2200" kern="1200" dirty="0">
                <a:solidFill>
                  <a:schemeClr val="tx2"/>
                </a:solidFill>
                <a:latin typeface="Arial" pitchFamily="34" charset="0"/>
                <a:ea typeface="+mn-ea"/>
                <a:cs typeface="+mn-cs"/>
              </a:rPr>
              <a:t>V-Series </a:t>
            </a:r>
            <a:r>
              <a:rPr lang="en-US" sz="2200" kern="1200" dirty="0" err="1" smtClean="0">
                <a:solidFill>
                  <a:schemeClr val="tx2"/>
                </a:solidFill>
                <a:latin typeface="Arial" pitchFamily="34" charset="0"/>
                <a:ea typeface="+mn-ea"/>
                <a:cs typeface="+mn-cs"/>
              </a:rPr>
              <a:t>protége</a:t>
            </a:r>
            <a:r>
              <a:rPr lang="en-US" sz="2200" kern="1200" dirty="0" smtClean="0">
                <a:solidFill>
                  <a:schemeClr val="tx2"/>
                </a:solidFill>
                <a:latin typeface="Arial" pitchFamily="34" charset="0"/>
                <a:ea typeface="+mn-ea"/>
                <a:cs typeface="+mn-cs"/>
              </a:rPr>
              <a:t> </a:t>
            </a:r>
            <a:r>
              <a:rPr lang="en-US" sz="2200" kern="1200" dirty="0" err="1" smtClean="0">
                <a:solidFill>
                  <a:schemeClr val="tx2"/>
                </a:solidFill>
                <a:latin typeface="Arial" pitchFamily="34" charset="0"/>
                <a:ea typeface="+mn-ea"/>
                <a:cs typeface="+mn-cs"/>
              </a:rPr>
              <a:t>investimentos</a:t>
            </a:r>
            <a:r>
              <a:rPr lang="en-US" sz="2200" kern="1200" dirty="0" smtClean="0">
                <a:solidFill>
                  <a:schemeClr val="tx2"/>
                </a:solidFill>
                <a:latin typeface="Arial" pitchFamily="34" charset="0"/>
                <a:ea typeface="+mn-ea"/>
                <a:cs typeface="+mn-cs"/>
              </a:rPr>
              <a:t> </a:t>
            </a:r>
            <a:r>
              <a:rPr lang="en-US" sz="2200" kern="1200" dirty="0" err="1" smtClean="0">
                <a:solidFill>
                  <a:schemeClr val="tx2"/>
                </a:solidFill>
                <a:latin typeface="Arial" pitchFamily="34" charset="0"/>
                <a:ea typeface="+mn-ea"/>
                <a:cs typeface="+mn-cs"/>
              </a:rPr>
              <a:t>feitos</a:t>
            </a:r>
            <a:r>
              <a:rPr lang="en-US" sz="2200" kern="1200" dirty="0" smtClean="0">
                <a:solidFill>
                  <a:schemeClr val="tx2"/>
                </a:solidFill>
                <a:latin typeface="Arial" pitchFamily="34" charset="0"/>
                <a:ea typeface="+mn-ea"/>
                <a:cs typeface="+mn-cs"/>
              </a:rPr>
              <a:t> </a:t>
            </a:r>
            <a:r>
              <a:rPr lang="en-US" sz="2200" kern="1200" dirty="0" err="1" smtClean="0">
                <a:solidFill>
                  <a:schemeClr val="tx2"/>
                </a:solidFill>
                <a:latin typeface="Arial" pitchFamily="34" charset="0"/>
                <a:ea typeface="+mn-ea"/>
                <a:cs typeface="+mn-cs"/>
              </a:rPr>
              <a:t>nos</a:t>
            </a:r>
            <a:r>
              <a:rPr lang="en-US" sz="2200" kern="1200" dirty="0" smtClean="0">
                <a:solidFill>
                  <a:schemeClr val="tx2"/>
                </a:solidFill>
                <a:latin typeface="Arial" pitchFamily="34" charset="0"/>
                <a:ea typeface="+mn-ea"/>
                <a:cs typeface="+mn-cs"/>
              </a:rPr>
              <a:t> storages </a:t>
            </a:r>
            <a:r>
              <a:rPr lang="en-US" sz="2200" kern="1200" dirty="0" err="1" smtClean="0">
                <a:solidFill>
                  <a:schemeClr val="tx2"/>
                </a:solidFill>
                <a:latin typeface="Arial" pitchFamily="34" charset="0"/>
                <a:ea typeface="+mn-ea"/>
                <a:cs typeface="+mn-cs"/>
              </a:rPr>
              <a:t>atualmente</a:t>
            </a:r>
            <a:r>
              <a:rPr lang="en-US" sz="2200" kern="1200" dirty="0" smtClean="0">
                <a:solidFill>
                  <a:schemeClr val="tx2"/>
                </a:solidFill>
                <a:latin typeface="Arial" pitchFamily="34" charset="0"/>
                <a:ea typeface="+mn-ea"/>
                <a:cs typeface="+mn-cs"/>
              </a:rPr>
              <a:t> em </a:t>
            </a:r>
            <a:r>
              <a:rPr lang="en-US" sz="2200" kern="1200" dirty="0" err="1" smtClean="0">
                <a:solidFill>
                  <a:schemeClr val="tx2"/>
                </a:solidFill>
                <a:latin typeface="Arial" pitchFamily="34" charset="0"/>
                <a:ea typeface="+mn-ea"/>
                <a:cs typeface="+mn-cs"/>
              </a:rPr>
              <a:t>uso</a:t>
            </a:r>
            <a:r>
              <a:rPr lang="en-US" sz="2200" kern="1200" dirty="0" smtClean="0">
                <a:solidFill>
                  <a:schemeClr val="tx2"/>
                </a:solidFill>
                <a:latin typeface="Arial" pitchFamily="34" charset="0"/>
                <a:ea typeface="+mn-ea"/>
                <a:cs typeface="+mn-cs"/>
              </a:rPr>
              <a:t>.</a:t>
            </a:r>
            <a:endParaRPr lang="en-US" sz="2200" kern="1200" dirty="0">
              <a:solidFill>
                <a:schemeClr val="tx2"/>
              </a:solidFill>
              <a:latin typeface="Arial" pitchFamily="34" charset="0"/>
              <a:ea typeface="+mn-ea"/>
              <a:cs typeface="+mn-cs"/>
            </a:endParaRPr>
          </a:p>
        </p:txBody>
      </p:sp>
      <p:sp>
        <p:nvSpPr>
          <p:cNvPr id="44" name="Freeform 4"/>
          <p:cNvSpPr>
            <a:spLocks/>
          </p:cNvSpPr>
          <p:nvPr/>
        </p:nvSpPr>
        <p:spPr bwMode="auto">
          <a:xfrm>
            <a:off x="609600" y="1905000"/>
            <a:ext cx="7772400" cy="3124200"/>
          </a:xfrm>
          <a:custGeom>
            <a:avLst/>
            <a:gdLst>
              <a:gd name="T0" fmla="*/ 0 w 5770"/>
              <a:gd name="T1" fmla="*/ 3091046 h 2344"/>
              <a:gd name="T2" fmla="*/ 7924800 w 5770"/>
              <a:gd name="T3" fmla="*/ 0 h 2344"/>
              <a:gd name="T4" fmla="*/ 7924800 w 5770"/>
              <a:gd name="T5" fmla="*/ 1232425 h 2344"/>
              <a:gd name="T6" fmla="*/ 0 w 5770"/>
              <a:gd name="T7" fmla="*/ 4254500 h 2344"/>
              <a:gd name="T8" fmla="*/ 0 w 5770"/>
              <a:gd name="T9" fmla="*/ 3091046 h 2344"/>
              <a:gd name="T10" fmla="*/ 0 60000 65536"/>
              <a:gd name="T11" fmla="*/ 0 60000 65536"/>
              <a:gd name="T12" fmla="*/ 0 60000 65536"/>
              <a:gd name="T13" fmla="*/ 0 60000 65536"/>
              <a:gd name="T14" fmla="*/ 0 60000 65536"/>
              <a:gd name="T15" fmla="*/ 0 w 5770"/>
              <a:gd name="T16" fmla="*/ 0 h 2344"/>
              <a:gd name="T17" fmla="*/ 5770 w 5770"/>
              <a:gd name="T18" fmla="*/ 2344 h 2344"/>
            </a:gdLst>
            <a:ahLst/>
            <a:cxnLst>
              <a:cxn ang="T10">
                <a:pos x="T0" y="T1"/>
              </a:cxn>
              <a:cxn ang="T11">
                <a:pos x="T2" y="T3"/>
              </a:cxn>
              <a:cxn ang="T12">
                <a:pos x="T4" y="T5"/>
              </a:cxn>
              <a:cxn ang="T13">
                <a:pos x="T6" y="T7"/>
              </a:cxn>
              <a:cxn ang="T14">
                <a:pos x="T8" y="T9"/>
              </a:cxn>
            </a:cxnLst>
            <a:rect l="T15" t="T16" r="T17" b="T18"/>
            <a:pathLst>
              <a:path w="5770" h="2344">
                <a:moveTo>
                  <a:pt x="0" y="1703"/>
                </a:moveTo>
                <a:lnTo>
                  <a:pt x="5770" y="0"/>
                </a:lnTo>
                <a:lnTo>
                  <a:pt x="5770" y="679"/>
                </a:lnTo>
                <a:lnTo>
                  <a:pt x="0" y="2344"/>
                </a:lnTo>
                <a:lnTo>
                  <a:pt x="0" y="1703"/>
                </a:lnTo>
                <a:close/>
              </a:path>
            </a:pathLst>
          </a:custGeom>
          <a:gradFill rotWithShape="0">
            <a:gsLst>
              <a:gs pos="0">
                <a:srgbClr val="FFFFFF">
                  <a:alpha val="80000"/>
                </a:srgbClr>
              </a:gs>
              <a:gs pos="50000">
                <a:schemeClr val="accent1"/>
              </a:gs>
              <a:gs pos="100000">
                <a:srgbClr val="FFFFFF">
                  <a:alpha val="80000"/>
                </a:srgbClr>
              </a:gs>
            </a:gsLst>
            <a:lin ang="5400000" scaled="1"/>
          </a:gradFill>
          <a:ln w="12700">
            <a:noFill/>
            <a:round/>
            <a:headEnd/>
            <a:tailEnd/>
          </a:ln>
        </p:spPr>
        <p:txBody>
          <a:bodyPr wrap="none" anchor="ctr"/>
          <a:lstStyle/>
          <a:p>
            <a:pPr>
              <a:defRPr/>
            </a:pPr>
            <a:endParaRPr lang="en-US">
              <a:latin typeface="Arial" charset="0"/>
            </a:endParaRPr>
          </a:p>
        </p:txBody>
      </p:sp>
      <p:sp>
        <p:nvSpPr>
          <p:cNvPr id="45" name="Text Box 78"/>
          <p:cNvSpPr txBox="1">
            <a:spLocks noChangeArrowheads="1"/>
          </p:cNvSpPr>
          <p:nvPr/>
        </p:nvSpPr>
        <p:spPr bwMode="auto">
          <a:xfrm>
            <a:off x="3200401" y="2819400"/>
            <a:ext cx="1143000" cy="569387"/>
          </a:xfrm>
          <a:prstGeom prst="rect">
            <a:avLst/>
          </a:prstGeom>
          <a:noFill/>
          <a:ln w="12700">
            <a:noFill/>
            <a:miter lim="800000"/>
            <a:headEnd/>
            <a:tailEnd/>
          </a:ln>
        </p:spPr>
        <p:txBody>
          <a:bodyPr wrap="square">
            <a:spAutoFit/>
          </a:bodyPr>
          <a:lstStyle/>
          <a:p>
            <a:pPr algn="ctr"/>
            <a:r>
              <a:rPr lang="en-US" b="1" dirty="0" smtClean="0">
                <a:solidFill>
                  <a:schemeClr val="bg2"/>
                </a:solidFill>
              </a:rPr>
              <a:t>V3270</a:t>
            </a:r>
          </a:p>
          <a:p>
            <a:pPr algn="ctr"/>
            <a:r>
              <a:rPr lang="en-US" sz="1100" b="1" dirty="0" smtClean="0">
                <a:solidFill>
                  <a:schemeClr val="bg2"/>
                </a:solidFill>
              </a:rPr>
              <a:t>1,920 TB</a:t>
            </a:r>
            <a:endParaRPr lang="en-US" sz="1100" b="1" dirty="0">
              <a:solidFill>
                <a:schemeClr val="bg2"/>
              </a:solidFill>
            </a:endParaRPr>
          </a:p>
        </p:txBody>
      </p:sp>
      <p:sp>
        <p:nvSpPr>
          <p:cNvPr id="46" name="Text Box 81"/>
          <p:cNvSpPr txBox="1">
            <a:spLocks noChangeArrowheads="1"/>
          </p:cNvSpPr>
          <p:nvPr/>
        </p:nvSpPr>
        <p:spPr bwMode="auto">
          <a:xfrm>
            <a:off x="5867401" y="1981200"/>
            <a:ext cx="1042988" cy="569387"/>
          </a:xfrm>
          <a:prstGeom prst="rect">
            <a:avLst/>
          </a:prstGeom>
          <a:noFill/>
          <a:ln w="12700">
            <a:noFill/>
            <a:miter lim="800000"/>
            <a:headEnd/>
            <a:tailEnd/>
          </a:ln>
        </p:spPr>
        <p:txBody>
          <a:bodyPr>
            <a:spAutoFit/>
          </a:bodyPr>
          <a:lstStyle/>
          <a:p>
            <a:pPr algn="ctr"/>
            <a:r>
              <a:rPr lang="en-US" b="1" dirty="0" smtClean="0">
                <a:solidFill>
                  <a:schemeClr val="bg2"/>
                </a:solidFill>
              </a:rPr>
              <a:t>V6240</a:t>
            </a:r>
          </a:p>
          <a:p>
            <a:pPr algn="ctr"/>
            <a:r>
              <a:rPr lang="en-US" sz="1100" b="1" dirty="0" smtClean="0">
                <a:solidFill>
                  <a:schemeClr val="bg2"/>
                </a:solidFill>
              </a:rPr>
              <a:t>2,880 TB</a:t>
            </a:r>
            <a:endParaRPr lang="en-US" sz="1100" b="1" dirty="0">
              <a:solidFill>
                <a:schemeClr val="bg2"/>
              </a:solidFill>
            </a:endParaRPr>
          </a:p>
        </p:txBody>
      </p:sp>
      <p:sp>
        <p:nvSpPr>
          <p:cNvPr id="47" name="Text Box 86"/>
          <p:cNvSpPr txBox="1">
            <a:spLocks noChangeArrowheads="1"/>
          </p:cNvSpPr>
          <p:nvPr/>
        </p:nvSpPr>
        <p:spPr bwMode="auto">
          <a:xfrm>
            <a:off x="7162801" y="1524000"/>
            <a:ext cx="1042987" cy="569387"/>
          </a:xfrm>
          <a:prstGeom prst="rect">
            <a:avLst/>
          </a:prstGeom>
          <a:noFill/>
          <a:ln w="12700">
            <a:noFill/>
            <a:miter lim="800000"/>
            <a:headEnd/>
            <a:tailEnd/>
          </a:ln>
        </p:spPr>
        <p:txBody>
          <a:bodyPr>
            <a:spAutoFit/>
          </a:bodyPr>
          <a:lstStyle/>
          <a:p>
            <a:pPr algn="ctr"/>
            <a:r>
              <a:rPr lang="en-US" b="1" dirty="0" smtClean="0">
                <a:solidFill>
                  <a:schemeClr val="bg2"/>
                </a:solidFill>
              </a:rPr>
              <a:t>V6280</a:t>
            </a:r>
          </a:p>
          <a:p>
            <a:pPr algn="ctr"/>
            <a:r>
              <a:rPr lang="en-US" sz="1100" b="1" dirty="0" smtClean="0">
                <a:solidFill>
                  <a:schemeClr val="bg2"/>
                </a:solidFill>
              </a:rPr>
              <a:t>2,880 TB</a:t>
            </a:r>
            <a:endParaRPr lang="en-US" sz="1100" b="1" dirty="0">
              <a:solidFill>
                <a:schemeClr val="bg2"/>
              </a:solidFill>
            </a:endParaRPr>
          </a:p>
        </p:txBody>
      </p:sp>
      <p:sp>
        <p:nvSpPr>
          <p:cNvPr id="48" name="Text Box 91"/>
          <p:cNvSpPr txBox="1">
            <a:spLocks noChangeArrowheads="1"/>
          </p:cNvSpPr>
          <p:nvPr/>
        </p:nvSpPr>
        <p:spPr bwMode="auto">
          <a:xfrm>
            <a:off x="2057401" y="3276600"/>
            <a:ext cx="1066800" cy="569387"/>
          </a:xfrm>
          <a:prstGeom prst="rect">
            <a:avLst/>
          </a:prstGeom>
          <a:noFill/>
          <a:ln w="12700">
            <a:noFill/>
            <a:miter lim="800000"/>
            <a:headEnd/>
            <a:tailEnd/>
          </a:ln>
        </p:spPr>
        <p:txBody>
          <a:bodyPr wrap="square">
            <a:spAutoFit/>
          </a:bodyPr>
          <a:lstStyle/>
          <a:p>
            <a:pPr algn="ctr"/>
            <a:r>
              <a:rPr lang="en-US" b="1" dirty="0" smtClean="0">
                <a:solidFill>
                  <a:schemeClr val="bg2"/>
                </a:solidFill>
              </a:rPr>
              <a:t>V3240</a:t>
            </a:r>
          </a:p>
          <a:p>
            <a:pPr algn="ctr"/>
            <a:r>
              <a:rPr lang="en-US" sz="1100" b="1" dirty="0" smtClean="0">
                <a:solidFill>
                  <a:schemeClr val="bg2"/>
                </a:solidFill>
              </a:rPr>
              <a:t>1,200 TB</a:t>
            </a:r>
            <a:endParaRPr lang="en-US" sz="1100" b="1" dirty="0">
              <a:solidFill>
                <a:schemeClr val="bg2"/>
              </a:solidFill>
            </a:endParaRPr>
          </a:p>
        </p:txBody>
      </p:sp>
      <p:sp>
        <p:nvSpPr>
          <p:cNvPr id="49" name="Text Box 94"/>
          <p:cNvSpPr txBox="1">
            <a:spLocks noChangeArrowheads="1"/>
          </p:cNvSpPr>
          <p:nvPr/>
        </p:nvSpPr>
        <p:spPr bwMode="auto">
          <a:xfrm>
            <a:off x="990601" y="3581400"/>
            <a:ext cx="952500" cy="538609"/>
          </a:xfrm>
          <a:prstGeom prst="rect">
            <a:avLst/>
          </a:prstGeom>
          <a:noFill/>
          <a:ln w="12700">
            <a:noFill/>
            <a:miter lim="800000"/>
            <a:headEnd/>
            <a:tailEnd/>
          </a:ln>
        </p:spPr>
        <p:txBody>
          <a:bodyPr wrap="square">
            <a:spAutoFit/>
          </a:bodyPr>
          <a:lstStyle/>
          <a:p>
            <a:pPr algn="ctr"/>
            <a:r>
              <a:rPr lang="en-US" sz="1800" b="1" dirty="0" smtClean="0">
                <a:solidFill>
                  <a:schemeClr val="bg2"/>
                </a:solidFill>
              </a:rPr>
              <a:t>V3210</a:t>
            </a:r>
          </a:p>
          <a:p>
            <a:pPr algn="ctr"/>
            <a:r>
              <a:rPr lang="en-US" sz="1100" b="1" dirty="0" smtClean="0">
                <a:solidFill>
                  <a:schemeClr val="bg2"/>
                </a:solidFill>
              </a:rPr>
              <a:t>480TB</a:t>
            </a:r>
            <a:endParaRPr lang="en-US" sz="1100" b="1" dirty="0">
              <a:solidFill>
                <a:schemeClr val="bg2"/>
              </a:solidFill>
            </a:endParaRPr>
          </a:p>
        </p:txBody>
      </p:sp>
      <p:sp>
        <p:nvSpPr>
          <p:cNvPr id="50" name="Text Box 81"/>
          <p:cNvSpPr txBox="1">
            <a:spLocks noChangeArrowheads="1"/>
          </p:cNvSpPr>
          <p:nvPr/>
        </p:nvSpPr>
        <p:spPr bwMode="auto">
          <a:xfrm>
            <a:off x="4495801" y="2438400"/>
            <a:ext cx="1042988" cy="569387"/>
          </a:xfrm>
          <a:prstGeom prst="rect">
            <a:avLst/>
          </a:prstGeom>
          <a:noFill/>
          <a:ln w="12700">
            <a:noFill/>
            <a:miter lim="800000"/>
            <a:headEnd/>
            <a:tailEnd/>
          </a:ln>
        </p:spPr>
        <p:txBody>
          <a:bodyPr>
            <a:spAutoFit/>
          </a:bodyPr>
          <a:lstStyle/>
          <a:p>
            <a:pPr algn="ctr"/>
            <a:r>
              <a:rPr lang="en-US" b="1" dirty="0" smtClean="0">
                <a:solidFill>
                  <a:schemeClr val="bg2"/>
                </a:solidFill>
              </a:rPr>
              <a:t>V6210</a:t>
            </a:r>
          </a:p>
          <a:p>
            <a:pPr algn="ctr"/>
            <a:r>
              <a:rPr lang="en-US" sz="1100" b="1" dirty="0" smtClean="0">
                <a:solidFill>
                  <a:schemeClr val="bg2"/>
                </a:solidFill>
              </a:rPr>
              <a:t>2,400 TB</a:t>
            </a:r>
            <a:endParaRPr lang="en-US" sz="1100" b="1" dirty="0">
              <a:solidFill>
                <a:schemeClr val="bg2"/>
              </a:solidFill>
            </a:endParaRPr>
          </a:p>
        </p:txBody>
      </p:sp>
      <p:pic>
        <p:nvPicPr>
          <p:cNvPr id="51" name="Picture 50" descr="Screen shot 2010-11-03 at 9.44.00 AM.png"/>
          <p:cNvPicPr>
            <a:picLocks noChangeAspect="1"/>
          </p:cNvPicPr>
          <p:nvPr/>
        </p:nvPicPr>
        <p:blipFill>
          <a:blip r:embed="rId9" cstate="email"/>
          <a:stretch>
            <a:fillRect/>
          </a:stretch>
        </p:blipFill>
        <p:spPr>
          <a:xfrm>
            <a:off x="1066801" y="4267200"/>
            <a:ext cx="762000" cy="227542"/>
          </a:xfrm>
          <a:prstGeom prst="rect">
            <a:avLst/>
          </a:prstGeom>
        </p:spPr>
      </p:pic>
      <p:pic>
        <p:nvPicPr>
          <p:cNvPr id="52" name="Picture 51" descr="Screen shot 2010-11-03 at 9.44.00 AM.png"/>
          <p:cNvPicPr>
            <a:picLocks noChangeAspect="1"/>
          </p:cNvPicPr>
          <p:nvPr/>
        </p:nvPicPr>
        <p:blipFill>
          <a:blip r:embed="rId9" cstate="email"/>
          <a:stretch>
            <a:fillRect/>
          </a:stretch>
        </p:blipFill>
        <p:spPr>
          <a:xfrm>
            <a:off x="2209801" y="3962400"/>
            <a:ext cx="762000" cy="227542"/>
          </a:xfrm>
          <a:prstGeom prst="rect">
            <a:avLst/>
          </a:prstGeom>
        </p:spPr>
      </p:pic>
      <p:pic>
        <p:nvPicPr>
          <p:cNvPr id="53" name="Picture 52" descr="Screen shot 2010-11-03 at 9.44.00 AM.png"/>
          <p:cNvPicPr>
            <a:picLocks noChangeAspect="1"/>
          </p:cNvPicPr>
          <p:nvPr/>
        </p:nvPicPr>
        <p:blipFill>
          <a:blip r:embed="rId9" cstate="email"/>
          <a:stretch>
            <a:fillRect/>
          </a:stretch>
        </p:blipFill>
        <p:spPr>
          <a:xfrm>
            <a:off x="3429001" y="3581400"/>
            <a:ext cx="762000" cy="227542"/>
          </a:xfrm>
          <a:prstGeom prst="rect">
            <a:avLst/>
          </a:prstGeom>
        </p:spPr>
      </p:pic>
      <p:pic>
        <p:nvPicPr>
          <p:cNvPr id="54" name="Picture 27" descr="FAS3100.gif"/>
          <p:cNvPicPr>
            <a:picLocks noChangeAspect="1"/>
          </p:cNvPicPr>
          <p:nvPr/>
        </p:nvPicPr>
        <p:blipFill>
          <a:blip r:embed="rId10" cstate="email"/>
          <a:srcRect/>
          <a:stretch>
            <a:fillRect/>
          </a:stretch>
        </p:blipFill>
        <p:spPr bwMode="auto">
          <a:xfrm>
            <a:off x="4648201" y="3124200"/>
            <a:ext cx="762000" cy="419859"/>
          </a:xfrm>
          <a:prstGeom prst="rect">
            <a:avLst/>
          </a:prstGeom>
          <a:noFill/>
          <a:ln w="9525">
            <a:noFill/>
            <a:miter lim="800000"/>
            <a:headEnd/>
            <a:tailEnd/>
          </a:ln>
        </p:spPr>
      </p:pic>
      <p:pic>
        <p:nvPicPr>
          <p:cNvPr id="55" name="Picture 27" descr="FAS3100.gif"/>
          <p:cNvPicPr>
            <a:picLocks noChangeAspect="1"/>
          </p:cNvPicPr>
          <p:nvPr/>
        </p:nvPicPr>
        <p:blipFill>
          <a:blip r:embed="rId10" cstate="email"/>
          <a:srcRect/>
          <a:stretch>
            <a:fillRect/>
          </a:stretch>
        </p:blipFill>
        <p:spPr bwMode="auto">
          <a:xfrm>
            <a:off x="6019800" y="2667000"/>
            <a:ext cx="762000" cy="419859"/>
          </a:xfrm>
          <a:prstGeom prst="rect">
            <a:avLst/>
          </a:prstGeom>
          <a:noFill/>
          <a:ln w="9525">
            <a:noFill/>
            <a:miter lim="800000"/>
            <a:headEnd/>
            <a:tailEnd/>
          </a:ln>
        </p:spPr>
      </p:pic>
      <p:pic>
        <p:nvPicPr>
          <p:cNvPr id="56" name="Picture 27" descr="FAS3100.gif"/>
          <p:cNvPicPr>
            <a:picLocks noChangeAspect="1"/>
          </p:cNvPicPr>
          <p:nvPr/>
        </p:nvPicPr>
        <p:blipFill>
          <a:blip r:embed="rId10" cstate="email"/>
          <a:srcRect/>
          <a:stretch>
            <a:fillRect/>
          </a:stretch>
        </p:blipFill>
        <p:spPr bwMode="auto">
          <a:xfrm>
            <a:off x="7315200" y="2286000"/>
            <a:ext cx="762000" cy="41985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p:cNvSpPr/>
          <p:nvPr/>
        </p:nvSpPr>
        <p:spPr bwMode="auto">
          <a:xfrm>
            <a:off x="1162050" y="5597525"/>
            <a:ext cx="7627938" cy="371475"/>
          </a:xfrm>
          <a:prstGeom prst="rect">
            <a:avLst/>
          </a:prstGeom>
          <a:solidFill>
            <a:schemeClr val="accent3"/>
          </a:solidFill>
          <a:ln w="9525" cap="flat" cmpd="sng" algn="ctr">
            <a:noFill/>
            <a:prstDash val="solid"/>
            <a:round/>
            <a:headEnd type="none" w="med" len="med"/>
            <a:tailEnd type="none" w="med" len="med"/>
          </a:ln>
          <a:effectLst/>
        </p:spPr>
        <p:txBody>
          <a:bodyPr wrap="none" anchor="ctr"/>
          <a:lstStyle/>
          <a:p>
            <a:pPr marL="0" algn="ctr">
              <a:buNone/>
            </a:pPr>
            <a:r>
              <a:rPr lang="pt-PT" sz="2000" b="0" i="0" dirty="0" smtClean="0">
                <a:solidFill>
                  <a:srgbClr val="FFFFFF"/>
                </a:solidFill>
                <a:latin typeface="Arial"/>
                <a:ea typeface="ＭＳ Ｐゴシック"/>
                <a:cs typeface="+mn-cs"/>
              </a:rPr>
              <a:t>Uma única arquitetura para diversas cargas de trabalho</a:t>
            </a:r>
            <a:endParaRPr lang="pt-PT" sz="2000" b="0" i="0" dirty="0">
              <a:solidFill>
                <a:srgbClr val="FFFFFF"/>
              </a:solidFill>
              <a:latin typeface="Arial"/>
              <a:ea typeface="ＭＳ Ｐゴシック"/>
              <a:cs typeface="+mn-cs"/>
            </a:endParaRPr>
          </a:p>
        </p:txBody>
      </p:sp>
      <p:sp>
        <p:nvSpPr>
          <p:cNvPr id="26627" name="Title 1"/>
          <p:cNvSpPr>
            <a:spLocks noGrp="1"/>
          </p:cNvSpPr>
          <p:nvPr>
            <p:ph type="title"/>
          </p:nvPr>
        </p:nvSpPr>
        <p:spPr/>
        <p:txBody>
          <a:bodyPr/>
          <a:lstStyle/>
          <a:p>
            <a:pPr algn="l">
              <a:spcBef>
                <a:spcPts val="0"/>
              </a:spcBef>
              <a:spcAft>
                <a:spcPts val="0"/>
              </a:spcAft>
              <a:buNone/>
            </a:pPr>
            <a:r>
              <a:rPr lang="pt-PT" sz="3000" b="1" i="0" dirty="0" smtClean="0">
                <a:solidFill>
                  <a:srgbClr val="000000"/>
                </a:solidFill>
                <a:latin typeface="Arial"/>
                <a:ea typeface="ＭＳ Ｐゴシック"/>
                <a:cs typeface="+mj-cs"/>
              </a:rPr>
              <a:t>Arquitetura unificada da NetApp</a:t>
            </a:r>
            <a:endParaRPr lang="pt-PT" sz="3000" b="1" i="0" dirty="0">
              <a:solidFill>
                <a:srgbClr val="000000"/>
              </a:solidFill>
              <a:latin typeface="Arial"/>
              <a:ea typeface="ＭＳ Ｐゴシック"/>
              <a:cs typeface="+mj-cs"/>
            </a:endParaRPr>
          </a:p>
        </p:txBody>
      </p:sp>
      <p:sp>
        <p:nvSpPr>
          <p:cNvPr id="26628" name="Slide Number Placeholder 30"/>
          <p:cNvSpPr>
            <a:spLocks noGrp="1"/>
          </p:cNvSpPr>
          <p:nvPr>
            <p:ph type="sldNum" sz="quarter" idx="10"/>
          </p:nvPr>
        </p:nvSpPr>
        <p:spPr>
          <a:noFill/>
        </p:spPr>
        <p:txBody>
          <a:bodyPr/>
          <a:lstStyle/>
          <a:p>
            <a:pPr algn="r">
              <a:buNone/>
            </a:pPr>
            <a:fld id="{8E06DA06-337F-486A-8D63-AA6AD2221B5F}" type="slidenum">
              <a:rPr lang="pt-PT" sz="1000" b="1" i="0" smtClean="0">
                <a:latin typeface="Arial"/>
                <a:ea typeface="ＭＳ Ｐゴシック"/>
                <a:cs typeface="+mn-cs"/>
              </a:rPr>
              <a:pPr algn="r">
                <a:buNone/>
              </a:pPr>
              <a:t>16</a:t>
            </a:fld>
            <a:endParaRPr lang="pt-PT" sz="1000" b="1" i="0">
              <a:latin typeface="Arial"/>
              <a:ea typeface="ＭＳ Ｐゴシック"/>
              <a:cs typeface="+mn-cs"/>
            </a:endParaRPr>
          </a:p>
        </p:txBody>
      </p:sp>
      <p:sp>
        <p:nvSpPr>
          <p:cNvPr id="86" name="Content Placeholder 4"/>
          <p:cNvSpPr txBox="1">
            <a:spLocks/>
          </p:cNvSpPr>
          <p:nvPr/>
        </p:nvSpPr>
        <p:spPr bwMode="auto">
          <a:xfrm>
            <a:off x="1065212" y="4318000"/>
            <a:ext cx="4212844" cy="1166813"/>
          </a:xfrm>
          <a:prstGeom prst="rect">
            <a:avLst/>
          </a:prstGeom>
          <a:noFill/>
          <a:ln w="9525">
            <a:noFill/>
            <a:miter lim="800000"/>
            <a:headEnd/>
            <a:tailEnd/>
          </a:ln>
        </p:spPr>
        <p:txBody>
          <a:bodyPr/>
          <a:lstStyle/>
          <a:p>
            <a:pPr marL="228600" indent="-228600" algn="l">
              <a:lnSpc>
                <a:spcPct val="95000"/>
              </a:lnSpc>
              <a:spcBef>
                <a:spcPts val="500"/>
              </a:spcBef>
              <a:buClr>
                <a:srgbClr val="84BD00"/>
              </a:buClr>
              <a:buFont typeface="Wingdings 2"/>
              <a:buChar char="¡"/>
            </a:pPr>
            <a:r>
              <a:rPr lang="pt-PT" sz="1800" b="0" i="0" dirty="0" smtClean="0">
                <a:latin typeface="Arial"/>
                <a:ea typeface="ＭＳ Ｐゴシック"/>
                <a:cs typeface="+mn-cs"/>
              </a:rPr>
              <a:t>ferramentas e processos idênticos: aprenda uma vez, execute em qualquer lugar;</a:t>
            </a:r>
          </a:p>
          <a:p>
            <a:pPr marL="228600" indent="-228600" algn="l">
              <a:lnSpc>
                <a:spcPct val="95000"/>
              </a:lnSpc>
              <a:spcBef>
                <a:spcPts val="500"/>
              </a:spcBef>
              <a:buClr>
                <a:srgbClr val="84BD00"/>
              </a:buClr>
              <a:buFont typeface="Wingdings 2"/>
              <a:buChar char="¡"/>
            </a:pPr>
            <a:r>
              <a:rPr lang="pt-PT" sz="1800" b="0" i="0" dirty="0" smtClean="0">
                <a:latin typeface="Arial"/>
                <a:ea typeface="ＭＳ Ｐゴシック"/>
                <a:cs typeface="+mn-cs"/>
              </a:rPr>
              <a:t>gerenciamento integrado de dados;</a:t>
            </a:r>
            <a:endParaRPr lang="pt-PT" sz="1800" b="0" i="0" dirty="0">
              <a:latin typeface="Arial"/>
              <a:ea typeface="ＭＳ Ｐゴシック"/>
              <a:cs typeface="+mn-cs"/>
            </a:endParaRPr>
          </a:p>
        </p:txBody>
      </p:sp>
      <p:sp>
        <p:nvSpPr>
          <p:cNvPr id="33" name="Content Placeholder 4"/>
          <p:cNvSpPr txBox="1">
            <a:spLocks/>
          </p:cNvSpPr>
          <p:nvPr/>
        </p:nvSpPr>
        <p:spPr bwMode="auto">
          <a:xfrm>
            <a:off x="5053013" y="4318000"/>
            <a:ext cx="3796403" cy="857250"/>
          </a:xfrm>
          <a:prstGeom prst="rect">
            <a:avLst/>
          </a:prstGeom>
          <a:noFill/>
          <a:ln w="9525">
            <a:noFill/>
            <a:miter lim="800000"/>
            <a:headEnd/>
            <a:tailEnd/>
          </a:ln>
        </p:spPr>
        <p:txBody>
          <a:bodyPr/>
          <a:lstStyle/>
          <a:p>
            <a:pPr marL="228600" indent="-228600">
              <a:spcBef>
                <a:spcPts val="400"/>
              </a:spcBef>
              <a:buClr>
                <a:srgbClr val="84BD00"/>
              </a:buClr>
              <a:buFont typeface="Wingdings 2"/>
              <a:buChar char="¡"/>
            </a:pPr>
            <a:r>
              <a:rPr lang="pt-PT" sz="1800" dirty="0" smtClean="0">
                <a:latin typeface="Arial"/>
                <a:ea typeface="ＭＳ Ｐゴシック"/>
              </a:rPr>
              <a:t>proteção integrada de dados;</a:t>
            </a:r>
            <a:endParaRPr lang="pt-PT" sz="1800" b="0" i="0" dirty="0" smtClean="0">
              <a:latin typeface="Arial"/>
              <a:ea typeface="ＭＳ Ｐゴシック"/>
              <a:cs typeface="+mn-cs"/>
            </a:endParaRPr>
          </a:p>
          <a:p>
            <a:pPr marL="228600" indent="-228600" algn="l">
              <a:spcBef>
                <a:spcPts val="400"/>
              </a:spcBef>
              <a:buClr>
                <a:srgbClr val="84BD00"/>
              </a:buClr>
              <a:buFont typeface="Wingdings 2"/>
              <a:buChar char="¡"/>
            </a:pPr>
            <a:r>
              <a:rPr lang="pt-PT" sz="1800" b="0" i="0" dirty="0" smtClean="0">
                <a:latin typeface="Arial"/>
                <a:ea typeface="ＭＳ Ｐゴシック"/>
                <a:cs typeface="+mn-cs"/>
              </a:rPr>
              <a:t>unificação entre fornecedores.</a:t>
            </a:r>
            <a:endParaRPr lang="pt-PT" sz="1800" b="0" i="0" dirty="0">
              <a:latin typeface="Arial"/>
              <a:ea typeface="ＭＳ Ｐゴシック"/>
              <a:cs typeface="+mn-cs"/>
            </a:endParaRPr>
          </a:p>
        </p:txBody>
      </p:sp>
      <p:sp>
        <p:nvSpPr>
          <p:cNvPr id="26632" name="Line 20"/>
          <p:cNvSpPr>
            <a:spLocks noChangeShapeType="1"/>
          </p:cNvSpPr>
          <p:nvPr/>
        </p:nvSpPr>
        <p:spPr bwMode="auto">
          <a:xfrm rot="5400000">
            <a:off x="84137" y="2538413"/>
            <a:ext cx="2187575" cy="0"/>
          </a:xfrm>
          <a:prstGeom prst="line">
            <a:avLst/>
          </a:prstGeom>
          <a:noFill/>
          <a:ln w="9525" cap="rnd">
            <a:solidFill>
              <a:schemeClr val="tx1"/>
            </a:solidFill>
            <a:prstDash val="dot"/>
            <a:round/>
            <a:headEnd/>
            <a:tailEnd/>
          </a:ln>
        </p:spPr>
        <p:txBody>
          <a:bodyPr anchor="ctr"/>
          <a:lstStyle/>
          <a:p>
            <a:endParaRPr lang="en-US"/>
          </a:p>
        </p:txBody>
      </p:sp>
      <p:sp>
        <p:nvSpPr>
          <p:cNvPr id="26633" name="Line 20"/>
          <p:cNvSpPr>
            <a:spLocks noChangeShapeType="1"/>
          </p:cNvSpPr>
          <p:nvPr/>
        </p:nvSpPr>
        <p:spPr bwMode="auto">
          <a:xfrm rot="5400000">
            <a:off x="1816894" y="2543969"/>
            <a:ext cx="2198688" cy="0"/>
          </a:xfrm>
          <a:prstGeom prst="line">
            <a:avLst/>
          </a:prstGeom>
          <a:noFill/>
          <a:ln w="9525" cap="rnd">
            <a:solidFill>
              <a:schemeClr val="tx1"/>
            </a:solidFill>
            <a:prstDash val="dot"/>
            <a:round/>
            <a:headEnd/>
            <a:tailEnd/>
          </a:ln>
        </p:spPr>
        <p:txBody>
          <a:bodyPr anchor="ctr"/>
          <a:lstStyle/>
          <a:p>
            <a:endParaRPr lang="en-US"/>
          </a:p>
        </p:txBody>
      </p:sp>
      <p:sp>
        <p:nvSpPr>
          <p:cNvPr id="26634" name="Line 20"/>
          <p:cNvSpPr>
            <a:spLocks noChangeShapeType="1"/>
          </p:cNvSpPr>
          <p:nvPr/>
        </p:nvSpPr>
        <p:spPr bwMode="auto">
          <a:xfrm rot="5400000">
            <a:off x="5471318" y="2532857"/>
            <a:ext cx="2176463" cy="0"/>
          </a:xfrm>
          <a:prstGeom prst="line">
            <a:avLst/>
          </a:prstGeom>
          <a:noFill/>
          <a:ln w="9525" cap="rnd">
            <a:solidFill>
              <a:schemeClr val="tx1"/>
            </a:solidFill>
            <a:prstDash val="dot"/>
            <a:round/>
            <a:headEnd/>
            <a:tailEnd/>
          </a:ln>
        </p:spPr>
        <p:txBody>
          <a:bodyPr anchor="ctr"/>
          <a:lstStyle/>
          <a:p>
            <a:endParaRPr lang="en-US"/>
          </a:p>
        </p:txBody>
      </p:sp>
      <p:sp>
        <p:nvSpPr>
          <p:cNvPr id="26635" name="Line 20"/>
          <p:cNvSpPr>
            <a:spLocks noChangeShapeType="1"/>
          </p:cNvSpPr>
          <p:nvPr/>
        </p:nvSpPr>
        <p:spPr bwMode="auto">
          <a:xfrm rot="5400000">
            <a:off x="7687468" y="2532857"/>
            <a:ext cx="2176463" cy="0"/>
          </a:xfrm>
          <a:prstGeom prst="line">
            <a:avLst/>
          </a:prstGeom>
          <a:noFill/>
          <a:ln w="9525" cap="rnd">
            <a:solidFill>
              <a:schemeClr val="tx1"/>
            </a:solidFill>
            <a:prstDash val="dot"/>
            <a:round/>
            <a:headEnd/>
            <a:tailEnd/>
          </a:ln>
        </p:spPr>
        <p:txBody>
          <a:bodyPr anchor="ctr"/>
          <a:lstStyle/>
          <a:p>
            <a:endParaRPr lang="en-US"/>
          </a:p>
        </p:txBody>
      </p:sp>
      <p:sp>
        <p:nvSpPr>
          <p:cNvPr id="56" name="Rectangle 106"/>
          <p:cNvSpPr>
            <a:spLocks noChangeArrowheads="1"/>
          </p:cNvSpPr>
          <p:nvPr/>
        </p:nvSpPr>
        <p:spPr bwMode="gray">
          <a:xfrm>
            <a:off x="2963863" y="1438275"/>
            <a:ext cx="3554412" cy="277813"/>
          </a:xfrm>
          <a:prstGeom prst="rect">
            <a:avLst/>
          </a:prstGeom>
          <a:solidFill>
            <a:schemeClr val="bg1">
              <a:lumMod val="85000"/>
            </a:schemeClr>
          </a:solidFill>
          <a:ln w="12700">
            <a:noFill/>
            <a:miter lim="800000"/>
            <a:headEnd/>
            <a:tailEnd/>
          </a:ln>
        </p:spPr>
        <p:txBody>
          <a:bodyPr wrap="none" anchor="ctr"/>
          <a:lstStyle/>
          <a:p>
            <a:pPr algn="ctr">
              <a:spcBef>
                <a:spcPts val="432"/>
              </a:spcBef>
              <a:buNone/>
            </a:pPr>
            <a:r>
              <a:rPr lang="pt-PT" sz="1800" b="0" i="0" dirty="0" smtClean="0">
                <a:solidFill>
                  <a:srgbClr val="0067C5"/>
                </a:solidFill>
                <a:latin typeface="Arial"/>
                <a:ea typeface="ＭＳ Ｐゴシック"/>
                <a:cs typeface="+mn-cs"/>
              </a:rPr>
              <a:t>Amplo portfólio de sistemas</a:t>
            </a:r>
            <a:endParaRPr lang="pt-PT" sz="1800" b="0" i="0" dirty="0">
              <a:solidFill>
                <a:srgbClr val="0067C5"/>
              </a:solidFill>
              <a:latin typeface="Arial"/>
              <a:ea typeface="ＭＳ Ｐゴシック"/>
              <a:cs typeface="+mn-cs"/>
            </a:endParaRPr>
          </a:p>
        </p:txBody>
      </p:sp>
      <p:sp>
        <p:nvSpPr>
          <p:cNvPr id="57" name="Rectangle 106"/>
          <p:cNvSpPr>
            <a:spLocks noChangeArrowheads="1"/>
          </p:cNvSpPr>
          <p:nvPr/>
        </p:nvSpPr>
        <p:spPr bwMode="gray">
          <a:xfrm>
            <a:off x="1225550" y="1438275"/>
            <a:ext cx="1616075" cy="277813"/>
          </a:xfrm>
          <a:prstGeom prst="rect">
            <a:avLst/>
          </a:prstGeom>
          <a:solidFill>
            <a:schemeClr val="bg1">
              <a:lumMod val="85000"/>
            </a:schemeClr>
          </a:solidFill>
          <a:ln w="12700">
            <a:noFill/>
            <a:miter lim="800000"/>
            <a:headEnd/>
            <a:tailEnd/>
          </a:ln>
        </p:spPr>
        <p:txBody>
          <a:bodyPr wrap="none" anchor="ctr"/>
          <a:lstStyle/>
          <a:p>
            <a:pPr algn="ctr">
              <a:lnSpc>
                <a:spcPct val="85000"/>
              </a:lnSpc>
              <a:buNone/>
            </a:pPr>
            <a:r>
              <a:rPr lang="pt-PT" sz="1800" b="0" i="0" dirty="0" smtClean="0">
                <a:solidFill>
                  <a:srgbClr val="0067C5"/>
                </a:solidFill>
                <a:latin typeface="Arial"/>
                <a:ea typeface="ＭＳ Ｐゴシック"/>
                <a:cs typeface="+mn-cs"/>
              </a:rPr>
              <a:t>Protocolos</a:t>
            </a:r>
            <a:endParaRPr lang="pt-PT" sz="1800" b="0" i="0" dirty="0">
              <a:solidFill>
                <a:srgbClr val="0067C5"/>
              </a:solidFill>
              <a:latin typeface="Arial"/>
              <a:ea typeface="ＭＳ Ｐゴシック"/>
              <a:cs typeface="+mn-cs"/>
            </a:endParaRPr>
          </a:p>
        </p:txBody>
      </p:sp>
      <p:pic>
        <p:nvPicPr>
          <p:cNvPr id="26638" name="Picture 13" descr="FAS6000"/>
          <p:cNvPicPr>
            <a:picLocks noChangeAspect="1" noChangeArrowheads="1"/>
          </p:cNvPicPr>
          <p:nvPr/>
        </p:nvPicPr>
        <p:blipFill>
          <a:blip r:embed="rId3" cstate="email"/>
          <a:srcRect/>
          <a:stretch>
            <a:fillRect/>
          </a:stretch>
        </p:blipFill>
        <p:spPr bwMode="auto">
          <a:xfrm>
            <a:off x="3913188" y="1939925"/>
            <a:ext cx="436562" cy="1343025"/>
          </a:xfrm>
          <a:prstGeom prst="rect">
            <a:avLst/>
          </a:prstGeom>
          <a:noFill/>
          <a:ln w="9525">
            <a:noFill/>
            <a:miter lim="800000"/>
            <a:headEnd/>
            <a:tailEnd/>
          </a:ln>
        </p:spPr>
      </p:pic>
      <p:pic>
        <p:nvPicPr>
          <p:cNvPr id="26639" name="Picture 14" descr="FAS6000_FC_"/>
          <p:cNvPicPr>
            <a:picLocks noChangeAspect="1" noChangeArrowheads="1"/>
          </p:cNvPicPr>
          <p:nvPr/>
        </p:nvPicPr>
        <p:blipFill>
          <a:blip r:embed="rId4" cstate="email"/>
          <a:srcRect/>
          <a:stretch>
            <a:fillRect/>
          </a:stretch>
        </p:blipFill>
        <p:spPr bwMode="auto">
          <a:xfrm>
            <a:off x="4535488" y="1930400"/>
            <a:ext cx="1604962" cy="1341438"/>
          </a:xfrm>
          <a:prstGeom prst="rect">
            <a:avLst/>
          </a:prstGeom>
          <a:noFill/>
          <a:ln w="9525">
            <a:noFill/>
            <a:miter lim="800000"/>
            <a:headEnd/>
            <a:tailEnd/>
          </a:ln>
        </p:spPr>
      </p:pic>
      <p:pic>
        <p:nvPicPr>
          <p:cNvPr id="26640" name="Picture 17" descr="FAS2020"/>
          <p:cNvPicPr>
            <a:picLocks noChangeAspect="1" noChangeArrowheads="1"/>
          </p:cNvPicPr>
          <p:nvPr/>
        </p:nvPicPr>
        <p:blipFill>
          <a:blip r:embed="rId5" cstate="email"/>
          <a:srcRect/>
          <a:stretch>
            <a:fillRect/>
          </a:stretch>
        </p:blipFill>
        <p:spPr bwMode="auto">
          <a:xfrm>
            <a:off x="3101975" y="2660650"/>
            <a:ext cx="701675" cy="185738"/>
          </a:xfrm>
          <a:prstGeom prst="rect">
            <a:avLst/>
          </a:prstGeom>
          <a:noFill/>
          <a:ln w="9525">
            <a:noFill/>
            <a:miter lim="800000"/>
            <a:headEnd/>
            <a:tailEnd/>
          </a:ln>
        </p:spPr>
      </p:pic>
      <p:pic>
        <p:nvPicPr>
          <p:cNvPr id="26641" name="Picture 18" descr="FAS2050"/>
          <p:cNvPicPr>
            <a:picLocks noChangeAspect="1" noChangeArrowheads="1"/>
          </p:cNvPicPr>
          <p:nvPr/>
        </p:nvPicPr>
        <p:blipFill>
          <a:blip r:embed="rId6" cstate="email"/>
          <a:srcRect/>
          <a:stretch>
            <a:fillRect/>
          </a:stretch>
        </p:blipFill>
        <p:spPr bwMode="auto">
          <a:xfrm>
            <a:off x="3101975" y="2298700"/>
            <a:ext cx="701675" cy="298450"/>
          </a:xfrm>
          <a:prstGeom prst="rect">
            <a:avLst/>
          </a:prstGeom>
          <a:noFill/>
          <a:ln w="9525">
            <a:noFill/>
            <a:miter lim="800000"/>
            <a:headEnd/>
            <a:tailEnd/>
          </a:ln>
        </p:spPr>
      </p:pic>
      <p:grpSp>
        <p:nvGrpSpPr>
          <p:cNvPr id="2" name="Group 63"/>
          <p:cNvGrpSpPr>
            <a:grpSpLocks/>
          </p:cNvGrpSpPr>
          <p:nvPr/>
        </p:nvGrpSpPr>
        <p:grpSpPr bwMode="auto">
          <a:xfrm>
            <a:off x="6705600" y="2012950"/>
            <a:ext cx="781050" cy="1312863"/>
            <a:chOff x="3767749" y="4016609"/>
            <a:chExt cx="979488" cy="1646851"/>
          </a:xfrm>
        </p:grpSpPr>
        <p:pic>
          <p:nvPicPr>
            <p:cNvPr id="26670" name="Picture 35" descr="Flash-Memory"/>
            <p:cNvPicPr>
              <a:picLocks noChangeAspect="1" noChangeArrowheads="1"/>
            </p:cNvPicPr>
            <p:nvPr/>
          </p:nvPicPr>
          <p:blipFill>
            <a:blip r:embed="rId7" cstate="email"/>
            <a:srcRect/>
            <a:stretch>
              <a:fillRect/>
            </a:stretch>
          </p:blipFill>
          <p:spPr bwMode="auto">
            <a:xfrm>
              <a:off x="3912574" y="5136410"/>
              <a:ext cx="690563" cy="527050"/>
            </a:xfrm>
            <a:prstGeom prst="rect">
              <a:avLst/>
            </a:prstGeom>
            <a:noFill/>
            <a:ln w="9525">
              <a:noFill/>
              <a:miter lim="800000"/>
              <a:headEnd/>
              <a:tailEnd/>
            </a:ln>
          </p:spPr>
        </p:pic>
        <p:pic>
          <p:nvPicPr>
            <p:cNvPr id="26671" name="Picture 51" descr="SSD-disk"/>
            <p:cNvPicPr>
              <a:picLocks noChangeAspect="1" noChangeArrowheads="1"/>
            </p:cNvPicPr>
            <p:nvPr/>
          </p:nvPicPr>
          <p:blipFill>
            <a:blip r:embed="rId8" cstate="email"/>
            <a:srcRect/>
            <a:stretch>
              <a:fillRect/>
            </a:stretch>
          </p:blipFill>
          <p:spPr bwMode="auto">
            <a:xfrm>
              <a:off x="3980506" y="4583331"/>
              <a:ext cx="627063" cy="438150"/>
            </a:xfrm>
            <a:prstGeom prst="rect">
              <a:avLst/>
            </a:prstGeom>
            <a:noFill/>
            <a:ln w="9525">
              <a:noFill/>
              <a:miter lim="800000"/>
              <a:headEnd/>
              <a:tailEnd/>
            </a:ln>
          </p:spPr>
        </p:pic>
        <p:pic>
          <p:nvPicPr>
            <p:cNvPr id="26672" name="Picture 56" descr="PAM"/>
            <p:cNvPicPr>
              <a:picLocks noChangeAspect="1" noChangeArrowheads="1"/>
            </p:cNvPicPr>
            <p:nvPr/>
          </p:nvPicPr>
          <p:blipFill>
            <a:blip r:embed="rId9" cstate="email"/>
            <a:srcRect/>
            <a:stretch>
              <a:fillRect/>
            </a:stretch>
          </p:blipFill>
          <p:spPr bwMode="auto">
            <a:xfrm>
              <a:off x="3767749" y="4016609"/>
              <a:ext cx="979488" cy="520700"/>
            </a:xfrm>
            <a:prstGeom prst="rect">
              <a:avLst/>
            </a:prstGeom>
            <a:noFill/>
            <a:ln w="9525">
              <a:noFill/>
              <a:miter lim="800000"/>
              <a:headEnd/>
              <a:tailEnd/>
            </a:ln>
          </p:spPr>
        </p:pic>
      </p:grpSp>
      <p:sp>
        <p:nvSpPr>
          <p:cNvPr id="65" name="TextBox 64"/>
          <p:cNvSpPr txBox="1"/>
          <p:nvPr/>
        </p:nvSpPr>
        <p:spPr>
          <a:xfrm>
            <a:off x="7496175" y="2009775"/>
            <a:ext cx="1558925" cy="307975"/>
          </a:xfrm>
          <a:prstGeom prst="rect">
            <a:avLst/>
          </a:prstGeom>
          <a:noFill/>
        </p:spPr>
        <p:txBody>
          <a:bodyPr>
            <a:spAutoFit/>
          </a:bodyPr>
          <a:lstStyle/>
          <a:p>
            <a:pPr algn="l">
              <a:buNone/>
            </a:pPr>
            <a:r>
              <a:rPr lang="pt-PT" sz="1400" b="0" i="0" smtClean="0">
                <a:latin typeface="Arial"/>
                <a:ea typeface="ＭＳ Ｐゴシック"/>
                <a:cs typeface="+mn-cs"/>
              </a:rPr>
              <a:t>Flash Cache</a:t>
            </a:r>
            <a:endParaRPr lang="pt-PT" sz="1400" b="0" i="0">
              <a:latin typeface="Arial"/>
              <a:ea typeface="ＭＳ Ｐゴシック"/>
              <a:cs typeface="+mn-cs"/>
            </a:endParaRPr>
          </a:p>
        </p:txBody>
      </p:sp>
      <p:sp>
        <p:nvSpPr>
          <p:cNvPr id="66" name="TextBox 65"/>
          <p:cNvSpPr txBox="1"/>
          <p:nvPr/>
        </p:nvSpPr>
        <p:spPr>
          <a:xfrm>
            <a:off x="7496175" y="2493963"/>
            <a:ext cx="1304925" cy="307975"/>
          </a:xfrm>
          <a:prstGeom prst="rect">
            <a:avLst/>
          </a:prstGeom>
          <a:noFill/>
        </p:spPr>
        <p:txBody>
          <a:bodyPr>
            <a:spAutoFit/>
          </a:bodyPr>
          <a:lstStyle/>
          <a:p>
            <a:pPr algn="l">
              <a:buNone/>
            </a:pPr>
            <a:r>
              <a:rPr lang="pt-PT" sz="1400" b="0" i="0" smtClean="0">
                <a:latin typeface="Arial"/>
                <a:ea typeface="ＭＳ Ｐゴシック"/>
                <a:cs typeface="+mn-cs"/>
              </a:rPr>
              <a:t>SSD</a:t>
            </a:r>
            <a:endParaRPr lang="pt-PT" sz="1400" b="0" i="0">
              <a:latin typeface="Arial"/>
              <a:ea typeface="ＭＳ Ｐゴシック"/>
              <a:cs typeface="+mn-cs"/>
            </a:endParaRPr>
          </a:p>
        </p:txBody>
      </p:sp>
      <p:sp>
        <p:nvSpPr>
          <p:cNvPr id="67" name="TextBox 66"/>
          <p:cNvSpPr txBox="1"/>
          <p:nvPr/>
        </p:nvSpPr>
        <p:spPr>
          <a:xfrm>
            <a:off x="7496175" y="2990850"/>
            <a:ext cx="1374775" cy="306388"/>
          </a:xfrm>
          <a:prstGeom prst="rect">
            <a:avLst/>
          </a:prstGeom>
          <a:noFill/>
        </p:spPr>
        <p:txBody>
          <a:bodyPr>
            <a:spAutoFit/>
          </a:bodyPr>
          <a:lstStyle/>
          <a:p>
            <a:pPr algn="l">
              <a:buNone/>
            </a:pPr>
            <a:r>
              <a:rPr lang="pt-PT" sz="1400" b="0" i="0" dirty="0" smtClean="0">
                <a:latin typeface="Arial"/>
                <a:ea typeface="ＭＳ Ｐゴシック"/>
                <a:cs typeface="+mn-cs"/>
              </a:rPr>
              <a:t>FlexCache</a:t>
            </a:r>
            <a:r>
              <a:rPr lang="pt-PT" sz="1200" b="0" i="0" baseline="50000" dirty="0" smtClean="0">
                <a:latin typeface="Arial"/>
                <a:ea typeface="ＭＳ Ｐゴシック"/>
                <a:cs typeface="+mn-cs"/>
              </a:rPr>
              <a:t>®</a:t>
            </a:r>
            <a:endParaRPr lang="pt-PT" sz="1200" b="0" i="0" baseline="50000" dirty="0">
              <a:latin typeface="Arial"/>
              <a:ea typeface="ＭＳ Ｐゴシック"/>
              <a:cs typeface="+mn-cs"/>
            </a:endParaRPr>
          </a:p>
        </p:txBody>
      </p:sp>
      <p:grpSp>
        <p:nvGrpSpPr>
          <p:cNvPr id="3" name="Group 35"/>
          <p:cNvGrpSpPr>
            <a:grpSpLocks/>
          </p:cNvGrpSpPr>
          <p:nvPr/>
        </p:nvGrpSpPr>
        <p:grpSpPr bwMode="auto">
          <a:xfrm>
            <a:off x="1385888" y="1895475"/>
            <a:ext cx="1028700" cy="1677988"/>
            <a:chOff x="610604" y="1883988"/>
            <a:chExt cx="1142606" cy="1981200"/>
          </a:xfrm>
        </p:grpSpPr>
        <p:sp>
          <p:nvSpPr>
            <p:cNvPr id="76" name="Rectangle 75"/>
            <p:cNvSpPr/>
            <p:nvPr/>
          </p:nvSpPr>
          <p:spPr bwMode="auto">
            <a:xfrm>
              <a:off x="610605" y="1883988"/>
              <a:ext cx="1142605" cy="270001"/>
            </a:xfrm>
            <a:prstGeom prst="rect">
              <a:avLst/>
            </a:prstGeom>
            <a:solidFill>
              <a:schemeClr val="bg1">
                <a:lumMod val="75000"/>
              </a:schemeClr>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none" anchor="ctr"/>
            <a:lstStyle/>
            <a:p>
              <a:pPr algn="ctr">
                <a:buNone/>
              </a:pPr>
              <a:r>
                <a:rPr lang="pt-PT" sz="1400" b="0" i="0" smtClean="0">
                  <a:solidFill>
                    <a:srgbClr val="000000"/>
                  </a:solidFill>
                  <a:latin typeface="Arial"/>
                  <a:ea typeface="ＭＳ Ｐゴシック"/>
                  <a:cs typeface="+mn-cs"/>
                </a:rPr>
                <a:t>FC</a:t>
              </a:r>
              <a:endParaRPr lang="pt-PT" sz="1400" b="0" i="0">
                <a:solidFill>
                  <a:srgbClr val="000000"/>
                </a:solidFill>
                <a:latin typeface="Arial"/>
                <a:ea typeface="ＭＳ Ｐゴシック"/>
                <a:cs typeface="+mn-cs"/>
              </a:endParaRPr>
            </a:p>
          </p:txBody>
        </p:sp>
        <p:sp>
          <p:nvSpPr>
            <p:cNvPr id="77" name="Rectangle 76"/>
            <p:cNvSpPr/>
            <p:nvPr/>
          </p:nvSpPr>
          <p:spPr bwMode="auto">
            <a:xfrm>
              <a:off x="610604" y="2225746"/>
              <a:ext cx="1142606" cy="270001"/>
            </a:xfrm>
            <a:prstGeom prst="rect">
              <a:avLst/>
            </a:prstGeom>
            <a:solidFill>
              <a:schemeClr val="bg1">
                <a:lumMod val="75000"/>
              </a:schemeClr>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none" anchor="ctr"/>
            <a:lstStyle/>
            <a:p>
              <a:pPr algn="ctr">
                <a:buNone/>
              </a:pPr>
              <a:r>
                <a:rPr lang="pt-PT" sz="1400" b="0" i="0" smtClean="0">
                  <a:solidFill>
                    <a:srgbClr val="000000"/>
                  </a:solidFill>
                  <a:latin typeface="Arial"/>
                  <a:ea typeface="ＭＳ Ｐゴシック"/>
                  <a:cs typeface="+mn-cs"/>
                </a:rPr>
                <a:t>FCoE</a:t>
              </a:r>
              <a:endParaRPr lang="pt-PT" sz="1400" b="0" i="0">
                <a:solidFill>
                  <a:srgbClr val="000000"/>
                </a:solidFill>
                <a:latin typeface="Arial"/>
                <a:ea typeface="ＭＳ Ｐゴシック"/>
                <a:cs typeface="+mn-cs"/>
              </a:endParaRPr>
            </a:p>
          </p:txBody>
        </p:sp>
        <p:sp>
          <p:nvSpPr>
            <p:cNvPr id="78" name="Rectangle 77"/>
            <p:cNvSpPr/>
            <p:nvPr/>
          </p:nvSpPr>
          <p:spPr bwMode="auto">
            <a:xfrm>
              <a:off x="610604" y="2567504"/>
              <a:ext cx="1142606" cy="270001"/>
            </a:xfrm>
            <a:prstGeom prst="rect">
              <a:avLst/>
            </a:prstGeom>
            <a:solidFill>
              <a:schemeClr val="bg1">
                <a:lumMod val="75000"/>
              </a:schemeClr>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none" anchor="ctr"/>
            <a:lstStyle/>
            <a:p>
              <a:pPr algn="ctr">
                <a:buNone/>
              </a:pPr>
              <a:r>
                <a:rPr lang="pt-PT" sz="1400" b="0" i="0" smtClean="0">
                  <a:solidFill>
                    <a:srgbClr val="000000"/>
                  </a:solidFill>
                  <a:latin typeface="Arial"/>
                  <a:ea typeface="ＭＳ Ｐゴシック"/>
                  <a:cs typeface="+mn-cs"/>
                </a:rPr>
                <a:t>iSCSI</a:t>
              </a:r>
              <a:endParaRPr lang="pt-PT" sz="1400" b="0" i="0">
                <a:solidFill>
                  <a:srgbClr val="000000"/>
                </a:solidFill>
                <a:latin typeface="Arial"/>
                <a:ea typeface="ＭＳ Ｐゴシック"/>
                <a:cs typeface="+mn-cs"/>
              </a:endParaRPr>
            </a:p>
          </p:txBody>
        </p:sp>
        <p:sp>
          <p:nvSpPr>
            <p:cNvPr id="38" name="Rectangle 37"/>
            <p:cNvSpPr/>
            <p:nvPr/>
          </p:nvSpPr>
          <p:spPr bwMode="auto">
            <a:xfrm>
              <a:off x="610604" y="2909262"/>
              <a:ext cx="1142606" cy="270000"/>
            </a:xfrm>
            <a:prstGeom prst="rect">
              <a:avLst/>
            </a:prstGeom>
            <a:solidFill>
              <a:schemeClr val="bg1">
                <a:lumMod val="75000"/>
              </a:schemeClr>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none" anchor="ctr"/>
            <a:lstStyle/>
            <a:p>
              <a:pPr algn="ctr">
                <a:buNone/>
              </a:pPr>
              <a:r>
                <a:rPr lang="pt-PT" sz="1400" b="0" i="0" smtClean="0">
                  <a:solidFill>
                    <a:srgbClr val="000000"/>
                  </a:solidFill>
                  <a:latin typeface="Arial"/>
                  <a:ea typeface="ＭＳ Ｐゴシック"/>
                  <a:cs typeface="+mn-cs"/>
                </a:rPr>
                <a:t>NFS</a:t>
              </a:r>
              <a:endParaRPr lang="pt-PT" sz="1400" b="0" i="0">
                <a:solidFill>
                  <a:srgbClr val="000000"/>
                </a:solidFill>
                <a:latin typeface="Arial"/>
                <a:ea typeface="ＭＳ Ｐゴシック"/>
                <a:cs typeface="+mn-cs"/>
              </a:endParaRPr>
            </a:p>
          </p:txBody>
        </p:sp>
        <p:sp>
          <p:nvSpPr>
            <p:cNvPr id="43" name="Rectangle 42"/>
            <p:cNvSpPr/>
            <p:nvPr/>
          </p:nvSpPr>
          <p:spPr bwMode="auto">
            <a:xfrm>
              <a:off x="610604" y="3251019"/>
              <a:ext cx="1142606" cy="271207"/>
            </a:xfrm>
            <a:prstGeom prst="rect">
              <a:avLst/>
            </a:prstGeom>
            <a:solidFill>
              <a:schemeClr val="bg1">
                <a:lumMod val="75000"/>
              </a:schemeClr>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none" anchor="ctr"/>
            <a:lstStyle/>
            <a:p>
              <a:pPr algn="ctr">
                <a:buNone/>
              </a:pPr>
              <a:r>
                <a:rPr lang="pt-PT" sz="1400" b="0" i="0" smtClean="0">
                  <a:solidFill>
                    <a:srgbClr val="000000"/>
                  </a:solidFill>
                  <a:latin typeface="Arial"/>
                  <a:ea typeface="ＭＳ Ｐゴシック"/>
                  <a:cs typeface="+mn-cs"/>
                </a:rPr>
                <a:t>CIFS</a:t>
              </a:r>
              <a:endParaRPr lang="pt-PT" sz="1400" b="0" i="0">
                <a:solidFill>
                  <a:srgbClr val="000000"/>
                </a:solidFill>
                <a:latin typeface="Arial"/>
                <a:ea typeface="ＭＳ Ｐゴシック"/>
                <a:cs typeface="+mn-cs"/>
              </a:endParaRPr>
            </a:p>
          </p:txBody>
        </p:sp>
        <p:sp>
          <p:nvSpPr>
            <p:cNvPr id="35" name="Rectangle 34"/>
            <p:cNvSpPr/>
            <p:nvPr/>
          </p:nvSpPr>
          <p:spPr bwMode="auto">
            <a:xfrm>
              <a:off x="610604" y="3593981"/>
              <a:ext cx="1142606" cy="271207"/>
            </a:xfrm>
            <a:prstGeom prst="rect">
              <a:avLst/>
            </a:prstGeom>
            <a:solidFill>
              <a:schemeClr val="bg1">
                <a:lumMod val="75000"/>
              </a:schemeClr>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none" anchor="ctr"/>
            <a:lstStyle/>
            <a:p>
              <a:pPr algn="ctr">
                <a:buNone/>
              </a:pPr>
              <a:r>
                <a:rPr lang="pt-PT" sz="1400" b="0" i="0" smtClean="0">
                  <a:solidFill>
                    <a:srgbClr val="000000"/>
                  </a:solidFill>
                  <a:latin typeface="Arial"/>
                  <a:ea typeface="ＭＳ Ｐゴシック"/>
                  <a:cs typeface="+mn-cs"/>
                </a:rPr>
                <a:t>Objeto</a:t>
              </a:r>
              <a:endParaRPr lang="pt-PT" sz="1400" b="0" i="0">
                <a:solidFill>
                  <a:srgbClr val="000000"/>
                </a:solidFill>
                <a:latin typeface="Arial"/>
                <a:ea typeface="ＭＳ Ｐゴシック"/>
                <a:cs typeface="+mn-cs"/>
              </a:endParaRPr>
            </a:p>
          </p:txBody>
        </p:sp>
      </p:grpSp>
      <p:sp>
        <p:nvSpPr>
          <p:cNvPr id="40" name="TextBox 39"/>
          <p:cNvSpPr txBox="1"/>
          <p:nvPr/>
        </p:nvSpPr>
        <p:spPr>
          <a:xfrm>
            <a:off x="2677600" y="3267275"/>
            <a:ext cx="4041775" cy="461665"/>
          </a:xfrm>
          <a:prstGeom prst="rect">
            <a:avLst/>
          </a:prstGeom>
          <a:noFill/>
        </p:spPr>
        <p:txBody>
          <a:bodyPr>
            <a:spAutoFit/>
          </a:bodyPr>
          <a:lstStyle/>
          <a:p>
            <a:pPr algn="ctr">
              <a:buNone/>
            </a:pPr>
            <a:r>
              <a:rPr lang="pt-PT" sz="1200" b="0" i="0" dirty="0" smtClean="0">
                <a:solidFill>
                  <a:srgbClr val="000000"/>
                </a:solidFill>
                <a:latin typeface="Arial"/>
                <a:ea typeface="ＭＳ Ｐゴシック"/>
                <a:cs typeface="+mn-cs"/>
              </a:rPr>
              <a:t>FAS </a:t>
            </a:r>
            <a:r>
              <a:rPr lang="pt-PT" sz="1200" b="0" i="0" smtClean="0">
                <a:solidFill>
                  <a:srgbClr val="000000"/>
                </a:solidFill>
                <a:latin typeface="Arial"/>
                <a:ea typeface="ＭＳ Ｐゴシック"/>
                <a:cs typeface="+mn-cs"/>
              </a:rPr>
              <a:t>e Série </a:t>
            </a:r>
            <a:r>
              <a:rPr lang="pt-PT" sz="1200" b="0" i="0" dirty="0" smtClean="0">
                <a:solidFill>
                  <a:srgbClr val="000000"/>
                </a:solidFill>
                <a:latin typeface="Arial"/>
                <a:ea typeface="ＭＳ Ｐゴシック"/>
                <a:cs typeface="+mn-cs"/>
              </a:rPr>
              <a:t>V da NetApp</a:t>
            </a:r>
            <a:r>
              <a:rPr lang="pt-PT" sz="1200" b="0" i="0" baseline="30000" dirty="0" smtClean="0">
                <a:solidFill>
                  <a:srgbClr val="000000"/>
                </a:solidFill>
                <a:latin typeface="Arial"/>
                <a:ea typeface="ＭＳ Ｐゴシック"/>
                <a:cs typeface="+mn-cs"/>
              </a:rPr>
              <a:t>®</a:t>
            </a:r>
            <a:r>
              <a:rPr lang="pt-PT" sz="1200" b="0" i="0" dirty="0" smtClean="0">
                <a:solidFill>
                  <a:srgbClr val="000000"/>
                </a:solidFill>
                <a:latin typeface="Arial"/>
                <a:ea typeface="ＭＳ Ｐゴシック"/>
                <a:cs typeface="+mn-cs"/>
              </a:rPr>
              <a:t> executando o </a:t>
            </a:r>
            <a:br>
              <a:rPr lang="pt-PT" sz="1200" b="0" i="0" dirty="0" smtClean="0">
                <a:solidFill>
                  <a:srgbClr val="000000"/>
                </a:solidFill>
                <a:latin typeface="Arial"/>
                <a:ea typeface="ＭＳ Ｐゴシック"/>
                <a:cs typeface="+mn-cs"/>
              </a:rPr>
            </a:br>
            <a:r>
              <a:rPr lang="pt-PT" sz="1200" b="0" i="0" dirty="0" smtClean="0">
                <a:solidFill>
                  <a:srgbClr val="000000"/>
                </a:solidFill>
                <a:latin typeface="Arial"/>
                <a:ea typeface="ＭＳ Ｐゴシック"/>
                <a:cs typeface="+mn-cs"/>
              </a:rPr>
              <a:t>Data ONTAP</a:t>
            </a:r>
            <a:r>
              <a:rPr lang="pt-PT" sz="1200" b="0" i="0" baseline="30000" dirty="0" smtClean="0">
                <a:solidFill>
                  <a:srgbClr val="000000"/>
                </a:solidFill>
                <a:latin typeface="Arial"/>
                <a:ea typeface="ＭＳ Ｐゴシック"/>
                <a:cs typeface="+mn-cs"/>
              </a:rPr>
              <a:t>®</a:t>
            </a:r>
            <a:endParaRPr lang="pt-PT" sz="1200" b="0" i="0" baseline="30000" dirty="0">
              <a:solidFill>
                <a:srgbClr val="000000"/>
              </a:solidFill>
              <a:latin typeface="Arial"/>
              <a:ea typeface="ＭＳ Ｐゴシック"/>
              <a:cs typeface="+mn-cs"/>
            </a:endParaRPr>
          </a:p>
        </p:txBody>
      </p:sp>
      <p:sp>
        <p:nvSpPr>
          <p:cNvPr id="32" name="Left-Right Arrow 31"/>
          <p:cNvSpPr/>
          <p:nvPr/>
        </p:nvSpPr>
        <p:spPr bwMode="auto">
          <a:xfrm>
            <a:off x="912813" y="3754438"/>
            <a:ext cx="7866062" cy="479425"/>
          </a:xfrm>
          <a:prstGeom prst="leftRightArrow">
            <a:avLst>
              <a:gd name="adj1" fmla="val 61320"/>
              <a:gd name="adj2" fmla="val 50000"/>
            </a:avLst>
          </a:prstGeom>
          <a:solidFill>
            <a:schemeClr val="bg1">
              <a:lumMod val="85000"/>
            </a:schemeClr>
          </a:solidFill>
          <a:ln w="9525" cap="flat" cmpd="sng" algn="ctr">
            <a:noFill/>
            <a:prstDash val="solid"/>
            <a:round/>
            <a:headEnd type="none" w="med" len="med"/>
            <a:tailEnd type="none" w="med" len="med"/>
          </a:ln>
          <a:effectLst/>
        </p:spPr>
        <p:txBody>
          <a:bodyPr wrap="none" anchor="ctr"/>
          <a:lstStyle/>
          <a:p>
            <a:pPr algn="ctr">
              <a:buNone/>
            </a:pPr>
            <a:r>
              <a:rPr lang="pt-PT" sz="1800" b="0" i="0" dirty="0" smtClean="0">
                <a:solidFill>
                  <a:srgbClr val="0067C5"/>
                </a:solidFill>
                <a:latin typeface="Arial"/>
                <a:ea typeface="ＭＳ Ｐゴシック"/>
                <a:cs typeface="+mn-cs"/>
              </a:rPr>
              <a:t>Gerenciamento unificado</a:t>
            </a:r>
            <a:endParaRPr lang="pt-PT" sz="1800" b="0" i="0" dirty="0">
              <a:solidFill>
                <a:srgbClr val="0067C5"/>
              </a:solidFill>
              <a:latin typeface="Arial"/>
              <a:ea typeface="ＭＳ Ｐゴシック"/>
              <a:cs typeface="+mn-cs"/>
            </a:endParaRPr>
          </a:p>
        </p:txBody>
      </p:sp>
      <p:sp>
        <p:nvSpPr>
          <p:cNvPr id="26649" name="Line 20"/>
          <p:cNvSpPr>
            <a:spLocks noChangeShapeType="1"/>
          </p:cNvSpPr>
          <p:nvPr/>
        </p:nvSpPr>
        <p:spPr bwMode="auto">
          <a:xfrm rot="5400000" flipH="1" flipV="1">
            <a:off x="4979194" y="-1993106"/>
            <a:ext cx="0" cy="7532688"/>
          </a:xfrm>
          <a:prstGeom prst="line">
            <a:avLst/>
          </a:prstGeom>
          <a:noFill/>
          <a:ln w="9525" cap="rnd">
            <a:solidFill>
              <a:schemeClr val="tx1"/>
            </a:solidFill>
            <a:prstDash val="dot"/>
            <a:round/>
            <a:headEnd/>
            <a:tailEnd/>
          </a:ln>
        </p:spPr>
        <p:txBody>
          <a:bodyPr anchor="ctr"/>
          <a:lstStyle/>
          <a:p>
            <a:endParaRPr lang="en-US"/>
          </a:p>
        </p:txBody>
      </p:sp>
      <p:sp>
        <p:nvSpPr>
          <p:cNvPr id="54" name="Rectangle 106"/>
          <p:cNvSpPr>
            <a:spLocks noChangeArrowheads="1"/>
          </p:cNvSpPr>
          <p:nvPr/>
        </p:nvSpPr>
        <p:spPr bwMode="gray">
          <a:xfrm>
            <a:off x="6607175" y="1438275"/>
            <a:ext cx="2105025" cy="277813"/>
          </a:xfrm>
          <a:prstGeom prst="rect">
            <a:avLst/>
          </a:prstGeom>
          <a:solidFill>
            <a:schemeClr val="bg1">
              <a:lumMod val="85000"/>
            </a:schemeClr>
          </a:solidFill>
          <a:ln w="12700">
            <a:noFill/>
            <a:miter lim="800000"/>
            <a:headEnd/>
            <a:tailEnd/>
          </a:ln>
        </p:spPr>
        <p:txBody>
          <a:bodyPr wrap="none" anchor="ctr"/>
          <a:lstStyle/>
          <a:p>
            <a:pPr algn="ctr">
              <a:spcBef>
                <a:spcPts val="432"/>
              </a:spcBef>
              <a:buNone/>
            </a:pPr>
            <a:r>
              <a:rPr lang="pt-PT" sz="1800" b="0" i="0" dirty="0" smtClean="0">
                <a:solidFill>
                  <a:srgbClr val="0067C5"/>
                </a:solidFill>
                <a:latin typeface="Arial"/>
                <a:ea typeface="ＭＳ Ｐゴシック"/>
                <a:cs typeface="+mn-cs"/>
              </a:rPr>
              <a:t>Desempenho </a:t>
            </a:r>
            <a:endParaRPr lang="pt-PT" sz="1800" b="0" i="0" dirty="0">
              <a:solidFill>
                <a:srgbClr val="0067C5"/>
              </a:solidFill>
              <a:latin typeface="Arial"/>
              <a:ea typeface="ＭＳ Ｐゴシック"/>
              <a:cs typeface="+mn-cs"/>
            </a:endParaRPr>
          </a:p>
        </p:txBody>
      </p:sp>
      <p:sp>
        <p:nvSpPr>
          <p:cNvPr id="26651" name="Line 20"/>
          <p:cNvSpPr>
            <a:spLocks noChangeShapeType="1"/>
          </p:cNvSpPr>
          <p:nvPr/>
        </p:nvSpPr>
        <p:spPr bwMode="auto">
          <a:xfrm rot="5400000" flipH="1" flipV="1">
            <a:off x="4979194" y="-99219"/>
            <a:ext cx="0" cy="7532688"/>
          </a:xfrm>
          <a:prstGeom prst="line">
            <a:avLst/>
          </a:prstGeom>
          <a:noFill/>
          <a:ln w="9525" cap="rnd">
            <a:solidFill>
              <a:schemeClr val="tx1"/>
            </a:solidFill>
            <a:prstDash val="dot"/>
            <a:round/>
            <a:headEnd/>
            <a:tailEnd/>
          </a:ln>
        </p:spPr>
        <p:txBody>
          <a:bodyPr anchor="ct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reeform 17"/>
          <p:cNvSpPr>
            <a:spLocks/>
          </p:cNvSpPr>
          <p:nvPr/>
        </p:nvSpPr>
        <p:spPr bwMode="gray">
          <a:xfrm flipH="1">
            <a:off x="4670425" y="3808413"/>
            <a:ext cx="3168650" cy="838200"/>
          </a:xfrm>
          <a:custGeom>
            <a:avLst/>
            <a:gdLst>
              <a:gd name="T0" fmla="*/ 0 w 1861"/>
              <a:gd name="T1" fmla="*/ 0 h 945"/>
              <a:gd name="T2" fmla="*/ 0 w 1861"/>
              <a:gd name="T3" fmla="*/ 2147483647 h 945"/>
              <a:gd name="T4" fmla="*/ 2147483647 w 1861"/>
              <a:gd name="T5" fmla="*/ 2147483647 h 945"/>
              <a:gd name="T6" fmla="*/ 2147483647 w 1861"/>
              <a:gd name="T7" fmla="*/ 2147483647 h 945"/>
              <a:gd name="T8" fmla="*/ 0 60000 65536"/>
              <a:gd name="T9" fmla="*/ 0 60000 65536"/>
              <a:gd name="T10" fmla="*/ 0 60000 65536"/>
              <a:gd name="T11" fmla="*/ 0 60000 65536"/>
              <a:gd name="T12" fmla="*/ 0 w 1861"/>
              <a:gd name="T13" fmla="*/ 0 h 945"/>
              <a:gd name="T14" fmla="*/ 1861 w 1861"/>
              <a:gd name="T15" fmla="*/ 945 h 945"/>
            </a:gdLst>
            <a:ahLst/>
            <a:cxnLst>
              <a:cxn ang="T8">
                <a:pos x="T0" y="T1"/>
              </a:cxn>
              <a:cxn ang="T9">
                <a:pos x="T2" y="T3"/>
              </a:cxn>
              <a:cxn ang="T10">
                <a:pos x="T4" y="T5"/>
              </a:cxn>
              <a:cxn ang="T11">
                <a:pos x="T6" y="T7"/>
              </a:cxn>
            </a:cxnLst>
            <a:rect l="T12" t="T13" r="T14" b="T15"/>
            <a:pathLst>
              <a:path w="1861" h="945">
                <a:moveTo>
                  <a:pt x="0" y="0"/>
                </a:moveTo>
                <a:lnTo>
                  <a:pt x="0" y="559"/>
                </a:lnTo>
                <a:lnTo>
                  <a:pt x="1861" y="559"/>
                </a:lnTo>
                <a:lnTo>
                  <a:pt x="1861" y="945"/>
                </a:lnTo>
              </a:path>
            </a:pathLst>
          </a:custGeom>
          <a:noFill/>
          <a:ln w="28575">
            <a:solidFill>
              <a:srgbClr val="0067C5"/>
            </a:solidFill>
            <a:round/>
            <a:headEnd/>
            <a:tailEnd/>
          </a:ln>
        </p:spPr>
        <p:txBody>
          <a:bodyPr wrap="none" anchor="ctr"/>
          <a:lstStyle/>
          <a:p>
            <a:endParaRPr lang="en-US"/>
          </a:p>
        </p:txBody>
      </p:sp>
      <p:sp>
        <p:nvSpPr>
          <p:cNvPr id="30723" name="Line 37"/>
          <p:cNvSpPr>
            <a:spLocks noChangeShapeType="1"/>
          </p:cNvSpPr>
          <p:nvPr/>
        </p:nvSpPr>
        <p:spPr bwMode="gray">
          <a:xfrm>
            <a:off x="7589838" y="3009900"/>
            <a:ext cx="0" cy="639763"/>
          </a:xfrm>
          <a:prstGeom prst="line">
            <a:avLst/>
          </a:prstGeom>
          <a:noFill/>
          <a:ln w="28575">
            <a:solidFill>
              <a:schemeClr val="hlink"/>
            </a:solidFill>
            <a:round/>
            <a:headEnd/>
            <a:tailEnd/>
          </a:ln>
        </p:spPr>
        <p:txBody>
          <a:bodyPr wrap="none" anchor="ctr"/>
          <a:lstStyle/>
          <a:p>
            <a:endParaRPr lang="en-US"/>
          </a:p>
        </p:txBody>
      </p:sp>
      <p:sp>
        <p:nvSpPr>
          <p:cNvPr id="30724" name="Line 38"/>
          <p:cNvSpPr>
            <a:spLocks noChangeShapeType="1"/>
          </p:cNvSpPr>
          <p:nvPr/>
        </p:nvSpPr>
        <p:spPr bwMode="gray">
          <a:xfrm>
            <a:off x="8120063" y="2998788"/>
            <a:ext cx="0" cy="584200"/>
          </a:xfrm>
          <a:prstGeom prst="line">
            <a:avLst/>
          </a:prstGeom>
          <a:noFill/>
          <a:ln w="28575">
            <a:solidFill>
              <a:schemeClr val="hlink"/>
            </a:solidFill>
            <a:round/>
            <a:headEnd/>
            <a:tailEnd/>
          </a:ln>
        </p:spPr>
        <p:txBody>
          <a:bodyPr wrap="none" anchor="ctr"/>
          <a:lstStyle/>
          <a:p>
            <a:endParaRPr lang="en-US"/>
          </a:p>
        </p:txBody>
      </p:sp>
      <p:pic>
        <p:nvPicPr>
          <p:cNvPr id="30725" name="Picture 36" descr="network_cloud"/>
          <p:cNvPicPr>
            <a:picLocks noChangeAspect="1" noChangeArrowheads="1"/>
          </p:cNvPicPr>
          <p:nvPr/>
        </p:nvPicPr>
        <p:blipFill>
          <a:blip r:embed="rId3" cstate="email"/>
          <a:srcRect/>
          <a:stretch>
            <a:fillRect/>
          </a:stretch>
        </p:blipFill>
        <p:spPr bwMode="auto">
          <a:xfrm>
            <a:off x="7065963" y="3295650"/>
            <a:ext cx="1544637" cy="831850"/>
          </a:xfrm>
          <a:prstGeom prst="rect">
            <a:avLst/>
          </a:prstGeom>
          <a:noFill/>
          <a:ln w="9525">
            <a:noFill/>
            <a:miter lim="800000"/>
            <a:headEnd/>
            <a:tailEnd/>
          </a:ln>
        </p:spPr>
      </p:pic>
      <p:grpSp>
        <p:nvGrpSpPr>
          <p:cNvPr id="2" name="Group 65"/>
          <p:cNvGrpSpPr>
            <a:grpSpLocks/>
          </p:cNvGrpSpPr>
          <p:nvPr/>
        </p:nvGrpSpPr>
        <p:grpSpPr bwMode="auto">
          <a:xfrm>
            <a:off x="1144588" y="2743200"/>
            <a:ext cx="3532187" cy="979488"/>
            <a:chOff x="1145089" y="2766348"/>
            <a:chExt cx="3531092" cy="979096"/>
          </a:xfrm>
        </p:grpSpPr>
        <p:sp>
          <p:nvSpPr>
            <p:cNvPr id="58" name="Freeform 17"/>
            <p:cNvSpPr>
              <a:spLocks/>
            </p:cNvSpPr>
            <p:nvPr/>
          </p:nvSpPr>
          <p:spPr bwMode="gray">
            <a:xfrm>
              <a:off x="1759261" y="2766348"/>
              <a:ext cx="2916920" cy="979096"/>
            </a:xfrm>
            <a:custGeom>
              <a:avLst/>
              <a:gdLst>
                <a:gd name="connsiteX0" fmla="*/ 0 w 1861"/>
                <a:gd name="connsiteY0" fmla="*/ 0 h 559"/>
                <a:gd name="connsiteX1" fmla="*/ 0 w 1861"/>
                <a:gd name="connsiteY1" fmla="*/ 559 h 559"/>
                <a:gd name="connsiteX2" fmla="*/ 1861 w 1861"/>
                <a:gd name="connsiteY2" fmla="*/ 559 h 559"/>
                <a:gd name="connsiteX3" fmla="*/ 1861 w 1861"/>
                <a:gd name="connsiteY3" fmla="*/ 535 h 559"/>
              </a:gdLst>
              <a:ahLst/>
              <a:cxnLst>
                <a:cxn ang="0">
                  <a:pos x="connsiteX0" y="connsiteY0"/>
                </a:cxn>
                <a:cxn ang="0">
                  <a:pos x="connsiteX1" y="connsiteY1"/>
                </a:cxn>
                <a:cxn ang="0">
                  <a:pos x="connsiteX2" y="connsiteY2"/>
                </a:cxn>
                <a:cxn ang="0">
                  <a:pos x="connsiteX3" y="connsiteY3"/>
                </a:cxn>
              </a:cxnLst>
              <a:rect l="l" t="t" r="r" b="b"/>
              <a:pathLst>
                <a:path w="1861" h="559">
                  <a:moveTo>
                    <a:pt x="0" y="0"/>
                  </a:moveTo>
                  <a:lnTo>
                    <a:pt x="0" y="559"/>
                  </a:lnTo>
                  <a:lnTo>
                    <a:pt x="1861" y="559"/>
                  </a:lnTo>
                  <a:lnTo>
                    <a:pt x="1861" y="535"/>
                  </a:lnTo>
                </a:path>
              </a:pathLst>
            </a:custGeom>
            <a:ln w="28575">
              <a:solidFill>
                <a:srgbClr val="0067C5"/>
              </a:solidFill>
              <a:headEnd type="none" w="med" len="med"/>
              <a:tailEnd type="none" w="med" len="med"/>
            </a:ln>
          </p:spPr>
          <p:style>
            <a:lnRef idx="1">
              <a:schemeClr val="accent6"/>
            </a:lnRef>
            <a:fillRef idx="0">
              <a:schemeClr val="accent6"/>
            </a:fillRef>
            <a:effectRef idx="0">
              <a:schemeClr val="accent6"/>
            </a:effectRef>
            <a:fontRef idx="minor">
              <a:schemeClr val="tx1"/>
            </a:fontRef>
          </p:style>
          <p:txBody>
            <a:bodyPr wrap="none" anchor="ctr"/>
            <a:lstStyle/>
            <a:p>
              <a:pPr fontAlgn="auto">
                <a:spcBef>
                  <a:spcPts val="0"/>
                </a:spcBef>
                <a:spcAft>
                  <a:spcPts val="0"/>
                </a:spcAft>
                <a:defRPr/>
              </a:pPr>
              <a:endParaRPr lang="en-US" dirty="0"/>
            </a:p>
          </p:txBody>
        </p:sp>
        <p:sp>
          <p:nvSpPr>
            <p:cNvPr id="30766" name="Freeform 13"/>
            <p:cNvSpPr>
              <a:spLocks/>
            </p:cNvSpPr>
            <p:nvPr/>
          </p:nvSpPr>
          <p:spPr bwMode="gray">
            <a:xfrm>
              <a:off x="1145089" y="3118353"/>
              <a:ext cx="613610" cy="625034"/>
            </a:xfrm>
            <a:custGeom>
              <a:avLst/>
              <a:gdLst>
                <a:gd name="T0" fmla="*/ 0 w 414"/>
                <a:gd name="T1" fmla="*/ 0 h 259"/>
                <a:gd name="T2" fmla="*/ 0 w 414"/>
                <a:gd name="T3" fmla="*/ 2147483647 h 259"/>
                <a:gd name="T4" fmla="*/ 2147483647 w 414"/>
                <a:gd name="T5" fmla="*/ 2147483647 h 259"/>
                <a:gd name="T6" fmla="*/ 2147483647 w 414"/>
                <a:gd name="T7" fmla="*/ 2147483647 h 259"/>
                <a:gd name="T8" fmla="*/ 0 60000 65536"/>
                <a:gd name="T9" fmla="*/ 0 60000 65536"/>
                <a:gd name="T10" fmla="*/ 0 60000 65536"/>
                <a:gd name="T11" fmla="*/ 0 60000 65536"/>
                <a:gd name="T12" fmla="*/ 0 w 414"/>
                <a:gd name="T13" fmla="*/ 0 h 259"/>
                <a:gd name="T14" fmla="*/ 414 w 414"/>
                <a:gd name="T15" fmla="*/ 259 h 259"/>
              </a:gdLst>
              <a:ahLst/>
              <a:cxnLst>
                <a:cxn ang="T8">
                  <a:pos x="T0" y="T1"/>
                </a:cxn>
                <a:cxn ang="T9">
                  <a:pos x="T2" y="T3"/>
                </a:cxn>
                <a:cxn ang="T10">
                  <a:pos x="T4" y="T5"/>
                </a:cxn>
                <a:cxn ang="T11">
                  <a:pos x="T6" y="T7"/>
                </a:cxn>
              </a:cxnLst>
              <a:rect l="T12" t="T13" r="T14" b="T15"/>
              <a:pathLst>
                <a:path w="414" h="259">
                  <a:moveTo>
                    <a:pt x="0" y="0"/>
                  </a:moveTo>
                  <a:lnTo>
                    <a:pt x="0" y="259"/>
                  </a:lnTo>
                  <a:lnTo>
                    <a:pt x="414" y="259"/>
                  </a:lnTo>
                  <a:lnTo>
                    <a:pt x="414" y="21"/>
                  </a:lnTo>
                </a:path>
              </a:pathLst>
            </a:custGeom>
            <a:noFill/>
            <a:ln w="28575">
              <a:solidFill>
                <a:srgbClr val="0067C5"/>
              </a:solidFill>
              <a:round/>
              <a:headEnd/>
              <a:tailEnd/>
            </a:ln>
          </p:spPr>
          <p:txBody>
            <a:bodyPr wrap="none" anchor="ctr"/>
            <a:lstStyle/>
            <a:p>
              <a:endParaRPr lang="en-US"/>
            </a:p>
          </p:txBody>
        </p:sp>
      </p:grpSp>
      <p:grpSp>
        <p:nvGrpSpPr>
          <p:cNvPr id="3" name="Group 64"/>
          <p:cNvGrpSpPr>
            <a:grpSpLocks/>
          </p:cNvGrpSpPr>
          <p:nvPr/>
        </p:nvGrpSpPr>
        <p:grpSpPr bwMode="auto">
          <a:xfrm>
            <a:off x="1006475" y="2928938"/>
            <a:ext cx="3530600" cy="977900"/>
            <a:chOff x="983044" y="2928391"/>
            <a:chExt cx="3531090" cy="979096"/>
          </a:xfrm>
        </p:grpSpPr>
        <p:sp>
          <p:nvSpPr>
            <p:cNvPr id="59" name="Freeform 17"/>
            <p:cNvSpPr>
              <a:spLocks/>
            </p:cNvSpPr>
            <p:nvPr/>
          </p:nvSpPr>
          <p:spPr bwMode="gray">
            <a:xfrm>
              <a:off x="1597492" y="2928391"/>
              <a:ext cx="2916642" cy="979096"/>
            </a:xfrm>
            <a:custGeom>
              <a:avLst/>
              <a:gdLst>
                <a:gd name="connsiteX0" fmla="*/ 0 w 1861"/>
                <a:gd name="connsiteY0" fmla="*/ 0 h 559"/>
                <a:gd name="connsiteX1" fmla="*/ 0 w 1861"/>
                <a:gd name="connsiteY1" fmla="*/ 559 h 559"/>
                <a:gd name="connsiteX2" fmla="*/ 1861 w 1861"/>
                <a:gd name="connsiteY2" fmla="*/ 559 h 559"/>
                <a:gd name="connsiteX3" fmla="*/ 1861 w 1861"/>
                <a:gd name="connsiteY3" fmla="*/ 535 h 559"/>
              </a:gdLst>
              <a:ahLst/>
              <a:cxnLst>
                <a:cxn ang="0">
                  <a:pos x="connsiteX0" y="connsiteY0"/>
                </a:cxn>
                <a:cxn ang="0">
                  <a:pos x="connsiteX1" y="connsiteY1"/>
                </a:cxn>
                <a:cxn ang="0">
                  <a:pos x="connsiteX2" y="connsiteY2"/>
                </a:cxn>
                <a:cxn ang="0">
                  <a:pos x="connsiteX3" y="connsiteY3"/>
                </a:cxn>
              </a:cxnLst>
              <a:rect l="l" t="t" r="r" b="b"/>
              <a:pathLst>
                <a:path w="1861" h="559">
                  <a:moveTo>
                    <a:pt x="0" y="0"/>
                  </a:moveTo>
                  <a:lnTo>
                    <a:pt x="0" y="559"/>
                  </a:lnTo>
                  <a:lnTo>
                    <a:pt x="1861" y="559"/>
                  </a:lnTo>
                  <a:lnTo>
                    <a:pt x="1861" y="535"/>
                  </a:lnTo>
                </a:path>
              </a:pathLst>
            </a:custGeom>
            <a:ln w="28575">
              <a:solidFill>
                <a:srgbClr val="58A618"/>
              </a:solidFill>
              <a:headEnd type="none" w="med" len="med"/>
              <a:tailEnd type="none" w="med" len="med"/>
            </a:ln>
          </p:spPr>
          <p:style>
            <a:lnRef idx="1">
              <a:schemeClr val="accent6"/>
            </a:lnRef>
            <a:fillRef idx="0">
              <a:schemeClr val="accent6"/>
            </a:fillRef>
            <a:effectRef idx="0">
              <a:schemeClr val="accent6"/>
            </a:effectRef>
            <a:fontRef idx="minor">
              <a:schemeClr val="tx1"/>
            </a:fontRef>
          </p:style>
          <p:txBody>
            <a:bodyPr wrap="none" anchor="ctr"/>
            <a:lstStyle/>
            <a:p>
              <a:pPr fontAlgn="auto">
                <a:spcBef>
                  <a:spcPts val="0"/>
                </a:spcBef>
                <a:spcAft>
                  <a:spcPts val="0"/>
                </a:spcAft>
                <a:defRPr/>
              </a:pPr>
              <a:endParaRPr lang="en-US" dirty="0"/>
            </a:p>
          </p:txBody>
        </p:sp>
        <p:sp>
          <p:nvSpPr>
            <p:cNvPr id="30764" name="Freeform 13"/>
            <p:cNvSpPr>
              <a:spLocks/>
            </p:cNvSpPr>
            <p:nvPr/>
          </p:nvSpPr>
          <p:spPr bwMode="gray">
            <a:xfrm>
              <a:off x="983044" y="3136733"/>
              <a:ext cx="613610" cy="416696"/>
            </a:xfrm>
            <a:custGeom>
              <a:avLst/>
              <a:gdLst>
                <a:gd name="T0" fmla="*/ 0 w 414"/>
                <a:gd name="T1" fmla="*/ 0 h 259"/>
                <a:gd name="T2" fmla="*/ 0 w 414"/>
                <a:gd name="T3" fmla="*/ 2147483647 h 259"/>
                <a:gd name="T4" fmla="*/ 2147483647 w 414"/>
                <a:gd name="T5" fmla="*/ 2147483647 h 259"/>
                <a:gd name="T6" fmla="*/ 2147483647 w 414"/>
                <a:gd name="T7" fmla="*/ 2147483647 h 259"/>
                <a:gd name="T8" fmla="*/ 0 60000 65536"/>
                <a:gd name="T9" fmla="*/ 0 60000 65536"/>
                <a:gd name="T10" fmla="*/ 0 60000 65536"/>
                <a:gd name="T11" fmla="*/ 0 60000 65536"/>
                <a:gd name="T12" fmla="*/ 0 w 414"/>
                <a:gd name="T13" fmla="*/ 0 h 259"/>
                <a:gd name="T14" fmla="*/ 414 w 414"/>
                <a:gd name="T15" fmla="*/ 259 h 259"/>
              </a:gdLst>
              <a:ahLst/>
              <a:cxnLst>
                <a:cxn ang="T8">
                  <a:pos x="T0" y="T1"/>
                </a:cxn>
                <a:cxn ang="T9">
                  <a:pos x="T2" y="T3"/>
                </a:cxn>
                <a:cxn ang="T10">
                  <a:pos x="T4" y="T5"/>
                </a:cxn>
                <a:cxn ang="T11">
                  <a:pos x="T6" y="T7"/>
                </a:cxn>
              </a:cxnLst>
              <a:rect l="T12" t="T13" r="T14" b="T15"/>
              <a:pathLst>
                <a:path w="414" h="259">
                  <a:moveTo>
                    <a:pt x="0" y="0"/>
                  </a:moveTo>
                  <a:lnTo>
                    <a:pt x="0" y="259"/>
                  </a:lnTo>
                  <a:lnTo>
                    <a:pt x="414" y="259"/>
                  </a:lnTo>
                  <a:lnTo>
                    <a:pt x="414" y="21"/>
                  </a:lnTo>
                </a:path>
              </a:pathLst>
            </a:custGeom>
            <a:noFill/>
            <a:ln w="28575">
              <a:solidFill>
                <a:srgbClr val="58A618"/>
              </a:solidFill>
              <a:round/>
              <a:headEnd/>
              <a:tailEnd/>
            </a:ln>
          </p:spPr>
          <p:txBody>
            <a:bodyPr wrap="none" anchor="ctr"/>
            <a:lstStyle/>
            <a:p>
              <a:endParaRPr lang="en-US"/>
            </a:p>
          </p:txBody>
        </p:sp>
      </p:grpSp>
      <p:sp>
        <p:nvSpPr>
          <p:cNvPr id="30728" name="Rectangle 9"/>
          <p:cNvSpPr>
            <a:spLocks noGrp="1" noChangeArrowheads="1"/>
          </p:cNvSpPr>
          <p:nvPr>
            <p:ph type="title"/>
          </p:nvPr>
        </p:nvSpPr>
        <p:spPr>
          <a:xfrm>
            <a:off x="1058863" y="212725"/>
            <a:ext cx="7869237" cy="831850"/>
          </a:xfrm>
        </p:spPr>
        <p:txBody>
          <a:bodyPr/>
          <a:lstStyle/>
          <a:p>
            <a:pPr eaLnBrk="1" hangingPunct="1"/>
            <a:r>
              <a:rPr lang="en-US" dirty="0" smtClean="0"/>
              <a:t>Storage </a:t>
            </a:r>
            <a:r>
              <a:rPr lang="en-US" dirty="0" err="1" smtClean="0"/>
              <a:t>Unificado</a:t>
            </a:r>
            <a:r>
              <a:rPr lang="en-US" dirty="0" smtClean="0"/>
              <a:t/>
            </a:r>
            <a:br>
              <a:rPr lang="en-US" dirty="0" smtClean="0"/>
            </a:br>
            <a:r>
              <a:rPr lang="en-US" sz="2000" b="0" i="1" dirty="0" err="1" smtClean="0"/>
              <a:t>Única</a:t>
            </a:r>
            <a:r>
              <a:rPr lang="en-US" sz="2000" b="0" i="1" dirty="0" smtClean="0"/>
              <a:t> </a:t>
            </a:r>
            <a:r>
              <a:rPr lang="en-US" sz="2000" b="0" i="1" dirty="0" err="1" smtClean="0"/>
              <a:t>plataforma</a:t>
            </a:r>
            <a:r>
              <a:rPr lang="en-US" sz="2000" b="0" i="1" dirty="0" smtClean="0"/>
              <a:t> </a:t>
            </a:r>
            <a:r>
              <a:rPr lang="en-US" sz="2000" b="0" i="1" dirty="0" err="1" smtClean="0"/>
              <a:t>realmente</a:t>
            </a:r>
            <a:r>
              <a:rPr lang="en-US" sz="2000" b="0" i="1" dirty="0" smtClean="0"/>
              <a:t> </a:t>
            </a:r>
            <a:r>
              <a:rPr lang="en-US" sz="2000" b="0" i="1" dirty="0" err="1" smtClean="0"/>
              <a:t>unificada</a:t>
            </a:r>
            <a:endParaRPr lang="en-US" dirty="0" smtClean="0"/>
          </a:p>
        </p:txBody>
      </p:sp>
      <p:grpSp>
        <p:nvGrpSpPr>
          <p:cNvPr id="4" name="Group 2"/>
          <p:cNvGrpSpPr>
            <a:grpSpLocks/>
          </p:cNvGrpSpPr>
          <p:nvPr/>
        </p:nvGrpSpPr>
        <p:grpSpPr bwMode="auto">
          <a:xfrm>
            <a:off x="4621213" y="3043238"/>
            <a:ext cx="1370012" cy="750887"/>
            <a:chOff x="2911" y="1955"/>
            <a:chExt cx="863" cy="473"/>
          </a:xfrm>
        </p:grpSpPr>
        <p:sp>
          <p:nvSpPr>
            <p:cNvPr id="30761" name="Freeform 3"/>
            <p:cNvSpPr>
              <a:spLocks/>
            </p:cNvSpPr>
            <p:nvPr/>
          </p:nvSpPr>
          <p:spPr bwMode="gray">
            <a:xfrm flipH="1">
              <a:off x="2911" y="1955"/>
              <a:ext cx="863" cy="473"/>
            </a:xfrm>
            <a:custGeom>
              <a:avLst/>
              <a:gdLst>
                <a:gd name="T0" fmla="*/ 0 w 144"/>
                <a:gd name="T1" fmla="*/ 0 h 363"/>
                <a:gd name="T2" fmla="*/ 0 w 144"/>
                <a:gd name="T3" fmla="*/ 3865 h 363"/>
                <a:gd name="T4" fmla="*/ 2147483647 w 144"/>
                <a:gd name="T5" fmla="*/ 3865 h 363"/>
                <a:gd name="T6" fmla="*/ 2147483647 w 144"/>
                <a:gd name="T7" fmla="*/ 8694 h 363"/>
                <a:gd name="T8" fmla="*/ 0 60000 65536"/>
                <a:gd name="T9" fmla="*/ 0 60000 65536"/>
                <a:gd name="T10" fmla="*/ 0 60000 65536"/>
                <a:gd name="T11" fmla="*/ 0 60000 65536"/>
                <a:gd name="T12" fmla="*/ 0 w 144"/>
                <a:gd name="T13" fmla="*/ 0 h 363"/>
                <a:gd name="T14" fmla="*/ 144 w 144"/>
                <a:gd name="T15" fmla="*/ 363 h 363"/>
              </a:gdLst>
              <a:ahLst/>
              <a:cxnLst>
                <a:cxn ang="T8">
                  <a:pos x="T0" y="T1"/>
                </a:cxn>
                <a:cxn ang="T9">
                  <a:pos x="T2" y="T3"/>
                </a:cxn>
                <a:cxn ang="T10">
                  <a:pos x="T4" y="T5"/>
                </a:cxn>
                <a:cxn ang="T11">
                  <a:pos x="T6" y="T7"/>
                </a:cxn>
              </a:cxnLst>
              <a:rect l="T12" t="T13" r="T14" b="T15"/>
              <a:pathLst>
                <a:path w="144" h="363">
                  <a:moveTo>
                    <a:pt x="0" y="0"/>
                  </a:moveTo>
                  <a:lnTo>
                    <a:pt x="0" y="161"/>
                  </a:lnTo>
                  <a:lnTo>
                    <a:pt x="144" y="161"/>
                  </a:lnTo>
                  <a:lnTo>
                    <a:pt x="144" y="363"/>
                  </a:lnTo>
                </a:path>
              </a:pathLst>
            </a:custGeom>
            <a:noFill/>
            <a:ln w="28575">
              <a:solidFill>
                <a:srgbClr val="0067C5"/>
              </a:solidFill>
              <a:round/>
              <a:headEnd/>
              <a:tailEnd/>
            </a:ln>
          </p:spPr>
          <p:txBody>
            <a:bodyPr wrap="none" anchor="ctr"/>
            <a:lstStyle/>
            <a:p>
              <a:endParaRPr lang="en-US"/>
            </a:p>
          </p:txBody>
        </p:sp>
        <p:sp>
          <p:nvSpPr>
            <p:cNvPr id="30762" name="Line 4"/>
            <p:cNvSpPr>
              <a:spLocks noChangeShapeType="1"/>
            </p:cNvSpPr>
            <p:nvPr/>
          </p:nvSpPr>
          <p:spPr bwMode="auto">
            <a:xfrm flipV="1">
              <a:off x="3382" y="2031"/>
              <a:ext cx="0" cy="133"/>
            </a:xfrm>
            <a:prstGeom prst="line">
              <a:avLst/>
            </a:prstGeom>
            <a:noFill/>
            <a:ln w="28575">
              <a:solidFill>
                <a:srgbClr val="0067C5"/>
              </a:solidFill>
              <a:round/>
              <a:headEnd/>
              <a:tailEnd/>
            </a:ln>
          </p:spPr>
          <p:txBody>
            <a:bodyPr wrap="none" anchor="ctr"/>
            <a:lstStyle/>
            <a:p>
              <a:endParaRPr lang="en-US"/>
            </a:p>
          </p:txBody>
        </p:sp>
      </p:grpSp>
      <p:sp>
        <p:nvSpPr>
          <p:cNvPr id="30731" name="Text Box 8"/>
          <p:cNvSpPr txBox="1">
            <a:spLocks noChangeArrowheads="1"/>
          </p:cNvSpPr>
          <p:nvPr/>
        </p:nvSpPr>
        <p:spPr bwMode="gray">
          <a:xfrm>
            <a:off x="6881813" y="4521200"/>
            <a:ext cx="730250" cy="641350"/>
          </a:xfrm>
          <a:prstGeom prst="rect">
            <a:avLst/>
          </a:prstGeom>
          <a:noFill/>
          <a:ln w="9525">
            <a:noFill/>
            <a:miter lim="800000"/>
            <a:headEnd/>
            <a:tailEnd/>
          </a:ln>
        </p:spPr>
        <p:txBody>
          <a:bodyPr wrap="none">
            <a:spAutoFit/>
          </a:bodyPr>
          <a:lstStyle/>
          <a:p>
            <a:pPr algn="ctr" eaLnBrk="0" hangingPunct="0"/>
            <a:r>
              <a:rPr lang="en-US" b="1">
                <a:cs typeface="Arial" pitchFamily="34" charset="0"/>
              </a:rPr>
              <a:t>NAS</a:t>
            </a:r>
            <a:br>
              <a:rPr lang="en-US" b="1">
                <a:cs typeface="Arial" pitchFamily="34" charset="0"/>
              </a:rPr>
            </a:br>
            <a:r>
              <a:rPr lang="en-US" b="1">
                <a:cs typeface="Arial" pitchFamily="34" charset="0"/>
              </a:rPr>
              <a:t>(File)</a:t>
            </a:r>
          </a:p>
        </p:txBody>
      </p:sp>
      <p:sp>
        <p:nvSpPr>
          <p:cNvPr id="30732" name="Freeform 10"/>
          <p:cNvSpPr>
            <a:spLocks/>
          </p:cNvSpPr>
          <p:nvPr/>
        </p:nvSpPr>
        <p:spPr bwMode="gray">
          <a:xfrm>
            <a:off x="3535363" y="3006725"/>
            <a:ext cx="915987" cy="844550"/>
          </a:xfrm>
          <a:custGeom>
            <a:avLst/>
            <a:gdLst>
              <a:gd name="T0" fmla="*/ 0 w 144"/>
              <a:gd name="T1" fmla="*/ 0 h 363"/>
              <a:gd name="T2" fmla="*/ 0 w 144"/>
              <a:gd name="T3" fmla="*/ 2147483647 h 363"/>
              <a:gd name="T4" fmla="*/ 2147483647 w 144"/>
              <a:gd name="T5" fmla="*/ 2147483647 h 363"/>
              <a:gd name="T6" fmla="*/ 2147483647 w 144"/>
              <a:gd name="T7" fmla="*/ 2147483647 h 363"/>
              <a:gd name="T8" fmla="*/ 0 60000 65536"/>
              <a:gd name="T9" fmla="*/ 0 60000 65536"/>
              <a:gd name="T10" fmla="*/ 0 60000 65536"/>
              <a:gd name="T11" fmla="*/ 0 60000 65536"/>
              <a:gd name="T12" fmla="*/ 0 w 144"/>
              <a:gd name="T13" fmla="*/ 0 h 363"/>
              <a:gd name="T14" fmla="*/ 144 w 144"/>
              <a:gd name="T15" fmla="*/ 363 h 363"/>
            </a:gdLst>
            <a:ahLst/>
            <a:cxnLst>
              <a:cxn ang="T8">
                <a:pos x="T0" y="T1"/>
              </a:cxn>
              <a:cxn ang="T9">
                <a:pos x="T2" y="T3"/>
              </a:cxn>
              <a:cxn ang="T10">
                <a:pos x="T4" y="T5"/>
              </a:cxn>
              <a:cxn ang="T11">
                <a:pos x="T6" y="T7"/>
              </a:cxn>
            </a:cxnLst>
            <a:rect l="T12" t="T13" r="T14" b="T15"/>
            <a:pathLst>
              <a:path w="144" h="363">
                <a:moveTo>
                  <a:pt x="0" y="0"/>
                </a:moveTo>
                <a:lnTo>
                  <a:pt x="0" y="161"/>
                </a:lnTo>
                <a:lnTo>
                  <a:pt x="144" y="161"/>
                </a:lnTo>
                <a:lnTo>
                  <a:pt x="144" y="363"/>
                </a:lnTo>
              </a:path>
            </a:pathLst>
          </a:custGeom>
          <a:noFill/>
          <a:ln w="28575">
            <a:solidFill>
              <a:srgbClr val="0067C5"/>
            </a:solidFill>
            <a:round/>
            <a:headEnd/>
            <a:tailEnd/>
          </a:ln>
        </p:spPr>
        <p:txBody>
          <a:bodyPr wrap="none" anchor="ctr"/>
          <a:lstStyle/>
          <a:p>
            <a:endParaRPr lang="en-US"/>
          </a:p>
        </p:txBody>
      </p:sp>
      <p:sp>
        <p:nvSpPr>
          <p:cNvPr id="30733" name="Text Box 11"/>
          <p:cNvSpPr txBox="1">
            <a:spLocks noChangeArrowheads="1"/>
          </p:cNvSpPr>
          <p:nvPr/>
        </p:nvSpPr>
        <p:spPr bwMode="gray">
          <a:xfrm>
            <a:off x="1857375" y="4521200"/>
            <a:ext cx="958850" cy="641350"/>
          </a:xfrm>
          <a:prstGeom prst="rect">
            <a:avLst/>
          </a:prstGeom>
          <a:noFill/>
          <a:ln w="9525">
            <a:noFill/>
            <a:miter lim="800000"/>
            <a:headEnd/>
            <a:tailEnd/>
          </a:ln>
        </p:spPr>
        <p:txBody>
          <a:bodyPr wrap="none">
            <a:spAutoFit/>
          </a:bodyPr>
          <a:lstStyle/>
          <a:p>
            <a:pPr algn="ctr" eaLnBrk="0" hangingPunct="0"/>
            <a:r>
              <a:rPr lang="en-US" b="1">
                <a:cs typeface="Arial" pitchFamily="34" charset="0"/>
              </a:rPr>
              <a:t>SAN</a:t>
            </a:r>
            <a:br>
              <a:rPr lang="en-US" b="1">
                <a:cs typeface="Arial" pitchFamily="34" charset="0"/>
              </a:rPr>
            </a:br>
            <a:r>
              <a:rPr lang="en-US" b="1">
                <a:cs typeface="Arial" pitchFamily="34" charset="0"/>
              </a:rPr>
              <a:t>(Block)</a:t>
            </a:r>
          </a:p>
        </p:txBody>
      </p:sp>
      <p:grpSp>
        <p:nvGrpSpPr>
          <p:cNvPr id="5" name="Group 12"/>
          <p:cNvGrpSpPr>
            <a:grpSpLocks/>
          </p:cNvGrpSpPr>
          <p:nvPr/>
        </p:nvGrpSpPr>
        <p:grpSpPr bwMode="auto">
          <a:xfrm>
            <a:off x="868363" y="3021013"/>
            <a:ext cx="3521075" cy="2106612"/>
            <a:chOff x="576" y="1981"/>
            <a:chExt cx="1969" cy="1263"/>
          </a:xfrm>
        </p:grpSpPr>
        <p:sp>
          <p:nvSpPr>
            <p:cNvPr id="30759" name="Freeform 13"/>
            <p:cNvSpPr>
              <a:spLocks/>
            </p:cNvSpPr>
            <p:nvPr/>
          </p:nvSpPr>
          <p:spPr bwMode="gray">
            <a:xfrm>
              <a:off x="576" y="1981"/>
              <a:ext cx="333" cy="209"/>
            </a:xfrm>
            <a:custGeom>
              <a:avLst/>
              <a:gdLst>
                <a:gd name="T0" fmla="*/ 0 w 414"/>
                <a:gd name="T1" fmla="*/ 0 h 259"/>
                <a:gd name="T2" fmla="*/ 0 w 414"/>
                <a:gd name="T3" fmla="*/ 20 h 259"/>
                <a:gd name="T4" fmla="*/ 44 w 414"/>
                <a:gd name="T5" fmla="*/ 20 h 259"/>
                <a:gd name="T6" fmla="*/ 44 w 414"/>
                <a:gd name="T7" fmla="*/ 2 h 259"/>
                <a:gd name="T8" fmla="*/ 0 60000 65536"/>
                <a:gd name="T9" fmla="*/ 0 60000 65536"/>
                <a:gd name="T10" fmla="*/ 0 60000 65536"/>
                <a:gd name="T11" fmla="*/ 0 60000 65536"/>
                <a:gd name="T12" fmla="*/ 0 w 414"/>
                <a:gd name="T13" fmla="*/ 0 h 259"/>
                <a:gd name="T14" fmla="*/ 414 w 414"/>
                <a:gd name="T15" fmla="*/ 259 h 259"/>
              </a:gdLst>
              <a:ahLst/>
              <a:cxnLst>
                <a:cxn ang="T8">
                  <a:pos x="T0" y="T1"/>
                </a:cxn>
                <a:cxn ang="T9">
                  <a:pos x="T2" y="T3"/>
                </a:cxn>
                <a:cxn ang="T10">
                  <a:pos x="T4" y="T5"/>
                </a:cxn>
                <a:cxn ang="T11">
                  <a:pos x="T6" y="T7"/>
                </a:cxn>
              </a:cxnLst>
              <a:rect l="T12" t="T13" r="T14" b="T15"/>
              <a:pathLst>
                <a:path w="414" h="259">
                  <a:moveTo>
                    <a:pt x="0" y="0"/>
                  </a:moveTo>
                  <a:lnTo>
                    <a:pt x="0" y="259"/>
                  </a:lnTo>
                  <a:lnTo>
                    <a:pt x="414" y="259"/>
                  </a:lnTo>
                  <a:lnTo>
                    <a:pt x="414" y="21"/>
                  </a:lnTo>
                </a:path>
              </a:pathLst>
            </a:custGeom>
            <a:noFill/>
            <a:ln w="28575">
              <a:solidFill>
                <a:srgbClr val="F9461C"/>
              </a:solidFill>
              <a:round/>
              <a:headEnd/>
              <a:tailEnd/>
            </a:ln>
          </p:spPr>
          <p:txBody>
            <a:bodyPr wrap="none" anchor="ctr"/>
            <a:lstStyle/>
            <a:p>
              <a:endParaRPr lang="en-US"/>
            </a:p>
          </p:txBody>
        </p:sp>
        <p:sp>
          <p:nvSpPr>
            <p:cNvPr id="30760" name="Freeform 14"/>
            <p:cNvSpPr>
              <a:spLocks/>
            </p:cNvSpPr>
            <p:nvPr/>
          </p:nvSpPr>
          <p:spPr bwMode="gray">
            <a:xfrm>
              <a:off x="909" y="2186"/>
              <a:ext cx="1636" cy="1058"/>
            </a:xfrm>
            <a:custGeom>
              <a:avLst/>
              <a:gdLst>
                <a:gd name="T0" fmla="*/ 0 w 1861"/>
                <a:gd name="T1" fmla="*/ 0 h 824"/>
                <a:gd name="T2" fmla="*/ 0 w 1861"/>
                <a:gd name="T3" fmla="*/ 8789 h 824"/>
                <a:gd name="T4" fmla="*/ 363 w 1861"/>
                <a:gd name="T5" fmla="*/ 8789 h 824"/>
                <a:gd name="T6" fmla="*/ 363 w 1861"/>
                <a:gd name="T7" fmla="*/ 16539 h 824"/>
                <a:gd name="T8" fmla="*/ 0 60000 65536"/>
                <a:gd name="T9" fmla="*/ 0 60000 65536"/>
                <a:gd name="T10" fmla="*/ 0 60000 65536"/>
                <a:gd name="T11" fmla="*/ 0 60000 65536"/>
                <a:gd name="T12" fmla="*/ 0 w 1861"/>
                <a:gd name="T13" fmla="*/ 0 h 824"/>
                <a:gd name="T14" fmla="*/ 1861 w 1861"/>
                <a:gd name="T15" fmla="*/ 824 h 824"/>
              </a:gdLst>
              <a:ahLst/>
              <a:cxnLst>
                <a:cxn ang="T8">
                  <a:pos x="T0" y="T1"/>
                </a:cxn>
                <a:cxn ang="T9">
                  <a:pos x="T2" y="T3"/>
                </a:cxn>
                <a:cxn ang="T10">
                  <a:pos x="T4" y="T5"/>
                </a:cxn>
                <a:cxn ang="T11">
                  <a:pos x="T6" y="T7"/>
                </a:cxn>
              </a:cxnLst>
              <a:rect l="T12" t="T13" r="T14" b="T15"/>
              <a:pathLst>
                <a:path w="1861" h="824">
                  <a:moveTo>
                    <a:pt x="0" y="0"/>
                  </a:moveTo>
                  <a:lnTo>
                    <a:pt x="0" y="438"/>
                  </a:lnTo>
                  <a:lnTo>
                    <a:pt x="1861" y="438"/>
                  </a:lnTo>
                  <a:lnTo>
                    <a:pt x="1861" y="824"/>
                  </a:lnTo>
                </a:path>
              </a:pathLst>
            </a:custGeom>
            <a:noFill/>
            <a:ln w="28575">
              <a:solidFill>
                <a:srgbClr val="F9461C"/>
              </a:solidFill>
              <a:round/>
              <a:headEnd/>
              <a:tailEnd/>
            </a:ln>
          </p:spPr>
          <p:txBody>
            <a:bodyPr wrap="none" anchor="ctr"/>
            <a:lstStyle/>
            <a:p>
              <a:endParaRPr lang="en-US"/>
            </a:p>
          </p:txBody>
        </p:sp>
      </p:grpSp>
      <p:sp>
        <p:nvSpPr>
          <p:cNvPr id="30735" name="Line 15"/>
          <p:cNvSpPr>
            <a:spLocks noChangeShapeType="1"/>
          </p:cNvSpPr>
          <p:nvPr/>
        </p:nvSpPr>
        <p:spPr bwMode="gray">
          <a:xfrm>
            <a:off x="4527550" y="4006850"/>
            <a:ext cx="0" cy="1058863"/>
          </a:xfrm>
          <a:prstGeom prst="line">
            <a:avLst/>
          </a:prstGeom>
          <a:noFill/>
          <a:ln w="38100">
            <a:solidFill>
              <a:schemeClr val="hlink"/>
            </a:solidFill>
            <a:round/>
            <a:headEnd/>
            <a:tailEnd/>
          </a:ln>
        </p:spPr>
        <p:txBody>
          <a:bodyPr wrap="none" anchor="ctr"/>
          <a:lstStyle/>
          <a:p>
            <a:endParaRPr lang="en-US"/>
          </a:p>
        </p:txBody>
      </p:sp>
      <p:sp>
        <p:nvSpPr>
          <p:cNvPr id="30736" name="Rectangle 18"/>
          <p:cNvSpPr>
            <a:spLocks noChangeArrowheads="1"/>
          </p:cNvSpPr>
          <p:nvPr/>
        </p:nvSpPr>
        <p:spPr bwMode="gray">
          <a:xfrm>
            <a:off x="7797800" y="2401888"/>
            <a:ext cx="325438" cy="241300"/>
          </a:xfrm>
          <a:prstGeom prst="rect">
            <a:avLst/>
          </a:prstGeom>
          <a:solidFill>
            <a:srgbClr val="FFFFFF"/>
          </a:solidFill>
          <a:ln w="12700">
            <a:noFill/>
            <a:miter lim="800000"/>
            <a:headEnd/>
            <a:tailEnd/>
          </a:ln>
        </p:spPr>
        <p:txBody>
          <a:bodyPr wrap="none" anchor="ctr"/>
          <a:lstStyle/>
          <a:p>
            <a:endParaRPr lang="en-US"/>
          </a:p>
        </p:txBody>
      </p:sp>
      <p:sp>
        <p:nvSpPr>
          <p:cNvPr id="30737" name="Rectangle 19"/>
          <p:cNvSpPr>
            <a:spLocks noChangeArrowheads="1"/>
          </p:cNvSpPr>
          <p:nvPr/>
        </p:nvSpPr>
        <p:spPr bwMode="gray">
          <a:xfrm>
            <a:off x="7264400" y="2401888"/>
            <a:ext cx="325438" cy="241300"/>
          </a:xfrm>
          <a:prstGeom prst="rect">
            <a:avLst/>
          </a:prstGeom>
          <a:solidFill>
            <a:srgbClr val="FFFFFF"/>
          </a:solidFill>
          <a:ln w="12700">
            <a:noFill/>
            <a:miter lim="800000"/>
            <a:headEnd/>
            <a:tailEnd/>
          </a:ln>
        </p:spPr>
        <p:txBody>
          <a:bodyPr wrap="none" anchor="ctr"/>
          <a:lstStyle/>
          <a:p>
            <a:endParaRPr lang="en-US"/>
          </a:p>
        </p:txBody>
      </p:sp>
      <p:sp>
        <p:nvSpPr>
          <p:cNvPr id="30738" name="Rectangle 24"/>
          <p:cNvSpPr>
            <a:spLocks noChangeArrowheads="1"/>
          </p:cNvSpPr>
          <p:nvPr/>
        </p:nvSpPr>
        <p:spPr bwMode="gray">
          <a:xfrm>
            <a:off x="414338" y="1776413"/>
            <a:ext cx="3700462" cy="330200"/>
          </a:xfrm>
          <a:prstGeom prst="rect">
            <a:avLst/>
          </a:prstGeom>
          <a:solidFill>
            <a:srgbClr val="DDDDDD"/>
          </a:solidFill>
          <a:ln w="38100">
            <a:solidFill>
              <a:schemeClr val="accent2"/>
            </a:solidFill>
            <a:miter lim="800000"/>
            <a:headEnd/>
            <a:tailEnd/>
          </a:ln>
        </p:spPr>
        <p:txBody>
          <a:bodyPr wrap="none" anchor="ctr"/>
          <a:lstStyle/>
          <a:p>
            <a:pPr algn="ctr"/>
            <a:r>
              <a:rPr lang="en-US" b="1"/>
              <a:t>Enterprise           Departmental</a:t>
            </a:r>
          </a:p>
        </p:txBody>
      </p:sp>
      <p:sp>
        <p:nvSpPr>
          <p:cNvPr id="30739" name="Rectangle 25"/>
          <p:cNvSpPr>
            <a:spLocks noChangeArrowheads="1"/>
          </p:cNvSpPr>
          <p:nvPr/>
        </p:nvSpPr>
        <p:spPr bwMode="gray">
          <a:xfrm>
            <a:off x="415925" y="1436688"/>
            <a:ext cx="3694113" cy="330200"/>
          </a:xfrm>
          <a:prstGeom prst="rect">
            <a:avLst/>
          </a:prstGeom>
          <a:solidFill>
            <a:schemeClr val="accent2"/>
          </a:solidFill>
          <a:ln w="38100">
            <a:solidFill>
              <a:schemeClr val="accent2"/>
            </a:solidFill>
            <a:miter lim="800000"/>
            <a:headEnd/>
            <a:tailEnd/>
          </a:ln>
        </p:spPr>
        <p:txBody>
          <a:bodyPr wrap="none" anchor="ctr"/>
          <a:lstStyle/>
          <a:p>
            <a:pPr algn="ctr"/>
            <a:r>
              <a:rPr lang="en-US" b="1">
                <a:solidFill>
                  <a:schemeClr val="bg1"/>
                </a:solidFill>
              </a:rPr>
              <a:t>SAN</a:t>
            </a:r>
          </a:p>
        </p:txBody>
      </p:sp>
      <p:sp>
        <p:nvSpPr>
          <p:cNvPr id="30740" name="Rectangle 28"/>
          <p:cNvSpPr>
            <a:spLocks noChangeArrowheads="1"/>
          </p:cNvSpPr>
          <p:nvPr/>
        </p:nvSpPr>
        <p:spPr bwMode="gray">
          <a:xfrm>
            <a:off x="4832350" y="1776413"/>
            <a:ext cx="3702050" cy="330200"/>
          </a:xfrm>
          <a:prstGeom prst="rect">
            <a:avLst/>
          </a:prstGeom>
          <a:solidFill>
            <a:srgbClr val="DDDDDD"/>
          </a:solidFill>
          <a:ln w="38100">
            <a:solidFill>
              <a:schemeClr val="tx2"/>
            </a:solidFill>
            <a:miter lim="800000"/>
            <a:headEnd/>
            <a:tailEnd/>
          </a:ln>
        </p:spPr>
        <p:txBody>
          <a:bodyPr wrap="none" anchor="ctr"/>
          <a:lstStyle/>
          <a:p>
            <a:pPr algn="ctr"/>
            <a:r>
              <a:rPr lang="en-US" b="1"/>
              <a:t>Enterprise           Departmental</a:t>
            </a:r>
          </a:p>
        </p:txBody>
      </p:sp>
      <p:sp>
        <p:nvSpPr>
          <p:cNvPr id="30741" name="Rectangle 29"/>
          <p:cNvSpPr>
            <a:spLocks noChangeArrowheads="1"/>
          </p:cNvSpPr>
          <p:nvPr/>
        </p:nvSpPr>
        <p:spPr bwMode="gray">
          <a:xfrm>
            <a:off x="4832350" y="1436688"/>
            <a:ext cx="3698875" cy="330200"/>
          </a:xfrm>
          <a:prstGeom prst="rect">
            <a:avLst/>
          </a:prstGeom>
          <a:solidFill>
            <a:schemeClr val="tx2"/>
          </a:solidFill>
          <a:ln w="38100">
            <a:solidFill>
              <a:schemeClr val="tx2"/>
            </a:solidFill>
            <a:miter lim="800000"/>
            <a:headEnd/>
            <a:tailEnd/>
          </a:ln>
        </p:spPr>
        <p:txBody>
          <a:bodyPr wrap="none" anchor="ctr"/>
          <a:lstStyle/>
          <a:p>
            <a:pPr algn="ctr"/>
            <a:r>
              <a:rPr lang="en-US" b="1">
                <a:solidFill>
                  <a:schemeClr val="bg1"/>
                </a:solidFill>
              </a:rPr>
              <a:t>NAS</a:t>
            </a:r>
          </a:p>
        </p:txBody>
      </p:sp>
      <p:sp>
        <p:nvSpPr>
          <p:cNvPr id="30742" name="Text Box 42"/>
          <p:cNvSpPr txBox="1">
            <a:spLocks noChangeArrowheads="1"/>
          </p:cNvSpPr>
          <p:nvPr/>
        </p:nvSpPr>
        <p:spPr bwMode="gray">
          <a:xfrm>
            <a:off x="7304088" y="3595688"/>
            <a:ext cx="1136650" cy="312737"/>
          </a:xfrm>
          <a:prstGeom prst="rect">
            <a:avLst/>
          </a:prstGeom>
          <a:noFill/>
          <a:ln w="9525">
            <a:noFill/>
            <a:miter lim="800000"/>
            <a:headEnd/>
            <a:tailEnd/>
          </a:ln>
        </p:spPr>
        <p:txBody>
          <a:bodyPr>
            <a:spAutoFit/>
          </a:bodyPr>
          <a:lstStyle/>
          <a:p>
            <a:pPr algn="ctr" eaLnBrk="0" hangingPunct="0">
              <a:lnSpc>
                <a:spcPct val="90000"/>
              </a:lnSpc>
              <a:spcBef>
                <a:spcPct val="20000"/>
              </a:spcBef>
            </a:pPr>
            <a:r>
              <a:rPr lang="en-US" b="1"/>
              <a:t>LAN</a:t>
            </a:r>
          </a:p>
        </p:txBody>
      </p:sp>
      <p:sp>
        <p:nvSpPr>
          <p:cNvPr id="30743" name="Text Box 45"/>
          <p:cNvSpPr txBox="1">
            <a:spLocks noChangeArrowheads="1"/>
          </p:cNvSpPr>
          <p:nvPr/>
        </p:nvSpPr>
        <p:spPr bwMode="auto">
          <a:xfrm>
            <a:off x="536575" y="4081463"/>
            <a:ext cx="1217613" cy="581025"/>
          </a:xfrm>
          <a:prstGeom prst="rect">
            <a:avLst/>
          </a:prstGeom>
          <a:noFill/>
          <a:ln w="9525">
            <a:noFill/>
            <a:miter lim="800000"/>
            <a:headEnd/>
            <a:tailEnd/>
          </a:ln>
        </p:spPr>
        <p:txBody>
          <a:bodyPr>
            <a:spAutoFit/>
          </a:bodyPr>
          <a:lstStyle/>
          <a:p>
            <a:pPr eaLnBrk="0" hangingPunct="0">
              <a:spcBef>
                <a:spcPct val="20000"/>
              </a:spcBef>
            </a:pPr>
            <a:r>
              <a:rPr lang="en-US" b="1">
                <a:solidFill>
                  <a:srgbClr val="F9461C"/>
                </a:solidFill>
              </a:rPr>
              <a:t>Fibre</a:t>
            </a:r>
            <a:br>
              <a:rPr lang="en-US" b="1">
                <a:solidFill>
                  <a:srgbClr val="F9461C"/>
                </a:solidFill>
              </a:rPr>
            </a:br>
            <a:r>
              <a:rPr lang="en-US" b="1">
                <a:solidFill>
                  <a:srgbClr val="F9461C"/>
                </a:solidFill>
              </a:rPr>
              <a:t>Channel</a:t>
            </a:r>
          </a:p>
        </p:txBody>
      </p:sp>
      <p:sp>
        <p:nvSpPr>
          <p:cNvPr id="30744" name="Text Box 46"/>
          <p:cNvSpPr txBox="1">
            <a:spLocks noChangeArrowheads="1"/>
          </p:cNvSpPr>
          <p:nvPr/>
        </p:nvSpPr>
        <p:spPr bwMode="auto">
          <a:xfrm>
            <a:off x="4902200" y="3636963"/>
            <a:ext cx="1008063" cy="336550"/>
          </a:xfrm>
          <a:prstGeom prst="rect">
            <a:avLst/>
          </a:prstGeom>
          <a:noFill/>
          <a:ln w="9525">
            <a:noFill/>
            <a:miter lim="800000"/>
            <a:headEnd/>
            <a:tailEnd/>
          </a:ln>
        </p:spPr>
        <p:txBody>
          <a:bodyPr wrap="none">
            <a:spAutoFit/>
          </a:bodyPr>
          <a:lstStyle/>
          <a:p>
            <a:pPr eaLnBrk="0" hangingPunct="0">
              <a:spcBef>
                <a:spcPct val="20000"/>
              </a:spcBef>
            </a:pPr>
            <a:r>
              <a:rPr lang="en-US" b="1">
                <a:solidFill>
                  <a:srgbClr val="0067C5"/>
                </a:solidFill>
              </a:rPr>
              <a:t>Ethernet</a:t>
            </a:r>
          </a:p>
        </p:txBody>
      </p:sp>
      <p:sp>
        <p:nvSpPr>
          <p:cNvPr id="30745" name="Text Box 47"/>
          <p:cNvSpPr txBox="1">
            <a:spLocks noChangeArrowheads="1"/>
          </p:cNvSpPr>
          <p:nvPr/>
        </p:nvSpPr>
        <p:spPr bwMode="auto">
          <a:xfrm>
            <a:off x="2867025" y="3382963"/>
            <a:ext cx="714375" cy="336550"/>
          </a:xfrm>
          <a:prstGeom prst="rect">
            <a:avLst/>
          </a:prstGeom>
          <a:noFill/>
          <a:ln w="9525">
            <a:noFill/>
            <a:miter lim="800000"/>
            <a:headEnd/>
            <a:tailEnd/>
          </a:ln>
        </p:spPr>
        <p:txBody>
          <a:bodyPr wrap="none">
            <a:spAutoFit/>
          </a:bodyPr>
          <a:lstStyle/>
          <a:p>
            <a:pPr eaLnBrk="0" hangingPunct="0"/>
            <a:r>
              <a:rPr lang="en-US" b="1">
                <a:solidFill>
                  <a:srgbClr val="0067C5"/>
                </a:solidFill>
              </a:rPr>
              <a:t>iSCSI</a:t>
            </a:r>
          </a:p>
        </p:txBody>
      </p:sp>
      <p:sp>
        <p:nvSpPr>
          <p:cNvPr id="30746" name="Rectangle 53"/>
          <p:cNvSpPr>
            <a:spLocks noChangeArrowheads="1"/>
          </p:cNvSpPr>
          <p:nvPr/>
        </p:nvSpPr>
        <p:spPr bwMode="ltGray">
          <a:xfrm>
            <a:off x="735013" y="5819775"/>
            <a:ext cx="7748587" cy="471488"/>
          </a:xfrm>
          <a:prstGeom prst="rect">
            <a:avLst/>
          </a:prstGeom>
          <a:solidFill>
            <a:schemeClr val="hlink"/>
          </a:solidFill>
          <a:ln w="28575">
            <a:noFill/>
            <a:miter lim="800000"/>
            <a:headEnd/>
            <a:tailEnd/>
          </a:ln>
        </p:spPr>
        <p:txBody>
          <a:bodyPr wrap="none" anchor="ctr"/>
          <a:lstStyle/>
          <a:p>
            <a:pPr algn="ctr"/>
            <a:r>
              <a:rPr lang="en-US" sz="2400" b="1" dirty="0" err="1" smtClean="0">
                <a:solidFill>
                  <a:schemeClr val="bg1"/>
                </a:solidFill>
              </a:rPr>
              <a:t>Integrado</a:t>
            </a:r>
            <a:r>
              <a:rPr lang="en-US" sz="2400" b="1" dirty="0" smtClean="0">
                <a:solidFill>
                  <a:schemeClr val="bg1"/>
                </a:solidFill>
              </a:rPr>
              <a:t>  </a:t>
            </a:r>
            <a:r>
              <a:rPr lang="en-US" sz="2400" b="1" baseline="15000" dirty="0">
                <a:solidFill>
                  <a:schemeClr val="bg1"/>
                </a:solidFill>
                <a:sym typeface="Wingdings" pitchFamily="2" charset="2"/>
              </a:rPr>
              <a:t></a:t>
            </a:r>
            <a:r>
              <a:rPr lang="en-US" sz="2400" b="1" dirty="0">
                <a:solidFill>
                  <a:schemeClr val="bg1"/>
                </a:solidFill>
                <a:sym typeface="Wingdings" pitchFamily="2" charset="2"/>
              </a:rPr>
              <a:t>  </a:t>
            </a:r>
            <a:r>
              <a:rPr lang="en-US" sz="2400" b="1" dirty="0" smtClean="0">
                <a:solidFill>
                  <a:schemeClr val="bg1"/>
                </a:solidFill>
                <a:sym typeface="Wingdings" pitchFamily="2" charset="2"/>
              </a:rPr>
              <a:t>Simples  </a:t>
            </a:r>
            <a:r>
              <a:rPr lang="en-US" sz="2400" b="1" baseline="15000" dirty="0">
                <a:solidFill>
                  <a:schemeClr val="bg1"/>
                </a:solidFill>
                <a:sym typeface="Wingdings" pitchFamily="2" charset="2"/>
              </a:rPr>
              <a:t></a:t>
            </a:r>
            <a:r>
              <a:rPr lang="en-US" sz="2400" b="1" dirty="0">
                <a:solidFill>
                  <a:schemeClr val="bg1"/>
                </a:solidFill>
                <a:sym typeface="Wingdings" pitchFamily="2" charset="2"/>
              </a:rPr>
              <a:t>  </a:t>
            </a:r>
            <a:r>
              <a:rPr lang="en-US" sz="2400" b="1" dirty="0" err="1" smtClean="0">
                <a:solidFill>
                  <a:schemeClr val="bg1"/>
                </a:solidFill>
                <a:sym typeface="Wingdings" pitchFamily="2" charset="2"/>
              </a:rPr>
              <a:t>Flexível</a:t>
            </a:r>
            <a:endParaRPr lang="en-US" sz="2400" b="1" dirty="0">
              <a:solidFill>
                <a:schemeClr val="bg1"/>
              </a:solidFill>
              <a:sym typeface="Wingdings" pitchFamily="2" charset="2"/>
            </a:endParaRPr>
          </a:p>
        </p:txBody>
      </p:sp>
      <p:sp>
        <p:nvSpPr>
          <p:cNvPr id="30747" name="Text Box 47"/>
          <p:cNvSpPr txBox="1">
            <a:spLocks noChangeArrowheads="1"/>
          </p:cNvSpPr>
          <p:nvPr/>
        </p:nvSpPr>
        <p:spPr bwMode="auto">
          <a:xfrm>
            <a:off x="2368550" y="3903663"/>
            <a:ext cx="719138" cy="338137"/>
          </a:xfrm>
          <a:prstGeom prst="rect">
            <a:avLst/>
          </a:prstGeom>
          <a:noFill/>
          <a:ln w="9525">
            <a:noFill/>
            <a:miter lim="800000"/>
            <a:headEnd/>
            <a:tailEnd/>
          </a:ln>
        </p:spPr>
        <p:txBody>
          <a:bodyPr wrap="none">
            <a:spAutoFit/>
          </a:bodyPr>
          <a:lstStyle/>
          <a:p>
            <a:pPr eaLnBrk="0" hangingPunct="0"/>
            <a:r>
              <a:rPr lang="en-US" b="1">
                <a:solidFill>
                  <a:srgbClr val="58A618"/>
                </a:solidFill>
              </a:rPr>
              <a:t>FCoE</a:t>
            </a:r>
          </a:p>
        </p:txBody>
      </p:sp>
      <p:pic>
        <p:nvPicPr>
          <p:cNvPr id="30748" name="Picture 14" descr="FAS6000_FC_"/>
          <p:cNvPicPr>
            <a:picLocks noChangeAspect="1" noChangeArrowheads="1"/>
          </p:cNvPicPr>
          <p:nvPr/>
        </p:nvPicPr>
        <p:blipFill>
          <a:blip r:embed="rId4" cstate="email"/>
          <a:srcRect/>
          <a:stretch>
            <a:fillRect/>
          </a:stretch>
        </p:blipFill>
        <p:spPr bwMode="auto">
          <a:xfrm>
            <a:off x="3733800" y="4419600"/>
            <a:ext cx="1600200" cy="1336675"/>
          </a:xfrm>
          <a:prstGeom prst="rect">
            <a:avLst/>
          </a:prstGeom>
          <a:noFill/>
          <a:ln w="9525">
            <a:noFill/>
            <a:miter lim="800000"/>
            <a:headEnd/>
            <a:tailEnd/>
          </a:ln>
        </p:spPr>
      </p:pic>
      <p:pic>
        <p:nvPicPr>
          <p:cNvPr id="30749" name="Picture 17" descr="desktop"/>
          <p:cNvPicPr>
            <a:picLocks noChangeAspect="1" noChangeArrowheads="1"/>
          </p:cNvPicPr>
          <p:nvPr/>
        </p:nvPicPr>
        <p:blipFill>
          <a:blip r:embed="rId5" cstate="email"/>
          <a:srcRect/>
          <a:stretch>
            <a:fillRect/>
          </a:stretch>
        </p:blipFill>
        <p:spPr bwMode="auto">
          <a:xfrm>
            <a:off x="7862888" y="2592388"/>
            <a:ext cx="739775" cy="593725"/>
          </a:xfrm>
          <a:prstGeom prst="rect">
            <a:avLst/>
          </a:prstGeom>
          <a:noFill/>
          <a:ln w="9525">
            <a:noFill/>
            <a:miter lim="800000"/>
            <a:headEnd/>
            <a:tailEnd/>
          </a:ln>
        </p:spPr>
      </p:pic>
      <p:pic>
        <p:nvPicPr>
          <p:cNvPr id="30750" name="Picture 17" descr="desktop"/>
          <p:cNvPicPr>
            <a:picLocks noChangeAspect="1" noChangeArrowheads="1"/>
          </p:cNvPicPr>
          <p:nvPr/>
        </p:nvPicPr>
        <p:blipFill>
          <a:blip r:embed="rId5" cstate="email"/>
          <a:srcRect/>
          <a:stretch>
            <a:fillRect/>
          </a:stretch>
        </p:blipFill>
        <p:spPr bwMode="auto">
          <a:xfrm>
            <a:off x="7086600" y="2592388"/>
            <a:ext cx="739775" cy="593725"/>
          </a:xfrm>
          <a:prstGeom prst="rect">
            <a:avLst/>
          </a:prstGeom>
          <a:noFill/>
          <a:ln w="9525">
            <a:noFill/>
            <a:miter lim="800000"/>
            <a:headEnd/>
            <a:tailEnd/>
          </a:ln>
        </p:spPr>
      </p:pic>
      <p:pic>
        <p:nvPicPr>
          <p:cNvPr id="30751" name="Picture 18" descr="generic_server"/>
          <p:cNvPicPr>
            <a:picLocks noChangeAspect="1" noChangeArrowheads="1"/>
          </p:cNvPicPr>
          <p:nvPr/>
        </p:nvPicPr>
        <p:blipFill>
          <a:blip r:embed="rId6" cstate="email"/>
          <a:srcRect/>
          <a:stretch>
            <a:fillRect/>
          </a:stretch>
        </p:blipFill>
        <p:spPr bwMode="auto">
          <a:xfrm>
            <a:off x="5048250" y="2317750"/>
            <a:ext cx="609600" cy="868363"/>
          </a:xfrm>
          <a:prstGeom prst="rect">
            <a:avLst/>
          </a:prstGeom>
          <a:noFill/>
          <a:ln w="9525">
            <a:noFill/>
            <a:miter lim="800000"/>
            <a:headEnd/>
            <a:tailEnd/>
          </a:ln>
        </p:spPr>
      </p:pic>
      <p:pic>
        <p:nvPicPr>
          <p:cNvPr id="30752" name="Picture 18" descr="generic_server"/>
          <p:cNvPicPr>
            <a:picLocks noChangeAspect="1" noChangeArrowheads="1"/>
          </p:cNvPicPr>
          <p:nvPr/>
        </p:nvPicPr>
        <p:blipFill>
          <a:blip r:embed="rId6" cstate="email"/>
          <a:srcRect/>
          <a:stretch>
            <a:fillRect/>
          </a:stretch>
        </p:blipFill>
        <p:spPr bwMode="auto">
          <a:xfrm>
            <a:off x="5691188" y="2317750"/>
            <a:ext cx="609600" cy="868363"/>
          </a:xfrm>
          <a:prstGeom prst="rect">
            <a:avLst/>
          </a:prstGeom>
          <a:noFill/>
          <a:ln w="9525">
            <a:noFill/>
            <a:miter lim="800000"/>
            <a:headEnd/>
            <a:tailEnd/>
          </a:ln>
        </p:spPr>
      </p:pic>
      <p:pic>
        <p:nvPicPr>
          <p:cNvPr id="30753" name="Picture 18" descr="generic_server"/>
          <p:cNvPicPr>
            <a:picLocks noChangeAspect="1" noChangeArrowheads="1"/>
          </p:cNvPicPr>
          <p:nvPr/>
        </p:nvPicPr>
        <p:blipFill>
          <a:blip r:embed="rId6" cstate="email"/>
          <a:srcRect/>
          <a:stretch>
            <a:fillRect/>
          </a:stretch>
        </p:blipFill>
        <p:spPr bwMode="auto">
          <a:xfrm>
            <a:off x="652463" y="2317750"/>
            <a:ext cx="609600" cy="868363"/>
          </a:xfrm>
          <a:prstGeom prst="rect">
            <a:avLst/>
          </a:prstGeom>
          <a:noFill/>
          <a:ln w="9525">
            <a:noFill/>
            <a:miter lim="800000"/>
            <a:headEnd/>
            <a:tailEnd/>
          </a:ln>
        </p:spPr>
      </p:pic>
      <p:pic>
        <p:nvPicPr>
          <p:cNvPr id="30754" name="Picture 18" descr="generic_server"/>
          <p:cNvPicPr>
            <a:picLocks noChangeAspect="1" noChangeArrowheads="1"/>
          </p:cNvPicPr>
          <p:nvPr/>
        </p:nvPicPr>
        <p:blipFill>
          <a:blip r:embed="rId6" cstate="email"/>
          <a:srcRect/>
          <a:stretch>
            <a:fillRect/>
          </a:stretch>
        </p:blipFill>
        <p:spPr bwMode="auto">
          <a:xfrm>
            <a:off x="1323975" y="2317750"/>
            <a:ext cx="609600" cy="868363"/>
          </a:xfrm>
          <a:prstGeom prst="rect">
            <a:avLst/>
          </a:prstGeom>
          <a:noFill/>
          <a:ln w="9525">
            <a:noFill/>
            <a:miter lim="800000"/>
            <a:headEnd/>
            <a:tailEnd/>
          </a:ln>
        </p:spPr>
      </p:pic>
      <p:pic>
        <p:nvPicPr>
          <p:cNvPr id="30755" name="Picture 18" descr="generic_server"/>
          <p:cNvPicPr>
            <a:picLocks noChangeAspect="1" noChangeArrowheads="1"/>
          </p:cNvPicPr>
          <p:nvPr/>
        </p:nvPicPr>
        <p:blipFill>
          <a:blip r:embed="rId6" cstate="email"/>
          <a:srcRect/>
          <a:stretch>
            <a:fillRect/>
          </a:stretch>
        </p:blipFill>
        <p:spPr bwMode="auto">
          <a:xfrm>
            <a:off x="3200400" y="2317750"/>
            <a:ext cx="609600" cy="868363"/>
          </a:xfrm>
          <a:prstGeom prst="rect">
            <a:avLst/>
          </a:prstGeom>
          <a:noFill/>
          <a:ln w="9525">
            <a:noFill/>
            <a:miter lim="800000"/>
            <a:headEnd/>
            <a:tailEnd/>
          </a:ln>
        </p:spPr>
      </p:pic>
      <p:pic>
        <p:nvPicPr>
          <p:cNvPr id="30756" name="Picture 8" descr="ethernet_switch"/>
          <p:cNvPicPr>
            <a:picLocks noChangeAspect="1" noChangeArrowheads="1"/>
          </p:cNvPicPr>
          <p:nvPr/>
        </p:nvPicPr>
        <p:blipFill>
          <a:blip r:embed="rId7" cstate="email"/>
          <a:srcRect/>
          <a:stretch>
            <a:fillRect/>
          </a:stretch>
        </p:blipFill>
        <p:spPr bwMode="auto">
          <a:xfrm>
            <a:off x="4238625" y="3548063"/>
            <a:ext cx="550863" cy="519112"/>
          </a:xfrm>
          <a:prstGeom prst="rect">
            <a:avLst/>
          </a:prstGeom>
          <a:noFill/>
          <a:ln w="9525">
            <a:noFill/>
            <a:miter lim="800000"/>
            <a:headEnd/>
            <a:tailEnd/>
          </a:ln>
        </p:spPr>
      </p:pic>
      <p:pic>
        <p:nvPicPr>
          <p:cNvPr id="30757" name="Picture 20" descr="fabric-fibre-chan-sw"/>
          <p:cNvPicPr>
            <a:picLocks noChangeAspect="1" noChangeArrowheads="1"/>
          </p:cNvPicPr>
          <p:nvPr/>
        </p:nvPicPr>
        <p:blipFill>
          <a:blip r:embed="rId8" cstate="email"/>
          <a:srcRect/>
          <a:stretch>
            <a:fillRect/>
          </a:stretch>
        </p:blipFill>
        <p:spPr bwMode="auto">
          <a:xfrm>
            <a:off x="1295400" y="4114800"/>
            <a:ext cx="685800" cy="244475"/>
          </a:xfrm>
          <a:prstGeom prst="rect">
            <a:avLst/>
          </a:prstGeom>
          <a:noFill/>
          <a:ln w="9525">
            <a:noFill/>
            <a:miter lim="800000"/>
            <a:headEnd/>
            <a:tailEnd/>
          </a:ln>
        </p:spPr>
      </p:pic>
      <p:pic>
        <p:nvPicPr>
          <p:cNvPr id="30758" name="Picture 2"/>
          <p:cNvPicPr>
            <a:picLocks noChangeAspect="1" noChangeArrowheads="1"/>
          </p:cNvPicPr>
          <p:nvPr/>
        </p:nvPicPr>
        <p:blipFill>
          <a:blip r:embed="rId9" cstate="email"/>
          <a:srcRect/>
          <a:stretch>
            <a:fillRect/>
          </a:stretch>
        </p:blipFill>
        <p:spPr bwMode="auto">
          <a:xfrm>
            <a:off x="4267200" y="4495800"/>
            <a:ext cx="457200" cy="457200"/>
          </a:xfrm>
          <a:prstGeom prst="rect">
            <a:avLst/>
          </a:prstGeom>
          <a:noFill/>
          <a:ln w="9525" algn="ctr">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p:cNvSpPr>
            <a:spLocks noGrp="1" noChangeArrowheads="1"/>
          </p:cNvSpPr>
          <p:nvPr>
            <p:ph type="title"/>
          </p:nvPr>
        </p:nvSpPr>
        <p:spPr/>
        <p:txBody>
          <a:bodyPr/>
          <a:lstStyle/>
          <a:p>
            <a:r>
              <a:rPr lang="en-US" dirty="0" err="1" smtClean="0"/>
              <a:t>Benefícios</a:t>
            </a:r>
            <a:r>
              <a:rPr lang="en-US" dirty="0" smtClean="0"/>
              <a:t> do Storage </a:t>
            </a:r>
            <a:r>
              <a:rPr lang="en-US" dirty="0" err="1" smtClean="0"/>
              <a:t>Unificado</a:t>
            </a:r>
            <a:endParaRPr lang="en-US" dirty="0"/>
          </a:p>
        </p:txBody>
      </p:sp>
      <p:sp>
        <p:nvSpPr>
          <p:cNvPr id="508932" name="Text Box 4"/>
          <p:cNvSpPr txBox="1">
            <a:spLocks noChangeArrowheads="1"/>
          </p:cNvSpPr>
          <p:nvPr/>
        </p:nvSpPr>
        <p:spPr bwMode="auto">
          <a:xfrm>
            <a:off x="5029200" y="1143000"/>
            <a:ext cx="1600200" cy="457200"/>
          </a:xfrm>
          <a:prstGeom prst="rect">
            <a:avLst/>
          </a:prstGeom>
          <a:noFill/>
          <a:ln w="9525" algn="ctr">
            <a:noFill/>
            <a:miter lim="800000"/>
            <a:headEnd/>
            <a:tailEnd/>
          </a:ln>
          <a:effectLst/>
        </p:spPr>
        <p:txBody>
          <a:bodyPr>
            <a:spAutoFit/>
          </a:bodyPr>
          <a:lstStyle/>
          <a:p>
            <a:pPr algn="ctr">
              <a:buClr>
                <a:schemeClr val="accent2"/>
              </a:buClr>
              <a:buFont typeface="Wingdings 2" pitchFamily="18" charset="2"/>
              <a:buNone/>
            </a:pPr>
            <a:r>
              <a:rPr lang="en-US" sz="2400">
                <a:solidFill>
                  <a:schemeClr val="tx2"/>
                </a:solidFill>
              </a:rPr>
              <a:t>NetApp</a:t>
            </a:r>
            <a:r>
              <a:rPr lang="en-US" sz="1400" baseline="80000">
                <a:solidFill>
                  <a:schemeClr val="tx2"/>
                </a:solidFill>
              </a:rPr>
              <a:t>®</a:t>
            </a:r>
          </a:p>
        </p:txBody>
      </p:sp>
      <p:grpSp>
        <p:nvGrpSpPr>
          <p:cNvPr id="2" name="Group 19"/>
          <p:cNvGrpSpPr>
            <a:grpSpLocks/>
          </p:cNvGrpSpPr>
          <p:nvPr/>
        </p:nvGrpSpPr>
        <p:grpSpPr bwMode="auto">
          <a:xfrm>
            <a:off x="1524000" y="1828800"/>
            <a:ext cx="2590800" cy="2971800"/>
            <a:chOff x="720" y="1152"/>
            <a:chExt cx="1632" cy="1968"/>
          </a:xfrm>
        </p:grpSpPr>
        <p:sp>
          <p:nvSpPr>
            <p:cNvPr id="508933" name="Rectangle 5"/>
            <p:cNvSpPr>
              <a:spLocks noChangeArrowheads="1"/>
            </p:cNvSpPr>
            <p:nvPr/>
          </p:nvSpPr>
          <p:spPr bwMode="auto">
            <a:xfrm>
              <a:off x="720" y="1152"/>
              <a:ext cx="1632" cy="240"/>
            </a:xfrm>
            <a:prstGeom prst="rect">
              <a:avLst/>
            </a:prstGeom>
            <a:solidFill>
              <a:schemeClr val="accent2"/>
            </a:solidFill>
            <a:ln w="9525" algn="ctr">
              <a:noFill/>
              <a:miter lim="800000"/>
              <a:headEnd/>
              <a:tailEnd/>
            </a:ln>
            <a:effectLst/>
          </p:spPr>
          <p:txBody>
            <a:bodyPr wrap="none" lIns="0" rIns="0" anchor="ctr"/>
            <a:lstStyle/>
            <a:p>
              <a:pPr algn="ctr">
                <a:buClr>
                  <a:schemeClr val="accent2"/>
                </a:buClr>
                <a:buFont typeface="Wingdings 2" pitchFamily="18" charset="2"/>
                <a:buNone/>
              </a:pPr>
              <a:r>
                <a:rPr lang="en-US" sz="2000">
                  <a:solidFill>
                    <a:schemeClr val="bg1"/>
                  </a:solidFill>
                </a:rPr>
                <a:t>High-End SAN</a:t>
              </a:r>
            </a:p>
          </p:txBody>
        </p:sp>
        <p:sp>
          <p:nvSpPr>
            <p:cNvPr id="508934" name="Rectangle 6"/>
            <p:cNvSpPr>
              <a:spLocks noChangeArrowheads="1"/>
            </p:cNvSpPr>
            <p:nvPr/>
          </p:nvSpPr>
          <p:spPr bwMode="auto">
            <a:xfrm>
              <a:off x="720" y="1440"/>
              <a:ext cx="1632" cy="240"/>
            </a:xfrm>
            <a:prstGeom prst="rect">
              <a:avLst/>
            </a:prstGeom>
            <a:solidFill>
              <a:schemeClr val="hlink">
                <a:alpha val="70000"/>
              </a:schemeClr>
            </a:solidFill>
            <a:ln w="9525" algn="ctr">
              <a:noFill/>
              <a:miter lim="800000"/>
              <a:headEnd/>
              <a:tailEnd/>
            </a:ln>
            <a:effectLst/>
          </p:spPr>
          <p:txBody>
            <a:bodyPr wrap="none" lIns="0" rIns="0" anchor="ctr"/>
            <a:lstStyle/>
            <a:p>
              <a:pPr algn="ctr">
                <a:buClr>
                  <a:schemeClr val="accent2"/>
                </a:buClr>
                <a:buFont typeface="Wingdings 2" pitchFamily="18" charset="2"/>
                <a:buNone/>
              </a:pPr>
              <a:r>
                <a:rPr lang="en-US" sz="2000">
                  <a:solidFill>
                    <a:schemeClr val="bg1"/>
                  </a:solidFill>
                </a:rPr>
                <a:t>Low/Midrange SAN</a:t>
              </a:r>
            </a:p>
          </p:txBody>
        </p:sp>
        <p:sp>
          <p:nvSpPr>
            <p:cNvPr id="508935" name="Rectangle 7"/>
            <p:cNvSpPr>
              <a:spLocks noChangeArrowheads="1"/>
            </p:cNvSpPr>
            <p:nvPr/>
          </p:nvSpPr>
          <p:spPr bwMode="auto">
            <a:xfrm>
              <a:off x="720" y="1728"/>
              <a:ext cx="1632" cy="240"/>
            </a:xfrm>
            <a:prstGeom prst="rect">
              <a:avLst/>
            </a:prstGeom>
            <a:solidFill>
              <a:schemeClr val="bg2">
                <a:alpha val="53999"/>
              </a:schemeClr>
            </a:solidFill>
            <a:ln w="9525" algn="ctr">
              <a:noFill/>
              <a:miter lim="800000"/>
              <a:headEnd/>
              <a:tailEnd/>
            </a:ln>
            <a:effectLst/>
          </p:spPr>
          <p:txBody>
            <a:bodyPr wrap="none" lIns="0" rIns="0" anchor="ctr"/>
            <a:lstStyle/>
            <a:p>
              <a:pPr algn="ctr">
                <a:buClr>
                  <a:schemeClr val="accent2"/>
                </a:buClr>
                <a:buFont typeface="Wingdings 2" pitchFamily="18" charset="2"/>
                <a:buNone/>
              </a:pPr>
              <a:r>
                <a:rPr lang="en-US" sz="2000"/>
                <a:t>NAS</a:t>
              </a:r>
            </a:p>
          </p:txBody>
        </p:sp>
        <p:sp>
          <p:nvSpPr>
            <p:cNvPr id="508936" name="Rectangle 8"/>
            <p:cNvSpPr>
              <a:spLocks noChangeArrowheads="1"/>
            </p:cNvSpPr>
            <p:nvPr/>
          </p:nvSpPr>
          <p:spPr bwMode="auto">
            <a:xfrm>
              <a:off x="720" y="2592"/>
              <a:ext cx="1632" cy="240"/>
            </a:xfrm>
            <a:prstGeom prst="rect">
              <a:avLst/>
            </a:prstGeom>
            <a:solidFill>
              <a:srgbClr val="F35151"/>
            </a:solidFill>
            <a:ln w="9525" algn="ctr">
              <a:noFill/>
              <a:miter lim="800000"/>
              <a:headEnd/>
              <a:tailEnd/>
            </a:ln>
            <a:effectLst/>
          </p:spPr>
          <p:txBody>
            <a:bodyPr wrap="none" anchor="ctr"/>
            <a:lstStyle/>
            <a:p>
              <a:pPr algn="ctr">
                <a:buClr>
                  <a:schemeClr val="accent2"/>
                </a:buClr>
                <a:buFont typeface="Wingdings 2" pitchFamily="18" charset="2"/>
                <a:buNone/>
              </a:pPr>
              <a:r>
                <a:rPr lang="en-US" sz="2000"/>
                <a:t>Disaster Recovery</a:t>
              </a:r>
            </a:p>
          </p:txBody>
        </p:sp>
        <p:sp>
          <p:nvSpPr>
            <p:cNvPr id="508937" name="Rectangle 9"/>
            <p:cNvSpPr>
              <a:spLocks noChangeArrowheads="1"/>
            </p:cNvSpPr>
            <p:nvPr/>
          </p:nvSpPr>
          <p:spPr bwMode="auto">
            <a:xfrm>
              <a:off x="720" y="2880"/>
              <a:ext cx="1632" cy="240"/>
            </a:xfrm>
            <a:prstGeom prst="rect">
              <a:avLst/>
            </a:prstGeom>
            <a:solidFill>
              <a:srgbClr val="9175BB"/>
            </a:solidFill>
            <a:ln w="9525" algn="ctr">
              <a:noFill/>
              <a:miter lim="800000"/>
              <a:headEnd/>
              <a:tailEnd/>
            </a:ln>
            <a:effectLst/>
          </p:spPr>
          <p:txBody>
            <a:bodyPr wrap="none" anchor="ctr"/>
            <a:lstStyle/>
            <a:p>
              <a:pPr algn="ctr">
                <a:buClr>
                  <a:schemeClr val="accent2"/>
                </a:buClr>
                <a:buFont typeface="Wingdings 2" pitchFamily="18" charset="2"/>
                <a:buNone/>
              </a:pPr>
              <a:r>
                <a:rPr lang="en-US" sz="2000"/>
                <a:t>Archive &amp; Compliance</a:t>
              </a:r>
            </a:p>
          </p:txBody>
        </p:sp>
        <p:sp>
          <p:nvSpPr>
            <p:cNvPr id="508938" name="Rectangle 10"/>
            <p:cNvSpPr>
              <a:spLocks noChangeArrowheads="1"/>
            </p:cNvSpPr>
            <p:nvPr/>
          </p:nvSpPr>
          <p:spPr bwMode="auto">
            <a:xfrm>
              <a:off x="720" y="2016"/>
              <a:ext cx="1632" cy="240"/>
            </a:xfrm>
            <a:prstGeom prst="rect">
              <a:avLst/>
            </a:prstGeom>
            <a:solidFill>
              <a:srgbClr val="FFAF5F"/>
            </a:solidFill>
            <a:ln w="9525" algn="ctr">
              <a:noFill/>
              <a:miter lim="800000"/>
              <a:headEnd/>
              <a:tailEnd/>
            </a:ln>
            <a:effectLst/>
          </p:spPr>
          <p:txBody>
            <a:bodyPr wrap="none" anchor="ctr"/>
            <a:lstStyle/>
            <a:p>
              <a:pPr algn="ctr">
                <a:buClr>
                  <a:schemeClr val="accent2"/>
                </a:buClr>
                <a:buFont typeface="Wingdings 2" pitchFamily="18" charset="2"/>
                <a:buNone/>
              </a:pPr>
              <a:r>
                <a:rPr lang="en-US" sz="2000"/>
                <a:t>Backup</a:t>
              </a:r>
            </a:p>
          </p:txBody>
        </p:sp>
        <p:sp>
          <p:nvSpPr>
            <p:cNvPr id="508939" name="Rectangle 11"/>
            <p:cNvSpPr>
              <a:spLocks noChangeArrowheads="1"/>
            </p:cNvSpPr>
            <p:nvPr/>
          </p:nvSpPr>
          <p:spPr bwMode="auto">
            <a:xfrm>
              <a:off x="720" y="2304"/>
              <a:ext cx="1632" cy="240"/>
            </a:xfrm>
            <a:prstGeom prst="rect">
              <a:avLst/>
            </a:prstGeom>
            <a:solidFill>
              <a:schemeClr val="tx2">
                <a:alpha val="58000"/>
              </a:schemeClr>
            </a:solidFill>
            <a:ln w="9525" algn="ctr">
              <a:noFill/>
              <a:miter lim="800000"/>
              <a:headEnd/>
              <a:tailEnd/>
            </a:ln>
            <a:effectLst/>
          </p:spPr>
          <p:txBody>
            <a:bodyPr wrap="none" lIns="0" rIns="0" anchor="ctr"/>
            <a:lstStyle/>
            <a:p>
              <a:pPr algn="ctr">
                <a:buClr>
                  <a:schemeClr val="accent2"/>
                </a:buClr>
                <a:buFont typeface="Wingdings 2" pitchFamily="18" charset="2"/>
                <a:buNone/>
              </a:pPr>
              <a:r>
                <a:rPr lang="en-US" sz="2000"/>
                <a:t>Virtualization</a:t>
              </a:r>
            </a:p>
          </p:txBody>
        </p:sp>
      </p:grpSp>
      <p:sp>
        <p:nvSpPr>
          <p:cNvPr id="508940" name="Text Box 12"/>
          <p:cNvSpPr txBox="1">
            <a:spLocks noChangeArrowheads="1"/>
          </p:cNvSpPr>
          <p:nvPr/>
        </p:nvSpPr>
        <p:spPr bwMode="auto">
          <a:xfrm>
            <a:off x="1219200" y="1143000"/>
            <a:ext cx="2743200" cy="457200"/>
          </a:xfrm>
          <a:prstGeom prst="rect">
            <a:avLst/>
          </a:prstGeom>
          <a:noFill/>
          <a:ln w="9525" algn="ctr">
            <a:noFill/>
            <a:miter lim="800000"/>
            <a:headEnd/>
            <a:tailEnd/>
          </a:ln>
          <a:effectLst/>
        </p:spPr>
        <p:txBody>
          <a:bodyPr>
            <a:spAutoFit/>
          </a:bodyPr>
          <a:lstStyle/>
          <a:p>
            <a:pPr algn="ctr">
              <a:buClr>
                <a:schemeClr val="accent2"/>
              </a:buClr>
              <a:buFont typeface="Wingdings 2" pitchFamily="18" charset="2"/>
              <a:buNone/>
            </a:pPr>
            <a:r>
              <a:rPr lang="en-US" sz="2400" dirty="0" err="1" smtClean="0">
                <a:solidFill>
                  <a:schemeClr val="tx2"/>
                </a:solidFill>
              </a:rPr>
              <a:t>Indústria</a:t>
            </a:r>
            <a:endParaRPr lang="en-US" sz="2400" dirty="0">
              <a:solidFill>
                <a:schemeClr val="tx2"/>
              </a:solidFill>
            </a:endParaRPr>
          </a:p>
        </p:txBody>
      </p:sp>
      <p:sp>
        <p:nvSpPr>
          <p:cNvPr id="508941" name="Text Box 13"/>
          <p:cNvSpPr txBox="1">
            <a:spLocks noChangeArrowheads="1"/>
          </p:cNvSpPr>
          <p:nvPr/>
        </p:nvSpPr>
        <p:spPr bwMode="auto">
          <a:xfrm>
            <a:off x="6858000" y="2057400"/>
            <a:ext cx="2057400" cy="701675"/>
          </a:xfrm>
          <a:prstGeom prst="rect">
            <a:avLst/>
          </a:prstGeom>
          <a:noFill/>
          <a:ln w="9525" algn="ctr">
            <a:noFill/>
            <a:miter lim="800000"/>
            <a:headEnd/>
            <a:tailEnd/>
          </a:ln>
          <a:effectLst/>
        </p:spPr>
        <p:txBody>
          <a:bodyPr>
            <a:spAutoFit/>
          </a:bodyPr>
          <a:lstStyle/>
          <a:p>
            <a:pPr algn="ctr">
              <a:buClr>
                <a:schemeClr val="accent2"/>
              </a:buClr>
              <a:buFont typeface="Wingdings 2" pitchFamily="18" charset="2"/>
              <a:buNone/>
            </a:pPr>
            <a:r>
              <a:rPr lang="en-US" sz="2000"/>
              <a:t>FAS family</a:t>
            </a:r>
          </a:p>
          <a:p>
            <a:pPr algn="ctr">
              <a:buClr>
                <a:schemeClr val="accent2"/>
              </a:buClr>
              <a:buFont typeface="Wingdings 2" pitchFamily="18" charset="2"/>
              <a:buNone/>
            </a:pPr>
            <a:r>
              <a:rPr lang="en-US" sz="2000"/>
              <a:t>Data ONTAP</a:t>
            </a:r>
            <a:r>
              <a:rPr lang="en-US" sz="1400" baseline="80000"/>
              <a:t>®</a:t>
            </a:r>
          </a:p>
        </p:txBody>
      </p:sp>
      <p:sp>
        <p:nvSpPr>
          <p:cNvPr id="508942" name="AutoShape 14"/>
          <p:cNvSpPr>
            <a:spLocks/>
          </p:cNvSpPr>
          <p:nvPr/>
        </p:nvSpPr>
        <p:spPr bwMode="auto">
          <a:xfrm>
            <a:off x="6553200" y="2000250"/>
            <a:ext cx="381000" cy="2514600"/>
          </a:xfrm>
          <a:prstGeom prst="rightBrace">
            <a:avLst>
              <a:gd name="adj1" fmla="val 55000"/>
              <a:gd name="adj2" fmla="val 50000"/>
            </a:avLst>
          </a:prstGeom>
          <a:noFill/>
          <a:ln w="28575">
            <a:solidFill>
              <a:schemeClr val="accent1"/>
            </a:solidFill>
            <a:round/>
            <a:headEnd/>
            <a:tailEnd/>
          </a:ln>
          <a:effectLst/>
        </p:spPr>
        <p:txBody>
          <a:bodyPr wrap="none" anchor="ctr"/>
          <a:lstStyle/>
          <a:p>
            <a:endParaRPr lang="en-US"/>
          </a:p>
        </p:txBody>
      </p:sp>
      <p:pic>
        <p:nvPicPr>
          <p:cNvPr id="508943" name="Picture 15"/>
          <p:cNvPicPr>
            <a:picLocks noChangeAspect="1" noChangeArrowheads="1"/>
          </p:cNvPicPr>
          <p:nvPr/>
        </p:nvPicPr>
        <p:blipFill>
          <a:blip r:embed="rId3" cstate="email"/>
          <a:srcRect/>
          <a:stretch>
            <a:fillRect/>
          </a:stretch>
        </p:blipFill>
        <p:spPr bwMode="auto">
          <a:xfrm>
            <a:off x="4572000" y="1752600"/>
            <a:ext cx="2012950" cy="3200400"/>
          </a:xfrm>
          <a:prstGeom prst="rect">
            <a:avLst/>
          </a:prstGeom>
          <a:noFill/>
          <a:ln w="9525" algn="ctr">
            <a:noFill/>
            <a:miter lim="800000"/>
            <a:headEnd/>
            <a:tailEnd/>
          </a:ln>
          <a:effectLst/>
        </p:spPr>
      </p:pic>
      <p:sp>
        <p:nvSpPr>
          <p:cNvPr id="508945" name="Text Box 17"/>
          <p:cNvSpPr txBox="1">
            <a:spLocks noChangeArrowheads="1"/>
          </p:cNvSpPr>
          <p:nvPr/>
        </p:nvSpPr>
        <p:spPr bwMode="auto">
          <a:xfrm>
            <a:off x="1143000" y="5029200"/>
            <a:ext cx="3124200" cy="1323439"/>
          </a:xfrm>
          <a:prstGeom prst="rect">
            <a:avLst/>
          </a:prstGeom>
          <a:noFill/>
          <a:ln w="9525" algn="ctr">
            <a:noFill/>
            <a:miter lim="800000"/>
            <a:headEnd/>
            <a:tailEnd/>
          </a:ln>
          <a:effectLst/>
        </p:spPr>
        <p:txBody>
          <a:bodyPr>
            <a:spAutoFit/>
          </a:bodyPr>
          <a:lstStyle/>
          <a:p>
            <a:pPr>
              <a:buClr>
                <a:schemeClr val="accent2"/>
              </a:buClr>
              <a:buFont typeface="Wingdings 2" pitchFamily="18" charset="2"/>
              <a:buNone/>
            </a:pPr>
            <a:r>
              <a:rPr lang="en-US" sz="2000" dirty="0" smtClean="0">
                <a:solidFill>
                  <a:schemeClr val="tx2"/>
                </a:solidFill>
              </a:rPr>
              <a:t>Hardware </a:t>
            </a:r>
            <a:r>
              <a:rPr lang="en-US" dirty="0" err="1" smtClean="0">
                <a:solidFill>
                  <a:schemeClr val="tx2"/>
                </a:solidFill>
              </a:rPr>
              <a:t>d</a:t>
            </a:r>
            <a:r>
              <a:rPr lang="en-US" sz="2000" dirty="0" err="1" smtClean="0">
                <a:solidFill>
                  <a:schemeClr val="tx2"/>
                </a:solidFill>
              </a:rPr>
              <a:t>iferente</a:t>
            </a:r>
            <a:endParaRPr lang="en-US" sz="2000" dirty="0">
              <a:solidFill>
                <a:schemeClr val="tx2"/>
              </a:solidFill>
            </a:endParaRPr>
          </a:p>
          <a:p>
            <a:r>
              <a:rPr lang="en-US" dirty="0" smtClean="0">
                <a:solidFill>
                  <a:schemeClr val="tx2"/>
                </a:solidFill>
              </a:rPr>
              <a:t>Software </a:t>
            </a:r>
            <a:r>
              <a:rPr lang="en-US" dirty="0" err="1" smtClean="0">
                <a:solidFill>
                  <a:schemeClr val="tx2"/>
                </a:solidFill>
              </a:rPr>
              <a:t>diferente</a:t>
            </a:r>
            <a:endParaRPr lang="en-US" sz="2000" dirty="0">
              <a:solidFill>
                <a:schemeClr val="tx2"/>
              </a:solidFill>
            </a:endParaRPr>
          </a:p>
          <a:p>
            <a:r>
              <a:rPr lang="en-US" sz="2000" dirty="0" err="1" smtClean="0">
                <a:solidFill>
                  <a:schemeClr val="tx2"/>
                </a:solidFill>
              </a:rPr>
              <a:t>Pessoas</a:t>
            </a:r>
            <a:r>
              <a:rPr lang="en-US" dirty="0" smtClean="0">
                <a:solidFill>
                  <a:schemeClr val="tx2"/>
                </a:solidFill>
              </a:rPr>
              <a:t> </a:t>
            </a:r>
            <a:r>
              <a:rPr lang="en-US" dirty="0" err="1" smtClean="0">
                <a:solidFill>
                  <a:schemeClr val="tx2"/>
                </a:solidFill>
              </a:rPr>
              <a:t>diferentes</a:t>
            </a:r>
            <a:endParaRPr lang="en-US" sz="2000" dirty="0">
              <a:solidFill>
                <a:schemeClr val="tx2"/>
              </a:solidFill>
            </a:endParaRPr>
          </a:p>
          <a:p>
            <a:r>
              <a:rPr lang="en-US" dirty="0" err="1" smtClean="0">
                <a:solidFill>
                  <a:schemeClr val="tx2"/>
                </a:solidFill>
              </a:rPr>
              <a:t>Processos</a:t>
            </a:r>
            <a:r>
              <a:rPr lang="en-US" dirty="0" smtClean="0">
                <a:solidFill>
                  <a:schemeClr val="tx2"/>
                </a:solidFill>
              </a:rPr>
              <a:t> </a:t>
            </a:r>
            <a:r>
              <a:rPr lang="en-US" dirty="0" err="1" smtClean="0">
                <a:solidFill>
                  <a:schemeClr val="tx2"/>
                </a:solidFill>
              </a:rPr>
              <a:t>diferentes</a:t>
            </a:r>
            <a:endParaRPr lang="en-US" sz="2000" dirty="0">
              <a:solidFill>
                <a:schemeClr val="tx2"/>
              </a:solidFill>
            </a:endParaRPr>
          </a:p>
        </p:txBody>
      </p:sp>
      <p:sp>
        <p:nvSpPr>
          <p:cNvPr id="508946" name="Line 18"/>
          <p:cNvSpPr>
            <a:spLocks noChangeShapeType="1"/>
          </p:cNvSpPr>
          <p:nvPr/>
        </p:nvSpPr>
        <p:spPr bwMode="auto">
          <a:xfrm>
            <a:off x="4419600" y="1524000"/>
            <a:ext cx="0" cy="4724400"/>
          </a:xfrm>
          <a:prstGeom prst="line">
            <a:avLst/>
          </a:prstGeom>
          <a:noFill/>
          <a:ln w="28575">
            <a:solidFill>
              <a:schemeClr val="accent1"/>
            </a:solidFill>
            <a:prstDash val="sysDot"/>
            <a:round/>
            <a:headEnd/>
            <a:tailEnd/>
          </a:ln>
          <a:effectLst/>
        </p:spPr>
        <p:txBody>
          <a:bodyPr wrap="none" anchor="ctr"/>
          <a:lstStyle/>
          <a:p>
            <a:endParaRPr lang="en-US"/>
          </a:p>
        </p:txBody>
      </p:sp>
      <p:sp>
        <p:nvSpPr>
          <p:cNvPr id="508931" name="Text Box 3"/>
          <p:cNvSpPr txBox="1">
            <a:spLocks noChangeArrowheads="1"/>
          </p:cNvSpPr>
          <p:nvPr/>
        </p:nvSpPr>
        <p:spPr bwMode="auto">
          <a:xfrm>
            <a:off x="6477000" y="5029200"/>
            <a:ext cx="2438400" cy="1323439"/>
          </a:xfrm>
          <a:prstGeom prst="rect">
            <a:avLst/>
          </a:prstGeom>
          <a:noFill/>
          <a:ln w="9525" algn="ctr">
            <a:noFill/>
            <a:miter lim="800000"/>
            <a:headEnd/>
            <a:tailEnd/>
          </a:ln>
          <a:effectLst/>
        </p:spPr>
        <p:txBody>
          <a:bodyPr wrap="square">
            <a:spAutoFit/>
          </a:bodyPr>
          <a:lstStyle/>
          <a:p>
            <a:pPr>
              <a:buClr>
                <a:schemeClr val="accent2"/>
              </a:buClr>
              <a:buFont typeface="Wingdings 2" pitchFamily="18" charset="2"/>
              <a:buNone/>
            </a:pPr>
            <a:r>
              <a:rPr lang="en-US" sz="2000" dirty="0" err="1" smtClean="0">
                <a:solidFill>
                  <a:schemeClr val="tx2"/>
                </a:solidFill>
              </a:rPr>
              <a:t>Mesmo</a:t>
            </a:r>
            <a:r>
              <a:rPr lang="en-US" sz="2000" dirty="0" smtClean="0">
                <a:solidFill>
                  <a:schemeClr val="tx2"/>
                </a:solidFill>
              </a:rPr>
              <a:t> hardware</a:t>
            </a:r>
            <a:endParaRPr lang="en-US" sz="2000" dirty="0">
              <a:solidFill>
                <a:schemeClr val="tx2"/>
              </a:solidFill>
            </a:endParaRPr>
          </a:p>
          <a:p>
            <a:pPr>
              <a:buClr>
                <a:schemeClr val="accent2"/>
              </a:buClr>
              <a:buFont typeface="Wingdings 2" pitchFamily="18" charset="2"/>
              <a:buNone/>
            </a:pPr>
            <a:r>
              <a:rPr lang="en-US" sz="2000" dirty="0" err="1" smtClean="0">
                <a:solidFill>
                  <a:schemeClr val="tx2"/>
                </a:solidFill>
              </a:rPr>
              <a:t>Mesmo</a:t>
            </a:r>
            <a:r>
              <a:rPr lang="en-US" sz="2000" dirty="0" smtClean="0">
                <a:solidFill>
                  <a:schemeClr val="tx2"/>
                </a:solidFill>
              </a:rPr>
              <a:t> </a:t>
            </a:r>
            <a:r>
              <a:rPr lang="en-US" sz="2000" dirty="0">
                <a:solidFill>
                  <a:schemeClr val="tx2"/>
                </a:solidFill>
              </a:rPr>
              <a:t>software</a:t>
            </a:r>
          </a:p>
          <a:p>
            <a:pPr>
              <a:buClr>
                <a:schemeClr val="accent2"/>
              </a:buClr>
              <a:buFont typeface="Wingdings 2" pitchFamily="18" charset="2"/>
              <a:buNone/>
            </a:pPr>
            <a:r>
              <a:rPr lang="en-US" sz="2000" dirty="0" err="1" smtClean="0">
                <a:solidFill>
                  <a:schemeClr val="tx2"/>
                </a:solidFill>
              </a:rPr>
              <a:t>Mesmas</a:t>
            </a:r>
            <a:r>
              <a:rPr lang="en-US" sz="2000" dirty="0" smtClean="0">
                <a:solidFill>
                  <a:schemeClr val="tx2"/>
                </a:solidFill>
              </a:rPr>
              <a:t> </a:t>
            </a:r>
            <a:r>
              <a:rPr lang="en-US" sz="2000" dirty="0" err="1" smtClean="0">
                <a:solidFill>
                  <a:schemeClr val="tx2"/>
                </a:solidFill>
              </a:rPr>
              <a:t>pessoas</a:t>
            </a:r>
            <a:endParaRPr lang="en-US" sz="2000" dirty="0">
              <a:solidFill>
                <a:schemeClr val="tx2"/>
              </a:solidFill>
            </a:endParaRPr>
          </a:p>
          <a:p>
            <a:pPr>
              <a:buClr>
                <a:schemeClr val="accent2"/>
              </a:buClr>
              <a:buFont typeface="Wingdings 2" pitchFamily="18" charset="2"/>
              <a:buNone/>
            </a:pPr>
            <a:r>
              <a:rPr lang="en-US" dirty="0" err="1" smtClean="0">
                <a:solidFill>
                  <a:schemeClr val="tx2"/>
                </a:solidFill>
              </a:rPr>
              <a:t>Mesmos</a:t>
            </a:r>
            <a:r>
              <a:rPr lang="en-US" dirty="0" smtClean="0">
                <a:solidFill>
                  <a:schemeClr val="tx2"/>
                </a:solidFill>
              </a:rPr>
              <a:t> </a:t>
            </a:r>
            <a:r>
              <a:rPr lang="en-US" dirty="0" err="1" smtClean="0">
                <a:solidFill>
                  <a:schemeClr val="tx2"/>
                </a:solidFill>
              </a:rPr>
              <a:t>processos</a:t>
            </a:r>
            <a:endParaRPr lang="en-US" sz="2000" dirty="0">
              <a:solidFill>
                <a:schemeClr val="tx2"/>
              </a:solidFill>
            </a:endParaRPr>
          </a:p>
        </p:txBody>
      </p:sp>
      <p:sp>
        <p:nvSpPr>
          <p:cNvPr id="508949" name="AutoShape 21"/>
          <p:cNvSpPr>
            <a:spLocks noChangeArrowheads="1"/>
          </p:cNvSpPr>
          <p:nvPr/>
        </p:nvSpPr>
        <p:spPr bwMode="auto">
          <a:xfrm rot="10800000" flipV="1">
            <a:off x="6972300" y="4419600"/>
            <a:ext cx="1752600" cy="609600"/>
          </a:xfrm>
          <a:prstGeom prst="triangle">
            <a:avLst>
              <a:gd name="adj" fmla="val 50000"/>
            </a:avLst>
          </a:prstGeom>
          <a:gradFill rotWithShape="1">
            <a:gsLst>
              <a:gs pos="0">
                <a:schemeClr val="hlink">
                  <a:gamma/>
                  <a:tint val="6275"/>
                  <a:invGamma/>
                </a:schemeClr>
              </a:gs>
              <a:gs pos="100000">
                <a:schemeClr val="hlink">
                  <a:alpha val="32001"/>
                </a:schemeClr>
              </a:gs>
            </a:gsLst>
            <a:lin ang="5400000" scaled="1"/>
          </a:gradFill>
          <a:ln w="12700">
            <a:noFill/>
            <a:miter lim="800000"/>
            <a:headEnd/>
            <a:tailEnd/>
          </a:ln>
          <a:effectLst/>
        </p:spPr>
        <p:txBody>
          <a:bodyPr wrap="none" anchor="ctr"/>
          <a:lstStyle/>
          <a:p>
            <a:endParaRPr lang="en-US"/>
          </a:p>
        </p:txBody>
      </p:sp>
      <p:sp>
        <p:nvSpPr>
          <p:cNvPr id="508950" name="Text Box 22"/>
          <p:cNvSpPr txBox="1">
            <a:spLocks noChangeArrowheads="1"/>
          </p:cNvSpPr>
          <p:nvPr/>
        </p:nvSpPr>
        <p:spPr bwMode="auto">
          <a:xfrm>
            <a:off x="7078635" y="2925763"/>
            <a:ext cx="1614545" cy="1323439"/>
          </a:xfrm>
          <a:prstGeom prst="rect">
            <a:avLst/>
          </a:prstGeom>
          <a:noFill/>
          <a:ln w="9525" algn="ctr">
            <a:noFill/>
            <a:miter lim="800000"/>
            <a:headEnd/>
            <a:tailEnd/>
          </a:ln>
          <a:effectLst/>
        </p:spPr>
        <p:txBody>
          <a:bodyPr wrap="none">
            <a:spAutoFit/>
          </a:bodyPr>
          <a:lstStyle/>
          <a:p>
            <a:pPr>
              <a:buClr>
                <a:schemeClr val="accent2"/>
              </a:buClr>
              <a:buFont typeface="Wingdings 2" pitchFamily="18" charset="2"/>
              <a:buNone/>
            </a:pPr>
            <a:r>
              <a:rPr lang="en-US" sz="2000" dirty="0" err="1" smtClean="0"/>
              <a:t>Flexibilidade</a:t>
            </a:r>
            <a:r>
              <a:rPr lang="en-US" sz="2000" dirty="0"/>
              <a:t/>
            </a:r>
            <a:br>
              <a:rPr lang="en-US" sz="2000" dirty="0"/>
            </a:br>
            <a:r>
              <a:rPr lang="en-US" sz="2000" dirty="0" err="1" smtClean="0"/>
              <a:t>Eficiência</a:t>
            </a:r>
            <a:endParaRPr lang="en-US" sz="2000" dirty="0"/>
          </a:p>
          <a:p>
            <a:pPr>
              <a:buClr>
                <a:schemeClr val="accent2"/>
              </a:buClr>
              <a:buFont typeface="Wingdings 2" pitchFamily="18" charset="2"/>
              <a:buNone/>
            </a:pPr>
            <a:r>
              <a:rPr lang="en-US" sz="2000" dirty="0" err="1" smtClean="0"/>
              <a:t>Agilidade</a:t>
            </a:r>
            <a:endParaRPr lang="en-US" sz="2000" dirty="0"/>
          </a:p>
          <a:p>
            <a:pPr>
              <a:buClr>
                <a:schemeClr val="accent2"/>
              </a:buClr>
              <a:buFont typeface="Wingdings 2" pitchFamily="18" charset="2"/>
              <a:buNone/>
            </a:pPr>
            <a:r>
              <a:rPr lang="en-US" sz="2000" dirty="0" smtClean="0"/>
              <a:t>Valor</a:t>
            </a:r>
            <a:endParaRPr lang="en-US" sz="2000" dirty="0"/>
          </a:p>
        </p:txBody>
      </p:sp>
      <p:pic>
        <p:nvPicPr>
          <p:cNvPr id="508951" name="Picture 23" descr="Server_generic"/>
          <p:cNvPicPr>
            <a:picLocks noChangeAspect="1" noChangeArrowheads="1"/>
          </p:cNvPicPr>
          <p:nvPr/>
        </p:nvPicPr>
        <p:blipFill>
          <a:blip r:embed="rId4" cstate="email"/>
          <a:srcRect/>
          <a:stretch>
            <a:fillRect/>
          </a:stretch>
        </p:blipFill>
        <p:spPr bwMode="auto">
          <a:xfrm>
            <a:off x="1123950" y="2286000"/>
            <a:ext cx="177800" cy="330200"/>
          </a:xfrm>
          <a:prstGeom prst="rect">
            <a:avLst/>
          </a:prstGeom>
          <a:noFill/>
        </p:spPr>
      </p:pic>
      <p:pic>
        <p:nvPicPr>
          <p:cNvPr id="508952" name="Picture 24" descr="Enterprise_storage"/>
          <p:cNvPicPr>
            <a:picLocks noChangeAspect="1" noChangeArrowheads="1"/>
          </p:cNvPicPr>
          <p:nvPr/>
        </p:nvPicPr>
        <p:blipFill>
          <a:blip r:embed="rId5" cstate="email"/>
          <a:srcRect/>
          <a:stretch>
            <a:fillRect/>
          </a:stretch>
        </p:blipFill>
        <p:spPr bwMode="auto">
          <a:xfrm>
            <a:off x="1127125" y="2706688"/>
            <a:ext cx="168275" cy="341312"/>
          </a:xfrm>
          <a:prstGeom prst="rect">
            <a:avLst/>
          </a:prstGeom>
          <a:noFill/>
        </p:spPr>
      </p:pic>
      <p:pic>
        <p:nvPicPr>
          <p:cNvPr id="508953" name="Picture 25" descr="Tape_library_large"/>
          <p:cNvPicPr>
            <a:picLocks noChangeAspect="1" noChangeArrowheads="1"/>
          </p:cNvPicPr>
          <p:nvPr/>
        </p:nvPicPr>
        <p:blipFill>
          <a:blip r:embed="rId6" cstate="email"/>
          <a:srcRect/>
          <a:stretch>
            <a:fillRect/>
          </a:stretch>
        </p:blipFill>
        <p:spPr bwMode="auto">
          <a:xfrm>
            <a:off x="1114425" y="3124200"/>
            <a:ext cx="187325" cy="381000"/>
          </a:xfrm>
          <a:prstGeom prst="rect">
            <a:avLst/>
          </a:prstGeom>
          <a:noFill/>
        </p:spPr>
      </p:pic>
      <p:pic>
        <p:nvPicPr>
          <p:cNvPr id="508954" name="Picture 26" descr="Competitor_boxes_3"/>
          <p:cNvPicPr>
            <a:picLocks noChangeAspect="1" noChangeArrowheads="1"/>
          </p:cNvPicPr>
          <p:nvPr/>
        </p:nvPicPr>
        <p:blipFill>
          <a:blip r:embed="rId7" cstate="email"/>
          <a:srcRect/>
          <a:stretch>
            <a:fillRect/>
          </a:stretch>
        </p:blipFill>
        <p:spPr bwMode="auto">
          <a:xfrm>
            <a:off x="990600" y="1828800"/>
            <a:ext cx="457200" cy="358775"/>
          </a:xfrm>
          <a:prstGeom prst="rect">
            <a:avLst/>
          </a:prstGeom>
          <a:noFill/>
        </p:spPr>
      </p:pic>
      <p:pic>
        <p:nvPicPr>
          <p:cNvPr id="508955" name="Picture 27" descr="Desktop"/>
          <p:cNvPicPr>
            <a:picLocks noChangeAspect="1" noChangeArrowheads="1"/>
          </p:cNvPicPr>
          <p:nvPr/>
        </p:nvPicPr>
        <p:blipFill>
          <a:blip r:embed="rId8" cstate="email">
            <a:lum bright="28000" contrast="-48000"/>
          </a:blip>
          <a:srcRect/>
          <a:stretch>
            <a:fillRect/>
          </a:stretch>
        </p:blipFill>
        <p:spPr bwMode="auto">
          <a:xfrm>
            <a:off x="984250" y="3657600"/>
            <a:ext cx="198438" cy="222250"/>
          </a:xfrm>
          <a:prstGeom prst="rect">
            <a:avLst/>
          </a:prstGeom>
          <a:noFill/>
          <a:ln w="9525">
            <a:noFill/>
            <a:miter lim="800000"/>
            <a:headEnd/>
            <a:tailEnd/>
          </a:ln>
        </p:spPr>
      </p:pic>
      <p:pic>
        <p:nvPicPr>
          <p:cNvPr id="508956" name="Picture 28" descr="Desktop"/>
          <p:cNvPicPr>
            <a:picLocks noChangeAspect="1" noChangeArrowheads="1"/>
          </p:cNvPicPr>
          <p:nvPr/>
        </p:nvPicPr>
        <p:blipFill>
          <a:blip r:embed="rId8" cstate="email">
            <a:lum bright="28000" contrast="-48000"/>
          </a:blip>
          <a:srcRect/>
          <a:stretch>
            <a:fillRect/>
          </a:stretch>
        </p:blipFill>
        <p:spPr bwMode="auto">
          <a:xfrm>
            <a:off x="1225550" y="3657600"/>
            <a:ext cx="198438" cy="222250"/>
          </a:xfrm>
          <a:prstGeom prst="rect">
            <a:avLst/>
          </a:prstGeom>
          <a:noFill/>
          <a:ln w="9525">
            <a:noFill/>
            <a:miter lim="800000"/>
            <a:headEnd/>
            <a:tailEnd/>
          </a:ln>
        </p:spPr>
      </p:pic>
      <p:sp>
        <p:nvSpPr>
          <p:cNvPr id="508958" name="Rectangle 30"/>
          <p:cNvSpPr>
            <a:spLocks noChangeArrowheads="1"/>
          </p:cNvSpPr>
          <p:nvPr/>
        </p:nvSpPr>
        <p:spPr bwMode="auto">
          <a:xfrm>
            <a:off x="939800" y="3638550"/>
            <a:ext cx="530225" cy="269875"/>
          </a:xfrm>
          <a:prstGeom prst="rect">
            <a:avLst/>
          </a:prstGeom>
          <a:noFill/>
          <a:ln w="19050" algn="ctr">
            <a:solidFill>
              <a:srgbClr val="00CCFF"/>
            </a:solidFill>
            <a:prstDash val="sysDot"/>
            <a:miter lim="800000"/>
            <a:headEnd/>
            <a:tailEnd/>
          </a:ln>
          <a:effectLst/>
        </p:spPr>
        <p:txBody>
          <a:bodyPr wrap="none" anchor="ctr"/>
          <a:lstStyle/>
          <a:p>
            <a:endParaRPr lang="en-US"/>
          </a:p>
        </p:txBody>
      </p:sp>
      <p:pic>
        <p:nvPicPr>
          <p:cNvPr id="508959" name="Picture 31" descr="Database"/>
          <p:cNvPicPr>
            <a:picLocks noChangeAspect="1" noChangeArrowheads="1"/>
          </p:cNvPicPr>
          <p:nvPr/>
        </p:nvPicPr>
        <p:blipFill>
          <a:blip r:embed="rId9" cstate="email"/>
          <a:srcRect/>
          <a:stretch>
            <a:fillRect/>
          </a:stretch>
        </p:blipFill>
        <p:spPr bwMode="auto">
          <a:xfrm>
            <a:off x="1239838" y="4059238"/>
            <a:ext cx="207962" cy="239712"/>
          </a:xfrm>
          <a:prstGeom prst="rect">
            <a:avLst/>
          </a:prstGeom>
          <a:noFill/>
        </p:spPr>
      </p:pic>
      <p:pic>
        <p:nvPicPr>
          <p:cNvPr id="508960" name="Picture 32" descr="Failure"/>
          <p:cNvPicPr>
            <a:picLocks noChangeAspect="1" noChangeArrowheads="1"/>
          </p:cNvPicPr>
          <p:nvPr/>
        </p:nvPicPr>
        <p:blipFill>
          <a:blip r:embed="rId10" cstate="email"/>
          <a:srcRect/>
          <a:stretch>
            <a:fillRect/>
          </a:stretch>
        </p:blipFill>
        <p:spPr bwMode="auto">
          <a:xfrm>
            <a:off x="914400" y="4038600"/>
            <a:ext cx="288925" cy="292100"/>
          </a:xfrm>
          <a:prstGeom prst="rect">
            <a:avLst/>
          </a:prstGeom>
          <a:noFill/>
        </p:spPr>
      </p:pic>
      <p:sp>
        <p:nvSpPr>
          <p:cNvPr id="508962" name="Line 34"/>
          <p:cNvSpPr>
            <a:spLocks noChangeShapeType="1"/>
          </p:cNvSpPr>
          <p:nvPr/>
        </p:nvSpPr>
        <p:spPr bwMode="auto">
          <a:xfrm>
            <a:off x="1136650" y="4191000"/>
            <a:ext cx="228600" cy="0"/>
          </a:xfrm>
          <a:prstGeom prst="line">
            <a:avLst/>
          </a:prstGeom>
          <a:noFill/>
          <a:ln w="31750">
            <a:solidFill>
              <a:schemeClr val="folHlink"/>
            </a:solidFill>
            <a:round/>
            <a:headEnd/>
            <a:tailEnd type="triangle" w="med" len="med"/>
          </a:ln>
          <a:effectLst/>
        </p:spPr>
        <p:txBody>
          <a:bodyPr wrap="none" anchor="ctr"/>
          <a:lstStyle/>
          <a:p>
            <a:endParaRPr lang="en-US"/>
          </a:p>
        </p:txBody>
      </p:sp>
      <p:pic>
        <p:nvPicPr>
          <p:cNvPr id="508963" name="Picture 35"/>
          <p:cNvPicPr>
            <a:picLocks noChangeAspect="1" noChangeArrowheads="1"/>
          </p:cNvPicPr>
          <p:nvPr/>
        </p:nvPicPr>
        <p:blipFill>
          <a:blip r:embed="rId11" cstate="email">
            <a:grayscl/>
            <a:extLst>
              <a:ext uri="{28A0092B-C50C-407E-A947-70E740481C1C}">
                <a14:useLocalDpi xmlns:a14="http://schemas.microsoft.com/office/drawing/2010/main"/>
              </a:ext>
            </a:extLst>
          </a:blip>
          <a:srcRect l="26286" r="24380"/>
          <a:stretch>
            <a:fillRect/>
          </a:stretch>
        </p:blipFill>
        <p:spPr bwMode="auto">
          <a:xfrm>
            <a:off x="1066800" y="4479925"/>
            <a:ext cx="288925" cy="306388"/>
          </a:xfrm>
          <a:prstGeom prst="rect">
            <a:avLst/>
          </a:prstGeom>
          <a:noFill/>
          <a:ln w="12700">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p:txBody>
          <a:bodyPr/>
          <a:lstStyle/>
          <a:p>
            <a:endParaRPr lang="en-US"/>
          </a:p>
        </p:txBody>
      </p:sp>
      <p:sp>
        <p:nvSpPr>
          <p:cNvPr id="3" name="Slide Number Placeholder 2"/>
          <p:cNvSpPr>
            <a:spLocks noGrp="1"/>
          </p:cNvSpPr>
          <p:nvPr>
            <p:ph type="sldNum" sz="quarter" idx="10"/>
          </p:nvPr>
        </p:nvSpPr>
        <p:spPr/>
        <p:txBody>
          <a:bodyPr/>
          <a:lstStyle/>
          <a:p>
            <a:pPr>
              <a:defRPr/>
            </a:pPr>
            <a:fld id="{D3FA020B-04BE-426D-AE2C-2E6EF2F1CA2C}" type="slidenum">
              <a:rPr lang="en-US" smtClean="0"/>
              <a:pPr>
                <a:defRPr/>
              </a:pPr>
              <a:t>19</a:t>
            </a:fld>
            <a:endParaRPr lang="en-US"/>
          </a:p>
        </p:txBody>
      </p:sp>
      <p:sp>
        <p:nvSpPr>
          <p:cNvPr id="5" name="Title 4"/>
          <p:cNvSpPr>
            <a:spLocks noGrp="1"/>
          </p:cNvSpPr>
          <p:nvPr>
            <p:ph type="title"/>
          </p:nvPr>
        </p:nvSpPr>
        <p:spPr/>
        <p:txBody>
          <a:bodyPr/>
          <a:lstStyle/>
          <a:p>
            <a:r>
              <a:rPr lang="pt-BR" dirty="0" smtClean="0"/>
              <a:t>Eficiência no armazenamento</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err="1" smtClean="0"/>
              <a:t>Visão</a:t>
            </a:r>
            <a:r>
              <a:rPr lang="en-US" dirty="0" smtClean="0"/>
              <a:t> </a:t>
            </a:r>
            <a:r>
              <a:rPr lang="en-US" dirty="0" err="1" smtClean="0"/>
              <a:t>Geral</a:t>
            </a:r>
            <a:r>
              <a:rPr lang="en-US" dirty="0" smtClean="0"/>
              <a:t> </a:t>
            </a:r>
            <a:r>
              <a:rPr lang="en-US" dirty="0" err="1" smtClean="0"/>
              <a:t>sobre</a:t>
            </a:r>
            <a:r>
              <a:rPr lang="en-US" dirty="0" smtClean="0"/>
              <a:t> a NetApp</a:t>
            </a:r>
          </a:p>
        </p:txBody>
      </p:sp>
      <p:sp>
        <p:nvSpPr>
          <p:cNvPr id="14338" name="Rectangle 3"/>
          <p:cNvSpPr>
            <a:spLocks noGrp="1" noChangeArrowheads="1"/>
          </p:cNvSpPr>
          <p:nvPr>
            <p:ph type="body" idx="1"/>
          </p:nvPr>
        </p:nvSpPr>
        <p:spPr>
          <a:xfrm>
            <a:off x="152400" y="1447800"/>
            <a:ext cx="4572000" cy="4438650"/>
          </a:xfrm>
        </p:spPr>
        <p:txBody>
          <a:bodyPr>
            <a:normAutofit/>
          </a:bodyPr>
          <a:lstStyle/>
          <a:p>
            <a:pPr eaLnBrk="1" hangingPunct="1">
              <a:spcBef>
                <a:spcPct val="35000"/>
              </a:spcBef>
              <a:defRPr/>
            </a:pPr>
            <a:r>
              <a:rPr lang="en-US" sz="2400" dirty="0" err="1" smtClean="0"/>
              <a:t>Amplo</a:t>
            </a:r>
            <a:r>
              <a:rPr lang="en-US" sz="2400" dirty="0" smtClean="0"/>
              <a:t> </a:t>
            </a:r>
            <a:r>
              <a:rPr lang="en-US" sz="2400" dirty="0" err="1" smtClean="0"/>
              <a:t>portfólio</a:t>
            </a:r>
            <a:r>
              <a:rPr lang="en-US" sz="2400" dirty="0" smtClean="0"/>
              <a:t> de </a:t>
            </a:r>
            <a:r>
              <a:rPr lang="en-US" sz="2400" dirty="0" err="1" smtClean="0"/>
              <a:t>soluções</a:t>
            </a:r>
            <a:endParaRPr lang="en-US" sz="2400" dirty="0" smtClean="0"/>
          </a:p>
          <a:p>
            <a:pPr eaLnBrk="1" hangingPunct="1">
              <a:spcBef>
                <a:spcPct val="35000"/>
              </a:spcBef>
              <a:defRPr/>
            </a:pPr>
            <a:r>
              <a:rPr lang="en-US" sz="2400" dirty="0" err="1" smtClean="0"/>
              <a:t>Serviços</a:t>
            </a:r>
            <a:r>
              <a:rPr lang="en-US" sz="2400" dirty="0" smtClean="0"/>
              <a:t> </a:t>
            </a:r>
            <a:r>
              <a:rPr lang="en-US" sz="2400" dirty="0" err="1" smtClean="0"/>
              <a:t>profissionais</a:t>
            </a:r>
            <a:r>
              <a:rPr lang="en-US" sz="2400" dirty="0" smtClean="0"/>
              <a:t> </a:t>
            </a:r>
            <a:r>
              <a:rPr lang="en-US" sz="2400" dirty="0" err="1" smtClean="0"/>
              <a:t>abrangentes</a:t>
            </a:r>
            <a:endParaRPr lang="en-US" sz="2400" dirty="0" smtClean="0"/>
          </a:p>
          <a:p>
            <a:pPr eaLnBrk="1" hangingPunct="1">
              <a:spcBef>
                <a:spcPct val="35000"/>
              </a:spcBef>
              <a:defRPr/>
            </a:pPr>
            <a:r>
              <a:rPr lang="en-US" sz="2400" dirty="0" err="1" smtClean="0"/>
              <a:t>Suporte</a:t>
            </a:r>
            <a:r>
              <a:rPr lang="en-US" sz="2400" dirty="0" smtClean="0"/>
              <a:t> global</a:t>
            </a:r>
          </a:p>
          <a:p>
            <a:pPr eaLnBrk="1" hangingPunct="1">
              <a:spcBef>
                <a:spcPct val="35000"/>
              </a:spcBef>
              <a:defRPr/>
            </a:pPr>
            <a:r>
              <a:rPr lang="en-US" sz="2400" dirty="0" err="1" smtClean="0"/>
              <a:t>Parceiros</a:t>
            </a:r>
            <a:r>
              <a:rPr lang="en-US" sz="2400" dirty="0" smtClean="0"/>
              <a:t> </a:t>
            </a:r>
            <a:r>
              <a:rPr lang="en-US" sz="2400" dirty="0" err="1" smtClean="0"/>
              <a:t>líderes</a:t>
            </a:r>
            <a:r>
              <a:rPr lang="en-US" sz="2400" dirty="0" smtClean="0"/>
              <a:t> </a:t>
            </a:r>
            <a:r>
              <a:rPr lang="en-US" sz="2400" dirty="0" err="1" smtClean="0"/>
              <a:t>na</a:t>
            </a:r>
            <a:r>
              <a:rPr lang="en-US" sz="2400" dirty="0" smtClean="0"/>
              <a:t> </a:t>
            </a:r>
            <a:r>
              <a:rPr lang="en-US" sz="2400" dirty="0" err="1" smtClean="0"/>
              <a:t>indústria</a:t>
            </a:r>
            <a:endParaRPr lang="en-US" sz="2400" dirty="0" smtClean="0"/>
          </a:p>
          <a:p>
            <a:pPr eaLnBrk="1" hangingPunct="1">
              <a:spcBef>
                <a:spcPct val="35000"/>
              </a:spcBef>
              <a:defRPr/>
            </a:pPr>
            <a:r>
              <a:rPr lang="en-US" sz="2400" dirty="0" smtClean="0"/>
              <a:t>150+ </a:t>
            </a:r>
            <a:r>
              <a:rPr lang="en-US" sz="2400" dirty="0" err="1" smtClean="0"/>
              <a:t>escritórios</a:t>
            </a:r>
            <a:r>
              <a:rPr lang="en-US" sz="2400" dirty="0" smtClean="0"/>
              <a:t> no </a:t>
            </a:r>
            <a:r>
              <a:rPr lang="en-US" sz="2400" dirty="0" err="1" smtClean="0"/>
              <a:t>mundo</a:t>
            </a:r>
            <a:endParaRPr lang="en-US" sz="2400" dirty="0" smtClean="0"/>
          </a:p>
          <a:p>
            <a:pPr eaLnBrk="1" hangingPunct="1">
              <a:spcBef>
                <a:spcPct val="35000"/>
              </a:spcBef>
              <a:defRPr/>
            </a:pPr>
            <a:r>
              <a:rPr lang="en-US" sz="2400" dirty="0" smtClean="0"/>
              <a:t>11.000+ </a:t>
            </a:r>
            <a:r>
              <a:rPr lang="en-US" sz="2400" dirty="0" err="1" smtClean="0"/>
              <a:t>funcionários</a:t>
            </a:r>
            <a:endParaRPr lang="en-US" sz="2400" dirty="0" smtClean="0"/>
          </a:p>
          <a:p>
            <a:pPr eaLnBrk="1" hangingPunct="1">
              <a:spcBef>
                <a:spcPct val="35000"/>
              </a:spcBef>
              <a:defRPr/>
            </a:pPr>
            <a:r>
              <a:rPr lang="en-US" sz="2400" dirty="0" smtClean="0"/>
              <a:t>Fortune 1000, S&amp;P 500, NASDAQ 100</a:t>
            </a:r>
          </a:p>
          <a:p>
            <a:pPr>
              <a:defRPr/>
            </a:pPr>
            <a:endParaRPr lang="en-US" dirty="0" smtClean="0"/>
          </a:p>
        </p:txBody>
      </p:sp>
      <p:grpSp>
        <p:nvGrpSpPr>
          <p:cNvPr id="88" name="Group 40"/>
          <p:cNvGrpSpPr/>
          <p:nvPr/>
        </p:nvGrpSpPr>
        <p:grpSpPr>
          <a:xfrm>
            <a:off x="4038600" y="914400"/>
            <a:ext cx="5105402" cy="5142972"/>
            <a:chOff x="5741945" y="1023983"/>
            <a:chExt cx="3046773" cy="5142972"/>
          </a:xfrm>
        </p:grpSpPr>
        <p:sp>
          <p:nvSpPr>
            <p:cNvPr id="110" name="Line 91"/>
            <p:cNvSpPr>
              <a:spLocks noChangeShapeType="1"/>
            </p:cNvSpPr>
            <p:nvPr/>
          </p:nvSpPr>
          <p:spPr bwMode="auto">
            <a:xfrm flipH="1">
              <a:off x="6465201" y="4986383"/>
              <a:ext cx="2073099" cy="0"/>
            </a:xfrm>
            <a:prstGeom prst="line">
              <a:avLst/>
            </a:prstGeom>
            <a:noFill/>
            <a:ln w="12700">
              <a:solidFill>
                <a:schemeClr val="bg2">
                  <a:lumMod val="20000"/>
                  <a:lumOff val="80000"/>
                </a:schemeClr>
              </a:solidFill>
              <a:round/>
              <a:headEnd/>
              <a:tailEnd/>
            </a:ln>
          </p:spPr>
          <p:txBody>
            <a:bodyPr wrap="none" anchor="ctr"/>
            <a:lstStyle/>
            <a:p>
              <a:endParaRPr lang="en-US"/>
            </a:p>
          </p:txBody>
        </p:sp>
        <p:sp>
          <p:nvSpPr>
            <p:cNvPr id="89" name="Text Box 80"/>
            <p:cNvSpPr txBox="1">
              <a:spLocks noChangeArrowheads="1"/>
            </p:cNvSpPr>
            <p:nvPr/>
          </p:nvSpPr>
          <p:spPr bwMode="gray">
            <a:xfrm>
              <a:off x="7839468" y="1023983"/>
              <a:ext cx="949250" cy="400110"/>
            </a:xfrm>
            <a:prstGeom prst="rect">
              <a:avLst/>
            </a:prstGeom>
            <a:solidFill>
              <a:schemeClr val="bg1"/>
            </a:solidFill>
            <a:ln w="12700">
              <a:noFill/>
              <a:miter lim="800000"/>
              <a:headEnd/>
              <a:tailEnd/>
            </a:ln>
          </p:spPr>
          <p:txBody>
            <a:bodyPr wrap="square">
              <a:spAutoFit/>
            </a:bodyPr>
            <a:lstStyle/>
            <a:p>
              <a:r>
                <a:rPr lang="en-US" dirty="0" smtClean="0"/>
                <a:t>FY11: $5.1B</a:t>
              </a:r>
              <a:endParaRPr lang="en-US" baseline="36000" dirty="0"/>
            </a:p>
          </p:txBody>
        </p:sp>
        <p:sp>
          <p:nvSpPr>
            <p:cNvPr id="90" name="Text Box 87"/>
            <p:cNvSpPr txBox="1">
              <a:spLocks noChangeArrowheads="1"/>
            </p:cNvSpPr>
            <p:nvPr/>
          </p:nvSpPr>
          <p:spPr bwMode="auto">
            <a:xfrm>
              <a:off x="5759071" y="4863378"/>
              <a:ext cx="560423" cy="349065"/>
            </a:xfrm>
            <a:prstGeom prst="rect">
              <a:avLst/>
            </a:prstGeom>
            <a:noFill/>
            <a:ln w="12700">
              <a:noFill/>
              <a:miter lim="800000"/>
              <a:headEnd/>
              <a:tailEnd/>
            </a:ln>
          </p:spPr>
          <p:txBody>
            <a:bodyPr wrap="square">
              <a:spAutoFit/>
            </a:bodyPr>
            <a:lstStyle/>
            <a:p>
              <a:pPr algn="r">
                <a:lnSpc>
                  <a:spcPct val="90000"/>
                </a:lnSpc>
                <a:spcBef>
                  <a:spcPct val="55000"/>
                </a:spcBef>
              </a:pPr>
              <a:r>
                <a:rPr lang="en-US" sz="1400" dirty="0">
                  <a:solidFill>
                    <a:schemeClr val="bg2"/>
                  </a:solidFill>
                </a:rPr>
                <a:t>$1B</a:t>
              </a:r>
            </a:p>
          </p:txBody>
        </p:sp>
        <p:sp>
          <p:nvSpPr>
            <p:cNvPr id="91" name="Text Box 88"/>
            <p:cNvSpPr txBox="1">
              <a:spLocks noChangeArrowheads="1"/>
            </p:cNvSpPr>
            <p:nvPr/>
          </p:nvSpPr>
          <p:spPr bwMode="auto">
            <a:xfrm>
              <a:off x="5752862" y="3193887"/>
              <a:ext cx="611370" cy="349065"/>
            </a:xfrm>
            <a:prstGeom prst="rect">
              <a:avLst/>
            </a:prstGeom>
            <a:noFill/>
            <a:ln w="12700">
              <a:noFill/>
              <a:miter lim="800000"/>
              <a:headEnd/>
              <a:tailEnd/>
            </a:ln>
          </p:spPr>
          <p:txBody>
            <a:bodyPr wrap="square">
              <a:spAutoFit/>
            </a:bodyPr>
            <a:lstStyle/>
            <a:p>
              <a:pPr algn="r">
                <a:lnSpc>
                  <a:spcPct val="90000"/>
                </a:lnSpc>
                <a:spcBef>
                  <a:spcPct val="55000"/>
                </a:spcBef>
              </a:pPr>
              <a:r>
                <a:rPr lang="en-US" sz="1400">
                  <a:solidFill>
                    <a:schemeClr val="bg2"/>
                  </a:solidFill>
                </a:rPr>
                <a:t>$3B</a:t>
              </a:r>
            </a:p>
          </p:txBody>
        </p:sp>
        <p:sp>
          <p:nvSpPr>
            <p:cNvPr id="92" name="Text Box 92"/>
            <p:cNvSpPr txBox="1">
              <a:spLocks noChangeArrowheads="1"/>
            </p:cNvSpPr>
            <p:nvPr/>
          </p:nvSpPr>
          <p:spPr bwMode="auto">
            <a:xfrm>
              <a:off x="5741945" y="2338726"/>
              <a:ext cx="622287" cy="349065"/>
            </a:xfrm>
            <a:prstGeom prst="rect">
              <a:avLst/>
            </a:prstGeom>
            <a:noFill/>
            <a:ln w="12700">
              <a:noFill/>
              <a:miter lim="800000"/>
              <a:headEnd/>
              <a:tailEnd/>
            </a:ln>
          </p:spPr>
          <p:txBody>
            <a:bodyPr wrap="square">
              <a:spAutoFit/>
            </a:bodyPr>
            <a:lstStyle/>
            <a:p>
              <a:pPr algn="r">
                <a:lnSpc>
                  <a:spcPct val="90000"/>
                </a:lnSpc>
                <a:spcBef>
                  <a:spcPct val="55000"/>
                </a:spcBef>
              </a:pPr>
              <a:r>
                <a:rPr lang="en-US" sz="1400" dirty="0">
                  <a:solidFill>
                    <a:schemeClr val="bg2"/>
                  </a:solidFill>
                </a:rPr>
                <a:t>$4B</a:t>
              </a:r>
            </a:p>
          </p:txBody>
        </p:sp>
        <p:sp>
          <p:nvSpPr>
            <p:cNvPr id="93" name="Text Box 88"/>
            <p:cNvSpPr txBox="1">
              <a:spLocks noChangeArrowheads="1"/>
            </p:cNvSpPr>
            <p:nvPr/>
          </p:nvSpPr>
          <p:spPr bwMode="auto">
            <a:xfrm>
              <a:off x="5752862" y="4027498"/>
              <a:ext cx="611370" cy="349065"/>
            </a:xfrm>
            <a:prstGeom prst="rect">
              <a:avLst/>
            </a:prstGeom>
            <a:noFill/>
            <a:ln w="12700">
              <a:noFill/>
              <a:miter lim="800000"/>
              <a:headEnd/>
              <a:tailEnd/>
            </a:ln>
          </p:spPr>
          <p:txBody>
            <a:bodyPr wrap="square">
              <a:spAutoFit/>
            </a:bodyPr>
            <a:lstStyle/>
            <a:p>
              <a:pPr algn="r">
                <a:lnSpc>
                  <a:spcPct val="90000"/>
                </a:lnSpc>
                <a:spcBef>
                  <a:spcPct val="55000"/>
                </a:spcBef>
              </a:pPr>
              <a:r>
                <a:rPr lang="en-US" sz="1400" dirty="0">
                  <a:solidFill>
                    <a:schemeClr val="bg2"/>
                  </a:solidFill>
                </a:rPr>
                <a:t>$2B</a:t>
              </a:r>
            </a:p>
          </p:txBody>
        </p:sp>
        <p:grpSp>
          <p:nvGrpSpPr>
            <p:cNvPr id="94" name="Group 35"/>
            <p:cNvGrpSpPr>
              <a:grpSpLocks/>
            </p:cNvGrpSpPr>
            <p:nvPr/>
          </p:nvGrpSpPr>
          <p:grpSpPr bwMode="auto">
            <a:xfrm>
              <a:off x="6369020" y="1508974"/>
              <a:ext cx="2174735" cy="2639209"/>
              <a:chOff x="953" y="1590"/>
              <a:chExt cx="1562" cy="2639209"/>
            </a:xfrm>
          </p:grpSpPr>
          <p:sp>
            <p:nvSpPr>
              <p:cNvPr id="113" name="Line 89"/>
              <p:cNvSpPr>
                <a:spLocks noChangeShapeType="1"/>
              </p:cNvSpPr>
              <p:nvPr/>
            </p:nvSpPr>
            <p:spPr bwMode="auto">
              <a:xfrm flipH="1">
                <a:off x="964" y="1590"/>
                <a:ext cx="1479" cy="0"/>
              </a:xfrm>
              <a:prstGeom prst="line">
                <a:avLst/>
              </a:prstGeom>
              <a:noFill/>
              <a:ln w="12700">
                <a:solidFill>
                  <a:schemeClr val="bg2">
                    <a:lumMod val="20000"/>
                    <a:lumOff val="80000"/>
                  </a:schemeClr>
                </a:solidFill>
                <a:round/>
                <a:headEnd/>
                <a:tailEnd/>
              </a:ln>
            </p:spPr>
            <p:txBody>
              <a:bodyPr wrap="none" anchor="ctr"/>
              <a:lstStyle/>
              <a:p>
                <a:endParaRPr lang="en-US"/>
              </a:p>
            </p:txBody>
          </p:sp>
          <p:sp>
            <p:nvSpPr>
              <p:cNvPr id="114" name="Line 90"/>
              <p:cNvSpPr>
                <a:spLocks noChangeShapeType="1"/>
              </p:cNvSpPr>
              <p:nvPr/>
            </p:nvSpPr>
            <p:spPr bwMode="auto">
              <a:xfrm flipH="1">
                <a:off x="987" y="964399"/>
                <a:ext cx="1528" cy="0"/>
              </a:xfrm>
              <a:prstGeom prst="line">
                <a:avLst/>
              </a:prstGeom>
              <a:noFill/>
              <a:ln w="12700">
                <a:solidFill>
                  <a:schemeClr val="bg2">
                    <a:lumMod val="20000"/>
                    <a:lumOff val="80000"/>
                  </a:schemeClr>
                </a:solidFill>
                <a:round/>
                <a:headEnd/>
                <a:tailEnd/>
              </a:ln>
            </p:spPr>
            <p:txBody>
              <a:bodyPr wrap="none" anchor="ctr"/>
              <a:lstStyle/>
              <a:p>
                <a:endParaRPr lang="en-US"/>
              </a:p>
            </p:txBody>
          </p:sp>
          <p:sp>
            <p:nvSpPr>
              <p:cNvPr id="115" name="Line 91"/>
              <p:cNvSpPr>
                <a:spLocks noChangeShapeType="1"/>
              </p:cNvSpPr>
              <p:nvPr/>
            </p:nvSpPr>
            <p:spPr bwMode="auto">
              <a:xfrm flipH="1">
                <a:off x="953" y="1802599"/>
                <a:ext cx="1489" cy="0"/>
              </a:xfrm>
              <a:prstGeom prst="line">
                <a:avLst/>
              </a:prstGeom>
              <a:noFill/>
              <a:ln w="12700">
                <a:solidFill>
                  <a:schemeClr val="bg2">
                    <a:lumMod val="20000"/>
                    <a:lumOff val="80000"/>
                  </a:schemeClr>
                </a:solidFill>
                <a:round/>
                <a:headEnd/>
                <a:tailEnd/>
              </a:ln>
            </p:spPr>
            <p:txBody>
              <a:bodyPr wrap="none" anchor="ctr"/>
              <a:lstStyle/>
              <a:p>
                <a:endParaRPr lang="en-US"/>
              </a:p>
            </p:txBody>
          </p:sp>
          <p:sp>
            <p:nvSpPr>
              <p:cNvPr id="116" name="Line 89"/>
              <p:cNvSpPr>
                <a:spLocks noChangeShapeType="1"/>
              </p:cNvSpPr>
              <p:nvPr/>
            </p:nvSpPr>
            <p:spPr bwMode="auto">
              <a:xfrm flipH="1">
                <a:off x="987" y="2640799"/>
                <a:ext cx="1478" cy="0"/>
              </a:xfrm>
              <a:prstGeom prst="line">
                <a:avLst/>
              </a:prstGeom>
              <a:noFill/>
              <a:ln w="12700">
                <a:solidFill>
                  <a:schemeClr val="bg2">
                    <a:lumMod val="20000"/>
                    <a:lumOff val="80000"/>
                  </a:schemeClr>
                </a:solidFill>
                <a:round/>
                <a:headEnd/>
                <a:tailEnd/>
              </a:ln>
            </p:spPr>
            <p:txBody>
              <a:bodyPr wrap="none" anchor="ctr"/>
              <a:lstStyle/>
              <a:p>
                <a:endParaRPr lang="en-US"/>
              </a:p>
            </p:txBody>
          </p:sp>
        </p:grpSp>
        <p:sp>
          <p:nvSpPr>
            <p:cNvPr id="95" name="Text Box 81"/>
            <p:cNvSpPr txBox="1">
              <a:spLocks noChangeArrowheads="1"/>
            </p:cNvSpPr>
            <p:nvPr/>
          </p:nvSpPr>
          <p:spPr bwMode="auto">
            <a:xfrm>
              <a:off x="7243813" y="5828554"/>
              <a:ext cx="369328" cy="333620"/>
            </a:xfrm>
            <a:prstGeom prst="rect">
              <a:avLst/>
            </a:prstGeom>
            <a:noFill/>
            <a:ln w="9525" algn="ctr">
              <a:noFill/>
              <a:miter lim="800000"/>
              <a:headEnd/>
              <a:tailEnd/>
            </a:ln>
          </p:spPr>
          <p:txBody>
            <a:bodyPr wrap="square">
              <a:spAutoFit/>
            </a:bodyPr>
            <a:lstStyle/>
            <a:p>
              <a:pPr algn="ctr">
                <a:buClr>
                  <a:schemeClr val="accent2"/>
                </a:buClr>
                <a:buFont typeface="Wingdings 2" pitchFamily="18" charset="2"/>
                <a:buNone/>
              </a:pPr>
              <a:r>
                <a:rPr lang="en-US" sz="1200" b="1" dirty="0">
                  <a:solidFill>
                    <a:schemeClr val="bg2"/>
                  </a:solidFill>
                </a:rPr>
                <a:t>07</a:t>
              </a:r>
            </a:p>
          </p:txBody>
        </p:sp>
        <p:sp>
          <p:nvSpPr>
            <p:cNvPr id="96" name="Text Box 82"/>
            <p:cNvSpPr txBox="1">
              <a:spLocks noChangeArrowheads="1"/>
            </p:cNvSpPr>
            <p:nvPr/>
          </p:nvSpPr>
          <p:spPr bwMode="auto">
            <a:xfrm>
              <a:off x="6956386" y="5828554"/>
              <a:ext cx="369328" cy="333620"/>
            </a:xfrm>
            <a:prstGeom prst="rect">
              <a:avLst/>
            </a:prstGeom>
            <a:noFill/>
            <a:ln w="9525" algn="ctr">
              <a:noFill/>
              <a:miter lim="800000"/>
              <a:headEnd/>
              <a:tailEnd/>
            </a:ln>
          </p:spPr>
          <p:txBody>
            <a:bodyPr wrap="square">
              <a:spAutoFit/>
            </a:bodyPr>
            <a:lstStyle/>
            <a:p>
              <a:pPr algn="ctr">
                <a:buClr>
                  <a:schemeClr val="accent2"/>
                </a:buClr>
                <a:buFont typeface="Wingdings 2" pitchFamily="18" charset="2"/>
                <a:buNone/>
              </a:pPr>
              <a:r>
                <a:rPr lang="en-US" sz="1200" b="1" dirty="0">
                  <a:solidFill>
                    <a:schemeClr val="bg2"/>
                  </a:solidFill>
                </a:rPr>
                <a:t>06</a:t>
              </a:r>
            </a:p>
          </p:txBody>
        </p:sp>
        <p:sp>
          <p:nvSpPr>
            <p:cNvPr id="97" name="Text Box 83"/>
            <p:cNvSpPr txBox="1">
              <a:spLocks noChangeArrowheads="1"/>
            </p:cNvSpPr>
            <p:nvPr/>
          </p:nvSpPr>
          <p:spPr bwMode="auto">
            <a:xfrm>
              <a:off x="6668958" y="5828554"/>
              <a:ext cx="369328" cy="333620"/>
            </a:xfrm>
            <a:prstGeom prst="rect">
              <a:avLst/>
            </a:prstGeom>
            <a:noFill/>
            <a:ln w="9525" algn="ctr">
              <a:noFill/>
              <a:miter lim="800000"/>
              <a:headEnd/>
              <a:tailEnd/>
            </a:ln>
          </p:spPr>
          <p:txBody>
            <a:bodyPr wrap="square">
              <a:spAutoFit/>
            </a:bodyPr>
            <a:lstStyle/>
            <a:p>
              <a:pPr algn="ctr">
                <a:buClr>
                  <a:schemeClr val="accent2"/>
                </a:buClr>
                <a:buFont typeface="Wingdings 2" pitchFamily="18" charset="2"/>
                <a:buNone/>
              </a:pPr>
              <a:r>
                <a:rPr lang="en-US" sz="1200" b="1" dirty="0">
                  <a:solidFill>
                    <a:schemeClr val="bg2"/>
                  </a:solidFill>
                </a:rPr>
                <a:t>05</a:t>
              </a:r>
            </a:p>
          </p:txBody>
        </p:sp>
        <p:sp>
          <p:nvSpPr>
            <p:cNvPr id="98" name="Text Box 84"/>
            <p:cNvSpPr txBox="1">
              <a:spLocks noChangeArrowheads="1"/>
            </p:cNvSpPr>
            <p:nvPr/>
          </p:nvSpPr>
          <p:spPr bwMode="auto">
            <a:xfrm>
              <a:off x="6383465" y="5828554"/>
              <a:ext cx="369328" cy="333620"/>
            </a:xfrm>
            <a:prstGeom prst="rect">
              <a:avLst/>
            </a:prstGeom>
            <a:noFill/>
            <a:ln w="9525" algn="ctr">
              <a:noFill/>
              <a:miter lim="800000"/>
              <a:headEnd/>
              <a:tailEnd/>
            </a:ln>
          </p:spPr>
          <p:txBody>
            <a:bodyPr wrap="square">
              <a:spAutoFit/>
            </a:bodyPr>
            <a:lstStyle/>
            <a:p>
              <a:pPr algn="ctr">
                <a:buClr>
                  <a:schemeClr val="accent2"/>
                </a:buClr>
                <a:buFont typeface="Wingdings 2" pitchFamily="18" charset="2"/>
                <a:buNone/>
              </a:pPr>
              <a:r>
                <a:rPr lang="en-US" sz="1200" b="1">
                  <a:solidFill>
                    <a:schemeClr val="bg2"/>
                  </a:solidFill>
                </a:rPr>
                <a:t>04</a:t>
              </a:r>
            </a:p>
          </p:txBody>
        </p:sp>
        <p:sp>
          <p:nvSpPr>
            <p:cNvPr id="99" name="Text Box 85"/>
            <p:cNvSpPr txBox="1">
              <a:spLocks noChangeArrowheads="1"/>
            </p:cNvSpPr>
            <p:nvPr/>
          </p:nvSpPr>
          <p:spPr bwMode="auto">
            <a:xfrm>
              <a:off x="8372543" y="5828554"/>
              <a:ext cx="369328" cy="276999"/>
            </a:xfrm>
            <a:prstGeom prst="rect">
              <a:avLst/>
            </a:prstGeom>
            <a:noFill/>
            <a:ln w="9525" algn="ctr">
              <a:noFill/>
              <a:miter lim="800000"/>
              <a:headEnd/>
              <a:tailEnd/>
            </a:ln>
          </p:spPr>
          <p:txBody>
            <a:bodyPr wrap="square">
              <a:spAutoFit/>
            </a:bodyPr>
            <a:lstStyle/>
            <a:p>
              <a:pPr algn="ctr">
                <a:buClr>
                  <a:schemeClr val="accent2"/>
                </a:buClr>
                <a:buFont typeface="Wingdings 2" pitchFamily="18" charset="2"/>
                <a:buNone/>
              </a:pPr>
              <a:r>
                <a:rPr lang="en-US" sz="1200" b="1" dirty="0" smtClean="0">
                  <a:solidFill>
                    <a:schemeClr val="bg2"/>
                  </a:solidFill>
                </a:rPr>
                <a:t>11</a:t>
              </a:r>
              <a:endParaRPr lang="en-US" sz="1200" b="1" dirty="0">
                <a:solidFill>
                  <a:schemeClr val="bg2"/>
                </a:solidFill>
              </a:endParaRPr>
            </a:p>
          </p:txBody>
        </p:sp>
        <p:sp>
          <p:nvSpPr>
            <p:cNvPr id="100" name="Text Box 85"/>
            <p:cNvSpPr txBox="1">
              <a:spLocks noChangeArrowheads="1"/>
            </p:cNvSpPr>
            <p:nvPr/>
          </p:nvSpPr>
          <p:spPr bwMode="auto">
            <a:xfrm>
              <a:off x="7528337" y="5828554"/>
              <a:ext cx="369328" cy="333620"/>
            </a:xfrm>
            <a:prstGeom prst="rect">
              <a:avLst/>
            </a:prstGeom>
            <a:noFill/>
            <a:ln w="9525" algn="ctr">
              <a:noFill/>
              <a:miter lim="800000"/>
              <a:headEnd/>
              <a:tailEnd/>
            </a:ln>
          </p:spPr>
          <p:txBody>
            <a:bodyPr wrap="square">
              <a:spAutoFit/>
            </a:bodyPr>
            <a:lstStyle/>
            <a:p>
              <a:pPr algn="ctr">
                <a:buClr>
                  <a:schemeClr val="accent2"/>
                </a:buClr>
                <a:buFont typeface="Wingdings 2" pitchFamily="18" charset="2"/>
                <a:buNone/>
              </a:pPr>
              <a:r>
                <a:rPr lang="en-US" sz="1200" b="1">
                  <a:solidFill>
                    <a:schemeClr val="bg2"/>
                  </a:solidFill>
                </a:rPr>
                <a:t>08</a:t>
              </a:r>
            </a:p>
          </p:txBody>
        </p:sp>
        <p:sp>
          <p:nvSpPr>
            <p:cNvPr id="101" name="Rectangle 23"/>
            <p:cNvSpPr>
              <a:spLocks noChangeArrowheads="1"/>
            </p:cNvSpPr>
            <p:nvPr/>
          </p:nvSpPr>
          <p:spPr bwMode="auto">
            <a:xfrm>
              <a:off x="6471222" y="4845233"/>
              <a:ext cx="191618" cy="1007139"/>
            </a:xfrm>
            <a:prstGeom prst="rect">
              <a:avLst/>
            </a:prstGeom>
            <a:solidFill>
              <a:schemeClr val="accent3"/>
            </a:solidFill>
            <a:ln w="9525">
              <a:noFill/>
              <a:miter lim="800000"/>
              <a:headEnd/>
              <a:tailEnd/>
            </a:ln>
          </p:spPr>
          <p:txBody>
            <a:bodyPr/>
            <a:lstStyle/>
            <a:p>
              <a:endParaRPr lang="en-US"/>
            </a:p>
          </p:txBody>
        </p:sp>
        <p:sp>
          <p:nvSpPr>
            <p:cNvPr id="102" name="Rectangle 24"/>
            <p:cNvSpPr>
              <a:spLocks noChangeArrowheads="1"/>
            </p:cNvSpPr>
            <p:nvPr/>
          </p:nvSpPr>
          <p:spPr bwMode="auto">
            <a:xfrm>
              <a:off x="6758650" y="4502714"/>
              <a:ext cx="191618" cy="1349657"/>
            </a:xfrm>
            <a:prstGeom prst="rect">
              <a:avLst/>
            </a:prstGeom>
            <a:solidFill>
              <a:schemeClr val="accent3"/>
            </a:solidFill>
            <a:ln w="9525">
              <a:noFill/>
              <a:miter lim="800000"/>
              <a:headEnd/>
              <a:tailEnd/>
            </a:ln>
          </p:spPr>
          <p:txBody>
            <a:bodyPr/>
            <a:lstStyle/>
            <a:p>
              <a:endParaRPr lang="en-US"/>
            </a:p>
          </p:txBody>
        </p:sp>
        <p:sp>
          <p:nvSpPr>
            <p:cNvPr id="103" name="Rectangle 25"/>
            <p:cNvSpPr>
              <a:spLocks noChangeArrowheads="1"/>
            </p:cNvSpPr>
            <p:nvPr/>
          </p:nvSpPr>
          <p:spPr bwMode="auto">
            <a:xfrm>
              <a:off x="7045109" y="4077402"/>
              <a:ext cx="184844" cy="1774969"/>
            </a:xfrm>
            <a:prstGeom prst="rect">
              <a:avLst/>
            </a:prstGeom>
            <a:solidFill>
              <a:schemeClr val="accent3"/>
            </a:solidFill>
            <a:ln w="9525">
              <a:noFill/>
              <a:miter lim="800000"/>
              <a:headEnd/>
              <a:tailEnd/>
            </a:ln>
          </p:spPr>
          <p:txBody>
            <a:bodyPr/>
            <a:lstStyle/>
            <a:p>
              <a:endParaRPr lang="en-US"/>
            </a:p>
          </p:txBody>
        </p:sp>
        <p:sp>
          <p:nvSpPr>
            <p:cNvPr id="104" name="Rectangle 26"/>
            <p:cNvSpPr>
              <a:spLocks noChangeArrowheads="1"/>
            </p:cNvSpPr>
            <p:nvPr/>
          </p:nvSpPr>
          <p:spPr bwMode="auto">
            <a:xfrm>
              <a:off x="7325763" y="3451343"/>
              <a:ext cx="190650" cy="2401030"/>
            </a:xfrm>
            <a:prstGeom prst="rect">
              <a:avLst/>
            </a:prstGeom>
            <a:solidFill>
              <a:schemeClr val="accent3"/>
            </a:solidFill>
            <a:ln w="9525">
              <a:noFill/>
              <a:miter lim="800000"/>
              <a:headEnd/>
              <a:tailEnd/>
            </a:ln>
          </p:spPr>
          <p:txBody>
            <a:bodyPr/>
            <a:lstStyle/>
            <a:p>
              <a:endParaRPr lang="en-US"/>
            </a:p>
          </p:txBody>
        </p:sp>
        <p:sp>
          <p:nvSpPr>
            <p:cNvPr id="105" name="Rectangle 27"/>
            <p:cNvSpPr>
              <a:spLocks noChangeArrowheads="1"/>
            </p:cNvSpPr>
            <p:nvPr/>
          </p:nvSpPr>
          <p:spPr bwMode="auto">
            <a:xfrm>
              <a:off x="7612222" y="3048714"/>
              <a:ext cx="191618" cy="2803658"/>
            </a:xfrm>
            <a:prstGeom prst="rect">
              <a:avLst/>
            </a:prstGeom>
            <a:solidFill>
              <a:schemeClr val="accent3"/>
            </a:solidFill>
            <a:ln w="9525">
              <a:noFill/>
              <a:miter lim="800000"/>
              <a:headEnd/>
              <a:tailEnd/>
            </a:ln>
          </p:spPr>
          <p:txBody>
            <a:bodyPr/>
            <a:lstStyle/>
            <a:p>
              <a:endParaRPr lang="en-US"/>
            </a:p>
          </p:txBody>
        </p:sp>
        <p:sp>
          <p:nvSpPr>
            <p:cNvPr id="106" name="Text Box 85"/>
            <p:cNvSpPr txBox="1">
              <a:spLocks noChangeArrowheads="1"/>
            </p:cNvSpPr>
            <p:nvPr/>
          </p:nvSpPr>
          <p:spPr bwMode="auto">
            <a:xfrm>
              <a:off x="7822538" y="5829687"/>
              <a:ext cx="369328" cy="333620"/>
            </a:xfrm>
            <a:prstGeom prst="rect">
              <a:avLst/>
            </a:prstGeom>
            <a:noFill/>
            <a:ln w="9525" algn="ctr">
              <a:noFill/>
              <a:miter lim="800000"/>
              <a:headEnd/>
              <a:tailEnd/>
            </a:ln>
          </p:spPr>
          <p:txBody>
            <a:bodyPr wrap="square">
              <a:spAutoFit/>
            </a:bodyPr>
            <a:lstStyle/>
            <a:p>
              <a:pPr algn="ctr">
                <a:buClr>
                  <a:schemeClr val="accent2"/>
                </a:buClr>
                <a:buFont typeface="Wingdings 2" pitchFamily="18" charset="2"/>
                <a:buNone/>
              </a:pPr>
              <a:r>
                <a:rPr lang="en-US" sz="1200" b="1" dirty="0">
                  <a:solidFill>
                    <a:schemeClr val="bg2"/>
                  </a:solidFill>
                </a:rPr>
                <a:t>09</a:t>
              </a:r>
            </a:p>
          </p:txBody>
        </p:sp>
        <p:sp>
          <p:nvSpPr>
            <p:cNvPr id="107" name="Rectangle 29"/>
            <p:cNvSpPr>
              <a:spLocks noChangeArrowheads="1"/>
            </p:cNvSpPr>
            <p:nvPr/>
          </p:nvSpPr>
          <p:spPr bwMode="auto">
            <a:xfrm>
              <a:off x="7911263" y="2877455"/>
              <a:ext cx="191618" cy="2976051"/>
            </a:xfrm>
            <a:prstGeom prst="rect">
              <a:avLst/>
            </a:prstGeom>
            <a:solidFill>
              <a:schemeClr val="accent3"/>
            </a:solidFill>
            <a:ln w="9525">
              <a:noFill/>
              <a:miter lim="800000"/>
              <a:headEnd/>
              <a:tailEnd/>
            </a:ln>
          </p:spPr>
          <p:txBody>
            <a:bodyPr/>
            <a:lstStyle/>
            <a:p>
              <a:endParaRPr lang="en-US"/>
            </a:p>
          </p:txBody>
        </p:sp>
        <p:sp>
          <p:nvSpPr>
            <p:cNvPr id="108" name="Rectangle 29"/>
            <p:cNvSpPr>
              <a:spLocks noChangeArrowheads="1"/>
            </p:cNvSpPr>
            <p:nvPr/>
          </p:nvSpPr>
          <p:spPr bwMode="auto">
            <a:xfrm>
              <a:off x="8195788" y="2605707"/>
              <a:ext cx="191618" cy="3248250"/>
            </a:xfrm>
            <a:prstGeom prst="rect">
              <a:avLst/>
            </a:prstGeom>
            <a:solidFill>
              <a:schemeClr val="accent3"/>
            </a:solidFill>
            <a:ln w="9525">
              <a:noFill/>
              <a:miter lim="800000"/>
              <a:headEnd/>
              <a:tailEnd/>
            </a:ln>
          </p:spPr>
          <p:txBody>
            <a:bodyPr/>
            <a:lstStyle/>
            <a:p>
              <a:endParaRPr lang="en-US"/>
            </a:p>
          </p:txBody>
        </p:sp>
        <p:sp>
          <p:nvSpPr>
            <p:cNvPr id="109" name="Text Box 85"/>
            <p:cNvSpPr txBox="1">
              <a:spLocks noChangeArrowheads="1"/>
            </p:cNvSpPr>
            <p:nvPr/>
          </p:nvSpPr>
          <p:spPr bwMode="auto">
            <a:xfrm>
              <a:off x="8097989" y="5833335"/>
              <a:ext cx="371779" cy="333620"/>
            </a:xfrm>
            <a:prstGeom prst="rect">
              <a:avLst/>
            </a:prstGeom>
            <a:noFill/>
            <a:ln w="9525" algn="ctr">
              <a:noFill/>
              <a:miter lim="800000"/>
              <a:headEnd/>
              <a:tailEnd/>
            </a:ln>
          </p:spPr>
          <p:txBody>
            <a:bodyPr wrap="square">
              <a:spAutoFit/>
            </a:bodyPr>
            <a:lstStyle/>
            <a:p>
              <a:pPr algn="ctr">
                <a:buClr>
                  <a:schemeClr val="accent2"/>
                </a:buClr>
                <a:buFont typeface="Wingdings 2" pitchFamily="18" charset="2"/>
                <a:buNone/>
              </a:pPr>
              <a:r>
                <a:rPr lang="en-US" sz="1200" b="1" dirty="0" smtClean="0">
                  <a:solidFill>
                    <a:schemeClr val="bg2"/>
                  </a:solidFill>
                </a:rPr>
                <a:t>10</a:t>
              </a:r>
              <a:endParaRPr lang="en-US" sz="1200" b="1" dirty="0">
                <a:solidFill>
                  <a:schemeClr val="bg2"/>
                </a:solidFill>
              </a:endParaRPr>
            </a:p>
          </p:txBody>
        </p:sp>
        <p:sp>
          <p:nvSpPr>
            <p:cNvPr id="111" name="Rectangle 29"/>
            <p:cNvSpPr>
              <a:spLocks noChangeArrowheads="1"/>
            </p:cNvSpPr>
            <p:nvPr/>
          </p:nvSpPr>
          <p:spPr bwMode="auto">
            <a:xfrm>
              <a:off x="8484998" y="1466860"/>
              <a:ext cx="191618" cy="4387467"/>
            </a:xfrm>
            <a:prstGeom prst="rect">
              <a:avLst/>
            </a:prstGeom>
            <a:solidFill>
              <a:schemeClr val="accent3"/>
            </a:solidFill>
            <a:ln w="9525">
              <a:noFill/>
              <a:miter lim="800000"/>
              <a:headEnd/>
              <a:tailEnd/>
            </a:ln>
          </p:spPr>
          <p:txBody>
            <a:bodyPr/>
            <a:lstStyle/>
            <a:p>
              <a:endParaRPr lang="en-US"/>
            </a:p>
          </p:txBody>
        </p:sp>
        <p:sp>
          <p:nvSpPr>
            <p:cNvPr id="112" name="Text Box 92"/>
            <p:cNvSpPr txBox="1">
              <a:spLocks noChangeArrowheads="1"/>
            </p:cNvSpPr>
            <p:nvPr/>
          </p:nvSpPr>
          <p:spPr bwMode="auto">
            <a:xfrm>
              <a:off x="5741947" y="1429072"/>
              <a:ext cx="622287" cy="286232"/>
            </a:xfrm>
            <a:prstGeom prst="rect">
              <a:avLst/>
            </a:prstGeom>
            <a:noFill/>
            <a:ln w="12700">
              <a:noFill/>
              <a:miter lim="800000"/>
              <a:headEnd/>
              <a:tailEnd/>
            </a:ln>
          </p:spPr>
          <p:txBody>
            <a:bodyPr wrap="square">
              <a:spAutoFit/>
            </a:bodyPr>
            <a:lstStyle/>
            <a:p>
              <a:pPr algn="r">
                <a:lnSpc>
                  <a:spcPct val="90000"/>
                </a:lnSpc>
                <a:spcBef>
                  <a:spcPct val="55000"/>
                </a:spcBef>
              </a:pPr>
              <a:r>
                <a:rPr lang="en-US" sz="1400" dirty="0" smtClean="0">
                  <a:solidFill>
                    <a:schemeClr val="bg2"/>
                  </a:solidFill>
                </a:rPr>
                <a:t>$5B</a:t>
              </a:r>
              <a:endParaRPr lang="en-US" sz="1400" dirty="0">
                <a:solidFill>
                  <a:schemeClr val="bg2"/>
                </a:solidFill>
              </a:endParaRPr>
            </a:p>
          </p:txBody>
        </p:sp>
      </p:gr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dirty="0" smtClean="0"/>
              <a:t>Efficiency is Built-in</a:t>
            </a:r>
          </a:p>
        </p:txBody>
      </p:sp>
      <p:sp>
        <p:nvSpPr>
          <p:cNvPr id="31747" name="Rectangle 3"/>
          <p:cNvSpPr>
            <a:spLocks noGrp="1" noChangeArrowheads="1"/>
          </p:cNvSpPr>
          <p:nvPr>
            <p:ph type="body" sz="half" idx="1"/>
          </p:nvPr>
        </p:nvSpPr>
        <p:spPr>
          <a:xfrm>
            <a:off x="5902325" y="725488"/>
            <a:ext cx="2971800" cy="990600"/>
          </a:xfrm>
          <a:noFill/>
        </p:spPr>
        <p:txBody>
          <a:bodyPr/>
          <a:lstStyle/>
          <a:p>
            <a:pPr marL="0" indent="0">
              <a:lnSpc>
                <a:spcPct val="90000"/>
              </a:lnSpc>
              <a:spcBef>
                <a:spcPct val="0"/>
              </a:spcBef>
              <a:spcAft>
                <a:spcPct val="25000"/>
              </a:spcAft>
              <a:buClr>
                <a:schemeClr val="accent1"/>
              </a:buClr>
              <a:buFont typeface="Webdings" charset="2"/>
              <a:buNone/>
            </a:pPr>
            <a:r>
              <a:rPr lang="en-US" sz="2000" dirty="0" smtClean="0"/>
              <a:t>Snapshot</a:t>
            </a:r>
            <a:r>
              <a:rPr lang="en-US" sz="1400" baseline="50000" dirty="0" smtClean="0"/>
              <a:t>™</a:t>
            </a:r>
            <a:r>
              <a:rPr lang="en-US" sz="2000" dirty="0" smtClean="0"/>
              <a:t> Copies</a:t>
            </a:r>
            <a:br>
              <a:rPr lang="en-US" sz="2000" dirty="0" smtClean="0"/>
            </a:br>
            <a:r>
              <a:rPr lang="en-US" sz="1600" dirty="0" smtClean="0"/>
              <a:t>Point-in-time copies that write only changed blocks. No performance penalty.</a:t>
            </a:r>
          </a:p>
        </p:txBody>
      </p:sp>
      <p:sp>
        <p:nvSpPr>
          <p:cNvPr id="31748" name="Text Box 4"/>
          <p:cNvSpPr txBox="1">
            <a:spLocks noChangeArrowheads="1"/>
          </p:cNvSpPr>
          <p:nvPr/>
        </p:nvSpPr>
        <p:spPr bwMode="auto">
          <a:xfrm>
            <a:off x="5902325" y="1824038"/>
            <a:ext cx="3124200" cy="1679575"/>
          </a:xfrm>
          <a:prstGeom prst="rect">
            <a:avLst/>
          </a:prstGeom>
          <a:noFill/>
          <a:ln w="12700">
            <a:noFill/>
            <a:miter lim="800000"/>
            <a:headEnd/>
            <a:tailEnd/>
          </a:ln>
        </p:spPr>
        <p:txBody>
          <a:bodyPr>
            <a:spAutoFit/>
          </a:bodyPr>
          <a:lstStyle/>
          <a:p>
            <a:pPr>
              <a:spcAft>
                <a:spcPct val="25000"/>
              </a:spcAft>
              <a:buClr>
                <a:schemeClr val="accent1"/>
              </a:buClr>
              <a:buFont typeface="ＭＳ Ｐゴシック" charset="-128"/>
              <a:buNone/>
            </a:pPr>
            <a:r>
              <a:rPr lang="en-US" dirty="0"/>
              <a:t>Virtual Copies (FlexClone</a:t>
            </a:r>
            <a:r>
              <a:rPr lang="en-US" sz="1400" baseline="50000" dirty="0"/>
              <a:t>®</a:t>
            </a:r>
            <a:r>
              <a:rPr lang="en-US" dirty="0"/>
              <a:t>)</a:t>
            </a:r>
            <a:r>
              <a:rPr lang="en-US" sz="2400" dirty="0"/>
              <a:t/>
            </a:r>
            <a:br>
              <a:rPr lang="en-US" sz="2400" dirty="0"/>
            </a:br>
            <a:r>
              <a:rPr lang="en-US" sz="1600" dirty="0"/>
              <a:t>Near-zero space, instant “virtual” copies. Only subsequent changes in cloned </a:t>
            </a:r>
            <a:r>
              <a:rPr lang="en-US" sz="1600" dirty="0" smtClean="0"/>
              <a:t>dataset </a:t>
            </a:r>
            <a:r>
              <a:rPr lang="en-US" sz="1600" dirty="0"/>
              <a:t>get stored.</a:t>
            </a:r>
          </a:p>
        </p:txBody>
      </p:sp>
      <p:sp>
        <p:nvSpPr>
          <p:cNvPr id="31749" name="Text Box 5"/>
          <p:cNvSpPr txBox="1">
            <a:spLocks noChangeArrowheads="1"/>
          </p:cNvSpPr>
          <p:nvPr/>
        </p:nvSpPr>
        <p:spPr bwMode="auto">
          <a:xfrm>
            <a:off x="1565275" y="2936875"/>
            <a:ext cx="3390900" cy="1435100"/>
          </a:xfrm>
          <a:prstGeom prst="rect">
            <a:avLst/>
          </a:prstGeom>
          <a:noFill/>
          <a:ln w="12700">
            <a:noFill/>
            <a:miter lim="800000"/>
            <a:headEnd/>
            <a:tailEnd/>
          </a:ln>
        </p:spPr>
        <p:txBody>
          <a:bodyPr>
            <a:spAutoFit/>
          </a:bodyPr>
          <a:lstStyle/>
          <a:p>
            <a:pPr>
              <a:spcAft>
                <a:spcPct val="25000"/>
              </a:spcAft>
              <a:buClr>
                <a:schemeClr val="accent1"/>
              </a:buClr>
              <a:buFont typeface="ＭＳ Ｐゴシック" charset="-128"/>
              <a:buNone/>
            </a:pPr>
            <a:r>
              <a:rPr lang="en-US" dirty="0"/>
              <a:t>Thin Provisioning </a:t>
            </a:r>
            <a:br>
              <a:rPr lang="en-US" dirty="0"/>
            </a:br>
            <a:r>
              <a:rPr lang="en-US" dirty="0"/>
              <a:t>(FlexVol</a:t>
            </a:r>
            <a:r>
              <a:rPr lang="en-US" sz="1400" baseline="50000" dirty="0"/>
              <a:t>®</a:t>
            </a:r>
            <a:r>
              <a:rPr lang="en-US" dirty="0"/>
              <a:t>)</a:t>
            </a:r>
            <a:br>
              <a:rPr lang="en-US" dirty="0"/>
            </a:br>
            <a:r>
              <a:rPr lang="en-US" sz="1600" dirty="0"/>
              <a:t>Create flexible volumes that appear to be a certain size but are really a much smaller pool.</a:t>
            </a:r>
          </a:p>
        </p:txBody>
      </p:sp>
      <p:sp>
        <p:nvSpPr>
          <p:cNvPr id="31750" name="Text Box 6"/>
          <p:cNvSpPr txBox="1">
            <a:spLocks noChangeArrowheads="1"/>
          </p:cNvSpPr>
          <p:nvPr/>
        </p:nvSpPr>
        <p:spPr bwMode="auto">
          <a:xfrm>
            <a:off x="1565275" y="1325563"/>
            <a:ext cx="3581400" cy="1190625"/>
          </a:xfrm>
          <a:prstGeom prst="rect">
            <a:avLst/>
          </a:prstGeom>
          <a:noFill/>
          <a:ln w="12700">
            <a:noFill/>
            <a:miter lim="800000"/>
            <a:headEnd/>
            <a:tailEnd/>
          </a:ln>
        </p:spPr>
        <p:txBody>
          <a:bodyPr>
            <a:spAutoFit/>
          </a:bodyPr>
          <a:lstStyle/>
          <a:p>
            <a:pPr>
              <a:spcAft>
                <a:spcPct val="25000"/>
              </a:spcAft>
              <a:buClr>
                <a:schemeClr val="accent1"/>
              </a:buClr>
              <a:buFont typeface="ＭＳ Ｐゴシック" charset="-128"/>
              <a:buNone/>
            </a:pPr>
            <a:r>
              <a:rPr lang="en-US" dirty="0"/>
              <a:t>RAID 6 Protection </a:t>
            </a:r>
            <a:br>
              <a:rPr lang="en-US" dirty="0"/>
            </a:br>
            <a:r>
              <a:rPr lang="en-US" dirty="0"/>
              <a:t>(RAID-DP</a:t>
            </a:r>
            <a:r>
              <a:rPr lang="en-US" sz="1400" baseline="50000" dirty="0">
                <a:cs typeface="Arial" charset="0"/>
              </a:rPr>
              <a:t>®</a:t>
            </a:r>
            <a:r>
              <a:rPr lang="en-US" dirty="0">
                <a:cs typeface="Arial" charset="0"/>
              </a:rPr>
              <a:t>)</a:t>
            </a:r>
            <a:r>
              <a:rPr lang="en-US" sz="2800" dirty="0">
                <a:cs typeface="Arial" charset="0"/>
              </a:rPr>
              <a:t/>
            </a:r>
            <a:br>
              <a:rPr lang="en-US" sz="2800" dirty="0">
                <a:cs typeface="Arial" charset="0"/>
              </a:rPr>
            </a:br>
            <a:r>
              <a:rPr lang="en-US" sz="1600" dirty="0">
                <a:cs typeface="Arial" charset="0"/>
              </a:rPr>
              <a:t>Protects against double disk failure with no performance penalty.</a:t>
            </a:r>
          </a:p>
        </p:txBody>
      </p:sp>
      <p:sp>
        <p:nvSpPr>
          <p:cNvPr id="31751" name="Rectangle 7"/>
          <p:cNvSpPr>
            <a:spLocks noChangeArrowheads="1"/>
          </p:cNvSpPr>
          <p:nvPr/>
        </p:nvSpPr>
        <p:spPr bwMode="auto">
          <a:xfrm>
            <a:off x="5902325" y="3586163"/>
            <a:ext cx="2895600" cy="1219200"/>
          </a:xfrm>
          <a:prstGeom prst="rect">
            <a:avLst/>
          </a:prstGeom>
          <a:noFill/>
          <a:ln w="9525">
            <a:noFill/>
            <a:miter lim="800000"/>
            <a:headEnd/>
            <a:tailEnd/>
          </a:ln>
        </p:spPr>
        <p:txBody>
          <a:bodyPr/>
          <a:lstStyle/>
          <a:p>
            <a:pPr eaLnBrk="0" hangingPunct="0">
              <a:spcAft>
                <a:spcPct val="25000"/>
              </a:spcAft>
              <a:buClr>
                <a:schemeClr val="accent1"/>
              </a:buClr>
              <a:buFont typeface="Webdings" charset="2"/>
              <a:buNone/>
            </a:pPr>
            <a:r>
              <a:rPr lang="en-US" dirty="0"/>
              <a:t>Deduplication</a:t>
            </a:r>
            <a:r>
              <a:rPr lang="en-US" sz="2800" dirty="0"/>
              <a:t/>
            </a:r>
            <a:br>
              <a:rPr lang="en-US" sz="2800" dirty="0"/>
            </a:br>
            <a:r>
              <a:rPr lang="en-US" sz="1600" dirty="0"/>
              <a:t>Removes data redundancies in primary and secondary storage.</a:t>
            </a:r>
          </a:p>
        </p:txBody>
      </p:sp>
      <p:grpSp>
        <p:nvGrpSpPr>
          <p:cNvPr id="2" name="Group 8"/>
          <p:cNvGrpSpPr>
            <a:grpSpLocks/>
          </p:cNvGrpSpPr>
          <p:nvPr/>
        </p:nvGrpSpPr>
        <p:grpSpPr bwMode="auto">
          <a:xfrm>
            <a:off x="5194296" y="3660775"/>
            <a:ext cx="596900" cy="1066800"/>
            <a:chOff x="2975" y="1152"/>
            <a:chExt cx="376" cy="672"/>
          </a:xfrm>
        </p:grpSpPr>
        <p:sp>
          <p:nvSpPr>
            <p:cNvPr id="31779" name="AutoShape 9"/>
            <p:cNvSpPr>
              <a:spLocks noChangeArrowheads="1"/>
            </p:cNvSpPr>
            <p:nvPr/>
          </p:nvSpPr>
          <p:spPr bwMode="auto">
            <a:xfrm>
              <a:off x="2975" y="1152"/>
              <a:ext cx="371" cy="672"/>
            </a:xfrm>
            <a:prstGeom prst="can">
              <a:avLst>
                <a:gd name="adj" fmla="val 16176"/>
              </a:avLst>
            </a:prstGeom>
            <a:solidFill>
              <a:schemeClr val="accent1"/>
            </a:solidFill>
            <a:ln w="12700">
              <a:solidFill>
                <a:schemeClr val="bg1"/>
              </a:solidFill>
              <a:round/>
              <a:headEnd/>
              <a:tailEnd/>
            </a:ln>
          </p:spPr>
          <p:txBody>
            <a:bodyPr wrap="none" anchor="ctr"/>
            <a:lstStyle/>
            <a:p>
              <a:endParaRPr lang="en-US" dirty="0"/>
            </a:p>
          </p:txBody>
        </p:sp>
        <p:sp>
          <p:nvSpPr>
            <p:cNvPr id="31780" name="Text Box 10"/>
            <p:cNvSpPr txBox="1">
              <a:spLocks noChangeArrowheads="1"/>
            </p:cNvSpPr>
            <p:nvPr/>
          </p:nvSpPr>
          <p:spPr bwMode="auto">
            <a:xfrm>
              <a:off x="3007" y="1205"/>
              <a:ext cx="344" cy="388"/>
            </a:xfrm>
            <a:prstGeom prst="rect">
              <a:avLst/>
            </a:prstGeom>
            <a:noFill/>
            <a:ln w="12700">
              <a:noFill/>
              <a:miter lim="800000"/>
              <a:headEnd/>
              <a:tailEnd/>
            </a:ln>
          </p:spPr>
          <p:txBody>
            <a:bodyPr wrap="square" lIns="0" rIns="0">
              <a:spAutoFit/>
            </a:bodyPr>
            <a:lstStyle/>
            <a:p>
              <a:pPr>
                <a:lnSpc>
                  <a:spcPct val="80000"/>
                </a:lnSpc>
                <a:buClr>
                  <a:schemeClr val="accent1"/>
                </a:buClr>
                <a:buFont typeface="ＭＳ Ｐゴシック" charset="-128"/>
                <a:buNone/>
              </a:pPr>
              <a:r>
                <a:rPr lang="en-US" sz="1400" dirty="0"/>
                <a:t>Save</a:t>
              </a:r>
              <a:br>
                <a:rPr lang="en-US" sz="1400" dirty="0"/>
              </a:br>
              <a:r>
                <a:rPr lang="en-US" sz="1400" dirty="0"/>
                <a:t>up to</a:t>
              </a:r>
              <a:br>
                <a:rPr lang="en-US" sz="1400" dirty="0"/>
              </a:br>
              <a:r>
                <a:rPr lang="en-US" sz="1400" dirty="0"/>
                <a:t>95%</a:t>
              </a:r>
            </a:p>
          </p:txBody>
        </p:sp>
        <p:sp>
          <p:nvSpPr>
            <p:cNvPr id="31781" name="AutoShape 11"/>
            <p:cNvSpPr>
              <a:spLocks noChangeArrowheads="1"/>
            </p:cNvSpPr>
            <p:nvPr/>
          </p:nvSpPr>
          <p:spPr bwMode="auto">
            <a:xfrm>
              <a:off x="2975" y="1737"/>
              <a:ext cx="371" cy="87"/>
            </a:xfrm>
            <a:prstGeom prst="can">
              <a:avLst>
                <a:gd name="adj" fmla="val 50000"/>
              </a:avLst>
            </a:prstGeom>
            <a:solidFill>
              <a:schemeClr val="tx2"/>
            </a:solidFill>
            <a:ln w="12700">
              <a:solidFill>
                <a:schemeClr val="bg1"/>
              </a:solidFill>
              <a:round/>
              <a:headEnd/>
              <a:tailEnd/>
            </a:ln>
          </p:spPr>
          <p:txBody>
            <a:bodyPr wrap="none" anchor="ctr"/>
            <a:lstStyle/>
            <a:p>
              <a:endParaRPr lang="en-US" dirty="0"/>
            </a:p>
          </p:txBody>
        </p:sp>
      </p:grpSp>
      <p:grpSp>
        <p:nvGrpSpPr>
          <p:cNvPr id="3" name="Group 12"/>
          <p:cNvGrpSpPr>
            <a:grpSpLocks/>
          </p:cNvGrpSpPr>
          <p:nvPr/>
        </p:nvGrpSpPr>
        <p:grpSpPr bwMode="auto">
          <a:xfrm>
            <a:off x="869954" y="1295400"/>
            <a:ext cx="654050" cy="1158875"/>
            <a:chOff x="2964" y="2045"/>
            <a:chExt cx="412" cy="730"/>
          </a:xfrm>
        </p:grpSpPr>
        <p:sp>
          <p:nvSpPr>
            <p:cNvPr id="31776" name="AutoShape 13"/>
            <p:cNvSpPr>
              <a:spLocks noChangeArrowheads="1"/>
            </p:cNvSpPr>
            <p:nvPr/>
          </p:nvSpPr>
          <p:spPr bwMode="auto">
            <a:xfrm>
              <a:off x="2964" y="2103"/>
              <a:ext cx="371" cy="672"/>
            </a:xfrm>
            <a:prstGeom prst="can">
              <a:avLst>
                <a:gd name="adj" fmla="val 16176"/>
              </a:avLst>
            </a:prstGeom>
            <a:solidFill>
              <a:schemeClr val="accent1"/>
            </a:solidFill>
            <a:ln w="12700">
              <a:solidFill>
                <a:schemeClr val="bg1"/>
              </a:solidFill>
              <a:round/>
              <a:headEnd/>
              <a:tailEnd/>
            </a:ln>
          </p:spPr>
          <p:txBody>
            <a:bodyPr wrap="none" anchor="ctr"/>
            <a:lstStyle/>
            <a:p>
              <a:endParaRPr lang="en-US" dirty="0"/>
            </a:p>
          </p:txBody>
        </p:sp>
        <p:sp>
          <p:nvSpPr>
            <p:cNvPr id="31777" name="AutoShape 14"/>
            <p:cNvSpPr>
              <a:spLocks noChangeArrowheads="1"/>
            </p:cNvSpPr>
            <p:nvPr/>
          </p:nvSpPr>
          <p:spPr bwMode="auto">
            <a:xfrm>
              <a:off x="2964" y="2381"/>
              <a:ext cx="371" cy="394"/>
            </a:xfrm>
            <a:prstGeom prst="can">
              <a:avLst>
                <a:gd name="adj" fmla="val 24769"/>
              </a:avLst>
            </a:prstGeom>
            <a:solidFill>
              <a:schemeClr val="tx2"/>
            </a:solidFill>
            <a:ln w="12700">
              <a:solidFill>
                <a:schemeClr val="bg1"/>
              </a:solidFill>
              <a:round/>
              <a:headEnd/>
              <a:tailEnd/>
            </a:ln>
          </p:spPr>
          <p:txBody>
            <a:bodyPr wrap="none" anchor="ctr"/>
            <a:lstStyle/>
            <a:p>
              <a:endParaRPr lang="en-US" dirty="0"/>
            </a:p>
          </p:txBody>
        </p:sp>
        <p:sp>
          <p:nvSpPr>
            <p:cNvPr id="31778" name="Text Box 15"/>
            <p:cNvSpPr txBox="1">
              <a:spLocks noChangeArrowheads="1"/>
            </p:cNvSpPr>
            <p:nvPr/>
          </p:nvSpPr>
          <p:spPr bwMode="auto">
            <a:xfrm>
              <a:off x="3007" y="2045"/>
              <a:ext cx="369" cy="384"/>
            </a:xfrm>
            <a:prstGeom prst="rect">
              <a:avLst/>
            </a:prstGeom>
            <a:noFill/>
            <a:ln w="12700">
              <a:noFill/>
              <a:miter lim="800000"/>
              <a:headEnd/>
              <a:tailEnd/>
            </a:ln>
          </p:spPr>
          <p:txBody>
            <a:bodyPr wrap="square" lIns="0" rIns="0">
              <a:spAutoFit/>
            </a:bodyPr>
            <a:lstStyle/>
            <a:p>
              <a:pPr>
                <a:lnSpc>
                  <a:spcPct val="80000"/>
                </a:lnSpc>
                <a:buClr>
                  <a:schemeClr val="accent1"/>
                </a:buClr>
                <a:buFont typeface="ＭＳ Ｐゴシック" charset="-128"/>
                <a:buNone/>
              </a:pPr>
              <a:r>
                <a:rPr lang="en-US" sz="1400" dirty="0"/>
                <a:t>Save</a:t>
              </a:r>
              <a:br>
                <a:rPr lang="en-US" sz="1400" dirty="0"/>
              </a:br>
              <a:r>
                <a:rPr lang="en-US" sz="1400" dirty="0"/>
                <a:t>up to</a:t>
              </a:r>
              <a:br>
                <a:rPr lang="en-US" sz="1400" dirty="0"/>
              </a:br>
              <a:r>
                <a:rPr lang="en-US" sz="1400" dirty="0"/>
                <a:t>46%</a:t>
              </a:r>
            </a:p>
          </p:txBody>
        </p:sp>
      </p:grpSp>
      <p:grpSp>
        <p:nvGrpSpPr>
          <p:cNvPr id="4" name="Group 16"/>
          <p:cNvGrpSpPr>
            <a:grpSpLocks/>
          </p:cNvGrpSpPr>
          <p:nvPr/>
        </p:nvGrpSpPr>
        <p:grpSpPr bwMode="auto">
          <a:xfrm>
            <a:off x="869957" y="3048000"/>
            <a:ext cx="588963" cy="1139825"/>
            <a:chOff x="2964" y="3021"/>
            <a:chExt cx="371" cy="718"/>
          </a:xfrm>
        </p:grpSpPr>
        <p:sp>
          <p:nvSpPr>
            <p:cNvPr id="31773" name="AutoShape 17"/>
            <p:cNvSpPr>
              <a:spLocks noChangeArrowheads="1"/>
            </p:cNvSpPr>
            <p:nvPr/>
          </p:nvSpPr>
          <p:spPr bwMode="auto">
            <a:xfrm>
              <a:off x="2964" y="3067"/>
              <a:ext cx="371" cy="672"/>
            </a:xfrm>
            <a:prstGeom prst="can">
              <a:avLst>
                <a:gd name="adj" fmla="val 16176"/>
              </a:avLst>
            </a:prstGeom>
            <a:solidFill>
              <a:schemeClr val="accent1"/>
            </a:solidFill>
            <a:ln w="12700">
              <a:solidFill>
                <a:schemeClr val="bg1"/>
              </a:solidFill>
              <a:round/>
              <a:headEnd/>
              <a:tailEnd/>
            </a:ln>
          </p:spPr>
          <p:txBody>
            <a:bodyPr wrap="none" anchor="ctr"/>
            <a:lstStyle/>
            <a:p>
              <a:endParaRPr lang="en-US" dirty="0"/>
            </a:p>
          </p:txBody>
        </p:sp>
        <p:sp>
          <p:nvSpPr>
            <p:cNvPr id="31774" name="AutoShape 18"/>
            <p:cNvSpPr>
              <a:spLocks noChangeArrowheads="1"/>
            </p:cNvSpPr>
            <p:nvPr/>
          </p:nvSpPr>
          <p:spPr bwMode="auto">
            <a:xfrm>
              <a:off x="2964" y="3261"/>
              <a:ext cx="371" cy="478"/>
            </a:xfrm>
            <a:prstGeom prst="can">
              <a:avLst>
                <a:gd name="adj" fmla="val 29750"/>
              </a:avLst>
            </a:prstGeom>
            <a:solidFill>
              <a:schemeClr val="tx2"/>
            </a:solidFill>
            <a:ln w="12700">
              <a:solidFill>
                <a:schemeClr val="bg1"/>
              </a:solidFill>
              <a:round/>
              <a:headEnd/>
              <a:tailEnd/>
            </a:ln>
          </p:spPr>
          <p:txBody>
            <a:bodyPr wrap="none" anchor="ctr"/>
            <a:lstStyle/>
            <a:p>
              <a:endParaRPr lang="en-US" dirty="0"/>
            </a:p>
          </p:txBody>
        </p:sp>
        <p:sp>
          <p:nvSpPr>
            <p:cNvPr id="31775" name="Text Box 19"/>
            <p:cNvSpPr txBox="1">
              <a:spLocks noChangeArrowheads="1"/>
            </p:cNvSpPr>
            <p:nvPr/>
          </p:nvSpPr>
          <p:spPr bwMode="auto">
            <a:xfrm>
              <a:off x="3007" y="3021"/>
              <a:ext cx="321" cy="384"/>
            </a:xfrm>
            <a:prstGeom prst="rect">
              <a:avLst/>
            </a:prstGeom>
            <a:noFill/>
            <a:ln w="12700">
              <a:noFill/>
              <a:miter lim="800000"/>
              <a:headEnd/>
              <a:tailEnd/>
            </a:ln>
          </p:spPr>
          <p:txBody>
            <a:bodyPr wrap="square" lIns="0" rIns="0">
              <a:spAutoFit/>
            </a:bodyPr>
            <a:lstStyle/>
            <a:p>
              <a:pPr>
                <a:lnSpc>
                  <a:spcPct val="80000"/>
                </a:lnSpc>
                <a:buClr>
                  <a:schemeClr val="accent1"/>
                </a:buClr>
                <a:buFont typeface="ＭＳ Ｐゴシック" charset="-128"/>
                <a:buNone/>
              </a:pPr>
              <a:r>
                <a:rPr lang="en-US" sz="1400" dirty="0"/>
                <a:t>Save</a:t>
              </a:r>
              <a:br>
                <a:rPr lang="en-US" sz="1400" dirty="0"/>
              </a:br>
              <a:r>
                <a:rPr lang="en-US" sz="1400" dirty="0"/>
                <a:t>up to</a:t>
              </a:r>
              <a:br>
                <a:rPr lang="en-US" sz="1400" dirty="0"/>
              </a:br>
              <a:r>
                <a:rPr lang="en-US" sz="1400" dirty="0"/>
                <a:t>33%</a:t>
              </a:r>
            </a:p>
          </p:txBody>
        </p:sp>
      </p:grpSp>
      <p:grpSp>
        <p:nvGrpSpPr>
          <p:cNvPr id="5" name="Group 20"/>
          <p:cNvGrpSpPr>
            <a:grpSpLocks/>
          </p:cNvGrpSpPr>
          <p:nvPr/>
        </p:nvGrpSpPr>
        <p:grpSpPr bwMode="auto">
          <a:xfrm>
            <a:off x="5181601" y="687388"/>
            <a:ext cx="588963" cy="1066800"/>
            <a:chOff x="303" y="1152"/>
            <a:chExt cx="371" cy="672"/>
          </a:xfrm>
        </p:grpSpPr>
        <p:sp>
          <p:nvSpPr>
            <p:cNvPr id="31770" name="AutoShape 21"/>
            <p:cNvSpPr>
              <a:spLocks noChangeArrowheads="1"/>
            </p:cNvSpPr>
            <p:nvPr/>
          </p:nvSpPr>
          <p:spPr bwMode="auto">
            <a:xfrm>
              <a:off x="303" y="1152"/>
              <a:ext cx="371" cy="672"/>
            </a:xfrm>
            <a:prstGeom prst="can">
              <a:avLst>
                <a:gd name="adj" fmla="val 16176"/>
              </a:avLst>
            </a:prstGeom>
            <a:solidFill>
              <a:schemeClr val="accent1"/>
            </a:solidFill>
            <a:ln w="12700">
              <a:solidFill>
                <a:schemeClr val="bg1"/>
              </a:solidFill>
              <a:round/>
              <a:headEnd/>
              <a:tailEnd/>
            </a:ln>
          </p:spPr>
          <p:txBody>
            <a:bodyPr wrap="none" anchor="ctr"/>
            <a:lstStyle/>
            <a:p>
              <a:endParaRPr lang="en-US" dirty="0"/>
            </a:p>
          </p:txBody>
        </p:sp>
        <p:sp>
          <p:nvSpPr>
            <p:cNvPr id="31771" name="AutoShape 22"/>
            <p:cNvSpPr>
              <a:spLocks noChangeArrowheads="1"/>
            </p:cNvSpPr>
            <p:nvPr/>
          </p:nvSpPr>
          <p:spPr bwMode="auto">
            <a:xfrm>
              <a:off x="303" y="1641"/>
              <a:ext cx="371" cy="183"/>
            </a:xfrm>
            <a:prstGeom prst="can">
              <a:avLst>
                <a:gd name="adj" fmla="val 50000"/>
              </a:avLst>
            </a:prstGeom>
            <a:solidFill>
              <a:schemeClr val="tx2"/>
            </a:solidFill>
            <a:ln w="12700">
              <a:solidFill>
                <a:schemeClr val="bg1"/>
              </a:solidFill>
              <a:round/>
              <a:headEnd/>
              <a:tailEnd/>
            </a:ln>
          </p:spPr>
          <p:txBody>
            <a:bodyPr wrap="none" anchor="ctr"/>
            <a:lstStyle/>
            <a:p>
              <a:endParaRPr lang="en-US" dirty="0"/>
            </a:p>
          </p:txBody>
        </p:sp>
        <p:sp>
          <p:nvSpPr>
            <p:cNvPr id="31772" name="Text Box 23"/>
            <p:cNvSpPr txBox="1">
              <a:spLocks noChangeArrowheads="1"/>
            </p:cNvSpPr>
            <p:nvPr/>
          </p:nvSpPr>
          <p:spPr bwMode="auto">
            <a:xfrm>
              <a:off x="318" y="1205"/>
              <a:ext cx="321" cy="384"/>
            </a:xfrm>
            <a:prstGeom prst="rect">
              <a:avLst/>
            </a:prstGeom>
            <a:noFill/>
            <a:ln w="12700">
              <a:noFill/>
              <a:miter lim="800000"/>
              <a:headEnd/>
              <a:tailEnd/>
            </a:ln>
          </p:spPr>
          <p:txBody>
            <a:bodyPr wrap="square" lIns="0" rIns="0">
              <a:spAutoFit/>
            </a:bodyPr>
            <a:lstStyle/>
            <a:p>
              <a:pPr>
                <a:lnSpc>
                  <a:spcPct val="80000"/>
                </a:lnSpc>
                <a:buClr>
                  <a:schemeClr val="accent1"/>
                </a:buClr>
                <a:buFont typeface="ＭＳ Ｐゴシック" charset="-128"/>
                <a:buNone/>
              </a:pPr>
              <a:r>
                <a:rPr lang="en-US" sz="1400" dirty="0"/>
                <a:t>Save</a:t>
              </a:r>
              <a:br>
                <a:rPr lang="en-US" sz="1400" dirty="0"/>
              </a:br>
              <a:r>
                <a:rPr lang="en-US" sz="1400" dirty="0"/>
                <a:t>over</a:t>
              </a:r>
              <a:br>
                <a:rPr lang="en-US" sz="1400" dirty="0"/>
              </a:br>
              <a:r>
                <a:rPr lang="en-US" sz="1400" dirty="0"/>
                <a:t>80%</a:t>
              </a:r>
            </a:p>
          </p:txBody>
        </p:sp>
      </p:grpSp>
      <p:grpSp>
        <p:nvGrpSpPr>
          <p:cNvPr id="6" name="Group 24"/>
          <p:cNvGrpSpPr>
            <a:grpSpLocks/>
          </p:cNvGrpSpPr>
          <p:nvPr/>
        </p:nvGrpSpPr>
        <p:grpSpPr bwMode="auto">
          <a:xfrm>
            <a:off x="5181601" y="2130425"/>
            <a:ext cx="609601" cy="1066800"/>
            <a:chOff x="303" y="2875"/>
            <a:chExt cx="384" cy="672"/>
          </a:xfrm>
        </p:grpSpPr>
        <p:sp>
          <p:nvSpPr>
            <p:cNvPr id="31767" name="AutoShape 25"/>
            <p:cNvSpPr>
              <a:spLocks noChangeArrowheads="1"/>
            </p:cNvSpPr>
            <p:nvPr/>
          </p:nvSpPr>
          <p:spPr bwMode="auto">
            <a:xfrm>
              <a:off x="303" y="2875"/>
              <a:ext cx="371" cy="672"/>
            </a:xfrm>
            <a:prstGeom prst="can">
              <a:avLst>
                <a:gd name="adj" fmla="val 16176"/>
              </a:avLst>
            </a:prstGeom>
            <a:solidFill>
              <a:schemeClr val="accent1"/>
            </a:solidFill>
            <a:ln w="12700">
              <a:solidFill>
                <a:schemeClr val="bg1"/>
              </a:solidFill>
              <a:round/>
              <a:headEnd/>
              <a:tailEnd/>
            </a:ln>
          </p:spPr>
          <p:txBody>
            <a:bodyPr wrap="none" anchor="ctr"/>
            <a:lstStyle/>
            <a:p>
              <a:endParaRPr lang="en-US" dirty="0"/>
            </a:p>
          </p:txBody>
        </p:sp>
        <p:sp>
          <p:nvSpPr>
            <p:cNvPr id="31768" name="AutoShape 26"/>
            <p:cNvSpPr>
              <a:spLocks noChangeArrowheads="1"/>
            </p:cNvSpPr>
            <p:nvPr/>
          </p:nvSpPr>
          <p:spPr bwMode="auto">
            <a:xfrm>
              <a:off x="303" y="3364"/>
              <a:ext cx="371" cy="183"/>
            </a:xfrm>
            <a:prstGeom prst="can">
              <a:avLst>
                <a:gd name="adj" fmla="val 50000"/>
              </a:avLst>
            </a:prstGeom>
            <a:solidFill>
              <a:schemeClr val="tx2"/>
            </a:solidFill>
            <a:ln w="12700">
              <a:solidFill>
                <a:schemeClr val="bg1"/>
              </a:solidFill>
              <a:round/>
              <a:headEnd/>
              <a:tailEnd/>
            </a:ln>
          </p:spPr>
          <p:txBody>
            <a:bodyPr wrap="none" anchor="ctr"/>
            <a:lstStyle/>
            <a:p>
              <a:endParaRPr lang="en-US" dirty="0"/>
            </a:p>
          </p:txBody>
        </p:sp>
        <p:sp>
          <p:nvSpPr>
            <p:cNvPr id="31769" name="Text Box 27"/>
            <p:cNvSpPr txBox="1">
              <a:spLocks noChangeArrowheads="1"/>
            </p:cNvSpPr>
            <p:nvPr/>
          </p:nvSpPr>
          <p:spPr bwMode="auto">
            <a:xfrm>
              <a:off x="366" y="2928"/>
              <a:ext cx="321" cy="384"/>
            </a:xfrm>
            <a:prstGeom prst="rect">
              <a:avLst/>
            </a:prstGeom>
            <a:noFill/>
            <a:ln w="12700">
              <a:noFill/>
              <a:miter lim="800000"/>
              <a:headEnd/>
              <a:tailEnd/>
            </a:ln>
          </p:spPr>
          <p:txBody>
            <a:bodyPr wrap="square" lIns="0" rIns="0">
              <a:spAutoFit/>
            </a:bodyPr>
            <a:lstStyle/>
            <a:p>
              <a:pPr>
                <a:lnSpc>
                  <a:spcPct val="80000"/>
                </a:lnSpc>
                <a:buClr>
                  <a:schemeClr val="accent1"/>
                </a:buClr>
                <a:buFont typeface="ＭＳ Ｐゴシック" charset="-128"/>
                <a:buNone/>
              </a:pPr>
              <a:r>
                <a:rPr lang="en-US" sz="1400" dirty="0"/>
                <a:t>Save</a:t>
              </a:r>
              <a:br>
                <a:rPr lang="en-US" sz="1400" dirty="0"/>
              </a:br>
              <a:r>
                <a:rPr lang="en-US" sz="1400" dirty="0"/>
                <a:t>over</a:t>
              </a:r>
              <a:br>
                <a:rPr lang="en-US" sz="1400" dirty="0"/>
              </a:br>
              <a:r>
                <a:rPr lang="en-US" sz="1400" dirty="0"/>
                <a:t>80%</a:t>
              </a:r>
            </a:p>
          </p:txBody>
        </p:sp>
      </p:grpSp>
      <p:sp>
        <p:nvSpPr>
          <p:cNvPr id="31757" name="Text Box 29"/>
          <p:cNvSpPr txBox="1">
            <a:spLocks noChangeArrowheads="1"/>
          </p:cNvSpPr>
          <p:nvPr/>
        </p:nvSpPr>
        <p:spPr bwMode="auto">
          <a:xfrm>
            <a:off x="1565275" y="4684713"/>
            <a:ext cx="3390900" cy="1754326"/>
          </a:xfrm>
          <a:prstGeom prst="rect">
            <a:avLst/>
          </a:prstGeom>
          <a:noFill/>
          <a:ln w="12700">
            <a:noFill/>
            <a:miter lim="800000"/>
            <a:headEnd/>
            <a:tailEnd/>
          </a:ln>
        </p:spPr>
        <p:txBody>
          <a:bodyPr>
            <a:spAutoFit/>
          </a:bodyPr>
          <a:lstStyle/>
          <a:p>
            <a:pPr>
              <a:spcAft>
                <a:spcPct val="25000"/>
              </a:spcAft>
              <a:buClr>
                <a:schemeClr val="accent1"/>
              </a:buClr>
              <a:buFont typeface="ＭＳ Ｐゴシック" charset="-128"/>
              <a:buNone/>
            </a:pPr>
            <a:r>
              <a:rPr lang="en-US" dirty="0"/>
              <a:t>Thin Replication </a:t>
            </a:r>
            <a:br>
              <a:rPr lang="en-US" dirty="0"/>
            </a:br>
            <a:r>
              <a:rPr lang="en-US" dirty="0"/>
              <a:t>(</a:t>
            </a:r>
            <a:r>
              <a:rPr lang="en-US" dirty="0" smtClean="0"/>
              <a:t>SnapVault</a:t>
            </a:r>
            <a:r>
              <a:rPr lang="en-US" sz="1400" baseline="50000" dirty="0" smtClean="0"/>
              <a:t>®</a:t>
            </a:r>
            <a:r>
              <a:rPr lang="en-US" dirty="0"/>
              <a:t> </a:t>
            </a:r>
            <a:r>
              <a:rPr lang="en-US" dirty="0" smtClean="0"/>
              <a:t>and SnapMirror</a:t>
            </a:r>
            <a:r>
              <a:rPr lang="en-US" sz="1400" baseline="50000" dirty="0"/>
              <a:t>®</a:t>
            </a:r>
            <a:r>
              <a:rPr lang="en-US" dirty="0"/>
              <a:t>)</a:t>
            </a:r>
            <a:br>
              <a:rPr lang="en-US" dirty="0"/>
            </a:br>
            <a:r>
              <a:rPr lang="en-US" sz="1600" dirty="0"/>
              <a:t>Make data copies for disaster recovery and backup using a minimal amount of space.</a:t>
            </a:r>
          </a:p>
        </p:txBody>
      </p:sp>
      <p:grpSp>
        <p:nvGrpSpPr>
          <p:cNvPr id="7" name="Group 34"/>
          <p:cNvGrpSpPr>
            <a:grpSpLocks/>
          </p:cNvGrpSpPr>
          <p:nvPr/>
        </p:nvGrpSpPr>
        <p:grpSpPr bwMode="auto">
          <a:xfrm>
            <a:off x="887413" y="4867275"/>
            <a:ext cx="636587" cy="1066800"/>
            <a:chOff x="2975" y="1152"/>
            <a:chExt cx="401" cy="672"/>
          </a:xfrm>
        </p:grpSpPr>
        <p:sp>
          <p:nvSpPr>
            <p:cNvPr id="31764" name="AutoShape 35"/>
            <p:cNvSpPr>
              <a:spLocks noChangeArrowheads="1"/>
            </p:cNvSpPr>
            <p:nvPr/>
          </p:nvSpPr>
          <p:spPr bwMode="auto">
            <a:xfrm>
              <a:off x="2975" y="1152"/>
              <a:ext cx="371" cy="672"/>
            </a:xfrm>
            <a:prstGeom prst="can">
              <a:avLst>
                <a:gd name="adj" fmla="val 16176"/>
              </a:avLst>
            </a:prstGeom>
            <a:solidFill>
              <a:schemeClr val="accent1"/>
            </a:solidFill>
            <a:ln w="12700">
              <a:solidFill>
                <a:schemeClr val="bg1"/>
              </a:solidFill>
              <a:round/>
              <a:headEnd/>
              <a:tailEnd/>
            </a:ln>
          </p:spPr>
          <p:txBody>
            <a:bodyPr wrap="none" anchor="ctr"/>
            <a:lstStyle/>
            <a:p>
              <a:endParaRPr lang="en-US" dirty="0"/>
            </a:p>
          </p:txBody>
        </p:sp>
        <p:sp>
          <p:nvSpPr>
            <p:cNvPr id="31765" name="Text Box 36"/>
            <p:cNvSpPr txBox="1">
              <a:spLocks noChangeArrowheads="1"/>
            </p:cNvSpPr>
            <p:nvPr/>
          </p:nvSpPr>
          <p:spPr bwMode="auto">
            <a:xfrm>
              <a:off x="3007" y="1205"/>
              <a:ext cx="369" cy="384"/>
            </a:xfrm>
            <a:prstGeom prst="rect">
              <a:avLst/>
            </a:prstGeom>
            <a:noFill/>
            <a:ln w="12700">
              <a:noFill/>
              <a:miter lim="800000"/>
              <a:headEnd/>
              <a:tailEnd/>
            </a:ln>
          </p:spPr>
          <p:txBody>
            <a:bodyPr wrap="square" lIns="0" rIns="0">
              <a:spAutoFit/>
            </a:bodyPr>
            <a:lstStyle/>
            <a:p>
              <a:pPr>
                <a:lnSpc>
                  <a:spcPct val="80000"/>
                </a:lnSpc>
                <a:buClr>
                  <a:schemeClr val="accent1"/>
                </a:buClr>
                <a:buFont typeface="ＭＳ Ｐゴシック" charset="-128"/>
                <a:buNone/>
              </a:pPr>
              <a:r>
                <a:rPr lang="en-US" sz="1400" dirty="0"/>
                <a:t>Save</a:t>
              </a:r>
              <a:br>
                <a:rPr lang="en-US" sz="1400" dirty="0"/>
              </a:br>
              <a:r>
                <a:rPr lang="en-US" sz="1400" dirty="0"/>
                <a:t>up to</a:t>
              </a:r>
              <a:br>
                <a:rPr lang="en-US" sz="1400" dirty="0"/>
              </a:br>
              <a:r>
                <a:rPr lang="en-US" sz="1400" dirty="0"/>
                <a:t>95%</a:t>
              </a:r>
            </a:p>
          </p:txBody>
        </p:sp>
        <p:sp>
          <p:nvSpPr>
            <p:cNvPr id="31766" name="AutoShape 37"/>
            <p:cNvSpPr>
              <a:spLocks noChangeArrowheads="1"/>
            </p:cNvSpPr>
            <p:nvPr/>
          </p:nvSpPr>
          <p:spPr bwMode="auto">
            <a:xfrm>
              <a:off x="2975" y="1737"/>
              <a:ext cx="371" cy="87"/>
            </a:xfrm>
            <a:prstGeom prst="can">
              <a:avLst>
                <a:gd name="adj" fmla="val 50000"/>
              </a:avLst>
            </a:prstGeom>
            <a:solidFill>
              <a:schemeClr val="tx2"/>
            </a:solidFill>
            <a:ln w="12700">
              <a:solidFill>
                <a:schemeClr val="bg1"/>
              </a:solidFill>
              <a:round/>
              <a:headEnd/>
              <a:tailEnd/>
            </a:ln>
          </p:spPr>
          <p:txBody>
            <a:bodyPr wrap="none" anchor="ctr"/>
            <a:lstStyle/>
            <a:p>
              <a:endParaRPr lang="en-US" dirty="0"/>
            </a:p>
          </p:txBody>
        </p:sp>
      </p:grpSp>
      <p:sp>
        <p:nvSpPr>
          <p:cNvPr id="31759" name="Rectangle 7"/>
          <p:cNvSpPr>
            <a:spLocks noChangeArrowheads="1"/>
          </p:cNvSpPr>
          <p:nvPr/>
        </p:nvSpPr>
        <p:spPr bwMode="auto">
          <a:xfrm>
            <a:off x="5930900" y="5068888"/>
            <a:ext cx="2895600" cy="1219200"/>
          </a:xfrm>
          <a:prstGeom prst="rect">
            <a:avLst/>
          </a:prstGeom>
          <a:noFill/>
          <a:ln w="9525">
            <a:noFill/>
            <a:miter lim="800000"/>
            <a:headEnd/>
            <a:tailEnd/>
          </a:ln>
        </p:spPr>
        <p:txBody>
          <a:bodyPr/>
          <a:lstStyle/>
          <a:p>
            <a:pPr eaLnBrk="0" hangingPunct="0">
              <a:spcAft>
                <a:spcPct val="25000"/>
              </a:spcAft>
              <a:buClr>
                <a:schemeClr val="accent1"/>
              </a:buClr>
              <a:buFont typeface="Webdings" charset="2"/>
              <a:buNone/>
            </a:pPr>
            <a:r>
              <a:rPr lang="en-US" dirty="0"/>
              <a:t>Data Compression</a:t>
            </a:r>
            <a:r>
              <a:rPr lang="en-US" sz="2800" dirty="0"/>
              <a:t/>
            </a:r>
            <a:br>
              <a:rPr lang="en-US" sz="2800" dirty="0"/>
            </a:br>
            <a:r>
              <a:rPr lang="en-US" sz="1600" dirty="0" smtClean="0"/>
              <a:t>Removes redundant data patterns in </a:t>
            </a:r>
            <a:r>
              <a:rPr lang="en-US" sz="1600" dirty="0"/>
              <a:t>primary and secondary storage.</a:t>
            </a:r>
          </a:p>
        </p:txBody>
      </p:sp>
      <p:grpSp>
        <p:nvGrpSpPr>
          <p:cNvPr id="8" name="Group 8"/>
          <p:cNvGrpSpPr>
            <a:grpSpLocks/>
          </p:cNvGrpSpPr>
          <p:nvPr/>
        </p:nvGrpSpPr>
        <p:grpSpPr bwMode="auto">
          <a:xfrm>
            <a:off x="5222876" y="5143500"/>
            <a:ext cx="588963" cy="1066800"/>
            <a:chOff x="2975" y="1152"/>
            <a:chExt cx="371" cy="672"/>
          </a:xfrm>
        </p:grpSpPr>
        <p:sp>
          <p:nvSpPr>
            <p:cNvPr id="31761" name="AutoShape 9"/>
            <p:cNvSpPr>
              <a:spLocks noChangeArrowheads="1"/>
            </p:cNvSpPr>
            <p:nvPr/>
          </p:nvSpPr>
          <p:spPr bwMode="auto">
            <a:xfrm>
              <a:off x="2975" y="1152"/>
              <a:ext cx="371" cy="672"/>
            </a:xfrm>
            <a:prstGeom prst="can">
              <a:avLst>
                <a:gd name="adj" fmla="val 16176"/>
              </a:avLst>
            </a:prstGeom>
            <a:solidFill>
              <a:schemeClr val="accent1"/>
            </a:solidFill>
            <a:ln w="12700">
              <a:solidFill>
                <a:schemeClr val="bg1"/>
              </a:solidFill>
              <a:round/>
              <a:headEnd/>
              <a:tailEnd/>
            </a:ln>
          </p:spPr>
          <p:txBody>
            <a:bodyPr wrap="none" anchor="ctr"/>
            <a:lstStyle/>
            <a:p>
              <a:endParaRPr lang="en-US" dirty="0"/>
            </a:p>
          </p:txBody>
        </p:sp>
        <p:sp>
          <p:nvSpPr>
            <p:cNvPr id="31762" name="Text Box 10"/>
            <p:cNvSpPr txBox="1">
              <a:spLocks noChangeArrowheads="1"/>
            </p:cNvSpPr>
            <p:nvPr/>
          </p:nvSpPr>
          <p:spPr bwMode="auto">
            <a:xfrm>
              <a:off x="3007" y="1205"/>
              <a:ext cx="326" cy="388"/>
            </a:xfrm>
            <a:prstGeom prst="rect">
              <a:avLst/>
            </a:prstGeom>
            <a:noFill/>
            <a:ln w="12700">
              <a:noFill/>
              <a:miter lim="800000"/>
              <a:headEnd/>
              <a:tailEnd/>
            </a:ln>
          </p:spPr>
          <p:txBody>
            <a:bodyPr wrap="square" lIns="0" rIns="0">
              <a:spAutoFit/>
            </a:bodyPr>
            <a:lstStyle/>
            <a:p>
              <a:pPr>
                <a:lnSpc>
                  <a:spcPct val="80000"/>
                </a:lnSpc>
                <a:buClr>
                  <a:schemeClr val="accent1"/>
                </a:buClr>
                <a:buFont typeface="ＭＳ Ｐゴシック" charset="-128"/>
                <a:buNone/>
              </a:pPr>
              <a:r>
                <a:rPr lang="en-US" sz="1400" dirty="0"/>
                <a:t>Save</a:t>
              </a:r>
              <a:br>
                <a:rPr lang="en-US" sz="1400" dirty="0"/>
              </a:br>
              <a:r>
                <a:rPr lang="en-US" sz="1400" dirty="0"/>
                <a:t>up to</a:t>
              </a:r>
              <a:br>
                <a:rPr lang="en-US" sz="1400" dirty="0"/>
              </a:br>
              <a:r>
                <a:rPr lang="en-US" sz="1400" dirty="0" smtClean="0"/>
                <a:t>87%</a:t>
              </a:r>
              <a:endParaRPr lang="en-US" sz="1400" dirty="0"/>
            </a:p>
          </p:txBody>
        </p:sp>
        <p:sp>
          <p:nvSpPr>
            <p:cNvPr id="31763" name="AutoShape 11"/>
            <p:cNvSpPr>
              <a:spLocks noChangeArrowheads="1"/>
            </p:cNvSpPr>
            <p:nvPr/>
          </p:nvSpPr>
          <p:spPr bwMode="auto">
            <a:xfrm>
              <a:off x="2975" y="1704"/>
              <a:ext cx="371" cy="120"/>
            </a:xfrm>
            <a:prstGeom prst="can">
              <a:avLst>
                <a:gd name="adj" fmla="val 50000"/>
              </a:avLst>
            </a:prstGeom>
            <a:solidFill>
              <a:schemeClr val="tx2"/>
            </a:solidFill>
            <a:ln w="12700">
              <a:solidFill>
                <a:schemeClr val="bg1"/>
              </a:solidFill>
              <a:round/>
              <a:headEnd/>
              <a:tailEnd/>
            </a:ln>
          </p:spPr>
          <p:txBody>
            <a:bodyPr wrap="none" anchor="ctr"/>
            <a:lstStyle/>
            <a:p>
              <a:endParaRPr lang="en-US" dirty="0"/>
            </a:p>
          </p:txBody>
        </p:sp>
      </p:grpSp>
      <p:sp>
        <p:nvSpPr>
          <p:cNvPr id="38" name="Slide Number Placeholder 2"/>
          <p:cNvSpPr>
            <a:spLocks noGrp="1"/>
          </p:cNvSpPr>
          <p:nvPr>
            <p:ph type="sldNum" sz="quarter" idx="10"/>
          </p:nvPr>
        </p:nvSpPr>
        <p:spPr>
          <a:xfrm>
            <a:off x="8207597" y="6539817"/>
            <a:ext cx="685800" cy="228600"/>
          </a:xfrm>
        </p:spPr>
        <p:txBody>
          <a:bodyPr/>
          <a:lstStyle/>
          <a:p>
            <a:fld id="{E440D435-7DA4-43AC-9C3F-253C78FDBD1F}" type="slidenum">
              <a:rPr lang="en-US" smtClean="0"/>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219200" y="104775"/>
            <a:ext cx="7791450" cy="914400"/>
          </a:xfrm>
        </p:spPr>
        <p:txBody>
          <a:bodyPr/>
          <a:lstStyle/>
          <a:p>
            <a:r>
              <a:rPr lang="en-US" dirty="0" smtClean="0"/>
              <a:t>Efficiency is Built-in</a:t>
            </a:r>
          </a:p>
        </p:txBody>
      </p:sp>
      <p:sp>
        <p:nvSpPr>
          <p:cNvPr id="31747" name="Rectangle 3"/>
          <p:cNvSpPr>
            <a:spLocks noGrp="1" noChangeArrowheads="1"/>
          </p:cNvSpPr>
          <p:nvPr>
            <p:ph type="body" sz="half" idx="1"/>
          </p:nvPr>
        </p:nvSpPr>
        <p:spPr>
          <a:xfrm>
            <a:off x="5902325" y="725488"/>
            <a:ext cx="2971800" cy="990600"/>
          </a:xfrm>
          <a:noFill/>
        </p:spPr>
        <p:txBody>
          <a:bodyPr/>
          <a:lstStyle/>
          <a:p>
            <a:pPr marL="0" indent="0">
              <a:lnSpc>
                <a:spcPct val="90000"/>
              </a:lnSpc>
              <a:spcBef>
                <a:spcPct val="0"/>
              </a:spcBef>
              <a:spcAft>
                <a:spcPct val="25000"/>
              </a:spcAft>
              <a:buClr>
                <a:schemeClr val="accent1"/>
              </a:buClr>
              <a:buFont typeface="Webdings" charset="2"/>
              <a:buNone/>
            </a:pPr>
            <a:r>
              <a:rPr lang="en-US" sz="2000" dirty="0" smtClean="0"/>
              <a:t>Snapshot</a:t>
            </a:r>
            <a:r>
              <a:rPr lang="en-US" sz="1400" baseline="50000" dirty="0" smtClean="0"/>
              <a:t>™</a:t>
            </a:r>
            <a:r>
              <a:rPr lang="en-US" sz="2000" dirty="0" smtClean="0"/>
              <a:t> Copies</a:t>
            </a:r>
            <a:br>
              <a:rPr lang="en-US" sz="2000" dirty="0" smtClean="0"/>
            </a:br>
            <a:r>
              <a:rPr lang="en-US" sz="1600" dirty="0" smtClean="0"/>
              <a:t>Point-in-time copies that write only changed blocks. No performance penalty.</a:t>
            </a:r>
          </a:p>
        </p:txBody>
      </p:sp>
      <p:sp>
        <p:nvSpPr>
          <p:cNvPr id="31748" name="Text Box 4"/>
          <p:cNvSpPr txBox="1">
            <a:spLocks noChangeArrowheads="1"/>
          </p:cNvSpPr>
          <p:nvPr/>
        </p:nvSpPr>
        <p:spPr bwMode="auto">
          <a:xfrm>
            <a:off x="5902325" y="1824038"/>
            <a:ext cx="3124200" cy="1679575"/>
          </a:xfrm>
          <a:prstGeom prst="rect">
            <a:avLst/>
          </a:prstGeom>
          <a:noFill/>
          <a:ln w="12700">
            <a:noFill/>
            <a:miter lim="800000"/>
            <a:headEnd/>
            <a:tailEnd/>
          </a:ln>
        </p:spPr>
        <p:txBody>
          <a:bodyPr>
            <a:spAutoFit/>
          </a:bodyPr>
          <a:lstStyle/>
          <a:p>
            <a:pPr>
              <a:spcAft>
                <a:spcPct val="25000"/>
              </a:spcAft>
              <a:buClr>
                <a:schemeClr val="accent1"/>
              </a:buClr>
              <a:buFont typeface="ＭＳ Ｐゴシック" charset="-128"/>
              <a:buNone/>
            </a:pPr>
            <a:r>
              <a:rPr lang="en-US" dirty="0"/>
              <a:t>Virtual Copies (FlexClone</a:t>
            </a:r>
            <a:r>
              <a:rPr lang="en-US" sz="1400" baseline="50000" dirty="0"/>
              <a:t>®</a:t>
            </a:r>
            <a:r>
              <a:rPr lang="en-US" dirty="0"/>
              <a:t>)</a:t>
            </a:r>
            <a:r>
              <a:rPr lang="en-US" sz="2400" dirty="0"/>
              <a:t/>
            </a:r>
            <a:br>
              <a:rPr lang="en-US" sz="2400" dirty="0"/>
            </a:br>
            <a:r>
              <a:rPr lang="en-US" sz="1600" dirty="0"/>
              <a:t>Near-zero space, instant “virtual” copies. Only subsequent changes in cloned </a:t>
            </a:r>
            <a:r>
              <a:rPr lang="en-US" sz="1600" dirty="0" smtClean="0"/>
              <a:t>dataset </a:t>
            </a:r>
            <a:r>
              <a:rPr lang="en-US" sz="1600" dirty="0"/>
              <a:t>get stored.</a:t>
            </a:r>
          </a:p>
        </p:txBody>
      </p:sp>
      <p:sp>
        <p:nvSpPr>
          <p:cNvPr id="31749" name="Text Box 5"/>
          <p:cNvSpPr txBox="1">
            <a:spLocks noChangeArrowheads="1"/>
          </p:cNvSpPr>
          <p:nvPr/>
        </p:nvSpPr>
        <p:spPr bwMode="auto">
          <a:xfrm>
            <a:off x="1565275" y="2936875"/>
            <a:ext cx="3390900" cy="1435100"/>
          </a:xfrm>
          <a:prstGeom prst="rect">
            <a:avLst/>
          </a:prstGeom>
          <a:noFill/>
          <a:ln w="12700">
            <a:noFill/>
            <a:miter lim="800000"/>
            <a:headEnd/>
            <a:tailEnd/>
          </a:ln>
        </p:spPr>
        <p:txBody>
          <a:bodyPr>
            <a:spAutoFit/>
          </a:bodyPr>
          <a:lstStyle/>
          <a:p>
            <a:pPr>
              <a:spcAft>
                <a:spcPct val="25000"/>
              </a:spcAft>
              <a:buClr>
                <a:schemeClr val="accent1"/>
              </a:buClr>
              <a:buFont typeface="ＭＳ Ｐゴシック" charset="-128"/>
              <a:buNone/>
            </a:pPr>
            <a:r>
              <a:rPr lang="en-US" dirty="0"/>
              <a:t>Thin Provisioning </a:t>
            </a:r>
            <a:br>
              <a:rPr lang="en-US" dirty="0"/>
            </a:br>
            <a:r>
              <a:rPr lang="en-US" dirty="0"/>
              <a:t>(FlexVol</a:t>
            </a:r>
            <a:r>
              <a:rPr lang="en-US" sz="1400" baseline="50000" dirty="0"/>
              <a:t>®</a:t>
            </a:r>
            <a:r>
              <a:rPr lang="en-US" dirty="0"/>
              <a:t>)</a:t>
            </a:r>
            <a:br>
              <a:rPr lang="en-US" dirty="0"/>
            </a:br>
            <a:r>
              <a:rPr lang="en-US" sz="1600" dirty="0"/>
              <a:t>Create flexible volumes that appear to be a certain size but are really a much smaller pool.</a:t>
            </a:r>
          </a:p>
        </p:txBody>
      </p:sp>
      <p:sp>
        <p:nvSpPr>
          <p:cNvPr id="31750" name="Text Box 6"/>
          <p:cNvSpPr txBox="1">
            <a:spLocks noChangeArrowheads="1"/>
          </p:cNvSpPr>
          <p:nvPr/>
        </p:nvSpPr>
        <p:spPr bwMode="auto">
          <a:xfrm>
            <a:off x="1565275" y="1325563"/>
            <a:ext cx="3581400" cy="1190625"/>
          </a:xfrm>
          <a:prstGeom prst="rect">
            <a:avLst/>
          </a:prstGeom>
          <a:noFill/>
          <a:ln w="12700">
            <a:noFill/>
            <a:miter lim="800000"/>
            <a:headEnd/>
            <a:tailEnd/>
          </a:ln>
        </p:spPr>
        <p:txBody>
          <a:bodyPr>
            <a:spAutoFit/>
          </a:bodyPr>
          <a:lstStyle/>
          <a:p>
            <a:pPr>
              <a:spcAft>
                <a:spcPct val="25000"/>
              </a:spcAft>
              <a:buClr>
                <a:schemeClr val="accent1"/>
              </a:buClr>
              <a:buFont typeface="ＭＳ Ｐゴシック" charset="-128"/>
              <a:buNone/>
            </a:pPr>
            <a:r>
              <a:rPr lang="en-US" dirty="0"/>
              <a:t>RAID 6 Protection </a:t>
            </a:r>
            <a:br>
              <a:rPr lang="en-US" dirty="0"/>
            </a:br>
            <a:r>
              <a:rPr lang="en-US" dirty="0"/>
              <a:t>(RAID-DP</a:t>
            </a:r>
            <a:r>
              <a:rPr lang="en-US" sz="1400" baseline="50000" dirty="0">
                <a:cs typeface="Arial" charset="0"/>
              </a:rPr>
              <a:t>®</a:t>
            </a:r>
            <a:r>
              <a:rPr lang="en-US" dirty="0">
                <a:cs typeface="Arial" charset="0"/>
              </a:rPr>
              <a:t>)</a:t>
            </a:r>
            <a:r>
              <a:rPr lang="en-US" sz="2800" dirty="0">
                <a:cs typeface="Arial" charset="0"/>
              </a:rPr>
              <a:t/>
            </a:r>
            <a:br>
              <a:rPr lang="en-US" sz="2800" dirty="0">
                <a:cs typeface="Arial" charset="0"/>
              </a:rPr>
            </a:br>
            <a:r>
              <a:rPr lang="en-US" sz="1600" dirty="0">
                <a:cs typeface="Arial" charset="0"/>
              </a:rPr>
              <a:t>Protects against double disk failure with no performance penalty.</a:t>
            </a:r>
          </a:p>
        </p:txBody>
      </p:sp>
      <p:sp>
        <p:nvSpPr>
          <p:cNvPr id="31751" name="Rectangle 7"/>
          <p:cNvSpPr>
            <a:spLocks noChangeArrowheads="1"/>
          </p:cNvSpPr>
          <p:nvPr/>
        </p:nvSpPr>
        <p:spPr bwMode="auto">
          <a:xfrm>
            <a:off x="5902325" y="3586163"/>
            <a:ext cx="2895600" cy="1219200"/>
          </a:xfrm>
          <a:prstGeom prst="rect">
            <a:avLst/>
          </a:prstGeom>
          <a:noFill/>
          <a:ln w="9525">
            <a:noFill/>
            <a:miter lim="800000"/>
            <a:headEnd/>
            <a:tailEnd/>
          </a:ln>
        </p:spPr>
        <p:txBody>
          <a:bodyPr/>
          <a:lstStyle/>
          <a:p>
            <a:pPr eaLnBrk="0" hangingPunct="0">
              <a:spcAft>
                <a:spcPct val="25000"/>
              </a:spcAft>
              <a:buClr>
                <a:schemeClr val="accent1"/>
              </a:buClr>
              <a:buFont typeface="Webdings" charset="2"/>
              <a:buNone/>
            </a:pPr>
            <a:r>
              <a:rPr lang="en-US" dirty="0"/>
              <a:t>Deduplication</a:t>
            </a:r>
            <a:r>
              <a:rPr lang="en-US" sz="2800" dirty="0"/>
              <a:t/>
            </a:r>
            <a:br>
              <a:rPr lang="en-US" sz="2800" dirty="0"/>
            </a:br>
            <a:r>
              <a:rPr lang="en-US" sz="1600" dirty="0"/>
              <a:t>Removes data redundancies in primary and secondary storage.</a:t>
            </a:r>
          </a:p>
        </p:txBody>
      </p:sp>
      <p:grpSp>
        <p:nvGrpSpPr>
          <p:cNvPr id="2" name="Group 8"/>
          <p:cNvGrpSpPr>
            <a:grpSpLocks/>
          </p:cNvGrpSpPr>
          <p:nvPr/>
        </p:nvGrpSpPr>
        <p:grpSpPr bwMode="auto">
          <a:xfrm>
            <a:off x="5194296" y="3660775"/>
            <a:ext cx="596900" cy="1066800"/>
            <a:chOff x="2975" y="1152"/>
            <a:chExt cx="376" cy="672"/>
          </a:xfrm>
        </p:grpSpPr>
        <p:sp>
          <p:nvSpPr>
            <p:cNvPr id="31779" name="AutoShape 9"/>
            <p:cNvSpPr>
              <a:spLocks noChangeArrowheads="1"/>
            </p:cNvSpPr>
            <p:nvPr/>
          </p:nvSpPr>
          <p:spPr bwMode="auto">
            <a:xfrm>
              <a:off x="2975" y="1152"/>
              <a:ext cx="371" cy="672"/>
            </a:xfrm>
            <a:prstGeom prst="can">
              <a:avLst>
                <a:gd name="adj" fmla="val 16176"/>
              </a:avLst>
            </a:prstGeom>
            <a:solidFill>
              <a:schemeClr val="accent1"/>
            </a:solidFill>
            <a:ln w="12700">
              <a:solidFill>
                <a:schemeClr val="bg1"/>
              </a:solidFill>
              <a:round/>
              <a:headEnd/>
              <a:tailEnd/>
            </a:ln>
          </p:spPr>
          <p:txBody>
            <a:bodyPr wrap="none" anchor="ctr"/>
            <a:lstStyle/>
            <a:p>
              <a:endParaRPr lang="en-US" dirty="0"/>
            </a:p>
          </p:txBody>
        </p:sp>
        <p:sp>
          <p:nvSpPr>
            <p:cNvPr id="31780" name="Text Box 10"/>
            <p:cNvSpPr txBox="1">
              <a:spLocks noChangeArrowheads="1"/>
            </p:cNvSpPr>
            <p:nvPr/>
          </p:nvSpPr>
          <p:spPr bwMode="auto">
            <a:xfrm>
              <a:off x="3007" y="1205"/>
              <a:ext cx="344" cy="388"/>
            </a:xfrm>
            <a:prstGeom prst="rect">
              <a:avLst/>
            </a:prstGeom>
            <a:noFill/>
            <a:ln w="12700">
              <a:noFill/>
              <a:miter lim="800000"/>
              <a:headEnd/>
              <a:tailEnd/>
            </a:ln>
          </p:spPr>
          <p:txBody>
            <a:bodyPr wrap="square" lIns="0" rIns="0">
              <a:spAutoFit/>
            </a:bodyPr>
            <a:lstStyle/>
            <a:p>
              <a:pPr>
                <a:lnSpc>
                  <a:spcPct val="80000"/>
                </a:lnSpc>
                <a:buClr>
                  <a:schemeClr val="accent1"/>
                </a:buClr>
                <a:buFont typeface="ＭＳ Ｐゴシック" charset="-128"/>
                <a:buNone/>
              </a:pPr>
              <a:r>
                <a:rPr lang="en-US" sz="1400" dirty="0"/>
                <a:t>Save</a:t>
              </a:r>
              <a:br>
                <a:rPr lang="en-US" sz="1400" dirty="0"/>
              </a:br>
              <a:r>
                <a:rPr lang="en-US" sz="1400" dirty="0"/>
                <a:t>up to</a:t>
              </a:r>
              <a:br>
                <a:rPr lang="en-US" sz="1400" dirty="0"/>
              </a:br>
              <a:r>
                <a:rPr lang="en-US" sz="1400" dirty="0"/>
                <a:t>95%</a:t>
              </a:r>
            </a:p>
          </p:txBody>
        </p:sp>
        <p:sp>
          <p:nvSpPr>
            <p:cNvPr id="31781" name="AutoShape 11"/>
            <p:cNvSpPr>
              <a:spLocks noChangeArrowheads="1"/>
            </p:cNvSpPr>
            <p:nvPr/>
          </p:nvSpPr>
          <p:spPr bwMode="auto">
            <a:xfrm>
              <a:off x="2975" y="1737"/>
              <a:ext cx="371" cy="87"/>
            </a:xfrm>
            <a:prstGeom prst="can">
              <a:avLst>
                <a:gd name="adj" fmla="val 50000"/>
              </a:avLst>
            </a:prstGeom>
            <a:solidFill>
              <a:schemeClr val="tx2"/>
            </a:solidFill>
            <a:ln w="12700">
              <a:solidFill>
                <a:schemeClr val="bg1"/>
              </a:solidFill>
              <a:round/>
              <a:headEnd/>
              <a:tailEnd/>
            </a:ln>
          </p:spPr>
          <p:txBody>
            <a:bodyPr wrap="none" anchor="ctr"/>
            <a:lstStyle/>
            <a:p>
              <a:endParaRPr lang="en-US" dirty="0"/>
            </a:p>
          </p:txBody>
        </p:sp>
      </p:grpSp>
      <p:grpSp>
        <p:nvGrpSpPr>
          <p:cNvPr id="3" name="Group 12"/>
          <p:cNvGrpSpPr>
            <a:grpSpLocks/>
          </p:cNvGrpSpPr>
          <p:nvPr/>
        </p:nvGrpSpPr>
        <p:grpSpPr bwMode="auto">
          <a:xfrm>
            <a:off x="869954" y="1295400"/>
            <a:ext cx="654050" cy="1158875"/>
            <a:chOff x="2964" y="2045"/>
            <a:chExt cx="412" cy="730"/>
          </a:xfrm>
        </p:grpSpPr>
        <p:sp>
          <p:nvSpPr>
            <p:cNvPr id="31776" name="AutoShape 13"/>
            <p:cNvSpPr>
              <a:spLocks noChangeArrowheads="1"/>
            </p:cNvSpPr>
            <p:nvPr/>
          </p:nvSpPr>
          <p:spPr bwMode="auto">
            <a:xfrm>
              <a:off x="2964" y="2103"/>
              <a:ext cx="371" cy="672"/>
            </a:xfrm>
            <a:prstGeom prst="can">
              <a:avLst>
                <a:gd name="adj" fmla="val 16176"/>
              </a:avLst>
            </a:prstGeom>
            <a:solidFill>
              <a:schemeClr val="accent1"/>
            </a:solidFill>
            <a:ln w="12700">
              <a:solidFill>
                <a:schemeClr val="bg1"/>
              </a:solidFill>
              <a:round/>
              <a:headEnd/>
              <a:tailEnd/>
            </a:ln>
          </p:spPr>
          <p:txBody>
            <a:bodyPr wrap="none" anchor="ctr"/>
            <a:lstStyle/>
            <a:p>
              <a:endParaRPr lang="en-US" dirty="0"/>
            </a:p>
          </p:txBody>
        </p:sp>
        <p:sp>
          <p:nvSpPr>
            <p:cNvPr id="31777" name="AutoShape 14"/>
            <p:cNvSpPr>
              <a:spLocks noChangeArrowheads="1"/>
            </p:cNvSpPr>
            <p:nvPr/>
          </p:nvSpPr>
          <p:spPr bwMode="auto">
            <a:xfrm>
              <a:off x="2964" y="2381"/>
              <a:ext cx="371" cy="394"/>
            </a:xfrm>
            <a:prstGeom prst="can">
              <a:avLst>
                <a:gd name="adj" fmla="val 24769"/>
              </a:avLst>
            </a:prstGeom>
            <a:solidFill>
              <a:schemeClr val="tx2"/>
            </a:solidFill>
            <a:ln w="12700">
              <a:solidFill>
                <a:schemeClr val="bg1"/>
              </a:solidFill>
              <a:round/>
              <a:headEnd/>
              <a:tailEnd/>
            </a:ln>
          </p:spPr>
          <p:txBody>
            <a:bodyPr wrap="none" anchor="ctr"/>
            <a:lstStyle/>
            <a:p>
              <a:endParaRPr lang="en-US" dirty="0"/>
            </a:p>
          </p:txBody>
        </p:sp>
        <p:sp>
          <p:nvSpPr>
            <p:cNvPr id="31778" name="Text Box 15"/>
            <p:cNvSpPr txBox="1">
              <a:spLocks noChangeArrowheads="1"/>
            </p:cNvSpPr>
            <p:nvPr/>
          </p:nvSpPr>
          <p:spPr bwMode="auto">
            <a:xfrm>
              <a:off x="3007" y="2045"/>
              <a:ext cx="369" cy="384"/>
            </a:xfrm>
            <a:prstGeom prst="rect">
              <a:avLst/>
            </a:prstGeom>
            <a:noFill/>
            <a:ln w="12700">
              <a:noFill/>
              <a:miter lim="800000"/>
              <a:headEnd/>
              <a:tailEnd/>
            </a:ln>
          </p:spPr>
          <p:txBody>
            <a:bodyPr wrap="square" lIns="0" rIns="0">
              <a:spAutoFit/>
            </a:bodyPr>
            <a:lstStyle/>
            <a:p>
              <a:pPr>
                <a:lnSpc>
                  <a:spcPct val="80000"/>
                </a:lnSpc>
                <a:buClr>
                  <a:schemeClr val="accent1"/>
                </a:buClr>
                <a:buFont typeface="ＭＳ Ｐゴシック" charset="-128"/>
                <a:buNone/>
              </a:pPr>
              <a:r>
                <a:rPr lang="en-US" sz="1400" dirty="0"/>
                <a:t>Save</a:t>
              </a:r>
              <a:br>
                <a:rPr lang="en-US" sz="1400" dirty="0"/>
              </a:br>
              <a:r>
                <a:rPr lang="en-US" sz="1400" dirty="0"/>
                <a:t>up to</a:t>
              </a:r>
              <a:br>
                <a:rPr lang="en-US" sz="1400" dirty="0"/>
              </a:br>
              <a:r>
                <a:rPr lang="en-US" sz="1400" dirty="0"/>
                <a:t>46%</a:t>
              </a:r>
            </a:p>
          </p:txBody>
        </p:sp>
      </p:grpSp>
      <p:grpSp>
        <p:nvGrpSpPr>
          <p:cNvPr id="4" name="Group 16"/>
          <p:cNvGrpSpPr>
            <a:grpSpLocks/>
          </p:cNvGrpSpPr>
          <p:nvPr/>
        </p:nvGrpSpPr>
        <p:grpSpPr bwMode="auto">
          <a:xfrm>
            <a:off x="869957" y="3048000"/>
            <a:ext cx="588963" cy="1139825"/>
            <a:chOff x="2964" y="3021"/>
            <a:chExt cx="371" cy="718"/>
          </a:xfrm>
        </p:grpSpPr>
        <p:sp>
          <p:nvSpPr>
            <p:cNvPr id="31773" name="AutoShape 17"/>
            <p:cNvSpPr>
              <a:spLocks noChangeArrowheads="1"/>
            </p:cNvSpPr>
            <p:nvPr/>
          </p:nvSpPr>
          <p:spPr bwMode="auto">
            <a:xfrm>
              <a:off x="2964" y="3067"/>
              <a:ext cx="371" cy="672"/>
            </a:xfrm>
            <a:prstGeom prst="can">
              <a:avLst>
                <a:gd name="adj" fmla="val 16176"/>
              </a:avLst>
            </a:prstGeom>
            <a:solidFill>
              <a:schemeClr val="accent1"/>
            </a:solidFill>
            <a:ln w="12700">
              <a:solidFill>
                <a:schemeClr val="bg1"/>
              </a:solidFill>
              <a:round/>
              <a:headEnd/>
              <a:tailEnd/>
            </a:ln>
          </p:spPr>
          <p:txBody>
            <a:bodyPr wrap="none" anchor="ctr"/>
            <a:lstStyle/>
            <a:p>
              <a:endParaRPr lang="en-US" dirty="0"/>
            </a:p>
          </p:txBody>
        </p:sp>
        <p:sp>
          <p:nvSpPr>
            <p:cNvPr id="31774" name="AutoShape 18"/>
            <p:cNvSpPr>
              <a:spLocks noChangeArrowheads="1"/>
            </p:cNvSpPr>
            <p:nvPr/>
          </p:nvSpPr>
          <p:spPr bwMode="auto">
            <a:xfrm>
              <a:off x="2964" y="3261"/>
              <a:ext cx="371" cy="478"/>
            </a:xfrm>
            <a:prstGeom prst="can">
              <a:avLst>
                <a:gd name="adj" fmla="val 29750"/>
              </a:avLst>
            </a:prstGeom>
            <a:solidFill>
              <a:schemeClr val="tx2"/>
            </a:solidFill>
            <a:ln w="12700">
              <a:solidFill>
                <a:schemeClr val="bg1"/>
              </a:solidFill>
              <a:round/>
              <a:headEnd/>
              <a:tailEnd/>
            </a:ln>
          </p:spPr>
          <p:txBody>
            <a:bodyPr wrap="none" anchor="ctr"/>
            <a:lstStyle/>
            <a:p>
              <a:endParaRPr lang="en-US" dirty="0"/>
            </a:p>
          </p:txBody>
        </p:sp>
        <p:sp>
          <p:nvSpPr>
            <p:cNvPr id="31775" name="Text Box 19"/>
            <p:cNvSpPr txBox="1">
              <a:spLocks noChangeArrowheads="1"/>
            </p:cNvSpPr>
            <p:nvPr/>
          </p:nvSpPr>
          <p:spPr bwMode="auto">
            <a:xfrm>
              <a:off x="3007" y="3021"/>
              <a:ext cx="321" cy="384"/>
            </a:xfrm>
            <a:prstGeom prst="rect">
              <a:avLst/>
            </a:prstGeom>
            <a:noFill/>
            <a:ln w="12700">
              <a:noFill/>
              <a:miter lim="800000"/>
              <a:headEnd/>
              <a:tailEnd/>
            </a:ln>
          </p:spPr>
          <p:txBody>
            <a:bodyPr wrap="square" lIns="0" rIns="0">
              <a:spAutoFit/>
            </a:bodyPr>
            <a:lstStyle/>
            <a:p>
              <a:pPr>
                <a:lnSpc>
                  <a:spcPct val="80000"/>
                </a:lnSpc>
                <a:buClr>
                  <a:schemeClr val="accent1"/>
                </a:buClr>
                <a:buFont typeface="ＭＳ Ｐゴシック" charset="-128"/>
                <a:buNone/>
              </a:pPr>
              <a:r>
                <a:rPr lang="en-US" sz="1400" dirty="0"/>
                <a:t>Save</a:t>
              </a:r>
              <a:br>
                <a:rPr lang="en-US" sz="1400" dirty="0"/>
              </a:br>
              <a:r>
                <a:rPr lang="en-US" sz="1400" dirty="0"/>
                <a:t>up to</a:t>
              </a:r>
              <a:br>
                <a:rPr lang="en-US" sz="1400" dirty="0"/>
              </a:br>
              <a:r>
                <a:rPr lang="en-US" sz="1400" dirty="0"/>
                <a:t>33%</a:t>
              </a:r>
            </a:p>
          </p:txBody>
        </p:sp>
      </p:grpSp>
      <p:grpSp>
        <p:nvGrpSpPr>
          <p:cNvPr id="5" name="Group 20"/>
          <p:cNvGrpSpPr>
            <a:grpSpLocks/>
          </p:cNvGrpSpPr>
          <p:nvPr/>
        </p:nvGrpSpPr>
        <p:grpSpPr bwMode="auto">
          <a:xfrm>
            <a:off x="5181601" y="687388"/>
            <a:ext cx="588963" cy="1066800"/>
            <a:chOff x="303" y="1152"/>
            <a:chExt cx="371" cy="672"/>
          </a:xfrm>
        </p:grpSpPr>
        <p:sp>
          <p:nvSpPr>
            <p:cNvPr id="31770" name="AutoShape 21"/>
            <p:cNvSpPr>
              <a:spLocks noChangeArrowheads="1"/>
            </p:cNvSpPr>
            <p:nvPr/>
          </p:nvSpPr>
          <p:spPr bwMode="auto">
            <a:xfrm>
              <a:off x="303" y="1152"/>
              <a:ext cx="371" cy="672"/>
            </a:xfrm>
            <a:prstGeom prst="can">
              <a:avLst>
                <a:gd name="adj" fmla="val 16176"/>
              </a:avLst>
            </a:prstGeom>
            <a:solidFill>
              <a:schemeClr val="accent1"/>
            </a:solidFill>
            <a:ln w="12700">
              <a:solidFill>
                <a:schemeClr val="bg1"/>
              </a:solidFill>
              <a:round/>
              <a:headEnd/>
              <a:tailEnd/>
            </a:ln>
          </p:spPr>
          <p:txBody>
            <a:bodyPr wrap="none" anchor="ctr"/>
            <a:lstStyle/>
            <a:p>
              <a:endParaRPr lang="en-US" dirty="0"/>
            </a:p>
          </p:txBody>
        </p:sp>
        <p:sp>
          <p:nvSpPr>
            <p:cNvPr id="31771" name="AutoShape 22"/>
            <p:cNvSpPr>
              <a:spLocks noChangeArrowheads="1"/>
            </p:cNvSpPr>
            <p:nvPr/>
          </p:nvSpPr>
          <p:spPr bwMode="auto">
            <a:xfrm>
              <a:off x="303" y="1641"/>
              <a:ext cx="371" cy="183"/>
            </a:xfrm>
            <a:prstGeom prst="can">
              <a:avLst>
                <a:gd name="adj" fmla="val 50000"/>
              </a:avLst>
            </a:prstGeom>
            <a:solidFill>
              <a:schemeClr val="tx2"/>
            </a:solidFill>
            <a:ln w="12700">
              <a:solidFill>
                <a:schemeClr val="bg1"/>
              </a:solidFill>
              <a:round/>
              <a:headEnd/>
              <a:tailEnd/>
            </a:ln>
          </p:spPr>
          <p:txBody>
            <a:bodyPr wrap="none" anchor="ctr"/>
            <a:lstStyle/>
            <a:p>
              <a:endParaRPr lang="en-US" dirty="0"/>
            </a:p>
          </p:txBody>
        </p:sp>
        <p:sp>
          <p:nvSpPr>
            <p:cNvPr id="31772" name="Text Box 23"/>
            <p:cNvSpPr txBox="1">
              <a:spLocks noChangeArrowheads="1"/>
            </p:cNvSpPr>
            <p:nvPr/>
          </p:nvSpPr>
          <p:spPr bwMode="auto">
            <a:xfrm>
              <a:off x="318" y="1205"/>
              <a:ext cx="321" cy="384"/>
            </a:xfrm>
            <a:prstGeom prst="rect">
              <a:avLst/>
            </a:prstGeom>
            <a:noFill/>
            <a:ln w="12700">
              <a:noFill/>
              <a:miter lim="800000"/>
              <a:headEnd/>
              <a:tailEnd/>
            </a:ln>
          </p:spPr>
          <p:txBody>
            <a:bodyPr wrap="square" lIns="0" rIns="0">
              <a:spAutoFit/>
            </a:bodyPr>
            <a:lstStyle/>
            <a:p>
              <a:pPr>
                <a:lnSpc>
                  <a:spcPct val="80000"/>
                </a:lnSpc>
                <a:buClr>
                  <a:schemeClr val="accent1"/>
                </a:buClr>
                <a:buFont typeface="ＭＳ Ｐゴシック" charset="-128"/>
                <a:buNone/>
              </a:pPr>
              <a:r>
                <a:rPr lang="en-US" sz="1400" dirty="0"/>
                <a:t>Save</a:t>
              </a:r>
              <a:br>
                <a:rPr lang="en-US" sz="1400" dirty="0"/>
              </a:br>
              <a:r>
                <a:rPr lang="en-US" sz="1400" dirty="0"/>
                <a:t>over</a:t>
              </a:r>
              <a:br>
                <a:rPr lang="en-US" sz="1400" dirty="0"/>
              </a:br>
              <a:r>
                <a:rPr lang="en-US" sz="1400" dirty="0"/>
                <a:t>80%</a:t>
              </a:r>
            </a:p>
          </p:txBody>
        </p:sp>
      </p:grpSp>
      <p:grpSp>
        <p:nvGrpSpPr>
          <p:cNvPr id="6" name="Group 24"/>
          <p:cNvGrpSpPr>
            <a:grpSpLocks/>
          </p:cNvGrpSpPr>
          <p:nvPr/>
        </p:nvGrpSpPr>
        <p:grpSpPr bwMode="auto">
          <a:xfrm>
            <a:off x="5181601" y="2130425"/>
            <a:ext cx="609601" cy="1066800"/>
            <a:chOff x="303" y="2875"/>
            <a:chExt cx="384" cy="672"/>
          </a:xfrm>
        </p:grpSpPr>
        <p:sp>
          <p:nvSpPr>
            <p:cNvPr id="31767" name="AutoShape 25"/>
            <p:cNvSpPr>
              <a:spLocks noChangeArrowheads="1"/>
            </p:cNvSpPr>
            <p:nvPr/>
          </p:nvSpPr>
          <p:spPr bwMode="auto">
            <a:xfrm>
              <a:off x="303" y="2875"/>
              <a:ext cx="371" cy="672"/>
            </a:xfrm>
            <a:prstGeom prst="can">
              <a:avLst>
                <a:gd name="adj" fmla="val 16176"/>
              </a:avLst>
            </a:prstGeom>
            <a:solidFill>
              <a:schemeClr val="accent1"/>
            </a:solidFill>
            <a:ln w="12700">
              <a:solidFill>
                <a:schemeClr val="bg1"/>
              </a:solidFill>
              <a:round/>
              <a:headEnd/>
              <a:tailEnd/>
            </a:ln>
          </p:spPr>
          <p:txBody>
            <a:bodyPr wrap="none" anchor="ctr"/>
            <a:lstStyle/>
            <a:p>
              <a:endParaRPr lang="en-US" dirty="0"/>
            </a:p>
          </p:txBody>
        </p:sp>
        <p:sp>
          <p:nvSpPr>
            <p:cNvPr id="31768" name="AutoShape 26"/>
            <p:cNvSpPr>
              <a:spLocks noChangeArrowheads="1"/>
            </p:cNvSpPr>
            <p:nvPr/>
          </p:nvSpPr>
          <p:spPr bwMode="auto">
            <a:xfrm>
              <a:off x="303" y="3364"/>
              <a:ext cx="371" cy="183"/>
            </a:xfrm>
            <a:prstGeom prst="can">
              <a:avLst>
                <a:gd name="adj" fmla="val 50000"/>
              </a:avLst>
            </a:prstGeom>
            <a:solidFill>
              <a:schemeClr val="tx2"/>
            </a:solidFill>
            <a:ln w="12700">
              <a:solidFill>
                <a:schemeClr val="bg1"/>
              </a:solidFill>
              <a:round/>
              <a:headEnd/>
              <a:tailEnd/>
            </a:ln>
          </p:spPr>
          <p:txBody>
            <a:bodyPr wrap="none" anchor="ctr"/>
            <a:lstStyle/>
            <a:p>
              <a:endParaRPr lang="en-US" dirty="0"/>
            </a:p>
          </p:txBody>
        </p:sp>
        <p:sp>
          <p:nvSpPr>
            <p:cNvPr id="31769" name="Text Box 27"/>
            <p:cNvSpPr txBox="1">
              <a:spLocks noChangeArrowheads="1"/>
            </p:cNvSpPr>
            <p:nvPr/>
          </p:nvSpPr>
          <p:spPr bwMode="auto">
            <a:xfrm>
              <a:off x="366" y="2928"/>
              <a:ext cx="321" cy="384"/>
            </a:xfrm>
            <a:prstGeom prst="rect">
              <a:avLst/>
            </a:prstGeom>
            <a:noFill/>
            <a:ln w="12700">
              <a:noFill/>
              <a:miter lim="800000"/>
              <a:headEnd/>
              <a:tailEnd/>
            </a:ln>
          </p:spPr>
          <p:txBody>
            <a:bodyPr wrap="square" lIns="0" rIns="0">
              <a:spAutoFit/>
            </a:bodyPr>
            <a:lstStyle/>
            <a:p>
              <a:pPr>
                <a:lnSpc>
                  <a:spcPct val="80000"/>
                </a:lnSpc>
                <a:buClr>
                  <a:schemeClr val="accent1"/>
                </a:buClr>
                <a:buFont typeface="ＭＳ Ｐゴシック" charset="-128"/>
                <a:buNone/>
              </a:pPr>
              <a:r>
                <a:rPr lang="en-US" sz="1400" dirty="0"/>
                <a:t>Save</a:t>
              </a:r>
              <a:br>
                <a:rPr lang="en-US" sz="1400" dirty="0"/>
              </a:br>
              <a:r>
                <a:rPr lang="en-US" sz="1400" dirty="0"/>
                <a:t>over</a:t>
              </a:r>
              <a:br>
                <a:rPr lang="en-US" sz="1400" dirty="0"/>
              </a:br>
              <a:r>
                <a:rPr lang="en-US" sz="1400" dirty="0"/>
                <a:t>80%</a:t>
              </a:r>
            </a:p>
          </p:txBody>
        </p:sp>
      </p:grpSp>
      <p:sp>
        <p:nvSpPr>
          <p:cNvPr id="31757" name="Text Box 29"/>
          <p:cNvSpPr txBox="1">
            <a:spLocks noChangeArrowheads="1"/>
          </p:cNvSpPr>
          <p:nvPr/>
        </p:nvSpPr>
        <p:spPr bwMode="auto">
          <a:xfrm>
            <a:off x="1565275" y="4684713"/>
            <a:ext cx="3390900" cy="1754326"/>
          </a:xfrm>
          <a:prstGeom prst="rect">
            <a:avLst/>
          </a:prstGeom>
          <a:noFill/>
          <a:ln w="12700">
            <a:noFill/>
            <a:miter lim="800000"/>
            <a:headEnd/>
            <a:tailEnd/>
          </a:ln>
        </p:spPr>
        <p:txBody>
          <a:bodyPr>
            <a:spAutoFit/>
          </a:bodyPr>
          <a:lstStyle/>
          <a:p>
            <a:pPr>
              <a:spcAft>
                <a:spcPct val="25000"/>
              </a:spcAft>
              <a:buClr>
                <a:schemeClr val="accent1"/>
              </a:buClr>
              <a:buFont typeface="ＭＳ Ｐゴシック" charset="-128"/>
              <a:buNone/>
            </a:pPr>
            <a:r>
              <a:rPr lang="en-US" dirty="0"/>
              <a:t>Thin Replication </a:t>
            </a:r>
            <a:br>
              <a:rPr lang="en-US" dirty="0"/>
            </a:br>
            <a:r>
              <a:rPr lang="en-US" dirty="0"/>
              <a:t>(</a:t>
            </a:r>
            <a:r>
              <a:rPr lang="en-US" dirty="0" smtClean="0"/>
              <a:t>SnapVault</a:t>
            </a:r>
            <a:r>
              <a:rPr lang="en-US" sz="1400" baseline="50000" dirty="0" smtClean="0"/>
              <a:t>®</a:t>
            </a:r>
            <a:r>
              <a:rPr lang="en-US" dirty="0"/>
              <a:t> </a:t>
            </a:r>
            <a:r>
              <a:rPr lang="en-US" dirty="0" smtClean="0"/>
              <a:t>and SnapMirror</a:t>
            </a:r>
            <a:r>
              <a:rPr lang="en-US" sz="1400" baseline="50000" dirty="0"/>
              <a:t>®</a:t>
            </a:r>
            <a:r>
              <a:rPr lang="en-US" dirty="0"/>
              <a:t>)</a:t>
            </a:r>
            <a:br>
              <a:rPr lang="en-US" dirty="0"/>
            </a:br>
            <a:r>
              <a:rPr lang="en-US" sz="1600" dirty="0"/>
              <a:t>Make data copies for disaster recovery and backup using a minimal amount of space.</a:t>
            </a:r>
          </a:p>
        </p:txBody>
      </p:sp>
      <p:grpSp>
        <p:nvGrpSpPr>
          <p:cNvPr id="7" name="Group 34"/>
          <p:cNvGrpSpPr>
            <a:grpSpLocks/>
          </p:cNvGrpSpPr>
          <p:nvPr/>
        </p:nvGrpSpPr>
        <p:grpSpPr bwMode="auto">
          <a:xfrm>
            <a:off x="887413" y="4867275"/>
            <a:ext cx="636587" cy="1066800"/>
            <a:chOff x="2975" y="1152"/>
            <a:chExt cx="401" cy="672"/>
          </a:xfrm>
        </p:grpSpPr>
        <p:sp>
          <p:nvSpPr>
            <p:cNvPr id="31764" name="AutoShape 35"/>
            <p:cNvSpPr>
              <a:spLocks noChangeArrowheads="1"/>
            </p:cNvSpPr>
            <p:nvPr/>
          </p:nvSpPr>
          <p:spPr bwMode="auto">
            <a:xfrm>
              <a:off x="2975" y="1152"/>
              <a:ext cx="371" cy="672"/>
            </a:xfrm>
            <a:prstGeom prst="can">
              <a:avLst>
                <a:gd name="adj" fmla="val 16176"/>
              </a:avLst>
            </a:prstGeom>
            <a:solidFill>
              <a:schemeClr val="accent1"/>
            </a:solidFill>
            <a:ln w="12700">
              <a:solidFill>
                <a:schemeClr val="bg1"/>
              </a:solidFill>
              <a:round/>
              <a:headEnd/>
              <a:tailEnd/>
            </a:ln>
          </p:spPr>
          <p:txBody>
            <a:bodyPr wrap="none" anchor="ctr"/>
            <a:lstStyle/>
            <a:p>
              <a:endParaRPr lang="en-US" dirty="0"/>
            </a:p>
          </p:txBody>
        </p:sp>
        <p:sp>
          <p:nvSpPr>
            <p:cNvPr id="31765" name="Text Box 36"/>
            <p:cNvSpPr txBox="1">
              <a:spLocks noChangeArrowheads="1"/>
            </p:cNvSpPr>
            <p:nvPr/>
          </p:nvSpPr>
          <p:spPr bwMode="auto">
            <a:xfrm>
              <a:off x="3007" y="1205"/>
              <a:ext cx="369" cy="384"/>
            </a:xfrm>
            <a:prstGeom prst="rect">
              <a:avLst/>
            </a:prstGeom>
            <a:noFill/>
            <a:ln w="12700">
              <a:noFill/>
              <a:miter lim="800000"/>
              <a:headEnd/>
              <a:tailEnd/>
            </a:ln>
          </p:spPr>
          <p:txBody>
            <a:bodyPr wrap="square" lIns="0" rIns="0">
              <a:spAutoFit/>
            </a:bodyPr>
            <a:lstStyle/>
            <a:p>
              <a:pPr>
                <a:lnSpc>
                  <a:spcPct val="80000"/>
                </a:lnSpc>
                <a:buClr>
                  <a:schemeClr val="accent1"/>
                </a:buClr>
                <a:buFont typeface="ＭＳ Ｐゴシック" charset="-128"/>
                <a:buNone/>
              </a:pPr>
              <a:r>
                <a:rPr lang="en-US" sz="1400" dirty="0"/>
                <a:t>Save</a:t>
              </a:r>
              <a:br>
                <a:rPr lang="en-US" sz="1400" dirty="0"/>
              </a:br>
              <a:r>
                <a:rPr lang="en-US" sz="1400" dirty="0"/>
                <a:t>up to</a:t>
              </a:r>
              <a:br>
                <a:rPr lang="en-US" sz="1400" dirty="0"/>
              </a:br>
              <a:r>
                <a:rPr lang="en-US" sz="1400" dirty="0"/>
                <a:t>95%</a:t>
              </a:r>
            </a:p>
          </p:txBody>
        </p:sp>
        <p:sp>
          <p:nvSpPr>
            <p:cNvPr id="31766" name="AutoShape 37"/>
            <p:cNvSpPr>
              <a:spLocks noChangeArrowheads="1"/>
            </p:cNvSpPr>
            <p:nvPr/>
          </p:nvSpPr>
          <p:spPr bwMode="auto">
            <a:xfrm>
              <a:off x="2975" y="1737"/>
              <a:ext cx="371" cy="87"/>
            </a:xfrm>
            <a:prstGeom prst="can">
              <a:avLst>
                <a:gd name="adj" fmla="val 50000"/>
              </a:avLst>
            </a:prstGeom>
            <a:solidFill>
              <a:schemeClr val="tx2"/>
            </a:solidFill>
            <a:ln w="12700">
              <a:solidFill>
                <a:schemeClr val="bg1"/>
              </a:solidFill>
              <a:round/>
              <a:headEnd/>
              <a:tailEnd/>
            </a:ln>
          </p:spPr>
          <p:txBody>
            <a:bodyPr wrap="none" anchor="ctr"/>
            <a:lstStyle/>
            <a:p>
              <a:endParaRPr lang="en-US" dirty="0"/>
            </a:p>
          </p:txBody>
        </p:sp>
      </p:grpSp>
      <p:sp>
        <p:nvSpPr>
          <p:cNvPr id="31759" name="Rectangle 7"/>
          <p:cNvSpPr>
            <a:spLocks noChangeArrowheads="1"/>
          </p:cNvSpPr>
          <p:nvPr/>
        </p:nvSpPr>
        <p:spPr bwMode="auto">
          <a:xfrm>
            <a:off x="5930900" y="5068888"/>
            <a:ext cx="2895600" cy="1219200"/>
          </a:xfrm>
          <a:prstGeom prst="rect">
            <a:avLst/>
          </a:prstGeom>
          <a:noFill/>
          <a:ln w="9525">
            <a:noFill/>
            <a:miter lim="800000"/>
            <a:headEnd/>
            <a:tailEnd/>
          </a:ln>
        </p:spPr>
        <p:txBody>
          <a:bodyPr/>
          <a:lstStyle/>
          <a:p>
            <a:pPr eaLnBrk="0" hangingPunct="0">
              <a:spcAft>
                <a:spcPct val="25000"/>
              </a:spcAft>
              <a:buClr>
                <a:schemeClr val="accent1"/>
              </a:buClr>
              <a:buFont typeface="Webdings" charset="2"/>
              <a:buNone/>
            </a:pPr>
            <a:r>
              <a:rPr lang="en-US" dirty="0"/>
              <a:t>Data Compression</a:t>
            </a:r>
            <a:r>
              <a:rPr lang="en-US" sz="2800" dirty="0"/>
              <a:t/>
            </a:r>
            <a:br>
              <a:rPr lang="en-US" sz="2800" dirty="0"/>
            </a:br>
            <a:r>
              <a:rPr lang="en-US" sz="1600" dirty="0" smtClean="0"/>
              <a:t>Removes redundant data patterns in </a:t>
            </a:r>
            <a:r>
              <a:rPr lang="en-US" sz="1600" dirty="0"/>
              <a:t>primary and secondary storage.</a:t>
            </a:r>
          </a:p>
        </p:txBody>
      </p:sp>
      <p:grpSp>
        <p:nvGrpSpPr>
          <p:cNvPr id="8" name="Group 8"/>
          <p:cNvGrpSpPr>
            <a:grpSpLocks/>
          </p:cNvGrpSpPr>
          <p:nvPr/>
        </p:nvGrpSpPr>
        <p:grpSpPr bwMode="auto">
          <a:xfrm>
            <a:off x="5222876" y="5143500"/>
            <a:ext cx="588963" cy="1066800"/>
            <a:chOff x="2975" y="1152"/>
            <a:chExt cx="371" cy="672"/>
          </a:xfrm>
        </p:grpSpPr>
        <p:sp>
          <p:nvSpPr>
            <p:cNvPr id="31761" name="AutoShape 9"/>
            <p:cNvSpPr>
              <a:spLocks noChangeArrowheads="1"/>
            </p:cNvSpPr>
            <p:nvPr/>
          </p:nvSpPr>
          <p:spPr bwMode="auto">
            <a:xfrm>
              <a:off x="2975" y="1152"/>
              <a:ext cx="371" cy="672"/>
            </a:xfrm>
            <a:prstGeom prst="can">
              <a:avLst>
                <a:gd name="adj" fmla="val 16176"/>
              </a:avLst>
            </a:prstGeom>
            <a:solidFill>
              <a:schemeClr val="accent1"/>
            </a:solidFill>
            <a:ln w="12700">
              <a:solidFill>
                <a:schemeClr val="bg1"/>
              </a:solidFill>
              <a:round/>
              <a:headEnd/>
              <a:tailEnd/>
            </a:ln>
          </p:spPr>
          <p:txBody>
            <a:bodyPr wrap="none" anchor="ctr"/>
            <a:lstStyle/>
            <a:p>
              <a:endParaRPr lang="en-US" dirty="0"/>
            </a:p>
          </p:txBody>
        </p:sp>
        <p:sp>
          <p:nvSpPr>
            <p:cNvPr id="31762" name="Text Box 10"/>
            <p:cNvSpPr txBox="1">
              <a:spLocks noChangeArrowheads="1"/>
            </p:cNvSpPr>
            <p:nvPr/>
          </p:nvSpPr>
          <p:spPr bwMode="auto">
            <a:xfrm>
              <a:off x="3007" y="1205"/>
              <a:ext cx="326" cy="388"/>
            </a:xfrm>
            <a:prstGeom prst="rect">
              <a:avLst/>
            </a:prstGeom>
            <a:noFill/>
            <a:ln w="12700">
              <a:noFill/>
              <a:miter lim="800000"/>
              <a:headEnd/>
              <a:tailEnd/>
            </a:ln>
          </p:spPr>
          <p:txBody>
            <a:bodyPr wrap="square" lIns="0" rIns="0">
              <a:spAutoFit/>
            </a:bodyPr>
            <a:lstStyle/>
            <a:p>
              <a:pPr>
                <a:lnSpc>
                  <a:spcPct val="80000"/>
                </a:lnSpc>
                <a:buClr>
                  <a:schemeClr val="accent1"/>
                </a:buClr>
                <a:buFont typeface="ＭＳ Ｐゴシック" charset="-128"/>
                <a:buNone/>
              </a:pPr>
              <a:r>
                <a:rPr lang="en-US" sz="1400" dirty="0"/>
                <a:t>Save</a:t>
              </a:r>
              <a:br>
                <a:rPr lang="en-US" sz="1400" dirty="0"/>
              </a:br>
              <a:r>
                <a:rPr lang="en-US" sz="1400" dirty="0"/>
                <a:t>up to</a:t>
              </a:r>
              <a:br>
                <a:rPr lang="en-US" sz="1400" dirty="0"/>
              </a:br>
              <a:r>
                <a:rPr lang="en-US" sz="1400" dirty="0" smtClean="0"/>
                <a:t>87%</a:t>
              </a:r>
              <a:endParaRPr lang="en-US" sz="1400" dirty="0"/>
            </a:p>
          </p:txBody>
        </p:sp>
        <p:sp>
          <p:nvSpPr>
            <p:cNvPr id="31763" name="AutoShape 11"/>
            <p:cNvSpPr>
              <a:spLocks noChangeArrowheads="1"/>
            </p:cNvSpPr>
            <p:nvPr/>
          </p:nvSpPr>
          <p:spPr bwMode="auto">
            <a:xfrm>
              <a:off x="2975" y="1704"/>
              <a:ext cx="371" cy="120"/>
            </a:xfrm>
            <a:prstGeom prst="can">
              <a:avLst>
                <a:gd name="adj" fmla="val 50000"/>
              </a:avLst>
            </a:prstGeom>
            <a:solidFill>
              <a:schemeClr val="tx2"/>
            </a:solidFill>
            <a:ln w="12700">
              <a:solidFill>
                <a:schemeClr val="bg1"/>
              </a:solidFill>
              <a:round/>
              <a:headEnd/>
              <a:tailEnd/>
            </a:ln>
          </p:spPr>
          <p:txBody>
            <a:bodyPr wrap="none" anchor="ctr"/>
            <a:lstStyle/>
            <a:p>
              <a:endParaRPr lang="en-US" dirty="0"/>
            </a:p>
          </p:txBody>
        </p:sp>
      </p:grpSp>
      <p:sp>
        <p:nvSpPr>
          <p:cNvPr id="38" name="Slide Number Placeholder 2"/>
          <p:cNvSpPr>
            <a:spLocks noGrp="1"/>
          </p:cNvSpPr>
          <p:nvPr>
            <p:ph type="sldNum" sz="quarter" idx="10"/>
          </p:nvPr>
        </p:nvSpPr>
        <p:spPr>
          <a:xfrm>
            <a:off x="8207597" y="6539817"/>
            <a:ext cx="685800" cy="228600"/>
          </a:xfrm>
        </p:spPr>
        <p:txBody>
          <a:bodyPr/>
          <a:lstStyle/>
          <a:p>
            <a:fld id="{E440D435-7DA4-43AC-9C3F-253C78FDBD1F}" type="slidenum">
              <a:rPr lang="en-US" smtClean="0"/>
              <a:pPr/>
              <a:t>21</a:t>
            </a:fld>
            <a:endParaRPr lang="en-US" dirty="0"/>
          </a:p>
        </p:txBody>
      </p:sp>
      <p:sp>
        <p:nvSpPr>
          <p:cNvPr id="39" name="Rectangle 38"/>
          <p:cNvSpPr/>
          <p:nvPr/>
        </p:nvSpPr>
        <p:spPr bwMode="auto">
          <a:xfrm>
            <a:off x="609600" y="1219200"/>
            <a:ext cx="4343400" cy="5257800"/>
          </a:xfrm>
          <a:prstGeom prst="rect">
            <a:avLst/>
          </a:prstGeom>
          <a:solidFill>
            <a:schemeClr val="bg1">
              <a:alpha val="86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40" name="Rectangle 39"/>
          <p:cNvSpPr/>
          <p:nvPr/>
        </p:nvSpPr>
        <p:spPr bwMode="auto">
          <a:xfrm>
            <a:off x="4876800" y="76200"/>
            <a:ext cx="4343400" cy="3429000"/>
          </a:xfrm>
          <a:prstGeom prst="rect">
            <a:avLst/>
          </a:prstGeom>
          <a:solidFill>
            <a:schemeClr val="bg1">
              <a:alpha val="86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1169988" y="352425"/>
            <a:ext cx="7231062" cy="714375"/>
          </a:xfrm>
        </p:spPr>
        <p:txBody>
          <a:bodyPr/>
          <a:lstStyle/>
          <a:p>
            <a:r>
              <a:rPr lang="en-US" altLang="ja-JP" dirty="0" err="1" smtClean="0">
                <a:solidFill>
                  <a:srgbClr val="000000"/>
                </a:solidFill>
                <a:ea typeface="ＭＳ Ｐゴシック" pitchFamily="34" charset="-128"/>
              </a:rPr>
              <a:t>Compactação</a:t>
            </a:r>
            <a:r>
              <a:rPr lang="en-US" altLang="ja-JP" dirty="0" smtClean="0">
                <a:solidFill>
                  <a:srgbClr val="000000"/>
                </a:solidFill>
                <a:ea typeface="ＭＳ Ｐゴシック" pitchFamily="34" charset="-128"/>
              </a:rPr>
              <a:t> de dados da NetApp</a:t>
            </a:r>
          </a:p>
        </p:txBody>
      </p:sp>
      <p:sp>
        <p:nvSpPr>
          <p:cNvPr id="39938" name="Content Placeholder 2"/>
          <p:cNvSpPr>
            <a:spLocks noGrp="1"/>
          </p:cNvSpPr>
          <p:nvPr>
            <p:ph idx="1"/>
          </p:nvPr>
        </p:nvSpPr>
        <p:spPr>
          <a:xfrm>
            <a:off x="1047750" y="5032375"/>
            <a:ext cx="3475038" cy="1112838"/>
          </a:xfrm>
        </p:spPr>
        <p:txBody>
          <a:bodyPr/>
          <a:lstStyle/>
          <a:p>
            <a:pPr marL="228600" indent="-228600">
              <a:spcBef>
                <a:spcPts val="438"/>
              </a:spcBef>
              <a:buClr>
                <a:srgbClr val="58A618"/>
              </a:buClr>
            </a:pPr>
            <a:r>
              <a:rPr lang="en-US" altLang="ja-JP" sz="1800" smtClean="0">
                <a:solidFill>
                  <a:srgbClr val="000000"/>
                </a:solidFill>
                <a:ea typeface="ＭＳ Ｐゴシック" pitchFamily="34" charset="-128"/>
              </a:rPr>
              <a:t>maior eficiência para mais cargas de trabalho;</a:t>
            </a:r>
          </a:p>
          <a:p>
            <a:pPr marL="228600" indent="-228600">
              <a:spcBef>
                <a:spcPts val="438"/>
              </a:spcBef>
              <a:buClr>
                <a:srgbClr val="58A618"/>
              </a:buClr>
            </a:pPr>
            <a:r>
              <a:rPr lang="en-US" altLang="ja-JP" sz="1800" smtClean="0">
                <a:solidFill>
                  <a:srgbClr val="000000"/>
                </a:solidFill>
                <a:ea typeface="ＭＳ Ｐゴシック" pitchFamily="34" charset="-128"/>
              </a:rPr>
              <a:t>melhor desempenho de gravação.</a:t>
            </a:r>
          </a:p>
        </p:txBody>
      </p:sp>
      <p:sp>
        <p:nvSpPr>
          <p:cNvPr id="39939" name="Slide Number Placeholder 3"/>
          <p:cNvSpPr>
            <a:spLocks noGrp="1"/>
          </p:cNvSpPr>
          <p:nvPr>
            <p:ph type="sldNum" sz="quarter" idx="10"/>
          </p:nvPr>
        </p:nvSpPr>
        <p:spPr>
          <a:noFill/>
        </p:spPr>
        <p:txBody>
          <a:bodyPr/>
          <a:lstStyle/>
          <a:p>
            <a:fld id="{BDB08A74-6B9F-4AD6-AEFC-8233A01967F5}" type="slidenum">
              <a:rPr lang="en-US" altLang="ja-JP">
                <a:solidFill>
                  <a:srgbClr val="A5A5A5"/>
                </a:solidFill>
              </a:rPr>
              <a:pPr/>
              <a:t>22</a:t>
            </a:fld>
            <a:endParaRPr lang="en-US" altLang="ja-JP">
              <a:solidFill>
                <a:srgbClr val="A5A5A5"/>
              </a:solidFill>
            </a:endParaRPr>
          </a:p>
        </p:txBody>
      </p:sp>
      <p:sp>
        <p:nvSpPr>
          <p:cNvPr id="39940" name="Rectangle 11"/>
          <p:cNvSpPr>
            <a:spLocks noChangeArrowheads="1"/>
          </p:cNvSpPr>
          <p:nvPr/>
        </p:nvSpPr>
        <p:spPr bwMode="auto">
          <a:xfrm>
            <a:off x="1104900" y="1428750"/>
            <a:ext cx="230188" cy="231775"/>
          </a:xfrm>
          <a:prstGeom prst="rect">
            <a:avLst/>
          </a:prstGeom>
          <a:solidFill>
            <a:schemeClr val="folHlink"/>
          </a:solidFill>
          <a:ln w="9525" algn="ctr">
            <a:noFill/>
            <a:miter lim="800000"/>
            <a:headEnd/>
            <a:tailEnd/>
          </a:ln>
        </p:spPr>
        <p:txBody>
          <a:bodyPr wrap="none" anchor="ctr"/>
          <a:lstStyle/>
          <a:p>
            <a:endParaRPr lang="pt-BR"/>
          </a:p>
        </p:txBody>
      </p:sp>
      <p:sp>
        <p:nvSpPr>
          <p:cNvPr id="99" name="Rectangle 12"/>
          <p:cNvSpPr>
            <a:spLocks noChangeArrowheads="1"/>
          </p:cNvSpPr>
          <p:nvPr/>
        </p:nvSpPr>
        <p:spPr bwMode="auto">
          <a:xfrm>
            <a:off x="1392238" y="1428750"/>
            <a:ext cx="231775" cy="231775"/>
          </a:xfrm>
          <a:prstGeom prst="rect">
            <a:avLst/>
          </a:prstGeom>
          <a:solidFill>
            <a:schemeClr val="accent6">
              <a:lumMod val="60000"/>
              <a:lumOff val="40000"/>
            </a:schemeClr>
          </a:solidFill>
          <a:ln w="9525" algn="ctr">
            <a:noFill/>
            <a:miter lim="800000"/>
            <a:headEnd/>
            <a:tailEnd/>
          </a:ln>
        </p:spPr>
        <p:txBody>
          <a:bodyPr wrap="none" anchor="ctr"/>
          <a:lstStyle/>
          <a:p>
            <a:endParaRPr lang="pt-BR"/>
          </a:p>
        </p:txBody>
      </p:sp>
      <p:sp>
        <p:nvSpPr>
          <p:cNvPr id="39942" name="Rectangle 13"/>
          <p:cNvSpPr>
            <a:spLocks noChangeArrowheads="1"/>
          </p:cNvSpPr>
          <p:nvPr/>
        </p:nvSpPr>
        <p:spPr bwMode="auto">
          <a:xfrm>
            <a:off x="1681163" y="1428750"/>
            <a:ext cx="230187" cy="231775"/>
          </a:xfrm>
          <a:prstGeom prst="rect">
            <a:avLst/>
          </a:prstGeom>
          <a:solidFill>
            <a:schemeClr val="hlink"/>
          </a:solidFill>
          <a:ln w="9525" algn="ctr">
            <a:noFill/>
            <a:miter lim="800000"/>
            <a:headEnd/>
            <a:tailEnd/>
          </a:ln>
        </p:spPr>
        <p:txBody>
          <a:bodyPr wrap="none" anchor="ctr"/>
          <a:lstStyle/>
          <a:p>
            <a:endParaRPr lang="pt-BR"/>
          </a:p>
        </p:txBody>
      </p:sp>
      <p:sp>
        <p:nvSpPr>
          <p:cNvPr id="39943" name="Rectangle 14"/>
          <p:cNvSpPr>
            <a:spLocks noChangeArrowheads="1"/>
          </p:cNvSpPr>
          <p:nvPr/>
        </p:nvSpPr>
        <p:spPr bwMode="auto">
          <a:xfrm>
            <a:off x="1968500" y="1428750"/>
            <a:ext cx="231775" cy="231775"/>
          </a:xfrm>
          <a:prstGeom prst="rect">
            <a:avLst/>
          </a:prstGeom>
          <a:solidFill>
            <a:schemeClr val="folHlink"/>
          </a:solidFill>
          <a:ln w="9525" algn="ctr">
            <a:noFill/>
            <a:miter lim="800000"/>
            <a:headEnd/>
            <a:tailEnd/>
          </a:ln>
        </p:spPr>
        <p:txBody>
          <a:bodyPr wrap="none" anchor="ctr"/>
          <a:lstStyle/>
          <a:p>
            <a:endParaRPr lang="pt-BR"/>
          </a:p>
        </p:txBody>
      </p:sp>
      <p:sp>
        <p:nvSpPr>
          <p:cNvPr id="160" name="Rectangle 15"/>
          <p:cNvSpPr>
            <a:spLocks noChangeArrowheads="1"/>
          </p:cNvSpPr>
          <p:nvPr/>
        </p:nvSpPr>
        <p:spPr bwMode="auto">
          <a:xfrm>
            <a:off x="2257425" y="1428750"/>
            <a:ext cx="230188" cy="231775"/>
          </a:xfrm>
          <a:prstGeom prst="rect">
            <a:avLst/>
          </a:prstGeom>
          <a:solidFill>
            <a:schemeClr val="accent6">
              <a:lumMod val="60000"/>
              <a:lumOff val="40000"/>
            </a:schemeClr>
          </a:solidFill>
          <a:ln w="9525" algn="ctr">
            <a:noFill/>
            <a:miter lim="800000"/>
            <a:headEnd/>
            <a:tailEnd/>
          </a:ln>
        </p:spPr>
        <p:txBody>
          <a:bodyPr wrap="none" anchor="ctr"/>
          <a:lstStyle/>
          <a:p>
            <a:endParaRPr lang="pt-BR"/>
          </a:p>
        </p:txBody>
      </p:sp>
      <p:sp>
        <p:nvSpPr>
          <p:cNvPr id="39945" name="Rectangle 16"/>
          <p:cNvSpPr>
            <a:spLocks noChangeArrowheads="1"/>
          </p:cNvSpPr>
          <p:nvPr/>
        </p:nvSpPr>
        <p:spPr bwMode="auto">
          <a:xfrm>
            <a:off x="2544763" y="1428750"/>
            <a:ext cx="230187" cy="231775"/>
          </a:xfrm>
          <a:prstGeom prst="rect">
            <a:avLst/>
          </a:prstGeom>
          <a:solidFill>
            <a:schemeClr val="accent1"/>
          </a:solidFill>
          <a:ln w="9525" algn="ctr">
            <a:noFill/>
            <a:miter lim="800000"/>
            <a:headEnd/>
            <a:tailEnd/>
          </a:ln>
        </p:spPr>
        <p:txBody>
          <a:bodyPr wrap="none" anchor="ctr"/>
          <a:lstStyle/>
          <a:p>
            <a:endParaRPr lang="pt-BR"/>
          </a:p>
        </p:txBody>
      </p:sp>
      <p:sp>
        <p:nvSpPr>
          <p:cNvPr id="170" name="Rectangle 17"/>
          <p:cNvSpPr>
            <a:spLocks noChangeArrowheads="1"/>
          </p:cNvSpPr>
          <p:nvPr/>
        </p:nvSpPr>
        <p:spPr bwMode="auto">
          <a:xfrm>
            <a:off x="1104900" y="1711325"/>
            <a:ext cx="230188" cy="231775"/>
          </a:xfrm>
          <a:prstGeom prst="rect">
            <a:avLst/>
          </a:prstGeom>
          <a:solidFill>
            <a:schemeClr val="tx1">
              <a:lumMod val="65000"/>
              <a:lumOff val="35000"/>
            </a:schemeClr>
          </a:solidFill>
          <a:ln w="9525" algn="ctr">
            <a:noFill/>
            <a:miter lim="800000"/>
            <a:headEnd/>
            <a:tailEnd/>
          </a:ln>
        </p:spPr>
        <p:txBody>
          <a:bodyPr wrap="none" anchor="ctr"/>
          <a:lstStyle/>
          <a:p>
            <a:endParaRPr lang="pt-BR"/>
          </a:p>
        </p:txBody>
      </p:sp>
      <p:sp>
        <p:nvSpPr>
          <p:cNvPr id="175" name="Rectangle 18"/>
          <p:cNvSpPr>
            <a:spLocks noChangeArrowheads="1"/>
          </p:cNvSpPr>
          <p:nvPr/>
        </p:nvSpPr>
        <p:spPr bwMode="auto">
          <a:xfrm>
            <a:off x="1392238" y="1711325"/>
            <a:ext cx="231775" cy="231775"/>
          </a:xfrm>
          <a:prstGeom prst="rect">
            <a:avLst/>
          </a:prstGeom>
          <a:solidFill>
            <a:schemeClr val="accent5">
              <a:lumMod val="75000"/>
            </a:schemeClr>
          </a:solidFill>
          <a:ln w="9525" algn="ctr">
            <a:noFill/>
            <a:miter lim="800000"/>
            <a:headEnd/>
            <a:tailEnd/>
          </a:ln>
        </p:spPr>
        <p:txBody>
          <a:bodyPr wrap="none" anchor="ctr"/>
          <a:lstStyle/>
          <a:p>
            <a:endParaRPr lang="pt-BR"/>
          </a:p>
        </p:txBody>
      </p:sp>
      <p:sp>
        <p:nvSpPr>
          <p:cNvPr id="39948" name="Rectangle 19"/>
          <p:cNvSpPr>
            <a:spLocks noChangeArrowheads="1"/>
          </p:cNvSpPr>
          <p:nvPr/>
        </p:nvSpPr>
        <p:spPr bwMode="auto">
          <a:xfrm>
            <a:off x="1681163" y="1711325"/>
            <a:ext cx="230187" cy="231775"/>
          </a:xfrm>
          <a:prstGeom prst="rect">
            <a:avLst/>
          </a:prstGeom>
          <a:solidFill>
            <a:schemeClr val="accent2"/>
          </a:solidFill>
          <a:ln w="9525" algn="ctr">
            <a:noFill/>
            <a:miter lim="800000"/>
            <a:headEnd/>
            <a:tailEnd/>
          </a:ln>
        </p:spPr>
        <p:txBody>
          <a:bodyPr wrap="none" anchor="ctr"/>
          <a:lstStyle/>
          <a:p>
            <a:endParaRPr lang="pt-BR"/>
          </a:p>
        </p:txBody>
      </p:sp>
      <p:sp>
        <p:nvSpPr>
          <p:cNvPr id="39949" name="Rectangle 20"/>
          <p:cNvSpPr>
            <a:spLocks noChangeArrowheads="1"/>
          </p:cNvSpPr>
          <p:nvPr/>
        </p:nvSpPr>
        <p:spPr bwMode="auto">
          <a:xfrm>
            <a:off x="1968500" y="1711325"/>
            <a:ext cx="231775" cy="231775"/>
          </a:xfrm>
          <a:prstGeom prst="rect">
            <a:avLst/>
          </a:prstGeom>
          <a:solidFill>
            <a:schemeClr val="folHlink"/>
          </a:solidFill>
          <a:ln w="9525" algn="ctr">
            <a:noFill/>
            <a:miter lim="800000"/>
            <a:headEnd/>
            <a:tailEnd/>
          </a:ln>
        </p:spPr>
        <p:txBody>
          <a:bodyPr wrap="none" anchor="ctr"/>
          <a:lstStyle/>
          <a:p>
            <a:endParaRPr lang="pt-BR"/>
          </a:p>
        </p:txBody>
      </p:sp>
      <p:sp>
        <p:nvSpPr>
          <p:cNvPr id="195" name="Rectangle 21"/>
          <p:cNvSpPr>
            <a:spLocks noChangeArrowheads="1"/>
          </p:cNvSpPr>
          <p:nvPr/>
        </p:nvSpPr>
        <p:spPr bwMode="auto">
          <a:xfrm>
            <a:off x="2257425" y="1711325"/>
            <a:ext cx="230188" cy="231775"/>
          </a:xfrm>
          <a:prstGeom prst="rect">
            <a:avLst/>
          </a:prstGeom>
          <a:solidFill>
            <a:schemeClr val="tx1">
              <a:lumMod val="65000"/>
              <a:lumOff val="35000"/>
            </a:schemeClr>
          </a:solidFill>
          <a:ln w="9525" algn="ctr">
            <a:noFill/>
            <a:miter lim="800000"/>
            <a:headEnd/>
            <a:tailEnd/>
          </a:ln>
        </p:spPr>
        <p:txBody>
          <a:bodyPr wrap="none" anchor="ctr"/>
          <a:lstStyle/>
          <a:p>
            <a:endParaRPr lang="pt-BR"/>
          </a:p>
        </p:txBody>
      </p:sp>
      <p:sp>
        <p:nvSpPr>
          <p:cNvPr id="39951" name="Rectangle 22"/>
          <p:cNvSpPr>
            <a:spLocks noChangeArrowheads="1"/>
          </p:cNvSpPr>
          <p:nvPr/>
        </p:nvSpPr>
        <p:spPr bwMode="auto">
          <a:xfrm>
            <a:off x="2544763" y="1711325"/>
            <a:ext cx="230187" cy="231775"/>
          </a:xfrm>
          <a:prstGeom prst="rect">
            <a:avLst/>
          </a:prstGeom>
          <a:solidFill>
            <a:schemeClr val="accent2"/>
          </a:solidFill>
          <a:ln w="9525" algn="ctr">
            <a:noFill/>
            <a:miter lim="800000"/>
            <a:headEnd/>
            <a:tailEnd/>
          </a:ln>
        </p:spPr>
        <p:txBody>
          <a:bodyPr wrap="none" anchor="ctr"/>
          <a:lstStyle/>
          <a:p>
            <a:endParaRPr lang="pt-BR"/>
          </a:p>
        </p:txBody>
      </p:sp>
      <p:sp>
        <p:nvSpPr>
          <p:cNvPr id="39952" name="Rectangle 23"/>
          <p:cNvSpPr>
            <a:spLocks noChangeArrowheads="1"/>
          </p:cNvSpPr>
          <p:nvPr/>
        </p:nvSpPr>
        <p:spPr bwMode="auto">
          <a:xfrm>
            <a:off x="1104900" y="1995488"/>
            <a:ext cx="230188" cy="230187"/>
          </a:xfrm>
          <a:prstGeom prst="rect">
            <a:avLst/>
          </a:prstGeom>
          <a:solidFill>
            <a:schemeClr val="accent2"/>
          </a:solidFill>
          <a:ln w="9525" algn="ctr">
            <a:noFill/>
            <a:miter lim="800000"/>
            <a:headEnd/>
            <a:tailEnd/>
          </a:ln>
        </p:spPr>
        <p:txBody>
          <a:bodyPr wrap="none" anchor="ctr"/>
          <a:lstStyle/>
          <a:p>
            <a:endParaRPr lang="pt-BR"/>
          </a:p>
        </p:txBody>
      </p:sp>
      <p:sp>
        <p:nvSpPr>
          <p:cNvPr id="39953" name="Rectangle 24"/>
          <p:cNvSpPr>
            <a:spLocks noChangeArrowheads="1"/>
          </p:cNvSpPr>
          <p:nvPr/>
        </p:nvSpPr>
        <p:spPr bwMode="auto">
          <a:xfrm>
            <a:off x="1392238" y="1995488"/>
            <a:ext cx="231775" cy="230187"/>
          </a:xfrm>
          <a:prstGeom prst="rect">
            <a:avLst/>
          </a:prstGeom>
          <a:solidFill>
            <a:schemeClr val="folHlink"/>
          </a:solidFill>
          <a:ln w="9525" algn="ctr">
            <a:noFill/>
            <a:miter lim="800000"/>
            <a:headEnd/>
            <a:tailEnd/>
          </a:ln>
        </p:spPr>
        <p:txBody>
          <a:bodyPr wrap="none" anchor="ctr"/>
          <a:lstStyle/>
          <a:p>
            <a:endParaRPr lang="pt-BR"/>
          </a:p>
        </p:txBody>
      </p:sp>
      <p:sp>
        <p:nvSpPr>
          <p:cNvPr id="199" name="Rectangle 25"/>
          <p:cNvSpPr>
            <a:spLocks noChangeArrowheads="1"/>
          </p:cNvSpPr>
          <p:nvPr/>
        </p:nvSpPr>
        <p:spPr bwMode="auto">
          <a:xfrm>
            <a:off x="1681163" y="1995488"/>
            <a:ext cx="230187" cy="230187"/>
          </a:xfrm>
          <a:prstGeom prst="rect">
            <a:avLst/>
          </a:prstGeom>
          <a:solidFill>
            <a:schemeClr val="accent6">
              <a:lumMod val="50000"/>
            </a:schemeClr>
          </a:solidFill>
          <a:ln w="9525" algn="ctr">
            <a:noFill/>
            <a:miter lim="800000"/>
            <a:headEnd/>
            <a:tailEnd/>
          </a:ln>
        </p:spPr>
        <p:txBody>
          <a:bodyPr wrap="none" anchor="ctr"/>
          <a:lstStyle/>
          <a:p>
            <a:endParaRPr lang="pt-BR"/>
          </a:p>
        </p:txBody>
      </p:sp>
      <p:sp>
        <p:nvSpPr>
          <p:cNvPr id="39955" name="Rectangle 26"/>
          <p:cNvSpPr>
            <a:spLocks noChangeArrowheads="1"/>
          </p:cNvSpPr>
          <p:nvPr/>
        </p:nvSpPr>
        <p:spPr bwMode="auto">
          <a:xfrm>
            <a:off x="1968500" y="1995488"/>
            <a:ext cx="231775" cy="230187"/>
          </a:xfrm>
          <a:prstGeom prst="rect">
            <a:avLst/>
          </a:prstGeom>
          <a:solidFill>
            <a:schemeClr val="accent2"/>
          </a:solidFill>
          <a:ln w="9525" algn="ctr">
            <a:noFill/>
            <a:miter lim="800000"/>
            <a:headEnd/>
            <a:tailEnd/>
          </a:ln>
        </p:spPr>
        <p:txBody>
          <a:bodyPr wrap="none" anchor="ctr"/>
          <a:lstStyle/>
          <a:p>
            <a:endParaRPr lang="pt-BR"/>
          </a:p>
        </p:txBody>
      </p:sp>
      <p:sp>
        <p:nvSpPr>
          <p:cNvPr id="39956" name="Rectangle 27"/>
          <p:cNvSpPr>
            <a:spLocks noChangeArrowheads="1"/>
          </p:cNvSpPr>
          <p:nvPr/>
        </p:nvSpPr>
        <p:spPr bwMode="auto">
          <a:xfrm>
            <a:off x="2257425" y="1995488"/>
            <a:ext cx="230188" cy="230187"/>
          </a:xfrm>
          <a:prstGeom prst="rect">
            <a:avLst/>
          </a:prstGeom>
          <a:solidFill>
            <a:schemeClr val="hlink"/>
          </a:solidFill>
          <a:ln w="9525" algn="ctr">
            <a:noFill/>
            <a:miter lim="800000"/>
            <a:headEnd/>
            <a:tailEnd/>
          </a:ln>
        </p:spPr>
        <p:txBody>
          <a:bodyPr wrap="none" anchor="ctr"/>
          <a:lstStyle/>
          <a:p>
            <a:endParaRPr lang="pt-BR"/>
          </a:p>
        </p:txBody>
      </p:sp>
      <p:sp>
        <p:nvSpPr>
          <p:cNvPr id="202" name="Rectangle 28"/>
          <p:cNvSpPr>
            <a:spLocks noChangeArrowheads="1"/>
          </p:cNvSpPr>
          <p:nvPr/>
        </p:nvSpPr>
        <p:spPr bwMode="auto">
          <a:xfrm>
            <a:off x="2544763" y="1995488"/>
            <a:ext cx="230187" cy="230187"/>
          </a:xfrm>
          <a:prstGeom prst="rect">
            <a:avLst/>
          </a:prstGeom>
          <a:solidFill>
            <a:schemeClr val="accent6">
              <a:lumMod val="50000"/>
            </a:schemeClr>
          </a:solidFill>
          <a:ln w="9525" algn="ctr">
            <a:noFill/>
            <a:miter lim="800000"/>
            <a:headEnd/>
            <a:tailEnd/>
          </a:ln>
        </p:spPr>
        <p:txBody>
          <a:bodyPr wrap="none" anchor="ctr"/>
          <a:lstStyle/>
          <a:p>
            <a:endParaRPr lang="pt-BR"/>
          </a:p>
        </p:txBody>
      </p:sp>
      <p:sp>
        <p:nvSpPr>
          <p:cNvPr id="39958" name="Rectangle 29"/>
          <p:cNvSpPr>
            <a:spLocks noChangeArrowheads="1"/>
          </p:cNvSpPr>
          <p:nvPr/>
        </p:nvSpPr>
        <p:spPr bwMode="auto">
          <a:xfrm>
            <a:off x="1104900" y="2278063"/>
            <a:ext cx="230188" cy="231775"/>
          </a:xfrm>
          <a:prstGeom prst="rect">
            <a:avLst/>
          </a:prstGeom>
          <a:solidFill>
            <a:schemeClr val="folHlink"/>
          </a:solidFill>
          <a:ln w="9525" algn="ctr">
            <a:noFill/>
            <a:miter lim="800000"/>
            <a:headEnd/>
            <a:tailEnd/>
          </a:ln>
        </p:spPr>
        <p:txBody>
          <a:bodyPr wrap="none" anchor="ctr"/>
          <a:lstStyle/>
          <a:p>
            <a:endParaRPr lang="pt-BR"/>
          </a:p>
        </p:txBody>
      </p:sp>
      <p:sp>
        <p:nvSpPr>
          <p:cNvPr id="204" name="Rectangle 30"/>
          <p:cNvSpPr>
            <a:spLocks noChangeArrowheads="1"/>
          </p:cNvSpPr>
          <p:nvPr/>
        </p:nvSpPr>
        <p:spPr bwMode="auto">
          <a:xfrm>
            <a:off x="1392238" y="2278063"/>
            <a:ext cx="231775" cy="231775"/>
          </a:xfrm>
          <a:prstGeom prst="rect">
            <a:avLst/>
          </a:prstGeom>
          <a:solidFill>
            <a:schemeClr val="accent6">
              <a:lumMod val="60000"/>
              <a:lumOff val="40000"/>
            </a:schemeClr>
          </a:solidFill>
          <a:ln w="9525" algn="ctr">
            <a:noFill/>
            <a:miter lim="800000"/>
            <a:headEnd/>
            <a:tailEnd/>
          </a:ln>
        </p:spPr>
        <p:txBody>
          <a:bodyPr wrap="none" anchor="ctr"/>
          <a:lstStyle/>
          <a:p>
            <a:endParaRPr lang="pt-BR"/>
          </a:p>
        </p:txBody>
      </p:sp>
      <p:sp>
        <p:nvSpPr>
          <p:cNvPr id="39960" name="Rectangle 31"/>
          <p:cNvSpPr>
            <a:spLocks noChangeArrowheads="1"/>
          </p:cNvSpPr>
          <p:nvPr/>
        </p:nvSpPr>
        <p:spPr bwMode="auto">
          <a:xfrm>
            <a:off x="1681163" y="2278063"/>
            <a:ext cx="230187" cy="231775"/>
          </a:xfrm>
          <a:prstGeom prst="rect">
            <a:avLst/>
          </a:prstGeom>
          <a:solidFill>
            <a:schemeClr val="accent2"/>
          </a:solidFill>
          <a:ln w="9525" algn="ctr">
            <a:noFill/>
            <a:miter lim="800000"/>
            <a:headEnd/>
            <a:tailEnd/>
          </a:ln>
        </p:spPr>
        <p:txBody>
          <a:bodyPr wrap="none" anchor="ctr"/>
          <a:lstStyle/>
          <a:p>
            <a:endParaRPr lang="pt-BR"/>
          </a:p>
        </p:txBody>
      </p:sp>
      <p:sp>
        <p:nvSpPr>
          <p:cNvPr id="206" name="Rectangle 32"/>
          <p:cNvSpPr>
            <a:spLocks noChangeArrowheads="1"/>
          </p:cNvSpPr>
          <p:nvPr/>
        </p:nvSpPr>
        <p:spPr bwMode="auto">
          <a:xfrm>
            <a:off x="1968500" y="2278063"/>
            <a:ext cx="231775" cy="231775"/>
          </a:xfrm>
          <a:prstGeom prst="rect">
            <a:avLst/>
          </a:prstGeom>
          <a:solidFill>
            <a:schemeClr val="accent5">
              <a:lumMod val="75000"/>
            </a:schemeClr>
          </a:solidFill>
          <a:ln w="9525" algn="ctr">
            <a:noFill/>
            <a:miter lim="800000"/>
            <a:headEnd/>
            <a:tailEnd/>
          </a:ln>
        </p:spPr>
        <p:txBody>
          <a:bodyPr wrap="none" anchor="ctr"/>
          <a:lstStyle/>
          <a:p>
            <a:endParaRPr lang="pt-BR"/>
          </a:p>
        </p:txBody>
      </p:sp>
      <p:sp>
        <p:nvSpPr>
          <p:cNvPr id="207" name="Rectangle 33"/>
          <p:cNvSpPr>
            <a:spLocks noChangeArrowheads="1"/>
          </p:cNvSpPr>
          <p:nvPr/>
        </p:nvSpPr>
        <p:spPr bwMode="auto">
          <a:xfrm>
            <a:off x="2257425" y="2278063"/>
            <a:ext cx="230188" cy="231775"/>
          </a:xfrm>
          <a:prstGeom prst="rect">
            <a:avLst/>
          </a:prstGeom>
          <a:solidFill>
            <a:schemeClr val="tx1">
              <a:lumMod val="65000"/>
              <a:lumOff val="35000"/>
            </a:schemeClr>
          </a:solidFill>
          <a:ln w="9525" algn="ctr">
            <a:noFill/>
            <a:miter lim="800000"/>
            <a:headEnd/>
            <a:tailEnd/>
          </a:ln>
        </p:spPr>
        <p:txBody>
          <a:bodyPr wrap="none" anchor="ctr"/>
          <a:lstStyle/>
          <a:p>
            <a:endParaRPr lang="pt-BR"/>
          </a:p>
        </p:txBody>
      </p:sp>
      <p:sp>
        <p:nvSpPr>
          <p:cNvPr id="39963" name="Rectangle 34"/>
          <p:cNvSpPr>
            <a:spLocks noChangeArrowheads="1"/>
          </p:cNvSpPr>
          <p:nvPr/>
        </p:nvSpPr>
        <p:spPr bwMode="auto">
          <a:xfrm>
            <a:off x="2544763" y="2278063"/>
            <a:ext cx="230187" cy="231775"/>
          </a:xfrm>
          <a:prstGeom prst="rect">
            <a:avLst/>
          </a:prstGeom>
          <a:solidFill>
            <a:schemeClr val="accent1"/>
          </a:solidFill>
          <a:ln w="9525" algn="ctr">
            <a:noFill/>
            <a:miter lim="800000"/>
            <a:headEnd/>
            <a:tailEnd/>
          </a:ln>
        </p:spPr>
        <p:txBody>
          <a:bodyPr wrap="none" anchor="ctr"/>
          <a:lstStyle/>
          <a:p>
            <a:endParaRPr lang="pt-BR"/>
          </a:p>
        </p:txBody>
      </p:sp>
      <p:sp>
        <p:nvSpPr>
          <p:cNvPr id="39964" name="Rectangle 35"/>
          <p:cNvSpPr>
            <a:spLocks noChangeArrowheads="1"/>
          </p:cNvSpPr>
          <p:nvPr/>
        </p:nvSpPr>
        <p:spPr bwMode="auto">
          <a:xfrm>
            <a:off x="1104900" y="2560638"/>
            <a:ext cx="230188" cy="231775"/>
          </a:xfrm>
          <a:prstGeom prst="rect">
            <a:avLst/>
          </a:prstGeom>
          <a:solidFill>
            <a:schemeClr val="hlink"/>
          </a:solidFill>
          <a:ln w="9525" algn="ctr">
            <a:noFill/>
            <a:miter lim="800000"/>
            <a:headEnd/>
            <a:tailEnd/>
          </a:ln>
        </p:spPr>
        <p:txBody>
          <a:bodyPr wrap="none" anchor="ctr"/>
          <a:lstStyle/>
          <a:p>
            <a:endParaRPr lang="pt-BR"/>
          </a:p>
        </p:txBody>
      </p:sp>
      <p:sp>
        <p:nvSpPr>
          <p:cNvPr id="39965" name="Rectangle 36"/>
          <p:cNvSpPr>
            <a:spLocks noChangeArrowheads="1"/>
          </p:cNvSpPr>
          <p:nvPr/>
        </p:nvSpPr>
        <p:spPr bwMode="auto">
          <a:xfrm>
            <a:off x="1392238" y="2560638"/>
            <a:ext cx="231775" cy="231775"/>
          </a:xfrm>
          <a:prstGeom prst="rect">
            <a:avLst/>
          </a:prstGeom>
          <a:solidFill>
            <a:schemeClr val="folHlink"/>
          </a:solidFill>
          <a:ln w="9525" algn="ctr">
            <a:noFill/>
            <a:miter lim="800000"/>
            <a:headEnd/>
            <a:tailEnd/>
          </a:ln>
        </p:spPr>
        <p:txBody>
          <a:bodyPr wrap="none" anchor="ctr"/>
          <a:lstStyle/>
          <a:p>
            <a:endParaRPr lang="pt-BR"/>
          </a:p>
        </p:txBody>
      </p:sp>
      <p:sp>
        <p:nvSpPr>
          <p:cNvPr id="39966" name="Rectangle 37"/>
          <p:cNvSpPr>
            <a:spLocks noChangeArrowheads="1"/>
          </p:cNvSpPr>
          <p:nvPr/>
        </p:nvSpPr>
        <p:spPr bwMode="auto">
          <a:xfrm>
            <a:off x="1681163" y="2560638"/>
            <a:ext cx="230187" cy="231775"/>
          </a:xfrm>
          <a:prstGeom prst="rect">
            <a:avLst/>
          </a:prstGeom>
          <a:solidFill>
            <a:schemeClr val="accent2"/>
          </a:solidFill>
          <a:ln w="9525" algn="ctr">
            <a:noFill/>
            <a:miter lim="800000"/>
            <a:headEnd/>
            <a:tailEnd/>
          </a:ln>
        </p:spPr>
        <p:txBody>
          <a:bodyPr wrap="none" anchor="ctr"/>
          <a:lstStyle/>
          <a:p>
            <a:endParaRPr lang="pt-BR"/>
          </a:p>
        </p:txBody>
      </p:sp>
      <p:sp>
        <p:nvSpPr>
          <p:cNvPr id="39967" name="Rectangle 38"/>
          <p:cNvSpPr>
            <a:spLocks noChangeArrowheads="1"/>
          </p:cNvSpPr>
          <p:nvPr/>
        </p:nvSpPr>
        <p:spPr bwMode="auto">
          <a:xfrm>
            <a:off x="1968500" y="2560638"/>
            <a:ext cx="231775" cy="231775"/>
          </a:xfrm>
          <a:prstGeom prst="rect">
            <a:avLst/>
          </a:prstGeom>
          <a:solidFill>
            <a:schemeClr val="folHlink"/>
          </a:solidFill>
          <a:ln w="9525" algn="ctr">
            <a:noFill/>
            <a:miter lim="800000"/>
            <a:headEnd/>
            <a:tailEnd/>
          </a:ln>
        </p:spPr>
        <p:txBody>
          <a:bodyPr wrap="none" anchor="ctr"/>
          <a:lstStyle/>
          <a:p>
            <a:endParaRPr lang="pt-BR"/>
          </a:p>
        </p:txBody>
      </p:sp>
      <p:sp>
        <p:nvSpPr>
          <p:cNvPr id="213" name="Rectangle 39"/>
          <p:cNvSpPr>
            <a:spLocks noChangeArrowheads="1"/>
          </p:cNvSpPr>
          <p:nvPr/>
        </p:nvSpPr>
        <p:spPr bwMode="auto">
          <a:xfrm>
            <a:off x="2257425" y="2560638"/>
            <a:ext cx="230188" cy="231775"/>
          </a:xfrm>
          <a:prstGeom prst="rect">
            <a:avLst/>
          </a:prstGeom>
          <a:solidFill>
            <a:schemeClr val="accent6">
              <a:lumMod val="60000"/>
              <a:lumOff val="40000"/>
            </a:schemeClr>
          </a:solidFill>
          <a:ln w="9525" algn="ctr">
            <a:noFill/>
            <a:miter lim="800000"/>
            <a:headEnd/>
            <a:tailEnd/>
          </a:ln>
        </p:spPr>
        <p:txBody>
          <a:bodyPr wrap="none" anchor="ctr"/>
          <a:lstStyle/>
          <a:p>
            <a:endParaRPr lang="pt-BR"/>
          </a:p>
        </p:txBody>
      </p:sp>
      <p:sp>
        <p:nvSpPr>
          <p:cNvPr id="214" name="Rectangle 40"/>
          <p:cNvSpPr>
            <a:spLocks noChangeArrowheads="1"/>
          </p:cNvSpPr>
          <p:nvPr/>
        </p:nvSpPr>
        <p:spPr bwMode="auto">
          <a:xfrm>
            <a:off x="2544763" y="2560638"/>
            <a:ext cx="230187" cy="231775"/>
          </a:xfrm>
          <a:prstGeom prst="rect">
            <a:avLst/>
          </a:prstGeom>
          <a:solidFill>
            <a:schemeClr val="accent6">
              <a:lumMod val="50000"/>
            </a:schemeClr>
          </a:solidFill>
          <a:ln w="9525" algn="ctr">
            <a:noFill/>
            <a:miter lim="800000"/>
            <a:headEnd/>
            <a:tailEnd/>
          </a:ln>
        </p:spPr>
        <p:txBody>
          <a:bodyPr wrap="none" anchor="ctr"/>
          <a:lstStyle/>
          <a:p>
            <a:endParaRPr lang="pt-BR"/>
          </a:p>
        </p:txBody>
      </p:sp>
      <p:sp>
        <p:nvSpPr>
          <p:cNvPr id="215" name="Rectangle 41"/>
          <p:cNvSpPr>
            <a:spLocks noChangeArrowheads="1"/>
          </p:cNvSpPr>
          <p:nvPr/>
        </p:nvSpPr>
        <p:spPr bwMode="auto">
          <a:xfrm>
            <a:off x="1104900" y="2844800"/>
            <a:ext cx="230188" cy="230188"/>
          </a:xfrm>
          <a:prstGeom prst="rect">
            <a:avLst/>
          </a:prstGeom>
          <a:solidFill>
            <a:schemeClr val="tx1">
              <a:lumMod val="65000"/>
              <a:lumOff val="35000"/>
            </a:schemeClr>
          </a:solidFill>
          <a:ln w="9525" algn="ctr">
            <a:noFill/>
            <a:miter lim="800000"/>
            <a:headEnd/>
            <a:tailEnd/>
          </a:ln>
        </p:spPr>
        <p:txBody>
          <a:bodyPr wrap="none" anchor="ctr"/>
          <a:lstStyle/>
          <a:p>
            <a:endParaRPr lang="pt-BR"/>
          </a:p>
        </p:txBody>
      </p:sp>
      <p:sp>
        <p:nvSpPr>
          <p:cNvPr id="39971" name="Rectangle 42"/>
          <p:cNvSpPr>
            <a:spLocks noChangeArrowheads="1"/>
          </p:cNvSpPr>
          <p:nvPr/>
        </p:nvSpPr>
        <p:spPr bwMode="auto">
          <a:xfrm>
            <a:off x="1392238" y="2844800"/>
            <a:ext cx="231775" cy="230188"/>
          </a:xfrm>
          <a:prstGeom prst="rect">
            <a:avLst/>
          </a:prstGeom>
          <a:solidFill>
            <a:schemeClr val="accent1"/>
          </a:solidFill>
          <a:ln w="9525" algn="ctr">
            <a:noFill/>
            <a:miter lim="800000"/>
            <a:headEnd/>
            <a:tailEnd/>
          </a:ln>
        </p:spPr>
        <p:txBody>
          <a:bodyPr wrap="none" anchor="ctr"/>
          <a:lstStyle/>
          <a:p>
            <a:endParaRPr lang="pt-BR"/>
          </a:p>
        </p:txBody>
      </p:sp>
      <p:sp>
        <p:nvSpPr>
          <p:cNvPr id="39972" name="Rectangle 43"/>
          <p:cNvSpPr>
            <a:spLocks noChangeArrowheads="1"/>
          </p:cNvSpPr>
          <p:nvPr/>
        </p:nvSpPr>
        <p:spPr bwMode="auto">
          <a:xfrm>
            <a:off x="1681163" y="2844800"/>
            <a:ext cx="230187" cy="230188"/>
          </a:xfrm>
          <a:prstGeom prst="rect">
            <a:avLst/>
          </a:prstGeom>
          <a:solidFill>
            <a:schemeClr val="hlink"/>
          </a:solidFill>
          <a:ln w="9525" algn="ctr">
            <a:noFill/>
            <a:miter lim="800000"/>
            <a:headEnd/>
            <a:tailEnd/>
          </a:ln>
        </p:spPr>
        <p:txBody>
          <a:bodyPr wrap="none" anchor="ctr"/>
          <a:lstStyle/>
          <a:p>
            <a:endParaRPr lang="pt-BR"/>
          </a:p>
        </p:txBody>
      </p:sp>
      <p:sp>
        <p:nvSpPr>
          <p:cNvPr id="39973" name="Rectangle 44"/>
          <p:cNvSpPr>
            <a:spLocks noChangeArrowheads="1"/>
          </p:cNvSpPr>
          <p:nvPr/>
        </p:nvSpPr>
        <p:spPr bwMode="auto">
          <a:xfrm>
            <a:off x="1968500" y="2844800"/>
            <a:ext cx="231775" cy="230188"/>
          </a:xfrm>
          <a:prstGeom prst="rect">
            <a:avLst/>
          </a:prstGeom>
          <a:solidFill>
            <a:schemeClr val="accent2"/>
          </a:solidFill>
          <a:ln w="9525" algn="ctr">
            <a:noFill/>
            <a:miter lim="800000"/>
            <a:headEnd/>
            <a:tailEnd/>
          </a:ln>
        </p:spPr>
        <p:txBody>
          <a:bodyPr wrap="none" anchor="ctr"/>
          <a:lstStyle/>
          <a:p>
            <a:endParaRPr lang="pt-BR"/>
          </a:p>
        </p:txBody>
      </p:sp>
      <p:sp>
        <p:nvSpPr>
          <p:cNvPr id="39974" name="Rectangle 45"/>
          <p:cNvSpPr>
            <a:spLocks noChangeArrowheads="1"/>
          </p:cNvSpPr>
          <p:nvPr/>
        </p:nvSpPr>
        <p:spPr bwMode="auto">
          <a:xfrm>
            <a:off x="2257425" y="2844800"/>
            <a:ext cx="230188" cy="230188"/>
          </a:xfrm>
          <a:prstGeom prst="rect">
            <a:avLst/>
          </a:prstGeom>
          <a:solidFill>
            <a:schemeClr val="folHlink"/>
          </a:solidFill>
          <a:ln w="9525" algn="ctr">
            <a:noFill/>
            <a:miter lim="800000"/>
            <a:headEnd/>
            <a:tailEnd/>
          </a:ln>
        </p:spPr>
        <p:txBody>
          <a:bodyPr wrap="none" anchor="ctr"/>
          <a:lstStyle/>
          <a:p>
            <a:endParaRPr lang="pt-BR"/>
          </a:p>
        </p:txBody>
      </p:sp>
      <p:sp>
        <p:nvSpPr>
          <p:cNvPr id="39975" name="Rectangle 46"/>
          <p:cNvSpPr>
            <a:spLocks noChangeArrowheads="1"/>
          </p:cNvSpPr>
          <p:nvPr/>
        </p:nvSpPr>
        <p:spPr bwMode="auto">
          <a:xfrm>
            <a:off x="2544763" y="2844800"/>
            <a:ext cx="230187" cy="230188"/>
          </a:xfrm>
          <a:prstGeom prst="rect">
            <a:avLst/>
          </a:prstGeom>
          <a:solidFill>
            <a:schemeClr val="accent2"/>
          </a:solidFill>
          <a:ln w="9525" algn="ctr">
            <a:noFill/>
            <a:miter lim="800000"/>
            <a:headEnd/>
            <a:tailEnd/>
          </a:ln>
        </p:spPr>
        <p:txBody>
          <a:bodyPr wrap="none" anchor="ctr"/>
          <a:lstStyle/>
          <a:p>
            <a:endParaRPr lang="pt-BR"/>
          </a:p>
        </p:txBody>
      </p:sp>
      <p:grpSp>
        <p:nvGrpSpPr>
          <p:cNvPr id="2" name="Group 47"/>
          <p:cNvGrpSpPr>
            <a:grpSpLocks/>
          </p:cNvGrpSpPr>
          <p:nvPr/>
        </p:nvGrpSpPr>
        <p:grpSpPr bwMode="auto">
          <a:xfrm>
            <a:off x="3952875" y="1860550"/>
            <a:ext cx="230188" cy="1098550"/>
            <a:chOff x="2447" y="2729"/>
            <a:chExt cx="145" cy="690"/>
          </a:xfrm>
        </p:grpSpPr>
        <p:sp>
          <p:nvSpPr>
            <p:cNvPr id="222" name="Rectangle 48"/>
            <p:cNvSpPr>
              <a:spLocks noChangeArrowheads="1"/>
            </p:cNvSpPr>
            <p:nvPr/>
          </p:nvSpPr>
          <p:spPr bwMode="auto">
            <a:xfrm>
              <a:off x="2447" y="2729"/>
              <a:ext cx="145" cy="145"/>
            </a:xfrm>
            <a:prstGeom prst="rect">
              <a:avLst/>
            </a:prstGeom>
            <a:solidFill>
              <a:schemeClr val="accent2">
                <a:lumMod val="40000"/>
                <a:lumOff val="60000"/>
              </a:schemeClr>
            </a:solidFill>
            <a:ln w="9525" algn="ctr">
              <a:noFill/>
              <a:miter lim="800000"/>
              <a:headEnd/>
              <a:tailEnd/>
            </a:ln>
          </p:spPr>
          <p:txBody>
            <a:bodyPr wrap="none" anchor="ctr"/>
            <a:lstStyle/>
            <a:p>
              <a:endParaRPr lang="pt-BR"/>
            </a:p>
          </p:txBody>
        </p:sp>
        <p:sp>
          <p:nvSpPr>
            <p:cNvPr id="223" name="Rectangle 49"/>
            <p:cNvSpPr>
              <a:spLocks noChangeArrowheads="1"/>
            </p:cNvSpPr>
            <p:nvPr/>
          </p:nvSpPr>
          <p:spPr bwMode="auto">
            <a:xfrm>
              <a:off x="2447" y="2911"/>
              <a:ext cx="145" cy="145"/>
            </a:xfrm>
            <a:prstGeom prst="rect">
              <a:avLst/>
            </a:prstGeom>
            <a:solidFill>
              <a:schemeClr val="accent4">
                <a:lumMod val="40000"/>
                <a:lumOff val="60000"/>
              </a:schemeClr>
            </a:solidFill>
            <a:ln w="9525" algn="ctr">
              <a:noFill/>
              <a:miter lim="800000"/>
              <a:headEnd/>
              <a:tailEnd/>
            </a:ln>
          </p:spPr>
          <p:txBody>
            <a:bodyPr wrap="none" anchor="ctr"/>
            <a:lstStyle/>
            <a:p>
              <a:endParaRPr lang="pt-BR"/>
            </a:p>
          </p:txBody>
        </p:sp>
        <p:sp>
          <p:nvSpPr>
            <p:cNvPr id="224" name="Rectangle 50"/>
            <p:cNvSpPr>
              <a:spLocks noChangeArrowheads="1"/>
            </p:cNvSpPr>
            <p:nvPr/>
          </p:nvSpPr>
          <p:spPr bwMode="auto">
            <a:xfrm>
              <a:off x="2447" y="3092"/>
              <a:ext cx="145" cy="145"/>
            </a:xfrm>
            <a:prstGeom prst="rect">
              <a:avLst/>
            </a:prstGeom>
            <a:solidFill>
              <a:schemeClr val="accent3">
                <a:lumMod val="40000"/>
                <a:lumOff val="60000"/>
              </a:schemeClr>
            </a:solidFill>
            <a:ln w="9525" algn="ctr">
              <a:noFill/>
              <a:miter lim="800000"/>
              <a:headEnd/>
              <a:tailEnd/>
            </a:ln>
          </p:spPr>
          <p:txBody>
            <a:bodyPr wrap="none" anchor="ctr"/>
            <a:lstStyle/>
            <a:p>
              <a:endParaRPr lang="pt-BR"/>
            </a:p>
          </p:txBody>
        </p:sp>
        <p:sp>
          <p:nvSpPr>
            <p:cNvPr id="225" name="Rectangle 51"/>
            <p:cNvSpPr>
              <a:spLocks noChangeArrowheads="1"/>
            </p:cNvSpPr>
            <p:nvPr/>
          </p:nvSpPr>
          <p:spPr bwMode="auto">
            <a:xfrm>
              <a:off x="2447" y="3274"/>
              <a:ext cx="145" cy="145"/>
            </a:xfrm>
            <a:prstGeom prst="rect">
              <a:avLst/>
            </a:prstGeom>
            <a:solidFill>
              <a:schemeClr val="bg1">
                <a:lumMod val="65000"/>
              </a:schemeClr>
            </a:solidFill>
            <a:ln w="9525" algn="ctr">
              <a:noFill/>
              <a:miter lim="800000"/>
              <a:headEnd/>
              <a:tailEnd/>
            </a:ln>
          </p:spPr>
          <p:txBody>
            <a:bodyPr wrap="none" anchor="ctr"/>
            <a:lstStyle/>
            <a:p>
              <a:endParaRPr lang="pt-BR"/>
            </a:p>
          </p:txBody>
        </p:sp>
      </p:grpSp>
      <p:sp>
        <p:nvSpPr>
          <p:cNvPr id="226" name="AutoShape 52"/>
          <p:cNvSpPr>
            <a:spLocks noChangeArrowheads="1"/>
          </p:cNvSpPr>
          <p:nvPr/>
        </p:nvSpPr>
        <p:spPr bwMode="auto">
          <a:xfrm>
            <a:off x="3014663" y="2184400"/>
            <a:ext cx="584200" cy="506413"/>
          </a:xfrm>
          <a:prstGeom prst="rightArrow">
            <a:avLst>
              <a:gd name="adj1" fmla="val 53574"/>
              <a:gd name="adj2" fmla="val 35417"/>
            </a:avLst>
          </a:prstGeom>
          <a:gradFill rotWithShape="0">
            <a:gsLst>
              <a:gs pos="0">
                <a:schemeClr val="tx2">
                  <a:gamma/>
                  <a:shade val="46275"/>
                  <a:invGamma/>
                  <a:alpha val="0"/>
                </a:schemeClr>
              </a:gs>
              <a:gs pos="100000">
                <a:schemeClr val="tx2"/>
              </a:gs>
            </a:gsLst>
            <a:lin ang="0" scaled="1"/>
          </a:gradFill>
          <a:ln w="9525" algn="ctr">
            <a:noFill/>
            <a:miter lim="800000"/>
            <a:headEnd/>
            <a:tailEnd/>
          </a:ln>
          <a:effectLst/>
        </p:spPr>
        <p:txBody>
          <a:bodyPr wrap="none" anchor="ctr"/>
          <a:lstStyle/>
          <a:p>
            <a:endParaRPr lang="pt-BR"/>
          </a:p>
        </p:txBody>
      </p:sp>
      <p:sp>
        <p:nvSpPr>
          <p:cNvPr id="227" name="Rectangle 54"/>
          <p:cNvSpPr>
            <a:spLocks noChangeArrowheads="1"/>
          </p:cNvSpPr>
          <p:nvPr/>
        </p:nvSpPr>
        <p:spPr bwMode="auto">
          <a:xfrm>
            <a:off x="7189788" y="1860550"/>
            <a:ext cx="228600" cy="228600"/>
          </a:xfrm>
          <a:prstGeom prst="rect">
            <a:avLst/>
          </a:prstGeom>
          <a:solidFill>
            <a:schemeClr val="accent2">
              <a:lumMod val="40000"/>
              <a:lumOff val="60000"/>
            </a:schemeClr>
          </a:solidFill>
          <a:ln w="9525" algn="ctr">
            <a:noFill/>
            <a:miter lim="800000"/>
            <a:headEnd/>
            <a:tailEnd/>
          </a:ln>
        </p:spPr>
        <p:txBody>
          <a:bodyPr wrap="none" anchor="ctr"/>
          <a:lstStyle/>
          <a:p>
            <a:endParaRPr lang="pt-BR"/>
          </a:p>
        </p:txBody>
      </p:sp>
      <p:sp>
        <p:nvSpPr>
          <p:cNvPr id="228" name="Rectangle 55"/>
          <p:cNvSpPr>
            <a:spLocks noChangeArrowheads="1"/>
          </p:cNvSpPr>
          <p:nvPr/>
        </p:nvSpPr>
        <p:spPr bwMode="auto">
          <a:xfrm>
            <a:off x="7494588" y="2151063"/>
            <a:ext cx="228600" cy="228600"/>
          </a:xfrm>
          <a:prstGeom prst="rect">
            <a:avLst/>
          </a:prstGeom>
          <a:solidFill>
            <a:schemeClr val="accent4">
              <a:lumMod val="40000"/>
              <a:lumOff val="60000"/>
            </a:schemeClr>
          </a:solidFill>
          <a:ln w="9525" algn="ctr">
            <a:noFill/>
            <a:miter lim="800000"/>
            <a:headEnd/>
            <a:tailEnd/>
          </a:ln>
        </p:spPr>
        <p:txBody>
          <a:bodyPr wrap="none" anchor="ctr"/>
          <a:lstStyle/>
          <a:p>
            <a:endParaRPr lang="pt-BR"/>
          </a:p>
        </p:txBody>
      </p:sp>
      <p:sp>
        <p:nvSpPr>
          <p:cNvPr id="229" name="Rectangle 56"/>
          <p:cNvSpPr>
            <a:spLocks noChangeArrowheads="1"/>
          </p:cNvSpPr>
          <p:nvPr/>
        </p:nvSpPr>
        <p:spPr bwMode="auto">
          <a:xfrm>
            <a:off x="7189788" y="2151063"/>
            <a:ext cx="228600" cy="228600"/>
          </a:xfrm>
          <a:prstGeom prst="rect">
            <a:avLst/>
          </a:prstGeom>
          <a:solidFill>
            <a:schemeClr val="accent3">
              <a:lumMod val="40000"/>
              <a:lumOff val="60000"/>
            </a:schemeClr>
          </a:solidFill>
          <a:ln w="9525" algn="ctr">
            <a:noFill/>
            <a:miter lim="800000"/>
            <a:headEnd/>
            <a:tailEnd/>
          </a:ln>
        </p:spPr>
        <p:txBody>
          <a:bodyPr wrap="none" anchor="ctr"/>
          <a:lstStyle/>
          <a:p>
            <a:endParaRPr lang="pt-BR"/>
          </a:p>
        </p:txBody>
      </p:sp>
      <p:sp>
        <p:nvSpPr>
          <p:cNvPr id="230" name="Rectangle 57"/>
          <p:cNvSpPr>
            <a:spLocks noChangeArrowheads="1"/>
          </p:cNvSpPr>
          <p:nvPr/>
        </p:nvSpPr>
        <p:spPr bwMode="auto">
          <a:xfrm>
            <a:off x="7494588" y="2438400"/>
            <a:ext cx="228600" cy="228600"/>
          </a:xfrm>
          <a:prstGeom prst="rect">
            <a:avLst/>
          </a:prstGeom>
          <a:solidFill>
            <a:schemeClr val="bg1">
              <a:lumMod val="65000"/>
            </a:schemeClr>
          </a:solidFill>
          <a:ln w="9525" algn="ctr">
            <a:noFill/>
            <a:miter lim="800000"/>
            <a:headEnd/>
            <a:tailEnd/>
          </a:ln>
        </p:spPr>
        <p:txBody>
          <a:bodyPr wrap="none" anchor="ctr"/>
          <a:lstStyle/>
          <a:p>
            <a:endParaRPr lang="pt-BR"/>
          </a:p>
        </p:txBody>
      </p:sp>
      <p:sp>
        <p:nvSpPr>
          <p:cNvPr id="231" name="AutoShape 58"/>
          <p:cNvSpPr>
            <a:spLocks noChangeArrowheads="1"/>
          </p:cNvSpPr>
          <p:nvPr/>
        </p:nvSpPr>
        <p:spPr bwMode="auto">
          <a:xfrm>
            <a:off x="6313488" y="2189163"/>
            <a:ext cx="481012" cy="504825"/>
          </a:xfrm>
          <a:prstGeom prst="rightArrow">
            <a:avLst>
              <a:gd name="adj1" fmla="val 53574"/>
              <a:gd name="adj2" fmla="val 35417"/>
            </a:avLst>
          </a:prstGeom>
          <a:gradFill rotWithShape="0">
            <a:gsLst>
              <a:gs pos="0">
                <a:schemeClr val="tx2">
                  <a:gamma/>
                  <a:shade val="46275"/>
                  <a:invGamma/>
                  <a:alpha val="0"/>
                </a:schemeClr>
              </a:gs>
              <a:gs pos="100000">
                <a:schemeClr val="tx2"/>
              </a:gs>
            </a:gsLst>
            <a:lin ang="0" scaled="1"/>
          </a:gradFill>
          <a:ln w="9525" algn="ctr">
            <a:noFill/>
            <a:miter lim="800000"/>
            <a:headEnd/>
            <a:tailEnd/>
          </a:ln>
          <a:effectLst/>
        </p:spPr>
        <p:txBody>
          <a:bodyPr wrap="none" anchor="ctr"/>
          <a:lstStyle/>
          <a:p>
            <a:endParaRPr lang="pt-BR"/>
          </a:p>
        </p:txBody>
      </p:sp>
      <p:sp>
        <p:nvSpPr>
          <p:cNvPr id="39983" name="Rectangle 35"/>
          <p:cNvSpPr>
            <a:spLocks noChangeArrowheads="1"/>
          </p:cNvSpPr>
          <p:nvPr/>
        </p:nvSpPr>
        <p:spPr bwMode="auto">
          <a:xfrm>
            <a:off x="1104900" y="3127375"/>
            <a:ext cx="230188" cy="230188"/>
          </a:xfrm>
          <a:prstGeom prst="rect">
            <a:avLst/>
          </a:prstGeom>
          <a:solidFill>
            <a:schemeClr val="hlink"/>
          </a:solidFill>
          <a:ln w="9525" algn="ctr">
            <a:noFill/>
            <a:miter lim="800000"/>
            <a:headEnd/>
            <a:tailEnd/>
          </a:ln>
        </p:spPr>
        <p:txBody>
          <a:bodyPr wrap="none" anchor="ctr"/>
          <a:lstStyle/>
          <a:p>
            <a:endParaRPr lang="pt-BR"/>
          </a:p>
        </p:txBody>
      </p:sp>
      <p:sp>
        <p:nvSpPr>
          <p:cNvPr id="233" name="Rectangle 41"/>
          <p:cNvSpPr>
            <a:spLocks noChangeArrowheads="1"/>
          </p:cNvSpPr>
          <p:nvPr/>
        </p:nvSpPr>
        <p:spPr bwMode="auto">
          <a:xfrm>
            <a:off x="1104900" y="3409950"/>
            <a:ext cx="230188" cy="230188"/>
          </a:xfrm>
          <a:prstGeom prst="rect">
            <a:avLst/>
          </a:prstGeom>
          <a:solidFill>
            <a:schemeClr val="tx1">
              <a:lumMod val="65000"/>
              <a:lumOff val="35000"/>
            </a:schemeClr>
          </a:solidFill>
          <a:ln w="9525" algn="ctr">
            <a:noFill/>
            <a:miter lim="800000"/>
            <a:headEnd/>
            <a:tailEnd/>
          </a:ln>
        </p:spPr>
        <p:txBody>
          <a:bodyPr wrap="none" anchor="ctr"/>
          <a:lstStyle/>
          <a:p>
            <a:endParaRPr lang="pt-BR"/>
          </a:p>
        </p:txBody>
      </p:sp>
      <p:sp>
        <p:nvSpPr>
          <p:cNvPr id="234" name="Rectangle 30"/>
          <p:cNvSpPr>
            <a:spLocks noChangeArrowheads="1"/>
          </p:cNvSpPr>
          <p:nvPr/>
        </p:nvSpPr>
        <p:spPr bwMode="auto">
          <a:xfrm>
            <a:off x="1393825" y="3127375"/>
            <a:ext cx="231775" cy="231775"/>
          </a:xfrm>
          <a:prstGeom prst="rect">
            <a:avLst/>
          </a:prstGeom>
          <a:solidFill>
            <a:schemeClr val="accent6">
              <a:lumMod val="60000"/>
              <a:lumOff val="40000"/>
            </a:schemeClr>
          </a:solidFill>
          <a:ln w="9525" algn="ctr">
            <a:noFill/>
            <a:miter lim="800000"/>
            <a:headEnd/>
            <a:tailEnd/>
          </a:ln>
        </p:spPr>
        <p:txBody>
          <a:bodyPr wrap="none" anchor="ctr"/>
          <a:lstStyle/>
          <a:p>
            <a:endParaRPr lang="pt-BR"/>
          </a:p>
        </p:txBody>
      </p:sp>
      <p:sp>
        <p:nvSpPr>
          <p:cNvPr id="39986" name="Rectangle 36"/>
          <p:cNvSpPr>
            <a:spLocks noChangeArrowheads="1"/>
          </p:cNvSpPr>
          <p:nvPr/>
        </p:nvSpPr>
        <p:spPr bwMode="auto">
          <a:xfrm>
            <a:off x="1393825" y="3409950"/>
            <a:ext cx="231775" cy="231775"/>
          </a:xfrm>
          <a:prstGeom prst="rect">
            <a:avLst/>
          </a:prstGeom>
          <a:solidFill>
            <a:schemeClr val="folHlink"/>
          </a:solidFill>
          <a:ln w="9525" algn="ctr">
            <a:noFill/>
            <a:miter lim="800000"/>
            <a:headEnd/>
            <a:tailEnd/>
          </a:ln>
        </p:spPr>
        <p:txBody>
          <a:bodyPr wrap="none" anchor="ctr"/>
          <a:lstStyle/>
          <a:p>
            <a:endParaRPr lang="pt-BR"/>
          </a:p>
        </p:txBody>
      </p:sp>
      <p:sp>
        <p:nvSpPr>
          <p:cNvPr id="39987" name="Rectangle 13"/>
          <p:cNvSpPr>
            <a:spLocks noChangeArrowheads="1"/>
          </p:cNvSpPr>
          <p:nvPr/>
        </p:nvSpPr>
        <p:spPr bwMode="auto">
          <a:xfrm>
            <a:off x="1684338" y="3127375"/>
            <a:ext cx="230187" cy="231775"/>
          </a:xfrm>
          <a:prstGeom prst="rect">
            <a:avLst/>
          </a:prstGeom>
          <a:solidFill>
            <a:schemeClr val="hlink"/>
          </a:solidFill>
          <a:ln w="9525" algn="ctr">
            <a:noFill/>
            <a:miter lim="800000"/>
            <a:headEnd/>
            <a:tailEnd/>
          </a:ln>
        </p:spPr>
        <p:txBody>
          <a:bodyPr wrap="none" anchor="ctr"/>
          <a:lstStyle/>
          <a:p>
            <a:endParaRPr lang="pt-BR"/>
          </a:p>
        </p:txBody>
      </p:sp>
      <p:sp>
        <p:nvSpPr>
          <p:cNvPr id="237" name="Rectangle 25"/>
          <p:cNvSpPr>
            <a:spLocks noChangeArrowheads="1"/>
          </p:cNvSpPr>
          <p:nvPr/>
        </p:nvSpPr>
        <p:spPr bwMode="auto">
          <a:xfrm>
            <a:off x="1684338" y="3409950"/>
            <a:ext cx="230187" cy="231775"/>
          </a:xfrm>
          <a:prstGeom prst="rect">
            <a:avLst/>
          </a:prstGeom>
          <a:solidFill>
            <a:schemeClr val="accent6">
              <a:lumMod val="50000"/>
            </a:schemeClr>
          </a:solidFill>
          <a:ln w="9525" algn="ctr">
            <a:noFill/>
            <a:miter lim="800000"/>
            <a:headEnd/>
            <a:tailEnd/>
          </a:ln>
        </p:spPr>
        <p:txBody>
          <a:bodyPr wrap="none" anchor="ctr"/>
          <a:lstStyle/>
          <a:p>
            <a:endParaRPr lang="pt-BR"/>
          </a:p>
        </p:txBody>
      </p:sp>
      <p:sp>
        <p:nvSpPr>
          <p:cNvPr id="39989" name="Rectangle 14"/>
          <p:cNvSpPr>
            <a:spLocks noChangeArrowheads="1"/>
          </p:cNvSpPr>
          <p:nvPr/>
        </p:nvSpPr>
        <p:spPr bwMode="auto">
          <a:xfrm>
            <a:off x="1973263" y="3127375"/>
            <a:ext cx="231775" cy="231775"/>
          </a:xfrm>
          <a:prstGeom prst="rect">
            <a:avLst/>
          </a:prstGeom>
          <a:solidFill>
            <a:schemeClr val="folHlink"/>
          </a:solidFill>
          <a:ln w="9525" algn="ctr">
            <a:noFill/>
            <a:miter lim="800000"/>
            <a:headEnd/>
            <a:tailEnd/>
          </a:ln>
        </p:spPr>
        <p:txBody>
          <a:bodyPr wrap="none" anchor="ctr"/>
          <a:lstStyle/>
          <a:p>
            <a:endParaRPr lang="pt-BR"/>
          </a:p>
        </p:txBody>
      </p:sp>
      <p:sp>
        <p:nvSpPr>
          <p:cNvPr id="39990" name="Rectangle 20"/>
          <p:cNvSpPr>
            <a:spLocks noChangeArrowheads="1"/>
          </p:cNvSpPr>
          <p:nvPr/>
        </p:nvSpPr>
        <p:spPr bwMode="auto">
          <a:xfrm>
            <a:off x="1973263" y="3409950"/>
            <a:ext cx="231775" cy="231775"/>
          </a:xfrm>
          <a:prstGeom prst="rect">
            <a:avLst/>
          </a:prstGeom>
          <a:solidFill>
            <a:schemeClr val="folHlink"/>
          </a:solidFill>
          <a:ln w="9525" algn="ctr">
            <a:noFill/>
            <a:miter lim="800000"/>
            <a:headEnd/>
            <a:tailEnd/>
          </a:ln>
        </p:spPr>
        <p:txBody>
          <a:bodyPr wrap="none" anchor="ctr"/>
          <a:lstStyle/>
          <a:p>
            <a:endParaRPr lang="pt-BR"/>
          </a:p>
        </p:txBody>
      </p:sp>
      <p:sp>
        <p:nvSpPr>
          <p:cNvPr id="39991" name="Rectangle 27"/>
          <p:cNvSpPr>
            <a:spLocks noChangeArrowheads="1"/>
          </p:cNvSpPr>
          <p:nvPr/>
        </p:nvSpPr>
        <p:spPr bwMode="auto">
          <a:xfrm>
            <a:off x="2263775" y="3127375"/>
            <a:ext cx="230188" cy="231775"/>
          </a:xfrm>
          <a:prstGeom prst="rect">
            <a:avLst/>
          </a:prstGeom>
          <a:solidFill>
            <a:schemeClr val="hlink"/>
          </a:solidFill>
          <a:ln w="9525" algn="ctr">
            <a:noFill/>
            <a:miter lim="800000"/>
            <a:headEnd/>
            <a:tailEnd/>
          </a:ln>
        </p:spPr>
        <p:txBody>
          <a:bodyPr wrap="none" anchor="ctr"/>
          <a:lstStyle/>
          <a:p>
            <a:endParaRPr lang="pt-BR"/>
          </a:p>
        </p:txBody>
      </p:sp>
      <p:sp>
        <p:nvSpPr>
          <p:cNvPr id="241" name="Rectangle 33"/>
          <p:cNvSpPr>
            <a:spLocks noChangeArrowheads="1"/>
          </p:cNvSpPr>
          <p:nvPr/>
        </p:nvSpPr>
        <p:spPr bwMode="auto">
          <a:xfrm>
            <a:off x="2263775" y="3409950"/>
            <a:ext cx="230188" cy="231775"/>
          </a:xfrm>
          <a:prstGeom prst="rect">
            <a:avLst/>
          </a:prstGeom>
          <a:solidFill>
            <a:schemeClr val="tx1">
              <a:lumMod val="65000"/>
              <a:lumOff val="35000"/>
            </a:schemeClr>
          </a:solidFill>
          <a:ln w="9525" algn="ctr">
            <a:noFill/>
            <a:miter lim="800000"/>
            <a:headEnd/>
            <a:tailEnd/>
          </a:ln>
        </p:spPr>
        <p:txBody>
          <a:bodyPr wrap="none" anchor="ctr"/>
          <a:lstStyle/>
          <a:p>
            <a:endParaRPr lang="pt-BR"/>
          </a:p>
        </p:txBody>
      </p:sp>
      <p:sp>
        <p:nvSpPr>
          <p:cNvPr id="39993" name="Rectangle 34"/>
          <p:cNvSpPr>
            <a:spLocks noChangeArrowheads="1"/>
          </p:cNvSpPr>
          <p:nvPr/>
        </p:nvSpPr>
        <p:spPr bwMode="auto">
          <a:xfrm>
            <a:off x="2552700" y="3127375"/>
            <a:ext cx="230188" cy="231775"/>
          </a:xfrm>
          <a:prstGeom prst="rect">
            <a:avLst/>
          </a:prstGeom>
          <a:solidFill>
            <a:schemeClr val="accent1"/>
          </a:solidFill>
          <a:ln w="9525" algn="ctr">
            <a:noFill/>
            <a:miter lim="800000"/>
            <a:headEnd/>
            <a:tailEnd/>
          </a:ln>
        </p:spPr>
        <p:txBody>
          <a:bodyPr wrap="none" anchor="ctr"/>
          <a:lstStyle/>
          <a:p>
            <a:endParaRPr lang="pt-BR"/>
          </a:p>
        </p:txBody>
      </p:sp>
      <p:sp>
        <p:nvSpPr>
          <p:cNvPr id="243" name="Rectangle 40"/>
          <p:cNvSpPr>
            <a:spLocks noChangeArrowheads="1"/>
          </p:cNvSpPr>
          <p:nvPr/>
        </p:nvSpPr>
        <p:spPr bwMode="auto">
          <a:xfrm>
            <a:off x="2552700" y="3409950"/>
            <a:ext cx="230188" cy="231775"/>
          </a:xfrm>
          <a:prstGeom prst="rect">
            <a:avLst/>
          </a:prstGeom>
          <a:solidFill>
            <a:schemeClr val="accent6">
              <a:lumMod val="50000"/>
            </a:schemeClr>
          </a:solidFill>
          <a:ln w="9525" algn="ctr">
            <a:noFill/>
            <a:miter lim="800000"/>
            <a:headEnd/>
            <a:tailEnd/>
          </a:ln>
        </p:spPr>
        <p:txBody>
          <a:bodyPr wrap="none" anchor="ctr"/>
          <a:lstStyle/>
          <a:p>
            <a:endParaRPr lang="pt-BR"/>
          </a:p>
        </p:txBody>
      </p:sp>
      <p:grpSp>
        <p:nvGrpSpPr>
          <p:cNvPr id="3" name="Group 47"/>
          <p:cNvGrpSpPr>
            <a:grpSpLocks/>
          </p:cNvGrpSpPr>
          <p:nvPr/>
        </p:nvGrpSpPr>
        <p:grpSpPr bwMode="auto">
          <a:xfrm>
            <a:off x="4303713" y="1860550"/>
            <a:ext cx="230187" cy="1098550"/>
            <a:chOff x="2447" y="2729"/>
            <a:chExt cx="145" cy="690"/>
          </a:xfrm>
        </p:grpSpPr>
        <p:sp>
          <p:nvSpPr>
            <p:cNvPr id="245" name="Rectangle 48"/>
            <p:cNvSpPr>
              <a:spLocks noChangeArrowheads="1"/>
            </p:cNvSpPr>
            <p:nvPr/>
          </p:nvSpPr>
          <p:spPr bwMode="auto">
            <a:xfrm>
              <a:off x="2447" y="2729"/>
              <a:ext cx="145" cy="145"/>
            </a:xfrm>
            <a:prstGeom prst="rect">
              <a:avLst/>
            </a:prstGeom>
            <a:solidFill>
              <a:schemeClr val="accent6">
                <a:lumMod val="20000"/>
                <a:lumOff val="80000"/>
              </a:schemeClr>
            </a:solidFill>
            <a:ln w="9525" algn="ctr">
              <a:noFill/>
              <a:miter lim="800000"/>
              <a:headEnd/>
              <a:tailEnd/>
            </a:ln>
          </p:spPr>
          <p:txBody>
            <a:bodyPr wrap="none" anchor="ctr"/>
            <a:lstStyle/>
            <a:p>
              <a:endParaRPr lang="pt-BR"/>
            </a:p>
          </p:txBody>
        </p:sp>
        <p:sp>
          <p:nvSpPr>
            <p:cNvPr id="246" name="Rectangle 49"/>
            <p:cNvSpPr>
              <a:spLocks noChangeArrowheads="1"/>
            </p:cNvSpPr>
            <p:nvPr/>
          </p:nvSpPr>
          <p:spPr bwMode="auto">
            <a:xfrm>
              <a:off x="2447" y="2911"/>
              <a:ext cx="145" cy="145"/>
            </a:xfrm>
            <a:prstGeom prst="rect">
              <a:avLst/>
            </a:prstGeom>
            <a:solidFill>
              <a:schemeClr val="accent4">
                <a:lumMod val="40000"/>
                <a:lumOff val="60000"/>
              </a:schemeClr>
            </a:solidFill>
            <a:ln w="9525" algn="ctr">
              <a:noFill/>
              <a:miter lim="800000"/>
              <a:headEnd/>
              <a:tailEnd/>
            </a:ln>
          </p:spPr>
          <p:txBody>
            <a:bodyPr wrap="none" anchor="ctr"/>
            <a:lstStyle/>
            <a:p>
              <a:endParaRPr lang="pt-BR"/>
            </a:p>
          </p:txBody>
        </p:sp>
        <p:sp>
          <p:nvSpPr>
            <p:cNvPr id="247" name="Rectangle 50"/>
            <p:cNvSpPr>
              <a:spLocks noChangeArrowheads="1"/>
            </p:cNvSpPr>
            <p:nvPr/>
          </p:nvSpPr>
          <p:spPr bwMode="auto">
            <a:xfrm>
              <a:off x="2447" y="3092"/>
              <a:ext cx="145" cy="145"/>
            </a:xfrm>
            <a:prstGeom prst="rect">
              <a:avLst/>
            </a:prstGeom>
            <a:solidFill>
              <a:schemeClr val="accent5">
                <a:lumMod val="40000"/>
                <a:lumOff val="60000"/>
              </a:schemeClr>
            </a:solidFill>
            <a:ln w="9525" algn="ctr">
              <a:noFill/>
              <a:miter lim="800000"/>
              <a:headEnd/>
              <a:tailEnd/>
            </a:ln>
          </p:spPr>
          <p:txBody>
            <a:bodyPr wrap="none" anchor="ctr"/>
            <a:lstStyle/>
            <a:p>
              <a:endParaRPr lang="pt-BR"/>
            </a:p>
          </p:txBody>
        </p:sp>
        <p:sp>
          <p:nvSpPr>
            <p:cNvPr id="248" name="Rectangle 51"/>
            <p:cNvSpPr>
              <a:spLocks noChangeArrowheads="1"/>
            </p:cNvSpPr>
            <p:nvPr/>
          </p:nvSpPr>
          <p:spPr bwMode="auto">
            <a:xfrm>
              <a:off x="2447" y="3274"/>
              <a:ext cx="145" cy="145"/>
            </a:xfrm>
            <a:prstGeom prst="rect">
              <a:avLst/>
            </a:prstGeom>
            <a:solidFill>
              <a:schemeClr val="bg1">
                <a:lumMod val="85000"/>
              </a:schemeClr>
            </a:solidFill>
            <a:ln w="9525" algn="ctr">
              <a:noFill/>
              <a:miter lim="800000"/>
              <a:headEnd/>
              <a:tailEnd/>
            </a:ln>
          </p:spPr>
          <p:txBody>
            <a:bodyPr wrap="none" anchor="ctr"/>
            <a:lstStyle/>
            <a:p>
              <a:endParaRPr lang="pt-BR"/>
            </a:p>
          </p:txBody>
        </p:sp>
      </p:grpSp>
      <p:grpSp>
        <p:nvGrpSpPr>
          <p:cNvPr id="4" name="Group 47"/>
          <p:cNvGrpSpPr>
            <a:grpSpLocks/>
          </p:cNvGrpSpPr>
          <p:nvPr/>
        </p:nvGrpSpPr>
        <p:grpSpPr bwMode="auto">
          <a:xfrm>
            <a:off x="4654550" y="1860550"/>
            <a:ext cx="230188" cy="1098550"/>
            <a:chOff x="2447" y="2729"/>
            <a:chExt cx="145" cy="690"/>
          </a:xfrm>
        </p:grpSpPr>
        <p:sp>
          <p:nvSpPr>
            <p:cNvPr id="250" name="Rectangle 48"/>
            <p:cNvSpPr>
              <a:spLocks noChangeArrowheads="1"/>
            </p:cNvSpPr>
            <p:nvPr/>
          </p:nvSpPr>
          <p:spPr bwMode="auto">
            <a:xfrm>
              <a:off x="2447" y="2729"/>
              <a:ext cx="145" cy="145"/>
            </a:xfrm>
            <a:prstGeom prst="rect">
              <a:avLst/>
            </a:prstGeom>
            <a:solidFill>
              <a:schemeClr val="accent2">
                <a:lumMod val="40000"/>
                <a:lumOff val="60000"/>
              </a:schemeClr>
            </a:solidFill>
            <a:ln w="9525" algn="ctr">
              <a:noFill/>
              <a:miter lim="800000"/>
              <a:headEnd/>
              <a:tailEnd/>
            </a:ln>
          </p:spPr>
          <p:txBody>
            <a:bodyPr wrap="none" anchor="ctr"/>
            <a:lstStyle/>
            <a:p>
              <a:endParaRPr lang="pt-BR"/>
            </a:p>
          </p:txBody>
        </p:sp>
        <p:sp>
          <p:nvSpPr>
            <p:cNvPr id="251" name="Rectangle 49"/>
            <p:cNvSpPr>
              <a:spLocks noChangeArrowheads="1"/>
            </p:cNvSpPr>
            <p:nvPr/>
          </p:nvSpPr>
          <p:spPr bwMode="auto">
            <a:xfrm>
              <a:off x="2447" y="2911"/>
              <a:ext cx="145" cy="145"/>
            </a:xfrm>
            <a:prstGeom prst="rect">
              <a:avLst/>
            </a:prstGeom>
            <a:solidFill>
              <a:schemeClr val="accent6">
                <a:lumMod val="40000"/>
                <a:lumOff val="60000"/>
              </a:schemeClr>
            </a:solidFill>
            <a:ln w="9525" algn="ctr">
              <a:noFill/>
              <a:miter lim="800000"/>
              <a:headEnd/>
              <a:tailEnd/>
            </a:ln>
          </p:spPr>
          <p:txBody>
            <a:bodyPr wrap="none" anchor="ctr"/>
            <a:lstStyle/>
            <a:p>
              <a:endParaRPr lang="pt-BR"/>
            </a:p>
          </p:txBody>
        </p:sp>
        <p:sp>
          <p:nvSpPr>
            <p:cNvPr id="252" name="Rectangle 50"/>
            <p:cNvSpPr>
              <a:spLocks noChangeArrowheads="1"/>
            </p:cNvSpPr>
            <p:nvPr/>
          </p:nvSpPr>
          <p:spPr bwMode="auto">
            <a:xfrm>
              <a:off x="2447" y="3092"/>
              <a:ext cx="145" cy="145"/>
            </a:xfrm>
            <a:prstGeom prst="rect">
              <a:avLst/>
            </a:prstGeom>
            <a:solidFill>
              <a:schemeClr val="accent3">
                <a:lumMod val="40000"/>
                <a:lumOff val="60000"/>
              </a:schemeClr>
            </a:solidFill>
            <a:ln w="9525" algn="ctr">
              <a:noFill/>
              <a:miter lim="800000"/>
              <a:headEnd/>
              <a:tailEnd/>
            </a:ln>
          </p:spPr>
          <p:txBody>
            <a:bodyPr wrap="none" anchor="ctr"/>
            <a:lstStyle/>
            <a:p>
              <a:endParaRPr lang="pt-BR"/>
            </a:p>
          </p:txBody>
        </p:sp>
        <p:sp>
          <p:nvSpPr>
            <p:cNvPr id="253" name="Rectangle 51"/>
            <p:cNvSpPr>
              <a:spLocks noChangeArrowheads="1"/>
            </p:cNvSpPr>
            <p:nvPr/>
          </p:nvSpPr>
          <p:spPr bwMode="auto">
            <a:xfrm>
              <a:off x="2447" y="3274"/>
              <a:ext cx="145" cy="145"/>
            </a:xfrm>
            <a:prstGeom prst="rect">
              <a:avLst/>
            </a:prstGeom>
            <a:solidFill>
              <a:schemeClr val="bg1">
                <a:lumMod val="85000"/>
              </a:schemeClr>
            </a:solidFill>
            <a:ln w="9525" algn="ctr">
              <a:noFill/>
              <a:miter lim="800000"/>
              <a:headEnd/>
              <a:tailEnd/>
            </a:ln>
          </p:spPr>
          <p:txBody>
            <a:bodyPr wrap="none" anchor="ctr"/>
            <a:lstStyle/>
            <a:p>
              <a:endParaRPr lang="pt-BR"/>
            </a:p>
          </p:txBody>
        </p:sp>
      </p:grpSp>
      <p:grpSp>
        <p:nvGrpSpPr>
          <p:cNvPr id="5" name="Group 47"/>
          <p:cNvGrpSpPr>
            <a:grpSpLocks/>
          </p:cNvGrpSpPr>
          <p:nvPr/>
        </p:nvGrpSpPr>
        <p:grpSpPr bwMode="auto">
          <a:xfrm>
            <a:off x="5005388" y="1860550"/>
            <a:ext cx="230187" cy="1098550"/>
            <a:chOff x="2447" y="2729"/>
            <a:chExt cx="145" cy="690"/>
          </a:xfrm>
        </p:grpSpPr>
        <p:sp>
          <p:nvSpPr>
            <p:cNvPr id="255" name="Rectangle 48"/>
            <p:cNvSpPr>
              <a:spLocks noChangeArrowheads="1"/>
            </p:cNvSpPr>
            <p:nvPr/>
          </p:nvSpPr>
          <p:spPr bwMode="auto">
            <a:xfrm>
              <a:off x="2447" y="2729"/>
              <a:ext cx="145" cy="145"/>
            </a:xfrm>
            <a:prstGeom prst="rect">
              <a:avLst/>
            </a:prstGeom>
            <a:solidFill>
              <a:schemeClr val="accent2">
                <a:lumMod val="40000"/>
                <a:lumOff val="60000"/>
              </a:schemeClr>
            </a:solidFill>
            <a:ln w="9525" algn="ctr">
              <a:noFill/>
              <a:miter lim="800000"/>
              <a:headEnd/>
              <a:tailEnd/>
            </a:ln>
          </p:spPr>
          <p:txBody>
            <a:bodyPr wrap="none" anchor="ctr"/>
            <a:lstStyle/>
            <a:p>
              <a:endParaRPr lang="pt-BR"/>
            </a:p>
          </p:txBody>
        </p:sp>
        <p:sp>
          <p:nvSpPr>
            <p:cNvPr id="256" name="Rectangle 49"/>
            <p:cNvSpPr>
              <a:spLocks noChangeArrowheads="1"/>
            </p:cNvSpPr>
            <p:nvPr/>
          </p:nvSpPr>
          <p:spPr bwMode="auto">
            <a:xfrm>
              <a:off x="2447" y="2911"/>
              <a:ext cx="145" cy="145"/>
            </a:xfrm>
            <a:prstGeom prst="rect">
              <a:avLst/>
            </a:prstGeom>
            <a:solidFill>
              <a:schemeClr val="accent4">
                <a:lumMod val="40000"/>
                <a:lumOff val="60000"/>
              </a:schemeClr>
            </a:solidFill>
            <a:ln w="9525" algn="ctr">
              <a:noFill/>
              <a:miter lim="800000"/>
              <a:headEnd/>
              <a:tailEnd/>
            </a:ln>
          </p:spPr>
          <p:txBody>
            <a:bodyPr wrap="none" anchor="ctr"/>
            <a:lstStyle/>
            <a:p>
              <a:endParaRPr lang="pt-BR"/>
            </a:p>
          </p:txBody>
        </p:sp>
        <p:sp>
          <p:nvSpPr>
            <p:cNvPr id="257" name="Rectangle 50"/>
            <p:cNvSpPr>
              <a:spLocks noChangeArrowheads="1"/>
            </p:cNvSpPr>
            <p:nvPr/>
          </p:nvSpPr>
          <p:spPr bwMode="auto">
            <a:xfrm>
              <a:off x="2447" y="3092"/>
              <a:ext cx="145" cy="145"/>
            </a:xfrm>
            <a:prstGeom prst="rect">
              <a:avLst/>
            </a:prstGeom>
            <a:solidFill>
              <a:schemeClr val="accent5">
                <a:lumMod val="40000"/>
                <a:lumOff val="60000"/>
              </a:schemeClr>
            </a:solidFill>
            <a:ln w="9525" algn="ctr">
              <a:noFill/>
              <a:miter lim="800000"/>
              <a:headEnd/>
              <a:tailEnd/>
            </a:ln>
          </p:spPr>
          <p:txBody>
            <a:bodyPr wrap="none" anchor="ctr"/>
            <a:lstStyle/>
            <a:p>
              <a:endParaRPr lang="pt-BR"/>
            </a:p>
          </p:txBody>
        </p:sp>
        <p:sp>
          <p:nvSpPr>
            <p:cNvPr id="258" name="Rectangle 51"/>
            <p:cNvSpPr>
              <a:spLocks noChangeArrowheads="1"/>
            </p:cNvSpPr>
            <p:nvPr/>
          </p:nvSpPr>
          <p:spPr bwMode="auto">
            <a:xfrm>
              <a:off x="2447" y="3274"/>
              <a:ext cx="145" cy="145"/>
            </a:xfrm>
            <a:prstGeom prst="rect">
              <a:avLst/>
            </a:prstGeom>
            <a:solidFill>
              <a:schemeClr val="bg1">
                <a:lumMod val="85000"/>
              </a:schemeClr>
            </a:solidFill>
            <a:ln w="9525" algn="ctr">
              <a:noFill/>
              <a:miter lim="800000"/>
              <a:headEnd/>
              <a:tailEnd/>
            </a:ln>
          </p:spPr>
          <p:txBody>
            <a:bodyPr wrap="none" anchor="ctr"/>
            <a:lstStyle/>
            <a:p>
              <a:endParaRPr lang="pt-BR"/>
            </a:p>
          </p:txBody>
        </p:sp>
      </p:grpSp>
      <p:grpSp>
        <p:nvGrpSpPr>
          <p:cNvPr id="6" name="Group 47"/>
          <p:cNvGrpSpPr>
            <a:grpSpLocks/>
          </p:cNvGrpSpPr>
          <p:nvPr/>
        </p:nvGrpSpPr>
        <p:grpSpPr bwMode="auto">
          <a:xfrm>
            <a:off x="5356225" y="1860550"/>
            <a:ext cx="230188" cy="1098550"/>
            <a:chOff x="2447" y="2729"/>
            <a:chExt cx="145" cy="690"/>
          </a:xfrm>
        </p:grpSpPr>
        <p:sp>
          <p:nvSpPr>
            <p:cNvPr id="260" name="Rectangle 48"/>
            <p:cNvSpPr>
              <a:spLocks noChangeArrowheads="1"/>
            </p:cNvSpPr>
            <p:nvPr/>
          </p:nvSpPr>
          <p:spPr bwMode="auto">
            <a:xfrm>
              <a:off x="2447" y="2729"/>
              <a:ext cx="145" cy="145"/>
            </a:xfrm>
            <a:prstGeom prst="rect">
              <a:avLst/>
            </a:prstGeom>
            <a:solidFill>
              <a:schemeClr val="accent6">
                <a:lumMod val="20000"/>
                <a:lumOff val="80000"/>
              </a:schemeClr>
            </a:solidFill>
            <a:ln w="9525" algn="ctr">
              <a:noFill/>
              <a:miter lim="800000"/>
              <a:headEnd/>
              <a:tailEnd/>
            </a:ln>
          </p:spPr>
          <p:txBody>
            <a:bodyPr wrap="none" anchor="ctr"/>
            <a:lstStyle/>
            <a:p>
              <a:endParaRPr lang="pt-BR"/>
            </a:p>
          </p:txBody>
        </p:sp>
        <p:sp>
          <p:nvSpPr>
            <p:cNvPr id="261" name="Rectangle 49"/>
            <p:cNvSpPr>
              <a:spLocks noChangeArrowheads="1"/>
            </p:cNvSpPr>
            <p:nvPr/>
          </p:nvSpPr>
          <p:spPr bwMode="auto">
            <a:xfrm>
              <a:off x="2447" y="2911"/>
              <a:ext cx="145" cy="145"/>
            </a:xfrm>
            <a:prstGeom prst="rect">
              <a:avLst/>
            </a:prstGeom>
            <a:solidFill>
              <a:schemeClr val="accent4">
                <a:lumMod val="40000"/>
                <a:lumOff val="60000"/>
              </a:schemeClr>
            </a:solidFill>
            <a:ln w="9525" algn="ctr">
              <a:noFill/>
              <a:miter lim="800000"/>
              <a:headEnd/>
              <a:tailEnd/>
            </a:ln>
          </p:spPr>
          <p:txBody>
            <a:bodyPr wrap="none" anchor="ctr"/>
            <a:lstStyle/>
            <a:p>
              <a:endParaRPr lang="pt-BR"/>
            </a:p>
          </p:txBody>
        </p:sp>
        <p:sp>
          <p:nvSpPr>
            <p:cNvPr id="262" name="Rectangle 50"/>
            <p:cNvSpPr>
              <a:spLocks noChangeArrowheads="1"/>
            </p:cNvSpPr>
            <p:nvPr/>
          </p:nvSpPr>
          <p:spPr bwMode="auto">
            <a:xfrm>
              <a:off x="2447" y="3092"/>
              <a:ext cx="145" cy="145"/>
            </a:xfrm>
            <a:prstGeom prst="rect">
              <a:avLst/>
            </a:prstGeom>
            <a:solidFill>
              <a:schemeClr val="accent3">
                <a:lumMod val="40000"/>
                <a:lumOff val="60000"/>
              </a:schemeClr>
            </a:solidFill>
            <a:ln w="9525" algn="ctr">
              <a:noFill/>
              <a:miter lim="800000"/>
              <a:headEnd/>
              <a:tailEnd/>
            </a:ln>
          </p:spPr>
          <p:txBody>
            <a:bodyPr wrap="none" anchor="ctr"/>
            <a:lstStyle/>
            <a:p>
              <a:endParaRPr lang="pt-BR"/>
            </a:p>
          </p:txBody>
        </p:sp>
        <p:sp>
          <p:nvSpPr>
            <p:cNvPr id="263" name="Rectangle 51"/>
            <p:cNvSpPr>
              <a:spLocks noChangeArrowheads="1"/>
            </p:cNvSpPr>
            <p:nvPr/>
          </p:nvSpPr>
          <p:spPr bwMode="auto">
            <a:xfrm>
              <a:off x="2447" y="3274"/>
              <a:ext cx="145" cy="145"/>
            </a:xfrm>
            <a:prstGeom prst="rect">
              <a:avLst/>
            </a:prstGeom>
            <a:solidFill>
              <a:schemeClr val="bg1">
                <a:lumMod val="65000"/>
              </a:schemeClr>
            </a:solidFill>
            <a:ln w="9525" algn="ctr">
              <a:noFill/>
              <a:miter lim="800000"/>
              <a:headEnd/>
              <a:tailEnd/>
            </a:ln>
          </p:spPr>
          <p:txBody>
            <a:bodyPr wrap="none" anchor="ctr"/>
            <a:lstStyle/>
            <a:p>
              <a:endParaRPr lang="pt-BR"/>
            </a:p>
          </p:txBody>
        </p:sp>
      </p:grpSp>
      <p:sp>
        <p:nvSpPr>
          <p:cNvPr id="264" name="Rectangle 48"/>
          <p:cNvSpPr>
            <a:spLocks noChangeArrowheads="1"/>
          </p:cNvSpPr>
          <p:nvPr/>
        </p:nvSpPr>
        <p:spPr bwMode="auto">
          <a:xfrm>
            <a:off x="5707063" y="1860550"/>
            <a:ext cx="230187" cy="230188"/>
          </a:xfrm>
          <a:prstGeom prst="rect">
            <a:avLst/>
          </a:prstGeom>
          <a:solidFill>
            <a:schemeClr val="accent2">
              <a:lumMod val="40000"/>
              <a:lumOff val="60000"/>
            </a:schemeClr>
          </a:solidFill>
          <a:ln w="9525" algn="ctr">
            <a:noFill/>
            <a:miter lim="800000"/>
            <a:headEnd/>
            <a:tailEnd/>
          </a:ln>
        </p:spPr>
        <p:txBody>
          <a:bodyPr wrap="none" anchor="ctr"/>
          <a:lstStyle/>
          <a:p>
            <a:endParaRPr lang="pt-BR"/>
          </a:p>
        </p:txBody>
      </p:sp>
      <p:sp>
        <p:nvSpPr>
          <p:cNvPr id="265" name="Rectangle 49"/>
          <p:cNvSpPr>
            <a:spLocks noChangeArrowheads="1"/>
          </p:cNvSpPr>
          <p:nvPr/>
        </p:nvSpPr>
        <p:spPr bwMode="auto">
          <a:xfrm>
            <a:off x="5707063" y="2151063"/>
            <a:ext cx="230187" cy="230187"/>
          </a:xfrm>
          <a:prstGeom prst="rect">
            <a:avLst/>
          </a:prstGeom>
          <a:solidFill>
            <a:schemeClr val="accent6">
              <a:lumMod val="40000"/>
              <a:lumOff val="60000"/>
            </a:schemeClr>
          </a:solidFill>
          <a:ln w="9525" algn="ctr">
            <a:noFill/>
            <a:miter lim="800000"/>
            <a:headEnd/>
            <a:tailEnd/>
          </a:ln>
        </p:spPr>
        <p:txBody>
          <a:bodyPr wrap="none" anchor="ctr"/>
          <a:lstStyle/>
          <a:p>
            <a:endParaRPr lang="pt-BR"/>
          </a:p>
        </p:txBody>
      </p:sp>
      <p:sp>
        <p:nvSpPr>
          <p:cNvPr id="266" name="Rectangle 50"/>
          <p:cNvSpPr>
            <a:spLocks noChangeArrowheads="1"/>
          </p:cNvSpPr>
          <p:nvPr/>
        </p:nvSpPr>
        <p:spPr bwMode="auto">
          <a:xfrm>
            <a:off x="5707063" y="2438400"/>
            <a:ext cx="230187" cy="230188"/>
          </a:xfrm>
          <a:prstGeom prst="rect">
            <a:avLst/>
          </a:prstGeom>
          <a:solidFill>
            <a:schemeClr val="accent3">
              <a:lumMod val="40000"/>
              <a:lumOff val="60000"/>
            </a:schemeClr>
          </a:solidFill>
          <a:ln w="9525" algn="ctr">
            <a:noFill/>
            <a:miter lim="800000"/>
            <a:headEnd/>
            <a:tailEnd/>
          </a:ln>
        </p:spPr>
        <p:txBody>
          <a:bodyPr wrap="none" anchor="ctr"/>
          <a:lstStyle/>
          <a:p>
            <a:endParaRPr lang="pt-BR"/>
          </a:p>
        </p:txBody>
      </p:sp>
      <p:sp>
        <p:nvSpPr>
          <p:cNvPr id="267" name="Rectangle 51"/>
          <p:cNvSpPr>
            <a:spLocks noChangeArrowheads="1"/>
          </p:cNvSpPr>
          <p:nvPr/>
        </p:nvSpPr>
        <p:spPr bwMode="auto">
          <a:xfrm>
            <a:off x="5707063" y="2722563"/>
            <a:ext cx="230187" cy="230187"/>
          </a:xfrm>
          <a:prstGeom prst="rect">
            <a:avLst/>
          </a:prstGeom>
          <a:solidFill>
            <a:schemeClr val="bg1">
              <a:lumMod val="85000"/>
            </a:schemeClr>
          </a:solidFill>
          <a:ln w="9525" algn="ctr">
            <a:noFill/>
            <a:miter lim="800000"/>
            <a:headEnd/>
            <a:tailEnd/>
          </a:ln>
        </p:spPr>
        <p:txBody>
          <a:bodyPr wrap="none" anchor="ctr"/>
          <a:lstStyle/>
          <a:p>
            <a:endParaRPr lang="pt-BR"/>
          </a:p>
        </p:txBody>
      </p:sp>
      <p:sp>
        <p:nvSpPr>
          <p:cNvPr id="268" name="Rectangle 57"/>
          <p:cNvSpPr>
            <a:spLocks noChangeArrowheads="1"/>
          </p:cNvSpPr>
          <p:nvPr/>
        </p:nvSpPr>
        <p:spPr bwMode="auto">
          <a:xfrm>
            <a:off x="7189788" y="2438400"/>
            <a:ext cx="228600" cy="228600"/>
          </a:xfrm>
          <a:prstGeom prst="rect">
            <a:avLst/>
          </a:prstGeom>
          <a:solidFill>
            <a:schemeClr val="accent5">
              <a:lumMod val="40000"/>
              <a:lumOff val="60000"/>
            </a:schemeClr>
          </a:solidFill>
          <a:ln w="9525" algn="ctr">
            <a:noFill/>
            <a:miter lim="800000"/>
            <a:headEnd/>
            <a:tailEnd/>
          </a:ln>
        </p:spPr>
        <p:txBody>
          <a:bodyPr wrap="none" anchor="ctr"/>
          <a:lstStyle/>
          <a:p>
            <a:endParaRPr lang="pt-BR"/>
          </a:p>
        </p:txBody>
      </p:sp>
      <p:sp>
        <p:nvSpPr>
          <p:cNvPr id="269" name="Rectangle 57"/>
          <p:cNvSpPr>
            <a:spLocks noChangeArrowheads="1"/>
          </p:cNvSpPr>
          <p:nvPr/>
        </p:nvSpPr>
        <p:spPr bwMode="auto">
          <a:xfrm>
            <a:off x="7494588" y="1860550"/>
            <a:ext cx="228600" cy="228600"/>
          </a:xfrm>
          <a:prstGeom prst="rect">
            <a:avLst/>
          </a:prstGeom>
          <a:solidFill>
            <a:schemeClr val="accent6">
              <a:lumMod val="40000"/>
              <a:lumOff val="60000"/>
            </a:schemeClr>
          </a:solidFill>
          <a:ln w="9525" algn="ctr">
            <a:noFill/>
            <a:miter lim="800000"/>
            <a:headEnd/>
            <a:tailEnd/>
          </a:ln>
        </p:spPr>
        <p:txBody>
          <a:bodyPr wrap="none" anchor="ctr"/>
          <a:lstStyle/>
          <a:p>
            <a:endParaRPr lang="pt-BR"/>
          </a:p>
        </p:txBody>
      </p:sp>
      <p:sp>
        <p:nvSpPr>
          <p:cNvPr id="270" name="Rectangle 57"/>
          <p:cNvSpPr>
            <a:spLocks noChangeArrowheads="1"/>
          </p:cNvSpPr>
          <p:nvPr/>
        </p:nvSpPr>
        <p:spPr bwMode="auto">
          <a:xfrm>
            <a:off x="7189788" y="2722563"/>
            <a:ext cx="228600" cy="228600"/>
          </a:xfrm>
          <a:prstGeom prst="rect">
            <a:avLst/>
          </a:prstGeom>
          <a:solidFill>
            <a:schemeClr val="accent6">
              <a:lumMod val="20000"/>
              <a:lumOff val="80000"/>
            </a:schemeClr>
          </a:solidFill>
          <a:ln w="9525" algn="ctr">
            <a:noFill/>
            <a:miter lim="800000"/>
            <a:headEnd/>
            <a:tailEnd/>
          </a:ln>
        </p:spPr>
        <p:txBody>
          <a:bodyPr wrap="none" anchor="ctr"/>
          <a:lstStyle/>
          <a:p>
            <a:endParaRPr lang="pt-BR"/>
          </a:p>
        </p:txBody>
      </p:sp>
      <p:sp>
        <p:nvSpPr>
          <p:cNvPr id="271" name="Rectangle 57"/>
          <p:cNvSpPr>
            <a:spLocks noChangeArrowheads="1"/>
          </p:cNvSpPr>
          <p:nvPr/>
        </p:nvSpPr>
        <p:spPr bwMode="auto">
          <a:xfrm>
            <a:off x="7494588" y="2722563"/>
            <a:ext cx="228600" cy="228600"/>
          </a:xfrm>
          <a:prstGeom prst="rect">
            <a:avLst/>
          </a:prstGeom>
          <a:solidFill>
            <a:schemeClr val="bg2">
              <a:lumMod val="20000"/>
              <a:lumOff val="80000"/>
            </a:schemeClr>
          </a:solidFill>
          <a:ln w="9525" algn="ctr">
            <a:noFill/>
            <a:miter lim="800000"/>
            <a:headEnd/>
            <a:tailEnd/>
          </a:ln>
        </p:spPr>
        <p:txBody>
          <a:bodyPr wrap="none" anchor="ctr"/>
          <a:lstStyle/>
          <a:p>
            <a:endParaRPr lang="pt-BR"/>
          </a:p>
        </p:txBody>
      </p:sp>
      <p:sp>
        <p:nvSpPr>
          <p:cNvPr id="40007" name="Rectangle 9"/>
          <p:cNvSpPr>
            <a:spLocks noChangeArrowheads="1"/>
          </p:cNvSpPr>
          <p:nvPr/>
        </p:nvSpPr>
        <p:spPr bwMode="auto">
          <a:xfrm>
            <a:off x="1012825" y="3708400"/>
            <a:ext cx="1633538" cy="368300"/>
          </a:xfrm>
          <a:prstGeom prst="rect">
            <a:avLst/>
          </a:prstGeom>
          <a:noFill/>
          <a:ln w="12700">
            <a:noFill/>
            <a:miter lim="800000"/>
            <a:headEnd/>
            <a:tailEnd/>
          </a:ln>
        </p:spPr>
        <p:txBody>
          <a:bodyPr>
            <a:spAutoFit/>
          </a:bodyPr>
          <a:lstStyle/>
          <a:p>
            <a:r>
              <a:rPr lang="en-US" altLang="ja-JP" sz="1800">
                <a:ea typeface="ＭＳ Ｐゴシック" pitchFamily="34" charset="-128"/>
              </a:rPr>
              <a:t>Dados brutos</a:t>
            </a:r>
          </a:p>
        </p:txBody>
      </p:sp>
      <p:sp>
        <p:nvSpPr>
          <p:cNvPr id="40008" name="Rectangle 9"/>
          <p:cNvSpPr>
            <a:spLocks noChangeArrowheads="1"/>
          </p:cNvSpPr>
          <p:nvPr/>
        </p:nvSpPr>
        <p:spPr bwMode="auto">
          <a:xfrm>
            <a:off x="3852863" y="3148013"/>
            <a:ext cx="2419350" cy="646112"/>
          </a:xfrm>
          <a:prstGeom prst="rect">
            <a:avLst/>
          </a:prstGeom>
          <a:noFill/>
          <a:ln w="12700">
            <a:noFill/>
            <a:miter lim="800000"/>
            <a:headEnd/>
            <a:tailEnd/>
          </a:ln>
        </p:spPr>
        <p:txBody>
          <a:bodyPr>
            <a:spAutoFit/>
          </a:bodyPr>
          <a:lstStyle/>
          <a:p>
            <a:r>
              <a:rPr lang="pt-BR" sz="1800"/>
              <a:t>Após a compactação de dados da NetApp</a:t>
            </a:r>
            <a:endParaRPr lang="en-US" altLang="ja-JP" sz="1800">
              <a:ea typeface="ＭＳ Ｐゴシック" pitchFamily="34" charset="-128"/>
            </a:endParaRPr>
          </a:p>
        </p:txBody>
      </p:sp>
      <p:sp>
        <p:nvSpPr>
          <p:cNvPr id="40009" name="Rectangle 9"/>
          <p:cNvSpPr>
            <a:spLocks noChangeArrowheads="1"/>
          </p:cNvSpPr>
          <p:nvPr/>
        </p:nvSpPr>
        <p:spPr bwMode="auto">
          <a:xfrm>
            <a:off x="6362700" y="3146425"/>
            <a:ext cx="2578100" cy="646113"/>
          </a:xfrm>
          <a:prstGeom prst="rect">
            <a:avLst/>
          </a:prstGeom>
          <a:noFill/>
          <a:ln w="12700">
            <a:noFill/>
            <a:miter lim="800000"/>
            <a:headEnd/>
            <a:tailEnd/>
          </a:ln>
        </p:spPr>
        <p:txBody>
          <a:bodyPr>
            <a:spAutoFit/>
          </a:bodyPr>
          <a:lstStyle/>
          <a:p>
            <a:r>
              <a:rPr lang="en-US" altLang="ja-JP" sz="1800">
                <a:ea typeface="ＭＳ Ｐゴシック" pitchFamily="34" charset="-128"/>
              </a:rPr>
              <a:t>Deduplicação da NetApp em dados compactados</a:t>
            </a:r>
          </a:p>
        </p:txBody>
      </p:sp>
      <p:sp>
        <p:nvSpPr>
          <p:cNvPr id="40010" name="TextBox 95"/>
          <p:cNvSpPr txBox="1">
            <a:spLocks noChangeArrowheads="1"/>
          </p:cNvSpPr>
          <p:nvPr/>
        </p:nvSpPr>
        <p:spPr bwMode="auto">
          <a:xfrm>
            <a:off x="1114425" y="4552950"/>
            <a:ext cx="3581400" cy="368300"/>
          </a:xfrm>
          <a:prstGeom prst="rect">
            <a:avLst/>
          </a:prstGeom>
          <a:solidFill>
            <a:schemeClr val="tx2"/>
          </a:solidFill>
          <a:ln w="9525">
            <a:noFill/>
            <a:miter lim="800000"/>
            <a:headEnd/>
            <a:tailEnd/>
          </a:ln>
        </p:spPr>
        <p:txBody>
          <a:bodyPr>
            <a:spAutoFit/>
          </a:bodyPr>
          <a:lstStyle/>
          <a:p>
            <a:r>
              <a:rPr lang="en-US" altLang="ja-JP" sz="1800">
                <a:solidFill>
                  <a:srgbClr val="FFFFFF"/>
                </a:solidFill>
                <a:ea typeface="ＭＳ Ｐゴシック" pitchFamily="34" charset="-128"/>
              </a:rPr>
              <a:t> Principais benefícios do recurso:</a:t>
            </a:r>
          </a:p>
        </p:txBody>
      </p:sp>
      <p:sp>
        <p:nvSpPr>
          <p:cNvPr id="40011" name="Content Placeholder 2"/>
          <p:cNvSpPr txBox="1">
            <a:spLocks/>
          </p:cNvSpPr>
          <p:nvPr/>
        </p:nvSpPr>
        <p:spPr bwMode="auto">
          <a:xfrm>
            <a:off x="4905375" y="5032375"/>
            <a:ext cx="3495675" cy="1558925"/>
          </a:xfrm>
          <a:prstGeom prst="rect">
            <a:avLst/>
          </a:prstGeom>
          <a:noFill/>
          <a:ln w="9525">
            <a:noFill/>
            <a:miter lim="800000"/>
            <a:headEnd/>
            <a:tailEnd/>
          </a:ln>
        </p:spPr>
        <p:txBody>
          <a:bodyPr/>
          <a:lstStyle/>
          <a:p>
            <a:pPr marL="228600" indent="-228600">
              <a:spcBef>
                <a:spcPts val="438"/>
              </a:spcBef>
              <a:buClr>
                <a:srgbClr val="58A618"/>
              </a:buClr>
              <a:buFont typeface="Wingdings 2" pitchFamily="18" charset="2"/>
              <a:buChar char="¡"/>
            </a:pPr>
            <a:r>
              <a:rPr lang="pt-BR" sz="1800"/>
              <a:t>ajuda a aproveitar ainda mais o seu investimento;</a:t>
            </a:r>
            <a:endParaRPr lang="en-US" altLang="ja-JP" sz="1800">
              <a:ea typeface="ＭＳ Ｐゴシック" pitchFamily="34" charset="-128"/>
            </a:endParaRPr>
          </a:p>
          <a:p>
            <a:pPr marL="228600" indent="-228600">
              <a:spcBef>
                <a:spcPts val="438"/>
              </a:spcBef>
              <a:buClr>
                <a:srgbClr val="58A618"/>
              </a:buClr>
              <a:buFont typeface="Wingdings 2" pitchFamily="18" charset="2"/>
              <a:buChar char="¡"/>
            </a:pPr>
            <a:r>
              <a:rPr lang="en-US" altLang="ja-JP" sz="1800">
                <a:solidFill>
                  <a:srgbClr val="000000"/>
                </a:solidFill>
                <a:ea typeface="ＭＳ Ｐゴシック" pitchFamily="34" charset="-128"/>
              </a:rPr>
              <a:t>mais aplicativos </a:t>
            </a:r>
            <a:r>
              <a:rPr lang="en-US" altLang="ja-JP" sz="1800">
                <a:ea typeface="ＭＳ Ｐゴシック" pitchFamily="34" charset="-128"/>
              </a:rPr>
              <a:t>podem ser colocados on-line com mais rapidez.</a:t>
            </a:r>
          </a:p>
        </p:txBody>
      </p:sp>
      <p:sp>
        <p:nvSpPr>
          <p:cNvPr id="40012" name="TextBox 101"/>
          <p:cNvSpPr txBox="1">
            <a:spLocks noChangeArrowheads="1"/>
          </p:cNvSpPr>
          <p:nvPr/>
        </p:nvSpPr>
        <p:spPr bwMode="auto">
          <a:xfrm>
            <a:off x="4987925" y="4552950"/>
            <a:ext cx="3657600" cy="368300"/>
          </a:xfrm>
          <a:prstGeom prst="rect">
            <a:avLst/>
          </a:prstGeom>
          <a:solidFill>
            <a:schemeClr val="tx2"/>
          </a:solidFill>
          <a:ln w="9525">
            <a:noFill/>
            <a:miter lim="800000"/>
            <a:headEnd/>
            <a:tailEnd/>
          </a:ln>
        </p:spPr>
        <p:txBody>
          <a:bodyPr>
            <a:spAutoFit/>
          </a:bodyPr>
          <a:lstStyle/>
          <a:p>
            <a:r>
              <a:rPr lang="en-US" altLang="ja-JP" sz="1800">
                <a:solidFill>
                  <a:srgbClr val="FFFFFF"/>
                </a:solidFill>
                <a:ea typeface="ＭＳ Ｐゴシック" pitchFamily="34" charset="-128"/>
              </a:rPr>
              <a:t>Valor  para os negócios:</a:t>
            </a:r>
          </a:p>
        </p:txBody>
      </p:sp>
      <p:sp>
        <p:nvSpPr>
          <p:cNvPr id="40013" name="TextBox 102"/>
          <p:cNvSpPr txBox="1">
            <a:spLocks noChangeArrowheads="1"/>
          </p:cNvSpPr>
          <p:nvPr/>
        </p:nvSpPr>
        <p:spPr bwMode="auto">
          <a:xfrm>
            <a:off x="2895600" y="1820863"/>
            <a:ext cx="935038" cy="322262"/>
          </a:xfrm>
          <a:prstGeom prst="rect">
            <a:avLst/>
          </a:prstGeom>
          <a:noFill/>
          <a:ln w="9525">
            <a:noFill/>
            <a:miter lim="800000"/>
            <a:headEnd/>
            <a:tailEnd/>
          </a:ln>
        </p:spPr>
        <p:txBody>
          <a:bodyPr wrap="none">
            <a:spAutoFit/>
          </a:bodyPr>
          <a:lstStyle/>
          <a:p>
            <a:r>
              <a:rPr lang="en-US" altLang="ja-JP" sz="1500">
                <a:ea typeface="ＭＳ Ｐゴシック" pitchFamily="34" charset="-128"/>
              </a:rPr>
              <a:t>Em linha</a:t>
            </a:r>
          </a:p>
        </p:txBody>
      </p:sp>
      <p:sp>
        <p:nvSpPr>
          <p:cNvPr id="40014" name="TextBox 103"/>
          <p:cNvSpPr txBox="1">
            <a:spLocks noChangeArrowheads="1"/>
          </p:cNvSpPr>
          <p:nvPr/>
        </p:nvSpPr>
        <p:spPr bwMode="auto">
          <a:xfrm>
            <a:off x="5903913" y="1820863"/>
            <a:ext cx="1362075" cy="322262"/>
          </a:xfrm>
          <a:prstGeom prst="rect">
            <a:avLst/>
          </a:prstGeom>
          <a:noFill/>
          <a:ln w="9525">
            <a:noFill/>
            <a:miter lim="800000"/>
            <a:headEnd/>
            <a:tailEnd/>
          </a:ln>
        </p:spPr>
        <p:txBody>
          <a:bodyPr wrap="none">
            <a:spAutoFit/>
          </a:bodyPr>
          <a:lstStyle/>
          <a:p>
            <a:r>
              <a:rPr lang="en-US" altLang="ja-JP" sz="1500">
                <a:ea typeface="ＭＳ Ｐゴシック" pitchFamily="34" charset="-128"/>
              </a:rPr>
              <a:t>Pós-processo</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ChangeArrowheads="1"/>
          </p:cNvSpPr>
          <p:nvPr>
            <p:ph type="title"/>
          </p:nvPr>
        </p:nvSpPr>
        <p:spPr/>
        <p:txBody>
          <a:bodyPr/>
          <a:lstStyle/>
          <a:p>
            <a:r>
              <a:rPr lang="en-US" dirty="0" err="1" smtClean="0"/>
              <a:t>Economia</a:t>
            </a:r>
            <a:r>
              <a:rPr lang="en-US" dirty="0" smtClean="0"/>
              <a:t> de </a:t>
            </a:r>
            <a:r>
              <a:rPr lang="en-US" dirty="0" err="1" smtClean="0"/>
              <a:t>Espaço</a:t>
            </a:r>
            <a:r>
              <a:rPr lang="en-US" dirty="0" smtClean="0"/>
              <a:t> com </a:t>
            </a:r>
            <a:r>
              <a:rPr lang="en-US" dirty="0" err="1" smtClean="0"/>
              <a:t>Deduplicação</a:t>
            </a:r>
            <a:r>
              <a:rPr lang="en-US" dirty="0" smtClean="0"/>
              <a:t> NetApp</a:t>
            </a:r>
          </a:p>
        </p:txBody>
      </p:sp>
      <p:sp>
        <p:nvSpPr>
          <p:cNvPr id="55298" name="Slide Number Placeholder 3"/>
          <p:cNvSpPr>
            <a:spLocks noGrp="1"/>
          </p:cNvSpPr>
          <p:nvPr>
            <p:ph type="sldNum" sz="quarter" idx="10"/>
          </p:nvPr>
        </p:nvSpPr>
        <p:spPr>
          <a:noFill/>
        </p:spPr>
        <p:txBody>
          <a:bodyPr/>
          <a:lstStyle/>
          <a:p>
            <a:fld id="{0BEB4E84-603A-4577-9A8E-9B950251F708}" type="slidenum">
              <a:rPr lang="en-US" smtClean="0"/>
              <a:pPr/>
              <a:t>23</a:t>
            </a:fld>
            <a:endParaRPr lang="en-US" smtClean="0"/>
          </a:p>
        </p:txBody>
      </p:sp>
      <p:sp>
        <p:nvSpPr>
          <p:cNvPr id="55300" name="Rectangle 3"/>
          <p:cNvSpPr>
            <a:spLocks noGrp="1" noChangeArrowheads="1"/>
          </p:cNvSpPr>
          <p:nvPr>
            <p:ph type="body" idx="4294967295"/>
          </p:nvPr>
        </p:nvSpPr>
        <p:spPr>
          <a:xfrm>
            <a:off x="1143000" y="1200150"/>
            <a:ext cx="8001000" cy="1314450"/>
          </a:xfrm>
        </p:spPr>
        <p:txBody>
          <a:bodyPr/>
          <a:lstStyle/>
          <a:p>
            <a:pPr>
              <a:lnSpc>
                <a:spcPct val="90000"/>
              </a:lnSpc>
            </a:pPr>
            <a:r>
              <a:rPr lang="en-US" sz="2000" dirty="0" err="1" smtClean="0"/>
              <a:t>Exemplos</a:t>
            </a:r>
            <a:r>
              <a:rPr lang="en-US" sz="2000" dirty="0" smtClean="0"/>
              <a:t> – </a:t>
            </a:r>
            <a:r>
              <a:rPr lang="en-US" sz="2000" dirty="0" err="1" smtClean="0"/>
              <a:t>Economia</a:t>
            </a:r>
            <a:r>
              <a:rPr lang="en-US" sz="2000" dirty="0" smtClean="0"/>
              <a:t> de </a:t>
            </a:r>
            <a:r>
              <a:rPr lang="en-US" sz="2000" dirty="0" err="1" smtClean="0"/>
              <a:t>espaço</a:t>
            </a:r>
            <a:r>
              <a:rPr lang="en-US" sz="2000" dirty="0" smtClean="0"/>
              <a:t> </a:t>
            </a:r>
            <a:r>
              <a:rPr lang="en-US" sz="2000" dirty="0" err="1" smtClean="0"/>
              <a:t>varia</a:t>
            </a:r>
            <a:r>
              <a:rPr lang="en-US" sz="2000" dirty="0" smtClean="0"/>
              <a:t> </a:t>
            </a:r>
            <a:r>
              <a:rPr lang="en-US" sz="2000" dirty="0" err="1" smtClean="0"/>
              <a:t>conforme</a:t>
            </a:r>
            <a:r>
              <a:rPr lang="en-US" sz="2000" dirty="0" smtClean="0"/>
              <a:t> </a:t>
            </a:r>
            <a:r>
              <a:rPr lang="en-US" sz="2000" dirty="0" err="1" smtClean="0"/>
              <a:t>tipo</a:t>
            </a:r>
            <a:r>
              <a:rPr lang="en-US" sz="2000" dirty="0" smtClean="0"/>
              <a:t> de dado</a:t>
            </a:r>
          </a:p>
          <a:p>
            <a:pPr>
              <a:lnSpc>
                <a:spcPct val="90000"/>
              </a:lnSpc>
            </a:pPr>
            <a:r>
              <a:rPr lang="en-US" sz="2000" dirty="0" smtClean="0"/>
              <a:t>Use NetApp Space Savings Estimation Tool (SSET) </a:t>
            </a:r>
            <a:r>
              <a:rPr lang="en-US" sz="2000" dirty="0" err="1" smtClean="0"/>
              <a:t>para</a:t>
            </a:r>
            <a:r>
              <a:rPr lang="en-US" sz="2000" dirty="0" smtClean="0"/>
              <a:t> </a:t>
            </a:r>
            <a:r>
              <a:rPr lang="en-US" sz="2000" dirty="0" err="1" smtClean="0"/>
              <a:t>validação</a:t>
            </a:r>
            <a:endParaRPr lang="en-US" sz="2000" dirty="0" smtClean="0"/>
          </a:p>
        </p:txBody>
      </p:sp>
      <p:sp>
        <p:nvSpPr>
          <p:cNvPr id="55301" name="Text Box 5"/>
          <p:cNvSpPr txBox="1">
            <a:spLocks noChangeArrowheads="1"/>
          </p:cNvSpPr>
          <p:nvPr/>
        </p:nvSpPr>
        <p:spPr bwMode="auto">
          <a:xfrm>
            <a:off x="2619383" y="2003425"/>
            <a:ext cx="5199052" cy="400110"/>
          </a:xfrm>
          <a:prstGeom prst="rect">
            <a:avLst/>
          </a:prstGeom>
          <a:noFill/>
          <a:ln w="9525" algn="ctr">
            <a:noFill/>
            <a:miter lim="800000"/>
            <a:headEnd/>
            <a:tailEnd/>
          </a:ln>
        </p:spPr>
        <p:txBody>
          <a:bodyPr wrap="none">
            <a:spAutoFit/>
          </a:bodyPr>
          <a:lstStyle/>
          <a:p>
            <a:r>
              <a:rPr lang="en-US" dirty="0" err="1" smtClean="0">
                <a:solidFill>
                  <a:schemeClr val="tx2"/>
                </a:solidFill>
              </a:rPr>
              <a:t>Economia</a:t>
            </a:r>
            <a:r>
              <a:rPr lang="en-US" dirty="0" smtClean="0">
                <a:solidFill>
                  <a:schemeClr val="tx2"/>
                </a:solidFill>
              </a:rPr>
              <a:t> </a:t>
            </a:r>
            <a:r>
              <a:rPr lang="en-US" dirty="0" err="1" smtClean="0">
                <a:solidFill>
                  <a:schemeClr val="tx2"/>
                </a:solidFill>
              </a:rPr>
              <a:t>Típica</a:t>
            </a:r>
            <a:r>
              <a:rPr lang="en-US" dirty="0" smtClean="0">
                <a:solidFill>
                  <a:schemeClr val="tx2"/>
                </a:solidFill>
              </a:rPr>
              <a:t> com </a:t>
            </a:r>
            <a:r>
              <a:rPr lang="en-US" dirty="0" err="1" smtClean="0">
                <a:solidFill>
                  <a:schemeClr val="tx2"/>
                </a:solidFill>
              </a:rPr>
              <a:t>Deduplicação</a:t>
            </a:r>
            <a:r>
              <a:rPr lang="en-US" dirty="0" smtClean="0">
                <a:solidFill>
                  <a:schemeClr val="tx2"/>
                </a:solidFill>
              </a:rPr>
              <a:t> NetApp</a:t>
            </a:r>
            <a:endParaRPr lang="en-US" dirty="0">
              <a:solidFill>
                <a:schemeClr val="tx2"/>
              </a:solidFill>
            </a:endParaRPr>
          </a:p>
        </p:txBody>
      </p:sp>
      <p:sp>
        <p:nvSpPr>
          <p:cNvPr id="55302" name="Text Box 6"/>
          <p:cNvSpPr txBox="1">
            <a:spLocks noChangeArrowheads="1"/>
          </p:cNvSpPr>
          <p:nvPr/>
        </p:nvSpPr>
        <p:spPr bwMode="auto">
          <a:xfrm rot="-5400000">
            <a:off x="167430" y="3497848"/>
            <a:ext cx="2440092" cy="338554"/>
          </a:xfrm>
          <a:prstGeom prst="rect">
            <a:avLst/>
          </a:prstGeom>
          <a:noFill/>
          <a:ln w="9525" algn="ctr">
            <a:noFill/>
            <a:miter lim="800000"/>
            <a:headEnd/>
            <a:tailEnd/>
          </a:ln>
        </p:spPr>
        <p:txBody>
          <a:bodyPr wrap="none">
            <a:spAutoFit/>
          </a:bodyPr>
          <a:lstStyle/>
          <a:p>
            <a:r>
              <a:rPr lang="en-US" sz="1600" dirty="0" err="1" smtClean="0">
                <a:solidFill>
                  <a:schemeClr val="bg2"/>
                </a:solidFill>
              </a:rPr>
              <a:t>Percentual</a:t>
            </a:r>
            <a:r>
              <a:rPr lang="en-US" sz="1600" dirty="0" smtClean="0">
                <a:solidFill>
                  <a:schemeClr val="bg2"/>
                </a:solidFill>
              </a:rPr>
              <a:t> </a:t>
            </a:r>
            <a:r>
              <a:rPr lang="en-US" sz="1600" dirty="0" err="1" smtClean="0">
                <a:solidFill>
                  <a:schemeClr val="bg2"/>
                </a:solidFill>
              </a:rPr>
              <a:t>economizado</a:t>
            </a:r>
            <a:endParaRPr lang="en-US" sz="1600" dirty="0">
              <a:solidFill>
                <a:schemeClr val="bg2"/>
              </a:solidFill>
            </a:endParaRPr>
          </a:p>
        </p:txBody>
      </p:sp>
      <p:pic>
        <p:nvPicPr>
          <p:cNvPr id="55303" name="chart"/>
          <p:cNvPicPr>
            <a:picLocks noChangeAspect="1"/>
          </p:cNvPicPr>
          <p:nvPr/>
        </p:nvPicPr>
        <p:blipFill>
          <a:blip r:embed="rId3" cstate="email"/>
          <a:srcRect/>
          <a:stretch>
            <a:fillRect/>
          </a:stretch>
        </p:blipFill>
        <p:spPr bwMode="auto">
          <a:xfrm>
            <a:off x="1600200" y="2362200"/>
            <a:ext cx="6858000"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title"/>
          </p:nvPr>
        </p:nvSpPr>
        <p:spPr/>
        <p:txBody>
          <a:bodyPr/>
          <a:lstStyle/>
          <a:p>
            <a:pPr eaLnBrk="1" hangingPunct="1"/>
            <a:r>
              <a:rPr lang="en-US" dirty="0" err="1" smtClean="0"/>
              <a:t>Essencial</a:t>
            </a:r>
            <a:r>
              <a:rPr lang="en-US" dirty="0" smtClean="0"/>
              <a:t> </a:t>
            </a:r>
            <a:r>
              <a:rPr lang="en-US" dirty="0" err="1" smtClean="0"/>
              <a:t>para</a:t>
            </a:r>
            <a:r>
              <a:rPr lang="en-US" dirty="0" smtClean="0"/>
              <a:t> </a:t>
            </a:r>
            <a:r>
              <a:rPr lang="en-US" dirty="0" err="1" smtClean="0"/>
              <a:t>Virtualização</a:t>
            </a:r>
            <a:endParaRPr lang="en-US" dirty="0" smtClean="0"/>
          </a:p>
        </p:txBody>
      </p:sp>
      <p:sp>
        <p:nvSpPr>
          <p:cNvPr id="11266" name="Slide Number Placeholder 1"/>
          <p:cNvSpPr>
            <a:spLocks noGrp="1"/>
          </p:cNvSpPr>
          <p:nvPr>
            <p:ph type="sldNum" sz="quarter" idx="10"/>
          </p:nvPr>
        </p:nvSpPr>
        <p:spPr>
          <a:noFill/>
        </p:spPr>
        <p:txBody>
          <a:bodyPr/>
          <a:lstStyle/>
          <a:p>
            <a:fld id="{6A18C9EF-C4BF-414D-A267-69C77D7C1B47}" type="slidenum">
              <a:rPr lang="en-US"/>
              <a:pPr/>
              <a:t>24</a:t>
            </a:fld>
            <a:endParaRPr lang="en-US"/>
          </a:p>
        </p:txBody>
      </p:sp>
      <p:sp>
        <p:nvSpPr>
          <p:cNvPr id="11269" name="Rectangle 3"/>
          <p:cNvSpPr>
            <a:spLocks noGrp="1" noChangeArrowheads="1"/>
          </p:cNvSpPr>
          <p:nvPr>
            <p:ph type="body" idx="4294967295"/>
          </p:nvPr>
        </p:nvSpPr>
        <p:spPr>
          <a:xfrm>
            <a:off x="1295400" y="1052513"/>
            <a:ext cx="7848600" cy="623887"/>
          </a:xfrm>
        </p:spPr>
        <p:txBody>
          <a:bodyPr/>
          <a:lstStyle/>
          <a:p>
            <a:pPr marL="342900" indent="-342900" eaLnBrk="1" hangingPunct="1">
              <a:lnSpc>
                <a:spcPct val="90000"/>
              </a:lnSpc>
            </a:pPr>
            <a:r>
              <a:rPr lang="en-US" sz="2400" dirty="0" err="1" smtClean="0"/>
              <a:t>Muitas</a:t>
            </a:r>
            <a:r>
              <a:rPr lang="en-US" sz="2400" dirty="0" smtClean="0"/>
              <a:t> </a:t>
            </a:r>
            <a:r>
              <a:rPr lang="en-US" sz="2400" dirty="0" err="1" smtClean="0"/>
              <a:t>máquinas</a:t>
            </a:r>
            <a:r>
              <a:rPr lang="en-US" sz="2400" dirty="0" smtClean="0"/>
              <a:t> </a:t>
            </a:r>
            <a:r>
              <a:rPr lang="en-US" sz="2400" dirty="0" err="1" smtClean="0"/>
              <a:t>virtuais</a:t>
            </a:r>
            <a:r>
              <a:rPr lang="en-US" sz="2400" dirty="0" smtClean="0"/>
              <a:t> tem a </a:t>
            </a:r>
            <a:r>
              <a:rPr lang="en-US" sz="2400" dirty="0" err="1" smtClean="0"/>
              <a:t>imagem</a:t>
            </a:r>
            <a:r>
              <a:rPr lang="en-US" sz="2400" dirty="0" smtClean="0"/>
              <a:t> 100% </a:t>
            </a:r>
            <a:r>
              <a:rPr lang="en-US" sz="2400" dirty="0" err="1" smtClean="0"/>
              <a:t>iguais</a:t>
            </a:r>
            <a:endParaRPr lang="en-US" sz="2400" dirty="0" smtClean="0"/>
          </a:p>
        </p:txBody>
      </p:sp>
      <p:sp>
        <p:nvSpPr>
          <p:cNvPr id="11267" name="AutoShape 64"/>
          <p:cNvSpPr>
            <a:spLocks noChangeArrowheads="1"/>
          </p:cNvSpPr>
          <p:nvPr/>
        </p:nvSpPr>
        <p:spPr bwMode="auto">
          <a:xfrm rot="5400000">
            <a:off x="1937543" y="4133057"/>
            <a:ext cx="1668463" cy="6604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6900 w 21600"/>
              <a:gd name="T13" fmla="*/ 6900 h 21600"/>
              <a:gd name="T14" fmla="*/ 14700 w 21600"/>
              <a:gd name="T15" fmla="*/ 14700 h 21600"/>
            </a:gdLst>
            <a:ahLst/>
            <a:cxnLst>
              <a:cxn ang="T8">
                <a:pos x="T0" y="T1"/>
              </a:cxn>
              <a:cxn ang="T9">
                <a:pos x="T2" y="T3"/>
              </a:cxn>
              <a:cxn ang="T10">
                <a:pos x="T4" y="T5"/>
              </a:cxn>
              <a:cxn ang="T11">
                <a:pos x="T6" y="T7"/>
              </a:cxn>
            </a:cxnLst>
            <a:rect l="T12" t="T13" r="T14" b="T15"/>
            <a:pathLst>
              <a:path w="21600" h="21600">
                <a:moveTo>
                  <a:pt x="0" y="0"/>
                </a:moveTo>
                <a:lnTo>
                  <a:pt x="10199" y="21600"/>
                </a:lnTo>
                <a:lnTo>
                  <a:pt x="11401" y="21600"/>
                </a:lnTo>
                <a:lnTo>
                  <a:pt x="21600" y="0"/>
                </a:lnTo>
                <a:close/>
              </a:path>
            </a:pathLst>
          </a:custGeom>
          <a:gradFill rotWithShape="1">
            <a:gsLst>
              <a:gs pos="0">
                <a:schemeClr val="accent1">
                  <a:alpha val="46001"/>
                </a:schemeClr>
              </a:gs>
              <a:gs pos="100000">
                <a:schemeClr val="bg1"/>
              </a:gs>
            </a:gsLst>
            <a:lin ang="5400000" scaled="1"/>
          </a:gradFill>
          <a:ln w="12700" algn="ctr">
            <a:noFill/>
            <a:miter lim="800000"/>
            <a:headEnd/>
            <a:tailEnd/>
          </a:ln>
        </p:spPr>
        <p:txBody>
          <a:bodyPr rot="10800000" vert="eaVert" wrap="none" anchor="ctr"/>
          <a:lstStyle/>
          <a:p>
            <a:endParaRPr lang="en-US"/>
          </a:p>
        </p:txBody>
      </p:sp>
      <p:sp>
        <p:nvSpPr>
          <p:cNvPr id="11270" name="Rounded Rectangle 4"/>
          <p:cNvSpPr>
            <a:spLocks noChangeAspect="1" noChangeArrowheads="1"/>
          </p:cNvSpPr>
          <p:nvPr/>
        </p:nvSpPr>
        <p:spPr bwMode="auto">
          <a:xfrm>
            <a:off x="3098800" y="1557338"/>
            <a:ext cx="4749800" cy="1693862"/>
          </a:xfrm>
          <a:prstGeom prst="roundRect">
            <a:avLst>
              <a:gd name="adj" fmla="val 0"/>
            </a:avLst>
          </a:prstGeom>
          <a:solidFill>
            <a:srgbClr val="D6D6D6"/>
          </a:solidFill>
          <a:ln w="12700" algn="ctr">
            <a:noFill/>
            <a:round/>
            <a:headEnd/>
            <a:tailEnd/>
          </a:ln>
        </p:spPr>
        <p:txBody>
          <a:bodyPr wrap="none"/>
          <a:lstStyle/>
          <a:p>
            <a:endParaRPr lang="en-US">
              <a:cs typeface="Arial" pitchFamily="34" charset="0"/>
            </a:endParaRPr>
          </a:p>
        </p:txBody>
      </p:sp>
      <p:sp>
        <p:nvSpPr>
          <p:cNvPr id="11271" name="Line 63"/>
          <p:cNvSpPr>
            <a:spLocks noChangeShapeType="1"/>
          </p:cNvSpPr>
          <p:nvPr/>
        </p:nvSpPr>
        <p:spPr bwMode="auto">
          <a:xfrm flipH="1">
            <a:off x="2179638" y="2952750"/>
            <a:ext cx="0" cy="1033463"/>
          </a:xfrm>
          <a:prstGeom prst="line">
            <a:avLst/>
          </a:prstGeom>
          <a:noFill/>
          <a:ln w="28575">
            <a:solidFill>
              <a:schemeClr val="tx1"/>
            </a:solidFill>
            <a:round/>
            <a:headEnd/>
            <a:tailEnd/>
          </a:ln>
        </p:spPr>
        <p:txBody>
          <a:bodyPr anchor="ctr"/>
          <a:lstStyle/>
          <a:p>
            <a:endParaRPr lang="en-US"/>
          </a:p>
        </p:txBody>
      </p:sp>
      <p:sp>
        <p:nvSpPr>
          <p:cNvPr id="11272" name="AutoShape 64"/>
          <p:cNvSpPr>
            <a:spLocks noChangeArrowheads="1"/>
          </p:cNvSpPr>
          <p:nvPr/>
        </p:nvSpPr>
        <p:spPr bwMode="auto">
          <a:xfrm rot="5400000">
            <a:off x="1932781" y="2069307"/>
            <a:ext cx="1671637" cy="6604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6900 w 21600"/>
              <a:gd name="T13" fmla="*/ 6900 h 21600"/>
              <a:gd name="T14" fmla="*/ 14700 w 21600"/>
              <a:gd name="T15" fmla="*/ 14700 h 21600"/>
            </a:gdLst>
            <a:ahLst/>
            <a:cxnLst>
              <a:cxn ang="T8">
                <a:pos x="T0" y="T1"/>
              </a:cxn>
              <a:cxn ang="T9">
                <a:pos x="T2" y="T3"/>
              </a:cxn>
              <a:cxn ang="T10">
                <a:pos x="T4" y="T5"/>
              </a:cxn>
              <a:cxn ang="T11">
                <a:pos x="T6" y="T7"/>
              </a:cxn>
            </a:cxnLst>
            <a:rect l="T12" t="T13" r="T14" b="T15"/>
            <a:pathLst>
              <a:path w="21600" h="21600">
                <a:moveTo>
                  <a:pt x="0" y="0"/>
                </a:moveTo>
                <a:lnTo>
                  <a:pt x="10199" y="21600"/>
                </a:lnTo>
                <a:lnTo>
                  <a:pt x="11401" y="21600"/>
                </a:lnTo>
                <a:lnTo>
                  <a:pt x="21600" y="0"/>
                </a:lnTo>
                <a:close/>
              </a:path>
            </a:pathLst>
          </a:custGeom>
          <a:gradFill rotWithShape="1">
            <a:gsLst>
              <a:gs pos="0">
                <a:schemeClr val="accent1">
                  <a:alpha val="46001"/>
                </a:schemeClr>
              </a:gs>
              <a:gs pos="100000">
                <a:schemeClr val="bg1"/>
              </a:gs>
            </a:gsLst>
            <a:lin ang="5400000" scaled="1"/>
          </a:gradFill>
          <a:ln w="12700" algn="ctr">
            <a:noFill/>
            <a:miter lim="800000"/>
            <a:headEnd/>
            <a:tailEnd/>
          </a:ln>
        </p:spPr>
        <p:txBody>
          <a:bodyPr rot="10800000" vert="eaVert" wrap="none" anchor="ctr"/>
          <a:lstStyle/>
          <a:p>
            <a:endParaRPr lang="en-US"/>
          </a:p>
        </p:txBody>
      </p:sp>
      <p:sp>
        <p:nvSpPr>
          <p:cNvPr id="11273" name="Line 5"/>
          <p:cNvSpPr>
            <a:spLocks noChangeShapeType="1"/>
          </p:cNvSpPr>
          <p:nvPr/>
        </p:nvSpPr>
        <p:spPr bwMode="auto">
          <a:xfrm flipH="1">
            <a:off x="2182813" y="2895600"/>
            <a:ext cx="0" cy="863600"/>
          </a:xfrm>
          <a:prstGeom prst="line">
            <a:avLst/>
          </a:prstGeom>
          <a:noFill/>
          <a:ln w="28575">
            <a:solidFill>
              <a:schemeClr val="tx1"/>
            </a:solidFill>
            <a:round/>
            <a:headEnd/>
            <a:tailEnd/>
          </a:ln>
        </p:spPr>
        <p:txBody>
          <a:bodyPr anchor="ctr"/>
          <a:lstStyle/>
          <a:p>
            <a:endParaRPr lang="en-US"/>
          </a:p>
        </p:txBody>
      </p:sp>
      <p:sp>
        <p:nvSpPr>
          <p:cNvPr id="11274" name="Rounded Rectangle 3"/>
          <p:cNvSpPr>
            <a:spLocks noChangeAspect="1" noChangeArrowheads="1"/>
          </p:cNvSpPr>
          <p:nvPr/>
        </p:nvSpPr>
        <p:spPr bwMode="auto">
          <a:xfrm>
            <a:off x="3100388" y="3621088"/>
            <a:ext cx="4748212" cy="1693862"/>
          </a:xfrm>
          <a:prstGeom prst="roundRect">
            <a:avLst>
              <a:gd name="adj" fmla="val 0"/>
            </a:avLst>
          </a:prstGeom>
          <a:solidFill>
            <a:srgbClr val="D6D6D6"/>
          </a:solidFill>
          <a:ln w="12700" algn="ctr">
            <a:noFill/>
            <a:round/>
            <a:headEnd/>
            <a:tailEnd/>
          </a:ln>
        </p:spPr>
        <p:txBody>
          <a:bodyPr wrap="none" anchor="b"/>
          <a:lstStyle/>
          <a:p>
            <a:r>
              <a:rPr lang="en-AU" sz="2000">
                <a:cs typeface="Arial" pitchFamily="34" charset="0"/>
              </a:rPr>
              <a:t>Traditional Enterprise RAID Arrays</a:t>
            </a:r>
            <a:endParaRPr lang="en-US">
              <a:cs typeface="Arial" pitchFamily="34" charset="0"/>
            </a:endParaRPr>
          </a:p>
        </p:txBody>
      </p:sp>
      <p:sp>
        <p:nvSpPr>
          <p:cNvPr id="347194" name="Line 48"/>
          <p:cNvSpPr>
            <a:spLocks noChangeShapeType="1"/>
          </p:cNvSpPr>
          <p:nvPr/>
        </p:nvSpPr>
        <p:spPr bwMode="auto">
          <a:xfrm>
            <a:off x="5537200" y="2841625"/>
            <a:ext cx="0" cy="1093788"/>
          </a:xfrm>
          <a:prstGeom prst="line">
            <a:avLst/>
          </a:prstGeom>
          <a:noFill/>
          <a:ln w="9525">
            <a:solidFill>
              <a:schemeClr val="bg2"/>
            </a:solidFill>
            <a:prstDash val="dash"/>
            <a:round/>
            <a:headEnd/>
            <a:tailEnd type="triangle" w="med" len="med"/>
          </a:ln>
        </p:spPr>
        <p:txBody>
          <a:bodyPr anchor="ctr"/>
          <a:lstStyle/>
          <a:p>
            <a:endParaRPr lang="en-US"/>
          </a:p>
        </p:txBody>
      </p:sp>
      <p:sp>
        <p:nvSpPr>
          <p:cNvPr id="347195" name="Line 48"/>
          <p:cNvSpPr>
            <a:spLocks noChangeShapeType="1"/>
          </p:cNvSpPr>
          <p:nvPr/>
        </p:nvSpPr>
        <p:spPr bwMode="auto">
          <a:xfrm>
            <a:off x="6343650" y="2841625"/>
            <a:ext cx="0" cy="1093788"/>
          </a:xfrm>
          <a:prstGeom prst="line">
            <a:avLst/>
          </a:prstGeom>
          <a:noFill/>
          <a:ln w="9525">
            <a:solidFill>
              <a:schemeClr val="bg2"/>
            </a:solidFill>
            <a:prstDash val="dash"/>
            <a:round/>
            <a:headEnd/>
            <a:tailEnd type="triangle" w="med" len="med"/>
          </a:ln>
        </p:spPr>
        <p:txBody>
          <a:bodyPr anchor="ctr"/>
          <a:lstStyle/>
          <a:p>
            <a:endParaRPr lang="en-US"/>
          </a:p>
        </p:txBody>
      </p:sp>
      <p:sp>
        <p:nvSpPr>
          <p:cNvPr id="347196" name="Line 48"/>
          <p:cNvSpPr>
            <a:spLocks noChangeShapeType="1"/>
          </p:cNvSpPr>
          <p:nvPr/>
        </p:nvSpPr>
        <p:spPr bwMode="auto">
          <a:xfrm>
            <a:off x="7150100" y="2841625"/>
            <a:ext cx="0" cy="1093788"/>
          </a:xfrm>
          <a:prstGeom prst="line">
            <a:avLst/>
          </a:prstGeom>
          <a:noFill/>
          <a:ln w="9525">
            <a:solidFill>
              <a:schemeClr val="bg2"/>
            </a:solidFill>
            <a:prstDash val="dash"/>
            <a:round/>
            <a:headEnd/>
            <a:tailEnd type="triangle" w="med" len="med"/>
          </a:ln>
        </p:spPr>
        <p:txBody>
          <a:bodyPr anchor="ctr"/>
          <a:lstStyle/>
          <a:p>
            <a:endParaRPr lang="en-US"/>
          </a:p>
        </p:txBody>
      </p:sp>
      <p:sp>
        <p:nvSpPr>
          <p:cNvPr id="347198" name="Line 48"/>
          <p:cNvSpPr>
            <a:spLocks noChangeShapeType="1"/>
          </p:cNvSpPr>
          <p:nvPr/>
        </p:nvSpPr>
        <p:spPr bwMode="auto">
          <a:xfrm>
            <a:off x="4730750" y="2841625"/>
            <a:ext cx="0" cy="1093788"/>
          </a:xfrm>
          <a:prstGeom prst="line">
            <a:avLst/>
          </a:prstGeom>
          <a:noFill/>
          <a:ln w="9525">
            <a:solidFill>
              <a:schemeClr val="bg2"/>
            </a:solidFill>
            <a:prstDash val="dash"/>
            <a:round/>
            <a:headEnd/>
            <a:tailEnd type="triangle" w="med" len="med"/>
          </a:ln>
        </p:spPr>
        <p:txBody>
          <a:bodyPr anchor="ctr"/>
          <a:lstStyle/>
          <a:p>
            <a:endParaRPr lang="en-US"/>
          </a:p>
        </p:txBody>
      </p:sp>
      <p:pic>
        <p:nvPicPr>
          <p:cNvPr id="11279" name="Picture 14" descr="virtualization_apps_OS"/>
          <p:cNvPicPr>
            <a:picLocks noChangeAspect="1" noChangeArrowheads="1"/>
          </p:cNvPicPr>
          <p:nvPr/>
        </p:nvPicPr>
        <p:blipFill>
          <a:blip r:embed="rId3" cstate="email"/>
          <a:srcRect/>
          <a:stretch>
            <a:fillRect/>
          </a:stretch>
        </p:blipFill>
        <p:spPr bwMode="auto">
          <a:xfrm>
            <a:off x="3484563" y="1951038"/>
            <a:ext cx="708025" cy="882650"/>
          </a:xfrm>
          <a:prstGeom prst="rect">
            <a:avLst/>
          </a:prstGeom>
          <a:noFill/>
          <a:ln w="9525">
            <a:noFill/>
            <a:miter lim="800000"/>
            <a:headEnd/>
            <a:tailEnd/>
          </a:ln>
        </p:spPr>
      </p:pic>
      <p:pic>
        <p:nvPicPr>
          <p:cNvPr id="11280" name="Picture 15" descr="virtualization_apps_OS"/>
          <p:cNvPicPr>
            <a:picLocks noChangeAspect="1" noChangeArrowheads="1"/>
          </p:cNvPicPr>
          <p:nvPr/>
        </p:nvPicPr>
        <p:blipFill>
          <a:blip r:embed="rId3" cstate="email"/>
          <a:srcRect/>
          <a:stretch>
            <a:fillRect/>
          </a:stretch>
        </p:blipFill>
        <p:spPr bwMode="auto">
          <a:xfrm>
            <a:off x="4295775" y="1951038"/>
            <a:ext cx="708025" cy="882650"/>
          </a:xfrm>
          <a:prstGeom prst="rect">
            <a:avLst/>
          </a:prstGeom>
          <a:noFill/>
          <a:ln w="9525">
            <a:noFill/>
            <a:miter lim="800000"/>
            <a:headEnd/>
            <a:tailEnd/>
          </a:ln>
        </p:spPr>
      </p:pic>
      <p:pic>
        <p:nvPicPr>
          <p:cNvPr id="11281" name="Picture 16" descr="virtualization_apps_OS"/>
          <p:cNvPicPr>
            <a:picLocks noChangeAspect="1" noChangeArrowheads="1"/>
          </p:cNvPicPr>
          <p:nvPr/>
        </p:nvPicPr>
        <p:blipFill>
          <a:blip r:embed="rId3" cstate="email"/>
          <a:srcRect/>
          <a:stretch>
            <a:fillRect/>
          </a:stretch>
        </p:blipFill>
        <p:spPr bwMode="auto">
          <a:xfrm>
            <a:off x="5108575" y="1951038"/>
            <a:ext cx="708025" cy="882650"/>
          </a:xfrm>
          <a:prstGeom prst="rect">
            <a:avLst/>
          </a:prstGeom>
          <a:noFill/>
          <a:ln w="9525">
            <a:noFill/>
            <a:miter lim="800000"/>
            <a:headEnd/>
            <a:tailEnd/>
          </a:ln>
        </p:spPr>
      </p:pic>
      <p:pic>
        <p:nvPicPr>
          <p:cNvPr id="11282" name="Picture 17" descr="virtualization_apps_OS"/>
          <p:cNvPicPr>
            <a:picLocks noChangeAspect="1" noChangeArrowheads="1"/>
          </p:cNvPicPr>
          <p:nvPr/>
        </p:nvPicPr>
        <p:blipFill>
          <a:blip r:embed="rId3" cstate="email"/>
          <a:srcRect/>
          <a:stretch>
            <a:fillRect/>
          </a:stretch>
        </p:blipFill>
        <p:spPr bwMode="auto">
          <a:xfrm>
            <a:off x="5919788" y="1951038"/>
            <a:ext cx="708025" cy="882650"/>
          </a:xfrm>
          <a:prstGeom prst="rect">
            <a:avLst/>
          </a:prstGeom>
          <a:noFill/>
          <a:ln w="9525">
            <a:noFill/>
            <a:miter lim="800000"/>
            <a:headEnd/>
            <a:tailEnd/>
          </a:ln>
        </p:spPr>
      </p:pic>
      <p:pic>
        <p:nvPicPr>
          <p:cNvPr id="11283" name="Picture 18" descr="virtualization_apps_OS"/>
          <p:cNvPicPr>
            <a:picLocks noChangeAspect="1" noChangeArrowheads="1"/>
          </p:cNvPicPr>
          <p:nvPr/>
        </p:nvPicPr>
        <p:blipFill>
          <a:blip r:embed="rId3" cstate="email"/>
          <a:srcRect/>
          <a:stretch>
            <a:fillRect/>
          </a:stretch>
        </p:blipFill>
        <p:spPr bwMode="auto">
          <a:xfrm>
            <a:off x="6732588" y="1951038"/>
            <a:ext cx="708025" cy="882650"/>
          </a:xfrm>
          <a:prstGeom prst="rect">
            <a:avLst/>
          </a:prstGeom>
          <a:noFill/>
          <a:ln w="9525">
            <a:noFill/>
            <a:miter lim="800000"/>
            <a:headEnd/>
            <a:tailEnd/>
          </a:ln>
        </p:spPr>
      </p:pic>
      <p:pic>
        <p:nvPicPr>
          <p:cNvPr id="717843" name="Picture 19" descr="enterprise_storage_array"/>
          <p:cNvPicPr>
            <a:picLocks noChangeAspect="1" noChangeArrowheads="1"/>
          </p:cNvPicPr>
          <p:nvPr/>
        </p:nvPicPr>
        <p:blipFill>
          <a:blip r:embed="rId4" cstate="email"/>
          <a:srcRect/>
          <a:stretch>
            <a:fillRect/>
          </a:stretch>
        </p:blipFill>
        <p:spPr bwMode="auto">
          <a:xfrm>
            <a:off x="1835150" y="3770313"/>
            <a:ext cx="685800" cy="1330325"/>
          </a:xfrm>
          <a:prstGeom prst="rect">
            <a:avLst/>
          </a:prstGeom>
          <a:noFill/>
          <a:ln w="9525">
            <a:noFill/>
            <a:miter lim="800000"/>
            <a:headEnd/>
            <a:tailEnd/>
          </a:ln>
        </p:spPr>
      </p:pic>
      <p:pic>
        <p:nvPicPr>
          <p:cNvPr id="717844" name="Picture 20" descr="FAS3000_Series_FCSto"/>
          <p:cNvPicPr>
            <a:picLocks noChangeAspect="1" noChangeArrowheads="1"/>
          </p:cNvPicPr>
          <p:nvPr/>
        </p:nvPicPr>
        <p:blipFill>
          <a:blip r:embed="rId5" cstate="email"/>
          <a:srcRect/>
          <a:stretch>
            <a:fillRect/>
          </a:stretch>
        </p:blipFill>
        <p:spPr bwMode="auto">
          <a:xfrm>
            <a:off x="1655763" y="3949700"/>
            <a:ext cx="1008062" cy="1008063"/>
          </a:xfrm>
          <a:prstGeom prst="rect">
            <a:avLst/>
          </a:prstGeom>
          <a:noFill/>
          <a:ln w="9525">
            <a:noFill/>
            <a:miter lim="800000"/>
            <a:headEnd/>
            <a:tailEnd/>
          </a:ln>
        </p:spPr>
      </p:pic>
      <p:pic>
        <p:nvPicPr>
          <p:cNvPr id="11286" name="Picture 21" descr="generic_server"/>
          <p:cNvPicPr>
            <a:picLocks noChangeAspect="1" noChangeArrowheads="1"/>
          </p:cNvPicPr>
          <p:nvPr/>
        </p:nvPicPr>
        <p:blipFill>
          <a:blip r:embed="rId6" cstate="email"/>
          <a:srcRect/>
          <a:stretch>
            <a:fillRect/>
          </a:stretch>
        </p:blipFill>
        <p:spPr bwMode="auto">
          <a:xfrm>
            <a:off x="1835150" y="1862138"/>
            <a:ext cx="708025" cy="1008062"/>
          </a:xfrm>
          <a:prstGeom prst="rect">
            <a:avLst/>
          </a:prstGeom>
          <a:noFill/>
          <a:ln w="9525">
            <a:noFill/>
            <a:miter lim="800000"/>
            <a:headEnd/>
            <a:tailEnd/>
          </a:ln>
        </p:spPr>
      </p:pic>
      <p:pic>
        <p:nvPicPr>
          <p:cNvPr id="11287" name="Picture 22" descr="virtualization_apps_OS"/>
          <p:cNvPicPr>
            <a:picLocks noChangeAspect="1" noChangeArrowheads="1"/>
          </p:cNvPicPr>
          <p:nvPr/>
        </p:nvPicPr>
        <p:blipFill>
          <a:blip r:embed="rId3" cstate="email"/>
          <a:srcRect/>
          <a:stretch>
            <a:fillRect/>
          </a:stretch>
        </p:blipFill>
        <p:spPr bwMode="auto">
          <a:xfrm>
            <a:off x="3482975" y="3930650"/>
            <a:ext cx="708025" cy="882650"/>
          </a:xfrm>
          <a:prstGeom prst="rect">
            <a:avLst/>
          </a:prstGeom>
          <a:noFill/>
          <a:ln w="9525">
            <a:noFill/>
            <a:miter lim="800000"/>
            <a:headEnd/>
            <a:tailEnd/>
          </a:ln>
        </p:spPr>
      </p:pic>
      <p:pic>
        <p:nvPicPr>
          <p:cNvPr id="11288" name="Picture 23" descr="virtualization_apps_OS"/>
          <p:cNvPicPr>
            <a:picLocks noChangeAspect="1" noChangeArrowheads="1"/>
          </p:cNvPicPr>
          <p:nvPr/>
        </p:nvPicPr>
        <p:blipFill>
          <a:blip r:embed="rId3" cstate="email"/>
          <a:srcRect/>
          <a:stretch>
            <a:fillRect/>
          </a:stretch>
        </p:blipFill>
        <p:spPr bwMode="auto">
          <a:xfrm>
            <a:off x="4294188" y="3930650"/>
            <a:ext cx="708025" cy="882650"/>
          </a:xfrm>
          <a:prstGeom prst="rect">
            <a:avLst/>
          </a:prstGeom>
          <a:noFill/>
          <a:ln w="9525">
            <a:noFill/>
            <a:miter lim="800000"/>
            <a:headEnd/>
            <a:tailEnd/>
          </a:ln>
        </p:spPr>
      </p:pic>
      <p:pic>
        <p:nvPicPr>
          <p:cNvPr id="11289" name="Picture 24" descr="virtualization_apps_OS"/>
          <p:cNvPicPr>
            <a:picLocks noChangeAspect="1" noChangeArrowheads="1"/>
          </p:cNvPicPr>
          <p:nvPr/>
        </p:nvPicPr>
        <p:blipFill>
          <a:blip r:embed="rId3" cstate="email"/>
          <a:srcRect/>
          <a:stretch>
            <a:fillRect/>
          </a:stretch>
        </p:blipFill>
        <p:spPr bwMode="auto">
          <a:xfrm>
            <a:off x="5106988" y="3930650"/>
            <a:ext cx="708025" cy="882650"/>
          </a:xfrm>
          <a:prstGeom prst="rect">
            <a:avLst/>
          </a:prstGeom>
          <a:noFill/>
          <a:ln w="9525">
            <a:noFill/>
            <a:miter lim="800000"/>
            <a:headEnd/>
            <a:tailEnd/>
          </a:ln>
        </p:spPr>
      </p:pic>
      <p:pic>
        <p:nvPicPr>
          <p:cNvPr id="11290" name="Picture 25" descr="virtualization_apps_OS"/>
          <p:cNvPicPr>
            <a:picLocks noChangeAspect="1" noChangeArrowheads="1"/>
          </p:cNvPicPr>
          <p:nvPr/>
        </p:nvPicPr>
        <p:blipFill>
          <a:blip r:embed="rId3" cstate="email"/>
          <a:srcRect/>
          <a:stretch>
            <a:fillRect/>
          </a:stretch>
        </p:blipFill>
        <p:spPr bwMode="auto">
          <a:xfrm>
            <a:off x="5918200" y="3930650"/>
            <a:ext cx="708025" cy="882650"/>
          </a:xfrm>
          <a:prstGeom prst="rect">
            <a:avLst/>
          </a:prstGeom>
          <a:noFill/>
          <a:ln w="9525">
            <a:noFill/>
            <a:miter lim="800000"/>
            <a:headEnd/>
            <a:tailEnd/>
          </a:ln>
        </p:spPr>
      </p:pic>
      <p:pic>
        <p:nvPicPr>
          <p:cNvPr id="11291" name="Picture 26" descr="virtualization_apps_OS"/>
          <p:cNvPicPr>
            <a:picLocks noChangeAspect="1" noChangeArrowheads="1"/>
          </p:cNvPicPr>
          <p:nvPr/>
        </p:nvPicPr>
        <p:blipFill>
          <a:blip r:embed="rId3" cstate="email"/>
          <a:srcRect/>
          <a:stretch>
            <a:fillRect/>
          </a:stretch>
        </p:blipFill>
        <p:spPr bwMode="auto">
          <a:xfrm>
            <a:off x="6731000" y="3930650"/>
            <a:ext cx="708025" cy="882650"/>
          </a:xfrm>
          <a:prstGeom prst="rect">
            <a:avLst/>
          </a:prstGeom>
          <a:noFill/>
          <a:ln w="9525">
            <a:noFill/>
            <a:miter lim="800000"/>
            <a:headEnd/>
            <a:tailEnd/>
          </a:ln>
        </p:spPr>
      </p:pic>
      <p:grpSp>
        <p:nvGrpSpPr>
          <p:cNvPr id="2" name="Group 27"/>
          <p:cNvGrpSpPr>
            <a:grpSpLocks/>
          </p:cNvGrpSpPr>
          <p:nvPr/>
        </p:nvGrpSpPr>
        <p:grpSpPr bwMode="auto">
          <a:xfrm>
            <a:off x="3095625" y="3625850"/>
            <a:ext cx="4730750" cy="1660525"/>
            <a:chOff x="1974" y="2459"/>
            <a:chExt cx="2980" cy="1046"/>
          </a:xfrm>
        </p:grpSpPr>
        <p:sp>
          <p:nvSpPr>
            <p:cNvPr id="11299" name="Rounded Rectangle 3"/>
            <p:cNvSpPr>
              <a:spLocks noChangeAspect="1" noChangeArrowheads="1"/>
            </p:cNvSpPr>
            <p:nvPr/>
          </p:nvSpPr>
          <p:spPr bwMode="auto">
            <a:xfrm>
              <a:off x="1974" y="2459"/>
              <a:ext cx="2980" cy="1046"/>
            </a:xfrm>
            <a:prstGeom prst="roundRect">
              <a:avLst>
                <a:gd name="adj" fmla="val 0"/>
              </a:avLst>
            </a:prstGeom>
            <a:solidFill>
              <a:schemeClr val="tx2"/>
            </a:solidFill>
            <a:ln w="12700" algn="ctr">
              <a:solidFill>
                <a:schemeClr val="hlink"/>
              </a:solidFill>
              <a:round/>
              <a:headEnd/>
              <a:tailEnd/>
            </a:ln>
          </p:spPr>
          <p:txBody>
            <a:bodyPr wrap="none" anchor="b"/>
            <a:lstStyle/>
            <a:p>
              <a:r>
                <a:rPr lang="en-AU" sz="2000">
                  <a:solidFill>
                    <a:srgbClr val="FEFFFF"/>
                  </a:solidFill>
                  <a:cs typeface="Arial" pitchFamily="34" charset="0"/>
                </a:rPr>
                <a:t>NetApp FAS System</a:t>
              </a:r>
              <a:endParaRPr lang="en-US">
                <a:solidFill>
                  <a:srgbClr val="FEFFFF"/>
                </a:solidFill>
                <a:cs typeface="Arial" pitchFamily="34" charset="0"/>
              </a:endParaRPr>
            </a:p>
          </p:txBody>
        </p:sp>
        <p:sp>
          <p:nvSpPr>
            <p:cNvPr id="11300" name="TextBox 39"/>
            <p:cNvSpPr txBox="1">
              <a:spLocks noChangeAspect="1" noChangeArrowheads="1"/>
            </p:cNvSpPr>
            <p:nvPr/>
          </p:nvSpPr>
          <p:spPr bwMode="auto">
            <a:xfrm>
              <a:off x="2993" y="2750"/>
              <a:ext cx="1479" cy="404"/>
            </a:xfrm>
            <a:prstGeom prst="rect">
              <a:avLst/>
            </a:prstGeom>
            <a:solidFill>
              <a:schemeClr val="tx2"/>
            </a:solidFill>
            <a:ln w="9525">
              <a:noFill/>
              <a:miter lim="800000"/>
              <a:headEnd/>
              <a:tailEnd/>
            </a:ln>
          </p:spPr>
          <p:txBody>
            <a:bodyPr>
              <a:spAutoFit/>
            </a:bodyPr>
            <a:lstStyle/>
            <a:p>
              <a:r>
                <a:rPr lang="en-US" sz="1800">
                  <a:solidFill>
                    <a:srgbClr val="FEFFFF"/>
                  </a:solidFill>
                  <a:cs typeface="Arial" pitchFamily="34" charset="0"/>
                </a:rPr>
                <a:t>Duplicate Data </a:t>
              </a:r>
            </a:p>
            <a:p>
              <a:r>
                <a:rPr lang="en-US" sz="1800">
                  <a:solidFill>
                    <a:srgbClr val="FEFFFF"/>
                  </a:solidFill>
                  <a:cs typeface="Arial" pitchFamily="34" charset="0"/>
                </a:rPr>
                <a:t>Is Eliminated</a:t>
              </a:r>
              <a:endParaRPr lang="en-US" sz="2000">
                <a:solidFill>
                  <a:srgbClr val="FEFFFF"/>
                </a:solidFill>
                <a:cs typeface="Arial" pitchFamily="34" charset="0"/>
              </a:endParaRPr>
            </a:p>
          </p:txBody>
        </p:sp>
        <p:pic>
          <p:nvPicPr>
            <p:cNvPr id="11301" name="Picture 30" descr="virtualization_apps_OS"/>
            <p:cNvPicPr>
              <a:picLocks noChangeAspect="1" noChangeArrowheads="1"/>
            </p:cNvPicPr>
            <p:nvPr/>
          </p:nvPicPr>
          <p:blipFill>
            <a:blip r:embed="rId3" cstate="email"/>
            <a:srcRect/>
            <a:stretch>
              <a:fillRect/>
            </a:stretch>
          </p:blipFill>
          <p:spPr bwMode="auto">
            <a:xfrm>
              <a:off x="2290" y="2636"/>
              <a:ext cx="446" cy="556"/>
            </a:xfrm>
            <a:prstGeom prst="rect">
              <a:avLst/>
            </a:prstGeom>
            <a:solidFill>
              <a:schemeClr val="tx2"/>
            </a:solidFill>
            <a:ln w="9525">
              <a:noFill/>
              <a:miter lim="800000"/>
              <a:headEnd/>
              <a:tailEnd/>
            </a:ln>
          </p:spPr>
        </p:pic>
      </p:grpSp>
      <p:sp>
        <p:nvSpPr>
          <p:cNvPr id="11293" name="Line 48"/>
          <p:cNvSpPr>
            <a:spLocks noChangeShapeType="1"/>
          </p:cNvSpPr>
          <p:nvPr/>
        </p:nvSpPr>
        <p:spPr bwMode="auto">
          <a:xfrm>
            <a:off x="3924300" y="2841625"/>
            <a:ext cx="0" cy="1093788"/>
          </a:xfrm>
          <a:prstGeom prst="line">
            <a:avLst/>
          </a:prstGeom>
          <a:noFill/>
          <a:ln w="9525">
            <a:solidFill>
              <a:schemeClr val="bg2"/>
            </a:solidFill>
            <a:prstDash val="dash"/>
            <a:round/>
            <a:headEnd/>
            <a:tailEnd type="triangle" w="med" len="med"/>
          </a:ln>
        </p:spPr>
        <p:txBody>
          <a:bodyPr anchor="ctr"/>
          <a:lstStyle/>
          <a:p>
            <a:endParaRPr lang="en-US"/>
          </a:p>
        </p:txBody>
      </p:sp>
      <p:sp>
        <p:nvSpPr>
          <p:cNvPr id="347199" name="Line 48"/>
          <p:cNvSpPr>
            <a:spLocks noChangeShapeType="1"/>
          </p:cNvSpPr>
          <p:nvPr/>
        </p:nvSpPr>
        <p:spPr bwMode="auto">
          <a:xfrm flipH="1">
            <a:off x="3924300" y="2841625"/>
            <a:ext cx="749300" cy="1093788"/>
          </a:xfrm>
          <a:prstGeom prst="line">
            <a:avLst/>
          </a:prstGeom>
          <a:noFill/>
          <a:ln w="9525">
            <a:solidFill>
              <a:schemeClr val="bg2"/>
            </a:solidFill>
            <a:prstDash val="dash"/>
            <a:round/>
            <a:headEnd/>
            <a:tailEnd type="triangle" w="med" len="med"/>
          </a:ln>
        </p:spPr>
        <p:txBody>
          <a:bodyPr anchor="ctr"/>
          <a:lstStyle/>
          <a:p>
            <a:endParaRPr lang="en-US"/>
          </a:p>
        </p:txBody>
      </p:sp>
      <p:sp>
        <p:nvSpPr>
          <p:cNvPr id="347200" name="Line 48"/>
          <p:cNvSpPr>
            <a:spLocks noChangeShapeType="1"/>
          </p:cNvSpPr>
          <p:nvPr/>
        </p:nvSpPr>
        <p:spPr bwMode="auto">
          <a:xfrm flipH="1">
            <a:off x="3981450" y="2841625"/>
            <a:ext cx="2362200" cy="1093788"/>
          </a:xfrm>
          <a:prstGeom prst="line">
            <a:avLst/>
          </a:prstGeom>
          <a:noFill/>
          <a:ln w="9525">
            <a:solidFill>
              <a:schemeClr val="bg2"/>
            </a:solidFill>
            <a:prstDash val="dash"/>
            <a:round/>
            <a:headEnd/>
            <a:tailEnd type="triangle" w="med" len="med"/>
          </a:ln>
        </p:spPr>
        <p:txBody>
          <a:bodyPr anchor="ctr"/>
          <a:lstStyle/>
          <a:p>
            <a:endParaRPr lang="en-US"/>
          </a:p>
        </p:txBody>
      </p:sp>
      <p:sp>
        <p:nvSpPr>
          <p:cNvPr id="347201" name="Line 48"/>
          <p:cNvSpPr>
            <a:spLocks noChangeShapeType="1"/>
          </p:cNvSpPr>
          <p:nvPr/>
        </p:nvSpPr>
        <p:spPr bwMode="auto">
          <a:xfrm flipH="1">
            <a:off x="3924300" y="2841625"/>
            <a:ext cx="3168650" cy="1093788"/>
          </a:xfrm>
          <a:prstGeom prst="line">
            <a:avLst/>
          </a:prstGeom>
          <a:noFill/>
          <a:ln w="9525">
            <a:solidFill>
              <a:schemeClr val="bg2"/>
            </a:solidFill>
            <a:prstDash val="dash"/>
            <a:round/>
            <a:headEnd/>
            <a:tailEnd type="triangle" w="med" len="med"/>
          </a:ln>
        </p:spPr>
        <p:txBody>
          <a:bodyPr anchor="ctr"/>
          <a:lstStyle/>
          <a:p>
            <a:endParaRPr lang="en-US"/>
          </a:p>
        </p:txBody>
      </p:sp>
      <p:sp>
        <p:nvSpPr>
          <p:cNvPr id="347202" name="Line 48"/>
          <p:cNvSpPr>
            <a:spLocks noChangeShapeType="1"/>
          </p:cNvSpPr>
          <p:nvPr/>
        </p:nvSpPr>
        <p:spPr bwMode="auto">
          <a:xfrm flipH="1">
            <a:off x="3924300" y="2841625"/>
            <a:ext cx="1555750" cy="1093788"/>
          </a:xfrm>
          <a:prstGeom prst="line">
            <a:avLst/>
          </a:prstGeom>
          <a:noFill/>
          <a:ln w="9525">
            <a:solidFill>
              <a:schemeClr val="bg2"/>
            </a:solidFill>
            <a:prstDash val="dash"/>
            <a:round/>
            <a:headEnd/>
            <a:tailEnd type="triangle" w="med" len="med"/>
          </a:ln>
        </p:spPr>
        <p:txBody>
          <a:bodyPr anchor="ctr"/>
          <a:lstStyle/>
          <a:p>
            <a:endParaRPr lang="en-US"/>
          </a:p>
        </p:txBody>
      </p:sp>
      <p:sp>
        <p:nvSpPr>
          <p:cNvPr id="11298" name="Rectangle 3"/>
          <p:cNvSpPr>
            <a:spLocks noChangeArrowheads="1"/>
          </p:cNvSpPr>
          <p:nvPr/>
        </p:nvSpPr>
        <p:spPr bwMode="auto">
          <a:xfrm>
            <a:off x="971550" y="5624513"/>
            <a:ext cx="7848600" cy="792162"/>
          </a:xfrm>
          <a:prstGeom prst="rect">
            <a:avLst/>
          </a:prstGeom>
          <a:noFill/>
          <a:ln w="9525">
            <a:noFill/>
            <a:miter lim="800000"/>
            <a:headEnd/>
            <a:tailEnd/>
          </a:ln>
        </p:spPr>
        <p:txBody>
          <a:bodyPr/>
          <a:lstStyle/>
          <a:p>
            <a:pPr marL="342900" indent="-342900">
              <a:lnSpc>
                <a:spcPct val="90000"/>
              </a:lnSpc>
              <a:spcBef>
                <a:spcPct val="20000"/>
              </a:spcBef>
              <a:buClr>
                <a:schemeClr val="accent2"/>
              </a:buClr>
              <a:buFont typeface="Wingdings 2" pitchFamily="18" charset="2"/>
              <a:buChar char="¡"/>
            </a:pPr>
            <a:r>
              <a:rPr lang="en-US" sz="2400" dirty="0" err="1" smtClean="0"/>
              <a:t>Economia</a:t>
            </a:r>
            <a:r>
              <a:rPr lang="en-US" sz="2400" dirty="0" smtClean="0"/>
              <a:t> com a </a:t>
            </a:r>
            <a:r>
              <a:rPr lang="en-US" sz="2400" dirty="0" err="1" smtClean="0"/>
              <a:t>remoção</a:t>
            </a:r>
            <a:r>
              <a:rPr lang="en-US" sz="2400" dirty="0" smtClean="0"/>
              <a:t> dos dados </a:t>
            </a:r>
            <a:r>
              <a:rPr lang="en-US" sz="2400" dirty="0" err="1" smtClean="0"/>
              <a:t>duplicados</a:t>
            </a:r>
            <a:r>
              <a:rPr lang="en-US" sz="2400" dirty="0" smtClean="0"/>
              <a:t> </a:t>
            </a:r>
            <a:endParaRPr lang="en-US" sz="2400" dirty="0"/>
          </a:p>
          <a:p>
            <a:pPr marL="742950" lvl="1" indent="-285750">
              <a:lnSpc>
                <a:spcPct val="90000"/>
              </a:lnSpc>
              <a:spcBef>
                <a:spcPct val="20000"/>
              </a:spcBef>
              <a:buFont typeface="Arial" pitchFamily="34" charset="0"/>
              <a:buChar char="–"/>
            </a:pPr>
            <a:r>
              <a:rPr lang="en-US" sz="2000" dirty="0" err="1" smtClean="0"/>
              <a:t>Incluindo</a:t>
            </a:r>
            <a:r>
              <a:rPr lang="en-US" sz="2000" dirty="0" smtClean="0"/>
              <a:t> backup</a:t>
            </a:r>
            <a:r>
              <a:rPr lang="en-US" sz="2000" dirty="0"/>
              <a:t>, DR, </a:t>
            </a:r>
            <a:r>
              <a:rPr lang="en-US" sz="2000" dirty="0" smtClean="0"/>
              <a:t>clones de </a:t>
            </a:r>
            <a:r>
              <a:rPr lang="en-US" sz="2000" dirty="0" err="1" smtClean="0"/>
              <a:t>teste</a:t>
            </a:r>
            <a:r>
              <a:rPr lang="en-US" sz="2000" dirty="0" smtClean="0"/>
              <a:t> e </a:t>
            </a:r>
            <a:r>
              <a:rPr lang="en-US" sz="2000" dirty="0" err="1" smtClean="0"/>
              <a:t>cópias</a:t>
            </a:r>
            <a:r>
              <a:rPr lang="en-US" sz="2000" dirty="0" smtClean="0"/>
              <a:t> de archive.</a:t>
            </a:r>
            <a:endParaRPr lang="en-US" sz="20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844"/>
                                        </p:tgtEl>
                                        <p:attrNameLst>
                                          <p:attrName>style.visibility</p:attrName>
                                        </p:attrNameLst>
                                      </p:cBhvr>
                                      <p:to>
                                        <p:strVal val="visible"/>
                                      </p:to>
                                    </p:set>
                                  </p:childTnLst>
                                </p:cTn>
                              </p:par>
                              <p:par>
                                <p:cTn id="7" presetID="9" presetClass="exit" presetSubtype="0" fill="hold" nodeType="withEffect">
                                  <p:stCondLst>
                                    <p:cond delay="0"/>
                                  </p:stCondLst>
                                  <p:childTnLst>
                                    <p:animEffect transition="out" filter="dissolve">
                                      <p:cBhvr>
                                        <p:cTn id="8" dur="1000"/>
                                        <p:tgtEl>
                                          <p:spTgt spid="717843"/>
                                        </p:tgtEl>
                                      </p:cBhvr>
                                    </p:animEffect>
                                    <p:set>
                                      <p:cBhvr>
                                        <p:cTn id="9" dur="1" fill="hold">
                                          <p:stCondLst>
                                            <p:cond delay="999"/>
                                          </p:stCondLst>
                                        </p:cTn>
                                        <p:tgtEl>
                                          <p:spTgt spid="717843"/>
                                        </p:tgtEl>
                                        <p:attrNameLst>
                                          <p:attrName>style.visibility</p:attrName>
                                        </p:attrNameLst>
                                      </p:cBhvr>
                                      <p:to>
                                        <p:strVal val="hidden"/>
                                      </p:to>
                                    </p:set>
                                  </p:childTnLst>
                                </p:cTn>
                              </p:par>
                            </p:childTnLst>
                          </p:cTn>
                        </p:par>
                        <p:par>
                          <p:cTn id="10" fill="hold">
                            <p:stCondLst>
                              <p:cond delay="1000"/>
                            </p:stCondLst>
                            <p:childTnLst>
                              <p:par>
                                <p:cTn id="11" presetID="22" presetClass="entr" presetSubtype="2"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right)">
                                      <p:cBhvr>
                                        <p:cTn id="13" dur="1000"/>
                                        <p:tgtEl>
                                          <p:spTgt spid="2"/>
                                        </p:tgtEl>
                                      </p:cBhvr>
                                    </p:animEffect>
                                  </p:childTnLst>
                                </p:cTn>
                              </p:par>
                            </p:childTnLst>
                          </p:cTn>
                        </p:par>
                        <p:par>
                          <p:cTn id="14" fill="hold">
                            <p:stCondLst>
                              <p:cond delay="2000"/>
                            </p:stCondLst>
                            <p:childTnLst>
                              <p:par>
                                <p:cTn id="15" presetID="5" presetClass="exit" presetSubtype="10" fill="hold" grpId="0" nodeType="afterEffect">
                                  <p:stCondLst>
                                    <p:cond delay="0"/>
                                  </p:stCondLst>
                                  <p:childTnLst>
                                    <p:animEffect transition="out" filter="checkerboard(across)">
                                      <p:cBhvr>
                                        <p:cTn id="16" dur="500"/>
                                        <p:tgtEl>
                                          <p:spTgt spid="347198"/>
                                        </p:tgtEl>
                                      </p:cBhvr>
                                    </p:animEffect>
                                    <p:set>
                                      <p:cBhvr>
                                        <p:cTn id="17" dur="1" fill="hold">
                                          <p:stCondLst>
                                            <p:cond delay="499"/>
                                          </p:stCondLst>
                                        </p:cTn>
                                        <p:tgtEl>
                                          <p:spTgt spid="347198"/>
                                        </p:tgtEl>
                                        <p:attrNameLst>
                                          <p:attrName>style.visibility</p:attrName>
                                        </p:attrNameLst>
                                      </p:cBhvr>
                                      <p:to>
                                        <p:strVal val="hidden"/>
                                      </p:to>
                                    </p:set>
                                  </p:childTnLst>
                                </p:cTn>
                              </p:par>
                              <p:par>
                                <p:cTn id="18" presetID="1" presetClass="entr" presetSubtype="0" fill="hold" grpId="0" nodeType="withEffect">
                                  <p:stCondLst>
                                    <p:cond delay="0"/>
                                  </p:stCondLst>
                                  <p:childTnLst>
                                    <p:set>
                                      <p:cBhvr>
                                        <p:cTn id="19" dur="1" fill="hold">
                                          <p:stCondLst>
                                            <p:cond delay="0"/>
                                          </p:stCondLst>
                                        </p:cTn>
                                        <p:tgtEl>
                                          <p:spTgt spid="347199"/>
                                        </p:tgtEl>
                                        <p:attrNameLst>
                                          <p:attrName>style.visibility</p:attrName>
                                        </p:attrNameLst>
                                      </p:cBhvr>
                                      <p:to>
                                        <p:strVal val="visible"/>
                                      </p:to>
                                    </p:set>
                                  </p:childTnLst>
                                </p:cTn>
                              </p:par>
                              <p:par>
                                <p:cTn id="20" presetID="5" presetClass="exit" presetSubtype="10" fill="hold" grpId="0" nodeType="withEffect">
                                  <p:stCondLst>
                                    <p:cond delay="0"/>
                                  </p:stCondLst>
                                  <p:childTnLst>
                                    <p:animEffect transition="out" filter="checkerboard(across)">
                                      <p:cBhvr>
                                        <p:cTn id="21" dur="500"/>
                                        <p:tgtEl>
                                          <p:spTgt spid="347194"/>
                                        </p:tgtEl>
                                      </p:cBhvr>
                                    </p:animEffect>
                                    <p:set>
                                      <p:cBhvr>
                                        <p:cTn id="22" dur="1" fill="hold">
                                          <p:stCondLst>
                                            <p:cond delay="499"/>
                                          </p:stCondLst>
                                        </p:cTn>
                                        <p:tgtEl>
                                          <p:spTgt spid="347194"/>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347202"/>
                                        </p:tgtEl>
                                        <p:attrNameLst>
                                          <p:attrName>style.visibility</p:attrName>
                                        </p:attrNameLst>
                                      </p:cBhvr>
                                      <p:to>
                                        <p:strVal val="visible"/>
                                      </p:to>
                                    </p:set>
                                  </p:childTnLst>
                                </p:cTn>
                              </p:par>
                              <p:par>
                                <p:cTn id="25" presetID="5" presetClass="exit" presetSubtype="10" fill="hold" grpId="0" nodeType="withEffect">
                                  <p:stCondLst>
                                    <p:cond delay="0"/>
                                  </p:stCondLst>
                                  <p:childTnLst>
                                    <p:animEffect transition="out" filter="checkerboard(across)">
                                      <p:cBhvr>
                                        <p:cTn id="26" dur="500"/>
                                        <p:tgtEl>
                                          <p:spTgt spid="347195"/>
                                        </p:tgtEl>
                                      </p:cBhvr>
                                    </p:animEffect>
                                    <p:set>
                                      <p:cBhvr>
                                        <p:cTn id="27" dur="1" fill="hold">
                                          <p:stCondLst>
                                            <p:cond delay="499"/>
                                          </p:stCondLst>
                                        </p:cTn>
                                        <p:tgtEl>
                                          <p:spTgt spid="347195"/>
                                        </p:tgtEl>
                                        <p:attrNameLst>
                                          <p:attrName>style.visibility</p:attrName>
                                        </p:attrNameLst>
                                      </p:cBhvr>
                                      <p:to>
                                        <p:strVal val="hidden"/>
                                      </p:to>
                                    </p:set>
                                  </p:childTnLst>
                                </p:cTn>
                              </p:par>
                              <p:par>
                                <p:cTn id="28" presetID="1" presetClass="entr" presetSubtype="0" fill="hold" grpId="0" nodeType="withEffect">
                                  <p:stCondLst>
                                    <p:cond delay="0"/>
                                  </p:stCondLst>
                                  <p:childTnLst>
                                    <p:set>
                                      <p:cBhvr>
                                        <p:cTn id="29" dur="1" fill="hold">
                                          <p:stCondLst>
                                            <p:cond delay="0"/>
                                          </p:stCondLst>
                                        </p:cTn>
                                        <p:tgtEl>
                                          <p:spTgt spid="347200"/>
                                        </p:tgtEl>
                                        <p:attrNameLst>
                                          <p:attrName>style.visibility</p:attrName>
                                        </p:attrNameLst>
                                      </p:cBhvr>
                                      <p:to>
                                        <p:strVal val="visible"/>
                                      </p:to>
                                    </p:set>
                                  </p:childTnLst>
                                </p:cTn>
                              </p:par>
                              <p:par>
                                <p:cTn id="30" presetID="5" presetClass="exit" presetSubtype="10" fill="hold" grpId="0" nodeType="withEffect">
                                  <p:stCondLst>
                                    <p:cond delay="0"/>
                                  </p:stCondLst>
                                  <p:childTnLst>
                                    <p:animEffect transition="out" filter="checkerboard(across)">
                                      <p:cBhvr>
                                        <p:cTn id="31" dur="500"/>
                                        <p:tgtEl>
                                          <p:spTgt spid="347196"/>
                                        </p:tgtEl>
                                      </p:cBhvr>
                                    </p:animEffect>
                                    <p:set>
                                      <p:cBhvr>
                                        <p:cTn id="32" dur="1" fill="hold">
                                          <p:stCondLst>
                                            <p:cond delay="499"/>
                                          </p:stCondLst>
                                        </p:cTn>
                                        <p:tgtEl>
                                          <p:spTgt spid="347196"/>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3472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94" grpId="0" animBg="1"/>
      <p:bldP spid="347195" grpId="0" animBg="1"/>
      <p:bldP spid="347196" grpId="0" animBg="1"/>
      <p:bldP spid="347198" grpId="0" animBg="1"/>
      <p:bldP spid="347199" grpId="0" animBg="1"/>
      <p:bldP spid="347200" grpId="0" animBg="1"/>
      <p:bldP spid="347201" grpId="0" animBg="1"/>
      <p:bldP spid="34720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smtClean="0"/>
              <a:t>Sample Compression Savings</a:t>
            </a:r>
          </a:p>
        </p:txBody>
      </p:sp>
      <p:sp>
        <p:nvSpPr>
          <p:cNvPr id="70659" name="Slide Number Placeholder 3"/>
          <p:cNvSpPr>
            <a:spLocks noGrp="1"/>
          </p:cNvSpPr>
          <p:nvPr>
            <p:ph type="sldNum" sz="quarter" idx="10"/>
          </p:nvPr>
        </p:nvSpPr>
        <p:spPr>
          <a:noFill/>
        </p:spPr>
        <p:txBody>
          <a:bodyPr/>
          <a:lstStyle/>
          <a:p>
            <a:fld id="{F03BAA03-B84C-437E-A3C8-C4E860665A9C}" type="slidenum">
              <a:rPr lang="en-US" smtClean="0">
                <a:latin typeface="Arial" pitchFamily="34" charset="0"/>
              </a:rPr>
              <a:pPr/>
              <a:t>25</a:t>
            </a:fld>
            <a:endParaRPr lang="en-US" smtClean="0">
              <a:latin typeface="Arial" pitchFamily="34" charset="0"/>
            </a:endParaRPr>
          </a:p>
        </p:txBody>
      </p:sp>
      <p:sp>
        <p:nvSpPr>
          <p:cNvPr id="70661" name="TextBox 6"/>
          <p:cNvSpPr txBox="1">
            <a:spLocks noChangeArrowheads="1"/>
          </p:cNvSpPr>
          <p:nvPr/>
        </p:nvSpPr>
        <p:spPr bwMode="auto">
          <a:xfrm>
            <a:off x="1066800" y="5181600"/>
            <a:ext cx="7620000" cy="523875"/>
          </a:xfrm>
          <a:prstGeom prst="rect">
            <a:avLst/>
          </a:prstGeom>
          <a:noFill/>
          <a:ln w="9525">
            <a:noFill/>
            <a:miter lim="800000"/>
            <a:headEnd/>
            <a:tailEnd/>
          </a:ln>
        </p:spPr>
        <p:txBody>
          <a:bodyPr>
            <a:spAutoFit/>
          </a:bodyPr>
          <a:lstStyle/>
          <a:p>
            <a:pPr>
              <a:buClr>
                <a:schemeClr val="accent2"/>
              </a:buClr>
              <a:buFont typeface="Wingdings 2" pitchFamily="18" charset="2"/>
              <a:buNone/>
            </a:pPr>
            <a:r>
              <a:rPr lang="en-US" sz="1400"/>
              <a:t>Results will vary greatly. NetApp recommends running SSET against your data to better predict your savings.</a:t>
            </a:r>
          </a:p>
        </p:txBody>
      </p:sp>
      <p:pic>
        <p:nvPicPr>
          <p:cNvPr id="320514" name="Picture 2"/>
          <p:cNvPicPr>
            <a:picLocks noChangeAspect="1" noChangeArrowheads="1"/>
          </p:cNvPicPr>
          <p:nvPr/>
        </p:nvPicPr>
        <p:blipFill>
          <a:blip r:embed="rId3" cstate="email"/>
          <a:srcRect/>
          <a:stretch>
            <a:fillRect/>
          </a:stretch>
        </p:blipFill>
        <p:spPr bwMode="auto">
          <a:xfrm>
            <a:off x="990600" y="990600"/>
            <a:ext cx="4514850" cy="4067175"/>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321539" name="Picture 3"/>
          <p:cNvPicPr>
            <a:picLocks noChangeAspect="1" noChangeArrowheads="1"/>
          </p:cNvPicPr>
          <p:nvPr/>
        </p:nvPicPr>
        <p:blipFill>
          <a:blip r:embed="rId4" cstate="email"/>
          <a:srcRect/>
          <a:stretch>
            <a:fillRect/>
          </a:stretch>
        </p:blipFill>
        <p:spPr bwMode="auto">
          <a:xfrm>
            <a:off x="7315200" y="990600"/>
            <a:ext cx="1628775" cy="4067175"/>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321540" name="Picture 4"/>
          <p:cNvPicPr>
            <a:picLocks noChangeAspect="1" noChangeArrowheads="1"/>
          </p:cNvPicPr>
          <p:nvPr/>
        </p:nvPicPr>
        <p:blipFill>
          <a:blip r:embed="rId5" cstate="email"/>
          <a:srcRect/>
          <a:stretch>
            <a:fillRect/>
          </a:stretch>
        </p:blipFill>
        <p:spPr bwMode="auto">
          <a:xfrm>
            <a:off x="5486400" y="990600"/>
            <a:ext cx="1847850" cy="4057650"/>
          </a:xfrm>
          <a:prstGeom prst="rect">
            <a:avLst/>
          </a:prstGeom>
          <a:noFill/>
          <a:ln w="9525">
            <a:noFill/>
            <a:miter lim="800000"/>
            <a:headEnd/>
            <a:tailEnd/>
          </a:ln>
          <a:effectLst>
            <a:prstShdw prst="shdw17" dist="17961" dir="2700000">
              <a:schemeClr val="accent1">
                <a:gamma/>
                <a:shade val="60000"/>
                <a:invGamma/>
              </a:schemeClr>
            </a:prst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21540"/>
                                        </p:tgtEl>
                                        <p:attrNameLst>
                                          <p:attrName>style.visibility</p:attrName>
                                        </p:attrNameLst>
                                      </p:cBhvr>
                                      <p:to>
                                        <p:strVal val="visible"/>
                                      </p:to>
                                    </p:set>
                                    <p:animEffect transition="in" filter="blinds(horizontal)">
                                      <p:cBhvr>
                                        <p:cTn id="7" dur="500"/>
                                        <p:tgtEl>
                                          <p:spTgt spid="32154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21539"/>
                                        </p:tgtEl>
                                        <p:attrNameLst>
                                          <p:attrName>style.visibility</p:attrName>
                                        </p:attrNameLst>
                                      </p:cBhvr>
                                      <p:to>
                                        <p:strVal val="visible"/>
                                      </p:to>
                                    </p:set>
                                    <p:animEffect transition="in" filter="blinds(horizontal)">
                                      <p:cBhvr>
                                        <p:cTn id="12" dur="500"/>
                                        <p:tgtEl>
                                          <p:spTgt spid="3215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8" descr="C:\Users\PrestoGeorge\Desktop\Blue-Cylindar.gif"/>
          <p:cNvPicPr>
            <a:picLocks noChangeAspect="1" noChangeArrowheads="1"/>
          </p:cNvPicPr>
          <p:nvPr/>
        </p:nvPicPr>
        <p:blipFill>
          <a:blip r:embed="rId3" cstate="email"/>
          <a:srcRect/>
          <a:stretch>
            <a:fillRect/>
          </a:stretch>
        </p:blipFill>
        <p:spPr bwMode="auto">
          <a:xfrm>
            <a:off x="471875" y="5147863"/>
            <a:ext cx="7922000" cy="1357842"/>
          </a:xfrm>
          <a:prstGeom prst="rect">
            <a:avLst/>
          </a:prstGeom>
          <a:noFill/>
        </p:spPr>
      </p:pic>
      <p:pic>
        <p:nvPicPr>
          <p:cNvPr id="92" name="Picture 8" descr="C:\Users\PrestoGeorge\Desktop\Blue-Cylindar.gif"/>
          <p:cNvPicPr>
            <a:picLocks noChangeAspect="1" noChangeArrowheads="1"/>
          </p:cNvPicPr>
          <p:nvPr/>
        </p:nvPicPr>
        <p:blipFill>
          <a:blip r:embed="rId3" cstate="email"/>
          <a:srcRect/>
          <a:stretch>
            <a:fillRect/>
          </a:stretch>
        </p:blipFill>
        <p:spPr bwMode="auto">
          <a:xfrm>
            <a:off x="438229" y="2276014"/>
            <a:ext cx="7922000" cy="1357842"/>
          </a:xfrm>
          <a:prstGeom prst="rect">
            <a:avLst/>
          </a:prstGeom>
          <a:noFill/>
        </p:spPr>
      </p:pic>
      <p:sp>
        <p:nvSpPr>
          <p:cNvPr id="2" name="Title 1"/>
          <p:cNvSpPr>
            <a:spLocks noGrp="1"/>
          </p:cNvSpPr>
          <p:nvPr>
            <p:ph type="title"/>
          </p:nvPr>
        </p:nvSpPr>
        <p:spPr>
          <a:xfrm>
            <a:off x="1169988" y="352425"/>
            <a:ext cx="7669212" cy="714375"/>
          </a:xfrm>
        </p:spPr>
        <p:txBody>
          <a:bodyPr/>
          <a:lstStyle/>
          <a:p>
            <a:r>
              <a:rPr lang="en-US" dirty="0" smtClean="0"/>
              <a:t>Comparing Dedupe and Compression</a:t>
            </a:r>
            <a:endParaRPr lang="en-US" dirty="0"/>
          </a:p>
        </p:txBody>
      </p:sp>
      <p:sp>
        <p:nvSpPr>
          <p:cNvPr id="4" name="Rectangle 3"/>
          <p:cNvSpPr/>
          <p:nvPr/>
        </p:nvSpPr>
        <p:spPr bwMode="auto">
          <a:xfrm>
            <a:off x="819397" y="2798064"/>
            <a:ext cx="570016" cy="356260"/>
          </a:xfrm>
          <a:prstGeom prst="rect">
            <a:avLst/>
          </a:prstGeom>
          <a:solidFill>
            <a:schemeClr val="accent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r>
              <a:rPr kumimoji="0" lang="en-US" sz="2000" b="0" i="0" u="none" strike="noStrike" cap="none" normalizeH="0" baseline="0" dirty="0" smtClean="0">
                <a:ln>
                  <a:noFill/>
                </a:ln>
                <a:solidFill>
                  <a:schemeClr val="tx1"/>
                </a:solidFill>
                <a:effectLst/>
                <a:latin typeface="Arial" charset="0"/>
              </a:rPr>
              <a:t>abcd</a:t>
            </a:r>
          </a:p>
        </p:txBody>
      </p:sp>
      <p:sp>
        <p:nvSpPr>
          <p:cNvPr id="6" name="Rectangle 5"/>
          <p:cNvSpPr/>
          <p:nvPr/>
        </p:nvSpPr>
        <p:spPr bwMode="auto">
          <a:xfrm>
            <a:off x="1748783" y="2798064"/>
            <a:ext cx="570016" cy="356260"/>
          </a:xfrm>
          <a:prstGeom prst="rect">
            <a:avLst/>
          </a:prstGeom>
          <a:solidFill>
            <a:schemeClr val="accent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r>
              <a:rPr kumimoji="0" lang="en-US" sz="2000" b="0" i="0" u="none" strike="noStrike" cap="none" normalizeH="0" baseline="0" dirty="0" err="1" smtClean="0">
                <a:ln>
                  <a:noFill/>
                </a:ln>
                <a:solidFill>
                  <a:schemeClr val="tx1"/>
                </a:solidFill>
                <a:effectLst/>
                <a:latin typeface="Arial" charset="0"/>
              </a:rPr>
              <a:t>eabc</a:t>
            </a:r>
            <a:endParaRPr kumimoji="0" lang="en-US" sz="2000" b="0" i="0" u="none" strike="noStrike" cap="none" normalizeH="0" baseline="0" dirty="0" smtClean="0">
              <a:ln>
                <a:noFill/>
              </a:ln>
              <a:solidFill>
                <a:schemeClr val="tx1"/>
              </a:solidFill>
              <a:effectLst/>
              <a:latin typeface="Arial" charset="0"/>
            </a:endParaRPr>
          </a:p>
        </p:txBody>
      </p:sp>
      <p:sp>
        <p:nvSpPr>
          <p:cNvPr id="7" name="Rectangle 6"/>
          <p:cNvSpPr/>
          <p:nvPr/>
        </p:nvSpPr>
        <p:spPr bwMode="auto">
          <a:xfrm>
            <a:off x="2678169" y="2798064"/>
            <a:ext cx="570016" cy="356260"/>
          </a:xfrm>
          <a:prstGeom prst="rect">
            <a:avLst/>
          </a:prstGeom>
          <a:solidFill>
            <a:schemeClr val="accent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r>
              <a:rPr kumimoji="0" lang="en-US" sz="2000" b="0" i="0" u="none" strike="noStrike" cap="none" normalizeH="0" baseline="0" dirty="0" err="1" smtClean="0">
                <a:ln>
                  <a:noFill/>
                </a:ln>
                <a:solidFill>
                  <a:schemeClr val="tx1"/>
                </a:solidFill>
                <a:effectLst/>
                <a:latin typeface="Arial" charset="0"/>
              </a:rPr>
              <a:t>deaa</a:t>
            </a:r>
            <a:endParaRPr kumimoji="0" lang="en-US" sz="2000" b="0" i="0" u="none" strike="noStrike" cap="none" normalizeH="0" baseline="0" dirty="0" smtClean="0">
              <a:ln>
                <a:noFill/>
              </a:ln>
              <a:solidFill>
                <a:schemeClr val="tx1"/>
              </a:solidFill>
              <a:effectLst/>
              <a:latin typeface="Arial" charset="0"/>
            </a:endParaRPr>
          </a:p>
        </p:txBody>
      </p:sp>
      <p:sp>
        <p:nvSpPr>
          <p:cNvPr id="8" name="Rectangle 7"/>
          <p:cNvSpPr/>
          <p:nvPr/>
        </p:nvSpPr>
        <p:spPr bwMode="auto">
          <a:xfrm>
            <a:off x="3607555" y="2798064"/>
            <a:ext cx="570016" cy="356260"/>
          </a:xfrm>
          <a:prstGeom prst="rect">
            <a:avLst/>
          </a:prstGeom>
          <a:solidFill>
            <a:schemeClr val="accent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r>
              <a:rPr kumimoji="0" lang="en-US" sz="2000" b="0" i="0" u="none" strike="noStrike" cap="none" normalizeH="0" baseline="0" dirty="0" smtClean="0">
                <a:ln>
                  <a:noFill/>
                </a:ln>
                <a:solidFill>
                  <a:schemeClr val="tx1"/>
                </a:solidFill>
                <a:effectLst/>
                <a:latin typeface="Arial" charset="0"/>
              </a:rPr>
              <a:t>abcd</a:t>
            </a:r>
          </a:p>
        </p:txBody>
      </p:sp>
      <p:sp>
        <p:nvSpPr>
          <p:cNvPr id="9" name="Rectangle 8"/>
          <p:cNvSpPr/>
          <p:nvPr/>
        </p:nvSpPr>
        <p:spPr bwMode="auto">
          <a:xfrm>
            <a:off x="4536941" y="2798064"/>
            <a:ext cx="570016" cy="356260"/>
          </a:xfrm>
          <a:prstGeom prst="rect">
            <a:avLst/>
          </a:prstGeom>
          <a:solidFill>
            <a:schemeClr val="accent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r>
              <a:rPr kumimoji="0" lang="en-US" sz="2000" b="0" i="0" u="none" strike="noStrike" cap="none" normalizeH="0" baseline="0" dirty="0" err="1" smtClean="0">
                <a:ln>
                  <a:noFill/>
                </a:ln>
                <a:solidFill>
                  <a:schemeClr val="tx1"/>
                </a:solidFill>
                <a:effectLst/>
                <a:latin typeface="Arial" charset="0"/>
              </a:rPr>
              <a:t>eaaa</a:t>
            </a:r>
            <a:endParaRPr kumimoji="0" lang="en-US" sz="2000" b="0" i="0" u="none" strike="noStrike" cap="none" normalizeH="0" baseline="0" dirty="0" smtClean="0">
              <a:ln>
                <a:noFill/>
              </a:ln>
              <a:solidFill>
                <a:schemeClr val="tx1"/>
              </a:solidFill>
              <a:effectLst/>
              <a:latin typeface="Arial" charset="0"/>
            </a:endParaRPr>
          </a:p>
        </p:txBody>
      </p:sp>
      <p:sp>
        <p:nvSpPr>
          <p:cNvPr id="10" name="Rectangle 9"/>
          <p:cNvSpPr/>
          <p:nvPr/>
        </p:nvSpPr>
        <p:spPr bwMode="auto">
          <a:xfrm>
            <a:off x="5466327" y="2798064"/>
            <a:ext cx="570016" cy="356260"/>
          </a:xfrm>
          <a:prstGeom prst="rect">
            <a:avLst/>
          </a:prstGeom>
          <a:solidFill>
            <a:schemeClr val="accent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r>
              <a:rPr kumimoji="0" lang="en-US" sz="2000" b="0" i="0" u="none" strike="noStrike" cap="none" normalizeH="0" baseline="0" dirty="0" err="1" smtClean="0">
                <a:ln>
                  <a:noFill/>
                </a:ln>
                <a:solidFill>
                  <a:schemeClr val="tx1"/>
                </a:solidFill>
                <a:effectLst/>
                <a:latin typeface="Arial" charset="0"/>
              </a:rPr>
              <a:t>bcde</a:t>
            </a:r>
            <a:endParaRPr kumimoji="0" lang="en-US" sz="2000" b="0" i="0" u="none" strike="noStrike" cap="none" normalizeH="0" baseline="0" dirty="0" smtClean="0">
              <a:ln>
                <a:noFill/>
              </a:ln>
              <a:solidFill>
                <a:schemeClr val="tx1"/>
              </a:solidFill>
              <a:effectLst/>
              <a:latin typeface="Arial" charset="0"/>
            </a:endParaRPr>
          </a:p>
        </p:txBody>
      </p:sp>
      <p:sp>
        <p:nvSpPr>
          <p:cNvPr id="11" name="Rectangle 10"/>
          <p:cNvSpPr/>
          <p:nvPr/>
        </p:nvSpPr>
        <p:spPr bwMode="auto">
          <a:xfrm>
            <a:off x="6395713" y="2798064"/>
            <a:ext cx="570016" cy="356260"/>
          </a:xfrm>
          <a:prstGeom prst="rect">
            <a:avLst/>
          </a:prstGeom>
          <a:solidFill>
            <a:schemeClr val="accent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r>
              <a:rPr kumimoji="0" lang="en-US" sz="2000" b="0" i="0" u="none" strike="noStrike" cap="none" normalizeH="0" baseline="0" dirty="0" smtClean="0">
                <a:ln>
                  <a:noFill/>
                </a:ln>
                <a:solidFill>
                  <a:schemeClr val="tx1"/>
                </a:solidFill>
                <a:effectLst/>
                <a:latin typeface="Arial" charset="0"/>
              </a:rPr>
              <a:t>abcd</a:t>
            </a:r>
          </a:p>
        </p:txBody>
      </p:sp>
      <p:sp>
        <p:nvSpPr>
          <p:cNvPr id="12" name="Rectangle 11"/>
          <p:cNvSpPr/>
          <p:nvPr/>
        </p:nvSpPr>
        <p:spPr bwMode="auto">
          <a:xfrm>
            <a:off x="7325096" y="2800558"/>
            <a:ext cx="570016" cy="356260"/>
          </a:xfrm>
          <a:prstGeom prst="rect">
            <a:avLst/>
          </a:prstGeom>
          <a:solidFill>
            <a:schemeClr val="accent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r>
              <a:rPr lang="en-US" dirty="0" err="1" smtClean="0"/>
              <a:t>eabc</a:t>
            </a:r>
            <a:endParaRPr kumimoji="0" lang="en-US" sz="2000" b="0" i="0" u="none" strike="noStrike" cap="none" normalizeH="0" baseline="0" dirty="0" smtClean="0">
              <a:ln>
                <a:noFill/>
              </a:ln>
              <a:solidFill>
                <a:schemeClr val="tx1"/>
              </a:solidFill>
              <a:effectLst/>
              <a:latin typeface="Arial" charset="0"/>
            </a:endParaRPr>
          </a:p>
        </p:txBody>
      </p:sp>
      <p:sp>
        <p:nvSpPr>
          <p:cNvPr id="13" name="Rectangle 12"/>
          <p:cNvSpPr/>
          <p:nvPr/>
        </p:nvSpPr>
        <p:spPr>
          <a:xfrm>
            <a:off x="673325" y="1983572"/>
            <a:ext cx="1127232" cy="400110"/>
          </a:xfrm>
          <a:prstGeom prst="rect">
            <a:avLst/>
          </a:prstGeom>
        </p:spPr>
        <p:txBody>
          <a:bodyPr wrap="none">
            <a:spAutoFit/>
          </a:bodyPr>
          <a:lstStyle/>
          <a:p>
            <a:r>
              <a:rPr lang="en-GB" b="1" dirty="0" smtClean="0">
                <a:solidFill>
                  <a:srgbClr val="333333"/>
                </a:solidFill>
                <a:cs typeface="Arial" charset="0"/>
              </a:rPr>
              <a:t>Dedupe</a:t>
            </a:r>
            <a:endParaRPr lang="en-US" dirty="0"/>
          </a:p>
        </p:txBody>
      </p:sp>
      <p:sp>
        <p:nvSpPr>
          <p:cNvPr id="14" name="Oval 13"/>
          <p:cNvSpPr/>
          <p:nvPr/>
        </p:nvSpPr>
        <p:spPr bwMode="auto">
          <a:xfrm>
            <a:off x="700644" y="2576906"/>
            <a:ext cx="783772" cy="807523"/>
          </a:xfrm>
          <a:prstGeom prst="ellipse">
            <a:avLst/>
          </a:prstGeom>
          <a:noFill/>
          <a:ln w="25400" cap="flat" cmpd="sng" algn="ctr">
            <a:solidFill>
              <a:srgbClr val="F95F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5" name="Oval 14"/>
          <p:cNvSpPr/>
          <p:nvPr/>
        </p:nvSpPr>
        <p:spPr bwMode="auto">
          <a:xfrm>
            <a:off x="3524992" y="2646179"/>
            <a:ext cx="783772" cy="807523"/>
          </a:xfrm>
          <a:prstGeom prst="ellipse">
            <a:avLst/>
          </a:prstGeom>
          <a:noFill/>
          <a:ln w="25400" cap="flat" cmpd="sng" algn="ctr">
            <a:solidFill>
              <a:srgbClr val="F95F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6" name="Oval 15"/>
          <p:cNvSpPr/>
          <p:nvPr/>
        </p:nvSpPr>
        <p:spPr bwMode="auto">
          <a:xfrm>
            <a:off x="6303818" y="2610553"/>
            <a:ext cx="783772" cy="807523"/>
          </a:xfrm>
          <a:prstGeom prst="ellipse">
            <a:avLst/>
          </a:prstGeom>
          <a:noFill/>
          <a:ln w="25400" cap="flat" cmpd="sng" algn="ctr">
            <a:solidFill>
              <a:srgbClr val="F95F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9" name="Oval 18"/>
          <p:cNvSpPr/>
          <p:nvPr/>
        </p:nvSpPr>
        <p:spPr bwMode="auto">
          <a:xfrm>
            <a:off x="1648691" y="2622428"/>
            <a:ext cx="783772" cy="807523"/>
          </a:xfrm>
          <a:prstGeom prst="ellipse">
            <a:avLst/>
          </a:prstGeom>
          <a:noFill/>
          <a:ln w="25400" cap="flat" cmpd="sng" algn="ctr">
            <a:solidFill>
              <a:srgbClr val="F95F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20" name="Oval 19"/>
          <p:cNvSpPr/>
          <p:nvPr/>
        </p:nvSpPr>
        <p:spPr bwMode="auto">
          <a:xfrm>
            <a:off x="7230093" y="2598677"/>
            <a:ext cx="783772" cy="807523"/>
          </a:xfrm>
          <a:prstGeom prst="ellipse">
            <a:avLst/>
          </a:prstGeom>
          <a:noFill/>
          <a:ln w="25400" cap="flat" cmpd="sng" algn="ctr">
            <a:solidFill>
              <a:srgbClr val="F95F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38" name="Rectangle 37"/>
          <p:cNvSpPr/>
          <p:nvPr/>
        </p:nvSpPr>
        <p:spPr bwMode="auto">
          <a:xfrm>
            <a:off x="853047" y="1280563"/>
            <a:ext cx="570016" cy="356260"/>
          </a:xfrm>
          <a:prstGeom prst="rect">
            <a:avLst/>
          </a:prstGeom>
          <a:solidFill>
            <a:schemeClr val="accent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r>
              <a:rPr kumimoji="0" lang="en-US" sz="2000" b="0" i="0" u="none" strike="noStrike" cap="none" normalizeH="0" baseline="0" dirty="0" smtClean="0">
                <a:ln>
                  <a:noFill/>
                </a:ln>
                <a:solidFill>
                  <a:schemeClr val="tx1"/>
                </a:solidFill>
                <a:effectLst/>
                <a:latin typeface="Arial" charset="0"/>
              </a:rPr>
              <a:t>abcd</a:t>
            </a:r>
          </a:p>
        </p:txBody>
      </p:sp>
      <p:sp>
        <p:nvSpPr>
          <p:cNvPr id="39" name="Rectangle 38"/>
          <p:cNvSpPr/>
          <p:nvPr/>
        </p:nvSpPr>
        <p:spPr bwMode="auto">
          <a:xfrm>
            <a:off x="1782433" y="1278584"/>
            <a:ext cx="570016" cy="356260"/>
          </a:xfrm>
          <a:prstGeom prst="rect">
            <a:avLst/>
          </a:prstGeom>
          <a:solidFill>
            <a:schemeClr val="accent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r>
              <a:rPr kumimoji="0" lang="en-US" sz="2000" b="0" i="0" u="none" strike="noStrike" cap="none" normalizeH="0" baseline="0" dirty="0" err="1" smtClean="0">
                <a:ln>
                  <a:noFill/>
                </a:ln>
                <a:solidFill>
                  <a:schemeClr val="tx1"/>
                </a:solidFill>
                <a:effectLst/>
                <a:latin typeface="Arial" charset="0"/>
              </a:rPr>
              <a:t>eabc</a:t>
            </a:r>
            <a:endParaRPr kumimoji="0" lang="en-US" sz="2000" b="0" i="0" u="none" strike="noStrike" cap="none" normalizeH="0" baseline="0" dirty="0" smtClean="0">
              <a:ln>
                <a:noFill/>
              </a:ln>
              <a:solidFill>
                <a:schemeClr val="tx1"/>
              </a:solidFill>
              <a:effectLst/>
              <a:latin typeface="Arial" charset="0"/>
            </a:endParaRPr>
          </a:p>
        </p:txBody>
      </p:sp>
      <p:sp>
        <p:nvSpPr>
          <p:cNvPr id="40" name="Rectangle 39"/>
          <p:cNvSpPr/>
          <p:nvPr/>
        </p:nvSpPr>
        <p:spPr bwMode="auto">
          <a:xfrm>
            <a:off x="2711819" y="1278583"/>
            <a:ext cx="570016" cy="356260"/>
          </a:xfrm>
          <a:prstGeom prst="rect">
            <a:avLst/>
          </a:prstGeom>
          <a:solidFill>
            <a:schemeClr val="accent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r>
              <a:rPr kumimoji="0" lang="en-US" sz="2000" b="0" i="0" u="none" strike="noStrike" cap="none" normalizeH="0" baseline="0" dirty="0" err="1" smtClean="0">
                <a:ln>
                  <a:noFill/>
                </a:ln>
                <a:solidFill>
                  <a:schemeClr val="tx1"/>
                </a:solidFill>
                <a:effectLst/>
                <a:latin typeface="Arial" charset="0"/>
              </a:rPr>
              <a:t>deaa</a:t>
            </a:r>
            <a:endParaRPr kumimoji="0" lang="en-US" sz="2000" b="0" i="0" u="none" strike="noStrike" cap="none" normalizeH="0" baseline="0" dirty="0" smtClean="0">
              <a:ln>
                <a:noFill/>
              </a:ln>
              <a:solidFill>
                <a:schemeClr val="tx1"/>
              </a:solidFill>
              <a:effectLst/>
              <a:latin typeface="Arial" charset="0"/>
            </a:endParaRPr>
          </a:p>
        </p:txBody>
      </p:sp>
      <p:sp>
        <p:nvSpPr>
          <p:cNvPr id="41" name="Rectangle 40"/>
          <p:cNvSpPr/>
          <p:nvPr/>
        </p:nvSpPr>
        <p:spPr bwMode="auto">
          <a:xfrm>
            <a:off x="3641205" y="1290459"/>
            <a:ext cx="570016" cy="356260"/>
          </a:xfrm>
          <a:prstGeom prst="rect">
            <a:avLst/>
          </a:prstGeom>
          <a:solidFill>
            <a:schemeClr val="accent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r>
              <a:rPr kumimoji="0" lang="en-US" sz="2000" b="0" i="0" u="none" strike="noStrike" cap="none" normalizeH="0" baseline="0" dirty="0" smtClean="0">
                <a:ln>
                  <a:noFill/>
                </a:ln>
                <a:solidFill>
                  <a:schemeClr val="tx1"/>
                </a:solidFill>
                <a:effectLst/>
                <a:latin typeface="Arial" charset="0"/>
              </a:rPr>
              <a:t>abcd</a:t>
            </a:r>
          </a:p>
        </p:txBody>
      </p:sp>
      <p:sp>
        <p:nvSpPr>
          <p:cNvPr id="42" name="Rectangle 41"/>
          <p:cNvSpPr/>
          <p:nvPr/>
        </p:nvSpPr>
        <p:spPr bwMode="auto">
          <a:xfrm>
            <a:off x="4570591" y="1290459"/>
            <a:ext cx="570016" cy="356260"/>
          </a:xfrm>
          <a:prstGeom prst="rect">
            <a:avLst/>
          </a:prstGeom>
          <a:solidFill>
            <a:schemeClr val="accent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r>
              <a:rPr kumimoji="0" lang="en-US" sz="2000" b="0" i="0" u="none" strike="noStrike" cap="none" normalizeH="0" baseline="0" dirty="0" err="1" smtClean="0">
                <a:ln>
                  <a:noFill/>
                </a:ln>
                <a:solidFill>
                  <a:schemeClr val="tx1"/>
                </a:solidFill>
                <a:effectLst/>
                <a:latin typeface="Arial" charset="0"/>
              </a:rPr>
              <a:t>eaaa</a:t>
            </a:r>
            <a:endParaRPr kumimoji="0" lang="en-US" sz="2000" b="0" i="0" u="none" strike="noStrike" cap="none" normalizeH="0" baseline="0" dirty="0" smtClean="0">
              <a:ln>
                <a:noFill/>
              </a:ln>
              <a:solidFill>
                <a:schemeClr val="tx1"/>
              </a:solidFill>
              <a:effectLst/>
              <a:latin typeface="Arial" charset="0"/>
            </a:endParaRPr>
          </a:p>
        </p:txBody>
      </p:sp>
      <p:sp>
        <p:nvSpPr>
          <p:cNvPr id="43" name="Rectangle 42"/>
          <p:cNvSpPr/>
          <p:nvPr/>
        </p:nvSpPr>
        <p:spPr bwMode="auto">
          <a:xfrm>
            <a:off x="5499977" y="1278584"/>
            <a:ext cx="570016" cy="356260"/>
          </a:xfrm>
          <a:prstGeom prst="rect">
            <a:avLst/>
          </a:prstGeom>
          <a:solidFill>
            <a:schemeClr val="accent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r>
              <a:rPr kumimoji="0" lang="en-US" sz="2000" b="0" i="0" u="none" strike="noStrike" cap="none" normalizeH="0" baseline="0" dirty="0" err="1" smtClean="0">
                <a:ln>
                  <a:noFill/>
                </a:ln>
                <a:solidFill>
                  <a:schemeClr val="tx1"/>
                </a:solidFill>
                <a:effectLst/>
                <a:latin typeface="Arial" charset="0"/>
              </a:rPr>
              <a:t>bcde</a:t>
            </a:r>
            <a:endParaRPr kumimoji="0" lang="en-US" sz="2000" b="0" i="0" u="none" strike="noStrike" cap="none" normalizeH="0" baseline="0" dirty="0" smtClean="0">
              <a:ln>
                <a:noFill/>
              </a:ln>
              <a:solidFill>
                <a:schemeClr val="tx1"/>
              </a:solidFill>
              <a:effectLst/>
              <a:latin typeface="Arial" charset="0"/>
            </a:endParaRPr>
          </a:p>
        </p:txBody>
      </p:sp>
      <p:sp>
        <p:nvSpPr>
          <p:cNvPr id="44" name="Rectangle 43"/>
          <p:cNvSpPr/>
          <p:nvPr/>
        </p:nvSpPr>
        <p:spPr bwMode="auto">
          <a:xfrm>
            <a:off x="6429363" y="1254833"/>
            <a:ext cx="570016" cy="356260"/>
          </a:xfrm>
          <a:prstGeom prst="rect">
            <a:avLst/>
          </a:prstGeom>
          <a:solidFill>
            <a:schemeClr val="accent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r>
              <a:rPr kumimoji="0" lang="en-US" sz="2000" b="0" i="0" u="none" strike="noStrike" cap="none" normalizeH="0" baseline="0" dirty="0" smtClean="0">
                <a:ln>
                  <a:noFill/>
                </a:ln>
                <a:solidFill>
                  <a:schemeClr val="tx1"/>
                </a:solidFill>
                <a:effectLst/>
                <a:latin typeface="Arial" charset="0"/>
              </a:rPr>
              <a:t>abcd</a:t>
            </a:r>
          </a:p>
        </p:txBody>
      </p:sp>
      <p:sp>
        <p:nvSpPr>
          <p:cNvPr id="45" name="Rectangle 44"/>
          <p:cNvSpPr/>
          <p:nvPr/>
        </p:nvSpPr>
        <p:spPr bwMode="auto">
          <a:xfrm>
            <a:off x="7358746" y="1254833"/>
            <a:ext cx="570016" cy="356260"/>
          </a:xfrm>
          <a:prstGeom prst="rect">
            <a:avLst/>
          </a:prstGeom>
          <a:solidFill>
            <a:schemeClr val="accent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r>
              <a:rPr lang="en-US" dirty="0" err="1" smtClean="0"/>
              <a:t>eabc</a:t>
            </a:r>
            <a:endParaRPr kumimoji="0" lang="en-US" sz="2000" b="0" i="0" u="none" strike="noStrike" cap="none" normalizeH="0" baseline="0" dirty="0" smtClean="0">
              <a:ln>
                <a:noFill/>
              </a:ln>
              <a:solidFill>
                <a:schemeClr val="tx1"/>
              </a:solidFill>
              <a:effectLst/>
              <a:latin typeface="Arial" charset="0"/>
            </a:endParaRPr>
          </a:p>
        </p:txBody>
      </p:sp>
      <p:sp>
        <p:nvSpPr>
          <p:cNvPr id="46" name="Rectangle 45"/>
          <p:cNvSpPr/>
          <p:nvPr/>
        </p:nvSpPr>
        <p:spPr>
          <a:xfrm>
            <a:off x="3124200" y="914400"/>
            <a:ext cx="1709122" cy="400110"/>
          </a:xfrm>
          <a:prstGeom prst="rect">
            <a:avLst/>
          </a:prstGeom>
        </p:spPr>
        <p:txBody>
          <a:bodyPr wrap="none">
            <a:spAutoFit/>
          </a:bodyPr>
          <a:lstStyle/>
          <a:p>
            <a:r>
              <a:rPr lang="en-GB" b="1" dirty="0" smtClean="0">
                <a:solidFill>
                  <a:srgbClr val="333333"/>
                </a:solidFill>
                <a:cs typeface="Arial" charset="0"/>
              </a:rPr>
              <a:t>Logical Data</a:t>
            </a:r>
            <a:endParaRPr lang="en-US" dirty="0"/>
          </a:p>
        </p:txBody>
      </p:sp>
      <p:sp>
        <p:nvSpPr>
          <p:cNvPr id="47" name="Rectangle 46"/>
          <p:cNvSpPr/>
          <p:nvPr/>
        </p:nvSpPr>
        <p:spPr>
          <a:xfrm>
            <a:off x="673325" y="3964757"/>
            <a:ext cx="1824538" cy="400110"/>
          </a:xfrm>
          <a:prstGeom prst="rect">
            <a:avLst/>
          </a:prstGeom>
        </p:spPr>
        <p:txBody>
          <a:bodyPr wrap="none">
            <a:spAutoFit/>
          </a:bodyPr>
          <a:lstStyle/>
          <a:p>
            <a:r>
              <a:rPr lang="en-GB" b="1" dirty="0" smtClean="0">
                <a:solidFill>
                  <a:srgbClr val="333333"/>
                </a:solidFill>
                <a:cs typeface="Arial" charset="0"/>
              </a:rPr>
              <a:t>Compression</a:t>
            </a:r>
            <a:endParaRPr lang="en-US" dirty="0"/>
          </a:p>
        </p:txBody>
      </p:sp>
      <p:grpSp>
        <p:nvGrpSpPr>
          <p:cNvPr id="3" name="Group 66"/>
          <p:cNvGrpSpPr/>
          <p:nvPr/>
        </p:nvGrpSpPr>
        <p:grpSpPr>
          <a:xfrm>
            <a:off x="1896096" y="4435441"/>
            <a:ext cx="4641273" cy="356260"/>
            <a:chOff x="1896096" y="4423566"/>
            <a:chExt cx="4641273" cy="356260"/>
          </a:xfrm>
        </p:grpSpPr>
        <p:sp>
          <p:nvSpPr>
            <p:cNvPr id="48" name="Rectangle 47"/>
            <p:cNvSpPr/>
            <p:nvPr/>
          </p:nvSpPr>
          <p:spPr bwMode="auto">
            <a:xfrm>
              <a:off x="1896096" y="4423566"/>
              <a:ext cx="570016" cy="356260"/>
            </a:xfrm>
            <a:prstGeom prst="rect">
              <a:avLst/>
            </a:prstGeom>
            <a:solidFill>
              <a:schemeClr val="accent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r>
                <a:rPr kumimoji="0" lang="en-US" sz="2000" b="0" i="0" u="none" strike="noStrike" cap="none" normalizeH="0" baseline="0" dirty="0" smtClean="0">
                  <a:ln>
                    <a:noFill/>
                  </a:ln>
                  <a:solidFill>
                    <a:schemeClr val="tx1"/>
                  </a:solidFill>
                  <a:effectLst/>
                  <a:latin typeface="Arial" charset="0"/>
                </a:rPr>
                <a:t>abcd</a:t>
              </a:r>
            </a:p>
          </p:txBody>
        </p:sp>
        <p:sp>
          <p:nvSpPr>
            <p:cNvPr id="49" name="Rectangle 48"/>
            <p:cNvSpPr/>
            <p:nvPr/>
          </p:nvSpPr>
          <p:spPr bwMode="auto">
            <a:xfrm>
              <a:off x="2481097" y="4423566"/>
              <a:ext cx="570016" cy="356260"/>
            </a:xfrm>
            <a:prstGeom prst="rect">
              <a:avLst/>
            </a:prstGeom>
            <a:solidFill>
              <a:schemeClr val="accent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r>
                <a:rPr kumimoji="0" lang="en-US" sz="2000" b="0" i="0" u="none" strike="noStrike" cap="none" normalizeH="0" baseline="0" dirty="0" err="1" smtClean="0">
                  <a:ln>
                    <a:noFill/>
                  </a:ln>
                  <a:solidFill>
                    <a:schemeClr val="tx1"/>
                  </a:solidFill>
                  <a:effectLst/>
                  <a:latin typeface="Arial" charset="0"/>
                </a:rPr>
                <a:t>eabc</a:t>
              </a:r>
              <a:endParaRPr kumimoji="0" lang="en-US" sz="2000" b="0" i="0" u="none" strike="noStrike" cap="none" normalizeH="0" baseline="0" dirty="0" smtClean="0">
                <a:ln>
                  <a:noFill/>
                </a:ln>
                <a:solidFill>
                  <a:schemeClr val="tx1"/>
                </a:solidFill>
                <a:effectLst/>
                <a:latin typeface="Arial" charset="0"/>
              </a:endParaRPr>
            </a:p>
          </p:txBody>
        </p:sp>
        <p:sp>
          <p:nvSpPr>
            <p:cNvPr id="50" name="Rectangle 49"/>
            <p:cNvSpPr/>
            <p:nvPr/>
          </p:nvSpPr>
          <p:spPr bwMode="auto">
            <a:xfrm>
              <a:off x="3066099" y="4423566"/>
              <a:ext cx="570016" cy="356260"/>
            </a:xfrm>
            <a:prstGeom prst="rect">
              <a:avLst/>
            </a:prstGeom>
            <a:solidFill>
              <a:schemeClr val="accent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r>
                <a:rPr kumimoji="0" lang="en-US" sz="2000" b="0" i="0" u="none" strike="noStrike" cap="none" normalizeH="0" baseline="0" dirty="0" err="1" smtClean="0">
                  <a:ln>
                    <a:noFill/>
                  </a:ln>
                  <a:solidFill>
                    <a:schemeClr val="tx1"/>
                  </a:solidFill>
                  <a:effectLst/>
                  <a:latin typeface="Arial" charset="0"/>
                </a:rPr>
                <a:t>deaa</a:t>
              </a:r>
              <a:endParaRPr kumimoji="0" lang="en-US" sz="2000" b="0" i="0" u="none" strike="noStrike" cap="none" normalizeH="0" baseline="0" dirty="0" smtClean="0">
                <a:ln>
                  <a:noFill/>
                </a:ln>
                <a:solidFill>
                  <a:schemeClr val="tx1"/>
                </a:solidFill>
                <a:effectLst/>
                <a:latin typeface="Arial" charset="0"/>
              </a:endParaRPr>
            </a:p>
          </p:txBody>
        </p:sp>
        <p:sp>
          <p:nvSpPr>
            <p:cNvPr id="51" name="Rectangle 50"/>
            <p:cNvSpPr/>
            <p:nvPr/>
          </p:nvSpPr>
          <p:spPr bwMode="auto">
            <a:xfrm>
              <a:off x="3651101" y="4423566"/>
              <a:ext cx="570016" cy="356260"/>
            </a:xfrm>
            <a:prstGeom prst="rect">
              <a:avLst/>
            </a:prstGeom>
            <a:solidFill>
              <a:schemeClr val="accent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r>
                <a:rPr kumimoji="0" lang="en-US" sz="2000" b="0" i="0" u="none" strike="noStrike" cap="none" normalizeH="0" baseline="0" dirty="0" smtClean="0">
                  <a:ln>
                    <a:noFill/>
                  </a:ln>
                  <a:solidFill>
                    <a:schemeClr val="tx1"/>
                  </a:solidFill>
                  <a:effectLst/>
                  <a:latin typeface="Arial" charset="0"/>
                </a:rPr>
                <a:t>abcd</a:t>
              </a:r>
            </a:p>
          </p:txBody>
        </p:sp>
        <p:sp>
          <p:nvSpPr>
            <p:cNvPr id="52" name="Rectangle 51"/>
            <p:cNvSpPr/>
            <p:nvPr/>
          </p:nvSpPr>
          <p:spPr bwMode="auto">
            <a:xfrm>
              <a:off x="4224227" y="4423566"/>
              <a:ext cx="570016" cy="356260"/>
            </a:xfrm>
            <a:prstGeom prst="rect">
              <a:avLst/>
            </a:prstGeom>
            <a:solidFill>
              <a:schemeClr val="accent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r>
                <a:rPr kumimoji="0" lang="en-US" sz="2000" b="0" i="0" u="none" strike="noStrike" cap="none" normalizeH="0" baseline="0" dirty="0" err="1" smtClean="0">
                  <a:ln>
                    <a:noFill/>
                  </a:ln>
                  <a:solidFill>
                    <a:schemeClr val="tx1"/>
                  </a:solidFill>
                  <a:effectLst/>
                  <a:latin typeface="Arial" charset="0"/>
                </a:rPr>
                <a:t>eaaa</a:t>
              </a:r>
              <a:endParaRPr kumimoji="0" lang="en-US" sz="2000" b="0" i="0" u="none" strike="noStrike" cap="none" normalizeH="0" baseline="0" dirty="0" smtClean="0">
                <a:ln>
                  <a:noFill/>
                </a:ln>
                <a:solidFill>
                  <a:schemeClr val="tx1"/>
                </a:solidFill>
                <a:effectLst/>
                <a:latin typeface="Arial" charset="0"/>
              </a:endParaRPr>
            </a:p>
          </p:txBody>
        </p:sp>
        <p:sp>
          <p:nvSpPr>
            <p:cNvPr id="53" name="Rectangle 52"/>
            <p:cNvSpPr/>
            <p:nvPr/>
          </p:nvSpPr>
          <p:spPr bwMode="auto">
            <a:xfrm>
              <a:off x="4809229" y="4423566"/>
              <a:ext cx="570016" cy="356260"/>
            </a:xfrm>
            <a:prstGeom prst="rect">
              <a:avLst/>
            </a:prstGeom>
            <a:solidFill>
              <a:schemeClr val="accent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r>
                <a:rPr kumimoji="0" lang="en-US" sz="2000" b="0" i="0" u="none" strike="noStrike" cap="none" normalizeH="0" baseline="0" dirty="0" err="1" smtClean="0">
                  <a:ln>
                    <a:noFill/>
                  </a:ln>
                  <a:solidFill>
                    <a:schemeClr val="tx1"/>
                  </a:solidFill>
                  <a:effectLst/>
                  <a:latin typeface="Arial" charset="0"/>
                </a:rPr>
                <a:t>bcde</a:t>
              </a:r>
              <a:endParaRPr kumimoji="0" lang="en-US" sz="2000" b="0" i="0" u="none" strike="noStrike" cap="none" normalizeH="0" baseline="0" dirty="0" smtClean="0">
                <a:ln>
                  <a:noFill/>
                </a:ln>
                <a:solidFill>
                  <a:schemeClr val="tx1"/>
                </a:solidFill>
                <a:effectLst/>
                <a:latin typeface="Arial" charset="0"/>
              </a:endParaRPr>
            </a:p>
          </p:txBody>
        </p:sp>
        <p:sp>
          <p:nvSpPr>
            <p:cNvPr id="54" name="Rectangle 53"/>
            <p:cNvSpPr/>
            <p:nvPr/>
          </p:nvSpPr>
          <p:spPr bwMode="auto">
            <a:xfrm>
              <a:off x="5394231" y="4423566"/>
              <a:ext cx="570016" cy="356260"/>
            </a:xfrm>
            <a:prstGeom prst="rect">
              <a:avLst/>
            </a:prstGeom>
            <a:solidFill>
              <a:schemeClr val="accent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r>
                <a:rPr kumimoji="0" lang="en-US" sz="2000" b="0" i="0" u="none" strike="noStrike" cap="none" normalizeH="0" baseline="0" dirty="0" smtClean="0">
                  <a:ln>
                    <a:noFill/>
                  </a:ln>
                  <a:solidFill>
                    <a:schemeClr val="tx1"/>
                  </a:solidFill>
                  <a:effectLst/>
                  <a:latin typeface="Arial" charset="0"/>
                </a:rPr>
                <a:t>abcd</a:t>
              </a:r>
            </a:p>
          </p:txBody>
        </p:sp>
        <p:sp>
          <p:nvSpPr>
            <p:cNvPr id="55" name="Rectangle 54"/>
            <p:cNvSpPr/>
            <p:nvPr/>
          </p:nvSpPr>
          <p:spPr bwMode="auto">
            <a:xfrm>
              <a:off x="5967353" y="4423566"/>
              <a:ext cx="570016" cy="356260"/>
            </a:xfrm>
            <a:prstGeom prst="rect">
              <a:avLst/>
            </a:prstGeom>
            <a:solidFill>
              <a:schemeClr val="accent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r>
                <a:rPr lang="en-US" dirty="0" err="1" smtClean="0"/>
                <a:t>eabc</a:t>
              </a:r>
              <a:endParaRPr kumimoji="0" lang="en-US" sz="2000" b="0" i="0" u="none" strike="noStrike" cap="none" normalizeH="0" baseline="0" dirty="0" smtClean="0">
                <a:ln>
                  <a:noFill/>
                </a:ln>
                <a:solidFill>
                  <a:schemeClr val="tx1"/>
                </a:solidFill>
                <a:effectLst/>
                <a:latin typeface="Arial" charset="0"/>
              </a:endParaRPr>
            </a:p>
          </p:txBody>
        </p:sp>
      </p:grpSp>
      <p:sp>
        <p:nvSpPr>
          <p:cNvPr id="56" name="Oval 55"/>
          <p:cNvSpPr/>
          <p:nvPr/>
        </p:nvSpPr>
        <p:spPr bwMode="auto">
          <a:xfrm>
            <a:off x="3321133" y="4211743"/>
            <a:ext cx="1048986" cy="807523"/>
          </a:xfrm>
          <a:prstGeom prst="ellipse">
            <a:avLst/>
          </a:prstGeom>
          <a:noFill/>
          <a:ln w="25400" cap="flat" cmpd="sng" algn="ctr">
            <a:solidFill>
              <a:srgbClr val="F95F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57" name="Oval 56"/>
          <p:cNvSpPr/>
          <p:nvPr/>
        </p:nvSpPr>
        <p:spPr bwMode="auto">
          <a:xfrm>
            <a:off x="4352307" y="4221639"/>
            <a:ext cx="1048986" cy="807523"/>
          </a:xfrm>
          <a:prstGeom prst="ellipse">
            <a:avLst/>
          </a:prstGeom>
          <a:noFill/>
          <a:ln w="25400" cap="flat" cmpd="sng" algn="ctr">
            <a:solidFill>
              <a:srgbClr val="F95F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58" name="Rectangle 57"/>
          <p:cNvSpPr/>
          <p:nvPr/>
        </p:nvSpPr>
        <p:spPr bwMode="auto">
          <a:xfrm>
            <a:off x="922320" y="5684316"/>
            <a:ext cx="570016" cy="356260"/>
          </a:xfrm>
          <a:prstGeom prst="rect">
            <a:avLst/>
          </a:prstGeom>
          <a:solidFill>
            <a:schemeClr val="accent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r>
              <a:rPr lang="en-US" dirty="0" smtClean="0"/>
              <a:t>~&gt;#!</a:t>
            </a:r>
            <a:endParaRPr kumimoji="0" lang="en-US" sz="2000" b="0" i="0" u="none" strike="noStrike" cap="none" normalizeH="0" baseline="0" dirty="0" smtClean="0">
              <a:ln>
                <a:noFill/>
              </a:ln>
              <a:solidFill>
                <a:schemeClr val="tx1"/>
              </a:solidFill>
              <a:effectLst/>
              <a:latin typeface="Arial" charset="0"/>
            </a:endParaRPr>
          </a:p>
        </p:txBody>
      </p:sp>
      <p:grpSp>
        <p:nvGrpSpPr>
          <p:cNvPr id="5" name="Group 67"/>
          <p:cNvGrpSpPr/>
          <p:nvPr/>
        </p:nvGrpSpPr>
        <p:grpSpPr>
          <a:xfrm>
            <a:off x="2476135" y="4432462"/>
            <a:ext cx="3483149" cy="356260"/>
            <a:chOff x="2072246" y="5324111"/>
            <a:chExt cx="3483149" cy="356260"/>
          </a:xfrm>
        </p:grpSpPr>
        <p:sp>
          <p:nvSpPr>
            <p:cNvPr id="59" name="Rectangle 58"/>
            <p:cNvSpPr/>
            <p:nvPr/>
          </p:nvSpPr>
          <p:spPr bwMode="auto">
            <a:xfrm>
              <a:off x="2072246" y="5324111"/>
              <a:ext cx="570016" cy="356260"/>
            </a:xfrm>
            <a:prstGeom prst="rect">
              <a:avLst/>
            </a:prstGeom>
            <a:solidFill>
              <a:schemeClr val="accent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r>
                <a:rPr kumimoji="0" lang="en-US" sz="2000" b="0" i="0" u="none" strike="noStrike" cap="none" normalizeH="0" baseline="0" dirty="0" smtClean="0">
                  <a:ln>
                    <a:noFill/>
                  </a:ln>
                  <a:solidFill>
                    <a:schemeClr val="tx1"/>
                  </a:solidFill>
                  <a:effectLst/>
                  <a:latin typeface="Arial" charset="0"/>
                </a:rPr>
                <a:t>abcd</a:t>
              </a:r>
            </a:p>
          </p:txBody>
        </p:sp>
        <p:sp>
          <p:nvSpPr>
            <p:cNvPr id="60" name="Rectangle 59"/>
            <p:cNvSpPr/>
            <p:nvPr/>
          </p:nvSpPr>
          <p:spPr bwMode="auto">
            <a:xfrm>
              <a:off x="2657247" y="5324111"/>
              <a:ext cx="570016" cy="356260"/>
            </a:xfrm>
            <a:prstGeom prst="rect">
              <a:avLst/>
            </a:prstGeom>
            <a:solidFill>
              <a:schemeClr val="accent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r>
                <a:rPr kumimoji="0" lang="en-US" sz="2000" b="0" i="0" u="none" strike="noStrike" cap="none" normalizeH="0" baseline="0" dirty="0" err="1" smtClean="0">
                  <a:ln>
                    <a:noFill/>
                  </a:ln>
                  <a:solidFill>
                    <a:schemeClr val="tx1"/>
                  </a:solidFill>
                  <a:effectLst/>
                  <a:latin typeface="Arial" charset="0"/>
                </a:rPr>
                <a:t>eabc</a:t>
              </a:r>
              <a:endParaRPr kumimoji="0" lang="en-US" sz="2000" b="0" i="0" u="none" strike="noStrike" cap="none" normalizeH="0" baseline="0" dirty="0" smtClean="0">
                <a:ln>
                  <a:noFill/>
                </a:ln>
                <a:solidFill>
                  <a:schemeClr val="tx1"/>
                </a:solidFill>
                <a:effectLst/>
                <a:latin typeface="Arial" charset="0"/>
              </a:endParaRPr>
            </a:p>
          </p:txBody>
        </p:sp>
        <p:sp>
          <p:nvSpPr>
            <p:cNvPr id="61" name="Rectangle 60"/>
            <p:cNvSpPr/>
            <p:nvPr/>
          </p:nvSpPr>
          <p:spPr bwMode="auto">
            <a:xfrm>
              <a:off x="3242249" y="5324111"/>
              <a:ext cx="570016" cy="356260"/>
            </a:xfrm>
            <a:prstGeom prst="rect">
              <a:avLst/>
            </a:prstGeom>
            <a:solidFill>
              <a:schemeClr val="accent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r>
                <a:rPr lang="en-US" dirty="0" smtClean="0"/>
                <a:t>d</a:t>
              </a:r>
              <a:r>
                <a:rPr kumimoji="0" lang="en-US" sz="2000" b="0" i="0" u="none" strike="noStrike" cap="none" normalizeH="0" baseline="0" dirty="0" smtClean="0">
                  <a:ln>
                    <a:noFill/>
                  </a:ln>
                  <a:solidFill>
                    <a:schemeClr val="tx1"/>
                  </a:solidFill>
                  <a:effectLst/>
                  <a:latin typeface="Arial" charset="0"/>
                </a:rPr>
                <a:t>e#!	</a:t>
              </a:r>
            </a:p>
          </p:txBody>
        </p:sp>
        <p:sp>
          <p:nvSpPr>
            <p:cNvPr id="62" name="Rectangle 61"/>
            <p:cNvSpPr/>
            <p:nvPr/>
          </p:nvSpPr>
          <p:spPr bwMode="auto">
            <a:xfrm>
              <a:off x="3827251" y="5324111"/>
              <a:ext cx="570016" cy="356260"/>
            </a:xfrm>
            <a:prstGeom prst="rect">
              <a:avLst/>
            </a:prstGeom>
            <a:solidFill>
              <a:schemeClr val="accent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r>
                <a:rPr kumimoji="0" lang="en-US" sz="2000" b="0" i="0" u="none" strike="noStrike" cap="none" normalizeH="0" baseline="0" dirty="0" smtClean="0">
                  <a:ln>
                    <a:noFill/>
                  </a:ln>
                  <a:solidFill>
                    <a:schemeClr val="tx1"/>
                  </a:solidFill>
                  <a:effectLst/>
                  <a:latin typeface="Arial" charset="0"/>
                </a:rPr>
                <a:t>*</a:t>
              </a:r>
              <a:r>
                <a:rPr kumimoji="0" lang="en-US" sz="2000" b="0" i="0" u="none" strike="noStrike" cap="none" normalizeH="0" baseline="0" dirty="0" err="1" smtClean="0">
                  <a:ln>
                    <a:noFill/>
                  </a:ln>
                  <a:solidFill>
                    <a:schemeClr val="tx1"/>
                  </a:solidFill>
                  <a:effectLst/>
                  <a:latin typeface="Arial" charset="0"/>
                </a:rPr>
                <a:t>abc</a:t>
              </a:r>
              <a:endParaRPr kumimoji="0" lang="en-US" sz="2000" b="0" i="0" u="none" strike="noStrike" cap="none" normalizeH="0" baseline="0" dirty="0" smtClean="0">
                <a:ln>
                  <a:noFill/>
                </a:ln>
                <a:solidFill>
                  <a:schemeClr val="tx1"/>
                </a:solidFill>
                <a:effectLst/>
                <a:latin typeface="Arial" charset="0"/>
              </a:endParaRPr>
            </a:p>
          </p:txBody>
        </p:sp>
        <p:sp>
          <p:nvSpPr>
            <p:cNvPr id="63" name="Rectangle 62"/>
            <p:cNvSpPr/>
            <p:nvPr/>
          </p:nvSpPr>
          <p:spPr bwMode="auto">
            <a:xfrm>
              <a:off x="4400377" y="5324111"/>
              <a:ext cx="570016" cy="356260"/>
            </a:xfrm>
            <a:prstGeom prst="rect">
              <a:avLst/>
            </a:prstGeom>
            <a:solidFill>
              <a:schemeClr val="accent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r>
                <a:rPr kumimoji="0" lang="en-US" sz="2000" b="0" i="0" u="none" strike="noStrike" cap="none" normalizeH="0" baseline="0" dirty="0" err="1" smtClean="0">
                  <a:ln>
                    <a:noFill/>
                  </a:ln>
                  <a:solidFill>
                    <a:schemeClr val="tx1"/>
                  </a:solidFill>
                  <a:effectLst/>
                  <a:latin typeface="Arial" charset="0"/>
                </a:rPr>
                <a:t>deab</a:t>
              </a:r>
              <a:endParaRPr kumimoji="0" lang="en-US" sz="2000" b="0" i="0" u="none" strike="noStrike" cap="none" normalizeH="0" baseline="0" dirty="0" smtClean="0">
                <a:ln>
                  <a:noFill/>
                </a:ln>
                <a:solidFill>
                  <a:schemeClr val="tx1"/>
                </a:solidFill>
                <a:effectLst/>
                <a:latin typeface="Arial" charset="0"/>
              </a:endParaRPr>
            </a:p>
          </p:txBody>
        </p:sp>
        <p:sp>
          <p:nvSpPr>
            <p:cNvPr id="64" name="Rectangle 63"/>
            <p:cNvSpPr/>
            <p:nvPr/>
          </p:nvSpPr>
          <p:spPr bwMode="auto">
            <a:xfrm>
              <a:off x="4985379" y="5324111"/>
              <a:ext cx="570016" cy="356260"/>
            </a:xfrm>
            <a:prstGeom prst="rect">
              <a:avLst/>
            </a:prstGeom>
            <a:solidFill>
              <a:schemeClr val="accent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r>
                <a:rPr kumimoji="0" lang="en-US" sz="2000" b="0" i="0" u="none" strike="noStrike" cap="none" normalizeH="0" baseline="0" dirty="0" smtClean="0">
                  <a:ln>
                    <a:noFill/>
                  </a:ln>
                  <a:solidFill>
                    <a:schemeClr val="tx1"/>
                  </a:solidFill>
                  <a:effectLst/>
                  <a:latin typeface="Arial" charset="0"/>
                </a:rPr>
                <a:t>c</a:t>
              </a:r>
            </a:p>
          </p:txBody>
        </p:sp>
      </p:grpSp>
      <p:sp>
        <p:nvSpPr>
          <p:cNvPr id="69" name="Oval 68"/>
          <p:cNvSpPr/>
          <p:nvPr/>
        </p:nvSpPr>
        <p:spPr bwMode="auto">
          <a:xfrm>
            <a:off x="2428633" y="4250369"/>
            <a:ext cx="801584" cy="718419"/>
          </a:xfrm>
          <a:prstGeom prst="ellipse">
            <a:avLst/>
          </a:prstGeom>
          <a:noFill/>
          <a:ln w="25400" cap="flat" cmpd="sng" algn="ctr">
            <a:solidFill>
              <a:srgbClr val="F95F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70" name="Oval 69"/>
          <p:cNvSpPr/>
          <p:nvPr/>
        </p:nvSpPr>
        <p:spPr bwMode="auto">
          <a:xfrm>
            <a:off x="3223601" y="4230329"/>
            <a:ext cx="757854" cy="718419"/>
          </a:xfrm>
          <a:prstGeom prst="ellipse">
            <a:avLst/>
          </a:prstGeom>
          <a:noFill/>
          <a:ln w="25400" cap="flat" cmpd="sng" algn="ctr">
            <a:solidFill>
              <a:srgbClr val="F95F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71" name="Oval 70"/>
          <p:cNvSpPr/>
          <p:nvPr/>
        </p:nvSpPr>
        <p:spPr bwMode="auto">
          <a:xfrm>
            <a:off x="4362023" y="4239792"/>
            <a:ext cx="738620" cy="718419"/>
          </a:xfrm>
          <a:prstGeom prst="ellipse">
            <a:avLst/>
          </a:prstGeom>
          <a:noFill/>
          <a:ln w="25400" cap="flat" cmpd="sng" algn="ctr">
            <a:solidFill>
              <a:srgbClr val="F95F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72" name="Rectangle 71"/>
          <p:cNvSpPr/>
          <p:nvPr/>
        </p:nvSpPr>
        <p:spPr bwMode="auto">
          <a:xfrm>
            <a:off x="1585359" y="5694213"/>
            <a:ext cx="570016" cy="356260"/>
          </a:xfrm>
          <a:prstGeom prst="rect">
            <a:avLst/>
          </a:prstGeom>
          <a:solidFill>
            <a:schemeClr val="accent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r>
              <a:rPr lang="en-US" dirty="0" smtClean="0"/>
              <a:t>*</a:t>
            </a:r>
            <a:r>
              <a:rPr lang="en-US" dirty="0" err="1" smtClean="0"/>
              <a:t>abc</a:t>
            </a:r>
            <a:endParaRPr kumimoji="0" lang="en-US" sz="2000" b="0" i="0" u="none" strike="noStrike" cap="none" normalizeH="0" baseline="0" dirty="0" smtClean="0">
              <a:ln>
                <a:noFill/>
              </a:ln>
              <a:solidFill>
                <a:schemeClr val="tx1"/>
              </a:solidFill>
              <a:effectLst/>
              <a:latin typeface="Arial" charset="0"/>
            </a:endParaRPr>
          </a:p>
        </p:txBody>
      </p:sp>
      <p:grpSp>
        <p:nvGrpSpPr>
          <p:cNvPr id="17" name="Group 72"/>
          <p:cNvGrpSpPr/>
          <p:nvPr/>
        </p:nvGrpSpPr>
        <p:grpSpPr>
          <a:xfrm>
            <a:off x="3649685" y="4434892"/>
            <a:ext cx="1155017" cy="356260"/>
            <a:chOff x="2072246" y="5324111"/>
            <a:chExt cx="1155017" cy="356260"/>
          </a:xfrm>
        </p:grpSpPr>
        <p:sp>
          <p:nvSpPr>
            <p:cNvPr id="74" name="Rectangle 73"/>
            <p:cNvSpPr/>
            <p:nvPr/>
          </p:nvSpPr>
          <p:spPr bwMode="auto">
            <a:xfrm>
              <a:off x="2072246" y="5324111"/>
              <a:ext cx="570016" cy="356260"/>
            </a:xfrm>
            <a:prstGeom prst="rect">
              <a:avLst/>
            </a:prstGeom>
            <a:solidFill>
              <a:schemeClr val="accent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r>
                <a:rPr kumimoji="0" lang="en-US" sz="2000" b="0" i="0" u="none" strike="noStrike" cap="none" normalizeH="0" baseline="0" dirty="0" smtClean="0">
                  <a:ln>
                    <a:noFill/>
                  </a:ln>
                  <a:solidFill>
                    <a:schemeClr val="tx1"/>
                  </a:solidFill>
                  <a:effectLst/>
                  <a:latin typeface="Arial" charset="0"/>
                </a:rPr>
                <a:t>~&gt;#!</a:t>
              </a:r>
            </a:p>
          </p:txBody>
        </p:sp>
        <p:sp>
          <p:nvSpPr>
            <p:cNvPr id="75" name="Rectangle 74"/>
            <p:cNvSpPr/>
            <p:nvPr/>
          </p:nvSpPr>
          <p:spPr bwMode="auto">
            <a:xfrm>
              <a:off x="2657247" y="5324111"/>
              <a:ext cx="570016" cy="356260"/>
            </a:xfrm>
            <a:prstGeom prst="rect">
              <a:avLst/>
            </a:prstGeom>
            <a:solidFill>
              <a:schemeClr val="accent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r>
                <a:rPr kumimoji="0" lang="en-US" sz="2000" b="0" i="0" u="none" strike="noStrike" cap="none" normalizeH="0" baseline="0" dirty="0" smtClean="0">
                  <a:ln>
                    <a:noFill/>
                  </a:ln>
                  <a:solidFill>
                    <a:schemeClr val="tx1"/>
                  </a:solidFill>
                  <a:effectLst/>
                  <a:latin typeface="Arial" charset="0"/>
                </a:rPr>
                <a:t>*</a:t>
              </a:r>
              <a:r>
                <a:rPr kumimoji="0" lang="en-US" sz="2000" b="0" i="0" u="none" strike="noStrike" cap="none" normalizeH="0" baseline="0" dirty="0" err="1" smtClean="0">
                  <a:ln>
                    <a:noFill/>
                  </a:ln>
                  <a:solidFill>
                    <a:schemeClr val="tx1"/>
                  </a:solidFill>
                  <a:effectLst/>
                  <a:latin typeface="Arial" charset="0"/>
                </a:rPr>
                <a:t>abc</a:t>
              </a:r>
              <a:endParaRPr kumimoji="0" lang="en-US" sz="2000" b="0" i="0" u="none" strike="noStrike" cap="none" normalizeH="0" baseline="0" dirty="0" smtClean="0">
                <a:ln>
                  <a:noFill/>
                </a:ln>
                <a:solidFill>
                  <a:schemeClr val="tx1"/>
                </a:solidFill>
                <a:effectLst/>
                <a:latin typeface="Arial" charset="0"/>
              </a:endParaRPr>
            </a:p>
          </p:txBody>
        </p:sp>
      </p:grpSp>
      <p:sp>
        <p:nvSpPr>
          <p:cNvPr id="65" name="Rectangle 64"/>
          <p:cNvSpPr/>
          <p:nvPr/>
        </p:nvSpPr>
        <p:spPr bwMode="auto">
          <a:xfrm>
            <a:off x="7324344" y="2798064"/>
            <a:ext cx="570016" cy="356260"/>
          </a:xfrm>
          <a:prstGeom prst="rect">
            <a:avLst/>
          </a:prstGeom>
          <a:gradFill>
            <a:gsLst>
              <a:gs pos="0">
                <a:schemeClr val="accent1">
                  <a:tint val="66000"/>
                  <a:satMod val="160000"/>
                  <a:alpha val="50000"/>
                </a:schemeClr>
              </a:gs>
              <a:gs pos="50000">
                <a:schemeClr val="accent1">
                  <a:tint val="44500"/>
                  <a:satMod val="160000"/>
                </a:schemeClr>
              </a:gs>
              <a:gs pos="100000">
                <a:schemeClr val="accent1">
                  <a:tint val="23500"/>
                  <a:satMod val="160000"/>
                </a:schemeClr>
              </a:gs>
            </a:gsLst>
            <a:lin ang="5400000" scaled="0"/>
          </a:gra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r>
              <a:rPr lang="en-US" dirty="0" smtClean="0"/>
              <a:t>Free</a:t>
            </a:r>
            <a:endParaRPr kumimoji="0" lang="en-US" sz="2000" b="0" i="0" u="none" strike="noStrike" cap="none" normalizeH="0" baseline="0" dirty="0" smtClean="0">
              <a:ln>
                <a:noFill/>
              </a:ln>
              <a:solidFill>
                <a:schemeClr val="tx1"/>
              </a:solidFill>
              <a:effectLst/>
              <a:latin typeface="Arial" charset="0"/>
            </a:endParaRPr>
          </a:p>
        </p:txBody>
      </p:sp>
      <p:sp>
        <p:nvSpPr>
          <p:cNvPr id="66" name="Rectangle 65"/>
          <p:cNvSpPr/>
          <p:nvPr/>
        </p:nvSpPr>
        <p:spPr bwMode="auto">
          <a:xfrm>
            <a:off x="3611880" y="2798064"/>
            <a:ext cx="570016" cy="356260"/>
          </a:xfrm>
          <a:prstGeom prst="rect">
            <a:avLst/>
          </a:prstGeom>
          <a:gradFill>
            <a:gsLst>
              <a:gs pos="0">
                <a:schemeClr val="accent1">
                  <a:tint val="66000"/>
                  <a:satMod val="160000"/>
                  <a:alpha val="50000"/>
                </a:schemeClr>
              </a:gs>
              <a:gs pos="50000">
                <a:schemeClr val="accent1">
                  <a:tint val="44500"/>
                  <a:satMod val="160000"/>
                </a:schemeClr>
              </a:gs>
              <a:gs pos="100000">
                <a:schemeClr val="accent1">
                  <a:tint val="23500"/>
                  <a:satMod val="160000"/>
                </a:schemeClr>
              </a:gs>
            </a:gsLst>
            <a:lin ang="5400000" scaled="0"/>
          </a:gra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r>
              <a:rPr lang="en-US" dirty="0" smtClean="0"/>
              <a:t>Free</a:t>
            </a:r>
            <a:endParaRPr kumimoji="0" lang="en-US" sz="2000" b="0" i="0" u="none" strike="noStrike" cap="none" normalizeH="0" baseline="0" dirty="0" smtClean="0">
              <a:ln>
                <a:noFill/>
              </a:ln>
              <a:solidFill>
                <a:schemeClr val="tx1"/>
              </a:solidFill>
              <a:effectLst/>
              <a:latin typeface="Arial" charset="0"/>
            </a:endParaRPr>
          </a:p>
        </p:txBody>
      </p:sp>
      <p:cxnSp>
        <p:nvCxnSpPr>
          <p:cNvPr id="68" name="Straight Arrow Connector 67"/>
          <p:cNvCxnSpPr>
            <a:stCxn id="45" idx="2"/>
          </p:cNvCxnSpPr>
          <p:nvPr/>
        </p:nvCxnSpPr>
        <p:spPr bwMode="auto">
          <a:xfrm rot="5400000">
            <a:off x="7027723" y="2203370"/>
            <a:ext cx="1208309" cy="23754"/>
          </a:xfrm>
          <a:prstGeom prst="straightConnector1">
            <a:avLst/>
          </a:prstGeom>
          <a:solidFill>
            <a:schemeClr val="accent1"/>
          </a:solidFill>
          <a:ln w="12700" cap="flat" cmpd="sng" algn="ctr">
            <a:solidFill>
              <a:schemeClr val="bg2"/>
            </a:solidFill>
            <a:prstDash val="solid"/>
            <a:round/>
            <a:headEnd type="none" w="med" len="med"/>
            <a:tailEnd type="arrow"/>
          </a:ln>
          <a:effectLst/>
        </p:spPr>
      </p:cxnSp>
      <p:cxnSp>
        <p:nvCxnSpPr>
          <p:cNvPr id="73" name="Straight Arrow Connector 72"/>
          <p:cNvCxnSpPr>
            <a:endCxn id="6" idx="0"/>
          </p:cNvCxnSpPr>
          <p:nvPr/>
        </p:nvCxnSpPr>
        <p:spPr bwMode="auto">
          <a:xfrm rot="10800000" flipV="1">
            <a:off x="2033791" y="1600198"/>
            <a:ext cx="5586210" cy="1197865"/>
          </a:xfrm>
          <a:prstGeom prst="straightConnector1">
            <a:avLst/>
          </a:prstGeom>
          <a:solidFill>
            <a:schemeClr val="accent1"/>
          </a:solidFill>
          <a:ln w="12700" cap="flat" cmpd="sng" algn="ctr">
            <a:solidFill>
              <a:schemeClr val="bg2"/>
            </a:solidFill>
            <a:prstDash val="solid"/>
            <a:round/>
            <a:headEnd type="none" w="med" len="med"/>
            <a:tailEnd type="arrow"/>
          </a:ln>
          <a:effectLst/>
        </p:spPr>
      </p:cxnSp>
      <p:cxnSp>
        <p:nvCxnSpPr>
          <p:cNvPr id="77" name="Straight Arrow Connector 76"/>
          <p:cNvCxnSpPr>
            <a:stCxn id="38" idx="2"/>
          </p:cNvCxnSpPr>
          <p:nvPr/>
        </p:nvCxnSpPr>
        <p:spPr bwMode="auto">
          <a:xfrm rot="5400000">
            <a:off x="499263" y="2180607"/>
            <a:ext cx="1182576" cy="95009"/>
          </a:xfrm>
          <a:prstGeom prst="straightConnector1">
            <a:avLst/>
          </a:prstGeom>
          <a:solidFill>
            <a:schemeClr val="accent1"/>
          </a:solidFill>
          <a:ln w="12700" cap="flat" cmpd="sng" algn="ctr">
            <a:solidFill>
              <a:schemeClr val="bg2"/>
            </a:solidFill>
            <a:prstDash val="solid"/>
            <a:round/>
            <a:headEnd type="none" w="med" len="med"/>
            <a:tailEnd type="arrow"/>
          </a:ln>
          <a:effectLst/>
        </p:spPr>
      </p:cxnSp>
      <p:cxnSp>
        <p:nvCxnSpPr>
          <p:cNvPr id="78" name="Straight Arrow Connector 77"/>
          <p:cNvCxnSpPr>
            <a:endCxn id="6" idx="0"/>
          </p:cNvCxnSpPr>
          <p:nvPr/>
        </p:nvCxnSpPr>
        <p:spPr bwMode="auto">
          <a:xfrm rot="16200000" flipH="1">
            <a:off x="1408563" y="2172835"/>
            <a:ext cx="1197865" cy="52591"/>
          </a:xfrm>
          <a:prstGeom prst="straightConnector1">
            <a:avLst/>
          </a:prstGeom>
          <a:solidFill>
            <a:schemeClr val="accent1"/>
          </a:solidFill>
          <a:ln w="12700" cap="flat" cmpd="sng" algn="ctr">
            <a:solidFill>
              <a:schemeClr val="bg2"/>
            </a:solidFill>
            <a:prstDash val="solid"/>
            <a:round/>
            <a:headEnd type="none" w="med" len="med"/>
            <a:tailEnd type="arrow"/>
          </a:ln>
          <a:effectLst/>
        </p:spPr>
      </p:cxnSp>
      <p:cxnSp>
        <p:nvCxnSpPr>
          <p:cNvPr id="79" name="Straight Arrow Connector 78"/>
          <p:cNvCxnSpPr>
            <a:stCxn id="40" idx="2"/>
          </p:cNvCxnSpPr>
          <p:nvPr/>
        </p:nvCxnSpPr>
        <p:spPr bwMode="auto">
          <a:xfrm rot="16200000" flipH="1">
            <a:off x="2423705" y="2207965"/>
            <a:ext cx="1173664" cy="27420"/>
          </a:xfrm>
          <a:prstGeom prst="straightConnector1">
            <a:avLst/>
          </a:prstGeom>
          <a:solidFill>
            <a:schemeClr val="accent1"/>
          </a:solidFill>
          <a:ln w="12700" cap="flat" cmpd="sng" algn="ctr">
            <a:solidFill>
              <a:schemeClr val="bg2"/>
            </a:solidFill>
            <a:prstDash val="solid"/>
            <a:round/>
            <a:headEnd type="none" w="med" len="med"/>
            <a:tailEnd type="arrow"/>
          </a:ln>
          <a:effectLst/>
        </p:spPr>
      </p:cxnSp>
      <p:cxnSp>
        <p:nvCxnSpPr>
          <p:cNvPr id="80" name="Straight Arrow Connector 79"/>
          <p:cNvCxnSpPr>
            <a:stCxn id="41" idx="2"/>
          </p:cNvCxnSpPr>
          <p:nvPr/>
        </p:nvCxnSpPr>
        <p:spPr bwMode="auto">
          <a:xfrm rot="16200000" flipH="1">
            <a:off x="3357966" y="2214965"/>
            <a:ext cx="1172681" cy="36187"/>
          </a:xfrm>
          <a:prstGeom prst="straightConnector1">
            <a:avLst/>
          </a:prstGeom>
          <a:solidFill>
            <a:schemeClr val="accent1"/>
          </a:solidFill>
          <a:ln w="12700" cap="flat" cmpd="sng" algn="ctr">
            <a:solidFill>
              <a:schemeClr val="bg2"/>
            </a:solidFill>
            <a:prstDash val="solid"/>
            <a:round/>
            <a:headEnd type="none" w="med" len="med"/>
            <a:tailEnd type="arrow"/>
          </a:ln>
          <a:effectLst/>
        </p:spPr>
      </p:cxnSp>
      <p:cxnSp>
        <p:nvCxnSpPr>
          <p:cNvPr id="81" name="Straight Arrow Connector 80"/>
          <p:cNvCxnSpPr>
            <a:stCxn id="42" idx="2"/>
          </p:cNvCxnSpPr>
          <p:nvPr/>
        </p:nvCxnSpPr>
        <p:spPr bwMode="auto">
          <a:xfrm rot="16200000" flipH="1">
            <a:off x="4279859" y="2222458"/>
            <a:ext cx="1172681" cy="21201"/>
          </a:xfrm>
          <a:prstGeom prst="straightConnector1">
            <a:avLst/>
          </a:prstGeom>
          <a:solidFill>
            <a:schemeClr val="accent1"/>
          </a:solidFill>
          <a:ln w="12700" cap="flat" cmpd="sng" algn="ctr">
            <a:solidFill>
              <a:schemeClr val="bg2"/>
            </a:solidFill>
            <a:prstDash val="solid"/>
            <a:round/>
            <a:headEnd type="none" w="med" len="med"/>
            <a:tailEnd type="arrow"/>
          </a:ln>
          <a:effectLst/>
        </p:spPr>
      </p:cxnSp>
      <p:cxnSp>
        <p:nvCxnSpPr>
          <p:cNvPr id="82" name="Straight Arrow Connector 81"/>
          <p:cNvCxnSpPr>
            <a:stCxn id="43" idx="2"/>
          </p:cNvCxnSpPr>
          <p:nvPr/>
        </p:nvCxnSpPr>
        <p:spPr bwMode="auto">
          <a:xfrm rot="16200000" flipH="1">
            <a:off x="5195813" y="2224015"/>
            <a:ext cx="1184558" cy="6215"/>
          </a:xfrm>
          <a:prstGeom prst="straightConnector1">
            <a:avLst/>
          </a:prstGeom>
          <a:solidFill>
            <a:schemeClr val="accent1"/>
          </a:solidFill>
          <a:ln w="12700" cap="flat" cmpd="sng" algn="ctr">
            <a:solidFill>
              <a:schemeClr val="bg2"/>
            </a:solidFill>
            <a:prstDash val="solid"/>
            <a:round/>
            <a:headEnd type="none" w="med" len="med"/>
            <a:tailEnd type="arrow"/>
          </a:ln>
          <a:effectLst/>
        </p:spPr>
      </p:cxnSp>
      <p:cxnSp>
        <p:nvCxnSpPr>
          <p:cNvPr id="83" name="Straight Arrow Connector 82"/>
          <p:cNvCxnSpPr>
            <a:endCxn id="11" idx="0"/>
          </p:cNvCxnSpPr>
          <p:nvPr/>
        </p:nvCxnSpPr>
        <p:spPr bwMode="auto">
          <a:xfrm rot="5400000">
            <a:off x="6094229" y="2186692"/>
            <a:ext cx="1197864" cy="24880"/>
          </a:xfrm>
          <a:prstGeom prst="straightConnector1">
            <a:avLst/>
          </a:prstGeom>
          <a:solidFill>
            <a:schemeClr val="accent1"/>
          </a:solidFill>
          <a:ln w="12700" cap="flat" cmpd="sng" algn="ctr">
            <a:solidFill>
              <a:schemeClr val="bg2"/>
            </a:solidFill>
            <a:prstDash val="solid"/>
            <a:round/>
            <a:headEnd type="none" w="med" len="med"/>
            <a:tailEnd type="arrow"/>
          </a:ln>
          <a:effectLst/>
        </p:spPr>
      </p:cxnSp>
      <p:cxnSp>
        <p:nvCxnSpPr>
          <p:cNvPr id="97" name="Straight Arrow Connector 96"/>
          <p:cNvCxnSpPr>
            <a:stCxn id="41" idx="2"/>
            <a:endCxn id="4" idx="0"/>
          </p:cNvCxnSpPr>
          <p:nvPr/>
        </p:nvCxnSpPr>
        <p:spPr bwMode="auto">
          <a:xfrm rot="5400000">
            <a:off x="1939637" y="811487"/>
            <a:ext cx="1151345" cy="2821808"/>
          </a:xfrm>
          <a:prstGeom prst="straightConnector1">
            <a:avLst/>
          </a:prstGeom>
          <a:solidFill>
            <a:schemeClr val="accent1"/>
          </a:solidFill>
          <a:ln w="12700" cap="flat" cmpd="sng" algn="ctr">
            <a:solidFill>
              <a:schemeClr val="bg2"/>
            </a:solidFill>
            <a:prstDash val="solid"/>
            <a:round/>
            <a:headEnd type="none" w="med" len="med"/>
            <a:tailEnd type="arrow"/>
          </a:ln>
          <a:effectLst/>
        </p:spPr>
      </p:cxnSp>
      <p:sp>
        <p:nvSpPr>
          <p:cNvPr id="100" name="Rectangle 99"/>
          <p:cNvSpPr/>
          <p:nvPr/>
        </p:nvSpPr>
        <p:spPr bwMode="auto">
          <a:xfrm>
            <a:off x="6391656" y="2798064"/>
            <a:ext cx="570016" cy="356260"/>
          </a:xfrm>
          <a:prstGeom prst="rect">
            <a:avLst/>
          </a:prstGeom>
          <a:gradFill>
            <a:gsLst>
              <a:gs pos="0">
                <a:schemeClr val="accent1">
                  <a:tint val="66000"/>
                  <a:satMod val="160000"/>
                  <a:alpha val="50000"/>
                </a:schemeClr>
              </a:gs>
              <a:gs pos="50000">
                <a:schemeClr val="accent1">
                  <a:tint val="44500"/>
                  <a:satMod val="160000"/>
                </a:schemeClr>
              </a:gs>
              <a:gs pos="100000">
                <a:schemeClr val="accent1">
                  <a:tint val="23500"/>
                  <a:satMod val="160000"/>
                </a:schemeClr>
              </a:gs>
            </a:gsLst>
            <a:lin ang="5400000" scaled="0"/>
          </a:gra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r>
              <a:rPr lang="en-US" dirty="0" smtClean="0"/>
              <a:t>Free</a:t>
            </a:r>
            <a:endParaRPr kumimoji="0" lang="en-US" sz="2000" b="0" i="0" u="none" strike="noStrike" cap="none" normalizeH="0" baseline="0" dirty="0" smtClean="0">
              <a:ln>
                <a:noFill/>
              </a:ln>
              <a:solidFill>
                <a:schemeClr val="tx1"/>
              </a:solidFill>
              <a:effectLst/>
              <a:latin typeface="Arial" charset="0"/>
            </a:endParaRPr>
          </a:p>
        </p:txBody>
      </p:sp>
      <p:cxnSp>
        <p:nvCxnSpPr>
          <p:cNvPr id="101" name="Straight Arrow Connector 100"/>
          <p:cNvCxnSpPr/>
          <p:nvPr/>
        </p:nvCxnSpPr>
        <p:spPr bwMode="auto">
          <a:xfrm rot="10800000" flipV="1">
            <a:off x="1295400" y="1600200"/>
            <a:ext cx="5433810" cy="1219200"/>
          </a:xfrm>
          <a:prstGeom prst="straightConnector1">
            <a:avLst/>
          </a:prstGeom>
          <a:solidFill>
            <a:schemeClr val="accent1"/>
          </a:solidFill>
          <a:ln w="12700" cap="flat" cmpd="sng" algn="ctr">
            <a:solidFill>
              <a:schemeClr val="bg2"/>
            </a:solidFill>
            <a:prstDash val="solid"/>
            <a:round/>
            <a:headEnd type="none" w="med" len="med"/>
            <a:tailEnd type="arrow"/>
          </a:ln>
          <a:effectLst/>
        </p:spPr>
      </p:cxnSp>
      <p:sp>
        <p:nvSpPr>
          <p:cNvPr id="84" name="Slide Number Placeholder 2"/>
          <p:cNvSpPr>
            <a:spLocks noGrp="1"/>
          </p:cNvSpPr>
          <p:nvPr>
            <p:ph type="sldNum" sz="quarter" idx="10"/>
          </p:nvPr>
        </p:nvSpPr>
        <p:spPr>
          <a:xfrm>
            <a:off x="8207597" y="6539817"/>
            <a:ext cx="685800" cy="228600"/>
          </a:xfrm>
        </p:spPr>
        <p:txBody>
          <a:bodyPr/>
          <a:lstStyle/>
          <a:p>
            <a:fld id="{E440D435-7DA4-43AC-9C3F-253C78FDBD1F}" type="slidenum">
              <a:rPr lang="en-US" smtClean="0"/>
              <a:pPr/>
              <a:t>26</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9"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animEffect transition="in" filter="dissolve">
                                      <p:cBhvr>
                                        <p:cTn id="9" dur="500"/>
                                        <p:tgtEl>
                                          <p:spTgt spid="14"/>
                                        </p:tgtEl>
                                      </p:cBhvr>
                                    </p:animEffect>
                                  </p:childTnLst>
                                </p:cTn>
                              </p:par>
                            </p:childTnLst>
                          </p:cTn>
                        </p:par>
                        <p:par>
                          <p:cTn id="10" fill="hold">
                            <p:stCondLst>
                              <p:cond delay="500"/>
                            </p:stCondLst>
                            <p:childTnLst>
                              <p:par>
                                <p:cTn id="11" presetID="9" presetClass="entr" presetSubtype="0"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dissolve">
                                      <p:cBhvr>
                                        <p:cTn id="13" dur="500"/>
                                        <p:tgtEl>
                                          <p:spTgt spid="15"/>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dissolve">
                                      <p:cBhvr>
                                        <p:cTn id="17" dur="500"/>
                                        <p:tgtEl>
                                          <p:spTgt spid="16"/>
                                        </p:tgtEl>
                                      </p:cBhvr>
                                    </p:animEffect>
                                  </p:childTnLst>
                                </p:cTn>
                              </p:par>
                            </p:childTnLst>
                          </p:cTn>
                        </p:par>
                        <p:par>
                          <p:cTn id="18" fill="hold">
                            <p:stCondLst>
                              <p:cond delay="1500"/>
                            </p:stCondLst>
                            <p:childTnLst>
                              <p:par>
                                <p:cTn id="19" presetID="9" presetClass="entr" presetSubtype="0" fill="hold" nodeType="afterEffect">
                                  <p:stCondLst>
                                    <p:cond delay="0"/>
                                  </p:stCondLst>
                                  <p:childTnLst>
                                    <p:set>
                                      <p:cBhvr>
                                        <p:cTn id="20" dur="1" fill="hold">
                                          <p:stCondLst>
                                            <p:cond delay="0"/>
                                          </p:stCondLst>
                                        </p:cTn>
                                        <p:tgtEl>
                                          <p:spTgt spid="97"/>
                                        </p:tgtEl>
                                        <p:attrNameLst>
                                          <p:attrName>style.visibility</p:attrName>
                                        </p:attrNameLst>
                                      </p:cBhvr>
                                      <p:to>
                                        <p:strVal val="visible"/>
                                      </p:to>
                                    </p:set>
                                    <p:animEffect transition="in" filter="dissolve">
                                      <p:cBhvr>
                                        <p:cTn id="21" dur="1000"/>
                                        <p:tgtEl>
                                          <p:spTgt spid="97"/>
                                        </p:tgtEl>
                                      </p:cBhvr>
                                    </p:animEffect>
                                  </p:childTnLst>
                                </p:cTn>
                              </p:par>
                              <p:par>
                                <p:cTn id="22" presetID="9" presetClass="exit" presetSubtype="0" fill="hold" nodeType="withEffect">
                                  <p:stCondLst>
                                    <p:cond delay="0"/>
                                  </p:stCondLst>
                                  <p:childTnLst>
                                    <p:animEffect transition="out" filter="dissolve">
                                      <p:cBhvr>
                                        <p:cTn id="23" dur="1000"/>
                                        <p:tgtEl>
                                          <p:spTgt spid="80"/>
                                        </p:tgtEl>
                                      </p:cBhvr>
                                    </p:animEffect>
                                    <p:set>
                                      <p:cBhvr>
                                        <p:cTn id="24" dur="1" fill="hold">
                                          <p:stCondLst>
                                            <p:cond delay="999"/>
                                          </p:stCondLst>
                                        </p:cTn>
                                        <p:tgtEl>
                                          <p:spTgt spid="80"/>
                                        </p:tgtEl>
                                        <p:attrNameLst>
                                          <p:attrName>style.visibility</p:attrName>
                                        </p:attrNameLst>
                                      </p:cBhvr>
                                      <p:to>
                                        <p:strVal val="hidden"/>
                                      </p:to>
                                    </p:set>
                                  </p:childTnLst>
                                </p:cTn>
                              </p:par>
                            </p:childTnLst>
                          </p:cTn>
                        </p:par>
                        <p:par>
                          <p:cTn id="25" fill="hold">
                            <p:stCondLst>
                              <p:cond delay="2500"/>
                            </p:stCondLst>
                            <p:childTnLst>
                              <p:par>
                                <p:cTn id="26" presetID="1" presetClass="exit"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hidden"/>
                                      </p:to>
                                    </p:set>
                                  </p:childTnLst>
                                </p:cTn>
                              </p:par>
                              <p:par>
                                <p:cTn id="28" presetID="9" presetClass="entr" presetSubtype="0" fill="hold" grpId="0" nodeType="with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dissolve">
                                      <p:cBhvr>
                                        <p:cTn id="30" dur="500"/>
                                        <p:tgtEl>
                                          <p:spTgt spid="66"/>
                                        </p:tgtEl>
                                      </p:cBhvr>
                                    </p:animEffect>
                                  </p:childTnLst>
                                </p:cTn>
                              </p:par>
                              <p:par>
                                <p:cTn id="31" presetID="9" presetClass="exit" presetSubtype="0" fill="hold" grpId="1" nodeType="withEffect">
                                  <p:stCondLst>
                                    <p:cond delay="0"/>
                                  </p:stCondLst>
                                  <p:childTnLst>
                                    <p:animEffect transition="out" filter="dissolve">
                                      <p:cBhvr>
                                        <p:cTn id="32" dur="500"/>
                                        <p:tgtEl>
                                          <p:spTgt spid="15"/>
                                        </p:tgtEl>
                                      </p:cBhvr>
                                    </p:animEffect>
                                    <p:set>
                                      <p:cBhvr>
                                        <p:cTn id="33" dur="1" fill="hold">
                                          <p:stCondLst>
                                            <p:cond delay="499"/>
                                          </p:stCondLst>
                                        </p:cTn>
                                        <p:tgtEl>
                                          <p:spTgt spid="15"/>
                                        </p:tgtEl>
                                        <p:attrNameLst>
                                          <p:attrName>style.visibility</p:attrName>
                                        </p:attrNameLst>
                                      </p:cBhvr>
                                      <p:to>
                                        <p:strVal val="hidden"/>
                                      </p:to>
                                    </p:set>
                                  </p:childTnLst>
                                </p:cTn>
                              </p:par>
                              <p:par>
                                <p:cTn id="34" presetID="9" presetClass="entr" presetSubtype="0" fill="hold" nodeType="withEffect">
                                  <p:stCondLst>
                                    <p:cond delay="0"/>
                                  </p:stCondLst>
                                  <p:childTnLst>
                                    <p:set>
                                      <p:cBhvr>
                                        <p:cTn id="35" dur="1" fill="hold">
                                          <p:stCondLst>
                                            <p:cond delay="0"/>
                                          </p:stCondLst>
                                        </p:cTn>
                                        <p:tgtEl>
                                          <p:spTgt spid="101"/>
                                        </p:tgtEl>
                                        <p:attrNameLst>
                                          <p:attrName>style.visibility</p:attrName>
                                        </p:attrNameLst>
                                      </p:cBhvr>
                                      <p:to>
                                        <p:strVal val="visible"/>
                                      </p:to>
                                    </p:set>
                                    <p:animEffect transition="in" filter="dissolve">
                                      <p:cBhvr>
                                        <p:cTn id="36" dur="1000"/>
                                        <p:tgtEl>
                                          <p:spTgt spid="101"/>
                                        </p:tgtEl>
                                      </p:cBhvr>
                                    </p:animEffect>
                                  </p:childTnLst>
                                </p:cTn>
                              </p:par>
                              <p:par>
                                <p:cTn id="37" presetID="9" presetClass="exit" presetSubtype="0" fill="hold" nodeType="withEffect">
                                  <p:stCondLst>
                                    <p:cond delay="0"/>
                                  </p:stCondLst>
                                  <p:childTnLst>
                                    <p:animEffect transition="out" filter="dissolve">
                                      <p:cBhvr>
                                        <p:cTn id="38" dur="1000"/>
                                        <p:tgtEl>
                                          <p:spTgt spid="83"/>
                                        </p:tgtEl>
                                      </p:cBhvr>
                                    </p:animEffect>
                                    <p:set>
                                      <p:cBhvr>
                                        <p:cTn id="39" dur="1" fill="hold">
                                          <p:stCondLst>
                                            <p:cond delay="999"/>
                                          </p:stCondLst>
                                        </p:cTn>
                                        <p:tgtEl>
                                          <p:spTgt spid="83"/>
                                        </p:tgtEl>
                                        <p:attrNameLst>
                                          <p:attrName>style.visibility</p:attrName>
                                        </p:attrNameLst>
                                      </p:cBhvr>
                                      <p:to>
                                        <p:strVal val="hidden"/>
                                      </p:to>
                                    </p:set>
                                  </p:childTnLst>
                                </p:cTn>
                              </p:par>
                            </p:childTnLst>
                          </p:cTn>
                        </p:par>
                        <p:par>
                          <p:cTn id="40" fill="hold">
                            <p:stCondLst>
                              <p:cond delay="3500"/>
                            </p:stCondLst>
                            <p:childTnLst>
                              <p:par>
                                <p:cTn id="41" presetID="1" presetClass="exit" presetSubtype="0" fill="hold" grpId="0" nodeType="afterEffect">
                                  <p:stCondLst>
                                    <p:cond delay="0"/>
                                  </p:stCondLst>
                                  <p:childTnLst>
                                    <p:set>
                                      <p:cBhvr>
                                        <p:cTn id="42" dur="1" fill="hold">
                                          <p:stCondLst>
                                            <p:cond delay="0"/>
                                          </p:stCondLst>
                                        </p:cTn>
                                        <p:tgtEl>
                                          <p:spTgt spid="11"/>
                                        </p:tgtEl>
                                        <p:attrNameLst>
                                          <p:attrName>style.visibility</p:attrName>
                                        </p:attrNameLst>
                                      </p:cBhvr>
                                      <p:to>
                                        <p:strVal val="hidden"/>
                                      </p:to>
                                    </p:set>
                                  </p:childTnLst>
                                </p:cTn>
                              </p:par>
                              <p:par>
                                <p:cTn id="43" presetID="9" presetClass="entr" presetSubtype="0" fill="hold" grpId="0" nodeType="with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dissolve">
                                      <p:cBhvr>
                                        <p:cTn id="45" dur="500"/>
                                        <p:tgtEl>
                                          <p:spTgt spid="100"/>
                                        </p:tgtEl>
                                      </p:cBhvr>
                                    </p:animEffect>
                                  </p:childTnLst>
                                </p:cTn>
                              </p:par>
                              <p:par>
                                <p:cTn id="46" presetID="9" presetClass="exit" presetSubtype="0" fill="hold" nodeType="withEffect">
                                  <p:stCondLst>
                                    <p:cond delay="0"/>
                                  </p:stCondLst>
                                  <p:childTnLst>
                                    <p:animEffect transition="out" filter="dissolve">
                                      <p:cBhvr>
                                        <p:cTn id="47" dur="500"/>
                                        <p:tgtEl>
                                          <p:spTgt spid="16"/>
                                        </p:tgtEl>
                                      </p:cBhvr>
                                    </p:animEffect>
                                    <p:set>
                                      <p:cBhvr>
                                        <p:cTn id="48" dur="1" fill="hold">
                                          <p:stCondLst>
                                            <p:cond delay="499"/>
                                          </p:stCondLst>
                                        </p:cTn>
                                        <p:tgtEl>
                                          <p:spTgt spid="16"/>
                                        </p:tgtEl>
                                        <p:attrNameLst>
                                          <p:attrName>style.visibility</p:attrName>
                                        </p:attrNameLst>
                                      </p:cBhvr>
                                      <p:to>
                                        <p:strVal val="hidden"/>
                                      </p:to>
                                    </p:set>
                                  </p:childTnLst>
                                </p:cTn>
                              </p:par>
                            </p:childTnLst>
                          </p:cTn>
                        </p:par>
                        <p:par>
                          <p:cTn id="49" fill="hold">
                            <p:stCondLst>
                              <p:cond delay="4000"/>
                            </p:stCondLst>
                            <p:childTnLst>
                              <p:par>
                                <p:cTn id="50" presetID="9" presetClass="exit" presetSubtype="0" fill="hold" grpId="1" nodeType="afterEffect">
                                  <p:stCondLst>
                                    <p:cond delay="0"/>
                                  </p:stCondLst>
                                  <p:childTnLst>
                                    <p:animEffect transition="out" filter="dissolve">
                                      <p:cBhvr>
                                        <p:cTn id="51" dur="500"/>
                                        <p:tgtEl>
                                          <p:spTgt spid="14"/>
                                        </p:tgtEl>
                                      </p:cBhvr>
                                    </p:animEffect>
                                    <p:set>
                                      <p:cBhvr>
                                        <p:cTn id="52" dur="1" fill="hold">
                                          <p:stCondLst>
                                            <p:cond delay="499"/>
                                          </p:stCondLst>
                                        </p:cTn>
                                        <p:tgtEl>
                                          <p:spTgt spid="14"/>
                                        </p:tgtEl>
                                        <p:attrNameLst>
                                          <p:attrName>style.visibility</p:attrName>
                                        </p:attrNameLst>
                                      </p:cBhvr>
                                      <p:to>
                                        <p:strVal val="hidden"/>
                                      </p:to>
                                    </p:set>
                                  </p:childTnLst>
                                </p:cTn>
                              </p:par>
                            </p:childTnLst>
                          </p:cTn>
                        </p:par>
                        <p:par>
                          <p:cTn id="53" fill="hold">
                            <p:stCondLst>
                              <p:cond delay="4500"/>
                            </p:stCondLst>
                            <p:childTnLst>
                              <p:par>
                                <p:cTn id="54" presetID="9" presetClass="entr" presetSubtype="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dissolve">
                                      <p:cBhvr>
                                        <p:cTn id="56" dur="1000"/>
                                        <p:tgtEl>
                                          <p:spTgt spid="19"/>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dissolve">
                                      <p:cBhvr>
                                        <p:cTn id="59" dur="1000"/>
                                        <p:tgtEl>
                                          <p:spTgt spid="20"/>
                                        </p:tgtEl>
                                      </p:cBhvr>
                                    </p:animEffect>
                                  </p:childTnLst>
                                </p:cTn>
                              </p:par>
                            </p:childTnLst>
                          </p:cTn>
                        </p:par>
                        <p:par>
                          <p:cTn id="60" fill="hold">
                            <p:stCondLst>
                              <p:cond delay="5500"/>
                            </p:stCondLst>
                            <p:childTnLst>
                              <p:par>
                                <p:cTn id="61" presetID="9" presetClass="entr" presetSubtype="0" fill="hold" nodeType="afterEffect">
                                  <p:stCondLst>
                                    <p:cond delay="0"/>
                                  </p:stCondLst>
                                  <p:childTnLst>
                                    <p:set>
                                      <p:cBhvr>
                                        <p:cTn id="62" dur="1" fill="hold">
                                          <p:stCondLst>
                                            <p:cond delay="0"/>
                                          </p:stCondLst>
                                        </p:cTn>
                                        <p:tgtEl>
                                          <p:spTgt spid="73"/>
                                        </p:tgtEl>
                                        <p:attrNameLst>
                                          <p:attrName>style.visibility</p:attrName>
                                        </p:attrNameLst>
                                      </p:cBhvr>
                                      <p:to>
                                        <p:strVal val="visible"/>
                                      </p:to>
                                    </p:set>
                                    <p:animEffect transition="in" filter="dissolve">
                                      <p:cBhvr>
                                        <p:cTn id="63" dur="500"/>
                                        <p:tgtEl>
                                          <p:spTgt spid="73"/>
                                        </p:tgtEl>
                                      </p:cBhvr>
                                    </p:animEffect>
                                  </p:childTnLst>
                                </p:cTn>
                              </p:par>
                              <p:par>
                                <p:cTn id="64" presetID="9" presetClass="exit" presetSubtype="0" fill="hold" nodeType="withEffect">
                                  <p:stCondLst>
                                    <p:cond delay="0"/>
                                  </p:stCondLst>
                                  <p:childTnLst>
                                    <p:animEffect transition="out" filter="dissolve">
                                      <p:cBhvr>
                                        <p:cTn id="65" dur="500"/>
                                        <p:tgtEl>
                                          <p:spTgt spid="68"/>
                                        </p:tgtEl>
                                      </p:cBhvr>
                                    </p:animEffect>
                                    <p:set>
                                      <p:cBhvr>
                                        <p:cTn id="66" dur="1" fill="hold">
                                          <p:stCondLst>
                                            <p:cond delay="499"/>
                                          </p:stCondLst>
                                        </p:cTn>
                                        <p:tgtEl>
                                          <p:spTgt spid="68"/>
                                        </p:tgtEl>
                                        <p:attrNameLst>
                                          <p:attrName>style.visibility</p:attrName>
                                        </p:attrNameLst>
                                      </p:cBhvr>
                                      <p:to>
                                        <p:strVal val="hidden"/>
                                      </p:to>
                                    </p:set>
                                  </p:childTnLst>
                                </p:cTn>
                              </p:par>
                            </p:childTnLst>
                          </p:cTn>
                        </p:par>
                        <p:par>
                          <p:cTn id="67" fill="hold">
                            <p:stCondLst>
                              <p:cond delay="6000"/>
                            </p:stCondLst>
                            <p:childTnLst>
                              <p:par>
                                <p:cTn id="68" presetID="9" presetClass="exit" presetSubtype="0" fill="hold" grpId="1" nodeType="afterEffect">
                                  <p:stCondLst>
                                    <p:cond delay="0"/>
                                  </p:stCondLst>
                                  <p:childTnLst>
                                    <p:animEffect transition="out" filter="dissolve">
                                      <p:cBhvr>
                                        <p:cTn id="69" dur="500"/>
                                        <p:tgtEl>
                                          <p:spTgt spid="12"/>
                                        </p:tgtEl>
                                      </p:cBhvr>
                                    </p:animEffect>
                                    <p:set>
                                      <p:cBhvr>
                                        <p:cTn id="70" dur="1" fill="hold">
                                          <p:stCondLst>
                                            <p:cond delay="499"/>
                                          </p:stCondLst>
                                        </p:cTn>
                                        <p:tgtEl>
                                          <p:spTgt spid="12"/>
                                        </p:tgtEl>
                                        <p:attrNameLst>
                                          <p:attrName>style.visibility</p:attrName>
                                        </p:attrNameLst>
                                      </p:cBhvr>
                                      <p:to>
                                        <p:strVal val="hidden"/>
                                      </p:to>
                                    </p:set>
                                  </p:childTnLst>
                                </p:cTn>
                              </p:par>
                              <p:par>
                                <p:cTn id="71" presetID="9" presetClass="entr" presetSubtype="0" fill="hold" grpId="0" nodeType="withEffect">
                                  <p:stCondLst>
                                    <p:cond delay="0"/>
                                  </p:stCondLst>
                                  <p:childTnLst>
                                    <p:set>
                                      <p:cBhvr>
                                        <p:cTn id="72" dur="1" fill="hold">
                                          <p:stCondLst>
                                            <p:cond delay="0"/>
                                          </p:stCondLst>
                                        </p:cTn>
                                        <p:tgtEl>
                                          <p:spTgt spid="65"/>
                                        </p:tgtEl>
                                        <p:attrNameLst>
                                          <p:attrName>style.visibility</p:attrName>
                                        </p:attrNameLst>
                                      </p:cBhvr>
                                      <p:to>
                                        <p:strVal val="visible"/>
                                      </p:to>
                                    </p:set>
                                    <p:animEffect transition="in" filter="dissolve">
                                      <p:cBhvr>
                                        <p:cTn id="73" dur="500"/>
                                        <p:tgtEl>
                                          <p:spTgt spid="65"/>
                                        </p:tgtEl>
                                      </p:cBhvr>
                                    </p:animEffect>
                                  </p:childTnLst>
                                </p:cTn>
                              </p:par>
                              <p:par>
                                <p:cTn id="74" presetID="9" presetClass="exit" presetSubtype="0" fill="hold" grpId="1" nodeType="withEffect">
                                  <p:stCondLst>
                                    <p:cond delay="0"/>
                                  </p:stCondLst>
                                  <p:childTnLst>
                                    <p:animEffect transition="out" filter="dissolve">
                                      <p:cBhvr>
                                        <p:cTn id="75" dur="500"/>
                                        <p:tgtEl>
                                          <p:spTgt spid="19"/>
                                        </p:tgtEl>
                                      </p:cBhvr>
                                    </p:animEffect>
                                    <p:set>
                                      <p:cBhvr>
                                        <p:cTn id="76" dur="1" fill="hold">
                                          <p:stCondLst>
                                            <p:cond delay="499"/>
                                          </p:stCondLst>
                                        </p:cTn>
                                        <p:tgtEl>
                                          <p:spTgt spid="19"/>
                                        </p:tgtEl>
                                        <p:attrNameLst>
                                          <p:attrName>style.visibility</p:attrName>
                                        </p:attrNameLst>
                                      </p:cBhvr>
                                      <p:to>
                                        <p:strVal val="hidden"/>
                                      </p:to>
                                    </p:set>
                                  </p:childTnLst>
                                </p:cTn>
                              </p:par>
                              <p:par>
                                <p:cTn id="77" presetID="9" presetClass="exit" presetSubtype="0" fill="hold" nodeType="withEffect">
                                  <p:stCondLst>
                                    <p:cond delay="0"/>
                                  </p:stCondLst>
                                  <p:childTnLst>
                                    <p:animEffect transition="out" filter="dissolve">
                                      <p:cBhvr>
                                        <p:cTn id="78" dur="500"/>
                                        <p:tgtEl>
                                          <p:spTgt spid="20"/>
                                        </p:tgtEl>
                                      </p:cBhvr>
                                    </p:animEffect>
                                    <p:set>
                                      <p:cBhvr>
                                        <p:cTn id="79" dur="1" fill="hold">
                                          <p:stCondLst>
                                            <p:cond delay="499"/>
                                          </p:stCondLst>
                                        </p:cTn>
                                        <p:tgtEl>
                                          <p:spTgt spid="20"/>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47"/>
                                        </p:tgtEl>
                                        <p:attrNameLst>
                                          <p:attrName>style.visibility</p:attrName>
                                        </p:attrNameLst>
                                      </p:cBhvr>
                                      <p:to>
                                        <p:strVal val="visible"/>
                                      </p:to>
                                    </p:set>
                                  </p:childTnLst>
                                </p:cTn>
                              </p:par>
                              <p:par>
                                <p:cTn id="84" presetID="9" presetClass="entr" presetSubtype="0" fill="hold" nodeType="withEffect">
                                  <p:stCondLst>
                                    <p:cond delay="0"/>
                                  </p:stCondLst>
                                  <p:childTnLst>
                                    <p:set>
                                      <p:cBhvr>
                                        <p:cTn id="85" dur="1" fill="hold">
                                          <p:stCondLst>
                                            <p:cond delay="0"/>
                                          </p:stCondLst>
                                        </p:cTn>
                                        <p:tgtEl>
                                          <p:spTgt spid="3"/>
                                        </p:tgtEl>
                                        <p:attrNameLst>
                                          <p:attrName>style.visibility</p:attrName>
                                        </p:attrNameLst>
                                      </p:cBhvr>
                                      <p:to>
                                        <p:strVal val="visible"/>
                                      </p:to>
                                    </p:set>
                                    <p:animEffect transition="in" filter="dissolve">
                                      <p:cBhvr>
                                        <p:cTn id="86" dur="500"/>
                                        <p:tgtEl>
                                          <p:spTgt spid="3"/>
                                        </p:tgtEl>
                                      </p:cBhvr>
                                    </p:animEffect>
                                  </p:childTnLst>
                                </p:cTn>
                              </p:par>
                            </p:childTnLst>
                          </p:cTn>
                        </p:par>
                        <p:par>
                          <p:cTn id="87" fill="hold">
                            <p:stCondLst>
                              <p:cond delay="500"/>
                            </p:stCondLst>
                            <p:childTnLst>
                              <p:par>
                                <p:cTn id="88" presetID="9"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Effect transition="in" filter="dissolve">
                                      <p:cBhvr>
                                        <p:cTn id="90" dur="1000"/>
                                        <p:tgtEl>
                                          <p:spTgt spid="56"/>
                                        </p:tgtEl>
                                      </p:cBhvr>
                                    </p:animEffect>
                                  </p:childTnLst>
                                </p:cTn>
                              </p:par>
                            </p:childTnLst>
                          </p:cTn>
                        </p:par>
                        <p:par>
                          <p:cTn id="91" fill="hold">
                            <p:stCondLst>
                              <p:cond delay="1500"/>
                            </p:stCondLst>
                            <p:childTnLst>
                              <p:par>
                                <p:cTn id="92" presetID="9" presetClass="entr" presetSubtype="0" fill="hold" grpId="0" nodeType="afterEffect">
                                  <p:stCondLst>
                                    <p:cond delay="0"/>
                                  </p:stCondLst>
                                  <p:childTnLst>
                                    <p:set>
                                      <p:cBhvr>
                                        <p:cTn id="93" dur="1" fill="hold">
                                          <p:stCondLst>
                                            <p:cond delay="0"/>
                                          </p:stCondLst>
                                        </p:cTn>
                                        <p:tgtEl>
                                          <p:spTgt spid="57"/>
                                        </p:tgtEl>
                                        <p:attrNameLst>
                                          <p:attrName>style.visibility</p:attrName>
                                        </p:attrNameLst>
                                      </p:cBhvr>
                                      <p:to>
                                        <p:strVal val="visible"/>
                                      </p:to>
                                    </p:set>
                                    <p:animEffect transition="in" filter="dissolve">
                                      <p:cBhvr>
                                        <p:cTn id="94" dur="1100"/>
                                        <p:tgtEl>
                                          <p:spTgt spid="57"/>
                                        </p:tgtEl>
                                      </p:cBhvr>
                                    </p:animEffect>
                                  </p:childTnLst>
                                </p:cTn>
                              </p:par>
                            </p:childTnLst>
                          </p:cTn>
                        </p:par>
                      </p:childTnLst>
                    </p:cTn>
                  </p:par>
                  <p:par>
                    <p:cTn id="95" fill="hold">
                      <p:stCondLst>
                        <p:cond delay="indefinite"/>
                      </p:stCondLst>
                      <p:childTnLst>
                        <p:par>
                          <p:cTn id="96" fill="hold">
                            <p:stCondLst>
                              <p:cond delay="0"/>
                            </p:stCondLst>
                            <p:childTnLst>
                              <p:par>
                                <p:cTn id="97" presetID="9" presetClass="exit" presetSubtype="0" fill="hold" grpId="1" nodeType="clickEffect">
                                  <p:stCondLst>
                                    <p:cond delay="0"/>
                                  </p:stCondLst>
                                  <p:childTnLst>
                                    <p:animEffect transition="out" filter="dissolve">
                                      <p:cBhvr>
                                        <p:cTn id="98" dur="2000"/>
                                        <p:tgtEl>
                                          <p:spTgt spid="57"/>
                                        </p:tgtEl>
                                      </p:cBhvr>
                                    </p:animEffect>
                                    <p:set>
                                      <p:cBhvr>
                                        <p:cTn id="99" dur="1" fill="hold">
                                          <p:stCondLst>
                                            <p:cond delay="1999"/>
                                          </p:stCondLst>
                                        </p:cTn>
                                        <p:tgtEl>
                                          <p:spTgt spid="57"/>
                                        </p:tgtEl>
                                        <p:attrNameLst>
                                          <p:attrName>style.visibility</p:attrName>
                                        </p:attrNameLst>
                                      </p:cBhvr>
                                      <p:to>
                                        <p:strVal val="hidden"/>
                                      </p:to>
                                    </p:set>
                                  </p:childTnLst>
                                </p:cTn>
                              </p:par>
                              <p:par>
                                <p:cTn id="100" presetID="9" presetClass="exit" presetSubtype="0" fill="hold" grpId="1" nodeType="withEffect">
                                  <p:stCondLst>
                                    <p:cond delay="0"/>
                                  </p:stCondLst>
                                  <p:childTnLst>
                                    <p:animEffect transition="out" filter="dissolve">
                                      <p:cBhvr>
                                        <p:cTn id="101" dur="2000"/>
                                        <p:tgtEl>
                                          <p:spTgt spid="56"/>
                                        </p:tgtEl>
                                      </p:cBhvr>
                                    </p:animEffect>
                                    <p:set>
                                      <p:cBhvr>
                                        <p:cTn id="102" dur="1" fill="hold">
                                          <p:stCondLst>
                                            <p:cond delay="1999"/>
                                          </p:stCondLst>
                                        </p:cTn>
                                        <p:tgtEl>
                                          <p:spTgt spid="56"/>
                                        </p:tgtEl>
                                        <p:attrNameLst>
                                          <p:attrName>style.visibility</p:attrName>
                                        </p:attrNameLst>
                                      </p:cBhvr>
                                      <p:to>
                                        <p:strVal val="hidden"/>
                                      </p:to>
                                    </p:set>
                                  </p:childTnLst>
                                </p:cTn>
                              </p:par>
                              <p:par>
                                <p:cTn id="103" presetID="9" presetClass="exit" presetSubtype="0" fill="hold" nodeType="withEffect">
                                  <p:stCondLst>
                                    <p:cond delay="0"/>
                                  </p:stCondLst>
                                  <p:childTnLst>
                                    <p:animEffect transition="out" filter="dissolve">
                                      <p:cBhvr>
                                        <p:cTn id="104" dur="2000"/>
                                        <p:tgtEl>
                                          <p:spTgt spid="3"/>
                                        </p:tgtEl>
                                      </p:cBhvr>
                                    </p:animEffect>
                                    <p:set>
                                      <p:cBhvr>
                                        <p:cTn id="105" dur="1" fill="hold">
                                          <p:stCondLst>
                                            <p:cond delay="1999"/>
                                          </p:stCondLst>
                                        </p:cTn>
                                        <p:tgtEl>
                                          <p:spTgt spid="3"/>
                                        </p:tgtEl>
                                        <p:attrNameLst>
                                          <p:attrName>style.visibility</p:attrName>
                                        </p:attrNameLst>
                                      </p:cBhvr>
                                      <p:to>
                                        <p:strVal val="hidden"/>
                                      </p:to>
                                    </p:set>
                                  </p:childTnLst>
                                </p:cTn>
                              </p:par>
                              <p:par>
                                <p:cTn id="106" presetID="9" presetClass="entr" presetSubtype="0" fill="hold" nodeType="withEffect">
                                  <p:stCondLst>
                                    <p:cond delay="0"/>
                                  </p:stCondLst>
                                  <p:childTnLst>
                                    <p:set>
                                      <p:cBhvr>
                                        <p:cTn id="107" dur="1" fill="hold">
                                          <p:stCondLst>
                                            <p:cond delay="0"/>
                                          </p:stCondLst>
                                        </p:cTn>
                                        <p:tgtEl>
                                          <p:spTgt spid="5"/>
                                        </p:tgtEl>
                                        <p:attrNameLst>
                                          <p:attrName>style.visibility</p:attrName>
                                        </p:attrNameLst>
                                      </p:cBhvr>
                                      <p:to>
                                        <p:strVal val="visible"/>
                                      </p:to>
                                    </p:set>
                                    <p:animEffect transition="in" filter="dissolve">
                                      <p:cBhvr>
                                        <p:cTn id="108" dur="2000"/>
                                        <p:tgtEl>
                                          <p:spTgt spid="5"/>
                                        </p:tgtEl>
                                      </p:cBhvr>
                                    </p:animEffect>
                                  </p:childTnLst>
                                </p:cTn>
                              </p:par>
                            </p:childTnLst>
                          </p:cTn>
                        </p:par>
                      </p:childTnLst>
                    </p:cTn>
                  </p:par>
                  <p:par>
                    <p:cTn id="109" fill="hold">
                      <p:stCondLst>
                        <p:cond delay="indefinite"/>
                      </p:stCondLst>
                      <p:childTnLst>
                        <p:par>
                          <p:cTn id="110" fill="hold">
                            <p:stCondLst>
                              <p:cond delay="0"/>
                            </p:stCondLst>
                            <p:childTnLst>
                              <p:par>
                                <p:cTn id="111" presetID="9" presetClass="entr" presetSubtype="0" fill="hold" grpId="0" nodeType="clickEffect">
                                  <p:stCondLst>
                                    <p:cond delay="0"/>
                                  </p:stCondLst>
                                  <p:childTnLst>
                                    <p:set>
                                      <p:cBhvr>
                                        <p:cTn id="112" dur="1" fill="hold">
                                          <p:stCondLst>
                                            <p:cond delay="0"/>
                                          </p:stCondLst>
                                        </p:cTn>
                                        <p:tgtEl>
                                          <p:spTgt spid="69"/>
                                        </p:tgtEl>
                                        <p:attrNameLst>
                                          <p:attrName>style.visibility</p:attrName>
                                        </p:attrNameLst>
                                      </p:cBhvr>
                                      <p:to>
                                        <p:strVal val="visible"/>
                                      </p:to>
                                    </p:set>
                                    <p:animEffect transition="in" filter="dissolve">
                                      <p:cBhvr>
                                        <p:cTn id="113" dur="1000"/>
                                        <p:tgtEl>
                                          <p:spTgt spid="69"/>
                                        </p:tgtEl>
                                      </p:cBhvr>
                                    </p:animEffect>
                                  </p:childTnLst>
                                </p:cTn>
                              </p:par>
                            </p:childTnLst>
                          </p:cTn>
                        </p:par>
                        <p:par>
                          <p:cTn id="114" fill="hold">
                            <p:stCondLst>
                              <p:cond delay="1000"/>
                            </p:stCondLst>
                            <p:childTnLst>
                              <p:par>
                                <p:cTn id="115" presetID="9" presetClass="entr" presetSubtype="0"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Effect transition="in" filter="dissolve">
                                      <p:cBhvr>
                                        <p:cTn id="117" dur="1000"/>
                                        <p:tgtEl>
                                          <p:spTgt spid="70"/>
                                        </p:tgtEl>
                                      </p:cBhvr>
                                    </p:animEffect>
                                  </p:childTnLst>
                                </p:cTn>
                              </p:par>
                            </p:childTnLst>
                          </p:cTn>
                        </p:par>
                        <p:par>
                          <p:cTn id="118" fill="hold">
                            <p:stCondLst>
                              <p:cond delay="2000"/>
                            </p:stCondLst>
                            <p:childTnLst>
                              <p:par>
                                <p:cTn id="119" presetID="9" presetClass="entr" presetSubtype="0" fill="hold" grpId="0" nodeType="afterEffect">
                                  <p:stCondLst>
                                    <p:cond delay="0"/>
                                  </p:stCondLst>
                                  <p:childTnLst>
                                    <p:set>
                                      <p:cBhvr>
                                        <p:cTn id="120" dur="1" fill="hold">
                                          <p:stCondLst>
                                            <p:cond delay="0"/>
                                          </p:stCondLst>
                                        </p:cTn>
                                        <p:tgtEl>
                                          <p:spTgt spid="71"/>
                                        </p:tgtEl>
                                        <p:attrNameLst>
                                          <p:attrName>style.visibility</p:attrName>
                                        </p:attrNameLst>
                                      </p:cBhvr>
                                      <p:to>
                                        <p:strVal val="visible"/>
                                      </p:to>
                                    </p:set>
                                    <p:animEffect transition="in" filter="dissolve">
                                      <p:cBhvr>
                                        <p:cTn id="121" dur="1000"/>
                                        <p:tgtEl>
                                          <p:spTgt spid="71"/>
                                        </p:tgtEl>
                                      </p:cBhvr>
                                    </p:animEffect>
                                  </p:childTnLst>
                                </p:cTn>
                              </p:par>
                            </p:childTnLst>
                          </p:cTn>
                        </p:par>
                      </p:childTnLst>
                    </p:cTn>
                  </p:par>
                  <p:par>
                    <p:cTn id="122" fill="hold">
                      <p:stCondLst>
                        <p:cond delay="indefinite"/>
                      </p:stCondLst>
                      <p:childTnLst>
                        <p:par>
                          <p:cTn id="123" fill="hold">
                            <p:stCondLst>
                              <p:cond delay="0"/>
                            </p:stCondLst>
                            <p:childTnLst>
                              <p:par>
                                <p:cTn id="124" presetID="9" presetClass="exit" presetSubtype="0" fill="hold" grpId="1" nodeType="clickEffect">
                                  <p:stCondLst>
                                    <p:cond delay="0"/>
                                  </p:stCondLst>
                                  <p:childTnLst>
                                    <p:animEffect transition="out" filter="dissolve">
                                      <p:cBhvr>
                                        <p:cTn id="125" dur="2000"/>
                                        <p:tgtEl>
                                          <p:spTgt spid="69"/>
                                        </p:tgtEl>
                                      </p:cBhvr>
                                    </p:animEffect>
                                    <p:set>
                                      <p:cBhvr>
                                        <p:cTn id="126" dur="1" fill="hold">
                                          <p:stCondLst>
                                            <p:cond delay="1999"/>
                                          </p:stCondLst>
                                        </p:cTn>
                                        <p:tgtEl>
                                          <p:spTgt spid="69"/>
                                        </p:tgtEl>
                                        <p:attrNameLst>
                                          <p:attrName>style.visibility</p:attrName>
                                        </p:attrNameLst>
                                      </p:cBhvr>
                                      <p:to>
                                        <p:strVal val="hidden"/>
                                      </p:to>
                                    </p:set>
                                  </p:childTnLst>
                                </p:cTn>
                              </p:par>
                              <p:par>
                                <p:cTn id="127" presetID="9" presetClass="exit" presetSubtype="0" fill="hold" grpId="1" nodeType="withEffect">
                                  <p:stCondLst>
                                    <p:cond delay="0"/>
                                  </p:stCondLst>
                                  <p:childTnLst>
                                    <p:animEffect transition="out" filter="dissolve">
                                      <p:cBhvr>
                                        <p:cTn id="128" dur="2000"/>
                                        <p:tgtEl>
                                          <p:spTgt spid="70"/>
                                        </p:tgtEl>
                                      </p:cBhvr>
                                    </p:animEffect>
                                    <p:set>
                                      <p:cBhvr>
                                        <p:cTn id="129" dur="1" fill="hold">
                                          <p:stCondLst>
                                            <p:cond delay="1999"/>
                                          </p:stCondLst>
                                        </p:cTn>
                                        <p:tgtEl>
                                          <p:spTgt spid="70"/>
                                        </p:tgtEl>
                                        <p:attrNameLst>
                                          <p:attrName>style.visibility</p:attrName>
                                        </p:attrNameLst>
                                      </p:cBhvr>
                                      <p:to>
                                        <p:strVal val="hidden"/>
                                      </p:to>
                                    </p:set>
                                  </p:childTnLst>
                                </p:cTn>
                              </p:par>
                              <p:par>
                                <p:cTn id="130" presetID="9" presetClass="exit" presetSubtype="0" fill="hold" grpId="1" nodeType="withEffect">
                                  <p:stCondLst>
                                    <p:cond delay="0"/>
                                  </p:stCondLst>
                                  <p:childTnLst>
                                    <p:animEffect transition="out" filter="dissolve">
                                      <p:cBhvr>
                                        <p:cTn id="131" dur="2000"/>
                                        <p:tgtEl>
                                          <p:spTgt spid="71"/>
                                        </p:tgtEl>
                                      </p:cBhvr>
                                    </p:animEffect>
                                    <p:set>
                                      <p:cBhvr>
                                        <p:cTn id="132" dur="1" fill="hold">
                                          <p:stCondLst>
                                            <p:cond delay="1999"/>
                                          </p:stCondLst>
                                        </p:cTn>
                                        <p:tgtEl>
                                          <p:spTgt spid="71"/>
                                        </p:tgtEl>
                                        <p:attrNameLst>
                                          <p:attrName>style.visibility</p:attrName>
                                        </p:attrNameLst>
                                      </p:cBhvr>
                                      <p:to>
                                        <p:strVal val="hidden"/>
                                      </p:to>
                                    </p:set>
                                  </p:childTnLst>
                                </p:cTn>
                              </p:par>
                              <p:par>
                                <p:cTn id="133" presetID="9" presetClass="exit" presetSubtype="0" fill="hold" nodeType="withEffect">
                                  <p:stCondLst>
                                    <p:cond delay="0"/>
                                  </p:stCondLst>
                                  <p:childTnLst>
                                    <p:animEffect transition="out" filter="dissolve">
                                      <p:cBhvr>
                                        <p:cTn id="134" dur="2000"/>
                                        <p:tgtEl>
                                          <p:spTgt spid="5"/>
                                        </p:tgtEl>
                                      </p:cBhvr>
                                    </p:animEffect>
                                    <p:set>
                                      <p:cBhvr>
                                        <p:cTn id="135" dur="1" fill="hold">
                                          <p:stCondLst>
                                            <p:cond delay="1999"/>
                                          </p:stCondLst>
                                        </p:cTn>
                                        <p:tgtEl>
                                          <p:spTgt spid="5"/>
                                        </p:tgtEl>
                                        <p:attrNameLst>
                                          <p:attrName>style.visibility</p:attrName>
                                        </p:attrNameLst>
                                      </p:cBhvr>
                                      <p:to>
                                        <p:strVal val="hidden"/>
                                      </p:to>
                                    </p:set>
                                  </p:childTnLst>
                                </p:cTn>
                              </p:par>
                              <p:par>
                                <p:cTn id="136" presetID="9" presetClass="entr" presetSubtype="0" fill="hold" nodeType="withEffect">
                                  <p:stCondLst>
                                    <p:cond delay="0"/>
                                  </p:stCondLst>
                                  <p:childTnLst>
                                    <p:set>
                                      <p:cBhvr>
                                        <p:cTn id="137" dur="1" fill="hold">
                                          <p:stCondLst>
                                            <p:cond delay="0"/>
                                          </p:stCondLst>
                                        </p:cTn>
                                        <p:tgtEl>
                                          <p:spTgt spid="17"/>
                                        </p:tgtEl>
                                        <p:attrNameLst>
                                          <p:attrName>style.visibility</p:attrName>
                                        </p:attrNameLst>
                                      </p:cBhvr>
                                      <p:to>
                                        <p:strVal val="visible"/>
                                      </p:to>
                                    </p:set>
                                    <p:animEffect transition="in" filter="dissolve">
                                      <p:cBhvr>
                                        <p:cTn id="138" dur="2000"/>
                                        <p:tgtEl>
                                          <p:spTgt spid="17"/>
                                        </p:tgtEl>
                                      </p:cBhvr>
                                    </p:animEffect>
                                  </p:childTnLst>
                                </p:cTn>
                              </p:par>
                            </p:childTnLst>
                          </p:cTn>
                        </p:par>
                      </p:childTnLst>
                    </p:cTn>
                  </p:par>
                  <p:par>
                    <p:cTn id="139" fill="hold">
                      <p:stCondLst>
                        <p:cond delay="indefinite"/>
                      </p:stCondLst>
                      <p:childTnLst>
                        <p:par>
                          <p:cTn id="140" fill="hold">
                            <p:stCondLst>
                              <p:cond delay="0"/>
                            </p:stCondLst>
                            <p:childTnLst>
                              <p:par>
                                <p:cTn id="141" presetID="9" presetClass="exit" presetSubtype="0" fill="hold" nodeType="clickEffect">
                                  <p:stCondLst>
                                    <p:cond delay="0"/>
                                  </p:stCondLst>
                                  <p:childTnLst>
                                    <p:animEffect transition="out" filter="dissolve">
                                      <p:cBhvr>
                                        <p:cTn id="142" dur="1000"/>
                                        <p:tgtEl>
                                          <p:spTgt spid="17"/>
                                        </p:tgtEl>
                                      </p:cBhvr>
                                    </p:animEffect>
                                    <p:set>
                                      <p:cBhvr>
                                        <p:cTn id="143" dur="1" fill="hold">
                                          <p:stCondLst>
                                            <p:cond delay="999"/>
                                          </p:stCondLst>
                                        </p:cTn>
                                        <p:tgtEl>
                                          <p:spTgt spid="17"/>
                                        </p:tgtEl>
                                        <p:attrNameLst>
                                          <p:attrName>style.visibility</p:attrName>
                                        </p:attrNameLst>
                                      </p:cBhvr>
                                      <p:to>
                                        <p:strVal val="hidden"/>
                                      </p:to>
                                    </p:set>
                                  </p:childTnLst>
                                </p:cTn>
                              </p:par>
                              <p:par>
                                <p:cTn id="144" presetID="9" presetClass="entr" presetSubtype="0" fill="hold" grpId="0" nodeType="withEffect">
                                  <p:stCondLst>
                                    <p:cond delay="0"/>
                                  </p:stCondLst>
                                  <p:childTnLst>
                                    <p:set>
                                      <p:cBhvr>
                                        <p:cTn id="145" dur="1" fill="hold">
                                          <p:stCondLst>
                                            <p:cond delay="0"/>
                                          </p:stCondLst>
                                        </p:cTn>
                                        <p:tgtEl>
                                          <p:spTgt spid="58"/>
                                        </p:tgtEl>
                                        <p:attrNameLst>
                                          <p:attrName>style.visibility</p:attrName>
                                        </p:attrNameLst>
                                      </p:cBhvr>
                                      <p:to>
                                        <p:strVal val="visible"/>
                                      </p:to>
                                    </p:set>
                                    <p:animEffect transition="in" filter="dissolve">
                                      <p:cBhvr>
                                        <p:cTn id="146" dur="500"/>
                                        <p:tgtEl>
                                          <p:spTgt spid="58"/>
                                        </p:tgtEl>
                                      </p:cBhvr>
                                    </p:animEffect>
                                  </p:childTnLst>
                                </p:cTn>
                              </p:par>
                              <p:par>
                                <p:cTn id="147" presetID="9" presetClass="entr" presetSubtype="0" fill="hold" grpId="0" nodeType="withEffect">
                                  <p:stCondLst>
                                    <p:cond delay="0"/>
                                  </p:stCondLst>
                                  <p:childTnLst>
                                    <p:set>
                                      <p:cBhvr>
                                        <p:cTn id="148" dur="1" fill="hold">
                                          <p:stCondLst>
                                            <p:cond delay="0"/>
                                          </p:stCondLst>
                                        </p:cTn>
                                        <p:tgtEl>
                                          <p:spTgt spid="72"/>
                                        </p:tgtEl>
                                        <p:attrNameLst>
                                          <p:attrName>style.visibility</p:attrName>
                                        </p:attrNameLst>
                                      </p:cBhvr>
                                      <p:to>
                                        <p:strVal val="visible"/>
                                      </p:to>
                                    </p:set>
                                    <p:animEffect transition="in" filter="dissolve">
                                      <p:cBhvr>
                                        <p:cTn id="149" dur="500"/>
                                        <p:tgtEl>
                                          <p:spTgt spid="72"/>
                                        </p:tgtEl>
                                      </p:cBhvr>
                                    </p:animEffect>
                                  </p:childTnLst>
                                </p:cTn>
                              </p:par>
                            </p:childTnLst>
                          </p:cTn>
                        </p:par>
                      </p:childTnLst>
                    </p:cTn>
                  </p:par>
                  <p:par>
                    <p:cTn id="150" fill="hold">
                      <p:stCondLst>
                        <p:cond delay="indefinite"/>
                      </p:stCondLst>
                      <p:childTnLst>
                        <p:par>
                          <p:cTn id="151" fill="hold">
                            <p:stCondLst>
                              <p:cond delay="0"/>
                            </p:stCondLst>
                            <p:childTnLst>
                              <p:par>
                                <p:cTn id="152" presetID="9" presetClass="exit" presetSubtype="0" fill="hold" grpId="0" nodeType="clickEffect">
                                  <p:stCondLst>
                                    <p:cond delay="0"/>
                                  </p:stCondLst>
                                  <p:childTnLst>
                                    <p:animEffect transition="out" filter="dissolve">
                                      <p:cBhvr>
                                        <p:cTn id="153" dur="500"/>
                                        <p:tgtEl>
                                          <p:spTgt spid="12"/>
                                        </p:tgtEl>
                                      </p:cBhvr>
                                    </p:animEffect>
                                    <p:set>
                                      <p:cBhvr>
                                        <p:cTn id="154"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2" grpId="1" animBg="1"/>
      <p:bldP spid="13" grpId="0"/>
      <p:bldP spid="14" grpId="0" animBg="1"/>
      <p:bldP spid="14" grpId="1" animBg="1"/>
      <p:bldP spid="15" grpId="0" animBg="1"/>
      <p:bldP spid="15" grpId="1" animBg="1"/>
      <p:bldP spid="16" grpId="0" animBg="1"/>
      <p:bldP spid="19" grpId="0" animBg="1"/>
      <p:bldP spid="19" grpId="1" animBg="1"/>
      <p:bldP spid="20" grpId="0" animBg="1"/>
      <p:bldP spid="47" grpId="0"/>
      <p:bldP spid="56" grpId="0" animBg="1"/>
      <p:bldP spid="56" grpId="1" animBg="1"/>
      <p:bldP spid="57" grpId="0" animBg="1"/>
      <p:bldP spid="57" grpId="1" animBg="1"/>
      <p:bldP spid="58" grpId="0" animBg="1"/>
      <p:bldP spid="69" grpId="0" animBg="1"/>
      <p:bldP spid="69" grpId="1" animBg="1"/>
      <p:bldP spid="70" grpId="0" animBg="1"/>
      <p:bldP spid="70" grpId="1" animBg="1"/>
      <p:bldP spid="71" grpId="0" animBg="1"/>
      <p:bldP spid="71" grpId="1" animBg="1"/>
      <p:bldP spid="72" grpId="0" animBg="1"/>
      <p:bldP spid="65" grpId="0" animBg="1"/>
      <p:bldP spid="66" grpId="0" animBg="1"/>
      <p:bldP spid="10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066800" y="104775"/>
            <a:ext cx="7943850" cy="914400"/>
          </a:xfrm>
        </p:spPr>
        <p:txBody>
          <a:bodyPr/>
          <a:lstStyle/>
          <a:p>
            <a:r>
              <a:rPr lang="en-US" dirty="0" smtClean="0"/>
              <a:t>Efficiency is Built-in</a:t>
            </a:r>
          </a:p>
        </p:txBody>
      </p:sp>
      <p:sp>
        <p:nvSpPr>
          <p:cNvPr id="31747" name="Rectangle 3"/>
          <p:cNvSpPr>
            <a:spLocks noGrp="1" noChangeArrowheads="1"/>
          </p:cNvSpPr>
          <p:nvPr>
            <p:ph type="body" sz="half" idx="1"/>
          </p:nvPr>
        </p:nvSpPr>
        <p:spPr>
          <a:xfrm>
            <a:off x="5902325" y="725488"/>
            <a:ext cx="2971800" cy="990600"/>
          </a:xfrm>
          <a:noFill/>
        </p:spPr>
        <p:txBody>
          <a:bodyPr/>
          <a:lstStyle/>
          <a:p>
            <a:pPr marL="0" indent="0">
              <a:lnSpc>
                <a:spcPct val="90000"/>
              </a:lnSpc>
              <a:spcBef>
                <a:spcPct val="0"/>
              </a:spcBef>
              <a:spcAft>
                <a:spcPct val="25000"/>
              </a:spcAft>
              <a:buClr>
                <a:schemeClr val="accent1"/>
              </a:buClr>
              <a:buFont typeface="Webdings" charset="2"/>
              <a:buNone/>
            </a:pPr>
            <a:r>
              <a:rPr lang="en-US" sz="2000" dirty="0" smtClean="0"/>
              <a:t>Snapshot</a:t>
            </a:r>
            <a:r>
              <a:rPr lang="en-US" sz="1400" baseline="50000" dirty="0" smtClean="0"/>
              <a:t>™</a:t>
            </a:r>
            <a:r>
              <a:rPr lang="en-US" sz="2000" dirty="0" smtClean="0"/>
              <a:t> Copies</a:t>
            </a:r>
            <a:br>
              <a:rPr lang="en-US" sz="2000" dirty="0" smtClean="0"/>
            </a:br>
            <a:r>
              <a:rPr lang="en-US" sz="1600" dirty="0" smtClean="0"/>
              <a:t>Point-in-time copies that write only changed blocks. No performance penalty.</a:t>
            </a:r>
          </a:p>
        </p:txBody>
      </p:sp>
      <p:sp>
        <p:nvSpPr>
          <p:cNvPr id="31748" name="Text Box 4"/>
          <p:cNvSpPr txBox="1">
            <a:spLocks noChangeArrowheads="1"/>
          </p:cNvSpPr>
          <p:nvPr/>
        </p:nvSpPr>
        <p:spPr bwMode="auto">
          <a:xfrm>
            <a:off x="5902325" y="1824038"/>
            <a:ext cx="3124200" cy="1679575"/>
          </a:xfrm>
          <a:prstGeom prst="rect">
            <a:avLst/>
          </a:prstGeom>
          <a:noFill/>
          <a:ln w="12700">
            <a:noFill/>
            <a:miter lim="800000"/>
            <a:headEnd/>
            <a:tailEnd/>
          </a:ln>
        </p:spPr>
        <p:txBody>
          <a:bodyPr>
            <a:spAutoFit/>
          </a:bodyPr>
          <a:lstStyle/>
          <a:p>
            <a:pPr>
              <a:spcAft>
                <a:spcPct val="25000"/>
              </a:spcAft>
              <a:buClr>
                <a:schemeClr val="accent1"/>
              </a:buClr>
              <a:buFont typeface="ＭＳ Ｐゴシック" charset="-128"/>
              <a:buNone/>
            </a:pPr>
            <a:r>
              <a:rPr lang="en-US" dirty="0"/>
              <a:t>Virtual Copies (FlexClone</a:t>
            </a:r>
            <a:r>
              <a:rPr lang="en-US" sz="1400" baseline="50000" dirty="0"/>
              <a:t>®</a:t>
            </a:r>
            <a:r>
              <a:rPr lang="en-US" dirty="0"/>
              <a:t>)</a:t>
            </a:r>
            <a:r>
              <a:rPr lang="en-US" sz="2400" dirty="0"/>
              <a:t/>
            </a:r>
            <a:br>
              <a:rPr lang="en-US" sz="2400" dirty="0"/>
            </a:br>
            <a:r>
              <a:rPr lang="en-US" sz="1600" dirty="0"/>
              <a:t>Near-zero space, instant “virtual” copies. Only subsequent changes in cloned </a:t>
            </a:r>
            <a:r>
              <a:rPr lang="en-US" sz="1600" dirty="0" smtClean="0"/>
              <a:t>dataset </a:t>
            </a:r>
            <a:r>
              <a:rPr lang="en-US" sz="1600" dirty="0"/>
              <a:t>get stored.</a:t>
            </a:r>
          </a:p>
        </p:txBody>
      </p:sp>
      <p:sp>
        <p:nvSpPr>
          <p:cNvPr id="31749" name="Text Box 5"/>
          <p:cNvSpPr txBox="1">
            <a:spLocks noChangeArrowheads="1"/>
          </p:cNvSpPr>
          <p:nvPr/>
        </p:nvSpPr>
        <p:spPr bwMode="auto">
          <a:xfrm>
            <a:off x="1565275" y="2936875"/>
            <a:ext cx="3390900" cy="1435100"/>
          </a:xfrm>
          <a:prstGeom prst="rect">
            <a:avLst/>
          </a:prstGeom>
          <a:noFill/>
          <a:ln w="12700">
            <a:noFill/>
            <a:miter lim="800000"/>
            <a:headEnd/>
            <a:tailEnd/>
          </a:ln>
        </p:spPr>
        <p:txBody>
          <a:bodyPr>
            <a:spAutoFit/>
          </a:bodyPr>
          <a:lstStyle/>
          <a:p>
            <a:pPr>
              <a:spcAft>
                <a:spcPct val="25000"/>
              </a:spcAft>
              <a:buClr>
                <a:schemeClr val="accent1"/>
              </a:buClr>
              <a:buFont typeface="ＭＳ Ｐゴシック" charset="-128"/>
              <a:buNone/>
            </a:pPr>
            <a:r>
              <a:rPr lang="en-US" dirty="0"/>
              <a:t>Thin Provisioning </a:t>
            </a:r>
            <a:br>
              <a:rPr lang="en-US" dirty="0"/>
            </a:br>
            <a:r>
              <a:rPr lang="en-US" dirty="0"/>
              <a:t>(FlexVol</a:t>
            </a:r>
            <a:r>
              <a:rPr lang="en-US" sz="1400" baseline="50000" dirty="0"/>
              <a:t>®</a:t>
            </a:r>
            <a:r>
              <a:rPr lang="en-US" dirty="0"/>
              <a:t>)</a:t>
            </a:r>
            <a:br>
              <a:rPr lang="en-US" dirty="0"/>
            </a:br>
            <a:r>
              <a:rPr lang="en-US" sz="1600" dirty="0"/>
              <a:t>Create flexible volumes that appear to be a certain size but are really a much smaller pool.</a:t>
            </a:r>
          </a:p>
        </p:txBody>
      </p:sp>
      <p:sp>
        <p:nvSpPr>
          <p:cNvPr id="31750" name="Text Box 6"/>
          <p:cNvSpPr txBox="1">
            <a:spLocks noChangeArrowheads="1"/>
          </p:cNvSpPr>
          <p:nvPr/>
        </p:nvSpPr>
        <p:spPr bwMode="auto">
          <a:xfrm>
            <a:off x="1565275" y="1325563"/>
            <a:ext cx="3581400" cy="1190625"/>
          </a:xfrm>
          <a:prstGeom prst="rect">
            <a:avLst/>
          </a:prstGeom>
          <a:noFill/>
          <a:ln w="12700">
            <a:noFill/>
            <a:miter lim="800000"/>
            <a:headEnd/>
            <a:tailEnd/>
          </a:ln>
        </p:spPr>
        <p:txBody>
          <a:bodyPr>
            <a:spAutoFit/>
          </a:bodyPr>
          <a:lstStyle/>
          <a:p>
            <a:pPr>
              <a:spcAft>
                <a:spcPct val="25000"/>
              </a:spcAft>
              <a:buClr>
                <a:schemeClr val="accent1"/>
              </a:buClr>
              <a:buFont typeface="ＭＳ Ｐゴシック" charset="-128"/>
              <a:buNone/>
            </a:pPr>
            <a:r>
              <a:rPr lang="en-US" dirty="0"/>
              <a:t>RAID 6 Protection </a:t>
            </a:r>
            <a:br>
              <a:rPr lang="en-US" dirty="0"/>
            </a:br>
            <a:r>
              <a:rPr lang="en-US" dirty="0"/>
              <a:t>(RAID-DP</a:t>
            </a:r>
            <a:r>
              <a:rPr lang="en-US" sz="1400" baseline="50000" dirty="0">
                <a:cs typeface="Arial" charset="0"/>
              </a:rPr>
              <a:t>®</a:t>
            </a:r>
            <a:r>
              <a:rPr lang="en-US" dirty="0">
                <a:cs typeface="Arial" charset="0"/>
              </a:rPr>
              <a:t>)</a:t>
            </a:r>
            <a:r>
              <a:rPr lang="en-US" sz="2800" dirty="0">
                <a:cs typeface="Arial" charset="0"/>
              </a:rPr>
              <a:t/>
            </a:r>
            <a:br>
              <a:rPr lang="en-US" sz="2800" dirty="0">
                <a:cs typeface="Arial" charset="0"/>
              </a:rPr>
            </a:br>
            <a:r>
              <a:rPr lang="en-US" sz="1600" dirty="0">
                <a:cs typeface="Arial" charset="0"/>
              </a:rPr>
              <a:t>Protects against double disk failure with no performance penalty.</a:t>
            </a:r>
          </a:p>
        </p:txBody>
      </p:sp>
      <p:sp>
        <p:nvSpPr>
          <p:cNvPr id="31751" name="Rectangle 7"/>
          <p:cNvSpPr>
            <a:spLocks noChangeArrowheads="1"/>
          </p:cNvSpPr>
          <p:nvPr/>
        </p:nvSpPr>
        <p:spPr bwMode="auto">
          <a:xfrm>
            <a:off x="5902325" y="3586163"/>
            <a:ext cx="2895600" cy="1219200"/>
          </a:xfrm>
          <a:prstGeom prst="rect">
            <a:avLst/>
          </a:prstGeom>
          <a:noFill/>
          <a:ln w="9525">
            <a:noFill/>
            <a:miter lim="800000"/>
            <a:headEnd/>
            <a:tailEnd/>
          </a:ln>
        </p:spPr>
        <p:txBody>
          <a:bodyPr/>
          <a:lstStyle/>
          <a:p>
            <a:pPr eaLnBrk="0" hangingPunct="0">
              <a:spcAft>
                <a:spcPct val="25000"/>
              </a:spcAft>
              <a:buClr>
                <a:schemeClr val="accent1"/>
              </a:buClr>
              <a:buFont typeface="Webdings" charset="2"/>
              <a:buNone/>
            </a:pPr>
            <a:r>
              <a:rPr lang="en-US" dirty="0"/>
              <a:t>Deduplication</a:t>
            </a:r>
            <a:r>
              <a:rPr lang="en-US" sz="2800" dirty="0"/>
              <a:t/>
            </a:r>
            <a:br>
              <a:rPr lang="en-US" sz="2800" dirty="0"/>
            </a:br>
            <a:r>
              <a:rPr lang="en-US" sz="1600" dirty="0"/>
              <a:t>Removes data redundancies in primary and secondary storage.</a:t>
            </a:r>
          </a:p>
        </p:txBody>
      </p:sp>
      <p:grpSp>
        <p:nvGrpSpPr>
          <p:cNvPr id="2" name="Group 8"/>
          <p:cNvGrpSpPr>
            <a:grpSpLocks/>
          </p:cNvGrpSpPr>
          <p:nvPr/>
        </p:nvGrpSpPr>
        <p:grpSpPr bwMode="auto">
          <a:xfrm>
            <a:off x="5194296" y="3660775"/>
            <a:ext cx="596900" cy="1066800"/>
            <a:chOff x="2975" y="1152"/>
            <a:chExt cx="376" cy="672"/>
          </a:xfrm>
        </p:grpSpPr>
        <p:sp>
          <p:nvSpPr>
            <p:cNvPr id="31779" name="AutoShape 9"/>
            <p:cNvSpPr>
              <a:spLocks noChangeArrowheads="1"/>
            </p:cNvSpPr>
            <p:nvPr/>
          </p:nvSpPr>
          <p:spPr bwMode="auto">
            <a:xfrm>
              <a:off x="2975" y="1152"/>
              <a:ext cx="371" cy="672"/>
            </a:xfrm>
            <a:prstGeom prst="can">
              <a:avLst>
                <a:gd name="adj" fmla="val 16176"/>
              </a:avLst>
            </a:prstGeom>
            <a:solidFill>
              <a:schemeClr val="accent1"/>
            </a:solidFill>
            <a:ln w="12700">
              <a:solidFill>
                <a:schemeClr val="bg1"/>
              </a:solidFill>
              <a:round/>
              <a:headEnd/>
              <a:tailEnd/>
            </a:ln>
          </p:spPr>
          <p:txBody>
            <a:bodyPr wrap="none" anchor="ctr"/>
            <a:lstStyle/>
            <a:p>
              <a:endParaRPr lang="en-US" dirty="0"/>
            </a:p>
          </p:txBody>
        </p:sp>
        <p:sp>
          <p:nvSpPr>
            <p:cNvPr id="31780" name="Text Box 10"/>
            <p:cNvSpPr txBox="1">
              <a:spLocks noChangeArrowheads="1"/>
            </p:cNvSpPr>
            <p:nvPr/>
          </p:nvSpPr>
          <p:spPr bwMode="auto">
            <a:xfrm>
              <a:off x="3007" y="1205"/>
              <a:ext cx="344" cy="388"/>
            </a:xfrm>
            <a:prstGeom prst="rect">
              <a:avLst/>
            </a:prstGeom>
            <a:noFill/>
            <a:ln w="12700">
              <a:noFill/>
              <a:miter lim="800000"/>
              <a:headEnd/>
              <a:tailEnd/>
            </a:ln>
          </p:spPr>
          <p:txBody>
            <a:bodyPr wrap="square" lIns="0" rIns="0">
              <a:spAutoFit/>
            </a:bodyPr>
            <a:lstStyle/>
            <a:p>
              <a:pPr>
                <a:lnSpc>
                  <a:spcPct val="80000"/>
                </a:lnSpc>
                <a:buClr>
                  <a:schemeClr val="accent1"/>
                </a:buClr>
                <a:buFont typeface="ＭＳ Ｐゴシック" charset="-128"/>
                <a:buNone/>
              </a:pPr>
              <a:r>
                <a:rPr lang="en-US" sz="1400" dirty="0"/>
                <a:t>Save</a:t>
              </a:r>
              <a:br>
                <a:rPr lang="en-US" sz="1400" dirty="0"/>
              </a:br>
              <a:r>
                <a:rPr lang="en-US" sz="1400" dirty="0"/>
                <a:t>up to</a:t>
              </a:r>
              <a:br>
                <a:rPr lang="en-US" sz="1400" dirty="0"/>
              </a:br>
              <a:r>
                <a:rPr lang="en-US" sz="1400" dirty="0"/>
                <a:t>95%</a:t>
              </a:r>
            </a:p>
          </p:txBody>
        </p:sp>
        <p:sp>
          <p:nvSpPr>
            <p:cNvPr id="31781" name="AutoShape 11"/>
            <p:cNvSpPr>
              <a:spLocks noChangeArrowheads="1"/>
            </p:cNvSpPr>
            <p:nvPr/>
          </p:nvSpPr>
          <p:spPr bwMode="auto">
            <a:xfrm>
              <a:off x="2975" y="1737"/>
              <a:ext cx="371" cy="87"/>
            </a:xfrm>
            <a:prstGeom prst="can">
              <a:avLst>
                <a:gd name="adj" fmla="val 50000"/>
              </a:avLst>
            </a:prstGeom>
            <a:solidFill>
              <a:schemeClr val="tx2"/>
            </a:solidFill>
            <a:ln w="12700">
              <a:solidFill>
                <a:schemeClr val="bg1"/>
              </a:solidFill>
              <a:round/>
              <a:headEnd/>
              <a:tailEnd/>
            </a:ln>
          </p:spPr>
          <p:txBody>
            <a:bodyPr wrap="none" anchor="ctr"/>
            <a:lstStyle/>
            <a:p>
              <a:endParaRPr lang="en-US" dirty="0"/>
            </a:p>
          </p:txBody>
        </p:sp>
      </p:grpSp>
      <p:grpSp>
        <p:nvGrpSpPr>
          <p:cNvPr id="3" name="Group 12"/>
          <p:cNvGrpSpPr>
            <a:grpSpLocks/>
          </p:cNvGrpSpPr>
          <p:nvPr/>
        </p:nvGrpSpPr>
        <p:grpSpPr bwMode="auto">
          <a:xfrm>
            <a:off x="869954" y="1295400"/>
            <a:ext cx="654050" cy="1158875"/>
            <a:chOff x="2964" y="2045"/>
            <a:chExt cx="412" cy="730"/>
          </a:xfrm>
        </p:grpSpPr>
        <p:sp>
          <p:nvSpPr>
            <p:cNvPr id="31776" name="AutoShape 13"/>
            <p:cNvSpPr>
              <a:spLocks noChangeArrowheads="1"/>
            </p:cNvSpPr>
            <p:nvPr/>
          </p:nvSpPr>
          <p:spPr bwMode="auto">
            <a:xfrm>
              <a:off x="2964" y="2103"/>
              <a:ext cx="371" cy="672"/>
            </a:xfrm>
            <a:prstGeom prst="can">
              <a:avLst>
                <a:gd name="adj" fmla="val 16176"/>
              </a:avLst>
            </a:prstGeom>
            <a:solidFill>
              <a:schemeClr val="accent1"/>
            </a:solidFill>
            <a:ln w="12700">
              <a:solidFill>
                <a:schemeClr val="bg1"/>
              </a:solidFill>
              <a:round/>
              <a:headEnd/>
              <a:tailEnd/>
            </a:ln>
          </p:spPr>
          <p:txBody>
            <a:bodyPr wrap="none" anchor="ctr"/>
            <a:lstStyle/>
            <a:p>
              <a:endParaRPr lang="en-US" dirty="0"/>
            </a:p>
          </p:txBody>
        </p:sp>
        <p:sp>
          <p:nvSpPr>
            <p:cNvPr id="31777" name="AutoShape 14"/>
            <p:cNvSpPr>
              <a:spLocks noChangeArrowheads="1"/>
            </p:cNvSpPr>
            <p:nvPr/>
          </p:nvSpPr>
          <p:spPr bwMode="auto">
            <a:xfrm>
              <a:off x="2964" y="2381"/>
              <a:ext cx="371" cy="394"/>
            </a:xfrm>
            <a:prstGeom prst="can">
              <a:avLst>
                <a:gd name="adj" fmla="val 24769"/>
              </a:avLst>
            </a:prstGeom>
            <a:solidFill>
              <a:schemeClr val="tx2"/>
            </a:solidFill>
            <a:ln w="12700">
              <a:solidFill>
                <a:schemeClr val="bg1"/>
              </a:solidFill>
              <a:round/>
              <a:headEnd/>
              <a:tailEnd/>
            </a:ln>
          </p:spPr>
          <p:txBody>
            <a:bodyPr wrap="none" anchor="ctr"/>
            <a:lstStyle/>
            <a:p>
              <a:endParaRPr lang="en-US" dirty="0"/>
            </a:p>
          </p:txBody>
        </p:sp>
        <p:sp>
          <p:nvSpPr>
            <p:cNvPr id="31778" name="Text Box 15"/>
            <p:cNvSpPr txBox="1">
              <a:spLocks noChangeArrowheads="1"/>
            </p:cNvSpPr>
            <p:nvPr/>
          </p:nvSpPr>
          <p:spPr bwMode="auto">
            <a:xfrm>
              <a:off x="3007" y="2045"/>
              <a:ext cx="369" cy="384"/>
            </a:xfrm>
            <a:prstGeom prst="rect">
              <a:avLst/>
            </a:prstGeom>
            <a:noFill/>
            <a:ln w="12700">
              <a:noFill/>
              <a:miter lim="800000"/>
              <a:headEnd/>
              <a:tailEnd/>
            </a:ln>
          </p:spPr>
          <p:txBody>
            <a:bodyPr wrap="square" lIns="0" rIns="0">
              <a:spAutoFit/>
            </a:bodyPr>
            <a:lstStyle/>
            <a:p>
              <a:pPr>
                <a:lnSpc>
                  <a:spcPct val="80000"/>
                </a:lnSpc>
                <a:buClr>
                  <a:schemeClr val="accent1"/>
                </a:buClr>
                <a:buFont typeface="ＭＳ Ｐゴシック" charset="-128"/>
                <a:buNone/>
              </a:pPr>
              <a:r>
                <a:rPr lang="en-US" sz="1400" dirty="0"/>
                <a:t>Save</a:t>
              </a:r>
              <a:br>
                <a:rPr lang="en-US" sz="1400" dirty="0"/>
              </a:br>
              <a:r>
                <a:rPr lang="en-US" sz="1400" dirty="0"/>
                <a:t>up to</a:t>
              </a:r>
              <a:br>
                <a:rPr lang="en-US" sz="1400" dirty="0"/>
              </a:br>
              <a:r>
                <a:rPr lang="en-US" sz="1400" dirty="0"/>
                <a:t>46%</a:t>
              </a:r>
            </a:p>
          </p:txBody>
        </p:sp>
      </p:grpSp>
      <p:grpSp>
        <p:nvGrpSpPr>
          <p:cNvPr id="4" name="Group 16"/>
          <p:cNvGrpSpPr>
            <a:grpSpLocks/>
          </p:cNvGrpSpPr>
          <p:nvPr/>
        </p:nvGrpSpPr>
        <p:grpSpPr bwMode="auto">
          <a:xfrm>
            <a:off x="869957" y="3048000"/>
            <a:ext cx="588963" cy="1139825"/>
            <a:chOff x="2964" y="3021"/>
            <a:chExt cx="371" cy="718"/>
          </a:xfrm>
        </p:grpSpPr>
        <p:sp>
          <p:nvSpPr>
            <p:cNvPr id="31773" name="AutoShape 17"/>
            <p:cNvSpPr>
              <a:spLocks noChangeArrowheads="1"/>
            </p:cNvSpPr>
            <p:nvPr/>
          </p:nvSpPr>
          <p:spPr bwMode="auto">
            <a:xfrm>
              <a:off x="2964" y="3067"/>
              <a:ext cx="371" cy="672"/>
            </a:xfrm>
            <a:prstGeom prst="can">
              <a:avLst>
                <a:gd name="adj" fmla="val 16176"/>
              </a:avLst>
            </a:prstGeom>
            <a:solidFill>
              <a:schemeClr val="accent1"/>
            </a:solidFill>
            <a:ln w="12700">
              <a:solidFill>
                <a:schemeClr val="bg1"/>
              </a:solidFill>
              <a:round/>
              <a:headEnd/>
              <a:tailEnd/>
            </a:ln>
          </p:spPr>
          <p:txBody>
            <a:bodyPr wrap="none" anchor="ctr"/>
            <a:lstStyle/>
            <a:p>
              <a:endParaRPr lang="en-US" dirty="0"/>
            </a:p>
          </p:txBody>
        </p:sp>
        <p:sp>
          <p:nvSpPr>
            <p:cNvPr id="31774" name="AutoShape 18"/>
            <p:cNvSpPr>
              <a:spLocks noChangeArrowheads="1"/>
            </p:cNvSpPr>
            <p:nvPr/>
          </p:nvSpPr>
          <p:spPr bwMode="auto">
            <a:xfrm>
              <a:off x="2964" y="3261"/>
              <a:ext cx="371" cy="478"/>
            </a:xfrm>
            <a:prstGeom prst="can">
              <a:avLst>
                <a:gd name="adj" fmla="val 29750"/>
              </a:avLst>
            </a:prstGeom>
            <a:solidFill>
              <a:schemeClr val="tx2"/>
            </a:solidFill>
            <a:ln w="12700">
              <a:solidFill>
                <a:schemeClr val="bg1"/>
              </a:solidFill>
              <a:round/>
              <a:headEnd/>
              <a:tailEnd/>
            </a:ln>
          </p:spPr>
          <p:txBody>
            <a:bodyPr wrap="none" anchor="ctr"/>
            <a:lstStyle/>
            <a:p>
              <a:endParaRPr lang="en-US" dirty="0"/>
            </a:p>
          </p:txBody>
        </p:sp>
        <p:sp>
          <p:nvSpPr>
            <p:cNvPr id="31775" name="Text Box 19"/>
            <p:cNvSpPr txBox="1">
              <a:spLocks noChangeArrowheads="1"/>
            </p:cNvSpPr>
            <p:nvPr/>
          </p:nvSpPr>
          <p:spPr bwMode="auto">
            <a:xfrm>
              <a:off x="3007" y="3021"/>
              <a:ext cx="321" cy="384"/>
            </a:xfrm>
            <a:prstGeom prst="rect">
              <a:avLst/>
            </a:prstGeom>
            <a:noFill/>
            <a:ln w="12700">
              <a:noFill/>
              <a:miter lim="800000"/>
              <a:headEnd/>
              <a:tailEnd/>
            </a:ln>
          </p:spPr>
          <p:txBody>
            <a:bodyPr wrap="square" lIns="0" rIns="0">
              <a:spAutoFit/>
            </a:bodyPr>
            <a:lstStyle/>
            <a:p>
              <a:pPr>
                <a:lnSpc>
                  <a:spcPct val="80000"/>
                </a:lnSpc>
                <a:buClr>
                  <a:schemeClr val="accent1"/>
                </a:buClr>
                <a:buFont typeface="ＭＳ Ｐゴシック" charset="-128"/>
                <a:buNone/>
              </a:pPr>
              <a:r>
                <a:rPr lang="en-US" sz="1400" dirty="0"/>
                <a:t>Save</a:t>
              </a:r>
              <a:br>
                <a:rPr lang="en-US" sz="1400" dirty="0"/>
              </a:br>
              <a:r>
                <a:rPr lang="en-US" sz="1400" dirty="0"/>
                <a:t>up to</a:t>
              </a:r>
              <a:br>
                <a:rPr lang="en-US" sz="1400" dirty="0"/>
              </a:br>
              <a:r>
                <a:rPr lang="en-US" sz="1400" dirty="0"/>
                <a:t>33%</a:t>
              </a:r>
            </a:p>
          </p:txBody>
        </p:sp>
      </p:grpSp>
      <p:grpSp>
        <p:nvGrpSpPr>
          <p:cNvPr id="5" name="Group 20"/>
          <p:cNvGrpSpPr>
            <a:grpSpLocks/>
          </p:cNvGrpSpPr>
          <p:nvPr/>
        </p:nvGrpSpPr>
        <p:grpSpPr bwMode="auto">
          <a:xfrm>
            <a:off x="5181601" y="687388"/>
            <a:ext cx="588963" cy="1066800"/>
            <a:chOff x="303" y="1152"/>
            <a:chExt cx="371" cy="672"/>
          </a:xfrm>
        </p:grpSpPr>
        <p:sp>
          <p:nvSpPr>
            <p:cNvPr id="31770" name="AutoShape 21"/>
            <p:cNvSpPr>
              <a:spLocks noChangeArrowheads="1"/>
            </p:cNvSpPr>
            <p:nvPr/>
          </p:nvSpPr>
          <p:spPr bwMode="auto">
            <a:xfrm>
              <a:off x="303" y="1152"/>
              <a:ext cx="371" cy="672"/>
            </a:xfrm>
            <a:prstGeom prst="can">
              <a:avLst>
                <a:gd name="adj" fmla="val 16176"/>
              </a:avLst>
            </a:prstGeom>
            <a:solidFill>
              <a:schemeClr val="accent1"/>
            </a:solidFill>
            <a:ln w="12700">
              <a:solidFill>
                <a:schemeClr val="bg1"/>
              </a:solidFill>
              <a:round/>
              <a:headEnd/>
              <a:tailEnd/>
            </a:ln>
          </p:spPr>
          <p:txBody>
            <a:bodyPr wrap="none" anchor="ctr"/>
            <a:lstStyle/>
            <a:p>
              <a:endParaRPr lang="en-US" dirty="0"/>
            </a:p>
          </p:txBody>
        </p:sp>
        <p:sp>
          <p:nvSpPr>
            <p:cNvPr id="31771" name="AutoShape 22"/>
            <p:cNvSpPr>
              <a:spLocks noChangeArrowheads="1"/>
            </p:cNvSpPr>
            <p:nvPr/>
          </p:nvSpPr>
          <p:spPr bwMode="auto">
            <a:xfrm>
              <a:off x="303" y="1641"/>
              <a:ext cx="371" cy="183"/>
            </a:xfrm>
            <a:prstGeom prst="can">
              <a:avLst>
                <a:gd name="adj" fmla="val 50000"/>
              </a:avLst>
            </a:prstGeom>
            <a:solidFill>
              <a:schemeClr val="tx2"/>
            </a:solidFill>
            <a:ln w="12700">
              <a:solidFill>
                <a:schemeClr val="bg1"/>
              </a:solidFill>
              <a:round/>
              <a:headEnd/>
              <a:tailEnd/>
            </a:ln>
          </p:spPr>
          <p:txBody>
            <a:bodyPr wrap="none" anchor="ctr"/>
            <a:lstStyle/>
            <a:p>
              <a:endParaRPr lang="en-US" dirty="0"/>
            </a:p>
          </p:txBody>
        </p:sp>
        <p:sp>
          <p:nvSpPr>
            <p:cNvPr id="31772" name="Text Box 23"/>
            <p:cNvSpPr txBox="1">
              <a:spLocks noChangeArrowheads="1"/>
            </p:cNvSpPr>
            <p:nvPr/>
          </p:nvSpPr>
          <p:spPr bwMode="auto">
            <a:xfrm>
              <a:off x="318" y="1205"/>
              <a:ext cx="321" cy="384"/>
            </a:xfrm>
            <a:prstGeom prst="rect">
              <a:avLst/>
            </a:prstGeom>
            <a:noFill/>
            <a:ln w="12700">
              <a:noFill/>
              <a:miter lim="800000"/>
              <a:headEnd/>
              <a:tailEnd/>
            </a:ln>
          </p:spPr>
          <p:txBody>
            <a:bodyPr wrap="square" lIns="0" rIns="0">
              <a:spAutoFit/>
            </a:bodyPr>
            <a:lstStyle/>
            <a:p>
              <a:pPr>
                <a:lnSpc>
                  <a:spcPct val="80000"/>
                </a:lnSpc>
                <a:buClr>
                  <a:schemeClr val="accent1"/>
                </a:buClr>
                <a:buFont typeface="ＭＳ Ｐゴシック" charset="-128"/>
                <a:buNone/>
              </a:pPr>
              <a:r>
                <a:rPr lang="en-US" sz="1400" dirty="0"/>
                <a:t>Save</a:t>
              </a:r>
              <a:br>
                <a:rPr lang="en-US" sz="1400" dirty="0"/>
              </a:br>
              <a:r>
                <a:rPr lang="en-US" sz="1400" dirty="0"/>
                <a:t>over</a:t>
              </a:r>
              <a:br>
                <a:rPr lang="en-US" sz="1400" dirty="0"/>
              </a:br>
              <a:r>
                <a:rPr lang="en-US" sz="1400" dirty="0"/>
                <a:t>80%</a:t>
              </a:r>
            </a:p>
          </p:txBody>
        </p:sp>
      </p:grpSp>
      <p:grpSp>
        <p:nvGrpSpPr>
          <p:cNvPr id="6" name="Group 24"/>
          <p:cNvGrpSpPr>
            <a:grpSpLocks/>
          </p:cNvGrpSpPr>
          <p:nvPr/>
        </p:nvGrpSpPr>
        <p:grpSpPr bwMode="auto">
          <a:xfrm>
            <a:off x="5181601" y="2130425"/>
            <a:ext cx="609601" cy="1066800"/>
            <a:chOff x="303" y="2875"/>
            <a:chExt cx="384" cy="672"/>
          </a:xfrm>
        </p:grpSpPr>
        <p:sp>
          <p:nvSpPr>
            <p:cNvPr id="31767" name="AutoShape 25"/>
            <p:cNvSpPr>
              <a:spLocks noChangeArrowheads="1"/>
            </p:cNvSpPr>
            <p:nvPr/>
          </p:nvSpPr>
          <p:spPr bwMode="auto">
            <a:xfrm>
              <a:off x="303" y="2875"/>
              <a:ext cx="371" cy="672"/>
            </a:xfrm>
            <a:prstGeom prst="can">
              <a:avLst>
                <a:gd name="adj" fmla="val 16176"/>
              </a:avLst>
            </a:prstGeom>
            <a:solidFill>
              <a:schemeClr val="accent1"/>
            </a:solidFill>
            <a:ln w="12700">
              <a:solidFill>
                <a:schemeClr val="bg1"/>
              </a:solidFill>
              <a:round/>
              <a:headEnd/>
              <a:tailEnd/>
            </a:ln>
          </p:spPr>
          <p:txBody>
            <a:bodyPr wrap="none" anchor="ctr"/>
            <a:lstStyle/>
            <a:p>
              <a:endParaRPr lang="en-US" dirty="0"/>
            </a:p>
          </p:txBody>
        </p:sp>
        <p:sp>
          <p:nvSpPr>
            <p:cNvPr id="31768" name="AutoShape 26"/>
            <p:cNvSpPr>
              <a:spLocks noChangeArrowheads="1"/>
            </p:cNvSpPr>
            <p:nvPr/>
          </p:nvSpPr>
          <p:spPr bwMode="auto">
            <a:xfrm>
              <a:off x="303" y="3364"/>
              <a:ext cx="371" cy="183"/>
            </a:xfrm>
            <a:prstGeom prst="can">
              <a:avLst>
                <a:gd name="adj" fmla="val 50000"/>
              </a:avLst>
            </a:prstGeom>
            <a:solidFill>
              <a:schemeClr val="tx2"/>
            </a:solidFill>
            <a:ln w="12700">
              <a:solidFill>
                <a:schemeClr val="bg1"/>
              </a:solidFill>
              <a:round/>
              <a:headEnd/>
              <a:tailEnd/>
            </a:ln>
          </p:spPr>
          <p:txBody>
            <a:bodyPr wrap="none" anchor="ctr"/>
            <a:lstStyle/>
            <a:p>
              <a:endParaRPr lang="en-US" dirty="0"/>
            </a:p>
          </p:txBody>
        </p:sp>
        <p:sp>
          <p:nvSpPr>
            <p:cNvPr id="31769" name="Text Box 27"/>
            <p:cNvSpPr txBox="1">
              <a:spLocks noChangeArrowheads="1"/>
            </p:cNvSpPr>
            <p:nvPr/>
          </p:nvSpPr>
          <p:spPr bwMode="auto">
            <a:xfrm>
              <a:off x="366" y="2928"/>
              <a:ext cx="321" cy="384"/>
            </a:xfrm>
            <a:prstGeom prst="rect">
              <a:avLst/>
            </a:prstGeom>
            <a:noFill/>
            <a:ln w="12700">
              <a:noFill/>
              <a:miter lim="800000"/>
              <a:headEnd/>
              <a:tailEnd/>
            </a:ln>
          </p:spPr>
          <p:txBody>
            <a:bodyPr wrap="square" lIns="0" rIns="0">
              <a:spAutoFit/>
            </a:bodyPr>
            <a:lstStyle/>
            <a:p>
              <a:pPr>
                <a:lnSpc>
                  <a:spcPct val="80000"/>
                </a:lnSpc>
                <a:buClr>
                  <a:schemeClr val="accent1"/>
                </a:buClr>
                <a:buFont typeface="ＭＳ Ｐゴシック" charset="-128"/>
                <a:buNone/>
              </a:pPr>
              <a:r>
                <a:rPr lang="en-US" sz="1400" dirty="0"/>
                <a:t>Save</a:t>
              </a:r>
              <a:br>
                <a:rPr lang="en-US" sz="1400" dirty="0"/>
              </a:br>
              <a:r>
                <a:rPr lang="en-US" sz="1400" dirty="0"/>
                <a:t>over</a:t>
              </a:r>
              <a:br>
                <a:rPr lang="en-US" sz="1400" dirty="0"/>
              </a:br>
              <a:r>
                <a:rPr lang="en-US" sz="1400" dirty="0"/>
                <a:t>80%</a:t>
              </a:r>
            </a:p>
          </p:txBody>
        </p:sp>
      </p:grpSp>
      <p:sp>
        <p:nvSpPr>
          <p:cNvPr id="31757" name="Text Box 29"/>
          <p:cNvSpPr txBox="1">
            <a:spLocks noChangeArrowheads="1"/>
          </p:cNvSpPr>
          <p:nvPr/>
        </p:nvSpPr>
        <p:spPr bwMode="auto">
          <a:xfrm>
            <a:off x="1565275" y="4684713"/>
            <a:ext cx="3390900" cy="1754326"/>
          </a:xfrm>
          <a:prstGeom prst="rect">
            <a:avLst/>
          </a:prstGeom>
          <a:noFill/>
          <a:ln w="12700">
            <a:noFill/>
            <a:miter lim="800000"/>
            <a:headEnd/>
            <a:tailEnd/>
          </a:ln>
        </p:spPr>
        <p:txBody>
          <a:bodyPr>
            <a:spAutoFit/>
          </a:bodyPr>
          <a:lstStyle/>
          <a:p>
            <a:pPr>
              <a:spcAft>
                <a:spcPct val="25000"/>
              </a:spcAft>
              <a:buClr>
                <a:schemeClr val="accent1"/>
              </a:buClr>
              <a:buFont typeface="ＭＳ Ｐゴシック" charset="-128"/>
              <a:buNone/>
            </a:pPr>
            <a:r>
              <a:rPr lang="en-US" dirty="0"/>
              <a:t>Thin Replication </a:t>
            </a:r>
            <a:br>
              <a:rPr lang="en-US" dirty="0"/>
            </a:br>
            <a:r>
              <a:rPr lang="en-US" dirty="0"/>
              <a:t>(</a:t>
            </a:r>
            <a:r>
              <a:rPr lang="en-US" dirty="0" smtClean="0"/>
              <a:t>SnapVault</a:t>
            </a:r>
            <a:r>
              <a:rPr lang="en-US" sz="1400" baseline="50000" dirty="0" smtClean="0"/>
              <a:t>®</a:t>
            </a:r>
            <a:r>
              <a:rPr lang="en-US" dirty="0"/>
              <a:t> </a:t>
            </a:r>
            <a:r>
              <a:rPr lang="en-US" dirty="0" smtClean="0"/>
              <a:t>and SnapMirror</a:t>
            </a:r>
            <a:r>
              <a:rPr lang="en-US" sz="1400" baseline="50000" dirty="0"/>
              <a:t>®</a:t>
            </a:r>
            <a:r>
              <a:rPr lang="en-US" dirty="0"/>
              <a:t>)</a:t>
            </a:r>
            <a:br>
              <a:rPr lang="en-US" dirty="0"/>
            </a:br>
            <a:r>
              <a:rPr lang="en-US" sz="1600" dirty="0"/>
              <a:t>Make data copies for disaster recovery and backup using a minimal amount of space.</a:t>
            </a:r>
          </a:p>
        </p:txBody>
      </p:sp>
      <p:grpSp>
        <p:nvGrpSpPr>
          <p:cNvPr id="7" name="Group 34"/>
          <p:cNvGrpSpPr>
            <a:grpSpLocks/>
          </p:cNvGrpSpPr>
          <p:nvPr/>
        </p:nvGrpSpPr>
        <p:grpSpPr bwMode="auto">
          <a:xfrm>
            <a:off x="887413" y="4867275"/>
            <a:ext cx="636587" cy="1066800"/>
            <a:chOff x="2975" y="1152"/>
            <a:chExt cx="401" cy="672"/>
          </a:xfrm>
        </p:grpSpPr>
        <p:sp>
          <p:nvSpPr>
            <p:cNvPr id="31764" name="AutoShape 35"/>
            <p:cNvSpPr>
              <a:spLocks noChangeArrowheads="1"/>
            </p:cNvSpPr>
            <p:nvPr/>
          </p:nvSpPr>
          <p:spPr bwMode="auto">
            <a:xfrm>
              <a:off x="2975" y="1152"/>
              <a:ext cx="371" cy="672"/>
            </a:xfrm>
            <a:prstGeom prst="can">
              <a:avLst>
                <a:gd name="adj" fmla="val 16176"/>
              </a:avLst>
            </a:prstGeom>
            <a:solidFill>
              <a:schemeClr val="accent1"/>
            </a:solidFill>
            <a:ln w="12700">
              <a:solidFill>
                <a:schemeClr val="bg1"/>
              </a:solidFill>
              <a:round/>
              <a:headEnd/>
              <a:tailEnd/>
            </a:ln>
          </p:spPr>
          <p:txBody>
            <a:bodyPr wrap="none" anchor="ctr"/>
            <a:lstStyle/>
            <a:p>
              <a:endParaRPr lang="en-US" dirty="0"/>
            </a:p>
          </p:txBody>
        </p:sp>
        <p:sp>
          <p:nvSpPr>
            <p:cNvPr id="31765" name="Text Box 36"/>
            <p:cNvSpPr txBox="1">
              <a:spLocks noChangeArrowheads="1"/>
            </p:cNvSpPr>
            <p:nvPr/>
          </p:nvSpPr>
          <p:spPr bwMode="auto">
            <a:xfrm>
              <a:off x="3007" y="1205"/>
              <a:ext cx="369" cy="384"/>
            </a:xfrm>
            <a:prstGeom prst="rect">
              <a:avLst/>
            </a:prstGeom>
            <a:noFill/>
            <a:ln w="12700">
              <a:noFill/>
              <a:miter lim="800000"/>
              <a:headEnd/>
              <a:tailEnd/>
            </a:ln>
          </p:spPr>
          <p:txBody>
            <a:bodyPr wrap="square" lIns="0" rIns="0">
              <a:spAutoFit/>
            </a:bodyPr>
            <a:lstStyle/>
            <a:p>
              <a:pPr>
                <a:lnSpc>
                  <a:spcPct val="80000"/>
                </a:lnSpc>
                <a:buClr>
                  <a:schemeClr val="accent1"/>
                </a:buClr>
                <a:buFont typeface="ＭＳ Ｐゴシック" charset="-128"/>
                <a:buNone/>
              </a:pPr>
              <a:r>
                <a:rPr lang="en-US" sz="1400" dirty="0"/>
                <a:t>Save</a:t>
              </a:r>
              <a:br>
                <a:rPr lang="en-US" sz="1400" dirty="0"/>
              </a:br>
              <a:r>
                <a:rPr lang="en-US" sz="1400" dirty="0"/>
                <a:t>up to</a:t>
              </a:r>
              <a:br>
                <a:rPr lang="en-US" sz="1400" dirty="0"/>
              </a:br>
              <a:r>
                <a:rPr lang="en-US" sz="1400" dirty="0"/>
                <a:t>95%</a:t>
              </a:r>
            </a:p>
          </p:txBody>
        </p:sp>
        <p:sp>
          <p:nvSpPr>
            <p:cNvPr id="31766" name="AutoShape 37"/>
            <p:cNvSpPr>
              <a:spLocks noChangeArrowheads="1"/>
            </p:cNvSpPr>
            <p:nvPr/>
          </p:nvSpPr>
          <p:spPr bwMode="auto">
            <a:xfrm>
              <a:off x="2975" y="1737"/>
              <a:ext cx="371" cy="87"/>
            </a:xfrm>
            <a:prstGeom prst="can">
              <a:avLst>
                <a:gd name="adj" fmla="val 50000"/>
              </a:avLst>
            </a:prstGeom>
            <a:solidFill>
              <a:schemeClr val="tx2"/>
            </a:solidFill>
            <a:ln w="12700">
              <a:solidFill>
                <a:schemeClr val="bg1"/>
              </a:solidFill>
              <a:round/>
              <a:headEnd/>
              <a:tailEnd/>
            </a:ln>
          </p:spPr>
          <p:txBody>
            <a:bodyPr wrap="none" anchor="ctr"/>
            <a:lstStyle/>
            <a:p>
              <a:endParaRPr lang="en-US" dirty="0"/>
            </a:p>
          </p:txBody>
        </p:sp>
      </p:grpSp>
      <p:sp>
        <p:nvSpPr>
          <p:cNvPr id="31759" name="Rectangle 7"/>
          <p:cNvSpPr>
            <a:spLocks noChangeArrowheads="1"/>
          </p:cNvSpPr>
          <p:nvPr/>
        </p:nvSpPr>
        <p:spPr bwMode="auto">
          <a:xfrm>
            <a:off x="5930900" y="5068888"/>
            <a:ext cx="2895600" cy="1219200"/>
          </a:xfrm>
          <a:prstGeom prst="rect">
            <a:avLst/>
          </a:prstGeom>
          <a:noFill/>
          <a:ln w="9525">
            <a:noFill/>
            <a:miter lim="800000"/>
            <a:headEnd/>
            <a:tailEnd/>
          </a:ln>
        </p:spPr>
        <p:txBody>
          <a:bodyPr/>
          <a:lstStyle/>
          <a:p>
            <a:pPr eaLnBrk="0" hangingPunct="0">
              <a:spcAft>
                <a:spcPct val="25000"/>
              </a:spcAft>
              <a:buClr>
                <a:schemeClr val="accent1"/>
              </a:buClr>
              <a:buFont typeface="Webdings" charset="2"/>
              <a:buNone/>
            </a:pPr>
            <a:r>
              <a:rPr lang="en-US" dirty="0"/>
              <a:t>Data Compression</a:t>
            </a:r>
            <a:r>
              <a:rPr lang="en-US" sz="2800" dirty="0"/>
              <a:t/>
            </a:r>
            <a:br>
              <a:rPr lang="en-US" sz="2800" dirty="0"/>
            </a:br>
            <a:r>
              <a:rPr lang="en-US" sz="1600" dirty="0" smtClean="0"/>
              <a:t>Removes redundant data patterns in </a:t>
            </a:r>
            <a:r>
              <a:rPr lang="en-US" sz="1600" dirty="0"/>
              <a:t>primary and secondary storage.</a:t>
            </a:r>
          </a:p>
        </p:txBody>
      </p:sp>
      <p:grpSp>
        <p:nvGrpSpPr>
          <p:cNvPr id="8" name="Group 8"/>
          <p:cNvGrpSpPr>
            <a:grpSpLocks/>
          </p:cNvGrpSpPr>
          <p:nvPr/>
        </p:nvGrpSpPr>
        <p:grpSpPr bwMode="auto">
          <a:xfrm>
            <a:off x="5222876" y="5143500"/>
            <a:ext cx="588963" cy="1066800"/>
            <a:chOff x="2975" y="1152"/>
            <a:chExt cx="371" cy="672"/>
          </a:xfrm>
        </p:grpSpPr>
        <p:sp>
          <p:nvSpPr>
            <p:cNvPr id="31761" name="AutoShape 9"/>
            <p:cNvSpPr>
              <a:spLocks noChangeArrowheads="1"/>
            </p:cNvSpPr>
            <p:nvPr/>
          </p:nvSpPr>
          <p:spPr bwMode="auto">
            <a:xfrm>
              <a:off x="2975" y="1152"/>
              <a:ext cx="371" cy="672"/>
            </a:xfrm>
            <a:prstGeom prst="can">
              <a:avLst>
                <a:gd name="adj" fmla="val 16176"/>
              </a:avLst>
            </a:prstGeom>
            <a:solidFill>
              <a:schemeClr val="accent1"/>
            </a:solidFill>
            <a:ln w="12700">
              <a:solidFill>
                <a:schemeClr val="bg1"/>
              </a:solidFill>
              <a:round/>
              <a:headEnd/>
              <a:tailEnd/>
            </a:ln>
          </p:spPr>
          <p:txBody>
            <a:bodyPr wrap="none" anchor="ctr"/>
            <a:lstStyle/>
            <a:p>
              <a:endParaRPr lang="en-US" dirty="0"/>
            </a:p>
          </p:txBody>
        </p:sp>
        <p:sp>
          <p:nvSpPr>
            <p:cNvPr id="31762" name="Text Box 10"/>
            <p:cNvSpPr txBox="1">
              <a:spLocks noChangeArrowheads="1"/>
            </p:cNvSpPr>
            <p:nvPr/>
          </p:nvSpPr>
          <p:spPr bwMode="auto">
            <a:xfrm>
              <a:off x="3007" y="1205"/>
              <a:ext cx="326" cy="388"/>
            </a:xfrm>
            <a:prstGeom prst="rect">
              <a:avLst/>
            </a:prstGeom>
            <a:noFill/>
            <a:ln w="12700">
              <a:noFill/>
              <a:miter lim="800000"/>
              <a:headEnd/>
              <a:tailEnd/>
            </a:ln>
          </p:spPr>
          <p:txBody>
            <a:bodyPr wrap="square" lIns="0" rIns="0">
              <a:spAutoFit/>
            </a:bodyPr>
            <a:lstStyle/>
            <a:p>
              <a:pPr>
                <a:lnSpc>
                  <a:spcPct val="80000"/>
                </a:lnSpc>
                <a:buClr>
                  <a:schemeClr val="accent1"/>
                </a:buClr>
                <a:buFont typeface="ＭＳ Ｐゴシック" charset="-128"/>
                <a:buNone/>
              </a:pPr>
              <a:r>
                <a:rPr lang="en-US" sz="1400" dirty="0"/>
                <a:t>Save</a:t>
              </a:r>
              <a:br>
                <a:rPr lang="en-US" sz="1400" dirty="0"/>
              </a:br>
              <a:r>
                <a:rPr lang="en-US" sz="1400" dirty="0"/>
                <a:t>up to</a:t>
              </a:r>
              <a:br>
                <a:rPr lang="en-US" sz="1400" dirty="0"/>
              </a:br>
              <a:r>
                <a:rPr lang="en-US" sz="1400" dirty="0" smtClean="0"/>
                <a:t>87%</a:t>
              </a:r>
              <a:endParaRPr lang="en-US" sz="1400" dirty="0"/>
            </a:p>
          </p:txBody>
        </p:sp>
        <p:sp>
          <p:nvSpPr>
            <p:cNvPr id="31763" name="AutoShape 11"/>
            <p:cNvSpPr>
              <a:spLocks noChangeArrowheads="1"/>
            </p:cNvSpPr>
            <p:nvPr/>
          </p:nvSpPr>
          <p:spPr bwMode="auto">
            <a:xfrm>
              <a:off x="2975" y="1704"/>
              <a:ext cx="371" cy="120"/>
            </a:xfrm>
            <a:prstGeom prst="can">
              <a:avLst>
                <a:gd name="adj" fmla="val 50000"/>
              </a:avLst>
            </a:prstGeom>
            <a:solidFill>
              <a:schemeClr val="tx2"/>
            </a:solidFill>
            <a:ln w="12700">
              <a:solidFill>
                <a:schemeClr val="bg1"/>
              </a:solidFill>
              <a:round/>
              <a:headEnd/>
              <a:tailEnd/>
            </a:ln>
          </p:spPr>
          <p:txBody>
            <a:bodyPr wrap="none" anchor="ctr"/>
            <a:lstStyle/>
            <a:p>
              <a:endParaRPr lang="en-US" dirty="0"/>
            </a:p>
          </p:txBody>
        </p:sp>
      </p:grpSp>
      <p:sp>
        <p:nvSpPr>
          <p:cNvPr id="38" name="Slide Number Placeholder 2"/>
          <p:cNvSpPr>
            <a:spLocks noGrp="1"/>
          </p:cNvSpPr>
          <p:nvPr>
            <p:ph type="sldNum" sz="quarter" idx="10"/>
          </p:nvPr>
        </p:nvSpPr>
        <p:spPr>
          <a:xfrm>
            <a:off x="8207597" y="6539817"/>
            <a:ext cx="685800" cy="228600"/>
          </a:xfrm>
        </p:spPr>
        <p:txBody>
          <a:bodyPr/>
          <a:lstStyle/>
          <a:p>
            <a:fld id="{E440D435-7DA4-43AC-9C3F-253C78FDBD1F}" type="slidenum">
              <a:rPr lang="en-US" smtClean="0"/>
              <a:pPr/>
              <a:t>27</a:t>
            </a:fld>
            <a:endParaRPr lang="en-US" dirty="0"/>
          </a:p>
        </p:txBody>
      </p:sp>
      <p:sp>
        <p:nvSpPr>
          <p:cNvPr id="39" name="Rectangle 38"/>
          <p:cNvSpPr/>
          <p:nvPr/>
        </p:nvSpPr>
        <p:spPr bwMode="auto">
          <a:xfrm>
            <a:off x="609600" y="1219200"/>
            <a:ext cx="4343400" cy="5257800"/>
          </a:xfrm>
          <a:prstGeom prst="rect">
            <a:avLst/>
          </a:prstGeom>
          <a:solidFill>
            <a:schemeClr val="bg1">
              <a:alpha val="86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40" name="Rectangle 39"/>
          <p:cNvSpPr/>
          <p:nvPr/>
        </p:nvSpPr>
        <p:spPr bwMode="auto">
          <a:xfrm>
            <a:off x="4800600" y="1828800"/>
            <a:ext cx="4343400" cy="4495800"/>
          </a:xfrm>
          <a:prstGeom prst="rect">
            <a:avLst/>
          </a:prstGeom>
          <a:solidFill>
            <a:schemeClr val="bg1">
              <a:alpha val="86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77938D5-676B-4424-8B52-343AF2A1253B}" type="slidenum">
              <a:rPr lang="en-US" smtClean="0"/>
              <a:pPr>
                <a:defRPr/>
              </a:pPr>
              <a:t>28</a:t>
            </a:fld>
            <a:endParaRPr lang="en-US"/>
          </a:p>
        </p:txBody>
      </p:sp>
      <p:sp>
        <p:nvSpPr>
          <p:cNvPr id="6" name="Title 5"/>
          <p:cNvSpPr>
            <a:spLocks noGrp="1"/>
          </p:cNvSpPr>
          <p:nvPr>
            <p:ph type="title"/>
          </p:nvPr>
        </p:nvSpPr>
        <p:spPr/>
        <p:txBody>
          <a:bodyPr/>
          <a:lstStyle/>
          <a:p>
            <a:r>
              <a:rPr lang="en-US" dirty="0" err="1" smtClean="0"/>
              <a:t>SnapShot</a:t>
            </a:r>
            <a:r>
              <a:rPr lang="en-US" sz="3200" baseline="30000" dirty="0" err="1" smtClean="0"/>
              <a:t>TM</a:t>
            </a:r>
            <a:endParaRPr lang="en-US" baseline="300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2"/>
          <p:cNvSpPr>
            <a:spLocks noGrp="1" noChangeArrowheads="1"/>
          </p:cNvSpPr>
          <p:nvPr>
            <p:ph type="title"/>
          </p:nvPr>
        </p:nvSpPr>
        <p:spPr/>
        <p:txBody>
          <a:bodyPr/>
          <a:lstStyle/>
          <a:p>
            <a:pPr eaLnBrk="1" hangingPunct="1"/>
            <a:r>
              <a:rPr lang="en-US" dirty="0" smtClean="0"/>
              <a:t>NetApp Snapshot Technology</a:t>
            </a:r>
            <a:br>
              <a:rPr lang="en-US" dirty="0" smtClean="0"/>
            </a:br>
            <a:r>
              <a:rPr lang="en-US" sz="2600" b="0" i="1" dirty="0" smtClean="0"/>
              <a:t>Instant zero-space copy</a:t>
            </a:r>
          </a:p>
        </p:txBody>
      </p:sp>
      <p:sp>
        <p:nvSpPr>
          <p:cNvPr id="84995" name="Rectangle 13"/>
          <p:cNvSpPr>
            <a:spLocks noGrp="1" noChangeArrowheads="1"/>
          </p:cNvSpPr>
          <p:nvPr>
            <p:ph idx="1"/>
          </p:nvPr>
        </p:nvSpPr>
        <p:spPr/>
        <p:txBody>
          <a:bodyPr/>
          <a:lstStyle/>
          <a:p>
            <a:pPr eaLnBrk="1" hangingPunct="1"/>
            <a:r>
              <a:rPr lang="en-US" sz="2400" dirty="0" smtClean="0"/>
              <a:t>Snapshot technology is a core feature of the storage system’s WAFL file system</a:t>
            </a:r>
          </a:p>
          <a:p>
            <a:pPr eaLnBrk="1" hangingPunct="1"/>
            <a:r>
              <a:rPr lang="en-US" sz="2400" dirty="0" smtClean="0"/>
              <a:t>NetApp</a:t>
            </a:r>
            <a:r>
              <a:rPr lang="en-US" sz="2400" baseline="30000" dirty="0" smtClean="0"/>
              <a:t>®</a:t>
            </a:r>
            <a:r>
              <a:rPr lang="en-US" sz="2400" dirty="0" smtClean="0"/>
              <a:t> WAFL</a:t>
            </a:r>
            <a:r>
              <a:rPr lang="en-US" sz="2400" baseline="30000" dirty="0" smtClean="0"/>
              <a:t>®</a:t>
            </a:r>
            <a:r>
              <a:rPr lang="en-US" sz="2400" dirty="0" smtClean="0"/>
              <a:t> writes all data to available free space without writing over the previous data</a:t>
            </a:r>
          </a:p>
          <a:p>
            <a:pPr eaLnBrk="1" hangingPunct="1"/>
            <a:r>
              <a:rPr lang="en-US" sz="2400" dirty="0" smtClean="0"/>
              <a:t>Creating a Snapshot™ copy involves merely retaining pointers to the original data blocks</a:t>
            </a:r>
          </a:p>
          <a:p>
            <a:pPr eaLnBrk="1" hangingPunct="1"/>
            <a:r>
              <a:rPr lang="en-US" sz="2400" dirty="0" smtClean="0"/>
              <a:t>Performance impact is near zero because no additional disk operations are required beyond normal write behavior</a:t>
            </a:r>
          </a:p>
          <a:p>
            <a:pPr eaLnBrk="1" hangingPunct="1"/>
            <a:r>
              <a:rPr lang="en-US" sz="2400" dirty="0" smtClean="0"/>
              <a:t>Space is efficient because only new data written takes up incremental space on disk</a:t>
            </a:r>
          </a:p>
          <a:p>
            <a:pPr eaLnBrk="1" hangingPunct="1"/>
            <a:r>
              <a:rPr lang="en-US" sz="2400" dirty="0" smtClean="0"/>
              <a:t>Each volume can contain up to 255 Snapshot copies</a:t>
            </a:r>
          </a:p>
          <a:p>
            <a:pPr eaLnBrk="1" hangingPunct="1"/>
            <a:endParaRPr lang="en-US" sz="2400" dirty="0" smtClean="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169987" y="352425"/>
            <a:ext cx="7240587" cy="714375"/>
          </a:xfrm>
        </p:spPr>
        <p:txBody>
          <a:bodyPr/>
          <a:lstStyle/>
          <a:p>
            <a:r>
              <a:rPr lang="en-US" dirty="0" smtClean="0"/>
              <a:t>Rely on NetApp Storage Solutions</a:t>
            </a:r>
          </a:p>
        </p:txBody>
      </p:sp>
      <p:sp>
        <p:nvSpPr>
          <p:cNvPr id="18" name="Content Placeholder 17"/>
          <p:cNvSpPr>
            <a:spLocks noGrp="1"/>
          </p:cNvSpPr>
          <p:nvPr>
            <p:ph idx="1"/>
          </p:nvPr>
        </p:nvSpPr>
        <p:spPr>
          <a:xfrm>
            <a:off x="3944938" y="1411288"/>
            <a:ext cx="3878262" cy="3741737"/>
          </a:xfrm>
        </p:spPr>
        <p:txBody>
          <a:bodyPr/>
          <a:lstStyle/>
          <a:p>
            <a:pPr marL="339725" indent="-339725" eaLnBrk="1" hangingPunct="1">
              <a:lnSpc>
                <a:spcPts val="4200"/>
              </a:lnSpc>
              <a:spcBef>
                <a:spcPct val="25000"/>
              </a:spcBef>
              <a:buFont typeface="Wingdings 2" pitchFamily="18" charset="2"/>
              <a:buNone/>
              <a:defRPr/>
            </a:pPr>
            <a:r>
              <a:rPr lang="en-US" sz="2000" dirty="0" smtClean="0"/>
              <a:t>300 million active accounts</a:t>
            </a:r>
          </a:p>
          <a:p>
            <a:pPr marL="339725" indent="-339725" eaLnBrk="1" hangingPunct="1">
              <a:lnSpc>
                <a:spcPts val="4200"/>
              </a:lnSpc>
              <a:spcBef>
                <a:spcPct val="25000"/>
              </a:spcBef>
              <a:buFont typeface="Wingdings 2" pitchFamily="18" charset="2"/>
              <a:buNone/>
              <a:defRPr/>
            </a:pPr>
            <a:r>
              <a:rPr lang="en-US" sz="2000" dirty="0" smtClean="0"/>
              <a:t>100–200 million users</a:t>
            </a:r>
          </a:p>
          <a:p>
            <a:pPr marL="339725" indent="-339725" eaLnBrk="1" hangingPunct="1">
              <a:lnSpc>
                <a:spcPts val="4200"/>
              </a:lnSpc>
              <a:spcBef>
                <a:spcPct val="25000"/>
              </a:spcBef>
              <a:buFont typeface="Wingdings 2" pitchFamily="18" charset="2"/>
              <a:buNone/>
              <a:defRPr/>
            </a:pPr>
            <a:r>
              <a:rPr lang="en-US" sz="2000" dirty="0" smtClean="0"/>
              <a:t>200 million active users</a:t>
            </a:r>
          </a:p>
          <a:p>
            <a:pPr marL="339725" indent="-339725" eaLnBrk="1" hangingPunct="1">
              <a:lnSpc>
                <a:spcPts val="4200"/>
              </a:lnSpc>
              <a:spcBef>
                <a:spcPct val="25000"/>
              </a:spcBef>
              <a:buFont typeface="Wingdings 2" pitchFamily="18" charset="2"/>
              <a:buNone/>
              <a:defRPr/>
            </a:pPr>
            <a:r>
              <a:rPr lang="en-US" sz="2000" dirty="0" smtClean="0"/>
              <a:t>290 million reservations/month</a:t>
            </a:r>
          </a:p>
          <a:p>
            <a:pPr marL="339725" indent="-339725" eaLnBrk="1" hangingPunct="1">
              <a:lnSpc>
                <a:spcPts val="4200"/>
              </a:lnSpc>
              <a:spcBef>
                <a:spcPct val="25000"/>
              </a:spcBef>
              <a:buFont typeface="Wingdings 2" pitchFamily="18" charset="2"/>
              <a:buNone/>
              <a:defRPr/>
            </a:pPr>
            <a:r>
              <a:rPr lang="en-US" sz="2000" dirty="0" smtClean="0"/>
              <a:t>46 million users</a:t>
            </a:r>
          </a:p>
          <a:p>
            <a:pPr marL="339725" indent="-339725" eaLnBrk="1" hangingPunct="1">
              <a:lnSpc>
                <a:spcPts val="4200"/>
              </a:lnSpc>
              <a:spcBef>
                <a:spcPct val="25000"/>
              </a:spcBef>
              <a:buFont typeface="Wingdings 2" pitchFamily="18" charset="2"/>
              <a:buNone/>
              <a:defRPr/>
            </a:pPr>
            <a:r>
              <a:rPr lang="en-US" sz="2000" dirty="0" smtClean="0"/>
              <a:t>1.3 million e-mail accounts</a:t>
            </a:r>
          </a:p>
          <a:p>
            <a:pPr>
              <a:defRPr/>
            </a:pPr>
            <a:endParaRPr lang="en-US" sz="2000" dirty="0"/>
          </a:p>
        </p:txBody>
      </p:sp>
      <p:sp>
        <p:nvSpPr>
          <p:cNvPr id="2560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1FF80F23-A5EF-464B-A2A9-384889B398FC}" type="slidenum">
              <a:rPr lang="en-US" sz="1000" smtClean="0"/>
              <a:pPr eaLnBrk="1" hangingPunct="1"/>
              <a:t>3</a:t>
            </a:fld>
            <a:endParaRPr lang="en-US" sz="1000" smtClean="0"/>
          </a:p>
        </p:txBody>
      </p:sp>
      <p:sp>
        <p:nvSpPr>
          <p:cNvPr id="25605" name="Footer Placeholder 4"/>
          <p:cNvSpPr>
            <a:spLocks noGrp="1"/>
          </p:cNvSpPr>
          <p:nvPr>
            <p:ph type="ftr" sz="quarter" idx="4294967295"/>
          </p:nvPr>
        </p:nvSpPr>
        <p:spPr>
          <a:xfrm>
            <a:off x="2825750" y="6276975"/>
            <a:ext cx="3648075"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1000" smtClean="0"/>
              <a:t>NetApp Confidential – Limited Use</a:t>
            </a:r>
          </a:p>
        </p:txBody>
      </p:sp>
      <p:grpSp>
        <p:nvGrpSpPr>
          <p:cNvPr id="25606" name="Group 36"/>
          <p:cNvGrpSpPr>
            <a:grpSpLocks/>
          </p:cNvGrpSpPr>
          <p:nvPr/>
        </p:nvGrpSpPr>
        <p:grpSpPr bwMode="auto">
          <a:xfrm>
            <a:off x="1100138" y="1665288"/>
            <a:ext cx="2706687" cy="3478212"/>
            <a:chOff x="1100833" y="1665185"/>
            <a:chExt cx="2706671" cy="3477755"/>
          </a:xfrm>
        </p:grpSpPr>
        <p:pic>
          <p:nvPicPr>
            <p:cNvPr id="25614" name="Picture 2" descr="C:\Documents and Settings\cary\My Documents\Logos\Yahoo mai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5013" y="1665185"/>
              <a:ext cx="1793176" cy="30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5" name="Picture 3" descr="C:\Documents and Settings\cary\My Documents\Logos\Navitaire 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08821" y="3463152"/>
              <a:ext cx="1864246" cy="384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6" name="Picture 4"/>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98528" y="4537934"/>
              <a:ext cx="1827415" cy="605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7" name="Picture 6"/>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30531" y="3985691"/>
              <a:ext cx="1859086" cy="4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8" name="TextBox 23"/>
            <p:cNvSpPr txBox="1">
              <a:spLocks noChangeArrowheads="1"/>
            </p:cNvSpPr>
            <p:nvPr/>
          </p:nvSpPr>
          <p:spPr bwMode="auto">
            <a:xfrm>
              <a:off x="1137041" y="2181053"/>
              <a:ext cx="19552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1800" b="1">
                  <a:solidFill>
                    <a:schemeClr val="tx2"/>
                  </a:solidFill>
                </a:rPr>
                <a:t>“Music Service”</a:t>
              </a:r>
            </a:p>
          </p:txBody>
        </p:sp>
        <p:sp>
          <p:nvSpPr>
            <p:cNvPr id="25619" name="TextBox 24"/>
            <p:cNvSpPr txBox="1">
              <a:spLocks noChangeArrowheads="1"/>
            </p:cNvSpPr>
            <p:nvPr/>
          </p:nvSpPr>
          <p:spPr bwMode="auto">
            <a:xfrm>
              <a:off x="1100833" y="2747445"/>
              <a:ext cx="20703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1800" b="1">
                  <a:solidFill>
                    <a:schemeClr val="tx2"/>
                  </a:solidFill>
                </a:rPr>
                <a:t>“Social Network”</a:t>
              </a:r>
            </a:p>
          </p:txBody>
        </p:sp>
        <p:sp>
          <p:nvSpPr>
            <p:cNvPr id="26" name="Isosceles Triangle 25"/>
            <p:cNvSpPr/>
            <p:nvPr/>
          </p:nvSpPr>
          <p:spPr bwMode="auto">
            <a:xfrm rot="5400000">
              <a:off x="3624956" y="1708033"/>
              <a:ext cx="219046" cy="146049"/>
            </a:xfrm>
            <a:prstGeom prst="triangle">
              <a:avLst/>
            </a:prstGeom>
            <a:solidFill>
              <a:schemeClr val="accent3"/>
            </a:solidFill>
            <a:ln w="9525" cap="flat" cmpd="sng" algn="ctr">
              <a:noFill/>
              <a:prstDash val="solid"/>
              <a:round/>
              <a:headEnd type="none" w="med" len="med"/>
              <a:tailEnd type="none" w="med" len="med"/>
            </a:ln>
            <a:effectLst/>
          </p:spPr>
          <p:txBody>
            <a:bodyPr wrap="none" anchor="ctr"/>
            <a:lstStyle/>
            <a:p>
              <a:pPr algn="ctr">
                <a:buClr>
                  <a:schemeClr val="accent2"/>
                </a:buClr>
                <a:buFont typeface="Wingdings 2" pitchFamily="18" charset="2"/>
                <a:buNone/>
                <a:defRPr/>
              </a:pPr>
              <a:endParaRPr lang="en-US" dirty="0"/>
            </a:p>
          </p:txBody>
        </p:sp>
        <p:sp>
          <p:nvSpPr>
            <p:cNvPr id="27" name="Isosceles Triangle 26"/>
            <p:cNvSpPr/>
            <p:nvPr/>
          </p:nvSpPr>
          <p:spPr bwMode="auto">
            <a:xfrm rot="5400000">
              <a:off x="3624956" y="2308029"/>
              <a:ext cx="219046" cy="146049"/>
            </a:xfrm>
            <a:prstGeom prst="triangle">
              <a:avLst/>
            </a:prstGeom>
            <a:solidFill>
              <a:schemeClr val="accent3"/>
            </a:solidFill>
            <a:ln w="9525" cap="flat" cmpd="sng" algn="ctr">
              <a:noFill/>
              <a:prstDash val="solid"/>
              <a:round/>
              <a:headEnd type="none" w="med" len="med"/>
              <a:tailEnd type="none" w="med" len="med"/>
            </a:ln>
            <a:effectLst/>
          </p:spPr>
          <p:txBody>
            <a:bodyPr wrap="none" anchor="ctr"/>
            <a:lstStyle/>
            <a:p>
              <a:pPr algn="ctr">
                <a:buClr>
                  <a:schemeClr val="accent2"/>
                </a:buClr>
                <a:buFont typeface="Wingdings 2" pitchFamily="18" charset="2"/>
                <a:buNone/>
                <a:defRPr/>
              </a:pPr>
              <a:endParaRPr lang="en-US" dirty="0"/>
            </a:p>
          </p:txBody>
        </p:sp>
        <p:sp>
          <p:nvSpPr>
            <p:cNvPr id="28" name="Isosceles Triangle 27"/>
            <p:cNvSpPr/>
            <p:nvPr/>
          </p:nvSpPr>
          <p:spPr bwMode="auto">
            <a:xfrm rot="5400000">
              <a:off x="3624956" y="2917549"/>
              <a:ext cx="219046" cy="146049"/>
            </a:xfrm>
            <a:prstGeom prst="triangle">
              <a:avLst/>
            </a:prstGeom>
            <a:solidFill>
              <a:schemeClr val="accent3"/>
            </a:solidFill>
            <a:ln w="9525" cap="flat" cmpd="sng" algn="ctr">
              <a:noFill/>
              <a:prstDash val="solid"/>
              <a:round/>
              <a:headEnd type="none" w="med" len="med"/>
              <a:tailEnd type="none" w="med" len="med"/>
            </a:ln>
            <a:effectLst/>
          </p:spPr>
          <p:txBody>
            <a:bodyPr wrap="none" anchor="ctr"/>
            <a:lstStyle/>
            <a:p>
              <a:pPr algn="ctr">
                <a:buClr>
                  <a:schemeClr val="accent2"/>
                </a:buClr>
                <a:buFont typeface="Wingdings 2" pitchFamily="18" charset="2"/>
                <a:buNone/>
                <a:defRPr/>
              </a:pPr>
              <a:endParaRPr lang="en-US" dirty="0"/>
            </a:p>
          </p:txBody>
        </p:sp>
        <p:sp>
          <p:nvSpPr>
            <p:cNvPr id="29" name="Isosceles Triangle 28"/>
            <p:cNvSpPr/>
            <p:nvPr/>
          </p:nvSpPr>
          <p:spPr bwMode="auto">
            <a:xfrm rot="5400000">
              <a:off x="3624956" y="3533418"/>
              <a:ext cx="219046" cy="146049"/>
            </a:xfrm>
            <a:prstGeom prst="triangle">
              <a:avLst/>
            </a:prstGeom>
            <a:solidFill>
              <a:schemeClr val="accent3"/>
            </a:solidFill>
            <a:ln w="9525" cap="flat" cmpd="sng" algn="ctr">
              <a:noFill/>
              <a:prstDash val="solid"/>
              <a:round/>
              <a:headEnd type="none" w="med" len="med"/>
              <a:tailEnd type="none" w="med" len="med"/>
            </a:ln>
            <a:effectLst/>
          </p:spPr>
          <p:txBody>
            <a:bodyPr wrap="none" anchor="ctr"/>
            <a:lstStyle/>
            <a:p>
              <a:pPr algn="ctr">
                <a:buClr>
                  <a:schemeClr val="accent2"/>
                </a:buClr>
                <a:buFont typeface="Wingdings 2" pitchFamily="18" charset="2"/>
                <a:buNone/>
                <a:defRPr/>
              </a:pPr>
              <a:endParaRPr lang="en-US" dirty="0"/>
            </a:p>
          </p:txBody>
        </p:sp>
        <p:sp>
          <p:nvSpPr>
            <p:cNvPr id="30" name="Isosceles Triangle 29"/>
            <p:cNvSpPr/>
            <p:nvPr/>
          </p:nvSpPr>
          <p:spPr bwMode="auto">
            <a:xfrm rot="5400000">
              <a:off x="3624956" y="4169922"/>
              <a:ext cx="219046" cy="146049"/>
            </a:xfrm>
            <a:prstGeom prst="triangle">
              <a:avLst/>
            </a:prstGeom>
            <a:solidFill>
              <a:schemeClr val="accent3"/>
            </a:solidFill>
            <a:ln w="9525" cap="flat" cmpd="sng" algn="ctr">
              <a:noFill/>
              <a:prstDash val="solid"/>
              <a:round/>
              <a:headEnd type="none" w="med" len="med"/>
              <a:tailEnd type="none" w="med" len="med"/>
            </a:ln>
            <a:effectLst/>
          </p:spPr>
          <p:txBody>
            <a:bodyPr wrap="none" anchor="ctr"/>
            <a:lstStyle/>
            <a:p>
              <a:pPr algn="ctr">
                <a:buClr>
                  <a:schemeClr val="accent2"/>
                </a:buClr>
                <a:buFont typeface="Wingdings 2" pitchFamily="18" charset="2"/>
                <a:buNone/>
                <a:defRPr/>
              </a:pPr>
              <a:endParaRPr lang="en-US" dirty="0"/>
            </a:p>
          </p:txBody>
        </p:sp>
        <p:sp>
          <p:nvSpPr>
            <p:cNvPr id="31" name="Isosceles Triangle 30"/>
            <p:cNvSpPr/>
            <p:nvPr/>
          </p:nvSpPr>
          <p:spPr bwMode="auto">
            <a:xfrm rot="5400000">
              <a:off x="3624956" y="4774680"/>
              <a:ext cx="219046" cy="146049"/>
            </a:xfrm>
            <a:prstGeom prst="triangle">
              <a:avLst/>
            </a:prstGeom>
            <a:solidFill>
              <a:schemeClr val="accent3"/>
            </a:solidFill>
            <a:ln w="9525" cap="flat" cmpd="sng" algn="ctr">
              <a:noFill/>
              <a:prstDash val="solid"/>
              <a:round/>
              <a:headEnd type="none" w="med" len="med"/>
              <a:tailEnd type="none" w="med" len="med"/>
            </a:ln>
            <a:effectLst/>
          </p:spPr>
          <p:txBody>
            <a:bodyPr wrap="none" anchor="ctr"/>
            <a:lstStyle/>
            <a:p>
              <a:pPr algn="ctr">
                <a:buClr>
                  <a:schemeClr val="accent2"/>
                </a:buClr>
                <a:buFont typeface="Wingdings 2" pitchFamily="18" charset="2"/>
                <a:buNone/>
                <a:defRPr/>
              </a:pPr>
              <a:endParaRPr lang="en-US" dirty="0"/>
            </a:p>
          </p:txBody>
        </p:sp>
      </p:grpSp>
      <p:sp>
        <p:nvSpPr>
          <p:cNvPr id="23" name="Rectangle 22"/>
          <p:cNvSpPr/>
          <p:nvPr/>
        </p:nvSpPr>
        <p:spPr bwMode="auto">
          <a:xfrm>
            <a:off x="1198563" y="5226050"/>
            <a:ext cx="7212012" cy="685800"/>
          </a:xfrm>
          <a:prstGeom prst="rect">
            <a:avLst/>
          </a:prstGeom>
          <a:solidFill>
            <a:schemeClr val="accent3"/>
          </a:solidFill>
          <a:ln w="9525" cap="flat" cmpd="sng" algn="ctr">
            <a:noFill/>
            <a:prstDash val="solid"/>
            <a:round/>
            <a:headEnd type="none" w="med" len="med"/>
            <a:tailEnd type="none" w="med" len="med"/>
          </a:ln>
          <a:effectLst/>
        </p:spPr>
        <p:txBody>
          <a:bodyPr wrap="none" anchor="ctr"/>
          <a:lstStyle/>
          <a:p>
            <a:pPr algn="ctr">
              <a:buClr>
                <a:schemeClr val="accent2"/>
              </a:buClr>
              <a:buFont typeface="Wingdings 2" pitchFamily="18" charset="2"/>
              <a:buNone/>
              <a:defRPr/>
            </a:pPr>
            <a:r>
              <a:rPr lang="en-US" dirty="0">
                <a:solidFill>
                  <a:schemeClr val="bg1"/>
                </a:solidFill>
                <a:latin typeface="Arial" pitchFamily="34" charset="0"/>
              </a:rPr>
              <a:t>Over 1 billion consumers receive cloud services today </a:t>
            </a:r>
          </a:p>
          <a:p>
            <a:pPr algn="ctr">
              <a:buClr>
                <a:schemeClr val="accent2"/>
              </a:buClr>
              <a:buFont typeface="Wingdings 2" pitchFamily="18" charset="2"/>
              <a:buNone/>
              <a:defRPr/>
            </a:pPr>
            <a:r>
              <a:rPr lang="en-US" dirty="0">
                <a:solidFill>
                  <a:schemeClr val="bg1"/>
                </a:solidFill>
                <a:latin typeface="Arial" pitchFamily="34" charset="0"/>
              </a:rPr>
              <a:t>from customers of </a:t>
            </a:r>
            <a:r>
              <a:rPr lang="en-US" dirty="0" err="1">
                <a:solidFill>
                  <a:schemeClr val="bg1"/>
                </a:solidFill>
                <a:latin typeface="Arial" pitchFamily="34" charset="0"/>
              </a:rPr>
              <a:t>NetApp</a:t>
            </a:r>
            <a:endParaRPr lang="en-US" dirty="0">
              <a:solidFill>
                <a:schemeClr val="bg1"/>
              </a:solidFill>
              <a:latin typeface="Arial" pitchFamily="34" charset="0"/>
            </a:endParaRPr>
          </a:p>
        </p:txBody>
      </p:sp>
      <p:sp>
        <p:nvSpPr>
          <p:cNvPr id="25608" name="Line 20"/>
          <p:cNvSpPr>
            <a:spLocks noChangeShapeType="1"/>
          </p:cNvSpPr>
          <p:nvPr/>
        </p:nvSpPr>
        <p:spPr bwMode="auto">
          <a:xfrm rot="5400000" flipH="1" flipV="1">
            <a:off x="4537869" y="-1346994"/>
            <a:ext cx="22225" cy="6678613"/>
          </a:xfrm>
          <a:prstGeom prst="line">
            <a:avLst/>
          </a:prstGeom>
          <a:noFill/>
          <a:ln w="9525" cap="rnd" algn="ctr">
            <a:solidFill>
              <a:schemeClr val="tx1"/>
            </a:solidFill>
            <a:prstDash val="dot"/>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25609" name="Line 20"/>
          <p:cNvSpPr>
            <a:spLocks noChangeShapeType="1"/>
          </p:cNvSpPr>
          <p:nvPr/>
        </p:nvSpPr>
        <p:spPr bwMode="auto">
          <a:xfrm rot="5400000" flipH="1" flipV="1">
            <a:off x="4537869" y="-761206"/>
            <a:ext cx="22225" cy="6678613"/>
          </a:xfrm>
          <a:prstGeom prst="line">
            <a:avLst/>
          </a:prstGeom>
          <a:noFill/>
          <a:ln w="9525" cap="rnd" algn="ctr">
            <a:solidFill>
              <a:schemeClr val="tx1"/>
            </a:solidFill>
            <a:prstDash val="dot"/>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25610" name="Line 20"/>
          <p:cNvSpPr>
            <a:spLocks noChangeShapeType="1"/>
          </p:cNvSpPr>
          <p:nvPr/>
        </p:nvSpPr>
        <p:spPr bwMode="auto">
          <a:xfrm rot="5400000" flipH="1" flipV="1">
            <a:off x="4537869" y="-153194"/>
            <a:ext cx="22225" cy="6678613"/>
          </a:xfrm>
          <a:prstGeom prst="line">
            <a:avLst/>
          </a:prstGeom>
          <a:noFill/>
          <a:ln w="9525" cap="rnd" algn="ctr">
            <a:solidFill>
              <a:schemeClr val="tx1"/>
            </a:solidFill>
            <a:prstDash val="dot"/>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25611" name="Line 20"/>
          <p:cNvSpPr>
            <a:spLocks noChangeShapeType="1"/>
          </p:cNvSpPr>
          <p:nvPr/>
        </p:nvSpPr>
        <p:spPr bwMode="auto">
          <a:xfrm rot="5400000" flipH="1" flipV="1">
            <a:off x="4538663" y="487362"/>
            <a:ext cx="20638" cy="6678613"/>
          </a:xfrm>
          <a:prstGeom prst="line">
            <a:avLst/>
          </a:prstGeom>
          <a:noFill/>
          <a:ln w="9525" cap="rnd" algn="ctr">
            <a:solidFill>
              <a:schemeClr val="tx1"/>
            </a:solidFill>
            <a:prstDash val="dot"/>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25612" name="Line 20"/>
          <p:cNvSpPr>
            <a:spLocks noChangeShapeType="1"/>
          </p:cNvSpPr>
          <p:nvPr/>
        </p:nvSpPr>
        <p:spPr bwMode="auto">
          <a:xfrm rot="5400000" flipH="1" flipV="1">
            <a:off x="4537869" y="1116806"/>
            <a:ext cx="22225" cy="6678613"/>
          </a:xfrm>
          <a:prstGeom prst="line">
            <a:avLst/>
          </a:prstGeom>
          <a:noFill/>
          <a:ln w="9525" cap="rnd" algn="ctr">
            <a:solidFill>
              <a:schemeClr val="tx1"/>
            </a:solidFill>
            <a:prstDash val="dot"/>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39" name="Rectangle 38"/>
          <p:cNvSpPr/>
          <p:nvPr/>
        </p:nvSpPr>
        <p:spPr bwMode="auto">
          <a:xfrm>
            <a:off x="1203325" y="1349375"/>
            <a:ext cx="7210425" cy="103188"/>
          </a:xfrm>
          <a:prstGeom prst="rect">
            <a:avLst/>
          </a:prstGeom>
          <a:solidFill>
            <a:schemeClr val="accent3"/>
          </a:solidFill>
          <a:ln w="9525" cap="flat" cmpd="sng" algn="ctr">
            <a:noFill/>
            <a:prstDash val="solid"/>
            <a:round/>
            <a:headEnd type="none" w="med" len="med"/>
            <a:tailEnd type="none" w="med" len="med"/>
          </a:ln>
          <a:effectLst/>
        </p:spPr>
        <p:txBody>
          <a:bodyPr wrap="none" anchor="ctr"/>
          <a:lstStyle/>
          <a:p>
            <a:pPr algn="ctr">
              <a:buClr>
                <a:schemeClr val="accent2"/>
              </a:buClr>
              <a:buFont typeface="Wingdings 2" pitchFamily="18" charset="2"/>
              <a:buNone/>
              <a:defRPr/>
            </a:pPr>
            <a:endParaRPr lang="en-US" sz="1400" b="1" dirty="0">
              <a:solidFill>
                <a:schemeClr val="bg1"/>
              </a:solidFill>
              <a:latin typeface="Arial" pitchFamily="34" charset="0"/>
            </a:endParaRPr>
          </a:p>
        </p:txBody>
      </p:sp>
    </p:spTree>
    <p:extLst>
      <p:ext uri="{BB962C8B-B14F-4D97-AF65-F5344CB8AC3E}">
        <p14:creationId xmlns:p14="http://schemas.microsoft.com/office/powerpoint/2010/main" val="678924000"/>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11"/>
          <p:cNvSpPr>
            <a:spLocks noGrp="1" noChangeArrowheads="1"/>
          </p:cNvSpPr>
          <p:nvPr>
            <p:ph type="title"/>
          </p:nvPr>
        </p:nvSpPr>
        <p:spPr/>
        <p:txBody>
          <a:bodyPr/>
          <a:lstStyle/>
          <a:p>
            <a:pPr eaLnBrk="1" hangingPunct="1"/>
            <a:r>
              <a:rPr lang="en-US" dirty="0" smtClean="0"/>
              <a:t>NetApp Snapshot Technology</a:t>
            </a:r>
          </a:p>
        </p:txBody>
      </p:sp>
      <p:sp>
        <p:nvSpPr>
          <p:cNvPr id="31" name="Content Placeholder 30"/>
          <p:cNvSpPr>
            <a:spLocks noGrp="1"/>
          </p:cNvSpPr>
          <p:nvPr>
            <p:ph idx="1"/>
          </p:nvPr>
        </p:nvSpPr>
        <p:spPr>
          <a:xfrm>
            <a:off x="5181600" y="1123950"/>
            <a:ext cx="3733800" cy="5353050"/>
          </a:xfrm>
        </p:spPr>
        <p:txBody>
          <a:bodyPr/>
          <a:lstStyle/>
          <a:p>
            <a:pPr eaLnBrk="1" hangingPunct="1"/>
            <a:r>
              <a:rPr lang="en-US" sz="2400" dirty="0" err="1" smtClean="0"/>
              <a:t>Cria</a:t>
            </a:r>
            <a:r>
              <a:rPr lang="en-US" sz="2400" dirty="0" smtClean="0"/>
              <a:t> Snapshot 1:</a:t>
            </a:r>
          </a:p>
          <a:p>
            <a:pPr lvl="1" eaLnBrk="1" hangingPunct="1"/>
            <a:r>
              <a:rPr lang="en-US" dirty="0" err="1" smtClean="0"/>
              <a:t>Sem</a:t>
            </a:r>
            <a:r>
              <a:rPr lang="en-US" dirty="0" smtClean="0"/>
              <a:t> </a:t>
            </a:r>
            <a:r>
              <a:rPr lang="en-US" dirty="0" err="1" smtClean="0"/>
              <a:t>movimentação</a:t>
            </a:r>
            <a:r>
              <a:rPr lang="en-US" dirty="0" smtClean="0"/>
              <a:t> de dados</a:t>
            </a:r>
          </a:p>
          <a:p>
            <a:pPr lvl="1" eaLnBrk="1" hangingPunct="1"/>
            <a:r>
              <a:rPr lang="en-US" dirty="0" err="1" smtClean="0"/>
              <a:t>Somente</a:t>
            </a:r>
            <a:r>
              <a:rPr lang="en-US" dirty="0" smtClean="0"/>
              <a:t> </a:t>
            </a:r>
            <a:r>
              <a:rPr lang="en-US" dirty="0" err="1" smtClean="0"/>
              <a:t>copia</a:t>
            </a:r>
            <a:r>
              <a:rPr lang="en-US" dirty="0" smtClean="0"/>
              <a:t> de </a:t>
            </a:r>
            <a:r>
              <a:rPr lang="en-US" dirty="0" err="1" smtClean="0"/>
              <a:t>ponteiros</a:t>
            </a:r>
            <a:endParaRPr lang="en-US" dirty="0" smtClean="0"/>
          </a:p>
          <a:p>
            <a:pPr lvl="1" eaLnBrk="1" hangingPunct="1">
              <a:buNone/>
            </a:pPr>
            <a:endParaRPr lang="en-US" b="1" dirty="0" smtClean="0"/>
          </a:p>
          <a:p>
            <a:endParaRPr lang="en-US" sz="2400" dirty="0"/>
          </a:p>
        </p:txBody>
      </p:sp>
      <p:sp>
        <p:nvSpPr>
          <p:cNvPr id="27" name="Slide Number Placeholder 26"/>
          <p:cNvSpPr>
            <a:spLocks noGrp="1"/>
          </p:cNvSpPr>
          <p:nvPr>
            <p:ph type="sldNum" sz="quarter" idx="10"/>
          </p:nvPr>
        </p:nvSpPr>
        <p:spPr/>
        <p:txBody>
          <a:bodyPr/>
          <a:lstStyle/>
          <a:p>
            <a:pPr>
              <a:defRPr/>
            </a:pPr>
            <a:fld id="{C0721F76-E55F-4874-A991-2DD9494AE5AA}" type="slidenum">
              <a:rPr lang="en-US" smtClean="0"/>
              <a:pPr>
                <a:defRPr/>
              </a:pPr>
              <a:t>30</a:t>
            </a:fld>
            <a:endParaRPr lang="en-US" dirty="0"/>
          </a:p>
        </p:txBody>
      </p:sp>
      <p:grpSp>
        <p:nvGrpSpPr>
          <p:cNvPr id="2" name="Group 2"/>
          <p:cNvGrpSpPr>
            <a:grpSpLocks/>
          </p:cNvGrpSpPr>
          <p:nvPr/>
        </p:nvGrpSpPr>
        <p:grpSpPr bwMode="gray">
          <a:xfrm>
            <a:off x="2144713" y="2081613"/>
            <a:ext cx="527050" cy="990600"/>
            <a:chOff x="1350" y="2743"/>
            <a:chExt cx="332" cy="624"/>
          </a:xfrm>
        </p:grpSpPr>
        <p:sp>
          <p:nvSpPr>
            <p:cNvPr id="88088" name="Rectangle 3"/>
            <p:cNvSpPr>
              <a:spLocks noChangeArrowheads="1"/>
            </p:cNvSpPr>
            <p:nvPr/>
          </p:nvSpPr>
          <p:spPr bwMode="gray">
            <a:xfrm>
              <a:off x="1350" y="2743"/>
              <a:ext cx="332" cy="208"/>
            </a:xfrm>
            <a:prstGeom prst="rect">
              <a:avLst/>
            </a:prstGeom>
            <a:solidFill>
              <a:schemeClr val="bg1"/>
            </a:solidFill>
            <a:ln w="19050">
              <a:solidFill>
                <a:schemeClr val="tx1"/>
              </a:solidFill>
              <a:miter lim="800000"/>
              <a:headEnd/>
              <a:tailEnd/>
            </a:ln>
          </p:spPr>
          <p:txBody>
            <a:bodyPr wrap="none" anchor="ctr"/>
            <a:lstStyle/>
            <a:p>
              <a:pPr algn="ctr"/>
              <a:r>
                <a:rPr lang="en-US" sz="1200" baseline="-5000" dirty="0">
                  <a:sym typeface="Wingdings 3" pitchFamily="18" charset="2"/>
                </a:rPr>
                <a:t></a:t>
              </a:r>
              <a:r>
                <a:rPr lang="en-US" sz="1200" dirty="0"/>
                <a:t>A</a:t>
              </a:r>
            </a:p>
          </p:txBody>
        </p:sp>
        <p:sp>
          <p:nvSpPr>
            <p:cNvPr id="88089" name="Rectangle 4"/>
            <p:cNvSpPr>
              <a:spLocks noChangeArrowheads="1"/>
            </p:cNvSpPr>
            <p:nvPr/>
          </p:nvSpPr>
          <p:spPr bwMode="gray">
            <a:xfrm>
              <a:off x="1350" y="2951"/>
              <a:ext cx="332" cy="208"/>
            </a:xfrm>
            <a:prstGeom prst="rect">
              <a:avLst/>
            </a:prstGeom>
            <a:solidFill>
              <a:schemeClr val="bg1"/>
            </a:solidFill>
            <a:ln w="19050">
              <a:solidFill>
                <a:schemeClr val="tx1"/>
              </a:solidFill>
              <a:miter lim="800000"/>
              <a:headEnd/>
              <a:tailEnd/>
            </a:ln>
          </p:spPr>
          <p:txBody>
            <a:bodyPr wrap="none" anchor="ctr"/>
            <a:lstStyle/>
            <a:p>
              <a:pPr algn="ctr"/>
              <a:r>
                <a:rPr lang="en-US" sz="1200" baseline="-5000" dirty="0">
                  <a:sym typeface="Wingdings 3" pitchFamily="18" charset="2"/>
                </a:rPr>
                <a:t></a:t>
              </a:r>
              <a:r>
                <a:rPr lang="en-US" sz="1200" dirty="0"/>
                <a:t>B</a:t>
              </a:r>
            </a:p>
          </p:txBody>
        </p:sp>
        <p:sp>
          <p:nvSpPr>
            <p:cNvPr id="88090" name="Rectangle 5"/>
            <p:cNvSpPr>
              <a:spLocks noChangeArrowheads="1"/>
            </p:cNvSpPr>
            <p:nvPr/>
          </p:nvSpPr>
          <p:spPr bwMode="gray">
            <a:xfrm>
              <a:off x="1350" y="3159"/>
              <a:ext cx="332" cy="208"/>
            </a:xfrm>
            <a:prstGeom prst="rect">
              <a:avLst/>
            </a:prstGeom>
            <a:solidFill>
              <a:schemeClr val="bg1"/>
            </a:solidFill>
            <a:ln w="19050">
              <a:solidFill>
                <a:schemeClr val="tx1"/>
              </a:solidFill>
              <a:miter lim="800000"/>
              <a:headEnd/>
              <a:tailEnd/>
            </a:ln>
          </p:spPr>
          <p:txBody>
            <a:bodyPr wrap="none" anchor="ctr"/>
            <a:lstStyle/>
            <a:p>
              <a:pPr algn="ctr"/>
              <a:r>
                <a:rPr lang="en-US" sz="1200" baseline="-5000" dirty="0">
                  <a:sym typeface="Wingdings 3" pitchFamily="18" charset="2"/>
                </a:rPr>
                <a:t></a:t>
              </a:r>
              <a:r>
                <a:rPr lang="en-US" sz="1200" dirty="0"/>
                <a:t>C</a:t>
              </a:r>
            </a:p>
          </p:txBody>
        </p:sp>
      </p:grpSp>
      <p:grpSp>
        <p:nvGrpSpPr>
          <p:cNvPr id="3" name="Group 6"/>
          <p:cNvGrpSpPr>
            <a:grpSpLocks/>
          </p:cNvGrpSpPr>
          <p:nvPr/>
        </p:nvGrpSpPr>
        <p:grpSpPr bwMode="gray">
          <a:xfrm>
            <a:off x="2141538" y="2081613"/>
            <a:ext cx="530225" cy="990600"/>
            <a:chOff x="1349" y="1410"/>
            <a:chExt cx="334" cy="624"/>
          </a:xfrm>
        </p:grpSpPr>
        <p:sp>
          <p:nvSpPr>
            <p:cNvPr id="88085" name="Rectangle 7"/>
            <p:cNvSpPr>
              <a:spLocks noChangeArrowheads="1"/>
            </p:cNvSpPr>
            <p:nvPr/>
          </p:nvSpPr>
          <p:spPr bwMode="gray">
            <a:xfrm>
              <a:off x="1349" y="1410"/>
              <a:ext cx="334" cy="208"/>
            </a:xfrm>
            <a:prstGeom prst="rect">
              <a:avLst/>
            </a:prstGeom>
            <a:solidFill>
              <a:schemeClr val="bg1"/>
            </a:solidFill>
            <a:ln w="19050">
              <a:solidFill>
                <a:schemeClr val="tx1"/>
              </a:solidFill>
              <a:miter lim="800000"/>
              <a:headEnd/>
              <a:tailEnd/>
            </a:ln>
          </p:spPr>
          <p:txBody>
            <a:bodyPr wrap="none" anchor="ctr"/>
            <a:lstStyle/>
            <a:p>
              <a:pPr algn="ctr"/>
              <a:r>
                <a:rPr lang="en-US" sz="1200" dirty="0"/>
                <a:t>A</a:t>
              </a:r>
            </a:p>
          </p:txBody>
        </p:sp>
        <p:sp>
          <p:nvSpPr>
            <p:cNvPr id="88086" name="Rectangle 8"/>
            <p:cNvSpPr>
              <a:spLocks noChangeArrowheads="1"/>
            </p:cNvSpPr>
            <p:nvPr/>
          </p:nvSpPr>
          <p:spPr bwMode="gray">
            <a:xfrm>
              <a:off x="1349" y="1618"/>
              <a:ext cx="334" cy="208"/>
            </a:xfrm>
            <a:prstGeom prst="rect">
              <a:avLst/>
            </a:prstGeom>
            <a:solidFill>
              <a:schemeClr val="bg1"/>
            </a:solidFill>
            <a:ln w="19050">
              <a:solidFill>
                <a:schemeClr val="tx1"/>
              </a:solidFill>
              <a:miter lim="800000"/>
              <a:headEnd/>
              <a:tailEnd/>
            </a:ln>
          </p:spPr>
          <p:txBody>
            <a:bodyPr wrap="none" anchor="ctr"/>
            <a:lstStyle/>
            <a:p>
              <a:pPr algn="ctr"/>
              <a:r>
                <a:rPr lang="en-US" sz="1200" dirty="0"/>
                <a:t>B</a:t>
              </a:r>
            </a:p>
          </p:txBody>
        </p:sp>
        <p:sp>
          <p:nvSpPr>
            <p:cNvPr id="88087" name="Rectangle 9"/>
            <p:cNvSpPr>
              <a:spLocks noChangeArrowheads="1"/>
            </p:cNvSpPr>
            <p:nvPr/>
          </p:nvSpPr>
          <p:spPr bwMode="gray">
            <a:xfrm>
              <a:off x="1349" y="1826"/>
              <a:ext cx="334" cy="208"/>
            </a:xfrm>
            <a:prstGeom prst="rect">
              <a:avLst/>
            </a:prstGeom>
            <a:solidFill>
              <a:schemeClr val="bg1"/>
            </a:solidFill>
            <a:ln w="19050">
              <a:solidFill>
                <a:schemeClr val="tx1"/>
              </a:solidFill>
              <a:miter lim="800000"/>
              <a:headEnd/>
              <a:tailEnd/>
            </a:ln>
          </p:spPr>
          <p:txBody>
            <a:bodyPr wrap="none" anchor="ctr"/>
            <a:lstStyle/>
            <a:p>
              <a:pPr algn="ctr"/>
              <a:r>
                <a:rPr lang="en-US" sz="1200" dirty="0"/>
                <a:t>C</a:t>
              </a:r>
            </a:p>
          </p:txBody>
        </p:sp>
      </p:grpSp>
      <p:sp>
        <p:nvSpPr>
          <p:cNvPr id="1524746" name="Text Box 10"/>
          <p:cNvSpPr txBox="1">
            <a:spLocks noChangeArrowheads="1"/>
          </p:cNvSpPr>
          <p:nvPr/>
        </p:nvSpPr>
        <p:spPr bwMode="gray">
          <a:xfrm>
            <a:off x="2030774" y="5355038"/>
            <a:ext cx="689612" cy="276999"/>
          </a:xfrm>
          <a:prstGeom prst="rect">
            <a:avLst/>
          </a:prstGeom>
          <a:noFill/>
          <a:ln w="12700">
            <a:noFill/>
            <a:miter lim="800000"/>
            <a:headEnd/>
            <a:tailEnd/>
          </a:ln>
        </p:spPr>
        <p:txBody>
          <a:bodyPr wrap="none">
            <a:spAutoFit/>
          </a:bodyPr>
          <a:lstStyle/>
          <a:p>
            <a:pPr algn="ctr"/>
            <a:r>
              <a:rPr lang="en-US" sz="1200" dirty="0"/>
              <a:t>Snap 1</a:t>
            </a:r>
          </a:p>
        </p:txBody>
      </p:sp>
      <p:sp>
        <p:nvSpPr>
          <p:cNvPr id="88072" name="Text Box 13"/>
          <p:cNvSpPr txBox="1">
            <a:spLocks noChangeArrowheads="1"/>
          </p:cNvSpPr>
          <p:nvPr/>
        </p:nvSpPr>
        <p:spPr bwMode="gray">
          <a:xfrm>
            <a:off x="1926390" y="1192613"/>
            <a:ext cx="960519" cy="461665"/>
          </a:xfrm>
          <a:prstGeom prst="rect">
            <a:avLst/>
          </a:prstGeom>
          <a:noFill/>
          <a:ln w="12700">
            <a:noFill/>
            <a:miter lim="800000"/>
            <a:headEnd/>
            <a:tailEnd/>
          </a:ln>
        </p:spPr>
        <p:txBody>
          <a:bodyPr wrap="none">
            <a:spAutoFit/>
          </a:bodyPr>
          <a:lstStyle/>
          <a:p>
            <a:pPr algn="ctr"/>
            <a:r>
              <a:rPr lang="en-US" sz="1200" dirty="0"/>
              <a:t>Blocks in </a:t>
            </a:r>
            <a:br>
              <a:rPr lang="en-US" sz="1200" dirty="0"/>
            </a:br>
            <a:r>
              <a:rPr lang="en-US" sz="1200" dirty="0"/>
              <a:t>LUN or File</a:t>
            </a:r>
          </a:p>
        </p:txBody>
      </p:sp>
      <p:sp>
        <p:nvSpPr>
          <p:cNvPr id="88073" name="Text Box 14"/>
          <p:cNvSpPr txBox="1">
            <a:spLocks noChangeArrowheads="1"/>
          </p:cNvSpPr>
          <p:nvPr/>
        </p:nvSpPr>
        <p:spPr bwMode="gray">
          <a:xfrm>
            <a:off x="3840160" y="1192613"/>
            <a:ext cx="952505" cy="461665"/>
          </a:xfrm>
          <a:prstGeom prst="rect">
            <a:avLst/>
          </a:prstGeom>
          <a:noFill/>
          <a:ln w="12700">
            <a:noFill/>
            <a:miter lim="800000"/>
            <a:headEnd/>
            <a:tailEnd/>
          </a:ln>
        </p:spPr>
        <p:txBody>
          <a:bodyPr wrap="none">
            <a:spAutoFit/>
          </a:bodyPr>
          <a:lstStyle/>
          <a:p>
            <a:pPr algn="ctr"/>
            <a:r>
              <a:rPr lang="en-US" sz="1200" dirty="0"/>
              <a:t>Blocks </a:t>
            </a:r>
            <a:br>
              <a:rPr lang="en-US" sz="1200" dirty="0"/>
            </a:br>
            <a:r>
              <a:rPr lang="en-US" sz="1200" dirty="0"/>
              <a:t>on the Disk</a:t>
            </a:r>
          </a:p>
        </p:txBody>
      </p:sp>
      <p:sp>
        <p:nvSpPr>
          <p:cNvPr id="88074" name="AutoShape 15"/>
          <p:cNvSpPr>
            <a:spLocks noChangeArrowheads="1"/>
          </p:cNvSpPr>
          <p:nvPr/>
        </p:nvSpPr>
        <p:spPr bwMode="gray">
          <a:xfrm>
            <a:off x="4030663" y="1848251"/>
            <a:ext cx="606425" cy="3724275"/>
          </a:xfrm>
          <a:prstGeom prst="can">
            <a:avLst>
              <a:gd name="adj" fmla="val 17287"/>
            </a:avLst>
          </a:prstGeom>
          <a:solidFill>
            <a:schemeClr val="accent2">
              <a:lumMod val="75000"/>
            </a:schemeClr>
          </a:solidFill>
          <a:ln w="19050">
            <a:solidFill>
              <a:schemeClr val="bg1"/>
            </a:solidFill>
            <a:round/>
            <a:headEnd/>
            <a:tailEnd/>
          </a:ln>
        </p:spPr>
        <p:txBody>
          <a:bodyPr wrap="none" anchor="ctr"/>
          <a:lstStyle/>
          <a:p>
            <a:endParaRPr lang="en-US" dirty="0"/>
          </a:p>
        </p:txBody>
      </p:sp>
      <p:sp>
        <p:nvSpPr>
          <p:cNvPr id="88075" name="Rectangle 16"/>
          <p:cNvSpPr>
            <a:spLocks noChangeArrowheads="1"/>
          </p:cNvSpPr>
          <p:nvPr/>
        </p:nvSpPr>
        <p:spPr bwMode="gray">
          <a:xfrm>
            <a:off x="4067175" y="2081613"/>
            <a:ext cx="530225" cy="330200"/>
          </a:xfrm>
          <a:prstGeom prst="rect">
            <a:avLst/>
          </a:prstGeom>
          <a:solidFill>
            <a:schemeClr val="bg1"/>
          </a:solidFill>
          <a:ln w="19050">
            <a:solidFill>
              <a:schemeClr val="tx1"/>
            </a:solidFill>
            <a:miter lim="800000"/>
            <a:headEnd/>
            <a:tailEnd/>
          </a:ln>
        </p:spPr>
        <p:txBody>
          <a:bodyPr wrap="none" anchor="ctr"/>
          <a:lstStyle/>
          <a:p>
            <a:pPr algn="ctr"/>
            <a:r>
              <a:rPr lang="en-US" sz="1200" dirty="0"/>
              <a:t>A</a:t>
            </a:r>
          </a:p>
        </p:txBody>
      </p:sp>
      <p:sp>
        <p:nvSpPr>
          <p:cNvPr id="88076" name="Rectangle 17"/>
          <p:cNvSpPr>
            <a:spLocks noChangeArrowheads="1"/>
          </p:cNvSpPr>
          <p:nvPr/>
        </p:nvSpPr>
        <p:spPr bwMode="gray">
          <a:xfrm>
            <a:off x="4067175" y="2411813"/>
            <a:ext cx="530225" cy="330200"/>
          </a:xfrm>
          <a:prstGeom prst="rect">
            <a:avLst/>
          </a:prstGeom>
          <a:solidFill>
            <a:schemeClr val="bg1"/>
          </a:solidFill>
          <a:ln w="19050">
            <a:solidFill>
              <a:schemeClr val="tx1"/>
            </a:solidFill>
            <a:miter lim="800000"/>
            <a:headEnd/>
            <a:tailEnd/>
          </a:ln>
        </p:spPr>
        <p:txBody>
          <a:bodyPr wrap="none" anchor="ctr"/>
          <a:lstStyle/>
          <a:p>
            <a:pPr algn="ctr"/>
            <a:r>
              <a:rPr lang="en-US" sz="1200" dirty="0"/>
              <a:t>B</a:t>
            </a:r>
          </a:p>
        </p:txBody>
      </p:sp>
      <p:sp>
        <p:nvSpPr>
          <p:cNvPr id="88077" name="Rectangle 18"/>
          <p:cNvSpPr>
            <a:spLocks noChangeArrowheads="1"/>
          </p:cNvSpPr>
          <p:nvPr/>
        </p:nvSpPr>
        <p:spPr bwMode="gray">
          <a:xfrm>
            <a:off x="4067175" y="2742013"/>
            <a:ext cx="530225" cy="330200"/>
          </a:xfrm>
          <a:prstGeom prst="rect">
            <a:avLst/>
          </a:prstGeom>
          <a:solidFill>
            <a:schemeClr val="bg1"/>
          </a:solidFill>
          <a:ln w="19050">
            <a:solidFill>
              <a:schemeClr val="tx1"/>
            </a:solidFill>
            <a:miter lim="800000"/>
            <a:headEnd/>
            <a:tailEnd/>
          </a:ln>
        </p:spPr>
        <p:txBody>
          <a:bodyPr wrap="none" anchor="ctr"/>
          <a:lstStyle/>
          <a:p>
            <a:pPr algn="ctr"/>
            <a:r>
              <a:rPr lang="en-US" sz="1200" dirty="0"/>
              <a:t>C</a:t>
            </a:r>
          </a:p>
        </p:txBody>
      </p:sp>
      <p:sp>
        <p:nvSpPr>
          <p:cNvPr id="88078" name="Line 19"/>
          <p:cNvSpPr>
            <a:spLocks noChangeShapeType="1"/>
          </p:cNvSpPr>
          <p:nvPr/>
        </p:nvSpPr>
        <p:spPr bwMode="gray">
          <a:xfrm>
            <a:off x="2774950" y="2256238"/>
            <a:ext cx="1179513" cy="0"/>
          </a:xfrm>
          <a:prstGeom prst="line">
            <a:avLst/>
          </a:prstGeom>
          <a:noFill/>
          <a:ln w="19050">
            <a:solidFill>
              <a:schemeClr val="tx1"/>
            </a:solidFill>
            <a:round/>
            <a:headEnd type="none" w="med" len="med"/>
            <a:tailEnd type="triangle" w="med" len="med"/>
          </a:ln>
        </p:spPr>
        <p:txBody>
          <a:bodyPr wrap="none" anchor="ctr"/>
          <a:lstStyle/>
          <a:p>
            <a:endParaRPr lang="en-US" sz="1200" dirty="0"/>
          </a:p>
        </p:txBody>
      </p:sp>
      <p:sp>
        <p:nvSpPr>
          <p:cNvPr id="88079" name="Line 20"/>
          <p:cNvSpPr>
            <a:spLocks noChangeShapeType="1"/>
          </p:cNvSpPr>
          <p:nvPr/>
        </p:nvSpPr>
        <p:spPr bwMode="gray">
          <a:xfrm>
            <a:off x="2774950" y="2564213"/>
            <a:ext cx="1179513" cy="0"/>
          </a:xfrm>
          <a:prstGeom prst="line">
            <a:avLst/>
          </a:prstGeom>
          <a:noFill/>
          <a:ln w="19050">
            <a:solidFill>
              <a:schemeClr val="tx1"/>
            </a:solidFill>
            <a:round/>
            <a:headEnd type="none" w="med" len="med"/>
            <a:tailEnd type="triangle" w="med" len="med"/>
          </a:ln>
        </p:spPr>
        <p:txBody>
          <a:bodyPr wrap="none" anchor="ctr"/>
          <a:lstStyle/>
          <a:p>
            <a:endParaRPr lang="en-US" sz="1200" dirty="0"/>
          </a:p>
        </p:txBody>
      </p:sp>
      <p:sp>
        <p:nvSpPr>
          <p:cNvPr id="88080" name="Line 21"/>
          <p:cNvSpPr>
            <a:spLocks noChangeShapeType="1"/>
          </p:cNvSpPr>
          <p:nvPr/>
        </p:nvSpPr>
        <p:spPr bwMode="gray">
          <a:xfrm>
            <a:off x="2774950" y="2894413"/>
            <a:ext cx="1179513" cy="0"/>
          </a:xfrm>
          <a:prstGeom prst="line">
            <a:avLst/>
          </a:prstGeom>
          <a:noFill/>
          <a:ln w="19050">
            <a:solidFill>
              <a:schemeClr val="tx1"/>
            </a:solidFill>
            <a:round/>
            <a:headEnd type="none" w="med" len="med"/>
            <a:tailEnd type="triangle" w="med" len="med"/>
          </a:ln>
        </p:spPr>
        <p:txBody>
          <a:bodyPr wrap="none" anchor="ctr"/>
          <a:lstStyle/>
          <a:p>
            <a:endParaRPr lang="en-US" sz="1200" dirty="0"/>
          </a:p>
        </p:txBody>
      </p:sp>
      <p:grpSp>
        <p:nvGrpSpPr>
          <p:cNvPr id="4" name="Group 22"/>
          <p:cNvGrpSpPr>
            <a:grpSpLocks/>
          </p:cNvGrpSpPr>
          <p:nvPr/>
        </p:nvGrpSpPr>
        <p:grpSpPr bwMode="gray">
          <a:xfrm>
            <a:off x="2741613" y="2332438"/>
            <a:ext cx="1203325" cy="2709863"/>
            <a:chOff x="1797" y="1568"/>
            <a:chExt cx="758" cy="1707"/>
          </a:xfrm>
        </p:grpSpPr>
        <p:sp>
          <p:nvSpPr>
            <p:cNvPr id="88082" name="Line 23"/>
            <p:cNvSpPr>
              <a:spLocks noChangeShapeType="1"/>
            </p:cNvSpPr>
            <p:nvPr/>
          </p:nvSpPr>
          <p:spPr bwMode="gray">
            <a:xfrm flipV="1">
              <a:off x="1797" y="1568"/>
              <a:ext cx="758" cy="1277"/>
            </a:xfrm>
            <a:prstGeom prst="line">
              <a:avLst/>
            </a:prstGeom>
            <a:noFill/>
            <a:ln w="19050">
              <a:solidFill>
                <a:schemeClr val="hlink"/>
              </a:solidFill>
              <a:round/>
              <a:headEnd type="none" w="med" len="med"/>
              <a:tailEnd type="triangle" w="med" len="med"/>
            </a:ln>
          </p:spPr>
          <p:txBody>
            <a:bodyPr wrap="none" anchor="ctr"/>
            <a:lstStyle/>
            <a:p>
              <a:endParaRPr lang="en-US" sz="1200" dirty="0"/>
            </a:p>
          </p:txBody>
        </p:sp>
        <p:sp>
          <p:nvSpPr>
            <p:cNvPr id="88083" name="Line 24"/>
            <p:cNvSpPr>
              <a:spLocks noChangeShapeType="1"/>
            </p:cNvSpPr>
            <p:nvPr/>
          </p:nvSpPr>
          <p:spPr bwMode="gray">
            <a:xfrm flipV="1">
              <a:off x="1804" y="1763"/>
              <a:ext cx="744" cy="1284"/>
            </a:xfrm>
            <a:prstGeom prst="line">
              <a:avLst/>
            </a:prstGeom>
            <a:noFill/>
            <a:ln w="19050">
              <a:solidFill>
                <a:schemeClr val="hlink"/>
              </a:solidFill>
              <a:round/>
              <a:headEnd type="none" w="med" len="med"/>
              <a:tailEnd type="triangle" w="med" len="med"/>
            </a:ln>
          </p:spPr>
          <p:txBody>
            <a:bodyPr wrap="none" anchor="ctr"/>
            <a:lstStyle/>
            <a:p>
              <a:endParaRPr lang="en-US" sz="1200" dirty="0"/>
            </a:p>
          </p:txBody>
        </p:sp>
        <p:sp>
          <p:nvSpPr>
            <p:cNvPr id="88084" name="Line 25"/>
            <p:cNvSpPr>
              <a:spLocks noChangeShapeType="1"/>
            </p:cNvSpPr>
            <p:nvPr/>
          </p:nvSpPr>
          <p:spPr bwMode="gray">
            <a:xfrm flipV="1">
              <a:off x="1797" y="1964"/>
              <a:ext cx="758" cy="1311"/>
            </a:xfrm>
            <a:prstGeom prst="line">
              <a:avLst/>
            </a:prstGeom>
            <a:noFill/>
            <a:ln w="19050">
              <a:solidFill>
                <a:schemeClr val="hlink"/>
              </a:solidFill>
              <a:round/>
              <a:headEnd type="none" w="med" len="med"/>
              <a:tailEnd type="triangle" w="med" len="med"/>
            </a:ln>
          </p:spPr>
          <p:txBody>
            <a:bodyPr wrap="none" anchor="ctr"/>
            <a:lstStyle/>
            <a:p>
              <a:endParaRPr lang="en-US" sz="1200" dirty="0"/>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animEffect transition="in" filter="fade">
                                      <p:cBhvr>
                                        <p:cTn id="7" dur="500"/>
                                        <p:tgtEl>
                                          <p:spTgt spid="3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
                                            <p:txEl>
                                              <p:pRg st="1" end="1"/>
                                            </p:txEl>
                                          </p:spTgt>
                                        </p:tgtEl>
                                        <p:attrNameLst>
                                          <p:attrName>style.visibility</p:attrName>
                                        </p:attrNameLst>
                                      </p:cBhvr>
                                      <p:to>
                                        <p:strVal val="visible"/>
                                      </p:to>
                                    </p:set>
                                    <p:animEffect transition="in" filter="fade">
                                      <p:cBhvr>
                                        <p:cTn id="10" dur="500"/>
                                        <p:tgtEl>
                                          <p:spTgt spid="31">
                                            <p:txEl>
                                              <p:pRg st="1" end="1"/>
                                            </p:tx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1">
                                            <p:txEl>
                                              <p:pRg st="2" end="2"/>
                                            </p:txEl>
                                          </p:spTgt>
                                        </p:tgtEl>
                                        <p:attrNameLst>
                                          <p:attrName>style.visibility</p:attrName>
                                        </p:attrNameLst>
                                      </p:cBhvr>
                                      <p:to>
                                        <p:strVal val="visible"/>
                                      </p:to>
                                    </p:set>
                                    <p:animEffect transition="in" filter="fade">
                                      <p:cBhvr>
                                        <p:cTn id="14" dur="500"/>
                                        <p:tgtEl>
                                          <p:spTgt spid="31">
                                            <p:txEl>
                                              <p:pRg st="2" end="2"/>
                                            </p:txEl>
                                          </p:spTgt>
                                        </p:tgtEl>
                                      </p:cBhvr>
                                    </p:animEffect>
                                  </p:childTnLst>
                                </p:cTn>
                              </p:par>
                              <p:par>
                                <p:cTn id="15" presetID="42" presetClass="path" presetSubtype="0" accel="50000" decel="50000" fill="hold" nodeType="withEffect">
                                  <p:stCondLst>
                                    <p:cond delay="0"/>
                                  </p:stCondLst>
                                  <p:childTnLst>
                                    <p:animMotion origin="layout" path="M 0 0  L 0 0.33302  E" pathEditMode="relative" ptsTypes="">
                                      <p:cBhvr>
                                        <p:cTn id="16" dur="500" fill="hold"/>
                                        <p:tgtEl>
                                          <p:spTgt spid="3"/>
                                        </p:tgtEl>
                                        <p:attrNameLst>
                                          <p:attrName>ppt_x</p:attrName>
                                          <p:attrName>ppt_y</p:attrName>
                                        </p:attrNameLst>
                                      </p:cBhvr>
                                    </p:animMotion>
                                  </p:childTnLst>
                                </p:cTn>
                              </p:par>
                              <p:par>
                                <p:cTn id="17" presetID="10" presetClass="entr" presetSubtype="0" fill="hold" grpId="0" nodeType="withEffect">
                                  <p:stCondLst>
                                    <p:cond delay="0"/>
                                  </p:stCondLst>
                                  <p:childTnLst>
                                    <p:set>
                                      <p:cBhvr>
                                        <p:cTn id="18" dur="1" fill="hold">
                                          <p:stCondLst>
                                            <p:cond delay="0"/>
                                          </p:stCondLst>
                                        </p:cTn>
                                        <p:tgtEl>
                                          <p:spTgt spid="1524746"/>
                                        </p:tgtEl>
                                        <p:attrNameLst>
                                          <p:attrName>style.visibility</p:attrName>
                                        </p:attrNameLst>
                                      </p:cBhvr>
                                      <p:to>
                                        <p:strVal val="visible"/>
                                      </p:to>
                                    </p:set>
                                    <p:animEffect transition="in" filter="fade">
                                      <p:cBhvr>
                                        <p:cTn id="19" dur="500"/>
                                        <p:tgtEl>
                                          <p:spTgt spid="1524746"/>
                                        </p:tgtEl>
                                      </p:cBhvr>
                                    </p:animEffect>
                                  </p:childTnLst>
                                </p:cTn>
                              </p:par>
                              <p:par>
                                <p:cTn id="20" presetID="10" presetClass="entr" presetSubtype="0" fill="hold" nodeType="withEffect">
                                  <p:stCondLst>
                                    <p:cond delay="100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uild="p"/>
      <p:bldP spid="152474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1"/>
          <p:cNvSpPr>
            <a:spLocks noGrp="1" noChangeArrowheads="1"/>
          </p:cNvSpPr>
          <p:nvPr>
            <p:ph type="title"/>
          </p:nvPr>
        </p:nvSpPr>
        <p:spPr/>
        <p:txBody>
          <a:bodyPr/>
          <a:lstStyle/>
          <a:p>
            <a:pPr eaLnBrk="1" hangingPunct="1"/>
            <a:r>
              <a:rPr lang="en-US" dirty="0" smtClean="0"/>
              <a:t>NetApp Snapshot Technology (Cont.)</a:t>
            </a:r>
          </a:p>
        </p:txBody>
      </p:sp>
      <p:sp>
        <p:nvSpPr>
          <p:cNvPr id="89091" name="Rectangle 12"/>
          <p:cNvSpPr>
            <a:spLocks noGrp="1" noChangeArrowheads="1"/>
          </p:cNvSpPr>
          <p:nvPr>
            <p:ph idx="1"/>
          </p:nvPr>
        </p:nvSpPr>
        <p:spPr bwMode="gray">
          <a:xfrm>
            <a:off x="5029200" y="1123950"/>
            <a:ext cx="3886200" cy="5353050"/>
          </a:xfrm>
        </p:spPr>
        <p:txBody>
          <a:bodyPr/>
          <a:lstStyle/>
          <a:p>
            <a:pPr eaLnBrk="1" hangingPunct="1"/>
            <a:r>
              <a:rPr lang="en-US" sz="2400" dirty="0" err="1" smtClean="0">
                <a:solidFill>
                  <a:schemeClr val="accent1"/>
                </a:solidFill>
              </a:rPr>
              <a:t>Cria</a:t>
            </a:r>
            <a:r>
              <a:rPr lang="en-US" sz="2400" dirty="0" smtClean="0">
                <a:solidFill>
                  <a:schemeClr val="accent1"/>
                </a:solidFill>
              </a:rPr>
              <a:t> Snapshot 1</a:t>
            </a:r>
          </a:p>
        </p:txBody>
      </p:sp>
      <p:sp>
        <p:nvSpPr>
          <p:cNvPr id="47" name="Slide Number Placeholder 46"/>
          <p:cNvSpPr>
            <a:spLocks noGrp="1"/>
          </p:cNvSpPr>
          <p:nvPr>
            <p:ph type="sldNum" sz="quarter" idx="10"/>
          </p:nvPr>
        </p:nvSpPr>
        <p:spPr/>
        <p:txBody>
          <a:bodyPr/>
          <a:lstStyle/>
          <a:p>
            <a:pPr>
              <a:defRPr/>
            </a:pPr>
            <a:fld id="{35F0AB3B-FB7D-41F1-B845-4DBB8A524373}" type="slidenum">
              <a:rPr lang="en-US" smtClean="0"/>
              <a:pPr>
                <a:defRPr/>
              </a:pPr>
              <a:t>31</a:t>
            </a:fld>
            <a:endParaRPr lang="en-US" dirty="0"/>
          </a:p>
        </p:txBody>
      </p:sp>
      <p:grpSp>
        <p:nvGrpSpPr>
          <p:cNvPr id="2" name="Group 2"/>
          <p:cNvGrpSpPr>
            <a:grpSpLocks/>
          </p:cNvGrpSpPr>
          <p:nvPr/>
        </p:nvGrpSpPr>
        <p:grpSpPr bwMode="gray">
          <a:xfrm>
            <a:off x="2143125" y="2081613"/>
            <a:ext cx="527050" cy="990600"/>
            <a:chOff x="1350" y="2743"/>
            <a:chExt cx="332" cy="624"/>
          </a:xfrm>
        </p:grpSpPr>
        <p:sp>
          <p:nvSpPr>
            <p:cNvPr id="89125" name="Rectangle 3"/>
            <p:cNvSpPr>
              <a:spLocks noChangeArrowheads="1"/>
            </p:cNvSpPr>
            <p:nvPr/>
          </p:nvSpPr>
          <p:spPr bwMode="gray">
            <a:xfrm>
              <a:off x="1350" y="2743"/>
              <a:ext cx="332" cy="208"/>
            </a:xfrm>
            <a:prstGeom prst="rect">
              <a:avLst/>
            </a:prstGeom>
            <a:solidFill>
              <a:schemeClr val="bg1"/>
            </a:solidFill>
            <a:ln w="19050">
              <a:solidFill>
                <a:schemeClr val="tx1"/>
              </a:solidFill>
              <a:miter lim="800000"/>
              <a:headEnd/>
              <a:tailEnd/>
            </a:ln>
          </p:spPr>
          <p:txBody>
            <a:bodyPr wrap="none" anchor="ctr"/>
            <a:lstStyle/>
            <a:p>
              <a:pPr algn="ctr"/>
              <a:r>
                <a:rPr lang="en-US" sz="1200" baseline="-5000" dirty="0">
                  <a:sym typeface="Wingdings 3" pitchFamily="18" charset="2"/>
                </a:rPr>
                <a:t></a:t>
              </a:r>
              <a:r>
                <a:rPr lang="en-US" sz="1200" dirty="0"/>
                <a:t>A</a:t>
              </a:r>
            </a:p>
          </p:txBody>
        </p:sp>
        <p:sp>
          <p:nvSpPr>
            <p:cNvPr id="89126" name="Rectangle 4"/>
            <p:cNvSpPr>
              <a:spLocks noChangeArrowheads="1"/>
            </p:cNvSpPr>
            <p:nvPr/>
          </p:nvSpPr>
          <p:spPr bwMode="gray">
            <a:xfrm>
              <a:off x="1350" y="2951"/>
              <a:ext cx="332" cy="208"/>
            </a:xfrm>
            <a:prstGeom prst="rect">
              <a:avLst/>
            </a:prstGeom>
            <a:solidFill>
              <a:srgbClr val="0067C5"/>
            </a:solidFill>
            <a:ln w="19050">
              <a:solidFill>
                <a:schemeClr val="tx1"/>
              </a:solidFill>
              <a:miter lim="800000"/>
              <a:headEnd/>
              <a:tailEnd/>
            </a:ln>
          </p:spPr>
          <p:txBody>
            <a:bodyPr wrap="none" anchor="ctr"/>
            <a:lstStyle/>
            <a:p>
              <a:pPr algn="ctr"/>
              <a:r>
                <a:rPr lang="en-US" sz="1200" baseline="-5000" dirty="0">
                  <a:sym typeface="Wingdings 3" pitchFamily="18" charset="2"/>
                </a:rPr>
                <a:t></a:t>
              </a:r>
              <a:r>
                <a:rPr lang="en-US" sz="1200" dirty="0"/>
                <a:t>B1</a:t>
              </a:r>
            </a:p>
          </p:txBody>
        </p:sp>
        <p:sp>
          <p:nvSpPr>
            <p:cNvPr id="89127" name="Rectangle 5"/>
            <p:cNvSpPr>
              <a:spLocks noChangeArrowheads="1"/>
            </p:cNvSpPr>
            <p:nvPr/>
          </p:nvSpPr>
          <p:spPr bwMode="gray">
            <a:xfrm>
              <a:off x="1350" y="3159"/>
              <a:ext cx="332" cy="208"/>
            </a:xfrm>
            <a:prstGeom prst="rect">
              <a:avLst/>
            </a:prstGeom>
            <a:solidFill>
              <a:schemeClr val="bg1"/>
            </a:solidFill>
            <a:ln w="19050">
              <a:solidFill>
                <a:schemeClr val="tx1"/>
              </a:solidFill>
              <a:miter lim="800000"/>
              <a:headEnd/>
              <a:tailEnd/>
            </a:ln>
          </p:spPr>
          <p:txBody>
            <a:bodyPr wrap="none" anchor="ctr"/>
            <a:lstStyle/>
            <a:p>
              <a:pPr algn="ctr"/>
              <a:r>
                <a:rPr lang="en-US" sz="1200" baseline="-5000" dirty="0">
                  <a:sym typeface="Wingdings 3" pitchFamily="18" charset="2"/>
                </a:rPr>
                <a:t></a:t>
              </a:r>
              <a:r>
                <a:rPr lang="en-US" sz="1200" dirty="0"/>
                <a:t>C</a:t>
              </a:r>
            </a:p>
          </p:txBody>
        </p:sp>
      </p:grpSp>
      <p:sp>
        <p:nvSpPr>
          <p:cNvPr id="89095" name="Text Box 13"/>
          <p:cNvSpPr txBox="1">
            <a:spLocks noChangeArrowheads="1"/>
          </p:cNvSpPr>
          <p:nvPr/>
        </p:nvSpPr>
        <p:spPr bwMode="gray">
          <a:xfrm>
            <a:off x="3840160" y="1192613"/>
            <a:ext cx="952505" cy="461665"/>
          </a:xfrm>
          <a:prstGeom prst="rect">
            <a:avLst/>
          </a:prstGeom>
          <a:noFill/>
          <a:ln w="12700">
            <a:noFill/>
            <a:miter lim="800000"/>
            <a:headEnd/>
            <a:tailEnd/>
          </a:ln>
        </p:spPr>
        <p:txBody>
          <a:bodyPr wrap="none">
            <a:spAutoFit/>
          </a:bodyPr>
          <a:lstStyle/>
          <a:p>
            <a:pPr algn="ctr"/>
            <a:r>
              <a:rPr lang="en-US" sz="1200" dirty="0"/>
              <a:t>Blocks </a:t>
            </a:r>
            <a:br>
              <a:rPr lang="en-US" sz="1200" dirty="0"/>
            </a:br>
            <a:r>
              <a:rPr lang="en-US" sz="1200" dirty="0"/>
              <a:t>on the Disk</a:t>
            </a:r>
          </a:p>
        </p:txBody>
      </p:sp>
      <p:sp>
        <p:nvSpPr>
          <p:cNvPr id="89096" name="AutoShape 14"/>
          <p:cNvSpPr>
            <a:spLocks noChangeArrowheads="1"/>
          </p:cNvSpPr>
          <p:nvPr/>
        </p:nvSpPr>
        <p:spPr bwMode="gray">
          <a:xfrm>
            <a:off x="4030663" y="1848251"/>
            <a:ext cx="606425" cy="3724275"/>
          </a:xfrm>
          <a:prstGeom prst="can">
            <a:avLst>
              <a:gd name="adj" fmla="val 17287"/>
            </a:avLst>
          </a:prstGeom>
          <a:solidFill>
            <a:schemeClr val="accent2">
              <a:lumMod val="75000"/>
            </a:schemeClr>
          </a:solidFill>
          <a:ln w="19050">
            <a:solidFill>
              <a:schemeClr val="bg1"/>
            </a:solidFill>
            <a:round/>
            <a:headEnd/>
            <a:tailEnd/>
          </a:ln>
        </p:spPr>
        <p:txBody>
          <a:bodyPr wrap="none" anchor="ctr"/>
          <a:lstStyle/>
          <a:p>
            <a:endParaRPr lang="en-US" dirty="0"/>
          </a:p>
        </p:txBody>
      </p:sp>
      <p:sp>
        <p:nvSpPr>
          <p:cNvPr id="89098" name="Rectangle 16"/>
          <p:cNvSpPr>
            <a:spLocks noChangeArrowheads="1"/>
          </p:cNvSpPr>
          <p:nvPr/>
        </p:nvSpPr>
        <p:spPr bwMode="gray">
          <a:xfrm>
            <a:off x="4067175" y="2081613"/>
            <a:ext cx="530225" cy="330200"/>
          </a:xfrm>
          <a:prstGeom prst="rect">
            <a:avLst/>
          </a:prstGeom>
          <a:solidFill>
            <a:schemeClr val="bg1"/>
          </a:solidFill>
          <a:ln w="19050">
            <a:solidFill>
              <a:schemeClr val="tx1"/>
            </a:solidFill>
            <a:miter lim="800000"/>
            <a:headEnd/>
            <a:tailEnd/>
          </a:ln>
        </p:spPr>
        <p:txBody>
          <a:bodyPr wrap="none" anchor="ctr"/>
          <a:lstStyle/>
          <a:p>
            <a:pPr algn="ctr"/>
            <a:r>
              <a:rPr lang="en-US" sz="1200" dirty="0"/>
              <a:t>A</a:t>
            </a:r>
          </a:p>
        </p:txBody>
      </p:sp>
      <p:sp>
        <p:nvSpPr>
          <p:cNvPr id="89099" name="Rectangle 17"/>
          <p:cNvSpPr>
            <a:spLocks noChangeArrowheads="1"/>
          </p:cNvSpPr>
          <p:nvPr/>
        </p:nvSpPr>
        <p:spPr bwMode="gray">
          <a:xfrm>
            <a:off x="4067175" y="2411813"/>
            <a:ext cx="530225" cy="330200"/>
          </a:xfrm>
          <a:prstGeom prst="rect">
            <a:avLst/>
          </a:prstGeom>
          <a:solidFill>
            <a:schemeClr val="bg1"/>
          </a:solidFill>
          <a:ln w="19050">
            <a:solidFill>
              <a:schemeClr val="tx1"/>
            </a:solidFill>
            <a:miter lim="800000"/>
            <a:headEnd/>
            <a:tailEnd/>
          </a:ln>
        </p:spPr>
        <p:txBody>
          <a:bodyPr wrap="none" anchor="ctr"/>
          <a:lstStyle/>
          <a:p>
            <a:pPr algn="ctr"/>
            <a:r>
              <a:rPr lang="en-US" sz="1200" dirty="0"/>
              <a:t>B</a:t>
            </a:r>
          </a:p>
        </p:txBody>
      </p:sp>
      <p:sp>
        <p:nvSpPr>
          <p:cNvPr id="89100" name="Rectangle 18"/>
          <p:cNvSpPr>
            <a:spLocks noChangeArrowheads="1"/>
          </p:cNvSpPr>
          <p:nvPr/>
        </p:nvSpPr>
        <p:spPr bwMode="gray">
          <a:xfrm>
            <a:off x="4067175" y="2742013"/>
            <a:ext cx="530225" cy="330200"/>
          </a:xfrm>
          <a:prstGeom prst="rect">
            <a:avLst/>
          </a:prstGeom>
          <a:solidFill>
            <a:schemeClr val="bg1"/>
          </a:solidFill>
          <a:ln w="19050">
            <a:solidFill>
              <a:schemeClr val="tx1"/>
            </a:solidFill>
            <a:miter lim="800000"/>
            <a:headEnd/>
            <a:tailEnd/>
          </a:ln>
        </p:spPr>
        <p:txBody>
          <a:bodyPr wrap="none" anchor="ctr"/>
          <a:lstStyle/>
          <a:p>
            <a:pPr algn="ctr"/>
            <a:r>
              <a:rPr lang="en-US" sz="1200" dirty="0"/>
              <a:t>C</a:t>
            </a:r>
          </a:p>
        </p:txBody>
      </p:sp>
      <p:grpSp>
        <p:nvGrpSpPr>
          <p:cNvPr id="3" name="Group 39"/>
          <p:cNvGrpSpPr/>
          <p:nvPr/>
        </p:nvGrpSpPr>
        <p:grpSpPr bwMode="gray">
          <a:xfrm>
            <a:off x="2143328" y="2084960"/>
            <a:ext cx="530225" cy="990600"/>
            <a:chOff x="2141538" y="2238375"/>
            <a:chExt cx="530225" cy="990600"/>
          </a:xfrm>
        </p:grpSpPr>
        <p:sp>
          <p:nvSpPr>
            <p:cNvPr id="89097" name="Rectangle 15"/>
            <p:cNvSpPr>
              <a:spLocks noChangeArrowheads="1"/>
            </p:cNvSpPr>
            <p:nvPr/>
          </p:nvSpPr>
          <p:spPr bwMode="gray">
            <a:xfrm>
              <a:off x="2141538" y="2568575"/>
              <a:ext cx="530225" cy="330200"/>
            </a:xfrm>
            <a:prstGeom prst="rect">
              <a:avLst/>
            </a:prstGeom>
            <a:solidFill>
              <a:schemeClr val="bg1"/>
            </a:solidFill>
            <a:ln w="19050">
              <a:solidFill>
                <a:schemeClr val="tx1"/>
              </a:solidFill>
              <a:miter lim="800000"/>
              <a:headEnd/>
              <a:tailEnd/>
            </a:ln>
          </p:spPr>
          <p:txBody>
            <a:bodyPr wrap="none" anchor="ctr"/>
            <a:lstStyle/>
            <a:p>
              <a:pPr algn="ctr"/>
              <a:r>
                <a:rPr lang="en-US" sz="1200" dirty="0"/>
                <a:t>B</a:t>
              </a:r>
            </a:p>
          </p:txBody>
        </p:sp>
        <p:sp>
          <p:nvSpPr>
            <p:cNvPr id="89118" name="Rectangle 20"/>
            <p:cNvSpPr>
              <a:spLocks noChangeArrowheads="1"/>
            </p:cNvSpPr>
            <p:nvPr/>
          </p:nvSpPr>
          <p:spPr bwMode="gray">
            <a:xfrm>
              <a:off x="2141538" y="2238375"/>
              <a:ext cx="530225" cy="330200"/>
            </a:xfrm>
            <a:prstGeom prst="rect">
              <a:avLst/>
            </a:prstGeom>
            <a:solidFill>
              <a:schemeClr val="bg1"/>
            </a:solidFill>
            <a:ln w="19050">
              <a:solidFill>
                <a:schemeClr val="tx1"/>
              </a:solidFill>
              <a:miter lim="800000"/>
              <a:headEnd/>
              <a:tailEnd/>
            </a:ln>
          </p:spPr>
          <p:txBody>
            <a:bodyPr wrap="none" anchor="ctr"/>
            <a:lstStyle/>
            <a:p>
              <a:pPr algn="ctr"/>
              <a:r>
                <a:rPr lang="en-US" sz="1200" dirty="0"/>
                <a:t>A</a:t>
              </a:r>
            </a:p>
          </p:txBody>
        </p:sp>
        <p:sp>
          <p:nvSpPr>
            <p:cNvPr id="89119" name="Rectangle 21"/>
            <p:cNvSpPr>
              <a:spLocks noChangeArrowheads="1"/>
            </p:cNvSpPr>
            <p:nvPr/>
          </p:nvSpPr>
          <p:spPr bwMode="gray">
            <a:xfrm>
              <a:off x="2141538" y="2898775"/>
              <a:ext cx="530225" cy="330200"/>
            </a:xfrm>
            <a:prstGeom prst="rect">
              <a:avLst/>
            </a:prstGeom>
            <a:solidFill>
              <a:schemeClr val="bg1"/>
            </a:solidFill>
            <a:ln w="19050">
              <a:solidFill>
                <a:schemeClr val="tx1"/>
              </a:solidFill>
              <a:miter lim="800000"/>
              <a:headEnd/>
              <a:tailEnd/>
            </a:ln>
          </p:spPr>
          <p:txBody>
            <a:bodyPr wrap="none" anchor="ctr"/>
            <a:lstStyle/>
            <a:p>
              <a:pPr algn="ctr"/>
              <a:r>
                <a:rPr lang="en-US" sz="1200" dirty="0"/>
                <a:t>C</a:t>
              </a:r>
            </a:p>
          </p:txBody>
        </p:sp>
      </p:grpSp>
      <p:sp>
        <p:nvSpPr>
          <p:cNvPr id="89120" name="Rectangle 22"/>
          <p:cNvSpPr>
            <a:spLocks noChangeArrowheads="1"/>
          </p:cNvSpPr>
          <p:nvPr/>
        </p:nvSpPr>
        <p:spPr bwMode="gray">
          <a:xfrm>
            <a:off x="1150100" y="2411813"/>
            <a:ext cx="530225" cy="330200"/>
          </a:xfrm>
          <a:prstGeom prst="rect">
            <a:avLst/>
          </a:prstGeom>
          <a:solidFill>
            <a:srgbClr val="0067C5"/>
          </a:solidFill>
          <a:ln w="19050">
            <a:solidFill>
              <a:schemeClr val="tx1"/>
            </a:solidFill>
            <a:miter lim="800000"/>
            <a:headEnd/>
            <a:tailEnd/>
          </a:ln>
        </p:spPr>
        <p:txBody>
          <a:bodyPr wrap="none" anchor="ctr"/>
          <a:lstStyle/>
          <a:p>
            <a:pPr algn="ctr"/>
            <a:r>
              <a:rPr lang="en-US" sz="1200" dirty="0"/>
              <a:t>B1</a:t>
            </a:r>
          </a:p>
        </p:txBody>
      </p:sp>
      <p:sp>
        <p:nvSpPr>
          <p:cNvPr id="89102" name="Rectangle 23"/>
          <p:cNvSpPr>
            <a:spLocks noChangeArrowheads="1"/>
          </p:cNvSpPr>
          <p:nvPr/>
        </p:nvSpPr>
        <p:spPr bwMode="gray">
          <a:xfrm>
            <a:off x="4067175" y="3073801"/>
            <a:ext cx="530225" cy="330200"/>
          </a:xfrm>
          <a:prstGeom prst="rect">
            <a:avLst/>
          </a:prstGeom>
          <a:solidFill>
            <a:srgbClr val="0067C5"/>
          </a:solidFill>
          <a:ln w="19050">
            <a:solidFill>
              <a:schemeClr val="tx1"/>
            </a:solidFill>
            <a:miter lim="800000"/>
            <a:headEnd/>
            <a:tailEnd/>
          </a:ln>
        </p:spPr>
        <p:txBody>
          <a:bodyPr wrap="none" anchor="ctr"/>
          <a:lstStyle/>
          <a:p>
            <a:pPr algn="ctr"/>
            <a:r>
              <a:rPr lang="en-US" sz="1200" dirty="0"/>
              <a:t>B1</a:t>
            </a:r>
          </a:p>
        </p:txBody>
      </p:sp>
      <p:grpSp>
        <p:nvGrpSpPr>
          <p:cNvPr id="4" name="Group 25"/>
          <p:cNvGrpSpPr>
            <a:grpSpLocks/>
          </p:cNvGrpSpPr>
          <p:nvPr/>
        </p:nvGrpSpPr>
        <p:grpSpPr bwMode="gray">
          <a:xfrm>
            <a:off x="2717800" y="2353076"/>
            <a:ext cx="1203325" cy="2689225"/>
            <a:chOff x="1712" y="1581"/>
            <a:chExt cx="758" cy="1694"/>
          </a:xfrm>
        </p:grpSpPr>
        <p:sp>
          <p:nvSpPr>
            <p:cNvPr id="89115" name="Line 26"/>
            <p:cNvSpPr>
              <a:spLocks noChangeShapeType="1"/>
            </p:cNvSpPr>
            <p:nvPr/>
          </p:nvSpPr>
          <p:spPr bwMode="gray">
            <a:xfrm flipV="1">
              <a:off x="1712" y="1581"/>
              <a:ext cx="758" cy="1277"/>
            </a:xfrm>
            <a:prstGeom prst="line">
              <a:avLst/>
            </a:prstGeom>
            <a:noFill/>
            <a:ln w="19050">
              <a:solidFill>
                <a:srgbClr val="0067C5"/>
              </a:solidFill>
              <a:round/>
              <a:headEnd type="none" w="med" len="med"/>
              <a:tailEnd type="triangle" w="med" len="med"/>
            </a:ln>
          </p:spPr>
          <p:txBody>
            <a:bodyPr wrap="none" anchor="ctr"/>
            <a:lstStyle/>
            <a:p>
              <a:endParaRPr lang="en-US" sz="1200" dirty="0"/>
            </a:p>
          </p:txBody>
        </p:sp>
        <p:sp>
          <p:nvSpPr>
            <p:cNvPr id="89116" name="Line 27"/>
            <p:cNvSpPr>
              <a:spLocks noChangeShapeType="1"/>
            </p:cNvSpPr>
            <p:nvPr/>
          </p:nvSpPr>
          <p:spPr bwMode="gray">
            <a:xfrm flipV="1">
              <a:off x="1726" y="1991"/>
              <a:ext cx="744" cy="1284"/>
            </a:xfrm>
            <a:prstGeom prst="line">
              <a:avLst/>
            </a:prstGeom>
            <a:noFill/>
            <a:ln w="19050">
              <a:solidFill>
                <a:srgbClr val="0067C5"/>
              </a:solidFill>
              <a:round/>
              <a:headEnd type="none" w="med" len="med"/>
              <a:tailEnd type="triangle" w="med" len="med"/>
            </a:ln>
          </p:spPr>
          <p:txBody>
            <a:bodyPr wrap="none" anchor="ctr"/>
            <a:lstStyle/>
            <a:p>
              <a:endParaRPr lang="en-US" sz="1200" dirty="0"/>
            </a:p>
          </p:txBody>
        </p:sp>
        <p:sp>
          <p:nvSpPr>
            <p:cNvPr id="89117" name="Line 28"/>
            <p:cNvSpPr>
              <a:spLocks noChangeShapeType="1"/>
            </p:cNvSpPr>
            <p:nvPr/>
          </p:nvSpPr>
          <p:spPr bwMode="gray">
            <a:xfrm flipV="1">
              <a:off x="1726" y="2178"/>
              <a:ext cx="731" cy="867"/>
            </a:xfrm>
            <a:prstGeom prst="line">
              <a:avLst/>
            </a:prstGeom>
            <a:noFill/>
            <a:ln w="19050">
              <a:solidFill>
                <a:srgbClr val="0067C5"/>
              </a:solidFill>
              <a:round/>
              <a:headEnd type="none" w="med" len="med"/>
              <a:tailEnd type="triangle" w="med" len="med"/>
            </a:ln>
          </p:spPr>
          <p:txBody>
            <a:bodyPr wrap="none" anchor="ctr"/>
            <a:lstStyle/>
            <a:p>
              <a:endParaRPr lang="en-US" sz="1200" dirty="0"/>
            </a:p>
          </p:txBody>
        </p:sp>
      </p:grpSp>
      <p:grpSp>
        <p:nvGrpSpPr>
          <p:cNvPr id="5" name="Group 29"/>
          <p:cNvGrpSpPr>
            <a:grpSpLocks/>
          </p:cNvGrpSpPr>
          <p:nvPr/>
        </p:nvGrpSpPr>
        <p:grpSpPr bwMode="gray">
          <a:xfrm>
            <a:off x="1073151" y="4212499"/>
            <a:ext cx="688975" cy="1433512"/>
            <a:chOff x="676" y="2743"/>
            <a:chExt cx="434" cy="903"/>
          </a:xfrm>
        </p:grpSpPr>
        <p:sp>
          <p:nvSpPr>
            <p:cNvPr id="89111" name="Rectangle 30"/>
            <p:cNvSpPr>
              <a:spLocks noChangeArrowheads="1"/>
            </p:cNvSpPr>
            <p:nvPr/>
          </p:nvSpPr>
          <p:spPr bwMode="gray">
            <a:xfrm>
              <a:off x="719" y="2743"/>
              <a:ext cx="332" cy="208"/>
            </a:xfrm>
            <a:prstGeom prst="rect">
              <a:avLst/>
            </a:prstGeom>
            <a:solidFill>
              <a:schemeClr val="bg1">
                <a:alpha val="50195"/>
              </a:schemeClr>
            </a:solidFill>
            <a:ln w="19050">
              <a:solidFill>
                <a:srgbClr val="808080"/>
              </a:solidFill>
              <a:miter lim="800000"/>
              <a:headEnd/>
              <a:tailEnd/>
            </a:ln>
          </p:spPr>
          <p:txBody>
            <a:bodyPr wrap="none" anchor="ctr"/>
            <a:lstStyle/>
            <a:p>
              <a:pPr algn="ctr"/>
              <a:r>
                <a:rPr lang="en-US" sz="1200" baseline="-5000" dirty="0">
                  <a:solidFill>
                    <a:srgbClr val="808080"/>
                  </a:solidFill>
                  <a:sym typeface="Wingdings 3" pitchFamily="18" charset="2"/>
                </a:rPr>
                <a:t></a:t>
              </a:r>
              <a:r>
                <a:rPr lang="en-US" sz="1200" dirty="0">
                  <a:solidFill>
                    <a:srgbClr val="808080"/>
                  </a:solidFill>
                </a:rPr>
                <a:t>A</a:t>
              </a:r>
            </a:p>
          </p:txBody>
        </p:sp>
        <p:sp>
          <p:nvSpPr>
            <p:cNvPr id="89112" name="Rectangle 31"/>
            <p:cNvSpPr>
              <a:spLocks noChangeArrowheads="1"/>
            </p:cNvSpPr>
            <p:nvPr/>
          </p:nvSpPr>
          <p:spPr bwMode="gray">
            <a:xfrm>
              <a:off x="719" y="2951"/>
              <a:ext cx="332" cy="208"/>
            </a:xfrm>
            <a:prstGeom prst="rect">
              <a:avLst/>
            </a:prstGeom>
            <a:solidFill>
              <a:schemeClr val="bg1">
                <a:alpha val="50195"/>
              </a:schemeClr>
            </a:solidFill>
            <a:ln w="19050">
              <a:solidFill>
                <a:srgbClr val="808080"/>
              </a:solidFill>
              <a:miter lim="800000"/>
              <a:headEnd/>
              <a:tailEnd/>
            </a:ln>
          </p:spPr>
          <p:txBody>
            <a:bodyPr wrap="none" anchor="ctr"/>
            <a:lstStyle/>
            <a:p>
              <a:pPr algn="ctr"/>
              <a:r>
                <a:rPr lang="en-US" sz="1200" baseline="-5000" dirty="0">
                  <a:solidFill>
                    <a:srgbClr val="808080"/>
                  </a:solidFill>
                  <a:sym typeface="Wingdings 3" pitchFamily="18" charset="2"/>
                </a:rPr>
                <a:t></a:t>
              </a:r>
              <a:r>
                <a:rPr lang="en-US" sz="1200" dirty="0">
                  <a:solidFill>
                    <a:srgbClr val="808080"/>
                  </a:solidFill>
                </a:rPr>
                <a:t>B</a:t>
              </a:r>
            </a:p>
          </p:txBody>
        </p:sp>
        <p:sp>
          <p:nvSpPr>
            <p:cNvPr id="89113" name="Rectangle 32"/>
            <p:cNvSpPr>
              <a:spLocks noChangeArrowheads="1"/>
            </p:cNvSpPr>
            <p:nvPr/>
          </p:nvSpPr>
          <p:spPr bwMode="gray">
            <a:xfrm>
              <a:off x="719" y="3159"/>
              <a:ext cx="332" cy="208"/>
            </a:xfrm>
            <a:prstGeom prst="rect">
              <a:avLst/>
            </a:prstGeom>
            <a:solidFill>
              <a:schemeClr val="bg1">
                <a:alpha val="50195"/>
              </a:schemeClr>
            </a:solidFill>
            <a:ln w="19050">
              <a:solidFill>
                <a:srgbClr val="808080"/>
              </a:solidFill>
              <a:miter lim="800000"/>
              <a:headEnd/>
              <a:tailEnd/>
            </a:ln>
          </p:spPr>
          <p:txBody>
            <a:bodyPr wrap="none" anchor="ctr"/>
            <a:lstStyle/>
            <a:p>
              <a:pPr algn="ctr"/>
              <a:r>
                <a:rPr lang="en-US" sz="1200" baseline="-5000" dirty="0">
                  <a:solidFill>
                    <a:srgbClr val="808080"/>
                  </a:solidFill>
                  <a:sym typeface="Wingdings 3" pitchFamily="18" charset="2"/>
                </a:rPr>
                <a:t></a:t>
              </a:r>
              <a:r>
                <a:rPr lang="en-US" sz="1200" dirty="0">
                  <a:solidFill>
                    <a:srgbClr val="808080"/>
                  </a:solidFill>
                </a:rPr>
                <a:t>C</a:t>
              </a:r>
            </a:p>
          </p:txBody>
        </p:sp>
        <p:sp>
          <p:nvSpPr>
            <p:cNvPr id="89114" name="Text Box 33"/>
            <p:cNvSpPr txBox="1">
              <a:spLocks noChangeArrowheads="1"/>
            </p:cNvSpPr>
            <p:nvPr/>
          </p:nvSpPr>
          <p:spPr bwMode="gray">
            <a:xfrm>
              <a:off x="676" y="3472"/>
              <a:ext cx="434" cy="174"/>
            </a:xfrm>
            <a:prstGeom prst="rect">
              <a:avLst/>
            </a:prstGeom>
            <a:noFill/>
            <a:ln w="12700">
              <a:noFill/>
              <a:miter lim="800000"/>
              <a:headEnd/>
              <a:tailEnd/>
            </a:ln>
          </p:spPr>
          <p:txBody>
            <a:bodyPr wrap="none">
              <a:spAutoFit/>
            </a:bodyPr>
            <a:lstStyle/>
            <a:p>
              <a:pPr algn="ctr"/>
              <a:r>
                <a:rPr lang="en-US" sz="1200" dirty="0">
                  <a:solidFill>
                    <a:srgbClr val="808080"/>
                  </a:solidFill>
                </a:rPr>
                <a:t>Snap 1</a:t>
              </a:r>
            </a:p>
          </p:txBody>
        </p:sp>
      </p:grpSp>
      <p:grpSp>
        <p:nvGrpSpPr>
          <p:cNvPr id="6" name="Group 34"/>
          <p:cNvGrpSpPr>
            <a:grpSpLocks/>
          </p:cNvGrpSpPr>
          <p:nvPr/>
        </p:nvGrpSpPr>
        <p:grpSpPr bwMode="gray">
          <a:xfrm>
            <a:off x="2763376" y="2256238"/>
            <a:ext cx="1179513" cy="971550"/>
            <a:chOff x="1748" y="1520"/>
            <a:chExt cx="743" cy="612"/>
          </a:xfrm>
        </p:grpSpPr>
        <p:sp>
          <p:nvSpPr>
            <p:cNvPr id="89108" name="Line 35"/>
            <p:cNvSpPr>
              <a:spLocks noChangeShapeType="1"/>
            </p:cNvSpPr>
            <p:nvPr/>
          </p:nvSpPr>
          <p:spPr bwMode="gray">
            <a:xfrm>
              <a:off x="1748" y="1714"/>
              <a:ext cx="692" cy="418"/>
            </a:xfrm>
            <a:prstGeom prst="line">
              <a:avLst/>
            </a:prstGeom>
            <a:noFill/>
            <a:ln w="19050">
              <a:solidFill>
                <a:schemeClr val="tx1"/>
              </a:solidFill>
              <a:round/>
              <a:headEnd type="none" w="med" len="med"/>
              <a:tailEnd type="triangle" w="med" len="med"/>
            </a:ln>
          </p:spPr>
          <p:txBody>
            <a:bodyPr wrap="none" anchor="ctr"/>
            <a:lstStyle/>
            <a:p>
              <a:endParaRPr lang="en-US" sz="1200" dirty="0"/>
            </a:p>
          </p:txBody>
        </p:sp>
        <p:sp>
          <p:nvSpPr>
            <p:cNvPr id="89109" name="Line 36"/>
            <p:cNvSpPr>
              <a:spLocks noChangeShapeType="1"/>
            </p:cNvSpPr>
            <p:nvPr/>
          </p:nvSpPr>
          <p:spPr bwMode="gray">
            <a:xfrm>
              <a:off x="1748" y="1520"/>
              <a:ext cx="743" cy="0"/>
            </a:xfrm>
            <a:prstGeom prst="line">
              <a:avLst/>
            </a:prstGeom>
            <a:noFill/>
            <a:ln w="19050">
              <a:solidFill>
                <a:schemeClr val="tx1"/>
              </a:solidFill>
              <a:round/>
              <a:headEnd type="none" w="med" len="med"/>
              <a:tailEnd type="triangle" w="med" len="med"/>
            </a:ln>
          </p:spPr>
          <p:txBody>
            <a:bodyPr wrap="none" anchor="ctr"/>
            <a:lstStyle/>
            <a:p>
              <a:endParaRPr lang="en-US" sz="1200" dirty="0"/>
            </a:p>
          </p:txBody>
        </p:sp>
        <p:sp>
          <p:nvSpPr>
            <p:cNvPr id="89110" name="Line 37"/>
            <p:cNvSpPr>
              <a:spLocks noChangeShapeType="1"/>
            </p:cNvSpPr>
            <p:nvPr/>
          </p:nvSpPr>
          <p:spPr bwMode="gray">
            <a:xfrm>
              <a:off x="1748" y="1922"/>
              <a:ext cx="743" cy="0"/>
            </a:xfrm>
            <a:prstGeom prst="line">
              <a:avLst/>
            </a:prstGeom>
            <a:noFill/>
            <a:ln w="19050">
              <a:solidFill>
                <a:schemeClr val="tx1"/>
              </a:solidFill>
              <a:round/>
              <a:headEnd type="none" w="med" len="med"/>
              <a:tailEnd type="triangle" w="med" len="med"/>
            </a:ln>
          </p:spPr>
          <p:txBody>
            <a:bodyPr wrap="none" anchor="ctr"/>
            <a:lstStyle/>
            <a:p>
              <a:endParaRPr lang="en-US" sz="1200" dirty="0"/>
            </a:p>
          </p:txBody>
        </p:sp>
      </p:grpSp>
      <p:sp>
        <p:nvSpPr>
          <p:cNvPr id="89107" name="Text Box 38"/>
          <p:cNvSpPr txBox="1">
            <a:spLocks noChangeArrowheads="1"/>
          </p:cNvSpPr>
          <p:nvPr/>
        </p:nvSpPr>
        <p:spPr bwMode="gray">
          <a:xfrm>
            <a:off x="1926390" y="1192613"/>
            <a:ext cx="960519" cy="461665"/>
          </a:xfrm>
          <a:prstGeom prst="rect">
            <a:avLst/>
          </a:prstGeom>
          <a:noFill/>
          <a:ln w="12700">
            <a:noFill/>
            <a:miter lim="800000"/>
            <a:headEnd/>
            <a:tailEnd/>
          </a:ln>
        </p:spPr>
        <p:txBody>
          <a:bodyPr wrap="none">
            <a:spAutoFit/>
          </a:bodyPr>
          <a:lstStyle/>
          <a:p>
            <a:pPr algn="ctr"/>
            <a:r>
              <a:rPr lang="en-US" sz="1200" dirty="0"/>
              <a:t>Blocks in </a:t>
            </a:r>
            <a:br>
              <a:rPr lang="en-US" sz="1200" dirty="0"/>
            </a:br>
            <a:r>
              <a:rPr lang="en-US" sz="1200" dirty="0"/>
              <a:t>LUN or File</a:t>
            </a:r>
          </a:p>
        </p:txBody>
      </p:sp>
      <p:sp>
        <p:nvSpPr>
          <p:cNvPr id="41" name="Rectangle 12"/>
          <p:cNvSpPr txBox="1">
            <a:spLocks noChangeArrowheads="1"/>
          </p:cNvSpPr>
          <p:nvPr/>
        </p:nvSpPr>
        <p:spPr bwMode="gray">
          <a:xfrm>
            <a:off x="5046114" y="2438400"/>
            <a:ext cx="3886200" cy="1905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98450" marR="0" lvl="0" indent="-298450" algn="l" defTabSz="914400" rtl="0" eaLnBrk="1" fontAlgn="base" latinLnBrk="0" hangingPunct="1">
              <a:lnSpc>
                <a:spcPct val="100000"/>
              </a:lnSpc>
              <a:spcBef>
                <a:spcPct val="20000"/>
              </a:spcBef>
              <a:spcAft>
                <a:spcPct val="0"/>
              </a:spcAft>
              <a:buClr>
                <a:schemeClr val="accent2"/>
              </a:buClr>
              <a:buSzTx/>
              <a:buFont typeface="Wingdings 2" pitchFamily="18" charset="2"/>
              <a:buChar char="¡"/>
              <a:tabLst/>
              <a:defRPr/>
            </a:pPr>
            <a:r>
              <a:rPr lang="en-US" sz="2400" dirty="0" err="1" smtClean="0">
                <a:latin typeface="+mn-lt"/>
              </a:rPr>
              <a:t>Cria</a:t>
            </a:r>
            <a:r>
              <a:rPr lang="en-US" sz="2400" dirty="0" smtClean="0">
                <a:latin typeface="+mn-lt"/>
              </a:rPr>
              <a:t> Snapshot 2</a:t>
            </a:r>
          </a:p>
          <a:p>
            <a:pPr marL="636588" lvl="1" indent="-336550">
              <a:spcBef>
                <a:spcPct val="20000"/>
              </a:spcBef>
              <a:buFont typeface="Arial" pitchFamily="34" charset="0"/>
              <a:buChar char="–"/>
            </a:pPr>
            <a:r>
              <a:rPr lang="en-US" sz="2200" kern="0" dirty="0" err="1" smtClean="0"/>
              <a:t>Sem</a:t>
            </a:r>
            <a:r>
              <a:rPr lang="en-US" sz="2200" kern="0" dirty="0" smtClean="0"/>
              <a:t> </a:t>
            </a:r>
            <a:r>
              <a:rPr lang="en-US" sz="2200" kern="0" dirty="0" err="1" smtClean="0"/>
              <a:t>movimentação</a:t>
            </a:r>
            <a:r>
              <a:rPr lang="en-US" sz="2200" kern="0" dirty="0" smtClean="0"/>
              <a:t> de dados</a:t>
            </a:r>
          </a:p>
          <a:p>
            <a:pPr marL="636588" marR="0" lvl="1" indent="-33655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200" b="0" i="0" u="none" strike="noStrike" kern="0" cap="none" spc="0" normalizeH="0" baseline="0" noProof="0" dirty="0" err="1" smtClean="0">
                <a:ln>
                  <a:noFill/>
                </a:ln>
                <a:solidFill>
                  <a:schemeClr val="tx1"/>
                </a:solidFill>
                <a:effectLst/>
                <a:uLnTx/>
                <a:uFillTx/>
                <a:latin typeface="+mn-lt"/>
              </a:rPr>
              <a:t>Somente</a:t>
            </a:r>
            <a:r>
              <a:rPr kumimoji="0" lang="en-US" sz="2200" b="0" i="0" u="none" strike="noStrike" kern="0" cap="none" spc="0" normalizeH="0" baseline="0" noProof="0" dirty="0" smtClean="0">
                <a:ln>
                  <a:noFill/>
                </a:ln>
                <a:solidFill>
                  <a:schemeClr val="tx1"/>
                </a:solidFill>
                <a:effectLst/>
                <a:uLnTx/>
                <a:uFillTx/>
                <a:latin typeface="+mn-lt"/>
              </a:rPr>
              <a:t> </a:t>
            </a:r>
            <a:r>
              <a:rPr kumimoji="0" lang="en-US" sz="2200" b="0" i="0" u="none" strike="noStrike" kern="0" cap="none" spc="0" normalizeH="0" baseline="0" noProof="0" dirty="0" err="1" smtClean="0">
                <a:ln>
                  <a:noFill/>
                </a:ln>
                <a:solidFill>
                  <a:schemeClr val="tx1"/>
                </a:solidFill>
                <a:effectLst/>
                <a:uLnTx/>
                <a:uFillTx/>
                <a:latin typeface="+mn-lt"/>
              </a:rPr>
              <a:t>copia</a:t>
            </a:r>
            <a:r>
              <a:rPr kumimoji="0" lang="en-US" sz="2200" b="0" i="0" u="none" strike="noStrike" kern="0" cap="none" spc="0" normalizeH="0" baseline="0" noProof="0" dirty="0" smtClean="0">
                <a:ln>
                  <a:noFill/>
                </a:ln>
                <a:solidFill>
                  <a:schemeClr val="tx1"/>
                </a:solidFill>
                <a:effectLst/>
                <a:uLnTx/>
                <a:uFillTx/>
                <a:latin typeface="+mn-lt"/>
              </a:rPr>
              <a:t> </a:t>
            </a:r>
            <a:r>
              <a:rPr kumimoji="0" lang="en-US" sz="2200" b="0" i="0" u="none" strike="noStrike" kern="0" cap="none" spc="0" normalizeH="0" baseline="0" noProof="0" dirty="0" err="1" smtClean="0">
                <a:ln>
                  <a:noFill/>
                </a:ln>
                <a:solidFill>
                  <a:schemeClr val="tx1"/>
                </a:solidFill>
                <a:effectLst/>
                <a:uLnTx/>
                <a:uFillTx/>
                <a:latin typeface="+mn-lt"/>
              </a:rPr>
              <a:t>ponteiros</a:t>
            </a:r>
            <a:endParaRPr kumimoji="0" lang="en-US" sz="2200" b="0" i="0" u="none" strike="noStrike" kern="0" cap="none" spc="0" normalizeH="0" baseline="0" noProof="0" dirty="0" smtClean="0">
              <a:ln>
                <a:noFill/>
              </a:ln>
              <a:solidFill>
                <a:schemeClr val="tx1"/>
              </a:solidFill>
              <a:effectLst/>
              <a:uLnTx/>
              <a:uFillTx/>
              <a:latin typeface="+mn-lt"/>
            </a:endParaRPr>
          </a:p>
          <a:p>
            <a:pPr marL="298450" marR="0" lvl="0" indent="-298450" algn="l" defTabSz="914400" rtl="0" eaLnBrk="1" fontAlgn="base" latinLnBrk="0" hangingPunct="1">
              <a:lnSpc>
                <a:spcPct val="100000"/>
              </a:lnSpc>
              <a:spcBef>
                <a:spcPct val="20000"/>
              </a:spcBef>
              <a:spcAft>
                <a:spcPct val="0"/>
              </a:spcAft>
              <a:buClr>
                <a:schemeClr val="accent2"/>
              </a:buClr>
              <a:buSzTx/>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42" name="Rectangle 12"/>
          <p:cNvSpPr txBox="1">
            <a:spLocks noChangeArrowheads="1"/>
          </p:cNvSpPr>
          <p:nvPr/>
        </p:nvSpPr>
        <p:spPr bwMode="gray">
          <a:xfrm>
            <a:off x="5046115" y="1633502"/>
            <a:ext cx="3886200" cy="45985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98450" marR="0" lvl="0" indent="-298450" defTabSz="914400" latinLnBrk="0">
              <a:lnSpc>
                <a:spcPct val="100000"/>
              </a:lnSpc>
              <a:spcBef>
                <a:spcPct val="20000"/>
              </a:spcBef>
              <a:buClr>
                <a:schemeClr val="accent2"/>
              </a:buClr>
              <a:buSzTx/>
              <a:buFont typeface="Wingdings 2" pitchFamily="18" charset="2"/>
              <a:buChar char="¡"/>
              <a:tabLst/>
              <a:defRPr/>
            </a:pPr>
            <a:r>
              <a:rPr lang="en-US" sz="2400" dirty="0" smtClean="0">
                <a:latin typeface="+mn-lt"/>
              </a:rPr>
              <a:t>Continua </a:t>
            </a:r>
            <a:r>
              <a:rPr lang="en-US" sz="2400" dirty="0" err="1" smtClean="0">
                <a:latin typeface="+mn-lt"/>
              </a:rPr>
              <a:t>escrevendo</a:t>
            </a:r>
            <a:r>
              <a:rPr lang="en-US" sz="2400" dirty="0" smtClean="0">
                <a:latin typeface="+mn-lt"/>
              </a:rPr>
              <a:t> dados</a:t>
            </a:r>
          </a:p>
        </p:txBody>
      </p:sp>
      <p:sp>
        <p:nvSpPr>
          <p:cNvPr id="43" name="Line 19"/>
          <p:cNvSpPr>
            <a:spLocks noChangeShapeType="1"/>
          </p:cNvSpPr>
          <p:nvPr/>
        </p:nvSpPr>
        <p:spPr bwMode="gray">
          <a:xfrm>
            <a:off x="2774950" y="2256238"/>
            <a:ext cx="1179513" cy="0"/>
          </a:xfrm>
          <a:prstGeom prst="line">
            <a:avLst/>
          </a:prstGeom>
          <a:noFill/>
          <a:ln w="19050">
            <a:solidFill>
              <a:schemeClr val="tx1"/>
            </a:solidFill>
            <a:round/>
            <a:headEnd type="none" w="med" len="med"/>
            <a:tailEnd type="triangle" w="med" len="med"/>
          </a:ln>
        </p:spPr>
        <p:txBody>
          <a:bodyPr wrap="none" anchor="ctr"/>
          <a:lstStyle/>
          <a:p>
            <a:endParaRPr lang="en-US" sz="1200" dirty="0"/>
          </a:p>
        </p:txBody>
      </p:sp>
      <p:sp>
        <p:nvSpPr>
          <p:cNvPr id="44" name="Line 20"/>
          <p:cNvSpPr>
            <a:spLocks noChangeShapeType="1"/>
          </p:cNvSpPr>
          <p:nvPr/>
        </p:nvSpPr>
        <p:spPr bwMode="gray">
          <a:xfrm>
            <a:off x="2774950" y="2564213"/>
            <a:ext cx="1179513" cy="0"/>
          </a:xfrm>
          <a:prstGeom prst="line">
            <a:avLst/>
          </a:prstGeom>
          <a:noFill/>
          <a:ln w="19050">
            <a:solidFill>
              <a:schemeClr val="tx1"/>
            </a:solidFill>
            <a:round/>
            <a:headEnd type="none" w="med" len="med"/>
            <a:tailEnd type="triangle" w="med" len="med"/>
          </a:ln>
        </p:spPr>
        <p:txBody>
          <a:bodyPr wrap="none" anchor="ctr"/>
          <a:lstStyle/>
          <a:p>
            <a:endParaRPr lang="en-US" sz="1200" dirty="0"/>
          </a:p>
        </p:txBody>
      </p:sp>
      <p:sp>
        <p:nvSpPr>
          <p:cNvPr id="45" name="Line 21"/>
          <p:cNvSpPr>
            <a:spLocks noChangeShapeType="1"/>
          </p:cNvSpPr>
          <p:nvPr/>
        </p:nvSpPr>
        <p:spPr bwMode="gray">
          <a:xfrm>
            <a:off x="2774950" y="2894413"/>
            <a:ext cx="1179513" cy="0"/>
          </a:xfrm>
          <a:prstGeom prst="line">
            <a:avLst/>
          </a:prstGeom>
          <a:noFill/>
          <a:ln w="19050">
            <a:solidFill>
              <a:schemeClr val="tx1"/>
            </a:solidFill>
            <a:round/>
            <a:headEnd type="none" w="med" len="med"/>
            <a:tailEnd type="triangle" w="med" len="med"/>
          </a:ln>
        </p:spPr>
        <p:txBody>
          <a:bodyPr wrap="none" anchor="ctr"/>
          <a:lstStyle/>
          <a:p>
            <a:endParaRPr lang="en-US" sz="1200" dirty="0"/>
          </a:p>
        </p:txBody>
      </p:sp>
      <p:sp>
        <p:nvSpPr>
          <p:cNvPr id="48" name="Rectangle 47"/>
          <p:cNvSpPr/>
          <p:nvPr/>
        </p:nvSpPr>
        <p:spPr bwMode="gray">
          <a:xfrm>
            <a:off x="2035645" y="5352397"/>
            <a:ext cx="689612" cy="276999"/>
          </a:xfrm>
          <a:prstGeom prst="rect">
            <a:avLst/>
          </a:prstGeom>
        </p:spPr>
        <p:txBody>
          <a:bodyPr wrap="none">
            <a:spAutoFit/>
          </a:bodyPr>
          <a:lstStyle/>
          <a:p>
            <a:pPr algn="ctr"/>
            <a:r>
              <a:rPr lang="en-US" sz="1200" dirty="0" smtClean="0"/>
              <a:t>Snap 2</a:t>
            </a:r>
            <a:endParaRPr lang="en-US" sz="12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9120"/>
                                        </p:tgtEl>
                                        <p:attrNameLst>
                                          <p:attrName>style.visibility</p:attrName>
                                        </p:attrNameLst>
                                      </p:cBhvr>
                                      <p:to>
                                        <p:strVal val="visible"/>
                                      </p:to>
                                    </p:set>
                                    <p:animEffect transition="in" filter="fade">
                                      <p:cBhvr>
                                        <p:cTn id="10" dur="500"/>
                                        <p:tgtEl>
                                          <p:spTgt spid="89120"/>
                                        </p:tgtEl>
                                      </p:cBhvr>
                                    </p:animEffect>
                                  </p:childTnLst>
                                </p:cTn>
                              </p:par>
                            </p:childTnLst>
                          </p:cTn>
                        </p:par>
                        <p:par>
                          <p:cTn id="11" fill="hold">
                            <p:stCondLst>
                              <p:cond delay="500"/>
                            </p:stCondLst>
                            <p:childTnLst>
                              <p:par>
                                <p:cTn id="12" presetID="63" presetClass="path" presetSubtype="0" accel="50000" decel="50000" fill="hold" grpId="1" nodeType="afterEffect">
                                  <p:stCondLst>
                                    <p:cond delay="0"/>
                                  </p:stCondLst>
                                  <p:childTnLst>
                                    <p:animMotion origin="layout" path="M 0.00035 -4.44444E-6 L 0.10973 -4.44444E-6 " pathEditMode="relative" rAng="0" ptsTypes="AA">
                                      <p:cBhvr>
                                        <p:cTn id="13" dur="2000" fill="hold"/>
                                        <p:tgtEl>
                                          <p:spTgt spid="89120"/>
                                        </p:tgtEl>
                                        <p:attrNameLst>
                                          <p:attrName>ppt_x</p:attrName>
                                          <p:attrName>ppt_y</p:attrName>
                                        </p:attrNameLst>
                                      </p:cBhvr>
                                      <p:rCtr x="55" y="0"/>
                                    </p:animMotion>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xit" presetSubtype="0" fill="hold" grpId="0" nodeType="withEffect">
                                  <p:stCondLst>
                                    <p:cond delay="0"/>
                                  </p:stCondLst>
                                  <p:childTnLst>
                                    <p:animEffect transition="out" filter="fade">
                                      <p:cBhvr>
                                        <p:cTn id="20" dur="500"/>
                                        <p:tgtEl>
                                          <p:spTgt spid="44"/>
                                        </p:tgtEl>
                                      </p:cBhvr>
                                    </p:animEffect>
                                    <p:set>
                                      <p:cBhvr>
                                        <p:cTn id="21" dur="1" fill="hold">
                                          <p:stCondLst>
                                            <p:cond delay="499"/>
                                          </p:stCondLst>
                                        </p:cTn>
                                        <p:tgtEl>
                                          <p:spTgt spid="44"/>
                                        </p:tgtEl>
                                        <p:attrNameLst>
                                          <p:attrName>style.visibility</p:attrName>
                                        </p:attrNameLst>
                                      </p:cBhvr>
                                      <p:to>
                                        <p:strVal val="hidden"/>
                                      </p:to>
                                    </p:set>
                                  </p:childTnLst>
                                </p:cTn>
                              </p:par>
                              <p:par>
                                <p:cTn id="22" presetID="10" presetClass="entr" presetSubtype="0" fill="hold" grpId="0" nodeType="withEffect">
                                  <p:stCondLst>
                                    <p:cond delay="0"/>
                                  </p:stCondLst>
                                  <p:childTnLst>
                                    <p:set>
                                      <p:cBhvr>
                                        <p:cTn id="23" dur="1" fill="hold">
                                          <p:stCondLst>
                                            <p:cond delay="0"/>
                                          </p:stCondLst>
                                        </p:cTn>
                                        <p:tgtEl>
                                          <p:spTgt spid="89102"/>
                                        </p:tgtEl>
                                        <p:attrNameLst>
                                          <p:attrName>style.visibility</p:attrName>
                                        </p:attrNameLst>
                                      </p:cBhvr>
                                      <p:to>
                                        <p:strVal val="visible"/>
                                      </p:to>
                                    </p:set>
                                    <p:animEffect transition="in" filter="fade">
                                      <p:cBhvr>
                                        <p:cTn id="24" dur="500"/>
                                        <p:tgtEl>
                                          <p:spTgt spid="89102"/>
                                        </p:tgtEl>
                                      </p:cBhvr>
                                    </p:animEffect>
                                  </p:childTnLst>
                                </p:cTn>
                              </p:par>
                            </p:childTnLst>
                          </p:cTn>
                        </p:par>
                        <p:par>
                          <p:cTn id="25" fill="hold">
                            <p:stCondLst>
                              <p:cond delay="500"/>
                            </p:stCondLst>
                            <p:childTnLst>
                              <p:par>
                                <p:cTn id="26" presetID="10" presetClass="entr" presetSubtype="0" fill="hold" grpId="1" nodeType="after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500"/>
                                        <p:tgtEl>
                                          <p:spTgt spid="4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fade">
                                      <p:cBhvr>
                                        <p:cTn id="33" dur="500"/>
                                        <p:tgtEl>
                                          <p:spTgt spid="41"/>
                                        </p:tgtEl>
                                      </p:cBhvr>
                                    </p:animEffect>
                                  </p:childTnLst>
                                </p:cTn>
                              </p:par>
                              <p:par>
                                <p:cTn id="34" presetID="42" presetClass="path" presetSubtype="0" accel="50000" decel="50000" fill="hold" nodeType="withEffect">
                                  <p:stCondLst>
                                    <p:cond delay="0"/>
                                  </p:stCondLst>
                                  <p:childTnLst>
                                    <p:animMotion origin="layout" path="M -0.00053 -2.36818E-6 L -0.00174 0.30597 " pathEditMode="relative" rAng="0" ptsTypes="AA">
                                      <p:cBhvr>
                                        <p:cTn id="35" dur="2000" fill="hold"/>
                                        <p:tgtEl>
                                          <p:spTgt spid="3"/>
                                        </p:tgtEl>
                                        <p:attrNameLst>
                                          <p:attrName>ppt_x</p:attrName>
                                          <p:attrName>ppt_y</p:attrName>
                                        </p:attrNameLst>
                                      </p:cBhvr>
                                      <p:rCtr x="-1" y="153"/>
                                    </p:animMotion>
                                  </p:childTnLst>
                                </p:cTn>
                              </p:par>
                              <p:par>
                                <p:cTn id="36" presetID="42" presetClass="path" presetSubtype="0" accel="50000" decel="50000" fill="hold" grpId="2" nodeType="withEffect">
                                  <p:stCondLst>
                                    <p:cond delay="0"/>
                                  </p:stCondLst>
                                  <p:childTnLst>
                                    <p:animMotion origin="layout" path="M 0.10764 -0.00208 L 0.10764 0.30579 " pathEditMode="relative" rAng="0" ptsTypes="AA">
                                      <p:cBhvr>
                                        <p:cTn id="37" dur="2000" fill="hold"/>
                                        <p:tgtEl>
                                          <p:spTgt spid="89120"/>
                                        </p:tgtEl>
                                        <p:attrNameLst>
                                          <p:attrName>ppt_x</p:attrName>
                                          <p:attrName>ppt_y</p:attrName>
                                        </p:attrNameLst>
                                      </p:cBhvr>
                                      <p:rCtr x="0" y="154"/>
                                    </p:animMotion>
                                  </p:childTnLst>
                                </p:cTn>
                              </p:par>
                              <p:par>
                                <p:cTn id="38" presetID="10" presetClass="entr" presetSubtype="0"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fade">
                                      <p:cBhvr>
                                        <p:cTn id="40" dur="500"/>
                                        <p:tgtEl>
                                          <p:spTgt spid="48"/>
                                        </p:tgtEl>
                                      </p:cBhvr>
                                    </p:animEffect>
                                  </p:childTnLst>
                                </p:cTn>
                              </p:par>
                              <p:par>
                                <p:cTn id="41" presetID="10" presetClass="entr" presetSubtype="0" fill="hold" nodeType="with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20" grpId="0" animBg="1"/>
      <p:bldP spid="89120" grpId="1" animBg="1"/>
      <p:bldP spid="89120" grpId="2" animBg="1"/>
      <p:bldP spid="89102" grpId="0" animBg="1"/>
      <p:bldP spid="41" grpId="0"/>
      <p:bldP spid="42" grpId="0"/>
      <p:bldP spid="42" grpId="1"/>
      <p:bldP spid="44" grpId="0" animBg="1"/>
      <p:bldP spid="4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6"/>
          <p:cNvGrpSpPr/>
          <p:nvPr/>
        </p:nvGrpSpPr>
        <p:grpSpPr bwMode="gray">
          <a:xfrm>
            <a:off x="2141289" y="2090321"/>
            <a:ext cx="533488" cy="990451"/>
            <a:chOff x="1059752" y="1863236"/>
            <a:chExt cx="533488" cy="990451"/>
          </a:xfrm>
        </p:grpSpPr>
        <p:sp>
          <p:nvSpPr>
            <p:cNvPr id="44" name="Rectangle 16"/>
            <p:cNvSpPr>
              <a:spLocks noChangeArrowheads="1"/>
            </p:cNvSpPr>
            <p:nvPr/>
          </p:nvSpPr>
          <p:spPr bwMode="gray">
            <a:xfrm>
              <a:off x="1063015" y="1863236"/>
              <a:ext cx="530225" cy="330200"/>
            </a:xfrm>
            <a:prstGeom prst="rect">
              <a:avLst/>
            </a:prstGeom>
            <a:solidFill>
              <a:schemeClr val="bg1"/>
            </a:solidFill>
            <a:ln w="19050">
              <a:solidFill>
                <a:schemeClr val="tx1"/>
              </a:solidFill>
              <a:miter lim="800000"/>
              <a:headEnd/>
              <a:tailEnd/>
            </a:ln>
          </p:spPr>
          <p:txBody>
            <a:bodyPr wrap="none" anchor="ctr"/>
            <a:lstStyle/>
            <a:p>
              <a:pPr algn="ctr"/>
              <a:r>
                <a:rPr lang="en-US" sz="1200" dirty="0"/>
                <a:t>A</a:t>
              </a:r>
            </a:p>
          </p:txBody>
        </p:sp>
        <p:sp>
          <p:nvSpPr>
            <p:cNvPr id="45" name="Rectangle 23"/>
            <p:cNvSpPr>
              <a:spLocks noChangeArrowheads="1"/>
            </p:cNvSpPr>
            <p:nvPr/>
          </p:nvSpPr>
          <p:spPr bwMode="gray">
            <a:xfrm>
              <a:off x="1063015" y="2193436"/>
              <a:ext cx="530225" cy="330200"/>
            </a:xfrm>
            <a:prstGeom prst="rect">
              <a:avLst/>
            </a:prstGeom>
            <a:solidFill>
              <a:schemeClr val="tx2"/>
            </a:solidFill>
            <a:ln w="19050">
              <a:solidFill>
                <a:schemeClr val="tx1"/>
              </a:solidFill>
              <a:miter lim="800000"/>
              <a:headEnd/>
              <a:tailEnd/>
            </a:ln>
          </p:spPr>
          <p:txBody>
            <a:bodyPr wrap="none" anchor="ctr"/>
            <a:lstStyle/>
            <a:p>
              <a:pPr algn="ctr"/>
              <a:r>
                <a:rPr lang="en-US" sz="1200" dirty="0"/>
                <a:t>B1</a:t>
              </a:r>
            </a:p>
          </p:txBody>
        </p:sp>
        <p:sp>
          <p:nvSpPr>
            <p:cNvPr id="46" name="Rectangle 25"/>
            <p:cNvSpPr>
              <a:spLocks noChangeArrowheads="1"/>
            </p:cNvSpPr>
            <p:nvPr/>
          </p:nvSpPr>
          <p:spPr bwMode="gray">
            <a:xfrm>
              <a:off x="1059752" y="2523487"/>
              <a:ext cx="530225" cy="330200"/>
            </a:xfrm>
            <a:prstGeom prst="rect">
              <a:avLst/>
            </a:prstGeom>
            <a:solidFill>
              <a:schemeClr val="accent2"/>
            </a:solidFill>
            <a:ln w="19050">
              <a:solidFill>
                <a:schemeClr val="tx1"/>
              </a:solidFill>
              <a:miter lim="800000"/>
              <a:headEnd/>
              <a:tailEnd/>
            </a:ln>
          </p:spPr>
          <p:txBody>
            <a:bodyPr wrap="none" anchor="ctr"/>
            <a:lstStyle/>
            <a:p>
              <a:pPr algn="ctr"/>
              <a:r>
                <a:rPr lang="en-US" sz="1200" dirty="0"/>
                <a:t>C2</a:t>
              </a:r>
            </a:p>
          </p:txBody>
        </p:sp>
      </p:grpSp>
      <p:sp>
        <p:nvSpPr>
          <p:cNvPr id="90114" name="Rectangle 12"/>
          <p:cNvSpPr>
            <a:spLocks noGrp="1" noChangeArrowheads="1"/>
          </p:cNvSpPr>
          <p:nvPr>
            <p:ph type="title"/>
          </p:nvPr>
        </p:nvSpPr>
        <p:spPr/>
        <p:txBody>
          <a:bodyPr/>
          <a:lstStyle/>
          <a:p>
            <a:pPr eaLnBrk="1" hangingPunct="1"/>
            <a:r>
              <a:rPr lang="en-US" dirty="0" smtClean="0"/>
              <a:t>NetApp Snapshot Technology (cont.)</a:t>
            </a:r>
          </a:p>
        </p:txBody>
      </p:sp>
      <p:sp>
        <p:nvSpPr>
          <p:cNvPr id="90115" name="Rectangle 13"/>
          <p:cNvSpPr>
            <a:spLocks noGrp="1" noChangeArrowheads="1"/>
          </p:cNvSpPr>
          <p:nvPr>
            <p:ph idx="1"/>
          </p:nvPr>
        </p:nvSpPr>
        <p:spPr bwMode="gray">
          <a:xfrm>
            <a:off x="5029200" y="1123950"/>
            <a:ext cx="3886200" cy="4591050"/>
          </a:xfrm>
        </p:spPr>
        <p:txBody>
          <a:bodyPr/>
          <a:lstStyle/>
          <a:p>
            <a:pPr eaLnBrk="1" hangingPunct="1"/>
            <a:r>
              <a:rPr lang="en-US" sz="2400" dirty="0" err="1" smtClean="0">
                <a:solidFill>
                  <a:schemeClr val="accent1"/>
                </a:solidFill>
              </a:rPr>
              <a:t>Cria</a:t>
            </a:r>
            <a:r>
              <a:rPr lang="en-US" sz="2400" dirty="0" smtClean="0">
                <a:solidFill>
                  <a:schemeClr val="accent1"/>
                </a:solidFill>
              </a:rPr>
              <a:t> Snapshot 1</a:t>
            </a:r>
          </a:p>
          <a:p>
            <a:pPr eaLnBrk="1" hangingPunct="1"/>
            <a:r>
              <a:rPr lang="en-US" sz="2400" dirty="0" smtClean="0">
                <a:solidFill>
                  <a:schemeClr val="accent1"/>
                </a:solidFill>
              </a:rPr>
              <a:t>Continua </a:t>
            </a:r>
            <a:r>
              <a:rPr lang="en-US" sz="2400" dirty="0" err="1" smtClean="0">
                <a:solidFill>
                  <a:schemeClr val="accent1"/>
                </a:solidFill>
              </a:rPr>
              <a:t>escrevendo</a:t>
            </a:r>
            <a:r>
              <a:rPr lang="en-US" sz="2400" dirty="0" smtClean="0">
                <a:solidFill>
                  <a:schemeClr val="accent1"/>
                </a:solidFill>
              </a:rPr>
              <a:t> dados</a:t>
            </a:r>
          </a:p>
          <a:p>
            <a:pPr lvl="0" eaLnBrk="1" hangingPunct="1">
              <a:buClr>
                <a:srgbClr val="58A618"/>
              </a:buClr>
              <a:defRPr/>
            </a:pPr>
            <a:r>
              <a:rPr lang="en-US" sz="2400" kern="1200" dirty="0" err="1" smtClean="0">
                <a:solidFill>
                  <a:schemeClr val="accent1"/>
                </a:solidFill>
              </a:rPr>
              <a:t>Cria</a:t>
            </a:r>
            <a:r>
              <a:rPr lang="en-US" sz="2400" kern="1200" dirty="0" smtClean="0">
                <a:solidFill>
                  <a:schemeClr val="accent1"/>
                </a:solidFill>
              </a:rPr>
              <a:t> Snapshot  2</a:t>
            </a:r>
          </a:p>
        </p:txBody>
      </p:sp>
      <p:sp>
        <p:nvSpPr>
          <p:cNvPr id="49" name="Slide Number Placeholder 48"/>
          <p:cNvSpPr>
            <a:spLocks noGrp="1"/>
          </p:cNvSpPr>
          <p:nvPr>
            <p:ph type="sldNum" sz="quarter" idx="10"/>
          </p:nvPr>
        </p:nvSpPr>
        <p:spPr/>
        <p:txBody>
          <a:bodyPr/>
          <a:lstStyle/>
          <a:p>
            <a:pPr>
              <a:defRPr/>
            </a:pPr>
            <a:fld id="{35F0AB3B-FB7D-41F1-B845-4DBB8A524373}" type="slidenum">
              <a:rPr lang="en-US" smtClean="0"/>
              <a:pPr>
                <a:defRPr/>
              </a:pPr>
              <a:t>32</a:t>
            </a:fld>
            <a:endParaRPr lang="en-US" dirty="0"/>
          </a:p>
        </p:txBody>
      </p:sp>
      <p:grpSp>
        <p:nvGrpSpPr>
          <p:cNvPr id="3" name="Group 7"/>
          <p:cNvGrpSpPr>
            <a:grpSpLocks/>
          </p:cNvGrpSpPr>
          <p:nvPr/>
        </p:nvGrpSpPr>
        <p:grpSpPr bwMode="gray">
          <a:xfrm>
            <a:off x="1071563" y="4199521"/>
            <a:ext cx="669925" cy="1433512"/>
            <a:chOff x="675" y="2743"/>
            <a:chExt cx="422" cy="903"/>
          </a:xfrm>
        </p:grpSpPr>
        <p:sp>
          <p:nvSpPr>
            <p:cNvPr id="90141" name="Rectangle 8"/>
            <p:cNvSpPr>
              <a:spLocks noChangeArrowheads="1"/>
            </p:cNvSpPr>
            <p:nvPr/>
          </p:nvSpPr>
          <p:spPr bwMode="gray">
            <a:xfrm>
              <a:off x="719" y="2743"/>
              <a:ext cx="332" cy="208"/>
            </a:xfrm>
            <a:prstGeom prst="rect">
              <a:avLst/>
            </a:prstGeom>
            <a:solidFill>
              <a:schemeClr val="bg1">
                <a:alpha val="50195"/>
              </a:schemeClr>
            </a:solidFill>
            <a:ln w="19050">
              <a:solidFill>
                <a:srgbClr val="808080"/>
              </a:solidFill>
              <a:miter lim="800000"/>
              <a:headEnd/>
              <a:tailEnd/>
            </a:ln>
          </p:spPr>
          <p:txBody>
            <a:bodyPr wrap="none" anchor="ctr"/>
            <a:lstStyle/>
            <a:p>
              <a:pPr algn="ctr"/>
              <a:r>
                <a:rPr lang="en-US" sz="1200" baseline="-5000" dirty="0">
                  <a:solidFill>
                    <a:srgbClr val="808080"/>
                  </a:solidFill>
                  <a:sym typeface="Wingdings 3" pitchFamily="18" charset="2"/>
                </a:rPr>
                <a:t></a:t>
              </a:r>
              <a:r>
                <a:rPr lang="en-US" sz="1200" dirty="0">
                  <a:solidFill>
                    <a:srgbClr val="808080"/>
                  </a:solidFill>
                </a:rPr>
                <a:t>A</a:t>
              </a:r>
            </a:p>
          </p:txBody>
        </p:sp>
        <p:sp>
          <p:nvSpPr>
            <p:cNvPr id="90142" name="Rectangle 9"/>
            <p:cNvSpPr>
              <a:spLocks noChangeArrowheads="1"/>
            </p:cNvSpPr>
            <p:nvPr/>
          </p:nvSpPr>
          <p:spPr bwMode="gray">
            <a:xfrm>
              <a:off x="719" y="2951"/>
              <a:ext cx="332" cy="208"/>
            </a:xfrm>
            <a:prstGeom prst="rect">
              <a:avLst/>
            </a:prstGeom>
            <a:solidFill>
              <a:schemeClr val="tx2">
                <a:alpha val="30196"/>
              </a:schemeClr>
            </a:solidFill>
            <a:ln w="19050">
              <a:solidFill>
                <a:srgbClr val="808080"/>
              </a:solidFill>
              <a:miter lim="800000"/>
              <a:headEnd/>
              <a:tailEnd/>
            </a:ln>
          </p:spPr>
          <p:txBody>
            <a:bodyPr wrap="none" anchor="ctr"/>
            <a:lstStyle/>
            <a:p>
              <a:pPr algn="ctr"/>
              <a:r>
                <a:rPr lang="en-US" sz="1200" baseline="-5000" dirty="0">
                  <a:solidFill>
                    <a:srgbClr val="808080"/>
                  </a:solidFill>
                  <a:sym typeface="Wingdings 3" pitchFamily="18" charset="2"/>
                </a:rPr>
                <a:t></a:t>
              </a:r>
              <a:r>
                <a:rPr lang="en-US" sz="1200" dirty="0">
                  <a:solidFill>
                    <a:srgbClr val="808080"/>
                  </a:solidFill>
                </a:rPr>
                <a:t>B1</a:t>
              </a:r>
            </a:p>
          </p:txBody>
        </p:sp>
        <p:sp>
          <p:nvSpPr>
            <p:cNvPr id="90143" name="Rectangle 10"/>
            <p:cNvSpPr>
              <a:spLocks noChangeArrowheads="1"/>
            </p:cNvSpPr>
            <p:nvPr/>
          </p:nvSpPr>
          <p:spPr bwMode="gray">
            <a:xfrm>
              <a:off x="719" y="3159"/>
              <a:ext cx="332" cy="208"/>
            </a:xfrm>
            <a:prstGeom prst="rect">
              <a:avLst/>
            </a:prstGeom>
            <a:solidFill>
              <a:schemeClr val="bg1">
                <a:alpha val="50195"/>
              </a:schemeClr>
            </a:solidFill>
            <a:ln w="19050">
              <a:solidFill>
                <a:srgbClr val="808080"/>
              </a:solidFill>
              <a:miter lim="800000"/>
              <a:headEnd/>
              <a:tailEnd/>
            </a:ln>
          </p:spPr>
          <p:txBody>
            <a:bodyPr wrap="none" anchor="ctr"/>
            <a:lstStyle/>
            <a:p>
              <a:pPr algn="ctr"/>
              <a:r>
                <a:rPr lang="en-US" sz="1200" baseline="-5000" dirty="0">
                  <a:solidFill>
                    <a:srgbClr val="808080"/>
                  </a:solidFill>
                  <a:sym typeface="Wingdings 3" pitchFamily="18" charset="2"/>
                </a:rPr>
                <a:t></a:t>
              </a:r>
              <a:r>
                <a:rPr lang="en-US" sz="1200" dirty="0">
                  <a:solidFill>
                    <a:srgbClr val="808080"/>
                  </a:solidFill>
                </a:rPr>
                <a:t>C</a:t>
              </a:r>
            </a:p>
          </p:txBody>
        </p:sp>
        <p:sp>
          <p:nvSpPr>
            <p:cNvPr id="90144" name="Text Box 11"/>
            <p:cNvSpPr txBox="1">
              <a:spLocks noChangeArrowheads="1"/>
            </p:cNvSpPr>
            <p:nvPr/>
          </p:nvSpPr>
          <p:spPr bwMode="gray">
            <a:xfrm>
              <a:off x="675" y="3472"/>
              <a:ext cx="422" cy="174"/>
            </a:xfrm>
            <a:prstGeom prst="rect">
              <a:avLst/>
            </a:prstGeom>
            <a:noFill/>
            <a:ln w="12700">
              <a:noFill/>
              <a:miter lim="800000"/>
              <a:headEnd/>
              <a:tailEnd/>
            </a:ln>
          </p:spPr>
          <p:txBody>
            <a:bodyPr wrap="none">
              <a:spAutoFit/>
            </a:bodyPr>
            <a:lstStyle/>
            <a:p>
              <a:pPr algn="ctr"/>
              <a:r>
                <a:rPr lang="en-US" sz="1200" dirty="0">
                  <a:solidFill>
                    <a:srgbClr val="808080"/>
                  </a:solidFill>
                </a:rPr>
                <a:t>Snap 2</a:t>
              </a:r>
            </a:p>
          </p:txBody>
        </p:sp>
      </p:grpSp>
      <p:sp>
        <p:nvSpPr>
          <p:cNvPr id="90119" name="Text Box 14"/>
          <p:cNvSpPr txBox="1">
            <a:spLocks noChangeArrowheads="1"/>
          </p:cNvSpPr>
          <p:nvPr/>
        </p:nvSpPr>
        <p:spPr bwMode="gray">
          <a:xfrm>
            <a:off x="3840160" y="1192613"/>
            <a:ext cx="952505" cy="461665"/>
          </a:xfrm>
          <a:prstGeom prst="rect">
            <a:avLst/>
          </a:prstGeom>
          <a:noFill/>
          <a:ln w="12700">
            <a:noFill/>
            <a:miter lim="800000"/>
            <a:headEnd/>
            <a:tailEnd/>
          </a:ln>
        </p:spPr>
        <p:txBody>
          <a:bodyPr wrap="none">
            <a:spAutoFit/>
          </a:bodyPr>
          <a:lstStyle/>
          <a:p>
            <a:pPr algn="ctr"/>
            <a:r>
              <a:rPr lang="en-US" sz="1200" dirty="0"/>
              <a:t>Blocks </a:t>
            </a:r>
            <a:br>
              <a:rPr lang="en-US" sz="1200" dirty="0"/>
            </a:br>
            <a:r>
              <a:rPr lang="en-US" sz="1200" dirty="0"/>
              <a:t>on the Disk</a:t>
            </a:r>
          </a:p>
        </p:txBody>
      </p:sp>
      <p:sp>
        <p:nvSpPr>
          <p:cNvPr id="90120" name="AutoShape 15"/>
          <p:cNvSpPr>
            <a:spLocks noChangeArrowheads="1"/>
          </p:cNvSpPr>
          <p:nvPr/>
        </p:nvSpPr>
        <p:spPr bwMode="gray">
          <a:xfrm>
            <a:off x="4030663" y="1848251"/>
            <a:ext cx="606425" cy="3724275"/>
          </a:xfrm>
          <a:prstGeom prst="can">
            <a:avLst>
              <a:gd name="adj" fmla="val 17287"/>
            </a:avLst>
          </a:prstGeom>
          <a:solidFill>
            <a:schemeClr val="accent2">
              <a:lumMod val="75000"/>
            </a:schemeClr>
          </a:solidFill>
          <a:ln w="19050">
            <a:solidFill>
              <a:schemeClr val="bg1"/>
            </a:solidFill>
            <a:round/>
            <a:headEnd/>
            <a:tailEnd/>
          </a:ln>
        </p:spPr>
        <p:txBody>
          <a:bodyPr wrap="none" anchor="ctr"/>
          <a:lstStyle/>
          <a:p>
            <a:endParaRPr lang="en-US" dirty="0"/>
          </a:p>
        </p:txBody>
      </p:sp>
      <p:sp>
        <p:nvSpPr>
          <p:cNvPr id="90121" name="Rectangle 16"/>
          <p:cNvSpPr>
            <a:spLocks noChangeArrowheads="1"/>
          </p:cNvSpPr>
          <p:nvPr/>
        </p:nvSpPr>
        <p:spPr bwMode="gray">
          <a:xfrm>
            <a:off x="2144553" y="2078599"/>
            <a:ext cx="530225" cy="330200"/>
          </a:xfrm>
          <a:prstGeom prst="rect">
            <a:avLst/>
          </a:prstGeom>
          <a:solidFill>
            <a:schemeClr val="bg1"/>
          </a:solidFill>
          <a:ln w="19050">
            <a:solidFill>
              <a:schemeClr val="tx1"/>
            </a:solidFill>
            <a:miter lim="800000"/>
            <a:headEnd/>
            <a:tailEnd/>
          </a:ln>
        </p:spPr>
        <p:txBody>
          <a:bodyPr wrap="none" anchor="ctr"/>
          <a:lstStyle/>
          <a:p>
            <a:pPr algn="ctr"/>
            <a:r>
              <a:rPr lang="en-US" sz="1200" dirty="0"/>
              <a:t>A</a:t>
            </a:r>
          </a:p>
        </p:txBody>
      </p:sp>
      <p:sp>
        <p:nvSpPr>
          <p:cNvPr id="90123" name="Rectangle 18"/>
          <p:cNvSpPr>
            <a:spLocks noChangeArrowheads="1"/>
          </p:cNvSpPr>
          <p:nvPr/>
        </p:nvSpPr>
        <p:spPr bwMode="gray">
          <a:xfrm>
            <a:off x="2132829" y="2750722"/>
            <a:ext cx="530225" cy="330200"/>
          </a:xfrm>
          <a:prstGeom prst="rect">
            <a:avLst/>
          </a:prstGeom>
          <a:solidFill>
            <a:schemeClr val="bg1"/>
          </a:solidFill>
          <a:ln w="19050">
            <a:solidFill>
              <a:schemeClr val="tx1"/>
            </a:solidFill>
            <a:miter lim="800000"/>
            <a:headEnd/>
            <a:tailEnd/>
          </a:ln>
        </p:spPr>
        <p:txBody>
          <a:bodyPr wrap="none" anchor="ctr"/>
          <a:lstStyle/>
          <a:p>
            <a:pPr algn="ctr"/>
            <a:r>
              <a:rPr lang="en-US" sz="1200" dirty="0"/>
              <a:t>C</a:t>
            </a:r>
          </a:p>
        </p:txBody>
      </p:sp>
      <p:sp>
        <p:nvSpPr>
          <p:cNvPr id="90124" name="Rectangle 19"/>
          <p:cNvSpPr>
            <a:spLocks noChangeArrowheads="1"/>
          </p:cNvSpPr>
          <p:nvPr/>
        </p:nvSpPr>
        <p:spPr bwMode="gray">
          <a:xfrm>
            <a:off x="4067175" y="2081613"/>
            <a:ext cx="530225" cy="330200"/>
          </a:xfrm>
          <a:prstGeom prst="rect">
            <a:avLst/>
          </a:prstGeom>
          <a:solidFill>
            <a:schemeClr val="bg1"/>
          </a:solidFill>
          <a:ln w="19050">
            <a:solidFill>
              <a:schemeClr val="tx1"/>
            </a:solidFill>
            <a:miter lim="800000"/>
            <a:headEnd/>
            <a:tailEnd/>
          </a:ln>
        </p:spPr>
        <p:txBody>
          <a:bodyPr wrap="none" anchor="ctr"/>
          <a:lstStyle/>
          <a:p>
            <a:pPr algn="ctr"/>
            <a:r>
              <a:rPr lang="en-US" sz="1200" dirty="0"/>
              <a:t>A</a:t>
            </a:r>
          </a:p>
        </p:txBody>
      </p:sp>
      <p:sp>
        <p:nvSpPr>
          <p:cNvPr id="90125" name="Rectangle 20"/>
          <p:cNvSpPr>
            <a:spLocks noChangeArrowheads="1"/>
          </p:cNvSpPr>
          <p:nvPr/>
        </p:nvSpPr>
        <p:spPr bwMode="gray">
          <a:xfrm>
            <a:off x="4067175" y="2411813"/>
            <a:ext cx="530225" cy="330200"/>
          </a:xfrm>
          <a:prstGeom prst="rect">
            <a:avLst/>
          </a:prstGeom>
          <a:solidFill>
            <a:schemeClr val="bg1"/>
          </a:solidFill>
          <a:ln w="19050">
            <a:solidFill>
              <a:schemeClr val="tx1"/>
            </a:solidFill>
            <a:miter lim="800000"/>
            <a:headEnd/>
            <a:tailEnd/>
          </a:ln>
        </p:spPr>
        <p:txBody>
          <a:bodyPr wrap="none" anchor="ctr"/>
          <a:lstStyle/>
          <a:p>
            <a:pPr algn="ctr"/>
            <a:r>
              <a:rPr lang="en-US" sz="1200" dirty="0"/>
              <a:t>B</a:t>
            </a:r>
          </a:p>
        </p:txBody>
      </p:sp>
      <p:sp>
        <p:nvSpPr>
          <p:cNvPr id="90126" name="Rectangle 21"/>
          <p:cNvSpPr>
            <a:spLocks noChangeArrowheads="1"/>
          </p:cNvSpPr>
          <p:nvPr/>
        </p:nvSpPr>
        <p:spPr bwMode="gray">
          <a:xfrm>
            <a:off x="4067175" y="2742013"/>
            <a:ext cx="530225" cy="330200"/>
          </a:xfrm>
          <a:prstGeom prst="rect">
            <a:avLst/>
          </a:prstGeom>
          <a:solidFill>
            <a:schemeClr val="bg1"/>
          </a:solidFill>
          <a:ln w="19050">
            <a:solidFill>
              <a:schemeClr val="tx1"/>
            </a:solidFill>
            <a:miter lim="800000"/>
            <a:headEnd/>
            <a:tailEnd/>
          </a:ln>
        </p:spPr>
        <p:txBody>
          <a:bodyPr wrap="none" anchor="ctr"/>
          <a:lstStyle/>
          <a:p>
            <a:pPr algn="ctr"/>
            <a:r>
              <a:rPr lang="en-US" sz="1200" dirty="0"/>
              <a:t>C</a:t>
            </a:r>
          </a:p>
        </p:txBody>
      </p:sp>
      <p:sp>
        <p:nvSpPr>
          <p:cNvPr id="90127" name="Rectangle 22"/>
          <p:cNvSpPr>
            <a:spLocks noChangeArrowheads="1"/>
          </p:cNvSpPr>
          <p:nvPr/>
        </p:nvSpPr>
        <p:spPr bwMode="gray">
          <a:xfrm>
            <a:off x="5168900" y="3960813"/>
            <a:ext cx="3975100" cy="1023937"/>
          </a:xfrm>
          <a:prstGeom prst="rect">
            <a:avLst/>
          </a:prstGeom>
          <a:noFill/>
          <a:ln w="9525">
            <a:noFill/>
            <a:miter lim="800000"/>
            <a:headEnd/>
            <a:tailEnd/>
          </a:ln>
        </p:spPr>
        <p:txBody>
          <a:bodyPr>
            <a:spAutoFit/>
          </a:bodyPr>
          <a:lstStyle/>
          <a:p>
            <a:pPr marL="298450" indent="-298450">
              <a:spcBef>
                <a:spcPct val="20000"/>
              </a:spcBef>
              <a:buFont typeface="Wingdings 2" pitchFamily="18" charset="2"/>
              <a:buChar char="¡"/>
            </a:pPr>
            <a:endParaRPr lang="en-US" sz="2400" dirty="0"/>
          </a:p>
          <a:p>
            <a:pPr marL="298450" indent="-298450">
              <a:spcBef>
                <a:spcPct val="55000"/>
              </a:spcBef>
              <a:buFont typeface="Wingdings 2" pitchFamily="18" charset="2"/>
              <a:buChar char="¡"/>
            </a:pPr>
            <a:endParaRPr lang="en-US" sz="2400" dirty="0"/>
          </a:p>
        </p:txBody>
      </p:sp>
      <p:sp>
        <p:nvSpPr>
          <p:cNvPr id="90128" name="Rectangle 23"/>
          <p:cNvSpPr>
            <a:spLocks noChangeArrowheads="1"/>
          </p:cNvSpPr>
          <p:nvPr/>
        </p:nvSpPr>
        <p:spPr bwMode="gray">
          <a:xfrm>
            <a:off x="2132829" y="2408799"/>
            <a:ext cx="530225" cy="330200"/>
          </a:xfrm>
          <a:prstGeom prst="rect">
            <a:avLst/>
          </a:prstGeom>
          <a:solidFill>
            <a:srgbClr val="0067C5"/>
          </a:solidFill>
          <a:ln w="19050">
            <a:solidFill>
              <a:schemeClr val="tx1"/>
            </a:solidFill>
            <a:miter lim="800000"/>
            <a:headEnd/>
            <a:tailEnd/>
          </a:ln>
        </p:spPr>
        <p:txBody>
          <a:bodyPr wrap="none" anchor="ctr"/>
          <a:lstStyle/>
          <a:p>
            <a:pPr algn="ctr"/>
            <a:r>
              <a:rPr lang="en-US" sz="1200" dirty="0"/>
              <a:t>B1</a:t>
            </a:r>
          </a:p>
        </p:txBody>
      </p:sp>
      <p:sp>
        <p:nvSpPr>
          <p:cNvPr id="90129" name="Rectangle 24"/>
          <p:cNvSpPr>
            <a:spLocks noChangeArrowheads="1"/>
          </p:cNvSpPr>
          <p:nvPr/>
        </p:nvSpPr>
        <p:spPr bwMode="gray">
          <a:xfrm>
            <a:off x="4067175" y="3073801"/>
            <a:ext cx="530225" cy="330200"/>
          </a:xfrm>
          <a:prstGeom prst="rect">
            <a:avLst/>
          </a:prstGeom>
          <a:solidFill>
            <a:srgbClr val="0067C5"/>
          </a:solidFill>
          <a:ln w="19050">
            <a:solidFill>
              <a:schemeClr val="tx1"/>
            </a:solidFill>
            <a:miter lim="800000"/>
            <a:headEnd/>
            <a:tailEnd/>
          </a:ln>
        </p:spPr>
        <p:txBody>
          <a:bodyPr wrap="none" anchor="ctr"/>
          <a:lstStyle/>
          <a:p>
            <a:pPr algn="ctr"/>
            <a:r>
              <a:rPr lang="en-US" sz="1200" dirty="0"/>
              <a:t>B1</a:t>
            </a:r>
          </a:p>
        </p:txBody>
      </p:sp>
      <p:sp>
        <p:nvSpPr>
          <p:cNvPr id="90130" name="Rectangle 25"/>
          <p:cNvSpPr>
            <a:spLocks noChangeArrowheads="1"/>
          </p:cNvSpPr>
          <p:nvPr/>
        </p:nvSpPr>
        <p:spPr bwMode="gray">
          <a:xfrm flipH="1">
            <a:off x="1114668" y="2738837"/>
            <a:ext cx="492905" cy="343576"/>
          </a:xfrm>
          <a:prstGeom prst="rect">
            <a:avLst/>
          </a:prstGeom>
          <a:solidFill>
            <a:schemeClr val="accent2"/>
          </a:solidFill>
          <a:ln w="19050">
            <a:solidFill>
              <a:schemeClr val="tx1"/>
            </a:solidFill>
            <a:miter lim="800000"/>
            <a:headEnd/>
            <a:tailEnd/>
          </a:ln>
        </p:spPr>
        <p:txBody>
          <a:bodyPr wrap="none" anchor="ctr"/>
          <a:lstStyle/>
          <a:p>
            <a:pPr algn="ctr"/>
            <a:r>
              <a:rPr lang="en-US" sz="1200" dirty="0"/>
              <a:t>C2</a:t>
            </a:r>
          </a:p>
        </p:txBody>
      </p:sp>
      <p:sp>
        <p:nvSpPr>
          <p:cNvPr id="90131" name="Rectangle 26"/>
          <p:cNvSpPr>
            <a:spLocks noChangeArrowheads="1"/>
          </p:cNvSpPr>
          <p:nvPr/>
        </p:nvSpPr>
        <p:spPr bwMode="gray">
          <a:xfrm>
            <a:off x="4067175" y="3402413"/>
            <a:ext cx="530225" cy="330200"/>
          </a:xfrm>
          <a:prstGeom prst="rect">
            <a:avLst/>
          </a:prstGeom>
          <a:solidFill>
            <a:schemeClr val="accent2"/>
          </a:solidFill>
          <a:ln w="19050">
            <a:solidFill>
              <a:schemeClr val="tx1"/>
            </a:solidFill>
            <a:miter lim="800000"/>
            <a:headEnd/>
            <a:tailEnd/>
          </a:ln>
        </p:spPr>
        <p:txBody>
          <a:bodyPr wrap="none" anchor="ctr"/>
          <a:lstStyle/>
          <a:p>
            <a:pPr algn="ctr"/>
            <a:r>
              <a:rPr lang="en-US" sz="1200" dirty="0"/>
              <a:t>C2</a:t>
            </a:r>
          </a:p>
        </p:txBody>
      </p:sp>
      <p:grpSp>
        <p:nvGrpSpPr>
          <p:cNvPr id="4" name="Group 27"/>
          <p:cNvGrpSpPr>
            <a:grpSpLocks/>
          </p:cNvGrpSpPr>
          <p:nvPr/>
        </p:nvGrpSpPr>
        <p:grpSpPr bwMode="gray">
          <a:xfrm>
            <a:off x="295276" y="4198684"/>
            <a:ext cx="669925" cy="1433512"/>
            <a:chOff x="675" y="2743"/>
            <a:chExt cx="422" cy="903"/>
          </a:xfrm>
        </p:grpSpPr>
        <p:sp>
          <p:nvSpPr>
            <p:cNvPr id="90137" name="Rectangle 28"/>
            <p:cNvSpPr>
              <a:spLocks noChangeArrowheads="1"/>
            </p:cNvSpPr>
            <p:nvPr/>
          </p:nvSpPr>
          <p:spPr bwMode="gray">
            <a:xfrm>
              <a:off x="719" y="2743"/>
              <a:ext cx="332" cy="208"/>
            </a:xfrm>
            <a:prstGeom prst="rect">
              <a:avLst/>
            </a:prstGeom>
            <a:solidFill>
              <a:schemeClr val="bg1">
                <a:alpha val="50195"/>
              </a:schemeClr>
            </a:solidFill>
            <a:ln w="19050">
              <a:solidFill>
                <a:srgbClr val="808080"/>
              </a:solidFill>
              <a:miter lim="800000"/>
              <a:headEnd/>
              <a:tailEnd/>
            </a:ln>
          </p:spPr>
          <p:txBody>
            <a:bodyPr wrap="none" anchor="ctr"/>
            <a:lstStyle/>
            <a:p>
              <a:pPr algn="ctr"/>
              <a:r>
                <a:rPr lang="en-US" sz="1200" baseline="-5000" dirty="0">
                  <a:solidFill>
                    <a:srgbClr val="808080"/>
                  </a:solidFill>
                  <a:sym typeface="Wingdings 3" pitchFamily="18" charset="2"/>
                </a:rPr>
                <a:t></a:t>
              </a:r>
              <a:r>
                <a:rPr lang="en-US" sz="1200" dirty="0">
                  <a:solidFill>
                    <a:srgbClr val="808080"/>
                  </a:solidFill>
                </a:rPr>
                <a:t>A</a:t>
              </a:r>
            </a:p>
          </p:txBody>
        </p:sp>
        <p:sp>
          <p:nvSpPr>
            <p:cNvPr id="90138" name="Rectangle 29"/>
            <p:cNvSpPr>
              <a:spLocks noChangeArrowheads="1"/>
            </p:cNvSpPr>
            <p:nvPr/>
          </p:nvSpPr>
          <p:spPr bwMode="gray">
            <a:xfrm>
              <a:off x="719" y="2951"/>
              <a:ext cx="332" cy="208"/>
            </a:xfrm>
            <a:prstGeom prst="rect">
              <a:avLst/>
            </a:prstGeom>
            <a:solidFill>
              <a:schemeClr val="bg1">
                <a:alpha val="50195"/>
              </a:schemeClr>
            </a:solidFill>
            <a:ln w="19050">
              <a:solidFill>
                <a:srgbClr val="808080"/>
              </a:solidFill>
              <a:miter lim="800000"/>
              <a:headEnd/>
              <a:tailEnd/>
            </a:ln>
          </p:spPr>
          <p:txBody>
            <a:bodyPr wrap="none" anchor="ctr"/>
            <a:lstStyle/>
            <a:p>
              <a:pPr algn="ctr"/>
              <a:r>
                <a:rPr lang="en-US" sz="1200" baseline="-5000" dirty="0">
                  <a:solidFill>
                    <a:srgbClr val="808080"/>
                  </a:solidFill>
                  <a:sym typeface="Wingdings 3" pitchFamily="18" charset="2"/>
                </a:rPr>
                <a:t></a:t>
              </a:r>
              <a:r>
                <a:rPr lang="en-US" sz="1200" dirty="0">
                  <a:solidFill>
                    <a:srgbClr val="808080"/>
                  </a:solidFill>
                </a:rPr>
                <a:t>B</a:t>
              </a:r>
            </a:p>
          </p:txBody>
        </p:sp>
        <p:sp>
          <p:nvSpPr>
            <p:cNvPr id="90139" name="Rectangle 30"/>
            <p:cNvSpPr>
              <a:spLocks noChangeArrowheads="1"/>
            </p:cNvSpPr>
            <p:nvPr/>
          </p:nvSpPr>
          <p:spPr bwMode="gray">
            <a:xfrm>
              <a:off x="719" y="3159"/>
              <a:ext cx="332" cy="208"/>
            </a:xfrm>
            <a:prstGeom prst="rect">
              <a:avLst/>
            </a:prstGeom>
            <a:solidFill>
              <a:schemeClr val="bg1">
                <a:alpha val="50195"/>
              </a:schemeClr>
            </a:solidFill>
            <a:ln w="19050">
              <a:solidFill>
                <a:srgbClr val="808080"/>
              </a:solidFill>
              <a:miter lim="800000"/>
              <a:headEnd/>
              <a:tailEnd/>
            </a:ln>
          </p:spPr>
          <p:txBody>
            <a:bodyPr wrap="none" anchor="ctr"/>
            <a:lstStyle/>
            <a:p>
              <a:pPr algn="ctr"/>
              <a:r>
                <a:rPr lang="en-US" sz="1200" baseline="-5000" dirty="0">
                  <a:solidFill>
                    <a:srgbClr val="808080"/>
                  </a:solidFill>
                  <a:sym typeface="Wingdings 3" pitchFamily="18" charset="2"/>
                </a:rPr>
                <a:t></a:t>
              </a:r>
              <a:r>
                <a:rPr lang="en-US" sz="1200" dirty="0">
                  <a:solidFill>
                    <a:srgbClr val="808080"/>
                  </a:solidFill>
                </a:rPr>
                <a:t>C</a:t>
              </a:r>
            </a:p>
          </p:txBody>
        </p:sp>
        <p:sp>
          <p:nvSpPr>
            <p:cNvPr id="90140" name="Text Box 31"/>
            <p:cNvSpPr txBox="1">
              <a:spLocks noChangeArrowheads="1"/>
            </p:cNvSpPr>
            <p:nvPr/>
          </p:nvSpPr>
          <p:spPr bwMode="gray">
            <a:xfrm>
              <a:off x="675" y="3472"/>
              <a:ext cx="422" cy="174"/>
            </a:xfrm>
            <a:prstGeom prst="rect">
              <a:avLst/>
            </a:prstGeom>
            <a:noFill/>
            <a:ln w="12700">
              <a:noFill/>
              <a:miter lim="800000"/>
              <a:headEnd/>
              <a:tailEnd/>
            </a:ln>
          </p:spPr>
          <p:txBody>
            <a:bodyPr wrap="none">
              <a:spAutoFit/>
            </a:bodyPr>
            <a:lstStyle/>
            <a:p>
              <a:pPr algn="ctr"/>
              <a:r>
                <a:rPr lang="en-US" sz="1200" dirty="0">
                  <a:solidFill>
                    <a:srgbClr val="808080"/>
                  </a:solidFill>
                </a:rPr>
                <a:t>Snap 1</a:t>
              </a:r>
            </a:p>
          </p:txBody>
        </p:sp>
      </p:grpSp>
      <p:sp>
        <p:nvSpPr>
          <p:cNvPr id="90133" name="Line 32"/>
          <p:cNvSpPr>
            <a:spLocks noChangeShapeType="1"/>
          </p:cNvSpPr>
          <p:nvPr/>
        </p:nvSpPr>
        <p:spPr bwMode="gray">
          <a:xfrm flipV="1">
            <a:off x="2717800" y="2353076"/>
            <a:ext cx="1203325" cy="2027237"/>
          </a:xfrm>
          <a:prstGeom prst="line">
            <a:avLst/>
          </a:prstGeom>
          <a:noFill/>
          <a:ln w="19050">
            <a:solidFill>
              <a:srgbClr val="0067C5"/>
            </a:solidFill>
            <a:round/>
            <a:headEnd type="none" w="med" len="med"/>
            <a:tailEnd type="triangle" w="med" len="med"/>
          </a:ln>
        </p:spPr>
        <p:txBody>
          <a:bodyPr wrap="none" anchor="ctr"/>
          <a:lstStyle/>
          <a:p>
            <a:pPr algn="ctr"/>
            <a:endParaRPr lang="en-US" sz="1200" dirty="0"/>
          </a:p>
        </p:txBody>
      </p:sp>
      <p:sp>
        <p:nvSpPr>
          <p:cNvPr id="90134" name="Line 33"/>
          <p:cNvSpPr>
            <a:spLocks noChangeShapeType="1"/>
          </p:cNvSpPr>
          <p:nvPr/>
        </p:nvSpPr>
        <p:spPr bwMode="gray">
          <a:xfrm flipV="1">
            <a:off x="2740025" y="3597676"/>
            <a:ext cx="1158875" cy="1444625"/>
          </a:xfrm>
          <a:prstGeom prst="line">
            <a:avLst/>
          </a:prstGeom>
          <a:noFill/>
          <a:ln w="19050">
            <a:solidFill>
              <a:srgbClr val="0067C5"/>
            </a:solidFill>
            <a:round/>
            <a:headEnd type="none" w="med" len="med"/>
            <a:tailEnd type="triangle" w="med" len="med"/>
          </a:ln>
        </p:spPr>
        <p:txBody>
          <a:bodyPr wrap="none" anchor="ctr"/>
          <a:lstStyle/>
          <a:p>
            <a:pPr algn="ctr"/>
            <a:endParaRPr lang="en-US" sz="1200" dirty="0"/>
          </a:p>
        </p:txBody>
      </p:sp>
      <p:sp>
        <p:nvSpPr>
          <p:cNvPr id="90135" name="Line 34"/>
          <p:cNvSpPr>
            <a:spLocks noChangeShapeType="1"/>
          </p:cNvSpPr>
          <p:nvPr/>
        </p:nvSpPr>
        <p:spPr bwMode="gray">
          <a:xfrm flipV="1">
            <a:off x="2740025" y="3300813"/>
            <a:ext cx="1160463" cy="1376363"/>
          </a:xfrm>
          <a:prstGeom prst="line">
            <a:avLst/>
          </a:prstGeom>
          <a:noFill/>
          <a:ln w="19050">
            <a:solidFill>
              <a:srgbClr val="0067C5"/>
            </a:solidFill>
            <a:round/>
            <a:headEnd type="none" w="med" len="med"/>
            <a:tailEnd type="triangle" w="med" len="med"/>
          </a:ln>
        </p:spPr>
        <p:txBody>
          <a:bodyPr wrap="none" anchor="ctr"/>
          <a:lstStyle/>
          <a:p>
            <a:pPr algn="ctr"/>
            <a:endParaRPr lang="en-US" sz="1200" dirty="0"/>
          </a:p>
        </p:txBody>
      </p:sp>
      <p:sp>
        <p:nvSpPr>
          <p:cNvPr id="90136" name="Text Box 35"/>
          <p:cNvSpPr txBox="1">
            <a:spLocks noChangeArrowheads="1"/>
          </p:cNvSpPr>
          <p:nvPr/>
        </p:nvSpPr>
        <p:spPr bwMode="gray">
          <a:xfrm>
            <a:off x="1926391" y="1192613"/>
            <a:ext cx="960519" cy="461665"/>
          </a:xfrm>
          <a:prstGeom prst="rect">
            <a:avLst/>
          </a:prstGeom>
          <a:noFill/>
          <a:ln w="12700">
            <a:noFill/>
            <a:miter lim="800000"/>
            <a:headEnd/>
            <a:tailEnd/>
          </a:ln>
        </p:spPr>
        <p:txBody>
          <a:bodyPr wrap="none">
            <a:spAutoFit/>
          </a:bodyPr>
          <a:lstStyle/>
          <a:p>
            <a:pPr algn="ctr"/>
            <a:r>
              <a:rPr lang="en-US" sz="1200" dirty="0"/>
              <a:t>Blocks in </a:t>
            </a:r>
            <a:br>
              <a:rPr lang="en-US" sz="1200" dirty="0"/>
            </a:br>
            <a:r>
              <a:rPr lang="en-US" sz="1200" dirty="0"/>
              <a:t>LUN or File</a:t>
            </a:r>
          </a:p>
        </p:txBody>
      </p:sp>
      <p:sp>
        <p:nvSpPr>
          <p:cNvPr id="37" name="Rectangle 13"/>
          <p:cNvSpPr txBox="1">
            <a:spLocks noChangeArrowheads="1"/>
          </p:cNvSpPr>
          <p:nvPr/>
        </p:nvSpPr>
        <p:spPr bwMode="gray">
          <a:xfrm>
            <a:off x="5031132" y="2922845"/>
            <a:ext cx="3886200" cy="5061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98450" indent="-298450">
              <a:spcBef>
                <a:spcPct val="20000"/>
              </a:spcBef>
              <a:buClr>
                <a:schemeClr val="accent2"/>
              </a:buClr>
              <a:buFont typeface="Wingdings 2" pitchFamily="18" charset="2"/>
              <a:buChar char="¡"/>
              <a:defRPr/>
            </a:pPr>
            <a:r>
              <a:rPr lang="en-US" sz="2400" dirty="0" smtClean="0">
                <a:latin typeface="+mn-lt"/>
              </a:rPr>
              <a:t>Continua </a:t>
            </a:r>
            <a:r>
              <a:rPr lang="en-US" sz="2400" dirty="0" err="1" smtClean="0">
                <a:latin typeface="+mn-lt"/>
              </a:rPr>
              <a:t>escrevendo</a:t>
            </a:r>
            <a:r>
              <a:rPr lang="en-US" sz="2400" dirty="0" smtClean="0">
                <a:latin typeface="+mn-lt"/>
              </a:rPr>
              <a:t> dados</a:t>
            </a:r>
          </a:p>
        </p:txBody>
      </p:sp>
      <p:sp>
        <p:nvSpPr>
          <p:cNvPr id="38" name="Rectangle 13"/>
          <p:cNvSpPr txBox="1">
            <a:spLocks noChangeArrowheads="1"/>
          </p:cNvSpPr>
          <p:nvPr/>
        </p:nvSpPr>
        <p:spPr bwMode="gray">
          <a:xfrm>
            <a:off x="5029200" y="4248148"/>
            <a:ext cx="3886200" cy="20764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98450" indent="-298450">
              <a:spcBef>
                <a:spcPct val="20000"/>
              </a:spcBef>
              <a:buClr>
                <a:schemeClr val="accent2"/>
              </a:buClr>
              <a:buFont typeface="Wingdings 2" pitchFamily="18" charset="2"/>
              <a:buChar char="¡"/>
              <a:defRPr/>
            </a:pPr>
            <a:r>
              <a:rPr lang="en-US" sz="2400" dirty="0" err="1" smtClean="0">
                <a:latin typeface="+mn-lt"/>
              </a:rPr>
              <a:t>Modelo</a:t>
            </a:r>
            <a:r>
              <a:rPr lang="en-US" sz="2400" dirty="0" smtClean="0">
                <a:latin typeface="+mn-lt"/>
              </a:rPr>
              <a:t> Simples</a:t>
            </a:r>
          </a:p>
          <a:p>
            <a:pPr marL="636588" marR="0" lvl="1" indent="-33655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400" b="0" i="0" u="none" strike="noStrike" kern="0" cap="none" spc="0" normalizeH="0" baseline="0" noProof="0" dirty="0" err="1" smtClean="0">
                <a:ln>
                  <a:noFill/>
                </a:ln>
                <a:solidFill>
                  <a:schemeClr val="tx1"/>
                </a:solidFill>
                <a:effectLst/>
                <a:uLnTx/>
                <a:uFillTx/>
                <a:latin typeface="+mn-lt"/>
              </a:rPr>
              <a:t>Melhor</a:t>
            </a:r>
            <a:r>
              <a:rPr kumimoji="0" lang="en-US" sz="2400" b="0" i="0" u="none" strike="noStrike" kern="0" cap="none" spc="0" normalizeH="0" baseline="0" noProof="0" dirty="0" smtClean="0">
                <a:ln>
                  <a:noFill/>
                </a:ln>
                <a:solidFill>
                  <a:schemeClr val="tx1"/>
                </a:solidFill>
                <a:effectLst/>
                <a:uLnTx/>
                <a:uFillTx/>
                <a:latin typeface="+mn-lt"/>
              </a:rPr>
              <a:t> </a:t>
            </a:r>
            <a:r>
              <a:rPr kumimoji="0" lang="en-US" sz="2400" b="0" i="0" u="none" strike="noStrike" kern="0" cap="none" spc="0" normalizeH="0" baseline="0" noProof="0" dirty="0" err="1" smtClean="0">
                <a:ln>
                  <a:noFill/>
                </a:ln>
                <a:solidFill>
                  <a:schemeClr val="tx1"/>
                </a:solidFill>
                <a:effectLst/>
                <a:uLnTx/>
                <a:uFillTx/>
                <a:latin typeface="+mn-lt"/>
              </a:rPr>
              <a:t>utilização</a:t>
            </a:r>
            <a:r>
              <a:rPr kumimoji="0" lang="en-US" sz="2400" b="0" i="0" u="none" strike="noStrike" kern="0" cap="none" spc="0" normalizeH="0" noProof="0" dirty="0" smtClean="0">
                <a:ln>
                  <a:noFill/>
                </a:ln>
                <a:solidFill>
                  <a:schemeClr val="tx1"/>
                </a:solidFill>
                <a:effectLst/>
                <a:uLnTx/>
                <a:uFillTx/>
                <a:latin typeface="+mn-lt"/>
              </a:rPr>
              <a:t> dos discos</a:t>
            </a:r>
            <a:endParaRPr kumimoji="0" lang="en-US" sz="2400" b="0" i="0" u="none" strike="noStrike" kern="0" cap="none" spc="0" normalizeH="0" baseline="0" noProof="0" dirty="0" smtClean="0">
              <a:ln>
                <a:noFill/>
              </a:ln>
              <a:solidFill>
                <a:schemeClr val="tx1"/>
              </a:solidFill>
              <a:effectLst/>
              <a:uLnTx/>
              <a:uFillTx/>
              <a:latin typeface="+mn-lt"/>
            </a:endParaRPr>
          </a:p>
          <a:p>
            <a:pPr marL="636588" marR="0" lvl="1" indent="-33655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400" b="0" i="0" u="none" strike="noStrike" kern="0" cap="none" spc="0" normalizeH="0" baseline="0" noProof="0" dirty="0" err="1" smtClean="0">
                <a:ln>
                  <a:noFill/>
                </a:ln>
                <a:solidFill>
                  <a:schemeClr val="tx1"/>
                </a:solidFill>
                <a:effectLst/>
                <a:uLnTx/>
                <a:uFillTx/>
                <a:latin typeface="+mn-lt"/>
              </a:rPr>
              <a:t>Sem</a:t>
            </a:r>
            <a:r>
              <a:rPr kumimoji="0" lang="en-US" sz="2400" b="0" i="0" u="none" strike="noStrike" kern="0" cap="none" spc="0" normalizeH="0" baseline="0" noProof="0" dirty="0" smtClean="0">
                <a:ln>
                  <a:noFill/>
                </a:ln>
                <a:solidFill>
                  <a:schemeClr val="tx1"/>
                </a:solidFill>
                <a:effectLst/>
                <a:uLnTx/>
                <a:uFillTx/>
                <a:latin typeface="+mn-lt"/>
              </a:rPr>
              <a:t> </a:t>
            </a:r>
            <a:r>
              <a:rPr kumimoji="0" lang="en-US" sz="2400" b="0" i="0" u="none" strike="noStrike" kern="0" cap="none" spc="0" normalizeH="0" baseline="0" noProof="0" dirty="0" err="1" smtClean="0">
                <a:ln>
                  <a:noFill/>
                </a:ln>
                <a:solidFill>
                  <a:schemeClr val="tx1"/>
                </a:solidFill>
                <a:effectLst/>
                <a:uLnTx/>
                <a:uFillTx/>
                <a:latin typeface="+mn-lt"/>
              </a:rPr>
              <a:t>degradação</a:t>
            </a:r>
            <a:r>
              <a:rPr kumimoji="0" lang="en-US" sz="2400" b="0" i="0" u="none" strike="noStrike" kern="0" cap="none" spc="0" normalizeH="0" baseline="0" noProof="0" dirty="0" smtClean="0">
                <a:ln>
                  <a:noFill/>
                </a:ln>
                <a:solidFill>
                  <a:schemeClr val="tx1"/>
                </a:solidFill>
                <a:effectLst/>
                <a:uLnTx/>
                <a:uFillTx/>
                <a:latin typeface="+mn-lt"/>
              </a:rPr>
              <a:t> de performance</a:t>
            </a:r>
          </a:p>
        </p:txBody>
      </p:sp>
      <p:sp>
        <p:nvSpPr>
          <p:cNvPr id="39" name="Rectangle 13"/>
          <p:cNvSpPr txBox="1">
            <a:spLocks noChangeArrowheads="1"/>
          </p:cNvSpPr>
          <p:nvPr/>
        </p:nvSpPr>
        <p:spPr bwMode="gray">
          <a:xfrm>
            <a:off x="5031132" y="3711854"/>
            <a:ext cx="3886200" cy="47914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98450" marR="0" lvl="0" indent="-298450" defTabSz="914400" eaLnBrk="1" latinLnBrk="0" hangingPunct="1">
              <a:lnSpc>
                <a:spcPct val="100000"/>
              </a:lnSpc>
              <a:spcBef>
                <a:spcPct val="20000"/>
              </a:spcBef>
              <a:buClr>
                <a:schemeClr val="accent2"/>
              </a:buClr>
              <a:buSzTx/>
              <a:buFont typeface="Wingdings 2" pitchFamily="18" charset="2"/>
              <a:buChar char="¡"/>
              <a:tabLst/>
              <a:defRPr/>
            </a:pPr>
            <a:r>
              <a:rPr lang="en-US" sz="2400" dirty="0" err="1" smtClean="0">
                <a:latin typeface="+mn-lt"/>
              </a:rPr>
              <a:t>Cria</a:t>
            </a:r>
            <a:r>
              <a:rPr lang="en-US" sz="2400" dirty="0" smtClean="0">
                <a:latin typeface="+mn-lt"/>
              </a:rPr>
              <a:t> Snapshot 3</a:t>
            </a:r>
          </a:p>
        </p:txBody>
      </p:sp>
      <p:sp>
        <p:nvSpPr>
          <p:cNvPr id="40" name="Text Box 6"/>
          <p:cNvSpPr txBox="1">
            <a:spLocks noChangeArrowheads="1"/>
          </p:cNvSpPr>
          <p:nvPr/>
        </p:nvSpPr>
        <p:spPr bwMode="gray">
          <a:xfrm>
            <a:off x="2041632" y="5358585"/>
            <a:ext cx="670376" cy="276999"/>
          </a:xfrm>
          <a:prstGeom prst="rect">
            <a:avLst/>
          </a:prstGeom>
          <a:noFill/>
          <a:ln w="12700">
            <a:noFill/>
            <a:miter lim="800000"/>
            <a:headEnd/>
            <a:tailEnd/>
          </a:ln>
        </p:spPr>
        <p:txBody>
          <a:bodyPr wrap="none">
            <a:spAutoFit/>
          </a:bodyPr>
          <a:lstStyle/>
          <a:p>
            <a:pPr algn="ctr"/>
            <a:r>
              <a:rPr lang="en-US" sz="1200" dirty="0"/>
              <a:t>Snap 3</a:t>
            </a:r>
          </a:p>
        </p:txBody>
      </p:sp>
      <p:cxnSp>
        <p:nvCxnSpPr>
          <p:cNvPr id="72" name="Straight Arrow Connector 71"/>
          <p:cNvCxnSpPr/>
          <p:nvPr/>
        </p:nvCxnSpPr>
        <p:spPr bwMode="gray">
          <a:xfrm>
            <a:off x="2754923" y="2252497"/>
            <a:ext cx="1195754" cy="1588"/>
          </a:xfrm>
          <a:prstGeom prst="straightConnector1">
            <a:avLst/>
          </a:prstGeom>
          <a:solidFill>
            <a:schemeClr val="accent1"/>
          </a:solidFill>
          <a:ln w="19050" cap="flat" cmpd="sng" algn="ctr">
            <a:solidFill>
              <a:schemeClr val="bg2"/>
            </a:solidFill>
            <a:prstDash val="solid"/>
            <a:round/>
            <a:headEnd type="none" w="med" len="med"/>
            <a:tailEnd type="triangle" w="med" len="med"/>
          </a:ln>
          <a:effectLst/>
        </p:spPr>
      </p:cxnSp>
      <p:cxnSp>
        <p:nvCxnSpPr>
          <p:cNvPr id="74" name="Straight Arrow Connector 73"/>
          <p:cNvCxnSpPr/>
          <p:nvPr/>
        </p:nvCxnSpPr>
        <p:spPr bwMode="gray">
          <a:xfrm>
            <a:off x="2790092" y="2586438"/>
            <a:ext cx="1148862" cy="621323"/>
          </a:xfrm>
          <a:prstGeom prst="straightConnector1">
            <a:avLst/>
          </a:prstGeom>
          <a:solidFill>
            <a:schemeClr val="accent1"/>
          </a:solidFill>
          <a:ln w="19050" cap="flat" cmpd="sng" algn="ctr">
            <a:solidFill>
              <a:schemeClr val="bg2"/>
            </a:solidFill>
            <a:prstDash val="solid"/>
            <a:round/>
            <a:headEnd type="none" w="med" len="med"/>
            <a:tailEnd type="triangle" w="med" len="med"/>
          </a:ln>
          <a:effectLst/>
        </p:spPr>
      </p:cxnSp>
      <p:cxnSp>
        <p:nvCxnSpPr>
          <p:cNvPr id="77" name="Straight Arrow Connector 76"/>
          <p:cNvCxnSpPr/>
          <p:nvPr/>
        </p:nvCxnSpPr>
        <p:spPr bwMode="gray">
          <a:xfrm>
            <a:off x="2790092" y="2885543"/>
            <a:ext cx="1160585" cy="11723"/>
          </a:xfrm>
          <a:prstGeom prst="straightConnector1">
            <a:avLst/>
          </a:prstGeom>
          <a:solidFill>
            <a:schemeClr val="accent1"/>
          </a:solidFill>
          <a:ln w="19050" cap="flat" cmpd="sng" algn="ctr">
            <a:solidFill>
              <a:schemeClr val="bg2"/>
            </a:solidFill>
            <a:prstDash val="solid"/>
            <a:round/>
            <a:headEnd type="none" w="med" len="med"/>
            <a:tailEnd type="triangle" w="med" len="med"/>
          </a:ln>
          <a:effectLst/>
        </p:spPr>
      </p:cxnSp>
      <p:cxnSp>
        <p:nvCxnSpPr>
          <p:cNvPr id="79" name="Straight Arrow Connector 78"/>
          <p:cNvCxnSpPr/>
          <p:nvPr/>
        </p:nvCxnSpPr>
        <p:spPr bwMode="gray">
          <a:xfrm>
            <a:off x="2754923" y="2926407"/>
            <a:ext cx="1148862" cy="621323"/>
          </a:xfrm>
          <a:prstGeom prst="straightConnector1">
            <a:avLst/>
          </a:prstGeom>
          <a:solidFill>
            <a:schemeClr val="accent1"/>
          </a:solidFill>
          <a:ln w="19050" cap="flat" cmpd="sng" algn="ctr">
            <a:solidFill>
              <a:schemeClr val="bg2"/>
            </a:solidFill>
            <a:prstDash val="solid"/>
            <a:round/>
            <a:headEnd type="none" w="med" len="med"/>
            <a:tailEnd type="triangle" w="med" len="med"/>
          </a:ln>
          <a:effectLst/>
        </p:spPr>
      </p:cxnSp>
      <p:sp>
        <p:nvSpPr>
          <p:cNvPr id="80" name="Rectangle 23"/>
          <p:cNvSpPr>
            <a:spLocks noChangeArrowheads="1"/>
          </p:cNvSpPr>
          <p:nvPr/>
        </p:nvSpPr>
        <p:spPr bwMode="gray">
          <a:xfrm>
            <a:off x="2133600" y="2410840"/>
            <a:ext cx="530225" cy="330200"/>
          </a:xfrm>
          <a:prstGeom prst="rect">
            <a:avLst/>
          </a:prstGeom>
          <a:solidFill>
            <a:srgbClr val="0067C5"/>
          </a:solidFill>
          <a:ln w="19050">
            <a:solidFill>
              <a:schemeClr val="tx1"/>
            </a:solidFill>
            <a:miter lim="800000"/>
            <a:headEnd/>
            <a:tailEnd/>
          </a:ln>
        </p:spPr>
        <p:txBody>
          <a:bodyPr wrap="none" anchor="ctr"/>
          <a:lstStyle/>
          <a:p>
            <a:pPr algn="ctr"/>
            <a:r>
              <a:rPr lang="en-US" sz="1200" dirty="0"/>
              <a:t>B1</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0130"/>
                                        </p:tgtEl>
                                        <p:attrNameLst>
                                          <p:attrName>style.visibility</p:attrName>
                                        </p:attrNameLst>
                                      </p:cBhvr>
                                      <p:to>
                                        <p:strVal val="visible"/>
                                      </p:to>
                                    </p:set>
                                    <p:animEffect transition="in" filter="fade">
                                      <p:cBhvr>
                                        <p:cTn id="7" dur="500"/>
                                        <p:tgtEl>
                                          <p:spTgt spid="90130"/>
                                        </p:tgtEl>
                                      </p:cBhvr>
                                    </p:animEffect>
                                  </p:childTnLst>
                                </p:cTn>
                              </p:par>
                              <p:par>
                                <p:cTn id="8" presetID="63" presetClass="path" presetSubtype="0" accel="50000" decel="50000" fill="hold" grpId="1" nodeType="withEffect">
                                  <p:stCondLst>
                                    <p:cond delay="0"/>
                                  </p:stCondLst>
                                  <p:childTnLst>
                                    <p:animMotion origin="layout" path="M 0.00643 -0.00186 L 0.11441 -0.00186 " pathEditMode="relative" rAng="0" ptsTypes="AA">
                                      <p:cBhvr>
                                        <p:cTn id="9" dur="2000" fill="hold"/>
                                        <p:tgtEl>
                                          <p:spTgt spid="90130"/>
                                        </p:tgtEl>
                                        <p:attrNameLst>
                                          <p:attrName>ppt_x</p:attrName>
                                          <p:attrName>ppt_y</p:attrName>
                                        </p:attrNameLst>
                                      </p:cBhvr>
                                      <p:rCtr x="54" y="0"/>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0131"/>
                                        </p:tgtEl>
                                        <p:attrNameLst>
                                          <p:attrName>style.visibility</p:attrName>
                                        </p:attrNameLst>
                                      </p:cBhvr>
                                      <p:to>
                                        <p:strVal val="visible"/>
                                      </p:to>
                                    </p:set>
                                    <p:animEffect transition="in" filter="fade">
                                      <p:cBhvr>
                                        <p:cTn id="14" dur="500"/>
                                        <p:tgtEl>
                                          <p:spTgt spid="9013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grpId="0" nodeType="clickEffect">
                                  <p:stCondLst>
                                    <p:cond delay="0"/>
                                  </p:stCondLst>
                                  <p:childTnLst>
                                    <p:animMotion origin="layout" path="M -0.00156 -3.33333E-6 L -0.00156 0.31644 " pathEditMode="relative" rAng="0" ptsTypes="AA">
                                      <p:cBhvr>
                                        <p:cTn id="21" dur="2000" fill="hold"/>
                                        <p:tgtEl>
                                          <p:spTgt spid="90121"/>
                                        </p:tgtEl>
                                        <p:attrNameLst>
                                          <p:attrName>ppt_x</p:attrName>
                                          <p:attrName>ppt_y</p:attrName>
                                        </p:attrNameLst>
                                      </p:cBhvr>
                                      <p:rCtr x="0" y="158"/>
                                    </p:animMotion>
                                  </p:childTnLst>
                                </p:cTn>
                              </p:par>
                              <p:par>
                                <p:cTn id="22" presetID="42" presetClass="path" presetSubtype="0" accel="50000" decel="50000" fill="hold" grpId="0" nodeType="withEffect">
                                  <p:stCondLst>
                                    <p:cond delay="0"/>
                                  </p:stCondLst>
                                  <p:childTnLst>
                                    <p:animMotion origin="layout" path="M -0.00157 -1.48148E-6 L -0.00157 0.31667 " pathEditMode="relative" rAng="0" ptsTypes="AA">
                                      <p:cBhvr>
                                        <p:cTn id="23" dur="2000" fill="hold"/>
                                        <p:tgtEl>
                                          <p:spTgt spid="90128"/>
                                        </p:tgtEl>
                                        <p:attrNameLst>
                                          <p:attrName>ppt_x</p:attrName>
                                          <p:attrName>ppt_y</p:attrName>
                                        </p:attrNameLst>
                                      </p:cBhvr>
                                      <p:rCtr x="0" y="158"/>
                                    </p:animMotion>
                                  </p:childTnLst>
                                </p:cTn>
                              </p:par>
                              <p:par>
                                <p:cTn id="24" presetID="42" presetClass="path" presetSubtype="0" accel="50000" decel="50000" fill="hold" grpId="0" nodeType="withEffect">
                                  <p:stCondLst>
                                    <p:cond delay="0"/>
                                  </p:stCondLst>
                                  <p:childTnLst>
                                    <p:animMotion origin="layout" path="M 0.00086 0.00139 L -0.00226 0.30857 " pathEditMode="relative" rAng="0" ptsTypes="AA">
                                      <p:cBhvr>
                                        <p:cTn id="25" dur="2000" fill="hold"/>
                                        <p:tgtEl>
                                          <p:spTgt spid="90123"/>
                                        </p:tgtEl>
                                        <p:attrNameLst>
                                          <p:attrName>ppt_x</p:attrName>
                                          <p:attrName>ppt_y</p:attrName>
                                        </p:attrNameLst>
                                      </p:cBhvr>
                                      <p:rCtr x="-2" y="153"/>
                                    </p:animMotion>
                                  </p:childTnLst>
                                </p:cTn>
                              </p:par>
                              <p:par>
                                <p:cTn id="26" presetID="42" presetClass="path" presetSubtype="0" accel="50000" decel="50000" fill="hold" grpId="2" nodeType="withEffect">
                                  <p:stCondLst>
                                    <p:cond delay="0"/>
                                  </p:stCondLst>
                                  <p:childTnLst>
                                    <p:animMotion origin="layout" path="M 0.11441 -0.00186 L 0.11164 0.31319 " pathEditMode="relative" rAng="0" ptsTypes="AA">
                                      <p:cBhvr>
                                        <p:cTn id="27" dur="2000" fill="hold"/>
                                        <p:tgtEl>
                                          <p:spTgt spid="90130"/>
                                        </p:tgtEl>
                                        <p:attrNameLst>
                                          <p:attrName>ppt_x</p:attrName>
                                          <p:attrName>ppt_y</p:attrName>
                                        </p:attrNameLst>
                                      </p:cBhvr>
                                      <p:rCtr x="-1" y="157"/>
                                    </p:animMotion>
                                  </p:childTnLst>
                                </p:cTn>
                              </p:par>
                              <p:par>
                                <p:cTn id="28" presetID="10" presetClass="entr" presetSubtype="0" fill="hold" grpId="0" nodeType="with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500"/>
                                        <p:tgtEl>
                                          <p:spTgt spid="3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500"/>
                                        <p:tgtEl>
                                          <p:spTgt spid="40"/>
                                        </p:tgtEl>
                                      </p:cBhvr>
                                    </p:animEffect>
                                  </p:childTnLst>
                                </p:cTn>
                              </p:par>
                              <p:par>
                                <p:cTn id="34" presetID="10" presetClass="exit" presetSubtype="0" fill="hold" nodeType="withEffect">
                                  <p:stCondLst>
                                    <p:cond delay="0"/>
                                  </p:stCondLst>
                                  <p:childTnLst>
                                    <p:animEffect transition="out" filter="fade">
                                      <p:cBhvr>
                                        <p:cTn id="35" dur="500"/>
                                        <p:tgtEl>
                                          <p:spTgt spid="77"/>
                                        </p:tgtEl>
                                      </p:cBhvr>
                                    </p:animEffect>
                                    <p:set>
                                      <p:cBhvr>
                                        <p:cTn id="36" dur="1" fill="hold">
                                          <p:stCondLst>
                                            <p:cond delay="499"/>
                                          </p:stCondLst>
                                        </p:cTn>
                                        <p:tgtEl>
                                          <p:spTgt spid="77"/>
                                        </p:tgtEl>
                                        <p:attrNameLst>
                                          <p:attrName>style.visibility</p:attrName>
                                        </p:attrNameLst>
                                      </p:cBhvr>
                                      <p:to>
                                        <p:strVal val="hidden"/>
                                      </p:to>
                                    </p:set>
                                  </p:childTnLst>
                                </p:cTn>
                              </p:par>
                              <p:par>
                                <p:cTn id="37" presetID="10" presetClass="entr" presetSubtype="0" fill="hold" nodeType="withEffect">
                                  <p:stCondLst>
                                    <p:cond delay="0"/>
                                  </p:stCondLst>
                                  <p:childTnLst>
                                    <p:set>
                                      <p:cBhvr>
                                        <p:cTn id="38" dur="1" fill="hold">
                                          <p:stCondLst>
                                            <p:cond delay="0"/>
                                          </p:stCondLst>
                                        </p:cTn>
                                        <p:tgtEl>
                                          <p:spTgt spid="79"/>
                                        </p:tgtEl>
                                        <p:attrNameLst>
                                          <p:attrName>style.visibility</p:attrName>
                                        </p:attrNameLst>
                                      </p:cBhvr>
                                      <p:to>
                                        <p:strVal val="visible"/>
                                      </p:to>
                                    </p:set>
                                    <p:animEffect transition="in" filter="fade">
                                      <p:cBhvr>
                                        <p:cTn id="39" dur="500"/>
                                        <p:tgtEl>
                                          <p:spTgt spid="7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500"/>
                                        <p:tgtEl>
                                          <p:spTgt spid="38"/>
                                        </p:tgtEl>
                                      </p:cBhvr>
                                    </p:animEffect>
                                  </p:childTnLst>
                                </p:cTn>
                              </p:par>
                            </p:childTnLst>
                          </p:cTn>
                        </p:par>
                        <p:par>
                          <p:cTn id="43" fill="hold">
                            <p:stCondLst>
                              <p:cond delay="2000"/>
                            </p:stCondLst>
                            <p:childTnLst>
                              <p:par>
                                <p:cTn id="44" presetID="10" presetClass="entr" presetSubtype="0" fill="hold" grpId="0" nodeType="afterEffect">
                                  <p:stCondLst>
                                    <p:cond delay="0"/>
                                  </p:stCondLst>
                                  <p:childTnLst>
                                    <p:set>
                                      <p:cBhvr>
                                        <p:cTn id="45" dur="1" fill="hold">
                                          <p:stCondLst>
                                            <p:cond delay="0"/>
                                          </p:stCondLst>
                                        </p:cTn>
                                        <p:tgtEl>
                                          <p:spTgt spid="90134"/>
                                        </p:tgtEl>
                                        <p:attrNameLst>
                                          <p:attrName>style.visibility</p:attrName>
                                        </p:attrNameLst>
                                      </p:cBhvr>
                                      <p:to>
                                        <p:strVal val="visible"/>
                                      </p:to>
                                    </p:set>
                                    <p:animEffect transition="in" filter="fade">
                                      <p:cBhvr>
                                        <p:cTn id="46" dur="500"/>
                                        <p:tgtEl>
                                          <p:spTgt spid="9013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90135"/>
                                        </p:tgtEl>
                                        <p:attrNameLst>
                                          <p:attrName>style.visibility</p:attrName>
                                        </p:attrNameLst>
                                      </p:cBhvr>
                                      <p:to>
                                        <p:strVal val="visible"/>
                                      </p:to>
                                    </p:set>
                                    <p:animEffect transition="in" filter="fade">
                                      <p:cBhvr>
                                        <p:cTn id="49" dur="500"/>
                                        <p:tgtEl>
                                          <p:spTgt spid="9013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90133"/>
                                        </p:tgtEl>
                                        <p:attrNameLst>
                                          <p:attrName>style.visibility</p:attrName>
                                        </p:attrNameLst>
                                      </p:cBhvr>
                                      <p:to>
                                        <p:strVal val="visible"/>
                                      </p:to>
                                    </p:set>
                                    <p:animEffect transition="in" filter="fade">
                                      <p:cBhvr>
                                        <p:cTn id="52" dur="500"/>
                                        <p:tgtEl>
                                          <p:spTgt spid="90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1" grpId="0" animBg="1"/>
      <p:bldP spid="90123" grpId="0" animBg="1"/>
      <p:bldP spid="90128" grpId="0" animBg="1"/>
      <p:bldP spid="90130" grpId="0" animBg="1"/>
      <p:bldP spid="90130" grpId="1" animBg="1"/>
      <p:bldP spid="90130" grpId="2" animBg="1"/>
      <p:bldP spid="90131" grpId="0" animBg="1"/>
      <p:bldP spid="90133" grpId="0" animBg="1"/>
      <p:bldP spid="90134" grpId="0" animBg="1"/>
      <p:bldP spid="90135" grpId="0" animBg="1"/>
      <p:bldP spid="37" grpId="0"/>
      <p:bldP spid="38" grpId="0"/>
      <p:bldP spid="39" grpId="0"/>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2"/>
          <p:cNvSpPr>
            <a:spLocks noGrp="1"/>
          </p:cNvSpPr>
          <p:nvPr>
            <p:ph type="sldNum" sz="quarter" idx="10"/>
          </p:nvPr>
        </p:nvSpPr>
        <p:spPr>
          <a:noFill/>
        </p:spPr>
        <p:txBody>
          <a:bodyPr/>
          <a:lstStyle/>
          <a:p>
            <a:fld id="{D665577F-DE57-4502-8D7D-C845ABB9E16D}" type="slidenum">
              <a:rPr lang="en-US" smtClean="0"/>
              <a:pPr/>
              <a:t>33</a:t>
            </a:fld>
            <a:endParaRPr lang="en-US" smtClean="0"/>
          </a:p>
        </p:txBody>
      </p:sp>
      <p:sp>
        <p:nvSpPr>
          <p:cNvPr id="59396" name="Rectangle 2"/>
          <p:cNvSpPr>
            <a:spLocks noGrp="1" noChangeArrowheads="1"/>
          </p:cNvSpPr>
          <p:nvPr>
            <p:ph type="title"/>
          </p:nvPr>
        </p:nvSpPr>
        <p:spPr>
          <a:xfrm>
            <a:off x="685800" y="2640013"/>
            <a:ext cx="7551737" cy="1143000"/>
          </a:xfrm>
        </p:spPr>
        <p:txBody>
          <a:bodyPr/>
          <a:lstStyle/>
          <a:p>
            <a:pPr algn="ctr" eaLnBrk="1" hangingPunct="1"/>
            <a:r>
              <a:rPr lang="en-US" dirty="0" smtClean="0">
                <a:solidFill>
                  <a:srgbClr val="FF0000"/>
                </a:solidFill>
              </a:rPr>
              <a:t>Como os outros </a:t>
            </a:r>
            <a:r>
              <a:rPr lang="en-US" dirty="0" err="1" smtClean="0">
                <a:solidFill>
                  <a:srgbClr val="FF0000"/>
                </a:solidFill>
              </a:rPr>
              <a:t>fazem</a:t>
            </a:r>
            <a:r>
              <a:rPr lang="en-US" dirty="0" smtClean="0">
                <a:solidFill>
                  <a:srgbClr val="FF0000"/>
                </a:solidFill>
              </a:rPr>
              <a:t> Snapshot</a:t>
            </a:r>
            <a:br>
              <a:rPr lang="en-US" dirty="0" smtClean="0">
                <a:solidFill>
                  <a:srgbClr val="FF0000"/>
                </a:solidFill>
              </a:rPr>
            </a:br>
            <a:r>
              <a:rPr lang="en-US" dirty="0" smtClean="0">
                <a:solidFill>
                  <a:srgbClr val="FF0000"/>
                </a:solidFill>
              </a:rPr>
              <a:t>(COW – Copy On Write) </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3"/>
          <p:cNvSpPr>
            <a:spLocks noGrp="1"/>
          </p:cNvSpPr>
          <p:nvPr>
            <p:ph type="sldNum" sz="quarter" idx="10"/>
          </p:nvPr>
        </p:nvSpPr>
        <p:spPr>
          <a:noFill/>
        </p:spPr>
        <p:txBody>
          <a:bodyPr/>
          <a:lstStyle/>
          <a:p>
            <a:fld id="{E10D72E0-1547-4CB0-B9A2-DEFFA1BE2C9D}" type="slidenum">
              <a:rPr lang="en-US" smtClean="0"/>
              <a:pPr/>
              <a:t>34</a:t>
            </a:fld>
            <a:endParaRPr lang="en-US" smtClean="0"/>
          </a:p>
        </p:txBody>
      </p:sp>
      <p:sp>
        <p:nvSpPr>
          <p:cNvPr id="60420" name="Rectangle 2"/>
          <p:cNvSpPr>
            <a:spLocks noChangeArrowheads="1"/>
          </p:cNvSpPr>
          <p:nvPr/>
        </p:nvSpPr>
        <p:spPr bwMode="auto">
          <a:xfrm>
            <a:off x="5199063" y="1146175"/>
            <a:ext cx="3944937" cy="5711825"/>
          </a:xfrm>
          <a:prstGeom prst="rect">
            <a:avLst/>
          </a:prstGeom>
          <a:solidFill>
            <a:srgbClr val="B7C0DE">
              <a:alpha val="39999"/>
            </a:srgbClr>
          </a:solidFill>
          <a:ln w="12700">
            <a:noFill/>
            <a:miter lim="800000"/>
            <a:headEnd/>
            <a:tailEnd/>
          </a:ln>
        </p:spPr>
        <p:txBody>
          <a:bodyPr wrap="none" anchor="ctr"/>
          <a:lstStyle/>
          <a:p>
            <a:endParaRPr lang="en-US"/>
          </a:p>
        </p:txBody>
      </p:sp>
      <p:sp>
        <p:nvSpPr>
          <p:cNvPr id="60421" name="Rectangle 3"/>
          <p:cNvSpPr>
            <a:spLocks noGrp="1" noChangeArrowheads="1"/>
          </p:cNvSpPr>
          <p:nvPr>
            <p:ph type="title"/>
          </p:nvPr>
        </p:nvSpPr>
        <p:spPr/>
        <p:txBody>
          <a:bodyPr/>
          <a:lstStyle/>
          <a:p>
            <a:pPr eaLnBrk="1" hangingPunct="1"/>
            <a:r>
              <a:rPr lang="en-US" dirty="0" smtClean="0"/>
              <a:t>Snapshots dos </a:t>
            </a:r>
            <a:r>
              <a:rPr lang="en-US" dirty="0" err="1" smtClean="0"/>
              <a:t>concorrentes</a:t>
            </a:r>
            <a:endParaRPr lang="en-US" dirty="0" smtClean="0"/>
          </a:p>
        </p:txBody>
      </p:sp>
      <p:sp>
        <p:nvSpPr>
          <p:cNvPr id="886788" name="Rectangle 4"/>
          <p:cNvSpPr>
            <a:spLocks noGrp="1" noChangeArrowheads="1"/>
          </p:cNvSpPr>
          <p:nvPr>
            <p:ph type="body" idx="1"/>
          </p:nvPr>
        </p:nvSpPr>
        <p:spPr>
          <a:xfrm>
            <a:off x="5245100" y="1143000"/>
            <a:ext cx="3975100" cy="1123384"/>
          </a:xfrm>
          <a:noFill/>
        </p:spPr>
        <p:txBody>
          <a:bodyPr>
            <a:spAutoFit/>
          </a:bodyPr>
          <a:lstStyle/>
          <a:p>
            <a:pPr marL="342900" indent="-342900" eaLnBrk="1" hangingPunct="1"/>
            <a:r>
              <a:rPr lang="en-US" sz="2400" dirty="0" err="1" smtClean="0"/>
              <a:t>Cria</a:t>
            </a:r>
            <a:r>
              <a:rPr lang="en-US" sz="2400" dirty="0" smtClean="0"/>
              <a:t> snapshot 1:</a:t>
            </a:r>
          </a:p>
          <a:p>
            <a:pPr marL="682625" lvl="1" indent="-225425" eaLnBrk="1" hangingPunct="1"/>
            <a:r>
              <a:rPr lang="en-US" sz="2200" dirty="0" err="1" smtClean="0"/>
              <a:t>Cria</a:t>
            </a:r>
            <a:r>
              <a:rPr lang="en-US" sz="2200" dirty="0" smtClean="0"/>
              <a:t> </a:t>
            </a:r>
            <a:r>
              <a:rPr lang="en-US" sz="2200" dirty="0" err="1" smtClean="0"/>
              <a:t>copia</a:t>
            </a:r>
            <a:r>
              <a:rPr lang="en-US" sz="2200" dirty="0" smtClean="0"/>
              <a:t> </a:t>
            </a:r>
            <a:r>
              <a:rPr lang="en-US" sz="2200" dirty="0" err="1" smtClean="0"/>
              <a:t>fora</a:t>
            </a:r>
            <a:r>
              <a:rPr lang="en-US" sz="2200" dirty="0" smtClean="0"/>
              <a:t>, </a:t>
            </a:r>
            <a:r>
              <a:rPr lang="en-US" sz="2200" dirty="0" err="1" smtClean="0"/>
              <a:t>na</a:t>
            </a:r>
            <a:r>
              <a:rPr lang="en-US" sz="2200" dirty="0" smtClean="0"/>
              <a:t> </a:t>
            </a:r>
            <a:r>
              <a:rPr lang="en-US" sz="2200" dirty="0" err="1" smtClean="0"/>
              <a:t>região</a:t>
            </a:r>
            <a:r>
              <a:rPr lang="en-US" sz="2200" dirty="0" smtClean="0"/>
              <a:t> </a:t>
            </a:r>
            <a:r>
              <a:rPr lang="en-US" sz="2200" dirty="0" err="1" smtClean="0"/>
              <a:t>fora</a:t>
            </a:r>
            <a:r>
              <a:rPr lang="en-US" sz="2200" dirty="0" smtClean="0"/>
              <a:t> 1 </a:t>
            </a:r>
          </a:p>
        </p:txBody>
      </p:sp>
      <p:sp>
        <p:nvSpPr>
          <p:cNvPr id="60423" name="Text Box 5"/>
          <p:cNvSpPr txBox="1">
            <a:spLocks noChangeArrowheads="1"/>
          </p:cNvSpPr>
          <p:nvPr/>
        </p:nvSpPr>
        <p:spPr bwMode="auto">
          <a:xfrm>
            <a:off x="3275013" y="1349375"/>
            <a:ext cx="1416050" cy="641350"/>
          </a:xfrm>
          <a:prstGeom prst="rect">
            <a:avLst/>
          </a:prstGeom>
          <a:noFill/>
          <a:ln w="12700">
            <a:noFill/>
            <a:miter lim="800000"/>
            <a:headEnd/>
            <a:tailEnd/>
          </a:ln>
        </p:spPr>
        <p:txBody>
          <a:bodyPr wrap="none">
            <a:spAutoFit/>
          </a:bodyPr>
          <a:lstStyle/>
          <a:p>
            <a:pPr algn="ctr"/>
            <a:r>
              <a:rPr lang="en-US" sz="1800" b="1"/>
              <a:t>Blocks </a:t>
            </a:r>
            <a:br>
              <a:rPr lang="en-US" sz="1800" b="1"/>
            </a:br>
            <a:r>
              <a:rPr lang="en-US" sz="1800" b="1"/>
              <a:t>on the Disk</a:t>
            </a:r>
          </a:p>
        </p:txBody>
      </p:sp>
      <p:sp>
        <p:nvSpPr>
          <p:cNvPr id="60424" name="AutoShape 6"/>
          <p:cNvSpPr>
            <a:spLocks noChangeArrowheads="1"/>
          </p:cNvSpPr>
          <p:nvPr/>
        </p:nvSpPr>
        <p:spPr bwMode="auto">
          <a:xfrm>
            <a:off x="3697288" y="2005013"/>
            <a:ext cx="606425" cy="3724275"/>
          </a:xfrm>
          <a:prstGeom prst="can">
            <a:avLst>
              <a:gd name="adj" fmla="val 17287"/>
            </a:avLst>
          </a:prstGeom>
          <a:solidFill>
            <a:schemeClr val="accent5">
              <a:lumMod val="50000"/>
            </a:schemeClr>
          </a:solidFill>
          <a:ln w="12700">
            <a:solidFill>
              <a:schemeClr val="tx1"/>
            </a:solidFill>
            <a:round/>
            <a:headEnd/>
            <a:tailEnd/>
          </a:ln>
        </p:spPr>
        <p:txBody>
          <a:bodyPr wrap="none" anchor="ctr"/>
          <a:lstStyle/>
          <a:p>
            <a:endParaRPr lang="en-US"/>
          </a:p>
        </p:txBody>
      </p:sp>
      <p:sp>
        <p:nvSpPr>
          <p:cNvPr id="60425" name="Rectangle 7"/>
          <p:cNvSpPr>
            <a:spLocks noChangeArrowheads="1"/>
          </p:cNvSpPr>
          <p:nvPr/>
        </p:nvSpPr>
        <p:spPr bwMode="auto">
          <a:xfrm>
            <a:off x="1808163" y="2238375"/>
            <a:ext cx="530225" cy="330200"/>
          </a:xfrm>
          <a:prstGeom prst="rect">
            <a:avLst/>
          </a:prstGeom>
          <a:solidFill>
            <a:schemeClr val="bg1"/>
          </a:solidFill>
          <a:ln w="19050">
            <a:solidFill>
              <a:schemeClr val="tx1"/>
            </a:solidFill>
            <a:miter lim="800000"/>
            <a:headEnd/>
            <a:tailEnd/>
          </a:ln>
        </p:spPr>
        <p:txBody>
          <a:bodyPr wrap="none" anchor="ctr"/>
          <a:lstStyle/>
          <a:p>
            <a:pPr algn="ctr"/>
            <a:r>
              <a:rPr lang="en-US" b="1"/>
              <a:t>A</a:t>
            </a:r>
          </a:p>
        </p:txBody>
      </p:sp>
      <p:sp>
        <p:nvSpPr>
          <p:cNvPr id="60426" name="Rectangle 8"/>
          <p:cNvSpPr>
            <a:spLocks noChangeArrowheads="1"/>
          </p:cNvSpPr>
          <p:nvPr/>
        </p:nvSpPr>
        <p:spPr bwMode="auto">
          <a:xfrm>
            <a:off x="1808163" y="2568575"/>
            <a:ext cx="530225" cy="330200"/>
          </a:xfrm>
          <a:prstGeom prst="rect">
            <a:avLst/>
          </a:prstGeom>
          <a:solidFill>
            <a:schemeClr val="bg1"/>
          </a:solidFill>
          <a:ln w="19050">
            <a:solidFill>
              <a:schemeClr val="tx1"/>
            </a:solidFill>
            <a:miter lim="800000"/>
            <a:headEnd/>
            <a:tailEnd/>
          </a:ln>
        </p:spPr>
        <p:txBody>
          <a:bodyPr wrap="none" anchor="ctr"/>
          <a:lstStyle/>
          <a:p>
            <a:pPr algn="ctr"/>
            <a:r>
              <a:rPr lang="en-US" b="1"/>
              <a:t>B</a:t>
            </a:r>
          </a:p>
        </p:txBody>
      </p:sp>
      <p:sp>
        <p:nvSpPr>
          <p:cNvPr id="60427" name="Rectangle 9"/>
          <p:cNvSpPr>
            <a:spLocks noChangeArrowheads="1"/>
          </p:cNvSpPr>
          <p:nvPr/>
        </p:nvSpPr>
        <p:spPr bwMode="auto">
          <a:xfrm>
            <a:off x="1808163" y="2898775"/>
            <a:ext cx="530225" cy="330200"/>
          </a:xfrm>
          <a:prstGeom prst="rect">
            <a:avLst/>
          </a:prstGeom>
          <a:solidFill>
            <a:schemeClr val="bg1"/>
          </a:solidFill>
          <a:ln w="19050">
            <a:solidFill>
              <a:schemeClr val="tx1"/>
            </a:solidFill>
            <a:miter lim="800000"/>
            <a:headEnd/>
            <a:tailEnd/>
          </a:ln>
        </p:spPr>
        <p:txBody>
          <a:bodyPr wrap="none" anchor="ctr"/>
          <a:lstStyle/>
          <a:p>
            <a:pPr algn="ctr"/>
            <a:r>
              <a:rPr lang="en-US" b="1"/>
              <a:t>C</a:t>
            </a:r>
          </a:p>
        </p:txBody>
      </p:sp>
      <p:sp>
        <p:nvSpPr>
          <p:cNvPr id="60428" name="Rectangle 10"/>
          <p:cNvSpPr>
            <a:spLocks noChangeArrowheads="1"/>
          </p:cNvSpPr>
          <p:nvPr/>
        </p:nvSpPr>
        <p:spPr bwMode="auto">
          <a:xfrm>
            <a:off x="3730625" y="2238375"/>
            <a:ext cx="530225" cy="330200"/>
          </a:xfrm>
          <a:prstGeom prst="rect">
            <a:avLst/>
          </a:prstGeom>
          <a:solidFill>
            <a:schemeClr val="bg1"/>
          </a:solidFill>
          <a:ln w="19050">
            <a:solidFill>
              <a:schemeClr val="tx1"/>
            </a:solidFill>
            <a:miter lim="800000"/>
            <a:headEnd/>
            <a:tailEnd/>
          </a:ln>
        </p:spPr>
        <p:txBody>
          <a:bodyPr wrap="none" anchor="ctr"/>
          <a:lstStyle/>
          <a:p>
            <a:pPr algn="ctr"/>
            <a:r>
              <a:rPr lang="en-US" b="1"/>
              <a:t>A</a:t>
            </a:r>
          </a:p>
        </p:txBody>
      </p:sp>
      <p:sp>
        <p:nvSpPr>
          <p:cNvPr id="60429" name="Rectangle 11"/>
          <p:cNvSpPr>
            <a:spLocks noChangeArrowheads="1"/>
          </p:cNvSpPr>
          <p:nvPr/>
        </p:nvSpPr>
        <p:spPr bwMode="auto">
          <a:xfrm>
            <a:off x="3730625" y="2568575"/>
            <a:ext cx="530225" cy="330200"/>
          </a:xfrm>
          <a:prstGeom prst="rect">
            <a:avLst/>
          </a:prstGeom>
          <a:solidFill>
            <a:schemeClr val="bg1"/>
          </a:solidFill>
          <a:ln w="19050">
            <a:solidFill>
              <a:schemeClr val="tx1"/>
            </a:solidFill>
            <a:miter lim="800000"/>
            <a:headEnd/>
            <a:tailEnd/>
          </a:ln>
        </p:spPr>
        <p:txBody>
          <a:bodyPr wrap="none" anchor="ctr"/>
          <a:lstStyle/>
          <a:p>
            <a:pPr algn="ctr"/>
            <a:r>
              <a:rPr lang="en-US" b="1"/>
              <a:t>B</a:t>
            </a:r>
          </a:p>
        </p:txBody>
      </p:sp>
      <p:sp>
        <p:nvSpPr>
          <p:cNvPr id="60430" name="Rectangle 12"/>
          <p:cNvSpPr>
            <a:spLocks noChangeArrowheads="1"/>
          </p:cNvSpPr>
          <p:nvPr/>
        </p:nvSpPr>
        <p:spPr bwMode="auto">
          <a:xfrm>
            <a:off x="3730625" y="2898775"/>
            <a:ext cx="530225" cy="330200"/>
          </a:xfrm>
          <a:prstGeom prst="rect">
            <a:avLst/>
          </a:prstGeom>
          <a:solidFill>
            <a:schemeClr val="bg1"/>
          </a:solidFill>
          <a:ln w="19050">
            <a:solidFill>
              <a:schemeClr val="tx1"/>
            </a:solidFill>
            <a:miter lim="800000"/>
            <a:headEnd/>
            <a:tailEnd/>
          </a:ln>
        </p:spPr>
        <p:txBody>
          <a:bodyPr wrap="none" anchor="ctr"/>
          <a:lstStyle/>
          <a:p>
            <a:pPr algn="ctr"/>
            <a:r>
              <a:rPr lang="en-US" b="1"/>
              <a:t>C</a:t>
            </a:r>
          </a:p>
        </p:txBody>
      </p:sp>
      <p:grpSp>
        <p:nvGrpSpPr>
          <p:cNvPr id="2" name="Group 13"/>
          <p:cNvGrpSpPr>
            <a:grpSpLocks/>
          </p:cNvGrpSpPr>
          <p:nvPr/>
        </p:nvGrpSpPr>
        <p:grpSpPr bwMode="auto">
          <a:xfrm>
            <a:off x="2441575" y="2413000"/>
            <a:ext cx="1179513" cy="638175"/>
            <a:chOff x="1538" y="1520"/>
            <a:chExt cx="743" cy="402"/>
          </a:xfrm>
        </p:grpSpPr>
        <p:sp>
          <p:nvSpPr>
            <p:cNvPr id="60449" name="Line 14"/>
            <p:cNvSpPr>
              <a:spLocks noChangeShapeType="1"/>
            </p:cNvSpPr>
            <p:nvPr/>
          </p:nvSpPr>
          <p:spPr bwMode="auto">
            <a:xfrm>
              <a:off x="1538" y="1520"/>
              <a:ext cx="743" cy="0"/>
            </a:xfrm>
            <a:prstGeom prst="line">
              <a:avLst/>
            </a:prstGeom>
            <a:noFill/>
            <a:ln w="12700">
              <a:solidFill>
                <a:schemeClr val="tx1"/>
              </a:solidFill>
              <a:round/>
              <a:headEnd/>
              <a:tailEnd type="stealth" w="med" len="lg"/>
            </a:ln>
          </p:spPr>
          <p:txBody>
            <a:bodyPr wrap="none" anchor="ctr"/>
            <a:lstStyle/>
            <a:p>
              <a:endParaRPr lang="en-US"/>
            </a:p>
          </p:txBody>
        </p:sp>
        <p:sp>
          <p:nvSpPr>
            <p:cNvPr id="60450" name="Line 15"/>
            <p:cNvSpPr>
              <a:spLocks noChangeShapeType="1"/>
            </p:cNvSpPr>
            <p:nvPr/>
          </p:nvSpPr>
          <p:spPr bwMode="auto">
            <a:xfrm>
              <a:off x="1538" y="1714"/>
              <a:ext cx="743" cy="0"/>
            </a:xfrm>
            <a:prstGeom prst="line">
              <a:avLst/>
            </a:prstGeom>
            <a:noFill/>
            <a:ln w="12700">
              <a:solidFill>
                <a:schemeClr val="tx1"/>
              </a:solidFill>
              <a:round/>
              <a:headEnd/>
              <a:tailEnd type="stealth" w="med" len="lg"/>
            </a:ln>
          </p:spPr>
          <p:txBody>
            <a:bodyPr wrap="none" anchor="ctr"/>
            <a:lstStyle/>
            <a:p>
              <a:endParaRPr lang="en-US"/>
            </a:p>
          </p:txBody>
        </p:sp>
        <p:sp>
          <p:nvSpPr>
            <p:cNvPr id="60451" name="Line 16"/>
            <p:cNvSpPr>
              <a:spLocks noChangeShapeType="1"/>
            </p:cNvSpPr>
            <p:nvPr/>
          </p:nvSpPr>
          <p:spPr bwMode="auto">
            <a:xfrm>
              <a:off x="1538" y="1922"/>
              <a:ext cx="743" cy="0"/>
            </a:xfrm>
            <a:prstGeom prst="line">
              <a:avLst/>
            </a:prstGeom>
            <a:noFill/>
            <a:ln w="12700">
              <a:solidFill>
                <a:schemeClr val="tx1"/>
              </a:solidFill>
              <a:round/>
              <a:headEnd/>
              <a:tailEnd type="stealth" w="med" len="lg"/>
            </a:ln>
          </p:spPr>
          <p:txBody>
            <a:bodyPr wrap="none" anchor="ctr"/>
            <a:lstStyle/>
            <a:p>
              <a:endParaRPr lang="en-US"/>
            </a:p>
          </p:txBody>
        </p:sp>
      </p:grpSp>
      <p:sp>
        <p:nvSpPr>
          <p:cNvPr id="886801" name="Rectangle 17"/>
          <p:cNvSpPr>
            <a:spLocks noChangeArrowheads="1"/>
          </p:cNvSpPr>
          <p:nvPr/>
        </p:nvSpPr>
        <p:spPr bwMode="auto">
          <a:xfrm>
            <a:off x="5146040" y="2286000"/>
            <a:ext cx="3975100" cy="1107996"/>
          </a:xfrm>
          <a:prstGeom prst="rect">
            <a:avLst/>
          </a:prstGeom>
          <a:noFill/>
          <a:ln w="9525">
            <a:noFill/>
            <a:miter lim="800000"/>
            <a:headEnd/>
            <a:tailEnd/>
          </a:ln>
        </p:spPr>
        <p:txBody>
          <a:bodyPr>
            <a:spAutoFit/>
          </a:bodyPr>
          <a:lstStyle/>
          <a:p>
            <a:pPr marL="682625" lvl="1" indent="-225425">
              <a:spcBef>
                <a:spcPct val="20000"/>
              </a:spcBef>
              <a:buFont typeface="Arial" pitchFamily="34" charset="0"/>
              <a:buChar char="–"/>
            </a:pPr>
            <a:r>
              <a:rPr lang="en-US" sz="2200" dirty="0" err="1" smtClean="0"/>
              <a:t>Cria</a:t>
            </a:r>
            <a:r>
              <a:rPr lang="en-US" sz="2200" dirty="0" smtClean="0"/>
              <a:t> </a:t>
            </a:r>
            <a:r>
              <a:rPr lang="en-US" sz="2200" dirty="0" err="1" smtClean="0"/>
              <a:t>ponteiros</a:t>
            </a:r>
            <a:r>
              <a:rPr lang="en-US" sz="2200" dirty="0" smtClean="0"/>
              <a:t> </a:t>
            </a:r>
            <a:r>
              <a:rPr lang="en-US" sz="2200" dirty="0" err="1" smtClean="0"/>
              <a:t>para</a:t>
            </a:r>
            <a:r>
              <a:rPr lang="en-US" sz="2200" dirty="0" smtClean="0"/>
              <a:t> </a:t>
            </a:r>
            <a:r>
              <a:rPr lang="en-US" sz="2200" dirty="0" err="1" smtClean="0"/>
              <a:t>os</a:t>
            </a:r>
            <a:r>
              <a:rPr lang="en-US" sz="2200" dirty="0" smtClean="0"/>
              <a:t> </a:t>
            </a:r>
            <a:r>
              <a:rPr lang="en-US" sz="2200" dirty="0" err="1" smtClean="0"/>
              <a:t>blocos</a:t>
            </a:r>
            <a:r>
              <a:rPr lang="en-US" sz="2200" dirty="0" smtClean="0"/>
              <a:t> </a:t>
            </a:r>
            <a:r>
              <a:rPr lang="en-US" sz="2200" dirty="0" err="1" smtClean="0"/>
              <a:t>antigos</a:t>
            </a:r>
            <a:r>
              <a:rPr lang="en-US" sz="2200" dirty="0" smtClean="0"/>
              <a:t> e </a:t>
            </a:r>
            <a:r>
              <a:rPr lang="en-US" sz="2200" dirty="0" err="1" smtClean="0"/>
              <a:t>cópia</a:t>
            </a:r>
            <a:r>
              <a:rPr lang="en-US" sz="2200" dirty="0" smtClean="0"/>
              <a:t> </a:t>
            </a:r>
            <a:r>
              <a:rPr lang="en-US" sz="2200" dirty="0" err="1" smtClean="0"/>
              <a:t>fora</a:t>
            </a:r>
            <a:r>
              <a:rPr lang="en-US" sz="2200" dirty="0" smtClean="0"/>
              <a:t> 1</a:t>
            </a:r>
            <a:endParaRPr lang="en-US" sz="2200" dirty="0"/>
          </a:p>
        </p:txBody>
      </p:sp>
      <p:sp>
        <p:nvSpPr>
          <p:cNvPr id="886802" name="Rectangle 18"/>
          <p:cNvSpPr>
            <a:spLocks noChangeArrowheads="1"/>
          </p:cNvSpPr>
          <p:nvPr/>
        </p:nvSpPr>
        <p:spPr bwMode="auto">
          <a:xfrm>
            <a:off x="3730625" y="3241675"/>
            <a:ext cx="530225" cy="782638"/>
          </a:xfrm>
          <a:prstGeom prst="rect">
            <a:avLst/>
          </a:prstGeom>
          <a:solidFill>
            <a:schemeClr val="bg1"/>
          </a:solidFill>
          <a:ln w="19050" cap="rnd">
            <a:solidFill>
              <a:schemeClr val="tx1"/>
            </a:solidFill>
            <a:prstDash val="sysDot"/>
            <a:miter lim="800000"/>
            <a:headEnd/>
            <a:tailEnd/>
          </a:ln>
        </p:spPr>
        <p:txBody>
          <a:bodyPr wrap="none" anchor="ctr"/>
          <a:lstStyle/>
          <a:p>
            <a:endParaRPr lang="en-US"/>
          </a:p>
        </p:txBody>
      </p:sp>
      <p:sp>
        <p:nvSpPr>
          <p:cNvPr id="886803" name="Text Box 19"/>
          <p:cNvSpPr txBox="1">
            <a:spLocks noChangeArrowheads="1"/>
          </p:cNvSpPr>
          <p:nvPr/>
        </p:nvSpPr>
        <p:spPr bwMode="auto">
          <a:xfrm>
            <a:off x="4268788" y="3381375"/>
            <a:ext cx="638175" cy="517525"/>
          </a:xfrm>
          <a:prstGeom prst="rect">
            <a:avLst/>
          </a:prstGeom>
          <a:noFill/>
          <a:ln w="12700">
            <a:noFill/>
            <a:miter lim="800000"/>
            <a:headEnd/>
            <a:tailEnd/>
          </a:ln>
        </p:spPr>
        <p:txBody>
          <a:bodyPr wrap="none">
            <a:spAutoFit/>
          </a:bodyPr>
          <a:lstStyle/>
          <a:p>
            <a:r>
              <a:rPr lang="en-US" sz="1400" b="1"/>
              <a:t>Copy</a:t>
            </a:r>
            <a:br>
              <a:rPr lang="en-US" sz="1400" b="1"/>
            </a:br>
            <a:r>
              <a:rPr lang="en-US" sz="1400" b="1"/>
              <a:t>Out 1</a:t>
            </a:r>
          </a:p>
        </p:txBody>
      </p:sp>
      <p:grpSp>
        <p:nvGrpSpPr>
          <p:cNvPr id="3" name="Group 20"/>
          <p:cNvGrpSpPr>
            <a:grpSpLocks/>
          </p:cNvGrpSpPr>
          <p:nvPr/>
        </p:nvGrpSpPr>
        <p:grpSpPr bwMode="auto">
          <a:xfrm>
            <a:off x="1649413" y="2422525"/>
            <a:ext cx="1971675" cy="3887788"/>
            <a:chOff x="1039" y="1526"/>
            <a:chExt cx="1242" cy="2449"/>
          </a:xfrm>
        </p:grpSpPr>
        <p:grpSp>
          <p:nvGrpSpPr>
            <p:cNvPr id="4" name="Group 21"/>
            <p:cNvGrpSpPr>
              <a:grpSpLocks/>
            </p:cNvGrpSpPr>
            <p:nvPr/>
          </p:nvGrpSpPr>
          <p:grpSpPr bwMode="auto">
            <a:xfrm>
              <a:off x="1523" y="1526"/>
              <a:ext cx="758" cy="2005"/>
              <a:chOff x="1523" y="1526"/>
              <a:chExt cx="758" cy="2005"/>
            </a:xfrm>
          </p:grpSpPr>
          <p:grpSp>
            <p:nvGrpSpPr>
              <p:cNvPr id="5" name="Group 22"/>
              <p:cNvGrpSpPr>
                <a:grpSpLocks/>
              </p:cNvGrpSpPr>
              <p:nvPr/>
            </p:nvGrpSpPr>
            <p:grpSpPr bwMode="auto">
              <a:xfrm>
                <a:off x="1523" y="1526"/>
                <a:ext cx="758" cy="1707"/>
                <a:chOff x="1797" y="1568"/>
                <a:chExt cx="758" cy="1707"/>
              </a:xfrm>
            </p:grpSpPr>
            <p:sp>
              <p:nvSpPr>
                <p:cNvPr id="60446" name="Line 23"/>
                <p:cNvSpPr>
                  <a:spLocks noChangeShapeType="1"/>
                </p:cNvSpPr>
                <p:nvPr/>
              </p:nvSpPr>
              <p:spPr bwMode="auto">
                <a:xfrm flipV="1">
                  <a:off x="1797" y="1568"/>
                  <a:ext cx="758" cy="1277"/>
                </a:xfrm>
                <a:prstGeom prst="line">
                  <a:avLst/>
                </a:prstGeom>
                <a:noFill/>
                <a:ln w="19050">
                  <a:solidFill>
                    <a:schemeClr val="hlink"/>
                  </a:solidFill>
                  <a:round/>
                  <a:headEnd/>
                  <a:tailEnd type="stealth" w="lg" len="lg"/>
                </a:ln>
              </p:spPr>
              <p:txBody>
                <a:bodyPr wrap="none" anchor="ctr"/>
                <a:lstStyle/>
                <a:p>
                  <a:endParaRPr lang="en-US"/>
                </a:p>
              </p:txBody>
            </p:sp>
            <p:sp>
              <p:nvSpPr>
                <p:cNvPr id="60447" name="Line 24"/>
                <p:cNvSpPr>
                  <a:spLocks noChangeShapeType="1"/>
                </p:cNvSpPr>
                <p:nvPr/>
              </p:nvSpPr>
              <p:spPr bwMode="auto">
                <a:xfrm flipV="1">
                  <a:off x="1804" y="1763"/>
                  <a:ext cx="744" cy="1284"/>
                </a:xfrm>
                <a:prstGeom prst="line">
                  <a:avLst/>
                </a:prstGeom>
                <a:noFill/>
                <a:ln w="19050">
                  <a:solidFill>
                    <a:schemeClr val="hlink"/>
                  </a:solidFill>
                  <a:round/>
                  <a:headEnd/>
                  <a:tailEnd type="stealth" w="lg" len="lg"/>
                </a:ln>
              </p:spPr>
              <p:txBody>
                <a:bodyPr wrap="none" anchor="ctr"/>
                <a:lstStyle/>
                <a:p>
                  <a:endParaRPr lang="en-US"/>
                </a:p>
              </p:txBody>
            </p:sp>
            <p:sp>
              <p:nvSpPr>
                <p:cNvPr id="60448" name="Line 25"/>
                <p:cNvSpPr>
                  <a:spLocks noChangeShapeType="1"/>
                </p:cNvSpPr>
                <p:nvPr/>
              </p:nvSpPr>
              <p:spPr bwMode="auto">
                <a:xfrm flipV="1">
                  <a:off x="1797" y="1964"/>
                  <a:ext cx="758" cy="1311"/>
                </a:xfrm>
                <a:prstGeom prst="line">
                  <a:avLst/>
                </a:prstGeom>
                <a:noFill/>
                <a:ln w="19050">
                  <a:solidFill>
                    <a:schemeClr val="hlink"/>
                  </a:solidFill>
                  <a:round/>
                  <a:headEnd/>
                  <a:tailEnd type="stealth" w="lg" len="lg"/>
                </a:ln>
              </p:spPr>
              <p:txBody>
                <a:bodyPr wrap="none" anchor="ctr"/>
                <a:lstStyle/>
                <a:p>
                  <a:endParaRPr lang="en-US"/>
                </a:p>
              </p:txBody>
            </p:sp>
          </p:grpSp>
          <p:sp>
            <p:nvSpPr>
              <p:cNvPr id="60445" name="Line 26"/>
              <p:cNvSpPr>
                <a:spLocks noChangeShapeType="1"/>
              </p:cNvSpPr>
              <p:nvPr/>
            </p:nvSpPr>
            <p:spPr bwMode="auto">
              <a:xfrm flipV="1">
                <a:off x="1523" y="2254"/>
                <a:ext cx="758" cy="1277"/>
              </a:xfrm>
              <a:prstGeom prst="line">
                <a:avLst/>
              </a:prstGeom>
              <a:noFill/>
              <a:ln w="19050">
                <a:solidFill>
                  <a:schemeClr val="hlink"/>
                </a:solidFill>
                <a:round/>
                <a:headEnd/>
                <a:tailEnd type="stealth" w="lg" len="lg"/>
              </a:ln>
            </p:spPr>
            <p:txBody>
              <a:bodyPr wrap="none" anchor="ctr"/>
              <a:lstStyle/>
              <a:p>
                <a:endParaRPr lang="en-US"/>
              </a:p>
            </p:txBody>
          </p:sp>
        </p:grpSp>
        <p:grpSp>
          <p:nvGrpSpPr>
            <p:cNvPr id="6" name="Group 27"/>
            <p:cNvGrpSpPr>
              <a:grpSpLocks/>
            </p:cNvGrpSpPr>
            <p:nvPr/>
          </p:nvGrpSpPr>
          <p:grpSpPr bwMode="auto">
            <a:xfrm>
              <a:off x="1039" y="2743"/>
              <a:ext cx="536" cy="1232"/>
              <a:chOff x="1039" y="2743"/>
              <a:chExt cx="536" cy="1232"/>
            </a:xfrm>
          </p:grpSpPr>
          <p:sp>
            <p:nvSpPr>
              <p:cNvPr id="60439" name="Rectangle 28"/>
              <p:cNvSpPr>
                <a:spLocks noChangeArrowheads="1"/>
              </p:cNvSpPr>
              <p:nvPr/>
            </p:nvSpPr>
            <p:spPr bwMode="auto">
              <a:xfrm>
                <a:off x="1140" y="2743"/>
                <a:ext cx="332" cy="208"/>
              </a:xfrm>
              <a:prstGeom prst="rect">
                <a:avLst/>
              </a:prstGeom>
              <a:solidFill>
                <a:schemeClr val="bg1"/>
              </a:solidFill>
              <a:ln w="19050">
                <a:solidFill>
                  <a:schemeClr val="tx1"/>
                </a:solidFill>
                <a:miter lim="800000"/>
                <a:headEnd/>
                <a:tailEnd/>
              </a:ln>
            </p:spPr>
            <p:txBody>
              <a:bodyPr wrap="none" anchor="ctr"/>
              <a:lstStyle/>
              <a:p>
                <a:pPr algn="ctr"/>
                <a:r>
                  <a:rPr lang="en-US" sz="2800" b="1" baseline="-5000">
                    <a:sym typeface="Wingdings 3" pitchFamily="18" charset="2"/>
                  </a:rPr>
                  <a:t></a:t>
                </a:r>
                <a:r>
                  <a:rPr lang="en-US" b="1"/>
                  <a:t>A</a:t>
                </a:r>
              </a:p>
            </p:txBody>
          </p:sp>
          <p:sp>
            <p:nvSpPr>
              <p:cNvPr id="60440" name="Rectangle 29"/>
              <p:cNvSpPr>
                <a:spLocks noChangeArrowheads="1"/>
              </p:cNvSpPr>
              <p:nvPr/>
            </p:nvSpPr>
            <p:spPr bwMode="auto">
              <a:xfrm>
                <a:off x="1140" y="2951"/>
                <a:ext cx="332" cy="208"/>
              </a:xfrm>
              <a:prstGeom prst="rect">
                <a:avLst/>
              </a:prstGeom>
              <a:solidFill>
                <a:schemeClr val="bg1"/>
              </a:solidFill>
              <a:ln w="19050">
                <a:solidFill>
                  <a:schemeClr val="tx1"/>
                </a:solidFill>
                <a:miter lim="800000"/>
                <a:headEnd/>
                <a:tailEnd/>
              </a:ln>
            </p:spPr>
            <p:txBody>
              <a:bodyPr wrap="none" anchor="ctr"/>
              <a:lstStyle/>
              <a:p>
                <a:pPr algn="ctr"/>
                <a:r>
                  <a:rPr lang="en-US" sz="2800" b="1" baseline="-5000">
                    <a:sym typeface="Wingdings 3" pitchFamily="18" charset="2"/>
                  </a:rPr>
                  <a:t></a:t>
                </a:r>
                <a:r>
                  <a:rPr lang="en-US" b="1"/>
                  <a:t>B</a:t>
                </a:r>
              </a:p>
            </p:txBody>
          </p:sp>
          <p:sp>
            <p:nvSpPr>
              <p:cNvPr id="60441" name="Rectangle 30"/>
              <p:cNvSpPr>
                <a:spLocks noChangeArrowheads="1"/>
              </p:cNvSpPr>
              <p:nvPr/>
            </p:nvSpPr>
            <p:spPr bwMode="auto">
              <a:xfrm>
                <a:off x="1140" y="3159"/>
                <a:ext cx="332" cy="208"/>
              </a:xfrm>
              <a:prstGeom prst="rect">
                <a:avLst/>
              </a:prstGeom>
              <a:solidFill>
                <a:schemeClr val="bg1"/>
              </a:solidFill>
              <a:ln w="19050">
                <a:solidFill>
                  <a:schemeClr val="tx1"/>
                </a:solidFill>
                <a:miter lim="800000"/>
                <a:headEnd/>
                <a:tailEnd/>
              </a:ln>
            </p:spPr>
            <p:txBody>
              <a:bodyPr wrap="none" anchor="ctr"/>
              <a:lstStyle/>
              <a:p>
                <a:pPr algn="ctr"/>
                <a:r>
                  <a:rPr lang="en-US" sz="2800" b="1" baseline="-5000">
                    <a:sym typeface="Wingdings 3" pitchFamily="18" charset="2"/>
                  </a:rPr>
                  <a:t></a:t>
                </a:r>
                <a:r>
                  <a:rPr lang="en-US" b="1"/>
                  <a:t>C</a:t>
                </a:r>
              </a:p>
            </p:txBody>
          </p:sp>
          <p:sp>
            <p:nvSpPr>
              <p:cNvPr id="60442" name="Text Box 31"/>
              <p:cNvSpPr txBox="1">
                <a:spLocks noChangeArrowheads="1"/>
              </p:cNvSpPr>
              <p:nvPr/>
            </p:nvSpPr>
            <p:spPr bwMode="auto">
              <a:xfrm>
                <a:off x="1039" y="3763"/>
                <a:ext cx="536" cy="212"/>
              </a:xfrm>
              <a:prstGeom prst="rect">
                <a:avLst/>
              </a:prstGeom>
              <a:noFill/>
              <a:ln w="12700">
                <a:noFill/>
                <a:miter lim="800000"/>
                <a:headEnd/>
                <a:tailEnd/>
              </a:ln>
            </p:spPr>
            <p:txBody>
              <a:bodyPr wrap="none">
                <a:spAutoFit/>
              </a:bodyPr>
              <a:lstStyle/>
              <a:p>
                <a:pPr algn="ctr"/>
                <a:r>
                  <a:rPr lang="en-US" b="1"/>
                  <a:t>Snap 1</a:t>
                </a:r>
                <a:endParaRPr lang="en-US" sz="1800" b="1"/>
              </a:p>
            </p:txBody>
          </p:sp>
          <p:sp>
            <p:nvSpPr>
              <p:cNvPr id="60443" name="Rectangle 32"/>
              <p:cNvSpPr>
                <a:spLocks noChangeArrowheads="1"/>
              </p:cNvSpPr>
              <p:nvPr/>
            </p:nvSpPr>
            <p:spPr bwMode="auto">
              <a:xfrm>
                <a:off x="1139" y="3368"/>
                <a:ext cx="334" cy="340"/>
              </a:xfrm>
              <a:prstGeom prst="rect">
                <a:avLst/>
              </a:prstGeom>
              <a:solidFill>
                <a:schemeClr val="bg1"/>
              </a:solidFill>
              <a:ln w="19050" cap="rnd">
                <a:solidFill>
                  <a:schemeClr val="tx1"/>
                </a:solidFill>
                <a:prstDash val="sysDot"/>
                <a:miter lim="800000"/>
                <a:headEnd/>
                <a:tailEnd/>
              </a:ln>
            </p:spPr>
            <p:txBody>
              <a:bodyPr wrap="none" anchor="ctr"/>
              <a:lstStyle/>
              <a:p>
                <a:endParaRPr lang="en-US"/>
              </a:p>
            </p:txBody>
          </p:sp>
        </p:grpSp>
      </p:grpSp>
      <p:sp>
        <p:nvSpPr>
          <p:cNvPr id="60436" name="Text Box 33"/>
          <p:cNvSpPr txBox="1">
            <a:spLocks noChangeArrowheads="1"/>
          </p:cNvSpPr>
          <p:nvPr/>
        </p:nvSpPr>
        <p:spPr bwMode="auto">
          <a:xfrm>
            <a:off x="1443038" y="1349375"/>
            <a:ext cx="1263650" cy="641350"/>
          </a:xfrm>
          <a:prstGeom prst="rect">
            <a:avLst/>
          </a:prstGeom>
          <a:noFill/>
          <a:ln w="12700">
            <a:noFill/>
            <a:miter lim="800000"/>
            <a:headEnd/>
            <a:tailEnd/>
          </a:ln>
        </p:spPr>
        <p:txBody>
          <a:bodyPr wrap="none">
            <a:spAutoFit/>
          </a:bodyPr>
          <a:lstStyle/>
          <a:p>
            <a:pPr algn="ctr"/>
            <a:r>
              <a:rPr lang="en-US" sz="1800" b="1"/>
              <a:t>Blocks in </a:t>
            </a:r>
            <a:br>
              <a:rPr lang="en-US" sz="1800" b="1"/>
            </a:br>
            <a:r>
              <a:rPr lang="en-US" sz="1800" b="1"/>
              <a:t>LUN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886788"/>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886803"/>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0" nodeType="afterEffect">
                                  <p:stCondLst>
                                    <p:cond delay="0"/>
                                  </p:stCondLst>
                                  <p:childTnLst>
                                    <p:set>
                                      <p:cBhvr>
                                        <p:cTn id="14" dur="1" fill="hold">
                                          <p:stCondLst>
                                            <p:cond delay="0"/>
                                          </p:stCondLst>
                                        </p:cTn>
                                        <p:tgtEl>
                                          <p:spTgt spid="88680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86801"/>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6788" grpId="0"/>
      <p:bldP spid="886801" grpId="0"/>
      <p:bldP spid="886802" grpId="0" animBg="1"/>
      <p:bldP spid="88680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3"/>
          <p:cNvSpPr>
            <a:spLocks noGrp="1"/>
          </p:cNvSpPr>
          <p:nvPr>
            <p:ph type="sldNum" sz="quarter" idx="10"/>
          </p:nvPr>
        </p:nvSpPr>
        <p:spPr>
          <a:noFill/>
        </p:spPr>
        <p:txBody>
          <a:bodyPr/>
          <a:lstStyle/>
          <a:p>
            <a:fld id="{AC79E34D-D2B8-4C1C-9DA5-C167339EA69D}" type="slidenum">
              <a:rPr lang="en-US" smtClean="0"/>
              <a:pPr/>
              <a:t>35</a:t>
            </a:fld>
            <a:endParaRPr lang="en-US" smtClean="0"/>
          </a:p>
        </p:txBody>
      </p:sp>
      <p:sp>
        <p:nvSpPr>
          <p:cNvPr id="61444" name="Line 2"/>
          <p:cNvSpPr>
            <a:spLocks noChangeShapeType="1"/>
          </p:cNvSpPr>
          <p:nvPr/>
        </p:nvSpPr>
        <p:spPr bwMode="auto">
          <a:xfrm flipV="1">
            <a:off x="2417763" y="2422525"/>
            <a:ext cx="1203325" cy="2027238"/>
          </a:xfrm>
          <a:prstGeom prst="line">
            <a:avLst/>
          </a:prstGeom>
          <a:noFill/>
          <a:ln w="19050">
            <a:solidFill>
              <a:srgbClr val="808080"/>
            </a:solidFill>
            <a:round/>
            <a:headEnd/>
            <a:tailEnd type="stealth" w="lg" len="lg"/>
          </a:ln>
        </p:spPr>
        <p:txBody>
          <a:bodyPr wrap="none" anchor="ctr"/>
          <a:lstStyle/>
          <a:p>
            <a:endParaRPr lang="en-US"/>
          </a:p>
        </p:txBody>
      </p:sp>
      <p:sp>
        <p:nvSpPr>
          <p:cNvPr id="888835" name="Line 3"/>
          <p:cNvSpPr>
            <a:spLocks noChangeShapeType="1"/>
          </p:cNvSpPr>
          <p:nvPr/>
        </p:nvSpPr>
        <p:spPr bwMode="auto">
          <a:xfrm flipV="1">
            <a:off x="2428875" y="2732088"/>
            <a:ext cx="1181100" cy="2038350"/>
          </a:xfrm>
          <a:prstGeom prst="line">
            <a:avLst/>
          </a:prstGeom>
          <a:noFill/>
          <a:ln w="19050">
            <a:solidFill>
              <a:srgbClr val="808080"/>
            </a:solidFill>
            <a:round/>
            <a:headEnd/>
            <a:tailEnd type="stealth" w="lg" len="lg"/>
          </a:ln>
        </p:spPr>
        <p:txBody>
          <a:bodyPr wrap="none" anchor="ctr"/>
          <a:lstStyle/>
          <a:p>
            <a:endParaRPr lang="en-US"/>
          </a:p>
        </p:txBody>
      </p:sp>
      <p:sp>
        <p:nvSpPr>
          <p:cNvPr id="61446" name="Line 4"/>
          <p:cNvSpPr>
            <a:spLocks noChangeShapeType="1"/>
          </p:cNvSpPr>
          <p:nvPr/>
        </p:nvSpPr>
        <p:spPr bwMode="auto">
          <a:xfrm flipV="1">
            <a:off x="2417763" y="3051175"/>
            <a:ext cx="1203325" cy="2081213"/>
          </a:xfrm>
          <a:prstGeom prst="line">
            <a:avLst/>
          </a:prstGeom>
          <a:noFill/>
          <a:ln w="19050">
            <a:solidFill>
              <a:srgbClr val="808080"/>
            </a:solidFill>
            <a:round/>
            <a:headEnd/>
            <a:tailEnd type="stealth" w="lg" len="lg"/>
          </a:ln>
        </p:spPr>
        <p:txBody>
          <a:bodyPr wrap="none" anchor="ctr"/>
          <a:lstStyle/>
          <a:p>
            <a:endParaRPr lang="en-US"/>
          </a:p>
        </p:txBody>
      </p:sp>
      <p:sp>
        <p:nvSpPr>
          <p:cNvPr id="61447" name="Line 5"/>
          <p:cNvSpPr>
            <a:spLocks noChangeShapeType="1"/>
          </p:cNvSpPr>
          <p:nvPr/>
        </p:nvSpPr>
        <p:spPr bwMode="auto">
          <a:xfrm flipV="1">
            <a:off x="2417763" y="3578225"/>
            <a:ext cx="1203325" cy="2027238"/>
          </a:xfrm>
          <a:prstGeom prst="line">
            <a:avLst/>
          </a:prstGeom>
          <a:noFill/>
          <a:ln w="19050">
            <a:solidFill>
              <a:srgbClr val="808080"/>
            </a:solidFill>
            <a:round/>
            <a:headEnd/>
            <a:tailEnd type="stealth" w="lg" len="lg"/>
          </a:ln>
        </p:spPr>
        <p:txBody>
          <a:bodyPr wrap="none" anchor="ctr"/>
          <a:lstStyle/>
          <a:p>
            <a:endParaRPr lang="en-US"/>
          </a:p>
        </p:txBody>
      </p:sp>
      <p:grpSp>
        <p:nvGrpSpPr>
          <p:cNvPr id="2" name="Group 6"/>
          <p:cNvGrpSpPr>
            <a:grpSpLocks/>
          </p:cNvGrpSpPr>
          <p:nvPr/>
        </p:nvGrpSpPr>
        <p:grpSpPr bwMode="auto">
          <a:xfrm>
            <a:off x="1649413" y="4354513"/>
            <a:ext cx="850900" cy="1955800"/>
            <a:chOff x="1039" y="2743"/>
            <a:chExt cx="536" cy="1232"/>
          </a:xfrm>
        </p:grpSpPr>
        <p:sp>
          <p:nvSpPr>
            <p:cNvPr id="61478" name="Rectangle 7"/>
            <p:cNvSpPr>
              <a:spLocks noChangeArrowheads="1"/>
            </p:cNvSpPr>
            <p:nvPr/>
          </p:nvSpPr>
          <p:spPr bwMode="auto">
            <a:xfrm>
              <a:off x="1140" y="2743"/>
              <a:ext cx="332" cy="208"/>
            </a:xfrm>
            <a:prstGeom prst="rect">
              <a:avLst/>
            </a:prstGeom>
            <a:solidFill>
              <a:schemeClr val="bg1"/>
            </a:solidFill>
            <a:ln w="19050">
              <a:solidFill>
                <a:schemeClr val="tx1"/>
              </a:solidFill>
              <a:miter lim="800000"/>
              <a:headEnd/>
              <a:tailEnd/>
            </a:ln>
          </p:spPr>
          <p:txBody>
            <a:bodyPr wrap="none" anchor="ctr"/>
            <a:lstStyle/>
            <a:p>
              <a:pPr algn="ctr"/>
              <a:r>
                <a:rPr lang="en-US" sz="2800" b="1" baseline="-5000">
                  <a:sym typeface="Wingdings 3" pitchFamily="18" charset="2"/>
                </a:rPr>
                <a:t></a:t>
              </a:r>
              <a:r>
                <a:rPr lang="en-US" b="1"/>
                <a:t>A</a:t>
              </a:r>
            </a:p>
          </p:txBody>
        </p:sp>
        <p:sp>
          <p:nvSpPr>
            <p:cNvPr id="61479" name="Rectangle 8"/>
            <p:cNvSpPr>
              <a:spLocks noChangeArrowheads="1"/>
            </p:cNvSpPr>
            <p:nvPr/>
          </p:nvSpPr>
          <p:spPr bwMode="auto">
            <a:xfrm>
              <a:off x="1140" y="2951"/>
              <a:ext cx="332" cy="208"/>
            </a:xfrm>
            <a:prstGeom prst="rect">
              <a:avLst/>
            </a:prstGeom>
            <a:solidFill>
              <a:schemeClr val="bg1"/>
            </a:solidFill>
            <a:ln w="19050">
              <a:solidFill>
                <a:schemeClr val="tx1"/>
              </a:solidFill>
              <a:miter lim="800000"/>
              <a:headEnd/>
              <a:tailEnd/>
            </a:ln>
          </p:spPr>
          <p:txBody>
            <a:bodyPr wrap="none" anchor="ctr"/>
            <a:lstStyle/>
            <a:p>
              <a:pPr algn="ctr"/>
              <a:r>
                <a:rPr lang="en-US" sz="2800" b="1" baseline="-5000">
                  <a:sym typeface="Wingdings 3" pitchFamily="18" charset="2"/>
                </a:rPr>
                <a:t></a:t>
              </a:r>
              <a:r>
                <a:rPr lang="en-US" b="1"/>
                <a:t>B</a:t>
              </a:r>
            </a:p>
          </p:txBody>
        </p:sp>
        <p:sp>
          <p:nvSpPr>
            <p:cNvPr id="61480" name="Rectangle 9"/>
            <p:cNvSpPr>
              <a:spLocks noChangeArrowheads="1"/>
            </p:cNvSpPr>
            <p:nvPr/>
          </p:nvSpPr>
          <p:spPr bwMode="auto">
            <a:xfrm>
              <a:off x="1140" y="3159"/>
              <a:ext cx="332" cy="208"/>
            </a:xfrm>
            <a:prstGeom prst="rect">
              <a:avLst/>
            </a:prstGeom>
            <a:solidFill>
              <a:schemeClr val="bg1"/>
            </a:solidFill>
            <a:ln w="19050">
              <a:solidFill>
                <a:schemeClr val="tx1"/>
              </a:solidFill>
              <a:miter lim="800000"/>
              <a:headEnd/>
              <a:tailEnd/>
            </a:ln>
          </p:spPr>
          <p:txBody>
            <a:bodyPr wrap="none" anchor="ctr"/>
            <a:lstStyle/>
            <a:p>
              <a:pPr algn="ctr"/>
              <a:r>
                <a:rPr lang="en-US" sz="2800" b="1" baseline="-5000">
                  <a:sym typeface="Wingdings 3" pitchFamily="18" charset="2"/>
                </a:rPr>
                <a:t></a:t>
              </a:r>
              <a:r>
                <a:rPr lang="en-US" b="1"/>
                <a:t>C</a:t>
              </a:r>
            </a:p>
          </p:txBody>
        </p:sp>
        <p:sp>
          <p:nvSpPr>
            <p:cNvPr id="61481" name="Text Box 10"/>
            <p:cNvSpPr txBox="1">
              <a:spLocks noChangeArrowheads="1"/>
            </p:cNvSpPr>
            <p:nvPr/>
          </p:nvSpPr>
          <p:spPr bwMode="auto">
            <a:xfrm>
              <a:off x="1039" y="3763"/>
              <a:ext cx="536" cy="212"/>
            </a:xfrm>
            <a:prstGeom prst="rect">
              <a:avLst/>
            </a:prstGeom>
            <a:noFill/>
            <a:ln w="12700">
              <a:noFill/>
              <a:miter lim="800000"/>
              <a:headEnd/>
              <a:tailEnd/>
            </a:ln>
          </p:spPr>
          <p:txBody>
            <a:bodyPr wrap="none">
              <a:spAutoFit/>
            </a:bodyPr>
            <a:lstStyle/>
            <a:p>
              <a:pPr algn="ctr"/>
              <a:r>
                <a:rPr lang="en-US" b="1"/>
                <a:t>Snap 1</a:t>
              </a:r>
              <a:endParaRPr lang="en-US" sz="1800" b="1"/>
            </a:p>
          </p:txBody>
        </p:sp>
        <p:sp>
          <p:nvSpPr>
            <p:cNvPr id="61482" name="Rectangle 11"/>
            <p:cNvSpPr>
              <a:spLocks noChangeArrowheads="1"/>
            </p:cNvSpPr>
            <p:nvPr/>
          </p:nvSpPr>
          <p:spPr bwMode="auto">
            <a:xfrm>
              <a:off x="1139" y="3368"/>
              <a:ext cx="334" cy="340"/>
            </a:xfrm>
            <a:prstGeom prst="rect">
              <a:avLst/>
            </a:prstGeom>
            <a:solidFill>
              <a:schemeClr val="bg1"/>
            </a:solidFill>
            <a:ln w="19050" cap="rnd">
              <a:solidFill>
                <a:schemeClr val="tx1"/>
              </a:solidFill>
              <a:prstDash val="sysDot"/>
              <a:miter lim="800000"/>
              <a:headEnd/>
              <a:tailEnd/>
            </a:ln>
          </p:spPr>
          <p:txBody>
            <a:bodyPr wrap="none" anchor="ctr"/>
            <a:lstStyle/>
            <a:p>
              <a:endParaRPr lang="en-US"/>
            </a:p>
          </p:txBody>
        </p:sp>
      </p:grpSp>
      <p:sp>
        <p:nvSpPr>
          <p:cNvPr id="61449" name="Rectangle 12"/>
          <p:cNvSpPr>
            <a:spLocks noChangeArrowheads="1"/>
          </p:cNvSpPr>
          <p:nvPr/>
        </p:nvSpPr>
        <p:spPr bwMode="auto">
          <a:xfrm>
            <a:off x="5199063" y="1146175"/>
            <a:ext cx="3944937" cy="5711825"/>
          </a:xfrm>
          <a:prstGeom prst="rect">
            <a:avLst/>
          </a:prstGeom>
          <a:solidFill>
            <a:srgbClr val="B7C0DE">
              <a:alpha val="39999"/>
            </a:srgbClr>
          </a:solidFill>
          <a:ln w="12700">
            <a:noFill/>
            <a:miter lim="800000"/>
            <a:headEnd/>
            <a:tailEnd/>
          </a:ln>
        </p:spPr>
        <p:txBody>
          <a:bodyPr wrap="none" anchor="ctr"/>
          <a:lstStyle/>
          <a:p>
            <a:endParaRPr lang="en-US"/>
          </a:p>
        </p:txBody>
      </p:sp>
      <p:sp>
        <p:nvSpPr>
          <p:cNvPr id="61450" name="Rectangle 13"/>
          <p:cNvSpPr>
            <a:spLocks noGrp="1" noChangeArrowheads="1"/>
          </p:cNvSpPr>
          <p:nvPr>
            <p:ph type="title"/>
          </p:nvPr>
        </p:nvSpPr>
        <p:spPr/>
        <p:txBody>
          <a:bodyPr/>
          <a:lstStyle/>
          <a:p>
            <a:pPr eaLnBrk="1" hangingPunct="1"/>
            <a:r>
              <a:rPr lang="en-US" dirty="0" smtClean="0"/>
              <a:t>Snapshots dos </a:t>
            </a:r>
            <a:r>
              <a:rPr lang="en-US" dirty="0" err="1" smtClean="0"/>
              <a:t>concorrentes</a:t>
            </a:r>
            <a:endParaRPr lang="en-US" dirty="0" smtClean="0"/>
          </a:p>
        </p:txBody>
      </p:sp>
      <p:sp>
        <p:nvSpPr>
          <p:cNvPr id="61451" name="Rectangle 14"/>
          <p:cNvSpPr>
            <a:spLocks noGrp="1" noChangeArrowheads="1"/>
          </p:cNvSpPr>
          <p:nvPr>
            <p:ph type="body" idx="1"/>
          </p:nvPr>
        </p:nvSpPr>
        <p:spPr>
          <a:xfrm>
            <a:off x="5168900" y="1143000"/>
            <a:ext cx="3975100" cy="369332"/>
          </a:xfrm>
          <a:noFill/>
        </p:spPr>
        <p:txBody>
          <a:bodyPr>
            <a:spAutoFit/>
          </a:bodyPr>
          <a:lstStyle/>
          <a:p>
            <a:pPr marL="342900" indent="-342900" eaLnBrk="1" hangingPunct="1"/>
            <a:r>
              <a:rPr lang="en-US" sz="2400" dirty="0" err="1" smtClean="0"/>
              <a:t>Cria</a:t>
            </a:r>
            <a:r>
              <a:rPr lang="en-US" sz="2400" dirty="0" smtClean="0"/>
              <a:t> snapshot 1</a:t>
            </a:r>
          </a:p>
        </p:txBody>
      </p:sp>
      <p:sp>
        <p:nvSpPr>
          <p:cNvPr id="61452" name="Text Box 15"/>
          <p:cNvSpPr txBox="1">
            <a:spLocks noChangeArrowheads="1"/>
          </p:cNvSpPr>
          <p:nvPr/>
        </p:nvSpPr>
        <p:spPr bwMode="auto">
          <a:xfrm>
            <a:off x="3275013" y="1349375"/>
            <a:ext cx="1416050" cy="641350"/>
          </a:xfrm>
          <a:prstGeom prst="rect">
            <a:avLst/>
          </a:prstGeom>
          <a:noFill/>
          <a:ln w="12700">
            <a:noFill/>
            <a:miter lim="800000"/>
            <a:headEnd/>
            <a:tailEnd/>
          </a:ln>
        </p:spPr>
        <p:txBody>
          <a:bodyPr wrap="none">
            <a:spAutoFit/>
          </a:bodyPr>
          <a:lstStyle/>
          <a:p>
            <a:pPr algn="ctr"/>
            <a:r>
              <a:rPr lang="en-US" sz="1800" b="1"/>
              <a:t>Blocks </a:t>
            </a:r>
            <a:br>
              <a:rPr lang="en-US" sz="1800" b="1"/>
            </a:br>
            <a:r>
              <a:rPr lang="en-US" sz="1800" b="1"/>
              <a:t>on the Disk</a:t>
            </a:r>
          </a:p>
        </p:txBody>
      </p:sp>
      <p:sp>
        <p:nvSpPr>
          <p:cNvPr id="61453" name="AutoShape 16"/>
          <p:cNvSpPr>
            <a:spLocks noChangeArrowheads="1"/>
          </p:cNvSpPr>
          <p:nvPr/>
        </p:nvSpPr>
        <p:spPr bwMode="auto">
          <a:xfrm>
            <a:off x="3697288" y="2005013"/>
            <a:ext cx="606425" cy="3724275"/>
          </a:xfrm>
          <a:prstGeom prst="can">
            <a:avLst>
              <a:gd name="adj" fmla="val 17287"/>
            </a:avLst>
          </a:prstGeom>
          <a:solidFill>
            <a:schemeClr val="accent5">
              <a:lumMod val="50000"/>
            </a:schemeClr>
          </a:solidFill>
          <a:ln w="12700">
            <a:solidFill>
              <a:schemeClr val="tx1"/>
            </a:solidFill>
            <a:round/>
            <a:headEnd/>
            <a:tailEnd/>
          </a:ln>
        </p:spPr>
        <p:txBody>
          <a:bodyPr wrap="none" anchor="ctr"/>
          <a:lstStyle/>
          <a:p>
            <a:endParaRPr lang="en-US"/>
          </a:p>
        </p:txBody>
      </p:sp>
      <p:sp>
        <p:nvSpPr>
          <p:cNvPr id="61454" name="Rectangle 17"/>
          <p:cNvSpPr>
            <a:spLocks noChangeArrowheads="1"/>
          </p:cNvSpPr>
          <p:nvPr/>
        </p:nvSpPr>
        <p:spPr bwMode="auto">
          <a:xfrm>
            <a:off x="1808163" y="2238375"/>
            <a:ext cx="530225" cy="330200"/>
          </a:xfrm>
          <a:prstGeom prst="rect">
            <a:avLst/>
          </a:prstGeom>
          <a:solidFill>
            <a:schemeClr val="bg1"/>
          </a:solidFill>
          <a:ln w="19050">
            <a:solidFill>
              <a:schemeClr val="tx1"/>
            </a:solidFill>
            <a:miter lim="800000"/>
            <a:headEnd/>
            <a:tailEnd/>
          </a:ln>
        </p:spPr>
        <p:txBody>
          <a:bodyPr wrap="none" anchor="ctr"/>
          <a:lstStyle/>
          <a:p>
            <a:pPr algn="ctr"/>
            <a:r>
              <a:rPr lang="en-US" b="1"/>
              <a:t>A</a:t>
            </a:r>
          </a:p>
        </p:txBody>
      </p:sp>
      <p:sp>
        <p:nvSpPr>
          <p:cNvPr id="888850" name="Rectangle 18"/>
          <p:cNvSpPr>
            <a:spLocks noChangeArrowheads="1"/>
          </p:cNvSpPr>
          <p:nvPr/>
        </p:nvSpPr>
        <p:spPr bwMode="auto">
          <a:xfrm>
            <a:off x="1808163" y="2568575"/>
            <a:ext cx="530225" cy="330200"/>
          </a:xfrm>
          <a:prstGeom prst="rect">
            <a:avLst/>
          </a:prstGeom>
          <a:solidFill>
            <a:schemeClr val="bg1"/>
          </a:solidFill>
          <a:ln w="19050">
            <a:solidFill>
              <a:schemeClr val="tx1"/>
            </a:solidFill>
            <a:miter lim="800000"/>
            <a:headEnd/>
            <a:tailEnd/>
          </a:ln>
        </p:spPr>
        <p:txBody>
          <a:bodyPr wrap="none" anchor="ctr"/>
          <a:lstStyle/>
          <a:p>
            <a:pPr algn="ctr"/>
            <a:r>
              <a:rPr lang="en-US" b="1"/>
              <a:t>B</a:t>
            </a:r>
          </a:p>
        </p:txBody>
      </p:sp>
      <p:sp>
        <p:nvSpPr>
          <p:cNvPr id="61456" name="Rectangle 19"/>
          <p:cNvSpPr>
            <a:spLocks noChangeArrowheads="1"/>
          </p:cNvSpPr>
          <p:nvPr/>
        </p:nvSpPr>
        <p:spPr bwMode="auto">
          <a:xfrm>
            <a:off x="1808163" y="2898775"/>
            <a:ext cx="530225" cy="330200"/>
          </a:xfrm>
          <a:prstGeom prst="rect">
            <a:avLst/>
          </a:prstGeom>
          <a:solidFill>
            <a:schemeClr val="bg1"/>
          </a:solidFill>
          <a:ln w="19050">
            <a:solidFill>
              <a:schemeClr val="tx1"/>
            </a:solidFill>
            <a:miter lim="800000"/>
            <a:headEnd/>
            <a:tailEnd/>
          </a:ln>
        </p:spPr>
        <p:txBody>
          <a:bodyPr wrap="none" anchor="ctr"/>
          <a:lstStyle/>
          <a:p>
            <a:pPr algn="ctr"/>
            <a:r>
              <a:rPr lang="en-US" b="1"/>
              <a:t>C</a:t>
            </a:r>
          </a:p>
        </p:txBody>
      </p:sp>
      <p:sp>
        <p:nvSpPr>
          <p:cNvPr id="61457" name="Rectangle 20"/>
          <p:cNvSpPr>
            <a:spLocks noChangeArrowheads="1"/>
          </p:cNvSpPr>
          <p:nvPr/>
        </p:nvSpPr>
        <p:spPr bwMode="auto">
          <a:xfrm>
            <a:off x="3730625" y="2238375"/>
            <a:ext cx="530225" cy="330200"/>
          </a:xfrm>
          <a:prstGeom prst="rect">
            <a:avLst/>
          </a:prstGeom>
          <a:solidFill>
            <a:schemeClr val="bg1"/>
          </a:solidFill>
          <a:ln w="19050">
            <a:solidFill>
              <a:schemeClr val="tx1"/>
            </a:solidFill>
            <a:miter lim="800000"/>
            <a:headEnd/>
            <a:tailEnd/>
          </a:ln>
        </p:spPr>
        <p:txBody>
          <a:bodyPr wrap="none" anchor="ctr"/>
          <a:lstStyle/>
          <a:p>
            <a:pPr algn="ctr"/>
            <a:r>
              <a:rPr lang="en-US" b="1"/>
              <a:t>A</a:t>
            </a:r>
          </a:p>
        </p:txBody>
      </p:sp>
      <p:sp>
        <p:nvSpPr>
          <p:cNvPr id="61458" name="Rectangle 21"/>
          <p:cNvSpPr>
            <a:spLocks noChangeArrowheads="1"/>
          </p:cNvSpPr>
          <p:nvPr/>
        </p:nvSpPr>
        <p:spPr bwMode="auto">
          <a:xfrm>
            <a:off x="3730625" y="2898775"/>
            <a:ext cx="530225" cy="330200"/>
          </a:xfrm>
          <a:prstGeom prst="rect">
            <a:avLst/>
          </a:prstGeom>
          <a:solidFill>
            <a:schemeClr val="bg1"/>
          </a:solidFill>
          <a:ln w="19050">
            <a:solidFill>
              <a:schemeClr val="tx1"/>
            </a:solidFill>
            <a:miter lim="800000"/>
            <a:headEnd/>
            <a:tailEnd/>
          </a:ln>
        </p:spPr>
        <p:txBody>
          <a:bodyPr wrap="none" anchor="ctr"/>
          <a:lstStyle/>
          <a:p>
            <a:pPr algn="ctr"/>
            <a:r>
              <a:rPr lang="en-US" b="1"/>
              <a:t>C</a:t>
            </a:r>
          </a:p>
        </p:txBody>
      </p:sp>
      <p:sp>
        <p:nvSpPr>
          <p:cNvPr id="888854" name="Rectangle 22"/>
          <p:cNvSpPr>
            <a:spLocks noChangeArrowheads="1"/>
          </p:cNvSpPr>
          <p:nvPr/>
        </p:nvSpPr>
        <p:spPr bwMode="auto">
          <a:xfrm>
            <a:off x="1808163" y="2568575"/>
            <a:ext cx="530225" cy="330200"/>
          </a:xfrm>
          <a:prstGeom prst="rect">
            <a:avLst/>
          </a:prstGeom>
          <a:solidFill>
            <a:srgbClr val="E7D5A3"/>
          </a:solidFill>
          <a:ln w="19050">
            <a:solidFill>
              <a:schemeClr val="tx1"/>
            </a:solidFill>
            <a:miter lim="800000"/>
            <a:headEnd/>
            <a:tailEnd/>
          </a:ln>
        </p:spPr>
        <p:txBody>
          <a:bodyPr wrap="none" anchor="ctr"/>
          <a:lstStyle/>
          <a:p>
            <a:pPr algn="ctr"/>
            <a:r>
              <a:rPr lang="en-US" b="1"/>
              <a:t>B1</a:t>
            </a:r>
          </a:p>
        </p:txBody>
      </p:sp>
      <p:sp>
        <p:nvSpPr>
          <p:cNvPr id="888855" name="Line 23"/>
          <p:cNvSpPr>
            <a:spLocks noChangeShapeType="1"/>
          </p:cNvSpPr>
          <p:nvPr/>
        </p:nvSpPr>
        <p:spPr bwMode="auto">
          <a:xfrm flipV="1">
            <a:off x="2417763" y="3452813"/>
            <a:ext cx="1181100" cy="1333500"/>
          </a:xfrm>
          <a:prstGeom prst="line">
            <a:avLst/>
          </a:prstGeom>
          <a:noFill/>
          <a:ln w="19050">
            <a:solidFill>
              <a:schemeClr val="hlink"/>
            </a:solidFill>
            <a:round/>
            <a:headEnd/>
            <a:tailEnd type="stealth" w="lg" len="lg"/>
          </a:ln>
        </p:spPr>
        <p:txBody>
          <a:bodyPr wrap="none" anchor="ctr"/>
          <a:lstStyle/>
          <a:p>
            <a:endParaRPr lang="en-US"/>
          </a:p>
        </p:txBody>
      </p:sp>
      <p:sp>
        <p:nvSpPr>
          <p:cNvPr id="888856" name="Rectangle 24"/>
          <p:cNvSpPr>
            <a:spLocks noChangeArrowheads="1"/>
          </p:cNvSpPr>
          <p:nvPr/>
        </p:nvSpPr>
        <p:spPr bwMode="auto">
          <a:xfrm>
            <a:off x="5156200" y="2405063"/>
            <a:ext cx="4127500" cy="769441"/>
          </a:xfrm>
          <a:prstGeom prst="rect">
            <a:avLst/>
          </a:prstGeom>
          <a:noFill/>
          <a:ln w="9525">
            <a:noFill/>
            <a:miter lim="800000"/>
            <a:headEnd/>
            <a:tailEnd/>
          </a:ln>
        </p:spPr>
        <p:txBody>
          <a:bodyPr wrap="square">
            <a:spAutoFit/>
          </a:bodyPr>
          <a:lstStyle/>
          <a:p>
            <a:pPr marL="682625" lvl="1" indent="-225425">
              <a:spcBef>
                <a:spcPct val="20000"/>
              </a:spcBef>
              <a:buFont typeface="Arial" pitchFamily="34" charset="0"/>
              <a:buChar char="–"/>
            </a:pPr>
            <a:r>
              <a:rPr lang="en-US" sz="2200" dirty="0" err="1" smtClean="0"/>
              <a:t>Lê</a:t>
            </a:r>
            <a:r>
              <a:rPr lang="en-US" sz="2200" dirty="0" smtClean="0"/>
              <a:t> o </a:t>
            </a:r>
            <a:r>
              <a:rPr lang="en-US" sz="2200" dirty="0" err="1" smtClean="0"/>
              <a:t>bloco</a:t>
            </a:r>
            <a:r>
              <a:rPr lang="en-US" sz="2200" dirty="0" smtClean="0"/>
              <a:t> </a:t>
            </a:r>
            <a:r>
              <a:rPr lang="en-US" sz="2200" dirty="0" err="1" smtClean="0"/>
              <a:t>antigo</a:t>
            </a:r>
            <a:r>
              <a:rPr lang="en-US" sz="2200" dirty="0" smtClean="0"/>
              <a:t>; </a:t>
            </a:r>
            <a:r>
              <a:rPr lang="en-US" sz="2200" dirty="0" err="1" smtClean="0"/>
              <a:t>Escreve</a:t>
            </a:r>
            <a:r>
              <a:rPr lang="en-US" sz="2200" dirty="0" smtClean="0"/>
              <a:t> </a:t>
            </a:r>
            <a:r>
              <a:rPr lang="en-US" sz="2200" dirty="0" err="1" smtClean="0"/>
              <a:t>na</a:t>
            </a:r>
            <a:r>
              <a:rPr lang="en-US" sz="2200" dirty="0" smtClean="0"/>
              <a:t> </a:t>
            </a:r>
            <a:r>
              <a:rPr lang="en-US" sz="2200" dirty="0" err="1" smtClean="0"/>
              <a:t>área</a:t>
            </a:r>
            <a:r>
              <a:rPr lang="en-US" sz="2200" dirty="0" smtClean="0"/>
              <a:t> de </a:t>
            </a:r>
            <a:r>
              <a:rPr lang="en-US" sz="2200" dirty="0" err="1" smtClean="0"/>
              <a:t>fora</a:t>
            </a:r>
            <a:r>
              <a:rPr lang="en-US" sz="2200" dirty="0" smtClean="0"/>
              <a:t> 1</a:t>
            </a:r>
            <a:endParaRPr lang="en-US" sz="2200" dirty="0"/>
          </a:p>
        </p:txBody>
      </p:sp>
      <p:sp>
        <p:nvSpPr>
          <p:cNvPr id="61462" name="Rectangle 25"/>
          <p:cNvSpPr>
            <a:spLocks noChangeArrowheads="1"/>
          </p:cNvSpPr>
          <p:nvPr/>
        </p:nvSpPr>
        <p:spPr bwMode="auto">
          <a:xfrm>
            <a:off x="3730625" y="3241675"/>
            <a:ext cx="530225" cy="782638"/>
          </a:xfrm>
          <a:prstGeom prst="rect">
            <a:avLst/>
          </a:prstGeom>
          <a:solidFill>
            <a:schemeClr val="bg1"/>
          </a:solidFill>
          <a:ln w="19050" cap="rnd">
            <a:solidFill>
              <a:schemeClr val="tx1"/>
            </a:solidFill>
            <a:prstDash val="sysDot"/>
            <a:miter lim="800000"/>
            <a:headEnd/>
            <a:tailEnd/>
          </a:ln>
        </p:spPr>
        <p:txBody>
          <a:bodyPr wrap="none" anchor="ctr"/>
          <a:lstStyle/>
          <a:p>
            <a:endParaRPr lang="en-US"/>
          </a:p>
        </p:txBody>
      </p:sp>
      <p:sp>
        <p:nvSpPr>
          <p:cNvPr id="61463" name="Text Box 26"/>
          <p:cNvSpPr txBox="1">
            <a:spLocks noChangeArrowheads="1"/>
          </p:cNvSpPr>
          <p:nvPr/>
        </p:nvSpPr>
        <p:spPr bwMode="auto">
          <a:xfrm>
            <a:off x="4268788" y="3381375"/>
            <a:ext cx="638175" cy="517525"/>
          </a:xfrm>
          <a:prstGeom prst="rect">
            <a:avLst/>
          </a:prstGeom>
          <a:noFill/>
          <a:ln w="12700">
            <a:noFill/>
            <a:miter lim="800000"/>
            <a:headEnd/>
            <a:tailEnd/>
          </a:ln>
        </p:spPr>
        <p:txBody>
          <a:bodyPr wrap="none">
            <a:spAutoFit/>
          </a:bodyPr>
          <a:lstStyle/>
          <a:p>
            <a:r>
              <a:rPr lang="en-US" sz="1400" b="1"/>
              <a:t>Copy</a:t>
            </a:r>
            <a:br>
              <a:rPr lang="en-US" sz="1400" b="1"/>
            </a:br>
            <a:r>
              <a:rPr lang="en-US" sz="1400" b="1"/>
              <a:t>Out 1</a:t>
            </a:r>
          </a:p>
        </p:txBody>
      </p:sp>
      <p:grpSp>
        <p:nvGrpSpPr>
          <p:cNvPr id="3" name="Group 27"/>
          <p:cNvGrpSpPr>
            <a:grpSpLocks/>
          </p:cNvGrpSpPr>
          <p:nvPr/>
        </p:nvGrpSpPr>
        <p:grpSpPr bwMode="auto">
          <a:xfrm>
            <a:off x="1649413" y="4354513"/>
            <a:ext cx="850900" cy="1955800"/>
            <a:chOff x="1039" y="2743"/>
            <a:chExt cx="536" cy="1232"/>
          </a:xfrm>
        </p:grpSpPr>
        <p:sp>
          <p:nvSpPr>
            <p:cNvPr id="61473" name="Rectangle 28"/>
            <p:cNvSpPr>
              <a:spLocks noChangeArrowheads="1"/>
            </p:cNvSpPr>
            <p:nvPr/>
          </p:nvSpPr>
          <p:spPr bwMode="auto">
            <a:xfrm>
              <a:off x="1140" y="2743"/>
              <a:ext cx="332" cy="208"/>
            </a:xfrm>
            <a:prstGeom prst="rect">
              <a:avLst/>
            </a:prstGeom>
            <a:solidFill>
              <a:schemeClr val="bg1"/>
            </a:solidFill>
            <a:ln w="19050">
              <a:solidFill>
                <a:schemeClr val="tx1"/>
              </a:solidFill>
              <a:miter lim="800000"/>
              <a:headEnd/>
              <a:tailEnd/>
            </a:ln>
          </p:spPr>
          <p:txBody>
            <a:bodyPr wrap="none" anchor="ctr"/>
            <a:lstStyle/>
            <a:p>
              <a:pPr algn="ctr"/>
              <a:r>
                <a:rPr lang="en-US" sz="2800" b="1" baseline="-5000">
                  <a:sym typeface="Wingdings 3" pitchFamily="18" charset="2"/>
                </a:rPr>
                <a:t></a:t>
              </a:r>
              <a:r>
                <a:rPr lang="en-US" b="1"/>
                <a:t>A</a:t>
              </a:r>
            </a:p>
          </p:txBody>
        </p:sp>
        <p:sp>
          <p:nvSpPr>
            <p:cNvPr id="61474" name="Rectangle 29"/>
            <p:cNvSpPr>
              <a:spLocks noChangeArrowheads="1"/>
            </p:cNvSpPr>
            <p:nvPr/>
          </p:nvSpPr>
          <p:spPr bwMode="auto">
            <a:xfrm>
              <a:off x="1140" y="2951"/>
              <a:ext cx="332" cy="208"/>
            </a:xfrm>
            <a:prstGeom prst="rect">
              <a:avLst/>
            </a:prstGeom>
            <a:solidFill>
              <a:schemeClr val="bg1"/>
            </a:solidFill>
            <a:ln w="19050">
              <a:solidFill>
                <a:schemeClr val="tx1"/>
              </a:solidFill>
              <a:miter lim="800000"/>
              <a:headEnd/>
              <a:tailEnd/>
            </a:ln>
          </p:spPr>
          <p:txBody>
            <a:bodyPr wrap="none" anchor="ctr"/>
            <a:lstStyle/>
            <a:p>
              <a:pPr algn="ctr"/>
              <a:r>
                <a:rPr lang="en-US" sz="2800" b="1" baseline="-5000">
                  <a:sym typeface="Wingdings 3" pitchFamily="18" charset="2"/>
                </a:rPr>
                <a:t></a:t>
              </a:r>
              <a:r>
                <a:rPr lang="en-US" b="1"/>
                <a:t>B</a:t>
              </a:r>
            </a:p>
          </p:txBody>
        </p:sp>
        <p:sp>
          <p:nvSpPr>
            <p:cNvPr id="61475" name="Rectangle 30"/>
            <p:cNvSpPr>
              <a:spLocks noChangeArrowheads="1"/>
            </p:cNvSpPr>
            <p:nvPr/>
          </p:nvSpPr>
          <p:spPr bwMode="auto">
            <a:xfrm>
              <a:off x="1140" y="3159"/>
              <a:ext cx="332" cy="208"/>
            </a:xfrm>
            <a:prstGeom prst="rect">
              <a:avLst/>
            </a:prstGeom>
            <a:solidFill>
              <a:schemeClr val="bg1"/>
            </a:solidFill>
            <a:ln w="19050">
              <a:solidFill>
                <a:schemeClr val="tx1"/>
              </a:solidFill>
              <a:miter lim="800000"/>
              <a:headEnd/>
              <a:tailEnd/>
            </a:ln>
          </p:spPr>
          <p:txBody>
            <a:bodyPr wrap="none" anchor="ctr"/>
            <a:lstStyle/>
            <a:p>
              <a:pPr algn="ctr"/>
              <a:r>
                <a:rPr lang="en-US" sz="2800" b="1" baseline="-5000">
                  <a:sym typeface="Wingdings 3" pitchFamily="18" charset="2"/>
                </a:rPr>
                <a:t></a:t>
              </a:r>
              <a:r>
                <a:rPr lang="en-US" b="1"/>
                <a:t>C</a:t>
              </a:r>
            </a:p>
          </p:txBody>
        </p:sp>
        <p:sp>
          <p:nvSpPr>
            <p:cNvPr id="61476" name="Text Box 31"/>
            <p:cNvSpPr txBox="1">
              <a:spLocks noChangeArrowheads="1"/>
            </p:cNvSpPr>
            <p:nvPr/>
          </p:nvSpPr>
          <p:spPr bwMode="auto">
            <a:xfrm>
              <a:off x="1039" y="3763"/>
              <a:ext cx="536" cy="212"/>
            </a:xfrm>
            <a:prstGeom prst="rect">
              <a:avLst/>
            </a:prstGeom>
            <a:noFill/>
            <a:ln w="12700">
              <a:noFill/>
              <a:miter lim="800000"/>
              <a:headEnd/>
              <a:tailEnd/>
            </a:ln>
          </p:spPr>
          <p:txBody>
            <a:bodyPr wrap="none">
              <a:spAutoFit/>
            </a:bodyPr>
            <a:lstStyle/>
            <a:p>
              <a:pPr algn="ctr"/>
              <a:r>
                <a:rPr lang="en-US" b="1"/>
                <a:t>Snap 1</a:t>
              </a:r>
              <a:endParaRPr lang="en-US" sz="1800" b="1"/>
            </a:p>
          </p:txBody>
        </p:sp>
        <p:sp>
          <p:nvSpPr>
            <p:cNvPr id="61477" name="Rectangle 32"/>
            <p:cNvSpPr>
              <a:spLocks noChangeArrowheads="1"/>
            </p:cNvSpPr>
            <p:nvPr/>
          </p:nvSpPr>
          <p:spPr bwMode="auto">
            <a:xfrm>
              <a:off x="1139" y="3368"/>
              <a:ext cx="334" cy="340"/>
            </a:xfrm>
            <a:prstGeom prst="rect">
              <a:avLst/>
            </a:prstGeom>
            <a:solidFill>
              <a:schemeClr val="bg1"/>
            </a:solidFill>
            <a:ln w="19050" cap="rnd">
              <a:solidFill>
                <a:schemeClr val="tx1"/>
              </a:solidFill>
              <a:prstDash val="sysDot"/>
              <a:miter lim="800000"/>
              <a:headEnd/>
              <a:tailEnd/>
            </a:ln>
          </p:spPr>
          <p:txBody>
            <a:bodyPr wrap="none" anchor="ctr"/>
            <a:lstStyle/>
            <a:p>
              <a:endParaRPr lang="en-US"/>
            </a:p>
          </p:txBody>
        </p:sp>
      </p:grpSp>
      <p:sp>
        <p:nvSpPr>
          <p:cNvPr id="61465" name="Rectangle 33"/>
          <p:cNvSpPr>
            <a:spLocks noChangeArrowheads="1"/>
          </p:cNvSpPr>
          <p:nvPr/>
        </p:nvSpPr>
        <p:spPr bwMode="auto">
          <a:xfrm>
            <a:off x="5168900" y="1627188"/>
            <a:ext cx="3975100" cy="867930"/>
          </a:xfrm>
          <a:prstGeom prst="rect">
            <a:avLst/>
          </a:prstGeom>
          <a:noFill/>
          <a:ln w="9525">
            <a:noFill/>
            <a:miter lim="800000"/>
            <a:headEnd/>
            <a:tailEnd/>
          </a:ln>
        </p:spPr>
        <p:txBody>
          <a:bodyPr>
            <a:spAutoFit/>
          </a:bodyPr>
          <a:lstStyle/>
          <a:p>
            <a:pPr marL="342900" indent="-342900">
              <a:spcBef>
                <a:spcPct val="20000"/>
              </a:spcBef>
              <a:buClr>
                <a:schemeClr val="accent2"/>
              </a:buClr>
              <a:buFont typeface="Wingdings 2" pitchFamily="18" charset="2"/>
              <a:buChar char="¡"/>
            </a:pPr>
            <a:r>
              <a:rPr lang="en-US" sz="2400" dirty="0" smtClean="0"/>
              <a:t>Continua </a:t>
            </a:r>
            <a:r>
              <a:rPr lang="en-US" sz="2400" dirty="0" err="1" smtClean="0"/>
              <a:t>escrevendo</a:t>
            </a:r>
            <a:endParaRPr lang="en-US" sz="2400" dirty="0"/>
          </a:p>
          <a:p>
            <a:pPr marL="682625" lvl="1" indent="-225425">
              <a:spcBef>
                <a:spcPct val="20000"/>
              </a:spcBef>
              <a:buFont typeface="Arial" pitchFamily="34" charset="0"/>
              <a:buChar char="–"/>
            </a:pPr>
            <a:r>
              <a:rPr lang="pt-BR" sz="2200" dirty="0" smtClean="0"/>
              <a:t>Altera um bloco</a:t>
            </a:r>
            <a:endParaRPr lang="en-US" sz="2200" dirty="0"/>
          </a:p>
        </p:txBody>
      </p:sp>
      <p:sp>
        <p:nvSpPr>
          <p:cNvPr id="888866" name="Rectangle 34"/>
          <p:cNvSpPr>
            <a:spLocks noChangeArrowheads="1"/>
          </p:cNvSpPr>
          <p:nvPr/>
        </p:nvSpPr>
        <p:spPr bwMode="auto">
          <a:xfrm>
            <a:off x="5168900" y="3116759"/>
            <a:ext cx="3975100" cy="769441"/>
          </a:xfrm>
          <a:prstGeom prst="rect">
            <a:avLst/>
          </a:prstGeom>
          <a:noFill/>
          <a:ln w="9525">
            <a:noFill/>
            <a:miter lim="800000"/>
            <a:headEnd/>
            <a:tailEnd/>
          </a:ln>
        </p:spPr>
        <p:txBody>
          <a:bodyPr>
            <a:spAutoFit/>
          </a:bodyPr>
          <a:lstStyle/>
          <a:p>
            <a:pPr marL="682625" lvl="1" indent="-225425">
              <a:spcBef>
                <a:spcPct val="20000"/>
              </a:spcBef>
              <a:buFont typeface="Arial" pitchFamily="34" charset="0"/>
              <a:buChar char="–"/>
            </a:pPr>
            <a:r>
              <a:rPr lang="en-US" sz="2200" dirty="0" err="1" smtClean="0"/>
              <a:t>Atualiza</a:t>
            </a:r>
            <a:r>
              <a:rPr lang="en-US" sz="2200" dirty="0" smtClean="0"/>
              <a:t> o </a:t>
            </a:r>
            <a:r>
              <a:rPr lang="en-US" sz="2200" dirty="0" err="1" smtClean="0"/>
              <a:t>ponteira</a:t>
            </a:r>
            <a:r>
              <a:rPr lang="en-US" sz="2200" dirty="0" smtClean="0"/>
              <a:t> </a:t>
            </a:r>
            <a:r>
              <a:rPr lang="en-US" sz="2200" dirty="0" err="1" smtClean="0"/>
              <a:t>para</a:t>
            </a:r>
            <a:r>
              <a:rPr lang="en-US" sz="2200" dirty="0" smtClean="0"/>
              <a:t> o </a:t>
            </a:r>
            <a:r>
              <a:rPr lang="en-US" sz="2200" dirty="0" err="1" smtClean="0"/>
              <a:t>bloco</a:t>
            </a:r>
            <a:r>
              <a:rPr lang="en-US" sz="2200" dirty="0" smtClean="0"/>
              <a:t> da </a:t>
            </a:r>
            <a:r>
              <a:rPr lang="en-US" sz="2200" dirty="0" err="1" smtClean="0"/>
              <a:t>área</a:t>
            </a:r>
            <a:r>
              <a:rPr lang="en-US" sz="2200" dirty="0" smtClean="0"/>
              <a:t> </a:t>
            </a:r>
            <a:r>
              <a:rPr lang="en-US" sz="2200" dirty="0" err="1" smtClean="0"/>
              <a:t>fora</a:t>
            </a:r>
            <a:r>
              <a:rPr lang="en-US" sz="2200" dirty="0" smtClean="0"/>
              <a:t> 1</a:t>
            </a:r>
            <a:endParaRPr lang="en-US" sz="2200" dirty="0"/>
          </a:p>
        </p:txBody>
      </p:sp>
      <p:sp>
        <p:nvSpPr>
          <p:cNvPr id="888867" name="Rectangle 35"/>
          <p:cNvSpPr>
            <a:spLocks noChangeArrowheads="1"/>
          </p:cNvSpPr>
          <p:nvPr/>
        </p:nvSpPr>
        <p:spPr bwMode="auto">
          <a:xfrm>
            <a:off x="5168900" y="3836988"/>
            <a:ext cx="3975100" cy="427037"/>
          </a:xfrm>
          <a:prstGeom prst="rect">
            <a:avLst/>
          </a:prstGeom>
          <a:noFill/>
          <a:ln w="9525">
            <a:noFill/>
            <a:miter lim="800000"/>
            <a:headEnd/>
            <a:tailEnd/>
          </a:ln>
        </p:spPr>
        <p:txBody>
          <a:bodyPr>
            <a:spAutoFit/>
          </a:bodyPr>
          <a:lstStyle/>
          <a:p>
            <a:pPr marL="682625" lvl="1" indent="-225425">
              <a:spcBef>
                <a:spcPct val="20000"/>
              </a:spcBef>
              <a:buFont typeface="Arial" pitchFamily="34" charset="0"/>
              <a:buChar char="–"/>
            </a:pPr>
            <a:r>
              <a:rPr lang="en-US" sz="2200" dirty="0" err="1" smtClean="0"/>
              <a:t>Altera</a:t>
            </a:r>
            <a:r>
              <a:rPr lang="en-US" sz="2200" dirty="0" smtClean="0"/>
              <a:t> o </a:t>
            </a:r>
            <a:r>
              <a:rPr lang="en-US" sz="2200" dirty="0" err="1" smtClean="0"/>
              <a:t>bloco</a:t>
            </a:r>
            <a:r>
              <a:rPr lang="en-US" sz="2200" dirty="0" smtClean="0"/>
              <a:t> no disco</a:t>
            </a:r>
            <a:endParaRPr lang="en-US" sz="2200" dirty="0"/>
          </a:p>
        </p:txBody>
      </p:sp>
      <p:sp>
        <p:nvSpPr>
          <p:cNvPr id="888868" name="Rectangle 36"/>
          <p:cNvSpPr>
            <a:spLocks noChangeArrowheads="1"/>
          </p:cNvSpPr>
          <p:nvPr/>
        </p:nvSpPr>
        <p:spPr bwMode="auto">
          <a:xfrm>
            <a:off x="5168900" y="4308475"/>
            <a:ext cx="3975100" cy="2123658"/>
          </a:xfrm>
          <a:prstGeom prst="rect">
            <a:avLst/>
          </a:prstGeom>
          <a:noFill/>
          <a:ln w="9525">
            <a:noFill/>
            <a:miter lim="800000"/>
            <a:headEnd/>
            <a:tailEnd/>
          </a:ln>
        </p:spPr>
        <p:txBody>
          <a:bodyPr>
            <a:spAutoFit/>
          </a:bodyPr>
          <a:lstStyle/>
          <a:p>
            <a:pPr marL="342900" indent="-342900">
              <a:spcBef>
                <a:spcPct val="20000"/>
              </a:spcBef>
              <a:buClr>
                <a:schemeClr val="accent2"/>
              </a:buClr>
              <a:buFont typeface="Wingdings 2" pitchFamily="18" charset="2"/>
              <a:buChar char="¡"/>
            </a:pPr>
            <a:r>
              <a:rPr lang="en-US" sz="2400" dirty="0" err="1" smtClean="0"/>
              <a:t>Uma</a:t>
            </a:r>
            <a:r>
              <a:rPr lang="en-US" sz="2400" dirty="0" smtClean="0"/>
              <a:t> </a:t>
            </a:r>
            <a:r>
              <a:rPr lang="en-US" sz="2400" dirty="0" err="1" smtClean="0"/>
              <a:t>escrita</a:t>
            </a:r>
            <a:r>
              <a:rPr lang="en-US" sz="2400" dirty="0" smtClean="0"/>
              <a:t> </a:t>
            </a:r>
            <a:r>
              <a:rPr lang="en-US" sz="2400" dirty="0" err="1" smtClean="0"/>
              <a:t>requer</a:t>
            </a:r>
            <a:r>
              <a:rPr lang="en-US" sz="2400" dirty="0" smtClean="0"/>
              <a:t>:</a:t>
            </a:r>
            <a:endParaRPr lang="en-US" sz="2400" dirty="0"/>
          </a:p>
          <a:p>
            <a:pPr marL="682625" lvl="1" indent="-225425">
              <a:spcBef>
                <a:spcPct val="20000"/>
              </a:spcBef>
              <a:buFont typeface="Arial" pitchFamily="34" charset="0"/>
              <a:buChar char="–"/>
            </a:pPr>
            <a:r>
              <a:rPr lang="en-US" sz="2200" dirty="0"/>
              <a:t>1 </a:t>
            </a:r>
            <a:r>
              <a:rPr lang="en-US" sz="2200" dirty="0" err="1" smtClean="0"/>
              <a:t>leitura</a:t>
            </a:r>
            <a:r>
              <a:rPr lang="en-US" sz="2200" dirty="0" smtClean="0"/>
              <a:t> (dado </a:t>
            </a:r>
            <a:r>
              <a:rPr lang="en-US" sz="2200" dirty="0" err="1" smtClean="0"/>
              <a:t>antigo</a:t>
            </a:r>
            <a:r>
              <a:rPr lang="en-US" sz="2200" dirty="0" smtClean="0"/>
              <a:t>)</a:t>
            </a:r>
            <a:endParaRPr lang="en-US" sz="2200" dirty="0"/>
          </a:p>
          <a:p>
            <a:pPr marL="682625" lvl="1" indent="-225425">
              <a:spcBef>
                <a:spcPct val="20000"/>
              </a:spcBef>
              <a:buFont typeface="Arial" pitchFamily="34" charset="0"/>
              <a:buChar char="–"/>
            </a:pPr>
            <a:r>
              <a:rPr lang="en-US" sz="2200" dirty="0"/>
              <a:t>1 </a:t>
            </a:r>
            <a:r>
              <a:rPr lang="en-US" sz="2200" dirty="0" err="1" smtClean="0"/>
              <a:t>escrita</a:t>
            </a:r>
            <a:r>
              <a:rPr lang="en-US" sz="2200" dirty="0" smtClean="0"/>
              <a:t> (dado </a:t>
            </a:r>
            <a:r>
              <a:rPr lang="en-US" sz="2200" dirty="0" err="1" smtClean="0"/>
              <a:t>antigo</a:t>
            </a:r>
            <a:r>
              <a:rPr lang="en-US" sz="2200" dirty="0" smtClean="0"/>
              <a:t>)</a:t>
            </a:r>
            <a:endParaRPr lang="en-US" sz="2200" dirty="0"/>
          </a:p>
          <a:p>
            <a:pPr marL="682625" lvl="1" indent="-225425">
              <a:spcBef>
                <a:spcPct val="20000"/>
              </a:spcBef>
              <a:buFont typeface="Arial" pitchFamily="34" charset="0"/>
              <a:buChar char="–"/>
            </a:pPr>
            <a:r>
              <a:rPr lang="en-US" sz="2200" dirty="0"/>
              <a:t>1 </a:t>
            </a:r>
            <a:r>
              <a:rPr lang="en-US" sz="2200" dirty="0" err="1" smtClean="0"/>
              <a:t>escrita</a:t>
            </a:r>
            <a:r>
              <a:rPr lang="en-US" sz="2200" dirty="0" smtClean="0"/>
              <a:t> (dado novo)</a:t>
            </a:r>
            <a:endParaRPr lang="en-US" sz="2200" dirty="0"/>
          </a:p>
          <a:p>
            <a:pPr marL="342900" indent="-342900">
              <a:spcBef>
                <a:spcPct val="20000"/>
              </a:spcBef>
              <a:buClr>
                <a:schemeClr val="accent2"/>
              </a:buClr>
              <a:buFont typeface="Wingdings 2" pitchFamily="18" charset="2"/>
              <a:buChar char="¡"/>
            </a:pPr>
            <a:r>
              <a:rPr lang="en-US" sz="2400" dirty="0" err="1" smtClean="0"/>
              <a:t>Mínimo</a:t>
            </a:r>
            <a:r>
              <a:rPr lang="en-US" sz="2400" dirty="0" smtClean="0"/>
              <a:t> 3x </a:t>
            </a:r>
            <a:r>
              <a:rPr lang="en-US" sz="2400" dirty="0"/>
              <a:t>overhead</a:t>
            </a:r>
          </a:p>
        </p:txBody>
      </p:sp>
      <p:sp>
        <p:nvSpPr>
          <p:cNvPr id="61469" name="Rectangle 37"/>
          <p:cNvSpPr>
            <a:spLocks noChangeArrowheads="1"/>
          </p:cNvSpPr>
          <p:nvPr/>
        </p:nvSpPr>
        <p:spPr bwMode="auto">
          <a:xfrm>
            <a:off x="3730625" y="2568575"/>
            <a:ext cx="530225" cy="330200"/>
          </a:xfrm>
          <a:prstGeom prst="rect">
            <a:avLst/>
          </a:prstGeom>
          <a:solidFill>
            <a:schemeClr val="bg1"/>
          </a:solidFill>
          <a:ln w="19050">
            <a:solidFill>
              <a:schemeClr val="tx1"/>
            </a:solidFill>
            <a:miter lim="800000"/>
            <a:headEnd/>
            <a:tailEnd/>
          </a:ln>
        </p:spPr>
        <p:txBody>
          <a:bodyPr wrap="none" anchor="ctr"/>
          <a:lstStyle/>
          <a:p>
            <a:pPr algn="ctr"/>
            <a:r>
              <a:rPr lang="en-US" b="1"/>
              <a:t>B</a:t>
            </a:r>
          </a:p>
        </p:txBody>
      </p:sp>
      <p:sp>
        <p:nvSpPr>
          <p:cNvPr id="888870" name="Rectangle 38"/>
          <p:cNvSpPr>
            <a:spLocks noChangeArrowheads="1"/>
          </p:cNvSpPr>
          <p:nvPr/>
        </p:nvSpPr>
        <p:spPr bwMode="auto">
          <a:xfrm>
            <a:off x="3730625" y="2568575"/>
            <a:ext cx="530225" cy="330200"/>
          </a:xfrm>
          <a:prstGeom prst="rect">
            <a:avLst/>
          </a:prstGeom>
          <a:solidFill>
            <a:schemeClr val="bg1"/>
          </a:solidFill>
          <a:ln w="19050">
            <a:solidFill>
              <a:schemeClr val="tx1"/>
            </a:solidFill>
            <a:miter lim="800000"/>
            <a:headEnd/>
            <a:tailEnd/>
          </a:ln>
        </p:spPr>
        <p:txBody>
          <a:bodyPr wrap="none" anchor="ctr"/>
          <a:lstStyle/>
          <a:p>
            <a:pPr algn="ctr"/>
            <a:r>
              <a:rPr lang="en-US" b="1"/>
              <a:t>B</a:t>
            </a:r>
          </a:p>
        </p:txBody>
      </p:sp>
      <p:sp>
        <p:nvSpPr>
          <p:cNvPr id="888871" name="Rectangle 39"/>
          <p:cNvSpPr>
            <a:spLocks noChangeArrowheads="1"/>
          </p:cNvSpPr>
          <p:nvPr/>
        </p:nvSpPr>
        <p:spPr bwMode="auto">
          <a:xfrm>
            <a:off x="1808163" y="2568575"/>
            <a:ext cx="530225" cy="330200"/>
          </a:xfrm>
          <a:prstGeom prst="rect">
            <a:avLst/>
          </a:prstGeom>
          <a:solidFill>
            <a:srgbClr val="E7D5A3"/>
          </a:solidFill>
          <a:ln w="19050">
            <a:solidFill>
              <a:schemeClr val="tx1"/>
            </a:solidFill>
            <a:miter lim="800000"/>
            <a:headEnd/>
            <a:tailEnd/>
          </a:ln>
        </p:spPr>
        <p:txBody>
          <a:bodyPr wrap="none" anchor="ctr"/>
          <a:lstStyle/>
          <a:p>
            <a:pPr algn="ctr"/>
            <a:r>
              <a:rPr lang="en-US" b="1"/>
              <a:t>B1</a:t>
            </a:r>
          </a:p>
        </p:txBody>
      </p:sp>
      <p:sp>
        <p:nvSpPr>
          <p:cNvPr id="61472" name="Text Box 40"/>
          <p:cNvSpPr txBox="1">
            <a:spLocks noChangeArrowheads="1"/>
          </p:cNvSpPr>
          <p:nvPr/>
        </p:nvSpPr>
        <p:spPr bwMode="auto">
          <a:xfrm>
            <a:off x="1443038" y="1349375"/>
            <a:ext cx="1263650" cy="641350"/>
          </a:xfrm>
          <a:prstGeom prst="rect">
            <a:avLst/>
          </a:prstGeom>
          <a:noFill/>
          <a:ln w="12700">
            <a:noFill/>
            <a:miter lim="800000"/>
            <a:headEnd/>
            <a:tailEnd/>
          </a:ln>
        </p:spPr>
        <p:txBody>
          <a:bodyPr wrap="none">
            <a:spAutoFit/>
          </a:bodyPr>
          <a:lstStyle/>
          <a:p>
            <a:pPr algn="ctr"/>
            <a:r>
              <a:rPr lang="en-US" sz="1800" b="1"/>
              <a:t>Blocks in </a:t>
            </a:r>
            <a:br>
              <a:rPr lang="en-US" sz="1800" b="1"/>
            </a:br>
            <a:r>
              <a:rPr lang="en-US" sz="1800" b="1"/>
              <a:t>LUN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500"/>
                                  </p:stCondLst>
                                  <p:childTnLst>
                                    <p:animRot by="21600000">
                                      <p:cBhvr>
                                        <p:cTn id="6" dur="1000" fill="hold"/>
                                        <p:tgtEl>
                                          <p:spTgt spid="888850"/>
                                        </p:tgtEl>
                                        <p:attrNameLst>
                                          <p:attrName>r</p:attrName>
                                        </p:attrNameLst>
                                      </p:cBhvr>
                                    </p:animRot>
                                  </p:childTnLst>
                                </p:cTn>
                              </p:par>
                            </p:childTnLst>
                          </p:cTn>
                        </p:par>
                        <p:par>
                          <p:cTn id="7" fill="hold">
                            <p:stCondLst>
                              <p:cond delay="1500"/>
                            </p:stCondLst>
                            <p:childTnLst>
                              <p:par>
                                <p:cTn id="8" presetID="1" presetClass="entr" presetSubtype="0" fill="hold" grpId="0" nodeType="afterEffect">
                                  <p:stCondLst>
                                    <p:cond delay="0"/>
                                  </p:stCondLst>
                                  <p:childTnLst>
                                    <p:set>
                                      <p:cBhvr>
                                        <p:cTn id="9" dur="1" fill="hold">
                                          <p:stCondLst>
                                            <p:cond delay="0"/>
                                          </p:stCondLst>
                                        </p:cTn>
                                        <p:tgtEl>
                                          <p:spTgt spid="88885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88856"/>
                                        </p:tgtEl>
                                        <p:attrNameLst>
                                          <p:attrName>style.visibility</p:attrName>
                                        </p:attrNameLst>
                                      </p:cBhvr>
                                      <p:to>
                                        <p:strVal val="visible"/>
                                      </p:to>
                                    </p:set>
                                  </p:childTnLst>
                                </p:cTn>
                              </p:par>
                            </p:childTnLst>
                          </p:cTn>
                        </p:par>
                        <p:par>
                          <p:cTn id="14" fill="hold">
                            <p:stCondLst>
                              <p:cond delay="0"/>
                            </p:stCondLst>
                            <p:childTnLst>
                              <p:par>
                                <p:cTn id="15" presetID="0" presetClass="path" presetSubtype="0" accel="50000" decel="50000" fill="hold" grpId="0" nodeType="afterEffect">
                                  <p:stCondLst>
                                    <p:cond delay="0"/>
                                  </p:stCondLst>
                                  <p:childTnLst>
                                    <p:animMotion origin="layout" path="M 0.00035 -0.00185 C 0.10764 -0.00023 0.12326 0.10086 0.00035 0.1041 " pathEditMode="relative" rAng="0" ptsTypes="ff">
                                      <p:cBhvr>
                                        <p:cTn id="16" dur="2000" fill="hold"/>
                                        <p:tgtEl>
                                          <p:spTgt spid="888870"/>
                                        </p:tgtEl>
                                        <p:attrNameLst>
                                          <p:attrName>ppt_x</p:attrName>
                                          <p:attrName>ppt_y</p:attrName>
                                        </p:attrNameLst>
                                      </p:cBhvr>
                                      <p:rCtr x="61" y="53"/>
                                    </p:animMotion>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88866"/>
                                        </p:tgtEl>
                                        <p:attrNameLst>
                                          <p:attrName>style.visibility</p:attrName>
                                        </p:attrNameLst>
                                      </p:cBhvr>
                                      <p:to>
                                        <p:strVal val="visible"/>
                                      </p:to>
                                    </p:set>
                                  </p:childTnLst>
                                </p:cTn>
                              </p:par>
                            </p:childTnLst>
                          </p:cTn>
                        </p:par>
                        <p:par>
                          <p:cTn id="21" fill="hold">
                            <p:stCondLst>
                              <p:cond delay="0"/>
                            </p:stCondLst>
                            <p:childTnLst>
                              <p:par>
                                <p:cTn id="22" presetID="22" presetClass="exit" presetSubtype="1" fill="hold" grpId="0" nodeType="afterEffect">
                                  <p:stCondLst>
                                    <p:cond delay="0"/>
                                  </p:stCondLst>
                                  <p:childTnLst>
                                    <p:animEffect transition="out" filter="wipe(up)">
                                      <p:cBhvr>
                                        <p:cTn id="23" dur="500"/>
                                        <p:tgtEl>
                                          <p:spTgt spid="888835"/>
                                        </p:tgtEl>
                                      </p:cBhvr>
                                    </p:animEffect>
                                    <p:set>
                                      <p:cBhvr>
                                        <p:cTn id="24" dur="1" fill="hold">
                                          <p:stCondLst>
                                            <p:cond delay="499"/>
                                          </p:stCondLst>
                                        </p:cTn>
                                        <p:tgtEl>
                                          <p:spTgt spid="888835"/>
                                        </p:tgtEl>
                                        <p:attrNameLst>
                                          <p:attrName>style.visibility</p:attrName>
                                        </p:attrNameLst>
                                      </p:cBhvr>
                                      <p:to>
                                        <p:strVal val="hidden"/>
                                      </p:to>
                                    </p:set>
                                  </p:childTnLst>
                                </p:cTn>
                              </p:par>
                            </p:childTnLst>
                          </p:cTn>
                        </p:par>
                        <p:par>
                          <p:cTn id="25" fill="hold">
                            <p:stCondLst>
                              <p:cond delay="500"/>
                            </p:stCondLst>
                            <p:childTnLst>
                              <p:par>
                                <p:cTn id="26" presetID="22" presetClass="entr" presetSubtype="4" fill="hold" grpId="0" nodeType="afterEffect">
                                  <p:stCondLst>
                                    <p:cond delay="0"/>
                                  </p:stCondLst>
                                  <p:childTnLst>
                                    <p:set>
                                      <p:cBhvr>
                                        <p:cTn id="27" dur="1" fill="hold">
                                          <p:stCondLst>
                                            <p:cond delay="0"/>
                                          </p:stCondLst>
                                        </p:cTn>
                                        <p:tgtEl>
                                          <p:spTgt spid="888855"/>
                                        </p:tgtEl>
                                        <p:attrNameLst>
                                          <p:attrName>style.visibility</p:attrName>
                                        </p:attrNameLst>
                                      </p:cBhvr>
                                      <p:to>
                                        <p:strVal val="visible"/>
                                      </p:to>
                                    </p:set>
                                    <p:animEffect transition="in" filter="wipe(down)">
                                      <p:cBhvr>
                                        <p:cTn id="28" dur="500"/>
                                        <p:tgtEl>
                                          <p:spTgt spid="88885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88867"/>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888871"/>
                                        </p:tgtEl>
                                        <p:attrNameLst>
                                          <p:attrName>style.visibility</p:attrName>
                                        </p:attrNameLst>
                                      </p:cBhvr>
                                      <p:to>
                                        <p:strVal val="visible"/>
                                      </p:to>
                                    </p:set>
                                  </p:childTnLst>
                                </p:cTn>
                              </p:par>
                            </p:childTnLst>
                          </p:cTn>
                        </p:par>
                        <p:par>
                          <p:cTn id="35" fill="hold">
                            <p:stCondLst>
                              <p:cond delay="0"/>
                            </p:stCondLst>
                            <p:childTnLst>
                              <p:par>
                                <p:cTn id="36" presetID="63" presetClass="path" presetSubtype="0" accel="50000" decel="50000" fill="hold" grpId="0" nodeType="afterEffect">
                                  <p:stCondLst>
                                    <p:cond delay="0"/>
                                  </p:stCondLst>
                                  <p:childTnLst>
                                    <p:animMotion origin="layout" path="M -0.0007 0.00185 L 0.21059 0.00185 " pathEditMode="relative" rAng="0" ptsTypes="AA">
                                      <p:cBhvr>
                                        <p:cTn id="37" dur="2000" fill="hold"/>
                                        <p:tgtEl>
                                          <p:spTgt spid="888871"/>
                                        </p:tgtEl>
                                        <p:attrNameLst>
                                          <p:attrName>ppt_x</p:attrName>
                                          <p:attrName>ppt_y</p:attrName>
                                        </p:attrNameLst>
                                      </p:cBhvr>
                                      <p:rCtr x="106" y="0"/>
                                    </p:animMotion>
                                  </p:childTnLst>
                                </p:cTn>
                              </p:par>
                            </p:childTnLst>
                          </p:cTn>
                        </p:par>
                        <p:par>
                          <p:cTn id="38" fill="hold">
                            <p:stCondLst>
                              <p:cond delay="2000"/>
                            </p:stCondLst>
                            <p:childTnLst>
                              <p:par>
                                <p:cTn id="39" presetID="1" presetClass="entr" presetSubtype="0" fill="hold" grpId="0" nodeType="afterEffect">
                                  <p:stCondLst>
                                    <p:cond delay="0"/>
                                  </p:stCondLst>
                                  <p:childTnLst>
                                    <p:set>
                                      <p:cBhvr>
                                        <p:cTn id="40" dur="1" fill="hold">
                                          <p:stCondLst>
                                            <p:cond delay="0"/>
                                          </p:stCondLst>
                                        </p:cTn>
                                        <p:tgtEl>
                                          <p:spTgt spid="8888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8835" grpId="0" animBg="1"/>
      <p:bldP spid="888850" grpId="0" animBg="1"/>
      <p:bldP spid="888854" grpId="0" animBg="1"/>
      <p:bldP spid="888855" grpId="0" animBg="1"/>
      <p:bldP spid="888856" grpId="0"/>
      <p:bldP spid="888866" grpId="0"/>
      <p:bldP spid="888867" grpId="0"/>
      <p:bldP spid="888868" grpId="0"/>
      <p:bldP spid="888870" grpId="0" animBg="1"/>
      <p:bldP spid="888871" grpId="0" animBg="1"/>
      <p:bldP spid="888871"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3"/>
          <p:cNvSpPr>
            <a:spLocks noGrp="1"/>
          </p:cNvSpPr>
          <p:nvPr>
            <p:ph type="sldNum" sz="quarter" idx="10"/>
          </p:nvPr>
        </p:nvSpPr>
        <p:spPr>
          <a:noFill/>
        </p:spPr>
        <p:txBody>
          <a:bodyPr/>
          <a:lstStyle/>
          <a:p>
            <a:fld id="{5B771C44-9E1E-4A4C-A8A0-5800E8E62914}" type="slidenum">
              <a:rPr lang="en-US" smtClean="0"/>
              <a:pPr/>
              <a:t>36</a:t>
            </a:fld>
            <a:endParaRPr lang="en-US" smtClean="0"/>
          </a:p>
        </p:txBody>
      </p:sp>
      <p:grpSp>
        <p:nvGrpSpPr>
          <p:cNvPr id="2" name="Group 2"/>
          <p:cNvGrpSpPr>
            <a:grpSpLocks/>
          </p:cNvGrpSpPr>
          <p:nvPr/>
        </p:nvGrpSpPr>
        <p:grpSpPr bwMode="auto">
          <a:xfrm>
            <a:off x="2417763" y="2422525"/>
            <a:ext cx="1203325" cy="3182938"/>
            <a:chOff x="1523" y="1526"/>
            <a:chExt cx="758" cy="2005"/>
          </a:xfrm>
        </p:grpSpPr>
        <p:sp>
          <p:nvSpPr>
            <p:cNvPr id="62509" name="Line 3"/>
            <p:cNvSpPr>
              <a:spLocks noChangeShapeType="1"/>
            </p:cNvSpPr>
            <p:nvPr/>
          </p:nvSpPr>
          <p:spPr bwMode="auto">
            <a:xfrm flipV="1">
              <a:off x="1523" y="1526"/>
              <a:ext cx="758" cy="1277"/>
            </a:xfrm>
            <a:prstGeom prst="line">
              <a:avLst/>
            </a:prstGeom>
            <a:noFill/>
            <a:ln w="19050">
              <a:solidFill>
                <a:schemeClr val="hlink"/>
              </a:solidFill>
              <a:round/>
              <a:headEnd/>
              <a:tailEnd type="stealth" w="lg" len="lg"/>
            </a:ln>
          </p:spPr>
          <p:txBody>
            <a:bodyPr wrap="none" anchor="ctr"/>
            <a:lstStyle/>
            <a:p>
              <a:endParaRPr lang="en-US"/>
            </a:p>
          </p:txBody>
        </p:sp>
        <p:sp>
          <p:nvSpPr>
            <p:cNvPr id="62510" name="Line 4"/>
            <p:cNvSpPr>
              <a:spLocks noChangeShapeType="1"/>
            </p:cNvSpPr>
            <p:nvPr/>
          </p:nvSpPr>
          <p:spPr bwMode="auto">
            <a:xfrm flipV="1">
              <a:off x="1530" y="1721"/>
              <a:ext cx="744" cy="1284"/>
            </a:xfrm>
            <a:prstGeom prst="line">
              <a:avLst/>
            </a:prstGeom>
            <a:noFill/>
            <a:ln w="19050">
              <a:solidFill>
                <a:schemeClr val="hlink"/>
              </a:solidFill>
              <a:round/>
              <a:headEnd/>
              <a:tailEnd type="stealth" w="lg" len="lg"/>
            </a:ln>
          </p:spPr>
          <p:txBody>
            <a:bodyPr wrap="none" anchor="ctr"/>
            <a:lstStyle/>
            <a:p>
              <a:endParaRPr lang="en-US"/>
            </a:p>
          </p:txBody>
        </p:sp>
        <p:sp>
          <p:nvSpPr>
            <p:cNvPr id="62511" name="Line 5"/>
            <p:cNvSpPr>
              <a:spLocks noChangeShapeType="1"/>
            </p:cNvSpPr>
            <p:nvPr/>
          </p:nvSpPr>
          <p:spPr bwMode="auto">
            <a:xfrm flipV="1">
              <a:off x="1523" y="1922"/>
              <a:ext cx="758" cy="1311"/>
            </a:xfrm>
            <a:prstGeom prst="line">
              <a:avLst/>
            </a:prstGeom>
            <a:noFill/>
            <a:ln w="19050">
              <a:solidFill>
                <a:schemeClr val="hlink"/>
              </a:solidFill>
              <a:round/>
              <a:headEnd/>
              <a:tailEnd type="stealth" w="lg" len="lg"/>
            </a:ln>
          </p:spPr>
          <p:txBody>
            <a:bodyPr wrap="none" anchor="ctr"/>
            <a:lstStyle/>
            <a:p>
              <a:endParaRPr lang="en-US"/>
            </a:p>
          </p:txBody>
        </p:sp>
        <p:sp>
          <p:nvSpPr>
            <p:cNvPr id="62512" name="Line 6"/>
            <p:cNvSpPr>
              <a:spLocks noChangeShapeType="1"/>
            </p:cNvSpPr>
            <p:nvPr/>
          </p:nvSpPr>
          <p:spPr bwMode="auto">
            <a:xfrm flipV="1">
              <a:off x="1523" y="2823"/>
              <a:ext cx="751" cy="708"/>
            </a:xfrm>
            <a:prstGeom prst="line">
              <a:avLst/>
            </a:prstGeom>
            <a:noFill/>
            <a:ln w="19050">
              <a:solidFill>
                <a:schemeClr val="hlink"/>
              </a:solidFill>
              <a:round/>
              <a:headEnd/>
              <a:tailEnd type="stealth" w="lg" len="lg"/>
            </a:ln>
          </p:spPr>
          <p:txBody>
            <a:bodyPr wrap="none" anchor="ctr"/>
            <a:lstStyle/>
            <a:p>
              <a:endParaRPr lang="en-US"/>
            </a:p>
          </p:txBody>
        </p:sp>
      </p:grpSp>
      <p:sp>
        <p:nvSpPr>
          <p:cNvPr id="62469" name="Rectangle 7"/>
          <p:cNvSpPr>
            <a:spLocks noChangeArrowheads="1"/>
          </p:cNvSpPr>
          <p:nvPr/>
        </p:nvSpPr>
        <p:spPr bwMode="auto">
          <a:xfrm>
            <a:off x="5199063" y="1146175"/>
            <a:ext cx="3944937" cy="5711825"/>
          </a:xfrm>
          <a:prstGeom prst="rect">
            <a:avLst/>
          </a:prstGeom>
          <a:solidFill>
            <a:srgbClr val="B7C0DE">
              <a:alpha val="39999"/>
            </a:srgbClr>
          </a:solidFill>
          <a:ln w="12700">
            <a:noFill/>
            <a:miter lim="800000"/>
            <a:headEnd/>
            <a:tailEnd/>
          </a:ln>
        </p:spPr>
        <p:txBody>
          <a:bodyPr wrap="none" anchor="ctr"/>
          <a:lstStyle/>
          <a:p>
            <a:endParaRPr lang="en-US"/>
          </a:p>
        </p:txBody>
      </p:sp>
      <p:sp>
        <p:nvSpPr>
          <p:cNvPr id="62470" name="Rectangle 8"/>
          <p:cNvSpPr>
            <a:spLocks noGrp="1" noChangeArrowheads="1"/>
          </p:cNvSpPr>
          <p:nvPr>
            <p:ph type="title"/>
          </p:nvPr>
        </p:nvSpPr>
        <p:spPr/>
        <p:txBody>
          <a:bodyPr/>
          <a:lstStyle/>
          <a:p>
            <a:pPr eaLnBrk="1" hangingPunct="1"/>
            <a:r>
              <a:rPr lang="en-US" dirty="0" smtClean="0"/>
              <a:t>Snapshot dos </a:t>
            </a:r>
            <a:r>
              <a:rPr lang="en-US" dirty="0" err="1" smtClean="0"/>
              <a:t>concorrentes</a:t>
            </a:r>
            <a:endParaRPr lang="en-US" dirty="0" smtClean="0"/>
          </a:p>
        </p:txBody>
      </p:sp>
      <p:sp>
        <p:nvSpPr>
          <p:cNvPr id="62471" name="Rectangle 9"/>
          <p:cNvSpPr>
            <a:spLocks noGrp="1" noChangeArrowheads="1"/>
          </p:cNvSpPr>
          <p:nvPr>
            <p:ph type="body" idx="1"/>
          </p:nvPr>
        </p:nvSpPr>
        <p:spPr>
          <a:xfrm>
            <a:off x="5181600" y="1143000"/>
            <a:ext cx="3975100" cy="369332"/>
          </a:xfrm>
          <a:noFill/>
        </p:spPr>
        <p:txBody>
          <a:bodyPr>
            <a:spAutoFit/>
          </a:bodyPr>
          <a:lstStyle/>
          <a:p>
            <a:pPr marL="342900" indent="-342900" eaLnBrk="1" hangingPunct="1"/>
            <a:r>
              <a:rPr lang="en-US" sz="2400" dirty="0" err="1" smtClean="0"/>
              <a:t>Cria</a:t>
            </a:r>
            <a:r>
              <a:rPr lang="en-US" sz="2400" dirty="0" smtClean="0"/>
              <a:t> snapshot 1</a:t>
            </a:r>
          </a:p>
        </p:txBody>
      </p:sp>
      <p:sp>
        <p:nvSpPr>
          <p:cNvPr id="62472" name="Text Box 10"/>
          <p:cNvSpPr txBox="1">
            <a:spLocks noChangeArrowheads="1"/>
          </p:cNvSpPr>
          <p:nvPr/>
        </p:nvSpPr>
        <p:spPr bwMode="auto">
          <a:xfrm>
            <a:off x="3275013" y="1349375"/>
            <a:ext cx="1416050" cy="641350"/>
          </a:xfrm>
          <a:prstGeom prst="rect">
            <a:avLst/>
          </a:prstGeom>
          <a:noFill/>
          <a:ln w="12700">
            <a:noFill/>
            <a:miter lim="800000"/>
            <a:headEnd/>
            <a:tailEnd/>
          </a:ln>
        </p:spPr>
        <p:txBody>
          <a:bodyPr wrap="none">
            <a:spAutoFit/>
          </a:bodyPr>
          <a:lstStyle/>
          <a:p>
            <a:pPr algn="ctr"/>
            <a:r>
              <a:rPr lang="en-US" sz="1800" b="1"/>
              <a:t>Blocks </a:t>
            </a:r>
            <a:br>
              <a:rPr lang="en-US" sz="1800" b="1"/>
            </a:br>
            <a:r>
              <a:rPr lang="en-US" sz="1800" b="1"/>
              <a:t>on the Disk</a:t>
            </a:r>
          </a:p>
        </p:txBody>
      </p:sp>
      <p:sp>
        <p:nvSpPr>
          <p:cNvPr id="62473" name="AutoShape 11"/>
          <p:cNvSpPr>
            <a:spLocks noChangeArrowheads="1"/>
          </p:cNvSpPr>
          <p:nvPr/>
        </p:nvSpPr>
        <p:spPr bwMode="auto">
          <a:xfrm>
            <a:off x="3697288" y="2005013"/>
            <a:ext cx="606425" cy="3724275"/>
          </a:xfrm>
          <a:prstGeom prst="can">
            <a:avLst>
              <a:gd name="adj" fmla="val 17287"/>
            </a:avLst>
          </a:prstGeom>
          <a:solidFill>
            <a:schemeClr val="accent5">
              <a:lumMod val="50000"/>
            </a:schemeClr>
          </a:solidFill>
          <a:ln w="12700">
            <a:solidFill>
              <a:schemeClr val="tx1"/>
            </a:solidFill>
            <a:round/>
            <a:headEnd/>
            <a:tailEnd/>
          </a:ln>
        </p:spPr>
        <p:txBody>
          <a:bodyPr wrap="none" anchor="ctr"/>
          <a:lstStyle/>
          <a:p>
            <a:endParaRPr lang="en-US"/>
          </a:p>
        </p:txBody>
      </p:sp>
      <p:sp>
        <p:nvSpPr>
          <p:cNvPr id="62474" name="Rectangle 12"/>
          <p:cNvSpPr>
            <a:spLocks noChangeArrowheads="1"/>
          </p:cNvSpPr>
          <p:nvPr/>
        </p:nvSpPr>
        <p:spPr bwMode="auto">
          <a:xfrm>
            <a:off x="1808163" y="2238375"/>
            <a:ext cx="530225" cy="330200"/>
          </a:xfrm>
          <a:prstGeom prst="rect">
            <a:avLst/>
          </a:prstGeom>
          <a:solidFill>
            <a:schemeClr val="bg1"/>
          </a:solidFill>
          <a:ln w="19050">
            <a:solidFill>
              <a:schemeClr val="tx1"/>
            </a:solidFill>
            <a:miter lim="800000"/>
            <a:headEnd/>
            <a:tailEnd/>
          </a:ln>
        </p:spPr>
        <p:txBody>
          <a:bodyPr wrap="none" anchor="ctr"/>
          <a:lstStyle/>
          <a:p>
            <a:pPr algn="ctr"/>
            <a:r>
              <a:rPr lang="en-US" b="1"/>
              <a:t>A</a:t>
            </a:r>
          </a:p>
        </p:txBody>
      </p:sp>
      <p:sp>
        <p:nvSpPr>
          <p:cNvPr id="62475" name="Rectangle 13"/>
          <p:cNvSpPr>
            <a:spLocks noChangeArrowheads="1"/>
          </p:cNvSpPr>
          <p:nvPr/>
        </p:nvSpPr>
        <p:spPr bwMode="auto">
          <a:xfrm>
            <a:off x="1808163" y="2568575"/>
            <a:ext cx="530225" cy="330200"/>
          </a:xfrm>
          <a:prstGeom prst="rect">
            <a:avLst/>
          </a:prstGeom>
          <a:solidFill>
            <a:schemeClr val="bg1"/>
          </a:solidFill>
          <a:ln w="19050">
            <a:solidFill>
              <a:schemeClr val="tx1"/>
            </a:solidFill>
            <a:miter lim="800000"/>
            <a:headEnd/>
            <a:tailEnd/>
          </a:ln>
        </p:spPr>
        <p:txBody>
          <a:bodyPr wrap="none" anchor="ctr"/>
          <a:lstStyle/>
          <a:p>
            <a:pPr algn="ctr"/>
            <a:r>
              <a:rPr lang="en-US" b="1"/>
              <a:t>B</a:t>
            </a:r>
          </a:p>
        </p:txBody>
      </p:sp>
      <p:sp>
        <p:nvSpPr>
          <p:cNvPr id="62476" name="Rectangle 14"/>
          <p:cNvSpPr>
            <a:spLocks noChangeArrowheads="1"/>
          </p:cNvSpPr>
          <p:nvPr/>
        </p:nvSpPr>
        <p:spPr bwMode="auto">
          <a:xfrm>
            <a:off x="1808163" y="2898775"/>
            <a:ext cx="530225" cy="330200"/>
          </a:xfrm>
          <a:prstGeom prst="rect">
            <a:avLst/>
          </a:prstGeom>
          <a:solidFill>
            <a:schemeClr val="bg1"/>
          </a:solidFill>
          <a:ln w="19050">
            <a:solidFill>
              <a:schemeClr val="tx1"/>
            </a:solidFill>
            <a:miter lim="800000"/>
            <a:headEnd/>
            <a:tailEnd/>
          </a:ln>
        </p:spPr>
        <p:txBody>
          <a:bodyPr wrap="none" anchor="ctr"/>
          <a:lstStyle/>
          <a:p>
            <a:pPr algn="ctr"/>
            <a:r>
              <a:rPr lang="en-US" b="1"/>
              <a:t>C</a:t>
            </a:r>
          </a:p>
        </p:txBody>
      </p:sp>
      <p:sp>
        <p:nvSpPr>
          <p:cNvPr id="62477" name="Rectangle 15"/>
          <p:cNvSpPr>
            <a:spLocks noChangeArrowheads="1"/>
          </p:cNvSpPr>
          <p:nvPr/>
        </p:nvSpPr>
        <p:spPr bwMode="auto">
          <a:xfrm>
            <a:off x="3730625" y="2238375"/>
            <a:ext cx="530225" cy="330200"/>
          </a:xfrm>
          <a:prstGeom prst="rect">
            <a:avLst/>
          </a:prstGeom>
          <a:solidFill>
            <a:schemeClr val="bg1"/>
          </a:solidFill>
          <a:ln w="19050">
            <a:solidFill>
              <a:schemeClr val="tx1"/>
            </a:solidFill>
            <a:miter lim="800000"/>
            <a:headEnd/>
            <a:tailEnd/>
          </a:ln>
        </p:spPr>
        <p:txBody>
          <a:bodyPr wrap="none" anchor="ctr"/>
          <a:lstStyle/>
          <a:p>
            <a:pPr algn="ctr"/>
            <a:r>
              <a:rPr lang="en-US" b="1"/>
              <a:t>A</a:t>
            </a:r>
          </a:p>
        </p:txBody>
      </p:sp>
      <p:sp>
        <p:nvSpPr>
          <p:cNvPr id="62478" name="Rectangle 16"/>
          <p:cNvSpPr>
            <a:spLocks noChangeArrowheads="1"/>
          </p:cNvSpPr>
          <p:nvPr/>
        </p:nvSpPr>
        <p:spPr bwMode="auto">
          <a:xfrm>
            <a:off x="3730625" y="2898775"/>
            <a:ext cx="530225" cy="330200"/>
          </a:xfrm>
          <a:prstGeom prst="rect">
            <a:avLst/>
          </a:prstGeom>
          <a:solidFill>
            <a:schemeClr val="bg1"/>
          </a:solidFill>
          <a:ln w="19050">
            <a:solidFill>
              <a:schemeClr val="tx1"/>
            </a:solidFill>
            <a:miter lim="800000"/>
            <a:headEnd/>
            <a:tailEnd/>
          </a:ln>
        </p:spPr>
        <p:txBody>
          <a:bodyPr wrap="none" anchor="ctr"/>
          <a:lstStyle/>
          <a:p>
            <a:pPr algn="ctr"/>
            <a:r>
              <a:rPr lang="en-US" b="1"/>
              <a:t>C</a:t>
            </a:r>
          </a:p>
        </p:txBody>
      </p:sp>
      <p:sp>
        <p:nvSpPr>
          <p:cNvPr id="62479" name="Rectangle 17"/>
          <p:cNvSpPr>
            <a:spLocks noChangeArrowheads="1"/>
          </p:cNvSpPr>
          <p:nvPr/>
        </p:nvSpPr>
        <p:spPr bwMode="auto">
          <a:xfrm>
            <a:off x="1808163" y="2568575"/>
            <a:ext cx="530225" cy="330200"/>
          </a:xfrm>
          <a:prstGeom prst="rect">
            <a:avLst/>
          </a:prstGeom>
          <a:solidFill>
            <a:srgbClr val="E7D5A3"/>
          </a:solidFill>
          <a:ln w="19050">
            <a:solidFill>
              <a:schemeClr val="tx1"/>
            </a:solidFill>
            <a:miter lim="800000"/>
            <a:headEnd/>
            <a:tailEnd/>
          </a:ln>
        </p:spPr>
        <p:txBody>
          <a:bodyPr wrap="none" anchor="ctr"/>
          <a:lstStyle/>
          <a:p>
            <a:pPr algn="ctr"/>
            <a:r>
              <a:rPr lang="en-US" b="1"/>
              <a:t>B1</a:t>
            </a:r>
          </a:p>
        </p:txBody>
      </p:sp>
      <p:sp>
        <p:nvSpPr>
          <p:cNvPr id="62480" name="Rectangle 18"/>
          <p:cNvSpPr>
            <a:spLocks noChangeArrowheads="1"/>
          </p:cNvSpPr>
          <p:nvPr/>
        </p:nvSpPr>
        <p:spPr bwMode="auto">
          <a:xfrm>
            <a:off x="3730625" y="3241675"/>
            <a:ext cx="530225" cy="782638"/>
          </a:xfrm>
          <a:prstGeom prst="rect">
            <a:avLst/>
          </a:prstGeom>
          <a:solidFill>
            <a:srgbClr val="FFFFFF">
              <a:alpha val="70195"/>
            </a:srgbClr>
          </a:solidFill>
          <a:ln w="19050" cap="rnd">
            <a:solidFill>
              <a:schemeClr val="tx1"/>
            </a:solidFill>
            <a:prstDash val="sysDot"/>
            <a:miter lim="800000"/>
            <a:headEnd/>
            <a:tailEnd/>
          </a:ln>
        </p:spPr>
        <p:txBody>
          <a:bodyPr wrap="none" anchor="ctr"/>
          <a:lstStyle/>
          <a:p>
            <a:endParaRPr lang="en-US"/>
          </a:p>
        </p:txBody>
      </p:sp>
      <p:sp>
        <p:nvSpPr>
          <p:cNvPr id="62481" name="Text Box 19"/>
          <p:cNvSpPr txBox="1">
            <a:spLocks noChangeArrowheads="1"/>
          </p:cNvSpPr>
          <p:nvPr/>
        </p:nvSpPr>
        <p:spPr bwMode="auto">
          <a:xfrm>
            <a:off x="4268788" y="3381375"/>
            <a:ext cx="638175" cy="517525"/>
          </a:xfrm>
          <a:prstGeom prst="rect">
            <a:avLst/>
          </a:prstGeom>
          <a:noFill/>
          <a:ln w="12700">
            <a:noFill/>
            <a:miter lim="800000"/>
            <a:headEnd/>
            <a:tailEnd/>
          </a:ln>
        </p:spPr>
        <p:txBody>
          <a:bodyPr wrap="none">
            <a:spAutoFit/>
          </a:bodyPr>
          <a:lstStyle/>
          <a:p>
            <a:r>
              <a:rPr lang="en-US" sz="1400" b="1">
                <a:solidFill>
                  <a:srgbClr val="808080"/>
                </a:solidFill>
              </a:rPr>
              <a:t>Copy</a:t>
            </a:r>
            <a:br>
              <a:rPr lang="en-US" sz="1400" b="1">
                <a:solidFill>
                  <a:srgbClr val="808080"/>
                </a:solidFill>
              </a:rPr>
            </a:br>
            <a:r>
              <a:rPr lang="en-US" sz="1400" b="1">
                <a:solidFill>
                  <a:srgbClr val="808080"/>
                </a:solidFill>
              </a:rPr>
              <a:t>Out 1</a:t>
            </a:r>
          </a:p>
        </p:txBody>
      </p:sp>
      <p:grpSp>
        <p:nvGrpSpPr>
          <p:cNvPr id="3" name="Group 20"/>
          <p:cNvGrpSpPr>
            <a:grpSpLocks/>
          </p:cNvGrpSpPr>
          <p:nvPr/>
        </p:nvGrpSpPr>
        <p:grpSpPr bwMode="auto">
          <a:xfrm>
            <a:off x="1649413" y="4354513"/>
            <a:ext cx="850900" cy="1955800"/>
            <a:chOff x="1039" y="2743"/>
            <a:chExt cx="536" cy="1232"/>
          </a:xfrm>
        </p:grpSpPr>
        <p:grpSp>
          <p:nvGrpSpPr>
            <p:cNvPr id="4" name="Group 21"/>
            <p:cNvGrpSpPr>
              <a:grpSpLocks/>
            </p:cNvGrpSpPr>
            <p:nvPr/>
          </p:nvGrpSpPr>
          <p:grpSpPr bwMode="auto">
            <a:xfrm>
              <a:off x="1039" y="2743"/>
              <a:ext cx="536" cy="1232"/>
              <a:chOff x="1039" y="2743"/>
              <a:chExt cx="536" cy="1232"/>
            </a:xfrm>
          </p:grpSpPr>
          <p:sp>
            <p:nvSpPr>
              <p:cNvPr id="62504" name="Rectangle 22"/>
              <p:cNvSpPr>
                <a:spLocks noChangeArrowheads="1"/>
              </p:cNvSpPr>
              <p:nvPr/>
            </p:nvSpPr>
            <p:spPr bwMode="auto">
              <a:xfrm>
                <a:off x="1140" y="2743"/>
                <a:ext cx="332" cy="208"/>
              </a:xfrm>
              <a:prstGeom prst="rect">
                <a:avLst/>
              </a:prstGeom>
              <a:solidFill>
                <a:schemeClr val="bg1"/>
              </a:solidFill>
              <a:ln w="19050">
                <a:solidFill>
                  <a:schemeClr val="tx1"/>
                </a:solidFill>
                <a:miter lim="800000"/>
                <a:headEnd/>
                <a:tailEnd/>
              </a:ln>
            </p:spPr>
            <p:txBody>
              <a:bodyPr wrap="none" anchor="ctr"/>
              <a:lstStyle/>
              <a:p>
                <a:pPr algn="ctr"/>
                <a:r>
                  <a:rPr lang="en-US" sz="2800" b="1" baseline="-5000">
                    <a:sym typeface="Wingdings 3" pitchFamily="18" charset="2"/>
                  </a:rPr>
                  <a:t></a:t>
                </a:r>
                <a:r>
                  <a:rPr lang="en-US" b="1"/>
                  <a:t>A</a:t>
                </a:r>
              </a:p>
            </p:txBody>
          </p:sp>
          <p:sp>
            <p:nvSpPr>
              <p:cNvPr id="62505" name="Rectangle 23"/>
              <p:cNvSpPr>
                <a:spLocks noChangeArrowheads="1"/>
              </p:cNvSpPr>
              <p:nvPr/>
            </p:nvSpPr>
            <p:spPr bwMode="auto">
              <a:xfrm>
                <a:off x="1140" y="2951"/>
                <a:ext cx="332" cy="208"/>
              </a:xfrm>
              <a:prstGeom prst="rect">
                <a:avLst/>
              </a:prstGeom>
              <a:solidFill>
                <a:schemeClr val="bg1"/>
              </a:solidFill>
              <a:ln w="19050">
                <a:solidFill>
                  <a:schemeClr val="tx1"/>
                </a:solidFill>
                <a:miter lim="800000"/>
                <a:headEnd/>
                <a:tailEnd/>
              </a:ln>
            </p:spPr>
            <p:txBody>
              <a:bodyPr wrap="none" anchor="ctr"/>
              <a:lstStyle/>
              <a:p>
                <a:pPr algn="ctr"/>
                <a:r>
                  <a:rPr lang="en-US" sz="2800" b="1" baseline="-5000">
                    <a:sym typeface="Wingdings 3" pitchFamily="18" charset="2"/>
                  </a:rPr>
                  <a:t></a:t>
                </a:r>
                <a:r>
                  <a:rPr lang="en-US" b="1"/>
                  <a:t>B</a:t>
                </a:r>
              </a:p>
            </p:txBody>
          </p:sp>
          <p:sp>
            <p:nvSpPr>
              <p:cNvPr id="62506" name="Rectangle 24"/>
              <p:cNvSpPr>
                <a:spLocks noChangeArrowheads="1"/>
              </p:cNvSpPr>
              <p:nvPr/>
            </p:nvSpPr>
            <p:spPr bwMode="auto">
              <a:xfrm>
                <a:off x="1140" y="3159"/>
                <a:ext cx="332" cy="208"/>
              </a:xfrm>
              <a:prstGeom prst="rect">
                <a:avLst/>
              </a:prstGeom>
              <a:solidFill>
                <a:schemeClr val="bg1"/>
              </a:solidFill>
              <a:ln w="19050">
                <a:solidFill>
                  <a:schemeClr val="tx1"/>
                </a:solidFill>
                <a:miter lim="800000"/>
                <a:headEnd/>
                <a:tailEnd/>
              </a:ln>
            </p:spPr>
            <p:txBody>
              <a:bodyPr wrap="none" anchor="ctr"/>
              <a:lstStyle/>
              <a:p>
                <a:pPr algn="ctr"/>
                <a:r>
                  <a:rPr lang="en-US" sz="2800" b="1" baseline="-5000">
                    <a:sym typeface="Wingdings 3" pitchFamily="18" charset="2"/>
                  </a:rPr>
                  <a:t></a:t>
                </a:r>
                <a:r>
                  <a:rPr lang="en-US" b="1"/>
                  <a:t>C</a:t>
                </a:r>
              </a:p>
            </p:txBody>
          </p:sp>
          <p:sp>
            <p:nvSpPr>
              <p:cNvPr id="62507" name="Text Box 25"/>
              <p:cNvSpPr txBox="1">
                <a:spLocks noChangeArrowheads="1"/>
              </p:cNvSpPr>
              <p:nvPr/>
            </p:nvSpPr>
            <p:spPr bwMode="auto">
              <a:xfrm>
                <a:off x="1039" y="3763"/>
                <a:ext cx="536" cy="212"/>
              </a:xfrm>
              <a:prstGeom prst="rect">
                <a:avLst/>
              </a:prstGeom>
              <a:noFill/>
              <a:ln w="12700">
                <a:noFill/>
                <a:miter lim="800000"/>
                <a:headEnd/>
                <a:tailEnd/>
              </a:ln>
            </p:spPr>
            <p:txBody>
              <a:bodyPr wrap="none">
                <a:spAutoFit/>
              </a:bodyPr>
              <a:lstStyle/>
              <a:p>
                <a:pPr algn="ctr"/>
                <a:r>
                  <a:rPr lang="en-US" b="1"/>
                  <a:t>Snap 1</a:t>
                </a:r>
                <a:endParaRPr lang="en-US" sz="1800" b="1"/>
              </a:p>
            </p:txBody>
          </p:sp>
          <p:sp>
            <p:nvSpPr>
              <p:cNvPr id="62508" name="Rectangle 26"/>
              <p:cNvSpPr>
                <a:spLocks noChangeArrowheads="1"/>
              </p:cNvSpPr>
              <p:nvPr/>
            </p:nvSpPr>
            <p:spPr bwMode="auto">
              <a:xfrm>
                <a:off x="1139" y="3368"/>
                <a:ext cx="334" cy="340"/>
              </a:xfrm>
              <a:prstGeom prst="rect">
                <a:avLst/>
              </a:prstGeom>
              <a:solidFill>
                <a:schemeClr val="bg1"/>
              </a:solidFill>
              <a:ln w="19050" cap="rnd">
                <a:solidFill>
                  <a:schemeClr val="tx1"/>
                </a:solidFill>
                <a:prstDash val="sysDot"/>
                <a:miter lim="800000"/>
                <a:headEnd/>
                <a:tailEnd/>
              </a:ln>
            </p:spPr>
            <p:txBody>
              <a:bodyPr wrap="none" anchor="ctr"/>
              <a:lstStyle/>
              <a:p>
                <a:endParaRPr lang="en-US"/>
              </a:p>
            </p:txBody>
          </p:sp>
        </p:grpSp>
        <p:sp>
          <p:nvSpPr>
            <p:cNvPr id="62499" name="Rectangle 27"/>
            <p:cNvSpPr>
              <a:spLocks noChangeArrowheads="1"/>
            </p:cNvSpPr>
            <p:nvPr/>
          </p:nvSpPr>
          <p:spPr bwMode="auto">
            <a:xfrm>
              <a:off x="1140" y="2743"/>
              <a:ext cx="332" cy="208"/>
            </a:xfrm>
            <a:prstGeom prst="rect">
              <a:avLst/>
            </a:prstGeom>
            <a:solidFill>
              <a:schemeClr val="bg1"/>
            </a:solidFill>
            <a:ln w="19050">
              <a:solidFill>
                <a:schemeClr val="tx1"/>
              </a:solidFill>
              <a:miter lim="800000"/>
              <a:headEnd/>
              <a:tailEnd/>
            </a:ln>
          </p:spPr>
          <p:txBody>
            <a:bodyPr wrap="none" anchor="ctr"/>
            <a:lstStyle/>
            <a:p>
              <a:pPr algn="ctr"/>
              <a:r>
                <a:rPr lang="en-US" sz="2800" b="1" baseline="-5000">
                  <a:sym typeface="Wingdings 3" pitchFamily="18" charset="2"/>
                </a:rPr>
                <a:t></a:t>
              </a:r>
              <a:r>
                <a:rPr lang="en-US" b="1"/>
                <a:t>A</a:t>
              </a:r>
            </a:p>
          </p:txBody>
        </p:sp>
        <p:sp>
          <p:nvSpPr>
            <p:cNvPr id="62500" name="Rectangle 28"/>
            <p:cNvSpPr>
              <a:spLocks noChangeArrowheads="1"/>
            </p:cNvSpPr>
            <p:nvPr/>
          </p:nvSpPr>
          <p:spPr bwMode="auto">
            <a:xfrm>
              <a:off x="1140" y="2951"/>
              <a:ext cx="332" cy="208"/>
            </a:xfrm>
            <a:prstGeom prst="rect">
              <a:avLst/>
            </a:prstGeom>
            <a:solidFill>
              <a:schemeClr val="bg1"/>
            </a:solidFill>
            <a:ln w="19050">
              <a:solidFill>
                <a:schemeClr val="tx1"/>
              </a:solidFill>
              <a:miter lim="800000"/>
              <a:headEnd/>
              <a:tailEnd/>
            </a:ln>
          </p:spPr>
          <p:txBody>
            <a:bodyPr wrap="none" anchor="ctr"/>
            <a:lstStyle/>
            <a:p>
              <a:pPr algn="ctr"/>
              <a:r>
                <a:rPr lang="en-US" sz="2800" b="1" baseline="-5000">
                  <a:sym typeface="Wingdings 3" pitchFamily="18" charset="2"/>
                </a:rPr>
                <a:t></a:t>
              </a:r>
              <a:r>
                <a:rPr lang="en-US" b="1"/>
                <a:t>B</a:t>
              </a:r>
            </a:p>
          </p:txBody>
        </p:sp>
        <p:sp>
          <p:nvSpPr>
            <p:cNvPr id="62501" name="Rectangle 29"/>
            <p:cNvSpPr>
              <a:spLocks noChangeArrowheads="1"/>
            </p:cNvSpPr>
            <p:nvPr/>
          </p:nvSpPr>
          <p:spPr bwMode="auto">
            <a:xfrm>
              <a:off x="1140" y="3159"/>
              <a:ext cx="332" cy="208"/>
            </a:xfrm>
            <a:prstGeom prst="rect">
              <a:avLst/>
            </a:prstGeom>
            <a:solidFill>
              <a:schemeClr val="bg1"/>
            </a:solidFill>
            <a:ln w="19050">
              <a:solidFill>
                <a:schemeClr val="tx1"/>
              </a:solidFill>
              <a:miter lim="800000"/>
              <a:headEnd/>
              <a:tailEnd/>
            </a:ln>
          </p:spPr>
          <p:txBody>
            <a:bodyPr wrap="none" anchor="ctr"/>
            <a:lstStyle/>
            <a:p>
              <a:pPr algn="ctr"/>
              <a:r>
                <a:rPr lang="en-US" sz="2800" b="1" baseline="-5000">
                  <a:sym typeface="Wingdings 3" pitchFamily="18" charset="2"/>
                </a:rPr>
                <a:t></a:t>
              </a:r>
              <a:r>
                <a:rPr lang="en-US" b="1"/>
                <a:t>C</a:t>
              </a:r>
            </a:p>
          </p:txBody>
        </p:sp>
        <p:sp>
          <p:nvSpPr>
            <p:cNvPr id="62502" name="Text Box 30"/>
            <p:cNvSpPr txBox="1">
              <a:spLocks noChangeArrowheads="1"/>
            </p:cNvSpPr>
            <p:nvPr/>
          </p:nvSpPr>
          <p:spPr bwMode="auto">
            <a:xfrm>
              <a:off x="1039" y="3763"/>
              <a:ext cx="536" cy="212"/>
            </a:xfrm>
            <a:prstGeom prst="rect">
              <a:avLst/>
            </a:prstGeom>
            <a:noFill/>
            <a:ln w="12700">
              <a:noFill/>
              <a:miter lim="800000"/>
              <a:headEnd/>
              <a:tailEnd/>
            </a:ln>
          </p:spPr>
          <p:txBody>
            <a:bodyPr wrap="none">
              <a:spAutoFit/>
            </a:bodyPr>
            <a:lstStyle/>
            <a:p>
              <a:pPr algn="ctr"/>
              <a:r>
                <a:rPr lang="en-US" b="1"/>
                <a:t>Snap 1</a:t>
              </a:r>
              <a:endParaRPr lang="en-US" sz="1800" b="1"/>
            </a:p>
          </p:txBody>
        </p:sp>
        <p:sp>
          <p:nvSpPr>
            <p:cNvPr id="62503" name="Rectangle 31"/>
            <p:cNvSpPr>
              <a:spLocks noChangeArrowheads="1"/>
            </p:cNvSpPr>
            <p:nvPr/>
          </p:nvSpPr>
          <p:spPr bwMode="auto">
            <a:xfrm>
              <a:off x="1139" y="3368"/>
              <a:ext cx="334" cy="340"/>
            </a:xfrm>
            <a:prstGeom prst="rect">
              <a:avLst/>
            </a:prstGeom>
            <a:solidFill>
              <a:schemeClr val="bg1"/>
            </a:solidFill>
            <a:ln w="19050" cap="rnd">
              <a:solidFill>
                <a:schemeClr val="tx1"/>
              </a:solidFill>
              <a:prstDash val="sysDot"/>
              <a:miter lim="800000"/>
              <a:headEnd/>
              <a:tailEnd/>
            </a:ln>
          </p:spPr>
          <p:txBody>
            <a:bodyPr wrap="none" anchor="ctr"/>
            <a:lstStyle/>
            <a:p>
              <a:pPr algn="ctr">
                <a:lnSpc>
                  <a:spcPct val="75000"/>
                </a:lnSpc>
              </a:pPr>
              <a:r>
                <a:rPr lang="en-US" sz="2000" b="1" baseline="-15000">
                  <a:sym typeface="Wingdings 3" pitchFamily="18" charset="2"/>
                </a:rPr>
                <a:t></a:t>
              </a:r>
              <a:r>
                <a:rPr lang="en-US" b="1">
                  <a:sym typeface="Wingdings 3" pitchFamily="18" charset="2"/>
                </a:rPr>
                <a:t/>
              </a:r>
              <a:br>
                <a:rPr lang="en-US" b="1">
                  <a:sym typeface="Wingdings 3" pitchFamily="18" charset="2"/>
                </a:rPr>
              </a:br>
              <a:r>
                <a:rPr lang="en-US" sz="1200" b="1"/>
                <a:t>copy</a:t>
              </a:r>
              <a:br>
                <a:rPr lang="en-US" sz="1200" b="1"/>
              </a:br>
              <a:r>
                <a:rPr lang="en-US" sz="1200" b="1"/>
                <a:t>out 1</a:t>
              </a:r>
            </a:p>
          </p:txBody>
        </p:sp>
      </p:grpSp>
      <p:sp>
        <p:nvSpPr>
          <p:cNvPr id="62483" name="Rectangle 32"/>
          <p:cNvSpPr>
            <a:spLocks noChangeArrowheads="1"/>
          </p:cNvSpPr>
          <p:nvPr/>
        </p:nvSpPr>
        <p:spPr bwMode="auto">
          <a:xfrm>
            <a:off x="5181600" y="1627188"/>
            <a:ext cx="3975100" cy="830997"/>
          </a:xfrm>
          <a:prstGeom prst="rect">
            <a:avLst/>
          </a:prstGeom>
          <a:noFill/>
          <a:ln w="9525">
            <a:noFill/>
            <a:miter lim="800000"/>
            <a:headEnd/>
            <a:tailEnd/>
          </a:ln>
        </p:spPr>
        <p:txBody>
          <a:bodyPr>
            <a:spAutoFit/>
          </a:bodyPr>
          <a:lstStyle/>
          <a:p>
            <a:pPr marL="342900" indent="-342900">
              <a:spcBef>
                <a:spcPct val="20000"/>
              </a:spcBef>
              <a:buClr>
                <a:schemeClr val="accent2"/>
              </a:buClr>
              <a:buFont typeface="Wingdings 2" pitchFamily="18" charset="2"/>
              <a:buChar char="¡"/>
            </a:pPr>
            <a:r>
              <a:rPr lang="en-US" sz="2400" dirty="0" smtClean="0"/>
              <a:t>Continua </a:t>
            </a:r>
            <a:r>
              <a:rPr lang="en-US" sz="2400" dirty="0" err="1" smtClean="0"/>
              <a:t>escrevendo</a:t>
            </a:r>
            <a:r>
              <a:rPr lang="en-US" sz="2400" dirty="0" smtClean="0"/>
              <a:t> dados</a:t>
            </a:r>
            <a:endParaRPr lang="en-US" sz="2400" dirty="0"/>
          </a:p>
        </p:txBody>
      </p:sp>
      <p:sp>
        <p:nvSpPr>
          <p:cNvPr id="62484" name="Rectangle 33"/>
          <p:cNvSpPr>
            <a:spLocks noChangeArrowheads="1"/>
          </p:cNvSpPr>
          <p:nvPr/>
        </p:nvSpPr>
        <p:spPr bwMode="auto">
          <a:xfrm>
            <a:off x="5181600" y="2438400"/>
            <a:ext cx="3975100" cy="1206484"/>
          </a:xfrm>
          <a:prstGeom prst="rect">
            <a:avLst/>
          </a:prstGeom>
          <a:noFill/>
          <a:ln w="9525">
            <a:noFill/>
            <a:miter lim="800000"/>
            <a:headEnd/>
            <a:tailEnd/>
          </a:ln>
        </p:spPr>
        <p:txBody>
          <a:bodyPr>
            <a:spAutoFit/>
          </a:bodyPr>
          <a:lstStyle/>
          <a:p>
            <a:pPr marL="342900" indent="-342900">
              <a:spcBef>
                <a:spcPct val="20000"/>
              </a:spcBef>
              <a:buClr>
                <a:schemeClr val="accent2"/>
              </a:buClr>
              <a:buFont typeface="Wingdings 2" pitchFamily="18" charset="2"/>
              <a:buChar char="¡"/>
            </a:pPr>
            <a:r>
              <a:rPr lang="en-US" sz="2400" dirty="0" err="1" smtClean="0"/>
              <a:t>Cria</a:t>
            </a:r>
            <a:r>
              <a:rPr lang="en-US" sz="2400" dirty="0" smtClean="0"/>
              <a:t> snapshot </a:t>
            </a:r>
            <a:r>
              <a:rPr lang="en-US" sz="2400" dirty="0"/>
              <a:t>2:</a:t>
            </a:r>
          </a:p>
          <a:p>
            <a:pPr marL="682625" lvl="1" indent="-225425">
              <a:spcBef>
                <a:spcPct val="20000"/>
              </a:spcBef>
              <a:buFont typeface="Arial" pitchFamily="34" charset="0"/>
              <a:buChar char="–"/>
            </a:pPr>
            <a:r>
              <a:rPr lang="en-US" sz="2200" dirty="0" err="1" smtClean="0"/>
              <a:t>Cria</a:t>
            </a:r>
            <a:r>
              <a:rPr lang="en-US" sz="2200" dirty="0" smtClean="0"/>
              <a:t> </a:t>
            </a:r>
            <a:r>
              <a:rPr lang="en-US" sz="2200" dirty="0" err="1" smtClean="0"/>
              <a:t>cópia</a:t>
            </a:r>
            <a:r>
              <a:rPr lang="en-US" sz="2200" dirty="0" smtClean="0"/>
              <a:t> </a:t>
            </a:r>
            <a:r>
              <a:rPr lang="en-US" sz="2200" dirty="0" err="1" smtClean="0"/>
              <a:t>na</a:t>
            </a:r>
            <a:r>
              <a:rPr lang="en-US" sz="2200" dirty="0" smtClean="0"/>
              <a:t> </a:t>
            </a:r>
            <a:r>
              <a:rPr lang="en-US" sz="2200" dirty="0" err="1" smtClean="0"/>
              <a:t>região</a:t>
            </a:r>
            <a:r>
              <a:rPr lang="en-US" sz="2200" dirty="0" smtClean="0"/>
              <a:t> </a:t>
            </a:r>
            <a:r>
              <a:rPr lang="en-US" sz="2200" dirty="0" err="1" smtClean="0"/>
              <a:t>fora</a:t>
            </a:r>
            <a:r>
              <a:rPr lang="en-US" sz="2200" dirty="0" smtClean="0"/>
              <a:t> 2</a:t>
            </a:r>
            <a:endParaRPr lang="en-US" sz="2200" dirty="0"/>
          </a:p>
        </p:txBody>
      </p:sp>
      <p:grpSp>
        <p:nvGrpSpPr>
          <p:cNvPr id="5" name="Group 34"/>
          <p:cNvGrpSpPr>
            <a:grpSpLocks/>
          </p:cNvGrpSpPr>
          <p:nvPr/>
        </p:nvGrpSpPr>
        <p:grpSpPr bwMode="auto">
          <a:xfrm>
            <a:off x="3730625" y="4032250"/>
            <a:ext cx="1176338" cy="782638"/>
            <a:chOff x="2350" y="2540"/>
            <a:chExt cx="741" cy="493"/>
          </a:xfrm>
        </p:grpSpPr>
        <p:sp>
          <p:nvSpPr>
            <p:cNvPr id="62496" name="Rectangle 35"/>
            <p:cNvSpPr>
              <a:spLocks noChangeArrowheads="1"/>
            </p:cNvSpPr>
            <p:nvPr/>
          </p:nvSpPr>
          <p:spPr bwMode="auto">
            <a:xfrm>
              <a:off x="2350" y="2540"/>
              <a:ext cx="334" cy="493"/>
            </a:xfrm>
            <a:prstGeom prst="rect">
              <a:avLst/>
            </a:prstGeom>
            <a:solidFill>
              <a:schemeClr val="bg1"/>
            </a:solidFill>
            <a:ln w="19050" cap="rnd">
              <a:solidFill>
                <a:schemeClr val="tx1"/>
              </a:solidFill>
              <a:prstDash val="sysDot"/>
              <a:miter lim="800000"/>
              <a:headEnd/>
              <a:tailEnd/>
            </a:ln>
          </p:spPr>
          <p:txBody>
            <a:bodyPr wrap="none" anchor="ctr"/>
            <a:lstStyle/>
            <a:p>
              <a:endParaRPr lang="en-US"/>
            </a:p>
          </p:txBody>
        </p:sp>
        <p:sp>
          <p:nvSpPr>
            <p:cNvPr id="62497" name="Text Box 36"/>
            <p:cNvSpPr txBox="1">
              <a:spLocks noChangeArrowheads="1"/>
            </p:cNvSpPr>
            <p:nvPr/>
          </p:nvSpPr>
          <p:spPr bwMode="auto">
            <a:xfrm>
              <a:off x="2689" y="2628"/>
              <a:ext cx="402" cy="326"/>
            </a:xfrm>
            <a:prstGeom prst="rect">
              <a:avLst/>
            </a:prstGeom>
            <a:noFill/>
            <a:ln w="12700">
              <a:noFill/>
              <a:miter lim="800000"/>
              <a:headEnd/>
              <a:tailEnd/>
            </a:ln>
          </p:spPr>
          <p:txBody>
            <a:bodyPr wrap="none">
              <a:spAutoFit/>
            </a:bodyPr>
            <a:lstStyle/>
            <a:p>
              <a:r>
                <a:rPr lang="en-US" sz="1400" b="1"/>
                <a:t>Copy</a:t>
              </a:r>
              <a:br>
                <a:rPr lang="en-US" sz="1400" b="1"/>
              </a:br>
              <a:r>
                <a:rPr lang="en-US" sz="1400" b="1"/>
                <a:t>Out 2</a:t>
              </a:r>
            </a:p>
          </p:txBody>
        </p:sp>
      </p:grpSp>
      <p:sp>
        <p:nvSpPr>
          <p:cNvPr id="62486" name="Rectangle 37"/>
          <p:cNvSpPr>
            <a:spLocks noChangeArrowheads="1"/>
          </p:cNvSpPr>
          <p:nvPr/>
        </p:nvSpPr>
        <p:spPr bwMode="auto">
          <a:xfrm>
            <a:off x="3730625" y="2568575"/>
            <a:ext cx="530225" cy="330200"/>
          </a:xfrm>
          <a:prstGeom prst="rect">
            <a:avLst/>
          </a:prstGeom>
          <a:solidFill>
            <a:srgbClr val="E7D5A3"/>
          </a:solidFill>
          <a:ln w="19050">
            <a:solidFill>
              <a:schemeClr val="tx1"/>
            </a:solidFill>
            <a:miter lim="800000"/>
            <a:headEnd/>
            <a:tailEnd/>
          </a:ln>
        </p:spPr>
        <p:txBody>
          <a:bodyPr wrap="none" anchor="ctr"/>
          <a:lstStyle/>
          <a:p>
            <a:pPr algn="ctr"/>
            <a:r>
              <a:rPr lang="en-US" b="1"/>
              <a:t>B1</a:t>
            </a:r>
          </a:p>
        </p:txBody>
      </p:sp>
      <p:sp>
        <p:nvSpPr>
          <p:cNvPr id="890918" name="Rectangle 38"/>
          <p:cNvSpPr>
            <a:spLocks noChangeArrowheads="1"/>
          </p:cNvSpPr>
          <p:nvPr/>
        </p:nvSpPr>
        <p:spPr bwMode="auto">
          <a:xfrm>
            <a:off x="5181600" y="3581400"/>
            <a:ext cx="3975100" cy="1107996"/>
          </a:xfrm>
          <a:prstGeom prst="rect">
            <a:avLst/>
          </a:prstGeom>
          <a:noFill/>
          <a:ln w="9525">
            <a:noFill/>
            <a:miter lim="800000"/>
            <a:headEnd/>
            <a:tailEnd/>
          </a:ln>
        </p:spPr>
        <p:txBody>
          <a:bodyPr>
            <a:spAutoFit/>
          </a:bodyPr>
          <a:lstStyle/>
          <a:p>
            <a:pPr marL="682625" lvl="1" indent="-225425">
              <a:spcBef>
                <a:spcPct val="20000"/>
              </a:spcBef>
              <a:buFont typeface="Arial" pitchFamily="34" charset="0"/>
              <a:buChar char="–"/>
            </a:pPr>
            <a:r>
              <a:rPr lang="en-US" sz="2200" dirty="0" err="1" smtClean="0"/>
              <a:t>Cria</a:t>
            </a:r>
            <a:r>
              <a:rPr lang="en-US" sz="2200" dirty="0" smtClean="0"/>
              <a:t> </a:t>
            </a:r>
            <a:r>
              <a:rPr lang="en-US" sz="2200" dirty="0" err="1" smtClean="0"/>
              <a:t>ponteiros</a:t>
            </a:r>
            <a:r>
              <a:rPr lang="en-US" sz="2200" dirty="0" smtClean="0"/>
              <a:t> </a:t>
            </a:r>
            <a:r>
              <a:rPr lang="en-US" sz="2200" dirty="0" err="1" smtClean="0"/>
              <a:t>para</a:t>
            </a:r>
            <a:r>
              <a:rPr lang="en-US" sz="2200" dirty="0" smtClean="0"/>
              <a:t> </a:t>
            </a:r>
            <a:r>
              <a:rPr lang="en-US" sz="2200" dirty="0" err="1" smtClean="0"/>
              <a:t>os</a:t>
            </a:r>
            <a:r>
              <a:rPr lang="en-US" sz="2200" dirty="0" smtClean="0"/>
              <a:t> </a:t>
            </a:r>
            <a:r>
              <a:rPr lang="en-US" sz="2200" dirty="0" err="1" smtClean="0"/>
              <a:t>blocos</a:t>
            </a:r>
            <a:r>
              <a:rPr lang="en-US" sz="2200" dirty="0" smtClean="0"/>
              <a:t> </a:t>
            </a:r>
            <a:r>
              <a:rPr lang="en-US" sz="2200" dirty="0" err="1" smtClean="0"/>
              <a:t>antigos</a:t>
            </a:r>
            <a:r>
              <a:rPr lang="en-US" sz="2200" dirty="0" smtClean="0"/>
              <a:t> e </a:t>
            </a:r>
            <a:r>
              <a:rPr lang="en-US" sz="2200" dirty="0" err="1" smtClean="0"/>
              <a:t>cópia</a:t>
            </a:r>
            <a:r>
              <a:rPr lang="en-US" sz="2200" dirty="0" smtClean="0"/>
              <a:t> </a:t>
            </a:r>
            <a:r>
              <a:rPr lang="en-US" sz="2200" dirty="0" err="1" smtClean="0"/>
              <a:t>fora</a:t>
            </a:r>
            <a:r>
              <a:rPr lang="en-US" sz="2200" dirty="0" smtClean="0"/>
              <a:t> 2</a:t>
            </a:r>
            <a:endParaRPr lang="en-US" sz="2200" dirty="0"/>
          </a:p>
        </p:txBody>
      </p:sp>
      <p:sp>
        <p:nvSpPr>
          <p:cNvPr id="62488" name="Rectangle 39"/>
          <p:cNvSpPr>
            <a:spLocks noChangeArrowheads="1"/>
          </p:cNvSpPr>
          <p:nvPr/>
        </p:nvSpPr>
        <p:spPr bwMode="auto">
          <a:xfrm>
            <a:off x="3730625" y="3287713"/>
            <a:ext cx="530225" cy="330200"/>
          </a:xfrm>
          <a:prstGeom prst="rect">
            <a:avLst/>
          </a:prstGeom>
          <a:solidFill>
            <a:schemeClr val="bg1"/>
          </a:solidFill>
          <a:ln w="19050">
            <a:solidFill>
              <a:schemeClr val="tx1"/>
            </a:solidFill>
            <a:miter lim="800000"/>
            <a:headEnd/>
            <a:tailEnd/>
          </a:ln>
        </p:spPr>
        <p:txBody>
          <a:bodyPr wrap="none" anchor="ctr"/>
          <a:lstStyle/>
          <a:p>
            <a:pPr algn="ctr"/>
            <a:r>
              <a:rPr lang="en-US" b="1"/>
              <a:t>B</a:t>
            </a:r>
          </a:p>
        </p:txBody>
      </p:sp>
      <p:grpSp>
        <p:nvGrpSpPr>
          <p:cNvPr id="6" name="Group 40"/>
          <p:cNvGrpSpPr>
            <a:grpSpLocks/>
          </p:cNvGrpSpPr>
          <p:nvPr/>
        </p:nvGrpSpPr>
        <p:grpSpPr bwMode="auto">
          <a:xfrm>
            <a:off x="1649413" y="4354513"/>
            <a:ext cx="850900" cy="1955800"/>
            <a:chOff x="1673" y="2743"/>
            <a:chExt cx="536" cy="1232"/>
          </a:xfrm>
        </p:grpSpPr>
        <p:sp>
          <p:nvSpPr>
            <p:cNvPr id="62491" name="Rectangle 41"/>
            <p:cNvSpPr>
              <a:spLocks noChangeArrowheads="1"/>
            </p:cNvSpPr>
            <p:nvPr/>
          </p:nvSpPr>
          <p:spPr bwMode="auto">
            <a:xfrm>
              <a:off x="1774" y="2743"/>
              <a:ext cx="332" cy="208"/>
            </a:xfrm>
            <a:prstGeom prst="rect">
              <a:avLst/>
            </a:prstGeom>
            <a:solidFill>
              <a:schemeClr val="bg1"/>
            </a:solidFill>
            <a:ln w="19050">
              <a:solidFill>
                <a:schemeClr val="tx1"/>
              </a:solidFill>
              <a:miter lim="800000"/>
              <a:headEnd/>
              <a:tailEnd/>
            </a:ln>
          </p:spPr>
          <p:txBody>
            <a:bodyPr wrap="none" anchor="ctr"/>
            <a:lstStyle/>
            <a:p>
              <a:pPr algn="ctr"/>
              <a:r>
                <a:rPr lang="en-US" sz="2800" b="1" baseline="-5000">
                  <a:sym typeface="Wingdings 3" pitchFamily="18" charset="2"/>
                </a:rPr>
                <a:t></a:t>
              </a:r>
              <a:r>
                <a:rPr lang="en-US" b="1"/>
                <a:t>A</a:t>
              </a:r>
            </a:p>
          </p:txBody>
        </p:sp>
        <p:sp>
          <p:nvSpPr>
            <p:cNvPr id="62492" name="Rectangle 42"/>
            <p:cNvSpPr>
              <a:spLocks noChangeArrowheads="1"/>
            </p:cNvSpPr>
            <p:nvPr/>
          </p:nvSpPr>
          <p:spPr bwMode="auto">
            <a:xfrm>
              <a:off x="1774" y="2951"/>
              <a:ext cx="332" cy="208"/>
            </a:xfrm>
            <a:prstGeom prst="rect">
              <a:avLst/>
            </a:prstGeom>
            <a:solidFill>
              <a:schemeClr val="bg1"/>
            </a:solidFill>
            <a:ln w="19050">
              <a:solidFill>
                <a:schemeClr val="tx1"/>
              </a:solidFill>
              <a:miter lim="800000"/>
              <a:headEnd/>
              <a:tailEnd/>
            </a:ln>
          </p:spPr>
          <p:txBody>
            <a:bodyPr wrap="none" anchor="ctr"/>
            <a:lstStyle/>
            <a:p>
              <a:pPr algn="ctr"/>
              <a:r>
                <a:rPr lang="en-US" sz="2800" b="1" baseline="-5000">
                  <a:sym typeface="Wingdings 3" pitchFamily="18" charset="2"/>
                </a:rPr>
                <a:t></a:t>
              </a:r>
              <a:r>
                <a:rPr lang="en-US" b="1"/>
                <a:t>B1</a:t>
              </a:r>
            </a:p>
          </p:txBody>
        </p:sp>
        <p:sp>
          <p:nvSpPr>
            <p:cNvPr id="62493" name="Rectangle 43"/>
            <p:cNvSpPr>
              <a:spLocks noChangeArrowheads="1"/>
            </p:cNvSpPr>
            <p:nvPr/>
          </p:nvSpPr>
          <p:spPr bwMode="auto">
            <a:xfrm>
              <a:off x="1774" y="3159"/>
              <a:ext cx="332" cy="208"/>
            </a:xfrm>
            <a:prstGeom prst="rect">
              <a:avLst/>
            </a:prstGeom>
            <a:solidFill>
              <a:schemeClr val="bg1"/>
            </a:solidFill>
            <a:ln w="19050">
              <a:solidFill>
                <a:schemeClr val="tx1"/>
              </a:solidFill>
              <a:miter lim="800000"/>
              <a:headEnd/>
              <a:tailEnd/>
            </a:ln>
          </p:spPr>
          <p:txBody>
            <a:bodyPr wrap="none" anchor="ctr"/>
            <a:lstStyle/>
            <a:p>
              <a:pPr algn="ctr"/>
              <a:r>
                <a:rPr lang="en-US" sz="2800" b="1" baseline="-5000">
                  <a:sym typeface="Wingdings 3" pitchFamily="18" charset="2"/>
                </a:rPr>
                <a:t></a:t>
              </a:r>
              <a:r>
                <a:rPr lang="en-US" b="1"/>
                <a:t>C</a:t>
              </a:r>
            </a:p>
          </p:txBody>
        </p:sp>
        <p:sp>
          <p:nvSpPr>
            <p:cNvPr id="62494" name="Text Box 44"/>
            <p:cNvSpPr txBox="1">
              <a:spLocks noChangeArrowheads="1"/>
            </p:cNvSpPr>
            <p:nvPr/>
          </p:nvSpPr>
          <p:spPr bwMode="auto">
            <a:xfrm>
              <a:off x="1673" y="3763"/>
              <a:ext cx="536" cy="212"/>
            </a:xfrm>
            <a:prstGeom prst="rect">
              <a:avLst/>
            </a:prstGeom>
            <a:noFill/>
            <a:ln w="12700">
              <a:noFill/>
              <a:miter lim="800000"/>
              <a:headEnd/>
              <a:tailEnd/>
            </a:ln>
          </p:spPr>
          <p:txBody>
            <a:bodyPr wrap="none">
              <a:spAutoFit/>
            </a:bodyPr>
            <a:lstStyle/>
            <a:p>
              <a:pPr algn="ctr"/>
              <a:r>
                <a:rPr lang="en-US" b="1"/>
                <a:t>Snap 2</a:t>
              </a:r>
              <a:endParaRPr lang="en-US" sz="1800" b="1"/>
            </a:p>
          </p:txBody>
        </p:sp>
        <p:sp>
          <p:nvSpPr>
            <p:cNvPr id="62495" name="Rectangle 45"/>
            <p:cNvSpPr>
              <a:spLocks noChangeArrowheads="1"/>
            </p:cNvSpPr>
            <p:nvPr/>
          </p:nvSpPr>
          <p:spPr bwMode="auto">
            <a:xfrm>
              <a:off x="1773" y="3368"/>
              <a:ext cx="334" cy="340"/>
            </a:xfrm>
            <a:prstGeom prst="rect">
              <a:avLst/>
            </a:prstGeom>
            <a:solidFill>
              <a:schemeClr val="bg1"/>
            </a:solidFill>
            <a:ln w="19050" cap="rnd">
              <a:solidFill>
                <a:schemeClr val="tx1"/>
              </a:solidFill>
              <a:prstDash val="sysDot"/>
              <a:miter lim="800000"/>
              <a:headEnd/>
              <a:tailEnd/>
            </a:ln>
          </p:spPr>
          <p:txBody>
            <a:bodyPr wrap="none" anchor="ctr"/>
            <a:lstStyle/>
            <a:p>
              <a:pPr algn="ctr">
                <a:lnSpc>
                  <a:spcPct val="75000"/>
                </a:lnSpc>
              </a:pPr>
              <a:r>
                <a:rPr lang="en-US" sz="2000" b="1" baseline="-15000">
                  <a:sym typeface="Wingdings 3" pitchFamily="18" charset="2"/>
                </a:rPr>
                <a:t></a:t>
              </a:r>
              <a:r>
                <a:rPr lang="en-US" b="1">
                  <a:sym typeface="Wingdings 3" pitchFamily="18" charset="2"/>
                </a:rPr>
                <a:t/>
              </a:r>
              <a:br>
                <a:rPr lang="en-US" b="1">
                  <a:sym typeface="Wingdings 3" pitchFamily="18" charset="2"/>
                </a:rPr>
              </a:br>
              <a:r>
                <a:rPr lang="en-US" sz="1200" b="1"/>
                <a:t>copy</a:t>
              </a:r>
              <a:br>
                <a:rPr lang="en-US" sz="1200" b="1"/>
              </a:br>
              <a:r>
                <a:rPr lang="en-US" sz="1200" b="1"/>
                <a:t>out 2</a:t>
              </a:r>
            </a:p>
          </p:txBody>
        </p:sp>
      </p:grpSp>
      <p:sp>
        <p:nvSpPr>
          <p:cNvPr id="62490" name="Text Box 46"/>
          <p:cNvSpPr txBox="1">
            <a:spLocks noChangeArrowheads="1"/>
          </p:cNvSpPr>
          <p:nvPr/>
        </p:nvSpPr>
        <p:spPr bwMode="auto">
          <a:xfrm>
            <a:off x="1443038" y="1349375"/>
            <a:ext cx="1263650" cy="641350"/>
          </a:xfrm>
          <a:prstGeom prst="rect">
            <a:avLst/>
          </a:prstGeom>
          <a:noFill/>
          <a:ln w="12700">
            <a:noFill/>
            <a:miter lim="800000"/>
            <a:headEnd/>
            <a:tailEnd/>
          </a:ln>
        </p:spPr>
        <p:txBody>
          <a:bodyPr wrap="none">
            <a:spAutoFit/>
          </a:bodyPr>
          <a:lstStyle/>
          <a:p>
            <a:pPr algn="ctr"/>
            <a:r>
              <a:rPr lang="en-US" sz="1800" b="1"/>
              <a:t>Blocks in </a:t>
            </a:r>
            <a:br>
              <a:rPr lang="en-US" sz="1800" b="1"/>
            </a:br>
            <a:r>
              <a:rPr lang="en-US" sz="1800" b="1"/>
              <a:t>LUN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afterEffect">
                                  <p:stCondLst>
                                    <p:cond delay="500"/>
                                  </p:stCondLst>
                                  <p:childTnLst>
                                    <p:animMotion origin="layout" path="M 3.88889E-6 3.2917E-6 L -0.14532 3.2917E-6 " pathEditMode="relative" rAng="0" ptsTypes="AA">
                                      <p:cBhvr>
                                        <p:cTn id="6" dur="500" fill="hold"/>
                                        <p:tgtEl>
                                          <p:spTgt spid="3"/>
                                        </p:tgtEl>
                                        <p:attrNameLst>
                                          <p:attrName>ppt_x</p:attrName>
                                          <p:attrName>ppt_y</p:attrName>
                                        </p:attrNameLst>
                                      </p:cBhvr>
                                      <p:rCtr x="-73" y="0"/>
                                    </p:animMotion>
                                  </p:childTnLst>
                                </p:cTn>
                              </p:par>
                            </p:childTnLst>
                          </p:cTn>
                        </p:par>
                        <p:par>
                          <p:cTn id="7" fill="hold">
                            <p:stCondLst>
                              <p:cond delay="1000"/>
                            </p:stCondLst>
                            <p:childTnLst>
                              <p:par>
                                <p:cTn id="8" presetID="9" presetClass="emph" presetSubtype="0" nodeType="afterEffect">
                                  <p:stCondLst>
                                    <p:cond delay="0"/>
                                  </p:stCondLst>
                                  <p:childTnLst>
                                    <p:set>
                                      <p:cBhvr rctx="PPT">
                                        <p:cTn id="9" dur="indefinite"/>
                                        <p:tgtEl>
                                          <p:spTgt spid="3"/>
                                        </p:tgtEl>
                                        <p:attrNameLst>
                                          <p:attrName>style.opacity</p:attrName>
                                        </p:attrNameLst>
                                      </p:cBhvr>
                                      <p:to>
                                        <p:strVal val="0.5"/>
                                      </p:to>
                                    </p:set>
                                    <p:animEffect filter="image" prLst="opacity: 0.5">
                                      <p:cBhvr rctx="IE">
                                        <p:cTn id="10" dur="indefinite"/>
                                        <p:tgtEl>
                                          <p:spTgt spid="3"/>
                                        </p:tgtEl>
                                      </p:cBhvr>
                                    </p:animEffect>
                                  </p:childTnLst>
                                </p:cTn>
                              </p:par>
                            </p:childTnLst>
                          </p:cTn>
                        </p:par>
                        <p:par>
                          <p:cTn id="11" fill="hold">
                            <p:stCondLst>
                              <p:cond delay="1000"/>
                            </p:stCondLst>
                            <p:childTnLst>
                              <p:par>
                                <p:cTn id="12" presetID="10" presetClass="entr" presetSubtype="0" fill="hold" nodeType="afterEffect">
                                  <p:stCondLst>
                                    <p:cond delay="50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90918"/>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3"/>
          <p:cNvSpPr>
            <a:spLocks noGrp="1"/>
          </p:cNvSpPr>
          <p:nvPr>
            <p:ph type="sldNum" sz="quarter" idx="10"/>
          </p:nvPr>
        </p:nvSpPr>
        <p:spPr>
          <a:noFill/>
        </p:spPr>
        <p:txBody>
          <a:bodyPr/>
          <a:lstStyle/>
          <a:p>
            <a:fld id="{FF61255D-0ADC-41F0-8EB7-7C56EA716930}" type="slidenum">
              <a:rPr lang="en-US" smtClean="0"/>
              <a:pPr/>
              <a:t>37</a:t>
            </a:fld>
            <a:endParaRPr lang="en-US" smtClean="0"/>
          </a:p>
        </p:txBody>
      </p:sp>
      <p:sp>
        <p:nvSpPr>
          <p:cNvPr id="892930" name="Line 2"/>
          <p:cNvSpPr>
            <a:spLocks noChangeShapeType="1"/>
          </p:cNvSpPr>
          <p:nvPr/>
        </p:nvSpPr>
        <p:spPr bwMode="auto">
          <a:xfrm flipV="1">
            <a:off x="1096963" y="3841750"/>
            <a:ext cx="2505075" cy="1282700"/>
          </a:xfrm>
          <a:prstGeom prst="line">
            <a:avLst/>
          </a:prstGeom>
          <a:noFill/>
          <a:ln w="19050">
            <a:solidFill>
              <a:schemeClr val="hlink"/>
            </a:solidFill>
            <a:round/>
            <a:headEnd/>
            <a:tailEnd type="stealth" w="lg" len="lg"/>
          </a:ln>
        </p:spPr>
        <p:txBody>
          <a:bodyPr wrap="none" anchor="ctr"/>
          <a:lstStyle/>
          <a:p>
            <a:endParaRPr lang="en-US"/>
          </a:p>
        </p:txBody>
      </p:sp>
      <p:grpSp>
        <p:nvGrpSpPr>
          <p:cNvPr id="2" name="Group 3"/>
          <p:cNvGrpSpPr>
            <a:grpSpLocks/>
          </p:cNvGrpSpPr>
          <p:nvPr/>
        </p:nvGrpSpPr>
        <p:grpSpPr bwMode="auto">
          <a:xfrm>
            <a:off x="1649413" y="4354513"/>
            <a:ext cx="850900" cy="1955800"/>
            <a:chOff x="1039" y="2743"/>
            <a:chExt cx="536" cy="1232"/>
          </a:xfrm>
        </p:grpSpPr>
        <p:sp>
          <p:nvSpPr>
            <p:cNvPr id="63541" name="Text Box 4"/>
            <p:cNvSpPr txBox="1">
              <a:spLocks noChangeArrowheads="1"/>
            </p:cNvSpPr>
            <p:nvPr/>
          </p:nvSpPr>
          <p:spPr bwMode="auto">
            <a:xfrm>
              <a:off x="1039" y="3763"/>
              <a:ext cx="536" cy="212"/>
            </a:xfrm>
            <a:prstGeom prst="rect">
              <a:avLst/>
            </a:prstGeom>
            <a:noFill/>
            <a:ln w="12700">
              <a:noFill/>
              <a:miter lim="800000"/>
              <a:headEnd/>
              <a:tailEnd/>
            </a:ln>
          </p:spPr>
          <p:txBody>
            <a:bodyPr wrap="none">
              <a:spAutoFit/>
            </a:bodyPr>
            <a:lstStyle/>
            <a:p>
              <a:pPr algn="ctr"/>
              <a:r>
                <a:rPr lang="en-US" b="1"/>
                <a:t>Snap 2</a:t>
              </a:r>
              <a:endParaRPr lang="en-US" sz="1800" b="1"/>
            </a:p>
          </p:txBody>
        </p:sp>
        <p:grpSp>
          <p:nvGrpSpPr>
            <p:cNvPr id="3" name="Group 5"/>
            <p:cNvGrpSpPr>
              <a:grpSpLocks/>
            </p:cNvGrpSpPr>
            <p:nvPr/>
          </p:nvGrpSpPr>
          <p:grpSpPr bwMode="auto">
            <a:xfrm>
              <a:off x="1139" y="2743"/>
              <a:ext cx="334" cy="965"/>
              <a:chOff x="1139" y="2743"/>
              <a:chExt cx="334" cy="965"/>
            </a:xfrm>
          </p:grpSpPr>
          <p:sp>
            <p:nvSpPr>
              <p:cNvPr id="63547" name="Rectangle 6"/>
              <p:cNvSpPr>
                <a:spLocks noChangeArrowheads="1"/>
              </p:cNvSpPr>
              <p:nvPr/>
            </p:nvSpPr>
            <p:spPr bwMode="auto">
              <a:xfrm>
                <a:off x="1140" y="2743"/>
                <a:ext cx="332" cy="208"/>
              </a:xfrm>
              <a:prstGeom prst="rect">
                <a:avLst/>
              </a:prstGeom>
              <a:solidFill>
                <a:schemeClr val="bg1"/>
              </a:solidFill>
              <a:ln w="19050">
                <a:solidFill>
                  <a:schemeClr val="tx1"/>
                </a:solidFill>
                <a:miter lim="800000"/>
                <a:headEnd/>
                <a:tailEnd/>
              </a:ln>
            </p:spPr>
            <p:txBody>
              <a:bodyPr wrap="none" anchor="ctr"/>
              <a:lstStyle/>
              <a:p>
                <a:pPr algn="ctr"/>
                <a:r>
                  <a:rPr lang="en-US" sz="2800" b="1" baseline="-5000">
                    <a:sym typeface="Wingdings 3" pitchFamily="18" charset="2"/>
                  </a:rPr>
                  <a:t></a:t>
                </a:r>
                <a:r>
                  <a:rPr lang="en-US" b="1"/>
                  <a:t>A</a:t>
                </a:r>
              </a:p>
            </p:txBody>
          </p:sp>
          <p:sp>
            <p:nvSpPr>
              <p:cNvPr id="63548" name="Rectangle 7"/>
              <p:cNvSpPr>
                <a:spLocks noChangeArrowheads="1"/>
              </p:cNvSpPr>
              <p:nvPr/>
            </p:nvSpPr>
            <p:spPr bwMode="auto">
              <a:xfrm>
                <a:off x="1140" y="2951"/>
                <a:ext cx="332" cy="208"/>
              </a:xfrm>
              <a:prstGeom prst="rect">
                <a:avLst/>
              </a:prstGeom>
              <a:solidFill>
                <a:schemeClr val="bg1"/>
              </a:solidFill>
              <a:ln w="19050">
                <a:solidFill>
                  <a:schemeClr val="tx1"/>
                </a:solidFill>
                <a:miter lim="800000"/>
                <a:headEnd/>
                <a:tailEnd/>
              </a:ln>
            </p:spPr>
            <p:txBody>
              <a:bodyPr wrap="none" anchor="ctr"/>
              <a:lstStyle/>
              <a:p>
                <a:pPr algn="ctr"/>
                <a:r>
                  <a:rPr lang="en-US" sz="2800" b="1" baseline="-5000">
                    <a:sym typeface="Wingdings 3" pitchFamily="18" charset="2"/>
                  </a:rPr>
                  <a:t></a:t>
                </a:r>
                <a:r>
                  <a:rPr lang="en-US" b="1"/>
                  <a:t>B</a:t>
                </a:r>
              </a:p>
            </p:txBody>
          </p:sp>
          <p:sp>
            <p:nvSpPr>
              <p:cNvPr id="63549" name="Rectangle 8"/>
              <p:cNvSpPr>
                <a:spLocks noChangeArrowheads="1"/>
              </p:cNvSpPr>
              <p:nvPr/>
            </p:nvSpPr>
            <p:spPr bwMode="auto">
              <a:xfrm>
                <a:off x="1140" y="3159"/>
                <a:ext cx="332" cy="208"/>
              </a:xfrm>
              <a:prstGeom prst="rect">
                <a:avLst/>
              </a:prstGeom>
              <a:solidFill>
                <a:schemeClr val="bg1"/>
              </a:solidFill>
              <a:ln w="19050">
                <a:solidFill>
                  <a:schemeClr val="tx1"/>
                </a:solidFill>
                <a:miter lim="800000"/>
                <a:headEnd/>
                <a:tailEnd/>
              </a:ln>
            </p:spPr>
            <p:txBody>
              <a:bodyPr wrap="none" anchor="ctr"/>
              <a:lstStyle/>
              <a:p>
                <a:pPr algn="ctr"/>
                <a:r>
                  <a:rPr lang="en-US" sz="2800" b="1" baseline="-5000">
                    <a:sym typeface="Wingdings 3" pitchFamily="18" charset="2"/>
                  </a:rPr>
                  <a:t></a:t>
                </a:r>
                <a:r>
                  <a:rPr lang="en-US" b="1"/>
                  <a:t>C</a:t>
                </a:r>
              </a:p>
            </p:txBody>
          </p:sp>
          <p:sp>
            <p:nvSpPr>
              <p:cNvPr id="63550" name="Rectangle 9"/>
              <p:cNvSpPr>
                <a:spLocks noChangeArrowheads="1"/>
              </p:cNvSpPr>
              <p:nvPr/>
            </p:nvSpPr>
            <p:spPr bwMode="auto">
              <a:xfrm>
                <a:off x="1139" y="3368"/>
                <a:ext cx="334" cy="340"/>
              </a:xfrm>
              <a:prstGeom prst="rect">
                <a:avLst/>
              </a:prstGeom>
              <a:solidFill>
                <a:schemeClr val="bg1"/>
              </a:solidFill>
              <a:ln w="19050" cap="rnd">
                <a:solidFill>
                  <a:schemeClr val="tx1"/>
                </a:solidFill>
                <a:prstDash val="sysDot"/>
                <a:miter lim="800000"/>
                <a:headEnd/>
                <a:tailEnd/>
              </a:ln>
            </p:spPr>
            <p:txBody>
              <a:bodyPr wrap="none" anchor="ctr"/>
              <a:lstStyle/>
              <a:p>
                <a:endParaRPr lang="en-US"/>
              </a:p>
            </p:txBody>
          </p:sp>
        </p:grpSp>
        <p:sp>
          <p:nvSpPr>
            <p:cNvPr id="63543" name="Rectangle 10"/>
            <p:cNvSpPr>
              <a:spLocks noChangeArrowheads="1"/>
            </p:cNvSpPr>
            <p:nvPr/>
          </p:nvSpPr>
          <p:spPr bwMode="auto">
            <a:xfrm>
              <a:off x="1140" y="2743"/>
              <a:ext cx="332" cy="208"/>
            </a:xfrm>
            <a:prstGeom prst="rect">
              <a:avLst/>
            </a:prstGeom>
            <a:solidFill>
              <a:schemeClr val="bg1"/>
            </a:solidFill>
            <a:ln w="19050">
              <a:solidFill>
                <a:schemeClr val="tx1"/>
              </a:solidFill>
              <a:miter lim="800000"/>
              <a:headEnd/>
              <a:tailEnd/>
            </a:ln>
          </p:spPr>
          <p:txBody>
            <a:bodyPr wrap="none" anchor="ctr"/>
            <a:lstStyle/>
            <a:p>
              <a:pPr algn="ctr"/>
              <a:r>
                <a:rPr lang="en-US" sz="2800" b="1" baseline="-5000">
                  <a:sym typeface="Wingdings 3" pitchFamily="18" charset="2"/>
                </a:rPr>
                <a:t></a:t>
              </a:r>
              <a:r>
                <a:rPr lang="en-US" b="1"/>
                <a:t>A</a:t>
              </a:r>
            </a:p>
          </p:txBody>
        </p:sp>
        <p:sp>
          <p:nvSpPr>
            <p:cNvPr id="63544" name="Rectangle 11"/>
            <p:cNvSpPr>
              <a:spLocks noChangeArrowheads="1"/>
            </p:cNvSpPr>
            <p:nvPr/>
          </p:nvSpPr>
          <p:spPr bwMode="auto">
            <a:xfrm>
              <a:off x="1140" y="2951"/>
              <a:ext cx="332" cy="208"/>
            </a:xfrm>
            <a:prstGeom prst="rect">
              <a:avLst/>
            </a:prstGeom>
            <a:solidFill>
              <a:schemeClr val="bg1"/>
            </a:solidFill>
            <a:ln w="19050">
              <a:solidFill>
                <a:schemeClr val="tx1"/>
              </a:solidFill>
              <a:miter lim="800000"/>
              <a:headEnd/>
              <a:tailEnd/>
            </a:ln>
          </p:spPr>
          <p:txBody>
            <a:bodyPr wrap="none" anchor="ctr"/>
            <a:lstStyle/>
            <a:p>
              <a:pPr algn="ctr"/>
              <a:r>
                <a:rPr lang="en-US" sz="2800" b="1" baseline="-5000">
                  <a:sym typeface="Wingdings 3" pitchFamily="18" charset="2"/>
                </a:rPr>
                <a:t></a:t>
              </a:r>
              <a:r>
                <a:rPr lang="en-US" b="1"/>
                <a:t>B1</a:t>
              </a:r>
            </a:p>
          </p:txBody>
        </p:sp>
        <p:sp>
          <p:nvSpPr>
            <p:cNvPr id="63545" name="Rectangle 12"/>
            <p:cNvSpPr>
              <a:spLocks noChangeArrowheads="1"/>
            </p:cNvSpPr>
            <p:nvPr/>
          </p:nvSpPr>
          <p:spPr bwMode="auto">
            <a:xfrm>
              <a:off x="1140" y="3159"/>
              <a:ext cx="332" cy="208"/>
            </a:xfrm>
            <a:prstGeom prst="rect">
              <a:avLst/>
            </a:prstGeom>
            <a:solidFill>
              <a:schemeClr val="bg1"/>
            </a:solidFill>
            <a:ln w="19050">
              <a:solidFill>
                <a:schemeClr val="tx1"/>
              </a:solidFill>
              <a:miter lim="800000"/>
              <a:headEnd/>
              <a:tailEnd/>
            </a:ln>
          </p:spPr>
          <p:txBody>
            <a:bodyPr wrap="none" anchor="ctr"/>
            <a:lstStyle/>
            <a:p>
              <a:pPr algn="ctr"/>
              <a:r>
                <a:rPr lang="en-US" sz="2800" b="1" baseline="-5000">
                  <a:sym typeface="Wingdings 3" pitchFamily="18" charset="2"/>
                </a:rPr>
                <a:t></a:t>
              </a:r>
              <a:r>
                <a:rPr lang="en-US" b="1"/>
                <a:t>C</a:t>
              </a:r>
            </a:p>
          </p:txBody>
        </p:sp>
        <p:sp>
          <p:nvSpPr>
            <p:cNvPr id="63546" name="Rectangle 13"/>
            <p:cNvSpPr>
              <a:spLocks noChangeArrowheads="1"/>
            </p:cNvSpPr>
            <p:nvPr/>
          </p:nvSpPr>
          <p:spPr bwMode="auto">
            <a:xfrm>
              <a:off x="1139" y="3368"/>
              <a:ext cx="334" cy="340"/>
            </a:xfrm>
            <a:prstGeom prst="rect">
              <a:avLst/>
            </a:prstGeom>
            <a:solidFill>
              <a:schemeClr val="bg1"/>
            </a:solidFill>
            <a:ln w="19050" cap="rnd">
              <a:solidFill>
                <a:schemeClr val="tx1"/>
              </a:solidFill>
              <a:prstDash val="sysDot"/>
              <a:miter lim="800000"/>
              <a:headEnd/>
              <a:tailEnd/>
            </a:ln>
          </p:spPr>
          <p:txBody>
            <a:bodyPr wrap="none" anchor="ctr"/>
            <a:lstStyle/>
            <a:p>
              <a:pPr algn="ctr">
                <a:lnSpc>
                  <a:spcPct val="75000"/>
                </a:lnSpc>
              </a:pPr>
              <a:r>
                <a:rPr lang="en-US" sz="2000" b="1" baseline="-15000">
                  <a:sym typeface="Wingdings 3" pitchFamily="18" charset="2"/>
                </a:rPr>
                <a:t></a:t>
              </a:r>
              <a:r>
                <a:rPr lang="en-US" b="1">
                  <a:sym typeface="Wingdings 3" pitchFamily="18" charset="2"/>
                </a:rPr>
                <a:t/>
              </a:r>
              <a:br>
                <a:rPr lang="en-US" b="1">
                  <a:sym typeface="Wingdings 3" pitchFamily="18" charset="2"/>
                </a:rPr>
              </a:br>
              <a:r>
                <a:rPr lang="en-US" sz="1200" b="1"/>
                <a:t>copy</a:t>
              </a:r>
              <a:br>
                <a:rPr lang="en-US" sz="1200" b="1"/>
              </a:br>
              <a:r>
                <a:rPr lang="en-US" sz="1200" b="1"/>
                <a:t>out 2</a:t>
              </a:r>
            </a:p>
          </p:txBody>
        </p:sp>
      </p:grpSp>
      <p:sp>
        <p:nvSpPr>
          <p:cNvPr id="63494" name="Line 14"/>
          <p:cNvSpPr>
            <a:spLocks noChangeShapeType="1"/>
          </p:cNvSpPr>
          <p:nvPr/>
        </p:nvSpPr>
        <p:spPr bwMode="auto">
          <a:xfrm flipV="1">
            <a:off x="2417763" y="2422525"/>
            <a:ext cx="1203325" cy="2027238"/>
          </a:xfrm>
          <a:prstGeom prst="line">
            <a:avLst/>
          </a:prstGeom>
          <a:noFill/>
          <a:ln w="19050">
            <a:solidFill>
              <a:srgbClr val="808080"/>
            </a:solidFill>
            <a:round/>
            <a:headEnd/>
            <a:tailEnd type="stealth" w="lg" len="lg"/>
          </a:ln>
        </p:spPr>
        <p:txBody>
          <a:bodyPr wrap="none" anchor="ctr"/>
          <a:lstStyle/>
          <a:p>
            <a:endParaRPr lang="en-US"/>
          </a:p>
        </p:txBody>
      </p:sp>
      <p:sp>
        <p:nvSpPr>
          <p:cNvPr id="63495" name="Line 15"/>
          <p:cNvSpPr>
            <a:spLocks noChangeShapeType="1"/>
          </p:cNvSpPr>
          <p:nvPr/>
        </p:nvSpPr>
        <p:spPr bwMode="auto">
          <a:xfrm flipV="1">
            <a:off x="2428875" y="2732088"/>
            <a:ext cx="1181100" cy="2038350"/>
          </a:xfrm>
          <a:prstGeom prst="line">
            <a:avLst/>
          </a:prstGeom>
          <a:noFill/>
          <a:ln w="19050">
            <a:solidFill>
              <a:srgbClr val="808080"/>
            </a:solidFill>
            <a:round/>
            <a:headEnd/>
            <a:tailEnd type="stealth" w="lg" len="lg"/>
          </a:ln>
        </p:spPr>
        <p:txBody>
          <a:bodyPr wrap="none" anchor="ctr"/>
          <a:lstStyle/>
          <a:p>
            <a:endParaRPr lang="en-US"/>
          </a:p>
        </p:txBody>
      </p:sp>
      <p:sp>
        <p:nvSpPr>
          <p:cNvPr id="892944" name="Line 16"/>
          <p:cNvSpPr>
            <a:spLocks noChangeShapeType="1"/>
          </p:cNvSpPr>
          <p:nvPr/>
        </p:nvSpPr>
        <p:spPr bwMode="auto">
          <a:xfrm flipV="1">
            <a:off x="2417763" y="3051175"/>
            <a:ext cx="1203325" cy="2081213"/>
          </a:xfrm>
          <a:prstGeom prst="line">
            <a:avLst/>
          </a:prstGeom>
          <a:noFill/>
          <a:ln w="19050">
            <a:solidFill>
              <a:srgbClr val="808080"/>
            </a:solidFill>
            <a:round/>
            <a:headEnd/>
            <a:tailEnd type="stealth" w="lg" len="lg"/>
          </a:ln>
        </p:spPr>
        <p:txBody>
          <a:bodyPr wrap="none" anchor="ctr"/>
          <a:lstStyle/>
          <a:p>
            <a:endParaRPr lang="en-US"/>
          </a:p>
        </p:txBody>
      </p:sp>
      <p:sp>
        <p:nvSpPr>
          <p:cNvPr id="63497" name="Line 17"/>
          <p:cNvSpPr>
            <a:spLocks noChangeShapeType="1"/>
          </p:cNvSpPr>
          <p:nvPr/>
        </p:nvSpPr>
        <p:spPr bwMode="auto">
          <a:xfrm flipV="1">
            <a:off x="2417763" y="4481513"/>
            <a:ext cx="1192212" cy="1123950"/>
          </a:xfrm>
          <a:prstGeom prst="line">
            <a:avLst/>
          </a:prstGeom>
          <a:noFill/>
          <a:ln w="19050">
            <a:solidFill>
              <a:srgbClr val="808080"/>
            </a:solidFill>
            <a:round/>
            <a:headEnd/>
            <a:tailEnd type="stealth" w="lg" len="lg"/>
          </a:ln>
        </p:spPr>
        <p:txBody>
          <a:bodyPr wrap="none" anchor="ctr"/>
          <a:lstStyle/>
          <a:p>
            <a:endParaRPr lang="en-US"/>
          </a:p>
        </p:txBody>
      </p:sp>
      <p:sp>
        <p:nvSpPr>
          <p:cNvPr id="63498" name="Rectangle 18"/>
          <p:cNvSpPr>
            <a:spLocks noChangeArrowheads="1"/>
          </p:cNvSpPr>
          <p:nvPr/>
        </p:nvSpPr>
        <p:spPr bwMode="auto">
          <a:xfrm>
            <a:off x="5199063" y="1146175"/>
            <a:ext cx="3944937" cy="5711825"/>
          </a:xfrm>
          <a:prstGeom prst="rect">
            <a:avLst/>
          </a:prstGeom>
          <a:solidFill>
            <a:srgbClr val="B7C0DE">
              <a:alpha val="39999"/>
            </a:srgbClr>
          </a:solidFill>
          <a:ln w="12700">
            <a:noFill/>
            <a:miter lim="800000"/>
            <a:headEnd/>
            <a:tailEnd/>
          </a:ln>
        </p:spPr>
        <p:txBody>
          <a:bodyPr wrap="none" anchor="ctr"/>
          <a:lstStyle/>
          <a:p>
            <a:endParaRPr lang="en-US"/>
          </a:p>
        </p:txBody>
      </p:sp>
      <p:sp>
        <p:nvSpPr>
          <p:cNvPr id="63499" name="Rectangle 19"/>
          <p:cNvSpPr>
            <a:spLocks noGrp="1" noChangeArrowheads="1"/>
          </p:cNvSpPr>
          <p:nvPr>
            <p:ph type="title"/>
          </p:nvPr>
        </p:nvSpPr>
        <p:spPr/>
        <p:txBody>
          <a:bodyPr/>
          <a:lstStyle/>
          <a:p>
            <a:pPr eaLnBrk="1" hangingPunct="1"/>
            <a:r>
              <a:rPr lang="en-US" dirty="0" smtClean="0"/>
              <a:t>Snapshot dos </a:t>
            </a:r>
            <a:r>
              <a:rPr lang="en-US" dirty="0" err="1" smtClean="0"/>
              <a:t>concorrentes</a:t>
            </a:r>
            <a:endParaRPr lang="en-US" dirty="0" smtClean="0"/>
          </a:p>
        </p:txBody>
      </p:sp>
      <p:sp>
        <p:nvSpPr>
          <p:cNvPr id="63500" name="Rectangle 20"/>
          <p:cNvSpPr>
            <a:spLocks noGrp="1" noChangeArrowheads="1"/>
          </p:cNvSpPr>
          <p:nvPr>
            <p:ph type="body" idx="1"/>
          </p:nvPr>
        </p:nvSpPr>
        <p:spPr>
          <a:xfrm>
            <a:off x="5168900" y="1219200"/>
            <a:ext cx="3975100" cy="369332"/>
          </a:xfrm>
          <a:noFill/>
        </p:spPr>
        <p:txBody>
          <a:bodyPr>
            <a:spAutoFit/>
          </a:bodyPr>
          <a:lstStyle/>
          <a:p>
            <a:pPr marL="342900" indent="-342900" eaLnBrk="1" hangingPunct="1"/>
            <a:r>
              <a:rPr lang="en-US" sz="2400" dirty="0" err="1" smtClean="0"/>
              <a:t>Cria</a:t>
            </a:r>
            <a:r>
              <a:rPr lang="en-US" sz="2400" dirty="0" smtClean="0"/>
              <a:t> snapshot 1</a:t>
            </a:r>
          </a:p>
        </p:txBody>
      </p:sp>
      <p:sp>
        <p:nvSpPr>
          <p:cNvPr id="63501" name="Text Box 21"/>
          <p:cNvSpPr txBox="1">
            <a:spLocks noChangeArrowheads="1"/>
          </p:cNvSpPr>
          <p:nvPr/>
        </p:nvSpPr>
        <p:spPr bwMode="auto">
          <a:xfrm>
            <a:off x="3275013" y="1349375"/>
            <a:ext cx="1416050" cy="641350"/>
          </a:xfrm>
          <a:prstGeom prst="rect">
            <a:avLst/>
          </a:prstGeom>
          <a:noFill/>
          <a:ln w="12700">
            <a:noFill/>
            <a:miter lim="800000"/>
            <a:headEnd/>
            <a:tailEnd/>
          </a:ln>
        </p:spPr>
        <p:txBody>
          <a:bodyPr wrap="none">
            <a:spAutoFit/>
          </a:bodyPr>
          <a:lstStyle/>
          <a:p>
            <a:pPr algn="ctr"/>
            <a:r>
              <a:rPr lang="en-US" sz="1800" b="1"/>
              <a:t>Blocks </a:t>
            </a:r>
            <a:br>
              <a:rPr lang="en-US" sz="1800" b="1"/>
            </a:br>
            <a:r>
              <a:rPr lang="en-US" sz="1800" b="1"/>
              <a:t>on the Disk</a:t>
            </a:r>
          </a:p>
        </p:txBody>
      </p:sp>
      <p:sp>
        <p:nvSpPr>
          <p:cNvPr id="63502" name="AutoShape 22"/>
          <p:cNvSpPr>
            <a:spLocks noChangeArrowheads="1"/>
          </p:cNvSpPr>
          <p:nvPr/>
        </p:nvSpPr>
        <p:spPr bwMode="auto">
          <a:xfrm>
            <a:off x="3733800" y="1981200"/>
            <a:ext cx="606425" cy="3724275"/>
          </a:xfrm>
          <a:prstGeom prst="can">
            <a:avLst>
              <a:gd name="adj" fmla="val 17287"/>
            </a:avLst>
          </a:prstGeom>
          <a:solidFill>
            <a:schemeClr val="accent5">
              <a:lumMod val="50000"/>
            </a:schemeClr>
          </a:solidFill>
          <a:ln w="12700">
            <a:solidFill>
              <a:schemeClr val="tx1"/>
            </a:solidFill>
            <a:round/>
            <a:headEnd/>
            <a:tailEnd/>
          </a:ln>
        </p:spPr>
        <p:txBody>
          <a:bodyPr wrap="none" anchor="ctr"/>
          <a:lstStyle/>
          <a:p>
            <a:endParaRPr lang="en-US"/>
          </a:p>
        </p:txBody>
      </p:sp>
      <p:sp>
        <p:nvSpPr>
          <p:cNvPr id="63503" name="Rectangle 23"/>
          <p:cNvSpPr>
            <a:spLocks noChangeArrowheads="1"/>
          </p:cNvSpPr>
          <p:nvPr/>
        </p:nvSpPr>
        <p:spPr bwMode="auto">
          <a:xfrm>
            <a:off x="1808163" y="2238375"/>
            <a:ext cx="530225" cy="330200"/>
          </a:xfrm>
          <a:prstGeom prst="rect">
            <a:avLst/>
          </a:prstGeom>
          <a:solidFill>
            <a:schemeClr val="bg1"/>
          </a:solidFill>
          <a:ln w="19050">
            <a:solidFill>
              <a:schemeClr val="tx1"/>
            </a:solidFill>
            <a:miter lim="800000"/>
            <a:headEnd/>
            <a:tailEnd/>
          </a:ln>
        </p:spPr>
        <p:txBody>
          <a:bodyPr wrap="none" anchor="ctr"/>
          <a:lstStyle/>
          <a:p>
            <a:pPr algn="ctr"/>
            <a:r>
              <a:rPr lang="en-US" b="1"/>
              <a:t>A</a:t>
            </a:r>
          </a:p>
        </p:txBody>
      </p:sp>
      <p:sp>
        <p:nvSpPr>
          <p:cNvPr id="63504" name="Rectangle 24"/>
          <p:cNvSpPr>
            <a:spLocks noChangeArrowheads="1"/>
          </p:cNvSpPr>
          <p:nvPr/>
        </p:nvSpPr>
        <p:spPr bwMode="auto">
          <a:xfrm>
            <a:off x="1808163" y="2568575"/>
            <a:ext cx="530225" cy="330200"/>
          </a:xfrm>
          <a:prstGeom prst="rect">
            <a:avLst/>
          </a:prstGeom>
          <a:solidFill>
            <a:schemeClr val="bg1"/>
          </a:solidFill>
          <a:ln w="19050">
            <a:solidFill>
              <a:schemeClr val="tx1"/>
            </a:solidFill>
            <a:miter lim="800000"/>
            <a:headEnd/>
            <a:tailEnd/>
          </a:ln>
        </p:spPr>
        <p:txBody>
          <a:bodyPr wrap="none" anchor="ctr"/>
          <a:lstStyle/>
          <a:p>
            <a:pPr algn="ctr"/>
            <a:r>
              <a:rPr lang="en-US" b="1"/>
              <a:t>B</a:t>
            </a:r>
          </a:p>
        </p:txBody>
      </p:sp>
      <p:sp>
        <p:nvSpPr>
          <p:cNvPr id="892953" name="Rectangle 25"/>
          <p:cNvSpPr>
            <a:spLocks noChangeArrowheads="1"/>
          </p:cNvSpPr>
          <p:nvPr/>
        </p:nvSpPr>
        <p:spPr bwMode="auto">
          <a:xfrm>
            <a:off x="1808163" y="2898775"/>
            <a:ext cx="530225" cy="330200"/>
          </a:xfrm>
          <a:prstGeom prst="rect">
            <a:avLst/>
          </a:prstGeom>
          <a:solidFill>
            <a:schemeClr val="bg1"/>
          </a:solidFill>
          <a:ln w="19050">
            <a:solidFill>
              <a:schemeClr val="tx1"/>
            </a:solidFill>
            <a:miter lim="800000"/>
            <a:headEnd/>
            <a:tailEnd/>
          </a:ln>
        </p:spPr>
        <p:txBody>
          <a:bodyPr wrap="none" anchor="ctr"/>
          <a:lstStyle/>
          <a:p>
            <a:pPr algn="ctr"/>
            <a:r>
              <a:rPr lang="en-US" b="1"/>
              <a:t>C</a:t>
            </a:r>
          </a:p>
        </p:txBody>
      </p:sp>
      <p:sp>
        <p:nvSpPr>
          <p:cNvPr id="63506" name="Rectangle 26"/>
          <p:cNvSpPr>
            <a:spLocks noChangeArrowheads="1"/>
          </p:cNvSpPr>
          <p:nvPr/>
        </p:nvSpPr>
        <p:spPr bwMode="auto">
          <a:xfrm>
            <a:off x="3730625" y="2238375"/>
            <a:ext cx="530225" cy="330200"/>
          </a:xfrm>
          <a:prstGeom prst="rect">
            <a:avLst/>
          </a:prstGeom>
          <a:solidFill>
            <a:schemeClr val="bg1"/>
          </a:solidFill>
          <a:ln w="19050">
            <a:solidFill>
              <a:schemeClr val="tx1"/>
            </a:solidFill>
            <a:miter lim="800000"/>
            <a:headEnd/>
            <a:tailEnd/>
          </a:ln>
        </p:spPr>
        <p:txBody>
          <a:bodyPr wrap="none" anchor="ctr"/>
          <a:lstStyle/>
          <a:p>
            <a:pPr algn="ctr"/>
            <a:r>
              <a:rPr lang="en-US" b="1"/>
              <a:t>A</a:t>
            </a:r>
          </a:p>
        </p:txBody>
      </p:sp>
      <p:sp>
        <p:nvSpPr>
          <p:cNvPr id="63507" name="Rectangle 27"/>
          <p:cNvSpPr>
            <a:spLocks noChangeArrowheads="1"/>
          </p:cNvSpPr>
          <p:nvPr/>
        </p:nvSpPr>
        <p:spPr bwMode="auto">
          <a:xfrm>
            <a:off x="1808163" y="2568575"/>
            <a:ext cx="530225" cy="330200"/>
          </a:xfrm>
          <a:prstGeom prst="rect">
            <a:avLst/>
          </a:prstGeom>
          <a:solidFill>
            <a:srgbClr val="E7D5A3"/>
          </a:solidFill>
          <a:ln w="19050">
            <a:solidFill>
              <a:schemeClr val="tx1"/>
            </a:solidFill>
            <a:miter lim="800000"/>
            <a:headEnd/>
            <a:tailEnd/>
          </a:ln>
        </p:spPr>
        <p:txBody>
          <a:bodyPr wrap="none" anchor="ctr"/>
          <a:lstStyle/>
          <a:p>
            <a:pPr algn="ctr"/>
            <a:r>
              <a:rPr lang="en-US" b="1"/>
              <a:t>B1</a:t>
            </a:r>
          </a:p>
        </p:txBody>
      </p:sp>
      <p:sp>
        <p:nvSpPr>
          <p:cNvPr id="63508" name="Rectangle 28"/>
          <p:cNvSpPr>
            <a:spLocks noChangeArrowheads="1"/>
          </p:cNvSpPr>
          <p:nvPr/>
        </p:nvSpPr>
        <p:spPr bwMode="auto">
          <a:xfrm>
            <a:off x="3730625" y="3241675"/>
            <a:ext cx="530225" cy="782638"/>
          </a:xfrm>
          <a:prstGeom prst="rect">
            <a:avLst/>
          </a:prstGeom>
          <a:solidFill>
            <a:srgbClr val="FFFFFF">
              <a:alpha val="70195"/>
            </a:srgbClr>
          </a:solidFill>
          <a:ln w="19050" cap="rnd">
            <a:solidFill>
              <a:schemeClr val="tx1"/>
            </a:solidFill>
            <a:prstDash val="sysDot"/>
            <a:miter lim="800000"/>
            <a:headEnd/>
            <a:tailEnd/>
          </a:ln>
        </p:spPr>
        <p:txBody>
          <a:bodyPr wrap="none" anchor="ctr"/>
          <a:lstStyle/>
          <a:p>
            <a:endParaRPr lang="en-US"/>
          </a:p>
        </p:txBody>
      </p:sp>
      <p:sp>
        <p:nvSpPr>
          <p:cNvPr id="63509" name="Text Box 29"/>
          <p:cNvSpPr txBox="1">
            <a:spLocks noChangeArrowheads="1"/>
          </p:cNvSpPr>
          <p:nvPr/>
        </p:nvSpPr>
        <p:spPr bwMode="auto">
          <a:xfrm>
            <a:off x="4268788" y="3381375"/>
            <a:ext cx="638175" cy="517525"/>
          </a:xfrm>
          <a:prstGeom prst="rect">
            <a:avLst/>
          </a:prstGeom>
          <a:noFill/>
          <a:ln w="12700">
            <a:noFill/>
            <a:miter lim="800000"/>
            <a:headEnd/>
            <a:tailEnd/>
          </a:ln>
        </p:spPr>
        <p:txBody>
          <a:bodyPr wrap="none">
            <a:spAutoFit/>
          </a:bodyPr>
          <a:lstStyle/>
          <a:p>
            <a:r>
              <a:rPr lang="en-US" sz="1400" b="1">
                <a:solidFill>
                  <a:srgbClr val="808080"/>
                </a:solidFill>
              </a:rPr>
              <a:t>Copy</a:t>
            </a:r>
            <a:br>
              <a:rPr lang="en-US" sz="1400" b="1">
                <a:solidFill>
                  <a:srgbClr val="808080"/>
                </a:solidFill>
              </a:rPr>
            </a:br>
            <a:r>
              <a:rPr lang="en-US" sz="1400" b="1">
                <a:solidFill>
                  <a:srgbClr val="808080"/>
                </a:solidFill>
              </a:rPr>
              <a:t>Out 1</a:t>
            </a:r>
          </a:p>
        </p:txBody>
      </p:sp>
      <p:sp>
        <p:nvSpPr>
          <p:cNvPr id="63510" name="Rectangle 30"/>
          <p:cNvSpPr>
            <a:spLocks noChangeArrowheads="1"/>
          </p:cNvSpPr>
          <p:nvPr/>
        </p:nvSpPr>
        <p:spPr bwMode="auto">
          <a:xfrm>
            <a:off x="5168900" y="1703388"/>
            <a:ext cx="3975100" cy="457200"/>
          </a:xfrm>
          <a:prstGeom prst="rect">
            <a:avLst/>
          </a:prstGeom>
          <a:noFill/>
          <a:ln w="9525">
            <a:noFill/>
            <a:miter lim="800000"/>
            <a:headEnd/>
            <a:tailEnd/>
          </a:ln>
        </p:spPr>
        <p:txBody>
          <a:bodyPr>
            <a:spAutoFit/>
          </a:bodyPr>
          <a:lstStyle/>
          <a:p>
            <a:pPr marL="342900" indent="-342900">
              <a:spcBef>
                <a:spcPct val="20000"/>
              </a:spcBef>
              <a:buClr>
                <a:schemeClr val="accent2"/>
              </a:buClr>
              <a:buFont typeface="Wingdings 2" pitchFamily="18" charset="2"/>
              <a:buChar char="¡"/>
            </a:pPr>
            <a:r>
              <a:rPr lang="en-US" sz="2400" dirty="0" smtClean="0"/>
              <a:t>Continua </a:t>
            </a:r>
            <a:r>
              <a:rPr lang="en-US" sz="2400" dirty="0" err="1" smtClean="0"/>
              <a:t>escrevendo</a:t>
            </a:r>
            <a:endParaRPr lang="en-US" sz="2400" dirty="0"/>
          </a:p>
        </p:txBody>
      </p:sp>
      <p:sp>
        <p:nvSpPr>
          <p:cNvPr id="63511" name="Rectangle 31"/>
          <p:cNvSpPr>
            <a:spLocks noChangeArrowheads="1"/>
          </p:cNvSpPr>
          <p:nvPr/>
        </p:nvSpPr>
        <p:spPr bwMode="auto">
          <a:xfrm>
            <a:off x="5168900" y="2208213"/>
            <a:ext cx="3975100" cy="457200"/>
          </a:xfrm>
          <a:prstGeom prst="rect">
            <a:avLst/>
          </a:prstGeom>
          <a:noFill/>
          <a:ln w="9525">
            <a:noFill/>
            <a:miter lim="800000"/>
            <a:headEnd/>
            <a:tailEnd/>
          </a:ln>
        </p:spPr>
        <p:txBody>
          <a:bodyPr>
            <a:spAutoFit/>
          </a:bodyPr>
          <a:lstStyle/>
          <a:p>
            <a:pPr marL="342900" indent="-342900">
              <a:spcBef>
                <a:spcPct val="20000"/>
              </a:spcBef>
              <a:buClr>
                <a:schemeClr val="accent2"/>
              </a:buClr>
              <a:buFont typeface="Wingdings 2" pitchFamily="18" charset="2"/>
              <a:buChar char="¡"/>
            </a:pPr>
            <a:r>
              <a:rPr lang="en-US" sz="2400" dirty="0" err="1" smtClean="0"/>
              <a:t>Cria</a:t>
            </a:r>
            <a:r>
              <a:rPr lang="en-US" sz="2400" dirty="0" smtClean="0"/>
              <a:t> snapshot </a:t>
            </a:r>
            <a:r>
              <a:rPr lang="en-US" sz="2400" dirty="0"/>
              <a:t>2</a:t>
            </a:r>
          </a:p>
        </p:txBody>
      </p:sp>
      <p:grpSp>
        <p:nvGrpSpPr>
          <p:cNvPr id="4" name="Group 32"/>
          <p:cNvGrpSpPr>
            <a:grpSpLocks/>
          </p:cNvGrpSpPr>
          <p:nvPr/>
        </p:nvGrpSpPr>
        <p:grpSpPr bwMode="auto">
          <a:xfrm>
            <a:off x="3730625" y="4032250"/>
            <a:ext cx="1176338" cy="782638"/>
            <a:chOff x="2350" y="2540"/>
            <a:chExt cx="741" cy="493"/>
          </a:xfrm>
        </p:grpSpPr>
        <p:sp>
          <p:nvSpPr>
            <p:cNvPr id="63539" name="Rectangle 33"/>
            <p:cNvSpPr>
              <a:spLocks noChangeArrowheads="1"/>
            </p:cNvSpPr>
            <p:nvPr/>
          </p:nvSpPr>
          <p:spPr bwMode="auto">
            <a:xfrm>
              <a:off x="2350" y="2540"/>
              <a:ext cx="334" cy="493"/>
            </a:xfrm>
            <a:prstGeom prst="rect">
              <a:avLst/>
            </a:prstGeom>
            <a:solidFill>
              <a:schemeClr val="bg1"/>
            </a:solidFill>
            <a:ln w="19050" cap="rnd">
              <a:solidFill>
                <a:schemeClr val="tx1"/>
              </a:solidFill>
              <a:prstDash val="sysDot"/>
              <a:miter lim="800000"/>
              <a:headEnd/>
              <a:tailEnd/>
            </a:ln>
          </p:spPr>
          <p:txBody>
            <a:bodyPr wrap="none" anchor="ctr"/>
            <a:lstStyle/>
            <a:p>
              <a:endParaRPr lang="en-US"/>
            </a:p>
          </p:txBody>
        </p:sp>
        <p:sp>
          <p:nvSpPr>
            <p:cNvPr id="63540" name="Text Box 34"/>
            <p:cNvSpPr txBox="1">
              <a:spLocks noChangeArrowheads="1"/>
            </p:cNvSpPr>
            <p:nvPr/>
          </p:nvSpPr>
          <p:spPr bwMode="auto">
            <a:xfrm>
              <a:off x="2689" y="2628"/>
              <a:ext cx="402" cy="326"/>
            </a:xfrm>
            <a:prstGeom prst="rect">
              <a:avLst/>
            </a:prstGeom>
            <a:noFill/>
            <a:ln w="12700">
              <a:noFill/>
              <a:miter lim="800000"/>
              <a:headEnd/>
              <a:tailEnd/>
            </a:ln>
          </p:spPr>
          <p:txBody>
            <a:bodyPr wrap="none">
              <a:spAutoFit/>
            </a:bodyPr>
            <a:lstStyle/>
            <a:p>
              <a:r>
                <a:rPr lang="en-US" sz="1400" b="1"/>
                <a:t>Copy</a:t>
              </a:r>
              <a:br>
                <a:rPr lang="en-US" sz="1400" b="1"/>
              </a:br>
              <a:r>
                <a:rPr lang="en-US" sz="1400" b="1"/>
                <a:t>Out 2</a:t>
              </a:r>
            </a:p>
          </p:txBody>
        </p:sp>
      </p:grpSp>
      <p:sp>
        <p:nvSpPr>
          <p:cNvPr id="63513" name="Rectangle 35"/>
          <p:cNvSpPr>
            <a:spLocks noChangeArrowheads="1"/>
          </p:cNvSpPr>
          <p:nvPr/>
        </p:nvSpPr>
        <p:spPr bwMode="auto">
          <a:xfrm>
            <a:off x="3730625" y="2568575"/>
            <a:ext cx="530225" cy="330200"/>
          </a:xfrm>
          <a:prstGeom prst="rect">
            <a:avLst/>
          </a:prstGeom>
          <a:solidFill>
            <a:srgbClr val="E7D5A3"/>
          </a:solidFill>
          <a:ln w="19050">
            <a:solidFill>
              <a:schemeClr val="tx1"/>
            </a:solidFill>
            <a:miter lim="800000"/>
            <a:headEnd/>
            <a:tailEnd/>
          </a:ln>
        </p:spPr>
        <p:txBody>
          <a:bodyPr wrap="none" anchor="ctr"/>
          <a:lstStyle/>
          <a:p>
            <a:pPr algn="ctr"/>
            <a:r>
              <a:rPr lang="en-US" b="1"/>
              <a:t>B1</a:t>
            </a:r>
          </a:p>
        </p:txBody>
      </p:sp>
      <p:grpSp>
        <p:nvGrpSpPr>
          <p:cNvPr id="5" name="Group 36"/>
          <p:cNvGrpSpPr>
            <a:grpSpLocks/>
          </p:cNvGrpSpPr>
          <p:nvPr/>
        </p:nvGrpSpPr>
        <p:grpSpPr bwMode="auto">
          <a:xfrm>
            <a:off x="307975" y="4354513"/>
            <a:ext cx="850900" cy="1955800"/>
            <a:chOff x="404" y="2743"/>
            <a:chExt cx="536" cy="1232"/>
          </a:xfrm>
        </p:grpSpPr>
        <p:grpSp>
          <p:nvGrpSpPr>
            <p:cNvPr id="6" name="Group 37"/>
            <p:cNvGrpSpPr>
              <a:grpSpLocks/>
            </p:cNvGrpSpPr>
            <p:nvPr/>
          </p:nvGrpSpPr>
          <p:grpSpPr bwMode="auto">
            <a:xfrm>
              <a:off x="404" y="2743"/>
              <a:ext cx="536" cy="1232"/>
              <a:chOff x="1039" y="2743"/>
              <a:chExt cx="536" cy="1232"/>
            </a:xfrm>
          </p:grpSpPr>
          <p:sp>
            <p:nvSpPr>
              <p:cNvPr id="63534" name="Rectangle 38"/>
              <p:cNvSpPr>
                <a:spLocks noChangeArrowheads="1"/>
              </p:cNvSpPr>
              <p:nvPr/>
            </p:nvSpPr>
            <p:spPr bwMode="auto">
              <a:xfrm>
                <a:off x="1140" y="2743"/>
                <a:ext cx="332" cy="208"/>
              </a:xfrm>
              <a:prstGeom prst="rect">
                <a:avLst/>
              </a:prstGeom>
              <a:solidFill>
                <a:schemeClr val="bg1"/>
              </a:solidFill>
              <a:ln w="19050">
                <a:solidFill>
                  <a:schemeClr val="tx1"/>
                </a:solidFill>
                <a:miter lim="800000"/>
                <a:headEnd/>
                <a:tailEnd/>
              </a:ln>
            </p:spPr>
            <p:txBody>
              <a:bodyPr wrap="none" anchor="ctr"/>
              <a:lstStyle/>
              <a:p>
                <a:pPr algn="ctr"/>
                <a:r>
                  <a:rPr lang="en-US" sz="2800" b="1" baseline="-5000">
                    <a:solidFill>
                      <a:srgbClr val="808080"/>
                    </a:solidFill>
                    <a:sym typeface="Wingdings 3" pitchFamily="18" charset="2"/>
                  </a:rPr>
                  <a:t></a:t>
                </a:r>
                <a:r>
                  <a:rPr lang="en-US" b="1">
                    <a:solidFill>
                      <a:srgbClr val="808080"/>
                    </a:solidFill>
                  </a:rPr>
                  <a:t>A</a:t>
                </a:r>
              </a:p>
            </p:txBody>
          </p:sp>
          <p:sp>
            <p:nvSpPr>
              <p:cNvPr id="63535" name="Rectangle 39"/>
              <p:cNvSpPr>
                <a:spLocks noChangeArrowheads="1"/>
              </p:cNvSpPr>
              <p:nvPr/>
            </p:nvSpPr>
            <p:spPr bwMode="auto">
              <a:xfrm>
                <a:off x="1140" y="2951"/>
                <a:ext cx="332" cy="208"/>
              </a:xfrm>
              <a:prstGeom prst="rect">
                <a:avLst/>
              </a:prstGeom>
              <a:solidFill>
                <a:schemeClr val="bg1"/>
              </a:solidFill>
              <a:ln w="19050">
                <a:solidFill>
                  <a:schemeClr val="tx1"/>
                </a:solidFill>
                <a:miter lim="800000"/>
                <a:headEnd/>
                <a:tailEnd/>
              </a:ln>
            </p:spPr>
            <p:txBody>
              <a:bodyPr wrap="none" anchor="ctr"/>
              <a:lstStyle/>
              <a:p>
                <a:pPr algn="ctr"/>
                <a:r>
                  <a:rPr lang="en-US" sz="2800" b="1" baseline="-5000">
                    <a:solidFill>
                      <a:srgbClr val="808080"/>
                    </a:solidFill>
                    <a:sym typeface="Wingdings 3" pitchFamily="18" charset="2"/>
                  </a:rPr>
                  <a:t></a:t>
                </a:r>
                <a:r>
                  <a:rPr lang="en-US" b="1">
                    <a:solidFill>
                      <a:srgbClr val="808080"/>
                    </a:solidFill>
                  </a:rPr>
                  <a:t>B</a:t>
                </a:r>
              </a:p>
            </p:txBody>
          </p:sp>
          <p:sp>
            <p:nvSpPr>
              <p:cNvPr id="63536" name="Rectangle 40"/>
              <p:cNvSpPr>
                <a:spLocks noChangeArrowheads="1"/>
              </p:cNvSpPr>
              <p:nvPr/>
            </p:nvSpPr>
            <p:spPr bwMode="auto">
              <a:xfrm>
                <a:off x="1140" y="3159"/>
                <a:ext cx="332" cy="208"/>
              </a:xfrm>
              <a:prstGeom prst="rect">
                <a:avLst/>
              </a:prstGeom>
              <a:solidFill>
                <a:schemeClr val="bg1"/>
              </a:solidFill>
              <a:ln w="19050">
                <a:solidFill>
                  <a:schemeClr val="tx1"/>
                </a:solidFill>
                <a:miter lim="800000"/>
                <a:headEnd/>
                <a:tailEnd/>
              </a:ln>
            </p:spPr>
            <p:txBody>
              <a:bodyPr wrap="none" anchor="ctr"/>
              <a:lstStyle/>
              <a:p>
                <a:pPr algn="ctr"/>
                <a:r>
                  <a:rPr lang="en-US" sz="2800" b="1" baseline="-5000">
                    <a:solidFill>
                      <a:srgbClr val="808080"/>
                    </a:solidFill>
                    <a:sym typeface="Wingdings 3" pitchFamily="18" charset="2"/>
                  </a:rPr>
                  <a:t></a:t>
                </a:r>
                <a:r>
                  <a:rPr lang="en-US" b="1">
                    <a:solidFill>
                      <a:srgbClr val="808080"/>
                    </a:solidFill>
                  </a:rPr>
                  <a:t>C</a:t>
                </a:r>
              </a:p>
            </p:txBody>
          </p:sp>
          <p:sp>
            <p:nvSpPr>
              <p:cNvPr id="63537" name="Text Box 41"/>
              <p:cNvSpPr txBox="1">
                <a:spLocks noChangeArrowheads="1"/>
              </p:cNvSpPr>
              <p:nvPr/>
            </p:nvSpPr>
            <p:spPr bwMode="auto">
              <a:xfrm>
                <a:off x="1039" y="3763"/>
                <a:ext cx="536" cy="212"/>
              </a:xfrm>
              <a:prstGeom prst="rect">
                <a:avLst/>
              </a:prstGeom>
              <a:noFill/>
              <a:ln w="12700">
                <a:noFill/>
                <a:miter lim="800000"/>
                <a:headEnd/>
                <a:tailEnd/>
              </a:ln>
            </p:spPr>
            <p:txBody>
              <a:bodyPr wrap="none">
                <a:spAutoFit/>
              </a:bodyPr>
              <a:lstStyle/>
              <a:p>
                <a:pPr algn="ctr"/>
                <a:r>
                  <a:rPr lang="en-US" b="1">
                    <a:solidFill>
                      <a:srgbClr val="808080"/>
                    </a:solidFill>
                  </a:rPr>
                  <a:t>Snap 1</a:t>
                </a:r>
                <a:endParaRPr lang="en-US" sz="1800" b="1">
                  <a:solidFill>
                    <a:srgbClr val="808080"/>
                  </a:solidFill>
                </a:endParaRPr>
              </a:p>
            </p:txBody>
          </p:sp>
          <p:sp>
            <p:nvSpPr>
              <p:cNvPr id="63538" name="Rectangle 42"/>
              <p:cNvSpPr>
                <a:spLocks noChangeArrowheads="1"/>
              </p:cNvSpPr>
              <p:nvPr/>
            </p:nvSpPr>
            <p:spPr bwMode="auto">
              <a:xfrm>
                <a:off x="1139" y="3368"/>
                <a:ext cx="334" cy="340"/>
              </a:xfrm>
              <a:prstGeom prst="rect">
                <a:avLst/>
              </a:prstGeom>
              <a:solidFill>
                <a:schemeClr val="bg1"/>
              </a:solidFill>
              <a:ln w="19050" cap="rnd">
                <a:solidFill>
                  <a:schemeClr val="tx1"/>
                </a:solidFill>
                <a:prstDash val="sysDot"/>
                <a:miter lim="800000"/>
                <a:headEnd/>
                <a:tailEnd/>
              </a:ln>
            </p:spPr>
            <p:txBody>
              <a:bodyPr wrap="none" anchor="ctr"/>
              <a:lstStyle/>
              <a:p>
                <a:endParaRPr lang="en-US"/>
              </a:p>
            </p:txBody>
          </p:sp>
        </p:grpSp>
        <p:sp>
          <p:nvSpPr>
            <p:cNvPr id="63529" name="Rectangle 43"/>
            <p:cNvSpPr>
              <a:spLocks noChangeArrowheads="1"/>
            </p:cNvSpPr>
            <p:nvPr/>
          </p:nvSpPr>
          <p:spPr bwMode="auto">
            <a:xfrm>
              <a:off x="505" y="2743"/>
              <a:ext cx="332" cy="208"/>
            </a:xfrm>
            <a:prstGeom prst="rect">
              <a:avLst/>
            </a:prstGeom>
            <a:solidFill>
              <a:schemeClr val="bg1"/>
            </a:solidFill>
            <a:ln w="19050">
              <a:solidFill>
                <a:srgbClr val="808080"/>
              </a:solidFill>
              <a:miter lim="800000"/>
              <a:headEnd/>
              <a:tailEnd/>
            </a:ln>
          </p:spPr>
          <p:txBody>
            <a:bodyPr wrap="none" anchor="ctr"/>
            <a:lstStyle/>
            <a:p>
              <a:pPr algn="ctr"/>
              <a:r>
                <a:rPr lang="en-US" sz="2800" b="1" baseline="-5000">
                  <a:solidFill>
                    <a:srgbClr val="808080"/>
                  </a:solidFill>
                  <a:sym typeface="Wingdings 3" pitchFamily="18" charset="2"/>
                </a:rPr>
                <a:t></a:t>
              </a:r>
              <a:r>
                <a:rPr lang="en-US" b="1">
                  <a:solidFill>
                    <a:srgbClr val="808080"/>
                  </a:solidFill>
                </a:rPr>
                <a:t>A</a:t>
              </a:r>
            </a:p>
          </p:txBody>
        </p:sp>
        <p:sp>
          <p:nvSpPr>
            <p:cNvPr id="63530" name="Rectangle 44"/>
            <p:cNvSpPr>
              <a:spLocks noChangeArrowheads="1"/>
            </p:cNvSpPr>
            <p:nvPr/>
          </p:nvSpPr>
          <p:spPr bwMode="auto">
            <a:xfrm>
              <a:off x="505" y="2951"/>
              <a:ext cx="332" cy="208"/>
            </a:xfrm>
            <a:prstGeom prst="rect">
              <a:avLst/>
            </a:prstGeom>
            <a:solidFill>
              <a:schemeClr val="bg1"/>
            </a:solidFill>
            <a:ln w="19050">
              <a:solidFill>
                <a:srgbClr val="808080"/>
              </a:solidFill>
              <a:miter lim="800000"/>
              <a:headEnd/>
              <a:tailEnd/>
            </a:ln>
          </p:spPr>
          <p:txBody>
            <a:bodyPr wrap="none" anchor="ctr"/>
            <a:lstStyle/>
            <a:p>
              <a:pPr algn="ctr"/>
              <a:r>
                <a:rPr lang="en-US" sz="2800" b="1" baseline="-5000">
                  <a:solidFill>
                    <a:srgbClr val="808080"/>
                  </a:solidFill>
                  <a:sym typeface="Wingdings 3" pitchFamily="18" charset="2"/>
                </a:rPr>
                <a:t></a:t>
              </a:r>
              <a:r>
                <a:rPr lang="en-US" b="1">
                  <a:solidFill>
                    <a:srgbClr val="808080"/>
                  </a:solidFill>
                </a:rPr>
                <a:t>B</a:t>
              </a:r>
            </a:p>
          </p:txBody>
        </p:sp>
        <p:sp>
          <p:nvSpPr>
            <p:cNvPr id="63531" name="Rectangle 45"/>
            <p:cNvSpPr>
              <a:spLocks noChangeArrowheads="1"/>
            </p:cNvSpPr>
            <p:nvPr/>
          </p:nvSpPr>
          <p:spPr bwMode="auto">
            <a:xfrm>
              <a:off x="505" y="3159"/>
              <a:ext cx="332" cy="208"/>
            </a:xfrm>
            <a:prstGeom prst="rect">
              <a:avLst/>
            </a:prstGeom>
            <a:solidFill>
              <a:schemeClr val="bg1"/>
            </a:solidFill>
            <a:ln w="19050">
              <a:solidFill>
                <a:srgbClr val="808080"/>
              </a:solidFill>
              <a:miter lim="800000"/>
              <a:headEnd/>
              <a:tailEnd/>
            </a:ln>
          </p:spPr>
          <p:txBody>
            <a:bodyPr wrap="none" anchor="ctr"/>
            <a:lstStyle/>
            <a:p>
              <a:pPr algn="ctr"/>
              <a:r>
                <a:rPr lang="en-US" sz="2800" b="1" baseline="-5000">
                  <a:solidFill>
                    <a:srgbClr val="808080"/>
                  </a:solidFill>
                  <a:sym typeface="Wingdings 3" pitchFamily="18" charset="2"/>
                </a:rPr>
                <a:t></a:t>
              </a:r>
              <a:r>
                <a:rPr lang="en-US" b="1">
                  <a:solidFill>
                    <a:srgbClr val="808080"/>
                  </a:solidFill>
                </a:rPr>
                <a:t>C</a:t>
              </a:r>
            </a:p>
          </p:txBody>
        </p:sp>
        <p:sp>
          <p:nvSpPr>
            <p:cNvPr id="63532" name="Text Box 46"/>
            <p:cNvSpPr txBox="1">
              <a:spLocks noChangeArrowheads="1"/>
            </p:cNvSpPr>
            <p:nvPr/>
          </p:nvSpPr>
          <p:spPr bwMode="auto">
            <a:xfrm>
              <a:off x="404" y="3763"/>
              <a:ext cx="536" cy="212"/>
            </a:xfrm>
            <a:prstGeom prst="rect">
              <a:avLst/>
            </a:prstGeom>
            <a:noFill/>
            <a:ln w="12700">
              <a:noFill/>
              <a:miter lim="800000"/>
              <a:headEnd/>
              <a:tailEnd/>
            </a:ln>
          </p:spPr>
          <p:txBody>
            <a:bodyPr wrap="none">
              <a:spAutoFit/>
            </a:bodyPr>
            <a:lstStyle/>
            <a:p>
              <a:pPr algn="ctr"/>
              <a:r>
                <a:rPr lang="en-US" b="1">
                  <a:solidFill>
                    <a:srgbClr val="808080"/>
                  </a:solidFill>
                </a:rPr>
                <a:t>Snap 1</a:t>
              </a:r>
              <a:endParaRPr lang="en-US" sz="1800" b="1">
                <a:solidFill>
                  <a:srgbClr val="808080"/>
                </a:solidFill>
              </a:endParaRPr>
            </a:p>
          </p:txBody>
        </p:sp>
        <p:sp>
          <p:nvSpPr>
            <p:cNvPr id="63533" name="Rectangle 47"/>
            <p:cNvSpPr>
              <a:spLocks noChangeArrowheads="1"/>
            </p:cNvSpPr>
            <p:nvPr/>
          </p:nvSpPr>
          <p:spPr bwMode="auto">
            <a:xfrm>
              <a:off x="504" y="3368"/>
              <a:ext cx="334" cy="340"/>
            </a:xfrm>
            <a:prstGeom prst="rect">
              <a:avLst/>
            </a:prstGeom>
            <a:solidFill>
              <a:schemeClr val="bg1"/>
            </a:solidFill>
            <a:ln w="19050" cap="rnd">
              <a:solidFill>
                <a:srgbClr val="808080"/>
              </a:solidFill>
              <a:prstDash val="sysDot"/>
              <a:miter lim="800000"/>
              <a:headEnd/>
              <a:tailEnd/>
            </a:ln>
          </p:spPr>
          <p:txBody>
            <a:bodyPr wrap="none" anchor="ctr"/>
            <a:lstStyle/>
            <a:p>
              <a:pPr algn="ctr">
                <a:lnSpc>
                  <a:spcPct val="75000"/>
                </a:lnSpc>
              </a:pPr>
              <a:r>
                <a:rPr lang="en-US" sz="2000" b="1" baseline="-15000">
                  <a:solidFill>
                    <a:srgbClr val="808080"/>
                  </a:solidFill>
                  <a:sym typeface="Wingdings 3" pitchFamily="18" charset="2"/>
                </a:rPr>
                <a:t></a:t>
              </a:r>
              <a:r>
                <a:rPr lang="en-US" b="1">
                  <a:solidFill>
                    <a:srgbClr val="808080"/>
                  </a:solidFill>
                  <a:sym typeface="Wingdings 3" pitchFamily="18" charset="2"/>
                </a:rPr>
                <a:t/>
              </a:r>
              <a:br>
                <a:rPr lang="en-US" b="1">
                  <a:solidFill>
                    <a:srgbClr val="808080"/>
                  </a:solidFill>
                  <a:sym typeface="Wingdings 3" pitchFamily="18" charset="2"/>
                </a:rPr>
              </a:br>
              <a:r>
                <a:rPr lang="en-US" sz="1200" b="1">
                  <a:solidFill>
                    <a:srgbClr val="808080"/>
                  </a:solidFill>
                </a:rPr>
                <a:t>copy</a:t>
              </a:r>
              <a:br>
                <a:rPr lang="en-US" sz="1200" b="1">
                  <a:solidFill>
                    <a:srgbClr val="808080"/>
                  </a:solidFill>
                </a:rPr>
              </a:br>
              <a:r>
                <a:rPr lang="en-US" sz="1200" b="1">
                  <a:solidFill>
                    <a:srgbClr val="808080"/>
                  </a:solidFill>
                </a:rPr>
                <a:t>out 1</a:t>
              </a:r>
            </a:p>
          </p:txBody>
        </p:sp>
      </p:grpSp>
      <p:sp>
        <p:nvSpPr>
          <p:cNvPr id="63515" name="Rectangle 48"/>
          <p:cNvSpPr>
            <a:spLocks noChangeArrowheads="1"/>
          </p:cNvSpPr>
          <p:nvPr/>
        </p:nvSpPr>
        <p:spPr bwMode="auto">
          <a:xfrm>
            <a:off x="3730625" y="3287713"/>
            <a:ext cx="530225" cy="330200"/>
          </a:xfrm>
          <a:prstGeom prst="rect">
            <a:avLst/>
          </a:prstGeom>
          <a:solidFill>
            <a:schemeClr val="bg1"/>
          </a:solidFill>
          <a:ln w="19050">
            <a:solidFill>
              <a:schemeClr val="tx1"/>
            </a:solidFill>
            <a:miter lim="800000"/>
            <a:headEnd/>
            <a:tailEnd/>
          </a:ln>
        </p:spPr>
        <p:txBody>
          <a:bodyPr wrap="none" anchor="ctr"/>
          <a:lstStyle/>
          <a:p>
            <a:pPr algn="ctr"/>
            <a:r>
              <a:rPr lang="en-US" b="1"/>
              <a:t>B</a:t>
            </a:r>
          </a:p>
        </p:txBody>
      </p:sp>
      <p:sp>
        <p:nvSpPr>
          <p:cNvPr id="63516" name="Rectangle 49"/>
          <p:cNvSpPr>
            <a:spLocks noChangeArrowheads="1"/>
          </p:cNvSpPr>
          <p:nvPr/>
        </p:nvSpPr>
        <p:spPr bwMode="auto">
          <a:xfrm>
            <a:off x="5168900" y="2693988"/>
            <a:ext cx="3975100" cy="867930"/>
          </a:xfrm>
          <a:prstGeom prst="rect">
            <a:avLst/>
          </a:prstGeom>
          <a:noFill/>
          <a:ln w="9525">
            <a:noFill/>
            <a:miter lim="800000"/>
            <a:headEnd/>
            <a:tailEnd/>
          </a:ln>
        </p:spPr>
        <p:txBody>
          <a:bodyPr>
            <a:spAutoFit/>
          </a:bodyPr>
          <a:lstStyle/>
          <a:p>
            <a:pPr marL="342900" indent="-342900">
              <a:spcBef>
                <a:spcPct val="20000"/>
              </a:spcBef>
              <a:buClr>
                <a:schemeClr val="accent2"/>
              </a:buClr>
              <a:buFont typeface="Wingdings 2" pitchFamily="18" charset="2"/>
              <a:buChar char="¡"/>
            </a:pPr>
            <a:r>
              <a:rPr lang="en-US" sz="2400" dirty="0" smtClean="0"/>
              <a:t>Continua </a:t>
            </a:r>
            <a:r>
              <a:rPr lang="en-US" sz="2400" dirty="0" err="1" smtClean="0"/>
              <a:t>escrevendo</a:t>
            </a:r>
            <a:endParaRPr lang="en-US" sz="2400" dirty="0"/>
          </a:p>
          <a:p>
            <a:pPr marL="682625" lvl="1" indent="-225425">
              <a:spcBef>
                <a:spcPct val="20000"/>
              </a:spcBef>
              <a:buFont typeface="Arial" pitchFamily="34" charset="0"/>
              <a:buChar char="–"/>
            </a:pPr>
            <a:r>
              <a:rPr lang="en-US" sz="2200" dirty="0" err="1" smtClean="0"/>
              <a:t>Altera</a:t>
            </a:r>
            <a:r>
              <a:rPr lang="en-US" sz="2200" dirty="0" smtClean="0"/>
              <a:t> </a:t>
            </a:r>
            <a:r>
              <a:rPr lang="en-US" sz="2200" dirty="0" err="1" smtClean="0"/>
              <a:t>bloco</a:t>
            </a:r>
            <a:endParaRPr lang="en-US" sz="2200" dirty="0"/>
          </a:p>
        </p:txBody>
      </p:sp>
      <p:sp>
        <p:nvSpPr>
          <p:cNvPr id="892978" name="Rectangle 50"/>
          <p:cNvSpPr>
            <a:spLocks noChangeArrowheads="1"/>
          </p:cNvSpPr>
          <p:nvPr/>
        </p:nvSpPr>
        <p:spPr bwMode="auto">
          <a:xfrm>
            <a:off x="5168900" y="3429000"/>
            <a:ext cx="3975100" cy="1107996"/>
          </a:xfrm>
          <a:prstGeom prst="rect">
            <a:avLst/>
          </a:prstGeom>
          <a:noFill/>
          <a:ln w="9525">
            <a:noFill/>
            <a:miter lim="800000"/>
            <a:headEnd/>
            <a:tailEnd/>
          </a:ln>
        </p:spPr>
        <p:txBody>
          <a:bodyPr>
            <a:spAutoFit/>
          </a:bodyPr>
          <a:lstStyle/>
          <a:p>
            <a:pPr marL="682625" lvl="1" indent="-225425">
              <a:spcBef>
                <a:spcPct val="20000"/>
              </a:spcBef>
              <a:buFont typeface="Arial" pitchFamily="34" charset="0"/>
              <a:buChar char="–"/>
            </a:pPr>
            <a:r>
              <a:rPr lang="en-US" sz="2200" dirty="0" err="1" smtClean="0"/>
              <a:t>Bloco</a:t>
            </a:r>
            <a:r>
              <a:rPr lang="en-US" sz="2200" dirty="0" smtClean="0"/>
              <a:t> </a:t>
            </a:r>
            <a:r>
              <a:rPr lang="en-US" sz="2200" dirty="0" err="1" smtClean="0"/>
              <a:t>antigo</a:t>
            </a:r>
            <a:r>
              <a:rPr lang="en-US" sz="2200" dirty="0" smtClean="0"/>
              <a:t> é </a:t>
            </a:r>
            <a:r>
              <a:rPr lang="en-US" sz="2200" dirty="0" err="1" smtClean="0"/>
              <a:t>escrito</a:t>
            </a:r>
            <a:r>
              <a:rPr lang="en-US" sz="2200" dirty="0" smtClean="0"/>
              <a:t> </a:t>
            </a:r>
            <a:r>
              <a:rPr lang="en-US" sz="2200" dirty="0" err="1" smtClean="0"/>
              <a:t>para</a:t>
            </a:r>
            <a:r>
              <a:rPr lang="en-US" sz="2200" dirty="0" smtClean="0"/>
              <a:t> </a:t>
            </a:r>
            <a:r>
              <a:rPr lang="en-US" sz="2200" dirty="0" err="1" smtClean="0"/>
              <a:t>todos</a:t>
            </a:r>
            <a:r>
              <a:rPr lang="en-US" sz="2200" dirty="0" smtClean="0"/>
              <a:t> as </a:t>
            </a:r>
            <a:r>
              <a:rPr lang="en-US" sz="2200" dirty="0" err="1" smtClean="0"/>
              <a:t>regiões</a:t>
            </a:r>
            <a:r>
              <a:rPr lang="en-US" sz="2200" dirty="0" smtClean="0"/>
              <a:t> for a.</a:t>
            </a:r>
            <a:endParaRPr lang="en-US" sz="2200" dirty="0"/>
          </a:p>
        </p:txBody>
      </p:sp>
      <p:sp>
        <p:nvSpPr>
          <p:cNvPr id="892979" name="Rectangle 51"/>
          <p:cNvSpPr>
            <a:spLocks noChangeArrowheads="1"/>
          </p:cNvSpPr>
          <p:nvPr/>
        </p:nvSpPr>
        <p:spPr bwMode="auto">
          <a:xfrm>
            <a:off x="5168900" y="4343400"/>
            <a:ext cx="3975100" cy="769441"/>
          </a:xfrm>
          <a:prstGeom prst="rect">
            <a:avLst/>
          </a:prstGeom>
          <a:noFill/>
          <a:ln w="9525">
            <a:noFill/>
            <a:miter lim="800000"/>
            <a:headEnd/>
            <a:tailEnd/>
          </a:ln>
        </p:spPr>
        <p:txBody>
          <a:bodyPr>
            <a:spAutoFit/>
          </a:bodyPr>
          <a:lstStyle/>
          <a:p>
            <a:pPr marL="682625" lvl="1" indent="-225425">
              <a:spcBef>
                <a:spcPct val="20000"/>
              </a:spcBef>
              <a:buFont typeface="Arial" pitchFamily="34" charset="0"/>
              <a:buChar char="–"/>
            </a:pPr>
            <a:r>
              <a:rPr lang="en-US" sz="2200" dirty="0" err="1" smtClean="0"/>
              <a:t>Atualiza</a:t>
            </a:r>
            <a:r>
              <a:rPr lang="en-US" sz="2200" dirty="0" smtClean="0"/>
              <a:t> </a:t>
            </a:r>
            <a:r>
              <a:rPr lang="en-US" sz="2200" dirty="0" err="1" smtClean="0"/>
              <a:t>todos</a:t>
            </a:r>
            <a:r>
              <a:rPr lang="en-US" sz="2200" dirty="0" smtClean="0"/>
              <a:t> </a:t>
            </a:r>
            <a:r>
              <a:rPr lang="en-US" sz="2200" dirty="0" err="1" smtClean="0"/>
              <a:t>os</a:t>
            </a:r>
            <a:r>
              <a:rPr lang="en-US" sz="2200" dirty="0" smtClean="0"/>
              <a:t> </a:t>
            </a:r>
            <a:r>
              <a:rPr lang="en-US" sz="2200" dirty="0" err="1" smtClean="0"/>
              <a:t>ponteiros</a:t>
            </a:r>
            <a:r>
              <a:rPr lang="en-US" sz="2200" dirty="0" smtClean="0"/>
              <a:t> </a:t>
            </a:r>
            <a:endParaRPr lang="en-US" sz="2200" dirty="0"/>
          </a:p>
        </p:txBody>
      </p:sp>
      <p:sp>
        <p:nvSpPr>
          <p:cNvPr id="892980" name="Rectangle 52"/>
          <p:cNvSpPr>
            <a:spLocks noChangeArrowheads="1"/>
          </p:cNvSpPr>
          <p:nvPr/>
        </p:nvSpPr>
        <p:spPr bwMode="auto">
          <a:xfrm>
            <a:off x="5168900" y="4983162"/>
            <a:ext cx="3975100" cy="427038"/>
          </a:xfrm>
          <a:prstGeom prst="rect">
            <a:avLst/>
          </a:prstGeom>
          <a:noFill/>
          <a:ln w="9525">
            <a:noFill/>
            <a:miter lim="800000"/>
            <a:headEnd/>
            <a:tailEnd/>
          </a:ln>
        </p:spPr>
        <p:txBody>
          <a:bodyPr>
            <a:spAutoFit/>
          </a:bodyPr>
          <a:lstStyle/>
          <a:p>
            <a:pPr marL="682625" lvl="1" indent="-225425">
              <a:spcBef>
                <a:spcPct val="20000"/>
              </a:spcBef>
              <a:buFont typeface="Arial" pitchFamily="34" charset="0"/>
              <a:buChar char="–"/>
            </a:pPr>
            <a:r>
              <a:rPr lang="en-US" sz="2200" dirty="0" err="1" smtClean="0"/>
              <a:t>Atualiza</a:t>
            </a:r>
            <a:r>
              <a:rPr lang="en-US" sz="2200" dirty="0" smtClean="0"/>
              <a:t> </a:t>
            </a:r>
            <a:r>
              <a:rPr lang="en-US" sz="2200" dirty="0" err="1" smtClean="0"/>
              <a:t>bloco</a:t>
            </a:r>
            <a:r>
              <a:rPr lang="en-US" sz="2200" dirty="0" smtClean="0"/>
              <a:t> no disco</a:t>
            </a:r>
            <a:endParaRPr lang="en-US" sz="2200" dirty="0"/>
          </a:p>
        </p:txBody>
      </p:sp>
      <p:sp>
        <p:nvSpPr>
          <p:cNvPr id="892981" name="Rectangle 53"/>
          <p:cNvSpPr>
            <a:spLocks noChangeArrowheads="1"/>
          </p:cNvSpPr>
          <p:nvPr/>
        </p:nvSpPr>
        <p:spPr bwMode="auto">
          <a:xfrm>
            <a:off x="5168900" y="5235575"/>
            <a:ext cx="3975100" cy="1274195"/>
          </a:xfrm>
          <a:prstGeom prst="rect">
            <a:avLst/>
          </a:prstGeom>
          <a:noFill/>
          <a:ln w="9525">
            <a:noFill/>
            <a:miter lim="800000"/>
            <a:headEnd/>
            <a:tailEnd/>
          </a:ln>
        </p:spPr>
        <p:txBody>
          <a:bodyPr>
            <a:spAutoFit/>
          </a:bodyPr>
          <a:lstStyle/>
          <a:p>
            <a:pPr marL="342900" indent="-342900">
              <a:spcBef>
                <a:spcPct val="20000"/>
              </a:spcBef>
              <a:buClr>
                <a:schemeClr val="accent2"/>
              </a:buClr>
              <a:buFont typeface="Wingdings 2" pitchFamily="18" charset="2"/>
              <a:buChar char="¡"/>
            </a:pPr>
            <a:r>
              <a:rPr lang="en-US" sz="2400" dirty="0" err="1" smtClean="0"/>
              <a:t>Uma</a:t>
            </a:r>
            <a:r>
              <a:rPr lang="en-US" sz="2400" dirty="0" smtClean="0"/>
              <a:t> </a:t>
            </a:r>
            <a:r>
              <a:rPr lang="en-US" sz="2400" dirty="0" err="1" smtClean="0"/>
              <a:t>escrita</a:t>
            </a:r>
            <a:r>
              <a:rPr lang="en-US" sz="2400" dirty="0" smtClean="0"/>
              <a:t> </a:t>
            </a:r>
            <a:r>
              <a:rPr lang="en-US" sz="2400" dirty="0" err="1" smtClean="0"/>
              <a:t>requer</a:t>
            </a:r>
            <a:r>
              <a:rPr lang="en-US" sz="2400" dirty="0" smtClean="0"/>
              <a:t>:</a:t>
            </a:r>
            <a:endParaRPr lang="en-US" sz="2400" dirty="0"/>
          </a:p>
          <a:p>
            <a:pPr marL="682625" lvl="1" indent="-225425">
              <a:spcBef>
                <a:spcPct val="20000"/>
              </a:spcBef>
              <a:buFont typeface="Arial" pitchFamily="34" charset="0"/>
              <a:buChar char="–"/>
            </a:pPr>
            <a:r>
              <a:rPr lang="en-US" sz="2200" dirty="0"/>
              <a:t>1 </a:t>
            </a:r>
            <a:r>
              <a:rPr lang="en-US" sz="2200" dirty="0" err="1" smtClean="0"/>
              <a:t>leitura</a:t>
            </a:r>
            <a:endParaRPr lang="en-US" sz="2200" dirty="0"/>
          </a:p>
          <a:p>
            <a:pPr marL="682625" lvl="1" indent="-225425">
              <a:spcBef>
                <a:spcPct val="20000"/>
              </a:spcBef>
              <a:buFont typeface="Arial" pitchFamily="34" charset="0"/>
              <a:buChar char="–"/>
            </a:pPr>
            <a:r>
              <a:rPr lang="en-US" sz="2200" dirty="0"/>
              <a:t>3 </a:t>
            </a:r>
            <a:r>
              <a:rPr lang="en-US" sz="2200" dirty="0" err="1" smtClean="0"/>
              <a:t>escritas</a:t>
            </a:r>
            <a:endParaRPr lang="en-US" sz="2200" dirty="0"/>
          </a:p>
        </p:txBody>
      </p:sp>
      <p:sp>
        <p:nvSpPr>
          <p:cNvPr id="892982" name="Rectangle 54"/>
          <p:cNvSpPr>
            <a:spLocks noChangeArrowheads="1"/>
          </p:cNvSpPr>
          <p:nvPr/>
        </p:nvSpPr>
        <p:spPr bwMode="auto">
          <a:xfrm>
            <a:off x="1808163" y="2898775"/>
            <a:ext cx="530225" cy="330200"/>
          </a:xfrm>
          <a:prstGeom prst="rect">
            <a:avLst/>
          </a:prstGeom>
          <a:solidFill>
            <a:srgbClr val="BAE6A4"/>
          </a:solidFill>
          <a:ln w="19050">
            <a:solidFill>
              <a:schemeClr val="tx1"/>
            </a:solidFill>
            <a:miter lim="800000"/>
            <a:headEnd/>
            <a:tailEnd/>
          </a:ln>
        </p:spPr>
        <p:txBody>
          <a:bodyPr wrap="none" anchor="ctr"/>
          <a:lstStyle/>
          <a:p>
            <a:pPr algn="ctr"/>
            <a:r>
              <a:rPr lang="en-US" b="1"/>
              <a:t>C2</a:t>
            </a:r>
          </a:p>
        </p:txBody>
      </p:sp>
      <p:sp>
        <p:nvSpPr>
          <p:cNvPr id="892983" name="Rectangle 55"/>
          <p:cNvSpPr>
            <a:spLocks noChangeArrowheads="1"/>
          </p:cNvSpPr>
          <p:nvPr/>
        </p:nvSpPr>
        <p:spPr bwMode="auto">
          <a:xfrm>
            <a:off x="3730625" y="2898775"/>
            <a:ext cx="530225" cy="330200"/>
          </a:xfrm>
          <a:prstGeom prst="rect">
            <a:avLst/>
          </a:prstGeom>
          <a:solidFill>
            <a:schemeClr val="bg1"/>
          </a:solidFill>
          <a:ln w="19050">
            <a:solidFill>
              <a:schemeClr val="tx1"/>
            </a:solidFill>
            <a:miter lim="800000"/>
            <a:headEnd/>
            <a:tailEnd/>
          </a:ln>
        </p:spPr>
        <p:txBody>
          <a:bodyPr wrap="none" anchor="ctr"/>
          <a:lstStyle/>
          <a:p>
            <a:pPr algn="ctr"/>
            <a:r>
              <a:rPr lang="en-US" b="1"/>
              <a:t>C</a:t>
            </a:r>
          </a:p>
        </p:txBody>
      </p:sp>
      <p:sp>
        <p:nvSpPr>
          <p:cNvPr id="892984" name="Line 56"/>
          <p:cNvSpPr>
            <a:spLocks noChangeShapeType="1"/>
          </p:cNvSpPr>
          <p:nvPr/>
        </p:nvSpPr>
        <p:spPr bwMode="auto">
          <a:xfrm flipV="1">
            <a:off x="2428875" y="4376738"/>
            <a:ext cx="1171575" cy="747712"/>
          </a:xfrm>
          <a:prstGeom prst="line">
            <a:avLst/>
          </a:prstGeom>
          <a:noFill/>
          <a:ln w="19050">
            <a:solidFill>
              <a:schemeClr val="hlink"/>
            </a:solidFill>
            <a:round/>
            <a:headEnd/>
            <a:tailEnd type="stealth" w="lg" len="lg"/>
          </a:ln>
        </p:spPr>
        <p:txBody>
          <a:bodyPr wrap="none" anchor="ctr"/>
          <a:lstStyle/>
          <a:p>
            <a:endParaRPr lang="en-US"/>
          </a:p>
        </p:txBody>
      </p:sp>
      <p:sp>
        <p:nvSpPr>
          <p:cNvPr id="63524" name="Rectangle 57"/>
          <p:cNvSpPr>
            <a:spLocks noChangeArrowheads="1"/>
          </p:cNvSpPr>
          <p:nvPr/>
        </p:nvSpPr>
        <p:spPr bwMode="auto">
          <a:xfrm>
            <a:off x="3730625" y="2898775"/>
            <a:ext cx="530225" cy="330200"/>
          </a:xfrm>
          <a:prstGeom prst="rect">
            <a:avLst/>
          </a:prstGeom>
          <a:solidFill>
            <a:schemeClr val="bg1"/>
          </a:solidFill>
          <a:ln w="19050">
            <a:solidFill>
              <a:schemeClr val="tx1"/>
            </a:solidFill>
            <a:miter lim="800000"/>
            <a:headEnd/>
            <a:tailEnd/>
          </a:ln>
        </p:spPr>
        <p:txBody>
          <a:bodyPr wrap="none" anchor="ctr"/>
          <a:lstStyle/>
          <a:p>
            <a:pPr algn="ctr"/>
            <a:r>
              <a:rPr lang="en-US" b="1"/>
              <a:t>C</a:t>
            </a:r>
          </a:p>
        </p:txBody>
      </p:sp>
      <p:sp>
        <p:nvSpPr>
          <p:cNvPr id="892986" name="Rectangle 58"/>
          <p:cNvSpPr>
            <a:spLocks noChangeArrowheads="1"/>
          </p:cNvSpPr>
          <p:nvPr/>
        </p:nvSpPr>
        <p:spPr bwMode="auto">
          <a:xfrm>
            <a:off x="3730625" y="2898775"/>
            <a:ext cx="530225" cy="330200"/>
          </a:xfrm>
          <a:prstGeom prst="rect">
            <a:avLst/>
          </a:prstGeom>
          <a:solidFill>
            <a:schemeClr val="bg1"/>
          </a:solidFill>
          <a:ln w="19050">
            <a:solidFill>
              <a:schemeClr val="tx1"/>
            </a:solidFill>
            <a:miter lim="800000"/>
            <a:headEnd/>
            <a:tailEnd/>
          </a:ln>
        </p:spPr>
        <p:txBody>
          <a:bodyPr wrap="none" anchor="ctr"/>
          <a:lstStyle/>
          <a:p>
            <a:pPr algn="ctr"/>
            <a:r>
              <a:rPr lang="en-US" b="1"/>
              <a:t>C</a:t>
            </a:r>
          </a:p>
        </p:txBody>
      </p:sp>
      <p:sp>
        <p:nvSpPr>
          <p:cNvPr id="892987" name="Rectangle 59"/>
          <p:cNvSpPr>
            <a:spLocks noChangeArrowheads="1"/>
          </p:cNvSpPr>
          <p:nvPr/>
        </p:nvSpPr>
        <p:spPr bwMode="auto">
          <a:xfrm>
            <a:off x="1808163" y="2898775"/>
            <a:ext cx="530225" cy="330200"/>
          </a:xfrm>
          <a:prstGeom prst="rect">
            <a:avLst/>
          </a:prstGeom>
          <a:solidFill>
            <a:srgbClr val="BAE6A4"/>
          </a:solidFill>
          <a:ln w="19050">
            <a:solidFill>
              <a:schemeClr val="tx1"/>
            </a:solidFill>
            <a:miter lim="800000"/>
            <a:headEnd/>
            <a:tailEnd/>
          </a:ln>
        </p:spPr>
        <p:txBody>
          <a:bodyPr wrap="none" anchor="ctr"/>
          <a:lstStyle/>
          <a:p>
            <a:pPr algn="ctr"/>
            <a:r>
              <a:rPr lang="en-US" b="1"/>
              <a:t>C2</a:t>
            </a:r>
          </a:p>
        </p:txBody>
      </p:sp>
      <p:sp>
        <p:nvSpPr>
          <p:cNvPr id="63527" name="Text Box 60"/>
          <p:cNvSpPr txBox="1">
            <a:spLocks noChangeArrowheads="1"/>
          </p:cNvSpPr>
          <p:nvPr/>
        </p:nvSpPr>
        <p:spPr bwMode="auto">
          <a:xfrm>
            <a:off x="1443038" y="1349375"/>
            <a:ext cx="1263650" cy="641350"/>
          </a:xfrm>
          <a:prstGeom prst="rect">
            <a:avLst/>
          </a:prstGeom>
          <a:noFill/>
          <a:ln w="12700">
            <a:noFill/>
            <a:miter lim="800000"/>
            <a:headEnd/>
            <a:tailEnd/>
          </a:ln>
        </p:spPr>
        <p:txBody>
          <a:bodyPr wrap="none">
            <a:spAutoFit/>
          </a:bodyPr>
          <a:lstStyle/>
          <a:p>
            <a:pPr algn="ctr"/>
            <a:r>
              <a:rPr lang="en-US" sz="1800" b="1"/>
              <a:t>Blocks in </a:t>
            </a:r>
            <a:br>
              <a:rPr lang="en-US" sz="1800" b="1"/>
            </a:br>
            <a:r>
              <a:rPr lang="en-US" sz="1800" b="1"/>
              <a:t>LUN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500"/>
                                  </p:stCondLst>
                                  <p:childTnLst>
                                    <p:animRot by="21600000">
                                      <p:cBhvr>
                                        <p:cTn id="6" dur="1000" fill="hold"/>
                                        <p:tgtEl>
                                          <p:spTgt spid="892953"/>
                                        </p:tgtEl>
                                        <p:attrNameLst>
                                          <p:attrName>r</p:attrName>
                                        </p:attrNameLst>
                                      </p:cBhvr>
                                    </p:animRot>
                                  </p:childTnLst>
                                </p:cTn>
                              </p:par>
                            </p:childTnLst>
                          </p:cTn>
                        </p:par>
                        <p:par>
                          <p:cTn id="7" fill="hold">
                            <p:stCondLst>
                              <p:cond delay="1500"/>
                            </p:stCondLst>
                            <p:childTnLst>
                              <p:par>
                                <p:cTn id="8" presetID="1" presetClass="entr" presetSubtype="0" fill="hold" grpId="0" nodeType="afterEffect">
                                  <p:stCondLst>
                                    <p:cond delay="0"/>
                                  </p:stCondLst>
                                  <p:childTnLst>
                                    <p:set>
                                      <p:cBhvr>
                                        <p:cTn id="9" dur="1" fill="hold">
                                          <p:stCondLst>
                                            <p:cond delay="0"/>
                                          </p:stCondLst>
                                        </p:cTn>
                                        <p:tgtEl>
                                          <p:spTgt spid="89298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92978"/>
                                        </p:tgtEl>
                                        <p:attrNameLst>
                                          <p:attrName>style.visibility</p:attrName>
                                        </p:attrNameLst>
                                      </p:cBhvr>
                                      <p:to>
                                        <p:strVal val="visible"/>
                                      </p:to>
                                    </p:set>
                                  </p:childTnLst>
                                </p:cTn>
                              </p:par>
                            </p:childTnLst>
                          </p:cTn>
                        </p:par>
                        <p:par>
                          <p:cTn id="14" fill="hold">
                            <p:stCondLst>
                              <p:cond delay="0"/>
                            </p:stCondLst>
                            <p:childTnLst>
                              <p:par>
                                <p:cTn id="15" presetID="0" presetClass="path" presetSubtype="0" accel="50000" decel="50000" fill="hold" grpId="0" nodeType="afterEffect">
                                  <p:stCondLst>
                                    <p:cond delay="0"/>
                                  </p:stCondLst>
                                  <p:childTnLst>
                                    <p:animMotion origin="layout" path="M 8.33333E-7 7.40741E-7 C 0.10417 0.00046 0.11823 0.17268 0.00104 0.17407 " pathEditMode="relative" rAng="0" ptsTypes="ff">
                                      <p:cBhvr>
                                        <p:cTn id="16" dur="2000" fill="hold"/>
                                        <p:tgtEl>
                                          <p:spTgt spid="892983"/>
                                        </p:tgtEl>
                                        <p:attrNameLst>
                                          <p:attrName>ppt_x</p:attrName>
                                          <p:attrName>ppt_y</p:attrName>
                                        </p:attrNameLst>
                                      </p:cBhvr>
                                      <p:rCtr x="59" y="87"/>
                                    </p:animMotion>
                                  </p:childTnLst>
                                </p:cTn>
                              </p:par>
                              <p:par>
                                <p:cTn id="17" presetID="0" presetClass="path" presetSubtype="0" accel="50000" decel="50000" fill="hold" grpId="0" nodeType="withEffect">
                                  <p:stCondLst>
                                    <p:cond delay="0"/>
                                  </p:stCondLst>
                                  <p:childTnLst>
                                    <p:animMotion origin="layout" path="M 8.33333E-7 7.74925E-7 C 0.10417 0.00023 0.11823 0.10733 0.00104 0.10849 " pathEditMode="relative" rAng="0" ptsTypes="ff">
                                      <p:cBhvr>
                                        <p:cTn id="18" dur="2000" fill="hold"/>
                                        <p:tgtEl>
                                          <p:spTgt spid="892986"/>
                                        </p:tgtEl>
                                        <p:attrNameLst>
                                          <p:attrName>ppt_x</p:attrName>
                                          <p:attrName>ppt_y</p:attrName>
                                        </p:attrNameLst>
                                      </p:cBhvr>
                                      <p:rCtr x="59" y="54"/>
                                    </p:animMotion>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92979"/>
                                        </p:tgtEl>
                                        <p:attrNameLst>
                                          <p:attrName>style.visibility</p:attrName>
                                        </p:attrNameLst>
                                      </p:cBhvr>
                                      <p:to>
                                        <p:strVal val="visible"/>
                                      </p:to>
                                    </p:set>
                                  </p:childTnLst>
                                </p:cTn>
                              </p:par>
                            </p:childTnLst>
                          </p:cTn>
                        </p:par>
                        <p:par>
                          <p:cTn id="23" fill="hold">
                            <p:stCondLst>
                              <p:cond delay="0"/>
                            </p:stCondLst>
                            <p:childTnLst>
                              <p:par>
                                <p:cTn id="24" presetID="22" presetClass="exit" presetSubtype="1" fill="hold" grpId="0" nodeType="afterEffect">
                                  <p:stCondLst>
                                    <p:cond delay="0"/>
                                  </p:stCondLst>
                                  <p:childTnLst>
                                    <p:animEffect transition="out" filter="wipe(up)">
                                      <p:cBhvr>
                                        <p:cTn id="25" dur="500"/>
                                        <p:tgtEl>
                                          <p:spTgt spid="892944"/>
                                        </p:tgtEl>
                                      </p:cBhvr>
                                    </p:animEffect>
                                    <p:set>
                                      <p:cBhvr>
                                        <p:cTn id="26" dur="1" fill="hold">
                                          <p:stCondLst>
                                            <p:cond delay="499"/>
                                          </p:stCondLst>
                                        </p:cTn>
                                        <p:tgtEl>
                                          <p:spTgt spid="892944"/>
                                        </p:tgtEl>
                                        <p:attrNameLst>
                                          <p:attrName>style.visibility</p:attrName>
                                        </p:attrNameLst>
                                      </p:cBhvr>
                                      <p:to>
                                        <p:strVal val="hidden"/>
                                      </p:to>
                                    </p:set>
                                  </p:childTnLst>
                                </p:cTn>
                              </p:par>
                            </p:childTnLst>
                          </p:cTn>
                        </p:par>
                        <p:par>
                          <p:cTn id="27" fill="hold">
                            <p:stCondLst>
                              <p:cond delay="500"/>
                            </p:stCondLst>
                            <p:childTnLst>
                              <p:par>
                                <p:cTn id="28" presetID="22" presetClass="entr" presetSubtype="4" fill="hold" grpId="0" nodeType="afterEffect">
                                  <p:stCondLst>
                                    <p:cond delay="0"/>
                                  </p:stCondLst>
                                  <p:childTnLst>
                                    <p:set>
                                      <p:cBhvr>
                                        <p:cTn id="29" dur="1" fill="hold">
                                          <p:stCondLst>
                                            <p:cond delay="0"/>
                                          </p:stCondLst>
                                        </p:cTn>
                                        <p:tgtEl>
                                          <p:spTgt spid="892984"/>
                                        </p:tgtEl>
                                        <p:attrNameLst>
                                          <p:attrName>style.visibility</p:attrName>
                                        </p:attrNameLst>
                                      </p:cBhvr>
                                      <p:to>
                                        <p:strVal val="visible"/>
                                      </p:to>
                                    </p:set>
                                    <p:animEffect transition="in" filter="wipe(down)">
                                      <p:cBhvr>
                                        <p:cTn id="30" dur="500"/>
                                        <p:tgtEl>
                                          <p:spTgt spid="892984"/>
                                        </p:tgtEl>
                                      </p:cBhvr>
                                    </p:animEffect>
                                  </p:childTnLst>
                                </p:cTn>
                              </p:par>
                            </p:childTnLst>
                          </p:cTn>
                        </p:par>
                        <p:par>
                          <p:cTn id="31" fill="hold">
                            <p:stCondLst>
                              <p:cond delay="1000"/>
                            </p:stCondLst>
                            <p:childTnLst>
                              <p:par>
                                <p:cTn id="32" presetID="22" presetClass="entr" presetSubtype="4" fill="hold" grpId="0" nodeType="afterEffect">
                                  <p:stCondLst>
                                    <p:cond delay="0"/>
                                  </p:stCondLst>
                                  <p:childTnLst>
                                    <p:set>
                                      <p:cBhvr>
                                        <p:cTn id="33" dur="1" fill="hold">
                                          <p:stCondLst>
                                            <p:cond delay="0"/>
                                          </p:stCondLst>
                                        </p:cTn>
                                        <p:tgtEl>
                                          <p:spTgt spid="892930"/>
                                        </p:tgtEl>
                                        <p:attrNameLst>
                                          <p:attrName>style.visibility</p:attrName>
                                        </p:attrNameLst>
                                      </p:cBhvr>
                                      <p:to>
                                        <p:strVal val="visible"/>
                                      </p:to>
                                    </p:set>
                                    <p:animEffect transition="in" filter="wipe(down)">
                                      <p:cBhvr>
                                        <p:cTn id="34" dur="500"/>
                                        <p:tgtEl>
                                          <p:spTgt spid="892930"/>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92980"/>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grpId="0" nodeType="afterEffect">
                                  <p:stCondLst>
                                    <p:cond delay="0"/>
                                  </p:stCondLst>
                                  <p:childTnLst>
                                    <p:set>
                                      <p:cBhvr>
                                        <p:cTn id="41" dur="1" fill="hold">
                                          <p:stCondLst>
                                            <p:cond delay="0"/>
                                          </p:stCondLst>
                                        </p:cTn>
                                        <p:tgtEl>
                                          <p:spTgt spid="892987"/>
                                        </p:tgtEl>
                                        <p:attrNameLst>
                                          <p:attrName>style.visibility</p:attrName>
                                        </p:attrNameLst>
                                      </p:cBhvr>
                                      <p:to>
                                        <p:strVal val="visible"/>
                                      </p:to>
                                    </p:set>
                                  </p:childTnLst>
                                </p:cTn>
                              </p:par>
                            </p:childTnLst>
                          </p:cTn>
                        </p:par>
                        <p:par>
                          <p:cTn id="42" fill="hold">
                            <p:stCondLst>
                              <p:cond delay="0"/>
                            </p:stCondLst>
                            <p:childTnLst>
                              <p:par>
                                <p:cTn id="43" presetID="63" presetClass="path" presetSubtype="0" accel="50000" decel="50000" fill="hold" grpId="1" nodeType="afterEffect">
                                  <p:stCondLst>
                                    <p:cond delay="0"/>
                                  </p:stCondLst>
                                  <p:childTnLst>
                                    <p:animMotion origin="layout" path="M -0.00104 7.40741E-7 L 0.21024 7.40741E-7 " pathEditMode="relative" rAng="0" ptsTypes="AA">
                                      <p:cBhvr>
                                        <p:cTn id="44" dur="2000" fill="hold"/>
                                        <p:tgtEl>
                                          <p:spTgt spid="892987"/>
                                        </p:tgtEl>
                                        <p:attrNameLst>
                                          <p:attrName>ppt_x</p:attrName>
                                          <p:attrName>ppt_y</p:attrName>
                                        </p:attrNameLst>
                                      </p:cBhvr>
                                      <p:rCtr x="106" y="0"/>
                                    </p:animMotion>
                                  </p:childTnLst>
                                </p:cTn>
                              </p:par>
                            </p:childTnLst>
                          </p:cTn>
                        </p:par>
                        <p:par>
                          <p:cTn id="45" fill="hold">
                            <p:stCondLst>
                              <p:cond delay="2000"/>
                            </p:stCondLst>
                            <p:childTnLst>
                              <p:par>
                                <p:cTn id="46" presetID="1" presetClass="entr" presetSubtype="0" fill="hold" grpId="0" nodeType="afterEffect">
                                  <p:stCondLst>
                                    <p:cond delay="0"/>
                                  </p:stCondLst>
                                  <p:childTnLst>
                                    <p:set>
                                      <p:cBhvr>
                                        <p:cTn id="47" dur="1" fill="hold">
                                          <p:stCondLst>
                                            <p:cond delay="0"/>
                                          </p:stCondLst>
                                        </p:cTn>
                                        <p:tgtEl>
                                          <p:spTgt spid="8929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2930" grpId="0" animBg="1"/>
      <p:bldP spid="892944" grpId="0" animBg="1"/>
      <p:bldP spid="892953" grpId="0" animBg="1"/>
      <p:bldP spid="892978" grpId="0"/>
      <p:bldP spid="892979" grpId="0"/>
      <p:bldP spid="892980" grpId="0"/>
      <p:bldP spid="892981" grpId="0"/>
      <p:bldP spid="892982" grpId="0" animBg="1"/>
      <p:bldP spid="892983" grpId="0" animBg="1"/>
      <p:bldP spid="892984" grpId="0" animBg="1"/>
      <p:bldP spid="892986" grpId="0" animBg="1"/>
      <p:bldP spid="892987" grpId="0" animBg="1"/>
      <p:bldP spid="892987"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3"/>
          <p:cNvSpPr>
            <a:spLocks noGrp="1"/>
          </p:cNvSpPr>
          <p:nvPr>
            <p:ph type="sldNum" sz="quarter" idx="10"/>
          </p:nvPr>
        </p:nvSpPr>
        <p:spPr>
          <a:noFill/>
        </p:spPr>
        <p:txBody>
          <a:bodyPr/>
          <a:lstStyle/>
          <a:p>
            <a:fld id="{3431D373-47EE-40D3-836E-694E3EEAA31A}" type="slidenum">
              <a:rPr lang="en-US" smtClean="0"/>
              <a:pPr/>
              <a:t>38</a:t>
            </a:fld>
            <a:endParaRPr lang="en-US" smtClean="0"/>
          </a:p>
        </p:txBody>
      </p:sp>
      <p:sp>
        <p:nvSpPr>
          <p:cNvPr id="64516" name="Rectangle 2"/>
          <p:cNvSpPr>
            <a:spLocks noGrp="1" noChangeArrowheads="1"/>
          </p:cNvSpPr>
          <p:nvPr>
            <p:ph type="title"/>
          </p:nvPr>
        </p:nvSpPr>
        <p:spPr>
          <a:xfrm>
            <a:off x="1008063" y="200025"/>
            <a:ext cx="8135938" cy="714375"/>
          </a:xfrm>
        </p:spPr>
        <p:txBody>
          <a:bodyPr/>
          <a:lstStyle/>
          <a:p>
            <a:pPr eaLnBrk="1" hangingPunct="1"/>
            <a:r>
              <a:rPr lang="en-US" b="0" dirty="0" err="1" smtClean="0"/>
              <a:t>Comparação</a:t>
            </a:r>
            <a:r>
              <a:rPr lang="en-US" b="0" dirty="0" smtClean="0"/>
              <a:t> de Snapshot : NetApp </a:t>
            </a:r>
            <a:r>
              <a:rPr lang="en-US" b="0" dirty="0" err="1" smtClean="0"/>
              <a:t>vs</a:t>
            </a:r>
            <a:r>
              <a:rPr lang="en-US" b="0" dirty="0" smtClean="0"/>
              <a:t> Others</a:t>
            </a:r>
          </a:p>
        </p:txBody>
      </p:sp>
      <p:grpSp>
        <p:nvGrpSpPr>
          <p:cNvPr id="2" name="Group 3"/>
          <p:cNvGrpSpPr>
            <a:grpSpLocks/>
          </p:cNvGrpSpPr>
          <p:nvPr/>
        </p:nvGrpSpPr>
        <p:grpSpPr bwMode="auto">
          <a:xfrm>
            <a:off x="2286000" y="1828800"/>
            <a:ext cx="606425" cy="3724275"/>
            <a:chOff x="2329" y="1731"/>
            <a:chExt cx="382" cy="2346"/>
          </a:xfrm>
          <a:solidFill>
            <a:schemeClr val="accent5">
              <a:lumMod val="50000"/>
            </a:schemeClr>
          </a:solidFill>
        </p:grpSpPr>
        <p:sp>
          <p:nvSpPr>
            <p:cNvPr id="64533" name="AutoShape 4"/>
            <p:cNvSpPr>
              <a:spLocks noChangeArrowheads="1"/>
            </p:cNvSpPr>
            <p:nvPr/>
          </p:nvSpPr>
          <p:spPr bwMode="auto">
            <a:xfrm>
              <a:off x="2329" y="1731"/>
              <a:ext cx="382" cy="2346"/>
            </a:xfrm>
            <a:prstGeom prst="can">
              <a:avLst>
                <a:gd name="adj" fmla="val 17287"/>
              </a:avLst>
            </a:prstGeom>
            <a:grpFill/>
            <a:ln w="12700">
              <a:solidFill>
                <a:schemeClr val="tx1"/>
              </a:solidFill>
              <a:round/>
              <a:headEnd/>
              <a:tailEnd/>
            </a:ln>
          </p:spPr>
          <p:txBody>
            <a:bodyPr wrap="none" anchor="ctr"/>
            <a:lstStyle/>
            <a:p>
              <a:endParaRPr lang="en-US"/>
            </a:p>
          </p:txBody>
        </p:sp>
        <p:sp>
          <p:nvSpPr>
            <p:cNvPr id="64534" name="Rectangle 5"/>
            <p:cNvSpPr>
              <a:spLocks noChangeArrowheads="1"/>
            </p:cNvSpPr>
            <p:nvPr/>
          </p:nvSpPr>
          <p:spPr bwMode="auto">
            <a:xfrm>
              <a:off x="2350" y="1878"/>
              <a:ext cx="334" cy="208"/>
            </a:xfrm>
            <a:prstGeom prst="rect">
              <a:avLst/>
            </a:prstGeom>
            <a:solidFill>
              <a:schemeClr val="bg1"/>
            </a:solidFill>
            <a:ln w="19050">
              <a:solidFill>
                <a:schemeClr val="tx1"/>
              </a:solidFill>
              <a:miter lim="800000"/>
              <a:headEnd/>
              <a:tailEnd/>
            </a:ln>
          </p:spPr>
          <p:txBody>
            <a:bodyPr wrap="none" anchor="ctr"/>
            <a:lstStyle/>
            <a:p>
              <a:pPr algn="ctr"/>
              <a:r>
                <a:rPr lang="en-US" b="1"/>
                <a:t>A</a:t>
              </a:r>
            </a:p>
          </p:txBody>
        </p:sp>
        <p:sp>
          <p:nvSpPr>
            <p:cNvPr id="64535" name="Rectangle 6"/>
            <p:cNvSpPr>
              <a:spLocks noChangeArrowheads="1"/>
            </p:cNvSpPr>
            <p:nvPr/>
          </p:nvSpPr>
          <p:spPr bwMode="auto">
            <a:xfrm>
              <a:off x="2350" y="2510"/>
              <a:ext cx="334" cy="493"/>
            </a:xfrm>
            <a:prstGeom prst="rect">
              <a:avLst/>
            </a:prstGeom>
            <a:solidFill>
              <a:schemeClr val="bg1"/>
            </a:solidFill>
            <a:ln w="19050" cap="rnd">
              <a:solidFill>
                <a:schemeClr val="tx1"/>
              </a:solidFill>
              <a:prstDash val="sysDot"/>
              <a:miter lim="800000"/>
              <a:headEnd/>
              <a:tailEnd/>
            </a:ln>
          </p:spPr>
          <p:txBody>
            <a:bodyPr wrap="none" anchor="ctr"/>
            <a:lstStyle/>
            <a:p>
              <a:endParaRPr lang="en-US"/>
            </a:p>
          </p:txBody>
        </p:sp>
        <p:sp>
          <p:nvSpPr>
            <p:cNvPr id="64536" name="Rectangle 7"/>
            <p:cNvSpPr>
              <a:spLocks noChangeArrowheads="1"/>
            </p:cNvSpPr>
            <p:nvPr/>
          </p:nvSpPr>
          <p:spPr bwMode="auto">
            <a:xfrm>
              <a:off x="2350" y="3008"/>
              <a:ext cx="334" cy="493"/>
            </a:xfrm>
            <a:prstGeom prst="rect">
              <a:avLst/>
            </a:prstGeom>
            <a:solidFill>
              <a:schemeClr val="bg1"/>
            </a:solidFill>
            <a:ln w="19050" cap="rnd">
              <a:solidFill>
                <a:schemeClr val="tx1"/>
              </a:solidFill>
              <a:prstDash val="sysDot"/>
              <a:miter lim="800000"/>
              <a:headEnd/>
              <a:tailEnd/>
            </a:ln>
          </p:spPr>
          <p:txBody>
            <a:bodyPr wrap="none" anchor="ctr"/>
            <a:lstStyle/>
            <a:p>
              <a:endParaRPr lang="en-US"/>
            </a:p>
          </p:txBody>
        </p:sp>
        <p:sp>
          <p:nvSpPr>
            <p:cNvPr id="64537" name="Rectangle 8"/>
            <p:cNvSpPr>
              <a:spLocks noChangeArrowheads="1"/>
            </p:cNvSpPr>
            <p:nvPr/>
          </p:nvSpPr>
          <p:spPr bwMode="auto">
            <a:xfrm>
              <a:off x="2350" y="2086"/>
              <a:ext cx="334" cy="208"/>
            </a:xfrm>
            <a:prstGeom prst="rect">
              <a:avLst/>
            </a:prstGeom>
            <a:solidFill>
              <a:schemeClr val="bg1"/>
            </a:solidFill>
            <a:ln w="19050">
              <a:solidFill>
                <a:schemeClr val="tx1"/>
              </a:solidFill>
              <a:miter lim="800000"/>
              <a:headEnd/>
              <a:tailEnd/>
            </a:ln>
          </p:spPr>
          <p:txBody>
            <a:bodyPr wrap="none" anchor="ctr"/>
            <a:lstStyle/>
            <a:p>
              <a:pPr algn="ctr"/>
              <a:r>
                <a:rPr lang="en-US" b="1"/>
                <a:t>B1</a:t>
              </a:r>
            </a:p>
          </p:txBody>
        </p:sp>
        <p:sp>
          <p:nvSpPr>
            <p:cNvPr id="64538" name="Rectangle 9"/>
            <p:cNvSpPr>
              <a:spLocks noChangeArrowheads="1"/>
            </p:cNvSpPr>
            <p:nvPr/>
          </p:nvSpPr>
          <p:spPr bwMode="auto">
            <a:xfrm>
              <a:off x="2350" y="2527"/>
              <a:ext cx="334" cy="208"/>
            </a:xfrm>
            <a:prstGeom prst="rect">
              <a:avLst/>
            </a:prstGeom>
            <a:solidFill>
              <a:schemeClr val="bg1"/>
            </a:solidFill>
            <a:ln w="19050">
              <a:solidFill>
                <a:schemeClr val="tx1"/>
              </a:solidFill>
              <a:miter lim="800000"/>
              <a:headEnd/>
              <a:tailEnd/>
            </a:ln>
          </p:spPr>
          <p:txBody>
            <a:bodyPr wrap="none" anchor="ctr"/>
            <a:lstStyle/>
            <a:p>
              <a:pPr algn="ctr"/>
              <a:r>
                <a:rPr lang="en-US" b="1"/>
                <a:t>B</a:t>
              </a:r>
            </a:p>
          </p:txBody>
        </p:sp>
        <p:sp>
          <p:nvSpPr>
            <p:cNvPr id="64539" name="Rectangle 10"/>
            <p:cNvSpPr>
              <a:spLocks noChangeArrowheads="1"/>
            </p:cNvSpPr>
            <p:nvPr/>
          </p:nvSpPr>
          <p:spPr bwMode="auto">
            <a:xfrm>
              <a:off x="2350" y="2737"/>
              <a:ext cx="334" cy="208"/>
            </a:xfrm>
            <a:prstGeom prst="rect">
              <a:avLst/>
            </a:prstGeom>
            <a:solidFill>
              <a:schemeClr val="bg1"/>
            </a:solidFill>
            <a:ln w="19050">
              <a:solidFill>
                <a:schemeClr val="tx1"/>
              </a:solidFill>
              <a:miter lim="800000"/>
              <a:headEnd/>
              <a:tailEnd/>
            </a:ln>
          </p:spPr>
          <p:txBody>
            <a:bodyPr wrap="none" anchor="ctr"/>
            <a:lstStyle/>
            <a:p>
              <a:pPr algn="ctr"/>
              <a:r>
                <a:rPr lang="en-US" b="1"/>
                <a:t>C</a:t>
              </a:r>
            </a:p>
          </p:txBody>
        </p:sp>
        <p:sp>
          <p:nvSpPr>
            <p:cNvPr id="64540" name="Rectangle 11"/>
            <p:cNvSpPr>
              <a:spLocks noChangeArrowheads="1"/>
            </p:cNvSpPr>
            <p:nvPr/>
          </p:nvSpPr>
          <p:spPr bwMode="auto">
            <a:xfrm>
              <a:off x="2350" y="3038"/>
              <a:ext cx="334" cy="208"/>
            </a:xfrm>
            <a:prstGeom prst="rect">
              <a:avLst/>
            </a:prstGeom>
            <a:solidFill>
              <a:schemeClr val="bg1"/>
            </a:solidFill>
            <a:ln w="19050">
              <a:solidFill>
                <a:schemeClr val="tx1"/>
              </a:solidFill>
              <a:miter lim="800000"/>
              <a:headEnd/>
              <a:tailEnd/>
            </a:ln>
          </p:spPr>
          <p:txBody>
            <a:bodyPr wrap="none" anchor="ctr"/>
            <a:lstStyle/>
            <a:p>
              <a:pPr algn="ctr"/>
              <a:r>
                <a:rPr lang="en-US" b="1"/>
                <a:t>C</a:t>
              </a:r>
            </a:p>
          </p:txBody>
        </p:sp>
        <p:sp>
          <p:nvSpPr>
            <p:cNvPr id="64541" name="Rectangle 12"/>
            <p:cNvSpPr>
              <a:spLocks noChangeArrowheads="1"/>
            </p:cNvSpPr>
            <p:nvPr/>
          </p:nvSpPr>
          <p:spPr bwMode="auto">
            <a:xfrm>
              <a:off x="2350" y="2287"/>
              <a:ext cx="334" cy="208"/>
            </a:xfrm>
            <a:prstGeom prst="rect">
              <a:avLst/>
            </a:prstGeom>
            <a:solidFill>
              <a:schemeClr val="bg1"/>
            </a:solidFill>
            <a:ln w="19050">
              <a:solidFill>
                <a:schemeClr val="tx1"/>
              </a:solidFill>
              <a:miter lim="800000"/>
              <a:headEnd/>
              <a:tailEnd/>
            </a:ln>
          </p:spPr>
          <p:txBody>
            <a:bodyPr wrap="none" anchor="ctr"/>
            <a:lstStyle/>
            <a:p>
              <a:pPr algn="ctr"/>
              <a:r>
                <a:rPr lang="en-US" b="1"/>
                <a:t>C2</a:t>
              </a:r>
            </a:p>
          </p:txBody>
        </p:sp>
      </p:grpSp>
      <p:grpSp>
        <p:nvGrpSpPr>
          <p:cNvPr id="3" name="Group 13"/>
          <p:cNvGrpSpPr>
            <a:grpSpLocks/>
          </p:cNvGrpSpPr>
          <p:nvPr/>
        </p:nvGrpSpPr>
        <p:grpSpPr bwMode="auto">
          <a:xfrm>
            <a:off x="441325" y="1824038"/>
            <a:ext cx="606425" cy="3724275"/>
            <a:chOff x="2539" y="1263"/>
            <a:chExt cx="382" cy="2346"/>
          </a:xfrm>
          <a:solidFill>
            <a:schemeClr val="accent2">
              <a:lumMod val="75000"/>
            </a:schemeClr>
          </a:solidFill>
        </p:grpSpPr>
        <p:sp>
          <p:nvSpPr>
            <p:cNvPr id="64527" name="AutoShape 14"/>
            <p:cNvSpPr>
              <a:spLocks noChangeArrowheads="1"/>
            </p:cNvSpPr>
            <p:nvPr/>
          </p:nvSpPr>
          <p:spPr bwMode="auto">
            <a:xfrm>
              <a:off x="2539" y="1263"/>
              <a:ext cx="382" cy="2346"/>
            </a:xfrm>
            <a:prstGeom prst="can">
              <a:avLst>
                <a:gd name="adj" fmla="val 17287"/>
              </a:avLst>
            </a:prstGeom>
            <a:grpFill/>
            <a:ln w="12700">
              <a:solidFill>
                <a:schemeClr val="tx1"/>
              </a:solidFill>
              <a:round/>
              <a:headEnd/>
              <a:tailEnd/>
            </a:ln>
          </p:spPr>
          <p:txBody>
            <a:bodyPr wrap="none" anchor="ctr"/>
            <a:lstStyle/>
            <a:p>
              <a:endParaRPr lang="en-US"/>
            </a:p>
          </p:txBody>
        </p:sp>
        <p:sp>
          <p:nvSpPr>
            <p:cNvPr id="64528" name="Rectangle 15"/>
            <p:cNvSpPr>
              <a:spLocks noChangeArrowheads="1"/>
            </p:cNvSpPr>
            <p:nvPr/>
          </p:nvSpPr>
          <p:spPr bwMode="auto">
            <a:xfrm>
              <a:off x="2562" y="1410"/>
              <a:ext cx="334" cy="208"/>
            </a:xfrm>
            <a:prstGeom prst="rect">
              <a:avLst/>
            </a:prstGeom>
            <a:grpFill/>
            <a:ln w="19050">
              <a:solidFill>
                <a:schemeClr val="tx1"/>
              </a:solidFill>
              <a:miter lim="800000"/>
              <a:headEnd/>
              <a:tailEnd/>
            </a:ln>
          </p:spPr>
          <p:txBody>
            <a:bodyPr wrap="none" anchor="ctr"/>
            <a:lstStyle/>
            <a:p>
              <a:pPr algn="ctr"/>
              <a:r>
                <a:rPr lang="en-US" b="1" dirty="0"/>
                <a:t>A</a:t>
              </a:r>
            </a:p>
          </p:txBody>
        </p:sp>
        <p:sp>
          <p:nvSpPr>
            <p:cNvPr id="64529" name="Rectangle 16"/>
            <p:cNvSpPr>
              <a:spLocks noChangeArrowheads="1"/>
            </p:cNvSpPr>
            <p:nvPr/>
          </p:nvSpPr>
          <p:spPr bwMode="auto">
            <a:xfrm>
              <a:off x="2562" y="1618"/>
              <a:ext cx="334" cy="208"/>
            </a:xfrm>
            <a:prstGeom prst="rect">
              <a:avLst/>
            </a:prstGeom>
            <a:grpFill/>
            <a:ln w="19050">
              <a:solidFill>
                <a:schemeClr val="tx1"/>
              </a:solidFill>
              <a:miter lim="800000"/>
              <a:headEnd/>
              <a:tailEnd/>
            </a:ln>
          </p:spPr>
          <p:txBody>
            <a:bodyPr wrap="none" anchor="ctr"/>
            <a:lstStyle/>
            <a:p>
              <a:pPr algn="ctr"/>
              <a:r>
                <a:rPr lang="en-US" b="1"/>
                <a:t>B</a:t>
              </a:r>
            </a:p>
          </p:txBody>
        </p:sp>
        <p:sp>
          <p:nvSpPr>
            <p:cNvPr id="64530" name="Rectangle 17"/>
            <p:cNvSpPr>
              <a:spLocks noChangeArrowheads="1"/>
            </p:cNvSpPr>
            <p:nvPr/>
          </p:nvSpPr>
          <p:spPr bwMode="auto">
            <a:xfrm>
              <a:off x="2562" y="1826"/>
              <a:ext cx="334" cy="208"/>
            </a:xfrm>
            <a:prstGeom prst="rect">
              <a:avLst/>
            </a:prstGeom>
            <a:grpFill/>
            <a:ln w="19050">
              <a:solidFill>
                <a:schemeClr val="tx1"/>
              </a:solidFill>
              <a:miter lim="800000"/>
              <a:headEnd/>
              <a:tailEnd/>
            </a:ln>
          </p:spPr>
          <p:txBody>
            <a:bodyPr wrap="none" anchor="ctr"/>
            <a:lstStyle/>
            <a:p>
              <a:pPr algn="ctr"/>
              <a:r>
                <a:rPr lang="en-US" b="1"/>
                <a:t>C</a:t>
              </a:r>
            </a:p>
          </p:txBody>
        </p:sp>
        <p:sp>
          <p:nvSpPr>
            <p:cNvPr id="64531" name="Rectangle 18"/>
            <p:cNvSpPr>
              <a:spLocks noChangeArrowheads="1"/>
            </p:cNvSpPr>
            <p:nvPr/>
          </p:nvSpPr>
          <p:spPr bwMode="auto">
            <a:xfrm>
              <a:off x="2562" y="2035"/>
              <a:ext cx="334" cy="208"/>
            </a:xfrm>
            <a:prstGeom prst="rect">
              <a:avLst/>
            </a:prstGeom>
            <a:grpFill/>
            <a:ln w="19050">
              <a:solidFill>
                <a:schemeClr val="tx1"/>
              </a:solidFill>
              <a:miter lim="800000"/>
              <a:headEnd/>
              <a:tailEnd/>
            </a:ln>
          </p:spPr>
          <p:txBody>
            <a:bodyPr wrap="none" anchor="ctr"/>
            <a:lstStyle/>
            <a:p>
              <a:pPr algn="ctr"/>
              <a:r>
                <a:rPr lang="en-US" b="1"/>
                <a:t>B1</a:t>
              </a:r>
            </a:p>
          </p:txBody>
        </p:sp>
        <p:sp>
          <p:nvSpPr>
            <p:cNvPr id="64532" name="Rectangle 19"/>
            <p:cNvSpPr>
              <a:spLocks noChangeArrowheads="1"/>
            </p:cNvSpPr>
            <p:nvPr/>
          </p:nvSpPr>
          <p:spPr bwMode="auto">
            <a:xfrm>
              <a:off x="2562" y="2242"/>
              <a:ext cx="334" cy="208"/>
            </a:xfrm>
            <a:prstGeom prst="rect">
              <a:avLst/>
            </a:prstGeom>
            <a:grpFill/>
            <a:ln w="19050">
              <a:solidFill>
                <a:schemeClr val="tx1"/>
              </a:solidFill>
              <a:miter lim="800000"/>
              <a:headEnd/>
              <a:tailEnd/>
            </a:ln>
          </p:spPr>
          <p:txBody>
            <a:bodyPr wrap="none" anchor="ctr"/>
            <a:lstStyle/>
            <a:p>
              <a:pPr algn="ctr"/>
              <a:r>
                <a:rPr lang="en-US" b="1"/>
                <a:t>C2</a:t>
              </a:r>
            </a:p>
          </p:txBody>
        </p:sp>
      </p:grpSp>
      <p:sp>
        <p:nvSpPr>
          <p:cNvPr id="64519" name="AutoShape 20"/>
          <p:cNvSpPr>
            <a:spLocks/>
          </p:cNvSpPr>
          <p:nvPr/>
        </p:nvSpPr>
        <p:spPr bwMode="auto">
          <a:xfrm>
            <a:off x="1096963" y="2065338"/>
            <a:ext cx="207962" cy="1612900"/>
          </a:xfrm>
          <a:prstGeom prst="rightBrace">
            <a:avLst>
              <a:gd name="adj1" fmla="val 64631"/>
              <a:gd name="adj2" fmla="val 41634"/>
            </a:avLst>
          </a:prstGeom>
          <a:noFill/>
          <a:ln w="19050">
            <a:solidFill>
              <a:schemeClr val="folHlink"/>
            </a:solidFill>
            <a:round/>
            <a:headEnd/>
            <a:tailEnd/>
          </a:ln>
        </p:spPr>
        <p:txBody>
          <a:bodyPr wrap="none" anchor="ctr"/>
          <a:lstStyle/>
          <a:p>
            <a:endParaRPr lang="en-US"/>
          </a:p>
        </p:txBody>
      </p:sp>
      <p:sp>
        <p:nvSpPr>
          <p:cNvPr id="64520" name="AutoShape 21"/>
          <p:cNvSpPr>
            <a:spLocks/>
          </p:cNvSpPr>
          <p:nvPr/>
        </p:nvSpPr>
        <p:spPr bwMode="auto">
          <a:xfrm flipH="1">
            <a:off x="1936750" y="2065338"/>
            <a:ext cx="293688" cy="2547937"/>
          </a:xfrm>
          <a:prstGeom prst="rightBrace">
            <a:avLst>
              <a:gd name="adj1" fmla="val 72297"/>
              <a:gd name="adj2" fmla="val 26602"/>
            </a:avLst>
          </a:prstGeom>
          <a:noFill/>
          <a:ln w="19050">
            <a:solidFill>
              <a:schemeClr val="folHlink"/>
            </a:solidFill>
            <a:round/>
            <a:headEnd/>
            <a:tailEnd/>
          </a:ln>
        </p:spPr>
        <p:txBody>
          <a:bodyPr wrap="none" anchor="ctr"/>
          <a:lstStyle/>
          <a:p>
            <a:endParaRPr lang="en-US"/>
          </a:p>
        </p:txBody>
      </p:sp>
      <p:sp>
        <p:nvSpPr>
          <p:cNvPr id="64521" name="Text Box 22"/>
          <p:cNvSpPr txBox="1">
            <a:spLocks noChangeArrowheads="1"/>
          </p:cNvSpPr>
          <p:nvPr/>
        </p:nvSpPr>
        <p:spPr bwMode="auto">
          <a:xfrm>
            <a:off x="246063" y="1430338"/>
            <a:ext cx="996950" cy="366712"/>
          </a:xfrm>
          <a:prstGeom prst="rect">
            <a:avLst/>
          </a:prstGeom>
          <a:noFill/>
          <a:ln w="12700">
            <a:noFill/>
            <a:miter lim="800000"/>
            <a:headEnd/>
            <a:tailEnd/>
          </a:ln>
        </p:spPr>
        <p:txBody>
          <a:bodyPr wrap="none">
            <a:spAutoFit/>
          </a:bodyPr>
          <a:lstStyle/>
          <a:p>
            <a:pPr algn="ctr"/>
            <a:r>
              <a:rPr lang="en-US" sz="1800" b="1"/>
              <a:t>NetApp</a:t>
            </a:r>
          </a:p>
        </p:txBody>
      </p:sp>
      <p:sp>
        <p:nvSpPr>
          <p:cNvPr id="64522" name="Text Box 23"/>
          <p:cNvSpPr txBox="1">
            <a:spLocks noChangeArrowheads="1"/>
          </p:cNvSpPr>
          <p:nvPr/>
        </p:nvSpPr>
        <p:spPr bwMode="auto">
          <a:xfrm>
            <a:off x="2127250" y="1430338"/>
            <a:ext cx="920750" cy="366712"/>
          </a:xfrm>
          <a:prstGeom prst="rect">
            <a:avLst/>
          </a:prstGeom>
          <a:noFill/>
          <a:ln w="12700">
            <a:noFill/>
            <a:miter lim="800000"/>
            <a:headEnd/>
            <a:tailEnd/>
          </a:ln>
        </p:spPr>
        <p:txBody>
          <a:bodyPr wrap="none">
            <a:spAutoFit/>
          </a:bodyPr>
          <a:lstStyle/>
          <a:p>
            <a:pPr algn="ctr"/>
            <a:r>
              <a:rPr lang="en-US" sz="1800" b="1"/>
              <a:t>Others</a:t>
            </a:r>
          </a:p>
        </p:txBody>
      </p:sp>
      <p:sp>
        <p:nvSpPr>
          <p:cNvPr id="64523" name="Text Box 24"/>
          <p:cNvSpPr txBox="1">
            <a:spLocks noChangeArrowheads="1"/>
          </p:cNvSpPr>
          <p:nvPr/>
        </p:nvSpPr>
        <p:spPr bwMode="auto">
          <a:xfrm>
            <a:off x="1184275" y="2595563"/>
            <a:ext cx="857250" cy="749300"/>
          </a:xfrm>
          <a:prstGeom prst="rect">
            <a:avLst/>
          </a:prstGeom>
          <a:noFill/>
          <a:ln w="12700">
            <a:noFill/>
            <a:miter lim="800000"/>
            <a:headEnd/>
            <a:tailEnd/>
          </a:ln>
        </p:spPr>
        <p:txBody>
          <a:bodyPr wrap="none">
            <a:spAutoFit/>
          </a:bodyPr>
          <a:lstStyle/>
          <a:p>
            <a:pPr algn="ctr">
              <a:lnSpc>
                <a:spcPct val="80000"/>
              </a:lnSpc>
            </a:pPr>
            <a:r>
              <a:rPr lang="en-US" sz="1800" b="1"/>
              <a:t>Used</a:t>
            </a:r>
            <a:br>
              <a:rPr lang="en-US" sz="1800" b="1"/>
            </a:br>
            <a:r>
              <a:rPr lang="en-US" sz="1800" b="1"/>
              <a:t>Disk</a:t>
            </a:r>
            <a:br>
              <a:rPr lang="en-US" sz="1800" b="1"/>
            </a:br>
            <a:r>
              <a:rPr lang="en-US" sz="1800" b="1"/>
              <a:t>Space</a:t>
            </a:r>
          </a:p>
        </p:txBody>
      </p:sp>
      <p:sp>
        <p:nvSpPr>
          <p:cNvPr id="64524" name="Rectangle 25"/>
          <p:cNvSpPr>
            <a:spLocks noGrp="1" noChangeArrowheads="1"/>
          </p:cNvSpPr>
          <p:nvPr>
            <p:ph type="body" idx="1"/>
          </p:nvPr>
        </p:nvSpPr>
        <p:spPr>
          <a:xfrm>
            <a:off x="4197350" y="1123950"/>
            <a:ext cx="4718050" cy="2522538"/>
          </a:xfrm>
        </p:spPr>
        <p:txBody>
          <a:bodyPr/>
          <a:lstStyle/>
          <a:p>
            <a:pPr eaLnBrk="1" hangingPunct="1">
              <a:buFont typeface="Wingdings 2" pitchFamily="18" charset="2"/>
              <a:buNone/>
            </a:pPr>
            <a:r>
              <a:rPr lang="en-US" sz="2400" dirty="0" smtClean="0"/>
              <a:t>Com </a:t>
            </a:r>
            <a:r>
              <a:rPr lang="en-US" sz="2400" dirty="0" err="1" smtClean="0"/>
              <a:t>tecnologia</a:t>
            </a:r>
            <a:r>
              <a:rPr lang="en-US" sz="2400" dirty="0" smtClean="0"/>
              <a:t> NetApp:</a:t>
            </a:r>
          </a:p>
          <a:p>
            <a:pPr eaLnBrk="1" hangingPunct="1"/>
            <a:r>
              <a:rPr lang="en-US" sz="2400" dirty="0" err="1" smtClean="0"/>
              <a:t>Mínimo</a:t>
            </a:r>
            <a:r>
              <a:rPr lang="en-US" sz="2400" dirty="0" smtClean="0"/>
              <a:t> de overhead</a:t>
            </a:r>
          </a:p>
          <a:p>
            <a:pPr lvl="1" eaLnBrk="1" hangingPunct="1"/>
            <a:r>
              <a:rPr lang="en-US" sz="2200" dirty="0" err="1" smtClean="0"/>
              <a:t>Garantia</a:t>
            </a:r>
            <a:r>
              <a:rPr lang="en-US" sz="2200" dirty="0" smtClean="0"/>
              <a:t> de </a:t>
            </a:r>
            <a:r>
              <a:rPr lang="en-US" sz="2200" dirty="0" err="1" smtClean="0"/>
              <a:t>eficiência</a:t>
            </a:r>
            <a:r>
              <a:rPr lang="en-US" sz="2200" dirty="0" smtClean="0"/>
              <a:t> de </a:t>
            </a:r>
            <a:r>
              <a:rPr lang="en-US" sz="2200" dirty="0" err="1" smtClean="0"/>
              <a:t>espaço</a:t>
            </a:r>
            <a:r>
              <a:rPr lang="en-US" sz="2200" dirty="0" smtClean="0"/>
              <a:t> </a:t>
            </a:r>
            <a:r>
              <a:rPr lang="en-US" sz="2200" dirty="0" err="1" smtClean="0"/>
              <a:t>em</a:t>
            </a:r>
            <a:r>
              <a:rPr lang="en-US" sz="2200" dirty="0" smtClean="0"/>
              <a:t> disco</a:t>
            </a:r>
          </a:p>
          <a:p>
            <a:pPr eaLnBrk="1" hangingPunct="1"/>
            <a:r>
              <a:rPr lang="en-US" sz="2400" dirty="0" err="1" smtClean="0"/>
              <a:t>Sem</a:t>
            </a:r>
            <a:r>
              <a:rPr lang="en-US" sz="2400" dirty="0" smtClean="0"/>
              <a:t> </a:t>
            </a:r>
            <a:r>
              <a:rPr lang="en-US" sz="2400" dirty="0" err="1" smtClean="0"/>
              <a:t>movimentação</a:t>
            </a:r>
            <a:r>
              <a:rPr lang="en-US" sz="2400" dirty="0" smtClean="0"/>
              <a:t> de dados</a:t>
            </a:r>
          </a:p>
          <a:p>
            <a:pPr lvl="1" eaLnBrk="1" hangingPunct="1"/>
            <a:r>
              <a:rPr lang="en-US" sz="2200" dirty="0" err="1" smtClean="0"/>
              <a:t>Garantia</a:t>
            </a:r>
            <a:r>
              <a:rPr lang="en-US" sz="2200" dirty="0" smtClean="0"/>
              <a:t> de performance</a:t>
            </a:r>
          </a:p>
          <a:p>
            <a:pPr lvl="1" eaLnBrk="1" hangingPunct="1"/>
            <a:r>
              <a:rPr lang="en-US" sz="2200" dirty="0" err="1" smtClean="0"/>
              <a:t>Permite</a:t>
            </a:r>
            <a:r>
              <a:rPr lang="en-US" sz="2200" dirty="0" smtClean="0"/>
              <a:t> </a:t>
            </a:r>
            <a:r>
              <a:rPr lang="en-US" sz="2200" dirty="0" err="1" smtClean="0"/>
              <a:t>mais</a:t>
            </a:r>
            <a:r>
              <a:rPr lang="en-US" sz="2200" dirty="0" smtClean="0"/>
              <a:t> snapshots</a:t>
            </a:r>
          </a:p>
        </p:txBody>
      </p:sp>
      <p:sp>
        <p:nvSpPr>
          <p:cNvPr id="64525" name="Rectangle 26"/>
          <p:cNvSpPr>
            <a:spLocks noChangeArrowheads="1"/>
          </p:cNvSpPr>
          <p:nvPr/>
        </p:nvSpPr>
        <p:spPr bwMode="auto">
          <a:xfrm>
            <a:off x="3775075" y="4098925"/>
            <a:ext cx="5368925" cy="1812925"/>
          </a:xfrm>
          <a:prstGeom prst="rect">
            <a:avLst/>
          </a:prstGeom>
          <a:solidFill>
            <a:srgbClr val="B7C0DE">
              <a:alpha val="50195"/>
            </a:srgbClr>
          </a:solidFill>
          <a:ln w="9525">
            <a:noFill/>
            <a:miter lim="800000"/>
            <a:headEnd/>
            <a:tailEnd/>
          </a:ln>
        </p:spPr>
        <p:txBody>
          <a:bodyPr anchor="ctr"/>
          <a:lstStyle/>
          <a:p>
            <a:pPr marL="298450" indent="-298450">
              <a:spcBef>
                <a:spcPct val="40000"/>
              </a:spcBef>
              <a:buClr>
                <a:schemeClr val="accent2"/>
              </a:buClr>
              <a:buFont typeface="Wingdings 2" pitchFamily="18" charset="2"/>
              <a:buChar char="¡"/>
            </a:pPr>
            <a:r>
              <a:rPr lang="en-US" sz="2400" dirty="0" err="1" smtClean="0"/>
              <a:t>Espaço</a:t>
            </a:r>
            <a:r>
              <a:rPr lang="en-US" sz="2400" dirty="0" smtClean="0"/>
              <a:t> </a:t>
            </a:r>
            <a:r>
              <a:rPr lang="en-US" sz="2400" dirty="0" err="1" smtClean="0"/>
              <a:t>em</a:t>
            </a:r>
            <a:r>
              <a:rPr lang="en-US" sz="2400" dirty="0" smtClean="0"/>
              <a:t> disco é </a:t>
            </a:r>
            <a:r>
              <a:rPr lang="en-US" sz="2400" dirty="0" err="1" smtClean="0"/>
              <a:t>melhor</a:t>
            </a:r>
            <a:r>
              <a:rPr lang="en-US" sz="2400" dirty="0" smtClean="0"/>
              <a:t> </a:t>
            </a:r>
            <a:r>
              <a:rPr lang="en-US" sz="2400" dirty="0" err="1" smtClean="0"/>
              <a:t>utilizado</a:t>
            </a:r>
            <a:endParaRPr lang="en-US" sz="2400" dirty="0"/>
          </a:p>
          <a:p>
            <a:pPr marL="298450" indent="-298450">
              <a:spcBef>
                <a:spcPct val="40000"/>
              </a:spcBef>
              <a:buClr>
                <a:schemeClr val="accent2"/>
              </a:buClr>
              <a:buFont typeface="Wingdings 2" pitchFamily="18" charset="2"/>
              <a:buChar char="¡"/>
            </a:pPr>
            <a:r>
              <a:rPr lang="en-US" sz="2400" dirty="0" smtClean="0"/>
              <a:t>Performance é </a:t>
            </a:r>
            <a:r>
              <a:rPr lang="en-US" sz="2400" dirty="0" err="1" smtClean="0"/>
              <a:t>melhor</a:t>
            </a:r>
            <a:endParaRPr lang="en-US" sz="2400" dirty="0"/>
          </a:p>
          <a:p>
            <a:pPr marL="298450" indent="-298450">
              <a:spcBef>
                <a:spcPct val="40000"/>
              </a:spcBef>
              <a:buClr>
                <a:schemeClr val="accent2"/>
              </a:buClr>
              <a:buFont typeface="Wingdings 2" pitchFamily="18" charset="2"/>
              <a:buChar char="¡"/>
            </a:pPr>
            <a:r>
              <a:rPr lang="en-US" sz="2400" dirty="0" smtClean="0"/>
              <a:t>No. de snapshots é </a:t>
            </a:r>
            <a:r>
              <a:rPr lang="en-US" sz="2400" dirty="0" err="1" smtClean="0"/>
              <a:t>melhor</a:t>
            </a:r>
            <a:endParaRPr lang="en-US" sz="2400" dirty="0"/>
          </a:p>
        </p:txBody>
      </p:sp>
      <p:sp>
        <p:nvSpPr>
          <p:cNvPr id="64526" name="Text Box 27"/>
          <p:cNvSpPr txBox="1">
            <a:spLocks noChangeArrowheads="1"/>
          </p:cNvSpPr>
          <p:nvPr/>
        </p:nvSpPr>
        <p:spPr bwMode="auto">
          <a:xfrm>
            <a:off x="228600" y="5486400"/>
            <a:ext cx="2703512" cy="1015663"/>
          </a:xfrm>
          <a:prstGeom prst="rect">
            <a:avLst/>
          </a:prstGeom>
          <a:noFill/>
          <a:ln w="12700">
            <a:noFill/>
            <a:miter lim="800000"/>
            <a:headEnd/>
            <a:tailEnd/>
          </a:ln>
        </p:spPr>
        <p:txBody>
          <a:bodyPr>
            <a:spAutoFit/>
          </a:bodyPr>
          <a:lstStyle/>
          <a:p>
            <a:pPr algn="ctr"/>
            <a:r>
              <a:rPr lang="en-US" b="1" dirty="0" err="1" smtClean="0"/>
              <a:t>Comparação</a:t>
            </a:r>
            <a:r>
              <a:rPr lang="en-US" b="1" dirty="0" smtClean="0"/>
              <a:t> </a:t>
            </a:r>
            <a:r>
              <a:rPr lang="en-US" b="1" dirty="0" err="1" smtClean="0"/>
              <a:t>lado</a:t>
            </a:r>
            <a:r>
              <a:rPr lang="en-US" b="1" dirty="0" smtClean="0"/>
              <a:t> a </a:t>
            </a:r>
            <a:r>
              <a:rPr lang="en-US" b="1" dirty="0" err="1" smtClean="0"/>
              <a:t>lado</a:t>
            </a:r>
            <a:r>
              <a:rPr lang="en-US" b="1" dirty="0" smtClean="0"/>
              <a:t> com 2 snapshots</a:t>
            </a:r>
            <a:endParaRPr lang="en-US" b="1"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r>
              <a:rPr lang="en-US" dirty="0" smtClean="0"/>
              <a:t>SnapRestore</a:t>
            </a:r>
            <a:endParaRPr lang="en-US" sz="1900" dirty="0" smtClean="0"/>
          </a:p>
        </p:txBody>
      </p:sp>
      <p:sp>
        <p:nvSpPr>
          <p:cNvPr id="628739" name="Rectangle 3"/>
          <p:cNvSpPr>
            <a:spLocks noGrp="1" noChangeArrowheads="1"/>
          </p:cNvSpPr>
          <p:nvPr>
            <p:ph idx="1"/>
          </p:nvPr>
        </p:nvSpPr>
        <p:spPr>
          <a:xfrm>
            <a:off x="990600" y="1371600"/>
            <a:ext cx="8574088" cy="4572000"/>
          </a:xfrm>
        </p:spPr>
        <p:txBody>
          <a:bodyPr/>
          <a:lstStyle/>
          <a:p>
            <a:pPr eaLnBrk="1" hangingPunct="1">
              <a:lnSpc>
                <a:spcPct val="90000"/>
              </a:lnSpc>
              <a:buFont typeface="Wingdings 2" pitchFamily="18" charset="2"/>
              <a:buNone/>
            </a:pPr>
            <a:r>
              <a:rPr lang="en-US" sz="2000" b="1" dirty="0" smtClean="0"/>
              <a:t>Features and Functions</a:t>
            </a:r>
          </a:p>
          <a:p>
            <a:pPr eaLnBrk="1" hangingPunct="1">
              <a:lnSpc>
                <a:spcPct val="90000"/>
              </a:lnSpc>
            </a:pPr>
            <a:r>
              <a:rPr lang="en-US" sz="2000" dirty="0" smtClean="0"/>
              <a:t>Restores lost or corrupted data from one of up to</a:t>
            </a:r>
            <a:br>
              <a:rPr lang="en-US" sz="2000" dirty="0" smtClean="0"/>
            </a:br>
            <a:r>
              <a:rPr lang="en-US" sz="2000" dirty="0" smtClean="0"/>
              <a:t>255 disk-based recovery points (Snapshot™ copies)</a:t>
            </a:r>
          </a:p>
          <a:p>
            <a:pPr eaLnBrk="1" hangingPunct="1">
              <a:lnSpc>
                <a:spcPct val="90000"/>
              </a:lnSpc>
            </a:pPr>
            <a:r>
              <a:rPr lang="en-US" sz="2000" i="1" dirty="0" smtClean="0"/>
              <a:t>Intra</a:t>
            </a:r>
            <a:r>
              <a:rPr lang="en-US" sz="2000" dirty="0" smtClean="0"/>
              <a:t>-system</a:t>
            </a:r>
          </a:p>
          <a:p>
            <a:pPr lvl="1" eaLnBrk="1" hangingPunct="1">
              <a:lnSpc>
                <a:spcPct val="90000"/>
              </a:lnSpc>
            </a:pPr>
            <a:r>
              <a:rPr lang="en-US" sz="2000" dirty="0" smtClean="0"/>
              <a:t>No data movement </a:t>
            </a:r>
            <a:r>
              <a:rPr lang="en-US" sz="2000" dirty="0" smtClean="0">
                <a:latin typeface="Arial Unicode MS" pitchFamily="34" charset="-128"/>
                <a:ea typeface="Arial Unicode MS" pitchFamily="34" charset="-128"/>
                <a:cs typeface="Arial Unicode MS" pitchFamily="34" charset="-128"/>
              </a:rPr>
              <a:t>→ </a:t>
            </a:r>
            <a:r>
              <a:rPr lang="en-US" sz="2000" dirty="0" smtClean="0"/>
              <a:t>subsecond speed</a:t>
            </a:r>
          </a:p>
          <a:p>
            <a:pPr lvl="1" eaLnBrk="1" hangingPunct="1">
              <a:lnSpc>
                <a:spcPct val="90000"/>
              </a:lnSpc>
            </a:pPr>
            <a:r>
              <a:rPr lang="en-US" sz="2000" dirty="0" smtClean="0"/>
              <a:t>No burden to the storage network</a:t>
            </a:r>
          </a:p>
          <a:p>
            <a:pPr lvl="1" eaLnBrk="1" hangingPunct="1">
              <a:lnSpc>
                <a:spcPct val="90000"/>
              </a:lnSpc>
            </a:pPr>
            <a:r>
              <a:rPr lang="en-US" sz="2000" dirty="0" smtClean="0"/>
              <a:t>No burden to the application server</a:t>
            </a:r>
          </a:p>
          <a:p>
            <a:pPr eaLnBrk="1" hangingPunct="1">
              <a:lnSpc>
                <a:spcPct val="90000"/>
              </a:lnSpc>
            </a:pPr>
            <a:r>
              <a:rPr lang="en-US" sz="2000" dirty="0" smtClean="0"/>
              <a:t>Can be coarse- or fine-grained</a:t>
            </a:r>
          </a:p>
          <a:p>
            <a:pPr lvl="1" eaLnBrk="1" hangingPunct="1">
              <a:lnSpc>
                <a:spcPct val="90000"/>
              </a:lnSpc>
            </a:pPr>
            <a:r>
              <a:rPr lang="en-US" sz="2000" dirty="0" smtClean="0"/>
              <a:t>Single volume</a:t>
            </a:r>
          </a:p>
          <a:p>
            <a:pPr lvl="1" eaLnBrk="1" hangingPunct="1">
              <a:lnSpc>
                <a:spcPct val="90000"/>
              </a:lnSpc>
            </a:pPr>
            <a:r>
              <a:rPr lang="en-US" sz="2000" dirty="0" smtClean="0"/>
              <a:t>Single file or LUN</a:t>
            </a:r>
          </a:p>
          <a:p>
            <a:pPr eaLnBrk="1" hangingPunct="1">
              <a:lnSpc>
                <a:spcPct val="90000"/>
              </a:lnSpc>
              <a:buFont typeface="Wingdings 2" pitchFamily="18" charset="2"/>
              <a:buNone/>
            </a:pPr>
            <a:r>
              <a:rPr lang="en-US" sz="2000" b="1" dirty="0" smtClean="0"/>
              <a:t>Benefits</a:t>
            </a:r>
          </a:p>
          <a:p>
            <a:pPr eaLnBrk="1" hangingPunct="1">
              <a:lnSpc>
                <a:spcPct val="90000"/>
              </a:lnSpc>
            </a:pPr>
            <a:r>
              <a:rPr lang="en-US" sz="2000" dirty="0" smtClean="0"/>
              <a:t>Keeps business running 24 </a:t>
            </a:r>
            <a:r>
              <a:rPr lang="en-US" sz="2000" i="1" dirty="0" smtClean="0"/>
              <a:t>x</a:t>
            </a:r>
            <a:r>
              <a:rPr lang="en-US" sz="2000" dirty="0" smtClean="0"/>
              <a:t> 7</a:t>
            </a:r>
          </a:p>
          <a:p>
            <a:pPr eaLnBrk="1" hangingPunct="1">
              <a:lnSpc>
                <a:spcPct val="90000"/>
              </a:lnSpc>
            </a:pPr>
            <a:r>
              <a:rPr lang="en-US" sz="2000" dirty="0" smtClean="0"/>
              <a:t>Minimizes infrastructural cost (in manpower, tape infrastructure)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873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28739">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28739">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28739">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28739">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28739">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28739">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28739">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28739">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2873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1"/>
          <p:cNvSpPr txBox="1">
            <a:spLocks noGrp="1"/>
          </p:cNvSpPr>
          <p:nvPr/>
        </p:nvSpPr>
        <p:spPr bwMode="auto">
          <a:xfrm>
            <a:off x="8305800" y="6597650"/>
            <a:ext cx="685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r" eaLnBrk="1" hangingPunct="1"/>
            <a:fld id="{2F3DECFD-1461-4567-AE1C-772262591275}" type="slidenum">
              <a:rPr lang="en-US" sz="1000" b="1">
                <a:solidFill>
                  <a:schemeClr val="accent1"/>
                </a:solidFill>
              </a:rPr>
              <a:pPr algn="r" eaLnBrk="1" hangingPunct="1"/>
              <a:t>4</a:t>
            </a:fld>
            <a:endParaRPr lang="en-US" sz="1000" b="1">
              <a:solidFill>
                <a:schemeClr val="accent1"/>
              </a:solidFill>
            </a:endParaRPr>
          </a:p>
        </p:txBody>
      </p:sp>
      <p:sp>
        <p:nvSpPr>
          <p:cNvPr id="26627" name="Footer Placeholder 2"/>
          <p:cNvSpPr txBox="1">
            <a:spLocks noGrp="1"/>
          </p:cNvSpPr>
          <p:nvPr/>
        </p:nvSpPr>
        <p:spPr bwMode="auto">
          <a:xfrm>
            <a:off x="3429000" y="6600825"/>
            <a:ext cx="4800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en-US" sz="1000">
                <a:solidFill>
                  <a:schemeClr val="accent1"/>
                </a:solidFill>
              </a:rPr>
              <a:t>NetApp Confidential - Limited Use</a:t>
            </a:r>
          </a:p>
        </p:txBody>
      </p:sp>
      <p:sp>
        <p:nvSpPr>
          <p:cNvPr id="9" name="Rectangle 2"/>
          <p:cNvSpPr txBox="1">
            <a:spLocks noChangeArrowheads="1"/>
          </p:cNvSpPr>
          <p:nvPr/>
        </p:nvSpPr>
        <p:spPr>
          <a:xfrm>
            <a:off x="990600" y="104775"/>
            <a:ext cx="8020050" cy="914400"/>
          </a:xfrm>
          <a:prstGeom prst="rect">
            <a:avLst/>
          </a:prstGeom>
        </p:spPr>
        <p:txBody>
          <a:bodyPr/>
          <a:lstStyle/>
          <a:p>
            <a:pPr>
              <a:defRPr/>
            </a:pPr>
            <a:r>
              <a:rPr lang="en-US" sz="3000" b="1" kern="0">
                <a:latin typeface="+mj-lt"/>
                <a:ea typeface="+mj-ea"/>
                <a:cs typeface="+mj-cs"/>
              </a:rPr>
              <a:t>Gartner Midrange &amp; High End</a:t>
            </a:r>
            <a:br>
              <a:rPr lang="en-US" sz="3000" b="1" kern="0">
                <a:latin typeface="+mj-lt"/>
                <a:ea typeface="+mj-ea"/>
                <a:cs typeface="+mj-cs"/>
              </a:rPr>
            </a:br>
            <a:r>
              <a:rPr lang="en-US" sz="3000" b="1" kern="0">
                <a:latin typeface="+mj-lt"/>
                <a:ea typeface="+mj-ea"/>
                <a:cs typeface="+mj-cs"/>
              </a:rPr>
              <a:t>Modular Disk Array Magic Quadrant</a:t>
            </a:r>
            <a:endParaRPr lang="en-US" sz="3000" b="1" kern="0" dirty="0">
              <a:latin typeface="+mj-lt"/>
              <a:ea typeface="+mj-ea"/>
              <a:cs typeface="+mj-cs"/>
            </a:endParaRPr>
          </a:p>
        </p:txBody>
      </p:sp>
      <p:sp>
        <p:nvSpPr>
          <p:cNvPr id="26629" name="Text Box 6"/>
          <p:cNvSpPr txBox="1">
            <a:spLocks noChangeArrowheads="1"/>
          </p:cNvSpPr>
          <p:nvPr/>
        </p:nvSpPr>
        <p:spPr bwMode="auto">
          <a:xfrm>
            <a:off x="5019675" y="1098550"/>
            <a:ext cx="4124325" cy="516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1500" b="1" dirty="0"/>
              <a:t>Source:  Gartner, Inc. Nov </a:t>
            </a:r>
            <a:r>
              <a:rPr lang="en-US" sz="1500" b="1" dirty="0" smtClean="0"/>
              <a:t>2011</a:t>
            </a:r>
            <a:endParaRPr lang="en-US" sz="1500" b="1" dirty="0"/>
          </a:p>
          <a:p>
            <a:pPr eaLnBrk="1" hangingPunct="1"/>
            <a:r>
              <a:rPr lang="en-US" sz="1500" b="1" dirty="0"/>
              <a:t>Roger W. Cox, Jimmie Chang, </a:t>
            </a:r>
            <a:r>
              <a:rPr lang="en-US" sz="1500" b="1" dirty="0" err="1"/>
              <a:t>Pushan</a:t>
            </a:r>
            <a:r>
              <a:rPr lang="en-US" sz="1500" b="1" dirty="0"/>
              <a:t> </a:t>
            </a:r>
            <a:r>
              <a:rPr lang="en-US" sz="1500" b="1" dirty="0" err="1"/>
              <a:t>Rinnen</a:t>
            </a:r>
            <a:r>
              <a:rPr lang="en-US" sz="1500" b="1" dirty="0"/>
              <a:t>, Stanley </a:t>
            </a:r>
            <a:r>
              <a:rPr lang="en-US" sz="1500" b="1" dirty="0" err="1"/>
              <a:t>Zaffos</a:t>
            </a:r>
            <a:endParaRPr lang="en-US" sz="1500" b="1" dirty="0"/>
          </a:p>
          <a:p>
            <a:pPr eaLnBrk="1" hangingPunct="1"/>
            <a:endParaRPr lang="en-US" sz="1600" b="1" dirty="0"/>
          </a:p>
          <a:p>
            <a:pPr eaLnBrk="1" hangingPunct="1"/>
            <a:r>
              <a:rPr lang="en-US" sz="1600" b="1" i="1" dirty="0"/>
              <a:t>Magic Quadrant for Midrange and High-End Modular Disk Arrays</a:t>
            </a:r>
          </a:p>
          <a:p>
            <a:pPr eaLnBrk="1" hangingPunct="1"/>
            <a:endParaRPr lang="en-US" sz="1600" b="1" i="1" dirty="0"/>
          </a:p>
          <a:p>
            <a:pPr eaLnBrk="1" hangingPunct="1"/>
            <a:r>
              <a:rPr lang="en-US" sz="1600" b="1" i="1" dirty="0"/>
              <a:t>This Magic Quadrant was published as part of a larger research note and should be evaluated in the context of the entire report.  The report is available upon request from NetApp.</a:t>
            </a:r>
          </a:p>
          <a:p>
            <a:pPr eaLnBrk="1" hangingPunct="1"/>
            <a:endParaRPr lang="en-US" sz="1600" b="1" i="1" dirty="0"/>
          </a:p>
          <a:p>
            <a:pPr eaLnBrk="1" hangingPunct="1"/>
            <a:endParaRPr lang="en-US" sz="1600" dirty="0"/>
          </a:p>
          <a:p>
            <a:pPr eaLnBrk="1" hangingPunct="1"/>
            <a:r>
              <a:rPr lang="en-US" sz="900" b="1" dirty="0"/>
              <a:t>The Magic Quadrant is copyrighted Nov 15, 2010  by Gartner, Inc. and is reused with permission. The Magic Quadrant is a graphical representation of a marketplace at and for a specific time period. It depicts Gartner's analysis of how certain vendors measure against criteria for that marketplace, as defined by Gartner. Gartner does not endorse any vendor, product or service depicted in the Magic Quadrant, and does not advise technology users to select only those vendors placed in the "Leaders" quadrant. The Magic Quadrant is intended solely as a research tool, and is not meant to be a specific guide to action. Gartner disclaims all warranties, express or implied, with respect to this research, including any warranties of merchantability or fitness for a particular purpose. </a:t>
            </a:r>
          </a:p>
        </p:txBody>
      </p:sp>
      <p:sp>
        <p:nvSpPr>
          <p:cNvPr id="26631" name="Footer Placeholder 7"/>
          <p:cNvSpPr>
            <a:spLocks noGrp="1"/>
          </p:cNvSpPr>
          <p:nvPr>
            <p:ph type="ftr" sz="quarter" idx="4294967295"/>
          </p:nvPr>
        </p:nvSpPr>
        <p:spPr>
          <a:xfrm>
            <a:off x="2825750" y="6276975"/>
            <a:ext cx="3648075"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1000" smtClean="0"/>
              <a:t>NetApp Confidential – Limited Use</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171575"/>
            <a:ext cx="4514850" cy="507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34976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9"/>
          <p:cNvSpPr>
            <a:spLocks noGrp="1" noChangeArrowheads="1"/>
          </p:cNvSpPr>
          <p:nvPr>
            <p:ph type="title"/>
          </p:nvPr>
        </p:nvSpPr>
        <p:spPr/>
        <p:txBody>
          <a:bodyPr/>
          <a:lstStyle/>
          <a:p>
            <a:pPr eaLnBrk="1" hangingPunct="1"/>
            <a:r>
              <a:rPr lang="en-US" dirty="0" smtClean="0"/>
              <a:t>Using Snapshot to Restore Data</a:t>
            </a:r>
          </a:p>
        </p:txBody>
      </p:sp>
      <p:sp>
        <p:nvSpPr>
          <p:cNvPr id="1548298" name="Rectangle 10"/>
          <p:cNvSpPr>
            <a:spLocks noGrp="1" noChangeArrowheads="1"/>
          </p:cNvSpPr>
          <p:nvPr>
            <p:ph type="body" sz="half" idx="2"/>
          </p:nvPr>
        </p:nvSpPr>
        <p:spPr/>
        <p:txBody>
          <a:bodyPr/>
          <a:lstStyle/>
          <a:p>
            <a:pPr eaLnBrk="1" hangingPunct="1"/>
            <a:r>
              <a:rPr lang="en-US" sz="2400" dirty="0" smtClean="0"/>
              <a:t>Assume that block C2 is corrupted (for example, a virus attack)</a:t>
            </a:r>
          </a:p>
        </p:txBody>
      </p:sp>
      <p:sp>
        <p:nvSpPr>
          <p:cNvPr id="2" name="Rectangle 2"/>
          <p:cNvSpPr>
            <a:spLocks noChangeArrowheads="1"/>
          </p:cNvSpPr>
          <p:nvPr/>
        </p:nvSpPr>
        <p:spPr bwMode="auto">
          <a:xfrm>
            <a:off x="2143125" y="4354513"/>
            <a:ext cx="527050" cy="330200"/>
          </a:xfrm>
          <a:prstGeom prst="rect">
            <a:avLst/>
          </a:prstGeom>
          <a:solidFill>
            <a:schemeClr val="bg1"/>
          </a:solidFill>
          <a:ln w="19050">
            <a:solidFill>
              <a:schemeClr val="tx1"/>
            </a:solidFill>
            <a:miter lim="800000"/>
            <a:headEnd/>
            <a:tailEnd/>
          </a:ln>
        </p:spPr>
        <p:txBody>
          <a:bodyPr wrap="none" anchor="ctr"/>
          <a:lstStyle/>
          <a:p>
            <a:pPr algn="ctr"/>
            <a:r>
              <a:rPr lang="en-US" sz="2800" b="1" baseline="-5000" dirty="0">
                <a:sym typeface="Wingdings 3" pitchFamily="18" charset="2"/>
              </a:rPr>
              <a:t></a:t>
            </a:r>
            <a:r>
              <a:rPr lang="en-US" sz="1600" b="1" dirty="0"/>
              <a:t>A</a:t>
            </a:r>
          </a:p>
        </p:txBody>
      </p:sp>
      <p:sp>
        <p:nvSpPr>
          <p:cNvPr id="97286" name="Rectangle 3"/>
          <p:cNvSpPr>
            <a:spLocks noChangeArrowheads="1"/>
          </p:cNvSpPr>
          <p:nvPr/>
        </p:nvSpPr>
        <p:spPr bwMode="auto">
          <a:xfrm>
            <a:off x="2143125" y="4684713"/>
            <a:ext cx="527050" cy="330200"/>
          </a:xfrm>
          <a:prstGeom prst="rect">
            <a:avLst/>
          </a:prstGeom>
          <a:solidFill>
            <a:schemeClr val="tx2"/>
          </a:solidFill>
          <a:ln w="19050">
            <a:solidFill>
              <a:schemeClr val="tx1"/>
            </a:solidFill>
            <a:miter lim="800000"/>
            <a:headEnd/>
            <a:tailEnd/>
          </a:ln>
        </p:spPr>
        <p:txBody>
          <a:bodyPr wrap="none" anchor="ctr"/>
          <a:lstStyle/>
          <a:p>
            <a:pPr algn="ctr"/>
            <a:r>
              <a:rPr lang="en-US" sz="2800" b="1" baseline="-5000" dirty="0">
                <a:sym typeface="Wingdings 3" pitchFamily="18" charset="2"/>
              </a:rPr>
              <a:t></a:t>
            </a:r>
            <a:r>
              <a:rPr lang="en-US" sz="1600" b="1" dirty="0"/>
              <a:t>B1</a:t>
            </a:r>
          </a:p>
        </p:txBody>
      </p:sp>
      <p:sp>
        <p:nvSpPr>
          <p:cNvPr id="97287" name="Text Box 4"/>
          <p:cNvSpPr txBox="1">
            <a:spLocks noChangeArrowheads="1"/>
          </p:cNvSpPr>
          <p:nvPr/>
        </p:nvSpPr>
        <p:spPr bwMode="auto">
          <a:xfrm>
            <a:off x="1982788" y="5511800"/>
            <a:ext cx="849312" cy="336550"/>
          </a:xfrm>
          <a:prstGeom prst="rect">
            <a:avLst/>
          </a:prstGeom>
          <a:noFill/>
          <a:ln w="12700">
            <a:noFill/>
            <a:miter lim="800000"/>
            <a:headEnd/>
            <a:tailEnd/>
          </a:ln>
        </p:spPr>
        <p:txBody>
          <a:bodyPr wrap="none">
            <a:spAutoFit/>
          </a:bodyPr>
          <a:lstStyle/>
          <a:p>
            <a:pPr algn="ctr"/>
            <a:r>
              <a:rPr lang="en-US" sz="1600" b="1" dirty="0"/>
              <a:t>Snap 3</a:t>
            </a:r>
            <a:endParaRPr lang="en-US" b="1" dirty="0"/>
          </a:p>
        </p:txBody>
      </p:sp>
      <p:sp>
        <p:nvSpPr>
          <p:cNvPr id="97288" name="Rectangle 5"/>
          <p:cNvSpPr>
            <a:spLocks noChangeArrowheads="1"/>
          </p:cNvSpPr>
          <p:nvPr/>
        </p:nvSpPr>
        <p:spPr bwMode="auto">
          <a:xfrm>
            <a:off x="1246188" y="4354513"/>
            <a:ext cx="527050" cy="330200"/>
          </a:xfrm>
          <a:prstGeom prst="rect">
            <a:avLst/>
          </a:prstGeom>
          <a:solidFill>
            <a:schemeClr val="bg1">
              <a:alpha val="50195"/>
            </a:schemeClr>
          </a:solidFill>
          <a:ln w="19050">
            <a:solidFill>
              <a:srgbClr val="808080"/>
            </a:solidFill>
            <a:miter lim="800000"/>
            <a:headEnd/>
            <a:tailEnd/>
          </a:ln>
        </p:spPr>
        <p:txBody>
          <a:bodyPr wrap="none" anchor="ctr"/>
          <a:lstStyle/>
          <a:p>
            <a:pPr algn="ctr"/>
            <a:r>
              <a:rPr lang="en-US" sz="2800" b="1" baseline="-5000" dirty="0">
                <a:solidFill>
                  <a:srgbClr val="808080"/>
                </a:solidFill>
                <a:sym typeface="Wingdings 3" pitchFamily="18" charset="2"/>
              </a:rPr>
              <a:t></a:t>
            </a:r>
            <a:r>
              <a:rPr lang="en-US" sz="1600" b="1" dirty="0">
                <a:solidFill>
                  <a:srgbClr val="808080"/>
                </a:solidFill>
              </a:rPr>
              <a:t>A</a:t>
            </a:r>
          </a:p>
        </p:txBody>
      </p:sp>
      <p:sp>
        <p:nvSpPr>
          <p:cNvPr id="97289" name="Rectangle 6"/>
          <p:cNvSpPr>
            <a:spLocks noChangeArrowheads="1"/>
          </p:cNvSpPr>
          <p:nvPr/>
        </p:nvSpPr>
        <p:spPr bwMode="auto">
          <a:xfrm>
            <a:off x="1246188" y="4684713"/>
            <a:ext cx="527050" cy="330200"/>
          </a:xfrm>
          <a:prstGeom prst="rect">
            <a:avLst/>
          </a:prstGeom>
          <a:solidFill>
            <a:schemeClr val="tx2">
              <a:alpha val="30196"/>
            </a:schemeClr>
          </a:solidFill>
          <a:ln w="19050">
            <a:solidFill>
              <a:srgbClr val="808080"/>
            </a:solidFill>
            <a:miter lim="800000"/>
            <a:headEnd/>
            <a:tailEnd/>
          </a:ln>
        </p:spPr>
        <p:txBody>
          <a:bodyPr wrap="none" anchor="ctr"/>
          <a:lstStyle/>
          <a:p>
            <a:pPr algn="ctr"/>
            <a:r>
              <a:rPr lang="en-US" sz="2800" b="1" baseline="-5000" dirty="0">
                <a:solidFill>
                  <a:srgbClr val="808080"/>
                </a:solidFill>
                <a:sym typeface="Wingdings 3" pitchFamily="18" charset="2"/>
              </a:rPr>
              <a:t></a:t>
            </a:r>
            <a:r>
              <a:rPr lang="en-US" sz="1600" b="1" dirty="0">
                <a:solidFill>
                  <a:srgbClr val="808080"/>
                </a:solidFill>
              </a:rPr>
              <a:t>B1</a:t>
            </a:r>
          </a:p>
        </p:txBody>
      </p:sp>
      <p:sp>
        <p:nvSpPr>
          <p:cNvPr id="97290" name="Rectangle 7"/>
          <p:cNvSpPr>
            <a:spLocks noChangeArrowheads="1"/>
          </p:cNvSpPr>
          <p:nvPr/>
        </p:nvSpPr>
        <p:spPr bwMode="auto">
          <a:xfrm>
            <a:off x="1246188" y="5014913"/>
            <a:ext cx="527050" cy="330200"/>
          </a:xfrm>
          <a:prstGeom prst="rect">
            <a:avLst/>
          </a:prstGeom>
          <a:solidFill>
            <a:schemeClr val="bg1">
              <a:alpha val="50195"/>
            </a:schemeClr>
          </a:solidFill>
          <a:ln w="19050">
            <a:solidFill>
              <a:srgbClr val="808080"/>
            </a:solidFill>
            <a:miter lim="800000"/>
            <a:headEnd/>
            <a:tailEnd/>
          </a:ln>
        </p:spPr>
        <p:txBody>
          <a:bodyPr wrap="none" anchor="ctr"/>
          <a:lstStyle/>
          <a:p>
            <a:pPr algn="ctr"/>
            <a:r>
              <a:rPr lang="en-US" sz="2800" b="1" baseline="-5000" dirty="0">
                <a:solidFill>
                  <a:srgbClr val="808080"/>
                </a:solidFill>
                <a:sym typeface="Wingdings 3" pitchFamily="18" charset="2"/>
              </a:rPr>
              <a:t></a:t>
            </a:r>
            <a:r>
              <a:rPr lang="en-US" sz="1600" b="1" dirty="0">
                <a:solidFill>
                  <a:srgbClr val="808080"/>
                </a:solidFill>
              </a:rPr>
              <a:t>C</a:t>
            </a:r>
          </a:p>
        </p:txBody>
      </p:sp>
      <p:sp>
        <p:nvSpPr>
          <p:cNvPr id="97291" name="Text Box 8"/>
          <p:cNvSpPr txBox="1">
            <a:spLocks noChangeArrowheads="1"/>
          </p:cNvSpPr>
          <p:nvPr/>
        </p:nvSpPr>
        <p:spPr bwMode="auto">
          <a:xfrm>
            <a:off x="1085850" y="5511800"/>
            <a:ext cx="849313" cy="336550"/>
          </a:xfrm>
          <a:prstGeom prst="rect">
            <a:avLst/>
          </a:prstGeom>
          <a:noFill/>
          <a:ln w="12700">
            <a:noFill/>
            <a:miter lim="800000"/>
            <a:headEnd/>
            <a:tailEnd/>
          </a:ln>
        </p:spPr>
        <p:txBody>
          <a:bodyPr wrap="none">
            <a:spAutoFit/>
          </a:bodyPr>
          <a:lstStyle/>
          <a:p>
            <a:pPr algn="ctr"/>
            <a:r>
              <a:rPr lang="en-US" sz="1600" b="1" dirty="0">
                <a:solidFill>
                  <a:srgbClr val="808080"/>
                </a:solidFill>
              </a:rPr>
              <a:t>Snap 2</a:t>
            </a:r>
            <a:endParaRPr lang="en-US" b="1" dirty="0">
              <a:solidFill>
                <a:srgbClr val="808080"/>
              </a:solidFill>
            </a:endParaRPr>
          </a:p>
        </p:txBody>
      </p:sp>
      <p:sp>
        <p:nvSpPr>
          <p:cNvPr id="97292" name="Text Box 11"/>
          <p:cNvSpPr txBox="1">
            <a:spLocks noChangeArrowheads="1"/>
          </p:cNvSpPr>
          <p:nvPr/>
        </p:nvSpPr>
        <p:spPr bwMode="auto">
          <a:xfrm>
            <a:off x="3608388" y="1349375"/>
            <a:ext cx="1416050" cy="641350"/>
          </a:xfrm>
          <a:prstGeom prst="rect">
            <a:avLst/>
          </a:prstGeom>
          <a:noFill/>
          <a:ln w="12700">
            <a:noFill/>
            <a:miter lim="800000"/>
            <a:headEnd/>
            <a:tailEnd/>
          </a:ln>
        </p:spPr>
        <p:txBody>
          <a:bodyPr wrap="none">
            <a:spAutoFit/>
          </a:bodyPr>
          <a:lstStyle/>
          <a:p>
            <a:pPr algn="ctr"/>
            <a:r>
              <a:rPr lang="en-US" b="1" dirty="0"/>
              <a:t>Blocks </a:t>
            </a:r>
            <a:br>
              <a:rPr lang="en-US" b="1" dirty="0"/>
            </a:br>
            <a:r>
              <a:rPr lang="en-US" b="1" dirty="0"/>
              <a:t>on the Disk</a:t>
            </a:r>
          </a:p>
        </p:txBody>
      </p:sp>
      <p:sp>
        <p:nvSpPr>
          <p:cNvPr id="97293" name="AutoShape 12"/>
          <p:cNvSpPr>
            <a:spLocks noChangeArrowheads="1"/>
          </p:cNvSpPr>
          <p:nvPr/>
        </p:nvSpPr>
        <p:spPr bwMode="auto">
          <a:xfrm>
            <a:off x="4030663" y="2005013"/>
            <a:ext cx="606425" cy="3724275"/>
          </a:xfrm>
          <a:prstGeom prst="can">
            <a:avLst>
              <a:gd name="adj" fmla="val 17287"/>
            </a:avLst>
          </a:prstGeom>
          <a:solidFill>
            <a:schemeClr val="bg2"/>
          </a:solidFill>
          <a:ln w="12700">
            <a:solidFill>
              <a:schemeClr val="tx1"/>
            </a:solidFill>
            <a:round/>
            <a:headEnd/>
            <a:tailEnd/>
          </a:ln>
        </p:spPr>
        <p:txBody>
          <a:bodyPr wrap="none" anchor="ctr"/>
          <a:lstStyle/>
          <a:p>
            <a:pPr algn="ctr"/>
            <a:endParaRPr lang="en-US" dirty="0"/>
          </a:p>
        </p:txBody>
      </p:sp>
      <p:sp>
        <p:nvSpPr>
          <p:cNvPr id="97294" name="Rectangle 13"/>
          <p:cNvSpPr>
            <a:spLocks noChangeArrowheads="1"/>
          </p:cNvSpPr>
          <p:nvPr/>
        </p:nvSpPr>
        <p:spPr bwMode="auto">
          <a:xfrm>
            <a:off x="2141538" y="2238375"/>
            <a:ext cx="530225" cy="330200"/>
          </a:xfrm>
          <a:prstGeom prst="rect">
            <a:avLst/>
          </a:prstGeom>
          <a:solidFill>
            <a:schemeClr val="bg1"/>
          </a:solidFill>
          <a:ln w="19050">
            <a:solidFill>
              <a:schemeClr val="tx1"/>
            </a:solidFill>
            <a:miter lim="800000"/>
            <a:headEnd/>
            <a:tailEnd/>
          </a:ln>
        </p:spPr>
        <p:txBody>
          <a:bodyPr wrap="none" anchor="ctr"/>
          <a:lstStyle/>
          <a:p>
            <a:pPr algn="ctr"/>
            <a:r>
              <a:rPr lang="en-US" sz="1600" b="1" dirty="0"/>
              <a:t>A</a:t>
            </a:r>
          </a:p>
        </p:txBody>
      </p:sp>
      <p:sp>
        <p:nvSpPr>
          <p:cNvPr id="97295" name="Rectangle 14"/>
          <p:cNvSpPr>
            <a:spLocks noChangeArrowheads="1"/>
          </p:cNvSpPr>
          <p:nvPr/>
        </p:nvSpPr>
        <p:spPr bwMode="auto">
          <a:xfrm>
            <a:off x="2141538" y="2568575"/>
            <a:ext cx="530225" cy="330200"/>
          </a:xfrm>
          <a:prstGeom prst="rect">
            <a:avLst/>
          </a:prstGeom>
          <a:solidFill>
            <a:schemeClr val="bg1"/>
          </a:solidFill>
          <a:ln w="19050">
            <a:solidFill>
              <a:schemeClr val="tx1"/>
            </a:solidFill>
            <a:miter lim="800000"/>
            <a:headEnd/>
            <a:tailEnd/>
          </a:ln>
        </p:spPr>
        <p:txBody>
          <a:bodyPr wrap="none" anchor="ctr"/>
          <a:lstStyle/>
          <a:p>
            <a:pPr algn="ctr"/>
            <a:r>
              <a:rPr lang="en-US" sz="1600" b="1" dirty="0"/>
              <a:t>B</a:t>
            </a:r>
          </a:p>
        </p:txBody>
      </p:sp>
      <p:sp>
        <p:nvSpPr>
          <p:cNvPr id="97296" name="Rectangle 15"/>
          <p:cNvSpPr>
            <a:spLocks noChangeArrowheads="1"/>
          </p:cNvSpPr>
          <p:nvPr/>
        </p:nvSpPr>
        <p:spPr bwMode="auto">
          <a:xfrm>
            <a:off x="2141538" y="2898775"/>
            <a:ext cx="530225" cy="330200"/>
          </a:xfrm>
          <a:prstGeom prst="rect">
            <a:avLst/>
          </a:prstGeom>
          <a:solidFill>
            <a:schemeClr val="bg1"/>
          </a:solidFill>
          <a:ln w="19050">
            <a:solidFill>
              <a:schemeClr val="tx1"/>
            </a:solidFill>
            <a:miter lim="800000"/>
            <a:headEnd/>
            <a:tailEnd/>
          </a:ln>
        </p:spPr>
        <p:txBody>
          <a:bodyPr wrap="none" anchor="ctr"/>
          <a:lstStyle/>
          <a:p>
            <a:pPr algn="ctr"/>
            <a:r>
              <a:rPr lang="en-US" sz="1600" b="1" dirty="0"/>
              <a:t>C</a:t>
            </a:r>
          </a:p>
        </p:txBody>
      </p:sp>
      <p:sp>
        <p:nvSpPr>
          <p:cNvPr id="97297" name="Rectangle 16"/>
          <p:cNvSpPr>
            <a:spLocks noChangeArrowheads="1"/>
          </p:cNvSpPr>
          <p:nvPr/>
        </p:nvSpPr>
        <p:spPr bwMode="auto">
          <a:xfrm>
            <a:off x="4067175" y="2238375"/>
            <a:ext cx="530225" cy="330200"/>
          </a:xfrm>
          <a:prstGeom prst="rect">
            <a:avLst/>
          </a:prstGeom>
          <a:solidFill>
            <a:schemeClr val="bg1"/>
          </a:solidFill>
          <a:ln w="19050">
            <a:solidFill>
              <a:schemeClr val="tx1"/>
            </a:solidFill>
            <a:miter lim="800000"/>
            <a:headEnd/>
            <a:tailEnd/>
          </a:ln>
        </p:spPr>
        <p:txBody>
          <a:bodyPr wrap="none" anchor="ctr"/>
          <a:lstStyle/>
          <a:p>
            <a:pPr algn="ctr"/>
            <a:r>
              <a:rPr lang="en-US" sz="1600" b="1" dirty="0"/>
              <a:t>A</a:t>
            </a:r>
          </a:p>
        </p:txBody>
      </p:sp>
      <p:sp>
        <p:nvSpPr>
          <p:cNvPr id="97298" name="Rectangle 17"/>
          <p:cNvSpPr>
            <a:spLocks noChangeArrowheads="1"/>
          </p:cNvSpPr>
          <p:nvPr/>
        </p:nvSpPr>
        <p:spPr bwMode="auto">
          <a:xfrm>
            <a:off x="4067175" y="2568575"/>
            <a:ext cx="530225" cy="330200"/>
          </a:xfrm>
          <a:prstGeom prst="rect">
            <a:avLst/>
          </a:prstGeom>
          <a:solidFill>
            <a:schemeClr val="bg1"/>
          </a:solidFill>
          <a:ln w="19050">
            <a:solidFill>
              <a:schemeClr val="tx1"/>
            </a:solidFill>
            <a:miter lim="800000"/>
            <a:headEnd/>
            <a:tailEnd/>
          </a:ln>
        </p:spPr>
        <p:txBody>
          <a:bodyPr wrap="none" anchor="ctr"/>
          <a:lstStyle/>
          <a:p>
            <a:pPr algn="ctr"/>
            <a:r>
              <a:rPr lang="en-US" sz="1600" b="1" dirty="0"/>
              <a:t>B</a:t>
            </a:r>
          </a:p>
        </p:txBody>
      </p:sp>
      <p:sp>
        <p:nvSpPr>
          <p:cNvPr id="97299" name="Rectangle 18"/>
          <p:cNvSpPr>
            <a:spLocks noChangeArrowheads="1"/>
          </p:cNvSpPr>
          <p:nvPr/>
        </p:nvSpPr>
        <p:spPr bwMode="auto">
          <a:xfrm>
            <a:off x="4067175" y="2898775"/>
            <a:ext cx="530225" cy="330200"/>
          </a:xfrm>
          <a:prstGeom prst="rect">
            <a:avLst/>
          </a:prstGeom>
          <a:solidFill>
            <a:schemeClr val="bg1"/>
          </a:solidFill>
          <a:ln w="19050">
            <a:solidFill>
              <a:schemeClr val="tx1"/>
            </a:solidFill>
            <a:miter lim="800000"/>
            <a:headEnd/>
            <a:tailEnd/>
          </a:ln>
        </p:spPr>
        <p:txBody>
          <a:bodyPr wrap="none" anchor="ctr"/>
          <a:lstStyle/>
          <a:p>
            <a:pPr algn="ctr"/>
            <a:r>
              <a:rPr lang="en-US" sz="1600" b="1" dirty="0"/>
              <a:t>C</a:t>
            </a:r>
          </a:p>
        </p:txBody>
      </p:sp>
      <p:sp>
        <p:nvSpPr>
          <p:cNvPr id="97300" name="Rectangle 19"/>
          <p:cNvSpPr>
            <a:spLocks noChangeArrowheads="1"/>
          </p:cNvSpPr>
          <p:nvPr/>
        </p:nvSpPr>
        <p:spPr bwMode="auto">
          <a:xfrm>
            <a:off x="2141538" y="2568575"/>
            <a:ext cx="530225" cy="330200"/>
          </a:xfrm>
          <a:prstGeom prst="rect">
            <a:avLst/>
          </a:prstGeom>
          <a:solidFill>
            <a:schemeClr val="tx2"/>
          </a:solidFill>
          <a:ln w="19050">
            <a:solidFill>
              <a:schemeClr val="tx1"/>
            </a:solidFill>
            <a:miter lim="800000"/>
            <a:headEnd/>
            <a:tailEnd/>
          </a:ln>
        </p:spPr>
        <p:txBody>
          <a:bodyPr wrap="none" anchor="ctr"/>
          <a:lstStyle/>
          <a:p>
            <a:pPr algn="ctr"/>
            <a:r>
              <a:rPr lang="en-US" sz="1600" b="1" dirty="0"/>
              <a:t>B1</a:t>
            </a:r>
          </a:p>
        </p:txBody>
      </p:sp>
      <p:sp>
        <p:nvSpPr>
          <p:cNvPr id="97301" name="Rectangle 20"/>
          <p:cNvSpPr>
            <a:spLocks noChangeArrowheads="1"/>
          </p:cNvSpPr>
          <p:nvPr/>
        </p:nvSpPr>
        <p:spPr bwMode="auto">
          <a:xfrm>
            <a:off x="4067175" y="3230563"/>
            <a:ext cx="530225" cy="330200"/>
          </a:xfrm>
          <a:prstGeom prst="rect">
            <a:avLst/>
          </a:prstGeom>
          <a:solidFill>
            <a:schemeClr val="tx2"/>
          </a:solidFill>
          <a:ln w="19050">
            <a:solidFill>
              <a:schemeClr val="tx1"/>
            </a:solidFill>
            <a:miter lim="800000"/>
            <a:headEnd/>
            <a:tailEnd/>
          </a:ln>
        </p:spPr>
        <p:txBody>
          <a:bodyPr wrap="none" anchor="ctr"/>
          <a:lstStyle/>
          <a:p>
            <a:pPr algn="ctr"/>
            <a:r>
              <a:rPr lang="en-US" sz="1600" b="1" dirty="0"/>
              <a:t>B1</a:t>
            </a:r>
          </a:p>
        </p:txBody>
      </p:sp>
      <p:grpSp>
        <p:nvGrpSpPr>
          <p:cNvPr id="3" name="Group 21"/>
          <p:cNvGrpSpPr>
            <a:grpSpLocks/>
          </p:cNvGrpSpPr>
          <p:nvPr/>
        </p:nvGrpSpPr>
        <p:grpSpPr bwMode="auto">
          <a:xfrm>
            <a:off x="2141538" y="2898775"/>
            <a:ext cx="2455862" cy="2446338"/>
            <a:chOff x="1349" y="1826"/>
            <a:chExt cx="1547" cy="1541"/>
          </a:xfrm>
        </p:grpSpPr>
        <p:sp>
          <p:nvSpPr>
            <p:cNvPr id="97316" name="Rectangle 22"/>
            <p:cNvSpPr>
              <a:spLocks noChangeArrowheads="1"/>
            </p:cNvSpPr>
            <p:nvPr/>
          </p:nvSpPr>
          <p:spPr bwMode="auto">
            <a:xfrm>
              <a:off x="1350" y="3159"/>
              <a:ext cx="332" cy="208"/>
            </a:xfrm>
            <a:prstGeom prst="rect">
              <a:avLst/>
            </a:prstGeom>
            <a:solidFill>
              <a:schemeClr val="accent2"/>
            </a:solidFill>
            <a:ln w="19050">
              <a:solidFill>
                <a:schemeClr val="tx1"/>
              </a:solidFill>
              <a:miter lim="800000"/>
              <a:headEnd/>
              <a:tailEnd/>
            </a:ln>
          </p:spPr>
          <p:txBody>
            <a:bodyPr wrap="none" anchor="ctr"/>
            <a:lstStyle/>
            <a:p>
              <a:pPr algn="ctr"/>
              <a:r>
                <a:rPr lang="en-US" sz="2800" b="1" baseline="-5000" dirty="0">
                  <a:sym typeface="Wingdings 3" pitchFamily="18" charset="2"/>
                </a:rPr>
                <a:t></a:t>
              </a:r>
              <a:r>
                <a:rPr lang="en-US" sz="1600" b="1" dirty="0"/>
                <a:t>C2</a:t>
              </a:r>
            </a:p>
          </p:txBody>
        </p:sp>
        <p:sp>
          <p:nvSpPr>
            <p:cNvPr id="97317" name="Rectangle 23"/>
            <p:cNvSpPr>
              <a:spLocks noChangeArrowheads="1"/>
            </p:cNvSpPr>
            <p:nvPr/>
          </p:nvSpPr>
          <p:spPr bwMode="auto">
            <a:xfrm>
              <a:off x="1349" y="1826"/>
              <a:ext cx="334" cy="208"/>
            </a:xfrm>
            <a:prstGeom prst="rect">
              <a:avLst/>
            </a:prstGeom>
            <a:solidFill>
              <a:schemeClr val="accent2"/>
            </a:solidFill>
            <a:ln w="19050">
              <a:solidFill>
                <a:schemeClr val="tx1"/>
              </a:solidFill>
              <a:miter lim="800000"/>
              <a:headEnd/>
              <a:tailEnd/>
            </a:ln>
          </p:spPr>
          <p:txBody>
            <a:bodyPr wrap="none" anchor="ctr"/>
            <a:lstStyle/>
            <a:p>
              <a:pPr algn="ctr"/>
              <a:r>
                <a:rPr lang="en-US" sz="1600" b="1" dirty="0"/>
                <a:t>C2</a:t>
              </a:r>
            </a:p>
          </p:txBody>
        </p:sp>
        <p:sp>
          <p:nvSpPr>
            <p:cNvPr id="97318" name="Rectangle 24"/>
            <p:cNvSpPr>
              <a:spLocks noChangeArrowheads="1"/>
            </p:cNvSpPr>
            <p:nvPr/>
          </p:nvSpPr>
          <p:spPr bwMode="auto">
            <a:xfrm>
              <a:off x="2562" y="2242"/>
              <a:ext cx="334" cy="208"/>
            </a:xfrm>
            <a:prstGeom prst="rect">
              <a:avLst/>
            </a:prstGeom>
            <a:solidFill>
              <a:schemeClr val="accent2"/>
            </a:solidFill>
            <a:ln w="19050">
              <a:solidFill>
                <a:schemeClr val="tx1"/>
              </a:solidFill>
              <a:miter lim="800000"/>
              <a:headEnd/>
              <a:tailEnd/>
            </a:ln>
          </p:spPr>
          <p:txBody>
            <a:bodyPr wrap="none" anchor="ctr"/>
            <a:lstStyle/>
            <a:p>
              <a:pPr algn="ctr"/>
              <a:r>
                <a:rPr lang="en-US" sz="1600" b="1" dirty="0"/>
                <a:t>C2</a:t>
              </a:r>
            </a:p>
          </p:txBody>
        </p:sp>
      </p:grpSp>
      <p:grpSp>
        <p:nvGrpSpPr>
          <p:cNvPr id="4" name="Group 25"/>
          <p:cNvGrpSpPr>
            <a:grpSpLocks/>
          </p:cNvGrpSpPr>
          <p:nvPr/>
        </p:nvGrpSpPr>
        <p:grpSpPr bwMode="auto">
          <a:xfrm>
            <a:off x="204788" y="4354513"/>
            <a:ext cx="849312" cy="1493837"/>
            <a:chOff x="618" y="2743"/>
            <a:chExt cx="535" cy="941"/>
          </a:xfrm>
        </p:grpSpPr>
        <p:sp>
          <p:nvSpPr>
            <p:cNvPr id="97312" name="Rectangle 26"/>
            <p:cNvSpPr>
              <a:spLocks noChangeArrowheads="1"/>
            </p:cNvSpPr>
            <p:nvPr/>
          </p:nvSpPr>
          <p:spPr bwMode="auto">
            <a:xfrm>
              <a:off x="719" y="2743"/>
              <a:ext cx="332" cy="208"/>
            </a:xfrm>
            <a:prstGeom prst="rect">
              <a:avLst/>
            </a:prstGeom>
            <a:solidFill>
              <a:schemeClr val="bg1">
                <a:alpha val="50195"/>
              </a:schemeClr>
            </a:solidFill>
            <a:ln w="19050">
              <a:solidFill>
                <a:srgbClr val="808080"/>
              </a:solidFill>
              <a:miter lim="800000"/>
              <a:headEnd/>
              <a:tailEnd/>
            </a:ln>
          </p:spPr>
          <p:txBody>
            <a:bodyPr wrap="none" anchor="ctr"/>
            <a:lstStyle/>
            <a:p>
              <a:pPr algn="ctr"/>
              <a:r>
                <a:rPr lang="en-US" sz="2800" b="1" baseline="-5000" dirty="0">
                  <a:solidFill>
                    <a:srgbClr val="808080"/>
                  </a:solidFill>
                  <a:sym typeface="Wingdings 3" pitchFamily="18" charset="2"/>
                </a:rPr>
                <a:t></a:t>
              </a:r>
              <a:r>
                <a:rPr lang="en-US" sz="1600" b="1" dirty="0">
                  <a:solidFill>
                    <a:srgbClr val="808080"/>
                  </a:solidFill>
                </a:rPr>
                <a:t>A</a:t>
              </a:r>
            </a:p>
          </p:txBody>
        </p:sp>
        <p:sp>
          <p:nvSpPr>
            <p:cNvPr id="97313" name="Rectangle 27"/>
            <p:cNvSpPr>
              <a:spLocks noChangeArrowheads="1"/>
            </p:cNvSpPr>
            <p:nvPr/>
          </p:nvSpPr>
          <p:spPr bwMode="auto">
            <a:xfrm>
              <a:off x="719" y="2951"/>
              <a:ext cx="332" cy="208"/>
            </a:xfrm>
            <a:prstGeom prst="rect">
              <a:avLst/>
            </a:prstGeom>
            <a:solidFill>
              <a:schemeClr val="bg1">
                <a:alpha val="50195"/>
              </a:schemeClr>
            </a:solidFill>
            <a:ln w="19050">
              <a:solidFill>
                <a:srgbClr val="808080"/>
              </a:solidFill>
              <a:miter lim="800000"/>
              <a:headEnd/>
              <a:tailEnd/>
            </a:ln>
          </p:spPr>
          <p:txBody>
            <a:bodyPr wrap="none" anchor="ctr"/>
            <a:lstStyle/>
            <a:p>
              <a:pPr algn="ctr"/>
              <a:r>
                <a:rPr lang="en-US" sz="2800" b="1" baseline="-5000" dirty="0">
                  <a:solidFill>
                    <a:srgbClr val="808080"/>
                  </a:solidFill>
                  <a:sym typeface="Wingdings 3" pitchFamily="18" charset="2"/>
                </a:rPr>
                <a:t></a:t>
              </a:r>
              <a:r>
                <a:rPr lang="en-US" sz="1600" b="1" dirty="0">
                  <a:solidFill>
                    <a:srgbClr val="808080"/>
                  </a:solidFill>
                </a:rPr>
                <a:t>B</a:t>
              </a:r>
            </a:p>
          </p:txBody>
        </p:sp>
        <p:sp>
          <p:nvSpPr>
            <p:cNvPr id="97314" name="Rectangle 28"/>
            <p:cNvSpPr>
              <a:spLocks noChangeArrowheads="1"/>
            </p:cNvSpPr>
            <p:nvPr/>
          </p:nvSpPr>
          <p:spPr bwMode="auto">
            <a:xfrm>
              <a:off x="719" y="3159"/>
              <a:ext cx="332" cy="208"/>
            </a:xfrm>
            <a:prstGeom prst="rect">
              <a:avLst/>
            </a:prstGeom>
            <a:solidFill>
              <a:schemeClr val="bg1">
                <a:alpha val="50195"/>
              </a:schemeClr>
            </a:solidFill>
            <a:ln w="19050">
              <a:solidFill>
                <a:srgbClr val="808080"/>
              </a:solidFill>
              <a:miter lim="800000"/>
              <a:headEnd/>
              <a:tailEnd/>
            </a:ln>
          </p:spPr>
          <p:txBody>
            <a:bodyPr wrap="none" anchor="ctr"/>
            <a:lstStyle/>
            <a:p>
              <a:pPr algn="ctr"/>
              <a:r>
                <a:rPr lang="en-US" sz="2800" b="1" baseline="-5000" dirty="0">
                  <a:solidFill>
                    <a:srgbClr val="808080"/>
                  </a:solidFill>
                  <a:sym typeface="Wingdings 3" pitchFamily="18" charset="2"/>
                </a:rPr>
                <a:t></a:t>
              </a:r>
              <a:r>
                <a:rPr lang="en-US" sz="1600" b="1" dirty="0">
                  <a:solidFill>
                    <a:srgbClr val="808080"/>
                  </a:solidFill>
                </a:rPr>
                <a:t>C</a:t>
              </a:r>
            </a:p>
          </p:txBody>
        </p:sp>
        <p:sp>
          <p:nvSpPr>
            <p:cNvPr id="97315" name="Text Box 29"/>
            <p:cNvSpPr txBox="1">
              <a:spLocks noChangeArrowheads="1"/>
            </p:cNvSpPr>
            <p:nvPr/>
          </p:nvSpPr>
          <p:spPr bwMode="auto">
            <a:xfrm>
              <a:off x="618" y="3472"/>
              <a:ext cx="535" cy="212"/>
            </a:xfrm>
            <a:prstGeom prst="rect">
              <a:avLst/>
            </a:prstGeom>
            <a:noFill/>
            <a:ln w="12700">
              <a:noFill/>
              <a:miter lim="800000"/>
              <a:headEnd/>
              <a:tailEnd/>
            </a:ln>
          </p:spPr>
          <p:txBody>
            <a:bodyPr wrap="none">
              <a:spAutoFit/>
            </a:bodyPr>
            <a:lstStyle/>
            <a:p>
              <a:pPr algn="ctr"/>
              <a:r>
                <a:rPr lang="en-US" sz="1600" b="1" dirty="0">
                  <a:solidFill>
                    <a:srgbClr val="808080"/>
                  </a:solidFill>
                </a:rPr>
                <a:t>Snap 1</a:t>
              </a:r>
              <a:endParaRPr lang="en-US" b="1" dirty="0">
                <a:solidFill>
                  <a:srgbClr val="808080"/>
                </a:solidFill>
              </a:endParaRPr>
            </a:p>
          </p:txBody>
        </p:sp>
      </p:grpSp>
      <p:sp>
        <p:nvSpPr>
          <p:cNvPr id="97304" name="Line 30"/>
          <p:cNvSpPr>
            <a:spLocks noChangeShapeType="1"/>
          </p:cNvSpPr>
          <p:nvPr/>
        </p:nvSpPr>
        <p:spPr bwMode="auto">
          <a:xfrm>
            <a:off x="2774950" y="2413000"/>
            <a:ext cx="1179513" cy="0"/>
          </a:xfrm>
          <a:prstGeom prst="line">
            <a:avLst/>
          </a:prstGeom>
          <a:noFill/>
          <a:ln w="28575">
            <a:solidFill>
              <a:schemeClr val="tx1"/>
            </a:solidFill>
            <a:round/>
            <a:headEnd/>
            <a:tailEnd type="stealth" w="med" len="lg"/>
          </a:ln>
        </p:spPr>
        <p:txBody>
          <a:bodyPr wrap="none" anchor="ctr"/>
          <a:lstStyle/>
          <a:p>
            <a:endParaRPr lang="en-US" dirty="0"/>
          </a:p>
        </p:txBody>
      </p:sp>
      <p:sp>
        <p:nvSpPr>
          <p:cNvPr id="97305" name="Line 31"/>
          <p:cNvSpPr>
            <a:spLocks noChangeShapeType="1"/>
          </p:cNvSpPr>
          <p:nvPr/>
        </p:nvSpPr>
        <p:spPr bwMode="auto">
          <a:xfrm>
            <a:off x="2774950" y="2746375"/>
            <a:ext cx="1089025" cy="611188"/>
          </a:xfrm>
          <a:prstGeom prst="line">
            <a:avLst/>
          </a:prstGeom>
          <a:noFill/>
          <a:ln w="28575">
            <a:solidFill>
              <a:schemeClr val="tx1"/>
            </a:solidFill>
            <a:round/>
            <a:headEnd/>
            <a:tailEnd type="stealth" w="med" len="lg"/>
          </a:ln>
        </p:spPr>
        <p:txBody>
          <a:bodyPr wrap="none" anchor="ctr"/>
          <a:lstStyle/>
          <a:p>
            <a:endParaRPr lang="en-US" dirty="0"/>
          </a:p>
        </p:txBody>
      </p:sp>
      <p:sp>
        <p:nvSpPr>
          <p:cNvPr id="97306" name="Line 32"/>
          <p:cNvSpPr>
            <a:spLocks noChangeShapeType="1"/>
          </p:cNvSpPr>
          <p:nvPr/>
        </p:nvSpPr>
        <p:spPr bwMode="auto">
          <a:xfrm>
            <a:off x="2774950" y="3074988"/>
            <a:ext cx="1089025" cy="611187"/>
          </a:xfrm>
          <a:prstGeom prst="line">
            <a:avLst/>
          </a:prstGeom>
          <a:noFill/>
          <a:ln w="28575">
            <a:solidFill>
              <a:schemeClr val="tx1"/>
            </a:solidFill>
            <a:round/>
            <a:headEnd/>
            <a:tailEnd type="stealth" w="med" len="lg"/>
          </a:ln>
        </p:spPr>
        <p:txBody>
          <a:bodyPr wrap="none" anchor="ctr"/>
          <a:lstStyle/>
          <a:p>
            <a:endParaRPr lang="en-US" dirty="0"/>
          </a:p>
        </p:txBody>
      </p:sp>
      <p:grpSp>
        <p:nvGrpSpPr>
          <p:cNvPr id="5" name="Group 33"/>
          <p:cNvGrpSpPr>
            <a:grpSpLocks/>
          </p:cNvGrpSpPr>
          <p:nvPr/>
        </p:nvGrpSpPr>
        <p:grpSpPr bwMode="auto">
          <a:xfrm>
            <a:off x="2141538" y="2898775"/>
            <a:ext cx="2455862" cy="2446338"/>
            <a:chOff x="1349" y="1826"/>
            <a:chExt cx="1547" cy="1541"/>
          </a:xfrm>
        </p:grpSpPr>
        <p:sp>
          <p:nvSpPr>
            <p:cNvPr id="97309" name="Rectangle 34"/>
            <p:cNvSpPr>
              <a:spLocks noChangeArrowheads="1"/>
            </p:cNvSpPr>
            <p:nvPr/>
          </p:nvSpPr>
          <p:spPr bwMode="auto">
            <a:xfrm>
              <a:off x="1350" y="3159"/>
              <a:ext cx="332" cy="208"/>
            </a:xfrm>
            <a:prstGeom prst="rect">
              <a:avLst/>
            </a:prstGeom>
            <a:solidFill>
              <a:schemeClr val="folHlink"/>
            </a:solidFill>
            <a:ln w="19050">
              <a:solidFill>
                <a:schemeClr val="tx1"/>
              </a:solidFill>
              <a:miter lim="800000"/>
              <a:headEnd/>
              <a:tailEnd/>
            </a:ln>
          </p:spPr>
          <p:txBody>
            <a:bodyPr wrap="none" anchor="ctr"/>
            <a:lstStyle/>
            <a:p>
              <a:pPr algn="ctr"/>
              <a:r>
                <a:rPr lang="en-US" sz="2800" b="1" baseline="-5000" dirty="0">
                  <a:sym typeface="Wingdings 3" pitchFamily="18" charset="2"/>
                </a:rPr>
                <a:t></a:t>
              </a:r>
              <a:r>
                <a:rPr lang="en-US" sz="1600" b="1" dirty="0"/>
                <a:t>C2</a:t>
              </a:r>
            </a:p>
          </p:txBody>
        </p:sp>
        <p:sp>
          <p:nvSpPr>
            <p:cNvPr id="97310" name="Rectangle 35"/>
            <p:cNvSpPr>
              <a:spLocks noChangeArrowheads="1"/>
            </p:cNvSpPr>
            <p:nvPr/>
          </p:nvSpPr>
          <p:spPr bwMode="auto">
            <a:xfrm>
              <a:off x="1349" y="1826"/>
              <a:ext cx="334" cy="208"/>
            </a:xfrm>
            <a:prstGeom prst="rect">
              <a:avLst/>
            </a:prstGeom>
            <a:solidFill>
              <a:schemeClr val="folHlink"/>
            </a:solidFill>
            <a:ln w="19050">
              <a:solidFill>
                <a:schemeClr val="tx1"/>
              </a:solidFill>
              <a:miter lim="800000"/>
              <a:headEnd/>
              <a:tailEnd/>
            </a:ln>
          </p:spPr>
          <p:txBody>
            <a:bodyPr wrap="none" anchor="ctr"/>
            <a:lstStyle/>
            <a:p>
              <a:pPr algn="ctr"/>
              <a:r>
                <a:rPr lang="en-US" sz="1600" b="1" dirty="0"/>
                <a:t>C2</a:t>
              </a:r>
            </a:p>
          </p:txBody>
        </p:sp>
        <p:sp>
          <p:nvSpPr>
            <p:cNvPr id="97311" name="Rectangle 36"/>
            <p:cNvSpPr>
              <a:spLocks noChangeArrowheads="1"/>
            </p:cNvSpPr>
            <p:nvPr/>
          </p:nvSpPr>
          <p:spPr bwMode="auto">
            <a:xfrm>
              <a:off x="2562" y="2242"/>
              <a:ext cx="334" cy="208"/>
            </a:xfrm>
            <a:prstGeom prst="rect">
              <a:avLst/>
            </a:prstGeom>
            <a:solidFill>
              <a:schemeClr val="folHlink"/>
            </a:solidFill>
            <a:ln w="19050">
              <a:solidFill>
                <a:schemeClr val="tx1"/>
              </a:solidFill>
              <a:miter lim="800000"/>
              <a:headEnd/>
              <a:tailEnd/>
            </a:ln>
          </p:spPr>
          <p:txBody>
            <a:bodyPr wrap="none" anchor="ctr"/>
            <a:lstStyle/>
            <a:p>
              <a:pPr algn="ctr"/>
              <a:r>
                <a:rPr lang="en-US" sz="1600" b="1" dirty="0"/>
                <a:t>C2</a:t>
              </a:r>
            </a:p>
          </p:txBody>
        </p:sp>
      </p:grpSp>
      <p:sp>
        <p:nvSpPr>
          <p:cNvPr id="97308" name="Text Box 37"/>
          <p:cNvSpPr txBox="1">
            <a:spLocks noChangeArrowheads="1"/>
          </p:cNvSpPr>
          <p:nvPr/>
        </p:nvSpPr>
        <p:spPr bwMode="auto">
          <a:xfrm>
            <a:off x="1704975" y="1349375"/>
            <a:ext cx="1403350" cy="641350"/>
          </a:xfrm>
          <a:prstGeom prst="rect">
            <a:avLst/>
          </a:prstGeom>
          <a:noFill/>
          <a:ln w="12700">
            <a:noFill/>
            <a:miter lim="800000"/>
            <a:headEnd/>
            <a:tailEnd/>
          </a:ln>
        </p:spPr>
        <p:txBody>
          <a:bodyPr wrap="none">
            <a:spAutoFit/>
          </a:bodyPr>
          <a:lstStyle/>
          <a:p>
            <a:pPr algn="ctr"/>
            <a:r>
              <a:rPr lang="en-US" b="1" dirty="0"/>
              <a:t>Blocks in </a:t>
            </a:r>
            <a:br>
              <a:rPr lang="en-US" b="1" dirty="0"/>
            </a:br>
            <a:r>
              <a:rPr lang="en-US" b="1" dirty="0"/>
              <a:t>LUN or File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4829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8298"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12"/>
          <p:cNvSpPr>
            <a:spLocks noGrp="1" noChangeArrowheads="1"/>
          </p:cNvSpPr>
          <p:nvPr>
            <p:ph type="title"/>
          </p:nvPr>
        </p:nvSpPr>
        <p:spPr/>
        <p:txBody>
          <a:bodyPr/>
          <a:lstStyle/>
          <a:p>
            <a:pPr eaLnBrk="1" hangingPunct="1"/>
            <a:r>
              <a:rPr lang="en-US" dirty="0" smtClean="0"/>
              <a:t>Using Snapshot to Restore Data (cont.)</a:t>
            </a:r>
          </a:p>
        </p:txBody>
      </p:sp>
      <p:grpSp>
        <p:nvGrpSpPr>
          <p:cNvPr id="2" name="Group 2"/>
          <p:cNvGrpSpPr>
            <a:grpSpLocks/>
          </p:cNvGrpSpPr>
          <p:nvPr/>
        </p:nvGrpSpPr>
        <p:grpSpPr bwMode="auto">
          <a:xfrm>
            <a:off x="1982788" y="4354513"/>
            <a:ext cx="849312" cy="1493837"/>
            <a:chOff x="1249" y="2743"/>
            <a:chExt cx="535" cy="941"/>
          </a:xfrm>
        </p:grpSpPr>
        <p:sp>
          <p:nvSpPr>
            <p:cNvPr id="98346" name="Rectangle 3"/>
            <p:cNvSpPr>
              <a:spLocks noChangeArrowheads="1"/>
            </p:cNvSpPr>
            <p:nvPr/>
          </p:nvSpPr>
          <p:spPr bwMode="auto">
            <a:xfrm>
              <a:off x="1350" y="3159"/>
              <a:ext cx="332" cy="208"/>
            </a:xfrm>
            <a:prstGeom prst="rect">
              <a:avLst/>
            </a:prstGeom>
            <a:solidFill>
              <a:schemeClr val="folHlink"/>
            </a:solidFill>
            <a:ln w="19050">
              <a:solidFill>
                <a:schemeClr val="tx1"/>
              </a:solidFill>
              <a:miter lim="800000"/>
              <a:headEnd/>
              <a:tailEnd/>
            </a:ln>
          </p:spPr>
          <p:txBody>
            <a:bodyPr wrap="none" anchor="ctr"/>
            <a:lstStyle/>
            <a:p>
              <a:pPr algn="ctr"/>
              <a:r>
                <a:rPr lang="en-US" sz="2800" b="1" baseline="-5000" dirty="0">
                  <a:sym typeface="Wingdings 3" pitchFamily="18" charset="2"/>
                </a:rPr>
                <a:t></a:t>
              </a:r>
              <a:r>
                <a:rPr lang="en-US" sz="1600" b="1" dirty="0"/>
                <a:t>C2</a:t>
              </a:r>
            </a:p>
          </p:txBody>
        </p:sp>
        <p:sp>
          <p:nvSpPr>
            <p:cNvPr id="98347" name="Rectangle 4"/>
            <p:cNvSpPr>
              <a:spLocks noChangeArrowheads="1"/>
            </p:cNvSpPr>
            <p:nvPr/>
          </p:nvSpPr>
          <p:spPr bwMode="auto">
            <a:xfrm>
              <a:off x="1350" y="2743"/>
              <a:ext cx="332" cy="208"/>
            </a:xfrm>
            <a:prstGeom prst="rect">
              <a:avLst/>
            </a:prstGeom>
            <a:solidFill>
              <a:schemeClr val="bg1"/>
            </a:solidFill>
            <a:ln w="19050">
              <a:solidFill>
                <a:schemeClr val="tx1"/>
              </a:solidFill>
              <a:miter lim="800000"/>
              <a:headEnd/>
              <a:tailEnd/>
            </a:ln>
          </p:spPr>
          <p:txBody>
            <a:bodyPr wrap="none" anchor="ctr"/>
            <a:lstStyle/>
            <a:p>
              <a:pPr algn="ctr"/>
              <a:r>
                <a:rPr lang="en-US" sz="2800" b="1" baseline="-5000" dirty="0">
                  <a:sym typeface="Wingdings 3" pitchFamily="18" charset="2"/>
                </a:rPr>
                <a:t></a:t>
              </a:r>
              <a:r>
                <a:rPr lang="en-US" sz="1600" b="1" dirty="0"/>
                <a:t>A</a:t>
              </a:r>
            </a:p>
          </p:txBody>
        </p:sp>
        <p:sp>
          <p:nvSpPr>
            <p:cNvPr id="98348" name="Rectangle 5"/>
            <p:cNvSpPr>
              <a:spLocks noChangeArrowheads="1"/>
            </p:cNvSpPr>
            <p:nvPr/>
          </p:nvSpPr>
          <p:spPr bwMode="auto">
            <a:xfrm>
              <a:off x="1350" y="2951"/>
              <a:ext cx="332" cy="208"/>
            </a:xfrm>
            <a:prstGeom prst="rect">
              <a:avLst/>
            </a:prstGeom>
            <a:solidFill>
              <a:schemeClr val="tx2"/>
            </a:solidFill>
            <a:ln w="19050" algn="ctr">
              <a:solidFill>
                <a:schemeClr val="tx1"/>
              </a:solidFill>
              <a:miter lim="800000"/>
              <a:headEnd/>
              <a:tailEnd/>
            </a:ln>
          </p:spPr>
          <p:txBody>
            <a:bodyPr wrap="none" anchor="ctr"/>
            <a:lstStyle/>
            <a:p>
              <a:pPr algn="ctr"/>
              <a:r>
                <a:rPr lang="en-US" b="1" dirty="0">
                  <a:sym typeface="Wingdings 3" pitchFamily="18" charset="2"/>
                </a:rPr>
                <a:t></a:t>
              </a:r>
              <a:r>
                <a:rPr lang="en-US" sz="1600" b="1" dirty="0"/>
                <a:t>B1</a:t>
              </a:r>
            </a:p>
          </p:txBody>
        </p:sp>
        <p:sp>
          <p:nvSpPr>
            <p:cNvPr id="98349" name="Text Box 6"/>
            <p:cNvSpPr txBox="1">
              <a:spLocks noChangeArrowheads="1"/>
            </p:cNvSpPr>
            <p:nvPr/>
          </p:nvSpPr>
          <p:spPr bwMode="auto">
            <a:xfrm>
              <a:off x="1249" y="3472"/>
              <a:ext cx="535" cy="212"/>
            </a:xfrm>
            <a:prstGeom prst="rect">
              <a:avLst/>
            </a:prstGeom>
            <a:noFill/>
            <a:ln w="12700">
              <a:noFill/>
              <a:miter lim="800000"/>
              <a:headEnd/>
              <a:tailEnd/>
            </a:ln>
          </p:spPr>
          <p:txBody>
            <a:bodyPr wrap="none">
              <a:spAutoFit/>
            </a:bodyPr>
            <a:lstStyle/>
            <a:p>
              <a:pPr algn="ctr"/>
              <a:r>
                <a:rPr lang="en-US" sz="1600" b="1" dirty="0"/>
                <a:t>Snap 3</a:t>
              </a:r>
              <a:endParaRPr lang="en-US" b="1" dirty="0"/>
            </a:p>
          </p:txBody>
        </p:sp>
      </p:grpSp>
      <p:grpSp>
        <p:nvGrpSpPr>
          <p:cNvPr id="3" name="Group 7"/>
          <p:cNvGrpSpPr>
            <a:grpSpLocks/>
          </p:cNvGrpSpPr>
          <p:nvPr/>
        </p:nvGrpSpPr>
        <p:grpSpPr bwMode="auto">
          <a:xfrm>
            <a:off x="1085850" y="4354513"/>
            <a:ext cx="849313" cy="1493837"/>
            <a:chOff x="684" y="2743"/>
            <a:chExt cx="535" cy="941"/>
          </a:xfrm>
        </p:grpSpPr>
        <p:sp>
          <p:nvSpPr>
            <p:cNvPr id="98342" name="Rectangle 8"/>
            <p:cNvSpPr>
              <a:spLocks noChangeArrowheads="1"/>
            </p:cNvSpPr>
            <p:nvPr/>
          </p:nvSpPr>
          <p:spPr bwMode="auto">
            <a:xfrm>
              <a:off x="785" y="2743"/>
              <a:ext cx="332" cy="208"/>
            </a:xfrm>
            <a:prstGeom prst="rect">
              <a:avLst/>
            </a:prstGeom>
            <a:solidFill>
              <a:schemeClr val="bg1">
                <a:alpha val="50195"/>
              </a:schemeClr>
            </a:solidFill>
            <a:ln w="19050">
              <a:solidFill>
                <a:srgbClr val="808080"/>
              </a:solidFill>
              <a:miter lim="800000"/>
              <a:headEnd/>
              <a:tailEnd/>
            </a:ln>
          </p:spPr>
          <p:txBody>
            <a:bodyPr wrap="none" anchor="ctr"/>
            <a:lstStyle/>
            <a:p>
              <a:pPr algn="ctr"/>
              <a:r>
                <a:rPr lang="en-US" sz="2800" b="1" baseline="-5000" dirty="0">
                  <a:solidFill>
                    <a:srgbClr val="808080"/>
                  </a:solidFill>
                  <a:sym typeface="Wingdings 3" pitchFamily="18" charset="2"/>
                </a:rPr>
                <a:t></a:t>
              </a:r>
              <a:r>
                <a:rPr lang="en-US" sz="1600" b="1" dirty="0">
                  <a:solidFill>
                    <a:srgbClr val="808080"/>
                  </a:solidFill>
                </a:rPr>
                <a:t>A</a:t>
              </a:r>
            </a:p>
          </p:txBody>
        </p:sp>
        <p:sp>
          <p:nvSpPr>
            <p:cNvPr id="98343" name="Rectangle 9"/>
            <p:cNvSpPr>
              <a:spLocks noChangeArrowheads="1"/>
            </p:cNvSpPr>
            <p:nvPr/>
          </p:nvSpPr>
          <p:spPr bwMode="auto">
            <a:xfrm>
              <a:off x="785" y="2951"/>
              <a:ext cx="332" cy="208"/>
            </a:xfrm>
            <a:prstGeom prst="rect">
              <a:avLst/>
            </a:prstGeom>
            <a:solidFill>
              <a:srgbClr val="D0AD4A">
                <a:alpha val="30196"/>
              </a:srgbClr>
            </a:solidFill>
            <a:ln w="19050">
              <a:solidFill>
                <a:srgbClr val="808080"/>
              </a:solidFill>
              <a:miter lim="800000"/>
              <a:headEnd/>
              <a:tailEnd/>
            </a:ln>
          </p:spPr>
          <p:txBody>
            <a:bodyPr wrap="none" anchor="ctr"/>
            <a:lstStyle/>
            <a:p>
              <a:pPr algn="ctr"/>
              <a:r>
                <a:rPr lang="en-US" sz="2800" b="1" baseline="-5000" dirty="0">
                  <a:solidFill>
                    <a:srgbClr val="808080"/>
                  </a:solidFill>
                  <a:sym typeface="Wingdings 3" pitchFamily="18" charset="2"/>
                </a:rPr>
                <a:t></a:t>
              </a:r>
              <a:r>
                <a:rPr lang="en-US" sz="1600" b="1" dirty="0">
                  <a:solidFill>
                    <a:srgbClr val="808080"/>
                  </a:solidFill>
                </a:rPr>
                <a:t>B1</a:t>
              </a:r>
            </a:p>
          </p:txBody>
        </p:sp>
        <p:sp>
          <p:nvSpPr>
            <p:cNvPr id="98344" name="Rectangle 10"/>
            <p:cNvSpPr>
              <a:spLocks noChangeArrowheads="1"/>
            </p:cNvSpPr>
            <p:nvPr/>
          </p:nvSpPr>
          <p:spPr bwMode="auto">
            <a:xfrm>
              <a:off x="785" y="3159"/>
              <a:ext cx="332" cy="208"/>
            </a:xfrm>
            <a:prstGeom prst="rect">
              <a:avLst/>
            </a:prstGeom>
            <a:solidFill>
              <a:schemeClr val="bg1">
                <a:alpha val="50195"/>
              </a:schemeClr>
            </a:solidFill>
            <a:ln w="19050">
              <a:solidFill>
                <a:srgbClr val="808080"/>
              </a:solidFill>
              <a:miter lim="800000"/>
              <a:headEnd/>
              <a:tailEnd/>
            </a:ln>
          </p:spPr>
          <p:txBody>
            <a:bodyPr wrap="none" anchor="ctr"/>
            <a:lstStyle/>
            <a:p>
              <a:pPr algn="ctr"/>
              <a:r>
                <a:rPr lang="en-US" sz="2800" b="1" baseline="-5000" dirty="0">
                  <a:solidFill>
                    <a:srgbClr val="808080"/>
                  </a:solidFill>
                  <a:sym typeface="Wingdings 3" pitchFamily="18" charset="2"/>
                </a:rPr>
                <a:t></a:t>
              </a:r>
              <a:r>
                <a:rPr lang="en-US" sz="1600" b="1" dirty="0">
                  <a:solidFill>
                    <a:srgbClr val="808080"/>
                  </a:solidFill>
                </a:rPr>
                <a:t>C</a:t>
              </a:r>
            </a:p>
          </p:txBody>
        </p:sp>
        <p:sp>
          <p:nvSpPr>
            <p:cNvPr id="98345" name="Text Box 11"/>
            <p:cNvSpPr txBox="1">
              <a:spLocks noChangeArrowheads="1"/>
            </p:cNvSpPr>
            <p:nvPr/>
          </p:nvSpPr>
          <p:spPr bwMode="auto">
            <a:xfrm>
              <a:off x="684" y="3472"/>
              <a:ext cx="535" cy="212"/>
            </a:xfrm>
            <a:prstGeom prst="rect">
              <a:avLst/>
            </a:prstGeom>
            <a:noFill/>
            <a:ln w="12700">
              <a:noFill/>
              <a:miter lim="800000"/>
              <a:headEnd/>
              <a:tailEnd/>
            </a:ln>
          </p:spPr>
          <p:txBody>
            <a:bodyPr wrap="none">
              <a:spAutoFit/>
            </a:bodyPr>
            <a:lstStyle/>
            <a:p>
              <a:pPr algn="ctr"/>
              <a:r>
                <a:rPr lang="en-US" sz="1600" b="1" dirty="0">
                  <a:solidFill>
                    <a:srgbClr val="808080"/>
                  </a:solidFill>
                </a:rPr>
                <a:t>Snap 2</a:t>
              </a:r>
              <a:endParaRPr lang="en-US" b="1" dirty="0">
                <a:solidFill>
                  <a:srgbClr val="808080"/>
                </a:solidFill>
              </a:endParaRPr>
            </a:p>
          </p:txBody>
        </p:sp>
      </p:grpSp>
      <p:sp>
        <p:nvSpPr>
          <p:cNvPr id="98310" name="Text Box 13"/>
          <p:cNvSpPr txBox="1">
            <a:spLocks noChangeArrowheads="1"/>
          </p:cNvSpPr>
          <p:nvPr/>
        </p:nvSpPr>
        <p:spPr bwMode="auto">
          <a:xfrm>
            <a:off x="1908175" y="1349375"/>
            <a:ext cx="996950" cy="641350"/>
          </a:xfrm>
          <a:prstGeom prst="rect">
            <a:avLst/>
          </a:prstGeom>
          <a:noFill/>
          <a:ln w="12700">
            <a:noFill/>
            <a:miter lim="800000"/>
            <a:headEnd/>
            <a:tailEnd/>
          </a:ln>
        </p:spPr>
        <p:txBody>
          <a:bodyPr wrap="none">
            <a:spAutoFit/>
          </a:bodyPr>
          <a:lstStyle/>
          <a:p>
            <a:pPr algn="ctr"/>
            <a:r>
              <a:rPr lang="en-US" b="1" dirty="0"/>
              <a:t>Blocks </a:t>
            </a:r>
            <a:br>
              <a:rPr lang="en-US" b="1" dirty="0"/>
            </a:br>
            <a:r>
              <a:rPr lang="en-US" b="1" dirty="0"/>
              <a:t>in File</a:t>
            </a:r>
          </a:p>
        </p:txBody>
      </p:sp>
      <p:sp>
        <p:nvSpPr>
          <p:cNvPr id="98311" name="Text Box 14"/>
          <p:cNvSpPr txBox="1">
            <a:spLocks noChangeArrowheads="1"/>
          </p:cNvSpPr>
          <p:nvPr/>
        </p:nvSpPr>
        <p:spPr bwMode="auto">
          <a:xfrm>
            <a:off x="3608388" y="1349375"/>
            <a:ext cx="1416050" cy="641350"/>
          </a:xfrm>
          <a:prstGeom prst="rect">
            <a:avLst/>
          </a:prstGeom>
          <a:noFill/>
          <a:ln w="12700">
            <a:noFill/>
            <a:miter lim="800000"/>
            <a:headEnd/>
            <a:tailEnd/>
          </a:ln>
        </p:spPr>
        <p:txBody>
          <a:bodyPr wrap="none">
            <a:spAutoFit/>
          </a:bodyPr>
          <a:lstStyle/>
          <a:p>
            <a:pPr algn="ctr"/>
            <a:r>
              <a:rPr lang="en-US" b="1" dirty="0"/>
              <a:t>Blocks </a:t>
            </a:r>
            <a:br>
              <a:rPr lang="en-US" b="1" dirty="0"/>
            </a:br>
            <a:r>
              <a:rPr lang="en-US" b="1" dirty="0"/>
              <a:t>on the Disk</a:t>
            </a:r>
          </a:p>
        </p:txBody>
      </p:sp>
      <p:sp>
        <p:nvSpPr>
          <p:cNvPr id="98312" name="AutoShape 15"/>
          <p:cNvSpPr>
            <a:spLocks noChangeArrowheads="1"/>
          </p:cNvSpPr>
          <p:nvPr/>
        </p:nvSpPr>
        <p:spPr bwMode="auto">
          <a:xfrm>
            <a:off x="4030663" y="2005013"/>
            <a:ext cx="606425" cy="3724275"/>
          </a:xfrm>
          <a:prstGeom prst="can">
            <a:avLst>
              <a:gd name="adj" fmla="val 17287"/>
            </a:avLst>
          </a:prstGeom>
          <a:solidFill>
            <a:schemeClr val="bg2"/>
          </a:solidFill>
          <a:ln w="12700">
            <a:solidFill>
              <a:schemeClr val="tx1"/>
            </a:solidFill>
            <a:round/>
            <a:headEnd/>
            <a:tailEnd/>
          </a:ln>
        </p:spPr>
        <p:txBody>
          <a:bodyPr wrap="none" anchor="ctr"/>
          <a:lstStyle/>
          <a:p>
            <a:pPr algn="ctr"/>
            <a:endParaRPr lang="en-US" dirty="0"/>
          </a:p>
        </p:txBody>
      </p:sp>
      <p:sp>
        <p:nvSpPr>
          <p:cNvPr id="98313" name="Rectangle 16"/>
          <p:cNvSpPr>
            <a:spLocks noChangeArrowheads="1"/>
          </p:cNvSpPr>
          <p:nvPr/>
        </p:nvSpPr>
        <p:spPr bwMode="auto">
          <a:xfrm>
            <a:off x="2141538" y="2238375"/>
            <a:ext cx="530225" cy="330200"/>
          </a:xfrm>
          <a:prstGeom prst="rect">
            <a:avLst/>
          </a:prstGeom>
          <a:solidFill>
            <a:schemeClr val="bg1"/>
          </a:solidFill>
          <a:ln w="19050">
            <a:solidFill>
              <a:schemeClr val="tx1"/>
            </a:solidFill>
            <a:miter lim="800000"/>
            <a:headEnd/>
            <a:tailEnd/>
          </a:ln>
        </p:spPr>
        <p:txBody>
          <a:bodyPr wrap="none" anchor="ctr"/>
          <a:lstStyle/>
          <a:p>
            <a:pPr algn="ctr"/>
            <a:r>
              <a:rPr lang="en-US" sz="1600" b="1" dirty="0"/>
              <a:t>A</a:t>
            </a:r>
          </a:p>
        </p:txBody>
      </p:sp>
      <p:sp>
        <p:nvSpPr>
          <p:cNvPr id="98314" name="Rectangle 17"/>
          <p:cNvSpPr>
            <a:spLocks noChangeArrowheads="1"/>
          </p:cNvSpPr>
          <p:nvPr/>
        </p:nvSpPr>
        <p:spPr bwMode="auto">
          <a:xfrm>
            <a:off x="2141538" y="2568575"/>
            <a:ext cx="530225" cy="330200"/>
          </a:xfrm>
          <a:prstGeom prst="rect">
            <a:avLst/>
          </a:prstGeom>
          <a:solidFill>
            <a:schemeClr val="bg1"/>
          </a:solidFill>
          <a:ln w="19050">
            <a:solidFill>
              <a:schemeClr val="tx1"/>
            </a:solidFill>
            <a:miter lim="800000"/>
            <a:headEnd/>
            <a:tailEnd/>
          </a:ln>
        </p:spPr>
        <p:txBody>
          <a:bodyPr wrap="none" anchor="ctr"/>
          <a:lstStyle/>
          <a:p>
            <a:pPr algn="ctr"/>
            <a:r>
              <a:rPr lang="en-US" sz="1600" b="1" dirty="0"/>
              <a:t>B</a:t>
            </a:r>
          </a:p>
        </p:txBody>
      </p:sp>
      <p:sp>
        <p:nvSpPr>
          <p:cNvPr id="98315" name="Rectangle 18"/>
          <p:cNvSpPr>
            <a:spLocks noChangeArrowheads="1"/>
          </p:cNvSpPr>
          <p:nvPr/>
        </p:nvSpPr>
        <p:spPr bwMode="auto">
          <a:xfrm>
            <a:off x="2141538" y="2898775"/>
            <a:ext cx="530225" cy="330200"/>
          </a:xfrm>
          <a:prstGeom prst="rect">
            <a:avLst/>
          </a:prstGeom>
          <a:solidFill>
            <a:schemeClr val="bg1"/>
          </a:solidFill>
          <a:ln w="19050">
            <a:solidFill>
              <a:schemeClr val="tx1"/>
            </a:solidFill>
            <a:miter lim="800000"/>
            <a:headEnd/>
            <a:tailEnd/>
          </a:ln>
        </p:spPr>
        <p:txBody>
          <a:bodyPr wrap="none" anchor="ctr"/>
          <a:lstStyle/>
          <a:p>
            <a:pPr algn="ctr"/>
            <a:r>
              <a:rPr lang="en-US" sz="1600" b="1" dirty="0"/>
              <a:t>C</a:t>
            </a:r>
          </a:p>
        </p:txBody>
      </p:sp>
      <p:sp>
        <p:nvSpPr>
          <p:cNvPr id="98316" name="Rectangle 19"/>
          <p:cNvSpPr>
            <a:spLocks noChangeArrowheads="1"/>
          </p:cNvSpPr>
          <p:nvPr/>
        </p:nvSpPr>
        <p:spPr bwMode="auto">
          <a:xfrm>
            <a:off x="4067175" y="2238375"/>
            <a:ext cx="530225" cy="330200"/>
          </a:xfrm>
          <a:prstGeom prst="rect">
            <a:avLst/>
          </a:prstGeom>
          <a:solidFill>
            <a:schemeClr val="bg1"/>
          </a:solidFill>
          <a:ln w="19050">
            <a:solidFill>
              <a:schemeClr val="tx1"/>
            </a:solidFill>
            <a:miter lim="800000"/>
            <a:headEnd/>
            <a:tailEnd/>
          </a:ln>
        </p:spPr>
        <p:txBody>
          <a:bodyPr wrap="none" anchor="ctr"/>
          <a:lstStyle/>
          <a:p>
            <a:pPr algn="ctr"/>
            <a:r>
              <a:rPr lang="en-US" sz="1600" b="1" dirty="0"/>
              <a:t>A</a:t>
            </a:r>
          </a:p>
        </p:txBody>
      </p:sp>
      <p:sp>
        <p:nvSpPr>
          <p:cNvPr id="98317" name="Rectangle 20"/>
          <p:cNvSpPr>
            <a:spLocks noChangeArrowheads="1"/>
          </p:cNvSpPr>
          <p:nvPr/>
        </p:nvSpPr>
        <p:spPr bwMode="auto">
          <a:xfrm>
            <a:off x="4067175" y="2568575"/>
            <a:ext cx="530225" cy="330200"/>
          </a:xfrm>
          <a:prstGeom prst="rect">
            <a:avLst/>
          </a:prstGeom>
          <a:solidFill>
            <a:schemeClr val="bg1"/>
          </a:solidFill>
          <a:ln w="19050">
            <a:solidFill>
              <a:schemeClr val="tx1"/>
            </a:solidFill>
            <a:miter lim="800000"/>
            <a:headEnd/>
            <a:tailEnd/>
          </a:ln>
        </p:spPr>
        <p:txBody>
          <a:bodyPr wrap="none" anchor="ctr"/>
          <a:lstStyle/>
          <a:p>
            <a:pPr algn="ctr"/>
            <a:r>
              <a:rPr lang="en-US" sz="1600" b="1" dirty="0"/>
              <a:t>B</a:t>
            </a:r>
          </a:p>
        </p:txBody>
      </p:sp>
      <p:sp>
        <p:nvSpPr>
          <p:cNvPr id="98318" name="Rectangle 21"/>
          <p:cNvSpPr>
            <a:spLocks noChangeArrowheads="1"/>
          </p:cNvSpPr>
          <p:nvPr/>
        </p:nvSpPr>
        <p:spPr bwMode="auto">
          <a:xfrm>
            <a:off x="4067175" y="2898775"/>
            <a:ext cx="530225" cy="330200"/>
          </a:xfrm>
          <a:prstGeom prst="rect">
            <a:avLst/>
          </a:prstGeom>
          <a:solidFill>
            <a:schemeClr val="bg1"/>
          </a:solidFill>
          <a:ln w="19050">
            <a:solidFill>
              <a:schemeClr val="tx1"/>
            </a:solidFill>
            <a:miter lim="800000"/>
            <a:headEnd/>
            <a:tailEnd/>
          </a:ln>
        </p:spPr>
        <p:txBody>
          <a:bodyPr wrap="none" anchor="ctr"/>
          <a:lstStyle/>
          <a:p>
            <a:pPr algn="ctr"/>
            <a:r>
              <a:rPr lang="en-US" sz="1600" b="1" dirty="0"/>
              <a:t>C</a:t>
            </a:r>
          </a:p>
        </p:txBody>
      </p:sp>
      <p:sp>
        <p:nvSpPr>
          <p:cNvPr id="98319" name="Rectangle 22"/>
          <p:cNvSpPr>
            <a:spLocks noChangeArrowheads="1"/>
          </p:cNvSpPr>
          <p:nvPr/>
        </p:nvSpPr>
        <p:spPr bwMode="auto">
          <a:xfrm>
            <a:off x="2141538" y="2568575"/>
            <a:ext cx="530225" cy="330200"/>
          </a:xfrm>
          <a:prstGeom prst="rect">
            <a:avLst/>
          </a:prstGeom>
          <a:solidFill>
            <a:schemeClr val="tx2"/>
          </a:solidFill>
          <a:ln w="19050">
            <a:solidFill>
              <a:schemeClr val="tx1"/>
            </a:solidFill>
            <a:miter lim="800000"/>
            <a:headEnd/>
            <a:tailEnd/>
          </a:ln>
        </p:spPr>
        <p:txBody>
          <a:bodyPr wrap="none" anchor="ctr"/>
          <a:lstStyle/>
          <a:p>
            <a:pPr algn="ctr"/>
            <a:r>
              <a:rPr lang="en-US" sz="1600" b="1" dirty="0"/>
              <a:t>B1</a:t>
            </a:r>
          </a:p>
        </p:txBody>
      </p:sp>
      <p:sp>
        <p:nvSpPr>
          <p:cNvPr id="98320" name="Rectangle 23"/>
          <p:cNvSpPr>
            <a:spLocks noChangeArrowheads="1"/>
          </p:cNvSpPr>
          <p:nvPr/>
        </p:nvSpPr>
        <p:spPr bwMode="auto">
          <a:xfrm>
            <a:off x="4067175" y="3230563"/>
            <a:ext cx="530225" cy="330200"/>
          </a:xfrm>
          <a:prstGeom prst="rect">
            <a:avLst/>
          </a:prstGeom>
          <a:solidFill>
            <a:schemeClr val="tx2"/>
          </a:solidFill>
          <a:ln w="19050">
            <a:solidFill>
              <a:schemeClr val="tx1"/>
            </a:solidFill>
            <a:miter lim="800000"/>
            <a:headEnd/>
            <a:tailEnd/>
          </a:ln>
        </p:spPr>
        <p:txBody>
          <a:bodyPr wrap="none" anchor="ctr"/>
          <a:lstStyle/>
          <a:p>
            <a:pPr algn="ctr"/>
            <a:r>
              <a:rPr lang="en-US" sz="1600" b="1" dirty="0"/>
              <a:t>B1</a:t>
            </a:r>
          </a:p>
        </p:txBody>
      </p:sp>
      <p:sp>
        <p:nvSpPr>
          <p:cNvPr id="98321" name="Rectangle 24"/>
          <p:cNvSpPr>
            <a:spLocks noChangeArrowheads="1"/>
          </p:cNvSpPr>
          <p:nvPr/>
        </p:nvSpPr>
        <p:spPr bwMode="auto">
          <a:xfrm>
            <a:off x="2141538" y="2898775"/>
            <a:ext cx="530225" cy="330200"/>
          </a:xfrm>
          <a:prstGeom prst="rect">
            <a:avLst/>
          </a:prstGeom>
          <a:solidFill>
            <a:srgbClr val="BAE6A4"/>
          </a:solidFill>
          <a:ln w="19050">
            <a:solidFill>
              <a:schemeClr val="tx1"/>
            </a:solidFill>
            <a:miter lim="800000"/>
            <a:headEnd/>
            <a:tailEnd/>
          </a:ln>
        </p:spPr>
        <p:txBody>
          <a:bodyPr wrap="none" anchor="ctr"/>
          <a:lstStyle/>
          <a:p>
            <a:pPr algn="ctr"/>
            <a:r>
              <a:rPr lang="en-US" sz="1600" b="1" dirty="0"/>
              <a:t>C2</a:t>
            </a:r>
          </a:p>
        </p:txBody>
      </p:sp>
      <p:sp>
        <p:nvSpPr>
          <p:cNvPr id="98322" name="Rectangle 25"/>
          <p:cNvSpPr>
            <a:spLocks noChangeArrowheads="1"/>
          </p:cNvSpPr>
          <p:nvPr/>
        </p:nvSpPr>
        <p:spPr bwMode="auto">
          <a:xfrm>
            <a:off x="4067175" y="3559175"/>
            <a:ext cx="530225" cy="330200"/>
          </a:xfrm>
          <a:prstGeom prst="rect">
            <a:avLst/>
          </a:prstGeom>
          <a:solidFill>
            <a:srgbClr val="BAE6A4"/>
          </a:solidFill>
          <a:ln w="19050">
            <a:solidFill>
              <a:schemeClr val="tx1"/>
            </a:solidFill>
            <a:miter lim="800000"/>
            <a:headEnd/>
            <a:tailEnd/>
          </a:ln>
        </p:spPr>
        <p:txBody>
          <a:bodyPr wrap="none" anchor="ctr"/>
          <a:lstStyle/>
          <a:p>
            <a:pPr algn="ctr"/>
            <a:r>
              <a:rPr lang="en-US" sz="1600" b="1" dirty="0"/>
              <a:t>C2</a:t>
            </a:r>
          </a:p>
        </p:txBody>
      </p:sp>
      <p:grpSp>
        <p:nvGrpSpPr>
          <p:cNvPr id="4" name="Group 26"/>
          <p:cNvGrpSpPr>
            <a:grpSpLocks/>
          </p:cNvGrpSpPr>
          <p:nvPr/>
        </p:nvGrpSpPr>
        <p:grpSpPr bwMode="auto">
          <a:xfrm>
            <a:off x="204788" y="4354513"/>
            <a:ext cx="849312" cy="1493837"/>
            <a:chOff x="129" y="2743"/>
            <a:chExt cx="535" cy="941"/>
          </a:xfrm>
        </p:grpSpPr>
        <p:sp>
          <p:nvSpPr>
            <p:cNvPr id="98338" name="Rectangle 27"/>
            <p:cNvSpPr>
              <a:spLocks noChangeArrowheads="1"/>
            </p:cNvSpPr>
            <p:nvPr/>
          </p:nvSpPr>
          <p:spPr bwMode="auto">
            <a:xfrm>
              <a:off x="230" y="2743"/>
              <a:ext cx="332" cy="208"/>
            </a:xfrm>
            <a:prstGeom prst="rect">
              <a:avLst/>
            </a:prstGeom>
            <a:solidFill>
              <a:schemeClr val="bg1">
                <a:alpha val="50195"/>
              </a:schemeClr>
            </a:solidFill>
            <a:ln w="19050" algn="ctr">
              <a:solidFill>
                <a:schemeClr val="tx1"/>
              </a:solidFill>
              <a:miter lim="800000"/>
              <a:headEnd/>
              <a:tailEnd/>
            </a:ln>
          </p:spPr>
          <p:txBody>
            <a:bodyPr wrap="none" anchor="ctr"/>
            <a:lstStyle/>
            <a:p>
              <a:pPr algn="ctr"/>
              <a:r>
                <a:rPr lang="en-US" sz="1600" b="1" dirty="0">
                  <a:sym typeface="Wingdings 3" pitchFamily="18" charset="2"/>
                </a:rPr>
                <a:t></a:t>
              </a:r>
              <a:r>
                <a:rPr lang="en-US" sz="1600" b="1" dirty="0"/>
                <a:t>A</a:t>
              </a:r>
            </a:p>
          </p:txBody>
        </p:sp>
        <p:sp>
          <p:nvSpPr>
            <p:cNvPr id="98339" name="Rectangle 28"/>
            <p:cNvSpPr>
              <a:spLocks noChangeArrowheads="1"/>
            </p:cNvSpPr>
            <p:nvPr/>
          </p:nvSpPr>
          <p:spPr bwMode="auto">
            <a:xfrm>
              <a:off x="230" y="2951"/>
              <a:ext cx="332" cy="208"/>
            </a:xfrm>
            <a:prstGeom prst="rect">
              <a:avLst/>
            </a:prstGeom>
            <a:solidFill>
              <a:schemeClr val="bg1">
                <a:alpha val="50195"/>
              </a:schemeClr>
            </a:solidFill>
            <a:ln w="19050" algn="ctr">
              <a:solidFill>
                <a:schemeClr val="tx1"/>
              </a:solidFill>
              <a:miter lim="800000"/>
              <a:headEnd/>
              <a:tailEnd/>
            </a:ln>
          </p:spPr>
          <p:txBody>
            <a:bodyPr wrap="none" anchor="ctr"/>
            <a:lstStyle/>
            <a:p>
              <a:pPr algn="ctr"/>
              <a:r>
                <a:rPr lang="en-US" sz="1600" b="1" dirty="0">
                  <a:sym typeface="Wingdings 3" pitchFamily="18" charset="2"/>
                </a:rPr>
                <a:t></a:t>
              </a:r>
              <a:r>
                <a:rPr lang="en-US" sz="1600" b="1" dirty="0"/>
                <a:t>B</a:t>
              </a:r>
            </a:p>
          </p:txBody>
        </p:sp>
        <p:sp>
          <p:nvSpPr>
            <p:cNvPr id="98340" name="Rectangle 29"/>
            <p:cNvSpPr>
              <a:spLocks noChangeArrowheads="1"/>
            </p:cNvSpPr>
            <p:nvPr/>
          </p:nvSpPr>
          <p:spPr bwMode="auto">
            <a:xfrm>
              <a:off x="230" y="3159"/>
              <a:ext cx="332" cy="208"/>
            </a:xfrm>
            <a:prstGeom prst="rect">
              <a:avLst/>
            </a:prstGeom>
            <a:solidFill>
              <a:schemeClr val="bg1">
                <a:alpha val="50195"/>
              </a:schemeClr>
            </a:solidFill>
            <a:ln w="19050" algn="ctr">
              <a:solidFill>
                <a:schemeClr val="tx1"/>
              </a:solidFill>
              <a:miter lim="800000"/>
              <a:headEnd/>
              <a:tailEnd/>
            </a:ln>
          </p:spPr>
          <p:txBody>
            <a:bodyPr wrap="none" anchor="ctr"/>
            <a:lstStyle/>
            <a:p>
              <a:pPr algn="ctr"/>
              <a:r>
                <a:rPr lang="en-US" sz="1600" b="1" dirty="0">
                  <a:sym typeface="Wingdings 3" pitchFamily="18" charset="2"/>
                </a:rPr>
                <a:t></a:t>
              </a:r>
              <a:r>
                <a:rPr lang="en-US" sz="1600" b="1" dirty="0"/>
                <a:t>C</a:t>
              </a:r>
            </a:p>
          </p:txBody>
        </p:sp>
        <p:sp>
          <p:nvSpPr>
            <p:cNvPr id="98341" name="Text Box 30"/>
            <p:cNvSpPr txBox="1">
              <a:spLocks noChangeArrowheads="1"/>
            </p:cNvSpPr>
            <p:nvPr/>
          </p:nvSpPr>
          <p:spPr bwMode="auto">
            <a:xfrm>
              <a:off x="129" y="3472"/>
              <a:ext cx="535" cy="212"/>
            </a:xfrm>
            <a:prstGeom prst="rect">
              <a:avLst/>
            </a:prstGeom>
            <a:noFill/>
            <a:ln w="12700">
              <a:noFill/>
              <a:miter lim="800000"/>
              <a:headEnd/>
              <a:tailEnd/>
            </a:ln>
          </p:spPr>
          <p:txBody>
            <a:bodyPr wrap="none">
              <a:spAutoFit/>
            </a:bodyPr>
            <a:lstStyle/>
            <a:p>
              <a:pPr algn="ctr"/>
              <a:r>
                <a:rPr lang="en-US" sz="1600" b="1" dirty="0"/>
                <a:t>Snap 1</a:t>
              </a:r>
              <a:endParaRPr lang="en-US" b="1" dirty="0"/>
            </a:p>
          </p:txBody>
        </p:sp>
      </p:grpSp>
      <p:sp>
        <p:nvSpPr>
          <p:cNvPr id="98324" name="Line 31"/>
          <p:cNvSpPr>
            <a:spLocks noChangeShapeType="1"/>
          </p:cNvSpPr>
          <p:nvPr/>
        </p:nvSpPr>
        <p:spPr bwMode="auto">
          <a:xfrm>
            <a:off x="2774950" y="2413000"/>
            <a:ext cx="1179513" cy="0"/>
          </a:xfrm>
          <a:prstGeom prst="line">
            <a:avLst/>
          </a:prstGeom>
          <a:noFill/>
          <a:ln w="28575">
            <a:solidFill>
              <a:schemeClr val="tx1"/>
            </a:solidFill>
            <a:round/>
            <a:headEnd/>
            <a:tailEnd type="stealth" w="med" len="lg"/>
          </a:ln>
        </p:spPr>
        <p:txBody>
          <a:bodyPr wrap="none" anchor="ctr"/>
          <a:lstStyle/>
          <a:p>
            <a:endParaRPr lang="en-US" dirty="0"/>
          </a:p>
        </p:txBody>
      </p:sp>
      <p:sp>
        <p:nvSpPr>
          <p:cNvPr id="98325" name="Line 32"/>
          <p:cNvSpPr>
            <a:spLocks noChangeShapeType="1"/>
          </p:cNvSpPr>
          <p:nvPr/>
        </p:nvSpPr>
        <p:spPr bwMode="auto">
          <a:xfrm>
            <a:off x="2774950" y="2746375"/>
            <a:ext cx="1089025" cy="611188"/>
          </a:xfrm>
          <a:prstGeom prst="line">
            <a:avLst/>
          </a:prstGeom>
          <a:noFill/>
          <a:ln w="28575">
            <a:solidFill>
              <a:schemeClr val="tx1"/>
            </a:solidFill>
            <a:round/>
            <a:headEnd/>
            <a:tailEnd type="stealth" w="med" len="lg"/>
          </a:ln>
        </p:spPr>
        <p:txBody>
          <a:bodyPr wrap="none" anchor="ctr"/>
          <a:lstStyle/>
          <a:p>
            <a:endParaRPr lang="en-US" dirty="0"/>
          </a:p>
        </p:txBody>
      </p:sp>
      <p:sp>
        <p:nvSpPr>
          <p:cNvPr id="98326" name="Rectangle 33"/>
          <p:cNvSpPr>
            <a:spLocks noChangeArrowheads="1"/>
          </p:cNvSpPr>
          <p:nvPr/>
        </p:nvSpPr>
        <p:spPr bwMode="auto">
          <a:xfrm>
            <a:off x="2141538" y="2898775"/>
            <a:ext cx="530225" cy="330200"/>
          </a:xfrm>
          <a:prstGeom prst="rect">
            <a:avLst/>
          </a:prstGeom>
          <a:solidFill>
            <a:schemeClr val="folHlink"/>
          </a:solidFill>
          <a:ln w="19050">
            <a:solidFill>
              <a:schemeClr val="tx1"/>
            </a:solidFill>
            <a:miter lim="800000"/>
            <a:headEnd/>
            <a:tailEnd/>
          </a:ln>
        </p:spPr>
        <p:txBody>
          <a:bodyPr wrap="none" anchor="ctr"/>
          <a:lstStyle/>
          <a:p>
            <a:pPr algn="ctr"/>
            <a:r>
              <a:rPr lang="en-US" sz="1600" b="1" dirty="0"/>
              <a:t>C2</a:t>
            </a:r>
          </a:p>
        </p:txBody>
      </p:sp>
      <p:sp>
        <p:nvSpPr>
          <p:cNvPr id="98327" name="Rectangle 34"/>
          <p:cNvSpPr>
            <a:spLocks noChangeArrowheads="1"/>
          </p:cNvSpPr>
          <p:nvPr/>
        </p:nvSpPr>
        <p:spPr bwMode="auto">
          <a:xfrm>
            <a:off x="4067175" y="3559175"/>
            <a:ext cx="530225" cy="330200"/>
          </a:xfrm>
          <a:prstGeom prst="rect">
            <a:avLst/>
          </a:prstGeom>
          <a:solidFill>
            <a:schemeClr val="folHlink"/>
          </a:solidFill>
          <a:ln w="19050">
            <a:solidFill>
              <a:schemeClr val="tx1"/>
            </a:solidFill>
            <a:miter lim="800000"/>
            <a:headEnd/>
            <a:tailEnd/>
          </a:ln>
        </p:spPr>
        <p:txBody>
          <a:bodyPr wrap="none" anchor="ctr"/>
          <a:lstStyle/>
          <a:p>
            <a:pPr algn="ctr"/>
            <a:r>
              <a:rPr lang="en-US" sz="1600" b="1" dirty="0"/>
              <a:t>C2</a:t>
            </a:r>
          </a:p>
        </p:txBody>
      </p:sp>
      <p:grpSp>
        <p:nvGrpSpPr>
          <p:cNvPr id="5" name="Group 35"/>
          <p:cNvGrpSpPr>
            <a:grpSpLocks/>
          </p:cNvGrpSpPr>
          <p:nvPr/>
        </p:nvGrpSpPr>
        <p:grpSpPr bwMode="auto">
          <a:xfrm>
            <a:off x="1085850" y="4354513"/>
            <a:ext cx="849313" cy="1493837"/>
            <a:chOff x="684" y="2743"/>
            <a:chExt cx="535" cy="941"/>
          </a:xfrm>
        </p:grpSpPr>
        <p:sp>
          <p:nvSpPr>
            <p:cNvPr id="98334" name="Rectangle 36"/>
            <p:cNvSpPr>
              <a:spLocks noChangeArrowheads="1"/>
            </p:cNvSpPr>
            <p:nvPr/>
          </p:nvSpPr>
          <p:spPr bwMode="auto">
            <a:xfrm>
              <a:off x="785" y="2743"/>
              <a:ext cx="332" cy="208"/>
            </a:xfrm>
            <a:prstGeom prst="rect">
              <a:avLst/>
            </a:prstGeom>
            <a:solidFill>
              <a:schemeClr val="bg1">
                <a:alpha val="50195"/>
              </a:schemeClr>
            </a:solidFill>
            <a:ln w="19050">
              <a:solidFill>
                <a:schemeClr val="tx1"/>
              </a:solidFill>
              <a:miter lim="800000"/>
              <a:headEnd/>
              <a:tailEnd/>
            </a:ln>
          </p:spPr>
          <p:txBody>
            <a:bodyPr wrap="none" anchor="ctr"/>
            <a:lstStyle/>
            <a:p>
              <a:pPr algn="ctr"/>
              <a:r>
                <a:rPr lang="en-US" sz="2800" b="1" baseline="-5000" dirty="0">
                  <a:sym typeface="Wingdings 3" pitchFamily="18" charset="2"/>
                </a:rPr>
                <a:t></a:t>
              </a:r>
              <a:r>
                <a:rPr lang="en-US" sz="1600" b="1" dirty="0"/>
                <a:t>A</a:t>
              </a:r>
            </a:p>
          </p:txBody>
        </p:sp>
        <p:sp>
          <p:nvSpPr>
            <p:cNvPr id="98335" name="Rectangle 37"/>
            <p:cNvSpPr>
              <a:spLocks noChangeArrowheads="1"/>
            </p:cNvSpPr>
            <p:nvPr/>
          </p:nvSpPr>
          <p:spPr bwMode="auto">
            <a:xfrm>
              <a:off x="785" y="2951"/>
              <a:ext cx="332" cy="208"/>
            </a:xfrm>
            <a:prstGeom prst="rect">
              <a:avLst/>
            </a:prstGeom>
            <a:solidFill>
              <a:schemeClr val="tx2"/>
            </a:solidFill>
            <a:ln w="19050" algn="ctr">
              <a:solidFill>
                <a:schemeClr val="tx1"/>
              </a:solidFill>
              <a:miter lim="800000"/>
              <a:headEnd/>
              <a:tailEnd/>
            </a:ln>
          </p:spPr>
          <p:txBody>
            <a:bodyPr wrap="none" anchor="ctr"/>
            <a:lstStyle/>
            <a:p>
              <a:pPr algn="ctr"/>
              <a:r>
                <a:rPr lang="en-US" b="1" dirty="0">
                  <a:sym typeface="Wingdings 3" pitchFamily="18" charset="2"/>
                </a:rPr>
                <a:t></a:t>
              </a:r>
              <a:r>
                <a:rPr lang="en-US" sz="1600" b="1" dirty="0"/>
                <a:t>B1</a:t>
              </a:r>
            </a:p>
          </p:txBody>
        </p:sp>
        <p:sp>
          <p:nvSpPr>
            <p:cNvPr id="98336" name="Rectangle 38"/>
            <p:cNvSpPr>
              <a:spLocks noChangeArrowheads="1"/>
            </p:cNvSpPr>
            <p:nvPr/>
          </p:nvSpPr>
          <p:spPr bwMode="auto">
            <a:xfrm>
              <a:off x="785" y="3159"/>
              <a:ext cx="332" cy="208"/>
            </a:xfrm>
            <a:prstGeom prst="rect">
              <a:avLst/>
            </a:prstGeom>
            <a:solidFill>
              <a:schemeClr val="bg1">
                <a:alpha val="50195"/>
              </a:schemeClr>
            </a:solidFill>
            <a:ln w="19050">
              <a:solidFill>
                <a:schemeClr val="tx1"/>
              </a:solidFill>
              <a:miter lim="800000"/>
              <a:headEnd/>
              <a:tailEnd/>
            </a:ln>
          </p:spPr>
          <p:txBody>
            <a:bodyPr wrap="none" anchor="ctr"/>
            <a:lstStyle/>
            <a:p>
              <a:pPr algn="ctr"/>
              <a:r>
                <a:rPr lang="en-US" sz="2800" b="1" baseline="-5000" dirty="0">
                  <a:sym typeface="Wingdings 3" pitchFamily="18" charset="2"/>
                </a:rPr>
                <a:t></a:t>
              </a:r>
              <a:r>
                <a:rPr lang="en-US" sz="1600" b="1" dirty="0"/>
                <a:t>C</a:t>
              </a:r>
            </a:p>
          </p:txBody>
        </p:sp>
        <p:sp>
          <p:nvSpPr>
            <p:cNvPr id="98337" name="Text Box 39"/>
            <p:cNvSpPr txBox="1">
              <a:spLocks noChangeArrowheads="1"/>
            </p:cNvSpPr>
            <p:nvPr/>
          </p:nvSpPr>
          <p:spPr bwMode="auto">
            <a:xfrm>
              <a:off x="684" y="3472"/>
              <a:ext cx="535" cy="212"/>
            </a:xfrm>
            <a:prstGeom prst="rect">
              <a:avLst/>
            </a:prstGeom>
            <a:noFill/>
            <a:ln w="12700">
              <a:noFill/>
              <a:miter lim="800000"/>
              <a:headEnd/>
              <a:tailEnd/>
            </a:ln>
          </p:spPr>
          <p:txBody>
            <a:bodyPr wrap="none">
              <a:spAutoFit/>
            </a:bodyPr>
            <a:lstStyle/>
            <a:p>
              <a:pPr algn="ctr"/>
              <a:r>
                <a:rPr lang="en-US" sz="1600" b="1" dirty="0"/>
                <a:t>Snap 2</a:t>
              </a:r>
              <a:endParaRPr lang="en-US" b="1" dirty="0"/>
            </a:p>
          </p:txBody>
        </p:sp>
      </p:grpSp>
      <p:sp>
        <p:nvSpPr>
          <p:cNvPr id="98329" name="Line 40"/>
          <p:cNvSpPr>
            <a:spLocks noChangeShapeType="1"/>
          </p:cNvSpPr>
          <p:nvPr/>
        </p:nvSpPr>
        <p:spPr bwMode="auto">
          <a:xfrm>
            <a:off x="2774950" y="3074988"/>
            <a:ext cx="1089025" cy="611187"/>
          </a:xfrm>
          <a:prstGeom prst="line">
            <a:avLst/>
          </a:prstGeom>
          <a:noFill/>
          <a:ln w="28575">
            <a:solidFill>
              <a:schemeClr val="tx1"/>
            </a:solidFill>
            <a:round/>
            <a:headEnd/>
            <a:tailEnd type="stealth" w="med" len="lg"/>
          </a:ln>
        </p:spPr>
        <p:txBody>
          <a:bodyPr wrap="none" anchor="ctr"/>
          <a:lstStyle/>
          <a:p>
            <a:endParaRPr lang="en-US" dirty="0"/>
          </a:p>
        </p:txBody>
      </p:sp>
      <p:sp>
        <p:nvSpPr>
          <p:cNvPr id="93211" name="Rectangle 41"/>
          <p:cNvSpPr>
            <a:spLocks noChangeArrowheads="1"/>
          </p:cNvSpPr>
          <p:nvPr/>
        </p:nvSpPr>
        <p:spPr bwMode="auto">
          <a:xfrm>
            <a:off x="5168900" y="1884363"/>
            <a:ext cx="3975100" cy="830262"/>
          </a:xfrm>
          <a:prstGeom prst="rect">
            <a:avLst/>
          </a:prstGeom>
          <a:noFill/>
          <a:ln w="9525">
            <a:noFill/>
            <a:miter lim="800000"/>
            <a:headEnd/>
            <a:tailEnd/>
          </a:ln>
        </p:spPr>
        <p:txBody>
          <a:bodyPr>
            <a:spAutoFit/>
          </a:bodyPr>
          <a:lstStyle/>
          <a:p>
            <a:pPr marL="298450" indent="-298450" fontAlgn="auto">
              <a:spcBef>
                <a:spcPct val="20000"/>
              </a:spcBef>
              <a:spcAft>
                <a:spcPts val="0"/>
              </a:spcAft>
              <a:buClr>
                <a:schemeClr val="accent6"/>
              </a:buClr>
              <a:buFont typeface="Wingdings 2" pitchFamily="18" charset="2"/>
              <a:buChar char="¡"/>
              <a:defRPr/>
            </a:pPr>
            <a:r>
              <a:rPr lang="en-US" sz="2400" dirty="0">
                <a:latin typeface="+mn-lt"/>
              </a:rPr>
              <a:t>Let users self-restore from </a:t>
            </a:r>
            <a:r>
              <a:rPr lang="en-US" sz="2400" dirty="0">
                <a:solidFill>
                  <a:schemeClr val="tx2"/>
                </a:solidFill>
                <a:latin typeface="+mn-lt"/>
              </a:rPr>
              <a:t>.snapshot</a:t>
            </a:r>
            <a:r>
              <a:rPr lang="en-US" sz="2400" dirty="0">
                <a:solidFill>
                  <a:schemeClr val="accent1"/>
                </a:solidFill>
                <a:latin typeface="+mn-lt"/>
              </a:rPr>
              <a:t> </a:t>
            </a:r>
            <a:r>
              <a:rPr lang="en-US" sz="2400" dirty="0">
                <a:latin typeface="+mn-lt"/>
              </a:rPr>
              <a:t>directory</a:t>
            </a:r>
          </a:p>
        </p:txBody>
      </p:sp>
      <p:sp>
        <p:nvSpPr>
          <p:cNvPr id="98331" name="AutoShape 42"/>
          <p:cNvSpPr>
            <a:spLocks/>
          </p:cNvSpPr>
          <p:nvPr/>
        </p:nvSpPr>
        <p:spPr bwMode="auto">
          <a:xfrm rot="5400000">
            <a:off x="1327150" y="2928938"/>
            <a:ext cx="377825" cy="2517775"/>
          </a:xfrm>
          <a:prstGeom prst="leftBrace">
            <a:avLst>
              <a:gd name="adj1" fmla="val 37885"/>
              <a:gd name="adj2" fmla="val 50000"/>
            </a:avLst>
          </a:prstGeom>
          <a:noFill/>
          <a:ln w="38100">
            <a:solidFill>
              <a:schemeClr val="hlink"/>
            </a:solidFill>
            <a:round/>
            <a:headEnd/>
            <a:tailEnd/>
          </a:ln>
        </p:spPr>
        <p:txBody>
          <a:bodyPr wrap="none" anchor="ctr"/>
          <a:lstStyle/>
          <a:p>
            <a:pPr algn="ctr"/>
            <a:endParaRPr lang="en-US" dirty="0"/>
          </a:p>
        </p:txBody>
      </p:sp>
      <p:sp>
        <p:nvSpPr>
          <p:cNvPr id="98332" name="Oval 43"/>
          <p:cNvSpPr>
            <a:spLocks noChangeArrowheads="1"/>
          </p:cNvSpPr>
          <p:nvPr/>
        </p:nvSpPr>
        <p:spPr bwMode="auto">
          <a:xfrm>
            <a:off x="246063" y="3359150"/>
            <a:ext cx="2557462" cy="595313"/>
          </a:xfrm>
          <a:prstGeom prst="ellipse">
            <a:avLst/>
          </a:prstGeom>
          <a:solidFill>
            <a:schemeClr val="hlink"/>
          </a:solidFill>
          <a:ln w="12700">
            <a:noFill/>
            <a:round/>
            <a:headEnd/>
            <a:tailEnd/>
          </a:ln>
        </p:spPr>
        <p:txBody>
          <a:bodyPr wrap="none" anchor="ctr"/>
          <a:lstStyle/>
          <a:p>
            <a:pPr algn="ctr"/>
            <a:r>
              <a:rPr lang="en-US" sz="1600" dirty="0">
                <a:solidFill>
                  <a:schemeClr val="bg1"/>
                </a:solidFill>
              </a:rPr>
              <a:t>.snapshot</a:t>
            </a:r>
            <a:br>
              <a:rPr lang="en-US" sz="1600" dirty="0">
                <a:solidFill>
                  <a:schemeClr val="bg1"/>
                </a:solidFill>
              </a:rPr>
            </a:br>
            <a:r>
              <a:rPr lang="en-US" sz="1600" dirty="0">
                <a:solidFill>
                  <a:schemeClr val="bg1"/>
                </a:solidFill>
              </a:rPr>
              <a:t>directory</a:t>
            </a:r>
          </a:p>
        </p:txBody>
      </p:sp>
      <p:sp>
        <p:nvSpPr>
          <p:cNvPr id="98333" name="Rectangle 44"/>
          <p:cNvSpPr>
            <a:spLocks noChangeArrowheads="1"/>
          </p:cNvSpPr>
          <p:nvPr/>
        </p:nvSpPr>
        <p:spPr bwMode="auto">
          <a:xfrm>
            <a:off x="5254625" y="1397000"/>
            <a:ext cx="3770313" cy="457200"/>
          </a:xfrm>
          <a:prstGeom prst="rect">
            <a:avLst/>
          </a:prstGeom>
          <a:noFill/>
          <a:ln w="9525">
            <a:noFill/>
            <a:miter lim="800000"/>
            <a:headEnd/>
            <a:tailEnd/>
          </a:ln>
        </p:spPr>
        <p:txBody>
          <a:bodyPr>
            <a:spAutoFit/>
          </a:bodyPr>
          <a:lstStyle/>
          <a:p>
            <a:pPr marL="298450" indent="-298450">
              <a:spcBef>
                <a:spcPct val="20000"/>
              </a:spcBef>
            </a:pPr>
            <a:r>
              <a:rPr lang="en-US" sz="2400" dirty="0"/>
              <a:t>Block C2 is corrupted</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0"/>
          <p:cNvSpPr>
            <a:spLocks noGrp="1" noChangeArrowheads="1"/>
          </p:cNvSpPr>
          <p:nvPr>
            <p:ph type="title"/>
          </p:nvPr>
        </p:nvSpPr>
        <p:spPr/>
        <p:txBody>
          <a:bodyPr/>
          <a:lstStyle/>
          <a:p>
            <a:pPr eaLnBrk="1" hangingPunct="1"/>
            <a:r>
              <a:rPr lang="en-US" dirty="0" smtClean="0"/>
              <a:t>Using Snapshot to Restore Data (cont.)</a:t>
            </a:r>
          </a:p>
        </p:txBody>
      </p:sp>
      <p:grpSp>
        <p:nvGrpSpPr>
          <p:cNvPr id="2" name="Group 2"/>
          <p:cNvGrpSpPr>
            <a:grpSpLocks/>
          </p:cNvGrpSpPr>
          <p:nvPr/>
        </p:nvGrpSpPr>
        <p:grpSpPr bwMode="auto">
          <a:xfrm>
            <a:off x="1246188" y="4354513"/>
            <a:ext cx="527050" cy="990600"/>
            <a:chOff x="785" y="2743"/>
            <a:chExt cx="332" cy="624"/>
          </a:xfrm>
        </p:grpSpPr>
        <p:sp>
          <p:nvSpPr>
            <p:cNvPr id="99376" name="Rectangle 3"/>
            <p:cNvSpPr>
              <a:spLocks noChangeArrowheads="1"/>
            </p:cNvSpPr>
            <p:nvPr/>
          </p:nvSpPr>
          <p:spPr bwMode="auto">
            <a:xfrm>
              <a:off x="785" y="2743"/>
              <a:ext cx="332" cy="208"/>
            </a:xfrm>
            <a:prstGeom prst="rect">
              <a:avLst/>
            </a:prstGeom>
            <a:solidFill>
              <a:schemeClr val="bg1">
                <a:alpha val="50195"/>
              </a:schemeClr>
            </a:solidFill>
            <a:ln w="19050">
              <a:solidFill>
                <a:schemeClr val="tx1"/>
              </a:solidFill>
              <a:miter lim="800000"/>
              <a:headEnd/>
              <a:tailEnd/>
            </a:ln>
          </p:spPr>
          <p:txBody>
            <a:bodyPr wrap="none" anchor="ctr"/>
            <a:lstStyle/>
            <a:p>
              <a:pPr algn="ctr"/>
              <a:r>
                <a:rPr lang="en-US" sz="2800" b="1" baseline="-5000" dirty="0">
                  <a:sym typeface="Wingdings 3" pitchFamily="18" charset="2"/>
                </a:rPr>
                <a:t></a:t>
              </a:r>
              <a:r>
                <a:rPr lang="en-US" sz="1600" b="1" dirty="0"/>
                <a:t>A</a:t>
              </a:r>
            </a:p>
          </p:txBody>
        </p:sp>
        <p:sp>
          <p:nvSpPr>
            <p:cNvPr id="99377" name="Rectangle 4"/>
            <p:cNvSpPr>
              <a:spLocks noChangeArrowheads="1"/>
            </p:cNvSpPr>
            <p:nvPr/>
          </p:nvSpPr>
          <p:spPr bwMode="auto">
            <a:xfrm>
              <a:off x="785" y="2951"/>
              <a:ext cx="332" cy="208"/>
            </a:xfrm>
            <a:prstGeom prst="rect">
              <a:avLst/>
            </a:prstGeom>
            <a:solidFill>
              <a:schemeClr val="tx2"/>
            </a:solidFill>
            <a:ln w="19050" algn="ctr">
              <a:solidFill>
                <a:schemeClr val="tx1"/>
              </a:solidFill>
              <a:miter lim="800000"/>
              <a:headEnd/>
              <a:tailEnd/>
            </a:ln>
          </p:spPr>
          <p:txBody>
            <a:bodyPr wrap="none" anchor="ctr"/>
            <a:lstStyle/>
            <a:p>
              <a:pPr algn="ctr"/>
              <a:r>
                <a:rPr lang="en-US" sz="1600" b="1" dirty="0">
                  <a:sym typeface="Wingdings 3" pitchFamily="18" charset="2"/>
                </a:rPr>
                <a:t></a:t>
              </a:r>
              <a:r>
                <a:rPr lang="en-US" sz="1600" b="1" dirty="0"/>
                <a:t>B1</a:t>
              </a:r>
            </a:p>
          </p:txBody>
        </p:sp>
        <p:sp>
          <p:nvSpPr>
            <p:cNvPr id="99378" name="Rectangle 5"/>
            <p:cNvSpPr>
              <a:spLocks noChangeArrowheads="1"/>
            </p:cNvSpPr>
            <p:nvPr/>
          </p:nvSpPr>
          <p:spPr bwMode="auto">
            <a:xfrm>
              <a:off x="785" y="3159"/>
              <a:ext cx="332" cy="208"/>
            </a:xfrm>
            <a:prstGeom prst="rect">
              <a:avLst/>
            </a:prstGeom>
            <a:solidFill>
              <a:schemeClr val="bg1">
                <a:alpha val="50195"/>
              </a:schemeClr>
            </a:solidFill>
            <a:ln w="19050">
              <a:solidFill>
                <a:schemeClr val="tx1"/>
              </a:solidFill>
              <a:miter lim="800000"/>
              <a:headEnd/>
              <a:tailEnd/>
            </a:ln>
          </p:spPr>
          <p:txBody>
            <a:bodyPr wrap="none" anchor="ctr"/>
            <a:lstStyle/>
            <a:p>
              <a:pPr algn="ctr"/>
              <a:r>
                <a:rPr lang="en-US" sz="2800" b="1" baseline="-5000" dirty="0">
                  <a:sym typeface="Wingdings 3" pitchFamily="18" charset="2"/>
                </a:rPr>
                <a:t></a:t>
              </a:r>
              <a:r>
                <a:rPr lang="en-US" sz="1600" b="1" dirty="0"/>
                <a:t>C</a:t>
              </a:r>
            </a:p>
          </p:txBody>
        </p:sp>
      </p:grpSp>
      <p:grpSp>
        <p:nvGrpSpPr>
          <p:cNvPr id="3" name="Group 6"/>
          <p:cNvGrpSpPr>
            <a:grpSpLocks/>
          </p:cNvGrpSpPr>
          <p:nvPr/>
        </p:nvGrpSpPr>
        <p:grpSpPr bwMode="auto">
          <a:xfrm>
            <a:off x="1085850" y="4354513"/>
            <a:ext cx="849313" cy="1493837"/>
            <a:chOff x="684" y="2743"/>
            <a:chExt cx="535" cy="941"/>
          </a:xfrm>
        </p:grpSpPr>
        <p:sp>
          <p:nvSpPr>
            <p:cNvPr id="99372" name="Rectangle 7"/>
            <p:cNvSpPr>
              <a:spLocks noChangeArrowheads="1"/>
            </p:cNvSpPr>
            <p:nvPr/>
          </p:nvSpPr>
          <p:spPr bwMode="auto">
            <a:xfrm>
              <a:off x="785" y="2743"/>
              <a:ext cx="332" cy="208"/>
            </a:xfrm>
            <a:prstGeom prst="rect">
              <a:avLst/>
            </a:prstGeom>
            <a:solidFill>
              <a:schemeClr val="bg1">
                <a:alpha val="50195"/>
              </a:schemeClr>
            </a:solidFill>
            <a:ln w="19050">
              <a:solidFill>
                <a:srgbClr val="808080"/>
              </a:solidFill>
              <a:miter lim="800000"/>
              <a:headEnd/>
              <a:tailEnd/>
            </a:ln>
          </p:spPr>
          <p:txBody>
            <a:bodyPr wrap="none" anchor="ctr"/>
            <a:lstStyle/>
            <a:p>
              <a:pPr algn="ctr"/>
              <a:r>
                <a:rPr lang="en-US" sz="2800" b="1" baseline="-5000" dirty="0">
                  <a:solidFill>
                    <a:srgbClr val="808080"/>
                  </a:solidFill>
                  <a:sym typeface="Wingdings 3" pitchFamily="18" charset="2"/>
                </a:rPr>
                <a:t></a:t>
              </a:r>
              <a:r>
                <a:rPr lang="en-US" sz="1600" b="1" dirty="0">
                  <a:solidFill>
                    <a:srgbClr val="808080"/>
                  </a:solidFill>
                </a:rPr>
                <a:t>A</a:t>
              </a:r>
            </a:p>
          </p:txBody>
        </p:sp>
        <p:sp>
          <p:nvSpPr>
            <p:cNvPr id="99373" name="Rectangle 8"/>
            <p:cNvSpPr>
              <a:spLocks noChangeArrowheads="1"/>
            </p:cNvSpPr>
            <p:nvPr/>
          </p:nvSpPr>
          <p:spPr bwMode="auto">
            <a:xfrm>
              <a:off x="785" y="2951"/>
              <a:ext cx="332" cy="208"/>
            </a:xfrm>
            <a:prstGeom prst="rect">
              <a:avLst/>
            </a:prstGeom>
            <a:solidFill>
              <a:schemeClr val="tx2">
                <a:alpha val="30196"/>
              </a:schemeClr>
            </a:solidFill>
            <a:ln w="19050">
              <a:solidFill>
                <a:srgbClr val="808080"/>
              </a:solidFill>
              <a:miter lim="800000"/>
              <a:headEnd/>
              <a:tailEnd/>
            </a:ln>
          </p:spPr>
          <p:txBody>
            <a:bodyPr wrap="none" anchor="ctr"/>
            <a:lstStyle/>
            <a:p>
              <a:pPr algn="ctr"/>
              <a:r>
                <a:rPr lang="en-US" sz="2800" b="1" baseline="-5000" dirty="0">
                  <a:solidFill>
                    <a:srgbClr val="808080"/>
                  </a:solidFill>
                  <a:sym typeface="Wingdings 3" pitchFamily="18" charset="2"/>
                </a:rPr>
                <a:t></a:t>
              </a:r>
              <a:r>
                <a:rPr lang="en-US" sz="1600" b="1" dirty="0">
                  <a:solidFill>
                    <a:srgbClr val="808080"/>
                  </a:solidFill>
                </a:rPr>
                <a:t>B1</a:t>
              </a:r>
            </a:p>
          </p:txBody>
        </p:sp>
        <p:sp>
          <p:nvSpPr>
            <p:cNvPr id="99374" name="Rectangle 9"/>
            <p:cNvSpPr>
              <a:spLocks noChangeArrowheads="1"/>
            </p:cNvSpPr>
            <p:nvPr/>
          </p:nvSpPr>
          <p:spPr bwMode="auto">
            <a:xfrm>
              <a:off x="785" y="3159"/>
              <a:ext cx="332" cy="208"/>
            </a:xfrm>
            <a:prstGeom prst="rect">
              <a:avLst/>
            </a:prstGeom>
            <a:solidFill>
              <a:schemeClr val="bg1">
                <a:alpha val="50195"/>
              </a:schemeClr>
            </a:solidFill>
            <a:ln w="19050">
              <a:solidFill>
                <a:srgbClr val="808080"/>
              </a:solidFill>
              <a:miter lim="800000"/>
              <a:headEnd/>
              <a:tailEnd/>
            </a:ln>
          </p:spPr>
          <p:txBody>
            <a:bodyPr wrap="none" anchor="ctr"/>
            <a:lstStyle/>
            <a:p>
              <a:pPr algn="ctr"/>
              <a:r>
                <a:rPr lang="en-US" sz="2800" b="1" baseline="-5000" dirty="0">
                  <a:solidFill>
                    <a:srgbClr val="808080"/>
                  </a:solidFill>
                  <a:sym typeface="Wingdings 3" pitchFamily="18" charset="2"/>
                </a:rPr>
                <a:t></a:t>
              </a:r>
              <a:r>
                <a:rPr lang="en-US" sz="1600" b="1" dirty="0">
                  <a:solidFill>
                    <a:srgbClr val="808080"/>
                  </a:solidFill>
                </a:rPr>
                <a:t>C</a:t>
              </a:r>
            </a:p>
          </p:txBody>
        </p:sp>
        <p:sp>
          <p:nvSpPr>
            <p:cNvPr id="99375" name="Text Box 10"/>
            <p:cNvSpPr txBox="1">
              <a:spLocks noChangeArrowheads="1"/>
            </p:cNvSpPr>
            <p:nvPr/>
          </p:nvSpPr>
          <p:spPr bwMode="auto">
            <a:xfrm>
              <a:off x="684" y="3472"/>
              <a:ext cx="535" cy="212"/>
            </a:xfrm>
            <a:prstGeom prst="rect">
              <a:avLst/>
            </a:prstGeom>
            <a:noFill/>
            <a:ln w="12700">
              <a:noFill/>
              <a:miter lim="800000"/>
              <a:headEnd/>
              <a:tailEnd/>
            </a:ln>
          </p:spPr>
          <p:txBody>
            <a:bodyPr wrap="none">
              <a:spAutoFit/>
            </a:bodyPr>
            <a:lstStyle/>
            <a:p>
              <a:pPr algn="ctr"/>
              <a:r>
                <a:rPr lang="en-US" sz="1600" b="1" dirty="0">
                  <a:solidFill>
                    <a:srgbClr val="808080"/>
                  </a:solidFill>
                </a:rPr>
                <a:t>Snap 2</a:t>
              </a:r>
              <a:endParaRPr lang="en-US" b="1" dirty="0">
                <a:solidFill>
                  <a:srgbClr val="808080"/>
                </a:solidFill>
              </a:endParaRPr>
            </a:p>
          </p:txBody>
        </p:sp>
      </p:grpSp>
      <p:grpSp>
        <p:nvGrpSpPr>
          <p:cNvPr id="4" name="Group 11"/>
          <p:cNvGrpSpPr>
            <a:grpSpLocks/>
          </p:cNvGrpSpPr>
          <p:nvPr/>
        </p:nvGrpSpPr>
        <p:grpSpPr bwMode="auto">
          <a:xfrm>
            <a:off x="1246188" y="4354513"/>
            <a:ext cx="527050" cy="990600"/>
            <a:chOff x="785" y="2743"/>
            <a:chExt cx="332" cy="624"/>
          </a:xfrm>
        </p:grpSpPr>
        <p:sp>
          <p:nvSpPr>
            <p:cNvPr id="99369" name="Rectangle 12"/>
            <p:cNvSpPr>
              <a:spLocks noChangeArrowheads="1"/>
            </p:cNvSpPr>
            <p:nvPr/>
          </p:nvSpPr>
          <p:spPr bwMode="auto">
            <a:xfrm>
              <a:off x="785" y="2743"/>
              <a:ext cx="332" cy="208"/>
            </a:xfrm>
            <a:prstGeom prst="rect">
              <a:avLst/>
            </a:prstGeom>
            <a:solidFill>
              <a:schemeClr val="bg1">
                <a:alpha val="50195"/>
              </a:schemeClr>
            </a:solidFill>
            <a:ln w="19050">
              <a:solidFill>
                <a:schemeClr val="tx1"/>
              </a:solidFill>
              <a:miter lim="800000"/>
              <a:headEnd/>
              <a:tailEnd/>
            </a:ln>
          </p:spPr>
          <p:txBody>
            <a:bodyPr wrap="none" anchor="ctr"/>
            <a:lstStyle/>
            <a:p>
              <a:pPr algn="ctr"/>
              <a:r>
                <a:rPr lang="en-US" sz="2800" b="1" baseline="-5000" dirty="0">
                  <a:sym typeface="Wingdings 3" pitchFamily="18" charset="2"/>
                </a:rPr>
                <a:t></a:t>
              </a:r>
              <a:r>
                <a:rPr lang="en-US" sz="1600" b="1" dirty="0"/>
                <a:t>A</a:t>
              </a:r>
            </a:p>
          </p:txBody>
        </p:sp>
        <p:sp>
          <p:nvSpPr>
            <p:cNvPr id="99370" name="Rectangle 13"/>
            <p:cNvSpPr>
              <a:spLocks noChangeArrowheads="1"/>
            </p:cNvSpPr>
            <p:nvPr/>
          </p:nvSpPr>
          <p:spPr bwMode="auto">
            <a:xfrm>
              <a:off x="785" y="2951"/>
              <a:ext cx="332" cy="208"/>
            </a:xfrm>
            <a:prstGeom prst="rect">
              <a:avLst/>
            </a:prstGeom>
            <a:solidFill>
              <a:schemeClr val="tx2"/>
            </a:solidFill>
            <a:ln w="19050" algn="ctr">
              <a:solidFill>
                <a:schemeClr val="tx1"/>
              </a:solidFill>
              <a:miter lim="800000"/>
              <a:headEnd/>
              <a:tailEnd/>
            </a:ln>
          </p:spPr>
          <p:txBody>
            <a:bodyPr wrap="none" anchor="ctr"/>
            <a:lstStyle/>
            <a:p>
              <a:pPr algn="ctr"/>
              <a:r>
                <a:rPr lang="en-US" b="1" dirty="0">
                  <a:sym typeface="Wingdings 3" pitchFamily="18" charset="2"/>
                </a:rPr>
                <a:t></a:t>
              </a:r>
              <a:r>
                <a:rPr lang="en-US" sz="1600" b="1" dirty="0"/>
                <a:t>B1</a:t>
              </a:r>
            </a:p>
          </p:txBody>
        </p:sp>
        <p:sp>
          <p:nvSpPr>
            <p:cNvPr id="99371" name="Rectangle 14"/>
            <p:cNvSpPr>
              <a:spLocks noChangeArrowheads="1"/>
            </p:cNvSpPr>
            <p:nvPr/>
          </p:nvSpPr>
          <p:spPr bwMode="auto">
            <a:xfrm>
              <a:off x="785" y="3159"/>
              <a:ext cx="332" cy="208"/>
            </a:xfrm>
            <a:prstGeom prst="rect">
              <a:avLst/>
            </a:prstGeom>
            <a:solidFill>
              <a:schemeClr val="bg1">
                <a:alpha val="50195"/>
              </a:schemeClr>
            </a:solidFill>
            <a:ln w="19050">
              <a:solidFill>
                <a:schemeClr val="tx1"/>
              </a:solidFill>
              <a:miter lim="800000"/>
              <a:headEnd/>
              <a:tailEnd/>
            </a:ln>
          </p:spPr>
          <p:txBody>
            <a:bodyPr wrap="none" anchor="ctr"/>
            <a:lstStyle/>
            <a:p>
              <a:pPr algn="ctr"/>
              <a:r>
                <a:rPr lang="en-US" sz="2800" b="1" baseline="-5000" dirty="0">
                  <a:sym typeface="Wingdings 3" pitchFamily="18" charset="2"/>
                </a:rPr>
                <a:t></a:t>
              </a:r>
              <a:r>
                <a:rPr lang="en-US" sz="1600" b="1" dirty="0"/>
                <a:t>C</a:t>
              </a:r>
            </a:p>
          </p:txBody>
        </p:sp>
      </p:grpSp>
      <p:grpSp>
        <p:nvGrpSpPr>
          <p:cNvPr id="5" name="Group 15"/>
          <p:cNvGrpSpPr>
            <a:grpSpLocks/>
          </p:cNvGrpSpPr>
          <p:nvPr/>
        </p:nvGrpSpPr>
        <p:grpSpPr bwMode="auto">
          <a:xfrm>
            <a:off x="1982788" y="4354513"/>
            <a:ext cx="849312" cy="1493837"/>
            <a:chOff x="1249" y="2743"/>
            <a:chExt cx="535" cy="941"/>
          </a:xfrm>
        </p:grpSpPr>
        <p:sp>
          <p:nvSpPr>
            <p:cNvPr id="99365" name="Rectangle 16"/>
            <p:cNvSpPr>
              <a:spLocks noChangeArrowheads="1"/>
            </p:cNvSpPr>
            <p:nvPr/>
          </p:nvSpPr>
          <p:spPr bwMode="auto">
            <a:xfrm>
              <a:off x="1350" y="3159"/>
              <a:ext cx="332" cy="208"/>
            </a:xfrm>
            <a:prstGeom prst="rect">
              <a:avLst/>
            </a:prstGeom>
            <a:solidFill>
              <a:schemeClr val="folHlink"/>
            </a:solidFill>
            <a:ln w="19050">
              <a:solidFill>
                <a:schemeClr val="tx1"/>
              </a:solidFill>
              <a:miter lim="800000"/>
              <a:headEnd/>
              <a:tailEnd/>
            </a:ln>
          </p:spPr>
          <p:txBody>
            <a:bodyPr wrap="none" anchor="ctr"/>
            <a:lstStyle/>
            <a:p>
              <a:pPr algn="ctr"/>
              <a:r>
                <a:rPr lang="en-US" sz="2800" b="1" baseline="-5000" dirty="0">
                  <a:sym typeface="Wingdings 3" pitchFamily="18" charset="2"/>
                </a:rPr>
                <a:t></a:t>
              </a:r>
              <a:r>
                <a:rPr lang="en-US" sz="1600" b="1" dirty="0"/>
                <a:t>C2</a:t>
              </a:r>
            </a:p>
          </p:txBody>
        </p:sp>
        <p:sp>
          <p:nvSpPr>
            <p:cNvPr id="99366" name="Rectangle 17"/>
            <p:cNvSpPr>
              <a:spLocks noChangeArrowheads="1"/>
            </p:cNvSpPr>
            <p:nvPr/>
          </p:nvSpPr>
          <p:spPr bwMode="auto">
            <a:xfrm>
              <a:off x="1350" y="2743"/>
              <a:ext cx="332" cy="208"/>
            </a:xfrm>
            <a:prstGeom prst="rect">
              <a:avLst/>
            </a:prstGeom>
            <a:solidFill>
              <a:schemeClr val="bg1"/>
            </a:solidFill>
            <a:ln w="19050">
              <a:solidFill>
                <a:schemeClr val="tx1"/>
              </a:solidFill>
              <a:miter lim="800000"/>
              <a:headEnd/>
              <a:tailEnd/>
            </a:ln>
          </p:spPr>
          <p:txBody>
            <a:bodyPr wrap="none" anchor="ctr"/>
            <a:lstStyle/>
            <a:p>
              <a:pPr algn="ctr"/>
              <a:r>
                <a:rPr lang="en-US" sz="2800" b="1" baseline="-5000" dirty="0">
                  <a:sym typeface="Wingdings 3" pitchFamily="18" charset="2"/>
                </a:rPr>
                <a:t></a:t>
              </a:r>
              <a:r>
                <a:rPr lang="en-US" sz="1600" b="1" dirty="0"/>
                <a:t>A</a:t>
              </a:r>
            </a:p>
          </p:txBody>
        </p:sp>
        <p:sp>
          <p:nvSpPr>
            <p:cNvPr id="99367" name="Rectangle 18"/>
            <p:cNvSpPr>
              <a:spLocks noChangeArrowheads="1"/>
            </p:cNvSpPr>
            <p:nvPr/>
          </p:nvSpPr>
          <p:spPr bwMode="auto">
            <a:xfrm>
              <a:off x="1350" y="2951"/>
              <a:ext cx="332" cy="208"/>
            </a:xfrm>
            <a:prstGeom prst="rect">
              <a:avLst/>
            </a:prstGeom>
            <a:solidFill>
              <a:schemeClr val="tx2"/>
            </a:solidFill>
            <a:ln w="19050" algn="ctr">
              <a:solidFill>
                <a:schemeClr val="tx1"/>
              </a:solidFill>
              <a:miter lim="800000"/>
              <a:headEnd/>
              <a:tailEnd/>
            </a:ln>
          </p:spPr>
          <p:txBody>
            <a:bodyPr wrap="none" anchor="ctr"/>
            <a:lstStyle/>
            <a:p>
              <a:pPr algn="ctr"/>
              <a:r>
                <a:rPr lang="en-US" b="1" dirty="0">
                  <a:sym typeface="Wingdings 3" pitchFamily="18" charset="2"/>
                </a:rPr>
                <a:t></a:t>
              </a:r>
              <a:r>
                <a:rPr lang="en-US" sz="1600" b="1" dirty="0"/>
                <a:t>B1</a:t>
              </a:r>
            </a:p>
          </p:txBody>
        </p:sp>
        <p:sp>
          <p:nvSpPr>
            <p:cNvPr id="99368" name="Text Box 19"/>
            <p:cNvSpPr txBox="1">
              <a:spLocks noChangeArrowheads="1"/>
            </p:cNvSpPr>
            <p:nvPr/>
          </p:nvSpPr>
          <p:spPr bwMode="auto">
            <a:xfrm>
              <a:off x="1249" y="3472"/>
              <a:ext cx="535" cy="212"/>
            </a:xfrm>
            <a:prstGeom prst="rect">
              <a:avLst/>
            </a:prstGeom>
            <a:noFill/>
            <a:ln w="12700">
              <a:noFill/>
              <a:miter lim="800000"/>
              <a:headEnd/>
              <a:tailEnd/>
            </a:ln>
          </p:spPr>
          <p:txBody>
            <a:bodyPr wrap="none">
              <a:spAutoFit/>
            </a:bodyPr>
            <a:lstStyle/>
            <a:p>
              <a:pPr algn="ctr"/>
              <a:r>
                <a:rPr lang="en-US" sz="1600" b="1" dirty="0"/>
                <a:t>Snap 3</a:t>
              </a:r>
              <a:endParaRPr lang="en-US" b="1" dirty="0"/>
            </a:p>
          </p:txBody>
        </p:sp>
      </p:grpSp>
      <p:sp>
        <p:nvSpPr>
          <p:cNvPr id="99336" name="Text Box 21"/>
          <p:cNvSpPr txBox="1">
            <a:spLocks noChangeArrowheads="1"/>
          </p:cNvSpPr>
          <p:nvPr/>
        </p:nvSpPr>
        <p:spPr bwMode="auto">
          <a:xfrm>
            <a:off x="3608388" y="1349375"/>
            <a:ext cx="1416050" cy="641350"/>
          </a:xfrm>
          <a:prstGeom prst="rect">
            <a:avLst/>
          </a:prstGeom>
          <a:noFill/>
          <a:ln w="12700">
            <a:noFill/>
            <a:miter lim="800000"/>
            <a:headEnd/>
            <a:tailEnd/>
          </a:ln>
        </p:spPr>
        <p:txBody>
          <a:bodyPr wrap="none">
            <a:spAutoFit/>
          </a:bodyPr>
          <a:lstStyle/>
          <a:p>
            <a:pPr algn="ctr"/>
            <a:r>
              <a:rPr lang="en-US" b="1" dirty="0"/>
              <a:t>Blocks </a:t>
            </a:r>
            <a:br>
              <a:rPr lang="en-US" b="1" dirty="0"/>
            </a:br>
            <a:r>
              <a:rPr lang="en-US" b="1" dirty="0"/>
              <a:t>on the Disk</a:t>
            </a:r>
          </a:p>
        </p:txBody>
      </p:sp>
      <p:sp>
        <p:nvSpPr>
          <p:cNvPr id="99337" name="AutoShape 22"/>
          <p:cNvSpPr>
            <a:spLocks noChangeArrowheads="1"/>
          </p:cNvSpPr>
          <p:nvPr/>
        </p:nvSpPr>
        <p:spPr bwMode="auto">
          <a:xfrm>
            <a:off x="4030663" y="2005013"/>
            <a:ext cx="606425" cy="3724275"/>
          </a:xfrm>
          <a:prstGeom prst="can">
            <a:avLst>
              <a:gd name="adj" fmla="val 17287"/>
            </a:avLst>
          </a:prstGeom>
          <a:solidFill>
            <a:schemeClr val="bg2"/>
          </a:solidFill>
          <a:ln w="12700">
            <a:solidFill>
              <a:schemeClr val="tx1"/>
            </a:solidFill>
            <a:round/>
            <a:headEnd/>
            <a:tailEnd/>
          </a:ln>
        </p:spPr>
        <p:txBody>
          <a:bodyPr wrap="none" anchor="ctr"/>
          <a:lstStyle/>
          <a:p>
            <a:pPr algn="ctr"/>
            <a:endParaRPr lang="en-US" dirty="0"/>
          </a:p>
        </p:txBody>
      </p:sp>
      <p:sp>
        <p:nvSpPr>
          <p:cNvPr id="99338" name="Rectangle 23"/>
          <p:cNvSpPr>
            <a:spLocks noChangeArrowheads="1"/>
          </p:cNvSpPr>
          <p:nvPr/>
        </p:nvSpPr>
        <p:spPr bwMode="auto">
          <a:xfrm>
            <a:off x="2141538" y="2568575"/>
            <a:ext cx="530225" cy="330200"/>
          </a:xfrm>
          <a:prstGeom prst="rect">
            <a:avLst/>
          </a:prstGeom>
          <a:solidFill>
            <a:schemeClr val="bg1"/>
          </a:solidFill>
          <a:ln w="19050">
            <a:solidFill>
              <a:schemeClr val="tx1"/>
            </a:solidFill>
            <a:miter lim="800000"/>
            <a:headEnd/>
            <a:tailEnd/>
          </a:ln>
        </p:spPr>
        <p:txBody>
          <a:bodyPr wrap="none" anchor="ctr"/>
          <a:lstStyle/>
          <a:p>
            <a:pPr algn="ctr"/>
            <a:r>
              <a:rPr lang="en-US" sz="1600" b="1" dirty="0"/>
              <a:t>B</a:t>
            </a:r>
          </a:p>
        </p:txBody>
      </p:sp>
      <p:sp>
        <p:nvSpPr>
          <p:cNvPr id="99339" name="Rectangle 24"/>
          <p:cNvSpPr>
            <a:spLocks noChangeArrowheads="1"/>
          </p:cNvSpPr>
          <p:nvPr/>
        </p:nvSpPr>
        <p:spPr bwMode="auto">
          <a:xfrm>
            <a:off x="2141538" y="2898775"/>
            <a:ext cx="530225" cy="330200"/>
          </a:xfrm>
          <a:prstGeom prst="rect">
            <a:avLst/>
          </a:prstGeom>
          <a:solidFill>
            <a:schemeClr val="bg1"/>
          </a:solidFill>
          <a:ln w="19050">
            <a:solidFill>
              <a:schemeClr val="tx1"/>
            </a:solidFill>
            <a:miter lim="800000"/>
            <a:headEnd/>
            <a:tailEnd/>
          </a:ln>
        </p:spPr>
        <p:txBody>
          <a:bodyPr wrap="none" anchor="ctr"/>
          <a:lstStyle/>
          <a:p>
            <a:pPr algn="ctr"/>
            <a:r>
              <a:rPr lang="en-US" sz="1600" b="1" dirty="0"/>
              <a:t>C</a:t>
            </a:r>
          </a:p>
        </p:txBody>
      </p:sp>
      <p:sp>
        <p:nvSpPr>
          <p:cNvPr id="99340" name="Rectangle 25"/>
          <p:cNvSpPr>
            <a:spLocks noChangeArrowheads="1"/>
          </p:cNvSpPr>
          <p:nvPr/>
        </p:nvSpPr>
        <p:spPr bwMode="auto">
          <a:xfrm>
            <a:off x="4067175" y="2238375"/>
            <a:ext cx="530225" cy="330200"/>
          </a:xfrm>
          <a:prstGeom prst="rect">
            <a:avLst/>
          </a:prstGeom>
          <a:solidFill>
            <a:schemeClr val="bg1"/>
          </a:solidFill>
          <a:ln w="19050">
            <a:solidFill>
              <a:schemeClr val="tx1"/>
            </a:solidFill>
            <a:miter lim="800000"/>
            <a:headEnd/>
            <a:tailEnd/>
          </a:ln>
        </p:spPr>
        <p:txBody>
          <a:bodyPr wrap="none" anchor="ctr"/>
          <a:lstStyle/>
          <a:p>
            <a:pPr algn="ctr"/>
            <a:r>
              <a:rPr lang="en-US" sz="1600" b="1" dirty="0"/>
              <a:t>A</a:t>
            </a:r>
          </a:p>
        </p:txBody>
      </p:sp>
      <p:sp>
        <p:nvSpPr>
          <p:cNvPr id="99341" name="Rectangle 26"/>
          <p:cNvSpPr>
            <a:spLocks noChangeArrowheads="1"/>
          </p:cNvSpPr>
          <p:nvPr/>
        </p:nvSpPr>
        <p:spPr bwMode="auto">
          <a:xfrm>
            <a:off x="4067175" y="2568575"/>
            <a:ext cx="530225" cy="330200"/>
          </a:xfrm>
          <a:prstGeom prst="rect">
            <a:avLst/>
          </a:prstGeom>
          <a:solidFill>
            <a:schemeClr val="bg1"/>
          </a:solidFill>
          <a:ln w="19050">
            <a:solidFill>
              <a:schemeClr val="tx1"/>
            </a:solidFill>
            <a:miter lim="800000"/>
            <a:headEnd/>
            <a:tailEnd/>
          </a:ln>
        </p:spPr>
        <p:txBody>
          <a:bodyPr wrap="none" anchor="ctr"/>
          <a:lstStyle/>
          <a:p>
            <a:pPr algn="ctr"/>
            <a:r>
              <a:rPr lang="en-US" sz="1600" b="1" dirty="0"/>
              <a:t>B</a:t>
            </a:r>
          </a:p>
        </p:txBody>
      </p:sp>
      <p:sp>
        <p:nvSpPr>
          <p:cNvPr id="99342" name="Rectangle 27"/>
          <p:cNvSpPr>
            <a:spLocks noChangeArrowheads="1"/>
          </p:cNvSpPr>
          <p:nvPr/>
        </p:nvSpPr>
        <p:spPr bwMode="auto">
          <a:xfrm>
            <a:off x="4067175" y="2898775"/>
            <a:ext cx="530225" cy="330200"/>
          </a:xfrm>
          <a:prstGeom prst="rect">
            <a:avLst/>
          </a:prstGeom>
          <a:solidFill>
            <a:schemeClr val="bg1"/>
          </a:solidFill>
          <a:ln w="19050">
            <a:solidFill>
              <a:schemeClr val="tx1"/>
            </a:solidFill>
            <a:miter lim="800000"/>
            <a:headEnd/>
            <a:tailEnd/>
          </a:ln>
        </p:spPr>
        <p:txBody>
          <a:bodyPr wrap="none" anchor="ctr"/>
          <a:lstStyle/>
          <a:p>
            <a:pPr algn="ctr"/>
            <a:r>
              <a:rPr lang="en-US" sz="1600" b="1" dirty="0"/>
              <a:t>C</a:t>
            </a:r>
          </a:p>
        </p:txBody>
      </p:sp>
      <p:sp>
        <p:nvSpPr>
          <p:cNvPr id="94224" name="Rectangle 28"/>
          <p:cNvSpPr>
            <a:spLocks noChangeArrowheads="1"/>
          </p:cNvSpPr>
          <p:nvPr/>
        </p:nvSpPr>
        <p:spPr bwMode="auto">
          <a:xfrm>
            <a:off x="5168900" y="3160713"/>
            <a:ext cx="3975100" cy="1914525"/>
          </a:xfrm>
          <a:prstGeom prst="rect">
            <a:avLst/>
          </a:prstGeom>
          <a:noFill/>
          <a:ln w="9525">
            <a:noFill/>
            <a:miter lim="800000"/>
            <a:headEnd/>
            <a:tailEnd/>
          </a:ln>
        </p:spPr>
        <p:txBody>
          <a:bodyPr>
            <a:spAutoFit/>
          </a:bodyPr>
          <a:lstStyle/>
          <a:p>
            <a:pPr marL="298450" indent="-298450" fontAlgn="auto">
              <a:spcBef>
                <a:spcPct val="20000"/>
              </a:spcBef>
              <a:spcAft>
                <a:spcPts val="0"/>
              </a:spcAft>
              <a:buClr>
                <a:schemeClr val="accent6"/>
              </a:buClr>
              <a:buFont typeface="Wingdings 2" pitchFamily="18" charset="2"/>
              <a:buChar char="¡"/>
              <a:defRPr/>
            </a:pPr>
            <a:r>
              <a:rPr lang="en-US" sz="2400" dirty="0">
                <a:latin typeface="+mn-lt"/>
              </a:rPr>
              <a:t>Restore from Snapshot™</a:t>
            </a:r>
            <a:br>
              <a:rPr lang="en-US" sz="2400" dirty="0">
                <a:latin typeface="+mn-lt"/>
              </a:rPr>
            </a:br>
            <a:r>
              <a:rPr lang="en-US" sz="2400" dirty="0">
                <a:latin typeface="+mn-lt"/>
              </a:rPr>
              <a:t>copy with </a:t>
            </a:r>
            <a:r>
              <a:rPr lang="en-US" sz="2400" dirty="0">
                <a:solidFill>
                  <a:schemeClr val="tx2"/>
                </a:solidFill>
                <a:latin typeface="+mn-lt"/>
              </a:rPr>
              <a:t>SnapRestore</a:t>
            </a:r>
          </a:p>
          <a:p>
            <a:pPr marL="636588" lvl="1" indent="-336550" fontAlgn="auto">
              <a:spcBef>
                <a:spcPct val="20000"/>
              </a:spcBef>
              <a:spcAft>
                <a:spcPts val="0"/>
              </a:spcAft>
              <a:buFont typeface="Arial" pitchFamily="34" charset="0"/>
              <a:buChar char="–"/>
              <a:defRPr/>
            </a:pPr>
            <a:r>
              <a:rPr lang="en-US" sz="2200" dirty="0">
                <a:latin typeface="+mn-lt"/>
              </a:rPr>
              <a:t>Move pointers from good Snapshot copy to active file system</a:t>
            </a:r>
          </a:p>
        </p:txBody>
      </p:sp>
      <p:sp>
        <p:nvSpPr>
          <p:cNvPr id="99344" name="Rectangle 29"/>
          <p:cNvSpPr>
            <a:spLocks noChangeArrowheads="1"/>
          </p:cNvSpPr>
          <p:nvPr/>
        </p:nvSpPr>
        <p:spPr bwMode="auto">
          <a:xfrm>
            <a:off x="4067175" y="3230563"/>
            <a:ext cx="530225" cy="330200"/>
          </a:xfrm>
          <a:prstGeom prst="rect">
            <a:avLst/>
          </a:prstGeom>
          <a:solidFill>
            <a:schemeClr val="tx2"/>
          </a:solidFill>
          <a:ln w="19050">
            <a:solidFill>
              <a:schemeClr val="tx1"/>
            </a:solidFill>
            <a:miter lim="800000"/>
            <a:headEnd/>
            <a:tailEnd/>
          </a:ln>
        </p:spPr>
        <p:txBody>
          <a:bodyPr wrap="none" anchor="ctr"/>
          <a:lstStyle/>
          <a:p>
            <a:pPr algn="ctr"/>
            <a:r>
              <a:rPr lang="en-US" sz="1600" b="1" dirty="0"/>
              <a:t>B1</a:t>
            </a:r>
          </a:p>
        </p:txBody>
      </p:sp>
      <p:sp>
        <p:nvSpPr>
          <p:cNvPr id="99345" name="Rectangle 30"/>
          <p:cNvSpPr>
            <a:spLocks noChangeArrowheads="1"/>
          </p:cNvSpPr>
          <p:nvPr/>
        </p:nvSpPr>
        <p:spPr bwMode="auto">
          <a:xfrm>
            <a:off x="2141538" y="2898775"/>
            <a:ext cx="530225" cy="330200"/>
          </a:xfrm>
          <a:prstGeom prst="rect">
            <a:avLst/>
          </a:prstGeom>
          <a:solidFill>
            <a:srgbClr val="BAE6A4"/>
          </a:solidFill>
          <a:ln w="19050">
            <a:solidFill>
              <a:schemeClr val="tx1"/>
            </a:solidFill>
            <a:miter lim="800000"/>
            <a:headEnd/>
            <a:tailEnd/>
          </a:ln>
        </p:spPr>
        <p:txBody>
          <a:bodyPr wrap="none" anchor="ctr"/>
          <a:lstStyle/>
          <a:p>
            <a:pPr algn="ctr"/>
            <a:r>
              <a:rPr lang="en-US" sz="1600" b="1" dirty="0"/>
              <a:t>C2</a:t>
            </a:r>
          </a:p>
        </p:txBody>
      </p:sp>
      <p:grpSp>
        <p:nvGrpSpPr>
          <p:cNvPr id="6" name="Group 31"/>
          <p:cNvGrpSpPr>
            <a:grpSpLocks/>
          </p:cNvGrpSpPr>
          <p:nvPr/>
        </p:nvGrpSpPr>
        <p:grpSpPr bwMode="auto">
          <a:xfrm>
            <a:off x="204788" y="4354513"/>
            <a:ext cx="849312" cy="1493837"/>
            <a:chOff x="618" y="2743"/>
            <a:chExt cx="535" cy="941"/>
          </a:xfrm>
        </p:grpSpPr>
        <p:sp>
          <p:nvSpPr>
            <p:cNvPr id="99361" name="Rectangle 32"/>
            <p:cNvSpPr>
              <a:spLocks noChangeArrowheads="1"/>
            </p:cNvSpPr>
            <p:nvPr/>
          </p:nvSpPr>
          <p:spPr bwMode="auto">
            <a:xfrm>
              <a:off x="719" y="2743"/>
              <a:ext cx="332" cy="208"/>
            </a:xfrm>
            <a:prstGeom prst="rect">
              <a:avLst/>
            </a:prstGeom>
            <a:solidFill>
              <a:schemeClr val="bg1">
                <a:alpha val="50195"/>
              </a:schemeClr>
            </a:solidFill>
            <a:ln w="19050">
              <a:solidFill>
                <a:srgbClr val="808080"/>
              </a:solidFill>
              <a:miter lim="800000"/>
              <a:headEnd/>
              <a:tailEnd/>
            </a:ln>
          </p:spPr>
          <p:txBody>
            <a:bodyPr wrap="none" anchor="ctr"/>
            <a:lstStyle/>
            <a:p>
              <a:pPr algn="ctr"/>
              <a:r>
                <a:rPr lang="en-US" sz="2800" b="1" baseline="-5000" dirty="0">
                  <a:solidFill>
                    <a:srgbClr val="808080"/>
                  </a:solidFill>
                  <a:sym typeface="Wingdings 3" pitchFamily="18" charset="2"/>
                </a:rPr>
                <a:t></a:t>
              </a:r>
              <a:r>
                <a:rPr lang="en-US" sz="1600" b="1" dirty="0">
                  <a:solidFill>
                    <a:srgbClr val="808080"/>
                  </a:solidFill>
                </a:rPr>
                <a:t>A</a:t>
              </a:r>
            </a:p>
          </p:txBody>
        </p:sp>
        <p:sp>
          <p:nvSpPr>
            <p:cNvPr id="99362" name="Rectangle 33"/>
            <p:cNvSpPr>
              <a:spLocks noChangeArrowheads="1"/>
            </p:cNvSpPr>
            <p:nvPr/>
          </p:nvSpPr>
          <p:spPr bwMode="auto">
            <a:xfrm>
              <a:off x="719" y="2951"/>
              <a:ext cx="332" cy="208"/>
            </a:xfrm>
            <a:prstGeom prst="rect">
              <a:avLst/>
            </a:prstGeom>
            <a:solidFill>
              <a:schemeClr val="bg1">
                <a:alpha val="50195"/>
              </a:schemeClr>
            </a:solidFill>
            <a:ln w="19050">
              <a:solidFill>
                <a:srgbClr val="808080"/>
              </a:solidFill>
              <a:miter lim="800000"/>
              <a:headEnd/>
              <a:tailEnd/>
            </a:ln>
          </p:spPr>
          <p:txBody>
            <a:bodyPr wrap="none" anchor="ctr"/>
            <a:lstStyle/>
            <a:p>
              <a:pPr algn="ctr"/>
              <a:r>
                <a:rPr lang="en-US" sz="2800" b="1" baseline="-5000" dirty="0">
                  <a:solidFill>
                    <a:srgbClr val="808080"/>
                  </a:solidFill>
                  <a:sym typeface="Wingdings 3" pitchFamily="18" charset="2"/>
                </a:rPr>
                <a:t></a:t>
              </a:r>
              <a:r>
                <a:rPr lang="en-US" sz="1600" b="1" dirty="0">
                  <a:solidFill>
                    <a:srgbClr val="808080"/>
                  </a:solidFill>
                </a:rPr>
                <a:t>B</a:t>
              </a:r>
            </a:p>
          </p:txBody>
        </p:sp>
        <p:sp>
          <p:nvSpPr>
            <p:cNvPr id="99363" name="Rectangle 34"/>
            <p:cNvSpPr>
              <a:spLocks noChangeArrowheads="1"/>
            </p:cNvSpPr>
            <p:nvPr/>
          </p:nvSpPr>
          <p:spPr bwMode="auto">
            <a:xfrm>
              <a:off x="719" y="3159"/>
              <a:ext cx="332" cy="208"/>
            </a:xfrm>
            <a:prstGeom prst="rect">
              <a:avLst/>
            </a:prstGeom>
            <a:solidFill>
              <a:schemeClr val="bg1">
                <a:alpha val="50195"/>
              </a:schemeClr>
            </a:solidFill>
            <a:ln w="19050">
              <a:solidFill>
                <a:srgbClr val="808080"/>
              </a:solidFill>
              <a:miter lim="800000"/>
              <a:headEnd/>
              <a:tailEnd/>
            </a:ln>
          </p:spPr>
          <p:txBody>
            <a:bodyPr wrap="none" anchor="ctr"/>
            <a:lstStyle/>
            <a:p>
              <a:pPr algn="ctr"/>
              <a:r>
                <a:rPr lang="en-US" sz="2800" b="1" baseline="-5000" dirty="0">
                  <a:solidFill>
                    <a:srgbClr val="808080"/>
                  </a:solidFill>
                  <a:sym typeface="Wingdings 3" pitchFamily="18" charset="2"/>
                </a:rPr>
                <a:t></a:t>
              </a:r>
              <a:r>
                <a:rPr lang="en-US" sz="1600" b="1" dirty="0">
                  <a:solidFill>
                    <a:srgbClr val="808080"/>
                  </a:solidFill>
                </a:rPr>
                <a:t>C</a:t>
              </a:r>
            </a:p>
          </p:txBody>
        </p:sp>
        <p:sp>
          <p:nvSpPr>
            <p:cNvPr id="99364" name="Text Box 35"/>
            <p:cNvSpPr txBox="1">
              <a:spLocks noChangeArrowheads="1"/>
            </p:cNvSpPr>
            <p:nvPr/>
          </p:nvSpPr>
          <p:spPr bwMode="auto">
            <a:xfrm>
              <a:off x="618" y="3472"/>
              <a:ext cx="535" cy="212"/>
            </a:xfrm>
            <a:prstGeom prst="rect">
              <a:avLst/>
            </a:prstGeom>
            <a:noFill/>
            <a:ln w="12700">
              <a:noFill/>
              <a:miter lim="800000"/>
              <a:headEnd/>
              <a:tailEnd/>
            </a:ln>
          </p:spPr>
          <p:txBody>
            <a:bodyPr wrap="none">
              <a:spAutoFit/>
            </a:bodyPr>
            <a:lstStyle/>
            <a:p>
              <a:pPr algn="ctr"/>
              <a:r>
                <a:rPr lang="en-US" sz="1600" b="1" dirty="0">
                  <a:solidFill>
                    <a:srgbClr val="808080"/>
                  </a:solidFill>
                </a:rPr>
                <a:t>Snap 1</a:t>
              </a:r>
              <a:endParaRPr lang="en-US" b="1" dirty="0">
                <a:solidFill>
                  <a:srgbClr val="808080"/>
                </a:solidFill>
              </a:endParaRPr>
            </a:p>
          </p:txBody>
        </p:sp>
      </p:grpSp>
      <p:sp>
        <p:nvSpPr>
          <p:cNvPr id="1552420" name="Line 36"/>
          <p:cNvSpPr>
            <a:spLocks noChangeShapeType="1"/>
          </p:cNvSpPr>
          <p:nvPr/>
        </p:nvSpPr>
        <p:spPr bwMode="auto">
          <a:xfrm>
            <a:off x="2794000" y="3078163"/>
            <a:ext cx="1087438" cy="3175"/>
          </a:xfrm>
          <a:prstGeom prst="line">
            <a:avLst/>
          </a:prstGeom>
          <a:noFill/>
          <a:ln w="28575">
            <a:solidFill>
              <a:schemeClr val="hlink"/>
            </a:solidFill>
            <a:round/>
            <a:headEnd/>
            <a:tailEnd type="stealth" w="lg" len="lg"/>
          </a:ln>
        </p:spPr>
        <p:txBody>
          <a:bodyPr wrap="none" anchor="ctr"/>
          <a:lstStyle/>
          <a:p>
            <a:endParaRPr lang="en-US" dirty="0"/>
          </a:p>
        </p:txBody>
      </p:sp>
      <p:sp>
        <p:nvSpPr>
          <p:cNvPr id="1552421" name="Rectangle 37"/>
          <p:cNvSpPr>
            <a:spLocks noChangeArrowheads="1"/>
          </p:cNvSpPr>
          <p:nvPr/>
        </p:nvSpPr>
        <p:spPr bwMode="auto">
          <a:xfrm>
            <a:off x="4067175" y="3559175"/>
            <a:ext cx="530225" cy="330200"/>
          </a:xfrm>
          <a:prstGeom prst="rect">
            <a:avLst/>
          </a:prstGeom>
          <a:solidFill>
            <a:schemeClr val="folHlink"/>
          </a:solidFill>
          <a:ln w="19050">
            <a:solidFill>
              <a:schemeClr val="tx1"/>
            </a:solidFill>
            <a:miter lim="800000"/>
            <a:headEnd/>
            <a:tailEnd/>
          </a:ln>
        </p:spPr>
        <p:txBody>
          <a:bodyPr wrap="none" anchor="ctr"/>
          <a:lstStyle/>
          <a:p>
            <a:pPr algn="ctr"/>
            <a:r>
              <a:rPr lang="en-US" sz="1600" b="1" dirty="0"/>
              <a:t>C2</a:t>
            </a:r>
          </a:p>
        </p:txBody>
      </p:sp>
      <p:sp>
        <p:nvSpPr>
          <p:cNvPr id="99349" name="Line 38"/>
          <p:cNvSpPr>
            <a:spLocks noChangeShapeType="1"/>
          </p:cNvSpPr>
          <p:nvPr/>
        </p:nvSpPr>
        <p:spPr bwMode="auto">
          <a:xfrm>
            <a:off x="2774950" y="2413000"/>
            <a:ext cx="1179513" cy="0"/>
          </a:xfrm>
          <a:prstGeom prst="line">
            <a:avLst/>
          </a:prstGeom>
          <a:noFill/>
          <a:ln w="28575">
            <a:solidFill>
              <a:schemeClr val="tx1"/>
            </a:solidFill>
            <a:round/>
            <a:headEnd/>
            <a:tailEnd type="stealth" w="med" len="lg"/>
          </a:ln>
        </p:spPr>
        <p:txBody>
          <a:bodyPr wrap="none" anchor="ctr"/>
          <a:lstStyle/>
          <a:p>
            <a:endParaRPr lang="en-US" dirty="0"/>
          </a:p>
        </p:txBody>
      </p:sp>
      <p:sp>
        <p:nvSpPr>
          <p:cNvPr id="99350" name="Line 39"/>
          <p:cNvSpPr>
            <a:spLocks noChangeShapeType="1"/>
          </p:cNvSpPr>
          <p:nvPr/>
        </p:nvSpPr>
        <p:spPr bwMode="auto">
          <a:xfrm>
            <a:off x="2774950" y="2746375"/>
            <a:ext cx="1089025" cy="611188"/>
          </a:xfrm>
          <a:prstGeom prst="line">
            <a:avLst/>
          </a:prstGeom>
          <a:noFill/>
          <a:ln w="28575">
            <a:solidFill>
              <a:schemeClr val="tx1"/>
            </a:solidFill>
            <a:round/>
            <a:headEnd/>
            <a:tailEnd type="stealth" w="med" len="lg"/>
          </a:ln>
        </p:spPr>
        <p:txBody>
          <a:bodyPr wrap="none" anchor="ctr"/>
          <a:lstStyle/>
          <a:p>
            <a:endParaRPr lang="en-US" dirty="0"/>
          </a:p>
        </p:txBody>
      </p:sp>
      <p:sp>
        <p:nvSpPr>
          <p:cNvPr id="1552424" name="Line 40"/>
          <p:cNvSpPr>
            <a:spLocks noChangeShapeType="1"/>
          </p:cNvSpPr>
          <p:nvPr/>
        </p:nvSpPr>
        <p:spPr bwMode="auto">
          <a:xfrm>
            <a:off x="2774950" y="3074988"/>
            <a:ext cx="1089025" cy="611187"/>
          </a:xfrm>
          <a:prstGeom prst="line">
            <a:avLst/>
          </a:prstGeom>
          <a:noFill/>
          <a:ln w="28575">
            <a:solidFill>
              <a:schemeClr val="tx1"/>
            </a:solidFill>
            <a:round/>
            <a:headEnd/>
            <a:tailEnd type="stealth" w="med" len="lg"/>
          </a:ln>
        </p:spPr>
        <p:txBody>
          <a:bodyPr wrap="none" anchor="ctr"/>
          <a:lstStyle/>
          <a:p>
            <a:endParaRPr lang="en-US" dirty="0"/>
          </a:p>
        </p:txBody>
      </p:sp>
      <p:sp>
        <p:nvSpPr>
          <p:cNvPr id="99352" name="Rectangle 41"/>
          <p:cNvSpPr>
            <a:spLocks noChangeArrowheads="1"/>
          </p:cNvSpPr>
          <p:nvPr/>
        </p:nvSpPr>
        <p:spPr bwMode="auto">
          <a:xfrm>
            <a:off x="2141538" y="2898775"/>
            <a:ext cx="530225" cy="330200"/>
          </a:xfrm>
          <a:prstGeom prst="rect">
            <a:avLst/>
          </a:prstGeom>
          <a:solidFill>
            <a:schemeClr val="folHlink"/>
          </a:solidFill>
          <a:ln w="19050">
            <a:solidFill>
              <a:schemeClr val="tx1"/>
            </a:solidFill>
            <a:miter lim="800000"/>
            <a:headEnd/>
            <a:tailEnd/>
          </a:ln>
        </p:spPr>
        <p:txBody>
          <a:bodyPr wrap="none" anchor="ctr"/>
          <a:lstStyle/>
          <a:p>
            <a:pPr algn="ctr"/>
            <a:r>
              <a:rPr lang="en-US" sz="1600" b="1" dirty="0"/>
              <a:t>C2</a:t>
            </a:r>
          </a:p>
        </p:txBody>
      </p:sp>
      <p:sp>
        <p:nvSpPr>
          <p:cNvPr id="1552426" name="Text Box 42"/>
          <p:cNvSpPr txBox="1">
            <a:spLocks noChangeArrowheads="1"/>
          </p:cNvSpPr>
          <p:nvPr/>
        </p:nvSpPr>
        <p:spPr bwMode="auto">
          <a:xfrm>
            <a:off x="1085850" y="5511800"/>
            <a:ext cx="849313" cy="336550"/>
          </a:xfrm>
          <a:prstGeom prst="rect">
            <a:avLst/>
          </a:prstGeom>
          <a:noFill/>
          <a:ln w="12700">
            <a:noFill/>
            <a:miter lim="800000"/>
            <a:headEnd/>
            <a:tailEnd/>
          </a:ln>
        </p:spPr>
        <p:txBody>
          <a:bodyPr wrap="none">
            <a:spAutoFit/>
          </a:bodyPr>
          <a:lstStyle/>
          <a:p>
            <a:pPr algn="ctr"/>
            <a:r>
              <a:rPr lang="en-US" sz="1600" b="1" dirty="0"/>
              <a:t>Snap 2</a:t>
            </a:r>
            <a:endParaRPr lang="en-US" b="1" dirty="0"/>
          </a:p>
        </p:txBody>
      </p:sp>
      <p:sp>
        <p:nvSpPr>
          <p:cNvPr id="99354" name="Rectangle 43"/>
          <p:cNvSpPr>
            <a:spLocks noChangeArrowheads="1"/>
          </p:cNvSpPr>
          <p:nvPr/>
        </p:nvSpPr>
        <p:spPr bwMode="auto">
          <a:xfrm>
            <a:off x="2141538" y="2238375"/>
            <a:ext cx="530225" cy="330200"/>
          </a:xfrm>
          <a:prstGeom prst="rect">
            <a:avLst/>
          </a:prstGeom>
          <a:solidFill>
            <a:schemeClr val="bg1"/>
          </a:solidFill>
          <a:ln w="19050">
            <a:solidFill>
              <a:schemeClr val="tx1"/>
            </a:solidFill>
            <a:miter lim="800000"/>
            <a:headEnd/>
            <a:tailEnd/>
          </a:ln>
        </p:spPr>
        <p:txBody>
          <a:bodyPr wrap="none" anchor="ctr"/>
          <a:lstStyle/>
          <a:p>
            <a:pPr algn="ctr"/>
            <a:r>
              <a:rPr lang="en-US" sz="1600" b="1" dirty="0"/>
              <a:t>A</a:t>
            </a:r>
          </a:p>
        </p:txBody>
      </p:sp>
      <p:sp>
        <p:nvSpPr>
          <p:cNvPr id="99355" name="Rectangle 44"/>
          <p:cNvSpPr>
            <a:spLocks noChangeArrowheads="1"/>
          </p:cNvSpPr>
          <p:nvPr/>
        </p:nvSpPr>
        <p:spPr bwMode="auto">
          <a:xfrm>
            <a:off x="2141538" y="2568575"/>
            <a:ext cx="530225" cy="330200"/>
          </a:xfrm>
          <a:prstGeom prst="rect">
            <a:avLst/>
          </a:prstGeom>
          <a:solidFill>
            <a:schemeClr val="tx2"/>
          </a:solidFill>
          <a:ln w="19050">
            <a:solidFill>
              <a:schemeClr val="tx1"/>
            </a:solidFill>
            <a:miter lim="800000"/>
            <a:headEnd/>
            <a:tailEnd/>
          </a:ln>
        </p:spPr>
        <p:txBody>
          <a:bodyPr wrap="none" anchor="ctr"/>
          <a:lstStyle/>
          <a:p>
            <a:pPr algn="ctr"/>
            <a:r>
              <a:rPr lang="en-US" sz="1600" b="1" dirty="0"/>
              <a:t>B1</a:t>
            </a:r>
          </a:p>
        </p:txBody>
      </p:sp>
      <p:sp>
        <p:nvSpPr>
          <p:cNvPr id="1552429" name="Rectangle 45"/>
          <p:cNvSpPr>
            <a:spLocks noChangeArrowheads="1"/>
          </p:cNvSpPr>
          <p:nvPr/>
        </p:nvSpPr>
        <p:spPr bwMode="auto">
          <a:xfrm>
            <a:off x="2141538" y="2898775"/>
            <a:ext cx="530225" cy="330200"/>
          </a:xfrm>
          <a:prstGeom prst="rect">
            <a:avLst/>
          </a:prstGeom>
          <a:solidFill>
            <a:schemeClr val="bg1"/>
          </a:solidFill>
          <a:ln w="19050">
            <a:solidFill>
              <a:schemeClr val="tx1"/>
            </a:solidFill>
            <a:miter lim="800000"/>
            <a:headEnd/>
            <a:tailEnd/>
          </a:ln>
        </p:spPr>
        <p:txBody>
          <a:bodyPr wrap="none" anchor="ctr"/>
          <a:lstStyle/>
          <a:p>
            <a:pPr algn="ctr"/>
            <a:r>
              <a:rPr lang="en-US" sz="1600" b="1" dirty="0"/>
              <a:t>C</a:t>
            </a:r>
          </a:p>
        </p:txBody>
      </p:sp>
      <p:sp>
        <p:nvSpPr>
          <p:cNvPr id="1552430" name="Text Box 46"/>
          <p:cNvSpPr txBox="1">
            <a:spLocks noChangeArrowheads="1"/>
          </p:cNvSpPr>
          <p:nvPr/>
        </p:nvSpPr>
        <p:spPr bwMode="auto">
          <a:xfrm>
            <a:off x="123825" y="2941638"/>
            <a:ext cx="1697038" cy="369887"/>
          </a:xfrm>
          <a:prstGeom prst="rect">
            <a:avLst/>
          </a:prstGeom>
          <a:noFill/>
          <a:ln w="12700">
            <a:noFill/>
            <a:miter lim="800000"/>
            <a:headEnd/>
            <a:tailEnd/>
          </a:ln>
        </p:spPr>
        <p:txBody>
          <a:bodyPr wrap="none">
            <a:spAutoFit/>
          </a:bodyPr>
          <a:lstStyle/>
          <a:p>
            <a:pPr algn="ctr"/>
            <a:r>
              <a:rPr lang="en-US" b="1" dirty="0">
                <a:solidFill>
                  <a:schemeClr val="hlink"/>
                </a:solidFill>
              </a:rPr>
              <a:t>SnapRestore</a:t>
            </a:r>
            <a:r>
              <a:rPr lang="en-US" sz="1400" b="1" baseline="50000" dirty="0">
                <a:solidFill>
                  <a:schemeClr val="hlink"/>
                </a:solidFill>
                <a:cs typeface="Arial" pitchFamily="34" charset="0"/>
              </a:rPr>
              <a:t>®</a:t>
            </a:r>
          </a:p>
        </p:txBody>
      </p:sp>
      <p:sp>
        <p:nvSpPr>
          <p:cNvPr id="99358" name="Rectangle 47"/>
          <p:cNvSpPr>
            <a:spLocks noChangeArrowheads="1"/>
          </p:cNvSpPr>
          <p:nvPr/>
        </p:nvSpPr>
        <p:spPr bwMode="auto">
          <a:xfrm>
            <a:off x="5254625" y="1397000"/>
            <a:ext cx="3770313" cy="457200"/>
          </a:xfrm>
          <a:prstGeom prst="rect">
            <a:avLst/>
          </a:prstGeom>
          <a:noFill/>
          <a:ln w="9525">
            <a:noFill/>
            <a:miter lim="800000"/>
            <a:headEnd/>
            <a:tailEnd/>
          </a:ln>
        </p:spPr>
        <p:txBody>
          <a:bodyPr>
            <a:spAutoFit/>
          </a:bodyPr>
          <a:lstStyle/>
          <a:p>
            <a:pPr marL="298450" indent="-298450">
              <a:spcBef>
                <a:spcPct val="20000"/>
              </a:spcBef>
            </a:pPr>
            <a:r>
              <a:rPr lang="en-US" sz="2400" dirty="0"/>
              <a:t>Block C2 is corrupted</a:t>
            </a:r>
          </a:p>
        </p:txBody>
      </p:sp>
      <p:sp>
        <p:nvSpPr>
          <p:cNvPr id="94240" name="Rectangle 48"/>
          <p:cNvSpPr>
            <a:spLocks noChangeArrowheads="1"/>
          </p:cNvSpPr>
          <p:nvPr/>
        </p:nvSpPr>
        <p:spPr bwMode="auto">
          <a:xfrm>
            <a:off x="5168900" y="1884363"/>
            <a:ext cx="3975100" cy="830262"/>
          </a:xfrm>
          <a:prstGeom prst="rect">
            <a:avLst/>
          </a:prstGeom>
          <a:noFill/>
          <a:ln w="9525" algn="ctr">
            <a:noFill/>
            <a:miter lim="800000"/>
            <a:headEnd/>
            <a:tailEnd/>
          </a:ln>
        </p:spPr>
        <p:txBody>
          <a:bodyPr>
            <a:spAutoFit/>
          </a:bodyPr>
          <a:lstStyle/>
          <a:p>
            <a:pPr marL="298450" indent="-298450" fontAlgn="auto">
              <a:spcBef>
                <a:spcPct val="20000"/>
              </a:spcBef>
              <a:spcAft>
                <a:spcPts val="0"/>
              </a:spcAft>
              <a:buClr>
                <a:schemeClr val="accent6"/>
              </a:buClr>
              <a:buFont typeface="Wingdings 2" pitchFamily="18" charset="2"/>
              <a:buChar char="¡"/>
              <a:defRPr/>
            </a:pPr>
            <a:r>
              <a:rPr lang="en-US" sz="2400" dirty="0">
                <a:solidFill>
                  <a:srgbClr val="808080"/>
                </a:solidFill>
                <a:latin typeface="+mn-lt"/>
              </a:rPr>
              <a:t>Let users self-restore from .snapshot directory</a:t>
            </a:r>
          </a:p>
        </p:txBody>
      </p:sp>
      <p:sp>
        <p:nvSpPr>
          <p:cNvPr id="99360" name="Text Box 49"/>
          <p:cNvSpPr txBox="1">
            <a:spLocks noChangeArrowheads="1"/>
          </p:cNvSpPr>
          <p:nvPr/>
        </p:nvSpPr>
        <p:spPr bwMode="auto">
          <a:xfrm>
            <a:off x="1704975" y="1349375"/>
            <a:ext cx="1403350" cy="641350"/>
          </a:xfrm>
          <a:prstGeom prst="rect">
            <a:avLst/>
          </a:prstGeom>
          <a:noFill/>
          <a:ln w="12700">
            <a:noFill/>
            <a:miter lim="800000"/>
            <a:headEnd/>
            <a:tailEnd/>
          </a:ln>
        </p:spPr>
        <p:txBody>
          <a:bodyPr wrap="none">
            <a:spAutoFit/>
          </a:bodyPr>
          <a:lstStyle/>
          <a:p>
            <a:pPr algn="ctr"/>
            <a:r>
              <a:rPr lang="en-US" b="1" dirty="0"/>
              <a:t>Blocks in </a:t>
            </a:r>
            <a:br>
              <a:rPr lang="en-US" b="1" dirty="0"/>
            </a:br>
            <a:r>
              <a:rPr lang="en-US" b="1" dirty="0"/>
              <a:t>LUN or File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par>
                                <p:cTn id="8" presetID="1"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1552430"/>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552426"/>
                                        </p:tgtEl>
                                        <p:attrNameLst>
                                          <p:attrName>style.visibility</p:attrName>
                                        </p:attrNameLst>
                                      </p:cBhvr>
                                      <p:to>
                                        <p:strVal val="visible"/>
                                      </p:to>
                                    </p:set>
                                  </p:childTnLst>
                                </p:cTn>
                              </p:par>
                            </p:childTnLst>
                          </p:cTn>
                        </p:par>
                        <p:par>
                          <p:cTn id="16" fill="hold">
                            <p:stCondLst>
                              <p:cond delay="2000"/>
                            </p:stCondLst>
                            <p:childTnLst>
                              <p:par>
                                <p:cTn id="17" presetID="56" presetClass="path" presetSubtype="0" accel="50000" decel="50000" fill="hold" nodeType="afterEffect">
                                  <p:stCondLst>
                                    <p:cond delay="0"/>
                                  </p:stCondLst>
                                  <p:childTnLst>
                                    <p:animMotion origin="layout" path="M -4.16667E-6 4.07407E-6 L 0.09862 -0.30787 " pathEditMode="relative" rAng="0" ptsTypes="AA">
                                      <p:cBhvr>
                                        <p:cTn id="18" dur="2000" fill="hold"/>
                                        <p:tgtEl>
                                          <p:spTgt spid="2"/>
                                        </p:tgtEl>
                                        <p:attrNameLst>
                                          <p:attrName>ppt_x</p:attrName>
                                          <p:attrName>ppt_y</p:attrName>
                                        </p:attrNameLst>
                                      </p:cBhvr>
                                      <p:rCtr x="4900" y="-15400"/>
                                    </p:animMotion>
                                  </p:childTnLst>
                                </p:cTn>
                              </p:par>
                              <p:par>
                                <p:cTn id="19" presetID="1" presetClass="exit" presetSubtype="0" fill="hold" grpId="0" nodeType="withEffect">
                                  <p:stCondLst>
                                    <p:cond delay="0"/>
                                  </p:stCondLst>
                                  <p:childTnLst>
                                    <p:set>
                                      <p:cBhvr>
                                        <p:cTn id="20" dur="1" fill="hold">
                                          <p:stCondLst>
                                            <p:cond delay="0"/>
                                          </p:stCondLst>
                                        </p:cTn>
                                        <p:tgtEl>
                                          <p:spTgt spid="1552421"/>
                                        </p:tgtEl>
                                        <p:attrNameLst>
                                          <p:attrName>style.visibility</p:attrName>
                                        </p:attrNameLst>
                                      </p:cBhvr>
                                      <p:to>
                                        <p:strVal val="hidden"/>
                                      </p:to>
                                    </p:set>
                                  </p:childTnLst>
                                </p:cTn>
                              </p:par>
                            </p:childTnLst>
                          </p:cTn>
                        </p:par>
                        <p:par>
                          <p:cTn id="21" fill="hold">
                            <p:stCondLst>
                              <p:cond delay="4000"/>
                            </p:stCondLst>
                            <p:childTnLst>
                              <p:par>
                                <p:cTn id="22" presetID="1" presetClass="entr" presetSubtype="0" fill="hold" grpId="0" nodeType="afterEffect">
                                  <p:stCondLst>
                                    <p:cond delay="0"/>
                                  </p:stCondLst>
                                  <p:childTnLst>
                                    <p:set>
                                      <p:cBhvr>
                                        <p:cTn id="23" dur="1" fill="hold">
                                          <p:stCondLst>
                                            <p:cond delay="0"/>
                                          </p:stCondLst>
                                        </p:cTn>
                                        <p:tgtEl>
                                          <p:spTgt spid="1552429"/>
                                        </p:tgtEl>
                                        <p:attrNameLst>
                                          <p:attrName>style.visibility</p:attrName>
                                        </p:attrNameLst>
                                      </p:cBhvr>
                                      <p:to>
                                        <p:strVal val="visible"/>
                                      </p:to>
                                    </p:set>
                                  </p:childTnLst>
                                </p:cTn>
                              </p:par>
                            </p:childTnLst>
                          </p:cTn>
                        </p:par>
                        <p:par>
                          <p:cTn id="24" fill="hold">
                            <p:stCondLst>
                              <p:cond delay="4000"/>
                            </p:stCondLst>
                            <p:childTnLst>
                              <p:par>
                                <p:cTn id="25" presetID="22" presetClass="exit" presetSubtype="2" fill="hold" grpId="0" nodeType="afterEffect">
                                  <p:stCondLst>
                                    <p:cond delay="0"/>
                                  </p:stCondLst>
                                  <p:childTnLst>
                                    <p:animEffect transition="out" filter="wipe(right)">
                                      <p:cBhvr>
                                        <p:cTn id="26" dur="500"/>
                                        <p:tgtEl>
                                          <p:spTgt spid="1552424"/>
                                        </p:tgtEl>
                                      </p:cBhvr>
                                    </p:animEffect>
                                    <p:set>
                                      <p:cBhvr>
                                        <p:cTn id="27" dur="1" fill="hold">
                                          <p:stCondLst>
                                            <p:cond delay="499"/>
                                          </p:stCondLst>
                                        </p:cTn>
                                        <p:tgtEl>
                                          <p:spTgt spid="1552424"/>
                                        </p:tgtEl>
                                        <p:attrNameLst>
                                          <p:attrName>style.visibility</p:attrName>
                                        </p:attrNameLst>
                                      </p:cBhvr>
                                      <p:to>
                                        <p:strVal val="hidden"/>
                                      </p:to>
                                    </p:se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1552420"/>
                                        </p:tgtEl>
                                        <p:attrNameLst>
                                          <p:attrName>style.visibility</p:attrName>
                                        </p:attrNameLst>
                                      </p:cBhvr>
                                      <p:to>
                                        <p:strVal val="visible"/>
                                      </p:to>
                                    </p:set>
                                    <p:animEffect transition="in" filter="wipe(left)">
                                      <p:cBhvr>
                                        <p:cTn id="31" dur="500"/>
                                        <p:tgtEl>
                                          <p:spTgt spid="1552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2420" grpId="0" animBg="1"/>
      <p:bldP spid="1552421" grpId="0" animBg="1"/>
      <p:bldP spid="1552424" grpId="0" animBg="1"/>
      <p:bldP spid="1552426" grpId="0"/>
      <p:bldP spid="1552429" grpId="0" animBg="1"/>
      <p:bldP spid="155243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066800" y="104775"/>
            <a:ext cx="7943850" cy="914400"/>
          </a:xfrm>
        </p:spPr>
        <p:txBody>
          <a:bodyPr/>
          <a:lstStyle/>
          <a:p>
            <a:r>
              <a:rPr lang="en-US" dirty="0" smtClean="0"/>
              <a:t>Efficiency is Built-in</a:t>
            </a:r>
          </a:p>
        </p:txBody>
      </p:sp>
      <p:sp>
        <p:nvSpPr>
          <p:cNvPr id="31747" name="Rectangle 3"/>
          <p:cNvSpPr>
            <a:spLocks noGrp="1" noChangeArrowheads="1"/>
          </p:cNvSpPr>
          <p:nvPr>
            <p:ph type="body" sz="half" idx="1"/>
          </p:nvPr>
        </p:nvSpPr>
        <p:spPr>
          <a:xfrm>
            <a:off x="5902325" y="725488"/>
            <a:ext cx="2971800" cy="990600"/>
          </a:xfrm>
          <a:noFill/>
        </p:spPr>
        <p:txBody>
          <a:bodyPr/>
          <a:lstStyle/>
          <a:p>
            <a:pPr marL="0" indent="0">
              <a:lnSpc>
                <a:spcPct val="90000"/>
              </a:lnSpc>
              <a:spcBef>
                <a:spcPct val="0"/>
              </a:spcBef>
              <a:spcAft>
                <a:spcPct val="25000"/>
              </a:spcAft>
              <a:buClr>
                <a:schemeClr val="accent1"/>
              </a:buClr>
              <a:buFont typeface="Webdings" charset="2"/>
              <a:buNone/>
            </a:pPr>
            <a:r>
              <a:rPr lang="en-US" sz="2000" dirty="0" smtClean="0"/>
              <a:t>Snapshot</a:t>
            </a:r>
            <a:r>
              <a:rPr lang="en-US" sz="1400" baseline="50000" dirty="0" smtClean="0"/>
              <a:t>™</a:t>
            </a:r>
            <a:r>
              <a:rPr lang="en-US" sz="2000" dirty="0" smtClean="0"/>
              <a:t> Copies</a:t>
            </a:r>
            <a:br>
              <a:rPr lang="en-US" sz="2000" dirty="0" smtClean="0"/>
            </a:br>
            <a:r>
              <a:rPr lang="en-US" sz="1600" dirty="0" smtClean="0"/>
              <a:t>Point-in-time copies that write only changed blocks. No performance penalty.</a:t>
            </a:r>
          </a:p>
        </p:txBody>
      </p:sp>
      <p:sp>
        <p:nvSpPr>
          <p:cNvPr id="31748" name="Text Box 4"/>
          <p:cNvSpPr txBox="1">
            <a:spLocks noChangeArrowheads="1"/>
          </p:cNvSpPr>
          <p:nvPr/>
        </p:nvSpPr>
        <p:spPr bwMode="auto">
          <a:xfrm>
            <a:off x="5902325" y="1824038"/>
            <a:ext cx="3124200" cy="1679575"/>
          </a:xfrm>
          <a:prstGeom prst="rect">
            <a:avLst/>
          </a:prstGeom>
          <a:noFill/>
          <a:ln w="12700">
            <a:noFill/>
            <a:miter lim="800000"/>
            <a:headEnd/>
            <a:tailEnd/>
          </a:ln>
        </p:spPr>
        <p:txBody>
          <a:bodyPr>
            <a:spAutoFit/>
          </a:bodyPr>
          <a:lstStyle/>
          <a:p>
            <a:pPr>
              <a:spcAft>
                <a:spcPct val="25000"/>
              </a:spcAft>
              <a:buClr>
                <a:schemeClr val="accent1"/>
              </a:buClr>
              <a:buFont typeface="ＭＳ Ｐゴシック" charset="-128"/>
              <a:buNone/>
            </a:pPr>
            <a:r>
              <a:rPr lang="en-US" dirty="0"/>
              <a:t>Virtual Copies (FlexClone</a:t>
            </a:r>
            <a:r>
              <a:rPr lang="en-US" sz="1400" baseline="50000" dirty="0"/>
              <a:t>®</a:t>
            </a:r>
            <a:r>
              <a:rPr lang="en-US" dirty="0"/>
              <a:t>)</a:t>
            </a:r>
            <a:r>
              <a:rPr lang="en-US" sz="2400" dirty="0"/>
              <a:t/>
            </a:r>
            <a:br>
              <a:rPr lang="en-US" sz="2400" dirty="0"/>
            </a:br>
            <a:r>
              <a:rPr lang="en-US" sz="1600" dirty="0"/>
              <a:t>Near-zero space, instant “virtual” copies. Only subsequent changes in cloned </a:t>
            </a:r>
            <a:r>
              <a:rPr lang="en-US" sz="1600" dirty="0" smtClean="0"/>
              <a:t>dataset </a:t>
            </a:r>
            <a:r>
              <a:rPr lang="en-US" sz="1600" dirty="0"/>
              <a:t>get stored.</a:t>
            </a:r>
          </a:p>
        </p:txBody>
      </p:sp>
      <p:sp>
        <p:nvSpPr>
          <p:cNvPr id="31749" name="Text Box 5"/>
          <p:cNvSpPr txBox="1">
            <a:spLocks noChangeArrowheads="1"/>
          </p:cNvSpPr>
          <p:nvPr/>
        </p:nvSpPr>
        <p:spPr bwMode="auto">
          <a:xfrm>
            <a:off x="1565275" y="2936875"/>
            <a:ext cx="3390900" cy="1435100"/>
          </a:xfrm>
          <a:prstGeom prst="rect">
            <a:avLst/>
          </a:prstGeom>
          <a:noFill/>
          <a:ln w="12700">
            <a:noFill/>
            <a:miter lim="800000"/>
            <a:headEnd/>
            <a:tailEnd/>
          </a:ln>
        </p:spPr>
        <p:txBody>
          <a:bodyPr>
            <a:spAutoFit/>
          </a:bodyPr>
          <a:lstStyle/>
          <a:p>
            <a:pPr>
              <a:spcAft>
                <a:spcPct val="25000"/>
              </a:spcAft>
              <a:buClr>
                <a:schemeClr val="accent1"/>
              </a:buClr>
              <a:buFont typeface="ＭＳ Ｐゴシック" charset="-128"/>
              <a:buNone/>
            </a:pPr>
            <a:r>
              <a:rPr lang="en-US" dirty="0"/>
              <a:t>Thin Provisioning </a:t>
            </a:r>
            <a:br>
              <a:rPr lang="en-US" dirty="0"/>
            </a:br>
            <a:r>
              <a:rPr lang="en-US" dirty="0"/>
              <a:t>(FlexVol</a:t>
            </a:r>
            <a:r>
              <a:rPr lang="en-US" sz="1400" baseline="50000" dirty="0"/>
              <a:t>®</a:t>
            </a:r>
            <a:r>
              <a:rPr lang="en-US" dirty="0"/>
              <a:t>)</a:t>
            </a:r>
            <a:br>
              <a:rPr lang="en-US" dirty="0"/>
            </a:br>
            <a:r>
              <a:rPr lang="en-US" sz="1600" dirty="0"/>
              <a:t>Create flexible volumes that appear to be a certain size but are really a much smaller pool.</a:t>
            </a:r>
          </a:p>
        </p:txBody>
      </p:sp>
      <p:sp>
        <p:nvSpPr>
          <p:cNvPr id="31750" name="Text Box 6"/>
          <p:cNvSpPr txBox="1">
            <a:spLocks noChangeArrowheads="1"/>
          </p:cNvSpPr>
          <p:nvPr/>
        </p:nvSpPr>
        <p:spPr bwMode="auto">
          <a:xfrm>
            <a:off x="1565275" y="1325563"/>
            <a:ext cx="3581400" cy="1190625"/>
          </a:xfrm>
          <a:prstGeom prst="rect">
            <a:avLst/>
          </a:prstGeom>
          <a:noFill/>
          <a:ln w="12700">
            <a:noFill/>
            <a:miter lim="800000"/>
            <a:headEnd/>
            <a:tailEnd/>
          </a:ln>
        </p:spPr>
        <p:txBody>
          <a:bodyPr>
            <a:spAutoFit/>
          </a:bodyPr>
          <a:lstStyle/>
          <a:p>
            <a:pPr>
              <a:spcAft>
                <a:spcPct val="25000"/>
              </a:spcAft>
              <a:buClr>
                <a:schemeClr val="accent1"/>
              </a:buClr>
              <a:buFont typeface="ＭＳ Ｐゴシック" charset="-128"/>
              <a:buNone/>
            </a:pPr>
            <a:r>
              <a:rPr lang="en-US" dirty="0"/>
              <a:t>RAID 6 Protection </a:t>
            </a:r>
            <a:br>
              <a:rPr lang="en-US" dirty="0"/>
            </a:br>
            <a:r>
              <a:rPr lang="en-US" dirty="0"/>
              <a:t>(RAID-DP</a:t>
            </a:r>
            <a:r>
              <a:rPr lang="en-US" sz="1400" baseline="50000" dirty="0">
                <a:cs typeface="Arial" charset="0"/>
              </a:rPr>
              <a:t>®</a:t>
            </a:r>
            <a:r>
              <a:rPr lang="en-US" dirty="0">
                <a:cs typeface="Arial" charset="0"/>
              </a:rPr>
              <a:t>)</a:t>
            </a:r>
            <a:r>
              <a:rPr lang="en-US" sz="2800" dirty="0">
                <a:cs typeface="Arial" charset="0"/>
              </a:rPr>
              <a:t/>
            </a:r>
            <a:br>
              <a:rPr lang="en-US" sz="2800" dirty="0">
                <a:cs typeface="Arial" charset="0"/>
              </a:rPr>
            </a:br>
            <a:r>
              <a:rPr lang="en-US" sz="1600" dirty="0">
                <a:cs typeface="Arial" charset="0"/>
              </a:rPr>
              <a:t>Protects against double disk failure with no performance penalty.</a:t>
            </a:r>
          </a:p>
        </p:txBody>
      </p:sp>
      <p:sp>
        <p:nvSpPr>
          <p:cNvPr id="31751" name="Rectangle 7"/>
          <p:cNvSpPr>
            <a:spLocks noChangeArrowheads="1"/>
          </p:cNvSpPr>
          <p:nvPr/>
        </p:nvSpPr>
        <p:spPr bwMode="auto">
          <a:xfrm>
            <a:off x="5902325" y="3586163"/>
            <a:ext cx="2895600" cy="1219200"/>
          </a:xfrm>
          <a:prstGeom prst="rect">
            <a:avLst/>
          </a:prstGeom>
          <a:noFill/>
          <a:ln w="9525">
            <a:noFill/>
            <a:miter lim="800000"/>
            <a:headEnd/>
            <a:tailEnd/>
          </a:ln>
        </p:spPr>
        <p:txBody>
          <a:bodyPr/>
          <a:lstStyle/>
          <a:p>
            <a:pPr eaLnBrk="0" hangingPunct="0">
              <a:spcAft>
                <a:spcPct val="25000"/>
              </a:spcAft>
              <a:buClr>
                <a:schemeClr val="accent1"/>
              </a:buClr>
              <a:buFont typeface="Webdings" charset="2"/>
              <a:buNone/>
            </a:pPr>
            <a:r>
              <a:rPr lang="en-US" dirty="0"/>
              <a:t>Deduplication</a:t>
            </a:r>
            <a:r>
              <a:rPr lang="en-US" sz="2800" dirty="0"/>
              <a:t/>
            </a:r>
            <a:br>
              <a:rPr lang="en-US" sz="2800" dirty="0"/>
            </a:br>
            <a:r>
              <a:rPr lang="en-US" sz="1600" dirty="0"/>
              <a:t>Removes data redundancies in primary and secondary storage.</a:t>
            </a:r>
          </a:p>
        </p:txBody>
      </p:sp>
      <p:grpSp>
        <p:nvGrpSpPr>
          <p:cNvPr id="2" name="Group 8"/>
          <p:cNvGrpSpPr>
            <a:grpSpLocks/>
          </p:cNvGrpSpPr>
          <p:nvPr/>
        </p:nvGrpSpPr>
        <p:grpSpPr bwMode="auto">
          <a:xfrm>
            <a:off x="5194296" y="3660775"/>
            <a:ext cx="596900" cy="1066800"/>
            <a:chOff x="2975" y="1152"/>
            <a:chExt cx="376" cy="672"/>
          </a:xfrm>
        </p:grpSpPr>
        <p:sp>
          <p:nvSpPr>
            <p:cNvPr id="31779" name="AutoShape 9"/>
            <p:cNvSpPr>
              <a:spLocks noChangeArrowheads="1"/>
            </p:cNvSpPr>
            <p:nvPr/>
          </p:nvSpPr>
          <p:spPr bwMode="auto">
            <a:xfrm>
              <a:off x="2975" y="1152"/>
              <a:ext cx="371" cy="672"/>
            </a:xfrm>
            <a:prstGeom prst="can">
              <a:avLst>
                <a:gd name="adj" fmla="val 16176"/>
              </a:avLst>
            </a:prstGeom>
            <a:solidFill>
              <a:schemeClr val="accent1"/>
            </a:solidFill>
            <a:ln w="12700">
              <a:solidFill>
                <a:schemeClr val="bg1"/>
              </a:solidFill>
              <a:round/>
              <a:headEnd/>
              <a:tailEnd/>
            </a:ln>
          </p:spPr>
          <p:txBody>
            <a:bodyPr wrap="none" anchor="ctr"/>
            <a:lstStyle/>
            <a:p>
              <a:endParaRPr lang="en-US" dirty="0"/>
            </a:p>
          </p:txBody>
        </p:sp>
        <p:sp>
          <p:nvSpPr>
            <p:cNvPr id="31780" name="Text Box 10"/>
            <p:cNvSpPr txBox="1">
              <a:spLocks noChangeArrowheads="1"/>
            </p:cNvSpPr>
            <p:nvPr/>
          </p:nvSpPr>
          <p:spPr bwMode="auto">
            <a:xfrm>
              <a:off x="3007" y="1205"/>
              <a:ext cx="344" cy="388"/>
            </a:xfrm>
            <a:prstGeom prst="rect">
              <a:avLst/>
            </a:prstGeom>
            <a:noFill/>
            <a:ln w="12700">
              <a:noFill/>
              <a:miter lim="800000"/>
              <a:headEnd/>
              <a:tailEnd/>
            </a:ln>
          </p:spPr>
          <p:txBody>
            <a:bodyPr wrap="square" lIns="0" rIns="0">
              <a:spAutoFit/>
            </a:bodyPr>
            <a:lstStyle/>
            <a:p>
              <a:pPr>
                <a:lnSpc>
                  <a:spcPct val="80000"/>
                </a:lnSpc>
                <a:buClr>
                  <a:schemeClr val="accent1"/>
                </a:buClr>
                <a:buFont typeface="ＭＳ Ｐゴシック" charset="-128"/>
                <a:buNone/>
              </a:pPr>
              <a:r>
                <a:rPr lang="en-US" sz="1400" dirty="0"/>
                <a:t>Save</a:t>
              </a:r>
              <a:br>
                <a:rPr lang="en-US" sz="1400" dirty="0"/>
              </a:br>
              <a:r>
                <a:rPr lang="en-US" sz="1400" dirty="0"/>
                <a:t>up to</a:t>
              </a:r>
              <a:br>
                <a:rPr lang="en-US" sz="1400" dirty="0"/>
              </a:br>
              <a:r>
                <a:rPr lang="en-US" sz="1400" dirty="0"/>
                <a:t>95%</a:t>
              </a:r>
            </a:p>
          </p:txBody>
        </p:sp>
        <p:sp>
          <p:nvSpPr>
            <p:cNvPr id="31781" name="AutoShape 11"/>
            <p:cNvSpPr>
              <a:spLocks noChangeArrowheads="1"/>
            </p:cNvSpPr>
            <p:nvPr/>
          </p:nvSpPr>
          <p:spPr bwMode="auto">
            <a:xfrm>
              <a:off x="2975" y="1737"/>
              <a:ext cx="371" cy="87"/>
            </a:xfrm>
            <a:prstGeom prst="can">
              <a:avLst>
                <a:gd name="adj" fmla="val 50000"/>
              </a:avLst>
            </a:prstGeom>
            <a:solidFill>
              <a:schemeClr val="tx2"/>
            </a:solidFill>
            <a:ln w="12700">
              <a:solidFill>
                <a:schemeClr val="bg1"/>
              </a:solidFill>
              <a:round/>
              <a:headEnd/>
              <a:tailEnd/>
            </a:ln>
          </p:spPr>
          <p:txBody>
            <a:bodyPr wrap="none" anchor="ctr"/>
            <a:lstStyle/>
            <a:p>
              <a:endParaRPr lang="en-US" dirty="0"/>
            </a:p>
          </p:txBody>
        </p:sp>
      </p:grpSp>
      <p:grpSp>
        <p:nvGrpSpPr>
          <p:cNvPr id="3" name="Group 12"/>
          <p:cNvGrpSpPr>
            <a:grpSpLocks/>
          </p:cNvGrpSpPr>
          <p:nvPr/>
        </p:nvGrpSpPr>
        <p:grpSpPr bwMode="auto">
          <a:xfrm>
            <a:off x="869954" y="1295400"/>
            <a:ext cx="654050" cy="1158875"/>
            <a:chOff x="2964" y="2045"/>
            <a:chExt cx="412" cy="730"/>
          </a:xfrm>
        </p:grpSpPr>
        <p:sp>
          <p:nvSpPr>
            <p:cNvPr id="31776" name="AutoShape 13"/>
            <p:cNvSpPr>
              <a:spLocks noChangeArrowheads="1"/>
            </p:cNvSpPr>
            <p:nvPr/>
          </p:nvSpPr>
          <p:spPr bwMode="auto">
            <a:xfrm>
              <a:off x="2964" y="2103"/>
              <a:ext cx="371" cy="672"/>
            </a:xfrm>
            <a:prstGeom prst="can">
              <a:avLst>
                <a:gd name="adj" fmla="val 16176"/>
              </a:avLst>
            </a:prstGeom>
            <a:solidFill>
              <a:schemeClr val="accent1"/>
            </a:solidFill>
            <a:ln w="12700">
              <a:solidFill>
                <a:schemeClr val="bg1"/>
              </a:solidFill>
              <a:round/>
              <a:headEnd/>
              <a:tailEnd/>
            </a:ln>
          </p:spPr>
          <p:txBody>
            <a:bodyPr wrap="none" anchor="ctr"/>
            <a:lstStyle/>
            <a:p>
              <a:endParaRPr lang="en-US" dirty="0"/>
            </a:p>
          </p:txBody>
        </p:sp>
        <p:sp>
          <p:nvSpPr>
            <p:cNvPr id="31777" name="AutoShape 14"/>
            <p:cNvSpPr>
              <a:spLocks noChangeArrowheads="1"/>
            </p:cNvSpPr>
            <p:nvPr/>
          </p:nvSpPr>
          <p:spPr bwMode="auto">
            <a:xfrm>
              <a:off x="2964" y="2381"/>
              <a:ext cx="371" cy="394"/>
            </a:xfrm>
            <a:prstGeom prst="can">
              <a:avLst>
                <a:gd name="adj" fmla="val 24769"/>
              </a:avLst>
            </a:prstGeom>
            <a:solidFill>
              <a:schemeClr val="tx2"/>
            </a:solidFill>
            <a:ln w="12700">
              <a:solidFill>
                <a:schemeClr val="bg1"/>
              </a:solidFill>
              <a:round/>
              <a:headEnd/>
              <a:tailEnd/>
            </a:ln>
          </p:spPr>
          <p:txBody>
            <a:bodyPr wrap="none" anchor="ctr"/>
            <a:lstStyle/>
            <a:p>
              <a:endParaRPr lang="en-US" dirty="0"/>
            </a:p>
          </p:txBody>
        </p:sp>
        <p:sp>
          <p:nvSpPr>
            <p:cNvPr id="31778" name="Text Box 15"/>
            <p:cNvSpPr txBox="1">
              <a:spLocks noChangeArrowheads="1"/>
            </p:cNvSpPr>
            <p:nvPr/>
          </p:nvSpPr>
          <p:spPr bwMode="auto">
            <a:xfrm>
              <a:off x="3007" y="2045"/>
              <a:ext cx="369" cy="384"/>
            </a:xfrm>
            <a:prstGeom prst="rect">
              <a:avLst/>
            </a:prstGeom>
            <a:noFill/>
            <a:ln w="12700">
              <a:noFill/>
              <a:miter lim="800000"/>
              <a:headEnd/>
              <a:tailEnd/>
            </a:ln>
          </p:spPr>
          <p:txBody>
            <a:bodyPr wrap="square" lIns="0" rIns="0">
              <a:spAutoFit/>
            </a:bodyPr>
            <a:lstStyle/>
            <a:p>
              <a:pPr>
                <a:lnSpc>
                  <a:spcPct val="80000"/>
                </a:lnSpc>
                <a:buClr>
                  <a:schemeClr val="accent1"/>
                </a:buClr>
                <a:buFont typeface="ＭＳ Ｐゴシック" charset="-128"/>
                <a:buNone/>
              </a:pPr>
              <a:r>
                <a:rPr lang="en-US" sz="1400" dirty="0"/>
                <a:t>Save</a:t>
              </a:r>
              <a:br>
                <a:rPr lang="en-US" sz="1400" dirty="0"/>
              </a:br>
              <a:r>
                <a:rPr lang="en-US" sz="1400" dirty="0"/>
                <a:t>up to</a:t>
              </a:r>
              <a:br>
                <a:rPr lang="en-US" sz="1400" dirty="0"/>
              </a:br>
              <a:r>
                <a:rPr lang="en-US" sz="1400" dirty="0"/>
                <a:t>46%</a:t>
              </a:r>
            </a:p>
          </p:txBody>
        </p:sp>
      </p:grpSp>
      <p:grpSp>
        <p:nvGrpSpPr>
          <p:cNvPr id="4" name="Group 16"/>
          <p:cNvGrpSpPr>
            <a:grpSpLocks/>
          </p:cNvGrpSpPr>
          <p:nvPr/>
        </p:nvGrpSpPr>
        <p:grpSpPr bwMode="auto">
          <a:xfrm>
            <a:off x="869957" y="3048000"/>
            <a:ext cx="588963" cy="1139825"/>
            <a:chOff x="2964" y="3021"/>
            <a:chExt cx="371" cy="718"/>
          </a:xfrm>
        </p:grpSpPr>
        <p:sp>
          <p:nvSpPr>
            <p:cNvPr id="31773" name="AutoShape 17"/>
            <p:cNvSpPr>
              <a:spLocks noChangeArrowheads="1"/>
            </p:cNvSpPr>
            <p:nvPr/>
          </p:nvSpPr>
          <p:spPr bwMode="auto">
            <a:xfrm>
              <a:off x="2964" y="3067"/>
              <a:ext cx="371" cy="672"/>
            </a:xfrm>
            <a:prstGeom prst="can">
              <a:avLst>
                <a:gd name="adj" fmla="val 16176"/>
              </a:avLst>
            </a:prstGeom>
            <a:solidFill>
              <a:schemeClr val="accent1"/>
            </a:solidFill>
            <a:ln w="12700">
              <a:solidFill>
                <a:schemeClr val="bg1"/>
              </a:solidFill>
              <a:round/>
              <a:headEnd/>
              <a:tailEnd/>
            </a:ln>
          </p:spPr>
          <p:txBody>
            <a:bodyPr wrap="none" anchor="ctr"/>
            <a:lstStyle/>
            <a:p>
              <a:endParaRPr lang="en-US" dirty="0"/>
            </a:p>
          </p:txBody>
        </p:sp>
        <p:sp>
          <p:nvSpPr>
            <p:cNvPr id="31774" name="AutoShape 18"/>
            <p:cNvSpPr>
              <a:spLocks noChangeArrowheads="1"/>
            </p:cNvSpPr>
            <p:nvPr/>
          </p:nvSpPr>
          <p:spPr bwMode="auto">
            <a:xfrm>
              <a:off x="2964" y="3261"/>
              <a:ext cx="371" cy="478"/>
            </a:xfrm>
            <a:prstGeom prst="can">
              <a:avLst>
                <a:gd name="adj" fmla="val 29750"/>
              </a:avLst>
            </a:prstGeom>
            <a:solidFill>
              <a:schemeClr val="tx2"/>
            </a:solidFill>
            <a:ln w="12700">
              <a:solidFill>
                <a:schemeClr val="bg1"/>
              </a:solidFill>
              <a:round/>
              <a:headEnd/>
              <a:tailEnd/>
            </a:ln>
          </p:spPr>
          <p:txBody>
            <a:bodyPr wrap="none" anchor="ctr"/>
            <a:lstStyle/>
            <a:p>
              <a:endParaRPr lang="en-US" dirty="0"/>
            </a:p>
          </p:txBody>
        </p:sp>
        <p:sp>
          <p:nvSpPr>
            <p:cNvPr id="31775" name="Text Box 19"/>
            <p:cNvSpPr txBox="1">
              <a:spLocks noChangeArrowheads="1"/>
            </p:cNvSpPr>
            <p:nvPr/>
          </p:nvSpPr>
          <p:spPr bwMode="auto">
            <a:xfrm>
              <a:off x="3007" y="3021"/>
              <a:ext cx="321" cy="384"/>
            </a:xfrm>
            <a:prstGeom prst="rect">
              <a:avLst/>
            </a:prstGeom>
            <a:noFill/>
            <a:ln w="12700">
              <a:noFill/>
              <a:miter lim="800000"/>
              <a:headEnd/>
              <a:tailEnd/>
            </a:ln>
          </p:spPr>
          <p:txBody>
            <a:bodyPr wrap="square" lIns="0" rIns="0">
              <a:spAutoFit/>
            </a:bodyPr>
            <a:lstStyle/>
            <a:p>
              <a:pPr>
                <a:lnSpc>
                  <a:spcPct val="80000"/>
                </a:lnSpc>
                <a:buClr>
                  <a:schemeClr val="accent1"/>
                </a:buClr>
                <a:buFont typeface="ＭＳ Ｐゴシック" charset="-128"/>
                <a:buNone/>
              </a:pPr>
              <a:r>
                <a:rPr lang="en-US" sz="1400" dirty="0"/>
                <a:t>Save</a:t>
              </a:r>
              <a:br>
                <a:rPr lang="en-US" sz="1400" dirty="0"/>
              </a:br>
              <a:r>
                <a:rPr lang="en-US" sz="1400" dirty="0"/>
                <a:t>up to</a:t>
              </a:r>
              <a:br>
                <a:rPr lang="en-US" sz="1400" dirty="0"/>
              </a:br>
              <a:r>
                <a:rPr lang="en-US" sz="1400" dirty="0"/>
                <a:t>33%</a:t>
              </a:r>
            </a:p>
          </p:txBody>
        </p:sp>
      </p:grpSp>
      <p:grpSp>
        <p:nvGrpSpPr>
          <p:cNvPr id="5" name="Group 20"/>
          <p:cNvGrpSpPr>
            <a:grpSpLocks/>
          </p:cNvGrpSpPr>
          <p:nvPr/>
        </p:nvGrpSpPr>
        <p:grpSpPr bwMode="auto">
          <a:xfrm>
            <a:off x="5181601" y="687388"/>
            <a:ext cx="588963" cy="1066800"/>
            <a:chOff x="303" y="1152"/>
            <a:chExt cx="371" cy="672"/>
          </a:xfrm>
        </p:grpSpPr>
        <p:sp>
          <p:nvSpPr>
            <p:cNvPr id="31770" name="AutoShape 21"/>
            <p:cNvSpPr>
              <a:spLocks noChangeArrowheads="1"/>
            </p:cNvSpPr>
            <p:nvPr/>
          </p:nvSpPr>
          <p:spPr bwMode="auto">
            <a:xfrm>
              <a:off x="303" y="1152"/>
              <a:ext cx="371" cy="672"/>
            </a:xfrm>
            <a:prstGeom prst="can">
              <a:avLst>
                <a:gd name="adj" fmla="val 16176"/>
              </a:avLst>
            </a:prstGeom>
            <a:solidFill>
              <a:schemeClr val="accent1"/>
            </a:solidFill>
            <a:ln w="12700">
              <a:solidFill>
                <a:schemeClr val="bg1"/>
              </a:solidFill>
              <a:round/>
              <a:headEnd/>
              <a:tailEnd/>
            </a:ln>
          </p:spPr>
          <p:txBody>
            <a:bodyPr wrap="none" anchor="ctr"/>
            <a:lstStyle/>
            <a:p>
              <a:endParaRPr lang="en-US" dirty="0"/>
            </a:p>
          </p:txBody>
        </p:sp>
        <p:sp>
          <p:nvSpPr>
            <p:cNvPr id="31771" name="AutoShape 22"/>
            <p:cNvSpPr>
              <a:spLocks noChangeArrowheads="1"/>
            </p:cNvSpPr>
            <p:nvPr/>
          </p:nvSpPr>
          <p:spPr bwMode="auto">
            <a:xfrm>
              <a:off x="303" y="1641"/>
              <a:ext cx="371" cy="183"/>
            </a:xfrm>
            <a:prstGeom prst="can">
              <a:avLst>
                <a:gd name="adj" fmla="val 50000"/>
              </a:avLst>
            </a:prstGeom>
            <a:solidFill>
              <a:schemeClr val="tx2"/>
            </a:solidFill>
            <a:ln w="12700">
              <a:solidFill>
                <a:schemeClr val="bg1"/>
              </a:solidFill>
              <a:round/>
              <a:headEnd/>
              <a:tailEnd/>
            </a:ln>
          </p:spPr>
          <p:txBody>
            <a:bodyPr wrap="none" anchor="ctr"/>
            <a:lstStyle/>
            <a:p>
              <a:endParaRPr lang="en-US" dirty="0"/>
            </a:p>
          </p:txBody>
        </p:sp>
        <p:sp>
          <p:nvSpPr>
            <p:cNvPr id="31772" name="Text Box 23"/>
            <p:cNvSpPr txBox="1">
              <a:spLocks noChangeArrowheads="1"/>
            </p:cNvSpPr>
            <p:nvPr/>
          </p:nvSpPr>
          <p:spPr bwMode="auto">
            <a:xfrm>
              <a:off x="318" y="1205"/>
              <a:ext cx="321" cy="384"/>
            </a:xfrm>
            <a:prstGeom prst="rect">
              <a:avLst/>
            </a:prstGeom>
            <a:noFill/>
            <a:ln w="12700">
              <a:noFill/>
              <a:miter lim="800000"/>
              <a:headEnd/>
              <a:tailEnd/>
            </a:ln>
          </p:spPr>
          <p:txBody>
            <a:bodyPr wrap="square" lIns="0" rIns="0">
              <a:spAutoFit/>
            </a:bodyPr>
            <a:lstStyle/>
            <a:p>
              <a:pPr>
                <a:lnSpc>
                  <a:spcPct val="80000"/>
                </a:lnSpc>
                <a:buClr>
                  <a:schemeClr val="accent1"/>
                </a:buClr>
                <a:buFont typeface="ＭＳ Ｐゴシック" charset="-128"/>
                <a:buNone/>
              </a:pPr>
              <a:r>
                <a:rPr lang="en-US" sz="1400" dirty="0"/>
                <a:t>Save</a:t>
              </a:r>
              <a:br>
                <a:rPr lang="en-US" sz="1400" dirty="0"/>
              </a:br>
              <a:r>
                <a:rPr lang="en-US" sz="1400" dirty="0"/>
                <a:t>over</a:t>
              </a:r>
              <a:br>
                <a:rPr lang="en-US" sz="1400" dirty="0"/>
              </a:br>
              <a:r>
                <a:rPr lang="en-US" sz="1400" dirty="0"/>
                <a:t>80%</a:t>
              </a:r>
            </a:p>
          </p:txBody>
        </p:sp>
      </p:grpSp>
      <p:grpSp>
        <p:nvGrpSpPr>
          <p:cNvPr id="6" name="Group 24"/>
          <p:cNvGrpSpPr>
            <a:grpSpLocks/>
          </p:cNvGrpSpPr>
          <p:nvPr/>
        </p:nvGrpSpPr>
        <p:grpSpPr bwMode="auto">
          <a:xfrm>
            <a:off x="5181601" y="2130425"/>
            <a:ext cx="609601" cy="1066800"/>
            <a:chOff x="303" y="2875"/>
            <a:chExt cx="384" cy="672"/>
          </a:xfrm>
        </p:grpSpPr>
        <p:sp>
          <p:nvSpPr>
            <p:cNvPr id="31767" name="AutoShape 25"/>
            <p:cNvSpPr>
              <a:spLocks noChangeArrowheads="1"/>
            </p:cNvSpPr>
            <p:nvPr/>
          </p:nvSpPr>
          <p:spPr bwMode="auto">
            <a:xfrm>
              <a:off x="303" y="2875"/>
              <a:ext cx="371" cy="672"/>
            </a:xfrm>
            <a:prstGeom prst="can">
              <a:avLst>
                <a:gd name="adj" fmla="val 16176"/>
              </a:avLst>
            </a:prstGeom>
            <a:solidFill>
              <a:schemeClr val="accent1"/>
            </a:solidFill>
            <a:ln w="12700">
              <a:solidFill>
                <a:schemeClr val="bg1"/>
              </a:solidFill>
              <a:round/>
              <a:headEnd/>
              <a:tailEnd/>
            </a:ln>
          </p:spPr>
          <p:txBody>
            <a:bodyPr wrap="none" anchor="ctr"/>
            <a:lstStyle/>
            <a:p>
              <a:endParaRPr lang="en-US" dirty="0"/>
            </a:p>
          </p:txBody>
        </p:sp>
        <p:sp>
          <p:nvSpPr>
            <p:cNvPr id="31768" name="AutoShape 26"/>
            <p:cNvSpPr>
              <a:spLocks noChangeArrowheads="1"/>
            </p:cNvSpPr>
            <p:nvPr/>
          </p:nvSpPr>
          <p:spPr bwMode="auto">
            <a:xfrm>
              <a:off x="303" y="3364"/>
              <a:ext cx="371" cy="183"/>
            </a:xfrm>
            <a:prstGeom prst="can">
              <a:avLst>
                <a:gd name="adj" fmla="val 50000"/>
              </a:avLst>
            </a:prstGeom>
            <a:solidFill>
              <a:schemeClr val="tx2"/>
            </a:solidFill>
            <a:ln w="12700">
              <a:solidFill>
                <a:schemeClr val="bg1"/>
              </a:solidFill>
              <a:round/>
              <a:headEnd/>
              <a:tailEnd/>
            </a:ln>
          </p:spPr>
          <p:txBody>
            <a:bodyPr wrap="none" anchor="ctr"/>
            <a:lstStyle/>
            <a:p>
              <a:endParaRPr lang="en-US" dirty="0"/>
            </a:p>
          </p:txBody>
        </p:sp>
        <p:sp>
          <p:nvSpPr>
            <p:cNvPr id="31769" name="Text Box 27"/>
            <p:cNvSpPr txBox="1">
              <a:spLocks noChangeArrowheads="1"/>
            </p:cNvSpPr>
            <p:nvPr/>
          </p:nvSpPr>
          <p:spPr bwMode="auto">
            <a:xfrm>
              <a:off x="366" y="2928"/>
              <a:ext cx="321" cy="384"/>
            </a:xfrm>
            <a:prstGeom prst="rect">
              <a:avLst/>
            </a:prstGeom>
            <a:noFill/>
            <a:ln w="12700">
              <a:noFill/>
              <a:miter lim="800000"/>
              <a:headEnd/>
              <a:tailEnd/>
            </a:ln>
          </p:spPr>
          <p:txBody>
            <a:bodyPr wrap="square" lIns="0" rIns="0">
              <a:spAutoFit/>
            </a:bodyPr>
            <a:lstStyle/>
            <a:p>
              <a:pPr>
                <a:lnSpc>
                  <a:spcPct val="80000"/>
                </a:lnSpc>
                <a:buClr>
                  <a:schemeClr val="accent1"/>
                </a:buClr>
                <a:buFont typeface="ＭＳ Ｐゴシック" charset="-128"/>
                <a:buNone/>
              </a:pPr>
              <a:r>
                <a:rPr lang="en-US" sz="1400" dirty="0"/>
                <a:t>Save</a:t>
              </a:r>
              <a:br>
                <a:rPr lang="en-US" sz="1400" dirty="0"/>
              </a:br>
              <a:r>
                <a:rPr lang="en-US" sz="1400" dirty="0"/>
                <a:t>over</a:t>
              </a:r>
              <a:br>
                <a:rPr lang="en-US" sz="1400" dirty="0"/>
              </a:br>
              <a:r>
                <a:rPr lang="en-US" sz="1400" dirty="0"/>
                <a:t>80%</a:t>
              </a:r>
            </a:p>
          </p:txBody>
        </p:sp>
      </p:grpSp>
      <p:sp>
        <p:nvSpPr>
          <p:cNvPr id="31757" name="Text Box 29"/>
          <p:cNvSpPr txBox="1">
            <a:spLocks noChangeArrowheads="1"/>
          </p:cNvSpPr>
          <p:nvPr/>
        </p:nvSpPr>
        <p:spPr bwMode="auto">
          <a:xfrm>
            <a:off x="1565275" y="4684713"/>
            <a:ext cx="3390900" cy="1754326"/>
          </a:xfrm>
          <a:prstGeom prst="rect">
            <a:avLst/>
          </a:prstGeom>
          <a:noFill/>
          <a:ln w="12700">
            <a:noFill/>
            <a:miter lim="800000"/>
            <a:headEnd/>
            <a:tailEnd/>
          </a:ln>
        </p:spPr>
        <p:txBody>
          <a:bodyPr>
            <a:spAutoFit/>
          </a:bodyPr>
          <a:lstStyle/>
          <a:p>
            <a:pPr>
              <a:spcAft>
                <a:spcPct val="25000"/>
              </a:spcAft>
              <a:buClr>
                <a:schemeClr val="accent1"/>
              </a:buClr>
              <a:buFont typeface="ＭＳ Ｐゴシック" charset="-128"/>
              <a:buNone/>
            </a:pPr>
            <a:r>
              <a:rPr lang="en-US" dirty="0"/>
              <a:t>Thin Replication </a:t>
            </a:r>
            <a:br>
              <a:rPr lang="en-US" dirty="0"/>
            </a:br>
            <a:r>
              <a:rPr lang="en-US" dirty="0"/>
              <a:t>(</a:t>
            </a:r>
            <a:r>
              <a:rPr lang="en-US" dirty="0" smtClean="0"/>
              <a:t>SnapVault</a:t>
            </a:r>
            <a:r>
              <a:rPr lang="en-US" sz="1400" baseline="50000" dirty="0" smtClean="0"/>
              <a:t>®</a:t>
            </a:r>
            <a:r>
              <a:rPr lang="en-US" dirty="0"/>
              <a:t> </a:t>
            </a:r>
            <a:r>
              <a:rPr lang="en-US" dirty="0" smtClean="0"/>
              <a:t>and SnapMirror</a:t>
            </a:r>
            <a:r>
              <a:rPr lang="en-US" sz="1400" baseline="50000" dirty="0"/>
              <a:t>®</a:t>
            </a:r>
            <a:r>
              <a:rPr lang="en-US" dirty="0"/>
              <a:t>)</a:t>
            </a:r>
            <a:br>
              <a:rPr lang="en-US" dirty="0"/>
            </a:br>
            <a:r>
              <a:rPr lang="en-US" sz="1600" dirty="0"/>
              <a:t>Make data copies for disaster recovery and backup using a minimal amount of space.</a:t>
            </a:r>
          </a:p>
        </p:txBody>
      </p:sp>
      <p:grpSp>
        <p:nvGrpSpPr>
          <p:cNvPr id="7" name="Group 34"/>
          <p:cNvGrpSpPr>
            <a:grpSpLocks/>
          </p:cNvGrpSpPr>
          <p:nvPr/>
        </p:nvGrpSpPr>
        <p:grpSpPr bwMode="auto">
          <a:xfrm>
            <a:off x="887413" y="4867275"/>
            <a:ext cx="636587" cy="1066800"/>
            <a:chOff x="2975" y="1152"/>
            <a:chExt cx="401" cy="672"/>
          </a:xfrm>
        </p:grpSpPr>
        <p:sp>
          <p:nvSpPr>
            <p:cNvPr id="31764" name="AutoShape 35"/>
            <p:cNvSpPr>
              <a:spLocks noChangeArrowheads="1"/>
            </p:cNvSpPr>
            <p:nvPr/>
          </p:nvSpPr>
          <p:spPr bwMode="auto">
            <a:xfrm>
              <a:off x="2975" y="1152"/>
              <a:ext cx="371" cy="672"/>
            </a:xfrm>
            <a:prstGeom prst="can">
              <a:avLst>
                <a:gd name="adj" fmla="val 16176"/>
              </a:avLst>
            </a:prstGeom>
            <a:solidFill>
              <a:schemeClr val="accent1"/>
            </a:solidFill>
            <a:ln w="12700">
              <a:solidFill>
                <a:schemeClr val="bg1"/>
              </a:solidFill>
              <a:round/>
              <a:headEnd/>
              <a:tailEnd/>
            </a:ln>
          </p:spPr>
          <p:txBody>
            <a:bodyPr wrap="none" anchor="ctr"/>
            <a:lstStyle/>
            <a:p>
              <a:endParaRPr lang="en-US" dirty="0"/>
            </a:p>
          </p:txBody>
        </p:sp>
        <p:sp>
          <p:nvSpPr>
            <p:cNvPr id="31765" name="Text Box 36"/>
            <p:cNvSpPr txBox="1">
              <a:spLocks noChangeArrowheads="1"/>
            </p:cNvSpPr>
            <p:nvPr/>
          </p:nvSpPr>
          <p:spPr bwMode="auto">
            <a:xfrm>
              <a:off x="3007" y="1205"/>
              <a:ext cx="369" cy="384"/>
            </a:xfrm>
            <a:prstGeom prst="rect">
              <a:avLst/>
            </a:prstGeom>
            <a:noFill/>
            <a:ln w="12700">
              <a:noFill/>
              <a:miter lim="800000"/>
              <a:headEnd/>
              <a:tailEnd/>
            </a:ln>
          </p:spPr>
          <p:txBody>
            <a:bodyPr wrap="square" lIns="0" rIns="0">
              <a:spAutoFit/>
            </a:bodyPr>
            <a:lstStyle/>
            <a:p>
              <a:pPr>
                <a:lnSpc>
                  <a:spcPct val="80000"/>
                </a:lnSpc>
                <a:buClr>
                  <a:schemeClr val="accent1"/>
                </a:buClr>
                <a:buFont typeface="ＭＳ Ｐゴシック" charset="-128"/>
                <a:buNone/>
              </a:pPr>
              <a:r>
                <a:rPr lang="en-US" sz="1400" dirty="0"/>
                <a:t>Save</a:t>
              </a:r>
              <a:br>
                <a:rPr lang="en-US" sz="1400" dirty="0"/>
              </a:br>
              <a:r>
                <a:rPr lang="en-US" sz="1400" dirty="0"/>
                <a:t>up to</a:t>
              </a:r>
              <a:br>
                <a:rPr lang="en-US" sz="1400" dirty="0"/>
              </a:br>
              <a:r>
                <a:rPr lang="en-US" sz="1400" dirty="0"/>
                <a:t>95%</a:t>
              </a:r>
            </a:p>
          </p:txBody>
        </p:sp>
        <p:sp>
          <p:nvSpPr>
            <p:cNvPr id="31766" name="AutoShape 37"/>
            <p:cNvSpPr>
              <a:spLocks noChangeArrowheads="1"/>
            </p:cNvSpPr>
            <p:nvPr/>
          </p:nvSpPr>
          <p:spPr bwMode="auto">
            <a:xfrm>
              <a:off x="2975" y="1737"/>
              <a:ext cx="371" cy="87"/>
            </a:xfrm>
            <a:prstGeom prst="can">
              <a:avLst>
                <a:gd name="adj" fmla="val 50000"/>
              </a:avLst>
            </a:prstGeom>
            <a:solidFill>
              <a:schemeClr val="tx2"/>
            </a:solidFill>
            <a:ln w="12700">
              <a:solidFill>
                <a:schemeClr val="bg1"/>
              </a:solidFill>
              <a:round/>
              <a:headEnd/>
              <a:tailEnd/>
            </a:ln>
          </p:spPr>
          <p:txBody>
            <a:bodyPr wrap="none" anchor="ctr"/>
            <a:lstStyle/>
            <a:p>
              <a:endParaRPr lang="en-US" dirty="0"/>
            </a:p>
          </p:txBody>
        </p:sp>
      </p:grpSp>
      <p:sp>
        <p:nvSpPr>
          <p:cNvPr id="31759" name="Rectangle 7"/>
          <p:cNvSpPr>
            <a:spLocks noChangeArrowheads="1"/>
          </p:cNvSpPr>
          <p:nvPr/>
        </p:nvSpPr>
        <p:spPr bwMode="auto">
          <a:xfrm>
            <a:off x="5930900" y="5068888"/>
            <a:ext cx="2895600" cy="1219200"/>
          </a:xfrm>
          <a:prstGeom prst="rect">
            <a:avLst/>
          </a:prstGeom>
          <a:noFill/>
          <a:ln w="9525">
            <a:noFill/>
            <a:miter lim="800000"/>
            <a:headEnd/>
            <a:tailEnd/>
          </a:ln>
        </p:spPr>
        <p:txBody>
          <a:bodyPr/>
          <a:lstStyle/>
          <a:p>
            <a:pPr eaLnBrk="0" hangingPunct="0">
              <a:spcAft>
                <a:spcPct val="25000"/>
              </a:spcAft>
              <a:buClr>
                <a:schemeClr val="accent1"/>
              </a:buClr>
              <a:buFont typeface="Webdings" charset="2"/>
              <a:buNone/>
            </a:pPr>
            <a:r>
              <a:rPr lang="en-US" dirty="0"/>
              <a:t>Data Compression</a:t>
            </a:r>
            <a:r>
              <a:rPr lang="en-US" sz="2800" dirty="0"/>
              <a:t/>
            </a:r>
            <a:br>
              <a:rPr lang="en-US" sz="2800" dirty="0"/>
            </a:br>
            <a:r>
              <a:rPr lang="en-US" sz="1600" dirty="0" smtClean="0"/>
              <a:t>Removes redundant data patterns in </a:t>
            </a:r>
            <a:r>
              <a:rPr lang="en-US" sz="1600" dirty="0"/>
              <a:t>primary and secondary storage.</a:t>
            </a:r>
          </a:p>
        </p:txBody>
      </p:sp>
      <p:grpSp>
        <p:nvGrpSpPr>
          <p:cNvPr id="8" name="Group 8"/>
          <p:cNvGrpSpPr>
            <a:grpSpLocks/>
          </p:cNvGrpSpPr>
          <p:nvPr/>
        </p:nvGrpSpPr>
        <p:grpSpPr bwMode="auto">
          <a:xfrm>
            <a:off x="5222876" y="5143500"/>
            <a:ext cx="588963" cy="1066800"/>
            <a:chOff x="2975" y="1152"/>
            <a:chExt cx="371" cy="672"/>
          </a:xfrm>
        </p:grpSpPr>
        <p:sp>
          <p:nvSpPr>
            <p:cNvPr id="31761" name="AutoShape 9"/>
            <p:cNvSpPr>
              <a:spLocks noChangeArrowheads="1"/>
            </p:cNvSpPr>
            <p:nvPr/>
          </p:nvSpPr>
          <p:spPr bwMode="auto">
            <a:xfrm>
              <a:off x="2975" y="1152"/>
              <a:ext cx="371" cy="672"/>
            </a:xfrm>
            <a:prstGeom prst="can">
              <a:avLst>
                <a:gd name="adj" fmla="val 16176"/>
              </a:avLst>
            </a:prstGeom>
            <a:solidFill>
              <a:schemeClr val="accent1"/>
            </a:solidFill>
            <a:ln w="12700">
              <a:solidFill>
                <a:schemeClr val="bg1"/>
              </a:solidFill>
              <a:round/>
              <a:headEnd/>
              <a:tailEnd/>
            </a:ln>
          </p:spPr>
          <p:txBody>
            <a:bodyPr wrap="none" anchor="ctr"/>
            <a:lstStyle/>
            <a:p>
              <a:endParaRPr lang="en-US" dirty="0"/>
            </a:p>
          </p:txBody>
        </p:sp>
        <p:sp>
          <p:nvSpPr>
            <p:cNvPr id="31762" name="Text Box 10"/>
            <p:cNvSpPr txBox="1">
              <a:spLocks noChangeArrowheads="1"/>
            </p:cNvSpPr>
            <p:nvPr/>
          </p:nvSpPr>
          <p:spPr bwMode="auto">
            <a:xfrm>
              <a:off x="3007" y="1205"/>
              <a:ext cx="326" cy="388"/>
            </a:xfrm>
            <a:prstGeom prst="rect">
              <a:avLst/>
            </a:prstGeom>
            <a:noFill/>
            <a:ln w="12700">
              <a:noFill/>
              <a:miter lim="800000"/>
              <a:headEnd/>
              <a:tailEnd/>
            </a:ln>
          </p:spPr>
          <p:txBody>
            <a:bodyPr wrap="square" lIns="0" rIns="0">
              <a:spAutoFit/>
            </a:bodyPr>
            <a:lstStyle/>
            <a:p>
              <a:pPr>
                <a:lnSpc>
                  <a:spcPct val="80000"/>
                </a:lnSpc>
                <a:buClr>
                  <a:schemeClr val="accent1"/>
                </a:buClr>
                <a:buFont typeface="ＭＳ Ｐゴシック" charset="-128"/>
                <a:buNone/>
              </a:pPr>
              <a:r>
                <a:rPr lang="en-US" sz="1400" dirty="0"/>
                <a:t>Save</a:t>
              </a:r>
              <a:br>
                <a:rPr lang="en-US" sz="1400" dirty="0"/>
              </a:br>
              <a:r>
                <a:rPr lang="en-US" sz="1400" dirty="0"/>
                <a:t>up to</a:t>
              </a:r>
              <a:br>
                <a:rPr lang="en-US" sz="1400" dirty="0"/>
              </a:br>
              <a:r>
                <a:rPr lang="en-US" sz="1400" dirty="0" smtClean="0"/>
                <a:t>87%</a:t>
              </a:r>
              <a:endParaRPr lang="en-US" sz="1400" dirty="0"/>
            </a:p>
          </p:txBody>
        </p:sp>
        <p:sp>
          <p:nvSpPr>
            <p:cNvPr id="31763" name="AutoShape 11"/>
            <p:cNvSpPr>
              <a:spLocks noChangeArrowheads="1"/>
            </p:cNvSpPr>
            <p:nvPr/>
          </p:nvSpPr>
          <p:spPr bwMode="auto">
            <a:xfrm>
              <a:off x="2975" y="1704"/>
              <a:ext cx="371" cy="120"/>
            </a:xfrm>
            <a:prstGeom prst="can">
              <a:avLst>
                <a:gd name="adj" fmla="val 50000"/>
              </a:avLst>
            </a:prstGeom>
            <a:solidFill>
              <a:schemeClr val="tx2"/>
            </a:solidFill>
            <a:ln w="12700">
              <a:solidFill>
                <a:schemeClr val="bg1"/>
              </a:solidFill>
              <a:round/>
              <a:headEnd/>
              <a:tailEnd/>
            </a:ln>
          </p:spPr>
          <p:txBody>
            <a:bodyPr wrap="none" anchor="ctr"/>
            <a:lstStyle/>
            <a:p>
              <a:endParaRPr lang="en-US" dirty="0"/>
            </a:p>
          </p:txBody>
        </p:sp>
      </p:grpSp>
      <p:sp>
        <p:nvSpPr>
          <p:cNvPr id="38" name="Slide Number Placeholder 2"/>
          <p:cNvSpPr>
            <a:spLocks noGrp="1"/>
          </p:cNvSpPr>
          <p:nvPr>
            <p:ph type="sldNum" sz="quarter" idx="10"/>
          </p:nvPr>
        </p:nvSpPr>
        <p:spPr>
          <a:xfrm>
            <a:off x="8207597" y="6539817"/>
            <a:ext cx="685800" cy="228600"/>
          </a:xfrm>
        </p:spPr>
        <p:txBody>
          <a:bodyPr/>
          <a:lstStyle/>
          <a:p>
            <a:fld id="{E440D435-7DA4-43AC-9C3F-253C78FDBD1F}" type="slidenum">
              <a:rPr lang="en-US" smtClean="0"/>
              <a:pPr/>
              <a:t>43</a:t>
            </a:fld>
            <a:endParaRPr lang="en-US" dirty="0"/>
          </a:p>
        </p:txBody>
      </p:sp>
      <p:sp>
        <p:nvSpPr>
          <p:cNvPr id="39" name="Rectangle 38"/>
          <p:cNvSpPr/>
          <p:nvPr/>
        </p:nvSpPr>
        <p:spPr bwMode="auto">
          <a:xfrm>
            <a:off x="609600" y="1219200"/>
            <a:ext cx="4343400" cy="5181600"/>
          </a:xfrm>
          <a:prstGeom prst="rect">
            <a:avLst/>
          </a:prstGeom>
          <a:solidFill>
            <a:schemeClr val="bg1">
              <a:alpha val="86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40" name="Rectangle 39"/>
          <p:cNvSpPr/>
          <p:nvPr/>
        </p:nvSpPr>
        <p:spPr bwMode="auto">
          <a:xfrm>
            <a:off x="4800600" y="533400"/>
            <a:ext cx="4343400" cy="1219200"/>
          </a:xfrm>
          <a:prstGeom prst="rect">
            <a:avLst/>
          </a:prstGeom>
          <a:solidFill>
            <a:schemeClr val="bg1">
              <a:alpha val="86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41" name="Rectangle 40"/>
          <p:cNvSpPr/>
          <p:nvPr/>
        </p:nvSpPr>
        <p:spPr bwMode="auto">
          <a:xfrm>
            <a:off x="4800600" y="3581400"/>
            <a:ext cx="4343400" cy="2667000"/>
          </a:xfrm>
          <a:prstGeom prst="rect">
            <a:avLst/>
          </a:prstGeom>
          <a:solidFill>
            <a:schemeClr val="bg1">
              <a:alpha val="86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77938D5-676B-4424-8B52-343AF2A1253B}" type="slidenum">
              <a:rPr lang="en-US" smtClean="0"/>
              <a:pPr>
                <a:defRPr/>
              </a:pPr>
              <a:t>44</a:t>
            </a:fld>
            <a:endParaRPr lang="en-US"/>
          </a:p>
        </p:txBody>
      </p:sp>
      <p:sp>
        <p:nvSpPr>
          <p:cNvPr id="6" name="Title 5"/>
          <p:cNvSpPr>
            <a:spLocks noGrp="1"/>
          </p:cNvSpPr>
          <p:nvPr>
            <p:ph type="title"/>
          </p:nvPr>
        </p:nvSpPr>
        <p:spPr/>
        <p:txBody>
          <a:bodyPr/>
          <a:lstStyle/>
          <a:p>
            <a:r>
              <a:rPr lang="pt-BR" dirty="0" smtClean="0"/>
              <a:t>FlexClone</a:t>
            </a:r>
            <a:r>
              <a:rPr lang="en-US" baseline="30000" dirty="0" smtClean="0">
                <a:cs typeface="Arial" charset="0"/>
              </a:rPr>
              <a:t> ®</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3"/>
          <p:cNvSpPr>
            <a:spLocks noGrp="1"/>
          </p:cNvSpPr>
          <p:nvPr>
            <p:ph type="sldNum" sz="quarter" idx="10"/>
          </p:nvPr>
        </p:nvSpPr>
        <p:spPr>
          <a:noFill/>
        </p:spPr>
        <p:txBody>
          <a:bodyPr/>
          <a:lstStyle/>
          <a:p>
            <a:fld id="{9FAEC938-192A-4E22-AF82-B5C80888EEEF}" type="slidenum">
              <a:rPr lang="en-US" smtClean="0"/>
              <a:pPr/>
              <a:t>45</a:t>
            </a:fld>
            <a:endParaRPr lang="en-US" smtClean="0"/>
          </a:p>
        </p:txBody>
      </p:sp>
      <p:sp>
        <p:nvSpPr>
          <p:cNvPr id="50179" name="Rectangle 2"/>
          <p:cNvSpPr>
            <a:spLocks noGrp="1" noChangeArrowheads="1"/>
          </p:cNvSpPr>
          <p:nvPr>
            <p:ph type="title"/>
          </p:nvPr>
        </p:nvSpPr>
        <p:spPr/>
        <p:txBody>
          <a:bodyPr/>
          <a:lstStyle/>
          <a:p>
            <a:pPr eaLnBrk="1" hangingPunct="1"/>
            <a:r>
              <a:rPr lang="en-US" dirty="0" err="1" smtClean="0"/>
              <a:t>Requerimentos</a:t>
            </a:r>
            <a:r>
              <a:rPr lang="en-US" dirty="0" smtClean="0"/>
              <a:t> </a:t>
            </a:r>
            <a:r>
              <a:rPr lang="en-US" dirty="0" err="1" smtClean="0"/>
              <a:t>em</a:t>
            </a:r>
            <a:r>
              <a:rPr lang="en-US" dirty="0" smtClean="0"/>
              <a:t> Storage </a:t>
            </a:r>
            <a:r>
              <a:rPr lang="en-US" dirty="0" err="1" smtClean="0"/>
              <a:t>Tradicional</a:t>
            </a:r>
            <a:endParaRPr lang="en-US" dirty="0" smtClean="0"/>
          </a:p>
        </p:txBody>
      </p:sp>
      <p:sp>
        <p:nvSpPr>
          <p:cNvPr id="50180" name="Line 3"/>
          <p:cNvSpPr>
            <a:spLocks noChangeShapeType="1"/>
          </p:cNvSpPr>
          <p:nvPr/>
        </p:nvSpPr>
        <p:spPr bwMode="auto">
          <a:xfrm>
            <a:off x="4603750" y="3184525"/>
            <a:ext cx="4035425" cy="0"/>
          </a:xfrm>
          <a:prstGeom prst="line">
            <a:avLst/>
          </a:prstGeom>
          <a:noFill/>
          <a:ln w="28575">
            <a:solidFill>
              <a:schemeClr val="hlink"/>
            </a:solidFill>
            <a:round/>
            <a:headEnd/>
            <a:tailEnd/>
          </a:ln>
        </p:spPr>
        <p:txBody>
          <a:bodyPr wrap="none" anchor="ctr"/>
          <a:lstStyle/>
          <a:p>
            <a:endParaRPr lang="en-US"/>
          </a:p>
        </p:txBody>
      </p:sp>
      <p:sp>
        <p:nvSpPr>
          <p:cNvPr id="50181" name="Text Box 4"/>
          <p:cNvSpPr txBox="1">
            <a:spLocks noChangeArrowheads="1"/>
          </p:cNvSpPr>
          <p:nvPr/>
        </p:nvSpPr>
        <p:spPr bwMode="auto">
          <a:xfrm>
            <a:off x="4511675" y="3327400"/>
            <a:ext cx="3685624" cy="369332"/>
          </a:xfrm>
          <a:prstGeom prst="rect">
            <a:avLst/>
          </a:prstGeom>
          <a:noFill/>
          <a:ln w="12700">
            <a:noFill/>
            <a:miter lim="800000"/>
            <a:headEnd/>
            <a:tailEnd/>
          </a:ln>
        </p:spPr>
        <p:txBody>
          <a:bodyPr wrap="none">
            <a:spAutoFit/>
          </a:bodyPr>
          <a:lstStyle/>
          <a:p>
            <a:pPr algn="l">
              <a:buClrTx/>
              <a:buFontTx/>
              <a:buNone/>
            </a:pPr>
            <a:r>
              <a:rPr lang="en-US" sz="1800" b="1" dirty="0" smtClean="0"/>
              <a:t>Total:			800GB</a:t>
            </a:r>
            <a:endParaRPr lang="en-US" sz="1800" b="1" dirty="0"/>
          </a:p>
        </p:txBody>
      </p:sp>
      <p:pic>
        <p:nvPicPr>
          <p:cNvPr id="50182" name="Picture 5" descr="unix server"/>
          <p:cNvPicPr>
            <a:picLocks noChangeAspect="1" noChangeArrowheads="1"/>
          </p:cNvPicPr>
          <p:nvPr/>
        </p:nvPicPr>
        <p:blipFill>
          <a:blip r:embed="rId3" cstate="email"/>
          <a:srcRect/>
          <a:stretch>
            <a:fillRect/>
          </a:stretch>
        </p:blipFill>
        <p:spPr bwMode="auto">
          <a:xfrm>
            <a:off x="471488" y="1770063"/>
            <a:ext cx="747712" cy="839787"/>
          </a:xfrm>
          <a:prstGeom prst="rect">
            <a:avLst/>
          </a:prstGeom>
          <a:noFill/>
          <a:ln w="9525">
            <a:noFill/>
            <a:miter lim="800000"/>
            <a:headEnd/>
            <a:tailEnd/>
          </a:ln>
        </p:spPr>
      </p:pic>
      <p:sp>
        <p:nvSpPr>
          <p:cNvPr id="50183" name="Text Box 6"/>
          <p:cNvSpPr txBox="1">
            <a:spLocks noChangeArrowheads="1"/>
          </p:cNvSpPr>
          <p:nvPr/>
        </p:nvSpPr>
        <p:spPr bwMode="auto">
          <a:xfrm>
            <a:off x="4522788" y="1438275"/>
            <a:ext cx="4326826" cy="369332"/>
          </a:xfrm>
          <a:prstGeom prst="rect">
            <a:avLst/>
          </a:prstGeom>
          <a:noFill/>
          <a:ln w="12700">
            <a:noFill/>
            <a:miter lim="800000"/>
            <a:headEnd/>
            <a:tailEnd/>
          </a:ln>
        </p:spPr>
        <p:txBody>
          <a:bodyPr wrap="none">
            <a:spAutoFit/>
          </a:bodyPr>
          <a:lstStyle/>
          <a:p>
            <a:pPr algn="l">
              <a:buClrTx/>
              <a:buFontTx/>
              <a:buNone/>
            </a:pPr>
            <a:r>
              <a:rPr lang="en-US" sz="1800" b="1" dirty="0" err="1" smtClean="0"/>
              <a:t>Produção</a:t>
            </a:r>
            <a:r>
              <a:rPr lang="en-US" sz="1800" b="1" dirty="0" smtClean="0"/>
              <a:t>		100GB         </a:t>
            </a:r>
            <a:endParaRPr lang="en-US" sz="1800" b="1" dirty="0"/>
          </a:p>
        </p:txBody>
      </p:sp>
      <p:sp>
        <p:nvSpPr>
          <p:cNvPr id="50184" name="Line 7"/>
          <p:cNvSpPr>
            <a:spLocks noChangeShapeType="1"/>
          </p:cNvSpPr>
          <p:nvPr/>
        </p:nvSpPr>
        <p:spPr bwMode="gray">
          <a:xfrm rot="10800000">
            <a:off x="844550" y="2619375"/>
            <a:ext cx="0" cy="392113"/>
          </a:xfrm>
          <a:prstGeom prst="line">
            <a:avLst/>
          </a:prstGeom>
          <a:noFill/>
          <a:ln w="28575">
            <a:solidFill>
              <a:schemeClr val="hlink"/>
            </a:solidFill>
            <a:round/>
            <a:headEnd/>
            <a:tailEnd/>
          </a:ln>
        </p:spPr>
        <p:txBody>
          <a:bodyPr wrap="none" anchor="ctr"/>
          <a:lstStyle/>
          <a:p>
            <a:endParaRPr lang="en-US"/>
          </a:p>
        </p:txBody>
      </p:sp>
      <p:sp>
        <p:nvSpPr>
          <p:cNvPr id="50185" name="Text Box 8"/>
          <p:cNvSpPr txBox="1">
            <a:spLocks noChangeArrowheads="1"/>
          </p:cNvSpPr>
          <p:nvPr/>
        </p:nvSpPr>
        <p:spPr bwMode="auto">
          <a:xfrm>
            <a:off x="257113" y="1427163"/>
            <a:ext cx="1128835" cy="338554"/>
          </a:xfrm>
          <a:prstGeom prst="rect">
            <a:avLst/>
          </a:prstGeom>
          <a:noFill/>
          <a:ln w="12700">
            <a:noFill/>
            <a:miter lim="800000"/>
            <a:headEnd/>
            <a:tailEnd/>
          </a:ln>
        </p:spPr>
        <p:txBody>
          <a:bodyPr wrap="none">
            <a:spAutoFit/>
          </a:bodyPr>
          <a:lstStyle/>
          <a:p>
            <a:pPr>
              <a:buClrTx/>
              <a:buFontTx/>
              <a:buNone/>
            </a:pPr>
            <a:r>
              <a:rPr lang="en-US" sz="1600" b="1" dirty="0" err="1" smtClean="0">
                <a:solidFill>
                  <a:schemeClr val="hlink"/>
                </a:solidFill>
              </a:rPr>
              <a:t>Produção</a:t>
            </a:r>
            <a:endParaRPr lang="en-US" sz="1600" b="1" dirty="0">
              <a:solidFill>
                <a:schemeClr val="hlink"/>
              </a:solidFill>
            </a:endParaRPr>
          </a:p>
        </p:txBody>
      </p:sp>
      <p:pic>
        <p:nvPicPr>
          <p:cNvPr id="50186" name="Picture 9" descr="unix server"/>
          <p:cNvPicPr>
            <a:picLocks noChangeAspect="1" noChangeArrowheads="1"/>
          </p:cNvPicPr>
          <p:nvPr/>
        </p:nvPicPr>
        <p:blipFill>
          <a:blip r:embed="rId4" cstate="email"/>
          <a:srcRect/>
          <a:stretch>
            <a:fillRect/>
          </a:stretch>
        </p:blipFill>
        <p:spPr bwMode="auto">
          <a:xfrm>
            <a:off x="2895600" y="1771650"/>
            <a:ext cx="747713" cy="839788"/>
          </a:xfrm>
          <a:prstGeom prst="rect">
            <a:avLst/>
          </a:prstGeom>
          <a:noFill/>
          <a:ln w="9525">
            <a:noFill/>
            <a:miter lim="800000"/>
            <a:headEnd/>
            <a:tailEnd/>
          </a:ln>
        </p:spPr>
      </p:pic>
      <p:sp>
        <p:nvSpPr>
          <p:cNvPr id="50187" name="Text Box 10"/>
          <p:cNvSpPr txBox="1">
            <a:spLocks noChangeArrowheads="1"/>
          </p:cNvSpPr>
          <p:nvPr/>
        </p:nvSpPr>
        <p:spPr bwMode="auto">
          <a:xfrm>
            <a:off x="4522788" y="1885950"/>
            <a:ext cx="4572000" cy="366713"/>
          </a:xfrm>
          <a:prstGeom prst="rect">
            <a:avLst/>
          </a:prstGeom>
          <a:noFill/>
          <a:ln w="12700">
            <a:noFill/>
            <a:miter lim="800000"/>
            <a:headEnd/>
            <a:tailEnd/>
          </a:ln>
        </p:spPr>
        <p:txBody>
          <a:bodyPr>
            <a:spAutoFit/>
          </a:bodyPr>
          <a:lstStyle/>
          <a:p>
            <a:pPr algn="l">
              <a:buClrTx/>
              <a:buFontTx/>
              <a:buNone/>
            </a:pPr>
            <a:r>
              <a:rPr lang="en-US" sz="1800" b="1" dirty="0" err="1" smtClean="0"/>
              <a:t>Cópia</a:t>
            </a:r>
            <a:r>
              <a:rPr lang="en-US" sz="1800" b="1" dirty="0" smtClean="0"/>
              <a:t> </a:t>
            </a:r>
            <a:r>
              <a:rPr lang="en-US" sz="1800" b="1" dirty="0" err="1" smtClean="0"/>
              <a:t>Remota</a:t>
            </a:r>
            <a:r>
              <a:rPr lang="en-US" sz="1800" b="1" dirty="0" smtClean="0"/>
              <a:t>		100GB               </a:t>
            </a:r>
            <a:endParaRPr lang="en-US" sz="1800" b="1" dirty="0"/>
          </a:p>
        </p:txBody>
      </p:sp>
      <p:sp>
        <p:nvSpPr>
          <p:cNvPr id="50188" name="Line 11"/>
          <p:cNvSpPr>
            <a:spLocks noChangeShapeType="1"/>
          </p:cNvSpPr>
          <p:nvPr/>
        </p:nvSpPr>
        <p:spPr bwMode="gray">
          <a:xfrm rot="10800000">
            <a:off x="3267075" y="2619375"/>
            <a:ext cx="0" cy="392113"/>
          </a:xfrm>
          <a:prstGeom prst="line">
            <a:avLst/>
          </a:prstGeom>
          <a:noFill/>
          <a:ln w="28575">
            <a:solidFill>
              <a:schemeClr val="hlink"/>
            </a:solidFill>
            <a:round/>
            <a:headEnd/>
            <a:tailEnd/>
          </a:ln>
        </p:spPr>
        <p:txBody>
          <a:bodyPr wrap="none" anchor="ctr"/>
          <a:lstStyle/>
          <a:p>
            <a:endParaRPr lang="en-US"/>
          </a:p>
        </p:txBody>
      </p:sp>
      <p:sp>
        <p:nvSpPr>
          <p:cNvPr id="50189" name="Text Box 12"/>
          <p:cNvSpPr txBox="1">
            <a:spLocks noChangeArrowheads="1"/>
          </p:cNvSpPr>
          <p:nvPr/>
        </p:nvSpPr>
        <p:spPr bwMode="auto">
          <a:xfrm>
            <a:off x="2498947" y="1416050"/>
            <a:ext cx="1563249" cy="338554"/>
          </a:xfrm>
          <a:prstGeom prst="rect">
            <a:avLst/>
          </a:prstGeom>
          <a:noFill/>
          <a:ln w="12700">
            <a:noFill/>
            <a:miter lim="800000"/>
            <a:headEnd/>
            <a:tailEnd/>
          </a:ln>
        </p:spPr>
        <p:txBody>
          <a:bodyPr wrap="none">
            <a:spAutoFit/>
          </a:bodyPr>
          <a:lstStyle/>
          <a:p>
            <a:pPr>
              <a:buClrTx/>
              <a:buFontTx/>
              <a:buNone/>
            </a:pPr>
            <a:r>
              <a:rPr lang="en-US" sz="1600" b="1" dirty="0" err="1" smtClean="0">
                <a:solidFill>
                  <a:schemeClr val="hlink"/>
                </a:solidFill>
              </a:rPr>
              <a:t>Cópia</a:t>
            </a:r>
            <a:r>
              <a:rPr lang="en-US" sz="1600" b="1" dirty="0" smtClean="0">
                <a:solidFill>
                  <a:schemeClr val="hlink"/>
                </a:solidFill>
              </a:rPr>
              <a:t> </a:t>
            </a:r>
            <a:r>
              <a:rPr lang="en-US" sz="1600" b="1" dirty="0" err="1" smtClean="0">
                <a:solidFill>
                  <a:schemeClr val="hlink"/>
                </a:solidFill>
              </a:rPr>
              <a:t>Remota</a:t>
            </a:r>
            <a:endParaRPr lang="en-US" sz="1600" b="1" dirty="0">
              <a:solidFill>
                <a:schemeClr val="hlink"/>
              </a:solidFill>
            </a:endParaRPr>
          </a:p>
        </p:txBody>
      </p:sp>
      <p:sp>
        <p:nvSpPr>
          <p:cNvPr id="50190" name="Text Box 13"/>
          <p:cNvSpPr txBox="1">
            <a:spLocks noChangeArrowheads="1"/>
          </p:cNvSpPr>
          <p:nvPr/>
        </p:nvSpPr>
        <p:spPr bwMode="auto">
          <a:xfrm>
            <a:off x="4522788" y="2359025"/>
            <a:ext cx="3685624" cy="369332"/>
          </a:xfrm>
          <a:prstGeom prst="rect">
            <a:avLst/>
          </a:prstGeom>
          <a:noFill/>
          <a:ln w="12700">
            <a:noFill/>
            <a:miter lim="800000"/>
            <a:headEnd/>
            <a:tailEnd/>
          </a:ln>
        </p:spPr>
        <p:txBody>
          <a:bodyPr wrap="none">
            <a:spAutoFit/>
          </a:bodyPr>
          <a:lstStyle/>
          <a:p>
            <a:pPr algn="l">
              <a:buClrTx/>
              <a:buFontTx/>
              <a:buNone/>
            </a:pPr>
            <a:r>
              <a:rPr lang="en-US" sz="1800" b="1" dirty="0" err="1" smtClean="0"/>
              <a:t>Desenvolvimento</a:t>
            </a:r>
            <a:r>
              <a:rPr lang="en-US" sz="1800" b="1" dirty="0" smtClean="0"/>
              <a:t>	300GB</a:t>
            </a:r>
            <a:endParaRPr lang="en-US" sz="1800" b="1" dirty="0"/>
          </a:p>
        </p:txBody>
      </p:sp>
      <p:sp>
        <p:nvSpPr>
          <p:cNvPr id="50191" name="Text Box 14"/>
          <p:cNvSpPr txBox="1">
            <a:spLocks noChangeArrowheads="1"/>
          </p:cNvSpPr>
          <p:nvPr/>
        </p:nvSpPr>
        <p:spPr bwMode="auto">
          <a:xfrm>
            <a:off x="1952625" y="4038600"/>
            <a:ext cx="1882247" cy="584775"/>
          </a:xfrm>
          <a:prstGeom prst="rect">
            <a:avLst/>
          </a:prstGeom>
          <a:noFill/>
          <a:ln w="12700">
            <a:noFill/>
            <a:miter lim="800000"/>
            <a:headEnd/>
            <a:tailEnd/>
          </a:ln>
        </p:spPr>
        <p:txBody>
          <a:bodyPr wrap="none">
            <a:spAutoFit/>
          </a:bodyPr>
          <a:lstStyle/>
          <a:p>
            <a:pPr algn="l">
              <a:buClrTx/>
              <a:buFontTx/>
              <a:buNone/>
            </a:pPr>
            <a:r>
              <a:rPr lang="en-US" sz="1600" b="1" dirty="0" err="1" smtClean="0">
                <a:solidFill>
                  <a:schemeClr val="hlink"/>
                </a:solidFill>
              </a:rPr>
              <a:t>Cópias</a:t>
            </a:r>
            <a:r>
              <a:rPr lang="en-US" sz="1600" b="1" dirty="0" smtClean="0">
                <a:solidFill>
                  <a:schemeClr val="hlink"/>
                </a:solidFill>
              </a:rPr>
              <a:t> de </a:t>
            </a:r>
          </a:p>
          <a:p>
            <a:pPr algn="l">
              <a:buClrTx/>
              <a:buFontTx/>
              <a:buNone/>
            </a:pPr>
            <a:r>
              <a:rPr lang="en-US" sz="1600" b="1" dirty="0" err="1" smtClean="0">
                <a:solidFill>
                  <a:schemeClr val="hlink"/>
                </a:solidFill>
              </a:rPr>
              <a:t>Desenvolvimento</a:t>
            </a:r>
            <a:endParaRPr lang="en-US" sz="1600" b="1" dirty="0">
              <a:solidFill>
                <a:schemeClr val="hlink"/>
              </a:solidFill>
            </a:endParaRPr>
          </a:p>
        </p:txBody>
      </p:sp>
      <p:sp>
        <p:nvSpPr>
          <p:cNvPr id="50192" name="Text Box 15"/>
          <p:cNvSpPr txBox="1">
            <a:spLocks noChangeArrowheads="1"/>
          </p:cNvSpPr>
          <p:nvPr/>
        </p:nvSpPr>
        <p:spPr bwMode="auto">
          <a:xfrm>
            <a:off x="4522788" y="2797175"/>
            <a:ext cx="4406900" cy="366713"/>
          </a:xfrm>
          <a:prstGeom prst="rect">
            <a:avLst/>
          </a:prstGeom>
          <a:noFill/>
          <a:ln w="12700">
            <a:noFill/>
            <a:miter lim="800000"/>
            <a:headEnd/>
            <a:tailEnd/>
          </a:ln>
        </p:spPr>
        <p:txBody>
          <a:bodyPr>
            <a:spAutoFit/>
          </a:bodyPr>
          <a:lstStyle/>
          <a:p>
            <a:pPr algn="l">
              <a:buClrTx/>
              <a:buFontTx/>
              <a:buNone/>
            </a:pPr>
            <a:r>
              <a:rPr lang="en-US" sz="1800" b="1" dirty="0" err="1" smtClean="0"/>
              <a:t>Teste</a:t>
            </a:r>
            <a:r>
              <a:rPr lang="en-US" sz="1800" b="1" dirty="0" smtClean="0"/>
              <a:t>			300GB            </a:t>
            </a:r>
            <a:endParaRPr lang="en-US" sz="1800" b="1" dirty="0"/>
          </a:p>
        </p:txBody>
      </p:sp>
      <p:sp>
        <p:nvSpPr>
          <p:cNvPr id="50193" name="Text Box 16"/>
          <p:cNvSpPr txBox="1">
            <a:spLocks noChangeArrowheads="1"/>
          </p:cNvSpPr>
          <p:nvPr/>
        </p:nvSpPr>
        <p:spPr bwMode="auto">
          <a:xfrm>
            <a:off x="1974850" y="4868863"/>
            <a:ext cx="1164101" cy="584775"/>
          </a:xfrm>
          <a:prstGeom prst="rect">
            <a:avLst/>
          </a:prstGeom>
          <a:noFill/>
          <a:ln w="12700">
            <a:noFill/>
            <a:miter lim="800000"/>
            <a:headEnd/>
            <a:tailEnd/>
          </a:ln>
        </p:spPr>
        <p:txBody>
          <a:bodyPr wrap="none">
            <a:spAutoFit/>
          </a:bodyPr>
          <a:lstStyle/>
          <a:p>
            <a:pPr algn="l">
              <a:buClrTx/>
              <a:buFontTx/>
              <a:buNone/>
            </a:pPr>
            <a:r>
              <a:rPr lang="en-US" sz="1600" b="1" dirty="0" err="1" smtClean="0">
                <a:solidFill>
                  <a:schemeClr val="hlink"/>
                </a:solidFill>
              </a:rPr>
              <a:t>Cópias</a:t>
            </a:r>
            <a:r>
              <a:rPr lang="en-US" sz="1600" b="1" dirty="0" smtClean="0">
                <a:solidFill>
                  <a:schemeClr val="hlink"/>
                </a:solidFill>
              </a:rPr>
              <a:t> de</a:t>
            </a:r>
          </a:p>
          <a:p>
            <a:pPr algn="l">
              <a:buClrTx/>
              <a:buFontTx/>
              <a:buNone/>
            </a:pPr>
            <a:r>
              <a:rPr lang="en-US" sz="1600" b="1" dirty="0" err="1" smtClean="0">
                <a:solidFill>
                  <a:schemeClr val="hlink"/>
                </a:solidFill>
              </a:rPr>
              <a:t>Teste</a:t>
            </a:r>
            <a:endParaRPr lang="en-US" sz="1600" b="1" dirty="0">
              <a:solidFill>
                <a:schemeClr val="hlink"/>
              </a:solidFill>
            </a:endParaRPr>
          </a:p>
        </p:txBody>
      </p:sp>
      <p:sp>
        <p:nvSpPr>
          <p:cNvPr id="50194" name="Rectangle 17"/>
          <p:cNvSpPr>
            <a:spLocks noChangeArrowheads="1"/>
          </p:cNvSpPr>
          <p:nvPr/>
        </p:nvSpPr>
        <p:spPr bwMode="auto">
          <a:xfrm>
            <a:off x="4581525" y="4027488"/>
            <a:ext cx="3913188" cy="2365375"/>
          </a:xfrm>
          <a:prstGeom prst="rect">
            <a:avLst/>
          </a:prstGeom>
          <a:noFill/>
          <a:ln w="9525">
            <a:noFill/>
            <a:miter lim="800000"/>
            <a:headEnd/>
            <a:tailEnd/>
          </a:ln>
        </p:spPr>
        <p:txBody>
          <a:bodyPr/>
          <a:lstStyle/>
          <a:p>
            <a:pPr marL="284163" indent="-284163" algn="l">
              <a:spcBef>
                <a:spcPct val="30000"/>
              </a:spcBef>
              <a:buClr>
                <a:schemeClr val="accent1"/>
              </a:buClr>
              <a:buFont typeface="Webdings" pitchFamily="18" charset="2"/>
              <a:buChar char="4"/>
              <a:tabLst>
                <a:tab pos="3654425" algn="r"/>
              </a:tabLst>
            </a:pPr>
            <a:r>
              <a:rPr lang="en-US" b="1" dirty="0"/>
              <a:t>8x </a:t>
            </a:r>
            <a:r>
              <a:rPr lang="en-US" b="1" dirty="0" err="1" smtClean="0"/>
              <a:t>espaço</a:t>
            </a:r>
            <a:r>
              <a:rPr lang="en-US" b="1" dirty="0" smtClean="0"/>
              <a:t> </a:t>
            </a:r>
            <a:r>
              <a:rPr lang="en-US" b="1" dirty="0" err="1" smtClean="0"/>
              <a:t>inicial</a:t>
            </a:r>
            <a:endParaRPr lang="en-US" b="1" dirty="0"/>
          </a:p>
          <a:p>
            <a:pPr marL="284163" indent="-284163" algn="l">
              <a:spcBef>
                <a:spcPct val="30000"/>
              </a:spcBef>
              <a:buClr>
                <a:schemeClr val="accent1"/>
              </a:buClr>
              <a:buFont typeface="Webdings" pitchFamily="18" charset="2"/>
              <a:buChar char="4"/>
              <a:tabLst>
                <a:tab pos="3654425" algn="r"/>
              </a:tabLst>
            </a:pPr>
            <a:r>
              <a:rPr lang="en-US" b="1" dirty="0" err="1" smtClean="0"/>
              <a:t>Demorado</a:t>
            </a:r>
            <a:endParaRPr lang="en-US" b="1" dirty="0" smtClean="0"/>
          </a:p>
          <a:p>
            <a:pPr marL="284163" indent="-284163" algn="l">
              <a:spcBef>
                <a:spcPct val="30000"/>
              </a:spcBef>
              <a:buClr>
                <a:schemeClr val="accent1"/>
              </a:buClr>
              <a:buFont typeface="Webdings" pitchFamily="18" charset="2"/>
              <a:buChar char="4"/>
              <a:tabLst>
                <a:tab pos="3654425" algn="r"/>
              </a:tabLst>
            </a:pPr>
            <a:r>
              <a:rPr lang="pt-BR" b="1" dirty="0" smtClean="0"/>
              <a:t>Complexo</a:t>
            </a:r>
            <a:endParaRPr lang="en-US" b="1" dirty="0"/>
          </a:p>
          <a:p>
            <a:pPr marL="284163" indent="-284163" algn="l">
              <a:spcBef>
                <a:spcPct val="30000"/>
              </a:spcBef>
              <a:buClr>
                <a:schemeClr val="accent1"/>
              </a:buClr>
              <a:buFont typeface="Webdings" pitchFamily="18" charset="2"/>
              <a:buChar char="4"/>
              <a:tabLst>
                <a:tab pos="3654425" algn="r"/>
              </a:tabLst>
            </a:pPr>
            <a:r>
              <a:rPr lang="en-US" b="1" dirty="0" smtClean="0"/>
              <a:t>Overhead de </a:t>
            </a:r>
            <a:r>
              <a:rPr lang="en-US" b="1" dirty="0" err="1" smtClean="0"/>
              <a:t>recurso</a:t>
            </a:r>
            <a:r>
              <a:rPr lang="en-US" b="1" dirty="0" smtClean="0"/>
              <a:t> (</a:t>
            </a:r>
            <a:r>
              <a:rPr lang="en-US" b="1" dirty="0" err="1" smtClean="0"/>
              <a:t>espaço</a:t>
            </a:r>
            <a:r>
              <a:rPr lang="en-US" b="1" dirty="0" smtClean="0"/>
              <a:t> </a:t>
            </a:r>
            <a:r>
              <a:rPr lang="en-US" b="1" dirty="0" err="1" smtClean="0"/>
              <a:t>em</a:t>
            </a:r>
            <a:r>
              <a:rPr lang="en-US" b="1" dirty="0" smtClean="0"/>
              <a:t> disco e </a:t>
            </a:r>
            <a:r>
              <a:rPr lang="en-US" b="1" dirty="0" err="1" smtClean="0"/>
              <a:t>administração</a:t>
            </a:r>
            <a:r>
              <a:rPr lang="en-US" b="1" dirty="0" smtClean="0"/>
              <a:t> de storage)</a:t>
            </a:r>
            <a:endParaRPr lang="en-US" b="1" dirty="0"/>
          </a:p>
        </p:txBody>
      </p:sp>
      <p:sp>
        <p:nvSpPr>
          <p:cNvPr id="50195" name="Line 18"/>
          <p:cNvSpPr>
            <a:spLocks noChangeShapeType="1"/>
          </p:cNvSpPr>
          <p:nvPr/>
        </p:nvSpPr>
        <p:spPr bwMode="auto">
          <a:xfrm>
            <a:off x="4603750" y="3730625"/>
            <a:ext cx="4035425" cy="0"/>
          </a:xfrm>
          <a:prstGeom prst="line">
            <a:avLst/>
          </a:prstGeom>
          <a:noFill/>
          <a:ln w="28575">
            <a:solidFill>
              <a:schemeClr val="hlink"/>
            </a:solidFill>
            <a:round/>
            <a:headEnd/>
            <a:tailEnd/>
          </a:ln>
        </p:spPr>
        <p:txBody>
          <a:bodyPr wrap="none" anchor="ctr"/>
          <a:lstStyle/>
          <a:p>
            <a:endParaRPr lang="en-US"/>
          </a:p>
        </p:txBody>
      </p:sp>
      <p:pic>
        <p:nvPicPr>
          <p:cNvPr id="50196" name="Picture 19" descr="snapmirror"/>
          <p:cNvPicPr>
            <a:picLocks noChangeAspect="1" noChangeArrowheads="1"/>
          </p:cNvPicPr>
          <p:nvPr/>
        </p:nvPicPr>
        <p:blipFill>
          <a:blip r:embed="rId5" cstate="email"/>
          <a:srcRect/>
          <a:stretch>
            <a:fillRect/>
          </a:stretch>
        </p:blipFill>
        <p:spPr bwMode="auto">
          <a:xfrm>
            <a:off x="1773238" y="2024063"/>
            <a:ext cx="544512" cy="503237"/>
          </a:xfrm>
          <a:prstGeom prst="rect">
            <a:avLst/>
          </a:prstGeom>
          <a:noFill/>
          <a:ln w="9525">
            <a:noFill/>
            <a:miter lim="800000"/>
            <a:headEnd/>
            <a:tailEnd/>
          </a:ln>
        </p:spPr>
      </p:pic>
      <p:sp>
        <p:nvSpPr>
          <p:cNvPr id="50197" name="Text Box 20"/>
          <p:cNvSpPr txBox="1">
            <a:spLocks noChangeArrowheads="1"/>
          </p:cNvSpPr>
          <p:nvPr/>
        </p:nvSpPr>
        <p:spPr bwMode="auto">
          <a:xfrm>
            <a:off x="1323975" y="2578100"/>
            <a:ext cx="1479550" cy="304800"/>
          </a:xfrm>
          <a:prstGeom prst="rect">
            <a:avLst/>
          </a:prstGeom>
          <a:noFill/>
          <a:ln w="12700">
            <a:noFill/>
            <a:miter lim="800000"/>
            <a:headEnd/>
            <a:tailEnd/>
          </a:ln>
        </p:spPr>
        <p:txBody>
          <a:bodyPr>
            <a:spAutoFit/>
          </a:bodyPr>
          <a:lstStyle/>
          <a:p>
            <a:pPr>
              <a:buClrTx/>
              <a:buFontTx/>
              <a:buNone/>
            </a:pPr>
            <a:r>
              <a:rPr lang="en-US" sz="1400" b="1" dirty="0" smtClean="0"/>
              <a:t>Mirror</a:t>
            </a:r>
            <a:endParaRPr lang="en-US" sz="1400" b="1" dirty="0">
              <a:cs typeface="Arial" charset="0"/>
            </a:endParaRPr>
          </a:p>
        </p:txBody>
      </p:sp>
      <p:grpSp>
        <p:nvGrpSpPr>
          <p:cNvPr id="2" name="Group 21"/>
          <p:cNvGrpSpPr>
            <a:grpSpLocks/>
          </p:cNvGrpSpPr>
          <p:nvPr/>
        </p:nvGrpSpPr>
        <p:grpSpPr bwMode="auto">
          <a:xfrm>
            <a:off x="1485900" y="4000500"/>
            <a:ext cx="388938" cy="461963"/>
            <a:chOff x="305" y="1131"/>
            <a:chExt cx="675" cy="627"/>
          </a:xfrm>
        </p:grpSpPr>
        <p:sp>
          <p:nvSpPr>
            <p:cNvPr id="50276" name="Oval 22"/>
            <p:cNvSpPr>
              <a:spLocks noChangeArrowheads="1"/>
            </p:cNvSpPr>
            <p:nvPr/>
          </p:nvSpPr>
          <p:spPr bwMode="auto">
            <a:xfrm>
              <a:off x="307" y="1486"/>
              <a:ext cx="672" cy="272"/>
            </a:xfrm>
            <a:prstGeom prst="ellipse">
              <a:avLst/>
            </a:prstGeom>
            <a:solidFill>
              <a:srgbClr val="9EAAD2"/>
            </a:solidFill>
            <a:ln w="9525" algn="ctr">
              <a:solidFill>
                <a:srgbClr val="485C9C"/>
              </a:solidFill>
              <a:round/>
              <a:headEnd/>
              <a:tailEnd/>
            </a:ln>
          </p:spPr>
          <p:txBody>
            <a:bodyPr wrap="none" anchor="ctr"/>
            <a:lstStyle/>
            <a:p>
              <a:endParaRPr lang="pt-BR"/>
            </a:p>
          </p:txBody>
        </p:sp>
        <p:sp>
          <p:nvSpPr>
            <p:cNvPr id="50277" name="Rectangle 23"/>
            <p:cNvSpPr>
              <a:spLocks noChangeArrowheads="1"/>
            </p:cNvSpPr>
            <p:nvPr/>
          </p:nvSpPr>
          <p:spPr bwMode="auto">
            <a:xfrm>
              <a:off x="305" y="1381"/>
              <a:ext cx="675" cy="243"/>
            </a:xfrm>
            <a:prstGeom prst="rect">
              <a:avLst/>
            </a:prstGeom>
            <a:solidFill>
              <a:srgbClr val="9EAAD2"/>
            </a:solidFill>
            <a:ln w="9525" algn="ctr">
              <a:noFill/>
              <a:miter lim="800000"/>
              <a:headEnd/>
              <a:tailEnd/>
            </a:ln>
          </p:spPr>
          <p:txBody>
            <a:bodyPr wrap="none" anchor="ctr"/>
            <a:lstStyle/>
            <a:p>
              <a:endParaRPr lang="pt-BR"/>
            </a:p>
          </p:txBody>
        </p:sp>
        <p:sp>
          <p:nvSpPr>
            <p:cNvPr id="50278" name="Oval 24"/>
            <p:cNvSpPr>
              <a:spLocks noChangeArrowheads="1"/>
            </p:cNvSpPr>
            <p:nvPr/>
          </p:nvSpPr>
          <p:spPr bwMode="auto">
            <a:xfrm>
              <a:off x="307" y="1249"/>
              <a:ext cx="672" cy="272"/>
            </a:xfrm>
            <a:prstGeom prst="ellipse">
              <a:avLst/>
            </a:prstGeom>
            <a:solidFill>
              <a:schemeClr val="hlink"/>
            </a:solidFill>
            <a:ln w="9525" algn="ctr">
              <a:noFill/>
              <a:round/>
              <a:headEnd/>
              <a:tailEnd/>
            </a:ln>
          </p:spPr>
          <p:txBody>
            <a:bodyPr wrap="none" anchor="ctr"/>
            <a:lstStyle/>
            <a:p>
              <a:endParaRPr lang="pt-BR"/>
            </a:p>
          </p:txBody>
        </p:sp>
        <p:sp>
          <p:nvSpPr>
            <p:cNvPr id="50279" name="Line 25"/>
            <p:cNvSpPr>
              <a:spLocks noChangeShapeType="1"/>
            </p:cNvSpPr>
            <p:nvPr/>
          </p:nvSpPr>
          <p:spPr bwMode="auto">
            <a:xfrm>
              <a:off x="979" y="1384"/>
              <a:ext cx="0" cy="248"/>
            </a:xfrm>
            <a:prstGeom prst="line">
              <a:avLst/>
            </a:prstGeom>
            <a:noFill/>
            <a:ln w="9525">
              <a:solidFill>
                <a:srgbClr val="485C9C"/>
              </a:solidFill>
              <a:round/>
              <a:headEnd/>
              <a:tailEnd/>
            </a:ln>
          </p:spPr>
          <p:txBody>
            <a:bodyPr wrap="none" anchor="ctr"/>
            <a:lstStyle/>
            <a:p>
              <a:endParaRPr lang="en-US"/>
            </a:p>
          </p:txBody>
        </p:sp>
        <p:sp>
          <p:nvSpPr>
            <p:cNvPr id="50280" name="Line 26"/>
            <p:cNvSpPr>
              <a:spLocks noChangeShapeType="1"/>
            </p:cNvSpPr>
            <p:nvPr/>
          </p:nvSpPr>
          <p:spPr bwMode="auto">
            <a:xfrm>
              <a:off x="308" y="1387"/>
              <a:ext cx="0" cy="248"/>
            </a:xfrm>
            <a:prstGeom prst="line">
              <a:avLst/>
            </a:prstGeom>
            <a:noFill/>
            <a:ln w="9525">
              <a:solidFill>
                <a:srgbClr val="485C9C"/>
              </a:solidFill>
              <a:round/>
              <a:headEnd/>
              <a:tailEnd/>
            </a:ln>
          </p:spPr>
          <p:txBody>
            <a:bodyPr wrap="none" anchor="ctr"/>
            <a:lstStyle/>
            <a:p>
              <a:endParaRPr lang="en-US"/>
            </a:p>
          </p:txBody>
        </p:sp>
        <p:sp>
          <p:nvSpPr>
            <p:cNvPr id="50281" name="Oval 27"/>
            <p:cNvSpPr>
              <a:spLocks noChangeArrowheads="1"/>
            </p:cNvSpPr>
            <p:nvPr/>
          </p:nvSpPr>
          <p:spPr bwMode="auto">
            <a:xfrm>
              <a:off x="307" y="1218"/>
              <a:ext cx="672" cy="272"/>
            </a:xfrm>
            <a:prstGeom prst="ellipse">
              <a:avLst/>
            </a:prstGeom>
            <a:solidFill>
              <a:srgbClr val="9EAAD2"/>
            </a:solidFill>
            <a:ln w="9525" algn="ctr">
              <a:solidFill>
                <a:srgbClr val="485C9C"/>
              </a:solidFill>
              <a:round/>
              <a:headEnd/>
              <a:tailEnd/>
            </a:ln>
          </p:spPr>
          <p:txBody>
            <a:bodyPr wrap="none" anchor="ctr"/>
            <a:lstStyle/>
            <a:p>
              <a:endParaRPr lang="pt-BR"/>
            </a:p>
          </p:txBody>
        </p:sp>
        <p:sp>
          <p:nvSpPr>
            <p:cNvPr id="50282" name="Rectangle 28"/>
            <p:cNvSpPr>
              <a:spLocks noChangeArrowheads="1"/>
            </p:cNvSpPr>
            <p:nvPr/>
          </p:nvSpPr>
          <p:spPr bwMode="auto">
            <a:xfrm>
              <a:off x="305" y="1263"/>
              <a:ext cx="675" cy="93"/>
            </a:xfrm>
            <a:prstGeom prst="rect">
              <a:avLst/>
            </a:prstGeom>
            <a:solidFill>
              <a:srgbClr val="9EAAD2"/>
            </a:solidFill>
            <a:ln w="9525" algn="ctr">
              <a:noFill/>
              <a:miter lim="800000"/>
              <a:headEnd/>
              <a:tailEnd/>
            </a:ln>
          </p:spPr>
          <p:txBody>
            <a:bodyPr wrap="none" anchor="ctr"/>
            <a:lstStyle/>
            <a:p>
              <a:endParaRPr lang="pt-BR"/>
            </a:p>
          </p:txBody>
        </p:sp>
        <p:sp>
          <p:nvSpPr>
            <p:cNvPr id="50283" name="Line 29"/>
            <p:cNvSpPr>
              <a:spLocks noChangeShapeType="1"/>
            </p:cNvSpPr>
            <p:nvPr/>
          </p:nvSpPr>
          <p:spPr bwMode="auto">
            <a:xfrm>
              <a:off x="979" y="1267"/>
              <a:ext cx="0" cy="99"/>
            </a:xfrm>
            <a:prstGeom prst="line">
              <a:avLst/>
            </a:prstGeom>
            <a:noFill/>
            <a:ln w="9525">
              <a:solidFill>
                <a:srgbClr val="485C9C"/>
              </a:solidFill>
              <a:round/>
              <a:headEnd/>
              <a:tailEnd/>
            </a:ln>
          </p:spPr>
          <p:txBody>
            <a:bodyPr wrap="none" anchor="ctr"/>
            <a:lstStyle/>
            <a:p>
              <a:endParaRPr lang="en-US"/>
            </a:p>
          </p:txBody>
        </p:sp>
        <p:sp>
          <p:nvSpPr>
            <p:cNvPr id="50284" name="Oval 30"/>
            <p:cNvSpPr>
              <a:spLocks noChangeArrowheads="1"/>
            </p:cNvSpPr>
            <p:nvPr/>
          </p:nvSpPr>
          <p:spPr bwMode="auto">
            <a:xfrm>
              <a:off x="307" y="1131"/>
              <a:ext cx="672" cy="272"/>
            </a:xfrm>
            <a:prstGeom prst="ellipse">
              <a:avLst/>
            </a:prstGeom>
            <a:solidFill>
              <a:srgbClr val="9EAAD2"/>
            </a:solidFill>
            <a:ln w="9525" algn="ctr">
              <a:solidFill>
                <a:srgbClr val="485C9C"/>
              </a:solidFill>
              <a:round/>
              <a:headEnd/>
              <a:tailEnd/>
            </a:ln>
          </p:spPr>
          <p:txBody>
            <a:bodyPr wrap="none" anchor="ctr"/>
            <a:lstStyle/>
            <a:p>
              <a:endParaRPr lang="pt-BR"/>
            </a:p>
          </p:txBody>
        </p:sp>
        <p:sp>
          <p:nvSpPr>
            <p:cNvPr id="50285" name="Line 31"/>
            <p:cNvSpPr>
              <a:spLocks noChangeShapeType="1"/>
            </p:cNvSpPr>
            <p:nvPr/>
          </p:nvSpPr>
          <p:spPr bwMode="auto">
            <a:xfrm>
              <a:off x="308" y="1268"/>
              <a:ext cx="0" cy="99"/>
            </a:xfrm>
            <a:prstGeom prst="line">
              <a:avLst/>
            </a:prstGeom>
            <a:noFill/>
            <a:ln w="9525">
              <a:solidFill>
                <a:srgbClr val="485C9C"/>
              </a:solidFill>
              <a:round/>
              <a:headEnd/>
              <a:tailEnd/>
            </a:ln>
          </p:spPr>
          <p:txBody>
            <a:bodyPr wrap="none" anchor="ctr"/>
            <a:lstStyle/>
            <a:p>
              <a:endParaRPr lang="en-US"/>
            </a:p>
          </p:txBody>
        </p:sp>
      </p:grpSp>
      <p:grpSp>
        <p:nvGrpSpPr>
          <p:cNvPr id="3" name="Group 32"/>
          <p:cNvGrpSpPr>
            <a:grpSpLocks/>
          </p:cNvGrpSpPr>
          <p:nvPr/>
        </p:nvGrpSpPr>
        <p:grpSpPr bwMode="auto">
          <a:xfrm>
            <a:off x="904875" y="4000500"/>
            <a:ext cx="388938" cy="461963"/>
            <a:chOff x="305" y="1131"/>
            <a:chExt cx="675" cy="627"/>
          </a:xfrm>
        </p:grpSpPr>
        <p:sp>
          <p:nvSpPr>
            <p:cNvPr id="50266" name="Oval 33"/>
            <p:cNvSpPr>
              <a:spLocks noChangeArrowheads="1"/>
            </p:cNvSpPr>
            <p:nvPr/>
          </p:nvSpPr>
          <p:spPr bwMode="auto">
            <a:xfrm>
              <a:off x="307" y="1486"/>
              <a:ext cx="672" cy="272"/>
            </a:xfrm>
            <a:prstGeom prst="ellipse">
              <a:avLst/>
            </a:prstGeom>
            <a:solidFill>
              <a:srgbClr val="9EAAD2"/>
            </a:solidFill>
            <a:ln w="9525" algn="ctr">
              <a:solidFill>
                <a:srgbClr val="485C9C"/>
              </a:solidFill>
              <a:round/>
              <a:headEnd/>
              <a:tailEnd/>
            </a:ln>
          </p:spPr>
          <p:txBody>
            <a:bodyPr wrap="none" anchor="ctr"/>
            <a:lstStyle/>
            <a:p>
              <a:endParaRPr lang="pt-BR"/>
            </a:p>
          </p:txBody>
        </p:sp>
        <p:sp>
          <p:nvSpPr>
            <p:cNvPr id="50267" name="Rectangle 34"/>
            <p:cNvSpPr>
              <a:spLocks noChangeArrowheads="1"/>
            </p:cNvSpPr>
            <p:nvPr/>
          </p:nvSpPr>
          <p:spPr bwMode="auto">
            <a:xfrm>
              <a:off x="305" y="1381"/>
              <a:ext cx="675" cy="243"/>
            </a:xfrm>
            <a:prstGeom prst="rect">
              <a:avLst/>
            </a:prstGeom>
            <a:solidFill>
              <a:srgbClr val="9EAAD2"/>
            </a:solidFill>
            <a:ln w="9525" algn="ctr">
              <a:noFill/>
              <a:miter lim="800000"/>
              <a:headEnd/>
              <a:tailEnd/>
            </a:ln>
          </p:spPr>
          <p:txBody>
            <a:bodyPr wrap="none" anchor="ctr"/>
            <a:lstStyle/>
            <a:p>
              <a:endParaRPr lang="pt-BR"/>
            </a:p>
          </p:txBody>
        </p:sp>
        <p:sp>
          <p:nvSpPr>
            <p:cNvPr id="50268" name="Oval 35"/>
            <p:cNvSpPr>
              <a:spLocks noChangeArrowheads="1"/>
            </p:cNvSpPr>
            <p:nvPr/>
          </p:nvSpPr>
          <p:spPr bwMode="auto">
            <a:xfrm>
              <a:off x="307" y="1249"/>
              <a:ext cx="672" cy="272"/>
            </a:xfrm>
            <a:prstGeom prst="ellipse">
              <a:avLst/>
            </a:prstGeom>
            <a:solidFill>
              <a:schemeClr val="hlink"/>
            </a:solidFill>
            <a:ln w="9525" algn="ctr">
              <a:noFill/>
              <a:round/>
              <a:headEnd/>
              <a:tailEnd/>
            </a:ln>
          </p:spPr>
          <p:txBody>
            <a:bodyPr wrap="none" anchor="ctr"/>
            <a:lstStyle/>
            <a:p>
              <a:endParaRPr lang="pt-BR"/>
            </a:p>
          </p:txBody>
        </p:sp>
        <p:sp>
          <p:nvSpPr>
            <p:cNvPr id="50269" name="Line 36"/>
            <p:cNvSpPr>
              <a:spLocks noChangeShapeType="1"/>
            </p:cNvSpPr>
            <p:nvPr/>
          </p:nvSpPr>
          <p:spPr bwMode="auto">
            <a:xfrm>
              <a:off x="979" y="1384"/>
              <a:ext cx="0" cy="248"/>
            </a:xfrm>
            <a:prstGeom prst="line">
              <a:avLst/>
            </a:prstGeom>
            <a:noFill/>
            <a:ln w="9525">
              <a:solidFill>
                <a:srgbClr val="485C9C"/>
              </a:solidFill>
              <a:round/>
              <a:headEnd/>
              <a:tailEnd/>
            </a:ln>
          </p:spPr>
          <p:txBody>
            <a:bodyPr wrap="none" anchor="ctr"/>
            <a:lstStyle/>
            <a:p>
              <a:endParaRPr lang="en-US"/>
            </a:p>
          </p:txBody>
        </p:sp>
        <p:sp>
          <p:nvSpPr>
            <p:cNvPr id="50270" name="Line 37"/>
            <p:cNvSpPr>
              <a:spLocks noChangeShapeType="1"/>
            </p:cNvSpPr>
            <p:nvPr/>
          </p:nvSpPr>
          <p:spPr bwMode="auto">
            <a:xfrm>
              <a:off x="308" y="1387"/>
              <a:ext cx="0" cy="248"/>
            </a:xfrm>
            <a:prstGeom prst="line">
              <a:avLst/>
            </a:prstGeom>
            <a:noFill/>
            <a:ln w="9525">
              <a:solidFill>
                <a:srgbClr val="485C9C"/>
              </a:solidFill>
              <a:round/>
              <a:headEnd/>
              <a:tailEnd/>
            </a:ln>
          </p:spPr>
          <p:txBody>
            <a:bodyPr wrap="none" anchor="ctr"/>
            <a:lstStyle/>
            <a:p>
              <a:endParaRPr lang="en-US"/>
            </a:p>
          </p:txBody>
        </p:sp>
        <p:sp>
          <p:nvSpPr>
            <p:cNvPr id="50271" name="Oval 38"/>
            <p:cNvSpPr>
              <a:spLocks noChangeArrowheads="1"/>
            </p:cNvSpPr>
            <p:nvPr/>
          </p:nvSpPr>
          <p:spPr bwMode="auto">
            <a:xfrm>
              <a:off x="307" y="1218"/>
              <a:ext cx="672" cy="272"/>
            </a:xfrm>
            <a:prstGeom prst="ellipse">
              <a:avLst/>
            </a:prstGeom>
            <a:solidFill>
              <a:srgbClr val="9EAAD2"/>
            </a:solidFill>
            <a:ln w="9525" algn="ctr">
              <a:solidFill>
                <a:srgbClr val="485C9C"/>
              </a:solidFill>
              <a:round/>
              <a:headEnd/>
              <a:tailEnd/>
            </a:ln>
          </p:spPr>
          <p:txBody>
            <a:bodyPr wrap="none" anchor="ctr"/>
            <a:lstStyle/>
            <a:p>
              <a:endParaRPr lang="pt-BR"/>
            </a:p>
          </p:txBody>
        </p:sp>
        <p:sp>
          <p:nvSpPr>
            <p:cNvPr id="50272" name="Rectangle 39"/>
            <p:cNvSpPr>
              <a:spLocks noChangeArrowheads="1"/>
            </p:cNvSpPr>
            <p:nvPr/>
          </p:nvSpPr>
          <p:spPr bwMode="auto">
            <a:xfrm>
              <a:off x="305" y="1263"/>
              <a:ext cx="675" cy="93"/>
            </a:xfrm>
            <a:prstGeom prst="rect">
              <a:avLst/>
            </a:prstGeom>
            <a:solidFill>
              <a:srgbClr val="9EAAD2"/>
            </a:solidFill>
            <a:ln w="9525" algn="ctr">
              <a:noFill/>
              <a:miter lim="800000"/>
              <a:headEnd/>
              <a:tailEnd/>
            </a:ln>
          </p:spPr>
          <p:txBody>
            <a:bodyPr wrap="none" anchor="ctr"/>
            <a:lstStyle/>
            <a:p>
              <a:endParaRPr lang="pt-BR"/>
            </a:p>
          </p:txBody>
        </p:sp>
        <p:sp>
          <p:nvSpPr>
            <p:cNvPr id="50273" name="Line 40"/>
            <p:cNvSpPr>
              <a:spLocks noChangeShapeType="1"/>
            </p:cNvSpPr>
            <p:nvPr/>
          </p:nvSpPr>
          <p:spPr bwMode="auto">
            <a:xfrm>
              <a:off x="979" y="1267"/>
              <a:ext cx="0" cy="99"/>
            </a:xfrm>
            <a:prstGeom prst="line">
              <a:avLst/>
            </a:prstGeom>
            <a:noFill/>
            <a:ln w="9525">
              <a:solidFill>
                <a:srgbClr val="485C9C"/>
              </a:solidFill>
              <a:round/>
              <a:headEnd/>
              <a:tailEnd/>
            </a:ln>
          </p:spPr>
          <p:txBody>
            <a:bodyPr wrap="none" anchor="ctr"/>
            <a:lstStyle/>
            <a:p>
              <a:endParaRPr lang="en-US"/>
            </a:p>
          </p:txBody>
        </p:sp>
        <p:sp>
          <p:nvSpPr>
            <p:cNvPr id="50274" name="Oval 41"/>
            <p:cNvSpPr>
              <a:spLocks noChangeArrowheads="1"/>
            </p:cNvSpPr>
            <p:nvPr/>
          </p:nvSpPr>
          <p:spPr bwMode="auto">
            <a:xfrm>
              <a:off x="307" y="1131"/>
              <a:ext cx="672" cy="272"/>
            </a:xfrm>
            <a:prstGeom prst="ellipse">
              <a:avLst/>
            </a:prstGeom>
            <a:solidFill>
              <a:srgbClr val="9EAAD2"/>
            </a:solidFill>
            <a:ln w="9525" algn="ctr">
              <a:solidFill>
                <a:srgbClr val="485C9C"/>
              </a:solidFill>
              <a:round/>
              <a:headEnd/>
              <a:tailEnd/>
            </a:ln>
          </p:spPr>
          <p:txBody>
            <a:bodyPr wrap="none" anchor="ctr"/>
            <a:lstStyle/>
            <a:p>
              <a:endParaRPr lang="pt-BR"/>
            </a:p>
          </p:txBody>
        </p:sp>
        <p:sp>
          <p:nvSpPr>
            <p:cNvPr id="50275" name="Line 42"/>
            <p:cNvSpPr>
              <a:spLocks noChangeShapeType="1"/>
            </p:cNvSpPr>
            <p:nvPr/>
          </p:nvSpPr>
          <p:spPr bwMode="auto">
            <a:xfrm>
              <a:off x="308" y="1268"/>
              <a:ext cx="0" cy="99"/>
            </a:xfrm>
            <a:prstGeom prst="line">
              <a:avLst/>
            </a:prstGeom>
            <a:noFill/>
            <a:ln w="9525">
              <a:solidFill>
                <a:srgbClr val="485C9C"/>
              </a:solidFill>
              <a:round/>
              <a:headEnd/>
              <a:tailEnd/>
            </a:ln>
          </p:spPr>
          <p:txBody>
            <a:bodyPr wrap="none" anchor="ctr"/>
            <a:lstStyle/>
            <a:p>
              <a:endParaRPr lang="en-US"/>
            </a:p>
          </p:txBody>
        </p:sp>
      </p:grpSp>
      <p:grpSp>
        <p:nvGrpSpPr>
          <p:cNvPr id="4" name="Group 43"/>
          <p:cNvGrpSpPr>
            <a:grpSpLocks/>
          </p:cNvGrpSpPr>
          <p:nvPr/>
        </p:nvGrpSpPr>
        <p:grpSpPr bwMode="auto">
          <a:xfrm>
            <a:off x="314325" y="4000500"/>
            <a:ext cx="388938" cy="461963"/>
            <a:chOff x="305" y="1131"/>
            <a:chExt cx="675" cy="627"/>
          </a:xfrm>
        </p:grpSpPr>
        <p:sp>
          <p:nvSpPr>
            <p:cNvPr id="50256" name="Oval 44"/>
            <p:cNvSpPr>
              <a:spLocks noChangeArrowheads="1"/>
            </p:cNvSpPr>
            <p:nvPr/>
          </p:nvSpPr>
          <p:spPr bwMode="auto">
            <a:xfrm>
              <a:off x="307" y="1486"/>
              <a:ext cx="672" cy="272"/>
            </a:xfrm>
            <a:prstGeom prst="ellipse">
              <a:avLst/>
            </a:prstGeom>
            <a:solidFill>
              <a:srgbClr val="9EAAD2"/>
            </a:solidFill>
            <a:ln w="9525" algn="ctr">
              <a:solidFill>
                <a:srgbClr val="485C9C"/>
              </a:solidFill>
              <a:round/>
              <a:headEnd/>
              <a:tailEnd/>
            </a:ln>
          </p:spPr>
          <p:txBody>
            <a:bodyPr wrap="none" anchor="ctr"/>
            <a:lstStyle/>
            <a:p>
              <a:endParaRPr lang="pt-BR"/>
            </a:p>
          </p:txBody>
        </p:sp>
        <p:sp>
          <p:nvSpPr>
            <p:cNvPr id="50257" name="Rectangle 45"/>
            <p:cNvSpPr>
              <a:spLocks noChangeArrowheads="1"/>
            </p:cNvSpPr>
            <p:nvPr/>
          </p:nvSpPr>
          <p:spPr bwMode="auto">
            <a:xfrm>
              <a:off x="305" y="1381"/>
              <a:ext cx="675" cy="243"/>
            </a:xfrm>
            <a:prstGeom prst="rect">
              <a:avLst/>
            </a:prstGeom>
            <a:solidFill>
              <a:srgbClr val="9EAAD2"/>
            </a:solidFill>
            <a:ln w="9525" algn="ctr">
              <a:noFill/>
              <a:miter lim="800000"/>
              <a:headEnd/>
              <a:tailEnd/>
            </a:ln>
          </p:spPr>
          <p:txBody>
            <a:bodyPr wrap="none" anchor="ctr"/>
            <a:lstStyle/>
            <a:p>
              <a:endParaRPr lang="pt-BR"/>
            </a:p>
          </p:txBody>
        </p:sp>
        <p:sp>
          <p:nvSpPr>
            <p:cNvPr id="50258" name="Oval 46"/>
            <p:cNvSpPr>
              <a:spLocks noChangeArrowheads="1"/>
            </p:cNvSpPr>
            <p:nvPr/>
          </p:nvSpPr>
          <p:spPr bwMode="auto">
            <a:xfrm>
              <a:off x="307" y="1249"/>
              <a:ext cx="672" cy="272"/>
            </a:xfrm>
            <a:prstGeom prst="ellipse">
              <a:avLst/>
            </a:prstGeom>
            <a:solidFill>
              <a:schemeClr val="hlink"/>
            </a:solidFill>
            <a:ln w="9525" algn="ctr">
              <a:noFill/>
              <a:round/>
              <a:headEnd/>
              <a:tailEnd/>
            </a:ln>
          </p:spPr>
          <p:txBody>
            <a:bodyPr wrap="none" anchor="ctr"/>
            <a:lstStyle/>
            <a:p>
              <a:endParaRPr lang="pt-BR"/>
            </a:p>
          </p:txBody>
        </p:sp>
        <p:sp>
          <p:nvSpPr>
            <p:cNvPr id="50259" name="Line 47"/>
            <p:cNvSpPr>
              <a:spLocks noChangeShapeType="1"/>
            </p:cNvSpPr>
            <p:nvPr/>
          </p:nvSpPr>
          <p:spPr bwMode="auto">
            <a:xfrm>
              <a:off x="979" y="1384"/>
              <a:ext cx="0" cy="248"/>
            </a:xfrm>
            <a:prstGeom prst="line">
              <a:avLst/>
            </a:prstGeom>
            <a:noFill/>
            <a:ln w="9525">
              <a:solidFill>
                <a:srgbClr val="485C9C"/>
              </a:solidFill>
              <a:round/>
              <a:headEnd/>
              <a:tailEnd/>
            </a:ln>
          </p:spPr>
          <p:txBody>
            <a:bodyPr wrap="none" anchor="ctr"/>
            <a:lstStyle/>
            <a:p>
              <a:endParaRPr lang="en-US"/>
            </a:p>
          </p:txBody>
        </p:sp>
        <p:sp>
          <p:nvSpPr>
            <p:cNvPr id="50260" name="Line 48"/>
            <p:cNvSpPr>
              <a:spLocks noChangeShapeType="1"/>
            </p:cNvSpPr>
            <p:nvPr/>
          </p:nvSpPr>
          <p:spPr bwMode="auto">
            <a:xfrm>
              <a:off x="308" y="1387"/>
              <a:ext cx="0" cy="248"/>
            </a:xfrm>
            <a:prstGeom prst="line">
              <a:avLst/>
            </a:prstGeom>
            <a:noFill/>
            <a:ln w="9525">
              <a:solidFill>
                <a:srgbClr val="485C9C"/>
              </a:solidFill>
              <a:round/>
              <a:headEnd/>
              <a:tailEnd/>
            </a:ln>
          </p:spPr>
          <p:txBody>
            <a:bodyPr wrap="none" anchor="ctr"/>
            <a:lstStyle/>
            <a:p>
              <a:endParaRPr lang="en-US"/>
            </a:p>
          </p:txBody>
        </p:sp>
        <p:sp>
          <p:nvSpPr>
            <p:cNvPr id="50261" name="Oval 49"/>
            <p:cNvSpPr>
              <a:spLocks noChangeArrowheads="1"/>
            </p:cNvSpPr>
            <p:nvPr/>
          </p:nvSpPr>
          <p:spPr bwMode="auto">
            <a:xfrm>
              <a:off x="307" y="1218"/>
              <a:ext cx="672" cy="272"/>
            </a:xfrm>
            <a:prstGeom prst="ellipse">
              <a:avLst/>
            </a:prstGeom>
            <a:solidFill>
              <a:srgbClr val="9EAAD2"/>
            </a:solidFill>
            <a:ln w="9525" algn="ctr">
              <a:solidFill>
                <a:srgbClr val="485C9C"/>
              </a:solidFill>
              <a:round/>
              <a:headEnd/>
              <a:tailEnd/>
            </a:ln>
          </p:spPr>
          <p:txBody>
            <a:bodyPr wrap="none" anchor="ctr"/>
            <a:lstStyle/>
            <a:p>
              <a:endParaRPr lang="pt-BR"/>
            </a:p>
          </p:txBody>
        </p:sp>
        <p:sp>
          <p:nvSpPr>
            <p:cNvPr id="50262" name="Rectangle 50"/>
            <p:cNvSpPr>
              <a:spLocks noChangeArrowheads="1"/>
            </p:cNvSpPr>
            <p:nvPr/>
          </p:nvSpPr>
          <p:spPr bwMode="auto">
            <a:xfrm>
              <a:off x="305" y="1263"/>
              <a:ext cx="675" cy="93"/>
            </a:xfrm>
            <a:prstGeom prst="rect">
              <a:avLst/>
            </a:prstGeom>
            <a:solidFill>
              <a:srgbClr val="9EAAD2"/>
            </a:solidFill>
            <a:ln w="9525" algn="ctr">
              <a:noFill/>
              <a:miter lim="800000"/>
              <a:headEnd/>
              <a:tailEnd/>
            </a:ln>
          </p:spPr>
          <p:txBody>
            <a:bodyPr wrap="none" anchor="ctr"/>
            <a:lstStyle/>
            <a:p>
              <a:endParaRPr lang="pt-BR"/>
            </a:p>
          </p:txBody>
        </p:sp>
        <p:sp>
          <p:nvSpPr>
            <p:cNvPr id="50263" name="Line 51"/>
            <p:cNvSpPr>
              <a:spLocks noChangeShapeType="1"/>
            </p:cNvSpPr>
            <p:nvPr/>
          </p:nvSpPr>
          <p:spPr bwMode="auto">
            <a:xfrm>
              <a:off x="979" y="1267"/>
              <a:ext cx="0" cy="99"/>
            </a:xfrm>
            <a:prstGeom prst="line">
              <a:avLst/>
            </a:prstGeom>
            <a:noFill/>
            <a:ln w="9525">
              <a:solidFill>
                <a:srgbClr val="485C9C"/>
              </a:solidFill>
              <a:round/>
              <a:headEnd/>
              <a:tailEnd/>
            </a:ln>
          </p:spPr>
          <p:txBody>
            <a:bodyPr wrap="none" anchor="ctr"/>
            <a:lstStyle/>
            <a:p>
              <a:endParaRPr lang="en-US"/>
            </a:p>
          </p:txBody>
        </p:sp>
        <p:sp>
          <p:nvSpPr>
            <p:cNvPr id="50264" name="Oval 52"/>
            <p:cNvSpPr>
              <a:spLocks noChangeArrowheads="1"/>
            </p:cNvSpPr>
            <p:nvPr/>
          </p:nvSpPr>
          <p:spPr bwMode="auto">
            <a:xfrm>
              <a:off x="307" y="1131"/>
              <a:ext cx="672" cy="272"/>
            </a:xfrm>
            <a:prstGeom prst="ellipse">
              <a:avLst/>
            </a:prstGeom>
            <a:solidFill>
              <a:srgbClr val="9EAAD2"/>
            </a:solidFill>
            <a:ln w="9525" algn="ctr">
              <a:solidFill>
                <a:srgbClr val="485C9C"/>
              </a:solidFill>
              <a:round/>
              <a:headEnd/>
              <a:tailEnd/>
            </a:ln>
          </p:spPr>
          <p:txBody>
            <a:bodyPr wrap="none" anchor="ctr"/>
            <a:lstStyle/>
            <a:p>
              <a:endParaRPr lang="pt-BR"/>
            </a:p>
          </p:txBody>
        </p:sp>
        <p:sp>
          <p:nvSpPr>
            <p:cNvPr id="50265" name="Line 53"/>
            <p:cNvSpPr>
              <a:spLocks noChangeShapeType="1"/>
            </p:cNvSpPr>
            <p:nvPr/>
          </p:nvSpPr>
          <p:spPr bwMode="auto">
            <a:xfrm>
              <a:off x="308" y="1268"/>
              <a:ext cx="0" cy="99"/>
            </a:xfrm>
            <a:prstGeom prst="line">
              <a:avLst/>
            </a:prstGeom>
            <a:noFill/>
            <a:ln w="9525">
              <a:solidFill>
                <a:srgbClr val="485C9C"/>
              </a:solidFill>
              <a:round/>
              <a:headEnd/>
              <a:tailEnd/>
            </a:ln>
          </p:spPr>
          <p:txBody>
            <a:bodyPr wrap="none" anchor="ctr"/>
            <a:lstStyle/>
            <a:p>
              <a:endParaRPr lang="en-US"/>
            </a:p>
          </p:txBody>
        </p:sp>
      </p:grpSp>
      <p:grpSp>
        <p:nvGrpSpPr>
          <p:cNvPr id="5" name="Group 54"/>
          <p:cNvGrpSpPr>
            <a:grpSpLocks/>
          </p:cNvGrpSpPr>
          <p:nvPr/>
        </p:nvGrpSpPr>
        <p:grpSpPr bwMode="auto">
          <a:xfrm>
            <a:off x="3067050" y="2943225"/>
            <a:ext cx="388938" cy="461963"/>
            <a:chOff x="305" y="1131"/>
            <a:chExt cx="675" cy="627"/>
          </a:xfrm>
        </p:grpSpPr>
        <p:sp>
          <p:nvSpPr>
            <p:cNvPr id="50246" name="Oval 55"/>
            <p:cNvSpPr>
              <a:spLocks noChangeArrowheads="1"/>
            </p:cNvSpPr>
            <p:nvPr/>
          </p:nvSpPr>
          <p:spPr bwMode="auto">
            <a:xfrm>
              <a:off x="307" y="1486"/>
              <a:ext cx="672" cy="272"/>
            </a:xfrm>
            <a:prstGeom prst="ellipse">
              <a:avLst/>
            </a:prstGeom>
            <a:solidFill>
              <a:srgbClr val="9EAAD2"/>
            </a:solidFill>
            <a:ln w="9525" algn="ctr">
              <a:solidFill>
                <a:srgbClr val="485C9C"/>
              </a:solidFill>
              <a:round/>
              <a:headEnd/>
              <a:tailEnd/>
            </a:ln>
          </p:spPr>
          <p:txBody>
            <a:bodyPr wrap="none" anchor="ctr"/>
            <a:lstStyle/>
            <a:p>
              <a:endParaRPr lang="pt-BR"/>
            </a:p>
          </p:txBody>
        </p:sp>
        <p:sp>
          <p:nvSpPr>
            <p:cNvPr id="50247" name="Rectangle 56"/>
            <p:cNvSpPr>
              <a:spLocks noChangeArrowheads="1"/>
            </p:cNvSpPr>
            <p:nvPr/>
          </p:nvSpPr>
          <p:spPr bwMode="auto">
            <a:xfrm>
              <a:off x="305" y="1381"/>
              <a:ext cx="675" cy="243"/>
            </a:xfrm>
            <a:prstGeom prst="rect">
              <a:avLst/>
            </a:prstGeom>
            <a:solidFill>
              <a:srgbClr val="9EAAD2"/>
            </a:solidFill>
            <a:ln w="9525" algn="ctr">
              <a:noFill/>
              <a:miter lim="800000"/>
              <a:headEnd/>
              <a:tailEnd/>
            </a:ln>
          </p:spPr>
          <p:txBody>
            <a:bodyPr wrap="none" anchor="ctr"/>
            <a:lstStyle/>
            <a:p>
              <a:endParaRPr lang="pt-BR"/>
            </a:p>
          </p:txBody>
        </p:sp>
        <p:sp>
          <p:nvSpPr>
            <p:cNvPr id="50248" name="Oval 57"/>
            <p:cNvSpPr>
              <a:spLocks noChangeArrowheads="1"/>
            </p:cNvSpPr>
            <p:nvPr/>
          </p:nvSpPr>
          <p:spPr bwMode="auto">
            <a:xfrm>
              <a:off x="307" y="1249"/>
              <a:ext cx="672" cy="272"/>
            </a:xfrm>
            <a:prstGeom prst="ellipse">
              <a:avLst/>
            </a:prstGeom>
            <a:solidFill>
              <a:schemeClr val="hlink"/>
            </a:solidFill>
            <a:ln w="9525" algn="ctr">
              <a:noFill/>
              <a:round/>
              <a:headEnd/>
              <a:tailEnd/>
            </a:ln>
          </p:spPr>
          <p:txBody>
            <a:bodyPr wrap="none" anchor="ctr"/>
            <a:lstStyle/>
            <a:p>
              <a:endParaRPr lang="pt-BR"/>
            </a:p>
          </p:txBody>
        </p:sp>
        <p:sp>
          <p:nvSpPr>
            <p:cNvPr id="50249" name="Line 58"/>
            <p:cNvSpPr>
              <a:spLocks noChangeShapeType="1"/>
            </p:cNvSpPr>
            <p:nvPr/>
          </p:nvSpPr>
          <p:spPr bwMode="auto">
            <a:xfrm>
              <a:off x="979" y="1384"/>
              <a:ext cx="0" cy="248"/>
            </a:xfrm>
            <a:prstGeom prst="line">
              <a:avLst/>
            </a:prstGeom>
            <a:noFill/>
            <a:ln w="9525">
              <a:solidFill>
                <a:srgbClr val="485C9C"/>
              </a:solidFill>
              <a:round/>
              <a:headEnd/>
              <a:tailEnd/>
            </a:ln>
          </p:spPr>
          <p:txBody>
            <a:bodyPr wrap="none" anchor="ctr"/>
            <a:lstStyle/>
            <a:p>
              <a:endParaRPr lang="en-US"/>
            </a:p>
          </p:txBody>
        </p:sp>
        <p:sp>
          <p:nvSpPr>
            <p:cNvPr id="50250" name="Line 59"/>
            <p:cNvSpPr>
              <a:spLocks noChangeShapeType="1"/>
            </p:cNvSpPr>
            <p:nvPr/>
          </p:nvSpPr>
          <p:spPr bwMode="auto">
            <a:xfrm>
              <a:off x="308" y="1387"/>
              <a:ext cx="0" cy="248"/>
            </a:xfrm>
            <a:prstGeom prst="line">
              <a:avLst/>
            </a:prstGeom>
            <a:noFill/>
            <a:ln w="9525">
              <a:solidFill>
                <a:srgbClr val="485C9C"/>
              </a:solidFill>
              <a:round/>
              <a:headEnd/>
              <a:tailEnd/>
            </a:ln>
          </p:spPr>
          <p:txBody>
            <a:bodyPr wrap="none" anchor="ctr"/>
            <a:lstStyle/>
            <a:p>
              <a:endParaRPr lang="en-US"/>
            </a:p>
          </p:txBody>
        </p:sp>
        <p:sp>
          <p:nvSpPr>
            <p:cNvPr id="50251" name="Oval 60"/>
            <p:cNvSpPr>
              <a:spLocks noChangeArrowheads="1"/>
            </p:cNvSpPr>
            <p:nvPr/>
          </p:nvSpPr>
          <p:spPr bwMode="auto">
            <a:xfrm>
              <a:off x="307" y="1218"/>
              <a:ext cx="672" cy="272"/>
            </a:xfrm>
            <a:prstGeom prst="ellipse">
              <a:avLst/>
            </a:prstGeom>
            <a:solidFill>
              <a:srgbClr val="9EAAD2"/>
            </a:solidFill>
            <a:ln w="9525" algn="ctr">
              <a:solidFill>
                <a:srgbClr val="485C9C"/>
              </a:solidFill>
              <a:round/>
              <a:headEnd/>
              <a:tailEnd/>
            </a:ln>
          </p:spPr>
          <p:txBody>
            <a:bodyPr wrap="none" anchor="ctr"/>
            <a:lstStyle/>
            <a:p>
              <a:endParaRPr lang="pt-BR"/>
            </a:p>
          </p:txBody>
        </p:sp>
        <p:sp>
          <p:nvSpPr>
            <p:cNvPr id="50252" name="Rectangle 61"/>
            <p:cNvSpPr>
              <a:spLocks noChangeArrowheads="1"/>
            </p:cNvSpPr>
            <p:nvPr/>
          </p:nvSpPr>
          <p:spPr bwMode="auto">
            <a:xfrm>
              <a:off x="305" y="1263"/>
              <a:ext cx="675" cy="93"/>
            </a:xfrm>
            <a:prstGeom prst="rect">
              <a:avLst/>
            </a:prstGeom>
            <a:solidFill>
              <a:srgbClr val="9EAAD2"/>
            </a:solidFill>
            <a:ln w="9525" algn="ctr">
              <a:noFill/>
              <a:miter lim="800000"/>
              <a:headEnd/>
              <a:tailEnd/>
            </a:ln>
          </p:spPr>
          <p:txBody>
            <a:bodyPr wrap="none" anchor="ctr"/>
            <a:lstStyle/>
            <a:p>
              <a:endParaRPr lang="pt-BR"/>
            </a:p>
          </p:txBody>
        </p:sp>
        <p:sp>
          <p:nvSpPr>
            <p:cNvPr id="50253" name="Line 62"/>
            <p:cNvSpPr>
              <a:spLocks noChangeShapeType="1"/>
            </p:cNvSpPr>
            <p:nvPr/>
          </p:nvSpPr>
          <p:spPr bwMode="auto">
            <a:xfrm>
              <a:off x="979" y="1267"/>
              <a:ext cx="0" cy="99"/>
            </a:xfrm>
            <a:prstGeom prst="line">
              <a:avLst/>
            </a:prstGeom>
            <a:noFill/>
            <a:ln w="9525">
              <a:solidFill>
                <a:srgbClr val="485C9C"/>
              </a:solidFill>
              <a:round/>
              <a:headEnd/>
              <a:tailEnd/>
            </a:ln>
          </p:spPr>
          <p:txBody>
            <a:bodyPr wrap="none" anchor="ctr"/>
            <a:lstStyle/>
            <a:p>
              <a:endParaRPr lang="en-US"/>
            </a:p>
          </p:txBody>
        </p:sp>
        <p:sp>
          <p:nvSpPr>
            <p:cNvPr id="50254" name="Oval 63"/>
            <p:cNvSpPr>
              <a:spLocks noChangeArrowheads="1"/>
            </p:cNvSpPr>
            <p:nvPr/>
          </p:nvSpPr>
          <p:spPr bwMode="auto">
            <a:xfrm>
              <a:off x="307" y="1131"/>
              <a:ext cx="672" cy="272"/>
            </a:xfrm>
            <a:prstGeom prst="ellipse">
              <a:avLst/>
            </a:prstGeom>
            <a:solidFill>
              <a:srgbClr val="9EAAD2"/>
            </a:solidFill>
            <a:ln w="9525" algn="ctr">
              <a:solidFill>
                <a:srgbClr val="485C9C"/>
              </a:solidFill>
              <a:round/>
              <a:headEnd/>
              <a:tailEnd/>
            </a:ln>
          </p:spPr>
          <p:txBody>
            <a:bodyPr wrap="none" anchor="ctr"/>
            <a:lstStyle/>
            <a:p>
              <a:endParaRPr lang="pt-BR"/>
            </a:p>
          </p:txBody>
        </p:sp>
        <p:sp>
          <p:nvSpPr>
            <p:cNvPr id="50255" name="Line 64"/>
            <p:cNvSpPr>
              <a:spLocks noChangeShapeType="1"/>
            </p:cNvSpPr>
            <p:nvPr/>
          </p:nvSpPr>
          <p:spPr bwMode="auto">
            <a:xfrm>
              <a:off x="308" y="1268"/>
              <a:ext cx="0" cy="99"/>
            </a:xfrm>
            <a:prstGeom prst="line">
              <a:avLst/>
            </a:prstGeom>
            <a:noFill/>
            <a:ln w="9525">
              <a:solidFill>
                <a:srgbClr val="485C9C"/>
              </a:solidFill>
              <a:round/>
              <a:headEnd/>
              <a:tailEnd/>
            </a:ln>
          </p:spPr>
          <p:txBody>
            <a:bodyPr wrap="none" anchor="ctr"/>
            <a:lstStyle/>
            <a:p>
              <a:endParaRPr lang="en-US"/>
            </a:p>
          </p:txBody>
        </p:sp>
      </p:grpSp>
      <p:grpSp>
        <p:nvGrpSpPr>
          <p:cNvPr id="6" name="Group 65"/>
          <p:cNvGrpSpPr>
            <a:grpSpLocks/>
          </p:cNvGrpSpPr>
          <p:nvPr/>
        </p:nvGrpSpPr>
        <p:grpSpPr bwMode="auto">
          <a:xfrm>
            <a:off x="638175" y="2952750"/>
            <a:ext cx="388938" cy="461963"/>
            <a:chOff x="305" y="1131"/>
            <a:chExt cx="675" cy="627"/>
          </a:xfrm>
        </p:grpSpPr>
        <p:sp>
          <p:nvSpPr>
            <p:cNvPr id="50236" name="Oval 66"/>
            <p:cNvSpPr>
              <a:spLocks noChangeArrowheads="1"/>
            </p:cNvSpPr>
            <p:nvPr/>
          </p:nvSpPr>
          <p:spPr bwMode="auto">
            <a:xfrm>
              <a:off x="307" y="1486"/>
              <a:ext cx="672" cy="272"/>
            </a:xfrm>
            <a:prstGeom prst="ellipse">
              <a:avLst/>
            </a:prstGeom>
            <a:solidFill>
              <a:srgbClr val="9EAAD2"/>
            </a:solidFill>
            <a:ln w="9525" algn="ctr">
              <a:solidFill>
                <a:srgbClr val="485C9C"/>
              </a:solidFill>
              <a:round/>
              <a:headEnd/>
              <a:tailEnd/>
            </a:ln>
          </p:spPr>
          <p:txBody>
            <a:bodyPr wrap="none" anchor="ctr"/>
            <a:lstStyle/>
            <a:p>
              <a:endParaRPr lang="pt-BR"/>
            </a:p>
          </p:txBody>
        </p:sp>
        <p:sp>
          <p:nvSpPr>
            <p:cNvPr id="50237" name="Rectangle 67"/>
            <p:cNvSpPr>
              <a:spLocks noChangeArrowheads="1"/>
            </p:cNvSpPr>
            <p:nvPr/>
          </p:nvSpPr>
          <p:spPr bwMode="auto">
            <a:xfrm>
              <a:off x="305" y="1381"/>
              <a:ext cx="675" cy="243"/>
            </a:xfrm>
            <a:prstGeom prst="rect">
              <a:avLst/>
            </a:prstGeom>
            <a:solidFill>
              <a:srgbClr val="9EAAD2"/>
            </a:solidFill>
            <a:ln w="9525" algn="ctr">
              <a:noFill/>
              <a:miter lim="800000"/>
              <a:headEnd/>
              <a:tailEnd/>
            </a:ln>
          </p:spPr>
          <p:txBody>
            <a:bodyPr wrap="none" anchor="ctr"/>
            <a:lstStyle/>
            <a:p>
              <a:endParaRPr lang="pt-BR"/>
            </a:p>
          </p:txBody>
        </p:sp>
        <p:sp>
          <p:nvSpPr>
            <p:cNvPr id="50238" name="Oval 68"/>
            <p:cNvSpPr>
              <a:spLocks noChangeArrowheads="1"/>
            </p:cNvSpPr>
            <p:nvPr/>
          </p:nvSpPr>
          <p:spPr bwMode="auto">
            <a:xfrm>
              <a:off x="307" y="1249"/>
              <a:ext cx="672" cy="272"/>
            </a:xfrm>
            <a:prstGeom prst="ellipse">
              <a:avLst/>
            </a:prstGeom>
            <a:solidFill>
              <a:schemeClr val="hlink"/>
            </a:solidFill>
            <a:ln w="9525" algn="ctr">
              <a:noFill/>
              <a:round/>
              <a:headEnd/>
              <a:tailEnd/>
            </a:ln>
          </p:spPr>
          <p:txBody>
            <a:bodyPr wrap="none" anchor="ctr"/>
            <a:lstStyle/>
            <a:p>
              <a:endParaRPr lang="pt-BR"/>
            </a:p>
          </p:txBody>
        </p:sp>
        <p:sp>
          <p:nvSpPr>
            <p:cNvPr id="50239" name="Line 69"/>
            <p:cNvSpPr>
              <a:spLocks noChangeShapeType="1"/>
            </p:cNvSpPr>
            <p:nvPr/>
          </p:nvSpPr>
          <p:spPr bwMode="auto">
            <a:xfrm>
              <a:off x="979" y="1384"/>
              <a:ext cx="0" cy="248"/>
            </a:xfrm>
            <a:prstGeom prst="line">
              <a:avLst/>
            </a:prstGeom>
            <a:noFill/>
            <a:ln w="9525">
              <a:solidFill>
                <a:srgbClr val="485C9C"/>
              </a:solidFill>
              <a:round/>
              <a:headEnd/>
              <a:tailEnd/>
            </a:ln>
          </p:spPr>
          <p:txBody>
            <a:bodyPr wrap="none" anchor="ctr"/>
            <a:lstStyle/>
            <a:p>
              <a:endParaRPr lang="en-US"/>
            </a:p>
          </p:txBody>
        </p:sp>
        <p:sp>
          <p:nvSpPr>
            <p:cNvPr id="50240" name="Line 70"/>
            <p:cNvSpPr>
              <a:spLocks noChangeShapeType="1"/>
            </p:cNvSpPr>
            <p:nvPr/>
          </p:nvSpPr>
          <p:spPr bwMode="auto">
            <a:xfrm>
              <a:off x="308" y="1387"/>
              <a:ext cx="0" cy="248"/>
            </a:xfrm>
            <a:prstGeom prst="line">
              <a:avLst/>
            </a:prstGeom>
            <a:noFill/>
            <a:ln w="9525">
              <a:solidFill>
                <a:srgbClr val="485C9C"/>
              </a:solidFill>
              <a:round/>
              <a:headEnd/>
              <a:tailEnd/>
            </a:ln>
          </p:spPr>
          <p:txBody>
            <a:bodyPr wrap="none" anchor="ctr"/>
            <a:lstStyle/>
            <a:p>
              <a:endParaRPr lang="en-US"/>
            </a:p>
          </p:txBody>
        </p:sp>
        <p:sp>
          <p:nvSpPr>
            <p:cNvPr id="50241" name="Oval 71"/>
            <p:cNvSpPr>
              <a:spLocks noChangeArrowheads="1"/>
            </p:cNvSpPr>
            <p:nvPr/>
          </p:nvSpPr>
          <p:spPr bwMode="auto">
            <a:xfrm>
              <a:off x="307" y="1218"/>
              <a:ext cx="672" cy="272"/>
            </a:xfrm>
            <a:prstGeom prst="ellipse">
              <a:avLst/>
            </a:prstGeom>
            <a:solidFill>
              <a:srgbClr val="9EAAD2"/>
            </a:solidFill>
            <a:ln w="9525" algn="ctr">
              <a:solidFill>
                <a:srgbClr val="485C9C"/>
              </a:solidFill>
              <a:round/>
              <a:headEnd/>
              <a:tailEnd/>
            </a:ln>
          </p:spPr>
          <p:txBody>
            <a:bodyPr wrap="none" anchor="ctr"/>
            <a:lstStyle/>
            <a:p>
              <a:endParaRPr lang="pt-BR"/>
            </a:p>
          </p:txBody>
        </p:sp>
        <p:sp>
          <p:nvSpPr>
            <p:cNvPr id="50242" name="Rectangle 72"/>
            <p:cNvSpPr>
              <a:spLocks noChangeArrowheads="1"/>
            </p:cNvSpPr>
            <p:nvPr/>
          </p:nvSpPr>
          <p:spPr bwMode="auto">
            <a:xfrm>
              <a:off x="305" y="1263"/>
              <a:ext cx="675" cy="93"/>
            </a:xfrm>
            <a:prstGeom prst="rect">
              <a:avLst/>
            </a:prstGeom>
            <a:solidFill>
              <a:srgbClr val="9EAAD2"/>
            </a:solidFill>
            <a:ln w="9525" algn="ctr">
              <a:noFill/>
              <a:miter lim="800000"/>
              <a:headEnd/>
              <a:tailEnd/>
            </a:ln>
          </p:spPr>
          <p:txBody>
            <a:bodyPr wrap="none" anchor="ctr"/>
            <a:lstStyle/>
            <a:p>
              <a:endParaRPr lang="pt-BR"/>
            </a:p>
          </p:txBody>
        </p:sp>
        <p:sp>
          <p:nvSpPr>
            <p:cNvPr id="50243" name="Line 73"/>
            <p:cNvSpPr>
              <a:spLocks noChangeShapeType="1"/>
            </p:cNvSpPr>
            <p:nvPr/>
          </p:nvSpPr>
          <p:spPr bwMode="auto">
            <a:xfrm>
              <a:off x="979" y="1267"/>
              <a:ext cx="0" cy="99"/>
            </a:xfrm>
            <a:prstGeom prst="line">
              <a:avLst/>
            </a:prstGeom>
            <a:noFill/>
            <a:ln w="9525">
              <a:solidFill>
                <a:srgbClr val="485C9C"/>
              </a:solidFill>
              <a:round/>
              <a:headEnd/>
              <a:tailEnd/>
            </a:ln>
          </p:spPr>
          <p:txBody>
            <a:bodyPr wrap="none" anchor="ctr"/>
            <a:lstStyle/>
            <a:p>
              <a:endParaRPr lang="en-US"/>
            </a:p>
          </p:txBody>
        </p:sp>
        <p:sp>
          <p:nvSpPr>
            <p:cNvPr id="50244" name="Oval 74"/>
            <p:cNvSpPr>
              <a:spLocks noChangeArrowheads="1"/>
            </p:cNvSpPr>
            <p:nvPr/>
          </p:nvSpPr>
          <p:spPr bwMode="auto">
            <a:xfrm>
              <a:off x="307" y="1131"/>
              <a:ext cx="672" cy="272"/>
            </a:xfrm>
            <a:prstGeom prst="ellipse">
              <a:avLst/>
            </a:prstGeom>
            <a:solidFill>
              <a:srgbClr val="9EAAD2"/>
            </a:solidFill>
            <a:ln w="9525" algn="ctr">
              <a:solidFill>
                <a:srgbClr val="485C9C"/>
              </a:solidFill>
              <a:round/>
              <a:headEnd/>
              <a:tailEnd/>
            </a:ln>
          </p:spPr>
          <p:txBody>
            <a:bodyPr wrap="none" anchor="ctr"/>
            <a:lstStyle/>
            <a:p>
              <a:endParaRPr lang="pt-BR"/>
            </a:p>
          </p:txBody>
        </p:sp>
        <p:sp>
          <p:nvSpPr>
            <p:cNvPr id="50245" name="Line 75"/>
            <p:cNvSpPr>
              <a:spLocks noChangeShapeType="1"/>
            </p:cNvSpPr>
            <p:nvPr/>
          </p:nvSpPr>
          <p:spPr bwMode="auto">
            <a:xfrm>
              <a:off x="308" y="1268"/>
              <a:ext cx="0" cy="99"/>
            </a:xfrm>
            <a:prstGeom prst="line">
              <a:avLst/>
            </a:prstGeom>
            <a:noFill/>
            <a:ln w="9525">
              <a:solidFill>
                <a:srgbClr val="485C9C"/>
              </a:solidFill>
              <a:round/>
              <a:headEnd/>
              <a:tailEnd/>
            </a:ln>
          </p:spPr>
          <p:txBody>
            <a:bodyPr wrap="none" anchor="ctr"/>
            <a:lstStyle/>
            <a:p>
              <a:endParaRPr lang="en-US"/>
            </a:p>
          </p:txBody>
        </p:sp>
      </p:grpSp>
      <p:grpSp>
        <p:nvGrpSpPr>
          <p:cNvPr id="7" name="Group 76"/>
          <p:cNvGrpSpPr>
            <a:grpSpLocks/>
          </p:cNvGrpSpPr>
          <p:nvPr/>
        </p:nvGrpSpPr>
        <p:grpSpPr bwMode="auto">
          <a:xfrm>
            <a:off x="1476375" y="4791075"/>
            <a:ext cx="388938" cy="461963"/>
            <a:chOff x="305" y="1131"/>
            <a:chExt cx="675" cy="627"/>
          </a:xfrm>
        </p:grpSpPr>
        <p:sp>
          <p:nvSpPr>
            <p:cNvPr id="50226" name="Oval 77"/>
            <p:cNvSpPr>
              <a:spLocks noChangeArrowheads="1"/>
            </p:cNvSpPr>
            <p:nvPr/>
          </p:nvSpPr>
          <p:spPr bwMode="auto">
            <a:xfrm>
              <a:off x="307" y="1486"/>
              <a:ext cx="672" cy="272"/>
            </a:xfrm>
            <a:prstGeom prst="ellipse">
              <a:avLst/>
            </a:prstGeom>
            <a:solidFill>
              <a:srgbClr val="9EAAD2"/>
            </a:solidFill>
            <a:ln w="9525" algn="ctr">
              <a:solidFill>
                <a:srgbClr val="485C9C"/>
              </a:solidFill>
              <a:round/>
              <a:headEnd/>
              <a:tailEnd/>
            </a:ln>
          </p:spPr>
          <p:txBody>
            <a:bodyPr wrap="none" anchor="ctr"/>
            <a:lstStyle/>
            <a:p>
              <a:endParaRPr lang="pt-BR"/>
            </a:p>
          </p:txBody>
        </p:sp>
        <p:sp>
          <p:nvSpPr>
            <p:cNvPr id="50227" name="Rectangle 78"/>
            <p:cNvSpPr>
              <a:spLocks noChangeArrowheads="1"/>
            </p:cNvSpPr>
            <p:nvPr/>
          </p:nvSpPr>
          <p:spPr bwMode="auto">
            <a:xfrm>
              <a:off x="305" y="1381"/>
              <a:ext cx="675" cy="243"/>
            </a:xfrm>
            <a:prstGeom prst="rect">
              <a:avLst/>
            </a:prstGeom>
            <a:solidFill>
              <a:srgbClr val="9EAAD2"/>
            </a:solidFill>
            <a:ln w="9525" algn="ctr">
              <a:noFill/>
              <a:miter lim="800000"/>
              <a:headEnd/>
              <a:tailEnd/>
            </a:ln>
          </p:spPr>
          <p:txBody>
            <a:bodyPr wrap="none" anchor="ctr"/>
            <a:lstStyle/>
            <a:p>
              <a:endParaRPr lang="pt-BR"/>
            </a:p>
          </p:txBody>
        </p:sp>
        <p:sp>
          <p:nvSpPr>
            <p:cNvPr id="50228" name="Oval 79"/>
            <p:cNvSpPr>
              <a:spLocks noChangeArrowheads="1"/>
            </p:cNvSpPr>
            <p:nvPr/>
          </p:nvSpPr>
          <p:spPr bwMode="auto">
            <a:xfrm>
              <a:off x="307" y="1249"/>
              <a:ext cx="672" cy="272"/>
            </a:xfrm>
            <a:prstGeom prst="ellipse">
              <a:avLst/>
            </a:prstGeom>
            <a:solidFill>
              <a:schemeClr val="hlink"/>
            </a:solidFill>
            <a:ln w="9525" algn="ctr">
              <a:noFill/>
              <a:round/>
              <a:headEnd/>
              <a:tailEnd/>
            </a:ln>
          </p:spPr>
          <p:txBody>
            <a:bodyPr wrap="none" anchor="ctr"/>
            <a:lstStyle/>
            <a:p>
              <a:endParaRPr lang="pt-BR"/>
            </a:p>
          </p:txBody>
        </p:sp>
        <p:sp>
          <p:nvSpPr>
            <p:cNvPr id="50229" name="Line 80"/>
            <p:cNvSpPr>
              <a:spLocks noChangeShapeType="1"/>
            </p:cNvSpPr>
            <p:nvPr/>
          </p:nvSpPr>
          <p:spPr bwMode="auto">
            <a:xfrm>
              <a:off x="979" y="1384"/>
              <a:ext cx="0" cy="248"/>
            </a:xfrm>
            <a:prstGeom prst="line">
              <a:avLst/>
            </a:prstGeom>
            <a:noFill/>
            <a:ln w="9525">
              <a:solidFill>
                <a:srgbClr val="485C9C"/>
              </a:solidFill>
              <a:round/>
              <a:headEnd/>
              <a:tailEnd/>
            </a:ln>
          </p:spPr>
          <p:txBody>
            <a:bodyPr wrap="none" anchor="ctr"/>
            <a:lstStyle/>
            <a:p>
              <a:endParaRPr lang="en-US"/>
            </a:p>
          </p:txBody>
        </p:sp>
        <p:sp>
          <p:nvSpPr>
            <p:cNvPr id="50230" name="Line 81"/>
            <p:cNvSpPr>
              <a:spLocks noChangeShapeType="1"/>
            </p:cNvSpPr>
            <p:nvPr/>
          </p:nvSpPr>
          <p:spPr bwMode="auto">
            <a:xfrm>
              <a:off x="308" y="1387"/>
              <a:ext cx="0" cy="248"/>
            </a:xfrm>
            <a:prstGeom prst="line">
              <a:avLst/>
            </a:prstGeom>
            <a:noFill/>
            <a:ln w="9525">
              <a:solidFill>
                <a:srgbClr val="485C9C"/>
              </a:solidFill>
              <a:round/>
              <a:headEnd/>
              <a:tailEnd/>
            </a:ln>
          </p:spPr>
          <p:txBody>
            <a:bodyPr wrap="none" anchor="ctr"/>
            <a:lstStyle/>
            <a:p>
              <a:endParaRPr lang="en-US"/>
            </a:p>
          </p:txBody>
        </p:sp>
        <p:sp>
          <p:nvSpPr>
            <p:cNvPr id="50231" name="Oval 82"/>
            <p:cNvSpPr>
              <a:spLocks noChangeArrowheads="1"/>
            </p:cNvSpPr>
            <p:nvPr/>
          </p:nvSpPr>
          <p:spPr bwMode="auto">
            <a:xfrm>
              <a:off x="307" y="1218"/>
              <a:ext cx="672" cy="272"/>
            </a:xfrm>
            <a:prstGeom prst="ellipse">
              <a:avLst/>
            </a:prstGeom>
            <a:solidFill>
              <a:srgbClr val="9EAAD2"/>
            </a:solidFill>
            <a:ln w="9525" algn="ctr">
              <a:solidFill>
                <a:srgbClr val="485C9C"/>
              </a:solidFill>
              <a:round/>
              <a:headEnd/>
              <a:tailEnd/>
            </a:ln>
          </p:spPr>
          <p:txBody>
            <a:bodyPr wrap="none" anchor="ctr"/>
            <a:lstStyle/>
            <a:p>
              <a:endParaRPr lang="pt-BR"/>
            </a:p>
          </p:txBody>
        </p:sp>
        <p:sp>
          <p:nvSpPr>
            <p:cNvPr id="50232" name="Rectangle 83"/>
            <p:cNvSpPr>
              <a:spLocks noChangeArrowheads="1"/>
            </p:cNvSpPr>
            <p:nvPr/>
          </p:nvSpPr>
          <p:spPr bwMode="auto">
            <a:xfrm>
              <a:off x="305" y="1263"/>
              <a:ext cx="675" cy="93"/>
            </a:xfrm>
            <a:prstGeom prst="rect">
              <a:avLst/>
            </a:prstGeom>
            <a:solidFill>
              <a:srgbClr val="9EAAD2"/>
            </a:solidFill>
            <a:ln w="9525" algn="ctr">
              <a:noFill/>
              <a:miter lim="800000"/>
              <a:headEnd/>
              <a:tailEnd/>
            </a:ln>
          </p:spPr>
          <p:txBody>
            <a:bodyPr wrap="none" anchor="ctr"/>
            <a:lstStyle/>
            <a:p>
              <a:endParaRPr lang="pt-BR"/>
            </a:p>
          </p:txBody>
        </p:sp>
        <p:sp>
          <p:nvSpPr>
            <p:cNvPr id="50233" name="Line 84"/>
            <p:cNvSpPr>
              <a:spLocks noChangeShapeType="1"/>
            </p:cNvSpPr>
            <p:nvPr/>
          </p:nvSpPr>
          <p:spPr bwMode="auto">
            <a:xfrm>
              <a:off x="979" y="1267"/>
              <a:ext cx="0" cy="99"/>
            </a:xfrm>
            <a:prstGeom prst="line">
              <a:avLst/>
            </a:prstGeom>
            <a:noFill/>
            <a:ln w="9525">
              <a:solidFill>
                <a:srgbClr val="485C9C"/>
              </a:solidFill>
              <a:round/>
              <a:headEnd/>
              <a:tailEnd/>
            </a:ln>
          </p:spPr>
          <p:txBody>
            <a:bodyPr wrap="none" anchor="ctr"/>
            <a:lstStyle/>
            <a:p>
              <a:endParaRPr lang="en-US"/>
            </a:p>
          </p:txBody>
        </p:sp>
        <p:sp>
          <p:nvSpPr>
            <p:cNvPr id="50234" name="Oval 85"/>
            <p:cNvSpPr>
              <a:spLocks noChangeArrowheads="1"/>
            </p:cNvSpPr>
            <p:nvPr/>
          </p:nvSpPr>
          <p:spPr bwMode="auto">
            <a:xfrm>
              <a:off x="307" y="1131"/>
              <a:ext cx="672" cy="272"/>
            </a:xfrm>
            <a:prstGeom prst="ellipse">
              <a:avLst/>
            </a:prstGeom>
            <a:solidFill>
              <a:srgbClr val="9EAAD2"/>
            </a:solidFill>
            <a:ln w="9525" algn="ctr">
              <a:solidFill>
                <a:srgbClr val="485C9C"/>
              </a:solidFill>
              <a:round/>
              <a:headEnd/>
              <a:tailEnd/>
            </a:ln>
          </p:spPr>
          <p:txBody>
            <a:bodyPr wrap="none" anchor="ctr"/>
            <a:lstStyle/>
            <a:p>
              <a:endParaRPr lang="pt-BR"/>
            </a:p>
          </p:txBody>
        </p:sp>
        <p:sp>
          <p:nvSpPr>
            <p:cNvPr id="50235" name="Line 86"/>
            <p:cNvSpPr>
              <a:spLocks noChangeShapeType="1"/>
            </p:cNvSpPr>
            <p:nvPr/>
          </p:nvSpPr>
          <p:spPr bwMode="auto">
            <a:xfrm>
              <a:off x="308" y="1268"/>
              <a:ext cx="0" cy="99"/>
            </a:xfrm>
            <a:prstGeom prst="line">
              <a:avLst/>
            </a:prstGeom>
            <a:noFill/>
            <a:ln w="9525">
              <a:solidFill>
                <a:srgbClr val="485C9C"/>
              </a:solidFill>
              <a:round/>
              <a:headEnd/>
              <a:tailEnd/>
            </a:ln>
          </p:spPr>
          <p:txBody>
            <a:bodyPr wrap="none" anchor="ctr"/>
            <a:lstStyle/>
            <a:p>
              <a:endParaRPr lang="en-US"/>
            </a:p>
          </p:txBody>
        </p:sp>
      </p:grpSp>
      <p:grpSp>
        <p:nvGrpSpPr>
          <p:cNvPr id="8" name="Group 87"/>
          <p:cNvGrpSpPr>
            <a:grpSpLocks/>
          </p:cNvGrpSpPr>
          <p:nvPr/>
        </p:nvGrpSpPr>
        <p:grpSpPr bwMode="auto">
          <a:xfrm>
            <a:off x="895350" y="4791075"/>
            <a:ext cx="388938" cy="461963"/>
            <a:chOff x="305" y="1131"/>
            <a:chExt cx="675" cy="627"/>
          </a:xfrm>
        </p:grpSpPr>
        <p:sp>
          <p:nvSpPr>
            <p:cNvPr id="50216" name="Oval 88"/>
            <p:cNvSpPr>
              <a:spLocks noChangeArrowheads="1"/>
            </p:cNvSpPr>
            <p:nvPr/>
          </p:nvSpPr>
          <p:spPr bwMode="auto">
            <a:xfrm>
              <a:off x="307" y="1486"/>
              <a:ext cx="672" cy="272"/>
            </a:xfrm>
            <a:prstGeom prst="ellipse">
              <a:avLst/>
            </a:prstGeom>
            <a:solidFill>
              <a:srgbClr val="9EAAD2"/>
            </a:solidFill>
            <a:ln w="9525" algn="ctr">
              <a:solidFill>
                <a:srgbClr val="485C9C"/>
              </a:solidFill>
              <a:round/>
              <a:headEnd/>
              <a:tailEnd/>
            </a:ln>
          </p:spPr>
          <p:txBody>
            <a:bodyPr wrap="none" anchor="ctr"/>
            <a:lstStyle/>
            <a:p>
              <a:endParaRPr lang="pt-BR"/>
            </a:p>
          </p:txBody>
        </p:sp>
        <p:sp>
          <p:nvSpPr>
            <p:cNvPr id="50217" name="Rectangle 89"/>
            <p:cNvSpPr>
              <a:spLocks noChangeArrowheads="1"/>
            </p:cNvSpPr>
            <p:nvPr/>
          </p:nvSpPr>
          <p:spPr bwMode="auto">
            <a:xfrm>
              <a:off x="305" y="1381"/>
              <a:ext cx="675" cy="243"/>
            </a:xfrm>
            <a:prstGeom prst="rect">
              <a:avLst/>
            </a:prstGeom>
            <a:solidFill>
              <a:srgbClr val="9EAAD2"/>
            </a:solidFill>
            <a:ln w="9525" algn="ctr">
              <a:noFill/>
              <a:miter lim="800000"/>
              <a:headEnd/>
              <a:tailEnd/>
            </a:ln>
          </p:spPr>
          <p:txBody>
            <a:bodyPr wrap="none" anchor="ctr"/>
            <a:lstStyle/>
            <a:p>
              <a:endParaRPr lang="pt-BR"/>
            </a:p>
          </p:txBody>
        </p:sp>
        <p:sp>
          <p:nvSpPr>
            <p:cNvPr id="50218" name="Oval 90"/>
            <p:cNvSpPr>
              <a:spLocks noChangeArrowheads="1"/>
            </p:cNvSpPr>
            <p:nvPr/>
          </p:nvSpPr>
          <p:spPr bwMode="auto">
            <a:xfrm>
              <a:off x="307" y="1249"/>
              <a:ext cx="672" cy="272"/>
            </a:xfrm>
            <a:prstGeom prst="ellipse">
              <a:avLst/>
            </a:prstGeom>
            <a:solidFill>
              <a:schemeClr val="hlink"/>
            </a:solidFill>
            <a:ln w="9525" algn="ctr">
              <a:noFill/>
              <a:round/>
              <a:headEnd/>
              <a:tailEnd/>
            </a:ln>
          </p:spPr>
          <p:txBody>
            <a:bodyPr wrap="none" anchor="ctr"/>
            <a:lstStyle/>
            <a:p>
              <a:endParaRPr lang="pt-BR"/>
            </a:p>
          </p:txBody>
        </p:sp>
        <p:sp>
          <p:nvSpPr>
            <p:cNvPr id="50219" name="Line 91"/>
            <p:cNvSpPr>
              <a:spLocks noChangeShapeType="1"/>
            </p:cNvSpPr>
            <p:nvPr/>
          </p:nvSpPr>
          <p:spPr bwMode="auto">
            <a:xfrm>
              <a:off x="979" y="1384"/>
              <a:ext cx="0" cy="248"/>
            </a:xfrm>
            <a:prstGeom prst="line">
              <a:avLst/>
            </a:prstGeom>
            <a:noFill/>
            <a:ln w="9525">
              <a:solidFill>
                <a:srgbClr val="485C9C"/>
              </a:solidFill>
              <a:round/>
              <a:headEnd/>
              <a:tailEnd/>
            </a:ln>
          </p:spPr>
          <p:txBody>
            <a:bodyPr wrap="none" anchor="ctr"/>
            <a:lstStyle/>
            <a:p>
              <a:endParaRPr lang="en-US"/>
            </a:p>
          </p:txBody>
        </p:sp>
        <p:sp>
          <p:nvSpPr>
            <p:cNvPr id="50220" name="Line 92"/>
            <p:cNvSpPr>
              <a:spLocks noChangeShapeType="1"/>
            </p:cNvSpPr>
            <p:nvPr/>
          </p:nvSpPr>
          <p:spPr bwMode="auto">
            <a:xfrm>
              <a:off x="308" y="1387"/>
              <a:ext cx="0" cy="248"/>
            </a:xfrm>
            <a:prstGeom prst="line">
              <a:avLst/>
            </a:prstGeom>
            <a:noFill/>
            <a:ln w="9525">
              <a:solidFill>
                <a:srgbClr val="485C9C"/>
              </a:solidFill>
              <a:round/>
              <a:headEnd/>
              <a:tailEnd/>
            </a:ln>
          </p:spPr>
          <p:txBody>
            <a:bodyPr wrap="none" anchor="ctr"/>
            <a:lstStyle/>
            <a:p>
              <a:endParaRPr lang="en-US"/>
            </a:p>
          </p:txBody>
        </p:sp>
        <p:sp>
          <p:nvSpPr>
            <p:cNvPr id="50221" name="Oval 93"/>
            <p:cNvSpPr>
              <a:spLocks noChangeArrowheads="1"/>
            </p:cNvSpPr>
            <p:nvPr/>
          </p:nvSpPr>
          <p:spPr bwMode="auto">
            <a:xfrm>
              <a:off x="307" y="1218"/>
              <a:ext cx="672" cy="272"/>
            </a:xfrm>
            <a:prstGeom prst="ellipse">
              <a:avLst/>
            </a:prstGeom>
            <a:solidFill>
              <a:srgbClr val="9EAAD2"/>
            </a:solidFill>
            <a:ln w="9525" algn="ctr">
              <a:solidFill>
                <a:srgbClr val="485C9C"/>
              </a:solidFill>
              <a:round/>
              <a:headEnd/>
              <a:tailEnd/>
            </a:ln>
          </p:spPr>
          <p:txBody>
            <a:bodyPr wrap="none" anchor="ctr"/>
            <a:lstStyle/>
            <a:p>
              <a:endParaRPr lang="pt-BR"/>
            </a:p>
          </p:txBody>
        </p:sp>
        <p:sp>
          <p:nvSpPr>
            <p:cNvPr id="50222" name="Rectangle 94"/>
            <p:cNvSpPr>
              <a:spLocks noChangeArrowheads="1"/>
            </p:cNvSpPr>
            <p:nvPr/>
          </p:nvSpPr>
          <p:spPr bwMode="auto">
            <a:xfrm>
              <a:off x="305" y="1263"/>
              <a:ext cx="675" cy="93"/>
            </a:xfrm>
            <a:prstGeom prst="rect">
              <a:avLst/>
            </a:prstGeom>
            <a:solidFill>
              <a:srgbClr val="9EAAD2"/>
            </a:solidFill>
            <a:ln w="9525" algn="ctr">
              <a:noFill/>
              <a:miter lim="800000"/>
              <a:headEnd/>
              <a:tailEnd/>
            </a:ln>
          </p:spPr>
          <p:txBody>
            <a:bodyPr wrap="none" anchor="ctr"/>
            <a:lstStyle/>
            <a:p>
              <a:endParaRPr lang="pt-BR"/>
            </a:p>
          </p:txBody>
        </p:sp>
        <p:sp>
          <p:nvSpPr>
            <p:cNvPr id="50223" name="Line 95"/>
            <p:cNvSpPr>
              <a:spLocks noChangeShapeType="1"/>
            </p:cNvSpPr>
            <p:nvPr/>
          </p:nvSpPr>
          <p:spPr bwMode="auto">
            <a:xfrm>
              <a:off x="979" y="1267"/>
              <a:ext cx="0" cy="99"/>
            </a:xfrm>
            <a:prstGeom prst="line">
              <a:avLst/>
            </a:prstGeom>
            <a:noFill/>
            <a:ln w="9525">
              <a:solidFill>
                <a:srgbClr val="485C9C"/>
              </a:solidFill>
              <a:round/>
              <a:headEnd/>
              <a:tailEnd/>
            </a:ln>
          </p:spPr>
          <p:txBody>
            <a:bodyPr wrap="none" anchor="ctr"/>
            <a:lstStyle/>
            <a:p>
              <a:endParaRPr lang="en-US"/>
            </a:p>
          </p:txBody>
        </p:sp>
        <p:sp>
          <p:nvSpPr>
            <p:cNvPr id="50224" name="Oval 96"/>
            <p:cNvSpPr>
              <a:spLocks noChangeArrowheads="1"/>
            </p:cNvSpPr>
            <p:nvPr/>
          </p:nvSpPr>
          <p:spPr bwMode="auto">
            <a:xfrm>
              <a:off x="307" y="1131"/>
              <a:ext cx="672" cy="272"/>
            </a:xfrm>
            <a:prstGeom prst="ellipse">
              <a:avLst/>
            </a:prstGeom>
            <a:solidFill>
              <a:srgbClr val="9EAAD2"/>
            </a:solidFill>
            <a:ln w="9525" algn="ctr">
              <a:solidFill>
                <a:srgbClr val="485C9C"/>
              </a:solidFill>
              <a:round/>
              <a:headEnd/>
              <a:tailEnd/>
            </a:ln>
          </p:spPr>
          <p:txBody>
            <a:bodyPr wrap="none" anchor="ctr"/>
            <a:lstStyle/>
            <a:p>
              <a:endParaRPr lang="pt-BR"/>
            </a:p>
          </p:txBody>
        </p:sp>
        <p:sp>
          <p:nvSpPr>
            <p:cNvPr id="50225" name="Line 97"/>
            <p:cNvSpPr>
              <a:spLocks noChangeShapeType="1"/>
            </p:cNvSpPr>
            <p:nvPr/>
          </p:nvSpPr>
          <p:spPr bwMode="auto">
            <a:xfrm>
              <a:off x="308" y="1268"/>
              <a:ext cx="0" cy="99"/>
            </a:xfrm>
            <a:prstGeom prst="line">
              <a:avLst/>
            </a:prstGeom>
            <a:noFill/>
            <a:ln w="9525">
              <a:solidFill>
                <a:srgbClr val="485C9C"/>
              </a:solidFill>
              <a:round/>
              <a:headEnd/>
              <a:tailEnd/>
            </a:ln>
          </p:spPr>
          <p:txBody>
            <a:bodyPr wrap="none" anchor="ctr"/>
            <a:lstStyle/>
            <a:p>
              <a:endParaRPr lang="en-US"/>
            </a:p>
          </p:txBody>
        </p:sp>
      </p:grpSp>
      <p:grpSp>
        <p:nvGrpSpPr>
          <p:cNvPr id="9" name="Group 98"/>
          <p:cNvGrpSpPr>
            <a:grpSpLocks/>
          </p:cNvGrpSpPr>
          <p:nvPr/>
        </p:nvGrpSpPr>
        <p:grpSpPr bwMode="auto">
          <a:xfrm>
            <a:off x="304800" y="4791075"/>
            <a:ext cx="388938" cy="461963"/>
            <a:chOff x="305" y="1131"/>
            <a:chExt cx="675" cy="627"/>
          </a:xfrm>
        </p:grpSpPr>
        <p:sp>
          <p:nvSpPr>
            <p:cNvPr id="50206" name="Oval 99"/>
            <p:cNvSpPr>
              <a:spLocks noChangeArrowheads="1"/>
            </p:cNvSpPr>
            <p:nvPr/>
          </p:nvSpPr>
          <p:spPr bwMode="auto">
            <a:xfrm>
              <a:off x="307" y="1486"/>
              <a:ext cx="672" cy="272"/>
            </a:xfrm>
            <a:prstGeom prst="ellipse">
              <a:avLst/>
            </a:prstGeom>
            <a:solidFill>
              <a:srgbClr val="9EAAD2"/>
            </a:solidFill>
            <a:ln w="9525" algn="ctr">
              <a:solidFill>
                <a:srgbClr val="485C9C"/>
              </a:solidFill>
              <a:round/>
              <a:headEnd/>
              <a:tailEnd/>
            </a:ln>
          </p:spPr>
          <p:txBody>
            <a:bodyPr wrap="none" anchor="ctr"/>
            <a:lstStyle/>
            <a:p>
              <a:endParaRPr lang="pt-BR"/>
            </a:p>
          </p:txBody>
        </p:sp>
        <p:sp>
          <p:nvSpPr>
            <p:cNvPr id="50207" name="Rectangle 100"/>
            <p:cNvSpPr>
              <a:spLocks noChangeArrowheads="1"/>
            </p:cNvSpPr>
            <p:nvPr/>
          </p:nvSpPr>
          <p:spPr bwMode="auto">
            <a:xfrm>
              <a:off x="305" y="1381"/>
              <a:ext cx="675" cy="243"/>
            </a:xfrm>
            <a:prstGeom prst="rect">
              <a:avLst/>
            </a:prstGeom>
            <a:solidFill>
              <a:srgbClr val="9EAAD2"/>
            </a:solidFill>
            <a:ln w="9525" algn="ctr">
              <a:noFill/>
              <a:miter lim="800000"/>
              <a:headEnd/>
              <a:tailEnd/>
            </a:ln>
          </p:spPr>
          <p:txBody>
            <a:bodyPr wrap="none" anchor="ctr"/>
            <a:lstStyle/>
            <a:p>
              <a:endParaRPr lang="pt-BR"/>
            </a:p>
          </p:txBody>
        </p:sp>
        <p:sp>
          <p:nvSpPr>
            <p:cNvPr id="50208" name="Oval 101"/>
            <p:cNvSpPr>
              <a:spLocks noChangeArrowheads="1"/>
            </p:cNvSpPr>
            <p:nvPr/>
          </p:nvSpPr>
          <p:spPr bwMode="auto">
            <a:xfrm>
              <a:off x="307" y="1249"/>
              <a:ext cx="672" cy="272"/>
            </a:xfrm>
            <a:prstGeom prst="ellipse">
              <a:avLst/>
            </a:prstGeom>
            <a:solidFill>
              <a:schemeClr val="hlink"/>
            </a:solidFill>
            <a:ln w="9525" algn="ctr">
              <a:noFill/>
              <a:round/>
              <a:headEnd/>
              <a:tailEnd/>
            </a:ln>
          </p:spPr>
          <p:txBody>
            <a:bodyPr wrap="none" anchor="ctr"/>
            <a:lstStyle/>
            <a:p>
              <a:endParaRPr lang="pt-BR"/>
            </a:p>
          </p:txBody>
        </p:sp>
        <p:sp>
          <p:nvSpPr>
            <p:cNvPr id="50209" name="Line 102"/>
            <p:cNvSpPr>
              <a:spLocks noChangeShapeType="1"/>
            </p:cNvSpPr>
            <p:nvPr/>
          </p:nvSpPr>
          <p:spPr bwMode="auto">
            <a:xfrm>
              <a:off x="979" y="1384"/>
              <a:ext cx="0" cy="248"/>
            </a:xfrm>
            <a:prstGeom prst="line">
              <a:avLst/>
            </a:prstGeom>
            <a:noFill/>
            <a:ln w="9525">
              <a:solidFill>
                <a:srgbClr val="485C9C"/>
              </a:solidFill>
              <a:round/>
              <a:headEnd/>
              <a:tailEnd/>
            </a:ln>
          </p:spPr>
          <p:txBody>
            <a:bodyPr wrap="none" anchor="ctr"/>
            <a:lstStyle/>
            <a:p>
              <a:endParaRPr lang="en-US"/>
            </a:p>
          </p:txBody>
        </p:sp>
        <p:sp>
          <p:nvSpPr>
            <p:cNvPr id="50210" name="Line 103"/>
            <p:cNvSpPr>
              <a:spLocks noChangeShapeType="1"/>
            </p:cNvSpPr>
            <p:nvPr/>
          </p:nvSpPr>
          <p:spPr bwMode="auto">
            <a:xfrm>
              <a:off x="308" y="1387"/>
              <a:ext cx="0" cy="248"/>
            </a:xfrm>
            <a:prstGeom prst="line">
              <a:avLst/>
            </a:prstGeom>
            <a:noFill/>
            <a:ln w="9525">
              <a:solidFill>
                <a:srgbClr val="485C9C"/>
              </a:solidFill>
              <a:round/>
              <a:headEnd/>
              <a:tailEnd/>
            </a:ln>
          </p:spPr>
          <p:txBody>
            <a:bodyPr wrap="none" anchor="ctr"/>
            <a:lstStyle/>
            <a:p>
              <a:endParaRPr lang="en-US"/>
            </a:p>
          </p:txBody>
        </p:sp>
        <p:sp>
          <p:nvSpPr>
            <p:cNvPr id="50211" name="Oval 104"/>
            <p:cNvSpPr>
              <a:spLocks noChangeArrowheads="1"/>
            </p:cNvSpPr>
            <p:nvPr/>
          </p:nvSpPr>
          <p:spPr bwMode="auto">
            <a:xfrm>
              <a:off x="307" y="1218"/>
              <a:ext cx="672" cy="272"/>
            </a:xfrm>
            <a:prstGeom prst="ellipse">
              <a:avLst/>
            </a:prstGeom>
            <a:solidFill>
              <a:srgbClr val="9EAAD2"/>
            </a:solidFill>
            <a:ln w="9525" algn="ctr">
              <a:solidFill>
                <a:srgbClr val="485C9C"/>
              </a:solidFill>
              <a:round/>
              <a:headEnd/>
              <a:tailEnd/>
            </a:ln>
          </p:spPr>
          <p:txBody>
            <a:bodyPr wrap="none" anchor="ctr"/>
            <a:lstStyle/>
            <a:p>
              <a:endParaRPr lang="pt-BR"/>
            </a:p>
          </p:txBody>
        </p:sp>
        <p:sp>
          <p:nvSpPr>
            <p:cNvPr id="50212" name="Rectangle 105"/>
            <p:cNvSpPr>
              <a:spLocks noChangeArrowheads="1"/>
            </p:cNvSpPr>
            <p:nvPr/>
          </p:nvSpPr>
          <p:spPr bwMode="auto">
            <a:xfrm>
              <a:off x="305" y="1263"/>
              <a:ext cx="675" cy="93"/>
            </a:xfrm>
            <a:prstGeom prst="rect">
              <a:avLst/>
            </a:prstGeom>
            <a:solidFill>
              <a:srgbClr val="9EAAD2"/>
            </a:solidFill>
            <a:ln w="9525" algn="ctr">
              <a:noFill/>
              <a:miter lim="800000"/>
              <a:headEnd/>
              <a:tailEnd/>
            </a:ln>
          </p:spPr>
          <p:txBody>
            <a:bodyPr wrap="none" anchor="ctr"/>
            <a:lstStyle/>
            <a:p>
              <a:endParaRPr lang="pt-BR"/>
            </a:p>
          </p:txBody>
        </p:sp>
        <p:sp>
          <p:nvSpPr>
            <p:cNvPr id="50213" name="Line 106"/>
            <p:cNvSpPr>
              <a:spLocks noChangeShapeType="1"/>
            </p:cNvSpPr>
            <p:nvPr/>
          </p:nvSpPr>
          <p:spPr bwMode="auto">
            <a:xfrm>
              <a:off x="979" y="1267"/>
              <a:ext cx="0" cy="99"/>
            </a:xfrm>
            <a:prstGeom prst="line">
              <a:avLst/>
            </a:prstGeom>
            <a:noFill/>
            <a:ln w="9525">
              <a:solidFill>
                <a:srgbClr val="485C9C"/>
              </a:solidFill>
              <a:round/>
              <a:headEnd/>
              <a:tailEnd/>
            </a:ln>
          </p:spPr>
          <p:txBody>
            <a:bodyPr wrap="none" anchor="ctr"/>
            <a:lstStyle/>
            <a:p>
              <a:endParaRPr lang="en-US"/>
            </a:p>
          </p:txBody>
        </p:sp>
        <p:sp>
          <p:nvSpPr>
            <p:cNvPr id="50214" name="Oval 107"/>
            <p:cNvSpPr>
              <a:spLocks noChangeArrowheads="1"/>
            </p:cNvSpPr>
            <p:nvPr/>
          </p:nvSpPr>
          <p:spPr bwMode="auto">
            <a:xfrm>
              <a:off x="307" y="1131"/>
              <a:ext cx="672" cy="272"/>
            </a:xfrm>
            <a:prstGeom prst="ellipse">
              <a:avLst/>
            </a:prstGeom>
            <a:solidFill>
              <a:srgbClr val="9EAAD2"/>
            </a:solidFill>
            <a:ln w="9525" algn="ctr">
              <a:solidFill>
                <a:srgbClr val="485C9C"/>
              </a:solidFill>
              <a:round/>
              <a:headEnd/>
              <a:tailEnd/>
            </a:ln>
          </p:spPr>
          <p:txBody>
            <a:bodyPr wrap="none" anchor="ctr"/>
            <a:lstStyle/>
            <a:p>
              <a:endParaRPr lang="pt-BR"/>
            </a:p>
          </p:txBody>
        </p:sp>
        <p:sp>
          <p:nvSpPr>
            <p:cNvPr id="50215" name="Line 108"/>
            <p:cNvSpPr>
              <a:spLocks noChangeShapeType="1"/>
            </p:cNvSpPr>
            <p:nvPr/>
          </p:nvSpPr>
          <p:spPr bwMode="auto">
            <a:xfrm>
              <a:off x="308" y="1268"/>
              <a:ext cx="0" cy="99"/>
            </a:xfrm>
            <a:prstGeom prst="line">
              <a:avLst/>
            </a:prstGeom>
            <a:noFill/>
            <a:ln w="9525">
              <a:solidFill>
                <a:srgbClr val="485C9C"/>
              </a:solidFill>
              <a:round/>
              <a:headEnd/>
              <a:tailEnd/>
            </a:ln>
          </p:spPr>
          <p:txBody>
            <a:bodyPr wrap="none" anchor="ctr"/>
            <a:lstStyle/>
            <a:p>
              <a:endParaRPr lang="en-US"/>
            </a:p>
          </p:txBody>
        </p:sp>
      </p:gr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3"/>
          <p:cNvSpPr>
            <a:spLocks noGrp="1"/>
          </p:cNvSpPr>
          <p:nvPr>
            <p:ph type="sldNum" sz="quarter" idx="10"/>
          </p:nvPr>
        </p:nvSpPr>
        <p:spPr>
          <a:noFill/>
        </p:spPr>
        <p:txBody>
          <a:bodyPr/>
          <a:lstStyle/>
          <a:p>
            <a:fld id="{6D988890-5A3D-4140-8D87-8A89DB06B335}" type="slidenum">
              <a:rPr lang="en-US" smtClean="0"/>
              <a:pPr/>
              <a:t>46</a:t>
            </a:fld>
            <a:endParaRPr lang="en-US" smtClean="0"/>
          </a:p>
        </p:txBody>
      </p:sp>
      <p:sp>
        <p:nvSpPr>
          <p:cNvPr id="51203" name="Rectangle 2"/>
          <p:cNvSpPr>
            <a:spLocks noGrp="1" noChangeArrowheads="1"/>
          </p:cNvSpPr>
          <p:nvPr>
            <p:ph type="title"/>
          </p:nvPr>
        </p:nvSpPr>
        <p:spPr/>
        <p:txBody>
          <a:bodyPr/>
          <a:lstStyle/>
          <a:p>
            <a:pPr eaLnBrk="1" hangingPunct="1"/>
            <a:r>
              <a:rPr lang="en-US" dirty="0" err="1" smtClean="0"/>
              <a:t>Requerimentos</a:t>
            </a:r>
            <a:r>
              <a:rPr lang="en-US" dirty="0" smtClean="0"/>
              <a:t> de Storage com FlexClone</a:t>
            </a:r>
            <a:endParaRPr lang="en-US" dirty="0" smtClean="0">
              <a:cs typeface="Arial" charset="0"/>
            </a:endParaRPr>
          </a:p>
        </p:txBody>
      </p:sp>
      <p:sp>
        <p:nvSpPr>
          <p:cNvPr id="51204" name="Line 3"/>
          <p:cNvSpPr>
            <a:spLocks noChangeShapeType="1"/>
          </p:cNvSpPr>
          <p:nvPr/>
        </p:nvSpPr>
        <p:spPr bwMode="auto">
          <a:xfrm>
            <a:off x="4603750" y="3184525"/>
            <a:ext cx="4035425" cy="0"/>
          </a:xfrm>
          <a:prstGeom prst="line">
            <a:avLst/>
          </a:prstGeom>
          <a:noFill/>
          <a:ln w="28575">
            <a:solidFill>
              <a:schemeClr val="hlink"/>
            </a:solidFill>
            <a:round/>
            <a:headEnd/>
            <a:tailEnd/>
          </a:ln>
        </p:spPr>
        <p:txBody>
          <a:bodyPr wrap="none" anchor="ctr"/>
          <a:lstStyle/>
          <a:p>
            <a:endParaRPr lang="en-US"/>
          </a:p>
        </p:txBody>
      </p:sp>
      <p:sp>
        <p:nvSpPr>
          <p:cNvPr id="51205" name="Text Box 4"/>
          <p:cNvSpPr txBox="1">
            <a:spLocks noChangeArrowheads="1"/>
          </p:cNvSpPr>
          <p:nvPr/>
        </p:nvSpPr>
        <p:spPr bwMode="auto">
          <a:xfrm>
            <a:off x="4511675" y="3327400"/>
            <a:ext cx="3685624" cy="369332"/>
          </a:xfrm>
          <a:prstGeom prst="rect">
            <a:avLst/>
          </a:prstGeom>
          <a:noFill/>
          <a:ln w="12700">
            <a:noFill/>
            <a:miter lim="800000"/>
            <a:headEnd/>
            <a:tailEnd/>
          </a:ln>
        </p:spPr>
        <p:txBody>
          <a:bodyPr wrap="none">
            <a:spAutoFit/>
          </a:bodyPr>
          <a:lstStyle/>
          <a:p>
            <a:pPr algn="l">
              <a:buClrTx/>
              <a:buFontTx/>
              <a:buNone/>
            </a:pPr>
            <a:r>
              <a:rPr lang="en-US" sz="1800" b="1" dirty="0"/>
              <a:t>Total</a:t>
            </a:r>
            <a:r>
              <a:rPr lang="en-US" sz="1800" b="1" dirty="0" smtClean="0"/>
              <a:t>:			260GB</a:t>
            </a:r>
            <a:endParaRPr lang="en-US" sz="1800" b="1" dirty="0"/>
          </a:p>
        </p:txBody>
      </p:sp>
      <p:pic>
        <p:nvPicPr>
          <p:cNvPr id="51206" name="Picture 5" descr="unix server"/>
          <p:cNvPicPr>
            <a:picLocks noChangeAspect="1" noChangeArrowheads="1"/>
          </p:cNvPicPr>
          <p:nvPr/>
        </p:nvPicPr>
        <p:blipFill>
          <a:blip r:embed="rId3" cstate="email"/>
          <a:srcRect/>
          <a:stretch>
            <a:fillRect/>
          </a:stretch>
        </p:blipFill>
        <p:spPr bwMode="auto">
          <a:xfrm>
            <a:off x="471488" y="1770063"/>
            <a:ext cx="747712" cy="839787"/>
          </a:xfrm>
          <a:prstGeom prst="rect">
            <a:avLst/>
          </a:prstGeom>
          <a:noFill/>
          <a:ln w="9525">
            <a:noFill/>
            <a:miter lim="800000"/>
            <a:headEnd/>
            <a:tailEnd/>
          </a:ln>
        </p:spPr>
      </p:pic>
      <p:sp>
        <p:nvSpPr>
          <p:cNvPr id="51207" name="Text Box 6"/>
          <p:cNvSpPr txBox="1">
            <a:spLocks noChangeArrowheads="1"/>
          </p:cNvSpPr>
          <p:nvPr/>
        </p:nvSpPr>
        <p:spPr bwMode="auto">
          <a:xfrm>
            <a:off x="4522788" y="1438275"/>
            <a:ext cx="4262705" cy="369332"/>
          </a:xfrm>
          <a:prstGeom prst="rect">
            <a:avLst/>
          </a:prstGeom>
          <a:noFill/>
          <a:ln w="12700">
            <a:noFill/>
            <a:miter lim="800000"/>
            <a:headEnd/>
            <a:tailEnd/>
          </a:ln>
        </p:spPr>
        <p:txBody>
          <a:bodyPr wrap="none">
            <a:spAutoFit/>
          </a:bodyPr>
          <a:lstStyle/>
          <a:p>
            <a:pPr algn="l">
              <a:buClrTx/>
              <a:buFontTx/>
              <a:buNone/>
            </a:pPr>
            <a:r>
              <a:rPr lang="en-US" sz="1800" b="1" dirty="0" err="1" smtClean="0"/>
              <a:t>Produção</a:t>
            </a:r>
            <a:r>
              <a:rPr lang="en-US" sz="1800" b="1" dirty="0" smtClean="0"/>
              <a:t>		100GB         </a:t>
            </a:r>
            <a:endParaRPr lang="en-US" sz="1800" b="1" dirty="0"/>
          </a:p>
        </p:txBody>
      </p:sp>
      <p:sp>
        <p:nvSpPr>
          <p:cNvPr id="51208" name="Line 7"/>
          <p:cNvSpPr>
            <a:spLocks noChangeShapeType="1"/>
          </p:cNvSpPr>
          <p:nvPr/>
        </p:nvSpPr>
        <p:spPr bwMode="gray">
          <a:xfrm rot="10800000">
            <a:off x="844550" y="2619375"/>
            <a:ext cx="0" cy="392113"/>
          </a:xfrm>
          <a:prstGeom prst="line">
            <a:avLst/>
          </a:prstGeom>
          <a:noFill/>
          <a:ln w="28575">
            <a:solidFill>
              <a:schemeClr val="hlink"/>
            </a:solidFill>
            <a:round/>
            <a:headEnd/>
            <a:tailEnd/>
          </a:ln>
        </p:spPr>
        <p:txBody>
          <a:bodyPr wrap="none" anchor="ctr"/>
          <a:lstStyle/>
          <a:p>
            <a:endParaRPr lang="en-US"/>
          </a:p>
        </p:txBody>
      </p:sp>
      <p:sp>
        <p:nvSpPr>
          <p:cNvPr id="51209" name="Text Box 8"/>
          <p:cNvSpPr txBox="1">
            <a:spLocks noChangeArrowheads="1"/>
          </p:cNvSpPr>
          <p:nvPr/>
        </p:nvSpPr>
        <p:spPr bwMode="auto">
          <a:xfrm>
            <a:off x="257113" y="1427163"/>
            <a:ext cx="1128835" cy="338554"/>
          </a:xfrm>
          <a:prstGeom prst="rect">
            <a:avLst/>
          </a:prstGeom>
          <a:noFill/>
          <a:ln w="12700">
            <a:noFill/>
            <a:miter lim="800000"/>
            <a:headEnd/>
            <a:tailEnd/>
          </a:ln>
        </p:spPr>
        <p:txBody>
          <a:bodyPr wrap="none">
            <a:spAutoFit/>
          </a:bodyPr>
          <a:lstStyle/>
          <a:p>
            <a:pPr>
              <a:buClrTx/>
              <a:buFontTx/>
              <a:buNone/>
            </a:pPr>
            <a:r>
              <a:rPr lang="en-US" sz="1600" b="1" dirty="0" err="1" smtClean="0">
                <a:solidFill>
                  <a:schemeClr val="hlink"/>
                </a:solidFill>
              </a:rPr>
              <a:t>Produção</a:t>
            </a:r>
            <a:endParaRPr lang="en-US" sz="1600" b="1" dirty="0">
              <a:solidFill>
                <a:schemeClr val="hlink"/>
              </a:solidFill>
            </a:endParaRPr>
          </a:p>
        </p:txBody>
      </p:sp>
      <p:pic>
        <p:nvPicPr>
          <p:cNvPr id="51210" name="Picture 9" descr="unix server"/>
          <p:cNvPicPr>
            <a:picLocks noChangeAspect="1" noChangeArrowheads="1"/>
          </p:cNvPicPr>
          <p:nvPr/>
        </p:nvPicPr>
        <p:blipFill>
          <a:blip r:embed="rId4" cstate="email"/>
          <a:srcRect/>
          <a:stretch>
            <a:fillRect/>
          </a:stretch>
        </p:blipFill>
        <p:spPr bwMode="auto">
          <a:xfrm>
            <a:off x="2895600" y="1771650"/>
            <a:ext cx="747713" cy="839788"/>
          </a:xfrm>
          <a:prstGeom prst="rect">
            <a:avLst/>
          </a:prstGeom>
          <a:noFill/>
          <a:ln w="9525">
            <a:noFill/>
            <a:miter lim="800000"/>
            <a:headEnd/>
            <a:tailEnd/>
          </a:ln>
        </p:spPr>
      </p:pic>
      <p:sp>
        <p:nvSpPr>
          <p:cNvPr id="51211" name="Text Box 10"/>
          <p:cNvSpPr txBox="1">
            <a:spLocks noChangeArrowheads="1"/>
          </p:cNvSpPr>
          <p:nvPr/>
        </p:nvSpPr>
        <p:spPr bwMode="auto">
          <a:xfrm>
            <a:off x="4522788" y="1885950"/>
            <a:ext cx="4572000" cy="366713"/>
          </a:xfrm>
          <a:prstGeom prst="rect">
            <a:avLst/>
          </a:prstGeom>
          <a:noFill/>
          <a:ln w="12700">
            <a:noFill/>
            <a:miter lim="800000"/>
            <a:headEnd/>
            <a:tailEnd/>
          </a:ln>
        </p:spPr>
        <p:txBody>
          <a:bodyPr>
            <a:spAutoFit/>
          </a:bodyPr>
          <a:lstStyle/>
          <a:p>
            <a:pPr algn="l">
              <a:buClrTx/>
              <a:buFontTx/>
              <a:buNone/>
            </a:pPr>
            <a:r>
              <a:rPr lang="en-US" sz="1800" b="1" dirty="0" err="1" smtClean="0"/>
              <a:t>Cópia</a:t>
            </a:r>
            <a:r>
              <a:rPr lang="en-US" sz="1800" b="1" dirty="0" smtClean="0"/>
              <a:t> </a:t>
            </a:r>
            <a:r>
              <a:rPr lang="en-US" sz="1800" b="1" dirty="0" err="1" smtClean="0"/>
              <a:t>Remota</a:t>
            </a:r>
            <a:r>
              <a:rPr lang="en-US" sz="1800" b="1" dirty="0" smtClean="0"/>
              <a:t>		100GB               </a:t>
            </a:r>
            <a:endParaRPr lang="en-US" sz="1800" b="1" dirty="0"/>
          </a:p>
        </p:txBody>
      </p:sp>
      <p:sp>
        <p:nvSpPr>
          <p:cNvPr id="51212" name="Line 11"/>
          <p:cNvSpPr>
            <a:spLocks noChangeShapeType="1"/>
          </p:cNvSpPr>
          <p:nvPr/>
        </p:nvSpPr>
        <p:spPr bwMode="gray">
          <a:xfrm rot="10800000">
            <a:off x="3267075" y="2619375"/>
            <a:ext cx="0" cy="392113"/>
          </a:xfrm>
          <a:prstGeom prst="line">
            <a:avLst/>
          </a:prstGeom>
          <a:noFill/>
          <a:ln w="28575">
            <a:solidFill>
              <a:schemeClr val="hlink"/>
            </a:solidFill>
            <a:round/>
            <a:headEnd/>
            <a:tailEnd/>
          </a:ln>
        </p:spPr>
        <p:txBody>
          <a:bodyPr wrap="none" anchor="ctr"/>
          <a:lstStyle/>
          <a:p>
            <a:endParaRPr lang="en-US"/>
          </a:p>
        </p:txBody>
      </p:sp>
      <p:sp>
        <p:nvSpPr>
          <p:cNvPr id="51213" name="Text Box 12"/>
          <p:cNvSpPr txBox="1">
            <a:spLocks noChangeArrowheads="1"/>
          </p:cNvSpPr>
          <p:nvPr/>
        </p:nvSpPr>
        <p:spPr bwMode="auto">
          <a:xfrm>
            <a:off x="2498948" y="1416050"/>
            <a:ext cx="1563249" cy="338554"/>
          </a:xfrm>
          <a:prstGeom prst="rect">
            <a:avLst/>
          </a:prstGeom>
          <a:noFill/>
          <a:ln w="12700">
            <a:noFill/>
            <a:miter lim="800000"/>
            <a:headEnd/>
            <a:tailEnd/>
          </a:ln>
        </p:spPr>
        <p:txBody>
          <a:bodyPr wrap="none">
            <a:spAutoFit/>
          </a:bodyPr>
          <a:lstStyle/>
          <a:p>
            <a:pPr>
              <a:buClrTx/>
              <a:buFontTx/>
              <a:buNone/>
            </a:pPr>
            <a:r>
              <a:rPr lang="en-US" sz="1600" b="1" dirty="0" err="1" smtClean="0">
                <a:solidFill>
                  <a:schemeClr val="hlink"/>
                </a:solidFill>
              </a:rPr>
              <a:t>Cópia</a:t>
            </a:r>
            <a:r>
              <a:rPr lang="en-US" sz="1600" b="1" dirty="0" smtClean="0">
                <a:solidFill>
                  <a:schemeClr val="hlink"/>
                </a:solidFill>
              </a:rPr>
              <a:t> </a:t>
            </a:r>
            <a:r>
              <a:rPr lang="en-US" sz="1600" b="1" dirty="0" err="1" smtClean="0">
                <a:solidFill>
                  <a:schemeClr val="hlink"/>
                </a:solidFill>
              </a:rPr>
              <a:t>Remota</a:t>
            </a:r>
            <a:endParaRPr lang="en-US" sz="1600" b="1" dirty="0">
              <a:solidFill>
                <a:schemeClr val="hlink"/>
              </a:solidFill>
            </a:endParaRPr>
          </a:p>
        </p:txBody>
      </p:sp>
      <p:sp>
        <p:nvSpPr>
          <p:cNvPr id="51214" name="Text Box 13"/>
          <p:cNvSpPr txBox="1">
            <a:spLocks noChangeArrowheads="1"/>
          </p:cNvSpPr>
          <p:nvPr/>
        </p:nvSpPr>
        <p:spPr bwMode="auto">
          <a:xfrm>
            <a:off x="4522788" y="2359025"/>
            <a:ext cx="3749744" cy="369332"/>
          </a:xfrm>
          <a:prstGeom prst="rect">
            <a:avLst/>
          </a:prstGeom>
          <a:noFill/>
          <a:ln w="12700">
            <a:noFill/>
            <a:miter lim="800000"/>
            <a:headEnd/>
            <a:tailEnd/>
          </a:ln>
        </p:spPr>
        <p:txBody>
          <a:bodyPr wrap="none">
            <a:spAutoFit/>
          </a:bodyPr>
          <a:lstStyle/>
          <a:p>
            <a:pPr algn="l">
              <a:buClrTx/>
              <a:buFontTx/>
              <a:buNone/>
            </a:pPr>
            <a:r>
              <a:rPr lang="en-US" sz="1800" b="1" dirty="0" err="1" smtClean="0"/>
              <a:t>Desenvolvimento</a:t>
            </a:r>
            <a:r>
              <a:rPr lang="en-US" sz="1800" b="1" dirty="0" smtClean="0"/>
              <a:t>	  30GB</a:t>
            </a:r>
            <a:endParaRPr lang="en-US" sz="1800" b="1" dirty="0"/>
          </a:p>
        </p:txBody>
      </p:sp>
      <p:sp>
        <p:nvSpPr>
          <p:cNvPr id="51215" name="Text Box 14"/>
          <p:cNvSpPr txBox="1">
            <a:spLocks noChangeArrowheads="1"/>
          </p:cNvSpPr>
          <p:nvPr/>
        </p:nvSpPr>
        <p:spPr bwMode="auto">
          <a:xfrm>
            <a:off x="1952625" y="4038600"/>
            <a:ext cx="1882247" cy="584775"/>
          </a:xfrm>
          <a:prstGeom prst="rect">
            <a:avLst/>
          </a:prstGeom>
          <a:noFill/>
          <a:ln w="12700">
            <a:noFill/>
            <a:miter lim="800000"/>
            <a:headEnd/>
            <a:tailEnd/>
          </a:ln>
        </p:spPr>
        <p:txBody>
          <a:bodyPr wrap="none">
            <a:spAutoFit/>
          </a:bodyPr>
          <a:lstStyle/>
          <a:p>
            <a:pPr algn="l">
              <a:buClrTx/>
              <a:buFontTx/>
              <a:buNone/>
            </a:pPr>
            <a:r>
              <a:rPr lang="en-US" sz="1600" b="1" dirty="0" err="1" smtClean="0">
                <a:solidFill>
                  <a:schemeClr val="hlink"/>
                </a:solidFill>
              </a:rPr>
              <a:t>Cópias</a:t>
            </a:r>
            <a:r>
              <a:rPr lang="en-US" sz="1600" b="1" dirty="0" smtClean="0">
                <a:solidFill>
                  <a:schemeClr val="hlink"/>
                </a:solidFill>
              </a:rPr>
              <a:t> de</a:t>
            </a:r>
          </a:p>
          <a:p>
            <a:pPr algn="l">
              <a:buClrTx/>
              <a:buFontTx/>
              <a:buNone/>
            </a:pPr>
            <a:r>
              <a:rPr lang="en-US" sz="1600" b="1" dirty="0" err="1" smtClean="0">
                <a:solidFill>
                  <a:schemeClr val="hlink"/>
                </a:solidFill>
              </a:rPr>
              <a:t>Desenvolvimento</a:t>
            </a:r>
            <a:endParaRPr lang="en-US" sz="1600" b="1" dirty="0">
              <a:solidFill>
                <a:schemeClr val="hlink"/>
              </a:solidFill>
            </a:endParaRPr>
          </a:p>
        </p:txBody>
      </p:sp>
      <p:sp>
        <p:nvSpPr>
          <p:cNvPr id="51216" name="Text Box 15"/>
          <p:cNvSpPr txBox="1">
            <a:spLocks noChangeArrowheads="1"/>
          </p:cNvSpPr>
          <p:nvPr/>
        </p:nvSpPr>
        <p:spPr bwMode="auto">
          <a:xfrm>
            <a:off x="4522788" y="2797175"/>
            <a:ext cx="4406900" cy="366713"/>
          </a:xfrm>
          <a:prstGeom prst="rect">
            <a:avLst/>
          </a:prstGeom>
          <a:noFill/>
          <a:ln w="12700">
            <a:noFill/>
            <a:miter lim="800000"/>
            <a:headEnd/>
            <a:tailEnd/>
          </a:ln>
        </p:spPr>
        <p:txBody>
          <a:bodyPr>
            <a:spAutoFit/>
          </a:bodyPr>
          <a:lstStyle/>
          <a:p>
            <a:pPr algn="l">
              <a:buClrTx/>
              <a:buFontTx/>
              <a:buNone/>
            </a:pPr>
            <a:r>
              <a:rPr lang="en-US" sz="1800" b="1" dirty="0" err="1" smtClean="0"/>
              <a:t>Teste</a:t>
            </a:r>
            <a:r>
              <a:rPr lang="en-US" sz="1800" b="1" dirty="0" smtClean="0"/>
              <a:t> 			  30GB            </a:t>
            </a:r>
            <a:endParaRPr lang="en-US" sz="1800" b="1" dirty="0"/>
          </a:p>
        </p:txBody>
      </p:sp>
      <p:sp>
        <p:nvSpPr>
          <p:cNvPr id="51217" name="Text Box 16"/>
          <p:cNvSpPr txBox="1">
            <a:spLocks noChangeArrowheads="1"/>
          </p:cNvSpPr>
          <p:nvPr/>
        </p:nvSpPr>
        <p:spPr bwMode="auto">
          <a:xfrm>
            <a:off x="1974850" y="4868863"/>
            <a:ext cx="1164101" cy="584775"/>
          </a:xfrm>
          <a:prstGeom prst="rect">
            <a:avLst/>
          </a:prstGeom>
          <a:noFill/>
          <a:ln w="12700">
            <a:noFill/>
            <a:miter lim="800000"/>
            <a:headEnd/>
            <a:tailEnd/>
          </a:ln>
        </p:spPr>
        <p:txBody>
          <a:bodyPr wrap="none">
            <a:spAutoFit/>
          </a:bodyPr>
          <a:lstStyle/>
          <a:p>
            <a:pPr algn="l">
              <a:buClrTx/>
              <a:buFontTx/>
              <a:buNone/>
            </a:pPr>
            <a:r>
              <a:rPr lang="en-US" sz="1600" b="1" dirty="0" err="1" smtClean="0">
                <a:solidFill>
                  <a:schemeClr val="hlink"/>
                </a:solidFill>
              </a:rPr>
              <a:t>Cópias</a:t>
            </a:r>
            <a:r>
              <a:rPr lang="en-US" sz="1600" b="1" dirty="0" smtClean="0">
                <a:solidFill>
                  <a:schemeClr val="hlink"/>
                </a:solidFill>
              </a:rPr>
              <a:t> de</a:t>
            </a:r>
          </a:p>
          <a:p>
            <a:pPr algn="l">
              <a:buClrTx/>
              <a:buFontTx/>
              <a:buNone/>
            </a:pPr>
            <a:r>
              <a:rPr lang="en-US" sz="1600" b="1" dirty="0" err="1" smtClean="0">
                <a:solidFill>
                  <a:schemeClr val="hlink"/>
                </a:solidFill>
              </a:rPr>
              <a:t>Teste</a:t>
            </a:r>
            <a:endParaRPr lang="en-US" sz="1600" b="1" dirty="0">
              <a:solidFill>
                <a:schemeClr val="hlink"/>
              </a:solidFill>
            </a:endParaRPr>
          </a:p>
        </p:txBody>
      </p:sp>
      <p:sp>
        <p:nvSpPr>
          <p:cNvPr id="51218" name="Line 17"/>
          <p:cNvSpPr>
            <a:spLocks noChangeShapeType="1"/>
          </p:cNvSpPr>
          <p:nvPr/>
        </p:nvSpPr>
        <p:spPr bwMode="auto">
          <a:xfrm>
            <a:off x="4603750" y="3730625"/>
            <a:ext cx="4035425" cy="0"/>
          </a:xfrm>
          <a:prstGeom prst="line">
            <a:avLst/>
          </a:prstGeom>
          <a:noFill/>
          <a:ln w="28575">
            <a:solidFill>
              <a:schemeClr val="hlink"/>
            </a:solidFill>
            <a:round/>
            <a:headEnd/>
            <a:tailEnd/>
          </a:ln>
        </p:spPr>
        <p:txBody>
          <a:bodyPr wrap="none" anchor="ctr"/>
          <a:lstStyle/>
          <a:p>
            <a:endParaRPr lang="en-US"/>
          </a:p>
        </p:txBody>
      </p:sp>
      <p:pic>
        <p:nvPicPr>
          <p:cNvPr id="51219" name="Picture 18" descr="snapmirror"/>
          <p:cNvPicPr>
            <a:picLocks noChangeAspect="1" noChangeArrowheads="1"/>
          </p:cNvPicPr>
          <p:nvPr/>
        </p:nvPicPr>
        <p:blipFill>
          <a:blip r:embed="rId5" cstate="email"/>
          <a:srcRect/>
          <a:stretch>
            <a:fillRect/>
          </a:stretch>
        </p:blipFill>
        <p:spPr bwMode="auto">
          <a:xfrm>
            <a:off x="1773238" y="2024063"/>
            <a:ext cx="544512" cy="503237"/>
          </a:xfrm>
          <a:prstGeom prst="rect">
            <a:avLst/>
          </a:prstGeom>
          <a:noFill/>
          <a:ln w="9525">
            <a:noFill/>
            <a:miter lim="800000"/>
            <a:headEnd/>
            <a:tailEnd/>
          </a:ln>
        </p:spPr>
      </p:pic>
      <p:sp>
        <p:nvSpPr>
          <p:cNvPr id="51220" name="Text Box 19"/>
          <p:cNvSpPr txBox="1">
            <a:spLocks noChangeArrowheads="1"/>
          </p:cNvSpPr>
          <p:nvPr/>
        </p:nvSpPr>
        <p:spPr bwMode="auto">
          <a:xfrm>
            <a:off x="1323975" y="2578100"/>
            <a:ext cx="1479550" cy="304800"/>
          </a:xfrm>
          <a:prstGeom prst="rect">
            <a:avLst/>
          </a:prstGeom>
          <a:noFill/>
          <a:ln w="12700">
            <a:noFill/>
            <a:miter lim="800000"/>
            <a:headEnd/>
            <a:tailEnd/>
          </a:ln>
        </p:spPr>
        <p:txBody>
          <a:bodyPr>
            <a:spAutoFit/>
          </a:bodyPr>
          <a:lstStyle/>
          <a:p>
            <a:pPr>
              <a:buClrTx/>
              <a:buFontTx/>
              <a:buNone/>
            </a:pPr>
            <a:r>
              <a:rPr lang="en-US" sz="1400" b="1"/>
              <a:t>SnapMirror</a:t>
            </a:r>
            <a:r>
              <a:rPr lang="en-US" sz="1400" b="1">
                <a:cs typeface="Arial" charset="0"/>
              </a:rPr>
              <a:t>®</a:t>
            </a:r>
          </a:p>
        </p:txBody>
      </p:sp>
      <p:grpSp>
        <p:nvGrpSpPr>
          <p:cNvPr id="2" name="Group 20"/>
          <p:cNvGrpSpPr>
            <a:grpSpLocks/>
          </p:cNvGrpSpPr>
          <p:nvPr/>
        </p:nvGrpSpPr>
        <p:grpSpPr bwMode="auto">
          <a:xfrm>
            <a:off x="1484313" y="4791075"/>
            <a:ext cx="388937" cy="466725"/>
            <a:chOff x="826" y="1832"/>
            <a:chExt cx="617" cy="576"/>
          </a:xfrm>
        </p:grpSpPr>
        <p:grpSp>
          <p:nvGrpSpPr>
            <p:cNvPr id="3" name="Group 21"/>
            <p:cNvGrpSpPr>
              <a:grpSpLocks/>
            </p:cNvGrpSpPr>
            <p:nvPr/>
          </p:nvGrpSpPr>
          <p:grpSpPr bwMode="auto">
            <a:xfrm>
              <a:off x="827" y="2064"/>
              <a:ext cx="616" cy="231"/>
              <a:chOff x="278" y="1535"/>
              <a:chExt cx="671" cy="100"/>
            </a:xfrm>
          </p:grpSpPr>
          <p:sp>
            <p:nvSpPr>
              <p:cNvPr id="51303" name="Line 22"/>
              <p:cNvSpPr>
                <a:spLocks noChangeShapeType="1"/>
              </p:cNvSpPr>
              <p:nvPr/>
            </p:nvSpPr>
            <p:spPr bwMode="auto">
              <a:xfrm>
                <a:off x="949" y="1535"/>
                <a:ext cx="0" cy="99"/>
              </a:xfrm>
              <a:prstGeom prst="line">
                <a:avLst/>
              </a:prstGeom>
              <a:noFill/>
              <a:ln w="9525">
                <a:solidFill>
                  <a:schemeClr val="tx1"/>
                </a:solidFill>
                <a:prstDash val="dash"/>
                <a:round/>
                <a:headEnd/>
                <a:tailEnd/>
              </a:ln>
            </p:spPr>
            <p:txBody>
              <a:bodyPr wrap="none" anchor="ctr"/>
              <a:lstStyle/>
              <a:p>
                <a:endParaRPr lang="en-US"/>
              </a:p>
            </p:txBody>
          </p:sp>
          <p:sp>
            <p:nvSpPr>
              <p:cNvPr id="51304" name="Line 23"/>
              <p:cNvSpPr>
                <a:spLocks noChangeShapeType="1"/>
              </p:cNvSpPr>
              <p:nvPr/>
            </p:nvSpPr>
            <p:spPr bwMode="auto">
              <a:xfrm>
                <a:off x="278" y="1536"/>
                <a:ext cx="0" cy="99"/>
              </a:xfrm>
              <a:prstGeom prst="line">
                <a:avLst/>
              </a:prstGeom>
              <a:noFill/>
              <a:ln w="9525">
                <a:solidFill>
                  <a:schemeClr val="tx1"/>
                </a:solidFill>
                <a:prstDash val="dash"/>
                <a:round/>
                <a:headEnd/>
                <a:tailEnd/>
              </a:ln>
            </p:spPr>
            <p:txBody>
              <a:bodyPr wrap="none" anchor="ctr"/>
              <a:lstStyle/>
              <a:p>
                <a:endParaRPr lang="en-US"/>
              </a:p>
            </p:txBody>
          </p:sp>
        </p:grpSp>
        <p:grpSp>
          <p:nvGrpSpPr>
            <p:cNvPr id="4" name="Group 24"/>
            <p:cNvGrpSpPr>
              <a:grpSpLocks/>
            </p:cNvGrpSpPr>
            <p:nvPr/>
          </p:nvGrpSpPr>
          <p:grpSpPr bwMode="auto">
            <a:xfrm>
              <a:off x="826" y="1912"/>
              <a:ext cx="617" cy="496"/>
              <a:chOff x="826" y="1912"/>
              <a:chExt cx="617" cy="496"/>
            </a:xfrm>
          </p:grpSpPr>
          <p:sp>
            <p:nvSpPr>
              <p:cNvPr id="51299" name="Oval 25"/>
              <p:cNvSpPr>
                <a:spLocks noChangeArrowheads="1"/>
              </p:cNvSpPr>
              <p:nvPr/>
            </p:nvSpPr>
            <p:spPr bwMode="auto">
              <a:xfrm>
                <a:off x="826" y="1940"/>
                <a:ext cx="617" cy="250"/>
              </a:xfrm>
              <a:prstGeom prst="ellipse">
                <a:avLst/>
              </a:prstGeom>
              <a:solidFill>
                <a:schemeClr val="bg1"/>
              </a:solidFill>
              <a:ln w="9525">
                <a:solidFill>
                  <a:srgbClr val="485C9C"/>
                </a:solidFill>
                <a:round/>
                <a:headEnd/>
                <a:tailEnd/>
              </a:ln>
            </p:spPr>
            <p:txBody>
              <a:bodyPr wrap="none" anchor="ctr"/>
              <a:lstStyle/>
              <a:p>
                <a:endParaRPr lang="pt-BR"/>
              </a:p>
            </p:txBody>
          </p:sp>
          <p:grpSp>
            <p:nvGrpSpPr>
              <p:cNvPr id="5" name="Group 26"/>
              <p:cNvGrpSpPr>
                <a:grpSpLocks/>
              </p:cNvGrpSpPr>
              <p:nvPr/>
            </p:nvGrpSpPr>
            <p:grpSpPr bwMode="auto">
              <a:xfrm>
                <a:off x="826" y="1912"/>
                <a:ext cx="617" cy="496"/>
                <a:chOff x="826" y="1912"/>
                <a:chExt cx="617" cy="496"/>
              </a:xfrm>
            </p:grpSpPr>
            <p:sp>
              <p:nvSpPr>
                <p:cNvPr id="51301" name="Oval 27"/>
                <p:cNvSpPr>
                  <a:spLocks noChangeArrowheads="1"/>
                </p:cNvSpPr>
                <p:nvPr/>
              </p:nvSpPr>
              <p:spPr bwMode="auto">
                <a:xfrm>
                  <a:off x="826" y="2158"/>
                  <a:ext cx="617" cy="250"/>
                </a:xfrm>
                <a:prstGeom prst="ellipse">
                  <a:avLst/>
                </a:prstGeom>
                <a:noFill/>
                <a:ln w="9525">
                  <a:solidFill>
                    <a:schemeClr val="tx1"/>
                  </a:solidFill>
                  <a:prstDash val="dash"/>
                  <a:round/>
                  <a:headEnd/>
                  <a:tailEnd/>
                </a:ln>
              </p:spPr>
              <p:txBody>
                <a:bodyPr wrap="none" anchor="ctr"/>
                <a:lstStyle/>
                <a:p>
                  <a:endParaRPr lang="pt-BR"/>
                </a:p>
              </p:txBody>
            </p:sp>
            <p:sp>
              <p:nvSpPr>
                <p:cNvPr id="51302" name="Oval 28"/>
                <p:cNvSpPr>
                  <a:spLocks noChangeArrowheads="1"/>
                </p:cNvSpPr>
                <p:nvPr/>
              </p:nvSpPr>
              <p:spPr bwMode="auto">
                <a:xfrm>
                  <a:off x="826" y="1912"/>
                  <a:ext cx="617" cy="250"/>
                </a:xfrm>
                <a:prstGeom prst="ellipse">
                  <a:avLst/>
                </a:prstGeom>
                <a:solidFill>
                  <a:srgbClr val="9EAAD2"/>
                </a:solidFill>
                <a:ln w="9525">
                  <a:solidFill>
                    <a:srgbClr val="485C9C"/>
                  </a:solidFill>
                  <a:round/>
                  <a:headEnd/>
                  <a:tailEnd/>
                </a:ln>
              </p:spPr>
              <p:txBody>
                <a:bodyPr wrap="none" anchor="ctr"/>
                <a:lstStyle/>
                <a:p>
                  <a:endParaRPr lang="pt-BR"/>
                </a:p>
              </p:txBody>
            </p:sp>
          </p:grpSp>
        </p:grpSp>
        <p:sp>
          <p:nvSpPr>
            <p:cNvPr id="51298" name="Oval 29"/>
            <p:cNvSpPr>
              <a:spLocks noChangeArrowheads="1"/>
            </p:cNvSpPr>
            <p:nvPr/>
          </p:nvSpPr>
          <p:spPr bwMode="auto">
            <a:xfrm>
              <a:off x="826" y="1832"/>
              <a:ext cx="617" cy="250"/>
            </a:xfrm>
            <a:prstGeom prst="ellipse">
              <a:avLst/>
            </a:prstGeom>
            <a:solidFill>
              <a:srgbClr val="9EAAD2"/>
            </a:solidFill>
            <a:ln w="9525">
              <a:solidFill>
                <a:srgbClr val="485C9C"/>
              </a:solidFill>
              <a:round/>
              <a:headEnd/>
              <a:tailEnd/>
            </a:ln>
          </p:spPr>
          <p:txBody>
            <a:bodyPr wrap="none" anchor="ctr"/>
            <a:lstStyle/>
            <a:p>
              <a:endParaRPr lang="pt-BR"/>
            </a:p>
          </p:txBody>
        </p:sp>
      </p:grpSp>
      <p:grpSp>
        <p:nvGrpSpPr>
          <p:cNvPr id="6" name="Group 30"/>
          <p:cNvGrpSpPr>
            <a:grpSpLocks/>
          </p:cNvGrpSpPr>
          <p:nvPr/>
        </p:nvGrpSpPr>
        <p:grpSpPr bwMode="auto">
          <a:xfrm>
            <a:off x="1484313" y="4010025"/>
            <a:ext cx="388937" cy="466725"/>
            <a:chOff x="826" y="1832"/>
            <a:chExt cx="617" cy="576"/>
          </a:xfrm>
        </p:grpSpPr>
        <p:grpSp>
          <p:nvGrpSpPr>
            <p:cNvPr id="7" name="Group 31"/>
            <p:cNvGrpSpPr>
              <a:grpSpLocks/>
            </p:cNvGrpSpPr>
            <p:nvPr/>
          </p:nvGrpSpPr>
          <p:grpSpPr bwMode="auto">
            <a:xfrm>
              <a:off x="827" y="2064"/>
              <a:ext cx="616" cy="231"/>
              <a:chOff x="278" y="1535"/>
              <a:chExt cx="671" cy="100"/>
            </a:xfrm>
          </p:grpSpPr>
          <p:sp>
            <p:nvSpPr>
              <p:cNvPr id="51294" name="Line 32"/>
              <p:cNvSpPr>
                <a:spLocks noChangeShapeType="1"/>
              </p:cNvSpPr>
              <p:nvPr/>
            </p:nvSpPr>
            <p:spPr bwMode="auto">
              <a:xfrm>
                <a:off x="949" y="1535"/>
                <a:ext cx="0" cy="99"/>
              </a:xfrm>
              <a:prstGeom prst="line">
                <a:avLst/>
              </a:prstGeom>
              <a:noFill/>
              <a:ln w="9525">
                <a:solidFill>
                  <a:schemeClr val="tx1"/>
                </a:solidFill>
                <a:prstDash val="dash"/>
                <a:round/>
                <a:headEnd/>
                <a:tailEnd/>
              </a:ln>
            </p:spPr>
            <p:txBody>
              <a:bodyPr wrap="none" anchor="ctr"/>
              <a:lstStyle/>
              <a:p>
                <a:endParaRPr lang="en-US"/>
              </a:p>
            </p:txBody>
          </p:sp>
          <p:sp>
            <p:nvSpPr>
              <p:cNvPr id="51295" name="Line 33"/>
              <p:cNvSpPr>
                <a:spLocks noChangeShapeType="1"/>
              </p:cNvSpPr>
              <p:nvPr/>
            </p:nvSpPr>
            <p:spPr bwMode="auto">
              <a:xfrm>
                <a:off x="278" y="1536"/>
                <a:ext cx="0" cy="99"/>
              </a:xfrm>
              <a:prstGeom prst="line">
                <a:avLst/>
              </a:prstGeom>
              <a:noFill/>
              <a:ln w="9525">
                <a:solidFill>
                  <a:schemeClr val="tx1"/>
                </a:solidFill>
                <a:prstDash val="dash"/>
                <a:round/>
                <a:headEnd/>
                <a:tailEnd/>
              </a:ln>
            </p:spPr>
            <p:txBody>
              <a:bodyPr wrap="none" anchor="ctr"/>
              <a:lstStyle/>
              <a:p>
                <a:endParaRPr lang="en-US"/>
              </a:p>
            </p:txBody>
          </p:sp>
        </p:grpSp>
        <p:grpSp>
          <p:nvGrpSpPr>
            <p:cNvPr id="8" name="Group 34"/>
            <p:cNvGrpSpPr>
              <a:grpSpLocks/>
            </p:cNvGrpSpPr>
            <p:nvPr/>
          </p:nvGrpSpPr>
          <p:grpSpPr bwMode="auto">
            <a:xfrm>
              <a:off x="826" y="1912"/>
              <a:ext cx="617" cy="496"/>
              <a:chOff x="826" y="1912"/>
              <a:chExt cx="617" cy="496"/>
            </a:xfrm>
          </p:grpSpPr>
          <p:sp>
            <p:nvSpPr>
              <p:cNvPr id="51290" name="Oval 35"/>
              <p:cNvSpPr>
                <a:spLocks noChangeArrowheads="1"/>
              </p:cNvSpPr>
              <p:nvPr/>
            </p:nvSpPr>
            <p:spPr bwMode="auto">
              <a:xfrm>
                <a:off x="826" y="1940"/>
                <a:ext cx="617" cy="250"/>
              </a:xfrm>
              <a:prstGeom prst="ellipse">
                <a:avLst/>
              </a:prstGeom>
              <a:solidFill>
                <a:schemeClr val="bg1"/>
              </a:solidFill>
              <a:ln w="9525">
                <a:solidFill>
                  <a:srgbClr val="485C9C"/>
                </a:solidFill>
                <a:round/>
                <a:headEnd/>
                <a:tailEnd/>
              </a:ln>
            </p:spPr>
            <p:txBody>
              <a:bodyPr wrap="none" anchor="ctr"/>
              <a:lstStyle/>
              <a:p>
                <a:endParaRPr lang="pt-BR"/>
              </a:p>
            </p:txBody>
          </p:sp>
          <p:grpSp>
            <p:nvGrpSpPr>
              <p:cNvPr id="9" name="Group 36"/>
              <p:cNvGrpSpPr>
                <a:grpSpLocks/>
              </p:cNvGrpSpPr>
              <p:nvPr/>
            </p:nvGrpSpPr>
            <p:grpSpPr bwMode="auto">
              <a:xfrm>
                <a:off x="826" y="1912"/>
                <a:ext cx="617" cy="496"/>
                <a:chOff x="826" y="1912"/>
                <a:chExt cx="617" cy="496"/>
              </a:xfrm>
            </p:grpSpPr>
            <p:sp>
              <p:nvSpPr>
                <p:cNvPr id="51292" name="Oval 37"/>
                <p:cNvSpPr>
                  <a:spLocks noChangeArrowheads="1"/>
                </p:cNvSpPr>
                <p:nvPr/>
              </p:nvSpPr>
              <p:spPr bwMode="auto">
                <a:xfrm>
                  <a:off x="826" y="2158"/>
                  <a:ext cx="617" cy="250"/>
                </a:xfrm>
                <a:prstGeom prst="ellipse">
                  <a:avLst/>
                </a:prstGeom>
                <a:noFill/>
                <a:ln w="9525">
                  <a:solidFill>
                    <a:schemeClr val="tx1"/>
                  </a:solidFill>
                  <a:prstDash val="dash"/>
                  <a:round/>
                  <a:headEnd/>
                  <a:tailEnd/>
                </a:ln>
              </p:spPr>
              <p:txBody>
                <a:bodyPr wrap="none" anchor="ctr"/>
                <a:lstStyle/>
                <a:p>
                  <a:endParaRPr lang="pt-BR"/>
                </a:p>
              </p:txBody>
            </p:sp>
            <p:sp>
              <p:nvSpPr>
                <p:cNvPr id="51293" name="Oval 38"/>
                <p:cNvSpPr>
                  <a:spLocks noChangeArrowheads="1"/>
                </p:cNvSpPr>
                <p:nvPr/>
              </p:nvSpPr>
              <p:spPr bwMode="auto">
                <a:xfrm>
                  <a:off x="826" y="1912"/>
                  <a:ext cx="617" cy="250"/>
                </a:xfrm>
                <a:prstGeom prst="ellipse">
                  <a:avLst/>
                </a:prstGeom>
                <a:solidFill>
                  <a:srgbClr val="9EAAD2"/>
                </a:solidFill>
                <a:ln w="9525">
                  <a:solidFill>
                    <a:srgbClr val="485C9C"/>
                  </a:solidFill>
                  <a:round/>
                  <a:headEnd/>
                  <a:tailEnd/>
                </a:ln>
              </p:spPr>
              <p:txBody>
                <a:bodyPr wrap="none" anchor="ctr"/>
                <a:lstStyle/>
                <a:p>
                  <a:endParaRPr lang="pt-BR"/>
                </a:p>
              </p:txBody>
            </p:sp>
          </p:grpSp>
        </p:grpSp>
        <p:sp>
          <p:nvSpPr>
            <p:cNvPr id="51289" name="Oval 39"/>
            <p:cNvSpPr>
              <a:spLocks noChangeArrowheads="1"/>
            </p:cNvSpPr>
            <p:nvPr/>
          </p:nvSpPr>
          <p:spPr bwMode="auto">
            <a:xfrm>
              <a:off x="826" y="1832"/>
              <a:ext cx="617" cy="250"/>
            </a:xfrm>
            <a:prstGeom prst="ellipse">
              <a:avLst/>
            </a:prstGeom>
            <a:solidFill>
              <a:srgbClr val="9EAAD2"/>
            </a:solidFill>
            <a:ln w="9525">
              <a:solidFill>
                <a:srgbClr val="485C9C"/>
              </a:solidFill>
              <a:round/>
              <a:headEnd/>
              <a:tailEnd/>
            </a:ln>
          </p:spPr>
          <p:txBody>
            <a:bodyPr wrap="none" anchor="ctr"/>
            <a:lstStyle/>
            <a:p>
              <a:endParaRPr lang="pt-BR"/>
            </a:p>
          </p:txBody>
        </p:sp>
      </p:grpSp>
      <p:grpSp>
        <p:nvGrpSpPr>
          <p:cNvPr id="10" name="Group 40"/>
          <p:cNvGrpSpPr>
            <a:grpSpLocks/>
          </p:cNvGrpSpPr>
          <p:nvPr/>
        </p:nvGrpSpPr>
        <p:grpSpPr bwMode="auto">
          <a:xfrm>
            <a:off x="903288" y="4010025"/>
            <a:ext cx="388937" cy="466725"/>
            <a:chOff x="826" y="1832"/>
            <a:chExt cx="617" cy="576"/>
          </a:xfrm>
        </p:grpSpPr>
        <p:grpSp>
          <p:nvGrpSpPr>
            <p:cNvPr id="11" name="Group 41"/>
            <p:cNvGrpSpPr>
              <a:grpSpLocks/>
            </p:cNvGrpSpPr>
            <p:nvPr/>
          </p:nvGrpSpPr>
          <p:grpSpPr bwMode="auto">
            <a:xfrm>
              <a:off x="827" y="2064"/>
              <a:ext cx="616" cy="231"/>
              <a:chOff x="278" y="1535"/>
              <a:chExt cx="671" cy="100"/>
            </a:xfrm>
          </p:grpSpPr>
          <p:sp>
            <p:nvSpPr>
              <p:cNvPr id="51285" name="Line 42"/>
              <p:cNvSpPr>
                <a:spLocks noChangeShapeType="1"/>
              </p:cNvSpPr>
              <p:nvPr/>
            </p:nvSpPr>
            <p:spPr bwMode="auto">
              <a:xfrm>
                <a:off x="949" y="1535"/>
                <a:ext cx="0" cy="99"/>
              </a:xfrm>
              <a:prstGeom prst="line">
                <a:avLst/>
              </a:prstGeom>
              <a:noFill/>
              <a:ln w="9525">
                <a:solidFill>
                  <a:schemeClr val="tx1"/>
                </a:solidFill>
                <a:prstDash val="dash"/>
                <a:round/>
                <a:headEnd/>
                <a:tailEnd/>
              </a:ln>
            </p:spPr>
            <p:txBody>
              <a:bodyPr wrap="none" anchor="ctr"/>
              <a:lstStyle/>
              <a:p>
                <a:endParaRPr lang="en-US"/>
              </a:p>
            </p:txBody>
          </p:sp>
          <p:sp>
            <p:nvSpPr>
              <p:cNvPr id="51286" name="Line 43"/>
              <p:cNvSpPr>
                <a:spLocks noChangeShapeType="1"/>
              </p:cNvSpPr>
              <p:nvPr/>
            </p:nvSpPr>
            <p:spPr bwMode="auto">
              <a:xfrm>
                <a:off x="278" y="1536"/>
                <a:ext cx="0" cy="99"/>
              </a:xfrm>
              <a:prstGeom prst="line">
                <a:avLst/>
              </a:prstGeom>
              <a:noFill/>
              <a:ln w="9525">
                <a:solidFill>
                  <a:schemeClr val="tx1"/>
                </a:solidFill>
                <a:prstDash val="dash"/>
                <a:round/>
                <a:headEnd/>
                <a:tailEnd/>
              </a:ln>
            </p:spPr>
            <p:txBody>
              <a:bodyPr wrap="none" anchor="ctr"/>
              <a:lstStyle/>
              <a:p>
                <a:endParaRPr lang="en-US"/>
              </a:p>
            </p:txBody>
          </p:sp>
        </p:grpSp>
        <p:grpSp>
          <p:nvGrpSpPr>
            <p:cNvPr id="12" name="Group 44"/>
            <p:cNvGrpSpPr>
              <a:grpSpLocks/>
            </p:cNvGrpSpPr>
            <p:nvPr/>
          </p:nvGrpSpPr>
          <p:grpSpPr bwMode="auto">
            <a:xfrm>
              <a:off x="826" y="1912"/>
              <a:ext cx="617" cy="496"/>
              <a:chOff x="826" y="1912"/>
              <a:chExt cx="617" cy="496"/>
            </a:xfrm>
          </p:grpSpPr>
          <p:sp>
            <p:nvSpPr>
              <p:cNvPr id="51281" name="Oval 45"/>
              <p:cNvSpPr>
                <a:spLocks noChangeArrowheads="1"/>
              </p:cNvSpPr>
              <p:nvPr/>
            </p:nvSpPr>
            <p:spPr bwMode="auto">
              <a:xfrm>
                <a:off x="826" y="1940"/>
                <a:ext cx="617" cy="250"/>
              </a:xfrm>
              <a:prstGeom prst="ellipse">
                <a:avLst/>
              </a:prstGeom>
              <a:solidFill>
                <a:schemeClr val="bg1"/>
              </a:solidFill>
              <a:ln w="9525">
                <a:solidFill>
                  <a:srgbClr val="485C9C"/>
                </a:solidFill>
                <a:round/>
                <a:headEnd/>
                <a:tailEnd/>
              </a:ln>
            </p:spPr>
            <p:txBody>
              <a:bodyPr wrap="none" anchor="ctr"/>
              <a:lstStyle/>
              <a:p>
                <a:endParaRPr lang="pt-BR"/>
              </a:p>
            </p:txBody>
          </p:sp>
          <p:grpSp>
            <p:nvGrpSpPr>
              <p:cNvPr id="13" name="Group 46"/>
              <p:cNvGrpSpPr>
                <a:grpSpLocks/>
              </p:cNvGrpSpPr>
              <p:nvPr/>
            </p:nvGrpSpPr>
            <p:grpSpPr bwMode="auto">
              <a:xfrm>
                <a:off x="826" y="1912"/>
                <a:ext cx="617" cy="496"/>
                <a:chOff x="826" y="1912"/>
                <a:chExt cx="617" cy="496"/>
              </a:xfrm>
            </p:grpSpPr>
            <p:sp>
              <p:nvSpPr>
                <p:cNvPr id="51283" name="Oval 47"/>
                <p:cNvSpPr>
                  <a:spLocks noChangeArrowheads="1"/>
                </p:cNvSpPr>
                <p:nvPr/>
              </p:nvSpPr>
              <p:spPr bwMode="auto">
                <a:xfrm>
                  <a:off x="826" y="2158"/>
                  <a:ext cx="617" cy="250"/>
                </a:xfrm>
                <a:prstGeom prst="ellipse">
                  <a:avLst/>
                </a:prstGeom>
                <a:noFill/>
                <a:ln w="9525">
                  <a:solidFill>
                    <a:schemeClr val="tx1"/>
                  </a:solidFill>
                  <a:prstDash val="dash"/>
                  <a:round/>
                  <a:headEnd/>
                  <a:tailEnd/>
                </a:ln>
              </p:spPr>
              <p:txBody>
                <a:bodyPr wrap="none" anchor="ctr"/>
                <a:lstStyle/>
                <a:p>
                  <a:endParaRPr lang="pt-BR"/>
                </a:p>
              </p:txBody>
            </p:sp>
            <p:sp>
              <p:nvSpPr>
                <p:cNvPr id="51284" name="Oval 48"/>
                <p:cNvSpPr>
                  <a:spLocks noChangeArrowheads="1"/>
                </p:cNvSpPr>
                <p:nvPr/>
              </p:nvSpPr>
              <p:spPr bwMode="auto">
                <a:xfrm>
                  <a:off x="826" y="1912"/>
                  <a:ext cx="617" cy="250"/>
                </a:xfrm>
                <a:prstGeom prst="ellipse">
                  <a:avLst/>
                </a:prstGeom>
                <a:solidFill>
                  <a:srgbClr val="9EAAD2"/>
                </a:solidFill>
                <a:ln w="9525">
                  <a:solidFill>
                    <a:srgbClr val="485C9C"/>
                  </a:solidFill>
                  <a:round/>
                  <a:headEnd/>
                  <a:tailEnd/>
                </a:ln>
              </p:spPr>
              <p:txBody>
                <a:bodyPr wrap="none" anchor="ctr"/>
                <a:lstStyle/>
                <a:p>
                  <a:endParaRPr lang="pt-BR"/>
                </a:p>
              </p:txBody>
            </p:sp>
          </p:grpSp>
        </p:grpSp>
        <p:sp>
          <p:nvSpPr>
            <p:cNvPr id="51280" name="Oval 49"/>
            <p:cNvSpPr>
              <a:spLocks noChangeArrowheads="1"/>
            </p:cNvSpPr>
            <p:nvPr/>
          </p:nvSpPr>
          <p:spPr bwMode="auto">
            <a:xfrm>
              <a:off x="826" y="1832"/>
              <a:ext cx="617" cy="250"/>
            </a:xfrm>
            <a:prstGeom prst="ellipse">
              <a:avLst/>
            </a:prstGeom>
            <a:solidFill>
              <a:srgbClr val="9EAAD2"/>
            </a:solidFill>
            <a:ln w="9525">
              <a:solidFill>
                <a:srgbClr val="485C9C"/>
              </a:solidFill>
              <a:round/>
              <a:headEnd/>
              <a:tailEnd/>
            </a:ln>
          </p:spPr>
          <p:txBody>
            <a:bodyPr wrap="none" anchor="ctr"/>
            <a:lstStyle/>
            <a:p>
              <a:endParaRPr lang="pt-BR"/>
            </a:p>
          </p:txBody>
        </p:sp>
      </p:grpSp>
      <p:grpSp>
        <p:nvGrpSpPr>
          <p:cNvPr id="14" name="Group 50"/>
          <p:cNvGrpSpPr>
            <a:grpSpLocks/>
          </p:cNvGrpSpPr>
          <p:nvPr/>
        </p:nvGrpSpPr>
        <p:grpSpPr bwMode="auto">
          <a:xfrm>
            <a:off x="314325" y="4010025"/>
            <a:ext cx="388938" cy="466725"/>
            <a:chOff x="826" y="1832"/>
            <a:chExt cx="617" cy="576"/>
          </a:xfrm>
        </p:grpSpPr>
        <p:grpSp>
          <p:nvGrpSpPr>
            <p:cNvPr id="15" name="Group 51"/>
            <p:cNvGrpSpPr>
              <a:grpSpLocks/>
            </p:cNvGrpSpPr>
            <p:nvPr/>
          </p:nvGrpSpPr>
          <p:grpSpPr bwMode="auto">
            <a:xfrm>
              <a:off x="827" y="2064"/>
              <a:ext cx="616" cy="231"/>
              <a:chOff x="278" y="1535"/>
              <a:chExt cx="671" cy="100"/>
            </a:xfrm>
          </p:grpSpPr>
          <p:sp>
            <p:nvSpPr>
              <p:cNvPr id="51276" name="Line 52"/>
              <p:cNvSpPr>
                <a:spLocks noChangeShapeType="1"/>
              </p:cNvSpPr>
              <p:nvPr/>
            </p:nvSpPr>
            <p:spPr bwMode="auto">
              <a:xfrm>
                <a:off x="949" y="1535"/>
                <a:ext cx="0" cy="99"/>
              </a:xfrm>
              <a:prstGeom prst="line">
                <a:avLst/>
              </a:prstGeom>
              <a:noFill/>
              <a:ln w="9525">
                <a:solidFill>
                  <a:schemeClr val="tx1"/>
                </a:solidFill>
                <a:prstDash val="dash"/>
                <a:round/>
                <a:headEnd/>
                <a:tailEnd/>
              </a:ln>
            </p:spPr>
            <p:txBody>
              <a:bodyPr wrap="none" anchor="ctr"/>
              <a:lstStyle/>
              <a:p>
                <a:endParaRPr lang="en-US"/>
              </a:p>
            </p:txBody>
          </p:sp>
          <p:sp>
            <p:nvSpPr>
              <p:cNvPr id="51277" name="Line 53"/>
              <p:cNvSpPr>
                <a:spLocks noChangeShapeType="1"/>
              </p:cNvSpPr>
              <p:nvPr/>
            </p:nvSpPr>
            <p:spPr bwMode="auto">
              <a:xfrm>
                <a:off x="278" y="1536"/>
                <a:ext cx="0" cy="99"/>
              </a:xfrm>
              <a:prstGeom prst="line">
                <a:avLst/>
              </a:prstGeom>
              <a:noFill/>
              <a:ln w="9525">
                <a:solidFill>
                  <a:schemeClr val="tx1"/>
                </a:solidFill>
                <a:prstDash val="dash"/>
                <a:round/>
                <a:headEnd/>
                <a:tailEnd/>
              </a:ln>
            </p:spPr>
            <p:txBody>
              <a:bodyPr wrap="none" anchor="ctr"/>
              <a:lstStyle/>
              <a:p>
                <a:endParaRPr lang="en-US"/>
              </a:p>
            </p:txBody>
          </p:sp>
        </p:grpSp>
        <p:grpSp>
          <p:nvGrpSpPr>
            <p:cNvPr id="16" name="Group 54"/>
            <p:cNvGrpSpPr>
              <a:grpSpLocks/>
            </p:cNvGrpSpPr>
            <p:nvPr/>
          </p:nvGrpSpPr>
          <p:grpSpPr bwMode="auto">
            <a:xfrm>
              <a:off x="826" y="1912"/>
              <a:ext cx="617" cy="496"/>
              <a:chOff x="826" y="1912"/>
              <a:chExt cx="617" cy="496"/>
            </a:xfrm>
          </p:grpSpPr>
          <p:sp>
            <p:nvSpPr>
              <p:cNvPr id="51272" name="Oval 55"/>
              <p:cNvSpPr>
                <a:spLocks noChangeArrowheads="1"/>
              </p:cNvSpPr>
              <p:nvPr/>
            </p:nvSpPr>
            <p:spPr bwMode="auto">
              <a:xfrm>
                <a:off x="826" y="1940"/>
                <a:ext cx="617" cy="250"/>
              </a:xfrm>
              <a:prstGeom prst="ellipse">
                <a:avLst/>
              </a:prstGeom>
              <a:solidFill>
                <a:schemeClr val="bg1"/>
              </a:solidFill>
              <a:ln w="9525">
                <a:solidFill>
                  <a:srgbClr val="485C9C"/>
                </a:solidFill>
                <a:round/>
                <a:headEnd/>
                <a:tailEnd/>
              </a:ln>
            </p:spPr>
            <p:txBody>
              <a:bodyPr wrap="none" anchor="ctr"/>
              <a:lstStyle/>
              <a:p>
                <a:endParaRPr lang="pt-BR"/>
              </a:p>
            </p:txBody>
          </p:sp>
          <p:grpSp>
            <p:nvGrpSpPr>
              <p:cNvPr id="17" name="Group 56"/>
              <p:cNvGrpSpPr>
                <a:grpSpLocks/>
              </p:cNvGrpSpPr>
              <p:nvPr/>
            </p:nvGrpSpPr>
            <p:grpSpPr bwMode="auto">
              <a:xfrm>
                <a:off x="826" y="1912"/>
                <a:ext cx="617" cy="496"/>
                <a:chOff x="826" y="1912"/>
                <a:chExt cx="617" cy="496"/>
              </a:xfrm>
            </p:grpSpPr>
            <p:sp>
              <p:nvSpPr>
                <p:cNvPr id="51274" name="Oval 57"/>
                <p:cNvSpPr>
                  <a:spLocks noChangeArrowheads="1"/>
                </p:cNvSpPr>
                <p:nvPr/>
              </p:nvSpPr>
              <p:spPr bwMode="auto">
                <a:xfrm>
                  <a:off x="826" y="2158"/>
                  <a:ext cx="617" cy="250"/>
                </a:xfrm>
                <a:prstGeom prst="ellipse">
                  <a:avLst/>
                </a:prstGeom>
                <a:noFill/>
                <a:ln w="9525">
                  <a:solidFill>
                    <a:schemeClr val="tx1"/>
                  </a:solidFill>
                  <a:prstDash val="dash"/>
                  <a:round/>
                  <a:headEnd/>
                  <a:tailEnd/>
                </a:ln>
              </p:spPr>
              <p:txBody>
                <a:bodyPr wrap="none" anchor="ctr"/>
                <a:lstStyle/>
                <a:p>
                  <a:endParaRPr lang="pt-BR"/>
                </a:p>
              </p:txBody>
            </p:sp>
            <p:sp>
              <p:nvSpPr>
                <p:cNvPr id="51275" name="Oval 58"/>
                <p:cNvSpPr>
                  <a:spLocks noChangeArrowheads="1"/>
                </p:cNvSpPr>
                <p:nvPr/>
              </p:nvSpPr>
              <p:spPr bwMode="auto">
                <a:xfrm>
                  <a:off x="826" y="1912"/>
                  <a:ext cx="617" cy="250"/>
                </a:xfrm>
                <a:prstGeom prst="ellipse">
                  <a:avLst/>
                </a:prstGeom>
                <a:solidFill>
                  <a:srgbClr val="9EAAD2"/>
                </a:solidFill>
                <a:ln w="9525">
                  <a:solidFill>
                    <a:srgbClr val="485C9C"/>
                  </a:solidFill>
                  <a:round/>
                  <a:headEnd/>
                  <a:tailEnd/>
                </a:ln>
              </p:spPr>
              <p:txBody>
                <a:bodyPr wrap="none" anchor="ctr"/>
                <a:lstStyle/>
                <a:p>
                  <a:endParaRPr lang="pt-BR"/>
                </a:p>
              </p:txBody>
            </p:sp>
          </p:grpSp>
        </p:grpSp>
        <p:sp>
          <p:nvSpPr>
            <p:cNvPr id="51271" name="Oval 59"/>
            <p:cNvSpPr>
              <a:spLocks noChangeArrowheads="1"/>
            </p:cNvSpPr>
            <p:nvPr/>
          </p:nvSpPr>
          <p:spPr bwMode="auto">
            <a:xfrm>
              <a:off x="826" y="1832"/>
              <a:ext cx="617" cy="250"/>
            </a:xfrm>
            <a:prstGeom prst="ellipse">
              <a:avLst/>
            </a:prstGeom>
            <a:solidFill>
              <a:srgbClr val="9EAAD2"/>
            </a:solidFill>
            <a:ln w="9525">
              <a:solidFill>
                <a:srgbClr val="485C9C"/>
              </a:solidFill>
              <a:round/>
              <a:headEnd/>
              <a:tailEnd/>
            </a:ln>
          </p:spPr>
          <p:txBody>
            <a:bodyPr wrap="none" anchor="ctr"/>
            <a:lstStyle/>
            <a:p>
              <a:endParaRPr lang="pt-BR"/>
            </a:p>
          </p:txBody>
        </p:sp>
      </p:grpSp>
      <p:grpSp>
        <p:nvGrpSpPr>
          <p:cNvPr id="18" name="Group 60"/>
          <p:cNvGrpSpPr>
            <a:grpSpLocks/>
          </p:cNvGrpSpPr>
          <p:nvPr/>
        </p:nvGrpSpPr>
        <p:grpSpPr bwMode="auto">
          <a:xfrm>
            <a:off x="903288" y="4791075"/>
            <a:ext cx="388937" cy="466725"/>
            <a:chOff x="826" y="1832"/>
            <a:chExt cx="617" cy="576"/>
          </a:xfrm>
        </p:grpSpPr>
        <p:grpSp>
          <p:nvGrpSpPr>
            <p:cNvPr id="19" name="Group 61"/>
            <p:cNvGrpSpPr>
              <a:grpSpLocks/>
            </p:cNvGrpSpPr>
            <p:nvPr/>
          </p:nvGrpSpPr>
          <p:grpSpPr bwMode="auto">
            <a:xfrm>
              <a:off x="827" y="2064"/>
              <a:ext cx="616" cy="231"/>
              <a:chOff x="278" y="1535"/>
              <a:chExt cx="671" cy="100"/>
            </a:xfrm>
          </p:grpSpPr>
          <p:sp>
            <p:nvSpPr>
              <p:cNvPr id="51267" name="Line 62"/>
              <p:cNvSpPr>
                <a:spLocks noChangeShapeType="1"/>
              </p:cNvSpPr>
              <p:nvPr/>
            </p:nvSpPr>
            <p:spPr bwMode="auto">
              <a:xfrm>
                <a:off x="949" y="1535"/>
                <a:ext cx="0" cy="99"/>
              </a:xfrm>
              <a:prstGeom prst="line">
                <a:avLst/>
              </a:prstGeom>
              <a:noFill/>
              <a:ln w="9525">
                <a:solidFill>
                  <a:schemeClr val="tx1"/>
                </a:solidFill>
                <a:prstDash val="dash"/>
                <a:round/>
                <a:headEnd/>
                <a:tailEnd/>
              </a:ln>
            </p:spPr>
            <p:txBody>
              <a:bodyPr wrap="none" anchor="ctr"/>
              <a:lstStyle/>
              <a:p>
                <a:endParaRPr lang="en-US"/>
              </a:p>
            </p:txBody>
          </p:sp>
          <p:sp>
            <p:nvSpPr>
              <p:cNvPr id="51268" name="Line 63"/>
              <p:cNvSpPr>
                <a:spLocks noChangeShapeType="1"/>
              </p:cNvSpPr>
              <p:nvPr/>
            </p:nvSpPr>
            <p:spPr bwMode="auto">
              <a:xfrm>
                <a:off x="278" y="1536"/>
                <a:ext cx="0" cy="99"/>
              </a:xfrm>
              <a:prstGeom prst="line">
                <a:avLst/>
              </a:prstGeom>
              <a:noFill/>
              <a:ln w="9525">
                <a:solidFill>
                  <a:schemeClr val="tx1"/>
                </a:solidFill>
                <a:prstDash val="dash"/>
                <a:round/>
                <a:headEnd/>
                <a:tailEnd/>
              </a:ln>
            </p:spPr>
            <p:txBody>
              <a:bodyPr wrap="none" anchor="ctr"/>
              <a:lstStyle/>
              <a:p>
                <a:endParaRPr lang="en-US"/>
              </a:p>
            </p:txBody>
          </p:sp>
        </p:grpSp>
        <p:grpSp>
          <p:nvGrpSpPr>
            <p:cNvPr id="20" name="Group 64"/>
            <p:cNvGrpSpPr>
              <a:grpSpLocks/>
            </p:cNvGrpSpPr>
            <p:nvPr/>
          </p:nvGrpSpPr>
          <p:grpSpPr bwMode="auto">
            <a:xfrm>
              <a:off x="826" y="1912"/>
              <a:ext cx="617" cy="496"/>
              <a:chOff x="826" y="1912"/>
              <a:chExt cx="617" cy="496"/>
            </a:xfrm>
          </p:grpSpPr>
          <p:sp>
            <p:nvSpPr>
              <p:cNvPr id="51263" name="Oval 65"/>
              <p:cNvSpPr>
                <a:spLocks noChangeArrowheads="1"/>
              </p:cNvSpPr>
              <p:nvPr/>
            </p:nvSpPr>
            <p:spPr bwMode="auto">
              <a:xfrm>
                <a:off x="826" y="1940"/>
                <a:ext cx="617" cy="250"/>
              </a:xfrm>
              <a:prstGeom prst="ellipse">
                <a:avLst/>
              </a:prstGeom>
              <a:solidFill>
                <a:schemeClr val="bg1"/>
              </a:solidFill>
              <a:ln w="9525">
                <a:solidFill>
                  <a:srgbClr val="485C9C"/>
                </a:solidFill>
                <a:round/>
                <a:headEnd/>
                <a:tailEnd/>
              </a:ln>
            </p:spPr>
            <p:txBody>
              <a:bodyPr wrap="none" anchor="ctr"/>
              <a:lstStyle/>
              <a:p>
                <a:endParaRPr lang="pt-BR"/>
              </a:p>
            </p:txBody>
          </p:sp>
          <p:grpSp>
            <p:nvGrpSpPr>
              <p:cNvPr id="21" name="Group 66"/>
              <p:cNvGrpSpPr>
                <a:grpSpLocks/>
              </p:cNvGrpSpPr>
              <p:nvPr/>
            </p:nvGrpSpPr>
            <p:grpSpPr bwMode="auto">
              <a:xfrm>
                <a:off x="826" y="1912"/>
                <a:ext cx="617" cy="496"/>
                <a:chOff x="826" y="1912"/>
                <a:chExt cx="617" cy="496"/>
              </a:xfrm>
            </p:grpSpPr>
            <p:sp>
              <p:nvSpPr>
                <p:cNvPr id="51265" name="Oval 67"/>
                <p:cNvSpPr>
                  <a:spLocks noChangeArrowheads="1"/>
                </p:cNvSpPr>
                <p:nvPr/>
              </p:nvSpPr>
              <p:spPr bwMode="auto">
                <a:xfrm>
                  <a:off x="826" y="2158"/>
                  <a:ext cx="617" cy="250"/>
                </a:xfrm>
                <a:prstGeom prst="ellipse">
                  <a:avLst/>
                </a:prstGeom>
                <a:noFill/>
                <a:ln w="9525">
                  <a:solidFill>
                    <a:schemeClr val="tx1"/>
                  </a:solidFill>
                  <a:prstDash val="dash"/>
                  <a:round/>
                  <a:headEnd/>
                  <a:tailEnd/>
                </a:ln>
              </p:spPr>
              <p:txBody>
                <a:bodyPr wrap="none" anchor="ctr"/>
                <a:lstStyle/>
                <a:p>
                  <a:endParaRPr lang="pt-BR"/>
                </a:p>
              </p:txBody>
            </p:sp>
            <p:sp>
              <p:nvSpPr>
                <p:cNvPr id="51266" name="Oval 68"/>
                <p:cNvSpPr>
                  <a:spLocks noChangeArrowheads="1"/>
                </p:cNvSpPr>
                <p:nvPr/>
              </p:nvSpPr>
              <p:spPr bwMode="auto">
                <a:xfrm>
                  <a:off x="826" y="1912"/>
                  <a:ext cx="617" cy="250"/>
                </a:xfrm>
                <a:prstGeom prst="ellipse">
                  <a:avLst/>
                </a:prstGeom>
                <a:solidFill>
                  <a:srgbClr val="9EAAD2"/>
                </a:solidFill>
                <a:ln w="9525">
                  <a:solidFill>
                    <a:srgbClr val="485C9C"/>
                  </a:solidFill>
                  <a:round/>
                  <a:headEnd/>
                  <a:tailEnd/>
                </a:ln>
              </p:spPr>
              <p:txBody>
                <a:bodyPr wrap="none" anchor="ctr"/>
                <a:lstStyle/>
                <a:p>
                  <a:endParaRPr lang="pt-BR"/>
                </a:p>
              </p:txBody>
            </p:sp>
          </p:grpSp>
        </p:grpSp>
        <p:sp>
          <p:nvSpPr>
            <p:cNvPr id="51262" name="Oval 69"/>
            <p:cNvSpPr>
              <a:spLocks noChangeArrowheads="1"/>
            </p:cNvSpPr>
            <p:nvPr/>
          </p:nvSpPr>
          <p:spPr bwMode="auto">
            <a:xfrm>
              <a:off x="826" y="1832"/>
              <a:ext cx="617" cy="250"/>
            </a:xfrm>
            <a:prstGeom prst="ellipse">
              <a:avLst/>
            </a:prstGeom>
            <a:solidFill>
              <a:srgbClr val="9EAAD2"/>
            </a:solidFill>
            <a:ln w="9525">
              <a:solidFill>
                <a:srgbClr val="485C9C"/>
              </a:solidFill>
              <a:round/>
              <a:headEnd/>
              <a:tailEnd/>
            </a:ln>
          </p:spPr>
          <p:txBody>
            <a:bodyPr wrap="none" anchor="ctr"/>
            <a:lstStyle/>
            <a:p>
              <a:endParaRPr lang="pt-BR"/>
            </a:p>
          </p:txBody>
        </p:sp>
      </p:grpSp>
      <p:grpSp>
        <p:nvGrpSpPr>
          <p:cNvPr id="22" name="Group 70"/>
          <p:cNvGrpSpPr>
            <a:grpSpLocks/>
          </p:cNvGrpSpPr>
          <p:nvPr/>
        </p:nvGrpSpPr>
        <p:grpSpPr bwMode="auto">
          <a:xfrm>
            <a:off x="314325" y="4791075"/>
            <a:ext cx="388938" cy="466725"/>
            <a:chOff x="826" y="1832"/>
            <a:chExt cx="617" cy="576"/>
          </a:xfrm>
        </p:grpSpPr>
        <p:grpSp>
          <p:nvGrpSpPr>
            <p:cNvPr id="23" name="Group 71"/>
            <p:cNvGrpSpPr>
              <a:grpSpLocks/>
            </p:cNvGrpSpPr>
            <p:nvPr/>
          </p:nvGrpSpPr>
          <p:grpSpPr bwMode="auto">
            <a:xfrm>
              <a:off x="827" y="2064"/>
              <a:ext cx="616" cy="231"/>
              <a:chOff x="278" y="1535"/>
              <a:chExt cx="671" cy="100"/>
            </a:xfrm>
          </p:grpSpPr>
          <p:sp>
            <p:nvSpPr>
              <p:cNvPr id="51258" name="Line 72"/>
              <p:cNvSpPr>
                <a:spLocks noChangeShapeType="1"/>
              </p:cNvSpPr>
              <p:nvPr/>
            </p:nvSpPr>
            <p:spPr bwMode="auto">
              <a:xfrm>
                <a:off x="949" y="1535"/>
                <a:ext cx="0" cy="99"/>
              </a:xfrm>
              <a:prstGeom prst="line">
                <a:avLst/>
              </a:prstGeom>
              <a:noFill/>
              <a:ln w="9525">
                <a:solidFill>
                  <a:schemeClr val="tx1"/>
                </a:solidFill>
                <a:prstDash val="dash"/>
                <a:round/>
                <a:headEnd/>
                <a:tailEnd/>
              </a:ln>
            </p:spPr>
            <p:txBody>
              <a:bodyPr wrap="none" anchor="ctr"/>
              <a:lstStyle/>
              <a:p>
                <a:endParaRPr lang="en-US"/>
              </a:p>
            </p:txBody>
          </p:sp>
          <p:sp>
            <p:nvSpPr>
              <p:cNvPr id="51259" name="Line 73"/>
              <p:cNvSpPr>
                <a:spLocks noChangeShapeType="1"/>
              </p:cNvSpPr>
              <p:nvPr/>
            </p:nvSpPr>
            <p:spPr bwMode="auto">
              <a:xfrm>
                <a:off x="278" y="1536"/>
                <a:ext cx="0" cy="99"/>
              </a:xfrm>
              <a:prstGeom prst="line">
                <a:avLst/>
              </a:prstGeom>
              <a:noFill/>
              <a:ln w="9525">
                <a:solidFill>
                  <a:schemeClr val="tx1"/>
                </a:solidFill>
                <a:prstDash val="dash"/>
                <a:round/>
                <a:headEnd/>
                <a:tailEnd/>
              </a:ln>
            </p:spPr>
            <p:txBody>
              <a:bodyPr wrap="none" anchor="ctr"/>
              <a:lstStyle/>
              <a:p>
                <a:endParaRPr lang="en-US"/>
              </a:p>
            </p:txBody>
          </p:sp>
        </p:grpSp>
        <p:grpSp>
          <p:nvGrpSpPr>
            <p:cNvPr id="24" name="Group 74"/>
            <p:cNvGrpSpPr>
              <a:grpSpLocks/>
            </p:cNvGrpSpPr>
            <p:nvPr/>
          </p:nvGrpSpPr>
          <p:grpSpPr bwMode="auto">
            <a:xfrm>
              <a:off x="826" y="1912"/>
              <a:ext cx="617" cy="496"/>
              <a:chOff x="826" y="1912"/>
              <a:chExt cx="617" cy="496"/>
            </a:xfrm>
          </p:grpSpPr>
          <p:sp>
            <p:nvSpPr>
              <p:cNvPr id="51254" name="Oval 75"/>
              <p:cNvSpPr>
                <a:spLocks noChangeArrowheads="1"/>
              </p:cNvSpPr>
              <p:nvPr/>
            </p:nvSpPr>
            <p:spPr bwMode="auto">
              <a:xfrm>
                <a:off x="826" y="1940"/>
                <a:ext cx="617" cy="250"/>
              </a:xfrm>
              <a:prstGeom prst="ellipse">
                <a:avLst/>
              </a:prstGeom>
              <a:solidFill>
                <a:schemeClr val="bg1"/>
              </a:solidFill>
              <a:ln w="9525">
                <a:solidFill>
                  <a:srgbClr val="485C9C"/>
                </a:solidFill>
                <a:round/>
                <a:headEnd/>
                <a:tailEnd/>
              </a:ln>
            </p:spPr>
            <p:txBody>
              <a:bodyPr wrap="none" anchor="ctr"/>
              <a:lstStyle/>
              <a:p>
                <a:endParaRPr lang="pt-BR"/>
              </a:p>
            </p:txBody>
          </p:sp>
          <p:grpSp>
            <p:nvGrpSpPr>
              <p:cNvPr id="25" name="Group 76"/>
              <p:cNvGrpSpPr>
                <a:grpSpLocks/>
              </p:cNvGrpSpPr>
              <p:nvPr/>
            </p:nvGrpSpPr>
            <p:grpSpPr bwMode="auto">
              <a:xfrm>
                <a:off x="826" y="1912"/>
                <a:ext cx="617" cy="496"/>
                <a:chOff x="826" y="1912"/>
                <a:chExt cx="617" cy="496"/>
              </a:xfrm>
            </p:grpSpPr>
            <p:sp>
              <p:nvSpPr>
                <p:cNvPr id="51256" name="Oval 77"/>
                <p:cNvSpPr>
                  <a:spLocks noChangeArrowheads="1"/>
                </p:cNvSpPr>
                <p:nvPr/>
              </p:nvSpPr>
              <p:spPr bwMode="auto">
                <a:xfrm>
                  <a:off x="826" y="2158"/>
                  <a:ext cx="617" cy="250"/>
                </a:xfrm>
                <a:prstGeom prst="ellipse">
                  <a:avLst/>
                </a:prstGeom>
                <a:noFill/>
                <a:ln w="9525">
                  <a:solidFill>
                    <a:schemeClr val="tx1"/>
                  </a:solidFill>
                  <a:prstDash val="dash"/>
                  <a:round/>
                  <a:headEnd/>
                  <a:tailEnd/>
                </a:ln>
              </p:spPr>
              <p:txBody>
                <a:bodyPr wrap="none" anchor="ctr"/>
                <a:lstStyle/>
                <a:p>
                  <a:endParaRPr lang="pt-BR"/>
                </a:p>
              </p:txBody>
            </p:sp>
            <p:sp>
              <p:nvSpPr>
                <p:cNvPr id="51257" name="Oval 78"/>
                <p:cNvSpPr>
                  <a:spLocks noChangeArrowheads="1"/>
                </p:cNvSpPr>
                <p:nvPr/>
              </p:nvSpPr>
              <p:spPr bwMode="auto">
                <a:xfrm>
                  <a:off x="826" y="1912"/>
                  <a:ext cx="617" cy="250"/>
                </a:xfrm>
                <a:prstGeom prst="ellipse">
                  <a:avLst/>
                </a:prstGeom>
                <a:solidFill>
                  <a:srgbClr val="9EAAD2"/>
                </a:solidFill>
                <a:ln w="9525">
                  <a:solidFill>
                    <a:srgbClr val="485C9C"/>
                  </a:solidFill>
                  <a:round/>
                  <a:headEnd/>
                  <a:tailEnd/>
                </a:ln>
              </p:spPr>
              <p:txBody>
                <a:bodyPr wrap="none" anchor="ctr"/>
                <a:lstStyle/>
                <a:p>
                  <a:endParaRPr lang="pt-BR"/>
                </a:p>
              </p:txBody>
            </p:sp>
          </p:grpSp>
        </p:grpSp>
        <p:sp>
          <p:nvSpPr>
            <p:cNvPr id="51253" name="Oval 79"/>
            <p:cNvSpPr>
              <a:spLocks noChangeArrowheads="1"/>
            </p:cNvSpPr>
            <p:nvPr/>
          </p:nvSpPr>
          <p:spPr bwMode="auto">
            <a:xfrm>
              <a:off x="826" y="1832"/>
              <a:ext cx="617" cy="250"/>
            </a:xfrm>
            <a:prstGeom prst="ellipse">
              <a:avLst/>
            </a:prstGeom>
            <a:solidFill>
              <a:srgbClr val="9EAAD2"/>
            </a:solidFill>
            <a:ln w="9525">
              <a:solidFill>
                <a:srgbClr val="485C9C"/>
              </a:solidFill>
              <a:round/>
              <a:headEnd/>
              <a:tailEnd/>
            </a:ln>
          </p:spPr>
          <p:txBody>
            <a:bodyPr wrap="none" anchor="ctr"/>
            <a:lstStyle/>
            <a:p>
              <a:endParaRPr lang="pt-BR"/>
            </a:p>
          </p:txBody>
        </p:sp>
      </p:grpSp>
      <p:sp>
        <p:nvSpPr>
          <p:cNvPr id="51227" name="Rectangle 80"/>
          <p:cNvSpPr>
            <a:spLocks noChangeArrowheads="1"/>
          </p:cNvSpPr>
          <p:nvPr/>
        </p:nvSpPr>
        <p:spPr bwMode="auto">
          <a:xfrm>
            <a:off x="4419600" y="4027488"/>
            <a:ext cx="4075113" cy="2365375"/>
          </a:xfrm>
          <a:prstGeom prst="rect">
            <a:avLst/>
          </a:prstGeom>
          <a:noFill/>
          <a:ln w="9525">
            <a:noFill/>
            <a:miter lim="800000"/>
            <a:headEnd/>
            <a:tailEnd/>
          </a:ln>
        </p:spPr>
        <p:txBody>
          <a:bodyPr/>
          <a:lstStyle/>
          <a:p>
            <a:pPr marL="284163" indent="-284163" algn="l">
              <a:spcBef>
                <a:spcPct val="30000"/>
              </a:spcBef>
              <a:buClr>
                <a:schemeClr val="accent1"/>
              </a:buClr>
              <a:buFont typeface="Webdings" pitchFamily="18" charset="2"/>
              <a:buChar char="4"/>
              <a:tabLst>
                <a:tab pos="3654425" algn="r"/>
              </a:tabLst>
            </a:pPr>
            <a:r>
              <a:rPr lang="en-US" b="1" dirty="0" err="1" smtClean="0"/>
              <a:t>Mais</a:t>
            </a:r>
            <a:r>
              <a:rPr lang="en-US" b="1" dirty="0" smtClean="0"/>
              <a:t> de </a:t>
            </a:r>
            <a:r>
              <a:rPr lang="en-US" b="1" dirty="0"/>
              <a:t>67% </a:t>
            </a:r>
            <a:r>
              <a:rPr lang="en-US" b="1" dirty="0" smtClean="0"/>
              <a:t>de </a:t>
            </a:r>
            <a:r>
              <a:rPr lang="en-US" b="1" dirty="0" err="1" smtClean="0"/>
              <a:t>redução</a:t>
            </a:r>
            <a:r>
              <a:rPr lang="en-US" b="1" dirty="0" smtClean="0"/>
              <a:t> da </a:t>
            </a:r>
            <a:r>
              <a:rPr lang="en-US" b="1" dirty="0" err="1" smtClean="0"/>
              <a:t>necessidade</a:t>
            </a:r>
            <a:r>
              <a:rPr lang="en-US" b="1" dirty="0" smtClean="0"/>
              <a:t> de storage</a:t>
            </a:r>
            <a:endParaRPr lang="en-US" b="1" dirty="0"/>
          </a:p>
          <a:p>
            <a:pPr marL="284163" indent="-284163" algn="l">
              <a:spcBef>
                <a:spcPct val="30000"/>
              </a:spcBef>
              <a:buClr>
                <a:schemeClr val="accent1"/>
              </a:buClr>
              <a:buFont typeface="Webdings" pitchFamily="18" charset="2"/>
              <a:buChar char="4"/>
              <a:tabLst>
                <a:tab pos="3654425" algn="r"/>
              </a:tabLst>
            </a:pPr>
            <a:r>
              <a:rPr lang="en-US" b="1" dirty="0" err="1" smtClean="0"/>
              <a:t>Cópias</a:t>
            </a:r>
            <a:r>
              <a:rPr lang="en-US" b="1" dirty="0" smtClean="0"/>
              <a:t> “</a:t>
            </a:r>
            <a:r>
              <a:rPr lang="en-US" b="1" dirty="0" err="1" smtClean="0"/>
              <a:t>quase</a:t>
            </a:r>
            <a:r>
              <a:rPr lang="en-US" b="1" dirty="0" smtClean="0"/>
              <a:t>” </a:t>
            </a:r>
            <a:r>
              <a:rPr lang="en-US" b="1" dirty="0" err="1" smtClean="0"/>
              <a:t>instantâneas</a:t>
            </a:r>
            <a:endParaRPr lang="en-US" b="1" dirty="0"/>
          </a:p>
          <a:p>
            <a:pPr marL="284163" indent="-284163" algn="l">
              <a:spcBef>
                <a:spcPct val="30000"/>
              </a:spcBef>
              <a:buClr>
                <a:schemeClr val="accent1"/>
              </a:buClr>
              <a:buFont typeface="Webdings" pitchFamily="18" charset="2"/>
              <a:buChar char="4"/>
              <a:tabLst>
                <a:tab pos="3654425" algn="r"/>
              </a:tabLst>
            </a:pPr>
            <a:r>
              <a:rPr lang="en-US" b="1" dirty="0" smtClean="0"/>
              <a:t>Overhead </a:t>
            </a:r>
            <a:r>
              <a:rPr lang="en-US" b="1" dirty="0" err="1" smtClean="0"/>
              <a:t>mínimo</a:t>
            </a:r>
            <a:endParaRPr lang="en-US" b="1" dirty="0"/>
          </a:p>
          <a:p>
            <a:pPr marL="284163" indent="-284163" algn="l">
              <a:spcBef>
                <a:spcPct val="30000"/>
              </a:spcBef>
              <a:buClr>
                <a:schemeClr val="accent1"/>
              </a:buClr>
              <a:buFont typeface="Webdings" pitchFamily="18" charset="2"/>
              <a:buChar char="4"/>
              <a:tabLst>
                <a:tab pos="3654425" algn="r"/>
              </a:tabLst>
            </a:pPr>
            <a:r>
              <a:rPr lang="en-US" b="1" dirty="0" err="1" smtClean="0"/>
              <a:t>Habilidade</a:t>
            </a:r>
            <a:r>
              <a:rPr lang="en-US" b="1" dirty="0" smtClean="0"/>
              <a:t> de </a:t>
            </a:r>
            <a:r>
              <a:rPr lang="en-US" b="1" dirty="0" err="1" smtClean="0"/>
              <a:t>ter</a:t>
            </a:r>
            <a:r>
              <a:rPr lang="en-US" b="1" dirty="0" smtClean="0"/>
              <a:t> </a:t>
            </a:r>
            <a:r>
              <a:rPr lang="en-US" b="1" dirty="0" err="1" smtClean="0"/>
              <a:t>várias</a:t>
            </a:r>
            <a:r>
              <a:rPr lang="en-US" b="1" dirty="0" smtClean="0"/>
              <a:t> </a:t>
            </a:r>
            <a:r>
              <a:rPr lang="en-US" b="1" dirty="0" err="1" smtClean="0"/>
              <a:t>cópias</a:t>
            </a:r>
            <a:r>
              <a:rPr lang="en-US" b="1" dirty="0" smtClean="0"/>
              <a:t> de Dev e </a:t>
            </a:r>
            <a:r>
              <a:rPr lang="en-US" b="1" dirty="0" err="1" smtClean="0"/>
              <a:t>Teste</a:t>
            </a:r>
            <a:endParaRPr lang="en-US" b="1" dirty="0"/>
          </a:p>
        </p:txBody>
      </p:sp>
      <p:sp>
        <p:nvSpPr>
          <p:cNvPr id="51228" name="Text Box 81"/>
          <p:cNvSpPr txBox="1">
            <a:spLocks noChangeArrowheads="1"/>
          </p:cNvSpPr>
          <p:nvPr/>
        </p:nvSpPr>
        <p:spPr bwMode="auto">
          <a:xfrm>
            <a:off x="541338" y="6141720"/>
            <a:ext cx="8085137" cy="336550"/>
          </a:xfrm>
          <a:prstGeom prst="rect">
            <a:avLst/>
          </a:prstGeom>
          <a:noFill/>
          <a:ln w="12700">
            <a:noFill/>
            <a:miter lim="800000"/>
            <a:headEnd/>
            <a:tailEnd/>
          </a:ln>
        </p:spPr>
        <p:txBody>
          <a:bodyPr>
            <a:spAutoFit/>
          </a:bodyPr>
          <a:lstStyle/>
          <a:p>
            <a:pPr>
              <a:buClrTx/>
              <a:buFontTx/>
              <a:buNone/>
            </a:pPr>
            <a:r>
              <a:rPr lang="en-US" sz="1600" b="1" dirty="0" err="1" smtClean="0"/>
              <a:t>Premissa</a:t>
            </a:r>
            <a:r>
              <a:rPr lang="en-US" sz="1600" b="1" dirty="0" smtClean="0"/>
              <a:t>:</a:t>
            </a:r>
            <a:r>
              <a:rPr lang="en-US" sz="1600" dirty="0" smtClean="0"/>
              <a:t> </a:t>
            </a:r>
            <a:r>
              <a:rPr lang="en-US" sz="1600" dirty="0" err="1" smtClean="0"/>
              <a:t>Até</a:t>
            </a:r>
            <a:r>
              <a:rPr lang="en-US" sz="1600" dirty="0" smtClean="0"/>
              <a:t> </a:t>
            </a:r>
            <a:r>
              <a:rPr lang="en-US" sz="1600" dirty="0"/>
              <a:t>10% </a:t>
            </a:r>
            <a:r>
              <a:rPr lang="en-US" sz="1600" dirty="0" smtClean="0"/>
              <a:t>de </a:t>
            </a:r>
            <a:r>
              <a:rPr lang="en-US" sz="1600" dirty="0" err="1" smtClean="0"/>
              <a:t>modificação</a:t>
            </a:r>
            <a:r>
              <a:rPr lang="en-US" sz="1600" dirty="0" smtClean="0"/>
              <a:t> </a:t>
            </a:r>
            <a:r>
              <a:rPr lang="en-US" sz="1600" dirty="0" err="1" smtClean="0"/>
              <a:t>nos</a:t>
            </a:r>
            <a:r>
              <a:rPr lang="en-US" sz="1600" dirty="0" smtClean="0"/>
              <a:t> </a:t>
            </a:r>
            <a:r>
              <a:rPr lang="en-US" sz="1600" dirty="0" err="1" smtClean="0"/>
              <a:t>ambientes</a:t>
            </a:r>
            <a:r>
              <a:rPr lang="en-US" sz="1600" dirty="0" smtClean="0"/>
              <a:t> de Dev e </a:t>
            </a:r>
            <a:r>
              <a:rPr lang="en-US" sz="1600" dirty="0" err="1" smtClean="0"/>
              <a:t>Teste</a:t>
            </a:r>
            <a:endParaRPr lang="en-US" sz="1600" dirty="0"/>
          </a:p>
        </p:txBody>
      </p:sp>
      <p:grpSp>
        <p:nvGrpSpPr>
          <p:cNvPr id="26" name="Group 82"/>
          <p:cNvGrpSpPr>
            <a:grpSpLocks/>
          </p:cNvGrpSpPr>
          <p:nvPr/>
        </p:nvGrpSpPr>
        <p:grpSpPr bwMode="auto">
          <a:xfrm>
            <a:off x="3067050" y="2994025"/>
            <a:ext cx="388938" cy="461963"/>
            <a:chOff x="305" y="1131"/>
            <a:chExt cx="675" cy="627"/>
          </a:xfrm>
        </p:grpSpPr>
        <p:sp>
          <p:nvSpPr>
            <p:cNvPr id="51241" name="Oval 83"/>
            <p:cNvSpPr>
              <a:spLocks noChangeArrowheads="1"/>
            </p:cNvSpPr>
            <p:nvPr/>
          </p:nvSpPr>
          <p:spPr bwMode="auto">
            <a:xfrm>
              <a:off x="307" y="1486"/>
              <a:ext cx="672" cy="272"/>
            </a:xfrm>
            <a:prstGeom prst="ellipse">
              <a:avLst/>
            </a:prstGeom>
            <a:solidFill>
              <a:srgbClr val="9EAAD2"/>
            </a:solidFill>
            <a:ln w="9525" algn="ctr">
              <a:solidFill>
                <a:srgbClr val="485C9C"/>
              </a:solidFill>
              <a:round/>
              <a:headEnd/>
              <a:tailEnd/>
            </a:ln>
          </p:spPr>
          <p:txBody>
            <a:bodyPr wrap="none" anchor="ctr"/>
            <a:lstStyle/>
            <a:p>
              <a:endParaRPr lang="pt-BR"/>
            </a:p>
          </p:txBody>
        </p:sp>
        <p:sp>
          <p:nvSpPr>
            <p:cNvPr id="51242" name="Rectangle 84"/>
            <p:cNvSpPr>
              <a:spLocks noChangeArrowheads="1"/>
            </p:cNvSpPr>
            <p:nvPr/>
          </p:nvSpPr>
          <p:spPr bwMode="auto">
            <a:xfrm>
              <a:off x="305" y="1381"/>
              <a:ext cx="675" cy="243"/>
            </a:xfrm>
            <a:prstGeom prst="rect">
              <a:avLst/>
            </a:prstGeom>
            <a:solidFill>
              <a:srgbClr val="9EAAD2"/>
            </a:solidFill>
            <a:ln w="9525" algn="ctr">
              <a:noFill/>
              <a:miter lim="800000"/>
              <a:headEnd/>
              <a:tailEnd/>
            </a:ln>
          </p:spPr>
          <p:txBody>
            <a:bodyPr wrap="none" anchor="ctr"/>
            <a:lstStyle/>
            <a:p>
              <a:endParaRPr lang="pt-BR"/>
            </a:p>
          </p:txBody>
        </p:sp>
        <p:sp>
          <p:nvSpPr>
            <p:cNvPr id="51243" name="Oval 85"/>
            <p:cNvSpPr>
              <a:spLocks noChangeArrowheads="1"/>
            </p:cNvSpPr>
            <p:nvPr/>
          </p:nvSpPr>
          <p:spPr bwMode="auto">
            <a:xfrm>
              <a:off x="307" y="1249"/>
              <a:ext cx="672" cy="272"/>
            </a:xfrm>
            <a:prstGeom prst="ellipse">
              <a:avLst/>
            </a:prstGeom>
            <a:solidFill>
              <a:schemeClr val="hlink"/>
            </a:solidFill>
            <a:ln w="9525" algn="ctr">
              <a:noFill/>
              <a:round/>
              <a:headEnd/>
              <a:tailEnd/>
            </a:ln>
          </p:spPr>
          <p:txBody>
            <a:bodyPr wrap="none" anchor="ctr"/>
            <a:lstStyle/>
            <a:p>
              <a:endParaRPr lang="pt-BR"/>
            </a:p>
          </p:txBody>
        </p:sp>
        <p:sp>
          <p:nvSpPr>
            <p:cNvPr id="51244" name="Line 86"/>
            <p:cNvSpPr>
              <a:spLocks noChangeShapeType="1"/>
            </p:cNvSpPr>
            <p:nvPr/>
          </p:nvSpPr>
          <p:spPr bwMode="auto">
            <a:xfrm>
              <a:off x="979" y="1384"/>
              <a:ext cx="0" cy="248"/>
            </a:xfrm>
            <a:prstGeom prst="line">
              <a:avLst/>
            </a:prstGeom>
            <a:noFill/>
            <a:ln w="9525">
              <a:solidFill>
                <a:srgbClr val="485C9C"/>
              </a:solidFill>
              <a:round/>
              <a:headEnd/>
              <a:tailEnd/>
            </a:ln>
          </p:spPr>
          <p:txBody>
            <a:bodyPr wrap="none" anchor="ctr"/>
            <a:lstStyle/>
            <a:p>
              <a:endParaRPr lang="en-US"/>
            </a:p>
          </p:txBody>
        </p:sp>
        <p:sp>
          <p:nvSpPr>
            <p:cNvPr id="51245" name="Line 87"/>
            <p:cNvSpPr>
              <a:spLocks noChangeShapeType="1"/>
            </p:cNvSpPr>
            <p:nvPr/>
          </p:nvSpPr>
          <p:spPr bwMode="auto">
            <a:xfrm>
              <a:off x="308" y="1387"/>
              <a:ext cx="0" cy="248"/>
            </a:xfrm>
            <a:prstGeom prst="line">
              <a:avLst/>
            </a:prstGeom>
            <a:noFill/>
            <a:ln w="9525">
              <a:solidFill>
                <a:srgbClr val="485C9C"/>
              </a:solidFill>
              <a:round/>
              <a:headEnd/>
              <a:tailEnd/>
            </a:ln>
          </p:spPr>
          <p:txBody>
            <a:bodyPr wrap="none" anchor="ctr"/>
            <a:lstStyle/>
            <a:p>
              <a:endParaRPr lang="en-US"/>
            </a:p>
          </p:txBody>
        </p:sp>
        <p:sp>
          <p:nvSpPr>
            <p:cNvPr id="51246" name="Oval 88"/>
            <p:cNvSpPr>
              <a:spLocks noChangeArrowheads="1"/>
            </p:cNvSpPr>
            <p:nvPr/>
          </p:nvSpPr>
          <p:spPr bwMode="auto">
            <a:xfrm>
              <a:off x="307" y="1218"/>
              <a:ext cx="672" cy="272"/>
            </a:xfrm>
            <a:prstGeom prst="ellipse">
              <a:avLst/>
            </a:prstGeom>
            <a:solidFill>
              <a:srgbClr val="9EAAD2"/>
            </a:solidFill>
            <a:ln w="9525" algn="ctr">
              <a:solidFill>
                <a:srgbClr val="485C9C"/>
              </a:solidFill>
              <a:round/>
              <a:headEnd/>
              <a:tailEnd/>
            </a:ln>
          </p:spPr>
          <p:txBody>
            <a:bodyPr wrap="none" anchor="ctr"/>
            <a:lstStyle/>
            <a:p>
              <a:endParaRPr lang="pt-BR"/>
            </a:p>
          </p:txBody>
        </p:sp>
        <p:sp>
          <p:nvSpPr>
            <p:cNvPr id="51247" name="Rectangle 89"/>
            <p:cNvSpPr>
              <a:spLocks noChangeArrowheads="1"/>
            </p:cNvSpPr>
            <p:nvPr/>
          </p:nvSpPr>
          <p:spPr bwMode="auto">
            <a:xfrm>
              <a:off x="305" y="1263"/>
              <a:ext cx="675" cy="93"/>
            </a:xfrm>
            <a:prstGeom prst="rect">
              <a:avLst/>
            </a:prstGeom>
            <a:solidFill>
              <a:srgbClr val="9EAAD2"/>
            </a:solidFill>
            <a:ln w="9525" algn="ctr">
              <a:noFill/>
              <a:miter lim="800000"/>
              <a:headEnd/>
              <a:tailEnd/>
            </a:ln>
          </p:spPr>
          <p:txBody>
            <a:bodyPr wrap="none" anchor="ctr"/>
            <a:lstStyle/>
            <a:p>
              <a:endParaRPr lang="pt-BR"/>
            </a:p>
          </p:txBody>
        </p:sp>
        <p:sp>
          <p:nvSpPr>
            <p:cNvPr id="51248" name="Line 90"/>
            <p:cNvSpPr>
              <a:spLocks noChangeShapeType="1"/>
            </p:cNvSpPr>
            <p:nvPr/>
          </p:nvSpPr>
          <p:spPr bwMode="auto">
            <a:xfrm>
              <a:off x="979" y="1267"/>
              <a:ext cx="0" cy="99"/>
            </a:xfrm>
            <a:prstGeom prst="line">
              <a:avLst/>
            </a:prstGeom>
            <a:noFill/>
            <a:ln w="9525">
              <a:solidFill>
                <a:srgbClr val="485C9C"/>
              </a:solidFill>
              <a:round/>
              <a:headEnd/>
              <a:tailEnd/>
            </a:ln>
          </p:spPr>
          <p:txBody>
            <a:bodyPr wrap="none" anchor="ctr"/>
            <a:lstStyle/>
            <a:p>
              <a:endParaRPr lang="en-US"/>
            </a:p>
          </p:txBody>
        </p:sp>
        <p:sp>
          <p:nvSpPr>
            <p:cNvPr id="51249" name="Oval 91"/>
            <p:cNvSpPr>
              <a:spLocks noChangeArrowheads="1"/>
            </p:cNvSpPr>
            <p:nvPr/>
          </p:nvSpPr>
          <p:spPr bwMode="auto">
            <a:xfrm>
              <a:off x="307" y="1131"/>
              <a:ext cx="672" cy="272"/>
            </a:xfrm>
            <a:prstGeom prst="ellipse">
              <a:avLst/>
            </a:prstGeom>
            <a:solidFill>
              <a:srgbClr val="9EAAD2"/>
            </a:solidFill>
            <a:ln w="9525" algn="ctr">
              <a:solidFill>
                <a:srgbClr val="485C9C"/>
              </a:solidFill>
              <a:round/>
              <a:headEnd/>
              <a:tailEnd/>
            </a:ln>
          </p:spPr>
          <p:txBody>
            <a:bodyPr wrap="none" anchor="ctr"/>
            <a:lstStyle/>
            <a:p>
              <a:endParaRPr lang="pt-BR"/>
            </a:p>
          </p:txBody>
        </p:sp>
        <p:sp>
          <p:nvSpPr>
            <p:cNvPr id="51250" name="Line 92"/>
            <p:cNvSpPr>
              <a:spLocks noChangeShapeType="1"/>
            </p:cNvSpPr>
            <p:nvPr/>
          </p:nvSpPr>
          <p:spPr bwMode="auto">
            <a:xfrm>
              <a:off x="308" y="1268"/>
              <a:ext cx="0" cy="99"/>
            </a:xfrm>
            <a:prstGeom prst="line">
              <a:avLst/>
            </a:prstGeom>
            <a:noFill/>
            <a:ln w="9525">
              <a:solidFill>
                <a:srgbClr val="485C9C"/>
              </a:solidFill>
              <a:round/>
              <a:headEnd/>
              <a:tailEnd/>
            </a:ln>
          </p:spPr>
          <p:txBody>
            <a:bodyPr wrap="none" anchor="ctr"/>
            <a:lstStyle/>
            <a:p>
              <a:endParaRPr lang="en-US"/>
            </a:p>
          </p:txBody>
        </p:sp>
      </p:grpSp>
      <p:grpSp>
        <p:nvGrpSpPr>
          <p:cNvPr id="27" name="Group 93"/>
          <p:cNvGrpSpPr>
            <a:grpSpLocks/>
          </p:cNvGrpSpPr>
          <p:nvPr/>
        </p:nvGrpSpPr>
        <p:grpSpPr bwMode="auto">
          <a:xfrm>
            <a:off x="638175" y="3003550"/>
            <a:ext cx="388938" cy="461963"/>
            <a:chOff x="305" y="1131"/>
            <a:chExt cx="675" cy="627"/>
          </a:xfrm>
        </p:grpSpPr>
        <p:sp>
          <p:nvSpPr>
            <p:cNvPr id="51231" name="Oval 94"/>
            <p:cNvSpPr>
              <a:spLocks noChangeArrowheads="1"/>
            </p:cNvSpPr>
            <p:nvPr/>
          </p:nvSpPr>
          <p:spPr bwMode="auto">
            <a:xfrm>
              <a:off x="307" y="1486"/>
              <a:ext cx="672" cy="272"/>
            </a:xfrm>
            <a:prstGeom prst="ellipse">
              <a:avLst/>
            </a:prstGeom>
            <a:solidFill>
              <a:srgbClr val="9EAAD2"/>
            </a:solidFill>
            <a:ln w="9525" algn="ctr">
              <a:solidFill>
                <a:srgbClr val="485C9C"/>
              </a:solidFill>
              <a:round/>
              <a:headEnd/>
              <a:tailEnd/>
            </a:ln>
          </p:spPr>
          <p:txBody>
            <a:bodyPr wrap="none" anchor="ctr"/>
            <a:lstStyle/>
            <a:p>
              <a:endParaRPr lang="pt-BR"/>
            </a:p>
          </p:txBody>
        </p:sp>
        <p:sp>
          <p:nvSpPr>
            <p:cNvPr id="51232" name="Rectangle 95"/>
            <p:cNvSpPr>
              <a:spLocks noChangeArrowheads="1"/>
            </p:cNvSpPr>
            <p:nvPr/>
          </p:nvSpPr>
          <p:spPr bwMode="auto">
            <a:xfrm>
              <a:off x="305" y="1381"/>
              <a:ext cx="675" cy="243"/>
            </a:xfrm>
            <a:prstGeom prst="rect">
              <a:avLst/>
            </a:prstGeom>
            <a:solidFill>
              <a:srgbClr val="9EAAD2"/>
            </a:solidFill>
            <a:ln w="9525" algn="ctr">
              <a:noFill/>
              <a:miter lim="800000"/>
              <a:headEnd/>
              <a:tailEnd/>
            </a:ln>
          </p:spPr>
          <p:txBody>
            <a:bodyPr wrap="none" anchor="ctr"/>
            <a:lstStyle/>
            <a:p>
              <a:endParaRPr lang="pt-BR"/>
            </a:p>
          </p:txBody>
        </p:sp>
        <p:sp>
          <p:nvSpPr>
            <p:cNvPr id="51233" name="Oval 96"/>
            <p:cNvSpPr>
              <a:spLocks noChangeArrowheads="1"/>
            </p:cNvSpPr>
            <p:nvPr/>
          </p:nvSpPr>
          <p:spPr bwMode="auto">
            <a:xfrm>
              <a:off x="307" y="1249"/>
              <a:ext cx="672" cy="272"/>
            </a:xfrm>
            <a:prstGeom prst="ellipse">
              <a:avLst/>
            </a:prstGeom>
            <a:solidFill>
              <a:schemeClr val="hlink"/>
            </a:solidFill>
            <a:ln w="9525" algn="ctr">
              <a:noFill/>
              <a:round/>
              <a:headEnd/>
              <a:tailEnd/>
            </a:ln>
          </p:spPr>
          <p:txBody>
            <a:bodyPr wrap="none" anchor="ctr"/>
            <a:lstStyle/>
            <a:p>
              <a:endParaRPr lang="pt-BR"/>
            </a:p>
          </p:txBody>
        </p:sp>
        <p:sp>
          <p:nvSpPr>
            <p:cNvPr id="51234" name="Line 97"/>
            <p:cNvSpPr>
              <a:spLocks noChangeShapeType="1"/>
            </p:cNvSpPr>
            <p:nvPr/>
          </p:nvSpPr>
          <p:spPr bwMode="auto">
            <a:xfrm>
              <a:off x="979" y="1384"/>
              <a:ext cx="0" cy="248"/>
            </a:xfrm>
            <a:prstGeom prst="line">
              <a:avLst/>
            </a:prstGeom>
            <a:noFill/>
            <a:ln w="9525">
              <a:solidFill>
                <a:srgbClr val="485C9C"/>
              </a:solidFill>
              <a:round/>
              <a:headEnd/>
              <a:tailEnd/>
            </a:ln>
          </p:spPr>
          <p:txBody>
            <a:bodyPr wrap="none" anchor="ctr"/>
            <a:lstStyle/>
            <a:p>
              <a:endParaRPr lang="en-US"/>
            </a:p>
          </p:txBody>
        </p:sp>
        <p:sp>
          <p:nvSpPr>
            <p:cNvPr id="51235" name="Line 98"/>
            <p:cNvSpPr>
              <a:spLocks noChangeShapeType="1"/>
            </p:cNvSpPr>
            <p:nvPr/>
          </p:nvSpPr>
          <p:spPr bwMode="auto">
            <a:xfrm>
              <a:off x="308" y="1387"/>
              <a:ext cx="0" cy="248"/>
            </a:xfrm>
            <a:prstGeom prst="line">
              <a:avLst/>
            </a:prstGeom>
            <a:noFill/>
            <a:ln w="9525">
              <a:solidFill>
                <a:srgbClr val="485C9C"/>
              </a:solidFill>
              <a:round/>
              <a:headEnd/>
              <a:tailEnd/>
            </a:ln>
          </p:spPr>
          <p:txBody>
            <a:bodyPr wrap="none" anchor="ctr"/>
            <a:lstStyle/>
            <a:p>
              <a:endParaRPr lang="en-US"/>
            </a:p>
          </p:txBody>
        </p:sp>
        <p:sp>
          <p:nvSpPr>
            <p:cNvPr id="51236" name="Oval 99"/>
            <p:cNvSpPr>
              <a:spLocks noChangeArrowheads="1"/>
            </p:cNvSpPr>
            <p:nvPr/>
          </p:nvSpPr>
          <p:spPr bwMode="auto">
            <a:xfrm>
              <a:off x="307" y="1218"/>
              <a:ext cx="672" cy="272"/>
            </a:xfrm>
            <a:prstGeom prst="ellipse">
              <a:avLst/>
            </a:prstGeom>
            <a:solidFill>
              <a:srgbClr val="9EAAD2"/>
            </a:solidFill>
            <a:ln w="9525" algn="ctr">
              <a:solidFill>
                <a:srgbClr val="485C9C"/>
              </a:solidFill>
              <a:round/>
              <a:headEnd/>
              <a:tailEnd/>
            </a:ln>
          </p:spPr>
          <p:txBody>
            <a:bodyPr wrap="none" anchor="ctr"/>
            <a:lstStyle/>
            <a:p>
              <a:endParaRPr lang="pt-BR"/>
            </a:p>
          </p:txBody>
        </p:sp>
        <p:sp>
          <p:nvSpPr>
            <p:cNvPr id="51237" name="Rectangle 100"/>
            <p:cNvSpPr>
              <a:spLocks noChangeArrowheads="1"/>
            </p:cNvSpPr>
            <p:nvPr/>
          </p:nvSpPr>
          <p:spPr bwMode="auto">
            <a:xfrm>
              <a:off x="305" y="1263"/>
              <a:ext cx="675" cy="93"/>
            </a:xfrm>
            <a:prstGeom prst="rect">
              <a:avLst/>
            </a:prstGeom>
            <a:solidFill>
              <a:srgbClr val="9EAAD2"/>
            </a:solidFill>
            <a:ln w="9525" algn="ctr">
              <a:noFill/>
              <a:miter lim="800000"/>
              <a:headEnd/>
              <a:tailEnd/>
            </a:ln>
          </p:spPr>
          <p:txBody>
            <a:bodyPr wrap="none" anchor="ctr"/>
            <a:lstStyle/>
            <a:p>
              <a:endParaRPr lang="pt-BR"/>
            </a:p>
          </p:txBody>
        </p:sp>
        <p:sp>
          <p:nvSpPr>
            <p:cNvPr id="51238" name="Line 101"/>
            <p:cNvSpPr>
              <a:spLocks noChangeShapeType="1"/>
            </p:cNvSpPr>
            <p:nvPr/>
          </p:nvSpPr>
          <p:spPr bwMode="auto">
            <a:xfrm>
              <a:off x="979" y="1267"/>
              <a:ext cx="0" cy="99"/>
            </a:xfrm>
            <a:prstGeom prst="line">
              <a:avLst/>
            </a:prstGeom>
            <a:noFill/>
            <a:ln w="9525">
              <a:solidFill>
                <a:srgbClr val="485C9C"/>
              </a:solidFill>
              <a:round/>
              <a:headEnd/>
              <a:tailEnd/>
            </a:ln>
          </p:spPr>
          <p:txBody>
            <a:bodyPr wrap="none" anchor="ctr"/>
            <a:lstStyle/>
            <a:p>
              <a:endParaRPr lang="en-US"/>
            </a:p>
          </p:txBody>
        </p:sp>
        <p:sp>
          <p:nvSpPr>
            <p:cNvPr id="51239" name="Oval 102"/>
            <p:cNvSpPr>
              <a:spLocks noChangeArrowheads="1"/>
            </p:cNvSpPr>
            <p:nvPr/>
          </p:nvSpPr>
          <p:spPr bwMode="auto">
            <a:xfrm>
              <a:off x="307" y="1131"/>
              <a:ext cx="672" cy="272"/>
            </a:xfrm>
            <a:prstGeom prst="ellipse">
              <a:avLst/>
            </a:prstGeom>
            <a:solidFill>
              <a:srgbClr val="9EAAD2"/>
            </a:solidFill>
            <a:ln w="9525" algn="ctr">
              <a:solidFill>
                <a:srgbClr val="485C9C"/>
              </a:solidFill>
              <a:round/>
              <a:headEnd/>
              <a:tailEnd/>
            </a:ln>
          </p:spPr>
          <p:txBody>
            <a:bodyPr wrap="none" anchor="ctr"/>
            <a:lstStyle/>
            <a:p>
              <a:endParaRPr lang="pt-BR"/>
            </a:p>
          </p:txBody>
        </p:sp>
        <p:sp>
          <p:nvSpPr>
            <p:cNvPr id="51240" name="Line 103"/>
            <p:cNvSpPr>
              <a:spLocks noChangeShapeType="1"/>
            </p:cNvSpPr>
            <p:nvPr/>
          </p:nvSpPr>
          <p:spPr bwMode="auto">
            <a:xfrm>
              <a:off x="308" y="1268"/>
              <a:ext cx="0" cy="99"/>
            </a:xfrm>
            <a:prstGeom prst="line">
              <a:avLst/>
            </a:prstGeom>
            <a:noFill/>
            <a:ln w="9525">
              <a:solidFill>
                <a:srgbClr val="485C9C"/>
              </a:solidFill>
              <a:round/>
              <a:headEnd/>
              <a:tailEnd/>
            </a:ln>
          </p:spPr>
          <p:txBody>
            <a:bodyPr wrap="none" anchor="ctr"/>
            <a:lstStyle/>
            <a:p>
              <a:endParaRPr lang="en-US"/>
            </a:p>
          </p:txBody>
        </p:sp>
      </p:gr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1169988" y="352425"/>
            <a:ext cx="6907212" cy="714375"/>
          </a:xfrm>
        </p:spPr>
        <p:txBody>
          <a:bodyPr/>
          <a:lstStyle/>
          <a:p>
            <a:pPr eaLnBrk="1" hangingPunct="1"/>
            <a:r>
              <a:rPr lang="en-US" dirty="0" smtClean="0"/>
              <a:t>Using FlexClone to Restore and Test</a:t>
            </a:r>
          </a:p>
        </p:txBody>
      </p:sp>
      <p:grpSp>
        <p:nvGrpSpPr>
          <p:cNvPr id="2" name="Group 3"/>
          <p:cNvGrpSpPr>
            <a:grpSpLocks/>
          </p:cNvGrpSpPr>
          <p:nvPr/>
        </p:nvGrpSpPr>
        <p:grpSpPr bwMode="auto">
          <a:xfrm>
            <a:off x="204788" y="1349375"/>
            <a:ext cx="8820150" cy="4498975"/>
            <a:chOff x="129" y="850"/>
            <a:chExt cx="5556" cy="2834"/>
          </a:xfrm>
        </p:grpSpPr>
        <p:grpSp>
          <p:nvGrpSpPr>
            <p:cNvPr id="3" name="Group 4"/>
            <p:cNvGrpSpPr>
              <a:grpSpLocks/>
            </p:cNvGrpSpPr>
            <p:nvPr/>
          </p:nvGrpSpPr>
          <p:grpSpPr bwMode="auto">
            <a:xfrm>
              <a:off x="129" y="850"/>
              <a:ext cx="3036" cy="2834"/>
              <a:chOff x="129" y="850"/>
              <a:chExt cx="3036" cy="2834"/>
            </a:xfrm>
          </p:grpSpPr>
          <p:grpSp>
            <p:nvGrpSpPr>
              <p:cNvPr id="4" name="Group 5"/>
              <p:cNvGrpSpPr>
                <a:grpSpLocks/>
              </p:cNvGrpSpPr>
              <p:nvPr/>
            </p:nvGrpSpPr>
            <p:grpSpPr bwMode="auto">
              <a:xfrm>
                <a:off x="1249" y="2743"/>
                <a:ext cx="535" cy="941"/>
                <a:chOff x="1249" y="2743"/>
                <a:chExt cx="535" cy="941"/>
              </a:xfrm>
            </p:grpSpPr>
            <p:sp>
              <p:nvSpPr>
                <p:cNvPr id="74787" name="Rectangle 6"/>
                <p:cNvSpPr>
                  <a:spLocks noChangeArrowheads="1"/>
                </p:cNvSpPr>
                <p:nvPr/>
              </p:nvSpPr>
              <p:spPr bwMode="auto">
                <a:xfrm>
                  <a:off x="1350" y="3159"/>
                  <a:ext cx="332" cy="208"/>
                </a:xfrm>
                <a:prstGeom prst="rect">
                  <a:avLst/>
                </a:prstGeom>
                <a:solidFill>
                  <a:schemeClr val="folHlink"/>
                </a:solidFill>
                <a:ln w="19050">
                  <a:solidFill>
                    <a:schemeClr val="tx1"/>
                  </a:solidFill>
                  <a:miter lim="800000"/>
                  <a:headEnd/>
                  <a:tailEnd/>
                </a:ln>
              </p:spPr>
              <p:txBody>
                <a:bodyPr wrap="none" anchor="ctr"/>
                <a:lstStyle/>
                <a:p>
                  <a:pPr algn="ctr"/>
                  <a:r>
                    <a:rPr lang="en-US" sz="2800" b="1" baseline="-5000" dirty="0">
                      <a:sym typeface="Wingdings 3" pitchFamily="18" charset="2"/>
                    </a:rPr>
                    <a:t></a:t>
                  </a:r>
                  <a:r>
                    <a:rPr lang="en-US" sz="1600" b="1" dirty="0"/>
                    <a:t>C2</a:t>
                  </a:r>
                </a:p>
              </p:txBody>
            </p:sp>
            <p:sp>
              <p:nvSpPr>
                <p:cNvPr id="74788" name="Rectangle 7"/>
                <p:cNvSpPr>
                  <a:spLocks noChangeArrowheads="1"/>
                </p:cNvSpPr>
                <p:nvPr/>
              </p:nvSpPr>
              <p:spPr bwMode="auto">
                <a:xfrm>
                  <a:off x="1350" y="2743"/>
                  <a:ext cx="332" cy="208"/>
                </a:xfrm>
                <a:prstGeom prst="rect">
                  <a:avLst/>
                </a:prstGeom>
                <a:solidFill>
                  <a:schemeClr val="bg1"/>
                </a:solidFill>
                <a:ln w="19050">
                  <a:solidFill>
                    <a:schemeClr val="tx1"/>
                  </a:solidFill>
                  <a:miter lim="800000"/>
                  <a:headEnd/>
                  <a:tailEnd/>
                </a:ln>
              </p:spPr>
              <p:txBody>
                <a:bodyPr wrap="none" anchor="ctr"/>
                <a:lstStyle/>
                <a:p>
                  <a:pPr algn="ctr"/>
                  <a:r>
                    <a:rPr lang="en-US" sz="2800" b="1" baseline="-5000" dirty="0">
                      <a:sym typeface="Wingdings 3" pitchFamily="18" charset="2"/>
                    </a:rPr>
                    <a:t></a:t>
                  </a:r>
                  <a:r>
                    <a:rPr lang="en-US" sz="1600" b="1" dirty="0"/>
                    <a:t>A</a:t>
                  </a:r>
                </a:p>
              </p:txBody>
            </p:sp>
            <p:sp>
              <p:nvSpPr>
                <p:cNvPr id="74789" name="Rectangle 8"/>
                <p:cNvSpPr>
                  <a:spLocks noChangeArrowheads="1"/>
                </p:cNvSpPr>
                <p:nvPr/>
              </p:nvSpPr>
              <p:spPr bwMode="auto">
                <a:xfrm>
                  <a:off x="1350" y="2951"/>
                  <a:ext cx="332" cy="208"/>
                </a:xfrm>
                <a:prstGeom prst="rect">
                  <a:avLst/>
                </a:prstGeom>
                <a:solidFill>
                  <a:schemeClr val="tx2"/>
                </a:solidFill>
                <a:ln w="19050" algn="ctr">
                  <a:solidFill>
                    <a:schemeClr val="tx1"/>
                  </a:solidFill>
                  <a:miter lim="800000"/>
                  <a:headEnd/>
                  <a:tailEnd/>
                </a:ln>
              </p:spPr>
              <p:txBody>
                <a:bodyPr wrap="none" anchor="ctr"/>
                <a:lstStyle/>
                <a:p>
                  <a:pPr algn="ctr"/>
                  <a:r>
                    <a:rPr lang="en-US" sz="1600" b="1" dirty="0">
                      <a:sym typeface="Wingdings 3" pitchFamily="18" charset="2"/>
                    </a:rPr>
                    <a:t></a:t>
                  </a:r>
                  <a:r>
                    <a:rPr lang="en-US" sz="1600" b="1" dirty="0"/>
                    <a:t>B1</a:t>
                  </a:r>
                </a:p>
              </p:txBody>
            </p:sp>
            <p:sp>
              <p:nvSpPr>
                <p:cNvPr id="74790" name="Text Box 9"/>
                <p:cNvSpPr txBox="1">
                  <a:spLocks noChangeArrowheads="1"/>
                </p:cNvSpPr>
                <p:nvPr/>
              </p:nvSpPr>
              <p:spPr bwMode="auto">
                <a:xfrm>
                  <a:off x="1249" y="3472"/>
                  <a:ext cx="535" cy="212"/>
                </a:xfrm>
                <a:prstGeom prst="rect">
                  <a:avLst/>
                </a:prstGeom>
                <a:noFill/>
                <a:ln w="12700">
                  <a:noFill/>
                  <a:miter lim="800000"/>
                  <a:headEnd/>
                  <a:tailEnd/>
                </a:ln>
              </p:spPr>
              <p:txBody>
                <a:bodyPr wrap="none">
                  <a:spAutoFit/>
                </a:bodyPr>
                <a:lstStyle/>
                <a:p>
                  <a:pPr algn="ctr"/>
                  <a:r>
                    <a:rPr lang="en-US" sz="1600" b="1" dirty="0"/>
                    <a:t>Snap 3</a:t>
                  </a:r>
                  <a:endParaRPr lang="en-US" b="1" dirty="0"/>
                </a:p>
              </p:txBody>
            </p:sp>
          </p:grpSp>
          <p:grpSp>
            <p:nvGrpSpPr>
              <p:cNvPr id="5" name="Group 10"/>
              <p:cNvGrpSpPr>
                <a:grpSpLocks/>
              </p:cNvGrpSpPr>
              <p:nvPr/>
            </p:nvGrpSpPr>
            <p:grpSpPr bwMode="auto">
              <a:xfrm>
                <a:off x="684" y="2743"/>
                <a:ext cx="535" cy="941"/>
                <a:chOff x="684" y="2743"/>
                <a:chExt cx="535" cy="941"/>
              </a:xfrm>
            </p:grpSpPr>
            <p:sp>
              <p:nvSpPr>
                <p:cNvPr id="74783" name="Rectangle 11"/>
                <p:cNvSpPr>
                  <a:spLocks noChangeArrowheads="1"/>
                </p:cNvSpPr>
                <p:nvPr/>
              </p:nvSpPr>
              <p:spPr bwMode="auto">
                <a:xfrm>
                  <a:off x="785" y="2743"/>
                  <a:ext cx="332" cy="208"/>
                </a:xfrm>
                <a:prstGeom prst="rect">
                  <a:avLst/>
                </a:prstGeom>
                <a:solidFill>
                  <a:schemeClr val="bg1">
                    <a:alpha val="50195"/>
                  </a:schemeClr>
                </a:solidFill>
                <a:ln w="19050">
                  <a:solidFill>
                    <a:srgbClr val="808080"/>
                  </a:solidFill>
                  <a:miter lim="800000"/>
                  <a:headEnd/>
                  <a:tailEnd/>
                </a:ln>
              </p:spPr>
              <p:txBody>
                <a:bodyPr wrap="none" anchor="ctr"/>
                <a:lstStyle/>
                <a:p>
                  <a:pPr algn="ctr"/>
                  <a:r>
                    <a:rPr lang="en-US" sz="2800" b="1" baseline="-5000" dirty="0">
                      <a:solidFill>
                        <a:srgbClr val="808080"/>
                      </a:solidFill>
                      <a:sym typeface="Wingdings 3" pitchFamily="18" charset="2"/>
                    </a:rPr>
                    <a:t></a:t>
                  </a:r>
                  <a:r>
                    <a:rPr lang="en-US" sz="1600" b="1" dirty="0">
                      <a:solidFill>
                        <a:srgbClr val="808080"/>
                      </a:solidFill>
                    </a:rPr>
                    <a:t>A</a:t>
                  </a:r>
                </a:p>
              </p:txBody>
            </p:sp>
            <p:sp>
              <p:nvSpPr>
                <p:cNvPr id="74784" name="Rectangle 12"/>
                <p:cNvSpPr>
                  <a:spLocks noChangeArrowheads="1"/>
                </p:cNvSpPr>
                <p:nvPr/>
              </p:nvSpPr>
              <p:spPr bwMode="auto">
                <a:xfrm>
                  <a:off x="785" y="2951"/>
                  <a:ext cx="332" cy="208"/>
                </a:xfrm>
                <a:prstGeom prst="rect">
                  <a:avLst/>
                </a:prstGeom>
                <a:solidFill>
                  <a:schemeClr val="tx2">
                    <a:alpha val="30196"/>
                  </a:schemeClr>
                </a:solidFill>
                <a:ln w="19050">
                  <a:solidFill>
                    <a:srgbClr val="808080"/>
                  </a:solidFill>
                  <a:miter lim="800000"/>
                  <a:headEnd/>
                  <a:tailEnd/>
                </a:ln>
              </p:spPr>
              <p:txBody>
                <a:bodyPr wrap="none" anchor="ctr"/>
                <a:lstStyle/>
                <a:p>
                  <a:pPr algn="ctr"/>
                  <a:r>
                    <a:rPr lang="en-US" sz="2800" b="1" baseline="-5000" dirty="0">
                      <a:solidFill>
                        <a:srgbClr val="808080"/>
                      </a:solidFill>
                      <a:sym typeface="Wingdings 3" pitchFamily="18" charset="2"/>
                    </a:rPr>
                    <a:t></a:t>
                  </a:r>
                  <a:r>
                    <a:rPr lang="en-US" sz="1600" b="1" dirty="0">
                      <a:solidFill>
                        <a:srgbClr val="808080"/>
                      </a:solidFill>
                    </a:rPr>
                    <a:t>B1</a:t>
                  </a:r>
                </a:p>
              </p:txBody>
            </p:sp>
            <p:sp>
              <p:nvSpPr>
                <p:cNvPr id="74785" name="Rectangle 13"/>
                <p:cNvSpPr>
                  <a:spLocks noChangeArrowheads="1"/>
                </p:cNvSpPr>
                <p:nvPr/>
              </p:nvSpPr>
              <p:spPr bwMode="auto">
                <a:xfrm>
                  <a:off x="785" y="3159"/>
                  <a:ext cx="332" cy="208"/>
                </a:xfrm>
                <a:prstGeom prst="rect">
                  <a:avLst/>
                </a:prstGeom>
                <a:solidFill>
                  <a:schemeClr val="bg1">
                    <a:alpha val="50195"/>
                  </a:schemeClr>
                </a:solidFill>
                <a:ln w="19050">
                  <a:solidFill>
                    <a:srgbClr val="808080"/>
                  </a:solidFill>
                  <a:miter lim="800000"/>
                  <a:headEnd/>
                  <a:tailEnd/>
                </a:ln>
              </p:spPr>
              <p:txBody>
                <a:bodyPr wrap="none" anchor="ctr"/>
                <a:lstStyle/>
                <a:p>
                  <a:pPr algn="ctr"/>
                  <a:r>
                    <a:rPr lang="en-US" sz="2800" b="1" baseline="-5000" dirty="0">
                      <a:solidFill>
                        <a:srgbClr val="808080"/>
                      </a:solidFill>
                      <a:sym typeface="Wingdings 3" pitchFamily="18" charset="2"/>
                    </a:rPr>
                    <a:t></a:t>
                  </a:r>
                  <a:r>
                    <a:rPr lang="en-US" sz="1600" b="1" dirty="0">
                      <a:solidFill>
                        <a:srgbClr val="808080"/>
                      </a:solidFill>
                    </a:rPr>
                    <a:t>C</a:t>
                  </a:r>
                </a:p>
              </p:txBody>
            </p:sp>
            <p:sp>
              <p:nvSpPr>
                <p:cNvPr id="74786" name="Text Box 14"/>
                <p:cNvSpPr txBox="1">
                  <a:spLocks noChangeArrowheads="1"/>
                </p:cNvSpPr>
                <p:nvPr/>
              </p:nvSpPr>
              <p:spPr bwMode="auto">
                <a:xfrm>
                  <a:off x="684" y="3472"/>
                  <a:ext cx="535" cy="212"/>
                </a:xfrm>
                <a:prstGeom prst="rect">
                  <a:avLst/>
                </a:prstGeom>
                <a:noFill/>
                <a:ln w="12700">
                  <a:noFill/>
                  <a:miter lim="800000"/>
                  <a:headEnd/>
                  <a:tailEnd/>
                </a:ln>
              </p:spPr>
              <p:txBody>
                <a:bodyPr wrap="none">
                  <a:spAutoFit/>
                </a:bodyPr>
                <a:lstStyle/>
                <a:p>
                  <a:pPr algn="ctr"/>
                  <a:r>
                    <a:rPr lang="en-US" sz="1600" b="1" dirty="0">
                      <a:solidFill>
                        <a:srgbClr val="808080"/>
                      </a:solidFill>
                    </a:rPr>
                    <a:t>Snap 2</a:t>
                  </a:r>
                  <a:endParaRPr lang="en-US" b="1" dirty="0">
                    <a:solidFill>
                      <a:srgbClr val="808080"/>
                    </a:solidFill>
                  </a:endParaRPr>
                </a:p>
              </p:txBody>
            </p:sp>
          </p:grpSp>
          <p:sp>
            <p:nvSpPr>
              <p:cNvPr id="74761" name="Text Box 15"/>
              <p:cNvSpPr txBox="1">
                <a:spLocks noChangeArrowheads="1"/>
              </p:cNvSpPr>
              <p:nvPr/>
            </p:nvSpPr>
            <p:spPr bwMode="auto">
              <a:xfrm>
                <a:off x="1075" y="850"/>
                <a:ext cx="884" cy="404"/>
              </a:xfrm>
              <a:prstGeom prst="rect">
                <a:avLst/>
              </a:prstGeom>
              <a:noFill/>
              <a:ln w="12700">
                <a:noFill/>
                <a:miter lim="800000"/>
                <a:headEnd/>
                <a:tailEnd/>
              </a:ln>
            </p:spPr>
            <p:txBody>
              <a:bodyPr wrap="none">
                <a:spAutoFit/>
              </a:bodyPr>
              <a:lstStyle/>
              <a:p>
                <a:pPr algn="ctr"/>
                <a:r>
                  <a:rPr lang="en-US" b="1" dirty="0"/>
                  <a:t>Blocks in </a:t>
                </a:r>
                <a:br>
                  <a:rPr lang="en-US" b="1" dirty="0"/>
                </a:br>
                <a:r>
                  <a:rPr lang="en-US" b="1" dirty="0"/>
                  <a:t>LUN or File</a:t>
                </a:r>
              </a:p>
            </p:txBody>
          </p:sp>
          <p:sp>
            <p:nvSpPr>
              <p:cNvPr id="74762" name="Text Box 16"/>
              <p:cNvSpPr txBox="1">
                <a:spLocks noChangeArrowheads="1"/>
              </p:cNvSpPr>
              <p:nvPr/>
            </p:nvSpPr>
            <p:spPr bwMode="auto">
              <a:xfrm>
                <a:off x="2273" y="850"/>
                <a:ext cx="892" cy="404"/>
              </a:xfrm>
              <a:prstGeom prst="rect">
                <a:avLst/>
              </a:prstGeom>
              <a:noFill/>
              <a:ln w="12700">
                <a:noFill/>
                <a:miter lim="800000"/>
                <a:headEnd/>
                <a:tailEnd/>
              </a:ln>
            </p:spPr>
            <p:txBody>
              <a:bodyPr wrap="none">
                <a:spAutoFit/>
              </a:bodyPr>
              <a:lstStyle/>
              <a:p>
                <a:pPr algn="ctr"/>
                <a:r>
                  <a:rPr lang="en-US" b="1" dirty="0"/>
                  <a:t>Blocks </a:t>
                </a:r>
                <a:br>
                  <a:rPr lang="en-US" b="1" dirty="0"/>
                </a:br>
                <a:r>
                  <a:rPr lang="en-US" b="1" dirty="0"/>
                  <a:t>on the Disk</a:t>
                </a:r>
              </a:p>
            </p:txBody>
          </p:sp>
          <p:sp>
            <p:nvSpPr>
              <p:cNvPr id="74763" name="AutoShape 17"/>
              <p:cNvSpPr>
                <a:spLocks noChangeArrowheads="1"/>
              </p:cNvSpPr>
              <p:nvPr/>
            </p:nvSpPr>
            <p:spPr bwMode="auto">
              <a:xfrm>
                <a:off x="2539" y="1263"/>
                <a:ext cx="382" cy="2346"/>
              </a:xfrm>
              <a:prstGeom prst="can">
                <a:avLst>
                  <a:gd name="adj" fmla="val 17287"/>
                </a:avLst>
              </a:prstGeom>
              <a:solidFill>
                <a:schemeClr val="bg2"/>
              </a:solidFill>
              <a:ln w="12700">
                <a:solidFill>
                  <a:schemeClr val="tx1"/>
                </a:solidFill>
                <a:round/>
                <a:headEnd/>
                <a:tailEnd/>
              </a:ln>
            </p:spPr>
            <p:txBody>
              <a:bodyPr wrap="none" anchor="ctr"/>
              <a:lstStyle/>
              <a:p>
                <a:pPr algn="ctr"/>
                <a:endParaRPr lang="en-US" dirty="0"/>
              </a:p>
            </p:txBody>
          </p:sp>
          <p:sp>
            <p:nvSpPr>
              <p:cNvPr id="74764" name="Rectangle 18"/>
              <p:cNvSpPr>
                <a:spLocks noChangeArrowheads="1"/>
              </p:cNvSpPr>
              <p:nvPr/>
            </p:nvSpPr>
            <p:spPr bwMode="auto">
              <a:xfrm>
                <a:off x="1349" y="1410"/>
                <a:ext cx="334" cy="208"/>
              </a:xfrm>
              <a:prstGeom prst="rect">
                <a:avLst/>
              </a:prstGeom>
              <a:solidFill>
                <a:schemeClr val="bg1"/>
              </a:solidFill>
              <a:ln w="19050">
                <a:solidFill>
                  <a:schemeClr val="tx1"/>
                </a:solidFill>
                <a:miter lim="800000"/>
                <a:headEnd/>
                <a:tailEnd/>
              </a:ln>
            </p:spPr>
            <p:txBody>
              <a:bodyPr wrap="none" anchor="ctr"/>
              <a:lstStyle/>
              <a:p>
                <a:pPr algn="ctr"/>
                <a:r>
                  <a:rPr lang="en-US" sz="1600" b="1" dirty="0"/>
                  <a:t>A</a:t>
                </a:r>
              </a:p>
            </p:txBody>
          </p:sp>
          <p:sp>
            <p:nvSpPr>
              <p:cNvPr id="74765" name="Rectangle 19"/>
              <p:cNvSpPr>
                <a:spLocks noChangeArrowheads="1"/>
              </p:cNvSpPr>
              <p:nvPr/>
            </p:nvSpPr>
            <p:spPr bwMode="auto">
              <a:xfrm>
                <a:off x="1349" y="1618"/>
                <a:ext cx="334" cy="208"/>
              </a:xfrm>
              <a:prstGeom prst="rect">
                <a:avLst/>
              </a:prstGeom>
              <a:solidFill>
                <a:schemeClr val="bg1"/>
              </a:solidFill>
              <a:ln w="19050">
                <a:solidFill>
                  <a:schemeClr val="tx1"/>
                </a:solidFill>
                <a:miter lim="800000"/>
                <a:headEnd/>
                <a:tailEnd/>
              </a:ln>
            </p:spPr>
            <p:txBody>
              <a:bodyPr wrap="none" anchor="ctr"/>
              <a:lstStyle/>
              <a:p>
                <a:pPr algn="ctr"/>
                <a:r>
                  <a:rPr lang="en-US" sz="1600" b="1" dirty="0"/>
                  <a:t>B</a:t>
                </a:r>
              </a:p>
            </p:txBody>
          </p:sp>
          <p:sp>
            <p:nvSpPr>
              <p:cNvPr id="74766" name="Rectangle 20"/>
              <p:cNvSpPr>
                <a:spLocks noChangeArrowheads="1"/>
              </p:cNvSpPr>
              <p:nvPr/>
            </p:nvSpPr>
            <p:spPr bwMode="auto">
              <a:xfrm>
                <a:off x="1349" y="1826"/>
                <a:ext cx="334" cy="208"/>
              </a:xfrm>
              <a:prstGeom prst="rect">
                <a:avLst/>
              </a:prstGeom>
              <a:solidFill>
                <a:schemeClr val="bg1"/>
              </a:solidFill>
              <a:ln w="19050">
                <a:solidFill>
                  <a:schemeClr val="tx1"/>
                </a:solidFill>
                <a:miter lim="800000"/>
                <a:headEnd/>
                <a:tailEnd/>
              </a:ln>
            </p:spPr>
            <p:txBody>
              <a:bodyPr wrap="none" anchor="ctr"/>
              <a:lstStyle/>
              <a:p>
                <a:pPr algn="ctr"/>
                <a:r>
                  <a:rPr lang="en-US" sz="1600" b="1" dirty="0"/>
                  <a:t>C</a:t>
                </a:r>
              </a:p>
            </p:txBody>
          </p:sp>
          <p:sp>
            <p:nvSpPr>
              <p:cNvPr id="74767" name="Rectangle 21"/>
              <p:cNvSpPr>
                <a:spLocks noChangeArrowheads="1"/>
              </p:cNvSpPr>
              <p:nvPr/>
            </p:nvSpPr>
            <p:spPr bwMode="auto">
              <a:xfrm>
                <a:off x="2562" y="1410"/>
                <a:ext cx="334" cy="208"/>
              </a:xfrm>
              <a:prstGeom prst="rect">
                <a:avLst/>
              </a:prstGeom>
              <a:solidFill>
                <a:schemeClr val="bg1"/>
              </a:solidFill>
              <a:ln w="19050">
                <a:solidFill>
                  <a:schemeClr val="tx1"/>
                </a:solidFill>
                <a:miter lim="800000"/>
                <a:headEnd/>
                <a:tailEnd/>
              </a:ln>
            </p:spPr>
            <p:txBody>
              <a:bodyPr wrap="none" anchor="ctr"/>
              <a:lstStyle/>
              <a:p>
                <a:pPr algn="ctr"/>
                <a:r>
                  <a:rPr lang="en-US" sz="1600" b="1" dirty="0"/>
                  <a:t>A</a:t>
                </a:r>
              </a:p>
            </p:txBody>
          </p:sp>
          <p:sp>
            <p:nvSpPr>
              <p:cNvPr id="74768" name="Rectangle 22"/>
              <p:cNvSpPr>
                <a:spLocks noChangeArrowheads="1"/>
              </p:cNvSpPr>
              <p:nvPr/>
            </p:nvSpPr>
            <p:spPr bwMode="auto">
              <a:xfrm>
                <a:off x="2562" y="1618"/>
                <a:ext cx="334" cy="208"/>
              </a:xfrm>
              <a:prstGeom prst="rect">
                <a:avLst/>
              </a:prstGeom>
              <a:solidFill>
                <a:schemeClr val="bg1"/>
              </a:solidFill>
              <a:ln w="19050">
                <a:solidFill>
                  <a:schemeClr val="tx1"/>
                </a:solidFill>
                <a:miter lim="800000"/>
                <a:headEnd/>
                <a:tailEnd/>
              </a:ln>
            </p:spPr>
            <p:txBody>
              <a:bodyPr wrap="none" anchor="ctr"/>
              <a:lstStyle/>
              <a:p>
                <a:pPr algn="ctr"/>
                <a:r>
                  <a:rPr lang="en-US" sz="1600" b="1" dirty="0"/>
                  <a:t>B</a:t>
                </a:r>
              </a:p>
            </p:txBody>
          </p:sp>
          <p:sp>
            <p:nvSpPr>
              <p:cNvPr id="74769" name="Rectangle 23"/>
              <p:cNvSpPr>
                <a:spLocks noChangeArrowheads="1"/>
              </p:cNvSpPr>
              <p:nvPr/>
            </p:nvSpPr>
            <p:spPr bwMode="auto">
              <a:xfrm>
                <a:off x="2562" y="1826"/>
                <a:ext cx="334" cy="208"/>
              </a:xfrm>
              <a:prstGeom prst="rect">
                <a:avLst/>
              </a:prstGeom>
              <a:solidFill>
                <a:schemeClr val="bg1"/>
              </a:solidFill>
              <a:ln w="19050">
                <a:solidFill>
                  <a:schemeClr val="tx1"/>
                </a:solidFill>
                <a:miter lim="800000"/>
                <a:headEnd/>
                <a:tailEnd/>
              </a:ln>
            </p:spPr>
            <p:txBody>
              <a:bodyPr wrap="none" anchor="ctr"/>
              <a:lstStyle/>
              <a:p>
                <a:pPr algn="ctr"/>
                <a:r>
                  <a:rPr lang="en-US" sz="1600" b="1" dirty="0"/>
                  <a:t>C</a:t>
                </a:r>
              </a:p>
            </p:txBody>
          </p:sp>
          <p:sp>
            <p:nvSpPr>
              <p:cNvPr id="74770" name="Rectangle 24"/>
              <p:cNvSpPr>
                <a:spLocks noChangeArrowheads="1"/>
              </p:cNvSpPr>
              <p:nvPr/>
            </p:nvSpPr>
            <p:spPr bwMode="auto">
              <a:xfrm>
                <a:off x="1349" y="1618"/>
                <a:ext cx="334" cy="208"/>
              </a:xfrm>
              <a:prstGeom prst="rect">
                <a:avLst/>
              </a:prstGeom>
              <a:solidFill>
                <a:schemeClr val="tx2"/>
              </a:solidFill>
              <a:ln w="19050">
                <a:solidFill>
                  <a:schemeClr val="tx1"/>
                </a:solidFill>
                <a:miter lim="800000"/>
                <a:headEnd/>
                <a:tailEnd/>
              </a:ln>
            </p:spPr>
            <p:txBody>
              <a:bodyPr wrap="none" anchor="ctr"/>
              <a:lstStyle/>
              <a:p>
                <a:pPr algn="ctr"/>
                <a:r>
                  <a:rPr lang="en-US" sz="1600" b="1" dirty="0"/>
                  <a:t>B1</a:t>
                </a:r>
              </a:p>
            </p:txBody>
          </p:sp>
          <p:sp>
            <p:nvSpPr>
              <p:cNvPr id="74771" name="Rectangle 25"/>
              <p:cNvSpPr>
                <a:spLocks noChangeArrowheads="1"/>
              </p:cNvSpPr>
              <p:nvPr/>
            </p:nvSpPr>
            <p:spPr bwMode="auto">
              <a:xfrm>
                <a:off x="2562" y="2035"/>
                <a:ext cx="334" cy="208"/>
              </a:xfrm>
              <a:prstGeom prst="rect">
                <a:avLst/>
              </a:prstGeom>
              <a:solidFill>
                <a:schemeClr val="tx2"/>
              </a:solidFill>
              <a:ln w="19050">
                <a:solidFill>
                  <a:schemeClr val="tx1"/>
                </a:solidFill>
                <a:miter lim="800000"/>
                <a:headEnd/>
                <a:tailEnd/>
              </a:ln>
            </p:spPr>
            <p:txBody>
              <a:bodyPr wrap="none" anchor="ctr"/>
              <a:lstStyle/>
              <a:p>
                <a:pPr algn="ctr"/>
                <a:r>
                  <a:rPr lang="en-US" sz="1600" b="1" dirty="0"/>
                  <a:t>B1</a:t>
                </a:r>
              </a:p>
            </p:txBody>
          </p:sp>
          <p:sp>
            <p:nvSpPr>
              <p:cNvPr id="74772" name="Rectangle 26"/>
              <p:cNvSpPr>
                <a:spLocks noChangeArrowheads="1"/>
              </p:cNvSpPr>
              <p:nvPr/>
            </p:nvSpPr>
            <p:spPr bwMode="auto">
              <a:xfrm>
                <a:off x="1349" y="1826"/>
                <a:ext cx="334" cy="208"/>
              </a:xfrm>
              <a:prstGeom prst="rect">
                <a:avLst/>
              </a:prstGeom>
              <a:solidFill>
                <a:srgbClr val="BAE6A4"/>
              </a:solidFill>
              <a:ln w="19050">
                <a:solidFill>
                  <a:schemeClr val="tx1"/>
                </a:solidFill>
                <a:miter lim="800000"/>
                <a:headEnd/>
                <a:tailEnd/>
              </a:ln>
            </p:spPr>
            <p:txBody>
              <a:bodyPr wrap="none" anchor="ctr"/>
              <a:lstStyle/>
              <a:p>
                <a:pPr algn="ctr"/>
                <a:r>
                  <a:rPr lang="en-US" sz="1600" b="1" dirty="0"/>
                  <a:t>C2</a:t>
                </a:r>
              </a:p>
            </p:txBody>
          </p:sp>
          <p:sp>
            <p:nvSpPr>
              <p:cNvPr id="74773" name="Rectangle 27"/>
              <p:cNvSpPr>
                <a:spLocks noChangeArrowheads="1"/>
              </p:cNvSpPr>
              <p:nvPr/>
            </p:nvSpPr>
            <p:spPr bwMode="auto">
              <a:xfrm>
                <a:off x="2562" y="2242"/>
                <a:ext cx="334" cy="208"/>
              </a:xfrm>
              <a:prstGeom prst="rect">
                <a:avLst/>
              </a:prstGeom>
              <a:solidFill>
                <a:srgbClr val="BAE6A4"/>
              </a:solidFill>
              <a:ln w="19050">
                <a:solidFill>
                  <a:schemeClr val="tx1"/>
                </a:solidFill>
                <a:miter lim="800000"/>
                <a:headEnd/>
                <a:tailEnd/>
              </a:ln>
            </p:spPr>
            <p:txBody>
              <a:bodyPr wrap="none" anchor="ctr"/>
              <a:lstStyle/>
              <a:p>
                <a:pPr algn="ctr"/>
                <a:r>
                  <a:rPr lang="en-US" sz="1600" b="1" dirty="0"/>
                  <a:t>C2</a:t>
                </a:r>
              </a:p>
            </p:txBody>
          </p:sp>
          <p:sp>
            <p:nvSpPr>
              <p:cNvPr id="74774" name="Rectangle 28"/>
              <p:cNvSpPr>
                <a:spLocks noChangeArrowheads="1"/>
              </p:cNvSpPr>
              <p:nvPr/>
            </p:nvSpPr>
            <p:spPr bwMode="auto">
              <a:xfrm>
                <a:off x="230" y="2743"/>
                <a:ext cx="332" cy="208"/>
              </a:xfrm>
              <a:prstGeom prst="rect">
                <a:avLst/>
              </a:prstGeom>
              <a:solidFill>
                <a:schemeClr val="bg1">
                  <a:alpha val="50195"/>
                </a:schemeClr>
              </a:solidFill>
              <a:ln w="19050">
                <a:solidFill>
                  <a:srgbClr val="808080"/>
                </a:solidFill>
                <a:miter lim="800000"/>
                <a:headEnd/>
                <a:tailEnd/>
              </a:ln>
            </p:spPr>
            <p:txBody>
              <a:bodyPr wrap="none" anchor="ctr"/>
              <a:lstStyle/>
              <a:p>
                <a:pPr algn="ctr"/>
                <a:r>
                  <a:rPr lang="en-US" sz="2800" b="1" baseline="-5000" dirty="0">
                    <a:solidFill>
                      <a:srgbClr val="808080"/>
                    </a:solidFill>
                    <a:sym typeface="Wingdings 3" pitchFamily="18" charset="2"/>
                  </a:rPr>
                  <a:t></a:t>
                </a:r>
                <a:r>
                  <a:rPr lang="en-US" sz="1600" b="1" dirty="0">
                    <a:solidFill>
                      <a:srgbClr val="808080"/>
                    </a:solidFill>
                  </a:rPr>
                  <a:t>A</a:t>
                </a:r>
              </a:p>
            </p:txBody>
          </p:sp>
          <p:sp>
            <p:nvSpPr>
              <p:cNvPr id="74775" name="Rectangle 29"/>
              <p:cNvSpPr>
                <a:spLocks noChangeArrowheads="1"/>
              </p:cNvSpPr>
              <p:nvPr/>
            </p:nvSpPr>
            <p:spPr bwMode="auto">
              <a:xfrm>
                <a:off x="230" y="2951"/>
                <a:ext cx="332" cy="208"/>
              </a:xfrm>
              <a:prstGeom prst="rect">
                <a:avLst/>
              </a:prstGeom>
              <a:solidFill>
                <a:schemeClr val="bg1">
                  <a:alpha val="50195"/>
                </a:schemeClr>
              </a:solidFill>
              <a:ln w="19050">
                <a:solidFill>
                  <a:srgbClr val="808080"/>
                </a:solidFill>
                <a:miter lim="800000"/>
                <a:headEnd/>
                <a:tailEnd/>
              </a:ln>
            </p:spPr>
            <p:txBody>
              <a:bodyPr wrap="none" anchor="ctr"/>
              <a:lstStyle/>
              <a:p>
                <a:pPr algn="ctr"/>
                <a:r>
                  <a:rPr lang="en-US" sz="2800" b="1" baseline="-5000" dirty="0">
                    <a:solidFill>
                      <a:srgbClr val="808080"/>
                    </a:solidFill>
                    <a:sym typeface="Wingdings 3" pitchFamily="18" charset="2"/>
                  </a:rPr>
                  <a:t></a:t>
                </a:r>
                <a:r>
                  <a:rPr lang="en-US" sz="1600" b="1" dirty="0">
                    <a:solidFill>
                      <a:srgbClr val="808080"/>
                    </a:solidFill>
                  </a:rPr>
                  <a:t>B</a:t>
                </a:r>
              </a:p>
            </p:txBody>
          </p:sp>
          <p:sp>
            <p:nvSpPr>
              <p:cNvPr id="74776" name="Rectangle 30"/>
              <p:cNvSpPr>
                <a:spLocks noChangeArrowheads="1"/>
              </p:cNvSpPr>
              <p:nvPr/>
            </p:nvSpPr>
            <p:spPr bwMode="auto">
              <a:xfrm>
                <a:off x="230" y="3159"/>
                <a:ext cx="332" cy="208"/>
              </a:xfrm>
              <a:prstGeom prst="rect">
                <a:avLst/>
              </a:prstGeom>
              <a:solidFill>
                <a:schemeClr val="bg1">
                  <a:alpha val="50195"/>
                </a:schemeClr>
              </a:solidFill>
              <a:ln w="19050">
                <a:solidFill>
                  <a:srgbClr val="808080"/>
                </a:solidFill>
                <a:miter lim="800000"/>
                <a:headEnd/>
                <a:tailEnd/>
              </a:ln>
            </p:spPr>
            <p:txBody>
              <a:bodyPr wrap="none" anchor="ctr"/>
              <a:lstStyle/>
              <a:p>
                <a:pPr algn="ctr"/>
                <a:r>
                  <a:rPr lang="en-US" sz="2800" b="1" baseline="-5000" dirty="0">
                    <a:solidFill>
                      <a:srgbClr val="808080"/>
                    </a:solidFill>
                    <a:sym typeface="Wingdings 3" pitchFamily="18" charset="2"/>
                  </a:rPr>
                  <a:t></a:t>
                </a:r>
                <a:r>
                  <a:rPr lang="en-US" sz="1600" b="1" dirty="0">
                    <a:solidFill>
                      <a:srgbClr val="808080"/>
                    </a:solidFill>
                  </a:rPr>
                  <a:t>C</a:t>
                </a:r>
              </a:p>
            </p:txBody>
          </p:sp>
          <p:sp>
            <p:nvSpPr>
              <p:cNvPr id="74777" name="Text Box 31"/>
              <p:cNvSpPr txBox="1">
                <a:spLocks noChangeArrowheads="1"/>
              </p:cNvSpPr>
              <p:nvPr/>
            </p:nvSpPr>
            <p:spPr bwMode="auto">
              <a:xfrm>
                <a:off x="129" y="3472"/>
                <a:ext cx="535" cy="212"/>
              </a:xfrm>
              <a:prstGeom prst="rect">
                <a:avLst/>
              </a:prstGeom>
              <a:noFill/>
              <a:ln w="12700">
                <a:noFill/>
                <a:miter lim="800000"/>
                <a:headEnd/>
                <a:tailEnd/>
              </a:ln>
            </p:spPr>
            <p:txBody>
              <a:bodyPr wrap="none">
                <a:spAutoFit/>
              </a:bodyPr>
              <a:lstStyle/>
              <a:p>
                <a:pPr algn="ctr"/>
                <a:r>
                  <a:rPr lang="en-US" sz="1600" b="1" dirty="0">
                    <a:solidFill>
                      <a:srgbClr val="808080"/>
                    </a:solidFill>
                  </a:rPr>
                  <a:t>Snap 1</a:t>
                </a:r>
                <a:endParaRPr lang="en-US" b="1" dirty="0">
                  <a:solidFill>
                    <a:srgbClr val="808080"/>
                  </a:solidFill>
                </a:endParaRPr>
              </a:p>
            </p:txBody>
          </p:sp>
          <p:sp>
            <p:nvSpPr>
              <p:cNvPr id="74778" name="Line 32"/>
              <p:cNvSpPr>
                <a:spLocks noChangeShapeType="1"/>
              </p:cNvSpPr>
              <p:nvPr/>
            </p:nvSpPr>
            <p:spPr bwMode="auto">
              <a:xfrm>
                <a:off x="1748" y="1520"/>
                <a:ext cx="743" cy="0"/>
              </a:xfrm>
              <a:prstGeom prst="line">
                <a:avLst/>
              </a:prstGeom>
              <a:noFill/>
              <a:ln w="28575">
                <a:solidFill>
                  <a:schemeClr val="tx1"/>
                </a:solidFill>
                <a:round/>
                <a:headEnd/>
                <a:tailEnd type="stealth" w="med" len="lg"/>
              </a:ln>
            </p:spPr>
            <p:txBody>
              <a:bodyPr wrap="none" anchor="ctr"/>
              <a:lstStyle/>
              <a:p>
                <a:endParaRPr lang="en-US" dirty="0"/>
              </a:p>
            </p:txBody>
          </p:sp>
          <p:sp>
            <p:nvSpPr>
              <p:cNvPr id="74779" name="Line 33"/>
              <p:cNvSpPr>
                <a:spLocks noChangeShapeType="1"/>
              </p:cNvSpPr>
              <p:nvPr/>
            </p:nvSpPr>
            <p:spPr bwMode="auto">
              <a:xfrm>
                <a:off x="1748" y="1730"/>
                <a:ext cx="686" cy="385"/>
              </a:xfrm>
              <a:prstGeom prst="line">
                <a:avLst/>
              </a:prstGeom>
              <a:noFill/>
              <a:ln w="28575">
                <a:solidFill>
                  <a:schemeClr val="tx1"/>
                </a:solidFill>
                <a:round/>
                <a:headEnd/>
                <a:tailEnd type="stealth" w="med" len="lg"/>
              </a:ln>
            </p:spPr>
            <p:txBody>
              <a:bodyPr wrap="none" anchor="ctr"/>
              <a:lstStyle/>
              <a:p>
                <a:endParaRPr lang="en-US" dirty="0"/>
              </a:p>
            </p:txBody>
          </p:sp>
          <p:sp>
            <p:nvSpPr>
              <p:cNvPr id="74780" name="Rectangle 34"/>
              <p:cNvSpPr>
                <a:spLocks noChangeArrowheads="1"/>
              </p:cNvSpPr>
              <p:nvPr/>
            </p:nvSpPr>
            <p:spPr bwMode="auto">
              <a:xfrm>
                <a:off x="1349" y="1826"/>
                <a:ext cx="334" cy="208"/>
              </a:xfrm>
              <a:prstGeom prst="rect">
                <a:avLst/>
              </a:prstGeom>
              <a:solidFill>
                <a:schemeClr val="folHlink"/>
              </a:solidFill>
              <a:ln w="19050">
                <a:solidFill>
                  <a:schemeClr val="tx1"/>
                </a:solidFill>
                <a:miter lim="800000"/>
                <a:headEnd/>
                <a:tailEnd/>
              </a:ln>
            </p:spPr>
            <p:txBody>
              <a:bodyPr wrap="none" anchor="ctr"/>
              <a:lstStyle/>
              <a:p>
                <a:pPr algn="ctr"/>
                <a:r>
                  <a:rPr lang="en-US" sz="1600" b="1" dirty="0"/>
                  <a:t>C2</a:t>
                </a:r>
              </a:p>
            </p:txBody>
          </p:sp>
          <p:sp>
            <p:nvSpPr>
              <p:cNvPr id="74781" name="Rectangle 35"/>
              <p:cNvSpPr>
                <a:spLocks noChangeArrowheads="1"/>
              </p:cNvSpPr>
              <p:nvPr/>
            </p:nvSpPr>
            <p:spPr bwMode="auto">
              <a:xfrm>
                <a:off x="2562" y="2242"/>
                <a:ext cx="334" cy="208"/>
              </a:xfrm>
              <a:prstGeom prst="rect">
                <a:avLst/>
              </a:prstGeom>
              <a:solidFill>
                <a:schemeClr val="folHlink"/>
              </a:solidFill>
              <a:ln w="19050">
                <a:solidFill>
                  <a:schemeClr val="tx1"/>
                </a:solidFill>
                <a:miter lim="800000"/>
                <a:headEnd/>
                <a:tailEnd/>
              </a:ln>
            </p:spPr>
            <p:txBody>
              <a:bodyPr wrap="none" anchor="ctr"/>
              <a:lstStyle/>
              <a:p>
                <a:pPr algn="ctr"/>
                <a:r>
                  <a:rPr lang="en-US" sz="1600" b="1" dirty="0"/>
                  <a:t>C2</a:t>
                </a:r>
              </a:p>
            </p:txBody>
          </p:sp>
          <p:sp>
            <p:nvSpPr>
              <p:cNvPr id="74782" name="Line 36"/>
              <p:cNvSpPr>
                <a:spLocks noChangeShapeType="1"/>
              </p:cNvSpPr>
              <p:nvPr/>
            </p:nvSpPr>
            <p:spPr bwMode="auto">
              <a:xfrm>
                <a:off x="1748" y="1937"/>
                <a:ext cx="686" cy="385"/>
              </a:xfrm>
              <a:prstGeom prst="line">
                <a:avLst/>
              </a:prstGeom>
              <a:noFill/>
              <a:ln w="28575">
                <a:solidFill>
                  <a:schemeClr val="tx1"/>
                </a:solidFill>
                <a:round/>
                <a:headEnd/>
                <a:tailEnd type="stealth" w="med" len="lg"/>
              </a:ln>
            </p:spPr>
            <p:txBody>
              <a:bodyPr wrap="none" anchor="ctr"/>
              <a:lstStyle/>
              <a:p>
                <a:endParaRPr lang="en-US" dirty="0"/>
              </a:p>
            </p:txBody>
          </p:sp>
        </p:grpSp>
        <p:sp>
          <p:nvSpPr>
            <p:cNvPr id="74758" name="Rectangle 37"/>
            <p:cNvSpPr>
              <a:spLocks noChangeArrowheads="1"/>
            </p:cNvSpPr>
            <p:nvPr/>
          </p:nvSpPr>
          <p:spPr bwMode="auto">
            <a:xfrm>
              <a:off x="3310" y="880"/>
              <a:ext cx="2375" cy="756"/>
            </a:xfrm>
            <a:prstGeom prst="rect">
              <a:avLst/>
            </a:prstGeom>
            <a:noFill/>
            <a:ln w="9525">
              <a:noFill/>
              <a:miter lim="800000"/>
              <a:headEnd/>
              <a:tailEnd/>
            </a:ln>
          </p:spPr>
          <p:txBody>
            <a:bodyPr>
              <a:spAutoFit/>
            </a:bodyPr>
            <a:lstStyle/>
            <a:p>
              <a:pPr>
                <a:spcBef>
                  <a:spcPct val="20000"/>
                </a:spcBef>
              </a:pPr>
              <a:r>
                <a:rPr lang="en-US" sz="2400" dirty="0"/>
                <a:t>Block C2 is corrupted;</a:t>
              </a:r>
              <a:br>
                <a:rPr lang="en-US" sz="2400" dirty="0"/>
              </a:br>
              <a:r>
                <a:rPr lang="en-US" sz="2400" dirty="0"/>
                <a:t>you want to restore and  reproduce the error</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US" dirty="0" smtClean="0"/>
              <a:t>Using FlexClone to Restore and Test (cont.)</a:t>
            </a:r>
          </a:p>
        </p:txBody>
      </p:sp>
      <p:sp>
        <p:nvSpPr>
          <p:cNvPr id="2" name="Rectangle 3"/>
          <p:cNvSpPr>
            <a:spLocks noChangeArrowheads="1"/>
          </p:cNvSpPr>
          <p:nvPr/>
        </p:nvSpPr>
        <p:spPr bwMode="auto">
          <a:xfrm>
            <a:off x="2143125" y="5014913"/>
            <a:ext cx="527050" cy="330200"/>
          </a:xfrm>
          <a:prstGeom prst="rect">
            <a:avLst/>
          </a:prstGeom>
          <a:solidFill>
            <a:schemeClr val="folHlink"/>
          </a:solidFill>
          <a:ln w="19050">
            <a:solidFill>
              <a:srgbClr val="808080"/>
            </a:solidFill>
            <a:miter lim="800000"/>
            <a:headEnd/>
            <a:tailEnd/>
          </a:ln>
        </p:spPr>
        <p:txBody>
          <a:bodyPr wrap="none" anchor="ctr"/>
          <a:lstStyle/>
          <a:p>
            <a:pPr algn="ctr"/>
            <a:r>
              <a:rPr lang="en-US" sz="2800" b="1" baseline="-5000" dirty="0">
                <a:solidFill>
                  <a:srgbClr val="808080"/>
                </a:solidFill>
                <a:sym typeface="Wingdings 3" pitchFamily="18" charset="2"/>
              </a:rPr>
              <a:t></a:t>
            </a:r>
            <a:r>
              <a:rPr lang="en-US" sz="1600" b="1" dirty="0">
                <a:solidFill>
                  <a:srgbClr val="808080"/>
                </a:solidFill>
              </a:rPr>
              <a:t>C2</a:t>
            </a:r>
          </a:p>
        </p:txBody>
      </p:sp>
      <p:sp>
        <p:nvSpPr>
          <p:cNvPr id="75781" name="Rectangle 4"/>
          <p:cNvSpPr>
            <a:spLocks noChangeArrowheads="1"/>
          </p:cNvSpPr>
          <p:nvPr/>
        </p:nvSpPr>
        <p:spPr bwMode="auto">
          <a:xfrm>
            <a:off x="2143125" y="4354513"/>
            <a:ext cx="527050" cy="330200"/>
          </a:xfrm>
          <a:prstGeom prst="rect">
            <a:avLst/>
          </a:prstGeom>
          <a:solidFill>
            <a:schemeClr val="bg1"/>
          </a:solidFill>
          <a:ln w="19050">
            <a:solidFill>
              <a:srgbClr val="808080"/>
            </a:solidFill>
            <a:miter lim="800000"/>
            <a:headEnd/>
            <a:tailEnd/>
          </a:ln>
        </p:spPr>
        <p:txBody>
          <a:bodyPr wrap="none" anchor="ctr"/>
          <a:lstStyle/>
          <a:p>
            <a:pPr algn="ctr"/>
            <a:r>
              <a:rPr lang="en-US" sz="2800" b="1" baseline="-5000" dirty="0">
                <a:solidFill>
                  <a:srgbClr val="808080"/>
                </a:solidFill>
                <a:sym typeface="Wingdings 3" pitchFamily="18" charset="2"/>
              </a:rPr>
              <a:t></a:t>
            </a:r>
            <a:r>
              <a:rPr lang="en-US" sz="1600" b="1" dirty="0">
                <a:solidFill>
                  <a:srgbClr val="808080"/>
                </a:solidFill>
              </a:rPr>
              <a:t>A</a:t>
            </a:r>
          </a:p>
        </p:txBody>
      </p:sp>
      <p:sp>
        <p:nvSpPr>
          <p:cNvPr id="75782" name="Rectangle 5"/>
          <p:cNvSpPr>
            <a:spLocks noChangeArrowheads="1"/>
          </p:cNvSpPr>
          <p:nvPr/>
        </p:nvSpPr>
        <p:spPr bwMode="auto">
          <a:xfrm>
            <a:off x="2143125" y="4684713"/>
            <a:ext cx="527050" cy="330200"/>
          </a:xfrm>
          <a:prstGeom prst="rect">
            <a:avLst/>
          </a:prstGeom>
          <a:solidFill>
            <a:schemeClr val="tx2"/>
          </a:solidFill>
          <a:ln w="19050" algn="ctr">
            <a:solidFill>
              <a:srgbClr val="808080"/>
            </a:solidFill>
            <a:miter lim="800000"/>
            <a:headEnd/>
            <a:tailEnd/>
          </a:ln>
        </p:spPr>
        <p:txBody>
          <a:bodyPr wrap="none" anchor="ctr"/>
          <a:lstStyle/>
          <a:p>
            <a:pPr algn="ctr"/>
            <a:r>
              <a:rPr lang="en-US" sz="1600" b="1" dirty="0">
                <a:solidFill>
                  <a:srgbClr val="808080"/>
                </a:solidFill>
                <a:sym typeface="Wingdings 3" pitchFamily="18" charset="2"/>
              </a:rPr>
              <a:t></a:t>
            </a:r>
            <a:r>
              <a:rPr lang="en-US" sz="1600" b="1" dirty="0">
                <a:solidFill>
                  <a:srgbClr val="808080"/>
                </a:solidFill>
              </a:rPr>
              <a:t>B1</a:t>
            </a:r>
          </a:p>
        </p:txBody>
      </p:sp>
      <p:sp>
        <p:nvSpPr>
          <p:cNvPr id="75783" name="Text Box 6"/>
          <p:cNvSpPr txBox="1">
            <a:spLocks noChangeArrowheads="1"/>
          </p:cNvSpPr>
          <p:nvPr/>
        </p:nvSpPr>
        <p:spPr bwMode="auto">
          <a:xfrm>
            <a:off x="1982788" y="5511800"/>
            <a:ext cx="849312" cy="336550"/>
          </a:xfrm>
          <a:prstGeom prst="rect">
            <a:avLst/>
          </a:prstGeom>
          <a:noFill/>
          <a:ln w="12700">
            <a:noFill/>
            <a:miter lim="800000"/>
            <a:headEnd/>
            <a:tailEnd/>
          </a:ln>
        </p:spPr>
        <p:txBody>
          <a:bodyPr wrap="none">
            <a:spAutoFit/>
          </a:bodyPr>
          <a:lstStyle/>
          <a:p>
            <a:pPr algn="ctr"/>
            <a:r>
              <a:rPr lang="en-US" sz="1600" b="1" dirty="0">
                <a:solidFill>
                  <a:srgbClr val="808080"/>
                </a:solidFill>
              </a:rPr>
              <a:t>Snap 3</a:t>
            </a:r>
            <a:endParaRPr lang="en-US" b="1" dirty="0">
              <a:solidFill>
                <a:srgbClr val="808080"/>
              </a:solidFill>
            </a:endParaRPr>
          </a:p>
        </p:txBody>
      </p:sp>
      <p:sp>
        <p:nvSpPr>
          <p:cNvPr id="75784" name="Rectangle 7"/>
          <p:cNvSpPr>
            <a:spLocks noChangeArrowheads="1"/>
          </p:cNvSpPr>
          <p:nvPr/>
        </p:nvSpPr>
        <p:spPr bwMode="auto">
          <a:xfrm>
            <a:off x="1246188" y="4354513"/>
            <a:ext cx="527050" cy="330200"/>
          </a:xfrm>
          <a:prstGeom prst="rect">
            <a:avLst/>
          </a:prstGeom>
          <a:solidFill>
            <a:schemeClr val="bg1"/>
          </a:solidFill>
          <a:ln w="19050" algn="ctr">
            <a:solidFill>
              <a:schemeClr val="tx1"/>
            </a:solidFill>
            <a:miter lim="800000"/>
            <a:headEnd/>
            <a:tailEnd/>
          </a:ln>
        </p:spPr>
        <p:txBody>
          <a:bodyPr wrap="none" anchor="ctr"/>
          <a:lstStyle/>
          <a:p>
            <a:pPr algn="ctr"/>
            <a:r>
              <a:rPr lang="en-US" sz="1600" b="1" dirty="0">
                <a:sym typeface="Wingdings 3" pitchFamily="18" charset="2"/>
              </a:rPr>
              <a:t></a:t>
            </a:r>
            <a:r>
              <a:rPr lang="en-US" sz="1600" b="1" dirty="0"/>
              <a:t>A</a:t>
            </a:r>
          </a:p>
        </p:txBody>
      </p:sp>
      <p:sp>
        <p:nvSpPr>
          <p:cNvPr id="75785" name="Rectangle 8"/>
          <p:cNvSpPr>
            <a:spLocks noChangeArrowheads="1"/>
          </p:cNvSpPr>
          <p:nvPr/>
        </p:nvSpPr>
        <p:spPr bwMode="auto">
          <a:xfrm>
            <a:off x="1246188" y="4684713"/>
            <a:ext cx="527050" cy="330200"/>
          </a:xfrm>
          <a:prstGeom prst="rect">
            <a:avLst/>
          </a:prstGeom>
          <a:solidFill>
            <a:schemeClr val="tx2"/>
          </a:solidFill>
          <a:ln w="19050" algn="ctr">
            <a:solidFill>
              <a:schemeClr val="tx1"/>
            </a:solidFill>
            <a:miter lim="800000"/>
            <a:headEnd/>
            <a:tailEnd/>
          </a:ln>
        </p:spPr>
        <p:txBody>
          <a:bodyPr wrap="none" anchor="ctr"/>
          <a:lstStyle/>
          <a:p>
            <a:pPr algn="ctr"/>
            <a:r>
              <a:rPr lang="en-US" sz="1600" b="1" dirty="0">
                <a:sym typeface="Wingdings 3" pitchFamily="18" charset="2"/>
              </a:rPr>
              <a:t></a:t>
            </a:r>
            <a:r>
              <a:rPr lang="en-US" sz="1600" b="1" dirty="0"/>
              <a:t>B1</a:t>
            </a:r>
          </a:p>
        </p:txBody>
      </p:sp>
      <p:sp>
        <p:nvSpPr>
          <p:cNvPr id="75786" name="Rectangle 9"/>
          <p:cNvSpPr>
            <a:spLocks noChangeArrowheads="1"/>
          </p:cNvSpPr>
          <p:nvPr/>
        </p:nvSpPr>
        <p:spPr bwMode="auto">
          <a:xfrm>
            <a:off x="1246188" y="5014913"/>
            <a:ext cx="527050" cy="330200"/>
          </a:xfrm>
          <a:prstGeom prst="rect">
            <a:avLst/>
          </a:prstGeom>
          <a:solidFill>
            <a:schemeClr val="bg1"/>
          </a:solidFill>
          <a:ln w="19050" algn="ctr">
            <a:solidFill>
              <a:schemeClr val="tx1"/>
            </a:solidFill>
            <a:miter lim="800000"/>
            <a:headEnd/>
            <a:tailEnd/>
          </a:ln>
        </p:spPr>
        <p:txBody>
          <a:bodyPr wrap="none" anchor="ctr"/>
          <a:lstStyle/>
          <a:p>
            <a:pPr algn="ctr"/>
            <a:r>
              <a:rPr lang="en-US" sz="1600" b="1" dirty="0">
                <a:sym typeface="Wingdings 3" pitchFamily="18" charset="2"/>
              </a:rPr>
              <a:t></a:t>
            </a:r>
            <a:r>
              <a:rPr lang="en-US" sz="1600" b="1" dirty="0"/>
              <a:t>C</a:t>
            </a:r>
          </a:p>
        </p:txBody>
      </p:sp>
      <p:sp>
        <p:nvSpPr>
          <p:cNvPr id="75787" name="Text Box 10"/>
          <p:cNvSpPr txBox="1">
            <a:spLocks noChangeArrowheads="1"/>
          </p:cNvSpPr>
          <p:nvPr/>
        </p:nvSpPr>
        <p:spPr bwMode="auto">
          <a:xfrm>
            <a:off x="1085850" y="5511800"/>
            <a:ext cx="849313" cy="336550"/>
          </a:xfrm>
          <a:prstGeom prst="rect">
            <a:avLst/>
          </a:prstGeom>
          <a:noFill/>
          <a:ln w="12700">
            <a:noFill/>
            <a:miter lim="800000"/>
            <a:headEnd/>
            <a:tailEnd/>
          </a:ln>
        </p:spPr>
        <p:txBody>
          <a:bodyPr wrap="none">
            <a:spAutoFit/>
          </a:bodyPr>
          <a:lstStyle/>
          <a:p>
            <a:pPr algn="ctr"/>
            <a:r>
              <a:rPr lang="en-US" sz="1600" b="1" dirty="0"/>
              <a:t>Snap 2</a:t>
            </a:r>
            <a:endParaRPr lang="en-US" b="1" dirty="0"/>
          </a:p>
        </p:txBody>
      </p:sp>
      <p:sp>
        <p:nvSpPr>
          <p:cNvPr id="75788" name="Text Box 11"/>
          <p:cNvSpPr txBox="1">
            <a:spLocks noChangeArrowheads="1"/>
          </p:cNvSpPr>
          <p:nvPr/>
        </p:nvSpPr>
        <p:spPr bwMode="auto">
          <a:xfrm>
            <a:off x="1706563" y="1349375"/>
            <a:ext cx="1403350" cy="641350"/>
          </a:xfrm>
          <a:prstGeom prst="rect">
            <a:avLst/>
          </a:prstGeom>
          <a:noFill/>
          <a:ln w="12700">
            <a:noFill/>
            <a:miter lim="800000"/>
            <a:headEnd/>
            <a:tailEnd/>
          </a:ln>
        </p:spPr>
        <p:txBody>
          <a:bodyPr wrap="none">
            <a:spAutoFit/>
          </a:bodyPr>
          <a:lstStyle/>
          <a:p>
            <a:pPr algn="ctr"/>
            <a:r>
              <a:rPr lang="en-US" b="1" dirty="0"/>
              <a:t>Blocks in </a:t>
            </a:r>
            <a:br>
              <a:rPr lang="en-US" b="1" dirty="0"/>
            </a:br>
            <a:r>
              <a:rPr lang="en-US" b="1" dirty="0"/>
              <a:t>LUN or File</a:t>
            </a:r>
          </a:p>
        </p:txBody>
      </p:sp>
      <p:sp>
        <p:nvSpPr>
          <p:cNvPr id="75789" name="Text Box 12"/>
          <p:cNvSpPr txBox="1">
            <a:spLocks noChangeArrowheads="1"/>
          </p:cNvSpPr>
          <p:nvPr/>
        </p:nvSpPr>
        <p:spPr bwMode="auto">
          <a:xfrm>
            <a:off x="3608388" y="1349375"/>
            <a:ext cx="1416050" cy="641350"/>
          </a:xfrm>
          <a:prstGeom prst="rect">
            <a:avLst/>
          </a:prstGeom>
          <a:noFill/>
          <a:ln w="12700">
            <a:noFill/>
            <a:miter lim="800000"/>
            <a:headEnd/>
            <a:tailEnd/>
          </a:ln>
        </p:spPr>
        <p:txBody>
          <a:bodyPr wrap="none">
            <a:spAutoFit/>
          </a:bodyPr>
          <a:lstStyle/>
          <a:p>
            <a:pPr algn="ctr"/>
            <a:r>
              <a:rPr lang="en-US" b="1" dirty="0"/>
              <a:t>Blocks </a:t>
            </a:r>
            <a:br>
              <a:rPr lang="en-US" b="1" dirty="0"/>
            </a:br>
            <a:r>
              <a:rPr lang="en-US" b="1" dirty="0"/>
              <a:t>on the Disk</a:t>
            </a:r>
          </a:p>
        </p:txBody>
      </p:sp>
      <p:sp>
        <p:nvSpPr>
          <p:cNvPr id="75790" name="AutoShape 13"/>
          <p:cNvSpPr>
            <a:spLocks noChangeArrowheads="1"/>
          </p:cNvSpPr>
          <p:nvPr/>
        </p:nvSpPr>
        <p:spPr bwMode="auto">
          <a:xfrm>
            <a:off x="4030663" y="2005013"/>
            <a:ext cx="606425" cy="3724275"/>
          </a:xfrm>
          <a:prstGeom prst="can">
            <a:avLst>
              <a:gd name="adj" fmla="val 17287"/>
            </a:avLst>
          </a:prstGeom>
          <a:solidFill>
            <a:schemeClr val="bg2"/>
          </a:solidFill>
          <a:ln w="12700">
            <a:solidFill>
              <a:schemeClr val="tx1"/>
            </a:solidFill>
            <a:round/>
            <a:headEnd/>
            <a:tailEnd/>
          </a:ln>
        </p:spPr>
        <p:txBody>
          <a:bodyPr wrap="none" anchor="ctr"/>
          <a:lstStyle/>
          <a:p>
            <a:pPr algn="ctr"/>
            <a:endParaRPr lang="en-US" dirty="0"/>
          </a:p>
        </p:txBody>
      </p:sp>
      <p:sp>
        <p:nvSpPr>
          <p:cNvPr id="75791" name="Rectangle 14"/>
          <p:cNvSpPr>
            <a:spLocks noChangeArrowheads="1"/>
          </p:cNvSpPr>
          <p:nvPr/>
        </p:nvSpPr>
        <p:spPr bwMode="auto">
          <a:xfrm>
            <a:off x="2141538" y="2238375"/>
            <a:ext cx="530225" cy="330200"/>
          </a:xfrm>
          <a:prstGeom prst="rect">
            <a:avLst/>
          </a:prstGeom>
          <a:solidFill>
            <a:schemeClr val="bg1"/>
          </a:solidFill>
          <a:ln w="19050">
            <a:solidFill>
              <a:schemeClr val="tx1"/>
            </a:solidFill>
            <a:miter lim="800000"/>
            <a:headEnd/>
            <a:tailEnd/>
          </a:ln>
        </p:spPr>
        <p:txBody>
          <a:bodyPr wrap="none" anchor="ctr"/>
          <a:lstStyle/>
          <a:p>
            <a:pPr algn="ctr"/>
            <a:r>
              <a:rPr lang="en-US" sz="1600" b="1" dirty="0"/>
              <a:t>A</a:t>
            </a:r>
          </a:p>
        </p:txBody>
      </p:sp>
      <p:sp>
        <p:nvSpPr>
          <p:cNvPr id="75792" name="Rectangle 15"/>
          <p:cNvSpPr>
            <a:spLocks noChangeArrowheads="1"/>
          </p:cNvSpPr>
          <p:nvPr/>
        </p:nvSpPr>
        <p:spPr bwMode="auto">
          <a:xfrm>
            <a:off x="2141538" y="2568575"/>
            <a:ext cx="530225" cy="330200"/>
          </a:xfrm>
          <a:prstGeom prst="rect">
            <a:avLst/>
          </a:prstGeom>
          <a:solidFill>
            <a:schemeClr val="bg1"/>
          </a:solidFill>
          <a:ln w="19050">
            <a:solidFill>
              <a:schemeClr val="tx1"/>
            </a:solidFill>
            <a:miter lim="800000"/>
            <a:headEnd/>
            <a:tailEnd/>
          </a:ln>
        </p:spPr>
        <p:txBody>
          <a:bodyPr wrap="none" anchor="ctr"/>
          <a:lstStyle/>
          <a:p>
            <a:pPr algn="ctr"/>
            <a:r>
              <a:rPr lang="en-US" sz="1600" b="1" dirty="0"/>
              <a:t>B</a:t>
            </a:r>
          </a:p>
        </p:txBody>
      </p:sp>
      <p:sp>
        <p:nvSpPr>
          <p:cNvPr id="75793" name="Rectangle 16"/>
          <p:cNvSpPr>
            <a:spLocks noChangeArrowheads="1"/>
          </p:cNvSpPr>
          <p:nvPr/>
        </p:nvSpPr>
        <p:spPr bwMode="auto">
          <a:xfrm>
            <a:off x="2141538" y="2898775"/>
            <a:ext cx="530225" cy="330200"/>
          </a:xfrm>
          <a:prstGeom prst="rect">
            <a:avLst/>
          </a:prstGeom>
          <a:solidFill>
            <a:schemeClr val="bg1"/>
          </a:solidFill>
          <a:ln w="19050">
            <a:solidFill>
              <a:schemeClr val="tx1"/>
            </a:solidFill>
            <a:miter lim="800000"/>
            <a:headEnd/>
            <a:tailEnd/>
          </a:ln>
        </p:spPr>
        <p:txBody>
          <a:bodyPr wrap="none" anchor="ctr"/>
          <a:lstStyle/>
          <a:p>
            <a:pPr algn="ctr"/>
            <a:r>
              <a:rPr lang="en-US" sz="1600" b="1" dirty="0"/>
              <a:t>C</a:t>
            </a:r>
          </a:p>
        </p:txBody>
      </p:sp>
      <p:sp>
        <p:nvSpPr>
          <p:cNvPr id="75794" name="Rectangle 17"/>
          <p:cNvSpPr>
            <a:spLocks noChangeArrowheads="1"/>
          </p:cNvSpPr>
          <p:nvPr/>
        </p:nvSpPr>
        <p:spPr bwMode="auto">
          <a:xfrm>
            <a:off x="4067175" y="2238375"/>
            <a:ext cx="530225" cy="330200"/>
          </a:xfrm>
          <a:prstGeom prst="rect">
            <a:avLst/>
          </a:prstGeom>
          <a:solidFill>
            <a:schemeClr val="bg1"/>
          </a:solidFill>
          <a:ln w="19050">
            <a:solidFill>
              <a:schemeClr val="tx1"/>
            </a:solidFill>
            <a:miter lim="800000"/>
            <a:headEnd/>
            <a:tailEnd/>
          </a:ln>
        </p:spPr>
        <p:txBody>
          <a:bodyPr wrap="none" anchor="ctr"/>
          <a:lstStyle/>
          <a:p>
            <a:pPr algn="ctr"/>
            <a:r>
              <a:rPr lang="en-US" sz="1600" b="1" dirty="0"/>
              <a:t>A</a:t>
            </a:r>
          </a:p>
        </p:txBody>
      </p:sp>
      <p:sp>
        <p:nvSpPr>
          <p:cNvPr id="75795" name="Rectangle 18"/>
          <p:cNvSpPr>
            <a:spLocks noChangeArrowheads="1"/>
          </p:cNvSpPr>
          <p:nvPr/>
        </p:nvSpPr>
        <p:spPr bwMode="auto">
          <a:xfrm>
            <a:off x="4067175" y="2568575"/>
            <a:ext cx="530225" cy="330200"/>
          </a:xfrm>
          <a:prstGeom prst="rect">
            <a:avLst/>
          </a:prstGeom>
          <a:solidFill>
            <a:schemeClr val="bg1"/>
          </a:solidFill>
          <a:ln w="19050">
            <a:solidFill>
              <a:schemeClr val="tx1"/>
            </a:solidFill>
            <a:miter lim="800000"/>
            <a:headEnd/>
            <a:tailEnd/>
          </a:ln>
        </p:spPr>
        <p:txBody>
          <a:bodyPr wrap="none" anchor="ctr"/>
          <a:lstStyle/>
          <a:p>
            <a:pPr algn="ctr"/>
            <a:r>
              <a:rPr lang="en-US" sz="1600" b="1" dirty="0"/>
              <a:t>B</a:t>
            </a:r>
          </a:p>
        </p:txBody>
      </p:sp>
      <p:sp>
        <p:nvSpPr>
          <p:cNvPr id="75796" name="Rectangle 19"/>
          <p:cNvSpPr>
            <a:spLocks noChangeArrowheads="1"/>
          </p:cNvSpPr>
          <p:nvPr/>
        </p:nvSpPr>
        <p:spPr bwMode="auto">
          <a:xfrm>
            <a:off x="4067175" y="2898775"/>
            <a:ext cx="530225" cy="330200"/>
          </a:xfrm>
          <a:prstGeom prst="rect">
            <a:avLst/>
          </a:prstGeom>
          <a:solidFill>
            <a:schemeClr val="bg1"/>
          </a:solidFill>
          <a:ln w="19050">
            <a:solidFill>
              <a:schemeClr val="tx1"/>
            </a:solidFill>
            <a:miter lim="800000"/>
            <a:headEnd/>
            <a:tailEnd/>
          </a:ln>
        </p:spPr>
        <p:txBody>
          <a:bodyPr wrap="none" anchor="ctr"/>
          <a:lstStyle/>
          <a:p>
            <a:pPr algn="ctr"/>
            <a:r>
              <a:rPr lang="en-US" sz="1600" b="1" dirty="0"/>
              <a:t>C</a:t>
            </a:r>
          </a:p>
        </p:txBody>
      </p:sp>
      <p:sp>
        <p:nvSpPr>
          <p:cNvPr id="75797" name="Rectangle 20"/>
          <p:cNvSpPr>
            <a:spLocks noChangeArrowheads="1"/>
          </p:cNvSpPr>
          <p:nvPr/>
        </p:nvSpPr>
        <p:spPr bwMode="auto">
          <a:xfrm>
            <a:off x="2141538" y="2568575"/>
            <a:ext cx="530225" cy="330200"/>
          </a:xfrm>
          <a:prstGeom prst="rect">
            <a:avLst/>
          </a:prstGeom>
          <a:solidFill>
            <a:schemeClr val="tx2"/>
          </a:solidFill>
          <a:ln w="19050">
            <a:solidFill>
              <a:schemeClr val="tx1"/>
            </a:solidFill>
            <a:miter lim="800000"/>
            <a:headEnd/>
            <a:tailEnd/>
          </a:ln>
        </p:spPr>
        <p:txBody>
          <a:bodyPr wrap="none" anchor="ctr"/>
          <a:lstStyle/>
          <a:p>
            <a:pPr algn="ctr"/>
            <a:r>
              <a:rPr lang="en-US" sz="1600" b="1" dirty="0"/>
              <a:t>B1</a:t>
            </a:r>
          </a:p>
        </p:txBody>
      </p:sp>
      <p:sp>
        <p:nvSpPr>
          <p:cNvPr id="75798" name="Rectangle 21"/>
          <p:cNvSpPr>
            <a:spLocks noChangeArrowheads="1"/>
          </p:cNvSpPr>
          <p:nvPr/>
        </p:nvSpPr>
        <p:spPr bwMode="auto">
          <a:xfrm>
            <a:off x="4067175" y="3230563"/>
            <a:ext cx="530225" cy="330200"/>
          </a:xfrm>
          <a:prstGeom prst="rect">
            <a:avLst/>
          </a:prstGeom>
          <a:solidFill>
            <a:schemeClr val="tx2"/>
          </a:solidFill>
          <a:ln w="19050">
            <a:solidFill>
              <a:schemeClr val="tx1"/>
            </a:solidFill>
            <a:miter lim="800000"/>
            <a:headEnd/>
            <a:tailEnd/>
          </a:ln>
        </p:spPr>
        <p:txBody>
          <a:bodyPr wrap="none" anchor="ctr"/>
          <a:lstStyle/>
          <a:p>
            <a:pPr algn="ctr"/>
            <a:r>
              <a:rPr lang="en-US" sz="1600" b="1" dirty="0"/>
              <a:t>B1</a:t>
            </a:r>
          </a:p>
        </p:txBody>
      </p:sp>
      <p:sp>
        <p:nvSpPr>
          <p:cNvPr id="75799" name="Rectangle 22"/>
          <p:cNvSpPr>
            <a:spLocks noChangeArrowheads="1"/>
          </p:cNvSpPr>
          <p:nvPr/>
        </p:nvSpPr>
        <p:spPr bwMode="auto">
          <a:xfrm>
            <a:off x="365125" y="4354513"/>
            <a:ext cx="527050" cy="330200"/>
          </a:xfrm>
          <a:prstGeom prst="rect">
            <a:avLst/>
          </a:prstGeom>
          <a:solidFill>
            <a:schemeClr val="bg1">
              <a:alpha val="50195"/>
            </a:schemeClr>
          </a:solidFill>
          <a:ln w="19050">
            <a:solidFill>
              <a:srgbClr val="808080"/>
            </a:solidFill>
            <a:miter lim="800000"/>
            <a:headEnd/>
            <a:tailEnd/>
          </a:ln>
        </p:spPr>
        <p:txBody>
          <a:bodyPr wrap="none" anchor="ctr"/>
          <a:lstStyle/>
          <a:p>
            <a:pPr algn="ctr"/>
            <a:r>
              <a:rPr lang="en-US" sz="2800" b="1" baseline="-5000" dirty="0">
                <a:solidFill>
                  <a:srgbClr val="808080"/>
                </a:solidFill>
                <a:sym typeface="Wingdings 3" pitchFamily="18" charset="2"/>
              </a:rPr>
              <a:t></a:t>
            </a:r>
            <a:r>
              <a:rPr lang="en-US" sz="1600" b="1" dirty="0">
                <a:solidFill>
                  <a:srgbClr val="808080"/>
                </a:solidFill>
              </a:rPr>
              <a:t>A</a:t>
            </a:r>
          </a:p>
        </p:txBody>
      </p:sp>
      <p:sp>
        <p:nvSpPr>
          <p:cNvPr id="75800" name="Rectangle 23"/>
          <p:cNvSpPr>
            <a:spLocks noChangeArrowheads="1"/>
          </p:cNvSpPr>
          <p:nvPr/>
        </p:nvSpPr>
        <p:spPr bwMode="auto">
          <a:xfrm>
            <a:off x="365125" y="4684713"/>
            <a:ext cx="527050" cy="330200"/>
          </a:xfrm>
          <a:prstGeom prst="rect">
            <a:avLst/>
          </a:prstGeom>
          <a:solidFill>
            <a:schemeClr val="bg1">
              <a:alpha val="50195"/>
            </a:schemeClr>
          </a:solidFill>
          <a:ln w="19050">
            <a:solidFill>
              <a:srgbClr val="808080"/>
            </a:solidFill>
            <a:miter lim="800000"/>
            <a:headEnd/>
            <a:tailEnd/>
          </a:ln>
        </p:spPr>
        <p:txBody>
          <a:bodyPr wrap="none" anchor="ctr"/>
          <a:lstStyle/>
          <a:p>
            <a:pPr algn="ctr"/>
            <a:r>
              <a:rPr lang="en-US" sz="2800" b="1" baseline="-5000" dirty="0">
                <a:solidFill>
                  <a:srgbClr val="808080"/>
                </a:solidFill>
                <a:sym typeface="Wingdings 3" pitchFamily="18" charset="2"/>
              </a:rPr>
              <a:t></a:t>
            </a:r>
            <a:r>
              <a:rPr lang="en-US" sz="1600" b="1" dirty="0">
                <a:solidFill>
                  <a:srgbClr val="808080"/>
                </a:solidFill>
              </a:rPr>
              <a:t>B</a:t>
            </a:r>
          </a:p>
        </p:txBody>
      </p:sp>
      <p:sp>
        <p:nvSpPr>
          <p:cNvPr id="75801" name="Rectangle 24"/>
          <p:cNvSpPr>
            <a:spLocks noChangeArrowheads="1"/>
          </p:cNvSpPr>
          <p:nvPr/>
        </p:nvSpPr>
        <p:spPr bwMode="auto">
          <a:xfrm>
            <a:off x="365125" y="5014913"/>
            <a:ext cx="527050" cy="330200"/>
          </a:xfrm>
          <a:prstGeom prst="rect">
            <a:avLst/>
          </a:prstGeom>
          <a:solidFill>
            <a:schemeClr val="bg1">
              <a:alpha val="50195"/>
            </a:schemeClr>
          </a:solidFill>
          <a:ln w="19050">
            <a:solidFill>
              <a:srgbClr val="808080"/>
            </a:solidFill>
            <a:miter lim="800000"/>
            <a:headEnd/>
            <a:tailEnd/>
          </a:ln>
        </p:spPr>
        <p:txBody>
          <a:bodyPr wrap="none" anchor="ctr"/>
          <a:lstStyle/>
          <a:p>
            <a:pPr algn="ctr"/>
            <a:r>
              <a:rPr lang="en-US" sz="2800" b="1" baseline="-5000" dirty="0">
                <a:solidFill>
                  <a:srgbClr val="808080"/>
                </a:solidFill>
                <a:sym typeface="Wingdings 3" pitchFamily="18" charset="2"/>
              </a:rPr>
              <a:t></a:t>
            </a:r>
            <a:r>
              <a:rPr lang="en-US" sz="1600" b="1" dirty="0">
                <a:solidFill>
                  <a:srgbClr val="808080"/>
                </a:solidFill>
              </a:rPr>
              <a:t>C</a:t>
            </a:r>
          </a:p>
        </p:txBody>
      </p:sp>
      <p:sp>
        <p:nvSpPr>
          <p:cNvPr id="75802" name="Text Box 25"/>
          <p:cNvSpPr txBox="1">
            <a:spLocks noChangeArrowheads="1"/>
          </p:cNvSpPr>
          <p:nvPr/>
        </p:nvSpPr>
        <p:spPr bwMode="auto">
          <a:xfrm>
            <a:off x="204788" y="5511800"/>
            <a:ext cx="849312" cy="336550"/>
          </a:xfrm>
          <a:prstGeom prst="rect">
            <a:avLst/>
          </a:prstGeom>
          <a:noFill/>
          <a:ln w="12700">
            <a:noFill/>
            <a:miter lim="800000"/>
            <a:headEnd/>
            <a:tailEnd/>
          </a:ln>
        </p:spPr>
        <p:txBody>
          <a:bodyPr wrap="none">
            <a:spAutoFit/>
          </a:bodyPr>
          <a:lstStyle/>
          <a:p>
            <a:pPr algn="ctr"/>
            <a:r>
              <a:rPr lang="en-US" sz="1600" b="1" dirty="0">
                <a:solidFill>
                  <a:srgbClr val="808080"/>
                </a:solidFill>
              </a:rPr>
              <a:t>Snap 1</a:t>
            </a:r>
            <a:endParaRPr lang="en-US" b="1" dirty="0">
              <a:solidFill>
                <a:srgbClr val="808080"/>
              </a:solidFill>
            </a:endParaRPr>
          </a:p>
        </p:txBody>
      </p:sp>
      <p:sp>
        <p:nvSpPr>
          <p:cNvPr id="75803" name="Line 26"/>
          <p:cNvSpPr>
            <a:spLocks noChangeShapeType="1"/>
          </p:cNvSpPr>
          <p:nvPr/>
        </p:nvSpPr>
        <p:spPr bwMode="auto">
          <a:xfrm>
            <a:off x="2774950" y="2413000"/>
            <a:ext cx="1179513" cy="0"/>
          </a:xfrm>
          <a:prstGeom prst="line">
            <a:avLst/>
          </a:prstGeom>
          <a:noFill/>
          <a:ln w="28575">
            <a:solidFill>
              <a:schemeClr val="tx1"/>
            </a:solidFill>
            <a:round/>
            <a:headEnd/>
            <a:tailEnd type="stealth" w="med" len="lg"/>
          </a:ln>
        </p:spPr>
        <p:txBody>
          <a:bodyPr wrap="none" anchor="ctr"/>
          <a:lstStyle/>
          <a:p>
            <a:endParaRPr lang="en-US" dirty="0"/>
          </a:p>
        </p:txBody>
      </p:sp>
      <p:sp>
        <p:nvSpPr>
          <p:cNvPr id="75804" name="Line 27"/>
          <p:cNvSpPr>
            <a:spLocks noChangeShapeType="1"/>
          </p:cNvSpPr>
          <p:nvPr/>
        </p:nvSpPr>
        <p:spPr bwMode="auto">
          <a:xfrm>
            <a:off x="2774950" y="2746375"/>
            <a:ext cx="1089025" cy="611188"/>
          </a:xfrm>
          <a:prstGeom prst="line">
            <a:avLst/>
          </a:prstGeom>
          <a:noFill/>
          <a:ln w="28575">
            <a:solidFill>
              <a:schemeClr val="tx1"/>
            </a:solidFill>
            <a:round/>
            <a:headEnd/>
            <a:tailEnd type="stealth" w="med" len="lg"/>
          </a:ln>
        </p:spPr>
        <p:txBody>
          <a:bodyPr wrap="none" anchor="ctr"/>
          <a:lstStyle/>
          <a:p>
            <a:endParaRPr lang="en-US" dirty="0"/>
          </a:p>
        </p:txBody>
      </p:sp>
      <p:sp>
        <p:nvSpPr>
          <p:cNvPr id="75805" name="Rectangle 28"/>
          <p:cNvSpPr>
            <a:spLocks noChangeArrowheads="1"/>
          </p:cNvSpPr>
          <p:nvPr/>
        </p:nvSpPr>
        <p:spPr bwMode="auto">
          <a:xfrm>
            <a:off x="5254625" y="1397000"/>
            <a:ext cx="3770313" cy="1200150"/>
          </a:xfrm>
          <a:prstGeom prst="rect">
            <a:avLst/>
          </a:prstGeom>
          <a:noFill/>
          <a:ln w="9525">
            <a:noFill/>
            <a:miter lim="800000"/>
            <a:headEnd/>
            <a:tailEnd/>
          </a:ln>
        </p:spPr>
        <p:txBody>
          <a:bodyPr>
            <a:spAutoFit/>
          </a:bodyPr>
          <a:lstStyle/>
          <a:p>
            <a:pPr>
              <a:spcBef>
                <a:spcPct val="20000"/>
              </a:spcBef>
            </a:pPr>
            <a:r>
              <a:rPr lang="en-US" sz="2400" dirty="0"/>
              <a:t>Block C2 is corrupted;</a:t>
            </a:r>
            <a:br>
              <a:rPr lang="en-US" sz="2400" dirty="0"/>
            </a:br>
            <a:r>
              <a:rPr lang="en-US" sz="2400" dirty="0"/>
              <a:t>you want to restore and  reproduce the error</a:t>
            </a:r>
          </a:p>
        </p:txBody>
      </p:sp>
      <p:sp>
        <p:nvSpPr>
          <p:cNvPr id="75806" name="Line 29"/>
          <p:cNvSpPr>
            <a:spLocks noChangeShapeType="1"/>
          </p:cNvSpPr>
          <p:nvPr/>
        </p:nvSpPr>
        <p:spPr bwMode="auto">
          <a:xfrm>
            <a:off x="2774950" y="3060700"/>
            <a:ext cx="1179513" cy="0"/>
          </a:xfrm>
          <a:prstGeom prst="line">
            <a:avLst/>
          </a:prstGeom>
          <a:noFill/>
          <a:ln w="28575">
            <a:solidFill>
              <a:schemeClr val="tx1"/>
            </a:solidFill>
            <a:round/>
            <a:headEnd/>
            <a:tailEnd type="stealth" w="med" len="lg"/>
          </a:ln>
        </p:spPr>
        <p:txBody>
          <a:bodyPr wrap="none" anchor="ctr"/>
          <a:lstStyle/>
          <a:p>
            <a:endParaRPr lang="en-US" dirty="0"/>
          </a:p>
        </p:txBody>
      </p:sp>
      <p:sp>
        <p:nvSpPr>
          <p:cNvPr id="75807" name="Arc 30"/>
          <p:cNvSpPr>
            <a:spLocks/>
          </p:cNvSpPr>
          <p:nvPr/>
        </p:nvSpPr>
        <p:spPr bwMode="auto">
          <a:xfrm>
            <a:off x="1485900" y="3013075"/>
            <a:ext cx="769938" cy="1354138"/>
          </a:xfrm>
          <a:custGeom>
            <a:avLst/>
            <a:gdLst>
              <a:gd name="T0" fmla="*/ 0 w 21536"/>
              <a:gd name="T1" fmla="*/ 2147483647 h 20214"/>
              <a:gd name="T2" fmla="*/ 2147483647 w 21536"/>
              <a:gd name="T3" fmla="*/ 0 h 20214"/>
              <a:gd name="T4" fmla="*/ 2147483647 w 21536"/>
              <a:gd name="T5" fmla="*/ 2147483647 h 20214"/>
              <a:gd name="T6" fmla="*/ 0 60000 65536"/>
              <a:gd name="T7" fmla="*/ 0 60000 65536"/>
              <a:gd name="T8" fmla="*/ 0 60000 65536"/>
              <a:gd name="T9" fmla="*/ 0 w 21536"/>
              <a:gd name="T10" fmla="*/ 0 h 20214"/>
              <a:gd name="T11" fmla="*/ 21536 w 21536"/>
              <a:gd name="T12" fmla="*/ 20214 h 20214"/>
            </a:gdLst>
            <a:ahLst/>
            <a:cxnLst>
              <a:cxn ang="T6">
                <a:pos x="T0" y="T1"/>
              </a:cxn>
              <a:cxn ang="T7">
                <a:pos x="T2" y="T3"/>
              </a:cxn>
              <a:cxn ang="T8">
                <a:pos x="T4" y="T5"/>
              </a:cxn>
            </a:cxnLst>
            <a:rect l="T9" t="T10" r="T11" b="T12"/>
            <a:pathLst>
              <a:path w="21536" h="20214" fill="none" extrusionOk="0">
                <a:moveTo>
                  <a:pt x="-1" y="18557"/>
                </a:moveTo>
                <a:cubicBezTo>
                  <a:pt x="642" y="10192"/>
                  <a:pt x="6071" y="2957"/>
                  <a:pt x="13923" y="0"/>
                </a:cubicBezTo>
              </a:path>
              <a:path w="21536" h="20214" stroke="0" extrusionOk="0">
                <a:moveTo>
                  <a:pt x="-1" y="18557"/>
                </a:moveTo>
                <a:cubicBezTo>
                  <a:pt x="642" y="10192"/>
                  <a:pt x="6071" y="2957"/>
                  <a:pt x="13923" y="0"/>
                </a:cubicBezTo>
                <a:lnTo>
                  <a:pt x="21536" y="20214"/>
                </a:lnTo>
                <a:close/>
              </a:path>
            </a:pathLst>
          </a:custGeom>
          <a:noFill/>
          <a:ln w="57150">
            <a:solidFill>
              <a:schemeClr val="hlink"/>
            </a:solidFill>
            <a:round/>
            <a:headEnd/>
            <a:tailEnd type="triangle" w="med" len="med"/>
          </a:ln>
        </p:spPr>
        <p:txBody>
          <a:bodyPr wrap="none" anchor="ctr"/>
          <a:lstStyle/>
          <a:p>
            <a:pPr algn="ctr"/>
            <a:endParaRPr lang="en-US" dirty="0"/>
          </a:p>
        </p:txBody>
      </p:sp>
      <p:sp>
        <p:nvSpPr>
          <p:cNvPr id="66593" name="Rectangle 31"/>
          <p:cNvSpPr>
            <a:spLocks noChangeArrowheads="1"/>
          </p:cNvSpPr>
          <p:nvPr/>
        </p:nvSpPr>
        <p:spPr bwMode="auto">
          <a:xfrm>
            <a:off x="5168900" y="2573338"/>
            <a:ext cx="3975100" cy="457200"/>
          </a:xfrm>
          <a:prstGeom prst="rect">
            <a:avLst/>
          </a:prstGeom>
          <a:noFill/>
          <a:ln w="9525">
            <a:noFill/>
            <a:miter lim="800000"/>
            <a:headEnd/>
            <a:tailEnd/>
          </a:ln>
        </p:spPr>
        <p:txBody>
          <a:bodyPr>
            <a:spAutoFit/>
          </a:bodyPr>
          <a:lstStyle/>
          <a:p>
            <a:pPr marL="298450" indent="-298450" fontAlgn="auto">
              <a:spcBef>
                <a:spcPct val="20000"/>
              </a:spcBef>
              <a:spcAft>
                <a:spcPts val="0"/>
              </a:spcAft>
              <a:buClr>
                <a:schemeClr val="accent6"/>
              </a:buClr>
              <a:buFont typeface="Wingdings 2" pitchFamily="18" charset="2"/>
              <a:buChar char="¡"/>
              <a:defRPr/>
            </a:pPr>
            <a:r>
              <a:rPr lang="en-US" sz="2400" dirty="0">
                <a:latin typeface="+mn-lt"/>
              </a:rPr>
              <a:t>Restore from snap 2</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dirty="0" smtClean="0"/>
              <a:t>Using FlexClone to Restore and Test (cont.)</a:t>
            </a:r>
          </a:p>
        </p:txBody>
      </p:sp>
      <p:sp>
        <p:nvSpPr>
          <p:cNvPr id="2" name="Rectangle 3"/>
          <p:cNvSpPr>
            <a:spLocks noChangeArrowheads="1"/>
          </p:cNvSpPr>
          <p:nvPr/>
        </p:nvSpPr>
        <p:spPr bwMode="auto">
          <a:xfrm>
            <a:off x="2143125" y="5014913"/>
            <a:ext cx="527050" cy="330200"/>
          </a:xfrm>
          <a:prstGeom prst="rect">
            <a:avLst/>
          </a:prstGeom>
          <a:solidFill>
            <a:schemeClr val="folHlink"/>
          </a:solidFill>
          <a:ln w="19050">
            <a:solidFill>
              <a:srgbClr val="808080"/>
            </a:solidFill>
            <a:miter lim="800000"/>
            <a:headEnd/>
            <a:tailEnd/>
          </a:ln>
        </p:spPr>
        <p:txBody>
          <a:bodyPr wrap="none" anchor="ctr"/>
          <a:lstStyle/>
          <a:p>
            <a:pPr algn="ctr"/>
            <a:r>
              <a:rPr lang="en-US" sz="2800" b="1" baseline="-5000" dirty="0">
                <a:solidFill>
                  <a:srgbClr val="808080"/>
                </a:solidFill>
                <a:sym typeface="Wingdings 3" pitchFamily="18" charset="2"/>
              </a:rPr>
              <a:t></a:t>
            </a:r>
            <a:r>
              <a:rPr lang="en-US" sz="1600" b="1" dirty="0">
                <a:solidFill>
                  <a:srgbClr val="808080"/>
                </a:solidFill>
              </a:rPr>
              <a:t>C2</a:t>
            </a:r>
          </a:p>
        </p:txBody>
      </p:sp>
      <p:sp>
        <p:nvSpPr>
          <p:cNvPr id="76805" name="Rectangle 4"/>
          <p:cNvSpPr>
            <a:spLocks noChangeArrowheads="1"/>
          </p:cNvSpPr>
          <p:nvPr/>
        </p:nvSpPr>
        <p:spPr bwMode="auto">
          <a:xfrm>
            <a:off x="2143125" y="4354513"/>
            <a:ext cx="527050" cy="330200"/>
          </a:xfrm>
          <a:prstGeom prst="rect">
            <a:avLst/>
          </a:prstGeom>
          <a:solidFill>
            <a:schemeClr val="bg1"/>
          </a:solidFill>
          <a:ln w="19050">
            <a:solidFill>
              <a:srgbClr val="808080"/>
            </a:solidFill>
            <a:miter lim="800000"/>
            <a:headEnd/>
            <a:tailEnd/>
          </a:ln>
        </p:spPr>
        <p:txBody>
          <a:bodyPr wrap="none" anchor="ctr"/>
          <a:lstStyle/>
          <a:p>
            <a:pPr algn="ctr"/>
            <a:r>
              <a:rPr lang="en-US" sz="2800" b="1" baseline="-5000" dirty="0">
                <a:solidFill>
                  <a:srgbClr val="808080"/>
                </a:solidFill>
                <a:sym typeface="Wingdings 3" pitchFamily="18" charset="2"/>
              </a:rPr>
              <a:t></a:t>
            </a:r>
            <a:r>
              <a:rPr lang="en-US" sz="1600" b="1" dirty="0">
                <a:solidFill>
                  <a:srgbClr val="808080"/>
                </a:solidFill>
              </a:rPr>
              <a:t>A</a:t>
            </a:r>
          </a:p>
        </p:txBody>
      </p:sp>
      <p:sp>
        <p:nvSpPr>
          <p:cNvPr id="76806" name="Rectangle 5"/>
          <p:cNvSpPr>
            <a:spLocks noChangeArrowheads="1"/>
          </p:cNvSpPr>
          <p:nvPr/>
        </p:nvSpPr>
        <p:spPr bwMode="auto">
          <a:xfrm>
            <a:off x="2143125" y="4684713"/>
            <a:ext cx="527050" cy="330200"/>
          </a:xfrm>
          <a:prstGeom prst="rect">
            <a:avLst/>
          </a:prstGeom>
          <a:solidFill>
            <a:schemeClr val="tx2"/>
          </a:solidFill>
          <a:ln w="19050" algn="ctr">
            <a:solidFill>
              <a:srgbClr val="808080"/>
            </a:solidFill>
            <a:miter lim="800000"/>
            <a:headEnd/>
            <a:tailEnd/>
          </a:ln>
        </p:spPr>
        <p:txBody>
          <a:bodyPr wrap="none" anchor="ctr"/>
          <a:lstStyle/>
          <a:p>
            <a:pPr algn="ctr"/>
            <a:r>
              <a:rPr lang="en-US" sz="1600" b="1" dirty="0">
                <a:solidFill>
                  <a:srgbClr val="808080"/>
                </a:solidFill>
                <a:sym typeface="Wingdings 3" pitchFamily="18" charset="2"/>
              </a:rPr>
              <a:t></a:t>
            </a:r>
            <a:r>
              <a:rPr lang="en-US" sz="1600" b="1" dirty="0">
                <a:solidFill>
                  <a:srgbClr val="808080"/>
                </a:solidFill>
              </a:rPr>
              <a:t>B1</a:t>
            </a:r>
          </a:p>
        </p:txBody>
      </p:sp>
      <p:sp>
        <p:nvSpPr>
          <p:cNvPr id="76807" name="Text Box 6"/>
          <p:cNvSpPr txBox="1">
            <a:spLocks noChangeArrowheads="1"/>
          </p:cNvSpPr>
          <p:nvPr/>
        </p:nvSpPr>
        <p:spPr bwMode="auto">
          <a:xfrm>
            <a:off x="1982788" y="5511800"/>
            <a:ext cx="849312" cy="336550"/>
          </a:xfrm>
          <a:prstGeom prst="rect">
            <a:avLst/>
          </a:prstGeom>
          <a:noFill/>
          <a:ln w="12700">
            <a:noFill/>
            <a:miter lim="800000"/>
            <a:headEnd/>
            <a:tailEnd/>
          </a:ln>
        </p:spPr>
        <p:txBody>
          <a:bodyPr wrap="none">
            <a:spAutoFit/>
          </a:bodyPr>
          <a:lstStyle/>
          <a:p>
            <a:pPr algn="ctr"/>
            <a:r>
              <a:rPr lang="en-US" sz="1600" b="1" dirty="0">
                <a:solidFill>
                  <a:srgbClr val="808080"/>
                </a:solidFill>
              </a:rPr>
              <a:t>Snap 3</a:t>
            </a:r>
            <a:endParaRPr lang="en-US" b="1" dirty="0">
              <a:solidFill>
                <a:srgbClr val="808080"/>
              </a:solidFill>
            </a:endParaRPr>
          </a:p>
        </p:txBody>
      </p:sp>
      <p:sp>
        <p:nvSpPr>
          <p:cNvPr id="76808" name="Rectangle 7"/>
          <p:cNvSpPr>
            <a:spLocks noChangeArrowheads="1"/>
          </p:cNvSpPr>
          <p:nvPr/>
        </p:nvSpPr>
        <p:spPr bwMode="auto">
          <a:xfrm>
            <a:off x="1246188" y="4354513"/>
            <a:ext cx="527050" cy="330200"/>
          </a:xfrm>
          <a:prstGeom prst="rect">
            <a:avLst/>
          </a:prstGeom>
          <a:solidFill>
            <a:schemeClr val="bg1"/>
          </a:solidFill>
          <a:ln w="19050" algn="ctr">
            <a:solidFill>
              <a:schemeClr val="tx1"/>
            </a:solidFill>
            <a:miter lim="800000"/>
            <a:headEnd/>
            <a:tailEnd/>
          </a:ln>
        </p:spPr>
        <p:txBody>
          <a:bodyPr wrap="none" anchor="ctr"/>
          <a:lstStyle/>
          <a:p>
            <a:pPr algn="ctr"/>
            <a:r>
              <a:rPr lang="en-US" sz="1600" b="1" dirty="0">
                <a:sym typeface="Wingdings 3" pitchFamily="18" charset="2"/>
              </a:rPr>
              <a:t></a:t>
            </a:r>
            <a:r>
              <a:rPr lang="en-US" sz="1600" b="1" dirty="0"/>
              <a:t>A</a:t>
            </a:r>
          </a:p>
        </p:txBody>
      </p:sp>
      <p:sp>
        <p:nvSpPr>
          <p:cNvPr id="76809" name="Rectangle 8"/>
          <p:cNvSpPr>
            <a:spLocks noChangeArrowheads="1"/>
          </p:cNvSpPr>
          <p:nvPr/>
        </p:nvSpPr>
        <p:spPr bwMode="auto">
          <a:xfrm>
            <a:off x="1246188" y="4684713"/>
            <a:ext cx="527050" cy="330200"/>
          </a:xfrm>
          <a:prstGeom prst="rect">
            <a:avLst/>
          </a:prstGeom>
          <a:solidFill>
            <a:schemeClr val="tx2"/>
          </a:solidFill>
          <a:ln w="19050" algn="ctr">
            <a:solidFill>
              <a:schemeClr val="tx1"/>
            </a:solidFill>
            <a:miter lim="800000"/>
            <a:headEnd/>
            <a:tailEnd/>
          </a:ln>
        </p:spPr>
        <p:txBody>
          <a:bodyPr wrap="none" anchor="ctr"/>
          <a:lstStyle/>
          <a:p>
            <a:pPr algn="ctr"/>
            <a:r>
              <a:rPr lang="en-US" sz="1600" b="1" dirty="0">
                <a:sym typeface="Wingdings 3" pitchFamily="18" charset="2"/>
              </a:rPr>
              <a:t></a:t>
            </a:r>
            <a:r>
              <a:rPr lang="en-US" sz="1600" b="1" dirty="0"/>
              <a:t>B1</a:t>
            </a:r>
          </a:p>
        </p:txBody>
      </p:sp>
      <p:sp>
        <p:nvSpPr>
          <p:cNvPr id="76810" name="Rectangle 9"/>
          <p:cNvSpPr>
            <a:spLocks noChangeArrowheads="1"/>
          </p:cNvSpPr>
          <p:nvPr/>
        </p:nvSpPr>
        <p:spPr bwMode="auto">
          <a:xfrm>
            <a:off x="1246188" y="5014913"/>
            <a:ext cx="527050" cy="330200"/>
          </a:xfrm>
          <a:prstGeom prst="rect">
            <a:avLst/>
          </a:prstGeom>
          <a:solidFill>
            <a:schemeClr val="bg1"/>
          </a:solidFill>
          <a:ln w="19050" algn="ctr">
            <a:solidFill>
              <a:schemeClr val="tx1"/>
            </a:solidFill>
            <a:miter lim="800000"/>
            <a:headEnd/>
            <a:tailEnd/>
          </a:ln>
        </p:spPr>
        <p:txBody>
          <a:bodyPr wrap="none" anchor="ctr"/>
          <a:lstStyle/>
          <a:p>
            <a:pPr algn="ctr"/>
            <a:r>
              <a:rPr lang="en-US" sz="1600" b="1" dirty="0">
                <a:sym typeface="Wingdings 3" pitchFamily="18" charset="2"/>
              </a:rPr>
              <a:t></a:t>
            </a:r>
            <a:r>
              <a:rPr lang="en-US" sz="1600" b="1" dirty="0"/>
              <a:t>C</a:t>
            </a:r>
          </a:p>
        </p:txBody>
      </p:sp>
      <p:sp>
        <p:nvSpPr>
          <p:cNvPr id="76811" name="Text Box 10"/>
          <p:cNvSpPr txBox="1">
            <a:spLocks noChangeArrowheads="1"/>
          </p:cNvSpPr>
          <p:nvPr/>
        </p:nvSpPr>
        <p:spPr bwMode="auto">
          <a:xfrm>
            <a:off x="1085850" y="5511800"/>
            <a:ext cx="849313" cy="336550"/>
          </a:xfrm>
          <a:prstGeom prst="rect">
            <a:avLst/>
          </a:prstGeom>
          <a:noFill/>
          <a:ln w="12700">
            <a:noFill/>
            <a:miter lim="800000"/>
            <a:headEnd/>
            <a:tailEnd/>
          </a:ln>
        </p:spPr>
        <p:txBody>
          <a:bodyPr wrap="none">
            <a:spAutoFit/>
          </a:bodyPr>
          <a:lstStyle/>
          <a:p>
            <a:pPr algn="ctr"/>
            <a:r>
              <a:rPr lang="en-US" sz="1600" b="1" dirty="0"/>
              <a:t>Snap 2</a:t>
            </a:r>
            <a:endParaRPr lang="en-US" b="1" dirty="0"/>
          </a:p>
        </p:txBody>
      </p:sp>
      <p:sp>
        <p:nvSpPr>
          <p:cNvPr id="76812" name="Text Box 11"/>
          <p:cNvSpPr txBox="1">
            <a:spLocks noChangeArrowheads="1"/>
          </p:cNvSpPr>
          <p:nvPr/>
        </p:nvSpPr>
        <p:spPr bwMode="auto">
          <a:xfrm>
            <a:off x="3608388" y="1349375"/>
            <a:ext cx="1416050" cy="641350"/>
          </a:xfrm>
          <a:prstGeom prst="rect">
            <a:avLst/>
          </a:prstGeom>
          <a:noFill/>
          <a:ln w="12700">
            <a:noFill/>
            <a:miter lim="800000"/>
            <a:headEnd/>
            <a:tailEnd/>
          </a:ln>
        </p:spPr>
        <p:txBody>
          <a:bodyPr wrap="none">
            <a:spAutoFit/>
          </a:bodyPr>
          <a:lstStyle/>
          <a:p>
            <a:pPr algn="ctr"/>
            <a:r>
              <a:rPr lang="en-US" b="1" dirty="0"/>
              <a:t>Blocks </a:t>
            </a:r>
            <a:br>
              <a:rPr lang="en-US" b="1" dirty="0"/>
            </a:br>
            <a:r>
              <a:rPr lang="en-US" b="1" dirty="0"/>
              <a:t>on the Disk</a:t>
            </a:r>
          </a:p>
        </p:txBody>
      </p:sp>
      <p:sp>
        <p:nvSpPr>
          <p:cNvPr id="76813" name="AutoShape 12"/>
          <p:cNvSpPr>
            <a:spLocks noChangeArrowheads="1"/>
          </p:cNvSpPr>
          <p:nvPr/>
        </p:nvSpPr>
        <p:spPr bwMode="auto">
          <a:xfrm>
            <a:off x="4030663" y="2005013"/>
            <a:ext cx="606425" cy="3724275"/>
          </a:xfrm>
          <a:prstGeom prst="can">
            <a:avLst>
              <a:gd name="adj" fmla="val 17287"/>
            </a:avLst>
          </a:prstGeom>
          <a:solidFill>
            <a:schemeClr val="bg2"/>
          </a:solidFill>
          <a:ln w="12700">
            <a:solidFill>
              <a:schemeClr val="tx1"/>
            </a:solidFill>
            <a:round/>
            <a:headEnd/>
            <a:tailEnd/>
          </a:ln>
        </p:spPr>
        <p:txBody>
          <a:bodyPr wrap="none" anchor="ctr"/>
          <a:lstStyle/>
          <a:p>
            <a:pPr algn="ctr"/>
            <a:endParaRPr lang="en-US" dirty="0"/>
          </a:p>
        </p:txBody>
      </p:sp>
      <p:sp>
        <p:nvSpPr>
          <p:cNvPr id="76814" name="Rectangle 13"/>
          <p:cNvSpPr>
            <a:spLocks noChangeArrowheads="1"/>
          </p:cNvSpPr>
          <p:nvPr/>
        </p:nvSpPr>
        <p:spPr bwMode="auto">
          <a:xfrm>
            <a:off x="2141538" y="2238375"/>
            <a:ext cx="530225" cy="330200"/>
          </a:xfrm>
          <a:prstGeom prst="rect">
            <a:avLst/>
          </a:prstGeom>
          <a:solidFill>
            <a:schemeClr val="bg1"/>
          </a:solidFill>
          <a:ln w="19050">
            <a:solidFill>
              <a:schemeClr val="tx1"/>
            </a:solidFill>
            <a:miter lim="800000"/>
            <a:headEnd/>
            <a:tailEnd/>
          </a:ln>
        </p:spPr>
        <p:txBody>
          <a:bodyPr wrap="none" anchor="ctr"/>
          <a:lstStyle/>
          <a:p>
            <a:pPr algn="ctr"/>
            <a:r>
              <a:rPr lang="en-US" sz="1600" b="1" dirty="0"/>
              <a:t>A</a:t>
            </a:r>
          </a:p>
        </p:txBody>
      </p:sp>
      <p:sp>
        <p:nvSpPr>
          <p:cNvPr id="76815" name="Rectangle 14"/>
          <p:cNvSpPr>
            <a:spLocks noChangeArrowheads="1"/>
          </p:cNvSpPr>
          <p:nvPr/>
        </p:nvSpPr>
        <p:spPr bwMode="auto">
          <a:xfrm>
            <a:off x="2141538" y="2568575"/>
            <a:ext cx="530225" cy="330200"/>
          </a:xfrm>
          <a:prstGeom prst="rect">
            <a:avLst/>
          </a:prstGeom>
          <a:solidFill>
            <a:schemeClr val="bg1"/>
          </a:solidFill>
          <a:ln w="19050">
            <a:solidFill>
              <a:schemeClr val="tx1"/>
            </a:solidFill>
            <a:miter lim="800000"/>
            <a:headEnd/>
            <a:tailEnd/>
          </a:ln>
        </p:spPr>
        <p:txBody>
          <a:bodyPr wrap="none" anchor="ctr"/>
          <a:lstStyle/>
          <a:p>
            <a:pPr algn="ctr"/>
            <a:r>
              <a:rPr lang="en-US" sz="1600" b="1" dirty="0"/>
              <a:t>B</a:t>
            </a:r>
          </a:p>
        </p:txBody>
      </p:sp>
      <p:sp>
        <p:nvSpPr>
          <p:cNvPr id="76816" name="Rectangle 15"/>
          <p:cNvSpPr>
            <a:spLocks noChangeArrowheads="1"/>
          </p:cNvSpPr>
          <p:nvPr/>
        </p:nvSpPr>
        <p:spPr bwMode="auto">
          <a:xfrm>
            <a:off x="2141538" y="2898775"/>
            <a:ext cx="530225" cy="330200"/>
          </a:xfrm>
          <a:prstGeom prst="rect">
            <a:avLst/>
          </a:prstGeom>
          <a:solidFill>
            <a:schemeClr val="bg1"/>
          </a:solidFill>
          <a:ln w="19050">
            <a:solidFill>
              <a:schemeClr val="tx1"/>
            </a:solidFill>
            <a:miter lim="800000"/>
            <a:headEnd/>
            <a:tailEnd/>
          </a:ln>
        </p:spPr>
        <p:txBody>
          <a:bodyPr wrap="none" anchor="ctr"/>
          <a:lstStyle/>
          <a:p>
            <a:pPr algn="ctr"/>
            <a:r>
              <a:rPr lang="en-US" sz="1600" b="1" dirty="0"/>
              <a:t>C</a:t>
            </a:r>
          </a:p>
        </p:txBody>
      </p:sp>
      <p:sp>
        <p:nvSpPr>
          <p:cNvPr id="76817" name="Rectangle 16"/>
          <p:cNvSpPr>
            <a:spLocks noChangeArrowheads="1"/>
          </p:cNvSpPr>
          <p:nvPr/>
        </p:nvSpPr>
        <p:spPr bwMode="auto">
          <a:xfrm>
            <a:off x="4067175" y="2238375"/>
            <a:ext cx="530225" cy="330200"/>
          </a:xfrm>
          <a:prstGeom prst="rect">
            <a:avLst/>
          </a:prstGeom>
          <a:solidFill>
            <a:schemeClr val="bg1"/>
          </a:solidFill>
          <a:ln w="19050">
            <a:solidFill>
              <a:schemeClr val="tx1"/>
            </a:solidFill>
            <a:miter lim="800000"/>
            <a:headEnd/>
            <a:tailEnd/>
          </a:ln>
        </p:spPr>
        <p:txBody>
          <a:bodyPr wrap="none" anchor="ctr"/>
          <a:lstStyle/>
          <a:p>
            <a:pPr algn="ctr"/>
            <a:r>
              <a:rPr lang="en-US" sz="1600" b="1" dirty="0"/>
              <a:t>A</a:t>
            </a:r>
          </a:p>
        </p:txBody>
      </p:sp>
      <p:sp>
        <p:nvSpPr>
          <p:cNvPr id="76818" name="Rectangle 17"/>
          <p:cNvSpPr>
            <a:spLocks noChangeArrowheads="1"/>
          </p:cNvSpPr>
          <p:nvPr/>
        </p:nvSpPr>
        <p:spPr bwMode="auto">
          <a:xfrm>
            <a:off x="4067175" y="2568575"/>
            <a:ext cx="530225" cy="330200"/>
          </a:xfrm>
          <a:prstGeom prst="rect">
            <a:avLst/>
          </a:prstGeom>
          <a:solidFill>
            <a:schemeClr val="bg1"/>
          </a:solidFill>
          <a:ln w="19050">
            <a:solidFill>
              <a:schemeClr val="tx1"/>
            </a:solidFill>
            <a:miter lim="800000"/>
            <a:headEnd/>
            <a:tailEnd/>
          </a:ln>
        </p:spPr>
        <p:txBody>
          <a:bodyPr wrap="none" anchor="ctr"/>
          <a:lstStyle/>
          <a:p>
            <a:pPr algn="ctr"/>
            <a:r>
              <a:rPr lang="en-US" sz="1600" b="1" dirty="0"/>
              <a:t>B</a:t>
            </a:r>
          </a:p>
        </p:txBody>
      </p:sp>
      <p:sp>
        <p:nvSpPr>
          <p:cNvPr id="76819" name="Rectangle 18"/>
          <p:cNvSpPr>
            <a:spLocks noChangeArrowheads="1"/>
          </p:cNvSpPr>
          <p:nvPr/>
        </p:nvSpPr>
        <p:spPr bwMode="auto">
          <a:xfrm>
            <a:off x="4067175" y="2898775"/>
            <a:ext cx="530225" cy="330200"/>
          </a:xfrm>
          <a:prstGeom prst="rect">
            <a:avLst/>
          </a:prstGeom>
          <a:solidFill>
            <a:schemeClr val="bg1"/>
          </a:solidFill>
          <a:ln w="19050">
            <a:solidFill>
              <a:schemeClr val="tx1"/>
            </a:solidFill>
            <a:miter lim="800000"/>
            <a:headEnd/>
            <a:tailEnd/>
          </a:ln>
        </p:spPr>
        <p:txBody>
          <a:bodyPr wrap="none" anchor="ctr"/>
          <a:lstStyle/>
          <a:p>
            <a:pPr algn="ctr"/>
            <a:r>
              <a:rPr lang="en-US" sz="1600" b="1" dirty="0"/>
              <a:t>C</a:t>
            </a:r>
          </a:p>
        </p:txBody>
      </p:sp>
      <p:sp>
        <p:nvSpPr>
          <p:cNvPr id="76820" name="Rectangle 19"/>
          <p:cNvSpPr>
            <a:spLocks noChangeArrowheads="1"/>
          </p:cNvSpPr>
          <p:nvPr/>
        </p:nvSpPr>
        <p:spPr bwMode="auto">
          <a:xfrm>
            <a:off x="2141538" y="2568575"/>
            <a:ext cx="530225" cy="330200"/>
          </a:xfrm>
          <a:prstGeom prst="rect">
            <a:avLst/>
          </a:prstGeom>
          <a:solidFill>
            <a:schemeClr val="tx2"/>
          </a:solidFill>
          <a:ln w="19050">
            <a:solidFill>
              <a:schemeClr val="tx1"/>
            </a:solidFill>
            <a:miter lim="800000"/>
            <a:headEnd/>
            <a:tailEnd/>
          </a:ln>
        </p:spPr>
        <p:txBody>
          <a:bodyPr wrap="none" anchor="ctr"/>
          <a:lstStyle/>
          <a:p>
            <a:pPr algn="ctr"/>
            <a:r>
              <a:rPr lang="en-US" sz="1600" b="1" dirty="0"/>
              <a:t>B1</a:t>
            </a:r>
          </a:p>
        </p:txBody>
      </p:sp>
      <p:sp>
        <p:nvSpPr>
          <p:cNvPr id="76821" name="Rectangle 20"/>
          <p:cNvSpPr>
            <a:spLocks noChangeArrowheads="1"/>
          </p:cNvSpPr>
          <p:nvPr/>
        </p:nvSpPr>
        <p:spPr bwMode="auto">
          <a:xfrm>
            <a:off x="4067175" y="3230563"/>
            <a:ext cx="530225" cy="330200"/>
          </a:xfrm>
          <a:prstGeom prst="rect">
            <a:avLst/>
          </a:prstGeom>
          <a:solidFill>
            <a:schemeClr val="tx2"/>
          </a:solidFill>
          <a:ln w="19050">
            <a:solidFill>
              <a:schemeClr val="tx1"/>
            </a:solidFill>
            <a:miter lim="800000"/>
            <a:headEnd/>
            <a:tailEnd/>
          </a:ln>
        </p:spPr>
        <p:txBody>
          <a:bodyPr wrap="none" anchor="ctr"/>
          <a:lstStyle/>
          <a:p>
            <a:pPr algn="ctr"/>
            <a:r>
              <a:rPr lang="en-US" sz="1600" b="1" dirty="0"/>
              <a:t>B1</a:t>
            </a:r>
          </a:p>
        </p:txBody>
      </p:sp>
      <p:sp>
        <p:nvSpPr>
          <p:cNvPr id="76822" name="Rectangle 21"/>
          <p:cNvSpPr>
            <a:spLocks noChangeArrowheads="1"/>
          </p:cNvSpPr>
          <p:nvPr/>
        </p:nvSpPr>
        <p:spPr bwMode="auto">
          <a:xfrm>
            <a:off x="365125" y="4354513"/>
            <a:ext cx="527050" cy="330200"/>
          </a:xfrm>
          <a:prstGeom prst="rect">
            <a:avLst/>
          </a:prstGeom>
          <a:solidFill>
            <a:schemeClr val="bg1"/>
          </a:solidFill>
          <a:ln w="19050" algn="ctr">
            <a:solidFill>
              <a:schemeClr val="tx1"/>
            </a:solidFill>
            <a:miter lim="800000"/>
            <a:headEnd/>
            <a:tailEnd/>
          </a:ln>
        </p:spPr>
        <p:txBody>
          <a:bodyPr wrap="none" anchor="ctr"/>
          <a:lstStyle/>
          <a:p>
            <a:pPr algn="ctr"/>
            <a:r>
              <a:rPr lang="en-US" sz="1600" b="1" dirty="0">
                <a:sym typeface="Wingdings 3" pitchFamily="18" charset="2"/>
              </a:rPr>
              <a:t></a:t>
            </a:r>
            <a:r>
              <a:rPr lang="en-US" sz="1600" b="1" dirty="0"/>
              <a:t>A</a:t>
            </a:r>
          </a:p>
        </p:txBody>
      </p:sp>
      <p:sp>
        <p:nvSpPr>
          <p:cNvPr id="76823" name="Rectangle 22"/>
          <p:cNvSpPr>
            <a:spLocks noChangeArrowheads="1"/>
          </p:cNvSpPr>
          <p:nvPr/>
        </p:nvSpPr>
        <p:spPr bwMode="auto">
          <a:xfrm>
            <a:off x="365125" y="4684713"/>
            <a:ext cx="527050" cy="330200"/>
          </a:xfrm>
          <a:prstGeom prst="rect">
            <a:avLst/>
          </a:prstGeom>
          <a:solidFill>
            <a:schemeClr val="bg1"/>
          </a:solidFill>
          <a:ln w="19050" algn="ctr">
            <a:solidFill>
              <a:schemeClr val="tx1"/>
            </a:solidFill>
            <a:miter lim="800000"/>
            <a:headEnd/>
            <a:tailEnd/>
          </a:ln>
        </p:spPr>
        <p:txBody>
          <a:bodyPr wrap="none" anchor="ctr"/>
          <a:lstStyle/>
          <a:p>
            <a:pPr algn="ctr"/>
            <a:r>
              <a:rPr lang="en-US" sz="1600" b="1" dirty="0">
                <a:sym typeface="Wingdings 3" pitchFamily="18" charset="2"/>
              </a:rPr>
              <a:t></a:t>
            </a:r>
            <a:r>
              <a:rPr lang="en-US" sz="1600" b="1" dirty="0"/>
              <a:t>B</a:t>
            </a:r>
          </a:p>
        </p:txBody>
      </p:sp>
      <p:sp>
        <p:nvSpPr>
          <p:cNvPr id="76824" name="Rectangle 23"/>
          <p:cNvSpPr>
            <a:spLocks noChangeArrowheads="1"/>
          </p:cNvSpPr>
          <p:nvPr/>
        </p:nvSpPr>
        <p:spPr bwMode="auto">
          <a:xfrm>
            <a:off x="365125" y="5014913"/>
            <a:ext cx="527050" cy="330200"/>
          </a:xfrm>
          <a:prstGeom prst="rect">
            <a:avLst/>
          </a:prstGeom>
          <a:solidFill>
            <a:schemeClr val="bg1"/>
          </a:solidFill>
          <a:ln w="19050" algn="ctr">
            <a:solidFill>
              <a:schemeClr val="tx1"/>
            </a:solidFill>
            <a:miter lim="800000"/>
            <a:headEnd/>
            <a:tailEnd/>
          </a:ln>
        </p:spPr>
        <p:txBody>
          <a:bodyPr wrap="none" anchor="ctr"/>
          <a:lstStyle/>
          <a:p>
            <a:pPr algn="ctr"/>
            <a:r>
              <a:rPr lang="en-US" sz="1600" b="1" dirty="0">
                <a:sym typeface="Wingdings 3" pitchFamily="18" charset="2"/>
              </a:rPr>
              <a:t></a:t>
            </a:r>
            <a:r>
              <a:rPr lang="en-US" sz="1600" b="1" dirty="0"/>
              <a:t>C</a:t>
            </a:r>
          </a:p>
        </p:txBody>
      </p:sp>
      <p:sp>
        <p:nvSpPr>
          <p:cNvPr id="76825" name="Text Box 24"/>
          <p:cNvSpPr txBox="1">
            <a:spLocks noChangeArrowheads="1"/>
          </p:cNvSpPr>
          <p:nvPr/>
        </p:nvSpPr>
        <p:spPr bwMode="auto">
          <a:xfrm>
            <a:off x="204788" y="5511800"/>
            <a:ext cx="849312" cy="336550"/>
          </a:xfrm>
          <a:prstGeom prst="rect">
            <a:avLst/>
          </a:prstGeom>
          <a:noFill/>
          <a:ln w="12700">
            <a:noFill/>
            <a:miter lim="800000"/>
            <a:headEnd/>
            <a:tailEnd/>
          </a:ln>
        </p:spPr>
        <p:txBody>
          <a:bodyPr wrap="none">
            <a:spAutoFit/>
          </a:bodyPr>
          <a:lstStyle/>
          <a:p>
            <a:pPr algn="ctr"/>
            <a:r>
              <a:rPr lang="en-US" sz="1600" b="1" dirty="0"/>
              <a:t>Snap 1</a:t>
            </a:r>
            <a:endParaRPr lang="en-US" b="1" dirty="0"/>
          </a:p>
        </p:txBody>
      </p:sp>
      <p:sp>
        <p:nvSpPr>
          <p:cNvPr id="76826" name="Rectangle 25"/>
          <p:cNvSpPr>
            <a:spLocks noChangeArrowheads="1"/>
          </p:cNvSpPr>
          <p:nvPr/>
        </p:nvSpPr>
        <p:spPr bwMode="auto">
          <a:xfrm>
            <a:off x="5254625" y="1397000"/>
            <a:ext cx="3770313" cy="1200150"/>
          </a:xfrm>
          <a:prstGeom prst="rect">
            <a:avLst/>
          </a:prstGeom>
          <a:noFill/>
          <a:ln w="9525">
            <a:noFill/>
            <a:miter lim="800000"/>
            <a:headEnd/>
            <a:tailEnd/>
          </a:ln>
        </p:spPr>
        <p:txBody>
          <a:bodyPr>
            <a:spAutoFit/>
          </a:bodyPr>
          <a:lstStyle/>
          <a:p>
            <a:pPr>
              <a:spcBef>
                <a:spcPct val="20000"/>
              </a:spcBef>
            </a:pPr>
            <a:r>
              <a:rPr lang="en-US" sz="2400" dirty="0"/>
              <a:t>Block C2 is corrupted;</a:t>
            </a:r>
            <a:br>
              <a:rPr lang="en-US" sz="2400" dirty="0"/>
            </a:br>
            <a:r>
              <a:rPr lang="en-US" sz="2400" dirty="0"/>
              <a:t>you want to restore and  reproduce the error</a:t>
            </a:r>
          </a:p>
        </p:txBody>
      </p:sp>
      <p:sp>
        <p:nvSpPr>
          <p:cNvPr id="76827" name="Text Box 26"/>
          <p:cNvSpPr txBox="1">
            <a:spLocks noChangeArrowheads="1"/>
          </p:cNvSpPr>
          <p:nvPr/>
        </p:nvSpPr>
        <p:spPr bwMode="auto">
          <a:xfrm>
            <a:off x="560388" y="1349375"/>
            <a:ext cx="958850" cy="641350"/>
          </a:xfrm>
          <a:prstGeom prst="rect">
            <a:avLst/>
          </a:prstGeom>
          <a:noFill/>
          <a:ln w="12700">
            <a:noFill/>
            <a:miter lim="800000"/>
            <a:headEnd/>
            <a:tailEnd/>
          </a:ln>
        </p:spPr>
        <p:txBody>
          <a:bodyPr wrap="none">
            <a:spAutoFit/>
          </a:bodyPr>
          <a:lstStyle/>
          <a:p>
            <a:pPr algn="ctr"/>
            <a:r>
              <a:rPr lang="en-US" b="1" dirty="0"/>
              <a:t>Cloned</a:t>
            </a:r>
            <a:br>
              <a:rPr lang="en-US" b="1" dirty="0"/>
            </a:br>
            <a:r>
              <a:rPr lang="en-US" b="1" dirty="0"/>
              <a:t>Data</a:t>
            </a:r>
          </a:p>
        </p:txBody>
      </p:sp>
      <p:sp>
        <p:nvSpPr>
          <p:cNvPr id="76828" name="Rectangle 27"/>
          <p:cNvSpPr>
            <a:spLocks noChangeArrowheads="1"/>
          </p:cNvSpPr>
          <p:nvPr/>
        </p:nvSpPr>
        <p:spPr bwMode="auto">
          <a:xfrm>
            <a:off x="782638" y="2238375"/>
            <a:ext cx="530225" cy="330200"/>
          </a:xfrm>
          <a:prstGeom prst="rect">
            <a:avLst/>
          </a:prstGeom>
          <a:solidFill>
            <a:schemeClr val="bg1"/>
          </a:solidFill>
          <a:ln w="19050">
            <a:solidFill>
              <a:schemeClr val="tx1"/>
            </a:solidFill>
            <a:miter lim="800000"/>
            <a:headEnd/>
            <a:tailEnd/>
          </a:ln>
        </p:spPr>
        <p:txBody>
          <a:bodyPr wrap="none" anchor="ctr"/>
          <a:lstStyle/>
          <a:p>
            <a:pPr algn="ctr"/>
            <a:r>
              <a:rPr lang="en-US" sz="1600" b="1" dirty="0"/>
              <a:t>A</a:t>
            </a:r>
          </a:p>
        </p:txBody>
      </p:sp>
      <p:sp>
        <p:nvSpPr>
          <p:cNvPr id="76829" name="Rectangle 28"/>
          <p:cNvSpPr>
            <a:spLocks noChangeArrowheads="1"/>
          </p:cNvSpPr>
          <p:nvPr/>
        </p:nvSpPr>
        <p:spPr bwMode="auto">
          <a:xfrm>
            <a:off x="782638" y="2568575"/>
            <a:ext cx="530225" cy="330200"/>
          </a:xfrm>
          <a:prstGeom prst="rect">
            <a:avLst/>
          </a:prstGeom>
          <a:solidFill>
            <a:schemeClr val="tx2"/>
          </a:solidFill>
          <a:ln w="19050">
            <a:solidFill>
              <a:schemeClr val="tx1"/>
            </a:solidFill>
            <a:miter lim="800000"/>
            <a:headEnd/>
            <a:tailEnd/>
          </a:ln>
        </p:spPr>
        <p:txBody>
          <a:bodyPr wrap="none" anchor="ctr"/>
          <a:lstStyle/>
          <a:p>
            <a:pPr algn="ctr"/>
            <a:r>
              <a:rPr lang="en-US" sz="1600" b="1" dirty="0"/>
              <a:t>B1</a:t>
            </a:r>
          </a:p>
        </p:txBody>
      </p:sp>
      <p:sp>
        <p:nvSpPr>
          <p:cNvPr id="76830" name="Rectangle 29"/>
          <p:cNvSpPr>
            <a:spLocks noChangeArrowheads="1"/>
          </p:cNvSpPr>
          <p:nvPr/>
        </p:nvSpPr>
        <p:spPr bwMode="auto">
          <a:xfrm>
            <a:off x="782638" y="2898775"/>
            <a:ext cx="530225" cy="330200"/>
          </a:xfrm>
          <a:prstGeom prst="rect">
            <a:avLst/>
          </a:prstGeom>
          <a:solidFill>
            <a:schemeClr val="bg1"/>
          </a:solidFill>
          <a:ln w="19050">
            <a:solidFill>
              <a:schemeClr val="tx1"/>
            </a:solidFill>
            <a:miter lim="800000"/>
            <a:headEnd/>
            <a:tailEnd/>
          </a:ln>
        </p:spPr>
        <p:txBody>
          <a:bodyPr wrap="none" anchor="ctr"/>
          <a:lstStyle/>
          <a:p>
            <a:pPr algn="ctr"/>
            <a:r>
              <a:rPr lang="en-US" sz="1600" b="1" dirty="0"/>
              <a:t>C</a:t>
            </a:r>
          </a:p>
        </p:txBody>
      </p:sp>
      <p:sp>
        <p:nvSpPr>
          <p:cNvPr id="76831" name="Arc 30"/>
          <p:cNvSpPr>
            <a:spLocks/>
          </p:cNvSpPr>
          <p:nvPr/>
        </p:nvSpPr>
        <p:spPr bwMode="auto">
          <a:xfrm>
            <a:off x="1485900" y="3013075"/>
            <a:ext cx="769938" cy="1354138"/>
          </a:xfrm>
          <a:custGeom>
            <a:avLst/>
            <a:gdLst>
              <a:gd name="T0" fmla="*/ 0 w 21536"/>
              <a:gd name="T1" fmla="*/ 2147483647 h 20214"/>
              <a:gd name="T2" fmla="*/ 2147483647 w 21536"/>
              <a:gd name="T3" fmla="*/ 0 h 20214"/>
              <a:gd name="T4" fmla="*/ 2147483647 w 21536"/>
              <a:gd name="T5" fmla="*/ 2147483647 h 20214"/>
              <a:gd name="T6" fmla="*/ 0 60000 65536"/>
              <a:gd name="T7" fmla="*/ 0 60000 65536"/>
              <a:gd name="T8" fmla="*/ 0 60000 65536"/>
              <a:gd name="T9" fmla="*/ 0 w 21536"/>
              <a:gd name="T10" fmla="*/ 0 h 20214"/>
              <a:gd name="T11" fmla="*/ 21536 w 21536"/>
              <a:gd name="T12" fmla="*/ 20214 h 20214"/>
            </a:gdLst>
            <a:ahLst/>
            <a:cxnLst>
              <a:cxn ang="T6">
                <a:pos x="T0" y="T1"/>
              </a:cxn>
              <a:cxn ang="T7">
                <a:pos x="T2" y="T3"/>
              </a:cxn>
              <a:cxn ang="T8">
                <a:pos x="T4" y="T5"/>
              </a:cxn>
            </a:cxnLst>
            <a:rect l="T9" t="T10" r="T11" b="T12"/>
            <a:pathLst>
              <a:path w="21536" h="20214" fill="none" extrusionOk="0">
                <a:moveTo>
                  <a:pt x="-1" y="18557"/>
                </a:moveTo>
                <a:cubicBezTo>
                  <a:pt x="642" y="10192"/>
                  <a:pt x="6071" y="2957"/>
                  <a:pt x="13923" y="0"/>
                </a:cubicBezTo>
              </a:path>
              <a:path w="21536" h="20214" stroke="0" extrusionOk="0">
                <a:moveTo>
                  <a:pt x="-1" y="18557"/>
                </a:moveTo>
                <a:cubicBezTo>
                  <a:pt x="642" y="10192"/>
                  <a:pt x="6071" y="2957"/>
                  <a:pt x="13923" y="0"/>
                </a:cubicBezTo>
                <a:lnTo>
                  <a:pt x="21536" y="20214"/>
                </a:lnTo>
                <a:close/>
              </a:path>
            </a:pathLst>
          </a:custGeom>
          <a:noFill/>
          <a:ln w="57150">
            <a:solidFill>
              <a:srgbClr val="B5C8ED"/>
            </a:solidFill>
            <a:round/>
            <a:headEnd/>
            <a:tailEnd type="triangle" w="med" len="med"/>
          </a:ln>
        </p:spPr>
        <p:txBody>
          <a:bodyPr wrap="none" anchor="ctr"/>
          <a:lstStyle/>
          <a:p>
            <a:pPr algn="ctr"/>
            <a:endParaRPr lang="en-US" dirty="0"/>
          </a:p>
        </p:txBody>
      </p:sp>
      <p:sp>
        <p:nvSpPr>
          <p:cNvPr id="67617" name="Rectangle 31"/>
          <p:cNvSpPr>
            <a:spLocks noChangeArrowheads="1"/>
          </p:cNvSpPr>
          <p:nvPr/>
        </p:nvSpPr>
        <p:spPr bwMode="auto">
          <a:xfrm>
            <a:off x="5168900" y="2573338"/>
            <a:ext cx="3975100" cy="457200"/>
          </a:xfrm>
          <a:prstGeom prst="rect">
            <a:avLst/>
          </a:prstGeom>
          <a:noFill/>
          <a:ln w="9525" algn="ctr">
            <a:noFill/>
            <a:miter lim="800000"/>
            <a:headEnd/>
            <a:tailEnd/>
          </a:ln>
        </p:spPr>
        <p:txBody>
          <a:bodyPr>
            <a:spAutoFit/>
          </a:bodyPr>
          <a:lstStyle/>
          <a:p>
            <a:pPr marL="298450" indent="-298450" fontAlgn="auto">
              <a:spcBef>
                <a:spcPct val="20000"/>
              </a:spcBef>
              <a:spcAft>
                <a:spcPts val="0"/>
              </a:spcAft>
              <a:buClr>
                <a:schemeClr val="accent6"/>
              </a:buClr>
              <a:buFont typeface="Wingdings 2" pitchFamily="18" charset="2"/>
              <a:buChar char="¡"/>
              <a:defRPr/>
            </a:pPr>
            <a:r>
              <a:rPr lang="en-US" sz="2400" dirty="0">
                <a:solidFill>
                  <a:srgbClr val="808080"/>
                </a:solidFill>
                <a:latin typeface="+mn-lt"/>
              </a:rPr>
              <a:t>Restore from snap 2</a:t>
            </a:r>
          </a:p>
        </p:txBody>
      </p:sp>
      <p:sp>
        <p:nvSpPr>
          <p:cNvPr id="67618" name="Rectangle 32"/>
          <p:cNvSpPr>
            <a:spLocks noChangeArrowheads="1"/>
          </p:cNvSpPr>
          <p:nvPr/>
        </p:nvSpPr>
        <p:spPr bwMode="auto">
          <a:xfrm>
            <a:off x="5168900" y="3082925"/>
            <a:ext cx="3975100" cy="457200"/>
          </a:xfrm>
          <a:prstGeom prst="rect">
            <a:avLst/>
          </a:prstGeom>
          <a:noFill/>
          <a:ln w="9525">
            <a:noFill/>
            <a:miter lim="800000"/>
            <a:headEnd/>
            <a:tailEnd/>
          </a:ln>
        </p:spPr>
        <p:txBody>
          <a:bodyPr>
            <a:spAutoFit/>
          </a:bodyPr>
          <a:lstStyle/>
          <a:p>
            <a:pPr marL="298450" indent="-298450" fontAlgn="auto">
              <a:spcBef>
                <a:spcPct val="20000"/>
              </a:spcBef>
              <a:spcAft>
                <a:spcPts val="0"/>
              </a:spcAft>
              <a:buClr>
                <a:schemeClr val="accent6"/>
              </a:buClr>
              <a:buFont typeface="Wingdings 2" pitchFamily="18" charset="2"/>
              <a:buChar char="¡"/>
              <a:defRPr/>
            </a:pPr>
            <a:r>
              <a:rPr lang="en-US" sz="2400" dirty="0">
                <a:latin typeface="+mn-lt"/>
              </a:rPr>
              <a:t>Clone from snap 2</a:t>
            </a:r>
          </a:p>
        </p:txBody>
      </p:sp>
      <p:sp>
        <p:nvSpPr>
          <p:cNvPr id="76834" name="Arc 33"/>
          <p:cNvSpPr>
            <a:spLocks/>
          </p:cNvSpPr>
          <p:nvPr/>
        </p:nvSpPr>
        <p:spPr bwMode="auto">
          <a:xfrm flipH="1">
            <a:off x="1152525" y="3308350"/>
            <a:ext cx="327025" cy="1020763"/>
          </a:xfrm>
          <a:custGeom>
            <a:avLst/>
            <a:gdLst>
              <a:gd name="T0" fmla="*/ 0 w 21536"/>
              <a:gd name="T1" fmla="*/ 2147483647 h 20214"/>
              <a:gd name="T2" fmla="*/ 2147483647 w 21536"/>
              <a:gd name="T3" fmla="*/ 0 h 20214"/>
              <a:gd name="T4" fmla="*/ 2147483647 w 21536"/>
              <a:gd name="T5" fmla="*/ 2147483647 h 20214"/>
              <a:gd name="T6" fmla="*/ 0 60000 65536"/>
              <a:gd name="T7" fmla="*/ 0 60000 65536"/>
              <a:gd name="T8" fmla="*/ 0 60000 65536"/>
              <a:gd name="T9" fmla="*/ 0 w 21536"/>
              <a:gd name="T10" fmla="*/ 0 h 20214"/>
              <a:gd name="T11" fmla="*/ 21536 w 21536"/>
              <a:gd name="T12" fmla="*/ 20214 h 20214"/>
            </a:gdLst>
            <a:ahLst/>
            <a:cxnLst>
              <a:cxn ang="T6">
                <a:pos x="T0" y="T1"/>
              </a:cxn>
              <a:cxn ang="T7">
                <a:pos x="T2" y="T3"/>
              </a:cxn>
              <a:cxn ang="T8">
                <a:pos x="T4" y="T5"/>
              </a:cxn>
            </a:cxnLst>
            <a:rect l="T9" t="T10" r="T11" b="T12"/>
            <a:pathLst>
              <a:path w="21536" h="20214" fill="none" extrusionOk="0">
                <a:moveTo>
                  <a:pt x="-1" y="18557"/>
                </a:moveTo>
                <a:cubicBezTo>
                  <a:pt x="642" y="10192"/>
                  <a:pt x="6071" y="2957"/>
                  <a:pt x="13923" y="0"/>
                </a:cubicBezTo>
              </a:path>
              <a:path w="21536" h="20214" stroke="0" extrusionOk="0">
                <a:moveTo>
                  <a:pt x="-1" y="18557"/>
                </a:moveTo>
                <a:cubicBezTo>
                  <a:pt x="642" y="10192"/>
                  <a:pt x="6071" y="2957"/>
                  <a:pt x="13923" y="0"/>
                </a:cubicBezTo>
                <a:lnTo>
                  <a:pt x="21536" y="20214"/>
                </a:lnTo>
                <a:close/>
              </a:path>
            </a:pathLst>
          </a:custGeom>
          <a:noFill/>
          <a:ln w="57150">
            <a:solidFill>
              <a:schemeClr val="hlink"/>
            </a:solidFill>
            <a:round/>
            <a:headEnd/>
            <a:tailEnd type="triangle" w="med" len="med"/>
          </a:ln>
        </p:spPr>
        <p:txBody>
          <a:bodyPr wrap="none" anchor="ctr"/>
          <a:lstStyle/>
          <a:p>
            <a:pPr algn="ctr"/>
            <a:endParaRPr lang="en-US" dirty="0"/>
          </a:p>
        </p:txBody>
      </p:sp>
      <p:sp>
        <p:nvSpPr>
          <p:cNvPr id="76835" name="Text Box 34"/>
          <p:cNvSpPr txBox="1">
            <a:spLocks noChangeArrowheads="1"/>
          </p:cNvSpPr>
          <p:nvPr/>
        </p:nvSpPr>
        <p:spPr bwMode="auto">
          <a:xfrm>
            <a:off x="1706563" y="1349375"/>
            <a:ext cx="1403350" cy="641350"/>
          </a:xfrm>
          <a:prstGeom prst="rect">
            <a:avLst/>
          </a:prstGeom>
          <a:noFill/>
          <a:ln w="12700">
            <a:noFill/>
            <a:miter lim="800000"/>
            <a:headEnd/>
            <a:tailEnd/>
          </a:ln>
        </p:spPr>
        <p:txBody>
          <a:bodyPr wrap="none">
            <a:spAutoFit/>
          </a:bodyPr>
          <a:lstStyle/>
          <a:p>
            <a:pPr algn="ctr"/>
            <a:r>
              <a:rPr lang="en-US" b="1" dirty="0"/>
              <a:t>Blocks in </a:t>
            </a:r>
            <a:br>
              <a:rPr lang="en-US" b="1" dirty="0"/>
            </a:br>
            <a:r>
              <a:rPr lang="en-US" b="1" dirty="0"/>
              <a:t>LUN or File</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A5F95AFF-3171-4770-86D3-F2C1C42F652E}" type="slidenum">
              <a:rPr lang="en-US" sz="1000" smtClean="0"/>
              <a:pPr eaLnBrk="1" hangingPunct="1"/>
              <a:t>5</a:t>
            </a:fld>
            <a:endParaRPr lang="en-US" sz="1000" smtClean="0"/>
          </a:p>
        </p:txBody>
      </p:sp>
      <p:sp>
        <p:nvSpPr>
          <p:cNvPr id="27651" name="Rectangle 2"/>
          <p:cNvSpPr>
            <a:spLocks noGrp="1" noChangeArrowheads="1"/>
          </p:cNvSpPr>
          <p:nvPr>
            <p:ph type="title"/>
          </p:nvPr>
        </p:nvSpPr>
        <p:spPr>
          <a:xfrm>
            <a:off x="1169988" y="352425"/>
            <a:ext cx="7821612" cy="714375"/>
          </a:xfrm>
        </p:spPr>
        <p:txBody>
          <a:bodyPr/>
          <a:lstStyle/>
          <a:p>
            <a:pPr eaLnBrk="1" hangingPunct="1"/>
            <a:r>
              <a:rPr lang="en-US" dirty="0" smtClean="0"/>
              <a:t>Gartner Magic Quadrant </a:t>
            </a:r>
            <a:br>
              <a:rPr lang="en-US" dirty="0" smtClean="0"/>
            </a:br>
            <a:r>
              <a:rPr lang="en-US" dirty="0" smtClean="0"/>
              <a:t>Midrange and High-End NAS Solutions</a:t>
            </a:r>
          </a:p>
        </p:txBody>
      </p:sp>
      <p:sp>
        <p:nvSpPr>
          <p:cNvPr id="27652" name="Text Box 3"/>
          <p:cNvSpPr txBox="1">
            <a:spLocks noChangeArrowheads="1"/>
          </p:cNvSpPr>
          <p:nvPr/>
        </p:nvSpPr>
        <p:spPr bwMode="auto">
          <a:xfrm>
            <a:off x="4903788" y="1246188"/>
            <a:ext cx="3935412"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1500"/>
              <a:t>Source:  Gartner, Inc. March 2011</a:t>
            </a:r>
          </a:p>
          <a:p>
            <a:pPr eaLnBrk="1" hangingPunct="1"/>
            <a:r>
              <a:rPr lang="en-US" sz="1500"/>
              <a:t>Pushan Rinnen, Robert E. Passmore, Roger W. Cox </a:t>
            </a:r>
            <a:br>
              <a:rPr lang="en-US" sz="1500"/>
            </a:br>
            <a:endParaRPr lang="en-US" sz="1500"/>
          </a:p>
          <a:p>
            <a:pPr eaLnBrk="1" hangingPunct="1">
              <a:spcBef>
                <a:spcPct val="30000"/>
              </a:spcBef>
            </a:pPr>
            <a:r>
              <a:rPr lang="en-US" sz="1500" b="1"/>
              <a:t>Magic Quadrant for Midrange and High-End NAS Solutions</a:t>
            </a:r>
          </a:p>
          <a:p>
            <a:pPr eaLnBrk="1" hangingPunct="1">
              <a:spcBef>
                <a:spcPct val="30000"/>
              </a:spcBef>
            </a:pPr>
            <a:endParaRPr lang="en-US" sz="800" b="1"/>
          </a:p>
          <a:p>
            <a:pPr eaLnBrk="1" hangingPunct="1">
              <a:spcBef>
                <a:spcPct val="30000"/>
              </a:spcBef>
            </a:pPr>
            <a:r>
              <a:rPr lang="en-US" sz="1500"/>
              <a:t>This Magic Quadrant was published as part of a larger research note and should be evaluated in the context of the entire report.  The report is available upon request from NetApp.</a:t>
            </a:r>
          </a:p>
          <a:p>
            <a:pPr eaLnBrk="1" hangingPunct="1">
              <a:spcBef>
                <a:spcPct val="30000"/>
              </a:spcBef>
            </a:pPr>
            <a:endParaRPr lang="en-US" sz="1200"/>
          </a:p>
          <a:p>
            <a:pPr eaLnBrk="1" hangingPunct="1">
              <a:spcBef>
                <a:spcPct val="100000"/>
              </a:spcBef>
            </a:pPr>
            <a:r>
              <a:rPr lang="en-US" sz="900"/>
              <a:t>The Magic Quadrant is copyrighted March 15, 2011  by Gartner, Inc. </a:t>
            </a:r>
            <a:br>
              <a:rPr lang="en-US" sz="900"/>
            </a:br>
            <a:r>
              <a:rPr lang="en-US" sz="900"/>
              <a:t>and is reused with permission. The Magic Quadrant is a graphical representation of a marketplace at and for a specific time period. It depicts Gartner's analysis of how certain vendors measure against criteria for that marketplace, as defined by Gartner. Gartner does not endorse any vendor, product or service depicted in the Magic Quadrant, and does not advise technology users to select only those vendors placed in the "Leaders" quadrant. The Magic Quadrant is intended solely as a research tool, and is not meant to be a specific guide to action. Gartner disclaims all warranties, express or implied, with respect to this research, including any warranties of merchantability or fitness for a particular purpose. </a:t>
            </a:r>
          </a:p>
        </p:txBody>
      </p:sp>
      <p:sp>
        <p:nvSpPr>
          <p:cNvPr id="27653" name="Footer Placeholder 7"/>
          <p:cNvSpPr>
            <a:spLocks noGrp="1"/>
          </p:cNvSpPr>
          <p:nvPr>
            <p:ph type="ftr" sz="quarter" idx="4294967295"/>
          </p:nvPr>
        </p:nvSpPr>
        <p:spPr>
          <a:xfrm>
            <a:off x="2825750" y="6276975"/>
            <a:ext cx="3648075"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1000" smtClean="0"/>
              <a:t>NetApp Confidential – Limited Use</a:t>
            </a:r>
          </a:p>
        </p:txBody>
      </p:sp>
      <p:sp>
        <p:nvSpPr>
          <p:cNvPr id="27654" name="Line 20"/>
          <p:cNvSpPr>
            <a:spLocks noChangeShapeType="1"/>
          </p:cNvSpPr>
          <p:nvPr/>
        </p:nvSpPr>
        <p:spPr bwMode="auto">
          <a:xfrm rot="5400000" flipH="1">
            <a:off x="2516981" y="3753644"/>
            <a:ext cx="4694238" cy="44450"/>
          </a:xfrm>
          <a:prstGeom prst="line">
            <a:avLst/>
          </a:prstGeom>
          <a:noFill/>
          <a:ln w="9525" cap="rnd" algn="ctr">
            <a:solidFill>
              <a:schemeClr val="tx1"/>
            </a:solidFill>
            <a:prstDash val="dot"/>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27655" name="Line 20"/>
          <p:cNvSpPr>
            <a:spLocks noChangeShapeType="1"/>
          </p:cNvSpPr>
          <p:nvPr/>
        </p:nvSpPr>
        <p:spPr bwMode="auto">
          <a:xfrm rot="5400000" flipH="1" flipV="1">
            <a:off x="6777831" y="2410619"/>
            <a:ext cx="33338" cy="3784600"/>
          </a:xfrm>
          <a:prstGeom prst="line">
            <a:avLst/>
          </a:prstGeom>
          <a:noFill/>
          <a:ln w="9525" cap="rnd" algn="ctr">
            <a:solidFill>
              <a:schemeClr val="tx1"/>
            </a:solidFill>
            <a:prstDash val="dot"/>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27656" name="Line 20"/>
          <p:cNvSpPr>
            <a:spLocks noChangeShapeType="1"/>
          </p:cNvSpPr>
          <p:nvPr/>
        </p:nvSpPr>
        <p:spPr bwMode="auto">
          <a:xfrm rot="5400000" flipH="1" flipV="1">
            <a:off x="6777831" y="221457"/>
            <a:ext cx="33337" cy="3784600"/>
          </a:xfrm>
          <a:prstGeom prst="line">
            <a:avLst/>
          </a:prstGeom>
          <a:noFill/>
          <a:ln w="9525" cap="rnd" algn="ctr">
            <a:solidFill>
              <a:schemeClr val="tx1"/>
            </a:solidFill>
            <a:prstDash val="dot"/>
            <a:round/>
            <a:headEnd/>
            <a:tailEnd/>
          </a:ln>
          <a:extLst>
            <a:ext uri="{909E8E84-426E-40DD-AFC4-6F175D3DCCD1}">
              <a14:hiddenFill xmlns:a14="http://schemas.microsoft.com/office/drawing/2010/main">
                <a:noFill/>
              </a14:hiddenFill>
            </a:ext>
          </a:extLst>
        </p:spPr>
        <p:txBody>
          <a:bodyPr anchor="ctr"/>
          <a:lstStyle/>
          <a:p>
            <a:endParaRPr lang="en-US"/>
          </a:p>
        </p:txBody>
      </p:sp>
      <p:grpSp>
        <p:nvGrpSpPr>
          <p:cNvPr id="27657" name="Group 65"/>
          <p:cNvGrpSpPr>
            <a:grpSpLocks/>
          </p:cNvGrpSpPr>
          <p:nvPr/>
        </p:nvGrpSpPr>
        <p:grpSpPr bwMode="auto">
          <a:xfrm>
            <a:off x="279031" y="1428750"/>
            <a:ext cx="4562475" cy="4571602"/>
            <a:chOff x="619670" y="1222702"/>
            <a:chExt cx="4625975" cy="4940301"/>
          </a:xfrm>
        </p:grpSpPr>
        <p:grpSp>
          <p:nvGrpSpPr>
            <p:cNvPr id="27658" name="Group 197"/>
            <p:cNvGrpSpPr>
              <a:grpSpLocks/>
            </p:cNvGrpSpPr>
            <p:nvPr/>
          </p:nvGrpSpPr>
          <p:grpSpPr bwMode="auto">
            <a:xfrm>
              <a:off x="619670" y="1222702"/>
              <a:ext cx="4425950" cy="4940301"/>
              <a:chOff x="1316" y="826"/>
              <a:chExt cx="2788" cy="3112"/>
            </a:xfrm>
          </p:grpSpPr>
          <p:grpSp>
            <p:nvGrpSpPr>
              <p:cNvPr id="27684" name="Group 198"/>
              <p:cNvGrpSpPr>
                <a:grpSpLocks/>
              </p:cNvGrpSpPr>
              <p:nvPr/>
            </p:nvGrpSpPr>
            <p:grpSpPr bwMode="auto">
              <a:xfrm>
                <a:off x="1640" y="1020"/>
                <a:ext cx="2464" cy="2461"/>
                <a:chOff x="1640" y="1020"/>
                <a:chExt cx="2464" cy="2461"/>
              </a:xfrm>
            </p:grpSpPr>
            <p:sp>
              <p:nvSpPr>
                <p:cNvPr id="115" name="AutoShape 199"/>
                <p:cNvSpPr>
                  <a:spLocks noChangeArrowheads="1"/>
                </p:cNvSpPr>
                <p:nvPr/>
              </p:nvSpPr>
              <p:spPr bwMode="gray">
                <a:xfrm>
                  <a:off x="1644" y="1020"/>
                  <a:ext cx="2460" cy="2460"/>
                </a:xfrm>
                <a:prstGeom prst="roundRect">
                  <a:avLst>
                    <a:gd name="adj" fmla="val 3495"/>
                  </a:avLst>
                </a:prstGeom>
                <a:noFill/>
                <a:ln w="28575">
                  <a:solidFill>
                    <a:srgbClr val="808080"/>
                  </a:solidFill>
                  <a:round/>
                  <a:headEnd/>
                  <a:tailEnd type="none" w="lg" len="lg"/>
                </a:ln>
                <a:effectLst/>
              </p:spPr>
              <p:txBody>
                <a:bodyPr anchor="ctr">
                  <a:spAutoFit/>
                </a:bodyPr>
                <a:lstStyle/>
                <a:p>
                  <a:pPr algn="ctr" fontAlgn="auto">
                    <a:spcBef>
                      <a:spcPts val="0"/>
                    </a:spcBef>
                    <a:spcAft>
                      <a:spcPts val="0"/>
                    </a:spcAft>
                    <a:defRPr/>
                  </a:pPr>
                  <a:endParaRPr lang="en-US" sz="1800" kern="0" dirty="0">
                    <a:solidFill>
                      <a:sysClr val="windowText" lastClr="000000"/>
                    </a:solidFill>
                  </a:endParaRPr>
                </a:p>
              </p:txBody>
            </p:sp>
            <p:sp>
              <p:nvSpPr>
                <p:cNvPr id="116" name="Line 200"/>
                <p:cNvSpPr>
                  <a:spLocks noChangeShapeType="1"/>
                </p:cNvSpPr>
                <p:nvPr/>
              </p:nvSpPr>
              <p:spPr bwMode="gray">
                <a:xfrm>
                  <a:off x="2868" y="1020"/>
                  <a:ext cx="0" cy="2461"/>
                </a:xfrm>
                <a:prstGeom prst="line">
                  <a:avLst/>
                </a:prstGeom>
                <a:noFill/>
                <a:ln w="28575">
                  <a:solidFill>
                    <a:srgbClr val="808080"/>
                  </a:solidFill>
                  <a:round/>
                  <a:headEnd/>
                  <a:tailEnd type="none" w="lg" len="lg"/>
                </a:ln>
                <a:effectLst/>
              </p:spPr>
              <p:txBody>
                <a:bodyPr anchor="ctr">
                  <a:spAutoFit/>
                </a:bodyPr>
                <a:lstStyle/>
                <a:p>
                  <a:pPr algn="ctr" fontAlgn="auto">
                    <a:spcBef>
                      <a:spcPts val="0"/>
                    </a:spcBef>
                    <a:spcAft>
                      <a:spcPts val="0"/>
                    </a:spcAft>
                    <a:defRPr/>
                  </a:pPr>
                  <a:endParaRPr lang="en-US" sz="1800" kern="0" dirty="0">
                    <a:solidFill>
                      <a:sysClr val="windowText" lastClr="000000"/>
                    </a:solidFill>
                  </a:endParaRPr>
                </a:p>
              </p:txBody>
            </p:sp>
            <p:sp>
              <p:nvSpPr>
                <p:cNvPr id="117" name="Line 201"/>
                <p:cNvSpPr>
                  <a:spLocks noChangeShapeType="1"/>
                </p:cNvSpPr>
                <p:nvPr/>
              </p:nvSpPr>
              <p:spPr bwMode="gray">
                <a:xfrm rot="-5400000">
                  <a:off x="2871" y="1016"/>
                  <a:ext cx="0" cy="2461"/>
                </a:xfrm>
                <a:prstGeom prst="line">
                  <a:avLst/>
                </a:prstGeom>
                <a:noFill/>
                <a:ln w="28575">
                  <a:solidFill>
                    <a:srgbClr val="808080"/>
                  </a:solidFill>
                  <a:round/>
                  <a:headEnd/>
                  <a:tailEnd type="none" w="lg" len="lg"/>
                </a:ln>
                <a:effectLst/>
              </p:spPr>
              <p:txBody>
                <a:bodyPr anchor="ctr">
                  <a:spAutoFit/>
                </a:bodyPr>
                <a:lstStyle/>
                <a:p>
                  <a:pPr algn="ctr" fontAlgn="auto">
                    <a:spcBef>
                      <a:spcPts val="0"/>
                    </a:spcBef>
                    <a:spcAft>
                      <a:spcPts val="0"/>
                    </a:spcAft>
                    <a:defRPr/>
                  </a:pPr>
                  <a:endParaRPr lang="en-US" sz="1800" kern="0" dirty="0">
                    <a:solidFill>
                      <a:sysClr val="windowText" lastClr="000000"/>
                    </a:solidFill>
                  </a:endParaRPr>
                </a:p>
              </p:txBody>
            </p:sp>
          </p:grpSp>
          <p:sp>
            <p:nvSpPr>
              <p:cNvPr id="95" name="Text Box 202"/>
              <p:cNvSpPr txBox="1">
                <a:spLocks noChangeArrowheads="1"/>
              </p:cNvSpPr>
              <p:nvPr/>
            </p:nvSpPr>
            <p:spPr bwMode="gray">
              <a:xfrm>
                <a:off x="1620" y="826"/>
                <a:ext cx="736" cy="192"/>
              </a:xfrm>
              <a:prstGeom prst="rect">
                <a:avLst/>
              </a:prstGeom>
              <a:noFill/>
              <a:ln w="12700">
                <a:noFill/>
                <a:miter lim="800000"/>
                <a:headEnd/>
                <a:tailEnd type="none" w="lg" len="lg"/>
              </a:ln>
              <a:effectLst/>
            </p:spPr>
            <p:txBody>
              <a:bodyPr wrap="none">
                <a:spAutoFit/>
              </a:bodyPr>
              <a:lstStyle/>
              <a:p>
                <a:pPr algn="ctr" fontAlgn="auto">
                  <a:spcBef>
                    <a:spcPts val="0"/>
                  </a:spcBef>
                  <a:spcAft>
                    <a:spcPts val="0"/>
                  </a:spcAft>
                  <a:defRPr/>
                </a:pPr>
                <a:r>
                  <a:rPr lang="en-US" sz="1400" b="1" kern="0" dirty="0">
                    <a:solidFill>
                      <a:srgbClr val="808080"/>
                    </a:solidFill>
                  </a:rPr>
                  <a:t>challengers</a:t>
                </a:r>
                <a:endParaRPr lang="en-US" sz="1800" kern="0" dirty="0">
                  <a:solidFill>
                    <a:sysClr val="windowText" lastClr="000000"/>
                  </a:solidFill>
                </a:endParaRPr>
              </a:p>
            </p:txBody>
          </p:sp>
          <p:sp>
            <p:nvSpPr>
              <p:cNvPr id="96" name="Text Box 203"/>
              <p:cNvSpPr txBox="1">
                <a:spLocks noChangeArrowheads="1"/>
              </p:cNvSpPr>
              <p:nvPr/>
            </p:nvSpPr>
            <p:spPr bwMode="gray">
              <a:xfrm>
                <a:off x="2808" y="826"/>
                <a:ext cx="507" cy="192"/>
              </a:xfrm>
              <a:prstGeom prst="rect">
                <a:avLst/>
              </a:prstGeom>
              <a:noFill/>
              <a:ln w="12700">
                <a:noFill/>
                <a:miter lim="800000"/>
                <a:headEnd/>
                <a:tailEnd type="none" w="lg" len="lg"/>
              </a:ln>
              <a:effectLst/>
            </p:spPr>
            <p:txBody>
              <a:bodyPr wrap="none">
                <a:spAutoFit/>
              </a:bodyPr>
              <a:lstStyle/>
              <a:p>
                <a:pPr algn="ctr" fontAlgn="auto">
                  <a:spcBef>
                    <a:spcPts val="0"/>
                  </a:spcBef>
                  <a:spcAft>
                    <a:spcPts val="0"/>
                  </a:spcAft>
                  <a:defRPr/>
                </a:pPr>
                <a:r>
                  <a:rPr lang="en-US" sz="1400" b="1" kern="0" dirty="0">
                    <a:solidFill>
                      <a:srgbClr val="808080"/>
                    </a:solidFill>
                  </a:rPr>
                  <a:t>leaders</a:t>
                </a:r>
                <a:endParaRPr lang="en-US" sz="1800" kern="0" dirty="0">
                  <a:solidFill>
                    <a:sysClr val="windowText" lastClr="000000"/>
                  </a:solidFill>
                </a:endParaRPr>
              </a:p>
            </p:txBody>
          </p:sp>
          <p:sp>
            <p:nvSpPr>
              <p:cNvPr id="97" name="Text Box 204"/>
              <p:cNvSpPr txBox="1">
                <a:spLocks noChangeArrowheads="1"/>
              </p:cNvSpPr>
              <p:nvPr/>
            </p:nvSpPr>
            <p:spPr bwMode="gray">
              <a:xfrm>
                <a:off x="1620" y="3484"/>
                <a:ext cx="829" cy="192"/>
              </a:xfrm>
              <a:prstGeom prst="rect">
                <a:avLst/>
              </a:prstGeom>
              <a:noFill/>
              <a:ln w="12700">
                <a:noFill/>
                <a:miter lim="800000"/>
                <a:headEnd/>
                <a:tailEnd type="none" w="lg" len="lg"/>
              </a:ln>
              <a:effectLst/>
            </p:spPr>
            <p:txBody>
              <a:bodyPr wrap="none">
                <a:spAutoFit/>
              </a:bodyPr>
              <a:lstStyle/>
              <a:p>
                <a:pPr algn="ctr" fontAlgn="auto">
                  <a:spcBef>
                    <a:spcPts val="0"/>
                  </a:spcBef>
                  <a:spcAft>
                    <a:spcPts val="0"/>
                  </a:spcAft>
                  <a:defRPr/>
                </a:pPr>
                <a:r>
                  <a:rPr lang="en-US" sz="1400" b="1" kern="0" dirty="0">
                    <a:solidFill>
                      <a:srgbClr val="808080"/>
                    </a:solidFill>
                  </a:rPr>
                  <a:t>niche players</a:t>
                </a:r>
                <a:endParaRPr lang="en-US" sz="1800" kern="0" dirty="0">
                  <a:solidFill>
                    <a:sysClr val="windowText" lastClr="000000"/>
                  </a:solidFill>
                </a:endParaRPr>
              </a:p>
            </p:txBody>
          </p:sp>
          <p:sp>
            <p:nvSpPr>
              <p:cNvPr id="98" name="Text Box 205"/>
              <p:cNvSpPr txBox="1">
                <a:spLocks noChangeArrowheads="1"/>
              </p:cNvSpPr>
              <p:nvPr/>
            </p:nvSpPr>
            <p:spPr bwMode="gray">
              <a:xfrm>
                <a:off x="2808" y="3484"/>
                <a:ext cx="699" cy="192"/>
              </a:xfrm>
              <a:prstGeom prst="rect">
                <a:avLst/>
              </a:prstGeom>
              <a:noFill/>
              <a:ln w="12700">
                <a:noFill/>
                <a:miter lim="800000"/>
                <a:headEnd/>
                <a:tailEnd type="none" w="lg" len="lg"/>
              </a:ln>
              <a:effectLst/>
            </p:spPr>
            <p:txBody>
              <a:bodyPr wrap="none">
                <a:spAutoFit/>
              </a:bodyPr>
              <a:lstStyle/>
              <a:p>
                <a:pPr algn="ctr" fontAlgn="auto">
                  <a:spcBef>
                    <a:spcPts val="0"/>
                  </a:spcBef>
                  <a:spcAft>
                    <a:spcPts val="0"/>
                  </a:spcAft>
                  <a:defRPr/>
                </a:pPr>
                <a:r>
                  <a:rPr lang="en-US" sz="1400" b="1" kern="0" dirty="0">
                    <a:solidFill>
                      <a:srgbClr val="808080"/>
                    </a:solidFill>
                  </a:rPr>
                  <a:t>visionaries</a:t>
                </a:r>
                <a:endParaRPr lang="en-US" sz="1800" kern="0" dirty="0">
                  <a:solidFill>
                    <a:sysClr val="windowText" lastClr="000000"/>
                  </a:solidFill>
                </a:endParaRPr>
              </a:p>
            </p:txBody>
          </p:sp>
          <p:sp>
            <p:nvSpPr>
              <p:cNvPr id="99" name="Text Box 206"/>
              <p:cNvSpPr txBox="1">
                <a:spLocks noChangeArrowheads="1"/>
              </p:cNvSpPr>
              <p:nvPr/>
            </p:nvSpPr>
            <p:spPr bwMode="gray">
              <a:xfrm>
                <a:off x="2244" y="3746"/>
                <a:ext cx="1246" cy="192"/>
              </a:xfrm>
              <a:prstGeom prst="rect">
                <a:avLst/>
              </a:prstGeom>
              <a:noFill/>
              <a:ln w="12700">
                <a:noFill/>
                <a:miter lim="800000"/>
                <a:headEnd/>
                <a:tailEnd type="none" w="lg" len="lg"/>
              </a:ln>
              <a:effectLst/>
            </p:spPr>
            <p:txBody>
              <a:bodyPr wrap="none">
                <a:spAutoFit/>
              </a:bodyPr>
              <a:lstStyle/>
              <a:p>
                <a:pPr algn="ctr" fontAlgn="auto">
                  <a:spcBef>
                    <a:spcPts val="0"/>
                  </a:spcBef>
                  <a:spcAft>
                    <a:spcPts val="0"/>
                  </a:spcAft>
                  <a:defRPr/>
                </a:pPr>
                <a:r>
                  <a:rPr lang="en-US" sz="1400" kern="0" dirty="0">
                    <a:solidFill>
                      <a:srgbClr val="808080"/>
                    </a:solidFill>
                  </a:rPr>
                  <a:t>completeness of vision</a:t>
                </a:r>
                <a:endParaRPr lang="en-US" sz="1800" kern="0" dirty="0">
                  <a:solidFill>
                    <a:sysClr val="windowText" lastClr="000000"/>
                  </a:solidFill>
                </a:endParaRPr>
              </a:p>
            </p:txBody>
          </p:sp>
          <p:sp>
            <p:nvSpPr>
              <p:cNvPr id="100" name="Text Box 207"/>
              <p:cNvSpPr txBox="1">
                <a:spLocks noChangeArrowheads="1"/>
              </p:cNvSpPr>
              <p:nvPr/>
            </p:nvSpPr>
            <p:spPr bwMode="gray">
              <a:xfrm rot="-5400000">
                <a:off x="938" y="2149"/>
                <a:ext cx="948" cy="192"/>
              </a:xfrm>
              <a:prstGeom prst="rect">
                <a:avLst/>
              </a:prstGeom>
              <a:noFill/>
              <a:ln w="12700">
                <a:noFill/>
                <a:miter lim="800000"/>
                <a:headEnd/>
                <a:tailEnd type="none" w="lg" len="lg"/>
              </a:ln>
              <a:effectLst/>
            </p:spPr>
            <p:txBody>
              <a:bodyPr wrap="none">
                <a:spAutoFit/>
              </a:bodyPr>
              <a:lstStyle/>
              <a:p>
                <a:pPr algn="ctr" fontAlgn="auto">
                  <a:spcBef>
                    <a:spcPts val="0"/>
                  </a:spcBef>
                  <a:spcAft>
                    <a:spcPts val="0"/>
                  </a:spcAft>
                  <a:defRPr/>
                </a:pPr>
                <a:r>
                  <a:rPr lang="en-US" sz="1400" kern="0" dirty="0">
                    <a:solidFill>
                      <a:srgbClr val="808080"/>
                    </a:solidFill>
                  </a:rPr>
                  <a:t>ability to execute</a:t>
                </a:r>
                <a:endParaRPr lang="en-US" sz="1800" kern="0" dirty="0">
                  <a:solidFill>
                    <a:sysClr val="windowText" lastClr="000000"/>
                  </a:solidFill>
                </a:endParaRPr>
              </a:p>
            </p:txBody>
          </p:sp>
          <p:grpSp>
            <p:nvGrpSpPr>
              <p:cNvPr id="27691" name="Group 208"/>
              <p:cNvGrpSpPr>
                <a:grpSpLocks/>
              </p:cNvGrpSpPr>
              <p:nvPr/>
            </p:nvGrpSpPr>
            <p:grpSpPr bwMode="auto">
              <a:xfrm>
                <a:off x="1356" y="1106"/>
                <a:ext cx="114" cy="646"/>
                <a:chOff x="1356" y="1106"/>
                <a:chExt cx="114" cy="646"/>
              </a:xfrm>
            </p:grpSpPr>
            <p:sp>
              <p:nvSpPr>
                <p:cNvPr id="112" name="Line 209"/>
                <p:cNvSpPr>
                  <a:spLocks noChangeShapeType="1"/>
                </p:cNvSpPr>
                <p:nvPr/>
              </p:nvSpPr>
              <p:spPr bwMode="gray">
                <a:xfrm>
                  <a:off x="1374" y="1752"/>
                  <a:ext cx="96" cy="0"/>
                </a:xfrm>
                <a:prstGeom prst="line">
                  <a:avLst/>
                </a:prstGeom>
                <a:noFill/>
                <a:ln w="15875">
                  <a:solidFill>
                    <a:srgbClr val="808080"/>
                  </a:solidFill>
                  <a:round/>
                  <a:headEnd/>
                  <a:tailEnd type="none" w="lg" len="lg"/>
                </a:ln>
                <a:effectLst/>
              </p:spPr>
              <p:txBody>
                <a:bodyPr anchor="ctr">
                  <a:spAutoFit/>
                </a:bodyPr>
                <a:lstStyle/>
                <a:p>
                  <a:pPr algn="ctr" fontAlgn="auto">
                    <a:spcBef>
                      <a:spcPts val="0"/>
                    </a:spcBef>
                    <a:spcAft>
                      <a:spcPts val="0"/>
                    </a:spcAft>
                    <a:defRPr/>
                  </a:pPr>
                  <a:endParaRPr lang="en-US" sz="1800" kern="0" dirty="0">
                    <a:solidFill>
                      <a:sysClr val="windowText" lastClr="000000"/>
                    </a:solidFill>
                  </a:endParaRPr>
                </a:p>
              </p:txBody>
            </p:sp>
            <p:sp>
              <p:nvSpPr>
                <p:cNvPr id="113" name="Line 210"/>
                <p:cNvSpPr>
                  <a:spLocks noChangeShapeType="1"/>
                </p:cNvSpPr>
                <p:nvPr/>
              </p:nvSpPr>
              <p:spPr bwMode="gray">
                <a:xfrm flipV="1">
                  <a:off x="1422" y="1140"/>
                  <a:ext cx="0" cy="611"/>
                </a:xfrm>
                <a:prstGeom prst="line">
                  <a:avLst/>
                </a:prstGeom>
                <a:noFill/>
                <a:ln w="15875">
                  <a:solidFill>
                    <a:srgbClr val="808080"/>
                  </a:solidFill>
                  <a:round/>
                  <a:headEnd/>
                  <a:tailEnd type="none" w="lg" len="lg"/>
                </a:ln>
                <a:effectLst/>
              </p:spPr>
              <p:txBody>
                <a:bodyPr anchor="ctr">
                  <a:spAutoFit/>
                </a:bodyPr>
                <a:lstStyle/>
                <a:p>
                  <a:pPr algn="ctr" fontAlgn="auto">
                    <a:spcBef>
                      <a:spcPts val="0"/>
                    </a:spcBef>
                    <a:spcAft>
                      <a:spcPts val="0"/>
                    </a:spcAft>
                    <a:defRPr/>
                  </a:pPr>
                  <a:endParaRPr lang="en-US" sz="1800" kern="0" dirty="0">
                    <a:solidFill>
                      <a:sysClr val="windowText" lastClr="000000"/>
                    </a:solidFill>
                  </a:endParaRPr>
                </a:p>
              </p:txBody>
            </p:sp>
            <p:sp>
              <p:nvSpPr>
                <p:cNvPr id="114" name="AutoShape 211"/>
                <p:cNvSpPr>
                  <a:spLocks noChangeArrowheads="1"/>
                </p:cNvSpPr>
                <p:nvPr/>
              </p:nvSpPr>
              <p:spPr bwMode="gray">
                <a:xfrm flipH="1">
                  <a:off x="1356" y="1106"/>
                  <a:ext cx="70" cy="114"/>
                </a:xfrm>
                <a:prstGeom prst="rtTriangle">
                  <a:avLst/>
                </a:prstGeom>
                <a:solidFill>
                  <a:srgbClr val="808080"/>
                </a:solidFill>
                <a:ln w="15875">
                  <a:noFill/>
                  <a:miter lim="800000"/>
                  <a:headEnd/>
                  <a:tailEnd type="none" w="lg" len="lg"/>
                </a:ln>
                <a:effectLst/>
              </p:spPr>
              <p:txBody>
                <a:bodyPr anchor="ctr">
                  <a:spAutoFit/>
                </a:bodyPr>
                <a:lstStyle/>
                <a:p>
                  <a:pPr algn="ctr" fontAlgn="auto">
                    <a:spcBef>
                      <a:spcPts val="0"/>
                    </a:spcBef>
                    <a:spcAft>
                      <a:spcPts val="0"/>
                    </a:spcAft>
                    <a:defRPr/>
                  </a:pPr>
                  <a:endParaRPr lang="en-US" sz="1800" kern="0" dirty="0">
                    <a:solidFill>
                      <a:sysClr val="windowText" lastClr="000000"/>
                    </a:solidFill>
                  </a:endParaRPr>
                </a:p>
              </p:txBody>
            </p:sp>
          </p:grpSp>
          <p:grpSp>
            <p:nvGrpSpPr>
              <p:cNvPr id="27692" name="Group 212"/>
              <p:cNvGrpSpPr>
                <a:grpSpLocks/>
              </p:cNvGrpSpPr>
              <p:nvPr/>
            </p:nvGrpSpPr>
            <p:grpSpPr bwMode="auto">
              <a:xfrm>
                <a:off x="3495" y="3796"/>
                <a:ext cx="533" cy="113"/>
                <a:chOff x="3495" y="3796"/>
                <a:chExt cx="533" cy="113"/>
              </a:xfrm>
            </p:grpSpPr>
            <p:sp>
              <p:nvSpPr>
                <p:cNvPr id="109" name="Line 213"/>
                <p:cNvSpPr>
                  <a:spLocks noChangeShapeType="1"/>
                </p:cNvSpPr>
                <p:nvPr/>
              </p:nvSpPr>
              <p:spPr bwMode="gray">
                <a:xfrm rot="5400000" flipH="1">
                  <a:off x="3448" y="3844"/>
                  <a:ext cx="96" cy="0"/>
                </a:xfrm>
                <a:prstGeom prst="line">
                  <a:avLst/>
                </a:prstGeom>
                <a:noFill/>
                <a:ln w="15875">
                  <a:solidFill>
                    <a:srgbClr val="808080"/>
                  </a:solidFill>
                  <a:round/>
                  <a:headEnd/>
                  <a:tailEnd type="none" w="lg" len="lg"/>
                </a:ln>
                <a:effectLst/>
              </p:spPr>
              <p:txBody>
                <a:bodyPr anchor="ctr">
                  <a:spAutoFit/>
                </a:bodyPr>
                <a:lstStyle/>
                <a:p>
                  <a:pPr algn="ctr" fontAlgn="auto">
                    <a:spcBef>
                      <a:spcPts val="0"/>
                    </a:spcBef>
                    <a:spcAft>
                      <a:spcPts val="0"/>
                    </a:spcAft>
                    <a:defRPr/>
                  </a:pPr>
                  <a:endParaRPr lang="en-US" sz="1800" kern="0" dirty="0">
                    <a:solidFill>
                      <a:sysClr val="windowText" lastClr="000000"/>
                    </a:solidFill>
                  </a:endParaRPr>
                </a:p>
              </p:txBody>
            </p:sp>
            <p:sp>
              <p:nvSpPr>
                <p:cNvPr id="110" name="Line 214"/>
                <p:cNvSpPr>
                  <a:spLocks noChangeShapeType="1"/>
                </p:cNvSpPr>
                <p:nvPr/>
              </p:nvSpPr>
              <p:spPr bwMode="gray">
                <a:xfrm rot="5400000" flipH="1" flipV="1">
                  <a:off x="3735" y="3604"/>
                  <a:ext cx="0" cy="480"/>
                </a:xfrm>
                <a:prstGeom prst="line">
                  <a:avLst/>
                </a:prstGeom>
                <a:noFill/>
                <a:ln w="15875">
                  <a:solidFill>
                    <a:srgbClr val="808080"/>
                  </a:solidFill>
                  <a:round/>
                  <a:headEnd/>
                  <a:tailEnd type="none" w="lg" len="lg"/>
                </a:ln>
                <a:effectLst/>
              </p:spPr>
              <p:txBody>
                <a:bodyPr anchor="ctr">
                  <a:spAutoFit/>
                </a:bodyPr>
                <a:lstStyle/>
                <a:p>
                  <a:pPr algn="ctr" fontAlgn="auto">
                    <a:spcBef>
                      <a:spcPts val="0"/>
                    </a:spcBef>
                    <a:spcAft>
                      <a:spcPts val="0"/>
                    </a:spcAft>
                    <a:defRPr/>
                  </a:pPr>
                  <a:endParaRPr lang="en-US" sz="1800" kern="0" dirty="0">
                    <a:solidFill>
                      <a:sysClr val="windowText" lastClr="000000"/>
                    </a:solidFill>
                  </a:endParaRPr>
                </a:p>
              </p:txBody>
            </p:sp>
            <p:sp>
              <p:nvSpPr>
                <p:cNvPr id="111" name="AutoShape 215"/>
                <p:cNvSpPr>
                  <a:spLocks noChangeArrowheads="1"/>
                </p:cNvSpPr>
                <p:nvPr/>
              </p:nvSpPr>
              <p:spPr bwMode="gray">
                <a:xfrm rot="5400000">
                  <a:off x="3936" y="3817"/>
                  <a:ext cx="70" cy="114"/>
                </a:xfrm>
                <a:prstGeom prst="rtTriangle">
                  <a:avLst/>
                </a:prstGeom>
                <a:solidFill>
                  <a:srgbClr val="808080"/>
                </a:solidFill>
                <a:ln w="15875">
                  <a:noFill/>
                  <a:miter lim="800000"/>
                  <a:headEnd/>
                  <a:tailEnd type="none" w="lg" len="lg"/>
                </a:ln>
                <a:effectLst/>
              </p:spPr>
              <p:txBody>
                <a:bodyPr anchor="ctr">
                  <a:spAutoFit/>
                </a:bodyPr>
                <a:lstStyle/>
                <a:p>
                  <a:pPr algn="ctr" fontAlgn="auto">
                    <a:spcBef>
                      <a:spcPts val="0"/>
                    </a:spcBef>
                    <a:spcAft>
                      <a:spcPts val="0"/>
                    </a:spcAft>
                    <a:defRPr/>
                  </a:pPr>
                  <a:endParaRPr lang="en-US" sz="1800" kern="0" dirty="0">
                    <a:solidFill>
                      <a:sysClr val="windowText" lastClr="000000"/>
                    </a:solidFill>
                  </a:endParaRPr>
                </a:p>
              </p:txBody>
            </p:sp>
          </p:grpSp>
          <p:grpSp>
            <p:nvGrpSpPr>
              <p:cNvPr id="27693" name="Group 216"/>
              <p:cNvGrpSpPr>
                <a:grpSpLocks/>
              </p:cNvGrpSpPr>
              <p:nvPr/>
            </p:nvGrpSpPr>
            <p:grpSpPr bwMode="auto">
              <a:xfrm>
                <a:off x="1374" y="2725"/>
                <a:ext cx="860" cy="1167"/>
                <a:chOff x="1374" y="2725"/>
                <a:chExt cx="860" cy="1167"/>
              </a:xfrm>
            </p:grpSpPr>
            <p:sp>
              <p:nvSpPr>
                <p:cNvPr id="104" name="Line 217"/>
                <p:cNvSpPr>
                  <a:spLocks noChangeShapeType="1"/>
                </p:cNvSpPr>
                <p:nvPr/>
              </p:nvSpPr>
              <p:spPr bwMode="gray">
                <a:xfrm flipV="1">
                  <a:off x="1374" y="2728"/>
                  <a:ext cx="96" cy="0"/>
                </a:xfrm>
                <a:prstGeom prst="line">
                  <a:avLst/>
                </a:prstGeom>
                <a:noFill/>
                <a:ln w="15875">
                  <a:solidFill>
                    <a:srgbClr val="808080"/>
                  </a:solidFill>
                  <a:round/>
                  <a:headEnd/>
                  <a:tailEnd type="none" w="lg" len="lg"/>
                </a:ln>
                <a:effectLst/>
              </p:spPr>
              <p:txBody>
                <a:bodyPr anchor="ctr">
                  <a:spAutoFit/>
                </a:bodyPr>
                <a:lstStyle/>
                <a:p>
                  <a:pPr algn="ctr" fontAlgn="auto">
                    <a:spcBef>
                      <a:spcPts val="0"/>
                    </a:spcBef>
                    <a:spcAft>
                      <a:spcPts val="0"/>
                    </a:spcAft>
                    <a:defRPr/>
                  </a:pPr>
                  <a:endParaRPr lang="en-US" sz="1800" kern="0" dirty="0">
                    <a:solidFill>
                      <a:sysClr val="windowText" lastClr="000000"/>
                    </a:solidFill>
                  </a:endParaRPr>
                </a:p>
              </p:txBody>
            </p:sp>
            <p:sp>
              <p:nvSpPr>
                <p:cNvPr id="105" name="Line 218"/>
                <p:cNvSpPr>
                  <a:spLocks noChangeShapeType="1"/>
                </p:cNvSpPr>
                <p:nvPr/>
              </p:nvSpPr>
              <p:spPr bwMode="gray">
                <a:xfrm rot="5400000" flipH="1">
                  <a:off x="2186" y="3844"/>
                  <a:ext cx="96" cy="0"/>
                </a:xfrm>
                <a:prstGeom prst="line">
                  <a:avLst/>
                </a:prstGeom>
                <a:noFill/>
                <a:ln w="15875">
                  <a:solidFill>
                    <a:srgbClr val="808080"/>
                  </a:solidFill>
                  <a:round/>
                  <a:headEnd/>
                  <a:tailEnd type="none" w="lg" len="lg"/>
                </a:ln>
                <a:effectLst/>
              </p:spPr>
              <p:txBody>
                <a:bodyPr anchor="ctr">
                  <a:spAutoFit/>
                </a:bodyPr>
                <a:lstStyle/>
                <a:p>
                  <a:pPr algn="ctr" fontAlgn="auto">
                    <a:spcBef>
                      <a:spcPts val="0"/>
                    </a:spcBef>
                    <a:spcAft>
                      <a:spcPts val="0"/>
                    </a:spcAft>
                    <a:defRPr/>
                  </a:pPr>
                  <a:endParaRPr lang="en-US" sz="1800" kern="0" dirty="0">
                    <a:solidFill>
                      <a:sysClr val="windowText" lastClr="000000"/>
                    </a:solidFill>
                  </a:endParaRPr>
                </a:p>
              </p:txBody>
            </p:sp>
            <p:sp>
              <p:nvSpPr>
                <p:cNvPr id="106" name="Line 219"/>
                <p:cNvSpPr>
                  <a:spLocks noChangeShapeType="1"/>
                </p:cNvSpPr>
                <p:nvPr/>
              </p:nvSpPr>
              <p:spPr bwMode="gray">
                <a:xfrm>
                  <a:off x="1422" y="2725"/>
                  <a:ext cx="0" cy="1042"/>
                </a:xfrm>
                <a:prstGeom prst="line">
                  <a:avLst/>
                </a:prstGeom>
                <a:noFill/>
                <a:ln w="15875">
                  <a:solidFill>
                    <a:srgbClr val="808080"/>
                  </a:solidFill>
                  <a:round/>
                  <a:headEnd/>
                  <a:tailEnd type="none" w="lg" len="lg"/>
                </a:ln>
                <a:effectLst/>
              </p:spPr>
              <p:txBody>
                <a:bodyPr anchor="ctr">
                  <a:spAutoFit/>
                </a:bodyPr>
                <a:lstStyle/>
                <a:p>
                  <a:pPr algn="ctr" fontAlgn="auto">
                    <a:spcBef>
                      <a:spcPts val="0"/>
                    </a:spcBef>
                    <a:spcAft>
                      <a:spcPts val="0"/>
                    </a:spcAft>
                    <a:defRPr/>
                  </a:pPr>
                  <a:endParaRPr lang="en-US" sz="1800" kern="0" dirty="0">
                    <a:solidFill>
                      <a:sysClr val="windowText" lastClr="000000"/>
                    </a:solidFill>
                  </a:endParaRPr>
                </a:p>
              </p:txBody>
            </p:sp>
            <p:sp>
              <p:nvSpPr>
                <p:cNvPr id="107" name="Line 220"/>
                <p:cNvSpPr>
                  <a:spLocks noChangeShapeType="1"/>
                </p:cNvSpPr>
                <p:nvPr/>
              </p:nvSpPr>
              <p:spPr bwMode="gray">
                <a:xfrm rot="5400000" flipH="1" flipV="1">
                  <a:off x="1867" y="3479"/>
                  <a:ext cx="0" cy="729"/>
                </a:xfrm>
                <a:prstGeom prst="line">
                  <a:avLst/>
                </a:prstGeom>
                <a:noFill/>
                <a:ln w="15875">
                  <a:solidFill>
                    <a:srgbClr val="808080"/>
                  </a:solidFill>
                  <a:round/>
                  <a:headEnd/>
                  <a:tailEnd type="none" w="lg" len="lg"/>
                </a:ln>
                <a:effectLst/>
              </p:spPr>
              <p:txBody>
                <a:bodyPr anchor="ctr">
                  <a:spAutoFit/>
                </a:bodyPr>
                <a:lstStyle/>
                <a:p>
                  <a:pPr algn="ctr" fontAlgn="auto">
                    <a:spcBef>
                      <a:spcPts val="0"/>
                    </a:spcBef>
                    <a:spcAft>
                      <a:spcPts val="0"/>
                    </a:spcAft>
                    <a:defRPr/>
                  </a:pPr>
                  <a:endParaRPr lang="en-US" sz="1800" kern="0" dirty="0">
                    <a:solidFill>
                      <a:sysClr val="windowText" lastClr="000000"/>
                    </a:solidFill>
                  </a:endParaRPr>
                </a:p>
              </p:txBody>
            </p:sp>
            <p:sp>
              <p:nvSpPr>
                <p:cNvPr id="108" name="Arc 221"/>
                <p:cNvSpPr>
                  <a:spLocks/>
                </p:cNvSpPr>
                <p:nvPr/>
              </p:nvSpPr>
              <p:spPr bwMode="gray">
                <a:xfrm rot="5400000" flipV="1">
                  <a:off x="1422" y="3760"/>
                  <a:ext cx="84" cy="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5875">
                  <a:solidFill>
                    <a:srgbClr val="808080"/>
                  </a:solidFill>
                  <a:round/>
                  <a:headEnd/>
                  <a:tailEnd type="none" w="lg" len="lg"/>
                </a:ln>
                <a:effectLst/>
              </p:spPr>
              <p:txBody>
                <a:bodyPr anchor="ctr">
                  <a:spAutoFit/>
                </a:bodyPr>
                <a:lstStyle/>
                <a:p>
                  <a:pPr algn="ctr" fontAlgn="auto">
                    <a:spcBef>
                      <a:spcPts val="0"/>
                    </a:spcBef>
                    <a:spcAft>
                      <a:spcPts val="0"/>
                    </a:spcAft>
                    <a:defRPr/>
                  </a:pPr>
                  <a:endParaRPr lang="en-US" sz="1800" kern="0" dirty="0">
                    <a:solidFill>
                      <a:sysClr val="windowText" lastClr="000000"/>
                    </a:solidFill>
                  </a:endParaRPr>
                </a:p>
              </p:txBody>
            </p:sp>
          </p:grpSp>
        </p:grpSp>
        <p:sp>
          <p:nvSpPr>
            <p:cNvPr id="69" name="Rectangle 223"/>
            <p:cNvSpPr>
              <a:spLocks noChangeAspect="1" noChangeArrowheads="1"/>
            </p:cNvSpPr>
            <p:nvPr/>
          </p:nvSpPr>
          <p:spPr bwMode="gray">
            <a:xfrm>
              <a:off x="4304258" y="2213302"/>
              <a:ext cx="511175" cy="166687"/>
            </a:xfrm>
            <a:prstGeom prst="rect">
              <a:avLst/>
            </a:prstGeom>
            <a:noFill/>
            <a:ln w="9525">
              <a:noFill/>
              <a:miter lim="800000"/>
              <a:headEnd/>
              <a:tailEnd/>
            </a:ln>
          </p:spPr>
          <p:txBody>
            <a:bodyPr wrap="none" lIns="0" tIns="0" rIns="0" bIns="0">
              <a:spAutoFit/>
            </a:bodyPr>
            <a:lstStyle/>
            <a:p>
              <a:pPr algn="ctr" fontAlgn="auto">
                <a:lnSpc>
                  <a:spcPct val="90000"/>
                </a:lnSpc>
                <a:spcAft>
                  <a:spcPts val="0"/>
                </a:spcAft>
                <a:defRPr/>
              </a:pPr>
              <a:r>
                <a:rPr lang="en-US" sz="1200" kern="0" dirty="0">
                  <a:solidFill>
                    <a:srgbClr val="000000"/>
                  </a:solidFill>
                </a:rPr>
                <a:t>NetApp</a:t>
              </a:r>
              <a:endParaRPr lang="en-US" sz="1200" kern="0" dirty="0">
                <a:solidFill>
                  <a:sysClr val="windowText" lastClr="000000"/>
                </a:solidFill>
              </a:endParaRPr>
            </a:p>
          </p:txBody>
        </p:sp>
        <p:sp>
          <p:nvSpPr>
            <p:cNvPr id="70" name="Oval 224"/>
            <p:cNvSpPr>
              <a:spLocks noChangeArrowheads="1"/>
            </p:cNvSpPr>
            <p:nvPr/>
          </p:nvSpPr>
          <p:spPr bwMode="gray">
            <a:xfrm>
              <a:off x="4191545" y="2249814"/>
              <a:ext cx="104775" cy="104775"/>
            </a:xfrm>
            <a:prstGeom prst="ellipse">
              <a:avLst/>
            </a:prstGeom>
            <a:solidFill>
              <a:srgbClr val="FF9900"/>
            </a:solidFill>
            <a:ln w="12700" algn="ctr">
              <a:solidFill>
                <a:srgbClr val="FFFFFF"/>
              </a:solidFill>
              <a:round/>
              <a:headEnd/>
              <a:tailEnd type="none" w="lg" len="lg"/>
            </a:ln>
            <a:effectLst/>
          </p:spPr>
          <p:txBody>
            <a:bodyPr anchor="ctr">
              <a:spAutoFit/>
            </a:bodyPr>
            <a:lstStyle/>
            <a:p>
              <a:pPr algn="ctr" fontAlgn="auto">
                <a:spcBef>
                  <a:spcPts val="0"/>
                </a:spcBef>
                <a:spcAft>
                  <a:spcPts val="0"/>
                </a:spcAft>
                <a:defRPr/>
              </a:pPr>
              <a:endParaRPr lang="en-US" sz="1800" kern="0" dirty="0">
                <a:solidFill>
                  <a:sysClr val="windowText" lastClr="000000"/>
                </a:solidFill>
              </a:endParaRPr>
            </a:p>
          </p:txBody>
        </p:sp>
        <p:sp>
          <p:nvSpPr>
            <p:cNvPr id="71" name="Rectangle 223"/>
            <p:cNvSpPr>
              <a:spLocks noChangeAspect="1" noChangeArrowheads="1"/>
            </p:cNvSpPr>
            <p:nvPr/>
          </p:nvSpPr>
          <p:spPr bwMode="gray">
            <a:xfrm>
              <a:off x="4315370" y="2456189"/>
              <a:ext cx="341313" cy="166688"/>
            </a:xfrm>
            <a:prstGeom prst="rect">
              <a:avLst/>
            </a:prstGeom>
            <a:noFill/>
            <a:ln w="9525">
              <a:noFill/>
              <a:miter lim="800000"/>
              <a:headEnd/>
              <a:tailEnd/>
            </a:ln>
          </p:spPr>
          <p:txBody>
            <a:bodyPr wrap="none" lIns="0" tIns="0" rIns="0" bIns="0">
              <a:spAutoFit/>
            </a:bodyPr>
            <a:lstStyle/>
            <a:p>
              <a:pPr algn="ctr" fontAlgn="auto">
                <a:lnSpc>
                  <a:spcPct val="90000"/>
                </a:lnSpc>
                <a:spcAft>
                  <a:spcPts val="0"/>
                </a:spcAft>
                <a:defRPr/>
              </a:pPr>
              <a:r>
                <a:rPr lang="en-US" sz="1200" kern="0" dirty="0">
                  <a:solidFill>
                    <a:srgbClr val="000000"/>
                  </a:solidFill>
                </a:rPr>
                <a:t>EMC</a:t>
              </a:r>
              <a:endParaRPr lang="en-US" sz="1200" kern="0" dirty="0">
                <a:solidFill>
                  <a:sysClr val="windowText" lastClr="000000"/>
                </a:solidFill>
              </a:endParaRPr>
            </a:p>
          </p:txBody>
        </p:sp>
        <p:sp>
          <p:nvSpPr>
            <p:cNvPr id="72" name="Oval 224"/>
            <p:cNvSpPr>
              <a:spLocks noChangeArrowheads="1"/>
            </p:cNvSpPr>
            <p:nvPr/>
          </p:nvSpPr>
          <p:spPr bwMode="gray">
            <a:xfrm>
              <a:off x="4197895" y="2481589"/>
              <a:ext cx="104775" cy="104775"/>
            </a:xfrm>
            <a:prstGeom prst="ellipse">
              <a:avLst/>
            </a:prstGeom>
            <a:solidFill>
              <a:srgbClr val="FF9900"/>
            </a:solidFill>
            <a:ln w="12700" algn="ctr">
              <a:solidFill>
                <a:srgbClr val="FFFFFF"/>
              </a:solidFill>
              <a:round/>
              <a:headEnd/>
              <a:tailEnd type="none" w="lg" len="lg"/>
            </a:ln>
            <a:effectLst/>
          </p:spPr>
          <p:txBody>
            <a:bodyPr anchor="ctr">
              <a:spAutoFit/>
            </a:bodyPr>
            <a:lstStyle/>
            <a:p>
              <a:pPr algn="ctr" fontAlgn="auto">
                <a:spcBef>
                  <a:spcPts val="0"/>
                </a:spcBef>
                <a:spcAft>
                  <a:spcPts val="0"/>
                </a:spcAft>
                <a:defRPr/>
              </a:pPr>
              <a:endParaRPr lang="en-US" sz="1800" kern="0" dirty="0">
                <a:solidFill>
                  <a:sysClr val="windowText" lastClr="000000"/>
                </a:solidFill>
              </a:endParaRPr>
            </a:p>
          </p:txBody>
        </p:sp>
        <p:sp>
          <p:nvSpPr>
            <p:cNvPr id="73" name="Rectangle 223"/>
            <p:cNvSpPr>
              <a:spLocks noChangeAspect="1" noChangeArrowheads="1"/>
            </p:cNvSpPr>
            <p:nvPr/>
          </p:nvSpPr>
          <p:spPr bwMode="gray">
            <a:xfrm>
              <a:off x="3618458" y="3024514"/>
              <a:ext cx="273050" cy="166688"/>
            </a:xfrm>
            <a:prstGeom prst="rect">
              <a:avLst/>
            </a:prstGeom>
            <a:noFill/>
            <a:ln w="9525">
              <a:noFill/>
              <a:miter lim="800000"/>
              <a:headEnd/>
              <a:tailEnd/>
            </a:ln>
          </p:spPr>
          <p:txBody>
            <a:bodyPr wrap="none" lIns="0" tIns="0" rIns="0" bIns="0">
              <a:spAutoFit/>
            </a:bodyPr>
            <a:lstStyle/>
            <a:p>
              <a:pPr algn="ctr" fontAlgn="auto">
                <a:lnSpc>
                  <a:spcPct val="90000"/>
                </a:lnSpc>
                <a:spcAft>
                  <a:spcPts val="0"/>
                </a:spcAft>
                <a:defRPr/>
              </a:pPr>
              <a:r>
                <a:rPr lang="en-US" sz="1200" kern="0" dirty="0">
                  <a:solidFill>
                    <a:srgbClr val="000000"/>
                  </a:solidFill>
                </a:rPr>
                <a:t>IBM</a:t>
              </a:r>
              <a:endParaRPr lang="en-US" sz="1200" kern="0" dirty="0">
                <a:solidFill>
                  <a:sysClr val="windowText" lastClr="000000"/>
                </a:solidFill>
              </a:endParaRPr>
            </a:p>
          </p:txBody>
        </p:sp>
        <p:sp>
          <p:nvSpPr>
            <p:cNvPr id="74" name="Oval 224"/>
            <p:cNvSpPr>
              <a:spLocks noChangeArrowheads="1"/>
            </p:cNvSpPr>
            <p:nvPr/>
          </p:nvSpPr>
          <p:spPr bwMode="gray">
            <a:xfrm>
              <a:off x="3505745" y="3057852"/>
              <a:ext cx="104775" cy="104775"/>
            </a:xfrm>
            <a:prstGeom prst="ellipse">
              <a:avLst/>
            </a:prstGeom>
            <a:solidFill>
              <a:srgbClr val="FF9900"/>
            </a:solidFill>
            <a:ln w="12700" algn="ctr">
              <a:solidFill>
                <a:srgbClr val="FFFFFF"/>
              </a:solidFill>
              <a:round/>
              <a:headEnd/>
              <a:tailEnd type="none" w="lg" len="lg"/>
            </a:ln>
            <a:effectLst/>
          </p:spPr>
          <p:txBody>
            <a:bodyPr anchor="ctr">
              <a:spAutoFit/>
            </a:bodyPr>
            <a:lstStyle/>
            <a:p>
              <a:pPr algn="ctr" fontAlgn="auto">
                <a:spcBef>
                  <a:spcPts val="0"/>
                </a:spcBef>
                <a:spcAft>
                  <a:spcPts val="0"/>
                </a:spcAft>
                <a:defRPr/>
              </a:pPr>
              <a:endParaRPr lang="en-US" sz="1800" kern="0" dirty="0">
                <a:solidFill>
                  <a:sysClr val="windowText" lastClr="000000"/>
                </a:solidFill>
              </a:endParaRPr>
            </a:p>
          </p:txBody>
        </p:sp>
        <p:sp>
          <p:nvSpPr>
            <p:cNvPr id="75" name="Rectangle 223"/>
            <p:cNvSpPr>
              <a:spLocks noChangeAspect="1" noChangeArrowheads="1"/>
            </p:cNvSpPr>
            <p:nvPr/>
          </p:nvSpPr>
          <p:spPr bwMode="gray">
            <a:xfrm>
              <a:off x="3683545" y="3688089"/>
              <a:ext cx="538163" cy="165100"/>
            </a:xfrm>
            <a:prstGeom prst="rect">
              <a:avLst/>
            </a:prstGeom>
            <a:noFill/>
            <a:ln w="9525">
              <a:noFill/>
              <a:miter lim="800000"/>
              <a:headEnd/>
              <a:tailEnd/>
            </a:ln>
          </p:spPr>
          <p:txBody>
            <a:bodyPr wrap="none" lIns="0" tIns="0" rIns="0" bIns="0">
              <a:spAutoFit/>
            </a:bodyPr>
            <a:lstStyle/>
            <a:p>
              <a:pPr algn="ctr" fontAlgn="auto">
                <a:lnSpc>
                  <a:spcPct val="90000"/>
                </a:lnSpc>
                <a:spcAft>
                  <a:spcPts val="0"/>
                </a:spcAft>
                <a:defRPr/>
              </a:pPr>
              <a:r>
                <a:rPr lang="en-US" sz="1200" kern="0" dirty="0">
                  <a:solidFill>
                    <a:srgbClr val="000000"/>
                  </a:solidFill>
                </a:rPr>
                <a:t>BlueArc</a:t>
              </a:r>
              <a:endParaRPr lang="en-US" sz="1200" kern="0" dirty="0">
                <a:solidFill>
                  <a:sysClr val="windowText" lastClr="000000"/>
                </a:solidFill>
              </a:endParaRPr>
            </a:p>
          </p:txBody>
        </p:sp>
        <p:sp>
          <p:nvSpPr>
            <p:cNvPr id="76" name="Oval 224"/>
            <p:cNvSpPr>
              <a:spLocks noChangeArrowheads="1"/>
            </p:cNvSpPr>
            <p:nvPr/>
          </p:nvSpPr>
          <p:spPr bwMode="gray">
            <a:xfrm>
              <a:off x="2854870" y="4748540"/>
              <a:ext cx="104775" cy="104775"/>
            </a:xfrm>
            <a:prstGeom prst="ellipse">
              <a:avLst/>
            </a:prstGeom>
            <a:solidFill>
              <a:srgbClr val="FF9900"/>
            </a:solidFill>
            <a:ln w="12700" algn="ctr">
              <a:solidFill>
                <a:srgbClr val="FFFFFF"/>
              </a:solidFill>
              <a:round/>
              <a:headEnd/>
              <a:tailEnd type="none" w="lg" len="lg"/>
            </a:ln>
            <a:effectLst/>
          </p:spPr>
          <p:txBody>
            <a:bodyPr anchor="ctr">
              <a:spAutoFit/>
            </a:bodyPr>
            <a:lstStyle/>
            <a:p>
              <a:pPr algn="ctr" fontAlgn="auto">
                <a:spcBef>
                  <a:spcPts val="0"/>
                </a:spcBef>
                <a:spcAft>
                  <a:spcPts val="0"/>
                </a:spcAft>
                <a:defRPr/>
              </a:pPr>
              <a:endParaRPr lang="en-US" sz="1800" kern="0" dirty="0">
                <a:solidFill>
                  <a:sysClr val="windowText" lastClr="000000"/>
                </a:solidFill>
              </a:endParaRPr>
            </a:p>
          </p:txBody>
        </p:sp>
        <p:sp>
          <p:nvSpPr>
            <p:cNvPr id="77" name="Rectangle 223"/>
            <p:cNvSpPr>
              <a:spLocks noChangeAspect="1" noChangeArrowheads="1"/>
            </p:cNvSpPr>
            <p:nvPr/>
          </p:nvSpPr>
          <p:spPr bwMode="gray">
            <a:xfrm>
              <a:off x="3283495" y="4499303"/>
              <a:ext cx="1962150" cy="166687"/>
            </a:xfrm>
            <a:prstGeom prst="rect">
              <a:avLst/>
            </a:prstGeom>
            <a:solidFill>
              <a:schemeClr val="bg1"/>
            </a:solidFill>
            <a:ln w="9525">
              <a:noFill/>
              <a:miter lim="800000"/>
              <a:headEnd/>
              <a:tailEnd/>
            </a:ln>
          </p:spPr>
          <p:txBody>
            <a:bodyPr wrap="none" lIns="0" tIns="0" rIns="0" bIns="0">
              <a:spAutoFit/>
            </a:bodyPr>
            <a:lstStyle/>
            <a:p>
              <a:pPr algn="ctr" fontAlgn="auto">
                <a:lnSpc>
                  <a:spcPct val="90000"/>
                </a:lnSpc>
                <a:spcAft>
                  <a:spcPts val="0"/>
                </a:spcAft>
                <a:defRPr/>
              </a:pPr>
              <a:r>
                <a:rPr lang="en-US" sz="1200" kern="0" dirty="0">
                  <a:solidFill>
                    <a:srgbClr val="000000"/>
                  </a:solidFill>
                </a:rPr>
                <a:t>Symantec/Huawei Symantec</a:t>
              </a:r>
              <a:endParaRPr lang="en-US" sz="1200" kern="0" dirty="0">
                <a:solidFill>
                  <a:sysClr val="windowText" lastClr="000000"/>
                </a:solidFill>
              </a:endParaRPr>
            </a:p>
          </p:txBody>
        </p:sp>
        <p:sp>
          <p:nvSpPr>
            <p:cNvPr id="78" name="Oval 224"/>
            <p:cNvSpPr>
              <a:spLocks noChangeArrowheads="1"/>
            </p:cNvSpPr>
            <p:nvPr/>
          </p:nvSpPr>
          <p:spPr bwMode="gray">
            <a:xfrm>
              <a:off x="3183483" y="4545340"/>
              <a:ext cx="104775" cy="104775"/>
            </a:xfrm>
            <a:prstGeom prst="ellipse">
              <a:avLst/>
            </a:prstGeom>
            <a:solidFill>
              <a:srgbClr val="FF9900"/>
            </a:solidFill>
            <a:ln w="12700" algn="ctr">
              <a:solidFill>
                <a:srgbClr val="FFFFFF"/>
              </a:solidFill>
              <a:round/>
              <a:headEnd/>
              <a:tailEnd type="none" w="lg" len="lg"/>
            </a:ln>
            <a:effectLst/>
          </p:spPr>
          <p:txBody>
            <a:bodyPr anchor="ctr">
              <a:spAutoFit/>
            </a:bodyPr>
            <a:lstStyle/>
            <a:p>
              <a:pPr algn="ctr" fontAlgn="auto">
                <a:spcBef>
                  <a:spcPts val="0"/>
                </a:spcBef>
                <a:spcAft>
                  <a:spcPts val="0"/>
                </a:spcAft>
                <a:defRPr/>
              </a:pPr>
              <a:endParaRPr lang="en-US" sz="1800" kern="0" dirty="0">
                <a:solidFill>
                  <a:sysClr val="windowText" lastClr="000000"/>
                </a:solidFill>
              </a:endParaRPr>
            </a:p>
          </p:txBody>
        </p:sp>
        <p:sp>
          <p:nvSpPr>
            <p:cNvPr id="79" name="Rectangle 223"/>
            <p:cNvSpPr>
              <a:spLocks noChangeAspect="1" noChangeArrowheads="1"/>
            </p:cNvSpPr>
            <p:nvPr/>
          </p:nvSpPr>
          <p:spPr bwMode="gray">
            <a:xfrm>
              <a:off x="3172370" y="4678690"/>
              <a:ext cx="1341438" cy="165100"/>
            </a:xfrm>
            <a:prstGeom prst="rect">
              <a:avLst/>
            </a:prstGeom>
            <a:noFill/>
            <a:ln w="9525">
              <a:noFill/>
              <a:miter lim="800000"/>
              <a:headEnd/>
              <a:tailEnd/>
            </a:ln>
          </p:spPr>
          <p:txBody>
            <a:bodyPr wrap="none" lIns="0" tIns="0" rIns="0" bIns="0">
              <a:spAutoFit/>
            </a:bodyPr>
            <a:lstStyle/>
            <a:p>
              <a:pPr algn="ctr" fontAlgn="auto">
                <a:lnSpc>
                  <a:spcPct val="90000"/>
                </a:lnSpc>
                <a:spcAft>
                  <a:spcPts val="0"/>
                </a:spcAft>
                <a:defRPr/>
              </a:pPr>
              <a:r>
                <a:rPr lang="en-US" sz="1200" kern="0" dirty="0">
                  <a:solidFill>
                    <a:srgbClr val="000000"/>
                  </a:solidFill>
                </a:rPr>
                <a:t>Pillar Data Systems</a:t>
              </a:r>
              <a:endParaRPr lang="en-US" sz="1200" kern="0" dirty="0">
                <a:solidFill>
                  <a:sysClr val="windowText" lastClr="000000"/>
                </a:solidFill>
              </a:endParaRPr>
            </a:p>
          </p:txBody>
        </p:sp>
        <p:sp>
          <p:nvSpPr>
            <p:cNvPr id="80" name="Oval 224"/>
            <p:cNvSpPr>
              <a:spLocks noChangeArrowheads="1"/>
            </p:cNvSpPr>
            <p:nvPr/>
          </p:nvSpPr>
          <p:spPr bwMode="gray">
            <a:xfrm>
              <a:off x="3572420" y="3718253"/>
              <a:ext cx="104775" cy="104775"/>
            </a:xfrm>
            <a:prstGeom prst="ellipse">
              <a:avLst/>
            </a:prstGeom>
            <a:solidFill>
              <a:srgbClr val="FF9900"/>
            </a:solidFill>
            <a:ln w="12700" algn="ctr">
              <a:solidFill>
                <a:srgbClr val="FFFFFF"/>
              </a:solidFill>
              <a:round/>
              <a:headEnd/>
              <a:tailEnd type="none" w="lg" len="lg"/>
            </a:ln>
            <a:effectLst/>
          </p:spPr>
          <p:txBody>
            <a:bodyPr anchor="ctr">
              <a:spAutoFit/>
            </a:bodyPr>
            <a:lstStyle/>
            <a:p>
              <a:pPr algn="ctr" fontAlgn="auto">
                <a:spcBef>
                  <a:spcPts val="0"/>
                </a:spcBef>
                <a:spcAft>
                  <a:spcPts val="0"/>
                </a:spcAft>
                <a:defRPr/>
              </a:pPr>
              <a:endParaRPr lang="en-US" sz="1800" kern="0" dirty="0">
                <a:solidFill>
                  <a:sysClr val="windowText" lastClr="000000"/>
                </a:solidFill>
              </a:endParaRPr>
            </a:p>
          </p:txBody>
        </p:sp>
        <p:sp>
          <p:nvSpPr>
            <p:cNvPr id="81" name="Rectangle 223"/>
            <p:cNvSpPr>
              <a:spLocks noChangeAspect="1" noChangeArrowheads="1"/>
            </p:cNvSpPr>
            <p:nvPr/>
          </p:nvSpPr>
          <p:spPr bwMode="gray">
            <a:xfrm>
              <a:off x="1708695" y="4783465"/>
              <a:ext cx="1168400" cy="165100"/>
            </a:xfrm>
            <a:prstGeom prst="rect">
              <a:avLst/>
            </a:prstGeom>
            <a:noFill/>
            <a:ln w="9525">
              <a:noFill/>
              <a:miter lim="800000"/>
              <a:headEnd/>
              <a:tailEnd/>
            </a:ln>
          </p:spPr>
          <p:txBody>
            <a:bodyPr wrap="none" lIns="0" tIns="0" rIns="0" bIns="0">
              <a:spAutoFit/>
            </a:bodyPr>
            <a:lstStyle/>
            <a:p>
              <a:pPr algn="ctr" fontAlgn="auto">
                <a:lnSpc>
                  <a:spcPct val="90000"/>
                </a:lnSpc>
                <a:spcAft>
                  <a:spcPts val="0"/>
                </a:spcAft>
                <a:defRPr/>
              </a:pPr>
              <a:r>
                <a:rPr lang="en-US" sz="1200" kern="0" dirty="0">
                  <a:solidFill>
                    <a:srgbClr val="000000"/>
                  </a:solidFill>
                </a:rPr>
                <a:t>Scale Computing</a:t>
              </a:r>
              <a:endParaRPr lang="en-US" sz="1200" kern="0" dirty="0">
                <a:solidFill>
                  <a:sysClr val="windowText" lastClr="000000"/>
                </a:solidFill>
              </a:endParaRPr>
            </a:p>
          </p:txBody>
        </p:sp>
        <p:sp>
          <p:nvSpPr>
            <p:cNvPr id="82" name="Oval 224"/>
            <p:cNvSpPr>
              <a:spLocks noChangeArrowheads="1"/>
            </p:cNvSpPr>
            <p:nvPr/>
          </p:nvSpPr>
          <p:spPr bwMode="gray">
            <a:xfrm>
              <a:off x="3064420" y="4643765"/>
              <a:ext cx="104775" cy="104775"/>
            </a:xfrm>
            <a:prstGeom prst="ellipse">
              <a:avLst/>
            </a:prstGeom>
            <a:solidFill>
              <a:srgbClr val="FF9900"/>
            </a:solidFill>
            <a:ln w="12700" algn="ctr">
              <a:solidFill>
                <a:srgbClr val="FFFFFF"/>
              </a:solidFill>
              <a:round/>
              <a:headEnd/>
              <a:tailEnd type="none" w="lg" len="lg"/>
            </a:ln>
            <a:effectLst/>
          </p:spPr>
          <p:txBody>
            <a:bodyPr anchor="ctr">
              <a:spAutoFit/>
            </a:bodyPr>
            <a:lstStyle/>
            <a:p>
              <a:pPr algn="ctr" fontAlgn="auto">
                <a:spcBef>
                  <a:spcPts val="0"/>
                </a:spcBef>
                <a:spcAft>
                  <a:spcPts val="0"/>
                </a:spcAft>
                <a:defRPr/>
              </a:pPr>
              <a:endParaRPr lang="en-US" sz="1800" kern="0" dirty="0">
                <a:solidFill>
                  <a:sysClr val="windowText" lastClr="000000"/>
                </a:solidFill>
              </a:endParaRPr>
            </a:p>
          </p:txBody>
        </p:sp>
        <p:sp>
          <p:nvSpPr>
            <p:cNvPr id="83" name="Rectangle 223"/>
            <p:cNvSpPr>
              <a:spLocks noChangeAspect="1" noChangeArrowheads="1"/>
            </p:cNvSpPr>
            <p:nvPr/>
          </p:nvSpPr>
          <p:spPr bwMode="gray">
            <a:xfrm>
              <a:off x="2123033" y="4639003"/>
              <a:ext cx="230187" cy="166687"/>
            </a:xfrm>
            <a:prstGeom prst="rect">
              <a:avLst/>
            </a:prstGeom>
            <a:noFill/>
            <a:ln w="9525">
              <a:noFill/>
              <a:miter lim="800000"/>
              <a:headEnd/>
              <a:tailEnd/>
            </a:ln>
          </p:spPr>
          <p:txBody>
            <a:bodyPr wrap="none" lIns="0" tIns="0" rIns="0" bIns="0">
              <a:spAutoFit/>
            </a:bodyPr>
            <a:lstStyle/>
            <a:p>
              <a:pPr algn="ctr" fontAlgn="auto">
                <a:lnSpc>
                  <a:spcPct val="90000"/>
                </a:lnSpc>
                <a:spcAft>
                  <a:spcPts val="0"/>
                </a:spcAft>
                <a:defRPr/>
              </a:pPr>
              <a:r>
                <a:rPr lang="en-US" sz="1200" kern="0" dirty="0">
                  <a:solidFill>
                    <a:srgbClr val="000000"/>
                  </a:solidFill>
                </a:rPr>
                <a:t>LSI</a:t>
              </a:r>
              <a:endParaRPr lang="en-US" sz="1200" kern="0" dirty="0">
                <a:solidFill>
                  <a:sysClr val="windowText" lastClr="000000"/>
                </a:solidFill>
              </a:endParaRPr>
            </a:p>
          </p:txBody>
        </p:sp>
        <p:sp>
          <p:nvSpPr>
            <p:cNvPr id="84" name="Oval 224"/>
            <p:cNvSpPr>
              <a:spLocks noChangeArrowheads="1"/>
            </p:cNvSpPr>
            <p:nvPr/>
          </p:nvSpPr>
          <p:spPr bwMode="gray">
            <a:xfrm>
              <a:off x="2357983" y="4689803"/>
              <a:ext cx="104775" cy="104775"/>
            </a:xfrm>
            <a:prstGeom prst="ellipse">
              <a:avLst/>
            </a:prstGeom>
            <a:solidFill>
              <a:srgbClr val="FF9900"/>
            </a:solidFill>
            <a:ln w="12700" algn="ctr">
              <a:solidFill>
                <a:srgbClr val="FFFFFF"/>
              </a:solidFill>
              <a:round/>
              <a:headEnd/>
              <a:tailEnd type="none" w="lg" len="lg"/>
            </a:ln>
            <a:effectLst/>
          </p:spPr>
          <p:txBody>
            <a:bodyPr anchor="ctr">
              <a:spAutoFit/>
            </a:bodyPr>
            <a:lstStyle/>
            <a:p>
              <a:pPr algn="ctr" fontAlgn="auto">
                <a:spcBef>
                  <a:spcPts val="0"/>
                </a:spcBef>
                <a:spcAft>
                  <a:spcPts val="0"/>
                </a:spcAft>
                <a:defRPr/>
              </a:pPr>
              <a:endParaRPr lang="en-US" sz="1800" kern="0" dirty="0">
                <a:solidFill>
                  <a:sysClr val="windowText" lastClr="000000"/>
                </a:solidFill>
              </a:endParaRPr>
            </a:p>
          </p:txBody>
        </p:sp>
        <p:sp>
          <p:nvSpPr>
            <p:cNvPr id="85" name="Oval 224"/>
            <p:cNvSpPr>
              <a:spLocks noChangeArrowheads="1"/>
            </p:cNvSpPr>
            <p:nvPr/>
          </p:nvSpPr>
          <p:spPr bwMode="gray">
            <a:xfrm>
              <a:off x="2829470" y="3872240"/>
              <a:ext cx="104775" cy="104775"/>
            </a:xfrm>
            <a:prstGeom prst="ellipse">
              <a:avLst/>
            </a:prstGeom>
            <a:solidFill>
              <a:srgbClr val="FF9900"/>
            </a:solidFill>
            <a:ln w="12700" algn="ctr">
              <a:solidFill>
                <a:srgbClr val="FFFFFF"/>
              </a:solidFill>
              <a:round/>
              <a:headEnd/>
              <a:tailEnd type="none" w="lg" len="lg"/>
            </a:ln>
            <a:effectLst/>
          </p:spPr>
          <p:txBody>
            <a:bodyPr anchor="ctr">
              <a:spAutoFit/>
            </a:bodyPr>
            <a:lstStyle/>
            <a:p>
              <a:pPr algn="ctr" fontAlgn="auto">
                <a:spcBef>
                  <a:spcPts val="0"/>
                </a:spcBef>
                <a:spcAft>
                  <a:spcPts val="0"/>
                </a:spcAft>
                <a:defRPr/>
              </a:pPr>
              <a:endParaRPr lang="en-US" sz="1800" kern="0" dirty="0">
                <a:solidFill>
                  <a:sysClr val="windowText" lastClr="000000"/>
                </a:solidFill>
              </a:endParaRPr>
            </a:p>
          </p:txBody>
        </p:sp>
        <p:sp>
          <p:nvSpPr>
            <p:cNvPr id="86" name="Oval 224"/>
            <p:cNvSpPr>
              <a:spLocks noChangeArrowheads="1"/>
            </p:cNvSpPr>
            <p:nvPr/>
          </p:nvSpPr>
          <p:spPr bwMode="gray">
            <a:xfrm>
              <a:off x="2943770" y="3799215"/>
              <a:ext cx="104775" cy="104775"/>
            </a:xfrm>
            <a:prstGeom prst="ellipse">
              <a:avLst/>
            </a:prstGeom>
            <a:solidFill>
              <a:srgbClr val="FF9900"/>
            </a:solidFill>
            <a:ln w="12700" algn="ctr">
              <a:solidFill>
                <a:srgbClr val="FFFFFF"/>
              </a:solidFill>
              <a:round/>
              <a:headEnd/>
              <a:tailEnd type="none" w="lg" len="lg"/>
            </a:ln>
            <a:effectLst/>
          </p:spPr>
          <p:txBody>
            <a:bodyPr anchor="ctr">
              <a:spAutoFit/>
            </a:bodyPr>
            <a:lstStyle/>
            <a:p>
              <a:pPr algn="ctr" fontAlgn="auto">
                <a:spcBef>
                  <a:spcPts val="0"/>
                </a:spcBef>
                <a:spcAft>
                  <a:spcPts val="0"/>
                </a:spcAft>
                <a:defRPr/>
              </a:pPr>
              <a:endParaRPr lang="en-US" sz="1800" kern="0" dirty="0">
                <a:solidFill>
                  <a:sysClr val="windowText" lastClr="000000"/>
                </a:solidFill>
              </a:endParaRPr>
            </a:p>
          </p:txBody>
        </p:sp>
        <p:sp>
          <p:nvSpPr>
            <p:cNvPr id="87" name="Rectangle 223"/>
            <p:cNvSpPr>
              <a:spLocks noChangeAspect="1" noChangeArrowheads="1"/>
            </p:cNvSpPr>
            <p:nvPr/>
          </p:nvSpPr>
          <p:spPr bwMode="gray">
            <a:xfrm>
              <a:off x="1038770" y="3581727"/>
              <a:ext cx="1979613" cy="166687"/>
            </a:xfrm>
            <a:prstGeom prst="rect">
              <a:avLst/>
            </a:prstGeom>
            <a:solidFill>
              <a:schemeClr val="bg1"/>
            </a:solidFill>
            <a:ln w="9525">
              <a:noFill/>
              <a:miter lim="800000"/>
              <a:headEnd/>
              <a:tailEnd/>
            </a:ln>
          </p:spPr>
          <p:txBody>
            <a:bodyPr wrap="none" lIns="0" tIns="0" rIns="0" bIns="0">
              <a:spAutoFit/>
            </a:bodyPr>
            <a:lstStyle/>
            <a:p>
              <a:pPr algn="ctr" fontAlgn="auto">
                <a:lnSpc>
                  <a:spcPct val="90000"/>
                </a:lnSpc>
                <a:spcAft>
                  <a:spcPts val="0"/>
                </a:spcAft>
                <a:defRPr/>
              </a:pPr>
              <a:r>
                <a:rPr lang="en-US" sz="1200" kern="0" dirty="0">
                  <a:solidFill>
                    <a:srgbClr val="000000"/>
                  </a:solidFill>
                </a:rPr>
                <a:t>Hitachi/Hitachi Data Systems</a:t>
              </a:r>
              <a:endParaRPr lang="en-US" sz="1200" kern="0" dirty="0">
                <a:solidFill>
                  <a:sysClr val="windowText" lastClr="000000"/>
                </a:solidFill>
              </a:endParaRPr>
            </a:p>
          </p:txBody>
        </p:sp>
        <p:sp>
          <p:nvSpPr>
            <p:cNvPr id="88" name="Oval 224"/>
            <p:cNvSpPr>
              <a:spLocks noChangeArrowheads="1"/>
            </p:cNvSpPr>
            <p:nvPr/>
          </p:nvSpPr>
          <p:spPr bwMode="gray">
            <a:xfrm>
              <a:off x="2635795" y="3494414"/>
              <a:ext cx="104775" cy="104775"/>
            </a:xfrm>
            <a:prstGeom prst="ellipse">
              <a:avLst/>
            </a:prstGeom>
            <a:solidFill>
              <a:srgbClr val="FF9900"/>
            </a:solidFill>
            <a:ln w="12700" algn="ctr">
              <a:solidFill>
                <a:srgbClr val="FFFFFF"/>
              </a:solidFill>
              <a:round/>
              <a:headEnd/>
              <a:tailEnd type="none" w="lg" len="lg"/>
            </a:ln>
            <a:effectLst/>
          </p:spPr>
          <p:txBody>
            <a:bodyPr anchor="ctr">
              <a:spAutoFit/>
            </a:bodyPr>
            <a:lstStyle/>
            <a:p>
              <a:pPr algn="ctr" fontAlgn="auto">
                <a:spcBef>
                  <a:spcPts val="0"/>
                </a:spcBef>
                <a:spcAft>
                  <a:spcPts val="0"/>
                </a:spcAft>
                <a:defRPr/>
              </a:pPr>
              <a:endParaRPr lang="en-US" sz="1800" kern="0" dirty="0">
                <a:solidFill>
                  <a:sysClr val="windowText" lastClr="000000"/>
                </a:solidFill>
              </a:endParaRPr>
            </a:p>
          </p:txBody>
        </p:sp>
        <p:sp>
          <p:nvSpPr>
            <p:cNvPr id="89" name="Oval 224"/>
            <p:cNvSpPr>
              <a:spLocks noChangeArrowheads="1"/>
            </p:cNvSpPr>
            <p:nvPr/>
          </p:nvSpPr>
          <p:spPr bwMode="gray">
            <a:xfrm>
              <a:off x="2926308" y="3332489"/>
              <a:ext cx="104775" cy="104775"/>
            </a:xfrm>
            <a:prstGeom prst="ellipse">
              <a:avLst/>
            </a:prstGeom>
            <a:solidFill>
              <a:srgbClr val="FF9900"/>
            </a:solidFill>
            <a:ln w="12700" algn="ctr">
              <a:solidFill>
                <a:srgbClr val="FFFFFF"/>
              </a:solidFill>
              <a:round/>
              <a:headEnd/>
              <a:tailEnd type="none" w="lg" len="lg"/>
            </a:ln>
            <a:effectLst/>
          </p:spPr>
          <p:txBody>
            <a:bodyPr anchor="ctr">
              <a:spAutoFit/>
            </a:bodyPr>
            <a:lstStyle/>
            <a:p>
              <a:pPr algn="ctr" fontAlgn="auto">
                <a:spcBef>
                  <a:spcPts val="0"/>
                </a:spcBef>
                <a:spcAft>
                  <a:spcPts val="0"/>
                </a:spcAft>
                <a:defRPr/>
              </a:pPr>
              <a:endParaRPr lang="en-US" sz="1800" kern="0" dirty="0">
                <a:solidFill>
                  <a:sysClr val="windowText" lastClr="000000"/>
                </a:solidFill>
              </a:endParaRPr>
            </a:p>
          </p:txBody>
        </p:sp>
        <p:cxnSp>
          <p:nvCxnSpPr>
            <p:cNvPr id="27680" name="Straight Connector 56"/>
            <p:cNvCxnSpPr>
              <a:cxnSpLocks noChangeShapeType="1"/>
            </p:cNvCxnSpPr>
            <p:nvPr/>
          </p:nvCxnSpPr>
          <p:spPr bwMode="auto">
            <a:xfrm flipV="1">
              <a:off x="2200029" y="3549182"/>
              <a:ext cx="440531" cy="7381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91" name="Rectangle 223"/>
            <p:cNvSpPr>
              <a:spLocks noChangeAspect="1" noChangeArrowheads="1"/>
            </p:cNvSpPr>
            <p:nvPr/>
          </p:nvSpPr>
          <p:spPr bwMode="gray">
            <a:xfrm>
              <a:off x="2638970" y="3889703"/>
              <a:ext cx="212725" cy="166687"/>
            </a:xfrm>
            <a:prstGeom prst="rect">
              <a:avLst/>
            </a:prstGeom>
            <a:noFill/>
            <a:ln w="9525">
              <a:noFill/>
              <a:miter lim="800000"/>
              <a:headEnd/>
              <a:tailEnd/>
            </a:ln>
          </p:spPr>
          <p:txBody>
            <a:bodyPr wrap="none" lIns="0" tIns="0" rIns="0" bIns="0">
              <a:spAutoFit/>
            </a:bodyPr>
            <a:lstStyle/>
            <a:p>
              <a:pPr algn="ctr" fontAlgn="auto">
                <a:lnSpc>
                  <a:spcPct val="90000"/>
                </a:lnSpc>
                <a:spcAft>
                  <a:spcPts val="0"/>
                </a:spcAft>
                <a:defRPr/>
              </a:pPr>
              <a:r>
                <a:rPr lang="en-US" sz="1200" kern="0" dirty="0">
                  <a:solidFill>
                    <a:srgbClr val="000000"/>
                  </a:solidFill>
                </a:rPr>
                <a:t>HP</a:t>
              </a:r>
              <a:endParaRPr lang="en-US" sz="1200" kern="0" dirty="0">
                <a:solidFill>
                  <a:sysClr val="windowText" lastClr="000000"/>
                </a:solidFill>
              </a:endParaRPr>
            </a:p>
          </p:txBody>
        </p:sp>
        <p:sp>
          <p:nvSpPr>
            <p:cNvPr id="92" name="Rectangle 223"/>
            <p:cNvSpPr>
              <a:spLocks noChangeAspect="1" noChangeArrowheads="1"/>
            </p:cNvSpPr>
            <p:nvPr/>
          </p:nvSpPr>
          <p:spPr bwMode="gray">
            <a:xfrm>
              <a:off x="2488158" y="3264227"/>
              <a:ext cx="452437" cy="166687"/>
            </a:xfrm>
            <a:prstGeom prst="rect">
              <a:avLst/>
            </a:prstGeom>
            <a:noFill/>
            <a:ln w="9525">
              <a:noFill/>
              <a:miter lim="800000"/>
              <a:headEnd/>
              <a:tailEnd/>
            </a:ln>
          </p:spPr>
          <p:txBody>
            <a:bodyPr wrap="none" lIns="0" tIns="0" rIns="0" bIns="0">
              <a:spAutoFit/>
            </a:bodyPr>
            <a:lstStyle/>
            <a:p>
              <a:pPr algn="ctr" fontAlgn="auto">
                <a:lnSpc>
                  <a:spcPct val="90000"/>
                </a:lnSpc>
                <a:spcAft>
                  <a:spcPts val="0"/>
                </a:spcAft>
                <a:defRPr/>
              </a:pPr>
              <a:r>
                <a:rPr lang="en-US" sz="1200" kern="0" dirty="0">
                  <a:solidFill>
                    <a:srgbClr val="000000"/>
                  </a:solidFill>
                </a:rPr>
                <a:t>Oracle</a:t>
              </a:r>
              <a:endParaRPr lang="en-US" sz="1200" kern="0" dirty="0">
                <a:solidFill>
                  <a:sysClr val="windowText" lastClr="000000"/>
                </a:solidFill>
              </a:endParaRPr>
            </a:p>
          </p:txBody>
        </p:sp>
        <p:sp>
          <p:nvSpPr>
            <p:cNvPr id="93" name="Rectangle 223"/>
            <p:cNvSpPr>
              <a:spLocks noChangeAspect="1" noChangeArrowheads="1"/>
            </p:cNvSpPr>
            <p:nvPr/>
          </p:nvSpPr>
          <p:spPr bwMode="gray">
            <a:xfrm>
              <a:off x="2350045" y="3727778"/>
              <a:ext cx="595313" cy="166687"/>
            </a:xfrm>
            <a:prstGeom prst="rect">
              <a:avLst/>
            </a:prstGeom>
            <a:noFill/>
            <a:ln w="9525">
              <a:noFill/>
              <a:miter lim="800000"/>
              <a:headEnd/>
              <a:tailEnd/>
            </a:ln>
          </p:spPr>
          <p:txBody>
            <a:bodyPr wrap="none" lIns="0" tIns="0" rIns="0" bIns="0">
              <a:spAutoFit/>
            </a:bodyPr>
            <a:lstStyle/>
            <a:p>
              <a:pPr algn="ctr" fontAlgn="auto">
                <a:lnSpc>
                  <a:spcPct val="90000"/>
                </a:lnSpc>
                <a:spcAft>
                  <a:spcPts val="0"/>
                </a:spcAft>
                <a:defRPr/>
              </a:pPr>
              <a:r>
                <a:rPr lang="en-US" sz="1200" kern="0" dirty="0">
                  <a:solidFill>
                    <a:srgbClr val="000000"/>
                  </a:solidFill>
                </a:rPr>
                <a:t>Panasas</a:t>
              </a:r>
              <a:endParaRPr lang="en-US" sz="1200" kern="0" dirty="0">
                <a:solidFill>
                  <a:sysClr val="windowText" lastClr="000000"/>
                </a:solidFill>
              </a:endParaRPr>
            </a:p>
          </p:txBody>
        </p:sp>
      </p:grpSp>
    </p:spTree>
    <p:extLst>
      <p:ext uri="{BB962C8B-B14F-4D97-AF65-F5344CB8AC3E}">
        <p14:creationId xmlns:p14="http://schemas.microsoft.com/office/powerpoint/2010/main" val="384180040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n-US" dirty="0" smtClean="0"/>
              <a:t>Using FlexClone to Restore and Test (cont.)</a:t>
            </a:r>
          </a:p>
        </p:txBody>
      </p:sp>
      <p:sp>
        <p:nvSpPr>
          <p:cNvPr id="2" name="Rectangle 3"/>
          <p:cNvSpPr>
            <a:spLocks noChangeArrowheads="1"/>
          </p:cNvSpPr>
          <p:nvPr/>
        </p:nvSpPr>
        <p:spPr bwMode="auto">
          <a:xfrm>
            <a:off x="2143125" y="5014913"/>
            <a:ext cx="527050" cy="330200"/>
          </a:xfrm>
          <a:prstGeom prst="rect">
            <a:avLst/>
          </a:prstGeom>
          <a:solidFill>
            <a:schemeClr val="folHlink"/>
          </a:solidFill>
          <a:ln w="19050">
            <a:solidFill>
              <a:srgbClr val="808080"/>
            </a:solidFill>
            <a:miter lim="800000"/>
            <a:headEnd/>
            <a:tailEnd/>
          </a:ln>
        </p:spPr>
        <p:txBody>
          <a:bodyPr wrap="none" anchor="ctr"/>
          <a:lstStyle/>
          <a:p>
            <a:pPr algn="ctr"/>
            <a:r>
              <a:rPr lang="en-US" sz="2800" b="1" baseline="-5000" dirty="0">
                <a:solidFill>
                  <a:srgbClr val="808080"/>
                </a:solidFill>
                <a:sym typeface="Wingdings 3" pitchFamily="18" charset="2"/>
              </a:rPr>
              <a:t></a:t>
            </a:r>
            <a:r>
              <a:rPr lang="en-US" sz="1600" b="1" dirty="0">
                <a:solidFill>
                  <a:srgbClr val="808080"/>
                </a:solidFill>
              </a:rPr>
              <a:t>C2</a:t>
            </a:r>
          </a:p>
        </p:txBody>
      </p:sp>
      <p:sp>
        <p:nvSpPr>
          <p:cNvPr id="77829" name="Rectangle 4"/>
          <p:cNvSpPr>
            <a:spLocks noChangeArrowheads="1"/>
          </p:cNvSpPr>
          <p:nvPr/>
        </p:nvSpPr>
        <p:spPr bwMode="auto">
          <a:xfrm>
            <a:off x="2143125" y="4354513"/>
            <a:ext cx="527050" cy="330200"/>
          </a:xfrm>
          <a:prstGeom prst="rect">
            <a:avLst/>
          </a:prstGeom>
          <a:solidFill>
            <a:schemeClr val="bg1"/>
          </a:solidFill>
          <a:ln w="19050">
            <a:solidFill>
              <a:srgbClr val="808080"/>
            </a:solidFill>
            <a:miter lim="800000"/>
            <a:headEnd/>
            <a:tailEnd/>
          </a:ln>
        </p:spPr>
        <p:txBody>
          <a:bodyPr wrap="none" anchor="ctr"/>
          <a:lstStyle/>
          <a:p>
            <a:pPr algn="ctr"/>
            <a:r>
              <a:rPr lang="en-US" sz="2800" b="1" baseline="-5000" dirty="0">
                <a:solidFill>
                  <a:srgbClr val="808080"/>
                </a:solidFill>
                <a:sym typeface="Wingdings 3" pitchFamily="18" charset="2"/>
              </a:rPr>
              <a:t></a:t>
            </a:r>
            <a:r>
              <a:rPr lang="en-US" sz="1600" b="1" dirty="0">
                <a:solidFill>
                  <a:srgbClr val="808080"/>
                </a:solidFill>
              </a:rPr>
              <a:t>A</a:t>
            </a:r>
          </a:p>
        </p:txBody>
      </p:sp>
      <p:sp>
        <p:nvSpPr>
          <p:cNvPr id="77830" name="Rectangle 5"/>
          <p:cNvSpPr>
            <a:spLocks noChangeArrowheads="1"/>
          </p:cNvSpPr>
          <p:nvPr/>
        </p:nvSpPr>
        <p:spPr bwMode="auto">
          <a:xfrm>
            <a:off x="2143125" y="4684713"/>
            <a:ext cx="527050" cy="330200"/>
          </a:xfrm>
          <a:prstGeom prst="rect">
            <a:avLst/>
          </a:prstGeom>
          <a:solidFill>
            <a:schemeClr val="tx2"/>
          </a:solidFill>
          <a:ln w="19050" algn="ctr">
            <a:solidFill>
              <a:srgbClr val="808080"/>
            </a:solidFill>
            <a:miter lim="800000"/>
            <a:headEnd/>
            <a:tailEnd/>
          </a:ln>
        </p:spPr>
        <p:txBody>
          <a:bodyPr wrap="none" anchor="ctr"/>
          <a:lstStyle/>
          <a:p>
            <a:pPr algn="ctr"/>
            <a:r>
              <a:rPr lang="en-US" sz="1600" b="1" dirty="0">
                <a:solidFill>
                  <a:srgbClr val="808080"/>
                </a:solidFill>
                <a:sym typeface="Wingdings 3" pitchFamily="18" charset="2"/>
              </a:rPr>
              <a:t></a:t>
            </a:r>
            <a:r>
              <a:rPr lang="en-US" sz="1600" b="1" dirty="0">
                <a:solidFill>
                  <a:srgbClr val="808080"/>
                </a:solidFill>
              </a:rPr>
              <a:t>B1</a:t>
            </a:r>
          </a:p>
        </p:txBody>
      </p:sp>
      <p:sp>
        <p:nvSpPr>
          <p:cNvPr id="77831" name="Text Box 6"/>
          <p:cNvSpPr txBox="1">
            <a:spLocks noChangeArrowheads="1"/>
          </p:cNvSpPr>
          <p:nvPr/>
        </p:nvSpPr>
        <p:spPr bwMode="auto">
          <a:xfrm>
            <a:off x="1982788" y="5511800"/>
            <a:ext cx="849312" cy="336550"/>
          </a:xfrm>
          <a:prstGeom prst="rect">
            <a:avLst/>
          </a:prstGeom>
          <a:noFill/>
          <a:ln w="12700">
            <a:noFill/>
            <a:miter lim="800000"/>
            <a:headEnd/>
            <a:tailEnd/>
          </a:ln>
        </p:spPr>
        <p:txBody>
          <a:bodyPr wrap="none">
            <a:spAutoFit/>
          </a:bodyPr>
          <a:lstStyle/>
          <a:p>
            <a:pPr algn="ctr"/>
            <a:r>
              <a:rPr lang="en-US" sz="1600" b="1" dirty="0">
                <a:solidFill>
                  <a:srgbClr val="808080"/>
                </a:solidFill>
              </a:rPr>
              <a:t>Snap 3</a:t>
            </a:r>
            <a:endParaRPr lang="en-US" b="1" dirty="0">
              <a:solidFill>
                <a:srgbClr val="808080"/>
              </a:solidFill>
            </a:endParaRPr>
          </a:p>
        </p:txBody>
      </p:sp>
      <p:sp>
        <p:nvSpPr>
          <p:cNvPr id="77832" name="Rectangle 7"/>
          <p:cNvSpPr>
            <a:spLocks noChangeArrowheads="1"/>
          </p:cNvSpPr>
          <p:nvPr/>
        </p:nvSpPr>
        <p:spPr bwMode="auto">
          <a:xfrm>
            <a:off x="1246188" y="4354513"/>
            <a:ext cx="527050" cy="330200"/>
          </a:xfrm>
          <a:prstGeom prst="rect">
            <a:avLst/>
          </a:prstGeom>
          <a:solidFill>
            <a:schemeClr val="bg1"/>
          </a:solidFill>
          <a:ln w="19050" algn="ctr">
            <a:solidFill>
              <a:schemeClr val="tx1"/>
            </a:solidFill>
            <a:miter lim="800000"/>
            <a:headEnd/>
            <a:tailEnd/>
          </a:ln>
        </p:spPr>
        <p:txBody>
          <a:bodyPr wrap="none" anchor="ctr"/>
          <a:lstStyle/>
          <a:p>
            <a:pPr algn="ctr"/>
            <a:r>
              <a:rPr lang="en-US" sz="1600" b="1" dirty="0">
                <a:sym typeface="Wingdings 3" pitchFamily="18" charset="2"/>
              </a:rPr>
              <a:t></a:t>
            </a:r>
            <a:r>
              <a:rPr lang="en-US" sz="1600" b="1" dirty="0"/>
              <a:t>A</a:t>
            </a:r>
          </a:p>
        </p:txBody>
      </p:sp>
      <p:sp>
        <p:nvSpPr>
          <p:cNvPr id="77833" name="Rectangle 8"/>
          <p:cNvSpPr>
            <a:spLocks noChangeArrowheads="1"/>
          </p:cNvSpPr>
          <p:nvPr/>
        </p:nvSpPr>
        <p:spPr bwMode="auto">
          <a:xfrm>
            <a:off x="1246188" y="4684713"/>
            <a:ext cx="527050" cy="330200"/>
          </a:xfrm>
          <a:prstGeom prst="rect">
            <a:avLst/>
          </a:prstGeom>
          <a:solidFill>
            <a:schemeClr val="tx2"/>
          </a:solidFill>
          <a:ln w="19050" algn="ctr">
            <a:solidFill>
              <a:schemeClr val="tx1"/>
            </a:solidFill>
            <a:miter lim="800000"/>
            <a:headEnd/>
            <a:tailEnd/>
          </a:ln>
        </p:spPr>
        <p:txBody>
          <a:bodyPr wrap="none" anchor="ctr"/>
          <a:lstStyle/>
          <a:p>
            <a:pPr algn="ctr"/>
            <a:r>
              <a:rPr lang="en-US" sz="1600" b="1" dirty="0">
                <a:sym typeface="Wingdings 3" pitchFamily="18" charset="2"/>
              </a:rPr>
              <a:t></a:t>
            </a:r>
            <a:r>
              <a:rPr lang="en-US" sz="1600" b="1" dirty="0"/>
              <a:t>B1</a:t>
            </a:r>
          </a:p>
        </p:txBody>
      </p:sp>
      <p:sp>
        <p:nvSpPr>
          <p:cNvPr id="77834" name="Rectangle 9"/>
          <p:cNvSpPr>
            <a:spLocks noChangeArrowheads="1"/>
          </p:cNvSpPr>
          <p:nvPr/>
        </p:nvSpPr>
        <p:spPr bwMode="auto">
          <a:xfrm>
            <a:off x="1246188" y="5014913"/>
            <a:ext cx="527050" cy="330200"/>
          </a:xfrm>
          <a:prstGeom prst="rect">
            <a:avLst/>
          </a:prstGeom>
          <a:solidFill>
            <a:schemeClr val="bg1"/>
          </a:solidFill>
          <a:ln w="19050" algn="ctr">
            <a:solidFill>
              <a:schemeClr val="tx1"/>
            </a:solidFill>
            <a:miter lim="800000"/>
            <a:headEnd/>
            <a:tailEnd/>
          </a:ln>
        </p:spPr>
        <p:txBody>
          <a:bodyPr wrap="none" anchor="ctr"/>
          <a:lstStyle/>
          <a:p>
            <a:pPr algn="ctr"/>
            <a:r>
              <a:rPr lang="en-US" sz="1600" b="1" dirty="0">
                <a:sym typeface="Wingdings 3" pitchFamily="18" charset="2"/>
              </a:rPr>
              <a:t></a:t>
            </a:r>
            <a:r>
              <a:rPr lang="en-US" sz="1600" b="1" dirty="0"/>
              <a:t>C</a:t>
            </a:r>
          </a:p>
        </p:txBody>
      </p:sp>
      <p:sp>
        <p:nvSpPr>
          <p:cNvPr id="77835" name="Text Box 10"/>
          <p:cNvSpPr txBox="1">
            <a:spLocks noChangeArrowheads="1"/>
          </p:cNvSpPr>
          <p:nvPr/>
        </p:nvSpPr>
        <p:spPr bwMode="auto">
          <a:xfrm>
            <a:off x="1085850" y="5511800"/>
            <a:ext cx="849313" cy="336550"/>
          </a:xfrm>
          <a:prstGeom prst="rect">
            <a:avLst/>
          </a:prstGeom>
          <a:noFill/>
          <a:ln w="12700">
            <a:noFill/>
            <a:miter lim="800000"/>
            <a:headEnd/>
            <a:tailEnd/>
          </a:ln>
        </p:spPr>
        <p:txBody>
          <a:bodyPr wrap="none">
            <a:spAutoFit/>
          </a:bodyPr>
          <a:lstStyle/>
          <a:p>
            <a:pPr algn="ctr"/>
            <a:r>
              <a:rPr lang="en-US" sz="1600" b="1" dirty="0"/>
              <a:t>Snap 2</a:t>
            </a:r>
            <a:endParaRPr lang="en-US" b="1" dirty="0"/>
          </a:p>
        </p:txBody>
      </p:sp>
      <p:sp>
        <p:nvSpPr>
          <p:cNvPr id="77836" name="Text Box 11"/>
          <p:cNvSpPr txBox="1">
            <a:spLocks noChangeArrowheads="1"/>
          </p:cNvSpPr>
          <p:nvPr/>
        </p:nvSpPr>
        <p:spPr bwMode="auto">
          <a:xfrm>
            <a:off x="3608388" y="1349375"/>
            <a:ext cx="1416050" cy="641350"/>
          </a:xfrm>
          <a:prstGeom prst="rect">
            <a:avLst/>
          </a:prstGeom>
          <a:noFill/>
          <a:ln w="12700">
            <a:noFill/>
            <a:miter lim="800000"/>
            <a:headEnd/>
            <a:tailEnd/>
          </a:ln>
        </p:spPr>
        <p:txBody>
          <a:bodyPr wrap="none">
            <a:spAutoFit/>
          </a:bodyPr>
          <a:lstStyle/>
          <a:p>
            <a:pPr algn="ctr"/>
            <a:r>
              <a:rPr lang="en-US" b="1" dirty="0"/>
              <a:t>Blocks </a:t>
            </a:r>
            <a:br>
              <a:rPr lang="en-US" b="1" dirty="0"/>
            </a:br>
            <a:r>
              <a:rPr lang="en-US" b="1" dirty="0"/>
              <a:t>on the Disk</a:t>
            </a:r>
          </a:p>
        </p:txBody>
      </p:sp>
      <p:sp>
        <p:nvSpPr>
          <p:cNvPr id="77837" name="AutoShape 12"/>
          <p:cNvSpPr>
            <a:spLocks noChangeArrowheads="1"/>
          </p:cNvSpPr>
          <p:nvPr/>
        </p:nvSpPr>
        <p:spPr bwMode="auto">
          <a:xfrm>
            <a:off x="4030663" y="2005013"/>
            <a:ext cx="606425" cy="3724275"/>
          </a:xfrm>
          <a:prstGeom prst="can">
            <a:avLst>
              <a:gd name="adj" fmla="val 17287"/>
            </a:avLst>
          </a:prstGeom>
          <a:solidFill>
            <a:schemeClr val="bg2"/>
          </a:solidFill>
          <a:ln w="12700">
            <a:solidFill>
              <a:schemeClr val="tx1"/>
            </a:solidFill>
            <a:round/>
            <a:headEnd/>
            <a:tailEnd/>
          </a:ln>
        </p:spPr>
        <p:txBody>
          <a:bodyPr wrap="none" anchor="ctr"/>
          <a:lstStyle/>
          <a:p>
            <a:pPr algn="ctr"/>
            <a:endParaRPr lang="en-US" dirty="0"/>
          </a:p>
        </p:txBody>
      </p:sp>
      <p:sp>
        <p:nvSpPr>
          <p:cNvPr id="77838" name="Rectangle 13"/>
          <p:cNvSpPr>
            <a:spLocks noChangeArrowheads="1"/>
          </p:cNvSpPr>
          <p:nvPr/>
        </p:nvSpPr>
        <p:spPr bwMode="auto">
          <a:xfrm>
            <a:off x="2141538" y="2238375"/>
            <a:ext cx="530225" cy="330200"/>
          </a:xfrm>
          <a:prstGeom prst="rect">
            <a:avLst/>
          </a:prstGeom>
          <a:solidFill>
            <a:schemeClr val="bg1"/>
          </a:solidFill>
          <a:ln w="19050">
            <a:solidFill>
              <a:schemeClr val="tx1"/>
            </a:solidFill>
            <a:miter lim="800000"/>
            <a:headEnd/>
            <a:tailEnd/>
          </a:ln>
        </p:spPr>
        <p:txBody>
          <a:bodyPr wrap="none" anchor="ctr"/>
          <a:lstStyle/>
          <a:p>
            <a:pPr algn="ctr"/>
            <a:r>
              <a:rPr lang="en-US" sz="1600" b="1" dirty="0"/>
              <a:t>A</a:t>
            </a:r>
          </a:p>
        </p:txBody>
      </p:sp>
      <p:sp>
        <p:nvSpPr>
          <p:cNvPr id="77839" name="Rectangle 14"/>
          <p:cNvSpPr>
            <a:spLocks noChangeArrowheads="1"/>
          </p:cNvSpPr>
          <p:nvPr/>
        </p:nvSpPr>
        <p:spPr bwMode="auto">
          <a:xfrm>
            <a:off x="2141538" y="2568575"/>
            <a:ext cx="530225" cy="330200"/>
          </a:xfrm>
          <a:prstGeom prst="rect">
            <a:avLst/>
          </a:prstGeom>
          <a:solidFill>
            <a:schemeClr val="bg1"/>
          </a:solidFill>
          <a:ln w="19050">
            <a:solidFill>
              <a:schemeClr val="tx1"/>
            </a:solidFill>
            <a:miter lim="800000"/>
            <a:headEnd/>
            <a:tailEnd/>
          </a:ln>
        </p:spPr>
        <p:txBody>
          <a:bodyPr wrap="none" anchor="ctr"/>
          <a:lstStyle/>
          <a:p>
            <a:pPr algn="ctr"/>
            <a:r>
              <a:rPr lang="en-US" sz="1600" b="1" dirty="0"/>
              <a:t>B</a:t>
            </a:r>
          </a:p>
        </p:txBody>
      </p:sp>
      <p:sp>
        <p:nvSpPr>
          <p:cNvPr id="77840" name="Rectangle 15"/>
          <p:cNvSpPr>
            <a:spLocks noChangeArrowheads="1"/>
          </p:cNvSpPr>
          <p:nvPr/>
        </p:nvSpPr>
        <p:spPr bwMode="auto">
          <a:xfrm>
            <a:off x="2141538" y="2898775"/>
            <a:ext cx="530225" cy="330200"/>
          </a:xfrm>
          <a:prstGeom prst="rect">
            <a:avLst/>
          </a:prstGeom>
          <a:solidFill>
            <a:schemeClr val="bg1"/>
          </a:solidFill>
          <a:ln w="19050">
            <a:solidFill>
              <a:schemeClr val="tx1"/>
            </a:solidFill>
            <a:miter lim="800000"/>
            <a:headEnd/>
            <a:tailEnd/>
          </a:ln>
        </p:spPr>
        <p:txBody>
          <a:bodyPr wrap="none" anchor="ctr"/>
          <a:lstStyle/>
          <a:p>
            <a:pPr algn="ctr"/>
            <a:r>
              <a:rPr lang="en-US" sz="1600" b="1" dirty="0"/>
              <a:t>C</a:t>
            </a:r>
          </a:p>
        </p:txBody>
      </p:sp>
      <p:sp>
        <p:nvSpPr>
          <p:cNvPr id="77841" name="Rectangle 16"/>
          <p:cNvSpPr>
            <a:spLocks noChangeArrowheads="1"/>
          </p:cNvSpPr>
          <p:nvPr/>
        </p:nvSpPr>
        <p:spPr bwMode="auto">
          <a:xfrm>
            <a:off x="4067175" y="2238375"/>
            <a:ext cx="530225" cy="330200"/>
          </a:xfrm>
          <a:prstGeom prst="rect">
            <a:avLst/>
          </a:prstGeom>
          <a:solidFill>
            <a:schemeClr val="bg1"/>
          </a:solidFill>
          <a:ln w="19050">
            <a:solidFill>
              <a:schemeClr val="tx1"/>
            </a:solidFill>
            <a:miter lim="800000"/>
            <a:headEnd/>
            <a:tailEnd/>
          </a:ln>
        </p:spPr>
        <p:txBody>
          <a:bodyPr wrap="none" anchor="ctr"/>
          <a:lstStyle/>
          <a:p>
            <a:pPr algn="ctr"/>
            <a:r>
              <a:rPr lang="en-US" sz="1600" b="1" dirty="0"/>
              <a:t>A</a:t>
            </a:r>
          </a:p>
        </p:txBody>
      </p:sp>
      <p:sp>
        <p:nvSpPr>
          <p:cNvPr id="77842" name="Rectangle 17"/>
          <p:cNvSpPr>
            <a:spLocks noChangeArrowheads="1"/>
          </p:cNvSpPr>
          <p:nvPr/>
        </p:nvSpPr>
        <p:spPr bwMode="auto">
          <a:xfrm>
            <a:off x="4067175" y="2568575"/>
            <a:ext cx="530225" cy="330200"/>
          </a:xfrm>
          <a:prstGeom prst="rect">
            <a:avLst/>
          </a:prstGeom>
          <a:solidFill>
            <a:schemeClr val="bg1"/>
          </a:solidFill>
          <a:ln w="19050">
            <a:solidFill>
              <a:schemeClr val="tx1"/>
            </a:solidFill>
            <a:miter lim="800000"/>
            <a:headEnd/>
            <a:tailEnd/>
          </a:ln>
        </p:spPr>
        <p:txBody>
          <a:bodyPr wrap="none" anchor="ctr"/>
          <a:lstStyle/>
          <a:p>
            <a:pPr algn="ctr"/>
            <a:r>
              <a:rPr lang="en-US" sz="1600" b="1" dirty="0"/>
              <a:t>B</a:t>
            </a:r>
          </a:p>
        </p:txBody>
      </p:sp>
      <p:sp>
        <p:nvSpPr>
          <p:cNvPr id="77843" name="Rectangle 18"/>
          <p:cNvSpPr>
            <a:spLocks noChangeArrowheads="1"/>
          </p:cNvSpPr>
          <p:nvPr/>
        </p:nvSpPr>
        <p:spPr bwMode="auto">
          <a:xfrm>
            <a:off x="4067175" y="2898775"/>
            <a:ext cx="530225" cy="330200"/>
          </a:xfrm>
          <a:prstGeom prst="rect">
            <a:avLst/>
          </a:prstGeom>
          <a:solidFill>
            <a:schemeClr val="bg1"/>
          </a:solidFill>
          <a:ln w="19050">
            <a:solidFill>
              <a:schemeClr val="tx1"/>
            </a:solidFill>
            <a:miter lim="800000"/>
            <a:headEnd/>
            <a:tailEnd/>
          </a:ln>
        </p:spPr>
        <p:txBody>
          <a:bodyPr wrap="none" anchor="ctr"/>
          <a:lstStyle/>
          <a:p>
            <a:pPr algn="ctr"/>
            <a:r>
              <a:rPr lang="en-US" sz="1600" b="1" dirty="0"/>
              <a:t>C</a:t>
            </a:r>
          </a:p>
        </p:txBody>
      </p:sp>
      <p:sp>
        <p:nvSpPr>
          <p:cNvPr id="77844" name="Rectangle 19"/>
          <p:cNvSpPr>
            <a:spLocks noChangeArrowheads="1"/>
          </p:cNvSpPr>
          <p:nvPr/>
        </p:nvSpPr>
        <p:spPr bwMode="auto">
          <a:xfrm>
            <a:off x="2141538" y="2568575"/>
            <a:ext cx="530225" cy="330200"/>
          </a:xfrm>
          <a:prstGeom prst="rect">
            <a:avLst/>
          </a:prstGeom>
          <a:solidFill>
            <a:schemeClr val="tx2"/>
          </a:solidFill>
          <a:ln w="19050">
            <a:solidFill>
              <a:schemeClr val="tx1"/>
            </a:solidFill>
            <a:miter lim="800000"/>
            <a:headEnd/>
            <a:tailEnd/>
          </a:ln>
        </p:spPr>
        <p:txBody>
          <a:bodyPr wrap="none" anchor="ctr"/>
          <a:lstStyle/>
          <a:p>
            <a:pPr algn="ctr"/>
            <a:r>
              <a:rPr lang="en-US" sz="1600" b="1" dirty="0"/>
              <a:t>B1</a:t>
            </a:r>
          </a:p>
        </p:txBody>
      </p:sp>
      <p:sp>
        <p:nvSpPr>
          <p:cNvPr id="77845" name="Rectangle 20"/>
          <p:cNvSpPr>
            <a:spLocks noChangeArrowheads="1"/>
          </p:cNvSpPr>
          <p:nvPr/>
        </p:nvSpPr>
        <p:spPr bwMode="auto">
          <a:xfrm>
            <a:off x="4067175" y="3230563"/>
            <a:ext cx="530225" cy="330200"/>
          </a:xfrm>
          <a:prstGeom prst="rect">
            <a:avLst/>
          </a:prstGeom>
          <a:solidFill>
            <a:schemeClr val="tx2"/>
          </a:solidFill>
          <a:ln w="19050">
            <a:solidFill>
              <a:schemeClr val="tx1"/>
            </a:solidFill>
            <a:miter lim="800000"/>
            <a:headEnd/>
            <a:tailEnd/>
          </a:ln>
        </p:spPr>
        <p:txBody>
          <a:bodyPr wrap="none" anchor="ctr"/>
          <a:lstStyle/>
          <a:p>
            <a:pPr algn="ctr"/>
            <a:r>
              <a:rPr lang="en-US" sz="1600" b="1" dirty="0"/>
              <a:t>B1</a:t>
            </a:r>
          </a:p>
        </p:txBody>
      </p:sp>
      <p:sp>
        <p:nvSpPr>
          <p:cNvPr id="77846" name="Rectangle 21"/>
          <p:cNvSpPr>
            <a:spLocks noChangeArrowheads="1"/>
          </p:cNvSpPr>
          <p:nvPr/>
        </p:nvSpPr>
        <p:spPr bwMode="auto">
          <a:xfrm>
            <a:off x="365125" y="4354513"/>
            <a:ext cx="527050" cy="330200"/>
          </a:xfrm>
          <a:prstGeom prst="rect">
            <a:avLst/>
          </a:prstGeom>
          <a:solidFill>
            <a:schemeClr val="bg1"/>
          </a:solidFill>
          <a:ln w="19050" algn="ctr">
            <a:solidFill>
              <a:schemeClr val="tx1"/>
            </a:solidFill>
            <a:miter lim="800000"/>
            <a:headEnd/>
            <a:tailEnd/>
          </a:ln>
        </p:spPr>
        <p:txBody>
          <a:bodyPr wrap="none" anchor="ctr"/>
          <a:lstStyle/>
          <a:p>
            <a:pPr algn="ctr"/>
            <a:r>
              <a:rPr lang="en-US" sz="1600" b="1" dirty="0">
                <a:sym typeface="Wingdings 3" pitchFamily="18" charset="2"/>
              </a:rPr>
              <a:t></a:t>
            </a:r>
            <a:r>
              <a:rPr lang="en-US" sz="1600" b="1" dirty="0"/>
              <a:t>A</a:t>
            </a:r>
          </a:p>
        </p:txBody>
      </p:sp>
      <p:sp>
        <p:nvSpPr>
          <p:cNvPr id="77847" name="Rectangle 22"/>
          <p:cNvSpPr>
            <a:spLocks noChangeArrowheads="1"/>
          </p:cNvSpPr>
          <p:nvPr/>
        </p:nvSpPr>
        <p:spPr bwMode="auto">
          <a:xfrm>
            <a:off x="365125" y="4684713"/>
            <a:ext cx="527050" cy="330200"/>
          </a:xfrm>
          <a:prstGeom prst="rect">
            <a:avLst/>
          </a:prstGeom>
          <a:solidFill>
            <a:schemeClr val="bg1"/>
          </a:solidFill>
          <a:ln w="19050" algn="ctr">
            <a:solidFill>
              <a:schemeClr val="tx1"/>
            </a:solidFill>
            <a:miter lim="800000"/>
            <a:headEnd/>
            <a:tailEnd/>
          </a:ln>
        </p:spPr>
        <p:txBody>
          <a:bodyPr wrap="none" anchor="ctr"/>
          <a:lstStyle/>
          <a:p>
            <a:pPr algn="ctr"/>
            <a:r>
              <a:rPr lang="en-US" sz="1600" b="1" dirty="0">
                <a:sym typeface="Wingdings 3" pitchFamily="18" charset="2"/>
              </a:rPr>
              <a:t></a:t>
            </a:r>
            <a:r>
              <a:rPr lang="en-US" sz="1600" b="1" dirty="0"/>
              <a:t>B</a:t>
            </a:r>
          </a:p>
        </p:txBody>
      </p:sp>
      <p:sp>
        <p:nvSpPr>
          <p:cNvPr id="77848" name="Rectangle 23"/>
          <p:cNvSpPr>
            <a:spLocks noChangeArrowheads="1"/>
          </p:cNvSpPr>
          <p:nvPr/>
        </p:nvSpPr>
        <p:spPr bwMode="auto">
          <a:xfrm>
            <a:off x="365125" y="5014913"/>
            <a:ext cx="527050" cy="330200"/>
          </a:xfrm>
          <a:prstGeom prst="rect">
            <a:avLst/>
          </a:prstGeom>
          <a:solidFill>
            <a:schemeClr val="bg1"/>
          </a:solidFill>
          <a:ln w="19050" algn="ctr">
            <a:solidFill>
              <a:schemeClr val="tx1"/>
            </a:solidFill>
            <a:miter lim="800000"/>
            <a:headEnd/>
            <a:tailEnd/>
          </a:ln>
        </p:spPr>
        <p:txBody>
          <a:bodyPr wrap="none" anchor="ctr"/>
          <a:lstStyle/>
          <a:p>
            <a:pPr algn="ctr"/>
            <a:r>
              <a:rPr lang="en-US" sz="1600" b="1" dirty="0">
                <a:sym typeface="Wingdings 3" pitchFamily="18" charset="2"/>
              </a:rPr>
              <a:t></a:t>
            </a:r>
            <a:r>
              <a:rPr lang="en-US" sz="1600" b="1" dirty="0"/>
              <a:t>C</a:t>
            </a:r>
          </a:p>
        </p:txBody>
      </p:sp>
      <p:sp>
        <p:nvSpPr>
          <p:cNvPr id="77849" name="Text Box 24"/>
          <p:cNvSpPr txBox="1">
            <a:spLocks noChangeArrowheads="1"/>
          </p:cNvSpPr>
          <p:nvPr/>
        </p:nvSpPr>
        <p:spPr bwMode="auto">
          <a:xfrm>
            <a:off x="204788" y="5511800"/>
            <a:ext cx="849312" cy="336550"/>
          </a:xfrm>
          <a:prstGeom prst="rect">
            <a:avLst/>
          </a:prstGeom>
          <a:noFill/>
          <a:ln w="12700">
            <a:noFill/>
            <a:miter lim="800000"/>
            <a:headEnd/>
            <a:tailEnd/>
          </a:ln>
        </p:spPr>
        <p:txBody>
          <a:bodyPr wrap="none">
            <a:spAutoFit/>
          </a:bodyPr>
          <a:lstStyle/>
          <a:p>
            <a:pPr algn="ctr"/>
            <a:r>
              <a:rPr lang="en-US" sz="1600" b="1" dirty="0"/>
              <a:t>Snap 1</a:t>
            </a:r>
            <a:endParaRPr lang="en-US" b="1" dirty="0"/>
          </a:p>
        </p:txBody>
      </p:sp>
      <p:sp>
        <p:nvSpPr>
          <p:cNvPr id="77850" name="Rectangle 25"/>
          <p:cNvSpPr>
            <a:spLocks noChangeArrowheads="1"/>
          </p:cNvSpPr>
          <p:nvPr/>
        </p:nvSpPr>
        <p:spPr bwMode="auto">
          <a:xfrm>
            <a:off x="5254625" y="1397000"/>
            <a:ext cx="3770313" cy="1200150"/>
          </a:xfrm>
          <a:prstGeom prst="rect">
            <a:avLst/>
          </a:prstGeom>
          <a:noFill/>
          <a:ln w="9525">
            <a:noFill/>
            <a:miter lim="800000"/>
            <a:headEnd/>
            <a:tailEnd/>
          </a:ln>
        </p:spPr>
        <p:txBody>
          <a:bodyPr>
            <a:spAutoFit/>
          </a:bodyPr>
          <a:lstStyle/>
          <a:p>
            <a:pPr>
              <a:spcBef>
                <a:spcPct val="20000"/>
              </a:spcBef>
            </a:pPr>
            <a:r>
              <a:rPr lang="en-US" sz="2400" dirty="0"/>
              <a:t>Block C2 is corrupted;</a:t>
            </a:r>
            <a:br>
              <a:rPr lang="en-US" sz="2400" dirty="0"/>
            </a:br>
            <a:r>
              <a:rPr lang="en-US" sz="2400" dirty="0"/>
              <a:t>you want to restore and  reproduce the error</a:t>
            </a:r>
          </a:p>
        </p:txBody>
      </p:sp>
      <p:sp>
        <p:nvSpPr>
          <p:cNvPr id="77851" name="Rectangle 26"/>
          <p:cNvSpPr>
            <a:spLocks noChangeArrowheads="1"/>
          </p:cNvSpPr>
          <p:nvPr/>
        </p:nvSpPr>
        <p:spPr bwMode="auto">
          <a:xfrm>
            <a:off x="782638" y="2238375"/>
            <a:ext cx="530225" cy="330200"/>
          </a:xfrm>
          <a:prstGeom prst="rect">
            <a:avLst/>
          </a:prstGeom>
          <a:solidFill>
            <a:schemeClr val="bg1"/>
          </a:solidFill>
          <a:ln w="19050">
            <a:solidFill>
              <a:schemeClr val="tx1"/>
            </a:solidFill>
            <a:miter lim="800000"/>
            <a:headEnd/>
            <a:tailEnd/>
          </a:ln>
        </p:spPr>
        <p:txBody>
          <a:bodyPr wrap="none" anchor="ctr"/>
          <a:lstStyle/>
          <a:p>
            <a:pPr algn="ctr"/>
            <a:r>
              <a:rPr lang="en-US" sz="1600" b="1" dirty="0"/>
              <a:t>A</a:t>
            </a:r>
          </a:p>
        </p:txBody>
      </p:sp>
      <p:sp>
        <p:nvSpPr>
          <p:cNvPr id="77852" name="Rectangle 27"/>
          <p:cNvSpPr>
            <a:spLocks noChangeArrowheads="1"/>
          </p:cNvSpPr>
          <p:nvPr/>
        </p:nvSpPr>
        <p:spPr bwMode="auto">
          <a:xfrm>
            <a:off x="782638" y="2568575"/>
            <a:ext cx="530225" cy="330200"/>
          </a:xfrm>
          <a:prstGeom prst="rect">
            <a:avLst/>
          </a:prstGeom>
          <a:solidFill>
            <a:schemeClr val="tx2"/>
          </a:solidFill>
          <a:ln w="19050">
            <a:solidFill>
              <a:schemeClr val="tx1"/>
            </a:solidFill>
            <a:miter lim="800000"/>
            <a:headEnd/>
            <a:tailEnd/>
          </a:ln>
        </p:spPr>
        <p:txBody>
          <a:bodyPr wrap="none" anchor="ctr"/>
          <a:lstStyle/>
          <a:p>
            <a:pPr algn="ctr"/>
            <a:r>
              <a:rPr lang="en-US" sz="1600" b="1" dirty="0"/>
              <a:t>B1</a:t>
            </a:r>
          </a:p>
        </p:txBody>
      </p:sp>
      <p:sp>
        <p:nvSpPr>
          <p:cNvPr id="77853" name="Rectangle 28"/>
          <p:cNvSpPr>
            <a:spLocks noChangeArrowheads="1"/>
          </p:cNvSpPr>
          <p:nvPr/>
        </p:nvSpPr>
        <p:spPr bwMode="auto">
          <a:xfrm>
            <a:off x="782638" y="2898775"/>
            <a:ext cx="530225" cy="330200"/>
          </a:xfrm>
          <a:prstGeom prst="rect">
            <a:avLst/>
          </a:prstGeom>
          <a:solidFill>
            <a:schemeClr val="bg1"/>
          </a:solidFill>
          <a:ln w="19050">
            <a:solidFill>
              <a:schemeClr val="tx1"/>
            </a:solidFill>
            <a:miter lim="800000"/>
            <a:headEnd/>
            <a:tailEnd/>
          </a:ln>
        </p:spPr>
        <p:txBody>
          <a:bodyPr wrap="none" anchor="ctr"/>
          <a:lstStyle/>
          <a:p>
            <a:pPr algn="ctr"/>
            <a:r>
              <a:rPr lang="en-US" sz="1600" b="1" dirty="0"/>
              <a:t>C</a:t>
            </a:r>
          </a:p>
        </p:txBody>
      </p:sp>
      <p:sp>
        <p:nvSpPr>
          <p:cNvPr id="77854" name="Rectangle 29"/>
          <p:cNvSpPr>
            <a:spLocks noChangeArrowheads="1"/>
          </p:cNvSpPr>
          <p:nvPr/>
        </p:nvSpPr>
        <p:spPr bwMode="auto">
          <a:xfrm>
            <a:off x="5168900" y="3567113"/>
            <a:ext cx="3975100" cy="2466975"/>
          </a:xfrm>
          <a:prstGeom prst="rect">
            <a:avLst/>
          </a:prstGeom>
          <a:noFill/>
          <a:ln w="9525">
            <a:noFill/>
            <a:miter lim="800000"/>
            <a:headEnd/>
            <a:tailEnd/>
          </a:ln>
        </p:spPr>
        <p:txBody>
          <a:bodyPr>
            <a:spAutoFit/>
          </a:bodyPr>
          <a:lstStyle/>
          <a:p>
            <a:pPr>
              <a:spcBef>
                <a:spcPct val="20000"/>
              </a:spcBef>
            </a:pPr>
            <a:r>
              <a:rPr lang="en-US" sz="2400" dirty="0"/>
              <a:t>Results:</a:t>
            </a:r>
          </a:p>
          <a:p>
            <a:pPr marL="400050" lvl="1" indent="-231775">
              <a:spcBef>
                <a:spcPct val="20000"/>
              </a:spcBef>
              <a:buFont typeface="Arial" pitchFamily="34" charset="0"/>
              <a:buChar char="–"/>
            </a:pPr>
            <a:r>
              <a:rPr lang="en-US" sz="2200" dirty="0"/>
              <a:t>Both file systems can </a:t>
            </a:r>
            <a:br>
              <a:rPr lang="en-US" sz="2200" dirty="0"/>
            </a:br>
            <a:r>
              <a:rPr lang="en-US" sz="2200" dirty="0"/>
              <a:t>make edits</a:t>
            </a:r>
          </a:p>
          <a:p>
            <a:pPr marL="400050" lvl="1" indent="-231775">
              <a:spcBef>
                <a:spcPct val="20000"/>
              </a:spcBef>
              <a:buFont typeface="Arial" pitchFamily="34" charset="0"/>
              <a:buChar char="–"/>
            </a:pPr>
            <a:r>
              <a:rPr lang="en-US" sz="2200" dirty="0"/>
              <a:t>Both file systems </a:t>
            </a:r>
            <a:br>
              <a:rPr lang="en-US" sz="2200" dirty="0"/>
            </a:br>
            <a:r>
              <a:rPr lang="en-US" sz="2200" dirty="0"/>
              <a:t>share common blocks</a:t>
            </a:r>
          </a:p>
          <a:p>
            <a:pPr marL="400050" lvl="1" indent="-231775">
              <a:spcBef>
                <a:spcPct val="20000"/>
              </a:spcBef>
              <a:buFont typeface="Arial" pitchFamily="34" charset="0"/>
              <a:buChar char="–"/>
            </a:pPr>
            <a:r>
              <a:rPr lang="en-US" sz="2200" dirty="0"/>
              <a:t>Enables large-scale </a:t>
            </a:r>
            <a:br>
              <a:rPr lang="en-US" sz="2200" dirty="0"/>
            </a:br>
            <a:r>
              <a:rPr lang="en-US" sz="2200" dirty="0"/>
              <a:t>parallel testing</a:t>
            </a:r>
          </a:p>
        </p:txBody>
      </p:sp>
      <p:sp>
        <p:nvSpPr>
          <p:cNvPr id="1564702" name="Rectangle 30"/>
          <p:cNvSpPr>
            <a:spLocks noChangeArrowheads="1"/>
          </p:cNvSpPr>
          <p:nvPr/>
        </p:nvSpPr>
        <p:spPr bwMode="auto">
          <a:xfrm>
            <a:off x="2141538" y="2898775"/>
            <a:ext cx="530225" cy="330200"/>
          </a:xfrm>
          <a:prstGeom prst="rect">
            <a:avLst/>
          </a:prstGeom>
          <a:solidFill>
            <a:schemeClr val="accent2"/>
          </a:solidFill>
          <a:ln w="19050">
            <a:solidFill>
              <a:schemeClr val="tx1"/>
            </a:solidFill>
            <a:miter lim="800000"/>
            <a:headEnd/>
            <a:tailEnd/>
          </a:ln>
        </p:spPr>
        <p:txBody>
          <a:bodyPr wrap="none" anchor="ctr"/>
          <a:lstStyle/>
          <a:p>
            <a:pPr algn="ctr"/>
            <a:r>
              <a:rPr lang="en-US" sz="1600" b="1" dirty="0"/>
              <a:t>C3</a:t>
            </a:r>
          </a:p>
        </p:txBody>
      </p:sp>
      <p:sp>
        <p:nvSpPr>
          <p:cNvPr id="1564703" name="Rectangle 31"/>
          <p:cNvSpPr>
            <a:spLocks noChangeArrowheads="1"/>
          </p:cNvSpPr>
          <p:nvPr/>
        </p:nvSpPr>
        <p:spPr bwMode="auto">
          <a:xfrm>
            <a:off x="4067175" y="3567113"/>
            <a:ext cx="530225" cy="330200"/>
          </a:xfrm>
          <a:prstGeom prst="rect">
            <a:avLst/>
          </a:prstGeom>
          <a:solidFill>
            <a:schemeClr val="accent2"/>
          </a:solidFill>
          <a:ln w="19050">
            <a:solidFill>
              <a:schemeClr val="tx1"/>
            </a:solidFill>
            <a:miter lim="800000"/>
            <a:headEnd/>
            <a:tailEnd/>
          </a:ln>
        </p:spPr>
        <p:txBody>
          <a:bodyPr wrap="none" anchor="ctr"/>
          <a:lstStyle/>
          <a:p>
            <a:pPr algn="ctr"/>
            <a:r>
              <a:rPr lang="en-US" sz="1600" b="1" dirty="0"/>
              <a:t>C3</a:t>
            </a:r>
          </a:p>
        </p:txBody>
      </p:sp>
      <p:sp>
        <p:nvSpPr>
          <p:cNvPr id="1564704" name="Rectangle 32"/>
          <p:cNvSpPr>
            <a:spLocks noChangeArrowheads="1"/>
          </p:cNvSpPr>
          <p:nvPr/>
        </p:nvSpPr>
        <p:spPr bwMode="auto">
          <a:xfrm>
            <a:off x="782638" y="2898775"/>
            <a:ext cx="530225" cy="330200"/>
          </a:xfrm>
          <a:prstGeom prst="rect">
            <a:avLst/>
          </a:prstGeom>
          <a:solidFill>
            <a:srgbClr val="6D449A"/>
          </a:solidFill>
          <a:ln w="19050">
            <a:solidFill>
              <a:schemeClr val="tx1"/>
            </a:solidFill>
            <a:miter lim="800000"/>
            <a:headEnd/>
            <a:tailEnd/>
          </a:ln>
        </p:spPr>
        <p:txBody>
          <a:bodyPr wrap="none" anchor="ctr"/>
          <a:lstStyle/>
          <a:p>
            <a:pPr algn="ctr"/>
            <a:r>
              <a:rPr lang="en-US" sz="1600" b="1" dirty="0"/>
              <a:t>C4</a:t>
            </a:r>
          </a:p>
        </p:txBody>
      </p:sp>
      <p:sp>
        <p:nvSpPr>
          <p:cNvPr id="1564705" name="Rectangle 33"/>
          <p:cNvSpPr>
            <a:spLocks noChangeArrowheads="1"/>
          </p:cNvSpPr>
          <p:nvPr/>
        </p:nvSpPr>
        <p:spPr bwMode="auto">
          <a:xfrm>
            <a:off x="4067175" y="3903663"/>
            <a:ext cx="530225" cy="330200"/>
          </a:xfrm>
          <a:prstGeom prst="rect">
            <a:avLst/>
          </a:prstGeom>
          <a:solidFill>
            <a:srgbClr val="6D449A"/>
          </a:solidFill>
          <a:ln w="19050">
            <a:solidFill>
              <a:schemeClr val="tx1"/>
            </a:solidFill>
            <a:miter lim="800000"/>
            <a:headEnd/>
            <a:tailEnd/>
          </a:ln>
        </p:spPr>
        <p:txBody>
          <a:bodyPr wrap="none" anchor="ctr"/>
          <a:lstStyle/>
          <a:p>
            <a:pPr algn="ctr"/>
            <a:r>
              <a:rPr lang="en-US" sz="1600" b="1" dirty="0"/>
              <a:t>C4</a:t>
            </a:r>
          </a:p>
        </p:txBody>
      </p:sp>
      <p:sp>
        <p:nvSpPr>
          <p:cNvPr id="77859" name="Line 34"/>
          <p:cNvSpPr>
            <a:spLocks noChangeShapeType="1"/>
          </p:cNvSpPr>
          <p:nvPr/>
        </p:nvSpPr>
        <p:spPr bwMode="auto">
          <a:xfrm>
            <a:off x="2774950" y="2413000"/>
            <a:ext cx="1179513" cy="0"/>
          </a:xfrm>
          <a:prstGeom prst="line">
            <a:avLst/>
          </a:prstGeom>
          <a:noFill/>
          <a:ln w="28575">
            <a:solidFill>
              <a:srgbClr val="B2B2B2"/>
            </a:solidFill>
            <a:round/>
            <a:headEnd/>
            <a:tailEnd type="stealth" w="med" len="lg"/>
          </a:ln>
        </p:spPr>
        <p:txBody>
          <a:bodyPr wrap="none" anchor="ctr"/>
          <a:lstStyle/>
          <a:p>
            <a:endParaRPr lang="en-US" dirty="0"/>
          </a:p>
        </p:txBody>
      </p:sp>
      <p:sp>
        <p:nvSpPr>
          <p:cNvPr id="77860" name="Line 35"/>
          <p:cNvSpPr>
            <a:spLocks noChangeShapeType="1"/>
          </p:cNvSpPr>
          <p:nvPr/>
        </p:nvSpPr>
        <p:spPr bwMode="auto">
          <a:xfrm>
            <a:off x="2774950" y="2746375"/>
            <a:ext cx="1089025" cy="611188"/>
          </a:xfrm>
          <a:prstGeom prst="line">
            <a:avLst/>
          </a:prstGeom>
          <a:noFill/>
          <a:ln w="28575">
            <a:solidFill>
              <a:srgbClr val="B2B2B2"/>
            </a:solidFill>
            <a:round/>
            <a:headEnd/>
            <a:tailEnd type="stealth" w="med" len="lg"/>
          </a:ln>
        </p:spPr>
        <p:txBody>
          <a:bodyPr wrap="none" anchor="ctr"/>
          <a:lstStyle/>
          <a:p>
            <a:endParaRPr lang="en-US" dirty="0"/>
          </a:p>
        </p:txBody>
      </p:sp>
      <p:sp>
        <p:nvSpPr>
          <p:cNvPr id="1564708" name="Line 36"/>
          <p:cNvSpPr>
            <a:spLocks noChangeShapeType="1"/>
          </p:cNvSpPr>
          <p:nvPr/>
        </p:nvSpPr>
        <p:spPr bwMode="auto">
          <a:xfrm>
            <a:off x="2774950" y="3060700"/>
            <a:ext cx="1098550" cy="677863"/>
          </a:xfrm>
          <a:prstGeom prst="line">
            <a:avLst/>
          </a:prstGeom>
          <a:noFill/>
          <a:ln w="28575">
            <a:solidFill>
              <a:schemeClr val="tx1"/>
            </a:solidFill>
            <a:round/>
            <a:headEnd/>
            <a:tailEnd type="stealth" w="med" len="lg"/>
          </a:ln>
        </p:spPr>
        <p:txBody>
          <a:bodyPr wrap="none" anchor="ctr"/>
          <a:lstStyle/>
          <a:p>
            <a:endParaRPr lang="en-US" dirty="0"/>
          </a:p>
        </p:txBody>
      </p:sp>
      <p:sp>
        <p:nvSpPr>
          <p:cNvPr id="1564709" name="Line 37"/>
          <p:cNvSpPr>
            <a:spLocks noChangeShapeType="1"/>
          </p:cNvSpPr>
          <p:nvPr/>
        </p:nvSpPr>
        <p:spPr bwMode="auto">
          <a:xfrm>
            <a:off x="1439863" y="3071813"/>
            <a:ext cx="2433637" cy="995362"/>
          </a:xfrm>
          <a:prstGeom prst="line">
            <a:avLst/>
          </a:prstGeom>
          <a:noFill/>
          <a:ln w="28575">
            <a:solidFill>
              <a:schemeClr val="tx1"/>
            </a:solidFill>
            <a:round/>
            <a:headEnd/>
            <a:tailEnd type="stealth" w="med" len="lg"/>
          </a:ln>
        </p:spPr>
        <p:txBody>
          <a:bodyPr wrap="none" anchor="ctr"/>
          <a:lstStyle/>
          <a:p>
            <a:endParaRPr lang="en-US" dirty="0"/>
          </a:p>
        </p:txBody>
      </p:sp>
      <p:sp>
        <p:nvSpPr>
          <p:cNvPr id="77863" name="Text Box 38"/>
          <p:cNvSpPr txBox="1">
            <a:spLocks noChangeArrowheads="1"/>
          </p:cNvSpPr>
          <p:nvPr/>
        </p:nvSpPr>
        <p:spPr bwMode="auto">
          <a:xfrm>
            <a:off x="560388" y="1349375"/>
            <a:ext cx="958850" cy="641350"/>
          </a:xfrm>
          <a:prstGeom prst="rect">
            <a:avLst/>
          </a:prstGeom>
          <a:noFill/>
          <a:ln w="12700">
            <a:noFill/>
            <a:miter lim="800000"/>
            <a:headEnd/>
            <a:tailEnd/>
          </a:ln>
        </p:spPr>
        <p:txBody>
          <a:bodyPr wrap="none">
            <a:spAutoFit/>
          </a:bodyPr>
          <a:lstStyle/>
          <a:p>
            <a:pPr algn="ctr"/>
            <a:r>
              <a:rPr lang="en-US" b="1" dirty="0"/>
              <a:t>Cloned</a:t>
            </a:r>
            <a:br>
              <a:rPr lang="en-US" b="1" dirty="0"/>
            </a:br>
            <a:r>
              <a:rPr lang="en-US" b="1" dirty="0"/>
              <a:t>Data</a:t>
            </a:r>
          </a:p>
        </p:txBody>
      </p:sp>
      <p:sp>
        <p:nvSpPr>
          <p:cNvPr id="77864" name="Text Box 39"/>
          <p:cNvSpPr txBox="1">
            <a:spLocks noChangeArrowheads="1"/>
          </p:cNvSpPr>
          <p:nvPr/>
        </p:nvSpPr>
        <p:spPr bwMode="auto">
          <a:xfrm>
            <a:off x="1706563" y="1349375"/>
            <a:ext cx="1403350" cy="641350"/>
          </a:xfrm>
          <a:prstGeom prst="rect">
            <a:avLst/>
          </a:prstGeom>
          <a:noFill/>
          <a:ln w="12700">
            <a:noFill/>
            <a:miter lim="800000"/>
            <a:headEnd/>
            <a:tailEnd/>
          </a:ln>
        </p:spPr>
        <p:txBody>
          <a:bodyPr wrap="none">
            <a:spAutoFit/>
          </a:bodyPr>
          <a:lstStyle/>
          <a:p>
            <a:pPr algn="ctr"/>
            <a:r>
              <a:rPr lang="en-US" b="1" dirty="0"/>
              <a:t>Blocks in </a:t>
            </a:r>
            <a:br>
              <a:rPr lang="en-US" b="1" dirty="0"/>
            </a:br>
            <a:r>
              <a:rPr lang="en-US" b="1" dirty="0"/>
              <a:t>LUN or File</a:t>
            </a:r>
          </a:p>
        </p:txBody>
      </p:sp>
      <p:sp>
        <p:nvSpPr>
          <p:cNvPr id="68650" name="Rectangle 40"/>
          <p:cNvSpPr>
            <a:spLocks noChangeArrowheads="1"/>
          </p:cNvSpPr>
          <p:nvPr/>
        </p:nvSpPr>
        <p:spPr bwMode="auto">
          <a:xfrm>
            <a:off x="5168900" y="2573338"/>
            <a:ext cx="3975100" cy="457200"/>
          </a:xfrm>
          <a:prstGeom prst="rect">
            <a:avLst/>
          </a:prstGeom>
          <a:noFill/>
          <a:ln w="9525" algn="ctr">
            <a:noFill/>
            <a:miter lim="800000"/>
            <a:headEnd/>
            <a:tailEnd/>
          </a:ln>
        </p:spPr>
        <p:txBody>
          <a:bodyPr>
            <a:spAutoFit/>
          </a:bodyPr>
          <a:lstStyle/>
          <a:p>
            <a:pPr marL="298450" indent="-298450" fontAlgn="auto">
              <a:spcBef>
                <a:spcPct val="20000"/>
              </a:spcBef>
              <a:spcAft>
                <a:spcPts val="0"/>
              </a:spcAft>
              <a:buClr>
                <a:schemeClr val="accent6"/>
              </a:buClr>
              <a:buFont typeface="Wingdings 2" pitchFamily="18" charset="2"/>
              <a:buChar char="¡"/>
              <a:defRPr/>
            </a:pPr>
            <a:r>
              <a:rPr lang="en-US" sz="2400" dirty="0">
                <a:solidFill>
                  <a:srgbClr val="808080"/>
                </a:solidFill>
                <a:latin typeface="+mn-lt"/>
              </a:rPr>
              <a:t>Restore from snap 2</a:t>
            </a:r>
          </a:p>
        </p:txBody>
      </p:sp>
      <p:sp>
        <p:nvSpPr>
          <p:cNvPr id="68651" name="Rectangle 41"/>
          <p:cNvSpPr>
            <a:spLocks noChangeArrowheads="1"/>
          </p:cNvSpPr>
          <p:nvPr/>
        </p:nvSpPr>
        <p:spPr bwMode="auto">
          <a:xfrm>
            <a:off x="5168900" y="3082925"/>
            <a:ext cx="3975100" cy="457200"/>
          </a:xfrm>
          <a:prstGeom prst="rect">
            <a:avLst/>
          </a:prstGeom>
          <a:noFill/>
          <a:ln w="9525">
            <a:noFill/>
            <a:miter lim="800000"/>
            <a:headEnd/>
            <a:tailEnd/>
          </a:ln>
        </p:spPr>
        <p:txBody>
          <a:bodyPr>
            <a:spAutoFit/>
          </a:bodyPr>
          <a:lstStyle/>
          <a:p>
            <a:pPr marL="298450" indent="-298450" fontAlgn="auto">
              <a:spcBef>
                <a:spcPct val="20000"/>
              </a:spcBef>
              <a:spcAft>
                <a:spcPts val="0"/>
              </a:spcAft>
              <a:buClr>
                <a:schemeClr val="accent6"/>
              </a:buClr>
              <a:buFont typeface="Wingdings 2" pitchFamily="18" charset="2"/>
              <a:buChar char="¡"/>
              <a:defRPr/>
            </a:pPr>
            <a:r>
              <a:rPr lang="en-US" sz="2400" dirty="0">
                <a:solidFill>
                  <a:srgbClr val="808080"/>
                </a:solidFill>
                <a:latin typeface="+mn-lt"/>
              </a:rPr>
              <a:t>Clone from snap 2</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500"/>
                                  </p:stCondLst>
                                  <p:childTnLst>
                                    <p:set>
                                      <p:cBhvr>
                                        <p:cTn id="6" dur="1" fill="hold">
                                          <p:stCondLst>
                                            <p:cond delay="0"/>
                                          </p:stCondLst>
                                        </p:cTn>
                                        <p:tgtEl>
                                          <p:spTgt spid="1564702"/>
                                        </p:tgtEl>
                                        <p:attrNameLst>
                                          <p:attrName>style.visibility</p:attrName>
                                        </p:attrNameLst>
                                      </p:cBhvr>
                                      <p:to>
                                        <p:strVal val="visible"/>
                                      </p:to>
                                    </p:set>
                                    <p:anim calcmode="lin" valueType="num">
                                      <p:cBhvr>
                                        <p:cTn id="7" dur="500" fill="hold"/>
                                        <p:tgtEl>
                                          <p:spTgt spid="1564702"/>
                                        </p:tgtEl>
                                        <p:attrNameLst>
                                          <p:attrName>ppt_w</p:attrName>
                                        </p:attrNameLst>
                                      </p:cBhvr>
                                      <p:tavLst>
                                        <p:tav tm="0">
                                          <p:val>
                                            <p:fltVal val="0"/>
                                          </p:val>
                                        </p:tav>
                                        <p:tav tm="100000">
                                          <p:val>
                                            <p:strVal val="#ppt_w"/>
                                          </p:val>
                                        </p:tav>
                                      </p:tavLst>
                                    </p:anim>
                                    <p:anim calcmode="lin" valueType="num">
                                      <p:cBhvr>
                                        <p:cTn id="8" dur="500" fill="hold"/>
                                        <p:tgtEl>
                                          <p:spTgt spid="1564702"/>
                                        </p:tgtEl>
                                        <p:attrNameLst>
                                          <p:attrName>ppt_h</p:attrName>
                                        </p:attrNameLst>
                                      </p:cBhvr>
                                      <p:tavLst>
                                        <p:tav tm="0">
                                          <p:val>
                                            <p:fltVal val="0"/>
                                          </p:val>
                                        </p:tav>
                                        <p:tav tm="100000">
                                          <p:val>
                                            <p:strVal val="#ppt_h"/>
                                          </p:val>
                                        </p:tav>
                                      </p:tavLst>
                                    </p:anim>
                                    <p:anim calcmode="lin" valueType="num">
                                      <p:cBhvr>
                                        <p:cTn id="9" dur="500" fill="hold"/>
                                        <p:tgtEl>
                                          <p:spTgt spid="1564702"/>
                                        </p:tgtEl>
                                        <p:attrNameLst>
                                          <p:attrName>style.rotation</p:attrName>
                                        </p:attrNameLst>
                                      </p:cBhvr>
                                      <p:tavLst>
                                        <p:tav tm="0">
                                          <p:val>
                                            <p:fltVal val="360"/>
                                          </p:val>
                                        </p:tav>
                                        <p:tav tm="100000">
                                          <p:val>
                                            <p:fltVal val="0"/>
                                          </p:val>
                                        </p:tav>
                                      </p:tavLst>
                                    </p:anim>
                                    <p:animEffect transition="in" filter="fade">
                                      <p:cBhvr>
                                        <p:cTn id="10" dur="500"/>
                                        <p:tgtEl>
                                          <p:spTgt spid="1564702"/>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64708"/>
                                        </p:tgtEl>
                                        <p:attrNameLst>
                                          <p:attrName>style.visibility</p:attrName>
                                        </p:attrNameLst>
                                      </p:cBhvr>
                                      <p:to>
                                        <p:strVal val="visible"/>
                                      </p:to>
                                    </p:set>
                                    <p:animEffect transition="in" filter="wipe(left)">
                                      <p:cBhvr>
                                        <p:cTn id="14" dur="500"/>
                                        <p:tgtEl>
                                          <p:spTgt spid="1564708"/>
                                        </p:tgtEl>
                                      </p:cBhvr>
                                    </p:animEffect>
                                  </p:childTnLst>
                                </p:cTn>
                              </p:par>
                            </p:childTnLst>
                          </p:cTn>
                        </p:par>
                        <p:par>
                          <p:cTn id="15" fill="hold">
                            <p:stCondLst>
                              <p:cond delay="1500"/>
                            </p:stCondLst>
                            <p:childTnLst>
                              <p:par>
                                <p:cTn id="16" presetID="1" presetClass="entr" presetSubtype="0" fill="hold" grpId="0" nodeType="afterEffect">
                                  <p:stCondLst>
                                    <p:cond delay="0"/>
                                  </p:stCondLst>
                                  <p:childTnLst>
                                    <p:set>
                                      <p:cBhvr>
                                        <p:cTn id="17" dur="1" fill="hold">
                                          <p:stCondLst>
                                            <p:cond delay="0"/>
                                          </p:stCondLst>
                                        </p:cTn>
                                        <p:tgtEl>
                                          <p:spTgt spid="1564703"/>
                                        </p:tgtEl>
                                        <p:attrNameLst>
                                          <p:attrName>style.visibility</p:attrName>
                                        </p:attrNameLst>
                                      </p:cBhvr>
                                      <p:to>
                                        <p:strVal val="visible"/>
                                      </p:to>
                                    </p:set>
                                  </p:childTnLst>
                                </p:cTn>
                              </p:par>
                            </p:childTnLst>
                          </p:cTn>
                        </p:par>
                        <p:par>
                          <p:cTn id="18" fill="hold">
                            <p:stCondLst>
                              <p:cond delay="1500"/>
                            </p:stCondLst>
                            <p:childTnLst>
                              <p:par>
                                <p:cTn id="19" presetID="49" presetClass="entr" presetSubtype="0" decel="100000" fill="hold" grpId="0" nodeType="afterEffect">
                                  <p:stCondLst>
                                    <p:cond delay="500"/>
                                  </p:stCondLst>
                                  <p:childTnLst>
                                    <p:set>
                                      <p:cBhvr>
                                        <p:cTn id="20" dur="1" fill="hold">
                                          <p:stCondLst>
                                            <p:cond delay="0"/>
                                          </p:stCondLst>
                                        </p:cTn>
                                        <p:tgtEl>
                                          <p:spTgt spid="1564704"/>
                                        </p:tgtEl>
                                        <p:attrNameLst>
                                          <p:attrName>style.visibility</p:attrName>
                                        </p:attrNameLst>
                                      </p:cBhvr>
                                      <p:to>
                                        <p:strVal val="visible"/>
                                      </p:to>
                                    </p:set>
                                    <p:anim calcmode="lin" valueType="num">
                                      <p:cBhvr>
                                        <p:cTn id="21" dur="500" fill="hold"/>
                                        <p:tgtEl>
                                          <p:spTgt spid="1564704"/>
                                        </p:tgtEl>
                                        <p:attrNameLst>
                                          <p:attrName>ppt_w</p:attrName>
                                        </p:attrNameLst>
                                      </p:cBhvr>
                                      <p:tavLst>
                                        <p:tav tm="0">
                                          <p:val>
                                            <p:fltVal val="0"/>
                                          </p:val>
                                        </p:tav>
                                        <p:tav tm="100000">
                                          <p:val>
                                            <p:strVal val="#ppt_w"/>
                                          </p:val>
                                        </p:tav>
                                      </p:tavLst>
                                    </p:anim>
                                    <p:anim calcmode="lin" valueType="num">
                                      <p:cBhvr>
                                        <p:cTn id="22" dur="500" fill="hold"/>
                                        <p:tgtEl>
                                          <p:spTgt spid="1564704"/>
                                        </p:tgtEl>
                                        <p:attrNameLst>
                                          <p:attrName>ppt_h</p:attrName>
                                        </p:attrNameLst>
                                      </p:cBhvr>
                                      <p:tavLst>
                                        <p:tav tm="0">
                                          <p:val>
                                            <p:fltVal val="0"/>
                                          </p:val>
                                        </p:tav>
                                        <p:tav tm="100000">
                                          <p:val>
                                            <p:strVal val="#ppt_h"/>
                                          </p:val>
                                        </p:tav>
                                      </p:tavLst>
                                    </p:anim>
                                    <p:anim calcmode="lin" valueType="num">
                                      <p:cBhvr>
                                        <p:cTn id="23" dur="500" fill="hold"/>
                                        <p:tgtEl>
                                          <p:spTgt spid="1564704"/>
                                        </p:tgtEl>
                                        <p:attrNameLst>
                                          <p:attrName>style.rotation</p:attrName>
                                        </p:attrNameLst>
                                      </p:cBhvr>
                                      <p:tavLst>
                                        <p:tav tm="0">
                                          <p:val>
                                            <p:fltVal val="360"/>
                                          </p:val>
                                        </p:tav>
                                        <p:tav tm="100000">
                                          <p:val>
                                            <p:fltVal val="0"/>
                                          </p:val>
                                        </p:tav>
                                      </p:tavLst>
                                    </p:anim>
                                    <p:animEffect transition="in" filter="fade">
                                      <p:cBhvr>
                                        <p:cTn id="24" dur="500"/>
                                        <p:tgtEl>
                                          <p:spTgt spid="1564704"/>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564709"/>
                                        </p:tgtEl>
                                        <p:attrNameLst>
                                          <p:attrName>style.visibility</p:attrName>
                                        </p:attrNameLst>
                                      </p:cBhvr>
                                      <p:to>
                                        <p:strVal val="visible"/>
                                      </p:to>
                                    </p:set>
                                    <p:animEffect transition="in" filter="wipe(left)">
                                      <p:cBhvr>
                                        <p:cTn id="28" dur="500"/>
                                        <p:tgtEl>
                                          <p:spTgt spid="1564709"/>
                                        </p:tgtEl>
                                      </p:cBhvr>
                                    </p:animEffect>
                                  </p:childTnLst>
                                </p:cTn>
                              </p:par>
                            </p:childTnLst>
                          </p:cTn>
                        </p:par>
                        <p:par>
                          <p:cTn id="29" fill="hold">
                            <p:stCondLst>
                              <p:cond delay="3000"/>
                            </p:stCondLst>
                            <p:childTnLst>
                              <p:par>
                                <p:cTn id="30" presetID="1" presetClass="entr" presetSubtype="0" fill="hold" grpId="0" nodeType="afterEffect">
                                  <p:stCondLst>
                                    <p:cond delay="0"/>
                                  </p:stCondLst>
                                  <p:childTnLst>
                                    <p:set>
                                      <p:cBhvr>
                                        <p:cTn id="31" dur="1" fill="hold">
                                          <p:stCondLst>
                                            <p:cond delay="0"/>
                                          </p:stCondLst>
                                        </p:cTn>
                                        <p:tgtEl>
                                          <p:spTgt spid="15647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4702" grpId="0" animBg="1"/>
      <p:bldP spid="1564703" grpId="0" animBg="1"/>
      <p:bldP spid="1564704" grpId="0" animBg="1"/>
      <p:bldP spid="1564705" grpId="0" animBg="1"/>
      <p:bldP spid="1564708" grpId="0" animBg="1"/>
      <p:bldP spid="156470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7" name="Rectangle 3"/>
          <p:cNvSpPr>
            <a:spLocks noGrp="1" noChangeArrowheads="1"/>
          </p:cNvSpPr>
          <p:nvPr>
            <p:ph type="title"/>
          </p:nvPr>
        </p:nvSpPr>
        <p:spPr/>
        <p:txBody>
          <a:bodyPr/>
          <a:lstStyle/>
          <a:p>
            <a:pPr eaLnBrk="1" hangingPunct="1"/>
            <a:r>
              <a:rPr lang="en-US" dirty="0" smtClean="0"/>
              <a:t>FlexClone: Common Use Cases</a:t>
            </a:r>
          </a:p>
        </p:txBody>
      </p:sp>
      <p:sp>
        <p:nvSpPr>
          <p:cNvPr id="1276932" name="Rectangle 4"/>
          <p:cNvSpPr>
            <a:spLocks noGrp="1" noChangeArrowheads="1"/>
          </p:cNvSpPr>
          <p:nvPr>
            <p:ph idx="1"/>
          </p:nvPr>
        </p:nvSpPr>
        <p:spPr/>
        <p:txBody>
          <a:bodyPr/>
          <a:lstStyle/>
          <a:p>
            <a:pPr eaLnBrk="1" hangingPunct="1"/>
            <a:r>
              <a:rPr lang="en-US" dirty="0" smtClean="0"/>
              <a:t>Test and development</a:t>
            </a:r>
          </a:p>
          <a:p>
            <a:pPr lvl="1"/>
            <a:r>
              <a:rPr lang="en-US" dirty="0" smtClean="0"/>
              <a:t>Testing using large production databases</a:t>
            </a:r>
          </a:p>
          <a:p>
            <a:pPr lvl="1"/>
            <a:r>
              <a:rPr lang="en-US" dirty="0" smtClean="0"/>
              <a:t>Remote site testing</a:t>
            </a:r>
          </a:p>
          <a:p>
            <a:pPr eaLnBrk="1" hangingPunct="1"/>
            <a:r>
              <a:rPr lang="en-US" dirty="0" smtClean="0"/>
              <a:t>SAN boot</a:t>
            </a:r>
          </a:p>
          <a:p>
            <a:pPr lvl="1"/>
            <a:r>
              <a:rPr lang="en-US" dirty="0" smtClean="0"/>
              <a:t>Reduce space required for duplicate OS images when booting off SAN</a:t>
            </a:r>
          </a:p>
          <a:p>
            <a:pPr lvl="1"/>
            <a:r>
              <a:rPr lang="en-US" dirty="0" smtClean="0"/>
              <a:t>Multiserver deployments where small variations in the OS image are required, such as grid computing</a:t>
            </a:r>
          </a:p>
          <a:p>
            <a:pPr lvl="1"/>
            <a:r>
              <a:rPr lang="en-US" dirty="0" smtClean="0"/>
              <a:t>Clones can be made at the file level</a:t>
            </a:r>
          </a:p>
          <a:p>
            <a:pPr eaLnBrk="1" hangingPunct="1"/>
            <a:r>
              <a:rPr lang="en-US" dirty="0" smtClean="0"/>
              <a:t>Data mining where R/W is required</a:t>
            </a:r>
          </a:p>
        </p:txBody>
      </p:sp>
      <p:sp>
        <p:nvSpPr>
          <p:cNvPr id="69634" name="Slide Number Placeholder 3"/>
          <p:cNvSpPr>
            <a:spLocks noGrp="1"/>
          </p:cNvSpPr>
          <p:nvPr>
            <p:ph type="sldNum" sz="quarter" idx="10"/>
          </p:nvPr>
        </p:nvSpPr>
        <p:spPr>
          <a:noFill/>
        </p:spPr>
        <p:txBody>
          <a:bodyPr/>
          <a:lstStyle/>
          <a:p>
            <a:fld id="{C3C2EBC5-08C3-47E7-A9BF-BA449D2985AB}" type="slidenum">
              <a:rPr lang="en-US" smtClean="0"/>
              <a:pPr/>
              <a:t>51</a:t>
            </a:fld>
            <a:endParaRPr lang="en-US" dirty="0" smtClean="0"/>
          </a:p>
        </p:txBody>
      </p:sp>
      <p:sp>
        <p:nvSpPr>
          <p:cNvPr id="69636" name="Rectangle 2"/>
          <p:cNvSpPr>
            <a:spLocks noChangeArrowheads="1"/>
          </p:cNvSpPr>
          <p:nvPr/>
        </p:nvSpPr>
        <p:spPr bwMode="auto">
          <a:xfrm>
            <a:off x="4241800" y="2819400"/>
            <a:ext cx="4902200" cy="3692525"/>
          </a:xfrm>
          <a:prstGeom prst="rect">
            <a:avLst/>
          </a:prstGeom>
          <a:noFill/>
          <a:ln w="9525">
            <a:noFill/>
            <a:miter lim="800000"/>
            <a:headEnd/>
            <a:tailEnd/>
          </a:ln>
        </p:spPr>
        <p:txBody>
          <a:bodyPr/>
          <a:lstStyle/>
          <a:p>
            <a:pPr algn="l">
              <a:lnSpc>
                <a:spcPct val="150000"/>
              </a:lnSpc>
              <a:buClr>
                <a:schemeClr val="accent1"/>
              </a:buClr>
              <a:buFont typeface="Webdings" pitchFamily="18" charset="2"/>
              <a:buNone/>
            </a:pPr>
            <a:endParaRPr lang="en-US" sz="2000" b="1" dirty="0"/>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066800" y="104775"/>
            <a:ext cx="7943850" cy="914400"/>
          </a:xfrm>
        </p:spPr>
        <p:txBody>
          <a:bodyPr/>
          <a:lstStyle/>
          <a:p>
            <a:r>
              <a:rPr lang="en-US" dirty="0" smtClean="0"/>
              <a:t>Efficiency is Built-in</a:t>
            </a:r>
          </a:p>
        </p:txBody>
      </p:sp>
      <p:sp>
        <p:nvSpPr>
          <p:cNvPr id="31747" name="Rectangle 3"/>
          <p:cNvSpPr>
            <a:spLocks noGrp="1" noChangeArrowheads="1"/>
          </p:cNvSpPr>
          <p:nvPr>
            <p:ph type="body" sz="half" idx="1"/>
          </p:nvPr>
        </p:nvSpPr>
        <p:spPr>
          <a:xfrm>
            <a:off x="5902325" y="725488"/>
            <a:ext cx="2971800" cy="990600"/>
          </a:xfrm>
          <a:noFill/>
        </p:spPr>
        <p:txBody>
          <a:bodyPr/>
          <a:lstStyle/>
          <a:p>
            <a:pPr marL="0" indent="0">
              <a:lnSpc>
                <a:spcPct val="90000"/>
              </a:lnSpc>
              <a:spcBef>
                <a:spcPct val="0"/>
              </a:spcBef>
              <a:spcAft>
                <a:spcPct val="25000"/>
              </a:spcAft>
              <a:buClr>
                <a:schemeClr val="accent1"/>
              </a:buClr>
              <a:buFont typeface="Webdings" charset="2"/>
              <a:buNone/>
            </a:pPr>
            <a:r>
              <a:rPr lang="en-US" sz="2000" dirty="0" smtClean="0"/>
              <a:t>Snapshot</a:t>
            </a:r>
            <a:r>
              <a:rPr lang="en-US" sz="1400" baseline="50000" dirty="0" smtClean="0"/>
              <a:t>™</a:t>
            </a:r>
            <a:r>
              <a:rPr lang="en-US" sz="2000" dirty="0" smtClean="0"/>
              <a:t> Copies</a:t>
            </a:r>
            <a:br>
              <a:rPr lang="en-US" sz="2000" dirty="0" smtClean="0"/>
            </a:br>
            <a:r>
              <a:rPr lang="en-US" sz="1600" dirty="0" smtClean="0"/>
              <a:t>Point-in-time copies that write only changed blocks. No performance penalty.</a:t>
            </a:r>
          </a:p>
        </p:txBody>
      </p:sp>
      <p:sp>
        <p:nvSpPr>
          <p:cNvPr id="31748" name="Text Box 4"/>
          <p:cNvSpPr txBox="1">
            <a:spLocks noChangeArrowheads="1"/>
          </p:cNvSpPr>
          <p:nvPr/>
        </p:nvSpPr>
        <p:spPr bwMode="auto">
          <a:xfrm>
            <a:off x="5902325" y="1824038"/>
            <a:ext cx="3124200" cy="1679575"/>
          </a:xfrm>
          <a:prstGeom prst="rect">
            <a:avLst/>
          </a:prstGeom>
          <a:noFill/>
          <a:ln w="12700">
            <a:noFill/>
            <a:miter lim="800000"/>
            <a:headEnd/>
            <a:tailEnd/>
          </a:ln>
        </p:spPr>
        <p:txBody>
          <a:bodyPr>
            <a:spAutoFit/>
          </a:bodyPr>
          <a:lstStyle/>
          <a:p>
            <a:pPr>
              <a:spcAft>
                <a:spcPct val="25000"/>
              </a:spcAft>
              <a:buClr>
                <a:schemeClr val="accent1"/>
              </a:buClr>
              <a:buFont typeface="ＭＳ Ｐゴシック" charset="-128"/>
              <a:buNone/>
            </a:pPr>
            <a:r>
              <a:rPr lang="en-US" dirty="0"/>
              <a:t>Virtual Copies (FlexClone</a:t>
            </a:r>
            <a:r>
              <a:rPr lang="en-US" sz="1400" baseline="50000" dirty="0"/>
              <a:t>®</a:t>
            </a:r>
            <a:r>
              <a:rPr lang="en-US" dirty="0"/>
              <a:t>)</a:t>
            </a:r>
            <a:r>
              <a:rPr lang="en-US" sz="2400" dirty="0"/>
              <a:t/>
            </a:r>
            <a:br>
              <a:rPr lang="en-US" sz="2400" dirty="0"/>
            </a:br>
            <a:r>
              <a:rPr lang="en-US" sz="1600" dirty="0"/>
              <a:t>Near-zero space, instant “virtual” copies. Only subsequent changes in cloned </a:t>
            </a:r>
            <a:r>
              <a:rPr lang="en-US" sz="1600" dirty="0" smtClean="0"/>
              <a:t>dataset </a:t>
            </a:r>
            <a:r>
              <a:rPr lang="en-US" sz="1600" dirty="0"/>
              <a:t>get stored.</a:t>
            </a:r>
          </a:p>
        </p:txBody>
      </p:sp>
      <p:sp>
        <p:nvSpPr>
          <p:cNvPr id="31749" name="Text Box 5"/>
          <p:cNvSpPr txBox="1">
            <a:spLocks noChangeArrowheads="1"/>
          </p:cNvSpPr>
          <p:nvPr/>
        </p:nvSpPr>
        <p:spPr bwMode="auto">
          <a:xfrm>
            <a:off x="1565275" y="2936875"/>
            <a:ext cx="3390900" cy="1435100"/>
          </a:xfrm>
          <a:prstGeom prst="rect">
            <a:avLst/>
          </a:prstGeom>
          <a:noFill/>
          <a:ln w="12700">
            <a:noFill/>
            <a:miter lim="800000"/>
            <a:headEnd/>
            <a:tailEnd/>
          </a:ln>
        </p:spPr>
        <p:txBody>
          <a:bodyPr>
            <a:spAutoFit/>
          </a:bodyPr>
          <a:lstStyle/>
          <a:p>
            <a:pPr>
              <a:spcAft>
                <a:spcPct val="25000"/>
              </a:spcAft>
              <a:buClr>
                <a:schemeClr val="accent1"/>
              </a:buClr>
              <a:buFont typeface="ＭＳ Ｐゴシック" charset="-128"/>
              <a:buNone/>
            </a:pPr>
            <a:r>
              <a:rPr lang="en-US" dirty="0"/>
              <a:t>Thin Provisioning </a:t>
            </a:r>
            <a:br>
              <a:rPr lang="en-US" dirty="0"/>
            </a:br>
            <a:r>
              <a:rPr lang="en-US" dirty="0"/>
              <a:t>(FlexVol</a:t>
            </a:r>
            <a:r>
              <a:rPr lang="en-US" sz="1400" baseline="50000" dirty="0"/>
              <a:t>®</a:t>
            </a:r>
            <a:r>
              <a:rPr lang="en-US" dirty="0"/>
              <a:t>)</a:t>
            </a:r>
            <a:br>
              <a:rPr lang="en-US" dirty="0"/>
            </a:br>
            <a:r>
              <a:rPr lang="en-US" sz="1600" dirty="0"/>
              <a:t>Create flexible volumes that appear to be a certain size but are really a much smaller pool.</a:t>
            </a:r>
          </a:p>
        </p:txBody>
      </p:sp>
      <p:sp>
        <p:nvSpPr>
          <p:cNvPr id="31750" name="Text Box 6"/>
          <p:cNvSpPr txBox="1">
            <a:spLocks noChangeArrowheads="1"/>
          </p:cNvSpPr>
          <p:nvPr/>
        </p:nvSpPr>
        <p:spPr bwMode="auto">
          <a:xfrm>
            <a:off x="1565275" y="1325563"/>
            <a:ext cx="3581400" cy="1190625"/>
          </a:xfrm>
          <a:prstGeom prst="rect">
            <a:avLst/>
          </a:prstGeom>
          <a:noFill/>
          <a:ln w="12700">
            <a:noFill/>
            <a:miter lim="800000"/>
            <a:headEnd/>
            <a:tailEnd/>
          </a:ln>
        </p:spPr>
        <p:txBody>
          <a:bodyPr>
            <a:spAutoFit/>
          </a:bodyPr>
          <a:lstStyle/>
          <a:p>
            <a:pPr>
              <a:spcAft>
                <a:spcPct val="25000"/>
              </a:spcAft>
              <a:buClr>
                <a:schemeClr val="accent1"/>
              </a:buClr>
              <a:buFont typeface="ＭＳ Ｐゴシック" charset="-128"/>
              <a:buNone/>
            </a:pPr>
            <a:r>
              <a:rPr lang="en-US" dirty="0"/>
              <a:t>RAID 6 Protection </a:t>
            </a:r>
            <a:br>
              <a:rPr lang="en-US" dirty="0"/>
            </a:br>
            <a:r>
              <a:rPr lang="en-US" dirty="0"/>
              <a:t>(RAID-DP</a:t>
            </a:r>
            <a:r>
              <a:rPr lang="en-US" sz="1400" baseline="50000" dirty="0">
                <a:cs typeface="Arial" charset="0"/>
              </a:rPr>
              <a:t>®</a:t>
            </a:r>
            <a:r>
              <a:rPr lang="en-US" dirty="0">
                <a:cs typeface="Arial" charset="0"/>
              </a:rPr>
              <a:t>)</a:t>
            </a:r>
            <a:r>
              <a:rPr lang="en-US" sz="2800" dirty="0">
                <a:cs typeface="Arial" charset="0"/>
              </a:rPr>
              <a:t/>
            </a:r>
            <a:br>
              <a:rPr lang="en-US" sz="2800" dirty="0">
                <a:cs typeface="Arial" charset="0"/>
              </a:rPr>
            </a:br>
            <a:r>
              <a:rPr lang="en-US" sz="1600" dirty="0">
                <a:cs typeface="Arial" charset="0"/>
              </a:rPr>
              <a:t>Protects against double disk failure with no performance penalty.</a:t>
            </a:r>
          </a:p>
        </p:txBody>
      </p:sp>
      <p:sp>
        <p:nvSpPr>
          <p:cNvPr id="31751" name="Rectangle 7"/>
          <p:cNvSpPr>
            <a:spLocks noChangeArrowheads="1"/>
          </p:cNvSpPr>
          <p:nvPr/>
        </p:nvSpPr>
        <p:spPr bwMode="auto">
          <a:xfrm>
            <a:off x="5902325" y="3586163"/>
            <a:ext cx="2895600" cy="1219200"/>
          </a:xfrm>
          <a:prstGeom prst="rect">
            <a:avLst/>
          </a:prstGeom>
          <a:noFill/>
          <a:ln w="9525">
            <a:noFill/>
            <a:miter lim="800000"/>
            <a:headEnd/>
            <a:tailEnd/>
          </a:ln>
        </p:spPr>
        <p:txBody>
          <a:bodyPr/>
          <a:lstStyle/>
          <a:p>
            <a:pPr eaLnBrk="0" hangingPunct="0">
              <a:spcAft>
                <a:spcPct val="25000"/>
              </a:spcAft>
              <a:buClr>
                <a:schemeClr val="accent1"/>
              </a:buClr>
              <a:buFont typeface="Webdings" charset="2"/>
              <a:buNone/>
            </a:pPr>
            <a:r>
              <a:rPr lang="en-US" dirty="0"/>
              <a:t>Deduplication</a:t>
            </a:r>
            <a:r>
              <a:rPr lang="en-US" sz="2800" dirty="0"/>
              <a:t/>
            </a:r>
            <a:br>
              <a:rPr lang="en-US" sz="2800" dirty="0"/>
            </a:br>
            <a:r>
              <a:rPr lang="en-US" sz="1600" dirty="0"/>
              <a:t>Removes data redundancies in primary and secondary storage.</a:t>
            </a:r>
          </a:p>
        </p:txBody>
      </p:sp>
      <p:grpSp>
        <p:nvGrpSpPr>
          <p:cNvPr id="2" name="Group 8"/>
          <p:cNvGrpSpPr>
            <a:grpSpLocks/>
          </p:cNvGrpSpPr>
          <p:nvPr/>
        </p:nvGrpSpPr>
        <p:grpSpPr bwMode="auto">
          <a:xfrm>
            <a:off x="5194296" y="3660775"/>
            <a:ext cx="596900" cy="1066800"/>
            <a:chOff x="2975" y="1152"/>
            <a:chExt cx="376" cy="672"/>
          </a:xfrm>
        </p:grpSpPr>
        <p:sp>
          <p:nvSpPr>
            <p:cNvPr id="31779" name="AutoShape 9"/>
            <p:cNvSpPr>
              <a:spLocks noChangeArrowheads="1"/>
            </p:cNvSpPr>
            <p:nvPr/>
          </p:nvSpPr>
          <p:spPr bwMode="auto">
            <a:xfrm>
              <a:off x="2975" y="1152"/>
              <a:ext cx="371" cy="672"/>
            </a:xfrm>
            <a:prstGeom prst="can">
              <a:avLst>
                <a:gd name="adj" fmla="val 16176"/>
              </a:avLst>
            </a:prstGeom>
            <a:solidFill>
              <a:schemeClr val="accent1"/>
            </a:solidFill>
            <a:ln w="12700">
              <a:solidFill>
                <a:schemeClr val="bg1"/>
              </a:solidFill>
              <a:round/>
              <a:headEnd/>
              <a:tailEnd/>
            </a:ln>
          </p:spPr>
          <p:txBody>
            <a:bodyPr wrap="none" anchor="ctr"/>
            <a:lstStyle/>
            <a:p>
              <a:endParaRPr lang="en-US" dirty="0"/>
            </a:p>
          </p:txBody>
        </p:sp>
        <p:sp>
          <p:nvSpPr>
            <p:cNvPr id="31780" name="Text Box 10"/>
            <p:cNvSpPr txBox="1">
              <a:spLocks noChangeArrowheads="1"/>
            </p:cNvSpPr>
            <p:nvPr/>
          </p:nvSpPr>
          <p:spPr bwMode="auto">
            <a:xfrm>
              <a:off x="3007" y="1205"/>
              <a:ext cx="344" cy="388"/>
            </a:xfrm>
            <a:prstGeom prst="rect">
              <a:avLst/>
            </a:prstGeom>
            <a:noFill/>
            <a:ln w="12700">
              <a:noFill/>
              <a:miter lim="800000"/>
              <a:headEnd/>
              <a:tailEnd/>
            </a:ln>
          </p:spPr>
          <p:txBody>
            <a:bodyPr wrap="square" lIns="0" rIns="0">
              <a:spAutoFit/>
            </a:bodyPr>
            <a:lstStyle/>
            <a:p>
              <a:pPr>
                <a:lnSpc>
                  <a:spcPct val="80000"/>
                </a:lnSpc>
                <a:buClr>
                  <a:schemeClr val="accent1"/>
                </a:buClr>
                <a:buFont typeface="ＭＳ Ｐゴシック" charset="-128"/>
                <a:buNone/>
              </a:pPr>
              <a:r>
                <a:rPr lang="en-US" sz="1400" dirty="0"/>
                <a:t>Save</a:t>
              </a:r>
              <a:br>
                <a:rPr lang="en-US" sz="1400" dirty="0"/>
              </a:br>
              <a:r>
                <a:rPr lang="en-US" sz="1400" dirty="0"/>
                <a:t>up to</a:t>
              </a:r>
              <a:br>
                <a:rPr lang="en-US" sz="1400" dirty="0"/>
              </a:br>
              <a:r>
                <a:rPr lang="en-US" sz="1400" dirty="0"/>
                <a:t>95%</a:t>
              </a:r>
            </a:p>
          </p:txBody>
        </p:sp>
        <p:sp>
          <p:nvSpPr>
            <p:cNvPr id="31781" name="AutoShape 11"/>
            <p:cNvSpPr>
              <a:spLocks noChangeArrowheads="1"/>
            </p:cNvSpPr>
            <p:nvPr/>
          </p:nvSpPr>
          <p:spPr bwMode="auto">
            <a:xfrm>
              <a:off x="2975" y="1737"/>
              <a:ext cx="371" cy="87"/>
            </a:xfrm>
            <a:prstGeom prst="can">
              <a:avLst>
                <a:gd name="adj" fmla="val 50000"/>
              </a:avLst>
            </a:prstGeom>
            <a:solidFill>
              <a:schemeClr val="tx2"/>
            </a:solidFill>
            <a:ln w="12700">
              <a:solidFill>
                <a:schemeClr val="bg1"/>
              </a:solidFill>
              <a:round/>
              <a:headEnd/>
              <a:tailEnd/>
            </a:ln>
          </p:spPr>
          <p:txBody>
            <a:bodyPr wrap="none" anchor="ctr"/>
            <a:lstStyle/>
            <a:p>
              <a:endParaRPr lang="en-US" dirty="0"/>
            </a:p>
          </p:txBody>
        </p:sp>
      </p:grpSp>
      <p:grpSp>
        <p:nvGrpSpPr>
          <p:cNvPr id="3" name="Group 12"/>
          <p:cNvGrpSpPr>
            <a:grpSpLocks/>
          </p:cNvGrpSpPr>
          <p:nvPr/>
        </p:nvGrpSpPr>
        <p:grpSpPr bwMode="auto">
          <a:xfrm>
            <a:off x="869954" y="1295400"/>
            <a:ext cx="654050" cy="1158875"/>
            <a:chOff x="2964" y="2045"/>
            <a:chExt cx="412" cy="730"/>
          </a:xfrm>
        </p:grpSpPr>
        <p:sp>
          <p:nvSpPr>
            <p:cNvPr id="31776" name="AutoShape 13"/>
            <p:cNvSpPr>
              <a:spLocks noChangeArrowheads="1"/>
            </p:cNvSpPr>
            <p:nvPr/>
          </p:nvSpPr>
          <p:spPr bwMode="auto">
            <a:xfrm>
              <a:off x="2964" y="2103"/>
              <a:ext cx="371" cy="672"/>
            </a:xfrm>
            <a:prstGeom prst="can">
              <a:avLst>
                <a:gd name="adj" fmla="val 16176"/>
              </a:avLst>
            </a:prstGeom>
            <a:solidFill>
              <a:schemeClr val="accent1"/>
            </a:solidFill>
            <a:ln w="12700">
              <a:solidFill>
                <a:schemeClr val="bg1"/>
              </a:solidFill>
              <a:round/>
              <a:headEnd/>
              <a:tailEnd/>
            </a:ln>
          </p:spPr>
          <p:txBody>
            <a:bodyPr wrap="none" anchor="ctr"/>
            <a:lstStyle/>
            <a:p>
              <a:endParaRPr lang="en-US" dirty="0"/>
            </a:p>
          </p:txBody>
        </p:sp>
        <p:sp>
          <p:nvSpPr>
            <p:cNvPr id="31777" name="AutoShape 14"/>
            <p:cNvSpPr>
              <a:spLocks noChangeArrowheads="1"/>
            </p:cNvSpPr>
            <p:nvPr/>
          </p:nvSpPr>
          <p:spPr bwMode="auto">
            <a:xfrm>
              <a:off x="2964" y="2381"/>
              <a:ext cx="371" cy="394"/>
            </a:xfrm>
            <a:prstGeom prst="can">
              <a:avLst>
                <a:gd name="adj" fmla="val 24769"/>
              </a:avLst>
            </a:prstGeom>
            <a:solidFill>
              <a:schemeClr val="tx2"/>
            </a:solidFill>
            <a:ln w="12700">
              <a:solidFill>
                <a:schemeClr val="bg1"/>
              </a:solidFill>
              <a:round/>
              <a:headEnd/>
              <a:tailEnd/>
            </a:ln>
          </p:spPr>
          <p:txBody>
            <a:bodyPr wrap="none" anchor="ctr"/>
            <a:lstStyle/>
            <a:p>
              <a:endParaRPr lang="en-US" dirty="0"/>
            </a:p>
          </p:txBody>
        </p:sp>
        <p:sp>
          <p:nvSpPr>
            <p:cNvPr id="31778" name="Text Box 15"/>
            <p:cNvSpPr txBox="1">
              <a:spLocks noChangeArrowheads="1"/>
            </p:cNvSpPr>
            <p:nvPr/>
          </p:nvSpPr>
          <p:spPr bwMode="auto">
            <a:xfrm>
              <a:off x="3007" y="2045"/>
              <a:ext cx="369" cy="384"/>
            </a:xfrm>
            <a:prstGeom prst="rect">
              <a:avLst/>
            </a:prstGeom>
            <a:noFill/>
            <a:ln w="12700">
              <a:noFill/>
              <a:miter lim="800000"/>
              <a:headEnd/>
              <a:tailEnd/>
            </a:ln>
          </p:spPr>
          <p:txBody>
            <a:bodyPr wrap="square" lIns="0" rIns="0">
              <a:spAutoFit/>
            </a:bodyPr>
            <a:lstStyle/>
            <a:p>
              <a:pPr>
                <a:lnSpc>
                  <a:spcPct val="80000"/>
                </a:lnSpc>
                <a:buClr>
                  <a:schemeClr val="accent1"/>
                </a:buClr>
                <a:buFont typeface="ＭＳ Ｐゴシック" charset="-128"/>
                <a:buNone/>
              </a:pPr>
              <a:r>
                <a:rPr lang="en-US" sz="1400" dirty="0"/>
                <a:t>Save</a:t>
              </a:r>
              <a:br>
                <a:rPr lang="en-US" sz="1400" dirty="0"/>
              </a:br>
              <a:r>
                <a:rPr lang="en-US" sz="1400" dirty="0"/>
                <a:t>up to</a:t>
              </a:r>
              <a:br>
                <a:rPr lang="en-US" sz="1400" dirty="0"/>
              </a:br>
              <a:r>
                <a:rPr lang="en-US" sz="1400" dirty="0"/>
                <a:t>46%</a:t>
              </a:r>
            </a:p>
          </p:txBody>
        </p:sp>
      </p:grpSp>
      <p:grpSp>
        <p:nvGrpSpPr>
          <p:cNvPr id="4" name="Group 16"/>
          <p:cNvGrpSpPr>
            <a:grpSpLocks/>
          </p:cNvGrpSpPr>
          <p:nvPr/>
        </p:nvGrpSpPr>
        <p:grpSpPr bwMode="auto">
          <a:xfrm>
            <a:off x="869957" y="3048000"/>
            <a:ext cx="588963" cy="1139825"/>
            <a:chOff x="2964" y="3021"/>
            <a:chExt cx="371" cy="718"/>
          </a:xfrm>
        </p:grpSpPr>
        <p:sp>
          <p:nvSpPr>
            <p:cNvPr id="31773" name="AutoShape 17"/>
            <p:cNvSpPr>
              <a:spLocks noChangeArrowheads="1"/>
            </p:cNvSpPr>
            <p:nvPr/>
          </p:nvSpPr>
          <p:spPr bwMode="auto">
            <a:xfrm>
              <a:off x="2964" y="3067"/>
              <a:ext cx="371" cy="672"/>
            </a:xfrm>
            <a:prstGeom prst="can">
              <a:avLst>
                <a:gd name="adj" fmla="val 16176"/>
              </a:avLst>
            </a:prstGeom>
            <a:solidFill>
              <a:schemeClr val="accent1"/>
            </a:solidFill>
            <a:ln w="12700">
              <a:solidFill>
                <a:schemeClr val="bg1"/>
              </a:solidFill>
              <a:round/>
              <a:headEnd/>
              <a:tailEnd/>
            </a:ln>
          </p:spPr>
          <p:txBody>
            <a:bodyPr wrap="none" anchor="ctr"/>
            <a:lstStyle/>
            <a:p>
              <a:endParaRPr lang="en-US" dirty="0"/>
            </a:p>
          </p:txBody>
        </p:sp>
        <p:sp>
          <p:nvSpPr>
            <p:cNvPr id="31774" name="AutoShape 18"/>
            <p:cNvSpPr>
              <a:spLocks noChangeArrowheads="1"/>
            </p:cNvSpPr>
            <p:nvPr/>
          </p:nvSpPr>
          <p:spPr bwMode="auto">
            <a:xfrm>
              <a:off x="2964" y="3261"/>
              <a:ext cx="371" cy="478"/>
            </a:xfrm>
            <a:prstGeom prst="can">
              <a:avLst>
                <a:gd name="adj" fmla="val 29750"/>
              </a:avLst>
            </a:prstGeom>
            <a:solidFill>
              <a:schemeClr val="tx2"/>
            </a:solidFill>
            <a:ln w="12700">
              <a:solidFill>
                <a:schemeClr val="bg1"/>
              </a:solidFill>
              <a:round/>
              <a:headEnd/>
              <a:tailEnd/>
            </a:ln>
          </p:spPr>
          <p:txBody>
            <a:bodyPr wrap="none" anchor="ctr"/>
            <a:lstStyle/>
            <a:p>
              <a:endParaRPr lang="en-US" dirty="0"/>
            </a:p>
          </p:txBody>
        </p:sp>
        <p:sp>
          <p:nvSpPr>
            <p:cNvPr id="31775" name="Text Box 19"/>
            <p:cNvSpPr txBox="1">
              <a:spLocks noChangeArrowheads="1"/>
            </p:cNvSpPr>
            <p:nvPr/>
          </p:nvSpPr>
          <p:spPr bwMode="auto">
            <a:xfrm>
              <a:off x="3007" y="3021"/>
              <a:ext cx="321" cy="384"/>
            </a:xfrm>
            <a:prstGeom prst="rect">
              <a:avLst/>
            </a:prstGeom>
            <a:noFill/>
            <a:ln w="12700">
              <a:noFill/>
              <a:miter lim="800000"/>
              <a:headEnd/>
              <a:tailEnd/>
            </a:ln>
          </p:spPr>
          <p:txBody>
            <a:bodyPr wrap="square" lIns="0" rIns="0">
              <a:spAutoFit/>
            </a:bodyPr>
            <a:lstStyle/>
            <a:p>
              <a:pPr>
                <a:lnSpc>
                  <a:spcPct val="80000"/>
                </a:lnSpc>
                <a:buClr>
                  <a:schemeClr val="accent1"/>
                </a:buClr>
                <a:buFont typeface="ＭＳ Ｐゴシック" charset="-128"/>
                <a:buNone/>
              </a:pPr>
              <a:r>
                <a:rPr lang="en-US" sz="1400" dirty="0"/>
                <a:t>Save</a:t>
              </a:r>
              <a:br>
                <a:rPr lang="en-US" sz="1400" dirty="0"/>
              </a:br>
              <a:r>
                <a:rPr lang="en-US" sz="1400" dirty="0"/>
                <a:t>up to</a:t>
              </a:r>
              <a:br>
                <a:rPr lang="en-US" sz="1400" dirty="0"/>
              </a:br>
              <a:r>
                <a:rPr lang="en-US" sz="1400" dirty="0"/>
                <a:t>33%</a:t>
              </a:r>
            </a:p>
          </p:txBody>
        </p:sp>
      </p:grpSp>
      <p:grpSp>
        <p:nvGrpSpPr>
          <p:cNvPr id="5" name="Group 20"/>
          <p:cNvGrpSpPr>
            <a:grpSpLocks/>
          </p:cNvGrpSpPr>
          <p:nvPr/>
        </p:nvGrpSpPr>
        <p:grpSpPr bwMode="auto">
          <a:xfrm>
            <a:off x="5181601" y="687388"/>
            <a:ext cx="588963" cy="1066800"/>
            <a:chOff x="303" y="1152"/>
            <a:chExt cx="371" cy="672"/>
          </a:xfrm>
        </p:grpSpPr>
        <p:sp>
          <p:nvSpPr>
            <p:cNvPr id="31770" name="AutoShape 21"/>
            <p:cNvSpPr>
              <a:spLocks noChangeArrowheads="1"/>
            </p:cNvSpPr>
            <p:nvPr/>
          </p:nvSpPr>
          <p:spPr bwMode="auto">
            <a:xfrm>
              <a:off x="303" y="1152"/>
              <a:ext cx="371" cy="672"/>
            </a:xfrm>
            <a:prstGeom prst="can">
              <a:avLst>
                <a:gd name="adj" fmla="val 16176"/>
              </a:avLst>
            </a:prstGeom>
            <a:solidFill>
              <a:schemeClr val="accent1"/>
            </a:solidFill>
            <a:ln w="12700">
              <a:solidFill>
                <a:schemeClr val="bg1"/>
              </a:solidFill>
              <a:round/>
              <a:headEnd/>
              <a:tailEnd/>
            </a:ln>
          </p:spPr>
          <p:txBody>
            <a:bodyPr wrap="none" anchor="ctr"/>
            <a:lstStyle/>
            <a:p>
              <a:endParaRPr lang="en-US" dirty="0"/>
            </a:p>
          </p:txBody>
        </p:sp>
        <p:sp>
          <p:nvSpPr>
            <p:cNvPr id="31771" name="AutoShape 22"/>
            <p:cNvSpPr>
              <a:spLocks noChangeArrowheads="1"/>
            </p:cNvSpPr>
            <p:nvPr/>
          </p:nvSpPr>
          <p:spPr bwMode="auto">
            <a:xfrm>
              <a:off x="303" y="1641"/>
              <a:ext cx="371" cy="183"/>
            </a:xfrm>
            <a:prstGeom prst="can">
              <a:avLst>
                <a:gd name="adj" fmla="val 50000"/>
              </a:avLst>
            </a:prstGeom>
            <a:solidFill>
              <a:schemeClr val="tx2"/>
            </a:solidFill>
            <a:ln w="12700">
              <a:solidFill>
                <a:schemeClr val="bg1"/>
              </a:solidFill>
              <a:round/>
              <a:headEnd/>
              <a:tailEnd/>
            </a:ln>
          </p:spPr>
          <p:txBody>
            <a:bodyPr wrap="none" anchor="ctr"/>
            <a:lstStyle/>
            <a:p>
              <a:endParaRPr lang="en-US" dirty="0"/>
            </a:p>
          </p:txBody>
        </p:sp>
        <p:sp>
          <p:nvSpPr>
            <p:cNvPr id="31772" name="Text Box 23"/>
            <p:cNvSpPr txBox="1">
              <a:spLocks noChangeArrowheads="1"/>
            </p:cNvSpPr>
            <p:nvPr/>
          </p:nvSpPr>
          <p:spPr bwMode="auto">
            <a:xfrm>
              <a:off x="318" y="1205"/>
              <a:ext cx="321" cy="384"/>
            </a:xfrm>
            <a:prstGeom prst="rect">
              <a:avLst/>
            </a:prstGeom>
            <a:noFill/>
            <a:ln w="12700">
              <a:noFill/>
              <a:miter lim="800000"/>
              <a:headEnd/>
              <a:tailEnd/>
            </a:ln>
          </p:spPr>
          <p:txBody>
            <a:bodyPr wrap="square" lIns="0" rIns="0">
              <a:spAutoFit/>
            </a:bodyPr>
            <a:lstStyle/>
            <a:p>
              <a:pPr>
                <a:lnSpc>
                  <a:spcPct val="80000"/>
                </a:lnSpc>
                <a:buClr>
                  <a:schemeClr val="accent1"/>
                </a:buClr>
                <a:buFont typeface="ＭＳ Ｐゴシック" charset="-128"/>
                <a:buNone/>
              </a:pPr>
              <a:r>
                <a:rPr lang="en-US" sz="1400" dirty="0"/>
                <a:t>Save</a:t>
              </a:r>
              <a:br>
                <a:rPr lang="en-US" sz="1400" dirty="0"/>
              </a:br>
              <a:r>
                <a:rPr lang="en-US" sz="1400" dirty="0"/>
                <a:t>over</a:t>
              </a:r>
              <a:br>
                <a:rPr lang="en-US" sz="1400" dirty="0"/>
              </a:br>
              <a:r>
                <a:rPr lang="en-US" sz="1400" dirty="0"/>
                <a:t>80%</a:t>
              </a:r>
            </a:p>
          </p:txBody>
        </p:sp>
      </p:grpSp>
      <p:grpSp>
        <p:nvGrpSpPr>
          <p:cNvPr id="6" name="Group 24"/>
          <p:cNvGrpSpPr>
            <a:grpSpLocks/>
          </p:cNvGrpSpPr>
          <p:nvPr/>
        </p:nvGrpSpPr>
        <p:grpSpPr bwMode="auto">
          <a:xfrm>
            <a:off x="5181601" y="2130425"/>
            <a:ext cx="609601" cy="1066800"/>
            <a:chOff x="303" y="2875"/>
            <a:chExt cx="384" cy="672"/>
          </a:xfrm>
        </p:grpSpPr>
        <p:sp>
          <p:nvSpPr>
            <p:cNvPr id="31767" name="AutoShape 25"/>
            <p:cNvSpPr>
              <a:spLocks noChangeArrowheads="1"/>
            </p:cNvSpPr>
            <p:nvPr/>
          </p:nvSpPr>
          <p:spPr bwMode="auto">
            <a:xfrm>
              <a:off x="303" y="2875"/>
              <a:ext cx="371" cy="672"/>
            </a:xfrm>
            <a:prstGeom prst="can">
              <a:avLst>
                <a:gd name="adj" fmla="val 16176"/>
              </a:avLst>
            </a:prstGeom>
            <a:solidFill>
              <a:schemeClr val="accent1"/>
            </a:solidFill>
            <a:ln w="12700">
              <a:solidFill>
                <a:schemeClr val="bg1"/>
              </a:solidFill>
              <a:round/>
              <a:headEnd/>
              <a:tailEnd/>
            </a:ln>
          </p:spPr>
          <p:txBody>
            <a:bodyPr wrap="none" anchor="ctr"/>
            <a:lstStyle/>
            <a:p>
              <a:endParaRPr lang="en-US" dirty="0"/>
            </a:p>
          </p:txBody>
        </p:sp>
        <p:sp>
          <p:nvSpPr>
            <p:cNvPr id="31768" name="AutoShape 26"/>
            <p:cNvSpPr>
              <a:spLocks noChangeArrowheads="1"/>
            </p:cNvSpPr>
            <p:nvPr/>
          </p:nvSpPr>
          <p:spPr bwMode="auto">
            <a:xfrm>
              <a:off x="303" y="3364"/>
              <a:ext cx="371" cy="183"/>
            </a:xfrm>
            <a:prstGeom prst="can">
              <a:avLst>
                <a:gd name="adj" fmla="val 50000"/>
              </a:avLst>
            </a:prstGeom>
            <a:solidFill>
              <a:schemeClr val="tx2"/>
            </a:solidFill>
            <a:ln w="12700">
              <a:solidFill>
                <a:schemeClr val="bg1"/>
              </a:solidFill>
              <a:round/>
              <a:headEnd/>
              <a:tailEnd/>
            </a:ln>
          </p:spPr>
          <p:txBody>
            <a:bodyPr wrap="none" anchor="ctr"/>
            <a:lstStyle/>
            <a:p>
              <a:endParaRPr lang="en-US" dirty="0"/>
            </a:p>
          </p:txBody>
        </p:sp>
        <p:sp>
          <p:nvSpPr>
            <p:cNvPr id="31769" name="Text Box 27"/>
            <p:cNvSpPr txBox="1">
              <a:spLocks noChangeArrowheads="1"/>
            </p:cNvSpPr>
            <p:nvPr/>
          </p:nvSpPr>
          <p:spPr bwMode="auto">
            <a:xfrm>
              <a:off x="366" y="2928"/>
              <a:ext cx="321" cy="384"/>
            </a:xfrm>
            <a:prstGeom prst="rect">
              <a:avLst/>
            </a:prstGeom>
            <a:noFill/>
            <a:ln w="12700">
              <a:noFill/>
              <a:miter lim="800000"/>
              <a:headEnd/>
              <a:tailEnd/>
            </a:ln>
          </p:spPr>
          <p:txBody>
            <a:bodyPr wrap="square" lIns="0" rIns="0">
              <a:spAutoFit/>
            </a:bodyPr>
            <a:lstStyle/>
            <a:p>
              <a:pPr>
                <a:lnSpc>
                  <a:spcPct val="80000"/>
                </a:lnSpc>
                <a:buClr>
                  <a:schemeClr val="accent1"/>
                </a:buClr>
                <a:buFont typeface="ＭＳ Ｐゴシック" charset="-128"/>
                <a:buNone/>
              </a:pPr>
              <a:r>
                <a:rPr lang="en-US" sz="1400" dirty="0"/>
                <a:t>Save</a:t>
              </a:r>
              <a:br>
                <a:rPr lang="en-US" sz="1400" dirty="0"/>
              </a:br>
              <a:r>
                <a:rPr lang="en-US" sz="1400" dirty="0"/>
                <a:t>over</a:t>
              </a:r>
              <a:br>
                <a:rPr lang="en-US" sz="1400" dirty="0"/>
              </a:br>
              <a:r>
                <a:rPr lang="en-US" sz="1400" dirty="0"/>
                <a:t>80%</a:t>
              </a:r>
            </a:p>
          </p:txBody>
        </p:sp>
      </p:grpSp>
      <p:sp>
        <p:nvSpPr>
          <p:cNvPr id="31757" name="Text Box 29"/>
          <p:cNvSpPr txBox="1">
            <a:spLocks noChangeArrowheads="1"/>
          </p:cNvSpPr>
          <p:nvPr/>
        </p:nvSpPr>
        <p:spPr bwMode="auto">
          <a:xfrm>
            <a:off x="1565275" y="4684713"/>
            <a:ext cx="3390900" cy="1754326"/>
          </a:xfrm>
          <a:prstGeom prst="rect">
            <a:avLst/>
          </a:prstGeom>
          <a:noFill/>
          <a:ln w="12700">
            <a:noFill/>
            <a:miter lim="800000"/>
            <a:headEnd/>
            <a:tailEnd/>
          </a:ln>
        </p:spPr>
        <p:txBody>
          <a:bodyPr>
            <a:spAutoFit/>
          </a:bodyPr>
          <a:lstStyle/>
          <a:p>
            <a:pPr>
              <a:spcAft>
                <a:spcPct val="25000"/>
              </a:spcAft>
              <a:buClr>
                <a:schemeClr val="accent1"/>
              </a:buClr>
              <a:buFont typeface="ＭＳ Ｐゴシック" charset="-128"/>
              <a:buNone/>
            </a:pPr>
            <a:r>
              <a:rPr lang="en-US" dirty="0"/>
              <a:t>Thin Replication </a:t>
            </a:r>
            <a:br>
              <a:rPr lang="en-US" dirty="0"/>
            </a:br>
            <a:r>
              <a:rPr lang="en-US" dirty="0"/>
              <a:t>(</a:t>
            </a:r>
            <a:r>
              <a:rPr lang="en-US" dirty="0" smtClean="0"/>
              <a:t>SnapVault</a:t>
            </a:r>
            <a:r>
              <a:rPr lang="en-US" sz="1400" baseline="50000" dirty="0" smtClean="0"/>
              <a:t>®</a:t>
            </a:r>
            <a:r>
              <a:rPr lang="en-US" dirty="0"/>
              <a:t> </a:t>
            </a:r>
            <a:r>
              <a:rPr lang="en-US" dirty="0" smtClean="0"/>
              <a:t>and SnapMirror</a:t>
            </a:r>
            <a:r>
              <a:rPr lang="en-US" sz="1400" baseline="50000" dirty="0"/>
              <a:t>®</a:t>
            </a:r>
            <a:r>
              <a:rPr lang="en-US" dirty="0"/>
              <a:t>)</a:t>
            </a:r>
            <a:br>
              <a:rPr lang="en-US" dirty="0"/>
            </a:br>
            <a:r>
              <a:rPr lang="en-US" sz="1600" dirty="0"/>
              <a:t>Make data copies for disaster recovery and backup using a minimal amount of space.</a:t>
            </a:r>
          </a:p>
        </p:txBody>
      </p:sp>
      <p:grpSp>
        <p:nvGrpSpPr>
          <p:cNvPr id="7" name="Group 34"/>
          <p:cNvGrpSpPr>
            <a:grpSpLocks/>
          </p:cNvGrpSpPr>
          <p:nvPr/>
        </p:nvGrpSpPr>
        <p:grpSpPr bwMode="auto">
          <a:xfrm>
            <a:off x="887413" y="4867275"/>
            <a:ext cx="636587" cy="1066800"/>
            <a:chOff x="2975" y="1152"/>
            <a:chExt cx="401" cy="672"/>
          </a:xfrm>
        </p:grpSpPr>
        <p:sp>
          <p:nvSpPr>
            <p:cNvPr id="31764" name="AutoShape 35"/>
            <p:cNvSpPr>
              <a:spLocks noChangeArrowheads="1"/>
            </p:cNvSpPr>
            <p:nvPr/>
          </p:nvSpPr>
          <p:spPr bwMode="auto">
            <a:xfrm>
              <a:off x="2975" y="1152"/>
              <a:ext cx="371" cy="672"/>
            </a:xfrm>
            <a:prstGeom prst="can">
              <a:avLst>
                <a:gd name="adj" fmla="val 16176"/>
              </a:avLst>
            </a:prstGeom>
            <a:solidFill>
              <a:schemeClr val="accent1"/>
            </a:solidFill>
            <a:ln w="12700">
              <a:solidFill>
                <a:schemeClr val="bg1"/>
              </a:solidFill>
              <a:round/>
              <a:headEnd/>
              <a:tailEnd/>
            </a:ln>
          </p:spPr>
          <p:txBody>
            <a:bodyPr wrap="none" anchor="ctr"/>
            <a:lstStyle/>
            <a:p>
              <a:endParaRPr lang="en-US" dirty="0"/>
            </a:p>
          </p:txBody>
        </p:sp>
        <p:sp>
          <p:nvSpPr>
            <p:cNvPr id="31765" name="Text Box 36"/>
            <p:cNvSpPr txBox="1">
              <a:spLocks noChangeArrowheads="1"/>
            </p:cNvSpPr>
            <p:nvPr/>
          </p:nvSpPr>
          <p:spPr bwMode="auto">
            <a:xfrm>
              <a:off x="3007" y="1205"/>
              <a:ext cx="369" cy="384"/>
            </a:xfrm>
            <a:prstGeom prst="rect">
              <a:avLst/>
            </a:prstGeom>
            <a:noFill/>
            <a:ln w="12700">
              <a:noFill/>
              <a:miter lim="800000"/>
              <a:headEnd/>
              <a:tailEnd/>
            </a:ln>
          </p:spPr>
          <p:txBody>
            <a:bodyPr wrap="square" lIns="0" rIns="0">
              <a:spAutoFit/>
            </a:bodyPr>
            <a:lstStyle/>
            <a:p>
              <a:pPr>
                <a:lnSpc>
                  <a:spcPct val="80000"/>
                </a:lnSpc>
                <a:buClr>
                  <a:schemeClr val="accent1"/>
                </a:buClr>
                <a:buFont typeface="ＭＳ Ｐゴシック" charset="-128"/>
                <a:buNone/>
              </a:pPr>
              <a:r>
                <a:rPr lang="en-US" sz="1400" dirty="0"/>
                <a:t>Save</a:t>
              </a:r>
              <a:br>
                <a:rPr lang="en-US" sz="1400" dirty="0"/>
              </a:br>
              <a:r>
                <a:rPr lang="en-US" sz="1400" dirty="0"/>
                <a:t>up to</a:t>
              </a:r>
              <a:br>
                <a:rPr lang="en-US" sz="1400" dirty="0"/>
              </a:br>
              <a:r>
                <a:rPr lang="en-US" sz="1400" dirty="0"/>
                <a:t>95%</a:t>
              </a:r>
            </a:p>
          </p:txBody>
        </p:sp>
        <p:sp>
          <p:nvSpPr>
            <p:cNvPr id="31766" name="AutoShape 37"/>
            <p:cNvSpPr>
              <a:spLocks noChangeArrowheads="1"/>
            </p:cNvSpPr>
            <p:nvPr/>
          </p:nvSpPr>
          <p:spPr bwMode="auto">
            <a:xfrm>
              <a:off x="2975" y="1737"/>
              <a:ext cx="371" cy="87"/>
            </a:xfrm>
            <a:prstGeom prst="can">
              <a:avLst>
                <a:gd name="adj" fmla="val 50000"/>
              </a:avLst>
            </a:prstGeom>
            <a:solidFill>
              <a:schemeClr val="tx2"/>
            </a:solidFill>
            <a:ln w="12700">
              <a:solidFill>
                <a:schemeClr val="bg1"/>
              </a:solidFill>
              <a:round/>
              <a:headEnd/>
              <a:tailEnd/>
            </a:ln>
          </p:spPr>
          <p:txBody>
            <a:bodyPr wrap="none" anchor="ctr"/>
            <a:lstStyle/>
            <a:p>
              <a:endParaRPr lang="en-US" dirty="0"/>
            </a:p>
          </p:txBody>
        </p:sp>
      </p:grpSp>
      <p:sp>
        <p:nvSpPr>
          <p:cNvPr id="31759" name="Rectangle 7"/>
          <p:cNvSpPr>
            <a:spLocks noChangeArrowheads="1"/>
          </p:cNvSpPr>
          <p:nvPr/>
        </p:nvSpPr>
        <p:spPr bwMode="auto">
          <a:xfrm>
            <a:off x="5930900" y="5068888"/>
            <a:ext cx="2895600" cy="1219200"/>
          </a:xfrm>
          <a:prstGeom prst="rect">
            <a:avLst/>
          </a:prstGeom>
          <a:noFill/>
          <a:ln w="9525">
            <a:noFill/>
            <a:miter lim="800000"/>
            <a:headEnd/>
            <a:tailEnd/>
          </a:ln>
        </p:spPr>
        <p:txBody>
          <a:bodyPr/>
          <a:lstStyle/>
          <a:p>
            <a:pPr eaLnBrk="0" hangingPunct="0">
              <a:spcAft>
                <a:spcPct val="25000"/>
              </a:spcAft>
              <a:buClr>
                <a:schemeClr val="accent1"/>
              </a:buClr>
              <a:buFont typeface="Webdings" charset="2"/>
              <a:buNone/>
            </a:pPr>
            <a:r>
              <a:rPr lang="en-US" dirty="0"/>
              <a:t>Data Compression</a:t>
            </a:r>
            <a:r>
              <a:rPr lang="en-US" sz="2800" dirty="0"/>
              <a:t/>
            </a:r>
            <a:br>
              <a:rPr lang="en-US" sz="2800" dirty="0"/>
            </a:br>
            <a:r>
              <a:rPr lang="en-US" sz="1600" dirty="0" smtClean="0"/>
              <a:t>Removes redundant data patterns in </a:t>
            </a:r>
            <a:r>
              <a:rPr lang="en-US" sz="1600" dirty="0"/>
              <a:t>primary and secondary storage.</a:t>
            </a:r>
          </a:p>
        </p:txBody>
      </p:sp>
      <p:grpSp>
        <p:nvGrpSpPr>
          <p:cNvPr id="8" name="Group 8"/>
          <p:cNvGrpSpPr>
            <a:grpSpLocks/>
          </p:cNvGrpSpPr>
          <p:nvPr/>
        </p:nvGrpSpPr>
        <p:grpSpPr bwMode="auto">
          <a:xfrm>
            <a:off x="5222876" y="5143500"/>
            <a:ext cx="588963" cy="1066800"/>
            <a:chOff x="2975" y="1152"/>
            <a:chExt cx="371" cy="672"/>
          </a:xfrm>
        </p:grpSpPr>
        <p:sp>
          <p:nvSpPr>
            <p:cNvPr id="31761" name="AutoShape 9"/>
            <p:cNvSpPr>
              <a:spLocks noChangeArrowheads="1"/>
            </p:cNvSpPr>
            <p:nvPr/>
          </p:nvSpPr>
          <p:spPr bwMode="auto">
            <a:xfrm>
              <a:off x="2975" y="1152"/>
              <a:ext cx="371" cy="672"/>
            </a:xfrm>
            <a:prstGeom prst="can">
              <a:avLst>
                <a:gd name="adj" fmla="val 16176"/>
              </a:avLst>
            </a:prstGeom>
            <a:solidFill>
              <a:schemeClr val="accent1"/>
            </a:solidFill>
            <a:ln w="12700">
              <a:solidFill>
                <a:schemeClr val="bg1"/>
              </a:solidFill>
              <a:round/>
              <a:headEnd/>
              <a:tailEnd/>
            </a:ln>
          </p:spPr>
          <p:txBody>
            <a:bodyPr wrap="none" anchor="ctr"/>
            <a:lstStyle/>
            <a:p>
              <a:endParaRPr lang="en-US" dirty="0"/>
            </a:p>
          </p:txBody>
        </p:sp>
        <p:sp>
          <p:nvSpPr>
            <p:cNvPr id="31762" name="Text Box 10"/>
            <p:cNvSpPr txBox="1">
              <a:spLocks noChangeArrowheads="1"/>
            </p:cNvSpPr>
            <p:nvPr/>
          </p:nvSpPr>
          <p:spPr bwMode="auto">
            <a:xfrm>
              <a:off x="3007" y="1205"/>
              <a:ext cx="326" cy="388"/>
            </a:xfrm>
            <a:prstGeom prst="rect">
              <a:avLst/>
            </a:prstGeom>
            <a:noFill/>
            <a:ln w="12700">
              <a:noFill/>
              <a:miter lim="800000"/>
              <a:headEnd/>
              <a:tailEnd/>
            </a:ln>
          </p:spPr>
          <p:txBody>
            <a:bodyPr wrap="square" lIns="0" rIns="0">
              <a:spAutoFit/>
            </a:bodyPr>
            <a:lstStyle/>
            <a:p>
              <a:pPr>
                <a:lnSpc>
                  <a:spcPct val="80000"/>
                </a:lnSpc>
                <a:buClr>
                  <a:schemeClr val="accent1"/>
                </a:buClr>
                <a:buFont typeface="ＭＳ Ｐゴシック" charset="-128"/>
                <a:buNone/>
              </a:pPr>
              <a:r>
                <a:rPr lang="en-US" sz="1400" dirty="0"/>
                <a:t>Save</a:t>
              </a:r>
              <a:br>
                <a:rPr lang="en-US" sz="1400" dirty="0"/>
              </a:br>
              <a:r>
                <a:rPr lang="en-US" sz="1400" dirty="0"/>
                <a:t>up to</a:t>
              </a:r>
              <a:br>
                <a:rPr lang="en-US" sz="1400" dirty="0"/>
              </a:br>
              <a:r>
                <a:rPr lang="en-US" sz="1400" dirty="0" smtClean="0"/>
                <a:t>87%</a:t>
              </a:r>
              <a:endParaRPr lang="en-US" sz="1400" dirty="0"/>
            </a:p>
          </p:txBody>
        </p:sp>
        <p:sp>
          <p:nvSpPr>
            <p:cNvPr id="31763" name="AutoShape 11"/>
            <p:cNvSpPr>
              <a:spLocks noChangeArrowheads="1"/>
            </p:cNvSpPr>
            <p:nvPr/>
          </p:nvSpPr>
          <p:spPr bwMode="auto">
            <a:xfrm>
              <a:off x="2975" y="1704"/>
              <a:ext cx="371" cy="120"/>
            </a:xfrm>
            <a:prstGeom prst="can">
              <a:avLst>
                <a:gd name="adj" fmla="val 50000"/>
              </a:avLst>
            </a:prstGeom>
            <a:solidFill>
              <a:schemeClr val="tx2"/>
            </a:solidFill>
            <a:ln w="12700">
              <a:solidFill>
                <a:schemeClr val="bg1"/>
              </a:solidFill>
              <a:round/>
              <a:headEnd/>
              <a:tailEnd/>
            </a:ln>
          </p:spPr>
          <p:txBody>
            <a:bodyPr wrap="none" anchor="ctr"/>
            <a:lstStyle/>
            <a:p>
              <a:endParaRPr lang="en-US" dirty="0"/>
            </a:p>
          </p:txBody>
        </p:sp>
      </p:grpSp>
      <p:sp>
        <p:nvSpPr>
          <p:cNvPr id="38" name="Slide Number Placeholder 2"/>
          <p:cNvSpPr>
            <a:spLocks noGrp="1"/>
          </p:cNvSpPr>
          <p:nvPr>
            <p:ph type="sldNum" sz="quarter" idx="10"/>
          </p:nvPr>
        </p:nvSpPr>
        <p:spPr>
          <a:xfrm>
            <a:off x="8207597" y="6539817"/>
            <a:ext cx="685800" cy="228600"/>
          </a:xfrm>
        </p:spPr>
        <p:txBody>
          <a:bodyPr/>
          <a:lstStyle/>
          <a:p>
            <a:fld id="{E440D435-7DA4-43AC-9C3F-253C78FDBD1F}" type="slidenum">
              <a:rPr lang="en-US" smtClean="0"/>
              <a:pPr/>
              <a:t>52</a:t>
            </a:fld>
            <a:endParaRPr lang="en-US" dirty="0"/>
          </a:p>
        </p:txBody>
      </p:sp>
      <p:sp>
        <p:nvSpPr>
          <p:cNvPr id="39" name="Rectangle 38"/>
          <p:cNvSpPr/>
          <p:nvPr/>
        </p:nvSpPr>
        <p:spPr bwMode="auto">
          <a:xfrm>
            <a:off x="609600" y="1219200"/>
            <a:ext cx="4343400" cy="3276600"/>
          </a:xfrm>
          <a:prstGeom prst="rect">
            <a:avLst/>
          </a:prstGeom>
          <a:solidFill>
            <a:schemeClr val="bg1">
              <a:alpha val="86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40" name="Rectangle 39"/>
          <p:cNvSpPr/>
          <p:nvPr/>
        </p:nvSpPr>
        <p:spPr bwMode="auto">
          <a:xfrm>
            <a:off x="4800600" y="533400"/>
            <a:ext cx="4343400" cy="5791200"/>
          </a:xfrm>
          <a:prstGeom prst="rect">
            <a:avLst/>
          </a:prstGeom>
          <a:solidFill>
            <a:schemeClr val="bg1">
              <a:alpha val="86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77938D5-676B-4424-8B52-343AF2A1253B}" type="slidenum">
              <a:rPr lang="en-US" smtClean="0"/>
              <a:pPr>
                <a:defRPr/>
              </a:pPr>
              <a:t>53</a:t>
            </a:fld>
            <a:endParaRPr lang="en-US"/>
          </a:p>
        </p:txBody>
      </p:sp>
      <p:sp>
        <p:nvSpPr>
          <p:cNvPr id="6" name="Title 5"/>
          <p:cNvSpPr>
            <a:spLocks noGrp="1"/>
          </p:cNvSpPr>
          <p:nvPr>
            <p:ph type="title"/>
          </p:nvPr>
        </p:nvSpPr>
        <p:spPr/>
        <p:txBody>
          <a:bodyPr/>
          <a:lstStyle/>
          <a:p>
            <a:r>
              <a:rPr lang="en-US" dirty="0" smtClean="0"/>
              <a:t>SnapMirror</a:t>
            </a:r>
            <a:r>
              <a:rPr lang="en-US" baseline="70000" dirty="0" smtClean="0"/>
              <a:t>®</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3"/>
          <p:cNvSpPr>
            <a:spLocks noGrp="1" noChangeArrowheads="1"/>
          </p:cNvSpPr>
          <p:nvPr>
            <p:ph type="title"/>
          </p:nvPr>
        </p:nvSpPr>
        <p:spPr/>
        <p:txBody>
          <a:bodyPr/>
          <a:lstStyle/>
          <a:p>
            <a:pPr eaLnBrk="1" hangingPunct="1"/>
            <a:r>
              <a:rPr lang="en-US" dirty="0" smtClean="0"/>
              <a:t>SnapMirror</a:t>
            </a:r>
            <a:r>
              <a:rPr lang="en-US" baseline="70000" dirty="0" smtClean="0"/>
              <a:t>®</a:t>
            </a:r>
            <a:endParaRPr lang="en-US" i="1" dirty="0" smtClean="0"/>
          </a:p>
        </p:txBody>
      </p:sp>
      <p:sp>
        <p:nvSpPr>
          <p:cNvPr id="47106" name="Slide Number Placeholder 5"/>
          <p:cNvSpPr>
            <a:spLocks noGrp="1"/>
          </p:cNvSpPr>
          <p:nvPr>
            <p:ph type="sldNum" sz="quarter" idx="10"/>
          </p:nvPr>
        </p:nvSpPr>
        <p:spPr>
          <a:noFill/>
        </p:spPr>
        <p:txBody>
          <a:bodyPr/>
          <a:lstStyle/>
          <a:p>
            <a:fld id="{E171A1AA-D9D5-4E0E-925A-58EC2870E0AE}" type="slidenum">
              <a:rPr lang="en-US" smtClean="0"/>
              <a:pPr/>
              <a:t>54</a:t>
            </a:fld>
            <a:endParaRPr lang="en-US" smtClean="0"/>
          </a:p>
        </p:txBody>
      </p:sp>
      <p:sp>
        <p:nvSpPr>
          <p:cNvPr id="47109" name="Rectangle 4"/>
          <p:cNvSpPr>
            <a:spLocks noGrp="1" noChangeArrowheads="1"/>
          </p:cNvSpPr>
          <p:nvPr>
            <p:ph type="body" sz="half" idx="4294967295"/>
          </p:nvPr>
        </p:nvSpPr>
        <p:spPr>
          <a:xfrm>
            <a:off x="0" y="1123950"/>
            <a:ext cx="3890963" cy="1247775"/>
          </a:xfrm>
        </p:spPr>
        <p:txBody>
          <a:bodyPr/>
          <a:lstStyle/>
          <a:p>
            <a:pPr eaLnBrk="1" hangingPunct="1"/>
            <a:endParaRPr lang="en-US" sz="2400" smtClean="0"/>
          </a:p>
          <a:p>
            <a:pPr eaLnBrk="1" hangingPunct="1"/>
            <a:endParaRPr lang="en-US" sz="2400" smtClean="0"/>
          </a:p>
          <a:p>
            <a:pPr eaLnBrk="1" hangingPunct="1"/>
            <a:endParaRPr lang="en-US" sz="2400" smtClean="0"/>
          </a:p>
        </p:txBody>
      </p:sp>
      <p:pic>
        <p:nvPicPr>
          <p:cNvPr id="47124" name="Picture 19" descr="FAS6000_Rack"/>
          <p:cNvPicPr>
            <a:picLocks noGrp="1" noChangeAspect="1" noChangeArrowheads="1"/>
          </p:cNvPicPr>
          <p:nvPr>
            <p:ph sz="half" idx="4294967295"/>
          </p:nvPr>
        </p:nvPicPr>
        <p:blipFill>
          <a:blip r:embed="rId3" cstate="email"/>
          <a:srcRect/>
          <a:stretch>
            <a:fillRect/>
          </a:stretch>
        </p:blipFill>
        <p:spPr>
          <a:xfrm>
            <a:off x="831850" y="2895600"/>
            <a:ext cx="463550" cy="1846263"/>
          </a:xfrm>
          <a:noFill/>
        </p:spPr>
      </p:pic>
      <p:sp>
        <p:nvSpPr>
          <p:cNvPr id="47107" name="Line 2"/>
          <p:cNvSpPr>
            <a:spLocks noChangeShapeType="1"/>
          </p:cNvSpPr>
          <p:nvPr/>
        </p:nvSpPr>
        <p:spPr bwMode="auto">
          <a:xfrm>
            <a:off x="1312863" y="3851275"/>
            <a:ext cx="1836737" cy="0"/>
          </a:xfrm>
          <a:prstGeom prst="line">
            <a:avLst/>
          </a:prstGeom>
          <a:noFill/>
          <a:ln w="38100">
            <a:solidFill>
              <a:srgbClr val="3589CC"/>
            </a:solidFill>
            <a:round/>
            <a:headEnd/>
            <a:tailEnd/>
          </a:ln>
        </p:spPr>
        <p:txBody>
          <a:bodyPr wrap="none" anchor="ctr"/>
          <a:lstStyle/>
          <a:p>
            <a:endParaRPr lang="en-US"/>
          </a:p>
        </p:txBody>
      </p:sp>
      <p:sp>
        <p:nvSpPr>
          <p:cNvPr id="47110" name="Rectangle 5"/>
          <p:cNvSpPr>
            <a:spLocks noChangeArrowheads="1"/>
          </p:cNvSpPr>
          <p:nvPr/>
        </p:nvSpPr>
        <p:spPr bwMode="gray">
          <a:xfrm>
            <a:off x="5000625" y="3563938"/>
            <a:ext cx="4124325" cy="630237"/>
          </a:xfrm>
          <a:prstGeom prst="rect">
            <a:avLst/>
          </a:prstGeom>
          <a:noFill/>
          <a:ln w="9525">
            <a:noFill/>
            <a:miter lim="800000"/>
            <a:headEnd/>
            <a:tailEnd/>
          </a:ln>
        </p:spPr>
        <p:txBody>
          <a:bodyPr>
            <a:spAutoFit/>
          </a:bodyPr>
          <a:lstStyle/>
          <a:p>
            <a:pPr marL="230188" indent="-230188" algn="l" eaLnBrk="0" hangingPunct="0">
              <a:spcBef>
                <a:spcPct val="20000"/>
              </a:spcBef>
              <a:buClrTx/>
              <a:buFontTx/>
              <a:buNone/>
            </a:pPr>
            <a:endParaRPr lang="en-US" sz="1600">
              <a:ea typeface="ＭＳ Ｐゴシック" pitchFamily="-60" charset="-128"/>
            </a:endParaRPr>
          </a:p>
          <a:p>
            <a:pPr marL="230188" indent="-230188" algn="l" eaLnBrk="0" hangingPunct="0">
              <a:spcBef>
                <a:spcPct val="20000"/>
              </a:spcBef>
              <a:buClrTx/>
              <a:buFontTx/>
              <a:buNone/>
            </a:pPr>
            <a:endParaRPr lang="en-US" sz="1600">
              <a:ea typeface="ＭＳ Ｐゴシック" pitchFamily="-60" charset="-128"/>
            </a:endParaRPr>
          </a:p>
        </p:txBody>
      </p:sp>
      <p:sp>
        <p:nvSpPr>
          <p:cNvPr id="47111" name="Rectangle 6"/>
          <p:cNvSpPr>
            <a:spLocks noChangeArrowheads="1"/>
          </p:cNvSpPr>
          <p:nvPr/>
        </p:nvSpPr>
        <p:spPr bwMode="gray">
          <a:xfrm>
            <a:off x="4419600" y="2366963"/>
            <a:ext cx="4341813" cy="279400"/>
          </a:xfrm>
          <a:prstGeom prst="rect">
            <a:avLst/>
          </a:prstGeom>
          <a:solidFill>
            <a:schemeClr val="accent2"/>
          </a:solidFill>
          <a:ln w="9525">
            <a:noFill/>
            <a:miter lim="800000"/>
            <a:headEnd/>
            <a:tailEnd/>
          </a:ln>
        </p:spPr>
        <p:txBody>
          <a:bodyPr wrap="none" anchor="ctr"/>
          <a:lstStyle/>
          <a:p>
            <a:pPr algn="l" eaLnBrk="0" hangingPunct="0">
              <a:buClrTx/>
              <a:buFontTx/>
              <a:buNone/>
            </a:pPr>
            <a:r>
              <a:rPr lang="en-US" sz="1600" b="1">
                <a:solidFill>
                  <a:schemeClr val="bg1"/>
                </a:solidFill>
                <a:ea typeface="ＭＳ Ｐゴシック" pitchFamily="-60" charset="-128"/>
              </a:rPr>
              <a:t>Benefícios</a:t>
            </a:r>
          </a:p>
        </p:txBody>
      </p:sp>
      <p:sp>
        <p:nvSpPr>
          <p:cNvPr id="47112" name="Rectangle 7"/>
          <p:cNvSpPr>
            <a:spLocks noChangeArrowheads="1"/>
          </p:cNvSpPr>
          <p:nvPr/>
        </p:nvSpPr>
        <p:spPr bwMode="gray">
          <a:xfrm>
            <a:off x="4343400" y="3124200"/>
            <a:ext cx="4554538" cy="1524000"/>
          </a:xfrm>
          <a:prstGeom prst="rect">
            <a:avLst/>
          </a:prstGeom>
          <a:noFill/>
          <a:ln w="9525">
            <a:noFill/>
            <a:miter lim="800000"/>
            <a:headEnd/>
            <a:tailEnd/>
          </a:ln>
        </p:spPr>
        <p:txBody>
          <a:bodyPr>
            <a:spAutoFit/>
          </a:bodyPr>
          <a:lstStyle/>
          <a:p>
            <a:pPr marL="230188" indent="-230188" algn="l" eaLnBrk="0" hangingPunct="0">
              <a:lnSpc>
                <a:spcPct val="95000"/>
              </a:lnSpc>
              <a:spcBef>
                <a:spcPct val="35000"/>
              </a:spcBef>
              <a:buClr>
                <a:schemeClr val="accent1"/>
              </a:buClr>
              <a:buFont typeface="Webdings" pitchFamily="18" charset="2"/>
              <a:buChar char="4"/>
            </a:pPr>
            <a:r>
              <a:rPr lang="en-US" sz="1600" b="1">
                <a:ea typeface="ＭＳ Ｐゴシック" pitchFamily="-60" charset="-128"/>
              </a:rPr>
              <a:t>Solução econômica</a:t>
            </a:r>
            <a:r>
              <a:rPr lang="en-US" sz="1500" b="1">
                <a:ea typeface="ＭＳ Ｐゴシック" pitchFamily="-60" charset="-128"/>
              </a:rPr>
              <a:t> </a:t>
            </a:r>
          </a:p>
          <a:p>
            <a:pPr marL="565150" lvl="1" indent="-220663" algn="l" eaLnBrk="0" hangingPunct="0">
              <a:lnSpc>
                <a:spcPct val="95000"/>
              </a:lnSpc>
              <a:spcBef>
                <a:spcPct val="35000"/>
              </a:spcBef>
              <a:buClrTx/>
              <a:buFontTx/>
              <a:buChar char="–"/>
            </a:pPr>
            <a:r>
              <a:rPr lang="en-US" sz="1200" b="1">
                <a:ea typeface="ＭＳ Ｐゴシック" pitchFamily="-60" charset="-128"/>
              </a:rPr>
              <a:t>Mirror entre FC e SATA</a:t>
            </a:r>
          </a:p>
          <a:p>
            <a:pPr marL="565150" lvl="1" indent="-220663" algn="l" eaLnBrk="0" hangingPunct="0">
              <a:lnSpc>
                <a:spcPct val="95000"/>
              </a:lnSpc>
              <a:spcBef>
                <a:spcPct val="35000"/>
              </a:spcBef>
              <a:buClrTx/>
              <a:buFontTx/>
              <a:buChar char="–"/>
            </a:pPr>
            <a:r>
              <a:rPr lang="en-US" sz="1200" b="1"/>
              <a:t>Baseado em  Snapshots – economiza espaço e banda</a:t>
            </a:r>
          </a:p>
          <a:p>
            <a:pPr marL="230188" indent="-230188" algn="l">
              <a:lnSpc>
                <a:spcPct val="95000"/>
              </a:lnSpc>
              <a:spcBef>
                <a:spcPct val="35000"/>
              </a:spcBef>
              <a:buClr>
                <a:schemeClr val="accent1"/>
              </a:buClr>
              <a:buFont typeface="Webdings" pitchFamily="18" charset="2"/>
              <a:buChar char="4"/>
            </a:pPr>
            <a:r>
              <a:rPr lang="en-US" sz="1600" b="1"/>
              <a:t>A cópia DR é usada para ativar aplicação</a:t>
            </a:r>
          </a:p>
          <a:p>
            <a:pPr marL="565150" lvl="1" indent="-220663" algn="l">
              <a:lnSpc>
                <a:spcPct val="95000"/>
              </a:lnSpc>
              <a:spcBef>
                <a:spcPct val="35000"/>
              </a:spcBef>
              <a:buClrTx/>
              <a:buFontTx/>
              <a:buChar char="–"/>
            </a:pPr>
            <a:r>
              <a:rPr lang="en-US" sz="1200" b="1"/>
              <a:t>Acesso de leitura e escrita</a:t>
            </a:r>
          </a:p>
        </p:txBody>
      </p:sp>
      <p:sp>
        <p:nvSpPr>
          <p:cNvPr id="47113" name="Text Box 8"/>
          <p:cNvSpPr txBox="1">
            <a:spLocks noChangeArrowheads="1"/>
          </p:cNvSpPr>
          <p:nvPr/>
        </p:nvSpPr>
        <p:spPr bwMode="gray">
          <a:xfrm>
            <a:off x="417513" y="2662238"/>
            <a:ext cx="2438400" cy="257175"/>
          </a:xfrm>
          <a:prstGeom prst="rect">
            <a:avLst/>
          </a:prstGeom>
          <a:noFill/>
          <a:ln w="9525">
            <a:noFill/>
            <a:miter lim="800000"/>
            <a:headEnd/>
            <a:tailEnd/>
          </a:ln>
        </p:spPr>
        <p:txBody>
          <a:bodyPr>
            <a:spAutoFit/>
          </a:bodyPr>
          <a:lstStyle/>
          <a:p>
            <a:pPr algn="l" eaLnBrk="0" hangingPunct="0">
              <a:lnSpc>
                <a:spcPct val="90000"/>
              </a:lnSpc>
              <a:spcBef>
                <a:spcPct val="20000"/>
              </a:spcBef>
              <a:buClrTx/>
              <a:buFontTx/>
              <a:buNone/>
            </a:pPr>
            <a:r>
              <a:rPr lang="en-US" sz="1200" b="1">
                <a:solidFill>
                  <a:schemeClr val="accent2"/>
                </a:solidFill>
                <a:ea typeface="ＭＳ Ｐゴシック" pitchFamily="-60" charset="-128"/>
              </a:rPr>
              <a:t>Primary Data Center</a:t>
            </a:r>
            <a:endParaRPr lang="en-US" sz="1200" b="1" baseline="30000">
              <a:solidFill>
                <a:schemeClr val="accent2"/>
              </a:solidFill>
              <a:ea typeface="ＭＳ Ｐゴシック" pitchFamily="-60" charset="-128"/>
            </a:endParaRPr>
          </a:p>
        </p:txBody>
      </p:sp>
      <p:sp>
        <p:nvSpPr>
          <p:cNvPr id="47114" name="Text Box 9"/>
          <p:cNvSpPr txBox="1">
            <a:spLocks noChangeArrowheads="1"/>
          </p:cNvSpPr>
          <p:nvPr/>
        </p:nvSpPr>
        <p:spPr bwMode="gray">
          <a:xfrm>
            <a:off x="2419350" y="2671763"/>
            <a:ext cx="1433513" cy="257175"/>
          </a:xfrm>
          <a:prstGeom prst="rect">
            <a:avLst/>
          </a:prstGeom>
          <a:noFill/>
          <a:ln w="9525">
            <a:noFill/>
            <a:miter lim="800000"/>
            <a:headEnd/>
            <a:tailEnd/>
          </a:ln>
        </p:spPr>
        <p:txBody>
          <a:bodyPr>
            <a:spAutoFit/>
          </a:bodyPr>
          <a:lstStyle/>
          <a:p>
            <a:pPr algn="l" eaLnBrk="0" hangingPunct="0">
              <a:lnSpc>
                <a:spcPct val="90000"/>
              </a:lnSpc>
              <a:spcBef>
                <a:spcPct val="20000"/>
              </a:spcBef>
              <a:buClrTx/>
              <a:buFontTx/>
              <a:buNone/>
            </a:pPr>
            <a:r>
              <a:rPr lang="en-US" sz="1200" b="1">
                <a:solidFill>
                  <a:schemeClr val="accent2"/>
                </a:solidFill>
                <a:ea typeface="ＭＳ Ｐゴシック" pitchFamily="-60" charset="-128"/>
              </a:rPr>
              <a:t>DR Site</a:t>
            </a:r>
            <a:endParaRPr lang="en-US" sz="1200" b="1" baseline="30000">
              <a:solidFill>
                <a:schemeClr val="accent2"/>
              </a:solidFill>
              <a:ea typeface="ＭＳ Ｐゴシック" pitchFamily="-60" charset="-128"/>
            </a:endParaRPr>
          </a:p>
        </p:txBody>
      </p:sp>
      <p:sp>
        <p:nvSpPr>
          <p:cNvPr id="47115" name="Rectangle 10"/>
          <p:cNvSpPr>
            <a:spLocks noChangeArrowheads="1"/>
          </p:cNvSpPr>
          <p:nvPr/>
        </p:nvSpPr>
        <p:spPr bwMode="auto">
          <a:xfrm>
            <a:off x="417513" y="2641600"/>
            <a:ext cx="1728787" cy="2525713"/>
          </a:xfrm>
          <a:prstGeom prst="rect">
            <a:avLst/>
          </a:prstGeom>
          <a:noFill/>
          <a:ln w="19050">
            <a:solidFill>
              <a:schemeClr val="accent2"/>
            </a:solidFill>
            <a:prstDash val="dash"/>
            <a:miter lim="800000"/>
            <a:headEnd/>
            <a:tailEnd/>
          </a:ln>
        </p:spPr>
        <p:txBody>
          <a:bodyPr wrap="none" anchor="ctr"/>
          <a:lstStyle/>
          <a:p>
            <a:endParaRPr lang="pt-BR"/>
          </a:p>
        </p:txBody>
      </p:sp>
      <p:sp>
        <p:nvSpPr>
          <p:cNvPr id="47116" name="Text Box 11"/>
          <p:cNvSpPr txBox="1">
            <a:spLocks noChangeArrowheads="1"/>
          </p:cNvSpPr>
          <p:nvPr/>
        </p:nvSpPr>
        <p:spPr bwMode="auto">
          <a:xfrm>
            <a:off x="865188" y="4724400"/>
            <a:ext cx="488950" cy="274638"/>
          </a:xfrm>
          <a:prstGeom prst="rect">
            <a:avLst/>
          </a:prstGeom>
          <a:noFill/>
          <a:ln w="9525">
            <a:noFill/>
            <a:miter lim="800000"/>
            <a:headEnd/>
            <a:tailEnd/>
          </a:ln>
        </p:spPr>
        <p:txBody>
          <a:bodyPr wrap="none">
            <a:spAutoFit/>
          </a:bodyPr>
          <a:lstStyle/>
          <a:p>
            <a:pPr eaLnBrk="0" hangingPunct="0">
              <a:buClrTx/>
              <a:buFontTx/>
              <a:buNone/>
            </a:pPr>
            <a:r>
              <a:rPr lang="en-US" sz="1200" b="1">
                <a:ea typeface="ＭＳ Ｐゴシック" pitchFamily="-60" charset="-128"/>
              </a:rPr>
              <a:t>FAS</a:t>
            </a:r>
          </a:p>
        </p:txBody>
      </p:sp>
      <p:sp>
        <p:nvSpPr>
          <p:cNvPr id="47117" name="Text Box 12"/>
          <p:cNvSpPr txBox="1">
            <a:spLocks noChangeArrowheads="1"/>
          </p:cNvSpPr>
          <p:nvPr/>
        </p:nvSpPr>
        <p:spPr bwMode="auto">
          <a:xfrm>
            <a:off x="2616200" y="4706938"/>
            <a:ext cx="1501775" cy="274637"/>
          </a:xfrm>
          <a:prstGeom prst="rect">
            <a:avLst/>
          </a:prstGeom>
          <a:noFill/>
          <a:ln w="9525">
            <a:noFill/>
            <a:miter lim="800000"/>
            <a:headEnd/>
            <a:tailEnd/>
          </a:ln>
        </p:spPr>
        <p:txBody>
          <a:bodyPr wrap="none">
            <a:spAutoFit/>
          </a:bodyPr>
          <a:lstStyle/>
          <a:p>
            <a:pPr eaLnBrk="0" hangingPunct="0">
              <a:buClrTx/>
              <a:buFontTx/>
              <a:buNone/>
            </a:pPr>
            <a:r>
              <a:rPr lang="en-US" sz="1200" b="1">
                <a:ea typeface="ＭＳ Ｐゴシック" pitchFamily="-60" charset="-128"/>
              </a:rPr>
              <a:t>FAS or NearStore</a:t>
            </a:r>
            <a:r>
              <a:rPr lang="en-US" sz="800" b="1" baseline="60000">
                <a:ea typeface="ＭＳ Ｐゴシック" pitchFamily="-60" charset="-128"/>
              </a:rPr>
              <a:t>®</a:t>
            </a:r>
            <a:endParaRPr lang="en-US" sz="1200" b="1">
              <a:ea typeface="ＭＳ Ｐゴシック" pitchFamily="-60" charset="-128"/>
            </a:endParaRPr>
          </a:p>
        </p:txBody>
      </p:sp>
      <p:sp>
        <p:nvSpPr>
          <p:cNvPr id="47118" name="Rectangle 13"/>
          <p:cNvSpPr>
            <a:spLocks noChangeArrowheads="1"/>
          </p:cNvSpPr>
          <p:nvPr/>
        </p:nvSpPr>
        <p:spPr bwMode="auto">
          <a:xfrm>
            <a:off x="2441575" y="2638425"/>
            <a:ext cx="1741488" cy="2525713"/>
          </a:xfrm>
          <a:prstGeom prst="rect">
            <a:avLst/>
          </a:prstGeom>
          <a:noFill/>
          <a:ln w="19050">
            <a:solidFill>
              <a:schemeClr val="accent2"/>
            </a:solidFill>
            <a:prstDash val="dash"/>
            <a:miter lim="800000"/>
            <a:headEnd/>
            <a:tailEnd/>
          </a:ln>
        </p:spPr>
        <p:txBody>
          <a:bodyPr wrap="none" anchor="ctr"/>
          <a:lstStyle/>
          <a:p>
            <a:endParaRPr lang="pt-BR"/>
          </a:p>
        </p:txBody>
      </p:sp>
      <p:sp>
        <p:nvSpPr>
          <p:cNvPr id="47119" name="Rectangle 14"/>
          <p:cNvSpPr>
            <a:spLocks noChangeArrowheads="1"/>
          </p:cNvSpPr>
          <p:nvPr/>
        </p:nvSpPr>
        <p:spPr bwMode="auto">
          <a:xfrm>
            <a:off x="531813" y="5418138"/>
            <a:ext cx="3557587" cy="581025"/>
          </a:xfrm>
          <a:prstGeom prst="rect">
            <a:avLst/>
          </a:prstGeom>
          <a:noFill/>
          <a:ln w="9525" algn="ctr">
            <a:noFill/>
            <a:miter lim="800000"/>
            <a:headEnd/>
            <a:tailEnd/>
          </a:ln>
        </p:spPr>
        <p:txBody>
          <a:bodyPr>
            <a:spAutoFit/>
          </a:bodyPr>
          <a:lstStyle/>
          <a:p>
            <a:pPr>
              <a:buClrTx/>
              <a:buFontTx/>
              <a:buNone/>
            </a:pPr>
            <a:r>
              <a:rPr lang="en-US" sz="1600" b="1" i="1"/>
              <a:t>A Solução de Replicação Líder de Mercado, de acordo com o IDC</a:t>
            </a:r>
          </a:p>
        </p:txBody>
      </p:sp>
      <p:sp>
        <p:nvSpPr>
          <p:cNvPr id="47120" name="Rectangle 15"/>
          <p:cNvSpPr>
            <a:spLocks noChangeArrowheads="1"/>
          </p:cNvSpPr>
          <p:nvPr/>
        </p:nvSpPr>
        <p:spPr bwMode="auto">
          <a:xfrm>
            <a:off x="741363" y="1412875"/>
            <a:ext cx="8012112" cy="701675"/>
          </a:xfrm>
          <a:prstGeom prst="rect">
            <a:avLst/>
          </a:prstGeom>
          <a:noFill/>
          <a:ln w="9525" algn="ctr">
            <a:noFill/>
            <a:miter lim="800000"/>
            <a:headEnd/>
            <a:tailEnd/>
          </a:ln>
        </p:spPr>
        <p:txBody>
          <a:bodyPr>
            <a:spAutoFit/>
          </a:bodyPr>
          <a:lstStyle/>
          <a:p>
            <a:pPr algn="l">
              <a:buClrTx/>
              <a:buFontTx/>
              <a:buNone/>
            </a:pPr>
            <a:r>
              <a:rPr lang="en-US" b="1" i="1">
                <a:solidFill>
                  <a:schemeClr val="hlink"/>
                </a:solidFill>
              </a:rPr>
              <a:t>SnapMirror é uma solução de replicação simples, flexível e econômica que permite a  proteção dos dados das aplicações </a:t>
            </a:r>
          </a:p>
        </p:txBody>
      </p:sp>
      <p:pic>
        <p:nvPicPr>
          <p:cNvPr id="47121" name="Picture 16" descr="R200 System"/>
          <p:cNvPicPr>
            <a:picLocks noChangeAspect="1" noChangeArrowheads="1"/>
          </p:cNvPicPr>
          <p:nvPr/>
        </p:nvPicPr>
        <p:blipFill>
          <a:blip r:embed="rId4" cstate="email"/>
          <a:srcRect/>
          <a:stretch>
            <a:fillRect/>
          </a:stretch>
        </p:blipFill>
        <p:spPr bwMode="auto">
          <a:xfrm>
            <a:off x="3124200" y="3021013"/>
            <a:ext cx="457200" cy="1627187"/>
          </a:xfrm>
          <a:prstGeom prst="rect">
            <a:avLst/>
          </a:prstGeom>
          <a:noFill/>
          <a:ln w="9525">
            <a:noFill/>
            <a:miter lim="800000"/>
            <a:headEnd/>
            <a:tailEnd/>
          </a:ln>
        </p:spPr>
      </p:pic>
      <p:sp>
        <p:nvSpPr>
          <p:cNvPr id="47122" name="Text Box 17"/>
          <p:cNvSpPr txBox="1">
            <a:spLocks noChangeArrowheads="1"/>
          </p:cNvSpPr>
          <p:nvPr/>
        </p:nvSpPr>
        <p:spPr bwMode="auto">
          <a:xfrm>
            <a:off x="1793875" y="4095750"/>
            <a:ext cx="996950" cy="274638"/>
          </a:xfrm>
          <a:prstGeom prst="rect">
            <a:avLst/>
          </a:prstGeom>
          <a:solidFill>
            <a:schemeClr val="bg1"/>
          </a:solidFill>
          <a:ln w="9525">
            <a:noFill/>
            <a:miter lim="800000"/>
            <a:headEnd/>
            <a:tailEnd/>
          </a:ln>
        </p:spPr>
        <p:txBody>
          <a:bodyPr wrap="none">
            <a:spAutoFit/>
          </a:bodyPr>
          <a:lstStyle/>
          <a:p>
            <a:pPr algn="l" eaLnBrk="0" hangingPunct="0">
              <a:buClrTx/>
              <a:buFontTx/>
              <a:buNone/>
            </a:pPr>
            <a:r>
              <a:rPr lang="en-US" sz="1200" b="1">
                <a:solidFill>
                  <a:srgbClr val="3589CC"/>
                </a:solidFill>
                <a:ea typeface="ＭＳ Ｐゴシック" pitchFamily="-60" charset="-128"/>
              </a:rPr>
              <a:t>SnapMirror</a:t>
            </a:r>
          </a:p>
        </p:txBody>
      </p:sp>
      <p:pic>
        <p:nvPicPr>
          <p:cNvPr id="47123" name="Picture 18" descr="snapmirror"/>
          <p:cNvPicPr>
            <a:picLocks noChangeAspect="1" noChangeArrowheads="1"/>
          </p:cNvPicPr>
          <p:nvPr/>
        </p:nvPicPr>
        <p:blipFill>
          <a:blip r:embed="rId5" cstate="email"/>
          <a:srcRect/>
          <a:stretch>
            <a:fillRect/>
          </a:stretch>
        </p:blipFill>
        <p:spPr bwMode="auto">
          <a:xfrm>
            <a:off x="2032000" y="3589338"/>
            <a:ext cx="563563" cy="538162"/>
          </a:xfrm>
          <a:prstGeom prst="rect">
            <a:avLst/>
          </a:prstGeom>
          <a:solidFill>
            <a:schemeClr val="bg1"/>
          </a:solidFill>
          <a:ln w="9525">
            <a:noFill/>
            <a:miter lim="800000"/>
            <a:headEnd/>
            <a:tailEnd/>
          </a:ln>
        </p:spPr>
      </p:pic>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Slide Number Placeholder 5"/>
          <p:cNvSpPr>
            <a:spLocks noGrp="1"/>
          </p:cNvSpPr>
          <p:nvPr>
            <p:ph type="sldNum" sz="quarter" idx="10"/>
          </p:nvPr>
        </p:nvSpPr>
        <p:spPr>
          <a:noFill/>
        </p:spPr>
        <p:txBody>
          <a:bodyPr/>
          <a:lstStyle/>
          <a:p>
            <a:fld id="{8459E9FC-DBF6-4EC9-B3F2-9AF193DFC419}" type="slidenum">
              <a:rPr lang="en-US" smtClean="0"/>
              <a:pPr/>
              <a:t>55</a:t>
            </a:fld>
            <a:endParaRPr lang="en-US" smtClean="0"/>
          </a:p>
        </p:txBody>
      </p:sp>
      <p:pic>
        <p:nvPicPr>
          <p:cNvPr id="48131" name="Picture 2" descr="FAS3000 with FCstorage"/>
          <p:cNvPicPr>
            <a:picLocks noChangeAspect="1" noChangeArrowheads="1"/>
          </p:cNvPicPr>
          <p:nvPr/>
        </p:nvPicPr>
        <p:blipFill>
          <a:blip r:embed="rId3" cstate="email"/>
          <a:srcRect/>
          <a:stretch>
            <a:fillRect/>
          </a:stretch>
        </p:blipFill>
        <p:spPr bwMode="auto">
          <a:xfrm>
            <a:off x="3910013" y="5522913"/>
            <a:ext cx="752475" cy="806450"/>
          </a:xfrm>
          <a:prstGeom prst="rect">
            <a:avLst/>
          </a:prstGeom>
          <a:noFill/>
          <a:ln w="9525">
            <a:noFill/>
            <a:miter lim="800000"/>
            <a:headEnd/>
            <a:tailEnd/>
          </a:ln>
        </p:spPr>
      </p:pic>
      <p:pic>
        <p:nvPicPr>
          <p:cNvPr id="48132" name="Picture 3" descr="FAS3000 with FCstorage"/>
          <p:cNvPicPr>
            <a:picLocks noChangeAspect="1" noChangeArrowheads="1"/>
          </p:cNvPicPr>
          <p:nvPr/>
        </p:nvPicPr>
        <p:blipFill>
          <a:blip r:embed="rId3" cstate="email"/>
          <a:srcRect/>
          <a:stretch>
            <a:fillRect/>
          </a:stretch>
        </p:blipFill>
        <p:spPr bwMode="auto">
          <a:xfrm>
            <a:off x="1471613" y="5570538"/>
            <a:ext cx="752475" cy="806450"/>
          </a:xfrm>
          <a:prstGeom prst="rect">
            <a:avLst/>
          </a:prstGeom>
          <a:noFill/>
          <a:ln w="9525">
            <a:noFill/>
            <a:miter lim="800000"/>
            <a:headEnd/>
            <a:tailEnd/>
          </a:ln>
        </p:spPr>
      </p:pic>
      <p:sp>
        <p:nvSpPr>
          <p:cNvPr id="48133" name="Rectangle 4"/>
          <p:cNvSpPr>
            <a:spLocks noGrp="1" noChangeArrowheads="1"/>
          </p:cNvSpPr>
          <p:nvPr>
            <p:ph type="title"/>
          </p:nvPr>
        </p:nvSpPr>
        <p:spPr/>
        <p:txBody>
          <a:bodyPr/>
          <a:lstStyle/>
          <a:p>
            <a:pPr eaLnBrk="1" hangingPunct="1"/>
            <a:r>
              <a:rPr lang="en-US" smtClean="0"/>
              <a:t>SnapMirror</a:t>
            </a:r>
            <a:r>
              <a:rPr lang="en-US" baseline="70000" smtClean="0"/>
              <a:t>®</a:t>
            </a:r>
            <a:r>
              <a:rPr lang="en-US" smtClean="0"/>
              <a:t> </a:t>
            </a:r>
          </a:p>
        </p:txBody>
      </p:sp>
      <p:sp>
        <p:nvSpPr>
          <p:cNvPr id="48134" name="Rectangle 5"/>
          <p:cNvSpPr>
            <a:spLocks noGrp="1" noChangeArrowheads="1"/>
          </p:cNvSpPr>
          <p:nvPr>
            <p:ph type="body" sz="half" idx="1"/>
          </p:nvPr>
        </p:nvSpPr>
        <p:spPr>
          <a:xfrm>
            <a:off x="57150" y="1292225"/>
            <a:ext cx="4160838" cy="366713"/>
          </a:xfrm>
        </p:spPr>
        <p:txBody>
          <a:bodyPr/>
          <a:lstStyle/>
          <a:p>
            <a:pPr eaLnBrk="1" hangingPunct="1">
              <a:buFont typeface="Wingdings 2" pitchFamily="18" charset="2"/>
              <a:buNone/>
            </a:pPr>
            <a:r>
              <a:rPr lang="en-US" sz="2000" smtClean="0"/>
              <a:t>Synchronous SnapMirror</a:t>
            </a:r>
          </a:p>
        </p:txBody>
      </p:sp>
      <p:pic>
        <p:nvPicPr>
          <p:cNvPr id="48135" name="Picture 6" descr="FAS3000 with FCstorage"/>
          <p:cNvPicPr>
            <a:picLocks noGrp="1" noChangeAspect="1" noChangeArrowheads="1"/>
          </p:cNvPicPr>
          <p:nvPr>
            <p:ph sz="quarter" idx="2"/>
          </p:nvPr>
        </p:nvPicPr>
        <p:blipFill>
          <a:blip r:embed="rId4" cstate="email"/>
          <a:srcRect/>
          <a:stretch>
            <a:fillRect/>
          </a:stretch>
        </p:blipFill>
        <p:spPr>
          <a:xfrm>
            <a:off x="4114800" y="1752600"/>
            <a:ext cx="703263" cy="914400"/>
          </a:xfrm>
          <a:noFill/>
        </p:spPr>
      </p:pic>
      <p:pic>
        <p:nvPicPr>
          <p:cNvPr id="48136" name="Picture 7" descr="server generic"/>
          <p:cNvPicPr>
            <a:picLocks noChangeAspect="1" noChangeArrowheads="1"/>
          </p:cNvPicPr>
          <p:nvPr/>
        </p:nvPicPr>
        <p:blipFill>
          <a:blip r:embed="rId5" cstate="email"/>
          <a:srcRect/>
          <a:stretch>
            <a:fillRect/>
          </a:stretch>
        </p:blipFill>
        <p:spPr bwMode="auto">
          <a:xfrm>
            <a:off x="371475" y="1762125"/>
            <a:ext cx="425450" cy="787400"/>
          </a:xfrm>
          <a:prstGeom prst="rect">
            <a:avLst/>
          </a:prstGeom>
          <a:noFill/>
          <a:ln w="9525">
            <a:noFill/>
            <a:miter lim="800000"/>
            <a:headEnd/>
            <a:tailEnd/>
          </a:ln>
        </p:spPr>
      </p:pic>
      <p:grpSp>
        <p:nvGrpSpPr>
          <p:cNvPr id="2" name="Group 8"/>
          <p:cNvGrpSpPr>
            <a:grpSpLocks/>
          </p:cNvGrpSpPr>
          <p:nvPr/>
        </p:nvGrpSpPr>
        <p:grpSpPr bwMode="auto">
          <a:xfrm>
            <a:off x="2378075" y="2379663"/>
            <a:ext cx="1601788" cy="361950"/>
            <a:chOff x="1498" y="1499"/>
            <a:chExt cx="1009" cy="228"/>
          </a:xfrm>
        </p:grpSpPr>
        <p:sp>
          <p:nvSpPr>
            <p:cNvPr id="48190" name="Oval 9"/>
            <p:cNvSpPr>
              <a:spLocks noChangeAspect="1" noChangeArrowheads="1"/>
            </p:cNvSpPr>
            <p:nvPr/>
          </p:nvSpPr>
          <p:spPr bwMode="gray">
            <a:xfrm>
              <a:off x="1704" y="1565"/>
              <a:ext cx="161" cy="162"/>
            </a:xfrm>
            <a:prstGeom prst="ellipse">
              <a:avLst/>
            </a:prstGeom>
            <a:solidFill>
              <a:schemeClr val="hlink"/>
            </a:solidFill>
            <a:ln w="12700">
              <a:noFill/>
              <a:round/>
              <a:headEnd/>
              <a:tailEnd/>
            </a:ln>
          </p:spPr>
          <p:txBody>
            <a:bodyPr wrap="none" anchor="ctr"/>
            <a:lstStyle/>
            <a:p>
              <a:pPr eaLnBrk="0" hangingPunct="0">
                <a:buClrTx/>
                <a:buFontTx/>
                <a:buNone/>
              </a:pPr>
              <a:r>
                <a:rPr lang="en-US" sz="1600" b="1">
                  <a:solidFill>
                    <a:schemeClr val="bg1"/>
                  </a:solidFill>
                  <a:ea typeface="ＭＳ Ｐゴシック" pitchFamily="-60" charset="-128"/>
                </a:rPr>
                <a:t>3</a:t>
              </a:r>
            </a:p>
          </p:txBody>
        </p:sp>
        <p:sp>
          <p:nvSpPr>
            <p:cNvPr id="48191" name="Line 10"/>
            <p:cNvSpPr>
              <a:spLocks noChangeAspect="1" noChangeShapeType="1"/>
            </p:cNvSpPr>
            <p:nvPr/>
          </p:nvSpPr>
          <p:spPr bwMode="auto">
            <a:xfrm flipH="1">
              <a:off x="1498" y="1499"/>
              <a:ext cx="1009" cy="6"/>
            </a:xfrm>
            <a:prstGeom prst="line">
              <a:avLst/>
            </a:prstGeom>
            <a:noFill/>
            <a:ln w="57150">
              <a:solidFill>
                <a:schemeClr val="hlink"/>
              </a:solidFill>
              <a:prstDash val="dash"/>
              <a:round/>
              <a:headEnd/>
              <a:tailEnd type="triangle" w="med" len="med"/>
            </a:ln>
          </p:spPr>
          <p:txBody>
            <a:bodyPr wrap="none" anchor="ctr"/>
            <a:lstStyle/>
            <a:p>
              <a:endParaRPr lang="en-US"/>
            </a:p>
          </p:txBody>
        </p:sp>
      </p:grpSp>
      <p:grpSp>
        <p:nvGrpSpPr>
          <p:cNvPr id="3" name="Group 11"/>
          <p:cNvGrpSpPr>
            <a:grpSpLocks/>
          </p:cNvGrpSpPr>
          <p:nvPr/>
        </p:nvGrpSpPr>
        <p:grpSpPr bwMode="auto">
          <a:xfrm>
            <a:off x="885825" y="2409825"/>
            <a:ext cx="630238" cy="341313"/>
            <a:chOff x="558" y="1518"/>
            <a:chExt cx="397" cy="215"/>
          </a:xfrm>
        </p:grpSpPr>
        <p:sp>
          <p:nvSpPr>
            <p:cNvPr id="48188" name="Oval 12"/>
            <p:cNvSpPr>
              <a:spLocks noChangeAspect="1" noChangeArrowheads="1"/>
            </p:cNvSpPr>
            <p:nvPr/>
          </p:nvSpPr>
          <p:spPr bwMode="gray">
            <a:xfrm>
              <a:off x="694" y="1572"/>
              <a:ext cx="161" cy="161"/>
            </a:xfrm>
            <a:prstGeom prst="ellipse">
              <a:avLst/>
            </a:prstGeom>
            <a:solidFill>
              <a:schemeClr val="hlink"/>
            </a:solidFill>
            <a:ln w="12700">
              <a:noFill/>
              <a:round/>
              <a:headEnd/>
              <a:tailEnd/>
            </a:ln>
          </p:spPr>
          <p:txBody>
            <a:bodyPr wrap="none" anchor="ctr"/>
            <a:lstStyle/>
            <a:p>
              <a:pPr eaLnBrk="0" hangingPunct="0">
                <a:buClrTx/>
                <a:buFontTx/>
                <a:buNone/>
              </a:pPr>
              <a:r>
                <a:rPr lang="en-US" sz="1600" b="1">
                  <a:solidFill>
                    <a:schemeClr val="bg1"/>
                  </a:solidFill>
                  <a:ea typeface="ＭＳ Ｐゴシック" pitchFamily="-60" charset="-128"/>
                </a:rPr>
                <a:t>4</a:t>
              </a:r>
            </a:p>
          </p:txBody>
        </p:sp>
        <p:sp>
          <p:nvSpPr>
            <p:cNvPr id="48189" name="Line 13"/>
            <p:cNvSpPr>
              <a:spLocks noChangeAspect="1" noChangeShapeType="1"/>
            </p:cNvSpPr>
            <p:nvPr/>
          </p:nvSpPr>
          <p:spPr bwMode="auto">
            <a:xfrm flipH="1">
              <a:off x="558" y="1518"/>
              <a:ext cx="397" cy="0"/>
            </a:xfrm>
            <a:prstGeom prst="line">
              <a:avLst/>
            </a:prstGeom>
            <a:noFill/>
            <a:ln w="57150">
              <a:solidFill>
                <a:schemeClr val="hlink"/>
              </a:solidFill>
              <a:round/>
              <a:headEnd/>
              <a:tailEnd type="triangle" w="med" len="med"/>
            </a:ln>
          </p:spPr>
          <p:txBody>
            <a:bodyPr wrap="none" anchor="ctr"/>
            <a:lstStyle/>
            <a:p>
              <a:endParaRPr lang="en-US"/>
            </a:p>
          </p:txBody>
        </p:sp>
      </p:grpSp>
      <p:sp>
        <p:nvSpPr>
          <p:cNvPr id="71691" name="Rectangle 14"/>
          <p:cNvSpPr>
            <a:spLocks noChangeArrowheads="1"/>
          </p:cNvSpPr>
          <p:nvPr/>
        </p:nvSpPr>
        <p:spPr bwMode="auto">
          <a:xfrm>
            <a:off x="5043488" y="1524000"/>
            <a:ext cx="4024312" cy="1250950"/>
          </a:xfrm>
          <a:prstGeom prst="rect">
            <a:avLst/>
          </a:prstGeom>
          <a:noFill/>
          <a:ln w="9525">
            <a:noFill/>
            <a:miter lim="800000"/>
            <a:headEnd/>
            <a:tailEnd/>
          </a:ln>
        </p:spPr>
        <p:txBody>
          <a:bodyPr/>
          <a:lstStyle/>
          <a:p>
            <a:pPr marL="298450" indent="-298450" algn="l">
              <a:spcBef>
                <a:spcPct val="20000"/>
              </a:spcBef>
              <a:buFont typeface="Wingdings 2" pitchFamily="18" charset="2"/>
              <a:buChar char="¡"/>
            </a:pPr>
            <a:r>
              <a:rPr lang="en-US">
                <a:solidFill>
                  <a:schemeClr val="tx2"/>
                </a:solidFill>
              </a:rPr>
              <a:t>Não exposto a perda de dados </a:t>
            </a:r>
          </a:p>
          <a:p>
            <a:pPr marL="298450" indent="-298450" algn="l">
              <a:spcBef>
                <a:spcPct val="20000"/>
              </a:spcBef>
              <a:buFont typeface="Wingdings 2" pitchFamily="18" charset="2"/>
              <a:buChar char="¡"/>
            </a:pPr>
            <a:r>
              <a:rPr lang="en-US">
                <a:solidFill>
                  <a:schemeClr val="tx2"/>
                </a:solidFill>
              </a:rPr>
              <a:t>Distância replicação &lt; 100 km</a:t>
            </a:r>
          </a:p>
          <a:p>
            <a:pPr marL="298450" indent="-298450" algn="l">
              <a:spcBef>
                <a:spcPct val="20000"/>
              </a:spcBef>
              <a:buFont typeface="Wingdings 2" pitchFamily="18" charset="2"/>
              <a:buChar char="¡"/>
            </a:pPr>
            <a:r>
              <a:rPr lang="en-US">
                <a:solidFill>
                  <a:schemeClr val="tx2"/>
                </a:solidFill>
              </a:rPr>
              <a:t>Algum impacto de performance</a:t>
            </a:r>
          </a:p>
        </p:txBody>
      </p:sp>
      <p:pic>
        <p:nvPicPr>
          <p:cNvPr id="48140" name="Picture 15" descr="server generic"/>
          <p:cNvPicPr>
            <a:picLocks noChangeAspect="1" noChangeArrowheads="1"/>
          </p:cNvPicPr>
          <p:nvPr/>
        </p:nvPicPr>
        <p:blipFill>
          <a:blip r:embed="rId5" cstate="email"/>
          <a:srcRect/>
          <a:stretch>
            <a:fillRect/>
          </a:stretch>
        </p:blipFill>
        <p:spPr bwMode="auto">
          <a:xfrm>
            <a:off x="358775" y="3603625"/>
            <a:ext cx="425450" cy="787400"/>
          </a:xfrm>
          <a:prstGeom prst="rect">
            <a:avLst/>
          </a:prstGeom>
          <a:noFill/>
          <a:ln w="9525">
            <a:noFill/>
            <a:miter lim="800000"/>
            <a:headEnd/>
            <a:tailEnd/>
          </a:ln>
        </p:spPr>
      </p:pic>
      <p:grpSp>
        <p:nvGrpSpPr>
          <p:cNvPr id="4" name="Group 16"/>
          <p:cNvGrpSpPr>
            <a:grpSpLocks/>
          </p:cNvGrpSpPr>
          <p:nvPr/>
        </p:nvGrpSpPr>
        <p:grpSpPr bwMode="auto">
          <a:xfrm>
            <a:off x="873125" y="3473450"/>
            <a:ext cx="598488" cy="331788"/>
            <a:chOff x="550" y="2188"/>
            <a:chExt cx="377" cy="209"/>
          </a:xfrm>
        </p:grpSpPr>
        <p:sp>
          <p:nvSpPr>
            <p:cNvPr id="48186" name="Oval 17"/>
            <p:cNvSpPr>
              <a:spLocks noChangeAspect="1" noChangeArrowheads="1"/>
            </p:cNvSpPr>
            <p:nvPr/>
          </p:nvSpPr>
          <p:spPr bwMode="gray">
            <a:xfrm>
              <a:off x="642" y="2188"/>
              <a:ext cx="162" cy="161"/>
            </a:xfrm>
            <a:prstGeom prst="ellipse">
              <a:avLst/>
            </a:prstGeom>
            <a:solidFill>
              <a:schemeClr val="hlink"/>
            </a:solidFill>
            <a:ln w="12700">
              <a:noFill/>
              <a:round/>
              <a:headEnd/>
              <a:tailEnd/>
            </a:ln>
          </p:spPr>
          <p:txBody>
            <a:bodyPr wrap="none" anchor="ctr"/>
            <a:lstStyle/>
            <a:p>
              <a:pPr eaLnBrk="0" hangingPunct="0">
                <a:buClrTx/>
                <a:buFontTx/>
                <a:buNone/>
              </a:pPr>
              <a:r>
                <a:rPr lang="en-US" sz="1600" b="1">
                  <a:solidFill>
                    <a:schemeClr val="bg1"/>
                  </a:solidFill>
                  <a:ea typeface="ＭＳ Ｐゴシック" pitchFamily="-60" charset="-128"/>
                </a:rPr>
                <a:t>1</a:t>
              </a:r>
            </a:p>
          </p:txBody>
        </p:sp>
        <p:sp>
          <p:nvSpPr>
            <p:cNvPr id="48187" name="Line 18"/>
            <p:cNvSpPr>
              <a:spLocks noChangeAspect="1" noChangeShapeType="1"/>
            </p:cNvSpPr>
            <p:nvPr/>
          </p:nvSpPr>
          <p:spPr bwMode="auto">
            <a:xfrm>
              <a:off x="550" y="2397"/>
              <a:ext cx="377" cy="0"/>
            </a:xfrm>
            <a:prstGeom prst="line">
              <a:avLst/>
            </a:prstGeom>
            <a:noFill/>
            <a:ln w="57150">
              <a:solidFill>
                <a:schemeClr val="hlink"/>
              </a:solidFill>
              <a:round/>
              <a:headEnd/>
              <a:tailEnd type="triangle" w="med" len="med"/>
            </a:ln>
          </p:spPr>
          <p:txBody>
            <a:bodyPr wrap="none" anchor="ctr"/>
            <a:lstStyle/>
            <a:p>
              <a:endParaRPr lang="en-US"/>
            </a:p>
          </p:txBody>
        </p:sp>
      </p:grpSp>
      <p:grpSp>
        <p:nvGrpSpPr>
          <p:cNvPr id="5" name="Group 19"/>
          <p:cNvGrpSpPr>
            <a:grpSpLocks/>
          </p:cNvGrpSpPr>
          <p:nvPr/>
        </p:nvGrpSpPr>
        <p:grpSpPr bwMode="auto">
          <a:xfrm>
            <a:off x="2365375" y="4221163"/>
            <a:ext cx="1601788" cy="361950"/>
            <a:chOff x="1490" y="2659"/>
            <a:chExt cx="1009" cy="228"/>
          </a:xfrm>
        </p:grpSpPr>
        <p:sp>
          <p:nvSpPr>
            <p:cNvPr id="48184" name="Oval 20"/>
            <p:cNvSpPr>
              <a:spLocks noChangeAspect="1" noChangeArrowheads="1"/>
            </p:cNvSpPr>
            <p:nvPr/>
          </p:nvSpPr>
          <p:spPr bwMode="gray">
            <a:xfrm>
              <a:off x="1696" y="2725"/>
              <a:ext cx="161" cy="162"/>
            </a:xfrm>
            <a:prstGeom prst="ellipse">
              <a:avLst/>
            </a:prstGeom>
            <a:solidFill>
              <a:schemeClr val="hlink"/>
            </a:solidFill>
            <a:ln w="12700">
              <a:noFill/>
              <a:round/>
              <a:headEnd/>
              <a:tailEnd/>
            </a:ln>
          </p:spPr>
          <p:txBody>
            <a:bodyPr wrap="none" anchor="ctr"/>
            <a:lstStyle/>
            <a:p>
              <a:pPr eaLnBrk="0" hangingPunct="0">
                <a:buClrTx/>
                <a:buFontTx/>
                <a:buNone/>
              </a:pPr>
              <a:r>
                <a:rPr lang="en-US" sz="1600" b="1">
                  <a:solidFill>
                    <a:schemeClr val="bg1"/>
                  </a:solidFill>
                  <a:ea typeface="ＭＳ Ｐゴシック" pitchFamily="-60" charset="-128"/>
                </a:rPr>
                <a:t>4</a:t>
              </a:r>
            </a:p>
          </p:txBody>
        </p:sp>
        <p:sp>
          <p:nvSpPr>
            <p:cNvPr id="48185" name="Line 21"/>
            <p:cNvSpPr>
              <a:spLocks noChangeAspect="1" noChangeShapeType="1"/>
            </p:cNvSpPr>
            <p:nvPr/>
          </p:nvSpPr>
          <p:spPr bwMode="auto">
            <a:xfrm flipH="1">
              <a:off x="1490" y="2659"/>
              <a:ext cx="1009" cy="6"/>
            </a:xfrm>
            <a:prstGeom prst="line">
              <a:avLst/>
            </a:prstGeom>
            <a:noFill/>
            <a:ln w="57150">
              <a:solidFill>
                <a:schemeClr val="hlink"/>
              </a:solidFill>
              <a:prstDash val="dash"/>
              <a:round/>
              <a:headEnd/>
              <a:tailEnd type="triangle" w="med" len="med"/>
            </a:ln>
          </p:spPr>
          <p:txBody>
            <a:bodyPr wrap="none" anchor="ctr"/>
            <a:lstStyle/>
            <a:p>
              <a:endParaRPr lang="en-US"/>
            </a:p>
          </p:txBody>
        </p:sp>
      </p:grpSp>
      <p:grpSp>
        <p:nvGrpSpPr>
          <p:cNvPr id="6" name="Group 22"/>
          <p:cNvGrpSpPr>
            <a:grpSpLocks/>
          </p:cNvGrpSpPr>
          <p:nvPr/>
        </p:nvGrpSpPr>
        <p:grpSpPr bwMode="auto">
          <a:xfrm>
            <a:off x="873125" y="4251325"/>
            <a:ext cx="630238" cy="341313"/>
            <a:chOff x="550" y="2678"/>
            <a:chExt cx="397" cy="215"/>
          </a:xfrm>
        </p:grpSpPr>
        <p:sp>
          <p:nvSpPr>
            <p:cNvPr id="48182" name="Oval 23"/>
            <p:cNvSpPr>
              <a:spLocks noChangeAspect="1" noChangeArrowheads="1"/>
            </p:cNvSpPr>
            <p:nvPr/>
          </p:nvSpPr>
          <p:spPr bwMode="gray">
            <a:xfrm>
              <a:off x="686" y="2732"/>
              <a:ext cx="161" cy="161"/>
            </a:xfrm>
            <a:prstGeom prst="ellipse">
              <a:avLst/>
            </a:prstGeom>
            <a:solidFill>
              <a:schemeClr val="hlink"/>
            </a:solidFill>
            <a:ln w="12700">
              <a:noFill/>
              <a:round/>
              <a:headEnd/>
              <a:tailEnd/>
            </a:ln>
          </p:spPr>
          <p:txBody>
            <a:bodyPr wrap="none" anchor="ctr"/>
            <a:lstStyle/>
            <a:p>
              <a:pPr eaLnBrk="0" hangingPunct="0">
                <a:buClrTx/>
                <a:buFontTx/>
                <a:buNone/>
              </a:pPr>
              <a:r>
                <a:rPr lang="en-US" sz="1600" b="1">
                  <a:solidFill>
                    <a:schemeClr val="bg1"/>
                  </a:solidFill>
                  <a:ea typeface="ＭＳ Ｐゴシック" pitchFamily="-60" charset="-128"/>
                </a:rPr>
                <a:t>2</a:t>
              </a:r>
            </a:p>
          </p:txBody>
        </p:sp>
        <p:sp>
          <p:nvSpPr>
            <p:cNvPr id="48183" name="Line 24"/>
            <p:cNvSpPr>
              <a:spLocks noChangeAspect="1" noChangeShapeType="1"/>
            </p:cNvSpPr>
            <p:nvPr/>
          </p:nvSpPr>
          <p:spPr bwMode="auto">
            <a:xfrm flipH="1">
              <a:off x="550" y="2678"/>
              <a:ext cx="397" cy="0"/>
            </a:xfrm>
            <a:prstGeom prst="line">
              <a:avLst/>
            </a:prstGeom>
            <a:noFill/>
            <a:ln w="57150">
              <a:solidFill>
                <a:schemeClr val="hlink"/>
              </a:solidFill>
              <a:round/>
              <a:headEnd/>
              <a:tailEnd type="triangle" w="med" len="med"/>
            </a:ln>
          </p:spPr>
          <p:txBody>
            <a:bodyPr wrap="none" anchor="ctr"/>
            <a:lstStyle/>
            <a:p>
              <a:endParaRPr lang="en-US"/>
            </a:p>
          </p:txBody>
        </p:sp>
      </p:grpSp>
      <p:sp>
        <p:nvSpPr>
          <p:cNvPr id="71696" name="Rectangle 25"/>
          <p:cNvSpPr>
            <a:spLocks noChangeArrowheads="1"/>
          </p:cNvSpPr>
          <p:nvPr/>
        </p:nvSpPr>
        <p:spPr bwMode="auto">
          <a:xfrm>
            <a:off x="5081588" y="3292475"/>
            <a:ext cx="3910012" cy="1203325"/>
          </a:xfrm>
          <a:prstGeom prst="rect">
            <a:avLst/>
          </a:prstGeom>
          <a:noFill/>
          <a:ln w="9525">
            <a:noFill/>
            <a:miter lim="800000"/>
            <a:headEnd/>
            <a:tailEnd/>
          </a:ln>
        </p:spPr>
        <p:txBody>
          <a:bodyPr/>
          <a:lstStyle/>
          <a:p>
            <a:pPr marL="298450" indent="-298450" algn="l">
              <a:spcBef>
                <a:spcPct val="20000"/>
              </a:spcBef>
              <a:buFont typeface="Wingdings 2" pitchFamily="18" charset="2"/>
              <a:buChar char="¡"/>
            </a:pPr>
            <a:r>
              <a:rPr lang="en-US">
                <a:solidFill>
                  <a:schemeClr val="tx2"/>
                </a:solidFill>
              </a:rPr>
              <a:t>Exposto a perder segundos de dados</a:t>
            </a:r>
          </a:p>
          <a:p>
            <a:pPr marL="298450" indent="-298450" algn="l">
              <a:spcBef>
                <a:spcPct val="20000"/>
              </a:spcBef>
              <a:buFont typeface="Wingdings 2" pitchFamily="18" charset="2"/>
              <a:buChar char="¡"/>
            </a:pPr>
            <a:r>
              <a:rPr lang="en-US">
                <a:solidFill>
                  <a:schemeClr val="tx2"/>
                </a:solidFill>
              </a:rPr>
              <a:t>Estende além de 100 km</a:t>
            </a:r>
          </a:p>
          <a:p>
            <a:pPr marL="298450" indent="-298450" algn="l">
              <a:spcBef>
                <a:spcPct val="20000"/>
              </a:spcBef>
              <a:buFont typeface="Wingdings 2" pitchFamily="18" charset="2"/>
              <a:buChar char="¡"/>
            </a:pPr>
            <a:r>
              <a:rPr lang="en-US">
                <a:solidFill>
                  <a:schemeClr val="tx2"/>
                </a:solidFill>
              </a:rPr>
              <a:t>Sem impacto de performance</a:t>
            </a:r>
          </a:p>
        </p:txBody>
      </p:sp>
      <p:sp>
        <p:nvSpPr>
          <p:cNvPr id="48145" name="Rectangle 26"/>
          <p:cNvSpPr>
            <a:spLocks noChangeArrowheads="1"/>
          </p:cNvSpPr>
          <p:nvPr/>
        </p:nvSpPr>
        <p:spPr bwMode="auto">
          <a:xfrm>
            <a:off x="57150" y="3073400"/>
            <a:ext cx="4662488" cy="400050"/>
          </a:xfrm>
          <a:prstGeom prst="rect">
            <a:avLst/>
          </a:prstGeom>
          <a:noFill/>
          <a:ln w="9525">
            <a:noFill/>
            <a:miter lim="800000"/>
            <a:headEnd/>
            <a:tailEnd/>
          </a:ln>
        </p:spPr>
        <p:txBody>
          <a:bodyPr/>
          <a:lstStyle/>
          <a:p>
            <a:pPr marL="298450" indent="-298450" algn="l">
              <a:spcBef>
                <a:spcPct val="20000"/>
              </a:spcBef>
            </a:pPr>
            <a:r>
              <a:rPr lang="en-US">
                <a:solidFill>
                  <a:schemeClr val="tx2"/>
                </a:solidFill>
              </a:rPr>
              <a:t>Semi-Synchronous SnapMirror</a:t>
            </a:r>
          </a:p>
        </p:txBody>
      </p:sp>
      <p:pic>
        <p:nvPicPr>
          <p:cNvPr id="48146" name="Picture 27" descr="server generic"/>
          <p:cNvPicPr>
            <a:picLocks noChangeAspect="1" noChangeArrowheads="1"/>
          </p:cNvPicPr>
          <p:nvPr/>
        </p:nvPicPr>
        <p:blipFill>
          <a:blip r:embed="rId5" cstate="email"/>
          <a:srcRect/>
          <a:stretch>
            <a:fillRect/>
          </a:stretch>
        </p:blipFill>
        <p:spPr bwMode="auto">
          <a:xfrm>
            <a:off x="269875" y="5553075"/>
            <a:ext cx="425450" cy="787400"/>
          </a:xfrm>
          <a:prstGeom prst="rect">
            <a:avLst/>
          </a:prstGeom>
          <a:noFill/>
          <a:ln w="9525">
            <a:noFill/>
            <a:miter lim="800000"/>
            <a:headEnd/>
            <a:tailEnd/>
          </a:ln>
        </p:spPr>
      </p:pic>
      <p:grpSp>
        <p:nvGrpSpPr>
          <p:cNvPr id="7" name="Group 28"/>
          <p:cNvGrpSpPr>
            <a:grpSpLocks/>
          </p:cNvGrpSpPr>
          <p:nvPr/>
        </p:nvGrpSpPr>
        <p:grpSpPr bwMode="auto">
          <a:xfrm>
            <a:off x="784225" y="5422900"/>
            <a:ext cx="598488" cy="331788"/>
            <a:chOff x="494" y="3416"/>
            <a:chExt cx="377" cy="209"/>
          </a:xfrm>
        </p:grpSpPr>
        <p:sp>
          <p:nvSpPr>
            <p:cNvPr id="48180" name="Oval 29"/>
            <p:cNvSpPr>
              <a:spLocks noChangeAspect="1" noChangeArrowheads="1"/>
            </p:cNvSpPr>
            <p:nvPr/>
          </p:nvSpPr>
          <p:spPr bwMode="gray">
            <a:xfrm>
              <a:off x="586" y="3416"/>
              <a:ext cx="162" cy="161"/>
            </a:xfrm>
            <a:prstGeom prst="ellipse">
              <a:avLst/>
            </a:prstGeom>
            <a:solidFill>
              <a:schemeClr val="hlink"/>
            </a:solidFill>
            <a:ln w="12700">
              <a:noFill/>
              <a:round/>
              <a:headEnd/>
              <a:tailEnd/>
            </a:ln>
          </p:spPr>
          <p:txBody>
            <a:bodyPr wrap="none" anchor="ctr"/>
            <a:lstStyle/>
            <a:p>
              <a:pPr eaLnBrk="0" hangingPunct="0">
                <a:buClrTx/>
                <a:buFontTx/>
                <a:buNone/>
              </a:pPr>
              <a:r>
                <a:rPr lang="en-US" sz="1600" b="1">
                  <a:solidFill>
                    <a:schemeClr val="bg1"/>
                  </a:solidFill>
                  <a:ea typeface="ＭＳ Ｐゴシック" pitchFamily="-60" charset="-128"/>
                </a:rPr>
                <a:t>1</a:t>
              </a:r>
            </a:p>
          </p:txBody>
        </p:sp>
        <p:sp>
          <p:nvSpPr>
            <p:cNvPr id="48181" name="Line 30"/>
            <p:cNvSpPr>
              <a:spLocks noChangeAspect="1" noChangeShapeType="1"/>
            </p:cNvSpPr>
            <p:nvPr/>
          </p:nvSpPr>
          <p:spPr bwMode="auto">
            <a:xfrm>
              <a:off x="494" y="3625"/>
              <a:ext cx="377" cy="0"/>
            </a:xfrm>
            <a:prstGeom prst="line">
              <a:avLst/>
            </a:prstGeom>
            <a:noFill/>
            <a:ln w="57150">
              <a:solidFill>
                <a:schemeClr val="hlink"/>
              </a:solidFill>
              <a:round/>
              <a:headEnd/>
              <a:tailEnd type="triangle" w="med" len="med"/>
            </a:ln>
          </p:spPr>
          <p:txBody>
            <a:bodyPr wrap="none" anchor="ctr"/>
            <a:lstStyle/>
            <a:p>
              <a:endParaRPr lang="en-US"/>
            </a:p>
          </p:txBody>
        </p:sp>
      </p:grpSp>
      <p:grpSp>
        <p:nvGrpSpPr>
          <p:cNvPr id="8" name="Group 31"/>
          <p:cNvGrpSpPr>
            <a:grpSpLocks/>
          </p:cNvGrpSpPr>
          <p:nvPr/>
        </p:nvGrpSpPr>
        <p:grpSpPr bwMode="auto">
          <a:xfrm>
            <a:off x="784225" y="6200775"/>
            <a:ext cx="630238" cy="341313"/>
            <a:chOff x="494" y="3906"/>
            <a:chExt cx="397" cy="215"/>
          </a:xfrm>
        </p:grpSpPr>
        <p:sp>
          <p:nvSpPr>
            <p:cNvPr id="48178" name="Oval 32"/>
            <p:cNvSpPr>
              <a:spLocks noChangeAspect="1" noChangeArrowheads="1"/>
            </p:cNvSpPr>
            <p:nvPr/>
          </p:nvSpPr>
          <p:spPr bwMode="gray">
            <a:xfrm>
              <a:off x="630" y="3960"/>
              <a:ext cx="161" cy="161"/>
            </a:xfrm>
            <a:prstGeom prst="ellipse">
              <a:avLst/>
            </a:prstGeom>
            <a:solidFill>
              <a:schemeClr val="hlink"/>
            </a:solidFill>
            <a:ln w="12700">
              <a:noFill/>
              <a:round/>
              <a:headEnd/>
              <a:tailEnd/>
            </a:ln>
          </p:spPr>
          <p:txBody>
            <a:bodyPr wrap="none" anchor="ctr"/>
            <a:lstStyle/>
            <a:p>
              <a:pPr eaLnBrk="0" hangingPunct="0">
                <a:buClrTx/>
                <a:buFontTx/>
                <a:buNone/>
              </a:pPr>
              <a:r>
                <a:rPr lang="en-US" sz="1600" b="1">
                  <a:solidFill>
                    <a:schemeClr val="bg1"/>
                  </a:solidFill>
                  <a:ea typeface="ＭＳ Ｐゴシック" pitchFamily="-60" charset="-128"/>
                </a:rPr>
                <a:t>2</a:t>
              </a:r>
            </a:p>
          </p:txBody>
        </p:sp>
        <p:sp>
          <p:nvSpPr>
            <p:cNvPr id="48179" name="Line 33"/>
            <p:cNvSpPr>
              <a:spLocks noChangeAspect="1" noChangeShapeType="1"/>
            </p:cNvSpPr>
            <p:nvPr/>
          </p:nvSpPr>
          <p:spPr bwMode="auto">
            <a:xfrm flipH="1">
              <a:off x="494" y="3906"/>
              <a:ext cx="397" cy="0"/>
            </a:xfrm>
            <a:prstGeom prst="line">
              <a:avLst/>
            </a:prstGeom>
            <a:noFill/>
            <a:ln w="57150">
              <a:solidFill>
                <a:schemeClr val="hlink"/>
              </a:solidFill>
              <a:round/>
              <a:headEnd/>
              <a:tailEnd type="triangle" w="med" len="med"/>
            </a:ln>
          </p:spPr>
          <p:txBody>
            <a:bodyPr wrap="none" anchor="ctr"/>
            <a:lstStyle/>
            <a:p>
              <a:endParaRPr lang="en-US"/>
            </a:p>
          </p:txBody>
        </p:sp>
      </p:grpSp>
      <p:sp>
        <p:nvSpPr>
          <p:cNvPr id="71701" name="Rectangle 34"/>
          <p:cNvSpPr>
            <a:spLocks noChangeArrowheads="1"/>
          </p:cNvSpPr>
          <p:nvPr/>
        </p:nvSpPr>
        <p:spPr bwMode="auto">
          <a:xfrm>
            <a:off x="5081588" y="5105400"/>
            <a:ext cx="3833812" cy="1404938"/>
          </a:xfrm>
          <a:prstGeom prst="rect">
            <a:avLst/>
          </a:prstGeom>
          <a:noFill/>
          <a:ln w="9525">
            <a:noFill/>
            <a:miter lim="800000"/>
            <a:headEnd/>
            <a:tailEnd/>
          </a:ln>
        </p:spPr>
        <p:txBody>
          <a:bodyPr/>
          <a:lstStyle/>
          <a:p>
            <a:pPr marL="298450" indent="-298450" algn="l">
              <a:spcBef>
                <a:spcPct val="20000"/>
              </a:spcBef>
              <a:buFont typeface="Wingdings 2" pitchFamily="18" charset="2"/>
              <a:buChar char="¡"/>
            </a:pPr>
            <a:r>
              <a:rPr lang="en-US">
                <a:solidFill>
                  <a:schemeClr val="tx2"/>
                </a:solidFill>
              </a:rPr>
              <a:t>Exposto a perder de minutos a horas de dados    </a:t>
            </a:r>
          </a:p>
          <a:p>
            <a:pPr marL="298450" indent="-298450" algn="l">
              <a:spcBef>
                <a:spcPct val="20000"/>
              </a:spcBef>
              <a:buFont typeface="Wingdings 2" pitchFamily="18" charset="2"/>
              <a:buChar char="¡"/>
            </a:pPr>
            <a:r>
              <a:rPr lang="en-US">
                <a:solidFill>
                  <a:schemeClr val="tx2"/>
                </a:solidFill>
              </a:rPr>
              <a:t>Sem limite de distância</a:t>
            </a:r>
          </a:p>
          <a:p>
            <a:pPr marL="298450" indent="-298450" algn="l">
              <a:spcBef>
                <a:spcPct val="20000"/>
              </a:spcBef>
              <a:buFont typeface="Wingdings 2" pitchFamily="18" charset="2"/>
              <a:buChar char="¡"/>
            </a:pPr>
            <a:r>
              <a:rPr lang="en-US">
                <a:solidFill>
                  <a:schemeClr val="tx2"/>
                </a:solidFill>
              </a:rPr>
              <a:t>Sem impacto de performance</a:t>
            </a:r>
          </a:p>
        </p:txBody>
      </p:sp>
      <p:sp>
        <p:nvSpPr>
          <p:cNvPr id="48150" name="Rectangle 35"/>
          <p:cNvSpPr>
            <a:spLocks noChangeArrowheads="1"/>
          </p:cNvSpPr>
          <p:nvPr/>
        </p:nvSpPr>
        <p:spPr bwMode="auto">
          <a:xfrm>
            <a:off x="57150" y="4997450"/>
            <a:ext cx="4483100" cy="425450"/>
          </a:xfrm>
          <a:prstGeom prst="rect">
            <a:avLst/>
          </a:prstGeom>
          <a:noFill/>
          <a:ln w="9525">
            <a:noFill/>
            <a:miter lim="800000"/>
            <a:headEnd/>
            <a:tailEnd/>
          </a:ln>
        </p:spPr>
        <p:txBody>
          <a:bodyPr/>
          <a:lstStyle/>
          <a:p>
            <a:pPr marL="298450" indent="-298450" algn="l">
              <a:spcBef>
                <a:spcPct val="20000"/>
              </a:spcBef>
            </a:pPr>
            <a:r>
              <a:rPr lang="en-US">
                <a:solidFill>
                  <a:schemeClr val="tx2"/>
                </a:solidFill>
              </a:rPr>
              <a:t>Asynchronous SnapMirror</a:t>
            </a:r>
          </a:p>
        </p:txBody>
      </p:sp>
      <p:grpSp>
        <p:nvGrpSpPr>
          <p:cNvPr id="9" name="Group 36"/>
          <p:cNvGrpSpPr>
            <a:grpSpLocks/>
          </p:cNvGrpSpPr>
          <p:nvPr/>
        </p:nvGrpSpPr>
        <p:grpSpPr bwMode="auto">
          <a:xfrm>
            <a:off x="2384425" y="3432175"/>
            <a:ext cx="1614488" cy="352425"/>
            <a:chOff x="1502" y="2162"/>
            <a:chExt cx="1017" cy="222"/>
          </a:xfrm>
        </p:grpSpPr>
        <p:sp>
          <p:nvSpPr>
            <p:cNvPr id="48175" name="Oval 37"/>
            <p:cNvSpPr>
              <a:spLocks noChangeAspect="1" noChangeArrowheads="1"/>
            </p:cNvSpPr>
            <p:nvPr/>
          </p:nvSpPr>
          <p:spPr bwMode="gray">
            <a:xfrm>
              <a:off x="2277" y="2162"/>
              <a:ext cx="162" cy="161"/>
            </a:xfrm>
            <a:prstGeom prst="ellipse">
              <a:avLst/>
            </a:prstGeom>
            <a:solidFill>
              <a:schemeClr val="hlink"/>
            </a:solidFill>
            <a:ln w="12700">
              <a:noFill/>
              <a:round/>
              <a:headEnd/>
              <a:tailEnd/>
            </a:ln>
          </p:spPr>
          <p:txBody>
            <a:bodyPr wrap="none" anchor="ctr"/>
            <a:lstStyle/>
            <a:p>
              <a:pPr eaLnBrk="0" hangingPunct="0">
                <a:buClrTx/>
                <a:buFontTx/>
                <a:buNone/>
              </a:pPr>
              <a:r>
                <a:rPr lang="en-US" sz="1600" b="1">
                  <a:solidFill>
                    <a:schemeClr val="bg1"/>
                  </a:solidFill>
                  <a:ea typeface="ＭＳ Ｐゴシック" pitchFamily="-60" charset="-128"/>
                </a:rPr>
                <a:t>3</a:t>
              </a:r>
            </a:p>
          </p:txBody>
        </p:sp>
        <p:sp>
          <p:nvSpPr>
            <p:cNvPr id="48176" name="Line 38"/>
            <p:cNvSpPr>
              <a:spLocks noChangeAspect="1" noChangeShapeType="1"/>
            </p:cNvSpPr>
            <p:nvPr/>
          </p:nvSpPr>
          <p:spPr bwMode="auto">
            <a:xfrm>
              <a:off x="1522" y="2384"/>
              <a:ext cx="997" cy="0"/>
            </a:xfrm>
            <a:prstGeom prst="line">
              <a:avLst/>
            </a:prstGeom>
            <a:noFill/>
            <a:ln w="57150">
              <a:solidFill>
                <a:schemeClr val="hlink"/>
              </a:solidFill>
              <a:prstDash val="dash"/>
              <a:round/>
              <a:headEnd/>
              <a:tailEnd type="triangle" w="med" len="med"/>
            </a:ln>
          </p:spPr>
          <p:txBody>
            <a:bodyPr wrap="none" anchor="ctr"/>
            <a:lstStyle/>
            <a:p>
              <a:endParaRPr lang="en-US"/>
            </a:p>
          </p:txBody>
        </p:sp>
        <p:sp>
          <p:nvSpPr>
            <p:cNvPr id="48177" name="Rectangle 39"/>
            <p:cNvSpPr>
              <a:spLocks noChangeArrowheads="1"/>
            </p:cNvSpPr>
            <p:nvPr/>
          </p:nvSpPr>
          <p:spPr bwMode="auto">
            <a:xfrm>
              <a:off x="1502" y="2197"/>
              <a:ext cx="554" cy="154"/>
            </a:xfrm>
            <a:prstGeom prst="rect">
              <a:avLst/>
            </a:prstGeom>
            <a:noFill/>
            <a:ln w="12700">
              <a:noFill/>
              <a:miter lim="800000"/>
              <a:headEnd/>
              <a:tailEnd/>
            </a:ln>
          </p:spPr>
          <p:txBody>
            <a:bodyPr wrap="none">
              <a:spAutoFit/>
            </a:bodyPr>
            <a:lstStyle/>
            <a:p>
              <a:pPr>
                <a:spcBef>
                  <a:spcPct val="30000"/>
                </a:spcBef>
                <a:buClr>
                  <a:schemeClr val="accent1"/>
                </a:buClr>
                <a:buFont typeface="Webdings" pitchFamily="18" charset="2"/>
                <a:buNone/>
              </a:pPr>
              <a:r>
                <a:rPr lang="en-US" sz="1000" b="1">
                  <a:ea typeface="ＭＳ Ｐゴシック" pitchFamily="-60" charset="-128"/>
                </a:rPr>
                <a:t>Every Write</a:t>
              </a:r>
            </a:p>
          </p:txBody>
        </p:sp>
      </p:grpSp>
      <p:grpSp>
        <p:nvGrpSpPr>
          <p:cNvPr id="10" name="Group 40"/>
          <p:cNvGrpSpPr>
            <a:grpSpLocks/>
          </p:cNvGrpSpPr>
          <p:nvPr/>
        </p:nvGrpSpPr>
        <p:grpSpPr bwMode="auto">
          <a:xfrm>
            <a:off x="2320925" y="1590675"/>
            <a:ext cx="1690688" cy="352425"/>
            <a:chOff x="1462" y="1002"/>
            <a:chExt cx="1065" cy="222"/>
          </a:xfrm>
        </p:grpSpPr>
        <p:sp>
          <p:nvSpPr>
            <p:cNvPr id="48172" name="Oval 41"/>
            <p:cNvSpPr>
              <a:spLocks noChangeAspect="1" noChangeArrowheads="1"/>
            </p:cNvSpPr>
            <p:nvPr/>
          </p:nvSpPr>
          <p:spPr bwMode="gray">
            <a:xfrm>
              <a:off x="2285" y="1002"/>
              <a:ext cx="162" cy="161"/>
            </a:xfrm>
            <a:prstGeom prst="ellipse">
              <a:avLst/>
            </a:prstGeom>
            <a:solidFill>
              <a:schemeClr val="hlink"/>
            </a:solidFill>
            <a:ln w="12700">
              <a:noFill/>
              <a:round/>
              <a:headEnd/>
              <a:tailEnd/>
            </a:ln>
          </p:spPr>
          <p:txBody>
            <a:bodyPr wrap="none" anchor="ctr"/>
            <a:lstStyle/>
            <a:p>
              <a:pPr eaLnBrk="0" hangingPunct="0">
                <a:buClrTx/>
                <a:buFontTx/>
                <a:buNone/>
              </a:pPr>
              <a:r>
                <a:rPr lang="en-US" sz="1600" b="1">
                  <a:solidFill>
                    <a:schemeClr val="bg1"/>
                  </a:solidFill>
                  <a:ea typeface="ＭＳ Ｐゴシック" pitchFamily="-60" charset="-128"/>
                </a:rPr>
                <a:t>2</a:t>
              </a:r>
            </a:p>
          </p:txBody>
        </p:sp>
        <p:sp>
          <p:nvSpPr>
            <p:cNvPr id="48173" name="Line 42"/>
            <p:cNvSpPr>
              <a:spLocks noChangeAspect="1" noChangeShapeType="1"/>
            </p:cNvSpPr>
            <p:nvPr/>
          </p:nvSpPr>
          <p:spPr bwMode="auto">
            <a:xfrm>
              <a:off x="1530" y="1224"/>
              <a:ext cx="997" cy="0"/>
            </a:xfrm>
            <a:prstGeom prst="line">
              <a:avLst/>
            </a:prstGeom>
            <a:noFill/>
            <a:ln w="57150">
              <a:solidFill>
                <a:schemeClr val="hlink"/>
              </a:solidFill>
              <a:prstDash val="dash"/>
              <a:round/>
              <a:headEnd/>
              <a:tailEnd type="triangle" w="med" len="med"/>
            </a:ln>
          </p:spPr>
          <p:txBody>
            <a:bodyPr wrap="none" anchor="ctr"/>
            <a:lstStyle/>
            <a:p>
              <a:endParaRPr lang="en-US"/>
            </a:p>
          </p:txBody>
        </p:sp>
        <p:sp>
          <p:nvSpPr>
            <p:cNvPr id="48174" name="Rectangle 43"/>
            <p:cNvSpPr>
              <a:spLocks noChangeArrowheads="1"/>
            </p:cNvSpPr>
            <p:nvPr/>
          </p:nvSpPr>
          <p:spPr bwMode="auto">
            <a:xfrm>
              <a:off x="1462" y="1045"/>
              <a:ext cx="554" cy="154"/>
            </a:xfrm>
            <a:prstGeom prst="rect">
              <a:avLst/>
            </a:prstGeom>
            <a:noFill/>
            <a:ln w="12700">
              <a:noFill/>
              <a:miter lim="800000"/>
              <a:headEnd/>
              <a:tailEnd/>
            </a:ln>
          </p:spPr>
          <p:txBody>
            <a:bodyPr wrap="none">
              <a:spAutoFit/>
            </a:bodyPr>
            <a:lstStyle/>
            <a:p>
              <a:pPr>
                <a:spcBef>
                  <a:spcPct val="30000"/>
                </a:spcBef>
                <a:buClr>
                  <a:schemeClr val="accent1"/>
                </a:buClr>
                <a:buFont typeface="Webdings" pitchFamily="18" charset="2"/>
                <a:buNone/>
              </a:pPr>
              <a:r>
                <a:rPr lang="en-US" sz="1000" b="1">
                  <a:ea typeface="ＭＳ Ｐゴシック" pitchFamily="-60" charset="-128"/>
                </a:rPr>
                <a:t>Every Write</a:t>
              </a:r>
            </a:p>
          </p:txBody>
        </p:sp>
      </p:grpSp>
      <p:sp>
        <p:nvSpPr>
          <p:cNvPr id="48153" name="AutoShape 44"/>
          <p:cNvSpPr>
            <a:spLocks noChangeArrowheads="1"/>
          </p:cNvSpPr>
          <p:nvPr/>
        </p:nvSpPr>
        <p:spPr bwMode="auto">
          <a:xfrm>
            <a:off x="1701800" y="5854700"/>
            <a:ext cx="381000" cy="393700"/>
          </a:xfrm>
          <a:prstGeom prst="can">
            <a:avLst>
              <a:gd name="adj" fmla="val 25833"/>
            </a:avLst>
          </a:prstGeom>
          <a:solidFill>
            <a:schemeClr val="bg2"/>
          </a:solidFill>
          <a:ln w="12700">
            <a:solidFill>
              <a:schemeClr val="tx1"/>
            </a:solidFill>
            <a:round/>
            <a:headEnd/>
            <a:tailEnd/>
          </a:ln>
        </p:spPr>
        <p:txBody>
          <a:bodyPr wrap="none" anchor="ctr"/>
          <a:lstStyle/>
          <a:p>
            <a:pPr>
              <a:buClrTx/>
              <a:buFontTx/>
              <a:buNone/>
            </a:pPr>
            <a:r>
              <a:rPr lang="en-US" sz="1600" b="1">
                <a:ea typeface="ＭＳ Ｐゴシック" pitchFamily="-60" charset="-128"/>
              </a:rPr>
              <a:t>A</a:t>
            </a:r>
          </a:p>
        </p:txBody>
      </p:sp>
      <p:sp>
        <p:nvSpPr>
          <p:cNvPr id="48154" name="AutoShape 45"/>
          <p:cNvSpPr>
            <a:spLocks noChangeArrowheads="1"/>
          </p:cNvSpPr>
          <p:nvPr/>
        </p:nvSpPr>
        <p:spPr bwMode="auto">
          <a:xfrm>
            <a:off x="4102100" y="5829300"/>
            <a:ext cx="381000" cy="393700"/>
          </a:xfrm>
          <a:prstGeom prst="can">
            <a:avLst>
              <a:gd name="adj" fmla="val 25833"/>
            </a:avLst>
          </a:prstGeom>
          <a:solidFill>
            <a:schemeClr val="bg2"/>
          </a:solidFill>
          <a:ln w="12700">
            <a:solidFill>
              <a:schemeClr val="tx1"/>
            </a:solidFill>
            <a:round/>
            <a:headEnd/>
            <a:tailEnd/>
          </a:ln>
        </p:spPr>
        <p:txBody>
          <a:bodyPr wrap="none" anchor="ctr"/>
          <a:lstStyle/>
          <a:p>
            <a:pPr>
              <a:buClrTx/>
              <a:buFontTx/>
              <a:buNone/>
            </a:pPr>
            <a:r>
              <a:rPr lang="en-US" sz="1600" b="1">
                <a:ea typeface="ＭＳ Ｐゴシック" pitchFamily="-60" charset="-128"/>
              </a:rPr>
              <a:t>B</a:t>
            </a:r>
          </a:p>
        </p:txBody>
      </p:sp>
      <p:grpSp>
        <p:nvGrpSpPr>
          <p:cNvPr id="11" name="Group 46"/>
          <p:cNvGrpSpPr>
            <a:grpSpLocks/>
          </p:cNvGrpSpPr>
          <p:nvPr/>
        </p:nvGrpSpPr>
        <p:grpSpPr bwMode="auto">
          <a:xfrm>
            <a:off x="2327275" y="5381625"/>
            <a:ext cx="1582738" cy="1084263"/>
            <a:chOff x="1466" y="3390"/>
            <a:chExt cx="997" cy="683"/>
          </a:xfrm>
        </p:grpSpPr>
        <p:sp>
          <p:nvSpPr>
            <p:cNvPr id="48162" name="Oval 47"/>
            <p:cNvSpPr>
              <a:spLocks noChangeAspect="1" noChangeArrowheads="1"/>
            </p:cNvSpPr>
            <p:nvPr/>
          </p:nvSpPr>
          <p:spPr bwMode="gray">
            <a:xfrm>
              <a:off x="2221" y="3390"/>
              <a:ext cx="162" cy="161"/>
            </a:xfrm>
            <a:prstGeom prst="ellipse">
              <a:avLst/>
            </a:prstGeom>
            <a:solidFill>
              <a:schemeClr val="hlink"/>
            </a:solidFill>
            <a:ln w="12700">
              <a:noFill/>
              <a:round/>
              <a:headEnd/>
              <a:tailEnd/>
            </a:ln>
          </p:spPr>
          <p:txBody>
            <a:bodyPr wrap="none" anchor="ctr"/>
            <a:lstStyle/>
            <a:p>
              <a:pPr eaLnBrk="0" hangingPunct="0">
                <a:buClrTx/>
                <a:buFontTx/>
                <a:buNone/>
              </a:pPr>
              <a:r>
                <a:rPr lang="en-US" sz="1600" b="1">
                  <a:solidFill>
                    <a:schemeClr val="bg1"/>
                  </a:solidFill>
                  <a:ea typeface="ＭＳ Ｐゴシック" pitchFamily="-60" charset="-128"/>
                </a:rPr>
                <a:t>3</a:t>
              </a:r>
            </a:p>
          </p:txBody>
        </p:sp>
        <p:sp>
          <p:nvSpPr>
            <p:cNvPr id="48163" name="Line 48"/>
            <p:cNvSpPr>
              <a:spLocks noChangeAspect="1" noChangeShapeType="1"/>
            </p:cNvSpPr>
            <p:nvPr/>
          </p:nvSpPr>
          <p:spPr bwMode="auto">
            <a:xfrm>
              <a:off x="1466" y="3612"/>
              <a:ext cx="997" cy="0"/>
            </a:xfrm>
            <a:prstGeom prst="line">
              <a:avLst/>
            </a:prstGeom>
            <a:noFill/>
            <a:ln w="57150">
              <a:solidFill>
                <a:schemeClr val="hlink"/>
              </a:solidFill>
              <a:prstDash val="dash"/>
              <a:round/>
              <a:headEnd/>
              <a:tailEnd type="triangle" w="med" len="med"/>
            </a:ln>
          </p:spPr>
          <p:txBody>
            <a:bodyPr wrap="none" anchor="ctr"/>
            <a:lstStyle/>
            <a:p>
              <a:endParaRPr lang="en-US"/>
            </a:p>
          </p:txBody>
        </p:sp>
        <p:grpSp>
          <p:nvGrpSpPr>
            <p:cNvPr id="12" name="Group 49"/>
            <p:cNvGrpSpPr>
              <a:grpSpLocks/>
            </p:cNvGrpSpPr>
            <p:nvPr/>
          </p:nvGrpSpPr>
          <p:grpSpPr bwMode="auto">
            <a:xfrm>
              <a:off x="1570" y="3883"/>
              <a:ext cx="168" cy="187"/>
              <a:chOff x="1648" y="3901"/>
              <a:chExt cx="216" cy="235"/>
            </a:xfrm>
          </p:grpSpPr>
          <p:sp>
            <p:nvSpPr>
              <p:cNvPr id="48168" name="Oval 50"/>
              <p:cNvSpPr>
                <a:spLocks noChangeArrowheads="1"/>
              </p:cNvSpPr>
              <p:nvPr/>
            </p:nvSpPr>
            <p:spPr bwMode="auto">
              <a:xfrm>
                <a:off x="1648" y="3928"/>
                <a:ext cx="216" cy="208"/>
              </a:xfrm>
              <a:prstGeom prst="ellipse">
                <a:avLst/>
              </a:prstGeom>
              <a:solidFill>
                <a:schemeClr val="bg2"/>
              </a:solidFill>
              <a:ln w="12700">
                <a:solidFill>
                  <a:schemeClr val="tx1"/>
                </a:solidFill>
                <a:round/>
                <a:headEnd/>
                <a:tailEnd/>
              </a:ln>
            </p:spPr>
            <p:txBody>
              <a:bodyPr wrap="none" anchor="ctr"/>
              <a:lstStyle/>
              <a:p>
                <a:endParaRPr lang="pt-BR"/>
              </a:p>
            </p:txBody>
          </p:sp>
          <p:sp>
            <p:nvSpPr>
              <p:cNvPr id="48169" name="Text Box 51"/>
              <p:cNvSpPr txBox="1">
                <a:spLocks noChangeArrowheads="1"/>
              </p:cNvSpPr>
              <p:nvPr/>
            </p:nvSpPr>
            <p:spPr bwMode="auto">
              <a:xfrm>
                <a:off x="1671" y="3901"/>
                <a:ext cx="160" cy="168"/>
              </a:xfrm>
              <a:prstGeom prst="rect">
                <a:avLst/>
              </a:prstGeom>
              <a:noFill/>
              <a:ln w="12700">
                <a:noFill/>
                <a:miter lim="800000"/>
                <a:headEnd/>
                <a:tailEnd/>
              </a:ln>
            </p:spPr>
            <p:txBody>
              <a:bodyPr>
                <a:spAutoFit/>
              </a:bodyPr>
              <a:lstStyle/>
              <a:p>
                <a:pPr>
                  <a:buClrTx/>
                  <a:buFontTx/>
                  <a:buNone/>
                </a:pPr>
                <a:r>
                  <a:rPr lang="en-US" sz="400">
                    <a:ea typeface="ＭＳ Ｐゴシック" pitchFamily="-60" charset="-128"/>
                  </a:rPr>
                  <a:t>12</a:t>
                </a:r>
              </a:p>
            </p:txBody>
          </p:sp>
          <p:sp>
            <p:nvSpPr>
              <p:cNvPr id="48170" name="Line 52"/>
              <p:cNvSpPr>
                <a:spLocks noChangeShapeType="1"/>
              </p:cNvSpPr>
              <p:nvPr/>
            </p:nvSpPr>
            <p:spPr bwMode="auto">
              <a:xfrm>
                <a:off x="1752" y="3967"/>
                <a:ext cx="0" cy="64"/>
              </a:xfrm>
              <a:prstGeom prst="line">
                <a:avLst/>
              </a:prstGeom>
              <a:noFill/>
              <a:ln w="6350">
                <a:solidFill>
                  <a:schemeClr val="tx1"/>
                </a:solidFill>
                <a:round/>
                <a:headEnd/>
                <a:tailEnd/>
              </a:ln>
            </p:spPr>
            <p:txBody>
              <a:bodyPr wrap="none" anchor="ctr"/>
              <a:lstStyle/>
              <a:p>
                <a:endParaRPr lang="en-US"/>
              </a:p>
            </p:txBody>
          </p:sp>
          <p:sp>
            <p:nvSpPr>
              <p:cNvPr id="48171" name="Line 53"/>
              <p:cNvSpPr>
                <a:spLocks noChangeShapeType="1"/>
              </p:cNvSpPr>
              <p:nvPr/>
            </p:nvSpPr>
            <p:spPr bwMode="auto">
              <a:xfrm>
                <a:off x="1753" y="4032"/>
                <a:ext cx="86" cy="38"/>
              </a:xfrm>
              <a:prstGeom prst="line">
                <a:avLst/>
              </a:prstGeom>
              <a:noFill/>
              <a:ln w="6350">
                <a:solidFill>
                  <a:schemeClr val="tx1"/>
                </a:solidFill>
                <a:round/>
                <a:headEnd/>
                <a:tailEnd/>
              </a:ln>
            </p:spPr>
            <p:txBody>
              <a:bodyPr wrap="none" anchor="ctr"/>
              <a:lstStyle/>
              <a:p>
                <a:endParaRPr lang="en-US"/>
              </a:p>
            </p:txBody>
          </p:sp>
        </p:grpSp>
        <p:sp>
          <p:nvSpPr>
            <p:cNvPr id="48165" name="AutoShape 54"/>
            <p:cNvSpPr>
              <a:spLocks noChangeArrowheads="1"/>
            </p:cNvSpPr>
            <p:nvPr/>
          </p:nvSpPr>
          <p:spPr bwMode="auto">
            <a:xfrm>
              <a:off x="1590" y="3684"/>
              <a:ext cx="120" cy="114"/>
            </a:xfrm>
            <a:prstGeom prst="triangle">
              <a:avLst>
                <a:gd name="adj" fmla="val 50000"/>
              </a:avLst>
            </a:prstGeom>
            <a:solidFill>
              <a:schemeClr val="bg2"/>
            </a:solidFill>
            <a:ln w="28575">
              <a:solidFill>
                <a:schemeClr val="tx1"/>
              </a:solidFill>
              <a:miter lim="800000"/>
              <a:headEnd/>
              <a:tailEnd/>
            </a:ln>
          </p:spPr>
          <p:txBody>
            <a:bodyPr wrap="none" anchor="ctr"/>
            <a:lstStyle/>
            <a:p>
              <a:endParaRPr lang="pt-BR"/>
            </a:p>
          </p:txBody>
        </p:sp>
        <p:sp>
          <p:nvSpPr>
            <p:cNvPr id="48166" name="Rectangle 55"/>
            <p:cNvSpPr>
              <a:spLocks noChangeArrowheads="1"/>
            </p:cNvSpPr>
            <p:nvPr/>
          </p:nvSpPr>
          <p:spPr bwMode="auto">
            <a:xfrm>
              <a:off x="1701" y="3691"/>
              <a:ext cx="732" cy="154"/>
            </a:xfrm>
            <a:prstGeom prst="rect">
              <a:avLst/>
            </a:prstGeom>
            <a:noFill/>
            <a:ln w="12700">
              <a:noFill/>
              <a:miter lim="800000"/>
              <a:headEnd/>
              <a:tailEnd/>
            </a:ln>
          </p:spPr>
          <p:txBody>
            <a:bodyPr wrap="none">
              <a:spAutoFit/>
            </a:bodyPr>
            <a:lstStyle/>
            <a:p>
              <a:pPr>
                <a:spcBef>
                  <a:spcPct val="30000"/>
                </a:spcBef>
                <a:buClr>
                  <a:schemeClr val="accent1"/>
                </a:buClr>
                <a:buFont typeface="Webdings" pitchFamily="18" charset="2"/>
                <a:buNone/>
              </a:pPr>
              <a:r>
                <a:rPr lang="en-US" sz="1000" b="1">
                  <a:ea typeface="ＭＳ Ｐゴシック" pitchFamily="-60" charset="-128"/>
                </a:rPr>
                <a:t>Changed blocks</a:t>
              </a:r>
            </a:p>
          </p:txBody>
        </p:sp>
        <p:sp>
          <p:nvSpPr>
            <p:cNvPr id="48167" name="Rectangle 56"/>
            <p:cNvSpPr>
              <a:spLocks noChangeArrowheads="1"/>
            </p:cNvSpPr>
            <p:nvPr/>
          </p:nvSpPr>
          <p:spPr bwMode="auto">
            <a:xfrm>
              <a:off x="1747" y="3919"/>
              <a:ext cx="589" cy="154"/>
            </a:xfrm>
            <a:prstGeom prst="rect">
              <a:avLst/>
            </a:prstGeom>
            <a:noFill/>
            <a:ln w="12700">
              <a:noFill/>
              <a:miter lim="800000"/>
              <a:headEnd/>
              <a:tailEnd/>
            </a:ln>
          </p:spPr>
          <p:txBody>
            <a:bodyPr wrap="none">
              <a:spAutoFit/>
            </a:bodyPr>
            <a:lstStyle/>
            <a:p>
              <a:pPr>
                <a:spcBef>
                  <a:spcPct val="30000"/>
                </a:spcBef>
                <a:buClr>
                  <a:schemeClr val="accent1"/>
                </a:buClr>
                <a:buFont typeface="Webdings" pitchFamily="18" charset="2"/>
                <a:buNone/>
              </a:pPr>
              <a:r>
                <a:rPr lang="en-US" sz="1000" b="1">
                  <a:ea typeface="ＭＳ Ｐゴシック" pitchFamily="-60" charset="-128"/>
                </a:rPr>
                <a:t>Set intervals</a:t>
              </a:r>
            </a:p>
          </p:txBody>
        </p:sp>
      </p:grpSp>
      <p:grpSp>
        <p:nvGrpSpPr>
          <p:cNvPr id="13" name="Group 57"/>
          <p:cNvGrpSpPr>
            <a:grpSpLocks/>
          </p:cNvGrpSpPr>
          <p:nvPr/>
        </p:nvGrpSpPr>
        <p:grpSpPr bwMode="auto">
          <a:xfrm>
            <a:off x="923925" y="1631950"/>
            <a:ext cx="598488" cy="331788"/>
            <a:chOff x="558" y="1028"/>
            <a:chExt cx="377" cy="209"/>
          </a:xfrm>
        </p:grpSpPr>
        <p:sp>
          <p:nvSpPr>
            <p:cNvPr id="48160" name="Oval 58"/>
            <p:cNvSpPr>
              <a:spLocks noChangeAspect="1" noChangeArrowheads="1"/>
            </p:cNvSpPr>
            <p:nvPr/>
          </p:nvSpPr>
          <p:spPr bwMode="gray">
            <a:xfrm>
              <a:off x="650" y="1028"/>
              <a:ext cx="162" cy="161"/>
            </a:xfrm>
            <a:prstGeom prst="ellipse">
              <a:avLst/>
            </a:prstGeom>
            <a:solidFill>
              <a:schemeClr val="hlink"/>
            </a:solidFill>
            <a:ln w="12700">
              <a:noFill/>
              <a:round/>
              <a:headEnd/>
              <a:tailEnd/>
            </a:ln>
          </p:spPr>
          <p:txBody>
            <a:bodyPr wrap="none" anchor="ctr"/>
            <a:lstStyle/>
            <a:p>
              <a:pPr eaLnBrk="0" hangingPunct="0">
                <a:buClrTx/>
                <a:buFontTx/>
                <a:buNone/>
              </a:pPr>
              <a:r>
                <a:rPr lang="en-US" sz="1600" b="1">
                  <a:solidFill>
                    <a:schemeClr val="bg1"/>
                  </a:solidFill>
                  <a:ea typeface="ＭＳ Ｐゴシック" pitchFamily="-60" charset="-128"/>
                </a:rPr>
                <a:t>1</a:t>
              </a:r>
            </a:p>
          </p:txBody>
        </p:sp>
        <p:sp>
          <p:nvSpPr>
            <p:cNvPr id="48161" name="Line 59"/>
            <p:cNvSpPr>
              <a:spLocks noChangeAspect="1" noChangeShapeType="1"/>
            </p:cNvSpPr>
            <p:nvPr/>
          </p:nvSpPr>
          <p:spPr bwMode="auto">
            <a:xfrm>
              <a:off x="558" y="1237"/>
              <a:ext cx="377" cy="0"/>
            </a:xfrm>
            <a:prstGeom prst="line">
              <a:avLst/>
            </a:prstGeom>
            <a:noFill/>
            <a:ln w="57150">
              <a:solidFill>
                <a:schemeClr val="hlink"/>
              </a:solidFill>
              <a:round/>
              <a:headEnd/>
              <a:tailEnd type="triangle" w="med" len="med"/>
            </a:ln>
          </p:spPr>
          <p:txBody>
            <a:bodyPr wrap="none" anchor="ctr"/>
            <a:lstStyle/>
            <a:p>
              <a:endParaRPr lang="en-US"/>
            </a:p>
          </p:txBody>
        </p:sp>
      </p:grpSp>
      <p:pic>
        <p:nvPicPr>
          <p:cNvPr id="48157" name="Picture 60" descr="FAS3000 with FCstorage"/>
          <p:cNvPicPr>
            <a:picLocks noGrp="1" noChangeAspect="1" noChangeArrowheads="1"/>
          </p:cNvPicPr>
          <p:nvPr>
            <p:ph sz="quarter" idx="3"/>
          </p:nvPr>
        </p:nvPicPr>
        <p:blipFill>
          <a:blip r:embed="rId6" cstate="email"/>
          <a:srcRect/>
          <a:stretch>
            <a:fillRect/>
          </a:stretch>
        </p:blipFill>
        <p:spPr>
          <a:xfrm>
            <a:off x="1600200" y="1752600"/>
            <a:ext cx="685800" cy="931863"/>
          </a:xfrm>
          <a:noFill/>
        </p:spPr>
      </p:pic>
      <p:pic>
        <p:nvPicPr>
          <p:cNvPr id="48158" name="Picture 61" descr="FAS3000 with FCstorage"/>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568450" y="3603625"/>
            <a:ext cx="752475" cy="892175"/>
          </a:xfrm>
          <a:prstGeom prst="rect">
            <a:avLst/>
          </a:prstGeom>
          <a:noFill/>
          <a:ln w="9525">
            <a:noFill/>
            <a:miter lim="800000"/>
            <a:headEnd/>
            <a:tailEnd/>
          </a:ln>
        </p:spPr>
      </p:pic>
      <p:pic>
        <p:nvPicPr>
          <p:cNvPr id="48159" name="Picture 62" descr="FAS3000 with FCstorage"/>
          <p:cNvPicPr>
            <a:picLocks noChangeAspect="1" noChangeArrowheads="1"/>
          </p:cNvPicPr>
          <p:nvPr/>
        </p:nvPicPr>
        <p:blipFill>
          <a:blip r:embed="rId8" cstate="email"/>
          <a:srcRect/>
          <a:stretch>
            <a:fillRect/>
          </a:stretch>
        </p:blipFill>
        <p:spPr bwMode="auto">
          <a:xfrm>
            <a:off x="4024313" y="3581400"/>
            <a:ext cx="752475" cy="9144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250"/>
                                        <p:tgtEl>
                                          <p:spTgt spid="13"/>
                                        </p:tgtEl>
                                      </p:cBhvr>
                                    </p:animEffect>
                                  </p:childTnLst>
                                </p:cTn>
                              </p:par>
                            </p:childTnLst>
                          </p:cTn>
                        </p:par>
                        <p:par>
                          <p:cTn id="8" fill="hold">
                            <p:stCondLst>
                              <p:cond delay="25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250"/>
                                        <p:tgtEl>
                                          <p:spTgt spid="10"/>
                                        </p:tgtEl>
                                      </p:cBhvr>
                                    </p:animEffect>
                                  </p:childTnLst>
                                </p:cTn>
                              </p:par>
                            </p:childTnLst>
                          </p:cTn>
                        </p:par>
                        <p:par>
                          <p:cTn id="12" fill="hold">
                            <p:stCondLst>
                              <p:cond delay="500"/>
                            </p:stCondLst>
                            <p:childTnLst>
                              <p:par>
                                <p:cTn id="13" presetID="22" presetClass="entr" presetSubtype="2"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right)">
                                      <p:cBhvr>
                                        <p:cTn id="15" dur="250"/>
                                        <p:tgtEl>
                                          <p:spTgt spid="2"/>
                                        </p:tgtEl>
                                      </p:cBhvr>
                                    </p:animEffect>
                                  </p:childTnLst>
                                </p:cTn>
                              </p:par>
                            </p:childTnLst>
                          </p:cTn>
                        </p:par>
                        <p:par>
                          <p:cTn id="16" fill="hold">
                            <p:stCondLst>
                              <p:cond delay="750"/>
                            </p:stCondLst>
                            <p:childTnLst>
                              <p:par>
                                <p:cTn id="17" presetID="22" presetClass="entr" presetSubtype="2"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right)">
                                      <p:cBhvr>
                                        <p:cTn id="19" dur="25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7169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250"/>
                                        <p:tgtEl>
                                          <p:spTgt spid="7"/>
                                        </p:tgtEl>
                                      </p:cBhvr>
                                    </p:animEffect>
                                  </p:childTnLst>
                                </p:cTn>
                              </p:par>
                            </p:childTnLst>
                          </p:cTn>
                        </p:par>
                        <p:par>
                          <p:cTn id="29" fill="hold">
                            <p:stCondLst>
                              <p:cond delay="250"/>
                            </p:stCondLst>
                            <p:childTnLst>
                              <p:par>
                                <p:cTn id="30" presetID="22" presetClass="entr" presetSubtype="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right)">
                                      <p:cBhvr>
                                        <p:cTn id="32" dur="250"/>
                                        <p:tgtEl>
                                          <p:spTgt spid="8"/>
                                        </p:tgtEl>
                                      </p:cBhvr>
                                    </p:animEffect>
                                  </p:childTnLst>
                                </p:cTn>
                              </p:par>
                            </p:childTnLst>
                          </p:cTn>
                        </p:par>
                        <p:par>
                          <p:cTn id="33" fill="hold">
                            <p:stCondLst>
                              <p:cond delay="500"/>
                            </p:stCondLst>
                            <p:childTnLst>
                              <p:par>
                                <p:cTn id="34" presetID="22" presetClass="entr" presetSubtype="8"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25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170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left)">
                                      <p:cBhvr>
                                        <p:cTn id="45" dur="250"/>
                                        <p:tgtEl>
                                          <p:spTgt spid="4"/>
                                        </p:tgtEl>
                                      </p:cBhvr>
                                    </p:animEffect>
                                  </p:childTnLst>
                                </p:cTn>
                              </p:par>
                            </p:childTnLst>
                          </p:cTn>
                        </p:par>
                        <p:par>
                          <p:cTn id="46" fill="hold">
                            <p:stCondLst>
                              <p:cond delay="250"/>
                            </p:stCondLst>
                            <p:childTnLst>
                              <p:par>
                                <p:cTn id="47" presetID="22" presetClass="entr" presetSubtype="2" fill="hold" nodeType="after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ipe(right)">
                                      <p:cBhvr>
                                        <p:cTn id="49" dur="250"/>
                                        <p:tgtEl>
                                          <p:spTgt spid="6"/>
                                        </p:tgtEl>
                                      </p:cBhvr>
                                    </p:animEffect>
                                  </p:childTnLst>
                                </p:cTn>
                              </p:par>
                            </p:childTnLst>
                          </p:cTn>
                        </p:par>
                        <p:par>
                          <p:cTn id="50" fill="hold">
                            <p:stCondLst>
                              <p:cond delay="500"/>
                            </p:stCondLst>
                            <p:childTnLst>
                              <p:par>
                                <p:cTn id="51" presetID="22" presetClass="entr" presetSubtype="8"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wipe(left)">
                                      <p:cBhvr>
                                        <p:cTn id="53" dur="250"/>
                                        <p:tgtEl>
                                          <p:spTgt spid="9"/>
                                        </p:tgtEl>
                                      </p:cBhvr>
                                    </p:animEffect>
                                  </p:childTnLst>
                                </p:cTn>
                              </p:par>
                            </p:childTnLst>
                          </p:cTn>
                        </p:par>
                        <p:par>
                          <p:cTn id="54" fill="hold">
                            <p:stCondLst>
                              <p:cond delay="750"/>
                            </p:stCondLst>
                            <p:childTnLst>
                              <p:par>
                                <p:cTn id="55" presetID="22" presetClass="entr" presetSubtype="2"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wipe(right)">
                                      <p:cBhvr>
                                        <p:cTn id="57" dur="250"/>
                                        <p:tgtEl>
                                          <p:spTgt spid="5"/>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716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1" grpId="0"/>
      <p:bldP spid="71696" grpId="0"/>
      <p:bldP spid="71701"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77938D5-676B-4424-8B52-343AF2A1253B}" type="slidenum">
              <a:rPr lang="en-US" smtClean="0"/>
              <a:pPr>
                <a:defRPr/>
              </a:pPr>
              <a:t>56</a:t>
            </a:fld>
            <a:endParaRPr lang="en-US"/>
          </a:p>
        </p:txBody>
      </p:sp>
      <p:sp>
        <p:nvSpPr>
          <p:cNvPr id="6" name="Title 5"/>
          <p:cNvSpPr>
            <a:spLocks noGrp="1"/>
          </p:cNvSpPr>
          <p:nvPr>
            <p:ph type="title"/>
          </p:nvPr>
        </p:nvSpPr>
        <p:spPr/>
        <p:txBody>
          <a:bodyPr/>
          <a:lstStyle/>
          <a:p>
            <a:r>
              <a:rPr lang="en-US" dirty="0" smtClean="0"/>
              <a:t>SnapVault</a:t>
            </a:r>
            <a:r>
              <a:rPr lang="en-US" baseline="70000" dirty="0" smtClean="0"/>
              <a:t>®</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5"/>
          <p:cNvSpPr>
            <a:spLocks noGrp="1"/>
          </p:cNvSpPr>
          <p:nvPr>
            <p:ph type="sldNum" sz="quarter" idx="10"/>
          </p:nvPr>
        </p:nvSpPr>
        <p:spPr>
          <a:noFill/>
        </p:spPr>
        <p:txBody>
          <a:bodyPr/>
          <a:lstStyle/>
          <a:p>
            <a:fld id="{2EA419F1-37B2-4350-BE4E-F233E12AEE40}" type="slidenum">
              <a:rPr lang="en-US" smtClean="0"/>
              <a:pPr/>
              <a:t>57</a:t>
            </a:fld>
            <a:endParaRPr lang="en-US" smtClean="0"/>
          </a:p>
        </p:txBody>
      </p:sp>
      <p:sp>
        <p:nvSpPr>
          <p:cNvPr id="40963" name="Line 2"/>
          <p:cNvSpPr>
            <a:spLocks noChangeShapeType="1"/>
          </p:cNvSpPr>
          <p:nvPr/>
        </p:nvSpPr>
        <p:spPr bwMode="auto">
          <a:xfrm>
            <a:off x="1312863" y="3851275"/>
            <a:ext cx="1836737" cy="0"/>
          </a:xfrm>
          <a:prstGeom prst="line">
            <a:avLst/>
          </a:prstGeom>
          <a:noFill/>
          <a:ln w="38100">
            <a:solidFill>
              <a:srgbClr val="3589CC"/>
            </a:solidFill>
            <a:round/>
            <a:headEnd/>
            <a:tailEnd/>
          </a:ln>
        </p:spPr>
        <p:txBody>
          <a:bodyPr wrap="none" anchor="ctr"/>
          <a:lstStyle/>
          <a:p>
            <a:endParaRPr lang="en-US"/>
          </a:p>
        </p:txBody>
      </p:sp>
      <p:sp>
        <p:nvSpPr>
          <p:cNvPr id="40964" name="Rectangle 3"/>
          <p:cNvSpPr>
            <a:spLocks noGrp="1" noChangeArrowheads="1"/>
          </p:cNvSpPr>
          <p:nvPr>
            <p:ph type="title"/>
          </p:nvPr>
        </p:nvSpPr>
        <p:spPr/>
        <p:txBody>
          <a:bodyPr/>
          <a:lstStyle/>
          <a:p>
            <a:pPr eaLnBrk="1" hangingPunct="1"/>
            <a:r>
              <a:rPr lang="en-US" dirty="0" smtClean="0"/>
              <a:t>SnapVault</a:t>
            </a:r>
            <a:r>
              <a:rPr lang="en-US" baseline="70000" dirty="0" smtClean="0"/>
              <a:t>®</a:t>
            </a:r>
            <a:endParaRPr lang="en-US" i="1" dirty="0" smtClean="0"/>
          </a:p>
        </p:txBody>
      </p:sp>
      <p:sp>
        <p:nvSpPr>
          <p:cNvPr id="40965" name="Rectangle 5"/>
          <p:cNvSpPr>
            <a:spLocks noChangeArrowheads="1"/>
          </p:cNvSpPr>
          <p:nvPr/>
        </p:nvSpPr>
        <p:spPr bwMode="gray">
          <a:xfrm>
            <a:off x="5000625" y="3563938"/>
            <a:ext cx="4124325" cy="630237"/>
          </a:xfrm>
          <a:prstGeom prst="rect">
            <a:avLst/>
          </a:prstGeom>
          <a:noFill/>
          <a:ln w="9525">
            <a:noFill/>
            <a:miter lim="800000"/>
            <a:headEnd/>
            <a:tailEnd/>
          </a:ln>
        </p:spPr>
        <p:txBody>
          <a:bodyPr>
            <a:spAutoFit/>
          </a:bodyPr>
          <a:lstStyle/>
          <a:p>
            <a:pPr marL="230188" indent="-230188" algn="l" eaLnBrk="0" hangingPunct="0">
              <a:spcBef>
                <a:spcPct val="20000"/>
              </a:spcBef>
              <a:buClrTx/>
              <a:buFontTx/>
              <a:buNone/>
            </a:pPr>
            <a:endParaRPr lang="en-US" sz="1600">
              <a:ea typeface="ＭＳ Ｐゴシック" pitchFamily="-60" charset="-128"/>
            </a:endParaRPr>
          </a:p>
          <a:p>
            <a:pPr marL="230188" indent="-230188" algn="l" eaLnBrk="0" hangingPunct="0">
              <a:spcBef>
                <a:spcPct val="20000"/>
              </a:spcBef>
              <a:buClrTx/>
              <a:buFontTx/>
              <a:buNone/>
            </a:pPr>
            <a:endParaRPr lang="en-US" sz="1600">
              <a:ea typeface="ＭＳ Ｐゴシック" pitchFamily="-60" charset="-128"/>
            </a:endParaRPr>
          </a:p>
        </p:txBody>
      </p:sp>
      <p:sp>
        <p:nvSpPr>
          <p:cNvPr id="40966" name="Rectangle 6"/>
          <p:cNvSpPr>
            <a:spLocks noChangeArrowheads="1"/>
          </p:cNvSpPr>
          <p:nvPr/>
        </p:nvSpPr>
        <p:spPr bwMode="gray">
          <a:xfrm>
            <a:off x="4419600" y="2366963"/>
            <a:ext cx="4341813" cy="279400"/>
          </a:xfrm>
          <a:prstGeom prst="rect">
            <a:avLst/>
          </a:prstGeom>
          <a:solidFill>
            <a:schemeClr val="accent2"/>
          </a:solidFill>
          <a:ln w="9525">
            <a:noFill/>
            <a:miter lim="800000"/>
            <a:headEnd/>
            <a:tailEnd/>
          </a:ln>
        </p:spPr>
        <p:txBody>
          <a:bodyPr wrap="none" anchor="ctr"/>
          <a:lstStyle/>
          <a:p>
            <a:pPr algn="l" eaLnBrk="0" hangingPunct="0">
              <a:buClrTx/>
              <a:buFontTx/>
              <a:buNone/>
            </a:pPr>
            <a:r>
              <a:rPr lang="en-US" sz="1600" b="1">
                <a:solidFill>
                  <a:schemeClr val="bg1"/>
                </a:solidFill>
                <a:ea typeface="ＭＳ Ｐゴシック" pitchFamily="-60" charset="-128"/>
              </a:rPr>
              <a:t>Benefícios</a:t>
            </a:r>
          </a:p>
        </p:txBody>
      </p:sp>
      <p:sp>
        <p:nvSpPr>
          <p:cNvPr id="65543" name="Rectangle 7"/>
          <p:cNvSpPr>
            <a:spLocks noChangeArrowheads="1"/>
          </p:cNvSpPr>
          <p:nvPr/>
        </p:nvSpPr>
        <p:spPr bwMode="gray">
          <a:xfrm>
            <a:off x="4343400" y="2922588"/>
            <a:ext cx="4554538" cy="2106612"/>
          </a:xfrm>
          <a:prstGeom prst="rect">
            <a:avLst/>
          </a:prstGeom>
          <a:noFill/>
          <a:ln w="9525">
            <a:noFill/>
            <a:miter lim="800000"/>
            <a:headEnd/>
            <a:tailEnd/>
          </a:ln>
        </p:spPr>
        <p:txBody>
          <a:bodyPr>
            <a:spAutoFit/>
          </a:bodyPr>
          <a:lstStyle/>
          <a:p>
            <a:pPr marL="230188" indent="-230188" algn="l" eaLnBrk="0" hangingPunct="0">
              <a:lnSpc>
                <a:spcPct val="95000"/>
              </a:lnSpc>
              <a:spcBef>
                <a:spcPct val="35000"/>
              </a:spcBef>
              <a:buClr>
                <a:schemeClr val="accent1"/>
              </a:buClr>
              <a:buFont typeface="Webdings" pitchFamily="18" charset="2"/>
              <a:buChar char="4"/>
            </a:pPr>
            <a:r>
              <a:rPr lang="en-US" sz="1600" b="1">
                <a:ea typeface="ＭＳ Ｐゴシック" pitchFamily="-60" charset="-128"/>
              </a:rPr>
              <a:t>Solução econômica</a:t>
            </a:r>
            <a:r>
              <a:rPr lang="en-US" sz="1500" b="1">
                <a:ea typeface="ＭＳ Ｐゴシック" pitchFamily="-60" charset="-128"/>
              </a:rPr>
              <a:t> </a:t>
            </a:r>
          </a:p>
          <a:p>
            <a:pPr marL="565150" lvl="1" indent="-220663" algn="l" eaLnBrk="0" hangingPunct="0">
              <a:lnSpc>
                <a:spcPct val="95000"/>
              </a:lnSpc>
              <a:spcBef>
                <a:spcPct val="35000"/>
              </a:spcBef>
              <a:buClrTx/>
              <a:buFontTx/>
              <a:buChar char="–"/>
            </a:pPr>
            <a:r>
              <a:rPr lang="en-US" sz="1200" b="1">
                <a:ea typeface="ＭＳ Ｐゴシック" pitchFamily="-60" charset="-128"/>
              </a:rPr>
              <a:t>Backup  de FC para SATA</a:t>
            </a:r>
          </a:p>
          <a:p>
            <a:pPr marL="565150" lvl="1" indent="-220663" algn="l" eaLnBrk="0" hangingPunct="0">
              <a:lnSpc>
                <a:spcPct val="95000"/>
              </a:lnSpc>
              <a:spcBef>
                <a:spcPct val="35000"/>
              </a:spcBef>
              <a:buClrTx/>
              <a:buFontTx/>
              <a:buChar char="–"/>
            </a:pPr>
            <a:r>
              <a:rPr lang="en-US" sz="1200" b="1"/>
              <a:t>Baseado em  Snapshots – economiza espaço e banda  </a:t>
            </a:r>
          </a:p>
          <a:p>
            <a:pPr marL="230188" indent="-230188" algn="l">
              <a:lnSpc>
                <a:spcPct val="95000"/>
              </a:lnSpc>
              <a:spcBef>
                <a:spcPct val="35000"/>
              </a:spcBef>
              <a:buClr>
                <a:schemeClr val="accent1"/>
              </a:buClr>
              <a:buFont typeface="Webdings" pitchFamily="18" charset="2"/>
              <a:buChar char="4"/>
            </a:pPr>
            <a:r>
              <a:rPr lang="en-US" sz="1600" b="1"/>
              <a:t>A cópia é utilizável </a:t>
            </a:r>
          </a:p>
          <a:p>
            <a:pPr marL="565150" lvl="1" indent="-220663" algn="l">
              <a:lnSpc>
                <a:spcPct val="95000"/>
              </a:lnSpc>
              <a:spcBef>
                <a:spcPct val="35000"/>
              </a:spcBef>
              <a:buClrTx/>
              <a:buFontTx/>
              <a:buChar char="–"/>
            </a:pPr>
            <a:r>
              <a:rPr lang="en-US" sz="1200" b="1"/>
              <a:t>Acesso de leitura para backup ou distribuição de dados no site remoto </a:t>
            </a:r>
          </a:p>
          <a:p>
            <a:pPr marL="565150" lvl="1" indent="-220663" algn="l">
              <a:lnSpc>
                <a:spcPct val="95000"/>
              </a:lnSpc>
              <a:spcBef>
                <a:spcPct val="35000"/>
              </a:spcBef>
              <a:buClrTx/>
              <a:buFontTx/>
              <a:buChar char="–"/>
            </a:pPr>
            <a:r>
              <a:rPr lang="en-US" sz="1200" b="1"/>
              <a:t>Clones no site remoto para testes de aplicações,  QA e homologação</a:t>
            </a:r>
          </a:p>
        </p:txBody>
      </p:sp>
      <p:sp>
        <p:nvSpPr>
          <p:cNvPr id="40968" name="Text Box 8"/>
          <p:cNvSpPr txBox="1">
            <a:spLocks noChangeArrowheads="1"/>
          </p:cNvSpPr>
          <p:nvPr/>
        </p:nvSpPr>
        <p:spPr bwMode="gray">
          <a:xfrm>
            <a:off x="417513" y="2662238"/>
            <a:ext cx="2438400" cy="257175"/>
          </a:xfrm>
          <a:prstGeom prst="rect">
            <a:avLst/>
          </a:prstGeom>
          <a:noFill/>
          <a:ln w="9525">
            <a:noFill/>
            <a:miter lim="800000"/>
            <a:headEnd/>
            <a:tailEnd/>
          </a:ln>
        </p:spPr>
        <p:txBody>
          <a:bodyPr>
            <a:spAutoFit/>
          </a:bodyPr>
          <a:lstStyle/>
          <a:p>
            <a:pPr algn="l" eaLnBrk="0" hangingPunct="0">
              <a:lnSpc>
                <a:spcPct val="90000"/>
              </a:lnSpc>
              <a:spcBef>
                <a:spcPct val="20000"/>
              </a:spcBef>
              <a:buClrTx/>
              <a:buFontTx/>
              <a:buNone/>
            </a:pPr>
            <a:r>
              <a:rPr lang="en-US" sz="1200" b="1">
                <a:solidFill>
                  <a:schemeClr val="accent2"/>
                </a:solidFill>
                <a:ea typeface="ＭＳ Ｐゴシック" pitchFamily="-60" charset="-128"/>
              </a:rPr>
              <a:t>Primary Data Center</a:t>
            </a:r>
            <a:endParaRPr lang="en-US" sz="1200" b="1" baseline="30000">
              <a:solidFill>
                <a:schemeClr val="accent2"/>
              </a:solidFill>
              <a:ea typeface="ＭＳ Ｐゴシック" pitchFamily="-60" charset="-128"/>
            </a:endParaRPr>
          </a:p>
        </p:txBody>
      </p:sp>
      <p:sp>
        <p:nvSpPr>
          <p:cNvPr id="40969" name="Text Box 9"/>
          <p:cNvSpPr txBox="1">
            <a:spLocks noChangeArrowheads="1"/>
          </p:cNvSpPr>
          <p:nvPr/>
        </p:nvSpPr>
        <p:spPr bwMode="gray">
          <a:xfrm>
            <a:off x="2419350" y="2671763"/>
            <a:ext cx="1433513" cy="258762"/>
          </a:xfrm>
          <a:prstGeom prst="rect">
            <a:avLst/>
          </a:prstGeom>
          <a:noFill/>
          <a:ln w="9525">
            <a:noFill/>
            <a:miter lim="800000"/>
            <a:headEnd/>
            <a:tailEnd/>
          </a:ln>
        </p:spPr>
        <p:txBody>
          <a:bodyPr>
            <a:spAutoFit/>
          </a:bodyPr>
          <a:lstStyle/>
          <a:p>
            <a:pPr algn="l" eaLnBrk="0" hangingPunct="0">
              <a:lnSpc>
                <a:spcPct val="90000"/>
              </a:lnSpc>
              <a:spcBef>
                <a:spcPct val="20000"/>
              </a:spcBef>
              <a:buClrTx/>
              <a:buFontTx/>
              <a:buNone/>
            </a:pPr>
            <a:r>
              <a:rPr lang="pt-BR" sz="1200" b="1">
                <a:solidFill>
                  <a:schemeClr val="accent2"/>
                </a:solidFill>
                <a:ea typeface="ＭＳ Ｐゴシック" pitchFamily="-60" charset="-128"/>
              </a:rPr>
              <a:t>Secondary site</a:t>
            </a:r>
            <a:endParaRPr lang="en-US" sz="1200" b="1" baseline="30000">
              <a:solidFill>
                <a:schemeClr val="accent2"/>
              </a:solidFill>
              <a:ea typeface="ＭＳ Ｐゴシック" pitchFamily="-60" charset="-128"/>
            </a:endParaRPr>
          </a:p>
        </p:txBody>
      </p:sp>
      <p:sp>
        <p:nvSpPr>
          <p:cNvPr id="40970" name="Rectangle 10"/>
          <p:cNvSpPr>
            <a:spLocks noChangeArrowheads="1"/>
          </p:cNvSpPr>
          <p:nvPr/>
        </p:nvSpPr>
        <p:spPr bwMode="auto">
          <a:xfrm>
            <a:off x="417513" y="2641600"/>
            <a:ext cx="1728787" cy="2525713"/>
          </a:xfrm>
          <a:prstGeom prst="rect">
            <a:avLst/>
          </a:prstGeom>
          <a:noFill/>
          <a:ln w="19050">
            <a:solidFill>
              <a:schemeClr val="accent2"/>
            </a:solidFill>
            <a:prstDash val="dash"/>
            <a:miter lim="800000"/>
            <a:headEnd/>
            <a:tailEnd/>
          </a:ln>
        </p:spPr>
        <p:txBody>
          <a:bodyPr wrap="none" anchor="ctr"/>
          <a:lstStyle/>
          <a:p>
            <a:endParaRPr lang="pt-BR"/>
          </a:p>
        </p:txBody>
      </p:sp>
      <p:sp>
        <p:nvSpPr>
          <p:cNvPr id="40971" name="Text Box 11"/>
          <p:cNvSpPr txBox="1">
            <a:spLocks noChangeArrowheads="1"/>
          </p:cNvSpPr>
          <p:nvPr/>
        </p:nvSpPr>
        <p:spPr bwMode="auto">
          <a:xfrm>
            <a:off x="865188" y="4724400"/>
            <a:ext cx="488950" cy="274638"/>
          </a:xfrm>
          <a:prstGeom prst="rect">
            <a:avLst/>
          </a:prstGeom>
          <a:noFill/>
          <a:ln w="9525">
            <a:noFill/>
            <a:miter lim="800000"/>
            <a:headEnd/>
            <a:tailEnd/>
          </a:ln>
        </p:spPr>
        <p:txBody>
          <a:bodyPr wrap="none">
            <a:spAutoFit/>
          </a:bodyPr>
          <a:lstStyle/>
          <a:p>
            <a:pPr eaLnBrk="0" hangingPunct="0">
              <a:buClrTx/>
              <a:buFontTx/>
              <a:buNone/>
            </a:pPr>
            <a:r>
              <a:rPr lang="en-US" sz="1200" b="1">
                <a:ea typeface="ＭＳ Ｐゴシック" pitchFamily="-60" charset="-128"/>
              </a:rPr>
              <a:t>FAS</a:t>
            </a:r>
          </a:p>
        </p:txBody>
      </p:sp>
      <p:sp>
        <p:nvSpPr>
          <p:cNvPr id="40972" name="Text Box 12"/>
          <p:cNvSpPr txBox="1">
            <a:spLocks noChangeArrowheads="1"/>
          </p:cNvSpPr>
          <p:nvPr/>
        </p:nvSpPr>
        <p:spPr bwMode="auto">
          <a:xfrm>
            <a:off x="3113088" y="4706938"/>
            <a:ext cx="488950" cy="274637"/>
          </a:xfrm>
          <a:prstGeom prst="rect">
            <a:avLst/>
          </a:prstGeom>
          <a:noFill/>
          <a:ln w="9525">
            <a:noFill/>
            <a:miter lim="800000"/>
            <a:headEnd/>
            <a:tailEnd/>
          </a:ln>
        </p:spPr>
        <p:txBody>
          <a:bodyPr wrap="none">
            <a:spAutoFit/>
          </a:bodyPr>
          <a:lstStyle/>
          <a:p>
            <a:pPr eaLnBrk="0" hangingPunct="0">
              <a:buClrTx/>
              <a:buFontTx/>
              <a:buNone/>
            </a:pPr>
            <a:r>
              <a:rPr lang="en-US" sz="1200" b="1">
                <a:ea typeface="ＭＳ Ｐゴシック" pitchFamily="-60" charset="-128"/>
              </a:rPr>
              <a:t>FAS</a:t>
            </a:r>
          </a:p>
        </p:txBody>
      </p:sp>
      <p:sp>
        <p:nvSpPr>
          <p:cNvPr id="40973" name="Rectangle 13"/>
          <p:cNvSpPr>
            <a:spLocks noChangeArrowheads="1"/>
          </p:cNvSpPr>
          <p:nvPr/>
        </p:nvSpPr>
        <p:spPr bwMode="auto">
          <a:xfrm>
            <a:off x="2441575" y="2638425"/>
            <a:ext cx="1741488" cy="2525713"/>
          </a:xfrm>
          <a:prstGeom prst="rect">
            <a:avLst/>
          </a:prstGeom>
          <a:noFill/>
          <a:ln w="19050">
            <a:solidFill>
              <a:schemeClr val="accent2"/>
            </a:solidFill>
            <a:prstDash val="dash"/>
            <a:miter lim="800000"/>
            <a:headEnd/>
            <a:tailEnd/>
          </a:ln>
        </p:spPr>
        <p:txBody>
          <a:bodyPr wrap="none" anchor="ctr"/>
          <a:lstStyle/>
          <a:p>
            <a:endParaRPr lang="pt-BR"/>
          </a:p>
        </p:txBody>
      </p:sp>
      <p:sp>
        <p:nvSpPr>
          <p:cNvPr id="40974" name="Rectangle 15"/>
          <p:cNvSpPr>
            <a:spLocks noChangeArrowheads="1"/>
          </p:cNvSpPr>
          <p:nvPr/>
        </p:nvSpPr>
        <p:spPr bwMode="auto">
          <a:xfrm>
            <a:off x="741363" y="1412875"/>
            <a:ext cx="8012112" cy="400050"/>
          </a:xfrm>
          <a:prstGeom prst="rect">
            <a:avLst/>
          </a:prstGeom>
          <a:noFill/>
          <a:ln w="9525" algn="ctr">
            <a:noFill/>
            <a:miter lim="800000"/>
            <a:headEnd/>
            <a:tailEnd/>
          </a:ln>
        </p:spPr>
        <p:txBody>
          <a:bodyPr>
            <a:spAutoFit/>
          </a:bodyPr>
          <a:lstStyle/>
          <a:p>
            <a:pPr algn="l">
              <a:buClrTx/>
              <a:buFontTx/>
              <a:buNone/>
            </a:pPr>
            <a:r>
              <a:rPr lang="en-US" b="1" i="1">
                <a:solidFill>
                  <a:schemeClr val="hlink"/>
                </a:solidFill>
              </a:rPr>
              <a:t>SnapVault é uma solução de D2D backup entre storages NetApp </a:t>
            </a:r>
          </a:p>
        </p:txBody>
      </p:sp>
      <p:pic>
        <p:nvPicPr>
          <p:cNvPr id="40975" name="Picture 16" descr="R200 System"/>
          <p:cNvPicPr>
            <a:picLocks noChangeAspect="1" noChangeArrowheads="1"/>
          </p:cNvPicPr>
          <p:nvPr/>
        </p:nvPicPr>
        <p:blipFill>
          <a:blip r:embed="rId3" cstate="email"/>
          <a:srcRect/>
          <a:stretch>
            <a:fillRect/>
          </a:stretch>
        </p:blipFill>
        <p:spPr bwMode="auto">
          <a:xfrm>
            <a:off x="3124200" y="3021013"/>
            <a:ext cx="457200" cy="1627187"/>
          </a:xfrm>
          <a:prstGeom prst="rect">
            <a:avLst/>
          </a:prstGeom>
          <a:noFill/>
          <a:ln w="9525">
            <a:noFill/>
            <a:miter lim="800000"/>
            <a:headEnd/>
            <a:tailEnd/>
          </a:ln>
        </p:spPr>
      </p:pic>
      <p:pic>
        <p:nvPicPr>
          <p:cNvPr id="40976" name="Picture 19" descr="FAS6000_Rack"/>
          <p:cNvPicPr>
            <a:picLocks noGrp="1" noChangeAspect="1" noChangeArrowheads="1"/>
          </p:cNvPicPr>
          <p:nvPr>
            <p:ph sz="half" idx="2"/>
          </p:nvPr>
        </p:nvPicPr>
        <p:blipFill>
          <a:blip r:embed="rId4" cstate="email"/>
          <a:srcRect/>
          <a:stretch>
            <a:fillRect/>
          </a:stretch>
        </p:blipFill>
        <p:spPr>
          <a:xfrm>
            <a:off x="831850" y="2895600"/>
            <a:ext cx="463550" cy="1846263"/>
          </a:xfrm>
          <a:noFill/>
        </p:spPr>
      </p:pic>
      <p:grpSp>
        <p:nvGrpSpPr>
          <p:cNvPr id="2" name="Group 74"/>
          <p:cNvGrpSpPr>
            <a:grpSpLocks/>
          </p:cNvGrpSpPr>
          <p:nvPr/>
        </p:nvGrpSpPr>
        <p:grpSpPr bwMode="auto">
          <a:xfrm>
            <a:off x="1752600" y="3429000"/>
            <a:ext cx="1204913" cy="762000"/>
            <a:chOff x="2803" y="2256"/>
            <a:chExt cx="1015" cy="497"/>
          </a:xfrm>
        </p:grpSpPr>
        <p:sp>
          <p:nvSpPr>
            <p:cNvPr id="40978" name="AutoShape 75"/>
            <p:cNvSpPr>
              <a:spLocks noChangeArrowheads="1"/>
            </p:cNvSpPr>
            <p:nvPr/>
          </p:nvSpPr>
          <p:spPr bwMode="gray">
            <a:xfrm>
              <a:off x="2803" y="2560"/>
              <a:ext cx="774" cy="79"/>
            </a:xfrm>
            <a:prstGeom prst="rightArrow">
              <a:avLst>
                <a:gd name="adj1" fmla="val 36472"/>
                <a:gd name="adj2" fmla="val 70397"/>
              </a:avLst>
            </a:prstGeom>
            <a:solidFill>
              <a:schemeClr val="folHlink"/>
            </a:solidFill>
            <a:ln w="12700">
              <a:solidFill>
                <a:schemeClr val="folHlink"/>
              </a:solidFill>
              <a:miter lim="800000"/>
              <a:headEnd/>
              <a:tailEnd/>
            </a:ln>
          </p:spPr>
          <p:txBody>
            <a:bodyPr wrap="none" anchor="ctr"/>
            <a:lstStyle/>
            <a:p>
              <a:endParaRPr lang="pt-BR"/>
            </a:p>
          </p:txBody>
        </p:sp>
        <p:grpSp>
          <p:nvGrpSpPr>
            <p:cNvPr id="3" name="Group 76"/>
            <p:cNvGrpSpPr>
              <a:grpSpLocks/>
            </p:cNvGrpSpPr>
            <p:nvPr/>
          </p:nvGrpSpPr>
          <p:grpSpPr bwMode="auto">
            <a:xfrm>
              <a:off x="3053" y="2424"/>
              <a:ext cx="386" cy="329"/>
              <a:chOff x="1254" y="2011"/>
              <a:chExt cx="386" cy="263"/>
            </a:xfrm>
          </p:grpSpPr>
          <p:sp>
            <p:nvSpPr>
              <p:cNvPr id="40981" name="Rectangle 77"/>
              <p:cNvSpPr>
                <a:spLocks noChangeArrowheads="1"/>
              </p:cNvSpPr>
              <p:nvPr/>
            </p:nvSpPr>
            <p:spPr bwMode="auto">
              <a:xfrm>
                <a:off x="1316" y="2088"/>
                <a:ext cx="156" cy="120"/>
              </a:xfrm>
              <a:prstGeom prst="rect">
                <a:avLst/>
              </a:prstGeom>
              <a:solidFill>
                <a:schemeClr val="bg1"/>
              </a:solidFill>
              <a:ln w="9525">
                <a:noFill/>
                <a:miter lim="800000"/>
                <a:headEnd/>
                <a:tailEnd/>
              </a:ln>
            </p:spPr>
            <p:txBody>
              <a:bodyPr wrap="none" anchor="ctr"/>
              <a:lstStyle/>
              <a:p>
                <a:endParaRPr lang="pt-BR"/>
              </a:p>
            </p:txBody>
          </p:sp>
          <p:pic>
            <p:nvPicPr>
              <p:cNvPr id="40982" name="Picture 78" descr="snapvault right"/>
              <p:cNvPicPr>
                <a:picLocks noChangeAspect="1" noChangeArrowheads="1"/>
              </p:cNvPicPr>
              <p:nvPr/>
            </p:nvPicPr>
            <p:blipFill>
              <a:blip r:embed="rId5" cstate="email"/>
              <a:srcRect/>
              <a:stretch>
                <a:fillRect/>
              </a:stretch>
            </p:blipFill>
            <p:spPr bwMode="auto">
              <a:xfrm>
                <a:off x="1254" y="2011"/>
                <a:ext cx="386" cy="263"/>
              </a:xfrm>
              <a:prstGeom prst="rect">
                <a:avLst/>
              </a:prstGeom>
              <a:noFill/>
              <a:ln w="9525">
                <a:noFill/>
                <a:miter lim="800000"/>
                <a:headEnd/>
                <a:tailEnd/>
              </a:ln>
            </p:spPr>
          </p:pic>
        </p:grpSp>
        <p:sp>
          <p:nvSpPr>
            <p:cNvPr id="40980" name="Text Box 79"/>
            <p:cNvSpPr txBox="1">
              <a:spLocks noChangeArrowheads="1"/>
            </p:cNvSpPr>
            <p:nvPr/>
          </p:nvSpPr>
          <p:spPr bwMode="auto">
            <a:xfrm>
              <a:off x="2970" y="2256"/>
              <a:ext cx="848" cy="179"/>
            </a:xfrm>
            <a:prstGeom prst="rect">
              <a:avLst/>
            </a:prstGeom>
            <a:noFill/>
            <a:ln w="12700">
              <a:noFill/>
              <a:miter lim="800000"/>
              <a:headEnd/>
              <a:tailEnd/>
            </a:ln>
          </p:spPr>
          <p:txBody>
            <a:bodyPr wrap="none">
              <a:spAutoFit/>
            </a:bodyPr>
            <a:lstStyle/>
            <a:p>
              <a:pPr algn="l">
                <a:buClrTx/>
                <a:buFontTx/>
                <a:buNone/>
              </a:pPr>
              <a:r>
                <a:rPr lang="en-US" sz="1200" b="1">
                  <a:ea typeface="ＭＳ Ｐゴシック" pitchFamily="-60" charset="-128"/>
                </a:rPr>
                <a:t>SnapVault</a:t>
              </a:r>
              <a:r>
                <a:rPr lang="en-US" sz="900" b="1" baseline="50000">
                  <a:ea typeface="ＭＳ Ｐゴシック" pitchFamily="-60" charset="-128"/>
                  <a:cs typeface="Arial" charset="0"/>
                </a:rPr>
                <a:t>™</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5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554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55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554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554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55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3"/>
          <p:cNvSpPr>
            <a:spLocks noGrp="1"/>
          </p:cNvSpPr>
          <p:nvPr>
            <p:ph type="sldNum" sz="quarter" idx="10"/>
          </p:nvPr>
        </p:nvSpPr>
        <p:spPr>
          <a:noFill/>
        </p:spPr>
        <p:txBody>
          <a:bodyPr/>
          <a:lstStyle/>
          <a:p>
            <a:fld id="{A68038F0-D6F3-4AB9-8858-88C3184586AE}" type="slidenum">
              <a:rPr lang="en-US" smtClean="0"/>
              <a:pPr/>
              <a:t>58</a:t>
            </a:fld>
            <a:endParaRPr lang="en-US" smtClean="0"/>
          </a:p>
        </p:txBody>
      </p:sp>
      <p:sp>
        <p:nvSpPr>
          <p:cNvPr id="683010" name="Rectangle 2"/>
          <p:cNvSpPr>
            <a:spLocks noChangeArrowheads="1"/>
          </p:cNvSpPr>
          <p:nvPr/>
        </p:nvSpPr>
        <p:spPr bwMode="auto">
          <a:xfrm>
            <a:off x="7123113" y="4608513"/>
            <a:ext cx="398462" cy="307975"/>
          </a:xfrm>
          <a:prstGeom prst="rect">
            <a:avLst/>
          </a:prstGeom>
          <a:solidFill>
            <a:srgbClr val="00CCFF"/>
          </a:solidFill>
          <a:ln w="19050">
            <a:solidFill>
              <a:schemeClr val="bg2"/>
            </a:solidFill>
            <a:miter lim="800000"/>
            <a:headEnd type="none" w="sm" len="sm"/>
            <a:tailEnd type="none" w="sm" len="sm"/>
          </a:ln>
        </p:spPr>
        <p:txBody>
          <a:bodyPr wrap="none" anchor="ctr"/>
          <a:lstStyle/>
          <a:p>
            <a:pPr>
              <a:buClrTx/>
              <a:buFontTx/>
              <a:buNone/>
            </a:pPr>
            <a:r>
              <a:rPr lang="en-US" sz="1600" b="1">
                <a:solidFill>
                  <a:schemeClr val="bg1"/>
                </a:solidFill>
              </a:rPr>
              <a:t>D</a:t>
            </a:r>
          </a:p>
        </p:txBody>
      </p:sp>
      <p:sp>
        <p:nvSpPr>
          <p:cNvPr id="683011" name="Rectangle 3"/>
          <p:cNvSpPr>
            <a:spLocks noChangeArrowheads="1"/>
          </p:cNvSpPr>
          <p:nvPr/>
        </p:nvSpPr>
        <p:spPr bwMode="auto">
          <a:xfrm>
            <a:off x="4343400" y="4597400"/>
            <a:ext cx="398463" cy="307975"/>
          </a:xfrm>
          <a:prstGeom prst="rect">
            <a:avLst/>
          </a:prstGeom>
          <a:solidFill>
            <a:schemeClr val="hlink"/>
          </a:solidFill>
          <a:ln w="19050">
            <a:solidFill>
              <a:schemeClr val="bg2"/>
            </a:solidFill>
            <a:miter lim="800000"/>
            <a:headEnd type="none" w="sm" len="sm"/>
            <a:tailEnd type="none" w="sm" len="sm"/>
          </a:ln>
        </p:spPr>
        <p:txBody>
          <a:bodyPr wrap="none" anchor="ctr"/>
          <a:lstStyle/>
          <a:p>
            <a:pPr>
              <a:buClrTx/>
              <a:buFontTx/>
              <a:buNone/>
            </a:pPr>
            <a:r>
              <a:rPr lang="en-US" sz="1600" b="1">
                <a:solidFill>
                  <a:schemeClr val="bg1"/>
                </a:solidFill>
              </a:rPr>
              <a:t>C’</a:t>
            </a:r>
          </a:p>
        </p:txBody>
      </p:sp>
      <p:sp>
        <p:nvSpPr>
          <p:cNvPr id="41989" name="Rectangle 4"/>
          <p:cNvSpPr>
            <a:spLocks noChangeArrowheads="1"/>
          </p:cNvSpPr>
          <p:nvPr/>
        </p:nvSpPr>
        <p:spPr bwMode="auto">
          <a:xfrm>
            <a:off x="838200" y="1162050"/>
            <a:ext cx="7772400" cy="457200"/>
          </a:xfrm>
          <a:prstGeom prst="rect">
            <a:avLst/>
          </a:prstGeom>
          <a:solidFill>
            <a:schemeClr val="bg1"/>
          </a:solidFill>
          <a:ln w="12700">
            <a:noFill/>
            <a:miter lim="800000"/>
            <a:headEnd/>
            <a:tailEnd/>
          </a:ln>
        </p:spPr>
        <p:txBody>
          <a:bodyPr>
            <a:spAutoFit/>
          </a:bodyPr>
          <a:lstStyle/>
          <a:p>
            <a:pPr marL="342900" indent="-342900" algn="l">
              <a:spcBef>
                <a:spcPct val="30000"/>
              </a:spcBef>
              <a:buClr>
                <a:schemeClr val="hlink"/>
              </a:buClr>
              <a:buFont typeface="Webdings" pitchFamily="18" charset="2"/>
              <a:buChar char="4"/>
            </a:pPr>
            <a:r>
              <a:rPr lang="pt-BR" sz="2400" b="1" i="1">
                <a:solidFill>
                  <a:srgbClr val="A6BBF8"/>
                </a:solidFill>
              </a:rPr>
              <a:t>Backups mais rápidos</a:t>
            </a:r>
            <a:endParaRPr lang="en-US" sz="2400" b="1" i="1">
              <a:solidFill>
                <a:srgbClr val="A6BBF8"/>
              </a:solidFill>
            </a:endParaRPr>
          </a:p>
        </p:txBody>
      </p:sp>
      <p:sp>
        <p:nvSpPr>
          <p:cNvPr id="41990" name="Rectangle 5"/>
          <p:cNvSpPr>
            <a:spLocks noChangeArrowheads="1"/>
          </p:cNvSpPr>
          <p:nvPr/>
        </p:nvSpPr>
        <p:spPr bwMode="auto">
          <a:xfrm>
            <a:off x="4876800" y="2625725"/>
            <a:ext cx="4114800" cy="304800"/>
          </a:xfrm>
          <a:prstGeom prst="rect">
            <a:avLst/>
          </a:prstGeom>
          <a:solidFill>
            <a:schemeClr val="hlink"/>
          </a:solidFill>
          <a:ln w="19050" algn="ctr">
            <a:solidFill>
              <a:schemeClr val="bg2"/>
            </a:solidFill>
            <a:miter lim="800000"/>
            <a:headEnd/>
            <a:tailEnd/>
          </a:ln>
        </p:spPr>
        <p:txBody>
          <a:bodyPr wrap="none" anchor="ctr"/>
          <a:lstStyle/>
          <a:p>
            <a:endParaRPr lang="pt-BR"/>
          </a:p>
        </p:txBody>
      </p:sp>
      <p:grpSp>
        <p:nvGrpSpPr>
          <p:cNvPr id="2" name="Group 6"/>
          <p:cNvGrpSpPr>
            <a:grpSpLocks/>
          </p:cNvGrpSpPr>
          <p:nvPr/>
        </p:nvGrpSpPr>
        <p:grpSpPr bwMode="auto">
          <a:xfrm>
            <a:off x="5302250" y="4979988"/>
            <a:ext cx="1130300" cy="1339850"/>
            <a:chOff x="3340" y="2691"/>
            <a:chExt cx="712" cy="844"/>
          </a:xfrm>
        </p:grpSpPr>
        <p:sp>
          <p:nvSpPr>
            <p:cNvPr id="42062" name="AutoShape 7"/>
            <p:cNvSpPr>
              <a:spLocks noChangeArrowheads="1"/>
            </p:cNvSpPr>
            <p:nvPr/>
          </p:nvSpPr>
          <p:spPr bwMode="auto">
            <a:xfrm>
              <a:off x="3340" y="3224"/>
              <a:ext cx="712" cy="311"/>
            </a:xfrm>
            <a:prstGeom prst="roundRect">
              <a:avLst>
                <a:gd name="adj" fmla="val 16667"/>
              </a:avLst>
            </a:prstGeom>
            <a:solidFill>
              <a:schemeClr val="bg2"/>
            </a:solidFill>
            <a:ln w="12700">
              <a:solidFill>
                <a:schemeClr val="tx1"/>
              </a:solidFill>
              <a:round/>
              <a:headEnd/>
              <a:tailEnd/>
            </a:ln>
          </p:spPr>
          <p:txBody>
            <a:bodyPr wrap="none" anchor="ctr"/>
            <a:lstStyle/>
            <a:p>
              <a:pPr>
                <a:buClrTx/>
                <a:buFontTx/>
                <a:buNone/>
              </a:pPr>
              <a:r>
                <a:rPr lang="en-US" sz="1600">
                  <a:solidFill>
                    <a:schemeClr val="bg1"/>
                  </a:solidFill>
                </a:rPr>
                <a:t>SnapVault</a:t>
              </a:r>
            </a:p>
            <a:p>
              <a:pPr>
                <a:buClrTx/>
                <a:buFontTx/>
                <a:buNone/>
              </a:pPr>
              <a:r>
                <a:rPr lang="en-US" sz="1600">
                  <a:solidFill>
                    <a:schemeClr val="bg1"/>
                  </a:solidFill>
                </a:rPr>
                <a:t>Backup 1</a:t>
              </a:r>
            </a:p>
          </p:txBody>
        </p:sp>
        <p:grpSp>
          <p:nvGrpSpPr>
            <p:cNvPr id="3" name="Group 8"/>
            <p:cNvGrpSpPr>
              <a:grpSpLocks/>
            </p:cNvGrpSpPr>
            <p:nvPr/>
          </p:nvGrpSpPr>
          <p:grpSpPr bwMode="auto">
            <a:xfrm>
              <a:off x="3515" y="2691"/>
              <a:ext cx="526" cy="505"/>
              <a:chOff x="439" y="2703"/>
              <a:chExt cx="526" cy="505"/>
            </a:xfrm>
          </p:grpSpPr>
          <p:sp>
            <p:nvSpPr>
              <p:cNvPr id="42064" name="Line 9"/>
              <p:cNvSpPr>
                <a:spLocks noChangeShapeType="1"/>
              </p:cNvSpPr>
              <p:nvPr/>
            </p:nvSpPr>
            <p:spPr bwMode="auto">
              <a:xfrm flipH="1" flipV="1">
                <a:off x="439" y="2723"/>
                <a:ext cx="192" cy="476"/>
              </a:xfrm>
              <a:prstGeom prst="line">
                <a:avLst/>
              </a:prstGeom>
              <a:noFill/>
              <a:ln w="28575">
                <a:solidFill>
                  <a:schemeClr val="bg2"/>
                </a:solidFill>
                <a:round/>
                <a:headEnd type="none" w="sm" len="sm"/>
                <a:tailEnd type="triangle" w="lg" len="med"/>
              </a:ln>
            </p:spPr>
            <p:txBody>
              <a:bodyPr wrap="none" anchor="ctr"/>
              <a:lstStyle/>
              <a:p>
                <a:endParaRPr lang="en-US"/>
              </a:p>
            </p:txBody>
          </p:sp>
          <p:sp>
            <p:nvSpPr>
              <p:cNvPr id="42065" name="Line 10"/>
              <p:cNvSpPr>
                <a:spLocks noChangeShapeType="1"/>
              </p:cNvSpPr>
              <p:nvPr/>
            </p:nvSpPr>
            <p:spPr bwMode="auto">
              <a:xfrm flipV="1">
                <a:off x="630" y="2713"/>
                <a:ext cx="90" cy="495"/>
              </a:xfrm>
              <a:prstGeom prst="line">
                <a:avLst/>
              </a:prstGeom>
              <a:noFill/>
              <a:ln w="28575">
                <a:solidFill>
                  <a:schemeClr val="bg2"/>
                </a:solidFill>
                <a:round/>
                <a:headEnd type="none" w="sm" len="sm"/>
                <a:tailEnd type="triangle" w="lg" len="med"/>
              </a:ln>
            </p:spPr>
            <p:txBody>
              <a:bodyPr wrap="none" anchor="ctr"/>
              <a:lstStyle/>
              <a:p>
                <a:endParaRPr lang="en-US"/>
              </a:p>
            </p:txBody>
          </p:sp>
          <p:sp>
            <p:nvSpPr>
              <p:cNvPr id="42066" name="Line 11"/>
              <p:cNvSpPr>
                <a:spLocks noChangeShapeType="1"/>
              </p:cNvSpPr>
              <p:nvPr/>
            </p:nvSpPr>
            <p:spPr bwMode="auto">
              <a:xfrm flipV="1">
                <a:off x="635" y="2703"/>
                <a:ext cx="330" cy="497"/>
              </a:xfrm>
              <a:prstGeom prst="line">
                <a:avLst/>
              </a:prstGeom>
              <a:noFill/>
              <a:ln w="28575">
                <a:solidFill>
                  <a:schemeClr val="bg2"/>
                </a:solidFill>
                <a:round/>
                <a:headEnd type="none" w="sm" len="sm"/>
                <a:tailEnd type="triangle" w="lg" len="med"/>
              </a:ln>
            </p:spPr>
            <p:txBody>
              <a:bodyPr wrap="none" anchor="ctr"/>
              <a:lstStyle/>
              <a:p>
                <a:endParaRPr lang="en-US"/>
              </a:p>
            </p:txBody>
          </p:sp>
        </p:grpSp>
      </p:grpSp>
      <p:grpSp>
        <p:nvGrpSpPr>
          <p:cNvPr id="4" name="Group 12"/>
          <p:cNvGrpSpPr>
            <a:grpSpLocks/>
          </p:cNvGrpSpPr>
          <p:nvPr/>
        </p:nvGrpSpPr>
        <p:grpSpPr bwMode="auto">
          <a:xfrm>
            <a:off x="5365750" y="4608513"/>
            <a:ext cx="1284288" cy="307975"/>
            <a:chOff x="304" y="2469"/>
            <a:chExt cx="809" cy="194"/>
          </a:xfrm>
        </p:grpSpPr>
        <p:sp>
          <p:nvSpPr>
            <p:cNvPr id="42059" name="Rectangle 13"/>
            <p:cNvSpPr>
              <a:spLocks noChangeArrowheads="1"/>
            </p:cNvSpPr>
            <p:nvPr/>
          </p:nvSpPr>
          <p:spPr bwMode="auto">
            <a:xfrm>
              <a:off x="304" y="2469"/>
              <a:ext cx="251" cy="194"/>
            </a:xfrm>
            <a:prstGeom prst="rect">
              <a:avLst/>
            </a:prstGeom>
            <a:solidFill>
              <a:schemeClr val="accent1"/>
            </a:solidFill>
            <a:ln w="19050">
              <a:solidFill>
                <a:schemeClr val="bg2"/>
              </a:solidFill>
              <a:miter lim="800000"/>
              <a:headEnd type="none" w="sm" len="sm"/>
              <a:tailEnd type="none" w="sm" len="sm"/>
            </a:ln>
          </p:spPr>
          <p:txBody>
            <a:bodyPr wrap="none" anchor="ctr"/>
            <a:lstStyle/>
            <a:p>
              <a:pPr>
                <a:buClrTx/>
                <a:buFontTx/>
                <a:buNone/>
              </a:pPr>
              <a:r>
                <a:rPr lang="en-US" sz="1600" b="1">
                  <a:solidFill>
                    <a:schemeClr val="bg1"/>
                  </a:solidFill>
                </a:rPr>
                <a:t>A</a:t>
              </a:r>
            </a:p>
          </p:txBody>
        </p:sp>
        <p:sp>
          <p:nvSpPr>
            <p:cNvPr id="42060" name="Rectangle 14"/>
            <p:cNvSpPr>
              <a:spLocks noChangeArrowheads="1"/>
            </p:cNvSpPr>
            <p:nvPr/>
          </p:nvSpPr>
          <p:spPr bwMode="auto">
            <a:xfrm>
              <a:off x="588" y="2469"/>
              <a:ext cx="251" cy="194"/>
            </a:xfrm>
            <a:prstGeom prst="rect">
              <a:avLst/>
            </a:prstGeom>
            <a:solidFill>
              <a:schemeClr val="accent1"/>
            </a:solidFill>
            <a:ln w="19050">
              <a:solidFill>
                <a:schemeClr val="bg2"/>
              </a:solidFill>
              <a:miter lim="800000"/>
              <a:headEnd type="none" w="sm" len="sm"/>
              <a:tailEnd type="none" w="sm" len="sm"/>
            </a:ln>
          </p:spPr>
          <p:txBody>
            <a:bodyPr wrap="none" anchor="ctr"/>
            <a:lstStyle/>
            <a:p>
              <a:pPr>
                <a:buClrTx/>
                <a:buFontTx/>
                <a:buNone/>
              </a:pPr>
              <a:r>
                <a:rPr lang="en-US" sz="1600" b="1">
                  <a:solidFill>
                    <a:schemeClr val="bg1"/>
                  </a:solidFill>
                </a:rPr>
                <a:t>B</a:t>
              </a:r>
            </a:p>
          </p:txBody>
        </p:sp>
        <p:sp>
          <p:nvSpPr>
            <p:cNvPr id="42061" name="Rectangle 15"/>
            <p:cNvSpPr>
              <a:spLocks noChangeArrowheads="1"/>
            </p:cNvSpPr>
            <p:nvPr/>
          </p:nvSpPr>
          <p:spPr bwMode="auto">
            <a:xfrm>
              <a:off x="862" y="2469"/>
              <a:ext cx="251" cy="194"/>
            </a:xfrm>
            <a:prstGeom prst="rect">
              <a:avLst/>
            </a:prstGeom>
            <a:solidFill>
              <a:schemeClr val="accent1"/>
            </a:solidFill>
            <a:ln w="19050">
              <a:solidFill>
                <a:schemeClr val="bg2"/>
              </a:solidFill>
              <a:miter lim="800000"/>
              <a:headEnd type="none" w="sm" len="sm"/>
              <a:tailEnd type="none" w="sm" len="sm"/>
            </a:ln>
          </p:spPr>
          <p:txBody>
            <a:bodyPr wrap="none" anchor="ctr"/>
            <a:lstStyle/>
            <a:p>
              <a:pPr>
                <a:buClrTx/>
                <a:buFontTx/>
                <a:buNone/>
              </a:pPr>
              <a:r>
                <a:rPr lang="en-US" sz="1600" b="1">
                  <a:solidFill>
                    <a:schemeClr val="bg1"/>
                  </a:solidFill>
                </a:rPr>
                <a:t>C</a:t>
              </a:r>
            </a:p>
          </p:txBody>
        </p:sp>
      </p:grpSp>
      <p:sp>
        <p:nvSpPr>
          <p:cNvPr id="41993" name="Rectangle 16"/>
          <p:cNvSpPr>
            <a:spLocks noGrp="1" noChangeArrowheads="1"/>
          </p:cNvSpPr>
          <p:nvPr>
            <p:ph type="title"/>
          </p:nvPr>
        </p:nvSpPr>
        <p:spPr>
          <a:xfrm>
            <a:off x="1035050" y="182563"/>
            <a:ext cx="7489825" cy="676275"/>
          </a:xfrm>
        </p:spPr>
        <p:txBody>
          <a:bodyPr/>
          <a:lstStyle/>
          <a:p>
            <a:pPr eaLnBrk="1" hangingPunct="1"/>
            <a:r>
              <a:rPr lang="en-US" smtClean="0"/>
              <a:t>SnapVault</a:t>
            </a:r>
            <a:r>
              <a:rPr lang="en-US" baseline="30000" smtClean="0">
                <a:ea typeface="Arial Unicode MS" pitchFamily="34" charset="-128"/>
                <a:cs typeface="Arial Unicode MS" pitchFamily="34" charset="-128"/>
              </a:rPr>
              <a:t>®</a:t>
            </a:r>
            <a:endParaRPr lang="en-US" smtClean="0"/>
          </a:p>
        </p:txBody>
      </p:sp>
      <p:sp>
        <p:nvSpPr>
          <p:cNvPr id="41994" name="Line 17"/>
          <p:cNvSpPr>
            <a:spLocks noChangeShapeType="1"/>
          </p:cNvSpPr>
          <p:nvPr/>
        </p:nvSpPr>
        <p:spPr bwMode="auto">
          <a:xfrm flipH="1">
            <a:off x="1625600" y="3914775"/>
            <a:ext cx="244475" cy="684213"/>
          </a:xfrm>
          <a:prstGeom prst="line">
            <a:avLst/>
          </a:prstGeom>
          <a:noFill/>
          <a:ln w="28575">
            <a:solidFill>
              <a:schemeClr val="bg2"/>
            </a:solidFill>
            <a:round/>
            <a:headEnd type="none" w="sm" len="sm"/>
            <a:tailEnd type="triangle" w="lg" len="med"/>
          </a:ln>
        </p:spPr>
        <p:txBody>
          <a:bodyPr wrap="none" anchor="ctr"/>
          <a:lstStyle/>
          <a:p>
            <a:endParaRPr lang="en-US"/>
          </a:p>
        </p:txBody>
      </p:sp>
      <p:sp>
        <p:nvSpPr>
          <p:cNvPr id="41995" name="Text Box 18"/>
          <p:cNvSpPr txBox="1">
            <a:spLocks noChangeArrowheads="1"/>
          </p:cNvSpPr>
          <p:nvPr/>
        </p:nvSpPr>
        <p:spPr bwMode="auto">
          <a:xfrm>
            <a:off x="2279650" y="4651375"/>
            <a:ext cx="1377950" cy="274638"/>
          </a:xfrm>
          <a:prstGeom prst="rect">
            <a:avLst/>
          </a:prstGeom>
          <a:noFill/>
          <a:ln w="12700">
            <a:noFill/>
            <a:miter lim="800000"/>
            <a:headEnd type="none" w="sm" len="sm"/>
            <a:tailEnd type="none" w="sm" len="sm"/>
          </a:ln>
        </p:spPr>
        <p:txBody>
          <a:bodyPr>
            <a:spAutoFit/>
          </a:bodyPr>
          <a:lstStyle/>
          <a:p>
            <a:pPr eaLnBrk="0" hangingPunct="0">
              <a:spcBef>
                <a:spcPct val="50000"/>
              </a:spcBef>
              <a:buClrTx/>
              <a:buFontTx/>
              <a:buNone/>
            </a:pPr>
            <a:r>
              <a:rPr lang="pt-BR" sz="1200" b="1"/>
              <a:t>Bloco de dados</a:t>
            </a:r>
            <a:endParaRPr lang="en-US" sz="1200" b="1"/>
          </a:p>
        </p:txBody>
      </p:sp>
      <p:sp>
        <p:nvSpPr>
          <p:cNvPr id="41996" name="Text Box 19"/>
          <p:cNvSpPr txBox="1">
            <a:spLocks noChangeArrowheads="1"/>
          </p:cNvSpPr>
          <p:nvPr/>
        </p:nvSpPr>
        <p:spPr bwMode="auto">
          <a:xfrm>
            <a:off x="4995863" y="2568575"/>
            <a:ext cx="4148137" cy="366713"/>
          </a:xfrm>
          <a:prstGeom prst="rect">
            <a:avLst/>
          </a:prstGeom>
          <a:noFill/>
          <a:ln w="12700">
            <a:noFill/>
            <a:miter lim="800000"/>
            <a:headEnd type="none" w="sm" len="sm"/>
            <a:tailEnd type="none" w="sm" len="sm"/>
          </a:ln>
        </p:spPr>
        <p:txBody>
          <a:bodyPr>
            <a:spAutoFit/>
          </a:bodyPr>
          <a:lstStyle/>
          <a:p>
            <a:pPr eaLnBrk="0" hangingPunct="0">
              <a:spcBef>
                <a:spcPct val="50000"/>
              </a:spcBef>
              <a:buClrTx/>
              <a:buFontTx/>
              <a:buNone/>
            </a:pPr>
            <a:r>
              <a:rPr lang="en-US" sz="1800" b="1">
                <a:solidFill>
                  <a:schemeClr val="bg1"/>
                </a:solidFill>
              </a:rPr>
              <a:t>NetApp Secondary Storage</a:t>
            </a:r>
          </a:p>
        </p:txBody>
      </p:sp>
      <p:grpSp>
        <p:nvGrpSpPr>
          <p:cNvPr id="5" name="Group 20"/>
          <p:cNvGrpSpPr>
            <a:grpSpLocks/>
          </p:cNvGrpSpPr>
          <p:nvPr/>
        </p:nvGrpSpPr>
        <p:grpSpPr bwMode="auto">
          <a:xfrm>
            <a:off x="695325" y="4975225"/>
            <a:ext cx="2095500" cy="1365250"/>
            <a:chOff x="438" y="3134"/>
            <a:chExt cx="1320" cy="860"/>
          </a:xfrm>
        </p:grpSpPr>
        <p:sp>
          <p:nvSpPr>
            <p:cNvPr id="42055" name="AutoShape 21"/>
            <p:cNvSpPr>
              <a:spLocks noChangeArrowheads="1"/>
            </p:cNvSpPr>
            <p:nvPr/>
          </p:nvSpPr>
          <p:spPr bwMode="auto">
            <a:xfrm>
              <a:off x="1027" y="3683"/>
              <a:ext cx="731" cy="311"/>
            </a:xfrm>
            <a:prstGeom prst="roundRect">
              <a:avLst>
                <a:gd name="adj" fmla="val 16667"/>
              </a:avLst>
            </a:prstGeom>
            <a:solidFill>
              <a:schemeClr val="bg2"/>
            </a:solidFill>
            <a:ln w="12700">
              <a:solidFill>
                <a:schemeClr val="tx1"/>
              </a:solidFill>
              <a:round/>
              <a:headEnd/>
              <a:tailEnd/>
            </a:ln>
          </p:spPr>
          <p:txBody>
            <a:bodyPr wrap="none" anchor="ctr"/>
            <a:lstStyle/>
            <a:p>
              <a:pPr>
                <a:buClrTx/>
                <a:buFontTx/>
                <a:buNone/>
              </a:pPr>
              <a:r>
                <a:rPr lang="en-US" sz="1600">
                  <a:solidFill>
                    <a:schemeClr val="bg1"/>
                  </a:solidFill>
                </a:rPr>
                <a:t>Snapshot</a:t>
              </a:r>
            </a:p>
          </p:txBody>
        </p:sp>
        <p:sp>
          <p:nvSpPr>
            <p:cNvPr id="42056" name="Line 22"/>
            <p:cNvSpPr>
              <a:spLocks noChangeShapeType="1"/>
            </p:cNvSpPr>
            <p:nvPr/>
          </p:nvSpPr>
          <p:spPr bwMode="auto">
            <a:xfrm flipH="1" flipV="1">
              <a:off x="438" y="3169"/>
              <a:ext cx="936" cy="483"/>
            </a:xfrm>
            <a:prstGeom prst="line">
              <a:avLst/>
            </a:prstGeom>
            <a:noFill/>
            <a:ln w="28575">
              <a:solidFill>
                <a:schemeClr val="bg2"/>
              </a:solidFill>
              <a:round/>
              <a:headEnd type="none" w="sm" len="sm"/>
              <a:tailEnd type="triangle" w="lg" len="med"/>
            </a:ln>
          </p:spPr>
          <p:txBody>
            <a:bodyPr wrap="none" anchor="ctr"/>
            <a:lstStyle/>
            <a:p>
              <a:endParaRPr lang="en-US"/>
            </a:p>
          </p:txBody>
        </p:sp>
        <p:sp>
          <p:nvSpPr>
            <p:cNvPr id="42057" name="Line 23"/>
            <p:cNvSpPr>
              <a:spLocks noChangeShapeType="1"/>
            </p:cNvSpPr>
            <p:nvPr/>
          </p:nvSpPr>
          <p:spPr bwMode="auto">
            <a:xfrm flipH="1" flipV="1">
              <a:off x="1026" y="3134"/>
              <a:ext cx="349" cy="527"/>
            </a:xfrm>
            <a:prstGeom prst="line">
              <a:avLst/>
            </a:prstGeom>
            <a:noFill/>
            <a:ln w="28575">
              <a:solidFill>
                <a:schemeClr val="bg2"/>
              </a:solidFill>
              <a:round/>
              <a:headEnd type="none" w="sm" len="sm"/>
              <a:tailEnd type="triangle" w="lg" len="med"/>
            </a:ln>
          </p:spPr>
          <p:txBody>
            <a:bodyPr wrap="none" anchor="ctr"/>
            <a:lstStyle/>
            <a:p>
              <a:endParaRPr lang="en-US"/>
            </a:p>
          </p:txBody>
        </p:sp>
        <p:sp>
          <p:nvSpPr>
            <p:cNvPr id="42058" name="Line 24"/>
            <p:cNvSpPr>
              <a:spLocks noChangeShapeType="1"/>
            </p:cNvSpPr>
            <p:nvPr/>
          </p:nvSpPr>
          <p:spPr bwMode="auto">
            <a:xfrm flipH="1" flipV="1">
              <a:off x="719" y="3162"/>
              <a:ext cx="660" cy="493"/>
            </a:xfrm>
            <a:prstGeom prst="line">
              <a:avLst/>
            </a:prstGeom>
            <a:noFill/>
            <a:ln w="28575">
              <a:solidFill>
                <a:schemeClr val="bg2"/>
              </a:solidFill>
              <a:round/>
              <a:headEnd type="none" w="sm" len="sm"/>
              <a:tailEnd type="triangle" w="lg" len="med"/>
            </a:ln>
          </p:spPr>
          <p:txBody>
            <a:bodyPr wrap="none" anchor="ctr"/>
            <a:lstStyle/>
            <a:p>
              <a:endParaRPr lang="en-US"/>
            </a:p>
          </p:txBody>
        </p:sp>
      </p:grpSp>
      <p:sp>
        <p:nvSpPr>
          <p:cNvPr id="41998" name="Line 25"/>
          <p:cNvSpPr>
            <a:spLocks noChangeShapeType="1"/>
          </p:cNvSpPr>
          <p:nvPr/>
        </p:nvSpPr>
        <p:spPr bwMode="auto">
          <a:xfrm flipH="1">
            <a:off x="776288" y="3898900"/>
            <a:ext cx="665162" cy="723900"/>
          </a:xfrm>
          <a:prstGeom prst="line">
            <a:avLst/>
          </a:prstGeom>
          <a:noFill/>
          <a:ln w="28575">
            <a:solidFill>
              <a:schemeClr val="bg2"/>
            </a:solidFill>
            <a:round/>
            <a:headEnd type="none" w="sm" len="sm"/>
            <a:tailEnd type="triangle" w="lg" len="med"/>
          </a:ln>
        </p:spPr>
        <p:txBody>
          <a:bodyPr wrap="none" anchor="ctr"/>
          <a:lstStyle/>
          <a:p>
            <a:endParaRPr lang="en-US"/>
          </a:p>
        </p:txBody>
      </p:sp>
      <p:sp>
        <p:nvSpPr>
          <p:cNvPr id="41999" name="Line 26"/>
          <p:cNvSpPr>
            <a:spLocks noChangeShapeType="1"/>
          </p:cNvSpPr>
          <p:nvPr/>
        </p:nvSpPr>
        <p:spPr bwMode="auto">
          <a:xfrm flipH="1">
            <a:off x="1123950" y="3863975"/>
            <a:ext cx="509588" cy="735013"/>
          </a:xfrm>
          <a:prstGeom prst="line">
            <a:avLst/>
          </a:prstGeom>
          <a:noFill/>
          <a:ln w="28575">
            <a:solidFill>
              <a:schemeClr val="bg2"/>
            </a:solidFill>
            <a:round/>
            <a:headEnd type="none" w="sm" len="sm"/>
            <a:tailEnd type="triangle" w="lg" len="med"/>
          </a:ln>
        </p:spPr>
        <p:txBody>
          <a:bodyPr wrap="none" anchor="ctr"/>
          <a:lstStyle/>
          <a:p>
            <a:endParaRPr lang="en-US"/>
          </a:p>
        </p:txBody>
      </p:sp>
      <p:sp>
        <p:nvSpPr>
          <p:cNvPr id="42000" name="Rectangle 27"/>
          <p:cNvSpPr>
            <a:spLocks noChangeArrowheads="1"/>
          </p:cNvSpPr>
          <p:nvPr/>
        </p:nvSpPr>
        <p:spPr bwMode="auto">
          <a:xfrm>
            <a:off x="482600" y="4627563"/>
            <a:ext cx="398463" cy="307975"/>
          </a:xfrm>
          <a:prstGeom prst="rect">
            <a:avLst/>
          </a:prstGeom>
          <a:solidFill>
            <a:schemeClr val="accent1"/>
          </a:solidFill>
          <a:ln w="19050">
            <a:solidFill>
              <a:schemeClr val="bg2"/>
            </a:solidFill>
            <a:miter lim="800000"/>
            <a:headEnd type="none" w="sm" len="sm"/>
            <a:tailEnd type="none" w="sm" len="sm"/>
          </a:ln>
        </p:spPr>
        <p:txBody>
          <a:bodyPr wrap="none" anchor="ctr"/>
          <a:lstStyle/>
          <a:p>
            <a:pPr>
              <a:buClrTx/>
              <a:buFontTx/>
              <a:buNone/>
            </a:pPr>
            <a:r>
              <a:rPr lang="en-US" sz="1600" b="1">
                <a:solidFill>
                  <a:schemeClr val="bg1"/>
                </a:solidFill>
              </a:rPr>
              <a:t>A</a:t>
            </a:r>
          </a:p>
        </p:txBody>
      </p:sp>
      <p:sp>
        <p:nvSpPr>
          <p:cNvPr id="42001" name="Rectangle 28"/>
          <p:cNvSpPr>
            <a:spLocks noChangeArrowheads="1"/>
          </p:cNvSpPr>
          <p:nvPr/>
        </p:nvSpPr>
        <p:spPr bwMode="auto">
          <a:xfrm>
            <a:off x="933450" y="4627563"/>
            <a:ext cx="398463" cy="307975"/>
          </a:xfrm>
          <a:prstGeom prst="rect">
            <a:avLst/>
          </a:prstGeom>
          <a:solidFill>
            <a:schemeClr val="accent1"/>
          </a:solidFill>
          <a:ln w="19050">
            <a:solidFill>
              <a:schemeClr val="bg2"/>
            </a:solidFill>
            <a:miter lim="800000"/>
            <a:headEnd type="none" w="sm" len="sm"/>
            <a:tailEnd type="none" w="sm" len="sm"/>
          </a:ln>
        </p:spPr>
        <p:txBody>
          <a:bodyPr wrap="none" anchor="ctr"/>
          <a:lstStyle/>
          <a:p>
            <a:pPr>
              <a:buClrTx/>
              <a:buFontTx/>
              <a:buNone/>
            </a:pPr>
            <a:r>
              <a:rPr lang="en-US" sz="1600" b="1">
                <a:solidFill>
                  <a:schemeClr val="bg1"/>
                </a:solidFill>
              </a:rPr>
              <a:t>B</a:t>
            </a:r>
          </a:p>
        </p:txBody>
      </p:sp>
      <p:sp>
        <p:nvSpPr>
          <p:cNvPr id="42002" name="Rectangle 29"/>
          <p:cNvSpPr>
            <a:spLocks noChangeArrowheads="1"/>
          </p:cNvSpPr>
          <p:nvPr/>
        </p:nvSpPr>
        <p:spPr bwMode="auto">
          <a:xfrm>
            <a:off x="1368425" y="4627563"/>
            <a:ext cx="398463" cy="307975"/>
          </a:xfrm>
          <a:prstGeom prst="rect">
            <a:avLst/>
          </a:prstGeom>
          <a:solidFill>
            <a:schemeClr val="accent1"/>
          </a:solidFill>
          <a:ln w="19050">
            <a:solidFill>
              <a:schemeClr val="bg2"/>
            </a:solidFill>
            <a:miter lim="800000"/>
            <a:headEnd type="none" w="sm" len="sm"/>
            <a:tailEnd type="none" w="sm" len="sm"/>
          </a:ln>
        </p:spPr>
        <p:txBody>
          <a:bodyPr wrap="none" anchor="ctr"/>
          <a:lstStyle/>
          <a:p>
            <a:pPr>
              <a:buClrTx/>
              <a:buFontTx/>
              <a:buNone/>
            </a:pPr>
            <a:r>
              <a:rPr lang="en-US" sz="1600" b="1">
                <a:solidFill>
                  <a:schemeClr val="bg1"/>
                </a:solidFill>
              </a:rPr>
              <a:t>C</a:t>
            </a:r>
          </a:p>
        </p:txBody>
      </p:sp>
      <p:sp>
        <p:nvSpPr>
          <p:cNvPr id="683038" name="Rectangle 30"/>
          <p:cNvSpPr>
            <a:spLocks noChangeArrowheads="1"/>
          </p:cNvSpPr>
          <p:nvPr/>
        </p:nvSpPr>
        <p:spPr bwMode="auto">
          <a:xfrm>
            <a:off x="1373188" y="4627563"/>
            <a:ext cx="398462" cy="307975"/>
          </a:xfrm>
          <a:prstGeom prst="rect">
            <a:avLst/>
          </a:prstGeom>
          <a:solidFill>
            <a:schemeClr val="hlink"/>
          </a:solidFill>
          <a:ln w="19050">
            <a:solidFill>
              <a:schemeClr val="bg2"/>
            </a:solidFill>
            <a:miter lim="800000"/>
            <a:headEnd type="none" w="sm" len="sm"/>
            <a:tailEnd type="none" w="sm" len="sm"/>
          </a:ln>
        </p:spPr>
        <p:txBody>
          <a:bodyPr wrap="none" anchor="ctr"/>
          <a:lstStyle/>
          <a:p>
            <a:pPr>
              <a:buClrTx/>
              <a:buFontTx/>
              <a:buNone/>
            </a:pPr>
            <a:r>
              <a:rPr lang="en-US" sz="1600" b="1">
                <a:solidFill>
                  <a:schemeClr val="bg1"/>
                </a:solidFill>
              </a:rPr>
              <a:t>C’</a:t>
            </a:r>
          </a:p>
        </p:txBody>
      </p:sp>
      <p:grpSp>
        <p:nvGrpSpPr>
          <p:cNvPr id="6" name="Group 31"/>
          <p:cNvGrpSpPr>
            <a:grpSpLocks/>
          </p:cNvGrpSpPr>
          <p:nvPr/>
        </p:nvGrpSpPr>
        <p:grpSpPr bwMode="auto">
          <a:xfrm>
            <a:off x="5578475" y="5000625"/>
            <a:ext cx="2095500" cy="1320800"/>
            <a:chOff x="3514" y="2704"/>
            <a:chExt cx="1320" cy="832"/>
          </a:xfrm>
        </p:grpSpPr>
        <p:sp>
          <p:nvSpPr>
            <p:cNvPr id="42050" name="AutoShape 32"/>
            <p:cNvSpPr>
              <a:spLocks noChangeArrowheads="1"/>
            </p:cNvSpPr>
            <p:nvPr/>
          </p:nvSpPr>
          <p:spPr bwMode="auto">
            <a:xfrm>
              <a:off x="4103" y="3225"/>
              <a:ext cx="731" cy="311"/>
            </a:xfrm>
            <a:prstGeom prst="roundRect">
              <a:avLst>
                <a:gd name="adj" fmla="val 16667"/>
              </a:avLst>
            </a:prstGeom>
            <a:solidFill>
              <a:schemeClr val="bg2"/>
            </a:solidFill>
            <a:ln w="12700">
              <a:solidFill>
                <a:schemeClr val="tx1"/>
              </a:solidFill>
              <a:round/>
              <a:headEnd/>
              <a:tailEnd/>
            </a:ln>
          </p:spPr>
          <p:txBody>
            <a:bodyPr wrap="none" anchor="ctr"/>
            <a:lstStyle/>
            <a:p>
              <a:pPr>
                <a:buClrTx/>
                <a:buFontTx/>
                <a:buNone/>
              </a:pPr>
              <a:r>
                <a:rPr lang="en-US" sz="1600">
                  <a:solidFill>
                    <a:schemeClr val="bg1"/>
                  </a:solidFill>
                </a:rPr>
                <a:t>SnapVault</a:t>
              </a:r>
            </a:p>
            <a:p>
              <a:pPr>
                <a:buClrTx/>
                <a:buFontTx/>
                <a:buNone/>
              </a:pPr>
              <a:r>
                <a:rPr lang="en-US" sz="1600">
                  <a:solidFill>
                    <a:schemeClr val="bg1"/>
                  </a:solidFill>
                </a:rPr>
                <a:t>Backup 2</a:t>
              </a:r>
            </a:p>
          </p:txBody>
        </p:sp>
        <p:grpSp>
          <p:nvGrpSpPr>
            <p:cNvPr id="7" name="Group 33"/>
            <p:cNvGrpSpPr>
              <a:grpSpLocks/>
            </p:cNvGrpSpPr>
            <p:nvPr/>
          </p:nvGrpSpPr>
          <p:grpSpPr bwMode="auto">
            <a:xfrm>
              <a:off x="3514" y="2704"/>
              <a:ext cx="941" cy="499"/>
              <a:chOff x="438" y="2716"/>
              <a:chExt cx="941" cy="499"/>
            </a:xfrm>
          </p:grpSpPr>
          <p:sp>
            <p:nvSpPr>
              <p:cNvPr id="42052" name="Line 34"/>
              <p:cNvSpPr>
                <a:spLocks noChangeShapeType="1"/>
              </p:cNvSpPr>
              <p:nvPr/>
            </p:nvSpPr>
            <p:spPr bwMode="auto">
              <a:xfrm flipH="1" flipV="1">
                <a:off x="438" y="2723"/>
                <a:ext cx="936" cy="483"/>
              </a:xfrm>
              <a:prstGeom prst="line">
                <a:avLst/>
              </a:prstGeom>
              <a:noFill/>
              <a:ln w="28575">
                <a:solidFill>
                  <a:schemeClr val="bg2"/>
                </a:solidFill>
                <a:round/>
                <a:headEnd type="none" w="sm" len="sm"/>
                <a:tailEnd type="triangle" w="lg" len="med"/>
              </a:ln>
            </p:spPr>
            <p:txBody>
              <a:bodyPr wrap="none" anchor="ctr"/>
              <a:lstStyle/>
              <a:p>
                <a:endParaRPr lang="en-US"/>
              </a:p>
            </p:txBody>
          </p:sp>
          <p:sp>
            <p:nvSpPr>
              <p:cNvPr id="42053" name="Line 35"/>
              <p:cNvSpPr>
                <a:spLocks noChangeShapeType="1"/>
              </p:cNvSpPr>
              <p:nvPr/>
            </p:nvSpPr>
            <p:spPr bwMode="auto">
              <a:xfrm flipH="1" flipV="1">
                <a:off x="1243" y="2722"/>
                <a:ext cx="132" cy="493"/>
              </a:xfrm>
              <a:prstGeom prst="line">
                <a:avLst/>
              </a:prstGeom>
              <a:noFill/>
              <a:ln w="28575">
                <a:solidFill>
                  <a:schemeClr val="bg2"/>
                </a:solidFill>
                <a:round/>
                <a:headEnd type="none" w="sm" len="sm"/>
                <a:tailEnd type="triangle" w="lg" len="med"/>
              </a:ln>
            </p:spPr>
            <p:txBody>
              <a:bodyPr wrap="none" anchor="ctr"/>
              <a:lstStyle/>
              <a:p>
                <a:endParaRPr lang="en-US"/>
              </a:p>
            </p:txBody>
          </p:sp>
          <p:sp>
            <p:nvSpPr>
              <p:cNvPr id="42054" name="Line 36"/>
              <p:cNvSpPr>
                <a:spLocks noChangeShapeType="1"/>
              </p:cNvSpPr>
              <p:nvPr/>
            </p:nvSpPr>
            <p:spPr bwMode="auto">
              <a:xfrm flipH="1" flipV="1">
                <a:off x="719" y="2716"/>
                <a:ext cx="660" cy="493"/>
              </a:xfrm>
              <a:prstGeom prst="line">
                <a:avLst/>
              </a:prstGeom>
              <a:noFill/>
              <a:ln w="28575">
                <a:solidFill>
                  <a:schemeClr val="bg2"/>
                </a:solidFill>
                <a:round/>
                <a:headEnd type="none" w="sm" len="sm"/>
                <a:tailEnd type="triangle" w="lg" len="med"/>
              </a:ln>
            </p:spPr>
            <p:txBody>
              <a:bodyPr wrap="none" anchor="ctr"/>
              <a:lstStyle/>
              <a:p>
                <a:endParaRPr lang="en-US"/>
              </a:p>
            </p:txBody>
          </p:sp>
        </p:grpSp>
      </p:grpSp>
      <p:grpSp>
        <p:nvGrpSpPr>
          <p:cNvPr id="8" name="Group 37"/>
          <p:cNvGrpSpPr>
            <a:grpSpLocks/>
          </p:cNvGrpSpPr>
          <p:nvPr/>
        </p:nvGrpSpPr>
        <p:grpSpPr bwMode="auto">
          <a:xfrm>
            <a:off x="5588000" y="4983163"/>
            <a:ext cx="3305175" cy="1338262"/>
            <a:chOff x="3520" y="2693"/>
            <a:chExt cx="2082" cy="843"/>
          </a:xfrm>
        </p:grpSpPr>
        <p:sp>
          <p:nvSpPr>
            <p:cNvPr id="42044" name="AutoShape 38"/>
            <p:cNvSpPr>
              <a:spLocks noChangeArrowheads="1"/>
            </p:cNvSpPr>
            <p:nvPr/>
          </p:nvSpPr>
          <p:spPr bwMode="auto">
            <a:xfrm>
              <a:off x="4871" y="3225"/>
              <a:ext cx="731" cy="311"/>
            </a:xfrm>
            <a:prstGeom prst="roundRect">
              <a:avLst>
                <a:gd name="adj" fmla="val 16667"/>
              </a:avLst>
            </a:prstGeom>
            <a:solidFill>
              <a:schemeClr val="bg2"/>
            </a:solidFill>
            <a:ln w="12700">
              <a:solidFill>
                <a:schemeClr val="tx1"/>
              </a:solidFill>
              <a:round/>
              <a:headEnd/>
              <a:tailEnd/>
            </a:ln>
          </p:spPr>
          <p:txBody>
            <a:bodyPr wrap="none" anchor="ctr"/>
            <a:lstStyle/>
            <a:p>
              <a:pPr>
                <a:buClrTx/>
                <a:buFontTx/>
                <a:buNone/>
              </a:pPr>
              <a:r>
                <a:rPr lang="en-US" sz="1600">
                  <a:solidFill>
                    <a:schemeClr val="bg1"/>
                  </a:solidFill>
                </a:rPr>
                <a:t>SnapVault </a:t>
              </a:r>
            </a:p>
            <a:p>
              <a:pPr>
                <a:buClrTx/>
                <a:buFontTx/>
                <a:buNone/>
              </a:pPr>
              <a:r>
                <a:rPr lang="en-US" sz="1600">
                  <a:solidFill>
                    <a:schemeClr val="bg1"/>
                  </a:solidFill>
                </a:rPr>
                <a:t>Backup 3</a:t>
              </a:r>
            </a:p>
          </p:txBody>
        </p:sp>
        <p:grpSp>
          <p:nvGrpSpPr>
            <p:cNvPr id="9" name="Group 39"/>
            <p:cNvGrpSpPr>
              <a:grpSpLocks/>
            </p:cNvGrpSpPr>
            <p:nvPr/>
          </p:nvGrpSpPr>
          <p:grpSpPr bwMode="auto">
            <a:xfrm>
              <a:off x="3520" y="2693"/>
              <a:ext cx="1616" cy="499"/>
              <a:chOff x="444" y="2705"/>
              <a:chExt cx="1616" cy="499"/>
            </a:xfrm>
          </p:grpSpPr>
          <p:sp>
            <p:nvSpPr>
              <p:cNvPr id="42046" name="Line 40"/>
              <p:cNvSpPr>
                <a:spLocks noChangeShapeType="1"/>
              </p:cNvSpPr>
              <p:nvPr/>
            </p:nvSpPr>
            <p:spPr bwMode="auto">
              <a:xfrm flipH="1" flipV="1">
                <a:off x="444" y="2724"/>
                <a:ext cx="1616" cy="476"/>
              </a:xfrm>
              <a:prstGeom prst="line">
                <a:avLst/>
              </a:prstGeom>
              <a:noFill/>
              <a:ln w="28575">
                <a:solidFill>
                  <a:schemeClr val="bg2"/>
                </a:solidFill>
                <a:round/>
                <a:headEnd type="none" w="sm" len="sm"/>
                <a:tailEnd type="triangle" w="lg" len="med"/>
              </a:ln>
            </p:spPr>
            <p:txBody>
              <a:bodyPr wrap="none" anchor="ctr"/>
              <a:lstStyle/>
              <a:p>
                <a:endParaRPr lang="en-US"/>
              </a:p>
            </p:txBody>
          </p:sp>
          <p:sp>
            <p:nvSpPr>
              <p:cNvPr id="42047" name="Line 41"/>
              <p:cNvSpPr>
                <a:spLocks noChangeShapeType="1"/>
              </p:cNvSpPr>
              <p:nvPr/>
            </p:nvSpPr>
            <p:spPr bwMode="auto">
              <a:xfrm flipH="1" flipV="1">
                <a:off x="714" y="2716"/>
                <a:ext cx="1337" cy="481"/>
              </a:xfrm>
              <a:prstGeom prst="line">
                <a:avLst/>
              </a:prstGeom>
              <a:noFill/>
              <a:ln w="28575">
                <a:solidFill>
                  <a:schemeClr val="bg2"/>
                </a:solidFill>
                <a:round/>
                <a:headEnd type="none" w="sm" len="sm"/>
                <a:tailEnd type="triangle" w="lg" len="med"/>
              </a:ln>
            </p:spPr>
            <p:txBody>
              <a:bodyPr wrap="none" anchor="ctr"/>
              <a:lstStyle/>
              <a:p>
                <a:endParaRPr lang="en-US"/>
              </a:p>
            </p:txBody>
          </p:sp>
          <p:sp>
            <p:nvSpPr>
              <p:cNvPr id="42048" name="Line 42"/>
              <p:cNvSpPr>
                <a:spLocks noChangeShapeType="1"/>
              </p:cNvSpPr>
              <p:nvPr/>
            </p:nvSpPr>
            <p:spPr bwMode="auto">
              <a:xfrm flipH="1" flipV="1">
                <a:off x="1243" y="2724"/>
                <a:ext cx="809" cy="472"/>
              </a:xfrm>
              <a:prstGeom prst="line">
                <a:avLst/>
              </a:prstGeom>
              <a:noFill/>
              <a:ln w="28575">
                <a:solidFill>
                  <a:schemeClr val="bg2"/>
                </a:solidFill>
                <a:round/>
                <a:headEnd type="none" w="sm" len="sm"/>
                <a:tailEnd type="triangle" w="lg" len="med"/>
              </a:ln>
            </p:spPr>
            <p:txBody>
              <a:bodyPr wrap="none" anchor="ctr"/>
              <a:lstStyle/>
              <a:p>
                <a:endParaRPr lang="en-US"/>
              </a:p>
            </p:txBody>
          </p:sp>
          <p:sp>
            <p:nvSpPr>
              <p:cNvPr id="42049" name="Line 43"/>
              <p:cNvSpPr>
                <a:spLocks noChangeShapeType="1"/>
              </p:cNvSpPr>
              <p:nvPr/>
            </p:nvSpPr>
            <p:spPr bwMode="auto">
              <a:xfrm flipH="1" flipV="1">
                <a:off x="1540" y="2705"/>
                <a:ext cx="516" cy="499"/>
              </a:xfrm>
              <a:prstGeom prst="line">
                <a:avLst/>
              </a:prstGeom>
              <a:noFill/>
              <a:ln w="28575">
                <a:solidFill>
                  <a:schemeClr val="bg2"/>
                </a:solidFill>
                <a:round/>
                <a:headEnd type="none" w="sm" len="sm"/>
                <a:tailEnd type="triangle" w="lg" len="med"/>
              </a:ln>
            </p:spPr>
            <p:txBody>
              <a:bodyPr wrap="none" anchor="ctr"/>
              <a:lstStyle/>
              <a:p>
                <a:endParaRPr lang="en-US"/>
              </a:p>
            </p:txBody>
          </p:sp>
        </p:grpSp>
      </p:grpSp>
      <p:sp>
        <p:nvSpPr>
          <p:cNvPr id="42006" name="Oval 44"/>
          <p:cNvSpPr>
            <a:spLocks noChangeArrowheads="1"/>
          </p:cNvSpPr>
          <p:nvPr/>
        </p:nvSpPr>
        <p:spPr bwMode="auto">
          <a:xfrm>
            <a:off x="812800" y="3248025"/>
            <a:ext cx="2370138" cy="831850"/>
          </a:xfrm>
          <a:prstGeom prst="ellipse">
            <a:avLst/>
          </a:prstGeom>
          <a:solidFill>
            <a:schemeClr val="accent1"/>
          </a:solidFill>
          <a:ln w="12700">
            <a:solidFill>
              <a:schemeClr val="bg2"/>
            </a:solidFill>
            <a:round/>
            <a:headEnd type="none" w="sm" len="sm"/>
            <a:tailEnd type="none" w="sm" len="sm"/>
          </a:ln>
        </p:spPr>
        <p:txBody>
          <a:bodyPr wrap="none" anchor="ctr"/>
          <a:lstStyle/>
          <a:p>
            <a:pPr>
              <a:buClrTx/>
              <a:buFontTx/>
              <a:buNone/>
            </a:pPr>
            <a:r>
              <a:rPr lang="en-US" sz="1600" b="1">
                <a:solidFill>
                  <a:schemeClr val="bg1"/>
                </a:solidFill>
              </a:rPr>
              <a:t>Active </a:t>
            </a:r>
          </a:p>
          <a:p>
            <a:pPr>
              <a:buClrTx/>
              <a:buFontTx/>
              <a:buNone/>
            </a:pPr>
            <a:r>
              <a:rPr lang="en-US" sz="1600" b="1">
                <a:solidFill>
                  <a:schemeClr val="bg1"/>
                </a:solidFill>
              </a:rPr>
              <a:t>File System</a:t>
            </a:r>
          </a:p>
        </p:txBody>
      </p:sp>
      <p:sp>
        <p:nvSpPr>
          <p:cNvPr id="42007" name="Rectangle 45"/>
          <p:cNvSpPr>
            <a:spLocks noChangeArrowheads="1"/>
          </p:cNvSpPr>
          <p:nvPr/>
        </p:nvSpPr>
        <p:spPr bwMode="auto">
          <a:xfrm>
            <a:off x="4876800" y="2895600"/>
            <a:ext cx="4102100" cy="3530600"/>
          </a:xfrm>
          <a:prstGeom prst="rect">
            <a:avLst/>
          </a:prstGeom>
          <a:noFill/>
          <a:ln w="19050" algn="ctr">
            <a:solidFill>
              <a:schemeClr val="tx2"/>
            </a:solidFill>
            <a:prstDash val="dash"/>
            <a:miter lim="800000"/>
            <a:headEnd/>
            <a:tailEnd/>
          </a:ln>
        </p:spPr>
        <p:txBody>
          <a:bodyPr wrap="none" anchor="ctr"/>
          <a:lstStyle/>
          <a:p>
            <a:endParaRPr lang="pt-BR"/>
          </a:p>
        </p:txBody>
      </p:sp>
      <p:sp>
        <p:nvSpPr>
          <p:cNvPr id="42008" name="Rectangle 46"/>
          <p:cNvSpPr>
            <a:spLocks noChangeArrowheads="1"/>
          </p:cNvSpPr>
          <p:nvPr/>
        </p:nvSpPr>
        <p:spPr bwMode="auto">
          <a:xfrm>
            <a:off x="228600" y="2590800"/>
            <a:ext cx="3810000" cy="304800"/>
          </a:xfrm>
          <a:prstGeom prst="rect">
            <a:avLst/>
          </a:prstGeom>
          <a:solidFill>
            <a:schemeClr val="hlink"/>
          </a:solidFill>
          <a:ln w="19050" algn="ctr">
            <a:solidFill>
              <a:schemeClr val="bg2"/>
            </a:solidFill>
            <a:miter lim="800000"/>
            <a:headEnd/>
            <a:tailEnd/>
          </a:ln>
        </p:spPr>
        <p:txBody>
          <a:bodyPr wrap="none" anchor="ctr"/>
          <a:lstStyle/>
          <a:p>
            <a:endParaRPr lang="pt-BR"/>
          </a:p>
        </p:txBody>
      </p:sp>
      <p:sp>
        <p:nvSpPr>
          <p:cNvPr id="42009" name="Text Box 47"/>
          <p:cNvSpPr txBox="1">
            <a:spLocks noChangeArrowheads="1"/>
          </p:cNvSpPr>
          <p:nvPr/>
        </p:nvSpPr>
        <p:spPr bwMode="auto">
          <a:xfrm>
            <a:off x="246063" y="2555875"/>
            <a:ext cx="3970337" cy="366713"/>
          </a:xfrm>
          <a:prstGeom prst="rect">
            <a:avLst/>
          </a:prstGeom>
          <a:noFill/>
          <a:ln w="12700">
            <a:noFill/>
            <a:miter lim="800000"/>
            <a:headEnd type="none" w="sm" len="sm"/>
            <a:tailEnd type="none" w="sm" len="sm"/>
          </a:ln>
        </p:spPr>
        <p:txBody>
          <a:bodyPr>
            <a:spAutoFit/>
          </a:bodyPr>
          <a:lstStyle/>
          <a:p>
            <a:pPr eaLnBrk="0" hangingPunct="0">
              <a:spcBef>
                <a:spcPct val="50000"/>
              </a:spcBef>
              <a:buClrTx/>
              <a:buFontTx/>
              <a:buNone/>
            </a:pPr>
            <a:r>
              <a:rPr lang="en-US" sz="1800" b="1">
                <a:solidFill>
                  <a:schemeClr val="bg1"/>
                </a:solidFill>
              </a:rPr>
              <a:t>NetApp Primary Storage</a:t>
            </a:r>
          </a:p>
        </p:txBody>
      </p:sp>
      <p:sp>
        <p:nvSpPr>
          <p:cNvPr id="42010" name="Rectangle 48"/>
          <p:cNvSpPr>
            <a:spLocks noChangeArrowheads="1"/>
          </p:cNvSpPr>
          <p:nvPr/>
        </p:nvSpPr>
        <p:spPr bwMode="auto">
          <a:xfrm>
            <a:off x="241300" y="2895600"/>
            <a:ext cx="3797300" cy="3530600"/>
          </a:xfrm>
          <a:prstGeom prst="rect">
            <a:avLst/>
          </a:prstGeom>
          <a:noFill/>
          <a:ln w="19050" algn="ctr">
            <a:solidFill>
              <a:schemeClr val="tx2"/>
            </a:solidFill>
            <a:prstDash val="dash"/>
            <a:miter lim="800000"/>
            <a:headEnd/>
            <a:tailEnd/>
          </a:ln>
        </p:spPr>
        <p:txBody>
          <a:bodyPr wrap="none" anchor="ctr"/>
          <a:lstStyle/>
          <a:p>
            <a:endParaRPr lang="pt-BR"/>
          </a:p>
        </p:txBody>
      </p:sp>
      <p:grpSp>
        <p:nvGrpSpPr>
          <p:cNvPr id="10" name="Group 49"/>
          <p:cNvGrpSpPr>
            <a:grpSpLocks/>
          </p:cNvGrpSpPr>
          <p:nvPr/>
        </p:nvGrpSpPr>
        <p:grpSpPr bwMode="auto">
          <a:xfrm>
            <a:off x="3763963" y="5029200"/>
            <a:ext cx="1265237" cy="788988"/>
            <a:chOff x="2803" y="2256"/>
            <a:chExt cx="774" cy="497"/>
          </a:xfrm>
        </p:grpSpPr>
        <p:sp>
          <p:nvSpPr>
            <p:cNvPr id="42039" name="AutoShape 50"/>
            <p:cNvSpPr>
              <a:spLocks noChangeArrowheads="1"/>
            </p:cNvSpPr>
            <p:nvPr/>
          </p:nvSpPr>
          <p:spPr bwMode="gray">
            <a:xfrm>
              <a:off x="2803" y="2560"/>
              <a:ext cx="774" cy="79"/>
            </a:xfrm>
            <a:prstGeom prst="rightArrow">
              <a:avLst>
                <a:gd name="adj1" fmla="val 36472"/>
                <a:gd name="adj2" fmla="val 70397"/>
              </a:avLst>
            </a:prstGeom>
            <a:solidFill>
              <a:schemeClr val="folHlink"/>
            </a:solidFill>
            <a:ln w="12700">
              <a:solidFill>
                <a:schemeClr val="folHlink"/>
              </a:solidFill>
              <a:miter lim="800000"/>
              <a:headEnd/>
              <a:tailEnd/>
            </a:ln>
          </p:spPr>
          <p:txBody>
            <a:bodyPr wrap="none" anchor="ctr"/>
            <a:lstStyle/>
            <a:p>
              <a:endParaRPr lang="pt-BR"/>
            </a:p>
          </p:txBody>
        </p:sp>
        <p:grpSp>
          <p:nvGrpSpPr>
            <p:cNvPr id="11" name="Group 51"/>
            <p:cNvGrpSpPr>
              <a:grpSpLocks/>
            </p:cNvGrpSpPr>
            <p:nvPr/>
          </p:nvGrpSpPr>
          <p:grpSpPr bwMode="auto">
            <a:xfrm>
              <a:off x="3056" y="2424"/>
              <a:ext cx="387" cy="329"/>
              <a:chOff x="1254" y="2011"/>
              <a:chExt cx="386" cy="263"/>
            </a:xfrm>
          </p:grpSpPr>
          <p:sp>
            <p:nvSpPr>
              <p:cNvPr id="42042" name="Rectangle 52"/>
              <p:cNvSpPr>
                <a:spLocks noChangeArrowheads="1"/>
              </p:cNvSpPr>
              <p:nvPr/>
            </p:nvSpPr>
            <p:spPr bwMode="auto">
              <a:xfrm>
                <a:off x="1316" y="2088"/>
                <a:ext cx="156" cy="120"/>
              </a:xfrm>
              <a:prstGeom prst="rect">
                <a:avLst/>
              </a:prstGeom>
              <a:solidFill>
                <a:schemeClr val="bg1"/>
              </a:solidFill>
              <a:ln w="9525">
                <a:noFill/>
                <a:miter lim="800000"/>
                <a:headEnd/>
                <a:tailEnd/>
              </a:ln>
            </p:spPr>
            <p:txBody>
              <a:bodyPr wrap="none" anchor="ctr"/>
              <a:lstStyle/>
              <a:p>
                <a:endParaRPr lang="pt-BR"/>
              </a:p>
            </p:txBody>
          </p:sp>
          <p:pic>
            <p:nvPicPr>
              <p:cNvPr id="42043" name="Picture 53" descr="snapvault right"/>
              <p:cNvPicPr>
                <a:picLocks noChangeAspect="1" noChangeArrowheads="1"/>
              </p:cNvPicPr>
              <p:nvPr/>
            </p:nvPicPr>
            <p:blipFill>
              <a:blip r:embed="rId3" cstate="email"/>
              <a:srcRect/>
              <a:stretch>
                <a:fillRect/>
              </a:stretch>
            </p:blipFill>
            <p:spPr bwMode="auto">
              <a:xfrm>
                <a:off x="1254" y="2011"/>
                <a:ext cx="386" cy="263"/>
              </a:xfrm>
              <a:prstGeom prst="rect">
                <a:avLst/>
              </a:prstGeom>
              <a:noFill/>
              <a:ln w="9525">
                <a:noFill/>
                <a:miter lim="800000"/>
                <a:headEnd/>
                <a:tailEnd/>
              </a:ln>
            </p:spPr>
          </p:pic>
        </p:grpSp>
        <p:sp>
          <p:nvSpPr>
            <p:cNvPr id="42041" name="Text Box 54"/>
            <p:cNvSpPr txBox="1">
              <a:spLocks noChangeArrowheads="1"/>
            </p:cNvSpPr>
            <p:nvPr/>
          </p:nvSpPr>
          <p:spPr bwMode="auto">
            <a:xfrm>
              <a:off x="2924" y="2256"/>
              <a:ext cx="626" cy="174"/>
            </a:xfrm>
            <a:prstGeom prst="rect">
              <a:avLst/>
            </a:prstGeom>
            <a:noFill/>
            <a:ln w="12700">
              <a:noFill/>
              <a:miter lim="800000"/>
              <a:headEnd/>
              <a:tailEnd/>
            </a:ln>
          </p:spPr>
          <p:txBody>
            <a:bodyPr>
              <a:spAutoFit/>
            </a:bodyPr>
            <a:lstStyle/>
            <a:p>
              <a:pPr algn="l">
                <a:buClrTx/>
                <a:buFontTx/>
                <a:buNone/>
              </a:pPr>
              <a:r>
                <a:rPr lang="en-US" sz="1200" b="1">
                  <a:ea typeface="ＭＳ Ｐゴシック" pitchFamily="-60" charset="-128"/>
                </a:rPr>
                <a:t>SnapVault</a:t>
              </a:r>
              <a:r>
                <a:rPr lang="en-US" sz="900" b="1" baseline="50000">
                  <a:ea typeface="ＭＳ Ｐゴシック" pitchFamily="-60" charset="-128"/>
                  <a:cs typeface="Arial" charset="0"/>
                </a:rPr>
                <a:t>™</a:t>
              </a:r>
            </a:p>
          </p:txBody>
        </p:sp>
      </p:grpSp>
      <p:sp>
        <p:nvSpPr>
          <p:cNvPr id="683063" name="Rectangle 55"/>
          <p:cNvSpPr>
            <a:spLocks noChangeArrowheads="1"/>
          </p:cNvSpPr>
          <p:nvPr/>
        </p:nvSpPr>
        <p:spPr bwMode="auto">
          <a:xfrm>
            <a:off x="6248400" y="4587875"/>
            <a:ext cx="457200" cy="381000"/>
          </a:xfrm>
          <a:prstGeom prst="rect">
            <a:avLst/>
          </a:prstGeom>
          <a:solidFill>
            <a:schemeClr val="bg1"/>
          </a:solidFill>
          <a:ln w="12700">
            <a:noFill/>
            <a:miter lim="800000"/>
            <a:headEnd/>
            <a:tailEnd/>
          </a:ln>
        </p:spPr>
        <p:txBody>
          <a:bodyPr wrap="none" anchor="ctr"/>
          <a:lstStyle/>
          <a:p>
            <a:endParaRPr lang="pt-BR"/>
          </a:p>
        </p:txBody>
      </p:sp>
      <p:sp>
        <p:nvSpPr>
          <p:cNvPr id="42013" name="Rectangle 56"/>
          <p:cNvSpPr>
            <a:spLocks noChangeArrowheads="1"/>
          </p:cNvSpPr>
          <p:nvPr/>
        </p:nvSpPr>
        <p:spPr bwMode="auto">
          <a:xfrm>
            <a:off x="838200" y="1600200"/>
            <a:ext cx="7772400" cy="457200"/>
          </a:xfrm>
          <a:prstGeom prst="rect">
            <a:avLst/>
          </a:prstGeom>
          <a:solidFill>
            <a:schemeClr val="bg1"/>
          </a:solidFill>
          <a:ln w="12700">
            <a:noFill/>
            <a:miter lim="800000"/>
            <a:headEnd/>
            <a:tailEnd/>
          </a:ln>
        </p:spPr>
        <p:txBody>
          <a:bodyPr>
            <a:spAutoFit/>
          </a:bodyPr>
          <a:lstStyle/>
          <a:p>
            <a:pPr marL="342900" indent="-342900" algn="l">
              <a:spcBef>
                <a:spcPct val="30000"/>
              </a:spcBef>
              <a:buClr>
                <a:schemeClr val="hlink"/>
              </a:buClr>
              <a:buFont typeface="Webdings" pitchFamily="18" charset="2"/>
              <a:buChar char="4"/>
            </a:pPr>
            <a:r>
              <a:rPr lang="en-US" sz="2400" b="1" i="1">
                <a:solidFill>
                  <a:srgbClr val="A6BBF8"/>
                </a:solidFill>
              </a:rPr>
              <a:t>Eficiente no espaço e bandas usados</a:t>
            </a:r>
          </a:p>
        </p:txBody>
      </p:sp>
      <p:sp>
        <p:nvSpPr>
          <p:cNvPr id="42014" name="Rectangle 57"/>
          <p:cNvSpPr>
            <a:spLocks noChangeArrowheads="1"/>
          </p:cNvSpPr>
          <p:nvPr/>
        </p:nvSpPr>
        <p:spPr bwMode="auto">
          <a:xfrm>
            <a:off x="838200" y="2057400"/>
            <a:ext cx="7772400" cy="457200"/>
          </a:xfrm>
          <a:prstGeom prst="rect">
            <a:avLst/>
          </a:prstGeom>
          <a:solidFill>
            <a:schemeClr val="bg1"/>
          </a:solidFill>
          <a:ln w="12700">
            <a:noFill/>
            <a:miter lim="800000"/>
            <a:headEnd/>
            <a:tailEnd/>
          </a:ln>
        </p:spPr>
        <p:txBody>
          <a:bodyPr>
            <a:spAutoFit/>
          </a:bodyPr>
          <a:lstStyle/>
          <a:p>
            <a:pPr marL="342900" indent="-342900" algn="l">
              <a:spcBef>
                <a:spcPct val="30000"/>
              </a:spcBef>
              <a:buClr>
                <a:schemeClr val="hlink"/>
              </a:buClr>
              <a:buFont typeface="Webdings" pitchFamily="18" charset="2"/>
              <a:buChar char="4"/>
            </a:pPr>
            <a:r>
              <a:rPr lang="en-US" sz="2400" b="1" i="1">
                <a:solidFill>
                  <a:srgbClr val="A6BBF8"/>
                </a:solidFill>
              </a:rPr>
              <a:t>Acesso online das centenas de backups full</a:t>
            </a:r>
          </a:p>
        </p:txBody>
      </p:sp>
      <p:grpSp>
        <p:nvGrpSpPr>
          <p:cNvPr id="12" name="Group 58"/>
          <p:cNvGrpSpPr>
            <a:grpSpLocks/>
          </p:cNvGrpSpPr>
          <p:nvPr/>
        </p:nvGrpSpPr>
        <p:grpSpPr bwMode="auto">
          <a:xfrm>
            <a:off x="4572000" y="3200400"/>
            <a:ext cx="3962400" cy="1371600"/>
            <a:chOff x="2880" y="2016"/>
            <a:chExt cx="2496" cy="864"/>
          </a:xfrm>
        </p:grpSpPr>
        <p:sp>
          <p:nvSpPr>
            <p:cNvPr id="42036" name="Oval 59"/>
            <p:cNvSpPr>
              <a:spLocks noChangeArrowheads="1"/>
            </p:cNvSpPr>
            <p:nvPr/>
          </p:nvSpPr>
          <p:spPr bwMode="gray">
            <a:xfrm>
              <a:off x="3216" y="2064"/>
              <a:ext cx="202" cy="202"/>
            </a:xfrm>
            <a:prstGeom prst="ellipse">
              <a:avLst/>
            </a:prstGeom>
            <a:solidFill>
              <a:schemeClr val="accent1"/>
            </a:solidFill>
            <a:ln w="12700">
              <a:noFill/>
              <a:round/>
              <a:headEnd/>
              <a:tailEnd/>
            </a:ln>
          </p:spPr>
          <p:txBody>
            <a:bodyPr wrap="none" anchor="ctr"/>
            <a:lstStyle/>
            <a:p>
              <a:pPr eaLnBrk="0" hangingPunct="0">
                <a:buClrTx/>
                <a:buFontTx/>
                <a:buNone/>
              </a:pPr>
              <a:r>
                <a:rPr lang="en-US" sz="1600" b="1">
                  <a:solidFill>
                    <a:schemeClr val="bg1"/>
                  </a:solidFill>
                </a:rPr>
                <a:t>1</a:t>
              </a:r>
            </a:p>
          </p:txBody>
        </p:sp>
        <p:sp>
          <p:nvSpPr>
            <p:cNvPr id="42037" name="Rectangle 60"/>
            <p:cNvSpPr>
              <a:spLocks noChangeArrowheads="1"/>
            </p:cNvSpPr>
            <p:nvPr/>
          </p:nvSpPr>
          <p:spPr bwMode="auto">
            <a:xfrm>
              <a:off x="3456" y="2016"/>
              <a:ext cx="1920" cy="288"/>
            </a:xfrm>
            <a:prstGeom prst="rect">
              <a:avLst/>
            </a:prstGeom>
            <a:noFill/>
            <a:ln w="12700">
              <a:noFill/>
              <a:miter lim="800000"/>
              <a:headEnd/>
              <a:tailEnd/>
            </a:ln>
          </p:spPr>
          <p:txBody>
            <a:bodyPr wrap="none" anchor="ctr"/>
            <a:lstStyle/>
            <a:p>
              <a:pPr algn="l">
                <a:buClrTx/>
                <a:buFontTx/>
                <a:buNone/>
              </a:pPr>
              <a:r>
                <a:rPr lang="en-US" sz="1400" b="1" dirty="0" err="1">
                  <a:solidFill>
                    <a:srgbClr val="777777"/>
                  </a:solidFill>
                </a:rPr>
                <a:t>Transfere</a:t>
              </a:r>
              <a:r>
                <a:rPr lang="en-US" sz="1400" b="1" dirty="0">
                  <a:solidFill>
                    <a:srgbClr val="777777"/>
                  </a:solidFill>
                </a:rPr>
                <a:t> </a:t>
              </a:r>
              <a:r>
                <a:rPr lang="en-US" sz="1400" b="1" dirty="0" err="1">
                  <a:solidFill>
                    <a:srgbClr val="777777"/>
                  </a:solidFill>
                </a:rPr>
                <a:t>somente</a:t>
              </a:r>
              <a:r>
                <a:rPr lang="en-US" sz="1400" b="1" dirty="0">
                  <a:solidFill>
                    <a:srgbClr val="777777"/>
                  </a:solidFill>
                </a:rPr>
                <a:t> incremental </a:t>
              </a:r>
            </a:p>
          </p:txBody>
        </p:sp>
        <p:sp>
          <p:nvSpPr>
            <p:cNvPr id="42038" name="Line 61"/>
            <p:cNvSpPr>
              <a:spLocks noChangeShapeType="1"/>
            </p:cNvSpPr>
            <p:nvPr/>
          </p:nvSpPr>
          <p:spPr bwMode="auto">
            <a:xfrm flipV="1">
              <a:off x="2880" y="2304"/>
              <a:ext cx="336" cy="576"/>
            </a:xfrm>
            <a:prstGeom prst="line">
              <a:avLst/>
            </a:prstGeom>
            <a:noFill/>
            <a:ln w="12700">
              <a:solidFill>
                <a:schemeClr val="tx1"/>
              </a:solidFill>
              <a:round/>
              <a:headEnd/>
              <a:tailEnd/>
            </a:ln>
          </p:spPr>
          <p:txBody>
            <a:bodyPr wrap="none" anchor="ctr"/>
            <a:lstStyle/>
            <a:p>
              <a:endParaRPr lang="en-US"/>
            </a:p>
          </p:txBody>
        </p:sp>
      </p:grpSp>
      <p:grpSp>
        <p:nvGrpSpPr>
          <p:cNvPr id="13" name="Group 62"/>
          <p:cNvGrpSpPr>
            <a:grpSpLocks/>
          </p:cNvGrpSpPr>
          <p:nvPr/>
        </p:nvGrpSpPr>
        <p:grpSpPr bwMode="auto">
          <a:xfrm>
            <a:off x="5105400" y="3200400"/>
            <a:ext cx="3121025" cy="1371600"/>
            <a:chOff x="3216" y="2016"/>
            <a:chExt cx="1966" cy="864"/>
          </a:xfrm>
        </p:grpSpPr>
        <p:sp>
          <p:nvSpPr>
            <p:cNvPr id="42033" name="Oval 63"/>
            <p:cNvSpPr>
              <a:spLocks noChangeArrowheads="1"/>
            </p:cNvSpPr>
            <p:nvPr/>
          </p:nvSpPr>
          <p:spPr bwMode="gray">
            <a:xfrm>
              <a:off x="3216" y="2064"/>
              <a:ext cx="202" cy="202"/>
            </a:xfrm>
            <a:prstGeom prst="ellipse">
              <a:avLst/>
            </a:prstGeom>
            <a:solidFill>
              <a:schemeClr val="accent1"/>
            </a:solidFill>
            <a:ln w="12700">
              <a:noFill/>
              <a:round/>
              <a:headEnd/>
              <a:tailEnd/>
            </a:ln>
          </p:spPr>
          <p:txBody>
            <a:bodyPr wrap="none" anchor="ctr"/>
            <a:lstStyle/>
            <a:p>
              <a:pPr eaLnBrk="0" hangingPunct="0">
                <a:buClrTx/>
                <a:buFontTx/>
                <a:buNone/>
              </a:pPr>
              <a:r>
                <a:rPr lang="en-US" sz="1600" b="1">
                  <a:solidFill>
                    <a:schemeClr val="bg1"/>
                  </a:solidFill>
                </a:rPr>
                <a:t>2</a:t>
              </a:r>
            </a:p>
          </p:txBody>
        </p:sp>
        <p:sp>
          <p:nvSpPr>
            <p:cNvPr id="42034" name="Rectangle 64"/>
            <p:cNvSpPr>
              <a:spLocks noChangeArrowheads="1"/>
            </p:cNvSpPr>
            <p:nvPr/>
          </p:nvSpPr>
          <p:spPr bwMode="auto">
            <a:xfrm>
              <a:off x="3456" y="2016"/>
              <a:ext cx="1726" cy="149"/>
            </a:xfrm>
            <a:prstGeom prst="rect">
              <a:avLst/>
            </a:prstGeom>
            <a:noFill/>
            <a:ln w="12700">
              <a:noFill/>
              <a:miter lim="800000"/>
              <a:headEnd/>
              <a:tailEnd/>
            </a:ln>
          </p:spPr>
          <p:txBody>
            <a:bodyPr wrap="none" anchor="ctr"/>
            <a:lstStyle/>
            <a:p>
              <a:pPr algn="l">
                <a:buClrTx/>
                <a:buFontTx/>
                <a:buNone/>
              </a:pPr>
              <a:r>
                <a:rPr lang="en-US" sz="1400" b="1" dirty="0">
                  <a:solidFill>
                    <a:srgbClr val="777777"/>
                  </a:solidFill>
                </a:rPr>
                <a:t>Store only incremental changes</a:t>
              </a:r>
            </a:p>
          </p:txBody>
        </p:sp>
        <p:sp>
          <p:nvSpPr>
            <p:cNvPr id="42035" name="Line 65"/>
            <p:cNvSpPr>
              <a:spLocks noChangeShapeType="1"/>
            </p:cNvSpPr>
            <p:nvPr/>
          </p:nvSpPr>
          <p:spPr bwMode="auto">
            <a:xfrm flipH="1" flipV="1">
              <a:off x="3408" y="2256"/>
              <a:ext cx="912" cy="624"/>
            </a:xfrm>
            <a:prstGeom prst="line">
              <a:avLst/>
            </a:prstGeom>
            <a:noFill/>
            <a:ln w="12700">
              <a:solidFill>
                <a:schemeClr val="tx1"/>
              </a:solidFill>
              <a:round/>
              <a:headEnd/>
              <a:tailEnd/>
            </a:ln>
          </p:spPr>
          <p:txBody>
            <a:bodyPr wrap="none" anchor="ctr"/>
            <a:lstStyle/>
            <a:p>
              <a:endParaRPr lang="en-US"/>
            </a:p>
          </p:txBody>
        </p:sp>
      </p:grpSp>
      <p:grpSp>
        <p:nvGrpSpPr>
          <p:cNvPr id="14" name="Group 66"/>
          <p:cNvGrpSpPr>
            <a:grpSpLocks/>
          </p:cNvGrpSpPr>
          <p:nvPr/>
        </p:nvGrpSpPr>
        <p:grpSpPr bwMode="auto">
          <a:xfrm>
            <a:off x="5105400" y="3200400"/>
            <a:ext cx="3352800" cy="2590800"/>
            <a:chOff x="3216" y="2016"/>
            <a:chExt cx="2112" cy="1632"/>
          </a:xfrm>
        </p:grpSpPr>
        <p:sp>
          <p:nvSpPr>
            <p:cNvPr id="42030" name="Oval 67"/>
            <p:cNvSpPr>
              <a:spLocks noChangeArrowheads="1"/>
            </p:cNvSpPr>
            <p:nvPr/>
          </p:nvSpPr>
          <p:spPr bwMode="gray">
            <a:xfrm>
              <a:off x="3216" y="2064"/>
              <a:ext cx="202" cy="202"/>
            </a:xfrm>
            <a:prstGeom prst="ellipse">
              <a:avLst/>
            </a:prstGeom>
            <a:solidFill>
              <a:schemeClr val="accent1"/>
            </a:solidFill>
            <a:ln w="12700">
              <a:noFill/>
              <a:round/>
              <a:headEnd/>
              <a:tailEnd/>
            </a:ln>
          </p:spPr>
          <p:txBody>
            <a:bodyPr wrap="none" anchor="ctr"/>
            <a:lstStyle/>
            <a:p>
              <a:pPr eaLnBrk="0" hangingPunct="0">
                <a:buClrTx/>
                <a:buFontTx/>
                <a:buNone/>
              </a:pPr>
              <a:r>
                <a:rPr lang="en-US" sz="1600" b="1" dirty="0">
                  <a:solidFill>
                    <a:schemeClr val="bg1"/>
                  </a:solidFill>
                </a:rPr>
                <a:t>3</a:t>
              </a:r>
            </a:p>
          </p:txBody>
        </p:sp>
        <p:sp>
          <p:nvSpPr>
            <p:cNvPr id="42031" name="Rectangle 68"/>
            <p:cNvSpPr>
              <a:spLocks noChangeArrowheads="1"/>
            </p:cNvSpPr>
            <p:nvPr/>
          </p:nvSpPr>
          <p:spPr bwMode="auto">
            <a:xfrm>
              <a:off x="3456" y="2016"/>
              <a:ext cx="1872" cy="192"/>
            </a:xfrm>
            <a:prstGeom prst="rect">
              <a:avLst/>
            </a:prstGeom>
            <a:noFill/>
            <a:ln w="12700">
              <a:noFill/>
              <a:miter lim="800000"/>
              <a:headEnd/>
              <a:tailEnd/>
            </a:ln>
          </p:spPr>
          <p:txBody>
            <a:bodyPr wrap="none" anchor="ctr"/>
            <a:lstStyle/>
            <a:p>
              <a:pPr algn="l">
                <a:buClrTx/>
                <a:buFontTx/>
                <a:buNone/>
              </a:pPr>
              <a:r>
                <a:rPr lang="en-US" sz="1400" b="1" dirty="0" err="1">
                  <a:solidFill>
                    <a:srgbClr val="777777"/>
                  </a:solidFill>
                </a:rPr>
                <a:t>Recria</a:t>
              </a:r>
              <a:r>
                <a:rPr lang="en-US" sz="1400" b="1" dirty="0">
                  <a:solidFill>
                    <a:srgbClr val="777777"/>
                  </a:solidFill>
                </a:rPr>
                <a:t> backup full</a:t>
              </a:r>
            </a:p>
          </p:txBody>
        </p:sp>
        <p:sp>
          <p:nvSpPr>
            <p:cNvPr id="42032" name="Line 69"/>
            <p:cNvSpPr>
              <a:spLocks noChangeShapeType="1"/>
            </p:cNvSpPr>
            <p:nvPr/>
          </p:nvSpPr>
          <p:spPr bwMode="auto">
            <a:xfrm flipH="1" flipV="1">
              <a:off x="3408" y="2256"/>
              <a:ext cx="1152" cy="1392"/>
            </a:xfrm>
            <a:prstGeom prst="line">
              <a:avLst/>
            </a:prstGeom>
            <a:noFill/>
            <a:ln w="12700">
              <a:solidFill>
                <a:schemeClr val="tx1"/>
              </a:solidFill>
              <a:round/>
              <a:headEnd/>
              <a:tailEnd/>
            </a:ln>
          </p:spPr>
          <p:txBody>
            <a:bodyPr wrap="none" anchor="ctr"/>
            <a:lstStyle/>
            <a:p>
              <a:endParaRPr lang="en-US"/>
            </a:p>
          </p:txBody>
        </p:sp>
      </p:grpSp>
      <p:sp>
        <p:nvSpPr>
          <p:cNvPr id="683078" name="Rectangle 70"/>
          <p:cNvSpPr>
            <a:spLocks noChangeArrowheads="1"/>
          </p:cNvSpPr>
          <p:nvPr/>
        </p:nvSpPr>
        <p:spPr bwMode="auto">
          <a:xfrm>
            <a:off x="5486400" y="3048000"/>
            <a:ext cx="3048000" cy="457200"/>
          </a:xfrm>
          <a:prstGeom prst="rect">
            <a:avLst/>
          </a:prstGeom>
          <a:noFill/>
          <a:ln w="12700">
            <a:noFill/>
            <a:miter lim="800000"/>
            <a:headEnd/>
            <a:tailEnd/>
          </a:ln>
        </p:spPr>
        <p:txBody>
          <a:bodyPr wrap="none" anchor="ctr"/>
          <a:lstStyle/>
          <a:p>
            <a:pPr algn="l">
              <a:buClrTx/>
              <a:buFontTx/>
              <a:buNone/>
            </a:pPr>
            <a:r>
              <a:rPr lang="en-US" sz="1400" b="1" dirty="0" err="1">
                <a:solidFill>
                  <a:srgbClr val="777777"/>
                </a:solidFill>
              </a:rPr>
              <a:t>Transferência</a:t>
            </a:r>
            <a:r>
              <a:rPr lang="en-US" sz="1400" b="1" dirty="0">
                <a:solidFill>
                  <a:srgbClr val="777777"/>
                </a:solidFill>
              </a:rPr>
              <a:t> do baseline</a:t>
            </a:r>
          </a:p>
        </p:txBody>
      </p:sp>
      <p:grpSp>
        <p:nvGrpSpPr>
          <p:cNvPr id="15" name="Group 71"/>
          <p:cNvGrpSpPr>
            <a:grpSpLocks/>
          </p:cNvGrpSpPr>
          <p:nvPr/>
        </p:nvGrpSpPr>
        <p:grpSpPr bwMode="auto">
          <a:xfrm>
            <a:off x="1830388" y="4068763"/>
            <a:ext cx="398462" cy="858837"/>
            <a:chOff x="1153" y="2563"/>
            <a:chExt cx="251" cy="541"/>
          </a:xfrm>
        </p:grpSpPr>
        <p:sp>
          <p:nvSpPr>
            <p:cNvPr id="42028" name="Rectangle 72"/>
            <p:cNvSpPr>
              <a:spLocks noChangeArrowheads="1"/>
            </p:cNvSpPr>
            <p:nvPr/>
          </p:nvSpPr>
          <p:spPr bwMode="auto">
            <a:xfrm>
              <a:off x="1153" y="2910"/>
              <a:ext cx="251" cy="194"/>
            </a:xfrm>
            <a:prstGeom prst="rect">
              <a:avLst/>
            </a:prstGeom>
            <a:solidFill>
              <a:srgbClr val="00CCFF"/>
            </a:solidFill>
            <a:ln w="19050">
              <a:solidFill>
                <a:schemeClr val="bg2"/>
              </a:solidFill>
              <a:miter lim="800000"/>
              <a:headEnd type="none" w="sm" len="sm"/>
              <a:tailEnd type="none" w="sm" len="sm"/>
            </a:ln>
          </p:spPr>
          <p:txBody>
            <a:bodyPr wrap="none" anchor="ctr"/>
            <a:lstStyle/>
            <a:p>
              <a:pPr>
                <a:buClrTx/>
                <a:buFontTx/>
                <a:buNone/>
              </a:pPr>
              <a:r>
                <a:rPr lang="en-US" sz="1600" b="1">
                  <a:solidFill>
                    <a:schemeClr val="bg1"/>
                  </a:solidFill>
                </a:rPr>
                <a:t>D</a:t>
              </a:r>
            </a:p>
          </p:txBody>
        </p:sp>
        <p:sp>
          <p:nvSpPr>
            <p:cNvPr id="42029" name="Line 73"/>
            <p:cNvSpPr>
              <a:spLocks noChangeShapeType="1"/>
            </p:cNvSpPr>
            <p:nvPr/>
          </p:nvSpPr>
          <p:spPr bwMode="auto">
            <a:xfrm flipH="1">
              <a:off x="1275" y="2563"/>
              <a:ext cx="0" cy="340"/>
            </a:xfrm>
            <a:prstGeom prst="line">
              <a:avLst/>
            </a:prstGeom>
            <a:noFill/>
            <a:ln w="28575">
              <a:solidFill>
                <a:schemeClr val="bg2"/>
              </a:solidFill>
              <a:round/>
              <a:headEnd type="none" w="sm" len="sm"/>
              <a:tailEnd type="triangle" w="lg" len="med"/>
            </a:ln>
          </p:spPr>
          <p:txBody>
            <a:bodyPr wrap="none" anchor="ctr"/>
            <a:lstStyle/>
            <a:p>
              <a:endParaRPr lang="en-US"/>
            </a:p>
          </p:txBody>
        </p:sp>
      </p:grpSp>
      <p:grpSp>
        <p:nvGrpSpPr>
          <p:cNvPr id="16" name="Group 74"/>
          <p:cNvGrpSpPr>
            <a:grpSpLocks/>
          </p:cNvGrpSpPr>
          <p:nvPr/>
        </p:nvGrpSpPr>
        <p:grpSpPr bwMode="auto">
          <a:xfrm>
            <a:off x="7415213" y="76200"/>
            <a:ext cx="1428750" cy="836613"/>
            <a:chOff x="2803" y="2256"/>
            <a:chExt cx="774" cy="497"/>
          </a:xfrm>
        </p:grpSpPr>
        <p:sp>
          <p:nvSpPr>
            <p:cNvPr id="42023" name="AutoShape 75"/>
            <p:cNvSpPr>
              <a:spLocks noChangeArrowheads="1"/>
            </p:cNvSpPr>
            <p:nvPr/>
          </p:nvSpPr>
          <p:spPr bwMode="gray">
            <a:xfrm>
              <a:off x="2803" y="2560"/>
              <a:ext cx="774" cy="79"/>
            </a:xfrm>
            <a:prstGeom prst="rightArrow">
              <a:avLst>
                <a:gd name="adj1" fmla="val 36472"/>
                <a:gd name="adj2" fmla="val 70397"/>
              </a:avLst>
            </a:prstGeom>
            <a:solidFill>
              <a:schemeClr val="folHlink"/>
            </a:solidFill>
            <a:ln w="12700">
              <a:solidFill>
                <a:schemeClr val="folHlink"/>
              </a:solidFill>
              <a:miter lim="800000"/>
              <a:headEnd/>
              <a:tailEnd/>
            </a:ln>
          </p:spPr>
          <p:txBody>
            <a:bodyPr wrap="none" anchor="ctr"/>
            <a:lstStyle/>
            <a:p>
              <a:endParaRPr lang="pt-BR"/>
            </a:p>
          </p:txBody>
        </p:sp>
        <p:grpSp>
          <p:nvGrpSpPr>
            <p:cNvPr id="17" name="Group 76"/>
            <p:cNvGrpSpPr>
              <a:grpSpLocks/>
            </p:cNvGrpSpPr>
            <p:nvPr/>
          </p:nvGrpSpPr>
          <p:grpSpPr bwMode="auto">
            <a:xfrm>
              <a:off x="3056" y="2424"/>
              <a:ext cx="387" cy="329"/>
              <a:chOff x="1254" y="2011"/>
              <a:chExt cx="386" cy="263"/>
            </a:xfrm>
          </p:grpSpPr>
          <p:sp>
            <p:nvSpPr>
              <p:cNvPr id="42026" name="Rectangle 77"/>
              <p:cNvSpPr>
                <a:spLocks noChangeArrowheads="1"/>
              </p:cNvSpPr>
              <p:nvPr/>
            </p:nvSpPr>
            <p:spPr bwMode="auto">
              <a:xfrm>
                <a:off x="1316" y="2088"/>
                <a:ext cx="156" cy="120"/>
              </a:xfrm>
              <a:prstGeom prst="rect">
                <a:avLst/>
              </a:prstGeom>
              <a:solidFill>
                <a:schemeClr val="bg1"/>
              </a:solidFill>
              <a:ln w="9525">
                <a:noFill/>
                <a:miter lim="800000"/>
                <a:headEnd/>
                <a:tailEnd/>
              </a:ln>
            </p:spPr>
            <p:txBody>
              <a:bodyPr wrap="none" anchor="ctr"/>
              <a:lstStyle/>
              <a:p>
                <a:endParaRPr lang="pt-BR"/>
              </a:p>
            </p:txBody>
          </p:sp>
          <p:pic>
            <p:nvPicPr>
              <p:cNvPr id="42027" name="Picture 78" descr="snapvault right"/>
              <p:cNvPicPr>
                <a:picLocks noChangeAspect="1" noChangeArrowheads="1"/>
              </p:cNvPicPr>
              <p:nvPr/>
            </p:nvPicPr>
            <p:blipFill>
              <a:blip r:embed="rId4" cstate="email"/>
              <a:srcRect/>
              <a:stretch>
                <a:fillRect/>
              </a:stretch>
            </p:blipFill>
            <p:spPr bwMode="auto">
              <a:xfrm>
                <a:off x="1254" y="2011"/>
                <a:ext cx="386" cy="263"/>
              </a:xfrm>
              <a:prstGeom prst="rect">
                <a:avLst/>
              </a:prstGeom>
              <a:noFill/>
              <a:ln w="9525">
                <a:noFill/>
                <a:miter lim="800000"/>
                <a:headEnd/>
                <a:tailEnd/>
              </a:ln>
            </p:spPr>
          </p:pic>
        </p:grpSp>
        <p:sp>
          <p:nvSpPr>
            <p:cNvPr id="42025" name="Text Box 79"/>
            <p:cNvSpPr txBox="1">
              <a:spLocks noChangeArrowheads="1"/>
            </p:cNvSpPr>
            <p:nvPr/>
          </p:nvSpPr>
          <p:spPr bwMode="auto">
            <a:xfrm>
              <a:off x="2970" y="2256"/>
              <a:ext cx="545" cy="163"/>
            </a:xfrm>
            <a:prstGeom prst="rect">
              <a:avLst/>
            </a:prstGeom>
            <a:noFill/>
            <a:ln w="12700">
              <a:noFill/>
              <a:miter lim="800000"/>
              <a:headEnd/>
              <a:tailEnd/>
            </a:ln>
          </p:spPr>
          <p:txBody>
            <a:bodyPr wrap="none">
              <a:spAutoFit/>
            </a:bodyPr>
            <a:lstStyle/>
            <a:p>
              <a:pPr algn="l">
                <a:buClrTx/>
                <a:buFontTx/>
                <a:buNone/>
              </a:pPr>
              <a:r>
                <a:rPr lang="en-US" sz="1200" b="1">
                  <a:ea typeface="ＭＳ Ｐゴシック" pitchFamily="-60" charset="-128"/>
                </a:rPr>
                <a:t>SnapVault</a:t>
              </a:r>
              <a:r>
                <a:rPr lang="en-US" sz="900" b="1" baseline="50000">
                  <a:ea typeface="ＭＳ Ｐゴシック" pitchFamily="-60" charset="-128"/>
                  <a:cs typeface="Arial" charset="0"/>
                </a:rPr>
                <a:t>™</a:t>
              </a:r>
            </a:p>
          </p:txBody>
        </p:sp>
      </p:grpSp>
      <p:sp>
        <p:nvSpPr>
          <p:cNvPr id="683088" name="Line 80"/>
          <p:cNvSpPr>
            <a:spLocks noChangeShapeType="1"/>
          </p:cNvSpPr>
          <p:nvPr/>
        </p:nvSpPr>
        <p:spPr bwMode="auto">
          <a:xfrm flipH="1" flipV="1">
            <a:off x="2068513" y="4938713"/>
            <a:ext cx="112712" cy="825500"/>
          </a:xfrm>
          <a:prstGeom prst="line">
            <a:avLst/>
          </a:prstGeom>
          <a:noFill/>
          <a:ln w="28575">
            <a:solidFill>
              <a:schemeClr val="bg2"/>
            </a:solidFill>
            <a:round/>
            <a:headEnd type="none" w="sm" len="sm"/>
            <a:tailEnd type="triangle" w="lg" len="med"/>
          </a:ln>
        </p:spPr>
        <p:txBody>
          <a:bodyPr wrap="none" anchor="ctr"/>
          <a:lstStyle/>
          <a:p>
            <a:endParaRPr lang="en-US"/>
          </a:p>
        </p:txBody>
      </p:sp>
      <p:sp>
        <p:nvSpPr>
          <p:cNvPr id="42022" name="Rectangle 81"/>
          <p:cNvSpPr>
            <a:spLocks noChangeArrowheads="1"/>
          </p:cNvSpPr>
          <p:nvPr/>
        </p:nvSpPr>
        <p:spPr bwMode="auto">
          <a:xfrm>
            <a:off x="4211638" y="6524625"/>
            <a:ext cx="530225" cy="333375"/>
          </a:xfrm>
          <a:prstGeom prst="rect">
            <a:avLst/>
          </a:prstGeom>
          <a:noFill/>
          <a:ln w="9525" algn="ctr">
            <a:noFill/>
            <a:miter lim="800000"/>
            <a:headEnd/>
            <a:tailEnd/>
          </a:ln>
        </p:spPr>
        <p:txBody>
          <a:bodyPr wrap="none" anchor="ctr"/>
          <a:lstStyle/>
          <a:p>
            <a:endParaRPr lang="pt-B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83038"/>
                                        </p:tgtEl>
                                        <p:attrNameLst>
                                          <p:attrName>style.visibility</p:attrName>
                                        </p:attrNameLst>
                                      </p:cBhvr>
                                      <p:to>
                                        <p:strVal val="visible"/>
                                      </p:to>
                                    </p:set>
                                    <p:animEffect transition="in" filter="wipe(down)">
                                      <p:cBhvr>
                                        <p:cTn id="22" dur="500"/>
                                        <p:tgtEl>
                                          <p:spTgt spid="68303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683011"/>
                                        </p:tgtEl>
                                        <p:attrNameLst>
                                          <p:attrName>style.visibility</p:attrName>
                                        </p:attrNameLst>
                                      </p:cBhvr>
                                      <p:to>
                                        <p:strVal val="visible"/>
                                      </p:to>
                                    </p:set>
                                    <p:anim calcmode="lin" valueType="num">
                                      <p:cBhvr additive="base">
                                        <p:cTn id="32" dur="1000" fill="hold"/>
                                        <p:tgtEl>
                                          <p:spTgt spid="683011"/>
                                        </p:tgtEl>
                                        <p:attrNameLst>
                                          <p:attrName>ppt_x</p:attrName>
                                        </p:attrNameLst>
                                      </p:cBhvr>
                                      <p:tavLst>
                                        <p:tav tm="0">
                                          <p:val>
                                            <p:strVal val="0-#ppt_w/2"/>
                                          </p:val>
                                        </p:tav>
                                        <p:tav tm="100000">
                                          <p:val>
                                            <p:strVal val="#ppt_x"/>
                                          </p:val>
                                        </p:tav>
                                      </p:tavLst>
                                    </p:anim>
                                    <p:anim calcmode="lin" valueType="num">
                                      <p:cBhvr additive="base">
                                        <p:cTn id="33" dur="1000" fill="hold"/>
                                        <p:tgtEl>
                                          <p:spTgt spid="683011"/>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grpId="0" nodeType="clickEffect">
                                  <p:stCondLst>
                                    <p:cond delay="0"/>
                                  </p:stCondLst>
                                  <p:childTnLst>
                                    <p:set>
                                      <p:cBhvr>
                                        <p:cTn id="37" dur="1" fill="hold">
                                          <p:stCondLst>
                                            <p:cond delay="0"/>
                                          </p:stCondLst>
                                        </p:cTn>
                                        <p:tgtEl>
                                          <p:spTgt spid="683078"/>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63" presetClass="path" presetSubtype="0" accel="50000" decel="50000" fill="hold" grpId="1" nodeType="clickEffect">
                                  <p:stCondLst>
                                    <p:cond delay="0"/>
                                  </p:stCondLst>
                                  <p:childTnLst>
                                    <p:animMotion origin="layout" path="M -0.00087 0.00162 L 0.25747 0.00162 " pathEditMode="relative" rAng="0" ptsTypes="AA">
                                      <p:cBhvr>
                                        <p:cTn id="45" dur="1000" fill="hold"/>
                                        <p:tgtEl>
                                          <p:spTgt spid="683011"/>
                                        </p:tgtEl>
                                        <p:attrNameLst>
                                          <p:attrName>ppt_x</p:attrName>
                                          <p:attrName>ppt_y</p:attrName>
                                        </p:attrNameLst>
                                      </p:cBhvr>
                                      <p:rCtr x="129" y="0"/>
                                    </p:animMotion>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nodeType="clickEffect">
                                  <p:stCondLst>
                                    <p:cond delay="0"/>
                                  </p:stCondLst>
                                  <p:childTnLst>
                                    <p:set>
                                      <p:cBhvr>
                                        <p:cTn id="49" dur="1" fill="hold">
                                          <p:stCondLst>
                                            <p:cond delay="0"/>
                                          </p:stCondLst>
                                        </p:cTn>
                                        <p:tgtEl>
                                          <p:spTgt spid="12"/>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13"/>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wipe(down)">
                                      <p:cBhvr>
                                        <p:cTn id="58" dur="500"/>
                                        <p:tgtEl>
                                          <p:spTgt spid="6"/>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nodeType="clickEffect">
                                  <p:stCondLst>
                                    <p:cond delay="0"/>
                                  </p:stCondLst>
                                  <p:childTnLst>
                                    <p:set>
                                      <p:cBhvr>
                                        <p:cTn id="66" dur="1" fill="hold">
                                          <p:stCondLst>
                                            <p:cond delay="0"/>
                                          </p:stCondLst>
                                        </p:cTn>
                                        <p:tgtEl>
                                          <p:spTgt spid="13"/>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nodeType="click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blinds(horizontal)">
                                      <p:cBhvr>
                                        <p:cTn id="71" dur="500"/>
                                        <p:tgtEl>
                                          <p:spTgt spid="15"/>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grpId="0" nodeType="clickEffect">
                                  <p:stCondLst>
                                    <p:cond delay="0"/>
                                  </p:stCondLst>
                                  <p:childTnLst>
                                    <p:set>
                                      <p:cBhvr>
                                        <p:cTn id="75" dur="1" fill="hold">
                                          <p:stCondLst>
                                            <p:cond delay="0"/>
                                          </p:stCondLst>
                                        </p:cTn>
                                        <p:tgtEl>
                                          <p:spTgt spid="683088"/>
                                        </p:tgtEl>
                                        <p:attrNameLst>
                                          <p:attrName>style.visibility</p:attrName>
                                        </p:attrNameLst>
                                      </p:cBhvr>
                                      <p:to>
                                        <p:strVal val="visible"/>
                                      </p:to>
                                    </p:set>
                                    <p:animEffect transition="in" filter="blinds(horizontal)">
                                      <p:cBhvr>
                                        <p:cTn id="76" dur="500"/>
                                        <p:tgtEl>
                                          <p:spTgt spid="683088"/>
                                        </p:tgtEl>
                                      </p:cBhvr>
                                    </p:animEffect>
                                  </p:childTnLst>
                                </p:cTn>
                              </p:par>
                            </p:childTnLst>
                          </p:cTn>
                        </p:par>
                      </p:childTnLst>
                    </p:cTn>
                  </p:par>
                  <p:par>
                    <p:cTn id="77" fill="hold">
                      <p:stCondLst>
                        <p:cond delay="indefinite"/>
                      </p:stCondLst>
                      <p:childTnLst>
                        <p:par>
                          <p:cTn id="78" fill="hold">
                            <p:stCondLst>
                              <p:cond delay="0"/>
                            </p:stCondLst>
                            <p:childTnLst>
                              <p:par>
                                <p:cTn id="79" presetID="2" presetClass="entr" presetSubtype="8" fill="hold" grpId="0" nodeType="clickEffect">
                                  <p:stCondLst>
                                    <p:cond delay="0"/>
                                  </p:stCondLst>
                                  <p:childTnLst>
                                    <p:set>
                                      <p:cBhvr>
                                        <p:cTn id="80" dur="1" fill="hold">
                                          <p:stCondLst>
                                            <p:cond delay="0"/>
                                          </p:stCondLst>
                                        </p:cTn>
                                        <p:tgtEl>
                                          <p:spTgt spid="683010"/>
                                        </p:tgtEl>
                                        <p:attrNameLst>
                                          <p:attrName>style.visibility</p:attrName>
                                        </p:attrNameLst>
                                      </p:cBhvr>
                                      <p:to>
                                        <p:strVal val="visible"/>
                                      </p:to>
                                    </p:set>
                                    <p:anim calcmode="lin" valueType="num">
                                      <p:cBhvr additive="base">
                                        <p:cTn id="81" dur="1000" fill="hold"/>
                                        <p:tgtEl>
                                          <p:spTgt spid="683010"/>
                                        </p:tgtEl>
                                        <p:attrNameLst>
                                          <p:attrName>ppt_x</p:attrName>
                                        </p:attrNameLst>
                                      </p:cBhvr>
                                      <p:tavLst>
                                        <p:tav tm="0">
                                          <p:val>
                                            <p:strVal val="0-#ppt_w/2"/>
                                          </p:val>
                                        </p:tav>
                                        <p:tav tm="100000">
                                          <p:val>
                                            <p:strVal val="#ppt_x"/>
                                          </p:val>
                                        </p:tav>
                                      </p:tavLst>
                                    </p:anim>
                                    <p:anim calcmode="lin" valueType="num">
                                      <p:cBhvr additive="base">
                                        <p:cTn id="82" dur="1000" fill="hold"/>
                                        <p:tgtEl>
                                          <p:spTgt spid="683010"/>
                                        </p:tgtEl>
                                        <p:attrNameLst>
                                          <p:attrName>ppt_y</p:attrName>
                                        </p:attrNameLst>
                                      </p:cBhvr>
                                      <p:tavLst>
                                        <p:tav tm="0">
                                          <p:val>
                                            <p:strVal val="#ppt_y"/>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nodeType="clickEffect">
                                  <p:stCondLst>
                                    <p:cond delay="0"/>
                                  </p:stCondLst>
                                  <p:childTnLst>
                                    <p:set>
                                      <p:cBhvr>
                                        <p:cTn id="86" dur="1" fill="hold">
                                          <p:stCondLst>
                                            <p:cond delay="0"/>
                                          </p:stCondLst>
                                        </p:cTn>
                                        <p:tgtEl>
                                          <p:spTgt spid="8"/>
                                        </p:tgtEl>
                                        <p:attrNameLst>
                                          <p:attrName>style.visibility</p:attrName>
                                        </p:attrNameLst>
                                      </p:cBhvr>
                                      <p:to>
                                        <p:strVal val="visible"/>
                                      </p:to>
                                    </p:set>
                                    <p:animEffect transition="in" filter="wipe(down)">
                                      <p:cBhvr>
                                        <p:cTn id="87" dur="500"/>
                                        <p:tgtEl>
                                          <p:spTgt spid="8"/>
                                        </p:tgtEl>
                                      </p:cBhvr>
                                    </p:animEffect>
                                  </p:childTnLst>
                                </p:cTn>
                              </p:par>
                            </p:childTnLst>
                          </p:cTn>
                        </p:par>
                      </p:childTnLst>
                    </p:cTn>
                  </p:par>
                  <p:par>
                    <p:cTn id="88" fill="hold">
                      <p:stCondLst>
                        <p:cond delay="indefinite"/>
                      </p:stCondLst>
                      <p:childTnLst>
                        <p:par>
                          <p:cTn id="89" fill="hold">
                            <p:stCondLst>
                              <p:cond delay="0"/>
                            </p:stCondLst>
                            <p:childTnLst>
                              <p:par>
                                <p:cTn id="90" presetID="5" presetClass="exit" presetSubtype="10" fill="hold" nodeType="clickEffect">
                                  <p:stCondLst>
                                    <p:cond delay="0"/>
                                  </p:stCondLst>
                                  <p:childTnLst>
                                    <p:animEffect transition="out" filter="checkerboard(across)">
                                      <p:cBhvr>
                                        <p:cTn id="91" dur="500"/>
                                        <p:tgtEl>
                                          <p:spTgt spid="2"/>
                                        </p:tgtEl>
                                      </p:cBhvr>
                                    </p:animEffect>
                                    <p:set>
                                      <p:cBhvr>
                                        <p:cTn id="92" dur="1" fill="hold">
                                          <p:stCondLst>
                                            <p:cond delay="499"/>
                                          </p:stCondLst>
                                        </p:cTn>
                                        <p:tgtEl>
                                          <p:spTgt spid="2"/>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1" presetClass="exit" presetSubtype="0" fill="hold" nodeType="clickEffect">
                                  <p:stCondLst>
                                    <p:cond delay="0"/>
                                  </p:stCondLst>
                                  <p:childTnLst>
                                    <p:set>
                                      <p:cBhvr>
                                        <p:cTn id="96" dur="1" fill="hold">
                                          <p:stCondLst>
                                            <p:cond delay="0"/>
                                          </p:stCondLst>
                                        </p:cTn>
                                        <p:tgtEl>
                                          <p:spTgt spid="14"/>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5" presetClass="entr" presetSubtype="10" fill="hold" grpId="0" nodeType="clickEffect">
                                  <p:stCondLst>
                                    <p:cond delay="0"/>
                                  </p:stCondLst>
                                  <p:childTnLst>
                                    <p:set>
                                      <p:cBhvr>
                                        <p:cTn id="100" dur="1" fill="hold">
                                          <p:stCondLst>
                                            <p:cond delay="0"/>
                                          </p:stCondLst>
                                        </p:cTn>
                                        <p:tgtEl>
                                          <p:spTgt spid="683063"/>
                                        </p:tgtEl>
                                        <p:attrNameLst>
                                          <p:attrName>style.visibility</p:attrName>
                                        </p:attrNameLst>
                                      </p:cBhvr>
                                      <p:to>
                                        <p:strVal val="visible"/>
                                      </p:to>
                                    </p:set>
                                    <p:animEffect transition="in" filter="checkerboard(across)">
                                      <p:cBhvr>
                                        <p:cTn id="101" dur="500"/>
                                        <p:tgtEl>
                                          <p:spTgt spid="6830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3010" grpId="0" animBg="1"/>
      <p:bldP spid="683011" grpId="0" animBg="1"/>
      <p:bldP spid="683011" grpId="1" animBg="1"/>
      <p:bldP spid="683038" grpId="0" animBg="1"/>
      <p:bldP spid="683063" grpId="0" animBg="1"/>
      <p:bldP spid="683078" grpId="0"/>
      <p:bldP spid="68308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066800" y="104775"/>
            <a:ext cx="7943850" cy="914400"/>
          </a:xfrm>
        </p:spPr>
        <p:txBody>
          <a:bodyPr/>
          <a:lstStyle/>
          <a:p>
            <a:r>
              <a:rPr lang="en-US" dirty="0" smtClean="0"/>
              <a:t>Efficiency is Built-in</a:t>
            </a:r>
          </a:p>
        </p:txBody>
      </p:sp>
      <p:sp>
        <p:nvSpPr>
          <p:cNvPr id="31747" name="Rectangle 3"/>
          <p:cNvSpPr>
            <a:spLocks noGrp="1" noChangeArrowheads="1"/>
          </p:cNvSpPr>
          <p:nvPr>
            <p:ph type="body" sz="half" idx="1"/>
          </p:nvPr>
        </p:nvSpPr>
        <p:spPr>
          <a:xfrm>
            <a:off x="5902325" y="725488"/>
            <a:ext cx="2971800" cy="990600"/>
          </a:xfrm>
          <a:noFill/>
        </p:spPr>
        <p:txBody>
          <a:bodyPr/>
          <a:lstStyle/>
          <a:p>
            <a:pPr marL="0" indent="0">
              <a:lnSpc>
                <a:spcPct val="90000"/>
              </a:lnSpc>
              <a:spcBef>
                <a:spcPct val="0"/>
              </a:spcBef>
              <a:spcAft>
                <a:spcPct val="25000"/>
              </a:spcAft>
              <a:buClr>
                <a:schemeClr val="accent1"/>
              </a:buClr>
              <a:buFont typeface="Webdings" charset="2"/>
              <a:buNone/>
            </a:pPr>
            <a:r>
              <a:rPr lang="en-US" sz="2000" dirty="0" smtClean="0"/>
              <a:t>Snapshot</a:t>
            </a:r>
            <a:r>
              <a:rPr lang="en-US" sz="1400" baseline="50000" dirty="0" smtClean="0"/>
              <a:t>™</a:t>
            </a:r>
            <a:r>
              <a:rPr lang="en-US" sz="2000" dirty="0" smtClean="0"/>
              <a:t> Copies</a:t>
            </a:r>
            <a:br>
              <a:rPr lang="en-US" sz="2000" dirty="0" smtClean="0"/>
            </a:br>
            <a:r>
              <a:rPr lang="en-US" sz="1600" dirty="0" smtClean="0"/>
              <a:t>Point-in-time copies that write only changed blocks. No performance penalty.</a:t>
            </a:r>
          </a:p>
        </p:txBody>
      </p:sp>
      <p:sp>
        <p:nvSpPr>
          <p:cNvPr id="31748" name="Text Box 4"/>
          <p:cNvSpPr txBox="1">
            <a:spLocks noChangeArrowheads="1"/>
          </p:cNvSpPr>
          <p:nvPr/>
        </p:nvSpPr>
        <p:spPr bwMode="auto">
          <a:xfrm>
            <a:off x="5902325" y="1824038"/>
            <a:ext cx="3124200" cy="1679575"/>
          </a:xfrm>
          <a:prstGeom prst="rect">
            <a:avLst/>
          </a:prstGeom>
          <a:noFill/>
          <a:ln w="12700">
            <a:noFill/>
            <a:miter lim="800000"/>
            <a:headEnd/>
            <a:tailEnd/>
          </a:ln>
        </p:spPr>
        <p:txBody>
          <a:bodyPr>
            <a:spAutoFit/>
          </a:bodyPr>
          <a:lstStyle/>
          <a:p>
            <a:pPr>
              <a:spcAft>
                <a:spcPct val="25000"/>
              </a:spcAft>
              <a:buClr>
                <a:schemeClr val="accent1"/>
              </a:buClr>
              <a:buFont typeface="ＭＳ Ｐゴシック" charset="-128"/>
              <a:buNone/>
            </a:pPr>
            <a:r>
              <a:rPr lang="en-US" dirty="0"/>
              <a:t>Virtual Copies (FlexClone</a:t>
            </a:r>
            <a:r>
              <a:rPr lang="en-US" sz="1400" baseline="50000" dirty="0"/>
              <a:t>®</a:t>
            </a:r>
            <a:r>
              <a:rPr lang="en-US" dirty="0"/>
              <a:t>)</a:t>
            </a:r>
            <a:r>
              <a:rPr lang="en-US" sz="2400" dirty="0"/>
              <a:t/>
            </a:r>
            <a:br>
              <a:rPr lang="en-US" sz="2400" dirty="0"/>
            </a:br>
            <a:r>
              <a:rPr lang="en-US" sz="1600" dirty="0"/>
              <a:t>Near-zero space, instant “virtual” copies. Only subsequent changes in cloned </a:t>
            </a:r>
            <a:r>
              <a:rPr lang="en-US" sz="1600" dirty="0" smtClean="0"/>
              <a:t>dataset </a:t>
            </a:r>
            <a:r>
              <a:rPr lang="en-US" sz="1600" dirty="0"/>
              <a:t>get stored.</a:t>
            </a:r>
          </a:p>
        </p:txBody>
      </p:sp>
      <p:sp>
        <p:nvSpPr>
          <p:cNvPr id="31749" name="Text Box 5"/>
          <p:cNvSpPr txBox="1">
            <a:spLocks noChangeArrowheads="1"/>
          </p:cNvSpPr>
          <p:nvPr/>
        </p:nvSpPr>
        <p:spPr bwMode="auto">
          <a:xfrm>
            <a:off x="1565275" y="2936875"/>
            <a:ext cx="3390900" cy="1435100"/>
          </a:xfrm>
          <a:prstGeom prst="rect">
            <a:avLst/>
          </a:prstGeom>
          <a:noFill/>
          <a:ln w="12700">
            <a:noFill/>
            <a:miter lim="800000"/>
            <a:headEnd/>
            <a:tailEnd/>
          </a:ln>
        </p:spPr>
        <p:txBody>
          <a:bodyPr>
            <a:spAutoFit/>
          </a:bodyPr>
          <a:lstStyle/>
          <a:p>
            <a:pPr>
              <a:spcAft>
                <a:spcPct val="25000"/>
              </a:spcAft>
              <a:buClr>
                <a:schemeClr val="accent1"/>
              </a:buClr>
              <a:buFont typeface="ＭＳ Ｐゴシック" charset="-128"/>
              <a:buNone/>
            </a:pPr>
            <a:r>
              <a:rPr lang="en-US" dirty="0"/>
              <a:t>Thin Provisioning </a:t>
            </a:r>
            <a:br>
              <a:rPr lang="en-US" dirty="0"/>
            </a:br>
            <a:r>
              <a:rPr lang="en-US" dirty="0"/>
              <a:t>(FlexVol</a:t>
            </a:r>
            <a:r>
              <a:rPr lang="en-US" sz="1400" baseline="50000" dirty="0"/>
              <a:t>®</a:t>
            </a:r>
            <a:r>
              <a:rPr lang="en-US" dirty="0"/>
              <a:t>)</a:t>
            </a:r>
            <a:br>
              <a:rPr lang="en-US" dirty="0"/>
            </a:br>
            <a:r>
              <a:rPr lang="en-US" sz="1600" dirty="0"/>
              <a:t>Create flexible volumes that appear to be a certain size but are really a much smaller pool.</a:t>
            </a:r>
          </a:p>
        </p:txBody>
      </p:sp>
      <p:sp>
        <p:nvSpPr>
          <p:cNvPr id="31750" name="Text Box 6"/>
          <p:cNvSpPr txBox="1">
            <a:spLocks noChangeArrowheads="1"/>
          </p:cNvSpPr>
          <p:nvPr/>
        </p:nvSpPr>
        <p:spPr bwMode="auto">
          <a:xfrm>
            <a:off x="1565275" y="1325563"/>
            <a:ext cx="3581400" cy="1190625"/>
          </a:xfrm>
          <a:prstGeom prst="rect">
            <a:avLst/>
          </a:prstGeom>
          <a:noFill/>
          <a:ln w="12700">
            <a:noFill/>
            <a:miter lim="800000"/>
            <a:headEnd/>
            <a:tailEnd/>
          </a:ln>
        </p:spPr>
        <p:txBody>
          <a:bodyPr>
            <a:spAutoFit/>
          </a:bodyPr>
          <a:lstStyle/>
          <a:p>
            <a:pPr>
              <a:spcAft>
                <a:spcPct val="25000"/>
              </a:spcAft>
              <a:buClr>
                <a:schemeClr val="accent1"/>
              </a:buClr>
              <a:buFont typeface="ＭＳ Ｐゴシック" charset="-128"/>
              <a:buNone/>
            </a:pPr>
            <a:r>
              <a:rPr lang="en-US" dirty="0"/>
              <a:t>RAID 6 Protection </a:t>
            </a:r>
            <a:br>
              <a:rPr lang="en-US" dirty="0"/>
            </a:br>
            <a:r>
              <a:rPr lang="en-US" dirty="0"/>
              <a:t>(RAID-DP</a:t>
            </a:r>
            <a:r>
              <a:rPr lang="en-US" sz="1400" baseline="50000" dirty="0">
                <a:cs typeface="Arial" charset="0"/>
              </a:rPr>
              <a:t>®</a:t>
            </a:r>
            <a:r>
              <a:rPr lang="en-US" dirty="0">
                <a:cs typeface="Arial" charset="0"/>
              </a:rPr>
              <a:t>)</a:t>
            </a:r>
            <a:r>
              <a:rPr lang="en-US" sz="2800" dirty="0">
                <a:cs typeface="Arial" charset="0"/>
              </a:rPr>
              <a:t/>
            </a:r>
            <a:br>
              <a:rPr lang="en-US" sz="2800" dirty="0">
                <a:cs typeface="Arial" charset="0"/>
              </a:rPr>
            </a:br>
            <a:r>
              <a:rPr lang="en-US" sz="1600" dirty="0">
                <a:cs typeface="Arial" charset="0"/>
              </a:rPr>
              <a:t>Protects against double disk failure with no performance penalty.</a:t>
            </a:r>
          </a:p>
        </p:txBody>
      </p:sp>
      <p:sp>
        <p:nvSpPr>
          <p:cNvPr id="31751" name="Rectangle 7"/>
          <p:cNvSpPr>
            <a:spLocks noChangeArrowheads="1"/>
          </p:cNvSpPr>
          <p:nvPr/>
        </p:nvSpPr>
        <p:spPr bwMode="auto">
          <a:xfrm>
            <a:off x="5902325" y="3586163"/>
            <a:ext cx="2895600" cy="1219200"/>
          </a:xfrm>
          <a:prstGeom prst="rect">
            <a:avLst/>
          </a:prstGeom>
          <a:noFill/>
          <a:ln w="9525">
            <a:noFill/>
            <a:miter lim="800000"/>
            <a:headEnd/>
            <a:tailEnd/>
          </a:ln>
        </p:spPr>
        <p:txBody>
          <a:bodyPr/>
          <a:lstStyle/>
          <a:p>
            <a:pPr eaLnBrk="0" hangingPunct="0">
              <a:spcAft>
                <a:spcPct val="25000"/>
              </a:spcAft>
              <a:buClr>
                <a:schemeClr val="accent1"/>
              </a:buClr>
              <a:buFont typeface="Webdings" charset="2"/>
              <a:buNone/>
            </a:pPr>
            <a:r>
              <a:rPr lang="en-US" dirty="0"/>
              <a:t>Deduplication</a:t>
            </a:r>
            <a:r>
              <a:rPr lang="en-US" sz="2800" dirty="0"/>
              <a:t/>
            </a:r>
            <a:br>
              <a:rPr lang="en-US" sz="2800" dirty="0"/>
            </a:br>
            <a:r>
              <a:rPr lang="en-US" sz="1600" dirty="0"/>
              <a:t>Removes data redundancies in primary and secondary storage.</a:t>
            </a:r>
          </a:p>
        </p:txBody>
      </p:sp>
      <p:grpSp>
        <p:nvGrpSpPr>
          <p:cNvPr id="2" name="Group 8"/>
          <p:cNvGrpSpPr>
            <a:grpSpLocks/>
          </p:cNvGrpSpPr>
          <p:nvPr/>
        </p:nvGrpSpPr>
        <p:grpSpPr bwMode="auto">
          <a:xfrm>
            <a:off x="5194296" y="3660775"/>
            <a:ext cx="596900" cy="1066800"/>
            <a:chOff x="2975" y="1152"/>
            <a:chExt cx="376" cy="672"/>
          </a:xfrm>
        </p:grpSpPr>
        <p:sp>
          <p:nvSpPr>
            <p:cNvPr id="31779" name="AutoShape 9"/>
            <p:cNvSpPr>
              <a:spLocks noChangeArrowheads="1"/>
            </p:cNvSpPr>
            <p:nvPr/>
          </p:nvSpPr>
          <p:spPr bwMode="auto">
            <a:xfrm>
              <a:off x="2975" y="1152"/>
              <a:ext cx="371" cy="672"/>
            </a:xfrm>
            <a:prstGeom prst="can">
              <a:avLst>
                <a:gd name="adj" fmla="val 16176"/>
              </a:avLst>
            </a:prstGeom>
            <a:solidFill>
              <a:schemeClr val="accent1"/>
            </a:solidFill>
            <a:ln w="12700">
              <a:solidFill>
                <a:schemeClr val="bg1"/>
              </a:solidFill>
              <a:round/>
              <a:headEnd/>
              <a:tailEnd/>
            </a:ln>
          </p:spPr>
          <p:txBody>
            <a:bodyPr wrap="none" anchor="ctr"/>
            <a:lstStyle/>
            <a:p>
              <a:endParaRPr lang="en-US" dirty="0"/>
            </a:p>
          </p:txBody>
        </p:sp>
        <p:sp>
          <p:nvSpPr>
            <p:cNvPr id="31780" name="Text Box 10"/>
            <p:cNvSpPr txBox="1">
              <a:spLocks noChangeArrowheads="1"/>
            </p:cNvSpPr>
            <p:nvPr/>
          </p:nvSpPr>
          <p:spPr bwMode="auto">
            <a:xfrm>
              <a:off x="3007" y="1205"/>
              <a:ext cx="344" cy="388"/>
            </a:xfrm>
            <a:prstGeom prst="rect">
              <a:avLst/>
            </a:prstGeom>
            <a:noFill/>
            <a:ln w="12700">
              <a:noFill/>
              <a:miter lim="800000"/>
              <a:headEnd/>
              <a:tailEnd/>
            </a:ln>
          </p:spPr>
          <p:txBody>
            <a:bodyPr wrap="square" lIns="0" rIns="0">
              <a:spAutoFit/>
            </a:bodyPr>
            <a:lstStyle/>
            <a:p>
              <a:pPr>
                <a:lnSpc>
                  <a:spcPct val="80000"/>
                </a:lnSpc>
                <a:buClr>
                  <a:schemeClr val="accent1"/>
                </a:buClr>
                <a:buFont typeface="ＭＳ Ｐゴシック" charset="-128"/>
                <a:buNone/>
              </a:pPr>
              <a:r>
                <a:rPr lang="en-US" sz="1400" dirty="0"/>
                <a:t>Save</a:t>
              </a:r>
              <a:br>
                <a:rPr lang="en-US" sz="1400" dirty="0"/>
              </a:br>
              <a:r>
                <a:rPr lang="en-US" sz="1400" dirty="0"/>
                <a:t>up to</a:t>
              </a:r>
              <a:br>
                <a:rPr lang="en-US" sz="1400" dirty="0"/>
              </a:br>
              <a:r>
                <a:rPr lang="en-US" sz="1400" dirty="0"/>
                <a:t>95%</a:t>
              </a:r>
            </a:p>
          </p:txBody>
        </p:sp>
        <p:sp>
          <p:nvSpPr>
            <p:cNvPr id="31781" name="AutoShape 11"/>
            <p:cNvSpPr>
              <a:spLocks noChangeArrowheads="1"/>
            </p:cNvSpPr>
            <p:nvPr/>
          </p:nvSpPr>
          <p:spPr bwMode="auto">
            <a:xfrm>
              <a:off x="2975" y="1737"/>
              <a:ext cx="371" cy="87"/>
            </a:xfrm>
            <a:prstGeom prst="can">
              <a:avLst>
                <a:gd name="adj" fmla="val 50000"/>
              </a:avLst>
            </a:prstGeom>
            <a:solidFill>
              <a:schemeClr val="tx2"/>
            </a:solidFill>
            <a:ln w="12700">
              <a:solidFill>
                <a:schemeClr val="bg1"/>
              </a:solidFill>
              <a:round/>
              <a:headEnd/>
              <a:tailEnd/>
            </a:ln>
          </p:spPr>
          <p:txBody>
            <a:bodyPr wrap="none" anchor="ctr"/>
            <a:lstStyle/>
            <a:p>
              <a:endParaRPr lang="en-US" dirty="0"/>
            </a:p>
          </p:txBody>
        </p:sp>
      </p:grpSp>
      <p:grpSp>
        <p:nvGrpSpPr>
          <p:cNvPr id="3" name="Group 12"/>
          <p:cNvGrpSpPr>
            <a:grpSpLocks/>
          </p:cNvGrpSpPr>
          <p:nvPr/>
        </p:nvGrpSpPr>
        <p:grpSpPr bwMode="auto">
          <a:xfrm>
            <a:off x="869954" y="1295400"/>
            <a:ext cx="654050" cy="1158875"/>
            <a:chOff x="2964" y="2045"/>
            <a:chExt cx="412" cy="730"/>
          </a:xfrm>
        </p:grpSpPr>
        <p:sp>
          <p:nvSpPr>
            <p:cNvPr id="31776" name="AutoShape 13"/>
            <p:cNvSpPr>
              <a:spLocks noChangeArrowheads="1"/>
            </p:cNvSpPr>
            <p:nvPr/>
          </p:nvSpPr>
          <p:spPr bwMode="auto">
            <a:xfrm>
              <a:off x="2964" y="2103"/>
              <a:ext cx="371" cy="672"/>
            </a:xfrm>
            <a:prstGeom prst="can">
              <a:avLst>
                <a:gd name="adj" fmla="val 16176"/>
              </a:avLst>
            </a:prstGeom>
            <a:solidFill>
              <a:schemeClr val="accent1"/>
            </a:solidFill>
            <a:ln w="12700">
              <a:solidFill>
                <a:schemeClr val="bg1"/>
              </a:solidFill>
              <a:round/>
              <a:headEnd/>
              <a:tailEnd/>
            </a:ln>
          </p:spPr>
          <p:txBody>
            <a:bodyPr wrap="none" anchor="ctr"/>
            <a:lstStyle/>
            <a:p>
              <a:endParaRPr lang="en-US" dirty="0"/>
            </a:p>
          </p:txBody>
        </p:sp>
        <p:sp>
          <p:nvSpPr>
            <p:cNvPr id="31777" name="AutoShape 14"/>
            <p:cNvSpPr>
              <a:spLocks noChangeArrowheads="1"/>
            </p:cNvSpPr>
            <p:nvPr/>
          </p:nvSpPr>
          <p:spPr bwMode="auto">
            <a:xfrm>
              <a:off x="2964" y="2381"/>
              <a:ext cx="371" cy="394"/>
            </a:xfrm>
            <a:prstGeom prst="can">
              <a:avLst>
                <a:gd name="adj" fmla="val 24769"/>
              </a:avLst>
            </a:prstGeom>
            <a:solidFill>
              <a:schemeClr val="tx2"/>
            </a:solidFill>
            <a:ln w="12700">
              <a:solidFill>
                <a:schemeClr val="bg1"/>
              </a:solidFill>
              <a:round/>
              <a:headEnd/>
              <a:tailEnd/>
            </a:ln>
          </p:spPr>
          <p:txBody>
            <a:bodyPr wrap="none" anchor="ctr"/>
            <a:lstStyle/>
            <a:p>
              <a:endParaRPr lang="en-US" dirty="0"/>
            </a:p>
          </p:txBody>
        </p:sp>
        <p:sp>
          <p:nvSpPr>
            <p:cNvPr id="31778" name="Text Box 15"/>
            <p:cNvSpPr txBox="1">
              <a:spLocks noChangeArrowheads="1"/>
            </p:cNvSpPr>
            <p:nvPr/>
          </p:nvSpPr>
          <p:spPr bwMode="auto">
            <a:xfrm>
              <a:off x="3007" y="2045"/>
              <a:ext cx="369" cy="384"/>
            </a:xfrm>
            <a:prstGeom prst="rect">
              <a:avLst/>
            </a:prstGeom>
            <a:noFill/>
            <a:ln w="12700">
              <a:noFill/>
              <a:miter lim="800000"/>
              <a:headEnd/>
              <a:tailEnd/>
            </a:ln>
          </p:spPr>
          <p:txBody>
            <a:bodyPr wrap="square" lIns="0" rIns="0">
              <a:spAutoFit/>
            </a:bodyPr>
            <a:lstStyle/>
            <a:p>
              <a:pPr>
                <a:lnSpc>
                  <a:spcPct val="80000"/>
                </a:lnSpc>
                <a:buClr>
                  <a:schemeClr val="accent1"/>
                </a:buClr>
                <a:buFont typeface="ＭＳ Ｐゴシック" charset="-128"/>
                <a:buNone/>
              </a:pPr>
              <a:r>
                <a:rPr lang="en-US" sz="1400" dirty="0"/>
                <a:t>Save</a:t>
              </a:r>
              <a:br>
                <a:rPr lang="en-US" sz="1400" dirty="0"/>
              </a:br>
              <a:r>
                <a:rPr lang="en-US" sz="1400" dirty="0"/>
                <a:t>up to</a:t>
              </a:r>
              <a:br>
                <a:rPr lang="en-US" sz="1400" dirty="0"/>
              </a:br>
              <a:r>
                <a:rPr lang="en-US" sz="1400" dirty="0"/>
                <a:t>46%</a:t>
              </a:r>
            </a:p>
          </p:txBody>
        </p:sp>
      </p:grpSp>
      <p:grpSp>
        <p:nvGrpSpPr>
          <p:cNvPr id="4" name="Group 16"/>
          <p:cNvGrpSpPr>
            <a:grpSpLocks/>
          </p:cNvGrpSpPr>
          <p:nvPr/>
        </p:nvGrpSpPr>
        <p:grpSpPr bwMode="auto">
          <a:xfrm>
            <a:off x="869957" y="3048000"/>
            <a:ext cx="588963" cy="1139825"/>
            <a:chOff x="2964" y="3021"/>
            <a:chExt cx="371" cy="718"/>
          </a:xfrm>
        </p:grpSpPr>
        <p:sp>
          <p:nvSpPr>
            <p:cNvPr id="31773" name="AutoShape 17"/>
            <p:cNvSpPr>
              <a:spLocks noChangeArrowheads="1"/>
            </p:cNvSpPr>
            <p:nvPr/>
          </p:nvSpPr>
          <p:spPr bwMode="auto">
            <a:xfrm>
              <a:off x="2964" y="3067"/>
              <a:ext cx="371" cy="672"/>
            </a:xfrm>
            <a:prstGeom prst="can">
              <a:avLst>
                <a:gd name="adj" fmla="val 16176"/>
              </a:avLst>
            </a:prstGeom>
            <a:solidFill>
              <a:schemeClr val="accent1"/>
            </a:solidFill>
            <a:ln w="12700">
              <a:solidFill>
                <a:schemeClr val="bg1"/>
              </a:solidFill>
              <a:round/>
              <a:headEnd/>
              <a:tailEnd/>
            </a:ln>
          </p:spPr>
          <p:txBody>
            <a:bodyPr wrap="none" anchor="ctr"/>
            <a:lstStyle/>
            <a:p>
              <a:endParaRPr lang="en-US" dirty="0"/>
            </a:p>
          </p:txBody>
        </p:sp>
        <p:sp>
          <p:nvSpPr>
            <p:cNvPr id="31774" name="AutoShape 18"/>
            <p:cNvSpPr>
              <a:spLocks noChangeArrowheads="1"/>
            </p:cNvSpPr>
            <p:nvPr/>
          </p:nvSpPr>
          <p:spPr bwMode="auto">
            <a:xfrm>
              <a:off x="2964" y="3261"/>
              <a:ext cx="371" cy="478"/>
            </a:xfrm>
            <a:prstGeom prst="can">
              <a:avLst>
                <a:gd name="adj" fmla="val 29750"/>
              </a:avLst>
            </a:prstGeom>
            <a:solidFill>
              <a:schemeClr val="tx2"/>
            </a:solidFill>
            <a:ln w="12700">
              <a:solidFill>
                <a:schemeClr val="bg1"/>
              </a:solidFill>
              <a:round/>
              <a:headEnd/>
              <a:tailEnd/>
            </a:ln>
          </p:spPr>
          <p:txBody>
            <a:bodyPr wrap="none" anchor="ctr"/>
            <a:lstStyle/>
            <a:p>
              <a:endParaRPr lang="en-US" dirty="0"/>
            </a:p>
          </p:txBody>
        </p:sp>
        <p:sp>
          <p:nvSpPr>
            <p:cNvPr id="31775" name="Text Box 19"/>
            <p:cNvSpPr txBox="1">
              <a:spLocks noChangeArrowheads="1"/>
            </p:cNvSpPr>
            <p:nvPr/>
          </p:nvSpPr>
          <p:spPr bwMode="auto">
            <a:xfrm>
              <a:off x="3007" y="3021"/>
              <a:ext cx="321" cy="384"/>
            </a:xfrm>
            <a:prstGeom prst="rect">
              <a:avLst/>
            </a:prstGeom>
            <a:noFill/>
            <a:ln w="12700">
              <a:noFill/>
              <a:miter lim="800000"/>
              <a:headEnd/>
              <a:tailEnd/>
            </a:ln>
          </p:spPr>
          <p:txBody>
            <a:bodyPr wrap="square" lIns="0" rIns="0">
              <a:spAutoFit/>
            </a:bodyPr>
            <a:lstStyle/>
            <a:p>
              <a:pPr>
                <a:lnSpc>
                  <a:spcPct val="80000"/>
                </a:lnSpc>
                <a:buClr>
                  <a:schemeClr val="accent1"/>
                </a:buClr>
                <a:buFont typeface="ＭＳ Ｐゴシック" charset="-128"/>
                <a:buNone/>
              </a:pPr>
              <a:r>
                <a:rPr lang="en-US" sz="1400" dirty="0"/>
                <a:t>Save</a:t>
              </a:r>
              <a:br>
                <a:rPr lang="en-US" sz="1400" dirty="0"/>
              </a:br>
              <a:r>
                <a:rPr lang="en-US" sz="1400" dirty="0"/>
                <a:t>up to</a:t>
              </a:r>
              <a:br>
                <a:rPr lang="en-US" sz="1400" dirty="0"/>
              </a:br>
              <a:r>
                <a:rPr lang="en-US" sz="1400" dirty="0"/>
                <a:t>33%</a:t>
              </a:r>
            </a:p>
          </p:txBody>
        </p:sp>
      </p:grpSp>
      <p:grpSp>
        <p:nvGrpSpPr>
          <p:cNvPr id="5" name="Group 20"/>
          <p:cNvGrpSpPr>
            <a:grpSpLocks/>
          </p:cNvGrpSpPr>
          <p:nvPr/>
        </p:nvGrpSpPr>
        <p:grpSpPr bwMode="auto">
          <a:xfrm>
            <a:off x="5181601" y="687388"/>
            <a:ext cx="588963" cy="1066800"/>
            <a:chOff x="303" y="1152"/>
            <a:chExt cx="371" cy="672"/>
          </a:xfrm>
        </p:grpSpPr>
        <p:sp>
          <p:nvSpPr>
            <p:cNvPr id="31770" name="AutoShape 21"/>
            <p:cNvSpPr>
              <a:spLocks noChangeArrowheads="1"/>
            </p:cNvSpPr>
            <p:nvPr/>
          </p:nvSpPr>
          <p:spPr bwMode="auto">
            <a:xfrm>
              <a:off x="303" y="1152"/>
              <a:ext cx="371" cy="672"/>
            </a:xfrm>
            <a:prstGeom prst="can">
              <a:avLst>
                <a:gd name="adj" fmla="val 16176"/>
              </a:avLst>
            </a:prstGeom>
            <a:solidFill>
              <a:schemeClr val="accent1"/>
            </a:solidFill>
            <a:ln w="12700">
              <a:solidFill>
                <a:schemeClr val="bg1"/>
              </a:solidFill>
              <a:round/>
              <a:headEnd/>
              <a:tailEnd/>
            </a:ln>
          </p:spPr>
          <p:txBody>
            <a:bodyPr wrap="none" anchor="ctr"/>
            <a:lstStyle/>
            <a:p>
              <a:endParaRPr lang="en-US" dirty="0"/>
            </a:p>
          </p:txBody>
        </p:sp>
        <p:sp>
          <p:nvSpPr>
            <p:cNvPr id="31771" name="AutoShape 22"/>
            <p:cNvSpPr>
              <a:spLocks noChangeArrowheads="1"/>
            </p:cNvSpPr>
            <p:nvPr/>
          </p:nvSpPr>
          <p:spPr bwMode="auto">
            <a:xfrm>
              <a:off x="303" y="1641"/>
              <a:ext cx="371" cy="183"/>
            </a:xfrm>
            <a:prstGeom prst="can">
              <a:avLst>
                <a:gd name="adj" fmla="val 50000"/>
              </a:avLst>
            </a:prstGeom>
            <a:solidFill>
              <a:schemeClr val="tx2"/>
            </a:solidFill>
            <a:ln w="12700">
              <a:solidFill>
                <a:schemeClr val="bg1"/>
              </a:solidFill>
              <a:round/>
              <a:headEnd/>
              <a:tailEnd/>
            </a:ln>
          </p:spPr>
          <p:txBody>
            <a:bodyPr wrap="none" anchor="ctr"/>
            <a:lstStyle/>
            <a:p>
              <a:endParaRPr lang="en-US" dirty="0"/>
            </a:p>
          </p:txBody>
        </p:sp>
        <p:sp>
          <p:nvSpPr>
            <p:cNvPr id="31772" name="Text Box 23"/>
            <p:cNvSpPr txBox="1">
              <a:spLocks noChangeArrowheads="1"/>
            </p:cNvSpPr>
            <p:nvPr/>
          </p:nvSpPr>
          <p:spPr bwMode="auto">
            <a:xfrm>
              <a:off x="318" y="1205"/>
              <a:ext cx="321" cy="384"/>
            </a:xfrm>
            <a:prstGeom prst="rect">
              <a:avLst/>
            </a:prstGeom>
            <a:noFill/>
            <a:ln w="12700">
              <a:noFill/>
              <a:miter lim="800000"/>
              <a:headEnd/>
              <a:tailEnd/>
            </a:ln>
          </p:spPr>
          <p:txBody>
            <a:bodyPr wrap="square" lIns="0" rIns="0">
              <a:spAutoFit/>
            </a:bodyPr>
            <a:lstStyle/>
            <a:p>
              <a:pPr>
                <a:lnSpc>
                  <a:spcPct val="80000"/>
                </a:lnSpc>
                <a:buClr>
                  <a:schemeClr val="accent1"/>
                </a:buClr>
                <a:buFont typeface="ＭＳ Ｐゴシック" charset="-128"/>
                <a:buNone/>
              </a:pPr>
              <a:r>
                <a:rPr lang="en-US" sz="1400" dirty="0"/>
                <a:t>Save</a:t>
              </a:r>
              <a:br>
                <a:rPr lang="en-US" sz="1400" dirty="0"/>
              </a:br>
              <a:r>
                <a:rPr lang="en-US" sz="1400" dirty="0"/>
                <a:t>over</a:t>
              </a:r>
              <a:br>
                <a:rPr lang="en-US" sz="1400" dirty="0"/>
              </a:br>
              <a:r>
                <a:rPr lang="en-US" sz="1400" dirty="0"/>
                <a:t>80%</a:t>
              </a:r>
            </a:p>
          </p:txBody>
        </p:sp>
      </p:grpSp>
      <p:grpSp>
        <p:nvGrpSpPr>
          <p:cNvPr id="6" name="Group 24"/>
          <p:cNvGrpSpPr>
            <a:grpSpLocks/>
          </p:cNvGrpSpPr>
          <p:nvPr/>
        </p:nvGrpSpPr>
        <p:grpSpPr bwMode="auto">
          <a:xfrm>
            <a:off x="5181601" y="2130425"/>
            <a:ext cx="609601" cy="1066800"/>
            <a:chOff x="303" y="2875"/>
            <a:chExt cx="384" cy="672"/>
          </a:xfrm>
        </p:grpSpPr>
        <p:sp>
          <p:nvSpPr>
            <p:cNvPr id="31767" name="AutoShape 25"/>
            <p:cNvSpPr>
              <a:spLocks noChangeArrowheads="1"/>
            </p:cNvSpPr>
            <p:nvPr/>
          </p:nvSpPr>
          <p:spPr bwMode="auto">
            <a:xfrm>
              <a:off x="303" y="2875"/>
              <a:ext cx="371" cy="672"/>
            </a:xfrm>
            <a:prstGeom prst="can">
              <a:avLst>
                <a:gd name="adj" fmla="val 16176"/>
              </a:avLst>
            </a:prstGeom>
            <a:solidFill>
              <a:schemeClr val="accent1"/>
            </a:solidFill>
            <a:ln w="12700">
              <a:solidFill>
                <a:schemeClr val="bg1"/>
              </a:solidFill>
              <a:round/>
              <a:headEnd/>
              <a:tailEnd/>
            </a:ln>
          </p:spPr>
          <p:txBody>
            <a:bodyPr wrap="none" anchor="ctr"/>
            <a:lstStyle/>
            <a:p>
              <a:endParaRPr lang="en-US" dirty="0"/>
            </a:p>
          </p:txBody>
        </p:sp>
        <p:sp>
          <p:nvSpPr>
            <p:cNvPr id="31768" name="AutoShape 26"/>
            <p:cNvSpPr>
              <a:spLocks noChangeArrowheads="1"/>
            </p:cNvSpPr>
            <p:nvPr/>
          </p:nvSpPr>
          <p:spPr bwMode="auto">
            <a:xfrm>
              <a:off x="303" y="3364"/>
              <a:ext cx="371" cy="183"/>
            </a:xfrm>
            <a:prstGeom prst="can">
              <a:avLst>
                <a:gd name="adj" fmla="val 50000"/>
              </a:avLst>
            </a:prstGeom>
            <a:solidFill>
              <a:schemeClr val="tx2"/>
            </a:solidFill>
            <a:ln w="12700">
              <a:solidFill>
                <a:schemeClr val="bg1"/>
              </a:solidFill>
              <a:round/>
              <a:headEnd/>
              <a:tailEnd/>
            </a:ln>
          </p:spPr>
          <p:txBody>
            <a:bodyPr wrap="none" anchor="ctr"/>
            <a:lstStyle/>
            <a:p>
              <a:endParaRPr lang="en-US" dirty="0"/>
            </a:p>
          </p:txBody>
        </p:sp>
        <p:sp>
          <p:nvSpPr>
            <p:cNvPr id="31769" name="Text Box 27"/>
            <p:cNvSpPr txBox="1">
              <a:spLocks noChangeArrowheads="1"/>
            </p:cNvSpPr>
            <p:nvPr/>
          </p:nvSpPr>
          <p:spPr bwMode="auto">
            <a:xfrm>
              <a:off x="366" y="2928"/>
              <a:ext cx="321" cy="384"/>
            </a:xfrm>
            <a:prstGeom prst="rect">
              <a:avLst/>
            </a:prstGeom>
            <a:noFill/>
            <a:ln w="12700">
              <a:noFill/>
              <a:miter lim="800000"/>
              <a:headEnd/>
              <a:tailEnd/>
            </a:ln>
          </p:spPr>
          <p:txBody>
            <a:bodyPr wrap="square" lIns="0" rIns="0">
              <a:spAutoFit/>
            </a:bodyPr>
            <a:lstStyle/>
            <a:p>
              <a:pPr>
                <a:lnSpc>
                  <a:spcPct val="80000"/>
                </a:lnSpc>
                <a:buClr>
                  <a:schemeClr val="accent1"/>
                </a:buClr>
                <a:buFont typeface="ＭＳ Ｐゴシック" charset="-128"/>
                <a:buNone/>
              </a:pPr>
              <a:r>
                <a:rPr lang="en-US" sz="1400" dirty="0"/>
                <a:t>Save</a:t>
              </a:r>
              <a:br>
                <a:rPr lang="en-US" sz="1400" dirty="0"/>
              </a:br>
              <a:r>
                <a:rPr lang="en-US" sz="1400" dirty="0"/>
                <a:t>over</a:t>
              </a:r>
              <a:br>
                <a:rPr lang="en-US" sz="1400" dirty="0"/>
              </a:br>
              <a:r>
                <a:rPr lang="en-US" sz="1400" dirty="0"/>
                <a:t>80%</a:t>
              </a:r>
            </a:p>
          </p:txBody>
        </p:sp>
      </p:grpSp>
      <p:sp>
        <p:nvSpPr>
          <p:cNvPr id="31757" name="Text Box 29"/>
          <p:cNvSpPr txBox="1">
            <a:spLocks noChangeArrowheads="1"/>
          </p:cNvSpPr>
          <p:nvPr/>
        </p:nvSpPr>
        <p:spPr bwMode="auto">
          <a:xfrm>
            <a:off x="1565275" y="4684713"/>
            <a:ext cx="3390900" cy="1754326"/>
          </a:xfrm>
          <a:prstGeom prst="rect">
            <a:avLst/>
          </a:prstGeom>
          <a:noFill/>
          <a:ln w="12700">
            <a:noFill/>
            <a:miter lim="800000"/>
            <a:headEnd/>
            <a:tailEnd/>
          </a:ln>
        </p:spPr>
        <p:txBody>
          <a:bodyPr>
            <a:spAutoFit/>
          </a:bodyPr>
          <a:lstStyle/>
          <a:p>
            <a:pPr>
              <a:spcAft>
                <a:spcPct val="25000"/>
              </a:spcAft>
              <a:buClr>
                <a:schemeClr val="accent1"/>
              </a:buClr>
              <a:buFont typeface="ＭＳ Ｐゴシック" charset="-128"/>
              <a:buNone/>
            </a:pPr>
            <a:r>
              <a:rPr lang="en-US" dirty="0"/>
              <a:t>Thin Replication </a:t>
            </a:r>
            <a:br>
              <a:rPr lang="en-US" dirty="0"/>
            </a:br>
            <a:r>
              <a:rPr lang="en-US" dirty="0"/>
              <a:t>(</a:t>
            </a:r>
            <a:r>
              <a:rPr lang="en-US" dirty="0" smtClean="0"/>
              <a:t>SnapVault</a:t>
            </a:r>
            <a:r>
              <a:rPr lang="en-US" sz="1400" baseline="50000" dirty="0" smtClean="0"/>
              <a:t>®</a:t>
            </a:r>
            <a:r>
              <a:rPr lang="en-US" dirty="0"/>
              <a:t> </a:t>
            </a:r>
            <a:r>
              <a:rPr lang="en-US" dirty="0" smtClean="0"/>
              <a:t>and SnapMirror</a:t>
            </a:r>
            <a:r>
              <a:rPr lang="en-US" sz="1400" baseline="50000" dirty="0"/>
              <a:t>®</a:t>
            </a:r>
            <a:r>
              <a:rPr lang="en-US" dirty="0"/>
              <a:t>)</a:t>
            </a:r>
            <a:br>
              <a:rPr lang="en-US" dirty="0"/>
            </a:br>
            <a:r>
              <a:rPr lang="en-US" sz="1600" dirty="0"/>
              <a:t>Make data copies for disaster recovery and backup using a minimal amount of space.</a:t>
            </a:r>
          </a:p>
        </p:txBody>
      </p:sp>
      <p:grpSp>
        <p:nvGrpSpPr>
          <p:cNvPr id="7" name="Group 34"/>
          <p:cNvGrpSpPr>
            <a:grpSpLocks/>
          </p:cNvGrpSpPr>
          <p:nvPr/>
        </p:nvGrpSpPr>
        <p:grpSpPr bwMode="auto">
          <a:xfrm>
            <a:off x="887413" y="4867275"/>
            <a:ext cx="636587" cy="1066800"/>
            <a:chOff x="2975" y="1152"/>
            <a:chExt cx="401" cy="672"/>
          </a:xfrm>
        </p:grpSpPr>
        <p:sp>
          <p:nvSpPr>
            <p:cNvPr id="31764" name="AutoShape 35"/>
            <p:cNvSpPr>
              <a:spLocks noChangeArrowheads="1"/>
            </p:cNvSpPr>
            <p:nvPr/>
          </p:nvSpPr>
          <p:spPr bwMode="auto">
            <a:xfrm>
              <a:off x="2975" y="1152"/>
              <a:ext cx="371" cy="672"/>
            </a:xfrm>
            <a:prstGeom prst="can">
              <a:avLst>
                <a:gd name="adj" fmla="val 16176"/>
              </a:avLst>
            </a:prstGeom>
            <a:solidFill>
              <a:schemeClr val="accent1"/>
            </a:solidFill>
            <a:ln w="12700">
              <a:solidFill>
                <a:schemeClr val="bg1"/>
              </a:solidFill>
              <a:round/>
              <a:headEnd/>
              <a:tailEnd/>
            </a:ln>
          </p:spPr>
          <p:txBody>
            <a:bodyPr wrap="none" anchor="ctr"/>
            <a:lstStyle/>
            <a:p>
              <a:endParaRPr lang="en-US" dirty="0"/>
            </a:p>
          </p:txBody>
        </p:sp>
        <p:sp>
          <p:nvSpPr>
            <p:cNvPr id="31765" name="Text Box 36"/>
            <p:cNvSpPr txBox="1">
              <a:spLocks noChangeArrowheads="1"/>
            </p:cNvSpPr>
            <p:nvPr/>
          </p:nvSpPr>
          <p:spPr bwMode="auto">
            <a:xfrm>
              <a:off x="3007" y="1205"/>
              <a:ext cx="369" cy="384"/>
            </a:xfrm>
            <a:prstGeom prst="rect">
              <a:avLst/>
            </a:prstGeom>
            <a:noFill/>
            <a:ln w="12700">
              <a:noFill/>
              <a:miter lim="800000"/>
              <a:headEnd/>
              <a:tailEnd/>
            </a:ln>
          </p:spPr>
          <p:txBody>
            <a:bodyPr wrap="square" lIns="0" rIns="0">
              <a:spAutoFit/>
            </a:bodyPr>
            <a:lstStyle/>
            <a:p>
              <a:pPr>
                <a:lnSpc>
                  <a:spcPct val="80000"/>
                </a:lnSpc>
                <a:buClr>
                  <a:schemeClr val="accent1"/>
                </a:buClr>
                <a:buFont typeface="ＭＳ Ｐゴシック" charset="-128"/>
                <a:buNone/>
              </a:pPr>
              <a:r>
                <a:rPr lang="en-US" sz="1400" dirty="0"/>
                <a:t>Save</a:t>
              </a:r>
              <a:br>
                <a:rPr lang="en-US" sz="1400" dirty="0"/>
              </a:br>
              <a:r>
                <a:rPr lang="en-US" sz="1400" dirty="0"/>
                <a:t>up to</a:t>
              </a:r>
              <a:br>
                <a:rPr lang="en-US" sz="1400" dirty="0"/>
              </a:br>
              <a:r>
                <a:rPr lang="en-US" sz="1400" dirty="0"/>
                <a:t>95%</a:t>
              </a:r>
            </a:p>
          </p:txBody>
        </p:sp>
        <p:sp>
          <p:nvSpPr>
            <p:cNvPr id="31766" name="AutoShape 37"/>
            <p:cNvSpPr>
              <a:spLocks noChangeArrowheads="1"/>
            </p:cNvSpPr>
            <p:nvPr/>
          </p:nvSpPr>
          <p:spPr bwMode="auto">
            <a:xfrm>
              <a:off x="2975" y="1737"/>
              <a:ext cx="371" cy="87"/>
            </a:xfrm>
            <a:prstGeom prst="can">
              <a:avLst>
                <a:gd name="adj" fmla="val 50000"/>
              </a:avLst>
            </a:prstGeom>
            <a:solidFill>
              <a:schemeClr val="tx2"/>
            </a:solidFill>
            <a:ln w="12700">
              <a:solidFill>
                <a:schemeClr val="bg1"/>
              </a:solidFill>
              <a:round/>
              <a:headEnd/>
              <a:tailEnd/>
            </a:ln>
          </p:spPr>
          <p:txBody>
            <a:bodyPr wrap="none" anchor="ctr"/>
            <a:lstStyle/>
            <a:p>
              <a:endParaRPr lang="en-US" dirty="0"/>
            </a:p>
          </p:txBody>
        </p:sp>
      </p:grpSp>
      <p:sp>
        <p:nvSpPr>
          <p:cNvPr id="31759" name="Rectangle 7"/>
          <p:cNvSpPr>
            <a:spLocks noChangeArrowheads="1"/>
          </p:cNvSpPr>
          <p:nvPr/>
        </p:nvSpPr>
        <p:spPr bwMode="auto">
          <a:xfrm>
            <a:off x="5930900" y="5068888"/>
            <a:ext cx="2895600" cy="1219200"/>
          </a:xfrm>
          <a:prstGeom prst="rect">
            <a:avLst/>
          </a:prstGeom>
          <a:noFill/>
          <a:ln w="9525">
            <a:noFill/>
            <a:miter lim="800000"/>
            <a:headEnd/>
            <a:tailEnd/>
          </a:ln>
        </p:spPr>
        <p:txBody>
          <a:bodyPr/>
          <a:lstStyle/>
          <a:p>
            <a:pPr eaLnBrk="0" hangingPunct="0">
              <a:spcAft>
                <a:spcPct val="25000"/>
              </a:spcAft>
              <a:buClr>
                <a:schemeClr val="accent1"/>
              </a:buClr>
              <a:buFont typeface="Webdings" charset="2"/>
              <a:buNone/>
            </a:pPr>
            <a:r>
              <a:rPr lang="en-US" dirty="0"/>
              <a:t>Data Compression</a:t>
            </a:r>
            <a:r>
              <a:rPr lang="en-US" sz="2800" dirty="0"/>
              <a:t/>
            </a:r>
            <a:br>
              <a:rPr lang="en-US" sz="2800" dirty="0"/>
            </a:br>
            <a:r>
              <a:rPr lang="en-US" sz="1600" dirty="0" smtClean="0"/>
              <a:t>Removes redundant data patterns in </a:t>
            </a:r>
            <a:r>
              <a:rPr lang="en-US" sz="1600" dirty="0"/>
              <a:t>primary and secondary storage.</a:t>
            </a:r>
          </a:p>
        </p:txBody>
      </p:sp>
      <p:grpSp>
        <p:nvGrpSpPr>
          <p:cNvPr id="8" name="Group 8"/>
          <p:cNvGrpSpPr>
            <a:grpSpLocks/>
          </p:cNvGrpSpPr>
          <p:nvPr/>
        </p:nvGrpSpPr>
        <p:grpSpPr bwMode="auto">
          <a:xfrm>
            <a:off x="5222876" y="5143500"/>
            <a:ext cx="588963" cy="1066800"/>
            <a:chOff x="2975" y="1152"/>
            <a:chExt cx="371" cy="672"/>
          </a:xfrm>
        </p:grpSpPr>
        <p:sp>
          <p:nvSpPr>
            <p:cNvPr id="31761" name="AutoShape 9"/>
            <p:cNvSpPr>
              <a:spLocks noChangeArrowheads="1"/>
            </p:cNvSpPr>
            <p:nvPr/>
          </p:nvSpPr>
          <p:spPr bwMode="auto">
            <a:xfrm>
              <a:off x="2975" y="1152"/>
              <a:ext cx="371" cy="672"/>
            </a:xfrm>
            <a:prstGeom prst="can">
              <a:avLst>
                <a:gd name="adj" fmla="val 16176"/>
              </a:avLst>
            </a:prstGeom>
            <a:solidFill>
              <a:schemeClr val="accent1"/>
            </a:solidFill>
            <a:ln w="12700">
              <a:solidFill>
                <a:schemeClr val="bg1"/>
              </a:solidFill>
              <a:round/>
              <a:headEnd/>
              <a:tailEnd/>
            </a:ln>
          </p:spPr>
          <p:txBody>
            <a:bodyPr wrap="none" anchor="ctr"/>
            <a:lstStyle/>
            <a:p>
              <a:endParaRPr lang="en-US" dirty="0"/>
            </a:p>
          </p:txBody>
        </p:sp>
        <p:sp>
          <p:nvSpPr>
            <p:cNvPr id="31762" name="Text Box 10"/>
            <p:cNvSpPr txBox="1">
              <a:spLocks noChangeArrowheads="1"/>
            </p:cNvSpPr>
            <p:nvPr/>
          </p:nvSpPr>
          <p:spPr bwMode="auto">
            <a:xfrm>
              <a:off x="3007" y="1205"/>
              <a:ext cx="326" cy="388"/>
            </a:xfrm>
            <a:prstGeom prst="rect">
              <a:avLst/>
            </a:prstGeom>
            <a:noFill/>
            <a:ln w="12700">
              <a:noFill/>
              <a:miter lim="800000"/>
              <a:headEnd/>
              <a:tailEnd/>
            </a:ln>
          </p:spPr>
          <p:txBody>
            <a:bodyPr wrap="square" lIns="0" rIns="0">
              <a:spAutoFit/>
            </a:bodyPr>
            <a:lstStyle/>
            <a:p>
              <a:pPr>
                <a:lnSpc>
                  <a:spcPct val="80000"/>
                </a:lnSpc>
                <a:buClr>
                  <a:schemeClr val="accent1"/>
                </a:buClr>
                <a:buFont typeface="ＭＳ Ｐゴシック" charset="-128"/>
                <a:buNone/>
              </a:pPr>
              <a:r>
                <a:rPr lang="en-US" sz="1400" dirty="0"/>
                <a:t>Save</a:t>
              </a:r>
              <a:br>
                <a:rPr lang="en-US" sz="1400" dirty="0"/>
              </a:br>
              <a:r>
                <a:rPr lang="en-US" sz="1400" dirty="0"/>
                <a:t>up to</a:t>
              </a:r>
              <a:br>
                <a:rPr lang="en-US" sz="1400" dirty="0"/>
              </a:br>
              <a:r>
                <a:rPr lang="en-US" sz="1400" dirty="0" smtClean="0"/>
                <a:t>87%</a:t>
              </a:r>
              <a:endParaRPr lang="en-US" sz="1400" dirty="0"/>
            </a:p>
          </p:txBody>
        </p:sp>
        <p:sp>
          <p:nvSpPr>
            <p:cNvPr id="31763" name="AutoShape 11"/>
            <p:cNvSpPr>
              <a:spLocks noChangeArrowheads="1"/>
            </p:cNvSpPr>
            <p:nvPr/>
          </p:nvSpPr>
          <p:spPr bwMode="auto">
            <a:xfrm>
              <a:off x="2975" y="1704"/>
              <a:ext cx="371" cy="120"/>
            </a:xfrm>
            <a:prstGeom prst="can">
              <a:avLst>
                <a:gd name="adj" fmla="val 50000"/>
              </a:avLst>
            </a:prstGeom>
            <a:solidFill>
              <a:schemeClr val="tx2"/>
            </a:solidFill>
            <a:ln w="12700">
              <a:solidFill>
                <a:schemeClr val="bg1"/>
              </a:solidFill>
              <a:round/>
              <a:headEnd/>
              <a:tailEnd/>
            </a:ln>
          </p:spPr>
          <p:txBody>
            <a:bodyPr wrap="none" anchor="ctr"/>
            <a:lstStyle/>
            <a:p>
              <a:endParaRPr lang="en-US" dirty="0"/>
            </a:p>
          </p:txBody>
        </p:sp>
      </p:grpSp>
      <p:sp>
        <p:nvSpPr>
          <p:cNvPr id="38" name="Slide Number Placeholder 2"/>
          <p:cNvSpPr>
            <a:spLocks noGrp="1"/>
          </p:cNvSpPr>
          <p:nvPr>
            <p:ph type="sldNum" sz="quarter" idx="10"/>
          </p:nvPr>
        </p:nvSpPr>
        <p:spPr>
          <a:xfrm>
            <a:off x="8207597" y="6539817"/>
            <a:ext cx="685800" cy="228600"/>
          </a:xfrm>
        </p:spPr>
        <p:txBody>
          <a:bodyPr/>
          <a:lstStyle/>
          <a:p>
            <a:fld id="{E440D435-7DA4-43AC-9C3F-253C78FDBD1F}" type="slidenum">
              <a:rPr lang="en-US" smtClean="0"/>
              <a:pPr/>
              <a:t>59</a:t>
            </a:fld>
            <a:endParaRPr lang="en-US" dirty="0"/>
          </a:p>
        </p:txBody>
      </p:sp>
      <p:sp>
        <p:nvSpPr>
          <p:cNvPr id="39" name="Rectangle 38"/>
          <p:cNvSpPr/>
          <p:nvPr/>
        </p:nvSpPr>
        <p:spPr bwMode="auto">
          <a:xfrm>
            <a:off x="609600" y="4419600"/>
            <a:ext cx="4343400" cy="1981200"/>
          </a:xfrm>
          <a:prstGeom prst="rect">
            <a:avLst/>
          </a:prstGeom>
          <a:solidFill>
            <a:schemeClr val="bg1">
              <a:alpha val="86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40" name="Rectangle 39"/>
          <p:cNvSpPr/>
          <p:nvPr/>
        </p:nvSpPr>
        <p:spPr bwMode="auto">
          <a:xfrm>
            <a:off x="4800600" y="533400"/>
            <a:ext cx="4343400" cy="5791200"/>
          </a:xfrm>
          <a:prstGeom prst="rect">
            <a:avLst/>
          </a:prstGeom>
          <a:solidFill>
            <a:schemeClr val="bg1">
              <a:alpha val="86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41" name="Rectangle 40"/>
          <p:cNvSpPr/>
          <p:nvPr/>
        </p:nvSpPr>
        <p:spPr bwMode="auto">
          <a:xfrm>
            <a:off x="685800" y="1219200"/>
            <a:ext cx="4343400" cy="1676400"/>
          </a:xfrm>
          <a:prstGeom prst="rect">
            <a:avLst/>
          </a:prstGeom>
          <a:solidFill>
            <a:schemeClr val="bg1">
              <a:alpha val="86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a:spLocks noGrp="1"/>
          </p:cNvSpPr>
          <p:nvPr>
            <p:ph type="title"/>
          </p:nvPr>
        </p:nvSpPr>
        <p:spPr>
          <a:xfrm>
            <a:off x="1169988" y="352425"/>
            <a:ext cx="7516812" cy="714375"/>
          </a:xfrm>
        </p:spPr>
        <p:txBody>
          <a:bodyPr/>
          <a:lstStyle/>
          <a:p>
            <a:r>
              <a:rPr lang="en-US" dirty="0" smtClean="0"/>
              <a:t>Quality Awards Enterprise Storage</a:t>
            </a:r>
          </a:p>
        </p:txBody>
      </p:sp>
      <p:sp>
        <p:nvSpPr>
          <p:cNvPr id="3" name="Content Placeholder 2"/>
          <p:cNvSpPr>
            <a:spLocks noGrp="1"/>
          </p:cNvSpPr>
          <p:nvPr>
            <p:ph idx="1"/>
          </p:nvPr>
        </p:nvSpPr>
        <p:spPr>
          <a:xfrm>
            <a:off x="1169988" y="1281113"/>
            <a:ext cx="7604125" cy="4772025"/>
          </a:xfrm>
        </p:spPr>
        <p:txBody>
          <a:bodyPr/>
          <a:lstStyle/>
          <a:p>
            <a:pPr>
              <a:buFont typeface="Wingdings 2" pitchFamily="18" charset="2"/>
              <a:buNone/>
              <a:defRPr/>
            </a:pPr>
            <a:r>
              <a:rPr lang="en-US" sz="2000" dirty="0" err="1" smtClean="0">
                <a:solidFill>
                  <a:schemeClr val="accent3"/>
                </a:solidFill>
              </a:rPr>
              <a:t>NetApp</a:t>
            </a:r>
            <a:r>
              <a:rPr lang="en-US" sz="2000" dirty="0" smtClean="0">
                <a:solidFill>
                  <a:schemeClr val="accent3"/>
                </a:solidFill>
              </a:rPr>
              <a:t> #1 in</a:t>
            </a:r>
          </a:p>
          <a:p>
            <a:pPr>
              <a:defRPr/>
            </a:pPr>
            <a:r>
              <a:rPr lang="en-US" sz="2000" dirty="0" smtClean="0"/>
              <a:t>Initial product quality</a:t>
            </a:r>
          </a:p>
          <a:p>
            <a:pPr>
              <a:defRPr/>
            </a:pPr>
            <a:r>
              <a:rPr lang="en-US" sz="2000" dirty="0" smtClean="0"/>
              <a:t>Product features</a:t>
            </a:r>
          </a:p>
          <a:p>
            <a:pPr>
              <a:defRPr/>
            </a:pPr>
            <a:r>
              <a:rPr lang="en-US" sz="2000" dirty="0" smtClean="0"/>
              <a:t>Technical support</a:t>
            </a:r>
          </a:p>
          <a:p>
            <a:pPr>
              <a:defRPr/>
            </a:pPr>
            <a:r>
              <a:rPr lang="en-US" sz="2000" dirty="0" smtClean="0"/>
              <a:t>Customer satisfaction</a:t>
            </a:r>
          </a:p>
          <a:p>
            <a:pPr>
              <a:defRPr/>
            </a:pPr>
            <a:r>
              <a:rPr lang="en-US" sz="2000" dirty="0" smtClean="0"/>
              <a:t>Knowledgeable sales</a:t>
            </a:r>
          </a:p>
          <a:p>
            <a:pPr>
              <a:defRPr/>
            </a:pPr>
            <a:endParaRPr lang="en-US" dirty="0"/>
          </a:p>
        </p:txBody>
      </p:sp>
      <p:sp>
        <p:nvSpPr>
          <p:cNvPr id="6149"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49E19EB5-815A-411E-AFC4-2432756909B1}" type="slidenum">
              <a:rPr lang="en-US" sz="1000" smtClean="0"/>
              <a:pPr eaLnBrk="1" hangingPunct="1"/>
              <a:t>6</a:t>
            </a:fld>
            <a:endParaRPr lang="en-US" sz="1000" smtClean="0"/>
          </a:p>
        </p:txBody>
      </p:sp>
      <p:sp>
        <p:nvSpPr>
          <p:cNvPr id="6150" name="Footer Placeholder 4"/>
          <p:cNvSpPr>
            <a:spLocks noGrp="1"/>
          </p:cNvSpPr>
          <p:nvPr>
            <p:ph type="ftr" sz="quarter" idx="4294967295"/>
          </p:nvPr>
        </p:nvSpPr>
        <p:spPr>
          <a:xfrm>
            <a:off x="2825750" y="6276975"/>
            <a:ext cx="3648075"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1000" smtClean="0"/>
              <a:t>NetApp Confidential – Limited Use</a:t>
            </a:r>
          </a:p>
        </p:txBody>
      </p:sp>
      <p:graphicFrame>
        <p:nvGraphicFramePr>
          <p:cNvPr id="6146" name="Chart 7"/>
          <p:cNvGraphicFramePr>
            <a:graphicFrameLocks/>
          </p:cNvGraphicFramePr>
          <p:nvPr/>
        </p:nvGraphicFramePr>
        <p:xfrm>
          <a:off x="1012825" y="4305300"/>
          <a:ext cx="3868738" cy="1717675"/>
        </p:xfrm>
        <a:graphic>
          <a:graphicData uri="http://schemas.openxmlformats.org/presentationml/2006/ole">
            <mc:AlternateContent xmlns:mc="http://schemas.openxmlformats.org/markup-compatibility/2006">
              <mc:Choice xmlns:v="urn:schemas-microsoft-com:vml" Requires="v">
                <p:oleObj spid="_x0000_s11279" r:id="rId4" imgW="3871296" imgH="1719221" progId="Excel.Chart.8">
                  <p:embed/>
                </p:oleObj>
              </mc:Choice>
              <mc:Fallback>
                <p:oleObj r:id="rId4" imgW="3871296" imgH="1719221"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2825" y="4305300"/>
                        <a:ext cx="3868738" cy="171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p:cNvSpPr txBox="1"/>
          <p:nvPr/>
        </p:nvSpPr>
        <p:spPr>
          <a:xfrm>
            <a:off x="1074738" y="3946525"/>
            <a:ext cx="3702050" cy="339725"/>
          </a:xfrm>
          <a:prstGeom prst="rect">
            <a:avLst/>
          </a:prstGeom>
          <a:noFill/>
        </p:spPr>
        <p:txBody>
          <a:bodyPr wrap="none">
            <a:spAutoFit/>
          </a:bodyPr>
          <a:lstStyle/>
          <a:p>
            <a:pPr>
              <a:buClr>
                <a:schemeClr val="accent2"/>
              </a:buClr>
              <a:buFont typeface="Wingdings" pitchFamily="2" charset="2"/>
              <a:buNone/>
              <a:defRPr/>
            </a:pPr>
            <a:r>
              <a:rPr lang="en-US" sz="1600" b="1" dirty="0">
                <a:solidFill>
                  <a:schemeClr val="accent3"/>
                </a:solidFill>
                <a:latin typeface="Arial" pitchFamily="34" charset="0"/>
              </a:rPr>
              <a:t>Overall Rankings: Enterprise Arrays</a:t>
            </a:r>
          </a:p>
        </p:txBody>
      </p:sp>
      <p:sp>
        <p:nvSpPr>
          <p:cNvPr id="6152" name="TextBox 12"/>
          <p:cNvSpPr txBox="1">
            <a:spLocks noChangeArrowheads="1"/>
          </p:cNvSpPr>
          <p:nvPr/>
        </p:nvSpPr>
        <p:spPr bwMode="auto">
          <a:xfrm>
            <a:off x="5686425" y="5057775"/>
            <a:ext cx="28892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buClr>
                <a:schemeClr val="accent2"/>
              </a:buClr>
              <a:buFont typeface="Wingdings" pitchFamily="2" charset="2"/>
              <a:buNone/>
            </a:pPr>
            <a:r>
              <a:rPr lang="en-US" sz="1100"/>
              <a:t>Storage Magazine: Vol. 10 No 1, March 2011, “Quality Awards: Enterprise Storage”</a:t>
            </a:r>
          </a:p>
        </p:txBody>
      </p:sp>
      <p:grpSp>
        <p:nvGrpSpPr>
          <p:cNvPr id="6153" name="Group 15"/>
          <p:cNvGrpSpPr>
            <a:grpSpLocks/>
          </p:cNvGrpSpPr>
          <p:nvPr/>
        </p:nvGrpSpPr>
        <p:grpSpPr bwMode="auto">
          <a:xfrm>
            <a:off x="5664200" y="1404938"/>
            <a:ext cx="2889250" cy="3568700"/>
            <a:chOff x="5502569" y="1711173"/>
            <a:chExt cx="1646983" cy="2074396"/>
          </a:xfrm>
        </p:grpSpPr>
        <p:pic>
          <p:nvPicPr>
            <p:cNvPr id="6156"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95790" y="1801321"/>
              <a:ext cx="1460540" cy="1894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pic>
          <p:nvPicPr>
            <p:cNvPr id="6157" name="Picture 14" descr="Frame_25_bw.eps"/>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502569" y="1711173"/>
              <a:ext cx="1646983" cy="2074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54" name="Line 20"/>
          <p:cNvSpPr>
            <a:spLocks noChangeShapeType="1"/>
          </p:cNvSpPr>
          <p:nvPr/>
        </p:nvSpPr>
        <p:spPr bwMode="auto">
          <a:xfrm rot="5400000" flipV="1">
            <a:off x="3398838" y="1627188"/>
            <a:ext cx="19050" cy="4457700"/>
          </a:xfrm>
          <a:prstGeom prst="line">
            <a:avLst/>
          </a:prstGeom>
          <a:noFill/>
          <a:ln w="9525" cap="rnd" algn="ctr">
            <a:solidFill>
              <a:schemeClr val="tx1"/>
            </a:solidFill>
            <a:prstDash val="dot"/>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6155" name="Line 20"/>
          <p:cNvSpPr>
            <a:spLocks noChangeShapeType="1"/>
          </p:cNvSpPr>
          <p:nvPr/>
        </p:nvSpPr>
        <p:spPr bwMode="auto">
          <a:xfrm rot="5400000" flipH="1">
            <a:off x="3323431" y="3686969"/>
            <a:ext cx="4545013" cy="28575"/>
          </a:xfrm>
          <a:prstGeom prst="line">
            <a:avLst/>
          </a:prstGeom>
          <a:noFill/>
          <a:ln w="9525" cap="rnd" algn="ctr">
            <a:solidFill>
              <a:schemeClr val="tx1"/>
            </a:solidFill>
            <a:prstDash val="dot"/>
            <a:round/>
            <a:headEnd/>
            <a:tailEnd/>
          </a:ln>
          <a:extLst>
            <a:ext uri="{909E8E84-426E-40DD-AFC4-6F175D3DCCD1}">
              <a14:hiddenFill xmlns:a14="http://schemas.microsoft.com/office/drawing/2010/main">
                <a:noFill/>
              </a14:hiddenFill>
            </a:ext>
          </a:extLst>
        </p:spPr>
        <p:txBody>
          <a:bodyPr anchor="ctr"/>
          <a:lstStyle/>
          <a:p>
            <a:endParaRPr lang="en-US"/>
          </a:p>
        </p:txBody>
      </p:sp>
    </p:spTree>
    <p:extLst>
      <p:ext uri="{BB962C8B-B14F-4D97-AF65-F5344CB8AC3E}">
        <p14:creationId xmlns:p14="http://schemas.microsoft.com/office/powerpoint/2010/main" val="144479383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p:txBody>
          <a:bodyPr/>
          <a:lstStyle/>
          <a:p>
            <a:endParaRPr lang="en-US"/>
          </a:p>
        </p:txBody>
      </p:sp>
      <p:sp>
        <p:nvSpPr>
          <p:cNvPr id="5" name="Slide Number Placeholder 4"/>
          <p:cNvSpPr>
            <a:spLocks noGrp="1"/>
          </p:cNvSpPr>
          <p:nvPr>
            <p:ph type="sldNum" sz="quarter" idx="10"/>
          </p:nvPr>
        </p:nvSpPr>
        <p:spPr/>
        <p:txBody>
          <a:bodyPr/>
          <a:lstStyle/>
          <a:p>
            <a:fld id="{3C59FD4F-C597-41E2-91D4-1ED0225903AD}" type="slidenum">
              <a:rPr lang="en-US" smtClean="0"/>
              <a:pPr/>
              <a:t>60</a:t>
            </a:fld>
            <a:endParaRPr lang="en-US" dirty="0"/>
          </a:p>
        </p:txBody>
      </p:sp>
      <p:sp>
        <p:nvSpPr>
          <p:cNvPr id="7" name="Title 6"/>
          <p:cNvSpPr>
            <a:spLocks noGrp="1"/>
          </p:cNvSpPr>
          <p:nvPr>
            <p:ph type="title"/>
          </p:nvPr>
        </p:nvSpPr>
        <p:spPr/>
        <p:txBody>
          <a:bodyPr/>
          <a:lstStyle/>
          <a:p>
            <a:r>
              <a:rPr lang="pt-BR" dirty="0" smtClean="0"/>
              <a:t>Thin Provisioning</a:t>
            </a: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Thin Provisioning? </a:t>
            </a:r>
            <a:endParaRPr lang="en-US" dirty="0"/>
          </a:p>
        </p:txBody>
      </p:sp>
      <p:sp>
        <p:nvSpPr>
          <p:cNvPr id="5" name="Rectangle 23"/>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pSp>
        <p:nvGrpSpPr>
          <p:cNvPr id="3" name="Group 1"/>
          <p:cNvGrpSpPr>
            <a:grpSpLocks noChangeAspect="1"/>
          </p:cNvGrpSpPr>
          <p:nvPr/>
        </p:nvGrpSpPr>
        <p:grpSpPr bwMode="auto">
          <a:xfrm>
            <a:off x="1158452" y="1035232"/>
            <a:ext cx="7064110" cy="4993372"/>
            <a:chOff x="2506" y="941"/>
            <a:chExt cx="8640" cy="7087"/>
          </a:xfrm>
        </p:grpSpPr>
        <p:sp>
          <p:nvSpPr>
            <p:cNvPr id="7" name="AutoShape 22"/>
            <p:cNvSpPr>
              <a:spLocks noChangeAspect="1" noChangeArrowheads="1" noTextEdit="1"/>
            </p:cNvSpPr>
            <p:nvPr/>
          </p:nvSpPr>
          <p:spPr bwMode="auto">
            <a:xfrm>
              <a:off x="2506" y="941"/>
              <a:ext cx="8640" cy="7087"/>
            </a:xfrm>
            <a:prstGeom prst="rect">
              <a:avLst/>
            </a:prstGeom>
            <a:noFill/>
            <a:ln w="9525">
              <a:solidFill>
                <a:srgbClr val="0067C5"/>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21"/>
            <p:cNvSpPr>
              <a:spLocks noChangeArrowheads="1"/>
            </p:cNvSpPr>
            <p:nvPr/>
          </p:nvSpPr>
          <p:spPr bwMode="auto">
            <a:xfrm>
              <a:off x="5925" y="6838"/>
              <a:ext cx="1500" cy="900"/>
            </a:xfrm>
            <a:prstGeom prst="can">
              <a:avLst>
                <a:gd name="adj" fmla="val 25000"/>
              </a:avLst>
            </a:prstGeom>
            <a:gradFill rotWithShape="1">
              <a:gsLst>
                <a:gs pos="0">
                  <a:srgbClr val="B2B4B3">
                    <a:gamma/>
                    <a:shade val="46275"/>
                    <a:invGamma/>
                  </a:srgbClr>
                </a:gs>
                <a:gs pos="50000">
                  <a:srgbClr val="B2B4B3"/>
                </a:gs>
                <a:gs pos="100000">
                  <a:srgbClr val="B2B4B3">
                    <a:gamma/>
                    <a:shade val="46275"/>
                    <a:invGamma/>
                  </a:srgbClr>
                </a:gs>
              </a:gsLst>
              <a:lin ang="0" scaled="1"/>
            </a:gra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2067" name="Picture 1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27" y="4402"/>
              <a:ext cx="1419" cy="1663"/>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41" y="4822"/>
              <a:ext cx="1419" cy="1663"/>
            </a:xfrm>
            <a:prstGeom prst="rect">
              <a:avLst/>
            </a:prstGeom>
            <a:noFill/>
            <a:extLst>
              <a:ext uri="{909E8E84-426E-40DD-AFC4-6F175D3DCCD1}">
                <a14:hiddenFill xmlns:a14="http://schemas.microsoft.com/office/drawing/2010/main">
                  <a:solidFill>
                    <a:srgbClr val="FFFFFF"/>
                  </a:solidFill>
                </a14:hiddenFill>
              </a:ext>
            </a:extLst>
          </p:spPr>
        </p:pic>
        <p:pic>
          <p:nvPicPr>
            <p:cNvPr id="2065" name="Picture 1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81" y="4854"/>
              <a:ext cx="1419" cy="1663"/>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16"/>
            <p:cNvSpPr txBox="1">
              <a:spLocks noChangeArrowheads="1"/>
            </p:cNvSpPr>
            <p:nvPr/>
          </p:nvSpPr>
          <p:spPr bwMode="auto">
            <a:xfrm>
              <a:off x="2654" y="6735"/>
              <a:ext cx="2502" cy="995"/>
            </a:xfrm>
            <a:prstGeom prst="rect">
              <a:avLst/>
            </a:prstGeom>
            <a:noFill/>
            <a:ln>
              <a:noFill/>
            </a:ln>
            <a:extLst>
              <a:ext uri="{909E8E84-426E-40DD-AFC4-6F175D3DCCD1}">
                <a14:hiddenFill xmlns:a14="http://schemas.microsoft.com/office/drawing/2010/main">
                  <a:solidFill>
                    <a:srgbClr val="F9461C"/>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Physical storage capacity on the NetApp</a:t>
              </a:r>
              <a:r>
                <a:rPr lang="en-US" sz="1400" baseline="30000" dirty="0" smtClean="0">
                  <a:latin typeface="Arial" pitchFamily="34" charset="0"/>
                  <a:ea typeface="Times New Roman" pitchFamily="18" charset="0"/>
                  <a:cs typeface="Times New Roman" pitchFamily="18" charset="0"/>
                </a:rPr>
                <a:t>®</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system (aggregate)</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Text Box 15"/>
            <p:cNvSpPr txBox="1">
              <a:spLocks noChangeArrowheads="1"/>
            </p:cNvSpPr>
            <p:nvPr/>
          </p:nvSpPr>
          <p:spPr bwMode="auto">
            <a:xfrm>
              <a:off x="2654" y="4800"/>
              <a:ext cx="1800" cy="1303"/>
            </a:xfrm>
            <a:prstGeom prst="rect">
              <a:avLst/>
            </a:prstGeom>
            <a:noFill/>
            <a:ln>
              <a:noFill/>
            </a:ln>
            <a:extLst>
              <a:ext uri="{909E8E84-426E-40DD-AFC4-6F175D3DCCD1}">
                <a14:hiddenFill xmlns:a14="http://schemas.microsoft.com/office/drawing/2010/main">
                  <a:solidFill>
                    <a:srgbClr val="F9461C"/>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Logical storage capacity presented to the host (FlexVol</a:t>
              </a:r>
              <a:r>
                <a:rPr kumimoji="0" lang="en-US" sz="1400" b="0" i="0" u="none" strike="noStrike" cap="none" normalizeH="0" baseline="30000" dirty="0" smtClean="0">
                  <a:ln>
                    <a:noFill/>
                  </a:ln>
                  <a:solidFill>
                    <a:schemeClr val="tx1"/>
                  </a:solidFill>
                  <a:effectLst/>
                  <a:latin typeface="Arial" pitchFamily="34" charset="0"/>
                  <a:ea typeface="Times New Roman" pitchFamily="18" charset="0"/>
                  <a:cs typeface="Times New Roman" pitchFamily="18" charset="0"/>
                </a:rPr>
                <a:t>®</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volume or LUN)</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62" name="Picture 1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38" y="2415"/>
              <a:ext cx="1419" cy="1663"/>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1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02" y="2415"/>
              <a:ext cx="1419" cy="1663"/>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72" y="2428"/>
              <a:ext cx="1419" cy="1663"/>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11"/>
            <p:cNvSpPr>
              <a:spLocks noChangeShapeType="1"/>
            </p:cNvSpPr>
            <p:nvPr/>
          </p:nvSpPr>
          <p:spPr bwMode="auto">
            <a:xfrm>
              <a:off x="2654" y="4290"/>
              <a:ext cx="8295" cy="1"/>
            </a:xfrm>
            <a:prstGeom prst="straightConnector1">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AutoShape 10"/>
            <p:cNvSpPr>
              <a:spLocks noChangeShapeType="1"/>
            </p:cNvSpPr>
            <p:nvPr/>
          </p:nvSpPr>
          <p:spPr bwMode="auto">
            <a:xfrm>
              <a:off x="2596" y="6510"/>
              <a:ext cx="8443" cy="1"/>
            </a:xfrm>
            <a:prstGeom prst="straightConnector1">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 name="Text Box 9"/>
            <p:cNvSpPr txBox="1">
              <a:spLocks noChangeArrowheads="1"/>
            </p:cNvSpPr>
            <p:nvPr/>
          </p:nvSpPr>
          <p:spPr bwMode="auto">
            <a:xfrm>
              <a:off x="2654" y="1125"/>
              <a:ext cx="1800" cy="1303"/>
            </a:xfrm>
            <a:prstGeom prst="rect">
              <a:avLst/>
            </a:prstGeom>
            <a:noFill/>
            <a:ln>
              <a:noFill/>
            </a:ln>
            <a:extLst>
              <a:ext uri="{909E8E84-426E-40DD-AFC4-6F175D3DCCD1}">
                <a14:hiddenFill xmlns:a14="http://schemas.microsoft.com/office/drawing/2010/main">
                  <a:solidFill>
                    <a:srgbClr val="F9461C"/>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Storage capacity as seen by the host and applications</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Text Box 8"/>
            <p:cNvSpPr txBox="1">
              <a:spLocks noChangeArrowheads="1"/>
            </p:cNvSpPr>
            <p:nvPr/>
          </p:nvSpPr>
          <p:spPr bwMode="auto">
            <a:xfrm>
              <a:off x="4922" y="2773"/>
              <a:ext cx="1410" cy="360"/>
            </a:xfrm>
            <a:prstGeom prst="rect">
              <a:avLst/>
            </a:prstGeom>
            <a:noFill/>
            <a:ln>
              <a:noFill/>
            </a:ln>
            <a:extLst>
              <a:ext uri="{909E8E84-426E-40DD-AFC4-6F175D3DCCD1}">
                <a14:hiddenFill xmlns:a14="http://schemas.microsoft.com/office/drawing/2010/main">
                  <a:solidFill>
                    <a:srgbClr val="F9461C"/>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FFFFFF"/>
                  </a:solidFill>
                  <a:effectLst/>
                  <a:latin typeface="Arial" pitchFamily="34" charset="0"/>
                  <a:ea typeface="Times New Roman" pitchFamily="18" charset="0"/>
                  <a:cs typeface="Times New Roman" pitchFamily="18" charset="0"/>
                </a:rPr>
                <a:t>App 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Text Box 7"/>
            <p:cNvSpPr txBox="1">
              <a:spLocks noChangeArrowheads="1"/>
            </p:cNvSpPr>
            <p:nvPr/>
          </p:nvSpPr>
          <p:spPr bwMode="auto">
            <a:xfrm>
              <a:off x="6362" y="2743"/>
              <a:ext cx="1410" cy="360"/>
            </a:xfrm>
            <a:prstGeom prst="rect">
              <a:avLst/>
            </a:prstGeom>
            <a:noFill/>
            <a:ln>
              <a:noFill/>
            </a:ln>
            <a:extLst>
              <a:ext uri="{909E8E84-426E-40DD-AFC4-6F175D3DCCD1}">
                <a14:hiddenFill xmlns:a14="http://schemas.microsoft.com/office/drawing/2010/main">
                  <a:solidFill>
                    <a:srgbClr val="F9461C"/>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FFFFFF"/>
                  </a:solidFill>
                  <a:effectLst/>
                  <a:latin typeface="Arial" pitchFamily="34" charset="0"/>
                  <a:ea typeface="Times New Roman" pitchFamily="18" charset="0"/>
                  <a:cs typeface="Times New Roman" pitchFamily="18" charset="0"/>
                </a:rPr>
                <a:t>App 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Text Box 6"/>
            <p:cNvSpPr txBox="1">
              <a:spLocks noChangeArrowheads="1"/>
            </p:cNvSpPr>
            <p:nvPr/>
          </p:nvSpPr>
          <p:spPr bwMode="auto">
            <a:xfrm>
              <a:off x="7832" y="2758"/>
              <a:ext cx="1410" cy="360"/>
            </a:xfrm>
            <a:prstGeom prst="rect">
              <a:avLst/>
            </a:prstGeom>
            <a:noFill/>
            <a:ln>
              <a:noFill/>
            </a:ln>
            <a:extLst>
              <a:ext uri="{909E8E84-426E-40DD-AFC4-6F175D3DCCD1}">
                <a14:hiddenFill xmlns:a14="http://schemas.microsoft.com/office/drawing/2010/main">
                  <a:solidFill>
                    <a:srgbClr val="F9461C"/>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FFFFFF"/>
                  </a:solidFill>
                  <a:effectLst/>
                  <a:latin typeface="Arial" pitchFamily="34" charset="0"/>
                  <a:ea typeface="Times New Roman" pitchFamily="18" charset="0"/>
                  <a:cs typeface="Times New Roman" pitchFamily="18" charset="0"/>
                </a:rPr>
                <a:t>App 3</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53"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42" y="1076"/>
              <a:ext cx="1329" cy="1181"/>
            </a:xfrm>
            <a:prstGeom prst="rect">
              <a:avLst/>
            </a:prstGeom>
            <a:noFill/>
            <a:extLst>
              <a:ext uri="{909E8E84-426E-40DD-AFC4-6F175D3DCCD1}">
                <a14:hiddenFill xmlns:a14="http://schemas.microsoft.com/office/drawing/2010/main">
                  <a:solidFill>
                    <a:srgbClr val="FFFFFF"/>
                  </a:solidFill>
                </a14:hiddenFill>
              </a:ext>
            </a:extLst>
          </p:spPr>
        </p:pic>
        <p:sp>
          <p:nvSpPr>
            <p:cNvPr id="17" name="Text Box 4"/>
            <p:cNvSpPr txBox="1">
              <a:spLocks noChangeArrowheads="1"/>
            </p:cNvSpPr>
            <p:nvPr/>
          </p:nvSpPr>
          <p:spPr bwMode="auto">
            <a:xfrm>
              <a:off x="6316" y="1121"/>
              <a:ext cx="1410" cy="360"/>
            </a:xfrm>
            <a:prstGeom prst="rect">
              <a:avLst/>
            </a:prstGeom>
            <a:noFill/>
            <a:ln>
              <a:noFill/>
            </a:ln>
            <a:extLst>
              <a:ext uri="{909E8E84-426E-40DD-AFC4-6F175D3DCCD1}">
                <a14:hiddenFill xmlns:a14="http://schemas.microsoft.com/office/drawing/2010/main">
                  <a:solidFill>
                    <a:srgbClr val="F9461C"/>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App 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 name="Text Box 3"/>
            <p:cNvSpPr txBox="1">
              <a:spLocks noChangeArrowheads="1"/>
            </p:cNvSpPr>
            <p:nvPr/>
          </p:nvSpPr>
          <p:spPr bwMode="auto">
            <a:xfrm>
              <a:off x="6316" y="1404"/>
              <a:ext cx="1410" cy="360"/>
            </a:xfrm>
            <a:prstGeom prst="rect">
              <a:avLst/>
            </a:prstGeom>
            <a:noFill/>
            <a:ln>
              <a:noFill/>
            </a:ln>
            <a:extLst>
              <a:ext uri="{909E8E84-426E-40DD-AFC4-6F175D3DCCD1}">
                <a14:hiddenFill xmlns:a14="http://schemas.microsoft.com/office/drawing/2010/main">
                  <a:solidFill>
                    <a:srgbClr val="F9461C"/>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App 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Text Box 2"/>
            <p:cNvSpPr txBox="1">
              <a:spLocks noChangeArrowheads="1"/>
            </p:cNvSpPr>
            <p:nvPr/>
          </p:nvSpPr>
          <p:spPr bwMode="auto">
            <a:xfrm>
              <a:off x="6302" y="1691"/>
              <a:ext cx="1333" cy="360"/>
            </a:xfrm>
            <a:prstGeom prst="rect">
              <a:avLst/>
            </a:prstGeom>
            <a:noFill/>
            <a:ln>
              <a:noFill/>
            </a:ln>
            <a:extLst>
              <a:ext uri="{909E8E84-426E-40DD-AFC4-6F175D3DCCD1}">
                <a14:hiddenFill xmlns:a14="http://schemas.microsoft.com/office/drawing/2010/main">
                  <a:solidFill>
                    <a:srgbClr val="F9461C"/>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App 3</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25" name="Slide Number Placeholder 2"/>
          <p:cNvSpPr>
            <a:spLocks noGrp="1"/>
          </p:cNvSpPr>
          <p:nvPr>
            <p:ph type="sldNum" sz="quarter" idx="10"/>
          </p:nvPr>
        </p:nvSpPr>
        <p:spPr>
          <a:xfrm>
            <a:off x="8207597" y="6273228"/>
            <a:ext cx="685800" cy="228600"/>
          </a:xfrm>
        </p:spPr>
        <p:txBody>
          <a:bodyPr/>
          <a:lstStyle/>
          <a:p>
            <a:pPr>
              <a:defRPr/>
            </a:pPr>
            <a:fld id="{4ED3660A-DD26-4D68-AB4C-4AE07E173604}" type="slidenum">
              <a:rPr lang="en-US" smtClean="0"/>
              <a:pPr>
                <a:defRPr/>
              </a:pPr>
              <a:t>61</a:t>
            </a:fld>
            <a:endParaRPr lang="en-US" dirty="0"/>
          </a:p>
        </p:txBody>
      </p:sp>
    </p:spTree>
    <p:extLst>
      <p:ext uri="{BB962C8B-B14F-4D97-AF65-F5344CB8AC3E}">
        <p14:creationId xmlns:p14="http://schemas.microsoft.com/office/powerpoint/2010/main" val="146527272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Thin Provisioning? </a:t>
            </a:r>
            <a:endParaRPr lang="en-US" dirty="0"/>
          </a:p>
        </p:txBody>
      </p:sp>
      <p:sp>
        <p:nvSpPr>
          <p:cNvPr id="5" name="Rectangle 23"/>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7" name="Table 6"/>
          <p:cNvGraphicFramePr>
            <a:graphicFrameLocks noGrp="1"/>
          </p:cNvGraphicFramePr>
          <p:nvPr/>
        </p:nvGraphicFramePr>
        <p:xfrm>
          <a:off x="584199" y="1114453"/>
          <a:ext cx="7899401" cy="4961094"/>
        </p:xfrm>
        <a:graphic>
          <a:graphicData uri="http://schemas.openxmlformats.org/drawingml/2006/table">
            <a:tbl>
              <a:tblPr/>
              <a:tblGrid>
                <a:gridCol w="1138997"/>
                <a:gridCol w="1362904"/>
                <a:gridCol w="1333500"/>
                <a:gridCol w="1295400"/>
                <a:gridCol w="1371600"/>
                <a:gridCol w="1397000"/>
              </a:tblGrid>
              <a:tr h="888297">
                <a:tc>
                  <a:txBody>
                    <a:bodyPr/>
                    <a:lstStyle/>
                    <a:p>
                      <a:endParaRPr lang="en-US" dirty="0">
                        <a:solidFill>
                          <a:srgbClr val="FFFFFF"/>
                        </a:solidFill>
                      </a:endParaRPr>
                    </a:p>
                  </a:txBody>
                  <a:tcPr>
                    <a:lnL w="12700" cmpd="sng">
                      <a:solidFill>
                        <a:srgbClr val="000000"/>
                      </a:solidFill>
                      <a:prstDash val="solid"/>
                    </a:lnL>
                    <a:lnR w="12700" cap="flat" cmpd="sng" algn="ctr">
                      <a:solidFill>
                        <a:srgbClr val="000000"/>
                      </a:solidFill>
                      <a:prstDash val="solid"/>
                      <a:round/>
                      <a:headEnd type="none" w="med" len="med"/>
                      <a:tailEnd type="none" w="med" len="med"/>
                    </a:lnR>
                    <a:lnT w="12700" cmpd="sng">
                      <a:solidFill>
                        <a:srgbClr val="000000"/>
                      </a:solidFill>
                      <a:prstDash val="solid"/>
                    </a:lnT>
                    <a:lnB w="12700" cmpd="sng">
                      <a:solidFill>
                        <a:srgbClr val="000000"/>
                      </a:solidFill>
                      <a:prstDash val="solid"/>
                    </a:lnB>
                    <a:solidFill>
                      <a:srgbClr val="035AA5"/>
                    </a:solidFill>
                  </a:tcPr>
                </a:tc>
                <a:tc>
                  <a:txBody>
                    <a:bodyPr/>
                    <a:lstStyle/>
                    <a:p>
                      <a:r>
                        <a:rPr lang="en-US" dirty="0" smtClean="0">
                          <a:solidFill>
                            <a:srgbClr val="FFFFFF"/>
                          </a:solidFill>
                        </a:rPr>
                        <a:t>Initially provisioned</a:t>
                      </a:r>
                      <a:endParaRPr lang="en-US" dirty="0">
                        <a:solidFill>
                          <a:srgbClr val="FFFFFF"/>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mpd="sng">
                      <a:solidFill>
                        <a:srgbClr val="000000"/>
                      </a:solidFill>
                      <a:prstDash val="solid"/>
                    </a:lnT>
                    <a:lnB w="12700" cmpd="sng">
                      <a:solidFill>
                        <a:srgbClr val="000000"/>
                      </a:solidFill>
                      <a:prstDash val="solid"/>
                    </a:lnB>
                    <a:solidFill>
                      <a:srgbClr val="035AA5"/>
                    </a:solidFill>
                  </a:tcPr>
                </a:tc>
                <a:tc>
                  <a:txBody>
                    <a:bodyPr/>
                    <a:lstStyle/>
                    <a:p>
                      <a:r>
                        <a:rPr lang="en-US" dirty="0" smtClean="0">
                          <a:solidFill>
                            <a:srgbClr val="FFFFFF"/>
                          </a:solidFill>
                        </a:rPr>
                        <a:t>After data is written</a:t>
                      </a:r>
                      <a:endParaRPr lang="en-US" dirty="0">
                        <a:solidFill>
                          <a:srgbClr val="FFFFFF"/>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mpd="sng">
                      <a:solidFill>
                        <a:srgbClr val="000000"/>
                      </a:solidFill>
                      <a:prstDash val="solid"/>
                    </a:lnT>
                    <a:lnB w="12700" cmpd="sng">
                      <a:solidFill>
                        <a:srgbClr val="000000"/>
                      </a:solidFill>
                      <a:prstDash val="solid"/>
                    </a:lnB>
                    <a:solidFill>
                      <a:srgbClr val="035AA5"/>
                    </a:solidFill>
                  </a:tcPr>
                </a:tc>
                <a:tc>
                  <a:txBody>
                    <a:bodyPr/>
                    <a:lstStyle/>
                    <a:p>
                      <a:r>
                        <a:rPr lang="en-US" dirty="0" smtClean="0">
                          <a:solidFill>
                            <a:srgbClr val="FFFFFF"/>
                          </a:solidFill>
                        </a:rPr>
                        <a:t>Some data is deleted</a:t>
                      </a:r>
                      <a:endParaRPr lang="en-US" dirty="0">
                        <a:solidFill>
                          <a:srgbClr val="FFFFFF"/>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mpd="sng">
                      <a:solidFill>
                        <a:srgbClr val="000000"/>
                      </a:solidFill>
                      <a:prstDash val="solid"/>
                    </a:lnT>
                    <a:lnB w="12700" cmpd="sng">
                      <a:solidFill>
                        <a:srgbClr val="000000"/>
                      </a:solidFill>
                      <a:prstDash val="solid"/>
                    </a:lnB>
                    <a:solidFill>
                      <a:srgbClr val="035AA5"/>
                    </a:solidFill>
                  </a:tcPr>
                </a:tc>
                <a:tc>
                  <a:txBody>
                    <a:bodyPr/>
                    <a:lstStyle/>
                    <a:p>
                      <a:r>
                        <a:rPr lang="en-US" dirty="0" smtClean="0">
                          <a:solidFill>
                            <a:srgbClr val="FFFFFF"/>
                          </a:solidFill>
                        </a:rPr>
                        <a:t>More data gets written</a:t>
                      </a:r>
                      <a:endParaRPr lang="en-US" dirty="0">
                        <a:solidFill>
                          <a:srgbClr val="FFFFFF"/>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mpd="sng">
                      <a:solidFill>
                        <a:srgbClr val="000000"/>
                      </a:solidFill>
                      <a:prstDash val="solid"/>
                    </a:lnT>
                    <a:lnB w="12700" cmpd="sng">
                      <a:solidFill>
                        <a:srgbClr val="000000"/>
                      </a:solidFill>
                      <a:prstDash val="solid"/>
                    </a:lnB>
                    <a:solidFill>
                      <a:srgbClr val="035AA5"/>
                    </a:solidFill>
                  </a:tcPr>
                </a:tc>
                <a:tc>
                  <a:txBody>
                    <a:bodyPr/>
                    <a:lstStyle/>
                    <a:p>
                      <a:r>
                        <a:rPr lang="en-US" dirty="0" smtClean="0">
                          <a:solidFill>
                            <a:srgbClr val="FFFFFF"/>
                          </a:solidFill>
                        </a:rPr>
                        <a:t>More storage added</a:t>
                      </a:r>
                      <a:endParaRPr lang="en-US" dirty="0">
                        <a:solidFill>
                          <a:srgbClr val="FFFFFF"/>
                        </a:solidFill>
                      </a:endParaRPr>
                    </a:p>
                  </a:txBody>
                  <a:tcPr>
                    <a:lnL w="12700" cap="flat" cmpd="sng" algn="ctr">
                      <a:solidFill>
                        <a:srgbClr val="000000"/>
                      </a:solidFill>
                      <a:prstDash val="solid"/>
                      <a:round/>
                      <a:headEnd type="none" w="med" len="med"/>
                      <a:tailEnd type="none" w="med" len="me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035AA5"/>
                    </a:solidFill>
                  </a:tcPr>
                </a:tc>
              </a:tr>
              <a:tr h="2010884">
                <a:tc>
                  <a:txBody>
                    <a:bodyPr/>
                    <a:lstStyle/>
                    <a:p>
                      <a:r>
                        <a:rPr lang="en-US" dirty="0" smtClean="0">
                          <a:solidFill>
                            <a:srgbClr val="FFFFFF"/>
                          </a:solidFill>
                        </a:rPr>
                        <a:t>Logical</a:t>
                      </a:r>
                      <a:r>
                        <a:rPr lang="en-US" baseline="0" dirty="0" smtClean="0">
                          <a:solidFill>
                            <a:srgbClr val="FFFFFF"/>
                          </a:solidFill>
                        </a:rPr>
                        <a:t> space as viewed by the client</a:t>
                      </a:r>
                      <a:endParaRPr lang="en-US" dirty="0">
                        <a:solidFill>
                          <a:srgbClr val="FFFFFF"/>
                        </a:solidFill>
                      </a:endParaRPr>
                    </a:p>
                  </a:txBody>
                  <a:tcPr>
                    <a:lnL w="12700" cmpd="sng">
                      <a:solidFill>
                        <a:srgbClr val="000000"/>
                      </a:solidFill>
                      <a:prstDash val="soli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mpd="sng">
                      <a:solidFill>
                        <a:srgbClr val="000000"/>
                      </a:solidFill>
                      <a:prstDash val="solid"/>
                    </a:lnB>
                    <a:solidFill>
                      <a:srgbClr val="035AA5"/>
                    </a:solidFill>
                  </a:tcPr>
                </a:tc>
                <a:tc>
                  <a:txBody>
                    <a:bodyPr/>
                    <a:lstStyle/>
                    <a:p>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mpd="sng">
                      <a:solidFill>
                        <a:srgbClr val="000000"/>
                      </a:solidFill>
                      <a:prstDash val="solid"/>
                    </a:lnB>
                  </a:tcPr>
                </a:tc>
                <a:tc>
                  <a:txBody>
                    <a:bodyPr/>
                    <a:lstStyle/>
                    <a:p>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mpd="sng">
                      <a:solidFill>
                        <a:srgbClr val="000000"/>
                      </a:solidFill>
                      <a:prstDash val="solid"/>
                    </a:lnB>
                  </a:tcPr>
                </a:tc>
                <a:tc>
                  <a:txBody>
                    <a:bodyPr/>
                    <a:lstStyle/>
                    <a:p>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mpd="sng">
                      <a:solidFill>
                        <a:srgbClr val="000000"/>
                      </a:solidFill>
                      <a:prstDash val="solid"/>
                    </a:lnB>
                  </a:tcPr>
                </a:tc>
                <a:tc>
                  <a:txBody>
                    <a:bodyPr/>
                    <a:lstStyle/>
                    <a:p>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mpd="sng">
                      <a:solidFill>
                        <a:srgbClr val="000000"/>
                      </a:solidFill>
                      <a:prstDash val="solid"/>
                    </a:lnB>
                  </a:tcPr>
                </a:tc>
                <a:tc>
                  <a:txBody>
                    <a:bodyPr/>
                    <a:lstStyle/>
                    <a:p>
                      <a:endParaRPr lang="en-US" dirty="0"/>
                    </a:p>
                  </a:txBody>
                  <a:tcPr>
                    <a:lnL w="12700" cap="flat" cmpd="sng" algn="ctr">
                      <a:solidFill>
                        <a:srgbClr val="000000"/>
                      </a:solidFill>
                      <a:prstDash val="solid"/>
                      <a:round/>
                      <a:headEnd type="none" w="med" len="med"/>
                      <a:tailEnd type="none" w="med" len="med"/>
                    </a:lnL>
                    <a:lnR w="12700" cmpd="sng">
                      <a:solidFill>
                        <a:srgbClr val="000000"/>
                      </a:solidFill>
                      <a:prstDash val="solid"/>
                    </a:lnR>
                    <a:lnT w="12700" cap="flat" cmpd="sng" algn="ctr">
                      <a:solidFill>
                        <a:srgbClr val="000000"/>
                      </a:solidFill>
                      <a:prstDash val="solid"/>
                      <a:round/>
                      <a:headEnd type="none" w="med" len="med"/>
                      <a:tailEnd type="none" w="med" len="med"/>
                    </a:lnT>
                    <a:lnB w="12700" cmpd="sng">
                      <a:solidFill>
                        <a:srgbClr val="000000"/>
                      </a:solidFill>
                      <a:prstDash val="solid"/>
                    </a:lnB>
                  </a:tcPr>
                </a:tc>
              </a:tr>
              <a:tr h="2035810">
                <a:tc>
                  <a:txBody>
                    <a:bodyPr/>
                    <a:lstStyle/>
                    <a:p>
                      <a:r>
                        <a:rPr lang="en-US" dirty="0" smtClean="0">
                          <a:solidFill>
                            <a:srgbClr val="FFFFFF"/>
                          </a:solidFill>
                        </a:rPr>
                        <a:t>Physical space on the storage system</a:t>
                      </a:r>
                      <a:endParaRPr lang="en-US" dirty="0">
                        <a:solidFill>
                          <a:srgbClr val="FFFFFF"/>
                        </a:solidFill>
                      </a:endParaRPr>
                    </a:p>
                  </a:txBody>
                  <a:tcPr>
                    <a:lnL w="12700" cmpd="sng">
                      <a:solidFill>
                        <a:srgbClr val="000000"/>
                      </a:solidFill>
                      <a:prstDash val="soli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mpd="sng">
                      <a:solidFill>
                        <a:srgbClr val="000000"/>
                      </a:solidFill>
                      <a:prstDash val="solid"/>
                    </a:lnB>
                    <a:solidFill>
                      <a:srgbClr val="035AA5"/>
                    </a:solidFill>
                  </a:tcPr>
                </a:tc>
                <a:tc>
                  <a:txBody>
                    <a:bodyPr/>
                    <a:lstStyle/>
                    <a:p>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mpd="sng">
                      <a:solidFill>
                        <a:srgbClr val="000000"/>
                      </a:solidFill>
                      <a:prstDash val="solid"/>
                    </a:lnB>
                  </a:tcPr>
                </a:tc>
                <a:tc>
                  <a:txBody>
                    <a:bodyPr/>
                    <a:lstStyle/>
                    <a:p>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mpd="sng">
                      <a:solidFill>
                        <a:srgbClr val="000000"/>
                      </a:solidFill>
                      <a:prstDash val="solid"/>
                    </a:lnB>
                  </a:tcPr>
                </a:tc>
                <a:tc>
                  <a:txBody>
                    <a:bodyPr/>
                    <a:lstStyle/>
                    <a:p>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mpd="sng">
                      <a:solidFill>
                        <a:srgbClr val="000000"/>
                      </a:solidFill>
                      <a:prstDash val="solid"/>
                    </a:lnB>
                  </a:tcPr>
                </a:tc>
                <a:tc>
                  <a:txBody>
                    <a:bodyPr/>
                    <a:lstStyle/>
                    <a:p>
                      <a:endParaRPr lang="en-US" sz="1200" dirty="0" smtClean="0"/>
                    </a:p>
                    <a:p>
                      <a:endParaRPr lang="en-US" sz="1200" dirty="0" smtClean="0"/>
                    </a:p>
                    <a:p>
                      <a:r>
                        <a:rPr lang="en-US" sz="1200" dirty="0" smtClean="0">
                          <a:solidFill>
                            <a:srgbClr val="0000FF"/>
                          </a:solidFill>
                        </a:rPr>
                        <a:t>Grow physical space as used</a:t>
                      </a:r>
                      <a:endParaRPr lang="en-US" sz="1200" dirty="0">
                        <a:solidFill>
                          <a:srgbClr val="0000FF"/>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mpd="sng">
                      <a:solidFill>
                        <a:srgbClr val="000000"/>
                      </a:solidFill>
                      <a:prstDash val="solid"/>
                    </a:lnB>
                  </a:tcPr>
                </a:tc>
                <a:tc>
                  <a:txBody>
                    <a:bodyPr/>
                    <a:lstStyle/>
                    <a:p>
                      <a:endParaRPr lang="en-US" dirty="0"/>
                    </a:p>
                  </a:txBody>
                  <a:tcPr>
                    <a:lnL w="12700" cap="flat" cmpd="sng" algn="ctr">
                      <a:solidFill>
                        <a:srgbClr val="000000"/>
                      </a:solidFill>
                      <a:prstDash val="solid"/>
                      <a:round/>
                      <a:headEnd type="none" w="med" len="med"/>
                      <a:tailEnd type="none" w="med" len="med"/>
                    </a:lnL>
                    <a:lnR w="12700" cmpd="sng">
                      <a:solidFill>
                        <a:srgbClr val="000000"/>
                      </a:solidFill>
                      <a:prstDash val="solid"/>
                    </a:lnR>
                    <a:lnT w="12700" cap="flat" cmpd="sng" algn="ctr">
                      <a:solidFill>
                        <a:srgbClr val="000000"/>
                      </a:solidFill>
                      <a:prstDash val="solid"/>
                      <a:round/>
                      <a:headEnd type="none" w="med" len="med"/>
                      <a:tailEnd type="none" w="med" len="med"/>
                    </a:lnT>
                    <a:lnB w="12700" cmpd="sng">
                      <a:solidFill>
                        <a:srgbClr val="000000"/>
                      </a:solidFill>
                      <a:prstDash val="solid"/>
                    </a:lnB>
                  </a:tcPr>
                </a:tc>
              </a:tr>
            </a:tbl>
          </a:graphicData>
        </a:graphic>
      </p:graphicFrame>
      <p:sp>
        <p:nvSpPr>
          <p:cNvPr id="14" name="Can 13"/>
          <p:cNvSpPr/>
          <p:nvPr/>
        </p:nvSpPr>
        <p:spPr bwMode="auto">
          <a:xfrm>
            <a:off x="7233488" y="4253610"/>
            <a:ext cx="1065254" cy="1713280"/>
          </a:xfrm>
          <a:prstGeom prst="can">
            <a:avLst/>
          </a:prstGeom>
          <a:gradFill flip="none" rotWithShape="1">
            <a:gsLst>
              <a:gs pos="10000">
                <a:schemeClr val="tx1">
                  <a:lumMod val="65000"/>
                  <a:lumOff val="35000"/>
                </a:schemeClr>
              </a:gs>
              <a:gs pos="45000">
                <a:schemeClr val="bg2">
                  <a:lumMod val="40000"/>
                  <a:lumOff val="60000"/>
                </a:schemeClr>
              </a:gs>
              <a:gs pos="90000">
                <a:schemeClr val="tx1">
                  <a:lumMod val="65000"/>
                  <a:lumOff val="35000"/>
                </a:schemeClr>
              </a:gs>
              <a:gs pos="55000">
                <a:schemeClr val="bg2">
                  <a:lumMod val="40000"/>
                  <a:lumOff val="60000"/>
                </a:schemeClr>
              </a:gs>
            </a:gsLst>
            <a:path path="circle">
              <a:fillToRect l="100000" t="100000"/>
            </a:path>
            <a:tileRect r="-100000" b="-100000"/>
          </a:gradFill>
          <a:ln w="15875"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charset="2"/>
              <a:buNone/>
              <a:tabLst/>
            </a:pPr>
            <a:endParaRPr kumimoji="0" lang="en-US" sz="2000" b="0" i="0" u="none" strike="noStrike" cap="none" normalizeH="0" baseline="0" dirty="0">
              <a:ln>
                <a:noFill/>
              </a:ln>
              <a:solidFill>
                <a:schemeClr val="tx1"/>
              </a:solidFill>
              <a:effectLst/>
              <a:latin typeface="Arial" charset="0"/>
            </a:endParaRPr>
          </a:p>
        </p:txBody>
      </p:sp>
      <p:sp>
        <p:nvSpPr>
          <p:cNvPr id="15" name="Can 14"/>
          <p:cNvSpPr/>
          <p:nvPr/>
        </p:nvSpPr>
        <p:spPr bwMode="auto">
          <a:xfrm>
            <a:off x="7157291" y="2202619"/>
            <a:ext cx="1065254" cy="1713280"/>
          </a:xfrm>
          <a:prstGeom prst="can">
            <a:avLst/>
          </a:prstGeom>
          <a:gradFill flip="none" rotWithShape="1">
            <a:gsLst>
              <a:gs pos="10000">
                <a:schemeClr val="tx1">
                  <a:lumMod val="65000"/>
                  <a:lumOff val="35000"/>
                </a:schemeClr>
              </a:gs>
              <a:gs pos="45000">
                <a:schemeClr val="bg2">
                  <a:lumMod val="40000"/>
                  <a:lumOff val="60000"/>
                </a:schemeClr>
              </a:gs>
              <a:gs pos="90000">
                <a:schemeClr val="tx1">
                  <a:lumMod val="65000"/>
                  <a:lumOff val="35000"/>
                </a:schemeClr>
              </a:gs>
              <a:gs pos="55000">
                <a:schemeClr val="bg2">
                  <a:lumMod val="40000"/>
                  <a:lumOff val="60000"/>
                </a:schemeClr>
              </a:gs>
            </a:gsLst>
            <a:path path="circle">
              <a:fillToRect l="100000" t="100000"/>
            </a:path>
            <a:tileRect r="-100000" b="-100000"/>
          </a:gradFill>
          <a:ln w="15875" cap="flat" cmpd="sng" algn="ctr">
            <a:solidFill>
              <a:srgbClr val="0000FF"/>
            </a:solidFill>
            <a:prstDash val="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charset="2"/>
              <a:buNone/>
              <a:tabLst/>
            </a:pPr>
            <a:endParaRPr kumimoji="0" lang="en-US" sz="2000" b="0" i="0" u="none" strike="noStrike" cap="none" normalizeH="0" baseline="0" dirty="0">
              <a:ln>
                <a:noFill/>
              </a:ln>
              <a:solidFill>
                <a:schemeClr val="tx1"/>
              </a:solidFill>
              <a:effectLst/>
              <a:latin typeface="Arial" charset="0"/>
            </a:endParaRPr>
          </a:p>
        </p:txBody>
      </p:sp>
      <p:sp>
        <p:nvSpPr>
          <p:cNvPr id="16" name="Can 15"/>
          <p:cNvSpPr/>
          <p:nvPr/>
        </p:nvSpPr>
        <p:spPr bwMode="auto">
          <a:xfrm>
            <a:off x="5849684" y="4872466"/>
            <a:ext cx="1065254" cy="1099509"/>
          </a:xfrm>
          <a:prstGeom prst="can">
            <a:avLst/>
          </a:prstGeom>
          <a:gradFill flip="none" rotWithShape="1">
            <a:gsLst>
              <a:gs pos="10000">
                <a:schemeClr val="tx1">
                  <a:lumMod val="65000"/>
                  <a:lumOff val="35000"/>
                </a:schemeClr>
              </a:gs>
              <a:gs pos="45000">
                <a:schemeClr val="bg2">
                  <a:lumMod val="40000"/>
                  <a:lumOff val="60000"/>
                </a:schemeClr>
              </a:gs>
              <a:gs pos="90000">
                <a:schemeClr val="tx1">
                  <a:lumMod val="65000"/>
                  <a:lumOff val="35000"/>
                </a:schemeClr>
              </a:gs>
              <a:gs pos="55000">
                <a:schemeClr val="bg2">
                  <a:lumMod val="40000"/>
                  <a:lumOff val="60000"/>
                </a:schemeClr>
              </a:gs>
            </a:gsLst>
            <a:path path="circle">
              <a:fillToRect l="100000" t="100000"/>
            </a:path>
            <a:tileRect r="-100000" b="-100000"/>
          </a:gradFill>
          <a:ln w="15875"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charset="2"/>
              <a:buNone/>
              <a:tabLst/>
            </a:pPr>
            <a:endParaRPr kumimoji="0" lang="en-US" sz="2000" b="0" i="0" u="none" strike="noStrike" cap="none" normalizeH="0" baseline="0" dirty="0">
              <a:ln>
                <a:noFill/>
              </a:ln>
              <a:solidFill>
                <a:schemeClr val="tx1"/>
              </a:solidFill>
              <a:effectLst/>
              <a:latin typeface="Arial" charset="0"/>
            </a:endParaRPr>
          </a:p>
        </p:txBody>
      </p:sp>
      <p:sp>
        <p:nvSpPr>
          <p:cNvPr id="17" name="Can 16"/>
          <p:cNvSpPr/>
          <p:nvPr/>
        </p:nvSpPr>
        <p:spPr bwMode="auto">
          <a:xfrm>
            <a:off x="4532806" y="4885166"/>
            <a:ext cx="1065254" cy="1084447"/>
          </a:xfrm>
          <a:prstGeom prst="can">
            <a:avLst/>
          </a:prstGeom>
          <a:gradFill flip="none" rotWithShape="1">
            <a:gsLst>
              <a:gs pos="10000">
                <a:schemeClr val="tx1">
                  <a:lumMod val="65000"/>
                  <a:lumOff val="35000"/>
                </a:schemeClr>
              </a:gs>
              <a:gs pos="45000">
                <a:schemeClr val="bg2">
                  <a:lumMod val="40000"/>
                  <a:lumOff val="60000"/>
                </a:schemeClr>
              </a:gs>
              <a:gs pos="90000">
                <a:schemeClr val="tx1">
                  <a:lumMod val="65000"/>
                  <a:lumOff val="35000"/>
                </a:schemeClr>
              </a:gs>
              <a:gs pos="55000">
                <a:schemeClr val="bg2">
                  <a:lumMod val="40000"/>
                  <a:lumOff val="60000"/>
                </a:schemeClr>
              </a:gs>
            </a:gsLst>
            <a:path path="circle">
              <a:fillToRect l="100000" t="100000"/>
            </a:path>
            <a:tileRect r="-100000" b="-100000"/>
          </a:gradFill>
          <a:ln w="15875"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charset="2"/>
              <a:buNone/>
              <a:tabLst/>
            </a:pPr>
            <a:endParaRPr kumimoji="0" lang="en-US" sz="2000" b="0" i="0" u="none" strike="noStrike" cap="none" normalizeH="0" baseline="0" dirty="0">
              <a:ln>
                <a:noFill/>
              </a:ln>
              <a:solidFill>
                <a:schemeClr val="tx1"/>
              </a:solidFill>
              <a:effectLst/>
              <a:latin typeface="Arial" charset="0"/>
            </a:endParaRPr>
          </a:p>
        </p:txBody>
      </p:sp>
      <p:sp>
        <p:nvSpPr>
          <p:cNvPr id="18" name="Can 17"/>
          <p:cNvSpPr/>
          <p:nvPr/>
        </p:nvSpPr>
        <p:spPr bwMode="auto">
          <a:xfrm>
            <a:off x="3207079" y="4885166"/>
            <a:ext cx="1065254" cy="1084447"/>
          </a:xfrm>
          <a:prstGeom prst="can">
            <a:avLst/>
          </a:prstGeom>
          <a:gradFill flip="none" rotWithShape="1">
            <a:gsLst>
              <a:gs pos="10000">
                <a:schemeClr val="tx1">
                  <a:lumMod val="65000"/>
                  <a:lumOff val="35000"/>
                </a:schemeClr>
              </a:gs>
              <a:gs pos="45000">
                <a:schemeClr val="bg2">
                  <a:lumMod val="40000"/>
                  <a:lumOff val="60000"/>
                </a:schemeClr>
              </a:gs>
              <a:gs pos="90000">
                <a:schemeClr val="tx1">
                  <a:lumMod val="65000"/>
                  <a:lumOff val="35000"/>
                </a:schemeClr>
              </a:gs>
              <a:gs pos="55000">
                <a:schemeClr val="bg2">
                  <a:lumMod val="40000"/>
                  <a:lumOff val="60000"/>
                </a:schemeClr>
              </a:gs>
            </a:gsLst>
            <a:path path="circle">
              <a:fillToRect l="100000" t="100000"/>
            </a:path>
            <a:tileRect r="-100000" b="-100000"/>
          </a:gradFill>
          <a:ln w="15875"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charset="2"/>
              <a:buNone/>
              <a:tabLst/>
            </a:pPr>
            <a:endParaRPr kumimoji="0" lang="en-US" sz="2000" b="0" i="0" u="none" strike="noStrike" cap="none" normalizeH="0" baseline="0" dirty="0">
              <a:ln>
                <a:noFill/>
              </a:ln>
              <a:solidFill>
                <a:schemeClr val="tx1"/>
              </a:solidFill>
              <a:effectLst/>
              <a:latin typeface="Arial" charset="0"/>
            </a:endParaRPr>
          </a:p>
        </p:txBody>
      </p:sp>
      <p:sp>
        <p:nvSpPr>
          <p:cNvPr id="19" name="Can 18"/>
          <p:cNvSpPr/>
          <p:nvPr/>
        </p:nvSpPr>
        <p:spPr bwMode="auto">
          <a:xfrm>
            <a:off x="1864812" y="4885166"/>
            <a:ext cx="1065254" cy="1084447"/>
          </a:xfrm>
          <a:prstGeom prst="can">
            <a:avLst/>
          </a:prstGeom>
          <a:gradFill flip="none" rotWithShape="1">
            <a:gsLst>
              <a:gs pos="10000">
                <a:schemeClr val="tx1">
                  <a:lumMod val="65000"/>
                  <a:lumOff val="35000"/>
                </a:schemeClr>
              </a:gs>
              <a:gs pos="45000">
                <a:schemeClr val="bg2">
                  <a:lumMod val="40000"/>
                  <a:lumOff val="60000"/>
                </a:schemeClr>
              </a:gs>
              <a:gs pos="90000">
                <a:schemeClr val="tx1">
                  <a:lumMod val="65000"/>
                  <a:lumOff val="35000"/>
                </a:schemeClr>
              </a:gs>
              <a:gs pos="55000">
                <a:schemeClr val="bg2">
                  <a:lumMod val="40000"/>
                  <a:lumOff val="60000"/>
                </a:schemeClr>
              </a:gs>
            </a:gsLst>
            <a:path path="circle">
              <a:fillToRect l="100000" t="100000"/>
            </a:path>
            <a:tileRect r="-100000" b="-100000"/>
          </a:gradFill>
          <a:ln w="15875"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charset="2"/>
              <a:buNone/>
              <a:tabLst/>
            </a:pPr>
            <a:endParaRPr kumimoji="0" lang="en-US" sz="2000" b="0" i="0" u="none" strike="noStrike" cap="none" normalizeH="0" baseline="0" dirty="0">
              <a:ln>
                <a:noFill/>
              </a:ln>
              <a:solidFill>
                <a:schemeClr val="tx1"/>
              </a:solidFill>
              <a:effectLst/>
              <a:latin typeface="Arial" charset="0"/>
            </a:endParaRPr>
          </a:p>
        </p:txBody>
      </p:sp>
      <p:sp>
        <p:nvSpPr>
          <p:cNvPr id="20" name="Can 19"/>
          <p:cNvSpPr/>
          <p:nvPr/>
        </p:nvSpPr>
        <p:spPr bwMode="auto">
          <a:xfrm>
            <a:off x="5825062" y="2202615"/>
            <a:ext cx="1065254" cy="1713280"/>
          </a:xfrm>
          <a:prstGeom prst="can">
            <a:avLst/>
          </a:prstGeom>
          <a:gradFill flip="none" rotWithShape="1">
            <a:gsLst>
              <a:gs pos="10000">
                <a:schemeClr val="tx1">
                  <a:lumMod val="65000"/>
                  <a:lumOff val="35000"/>
                </a:schemeClr>
              </a:gs>
              <a:gs pos="45000">
                <a:schemeClr val="bg2">
                  <a:lumMod val="40000"/>
                  <a:lumOff val="60000"/>
                </a:schemeClr>
              </a:gs>
              <a:gs pos="90000">
                <a:schemeClr val="tx1">
                  <a:lumMod val="65000"/>
                  <a:lumOff val="35000"/>
                </a:schemeClr>
              </a:gs>
              <a:gs pos="55000">
                <a:schemeClr val="bg2">
                  <a:lumMod val="40000"/>
                  <a:lumOff val="60000"/>
                </a:schemeClr>
              </a:gs>
            </a:gsLst>
            <a:path path="circle">
              <a:fillToRect l="100000" t="100000"/>
            </a:path>
            <a:tileRect r="-100000" b="-100000"/>
          </a:gradFill>
          <a:ln w="15875" cap="flat" cmpd="sng" algn="ctr">
            <a:solidFill>
              <a:srgbClr val="0000FF"/>
            </a:solidFill>
            <a:prstDash val="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charset="2"/>
              <a:buNone/>
              <a:tabLst/>
            </a:pPr>
            <a:endParaRPr kumimoji="0" lang="en-US" sz="2000" b="0" i="0" u="none" strike="noStrike" cap="none" normalizeH="0" baseline="0" dirty="0">
              <a:ln>
                <a:noFill/>
              </a:ln>
              <a:solidFill>
                <a:schemeClr val="tx1"/>
              </a:solidFill>
              <a:effectLst/>
              <a:latin typeface="Arial" charset="0"/>
            </a:endParaRPr>
          </a:p>
        </p:txBody>
      </p:sp>
      <p:sp>
        <p:nvSpPr>
          <p:cNvPr id="21" name="Can 20"/>
          <p:cNvSpPr/>
          <p:nvPr/>
        </p:nvSpPr>
        <p:spPr bwMode="auto">
          <a:xfrm>
            <a:off x="4532810" y="2202614"/>
            <a:ext cx="1065254" cy="1713280"/>
          </a:xfrm>
          <a:prstGeom prst="can">
            <a:avLst/>
          </a:prstGeom>
          <a:gradFill flip="none" rotWithShape="1">
            <a:gsLst>
              <a:gs pos="10000">
                <a:schemeClr val="tx1">
                  <a:lumMod val="65000"/>
                  <a:lumOff val="35000"/>
                </a:schemeClr>
              </a:gs>
              <a:gs pos="45000">
                <a:schemeClr val="bg2">
                  <a:lumMod val="40000"/>
                  <a:lumOff val="60000"/>
                </a:schemeClr>
              </a:gs>
              <a:gs pos="90000">
                <a:schemeClr val="tx1">
                  <a:lumMod val="65000"/>
                  <a:lumOff val="35000"/>
                </a:schemeClr>
              </a:gs>
              <a:gs pos="55000">
                <a:schemeClr val="bg2">
                  <a:lumMod val="40000"/>
                  <a:lumOff val="60000"/>
                </a:schemeClr>
              </a:gs>
            </a:gsLst>
            <a:path path="circle">
              <a:fillToRect l="100000" t="100000"/>
            </a:path>
            <a:tileRect r="-100000" b="-100000"/>
          </a:gradFill>
          <a:ln w="15875" cap="flat" cmpd="sng" algn="ctr">
            <a:solidFill>
              <a:srgbClr val="0000FF"/>
            </a:solidFill>
            <a:prstDash val="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charset="2"/>
              <a:buNone/>
              <a:tabLst/>
            </a:pPr>
            <a:endParaRPr kumimoji="0" lang="en-US" sz="2000" b="0" i="0" u="none" strike="noStrike" cap="none" normalizeH="0" baseline="0" dirty="0">
              <a:ln>
                <a:noFill/>
              </a:ln>
              <a:solidFill>
                <a:schemeClr val="tx1"/>
              </a:solidFill>
              <a:effectLst/>
              <a:latin typeface="Arial" charset="0"/>
            </a:endParaRPr>
          </a:p>
        </p:txBody>
      </p:sp>
      <p:sp>
        <p:nvSpPr>
          <p:cNvPr id="22" name="Can 21"/>
          <p:cNvSpPr/>
          <p:nvPr/>
        </p:nvSpPr>
        <p:spPr bwMode="auto">
          <a:xfrm>
            <a:off x="3207082" y="2202615"/>
            <a:ext cx="1065254" cy="1713280"/>
          </a:xfrm>
          <a:prstGeom prst="can">
            <a:avLst/>
          </a:prstGeom>
          <a:gradFill flip="none" rotWithShape="1">
            <a:gsLst>
              <a:gs pos="10000">
                <a:schemeClr val="tx1">
                  <a:lumMod val="65000"/>
                  <a:lumOff val="35000"/>
                </a:schemeClr>
              </a:gs>
              <a:gs pos="45000">
                <a:schemeClr val="bg2">
                  <a:lumMod val="40000"/>
                  <a:lumOff val="60000"/>
                </a:schemeClr>
              </a:gs>
              <a:gs pos="90000">
                <a:schemeClr val="tx1">
                  <a:lumMod val="65000"/>
                  <a:lumOff val="35000"/>
                </a:schemeClr>
              </a:gs>
              <a:gs pos="55000">
                <a:schemeClr val="bg2">
                  <a:lumMod val="40000"/>
                  <a:lumOff val="60000"/>
                </a:schemeClr>
              </a:gs>
            </a:gsLst>
            <a:path path="circle">
              <a:fillToRect l="100000" t="100000"/>
            </a:path>
            <a:tileRect r="-100000" b="-100000"/>
          </a:gradFill>
          <a:ln w="15875" cap="flat" cmpd="sng" algn="ctr">
            <a:solidFill>
              <a:srgbClr val="0000FF"/>
            </a:solidFill>
            <a:prstDash val="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charset="2"/>
              <a:buNone/>
              <a:tabLst/>
            </a:pPr>
            <a:endParaRPr kumimoji="0" lang="en-US" sz="2000" b="0" i="0" u="none" strike="noStrike" cap="none" normalizeH="0" baseline="0" dirty="0">
              <a:ln>
                <a:noFill/>
              </a:ln>
              <a:solidFill>
                <a:schemeClr val="tx1"/>
              </a:solidFill>
              <a:effectLst/>
              <a:latin typeface="Arial" charset="0"/>
            </a:endParaRPr>
          </a:p>
        </p:txBody>
      </p:sp>
      <p:sp>
        <p:nvSpPr>
          <p:cNvPr id="23" name="Can 22"/>
          <p:cNvSpPr/>
          <p:nvPr/>
        </p:nvSpPr>
        <p:spPr bwMode="auto">
          <a:xfrm>
            <a:off x="1864814" y="2202615"/>
            <a:ext cx="1065254" cy="1713280"/>
          </a:xfrm>
          <a:prstGeom prst="can">
            <a:avLst/>
          </a:prstGeom>
          <a:gradFill flip="none" rotWithShape="1">
            <a:gsLst>
              <a:gs pos="10000">
                <a:schemeClr val="tx1">
                  <a:lumMod val="65000"/>
                  <a:lumOff val="35000"/>
                </a:schemeClr>
              </a:gs>
              <a:gs pos="45000">
                <a:schemeClr val="bg2">
                  <a:lumMod val="40000"/>
                  <a:lumOff val="60000"/>
                </a:schemeClr>
              </a:gs>
              <a:gs pos="90000">
                <a:schemeClr val="tx1">
                  <a:lumMod val="65000"/>
                  <a:lumOff val="35000"/>
                </a:schemeClr>
              </a:gs>
              <a:gs pos="55000">
                <a:schemeClr val="bg2">
                  <a:lumMod val="40000"/>
                  <a:lumOff val="60000"/>
                </a:schemeClr>
              </a:gs>
            </a:gsLst>
            <a:path path="circle">
              <a:fillToRect l="100000" t="100000"/>
            </a:path>
            <a:tileRect r="-100000" b="-100000"/>
          </a:gradFill>
          <a:ln w="15875" cap="flat" cmpd="sng" algn="ctr">
            <a:solidFill>
              <a:srgbClr val="0000FF"/>
            </a:solidFill>
            <a:prstDash val="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charset="2"/>
              <a:buNone/>
              <a:tabLst/>
            </a:pPr>
            <a:endParaRPr kumimoji="0" lang="en-US" sz="2000" b="0" i="0" u="none" strike="noStrike" cap="none" normalizeH="0" baseline="0" dirty="0">
              <a:ln>
                <a:noFill/>
              </a:ln>
              <a:solidFill>
                <a:schemeClr val="tx1"/>
              </a:solidFill>
              <a:effectLst/>
              <a:latin typeface="Arial" charset="0"/>
            </a:endParaRPr>
          </a:p>
        </p:txBody>
      </p:sp>
      <p:sp>
        <p:nvSpPr>
          <p:cNvPr id="36" name="Can 35"/>
          <p:cNvSpPr/>
          <p:nvPr/>
        </p:nvSpPr>
        <p:spPr bwMode="auto">
          <a:xfrm>
            <a:off x="7239000" y="5180711"/>
            <a:ext cx="1065254" cy="798277"/>
          </a:xfrm>
          <a:prstGeom prst="can">
            <a:avLst/>
          </a:prstGeom>
          <a:gradFill flip="none" rotWithShape="1">
            <a:gsLst>
              <a:gs pos="10000">
                <a:srgbClr val="035AA5"/>
              </a:gs>
              <a:gs pos="45000">
                <a:srgbClr val="007AE4"/>
              </a:gs>
              <a:gs pos="90000">
                <a:srgbClr val="035AA5"/>
              </a:gs>
              <a:gs pos="55000">
                <a:srgbClr val="007AE4"/>
              </a:gs>
            </a:gsLst>
            <a:path path="circle">
              <a:fillToRect l="100000" t="100000"/>
            </a:path>
            <a:tileRect r="-100000" b="-100000"/>
          </a:gradFill>
          <a:ln w="15875"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sz="1600" dirty="0" smtClean="0">
                <a:solidFill>
                  <a:srgbClr val="FFFFFF"/>
                </a:solidFill>
              </a:rPr>
              <a:t>Used</a:t>
            </a:r>
            <a:endParaRPr lang="en-US" sz="1600" dirty="0">
              <a:solidFill>
                <a:srgbClr val="FFFFFF"/>
              </a:solidFill>
            </a:endParaRPr>
          </a:p>
        </p:txBody>
      </p:sp>
      <p:sp>
        <p:nvSpPr>
          <p:cNvPr id="37" name="Can 36"/>
          <p:cNvSpPr/>
          <p:nvPr/>
        </p:nvSpPr>
        <p:spPr bwMode="auto">
          <a:xfrm>
            <a:off x="5842773" y="5185732"/>
            <a:ext cx="1065254" cy="798277"/>
          </a:xfrm>
          <a:prstGeom prst="can">
            <a:avLst/>
          </a:prstGeom>
          <a:gradFill flip="none" rotWithShape="1">
            <a:gsLst>
              <a:gs pos="10000">
                <a:srgbClr val="035AA5"/>
              </a:gs>
              <a:gs pos="45000">
                <a:srgbClr val="007AE4"/>
              </a:gs>
              <a:gs pos="90000">
                <a:srgbClr val="035AA5"/>
              </a:gs>
              <a:gs pos="55000">
                <a:srgbClr val="007AE4"/>
              </a:gs>
            </a:gsLst>
            <a:path path="circle">
              <a:fillToRect l="100000" t="100000"/>
            </a:path>
            <a:tileRect r="-100000" b="-100000"/>
          </a:gradFill>
          <a:ln w="15875"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sz="1600" dirty="0" smtClean="0">
                <a:solidFill>
                  <a:srgbClr val="FFFFFF"/>
                </a:solidFill>
              </a:rPr>
              <a:t>Used</a:t>
            </a:r>
            <a:endParaRPr lang="en-US" sz="1600" dirty="0">
              <a:solidFill>
                <a:srgbClr val="FFFFFF"/>
              </a:solidFill>
            </a:endParaRPr>
          </a:p>
        </p:txBody>
      </p:sp>
      <p:sp>
        <p:nvSpPr>
          <p:cNvPr id="38" name="Can 37"/>
          <p:cNvSpPr/>
          <p:nvPr/>
        </p:nvSpPr>
        <p:spPr bwMode="auto">
          <a:xfrm>
            <a:off x="4532805" y="5605154"/>
            <a:ext cx="1065254" cy="376546"/>
          </a:xfrm>
          <a:prstGeom prst="can">
            <a:avLst/>
          </a:prstGeom>
          <a:gradFill flip="none" rotWithShape="1">
            <a:gsLst>
              <a:gs pos="10000">
                <a:srgbClr val="035AA5"/>
              </a:gs>
              <a:gs pos="45000">
                <a:srgbClr val="007AE4"/>
              </a:gs>
              <a:gs pos="90000">
                <a:srgbClr val="035AA5"/>
              </a:gs>
              <a:gs pos="55000">
                <a:srgbClr val="007AE4"/>
              </a:gs>
            </a:gsLst>
            <a:path path="circle">
              <a:fillToRect l="100000" t="100000"/>
            </a:path>
            <a:tileRect r="-100000" b="-100000"/>
          </a:gradFill>
          <a:ln w="15875"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sz="1600" dirty="0" smtClean="0">
                <a:solidFill>
                  <a:srgbClr val="FFFFFF"/>
                </a:solidFill>
              </a:rPr>
              <a:t>Used</a:t>
            </a:r>
            <a:endParaRPr lang="en-US" sz="1600" dirty="0">
              <a:solidFill>
                <a:srgbClr val="FFFFFF"/>
              </a:solidFill>
            </a:endParaRPr>
          </a:p>
        </p:txBody>
      </p:sp>
      <p:sp>
        <p:nvSpPr>
          <p:cNvPr id="41" name="Can 40"/>
          <p:cNvSpPr/>
          <p:nvPr/>
        </p:nvSpPr>
        <p:spPr bwMode="auto">
          <a:xfrm>
            <a:off x="3207078" y="5323857"/>
            <a:ext cx="1065254" cy="647658"/>
          </a:xfrm>
          <a:prstGeom prst="can">
            <a:avLst/>
          </a:prstGeom>
          <a:gradFill flip="none" rotWithShape="1">
            <a:gsLst>
              <a:gs pos="10000">
                <a:srgbClr val="035AA5"/>
              </a:gs>
              <a:gs pos="45000">
                <a:srgbClr val="007AE4"/>
              </a:gs>
              <a:gs pos="90000">
                <a:srgbClr val="035AA5"/>
              </a:gs>
              <a:gs pos="55000">
                <a:srgbClr val="007AE4"/>
              </a:gs>
            </a:gsLst>
            <a:path path="circle">
              <a:fillToRect l="100000" t="100000"/>
            </a:path>
            <a:tileRect r="-100000" b="-100000"/>
          </a:gradFill>
          <a:ln w="15875"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sz="1600" dirty="0" smtClean="0">
                <a:solidFill>
                  <a:srgbClr val="FFFFFF"/>
                </a:solidFill>
              </a:rPr>
              <a:t>Used</a:t>
            </a:r>
            <a:endParaRPr lang="en-US" sz="1600" dirty="0">
              <a:solidFill>
                <a:srgbClr val="FFFFFF"/>
              </a:solidFill>
            </a:endParaRPr>
          </a:p>
        </p:txBody>
      </p:sp>
      <p:sp>
        <p:nvSpPr>
          <p:cNvPr id="42" name="Can 41"/>
          <p:cNvSpPr/>
          <p:nvPr/>
        </p:nvSpPr>
        <p:spPr bwMode="auto">
          <a:xfrm>
            <a:off x="3207081" y="3269709"/>
            <a:ext cx="1065254" cy="647658"/>
          </a:xfrm>
          <a:prstGeom prst="can">
            <a:avLst/>
          </a:prstGeom>
          <a:gradFill flip="none" rotWithShape="1">
            <a:gsLst>
              <a:gs pos="10000">
                <a:srgbClr val="035AA5"/>
              </a:gs>
              <a:gs pos="45000">
                <a:srgbClr val="007AE4"/>
              </a:gs>
              <a:gs pos="90000">
                <a:srgbClr val="035AA5"/>
              </a:gs>
              <a:gs pos="55000">
                <a:srgbClr val="007AE4"/>
              </a:gs>
            </a:gsLst>
            <a:path path="circle">
              <a:fillToRect l="100000" t="100000"/>
            </a:path>
            <a:tileRect r="-100000" b="-100000"/>
          </a:gradFill>
          <a:ln w="15875"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sz="1600" dirty="0" smtClean="0">
                <a:solidFill>
                  <a:srgbClr val="FFFFFF"/>
                </a:solidFill>
              </a:rPr>
              <a:t>Used</a:t>
            </a:r>
            <a:endParaRPr kumimoji="0" lang="en-US" sz="1600" b="0" i="0" u="none" strike="noStrike" cap="none" normalizeH="0" baseline="0" dirty="0">
              <a:ln>
                <a:noFill/>
              </a:ln>
              <a:solidFill>
                <a:schemeClr val="tx1"/>
              </a:solidFill>
              <a:effectLst/>
              <a:latin typeface="Arial" charset="0"/>
            </a:endParaRPr>
          </a:p>
        </p:txBody>
      </p:sp>
      <p:sp>
        <p:nvSpPr>
          <p:cNvPr id="43" name="Can 42"/>
          <p:cNvSpPr/>
          <p:nvPr/>
        </p:nvSpPr>
        <p:spPr bwMode="auto">
          <a:xfrm>
            <a:off x="4532807" y="3548321"/>
            <a:ext cx="1065254" cy="376546"/>
          </a:xfrm>
          <a:prstGeom prst="can">
            <a:avLst/>
          </a:prstGeom>
          <a:gradFill flip="none" rotWithShape="1">
            <a:gsLst>
              <a:gs pos="10000">
                <a:srgbClr val="035AA5"/>
              </a:gs>
              <a:gs pos="45000">
                <a:srgbClr val="007AE4"/>
              </a:gs>
              <a:gs pos="90000">
                <a:srgbClr val="035AA5"/>
              </a:gs>
              <a:gs pos="55000">
                <a:srgbClr val="007AE4"/>
              </a:gs>
            </a:gsLst>
            <a:path path="circle">
              <a:fillToRect l="100000" t="100000"/>
            </a:path>
            <a:tileRect r="-100000" b="-100000"/>
          </a:gradFill>
          <a:ln w="15875"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sz="1600" dirty="0" smtClean="0">
                <a:solidFill>
                  <a:srgbClr val="FFFFFF"/>
                </a:solidFill>
              </a:rPr>
              <a:t>Used</a:t>
            </a:r>
            <a:endParaRPr kumimoji="0" lang="en-US" sz="1600" b="0" i="0" u="none" strike="noStrike" cap="none" normalizeH="0" baseline="0" dirty="0">
              <a:ln>
                <a:noFill/>
              </a:ln>
              <a:solidFill>
                <a:schemeClr val="tx1"/>
              </a:solidFill>
              <a:effectLst/>
              <a:latin typeface="Arial" charset="0"/>
            </a:endParaRPr>
          </a:p>
        </p:txBody>
      </p:sp>
      <p:sp>
        <p:nvSpPr>
          <p:cNvPr id="44" name="Can 43"/>
          <p:cNvSpPr/>
          <p:nvPr/>
        </p:nvSpPr>
        <p:spPr bwMode="auto">
          <a:xfrm>
            <a:off x="5825063" y="3126563"/>
            <a:ext cx="1065254" cy="798277"/>
          </a:xfrm>
          <a:prstGeom prst="can">
            <a:avLst/>
          </a:prstGeom>
          <a:gradFill flip="none" rotWithShape="1">
            <a:gsLst>
              <a:gs pos="10000">
                <a:srgbClr val="035AA5"/>
              </a:gs>
              <a:gs pos="45000">
                <a:srgbClr val="007AE4"/>
              </a:gs>
              <a:gs pos="90000">
                <a:srgbClr val="035AA5"/>
              </a:gs>
              <a:gs pos="55000">
                <a:srgbClr val="007AE4"/>
              </a:gs>
            </a:gsLst>
            <a:path path="circle">
              <a:fillToRect l="100000" t="100000"/>
            </a:path>
            <a:tileRect r="-100000" b="-100000"/>
          </a:gradFill>
          <a:ln w="15875"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sz="1600" dirty="0" smtClean="0">
                <a:solidFill>
                  <a:srgbClr val="FFFFFF"/>
                </a:solidFill>
              </a:rPr>
              <a:t>Used</a:t>
            </a:r>
            <a:endParaRPr lang="en-US" sz="1600" dirty="0">
              <a:solidFill>
                <a:srgbClr val="FFFFFF"/>
              </a:solidFill>
            </a:endParaRPr>
          </a:p>
        </p:txBody>
      </p:sp>
      <p:sp>
        <p:nvSpPr>
          <p:cNvPr id="45" name="Can 44"/>
          <p:cNvSpPr/>
          <p:nvPr/>
        </p:nvSpPr>
        <p:spPr bwMode="auto">
          <a:xfrm>
            <a:off x="7157291" y="3126563"/>
            <a:ext cx="1065254" cy="798277"/>
          </a:xfrm>
          <a:prstGeom prst="can">
            <a:avLst/>
          </a:prstGeom>
          <a:gradFill flip="none" rotWithShape="1">
            <a:gsLst>
              <a:gs pos="10000">
                <a:srgbClr val="035AA5"/>
              </a:gs>
              <a:gs pos="45000">
                <a:srgbClr val="007AE4"/>
              </a:gs>
              <a:gs pos="90000">
                <a:srgbClr val="035AA5"/>
              </a:gs>
              <a:gs pos="55000">
                <a:srgbClr val="007AE4"/>
              </a:gs>
            </a:gsLst>
            <a:path path="circle">
              <a:fillToRect l="100000" t="100000"/>
            </a:path>
            <a:tileRect r="-100000" b="-100000"/>
          </a:gradFill>
          <a:ln w="15875"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sz="1600" dirty="0" smtClean="0">
                <a:solidFill>
                  <a:srgbClr val="FFFFFF"/>
                </a:solidFill>
              </a:rPr>
              <a:t>Used</a:t>
            </a:r>
            <a:endParaRPr lang="en-US" sz="1600" dirty="0">
              <a:solidFill>
                <a:srgbClr val="FFFFFF"/>
              </a:solidFill>
            </a:endParaRPr>
          </a:p>
        </p:txBody>
      </p:sp>
      <p:cxnSp>
        <p:nvCxnSpPr>
          <p:cNvPr id="51" name="Straight Arrow Connector 50"/>
          <p:cNvCxnSpPr/>
          <p:nvPr/>
        </p:nvCxnSpPr>
        <p:spPr bwMode="auto">
          <a:xfrm rot="16200000" flipV="1">
            <a:off x="6613704" y="4698824"/>
            <a:ext cx="624388" cy="2440"/>
          </a:xfrm>
          <a:prstGeom prst="straightConnector1">
            <a:avLst/>
          </a:prstGeom>
          <a:solidFill>
            <a:schemeClr val="accent1"/>
          </a:solidFill>
          <a:ln w="38100" cap="flat" cmpd="sng" algn="ctr">
            <a:solidFill>
              <a:srgbClr val="0000FF"/>
            </a:solidFill>
            <a:prstDash val="solid"/>
            <a:round/>
            <a:headEnd type="none" w="lg" len="sm"/>
            <a:tailEnd type="triangle" w="lg" len="sm"/>
          </a:ln>
          <a:effectLst/>
        </p:spPr>
      </p:cxnSp>
      <p:cxnSp>
        <p:nvCxnSpPr>
          <p:cNvPr id="62" name="Straight Arrow Connector 61"/>
          <p:cNvCxnSpPr/>
          <p:nvPr/>
        </p:nvCxnSpPr>
        <p:spPr bwMode="auto">
          <a:xfrm>
            <a:off x="6816725" y="4381500"/>
            <a:ext cx="950388" cy="1220"/>
          </a:xfrm>
          <a:prstGeom prst="straightConnector1">
            <a:avLst/>
          </a:prstGeom>
          <a:solidFill>
            <a:schemeClr val="accent1"/>
          </a:solidFill>
          <a:ln w="12700" cap="flat" cmpd="sng" algn="ctr">
            <a:solidFill>
              <a:srgbClr val="0000FF"/>
            </a:solidFill>
            <a:prstDash val="solid"/>
            <a:round/>
            <a:headEnd type="none" w="lg" len="sm"/>
            <a:tailEnd type="none" w="lg" len="sm"/>
          </a:ln>
          <a:effectLst/>
        </p:spPr>
      </p:cxnSp>
      <p:cxnSp>
        <p:nvCxnSpPr>
          <p:cNvPr id="65" name="Straight Arrow Connector 64"/>
          <p:cNvCxnSpPr/>
          <p:nvPr/>
        </p:nvCxnSpPr>
        <p:spPr bwMode="auto">
          <a:xfrm>
            <a:off x="6386255" y="5014283"/>
            <a:ext cx="595570" cy="5392"/>
          </a:xfrm>
          <a:prstGeom prst="straightConnector1">
            <a:avLst/>
          </a:prstGeom>
          <a:solidFill>
            <a:schemeClr val="accent1"/>
          </a:solidFill>
          <a:ln w="12700" cap="flat" cmpd="sng" algn="ctr">
            <a:solidFill>
              <a:srgbClr val="0000FF"/>
            </a:solidFill>
            <a:prstDash val="solid"/>
            <a:round/>
            <a:headEnd type="none" w="lg" len="sm"/>
            <a:tailEnd type="none" w="lg" len="sm"/>
          </a:ln>
          <a:effectLst/>
        </p:spPr>
      </p:cxnSp>
      <p:sp>
        <p:nvSpPr>
          <p:cNvPr id="53" name="Slide Number Placeholder 2"/>
          <p:cNvSpPr>
            <a:spLocks noGrp="1"/>
          </p:cNvSpPr>
          <p:nvPr>
            <p:ph type="sldNum" sz="quarter" idx="10"/>
          </p:nvPr>
        </p:nvSpPr>
        <p:spPr>
          <a:xfrm>
            <a:off x="8207597" y="6273228"/>
            <a:ext cx="685800" cy="228600"/>
          </a:xfrm>
        </p:spPr>
        <p:txBody>
          <a:bodyPr/>
          <a:lstStyle/>
          <a:p>
            <a:pPr>
              <a:defRPr/>
            </a:pPr>
            <a:fld id="{4ED3660A-DD26-4D68-AB4C-4AE07E173604}" type="slidenum">
              <a:rPr lang="en-US" smtClean="0"/>
              <a:pPr>
                <a:defRPr/>
              </a:pPr>
              <a:t>62</a:t>
            </a:fld>
            <a:endParaRPr lang="en-US" dirty="0"/>
          </a:p>
        </p:txBody>
      </p:sp>
    </p:spTree>
    <p:extLst>
      <p:ext uri="{BB962C8B-B14F-4D97-AF65-F5344CB8AC3E}">
        <p14:creationId xmlns:p14="http://schemas.microsoft.com/office/powerpoint/2010/main" val="61868759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mtClean="0"/>
              <a:t>Thin Provisioning New Storage</a:t>
            </a:r>
            <a:br>
              <a:rPr lang="en-US" smtClean="0"/>
            </a:br>
            <a:r>
              <a:rPr lang="en-US" sz="2400" b="0" smtClean="0">
                <a:solidFill>
                  <a:schemeClr val="accent3"/>
                </a:solidFill>
              </a:rPr>
              <a:t> </a:t>
            </a:r>
            <a:endParaRPr lang="en-US" dirty="0" smtClean="0"/>
          </a:p>
        </p:txBody>
      </p:sp>
      <p:sp>
        <p:nvSpPr>
          <p:cNvPr id="7" name="Slide Number Placeholder 1"/>
          <p:cNvSpPr>
            <a:spLocks noGrp="1"/>
          </p:cNvSpPr>
          <p:nvPr>
            <p:ph type="sldNum" sz="quarter" idx="4294967295"/>
          </p:nvPr>
        </p:nvSpPr>
        <p:spPr>
          <a:xfrm>
            <a:off x="8207597" y="6539817"/>
            <a:ext cx="685800" cy="228600"/>
          </a:xfrm>
          <a:prstGeom prst="rect">
            <a:avLst/>
          </a:prstGeom>
          <a:noFill/>
        </p:spPr>
        <p:txBody>
          <a:bodyPr/>
          <a:lstStyle/>
          <a:p>
            <a:fld id="{456C0004-1212-4E53-8D75-21D535C28CA6}" type="slidenum">
              <a:rPr lang="en-US" smtClean="0">
                <a:solidFill>
                  <a:srgbClr val="000000"/>
                </a:solidFill>
              </a:rPr>
              <a:pPr/>
              <a:t>63</a:t>
            </a:fld>
            <a:endParaRPr lang="en-US" dirty="0" smtClean="0">
              <a:solidFill>
                <a:srgbClr val="000000"/>
              </a:solidFill>
            </a:endParaRPr>
          </a:p>
        </p:txBody>
      </p:sp>
      <p:sp>
        <p:nvSpPr>
          <p:cNvPr id="46" name="Text Box 26"/>
          <p:cNvSpPr txBox="1">
            <a:spLocks noChangeArrowheads="1"/>
          </p:cNvSpPr>
          <p:nvPr/>
        </p:nvSpPr>
        <p:spPr bwMode="auto">
          <a:xfrm>
            <a:off x="1478694" y="5334000"/>
            <a:ext cx="1026390" cy="292388"/>
          </a:xfrm>
          <a:prstGeom prst="rect">
            <a:avLst/>
          </a:prstGeom>
          <a:noFill/>
          <a:ln w="12700">
            <a:noFill/>
            <a:miter lim="800000"/>
            <a:headEnd/>
            <a:tailEnd/>
          </a:ln>
        </p:spPr>
        <p:txBody>
          <a:bodyPr wrap="square">
            <a:spAutoFit/>
          </a:bodyPr>
          <a:lstStyle/>
          <a:p>
            <a:pPr algn="ctr" eaLnBrk="0" hangingPunct="0"/>
            <a:r>
              <a:rPr lang="en-US" sz="1300" b="1" dirty="0" smtClean="0">
                <a:solidFill>
                  <a:schemeClr val="accent3"/>
                </a:solidFill>
                <a:ea typeface="ヒラギノ角ゴ Pro W3"/>
                <a:cs typeface="ヒラギノ角ゴ Pro W3"/>
              </a:rPr>
              <a:t>Aggregate</a:t>
            </a:r>
            <a:endParaRPr lang="en-US" sz="1300" b="1" dirty="0">
              <a:solidFill>
                <a:schemeClr val="accent3"/>
              </a:solidFill>
              <a:ea typeface="ヒラギノ角ゴ Pro W3"/>
              <a:cs typeface="ヒラギノ角ゴ Pro W3"/>
            </a:endParaRPr>
          </a:p>
        </p:txBody>
      </p:sp>
      <p:sp>
        <p:nvSpPr>
          <p:cNvPr id="55" name="Rectangle 54"/>
          <p:cNvSpPr/>
          <p:nvPr/>
        </p:nvSpPr>
        <p:spPr bwMode="auto">
          <a:xfrm>
            <a:off x="228600" y="2590800"/>
            <a:ext cx="3657600" cy="2743200"/>
          </a:xfrm>
          <a:prstGeom prst="rect">
            <a:avLst/>
          </a:prstGeom>
          <a:noFill/>
          <a:ln w="38100" cap="flat" cmpd="sng" algn="ctr">
            <a:solidFill>
              <a:schemeClr val="accent3"/>
            </a:solidFill>
            <a:prstDash val="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dirty="0" smtClean="0">
              <a:ln>
                <a:noFill/>
              </a:ln>
              <a:solidFill>
                <a:srgbClr val="003B5C"/>
              </a:solidFill>
              <a:effectLst/>
              <a:latin typeface="Arial" charset="0"/>
            </a:endParaRPr>
          </a:p>
        </p:txBody>
      </p:sp>
      <p:sp>
        <p:nvSpPr>
          <p:cNvPr id="74" name="Rectangle 3"/>
          <p:cNvSpPr txBox="1">
            <a:spLocks noChangeArrowheads="1"/>
          </p:cNvSpPr>
          <p:nvPr/>
        </p:nvSpPr>
        <p:spPr bwMode="auto">
          <a:xfrm>
            <a:off x="4114800" y="1014544"/>
            <a:ext cx="4876800" cy="4484556"/>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marL="298450" marR="0" lvl="0" indent="-298450" algn="l" defTabSz="914400" rtl="0" eaLnBrk="1" fontAlgn="base" latinLnBrk="0" hangingPunct="1">
              <a:lnSpc>
                <a:spcPct val="100000"/>
              </a:lnSpc>
              <a:spcBef>
                <a:spcPct val="40000"/>
              </a:spcBef>
              <a:spcAft>
                <a:spcPct val="0"/>
              </a:spcAft>
              <a:buClr>
                <a:schemeClr val="accent2"/>
              </a:buClr>
              <a:buSzTx/>
              <a:buFont typeface="Wingdings 2" pitchFamily="18" charset="2"/>
              <a:buChar char="¡"/>
              <a:tabLst/>
              <a:defRPr/>
            </a:pPr>
            <a:r>
              <a:rPr kumimoji="0" lang="en-US" sz="2400" b="0" i="0" u="none" strike="noStrike" kern="0" cap="none" spc="0" normalizeH="0" baseline="0" noProof="0" dirty="0" smtClean="0">
                <a:ln>
                  <a:noFill/>
                </a:ln>
                <a:solidFill>
                  <a:srgbClr val="000000"/>
                </a:solidFill>
                <a:effectLst/>
                <a:uLnTx/>
                <a:uFillTx/>
                <a:latin typeface="+mn-lt"/>
                <a:ea typeface="+mn-ea"/>
                <a:cs typeface="+mn-cs"/>
              </a:rPr>
              <a:t>Aggregate containing usable physical space (1TB)</a:t>
            </a:r>
          </a:p>
          <a:p>
            <a:pPr marL="298450" marR="0" lvl="0" indent="-298450" algn="l" defTabSz="914400" rtl="0" eaLnBrk="1" fontAlgn="base" latinLnBrk="0" hangingPunct="1">
              <a:lnSpc>
                <a:spcPct val="100000"/>
              </a:lnSpc>
              <a:spcBef>
                <a:spcPts val="676"/>
              </a:spcBef>
              <a:spcAft>
                <a:spcPct val="0"/>
              </a:spcAft>
              <a:buClr>
                <a:schemeClr val="accent2"/>
              </a:buClr>
              <a:buSzTx/>
              <a:buFont typeface="Wingdings 2" pitchFamily="18" charset="2"/>
              <a:buChar char="¡"/>
              <a:tabLst/>
              <a:defRPr/>
            </a:pPr>
            <a:endParaRPr kumimoji="0" lang="en-US" sz="2300" b="0" i="0" u="none" strike="noStrike" kern="0" cap="none" spc="0" normalizeH="0" baseline="0" noProof="0" dirty="0" smtClean="0">
              <a:ln>
                <a:noFill/>
              </a:ln>
              <a:solidFill>
                <a:srgbClr val="000000"/>
              </a:solidFill>
              <a:effectLst/>
              <a:uLnTx/>
              <a:uFillTx/>
              <a:latin typeface="+mn-lt"/>
              <a:ea typeface="+mn-ea"/>
              <a:cs typeface="+mn-cs"/>
            </a:endParaRPr>
          </a:p>
        </p:txBody>
      </p:sp>
      <p:sp>
        <p:nvSpPr>
          <p:cNvPr id="8" name="Footer Placeholder 7"/>
          <p:cNvSpPr>
            <a:spLocks noGrp="1"/>
          </p:cNvSpPr>
          <p:nvPr>
            <p:ph type="ftr" sz="quarter" idx="10"/>
          </p:nvPr>
        </p:nvSpPr>
        <p:spPr/>
        <p:txBody>
          <a:bodyPr/>
          <a:lstStyle/>
          <a:p>
            <a:pPr>
              <a:defRPr/>
            </a:pPr>
            <a:r>
              <a:rPr lang="en-US" smtClean="0"/>
              <a:t>NetApp Confidential – Limited Use</a:t>
            </a:r>
            <a:endParaRPr lang="en-US" dirty="0"/>
          </a:p>
        </p:txBody>
      </p:sp>
    </p:spTree>
    <p:extLst>
      <p:ext uri="{BB962C8B-B14F-4D97-AF65-F5344CB8AC3E}">
        <p14:creationId xmlns:p14="http://schemas.microsoft.com/office/powerpoint/2010/main" val="18275166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Magnetic Disk 59"/>
          <p:cNvSpPr/>
          <p:nvPr/>
        </p:nvSpPr>
        <p:spPr bwMode="auto">
          <a:xfrm>
            <a:off x="762000" y="41148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61" name="Magnetic Disk 60"/>
          <p:cNvSpPr/>
          <p:nvPr/>
        </p:nvSpPr>
        <p:spPr bwMode="auto">
          <a:xfrm>
            <a:off x="304800" y="41148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35842" name="Rectangle 2"/>
          <p:cNvSpPr>
            <a:spLocks noGrp="1" noChangeArrowheads="1"/>
          </p:cNvSpPr>
          <p:nvPr>
            <p:ph type="title"/>
          </p:nvPr>
        </p:nvSpPr>
        <p:spPr/>
        <p:txBody>
          <a:bodyPr/>
          <a:lstStyle/>
          <a:p>
            <a:pPr eaLnBrk="1" hangingPunct="1"/>
            <a:r>
              <a:rPr lang="en-US" smtClean="0"/>
              <a:t>Thin Provisioning New Storage</a:t>
            </a:r>
            <a:br>
              <a:rPr lang="en-US" smtClean="0"/>
            </a:br>
            <a:r>
              <a:rPr lang="en-US" sz="2400" b="0" smtClean="0">
                <a:solidFill>
                  <a:schemeClr val="accent3"/>
                </a:solidFill>
              </a:rPr>
              <a:t>continued</a:t>
            </a:r>
            <a:endParaRPr lang="en-US" dirty="0" smtClean="0"/>
          </a:p>
        </p:txBody>
      </p:sp>
      <p:sp>
        <p:nvSpPr>
          <p:cNvPr id="23" name="Slide Number Placeholder 1"/>
          <p:cNvSpPr>
            <a:spLocks noGrp="1"/>
          </p:cNvSpPr>
          <p:nvPr>
            <p:ph type="sldNum" sz="quarter" idx="4294967295"/>
          </p:nvPr>
        </p:nvSpPr>
        <p:spPr>
          <a:xfrm>
            <a:off x="8207597" y="6539817"/>
            <a:ext cx="685800" cy="228600"/>
          </a:xfrm>
          <a:prstGeom prst="rect">
            <a:avLst/>
          </a:prstGeom>
          <a:noFill/>
        </p:spPr>
        <p:txBody>
          <a:bodyPr/>
          <a:lstStyle/>
          <a:p>
            <a:fld id="{456C0004-1212-4E53-8D75-21D535C28CA6}" type="slidenum">
              <a:rPr lang="en-US" smtClean="0">
                <a:solidFill>
                  <a:srgbClr val="000000"/>
                </a:solidFill>
              </a:rPr>
              <a:pPr/>
              <a:t>64</a:t>
            </a:fld>
            <a:endParaRPr lang="en-US" dirty="0" smtClean="0">
              <a:solidFill>
                <a:srgbClr val="000000"/>
              </a:solidFill>
            </a:endParaRPr>
          </a:p>
        </p:txBody>
      </p:sp>
      <p:sp>
        <p:nvSpPr>
          <p:cNvPr id="55" name="Rectangle 54"/>
          <p:cNvSpPr/>
          <p:nvPr/>
        </p:nvSpPr>
        <p:spPr bwMode="auto">
          <a:xfrm>
            <a:off x="228600" y="2590800"/>
            <a:ext cx="3657600" cy="2743200"/>
          </a:xfrm>
          <a:prstGeom prst="rect">
            <a:avLst/>
          </a:prstGeom>
          <a:noFill/>
          <a:ln w="38100" cap="flat" cmpd="sng" algn="ctr">
            <a:solidFill>
              <a:schemeClr val="accent3"/>
            </a:solidFill>
            <a:prstDash val="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dirty="0" smtClean="0">
              <a:ln>
                <a:noFill/>
              </a:ln>
              <a:solidFill>
                <a:srgbClr val="003B5C"/>
              </a:solidFill>
              <a:effectLst/>
              <a:latin typeface="Arial" charset="0"/>
            </a:endParaRPr>
          </a:p>
        </p:txBody>
      </p:sp>
      <p:sp>
        <p:nvSpPr>
          <p:cNvPr id="59" name="Magnetic Disk 58"/>
          <p:cNvSpPr/>
          <p:nvPr/>
        </p:nvSpPr>
        <p:spPr bwMode="auto">
          <a:xfrm>
            <a:off x="533400" y="43434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56" name="Magnetic Disk 55"/>
          <p:cNvSpPr/>
          <p:nvPr/>
        </p:nvSpPr>
        <p:spPr bwMode="auto">
          <a:xfrm>
            <a:off x="304800" y="45720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63" name="Magnetic Disk 62"/>
          <p:cNvSpPr/>
          <p:nvPr/>
        </p:nvSpPr>
        <p:spPr bwMode="auto">
          <a:xfrm>
            <a:off x="1219200" y="41148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64" name="Magnetic Disk 63"/>
          <p:cNvSpPr/>
          <p:nvPr/>
        </p:nvSpPr>
        <p:spPr bwMode="auto">
          <a:xfrm>
            <a:off x="990600" y="43434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58" name="Magnetic Disk 57"/>
          <p:cNvSpPr/>
          <p:nvPr/>
        </p:nvSpPr>
        <p:spPr bwMode="auto">
          <a:xfrm>
            <a:off x="762000" y="45720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66" name="Magnetic Disk 65"/>
          <p:cNvSpPr/>
          <p:nvPr/>
        </p:nvSpPr>
        <p:spPr bwMode="auto">
          <a:xfrm>
            <a:off x="1676400" y="41148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67" name="Magnetic Disk 66"/>
          <p:cNvSpPr/>
          <p:nvPr/>
        </p:nvSpPr>
        <p:spPr bwMode="auto">
          <a:xfrm>
            <a:off x="1447800" y="43434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65" name="Magnetic Disk 64"/>
          <p:cNvSpPr/>
          <p:nvPr/>
        </p:nvSpPr>
        <p:spPr bwMode="auto">
          <a:xfrm>
            <a:off x="1219200" y="45720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69" name="Magnetic Disk 68"/>
          <p:cNvSpPr/>
          <p:nvPr/>
        </p:nvSpPr>
        <p:spPr bwMode="auto">
          <a:xfrm>
            <a:off x="2133600" y="41148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70" name="Magnetic Disk 69"/>
          <p:cNvSpPr/>
          <p:nvPr/>
        </p:nvSpPr>
        <p:spPr bwMode="auto">
          <a:xfrm>
            <a:off x="1905000" y="43434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71" name="Magnetic Disk 70"/>
          <p:cNvSpPr/>
          <p:nvPr/>
        </p:nvSpPr>
        <p:spPr bwMode="auto">
          <a:xfrm>
            <a:off x="2133600" y="45720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68" name="Magnetic Disk 67"/>
          <p:cNvSpPr/>
          <p:nvPr/>
        </p:nvSpPr>
        <p:spPr bwMode="auto">
          <a:xfrm>
            <a:off x="1676400" y="45720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72" name="TextBox 71"/>
          <p:cNvSpPr txBox="1"/>
          <p:nvPr/>
        </p:nvSpPr>
        <p:spPr>
          <a:xfrm>
            <a:off x="685800" y="4953001"/>
            <a:ext cx="2590800" cy="307777"/>
          </a:xfrm>
          <a:prstGeom prst="rect">
            <a:avLst/>
          </a:prstGeom>
          <a:noFill/>
        </p:spPr>
        <p:txBody>
          <a:bodyPr wrap="square" rtlCol="0">
            <a:spAutoFit/>
          </a:bodyPr>
          <a:lstStyle/>
          <a:p>
            <a:pPr marL="0" indent="0">
              <a:buClr>
                <a:schemeClr val="accent2"/>
              </a:buClr>
              <a:buFont typeface="Wingdings" pitchFamily="2" charset="2"/>
              <a:buNone/>
            </a:pPr>
            <a:r>
              <a:rPr lang="en-US" sz="1400" b="1" dirty="0" smtClean="0"/>
              <a:t>Physical Storage = 1TB</a:t>
            </a:r>
          </a:p>
        </p:txBody>
      </p:sp>
      <p:sp>
        <p:nvSpPr>
          <p:cNvPr id="74" name="Rectangle 3"/>
          <p:cNvSpPr txBox="1">
            <a:spLocks noChangeArrowheads="1"/>
          </p:cNvSpPr>
          <p:nvPr/>
        </p:nvSpPr>
        <p:spPr bwMode="auto">
          <a:xfrm>
            <a:off x="4114800" y="1014544"/>
            <a:ext cx="4876800" cy="4484556"/>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marL="298450" marR="0" lvl="0" indent="-298450" algn="l" defTabSz="914400" rtl="0" eaLnBrk="1" fontAlgn="base" latinLnBrk="0" hangingPunct="1">
              <a:lnSpc>
                <a:spcPct val="100000"/>
              </a:lnSpc>
              <a:spcBef>
                <a:spcPct val="40000"/>
              </a:spcBef>
              <a:spcAft>
                <a:spcPct val="0"/>
              </a:spcAft>
              <a:buClr>
                <a:schemeClr val="accent2"/>
              </a:buClr>
              <a:buSzTx/>
              <a:buFont typeface="Wingdings 2" pitchFamily="18" charset="2"/>
              <a:buChar char="¡"/>
              <a:tabLst/>
              <a:defRPr/>
            </a:pPr>
            <a:r>
              <a:rPr kumimoji="0" lang="en-US" sz="2400" b="0" i="0" u="none" strike="noStrike" kern="0" cap="none" spc="0" normalizeH="0" baseline="0" noProof="0" dirty="0" smtClean="0">
                <a:ln>
                  <a:noFill/>
                </a:ln>
                <a:solidFill>
                  <a:srgbClr val="000000"/>
                </a:solidFill>
                <a:effectLst/>
                <a:uLnTx/>
                <a:uFillTx/>
                <a:latin typeface="+mn-lt"/>
                <a:ea typeface="+mn-ea"/>
                <a:cs typeface="+mn-cs"/>
              </a:rPr>
              <a:t>Aggregate containing usable physical space (1TB)</a:t>
            </a:r>
          </a:p>
          <a:p>
            <a:pPr marL="298450" marR="0" lvl="0" indent="-298450" algn="l" defTabSz="914400" rtl="0" eaLnBrk="1" fontAlgn="base" latinLnBrk="0" hangingPunct="1">
              <a:lnSpc>
                <a:spcPct val="100000"/>
              </a:lnSpc>
              <a:spcBef>
                <a:spcPts val="676"/>
              </a:spcBef>
              <a:spcAft>
                <a:spcPct val="0"/>
              </a:spcAft>
              <a:buClr>
                <a:schemeClr val="accent2"/>
              </a:buClr>
              <a:buSzTx/>
              <a:buFont typeface="Wingdings 2" pitchFamily="18" charset="2"/>
              <a:buChar char="¡"/>
              <a:tabLst/>
              <a:defRPr/>
            </a:pPr>
            <a:endParaRPr kumimoji="0" lang="en-US" sz="2300" b="0" i="0" u="none" strike="noStrike" kern="0" cap="none" spc="0" normalizeH="0" baseline="0" noProof="0" dirty="0" smtClean="0">
              <a:ln>
                <a:noFill/>
              </a:ln>
              <a:solidFill>
                <a:srgbClr val="000000"/>
              </a:solidFill>
              <a:effectLst/>
              <a:uLnTx/>
              <a:uFillTx/>
              <a:latin typeface="+mn-lt"/>
              <a:ea typeface="+mn-ea"/>
              <a:cs typeface="+mn-cs"/>
            </a:endParaRPr>
          </a:p>
        </p:txBody>
      </p:sp>
      <p:sp>
        <p:nvSpPr>
          <p:cNvPr id="22" name="Text Box 26"/>
          <p:cNvSpPr txBox="1">
            <a:spLocks noChangeArrowheads="1"/>
          </p:cNvSpPr>
          <p:nvPr/>
        </p:nvSpPr>
        <p:spPr bwMode="auto">
          <a:xfrm>
            <a:off x="1478694" y="5334000"/>
            <a:ext cx="1026390" cy="292388"/>
          </a:xfrm>
          <a:prstGeom prst="rect">
            <a:avLst/>
          </a:prstGeom>
          <a:noFill/>
          <a:ln w="12700">
            <a:noFill/>
            <a:miter lim="800000"/>
            <a:headEnd/>
            <a:tailEnd/>
          </a:ln>
        </p:spPr>
        <p:txBody>
          <a:bodyPr wrap="square">
            <a:spAutoFit/>
          </a:bodyPr>
          <a:lstStyle/>
          <a:p>
            <a:pPr algn="ctr" eaLnBrk="0" hangingPunct="0"/>
            <a:r>
              <a:rPr lang="en-US" sz="1300" b="1" dirty="0" smtClean="0">
                <a:solidFill>
                  <a:schemeClr val="accent3"/>
                </a:solidFill>
                <a:ea typeface="ヒラギノ角ゴ Pro W3"/>
                <a:cs typeface="ヒラギノ角ゴ Pro W3"/>
              </a:rPr>
              <a:t>Aggregate</a:t>
            </a:r>
            <a:endParaRPr lang="en-US" sz="1300" b="1" dirty="0">
              <a:solidFill>
                <a:schemeClr val="accent3"/>
              </a:solidFill>
              <a:ea typeface="ヒラギノ角ゴ Pro W3"/>
              <a:cs typeface="ヒラギノ角ゴ Pro W3"/>
            </a:endParaRPr>
          </a:p>
        </p:txBody>
      </p:sp>
      <p:sp>
        <p:nvSpPr>
          <p:cNvPr id="24" name="Footer Placeholder 23"/>
          <p:cNvSpPr>
            <a:spLocks noGrp="1"/>
          </p:cNvSpPr>
          <p:nvPr>
            <p:ph type="ftr" sz="quarter" idx="10"/>
          </p:nvPr>
        </p:nvSpPr>
        <p:spPr/>
        <p:txBody>
          <a:bodyPr/>
          <a:lstStyle/>
          <a:p>
            <a:pPr>
              <a:defRPr/>
            </a:pPr>
            <a:r>
              <a:rPr lang="en-US" smtClean="0"/>
              <a:t>NetApp Confidential – Limited Use</a:t>
            </a:r>
            <a:endParaRPr lang="en-US" dirty="0"/>
          </a:p>
        </p:txBody>
      </p:sp>
    </p:spTree>
    <p:extLst>
      <p:ext uri="{BB962C8B-B14F-4D97-AF65-F5344CB8AC3E}">
        <p14:creationId xmlns:p14="http://schemas.microsoft.com/office/powerpoint/2010/main" val="5754918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with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 fill="hold"/>
                                        <p:tgtEl>
                                          <p:spTgt spid="65"/>
                                        </p:tgtEl>
                                        <p:attrNameLst>
                                          <p:attrName>ppt_x</p:attrName>
                                        </p:attrNameLst>
                                      </p:cBhvr>
                                      <p:tavLst>
                                        <p:tav tm="0">
                                          <p:val>
                                            <p:strVal val="0-#ppt_w/2"/>
                                          </p:val>
                                        </p:tav>
                                        <p:tav tm="100000">
                                          <p:val>
                                            <p:strVal val="#ppt_x"/>
                                          </p:val>
                                        </p:tav>
                                      </p:tavLst>
                                    </p:anim>
                                    <p:anim calcmode="lin" valueType="num">
                                      <p:cBhvr additive="base">
                                        <p:cTn id="8" dur="500" fill="hold"/>
                                        <p:tgtEl>
                                          <p:spTgt spid="65"/>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0-#ppt_w/2"/>
                                          </p:val>
                                        </p:tav>
                                        <p:tav tm="100000">
                                          <p:val>
                                            <p:strVal val="#ppt_x"/>
                                          </p:val>
                                        </p:tav>
                                      </p:tavLst>
                                    </p:anim>
                                    <p:anim calcmode="lin" valueType="num">
                                      <p:cBhvr additive="base">
                                        <p:cTn id="12" dur="500" fill="hold"/>
                                        <p:tgtEl>
                                          <p:spTgt spid="70"/>
                                        </p:tgtEl>
                                        <p:attrNameLst>
                                          <p:attrName>ppt_y</p:attrName>
                                        </p:attrNameLst>
                                      </p:cBhvr>
                                      <p:tavLst>
                                        <p:tav tm="0">
                                          <p:val>
                                            <p:strVal val="#ppt_y"/>
                                          </p:val>
                                        </p:tav>
                                        <p:tav tm="100000">
                                          <p:val>
                                            <p:strVal val="#ppt_y"/>
                                          </p:val>
                                        </p:tav>
                                      </p:tavLst>
                                    </p:anim>
                                  </p:childTnLst>
                                </p:cTn>
                              </p:par>
                              <p:par>
                                <p:cTn id="13" presetID="2" presetClass="entr" presetSubtype="8" accel="50000" decel="50000" fill="hold" nodeType="withEffect">
                                  <p:stCondLst>
                                    <p:cond delay="0"/>
                                  </p:stCondLst>
                                  <p:childTnLst>
                                    <p:set>
                                      <p:cBhvr>
                                        <p:cTn id="14" dur="1" fill="hold">
                                          <p:stCondLst>
                                            <p:cond delay="0"/>
                                          </p:stCondLst>
                                        </p:cTn>
                                        <p:tgtEl>
                                          <p:spTgt spid="58"/>
                                        </p:tgtEl>
                                        <p:attrNameLst>
                                          <p:attrName>style.visibility</p:attrName>
                                        </p:attrNameLst>
                                      </p:cBhvr>
                                      <p:to>
                                        <p:strVal val="visible"/>
                                      </p:to>
                                    </p:set>
                                    <p:anim calcmode="lin" valueType="num">
                                      <p:cBhvr additive="base">
                                        <p:cTn id="15" dur="500" fill="hold"/>
                                        <p:tgtEl>
                                          <p:spTgt spid="58"/>
                                        </p:tgtEl>
                                        <p:attrNameLst>
                                          <p:attrName>ppt_x</p:attrName>
                                        </p:attrNameLst>
                                      </p:cBhvr>
                                      <p:tavLst>
                                        <p:tav tm="0">
                                          <p:val>
                                            <p:strVal val="0-#ppt_w/2"/>
                                          </p:val>
                                        </p:tav>
                                        <p:tav tm="100000">
                                          <p:val>
                                            <p:strVal val="#ppt_x"/>
                                          </p:val>
                                        </p:tav>
                                      </p:tavLst>
                                    </p:anim>
                                    <p:anim calcmode="lin" valueType="num">
                                      <p:cBhvr additive="base">
                                        <p:cTn id="16" dur="500" fill="hold"/>
                                        <p:tgtEl>
                                          <p:spTgt spid="58"/>
                                        </p:tgtEl>
                                        <p:attrNameLst>
                                          <p:attrName>ppt_y</p:attrName>
                                        </p:attrNameLst>
                                      </p:cBhvr>
                                      <p:tavLst>
                                        <p:tav tm="0">
                                          <p:val>
                                            <p:strVal val="#ppt_y"/>
                                          </p:val>
                                        </p:tav>
                                        <p:tav tm="100000">
                                          <p:val>
                                            <p:strVal val="#ppt_y"/>
                                          </p:val>
                                        </p:tav>
                                      </p:tavLst>
                                    </p:anim>
                                  </p:childTnLst>
                                </p:cTn>
                              </p:par>
                              <p:par>
                                <p:cTn id="17" presetID="2" presetClass="entr" presetSubtype="8" accel="50000" decel="50000" fill="hold"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additive="base">
                                        <p:cTn id="19" dur="500" fill="hold"/>
                                        <p:tgtEl>
                                          <p:spTgt spid="59"/>
                                        </p:tgtEl>
                                        <p:attrNameLst>
                                          <p:attrName>ppt_x</p:attrName>
                                        </p:attrNameLst>
                                      </p:cBhvr>
                                      <p:tavLst>
                                        <p:tav tm="0">
                                          <p:val>
                                            <p:strVal val="0-#ppt_w/2"/>
                                          </p:val>
                                        </p:tav>
                                        <p:tav tm="100000">
                                          <p:val>
                                            <p:strVal val="#ppt_x"/>
                                          </p:val>
                                        </p:tav>
                                      </p:tavLst>
                                    </p:anim>
                                    <p:anim calcmode="lin" valueType="num">
                                      <p:cBhvr additive="base">
                                        <p:cTn id="20" dur="500" fill="hold"/>
                                        <p:tgtEl>
                                          <p:spTgt spid="59"/>
                                        </p:tgtEl>
                                        <p:attrNameLst>
                                          <p:attrName>ppt_y</p:attrName>
                                        </p:attrNameLst>
                                      </p:cBhvr>
                                      <p:tavLst>
                                        <p:tav tm="0">
                                          <p:val>
                                            <p:strVal val="#ppt_y"/>
                                          </p:val>
                                        </p:tav>
                                        <p:tav tm="100000">
                                          <p:val>
                                            <p:strVal val="#ppt_y"/>
                                          </p:val>
                                        </p:tav>
                                      </p:tavLst>
                                    </p:anim>
                                  </p:childTnLst>
                                </p:cTn>
                              </p:par>
                              <p:par>
                                <p:cTn id="21" presetID="2" presetClass="entr" presetSubtype="8" accel="50000" decel="50000" fill="hold"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ppt_y"/>
                                          </p:val>
                                        </p:tav>
                                        <p:tav tm="100000">
                                          <p:val>
                                            <p:strVal val="#ppt_y"/>
                                          </p:val>
                                        </p:tav>
                                      </p:tavLst>
                                    </p:anim>
                                  </p:childTnLst>
                                </p:cTn>
                              </p:par>
                              <p:par>
                                <p:cTn id="25" presetID="2" presetClass="entr" presetSubtype="8" accel="50000" decel="50000" fill="hold" nodeType="withEffect">
                                  <p:stCondLst>
                                    <p:cond delay="0"/>
                                  </p:stCondLst>
                                  <p:childTnLst>
                                    <p:set>
                                      <p:cBhvr>
                                        <p:cTn id="26" dur="1" fill="hold">
                                          <p:stCondLst>
                                            <p:cond delay="0"/>
                                          </p:stCondLst>
                                        </p:cTn>
                                        <p:tgtEl>
                                          <p:spTgt spid="56"/>
                                        </p:tgtEl>
                                        <p:attrNameLst>
                                          <p:attrName>style.visibility</p:attrName>
                                        </p:attrNameLst>
                                      </p:cBhvr>
                                      <p:to>
                                        <p:strVal val="visible"/>
                                      </p:to>
                                    </p:set>
                                    <p:anim calcmode="lin" valueType="num">
                                      <p:cBhvr additive="base">
                                        <p:cTn id="27" dur="500" fill="hold"/>
                                        <p:tgtEl>
                                          <p:spTgt spid="56"/>
                                        </p:tgtEl>
                                        <p:attrNameLst>
                                          <p:attrName>ppt_x</p:attrName>
                                        </p:attrNameLst>
                                      </p:cBhvr>
                                      <p:tavLst>
                                        <p:tav tm="0">
                                          <p:val>
                                            <p:strVal val="0-#ppt_w/2"/>
                                          </p:val>
                                        </p:tav>
                                        <p:tav tm="100000">
                                          <p:val>
                                            <p:strVal val="#ppt_x"/>
                                          </p:val>
                                        </p:tav>
                                      </p:tavLst>
                                    </p:anim>
                                    <p:anim calcmode="lin" valueType="num">
                                      <p:cBhvr additive="base">
                                        <p:cTn id="28" dur="500" fill="hold"/>
                                        <p:tgtEl>
                                          <p:spTgt spid="56"/>
                                        </p:tgtEl>
                                        <p:attrNameLst>
                                          <p:attrName>ppt_y</p:attrName>
                                        </p:attrNameLst>
                                      </p:cBhvr>
                                      <p:tavLst>
                                        <p:tav tm="0">
                                          <p:val>
                                            <p:strVal val="#ppt_y"/>
                                          </p:val>
                                        </p:tav>
                                        <p:tav tm="100000">
                                          <p:val>
                                            <p:strVal val="#ppt_y"/>
                                          </p:val>
                                        </p:tav>
                                      </p:tavLst>
                                    </p:anim>
                                  </p:childTnLst>
                                </p:cTn>
                              </p:par>
                              <p:par>
                                <p:cTn id="29" presetID="2" presetClass="entr" presetSubtype="8" accel="50000" decel="50000" fill="hold" nodeType="with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additive="base">
                                        <p:cTn id="31" dur="500" fill="hold"/>
                                        <p:tgtEl>
                                          <p:spTgt spid="60"/>
                                        </p:tgtEl>
                                        <p:attrNameLst>
                                          <p:attrName>ppt_x</p:attrName>
                                        </p:attrNameLst>
                                      </p:cBhvr>
                                      <p:tavLst>
                                        <p:tav tm="0">
                                          <p:val>
                                            <p:strVal val="0-#ppt_w/2"/>
                                          </p:val>
                                        </p:tav>
                                        <p:tav tm="100000">
                                          <p:val>
                                            <p:strVal val="#ppt_x"/>
                                          </p:val>
                                        </p:tav>
                                      </p:tavLst>
                                    </p:anim>
                                    <p:anim calcmode="lin" valueType="num">
                                      <p:cBhvr additive="base">
                                        <p:cTn id="32" dur="500" fill="hold"/>
                                        <p:tgtEl>
                                          <p:spTgt spid="60"/>
                                        </p:tgtEl>
                                        <p:attrNameLst>
                                          <p:attrName>ppt_y</p:attrName>
                                        </p:attrNameLst>
                                      </p:cBhvr>
                                      <p:tavLst>
                                        <p:tav tm="0">
                                          <p:val>
                                            <p:strVal val="#ppt_y"/>
                                          </p:val>
                                        </p:tav>
                                        <p:tav tm="100000">
                                          <p:val>
                                            <p:strVal val="#ppt_y"/>
                                          </p:val>
                                        </p:tav>
                                      </p:tavLst>
                                    </p:anim>
                                  </p:childTnLst>
                                </p:cTn>
                              </p:par>
                              <p:par>
                                <p:cTn id="33" presetID="2" presetClass="entr" presetSubtype="8" accel="50000" decel="50000" fill="hold" nodeType="with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additive="base">
                                        <p:cTn id="35" dur="500" fill="hold"/>
                                        <p:tgtEl>
                                          <p:spTgt spid="63"/>
                                        </p:tgtEl>
                                        <p:attrNameLst>
                                          <p:attrName>ppt_x</p:attrName>
                                        </p:attrNameLst>
                                      </p:cBhvr>
                                      <p:tavLst>
                                        <p:tav tm="0">
                                          <p:val>
                                            <p:strVal val="0-#ppt_w/2"/>
                                          </p:val>
                                        </p:tav>
                                        <p:tav tm="100000">
                                          <p:val>
                                            <p:strVal val="#ppt_x"/>
                                          </p:val>
                                        </p:tav>
                                      </p:tavLst>
                                    </p:anim>
                                    <p:anim calcmode="lin" valueType="num">
                                      <p:cBhvr additive="base">
                                        <p:cTn id="36" dur="500" fill="hold"/>
                                        <p:tgtEl>
                                          <p:spTgt spid="63"/>
                                        </p:tgtEl>
                                        <p:attrNameLst>
                                          <p:attrName>ppt_y</p:attrName>
                                        </p:attrNameLst>
                                      </p:cBhvr>
                                      <p:tavLst>
                                        <p:tav tm="0">
                                          <p:val>
                                            <p:strVal val="#ppt_y"/>
                                          </p:val>
                                        </p:tav>
                                        <p:tav tm="100000">
                                          <p:val>
                                            <p:strVal val="#ppt_y"/>
                                          </p:val>
                                        </p:tav>
                                      </p:tavLst>
                                    </p:anim>
                                  </p:childTnLst>
                                </p:cTn>
                              </p:par>
                              <p:par>
                                <p:cTn id="37" presetID="2" presetClass="entr" presetSubtype="8" accel="50000" decel="50000" fill="hold" nodeType="withEffect">
                                  <p:stCondLst>
                                    <p:cond delay="0"/>
                                  </p:stCondLst>
                                  <p:childTnLst>
                                    <p:set>
                                      <p:cBhvr>
                                        <p:cTn id="38" dur="1" fill="hold">
                                          <p:stCondLst>
                                            <p:cond delay="0"/>
                                          </p:stCondLst>
                                        </p:cTn>
                                        <p:tgtEl>
                                          <p:spTgt spid="69"/>
                                        </p:tgtEl>
                                        <p:attrNameLst>
                                          <p:attrName>style.visibility</p:attrName>
                                        </p:attrNameLst>
                                      </p:cBhvr>
                                      <p:to>
                                        <p:strVal val="visible"/>
                                      </p:to>
                                    </p:set>
                                    <p:anim calcmode="lin" valueType="num">
                                      <p:cBhvr additive="base">
                                        <p:cTn id="39" dur="500" fill="hold"/>
                                        <p:tgtEl>
                                          <p:spTgt spid="69"/>
                                        </p:tgtEl>
                                        <p:attrNameLst>
                                          <p:attrName>ppt_x</p:attrName>
                                        </p:attrNameLst>
                                      </p:cBhvr>
                                      <p:tavLst>
                                        <p:tav tm="0">
                                          <p:val>
                                            <p:strVal val="0-#ppt_w/2"/>
                                          </p:val>
                                        </p:tav>
                                        <p:tav tm="100000">
                                          <p:val>
                                            <p:strVal val="#ppt_x"/>
                                          </p:val>
                                        </p:tav>
                                      </p:tavLst>
                                    </p:anim>
                                    <p:anim calcmode="lin" valueType="num">
                                      <p:cBhvr additive="base">
                                        <p:cTn id="40" dur="500" fill="hold"/>
                                        <p:tgtEl>
                                          <p:spTgt spid="69"/>
                                        </p:tgtEl>
                                        <p:attrNameLst>
                                          <p:attrName>ppt_y</p:attrName>
                                        </p:attrNameLst>
                                      </p:cBhvr>
                                      <p:tavLst>
                                        <p:tav tm="0">
                                          <p:val>
                                            <p:strVal val="#ppt_y"/>
                                          </p:val>
                                        </p:tav>
                                        <p:tav tm="100000">
                                          <p:val>
                                            <p:strVal val="#ppt_y"/>
                                          </p:val>
                                        </p:tav>
                                      </p:tavLst>
                                    </p:anim>
                                  </p:childTnLst>
                                </p:cTn>
                              </p:par>
                              <p:par>
                                <p:cTn id="41" presetID="2" presetClass="entr" presetSubtype="8" accel="50000" decel="50000" fill="hold" nodeType="withEffect">
                                  <p:stCondLst>
                                    <p:cond delay="0"/>
                                  </p:stCondLst>
                                  <p:childTnLst>
                                    <p:set>
                                      <p:cBhvr>
                                        <p:cTn id="42" dur="1" fill="hold">
                                          <p:stCondLst>
                                            <p:cond delay="0"/>
                                          </p:stCondLst>
                                        </p:cTn>
                                        <p:tgtEl>
                                          <p:spTgt spid="71"/>
                                        </p:tgtEl>
                                        <p:attrNameLst>
                                          <p:attrName>style.visibility</p:attrName>
                                        </p:attrNameLst>
                                      </p:cBhvr>
                                      <p:to>
                                        <p:strVal val="visible"/>
                                      </p:to>
                                    </p:set>
                                    <p:anim calcmode="lin" valueType="num">
                                      <p:cBhvr additive="base">
                                        <p:cTn id="43" dur="500" fill="hold"/>
                                        <p:tgtEl>
                                          <p:spTgt spid="71"/>
                                        </p:tgtEl>
                                        <p:attrNameLst>
                                          <p:attrName>ppt_x</p:attrName>
                                        </p:attrNameLst>
                                      </p:cBhvr>
                                      <p:tavLst>
                                        <p:tav tm="0">
                                          <p:val>
                                            <p:strVal val="0-#ppt_w/2"/>
                                          </p:val>
                                        </p:tav>
                                        <p:tav tm="100000">
                                          <p:val>
                                            <p:strVal val="#ppt_x"/>
                                          </p:val>
                                        </p:tav>
                                      </p:tavLst>
                                    </p:anim>
                                    <p:anim calcmode="lin" valueType="num">
                                      <p:cBhvr additive="base">
                                        <p:cTn id="44" dur="500" fill="hold"/>
                                        <p:tgtEl>
                                          <p:spTgt spid="71"/>
                                        </p:tgtEl>
                                        <p:attrNameLst>
                                          <p:attrName>ppt_y</p:attrName>
                                        </p:attrNameLst>
                                      </p:cBhvr>
                                      <p:tavLst>
                                        <p:tav tm="0">
                                          <p:val>
                                            <p:strVal val="#ppt_y"/>
                                          </p:val>
                                        </p:tav>
                                        <p:tav tm="100000">
                                          <p:val>
                                            <p:strVal val="#ppt_y"/>
                                          </p:val>
                                        </p:tav>
                                      </p:tavLst>
                                    </p:anim>
                                  </p:childTnLst>
                                </p:cTn>
                              </p:par>
                              <p:par>
                                <p:cTn id="45" presetID="2" presetClass="entr" presetSubtype="8" accel="50000" decel="50000" fill="hold" nodeType="withEffect">
                                  <p:stCondLst>
                                    <p:cond delay="0"/>
                                  </p:stCondLst>
                                  <p:childTnLst>
                                    <p:set>
                                      <p:cBhvr>
                                        <p:cTn id="46" dur="1" fill="hold">
                                          <p:stCondLst>
                                            <p:cond delay="0"/>
                                          </p:stCondLst>
                                        </p:cTn>
                                        <p:tgtEl>
                                          <p:spTgt spid="66"/>
                                        </p:tgtEl>
                                        <p:attrNameLst>
                                          <p:attrName>style.visibility</p:attrName>
                                        </p:attrNameLst>
                                      </p:cBhvr>
                                      <p:to>
                                        <p:strVal val="visible"/>
                                      </p:to>
                                    </p:set>
                                    <p:anim calcmode="lin" valueType="num">
                                      <p:cBhvr additive="base">
                                        <p:cTn id="47" dur="500" fill="hold"/>
                                        <p:tgtEl>
                                          <p:spTgt spid="66"/>
                                        </p:tgtEl>
                                        <p:attrNameLst>
                                          <p:attrName>ppt_x</p:attrName>
                                        </p:attrNameLst>
                                      </p:cBhvr>
                                      <p:tavLst>
                                        <p:tav tm="0">
                                          <p:val>
                                            <p:strVal val="0-#ppt_w/2"/>
                                          </p:val>
                                        </p:tav>
                                        <p:tav tm="100000">
                                          <p:val>
                                            <p:strVal val="#ppt_x"/>
                                          </p:val>
                                        </p:tav>
                                      </p:tavLst>
                                    </p:anim>
                                    <p:anim calcmode="lin" valueType="num">
                                      <p:cBhvr additive="base">
                                        <p:cTn id="48" dur="500" fill="hold"/>
                                        <p:tgtEl>
                                          <p:spTgt spid="66"/>
                                        </p:tgtEl>
                                        <p:attrNameLst>
                                          <p:attrName>ppt_y</p:attrName>
                                        </p:attrNameLst>
                                      </p:cBhvr>
                                      <p:tavLst>
                                        <p:tav tm="0">
                                          <p:val>
                                            <p:strVal val="#ppt_y"/>
                                          </p:val>
                                        </p:tav>
                                        <p:tav tm="100000">
                                          <p:val>
                                            <p:strVal val="#ppt_y"/>
                                          </p:val>
                                        </p:tav>
                                      </p:tavLst>
                                    </p:anim>
                                  </p:childTnLst>
                                </p:cTn>
                              </p:par>
                              <p:par>
                                <p:cTn id="49" presetID="2" presetClass="entr" presetSubtype="8" accel="50000" decel="50000" fill="hold" nodeType="with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additive="base">
                                        <p:cTn id="51" dur="500" fill="hold"/>
                                        <p:tgtEl>
                                          <p:spTgt spid="67"/>
                                        </p:tgtEl>
                                        <p:attrNameLst>
                                          <p:attrName>ppt_x</p:attrName>
                                        </p:attrNameLst>
                                      </p:cBhvr>
                                      <p:tavLst>
                                        <p:tav tm="0">
                                          <p:val>
                                            <p:strVal val="0-#ppt_w/2"/>
                                          </p:val>
                                        </p:tav>
                                        <p:tav tm="100000">
                                          <p:val>
                                            <p:strVal val="#ppt_x"/>
                                          </p:val>
                                        </p:tav>
                                      </p:tavLst>
                                    </p:anim>
                                    <p:anim calcmode="lin" valueType="num">
                                      <p:cBhvr additive="base">
                                        <p:cTn id="52" dur="500" fill="hold"/>
                                        <p:tgtEl>
                                          <p:spTgt spid="67"/>
                                        </p:tgtEl>
                                        <p:attrNameLst>
                                          <p:attrName>ppt_y</p:attrName>
                                        </p:attrNameLst>
                                      </p:cBhvr>
                                      <p:tavLst>
                                        <p:tav tm="0">
                                          <p:val>
                                            <p:strVal val="#ppt_y"/>
                                          </p:val>
                                        </p:tav>
                                        <p:tav tm="100000">
                                          <p:val>
                                            <p:strVal val="#ppt_y"/>
                                          </p:val>
                                        </p:tav>
                                      </p:tavLst>
                                    </p:anim>
                                  </p:childTnLst>
                                </p:cTn>
                              </p:par>
                              <p:par>
                                <p:cTn id="53" presetID="2" presetClass="entr" presetSubtype="8" accel="50000" decel="50000" fill="hold" nodeType="with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additive="base">
                                        <p:cTn id="55" dur="500" fill="hold"/>
                                        <p:tgtEl>
                                          <p:spTgt spid="64"/>
                                        </p:tgtEl>
                                        <p:attrNameLst>
                                          <p:attrName>ppt_x</p:attrName>
                                        </p:attrNameLst>
                                      </p:cBhvr>
                                      <p:tavLst>
                                        <p:tav tm="0">
                                          <p:val>
                                            <p:strVal val="0-#ppt_w/2"/>
                                          </p:val>
                                        </p:tav>
                                        <p:tav tm="100000">
                                          <p:val>
                                            <p:strVal val="#ppt_x"/>
                                          </p:val>
                                        </p:tav>
                                      </p:tavLst>
                                    </p:anim>
                                    <p:anim calcmode="lin" valueType="num">
                                      <p:cBhvr additive="base">
                                        <p:cTn id="56" dur="500" fill="hold"/>
                                        <p:tgtEl>
                                          <p:spTgt spid="64"/>
                                        </p:tgtEl>
                                        <p:attrNameLst>
                                          <p:attrName>ppt_y</p:attrName>
                                        </p:attrNameLst>
                                      </p:cBhvr>
                                      <p:tavLst>
                                        <p:tav tm="0">
                                          <p:val>
                                            <p:strVal val="#ppt_y"/>
                                          </p:val>
                                        </p:tav>
                                        <p:tav tm="100000">
                                          <p:val>
                                            <p:strVal val="#ppt_y"/>
                                          </p:val>
                                        </p:tav>
                                      </p:tavLst>
                                    </p:anim>
                                  </p:childTnLst>
                                </p:cTn>
                              </p:par>
                              <p:par>
                                <p:cTn id="57" presetID="2" presetClass="entr" presetSubtype="8" accel="50000" decel="50000" fill="hold" nodeType="withEffect">
                                  <p:stCondLst>
                                    <p:cond delay="0"/>
                                  </p:stCondLst>
                                  <p:childTnLst>
                                    <p:set>
                                      <p:cBhvr>
                                        <p:cTn id="58" dur="1" fill="hold">
                                          <p:stCondLst>
                                            <p:cond delay="0"/>
                                          </p:stCondLst>
                                        </p:cTn>
                                        <p:tgtEl>
                                          <p:spTgt spid="72"/>
                                        </p:tgtEl>
                                        <p:attrNameLst>
                                          <p:attrName>style.visibility</p:attrName>
                                        </p:attrNameLst>
                                      </p:cBhvr>
                                      <p:to>
                                        <p:strVal val="visible"/>
                                      </p:to>
                                    </p:set>
                                    <p:anim calcmode="lin" valueType="num">
                                      <p:cBhvr additive="base">
                                        <p:cTn id="59" dur="500" fill="hold"/>
                                        <p:tgtEl>
                                          <p:spTgt spid="72"/>
                                        </p:tgtEl>
                                        <p:attrNameLst>
                                          <p:attrName>ppt_x</p:attrName>
                                        </p:attrNameLst>
                                      </p:cBhvr>
                                      <p:tavLst>
                                        <p:tav tm="0">
                                          <p:val>
                                            <p:strVal val="0-#ppt_w/2"/>
                                          </p:val>
                                        </p:tav>
                                        <p:tav tm="100000">
                                          <p:val>
                                            <p:strVal val="#ppt_x"/>
                                          </p:val>
                                        </p:tav>
                                      </p:tavLst>
                                    </p:anim>
                                    <p:anim calcmode="lin" valueType="num">
                                      <p:cBhvr additive="base">
                                        <p:cTn id="60" dur="500" fill="hold"/>
                                        <p:tgtEl>
                                          <p:spTgt spid="72"/>
                                        </p:tgtEl>
                                        <p:attrNameLst>
                                          <p:attrName>ppt_y</p:attrName>
                                        </p:attrNameLst>
                                      </p:cBhvr>
                                      <p:tavLst>
                                        <p:tav tm="0">
                                          <p:val>
                                            <p:strVal val="#ppt_y"/>
                                          </p:val>
                                        </p:tav>
                                        <p:tav tm="100000">
                                          <p:val>
                                            <p:strVal val="#ppt_y"/>
                                          </p:val>
                                        </p:tav>
                                      </p:tavLst>
                                    </p:anim>
                                  </p:childTnLst>
                                </p:cTn>
                              </p:par>
                              <p:par>
                                <p:cTn id="61" presetID="2" presetClass="entr" presetSubtype="8" accel="50000" decel="50000" fill="hold" nodeType="withEffect">
                                  <p:stCondLst>
                                    <p:cond delay="0"/>
                                  </p:stCondLst>
                                  <p:childTnLst>
                                    <p:set>
                                      <p:cBhvr>
                                        <p:cTn id="62" dur="1" fill="hold">
                                          <p:stCondLst>
                                            <p:cond delay="0"/>
                                          </p:stCondLst>
                                        </p:cTn>
                                        <p:tgtEl>
                                          <p:spTgt spid="68"/>
                                        </p:tgtEl>
                                        <p:attrNameLst>
                                          <p:attrName>style.visibility</p:attrName>
                                        </p:attrNameLst>
                                      </p:cBhvr>
                                      <p:to>
                                        <p:strVal val="visible"/>
                                      </p:to>
                                    </p:set>
                                    <p:anim calcmode="lin" valueType="num">
                                      <p:cBhvr additive="base">
                                        <p:cTn id="63" dur="500" fill="hold"/>
                                        <p:tgtEl>
                                          <p:spTgt spid="68"/>
                                        </p:tgtEl>
                                        <p:attrNameLst>
                                          <p:attrName>ppt_x</p:attrName>
                                        </p:attrNameLst>
                                      </p:cBhvr>
                                      <p:tavLst>
                                        <p:tav tm="0">
                                          <p:val>
                                            <p:strVal val="0-#ppt_w/2"/>
                                          </p:val>
                                        </p:tav>
                                        <p:tav tm="100000">
                                          <p:val>
                                            <p:strVal val="#ppt_x"/>
                                          </p:val>
                                        </p:tav>
                                      </p:tavLst>
                                    </p:anim>
                                    <p:anim calcmode="lin" valueType="num">
                                      <p:cBhvr additive="base">
                                        <p:cTn id="64" dur="500" fill="hold"/>
                                        <p:tgtEl>
                                          <p:spTgt spid="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Magnetic Disk 59"/>
          <p:cNvSpPr/>
          <p:nvPr/>
        </p:nvSpPr>
        <p:spPr bwMode="auto">
          <a:xfrm>
            <a:off x="762000" y="41148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61" name="Magnetic Disk 60"/>
          <p:cNvSpPr/>
          <p:nvPr/>
        </p:nvSpPr>
        <p:spPr bwMode="auto">
          <a:xfrm>
            <a:off x="304800" y="41148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35842" name="Rectangle 2"/>
          <p:cNvSpPr>
            <a:spLocks noGrp="1" noChangeArrowheads="1"/>
          </p:cNvSpPr>
          <p:nvPr>
            <p:ph type="title"/>
          </p:nvPr>
        </p:nvSpPr>
        <p:spPr/>
        <p:txBody>
          <a:bodyPr/>
          <a:lstStyle/>
          <a:p>
            <a:pPr eaLnBrk="1" hangingPunct="1"/>
            <a:r>
              <a:rPr lang="en-US" smtClean="0"/>
              <a:t>Thin Provisioning New Storage</a:t>
            </a:r>
            <a:br>
              <a:rPr lang="en-US" smtClean="0"/>
            </a:br>
            <a:r>
              <a:rPr lang="en-US" sz="2400" b="0" smtClean="0">
                <a:solidFill>
                  <a:schemeClr val="accent3"/>
                </a:solidFill>
              </a:rPr>
              <a:t>continued</a:t>
            </a:r>
            <a:endParaRPr lang="en-US" dirty="0" smtClean="0"/>
          </a:p>
        </p:txBody>
      </p:sp>
      <p:sp>
        <p:nvSpPr>
          <p:cNvPr id="47" name="Slide Number Placeholder 1"/>
          <p:cNvSpPr>
            <a:spLocks noGrp="1"/>
          </p:cNvSpPr>
          <p:nvPr>
            <p:ph type="sldNum" sz="quarter" idx="4294967295"/>
          </p:nvPr>
        </p:nvSpPr>
        <p:spPr>
          <a:xfrm>
            <a:off x="8207597" y="6539817"/>
            <a:ext cx="685800" cy="228600"/>
          </a:xfrm>
          <a:prstGeom prst="rect">
            <a:avLst/>
          </a:prstGeom>
          <a:noFill/>
        </p:spPr>
        <p:txBody>
          <a:bodyPr/>
          <a:lstStyle/>
          <a:p>
            <a:fld id="{456C0004-1212-4E53-8D75-21D535C28CA6}" type="slidenum">
              <a:rPr lang="en-US" smtClean="0">
                <a:solidFill>
                  <a:srgbClr val="000000"/>
                </a:solidFill>
              </a:rPr>
              <a:pPr/>
              <a:t>65</a:t>
            </a:fld>
            <a:endParaRPr lang="en-US" dirty="0" smtClean="0">
              <a:solidFill>
                <a:srgbClr val="000000"/>
              </a:solidFill>
            </a:endParaRPr>
          </a:p>
        </p:txBody>
      </p:sp>
      <p:sp>
        <p:nvSpPr>
          <p:cNvPr id="55" name="Rectangle 54"/>
          <p:cNvSpPr/>
          <p:nvPr/>
        </p:nvSpPr>
        <p:spPr bwMode="auto">
          <a:xfrm>
            <a:off x="228600" y="2590800"/>
            <a:ext cx="3657600" cy="2743200"/>
          </a:xfrm>
          <a:prstGeom prst="rect">
            <a:avLst/>
          </a:prstGeom>
          <a:noFill/>
          <a:ln w="38100" cap="flat" cmpd="sng" algn="ctr">
            <a:solidFill>
              <a:schemeClr val="accent3"/>
            </a:solidFill>
            <a:prstDash val="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dirty="0" smtClean="0">
              <a:ln>
                <a:noFill/>
              </a:ln>
              <a:solidFill>
                <a:srgbClr val="003B5C"/>
              </a:solidFill>
              <a:effectLst/>
              <a:latin typeface="Arial" charset="0"/>
            </a:endParaRPr>
          </a:p>
        </p:txBody>
      </p:sp>
      <p:sp>
        <p:nvSpPr>
          <p:cNvPr id="59" name="Magnetic Disk 58"/>
          <p:cNvSpPr/>
          <p:nvPr/>
        </p:nvSpPr>
        <p:spPr bwMode="auto">
          <a:xfrm>
            <a:off x="533400" y="43434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56" name="Magnetic Disk 55"/>
          <p:cNvSpPr/>
          <p:nvPr/>
        </p:nvSpPr>
        <p:spPr bwMode="auto">
          <a:xfrm>
            <a:off x="304800" y="45720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63" name="Magnetic Disk 62"/>
          <p:cNvSpPr/>
          <p:nvPr/>
        </p:nvSpPr>
        <p:spPr bwMode="auto">
          <a:xfrm>
            <a:off x="1219200" y="41148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64" name="Magnetic Disk 63"/>
          <p:cNvSpPr/>
          <p:nvPr/>
        </p:nvSpPr>
        <p:spPr bwMode="auto">
          <a:xfrm>
            <a:off x="990600" y="43434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58" name="Magnetic Disk 57"/>
          <p:cNvSpPr/>
          <p:nvPr/>
        </p:nvSpPr>
        <p:spPr bwMode="auto">
          <a:xfrm>
            <a:off x="762000" y="45720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66" name="Magnetic Disk 65"/>
          <p:cNvSpPr/>
          <p:nvPr/>
        </p:nvSpPr>
        <p:spPr bwMode="auto">
          <a:xfrm>
            <a:off x="1676400" y="41148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67" name="Magnetic Disk 66"/>
          <p:cNvSpPr/>
          <p:nvPr/>
        </p:nvSpPr>
        <p:spPr bwMode="auto">
          <a:xfrm>
            <a:off x="1447800" y="43434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65" name="Magnetic Disk 64"/>
          <p:cNvSpPr/>
          <p:nvPr/>
        </p:nvSpPr>
        <p:spPr bwMode="auto">
          <a:xfrm>
            <a:off x="1219200" y="45720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69" name="Magnetic Disk 68"/>
          <p:cNvSpPr/>
          <p:nvPr/>
        </p:nvSpPr>
        <p:spPr bwMode="auto">
          <a:xfrm>
            <a:off x="2133600" y="41148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70" name="Magnetic Disk 69"/>
          <p:cNvSpPr/>
          <p:nvPr/>
        </p:nvSpPr>
        <p:spPr bwMode="auto">
          <a:xfrm>
            <a:off x="1905000" y="43434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71" name="Magnetic Disk 70"/>
          <p:cNvSpPr/>
          <p:nvPr/>
        </p:nvSpPr>
        <p:spPr bwMode="auto">
          <a:xfrm>
            <a:off x="2133600" y="45720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68" name="Magnetic Disk 67"/>
          <p:cNvSpPr/>
          <p:nvPr/>
        </p:nvSpPr>
        <p:spPr bwMode="auto">
          <a:xfrm>
            <a:off x="1676400" y="45720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72" name="TextBox 71"/>
          <p:cNvSpPr txBox="1"/>
          <p:nvPr/>
        </p:nvSpPr>
        <p:spPr>
          <a:xfrm>
            <a:off x="685800" y="4953001"/>
            <a:ext cx="2590800" cy="307777"/>
          </a:xfrm>
          <a:prstGeom prst="rect">
            <a:avLst/>
          </a:prstGeom>
          <a:noFill/>
        </p:spPr>
        <p:txBody>
          <a:bodyPr wrap="square" rtlCol="0">
            <a:spAutoFit/>
          </a:bodyPr>
          <a:lstStyle/>
          <a:p>
            <a:pPr marL="0" indent="0">
              <a:buClr>
                <a:schemeClr val="accent2"/>
              </a:buClr>
              <a:buFont typeface="Wingdings" pitchFamily="2" charset="2"/>
              <a:buNone/>
            </a:pPr>
            <a:r>
              <a:rPr lang="en-US" sz="1400" b="1" dirty="0" smtClean="0"/>
              <a:t>Physical Storage = 1TB</a:t>
            </a:r>
          </a:p>
        </p:txBody>
      </p:sp>
      <p:sp>
        <p:nvSpPr>
          <p:cNvPr id="74" name="Rectangle 3"/>
          <p:cNvSpPr txBox="1">
            <a:spLocks noChangeArrowheads="1"/>
          </p:cNvSpPr>
          <p:nvPr/>
        </p:nvSpPr>
        <p:spPr bwMode="auto">
          <a:xfrm>
            <a:off x="4114800" y="1014544"/>
            <a:ext cx="4876800" cy="4484556"/>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marL="298450" marR="0" lvl="0" indent="-298450" algn="l" defTabSz="914400" rtl="0" eaLnBrk="1" fontAlgn="base" latinLnBrk="0" hangingPunct="1">
              <a:lnSpc>
                <a:spcPct val="100000"/>
              </a:lnSpc>
              <a:spcBef>
                <a:spcPct val="40000"/>
              </a:spcBef>
              <a:spcAft>
                <a:spcPct val="0"/>
              </a:spcAft>
              <a:buClr>
                <a:schemeClr val="accent2"/>
              </a:buClr>
              <a:buSzTx/>
              <a:buFont typeface="Wingdings 2" pitchFamily="18" charset="2"/>
              <a:buChar char="¡"/>
              <a:tabLst/>
              <a:defRPr/>
            </a:pPr>
            <a:r>
              <a:rPr kumimoji="0" lang="en-US" sz="2400" b="0" i="0" u="none" strike="noStrike" kern="0" cap="none" spc="0" normalizeH="0" baseline="0" noProof="0" dirty="0" smtClean="0">
                <a:ln>
                  <a:noFill/>
                </a:ln>
                <a:solidFill>
                  <a:srgbClr val="000000"/>
                </a:solidFill>
                <a:effectLst/>
                <a:uLnTx/>
                <a:uFillTx/>
                <a:latin typeface="+mn-lt"/>
                <a:ea typeface="+mn-ea"/>
                <a:cs typeface="+mn-cs"/>
              </a:rPr>
              <a:t>Aggregate containing usable physical space (1TB)</a:t>
            </a:r>
          </a:p>
          <a:p>
            <a:pPr marL="298450" marR="0" lvl="0" indent="-298450" algn="l" defTabSz="914400" rtl="0" eaLnBrk="1" fontAlgn="base" latinLnBrk="0" hangingPunct="1">
              <a:lnSpc>
                <a:spcPct val="100000"/>
              </a:lnSpc>
              <a:spcBef>
                <a:spcPct val="40000"/>
              </a:spcBef>
              <a:spcAft>
                <a:spcPct val="0"/>
              </a:spcAft>
              <a:buClr>
                <a:schemeClr val="accent2"/>
              </a:buClr>
              <a:buSzTx/>
              <a:buFont typeface="Wingdings 2" pitchFamily="18" charset="2"/>
              <a:buChar char="¡"/>
              <a:tabLst/>
              <a:defRPr/>
            </a:pPr>
            <a:r>
              <a:rPr kumimoji="0" lang="en-US" sz="2400" b="0" i="0" u="none" strike="noStrike" kern="0" cap="none" spc="0" normalizeH="0" baseline="0" noProof="0" dirty="0" smtClean="0">
                <a:ln>
                  <a:noFill/>
                </a:ln>
                <a:solidFill>
                  <a:srgbClr val="000000"/>
                </a:solidFill>
                <a:effectLst/>
                <a:uLnTx/>
                <a:uFillTx/>
                <a:latin typeface="+mn-lt"/>
                <a:ea typeface="+mn-ea"/>
                <a:cs typeface="+mn-cs"/>
              </a:rPr>
              <a:t>Create volumes with no guarantees (4TB represented)</a:t>
            </a:r>
          </a:p>
          <a:p>
            <a:pPr marL="298450" marR="0" lvl="0" indent="-298450" algn="l" defTabSz="914400" rtl="0" eaLnBrk="1" fontAlgn="base" latinLnBrk="0" hangingPunct="1">
              <a:lnSpc>
                <a:spcPct val="100000"/>
              </a:lnSpc>
              <a:spcBef>
                <a:spcPts val="676"/>
              </a:spcBef>
              <a:spcAft>
                <a:spcPct val="0"/>
              </a:spcAft>
              <a:buClr>
                <a:schemeClr val="accent2"/>
              </a:buClr>
              <a:buSzTx/>
              <a:buFont typeface="Wingdings 2" pitchFamily="18" charset="2"/>
              <a:buChar char="¡"/>
              <a:tabLst/>
              <a:defRPr/>
            </a:pPr>
            <a:endParaRPr kumimoji="0" lang="en-US" sz="2300" b="0" i="0" u="none" strike="noStrike" kern="0" cap="none" spc="0" normalizeH="0" baseline="0" noProof="0" dirty="0" smtClean="0">
              <a:ln>
                <a:noFill/>
              </a:ln>
              <a:solidFill>
                <a:srgbClr val="000000"/>
              </a:solidFill>
              <a:effectLst/>
              <a:uLnTx/>
              <a:uFillTx/>
              <a:latin typeface="+mn-lt"/>
              <a:ea typeface="+mn-ea"/>
              <a:cs typeface="+mn-cs"/>
            </a:endParaRPr>
          </a:p>
        </p:txBody>
      </p:sp>
      <p:sp>
        <p:nvSpPr>
          <p:cNvPr id="78" name="Oval 77"/>
          <p:cNvSpPr/>
          <p:nvPr/>
        </p:nvSpPr>
        <p:spPr bwMode="auto">
          <a:xfrm>
            <a:off x="1219200" y="1981200"/>
            <a:ext cx="1676400" cy="1600200"/>
          </a:xfrm>
          <a:prstGeom prst="ellipse">
            <a:avLst/>
          </a:prstGeom>
          <a:noFill/>
          <a:ln w="38100" cap="flat" cmpd="sng" algn="ctr">
            <a:solidFill>
              <a:schemeClr val="accent2"/>
            </a:solidFill>
            <a:prstDash val="lgDashDotDot"/>
            <a:round/>
            <a:headEnd type="none" w="med" len="med"/>
            <a:tailEnd type="none" w="med" len="med"/>
          </a:ln>
          <a:effectLst/>
        </p:spPr>
      </p:sp>
      <p:sp>
        <p:nvSpPr>
          <p:cNvPr id="79" name="Oval 78"/>
          <p:cNvSpPr/>
          <p:nvPr/>
        </p:nvSpPr>
        <p:spPr bwMode="auto">
          <a:xfrm>
            <a:off x="2895600" y="2057400"/>
            <a:ext cx="975360" cy="1066800"/>
          </a:xfrm>
          <a:prstGeom prst="ellipse">
            <a:avLst/>
          </a:prstGeom>
          <a:noFill/>
          <a:ln w="38100" cap="flat" cmpd="sng" algn="ctr">
            <a:solidFill>
              <a:schemeClr val="accent2"/>
            </a:solidFill>
            <a:prstDash val="lgDashDotDot"/>
            <a:round/>
            <a:headEnd type="none" w="med" len="med"/>
            <a:tailEnd type="none" w="med" len="med"/>
          </a:ln>
          <a:effectLst/>
        </p:spPr>
      </p:sp>
      <p:sp>
        <p:nvSpPr>
          <p:cNvPr id="80" name="Oval 79"/>
          <p:cNvSpPr/>
          <p:nvPr/>
        </p:nvSpPr>
        <p:spPr bwMode="auto">
          <a:xfrm>
            <a:off x="304800" y="3505200"/>
            <a:ext cx="609600" cy="533400"/>
          </a:xfrm>
          <a:prstGeom prst="ellipse">
            <a:avLst/>
          </a:prstGeom>
          <a:noFill/>
          <a:ln w="38100" cap="flat" cmpd="sng" algn="ctr">
            <a:solidFill>
              <a:schemeClr val="accent2"/>
            </a:solidFill>
            <a:prstDash val="lgDashDotDot"/>
            <a:round/>
            <a:headEnd type="none" w="med" len="med"/>
            <a:tailEnd type="none" w="med" len="med"/>
          </a:ln>
          <a:effectLst/>
        </p:spPr>
      </p:sp>
      <p:sp>
        <p:nvSpPr>
          <p:cNvPr id="81" name="Oval 80"/>
          <p:cNvSpPr/>
          <p:nvPr/>
        </p:nvSpPr>
        <p:spPr bwMode="auto">
          <a:xfrm>
            <a:off x="2971800" y="3276600"/>
            <a:ext cx="822960" cy="822960"/>
          </a:xfrm>
          <a:prstGeom prst="ellipse">
            <a:avLst/>
          </a:prstGeom>
          <a:noFill/>
          <a:ln w="38100" cap="flat" cmpd="sng" algn="ctr">
            <a:solidFill>
              <a:schemeClr val="accent2"/>
            </a:solidFill>
            <a:prstDash val="lgDashDotDot"/>
            <a:round/>
            <a:headEnd type="none" w="med" len="med"/>
            <a:tailEnd type="none" w="med" len="med"/>
          </a:ln>
          <a:effectLst/>
        </p:spPr>
      </p:sp>
      <p:sp>
        <p:nvSpPr>
          <p:cNvPr id="82" name="Oval 81"/>
          <p:cNvSpPr/>
          <p:nvPr/>
        </p:nvSpPr>
        <p:spPr bwMode="auto">
          <a:xfrm>
            <a:off x="304800" y="2362200"/>
            <a:ext cx="914400" cy="914400"/>
          </a:xfrm>
          <a:prstGeom prst="ellipse">
            <a:avLst/>
          </a:prstGeom>
          <a:noFill/>
          <a:ln w="38100" cap="flat" cmpd="sng" algn="ctr">
            <a:solidFill>
              <a:schemeClr val="accent2"/>
            </a:solidFill>
            <a:prstDash val="lgDashDotDot"/>
            <a:round/>
            <a:headEnd type="none" w="med" len="med"/>
            <a:tailEnd type="none" w="med" len="med"/>
          </a:ln>
          <a:effectLst/>
        </p:spPr>
      </p:sp>
      <p:sp>
        <p:nvSpPr>
          <p:cNvPr id="83" name="Oval 82"/>
          <p:cNvSpPr/>
          <p:nvPr/>
        </p:nvSpPr>
        <p:spPr bwMode="auto">
          <a:xfrm>
            <a:off x="1066800" y="3429000"/>
            <a:ext cx="609600" cy="609600"/>
          </a:xfrm>
          <a:prstGeom prst="ellipse">
            <a:avLst/>
          </a:prstGeom>
          <a:noFill/>
          <a:ln w="38100" cap="flat" cmpd="sng" algn="ctr">
            <a:solidFill>
              <a:schemeClr val="accent2"/>
            </a:solidFill>
            <a:prstDash val="lgDashDotDot"/>
            <a:round/>
            <a:headEnd type="none" w="med" len="med"/>
            <a:tailEnd type="none" w="med" len="med"/>
          </a:ln>
          <a:effectLst/>
        </p:spPr>
      </p:sp>
      <p:sp>
        <p:nvSpPr>
          <p:cNvPr id="91" name="Oval 90"/>
          <p:cNvSpPr/>
          <p:nvPr/>
        </p:nvSpPr>
        <p:spPr bwMode="auto">
          <a:xfrm>
            <a:off x="2286000" y="3620869"/>
            <a:ext cx="457200" cy="381000"/>
          </a:xfrm>
          <a:prstGeom prst="ellipse">
            <a:avLst/>
          </a:prstGeom>
          <a:noFill/>
          <a:ln w="38100" cap="flat" cmpd="sng" algn="ctr">
            <a:solidFill>
              <a:schemeClr val="accent2"/>
            </a:solidFill>
            <a:prstDash val="lgDashDotDot"/>
            <a:round/>
            <a:headEnd type="none" w="med" len="med"/>
            <a:tailEnd type="none" w="med" len="med"/>
          </a:ln>
          <a:effectLst/>
        </p:spPr>
      </p:sp>
      <p:sp>
        <p:nvSpPr>
          <p:cNvPr id="122" name="TextBox 121"/>
          <p:cNvSpPr txBox="1"/>
          <p:nvPr/>
        </p:nvSpPr>
        <p:spPr>
          <a:xfrm>
            <a:off x="472440" y="2477869"/>
            <a:ext cx="685800" cy="646331"/>
          </a:xfrm>
          <a:prstGeom prst="rect">
            <a:avLst/>
          </a:prstGeom>
          <a:noFill/>
        </p:spPr>
        <p:txBody>
          <a:bodyPr wrap="square" rtlCol="0">
            <a:spAutoFit/>
          </a:bodyPr>
          <a:lstStyle/>
          <a:p>
            <a:pPr marL="0" indent="0">
              <a:buClr>
                <a:schemeClr val="accent2"/>
              </a:buClr>
              <a:buFont typeface="Wingdings" pitchFamily="2" charset="2"/>
              <a:buNone/>
            </a:pPr>
            <a:r>
              <a:rPr lang="en-US" sz="1800" dirty="0" smtClean="0"/>
              <a:t>400 GB</a:t>
            </a:r>
          </a:p>
        </p:txBody>
      </p:sp>
      <p:sp>
        <p:nvSpPr>
          <p:cNvPr id="123" name="TextBox 122"/>
          <p:cNvSpPr txBox="1"/>
          <p:nvPr/>
        </p:nvSpPr>
        <p:spPr>
          <a:xfrm>
            <a:off x="304800" y="3505200"/>
            <a:ext cx="685800" cy="646331"/>
          </a:xfrm>
          <a:prstGeom prst="rect">
            <a:avLst/>
          </a:prstGeom>
          <a:noFill/>
        </p:spPr>
        <p:txBody>
          <a:bodyPr wrap="square" rtlCol="0">
            <a:spAutoFit/>
          </a:bodyPr>
          <a:lstStyle/>
          <a:p>
            <a:pPr marL="0" indent="0">
              <a:buClr>
                <a:schemeClr val="accent2"/>
              </a:buClr>
              <a:buFont typeface="Wingdings" pitchFamily="2" charset="2"/>
              <a:buNone/>
            </a:pPr>
            <a:r>
              <a:rPr lang="en-US" sz="1800" dirty="0" smtClean="0"/>
              <a:t>200 GB</a:t>
            </a:r>
          </a:p>
        </p:txBody>
      </p:sp>
      <p:sp>
        <p:nvSpPr>
          <p:cNvPr id="124" name="TextBox 123"/>
          <p:cNvSpPr txBox="1"/>
          <p:nvPr/>
        </p:nvSpPr>
        <p:spPr>
          <a:xfrm>
            <a:off x="1066800" y="3429000"/>
            <a:ext cx="685800" cy="646331"/>
          </a:xfrm>
          <a:prstGeom prst="rect">
            <a:avLst/>
          </a:prstGeom>
          <a:noFill/>
        </p:spPr>
        <p:txBody>
          <a:bodyPr wrap="square" rtlCol="0">
            <a:spAutoFit/>
          </a:bodyPr>
          <a:lstStyle/>
          <a:p>
            <a:pPr marL="0" indent="0">
              <a:buClr>
                <a:schemeClr val="accent2"/>
              </a:buClr>
              <a:buFont typeface="Wingdings" pitchFamily="2" charset="2"/>
              <a:buNone/>
            </a:pPr>
            <a:r>
              <a:rPr lang="en-US" sz="1800" dirty="0" smtClean="0"/>
              <a:t>300 GB</a:t>
            </a:r>
          </a:p>
        </p:txBody>
      </p:sp>
      <p:sp>
        <p:nvSpPr>
          <p:cNvPr id="125" name="TextBox 124"/>
          <p:cNvSpPr txBox="1"/>
          <p:nvPr/>
        </p:nvSpPr>
        <p:spPr>
          <a:xfrm>
            <a:off x="1676400" y="2602468"/>
            <a:ext cx="762000" cy="369332"/>
          </a:xfrm>
          <a:prstGeom prst="rect">
            <a:avLst/>
          </a:prstGeom>
          <a:noFill/>
        </p:spPr>
        <p:txBody>
          <a:bodyPr wrap="square" rtlCol="0">
            <a:spAutoFit/>
          </a:bodyPr>
          <a:lstStyle/>
          <a:p>
            <a:pPr marL="0" indent="0">
              <a:buClr>
                <a:schemeClr val="accent2"/>
              </a:buClr>
              <a:buFont typeface="Wingdings" pitchFamily="2" charset="2"/>
              <a:buNone/>
            </a:pPr>
            <a:r>
              <a:rPr lang="en-US" sz="1800" dirty="0" smtClean="0"/>
              <a:t>2TB</a:t>
            </a:r>
          </a:p>
        </p:txBody>
      </p:sp>
      <p:sp>
        <p:nvSpPr>
          <p:cNvPr id="126" name="TextBox 125"/>
          <p:cNvSpPr txBox="1"/>
          <p:nvPr/>
        </p:nvSpPr>
        <p:spPr>
          <a:xfrm>
            <a:off x="3048000" y="2286000"/>
            <a:ext cx="685800" cy="646331"/>
          </a:xfrm>
          <a:prstGeom prst="rect">
            <a:avLst/>
          </a:prstGeom>
          <a:noFill/>
        </p:spPr>
        <p:txBody>
          <a:bodyPr wrap="square" rtlCol="0">
            <a:spAutoFit/>
          </a:bodyPr>
          <a:lstStyle/>
          <a:p>
            <a:pPr marL="0" indent="0">
              <a:buClr>
                <a:schemeClr val="accent2"/>
              </a:buClr>
              <a:buFont typeface="Wingdings" pitchFamily="2" charset="2"/>
              <a:buNone/>
            </a:pPr>
            <a:r>
              <a:rPr lang="en-US" sz="1800" dirty="0" smtClean="0"/>
              <a:t>600 GB</a:t>
            </a:r>
          </a:p>
        </p:txBody>
      </p:sp>
      <p:sp>
        <p:nvSpPr>
          <p:cNvPr id="127" name="TextBox 126"/>
          <p:cNvSpPr txBox="1"/>
          <p:nvPr/>
        </p:nvSpPr>
        <p:spPr>
          <a:xfrm>
            <a:off x="2209800" y="3544669"/>
            <a:ext cx="685800" cy="646331"/>
          </a:xfrm>
          <a:prstGeom prst="rect">
            <a:avLst/>
          </a:prstGeom>
          <a:noFill/>
        </p:spPr>
        <p:txBody>
          <a:bodyPr wrap="square" rtlCol="0">
            <a:spAutoFit/>
          </a:bodyPr>
          <a:lstStyle/>
          <a:p>
            <a:pPr marL="0" indent="0">
              <a:buClr>
                <a:schemeClr val="accent2"/>
              </a:buClr>
              <a:buFont typeface="Wingdings" pitchFamily="2" charset="2"/>
              <a:buNone/>
            </a:pPr>
            <a:r>
              <a:rPr lang="en-US" sz="1800" dirty="0" smtClean="0"/>
              <a:t>100 GB</a:t>
            </a:r>
          </a:p>
        </p:txBody>
      </p:sp>
      <p:sp>
        <p:nvSpPr>
          <p:cNvPr id="128" name="TextBox 127"/>
          <p:cNvSpPr txBox="1"/>
          <p:nvPr/>
        </p:nvSpPr>
        <p:spPr>
          <a:xfrm>
            <a:off x="3048000" y="3429000"/>
            <a:ext cx="685800" cy="646331"/>
          </a:xfrm>
          <a:prstGeom prst="rect">
            <a:avLst/>
          </a:prstGeom>
          <a:noFill/>
        </p:spPr>
        <p:txBody>
          <a:bodyPr wrap="square" rtlCol="0">
            <a:spAutoFit/>
          </a:bodyPr>
          <a:lstStyle/>
          <a:p>
            <a:pPr marL="0" indent="0">
              <a:buClr>
                <a:schemeClr val="accent2"/>
              </a:buClr>
              <a:buFont typeface="Wingdings" pitchFamily="2" charset="2"/>
              <a:buNone/>
            </a:pPr>
            <a:r>
              <a:rPr lang="en-US" sz="1800" dirty="0" smtClean="0"/>
              <a:t>400 GB</a:t>
            </a:r>
          </a:p>
        </p:txBody>
      </p:sp>
      <p:sp>
        <p:nvSpPr>
          <p:cNvPr id="36" name="Text Box 26"/>
          <p:cNvSpPr txBox="1">
            <a:spLocks noChangeArrowheads="1"/>
          </p:cNvSpPr>
          <p:nvPr/>
        </p:nvSpPr>
        <p:spPr bwMode="auto">
          <a:xfrm>
            <a:off x="1478694" y="5334000"/>
            <a:ext cx="1026390" cy="292388"/>
          </a:xfrm>
          <a:prstGeom prst="rect">
            <a:avLst/>
          </a:prstGeom>
          <a:noFill/>
          <a:ln w="12700">
            <a:noFill/>
            <a:miter lim="800000"/>
            <a:headEnd/>
            <a:tailEnd/>
          </a:ln>
        </p:spPr>
        <p:txBody>
          <a:bodyPr wrap="square">
            <a:spAutoFit/>
          </a:bodyPr>
          <a:lstStyle/>
          <a:p>
            <a:pPr algn="ctr" eaLnBrk="0" hangingPunct="0"/>
            <a:r>
              <a:rPr lang="en-US" sz="1300" b="1" dirty="0" smtClean="0">
                <a:solidFill>
                  <a:schemeClr val="accent3"/>
                </a:solidFill>
                <a:ea typeface="ヒラギノ角ゴ Pro W3"/>
                <a:cs typeface="ヒラギノ角ゴ Pro W3"/>
              </a:rPr>
              <a:t>Aggregate</a:t>
            </a:r>
            <a:endParaRPr lang="en-US" sz="1300" b="1" dirty="0">
              <a:solidFill>
                <a:schemeClr val="accent3"/>
              </a:solidFill>
              <a:ea typeface="ヒラギノ角ゴ Pro W3"/>
              <a:cs typeface="ヒラギノ角ゴ Pro W3"/>
            </a:endParaRPr>
          </a:p>
        </p:txBody>
      </p:sp>
      <p:sp>
        <p:nvSpPr>
          <p:cNvPr id="37" name="Footer Placeholder 36"/>
          <p:cNvSpPr>
            <a:spLocks noGrp="1"/>
          </p:cNvSpPr>
          <p:nvPr>
            <p:ph type="ftr" sz="quarter" idx="10"/>
          </p:nvPr>
        </p:nvSpPr>
        <p:spPr/>
        <p:txBody>
          <a:bodyPr/>
          <a:lstStyle/>
          <a:p>
            <a:pPr>
              <a:defRPr/>
            </a:pPr>
            <a:r>
              <a:rPr lang="en-US" smtClean="0"/>
              <a:t>NetApp Confidential – Limited Use</a:t>
            </a:r>
            <a:endParaRPr lang="en-US" dirty="0"/>
          </a:p>
        </p:txBody>
      </p:sp>
    </p:spTree>
    <p:extLst>
      <p:ext uri="{BB962C8B-B14F-4D97-AF65-F5344CB8AC3E}">
        <p14:creationId xmlns:p14="http://schemas.microsoft.com/office/powerpoint/2010/main" val="894483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 calcmode="lin" valueType="num">
                                      <p:cBhvr>
                                        <p:cTn id="7" dur="500" fill="hold"/>
                                        <p:tgtEl>
                                          <p:spTgt spid="82"/>
                                        </p:tgtEl>
                                        <p:attrNameLst>
                                          <p:attrName>ppt_w</p:attrName>
                                        </p:attrNameLst>
                                      </p:cBhvr>
                                      <p:tavLst>
                                        <p:tav tm="0">
                                          <p:val>
                                            <p:fltVal val="0"/>
                                          </p:val>
                                        </p:tav>
                                        <p:tav tm="100000">
                                          <p:val>
                                            <p:strVal val="#ppt_w"/>
                                          </p:val>
                                        </p:tav>
                                      </p:tavLst>
                                    </p:anim>
                                    <p:anim calcmode="lin" valueType="num">
                                      <p:cBhvr>
                                        <p:cTn id="8" dur="500" fill="hold"/>
                                        <p:tgtEl>
                                          <p:spTgt spid="82"/>
                                        </p:tgtEl>
                                        <p:attrNameLst>
                                          <p:attrName>ppt_h</p:attrName>
                                        </p:attrNameLst>
                                      </p:cBhvr>
                                      <p:tavLst>
                                        <p:tav tm="0">
                                          <p:val>
                                            <p:fltVal val="0"/>
                                          </p:val>
                                        </p:tav>
                                        <p:tav tm="100000">
                                          <p:val>
                                            <p:strVal val="#ppt_h"/>
                                          </p:val>
                                        </p:tav>
                                      </p:tavLst>
                                    </p:anim>
                                    <p:animEffect transition="in" filter="fade">
                                      <p:cBhvr>
                                        <p:cTn id="9" dur="500"/>
                                        <p:tgtEl>
                                          <p:spTgt spid="82"/>
                                        </p:tgtEl>
                                      </p:cBhvr>
                                    </p:animEffect>
                                  </p:child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0"/>
                                          </p:stCondLst>
                                        </p:cTn>
                                        <p:tgtEl>
                                          <p:spTgt spid="122"/>
                                        </p:tgtEl>
                                        <p:attrNameLst>
                                          <p:attrName>style.visibility</p:attrName>
                                        </p:attrNameLst>
                                      </p:cBhvr>
                                      <p:to>
                                        <p:strVal val="visible"/>
                                      </p:to>
                                    </p:set>
                                  </p:childTnLst>
                                </p:cTn>
                              </p:par>
                            </p:childTnLst>
                          </p:cTn>
                        </p:par>
                        <p:par>
                          <p:cTn id="13" fill="hold">
                            <p:stCondLst>
                              <p:cond delay="500"/>
                            </p:stCondLst>
                            <p:childTnLst>
                              <p:par>
                                <p:cTn id="14" presetID="53" presetClass="entr" presetSubtype="0" fill="hold" nodeType="afterEffect">
                                  <p:stCondLst>
                                    <p:cond delay="0"/>
                                  </p:stCondLst>
                                  <p:childTnLst>
                                    <p:set>
                                      <p:cBhvr>
                                        <p:cTn id="15" dur="1" fill="hold">
                                          <p:stCondLst>
                                            <p:cond delay="0"/>
                                          </p:stCondLst>
                                        </p:cTn>
                                        <p:tgtEl>
                                          <p:spTgt spid="81"/>
                                        </p:tgtEl>
                                        <p:attrNameLst>
                                          <p:attrName>style.visibility</p:attrName>
                                        </p:attrNameLst>
                                      </p:cBhvr>
                                      <p:to>
                                        <p:strVal val="visible"/>
                                      </p:to>
                                    </p:set>
                                    <p:anim calcmode="lin" valueType="num">
                                      <p:cBhvr>
                                        <p:cTn id="16" dur="500" fill="hold"/>
                                        <p:tgtEl>
                                          <p:spTgt spid="81"/>
                                        </p:tgtEl>
                                        <p:attrNameLst>
                                          <p:attrName>ppt_w</p:attrName>
                                        </p:attrNameLst>
                                      </p:cBhvr>
                                      <p:tavLst>
                                        <p:tav tm="0">
                                          <p:val>
                                            <p:fltVal val="0"/>
                                          </p:val>
                                        </p:tav>
                                        <p:tav tm="100000">
                                          <p:val>
                                            <p:strVal val="#ppt_w"/>
                                          </p:val>
                                        </p:tav>
                                      </p:tavLst>
                                    </p:anim>
                                    <p:anim calcmode="lin" valueType="num">
                                      <p:cBhvr>
                                        <p:cTn id="17" dur="500" fill="hold"/>
                                        <p:tgtEl>
                                          <p:spTgt spid="81"/>
                                        </p:tgtEl>
                                        <p:attrNameLst>
                                          <p:attrName>ppt_h</p:attrName>
                                        </p:attrNameLst>
                                      </p:cBhvr>
                                      <p:tavLst>
                                        <p:tav tm="0">
                                          <p:val>
                                            <p:fltVal val="0"/>
                                          </p:val>
                                        </p:tav>
                                        <p:tav tm="100000">
                                          <p:val>
                                            <p:strVal val="#ppt_h"/>
                                          </p:val>
                                        </p:tav>
                                      </p:tavLst>
                                    </p:anim>
                                    <p:animEffect transition="in" filter="fade">
                                      <p:cBhvr>
                                        <p:cTn id="18" dur="500"/>
                                        <p:tgtEl>
                                          <p:spTgt spid="81"/>
                                        </p:tgtEl>
                                      </p:cBhvr>
                                    </p:animEffect>
                                  </p:child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0"/>
                                          </p:stCondLst>
                                        </p:cTn>
                                        <p:tgtEl>
                                          <p:spTgt spid="128"/>
                                        </p:tgtEl>
                                        <p:attrNameLst>
                                          <p:attrName>style.visibility</p:attrName>
                                        </p:attrNameLst>
                                      </p:cBhvr>
                                      <p:to>
                                        <p:strVal val="visible"/>
                                      </p:to>
                                    </p:set>
                                  </p:childTnLst>
                                </p:cTn>
                              </p:par>
                            </p:childTnLst>
                          </p:cTn>
                        </p:par>
                        <p:par>
                          <p:cTn id="22" fill="hold">
                            <p:stCondLst>
                              <p:cond delay="1000"/>
                            </p:stCondLst>
                            <p:childTnLst>
                              <p:par>
                                <p:cTn id="23" presetID="53" presetClass="entr" presetSubtype="0" fill="hold" nodeType="afterEffect">
                                  <p:stCondLst>
                                    <p:cond delay="0"/>
                                  </p:stCondLst>
                                  <p:childTnLst>
                                    <p:set>
                                      <p:cBhvr>
                                        <p:cTn id="24" dur="1" fill="hold">
                                          <p:stCondLst>
                                            <p:cond delay="0"/>
                                          </p:stCondLst>
                                        </p:cTn>
                                        <p:tgtEl>
                                          <p:spTgt spid="78"/>
                                        </p:tgtEl>
                                        <p:attrNameLst>
                                          <p:attrName>style.visibility</p:attrName>
                                        </p:attrNameLst>
                                      </p:cBhvr>
                                      <p:to>
                                        <p:strVal val="visible"/>
                                      </p:to>
                                    </p:set>
                                    <p:anim calcmode="lin" valueType="num">
                                      <p:cBhvr>
                                        <p:cTn id="25" dur="500" fill="hold"/>
                                        <p:tgtEl>
                                          <p:spTgt spid="78"/>
                                        </p:tgtEl>
                                        <p:attrNameLst>
                                          <p:attrName>ppt_w</p:attrName>
                                        </p:attrNameLst>
                                      </p:cBhvr>
                                      <p:tavLst>
                                        <p:tav tm="0">
                                          <p:val>
                                            <p:fltVal val="0"/>
                                          </p:val>
                                        </p:tav>
                                        <p:tav tm="100000">
                                          <p:val>
                                            <p:strVal val="#ppt_w"/>
                                          </p:val>
                                        </p:tav>
                                      </p:tavLst>
                                    </p:anim>
                                    <p:anim calcmode="lin" valueType="num">
                                      <p:cBhvr>
                                        <p:cTn id="26" dur="500" fill="hold"/>
                                        <p:tgtEl>
                                          <p:spTgt spid="78"/>
                                        </p:tgtEl>
                                        <p:attrNameLst>
                                          <p:attrName>ppt_h</p:attrName>
                                        </p:attrNameLst>
                                      </p:cBhvr>
                                      <p:tavLst>
                                        <p:tav tm="0">
                                          <p:val>
                                            <p:fltVal val="0"/>
                                          </p:val>
                                        </p:tav>
                                        <p:tav tm="100000">
                                          <p:val>
                                            <p:strVal val="#ppt_h"/>
                                          </p:val>
                                        </p:tav>
                                      </p:tavLst>
                                    </p:anim>
                                    <p:animEffect transition="in" filter="fade">
                                      <p:cBhvr>
                                        <p:cTn id="27" dur="500"/>
                                        <p:tgtEl>
                                          <p:spTgt spid="78"/>
                                        </p:tgtEl>
                                      </p:cBhvr>
                                    </p:animEffect>
                                  </p:childTnLst>
                                </p:cTn>
                              </p:par>
                            </p:childTnLst>
                          </p:cTn>
                        </p:par>
                        <p:par>
                          <p:cTn id="28" fill="hold">
                            <p:stCondLst>
                              <p:cond delay="1500"/>
                            </p:stCondLst>
                            <p:childTnLst>
                              <p:par>
                                <p:cTn id="29" presetID="1" presetClass="entr" presetSubtype="0" fill="hold" grpId="0" nodeType="afterEffect">
                                  <p:stCondLst>
                                    <p:cond delay="0"/>
                                  </p:stCondLst>
                                  <p:childTnLst>
                                    <p:set>
                                      <p:cBhvr>
                                        <p:cTn id="30" dur="1" fill="hold">
                                          <p:stCondLst>
                                            <p:cond delay="0"/>
                                          </p:stCondLst>
                                        </p:cTn>
                                        <p:tgtEl>
                                          <p:spTgt spid="125"/>
                                        </p:tgtEl>
                                        <p:attrNameLst>
                                          <p:attrName>style.visibility</p:attrName>
                                        </p:attrNameLst>
                                      </p:cBhvr>
                                      <p:to>
                                        <p:strVal val="visible"/>
                                      </p:to>
                                    </p:set>
                                  </p:childTnLst>
                                </p:cTn>
                              </p:par>
                            </p:childTnLst>
                          </p:cTn>
                        </p:par>
                        <p:par>
                          <p:cTn id="31" fill="hold">
                            <p:stCondLst>
                              <p:cond delay="1500"/>
                            </p:stCondLst>
                            <p:childTnLst>
                              <p:par>
                                <p:cTn id="32" presetID="53" presetClass="entr" presetSubtype="0" fill="hold" nodeType="afterEffect">
                                  <p:stCondLst>
                                    <p:cond delay="0"/>
                                  </p:stCondLst>
                                  <p:childTnLst>
                                    <p:set>
                                      <p:cBhvr>
                                        <p:cTn id="33" dur="1" fill="hold">
                                          <p:stCondLst>
                                            <p:cond delay="0"/>
                                          </p:stCondLst>
                                        </p:cTn>
                                        <p:tgtEl>
                                          <p:spTgt spid="83"/>
                                        </p:tgtEl>
                                        <p:attrNameLst>
                                          <p:attrName>style.visibility</p:attrName>
                                        </p:attrNameLst>
                                      </p:cBhvr>
                                      <p:to>
                                        <p:strVal val="visible"/>
                                      </p:to>
                                    </p:set>
                                    <p:anim calcmode="lin" valueType="num">
                                      <p:cBhvr>
                                        <p:cTn id="34" dur="500" fill="hold"/>
                                        <p:tgtEl>
                                          <p:spTgt spid="83"/>
                                        </p:tgtEl>
                                        <p:attrNameLst>
                                          <p:attrName>ppt_w</p:attrName>
                                        </p:attrNameLst>
                                      </p:cBhvr>
                                      <p:tavLst>
                                        <p:tav tm="0">
                                          <p:val>
                                            <p:fltVal val="0"/>
                                          </p:val>
                                        </p:tav>
                                        <p:tav tm="100000">
                                          <p:val>
                                            <p:strVal val="#ppt_w"/>
                                          </p:val>
                                        </p:tav>
                                      </p:tavLst>
                                    </p:anim>
                                    <p:anim calcmode="lin" valueType="num">
                                      <p:cBhvr>
                                        <p:cTn id="35" dur="500" fill="hold"/>
                                        <p:tgtEl>
                                          <p:spTgt spid="83"/>
                                        </p:tgtEl>
                                        <p:attrNameLst>
                                          <p:attrName>ppt_h</p:attrName>
                                        </p:attrNameLst>
                                      </p:cBhvr>
                                      <p:tavLst>
                                        <p:tav tm="0">
                                          <p:val>
                                            <p:fltVal val="0"/>
                                          </p:val>
                                        </p:tav>
                                        <p:tav tm="100000">
                                          <p:val>
                                            <p:strVal val="#ppt_h"/>
                                          </p:val>
                                        </p:tav>
                                      </p:tavLst>
                                    </p:anim>
                                    <p:animEffect transition="in" filter="fade">
                                      <p:cBhvr>
                                        <p:cTn id="36" dur="500"/>
                                        <p:tgtEl>
                                          <p:spTgt spid="83"/>
                                        </p:tgtEl>
                                      </p:cBhvr>
                                    </p:animEffect>
                                  </p:childTnLst>
                                </p:cTn>
                              </p:par>
                            </p:childTnLst>
                          </p:cTn>
                        </p:par>
                        <p:par>
                          <p:cTn id="37" fill="hold">
                            <p:stCondLst>
                              <p:cond delay="2000"/>
                            </p:stCondLst>
                            <p:childTnLst>
                              <p:par>
                                <p:cTn id="38" presetID="1" presetClass="entr" presetSubtype="0" fill="hold" grpId="0" nodeType="afterEffect">
                                  <p:stCondLst>
                                    <p:cond delay="0"/>
                                  </p:stCondLst>
                                  <p:childTnLst>
                                    <p:set>
                                      <p:cBhvr>
                                        <p:cTn id="39" dur="1" fill="hold">
                                          <p:stCondLst>
                                            <p:cond delay="0"/>
                                          </p:stCondLst>
                                        </p:cTn>
                                        <p:tgtEl>
                                          <p:spTgt spid="124"/>
                                        </p:tgtEl>
                                        <p:attrNameLst>
                                          <p:attrName>style.visibility</p:attrName>
                                        </p:attrNameLst>
                                      </p:cBhvr>
                                      <p:to>
                                        <p:strVal val="visible"/>
                                      </p:to>
                                    </p:set>
                                  </p:childTnLst>
                                </p:cTn>
                              </p:par>
                            </p:childTnLst>
                          </p:cTn>
                        </p:par>
                        <p:par>
                          <p:cTn id="40" fill="hold">
                            <p:stCondLst>
                              <p:cond delay="2000"/>
                            </p:stCondLst>
                            <p:childTnLst>
                              <p:par>
                                <p:cTn id="41" presetID="53" presetClass="entr" presetSubtype="0" fill="hold" nodeType="afterEffect">
                                  <p:stCondLst>
                                    <p:cond delay="0"/>
                                  </p:stCondLst>
                                  <p:childTnLst>
                                    <p:set>
                                      <p:cBhvr>
                                        <p:cTn id="42" dur="1" fill="hold">
                                          <p:stCondLst>
                                            <p:cond delay="0"/>
                                          </p:stCondLst>
                                        </p:cTn>
                                        <p:tgtEl>
                                          <p:spTgt spid="79"/>
                                        </p:tgtEl>
                                        <p:attrNameLst>
                                          <p:attrName>style.visibility</p:attrName>
                                        </p:attrNameLst>
                                      </p:cBhvr>
                                      <p:to>
                                        <p:strVal val="visible"/>
                                      </p:to>
                                    </p:set>
                                    <p:anim calcmode="lin" valueType="num">
                                      <p:cBhvr>
                                        <p:cTn id="43" dur="500" fill="hold"/>
                                        <p:tgtEl>
                                          <p:spTgt spid="79"/>
                                        </p:tgtEl>
                                        <p:attrNameLst>
                                          <p:attrName>ppt_w</p:attrName>
                                        </p:attrNameLst>
                                      </p:cBhvr>
                                      <p:tavLst>
                                        <p:tav tm="0">
                                          <p:val>
                                            <p:fltVal val="0"/>
                                          </p:val>
                                        </p:tav>
                                        <p:tav tm="100000">
                                          <p:val>
                                            <p:strVal val="#ppt_w"/>
                                          </p:val>
                                        </p:tav>
                                      </p:tavLst>
                                    </p:anim>
                                    <p:anim calcmode="lin" valueType="num">
                                      <p:cBhvr>
                                        <p:cTn id="44" dur="500" fill="hold"/>
                                        <p:tgtEl>
                                          <p:spTgt spid="79"/>
                                        </p:tgtEl>
                                        <p:attrNameLst>
                                          <p:attrName>ppt_h</p:attrName>
                                        </p:attrNameLst>
                                      </p:cBhvr>
                                      <p:tavLst>
                                        <p:tav tm="0">
                                          <p:val>
                                            <p:fltVal val="0"/>
                                          </p:val>
                                        </p:tav>
                                        <p:tav tm="100000">
                                          <p:val>
                                            <p:strVal val="#ppt_h"/>
                                          </p:val>
                                        </p:tav>
                                      </p:tavLst>
                                    </p:anim>
                                    <p:animEffect transition="in" filter="fade">
                                      <p:cBhvr>
                                        <p:cTn id="45" dur="500"/>
                                        <p:tgtEl>
                                          <p:spTgt spid="79"/>
                                        </p:tgtEl>
                                      </p:cBhvr>
                                    </p:animEffect>
                                  </p:childTnLst>
                                </p:cTn>
                              </p:par>
                            </p:childTnLst>
                          </p:cTn>
                        </p:par>
                        <p:par>
                          <p:cTn id="46" fill="hold">
                            <p:stCondLst>
                              <p:cond delay="2500"/>
                            </p:stCondLst>
                            <p:childTnLst>
                              <p:par>
                                <p:cTn id="47" presetID="1" presetClass="entr" presetSubtype="0" fill="hold" grpId="0" nodeType="afterEffect">
                                  <p:stCondLst>
                                    <p:cond delay="0"/>
                                  </p:stCondLst>
                                  <p:childTnLst>
                                    <p:set>
                                      <p:cBhvr>
                                        <p:cTn id="48" dur="1" fill="hold">
                                          <p:stCondLst>
                                            <p:cond delay="0"/>
                                          </p:stCondLst>
                                        </p:cTn>
                                        <p:tgtEl>
                                          <p:spTgt spid="126"/>
                                        </p:tgtEl>
                                        <p:attrNameLst>
                                          <p:attrName>style.visibility</p:attrName>
                                        </p:attrNameLst>
                                      </p:cBhvr>
                                      <p:to>
                                        <p:strVal val="visible"/>
                                      </p:to>
                                    </p:set>
                                  </p:childTnLst>
                                </p:cTn>
                              </p:par>
                            </p:childTnLst>
                          </p:cTn>
                        </p:par>
                        <p:par>
                          <p:cTn id="49" fill="hold">
                            <p:stCondLst>
                              <p:cond delay="2500"/>
                            </p:stCondLst>
                            <p:childTnLst>
                              <p:par>
                                <p:cTn id="50" presetID="53" presetClass="entr" presetSubtype="0" fill="hold" nodeType="afterEffect">
                                  <p:stCondLst>
                                    <p:cond delay="0"/>
                                  </p:stCondLst>
                                  <p:childTnLst>
                                    <p:set>
                                      <p:cBhvr>
                                        <p:cTn id="51" dur="1" fill="hold">
                                          <p:stCondLst>
                                            <p:cond delay="0"/>
                                          </p:stCondLst>
                                        </p:cTn>
                                        <p:tgtEl>
                                          <p:spTgt spid="80"/>
                                        </p:tgtEl>
                                        <p:attrNameLst>
                                          <p:attrName>style.visibility</p:attrName>
                                        </p:attrNameLst>
                                      </p:cBhvr>
                                      <p:to>
                                        <p:strVal val="visible"/>
                                      </p:to>
                                    </p:set>
                                    <p:anim calcmode="lin" valueType="num">
                                      <p:cBhvr>
                                        <p:cTn id="52" dur="500" fill="hold"/>
                                        <p:tgtEl>
                                          <p:spTgt spid="80"/>
                                        </p:tgtEl>
                                        <p:attrNameLst>
                                          <p:attrName>ppt_w</p:attrName>
                                        </p:attrNameLst>
                                      </p:cBhvr>
                                      <p:tavLst>
                                        <p:tav tm="0">
                                          <p:val>
                                            <p:fltVal val="0"/>
                                          </p:val>
                                        </p:tav>
                                        <p:tav tm="100000">
                                          <p:val>
                                            <p:strVal val="#ppt_w"/>
                                          </p:val>
                                        </p:tav>
                                      </p:tavLst>
                                    </p:anim>
                                    <p:anim calcmode="lin" valueType="num">
                                      <p:cBhvr>
                                        <p:cTn id="53" dur="500" fill="hold"/>
                                        <p:tgtEl>
                                          <p:spTgt spid="80"/>
                                        </p:tgtEl>
                                        <p:attrNameLst>
                                          <p:attrName>ppt_h</p:attrName>
                                        </p:attrNameLst>
                                      </p:cBhvr>
                                      <p:tavLst>
                                        <p:tav tm="0">
                                          <p:val>
                                            <p:fltVal val="0"/>
                                          </p:val>
                                        </p:tav>
                                        <p:tav tm="100000">
                                          <p:val>
                                            <p:strVal val="#ppt_h"/>
                                          </p:val>
                                        </p:tav>
                                      </p:tavLst>
                                    </p:anim>
                                    <p:animEffect transition="in" filter="fade">
                                      <p:cBhvr>
                                        <p:cTn id="54" dur="500"/>
                                        <p:tgtEl>
                                          <p:spTgt spid="80"/>
                                        </p:tgtEl>
                                      </p:cBhvr>
                                    </p:animEffect>
                                  </p:childTnLst>
                                </p:cTn>
                              </p:par>
                            </p:childTnLst>
                          </p:cTn>
                        </p:par>
                        <p:par>
                          <p:cTn id="55" fill="hold">
                            <p:stCondLst>
                              <p:cond delay="3000"/>
                            </p:stCondLst>
                            <p:childTnLst>
                              <p:par>
                                <p:cTn id="56" presetID="1" presetClass="entr" presetSubtype="0" fill="hold" grpId="0" nodeType="afterEffect">
                                  <p:stCondLst>
                                    <p:cond delay="0"/>
                                  </p:stCondLst>
                                  <p:childTnLst>
                                    <p:set>
                                      <p:cBhvr>
                                        <p:cTn id="57" dur="1" fill="hold">
                                          <p:stCondLst>
                                            <p:cond delay="0"/>
                                          </p:stCondLst>
                                        </p:cTn>
                                        <p:tgtEl>
                                          <p:spTgt spid="123"/>
                                        </p:tgtEl>
                                        <p:attrNameLst>
                                          <p:attrName>style.visibility</p:attrName>
                                        </p:attrNameLst>
                                      </p:cBhvr>
                                      <p:to>
                                        <p:strVal val="visible"/>
                                      </p:to>
                                    </p:set>
                                  </p:childTnLst>
                                </p:cTn>
                              </p:par>
                            </p:childTnLst>
                          </p:cTn>
                        </p:par>
                        <p:par>
                          <p:cTn id="58" fill="hold">
                            <p:stCondLst>
                              <p:cond delay="3000"/>
                            </p:stCondLst>
                            <p:childTnLst>
                              <p:par>
                                <p:cTn id="59" presetID="53" presetClass="entr" presetSubtype="0" fill="hold"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3500"/>
                            </p:stCondLst>
                            <p:childTnLst>
                              <p:par>
                                <p:cTn id="65" presetID="1" presetClass="entr" presetSubtype="0" fill="hold" grpId="0" nodeType="afterEffect">
                                  <p:stCondLst>
                                    <p:cond delay="0"/>
                                  </p:stCondLst>
                                  <p:childTnLst>
                                    <p:set>
                                      <p:cBhvr>
                                        <p:cTn id="66" dur="1" fill="hold">
                                          <p:stCondLst>
                                            <p:cond delay="0"/>
                                          </p:stCondLst>
                                        </p:cTn>
                                        <p:tgtEl>
                                          <p:spTgt spid="1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p:bldP spid="123" grpId="0"/>
      <p:bldP spid="124" grpId="0"/>
      <p:bldP spid="125" grpId="0"/>
      <p:bldP spid="126" grpId="0"/>
      <p:bldP spid="127" grpId="0"/>
      <p:bldP spid="128"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Magnetic Disk 59"/>
          <p:cNvSpPr/>
          <p:nvPr/>
        </p:nvSpPr>
        <p:spPr bwMode="auto">
          <a:xfrm>
            <a:off x="762000" y="41148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61" name="Magnetic Disk 60"/>
          <p:cNvSpPr/>
          <p:nvPr/>
        </p:nvSpPr>
        <p:spPr bwMode="auto">
          <a:xfrm>
            <a:off x="304800" y="41148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35842" name="Rectangle 2"/>
          <p:cNvSpPr>
            <a:spLocks noGrp="1" noChangeArrowheads="1"/>
          </p:cNvSpPr>
          <p:nvPr>
            <p:ph type="title"/>
          </p:nvPr>
        </p:nvSpPr>
        <p:spPr/>
        <p:txBody>
          <a:bodyPr/>
          <a:lstStyle/>
          <a:p>
            <a:pPr eaLnBrk="1" hangingPunct="1"/>
            <a:r>
              <a:rPr lang="en-US" dirty="0" smtClean="0"/>
              <a:t>Thin Provisioning </a:t>
            </a:r>
            <a:r>
              <a:rPr lang="en-US" smtClean="0"/>
              <a:t>New Storage</a:t>
            </a:r>
            <a:br>
              <a:rPr lang="en-US" smtClean="0"/>
            </a:br>
            <a:r>
              <a:rPr lang="en-US" sz="2400" b="0" smtClean="0">
                <a:solidFill>
                  <a:schemeClr val="accent3"/>
                </a:solidFill>
              </a:rPr>
              <a:t>continued</a:t>
            </a:r>
            <a:endParaRPr lang="en-US" b="0" dirty="0" smtClean="0">
              <a:solidFill>
                <a:schemeClr val="accent3"/>
              </a:solidFill>
            </a:endParaRPr>
          </a:p>
        </p:txBody>
      </p:sp>
      <p:sp>
        <p:nvSpPr>
          <p:cNvPr id="40" name="Slide Number Placeholder 1"/>
          <p:cNvSpPr>
            <a:spLocks noGrp="1"/>
          </p:cNvSpPr>
          <p:nvPr>
            <p:ph type="sldNum" sz="quarter" idx="4294967295"/>
          </p:nvPr>
        </p:nvSpPr>
        <p:spPr>
          <a:xfrm>
            <a:off x="8207597" y="6539817"/>
            <a:ext cx="685800" cy="228600"/>
          </a:xfrm>
          <a:prstGeom prst="rect">
            <a:avLst/>
          </a:prstGeom>
          <a:noFill/>
        </p:spPr>
        <p:txBody>
          <a:bodyPr/>
          <a:lstStyle/>
          <a:p>
            <a:fld id="{456C0004-1212-4E53-8D75-21D535C28CA6}" type="slidenum">
              <a:rPr lang="en-US" smtClean="0">
                <a:solidFill>
                  <a:srgbClr val="000000"/>
                </a:solidFill>
              </a:rPr>
              <a:pPr/>
              <a:t>66</a:t>
            </a:fld>
            <a:endParaRPr lang="en-US" dirty="0" smtClean="0">
              <a:solidFill>
                <a:srgbClr val="000000"/>
              </a:solidFill>
            </a:endParaRPr>
          </a:p>
        </p:txBody>
      </p:sp>
      <p:sp>
        <p:nvSpPr>
          <p:cNvPr id="55" name="Rectangle 54"/>
          <p:cNvSpPr/>
          <p:nvPr/>
        </p:nvSpPr>
        <p:spPr bwMode="auto">
          <a:xfrm>
            <a:off x="228600" y="2590800"/>
            <a:ext cx="3657600" cy="2743200"/>
          </a:xfrm>
          <a:prstGeom prst="rect">
            <a:avLst/>
          </a:prstGeom>
          <a:noFill/>
          <a:ln w="38100" cap="flat" cmpd="sng" algn="ctr">
            <a:solidFill>
              <a:schemeClr val="accent3"/>
            </a:solidFill>
            <a:prstDash val="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dirty="0" smtClean="0">
              <a:ln>
                <a:noFill/>
              </a:ln>
              <a:solidFill>
                <a:srgbClr val="003B5C"/>
              </a:solidFill>
              <a:effectLst/>
              <a:latin typeface="Arial" charset="0"/>
            </a:endParaRPr>
          </a:p>
        </p:txBody>
      </p:sp>
      <p:sp>
        <p:nvSpPr>
          <p:cNvPr id="59" name="Magnetic Disk 58"/>
          <p:cNvSpPr/>
          <p:nvPr/>
        </p:nvSpPr>
        <p:spPr bwMode="auto">
          <a:xfrm>
            <a:off x="533400" y="43434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56" name="Magnetic Disk 55"/>
          <p:cNvSpPr/>
          <p:nvPr/>
        </p:nvSpPr>
        <p:spPr bwMode="auto">
          <a:xfrm>
            <a:off x="304800" y="45720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63" name="Magnetic Disk 62"/>
          <p:cNvSpPr/>
          <p:nvPr/>
        </p:nvSpPr>
        <p:spPr bwMode="auto">
          <a:xfrm>
            <a:off x="1219200" y="41148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64" name="Magnetic Disk 63"/>
          <p:cNvSpPr/>
          <p:nvPr/>
        </p:nvSpPr>
        <p:spPr bwMode="auto">
          <a:xfrm>
            <a:off x="990600" y="43434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58" name="Magnetic Disk 57"/>
          <p:cNvSpPr/>
          <p:nvPr/>
        </p:nvSpPr>
        <p:spPr bwMode="auto">
          <a:xfrm>
            <a:off x="762000" y="45720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66" name="Magnetic Disk 65"/>
          <p:cNvSpPr/>
          <p:nvPr/>
        </p:nvSpPr>
        <p:spPr bwMode="auto">
          <a:xfrm>
            <a:off x="1676400" y="41148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67" name="Magnetic Disk 66"/>
          <p:cNvSpPr/>
          <p:nvPr/>
        </p:nvSpPr>
        <p:spPr bwMode="auto">
          <a:xfrm>
            <a:off x="1447800" y="43434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65" name="Magnetic Disk 64"/>
          <p:cNvSpPr/>
          <p:nvPr/>
        </p:nvSpPr>
        <p:spPr bwMode="auto">
          <a:xfrm>
            <a:off x="1219200" y="45720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69" name="Magnetic Disk 68"/>
          <p:cNvSpPr/>
          <p:nvPr/>
        </p:nvSpPr>
        <p:spPr bwMode="auto">
          <a:xfrm>
            <a:off x="2133600" y="41148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70" name="Magnetic Disk 69"/>
          <p:cNvSpPr/>
          <p:nvPr/>
        </p:nvSpPr>
        <p:spPr bwMode="auto">
          <a:xfrm>
            <a:off x="1905000" y="43434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71" name="Magnetic Disk 70"/>
          <p:cNvSpPr/>
          <p:nvPr/>
        </p:nvSpPr>
        <p:spPr bwMode="auto">
          <a:xfrm>
            <a:off x="2133600" y="45720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68" name="Magnetic Disk 67"/>
          <p:cNvSpPr/>
          <p:nvPr/>
        </p:nvSpPr>
        <p:spPr bwMode="auto">
          <a:xfrm>
            <a:off x="1676400" y="45720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72" name="TextBox 71"/>
          <p:cNvSpPr txBox="1"/>
          <p:nvPr/>
        </p:nvSpPr>
        <p:spPr>
          <a:xfrm>
            <a:off x="685800" y="4953001"/>
            <a:ext cx="2590800" cy="307777"/>
          </a:xfrm>
          <a:prstGeom prst="rect">
            <a:avLst/>
          </a:prstGeom>
          <a:noFill/>
        </p:spPr>
        <p:txBody>
          <a:bodyPr wrap="square" rtlCol="0">
            <a:spAutoFit/>
          </a:bodyPr>
          <a:lstStyle/>
          <a:p>
            <a:pPr marL="0" indent="0">
              <a:buClr>
                <a:schemeClr val="accent2"/>
              </a:buClr>
              <a:buFont typeface="Wingdings" pitchFamily="2" charset="2"/>
              <a:buNone/>
            </a:pPr>
            <a:r>
              <a:rPr lang="en-US" sz="1400" b="1" dirty="0" smtClean="0"/>
              <a:t>Physical Storage = 1TB</a:t>
            </a:r>
          </a:p>
        </p:txBody>
      </p:sp>
      <p:sp>
        <p:nvSpPr>
          <p:cNvPr id="74" name="Rectangle 3"/>
          <p:cNvSpPr txBox="1">
            <a:spLocks noChangeArrowheads="1"/>
          </p:cNvSpPr>
          <p:nvPr/>
        </p:nvSpPr>
        <p:spPr bwMode="auto">
          <a:xfrm>
            <a:off x="4114800" y="1014544"/>
            <a:ext cx="4876800" cy="4484556"/>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marL="298450" marR="0" lvl="0" indent="-298450" algn="l" defTabSz="914400" rtl="0" eaLnBrk="1" fontAlgn="base" latinLnBrk="0" hangingPunct="1">
              <a:lnSpc>
                <a:spcPct val="100000"/>
              </a:lnSpc>
              <a:spcBef>
                <a:spcPct val="40000"/>
              </a:spcBef>
              <a:spcAft>
                <a:spcPct val="0"/>
              </a:spcAft>
              <a:buClr>
                <a:schemeClr val="accent2"/>
              </a:buClr>
              <a:buSzTx/>
              <a:buFont typeface="Wingdings 2" pitchFamily="18" charset="2"/>
              <a:buChar char="¡"/>
              <a:tabLst/>
              <a:defRPr/>
            </a:pPr>
            <a:r>
              <a:rPr kumimoji="0" lang="en-US" sz="2400" b="0" i="0" u="none" strike="noStrike" kern="0" cap="none" spc="0" normalizeH="0" baseline="0" noProof="0" dirty="0" smtClean="0">
                <a:ln>
                  <a:noFill/>
                </a:ln>
                <a:solidFill>
                  <a:srgbClr val="000000"/>
                </a:solidFill>
                <a:effectLst/>
                <a:uLnTx/>
                <a:uFillTx/>
                <a:latin typeface="+mn-lt"/>
                <a:ea typeface="+mn-ea"/>
                <a:cs typeface="+mn-cs"/>
              </a:rPr>
              <a:t>Aggregate containing usable physical space (1TB)</a:t>
            </a:r>
          </a:p>
          <a:p>
            <a:pPr marL="298450" marR="0" lvl="0" indent="-298450" algn="l" defTabSz="914400" rtl="0" eaLnBrk="1" fontAlgn="base" latinLnBrk="0" hangingPunct="1">
              <a:lnSpc>
                <a:spcPct val="100000"/>
              </a:lnSpc>
              <a:spcBef>
                <a:spcPct val="40000"/>
              </a:spcBef>
              <a:spcAft>
                <a:spcPct val="0"/>
              </a:spcAft>
              <a:buClr>
                <a:schemeClr val="accent2"/>
              </a:buClr>
              <a:buSzTx/>
              <a:buFont typeface="Wingdings 2" pitchFamily="18" charset="2"/>
              <a:buChar char="¡"/>
              <a:tabLst/>
              <a:defRPr/>
            </a:pPr>
            <a:r>
              <a:rPr kumimoji="0" lang="en-US" sz="2400" b="0" i="0" u="none" strike="noStrike" kern="0" cap="none" spc="0" normalizeH="0" baseline="0" noProof="0" dirty="0" smtClean="0">
                <a:ln>
                  <a:noFill/>
                </a:ln>
                <a:solidFill>
                  <a:srgbClr val="000000"/>
                </a:solidFill>
                <a:effectLst/>
                <a:uLnTx/>
                <a:uFillTx/>
                <a:latin typeface="+mn-lt"/>
                <a:ea typeface="+mn-ea"/>
                <a:cs typeface="+mn-cs"/>
              </a:rPr>
              <a:t>Create volumes with no guarantees (4TB represented)</a:t>
            </a:r>
          </a:p>
          <a:p>
            <a:pPr marL="298450" lvl="0" indent="-298450">
              <a:spcBef>
                <a:spcPct val="40000"/>
              </a:spcBef>
              <a:buClr>
                <a:schemeClr val="accent2"/>
              </a:buClr>
              <a:buFont typeface="Wingdings 2" pitchFamily="18" charset="2"/>
              <a:buChar char="¡"/>
              <a:defRPr/>
            </a:pPr>
            <a:r>
              <a:rPr lang="en-US" sz="2400" kern="0" dirty="0" smtClean="0">
                <a:solidFill>
                  <a:srgbClr val="000000"/>
                </a:solidFill>
              </a:rPr>
              <a:t>Oversubscribed physical storage</a:t>
            </a:r>
          </a:p>
          <a:p>
            <a:pPr marL="636588" lvl="1" indent="-336550" eaLnBrk="0" hangingPunct="0">
              <a:spcBef>
                <a:spcPct val="40000"/>
              </a:spcBef>
              <a:buFont typeface="Arial" charset="0"/>
              <a:buChar char="–"/>
              <a:defRPr/>
            </a:pPr>
            <a:r>
              <a:rPr lang="en-US" sz="2200" kern="0" dirty="0" smtClean="0">
                <a:solidFill>
                  <a:srgbClr val="000000"/>
                </a:solidFill>
              </a:rPr>
              <a:t>1TB, but host sees 4TB  </a:t>
            </a:r>
          </a:p>
          <a:p>
            <a:pPr marL="298450" marR="0" lvl="0" indent="-298450" algn="l" defTabSz="914400" rtl="0" eaLnBrk="1" fontAlgn="base" latinLnBrk="0" hangingPunct="1">
              <a:lnSpc>
                <a:spcPct val="100000"/>
              </a:lnSpc>
              <a:spcBef>
                <a:spcPts val="676"/>
              </a:spcBef>
              <a:spcAft>
                <a:spcPct val="0"/>
              </a:spcAft>
              <a:buClr>
                <a:schemeClr val="accent2"/>
              </a:buClr>
              <a:buSzTx/>
              <a:buFont typeface="Wingdings 2" pitchFamily="18" charset="2"/>
              <a:buChar char="¡"/>
              <a:tabLst/>
              <a:defRPr/>
            </a:pPr>
            <a:endParaRPr kumimoji="0" lang="en-US" sz="2300" b="0" i="0" u="none" strike="noStrike" kern="0" cap="none" spc="0" normalizeH="0" baseline="0" noProof="0" dirty="0" smtClean="0">
              <a:ln>
                <a:noFill/>
              </a:ln>
              <a:solidFill>
                <a:srgbClr val="000000"/>
              </a:solidFill>
              <a:effectLst/>
              <a:uLnTx/>
              <a:uFillTx/>
              <a:latin typeface="+mn-lt"/>
              <a:ea typeface="+mn-ea"/>
              <a:cs typeface="+mn-cs"/>
            </a:endParaRPr>
          </a:p>
        </p:txBody>
      </p:sp>
      <p:sp>
        <p:nvSpPr>
          <p:cNvPr id="78" name="Oval 77"/>
          <p:cNvSpPr/>
          <p:nvPr/>
        </p:nvSpPr>
        <p:spPr bwMode="auto">
          <a:xfrm>
            <a:off x="1219200" y="1981200"/>
            <a:ext cx="1676400" cy="1600200"/>
          </a:xfrm>
          <a:prstGeom prst="ellipse">
            <a:avLst/>
          </a:prstGeom>
          <a:noFill/>
          <a:ln w="38100" cap="flat" cmpd="sng" algn="ctr">
            <a:solidFill>
              <a:schemeClr val="accent2"/>
            </a:solidFill>
            <a:prstDash val="lgDashDotDot"/>
            <a:round/>
            <a:headEnd type="none" w="med" len="med"/>
            <a:tailEnd type="none" w="med" len="med"/>
          </a:ln>
          <a:effectLst/>
        </p:spPr>
      </p:sp>
      <p:sp>
        <p:nvSpPr>
          <p:cNvPr id="79" name="Oval 78"/>
          <p:cNvSpPr/>
          <p:nvPr/>
        </p:nvSpPr>
        <p:spPr bwMode="auto">
          <a:xfrm>
            <a:off x="2895600" y="2057400"/>
            <a:ext cx="975360" cy="1066800"/>
          </a:xfrm>
          <a:prstGeom prst="ellipse">
            <a:avLst/>
          </a:prstGeom>
          <a:noFill/>
          <a:ln w="38100" cap="flat" cmpd="sng" algn="ctr">
            <a:solidFill>
              <a:schemeClr val="accent2"/>
            </a:solidFill>
            <a:prstDash val="lgDashDotDot"/>
            <a:round/>
            <a:headEnd type="none" w="med" len="med"/>
            <a:tailEnd type="none" w="med" len="med"/>
          </a:ln>
          <a:effectLst/>
        </p:spPr>
      </p:sp>
      <p:sp>
        <p:nvSpPr>
          <p:cNvPr id="80" name="Oval 79"/>
          <p:cNvSpPr/>
          <p:nvPr/>
        </p:nvSpPr>
        <p:spPr bwMode="auto">
          <a:xfrm>
            <a:off x="304800" y="3505200"/>
            <a:ext cx="609600" cy="533400"/>
          </a:xfrm>
          <a:prstGeom prst="ellipse">
            <a:avLst/>
          </a:prstGeom>
          <a:noFill/>
          <a:ln w="38100" cap="flat" cmpd="sng" algn="ctr">
            <a:solidFill>
              <a:schemeClr val="accent2"/>
            </a:solidFill>
            <a:prstDash val="lgDashDotDot"/>
            <a:round/>
            <a:headEnd type="none" w="med" len="med"/>
            <a:tailEnd type="none" w="med" len="med"/>
          </a:ln>
          <a:effectLst/>
        </p:spPr>
      </p:sp>
      <p:sp>
        <p:nvSpPr>
          <p:cNvPr id="81" name="Oval 80"/>
          <p:cNvSpPr/>
          <p:nvPr/>
        </p:nvSpPr>
        <p:spPr bwMode="auto">
          <a:xfrm>
            <a:off x="2971800" y="3276600"/>
            <a:ext cx="822960" cy="822960"/>
          </a:xfrm>
          <a:prstGeom prst="ellipse">
            <a:avLst/>
          </a:prstGeom>
          <a:noFill/>
          <a:ln w="38100" cap="flat" cmpd="sng" algn="ctr">
            <a:solidFill>
              <a:schemeClr val="accent2"/>
            </a:solidFill>
            <a:prstDash val="lgDashDotDot"/>
            <a:round/>
            <a:headEnd type="none" w="med" len="med"/>
            <a:tailEnd type="none" w="med" len="med"/>
          </a:ln>
          <a:effectLst/>
        </p:spPr>
      </p:sp>
      <p:sp>
        <p:nvSpPr>
          <p:cNvPr id="82" name="Oval 81"/>
          <p:cNvSpPr/>
          <p:nvPr/>
        </p:nvSpPr>
        <p:spPr bwMode="auto">
          <a:xfrm>
            <a:off x="304800" y="2362200"/>
            <a:ext cx="914400" cy="914400"/>
          </a:xfrm>
          <a:prstGeom prst="ellipse">
            <a:avLst/>
          </a:prstGeom>
          <a:noFill/>
          <a:ln w="38100" cap="flat" cmpd="sng" algn="ctr">
            <a:solidFill>
              <a:schemeClr val="accent2"/>
            </a:solidFill>
            <a:prstDash val="lgDashDotDot"/>
            <a:round/>
            <a:headEnd type="none" w="med" len="med"/>
            <a:tailEnd type="none" w="med" len="med"/>
          </a:ln>
          <a:effectLst/>
        </p:spPr>
      </p:sp>
      <p:sp>
        <p:nvSpPr>
          <p:cNvPr id="83" name="Oval 82"/>
          <p:cNvSpPr/>
          <p:nvPr/>
        </p:nvSpPr>
        <p:spPr bwMode="auto">
          <a:xfrm>
            <a:off x="1066800" y="3429000"/>
            <a:ext cx="609600" cy="609600"/>
          </a:xfrm>
          <a:prstGeom prst="ellipse">
            <a:avLst/>
          </a:prstGeom>
          <a:noFill/>
          <a:ln w="38100" cap="flat" cmpd="sng" algn="ctr">
            <a:solidFill>
              <a:schemeClr val="accent2"/>
            </a:solidFill>
            <a:prstDash val="lgDashDotDot"/>
            <a:round/>
            <a:headEnd type="none" w="med" len="med"/>
            <a:tailEnd type="none" w="med" len="med"/>
          </a:ln>
          <a:effectLst/>
        </p:spPr>
      </p:sp>
      <p:sp>
        <p:nvSpPr>
          <p:cNvPr id="91" name="Oval 90"/>
          <p:cNvSpPr/>
          <p:nvPr/>
        </p:nvSpPr>
        <p:spPr bwMode="auto">
          <a:xfrm>
            <a:off x="2286000" y="3620869"/>
            <a:ext cx="457200" cy="381000"/>
          </a:xfrm>
          <a:prstGeom prst="ellipse">
            <a:avLst/>
          </a:prstGeom>
          <a:noFill/>
          <a:ln w="38100" cap="flat" cmpd="sng" algn="ctr">
            <a:solidFill>
              <a:schemeClr val="accent2"/>
            </a:solidFill>
            <a:prstDash val="lgDashDotDot"/>
            <a:round/>
            <a:headEnd type="none" w="med" len="med"/>
            <a:tailEnd type="none" w="med" len="med"/>
          </a:ln>
          <a:effectLst/>
        </p:spPr>
      </p:sp>
      <p:sp>
        <p:nvSpPr>
          <p:cNvPr id="122" name="TextBox 121"/>
          <p:cNvSpPr txBox="1"/>
          <p:nvPr/>
        </p:nvSpPr>
        <p:spPr>
          <a:xfrm>
            <a:off x="472440" y="2477869"/>
            <a:ext cx="685800" cy="646331"/>
          </a:xfrm>
          <a:prstGeom prst="rect">
            <a:avLst/>
          </a:prstGeom>
          <a:noFill/>
        </p:spPr>
        <p:txBody>
          <a:bodyPr wrap="square" rtlCol="0">
            <a:spAutoFit/>
          </a:bodyPr>
          <a:lstStyle/>
          <a:p>
            <a:pPr marL="0" indent="0">
              <a:buClr>
                <a:schemeClr val="accent2"/>
              </a:buClr>
              <a:buFont typeface="Wingdings" pitchFamily="2" charset="2"/>
              <a:buNone/>
            </a:pPr>
            <a:r>
              <a:rPr lang="en-US" sz="1800" dirty="0" smtClean="0"/>
              <a:t>400 GB</a:t>
            </a:r>
          </a:p>
        </p:txBody>
      </p:sp>
      <p:sp>
        <p:nvSpPr>
          <p:cNvPr id="123" name="TextBox 122"/>
          <p:cNvSpPr txBox="1"/>
          <p:nvPr/>
        </p:nvSpPr>
        <p:spPr>
          <a:xfrm>
            <a:off x="304800" y="3505200"/>
            <a:ext cx="685800" cy="646331"/>
          </a:xfrm>
          <a:prstGeom prst="rect">
            <a:avLst/>
          </a:prstGeom>
          <a:noFill/>
        </p:spPr>
        <p:txBody>
          <a:bodyPr wrap="square" rtlCol="0">
            <a:spAutoFit/>
          </a:bodyPr>
          <a:lstStyle/>
          <a:p>
            <a:pPr marL="0" indent="0">
              <a:buClr>
                <a:schemeClr val="accent2"/>
              </a:buClr>
              <a:buFont typeface="Wingdings" pitchFamily="2" charset="2"/>
              <a:buNone/>
            </a:pPr>
            <a:r>
              <a:rPr lang="en-US" sz="1800" dirty="0" smtClean="0"/>
              <a:t>200 GB</a:t>
            </a:r>
          </a:p>
        </p:txBody>
      </p:sp>
      <p:sp>
        <p:nvSpPr>
          <p:cNvPr id="124" name="TextBox 123"/>
          <p:cNvSpPr txBox="1"/>
          <p:nvPr/>
        </p:nvSpPr>
        <p:spPr>
          <a:xfrm>
            <a:off x="1066800" y="3429000"/>
            <a:ext cx="685800" cy="646331"/>
          </a:xfrm>
          <a:prstGeom prst="rect">
            <a:avLst/>
          </a:prstGeom>
          <a:noFill/>
        </p:spPr>
        <p:txBody>
          <a:bodyPr wrap="square" rtlCol="0">
            <a:spAutoFit/>
          </a:bodyPr>
          <a:lstStyle/>
          <a:p>
            <a:pPr marL="0" indent="0">
              <a:buClr>
                <a:schemeClr val="accent2"/>
              </a:buClr>
              <a:buFont typeface="Wingdings" pitchFamily="2" charset="2"/>
              <a:buNone/>
            </a:pPr>
            <a:r>
              <a:rPr lang="en-US" sz="1800" dirty="0" smtClean="0"/>
              <a:t>300 GB</a:t>
            </a:r>
          </a:p>
        </p:txBody>
      </p:sp>
      <p:sp>
        <p:nvSpPr>
          <p:cNvPr id="126" name="TextBox 125"/>
          <p:cNvSpPr txBox="1"/>
          <p:nvPr/>
        </p:nvSpPr>
        <p:spPr>
          <a:xfrm>
            <a:off x="3048000" y="2286000"/>
            <a:ext cx="685800" cy="646331"/>
          </a:xfrm>
          <a:prstGeom prst="rect">
            <a:avLst/>
          </a:prstGeom>
          <a:noFill/>
        </p:spPr>
        <p:txBody>
          <a:bodyPr wrap="square" rtlCol="0">
            <a:spAutoFit/>
          </a:bodyPr>
          <a:lstStyle/>
          <a:p>
            <a:pPr marL="0" indent="0">
              <a:buClr>
                <a:schemeClr val="accent2"/>
              </a:buClr>
              <a:buFont typeface="Wingdings" pitchFamily="2" charset="2"/>
              <a:buNone/>
            </a:pPr>
            <a:r>
              <a:rPr lang="en-US" sz="1800" dirty="0" smtClean="0"/>
              <a:t>600 GB</a:t>
            </a:r>
          </a:p>
        </p:txBody>
      </p:sp>
      <p:sp>
        <p:nvSpPr>
          <p:cNvPr id="127" name="TextBox 126"/>
          <p:cNvSpPr txBox="1"/>
          <p:nvPr/>
        </p:nvSpPr>
        <p:spPr>
          <a:xfrm>
            <a:off x="2209800" y="3544669"/>
            <a:ext cx="685800" cy="646331"/>
          </a:xfrm>
          <a:prstGeom prst="rect">
            <a:avLst/>
          </a:prstGeom>
          <a:noFill/>
        </p:spPr>
        <p:txBody>
          <a:bodyPr wrap="square" rtlCol="0">
            <a:spAutoFit/>
          </a:bodyPr>
          <a:lstStyle/>
          <a:p>
            <a:pPr marL="0" indent="0">
              <a:buClr>
                <a:schemeClr val="accent2"/>
              </a:buClr>
              <a:buFont typeface="Wingdings" pitchFamily="2" charset="2"/>
              <a:buNone/>
            </a:pPr>
            <a:r>
              <a:rPr lang="en-US" sz="1800" dirty="0" smtClean="0"/>
              <a:t>100 GB</a:t>
            </a:r>
          </a:p>
        </p:txBody>
      </p:sp>
      <p:sp>
        <p:nvSpPr>
          <p:cNvPr id="128" name="TextBox 127"/>
          <p:cNvSpPr txBox="1"/>
          <p:nvPr/>
        </p:nvSpPr>
        <p:spPr>
          <a:xfrm>
            <a:off x="3048000" y="3429000"/>
            <a:ext cx="685800" cy="646331"/>
          </a:xfrm>
          <a:prstGeom prst="rect">
            <a:avLst/>
          </a:prstGeom>
          <a:noFill/>
        </p:spPr>
        <p:txBody>
          <a:bodyPr wrap="square" rtlCol="0">
            <a:spAutoFit/>
          </a:bodyPr>
          <a:lstStyle/>
          <a:p>
            <a:pPr marL="0" indent="0">
              <a:buClr>
                <a:schemeClr val="accent2"/>
              </a:buClr>
              <a:buFont typeface="Wingdings" pitchFamily="2" charset="2"/>
              <a:buNone/>
            </a:pPr>
            <a:r>
              <a:rPr lang="en-US" sz="1800" dirty="0" smtClean="0"/>
              <a:t>400 GB</a:t>
            </a:r>
          </a:p>
        </p:txBody>
      </p:sp>
      <p:sp>
        <p:nvSpPr>
          <p:cNvPr id="129" name="TextBox 128"/>
          <p:cNvSpPr txBox="1"/>
          <p:nvPr/>
        </p:nvSpPr>
        <p:spPr>
          <a:xfrm>
            <a:off x="1676400" y="2590800"/>
            <a:ext cx="762000" cy="369332"/>
          </a:xfrm>
          <a:prstGeom prst="rect">
            <a:avLst/>
          </a:prstGeom>
          <a:noFill/>
        </p:spPr>
        <p:txBody>
          <a:bodyPr wrap="square" rtlCol="0">
            <a:spAutoFit/>
          </a:bodyPr>
          <a:lstStyle/>
          <a:p>
            <a:pPr marL="0" indent="0">
              <a:buClr>
                <a:schemeClr val="accent2"/>
              </a:buClr>
              <a:buFont typeface="Wingdings" pitchFamily="2" charset="2"/>
              <a:buNone/>
            </a:pPr>
            <a:r>
              <a:rPr lang="en-US" sz="1800" dirty="0" smtClean="0"/>
              <a:t>2TB</a:t>
            </a:r>
          </a:p>
        </p:txBody>
      </p:sp>
      <p:sp>
        <p:nvSpPr>
          <p:cNvPr id="36" name="Text Box 26"/>
          <p:cNvSpPr txBox="1">
            <a:spLocks noChangeArrowheads="1"/>
          </p:cNvSpPr>
          <p:nvPr/>
        </p:nvSpPr>
        <p:spPr bwMode="auto">
          <a:xfrm>
            <a:off x="1478694" y="5334000"/>
            <a:ext cx="1026390" cy="292388"/>
          </a:xfrm>
          <a:prstGeom prst="rect">
            <a:avLst/>
          </a:prstGeom>
          <a:noFill/>
          <a:ln w="12700">
            <a:noFill/>
            <a:miter lim="800000"/>
            <a:headEnd/>
            <a:tailEnd/>
          </a:ln>
        </p:spPr>
        <p:txBody>
          <a:bodyPr wrap="square">
            <a:spAutoFit/>
          </a:bodyPr>
          <a:lstStyle/>
          <a:p>
            <a:pPr algn="ctr" eaLnBrk="0" hangingPunct="0"/>
            <a:r>
              <a:rPr lang="en-US" sz="1300" b="1" dirty="0" smtClean="0">
                <a:solidFill>
                  <a:schemeClr val="accent3"/>
                </a:solidFill>
                <a:ea typeface="ヒラギノ角ゴ Pro W3"/>
                <a:cs typeface="ヒラギノ角ゴ Pro W3"/>
              </a:rPr>
              <a:t>Aggregate</a:t>
            </a:r>
            <a:endParaRPr lang="en-US" sz="1300" b="1" dirty="0">
              <a:solidFill>
                <a:schemeClr val="accent3"/>
              </a:solidFill>
              <a:ea typeface="ヒラギノ角ゴ Pro W3"/>
              <a:cs typeface="ヒラギノ角ゴ Pro W3"/>
            </a:endParaRPr>
          </a:p>
        </p:txBody>
      </p:sp>
      <p:sp>
        <p:nvSpPr>
          <p:cNvPr id="37" name="Text Box 26"/>
          <p:cNvSpPr txBox="1">
            <a:spLocks noChangeArrowheads="1"/>
          </p:cNvSpPr>
          <p:nvPr/>
        </p:nvSpPr>
        <p:spPr bwMode="auto">
          <a:xfrm>
            <a:off x="4231425" y="3682128"/>
            <a:ext cx="1503416" cy="492443"/>
          </a:xfrm>
          <a:prstGeom prst="rect">
            <a:avLst/>
          </a:prstGeom>
          <a:noFill/>
          <a:ln w="12700">
            <a:noFill/>
            <a:miter lim="800000"/>
            <a:headEnd/>
            <a:tailEnd/>
          </a:ln>
        </p:spPr>
        <p:txBody>
          <a:bodyPr wrap="square">
            <a:spAutoFit/>
          </a:bodyPr>
          <a:lstStyle/>
          <a:p>
            <a:pPr algn="ctr" eaLnBrk="0" hangingPunct="0"/>
            <a:r>
              <a:rPr lang="en-US" sz="1300" b="1" dirty="0" smtClean="0">
                <a:solidFill>
                  <a:schemeClr val="accent3"/>
                </a:solidFill>
                <a:ea typeface="ヒラギノ角ゴ Pro W3"/>
                <a:cs typeface="ヒラギノ角ゴ Pro W3"/>
              </a:rPr>
              <a:t>No space on disks is used yet</a:t>
            </a:r>
            <a:endParaRPr lang="en-US" sz="1300" b="1" dirty="0">
              <a:solidFill>
                <a:schemeClr val="accent3"/>
              </a:solidFill>
              <a:ea typeface="ヒラギノ角ゴ Pro W3"/>
              <a:cs typeface="ヒラギノ角ゴ Pro W3"/>
            </a:endParaRPr>
          </a:p>
        </p:txBody>
      </p:sp>
      <p:cxnSp>
        <p:nvCxnSpPr>
          <p:cNvPr id="38" name="Straight Connector 37"/>
          <p:cNvCxnSpPr/>
          <p:nvPr/>
        </p:nvCxnSpPr>
        <p:spPr bwMode="auto">
          <a:xfrm rot="10800000" flipV="1">
            <a:off x="2680964" y="3890777"/>
            <a:ext cx="1723481" cy="645104"/>
          </a:xfrm>
          <a:prstGeom prst="line">
            <a:avLst/>
          </a:prstGeom>
          <a:solidFill>
            <a:schemeClr val="accent1"/>
          </a:solidFill>
          <a:ln w="47625" cap="flat" cmpd="sng" algn="ctr">
            <a:solidFill>
              <a:srgbClr val="3366FF"/>
            </a:solidFill>
            <a:prstDash val="solid"/>
            <a:round/>
            <a:headEnd type="none" w="med" len="med"/>
            <a:tailEnd type="triangle" w="lg"/>
          </a:ln>
          <a:effectLst/>
        </p:spPr>
      </p:cxnSp>
      <p:sp>
        <p:nvSpPr>
          <p:cNvPr id="39" name="Right Brace 38"/>
          <p:cNvSpPr/>
          <p:nvPr/>
        </p:nvSpPr>
        <p:spPr bwMode="auto">
          <a:xfrm>
            <a:off x="2469305" y="4134481"/>
            <a:ext cx="162479" cy="822960"/>
          </a:xfrm>
          <a:prstGeom prst="rightBrace">
            <a:avLst>
              <a:gd name="adj1" fmla="val 8333"/>
              <a:gd name="adj2" fmla="val 50000"/>
            </a:avLst>
          </a:prstGeom>
          <a:noFill/>
          <a:ln w="12700" cap="flat" cmpd="sng" algn="ctr">
            <a:solidFill>
              <a:srgbClr val="3366FF"/>
            </a:solidFill>
            <a:prstDash val="solid"/>
            <a:round/>
            <a:headEnd type="none" w="med" len="med"/>
            <a:tailEnd type="none" w="med" len="med"/>
          </a:ln>
          <a:effectLst/>
        </p:spPr>
      </p:sp>
      <p:sp>
        <p:nvSpPr>
          <p:cNvPr id="41" name="Footer Placeholder 40"/>
          <p:cNvSpPr>
            <a:spLocks noGrp="1"/>
          </p:cNvSpPr>
          <p:nvPr>
            <p:ph type="ftr" sz="quarter" idx="10"/>
          </p:nvPr>
        </p:nvSpPr>
        <p:spPr/>
        <p:txBody>
          <a:bodyPr/>
          <a:lstStyle/>
          <a:p>
            <a:pPr>
              <a:defRPr/>
            </a:pPr>
            <a:r>
              <a:rPr lang="en-US" smtClean="0"/>
              <a:t>NetApp Confidential – Limited Use</a:t>
            </a:r>
            <a:endParaRPr lang="en-US" dirty="0"/>
          </a:p>
        </p:txBody>
      </p:sp>
    </p:spTree>
    <p:extLst>
      <p:ext uri="{BB962C8B-B14F-4D97-AF65-F5344CB8AC3E}">
        <p14:creationId xmlns:p14="http://schemas.microsoft.com/office/powerpoint/2010/main" val="651942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29"/>
                                        </p:tgtEl>
                                        <p:attrNameLst>
                                          <p:attrName>style.visibility</p:attrName>
                                        </p:attrNameLst>
                                      </p:cBhvr>
                                      <p:to>
                                        <p:strVal val="visible"/>
                                      </p:to>
                                    </p:set>
                                  </p:childTnLst>
                                </p:cTn>
                              </p:par>
                            </p:childTnLst>
                          </p:cTn>
                        </p:par>
                        <p:par>
                          <p:cTn id="7" fill="hold">
                            <p:stCondLst>
                              <p:cond delay="0"/>
                            </p:stCondLst>
                            <p:childTnLst>
                              <p:par>
                                <p:cTn id="8" presetID="12" presetClass="entr" presetSubtype="2" fill="hold" nodeType="after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slide(fromRight)">
                                      <p:cBhvr>
                                        <p:cTn id="10" dur="500"/>
                                        <p:tgtEl>
                                          <p:spTgt spid="38"/>
                                        </p:tgtEl>
                                      </p:cBhvr>
                                    </p:animEffec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0"/>
                                          </p:stCondLst>
                                        </p:cTn>
                                        <p:tgtEl>
                                          <p:spTgt spid="39"/>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p:bldP spid="37"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Magnetic Disk 59"/>
          <p:cNvSpPr/>
          <p:nvPr/>
        </p:nvSpPr>
        <p:spPr bwMode="auto">
          <a:xfrm>
            <a:off x="762000" y="41148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61" name="Magnetic Disk 60"/>
          <p:cNvSpPr/>
          <p:nvPr/>
        </p:nvSpPr>
        <p:spPr bwMode="auto">
          <a:xfrm>
            <a:off x="304800" y="41148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63" name="Magnetic Disk 62"/>
          <p:cNvSpPr/>
          <p:nvPr/>
        </p:nvSpPr>
        <p:spPr bwMode="auto">
          <a:xfrm>
            <a:off x="1219200" y="41148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66" name="Magnetic Disk 65"/>
          <p:cNvSpPr/>
          <p:nvPr/>
        </p:nvSpPr>
        <p:spPr bwMode="auto">
          <a:xfrm>
            <a:off x="1676400" y="41148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69" name="Magnetic Disk 68"/>
          <p:cNvSpPr/>
          <p:nvPr/>
        </p:nvSpPr>
        <p:spPr bwMode="auto">
          <a:xfrm>
            <a:off x="2133600" y="41148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139" name="Magnetic Disk 138"/>
          <p:cNvSpPr/>
          <p:nvPr/>
        </p:nvSpPr>
        <p:spPr bwMode="auto">
          <a:xfrm>
            <a:off x="304800" y="4267200"/>
            <a:ext cx="304800" cy="228600"/>
          </a:xfrm>
          <a:prstGeom prst="flowChartMagneticDisk">
            <a:avLst/>
          </a:prstGeom>
          <a:noFill/>
          <a:ln w="9525" cap="flat" cmpd="sng" algn="ctr">
            <a:solidFill>
              <a:schemeClr val="tx1"/>
            </a:solidFill>
            <a:prstDash val="solid"/>
            <a:round/>
            <a:headEnd type="none" w="med" len="med"/>
            <a:tailEnd type="none" w="med" len="med"/>
          </a:ln>
          <a:effectLst/>
        </p:spPr>
      </p:sp>
      <p:sp>
        <p:nvSpPr>
          <p:cNvPr id="140" name="Magnetic Disk 139"/>
          <p:cNvSpPr/>
          <p:nvPr/>
        </p:nvSpPr>
        <p:spPr bwMode="auto">
          <a:xfrm>
            <a:off x="762000" y="4267200"/>
            <a:ext cx="304800" cy="228600"/>
          </a:xfrm>
          <a:prstGeom prst="flowChartMagneticDisk">
            <a:avLst/>
          </a:prstGeom>
          <a:noFill/>
          <a:ln w="9525" cap="flat" cmpd="sng" algn="ctr">
            <a:solidFill>
              <a:schemeClr val="tx1"/>
            </a:solidFill>
            <a:prstDash val="solid"/>
            <a:round/>
            <a:headEnd type="none" w="med" len="med"/>
            <a:tailEnd type="none" w="med" len="med"/>
          </a:ln>
          <a:effectLst/>
        </p:spPr>
      </p:sp>
      <p:sp>
        <p:nvSpPr>
          <p:cNvPr id="141" name="Magnetic Disk 140"/>
          <p:cNvSpPr/>
          <p:nvPr/>
        </p:nvSpPr>
        <p:spPr bwMode="auto">
          <a:xfrm>
            <a:off x="1219200" y="4267200"/>
            <a:ext cx="304800" cy="228600"/>
          </a:xfrm>
          <a:prstGeom prst="flowChartMagneticDisk">
            <a:avLst/>
          </a:prstGeom>
          <a:noFill/>
          <a:ln w="9525" cap="flat" cmpd="sng" algn="ctr">
            <a:solidFill>
              <a:schemeClr val="tx1"/>
            </a:solidFill>
            <a:prstDash val="solid"/>
            <a:round/>
            <a:headEnd type="none" w="med" len="med"/>
            <a:tailEnd type="none" w="med" len="med"/>
          </a:ln>
          <a:effectLst/>
        </p:spPr>
      </p:sp>
      <p:sp>
        <p:nvSpPr>
          <p:cNvPr id="142" name="Magnetic Disk 141"/>
          <p:cNvSpPr/>
          <p:nvPr/>
        </p:nvSpPr>
        <p:spPr bwMode="auto">
          <a:xfrm>
            <a:off x="1676400" y="4267200"/>
            <a:ext cx="304800" cy="228600"/>
          </a:xfrm>
          <a:prstGeom prst="flowChartMagneticDisk">
            <a:avLst/>
          </a:prstGeom>
          <a:noFill/>
          <a:ln w="9525" cap="flat" cmpd="sng" algn="ctr">
            <a:solidFill>
              <a:schemeClr val="tx1"/>
            </a:solidFill>
            <a:prstDash val="solid"/>
            <a:round/>
            <a:headEnd type="none" w="med" len="med"/>
            <a:tailEnd type="none" w="med" len="med"/>
          </a:ln>
          <a:effectLst/>
        </p:spPr>
      </p:sp>
      <p:sp>
        <p:nvSpPr>
          <p:cNvPr id="143" name="Magnetic Disk 142"/>
          <p:cNvSpPr/>
          <p:nvPr/>
        </p:nvSpPr>
        <p:spPr bwMode="auto">
          <a:xfrm>
            <a:off x="2133600" y="4267200"/>
            <a:ext cx="304800" cy="228600"/>
          </a:xfrm>
          <a:prstGeom prst="flowChartMagneticDisk">
            <a:avLst/>
          </a:prstGeom>
          <a:noFill/>
          <a:ln w="9525" cap="flat" cmpd="sng" algn="ctr">
            <a:solidFill>
              <a:schemeClr val="tx1"/>
            </a:solidFill>
            <a:prstDash val="solid"/>
            <a:round/>
            <a:headEnd type="none" w="med" len="med"/>
            <a:tailEnd type="none" w="med" len="med"/>
          </a:ln>
          <a:effectLst/>
        </p:spPr>
      </p:sp>
      <p:sp>
        <p:nvSpPr>
          <p:cNvPr id="35842" name="Rectangle 2"/>
          <p:cNvSpPr>
            <a:spLocks noGrp="1" noChangeArrowheads="1"/>
          </p:cNvSpPr>
          <p:nvPr>
            <p:ph type="title"/>
          </p:nvPr>
        </p:nvSpPr>
        <p:spPr/>
        <p:txBody>
          <a:bodyPr/>
          <a:lstStyle/>
          <a:p>
            <a:pPr eaLnBrk="1" hangingPunct="1"/>
            <a:r>
              <a:rPr lang="en-US" smtClean="0"/>
              <a:t>Thin Provisioning New Storage</a:t>
            </a:r>
            <a:br>
              <a:rPr lang="en-US" smtClean="0"/>
            </a:br>
            <a:r>
              <a:rPr lang="en-US" sz="2400" b="0" smtClean="0">
                <a:solidFill>
                  <a:schemeClr val="accent3"/>
                </a:solidFill>
              </a:rPr>
              <a:t>continued</a:t>
            </a:r>
            <a:endParaRPr lang="en-US" dirty="0" smtClean="0"/>
          </a:p>
        </p:txBody>
      </p:sp>
      <p:sp>
        <p:nvSpPr>
          <p:cNvPr id="62" name="Slide Number Placeholder 1"/>
          <p:cNvSpPr>
            <a:spLocks noGrp="1"/>
          </p:cNvSpPr>
          <p:nvPr>
            <p:ph type="sldNum" sz="quarter" idx="4294967295"/>
          </p:nvPr>
        </p:nvSpPr>
        <p:spPr>
          <a:xfrm>
            <a:off x="8207597" y="6539817"/>
            <a:ext cx="685800" cy="228600"/>
          </a:xfrm>
          <a:prstGeom prst="rect">
            <a:avLst/>
          </a:prstGeom>
          <a:noFill/>
        </p:spPr>
        <p:txBody>
          <a:bodyPr/>
          <a:lstStyle/>
          <a:p>
            <a:fld id="{456C0004-1212-4E53-8D75-21D535C28CA6}" type="slidenum">
              <a:rPr lang="en-US" smtClean="0">
                <a:solidFill>
                  <a:srgbClr val="000000"/>
                </a:solidFill>
              </a:rPr>
              <a:pPr/>
              <a:t>67</a:t>
            </a:fld>
            <a:endParaRPr lang="en-US" dirty="0" smtClean="0">
              <a:solidFill>
                <a:srgbClr val="000000"/>
              </a:solidFill>
            </a:endParaRPr>
          </a:p>
        </p:txBody>
      </p:sp>
      <p:sp>
        <p:nvSpPr>
          <p:cNvPr id="55" name="Rectangle 54"/>
          <p:cNvSpPr/>
          <p:nvPr/>
        </p:nvSpPr>
        <p:spPr bwMode="auto">
          <a:xfrm>
            <a:off x="228600" y="2590800"/>
            <a:ext cx="3657600" cy="2743200"/>
          </a:xfrm>
          <a:prstGeom prst="rect">
            <a:avLst/>
          </a:prstGeom>
          <a:noFill/>
          <a:ln w="38100" cap="flat" cmpd="sng" algn="ctr">
            <a:solidFill>
              <a:schemeClr val="accent3"/>
            </a:solidFill>
            <a:prstDash val="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dirty="0" smtClean="0">
              <a:ln>
                <a:noFill/>
              </a:ln>
              <a:solidFill>
                <a:srgbClr val="003B5C"/>
              </a:solidFill>
              <a:effectLst/>
              <a:latin typeface="Arial" charset="0"/>
            </a:endParaRPr>
          </a:p>
        </p:txBody>
      </p:sp>
      <p:sp>
        <p:nvSpPr>
          <p:cNvPr id="59" name="Magnetic Disk 58"/>
          <p:cNvSpPr/>
          <p:nvPr/>
        </p:nvSpPr>
        <p:spPr bwMode="auto">
          <a:xfrm>
            <a:off x="533400" y="43434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64" name="Magnetic Disk 63"/>
          <p:cNvSpPr/>
          <p:nvPr/>
        </p:nvSpPr>
        <p:spPr bwMode="auto">
          <a:xfrm>
            <a:off x="990600" y="43434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67" name="Magnetic Disk 66"/>
          <p:cNvSpPr/>
          <p:nvPr/>
        </p:nvSpPr>
        <p:spPr bwMode="auto">
          <a:xfrm>
            <a:off x="1447800" y="43434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70" name="Magnetic Disk 69"/>
          <p:cNvSpPr/>
          <p:nvPr/>
        </p:nvSpPr>
        <p:spPr bwMode="auto">
          <a:xfrm>
            <a:off x="1905000" y="43434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72" name="TextBox 71"/>
          <p:cNvSpPr txBox="1"/>
          <p:nvPr/>
        </p:nvSpPr>
        <p:spPr>
          <a:xfrm>
            <a:off x="685800" y="4953001"/>
            <a:ext cx="2667000" cy="307777"/>
          </a:xfrm>
          <a:prstGeom prst="rect">
            <a:avLst/>
          </a:prstGeom>
          <a:noFill/>
        </p:spPr>
        <p:txBody>
          <a:bodyPr wrap="square" rtlCol="0">
            <a:spAutoFit/>
          </a:bodyPr>
          <a:lstStyle/>
          <a:p>
            <a:pPr marL="0" indent="0">
              <a:buClr>
                <a:schemeClr val="accent2"/>
              </a:buClr>
              <a:buFont typeface="Wingdings" pitchFamily="2" charset="2"/>
              <a:buNone/>
            </a:pPr>
            <a:r>
              <a:rPr lang="en-US" sz="1400" b="1" dirty="0" smtClean="0"/>
              <a:t>Physical Storage = 1TB</a:t>
            </a:r>
          </a:p>
        </p:txBody>
      </p:sp>
      <p:sp>
        <p:nvSpPr>
          <p:cNvPr id="78" name="Oval 77"/>
          <p:cNvSpPr/>
          <p:nvPr/>
        </p:nvSpPr>
        <p:spPr bwMode="auto">
          <a:xfrm>
            <a:off x="1219200" y="1981200"/>
            <a:ext cx="1676400" cy="1600200"/>
          </a:xfrm>
          <a:prstGeom prst="ellipse">
            <a:avLst/>
          </a:prstGeom>
          <a:noFill/>
          <a:ln w="38100" cap="flat" cmpd="sng" algn="ctr">
            <a:solidFill>
              <a:schemeClr val="accent2"/>
            </a:solidFill>
            <a:prstDash val="lgDashDotDot"/>
            <a:round/>
            <a:headEnd type="none" w="med" len="med"/>
            <a:tailEnd type="none" w="med" len="med"/>
          </a:ln>
          <a:effectLst/>
        </p:spPr>
      </p:sp>
      <p:sp>
        <p:nvSpPr>
          <p:cNvPr id="79" name="Oval 78"/>
          <p:cNvSpPr/>
          <p:nvPr/>
        </p:nvSpPr>
        <p:spPr bwMode="auto">
          <a:xfrm>
            <a:off x="2895600" y="2057400"/>
            <a:ext cx="975360" cy="1066800"/>
          </a:xfrm>
          <a:prstGeom prst="ellipse">
            <a:avLst/>
          </a:prstGeom>
          <a:noFill/>
          <a:ln w="38100" cap="flat" cmpd="sng" algn="ctr">
            <a:solidFill>
              <a:schemeClr val="accent2"/>
            </a:solidFill>
            <a:prstDash val="lgDashDotDot"/>
            <a:round/>
            <a:headEnd type="none" w="med" len="med"/>
            <a:tailEnd type="none" w="med" len="med"/>
          </a:ln>
          <a:effectLst/>
        </p:spPr>
      </p:sp>
      <p:sp>
        <p:nvSpPr>
          <p:cNvPr id="80" name="Oval 79"/>
          <p:cNvSpPr/>
          <p:nvPr/>
        </p:nvSpPr>
        <p:spPr bwMode="auto">
          <a:xfrm>
            <a:off x="304800" y="3505200"/>
            <a:ext cx="609600" cy="533400"/>
          </a:xfrm>
          <a:prstGeom prst="ellipse">
            <a:avLst/>
          </a:prstGeom>
          <a:noFill/>
          <a:ln w="38100" cap="flat" cmpd="sng" algn="ctr">
            <a:solidFill>
              <a:schemeClr val="accent2"/>
            </a:solidFill>
            <a:prstDash val="lgDashDotDot"/>
            <a:round/>
            <a:headEnd type="none" w="med" len="med"/>
            <a:tailEnd type="none" w="med" len="med"/>
          </a:ln>
          <a:effectLst/>
        </p:spPr>
      </p:sp>
      <p:sp>
        <p:nvSpPr>
          <p:cNvPr id="81" name="Oval 80"/>
          <p:cNvSpPr/>
          <p:nvPr/>
        </p:nvSpPr>
        <p:spPr bwMode="auto">
          <a:xfrm>
            <a:off x="2971800" y="3276600"/>
            <a:ext cx="822960" cy="822960"/>
          </a:xfrm>
          <a:prstGeom prst="ellipse">
            <a:avLst/>
          </a:prstGeom>
          <a:noFill/>
          <a:ln w="38100" cap="flat" cmpd="sng" algn="ctr">
            <a:solidFill>
              <a:schemeClr val="accent2"/>
            </a:solidFill>
            <a:prstDash val="lgDashDotDot"/>
            <a:round/>
            <a:headEnd type="none" w="med" len="med"/>
            <a:tailEnd type="none" w="med" len="med"/>
          </a:ln>
          <a:effectLst/>
        </p:spPr>
      </p:sp>
      <p:sp>
        <p:nvSpPr>
          <p:cNvPr id="82" name="Oval 81"/>
          <p:cNvSpPr/>
          <p:nvPr/>
        </p:nvSpPr>
        <p:spPr bwMode="auto">
          <a:xfrm>
            <a:off x="304800" y="2362200"/>
            <a:ext cx="914400" cy="914400"/>
          </a:xfrm>
          <a:prstGeom prst="ellipse">
            <a:avLst/>
          </a:prstGeom>
          <a:noFill/>
          <a:ln w="38100" cap="flat" cmpd="sng" algn="ctr">
            <a:solidFill>
              <a:schemeClr val="accent2"/>
            </a:solidFill>
            <a:prstDash val="lgDashDotDot"/>
            <a:round/>
            <a:headEnd type="none" w="med" len="med"/>
            <a:tailEnd type="none" w="med" len="med"/>
          </a:ln>
          <a:effectLst/>
        </p:spPr>
      </p:sp>
      <p:sp>
        <p:nvSpPr>
          <p:cNvPr id="83" name="Oval 82"/>
          <p:cNvSpPr/>
          <p:nvPr/>
        </p:nvSpPr>
        <p:spPr bwMode="auto">
          <a:xfrm>
            <a:off x="1066800" y="3429000"/>
            <a:ext cx="609600" cy="609600"/>
          </a:xfrm>
          <a:prstGeom prst="ellipse">
            <a:avLst/>
          </a:prstGeom>
          <a:noFill/>
          <a:ln w="38100" cap="flat" cmpd="sng" algn="ctr">
            <a:solidFill>
              <a:schemeClr val="accent2"/>
            </a:solidFill>
            <a:prstDash val="lgDashDotDot"/>
            <a:round/>
            <a:headEnd type="none" w="med" len="med"/>
            <a:tailEnd type="none" w="med" len="med"/>
          </a:ln>
          <a:effectLst/>
        </p:spPr>
      </p:sp>
      <p:sp>
        <p:nvSpPr>
          <p:cNvPr id="91" name="Oval 90"/>
          <p:cNvSpPr/>
          <p:nvPr/>
        </p:nvSpPr>
        <p:spPr bwMode="auto">
          <a:xfrm>
            <a:off x="2286000" y="3620869"/>
            <a:ext cx="457200" cy="381000"/>
          </a:xfrm>
          <a:prstGeom prst="ellipse">
            <a:avLst/>
          </a:prstGeom>
          <a:noFill/>
          <a:ln w="38100" cap="flat" cmpd="sng" algn="ctr">
            <a:solidFill>
              <a:schemeClr val="accent2"/>
            </a:solidFill>
            <a:prstDash val="lgDashDotDot"/>
            <a:round/>
            <a:headEnd type="none" w="med" len="med"/>
            <a:tailEnd type="none" w="med" len="med"/>
          </a:ln>
          <a:effectLst/>
        </p:spPr>
      </p:sp>
      <p:sp>
        <p:nvSpPr>
          <p:cNvPr id="122" name="TextBox 121"/>
          <p:cNvSpPr txBox="1"/>
          <p:nvPr/>
        </p:nvSpPr>
        <p:spPr>
          <a:xfrm>
            <a:off x="472440" y="2477869"/>
            <a:ext cx="685800" cy="646331"/>
          </a:xfrm>
          <a:prstGeom prst="rect">
            <a:avLst/>
          </a:prstGeom>
          <a:noFill/>
        </p:spPr>
        <p:txBody>
          <a:bodyPr wrap="square" rtlCol="0">
            <a:spAutoFit/>
          </a:bodyPr>
          <a:lstStyle/>
          <a:p>
            <a:pPr marL="0" indent="0">
              <a:buClr>
                <a:schemeClr val="accent2"/>
              </a:buClr>
              <a:buFont typeface="Wingdings" pitchFamily="2" charset="2"/>
              <a:buNone/>
            </a:pPr>
            <a:r>
              <a:rPr lang="en-US" sz="1800" dirty="0" smtClean="0"/>
              <a:t>400 GB</a:t>
            </a:r>
          </a:p>
        </p:txBody>
      </p:sp>
      <p:sp>
        <p:nvSpPr>
          <p:cNvPr id="123" name="TextBox 122"/>
          <p:cNvSpPr txBox="1"/>
          <p:nvPr/>
        </p:nvSpPr>
        <p:spPr>
          <a:xfrm>
            <a:off x="304800" y="3505200"/>
            <a:ext cx="685800" cy="646331"/>
          </a:xfrm>
          <a:prstGeom prst="rect">
            <a:avLst/>
          </a:prstGeom>
          <a:noFill/>
        </p:spPr>
        <p:txBody>
          <a:bodyPr wrap="square" rtlCol="0">
            <a:spAutoFit/>
          </a:bodyPr>
          <a:lstStyle/>
          <a:p>
            <a:pPr marL="0" indent="0">
              <a:buClr>
                <a:schemeClr val="accent2"/>
              </a:buClr>
              <a:buFont typeface="Wingdings" pitchFamily="2" charset="2"/>
              <a:buNone/>
            </a:pPr>
            <a:r>
              <a:rPr lang="en-US" sz="1800" dirty="0" smtClean="0"/>
              <a:t>200 GB</a:t>
            </a:r>
          </a:p>
        </p:txBody>
      </p:sp>
      <p:sp>
        <p:nvSpPr>
          <p:cNvPr id="124" name="TextBox 123"/>
          <p:cNvSpPr txBox="1"/>
          <p:nvPr/>
        </p:nvSpPr>
        <p:spPr>
          <a:xfrm>
            <a:off x="1066800" y="3429000"/>
            <a:ext cx="685800" cy="646331"/>
          </a:xfrm>
          <a:prstGeom prst="rect">
            <a:avLst/>
          </a:prstGeom>
          <a:noFill/>
        </p:spPr>
        <p:txBody>
          <a:bodyPr wrap="square" rtlCol="0">
            <a:spAutoFit/>
          </a:bodyPr>
          <a:lstStyle/>
          <a:p>
            <a:pPr marL="0" indent="0">
              <a:buClr>
                <a:schemeClr val="accent2"/>
              </a:buClr>
              <a:buFont typeface="Wingdings" pitchFamily="2" charset="2"/>
              <a:buNone/>
            </a:pPr>
            <a:r>
              <a:rPr lang="en-US" sz="1800" dirty="0" smtClean="0"/>
              <a:t>300 GB</a:t>
            </a:r>
          </a:p>
        </p:txBody>
      </p:sp>
      <p:sp>
        <p:nvSpPr>
          <p:cNvPr id="126" name="TextBox 125"/>
          <p:cNvSpPr txBox="1"/>
          <p:nvPr/>
        </p:nvSpPr>
        <p:spPr>
          <a:xfrm>
            <a:off x="3048000" y="2286000"/>
            <a:ext cx="685800" cy="646331"/>
          </a:xfrm>
          <a:prstGeom prst="rect">
            <a:avLst/>
          </a:prstGeom>
          <a:noFill/>
        </p:spPr>
        <p:txBody>
          <a:bodyPr wrap="square" rtlCol="0">
            <a:spAutoFit/>
          </a:bodyPr>
          <a:lstStyle/>
          <a:p>
            <a:pPr marL="0" indent="0">
              <a:buClr>
                <a:schemeClr val="accent2"/>
              </a:buClr>
              <a:buFont typeface="Wingdings" pitchFamily="2" charset="2"/>
              <a:buNone/>
            </a:pPr>
            <a:r>
              <a:rPr lang="en-US" sz="1800" dirty="0" smtClean="0"/>
              <a:t>600 GB</a:t>
            </a:r>
          </a:p>
        </p:txBody>
      </p:sp>
      <p:sp>
        <p:nvSpPr>
          <p:cNvPr id="127" name="TextBox 126"/>
          <p:cNvSpPr txBox="1"/>
          <p:nvPr/>
        </p:nvSpPr>
        <p:spPr>
          <a:xfrm>
            <a:off x="2209800" y="3544669"/>
            <a:ext cx="685800" cy="646331"/>
          </a:xfrm>
          <a:prstGeom prst="rect">
            <a:avLst/>
          </a:prstGeom>
          <a:noFill/>
        </p:spPr>
        <p:txBody>
          <a:bodyPr wrap="square" rtlCol="0">
            <a:spAutoFit/>
          </a:bodyPr>
          <a:lstStyle/>
          <a:p>
            <a:pPr marL="0" indent="0">
              <a:buClr>
                <a:schemeClr val="accent2"/>
              </a:buClr>
              <a:buFont typeface="Wingdings" pitchFamily="2" charset="2"/>
              <a:buNone/>
            </a:pPr>
            <a:r>
              <a:rPr lang="en-US" sz="1800" dirty="0" smtClean="0"/>
              <a:t>100 GB</a:t>
            </a:r>
          </a:p>
        </p:txBody>
      </p:sp>
      <p:sp>
        <p:nvSpPr>
          <p:cNvPr id="128" name="TextBox 127"/>
          <p:cNvSpPr txBox="1"/>
          <p:nvPr/>
        </p:nvSpPr>
        <p:spPr>
          <a:xfrm>
            <a:off x="3048000" y="3429000"/>
            <a:ext cx="685800" cy="646331"/>
          </a:xfrm>
          <a:prstGeom prst="rect">
            <a:avLst/>
          </a:prstGeom>
          <a:noFill/>
        </p:spPr>
        <p:txBody>
          <a:bodyPr wrap="square" rtlCol="0">
            <a:spAutoFit/>
          </a:bodyPr>
          <a:lstStyle/>
          <a:p>
            <a:pPr marL="0" indent="0">
              <a:buClr>
                <a:schemeClr val="accent2"/>
              </a:buClr>
              <a:buFont typeface="Wingdings" pitchFamily="2" charset="2"/>
              <a:buNone/>
            </a:pPr>
            <a:r>
              <a:rPr lang="en-US" sz="1800" dirty="0" smtClean="0"/>
              <a:t>400 GB</a:t>
            </a:r>
          </a:p>
        </p:txBody>
      </p:sp>
      <p:sp>
        <p:nvSpPr>
          <p:cNvPr id="129" name="Rectangle 3"/>
          <p:cNvSpPr txBox="1">
            <a:spLocks noChangeArrowheads="1"/>
          </p:cNvSpPr>
          <p:nvPr/>
        </p:nvSpPr>
        <p:spPr bwMode="auto">
          <a:xfrm>
            <a:off x="4114800" y="1014544"/>
            <a:ext cx="4876800" cy="4484556"/>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marL="298450" marR="0" lvl="0" indent="-298450" algn="l" defTabSz="914400" rtl="0" eaLnBrk="1" fontAlgn="base" latinLnBrk="0" hangingPunct="1">
              <a:lnSpc>
                <a:spcPct val="100000"/>
              </a:lnSpc>
              <a:spcBef>
                <a:spcPct val="40000"/>
              </a:spcBef>
              <a:spcAft>
                <a:spcPct val="0"/>
              </a:spcAft>
              <a:buClr>
                <a:schemeClr val="accent2"/>
              </a:buClr>
              <a:buSzTx/>
              <a:buFont typeface="Wingdings 2" pitchFamily="18" charset="2"/>
              <a:buChar char="¡"/>
              <a:tabLst/>
              <a:defRPr/>
            </a:pPr>
            <a:r>
              <a:rPr kumimoji="0" lang="en-US" sz="2400" b="0" i="0" u="none" strike="noStrike" kern="0" cap="none" spc="0" normalizeH="0" baseline="0" noProof="0" dirty="0" smtClean="0">
                <a:ln>
                  <a:noFill/>
                </a:ln>
                <a:solidFill>
                  <a:srgbClr val="000000"/>
                </a:solidFill>
                <a:effectLst/>
                <a:uLnTx/>
                <a:uFillTx/>
                <a:latin typeface="+mn-lt"/>
                <a:ea typeface="+mn-ea"/>
                <a:cs typeface="+mn-cs"/>
              </a:rPr>
              <a:t>Aggregate containing usable physical space (1TB)</a:t>
            </a:r>
          </a:p>
          <a:p>
            <a:pPr marL="298450" lvl="0" indent="-298450">
              <a:spcBef>
                <a:spcPct val="40000"/>
              </a:spcBef>
              <a:buClr>
                <a:schemeClr val="accent2"/>
              </a:buClr>
              <a:buFont typeface="Wingdings 2" pitchFamily="18" charset="2"/>
              <a:buChar char="¡"/>
              <a:defRPr/>
            </a:pPr>
            <a:r>
              <a:rPr lang="en-US" sz="2400" kern="0" dirty="0" smtClean="0">
                <a:solidFill>
                  <a:srgbClr val="000000"/>
                </a:solidFill>
              </a:rPr>
              <a:t>Create volumes with no guarantees (4TB represented)</a:t>
            </a:r>
          </a:p>
          <a:p>
            <a:pPr marL="298450" lvl="0" indent="-298450">
              <a:spcBef>
                <a:spcPct val="40000"/>
              </a:spcBef>
              <a:buClr>
                <a:schemeClr val="accent2"/>
              </a:buClr>
              <a:buFont typeface="Wingdings 2" pitchFamily="18" charset="2"/>
              <a:buChar char="¡"/>
              <a:defRPr/>
            </a:pPr>
            <a:r>
              <a:rPr lang="en-US" sz="2400" kern="0" dirty="0" smtClean="0">
                <a:solidFill>
                  <a:srgbClr val="000000"/>
                </a:solidFill>
              </a:rPr>
              <a:t>Oversubscribed physical storage</a:t>
            </a:r>
          </a:p>
          <a:p>
            <a:pPr marL="636588" lvl="1" indent="-336550" eaLnBrk="0" hangingPunct="0">
              <a:spcBef>
                <a:spcPct val="40000"/>
              </a:spcBef>
              <a:buFont typeface="Arial" charset="0"/>
              <a:buChar char="–"/>
              <a:defRPr/>
            </a:pPr>
            <a:r>
              <a:rPr lang="en-US" sz="2200" kern="0" dirty="0" smtClean="0">
                <a:solidFill>
                  <a:srgbClr val="000000"/>
                </a:solidFill>
              </a:rPr>
              <a:t>1TB, but host sees 4TB  </a:t>
            </a:r>
          </a:p>
          <a:p>
            <a:pPr marL="298450" marR="0" lvl="0" indent="-298450" algn="l" defTabSz="914400" rtl="0" eaLnBrk="1" fontAlgn="base" latinLnBrk="0" hangingPunct="1">
              <a:lnSpc>
                <a:spcPct val="100000"/>
              </a:lnSpc>
              <a:spcBef>
                <a:spcPct val="40000"/>
              </a:spcBef>
              <a:spcAft>
                <a:spcPct val="0"/>
              </a:spcAft>
              <a:buClr>
                <a:schemeClr val="accent2"/>
              </a:buClr>
              <a:buSzTx/>
              <a:buFont typeface="Wingdings 2" pitchFamily="18" charset="2"/>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Allocate space as data written (600GB so far)</a:t>
            </a:r>
          </a:p>
          <a:p>
            <a:pPr marL="298450" marR="0" lvl="0" indent="-298450" algn="l" defTabSz="914400" rtl="0" eaLnBrk="1" fontAlgn="base" latinLnBrk="0" hangingPunct="1">
              <a:lnSpc>
                <a:spcPct val="100000"/>
              </a:lnSpc>
              <a:spcBef>
                <a:spcPts val="676"/>
              </a:spcBef>
              <a:spcAft>
                <a:spcPct val="0"/>
              </a:spcAft>
              <a:buClr>
                <a:schemeClr val="accent2"/>
              </a:buClr>
              <a:buSzTx/>
              <a:buFont typeface="Wingdings 2" pitchFamily="18" charset="2"/>
              <a:buChar char="¡"/>
              <a:tabLst/>
              <a:defRPr/>
            </a:pPr>
            <a:endParaRPr kumimoji="0" lang="en-US" sz="2300" b="0" i="0" u="none" strike="noStrike" kern="0" cap="none" spc="0" normalizeH="0" baseline="0" noProof="0" dirty="0" smtClean="0">
              <a:ln>
                <a:noFill/>
              </a:ln>
              <a:solidFill>
                <a:srgbClr val="000000"/>
              </a:solidFill>
              <a:effectLst/>
              <a:uLnTx/>
              <a:uFillTx/>
              <a:latin typeface="+mn-lt"/>
              <a:ea typeface="+mn-ea"/>
              <a:cs typeface="+mn-cs"/>
            </a:endParaRPr>
          </a:p>
        </p:txBody>
      </p:sp>
      <p:sp>
        <p:nvSpPr>
          <p:cNvPr id="135" name="Magnetic Disk 134"/>
          <p:cNvSpPr/>
          <p:nvPr/>
        </p:nvSpPr>
        <p:spPr bwMode="auto">
          <a:xfrm>
            <a:off x="533400" y="4495800"/>
            <a:ext cx="304800" cy="228600"/>
          </a:xfrm>
          <a:prstGeom prst="flowChartMagneticDisk">
            <a:avLst/>
          </a:prstGeom>
          <a:noFill/>
          <a:ln w="9525" cap="flat" cmpd="sng" algn="ctr">
            <a:solidFill>
              <a:schemeClr val="tx1"/>
            </a:solidFill>
            <a:prstDash val="solid"/>
            <a:round/>
            <a:headEnd type="none" w="med" len="med"/>
            <a:tailEnd type="none" w="med" len="med"/>
          </a:ln>
          <a:effectLst/>
        </p:spPr>
      </p:sp>
      <p:sp>
        <p:nvSpPr>
          <p:cNvPr id="136" name="Magnetic Disk 135"/>
          <p:cNvSpPr/>
          <p:nvPr/>
        </p:nvSpPr>
        <p:spPr bwMode="auto">
          <a:xfrm>
            <a:off x="990600" y="4495800"/>
            <a:ext cx="304800" cy="228600"/>
          </a:xfrm>
          <a:prstGeom prst="flowChartMagneticDisk">
            <a:avLst/>
          </a:prstGeom>
          <a:noFill/>
          <a:ln w="9525" cap="flat" cmpd="sng" algn="ctr">
            <a:solidFill>
              <a:schemeClr val="tx1"/>
            </a:solidFill>
            <a:prstDash val="solid"/>
            <a:round/>
            <a:headEnd type="none" w="med" len="med"/>
            <a:tailEnd type="none" w="med" len="med"/>
          </a:ln>
          <a:effectLst/>
        </p:spPr>
      </p:sp>
      <p:sp>
        <p:nvSpPr>
          <p:cNvPr id="137" name="Magnetic Disk 136"/>
          <p:cNvSpPr/>
          <p:nvPr/>
        </p:nvSpPr>
        <p:spPr bwMode="auto">
          <a:xfrm>
            <a:off x="1447800" y="4495800"/>
            <a:ext cx="304800" cy="228600"/>
          </a:xfrm>
          <a:prstGeom prst="flowChartMagneticDisk">
            <a:avLst/>
          </a:prstGeom>
          <a:noFill/>
          <a:ln w="9525" cap="flat" cmpd="sng" algn="ctr">
            <a:solidFill>
              <a:schemeClr val="tx1"/>
            </a:solidFill>
            <a:prstDash val="solid"/>
            <a:round/>
            <a:headEnd type="none" w="med" len="med"/>
            <a:tailEnd type="none" w="med" len="med"/>
          </a:ln>
          <a:effectLst/>
        </p:spPr>
      </p:sp>
      <p:sp>
        <p:nvSpPr>
          <p:cNvPr id="138" name="Magnetic Disk 137"/>
          <p:cNvSpPr/>
          <p:nvPr/>
        </p:nvSpPr>
        <p:spPr bwMode="auto">
          <a:xfrm>
            <a:off x="1905000" y="4495800"/>
            <a:ext cx="304800" cy="228600"/>
          </a:xfrm>
          <a:prstGeom prst="flowChartMagneticDisk">
            <a:avLst/>
          </a:prstGeom>
          <a:noFill/>
          <a:ln w="9525" cap="flat" cmpd="sng" algn="ctr">
            <a:solidFill>
              <a:schemeClr val="tx1"/>
            </a:solidFill>
            <a:prstDash val="solid"/>
            <a:round/>
            <a:headEnd type="none" w="med" len="med"/>
            <a:tailEnd type="none" w="med" len="med"/>
          </a:ln>
          <a:effectLst/>
        </p:spPr>
      </p:sp>
      <p:sp>
        <p:nvSpPr>
          <p:cNvPr id="56" name="Magnetic Disk 55"/>
          <p:cNvSpPr/>
          <p:nvPr/>
        </p:nvSpPr>
        <p:spPr bwMode="auto">
          <a:xfrm>
            <a:off x="304800" y="45720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58" name="Magnetic Disk 57"/>
          <p:cNvSpPr/>
          <p:nvPr/>
        </p:nvSpPr>
        <p:spPr bwMode="auto">
          <a:xfrm>
            <a:off x="762000" y="45720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65" name="Magnetic Disk 64"/>
          <p:cNvSpPr/>
          <p:nvPr/>
        </p:nvSpPr>
        <p:spPr bwMode="auto">
          <a:xfrm>
            <a:off x="1219200" y="45720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71" name="Magnetic Disk 70"/>
          <p:cNvSpPr/>
          <p:nvPr/>
        </p:nvSpPr>
        <p:spPr bwMode="auto">
          <a:xfrm>
            <a:off x="2133600" y="45720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68" name="Magnetic Disk 67"/>
          <p:cNvSpPr/>
          <p:nvPr/>
        </p:nvSpPr>
        <p:spPr bwMode="auto">
          <a:xfrm>
            <a:off x="1676400" y="45720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130" name="Magnetic Disk 129"/>
          <p:cNvSpPr/>
          <p:nvPr/>
        </p:nvSpPr>
        <p:spPr bwMode="auto">
          <a:xfrm>
            <a:off x="304800" y="4724400"/>
            <a:ext cx="304800" cy="228600"/>
          </a:xfrm>
          <a:prstGeom prst="flowChartMagneticDisk">
            <a:avLst/>
          </a:prstGeom>
          <a:noFill/>
          <a:ln w="9525" cap="flat" cmpd="sng" algn="ctr">
            <a:solidFill>
              <a:schemeClr val="tx1"/>
            </a:solidFill>
            <a:prstDash val="solid"/>
            <a:round/>
            <a:headEnd type="none" w="med" len="med"/>
            <a:tailEnd type="none" w="med" len="med"/>
          </a:ln>
          <a:effectLst/>
        </p:spPr>
      </p:sp>
      <p:sp>
        <p:nvSpPr>
          <p:cNvPr id="131" name="Magnetic Disk 130"/>
          <p:cNvSpPr/>
          <p:nvPr/>
        </p:nvSpPr>
        <p:spPr bwMode="auto">
          <a:xfrm>
            <a:off x="762000" y="4724400"/>
            <a:ext cx="304800" cy="228600"/>
          </a:xfrm>
          <a:prstGeom prst="flowChartMagneticDisk">
            <a:avLst/>
          </a:prstGeom>
          <a:noFill/>
          <a:ln w="9525" cap="flat" cmpd="sng" algn="ctr">
            <a:solidFill>
              <a:schemeClr val="tx1"/>
            </a:solidFill>
            <a:prstDash val="solid"/>
            <a:round/>
            <a:headEnd type="none" w="med" len="med"/>
            <a:tailEnd type="none" w="med" len="med"/>
          </a:ln>
          <a:effectLst/>
        </p:spPr>
      </p:sp>
      <p:sp>
        <p:nvSpPr>
          <p:cNvPr id="132" name="Magnetic Disk 131"/>
          <p:cNvSpPr/>
          <p:nvPr/>
        </p:nvSpPr>
        <p:spPr bwMode="auto">
          <a:xfrm>
            <a:off x="1219200" y="4724400"/>
            <a:ext cx="304800" cy="228600"/>
          </a:xfrm>
          <a:prstGeom prst="flowChartMagneticDisk">
            <a:avLst/>
          </a:prstGeom>
          <a:noFill/>
          <a:ln w="9525" cap="flat" cmpd="sng" algn="ctr">
            <a:solidFill>
              <a:schemeClr val="tx1"/>
            </a:solidFill>
            <a:prstDash val="solid"/>
            <a:round/>
            <a:headEnd type="none" w="med" len="med"/>
            <a:tailEnd type="none" w="med" len="med"/>
          </a:ln>
          <a:effectLst/>
        </p:spPr>
      </p:sp>
      <p:sp>
        <p:nvSpPr>
          <p:cNvPr id="133" name="Magnetic Disk 132"/>
          <p:cNvSpPr/>
          <p:nvPr/>
        </p:nvSpPr>
        <p:spPr bwMode="auto">
          <a:xfrm>
            <a:off x="1676400" y="4724400"/>
            <a:ext cx="304800" cy="228600"/>
          </a:xfrm>
          <a:prstGeom prst="flowChartMagneticDisk">
            <a:avLst/>
          </a:prstGeom>
          <a:noFill/>
          <a:ln w="9525" cap="flat" cmpd="sng" algn="ctr">
            <a:solidFill>
              <a:schemeClr val="tx1"/>
            </a:solidFill>
            <a:prstDash val="solid"/>
            <a:round/>
            <a:headEnd type="none" w="med" len="med"/>
            <a:tailEnd type="none" w="med" len="med"/>
          </a:ln>
          <a:effectLst/>
        </p:spPr>
      </p:sp>
      <p:sp>
        <p:nvSpPr>
          <p:cNvPr id="134" name="Magnetic Disk 133"/>
          <p:cNvSpPr/>
          <p:nvPr/>
        </p:nvSpPr>
        <p:spPr bwMode="auto">
          <a:xfrm>
            <a:off x="2133600" y="4724400"/>
            <a:ext cx="304800" cy="228600"/>
          </a:xfrm>
          <a:prstGeom prst="flowChartMagneticDisk">
            <a:avLst/>
          </a:prstGeom>
          <a:noFill/>
          <a:ln w="9525" cap="flat" cmpd="sng" algn="ctr">
            <a:solidFill>
              <a:schemeClr val="tx1"/>
            </a:solidFill>
            <a:prstDash val="solid"/>
            <a:round/>
            <a:headEnd type="none" w="med" len="med"/>
            <a:tailEnd type="none" w="med" len="med"/>
          </a:ln>
          <a:effectLst/>
        </p:spPr>
      </p:sp>
      <p:sp>
        <p:nvSpPr>
          <p:cNvPr id="144" name="Oval 143"/>
          <p:cNvSpPr/>
          <p:nvPr/>
        </p:nvSpPr>
        <p:spPr bwMode="auto">
          <a:xfrm>
            <a:off x="2133600" y="2590800"/>
            <a:ext cx="685800" cy="685800"/>
          </a:xfrm>
          <a:prstGeom prst="ellipse">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45" name="Oval 144"/>
          <p:cNvSpPr/>
          <p:nvPr/>
        </p:nvSpPr>
        <p:spPr bwMode="auto">
          <a:xfrm>
            <a:off x="3429000" y="2819400"/>
            <a:ext cx="228600" cy="228600"/>
          </a:xfrm>
          <a:prstGeom prst="ellipse">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46" name="Oval 145"/>
          <p:cNvSpPr/>
          <p:nvPr/>
        </p:nvSpPr>
        <p:spPr bwMode="auto">
          <a:xfrm>
            <a:off x="3505200" y="3733800"/>
            <a:ext cx="228600" cy="228600"/>
          </a:xfrm>
          <a:prstGeom prst="ellipse">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47" name="Oval 146"/>
          <p:cNvSpPr/>
          <p:nvPr/>
        </p:nvSpPr>
        <p:spPr bwMode="auto">
          <a:xfrm>
            <a:off x="2514600" y="3810000"/>
            <a:ext cx="152400" cy="152400"/>
          </a:xfrm>
          <a:prstGeom prst="ellipse">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48" name="Oval 147"/>
          <p:cNvSpPr/>
          <p:nvPr/>
        </p:nvSpPr>
        <p:spPr bwMode="auto">
          <a:xfrm>
            <a:off x="914400" y="2895600"/>
            <a:ext cx="228600" cy="228600"/>
          </a:xfrm>
          <a:prstGeom prst="ellipse">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49" name="Oval 148"/>
          <p:cNvSpPr/>
          <p:nvPr/>
        </p:nvSpPr>
        <p:spPr bwMode="auto">
          <a:xfrm>
            <a:off x="1447800" y="3581400"/>
            <a:ext cx="228600" cy="228600"/>
          </a:xfrm>
          <a:prstGeom prst="ellipse">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50" name="Oval 149"/>
          <p:cNvSpPr/>
          <p:nvPr/>
        </p:nvSpPr>
        <p:spPr bwMode="auto">
          <a:xfrm>
            <a:off x="685800" y="3657600"/>
            <a:ext cx="228600" cy="228600"/>
          </a:xfrm>
          <a:prstGeom prst="ellipse">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51" name="TextBox 150"/>
          <p:cNvSpPr txBox="1"/>
          <p:nvPr/>
        </p:nvSpPr>
        <p:spPr>
          <a:xfrm>
            <a:off x="1676400" y="2602468"/>
            <a:ext cx="762000" cy="369332"/>
          </a:xfrm>
          <a:prstGeom prst="rect">
            <a:avLst/>
          </a:prstGeom>
          <a:noFill/>
        </p:spPr>
        <p:txBody>
          <a:bodyPr wrap="square" rtlCol="0">
            <a:spAutoFit/>
          </a:bodyPr>
          <a:lstStyle/>
          <a:p>
            <a:pPr marL="0" indent="0">
              <a:buClr>
                <a:schemeClr val="accent2"/>
              </a:buClr>
              <a:buFont typeface="Wingdings" pitchFamily="2" charset="2"/>
              <a:buNone/>
            </a:pPr>
            <a:r>
              <a:rPr lang="en-US" sz="1800" dirty="0" smtClean="0"/>
              <a:t>2TB</a:t>
            </a:r>
          </a:p>
        </p:txBody>
      </p:sp>
      <p:sp>
        <p:nvSpPr>
          <p:cNvPr id="57" name="Text Box 26"/>
          <p:cNvSpPr txBox="1">
            <a:spLocks noChangeArrowheads="1"/>
          </p:cNvSpPr>
          <p:nvPr/>
        </p:nvSpPr>
        <p:spPr bwMode="auto">
          <a:xfrm>
            <a:off x="1478694" y="5334000"/>
            <a:ext cx="1026390" cy="292388"/>
          </a:xfrm>
          <a:prstGeom prst="rect">
            <a:avLst/>
          </a:prstGeom>
          <a:noFill/>
          <a:ln w="12700">
            <a:noFill/>
            <a:miter lim="800000"/>
            <a:headEnd/>
            <a:tailEnd/>
          </a:ln>
        </p:spPr>
        <p:txBody>
          <a:bodyPr wrap="square">
            <a:spAutoFit/>
          </a:bodyPr>
          <a:lstStyle/>
          <a:p>
            <a:pPr algn="ctr" eaLnBrk="0" hangingPunct="0"/>
            <a:r>
              <a:rPr lang="en-US" sz="1300" b="1" dirty="0" smtClean="0">
                <a:solidFill>
                  <a:schemeClr val="accent3"/>
                </a:solidFill>
                <a:ea typeface="ヒラギノ角ゴ Pro W3"/>
                <a:cs typeface="ヒラギノ角ゴ Pro W3"/>
              </a:rPr>
              <a:t>Aggregate</a:t>
            </a:r>
            <a:endParaRPr lang="en-US" sz="1300" b="1" dirty="0">
              <a:solidFill>
                <a:schemeClr val="accent3"/>
              </a:solidFill>
              <a:ea typeface="ヒラギノ角ゴ Pro W3"/>
              <a:cs typeface="ヒラギノ角ゴ Pro W3"/>
            </a:endParaRPr>
          </a:p>
        </p:txBody>
      </p:sp>
      <p:sp>
        <p:nvSpPr>
          <p:cNvPr id="73" name="Footer Placeholder 72"/>
          <p:cNvSpPr>
            <a:spLocks noGrp="1"/>
          </p:cNvSpPr>
          <p:nvPr>
            <p:ph type="ftr" sz="quarter" idx="10"/>
          </p:nvPr>
        </p:nvSpPr>
        <p:spPr/>
        <p:txBody>
          <a:bodyPr/>
          <a:lstStyle/>
          <a:p>
            <a:pPr>
              <a:defRPr/>
            </a:pPr>
            <a:r>
              <a:rPr lang="en-US" smtClean="0"/>
              <a:t>NetApp Confidential – Limited Use</a:t>
            </a:r>
            <a:endParaRPr lang="en-US" dirty="0"/>
          </a:p>
        </p:txBody>
      </p:sp>
    </p:spTree>
    <p:extLst>
      <p:ext uri="{BB962C8B-B14F-4D97-AF65-F5344CB8AC3E}">
        <p14:creationId xmlns:p14="http://schemas.microsoft.com/office/powerpoint/2010/main" val="34211956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withEffect">
                                  <p:stCondLst>
                                    <p:cond delay="0"/>
                                  </p:stCondLst>
                                  <p:childTnLst>
                                    <p:animClr clrSpc="rgb" dir="cw">
                                      <p:cBhvr>
                                        <p:cTn id="6" dur="2000" fill="hold"/>
                                        <p:tgtEl>
                                          <p:spTgt spid="131"/>
                                        </p:tgtEl>
                                        <p:attrNameLst>
                                          <p:attrName>fillcolor</p:attrName>
                                        </p:attrNameLst>
                                      </p:cBhvr>
                                      <p:to>
                                        <a:schemeClr val="accent1"/>
                                      </p:to>
                                    </p:animClr>
                                    <p:set>
                                      <p:cBhvr>
                                        <p:cTn id="7" dur="2000" fill="hold"/>
                                        <p:tgtEl>
                                          <p:spTgt spid="131"/>
                                        </p:tgtEl>
                                        <p:attrNameLst>
                                          <p:attrName>fill.type</p:attrName>
                                        </p:attrNameLst>
                                      </p:cBhvr>
                                      <p:to>
                                        <p:strVal val="solid"/>
                                      </p:to>
                                    </p:set>
                                    <p:set>
                                      <p:cBhvr>
                                        <p:cTn id="8" dur="2000" fill="hold"/>
                                        <p:tgtEl>
                                          <p:spTgt spid="131"/>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137"/>
                                        </p:tgtEl>
                                        <p:attrNameLst>
                                          <p:attrName>fillcolor</p:attrName>
                                        </p:attrNameLst>
                                      </p:cBhvr>
                                      <p:to>
                                        <a:schemeClr val="accent1"/>
                                      </p:to>
                                    </p:animClr>
                                    <p:set>
                                      <p:cBhvr>
                                        <p:cTn id="11" dur="2000" fill="hold"/>
                                        <p:tgtEl>
                                          <p:spTgt spid="137"/>
                                        </p:tgtEl>
                                        <p:attrNameLst>
                                          <p:attrName>fill.type</p:attrName>
                                        </p:attrNameLst>
                                      </p:cBhvr>
                                      <p:to>
                                        <p:strVal val="solid"/>
                                      </p:to>
                                    </p:set>
                                    <p:set>
                                      <p:cBhvr>
                                        <p:cTn id="12" dur="2000" fill="hold"/>
                                        <p:tgtEl>
                                          <p:spTgt spid="137"/>
                                        </p:tgtEl>
                                        <p:attrNameLst>
                                          <p:attrName>fill.on</p:attrName>
                                        </p:attrNameLst>
                                      </p:cBhvr>
                                      <p:to>
                                        <p:strVal val="true"/>
                                      </p:to>
                                    </p:set>
                                  </p:childTnLst>
                                </p:cTn>
                              </p:par>
                              <p:par>
                                <p:cTn id="13" presetID="1" presetClass="emph" presetSubtype="2" fill="hold" nodeType="withEffect">
                                  <p:stCondLst>
                                    <p:cond delay="0"/>
                                  </p:stCondLst>
                                  <p:childTnLst>
                                    <p:animClr clrSpc="rgb" dir="cw">
                                      <p:cBhvr>
                                        <p:cTn id="14" dur="2000" fill="hold"/>
                                        <p:tgtEl>
                                          <p:spTgt spid="142"/>
                                        </p:tgtEl>
                                        <p:attrNameLst>
                                          <p:attrName>fillcolor</p:attrName>
                                        </p:attrNameLst>
                                      </p:cBhvr>
                                      <p:to>
                                        <a:schemeClr val="accent1"/>
                                      </p:to>
                                    </p:animClr>
                                    <p:set>
                                      <p:cBhvr>
                                        <p:cTn id="15" dur="2000" fill="hold"/>
                                        <p:tgtEl>
                                          <p:spTgt spid="142"/>
                                        </p:tgtEl>
                                        <p:attrNameLst>
                                          <p:attrName>fill.type</p:attrName>
                                        </p:attrNameLst>
                                      </p:cBhvr>
                                      <p:to>
                                        <p:strVal val="solid"/>
                                      </p:to>
                                    </p:set>
                                    <p:set>
                                      <p:cBhvr>
                                        <p:cTn id="16" dur="2000" fill="hold"/>
                                        <p:tgtEl>
                                          <p:spTgt spid="142"/>
                                        </p:tgtEl>
                                        <p:attrNameLst>
                                          <p:attrName>fill.on</p:attrName>
                                        </p:attrNameLst>
                                      </p:cBhvr>
                                      <p:to>
                                        <p:strVal val="true"/>
                                      </p:to>
                                    </p:set>
                                  </p:childTnLst>
                                </p:cTn>
                              </p:par>
                              <p:par>
                                <p:cTn id="17" presetID="1" presetClass="emph" presetSubtype="2" fill="hold" nodeType="withEffect">
                                  <p:stCondLst>
                                    <p:cond delay="0"/>
                                  </p:stCondLst>
                                  <p:childTnLst>
                                    <p:animClr clrSpc="rgb" dir="cw">
                                      <p:cBhvr>
                                        <p:cTn id="18" dur="2000" fill="hold"/>
                                        <p:tgtEl>
                                          <p:spTgt spid="143"/>
                                        </p:tgtEl>
                                        <p:attrNameLst>
                                          <p:attrName>fillcolor</p:attrName>
                                        </p:attrNameLst>
                                      </p:cBhvr>
                                      <p:to>
                                        <a:schemeClr val="accent1"/>
                                      </p:to>
                                    </p:animClr>
                                    <p:set>
                                      <p:cBhvr>
                                        <p:cTn id="19" dur="2000" fill="hold"/>
                                        <p:tgtEl>
                                          <p:spTgt spid="143"/>
                                        </p:tgtEl>
                                        <p:attrNameLst>
                                          <p:attrName>fill.type</p:attrName>
                                        </p:attrNameLst>
                                      </p:cBhvr>
                                      <p:to>
                                        <p:strVal val="solid"/>
                                      </p:to>
                                    </p:set>
                                    <p:set>
                                      <p:cBhvr>
                                        <p:cTn id="20" dur="2000" fill="hold"/>
                                        <p:tgtEl>
                                          <p:spTgt spid="143"/>
                                        </p:tgtEl>
                                        <p:attrNameLst>
                                          <p:attrName>fill.on</p:attrName>
                                        </p:attrNameLst>
                                      </p:cBhvr>
                                      <p:to>
                                        <p:strVal val="true"/>
                                      </p:to>
                                    </p:set>
                                  </p:childTnLst>
                                </p:cTn>
                              </p:par>
                              <p:par>
                                <p:cTn id="21" presetID="1" presetClass="emph" presetSubtype="2" fill="hold" nodeType="withEffect">
                                  <p:stCondLst>
                                    <p:cond delay="0"/>
                                  </p:stCondLst>
                                  <p:childTnLst>
                                    <p:animClr clrSpc="rgb" dir="cw">
                                      <p:cBhvr>
                                        <p:cTn id="22" dur="2000" fill="hold"/>
                                        <p:tgtEl>
                                          <p:spTgt spid="130"/>
                                        </p:tgtEl>
                                        <p:attrNameLst>
                                          <p:attrName>fillcolor</p:attrName>
                                        </p:attrNameLst>
                                      </p:cBhvr>
                                      <p:to>
                                        <a:schemeClr val="accent1"/>
                                      </p:to>
                                    </p:animClr>
                                    <p:set>
                                      <p:cBhvr>
                                        <p:cTn id="23" dur="2000" fill="hold"/>
                                        <p:tgtEl>
                                          <p:spTgt spid="130"/>
                                        </p:tgtEl>
                                        <p:attrNameLst>
                                          <p:attrName>fill.type</p:attrName>
                                        </p:attrNameLst>
                                      </p:cBhvr>
                                      <p:to>
                                        <p:strVal val="solid"/>
                                      </p:to>
                                    </p:set>
                                    <p:set>
                                      <p:cBhvr>
                                        <p:cTn id="24" dur="2000" fill="hold"/>
                                        <p:tgtEl>
                                          <p:spTgt spid="130"/>
                                        </p:tgtEl>
                                        <p:attrNameLst>
                                          <p:attrName>fill.on</p:attrName>
                                        </p:attrNameLst>
                                      </p:cBhvr>
                                      <p:to>
                                        <p:strVal val="true"/>
                                      </p:to>
                                    </p:set>
                                  </p:childTnLst>
                                </p:cTn>
                              </p:par>
                              <p:par>
                                <p:cTn id="25" presetID="1" presetClass="emph" presetSubtype="2" fill="hold" nodeType="withEffect">
                                  <p:stCondLst>
                                    <p:cond delay="0"/>
                                  </p:stCondLst>
                                  <p:childTnLst>
                                    <p:animClr clrSpc="rgb" dir="cw">
                                      <p:cBhvr>
                                        <p:cTn id="26" dur="2000" fill="hold"/>
                                        <p:tgtEl>
                                          <p:spTgt spid="135"/>
                                        </p:tgtEl>
                                        <p:attrNameLst>
                                          <p:attrName>fillcolor</p:attrName>
                                        </p:attrNameLst>
                                      </p:cBhvr>
                                      <p:to>
                                        <a:schemeClr val="accent1"/>
                                      </p:to>
                                    </p:animClr>
                                    <p:set>
                                      <p:cBhvr>
                                        <p:cTn id="27" dur="2000" fill="hold"/>
                                        <p:tgtEl>
                                          <p:spTgt spid="135"/>
                                        </p:tgtEl>
                                        <p:attrNameLst>
                                          <p:attrName>fill.type</p:attrName>
                                        </p:attrNameLst>
                                      </p:cBhvr>
                                      <p:to>
                                        <p:strVal val="solid"/>
                                      </p:to>
                                    </p:set>
                                    <p:set>
                                      <p:cBhvr>
                                        <p:cTn id="28" dur="2000" fill="hold"/>
                                        <p:tgtEl>
                                          <p:spTgt spid="135"/>
                                        </p:tgtEl>
                                        <p:attrNameLst>
                                          <p:attrName>fill.on</p:attrName>
                                        </p:attrNameLst>
                                      </p:cBhvr>
                                      <p:to>
                                        <p:strVal val="true"/>
                                      </p:to>
                                    </p:set>
                                  </p:childTnLst>
                                </p:cTn>
                              </p:par>
                              <p:par>
                                <p:cTn id="29" presetID="1" presetClass="emph" presetSubtype="2" fill="hold" nodeType="withEffect">
                                  <p:stCondLst>
                                    <p:cond delay="0"/>
                                  </p:stCondLst>
                                  <p:childTnLst>
                                    <p:animClr clrSpc="rgb" dir="cw">
                                      <p:cBhvr>
                                        <p:cTn id="30" dur="2000" fill="hold"/>
                                        <p:tgtEl>
                                          <p:spTgt spid="132"/>
                                        </p:tgtEl>
                                        <p:attrNameLst>
                                          <p:attrName>fillcolor</p:attrName>
                                        </p:attrNameLst>
                                      </p:cBhvr>
                                      <p:to>
                                        <a:schemeClr val="accent1"/>
                                      </p:to>
                                    </p:animClr>
                                    <p:set>
                                      <p:cBhvr>
                                        <p:cTn id="31" dur="2000" fill="hold"/>
                                        <p:tgtEl>
                                          <p:spTgt spid="132"/>
                                        </p:tgtEl>
                                        <p:attrNameLst>
                                          <p:attrName>fill.type</p:attrName>
                                        </p:attrNameLst>
                                      </p:cBhvr>
                                      <p:to>
                                        <p:strVal val="solid"/>
                                      </p:to>
                                    </p:set>
                                    <p:set>
                                      <p:cBhvr>
                                        <p:cTn id="32" dur="2000" fill="hold"/>
                                        <p:tgtEl>
                                          <p:spTgt spid="132"/>
                                        </p:tgtEl>
                                        <p:attrNameLst>
                                          <p:attrName>fill.on</p:attrName>
                                        </p:attrNameLst>
                                      </p:cBhvr>
                                      <p:to>
                                        <p:strVal val="true"/>
                                      </p:to>
                                    </p:set>
                                  </p:childTnLst>
                                </p:cTn>
                              </p:par>
                              <p:par>
                                <p:cTn id="33" presetID="1" presetClass="emph" presetSubtype="2" fill="hold" nodeType="withEffect">
                                  <p:stCondLst>
                                    <p:cond delay="0"/>
                                  </p:stCondLst>
                                  <p:childTnLst>
                                    <p:animClr clrSpc="rgb" dir="cw">
                                      <p:cBhvr>
                                        <p:cTn id="34" dur="2000" fill="hold"/>
                                        <p:tgtEl>
                                          <p:spTgt spid="134"/>
                                        </p:tgtEl>
                                        <p:attrNameLst>
                                          <p:attrName>fillcolor</p:attrName>
                                        </p:attrNameLst>
                                      </p:cBhvr>
                                      <p:to>
                                        <a:schemeClr val="accent1"/>
                                      </p:to>
                                    </p:animClr>
                                    <p:set>
                                      <p:cBhvr>
                                        <p:cTn id="35" dur="2000" fill="hold"/>
                                        <p:tgtEl>
                                          <p:spTgt spid="134"/>
                                        </p:tgtEl>
                                        <p:attrNameLst>
                                          <p:attrName>fill.type</p:attrName>
                                        </p:attrNameLst>
                                      </p:cBhvr>
                                      <p:to>
                                        <p:strVal val="solid"/>
                                      </p:to>
                                    </p:set>
                                    <p:set>
                                      <p:cBhvr>
                                        <p:cTn id="36" dur="2000" fill="hold"/>
                                        <p:tgtEl>
                                          <p:spTgt spid="134"/>
                                        </p:tgtEl>
                                        <p:attrNameLst>
                                          <p:attrName>fill.on</p:attrName>
                                        </p:attrNameLst>
                                      </p:cBhvr>
                                      <p:to>
                                        <p:strVal val="true"/>
                                      </p:to>
                                    </p:set>
                                  </p:childTnLst>
                                </p:cTn>
                              </p:par>
                              <p:par>
                                <p:cTn id="37" presetID="1" presetClass="emph" presetSubtype="2" fill="hold" nodeType="withEffect">
                                  <p:stCondLst>
                                    <p:cond delay="0"/>
                                  </p:stCondLst>
                                  <p:childTnLst>
                                    <p:animClr clrSpc="rgb" dir="cw">
                                      <p:cBhvr>
                                        <p:cTn id="38" dur="2000" fill="hold"/>
                                        <p:tgtEl>
                                          <p:spTgt spid="136"/>
                                        </p:tgtEl>
                                        <p:attrNameLst>
                                          <p:attrName>fillcolor</p:attrName>
                                        </p:attrNameLst>
                                      </p:cBhvr>
                                      <p:to>
                                        <a:schemeClr val="accent1"/>
                                      </p:to>
                                    </p:animClr>
                                    <p:set>
                                      <p:cBhvr>
                                        <p:cTn id="39" dur="2000" fill="hold"/>
                                        <p:tgtEl>
                                          <p:spTgt spid="136"/>
                                        </p:tgtEl>
                                        <p:attrNameLst>
                                          <p:attrName>fill.type</p:attrName>
                                        </p:attrNameLst>
                                      </p:cBhvr>
                                      <p:to>
                                        <p:strVal val="solid"/>
                                      </p:to>
                                    </p:set>
                                    <p:set>
                                      <p:cBhvr>
                                        <p:cTn id="40" dur="2000" fill="hold"/>
                                        <p:tgtEl>
                                          <p:spTgt spid="136"/>
                                        </p:tgtEl>
                                        <p:attrNameLst>
                                          <p:attrName>fill.on</p:attrName>
                                        </p:attrNameLst>
                                      </p:cBhvr>
                                      <p:to>
                                        <p:strVal val="true"/>
                                      </p:to>
                                    </p:set>
                                  </p:childTnLst>
                                </p:cTn>
                              </p:par>
                              <p:par>
                                <p:cTn id="41" presetID="1" presetClass="emph" presetSubtype="2" fill="hold" nodeType="withEffect">
                                  <p:stCondLst>
                                    <p:cond delay="0"/>
                                  </p:stCondLst>
                                  <p:childTnLst>
                                    <p:animClr clrSpc="rgb" dir="cw">
                                      <p:cBhvr>
                                        <p:cTn id="42" dur="2000" fill="hold"/>
                                        <p:tgtEl>
                                          <p:spTgt spid="139"/>
                                        </p:tgtEl>
                                        <p:attrNameLst>
                                          <p:attrName>fillcolor</p:attrName>
                                        </p:attrNameLst>
                                      </p:cBhvr>
                                      <p:to>
                                        <a:schemeClr val="accent1"/>
                                      </p:to>
                                    </p:animClr>
                                    <p:set>
                                      <p:cBhvr>
                                        <p:cTn id="43" dur="2000" fill="hold"/>
                                        <p:tgtEl>
                                          <p:spTgt spid="139"/>
                                        </p:tgtEl>
                                        <p:attrNameLst>
                                          <p:attrName>fill.type</p:attrName>
                                        </p:attrNameLst>
                                      </p:cBhvr>
                                      <p:to>
                                        <p:strVal val="solid"/>
                                      </p:to>
                                    </p:set>
                                    <p:set>
                                      <p:cBhvr>
                                        <p:cTn id="44" dur="2000" fill="hold"/>
                                        <p:tgtEl>
                                          <p:spTgt spid="139"/>
                                        </p:tgtEl>
                                        <p:attrNameLst>
                                          <p:attrName>fill.on</p:attrName>
                                        </p:attrNameLst>
                                      </p:cBhvr>
                                      <p:to>
                                        <p:strVal val="true"/>
                                      </p:to>
                                    </p:set>
                                  </p:childTnLst>
                                </p:cTn>
                              </p:par>
                              <p:par>
                                <p:cTn id="45" presetID="1" presetClass="emph" presetSubtype="2" fill="hold" nodeType="withEffect">
                                  <p:stCondLst>
                                    <p:cond delay="0"/>
                                  </p:stCondLst>
                                  <p:childTnLst>
                                    <p:animClr clrSpc="rgb" dir="cw">
                                      <p:cBhvr>
                                        <p:cTn id="46" dur="2000" fill="hold"/>
                                        <p:tgtEl>
                                          <p:spTgt spid="141"/>
                                        </p:tgtEl>
                                        <p:attrNameLst>
                                          <p:attrName>fillcolor</p:attrName>
                                        </p:attrNameLst>
                                      </p:cBhvr>
                                      <p:to>
                                        <a:schemeClr val="accent1"/>
                                      </p:to>
                                    </p:animClr>
                                    <p:set>
                                      <p:cBhvr>
                                        <p:cTn id="47" dur="2000" fill="hold"/>
                                        <p:tgtEl>
                                          <p:spTgt spid="141"/>
                                        </p:tgtEl>
                                        <p:attrNameLst>
                                          <p:attrName>fill.type</p:attrName>
                                        </p:attrNameLst>
                                      </p:cBhvr>
                                      <p:to>
                                        <p:strVal val="solid"/>
                                      </p:to>
                                    </p:set>
                                    <p:set>
                                      <p:cBhvr>
                                        <p:cTn id="48" dur="2000" fill="hold"/>
                                        <p:tgtEl>
                                          <p:spTgt spid="141"/>
                                        </p:tgtEl>
                                        <p:attrNameLst>
                                          <p:attrName>fill.on</p:attrName>
                                        </p:attrNameLst>
                                      </p:cBhvr>
                                      <p:to>
                                        <p:strVal val="true"/>
                                      </p:to>
                                    </p:set>
                                  </p:childTnLst>
                                </p:cTn>
                              </p:par>
                              <p:par>
                                <p:cTn id="49" presetID="1" presetClass="emph" presetSubtype="2" fill="hold" nodeType="withEffect">
                                  <p:stCondLst>
                                    <p:cond delay="0"/>
                                  </p:stCondLst>
                                  <p:childTnLst>
                                    <p:animClr clrSpc="rgb" dir="cw">
                                      <p:cBhvr>
                                        <p:cTn id="50" dur="2000" fill="hold"/>
                                        <p:tgtEl>
                                          <p:spTgt spid="140"/>
                                        </p:tgtEl>
                                        <p:attrNameLst>
                                          <p:attrName>fillcolor</p:attrName>
                                        </p:attrNameLst>
                                      </p:cBhvr>
                                      <p:to>
                                        <a:schemeClr val="accent1"/>
                                      </p:to>
                                    </p:animClr>
                                    <p:set>
                                      <p:cBhvr>
                                        <p:cTn id="51" dur="2000" fill="hold"/>
                                        <p:tgtEl>
                                          <p:spTgt spid="140"/>
                                        </p:tgtEl>
                                        <p:attrNameLst>
                                          <p:attrName>fill.type</p:attrName>
                                        </p:attrNameLst>
                                      </p:cBhvr>
                                      <p:to>
                                        <p:strVal val="solid"/>
                                      </p:to>
                                    </p:set>
                                    <p:set>
                                      <p:cBhvr>
                                        <p:cTn id="52" dur="2000" fill="hold"/>
                                        <p:tgtEl>
                                          <p:spTgt spid="140"/>
                                        </p:tgtEl>
                                        <p:attrNameLst>
                                          <p:attrName>fill.on</p:attrName>
                                        </p:attrNameLst>
                                      </p:cBhvr>
                                      <p:to>
                                        <p:strVal val="true"/>
                                      </p:to>
                                    </p:set>
                                  </p:childTnLst>
                                </p:cTn>
                              </p:par>
                              <p:par>
                                <p:cTn id="53" presetID="1" presetClass="emph" presetSubtype="2" fill="hold" nodeType="withEffect">
                                  <p:stCondLst>
                                    <p:cond delay="0"/>
                                  </p:stCondLst>
                                  <p:childTnLst>
                                    <p:animClr clrSpc="rgb" dir="cw">
                                      <p:cBhvr>
                                        <p:cTn id="54" dur="2000" fill="hold"/>
                                        <p:tgtEl>
                                          <p:spTgt spid="133"/>
                                        </p:tgtEl>
                                        <p:attrNameLst>
                                          <p:attrName>fillcolor</p:attrName>
                                        </p:attrNameLst>
                                      </p:cBhvr>
                                      <p:to>
                                        <a:schemeClr val="accent1"/>
                                      </p:to>
                                    </p:animClr>
                                    <p:set>
                                      <p:cBhvr>
                                        <p:cTn id="55" dur="2000" fill="hold"/>
                                        <p:tgtEl>
                                          <p:spTgt spid="133"/>
                                        </p:tgtEl>
                                        <p:attrNameLst>
                                          <p:attrName>fill.type</p:attrName>
                                        </p:attrNameLst>
                                      </p:cBhvr>
                                      <p:to>
                                        <p:strVal val="solid"/>
                                      </p:to>
                                    </p:set>
                                    <p:set>
                                      <p:cBhvr>
                                        <p:cTn id="56" dur="2000" fill="hold"/>
                                        <p:tgtEl>
                                          <p:spTgt spid="133"/>
                                        </p:tgtEl>
                                        <p:attrNameLst>
                                          <p:attrName>fill.on</p:attrName>
                                        </p:attrNameLst>
                                      </p:cBhvr>
                                      <p:to>
                                        <p:strVal val="true"/>
                                      </p:to>
                                    </p:set>
                                  </p:childTnLst>
                                </p:cTn>
                              </p:par>
                              <p:par>
                                <p:cTn id="57" presetID="1" presetClass="emph" presetSubtype="2" fill="hold" nodeType="withEffect">
                                  <p:stCondLst>
                                    <p:cond delay="0"/>
                                  </p:stCondLst>
                                  <p:childTnLst>
                                    <p:animClr clrSpc="rgb" dir="cw">
                                      <p:cBhvr>
                                        <p:cTn id="58" dur="2000" fill="hold"/>
                                        <p:tgtEl>
                                          <p:spTgt spid="138"/>
                                        </p:tgtEl>
                                        <p:attrNameLst>
                                          <p:attrName>fillcolor</p:attrName>
                                        </p:attrNameLst>
                                      </p:cBhvr>
                                      <p:to>
                                        <a:schemeClr val="accent1"/>
                                      </p:to>
                                    </p:animClr>
                                    <p:set>
                                      <p:cBhvr>
                                        <p:cTn id="59" dur="2000" fill="hold"/>
                                        <p:tgtEl>
                                          <p:spTgt spid="138"/>
                                        </p:tgtEl>
                                        <p:attrNameLst>
                                          <p:attrName>fill.type</p:attrName>
                                        </p:attrNameLst>
                                      </p:cBhvr>
                                      <p:to>
                                        <p:strVal val="solid"/>
                                      </p:to>
                                    </p:set>
                                    <p:set>
                                      <p:cBhvr>
                                        <p:cTn id="60" dur="2000" fill="hold"/>
                                        <p:tgtEl>
                                          <p:spTgt spid="138"/>
                                        </p:tgtEl>
                                        <p:attrNameLst>
                                          <p:attrName>fill.on</p:attrName>
                                        </p:attrNameLst>
                                      </p:cBhvr>
                                      <p:to>
                                        <p:strVal val="true"/>
                                      </p:to>
                                    </p:set>
                                  </p:childTnLst>
                                </p:cTn>
                              </p:par>
                              <p:par>
                                <p:cTn id="61" presetID="1" presetClass="emph" presetSubtype="2" fill="hold" nodeType="withEffect">
                                  <p:stCondLst>
                                    <p:cond delay="0"/>
                                  </p:stCondLst>
                                  <p:childTnLst>
                                    <p:animClr clrSpc="rgb" dir="cw">
                                      <p:cBhvr>
                                        <p:cTn id="62" dur="2000" fill="hold"/>
                                        <p:tgtEl>
                                          <p:spTgt spid="144"/>
                                        </p:tgtEl>
                                        <p:attrNameLst>
                                          <p:attrName>fillcolor</p:attrName>
                                        </p:attrNameLst>
                                      </p:cBhvr>
                                      <p:to>
                                        <a:schemeClr val="accent1"/>
                                      </p:to>
                                    </p:animClr>
                                    <p:set>
                                      <p:cBhvr>
                                        <p:cTn id="63" dur="2000" fill="hold"/>
                                        <p:tgtEl>
                                          <p:spTgt spid="144"/>
                                        </p:tgtEl>
                                        <p:attrNameLst>
                                          <p:attrName>fill.type</p:attrName>
                                        </p:attrNameLst>
                                      </p:cBhvr>
                                      <p:to>
                                        <p:strVal val="solid"/>
                                      </p:to>
                                    </p:set>
                                    <p:set>
                                      <p:cBhvr>
                                        <p:cTn id="64" dur="2000" fill="hold"/>
                                        <p:tgtEl>
                                          <p:spTgt spid="144"/>
                                        </p:tgtEl>
                                        <p:attrNameLst>
                                          <p:attrName>fill.on</p:attrName>
                                        </p:attrNameLst>
                                      </p:cBhvr>
                                      <p:to>
                                        <p:strVal val="true"/>
                                      </p:to>
                                    </p:set>
                                  </p:childTnLst>
                                </p:cTn>
                              </p:par>
                              <p:par>
                                <p:cTn id="65" presetID="1" presetClass="emph" presetSubtype="2" fill="hold" nodeType="withEffect">
                                  <p:stCondLst>
                                    <p:cond delay="0"/>
                                  </p:stCondLst>
                                  <p:childTnLst>
                                    <p:animClr clrSpc="rgb" dir="cw">
                                      <p:cBhvr>
                                        <p:cTn id="66" dur="2000" fill="hold"/>
                                        <p:tgtEl>
                                          <p:spTgt spid="145"/>
                                        </p:tgtEl>
                                        <p:attrNameLst>
                                          <p:attrName>fillcolor</p:attrName>
                                        </p:attrNameLst>
                                      </p:cBhvr>
                                      <p:to>
                                        <a:schemeClr val="accent1"/>
                                      </p:to>
                                    </p:animClr>
                                    <p:set>
                                      <p:cBhvr>
                                        <p:cTn id="67" dur="2000" fill="hold"/>
                                        <p:tgtEl>
                                          <p:spTgt spid="145"/>
                                        </p:tgtEl>
                                        <p:attrNameLst>
                                          <p:attrName>fill.type</p:attrName>
                                        </p:attrNameLst>
                                      </p:cBhvr>
                                      <p:to>
                                        <p:strVal val="solid"/>
                                      </p:to>
                                    </p:set>
                                    <p:set>
                                      <p:cBhvr>
                                        <p:cTn id="68" dur="2000" fill="hold"/>
                                        <p:tgtEl>
                                          <p:spTgt spid="145"/>
                                        </p:tgtEl>
                                        <p:attrNameLst>
                                          <p:attrName>fill.on</p:attrName>
                                        </p:attrNameLst>
                                      </p:cBhvr>
                                      <p:to>
                                        <p:strVal val="true"/>
                                      </p:to>
                                    </p:set>
                                  </p:childTnLst>
                                </p:cTn>
                              </p:par>
                              <p:par>
                                <p:cTn id="69" presetID="1" presetClass="emph" presetSubtype="2" fill="hold" nodeType="withEffect">
                                  <p:stCondLst>
                                    <p:cond delay="0"/>
                                  </p:stCondLst>
                                  <p:childTnLst>
                                    <p:animClr clrSpc="rgb" dir="cw">
                                      <p:cBhvr>
                                        <p:cTn id="70" dur="2000" fill="hold"/>
                                        <p:tgtEl>
                                          <p:spTgt spid="146"/>
                                        </p:tgtEl>
                                        <p:attrNameLst>
                                          <p:attrName>fillcolor</p:attrName>
                                        </p:attrNameLst>
                                      </p:cBhvr>
                                      <p:to>
                                        <a:schemeClr val="accent1"/>
                                      </p:to>
                                    </p:animClr>
                                    <p:set>
                                      <p:cBhvr>
                                        <p:cTn id="71" dur="2000" fill="hold"/>
                                        <p:tgtEl>
                                          <p:spTgt spid="146"/>
                                        </p:tgtEl>
                                        <p:attrNameLst>
                                          <p:attrName>fill.type</p:attrName>
                                        </p:attrNameLst>
                                      </p:cBhvr>
                                      <p:to>
                                        <p:strVal val="solid"/>
                                      </p:to>
                                    </p:set>
                                    <p:set>
                                      <p:cBhvr>
                                        <p:cTn id="72" dur="2000" fill="hold"/>
                                        <p:tgtEl>
                                          <p:spTgt spid="146"/>
                                        </p:tgtEl>
                                        <p:attrNameLst>
                                          <p:attrName>fill.on</p:attrName>
                                        </p:attrNameLst>
                                      </p:cBhvr>
                                      <p:to>
                                        <p:strVal val="true"/>
                                      </p:to>
                                    </p:set>
                                  </p:childTnLst>
                                </p:cTn>
                              </p:par>
                              <p:par>
                                <p:cTn id="73" presetID="1" presetClass="emph" presetSubtype="2" fill="hold" nodeType="withEffect">
                                  <p:stCondLst>
                                    <p:cond delay="0"/>
                                  </p:stCondLst>
                                  <p:childTnLst>
                                    <p:animClr clrSpc="rgb" dir="cw">
                                      <p:cBhvr>
                                        <p:cTn id="74" dur="2000" fill="hold"/>
                                        <p:tgtEl>
                                          <p:spTgt spid="147"/>
                                        </p:tgtEl>
                                        <p:attrNameLst>
                                          <p:attrName>fillcolor</p:attrName>
                                        </p:attrNameLst>
                                      </p:cBhvr>
                                      <p:to>
                                        <a:schemeClr val="accent1"/>
                                      </p:to>
                                    </p:animClr>
                                    <p:set>
                                      <p:cBhvr>
                                        <p:cTn id="75" dur="2000" fill="hold"/>
                                        <p:tgtEl>
                                          <p:spTgt spid="147"/>
                                        </p:tgtEl>
                                        <p:attrNameLst>
                                          <p:attrName>fill.type</p:attrName>
                                        </p:attrNameLst>
                                      </p:cBhvr>
                                      <p:to>
                                        <p:strVal val="solid"/>
                                      </p:to>
                                    </p:set>
                                    <p:set>
                                      <p:cBhvr>
                                        <p:cTn id="76" dur="2000" fill="hold"/>
                                        <p:tgtEl>
                                          <p:spTgt spid="147"/>
                                        </p:tgtEl>
                                        <p:attrNameLst>
                                          <p:attrName>fill.on</p:attrName>
                                        </p:attrNameLst>
                                      </p:cBhvr>
                                      <p:to>
                                        <p:strVal val="true"/>
                                      </p:to>
                                    </p:set>
                                  </p:childTnLst>
                                </p:cTn>
                              </p:par>
                              <p:par>
                                <p:cTn id="77" presetID="1" presetClass="emph" presetSubtype="2" fill="hold" nodeType="withEffect">
                                  <p:stCondLst>
                                    <p:cond delay="0"/>
                                  </p:stCondLst>
                                  <p:childTnLst>
                                    <p:animClr clrSpc="rgb" dir="cw">
                                      <p:cBhvr>
                                        <p:cTn id="78" dur="2000" fill="hold"/>
                                        <p:tgtEl>
                                          <p:spTgt spid="148"/>
                                        </p:tgtEl>
                                        <p:attrNameLst>
                                          <p:attrName>fillcolor</p:attrName>
                                        </p:attrNameLst>
                                      </p:cBhvr>
                                      <p:to>
                                        <a:schemeClr val="accent1"/>
                                      </p:to>
                                    </p:animClr>
                                    <p:set>
                                      <p:cBhvr>
                                        <p:cTn id="79" dur="2000" fill="hold"/>
                                        <p:tgtEl>
                                          <p:spTgt spid="148"/>
                                        </p:tgtEl>
                                        <p:attrNameLst>
                                          <p:attrName>fill.type</p:attrName>
                                        </p:attrNameLst>
                                      </p:cBhvr>
                                      <p:to>
                                        <p:strVal val="solid"/>
                                      </p:to>
                                    </p:set>
                                    <p:set>
                                      <p:cBhvr>
                                        <p:cTn id="80" dur="2000" fill="hold"/>
                                        <p:tgtEl>
                                          <p:spTgt spid="148"/>
                                        </p:tgtEl>
                                        <p:attrNameLst>
                                          <p:attrName>fill.on</p:attrName>
                                        </p:attrNameLst>
                                      </p:cBhvr>
                                      <p:to>
                                        <p:strVal val="true"/>
                                      </p:to>
                                    </p:set>
                                  </p:childTnLst>
                                </p:cTn>
                              </p:par>
                              <p:par>
                                <p:cTn id="81" presetID="1" presetClass="emph" presetSubtype="2" fill="hold" nodeType="withEffect">
                                  <p:stCondLst>
                                    <p:cond delay="0"/>
                                  </p:stCondLst>
                                  <p:childTnLst>
                                    <p:animClr clrSpc="rgb" dir="cw">
                                      <p:cBhvr>
                                        <p:cTn id="82" dur="2000" fill="hold"/>
                                        <p:tgtEl>
                                          <p:spTgt spid="149"/>
                                        </p:tgtEl>
                                        <p:attrNameLst>
                                          <p:attrName>fillcolor</p:attrName>
                                        </p:attrNameLst>
                                      </p:cBhvr>
                                      <p:to>
                                        <a:schemeClr val="accent1"/>
                                      </p:to>
                                    </p:animClr>
                                    <p:set>
                                      <p:cBhvr>
                                        <p:cTn id="83" dur="2000" fill="hold"/>
                                        <p:tgtEl>
                                          <p:spTgt spid="149"/>
                                        </p:tgtEl>
                                        <p:attrNameLst>
                                          <p:attrName>fill.type</p:attrName>
                                        </p:attrNameLst>
                                      </p:cBhvr>
                                      <p:to>
                                        <p:strVal val="solid"/>
                                      </p:to>
                                    </p:set>
                                    <p:set>
                                      <p:cBhvr>
                                        <p:cTn id="84" dur="2000" fill="hold"/>
                                        <p:tgtEl>
                                          <p:spTgt spid="149"/>
                                        </p:tgtEl>
                                        <p:attrNameLst>
                                          <p:attrName>fill.on</p:attrName>
                                        </p:attrNameLst>
                                      </p:cBhvr>
                                      <p:to>
                                        <p:strVal val="true"/>
                                      </p:to>
                                    </p:set>
                                  </p:childTnLst>
                                </p:cTn>
                              </p:par>
                              <p:par>
                                <p:cTn id="85" presetID="1" presetClass="emph" presetSubtype="2" fill="hold" nodeType="withEffect">
                                  <p:stCondLst>
                                    <p:cond delay="0"/>
                                  </p:stCondLst>
                                  <p:childTnLst>
                                    <p:animClr clrSpc="rgb" dir="cw">
                                      <p:cBhvr>
                                        <p:cTn id="86" dur="2000" fill="hold"/>
                                        <p:tgtEl>
                                          <p:spTgt spid="150"/>
                                        </p:tgtEl>
                                        <p:attrNameLst>
                                          <p:attrName>fillcolor</p:attrName>
                                        </p:attrNameLst>
                                      </p:cBhvr>
                                      <p:to>
                                        <a:schemeClr val="accent1"/>
                                      </p:to>
                                    </p:animClr>
                                    <p:set>
                                      <p:cBhvr>
                                        <p:cTn id="87" dur="2000" fill="hold"/>
                                        <p:tgtEl>
                                          <p:spTgt spid="150"/>
                                        </p:tgtEl>
                                        <p:attrNameLst>
                                          <p:attrName>fill.type</p:attrName>
                                        </p:attrNameLst>
                                      </p:cBhvr>
                                      <p:to>
                                        <p:strVal val="solid"/>
                                      </p:to>
                                    </p:set>
                                    <p:set>
                                      <p:cBhvr>
                                        <p:cTn id="88" dur="2000" fill="hold"/>
                                        <p:tgtEl>
                                          <p:spTgt spid="15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Rectangle 161"/>
          <p:cNvSpPr/>
          <p:nvPr/>
        </p:nvSpPr>
        <p:spPr bwMode="auto">
          <a:xfrm>
            <a:off x="228600" y="1371600"/>
            <a:ext cx="3657600" cy="3962400"/>
          </a:xfrm>
          <a:prstGeom prst="rect">
            <a:avLst/>
          </a:prstGeom>
          <a:noFill/>
          <a:ln w="38100" cap="flat" cmpd="sng" algn="ctr">
            <a:solidFill>
              <a:schemeClr val="accent3"/>
            </a:solidFill>
            <a:prstDash val="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dirty="0" smtClean="0">
              <a:ln>
                <a:noFill/>
              </a:ln>
              <a:solidFill>
                <a:srgbClr val="003B5C"/>
              </a:solidFill>
              <a:effectLst/>
              <a:latin typeface="Arial" charset="0"/>
            </a:endParaRPr>
          </a:p>
        </p:txBody>
      </p:sp>
      <p:sp>
        <p:nvSpPr>
          <p:cNvPr id="69" name="Magnetic Disk 68"/>
          <p:cNvSpPr/>
          <p:nvPr/>
        </p:nvSpPr>
        <p:spPr bwMode="auto">
          <a:xfrm>
            <a:off x="2133600" y="41148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143" name="Magnetic Disk 142"/>
          <p:cNvSpPr/>
          <p:nvPr/>
        </p:nvSpPr>
        <p:spPr bwMode="auto">
          <a:xfrm>
            <a:off x="2133600" y="4267200"/>
            <a:ext cx="304800" cy="228600"/>
          </a:xfrm>
          <a:prstGeom prst="flowChartMagneticDisk">
            <a:avLst/>
          </a:prstGeom>
          <a:solidFill>
            <a:srgbClr val="F2A900"/>
          </a:solidFill>
          <a:ln w="9525" cap="flat" cmpd="sng" algn="ctr">
            <a:solidFill>
              <a:schemeClr val="tx1"/>
            </a:solidFill>
            <a:prstDash val="solid"/>
            <a:round/>
            <a:headEnd type="none" w="med" len="med"/>
            <a:tailEnd type="none" w="med" len="med"/>
          </a:ln>
          <a:effectLst/>
        </p:spPr>
      </p:sp>
      <p:sp>
        <p:nvSpPr>
          <p:cNvPr id="153" name="Magnetic Disk 152"/>
          <p:cNvSpPr/>
          <p:nvPr/>
        </p:nvSpPr>
        <p:spPr bwMode="auto">
          <a:xfrm>
            <a:off x="2590800" y="41148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60" name="Magnetic Disk 59"/>
          <p:cNvSpPr/>
          <p:nvPr/>
        </p:nvSpPr>
        <p:spPr bwMode="auto">
          <a:xfrm>
            <a:off x="762000" y="41148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154" name="Magnetic Disk 153"/>
          <p:cNvSpPr/>
          <p:nvPr/>
        </p:nvSpPr>
        <p:spPr bwMode="auto">
          <a:xfrm>
            <a:off x="2362200" y="43434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61" name="Magnetic Disk 60"/>
          <p:cNvSpPr/>
          <p:nvPr/>
        </p:nvSpPr>
        <p:spPr bwMode="auto">
          <a:xfrm>
            <a:off x="304800" y="41148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63" name="Magnetic Disk 62"/>
          <p:cNvSpPr/>
          <p:nvPr/>
        </p:nvSpPr>
        <p:spPr bwMode="auto">
          <a:xfrm>
            <a:off x="1219200" y="41148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66" name="Magnetic Disk 65"/>
          <p:cNvSpPr/>
          <p:nvPr/>
        </p:nvSpPr>
        <p:spPr bwMode="auto">
          <a:xfrm>
            <a:off x="1676400" y="41148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139" name="Magnetic Disk 138"/>
          <p:cNvSpPr/>
          <p:nvPr/>
        </p:nvSpPr>
        <p:spPr bwMode="auto">
          <a:xfrm>
            <a:off x="304800" y="4267200"/>
            <a:ext cx="304800" cy="228600"/>
          </a:xfrm>
          <a:prstGeom prst="flowChartMagneticDisk">
            <a:avLst/>
          </a:prstGeom>
          <a:solidFill>
            <a:srgbClr val="F2A900"/>
          </a:solidFill>
          <a:ln w="9525" cap="flat" cmpd="sng" algn="ctr">
            <a:solidFill>
              <a:schemeClr val="tx1"/>
            </a:solidFill>
            <a:prstDash val="solid"/>
            <a:round/>
            <a:headEnd type="none" w="med" len="med"/>
            <a:tailEnd type="none" w="med" len="med"/>
          </a:ln>
          <a:effectLst/>
        </p:spPr>
      </p:sp>
      <p:sp>
        <p:nvSpPr>
          <p:cNvPr id="140" name="Magnetic Disk 139"/>
          <p:cNvSpPr/>
          <p:nvPr/>
        </p:nvSpPr>
        <p:spPr bwMode="auto">
          <a:xfrm>
            <a:off x="762000" y="4267200"/>
            <a:ext cx="304800" cy="228600"/>
          </a:xfrm>
          <a:prstGeom prst="flowChartMagneticDisk">
            <a:avLst/>
          </a:prstGeom>
          <a:solidFill>
            <a:srgbClr val="F2A900"/>
          </a:solidFill>
          <a:ln w="9525" cap="flat" cmpd="sng" algn="ctr">
            <a:solidFill>
              <a:schemeClr val="tx1"/>
            </a:solidFill>
            <a:prstDash val="solid"/>
            <a:round/>
            <a:headEnd type="none" w="med" len="med"/>
            <a:tailEnd type="none" w="med" len="med"/>
          </a:ln>
          <a:effectLst/>
        </p:spPr>
      </p:sp>
      <p:sp>
        <p:nvSpPr>
          <p:cNvPr id="141" name="Magnetic Disk 140"/>
          <p:cNvSpPr/>
          <p:nvPr/>
        </p:nvSpPr>
        <p:spPr bwMode="auto">
          <a:xfrm>
            <a:off x="1219200" y="4267200"/>
            <a:ext cx="304800" cy="228600"/>
          </a:xfrm>
          <a:prstGeom prst="flowChartMagneticDisk">
            <a:avLst/>
          </a:prstGeom>
          <a:solidFill>
            <a:srgbClr val="F2A900"/>
          </a:solidFill>
          <a:ln w="9525" cap="flat" cmpd="sng" algn="ctr">
            <a:solidFill>
              <a:schemeClr val="tx1"/>
            </a:solidFill>
            <a:prstDash val="solid"/>
            <a:round/>
            <a:headEnd type="none" w="med" len="med"/>
            <a:tailEnd type="none" w="med" len="med"/>
          </a:ln>
          <a:effectLst/>
        </p:spPr>
      </p:sp>
      <p:sp>
        <p:nvSpPr>
          <p:cNvPr id="142" name="Magnetic Disk 141"/>
          <p:cNvSpPr/>
          <p:nvPr/>
        </p:nvSpPr>
        <p:spPr bwMode="auto">
          <a:xfrm>
            <a:off x="1676400" y="4267200"/>
            <a:ext cx="304800" cy="228600"/>
          </a:xfrm>
          <a:prstGeom prst="flowChartMagneticDisk">
            <a:avLst/>
          </a:prstGeom>
          <a:solidFill>
            <a:srgbClr val="F2A900"/>
          </a:solidFill>
          <a:ln w="9525" cap="flat" cmpd="sng" algn="ctr">
            <a:solidFill>
              <a:schemeClr val="tx1"/>
            </a:solidFill>
            <a:prstDash val="solid"/>
            <a:round/>
            <a:headEnd type="none" w="med" len="med"/>
            <a:tailEnd type="none" w="med" len="med"/>
          </a:ln>
          <a:effectLst/>
        </p:spPr>
      </p:sp>
      <p:sp>
        <p:nvSpPr>
          <p:cNvPr id="35842" name="Rectangle 2"/>
          <p:cNvSpPr>
            <a:spLocks noGrp="1" noChangeArrowheads="1"/>
          </p:cNvSpPr>
          <p:nvPr>
            <p:ph type="title"/>
          </p:nvPr>
        </p:nvSpPr>
        <p:spPr/>
        <p:txBody>
          <a:bodyPr/>
          <a:lstStyle/>
          <a:p>
            <a:pPr eaLnBrk="1" hangingPunct="1"/>
            <a:r>
              <a:rPr lang="en-US" smtClean="0"/>
              <a:t>Thin Provisioning New Storage</a:t>
            </a:r>
            <a:br>
              <a:rPr lang="en-US" smtClean="0"/>
            </a:br>
            <a:r>
              <a:rPr lang="en-US" sz="2400" b="0" smtClean="0">
                <a:solidFill>
                  <a:schemeClr val="accent3"/>
                </a:solidFill>
              </a:rPr>
              <a:t>continued</a:t>
            </a:r>
            <a:endParaRPr lang="en-US" dirty="0" smtClean="0"/>
          </a:p>
        </p:txBody>
      </p:sp>
      <p:sp>
        <p:nvSpPr>
          <p:cNvPr id="75" name="Slide Number Placeholder 1"/>
          <p:cNvSpPr>
            <a:spLocks noGrp="1"/>
          </p:cNvSpPr>
          <p:nvPr>
            <p:ph type="sldNum" sz="quarter" idx="4294967295"/>
          </p:nvPr>
        </p:nvSpPr>
        <p:spPr>
          <a:xfrm>
            <a:off x="8207597" y="6539817"/>
            <a:ext cx="685800" cy="228600"/>
          </a:xfrm>
          <a:prstGeom prst="rect">
            <a:avLst/>
          </a:prstGeom>
          <a:noFill/>
        </p:spPr>
        <p:txBody>
          <a:bodyPr/>
          <a:lstStyle/>
          <a:p>
            <a:fld id="{456C0004-1212-4E53-8D75-21D535C28CA6}" type="slidenum">
              <a:rPr lang="en-US" smtClean="0">
                <a:solidFill>
                  <a:srgbClr val="000000"/>
                </a:solidFill>
              </a:rPr>
              <a:pPr/>
              <a:t>68</a:t>
            </a:fld>
            <a:endParaRPr lang="en-US" dirty="0" smtClean="0">
              <a:solidFill>
                <a:srgbClr val="000000"/>
              </a:solidFill>
            </a:endParaRPr>
          </a:p>
        </p:txBody>
      </p:sp>
      <p:sp>
        <p:nvSpPr>
          <p:cNvPr id="55" name="Rectangle 54"/>
          <p:cNvSpPr/>
          <p:nvPr/>
        </p:nvSpPr>
        <p:spPr bwMode="auto">
          <a:xfrm>
            <a:off x="228600" y="2590800"/>
            <a:ext cx="3657600" cy="2743200"/>
          </a:xfrm>
          <a:prstGeom prst="rect">
            <a:avLst/>
          </a:prstGeom>
          <a:noFill/>
          <a:ln w="38100" cap="flat" cmpd="sng" algn="ctr">
            <a:solidFill>
              <a:schemeClr val="accent3"/>
            </a:solidFill>
            <a:prstDash val="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dirty="0" smtClean="0">
              <a:ln>
                <a:noFill/>
              </a:ln>
              <a:solidFill>
                <a:srgbClr val="003B5C"/>
              </a:solidFill>
              <a:effectLst/>
              <a:latin typeface="Arial" charset="0"/>
            </a:endParaRPr>
          </a:p>
        </p:txBody>
      </p:sp>
      <p:sp>
        <p:nvSpPr>
          <p:cNvPr id="59" name="Magnetic Disk 58"/>
          <p:cNvSpPr/>
          <p:nvPr/>
        </p:nvSpPr>
        <p:spPr bwMode="auto">
          <a:xfrm>
            <a:off x="533400" y="43434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64" name="Magnetic Disk 63"/>
          <p:cNvSpPr/>
          <p:nvPr/>
        </p:nvSpPr>
        <p:spPr bwMode="auto">
          <a:xfrm>
            <a:off x="990600" y="43434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67" name="Magnetic Disk 66"/>
          <p:cNvSpPr/>
          <p:nvPr/>
        </p:nvSpPr>
        <p:spPr bwMode="auto">
          <a:xfrm>
            <a:off x="1447800" y="43434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70" name="Magnetic Disk 69"/>
          <p:cNvSpPr/>
          <p:nvPr/>
        </p:nvSpPr>
        <p:spPr bwMode="auto">
          <a:xfrm>
            <a:off x="1905000" y="43434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72" name="TextBox 71"/>
          <p:cNvSpPr txBox="1"/>
          <p:nvPr/>
        </p:nvSpPr>
        <p:spPr>
          <a:xfrm>
            <a:off x="685800" y="4953001"/>
            <a:ext cx="2743200" cy="307777"/>
          </a:xfrm>
          <a:prstGeom prst="rect">
            <a:avLst/>
          </a:prstGeom>
          <a:noFill/>
        </p:spPr>
        <p:txBody>
          <a:bodyPr wrap="square" rtlCol="0">
            <a:spAutoFit/>
          </a:bodyPr>
          <a:lstStyle/>
          <a:p>
            <a:pPr marL="0" indent="0">
              <a:buClr>
                <a:schemeClr val="accent2"/>
              </a:buClr>
              <a:buFont typeface="Wingdings" pitchFamily="2" charset="2"/>
              <a:buNone/>
            </a:pPr>
            <a:r>
              <a:rPr lang="en-US" sz="1400" b="1" dirty="0" smtClean="0"/>
              <a:t>Physical Storage = 1.8TB</a:t>
            </a:r>
          </a:p>
        </p:txBody>
      </p:sp>
      <p:sp>
        <p:nvSpPr>
          <p:cNvPr id="78" name="Oval 77"/>
          <p:cNvSpPr/>
          <p:nvPr/>
        </p:nvSpPr>
        <p:spPr bwMode="auto">
          <a:xfrm>
            <a:off x="1219200" y="1981200"/>
            <a:ext cx="1676400" cy="1600200"/>
          </a:xfrm>
          <a:prstGeom prst="ellipse">
            <a:avLst/>
          </a:prstGeom>
          <a:noFill/>
          <a:ln w="38100" cap="flat" cmpd="sng" algn="ctr">
            <a:solidFill>
              <a:schemeClr val="accent2"/>
            </a:solidFill>
            <a:prstDash val="lgDashDotDot"/>
            <a:round/>
            <a:headEnd type="none" w="med" len="med"/>
            <a:tailEnd type="none" w="med" len="med"/>
          </a:ln>
          <a:effectLst/>
        </p:spPr>
      </p:sp>
      <p:sp>
        <p:nvSpPr>
          <p:cNvPr id="79" name="Oval 78"/>
          <p:cNvSpPr/>
          <p:nvPr/>
        </p:nvSpPr>
        <p:spPr bwMode="auto">
          <a:xfrm>
            <a:off x="2895600" y="2057400"/>
            <a:ext cx="975360" cy="1066800"/>
          </a:xfrm>
          <a:prstGeom prst="ellipse">
            <a:avLst/>
          </a:prstGeom>
          <a:noFill/>
          <a:ln w="38100" cap="flat" cmpd="sng" algn="ctr">
            <a:solidFill>
              <a:schemeClr val="accent2"/>
            </a:solidFill>
            <a:prstDash val="lgDashDotDot"/>
            <a:round/>
            <a:headEnd type="none" w="med" len="med"/>
            <a:tailEnd type="none" w="med" len="med"/>
          </a:ln>
          <a:effectLst/>
        </p:spPr>
      </p:sp>
      <p:sp>
        <p:nvSpPr>
          <p:cNvPr id="80" name="Oval 79"/>
          <p:cNvSpPr/>
          <p:nvPr/>
        </p:nvSpPr>
        <p:spPr bwMode="auto">
          <a:xfrm>
            <a:off x="304800" y="3505200"/>
            <a:ext cx="609600" cy="533400"/>
          </a:xfrm>
          <a:prstGeom prst="ellipse">
            <a:avLst/>
          </a:prstGeom>
          <a:noFill/>
          <a:ln w="38100" cap="flat" cmpd="sng" algn="ctr">
            <a:solidFill>
              <a:schemeClr val="accent2"/>
            </a:solidFill>
            <a:prstDash val="lgDashDotDot"/>
            <a:round/>
            <a:headEnd type="none" w="med" len="med"/>
            <a:tailEnd type="none" w="med" len="med"/>
          </a:ln>
          <a:effectLst/>
        </p:spPr>
      </p:sp>
      <p:sp>
        <p:nvSpPr>
          <p:cNvPr id="81" name="Oval 80"/>
          <p:cNvSpPr/>
          <p:nvPr/>
        </p:nvSpPr>
        <p:spPr bwMode="auto">
          <a:xfrm>
            <a:off x="2971800" y="3276600"/>
            <a:ext cx="822960" cy="822960"/>
          </a:xfrm>
          <a:prstGeom prst="ellipse">
            <a:avLst/>
          </a:prstGeom>
          <a:noFill/>
          <a:ln w="38100" cap="flat" cmpd="sng" algn="ctr">
            <a:solidFill>
              <a:schemeClr val="accent2"/>
            </a:solidFill>
            <a:prstDash val="lgDashDotDot"/>
            <a:round/>
            <a:headEnd type="none" w="med" len="med"/>
            <a:tailEnd type="none" w="med" len="med"/>
          </a:ln>
          <a:effectLst/>
        </p:spPr>
      </p:sp>
      <p:sp>
        <p:nvSpPr>
          <p:cNvPr id="82" name="Oval 81"/>
          <p:cNvSpPr/>
          <p:nvPr/>
        </p:nvSpPr>
        <p:spPr bwMode="auto">
          <a:xfrm>
            <a:off x="304800" y="2362200"/>
            <a:ext cx="914400" cy="914400"/>
          </a:xfrm>
          <a:prstGeom prst="ellipse">
            <a:avLst/>
          </a:prstGeom>
          <a:noFill/>
          <a:ln w="38100" cap="flat" cmpd="sng" algn="ctr">
            <a:solidFill>
              <a:schemeClr val="accent2"/>
            </a:solidFill>
            <a:prstDash val="lgDashDotDot"/>
            <a:round/>
            <a:headEnd type="none" w="med" len="med"/>
            <a:tailEnd type="none" w="med" len="med"/>
          </a:ln>
          <a:effectLst/>
        </p:spPr>
      </p:sp>
      <p:sp>
        <p:nvSpPr>
          <p:cNvPr id="83" name="Oval 82"/>
          <p:cNvSpPr/>
          <p:nvPr/>
        </p:nvSpPr>
        <p:spPr bwMode="auto">
          <a:xfrm>
            <a:off x="1066800" y="3429000"/>
            <a:ext cx="609600" cy="609600"/>
          </a:xfrm>
          <a:prstGeom prst="ellipse">
            <a:avLst/>
          </a:prstGeom>
          <a:noFill/>
          <a:ln w="38100" cap="flat" cmpd="sng" algn="ctr">
            <a:solidFill>
              <a:schemeClr val="accent2"/>
            </a:solidFill>
            <a:prstDash val="lgDashDotDot"/>
            <a:round/>
            <a:headEnd type="none" w="med" len="med"/>
            <a:tailEnd type="none" w="med" len="med"/>
          </a:ln>
          <a:effectLst/>
        </p:spPr>
      </p:sp>
      <p:sp>
        <p:nvSpPr>
          <p:cNvPr id="91" name="Oval 90"/>
          <p:cNvSpPr/>
          <p:nvPr/>
        </p:nvSpPr>
        <p:spPr bwMode="auto">
          <a:xfrm>
            <a:off x="2286000" y="3620869"/>
            <a:ext cx="457200" cy="381000"/>
          </a:xfrm>
          <a:prstGeom prst="ellipse">
            <a:avLst/>
          </a:prstGeom>
          <a:noFill/>
          <a:ln w="38100" cap="flat" cmpd="sng" algn="ctr">
            <a:solidFill>
              <a:schemeClr val="accent2"/>
            </a:solidFill>
            <a:prstDash val="lgDashDotDot"/>
            <a:round/>
            <a:headEnd type="none" w="med" len="med"/>
            <a:tailEnd type="none" w="med" len="med"/>
          </a:ln>
          <a:effectLst/>
        </p:spPr>
      </p:sp>
      <p:sp>
        <p:nvSpPr>
          <p:cNvPr id="122" name="TextBox 121"/>
          <p:cNvSpPr txBox="1"/>
          <p:nvPr/>
        </p:nvSpPr>
        <p:spPr>
          <a:xfrm>
            <a:off x="472440" y="2477869"/>
            <a:ext cx="685800" cy="646331"/>
          </a:xfrm>
          <a:prstGeom prst="rect">
            <a:avLst/>
          </a:prstGeom>
          <a:noFill/>
        </p:spPr>
        <p:txBody>
          <a:bodyPr wrap="square" rtlCol="0">
            <a:spAutoFit/>
          </a:bodyPr>
          <a:lstStyle/>
          <a:p>
            <a:pPr marL="0" indent="0">
              <a:buClr>
                <a:schemeClr val="accent2"/>
              </a:buClr>
              <a:buFont typeface="Wingdings" pitchFamily="2" charset="2"/>
              <a:buNone/>
            </a:pPr>
            <a:r>
              <a:rPr lang="en-US" sz="1800" dirty="0" smtClean="0"/>
              <a:t>400 GB</a:t>
            </a:r>
          </a:p>
        </p:txBody>
      </p:sp>
      <p:sp>
        <p:nvSpPr>
          <p:cNvPr id="123" name="TextBox 122"/>
          <p:cNvSpPr txBox="1"/>
          <p:nvPr/>
        </p:nvSpPr>
        <p:spPr>
          <a:xfrm>
            <a:off x="304800" y="3505200"/>
            <a:ext cx="685800" cy="646331"/>
          </a:xfrm>
          <a:prstGeom prst="rect">
            <a:avLst/>
          </a:prstGeom>
          <a:noFill/>
        </p:spPr>
        <p:txBody>
          <a:bodyPr wrap="square" rtlCol="0">
            <a:spAutoFit/>
          </a:bodyPr>
          <a:lstStyle/>
          <a:p>
            <a:pPr marL="0" indent="0">
              <a:buClr>
                <a:schemeClr val="accent2"/>
              </a:buClr>
              <a:buFont typeface="Wingdings" pitchFamily="2" charset="2"/>
              <a:buNone/>
            </a:pPr>
            <a:r>
              <a:rPr lang="en-US" sz="1800" dirty="0" smtClean="0"/>
              <a:t>200 GB</a:t>
            </a:r>
          </a:p>
        </p:txBody>
      </p:sp>
      <p:sp>
        <p:nvSpPr>
          <p:cNvPr id="124" name="TextBox 123"/>
          <p:cNvSpPr txBox="1"/>
          <p:nvPr/>
        </p:nvSpPr>
        <p:spPr>
          <a:xfrm>
            <a:off x="1066800" y="3429000"/>
            <a:ext cx="685800" cy="646331"/>
          </a:xfrm>
          <a:prstGeom prst="rect">
            <a:avLst/>
          </a:prstGeom>
          <a:noFill/>
        </p:spPr>
        <p:txBody>
          <a:bodyPr wrap="square" rtlCol="0">
            <a:spAutoFit/>
          </a:bodyPr>
          <a:lstStyle/>
          <a:p>
            <a:pPr marL="0" indent="0">
              <a:buClr>
                <a:schemeClr val="accent2"/>
              </a:buClr>
              <a:buFont typeface="Wingdings" pitchFamily="2" charset="2"/>
              <a:buNone/>
            </a:pPr>
            <a:r>
              <a:rPr lang="en-US" sz="1800" dirty="0" smtClean="0"/>
              <a:t>300 GB</a:t>
            </a:r>
          </a:p>
        </p:txBody>
      </p:sp>
      <p:sp>
        <p:nvSpPr>
          <p:cNvPr id="126" name="TextBox 125"/>
          <p:cNvSpPr txBox="1"/>
          <p:nvPr/>
        </p:nvSpPr>
        <p:spPr>
          <a:xfrm>
            <a:off x="3048000" y="2286000"/>
            <a:ext cx="685800" cy="646331"/>
          </a:xfrm>
          <a:prstGeom prst="rect">
            <a:avLst/>
          </a:prstGeom>
          <a:noFill/>
        </p:spPr>
        <p:txBody>
          <a:bodyPr wrap="square" rtlCol="0">
            <a:spAutoFit/>
          </a:bodyPr>
          <a:lstStyle/>
          <a:p>
            <a:pPr marL="0" indent="0">
              <a:buClr>
                <a:schemeClr val="accent2"/>
              </a:buClr>
              <a:buFont typeface="Wingdings" pitchFamily="2" charset="2"/>
              <a:buNone/>
            </a:pPr>
            <a:r>
              <a:rPr lang="en-US" sz="1800" dirty="0" smtClean="0"/>
              <a:t>600 GB</a:t>
            </a:r>
          </a:p>
        </p:txBody>
      </p:sp>
      <p:sp>
        <p:nvSpPr>
          <p:cNvPr id="127" name="TextBox 126"/>
          <p:cNvSpPr txBox="1"/>
          <p:nvPr/>
        </p:nvSpPr>
        <p:spPr>
          <a:xfrm>
            <a:off x="2209800" y="3544669"/>
            <a:ext cx="685800" cy="646331"/>
          </a:xfrm>
          <a:prstGeom prst="rect">
            <a:avLst/>
          </a:prstGeom>
          <a:noFill/>
        </p:spPr>
        <p:txBody>
          <a:bodyPr wrap="square" rtlCol="0">
            <a:spAutoFit/>
          </a:bodyPr>
          <a:lstStyle/>
          <a:p>
            <a:pPr marL="0" indent="0">
              <a:buClr>
                <a:schemeClr val="accent2"/>
              </a:buClr>
              <a:buFont typeface="Wingdings" pitchFamily="2" charset="2"/>
              <a:buNone/>
            </a:pPr>
            <a:r>
              <a:rPr lang="en-US" sz="1800" dirty="0" smtClean="0"/>
              <a:t>100 GB</a:t>
            </a:r>
          </a:p>
        </p:txBody>
      </p:sp>
      <p:sp>
        <p:nvSpPr>
          <p:cNvPr id="128" name="TextBox 127"/>
          <p:cNvSpPr txBox="1"/>
          <p:nvPr/>
        </p:nvSpPr>
        <p:spPr>
          <a:xfrm>
            <a:off x="3048000" y="3429000"/>
            <a:ext cx="685800" cy="646331"/>
          </a:xfrm>
          <a:prstGeom prst="rect">
            <a:avLst/>
          </a:prstGeom>
          <a:noFill/>
        </p:spPr>
        <p:txBody>
          <a:bodyPr wrap="square" rtlCol="0">
            <a:spAutoFit/>
          </a:bodyPr>
          <a:lstStyle/>
          <a:p>
            <a:pPr marL="0" indent="0">
              <a:buClr>
                <a:schemeClr val="accent2"/>
              </a:buClr>
              <a:buFont typeface="Wingdings" pitchFamily="2" charset="2"/>
              <a:buNone/>
            </a:pPr>
            <a:r>
              <a:rPr lang="en-US" sz="1800" dirty="0" smtClean="0"/>
              <a:t>400 GB</a:t>
            </a:r>
          </a:p>
        </p:txBody>
      </p:sp>
      <p:sp>
        <p:nvSpPr>
          <p:cNvPr id="135" name="Magnetic Disk 134"/>
          <p:cNvSpPr/>
          <p:nvPr/>
        </p:nvSpPr>
        <p:spPr bwMode="auto">
          <a:xfrm>
            <a:off x="533400" y="4495800"/>
            <a:ext cx="304800" cy="228600"/>
          </a:xfrm>
          <a:prstGeom prst="flowChartMagneticDisk">
            <a:avLst/>
          </a:prstGeom>
          <a:solidFill>
            <a:srgbClr val="F2A900"/>
          </a:solidFill>
          <a:ln w="9525" cap="flat" cmpd="sng" algn="ctr">
            <a:solidFill>
              <a:schemeClr val="tx1"/>
            </a:solidFill>
            <a:prstDash val="solid"/>
            <a:round/>
            <a:headEnd type="none" w="med" len="med"/>
            <a:tailEnd type="none" w="med" len="med"/>
          </a:ln>
          <a:effectLst/>
        </p:spPr>
      </p:sp>
      <p:sp>
        <p:nvSpPr>
          <p:cNvPr id="136" name="Magnetic Disk 135"/>
          <p:cNvSpPr/>
          <p:nvPr/>
        </p:nvSpPr>
        <p:spPr bwMode="auto">
          <a:xfrm>
            <a:off x="990600" y="4495800"/>
            <a:ext cx="304800" cy="228600"/>
          </a:xfrm>
          <a:prstGeom prst="flowChartMagneticDisk">
            <a:avLst/>
          </a:prstGeom>
          <a:solidFill>
            <a:srgbClr val="F2A900"/>
          </a:solidFill>
          <a:ln w="9525" cap="flat" cmpd="sng" algn="ctr">
            <a:solidFill>
              <a:schemeClr val="tx1"/>
            </a:solidFill>
            <a:prstDash val="solid"/>
            <a:round/>
            <a:headEnd type="none" w="med" len="med"/>
            <a:tailEnd type="none" w="med" len="med"/>
          </a:ln>
          <a:effectLst/>
        </p:spPr>
      </p:sp>
      <p:sp>
        <p:nvSpPr>
          <p:cNvPr id="137" name="Magnetic Disk 136"/>
          <p:cNvSpPr/>
          <p:nvPr/>
        </p:nvSpPr>
        <p:spPr bwMode="auto">
          <a:xfrm>
            <a:off x="1447800" y="4495800"/>
            <a:ext cx="304800" cy="228600"/>
          </a:xfrm>
          <a:prstGeom prst="flowChartMagneticDisk">
            <a:avLst/>
          </a:prstGeom>
          <a:solidFill>
            <a:srgbClr val="F2A900"/>
          </a:solidFill>
          <a:ln w="9525" cap="flat" cmpd="sng" algn="ctr">
            <a:solidFill>
              <a:schemeClr val="tx1"/>
            </a:solidFill>
            <a:prstDash val="solid"/>
            <a:round/>
            <a:headEnd type="none" w="med" len="med"/>
            <a:tailEnd type="none" w="med" len="med"/>
          </a:ln>
          <a:effectLst/>
        </p:spPr>
      </p:sp>
      <p:sp>
        <p:nvSpPr>
          <p:cNvPr id="138" name="Magnetic Disk 137"/>
          <p:cNvSpPr/>
          <p:nvPr/>
        </p:nvSpPr>
        <p:spPr bwMode="auto">
          <a:xfrm>
            <a:off x="1905000" y="4495800"/>
            <a:ext cx="304800" cy="228600"/>
          </a:xfrm>
          <a:prstGeom prst="flowChartMagneticDisk">
            <a:avLst/>
          </a:prstGeom>
          <a:solidFill>
            <a:srgbClr val="F2A900"/>
          </a:solidFill>
          <a:ln w="9525" cap="flat" cmpd="sng" algn="ctr">
            <a:solidFill>
              <a:schemeClr val="tx1"/>
            </a:solidFill>
            <a:prstDash val="solid"/>
            <a:round/>
            <a:headEnd type="none" w="med" len="med"/>
            <a:tailEnd type="none" w="med" len="med"/>
          </a:ln>
          <a:effectLst/>
        </p:spPr>
      </p:sp>
      <p:sp>
        <p:nvSpPr>
          <p:cNvPr id="56" name="Magnetic Disk 55"/>
          <p:cNvSpPr/>
          <p:nvPr/>
        </p:nvSpPr>
        <p:spPr bwMode="auto">
          <a:xfrm>
            <a:off x="304800" y="45720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58" name="Magnetic Disk 57"/>
          <p:cNvSpPr/>
          <p:nvPr/>
        </p:nvSpPr>
        <p:spPr bwMode="auto">
          <a:xfrm>
            <a:off x="762000" y="45720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65" name="Magnetic Disk 64"/>
          <p:cNvSpPr/>
          <p:nvPr/>
        </p:nvSpPr>
        <p:spPr bwMode="auto">
          <a:xfrm>
            <a:off x="1219200" y="45720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68" name="Magnetic Disk 67"/>
          <p:cNvSpPr/>
          <p:nvPr/>
        </p:nvSpPr>
        <p:spPr bwMode="auto">
          <a:xfrm>
            <a:off x="1676400" y="45720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130" name="Magnetic Disk 129"/>
          <p:cNvSpPr/>
          <p:nvPr/>
        </p:nvSpPr>
        <p:spPr bwMode="auto">
          <a:xfrm>
            <a:off x="304800" y="4724400"/>
            <a:ext cx="304800" cy="228600"/>
          </a:xfrm>
          <a:prstGeom prst="flowChartMagneticDisk">
            <a:avLst/>
          </a:prstGeom>
          <a:solidFill>
            <a:srgbClr val="F2A900"/>
          </a:solidFill>
          <a:ln w="9525" cap="flat" cmpd="sng" algn="ctr">
            <a:solidFill>
              <a:schemeClr val="tx1"/>
            </a:solidFill>
            <a:prstDash val="solid"/>
            <a:round/>
            <a:headEnd type="none" w="med" len="med"/>
            <a:tailEnd type="none" w="med" len="med"/>
          </a:ln>
          <a:effectLst/>
        </p:spPr>
      </p:sp>
      <p:sp>
        <p:nvSpPr>
          <p:cNvPr id="71" name="Magnetic Disk 70"/>
          <p:cNvSpPr/>
          <p:nvPr/>
        </p:nvSpPr>
        <p:spPr bwMode="auto">
          <a:xfrm>
            <a:off x="2133600" y="45720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131" name="Magnetic Disk 130"/>
          <p:cNvSpPr/>
          <p:nvPr/>
        </p:nvSpPr>
        <p:spPr bwMode="auto">
          <a:xfrm>
            <a:off x="762000" y="4724400"/>
            <a:ext cx="304800" cy="228600"/>
          </a:xfrm>
          <a:prstGeom prst="flowChartMagneticDisk">
            <a:avLst/>
          </a:prstGeom>
          <a:solidFill>
            <a:srgbClr val="F2A900"/>
          </a:solidFill>
          <a:ln w="9525" cap="flat" cmpd="sng" algn="ctr">
            <a:solidFill>
              <a:schemeClr val="tx1"/>
            </a:solidFill>
            <a:prstDash val="solid"/>
            <a:round/>
            <a:headEnd type="none" w="med" len="med"/>
            <a:tailEnd type="none" w="med" len="med"/>
          </a:ln>
          <a:effectLst/>
        </p:spPr>
      </p:sp>
      <p:sp>
        <p:nvSpPr>
          <p:cNvPr id="132" name="Magnetic Disk 131"/>
          <p:cNvSpPr/>
          <p:nvPr/>
        </p:nvSpPr>
        <p:spPr bwMode="auto">
          <a:xfrm>
            <a:off x="1219200" y="4724400"/>
            <a:ext cx="304800" cy="228600"/>
          </a:xfrm>
          <a:prstGeom prst="flowChartMagneticDisk">
            <a:avLst/>
          </a:prstGeom>
          <a:solidFill>
            <a:srgbClr val="F2A900"/>
          </a:solidFill>
          <a:ln w="9525" cap="flat" cmpd="sng" algn="ctr">
            <a:solidFill>
              <a:schemeClr val="tx1"/>
            </a:solidFill>
            <a:prstDash val="solid"/>
            <a:round/>
            <a:headEnd type="none" w="med" len="med"/>
            <a:tailEnd type="none" w="med" len="med"/>
          </a:ln>
          <a:effectLst/>
        </p:spPr>
      </p:sp>
      <p:sp>
        <p:nvSpPr>
          <p:cNvPr id="133" name="Magnetic Disk 132"/>
          <p:cNvSpPr/>
          <p:nvPr/>
        </p:nvSpPr>
        <p:spPr bwMode="auto">
          <a:xfrm>
            <a:off x="1676400" y="4724400"/>
            <a:ext cx="304800" cy="228600"/>
          </a:xfrm>
          <a:prstGeom prst="flowChartMagneticDisk">
            <a:avLst/>
          </a:prstGeom>
          <a:solidFill>
            <a:srgbClr val="F2A900"/>
          </a:solidFill>
          <a:ln w="9525" cap="flat" cmpd="sng" algn="ctr">
            <a:solidFill>
              <a:schemeClr val="tx1"/>
            </a:solidFill>
            <a:prstDash val="solid"/>
            <a:round/>
            <a:headEnd type="none" w="med" len="med"/>
            <a:tailEnd type="none" w="med" len="med"/>
          </a:ln>
          <a:effectLst/>
        </p:spPr>
      </p:sp>
      <p:sp>
        <p:nvSpPr>
          <p:cNvPr id="144" name="Oval 143"/>
          <p:cNvSpPr/>
          <p:nvPr/>
        </p:nvSpPr>
        <p:spPr bwMode="auto">
          <a:xfrm>
            <a:off x="2133600" y="2590800"/>
            <a:ext cx="685800" cy="685800"/>
          </a:xfrm>
          <a:prstGeom prst="ellipse">
            <a:avLst/>
          </a:prstGeom>
          <a:solidFill>
            <a:srgbClr val="F2A9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45" name="Oval 144"/>
          <p:cNvSpPr/>
          <p:nvPr/>
        </p:nvSpPr>
        <p:spPr bwMode="auto">
          <a:xfrm>
            <a:off x="3429000" y="2819400"/>
            <a:ext cx="228600" cy="228600"/>
          </a:xfrm>
          <a:prstGeom prst="ellipse">
            <a:avLst/>
          </a:prstGeom>
          <a:solidFill>
            <a:srgbClr val="F2A9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46" name="Oval 145"/>
          <p:cNvSpPr/>
          <p:nvPr/>
        </p:nvSpPr>
        <p:spPr bwMode="auto">
          <a:xfrm>
            <a:off x="3505200" y="3733800"/>
            <a:ext cx="228600" cy="228600"/>
          </a:xfrm>
          <a:prstGeom prst="ellipse">
            <a:avLst/>
          </a:prstGeom>
          <a:solidFill>
            <a:srgbClr val="F2A9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47" name="Oval 146"/>
          <p:cNvSpPr/>
          <p:nvPr/>
        </p:nvSpPr>
        <p:spPr bwMode="auto">
          <a:xfrm>
            <a:off x="2514600" y="3810000"/>
            <a:ext cx="152400" cy="152400"/>
          </a:xfrm>
          <a:prstGeom prst="ellipse">
            <a:avLst/>
          </a:prstGeom>
          <a:solidFill>
            <a:srgbClr val="F2A9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48" name="Oval 147"/>
          <p:cNvSpPr/>
          <p:nvPr/>
        </p:nvSpPr>
        <p:spPr bwMode="auto">
          <a:xfrm>
            <a:off x="914400" y="2895600"/>
            <a:ext cx="228600" cy="228600"/>
          </a:xfrm>
          <a:prstGeom prst="ellipse">
            <a:avLst/>
          </a:prstGeom>
          <a:solidFill>
            <a:srgbClr val="F2A9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49" name="Oval 148"/>
          <p:cNvSpPr/>
          <p:nvPr/>
        </p:nvSpPr>
        <p:spPr bwMode="auto">
          <a:xfrm>
            <a:off x="1447800" y="3581400"/>
            <a:ext cx="228600" cy="228600"/>
          </a:xfrm>
          <a:prstGeom prst="ellipse">
            <a:avLst/>
          </a:prstGeom>
          <a:solidFill>
            <a:srgbClr val="F2A9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50" name="Oval 149"/>
          <p:cNvSpPr/>
          <p:nvPr/>
        </p:nvSpPr>
        <p:spPr bwMode="auto">
          <a:xfrm>
            <a:off x="685800" y="3657600"/>
            <a:ext cx="228600" cy="228600"/>
          </a:xfrm>
          <a:prstGeom prst="ellipse">
            <a:avLst/>
          </a:prstGeom>
          <a:solidFill>
            <a:srgbClr val="F2A9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52" name="Rectangle 3"/>
          <p:cNvSpPr txBox="1">
            <a:spLocks noChangeArrowheads="1"/>
          </p:cNvSpPr>
          <p:nvPr/>
        </p:nvSpPr>
        <p:spPr bwMode="auto">
          <a:xfrm>
            <a:off x="4114800" y="1014544"/>
            <a:ext cx="4876800" cy="4484556"/>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marL="298450" marR="0" lvl="0" indent="-298450" algn="l" defTabSz="914400" rtl="0" eaLnBrk="1" fontAlgn="base" latinLnBrk="0" hangingPunct="1">
              <a:lnSpc>
                <a:spcPct val="100000"/>
              </a:lnSpc>
              <a:spcBef>
                <a:spcPct val="40000"/>
              </a:spcBef>
              <a:spcAft>
                <a:spcPct val="0"/>
              </a:spcAft>
              <a:buClr>
                <a:schemeClr val="accent2"/>
              </a:buClr>
              <a:buSzTx/>
              <a:buFont typeface="Wingdings 2" pitchFamily="18" charset="2"/>
              <a:buChar char="¡"/>
              <a:tabLst/>
              <a:defRPr/>
            </a:pPr>
            <a:r>
              <a:rPr kumimoji="0" lang="en-US" sz="2400" b="0" i="0" u="none" strike="noStrike" kern="0" cap="none" spc="0" normalizeH="0" baseline="0" noProof="0" dirty="0" smtClean="0">
                <a:ln>
                  <a:noFill/>
                </a:ln>
                <a:solidFill>
                  <a:srgbClr val="000000"/>
                </a:solidFill>
                <a:effectLst/>
                <a:uLnTx/>
                <a:uFillTx/>
                <a:latin typeface="+mn-lt"/>
                <a:ea typeface="+mn-ea"/>
                <a:cs typeface="+mn-cs"/>
              </a:rPr>
              <a:t>Aggregate containing usable physical space (1TB)</a:t>
            </a:r>
          </a:p>
          <a:p>
            <a:pPr marL="298450" lvl="0" indent="-298450">
              <a:spcBef>
                <a:spcPct val="40000"/>
              </a:spcBef>
              <a:buClr>
                <a:schemeClr val="accent2"/>
              </a:buClr>
              <a:buFont typeface="Wingdings 2" pitchFamily="18" charset="2"/>
              <a:buChar char="¡"/>
              <a:defRPr/>
            </a:pPr>
            <a:r>
              <a:rPr lang="en-US" sz="2400" kern="0" dirty="0" smtClean="0">
                <a:solidFill>
                  <a:srgbClr val="000000"/>
                </a:solidFill>
              </a:rPr>
              <a:t>Create volumes with no guarantees (4TB represented)</a:t>
            </a:r>
          </a:p>
          <a:p>
            <a:pPr marL="298450" lvl="0" indent="-298450">
              <a:spcBef>
                <a:spcPct val="40000"/>
              </a:spcBef>
              <a:buClr>
                <a:schemeClr val="accent2"/>
              </a:buClr>
              <a:buFont typeface="Wingdings 2" pitchFamily="18" charset="2"/>
              <a:buChar char="¡"/>
              <a:defRPr/>
            </a:pPr>
            <a:r>
              <a:rPr lang="en-US" sz="2400" kern="0" dirty="0" smtClean="0">
                <a:solidFill>
                  <a:srgbClr val="000000"/>
                </a:solidFill>
              </a:rPr>
              <a:t>Oversubscribed physical storage</a:t>
            </a:r>
          </a:p>
          <a:p>
            <a:pPr marL="636588" lvl="1" indent="-336550" eaLnBrk="0" hangingPunct="0">
              <a:spcBef>
                <a:spcPct val="40000"/>
              </a:spcBef>
              <a:buFont typeface="Arial" charset="0"/>
              <a:buChar char="–"/>
              <a:defRPr/>
            </a:pPr>
            <a:r>
              <a:rPr lang="en-US" sz="2200" kern="0" dirty="0" smtClean="0">
                <a:solidFill>
                  <a:srgbClr val="000000"/>
                </a:solidFill>
              </a:rPr>
              <a:t>1TB, but host sees 4TB  </a:t>
            </a:r>
          </a:p>
          <a:p>
            <a:pPr marL="298450" marR="0" lvl="0" indent="-298450" algn="l" defTabSz="914400" rtl="0" eaLnBrk="1" fontAlgn="base" latinLnBrk="0" hangingPunct="1">
              <a:lnSpc>
                <a:spcPct val="100000"/>
              </a:lnSpc>
              <a:spcBef>
                <a:spcPct val="40000"/>
              </a:spcBef>
              <a:spcAft>
                <a:spcPct val="0"/>
              </a:spcAft>
              <a:buClr>
                <a:schemeClr val="accent2"/>
              </a:buClr>
              <a:buSzTx/>
              <a:buFont typeface="Wingdings 2" pitchFamily="18" charset="2"/>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Allocate space as data written (600GB so far)</a:t>
            </a:r>
          </a:p>
          <a:p>
            <a:pPr marL="298450" marR="0" lvl="0" indent="-298450" algn="l" defTabSz="914400" rtl="0" eaLnBrk="0" fontAlgn="base" latinLnBrk="0" hangingPunct="0">
              <a:lnSpc>
                <a:spcPct val="100000"/>
              </a:lnSpc>
              <a:spcBef>
                <a:spcPct val="40000"/>
              </a:spcBef>
              <a:spcAft>
                <a:spcPct val="0"/>
              </a:spcAft>
              <a:buClr>
                <a:schemeClr val="accent2"/>
              </a:buClr>
              <a:buSzTx/>
              <a:buFont typeface="Wingdings 2" pitchFamily="18" charset="2"/>
              <a:buChar char="¡"/>
              <a:tabLst/>
              <a:defRPr/>
            </a:pPr>
            <a:r>
              <a:rPr kumimoji="0" lang="en-US" sz="2400" b="0" i="0" u="none" strike="noStrike" kern="0" cap="none" spc="0" normalizeH="0" baseline="0" noProof="0" dirty="0" smtClean="0">
                <a:ln>
                  <a:noFill/>
                </a:ln>
                <a:solidFill>
                  <a:srgbClr val="000000"/>
                </a:solidFill>
                <a:effectLst/>
                <a:uLnTx/>
                <a:uFillTx/>
                <a:latin typeface="+mn-lt"/>
                <a:ea typeface="+mn-ea"/>
                <a:cs typeface="+mn-cs"/>
              </a:rPr>
              <a:t>Can grow aggregate on demand by adding disks (now 1.8TB)</a:t>
            </a:r>
          </a:p>
          <a:p>
            <a:pPr marL="298450" marR="0" lvl="0" indent="-298450" algn="l" defTabSz="914400" rtl="0" eaLnBrk="1" fontAlgn="base" latinLnBrk="0" hangingPunct="1">
              <a:lnSpc>
                <a:spcPct val="100000"/>
              </a:lnSpc>
              <a:spcBef>
                <a:spcPts val="676"/>
              </a:spcBef>
              <a:spcAft>
                <a:spcPct val="0"/>
              </a:spcAft>
              <a:buClr>
                <a:schemeClr val="accent2"/>
              </a:buClr>
              <a:buSzTx/>
              <a:buFont typeface="Wingdings 2" pitchFamily="18" charset="2"/>
              <a:buChar char="¡"/>
              <a:tabLst/>
              <a:defRPr/>
            </a:pPr>
            <a:endParaRPr kumimoji="0" lang="en-US" sz="2300" b="0" i="0" u="none" strike="noStrike" kern="0" cap="none" spc="0" normalizeH="0" baseline="0" noProof="0" dirty="0" smtClean="0">
              <a:ln>
                <a:noFill/>
              </a:ln>
              <a:solidFill>
                <a:srgbClr val="000000"/>
              </a:solidFill>
              <a:effectLst/>
              <a:uLnTx/>
              <a:uFillTx/>
              <a:latin typeface="+mn-lt"/>
              <a:ea typeface="+mn-ea"/>
              <a:cs typeface="+mn-cs"/>
            </a:endParaRPr>
          </a:p>
        </p:txBody>
      </p:sp>
      <p:sp>
        <p:nvSpPr>
          <p:cNvPr id="156" name="Magnetic Disk 155"/>
          <p:cNvSpPr/>
          <p:nvPr/>
        </p:nvSpPr>
        <p:spPr bwMode="auto">
          <a:xfrm>
            <a:off x="3048000" y="41148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157" name="Magnetic Disk 156"/>
          <p:cNvSpPr/>
          <p:nvPr/>
        </p:nvSpPr>
        <p:spPr bwMode="auto">
          <a:xfrm>
            <a:off x="2819400" y="43434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159" name="Magnetic Disk 158"/>
          <p:cNvSpPr/>
          <p:nvPr/>
        </p:nvSpPr>
        <p:spPr bwMode="auto">
          <a:xfrm>
            <a:off x="3505200" y="41148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160" name="Magnetic Disk 159"/>
          <p:cNvSpPr/>
          <p:nvPr/>
        </p:nvSpPr>
        <p:spPr bwMode="auto">
          <a:xfrm>
            <a:off x="3276600" y="43434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161" name="Magnetic Disk 160"/>
          <p:cNvSpPr/>
          <p:nvPr/>
        </p:nvSpPr>
        <p:spPr bwMode="auto">
          <a:xfrm>
            <a:off x="3505200" y="45720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158" name="Magnetic Disk 157"/>
          <p:cNvSpPr/>
          <p:nvPr/>
        </p:nvSpPr>
        <p:spPr bwMode="auto">
          <a:xfrm>
            <a:off x="3048000" y="45720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155" name="Magnetic Disk 154"/>
          <p:cNvSpPr/>
          <p:nvPr/>
        </p:nvSpPr>
        <p:spPr bwMode="auto">
          <a:xfrm>
            <a:off x="2590800" y="45720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134" name="Magnetic Disk 133"/>
          <p:cNvSpPr/>
          <p:nvPr/>
        </p:nvSpPr>
        <p:spPr bwMode="auto">
          <a:xfrm>
            <a:off x="2133600" y="4724400"/>
            <a:ext cx="304800" cy="228600"/>
          </a:xfrm>
          <a:prstGeom prst="flowChartMagneticDisk">
            <a:avLst/>
          </a:prstGeom>
          <a:solidFill>
            <a:srgbClr val="F2A900"/>
          </a:solidFill>
          <a:ln w="9525" cap="flat" cmpd="sng" algn="ctr">
            <a:solidFill>
              <a:schemeClr val="tx1"/>
            </a:solidFill>
            <a:prstDash val="solid"/>
            <a:round/>
            <a:headEnd type="none" w="med" len="med"/>
            <a:tailEnd type="none" w="med" len="med"/>
          </a:ln>
          <a:effectLst/>
        </p:spPr>
      </p:sp>
      <p:sp>
        <p:nvSpPr>
          <p:cNvPr id="163" name="TextBox 162"/>
          <p:cNvSpPr txBox="1"/>
          <p:nvPr/>
        </p:nvSpPr>
        <p:spPr>
          <a:xfrm>
            <a:off x="1676400" y="2602468"/>
            <a:ext cx="762000" cy="369332"/>
          </a:xfrm>
          <a:prstGeom prst="rect">
            <a:avLst/>
          </a:prstGeom>
          <a:noFill/>
        </p:spPr>
        <p:txBody>
          <a:bodyPr wrap="square" rtlCol="0">
            <a:spAutoFit/>
          </a:bodyPr>
          <a:lstStyle/>
          <a:p>
            <a:pPr marL="0" indent="0">
              <a:buClr>
                <a:schemeClr val="accent2"/>
              </a:buClr>
              <a:buFont typeface="Wingdings" pitchFamily="2" charset="2"/>
              <a:buNone/>
            </a:pPr>
            <a:r>
              <a:rPr lang="en-US" sz="1800" dirty="0" smtClean="0"/>
              <a:t>2TB</a:t>
            </a:r>
          </a:p>
        </p:txBody>
      </p:sp>
      <p:sp>
        <p:nvSpPr>
          <p:cNvPr id="73" name="Text Box 26"/>
          <p:cNvSpPr txBox="1">
            <a:spLocks noChangeArrowheads="1"/>
          </p:cNvSpPr>
          <p:nvPr/>
        </p:nvSpPr>
        <p:spPr bwMode="auto">
          <a:xfrm>
            <a:off x="1478694" y="5334000"/>
            <a:ext cx="1026390" cy="292388"/>
          </a:xfrm>
          <a:prstGeom prst="rect">
            <a:avLst/>
          </a:prstGeom>
          <a:noFill/>
          <a:ln w="12700">
            <a:noFill/>
            <a:miter lim="800000"/>
            <a:headEnd/>
            <a:tailEnd/>
          </a:ln>
        </p:spPr>
        <p:txBody>
          <a:bodyPr wrap="square">
            <a:spAutoFit/>
          </a:bodyPr>
          <a:lstStyle/>
          <a:p>
            <a:pPr algn="ctr" eaLnBrk="0" hangingPunct="0"/>
            <a:r>
              <a:rPr lang="en-US" sz="1300" b="1" dirty="0" smtClean="0">
                <a:solidFill>
                  <a:schemeClr val="accent3"/>
                </a:solidFill>
                <a:ea typeface="ヒラギノ角ゴ Pro W3"/>
                <a:cs typeface="ヒラギノ角ゴ Pro W3"/>
              </a:rPr>
              <a:t>Aggregate</a:t>
            </a:r>
            <a:endParaRPr lang="en-US" sz="1300" b="1" dirty="0">
              <a:solidFill>
                <a:schemeClr val="accent3"/>
              </a:solidFill>
              <a:ea typeface="ヒラギノ角ゴ Pro W3"/>
              <a:cs typeface="ヒラギノ角ゴ Pro W3"/>
            </a:endParaRPr>
          </a:p>
        </p:txBody>
      </p:sp>
      <p:sp>
        <p:nvSpPr>
          <p:cNvPr id="74" name="Footer Placeholder 73"/>
          <p:cNvSpPr>
            <a:spLocks noGrp="1"/>
          </p:cNvSpPr>
          <p:nvPr>
            <p:ph type="ftr" sz="quarter" idx="10"/>
          </p:nvPr>
        </p:nvSpPr>
        <p:spPr/>
        <p:txBody>
          <a:bodyPr/>
          <a:lstStyle/>
          <a:p>
            <a:pPr>
              <a:defRPr/>
            </a:pPr>
            <a:r>
              <a:rPr lang="en-US" smtClean="0"/>
              <a:t>NetApp Confidential – Limited Use</a:t>
            </a:r>
            <a:endParaRPr lang="en-US" dirty="0"/>
          </a:p>
        </p:txBody>
      </p:sp>
    </p:spTree>
    <p:extLst>
      <p:ext uri="{BB962C8B-B14F-4D97-AF65-F5344CB8AC3E}">
        <p14:creationId xmlns:p14="http://schemas.microsoft.com/office/powerpoint/2010/main" val="778628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withEffect">
                                  <p:stCondLst>
                                    <p:cond delay="0"/>
                                  </p:stCondLst>
                                  <p:childTnLst>
                                    <p:set>
                                      <p:cBhvr>
                                        <p:cTn id="6" dur="1" fill="hold">
                                          <p:stCondLst>
                                            <p:cond delay="0"/>
                                          </p:stCondLst>
                                        </p:cTn>
                                        <p:tgtEl>
                                          <p:spTgt spid="159"/>
                                        </p:tgtEl>
                                        <p:attrNameLst>
                                          <p:attrName>style.visibility</p:attrName>
                                        </p:attrNameLst>
                                      </p:cBhvr>
                                      <p:to>
                                        <p:strVal val="visible"/>
                                      </p:to>
                                    </p:set>
                                    <p:anim calcmode="lin" valueType="num">
                                      <p:cBhvr additive="base">
                                        <p:cTn id="7" dur="500" fill="hold"/>
                                        <p:tgtEl>
                                          <p:spTgt spid="159"/>
                                        </p:tgtEl>
                                        <p:attrNameLst>
                                          <p:attrName>ppt_x</p:attrName>
                                        </p:attrNameLst>
                                      </p:cBhvr>
                                      <p:tavLst>
                                        <p:tav tm="0">
                                          <p:val>
                                            <p:strVal val="#ppt_x"/>
                                          </p:val>
                                        </p:tav>
                                        <p:tav tm="100000">
                                          <p:val>
                                            <p:strVal val="#ppt_x"/>
                                          </p:val>
                                        </p:tav>
                                      </p:tavLst>
                                    </p:anim>
                                    <p:anim calcmode="lin" valueType="num">
                                      <p:cBhvr additive="base">
                                        <p:cTn id="8" dur="500" fill="hold"/>
                                        <p:tgtEl>
                                          <p:spTgt spid="159"/>
                                        </p:tgtEl>
                                        <p:attrNameLst>
                                          <p:attrName>ppt_y</p:attrName>
                                        </p:attrNameLst>
                                      </p:cBhvr>
                                      <p:tavLst>
                                        <p:tav tm="0">
                                          <p:val>
                                            <p:strVal val="1+#ppt_h/2"/>
                                          </p:val>
                                        </p:tav>
                                        <p:tav tm="100000">
                                          <p:val>
                                            <p:strVal val="#ppt_y"/>
                                          </p:val>
                                        </p:tav>
                                      </p:tavLst>
                                    </p:anim>
                                  </p:childTnLst>
                                </p:cTn>
                              </p:par>
                              <p:par>
                                <p:cTn id="9" presetID="2" presetClass="entr" presetSubtype="4" accel="50000" decel="50000" fill="hold" nodeType="with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par>
                                <p:cTn id="13" presetID="2" presetClass="entr" presetSubtype="4" accel="50000" decel="50000" fill="hold" nodeType="withEffect">
                                  <p:stCondLst>
                                    <p:cond delay="0"/>
                                  </p:stCondLst>
                                  <p:childTnLst>
                                    <p:set>
                                      <p:cBhvr>
                                        <p:cTn id="14" dur="1" fill="hold">
                                          <p:stCondLst>
                                            <p:cond delay="0"/>
                                          </p:stCondLst>
                                        </p:cTn>
                                        <p:tgtEl>
                                          <p:spTgt spid="161"/>
                                        </p:tgtEl>
                                        <p:attrNameLst>
                                          <p:attrName>style.visibility</p:attrName>
                                        </p:attrNameLst>
                                      </p:cBhvr>
                                      <p:to>
                                        <p:strVal val="visible"/>
                                      </p:to>
                                    </p:set>
                                    <p:anim calcmode="lin" valueType="num">
                                      <p:cBhvr additive="base">
                                        <p:cTn id="15" dur="500" fill="hold"/>
                                        <p:tgtEl>
                                          <p:spTgt spid="161"/>
                                        </p:tgtEl>
                                        <p:attrNameLst>
                                          <p:attrName>ppt_x</p:attrName>
                                        </p:attrNameLst>
                                      </p:cBhvr>
                                      <p:tavLst>
                                        <p:tav tm="0">
                                          <p:val>
                                            <p:strVal val="#ppt_x"/>
                                          </p:val>
                                        </p:tav>
                                        <p:tav tm="100000">
                                          <p:val>
                                            <p:strVal val="#ppt_x"/>
                                          </p:val>
                                        </p:tav>
                                      </p:tavLst>
                                    </p:anim>
                                    <p:anim calcmode="lin" valueType="num">
                                      <p:cBhvr additive="base">
                                        <p:cTn id="16" dur="500" fill="hold"/>
                                        <p:tgtEl>
                                          <p:spTgt spid="161"/>
                                        </p:tgtEl>
                                        <p:attrNameLst>
                                          <p:attrName>ppt_y</p:attrName>
                                        </p:attrNameLst>
                                      </p:cBhvr>
                                      <p:tavLst>
                                        <p:tav tm="0">
                                          <p:val>
                                            <p:strVal val="1+#ppt_h/2"/>
                                          </p:val>
                                        </p:tav>
                                        <p:tav tm="100000">
                                          <p:val>
                                            <p:strVal val="#ppt_y"/>
                                          </p:val>
                                        </p:tav>
                                      </p:tavLst>
                                    </p:anim>
                                  </p:childTnLst>
                                </p:cTn>
                              </p:par>
                              <p:par>
                                <p:cTn id="17" presetID="2" presetClass="entr" presetSubtype="4" accel="50000" decel="50000" fill="hold" nodeType="withEffect">
                                  <p:stCondLst>
                                    <p:cond delay="0"/>
                                  </p:stCondLst>
                                  <p:childTnLst>
                                    <p:set>
                                      <p:cBhvr>
                                        <p:cTn id="18" dur="1" fill="hold">
                                          <p:stCondLst>
                                            <p:cond delay="0"/>
                                          </p:stCondLst>
                                        </p:cTn>
                                        <p:tgtEl>
                                          <p:spTgt spid="160"/>
                                        </p:tgtEl>
                                        <p:attrNameLst>
                                          <p:attrName>style.visibility</p:attrName>
                                        </p:attrNameLst>
                                      </p:cBhvr>
                                      <p:to>
                                        <p:strVal val="visible"/>
                                      </p:to>
                                    </p:set>
                                    <p:anim calcmode="lin" valueType="num">
                                      <p:cBhvr additive="base">
                                        <p:cTn id="19" dur="500" fill="hold"/>
                                        <p:tgtEl>
                                          <p:spTgt spid="160"/>
                                        </p:tgtEl>
                                        <p:attrNameLst>
                                          <p:attrName>ppt_x</p:attrName>
                                        </p:attrNameLst>
                                      </p:cBhvr>
                                      <p:tavLst>
                                        <p:tav tm="0">
                                          <p:val>
                                            <p:strVal val="#ppt_x"/>
                                          </p:val>
                                        </p:tav>
                                        <p:tav tm="100000">
                                          <p:val>
                                            <p:strVal val="#ppt_x"/>
                                          </p:val>
                                        </p:tav>
                                      </p:tavLst>
                                    </p:anim>
                                    <p:anim calcmode="lin" valueType="num">
                                      <p:cBhvr additive="base">
                                        <p:cTn id="20" dur="500" fill="hold"/>
                                        <p:tgtEl>
                                          <p:spTgt spid="160"/>
                                        </p:tgtEl>
                                        <p:attrNameLst>
                                          <p:attrName>ppt_y</p:attrName>
                                        </p:attrNameLst>
                                      </p:cBhvr>
                                      <p:tavLst>
                                        <p:tav tm="0">
                                          <p:val>
                                            <p:strVal val="1+#ppt_h/2"/>
                                          </p:val>
                                        </p:tav>
                                        <p:tav tm="100000">
                                          <p:val>
                                            <p:strVal val="#ppt_y"/>
                                          </p:val>
                                        </p:tav>
                                      </p:tavLst>
                                    </p:anim>
                                  </p:childTnLst>
                                </p:cTn>
                              </p:par>
                              <p:par>
                                <p:cTn id="21" presetID="2" presetClass="entr" presetSubtype="4" accel="50000" decel="50000" fill="hold" nodeType="withEffect">
                                  <p:stCondLst>
                                    <p:cond delay="0"/>
                                  </p:stCondLst>
                                  <p:childTnLst>
                                    <p:set>
                                      <p:cBhvr>
                                        <p:cTn id="22" dur="1" fill="hold">
                                          <p:stCondLst>
                                            <p:cond delay="0"/>
                                          </p:stCondLst>
                                        </p:cTn>
                                        <p:tgtEl>
                                          <p:spTgt spid="154"/>
                                        </p:tgtEl>
                                        <p:attrNameLst>
                                          <p:attrName>style.visibility</p:attrName>
                                        </p:attrNameLst>
                                      </p:cBhvr>
                                      <p:to>
                                        <p:strVal val="visible"/>
                                      </p:to>
                                    </p:set>
                                    <p:anim calcmode="lin" valueType="num">
                                      <p:cBhvr additive="base">
                                        <p:cTn id="23" dur="500" fill="hold"/>
                                        <p:tgtEl>
                                          <p:spTgt spid="154"/>
                                        </p:tgtEl>
                                        <p:attrNameLst>
                                          <p:attrName>ppt_x</p:attrName>
                                        </p:attrNameLst>
                                      </p:cBhvr>
                                      <p:tavLst>
                                        <p:tav tm="0">
                                          <p:val>
                                            <p:strVal val="#ppt_x"/>
                                          </p:val>
                                        </p:tav>
                                        <p:tav tm="100000">
                                          <p:val>
                                            <p:strVal val="#ppt_x"/>
                                          </p:val>
                                        </p:tav>
                                      </p:tavLst>
                                    </p:anim>
                                    <p:anim calcmode="lin" valueType="num">
                                      <p:cBhvr additive="base">
                                        <p:cTn id="24" dur="500" fill="hold"/>
                                        <p:tgtEl>
                                          <p:spTgt spid="154"/>
                                        </p:tgtEl>
                                        <p:attrNameLst>
                                          <p:attrName>ppt_y</p:attrName>
                                        </p:attrNameLst>
                                      </p:cBhvr>
                                      <p:tavLst>
                                        <p:tav tm="0">
                                          <p:val>
                                            <p:strVal val="1+#ppt_h/2"/>
                                          </p:val>
                                        </p:tav>
                                        <p:tav tm="100000">
                                          <p:val>
                                            <p:strVal val="#ppt_y"/>
                                          </p:val>
                                        </p:tav>
                                      </p:tavLst>
                                    </p:anim>
                                  </p:childTnLst>
                                </p:cTn>
                              </p:par>
                              <p:par>
                                <p:cTn id="25" presetID="2" presetClass="entr" presetSubtype="4" accel="50000" decel="50000" fill="hold" nodeType="withEffect">
                                  <p:stCondLst>
                                    <p:cond delay="0"/>
                                  </p:stCondLst>
                                  <p:childTnLst>
                                    <p:set>
                                      <p:cBhvr>
                                        <p:cTn id="26" dur="1" fill="hold">
                                          <p:stCondLst>
                                            <p:cond delay="0"/>
                                          </p:stCondLst>
                                        </p:cTn>
                                        <p:tgtEl>
                                          <p:spTgt spid="157"/>
                                        </p:tgtEl>
                                        <p:attrNameLst>
                                          <p:attrName>style.visibility</p:attrName>
                                        </p:attrNameLst>
                                      </p:cBhvr>
                                      <p:to>
                                        <p:strVal val="visible"/>
                                      </p:to>
                                    </p:set>
                                    <p:anim calcmode="lin" valueType="num">
                                      <p:cBhvr additive="base">
                                        <p:cTn id="27" dur="500" fill="hold"/>
                                        <p:tgtEl>
                                          <p:spTgt spid="157"/>
                                        </p:tgtEl>
                                        <p:attrNameLst>
                                          <p:attrName>ppt_x</p:attrName>
                                        </p:attrNameLst>
                                      </p:cBhvr>
                                      <p:tavLst>
                                        <p:tav tm="0">
                                          <p:val>
                                            <p:strVal val="#ppt_x"/>
                                          </p:val>
                                        </p:tav>
                                        <p:tav tm="100000">
                                          <p:val>
                                            <p:strVal val="#ppt_x"/>
                                          </p:val>
                                        </p:tav>
                                      </p:tavLst>
                                    </p:anim>
                                    <p:anim calcmode="lin" valueType="num">
                                      <p:cBhvr additive="base">
                                        <p:cTn id="28" dur="500" fill="hold"/>
                                        <p:tgtEl>
                                          <p:spTgt spid="157"/>
                                        </p:tgtEl>
                                        <p:attrNameLst>
                                          <p:attrName>ppt_y</p:attrName>
                                        </p:attrNameLst>
                                      </p:cBhvr>
                                      <p:tavLst>
                                        <p:tav tm="0">
                                          <p:val>
                                            <p:strVal val="1+#ppt_h/2"/>
                                          </p:val>
                                        </p:tav>
                                        <p:tav tm="100000">
                                          <p:val>
                                            <p:strVal val="#ppt_y"/>
                                          </p:val>
                                        </p:tav>
                                      </p:tavLst>
                                    </p:anim>
                                  </p:childTnLst>
                                </p:cTn>
                              </p:par>
                              <p:par>
                                <p:cTn id="29" presetID="2" presetClass="entr" presetSubtype="4" accel="50000" decel="50000" fill="hold" nodeType="withEffect">
                                  <p:stCondLst>
                                    <p:cond delay="0"/>
                                  </p:stCondLst>
                                  <p:childTnLst>
                                    <p:set>
                                      <p:cBhvr>
                                        <p:cTn id="30" dur="1" fill="hold">
                                          <p:stCondLst>
                                            <p:cond delay="0"/>
                                          </p:stCondLst>
                                        </p:cTn>
                                        <p:tgtEl>
                                          <p:spTgt spid="156"/>
                                        </p:tgtEl>
                                        <p:attrNameLst>
                                          <p:attrName>style.visibility</p:attrName>
                                        </p:attrNameLst>
                                      </p:cBhvr>
                                      <p:to>
                                        <p:strVal val="visible"/>
                                      </p:to>
                                    </p:set>
                                    <p:anim calcmode="lin" valueType="num">
                                      <p:cBhvr additive="base">
                                        <p:cTn id="31" dur="500" fill="hold"/>
                                        <p:tgtEl>
                                          <p:spTgt spid="156"/>
                                        </p:tgtEl>
                                        <p:attrNameLst>
                                          <p:attrName>ppt_x</p:attrName>
                                        </p:attrNameLst>
                                      </p:cBhvr>
                                      <p:tavLst>
                                        <p:tav tm="0">
                                          <p:val>
                                            <p:strVal val="#ppt_x"/>
                                          </p:val>
                                        </p:tav>
                                        <p:tav tm="100000">
                                          <p:val>
                                            <p:strVal val="#ppt_x"/>
                                          </p:val>
                                        </p:tav>
                                      </p:tavLst>
                                    </p:anim>
                                    <p:anim calcmode="lin" valueType="num">
                                      <p:cBhvr additive="base">
                                        <p:cTn id="32" dur="500" fill="hold"/>
                                        <p:tgtEl>
                                          <p:spTgt spid="156"/>
                                        </p:tgtEl>
                                        <p:attrNameLst>
                                          <p:attrName>ppt_y</p:attrName>
                                        </p:attrNameLst>
                                      </p:cBhvr>
                                      <p:tavLst>
                                        <p:tav tm="0">
                                          <p:val>
                                            <p:strVal val="1+#ppt_h/2"/>
                                          </p:val>
                                        </p:tav>
                                        <p:tav tm="100000">
                                          <p:val>
                                            <p:strVal val="#ppt_y"/>
                                          </p:val>
                                        </p:tav>
                                      </p:tavLst>
                                    </p:anim>
                                  </p:childTnLst>
                                </p:cTn>
                              </p:par>
                              <p:par>
                                <p:cTn id="33" presetID="2" presetClass="entr" presetSubtype="4" accel="50000" decel="50000" fill="hold" nodeType="withEffect">
                                  <p:stCondLst>
                                    <p:cond delay="0"/>
                                  </p:stCondLst>
                                  <p:childTnLst>
                                    <p:set>
                                      <p:cBhvr>
                                        <p:cTn id="34" dur="1" fill="hold">
                                          <p:stCondLst>
                                            <p:cond delay="0"/>
                                          </p:stCondLst>
                                        </p:cTn>
                                        <p:tgtEl>
                                          <p:spTgt spid="153"/>
                                        </p:tgtEl>
                                        <p:attrNameLst>
                                          <p:attrName>style.visibility</p:attrName>
                                        </p:attrNameLst>
                                      </p:cBhvr>
                                      <p:to>
                                        <p:strVal val="visible"/>
                                      </p:to>
                                    </p:set>
                                    <p:anim calcmode="lin" valueType="num">
                                      <p:cBhvr additive="base">
                                        <p:cTn id="35" dur="500" fill="hold"/>
                                        <p:tgtEl>
                                          <p:spTgt spid="153"/>
                                        </p:tgtEl>
                                        <p:attrNameLst>
                                          <p:attrName>ppt_x</p:attrName>
                                        </p:attrNameLst>
                                      </p:cBhvr>
                                      <p:tavLst>
                                        <p:tav tm="0">
                                          <p:val>
                                            <p:strVal val="#ppt_x"/>
                                          </p:val>
                                        </p:tav>
                                        <p:tav tm="100000">
                                          <p:val>
                                            <p:strVal val="#ppt_x"/>
                                          </p:val>
                                        </p:tav>
                                      </p:tavLst>
                                    </p:anim>
                                    <p:anim calcmode="lin" valueType="num">
                                      <p:cBhvr additive="base">
                                        <p:cTn id="36" dur="500" fill="hold"/>
                                        <p:tgtEl>
                                          <p:spTgt spid="153"/>
                                        </p:tgtEl>
                                        <p:attrNameLst>
                                          <p:attrName>ppt_y</p:attrName>
                                        </p:attrNameLst>
                                      </p:cBhvr>
                                      <p:tavLst>
                                        <p:tav tm="0">
                                          <p:val>
                                            <p:strVal val="1+#ppt_h/2"/>
                                          </p:val>
                                        </p:tav>
                                        <p:tav tm="100000">
                                          <p:val>
                                            <p:strVal val="#ppt_y"/>
                                          </p:val>
                                        </p:tav>
                                      </p:tavLst>
                                    </p:anim>
                                  </p:childTnLst>
                                </p:cTn>
                              </p:par>
                              <p:par>
                                <p:cTn id="37" presetID="2" presetClass="entr" presetSubtype="4" accel="50000" decel="50000" fill="hold" nodeType="withEffect">
                                  <p:stCondLst>
                                    <p:cond delay="0"/>
                                  </p:stCondLst>
                                  <p:childTnLst>
                                    <p:set>
                                      <p:cBhvr>
                                        <p:cTn id="38" dur="1" fill="hold">
                                          <p:stCondLst>
                                            <p:cond delay="0"/>
                                          </p:stCondLst>
                                        </p:cTn>
                                        <p:tgtEl>
                                          <p:spTgt spid="155"/>
                                        </p:tgtEl>
                                        <p:attrNameLst>
                                          <p:attrName>style.visibility</p:attrName>
                                        </p:attrNameLst>
                                      </p:cBhvr>
                                      <p:to>
                                        <p:strVal val="visible"/>
                                      </p:to>
                                    </p:set>
                                    <p:anim calcmode="lin" valueType="num">
                                      <p:cBhvr additive="base">
                                        <p:cTn id="39" dur="500" fill="hold"/>
                                        <p:tgtEl>
                                          <p:spTgt spid="155"/>
                                        </p:tgtEl>
                                        <p:attrNameLst>
                                          <p:attrName>ppt_x</p:attrName>
                                        </p:attrNameLst>
                                      </p:cBhvr>
                                      <p:tavLst>
                                        <p:tav tm="0">
                                          <p:val>
                                            <p:strVal val="#ppt_x"/>
                                          </p:val>
                                        </p:tav>
                                        <p:tav tm="100000">
                                          <p:val>
                                            <p:strVal val="#ppt_x"/>
                                          </p:val>
                                        </p:tav>
                                      </p:tavLst>
                                    </p:anim>
                                    <p:anim calcmode="lin" valueType="num">
                                      <p:cBhvr additive="base">
                                        <p:cTn id="40" dur="500" fill="hold"/>
                                        <p:tgtEl>
                                          <p:spTgt spid="155"/>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22" presetClass="entr" presetSubtype="4" fill="hold" grpId="0" nodeType="afterEffect">
                                  <p:stCondLst>
                                    <p:cond delay="0"/>
                                  </p:stCondLst>
                                  <p:childTnLst>
                                    <p:set>
                                      <p:cBhvr>
                                        <p:cTn id="43" dur="1" fill="hold">
                                          <p:stCondLst>
                                            <p:cond delay="0"/>
                                          </p:stCondLst>
                                        </p:cTn>
                                        <p:tgtEl>
                                          <p:spTgt spid="162"/>
                                        </p:tgtEl>
                                        <p:attrNameLst>
                                          <p:attrName>style.visibility</p:attrName>
                                        </p:attrNameLst>
                                      </p:cBhvr>
                                      <p:to>
                                        <p:strVal val="visible"/>
                                      </p:to>
                                    </p:set>
                                    <p:animEffect transition="in" filter="wipe(down)">
                                      <p:cBhvr>
                                        <p:cTn id="44" dur="500"/>
                                        <p:tgtEl>
                                          <p:spTgt spid="162"/>
                                        </p:tgtEl>
                                      </p:cBhvr>
                                    </p:animEffect>
                                  </p:childTnLst>
                                </p:cTn>
                              </p:par>
                              <p:par>
                                <p:cTn id="45" presetID="10" presetClass="exit" presetSubtype="0" fill="hold" grpId="0" nodeType="withEffect">
                                  <p:stCondLst>
                                    <p:cond delay="0"/>
                                  </p:stCondLst>
                                  <p:childTnLst>
                                    <p:animEffect transition="out" filter="fade">
                                      <p:cBhvr>
                                        <p:cTn id="46" dur="500"/>
                                        <p:tgtEl>
                                          <p:spTgt spid="55"/>
                                        </p:tgtEl>
                                      </p:cBhvr>
                                    </p:animEffect>
                                    <p:set>
                                      <p:cBhvr>
                                        <p:cTn id="47" dur="1" fill="hold">
                                          <p:stCondLst>
                                            <p:cond delay="499"/>
                                          </p:stCondLst>
                                        </p:cTn>
                                        <p:tgtEl>
                                          <p:spTgt spid="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 grpId="0" animBg="1"/>
      <p:bldP spid="55"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Rectangle 161"/>
          <p:cNvSpPr/>
          <p:nvPr/>
        </p:nvSpPr>
        <p:spPr bwMode="auto">
          <a:xfrm>
            <a:off x="228600" y="1371600"/>
            <a:ext cx="3657600" cy="3962400"/>
          </a:xfrm>
          <a:prstGeom prst="rect">
            <a:avLst/>
          </a:prstGeom>
          <a:noFill/>
          <a:ln w="38100" cap="flat" cmpd="sng" algn="ctr">
            <a:solidFill>
              <a:schemeClr val="accent3"/>
            </a:solidFill>
            <a:prstDash val="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dirty="0" smtClean="0">
              <a:ln>
                <a:noFill/>
              </a:ln>
              <a:solidFill>
                <a:srgbClr val="003B5C"/>
              </a:solidFill>
              <a:effectLst/>
              <a:latin typeface="Arial" charset="0"/>
            </a:endParaRPr>
          </a:p>
        </p:txBody>
      </p:sp>
      <p:sp>
        <p:nvSpPr>
          <p:cNvPr id="69" name="Magnetic Disk 68"/>
          <p:cNvSpPr/>
          <p:nvPr/>
        </p:nvSpPr>
        <p:spPr bwMode="auto">
          <a:xfrm>
            <a:off x="2133600" y="41148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143" name="Magnetic Disk 142"/>
          <p:cNvSpPr/>
          <p:nvPr/>
        </p:nvSpPr>
        <p:spPr bwMode="auto">
          <a:xfrm>
            <a:off x="2133600" y="4267200"/>
            <a:ext cx="304800" cy="228600"/>
          </a:xfrm>
          <a:prstGeom prst="flowChartMagneticDisk">
            <a:avLst/>
          </a:prstGeom>
          <a:solidFill>
            <a:srgbClr val="F2A900"/>
          </a:solidFill>
          <a:ln w="9525" cap="flat" cmpd="sng" algn="ctr">
            <a:solidFill>
              <a:schemeClr val="tx1"/>
            </a:solidFill>
            <a:prstDash val="solid"/>
            <a:round/>
            <a:headEnd type="none" w="med" len="med"/>
            <a:tailEnd type="none" w="med" len="med"/>
          </a:ln>
          <a:effectLst/>
        </p:spPr>
      </p:sp>
      <p:sp>
        <p:nvSpPr>
          <p:cNvPr id="153" name="Magnetic Disk 152"/>
          <p:cNvSpPr/>
          <p:nvPr/>
        </p:nvSpPr>
        <p:spPr bwMode="auto">
          <a:xfrm>
            <a:off x="2590800" y="41148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60" name="Magnetic Disk 59"/>
          <p:cNvSpPr/>
          <p:nvPr/>
        </p:nvSpPr>
        <p:spPr bwMode="auto">
          <a:xfrm>
            <a:off x="762000" y="41148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154" name="Magnetic Disk 153"/>
          <p:cNvSpPr/>
          <p:nvPr/>
        </p:nvSpPr>
        <p:spPr bwMode="auto">
          <a:xfrm>
            <a:off x="2362200" y="43434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61" name="Magnetic Disk 60"/>
          <p:cNvSpPr/>
          <p:nvPr/>
        </p:nvSpPr>
        <p:spPr bwMode="auto">
          <a:xfrm>
            <a:off x="304800" y="41148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63" name="Magnetic Disk 62"/>
          <p:cNvSpPr/>
          <p:nvPr/>
        </p:nvSpPr>
        <p:spPr bwMode="auto">
          <a:xfrm>
            <a:off x="1219200" y="41148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66" name="Magnetic Disk 65"/>
          <p:cNvSpPr/>
          <p:nvPr/>
        </p:nvSpPr>
        <p:spPr bwMode="auto">
          <a:xfrm>
            <a:off x="1676400" y="41148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139" name="Magnetic Disk 138"/>
          <p:cNvSpPr/>
          <p:nvPr/>
        </p:nvSpPr>
        <p:spPr bwMode="auto">
          <a:xfrm>
            <a:off x="304800" y="4267200"/>
            <a:ext cx="304800" cy="228600"/>
          </a:xfrm>
          <a:prstGeom prst="flowChartMagneticDisk">
            <a:avLst/>
          </a:prstGeom>
          <a:solidFill>
            <a:srgbClr val="F2A900"/>
          </a:solidFill>
          <a:ln w="9525" cap="flat" cmpd="sng" algn="ctr">
            <a:solidFill>
              <a:schemeClr val="tx1"/>
            </a:solidFill>
            <a:prstDash val="solid"/>
            <a:round/>
            <a:headEnd type="none" w="med" len="med"/>
            <a:tailEnd type="none" w="med" len="med"/>
          </a:ln>
          <a:effectLst/>
        </p:spPr>
      </p:sp>
      <p:sp>
        <p:nvSpPr>
          <p:cNvPr id="140" name="Magnetic Disk 139"/>
          <p:cNvSpPr/>
          <p:nvPr/>
        </p:nvSpPr>
        <p:spPr bwMode="auto">
          <a:xfrm>
            <a:off x="762000" y="4267200"/>
            <a:ext cx="304800" cy="228600"/>
          </a:xfrm>
          <a:prstGeom prst="flowChartMagneticDisk">
            <a:avLst/>
          </a:prstGeom>
          <a:solidFill>
            <a:srgbClr val="F2A900"/>
          </a:solidFill>
          <a:ln w="9525" cap="flat" cmpd="sng" algn="ctr">
            <a:solidFill>
              <a:schemeClr val="tx1"/>
            </a:solidFill>
            <a:prstDash val="solid"/>
            <a:round/>
            <a:headEnd type="none" w="med" len="med"/>
            <a:tailEnd type="none" w="med" len="med"/>
          </a:ln>
          <a:effectLst/>
        </p:spPr>
      </p:sp>
      <p:sp>
        <p:nvSpPr>
          <p:cNvPr id="141" name="Magnetic Disk 140"/>
          <p:cNvSpPr/>
          <p:nvPr/>
        </p:nvSpPr>
        <p:spPr bwMode="auto">
          <a:xfrm>
            <a:off x="1219200" y="4267200"/>
            <a:ext cx="304800" cy="228600"/>
          </a:xfrm>
          <a:prstGeom prst="flowChartMagneticDisk">
            <a:avLst/>
          </a:prstGeom>
          <a:solidFill>
            <a:srgbClr val="F2A900"/>
          </a:solidFill>
          <a:ln w="9525" cap="flat" cmpd="sng" algn="ctr">
            <a:solidFill>
              <a:schemeClr val="tx1"/>
            </a:solidFill>
            <a:prstDash val="solid"/>
            <a:round/>
            <a:headEnd type="none" w="med" len="med"/>
            <a:tailEnd type="none" w="med" len="med"/>
          </a:ln>
          <a:effectLst/>
        </p:spPr>
      </p:sp>
      <p:sp>
        <p:nvSpPr>
          <p:cNvPr id="142" name="Magnetic Disk 141"/>
          <p:cNvSpPr/>
          <p:nvPr/>
        </p:nvSpPr>
        <p:spPr bwMode="auto">
          <a:xfrm>
            <a:off x="1676400" y="4267200"/>
            <a:ext cx="304800" cy="228600"/>
          </a:xfrm>
          <a:prstGeom prst="flowChartMagneticDisk">
            <a:avLst/>
          </a:prstGeom>
          <a:solidFill>
            <a:srgbClr val="F2A900"/>
          </a:solidFill>
          <a:ln w="9525" cap="flat" cmpd="sng" algn="ctr">
            <a:solidFill>
              <a:schemeClr val="tx1"/>
            </a:solidFill>
            <a:prstDash val="solid"/>
            <a:round/>
            <a:headEnd type="none" w="med" len="med"/>
            <a:tailEnd type="none" w="med" len="med"/>
          </a:ln>
          <a:effectLst/>
        </p:spPr>
      </p:sp>
      <p:sp>
        <p:nvSpPr>
          <p:cNvPr id="35842" name="Rectangle 2"/>
          <p:cNvSpPr>
            <a:spLocks noGrp="1" noChangeArrowheads="1"/>
          </p:cNvSpPr>
          <p:nvPr>
            <p:ph type="title"/>
          </p:nvPr>
        </p:nvSpPr>
        <p:spPr/>
        <p:txBody>
          <a:bodyPr/>
          <a:lstStyle/>
          <a:p>
            <a:pPr eaLnBrk="1" hangingPunct="1"/>
            <a:r>
              <a:rPr lang="en-US" dirty="0" smtClean="0"/>
              <a:t>Mitigation </a:t>
            </a:r>
            <a:r>
              <a:rPr lang="en-US" smtClean="0"/>
              <a:t>Step for Migration Candidate</a:t>
            </a:r>
            <a:br>
              <a:rPr lang="en-US" smtClean="0"/>
            </a:br>
            <a:r>
              <a:rPr lang="en-US" sz="2400" b="0" smtClean="0">
                <a:solidFill>
                  <a:srgbClr val="0067C5"/>
                </a:solidFill>
              </a:rPr>
              <a:t> </a:t>
            </a:r>
            <a:endParaRPr lang="en-US" dirty="0" smtClean="0"/>
          </a:p>
        </p:txBody>
      </p:sp>
      <p:sp>
        <p:nvSpPr>
          <p:cNvPr id="75" name="Slide Number Placeholder 1"/>
          <p:cNvSpPr>
            <a:spLocks noGrp="1"/>
          </p:cNvSpPr>
          <p:nvPr>
            <p:ph type="sldNum" sz="quarter" idx="4294967295"/>
          </p:nvPr>
        </p:nvSpPr>
        <p:spPr>
          <a:xfrm>
            <a:off x="8207597" y="6539817"/>
            <a:ext cx="685800" cy="228600"/>
          </a:xfrm>
          <a:prstGeom prst="rect">
            <a:avLst/>
          </a:prstGeom>
          <a:noFill/>
        </p:spPr>
        <p:txBody>
          <a:bodyPr/>
          <a:lstStyle/>
          <a:p>
            <a:fld id="{456C0004-1212-4E53-8D75-21D535C28CA6}" type="slidenum">
              <a:rPr lang="en-US" smtClean="0">
                <a:solidFill>
                  <a:srgbClr val="000000"/>
                </a:solidFill>
              </a:rPr>
              <a:pPr/>
              <a:t>69</a:t>
            </a:fld>
            <a:endParaRPr lang="en-US" dirty="0" smtClean="0">
              <a:solidFill>
                <a:srgbClr val="000000"/>
              </a:solidFill>
            </a:endParaRPr>
          </a:p>
        </p:txBody>
      </p:sp>
      <p:sp>
        <p:nvSpPr>
          <p:cNvPr id="59" name="Magnetic Disk 58"/>
          <p:cNvSpPr/>
          <p:nvPr/>
        </p:nvSpPr>
        <p:spPr bwMode="auto">
          <a:xfrm>
            <a:off x="533400" y="43434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64" name="Magnetic Disk 63"/>
          <p:cNvSpPr/>
          <p:nvPr/>
        </p:nvSpPr>
        <p:spPr bwMode="auto">
          <a:xfrm>
            <a:off x="990600" y="43434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67" name="Magnetic Disk 66"/>
          <p:cNvSpPr/>
          <p:nvPr/>
        </p:nvSpPr>
        <p:spPr bwMode="auto">
          <a:xfrm>
            <a:off x="1447800" y="43434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70" name="Magnetic Disk 69"/>
          <p:cNvSpPr/>
          <p:nvPr/>
        </p:nvSpPr>
        <p:spPr bwMode="auto">
          <a:xfrm>
            <a:off x="1905000" y="43434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72" name="TextBox 71"/>
          <p:cNvSpPr txBox="1"/>
          <p:nvPr/>
        </p:nvSpPr>
        <p:spPr>
          <a:xfrm>
            <a:off x="685800" y="4953001"/>
            <a:ext cx="2743200" cy="307777"/>
          </a:xfrm>
          <a:prstGeom prst="rect">
            <a:avLst/>
          </a:prstGeom>
          <a:noFill/>
        </p:spPr>
        <p:txBody>
          <a:bodyPr wrap="square" rtlCol="0">
            <a:spAutoFit/>
          </a:bodyPr>
          <a:lstStyle/>
          <a:p>
            <a:pPr marL="0" indent="0">
              <a:buClr>
                <a:schemeClr val="accent2"/>
              </a:buClr>
              <a:buFont typeface="Wingdings" pitchFamily="2" charset="2"/>
              <a:buNone/>
            </a:pPr>
            <a:r>
              <a:rPr lang="en-US" sz="1400" b="1" dirty="0" smtClean="0"/>
              <a:t>Physical Storage = 1.8TB</a:t>
            </a:r>
          </a:p>
        </p:txBody>
      </p:sp>
      <p:sp>
        <p:nvSpPr>
          <p:cNvPr id="78" name="Oval 77"/>
          <p:cNvSpPr/>
          <p:nvPr/>
        </p:nvSpPr>
        <p:spPr bwMode="auto">
          <a:xfrm>
            <a:off x="1219200" y="1981200"/>
            <a:ext cx="1676400" cy="1600200"/>
          </a:xfrm>
          <a:prstGeom prst="ellipse">
            <a:avLst/>
          </a:prstGeom>
          <a:noFill/>
          <a:ln w="38100" cap="flat" cmpd="sng" algn="ctr">
            <a:solidFill>
              <a:schemeClr val="accent2"/>
            </a:solidFill>
            <a:prstDash val="lgDashDotDot"/>
            <a:round/>
            <a:headEnd type="none" w="med" len="med"/>
            <a:tailEnd type="none" w="med" len="med"/>
          </a:ln>
          <a:effectLst/>
        </p:spPr>
      </p:sp>
      <p:sp>
        <p:nvSpPr>
          <p:cNvPr id="79" name="Oval 78"/>
          <p:cNvSpPr/>
          <p:nvPr/>
        </p:nvSpPr>
        <p:spPr bwMode="auto">
          <a:xfrm>
            <a:off x="2895600" y="2057400"/>
            <a:ext cx="975360" cy="1066800"/>
          </a:xfrm>
          <a:prstGeom prst="ellipse">
            <a:avLst/>
          </a:prstGeom>
          <a:noFill/>
          <a:ln w="38100" cap="flat" cmpd="sng" algn="ctr">
            <a:solidFill>
              <a:schemeClr val="accent2"/>
            </a:solidFill>
            <a:prstDash val="lgDashDotDot"/>
            <a:round/>
            <a:headEnd type="none" w="med" len="med"/>
            <a:tailEnd type="none" w="med" len="med"/>
          </a:ln>
          <a:effectLst/>
        </p:spPr>
      </p:sp>
      <p:sp>
        <p:nvSpPr>
          <p:cNvPr id="80" name="Oval 79"/>
          <p:cNvSpPr/>
          <p:nvPr/>
        </p:nvSpPr>
        <p:spPr bwMode="auto">
          <a:xfrm>
            <a:off x="304800" y="3505200"/>
            <a:ext cx="609600" cy="533400"/>
          </a:xfrm>
          <a:prstGeom prst="ellipse">
            <a:avLst/>
          </a:prstGeom>
          <a:noFill/>
          <a:ln w="38100" cap="flat" cmpd="sng" algn="ctr">
            <a:solidFill>
              <a:schemeClr val="accent2"/>
            </a:solidFill>
            <a:prstDash val="lgDashDotDot"/>
            <a:round/>
            <a:headEnd type="none" w="med" len="med"/>
            <a:tailEnd type="none" w="med" len="med"/>
          </a:ln>
          <a:effectLst/>
        </p:spPr>
      </p:sp>
      <p:sp>
        <p:nvSpPr>
          <p:cNvPr id="81" name="Oval 80"/>
          <p:cNvSpPr/>
          <p:nvPr/>
        </p:nvSpPr>
        <p:spPr bwMode="auto">
          <a:xfrm>
            <a:off x="2971800" y="3276600"/>
            <a:ext cx="822960" cy="822960"/>
          </a:xfrm>
          <a:prstGeom prst="ellipse">
            <a:avLst/>
          </a:prstGeom>
          <a:noFill/>
          <a:ln w="38100" cap="flat" cmpd="sng" algn="ctr">
            <a:solidFill>
              <a:schemeClr val="accent2"/>
            </a:solidFill>
            <a:prstDash val="lgDashDotDot"/>
            <a:round/>
            <a:headEnd type="none" w="med" len="med"/>
            <a:tailEnd type="none" w="med" len="med"/>
          </a:ln>
          <a:effectLst/>
        </p:spPr>
      </p:sp>
      <p:sp>
        <p:nvSpPr>
          <p:cNvPr id="82" name="Oval 81"/>
          <p:cNvSpPr/>
          <p:nvPr/>
        </p:nvSpPr>
        <p:spPr bwMode="auto">
          <a:xfrm>
            <a:off x="304800" y="2362200"/>
            <a:ext cx="914400" cy="914400"/>
          </a:xfrm>
          <a:prstGeom prst="ellipse">
            <a:avLst/>
          </a:prstGeom>
          <a:noFill/>
          <a:ln w="38100" cap="flat" cmpd="sng" algn="ctr">
            <a:solidFill>
              <a:schemeClr val="accent2"/>
            </a:solidFill>
            <a:prstDash val="lgDashDotDot"/>
            <a:round/>
            <a:headEnd type="none" w="med" len="med"/>
            <a:tailEnd type="none" w="med" len="med"/>
          </a:ln>
          <a:effectLst/>
        </p:spPr>
      </p:sp>
      <p:sp>
        <p:nvSpPr>
          <p:cNvPr id="83" name="Oval 82"/>
          <p:cNvSpPr/>
          <p:nvPr/>
        </p:nvSpPr>
        <p:spPr bwMode="auto">
          <a:xfrm>
            <a:off x="1066800" y="3429000"/>
            <a:ext cx="609600" cy="609600"/>
          </a:xfrm>
          <a:prstGeom prst="ellipse">
            <a:avLst/>
          </a:prstGeom>
          <a:noFill/>
          <a:ln w="38100" cap="flat" cmpd="sng" algn="ctr">
            <a:solidFill>
              <a:schemeClr val="accent2"/>
            </a:solidFill>
            <a:prstDash val="lgDashDotDot"/>
            <a:round/>
            <a:headEnd type="none" w="med" len="med"/>
            <a:tailEnd type="none" w="med" len="med"/>
          </a:ln>
          <a:effectLst/>
        </p:spPr>
      </p:sp>
      <p:sp>
        <p:nvSpPr>
          <p:cNvPr id="91" name="Oval 90"/>
          <p:cNvSpPr/>
          <p:nvPr/>
        </p:nvSpPr>
        <p:spPr bwMode="auto">
          <a:xfrm>
            <a:off x="2286000" y="3620869"/>
            <a:ext cx="457200" cy="381000"/>
          </a:xfrm>
          <a:prstGeom prst="ellipse">
            <a:avLst/>
          </a:prstGeom>
          <a:noFill/>
          <a:ln w="38100" cap="flat" cmpd="sng" algn="ctr">
            <a:solidFill>
              <a:schemeClr val="accent2"/>
            </a:solidFill>
            <a:prstDash val="lgDashDotDot"/>
            <a:round/>
            <a:headEnd type="none" w="med" len="med"/>
            <a:tailEnd type="none" w="med" len="med"/>
          </a:ln>
          <a:effectLst/>
        </p:spPr>
      </p:sp>
      <p:sp>
        <p:nvSpPr>
          <p:cNvPr id="122" name="TextBox 121"/>
          <p:cNvSpPr txBox="1"/>
          <p:nvPr/>
        </p:nvSpPr>
        <p:spPr>
          <a:xfrm>
            <a:off x="472440" y="2477869"/>
            <a:ext cx="685800" cy="646331"/>
          </a:xfrm>
          <a:prstGeom prst="rect">
            <a:avLst/>
          </a:prstGeom>
          <a:noFill/>
        </p:spPr>
        <p:txBody>
          <a:bodyPr wrap="square" rtlCol="0">
            <a:spAutoFit/>
          </a:bodyPr>
          <a:lstStyle/>
          <a:p>
            <a:pPr marL="0" indent="0">
              <a:buClr>
                <a:schemeClr val="accent2"/>
              </a:buClr>
              <a:buFont typeface="Wingdings" pitchFamily="2" charset="2"/>
              <a:buNone/>
            </a:pPr>
            <a:r>
              <a:rPr lang="en-US" sz="1800" dirty="0" smtClean="0"/>
              <a:t>400 GB</a:t>
            </a:r>
          </a:p>
        </p:txBody>
      </p:sp>
      <p:sp>
        <p:nvSpPr>
          <p:cNvPr id="123" name="TextBox 122"/>
          <p:cNvSpPr txBox="1"/>
          <p:nvPr/>
        </p:nvSpPr>
        <p:spPr>
          <a:xfrm>
            <a:off x="304800" y="3505200"/>
            <a:ext cx="685800" cy="646331"/>
          </a:xfrm>
          <a:prstGeom prst="rect">
            <a:avLst/>
          </a:prstGeom>
          <a:noFill/>
        </p:spPr>
        <p:txBody>
          <a:bodyPr wrap="square" rtlCol="0">
            <a:spAutoFit/>
          </a:bodyPr>
          <a:lstStyle/>
          <a:p>
            <a:pPr marL="0" indent="0">
              <a:buClr>
                <a:schemeClr val="accent2"/>
              </a:buClr>
              <a:buFont typeface="Wingdings" pitchFamily="2" charset="2"/>
              <a:buNone/>
            </a:pPr>
            <a:r>
              <a:rPr lang="en-US" sz="1800" dirty="0" smtClean="0"/>
              <a:t>200 GB</a:t>
            </a:r>
          </a:p>
        </p:txBody>
      </p:sp>
      <p:sp>
        <p:nvSpPr>
          <p:cNvPr id="124" name="TextBox 123"/>
          <p:cNvSpPr txBox="1"/>
          <p:nvPr/>
        </p:nvSpPr>
        <p:spPr>
          <a:xfrm>
            <a:off x="1066800" y="3429000"/>
            <a:ext cx="685800" cy="646331"/>
          </a:xfrm>
          <a:prstGeom prst="rect">
            <a:avLst/>
          </a:prstGeom>
          <a:noFill/>
        </p:spPr>
        <p:txBody>
          <a:bodyPr wrap="square" rtlCol="0">
            <a:spAutoFit/>
          </a:bodyPr>
          <a:lstStyle/>
          <a:p>
            <a:pPr marL="0" indent="0">
              <a:buClr>
                <a:schemeClr val="accent2"/>
              </a:buClr>
              <a:buFont typeface="Wingdings" pitchFamily="2" charset="2"/>
              <a:buNone/>
            </a:pPr>
            <a:r>
              <a:rPr lang="en-US" sz="1800" dirty="0" smtClean="0"/>
              <a:t>300 GB</a:t>
            </a:r>
          </a:p>
        </p:txBody>
      </p:sp>
      <p:sp>
        <p:nvSpPr>
          <p:cNvPr id="126" name="TextBox 125"/>
          <p:cNvSpPr txBox="1"/>
          <p:nvPr/>
        </p:nvSpPr>
        <p:spPr>
          <a:xfrm>
            <a:off x="3048000" y="2286000"/>
            <a:ext cx="685800" cy="646331"/>
          </a:xfrm>
          <a:prstGeom prst="rect">
            <a:avLst/>
          </a:prstGeom>
          <a:noFill/>
        </p:spPr>
        <p:txBody>
          <a:bodyPr wrap="square" rtlCol="0">
            <a:spAutoFit/>
          </a:bodyPr>
          <a:lstStyle/>
          <a:p>
            <a:pPr marL="0" indent="0">
              <a:buClr>
                <a:schemeClr val="accent2"/>
              </a:buClr>
              <a:buFont typeface="Wingdings" pitchFamily="2" charset="2"/>
              <a:buNone/>
            </a:pPr>
            <a:r>
              <a:rPr lang="en-US" sz="1800" dirty="0" smtClean="0"/>
              <a:t>600 GB</a:t>
            </a:r>
          </a:p>
        </p:txBody>
      </p:sp>
      <p:sp>
        <p:nvSpPr>
          <p:cNvPr id="127" name="TextBox 126"/>
          <p:cNvSpPr txBox="1"/>
          <p:nvPr/>
        </p:nvSpPr>
        <p:spPr>
          <a:xfrm>
            <a:off x="2209800" y="3544669"/>
            <a:ext cx="685800" cy="646331"/>
          </a:xfrm>
          <a:prstGeom prst="rect">
            <a:avLst/>
          </a:prstGeom>
          <a:noFill/>
        </p:spPr>
        <p:txBody>
          <a:bodyPr wrap="square" rtlCol="0">
            <a:spAutoFit/>
          </a:bodyPr>
          <a:lstStyle/>
          <a:p>
            <a:pPr marL="0" indent="0">
              <a:buClr>
                <a:schemeClr val="accent2"/>
              </a:buClr>
              <a:buFont typeface="Wingdings" pitchFamily="2" charset="2"/>
              <a:buNone/>
            </a:pPr>
            <a:r>
              <a:rPr lang="en-US" sz="1800" dirty="0" smtClean="0"/>
              <a:t>100 GB</a:t>
            </a:r>
          </a:p>
        </p:txBody>
      </p:sp>
      <p:sp>
        <p:nvSpPr>
          <p:cNvPr id="128" name="TextBox 127"/>
          <p:cNvSpPr txBox="1"/>
          <p:nvPr/>
        </p:nvSpPr>
        <p:spPr>
          <a:xfrm>
            <a:off x="3048000" y="3429000"/>
            <a:ext cx="685800" cy="646331"/>
          </a:xfrm>
          <a:prstGeom prst="rect">
            <a:avLst/>
          </a:prstGeom>
          <a:noFill/>
        </p:spPr>
        <p:txBody>
          <a:bodyPr wrap="square" rtlCol="0">
            <a:spAutoFit/>
          </a:bodyPr>
          <a:lstStyle/>
          <a:p>
            <a:pPr marL="0" indent="0">
              <a:buClr>
                <a:schemeClr val="accent2"/>
              </a:buClr>
              <a:buFont typeface="Wingdings" pitchFamily="2" charset="2"/>
              <a:buNone/>
            </a:pPr>
            <a:r>
              <a:rPr lang="en-US" sz="1800" dirty="0" smtClean="0"/>
              <a:t>400 GB</a:t>
            </a:r>
          </a:p>
        </p:txBody>
      </p:sp>
      <p:sp>
        <p:nvSpPr>
          <p:cNvPr id="135" name="Magnetic Disk 134"/>
          <p:cNvSpPr/>
          <p:nvPr/>
        </p:nvSpPr>
        <p:spPr bwMode="auto">
          <a:xfrm>
            <a:off x="533400" y="4495800"/>
            <a:ext cx="304800" cy="228600"/>
          </a:xfrm>
          <a:prstGeom prst="flowChartMagneticDisk">
            <a:avLst/>
          </a:prstGeom>
          <a:solidFill>
            <a:srgbClr val="F2A900"/>
          </a:solidFill>
          <a:ln w="9525" cap="flat" cmpd="sng" algn="ctr">
            <a:solidFill>
              <a:schemeClr val="tx1"/>
            </a:solidFill>
            <a:prstDash val="solid"/>
            <a:round/>
            <a:headEnd type="none" w="med" len="med"/>
            <a:tailEnd type="none" w="med" len="med"/>
          </a:ln>
          <a:effectLst/>
        </p:spPr>
      </p:sp>
      <p:sp>
        <p:nvSpPr>
          <p:cNvPr id="136" name="Magnetic Disk 135"/>
          <p:cNvSpPr/>
          <p:nvPr/>
        </p:nvSpPr>
        <p:spPr bwMode="auto">
          <a:xfrm>
            <a:off x="990600" y="4495800"/>
            <a:ext cx="304800" cy="228600"/>
          </a:xfrm>
          <a:prstGeom prst="flowChartMagneticDisk">
            <a:avLst/>
          </a:prstGeom>
          <a:solidFill>
            <a:srgbClr val="F2A900"/>
          </a:solidFill>
          <a:ln w="9525" cap="flat" cmpd="sng" algn="ctr">
            <a:solidFill>
              <a:schemeClr val="tx1"/>
            </a:solidFill>
            <a:prstDash val="solid"/>
            <a:round/>
            <a:headEnd type="none" w="med" len="med"/>
            <a:tailEnd type="none" w="med" len="med"/>
          </a:ln>
          <a:effectLst/>
        </p:spPr>
      </p:sp>
      <p:sp>
        <p:nvSpPr>
          <p:cNvPr id="137" name="Magnetic Disk 136"/>
          <p:cNvSpPr/>
          <p:nvPr/>
        </p:nvSpPr>
        <p:spPr bwMode="auto">
          <a:xfrm>
            <a:off x="1447800" y="4495800"/>
            <a:ext cx="304800" cy="228600"/>
          </a:xfrm>
          <a:prstGeom prst="flowChartMagneticDisk">
            <a:avLst/>
          </a:prstGeom>
          <a:solidFill>
            <a:srgbClr val="F2A900"/>
          </a:solidFill>
          <a:ln w="9525" cap="flat" cmpd="sng" algn="ctr">
            <a:solidFill>
              <a:schemeClr val="tx1"/>
            </a:solidFill>
            <a:prstDash val="solid"/>
            <a:round/>
            <a:headEnd type="none" w="med" len="med"/>
            <a:tailEnd type="none" w="med" len="med"/>
          </a:ln>
          <a:effectLst/>
        </p:spPr>
      </p:sp>
      <p:sp>
        <p:nvSpPr>
          <p:cNvPr id="138" name="Magnetic Disk 137"/>
          <p:cNvSpPr/>
          <p:nvPr/>
        </p:nvSpPr>
        <p:spPr bwMode="auto">
          <a:xfrm>
            <a:off x="1905000" y="4495800"/>
            <a:ext cx="304800" cy="228600"/>
          </a:xfrm>
          <a:prstGeom prst="flowChartMagneticDisk">
            <a:avLst/>
          </a:prstGeom>
          <a:solidFill>
            <a:srgbClr val="F2A900"/>
          </a:solidFill>
          <a:ln w="9525" cap="flat" cmpd="sng" algn="ctr">
            <a:solidFill>
              <a:schemeClr val="tx1"/>
            </a:solidFill>
            <a:prstDash val="solid"/>
            <a:round/>
            <a:headEnd type="none" w="med" len="med"/>
            <a:tailEnd type="none" w="med" len="med"/>
          </a:ln>
          <a:effectLst/>
        </p:spPr>
      </p:sp>
      <p:sp>
        <p:nvSpPr>
          <p:cNvPr id="56" name="Magnetic Disk 55"/>
          <p:cNvSpPr/>
          <p:nvPr/>
        </p:nvSpPr>
        <p:spPr bwMode="auto">
          <a:xfrm>
            <a:off x="304800" y="45720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58" name="Magnetic Disk 57"/>
          <p:cNvSpPr/>
          <p:nvPr/>
        </p:nvSpPr>
        <p:spPr bwMode="auto">
          <a:xfrm>
            <a:off x="762000" y="45720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65" name="Magnetic Disk 64"/>
          <p:cNvSpPr/>
          <p:nvPr/>
        </p:nvSpPr>
        <p:spPr bwMode="auto">
          <a:xfrm>
            <a:off x="1219200" y="45720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68" name="Magnetic Disk 67"/>
          <p:cNvSpPr/>
          <p:nvPr/>
        </p:nvSpPr>
        <p:spPr bwMode="auto">
          <a:xfrm>
            <a:off x="1676400" y="45720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130" name="Magnetic Disk 129"/>
          <p:cNvSpPr/>
          <p:nvPr/>
        </p:nvSpPr>
        <p:spPr bwMode="auto">
          <a:xfrm>
            <a:off x="304800" y="4724400"/>
            <a:ext cx="304800" cy="228600"/>
          </a:xfrm>
          <a:prstGeom prst="flowChartMagneticDisk">
            <a:avLst/>
          </a:prstGeom>
          <a:solidFill>
            <a:srgbClr val="F2A900"/>
          </a:solidFill>
          <a:ln w="9525" cap="flat" cmpd="sng" algn="ctr">
            <a:solidFill>
              <a:schemeClr val="tx1"/>
            </a:solidFill>
            <a:prstDash val="solid"/>
            <a:round/>
            <a:headEnd type="none" w="med" len="med"/>
            <a:tailEnd type="none" w="med" len="med"/>
          </a:ln>
          <a:effectLst/>
        </p:spPr>
      </p:sp>
      <p:sp>
        <p:nvSpPr>
          <p:cNvPr id="71" name="Magnetic Disk 70"/>
          <p:cNvSpPr/>
          <p:nvPr/>
        </p:nvSpPr>
        <p:spPr bwMode="auto">
          <a:xfrm>
            <a:off x="2133600" y="45720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131" name="Magnetic Disk 130"/>
          <p:cNvSpPr/>
          <p:nvPr/>
        </p:nvSpPr>
        <p:spPr bwMode="auto">
          <a:xfrm>
            <a:off x="762000" y="4724400"/>
            <a:ext cx="304800" cy="228600"/>
          </a:xfrm>
          <a:prstGeom prst="flowChartMagneticDisk">
            <a:avLst/>
          </a:prstGeom>
          <a:solidFill>
            <a:srgbClr val="F2A900"/>
          </a:solidFill>
          <a:ln w="9525" cap="flat" cmpd="sng" algn="ctr">
            <a:solidFill>
              <a:schemeClr val="tx1"/>
            </a:solidFill>
            <a:prstDash val="solid"/>
            <a:round/>
            <a:headEnd type="none" w="med" len="med"/>
            <a:tailEnd type="none" w="med" len="med"/>
          </a:ln>
          <a:effectLst/>
        </p:spPr>
      </p:sp>
      <p:sp>
        <p:nvSpPr>
          <p:cNvPr id="132" name="Magnetic Disk 131"/>
          <p:cNvSpPr/>
          <p:nvPr/>
        </p:nvSpPr>
        <p:spPr bwMode="auto">
          <a:xfrm>
            <a:off x="1219200" y="4724400"/>
            <a:ext cx="304800" cy="228600"/>
          </a:xfrm>
          <a:prstGeom prst="flowChartMagneticDisk">
            <a:avLst/>
          </a:prstGeom>
          <a:solidFill>
            <a:srgbClr val="F2A900"/>
          </a:solidFill>
          <a:ln w="9525" cap="flat" cmpd="sng" algn="ctr">
            <a:solidFill>
              <a:schemeClr val="tx1"/>
            </a:solidFill>
            <a:prstDash val="solid"/>
            <a:round/>
            <a:headEnd type="none" w="med" len="med"/>
            <a:tailEnd type="none" w="med" len="med"/>
          </a:ln>
          <a:effectLst/>
        </p:spPr>
      </p:sp>
      <p:sp>
        <p:nvSpPr>
          <p:cNvPr id="133" name="Magnetic Disk 132"/>
          <p:cNvSpPr/>
          <p:nvPr/>
        </p:nvSpPr>
        <p:spPr bwMode="auto">
          <a:xfrm>
            <a:off x="1676400" y="4724400"/>
            <a:ext cx="304800" cy="228600"/>
          </a:xfrm>
          <a:prstGeom prst="flowChartMagneticDisk">
            <a:avLst/>
          </a:prstGeom>
          <a:solidFill>
            <a:srgbClr val="F2A900"/>
          </a:solidFill>
          <a:ln w="9525" cap="flat" cmpd="sng" algn="ctr">
            <a:solidFill>
              <a:schemeClr val="tx1"/>
            </a:solidFill>
            <a:prstDash val="solid"/>
            <a:round/>
            <a:headEnd type="none" w="med" len="med"/>
            <a:tailEnd type="none" w="med" len="med"/>
          </a:ln>
          <a:effectLst/>
        </p:spPr>
      </p:sp>
      <p:sp>
        <p:nvSpPr>
          <p:cNvPr id="144" name="Oval 143"/>
          <p:cNvSpPr/>
          <p:nvPr/>
        </p:nvSpPr>
        <p:spPr bwMode="auto">
          <a:xfrm>
            <a:off x="2133600" y="2590800"/>
            <a:ext cx="685800" cy="685800"/>
          </a:xfrm>
          <a:prstGeom prst="ellipse">
            <a:avLst/>
          </a:prstGeom>
          <a:solidFill>
            <a:srgbClr val="F2A9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45" name="Oval 144"/>
          <p:cNvSpPr/>
          <p:nvPr/>
        </p:nvSpPr>
        <p:spPr bwMode="auto">
          <a:xfrm>
            <a:off x="3429000" y="2819400"/>
            <a:ext cx="228600" cy="228600"/>
          </a:xfrm>
          <a:prstGeom prst="ellipse">
            <a:avLst/>
          </a:prstGeom>
          <a:solidFill>
            <a:srgbClr val="F2A9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46" name="Oval 145"/>
          <p:cNvSpPr/>
          <p:nvPr/>
        </p:nvSpPr>
        <p:spPr bwMode="auto">
          <a:xfrm>
            <a:off x="3505200" y="3733800"/>
            <a:ext cx="228600" cy="228600"/>
          </a:xfrm>
          <a:prstGeom prst="ellipse">
            <a:avLst/>
          </a:prstGeom>
          <a:solidFill>
            <a:srgbClr val="F2A9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47" name="Oval 146"/>
          <p:cNvSpPr/>
          <p:nvPr/>
        </p:nvSpPr>
        <p:spPr bwMode="auto">
          <a:xfrm>
            <a:off x="2514600" y="3810000"/>
            <a:ext cx="152400" cy="152400"/>
          </a:xfrm>
          <a:prstGeom prst="ellipse">
            <a:avLst/>
          </a:prstGeom>
          <a:solidFill>
            <a:srgbClr val="F2A9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48" name="Oval 147"/>
          <p:cNvSpPr/>
          <p:nvPr/>
        </p:nvSpPr>
        <p:spPr bwMode="auto">
          <a:xfrm>
            <a:off x="914400" y="2895600"/>
            <a:ext cx="228600" cy="228600"/>
          </a:xfrm>
          <a:prstGeom prst="ellipse">
            <a:avLst/>
          </a:prstGeom>
          <a:solidFill>
            <a:srgbClr val="F2A9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49" name="Oval 148"/>
          <p:cNvSpPr/>
          <p:nvPr/>
        </p:nvSpPr>
        <p:spPr bwMode="auto">
          <a:xfrm>
            <a:off x="1447800" y="3581400"/>
            <a:ext cx="228600" cy="228600"/>
          </a:xfrm>
          <a:prstGeom prst="ellipse">
            <a:avLst/>
          </a:prstGeom>
          <a:solidFill>
            <a:srgbClr val="F2A9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50" name="Oval 149"/>
          <p:cNvSpPr/>
          <p:nvPr/>
        </p:nvSpPr>
        <p:spPr bwMode="auto">
          <a:xfrm>
            <a:off x="685800" y="3657600"/>
            <a:ext cx="228600" cy="228600"/>
          </a:xfrm>
          <a:prstGeom prst="ellipse">
            <a:avLst/>
          </a:prstGeom>
          <a:solidFill>
            <a:srgbClr val="F2A9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52" name="Rectangle 3"/>
          <p:cNvSpPr txBox="1">
            <a:spLocks noChangeArrowheads="1"/>
          </p:cNvSpPr>
          <p:nvPr/>
        </p:nvSpPr>
        <p:spPr bwMode="auto">
          <a:xfrm>
            <a:off x="4114800" y="1014544"/>
            <a:ext cx="4876800" cy="4484556"/>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marL="298450" lvl="0" indent="-298450">
              <a:spcBef>
                <a:spcPct val="40000"/>
              </a:spcBef>
              <a:buClr>
                <a:schemeClr val="accent2"/>
              </a:buClr>
              <a:buFont typeface="Wingdings 2" pitchFamily="18" charset="2"/>
              <a:buChar char="¡"/>
              <a:defRPr/>
            </a:pPr>
            <a:r>
              <a:rPr kumimoji="0" lang="en-US" sz="2400" b="0" i="0" u="none" strike="noStrike" kern="0" cap="none" spc="0" normalizeH="0" baseline="0" noProof="0" dirty="0" smtClean="0">
                <a:ln>
                  <a:noFill/>
                </a:ln>
                <a:solidFill>
                  <a:srgbClr val="000000"/>
                </a:solidFill>
                <a:effectLst/>
                <a:uLnTx/>
                <a:uFillTx/>
                <a:latin typeface="+mn-lt"/>
                <a:ea typeface="+mn-ea"/>
                <a:cs typeface="+mn-cs"/>
              </a:rPr>
              <a:t>What if a volume </a:t>
            </a:r>
            <a:r>
              <a:rPr lang="en-US" sz="2400" kern="0" dirty="0" smtClean="0">
                <a:solidFill>
                  <a:srgbClr val="000000"/>
                </a:solidFill>
              </a:rPr>
              <a:t>requires more space</a:t>
            </a:r>
            <a:endParaRPr kumimoji="0" lang="en-US" sz="2400" b="0" i="0" u="none" strike="noStrike" kern="0" cap="none" spc="0" normalizeH="0" baseline="0" noProof="0" dirty="0" smtClean="0">
              <a:ln>
                <a:noFill/>
              </a:ln>
              <a:solidFill>
                <a:srgbClr val="000000"/>
              </a:solidFill>
              <a:effectLst/>
              <a:uLnTx/>
              <a:uFillTx/>
              <a:latin typeface="+mn-lt"/>
              <a:ea typeface="+mn-ea"/>
              <a:cs typeface="+mn-cs"/>
            </a:endParaRPr>
          </a:p>
          <a:p>
            <a:pPr marL="298450" marR="0" lvl="0" indent="-298450" algn="l" defTabSz="914400" rtl="0" eaLnBrk="1" fontAlgn="base" latinLnBrk="0" hangingPunct="1">
              <a:lnSpc>
                <a:spcPct val="100000"/>
              </a:lnSpc>
              <a:spcBef>
                <a:spcPts val="676"/>
              </a:spcBef>
              <a:spcAft>
                <a:spcPct val="0"/>
              </a:spcAft>
              <a:buClr>
                <a:schemeClr val="accent2"/>
              </a:buClr>
              <a:buSzTx/>
              <a:buFont typeface="Wingdings 2" pitchFamily="18" charset="2"/>
              <a:buChar char="¡"/>
              <a:tabLst/>
              <a:defRPr/>
            </a:pPr>
            <a:endParaRPr kumimoji="0" lang="en-US" sz="2300" b="0" i="0" u="none" strike="noStrike" kern="0" cap="none" spc="0" normalizeH="0" baseline="0" noProof="0" dirty="0" smtClean="0">
              <a:ln>
                <a:noFill/>
              </a:ln>
              <a:solidFill>
                <a:srgbClr val="000000"/>
              </a:solidFill>
              <a:effectLst/>
              <a:uLnTx/>
              <a:uFillTx/>
              <a:latin typeface="+mn-lt"/>
              <a:ea typeface="+mn-ea"/>
              <a:cs typeface="+mn-cs"/>
            </a:endParaRPr>
          </a:p>
        </p:txBody>
      </p:sp>
      <p:sp>
        <p:nvSpPr>
          <p:cNvPr id="156" name="Magnetic Disk 155"/>
          <p:cNvSpPr/>
          <p:nvPr/>
        </p:nvSpPr>
        <p:spPr bwMode="auto">
          <a:xfrm>
            <a:off x="3048000" y="41148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157" name="Magnetic Disk 156"/>
          <p:cNvSpPr/>
          <p:nvPr/>
        </p:nvSpPr>
        <p:spPr bwMode="auto">
          <a:xfrm>
            <a:off x="2819400" y="43434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159" name="Magnetic Disk 158"/>
          <p:cNvSpPr/>
          <p:nvPr/>
        </p:nvSpPr>
        <p:spPr bwMode="auto">
          <a:xfrm>
            <a:off x="3505200" y="41148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160" name="Magnetic Disk 159"/>
          <p:cNvSpPr/>
          <p:nvPr/>
        </p:nvSpPr>
        <p:spPr bwMode="auto">
          <a:xfrm>
            <a:off x="3276600" y="43434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161" name="Magnetic Disk 160"/>
          <p:cNvSpPr/>
          <p:nvPr/>
        </p:nvSpPr>
        <p:spPr bwMode="auto">
          <a:xfrm>
            <a:off x="3505200" y="45720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158" name="Magnetic Disk 157"/>
          <p:cNvSpPr/>
          <p:nvPr/>
        </p:nvSpPr>
        <p:spPr bwMode="auto">
          <a:xfrm>
            <a:off x="3048000" y="45720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155" name="Magnetic Disk 154"/>
          <p:cNvSpPr/>
          <p:nvPr/>
        </p:nvSpPr>
        <p:spPr bwMode="auto">
          <a:xfrm>
            <a:off x="2590800" y="45720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134" name="Magnetic Disk 133"/>
          <p:cNvSpPr/>
          <p:nvPr/>
        </p:nvSpPr>
        <p:spPr bwMode="auto">
          <a:xfrm>
            <a:off x="2133600" y="4724400"/>
            <a:ext cx="304800" cy="228600"/>
          </a:xfrm>
          <a:prstGeom prst="flowChartMagneticDisk">
            <a:avLst/>
          </a:prstGeom>
          <a:solidFill>
            <a:srgbClr val="F2A900"/>
          </a:solidFill>
          <a:ln w="9525" cap="flat" cmpd="sng" algn="ctr">
            <a:solidFill>
              <a:schemeClr val="tx1"/>
            </a:solidFill>
            <a:prstDash val="solid"/>
            <a:round/>
            <a:headEnd type="none" w="med" len="med"/>
            <a:tailEnd type="none" w="med" len="med"/>
          </a:ln>
          <a:effectLst/>
        </p:spPr>
      </p:sp>
      <p:sp>
        <p:nvSpPr>
          <p:cNvPr id="74" name="Oval 73"/>
          <p:cNvSpPr/>
          <p:nvPr/>
        </p:nvSpPr>
        <p:spPr bwMode="auto">
          <a:xfrm>
            <a:off x="1360639" y="2046187"/>
            <a:ext cx="1520453" cy="1483616"/>
          </a:xfrm>
          <a:prstGeom prst="ellipse">
            <a:avLst/>
          </a:prstGeom>
          <a:solidFill>
            <a:srgbClr val="F2A9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63" name="TextBox 162"/>
          <p:cNvSpPr txBox="1"/>
          <p:nvPr/>
        </p:nvSpPr>
        <p:spPr>
          <a:xfrm>
            <a:off x="1676400" y="2602468"/>
            <a:ext cx="762000" cy="369332"/>
          </a:xfrm>
          <a:prstGeom prst="rect">
            <a:avLst/>
          </a:prstGeom>
          <a:noFill/>
        </p:spPr>
        <p:txBody>
          <a:bodyPr wrap="square" rtlCol="0">
            <a:spAutoFit/>
          </a:bodyPr>
          <a:lstStyle/>
          <a:p>
            <a:pPr marL="0" indent="0">
              <a:buClr>
                <a:schemeClr val="accent2"/>
              </a:buClr>
              <a:buFont typeface="Wingdings" pitchFamily="2" charset="2"/>
              <a:buNone/>
            </a:pPr>
            <a:r>
              <a:rPr lang="en-US" sz="1800" dirty="0" smtClean="0"/>
              <a:t>2TB</a:t>
            </a:r>
          </a:p>
        </p:txBody>
      </p:sp>
      <p:sp>
        <p:nvSpPr>
          <p:cNvPr id="73" name="Text Box 26"/>
          <p:cNvSpPr txBox="1">
            <a:spLocks noChangeArrowheads="1"/>
          </p:cNvSpPr>
          <p:nvPr/>
        </p:nvSpPr>
        <p:spPr bwMode="auto">
          <a:xfrm>
            <a:off x="1478694" y="5334000"/>
            <a:ext cx="1026390" cy="292388"/>
          </a:xfrm>
          <a:prstGeom prst="rect">
            <a:avLst/>
          </a:prstGeom>
          <a:noFill/>
          <a:ln w="12700">
            <a:noFill/>
            <a:miter lim="800000"/>
            <a:headEnd/>
            <a:tailEnd/>
          </a:ln>
        </p:spPr>
        <p:txBody>
          <a:bodyPr wrap="square">
            <a:spAutoFit/>
          </a:bodyPr>
          <a:lstStyle/>
          <a:p>
            <a:pPr algn="ctr" eaLnBrk="0" hangingPunct="0"/>
            <a:r>
              <a:rPr lang="en-US" sz="1300" b="1" dirty="0" smtClean="0">
                <a:solidFill>
                  <a:schemeClr val="accent3"/>
                </a:solidFill>
                <a:ea typeface="ヒラギノ角ゴ Pro W3"/>
                <a:cs typeface="ヒラギノ角ゴ Pro W3"/>
              </a:rPr>
              <a:t>Aggregate</a:t>
            </a:r>
            <a:endParaRPr lang="en-US" sz="1300" b="1" dirty="0">
              <a:solidFill>
                <a:schemeClr val="accent3"/>
              </a:solidFill>
              <a:ea typeface="ヒラギノ角ゴ Pro W3"/>
              <a:cs typeface="ヒラギノ角ゴ Pro W3"/>
            </a:endParaRPr>
          </a:p>
        </p:txBody>
      </p:sp>
      <p:sp>
        <p:nvSpPr>
          <p:cNvPr id="76" name="Footer Placeholder 75"/>
          <p:cNvSpPr>
            <a:spLocks noGrp="1"/>
          </p:cNvSpPr>
          <p:nvPr>
            <p:ph type="ftr" sz="quarter" idx="10"/>
          </p:nvPr>
        </p:nvSpPr>
        <p:spPr/>
        <p:txBody>
          <a:bodyPr/>
          <a:lstStyle/>
          <a:p>
            <a:pPr>
              <a:defRPr/>
            </a:pPr>
            <a:r>
              <a:rPr lang="en-US" smtClean="0"/>
              <a:t>NetApp Confidential – Limited Use</a:t>
            </a:r>
            <a:endParaRPr lang="en-US" dirty="0"/>
          </a:p>
        </p:txBody>
      </p:sp>
    </p:spTree>
    <p:extLst>
      <p:ext uri="{BB962C8B-B14F-4D97-AF65-F5344CB8AC3E}">
        <p14:creationId xmlns:p14="http://schemas.microsoft.com/office/powerpoint/2010/main" val="1002105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p:cTn id="7" dur="500" fill="hold"/>
                                        <p:tgtEl>
                                          <p:spTgt spid="74"/>
                                        </p:tgtEl>
                                        <p:attrNameLst>
                                          <p:attrName>ppt_w</p:attrName>
                                        </p:attrNameLst>
                                      </p:cBhvr>
                                      <p:tavLst>
                                        <p:tav tm="0">
                                          <p:val>
                                            <p:fltVal val="0"/>
                                          </p:val>
                                        </p:tav>
                                        <p:tav tm="100000">
                                          <p:val>
                                            <p:strVal val="#ppt_w"/>
                                          </p:val>
                                        </p:tav>
                                      </p:tavLst>
                                    </p:anim>
                                    <p:anim calcmode="lin" valueType="num">
                                      <p:cBhvr>
                                        <p:cTn id="8" dur="500" fill="hold"/>
                                        <p:tgtEl>
                                          <p:spTgt spid="74"/>
                                        </p:tgtEl>
                                        <p:attrNameLst>
                                          <p:attrName>ppt_h</p:attrName>
                                        </p:attrNameLst>
                                      </p:cBhvr>
                                      <p:tavLst>
                                        <p:tav tm="0">
                                          <p:val>
                                            <p:fltVal val="0"/>
                                          </p:val>
                                        </p:tav>
                                        <p:tav tm="100000">
                                          <p:val>
                                            <p:strVal val="#ppt_h"/>
                                          </p:val>
                                        </p:tav>
                                      </p:tavLst>
                                    </p:anim>
                                    <p:animEffect transition="in" filter="fade">
                                      <p:cBhvr>
                                        <p:cTn id="9"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106"/>
          <p:cNvSpPr>
            <a:spLocks noChangeArrowheads="1"/>
          </p:cNvSpPr>
          <p:nvPr/>
        </p:nvSpPr>
        <p:spPr bwMode="gray">
          <a:xfrm>
            <a:off x="3041650" y="1246188"/>
            <a:ext cx="1612900" cy="257175"/>
          </a:xfrm>
          <a:prstGeom prst="rect">
            <a:avLst/>
          </a:prstGeom>
          <a:solidFill>
            <a:schemeClr val="bg1">
              <a:lumMod val="85000"/>
            </a:schemeClr>
          </a:solidFill>
          <a:ln w="12700">
            <a:noFill/>
            <a:miter lim="800000"/>
            <a:headEnd/>
            <a:tailEnd/>
          </a:ln>
        </p:spPr>
        <p:txBody>
          <a:bodyPr wrap="none" anchor="ctr"/>
          <a:lstStyle/>
          <a:p>
            <a:pPr algn="ctr">
              <a:lnSpc>
                <a:spcPct val="85000"/>
              </a:lnSpc>
              <a:defRPr/>
            </a:pPr>
            <a:r>
              <a:rPr lang="en-US" sz="1600" dirty="0">
                <a:solidFill>
                  <a:schemeClr val="accent3"/>
                </a:solidFill>
                <a:latin typeface="Arial" pitchFamily="34" charset="0"/>
              </a:rPr>
              <a:t>Financial</a:t>
            </a:r>
          </a:p>
        </p:txBody>
      </p:sp>
      <p:sp>
        <p:nvSpPr>
          <p:cNvPr id="66" name="Rectangle 106"/>
          <p:cNvSpPr>
            <a:spLocks noChangeArrowheads="1"/>
          </p:cNvSpPr>
          <p:nvPr/>
        </p:nvSpPr>
        <p:spPr bwMode="gray">
          <a:xfrm>
            <a:off x="4841875" y="1246188"/>
            <a:ext cx="1614488" cy="257175"/>
          </a:xfrm>
          <a:prstGeom prst="rect">
            <a:avLst/>
          </a:prstGeom>
          <a:solidFill>
            <a:schemeClr val="bg1">
              <a:lumMod val="85000"/>
            </a:schemeClr>
          </a:solidFill>
          <a:ln w="12700">
            <a:noFill/>
            <a:miter lim="800000"/>
            <a:headEnd/>
            <a:tailEnd/>
          </a:ln>
        </p:spPr>
        <p:txBody>
          <a:bodyPr wrap="none" anchor="ctr"/>
          <a:lstStyle/>
          <a:p>
            <a:pPr algn="ctr">
              <a:lnSpc>
                <a:spcPct val="85000"/>
              </a:lnSpc>
              <a:defRPr/>
            </a:pPr>
            <a:r>
              <a:rPr lang="en-US" sz="1600" dirty="0">
                <a:solidFill>
                  <a:schemeClr val="accent3"/>
                </a:solidFill>
                <a:latin typeface="Arial" pitchFamily="34" charset="0"/>
              </a:rPr>
              <a:t>Tech</a:t>
            </a:r>
          </a:p>
        </p:txBody>
      </p:sp>
      <p:sp>
        <p:nvSpPr>
          <p:cNvPr id="67" name="Rectangle 106"/>
          <p:cNvSpPr>
            <a:spLocks noChangeArrowheads="1"/>
          </p:cNvSpPr>
          <p:nvPr/>
        </p:nvSpPr>
        <p:spPr bwMode="gray">
          <a:xfrm>
            <a:off x="6605588" y="1246188"/>
            <a:ext cx="1612900" cy="257175"/>
          </a:xfrm>
          <a:prstGeom prst="rect">
            <a:avLst/>
          </a:prstGeom>
          <a:solidFill>
            <a:schemeClr val="bg1">
              <a:lumMod val="85000"/>
            </a:schemeClr>
          </a:solidFill>
          <a:ln w="12700">
            <a:noFill/>
            <a:miter lim="800000"/>
            <a:headEnd/>
            <a:tailEnd/>
          </a:ln>
        </p:spPr>
        <p:txBody>
          <a:bodyPr wrap="none" anchor="ctr"/>
          <a:lstStyle/>
          <a:p>
            <a:pPr algn="ctr">
              <a:lnSpc>
                <a:spcPct val="85000"/>
              </a:lnSpc>
              <a:defRPr/>
            </a:pPr>
            <a:r>
              <a:rPr lang="en-US" sz="1600" dirty="0">
                <a:solidFill>
                  <a:schemeClr val="accent3"/>
                </a:solidFill>
                <a:latin typeface="Arial" pitchFamily="34" charset="0"/>
              </a:rPr>
              <a:t>Government</a:t>
            </a:r>
          </a:p>
        </p:txBody>
      </p:sp>
      <p:sp>
        <p:nvSpPr>
          <p:cNvPr id="64" name="Rectangle 106"/>
          <p:cNvSpPr>
            <a:spLocks noChangeArrowheads="1"/>
          </p:cNvSpPr>
          <p:nvPr/>
        </p:nvSpPr>
        <p:spPr bwMode="gray">
          <a:xfrm>
            <a:off x="1233488" y="1246188"/>
            <a:ext cx="1612900" cy="257175"/>
          </a:xfrm>
          <a:prstGeom prst="rect">
            <a:avLst/>
          </a:prstGeom>
          <a:solidFill>
            <a:schemeClr val="bg1">
              <a:lumMod val="85000"/>
            </a:schemeClr>
          </a:solidFill>
          <a:ln w="12700">
            <a:noFill/>
            <a:miter lim="800000"/>
            <a:headEnd/>
            <a:tailEnd/>
          </a:ln>
        </p:spPr>
        <p:txBody>
          <a:bodyPr wrap="none" anchor="ctr"/>
          <a:lstStyle/>
          <a:p>
            <a:pPr algn="ctr">
              <a:lnSpc>
                <a:spcPct val="85000"/>
              </a:lnSpc>
              <a:defRPr/>
            </a:pPr>
            <a:r>
              <a:rPr lang="en-US" sz="1600" dirty="0">
                <a:solidFill>
                  <a:schemeClr val="accent3"/>
                </a:solidFill>
                <a:latin typeface="Arial" pitchFamily="34" charset="0"/>
              </a:rPr>
              <a:t>Energy</a:t>
            </a:r>
          </a:p>
        </p:txBody>
      </p:sp>
      <p:pic>
        <p:nvPicPr>
          <p:cNvPr id="29702" name="Picture 116" descr="JPMorganChase-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4513" y="1679575"/>
            <a:ext cx="1531937"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129" descr="ONB-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4013" y="2339975"/>
            <a:ext cx="1439862"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Picture 143" descr="logo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5388" y="1651000"/>
            <a:ext cx="6223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5" name="Picture 47" descr="Bank-of-China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79763" y="1933575"/>
            <a:ext cx="133985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6" name="Picture 49" descr="Bank of Tokyo 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92450" y="2906713"/>
            <a:ext cx="1514475"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7" name="Picture 125" descr="Texas_Instruments_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97475" y="3182938"/>
            <a:ext cx="996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8" name="Rectangle 2"/>
          <p:cNvSpPr>
            <a:spLocks noGrp="1" noChangeArrowheads="1"/>
          </p:cNvSpPr>
          <p:nvPr>
            <p:ph type="title" idx="4294967295"/>
          </p:nvPr>
        </p:nvSpPr>
        <p:spPr/>
        <p:txBody>
          <a:bodyPr/>
          <a:lstStyle/>
          <a:p>
            <a:r>
              <a:rPr lang="en-US" smtClean="0"/>
              <a:t>Leaders Are Taking Action</a:t>
            </a:r>
            <a:endParaRPr lang="en-US" smtClean="0">
              <a:solidFill>
                <a:srgbClr val="FF0000"/>
              </a:solidFill>
            </a:endParaRPr>
          </a:p>
        </p:txBody>
      </p:sp>
      <p:sp>
        <p:nvSpPr>
          <p:cNvPr id="29709" name="Slide Number Placeholder 4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D4719C8E-F3D6-4636-AD3E-22B15920E16F}" type="slidenum">
              <a:rPr lang="en-US" sz="1000" smtClean="0"/>
              <a:pPr eaLnBrk="1" hangingPunct="1"/>
              <a:t>7</a:t>
            </a:fld>
            <a:endParaRPr lang="en-US" sz="1000" smtClean="0"/>
          </a:p>
        </p:txBody>
      </p:sp>
      <p:sp>
        <p:nvSpPr>
          <p:cNvPr id="29710" name="Footer Placeholder 45"/>
          <p:cNvSpPr>
            <a:spLocks noGrp="1"/>
          </p:cNvSpPr>
          <p:nvPr>
            <p:ph type="ftr" sz="quarter" idx="4294967295"/>
          </p:nvPr>
        </p:nvSpPr>
        <p:spPr>
          <a:xfrm>
            <a:off x="2825750" y="6276975"/>
            <a:ext cx="3648075"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1000" smtClean="0"/>
              <a:t>NetApp Confidential – Limited Use</a:t>
            </a:r>
          </a:p>
        </p:txBody>
      </p:sp>
      <p:sp>
        <p:nvSpPr>
          <p:cNvPr id="29711" name="Line 20"/>
          <p:cNvSpPr>
            <a:spLocks noChangeShapeType="1"/>
          </p:cNvSpPr>
          <p:nvPr/>
        </p:nvSpPr>
        <p:spPr bwMode="auto">
          <a:xfrm rot="5400000" flipH="1" flipV="1">
            <a:off x="4582319" y="-1823244"/>
            <a:ext cx="9525" cy="6748463"/>
          </a:xfrm>
          <a:prstGeom prst="line">
            <a:avLst/>
          </a:prstGeom>
          <a:noFill/>
          <a:ln w="9525" cap="rnd" algn="ctr">
            <a:solidFill>
              <a:schemeClr val="tx1"/>
            </a:solidFill>
            <a:prstDash val="dot"/>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29712" name="Line 20"/>
          <p:cNvSpPr>
            <a:spLocks noChangeShapeType="1"/>
          </p:cNvSpPr>
          <p:nvPr/>
        </p:nvSpPr>
        <p:spPr bwMode="auto">
          <a:xfrm rot="5400000" flipH="1" flipV="1">
            <a:off x="4583113" y="830262"/>
            <a:ext cx="7938" cy="6748463"/>
          </a:xfrm>
          <a:prstGeom prst="line">
            <a:avLst/>
          </a:prstGeom>
          <a:noFill/>
          <a:ln w="9525" cap="rnd" algn="ctr">
            <a:solidFill>
              <a:schemeClr val="tx1"/>
            </a:solidFill>
            <a:prstDash val="dot"/>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29713" name="Line 20"/>
          <p:cNvSpPr>
            <a:spLocks noChangeShapeType="1"/>
          </p:cNvSpPr>
          <p:nvPr/>
        </p:nvSpPr>
        <p:spPr bwMode="auto">
          <a:xfrm rot="5400000">
            <a:off x="626269" y="3555207"/>
            <a:ext cx="4618037" cy="0"/>
          </a:xfrm>
          <a:prstGeom prst="line">
            <a:avLst/>
          </a:prstGeom>
          <a:noFill/>
          <a:ln w="9525" cap="rnd" algn="ctr">
            <a:solidFill>
              <a:schemeClr val="tx1"/>
            </a:solidFill>
            <a:prstDash val="dot"/>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29714" name="Line 20"/>
          <p:cNvSpPr>
            <a:spLocks noChangeShapeType="1"/>
          </p:cNvSpPr>
          <p:nvPr/>
        </p:nvSpPr>
        <p:spPr bwMode="auto">
          <a:xfrm rot="5400000">
            <a:off x="-1131094" y="3555207"/>
            <a:ext cx="4618037" cy="0"/>
          </a:xfrm>
          <a:prstGeom prst="line">
            <a:avLst/>
          </a:prstGeom>
          <a:noFill/>
          <a:ln w="9525" cap="rnd" algn="ctr">
            <a:solidFill>
              <a:schemeClr val="tx1"/>
            </a:solidFill>
            <a:prstDash val="dot"/>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29715" name="Line 20"/>
          <p:cNvSpPr>
            <a:spLocks noChangeShapeType="1"/>
          </p:cNvSpPr>
          <p:nvPr/>
        </p:nvSpPr>
        <p:spPr bwMode="auto">
          <a:xfrm rot="5400000">
            <a:off x="2431256" y="3555207"/>
            <a:ext cx="4618037" cy="0"/>
          </a:xfrm>
          <a:prstGeom prst="line">
            <a:avLst/>
          </a:prstGeom>
          <a:noFill/>
          <a:ln w="9525" cap="rnd" algn="ctr">
            <a:solidFill>
              <a:schemeClr val="tx1"/>
            </a:solidFill>
            <a:prstDash val="dot"/>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29716" name="Line 20"/>
          <p:cNvSpPr>
            <a:spLocks noChangeShapeType="1"/>
          </p:cNvSpPr>
          <p:nvPr/>
        </p:nvSpPr>
        <p:spPr bwMode="auto">
          <a:xfrm rot="5400000">
            <a:off x="4221956" y="3555207"/>
            <a:ext cx="4618037" cy="0"/>
          </a:xfrm>
          <a:prstGeom prst="line">
            <a:avLst/>
          </a:prstGeom>
          <a:noFill/>
          <a:ln w="9525" cap="rnd" algn="ctr">
            <a:solidFill>
              <a:schemeClr val="tx1"/>
            </a:solidFill>
            <a:prstDash val="dot"/>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29717" name="Line 20"/>
          <p:cNvSpPr>
            <a:spLocks noChangeShapeType="1"/>
          </p:cNvSpPr>
          <p:nvPr/>
        </p:nvSpPr>
        <p:spPr bwMode="auto">
          <a:xfrm rot="5400000">
            <a:off x="5966619" y="3555207"/>
            <a:ext cx="4618037" cy="0"/>
          </a:xfrm>
          <a:prstGeom prst="line">
            <a:avLst/>
          </a:prstGeom>
          <a:noFill/>
          <a:ln w="9525" cap="rnd" algn="ctr">
            <a:solidFill>
              <a:schemeClr val="tx1"/>
            </a:solidFill>
            <a:prstDash val="dot"/>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76" name="Rectangle 106"/>
          <p:cNvSpPr>
            <a:spLocks noChangeArrowheads="1"/>
          </p:cNvSpPr>
          <p:nvPr/>
        </p:nvSpPr>
        <p:spPr bwMode="gray">
          <a:xfrm>
            <a:off x="3041650" y="3883025"/>
            <a:ext cx="1612900" cy="257175"/>
          </a:xfrm>
          <a:prstGeom prst="rect">
            <a:avLst/>
          </a:prstGeom>
          <a:solidFill>
            <a:schemeClr val="bg1">
              <a:lumMod val="85000"/>
            </a:schemeClr>
          </a:solidFill>
          <a:ln w="12700">
            <a:noFill/>
            <a:miter lim="800000"/>
            <a:headEnd/>
            <a:tailEnd/>
          </a:ln>
        </p:spPr>
        <p:txBody>
          <a:bodyPr wrap="none" anchor="ctr"/>
          <a:lstStyle/>
          <a:p>
            <a:pPr algn="ctr">
              <a:lnSpc>
                <a:spcPct val="85000"/>
              </a:lnSpc>
              <a:defRPr/>
            </a:pPr>
            <a:r>
              <a:rPr lang="en-US" sz="1600" dirty="0">
                <a:solidFill>
                  <a:schemeClr val="accent3"/>
                </a:solidFill>
                <a:latin typeface="Arial" pitchFamily="34" charset="0"/>
              </a:rPr>
              <a:t>Information</a:t>
            </a:r>
          </a:p>
        </p:txBody>
      </p:sp>
      <p:sp>
        <p:nvSpPr>
          <p:cNvPr id="77" name="Rectangle 106"/>
          <p:cNvSpPr>
            <a:spLocks noChangeArrowheads="1"/>
          </p:cNvSpPr>
          <p:nvPr/>
        </p:nvSpPr>
        <p:spPr bwMode="gray">
          <a:xfrm>
            <a:off x="4841875" y="3883025"/>
            <a:ext cx="1614488" cy="257175"/>
          </a:xfrm>
          <a:prstGeom prst="rect">
            <a:avLst/>
          </a:prstGeom>
          <a:solidFill>
            <a:schemeClr val="bg1">
              <a:lumMod val="85000"/>
            </a:schemeClr>
          </a:solidFill>
          <a:ln w="12700">
            <a:noFill/>
            <a:miter lim="800000"/>
            <a:headEnd/>
            <a:tailEnd/>
          </a:ln>
        </p:spPr>
        <p:txBody>
          <a:bodyPr wrap="none" anchor="ctr"/>
          <a:lstStyle/>
          <a:p>
            <a:pPr algn="ctr">
              <a:lnSpc>
                <a:spcPct val="85000"/>
              </a:lnSpc>
              <a:defRPr/>
            </a:pPr>
            <a:r>
              <a:rPr lang="en-US" sz="1600" dirty="0">
                <a:solidFill>
                  <a:schemeClr val="accent3"/>
                </a:solidFill>
                <a:latin typeface="Arial" pitchFamily="34" charset="0"/>
              </a:rPr>
              <a:t>Telco</a:t>
            </a:r>
          </a:p>
        </p:txBody>
      </p:sp>
      <p:sp>
        <p:nvSpPr>
          <p:cNvPr id="78" name="Rectangle 106"/>
          <p:cNvSpPr>
            <a:spLocks noChangeArrowheads="1"/>
          </p:cNvSpPr>
          <p:nvPr/>
        </p:nvSpPr>
        <p:spPr bwMode="gray">
          <a:xfrm>
            <a:off x="6605588" y="3883025"/>
            <a:ext cx="1612900" cy="257175"/>
          </a:xfrm>
          <a:prstGeom prst="rect">
            <a:avLst/>
          </a:prstGeom>
          <a:solidFill>
            <a:schemeClr val="bg1">
              <a:lumMod val="85000"/>
            </a:schemeClr>
          </a:solidFill>
          <a:ln w="12700">
            <a:noFill/>
            <a:miter lim="800000"/>
            <a:headEnd/>
            <a:tailEnd/>
          </a:ln>
        </p:spPr>
        <p:txBody>
          <a:bodyPr wrap="none" anchor="ctr"/>
          <a:lstStyle/>
          <a:p>
            <a:pPr algn="ctr">
              <a:lnSpc>
                <a:spcPct val="85000"/>
              </a:lnSpc>
              <a:defRPr/>
            </a:pPr>
            <a:r>
              <a:rPr lang="en-US" sz="1600" dirty="0">
                <a:solidFill>
                  <a:schemeClr val="accent3"/>
                </a:solidFill>
                <a:latin typeface="Arial" pitchFamily="34" charset="0"/>
              </a:rPr>
              <a:t>Hosted Services</a:t>
            </a:r>
          </a:p>
        </p:txBody>
      </p:sp>
      <p:sp>
        <p:nvSpPr>
          <p:cNvPr id="79" name="Rectangle 106"/>
          <p:cNvSpPr>
            <a:spLocks noChangeArrowheads="1"/>
          </p:cNvSpPr>
          <p:nvPr/>
        </p:nvSpPr>
        <p:spPr bwMode="gray">
          <a:xfrm>
            <a:off x="1233488" y="3883025"/>
            <a:ext cx="1612900" cy="257175"/>
          </a:xfrm>
          <a:prstGeom prst="rect">
            <a:avLst/>
          </a:prstGeom>
          <a:solidFill>
            <a:schemeClr val="bg1">
              <a:lumMod val="85000"/>
            </a:schemeClr>
          </a:solidFill>
          <a:ln w="12700">
            <a:noFill/>
            <a:miter lim="800000"/>
            <a:headEnd/>
            <a:tailEnd/>
          </a:ln>
        </p:spPr>
        <p:txBody>
          <a:bodyPr wrap="none" anchor="ctr"/>
          <a:lstStyle/>
          <a:p>
            <a:pPr algn="ctr">
              <a:lnSpc>
                <a:spcPct val="85000"/>
              </a:lnSpc>
              <a:defRPr/>
            </a:pPr>
            <a:r>
              <a:rPr lang="en-US" sz="1600" dirty="0">
                <a:solidFill>
                  <a:schemeClr val="accent3"/>
                </a:solidFill>
                <a:latin typeface="Arial" pitchFamily="34" charset="0"/>
              </a:rPr>
              <a:t>Healthcare</a:t>
            </a:r>
          </a:p>
        </p:txBody>
      </p:sp>
      <p:pic>
        <p:nvPicPr>
          <p:cNvPr id="29722" name="Picture 131" descr="amgen-logo-colo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74788" y="4837113"/>
            <a:ext cx="944562"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23" name="Picture 133" descr="UZ-Leuve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84300" y="4287838"/>
            <a:ext cx="11604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24" name="Picture 135" descr="google_logo"/>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13125" y="4260850"/>
            <a:ext cx="102235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25" name="Picture 136" descr="Yahoo-solo"/>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54813" y="4765675"/>
            <a:ext cx="1284287"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26" name="Picture 137" descr="FranceTelecom_horiz_bicolo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70463" y="4230688"/>
            <a:ext cx="14398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27" name="Picture 138" descr="telstra_logo"/>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75238" y="5145088"/>
            <a:ext cx="11271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28" name="Picture 43" descr="Navitaire Logo"/>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746875" y="5235575"/>
            <a:ext cx="129857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29" name="Picture 3" descr="sprint_logo"/>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149850" y="5487988"/>
            <a:ext cx="1014413"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30" name="Picture 53" descr="Genentech-Logo"/>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414463" y="5607050"/>
            <a:ext cx="1087437"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31" name="Picture 2" descr="C:\Users\freelance\Desktop\_JPG\Chevron_Corporation.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736725" y="1655763"/>
            <a:ext cx="598488"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32" name="Picture 3" descr="C:\Users\freelance\Desktop\_JPG\BR_petrobras.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277938" y="2359025"/>
            <a:ext cx="1514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33" name="Picture 4" descr="C:\Users\freelance\Desktop\_JPG\Saudi_Aramco.jp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223963" y="2808288"/>
            <a:ext cx="1622425"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34" name="Picture 5" descr="C:\Users\freelance\Desktop\_JPG\Credit_Suisse.jp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154363" y="2443163"/>
            <a:ext cx="1390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35" name="Picture 6" descr="C:\Users\freelance\Desktop\_JPG\Oracle.jp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049838" y="1600200"/>
            <a:ext cx="1290637"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36" name="Picture 7" descr="C:\Users\freelance\Desktop\_JPG\SAP.jp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297488" y="2058988"/>
            <a:ext cx="795337"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37" name="Picture 8" descr="C:\Users\freelance\Desktop\_JPG\Cisco_logo.jp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181600" y="2533650"/>
            <a:ext cx="10271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38" name="Picture 9" descr="C:\Users\freelance\Desktop\_JPG\NASA.jpg"/>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670675" y="1595438"/>
            <a:ext cx="72072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39" name="Picture 10" descr="C:\Users\freelance\Desktop\_JPG\Department_of_the_Navy.jpg"/>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491413" y="2882900"/>
            <a:ext cx="7302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40" name="Picture 11" descr="C:\Users\freelance\Desktop\_JPG\Department_of_Defense.jpg"/>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659563" y="2876550"/>
            <a:ext cx="74295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41" name="Picture 12" descr="C:\Users\freelance\Desktop\_JPG\CatholicHealthcareWest.jpg"/>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208088" y="5121275"/>
            <a:ext cx="1606550"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42" name="Picture 13" descr="C:\Users\freelance\Desktop\_JPG\Sensis.jp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424238" y="4740275"/>
            <a:ext cx="979487"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43" name="Picture 14" descr="C:\Users\freelance\Desktop\_JPG\Thomson_reuters.jpg"/>
          <p:cNvPicPr>
            <a:picLocks noChangeAspect="1" noChangeArrowheads="1"/>
          </p:cNvPicPr>
          <p:nvPr/>
        </p:nvPicPr>
        <p:blipFill>
          <a:blip r:embed="rId30">
            <a:extLst>
              <a:ext uri="{28A0092B-C50C-407E-A947-70E740481C1C}">
                <a14:useLocalDpi xmlns:a14="http://schemas.microsoft.com/office/drawing/2010/main" val="0"/>
              </a:ext>
            </a:extLst>
          </a:blip>
          <a:srcRect t="17995"/>
          <a:stretch>
            <a:fillRect/>
          </a:stretch>
        </p:blipFill>
        <p:spPr bwMode="auto">
          <a:xfrm>
            <a:off x="3027363" y="5526088"/>
            <a:ext cx="1624012"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44" name="Picture 16" descr="C:\Users\freelance\Desktop\_JPG\BT.jpg"/>
          <p:cNvPicPr>
            <a:picLocks noChangeAspect="1" noChangeArrowheads="1"/>
          </p:cNvPicPr>
          <p:nvPr/>
        </p:nvPicPr>
        <p:blipFill>
          <a:blip r:embed="rId31">
            <a:extLst>
              <a:ext uri="{28A0092B-C50C-407E-A947-70E740481C1C}">
                <a14:useLocalDpi xmlns:a14="http://schemas.microsoft.com/office/drawing/2010/main" val="0"/>
              </a:ext>
            </a:extLst>
          </a:blip>
          <a:srcRect t="9793"/>
          <a:stretch>
            <a:fillRect/>
          </a:stretch>
        </p:blipFill>
        <p:spPr bwMode="auto">
          <a:xfrm>
            <a:off x="5157788" y="4603750"/>
            <a:ext cx="1044575"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45" name="Picture 18" descr="C:\Users\freelance\Desktop\_JPG\Siemens.jpg"/>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659563" y="5541963"/>
            <a:ext cx="1525587"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46" name="Picture 9" descr="C:\Documents and Settings\cary\My Documents\Logos\t-systems logo.jpg"/>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731000" y="4375150"/>
            <a:ext cx="14017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47" name="Picture 51" descr="Suncorp White.jpg"/>
          <p:cNvPicPr>
            <a:picLocks noChangeAspect="1"/>
          </p:cNvPicPr>
          <p:nvPr/>
        </p:nvPicPr>
        <p:blipFill>
          <a:blip r:embed="rId34">
            <a:extLst>
              <a:ext uri="{28A0092B-C50C-407E-A947-70E740481C1C}">
                <a14:useLocalDpi xmlns:a14="http://schemas.microsoft.com/office/drawing/2010/main" val="0"/>
              </a:ext>
            </a:extLst>
          </a:blip>
          <a:srcRect/>
          <a:stretch>
            <a:fillRect/>
          </a:stretch>
        </p:blipFill>
        <p:spPr bwMode="auto">
          <a:xfrm>
            <a:off x="3089275" y="3157538"/>
            <a:ext cx="15208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6929984"/>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Rectangle 161"/>
          <p:cNvSpPr/>
          <p:nvPr/>
        </p:nvSpPr>
        <p:spPr bwMode="auto">
          <a:xfrm>
            <a:off x="228600" y="1371600"/>
            <a:ext cx="3657600" cy="3962400"/>
          </a:xfrm>
          <a:prstGeom prst="rect">
            <a:avLst/>
          </a:prstGeom>
          <a:noFill/>
          <a:ln w="38100" cap="flat" cmpd="sng" algn="ctr">
            <a:solidFill>
              <a:schemeClr val="accent3"/>
            </a:solidFill>
            <a:prstDash val="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dirty="0" smtClean="0">
              <a:ln>
                <a:noFill/>
              </a:ln>
              <a:solidFill>
                <a:srgbClr val="003B5C"/>
              </a:solidFill>
              <a:effectLst/>
              <a:latin typeface="Arial" charset="0"/>
            </a:endParaRPr>
          </a:p>
        </p:txBody>
      </p:sp>
      <p:sp>
        <p:nvSpPr>
          <p:cNvPr id="69" name="Magnetic Disk 68"/>
          <p:cNvSpPr/>
          <p:nvPr/>
        </p:nvSpPr>
        <p:spPr bwMode="auto">
          <a:xfrm>
            <a:off x="2133600" y="41148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143" name="Magnetic Disk 142"/>
          <p:cNvSpPr/>
          <p:nvPr/>
        </p:nvSpPr>
        <p:spPr bwMode="auto">
          <a:xfrm>
            <a:off x="2133600" y="4267200"/>
            <a:ext cx="304800" cy="228600"/>
          </a:xfrm>
          <a:prstGeom prst="flowChartMagneticDisk">
            <a:avLst/>
          </a:prstGeom>
          <a:solidFill>
            <a:srgbClr val="F2A900"/>
          </a:solidFill>
          <a:ln w="9525" cap="flat" cmpd="sng" algn="ctr">
            <a:solidFill>
              <a:schemeClr val="tx1"/>
            </a:solidFill>
            <a:prstDash val="solid"/>
            <a:round/>
            <a:headEnd type="none" w="med" len="med"/>
            <a:tailEnd type="none" w="med" len="med"/>
          </a:ln>
          <a:effectLst/>
        </p:spPr>
      </p:sp>
      <p:sp>
        <p:nvSpPr>
          <p:cNvPr id="153" name="Magnetic Disk 152"/>
          <p:cNvSpPr/>
          <p:nvPr/>
        </p:nvSpPr>
        <p:spPr bwMode="auto">
          <a:xfrm>
            <a:off x="2590800" y="41148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60" name="Magnetic Disk 59"/>
          <p:cNvSpPr/>
          <p:nvPr/>
        </p:nvSpPr>
        <p:spPr bwMode="auto">
          <a:xfrm>
            <a:off x="762000" y="41148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154" name="Magnetic Disk 153"/>
          <p:cNvSpPr/>
          <p:nvPr/>
        </p:nvSpPr>
        <p:spPr bwMode="auto">
          <a:xfrm>
            <a:off x="2362200" y="43434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61" name="Magnetic Disk 60"/>
          <p:cNvSpPr/>
          <p:nvPr/>
        </p:nvSpPr>
        <p:spPr bwMode="auto">
          <a:xfrm>
            <a:off x="304800" y="41148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63" name="Magnetic Disk 62"/>
          <p:cNvSpPr/>
          <p:nvPr/>
        </p:nvSpPr>
        <p:spPr bwMode="auto">
          <a:xfrm>
            <a:off x="1219200" y="41148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66" name="Magnetic Disk 65"/>
          <p:cNvSpPr/>
          <p:nvPr/>
        </p:nvSpPr>
        <p:spPr bwMode="auto">
          <a:xfrm>
            <a:off x="1676400" y="41148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139" name="Magnetic Disk 138"/>
          <p:cNvSpPr/>
          <p:nvPr/>
        </p:nvSpPr>
        <p:spPr bwMode="auto">
          <a:xfrm>
            <a:off x="304800" y="4267200"/>
            <a:ext cx="304800" cy="228600"/>
          </a:xfrm>
          <a:prstGeom prst="flowChartMagneticDisk">
            <a:avLst/>
          </a:prstGeom>
          <a:solidFill>
            <a:srgbClr val="F2A900"/>
          </a:solidFill>
          <a:ln w="9525" cap="flat" cmpd="sng" algn="ctr">
            <a:solidFill>
              <a:schemeClr val="tx1"/>
            </a:solidFill>
            <a:prstDash val="solid"/>
            <a:round/>
            <a:headEnd type="none" w="med" len="med"/>
            <a:tailEnd type="none" w="med" len="med"/>
          </a:ln>
          <a:effectLst/>
        </p:spPr>
      </p:sp>
      <p:sp>
        <p:nvSpPr>
          <p:cNvPr id="140" name="Magnetic Disk 139"/>
          <p:cNvSpPr/>
          <p:nvPr/>
        </p:nvSpPr>
        <p:spPr bwMode="auto">
          <a:xfrm>
            <a:off x="762000" y="4267200"/>
            <a:ext cx="304800" cy="228600"/>
          </a:xfrm>
          <a:prstGeom prst="flowChartMagneticDisk">
            <a:avLst/>
          </a:prstGeom>
          <a:solidFill>
            <a:srgbClr val="F2A900"/>
          </a:solidFill>
          <a:ln w="9525" cap="flat" cmpd="sng" algn="ctr">
            <a:solidFill>
              <a:schemeClr val="tx1"/>
            </a:solidFill>
            <a:prstDash val="solid"/>
            <a:round/>
            <a:headEnd type="none" w="med" len="med"/>
            <a:tailEnd type="none" w="med" len="med"/>
          </a:ln>
          <a:effectLst/>
        </p:spPr>
      </p:sp>
      <p:sp>
        <p:nvSpPr>
          <p:cNvPr id="141" name="Magnetic Disk 140"/>
          <p:cNvSpPr/>
          <p:nvPr/>
        </p:nvSpPr>
        <p:spPr bwMode="auto">
          <a:xfrm>
            <a:off x="1219200" y="4267200"/>
            <a:ext cx="304800" cy="228600"/>
          </a:xfrm>
          <a:prstGeom prst="flowChartMagneticDisk">
            <a:avLst/>
          </a:prstGeom>
          <a:solidFill>
            <a:srgbClr val="F2A900"/>
          </a:solidFill>
          <a:ln w="9525" cap="flat" cmpd="sng" algn="ctr">
            <a:solidFill>
              <a:schemeClr val="tx1"/>
            </a:solidFill>
            <a:prstDash val="solid"/>
            <a:round/>
            <a:headEnd type="none" w="med" len="med"/>
            <a:tailEnd type="none" w="med" len="med"/>
          </a:ln>
          <a:effectLst/>
        </p:spPr>
      </p:sp>
      <p:sp>
        <p:nvSpPr>
          <p:cNvPr id="142" name="Magnetic Disk 141"/>
          <p:cNvSpPr/>
          <p:nvPr/>
        </p:nvSpPr>
        <p:spPr bwMode="auto">
          <a:xfrm>
            <a:off x="1676400" y="4267200"/>
            <a:ext cx="304800" cy="228600"/>
          </a:xfrm>
          <a:prstGeom prst="flowChartMagneticDisk">
            <a:avLst/>
          </a:prstGeom>
          <a:solidFill>
            <a:srgbClr val="F2A900"/>
          </a:solidFill>
          <a:ln w="9525" cap="flat" cmpd="sng" algn="ctr">
            <a:solidFill>
              <a:schemeClr val="tx1"/>
            </a:solidFill>
            <a:prstDash val="solid"/>
            <a:round/>
            <a:headEnd type="none" w="med" len="med"/>
            <a:tailEnd type="none" w="med" len="med"/>
          </a:ln>
          <a:effectLst/>
        </p:spPr>
      </p:sp>
      <p:sp>
        <p:nvSpPr>
          <p:cNvPr id="59" name="Magnetic Disk 58"/>
          <p:cNvSpPr/>
          <p:nvPr/>
        </p:nvSpPr>
        <p:spPr bwMode="auto">
          <a:xfrm>
            <a:off x="533400" y="43434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64" name="Magnetic Disk 63"/>
          <p:cNvSpPr/>
          <p:nvPr/>
        </p:nvSpPr>
        <p:spPr bwMode="auto">
          <a:xfrm>
            <a:off x="990600" y="43434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67" name="Magnetic Disk 66"/>
          <p:cNvSpPr/>
          <p:nvPr/>
        </p:nvSpPr>
        <p:spPr bwMode="auto">
          <a:xfrm>
            <a:off x="1447800" y="43434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70" name="Magnetic Disk 69"/>
          <p:cNvSpPr/>
          <p:nvPr/>
        </p:nvSpPr>
        <p:spPr bwMode="auto">
          <a:xfrm>
            <a:off x="1905000" y="43434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72" name="TextBox 71"/>
          <p:cNvSpPr txBox="1"/>
          <p:nvPr/>
        </p:nvSpPr>
        <p:spPr>
          <a:xfrm>
            <a:off x="685800" y="4953001"/>
            <a:ext cx="2743200" cy="307777"/>
          </a:xfrm>
          <a:prstGeom prst="rect">
            <a:avLst/>
          </a:prstGeom>
          <a:noFill/>
        </p:spPr>
        <p:txBody>
          <a:bodyPr wrap="square" rtlCol="0">
            <a:spAutoFit/>
          </a:bodyPr>
          <a:lstStyle/>
          <a:p>
            <a:pPr marL="0" indent="0">
              <a:buClr>
                <a:schemeClr val="accent2"/>
              </a:buClr>
              <a:buFont typeface="Wingdings" pitchFamily="2" charset="2"/>
              <a:buNone/>
            </a:pPr>
            <a:r>
              <a:rPr lang="en-US" sz="1400" b="1" dirty="0" smtClean="0"/>
              <a:t>Physical Storage = 1.8TB</a:t>
            </a:r>
          </a:p>
        </p:txBody>
      </p:sp>
      <p:sp>
        <p:nvSpPr>
          <p:cNvPr id="78" name="Oval 77"/>
          <p:cNvSpPr/>
          <p:nvPr/>
        </p:nvSpPr>
        <p:spPr bwMode="auto">
          <a:xfrm>
            <a:off x="1219200" y="1981200"/>
            <a:ext cx="1676400" cy="1600200"/>
          </a:xfrm>
          <a:prstGeom prst="ellipse">
            <a:avLst/>
          </a:prstGeom>
          <a:noFill/>
          <a:ln w="38100" cap="flat" cmpd="sng" algn="ctr">
            <a:solidFill>
              <a:schemeClr val="accent2"/>
            </a:solidFill>
            <a:prstDash val="lgDashDotDot"/>
            <a:round/>
            <a:headEnd type="none" w="med" len="med"/>
            <a:tailEnd type="none" w="med" len="med"/>
          </a:ln>
          <a:effectLst/>
        </p:spPr>
      </p:sp>
      <p:sp>
        <p:nvSpPr>
          <p:cNvPr id="79" name="Oval 78"/>
          <p:cNvSpPr/>
          <p:nvPr/>
        </p:nvSpPr>
        <p:spPr bwMode="auto">
          <a:xfrm>
            <a:off x="2895600" y="2057400"/>
            <a:ext cx="975360" cy="1066800"/>
          </a:xfrm>
          <a:prstGeom prst="ellipse">
            <a:avLst/>
          </a:prstGeom>
          <a:noFill/>
          <a:ln w="38100" cap="flat" cmpd="sng" algn="ctr">
            <a:solidFill>
              <a:schemeClr val="accent2"/>
            </a:solidFill>
            <a:prstDash val="lgDashDotDot"/>
            <a:round/>
            <a:headEnd type="none" w="med" len="med"/>
            <a:tailEnd type="none" w="med" len="med"/>
          </a:ln>
          <a:effectLst/>
        </p:spPr>
      </p:sp>
      <p:sp>
        <p:nvSpPr>
          <p:cNvPr id="80" name="Oval 79"/>
          <p:cNvSpPr/>
          <p:nvPr/>
        </p:nvSpPr>
        <p:spPr bwMode="auto">
          <a:xfrm>
            <a:off x="304800" y="3505200"/>
            <a:ext cx="609600" cy="533400"/>
          </a:xfrm>
          <a:prstGeom prst="ellipse">
            <a:avLst/>
          </a:prstGeom>
          <a:noFill/>
          <a:ln w="38100" cap="flat" cmpd="sng" algn="ctr">
            <a:solidFill>
              <a:schemeClr val="accent2"/>
            </a:solidFill>
            <a:prstDash val="lgDashDotDot"/>
            <a:round/>
            <a:headEnd type="none" w="med" len="med"/>
            <a:tailEnd type="none" w="med" len="med"/>
          </a:ln>
          <a:effectLst/>
        </p:spPr>
      </p:sp>
      <p:sp>
        <p:nvSpPr>
          <p:cNvPr id="81" name="Oval 80"/>
          <p:cNvSpPr/>
          <p:nvPr/>
        </p:nvSpPr>
        <p:spPr bwMode="auto">
          <a:xfrm>
            <a:off x="2971800" y="3276600"/>
            <a:ext cx="822960" cy="822960"/>
          </a:xfrm>
          <a:prstGeom prst="ellipse">
            <a:avLst/>
          </a:prstGeom>
          <a:noFill/>
          <a:ln w="38100" cap="flat" cmpd="sng" algn="ctr">
            <a:solidFill>
              <a:schemeClr val="accent2"/>
            </a:solidFill>
            <a:prstDash val="lgDashDotDot"/>
            <a:round/>
            <a:headEnd type="none" w="med" len="med"/>
            <a:tailEnd type="none" w="med" len="med"/>
          </a:ln>
          <a:effectLst/>
        </p:spPr>
      </p:sp>
      <p:sp>
        <p:nvSpPr>
          <p:cNvPr id="82" name="Oval 81"/>
          <p:cNvSpPr/>
          <p:nvPr/>
        </p:nvSpPr>
        <p:spPr bwMode="auto">
          <a:xfrm>
            <a:off x="304800" y="2362200"/>
            <a:ext cx="914400" cy="914400"/>
          </a:xfrm>
          <a:prstGeom prst="ellipse">
            <a:avLst/>
          </a:prstGeom>
          <a:noFill/>
          <a:ln w="38100" cap="flat" cmpd="sng" algn="ctr">
            <a:solidFill>
              <a:schemeClr val="accent2"/>
            </a:solidFill>
            <a:prstDash val="lgDashDotDot"/>
            <a:round/>
            <a:headEnd type="none" w="med" len="med"/>
            <a:tailEnd type="none" w="med" len="med"/>
          </a:ln>
          <a:effectLst/>
        </p:spPr>
      </p:sp>
      <p:sp>
        <p:nvSpPr>
          <p:cNvPr id="83" name="Oval 82"/>
          <p:cNvSpPr/>
          <p:nvPr/>
        </p:nvSpPr>
        <p:spPr bwMode="auto">
          <a:xfrm>
            <a:off x="1066800" y="3429000"/>
            <a:ext cx="609600" cy="609600"/>
          </a:xfrm>
          <a:prstGeom prst="ellipse">
            <a:avLst/>
          </a:prstGeom>
          <a:noFill/>
          <a:ln w="38100" cap="flat" cmpd="sng" algn="ctr">
            <a:solidFill>
              <a:schemeClr val="accent2"/>
            </a:solidFill>
            <a:prstDash val="lgDashDotDot"/>
            <a:round/>
            <a:headEnd type="none" w="med" len="med"/>
            <a:tailEnd type="none" w="med" len="med"/>
          </a:ln>
          <a:effectLst/>
        </p:spPr>
      </p:sp>
      <p:sp>
        <p:nvSpPr>
          <p:cNvPr id="91" name="Oval 90"/>
          <p:cNvSpPr/>
          <p:nvPr/>
        </p:nvSpPr>
        <p:spPr bwMode="auto">
          <a:xfrm>
            <a:off x="2286000" y="3620869"/>
            <a:ext cx="457200" cy="381000"/>
          </a:xfrm>
          <a:prstGeom prst="ellipse">
            <a:avLst/>
          </a:prstGeom>
          <a:noFill/>
          <a:ln w="38100" cap="flat" cmpd="sng" algn="ctr">
            <a:solidFill>
              <a:schemeClr val="accent2"/>
            </a:solidFill>
            <a:prstDash val="lgDashDotDot"/>
            <a:round/>
            <a:headEnd type="none" w="med" len="med"/>
            <a:tailEnd type="none" w="med" len="med"/>
          </a:ln>
          <a:effectLst/>
        </p:spPr>
      </p:sp>
      <p:sp>
        <p:nvSpPr>
          <p:cNvPr id="122" name="TextBox 121"/>
          <p:cNvSpPr txBox="1"/>
          <p:nvPr/>
        </p:nvSpPr>
        <p:spPr>
          <a:xfrm>
            <a:off x="472440" y="2477869"/>
            <a:ext cx="685800" cy="646331"/>
          </a:xfrm>
          <a:prstGeom prst="rect">
            <a:avLst/>
          </a:prstGeom>
          <a:noFill/>
        </p:spPr>
        <p:txBody>
          <a:bodyPr wrap="square" rtlCol="0">
            <a:spAutoFit/>
          </a:bodyPr>
          <a:lstStyle/>
          <a:p>
            <a:pPr marL="0" indent="0">
              <a:buClr>
                <a:schemeClr val="accent2"/>
              </a:buClr>
              <a:buFont typeface="Wingdings" pitchFamily="2" charset="2"/>
              <a:buNone/>
            </a:pPr>
            <a:r>
              <a:rPr lang="en-US" sz="1800" dirty="0" smtClean="0"/>
              <a:t>400 GB</a:t>
            </a:r>
          </a:p>
        </p:txBody>
      </p:sp>
      <p:sp>
        <p:nvSpPr>
          <p:cNvPr id="123" name="TextBox 122"/>
          <p:cNvSpPr txBox="1"/>
          <p:nvPr/>
        </p:nvSpPr>
        <p:spPr>
          <a:xfrm>
            <a:off x="304800" y="3505200"/>
            <a:ext cx="685800" cy="646331"/>
          </a:xfrm>
          <a:prstGeom prst="rect">
            <a:avLst/>
          </a:prstGeom>
          <a:noFill/>
        </p:spPr>
        <p:txBody>
          <a:bodyPr wrap="square" rtlCol="0">
            <a:spAutoFit/>
          </a:bodyPr>
          <a:lstStyle/>
          <a:p>
            <a:pPr marL="0" indent="0">
              <a:buClr>
                <a:schemeClr val="accent2"/>
              </a:buClr>
              <a:buFont typeface="Wingdings" pitchFamily="2" charset="2"/>
              <a:buNone/>
            </a:pPr>
            <a:r>
              <a:rPr lang="en-US" sz="1800" dirty="0" smtClean="0"/>
              <a:t>200 GB</a:t>
            </a:r>
          </a:p>
        </p:txBody>
      </p:sp>
      <p:sp>
        <p:nvSpPr>
          <p:cNvPr id="124" name="TextBox 123"/>
          <p:cNvSpPr txBox="1"/>
          <p:nvPr/>
        </p:nvSpPr>
        <p:spPr>
          <a:xfrm>
            <a:off x="1066800" y="3429000"/>
            <a:ext cx="685800" cy="646331"/>
          </a:xfrm>
          <a:prstGeom prst="rect">
            <a:avLst/>
          </a:prstGeom>
          <a:noFill/>
        </p:spPr>
        <p:txBody>
          <a:bodyPr wrap="square" rtlCol="0">
            <a:spAutoFit/>
          </a:bodyPr>
          <a:lstStyle/>
          <a:p>
            <a:pPr marL="0" indent="0">
              <a:buClr>
                <a:schemeClr val="accent2"/>
              </a:buClr>
              <a:buFont typeface="Wingdings" pitchFamily="2" charset="2"/>
              <a:buNone/>
            </a:pPr>
            <a:r>
              <a:rPr lang="en-US" sz="1800" dirty="0" smtClean="0"/>
              <a:t>300 GB</a:t>
            </a:r>
          </a:p>
        </p:txBody>
      </p:sp>
      <p:sp>
        <p:nvSpPr>
          <p:cNvPr id="126" name="TextBox 125"/>
          <p:cNvSpPr txBox="1"/>
          <p:nvPr/>
        </p:nvSpPr>
        <p:spPr>
          <a:xfrm>
            <a:off x="3048000" y="2286000"/>
            <a:ext cx="685800" cy="646331"/>
          </a:xfrm>
          <a:prstGeom prst="rect">
            <a:avLst/>
          </a:prstGeom>
          <a:noFill/>
        </p:spPr>
        <p:txBody>
          <a:bodyPr wrap="square" rtlCol="0">
            <a:spAutoFit/>
          </a:bodyPr>
          <a:lstStyle/>
          <a:p>
            <a:pPr marL="0" indent="0">
              <a:buClr>
                <a:schemeClr val="accent2"/>
              </a:buClr>
              <a:buFont typeface="Wingdings" pitchFamily="2" charset="2"/>
              <a:buNone/>
            </a:pPr>
            <a:r>
              <a:rPr lang="en-US" sz="1800" dirty="0" smtClean="0"/>
              <a:t>600 GB</a:t>
            </a:r>
          </a:p>
        </p:txBody>
      </p:sp>
      <p:sp>
        <p:nvSpPr>
          <p:cNvPr id="127" name="TextBox 126"/>
          <p:cNvSpPr txBox="1"/>
          <p:nvPr/>
        </p:nvSpPr>
        <p:spPr>
          <a:xfrm>
            <a:off x="2209800" y="3544669"/>
            <a:ext cx="685800" cy="646331"/>
          </a:xfrm>
          <a:prstGeom prst="rect">
            <a:avLst/>
          </a:prstGeom>
          <a:noFill/>
        </p:spPr>
        <p:txBody>
          <a:bodyPr wrap="square" rtlCol="0">
            <a:spAutoFit/>
          </a:bodyPr>
          <a:lstStyle/>
          <a:p>
            <a:pPr marL="0" indent="0">
              <a:buClr>
                <a:schemeClr val="accent2"/>
              </a:buClr>
              <a:buFont typeface="Wingdings" pitchFamily="2" charset="2"/>
              <a:buNone/>
            </a:pPr>
            <a:r>
              <a:rPr lang="en-US" sz="1800" dirty="0" smtClean="0"/>
              <a:t>100 GB</a:t>
            </a:r>
          </a:p>
        </p:txBody>
      </p:sp>
      <p:sp>
        <p:nvSpPr>
          <p:cNvPr id="128" name="TextBox 127"/>
          <p:cNvSpPr txBox="1"/>
          <p:nvPr/>
        </p:nvSpPr>
        <p:spPr>
          <a:xfrm>
            <a:off x="3048000" y="3429000"/>
            <a:ext cx="685800" cy="646331"/>
          </a:xfrm>
          <a:prstGeom prst="rect">
            <a:avLst/>
          </a:prstGeom>
          <a:noFill/>
        </p:spPr>
        <p:txBody>
          <a:bodyPr wrap="square" rtlCol="0">
            <a:spAutoFit/>
          </a:bodyPr>
          <a:lstStyle/>
          <a:p>
            <a:pPr marL="0" indent="0">
              <a:buClr>
                <a:schemeClr val="accent2"/>
              </a:buClr>
              <a:buFont typeface="Wingdings" pitchFamily="2" charset="2"/>
              <a:buNone/>
            </a:pPr>
            <a:r>
              <a:rPr lang="en-US" sz="1800" dirty="0" smtClean="0"/>
              <a:t>400 GB</a:t>
            </a:r>
          </a:p>
        </p:txBody>
      </p:sp>
      <p:sp>
        <p:nvSpPr>
          <p:cNvPr id="135" name="Magnetic Disk 134"/>
          <p:cNvSpPr/>
          <p:nvPr/>
        </p:nvSpPr>
        <p:spPr bwMode="auto">
          <a:xfrm>
            <a:off x="533400" y="4495800"/>
            <a:ext cx="304800" cy="228600"/>
          </a:xfrm>
          <a:prstGeom prst="flowChartMagneticDisk">
            <a:avLst/>
          </a:prstGeom>
          <a:solidFill>
            <a:srgbClr val="F2A900"/>
          </a:solidFill>
          <a:ln w="9525" cap="flat" cmpd="sng" algn="ctr">
            <a:solidFill>
              <a:schemeClr val="tx1"/>
            </a:solidFill>
            <a:prstDash val="solid"/>
            <a:round/>
            <a:headEnd type="none" w="med" len="med"/>
            <a:tailEnd type="none" w="med" len="med"/>
          </a:ln>
          <a:effectLst/>
        </p:spPr>
      </p:sp>
      <p:sp>
        <p:nvSpPr>
          <p:cNvPr id="136" name="Magnetic Disk 135"/>
          <p:cNvSpPr/>
          <p:nvPr/>
        </p:nvSpPr>
        <p:spPr bwMode="auto">
          <a:xfrm>
            <a:off x="990600" y="4495800"/>
            <a:ext cx="304800" cy="228600"/>
          </a:xfrm>
          <a:prstGeom prst="flowChartMagneticDisk">
            <a:avLst/>
          </a:prstGeom>
          <a:solidFill>
            <a:srgbClr val="F2A900"/>
          </a:solidFill>
          <a:ln w="9525" cap="flat" cmpd="sng" algn="ctr">
            <a:solidFill>
              <a:schemeClr val="tx1"/>
            </a:solidFill>
            <a:prstDash val="solid"/>
            <a:round/>
            <a:headEnd type="none" w="med" len="med"/>
            <a:tailEnd type="none" w="med" len="med"/>
          </a:ln>
          <a:effectLst/>
        </p:spPr>
      </p:sp>
      <p:sp>
        <p:nvSpPr>
          <p:cNvPr id="137" name="Magnetic Disk 136"/>
          <p:cNvSpPr/>
          <p:nvPr/>
        </p:nvSpPr>
        <p:spPr bwMode="auto">
          <a:xfrm>
            <a:off x="1447800" y="4495800"/>
            <a:ext cx="304800" cy="228600"/>
          </a:xfrm>
          <a:prstGeom prst="flowChartMagneticDisk">
            <a:avLst/>
          </a:prstGeom>
          <a:solidFill>
            <a:srgbClr val="F2A900"/>
          </a:solidFill>
          <a:ln w="9525" cap="flat" cmpd="sng" algn="ctr">
            <a:solidFill>
              <a:schemeClr val="tx1"/>
            </a:solidFill>
            <a:prstDash val="solid"/>
            <a:round/>
            <a:headEnd type="none" w="med" len="med"/>
            <a:tailEnd type="none" w="med" len="med"/>
          </a:ln>
          <a:effectLst/>
        </p:spPr>
      </p:sp>
      <p:sp>
        <p:nvSpPr>
          <p:cNvPr id="138" name="Magnetic Disk 137"/>
          <p:cNvSpPr/>
          <p:nvPr/>
        </p:nvSpPr>
        <p:spPr bwMode="auto">
          <a:xfrm>
            <a:off x="1905000" y="4495800"/>
            <a:ext cx="304800" cy="228600"/>
          </a:xfrm>
          <a:prstGeom prst="flowChartMagneticDisk">
            <a:avLst/>
          </a:prstGeom>
          <a:solidFill>
            <a:srgbClr val="F2A900"/>
          </a:solidFill>
          <a:ln w="9525" cap="flat" cmpd="sng" algn="ctr">
            <a:solidFill>
              <a:schemeClr val="tx1"/>
            </a:solidFill>
            <a:prstDash val="solid"/>
            <a:round/>
            <a:headEnd type="none" w="med" len="med"/>
            <a:tailEnd type="none" w="med" len="med"/>
          </a:ln>
          <a:effectLst/>
        </p:spPr>
      </p:sp>
      <p:sp>
        <p:nvSpPr>
          <p:cNvPr id="56" name="Magnetic Disk 55"/>
          <p:cNvSpPr/>
          <p:nvPr/>
        </p:nvSpPr>
        <p:spPr bwMode="auto">
          <a:xfrm>
            <a:off x="304800" y="45720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58" name="Magnetic Disk 57"/>
          <p:cNvSpPr/>
          <p:nvPr/>
        </p:nvSpPr>
        <p:spPr bwMode="auto">
          <a:xfrm>
            <a:off x="762000" y="45720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65" name="Magnetic Disk 64"/>
          <p:cNvSpPr/>
          <p:nvPr/>
        </p:nvSpPr>
        <p:spPr bwMode="auto">
          <a:xfrm>
            <a:off x="1219200" y="45720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68" name="Magnetic Disk 67"/>
          <p:cNvSpPr/>
          <p:nvPr/>
        </p:nvSpPr>
        <p:spPr bwMode="auto">
          <a:xfrm>
            <a:off x="1676400" y="45720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130" name="Magnetic Disk 129"/>
          <p:cNvSpPr/>
          <p:nvPr/>
        </p:nvSpPr>
        <p:spPr bwMode="auto">
          <a:xfrm>
            <a:off x="304800" y="4724400"/>
            <a:ext cx="304800" cy="228600"/>
          </a:xfrm>
          <a:prstGeom prst="flowChartMagneticDisk">
            <a:avLst/>
          </a:prstGeom>
          <a:solidFill>
            <a:srgbClr val="F2A900"/>
          </a:solidFill>
          <a:ln w="9525" cap="flat" cmpd="sng" algn="ctr">
            <a:solidFill>
              <a:schemeClr val="tx1"/>
            </a:solidFill>
            <a:prstDash val="solid"/>
            <a:round/>
            <a:headEnd type="none" w="med" len="med"/>
            <a:tailEnd type="none" w="med" len="med"/>
          </a:ln>
          <a:effectLst/>
        </p:spPr>
      </p:sp>
      <p:sp>
        <p:nvSpPr>
          <p:cNvPr id="71" name="Magnetic Disk 70"/>
          <p:cNvSpPr/>
          <p:nvPr/>
        </p:nvSpPr>
        <p:spPr bwMode="auto">
          <a:xfrm>
            <a:off x="2133600" y="45720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131" name="Magnetic Disk 130"/>
          <p:cNvSpPr/>
          <p:nvPr/>
        </p:nvSpPr>
        <p:spPr bwMode="auto">
          <a:xfrm>
            <a:off x="762000" y="4724400"/>
            <a:ext cx="304800" cy="228600"/>
          </a:xfrm>
          <a:prstGeom prst="flowChartMagneticDisk">
            <a:avLst/>
          </a:prstGeom>
          <a:solidFill>
            <a:srgbClr val="F2A900"/>
          </a:solidFill>
          <a:ln w="9525" cap="flat" cmpd="sng" algn="ctr">
            <a:solidFill>
              <a:schemeClr val="tx1"/>
            </a:solidFill>
            <a:prstDash val="solid"/>
            <a:round/>
            <a:headEnd type="none" w="med" len="med"/>
            <a:tailEnd type="none" w="med" len="med"/>
          </a:ln>
          <a:effectLst/>
        </p:spPr>
      </p:sp>
      <p:sp>
        <p:nvSpPr>
          <p:cNvPr id="132" name="Magnetic Disk 131"/>
          <p:cNvSpPr/>
          <p:nvPr/>
        </p:nvSpPr>
        <p:spPr bwMode="auto">
          <a:xfrm>
            <a:off x="1219200" y="4724400"/>
            <a:ext cx="304800" cy="228600"/>
          </a:xfrm>
          <a:prstGeom prst="flowChartMagneticDisk">
            <a:avLst/>
          </a:prstGeom>
          <a:solidFill>
            <a:srgbClr val="F2A900"/>
          </a:solidFill>
          <a:ln w="9525" cap="flat" cmpd="sng" algn="ctr">
            <a:solidFill>
              <a:schemeClr val="tx1"/>
            </a:solidFill>
            <a:prstDash val="solid"/>
            <a:round/>
            <a:headEnd type="none" w="med" len="med"/>
            <a:tailEnd type="none" w="med" len="med"/>
          </a:ln>
          <a:effectLst/>
        </p:spPr>
      </p:sp>
      <p:sp>
        <p:nvSpPr>
          <p:cNvPr id="133" name="Magnetic Disk 132"/>
          <p:cNvSpPr/>
          <p:nvPr/>
        </p:nvSpPr>
        <p:spPr bwMode="auto">
          <a:xfrm>
            <a:off x="1676400" y="4724400"/>
            <a:ext cx="304800" cy="228600"/>
          </a:xfrm>
          <a:prstGeom prst="flowChartMagneticDisk">
            <a:avLst/>
          </a:prstGeom>
          <a:solidFill>
            <a:srgbClr val="F2A900"/>
          </a:solidFill>
          <a:ln w="9525" cap="flat" cmpd="sng" algn="ctr">
            <a:solidFill>
              <a:schemeClr val="tx1"/>
            </a:solidFill>
            <a:prstDash val="solid"/>
            <a:round/>
            <a:headEnd type="none" w="med" len="med"/>
            <a:tailEnd type="none" w="med" len="med"/>
          </a:ln>
          <a:effectLst/>
        </p:spPr>
      </p:sp>
      <p:sp>
        <p:nvSpPr>
          <p:cNvPr id="145" name="Oval 144"/>
          <p:cNvSpPr/>
          <p:nvPr/>
        </p:nvSpPr>
        <p:spPr bwMode="auto">
          <a:xfrm>
            <a:off x="3429000" y="2819400"/>
            <a:ext cx="228600" cy="228600"/>
          </a:xfrm>
          <a:prstGeom prst="ellipse">
            <a:avLst/>
          </a:prstGeom>
          <a:solidFill>
            <a:srgbClr val="F2A9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46" name="Oval 145"/>
          <p:cNvSpPr/>
          <p:nvPr/>
        </p:nvSpPr>
        <p:spPr bwMode="auto">
          <a:xfrm>
            <a:off x="3505200" y="3733800"/>
            <a:ext cx="228600" cy="228600"/>
          </a:xfrm>
          <a:prstGeom prst="ellipse">
            <a:avLst/>
          </a:prstGeom>
          <a:solidFill>
            <a:srgbClr val="F2A9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47" name="Oval 146"/>
          <p:cNvSpPr/>
          <p:nvPr/>
        </p:nvSpPr>
        <p:spPr bwMode="auto">
          <a:xfrm>
            <a:off x="2514600" y="3810000"/>
            <a:ext cx="152400" cy="152400"/>
          </a:xfrm>
          <a:prstGeom prst="ellipse">
            <a:avLst/>
          </a:prstGeom>
          <a:solidFill>
            <a:srgbClr val="F2A9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48" name="Oval 147"/>
          <p:cNvSpPr/>
          <p:nvPr/>
        </p:nvSpPr>
        <p:spPr bwMode="auto">
          <a:xfrm>
            <a:off x="914400" y="2895600"/>
            <a:ext cx="228600" cy="228600"/>
          </a:xfrm>
          <a:prstGeom prst="ellipse">
            <a:avLst/>
          </a:prstGeom>
          <a:solidFill>
            <a:srgbClr val="F2A9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49" name="Oval 148"/>
          <p:cNvSpPr/>
          <p:nvPr/>
        </p:nvSpPr>
        <p:spPr bwMode="auto">
          <a:xfrm>
            <a:off x="1447800" y="3581400"/>
            <a:ext cx="228600" cy="228600"/>
          </a:xfrm>
          <a:prstGeom prst="ellipse">
            <a:avLst/>
          </a:prstGeom>
          <a:solidFill>
            <a:srgbClr val="F2A9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50" name="Oval 149"/>
          <p:cNvSpPr/>
          <p:nvPr/>
        </p:nvSpPr>
        <p:spPr bwMode="auto">
          <a:xfrm>
            <a:off x="685800" y="3657600"/>
            <a:ext cx="228600" cy="228600"/>
          </a:xfrm>
          <a:prstGeom prst="ellipse">
            <a:avLst/>
          </a:prstGeom>
          <a:solidFill>
            <a:srgbClr val="F2A9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52" name="Rectangle 3"/>
          <p:cNvSpPr txBox="1">
            <a:spLocks noChangeArrowheads="1"/>
          </p:cNvSpPr>
          <p:nvPr/>
        </p:nvSpPr>
        <p:spPr bwMode="auto">
          <a:xfrm>
            <a:off x="4114800" y="1014544"/>
            <a:ext cx="4876800" cy="4484556"/>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marL="298450" lvl="0" indent="-298450">
              <a:spcBef>
                <a:spcPct val="40000"/>
              </a:spcBef>
              <a:buClr>
                <a:schemeClr val="accent2"/>
              </a:buClr>
              <a:buFont typeface="Wingdings 2" pitchFamily="18" charset="2"/>
              <a:buChar char="¡"/>
              <a:defRPr/>
            </a:pPr>
            <a:r>
              <a:rPr lang="en-US" sz="2400" kern="0" dirty="0" smtClean="0">
                <a:solidFill>
                  <a:srgbClr val="000000"/>
                </a:solidFill>
              </a:rPr>
              <a:t>What if a volume requires more space</a:t>
            </a:r>
          </a:p>
          <a:p>
            <a:pPr marL="298450" marR="0" lvl="0" indent="-298450" algn="l" defTabSz="914400" rtl="0" eaLnBrk="1" fontAlgn="base" latinLnBrk="0" hangingPunct="1">
              <a:lnSpc>
                <a:spcPct val="100000"/>
              </a:lnSpc>
              <a:spcBef>
                <a:spcPct val="40000"/>
              </a:spcBef>
              <a:spcAft>
                <a:spcPct val="0"/>
              </a:spcAft>
              <a:buClr>
                <a:schemeClr val="accent2"/>
              </a:buClr>
              <a:buSzTx/>
              <a:buFont typeface="Wingdings 2" pitchFamily="18" charset="2"/>
              <a:buChar char="¡"/>
              <a:tabLst/>
              <a:defRPr/>
            </a:pPr>
            <a:r>
              <a:rPr kumimoji="0" lang="en-US" sz="2400" b="0" i="0" u="none" strike="noStrike" kern="0" cap="none" spc="0" normalizeH="0" baseline="0" noProof="0" dirty="0" err="1" smtClean="0">
                <a:ln>
                  <a:noFill/>
                </a:ln>
                <a:solidFill>
                  <a:srgbClr val="000000"/>
                </a:solidFill>
                <a:effectLst/>
                <a:uLnTx/>
                <a:uFillTx/>
                <a:latin typeface="+mn-lt"/>
                <a:ea typeface="+mn-ea"/>
                <a:cs typeface="+mn-cs"/>
              </a:rPr>
              <a:t>Autogrow</a:t>
            </a:r>
            <a:r>
              <a:rPr kumimoji="0" lang="en-US" sz="2400" b="0" i="0" u="none" strike="noStrike" kern="0" cap="none" spc="0" normalizeH="0" noProof="0" dirty="0" smtClean="0">
                <a:ln>
                  <a:noFill/>
                </a:ln>
                <a:solidFill>
                  <a:srgbClr val="000000"/>
                </a:solidFill>
                <a:effectLst/>
                <a:uLnTx/>
                <a:uFillTx/>
                <a:latin typeface="+mn-lt"/>
                <a:ea typeface="+mn-ea"/>
                <a:cs typeface="+mn-cs"/>
              </a:rPr>
              <a:t> volume</a:t>
            </a:r>
            <a:endParaRPr kumimoji="0" lang="en-US" sz="2400" b="0" i="0" u="none" strike="noStrike" kern="0" cap="none" spc="0" normalizeH="0" baseline="0" noProof="0" dirty="0" smtClean="0">
              <a:ln>
                <a:noFill/>
              </a:ln>
              <a:solidFill>
                <a:srgbClr val="000000"/>
              </a:solidFill>
              <a:effectLst/>
              <a:uLnTx/>
              <a:uFillTx/>
              <a:latin typeface="+mn-lt"/>
              <a:ea typeface="+mn-ea"/>
              <a:cs typeface="+mn-cs"/>
            </a:endParaRPr>
          </a:p>
          <a:p>
            <a:pPr marL="298450" marR="0" lvl="0" indent="-298450" algn="l" defTabSz="914400" rtl="0" eaLnBrk="1" fontAlgn="base" latinLnBrk="0" hangingPunct="1">
              <a:lnSpc>
                <a:spcPct val="100000"/>
              </a:lnSpc>
              <a:spcBef>
                <a:spcPts val="676"/>
              </a:spcBef>
              <a:spcAft>
                <a:spcPct val="0"/>
              </a:spcAft>
              <a:buClr>
                <a:schemeClr val="accent2"/>
              </a:buClr>
              <a:buSzTx/>
              <a:buFont typeface="Wingdings 2" pitchFamily="18" charset="2"/>
              <a:buChar char="¡"/>
              <a:tabLst/>
              <a:defRPr/>
            </a:pPr>
            <a:endParaRPr kumimoji="0" lang="en-US" sz="2300" b="0" i="0" u="none" strike="noStrike" kern="0" cap="none" spc="0" normalizeH="0" baseline="0" noProof="0" dirty="0" smtClean="0">
              <a:ln>
                <a:noFill/>
              </a:ln>
              <a:solidFill>
                <a:srgbClr val="000000"/>
              </a:solidFill>
              <a:effectLst/>
              <a:uLnTx/>
              <a:uFillTx/>
              <a:latin typeface="+mn-lt"/>
              <a:ea typeface="+mn-ea"/>
              <a:cs typeface="+mn-cs"/>
            </a:endParaRPr>
          </a:p>
        </p:txBody>
      </p:sp>
      <p:sp>
        <p:nvSpPr>
          <p:cNvPr id="156" name="Magnetic Disk 155"/>
          <p:cNvSpPr/>
          <p:nvPr/>
        </p:nvSpPr>
        <p:spPr bwMode="auto">
          <a:xfrm>
            <a:off x="3048000" y="41148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157" name="Magnetic Disk 156"/>
          <p:cNvSpPr/>
          <p:nvPr/>
        </p:nvSpPr>
        <p:spPr bwMode="auto">
          <a:xfrm>
            <a:off x="2819400" y="43434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159" name="Magnetic Disk 158"/>
          <p:cNvSpPr/>
          <p:nvPr/>
        </p:nvSpPr>
        <p:spPr bwMode="auto">
          <a:xfrm>
            <a:off x="3505200" y="41148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160" name="Magnetic Disk 159"/>
          <p:cNvSpPr/>
          <p:nvPr/>
        </p:nvSpPr>
        <p:spPr bwMode="auto">
          <a:xfrm>
            <a:off x="3276600" y="43434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161" name="Magnetic Disk 160"/>
          <p:cNvSpPr/>
          <p:nvPr/>
        </p:nvSpPr>
        <p:spPr bwMode="auto">
          <a:xfrm>
            <a:off x="3505200" y="45720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158" name="Magnetic Disk 157"/>
          <p:cNvSpPr/>
          <p:nvPr/>
        </p:nvSpPr>
        <p:spPr bwMode="auto">
          <a:xfrm>
            <a:off x="3048000" y="45720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155" name="Magnetic Disk 154"/>
          <p:cNvSpPr/>
          <p:nvPr/>
        </p:nvSpPr>
        <p:spPr bwMode="auto">
          <a:xfrm>
            <a:off x="2590800" y="45720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134" name="Magnetic Disk 133"/>
          <p:cNvSpPr/>
          <p:nvPr/>
        </p:nvSpPr>
        <p:spPr bwMode="auto">
          <a:xfrm>
            <a:off x="2133600" y="4724400"/>
            <a:ext cx="304800" cy="228600"/>
          </a:xfrm>
          <a:prstGeom prst="flowChartMagneticDisk">
            <a:avLst/>
          </a:prstGeom>
          <a:solidFill>
            <a:srgbClr val="F2A900"/>
          </a:solidFill>
          <a:ln w="9525" cap="flat" cmpd="sng" algn="ctr">
            <a:solidFill>
              <a:schemeClr val="tx1"/>
            </a:solidFill>
            <a:prstDash val="solid"/>
            <a:round/>
            <a:headEnd type="none" w="med" len="med"/>
            <a:tailEnd type="none" w="med" len="med"/>
          </a:ln>
          <a:effectLst/>
        </p:spPr>
      </p:sp>
      <p:sp>
        <p:nvSpPr>
          <p:cNvPr id="74" name="Oval 73"/>
          <p:cNvSpPr/>
          <p:nvPr/>
        </p:nvSpPr>
        <p:spPr bwMode="auto">
          <a:xfrm>
            <a:off x="1320325" y="1945389"/>
            <a:ext cx="1520453" cy="1483616"/>
          </a:xfrm>
          <a:prstGeom prst="ellipse">
            <a:avLst/>
          </a:prstGeom>
          <a:solidFill>
            <a:srgbClr val="F2A9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63" name="TextBox 162"/>
          <p:cNvSpPr txBox="1"/>
          <p:nvPr/>
        </p:nvSpPr>
        <p:spPr>
          <a:xfrm>
            <a:off x="1676400" y="2602468"/>
            <a:ext cx="762000" cy="369332"/>
          </a:xfrm>
          <a:prstGeom prst="rect">
            <a:avLst/>
          </a:prstGeom>
          <a:noFill/>
        </p:spPr>
        <p:txBody>
          <a:bodyPr wrap="square" rtlCol="0">
            <a:spAutoFit/>
          </a:bodyPr>
          <a:lstStyle/>
          <a:p>
            <a:pPr marL="0" indent="0">
              <a:buClr>
                <a:schemeClr val="accent2"/>
              </a:buClr>
              <a:buFont typeface="Wingdings" pitchFamily="2" charset="2"/>
              <a:buNone/>
            </a:pPr>
            <a:r>
              <a:rPr lang="en-US" sz="1800" dirty="0" smtClean="0"/>
              <a:t>2TB</a:t>
            </a:r>
          </a:p>
        </p:txBody>
      </p:sp>
      <p:sp>
        <p:nvSpPr>
          <p:cNvPr id="73" name="Text Box 26"/>
          <p:cNvSpPr txBox="1">
            <a:spLocks noChangeArrowheads="1"/>
          </p:cNvSpPr>
          <p:nvPr/>
        </p:nvSpPr>
        <p:spPr bwMode="auto">
          <a:xfrm>
            <a:off x="1478694" y="5334000"/>
            <a:ext cx="1026390" cy="292388"/>
          </a:xfrm>
          <a:prstGeom prst="rect">
            <a:avLst/>
          </a:prstGeom>
          <a:noFill/>
          <a:ln w="12700">
            <a:noFill/>
            <a:miter lim="800000"/>
            <a:headEnd/>
            <a:tailEnd/>
          </a:ln>
        </p:spPr>
        <p:txBody>
          <a:bodyPr wrap="square">
            <a:spAutoFit/>
          </a:bodyPr>
          <a:lstStyle/>
          <a:p>
            <a:pPr algn="ctr" eaLnBrk="0" hangingPunct="0"/>
            <a:r>
              <a:rPr lang="en-US" sz="1300" b="1" dirty="0" smtClean="0">
                <a:solidFill>
                  <a:schemeClr val="accent3"/>
                </a:solidFill>
                <a:ea typeface="ヒラギノ角ゴ Pro W3"/>
                <a:cs typeface="ヒラギノ角ゴ Pro W3"/>
              </a:rPr>
              <a:t>Aggregate</a:t>
            </a:r>
            <a:endParaRPr lang="en-US" sz="1300" b="1" dirty="0">
              <a:solidFill>
                <a:schemeClr val="accent3"/>
              </a:solidFill>
              <a:ea typeface="ヒラギノ角ゴ Pro W3"/>
              <a:cs typeface="ヒラギノ角ゴ Pro W3"/>
            </a:endParaRPr>
          </a:p>
        </p:txBody>
      </p:sp>
      <p:sp>
        <p:nvSpPr>
          <p:cNvPr id="75" name="Oval 74"/>
          <p:cNvSpPr/>
          <p:nvPr/>
        </p:nvSpPr>
        <p:spPr bwMode="auto">
          <a:xfrm>
            <a:off x="1189300" y="1108771"/>
            <a:ext cx="1707518" cy="2473833"/>
          </a:xfrm>
          <a:prstGeom prst="ellipse">
            <a:avLst/>
          </a:prstGeom>
          <a:noFill/>
          <a:ln w="38100" cap="flat" cmpd="sng" algn="ctr">
            <a:solidFill>
              <a:schemeClr val="accent2"/>
            </a:solidFill>
            <a:prstDash val="lgDashDotDot"/>
            <a:round/>
            <a:headEnd type="none" w="med" len="med"/>
            <a:tailEnd type="none" w="med" len="med"/>
          </a:ln>
          <a:effectLst/>
        </p:spPr>
      </p:sp>
      <p:sp>
        <p:nvSpPr>
          <p:cNvPr id="76" name="Title 75"/>
          <p:cNvSpPr>
            <a:spLocks noGrp="1"/>
          </p:cNvSpPr>
          <p:nvPr>
            <p:ph type="title"/>
          </p:nvPr>
        </p:nvSpPr>
        <p:spPr/>
        <p:txBody>
          <a:bodyPr/>
          <a:lstStyle/>
          <a:p>
            <a:r>
              <a:rPr lang="en-US" smtClean="0"/>
              <a:t>Mitigation Step for Migration Candidate</a:t>
            </a:r>
            <a:br>
              <a:rPr lang="en-US" smtClean="0"/>
            </a:br>
            <a:r>
              <a:rPr lang="en-US" sz="2400" b="0" smtClean="0">
                <a:solidFill>
                  <a:srgbClr val="0067C5"/>
                </a:solidFill>
              </a:rPr>
              <a:t>continued</a:t>
            </a:r>
            <a:endParaRPr lang="en-US"/>
          </a:p>
        </p:txBody>
      </p:sp>
      <p:sp>
        <p:nvSpPr>
          <p:cNvPr id="87" name="Slide Number Placeholder 1"/>
          <p:cNvSpPr>
            <a:spLocks noGrp="1"/>
          </p:cNvSpPr>
          <p:nvPr>
            <p:ph type="sldNum" sz="quarter" idx="4294967295"/>
          </p:nvPr>
        </p:nvSpPr>
        <p:spPr>
          <a:xfrm>
            <a:off x="8207597" y="6539817"/>
            <a:ext cx="685800" cy="228600"/>
          </a:xfrm>
          <a:prstGeom prst="rect">
            <a:avLst/>
          </a:prstGeom>
          <a:noFill/>
        </p:spPr>
        <p:txBody>
          <a:bodyPr/>
          <a:lstStyle/>
          <a:p>
            <a:fld id="{456C0004-1212-4E53-8D75-21D535C28CA6}" type="slidenum">
              <a:rPr lang="en-US" smtClean="0">
                <a:solidFill>
                  <a:srgbClr val="000000"/>
                </a:solidFill>
              </a:rPr>
              <a:pPr/>
              <a:t>70</a:t>
            </a:fld>
            <a:endParaRPr lang="en-US" dirty="0" smtClean="0">
              <a:solidFill>
                <a:srgbClr val="000000"/>
              </a:solidFill>
            </a:endParaRPr>
          </a:p>
        </p:txBody>
      </p:sp>
      <p:sp>
        <p:nvSpPr>
          <p:cNvPr id="77" name="Footer Placeholder 76"/>
          <p:cNvSpPr>
            <a:spLocks noGrp="1"/>
          </p:cNvSpPr>
          <p:nvPr>
            <p:ph type="ftr" sz="quarter" idx="10"/>
          </p:nvPr>
        </p:nvSpPr>
        <p:spPr/>
        <p:txBody>
          <a:bodyPr/>
          <a:lstStyle/>
          <a:p>
            <a:pPr>
              <a:defRPr/>
            </a:pPr>
            <a:r>
              <a:rPr lang="en-US" smtClean="0"/>
              <a:t>NetApp Confidential – Limited Use</a:t>
            </a:r>
            <a:endParaRPr lang="en-US" dirty="0"/>
          </a:p>
        </p:txBody>
      </p:sp>
    </p:spTree>
    <p:extLst>
      <p:ext uri="{BB962C8B-B14F-4D97-AF65-F5344CB8AC3E}">
        <p14:creationId xmlns:p14="http://schemas.microsoft.com/office/powerpoint/2010/main" val="1724778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2"/>
                                        </p:tgtEl>
                                        <p:attrNameLst>
                                          <p:attrName>style.visibility</p:attrName>
                                        </p:attrNameLst>
                                      </p:cBhvr>
                                      <p:to>
                                        <p:strVal val="visible"/>
                                      </p:to>
                                    </p:set>
                                  </p:childTnLst>
                                </p:cTn>
                              </p:par>
                              <p:par>
                                <p:cTn id="7" presetID="53" presetClass="entr" presetSubtype="0" fill="hold" nodeType="withEffect">
                                  <p:stCondLst>
                                    <p:cond delay="0"/>
                                  </p:stCondLst>
                                  <p:childTnLst>
                                    <p:set>
                                      <p:cBhvr>
                                        <p:cTn id="8" dur="1" fill="hold">
                                          <p:stCondLst>
                                            <p:cond delay="0"/>
                                          </p:stCondLst>
                                        </p:cTn>
                                        <p:tgtEl>
                                          <p:spTgt spid="75"/>
                                        </p:tgtEl>
                                        <p:attrNameLst>
                                          <p:attrName>style.visibility</p:attrName>
                                        </p:attrNameLst>
                                      </p:cBhvr>
                                      <p:to>
                                        <p:strVal val="visible"/>
                                      </p:to>
                                    </p:set>
                                    <p:anim calcmode="lin" valueType="num">
                                      <p:cBhvr>
                                        <p:cTn id="9" dur="500" fill="hold"/>
                                        <p:tgtEl>
                                          <p:spTgt spid="75"/>
                                        </p:tgtEl>
                                        <p:attrNameLst>
                                          <p:attrName>ppt_w</p:attrName>
                                        </p:attrNameLst>
                                      </p:cBhvr>
                                      <p:tavLst>
                                        <p:tav tm="0">
                                          <p:val>
                                            <p:fltVal val="0"/>
                                          </p:val>
                                        </p:tav>
                                        <p:tav tm="100000">
                                          <p:val>
                                            <p:strVal val="#ppt_w"/>
                                          </p:val>
                                        </p:tav>
                                      </p:tavLst>
                                    </p:anim>
                                    <p:anim calcmode="lin" valueType="num">
                                      <p:cBhvr>
                                        <p:cTn id="10" dur="500" fill="hold"/>
                                        <p:tgtEl>
                                          <p:spTgt spid="75"/>
                                        </p:tgtEl>
                                        <p:attrNameLst>
                                          <p:attrName>ppt_h</p:attrName>
                                        </p:attrNameLst>
                                      </p:cBhvr>
                                      <p:tavLst>
                                        <p:tav tm="0">
                                          <p:val>
                                            <p:fltVal val="0"/>
                                          </p:val>
                                        </p:tav>
                                        <p:tav tm="100000">
                                          <p:val>
                                            <p:strVal val="#ppt_h"/>
                                          </p:val>
                                        </p:tav>
                                      </p:tavLst>
                                    </p:anim>
                                    <p:animEffect transition="in" filter="fade">
                                      <p:cBhvr>
                                        <p:cTn id="11" dur="500"/>
                                        <p:tgtEl>
                                          <p:spTgt spid="75"/>
                                        </p:tgtEl>
                                      </p:cBhvr>
                                    </p:animEffect>
                                  </p:childTnLst>
                                </p:cTn>
                              </p:par>
                              <p:par>
                                <p:cTn id="12" presetID="10" presetClass="exit" presetSubtype="0" fill="hold" nodeType="withEffect">
                                  <p:stCondLst>
                                    <p:cond delay="0"/>
                                  </p:stCondLst>
                                  <p:childTnLst>
                                    <p:animEffect transition="out" filter="fade">
                                      <p:cBhvr>
                                        <p:cTn id="13" dur="500"/>
                                        <p:tgtEl>
                                          <p:spTgt spid="78"/>
                                        </p:tgtEl>
                                      </p:cBhvr>
                                    </p:animEffect>
                                    <p:set>
                                      <p:cBhvr>
                                        <p:cTn id="14" dur="1" fill="hold">
                                          <p:stCondLst>
                                            <p:cond delay="499"/>
                                          </p:stCondLst>
                                        </p:cTn>
                                        <p:tgtEl>
                                          <p:spTgt spid="7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Rectangle 161"/>
          <p:cNvSpPr/>
          <p:nvPr/>
        </p:nvSpPr>
        <p:spPr bwMode="auto">
          <a:xfrm>
            <a:off x="228600" y="1371600"/>
            <a:ext cx="3657600" cy="3962400"/>
          </a:xfrm>
          <a:prstGeom prst="rect">
            <a:avLst/>
          </a:prstGeom>
          <a:noFill/>
          <a:ln w="38100" cap="flat" cmpd="sng" algn="ctr">
            <a:solidFill>
              <a:schemeClr val="accent3"/>
            </a:solidFill>
            <a:prstDash val="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dirty="0" smtClean="0">
              <a:ln>
                <a:noFill/>
              </a:ln>
              <a:solidFill>
                <a:srgbClr val="003B5C"/>
              </a:solidFill>
              <a:effectLst/>
              <a:latin typeface="Arial" charset="0"/>
            </a:endParaRPr>
          </a:p>
        </p:txBody>
      </p:sp>
      <p:sp>
        <p:nvSpPr>
          <p:cNvPr id="69" name="Magnetic Disk 68"/>
          <p:cNvSpPr/>
          <p:nvPr/>
        </p:nvSpPr>
        <p:spPr bwMode="auto">
          <a:xfrm>
            <a:off x="2133600" y="41148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143" name="Magnetic Disk 142"/>
          <p:cNvSpPr/>
          <p:nvPr/>
        </p:nvSpPr>
        <p:spPr bwMode="auto">
          <a:xfrm>
            <a:off x="2133600" y="4267200"/>
            <a:ext cx="304800" cy="228600"/>
          </a:xfrm>
          <a:prstGeom prst="flowChartMagneticDisk">
            <a:avLst/>
          </a:prstGeom>
          <a:solidFill>
            <a:srgbClr val="F2A900"/>
          </a:solidFill>
          <a:ln w="9525" cap="flat" cmpd="sng" algn="ctr">
            <a:solidFill>
              <a:schemeClr val="tx1"/>
            </a:solidFill>
            <a:prstDash val="solid"/>
            <a:round/>
            <a:headEnd type="none" w="med" len="med"/>
            <a:tailEnd type="none" w="med" len="med"/>
          </a:ln>
          <a:effectLst/>
        </p:spPr>
      </p:sp>
      <p:sp>
        <p:nvSpPr>
          <p:cNvPr id="153" name="Magnetic Disk 152"/>
          <p:cNvSpPr/>
          <p:nvPr/>
        </p:nvSpPr>
        <p:spPr bwMode="auto">
          <a:xfrm>
            <a:off x="2590800" y="41148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60" name="Magnetic Disk 59"/>
          <p:cNvSpPr/>
          <p:nvPr/>
        </p:nvSpPr>
        <p:spPr bwMode="auto">
          <a:xfrm>
            <a:off x="762000" y="41148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154" name="Magnetic Disk 153"/>
          <p:cNvSpPr/>
          <p:nvPr/>
        </p:nvSpPr>
        <p:spPr bwMode="auto">
          <a:xfrm>
            <a:off x="2362200" y="43434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61" name="Magnetic Disk 60"/>
          <p:cNvSpPr/>
          <p:nvPr/>
        </p:nvSpPr>
        <p:spPr bwMode="auto">
          <a:xfrm>
            <a:off x="304800" y="41148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63" name="Magnetic Disk 62"/>
          <p:cNvSpPr/>
          <p:nvPr/>
        </p:nvSpPr>
        <p:spPr bwMode="auto">
          <a:xfrm>
            <a:off x="1219200" y="41148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66" name="Magnetic Disk 65"/>
          <p:cNvSpPr/>
          <p:nvPr/>
        </p:nvSpPr>
        <p:spPr bwMode="auto">
          <a:xfrm>
            <a:off x="1676400" y="41148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139" name="Magnetic Disk 138"/>
          <p:cNvSpPr/>
          <p:nvPr/>
        </p:nvSpPr>
        <p:spPr bwMode="auto">
          <a:xfrm>
            <a:off x="304800" y="4267200"/>
            <a:ext cx="304800" cy="228600"/>
          </a:xfrm>
          <a:prstGeom prst="flowChartMagneticDisk">
            <a:avLst/>
          </a:prstGeom>
          <a:solidFill>
            <a:srgbClr val="F2A900"/>
          </a:solidFill>
          <a:ln w="9525" cap="flat" cmpd="sng" algn="ctr">
            <a:solidFill>
              <a:schemeClr val="tx1"/>
            </a:solidFill>
            <a:prstDash val="solid"/>
            <a:round/>
            <a:headEnd type="none" w="med" len="med"/>
            <a:tailEnd type="none" w="med" len="med"/>
          </a:ln>
          <a:effectLst/>
        </p:spPr>
      </p:sp>
      <p:sp>
        <p:nvSpPr>
          <p:cNvPr id="140" name="Magnetic Disk 139"/>
          <p:cNvSpPr/>
          <p:nvPr/>
        </p:nvSpPr>
        <p:spPr bwMode="auto">
          <a:xfrm>
            <a:off x="762000" y="4267200"/>
            <a:ext cx="304800" cy="228600"/>
          </a:xfrm>
          <a:prstGeom prst="flowChartMagneticDisk">
            <a:avLst/>
          </a:prstGeom>
          <a:solidFill>
            <a:srgbClr val="F2A900"/>
          </a:solidFill>
          <a:ln w="9525" cap="flat" cmpd="sng" algn="ctr">
            <a:solidFill>
              <a:schemeClr val="tx1"/>
            </a:solidFill>
            <a:prstDash val="solid"/>
            <a:round/>
            <a:headEnd type="none" w="med" len="med"/>
            <a:tailEnd type="none" w="med" len="med"/>
          </a:ln>
          <a:effectLst/>
        </p:spPr>
      </p:sp>
      <p:sp>
        <p:nvSpPr>
          <p:cNvPr id="141" name="Magnetic Disk 140"/>
          <p:cNvSpPr/>
          <p:nvPr/>
        </p:nvSpPr>
        <p:spPr bwMode="auto">
          <a:xfrm>
            <a:off x="1219200" y="4267200"/>
            <a:ext cx="304800" cy="228600"/>
          </a:xfrm>
          <a:prstGeom prst="flowChartMagneticDisk">
            <a:avLst/>
          </a:prstGeom>
          <a:solidFill>
            <a:srgbClr val="F2A900"/>
          </a:solidFill>
          <a:ln w="9525" cap="flat" cmpd="sng" algn="ctr">
            <a:solidFill>
              <a:schemeClr val="tx1"/>
            </a:solidFill>
            <a:prstDash val="solid"/>
            <a:round/>
            <a:headEnd type="none" w="med" len="med"/>
            <a:tailEnd type="none" w="med" len="med"/>
          </a:ln>
          <a:effectLst/>
        </p:spPr>
      </p:sp>
      <p:sp>
        <p:nvSpPr>
          <p:cNvPr id="142" name="Magnetic Disk 141"/>
          <p:cNvSpPr/>
          <p:nvPr/>
        </p:nvSpPr>
        <p:spPr bwMode="auto">
          <a:xfrm>
            <a:off x="1676400" y="4267200"/>
            <a:ext cx="304800" cy="228600"/>
          </a:xfrm>
          <a:prstGeom prst="flowChartMagneticDisk">
            <a:avLst/>
          </a:prstGeom>
          <a:solidFill>
            <a:srgbClr val="F2A900"/>
          </a:solidFill>
          <a:ln w="9525" cap="flat" cmpd="sng" algn="ctr">
            <a:solidFill>
              <a:schemeClr val="tx1"/>
            </a:solidFill>
            <a:prstDash val="solid"/>
            <a:round/>
            <a:headEnd type="none" w="med" len="med"/>
            <a:tailEnd type="none" w="med" len="med"/>
          </a:ln>
          <a:effectLst/>
        </p:spPr>
      </p:sp>
      <p:sp>
        <p:nvSpPr>
          <p:cNvPr id="59" name="Magnetic Disk 58"/>
          <p:cNvSpPr/>
          <p:nvPr/>
        </p:nvSpPr>
        <p:spPr bwMode="auto">
          <a:xfrm>
            <a:off x="533400" y="43434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64" name="Magnetic Disk 63"/>
          <p:cNvSpPr/>
          <p:nvPr/>
        </p:nvSpPr>
        <p:spPr bwMode="auto">
          <a:xfrm>
            <a:off x="990600" y="43434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67" name="Magnetic Disk 66"/>
          <p:cNvSpPr/>
          <p:nvPr/>
        </p:nvSpPr>
        <p:spPr bwMode="auto">
          <a:xfrm>
            <a:off x="1447800" y="43434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70" name="Magnetic Disk 69"/>
          <p:cNvSpPr/>
          <p:nvPr/>
        </p:nvSpPr>
        <p:spPr bwMode="auto">
          <a:xfrm>
            <a:off x="1905000" y="43434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72" name="TextBox 71"/>
          <p:cNvSpPr txBox="1"/>
          <p:nvPr/>
        </p:nvSpPr>
        <p:spPr>
          <a:xfrm>
            <a:off x="685800" y="4953001"/>
            <a:ext cx="2743200" cy="307777"/>
          </a:xfrm>
          <a:prstGeom prst="rect">
            <a:avLst/>
          </a:prstGeom>
          <a:noFill/>
        </p:spPr>
        <p:txBody>
          <a:bodyPr wrap="square" rtlCol="0">
            <a:spAutoFit/>
          </a:bodyPr>
          <a:lstStyle/>
          <a:p>
            <a:pPr marL="0" indent="0">
              <a:buClr>
                <a:schemeClr val="accent2"/>
              </a:buClr>
              <a:buFont typeface="Wingdings" pitchFamily="2" charset="2"/>
              <a:buNone/>
            </a:pPr>
            <a:r>
              <a:rPr lang="en-US" sz="1400" b="1" dirty="0" smtClean="0"/>
              <a:t>Physical Storage = 1.8TB</a:t>
            </a:r>
          </a:p>
        </p:txBody>
      </p:sp>
      <p:sp>
        <p:nvSpPr>
          <p:cNvPr id="79" name="Oval 78"/>
          <p:cNvSpPr/>
          <p:nvPr/>
        </p:nvSpPr>
        <p:spPr bwMode="auto">
          <a:xfrm>
            <a:off x="2895600" y="2057400"/>
            <a:ext cx="975360" cy="1066800"/>
          </a:xfrm>
          <a:prstGeom prst="ellipse">
            <a:avLst/>
          </a:prstGeom>
          <a:noFill/>
          <a:ln w="38100" cap="flat" cmpd="sng" algn="ctr">
            <a:solidFill>
              <a:schemeClr val="accent2"/>
            </a:solidFill>
            <a:prstDash val="lgDashDotDot"/>
            <a:round/>
            <a:headEnd type="none" w="med" len="med"/>
            <a:tailEnd type="none" w="med" len="med"/>
          </a:ln>
          <a:effectLst/>
        </p:spPr>
      </p:sp>
      <p:sp>
        <p:nvSpPr>
          <p:cNvPr id="80" name="Oval 79"/>
          <p:cNvSpPr/>
          <p:nvPr/>
        </p:nvSpPr>
        <p:spPr bwMode="auto">
          <a:xfrm>
            <a:off x="304800" y="3505200"/>
            <a:ext cx="609600" cy="533400"/>
          </a:xfrm>
          <a:prstGeom prst="ellipse">
            <a:avLst/>
          </a:prstGeom>
          <a:noFill/>
          <a:ln w="38100" cap="flat" cmpd="sng" algn="ctr">
            <a:solidFill>
              <a:schemeClr val="accent2"/>
            </a:solidFill>
            <a:prstDash val="lgDashDotDot"/>
            <a:round/>
            <a:headEnd type="none" w="med" len="med"/>
            <a:tailEnd type="none" w="med" len="med"/>
          </a:ln>
          <a:effectLst/>
        </p:spPr>
      </p:sp>
      <p:sp>
        <p:nvSpPr>
          <p:cNvPr id="81" name="Oval 80"/>
          <p:cNvSpPr/>
          <p:nvPr/>
        </p:nvSpPr>
        <p:spPr bwMode="auto">
          <a:xfrm>
            <a:off x="2971800" y="3276600"/>
            <a:ext cx="822960" cy="822960"/>
          </a:xfrm>
          <a:prstGeom prst="ellipse">
            <a:avLst/>
          </a:prstGeom>
          <a:noFill/>
          <a:ln w="38100" cap="flat" cmpd="sng" algn="ctr">
            <a:solidFill>
              <a:schemeClr val="accent2"/>
            </a:solidFill>
            <a:prstDash val="lgDashDotDot"/>
            <a:round/>
            <a:headEnd type="none" w="med" len="med"/>
            <a:tailEnd type="none" w="med" len="med"/>
          </a:ln>
          <a:effectLst/>
        </p:spPr>
      </p:sp>
      <p:sp>
        <p:nvSpPr>
          <p:cNvPr id="82" name="Oval 81"/>
          <p:cNvSpPr/>
          <p:nvPr/>
        </p:nvSpPr>
        <p:spPr bwMode="auto">
          <a:xfrm>
            <a:off x="304800" y="2362200"/>
            <a:ext cx="914400" cy="914400"/>
          </a:xfrm>
          <a:prstGeom prst="ellipse">
            <a:avLst/>
          </a:prstGeom>
          <a:noFill/>
          <a:ln w="38100" cap="flat" cmpd="sng" algn="ctr">
            <a:solidFill>
              <a:schemeClr val="accent2"/>
            </a:solidFill>
            <a:prstDash val="lgDashDotDot"/>
            <a:round/>
            <a:headEnd type="none" w="med" len="med"/>
            <a:tailEnd type="none" w="med" len="med"/>
          </a:ln>
          <a:effectLst/>
        </p:spPr>
      </p:sp>
      <p:sp>
        <p:nvSpPr>
          <p:cNvPr id="83" name="Oval 82"/>
          <p:cNvSpPr/>
          <p:nvPr/>
        </p:nvSpPr>
        <p:spPr bwMode="auto">
          <a:xfrm>
            <a:off x="1066800" y="3429000"/>
            <a:ext cx="609600" cy="609600"/>
          </a:xfrm>
          <a:prstGeom prst="ellipse">
            <a:avLst/>
          </a:prstGeom>
          <a:noFill/>
          <a:ln w="38100" cap="flat" cmpd="sng" algn="ctr">
            <a:solidFill>
              <a:schemeClr val="accent2"/>
            </a:solidFill>
            <a:prstDash val="lgDashDotDot"/>
            <a:round/>
            <a:headEnd type="none" w="med" len="med"/>
            <a:tailEnd type="none" w="med" len="med"/>
          </a:ln>
          <a:effectLst/>
        </p:spPr>
      </p:sp>
      <p:sp>
        <p:nvSpPr>
          <p:cNvPr id="91" name="Oval 90"/>
          <p:cNvSpPr/>
          <p:nvPr/>
        </p:nvSpPr>
        <p:spPr bwMode="auto">
          <a:xfrm>
            <a:off x="2286000" y="3620869"/>
            <a:ext cx="457200" cy="381000"/>
          </a:xfrm>
          <a:prstGeom prst="ellipse">
            <a:avLst/>
          </a:prstGeom>
          <a:noFill/>
          <a:ln w="38100" cap="flat" cmpd="sng" algn="ctr">
            <a:solidFill>
              <a:schemeClr val="accent2"/>
            </a:solidFill>
            <a:prstDash val="lgDashDotDot"/>
            <a:round/>
            <a:headEnd type="none" w="med" len="med"/>
            <a:tailEnd type="none" w="med" len="med"/>
          </a:ln>
          <a:effectLst/>
        </p:spPr>
      </p:sp>
      <p:sp>
        <p:nvSpPr>
          <p:cNvPr id="122" name="TextBox 121"/>
          <p:cNvSpPr txBox="1"/>
          <p:nvPr/>
        </p:nvSpPr>
        <p:spPr>
          <a:xfrm>
            <a:off x="472440" y="2477869"/>
            <a:ext cx="685800" cy="646331"/>
          </a:xfrm>
          <a:prstGeom prst="rect">
            <a:avLst/>
          </a:prstGeom>
          <a:noFill/>
        </p:spPr>
        <p:txBody>
          <a:bodyPr wrap="square" rtlCol="0">
            <a:spAutoFit/>
          </a:bodyPr>
          <a:lstStyle/>
          <a:p>
            <a:pPr marL="0" indent="0">
              <a:buClr>
                <a:schemeClr val="accent2"/>
              </a:buClr>
              <a:buFont typeface="Wingdings" pitchFamily="2" charset="2"/>
              <a:buNone/>
            </a:pPr>
            <a:r>
              <a:rPr lang="en-US" sz="1800" dirty="0" smtClean="0"/>
              <a:t>400 GB</a:t>
            </a:r>
          </a:p>
        </p:txBody>
      </p:sp>
      <p:sp>
        <p:nvSpPr>
          <p:cNvPr id="123" name="TextBox 122"/>
          <p:cNvSpPr txBox="1"/>
          <p:nvPr/>
        </p:nvSpPr>
        <p:spPr>
          <a:xfrm>
            <a:off x="304800" y="3505200"/>
            <a:ext cx="685800" cy="646331"/>
          </a:xfrm>
          <a:prstGeom prst="rect">
            <a:avLst/>
          </a:prstGeom>
          <a:noFill/>
        </p:spPr>
        <p:txBody>
          <a:bodyPr wrap="square" rtlCol="0">
            <a:spAutoFit/>
          </a:bodyPr>
          <a:lstStyle/>
          <a:p>
            <a:pPr marL="0" indent="0">
              <a:buClr>
                <a:schemeClr val="accent2"/>
              </a:buClr>
              <a:buFont typeface="Wingdings" pitchFamily="2" charset="2"/>
              <a:buNone/>
            </a:pPr>
            <a:r>
              <a:rPr lang="en-US" sz="1800" dirty="0" smtClean="0"/>
              <a:t>200 GB</a:t>
            </a:r>
          </a:p>
        </p:txBody>
      </p:sp>
      <p:sp>
        <p:nvSpPr>
          <p:cNvPr id="124" name="TextBox 123"/>
          <p:cNvSpPr txBox="1"/>
          <p:nvPr/>
        </p:nvSpPr>
        <p:spPr>
          <a:xfrm>
            <a:off x="1066800" y="3429000"/>
            <a:ext cx="685800" cy="646331"/>
          </a:xfrm>
          <a:prstGeom prst="rect">
            <a:avLst/>
          </a:prstGeom>
          <a:noFill/>
        </p:spPr>
        <p:txBody>
          <a:bodyPr wrap="square" rtlCol="0">
            <a:spAutoFit/>
          </a:bodyPr>
          <a:lstStyle/>
          <a:p>
            <a:pPr marL="0" indent="0">
              <a:buClr>
                <a:schemeClr val="accent2"/>
              </a:buClr>
              <a:buFont typeface="Wingdings" pitchFamily="2" charset="2"/>
              <a:buNone/>
            </a:pPr>
            <a:r>
              <a:rPr lang="en-US" sz="1800" dirty="0" smtClean="0"/>
              <a:t>300 GB</a:t>
            </a:r>
          </a:p>
        </p:txBody>
      </p:sp>
      <p:sp>
        <p:nvSpPr>
          <p:cNvPr id="126" name="TextBox 125"/>
          <p:cNvSpPr txBox="1"/>
          <p:nvPr/>
        </p:nvSpPr>
        <p:spPr>
          <a:xfrm>
            <a:off x="3048000" y="2286000"/>
            <a:ext cx="685800" cy="646331"/>
          </a:xfrm>
          <a:prstGeom prst="rect">
            <a:avLst/>
          </a:prstGeom>
          <a:noFill/>
        </p:spPr>
        <p:txBody>
          <a:bodyPr wrap="square" rtlCol="0">
            <a:spAutoFit/>
          </a:bodyPr>
          <a:lstStyle/>
          <a:p>
            <a:pPr marL="0" indent="0">
              <a:buClr>
                <a:schemeClr val="accent2"/>
              </a:buClr>
              <a:buFont typeface="Wingdings" pitchFamily="2" charset="2"/>
              <a:buNone/>
            </a:pPr>
            <a:r>
              <a:rPr lang="en-US" sz="1800" dirty="0" smtClean="0"/>
              <a:t>600 GB</a:t>
            </a:r>
          </a:p>
        </p:txBody>
      </p:sp>
      <p:sp>
        <p:nvSpPr>
          <p:cNvPr id="127" name="TextBox 126"/>
          <p:cNvSpPr txBox="1"/>
          <p:nvPr/>
        </p:nvSpPr>
        <p:spPr>
          <a:xfrm>
            <a:off x="2209800" y="3544669"/>
            <a:ext cx="685800" cy="646331"/>
          </a:xfrm>
          <a:prstGeom prst="rect">
            <a:avLst/>
          </a:prstGeom>
          <a:noFill/>
        </p:spPr>
        <p:txBody>
          <a:bodyPr wrap="square" rtlCol="0">
            <a:spAutoFit/>
          </a:bodyPr>
          <a:lstStyle/>
          <a:p>
            <a:pPr marL="0" indent="0">
              <a:buClr>
                <a:schemeClr val="accent2"/>
              </a:buClr>
              <a:buFont typeface="Wingdings" pitchFamily="2" charset="2"/>
              <a:buNone/>
            </a:pPr>
            <a:r>
              <a:rPr lang="en-US" sz="1800" dirty="0" smtClean="0"/>
              <a:t>100 GB</a:t>
            </a:r>
          </a:p>
        </p:txBody>
      </p:sp>
      <p:sp>
        <p:nvSpPr>
          <p:cNvPr id="128" name="TextBox 127"/>
          <p:cNvSpPr txBox="1"/>
          <p:nvPr/>
        </p:nvSpPr>
        <p:spPr>
          <a:xfrm>
            <a:off x="3048000" y="3429000"/>
            <a:ext cx="685800" cy="646331"/>
          </a:xfrm>
          <a:prstGeom prst="rect">
            <a:avLst/>
          </a:prstGeom>
          <a:noFill/>
        </p:spPr>
        <p:txBody>
          <a:bodyPr wrap="square" rtlCol="0">
            <a:spAutoFit/>
          </a:bodyPr>
          <a:lstStyle/>
          <a:p>
            <a:pPr marL="0" indent="0">
              <a:buClr>
                <a:schemeClr val="accent2"/>
              </a:buClr>
              <a:buFont typeface="Wingdings" pitchFamily="2" charset="2"/>
              <a:buNone/>
            </a:pPr>
            <a:r>
              <a:rPr lang="en-US" sz="1800" dirty="0" smtClean="0"/>
              <a:t>400 GB</a:t>
            </a:r>
          </a:p>
        </p:txBody>
      </p:sp>
      <p:sp>
        <p:nvSpPr>
          <p:cNvPr id="135" name="Magnetic Disk 134"/>
          <p:cNvSpPr/>
          <p:nvPr/>
        </p:nvSpPr>
        <p:spPr bwMode="auto">
          <a:xfrm>
            <a:off x="533400" y="4495800"/>
            <a:ext cx="304800" cy="228600"/>
          </a:xfrm>
          <a:prstGeom prst="flowChartMagneticDisk">
            <a:avLst/>
          </a:prstGeom>
          <a:solidFill>
            <a:srgbClr val="F2A900"/>
          </a:solidFill>
          <a:ln w="9525" cap="flat" cmpd="sng" algn="ctr">
            <a:solidFill>
              <a:schemeClr val="tx1"/>
            </a:solidFill>
            <a:prstDash val="solid"/>
            <a:round/>
            <a:headEnd type="none" w="med" len="med"/>
            <a:tailEnd type="none" w="med" len="med"/>
          </a:ln>
          <a:effectLst/>
        </p:spPr>
      </p:sp>
      <p:sp>
        <p:nvSpPr>
          <p:cNvPr id="136" name="Magnetic Disk 135"/>
          <p:cNvSpPr/>
          <p:nvPr/>
        </p:nvSpPr>
        <p:spPr bwMode="auto">
          <a:xfrm>
            <a:off x="990600" y="4495800"/>
            <a:ext cx="304800" cy="228600"/>
          </a:xfrm>
          <a:prstGeom prst="flowChartMagneticDisk">
            <a:avLst/>
          </a:prstGeom>
          <a:solidFill>
            <a:srgbClr val="F2A900"/>
          </a:solidFill>
          <a:ln w="9525" cap="flat" cmpd="sng" algn="ctr">
            <a:solidFill>
              <a:schemeClr val="tx1"/>
            </a:solidFill>
            <a:prstDash val="solid"/>
            <a:round/>
            <a:headEnd type="none" w="med" len="med"/>
            <a:tailEnd type="none" w="med" len="med"/>
          </a:ln>
          <a:effectLst/>
        </p:spPr>
      </p:sp>
      <p:sp>
        <p:nvSpPr>
          <p:cNvPr id="137" name="Magnetic Disk 136"/>
          <p:cNvSpPr/>
          <p:nvPr/>
        </p:nvSpPr>
        <p:spPr bwMode="auto">
          <a:xfrm>
            <a:off x="1447800" y="4495800"/>
            <a:ext cx="304800" cy="228600"/>
          </a:xfrm>
          <a:prstGeom prst="flowChartMagneticDisk">
            <a:avLst/>
          </a:prstGeom>
          <a:solidFill>
            <a:srgbClr val="F2A900"/>
          </a:solidFill>
          <a:ln w="9525" cap="flat" cmpd="sng" algn="ctr">
            <a:solidFill>
              <a:schemeClr val="tx1"/>
            </a:solidFill>
            <a:prstDash val="solid"/>
            <a:round/>
            <a:headEnd type="none" w="med" len="med"/>
            <a:tailEnd type="none" w="med" len="med"/>
          </a:ln>
          <a:effectLst/>
        </p:spPr>
      </p:sp>
      <p:sp>
        <p:nvSpPr>
          <p:cNvPr id="138" name="Magnetic Disk 137"/>
          <p:cNvSpPr/>
          <p:nvPr/>
        </p:nvSpPr>
        <p:spPr bwMode="auto">
          <a:xfrm>
            <a:off x="1905000" y="4495800"/>
            <a:ext cx="304800" cy="228600"/>
          </a:xfrm>
          <a:prstGeom prst="flowChartMagneticDisk">
            <a:avLst/>
          </a:prstGeom>
          <a:solidFill>
            <a:srgbClr val="F2A900"/>
          </a:solidFill>
          <a:ln w="9525" cap="flat" cmpd="sng" algn="ctr">
            <a:solidFill>
              <a:schemeClr val="tx1"/>
            </a:solidFill>
            <a:prstDash val="solid"/>
            <a:round/>
            <a:headEnd type="none" w="med" len="med"/>
            <a:tailEnd type="none" w="med" len="med"/>
          </a:ln>
          <a:effectLst/>
        </p:spPr>
      </p:sp>
      <p:sp>
        <p:nvSpPr>
          <p:cNvPr id="56" name="Magnetic Disk 55"/>
          <p:cNvSpPr/>
          <p:nvPr/>
        </p:nvSpPr>
        <p:spPr bwMode="auto">
          <a:xfrm>
            <a:off x="304800" y="45720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58" name="Magnetic Disk 57"/>
          <p:cNvSpPr/>
          <p:nvPr/>
        </p:nvSpPr>
        <p:spPr bwMode="auto">
          <a:xfrm>
            <a:off x="762000" y="45720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65" name="Magnetic Disk 64"/>
          <p:cNvSpPr/>
          <p:nvPr/>
        </p:nvSpPr>
        <p:spPr bwMode="auto">
          <a:xfrm>
            <a:off x="1219200" y="45720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68" name="Magnetic Disk 67"/>
          <p:cNvSpPr/>
          <p:nvPr/>
        </p:nvSpPr>
        <p:spPr bwMode="auto">
          <a:xfrm>
            <a:off x="1676400" y="45720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130" name="Magnetic Disk 129"/>
          <p:cNvSpPr/>
          <p:nvPr/>
        </p:nvSpPr>
        <p:spPr bwMode="auto">
          <a:xfrm>
            <a:off x="304800" y="4724400"/>
            <a:ext cx="304800" cy="228600"/>
          </a:xfrm>
          <a:prstGeom prst="flowChartMagneticDisk">
            <a:avLst/>
          </a:prstGeom>
          <a:solidFill>
            <a:srgbClr val="F2A900"/>
          </a:solidFill>
          <a:ln w="9525" cap="flat" cmpd="sng" algn="ctr">
            <a:solidFill>
              <a:schemeClr val="tx1"/>
            </a:solidFill>
            <a:prstDash val="solid"/>
            <a:round/>
            <a:headEnd type="none" w="med" len="med"/>
            <a:tailEnd type="none" w="med" len="med"/>
          </a:ln>
          <a:effectLst/>
        </p:spPr>
      </p:sp>
      <p:sp>
        <p:nvSpPr>
          <p:cNvPr id="71" name="Magnetic Disk 70"/>
          <p:cNvSpPr/>
          <p:nvPr/>
        </p:nvSpPr>
        <p:spPr bwMode="auto">
          <a:xfrm>
            <a:off x="2133600" y="45720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131" name="Magnetic Disk 130"/>
          <p:cNvSpPr/>
          <p:nvPr/>
        </p:nvSpPr>
        <p:spPr bwMode="auto">
          <a:xfrm>
            <a:off x="762000" y="4724400"/>
            <a:ext cx="304800" cy="228600"/>
          </a:xfrm>
          <a:prstGeom prst="flowChartMagneticDisk">
            <a:avLst/>
          </a:prstGeom>
          <a:solidFill>
            <a:srgbClr val="F2A900"/>
          </a:solidFill>
          <a:ln w="9525" cap="flat" cmpd="sng" algn="ctr">
            <a:solidFill>
              <a:schemeClr val="tx1"/>
            </a:solidFill>
            <a:prstDash val="solid"/>
            <a:round/>
            <a:headEnd type="none" w="med" len="med"/>
            <a:tailEnd type="none" w="med" len="med"/>
          </a:ln>
          <a:effectLst/>
        </p:spPr>
      </p:sp>
      <p:sp>
        <p:nvSpPr>
          <p:cNvPr id="132" name="Magnetic Disk 131"/>
          <p:cNvSpPr/>
          <p:nvPr/>
        </p:nvSpPr>
        <p:spPr bwMode="auto">
          <a:xfrm>
            <a:off x="1219200" y="4724400"/>
            <a:ext cx="304800" cy="228600"/>
          </a:xfrm>
          <a:prstGeom prst="flowChartMagneticDisk">
            <a:avLst/>
          </a:prstGeom>
          <a:solidFill>
            <a:srgbClr val="F2A900"/>
          </a:solidFill>
          <a:ln w="9525" cap="flat" cmpd="sng" algn="ctr">
            <a:solidFill>
              <a:schemeClr val="tx1"/>
            </a:solidFill>
            <a:prstDash val="solid"/>
            <a:round/>
            <a:headEnd type="none" w="med" len="med"/>
            <a:tailEnd type="none" w="med" len="med"/>
          </a:ln>
          <a:effectLst/>
        </p:spPr>
      </p:sp>
      <p:sp>
        <p:nvSpPr>
          <p:cNvPr id="133" name="Magnetic Disk 132"/>
          <p:cNvSpPr/>
          <p:nvPr/>
        </p:nvSpPr>
        <p:spPr bwMode="auto">
          <a:xfrm>
            <a:off x="1676400" y="4724400"/>
            <a:ext cx="304800" cy="228600"/>
          </a:xfrm>
          <a:prstGeom prst="flowChartMagneticDisk">
            <a:avLst/>
          </a:prstGeom>
          <a:solidFill>
            <a:srgbClr val="F2A900"/>
          </a:solidFill>
          <a:ln w="9525" cap="flat" cmpd="sng" algn="ctr">
            <a:solidFill>
              <a:schemeClr val="tx1"/>
            </a:solidFill>
            <a:prstDash val="solid"/>
            <a:round/>
            <a:headEnd type="none" w="med" len="med"/>
            <a:tailEnd type="none" w="med" len="med"/>
          </a:ln>
          <a:effectLst/>
        </p:spPr>
      </p:sp>
      <p:sp>
        <p:nvSpPr>
          <p:cNvPr id="145" name="Oval 144"/>
          <p:cNvSpPr/>
          <p:nvPr/>
        </p:nvSpPr>
        <p:spPr bwMode="auto">
          <a:xfrm>
            <a:off x="3429000" y="2819400"/>
            <a:ext cx="228600" cy="228600"/>
          </a:xfrm>
          <a:prstGeom prst="ellipse">
            <a:avLst/>
          </a:prstGeom>
          <a:solidFill>
            <a:srgbClr val="F2A9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46" name="Oval 145"/>
          <p:cNvSpPr/>
          <p:nvPr/>
        </p:nvSpPr>
        <p:spPr bwMode="auto">
          <a:xfrm>
            <a:off x="3505200" y="3733800"/>
            <a:ext cx="228600" cy="228600"/>
          </a:xfrm>
          <a:prstGeom prst="ellipse">
            <a:avLst/>
          </a:prstGeom>
          <a:solidFill>
            <a:srgbClr val="F2A9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47" name="Oval 146"/>
          <p:cNvSpPr/>
          <p:nvPr/>
        </p:nvSpPr>
        <p:spPr bwMode="auto">
          <a:xfrm>
            <a:off x="2514600" y="3810000"/>
            <a:ext cx="152400" cy="152400"/>
          </a:xfrm>
          <a:prstGeom prst="ellipse">
            <a:avLst/>
          </a:prstGeom>
          <a:solidFill>
            <a:srgbClr val="F2A9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48" name="Oval 147"/>
          <p:cNvSpPr/>
          <p:nvPr/>
        </p:nvSpPr>
        <p:spPr bwMode="auto">
          <a:xfrm>
            <a:off x="914400" y="2895600"/>
            <a:ext cx="228600" cy="228600"/>
          </a:xfrm>
          <a:prstGeom prst="ellipse">
            <a:avLst/>
          </a:prstGeom>
          <a:solidFill>
            <a:srgbClr val="F2A9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49" name="Oval 148"/>
          <p:cNvSpPr/>
          <p:nvPr/>
        </p:nvSpPr>
        <p:spPr bwMode="auto">
          <a:xfrm>
            <a:off x="1447800" y="3581400"/>
            <a:ext cx="228600" cy="228600"/>
          </a:xfrm>
          <a:prstGeom prst="ellipse">
            <a:avLst/>
          </a:prstGeom>
          <a:solidFill>
            <a:srgbClr val="F2A9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50" name="Oval 149"/>
          <p:cNvSpPr/>
          <p:nvPr/>
        </p:nvSpPr>
        <p:spPr bwMode="auto">
          <a:xfrm>
            <a:off x="685800" y="3657600"/>
            <a:ext cx="228600" cy="228600"/>
          </a:xfrm>
          <a:prstGeom prst="ellipse">
            <a:avLst/>
          </a:prstGeom>
          <a:solidFill>
            <a:srgbClr val="F2A9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52" name="Rectangle 3"/>
          <p:cNvSpPr txBox="1">
            <a:spLocks noChangeArrowheads="1"/>
          </p:cNvSpPr>
          <p:nvPr/>
        </p:nvSpPr>
        <p:spPr bwMode="auto">
          <a:xfrm>
            <a:off x="4114800" y="1014544"/>
            <a:ext cx="4876800" cy="218073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marL="298450" lvl="0" indent="-298450">
              <a:spcBef>
                <a:spcPct val="40000"/>
              </a:spcBef>
              <a:buClr>
                <a:schemeClr val="accent2"/>
              </a:buClr>
              <a:buFont typeface="Wingdings 2" pitchFamily="18" charset="2"/>
              <a:buChar char="¡"/>
              <a:defRPr/>
            </a:pPr>
            <a:r>
              <a:rPr lang="en-US" sz="2400" kern="0" dirty="0" smtClean="0">
                <a:solidFill>
                  <a:srgbClr val="000000"/>
                </a:solidFill>
              </a:rPr>
              <a:t>What if a volume requires more space</a:t>
            </a:r>
          </a:p>
          <a:p>
            <a:pPr marL="298450" marR="0" lvl="0" indent="-298450" algn="l" defTabSz="914400" rtl="0" eaLnBrk="1" fontAlgn="base" latinLnBrk="0" hangingPunct="1">
              <a:lnSpc>
                <a:spcPct val="100000"/>
              </a:lnSpc>
              <a:spcBef>
                <a:spcPct val="40000"/>
              </a:spcBef>
              <a:spcAft>
                <a:spcPct val="0"/>
              </a:spcAft>
              <a:buClr>
                <a:schemeClr val="accent2"/>
              </a:buClr>
              <a:buSzTx/>
              <a:buFont typeface="Wingdings 2" pitchFamily="18" charset="2"/>
              <a:buChar char="¡"/>
              <a:tabLst/>
              <a:defRPr/>
            </a:pPr>
            <a:r>
              <a:rPr kumimoji="0" lang="en-US" sz="2400" b="0" i="0" u="none" strike="noStrike" kern="0" cap="none" spc="0" normalizeH="0" baseline="0" noProof="0" dirty="0" err="1" smtClean="0">
                <a:ln>
                  <a:noFill/>
                </a:ln>
                <a:solidFill>
                  <a:srgbClr val="000000"/>
                </a:solidFill>
                <a:effectLst/>
                <a:uLnTx/>
                <a:uFillTx/>
                <a:latin typeface="+mn-lt"/>
                <a:ea typeface="+mn-ea"/>
                <a:cs typeface="+mn-cs"/>
              </a:rPr>
              <a:t>Autogrow</a:t>
            </a:r>
            <a:r>
              <a:rPr kumimoji="0" lang="en-US" sz="2400" b="0" i="0" u="none" strike="noStrike" kern="0" cap="none" spc="0" normalizeH="0" noProof="0" dirty="0" smtClean="0">
                <a:ln>
                  <a:noFill/>
                </a:ln>
                <a:solidFill>
                  <a:srgbClr val="000000"/>
                </a:solidFill>
                <a:effectLst/>
                <a:uLnTx/>
                <a:uFillTx/>
                <a:latin typeface="+mn-lt"/>
                <a:ea typeface="+mn-ea"/>
                <a:cs typeface="+mn-cs"/>
              </a:rPr>
              <a:t> volume</a:t>
            </a:r>
          </a:p>
          <a:p>
            <a:pPr marL="298450" marR="0" lvl="0" indent="-298450" algn="l" defTabSz="914400" rtl="0" eaLnBrk="1" fontAlgn="base" latinLnBrk="0" hangingPunct="1">
              <a:lnSpc>
                <a:spcPct val="100000"/>
              </a:lnSpc>
              <a:spcBef>
                <a:spcPct val="40000"/>
              </a:spcBef>
              <a:spcAft>
                <a:spcPct val="0"/>
              </a:spcAft>
              <a:buClr>
                <a:schemeClr val="accent2"/>
              </a:buClr>
              <a:buSzTx/>
              <a:buFont typeface="Wingdings 2" pitchFamily="18" charset="2"/>
              <a:buChar char="¡"/>
              <a:tabLst/>
              <a:defRPr/>
            </a:pPr>
            <a:r>
              <a:rPr kumimoji="0" lang="en-US" sz="2400" b="0" i="0" u="none" strike="noStrike" kern="0" cap="none" spc="0" normalizeH="0" baseline="0" noProof="0" dirty="0" smtClean="0">
                <a:ln>
                  <a:noFill/>
                </a:ln>
                <a:solidFill>
                  <a:srgbClr val="000000"/>
                </a:solidFill>
                <a:effectLst/>
                <a:uLnTx/>
                <a:uFillTx/>
                <a:latin typeface="+mn-lt"/>
                <a:ea typeface="+mn-ea"/>
                <a:cs typeface="+mn-cs"/>
              </a:rPr>
              <a:t>Vol</a:t>
            </a:r>
            <a:r>
              <a:rPr kumimoji="0" lang="en-US" sz="2400" b="0" i="0" u="none" strike="noStrike" kern="0" cap="none" spc="0" normalizeH="0" noProof="0" dirty="0" smtClean="0">
                <a:ln>
                  <a:noFill/>
                </a:ln>
                <a:solidFill>
                  <a:srgbClr val="000000"/>
                </a:solidFill>
                <a:effectLst/>
                <a:uLnTx/>
                <a:uFillTx/>
                <a:latin typeface="+mn-lt"/>
                <a:ea typeface="+mn-ea"/>
                <a:cs typeface="+mn-cs"/>
              </a:rPr>
              <a:t> migration; </a:t>
            </a:r>
            <a:r>
              <a:rPr kumimoji="0" lang="en-US" sz="2400" b="0" i="0" u="none" strike="noStrike" kern="0" cap="none" spc="0" normalizeH="0" baseline="0" noProof="0" dirty="0" err="1" smtClean="0">
                <a:ln>
                  <a:noFill/>
                </a:ln>
                <a:solidFill>
                  <a:srgbClr val="000000"/>
                </a:solidFill>
                <a:effectLst/>
                <a:uLnTx/>
                <a:uFillTx/>
                <a:latin typeface="+mn-lt"/>
                <a:ea typeface="+mn-ea"/>
                <a:cs typeface="+mn-cs"/>
              </a:rPr>
              <a:t>vo</a:t>
            </a:r>
            <a:r>
              <a:rPr lang="en-US" sz="2400" kern="0" dirty="0" err="1" smtClean="0">
                <a:solidFill>
                  <a:srgbClr val="000000"/>
                </a:solidFill>
                <a:latin typeface="+mn-lt"/>
              </a:rPr>
              <a:t>l</a:t>
            </a:r>
            <a:r>
              <a:rPr lang="en-US" sz="2400" kern="0" dirty="0" smtClean="0">
                <a:solidFill>
                  <a:srgbClr val="000000"/>
                </a:solidFill>
                <a:latin typeface="+mn-lt"/>
              </a:rPr>
              <a:t> move for non-disruptive migration, </a:t>
            </a:r>
            <a:r>
              <a:rPr lang="en-US" sz="2400" kern="0" dirty="0" err="1" smtClean="0">
                <a:solidFill>
                  <a:srgbClr val="000000"/>
                </a:solidFill>
                <a:latin typeface="+mn-lt"/>
              </a:rPr>
              <a:t>vMotion</a:t>
            </a:r>
            <a:endParaRPr kumimoji="0" lang="en-US" sz="2400" b="0" i="0" u="none" strike="noStrike" kern="0" cap="none" spc="0" normalizeH="0" baseline="0" noProof="0" dirty="0" smtClean="0">
              <a:ln>
                <a:noFill/>
              </a:ln>
              <a:solidFill>
                <a:srgbClr val="000000"/>
              </a:solidFill>
              <a:effectLst/>
              <a:uLnTx/>
              <a:uFillTx/>
              <a:latin typeface="+mn-lt"/>
              <a:ea typeface="+mn-ea"/>
              <a:cs typeface="+mn-cs"/>
            </a:endParaRPr>
          </a:p>
          <a:p>
            <a:pPr marL="298450" marR="0" lvl="0" indent="-298450" algn="l" defTabSz="914400" rtl="0" eaLnBrk="1" fontAlgn="base" latinLnBrk="0" hangingPunct="1">
              <a:lnSpc>
                <a:spcPct val="100000"/>
              </a:lnSpc>
              <a:spcBef>
                <a:spcPts val="676"/>
              </a:spcBef>
              <a:spcAft>
                <a:spcPct val="0"/>
              </a:spcAft>
              <a:buClr>
                <a:schemeClr val="accent2"/>
              </a:buClr>
              <a:buSzTx/>
              <a:buFont typeface="Wingdings 2" pitchFamily="18" charset="2"/>
              <a:buChar char="¡"/>
              <a:tabLst/>
              <a:defRPr/>
            </a:pPr>
            <a:endParaRPr kumimoji="0" lang="en-US" sz="2300" b="0" i="0" u="none" strike="noStrike" kern="0" cap="none" spc="0" normalizeH="0" baseline="0" noProof="0" dirty="0" smtClean="0">
              <a:ln>
                <a:noFill/>
              </a:ln>
              <a:solidFill>
                <a:srgbClr val="000000"/>
              </a:solidFill>
              <a:effectLst/>
              <a:uLnTx/>
              <a:uFillTx/>
              <a:latin typeface="+mn-lt"/>
              <a:ea typeface="+mn-ea"/>
              <a:cs typeface="+mn-cs"/>
            </a:endParaRPr>
          </a:p>
        </p:txBody>
      </p:sp>
      <p:sp>
        <p:nvSpPr>
          <p:cNvPr id="156" name="Magnetic Disk 155"/>
          <p:cNvSpPr/>
          <p:nvPr/>
        </p:nvSpPr>
        <p:spPr bwMode="auto">
          <a:xfrm>
            <a:off x="3048000" y="41148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157" name="Magnetic Disk 156"/>
          <p:cNvSpPr/>
          <p:nvPr/>
        </p:nvSpPr>
        <p:spPr bwMode="auto">
          <a:xfrm>
            <a:off x="2819400" y="43434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159" name="Magnetic Disk 158"/>
          <p:cNvSpPr/>
          <p:nvPr/>
        </p:nvSpPr>
        <p:spPr bwMode="auto">
          <a:xfrm>
            <a:off x="3505200" y="41148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160" name="Magnetic Disk 159"/>
          <p:cNvSpPr/>
          <p:nvPr/>
        </p:nvSpPr>
        <p:spPr bwMode="auto">
          <a:xfrm>
            <a:off x="3276600" y="43434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161" name="Magnetic Disk 160"/>
          <p:cNvSpPr/>
          <p:nvPr/>
        </p:nvSpPr>
        <p:spPr bwMode="auto">
          <a:xfrm>
            <a:off x="3505200" y="45720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158" name="Magnetic Disk 157"/>
          <p:cNvSpPr/>
          <p:nvPr/>
        </p:nvSpPr>
        <p:spPr bwMode="auto">
          <a:xfrm>
            <a:off x="3048000" y="45720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155" name="Magnetic Disk 154"/>
          <p:cNvSpPr/>
          <p:nvPr/>
        </p:nvSpPr>
        <p:spPr bwMode="auto">
          <a:xfrm>
            <a:off x="2590800" y="4572000"/>
            <a:ext cx="304800" cy="381000"/>
          </a:xfrm>
          <a:prstGeom prst="flowChartMagneticDisk">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sp>
      <p:sp>
        <p:nvSpPr>
          <p:cNvPr id="134" name="Magnetic Disk 133"/>
          <p:cNvSpPr/>
          <p:nvPr/>
        </p:nvSpPr>
        <p:spPr bwMode="auto">
          <a:xfrm>
            <a:off x="2133600" y="4724400"/>
            <a:ext cx="304800" cy="228600"/>
          </a:xfrm>
          <a:prstGeom prst="flowChartMagneticDisk">
            <a:avLst/>
          </a:prstGeom>
          <a:solidFill>
            <a:srgbClr val="F2A900"/>
          </a:solidFill>
          <a:ln w="9525" cap="flat" cmpd="sng" algn="ctr">
            <a:solidFill>
              <a:schemeClr val="tx1"/>
            </a:solidFill>
            <a:prstDash val="solid"/>
            <a:round/>
            <a:headEnd type="none" w="med" len="med"/>
            <a:tailEnd type="none" w="med" len="med"/>
          </a:ln>
          <a:effectLst/>
        </p:spPr>
      </p:sp>
      <p:sp>
        <p:nvSpPr>
          <p:cNvPr id="74" name="Oval 73"/>
          <p:cNvSpPr/>
          <p:nvPr/>
        </p:nvSpPr>
        <p:spPr bwMode="auto">
          <a:xfrm>
            <a:off x="1320325" y="1945389"/>
            <a:ext cx="1520453" cy="1483616"/>
          </a:xfrm>
          <a:prstGeom prst="ellipse">
            <a:avLst/>
          </a:prstGeom>
          <a:solidFill>
            <a:srgbClr val="F2A9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63" name="TextBox 162"/>
          <p:cNvSpPr txBox="1"/>
          <p:nvPr/>
        </p:nvSpPr>
        <p:spPr>
          <a:xfrm>
            <a:off x="1676400" y="2602468"/>
            <a:ext cx="762000" cy="369332"/>
          </a:xfrm>
          <a:prstGeom prst="rect">
            <a:avLst/>
          </a:prstGeom>
          <a:noFill/>
        </p:spPr>
        <p:txBody>
          <a:bodyPr wrap="square" rtlCol="0">
            <a:spAutoFit/>
          </a:bodyPr>
          <a:lstStyle/>
          <a:p>
            <a:pPr marL="0" indent="0">
              <a:buClr>
                <a:schemeClr val="accent2"/>
              </a:buClr>
              <a:buFont typeface="Wingdings" pitchFamily="2" charset="2"/>
              <a:buNone/>
            </a:pPr>
            <a:r>
              <a:rPr lang="en-US" sz="1800" dirty="0" smtClean="0"/>
              <a:t>2TB</a:t>
            </a:r>
          </a:p>
        </p:txBody>
      </p:sp>
      <p:sp>
        <p:nvSpPr>
          <p:cNvPr id="73" name="Text Box 26"/>
          <p:cNvSpPr txBox="1">
            <a:spLocks noChangeArrowheads="1"/>
          </p:cNvSpPr>
          <p:nvPr/>
        </p:nvSpPr>
        <p:spPr bwMode="auto">
          <a:xfrm>
            <a:off x="1478694" y="5334000"/>
            <a:ext cx="1026390" cy="292388"/>
          </a:xfrm>
          <a:prstGeom prst="rect">
            <a:avLst/>
          </a:prstGeom>
          <a:noFill/>
          <a:ln w="12700">
            <a:noFill/>
            <a:miter lim="800000"/>
            <a:headEnd/>
            <a:tailEnd/>
          </a:ln>
        </p:spPr>
        <p:txBody>
          <a:bodyPr wrap="square">
            <a:spAutoFit/>
          </a:bodyPr>
          <a:lstStyle/>
          <a:p>
            <a:pPr algn="ctr" eaLnBrk="0" hangingPunct="0"/>
            <a:r>
              <a:rPr lang="en-US" sz="1300" b="1" dirty="0" smtClean="0">
                <a:solidFill>
                  <a:schemeClr val="accent3"/>
                </a:solidFill>
                <a:ea typeface="ヒラギノ角ゴ Pro W3"/>
                <a:cs typeface="ヒラギノ角ゴ Pro W3"/>
              </a:rPr>
              <a:t>Aggregate</a:t>
            </a:r>
            <a:endParaRPr lang="en-US" sz="1300" b="1" dirty="0">
              <a:solidFill>
                <a:schemeClr val="accent3"/>
              </a:solidFill>
              <a:ea typeface="ヒラギノ角ゴ Pro W3"/>
              <a:cs typeface="ヒラギノ角ゴ Pro W3"/>
            </a:endParaRPr>
          </a:p>
        </p:txBody>
      </p:sp>
      <p:sp>
        <p:nvSpPr>
          <p:cNvPr id="75" name="Oval 74"/>
          <p:cNvSpPr/>
          <p:nvPr/>
        </p:nvSpPr>
        <p:spPr bwMode="auto">
          <a:xfrm>
            <a:off x="1189300" y="1108771"/>
            <a:ext cx="1707518" cy="2473833"/>
          </a:xfrm>
          <a:prstGeom prst="ellipse">
            <a:avLst/>
          </a:prstGeom>
          <a:noFill/>
          <a:ln w="38100" cap="flat" cmpd="sng" algn="ctr">
            <a:solidFill>
              <a:schemeClr val="accent2"/>
            </a:solidFill>
            <a:prstDash val="lgDashDotDot"/>
            <a:round/>
            <a:headEnd type="none" w="med" len="med"/>
            <a:tailEnd type="none" w="med" len="med"/>
          </a:ln>
          <a:effectLst/>
        </p:spPr>
      </p:sp>
      <p:sp>
        <p:nvSpPr>
          <p:cNvPr id="77" name="Rectangle 76"/>
          <p:cNvSpPr/>
          <p:nvPr/>
        </p:nvSpPr>
        <p:spPr bwMode="auto">
          <a:xfrm>
            <a:off x="4442760" y="3296074"/>
            <a:ext cx="3657600" cy="2291124"/>
          </a:xfrm>
          <a:prstGeom prst="rect">
            <a:avLst/>
          </a:prstGeom>
          <a:noFill/>
          <a:ln w="38100" cap="flat" cmpd="sng" algn="ctr">
            <a:solidFill>
              <a:schemeClr val="accent3"/>
            </a:solidFill>
            <a:prstDash val="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dirty="0" smtClean="0">
              <a:ln>
                <a:noFill/>
              </a:ln>
              <a:solidFill>
                <a:srgbClr val="003B5C"/>
              </a:solidFill>
              <a:effectLst/>
              <a:latin typeface="Arial" charset="0"/>
            </a:endParaRPr>
          </a:p>
        </p:txBody>
      </p:sp>
      <p:sp>
        <p:nvSpPr>
          <p:cNvPr id="84" name="Text Box 26"/>
          <p:cNvSpPr txBox="1">
            <a:spLocks noChangeArrowheads="1"/>
          </p:cNvSpPr>
          <p:nvPr/>
        </p:nvSpPr>
        <p:spPr bwMode="auto">
          <a:xfrm>
            <a:off x="5563503" y="5587197"/>
            <a:ext cx="1421111" cy="292388"/>
          </a:xfrm>
          <a:prstGeom prst="rect">
            <a:avLst/>
          </a:prstGeom>
          <a:noFill/>
          <a:ln w="12700">
            <a:noFill/>
            <a:miter lim="800000"/>
            <a:headEnd/>
            <a:tailEnd/>
          </a:ln>
        </p:spPr>
        <p:txBody>
          <a:bodyPr wrap="square">
            <a:spAutoFit/>
          </a:bodyPr>
          <a:lstStyle/>
          <a:p>
            <a:pPr algn="ctr" eaLnBrk="0" hangingPunct="0"/>
            <a:r>
              <a:rPr lang="en-US" sz="1300" b="1" dirty="0" smtClean="0">
                <a:solidFill>
                  <a:schemeClr val="accent3"/>
                </a:solidFill>
                <a:ea typeface="ヒラギノ角ゴ Pro W3"/>
                <a:cs typeface="ヒラギノ角ゴ Pro W3"/>
              </a:rPr>
              <a:t>New Aggregate</a:t>
            </a:r>
            <a:endParaRPr lang="en-US" sz="1300" b="1" dirty="0">
              <a:solidFill>
                <a:schemeClr val="accent3"/>
              </a:solidFill>
              <a:ea typeface="ヒラギノ角ゴ Pro W3"/>
              <a:cs typeface="ヒラギノ角ゴ Pro W3"/>
            </a:endParaRPr>
          </a:p>
        </p:txBody>
      </p:sp>
      <p:sp>
        <p:nvSpPr>
          <p:cNvPr id="76" name="Title 75"/>
          <p:cNvSpPr>
            <a:spLocks noGrp="1"/>
          </p:cNvSpPr>
          <p:nvPr>
            <p:ph type="title"/>
          </p:nvPr>
        </p:nvSpPr>
        <p:spPr/>
        <p:txBody>
          <a:bodyPr/>
          <a:lstStyle/>
          <a:p>
            <a:r>
              <a:rPr lang="en-US" smtClean="0"/>
              <a:t>Mitigation Step for Migration Candidate</a:t>
            </a:r>
            <a:br>
              <a:rPr lang="en-US" smtClean="0"/>
            </a:br>
            <a:r>
              <a:rPr lang="en-US" sz="2400" b="0" smtClean="0">
                <a:solidFill>
                  <a:srgbClr val="0067C5"/>
                </a:solidFill>
              </a:rPr>
              <a:t>continued</a:t>
            </a:r>
            <a:endParaRPr lang="en-US"/>
          </a:p>
        </p:txBody>
      </p:sp>
      <p:sp>
        <p:nvSpPr>
          <p:cNvPr id="86" name="Slide Number Placeholder 1"/>
          <p:cNvSpPr>
            <a:spLocks noGrp="1"/>
          </p:cNvSpPr>
          <p:nvPr>
            <p:ph type="sldNum" sz="quarter" idx="4294967295"/>
          </p:nvPr>
        </p:nvSpPr>
        <p:spPr>
          <a:xfrm>
            <a:off x="8207597" y="6539817"/>
            <a:ext cx="685800" cy="228600"/>
          </a:xfrm>
          <a:prstGeom prst="rect">
            <a:avLst/>
          </a:prstGeom>
          <a:noFill/>
        </p:spPr>
        <p:txBody>
          <a:bodyPr/>
          <a:lstStyle/>
          <a:p>
            <a:fld id="{456C0004-1212-4E53-8D75-21D535C28CA6}" type="slidenum">
              <a:rPr lang="en-US" smtClean="0">
                <a:solidFill>
                  <a:srgbClr val="000000"/>
                </a:solidFill>
              </a:rPr>
              <a:pPr/>
              <a:t>71</a:t>
            </a:fld>
            <a:endParaRPr lang="en-US" dirty="0" smtClean="0">
              <a:solidFill>
                <a:srgbClr val="000000"/>
              </a:solidFill>
            </a:endParaRPr>
          </a:p>
        </p:txBody>
      </p:sp>
      <p:sp>
        <p:nvSpPr>
          <p:cNvPr id="78" name="Footer Placeholder 77"/>
          <p:cNvSpPr>
            <a:spLocks noGrp="1"/>
          </p:cNvSpPr>
          <p:nvPr>
            <p:ph type="ftr" sz="quarter" idx="10"/>
          </p:nvPr>
        </p:nvSpPr>
        <p:spPr/>
        <p:txBody>
          <a:bodyPr/>
          <a:lstStyle/>
          <a:p>
            <a:pPr>
              <a:defRPr/>
            </a:pPr>
            <a:r>
              <a:rPr lang="en-US" smtClean="0"/>
              <a:t>NetApp Confidential – Limited Use</a:t>
            </a:r>
            <a:endParaRPr lang="en-US" dirty="0"/>
          </a:p>
        </p:txBody>
      </p:sp>
    </p:spTree>
    <p:extLst>
      <p:ext uri="{BB962C8B-B14F-4D97-AF65-F5344CB8AC3E}">
        <p14:creationId xmlns:p14="http://schemas.microsoft.com/office/powerpoint/2010/main" val="763487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slide(fromBottom)">
                                      <p:cBhvr>
                                        <p:cTn id="7" dur="500"/>
                                        <p:tgtEl>
                                          <p:spTgt spid="77"/>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0 0 L 0.55697 0.29412 " pathEditMode="relative" ptsTypes="AA">
                                      <p:cBhvr>
                                        <p:cTn id="14" dur="2000" fill="hold"/>
                                        <p:tgtEl>
                                          <p:spTgt spid="74"/>
                                        </p:tgtEl>
                                        <p:attrNameLst>
                                          <p:attrName>ppt_x</p:attrName>
                                          <p:attrName>ppt_y</p:attrName>
                                        </p:attrNameLst>
                                      </p:cBhvr>
                                    </p:animMotion>
                                  </p:childTnLst>
                                </p:cTn>
                              </p:par>
                              <p:par>
                                <p:cTn id="15" presetID="0" presetClass="path" presetSubtype="0" accel="50000" decel="50000" fill="hold" grpId="0" nodeType="withEffect">
                                  <p:stCondLst>
                                    <p:cond delay="0"/>
                                  </p:stCondLst>
                                  <p:childTnLst>
                                    <p:animMotion origin="layout" path="M 0 0 L 0.55697 0.29412 " pathEditMode="relative" ptsTypes="AA">
                                      <p:cBhvr>
                                        <p:cTn id="16" dur="2000" fill="hold"/>
                                        <p:tgtEl>
                                          <p:spTgt spid="163"/>
                                        </p:tgtEl>
                                        <p:attrNameLst>
                                          <p:attrName>ppt_x</p:attrName>
                                          <p:attrName>ppt_y</p:attrName>
                                        </p:attrNameLst>
                                      </p:cBhvr>
                                    </p:animMotion>
                                  </p:childTnLst>
                                </p:cTn>
                              </p:par>
                              <p:par>
                                <p:cTn id="17" presetID="0" presetClass="path" presetSubtype="0" accel="50000" decel="50000" fill="hold" nodeType="withEffect">
                                  <p:stCondLst>
                                    <p:cond delay="0"/>
                                  </p:stCondLst>
                                  <p:childTnLst>
                                    <p:animMotion origin="layout" path="M 0 0 L 0.55697 0.29412 " pathEditMode="relative" ptsTypes="AA">
                                      <p:cBhvr>
                                        <p:cTn id="18" dur="2000" fill="hold"/>
                                        <p:tgtEl>
                                          <p:spTgt spid="7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163" grpId="0"/>
      <p:bldP spid="77" grpId="0" animBg="1"/>
      <p:bldP spid="84"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066800" y="104775"/>
            <a:ext cx="7943850" cy="914400"/>
          </a:xfrm>
        </p:spPr>
        <p:txBody>
          <a:bodyPr/>
          <a:lstStyle/>
          <a:p>
            <a:r>
              <a:rPr lang="en-US" dirty="0" smtClean="0"/>
              <a:t>Efficiency is Built-in</a:t>
            </a:r>
          </a:p>
        </p:txBody>
      </p:sp>
      <p:sp>
        <p:nvSpPr>
          <p:cNvPr id="31747" name="Rectangle 3"/>
          <p:cNvSpPr>
            <a:spLocks noGrp="1" noChangeArrowheads="1"/>
          </p:cNvSpPr>
          <p:nvPr>
            <p:ph type="body" sz="half" idx="1"/>
          </p:nvPr>
        </p:nvSpPr>
        <p:spPr>
          <a:xfrm>
            <a:off x="5902325" y="725488"/>
            <a:ext cx="2971800" cy="990600"/>
          </a:xfrm>
          <a:noFill/>
        </p:spPr>
        <p:txBody>
          <a:bodyPr/>
          <a:lstStyle/>
          <a:p>
            <a:pPr marL="0" indent="0">
              <a:lnSpc>
                <a:spcPct val="90000"/>
              </a:lnSpc>
              <a:spcBef>
                <a:spcPct val="0"/>
              </a:spcBef>
              <a:spcAft>
                <a:spcPct val="25000"/>
              </a:spcAft>
              <a:buClr>
                <a:schemeClr val="accent1"/>
              </a:buClr>
              <a:buFont typeface="Webdings" charset="2"/>
              <a:buNone/>
            </a:pPr>
            <a:r>
              <a:rPr lang="en-US" sz="2000" dirty="0" smtClean="0"/>
              <a:t>Snapshot</a:t>
            </a:r>
            <a:r>
              <a:rPr lang="en-US" sz="1400" baseline="50000" dirty="0" smtClean="0"/>
              <a:t>™</a:t>
            </a:r>
            <a:r>
              <a:rPr lang="en-US" sz="2000" dirty="0" smtClean="0"/>
              <a:t> Copies</a:t>
            </a:r>
            <a:br>
              <a:rPr lang="en-US" sz="2000" dirty="0" smtClean="0"/>
            </a:br>
            <a:r>
              <a:rPr lang="en-US" sz="1600" dirty="0" smtClean="0"/>
              <a:t>Point-in-time copies that write only changed blocks. No performance penalty.</a:t>
            </a:r>
          </a:p>
        </p:txBody>
      </p:sp>
      <p:sp>
        <p:nvSpPr>
          <p:cNvPr id="31748" name="Text Box 4"/>
          <p:cNvSpPr txBox="1">
            <a:spLocks noChangeArrowheads="1"/>
          </p:cNvSpPr>
          <p:nvPr/>
        </p:nvSpPr>
        <p:spPr bwMode="auto">
          <a:xfrm>
            <a:off x="5902325" y="1824038"/>
            <a:ext cx="3124200" cy="1679575"/>
          </a:xfrm>
          <a:prstGeom prst="rect">
            <a:avLst/>
          </a:prstGeom>
          <a:noFill/>
          <a:ln w="12700">
            <a:noFill/>
            <a:miter lim="800000"/>
            <a:headEnd/>
            <a:tailEnd/>
          </a:ln>
        </p:spPr>
        <p:txBody>
          <a:bodyPr>
            <a:spAutoFit/>
          </a:bodyPr>
          <a:lstStyle/>
          <a:p>
            <a:pPr>
              <a:spcAft>
                <a:spcPct val="25000"/>
              </a:spcAft>
              <a:buClr>
                <a:schemeClr val="accent1"/>
              </a:buClr>
              <a:buFont typeface="ＭＳ Ｐゴシック" charset="-128"/>
              <a:buNone/>
            </a:pPr>
            <a:r>
              <a:rPr lang="en-US" dirty="0"/>
              <a:t>Virtual Copies (FlexClone</a:t>
            </a:r>
            <a:r>
              <a:rPr lang="en-US" sz="1400" baseline="50000" dirty="0"/>
              <a:t>®</a:t>
            </a:r>
            <a:r>
              <a:rPr lang="en-US" dirty="0"/>
              <a:t>)</a:t>
            </a:r>
            <a:r>
              <a:rPr lang="en-US" sz="2400" dirty="0"/>
              <a:t/>
            </a:r>
            <a:br>
              <a:rPr lang="en-US" sz="2400" dirty="0"/>
            </a:br>
            <a:r>
              <a:rPr lang="en-US" sz="1600" dirty="0"/>
              <a:t>Near-zero space, instant “virtual” copies. Only subsequent changes in cloned </a:t>
            </a:r>
            <a:r>
              <a:rPr lang="en-US" sz="1600" dirty="0" smtClean="0"/>
              <a:t>dataset </a:t>
            </a:r>
            <a:r>
              <a:rPr lang="en-US" sz="1600" dirty="0"/>
              <a:t>get stored.</a:t>
            </a:r>
          </a:p>
        </p:txBody>
      </p:sp>
      <p:sp>
        <p:nvSpPr>
          <p:cNvPr id="31749" name="Text Box 5"/>
          <p:cNvSpPr txBox="1">
            <a:spLocks noChangeArrowheads="1"/>
          </p:cNvSpPr>
          <p:nvPr/>
        </p:nvSpPr>
        <p:spPr bwMode="auto">
          <a:xfrm>
            <a:off x="1565275" y="2936875"/>
            <a:ext cx="3390900" cy="1435100"/>
          </a:xfrm>
          <a:prstGeom prst="rect">
            <a:avLst/>
          </a:prstGeom>
          <a:noFill/>
          <a:ln w="12700">
            <a:noFill/>
            <a:miter lim="800000"/>
            <a:headEnd/>
            <a:tailEnd/>
          </a:ln>
        </p:spPr>
        <p:txBody>
          <a:bodyPr>
            <a:spAutoFit/>
          </a:bodyPr>
          <a:lstStyle/>
          <a:p>
            <a:pPr>
              <a:spcAft>
                <a:spcPct val="25000"/>
              </a:spcAft>
              <a:buClr>
                <a:schemeClr val="accent1"/>
              </a:buClr>
              <a:buFont typeface="ＭＳ Ｐゴシック" charset="-128"/>
              <a:buNone/>
            </a:pPr>
            <a:r>
              <a:rPr lang="en-US" dirty="0"/>
              <a:t>Thin Provisioning </a:t>
            </a:r>
            <a:br>
              <a:rPr lang="en-US" dirty="0"/>
            </a:br>
            <a:r>
              <a:rPr lang="en-US" dirty="0"/>
              <a:t>(FlexVol</a:t>
            </a:r>
            <a:r>
              <a:rPr lang="en-US" sz="1400" baseline="50000" dirty="0"/>
              <a:t>®</a:t>
            </a:r>
            <a:r>
              <a:rPr lang="en-US" dirty="0"/>
              <a:t>)</a:t>
            </a:r>
            <a:br>
              <a:rPr lang="en-US" dirty="0"/>
            </a:br>
            <a:r>
              <a:rPr lang="en-US" sz="1600" dirty="0"/>
              <a:t>Create flexible volumes that appear to be a certain size but are really a much smaller pool.</a:t>
            </a:r>
          </a:p>
        </p:txBody>
      </p:sp>
      <p:sp>
        <p:nvSpPr>
          <p:cNvPr id="31750" name="Text Box 6"/>
          <p:cNvSpPr txBox="1">
            <a:spLocks noChangeArrowheads="1"/>
          </p:cNvSpPr>
          <p:nvPr/>
        </p:nvSpPr>
        <p:spPr bwMode="auto">
          <a:xfrm>
            <a:off x="1565275" y="1325563"/>
            <a:ext cx="3581400" cy="1190625"/>
          </a:xfrm>
          <a:prstGeom prst="rect">
            <a:avLst/>
          </a:prstGeom>
          <a:noFill/>
          <a:ln w="12700">
            <a:noFill/>
            <a:miter lim="800000"/>
            <a:headEnd/>
            <a:tailEnd/>
          </a:ln>
        </p:spPr>
        <p:txBody>
          <a:bodyPr>
            <a:spAutoFit/>
          </a:bodyPr>
          <a:lstStyle/>
          <a:p>
            <a:pPr>
              <a:spcAft>
                <a:spcPct val="25000"/>
              </a:spcAft>
              <a:buClr>
                <a:schemeClr val="accent1"/>
              </a:buClr>
              <a:buFont typeface="ＭＳ Ｐゴシック" charset="-128"/>
              <a:buNone/>
            </a:pPr>
            <a:r>
              <a:rPr lang="en-US" dirty="0"/>
              <a:t>RAID 6 Protection </a:t>
            </a:r>
            <a:br>
              <a:rPr lang="en-US" dirty="0"/>
            </a:br>
            <a:r>
              <a:rPr lang="en-US" dirty="0"/>
              <a:t>(RAID-DP</a:t>
            </a:r>
            <a:r>
              <a:rPr lang="en-US" sz="1400" baseline="50000" dirty="0">
                <a:cs typeface="Arial" charset="0"/>
              </a:rPr>
              <a:t>®</a:t>
            </a:r>
            <a:r>
              <a:rPr lang="en-US" dirty="0">
                <a:cs typeface="Arial" charset="0"/>
              </a:rPr>
              <a:t>)</a:t>
            </a:r>
            <a:r>
              <a:rPr lang="en-US" sz="2800" dirty="0">
                <a:cs typeface="Arial" charset="0"/>
              </a:rPr>
              <a:t/>
            </a:r>
            <a:br>
              <a:rPr lang="en-US" sz="2800" dirty="0">
                <a:cs typeface="Arial" charset="0"/>
              </a:rPr>
            </a:br>
            <a:r>
              <a:rPr lang="en-US" sz="1600" dirty="0">
                <a:cs typeface="Arial" charset="0"/>
              </a:rPr>
              <a:t>Protects against double disk failure with no performance penalty.</a:t>
            </a:r>
          </a:p>
        </p:txBody>
      </p:sp>
      <p:sp>
        <p:nvSpPr>
          <p:cNvPr id="31751" name="Rectangle 7"/>
          <p:cNvSpPr>
            <a:spLocks noChangeArrowheads="1"/>
          </p:cNvSpPr>
          <p:nvPr/>
        </p:nvSpPr>
        <p:spPr bwMode="auto">
          <a:xfrm>
            <a:off x="5902325" y="3586163"/>
            <a:ext cx="2895600" cy="1219200"/>
          </a:xfrm>
          <a:prstGeom prst="rect">
            <a:avLst/>
          </a:prstGeom>
          <a:noFill/>
          <a:ln w="9525">
            <a:noFill/>
            <a:miter lim="800000"/>
            <a:headEnd/>
            <a:tailEnd/>
          </a:ln>
        </p:spPr>
        <p:txBody>
          <a:bodyPr/>
          <a:lstStyle/>
          <a:p>
            <a:pPr eaLnBrk="0" hangingPunct="0">
              <a:spcAft>
                <a:spcPct val="25000"/>
              </a:spcAft>
              <a:buClr>
                <a:schemeClr val="accent1"/>
              </a:buClr>
              <a:buFont typeface="Webdings" charset="2"/>
              <a:buNone/>
            </a:pPr>
            <a:r>
              <a:rPr lang="en-US" dirty="0"/>
              <a:t>Deduplication</a:t>
            </a:r>
            <a:r>
              <a:rPr lang="en-US" sz="2800" dirty="0"/>
              <a:t/>
            </a:r>
            <a:br>
              <a:rPr lang="en-US" sz="2800" dirty="0"/>
            </a:br>
            <a:r>
              <a:rPr lang="en-US" sz="1600" dirty="0"/>
              <a:t>Removes data redundancies in primary and secondary storage.</a:t>
            </a:r>
          </a:p>
        </p:txBody>
      </p:sp>
      <p:grpSp>
        <p:nvGrpSpPr>
          <p:cNvPr id="2" name="Group 8"/>
          <p:cNvGrpSpPr>
            <a:grpSpLocks/>
          </p:cNvGrpSpPr>
          <p:nvPr/>
        </p:nvGrpSpPr>
        <p:grpSpPr bwMode="auto">
          <a:xfrm>
            <a:off x="5194296" y="3660775"/>
            <a:ext cx="596900" cy="1066800"/>
            <a:chOff x="2975" y="1152"/>
            <a:chExt cx="376" cy="672"/>
          </a:xfrm>
        </p:grpSpPr>
        <p:sp>
          <p:nvSpPr>
            <p:cNvPr id="31779" name="AutoShape 9"/>
            <p:cNvSpPr>
              <a:spLocks noChangeArrowheads="1"/>
            </p:cNvSpPr>
            <p:nvPr/>
          </p:nvSpPr>
          <p:spPr bwMode="auto">
            <a:xfrm>
              <a:off x="2975" y="1152"/>
              <a:ext cx="371" cy="672"/>
            </a:xfrm>
            <a:prstGeom prst="can">
              <a:avLst>
                <a:gd name="adj" fmla="val 16176"/>
              </a:avLst>
            </a:prstGeom>
            <a:solidFill>
              <a:schemeClr val="accent1"/>
            </a:solidFill>
            <a:ln w="12700">
              <a:solidFill>
                <a:schemeClr val="bg1"/>
              </a:solidFill>
              <a:round/>
              <a:headEnd/>
              <a:tailEnd/>
            </a:ln>
          </p:spPr>
          <p:txBody>
            <a:bodyPr wrap="none" anchor="ctr"/>
            <a:lstStyle/>
            <a:p>
              <a:endParaRPr lang="en-US" dirty="0"/>
            </a:p>
          </p:txBody>
        </p:sp>
        <p:sp>
          <p:nvSpPr>
            <p:cNvPr id="31780" name="Text Box 10"/>
            <p:cNvSpPr txBox="1">
              <a:spLocks noChangeArrowheads="1"/>
            </p:cNvSpPr>
            <p:nvPr/>
          </p:nvSpPr>
          <p:spPr bwMode="auto">
            <a:xfrm>
              <a:off x="3007" y="1205"/>
              <a:ext cx="344" cy="388"/>
            </a:xfrm>
            <a:prstGeom prst="rect">
              <a:avLst/>
            </a:prstGeom>
            <a:noFill/>
            <a:ln w="12700">
              <a:noFill/>
              <a:miter lim="800000"/>
              <a:headEnd/>
              <a:tailEnd/>
            </a:ln>
          </p:spPr>
          <p:txBody>
            <a:bodyPr wrap="square" lIns="0" rIns="0">
              <a:spAutoFit/>
            </a:bodyPr>
            <a:lstStyle/>
            <a:p>
              <a:pPr>
                <a:lnSpc>
                  <a:spcPct val="80000"/>
                </a:lnSpc>
                <a:buClr>
                  <a:schemeClr val="accent1"/>
                </a:buClr>
                <a:buFont typeface="ＭＳ Ｐゴシック" charset="-128"/>
                <a:buNone/>
              </a:pPr>
              <a:r>
                <a:rPr lang="en-US" sz="1400" dirty="0"/>
                <a:t>Save</a:t>
              </a:r>
              <a:br>
                <a:rPr lang="en-US" sz="1400" dirty="0"/>
              </a:br>
              <a:r>
                <a:rPr lang="en-US" sz="1400" dirty="0"/>
                <a:t>up to</a:t>
              </a:r>
              <a:br>
                <a:rPr lang="en-US" sz="1400" dirty="0"/>
              </a:br>
              <a:r>
                <a:rPr lang="en-US" sz="1400" dirty="0"/>
                <a:t>95%</a:t>
              </a:r>
            </a:p>
          </p:txBody>
        </p:sp>
        <p:sp>
          <p:nvSpPr>
            <p:cNvPr id="31781" name="AutoShape 11"/>
            <p:cNvSpPr>
              <a:spLocks noChangeArrowheads="1"/>
            </p:cNvSpPr>
            <p:nvPr/>
          </p:nvSpPr>
          <p:spPr bwMode="auto">
            <a:xfrm>
              <a:off x="2975" y="1737"/>
              <a:ext cx="371" cy="87"/>
            </a:xfrm>
            <a:prstGeom prst="can">
              <a:avLst>
                <a:gd name="adj" fmla="val 50000"/>
              </a:avLst>
            </a:prstGeom>
            <a:solidFill>
              <a:schemeClr val="tx2"/>
            </a:solidFill>
            <a:ln w="12700">
              <a:solidFill>
                <a:schemeClr val="bg1"/>
              </a:solidFill>
              <a:round/>
              <a:headEnd/>
              <a:tailEnd/>
            </a:ln>
          </p:spPr>
          <p:txBody>
            <a:bodyPr wrap="none" anchor="ctr"/>
            <a:lstStyle/>
            <a:p>
              <a:endParaRPr lang="en-US" dirty="0"/>
            </a:p>
          </p:txBody>
        </p:sp>
      </p:grpSp>
      <p:grpSp>
        <p:nvGrpSpPr>
          <p:cNvPr id="3" name="Group 12"/>
          <p:cNvGrpSpPr>
            <a:grpSpLocks/>
          </p:cNvGrpSpPr>
          <p:nvPr/>
        </p:nvGrpSpPr>
        <p:grpSpPr bwMode="auto">
          <a:xfrm>
            <a:off x="869954" y="1295400"/>
            <a:ext cx="654050" cy="1158875"/>
            <a:chOff x="2964" y="2045"/>
            <a:chExt cx="412" cy="730"/>
          </a:xfrm>
        </p:grpSpPr>
        <p:sp>
          <p:nvSpPr>
            <p:cNvPr id="31776" name="AutoShape 13"/>
            <p:cNvSpPr>
              <a:spLocks noChangeArrowheads="1"/>
            </p:cNvSpPr>
            <p:nvPr/>
          </p:nvSpPr>
          <p:spPr bwMode="auto">
            <a:xfrm>
              <a:off x="2964" y="2103"/>
              <a:ext cx="371" cy="672"/>
            </a:xfrm>
            <a:prstGeom prst="can">
              <a:avLst>
                <a:gd name="adj" fmla="val 16176"/>
              </a:avLst>
            </a:prstGeom>
            <a:solidFill>
              <a:schemeClr val="accent1"/>
            </a:solidFill>
            <a:ln w="12700">
              <a:solidFill>
                <a:schemeClr val="bg1"/>
              </a:solidFill>
              <a:round/>
              <a:headEnd/>
              <a:tailEnd/>
            </a:ln>
          </p:spPr>
          <p:txBody>
            <a:bodyPr wrap="none" anchor="ctr"/>
            <a:lstStyle/>
            <a:p>
              <a:endParaRPr lang="en-US" dirty="0"/>
            </a:p>
          </p:txBody>
        </p:sp>
        <p:sp>
          <p:nvSpPr>
            <p:cNvPr id="31777" name="AutoShape 14"/>
            <p:cNvSpPr>
              <a:spLocks noChangeArrowheads="1"/>
            </p:cNvSpPr>
            <p:nvPr/>
          </p:nvSpPr>
          <p:spPr bwMode="auto">
            <a:xfrm>
              <a:off x="2964" y="2381"/>
              <a:ext cx="371" cy="394"/>
            </a:xfrm>
            <a:prstGeom prst="can">
              <a:avLst>
                <a:gd name="adj" fmla="val 24769"/>
              </a:avLst>
            </a:prstGeom>
            <a:solidFill>
              <a:schemeClr val="tx2"/>
            </a:solidFill>
            <a:ln w="12700">
              <a:solidFill>
                <a:schemeClr val="bg1"/>
              </a:solidFill>
              <a:round/>
              <a:headEnd/>
              <a:tailEnd/>
            </a:ln>
          </p:spPr>
          <p:txBody>
            <a:bodyPr wrap="none" anchor="ctr"/>
            <a:lstStyle/>
            <a:p>
              <a:endParaRPr lang="en-US" dirty="0"/>
            </a:p>
          </p:txBody>
        </p:sp>
        <p:sp>
          <p:nvSpPr>
            <p:cNvPr id="31778" name="Text Box 15"/>
            <p:cNvSpPr txBox="1">
              <a:spLocks noChangeArrowheads="1"/>
            </p:cNvSpPr>
            <p:nvPr/>
          </p:nvSpPr>
          <p:spPr bwMode="auto">
            <a:xfrm>
              <a:off x="3007" y="2045"/>
              <a:ext cx="369" cy="384"/>
            </a:xfrm>
            <a:prstGeom prst="rect">
              <a:avLst/>
            </a:prstGeom>
            <a:noFill/>
            <a:ln w="12700">
              <a:noFill/>
              <a:miter lim="800000"/>
              <a:headEnd/>
              <a:tailEnd/>
            </a:ln>
          </p:spPr>
          <p:txBody>
            <a:bodyPr wrap="square" lIns="0" rIns="0">
              <a:spAutoFit/>
            </a:bodyPr>
            <a:lstStyle/>
            <a:p>
              <a:pPr>
                <a:lnSpc>
                  <a:spcPct val="80000"/>
                </a:lnSpc>
                <a:buClr>
                  <a:schemeClr val="accent1"/>
                </a:buClr>
                <a:buFont typeface="ＭＳ Ｐゴシック" charset="-128"/>
                <a:buNone/>
              </a:pPr>
              <a:r>
                <a:rPr lang="en-US" sz="1400" dirty="0"/>
                <a:t>Save</a:t>
              </a:r>
              <a:br>
                <a:rPr lang="en-US" sz="1400" dirty="0"/>
              </a:br>
              <a:r>
                <a:rPr lang="en-US" sz="1400" dirty="0"/>
                <a:t>up to</a:t>
              </a:r>
              <a:br>
                <a:rPr lang="en-US" sz="1400" dirty="0"/>
              </a:br>
              <a:r>
                <a:rPr lang="en-US" sz="1400" dirty="0"/>
                <a:t>46%</a:t>
              </a:r>
            </a:p>
          </p:txBody>
        </p:sp>
      </p:grpSp>
      <p:grpSp>
        <p:nvGrpSpPr>
          <p:cNvPr id="4" name="Group 16"/>
          <p:cNvGrpSpPr>
            <a:grpSpLocks/>
          </p:cNvGrpSpPr>
          <p:nvPr/>
        </p:nvGrpSpPr>
        <p:grpSpPr bwMode="auto">
          <a:xfrm>
            <a:off x="869957" y="3048000"/>
            <a:ext cx="588963" cy="1139825"/>
            <a:chOff x="2964" y="3021"/>
            <a:chExt cx="371" cy="718"/>
          </a:xfrm>
        </p:grpSpPr>
        <p:sp>
          <p:nvSpPr>
            <p:cNvPr id="31773" name="AutoShape 17"/>
            <p:cNvSpPr>
              <a:spLocks noChangeArrowheads="1"/>
            </p:cNvSpPr>
            <p:nvPr/>
          </p:nvSpPr>
          <p:spPr bwMode="auto">
            <a:xfrm>
              <a:off x="2964" y="3067"/>
              <a:ext cx="371" cy="672"/>
            </a:xfrm>
            <a:prstGeom prst="can">
              <a:avLst>
                <a:gd name="adj" fmla="val 16176"/>
              </a:avLst>
            </a:prstGeom>
            <a:solidFill>
              <a:schemeClr val="accent1"/>
            </a:solidFill>
            <a:ln w="12700">
              <a:solidFill>
                <a:schemeClr val="bg1"/>
              </a:solidFill>
              <a:round/>
              <a:headEnd/>
              <a:tailEnd/>
            </a:ln>
          </p:spPr>
          <p:txBody>
            <a:bodyPr wrap="none" anchor="ctr"/>
            <a:lstStyle/>
            <a:p>
              <a:endParaRPr lang="en-US" dirty="0"/>
            </a:p>
          </p:txBody>
        </p:sp>
        <p:sp>
          <p:nvSpPr>
            <p:cNvPr id="31774" name="AutoShape 18"/>
            <p:cNvSpPr>
              <a:spLocks noChangeArrowheads="1"/>
            </p:cNvSpPr>
            <p:nvPr/>
          </p:nvSpPr>
          <p:spPr bwMode="auto">
            <a:xfrm>
              <a:off x="2964" y="3261"/>
              <a:ext cx="371" cy="478"/>
            </a:xfrm>
            <a:prstGeom prst="can">
              <a:avLst>
                <a:gd name="adj" fmla="val 29750"/>
              </a:avLst>
            </a:prstGeom>
            <a:solidFill>
              <a:schemeClr val="tx2"/>
            </a:solidFill>
            <a:ln w="12700">
              <a:solidFill>
                <a:schemeClr val="bg1"/>
              </a:solidFill>
              <a:round/>
              <a:headEnd/>
              <a:tailEnd/>
            </a:ln>
          </p:spPr>
          <p:txBody>
            <a:bodyPr wrap="none" anchor="ctr"/>
            <a:lstStyle/>
            <a:p>
              <a:endParaRPr lang="en-US" dirty="0"/>
            </a:p>
          </p:txBody>
        </p:sp>
        <p:sp>
          <p:nvSpPr>
            <p:cNvPr id="31775" name="Text Box 19"/>
            <p:cNvSpPr txBox="1">
              <a:spLocks noChangeArrowheads="1"/>
            </p:cNvSpPr>
            <p:nvPr/>
          </p:nvSpPr>
          <p:spPr bwMode="auto">
            <a:xfrm>
              <a:off x="3007" y="3021"/>
              <a:ext cx="321" cy="384"/>
            </a:xfrm>
            <a:prstGeom prst="rect">
              <a:avLst/>
            </a:prstGeom>
            <a:noFill/>
            <a:ln w="12700">
              <a:noFill/>
              <a:miter lim="800000"/>
              <a:headEnd/>
              <a:tailEnd/>
            </a:ln>
          </p:spPr>
          <p:txBody>
            <a:bodyPr wrap="square" lIns="0" rIns="0">
              <a:spAutoFit/>
            </a:bodyPr>
            <a:lstStyle/>
            <a:p>
              <a:pPr>
                <a:lnSpc>
                  <a:spcPct val="80000"/>
                </a:lnSpc>
                <a:buClr>
                  <a:schemeClr val="accent1"/>
                </a:buClr>
                <a:buFont typeface="ＭＳ Ｐゴシック" charset="-128"/>
                <a:buNone/>
              </a:pPr>
              <a:r>
                <a:rPr lang="en-US" sz="1400" dirty="0"/>
                <a:t>Save</a:t>
              </a:r>
              <a:br>
                <a:rPr lang="en-US" sz="1400" dirty="0"/>
              </a:br>
              <a:r>
                <a:rPr lang="en-US" sz="1400" dirty="0"/>
                <a:t>up to</a:t>
              </a:r>
              <a:br>
                <a:rPr lang="en-US" sz="1400" dirty="0"/>
              </a:br>
              <a:r>
                <a:rPr lang="en-US" sz="1400" dirty="0"/>
                <a:t>33%</a:t>
              </a:r>
            </a:p>
          </p:txBody>
        </p:sp>
      </p:grpSp>
      <p:grpSp>
        <p:nvGrpSpPr>
          <p:cNvPr id="5" name="Group 20"/>
          <p:cNvGrpSpPr>
            <a:grpSpLocks/>
          </p:cNvGrpSpPr>
          <p:nvPr/>
        </p:nvGrpSpPr>
        <p:grpSpPr bwMode="auto">
          <a:xfrm>
            <a:off x="5181601" y="687388"/>
            <a:ext cx="588963" cy="1066800"/>
            <a:chOff x="303" y="1152"/>
            <a:chExt cx="371" cy="672"/>
          </a:xfrm>
        </p:grpSpPr>
        <p:sp>
          <p:nvSpPr>
            <p:cNvPr id="31770" name="AutoShape 21"/>
            <p:cNvSpPr>
              <a:spLocks noChangeArrowheads="1"/>
            </p:cNvSpPr>
            <p:nvPr/>
          </p:nvSpPr>
          <p:spPr bwMode="auto">
            <a:xfrm>
              <a:off x="303" y="1152"/>
              <a:ext cx="371" cy="672"/>
            </a:xfrm>
            <a:prstGeom prst="can">
              <a:avLst>
                <a:gd name="adj" fmla="val 16176"/>
              </a:avLst>
            </a:prstGeom>
            <a:solidFill>
              <a:schemeClr val="accent1"/>
            </a:solidFill>
            <a:ln w="12700">
              <a:solidFill>
                <a:schemeClr val="bg1"/>
              </a:solidFill>
              <a:round/>
              <a:headEnd/>
              <a:tailEnd/>
            </a:ln>
          </p:spPr>
          <p:txBody>
            <a:bodyPr wrap="none" anchor="ctr"/>
            <a:lstStyle/>
            <a:p>
              <a:endParaRPr lang="en-US" dirty="0"/>
            </a:p>
          </p:txBody>
        </p:sp>
        <p:sp>
          <p:nvSpPr>
            <p:cNvPr id="31771" name="AutoShape 22"/>
            <p:cNvSpPr>
              <a:spLocks noChangeArrowheads="1"/>
            </p:cNvSpPr>
            <p:nvPr/>
          </p:nvSpPr>
          <p:spPr bwMode="auto">
            <a:xfrm>
              <a:off x="303" y="1641"/>
              <a:ext cx="371" cy="183"/>
            </a:xfrm>
            <a:prstGeom prst="can">
              <a:avLst>
                <a:gd name="adj" fmla="val 50000"/>
              </a:avLst>
            </a:prstGeom>
            <a:solidFill>
              <a:schemeClr val="tx2"/>
            </a:solidFill>
            <a:ln w="12700">
              <a:solidFill>
                <a:schemeClr val="bg1"/>
              </a:solidFill>
              <a:round/>
              <a:headEnd/>
              <a:tailEnd/>
            </a:ln>
          </p:spPr>
          <p:txBody>
            <a:bodyPr wrap="none" anchor="ctr"/>
            <a:lstStyle/>
            <a:p>
              <a:endParaRPr lang="en-US" dirty="0"/>
            </a:p>
          </p:txBody>
        </p:sp>
        <p:sp>
          <p:nvSpPr>
            <p:cNvPr id="31772" name="Text Box 23"/>
            <p:cNvSpPr txBox="1">
              <a:spLocks noChangeArrowheads="1"/>
            </p:cNvSpPr>
            <p:nvPr/>
          </p:nvSpPr>
          <p:spPr bwMode="auto">
            <a:xfrm>
              <a:off x="318" y="1205"/>
              <a:ext cx="321" cy="384"/>
            </a:xfrm>
            <a:prstGeom prst="rect">
              <a:avLst/>
            </a:prstGeom>
            <a:noFill/>
            <a:ln w="12700">
              <a:noFill/>
              <a:miter lim="800000"/>
              <a:headEnd/>
              <a:tailEnd/>
            </a:ln>
          </p:spPr>
          <p:txBody>
            <a:bodyPr wrap="square" lIns="0" rIns="0">
              <a:spAutoFit/>
            </a:bodyPr>
            <a:lstStyle/>
            <a:p>
              <a:pPr>
                <a:lnSpc>
                  <a:spcPct val="80000"/>
                </a:lnSpc>
                <a:buClr>
                  <a:schemeClr val="accent1"/>
                </a:buClr>
                <a:buFont typeface="ＭＳ Ｐゴシック" charset="-128"/>
                <a:buNone/>
              </a:pPr>
              <a:r>
                <a:rPr lang="en-US" sz="1400" dirty="0"/>
                <a:t>Save</a:t>
              </a:r>
              <a:br>
                <a:rPr lang="en-US" sz="1400" dirty="0"/>
              </a:br>
              <a:r>
                <a:rPr lang="en-US" sz="1400" dirty="0"/>
                <a:t>over</a:t>
              </a:r>
              <a:br>
                <a:rPr lang="en-US" sz="1400" dirty="0"/>
              </a:br>
              <a:r>
                <a:rPr lang="en-US" sz="1400" dirty="0"/>
                <a:t>80%</a:t>
              </a:r>
            </a:p>
          </p:txBody>
        </p:sp>
      </p:grpSp>
      <p:grpSp>
        <p:nvGrpSpPr>
          <p:cNvPr id="6" name="Group 24"/>
          <p:cNvGrpSpPr>
            <a:grpSpLocks/>
          </p:cNvGrpSpPr>
          <p:nvPr/>
        </p:nvGrpSpPr>
        <p:grpSpPr bwMode="auto">
          <a:xfrm>
            <a:off x="5181601" y="2130425"/>
            <a:ext cx="609601" cy="1066800"/>
            <a:chOff x="303" y="2875"/>
            <a:chExt cx="384" cy="672"/>
          </a:xfrm>
        </p:grpSpPr>
        <p:sp>
          <p:nvSpPr>
            <p:cNvPr id="31767" name="AutoShape 25"/>
            <p:cNvSpPr>
              <a:spLocks noChangeArrowheads="1"/>
            </p:cNvSpPr>
            <p:nvPr/>
          </p:nvSpPr>
          <p:spPr bwMode="auto">
            <a:xfrm>
              <a:off x="303" y="2875"/>
              <a:ext cx="371" cy="672"/>
            </a:xfrm>
            <a:prstGeom prst="can">
              <a:avLst>
                <a:gd name="adj" fmla="val 16176"/>
              </a:avLst>
            </a:prstGeom>
            <a:solidFill>
              <a:schemeClr val="accent1"/>
            </a:solidFill>
            <a:ln w="12700">
              <a:solidFill>
                <a:schemeClr val="bg1"/>
              </a:solidFill>
              <a:round/>
              <a:headEnd/>
              <a:tailEnd/>
            </a:ln>
          </p:spPr>
          <p:txBody>
            <a:bodyPr wrap="none" anchor="ctr"/>
            <a:lstStyle/>
            <a:p>
              <a:endParaRPr lang="en-US" dirty="0"/>
            </a:p>
          </p:txBody>
        </p:sp>
        <p:sp>
          <p:nvSpPr>
            <p:cNvPr id="31768" name="AutoShape 26"/>
            <p:cNvSpPr>
              <a:spLocks noChangeArrowheads="1"/>
            </p:cNvSpPr>
            <p:nvPr/>
          </p:nvSpPr>
          <p:spPr bwMode="auto">
            <a:xfrm>
              <a:off x="303" y="3364"/>
              <a:ext cx="371" cy="183"/>
            </a:xfrm>
            <a:prstGeom prst="can">
              <a:avLst>
                <a:gd name="adj" fmla="val 50000"/>
              </a:avLst>
            </a:prstGeom>
            <a:solidFill>
              <a:schemeClr val="tx2"/>
            </a:solidFill>
            <a:ln w="12700">
              <a:solidFill>
                <a:schemeClr val="bg1"/>
              </a:solidFill>
              <a:round/>
              <a:headEnd/>
              <a:tailEnd/>
            </a:ln>
          </p:spPr>
          <p:txBody>
            <a:bodyPr wrap="none" anchor="ctr"/>
            <a:lstStyle/>
            <a:p>
              <a:endParaRPr lang="en-US" dirty="0"/>
            </a:p>
          </p:txBody>
        </p:sp>
        <p:sp>
          <p:nvSpPr>
            <p:cNvPr id="31769" name="Text Box 27"/>
            <p:cNvSpPr txBox="1">
              <a:spLocks noChangeArrowheads="1"/>
            </p:cNvSpPr>
            <p:nvPr/>
          </p:nvSpPr>
          <p:spPr bwMode="auto">
            <a:xfrm>
              <a:off x="366" y="2928"/>
              <a:ext cx="321" cy="384"/>
            </a:xfrm>
            <a:prstGeom prst="rect">
              <a:avLst/>
            </a:prstGeom>
            <a:noFill/>
            <a:ln w="12700">
              <a:noFill/>
              <a:miter lim="800000"/>
              <a:headEnd/>
              <a:tailEnd/>
            </a:ln>
          </p:spPr>
          <p:txBody>
            <a:bodyPr wrap="square" lIns="0" rIns="0">
              <a:spAutoFit/>
            </a:bodyPr>
            <a:lstStyle/>
            <a:p>
              <a:pPr>
                <a:lnSpc>
                  <a:spcPct val="80000"/>
                </a:lnSpc>
                <a:buClr>
                  <a:schemeClr val="accent1"/>
                </a:buClr>
                <a:buFont typeface="ＭＳ Ｐゴシック" charset="-128"/>
                <a:buNone/>
              </a:pPr>
              <a:r>
                <a:rPr lang="en-US" sz="1400" dirty="0"/>
                <a:t>Save</a:t>
              </a:r>
              <a:br>
                <a:rPr lang="en-US" sz="1400" dirty="0"/>
              </a:br>
              <a:r>
                <a:rPr lang="en-US" sz="1400" dirty="0"/>
                <a:t>over</a:t>
              </a:r>
              <a:br>
                <a:rPr lang="en-US" sz="1400" dirty="0"/>
              </a:br>
              <a:r>
                <a:rPr lang="en-US" sz="1400" dirty="0"/>
                <a:t>80%</a:t>
              </a:r>
            </a:p>
          </p:txBody>
        </p:sp>
      </p:grpSp>
      <p:sp>
        <p:nvSpPr>
          <p:cNvPr id="31757" name="Text Box 29"/>
          <p:cNvSpPr txBox="1">
            <a:spLocks noChangeArrowheads="1"/>
          </p:cNvSpPr>
          <p:nvPr/>
        </p:nvSpPr>
        <p:spPr bwMode="auto">
          <a:xfrm>
            <a:off x="1565275" y="4684713"/>
            <a:ext cx="3390900" cy="1754326"/>
          </a:xfrm>
          <a:prstGeom prst="rect">
            <a:avLst/>
          </a:prstGeom>
          <a:noFill/>
          <a:ln w="12700">
            <a:noFill/>
            <a:miter lim="800000"/>
            <a:headEnd/>
            <a:tailEnd/>
          </a:ln>
        </p:spPr>
        <p:txBody>
          <a:bodyPr>
            <a:spAutoFit/>
          </a:bodyPr>
          <a:lstStyle/>
          <a:p>
            <a:pPr>
              <a:spcAft>
                <a:spcPct val="25000"/>
              </a:spcAft>
              <a:buClr>
                <a:schemeClr val="accent1"/>
              </a:buClr>
              <a:buFont typeface="ＭＳ Ｐゴシック" charset="-128"/>
              <a:buNone/>
            </a:pPr>
            <a:r>
              <a:rPr lang="en-US" dirty="0"/>
              <a:t>Thin Replication </a:t>
            </a:r>
            <a:br>
              <a:rPr lang="en-US" dirty="0"/>
            </a:br>
            <a:r>
              <a:rPr lang="en-US" dirty="0"/>
              <a:t>(</a:t>
            </a:r>
            <a:r>
              <a:rPr lang="en-US" dirty="0" smtClean="0"/>
              <a:t>SnapVault</a:t>
            </a:r>
            <a:r>
              <a:rPr lang="en-US" sz="1400" baseline="50000" dirty="0" smtClean="0"/>
              <a:t>®</a:t>
            </a:r>
            <a:r>
              <a:rPr lang="en-US" dirty="0"/>
              <a:t> </a:t>
            </a:r>
            <a:r>
              <a:rPr lang="en-US" dirty="0" smtClean="0"/>
              <a:t>and SnapMirror</a:t>
            </a:r>
            <a:r>
              <a:rPr lang="en-US" sz="1400" baseline="50000" dirty="0"/>
              <a:t>®</a:t>
            </a:r>
            <a:r>
              <a:rPr lang="en-US" dirty="0"/>
              <a:t>)</a:t>
            </a:r>
            <a:br>
              <a:rPr lang="en-US" dirty="0"/>
            </a:br>
            <a:r>
              <a:rPr lang="en-US" sz="1600" dirty="0"/>
              <a:t>Make data copies for disaster recovery and backup using a minimal amount of space.</a:t>
            </a:r>
          </a:p>
        </p:txBody>
      </p:sp>
      <p:grpSp>
        <p:nvGrpSpPr>
          <p:cNvPr id="7" name="Group 34"/>
          <p:cNvGrpSpPr>
            <a:grpSpLocks/>
          </p:cNvGrpSpPr>
          <p:nvPr/>
        </p:nvGrpSpPr>
        <p:grpSpPr bwMode="auto">
          <a:xfrm>
            <a:off x="887413" y="4867275"/>
            <a:ext cx="636587" cy="1066800"/>
            <a:chOff x="2975" y="1152"/>
            <a:chExt cx="401" cy="672"/>
          </a:xfrm>
        </p:grpSpPr>
        <p:sp>
          <p:nvSpPr>
            <p:cNvPr id="31764" name="AutoShape 35"/>
            <p:cNvSpPr>
              <a:spLocks noChangeArrowheads="1"/>
            </p:cNvSpPr>
            <p:nvPr/>
          </p:nvSpPr>
          <p:spPr bwMode="auto">
            <a:xfrm>
              <a:off x="2975" y="1152"/>
              <a:ext cx="371" cy="672"/>
            </a:xfrm>
            <a:prstGeom prst="can">
              <a:avLst>
                <a:gd name="adj" fmla="val 16176"/>
              </a:avLst>
            </a:prstGeom>
            <a:solidFill>
              <a:schemeClr val="accent1"/>
            </a:solidFill>
            <a:ln w="12700">
              <a:solidFill>
                <a:schemeClr val="bg1"/>
              </a:solidFill>
              <a:round/>
              <a:headEnd/>
              <a:tailEnd/>
            </a:ln>
          </p:spPr>
          <p:txBody>
            <a:bodyPr wrap="none" anchor="ctr"/>
            <a:lstStyle/>
            <a:p>
              <a:endParaRPr lang="en-US" dirty="0"/>
            </a:p>
          </p:txBody>
        </p:sp>
        <p:sp>
          <p:nvSpPr>
            <p:cNvPr id="31765" name="Text Box 36"/>
            <p:cNvSpPr txBox="1">
              <a:spLocks noChangeArrowheads="1"/>
            </p:cNvSpPr>
            <p:nvPr/>
          </p:nvSpPr>
          <p:spPr bwMode="auto">
            <a:xfrm>
              <a:off x="3007" y="1205"/>
              <a:ext cx="369" cy="384"/>
            </a:xfrm>
            <a:prstGeom prst="rect">
              <a:avLst/>
            </a:prstGeom>
            <a:noFill/>
            <a:ln w="12700">
              <a:noFill/>
              <a:miter lim="800000"/>
              <a:headEnd/>
              <a:tailEnd/>
            </a:ln>
          </p:spPr>
          <p:txBody>
            <a:bodyPr wrap="square" lIns="0" rIns="0">
              <a:spAutoFit/>
            </a:bodyPr>
            <a:lstStyle/>
            <a:p>
              <a:pPr>
                <a:lnSpc>
                  <a:spcPct val="80000"/>
                </a:lnSpc>
                <a:buClr>
                  <a:schemeClr val="accent1"/>
                </a:buClr>
                <a:buFont typeface="ＭＳ Ｐゴシック" charset="-128"/>
                <a:buNone/>
              </a:pPr>
              <a:r>
                <a:rPr lang="en-US" sz="1400" dirty="0"/>
                <a:t>Save</a:t>
              </a:r>
              <a:br>
                <a:rPr lang="en-US" sz="1400" dirty="0"/>
              </a:br>
              <a:r>
                <a:rPr lang="en-US" sz="1400" dirty="0"/>
                <a:t>up to</a:t>
              </a:r>
              <a:br>
                <a:rPr lang="en-US" sz="1400" dirty="0"/>
              </a:br>
              <a:r>
                <a:rPr lang="en-US" sz="1400" dirty="0"/>
                <a:t>95%</a:t>
              </a:r>
            </a:p>
          </p:txBody>
        </p:sp>
        <p:sp>
          <p:nvSpPr>
            <p:cNvPr id="31766" name="AutoShape 37"/>
            <p:cNvSpPr>
              <a:spLocks noChangeArrowheads="1"/>
            </p:cNvSpPr>
            <p:nvPr/>
          </p:nvSpPr>
          <p:spPr bwMode="auto">
            <a:xfrm>
              <a:off x="2975" y="1737"/>
              <a:ext cx="371" cy="87"/>
            </a:xfrm>
            <a:prstGeom prst="can">
              <a:avLst>
                <a:gd name="adj" fmla="val 50000"/>
              </a:avLst>
            </a:prstGeom>
            <a:solidFill>
              <a:schemeClr val="tx2"/>
            </a:solidFill>
            <a:ln w="12700">
              <a:solidFill>
                <a:schemeClr val="bg1"/>
              </a:solidFill>
              <a:round/>
              <a:headEnd/>
              <a:tailEnd/>
            </a:ln>
          </p:spPr>
          <p:txBody>
            <a:bodyPr wrap="none" anchor="ctr"/>
            <a:lstStyle/>
            <a:p>
              <a:endParaRPr lang="en-US" dirty="0"/>
            </a:p>
          </p:txBody>
        </p:sp>
      </p:grpSp>
      <p:sp>
        <p:nvSpPr>
          <p:cNvPr id="31759" name="Rectangle 7"/>
          <p:cNvSpPr>
            <a:spLocks noChangeArrowheads="1"/>
          </p:cNvSpPr>
          <p:nvPr/>
        </p:nvSpPr>
        <p:spPr bwMode="auto">
          <a:xfrm>
            <a:off x="5930900" y="5068888"/>
            <a:ext cx="2895600" cy="1219200"/>
          </a:xfrm>
          <a:prstGeom prst="rect">
            <a:avLst/>
          </a:prstGeom>
          <a:noFill/>
          <a:ln w="9525">
            <a:noFill/>
            <a:miter lim="800000"/>
            <a:headEnd/>
            <a:tailEnd/>
          </a:ln>
        </p:spPr>
        <p:txBody>
          <a:bodyPr/>
          <a:lstStyle/>
          <a:p>
            <a:pPr eaLnBrk="0" hangingPunct="0">
              <a:spcAft>
                <a:spcPct val="25000"/>
              </a:spcAft>
              <a:buClr>
                <a:schemeClr val="accent1"/>
              </a:buClr>
              <a:buFont typeface="Webdings" charset="2"/>
              <a:buNone/>
            </a:pPr>
            <a:r>
              <a:rPr lang="en-US" dirty="0"/>
              <a:t>Data Compression</a:t>
            </a:r>
            <a:r>
              <a:rPr lang="en-US" sz="2800" dirty="0"/>
              <a:t/>
            </a:r>
            <a:br>
              <a:rPr lang="en-US" sz="2800" dirty="0"/>
            </a:br>
            <a:r>
              <a:rPr lang="en-US" sz="1600" dirty="0" smtClean="0"/>
              <a:t>Removes redundant data patterns in </a:t>
            </a:r>
            <a:r>
              <a:rPr lang="en-US" sz="1600" dirty="0"/>
              <a:t>primary and secondary storage.</a:t>
            </a:r>
          </a:p>
        </p:txBody>
      </p:sp>
      <p:grpSp>
        <p:nvGrpSpPr>
          <p:cNvPr id="8" name="Group 8"/>
          <p:cNvGrpSpPr>
            <a:grpSpLocks/>
          </p:cNvGrpSpPr>
          <p:nvPr/>
        </p:nvGrpSpPr>
        <p:grpSpPr bwMode="auto">
          <a:xfrm>
            <a:off x="5222876" y="5143500"/>
            <a:ext cx="588963" cy="1066800"/>
            <a:chOff x="2975" y="1152"/>
            <a:chExt cx="371" cy="672"/>
          </a:xfrm>
        </p:grpSpPr>
        <p:sp>
          <p:nvSpPr>
            <p:cNvPr id="31761" name="AutoShape 9"/>
            <p:cNvSpPr>
              <a:spLocks noChangeArrowheads="1"/>
            </p:cNvSpPr>
            <p:nvPr/>
          </p:nvSpPr>
          <p:spPr bwMode="auto">
            <a:xfrm>
              <a:off x="2975" y="1152"/>
              <a:ext cx="371" cy="672"/>
            </a:xfrm>
            <a:prstGeom prst="can">
              <a:avLst>
                <a:gd name="adj" fmla="val 16176"/>
              </a:avLst>
            </a:prstGeom>
            <a:solidFill>
              <a:schemeClr val="accent1"/>
            </a:solidFill>
            <a:ln w="12700">
              <a:solidFill>
                <a:schemeClr val="bg1"/>
              </a:solidFill>
              <a:round/>
              <a:headEnd/>
              <a:tailEnd/>
            </a:ln>
          </p:spPr>
          <p:txBody>
            <a:bodyPr wrap="none" anchor="ctr"/>
            <a:lstStyle/>
            <a:p>
              <a:endParaRPr lang="en-US" dirty="0"/>
            </a:p>
          </p:txBody>
        </p:sp>
        <p:sp>
          <p:nvSpPr>
            <p:cNvPr id="31762" name="Text Box 10"/>
            <p:cNvSpPr txBox="1">
              <a:spLocks noChangeArrowheads="1"/>
            </p:cNvSpPr>
            <p:nvPr/>
          </p:nvSpPr>
          <p:spPr bwMode="auto">
            <a:xfrm>
              <a:off x="3007" y="1205"/>
              <a:ext cx="326" cy="388"/>
            </a:xfrm>
            <a:prstGeom prst="rect">
              <a:avLst/>
            </a:prstGeom>
            <a:noFill/>
            <a:ln w="12700">
              <a:noFill/>
              <a:miter lim="800000"/>
              <a:headEnd/>
              <a:tailEnd/>
            </a:ln>
          </p:spPr>
          <p:txBody>
            <a:bodyPr wrap="square" lIns="0" rIns="0">
              <a:spAutoFit/>
            </a:bodyPr>
            <a:lstStyle/>
            <a:p>
              <a:pPr>
                <a:lnSpc>
                  <a:spcPct val="80000"/>
                </a:lnSpc>
                <a:buClr>
                  <a:schemeClr val="accent1"/>
                </a:buClr>
                <a:buFont typeface="ＭＳ Ｐゴシック" charset="-128"/>
                <a:buNone/>
              </a:pPr>
              <a:r>
                <a:rPr lang="en-US" sz="1400" dirty="0"/>
                <a:t>Save</a:t>
              </a:r>
              <a:br>
                <a:rPr lang="en-US" sz="1400" dirty="0"/>
              </a:br>
              <a:r>
                <a:rPr lang="en-US" sz="1400" dirty="0"/>
                <a:t>up to</a:t>
              </a:r>
              <a:br>
                <a:rPr lang="en-US" sz="1400" dirty="0"/>
              </a:br>
              <a:r>
                <a:rPr lang="en-US" sz="1400" dirty="0" smtClean="0"/>
                <a:t>87%</a:t>
              </a:r>
              <a:endParaRPr lang="en-US" sz="1400" dirty="0"/>
            </a:p>
          </p:txBody>
        </p:sp>
        <p:sp>
          <p:nvSpPr>
            <p:cNvPr id="31763" name="AutoShape 11"/>
            <p:cNvSpPr>
              <a:spLocks noChangeArrowheads="1"/>
            </p:cNvSpPr>
            <p:nvPr/>
          </p:nvSpPr>
          <p:spPr bwMode="auto">
            <a:xfrm>
              <a:off x="2975" y="1704"/>
              <a:ext cx="371" cy="120"/>
            </a:xfrm>
            <a:prstGeom prst="can">
              <a:avLst>
                <a:gd name="adj" fmla="val 50000"/>
              </a:avLst>
            </a:prstGeom>
            <a:solidFill>
              <a:schemeClr val="tx2"/>
            </a:solidFill>
            <a:ln w="12700">
              <a:solidFill>
                <a:schemeClr val="bg1"/>
              </a:solidFill>
              <a:round/>
              <a:headEnd/>
              <a:tailEnd/>
            </a:ln>
          </p:spPr>
          <p:txBody>
            <a:bodyPr wrap="none" anchor="ctr"/>
            <a:lstStyle/>
            <a:p>
              <a:endParaRPr lang="en-US" dirty="0"/>
            </a:p>
          </p:txBody>
        </p:sp>
      </p:grpSp>
      <p:sp>
        <p:nvSpPr>
          <p:cNvPr id="38" name="Slide Number Placeholder 2"/>
          <p:cNvSpPr>
            <a:spLocks noGrp="1"/>
          </p:cNvSpPr>
          <p:nvPr>
            <p:ph type="sldNum" sz="quarter" idx="10"/>
          </p:nvPr>
        </p:nvSpPr>
        <p:spPr>
          <a:xfrm>
            <a:off x="8207597" y="6539817"/>
            <a:ext cx="685800" cy="228600"/>
          </a:xfrm>
        </p:spPr>
        <p:txBody>
          <a:bodyPr/>
          <a:lstStyle/>
          <a:p>
            <a:fld id="{E440D435-7DA4-43AC-9C3F-253C78FDBD1F}" type="slidenum">
              <a:rPr lang="en-US" smtClean="0"/>
              <a:pPr/>
              <a:t>72</a:t>
            </a:fld>
            <a:endParaRPr lang="en-US" dirty="0"/>
          </a:p>
        </p:txBody>
      </p:sp>
      <p:sp>
        <p:nvSpPr>
          <p:cNvPr id="39" name="Rectangle 38"/>
          <p:cNvSpPr/>
          <p:nvPr/>
        </p:nvSpPr>
        <p:spPr bwMode="auto">
          <a:xfrm>
            <a:off x="609600" y="2743200"/>
            <a:ext cx="4343400" cy="3657600"/>
          </a:xfrm>
          <a:prstGeom prst="rect">
            <a:avLst/>
          </a:prstGeom>
          <a:solidFill>
            <a:schemeClr val="bg1">
              <a:alpha val="86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40" name="Rectangle 39"/>
          <p:cNvSpPr/>
          <p:nvPr/>
        </p:nvSpPr>
        <p:spPr bwMode="auto">
          <a:xfrm>
            <a:off x="4800600" y="533400"/>
            <a:ext cx="4343400" cy="5791200"/>
          </a:xfrm>
          <a:prstGeom prst="rect">
            <a:avLst/>
          </a:prstGeom>
          <a:solidFill>
            <a:schemeClr val="bg1">
              <a:alpha val="86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4ED3660A-DD26-4D68-AB4C-4AE07E173604}" type="slidenum">
              <a:rPr lang="en-US" smtClean="0"/>
              <a:pPr/>
              <a:t>73</a:t>
            </a:fld>
            <a:endParaRPr lang="en-US"/>
          </a:p>
        </p:txBody>
      </p:sp>
      <p:sp>
        <p:nvSpPr>
          <p:cNvPr id="34" name="Title 33"/>
          <p:cNvSpPr>
            <a:spLocks noGrp="1"/>
          </p:cNvSpPr>
          <p:nvPr>
            <p:ph type="title"/>
          </p:nvPr>
        </p:nvSpPr>
        <p:spPr/>
        <p:txBody>
          <a:bodyPr/>
          <a:lstStyle/>
          <a:p>
            <a:r>
              <a:rPr lang="en-US" dirty="0" smtClean="0"/>
              <a:t>RAID-DP</a:t>
            </a:r>
            <a:endParaRPr lang="en-US" dirty="0"/>
          </a:p>
        </p:txBody>
      </p:sp>
    </p:spTree>
    <p:extLst>
      <p:ext uri="{BB962C8B-B14F-4D97-AF65-F5344CB8AC3E}">
        <p14:creationId xmlns:p14="http://schemas.microsoft.com/office/powerpoint/2010/main" val="1318061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5" name="Rectangle 3"/>
          <p:cNvSpPr>
            <a:spLocks noGrp="1" noChangeArrowheads="1"/>
          </p:cNvSpPr>
          <p:nvPr>
            <p:ph type="title"/>
          </p:nvPr>
        </p:nvSpPr>
        <p:spPr>
          <a:xfrm>
            <a:off x="1169988" y="342656"/>
            <a:ext cx="7608252" cy="714375"/>
          </a:xfrm>
        </p:spPr>
        <p:txBody>
          <a:bodyPr/>
          <a:lstStyle/>
          <a:p>
            <a:r>
              <a:rPr lang="en-US" dirty="0" err="1" smtClean="0"/>
              <a:t>Por</a:t>
            </a:r>
            <a:r>
              <a:rPr lang="en-US" dirty="0" smtClean="0"/>
              <a:t> </a:t>
            </a:r>
            <a:r>
              <a:rPr lang="en-US" dirty="0" err="1" smtClean="0"/>
              <a:t>que</a:t>
            </a:r>
            <a:r>
              <a:rPr lang="en-US" dirty="0" smtClean="0"/>
              <a:t> </a:t>
            </a:r>
            <a:r>
              <a:rPr lang="en-US" dirty="0" err="1" smtClean="0"/>
              <a:t>usar</a:t>
            </a:r>
            <a:r>
              <a:rPr lang="en-US" dirty="0" smtClean="0"/>
              <a:t> RAID-DP NetApp?</a:t>
            </a:r>
            <a:endParaRPr lang="en-US" dirty="0"/>
          </a:p>
        </p:txBody>
      </p:sp>
      <p:sp>
        <p:nvSpPr>
          <p:cNvPr id="279554" name="Rectangle 2"/>
          <p:cNvSpPr>
            <a:spLocks noGrp="1" noChangeArrowheads="1"/>
          </p:cNvSpPr>
          <p:nvPr>
            <p:ph idx="1"/>
          </p:nvPr>
        </p:nvSpPr>
        <p:spPr>
          <a:xfrm>
            <a:off x="990600" y="1371600"/>
            <a:ext cx="7467600" cy="5029200"/>
          </a:xfrm>
        </p:spPr>
        <p:txBody>
          <a:bodyPr/>
          <a:lstStyle/>
          <a:p>
            <a:pPr marL="342900" indent="-342900">
              <a:lnSpc>
                <a:spcPct val="90000"/>
              </a:lnSpc>
            </a:pPr>
            <a:r>
              <a:rPr lang="en-US" sz="2400" dirty="0"/>
              <a:t>RAID-DP </a:t>
            </a:r>
            <a:r>
              <a:rPr lang="en-US" sz="2400" dirty="0" err="1" smtClean="0"/>
              <a:t>faz</a:t>
            </a:r>
            <a:r>
              <a:rPr lang="en-US" sz="2400" dirty="0" smtClean="0"/>
              <a:t> o </a:t>
            </a:r>
            <a:r>
              <a:rPr lang="en-US" sz="2400" dirty="0" err="1" smtClean="0"/>
              <a:t>que</a:t>
            </a:r>
            <a:r>
              <a:rPr lang="en-US" sz="2400" dirty="0" smtClean="0"/>
              <a:t> o </a:t>
            </a:r>
            <a:r>
              <a:rPr lang="en-US" sz="2400" dirty="0"/>
              <a:t>RAID5 </a:t>
            </a:r>
            <a:r>
              <a:rPr lang="en-US" sz="2400" dirty="0" smtClean="0"/>
              <a:t>e RAID1/0 </a:t>
            </a:r>
            <a:r>
              <a:rPr lang="en-US" sz="2400" dirty="0" err="1" smtClean="0"/>
              <a:t>não</a:t>
            </a:r>
            <a:r>
              <a:rPr lang="en-US" sz="2400" dirty="0" smtClean="0"/>
              <a:t> </a:t>
            </a:r>
            <a:r>
              <a:rPr lang="en-US" sz="2400" dirty="0" err="1" smtClean="0"/>
              <a:t>fazem</a:t>
            </a:r>
            <a:r>
              <a:rPr lang="en-US" sz="2400" dirty="0" smtClean="0"/>
              <a:t>:</a:t>
            </a:r>
            <a:r>
              <a:rPr lang="en-US" sz="2400" dirty="0"/>
              <a:t/>
            </a:r>
            <a:br>
              <a:rPr lang="en-US" sz="2400" dirty="0"/>
            </a:br>
            <a:endParaRPr lang="en-US" sz="2400" dirty="0"/>
          </a:p>
          <a:p>
            <a:pPr marL="685800" lvl="1" indent="-228600">
              <a:lnSpc>
                <a:spcPct val="90000"/>
              </a:lnSpc>
            </a:pPr>
            <a:r>
              <a:rPr lang="en-US" sz="2000" dirty="0" err="1" smtClean="0"/>
              <a:t>Provê</a:t>
            </a:r>
            <a:r>
              <a:rPr lang="en-US" sz="2000" dirty="0" smtClean="0"/>
              <a:t> </a:t>
            </a:r>
            <a:r>
              <a:rPr lang="en-US" sz="2000" dirty="0" err="1"/>
              <a:t>p</a:t>
            </a:r>
            <a:r>
              <a:rPr lang="en-US" sz="2000" dirty="0" err="1" smtClean="0"/>
              <a:t>roteção</a:t>
            </a:r>
            <a:r>
              <a:rPr lang="en-US" sz="2000" dirty="0" smtClean="0"/>
              <a:t> contra </a:t>
            </a:r>
            <a:r>
              <a:rPr lang="en-US" sz="2000" dirty="0" err="1" smtClean="0"/>
              <a:t>falha</a:t>
            </a:r>
            <a:r>
              <a:rPr lang="en-US" sz="2000" dirty="0" smtClean="0"/>
              <a:t> de 2 discos</a:t>
            </a:r>
            <a:endParaRPr lang="en-US" sz="2000" dirty="0"/>
          </a:p>
          <a:p>
            <a:pPr marL="685800" lvl="1" indent="-228600">
              <a:lnSpc>
                <a:spcPct val="90000"/>
              </a:lnSpc>
            </a:pPr>
            <a:r>
              <a:rPr lang="pt-BR" sz="2000" dirty="0" smtClean="0"/>
              <a:t>Provê grande melhoria na proteção dos dados sem custos adicionais para os clientes NetApp</a:t>
            </a:r>
            <a:endParaRPr lang="en-US" sz="2000" dirty="0" smtClean="0"/>
          </a:p>
          <a:p>
            <a:pPr marL="685800" lvl="1" indent="-228600">
              <a:lnSpc>
                <a:spcPct val="90000"/>
              </a:lnSpc>
            </a:pPr>
            <a:r>
              <a:rPr lang="pt-BR" sz="2000" dirty="0" smtClean="0"/>
              <a:t>Otimizado para performance enquanto provê a máxima proteção</a:t>
            </a:r>
            <a:endParaRPr lang="en-US" sz="2000" dirty="0"/>
          </a:p>
          <a:p>
            <a:pPr marL="685800" lvl="1" indent="-228600">
              <a:lnSpc>
                <a:spcPct val="90000"/>
              </a:lnSpc>
            </a:pPr>
            <a:r>
              <a:rPr lang="pt-BR" sz="2000" dirty="0" smtClean="0"/>
              <a:t>Reduz o tempo de reconstrução do RAID group enquanto reduz o RISCO de exposição de uma segunda falha de disco no mesmo RAID group ou um erro não recuperável de media.</a:t>
            </a:r>
          </a:p>
          <a:p>
            <a:pPr marL="685800" lvl="1" indent="-228600">
              <a:lnSpc>
                <a:spcPct val="90000"/>
              </a:lnSpc>
            </a:pPr>
            <a:endParaRPr lang="pt-BR" sz="2000" dirty="0" smtClean="0"/>
          </a:p>
          <a:p>
            <a:pPr marL="347662" indent="-228600">
              <a:lnSpc>
                <a:spcPct val="90000"/>
              </a:lnSpc>
            </a:pPr>
            <a:r>
              <a:rPr lang="pt-BR" sz="2200" dirty="0" smtClean="0"/>
              <a:t>RAID-DP excede o nível de proteção do RAID10 sem a necessidade de duplicar o número de discos e aumentar os custos.</a:t>
            </a:r>
            <a:endParaRPr lang="en-US" sz="2000" dirty="0"/>
          </a:p>
        </p:txBody>
      </p:sp>
      <p:sp>
        <p:nvSpPr>
          <p:cNvPr id="4" name="Slide Number Placeholder 3"/>
          <p:cNvSpPr>
            <a:spLocks noGrp="1"/>
          </p:cNvSpPr>
          <p:nvPr>
            <p:ph type="sldNum" sz="quarter" idx="10"/>
          </p:nvPr>
        </p:nvSpPr>
        <p:spPr/>
        <p:txBody>
          <a:bodyPr/>
          <a:lstStyle/>
          <a:p>
            <a:fld id="{68C57405-24BD-9843-AB19-59E5F03C3F0E}" type="slidenum">
              <a:rPr lang="en-US"/>
              <a:pPr/>
              <a:t>74</a:t>
            </a:fld>
            <a:endParaRPr lang="en-US"/>
          </a:p>
        </p:txBody>
      </p:sp>
    </p:spTree>
    <p:extLst>
      <p:ext uri="{BB962C8B-B14F-4D97-AF65-F5344CB8AC3E}">
        <p14:creationId xmlns:p14="http://schemas.microsoft.com/office/powerpoint/2010/main" val="2371777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Grp="1" noChangeArrowheads="1"/>
          </p:cNvSpPr>
          <p:nvPr>
            <p:ph type="title"/>
          </p:nvPr>
        </p:nvSpPr>
        <p:spPr/>
        <p:txBody>
          <a:bodyPr/>
          <a:lstStyle/>
          <a:p>
            <a:r>
              <a:rPr lang="en-US"/>
              <a:t>Highly Efficient RAID Protection</a:t>
            </a:r>
          </a:p>
        </p:txBody>
      </p:sp>
      <p:sp>
        <p:nvSpPr>
          <p:cNvPr id="409603" name="Rectangle 3"/>
          <p:cNvSpPr>
            <a:spLocks noGrp="1" noChangeArrowheads="1"/>
          </p:cNvSpPr>
          <p:nvPr>
            <p:ph idx="1"/>
          </p:nvPr>
        </p:nvSpPr>
        <p:spPr>
          <a:xfrm>
            <a:off x="1066800" y="1276350"/>
            <a:ext cx="7924800" cy="1771650"/>
          </a:xfrm>
        </p:spPr>
        <p:txBody>
          <a:bodyPr/>
          <a:lstStyle/>
          <a:p>
            <a:r>
              <a:rPr lang="en-US" sz="2200" dirty="0"/>
              <a:t>Greatly reduced parity overhead vs. typical RAID mirror</a:t>
            </a:r>
          </a:p>
          <a:p>
            <a:r>
              <a:rPr lang="en-US" sz="2200" dirty="0"/>
              <a:t>Superior fault tolerance</a:t>
            </a:r>
          </a:p>
          <a:p>
            <a:r>
              <a:rPr lang="en-US" sz="2200" dirty="0"/>
              <a:t>Recover from simultaneous failure of 2 drives</a:t>
            </a:r>
          </a:p>
          <a:p>
            <a:r>
              <a:rPr lang="en-US" sz="2200" dirty="0"/>
              <a:t>RAID 6 protection with no performance penalty</a:t>
            </a:r>
          </a:p>
        </p:txBody>
      </p:sp>
      <p:sp>
        <p:nvSpPr>
          <p:cNvPr id="39" name="Slide Number Placeholder 3"/>
          <p:cNvSpPr>
            <a:spLocks noGrp="1"/>
          </p:cNvSpPr>
          <p:nvPr>
            <p:ph type="sldNum" sz="quarter" idx="10"/>
          </p:nvPr>
        </p:nvSpPr>
        <p:spPr/>
        <p:txBody>
          <a:bodyPr/>
          <a:lstStyle/>
          <a:p>
            <a:fld id="{A5A614FC-11A5-477C-AD12-48AC4CD4B83F}" type="slidenum">
              <a:rPr lang="en-US"/>
              <a:pPr/>
              <a:t>75</a:t>
            </a:fld>
            <a:endParaRPr lang="en-US"/>
          </a:p>
        </p:txBody>
      </p:sp>
      <p:sp>
        <p:nvSpPr>
          <p:cNvPr id="409636" name="Text Box 36"/>
          <p:cNvSpPr txBox="1">
            <a:spLocks noChangeArrowheads="1"/>
          </p:cNvSpPr>
          <p:nvPr/>
        </p:nvSpPr>
        <p:spPr bwMode="auto">
          <a:xfrm>
            <a:off x="990600" y="3457575"/>
            <a:ext cx="2611438" cy="641350"/>
          </a:xfrm>
          <a:prstGeom prst="rect">
            <a:avLst/>
          </a:prstGeom>
          <a:noFill/>
          <a:ln w="12700">
            <a:noFill/>
            <a:miter lim="800000"/>
            <a:headEnd/>
            <a:tailEnd/>
          </a:ln>
          <a:effectLst/>
        </p:spPr>
        <p:txBody>
          <a:bodyPr wrap="none">
            <a:spAutoFit/>
          </a:bodyPr>
          <a:lstStyle/>
          <a:p>
            <a:r>
              <a:rPr lang="en-US" sz="1800"/>
              <a:t>Typical RAID Protection</a:t>
            </a:r>
          </a:p>
          <a:p>
            <a:r>
              <a:rPr lang="en-US" sz="1800"/>
              <a:t>50% Efficiency</a:t>
            </a:r>
          </a:p>
        </p:txBody>
      </p:sp>
      <p:sp>
        <p:nvSpPr>
          <p:cNvPr id="409637" name="Text Box 37"/>
          <p:cNvSpPr txBox="1">
            <a:spLocks noChangeArrowheads="1"/>
          </p:cNvSpPr>
          <p:nvPr/>
        </p:nvSpPr>
        <p:spPr bwMode="auto">
          <a:xfrm>
            <a:off x="990600" y="4981575"/>
            <a:ext cx="2300288" cy="641350"/>
          </a:xfrm>
          <a:prstGeom prst="rect">
            <a:avLst/>
          </a:prstGeom>
          <a:noFill/>
          <a:ln w="12700">
            <a:noFill/>
            <a:miter lim="800000"/>
            <a:headEnd/>
            <a:tailEnd/>
          </a:ln>
          <a:effectLst/>
        </p:spPr>
        <p:txBody>
          <a:bodyPr wrap="none">
            <a:spAutoFit/>
          </a:bodyPr>
          <a:lstStyle/>
          <a:p>
            <a:r>
              <a:rPr lang="en-US" sz="1800"/>
              <a:t>RAID-DP</a:t>
            </a:r>
            <a:r>
              <a:rPr lang="en-US" sz="1400" baseline="50000"/>
              <a:t>®</a:t>
            </a:r>
            <a:r>
              <a:rPr lang="en-US" sz="1800"/>
              <a:t> Protection</a:t>
            </a:r>
          </a:p>
          <a:p>
            <a:r>
              <a:rPr lang="en-US" sz="1800"/>
              <a:t>86% Efficiency</a:t>
            </a:r>
          </a:p>
        </p:txBody>
      </p:sp>
      <p:grpSp>
        <p:nvGrpSpPr>
          <p:cNvPr id="2" name="Group 136"/>
          <p:cNvGrpSpPr>
            <a:grpSpLocks/>
          </p:cNvGrpSpPr>
          <p:nvPr/>
        </p:nvGrpSpPr>
        <p:grpSpPr bwMode="auto">
          <a:xfrm>
            <a:off x="3581400" y="3228975"/>
            <a:ext cx="4648200" cy="1114425"/>
            <a:chOff x="240" y="2208"/>
            <a:chExt cx="2928" cy="702"/>
          </a:xfrm>
        </p:grpSpPr>
        <p:pic>
          <p:nvPicPr>
            <p:cNvPr id="409621" name="Picture 21" descr="DS14MK4 FRONT"/>
            <p:cNvPicPr>
              <a:picLocks noChangeAspect="1" noChangeArrowheads="1"/>
            </p:cNvPicPr>
            <p:nvPr/>
          </p:nvPicPr>
          <p:blipFill>
            <a:blip r:embed="rId3" cstate="email">
              <a:clrChange>
                <a:clrFrom>
                  <a:srgbClr val="D9DEE4"/>
                </a:clrFrom>
                <a:clrTo>
                  <a:srgbClr val="D9DEE4">
                    <a:alpha val="0"/>
                  </a:srgbClr>
                </a:clrTo>
              </a:clrChange>
            </a:blip>
            <a:srcRect/>
            <a:stretch>
              <a:fillRect/>
            </a:stretch>
          </p:blipFill>
          <p:spPr bwMode="auto">
            <a:xfrm>
              <a:off x="240" y="2208"/>
              <a:ext cx="2928" cy="702"/>
            </a:xfrm>
            <a:prstGeom prst="rect">
              <a:avLst/>
            </a:prstGeom>
            <a:noFill/>
          </p:spPr>
        </p:pic>
        <p:sp>
          <p:nvSpPr>
            <p:cNvPr id="409622" name="Text Box 22"/>
            <p:cNvSpPr txBox="1">
              <a:spLocks noChangeArrowheads="1"/>
            </p:cNvSpPr>
            <p:nvPr/>
          </p:nvSpPr>
          <p:spPr bwMode="auto">
            <a:xfrm>
              <a:off x="406" y="2334"/>
              <a:ext cx="126" cy="498"/>
            </a:xfrm>
            <a:prstGeom prst="rect">
              <a:avLst/>
            </a:prstGeom>
            <a:solidFill>
              <a:schemeClr val="accent2"/>
            </a:solidFill>
            <a:ln w="12700">
              <a:noFill/>
              <a:miter lim="800000"/>
              <a:headEnd/>
              <a:tailEnd/>
            </a:ln>
            <a:effectLst/>
          </p:spPr>
          <p:txBody>
            <a:bodyPr lIns="0" tIns="0" rIns="0" bIns="0"/>
            <a:lstStyle/>
            <a:p>
              <a:pPr algn="ctr">
                <a:lnSpc>
                  <a:spcPct val="90000"/>
                </a:lnSpc>
              </a:pPr>
              <a:r>
                <a:rPr lang="en-US" sz="1400">
                  <a:solidFill>
                    <a:srgbClr val="FFFFFF"/>
                  </a:solidFill>
                </a:rPr>
                <a:t>D</a:t>
              </a:r>
            </a:p>
            <a:p>
              <a:pPr algn="ctr">
                <a:lnSpc>
                  <a:spcPct val="90000"/>
                </a:lnSpc>
              </a:pPr>
              <a:r>
                <a:rPr lang="en-US" sz="1400">
                  <a:solidFill>
                    <a:srgbClr val="FFFFFF"/>
                  </a:solidFill>
                </a:rPr>
                <a:t>A</a:t>
              </a:r>
            </a:p>
            <a:p>
              <a:pPr algn="ctr">
                <a:lnSpc>
                  <a:spcPct val="90000"/>
                </a:lnSpc>
              </a:pPr>
              <a:r>
                <a:rPr lang="en-US" sz="1400">
                  <a:solidFill>
                    <a:srgbClr val="FFFFFF"/>
                  </a:solidFill>
                </a:rPr>
                <a:t>T</a:t>
              </a:r>
            </a:p>
            <a:p>
              <a:pPr algn="ctr">
                <a:lnSpc>
                  <a:spcPct val="90000"/>
                </a:lnSpc>
              </a:pPr>
              <a:r>
                <a:rPr lang="en-US" sz="1400">
                  <a:solidFill>
                    <a:srgbClr val="FFFFFF"/>
                  </a:solidFill>
                </a:rPr>
                <a:t>A</a:t>
              </a:r>
            </a:p>
          </p:txBody>
        </p:sp>
        <p:sp>
          <p:nvSpPr>
            <p:cNvPr id="409629" name="Text Box 29"/>
            <p:cNvSpPr txBox="1">
              <a:spLocks noChangeArrowheads="1"/>
            </p:cNvSpPr>
            <p:nvPr/>
          </p:nvSpPr>
          <p:spPr bwMode="auto">
            <a:xfrm>
              <a:off x="1718" y="2334"/>
              <a:ext cx="127" cy="498"/>
            </a:xfrm>
            <a:prstGeom prst="rect">
              <a:avLst/>
            </a:prstGeom>
            <a:solidFill>
              <a:schemeClr val="folHlink"/>
            </a:solidFill>
            <a:ln w="12700">
              <a:noFill/>
              <a:miter lim="800000"/>
              <a:headEnd/>
              <a:tailEnd/>
            </a:ln>
            <a:effectLst/>
          </p:spPr>
          <p:txBody>
            <a:bodyPr lIns="0" tIns="0" rIns="0" bIns="0"/>
            <a:lstStyle/>
            <a:p>
              <a:pPr algn="ctr">
                <a:lnSpc>
                  <a:spcPct val="80000"/>
                </a:lnSpc>
              </a:pPr>
              <a:r>
                <a:rPr lang="en-US" sz="1100">
                  <a:solidFill>
                    <a:srgbClr val="FFFFFF"/>
                  </a:solidFill>
                </a:rPr>
                <a:t>P</a:t>
              </a:r>
            </a:p>
            <a:p>
              <a:pPr algn="ctr">
                <a:lnSpc>
                  <a:spcPct val="80000"/>
                </a:lnSpc>
              </a:pPr>
              <a:r>
                <a:rPr lang="en-US" sz="1100">
                  <a:solidFill>
                    <a:srgbClr val="FFFFFF"/>
                  </a:solidFill>
                </a:rPr>
                <a:t>A</a:t>
              </a:r>
            </a:p>
            <a:p>
              <a:pPr algn="ctr">
                <a:lnSpc>
                  <a:spcPct val="80000"/>
                </a:lnSpc>
              </a:pPr>
              <a:r>
                <a:rPr lang="en-US" sz="1100">
                  <a:solidFill>
                    <a:srgbClr val="FFFFFF"/>
                  </a:solidFill>
                </a:rPr>
                <a:t>R</a:t>
              </a:r>
            </a:p>
            <a:p>
              <a:pPr algn="ctr">
                <a:lnSpc>
                  <a:spcPct val="80000"/>
                </a:lnSpc>
              </a:pPr>
              <a:r>
                <a:rPr lang="en-US" sz="1100">
                  <a:solidFill>
                    <a:srgbClr val="FFFFFF"/>
                  </a:solidFill>
                </a:rPr>
                <a:t>I</a:t>
              </a:r>
            </a:p>
            <a:p>
              <a:pPr algn="ctr">
                <a:lnSpc>
                  <a:spcPct val="80000"/>
                </a:lnSpc>
              </a:pPr>
              <a:r>
                <a:rPr lang="en-US" sz="1100">
                  <a:solidFill>
                    <a:srgbClr val="FFFFFF"/>
                  </a:solidFill>
                </a:rPr>
                <a:t>T</a:t>
              </a:r>
            </a:p>
            <a:p>
              <a:pPr algn="ctr">
                <a:lnSpc>
                  <a:spcPct val="80000"/>
                </a:lnSpc>
              </a:pPr>
              <a:r>
                <a:rPr lang="en-US" sz="1100">
                  <a:solidFill>
                    <a:srgbClr val="FFFFFF"/>
                  </a:solidFill>
                </a:rPr>
                <a:t>Y</a:t>
              </a:r>
            </a:p>
          </p:txBody>
        </p:sp>
        <p:sp>
          <p:nvSpPr>
            <p:cNvPr id="409644" name="Text Box 44"/>
            <p:cNvSpPr txBox="1">
              <a:spLocks noChangeArrowheads="1"/>
            </p:cNvSpPr>
            <p:nvPr/>
          </p:nvSpPr>
          <p:spPr bwMode="auto">
            <a:xfrm>
              <a:off x="577" y="2334"/>
              <a:ext cx="126" cy="498"/>
            </a:xfrm>
            <a:prstGeom prst="rect">
              <a:avLst/>
            </a:prstGeom>
            <a:solidFill>
              <a:schemeClr val="accent2"/>
            </a:solidFill>
            <a:ln w="12700">
              <a:noFill/>
              <a:miter lim="800000"/>
              <a:headEnd/>
              <a:tailEnd/>
            </a:ln>
            <a:effectLst/>
          </p:spPr>
          <p:txBody>
            <a:bodyPr lIns="0" tIns="0" rIns="0" bIns="0"/>
            <a:lstStyle/>
            <a:p>
              <a:pPr algn="ctr">
                <a:lnSpc>
                  <a:spcPct val="90000"/>
                </a:lnSpc>
              </a:pPr>
              <a:r>
                <a:rPr lang="en-US" sz="1400">
                  <a:solidFill>
                    <a:srgbClr val="FFFFFF"/>
                  </a:solidFill>
                </a:rPr>
                <a:t>D</a:t>
              </a:r>
            </a:p>
            <a:p>
              <a:pPr algn="ctr">
                <a:lnSpc>
                  <a:spcPct val="90000"/>
                </a:lnSpc>
              </a:pPr>
              <a:r>
                <a:rPr lang="en-US" sz="1400">
                  <a:solidFill>
                    <a:srgbClr val="FFFFFF"/>
                  </a:solidFill>
                </a:rPr>
                <a:t>A</a:t>
              </a:r>
            </a:p>
            <a:p>
              <a:pPr algn="ctr">
                <a:lnSpc>
                  <a:spcPct val="90000"/>
                </a:lnSpc>
              </a:pPr>
              <a:r>
                <a:rPr lang="en-US" sz="1400">
                  <a:solidFill>
                    <a:srgbClr val="FFFFFF"/>
                  </a:solidFill>
                </a:rPr>
                <a:t>T</a:t>
              </a:r>
            </a:p>
            <a:p>
              <a:pPr algn="ctr">
                <a:lnSpc>
                  <a:spcPct val="90000"/>
                </a:lnSpc>
              </a:pPr>
              <a:r>
                <a:rPr lang="en-US" sz="1400">
                  <a:solidFill>
                    <a:srgbClr val="FFFFFF"/>
                  </a:solidFill>
                </a:rPr>
                <a:t>A</a:t>
              </a:r>
            </a:p>
          </p:txBody>
        </p:sp>
        <p:sp>
          <p:nvSpPr>
            <p:cNvPr id="409645" name="Text Box 45"/>
            <p:cNvSpPr txBox="1">
              <a:spLocks noChangeArrowheads="1"/>
            </p:cNvSpPr>
            <p:nvPr/>
          </p:nvSpPr>
          <p:spPr bwMode="auto">
            <a:xfrm>
              <a:off x="756" y="2334"/>
              <a:ext cx="126" cy="498"/>
            </a:xfrm>
            <a:prstGeom prst="rect">
              <a:avLst/>
            </a:prstGeom>
            <a:solidFill>
              <a:schemeClr val="accent2"/>
            </a:solidFill>
            <a:ln w="12700">
              <a:noFill/>
              <a:miter lim="800000"/>
              <a:headEnd/>
              <a:tailEnd/>
            </a:ln>
            <a:effectLst/>
          </p:spPr>
          <p:txBody>
            <a:bodyPr lIns="0" tIns="0" rIns="0" bIns="0"/>
            <a:lstStyle/>
            <a:p>
              <a:pPr algn="ctr">
                <a:lnSpc>
                  <a:spcPct val="90000"/>
                </a:lnSpc>
              </a:pPr>
              <a:r>
                <a:rPr lang="en-US" sz="1400">
                  <a:solidFill>
                    <a:srgbClr val="FFFFFF"/>
                  </a:solidFill>
                </a:rPr>
                <a:t>D</a:t>
              </a:r>
            </a:p>
            <a:p>
              <a:pPr algn="ctr">
                <a:lnSpc>
                  <a:spcPct val="90000"/>
                </a:lnSpc>
              </a:pPr>
              <a:r>
                <a:rPr lang="en-US" sz="1400">
                  <a:solidFill>
                    <a:srgbClr val="FFFFFF"/>
                  </a:solidFill>
                </a:rPr>
                <a:t>A</a:t>
              </a:r>
            </a:p>
            <a:p>
              <a:pPr algn="ctr">
                <a:lnSpc>
                  <a:spcPct val="90000"/>
                </a:lnSpc>
              </a:pPr>
              <a:r>
                <a:rPr lang="en-US" sz="1400">
                  <a:solidFill>
                    <a:srgbClr val="FFFFFF"/>
                  </a:solidFill>
                </a:rPr>
                <a:t>T</a:t>
              </a:r>
            </a:p>
            <a:p>
              <a:pPr algn="ctr">
                <a:lnSpc>
                  <a:spcPct val="90000"/>
                </a:lnSpc>
              </a:pPr>
              <a:r>
                <a:rPr lang="en-US" sz="1400">
                  <a:solidFill>
                    <a:srgbClr val="FFFFFF"/>
                  </a:solidFill>
                </a:rPr>
                <a:t>A</a:t>
              </a:r>
            </a:p>
          </p:txBody>
        </p:sp>
        <p:sp>
          <p:nvSpPr>
            <p:cNvPr id="409646" name="Text Box 46"/>
            <p:cNvSpPr txBox="1">
              <a:spLocks noChangeArrowheads="1"/>
            </p:cNvSpPr>
            <p:nvPr/>
          </p:nvSpPr>
          <p:spPr bwMode="auto">
            <a:xfrm>
              <a:off x="942" y="2334"/>
              <a:ext cx="127" cy="498"/>
            </a:xfrm>
            <a:prstGeom prst="rect">
              <a:avLst/>
            </a:prstGeom>
            <a:solidFill>
              <a:schemeClr val="accent2"/>
            </a:solidFill>
            <a:ln w="12700">
              <a:noFill/>
              <a:miter lim="800000"/>
              <a:headEnd/>
              <a:tailEnd/>
            </a:ln>
            <a:effectLst/>
          </p:spPr>
          <p:txBody>
            <a:bodyPr lIns="0" tIns="0" rIns="0" bIns="0"/>
            <a:lstStyle/>
            <a:p>
              <a:pPr algn="ctr">
                <a:lnSpc>
                  <a:spcPct val="90000"/>
                </a:lnSpc>
              </a:pPr>
              <a:r>
                <a:rPr lang="en-US" sz="1400">
                  <a:solidFill>
                    <a:srgbClr val="FFFFFF"/>
                  </a:solidFill>
                </a:rPr>
                <a:t>D</a:t>
              </a:r>
            </a:p>
            <a:p>
              <a:pPr algn="ctr">
                <a:lnSpc>
                  <a:spcPct val="90000"/>
                </a:lnSpc>
              </a:pPr>
              <a:r>
                <a:rPr lang="en-US" sz="1400">
                  <a:solidFill>
                    <a:srgbClr val="FFFFFF"/>
                  </a:solidFill>
                </a:rPr>
                <a:t>A</a:t>
              </a:r>
            </a:p>
            <a:p>
              <a:pPr algn="ctr">
                <a:lnSpc>
                  <a:spcPct val="90000"/>
                </a:lnSpc>
              </a:pPr>
              <a:r>
                <a:rPr lang="en-US" sz="1400">
                  <a:solidFill>
                    <a:srgbClr val="FFFFFF"/>
                  </a:solidFill>
                </a:rPr>
                <a:t>T</a:t>
              </a:r>
            </a:p>
            <a:p>
              <a:pPr algn="ctr">
                <a:lnSpc>
                  <a:spcPct val="90000"/>
                </a:lnSpc>
              </a:pPr>
              <a:r>
                <a:rPr lang="en-US" sz="1400">
                  <a:solidFill>
                    <a:srgbClr val="FFFFFF"/>
                  </a:solidFill>
                </a:rPr>
                <a:t>A</a:t>
              </a:r>
            </a:p>
          </p:txBody>
        </p:sp>
        <p:sp>
          <p:nvSpPr>
            <p:cNvPr id="409647" name="Text Box 47"/>
            <p:cNvSpPr txBox="1">
              <a:spLocks noChangeArrowheads="1"/>
            </p:cNvSpPr>
            <p:nvPr/>
          </p:nvSpPr>
          <p:spPr bwMode="auto">
            <a:xfrm>
              <a:off x="1121" y="2334"/>
              <a:ext cx="127" cy="498"/>
            </a:xfrm>
            <a:prstGeom prst="rect">
              <a:avLst/>
            </a:prstGeom>
            <a:solidFill>
              <a:schemeClr val="accent2"/>
            </a:solidFill>
            <a:ln w="12700">
              <a:noFill/>
              <a:miter lim="800000"/>
              <a:headEnd/>
              <a:tailEnd/>
            </a:ln>
            <a:effectLst/>
          </p:spPr>
          <p:txBody>
            <a:bodyPr lIns="0" tIns="0" rIns="0" bIns="0"/>
            <a:lstStyle/>
            <a:p>
              <a:pPr algn="ctr">
                <a:lnSpc>
                  <a:spcPct val="90000"/>
                </a:lnSpc>
              </a:pPr>
              <a:r>
                <a:rPr lang="en-US" sz="1400">
                  <a:solidFill>
                    <a:srgbClr val="FFFFFF"/>
                  </a:solidFill>
                </a:rPr>
                <a:t>D</a:t>
              </a:r>
            </a:p>
            <a:p>
              <a:pPr algn="ctr">
                <a:lnSpc>
                  <a:spcPct val="90000"/>
                </a:lnSpc>
              </a:pPr>
              <a:r>
                <a:rPr lang="en-US" sz="1400">
                  <a:solidFill>
                    <a:srgbClr val="FFFFFF"/>
                  </a:solidFill>
                </a:rPr>
                <a:t>A</a:t>
              </a:r>
            </a:p>
            <a:p>
              <a:pPr algn="ctr">
                <a:lnSpc>
                  <a:spcPct val="90000"/>
                </a:lnSpc>
              </a:pPr>
              <a:r>
                <a:rPr lang="en-US" sz="1400">
                  <a:solidFill>
                    <a:srgbClr val="FFFFFF"/>
                  </a:solidFill>
                </a:rPr>
                <a:t>T</a:t>
              </a:r>
            </a:p>
            <a:p>
              <a:pPr algn="ctr">
                <a:lnSpc>
                  <a:spcPct val="90000"/>
                </a:lnSpc>
              </a:pPr>
              <a:r>
                <a:rPr lang="en-US" sz="1400">
                  <a:solidFill>
                    <a:srgbClr val="FFFFFF"/>
                  </a:solidFill>
                </a:rPr>
                <a:t>A</a:t>
              </a:r>
            </a:p>
          </p:txBody>
        </p:sp>
        <p:sp>
          <p:nvSpPr>
            <p:cNvPr id="409648" name="Text Box 48"/>
            <p:cNvSpPr txBox="1">
              <a:spLocks noChangeArrowheads="1"/>
            </p:cNvSpPr>
            <p:nvPr/>
          </p:nvSpPr>
          <p:spPr bwMode="auto">
            <a:xfrm>
              <a:off x="1313" y="2334"/>
              <a:ext cx="127" cy="498"/>
            </a:xfrm>
            <a:prstGeom prst="rect">
              <a:avLst/>
            </a:prstGeom>
            <a:solidFill>
              <a:schemeClr val="accent2"/>
            </a:solidFill>
            <a:ln w="12700">
              <a:noFill/>
              <a:miter lim="800000"/>
              <a:headEnd/>
              <a:tailEnd/>
            </a:ln>
            <a:effectLst/>
          </p:spPr>
          <p:txBody>
            <a:bodyPr lIns="0" tIns="0" rIns="0" bIns="0"/>
            <a:lstStyle/>
            <a:p>
              <a:pPr algn="ctr">
                <a:lnSpc>
                  <a:spcPct val="90000"/>
                </a:lnSpc>
              </a:pPr>
              <a:r>
                <a:rPr lang="en-US" sz="1400">
                  <a:solidFill>
                    <a:srgbClr val="FFFFFF"/>
                  </a:solidFill>
                </a:rPr>
                <a:t>D</a:t>
              </a:r>
            </a:p>
            <a:p>
              <a:pPr algn="ctr">
                <a:lnSpc>
                  <a:spcPct val="90000"/>
                </a:lnSpc>
              </a:pPr>
              <a:r>
                <a:rPr lang="en-US" sz="1400">
                  <a:solidFill>
                    <a:srgbClr val="FFFFFF"/>
                  </a:solidFill>
                </a:rPr>
                <a:t>A</a:t>
              </a:r>
            </a:p>
            <a:p>
              <a:pPr algn="ctr">
                <a:lnSpc>
                  <a:spcPct val="90000"/>
                </a:lnSpc>
              </a:pPr>
              <a:r>
                <a:rPr lang="en-US" sz="1400">
                  <a:solidFill>
                    <a:srgbClr val="FFFFFF"/>
                  </a:solidFill>
                </a:rPr>
                <a:t>T</a:t>
              </a:r>
            </a:p>
            <a:p>
              <a:pPr algn="ctr">
                <a:lnSpc>
                  <a:spcPct val="90000"/>
                </a:lnSpc>
              </a:pPr>
              <a:r>
                <a:rPr lang="en-US" sz="1400">
                  <a:solidFill>
                    <a:srgbClr val="FFFFFF"/>
                  </a:solidFill>
                </a:rPr>
                <a:t>A</a:t>
              </a:r>
            </a:p>
          </p:txBody>
        </p:sp>
        <p:sp>
          <p:nvSpPr>
            <p:cNvPr id="409649" name="Text Box 49"/>
            <p:cNvSpPr txBox="1">
              <a:spLocks noChangeArrowheads="1"/>
            </p:cNvSpPr>
            <p:nvPr/>
          </p:nvSpPr>
          <p:spPr bwMode="auto">
            <a:xfrm>
              <a:off x="1500" y="2334"/>
              <a:ext cx="126" cy="498"/>
            </a:xfrm>
            <a:prstGeom prst="rect">
              <a:avLst/>
            </a:prstGeom>
            <a:solidFill>
              <a:schemeClr val="accent2"/>
            </a:solidFill>
            <a:ln w="12700">
              <a:noFill/>
              <a:miter lim="800000"/>
              <a:headEnd/>
              <a:tailEnd/>
            </a:ln>
            <a:effectLst/>
          </p:spPr>
          <p:txBody>
            <a:bodyPr lIns="0" tIns="0" rIns="0" bIns="0"/>
            <a:lstStyle/>
            <a:p>
              <a:pPr algn="ctr">
                <a:lnSpc>
                  <a:spcPct val="90000"/>
                </a:lnSpc>
              </a:pPr>
              <a:r>
                <a:rPr lang="en-US" sz="1400">
                  <a:solidFill>
                    <a:srgbClr val="FFFFFF"/>
                  </a:solidFill>
                </a:rPr>
                <a:t>D</a:t>
              </a:r>
            </a:p>
            <a:p>
              <a:pPr algn="ctr">
                <a:lnSpc>
                  <a:spcPct val="90000"/>
                </a:lnSpc>
              </a:pPr>
              <a:r>
                <a:rPr lang="en-US" sz="1400">
                  <a:solidFill>
                    <a:srgbClr val="FFFFFF"/>
                  </a:solidFill>
                </a:rPr>
                <a:t>A</a:t>
              </a:r>
            </a:p>
            <a:p>
              <a:pPr algn="ctr">
                <a:lnSpc>
                  <a:spcPct val="90000"/>
                </a:lnSpc>
              </a:pPr>
              <a:r>
                <a:rPr lang="en-US" sz="1400">
                  <a:solidFill>
                    <a:srgbClr val="FFFFFF"/>
                  </a:solidFill>
                </a:rPr>
                <a:t>T</a:t>
              </a:r>
            </a:p>
            <a:p>
              <a:pPr algn="ctr">
                <a:lnSpc>
                  <a:spcPct val="90000"/>
                </a:lnSpc>
              </a:pPr>
              <a:r>
                <a:rPr lang="en-US" sz="1400">
                  <a:solidFill>
                    <a:srgbClr val="FFFFFF"/>
                  </a:solidFill>
                </a:rPr>
                <a:t>A</a:t>
              </a:r>
            </a:p>
          </p:txBody>
        </p:sp>
        <p:sp>
          <p:nvSpPr>
            <p:cNvPr id="409650" name="Text Box 50"/>
            <p:cNvSpPr txBox="1">
              <a:spLocks noChangeArrowheads="1"/>
            </p:cNvSpPr>
            <p:nvPr/>
          </p:nvSpPr>
          <p:spPr bwMode="auto">
            <a:xfrm>
              <a:off x="1905" y="2334"/>
              <a:ext cx="127" cy="498"/>
            </a:xfrm>
            <a:prstGeom prst="rect">
              <a:avLst/>
            </a:prstGeom>
            <a:solidFill>
              <a:schemeClr val="folHlink"/>
            </a:solidFill>
            <a:ln w="12700">
              <a:noFill/>
              <a:miter lim="800000"/>
              <a:headEnd/>
              <a:tailEnd/>
            </a:ln>
            <a:effectLst/>
          </p:spPr>
          <p:txBody>
            <a:bodyPr lIns="0" tIns="0" rIns="0" bIns="0"/>
            <a:lstStyle/>
            <a:p>
              <a:pPr algn="ctr">
                <a:lnSpc>
                  <a:spcPct val="80000"/>
                </a:lnSpc>
              </a:pPr>
              <a:r>
                <a:rPr lang="en-US" sz="1100">
                  <a:solidFill>
                    <a:srgbClr val="FFFFFF"/>
                  </a:solidFill>
                </a:rPr>
                <a:t>P</a:t>
              </a:r>
            </a:p>
            <a:p>
              <a:pPr algn="ctr">
                <a:lnSpc>
                  <a:spcPct val="80000"/>
                </a:lnSpc>
              </a:pPr>
              <a:r>
                <a:rPr lang="en-US" sz="1100">
                  <a:solidFill>
                    <a:srgbClr val="FFFFFF"/>
                  </a:solidFill>
                </a:rPr>
                <a:t>A</a:t>
              </a:r>
            </a:p>
            <a:p>
              <a:pPr algn="ctr">
                <a:lnSpc>
                  <a:spcPct val="80000"/>
                </a:lnSpc>
              </a:pPr>
              <a:r>
                <a:rPr lang="en-US" sz="1100">
                  <a:solidFill>
                    <a:srgbClr val="FFFFFF"/>
                  </a:solidFill>
                </a:rPr>
                <a:t>R</a:t>
              </a:r>
            </a:p>
            <a:p>
              <a:pPr algn="ctr">
                <a:lnSpc>
                  <a:spcPct val="80000"/>
                </a:lnSpc>
              </a:pPr>
              <a:r>
                <a:rPr lang="en-US" sz="1100">
                  <a:solidFill>
                    <a:srgbClr val="FFFFFF"/>
                  </a:solidFill>
                </a:rPr>
                <a:t>I</a:t>
              </a:r>
            </a:p>
            <a:p>
              <a:pPr algn="ctr">
                <a:lnSpc>
                  <a:spcPct val="80000"/>
                </a:lnSpc>
              </a:pPr>
              <a:r>
                <a:rPr lang="en-US" sz="1100">
                  <a:solidFill>
                    <a:srgbClr val="FFFFFF"/>
                  </a:solidFill>
                </a:rPr>
                <a:t>T</a:t>
              </a:r>
            </a:p>
            <a:p>
              <a:pPr algn="ctr">
                <a:lnSpc>
                  <a:spcPct val="80000"/>
                </a:lnSpc>
              </a:pPr>
              <a:r>
                <a:rPr lang="en-US" sz="1100">
                  <a:solidFill>
                    <a:srgbClr val="FFFFFF"/>
                  </a:solidFill>
                </a:rPr>
                <a:t>Y</a:t>
              </a:r>
            </a:p>
          </p:txBody>
        </p:sp>
        <p:sp>
          <p:nvSpPr>
            <p:cNvPr id="409652" name="Text Box 52"/>
            <p:cNvSpPr txBox="1">
              <a:spLocks noChangeArrowheads="1"/>
            </p:cNvSpPr>
            <p:nvPr/>
          </p:nvSpPr>
          <p:spPr bwMode="auto">
            <a:xfrm>
              <a:off x="2087" y="2334"/>
              <a:ext cx="126" cy="498"/>
            </a:xfrm>
            <a:prstGeom prst="rect">
              <a:avLst/>
            </a:prstGeom>
            <a:solidFill>
              <a:schemeClr val="folHlink"/>
            </a:solidFill>
            <a:ln w="12700">
              <a:noFill/>
              <a:miter lim="800000"/>
              <a:headEnd/>
              <a:tailEnd/>
            </a:ln>
            <a:effectLst/>
          </p:spPr>
          <p:txBody>
            <a:bodyPr lIns="0" tIns="0" rIns="0" bIns="0"/>
            <a:lstStyle/>
            <a:p>
              <a:pPr algn="ctr">
                <a:lnSpc>
                  <a:spcPct val="80000"/>
                </a:lnSpc>
              </a:pPr>
              <a:r>
                <a:rPr lang="en-US" sz="1100">
                  <a:solidFill>
                    <a:srgbClr val="FFFFFF"/>
                  </a:solidFill>
                </a:rPr>
                <a:t>P</a:t>
              </a:r>
            </a:p>
            <a:p>
              <a:pPr algn="ctr">
                <a:lnSpc>
                  <a:spcPct val="80000"/>
                </a:lnSpc>
              </a:pPr>
              <a:r>
                <a:rPr lang="en-US" sz="1100">
                  <a:solidFill>
                    <a:srgbClr val="FFFFFF"/>
                  </a:solidFill>
                </a:rPr>
                <a:t>A</a:t>
              </a:r>
            </a:p>
            <a:p>
              <a:pPr algn="ctr">
                <a:lnSpc>
                  <a:spcPct val="80000"/>
                </a:lnSpc>
              </a:pPr>
              <a:r>
                <a:rPr lang="en-US" sz="1100">
                  <a:solidFill>
                    <a:srgbClr val="FFFFFF"/>
                  </a:solidFill>
                </a:rPr>
                <a:t>R</a:t>
              </a:r>
            </a:p>
            <a:p>
              <a:pPr algn="ctr">
                <a:lnSpc>
                  <a:spcPct val="80000"/>
                </a:lnSpc>
              </a:pPr>
              <a:r>
                <a:rPr lang="en-US" sz="1100">
                  <a:solidFill>
                    <a:srgbClr val="FFFFFF"/>
                  </a:solidFill>
                </a:rPr>
                <a:t>I</a:t>
              </a:r>
            </a:p>
            <a:p>
              <a:pPr algn="ctr">
                <a:lnSpc>
                  <a:spcPct val="80000"/>
                </a:lnSpc>
              </a:pPr>
              <a:r>
                <a:rPr lang="en-US" sz="1100">
                  <a:solidFill>
                    <a:srgbClr val="FFFFFF"/>
                  </a:solidFill>
                </a:rPr>
                <a:t>T</a:t>
              </a:r>
            </a:p>
            <a:p>
              <a:pPr algn="ctr">
                <a:lnSpc>
                  <a:spcPct val="80000"/>
                </a:lnSpc>
              </a:pPr>
              <a:r>
                <a:rPr lang="en-US" sz="1100">
                  <a:solidFill>
                    <a:srgbClr val="FFFFFF"/>
                  </a:solidFill>
                </a:rPr>
                <a:t>Y</a:t>
              </a:r>
            </a:p>
          </p:txBody>
        </p:sp>
        <p:sp>
          <p:nvSpPr>
            <p:cNvPr id="409653" name="Text Box 53"/>
            <p:cNvSpPr txBox="1">
              <a:spLocks noChangeArrowheads="1"/>
            </p:cNvSpPr>
            <p:nvPr/>
          </p:nvSpPr>
          <p:spPr bwMode="auto">
            <a:xfrm>
              <a:off x="2268" y="2334"/>
              <a:ext cx="127" cy="498"/>
            </a:xfrm>
            <a:prstGeom prst="rect">
              <a:avLst/>
            </a:prstGeom>
            <a:solidFill>
              <a:schemeClr val="folHlink"/>
            </a:solidFill>
            <a:ln w="12700">
              <a:noFill/>
              <a:miter lim="800000"/>
              <a:headEnd/>
              <a:tailEnd/>
            </a:ln>
            <a:effectLst/>
          </p:spPr>
          <p:txBody>
            <a:bodyPr lIns="0" tIns="0" rIns="0" bIns="0"/>
            <a:lstStyle/>
            <a:p>
              <a:pPr algn="ctr">
                <a:lnSpc>
                  <a:spcPct val="80000"/>
                </a:lnSpc>
              </a:pPr>
              <a:r>
                <a:rPr lang="en-US" sz="1100">
                  <a:solidFill>
                    <a:srgbClr val="FFFFFF"/>
                  </a:solidFill>
                </a:rPr>
                <a:t>P</a:t>
              </a:r>
            </a:p>
            <a:p>
              <a:pPr algn="ctr">
                <a:lnSpc>
                  <a:spcPct val="80000"/>
                </a:lnSpc>
              </a:pPr>
              <a:r>
                <a:rPr lang="en-US" sz="1100">
                  <a:solidFill>
                    <a:srgbClr val="FFFFFF"/>
                  </a:solidFill>
                </a:rPr>
                <a:t>A</a:t>
              </a:r>
            </a:p>
            <a:p>
              <a:pPr algn="ctr">
                <a:lnSpc>
                  <a:spcPct val="80000"/>
                </a:lnSpc>
              </a:pPr>
              <a:r>
                <a:rPr lang="en-US" sz="1100">
                  <a:solidFill>
                    <a:srgbClr val="FFFFFF"/>
                  </a:solidFill>
                </a:rPr>
                <a:t>R</a:t>
              </a:r>
            </a:p>
            <a:p>
              <a:pPr algn="ctr">
                <a:lnSpc>
                  <a:spcPct val="80000"/>
                </a:lnSpc>
              </a:pPr>
              <a:r>
                <a:rPr lang="en-US" sz="1100">
                  <a:solidFill>
                    <a:srgbClr val="FFFFFF"/>
                  </a:solidFill>
                </a:rPr>
                <a:t>I</a:t>
              </a:r>
            </a:p>
            <a:p>
              <a:pPr algn="ctr">
                <a:lnSpc>
                  <a:spcPct val="80000"/>
                </a:lnSpc>
              </a:pPr>
              <a:r>
                <a:rPr lang="en-US" sz="1100">
                  <a:solidFill>
                    <a:srgbClr val="FFFFFF"/>
                  </a:solidFill>
                </a:rPr>
                <a:t>T</a:t>
              </a:r>
            </a:p>
            <a:p>
              <a:pPr algn="ctr">
                <a:lnSpc>
                  <a:spcPct val="80000"/>
                </a:lnSpc>
              </a:pPr>
              <a:r>
                <a:rPr lang="en-US" sz="1100">
                  <a:solidFill>
                    <a:srgbClr val="FFFFFF"/>
                  </a:solidFill>
                </a:rPr>
                <a:t>Y</a:t>
              </a:r>
            </a:p>
          </p:txBody>
        </p:sp>
        <p:sp>
          <p:nvSpPr>
            <p:cNvPr id="409654" name="Text Box 54"/>
            <p:cNvSpPr txBox="1">
              <a:spLocks noChangeArrowheads="1"/>
            </p:cNvSpPr>
            <p:nvPr/>
          </p:nvSpPr>
          <p:spPr bwMode="auto">
            <a:xfrm>
              <a:off x="2452" y="2334"/>
              <a:ext cx="127" cy="498"/>
            </a:xfrm>
            <a:prstGeom prst="rect">
              <a:avLst/>
            </a:prstGeom>
            <a:solidFill>
              <a:schemeClr val="folHlink"/>
            </a:solidFill>
            <a:ln w="12700">
              <a:noFill/>
              <a:miter lim="800000"/>
              <a:headEnd/>
              <a:tailEnd/>
            </a:ln>
            <a:effectLst/>
          </p:spPr>
          <p:txBody>
            <a:bodyPr lIns="0" tIns="0" rIns="0" bIns="0"/>
            <a:lstStyle/>
            <a:p>
              <a:pPr algn="ctr">
                <a:lnSpc>
                  <a:spcPct val="80000"/>
                </a:lnSpc>
              </a:pPr>
              <a:r>
                <a:rPr lang="en-US" sz="1100">
                  <a:solidFill>
                    <a:srgbClr val="FFFFFF"/>
                  </a:solidFill>
                </a:rPr>
                <a:t>P</a:t>
              </a:r>
            </a:p>
            <a:p>
              <a:pPr algn="ctr">
                <a:lnSpc>
                  <a:spcPct val="80000"/>
                </a:lnSpc>
              </a:pPr>
              <a:r>
                <a:rPr lang="en-US" sz="1100">
                  <a:solidFill>
                    <a:srgbClr val="FFFFFF"/>
                  </a:solidFill>
                </a:rPr>
                <a:t>A</a:t>
              </a:r>
            </a:p>
            <a:p>
              <a:pPr algn="ctr">
                <a:lnSpc>
                  <a:spcPct val="80000"/>
                </a:lnSpc>
              </a:pPr>
              <a:r>
                <a:rPr lang="en-US" sz="1100">
                  <a:solidFill>
                    <a:srgbClr val="FFFFFF"/>
                  </a:solidFill>
                </a:rPr>
                <a:t>R</a:t>
              </a:r>
            </a:p>
            <a:p>
              <a:pPr algn="ctr">
                <a:lnSpc>
                  <a:spcPct val="80000"/>
                </a:lnSpc>
              </a:pPr>
              <a:r>
                <a:rPr lang="en-US" sz="1100">
                  <a:solidFill>
                    <a:srgbClr val="FFFFFF"/>
                  </a:solidFill>
                </a:rPr>
                <a:t>I</a:t>
              </a:r>
            </a:p>
            <a:p>
              <a:pPr algn="ctr">
                <a:lnSpc>
                  <a:spcPct val="80000"/>
                </a:lnSpc>
              </a:pPr>
              <a:r>
                <a:rPr lang="en-US" sz="1100">
                  <a:solidFill>
                    <a:srgbClr val="FFFFFF"/>
                  </a:solidFill>
                </a:rPr>
                <a:t>T</a:t>
              </a:r>
            </a:p>
            <a:p>
              <a:pPr algn="ctr">
                <a:lnSpc>
                  <a:spcPct val="80000"/>
                </a:lnSpc>
              </a:pPr>
              <a:r>
                <a:rPr lang="en-US" sz="1100">
                  <a:solidFill>
                    <a:srgbClr val="FFFFFF"/>
                  </a:solidFill>
                </a:rPr>
                <a:t>Y</a:t>
              </a:r>
            </a:p>
          </p:txBody>
        </p:sp>
        <p:sp>
          <p:nvSpPr>
            <p:cNvPr id="409655" name="Text Box 55"/>
            <p:cNvSpPr txBox="1">
              <a:spLocks noChangeArrowheads="1"/>
            </p:cNvSpPr>
            <p:nvPr/>
          </p:nvSpPr>
          <p:spPr bwMode="auto">
            <a:xfrm>
              <a:off x="2631" y="2334"/>
              <a:ext cx="127" cy="498"/>
            </a:xfrm>
            <a:prstGeom prst="rect">
              <a:avLst/>
            </a:prstGeom>
            <a:solidFill>
              <a:schemeClr val="folHlink"/>
            </a:solidFill>
            <a:ln w="12700">
              <a:noFill/>
              <a:miter lim="800000"/>
              <a:headEnd/>
              <a:tailEnd/>
            </a:ln>
            <a:effectLst/>
          </p:spPr>
          <p:txBody>
            <a:bodyPr lIns="0" tIns="0" rIns="0" bIns="0"/>
            <a:lstStyle/>
            <a:p>
              <a:pPr algn="ctr">
                <a:lnSpc>
                  <a:spcPct val="80000"/>
                </a:lnSpc>
              </a:pPr>
              <a:r>
                <a:rPr lang="en-US" sz="1100">
                  <a:solidFill>
                    <a:srgbClr val="FFFFFF"/>
                  </a:solidFill>
                </a:rPr>
                <a:t>P</a:t>
              </a:r>
            </a:p>
            <a:p>
              <a:pPr algn="ctr">
                <a:lnSpc>
                  <a:spcPct val="80000"/>
                </a:lnSpc>
              </a:pPr>
              <a:r>
                <a:rPr lang="en-US" sz="1100">
                  <a:solidFill>
                    <a:srgbClr val="FFFFFF"/>
                  </a:solidFill>
                </a:rPr>
                <a:t>A</a:t>
              </a:r>
            </a:p>
            <a:p>
              <a:pPr algn="ctr">
                <a:lnSpc>
                  <a:spcPct val="80000"/>
                </a:lnSpc>
              </a:pPr>
              <a:r>
                <a:rPr lang="en-US" sz="1100">
                  <a:solidFill>
                    <a:srgbClr val="FFFFFF"/>
                  </a:solidFill>
                </a:rPr>
                <a:t>R</a:t>
              </a:r>
            </a:p>
            <a:p>
              <a:pPr algn="ctr">
                <a:lnSpc>
                  <a:spcPct val="80000"/>
                </a:lnSpc>
              </a:pPr>
              <a:r>
                <a:rPr lang="en-US" sz="1100">
                  <a:solidFill>
                    <a:srgbClr val="FFFFFF"/>
                  </a:solidFill>
                </a:rPr>
                <a:t>I</a:t>
              </a:r>
            </a:p>
            <a:p>
              <a:pPr algn="ctr">
                <a:lnSpc>
                  <a:spcPct val="80000"/>
                </a:lnSpc>
              </a:pPr>
              <a:r>
                <a:rPr lang="en-US" sz="1100">
                  <a:solidFill>
                    <a:srgbClr val="FFFFFF"/>
                  </a:solidFill>
                </a:rPr>
                <a:t>T</a:t>
              </a:r>
            </a:p>
            <a:p>
              <a:pPr algn="ctr">
                <a:lnSpc>
                  <a:spcPct val="80000"/>
                </a:lnSpc>
              </a:pPr>
              <a:r>
                <a:rPr lang="en-US" sz="1100">
                  <a:solidFill>
                    <a:srgbClr val="FFFFFF"/>
                  </a:solidFill>
                </a:rPr>
                <a:t>Y</a:t>
              </a:r>
            </a:p>
          </p:txBody>
        </p:sp>
        <p:sp>
          <p:nvSpPr>
            <p:cNvPr id="409656" name="Text Box 56"/>
            <p:cNvSpPr txBox="1">
              <a:spLocks noChangeArrowheads="1"/>
            </p:cNvSpPr>
            <p:nvPr/>
          </p:nvSpPr>
          <p:spPr bwMode="auto">
            <a:xfrm>
              <a:off x="2815" y="2334"/>
              <a:ext cx="127" cy="498"/>
            </a:xfrm>
            <a:prstGeom prst="rect">
              <a:avLst/>
            </a:prstGeom>
            <a:solidFill>
              <a:schemeClr val="folHlink"/>
            </a:solidFill>
            <a:ln w="12700">
              <a:noFill/>
              <a:miter lim="800000"/>
              <a:headEnd/>
              <a:tailEnd/>
            </a:ln>
            <a:effectLst/>
          </p:spPr>
          <p:txBody>
            <a:bodyPr lIns="0" tIns="0" rIns="0" bIns="0"/>
            <a:lstStyle/>
            <a:p>
              <a:pPr algn="ctr">
                <a:lnSpc>
                  <a:spcPct val="80000"/>
                </a:lnSpc>
              </a:pPr>
              <a:r>
                <a:rPr lang="en-US" sz="1100">
                  <a:solidFill>
                    <a:srgbClr val="FFFFFF"/>
                  </a:solidFill>
                </a:rPr>
                <a:t>P</a:t>
              </a:r>
            </a:p>
            <a:p>
              <a:pPr algn="ctr">
                <a:lnSpc>
                  <a:spcPct val="80000"/>
                </a:lnSpc>
              </a:pPr>
              <a:r>
                <a:rPr lang="en-US" sz="1100">
                  <a:solidFill>
                    <a:srgbClr val="FFFFFF"/>
                  </a:solidFill>
                </a:rPr>
                <a:t>A</a:t>
              </a:r>
            </a:p>
            <a:p>
              <a:pPr algn="ctr">
                <a:lnSpc>
                  <a:spcPct val="80000"/>
                </a:lnSpc>
              </a:pPr>
              <a:r>
                <a:rPr lang="en-US" sz="1100">
                  <a:solidFill>
                    <a:srgbClr val="FFFFFF"/>
                  </a:solidFill>
                </a:rPr>
                <a:t>R</a:t>
              </a:r>
            </a:p>
            <a:p>
              <a:pPr algn="ctr">
                <a:lnSpc>
                  <a:spcPct val="80000"/>
                </a:lnSpc>
              </a:pPr>
              <a:r>
                <a:rPr lang="en-US" sz="1100">
                  <a:solidFill>
                    <a:srgbClr val="FFFFFF"/>
                  </a:solidFill>
                </a:rPr>
                <a:t>I</a:t>
              </a:r>
            </a:p>
            <a:p>
              <a:pPr algn="ctr">
                <a:lnSpc>
                  <a:spcPct val="80000"/>
                </a:lnSpc>
              </a:pPr>
              <a:r>
                <a:rPr lang="en-US" sz="1100">
                  <a:solidFill>
                    <a:srgbClr val="FFFFFF"/>
                  </a:solidFill>
                </a:rPr>
                <a:t>T</a:t>
              </a:r>
            </a:p>
            <a:p>
              <a:pPr algn="ctr">
                <a:lnSpc>
                  <a:spcPct val="80000"/>
                </a:lnSpc>
              </a:pPr>
              <a:r>
                <a:rPr lang="en-US" sz="1100">
                  <a:solidFill>
                    <a:srgbClr val="FFFFFF"/>
                  </a:solidFill>
                </a:rPr>
                <a:t>Y</a:t>
              </a:r>
            </a:p>
          </p:txBody>
        </p:sp>
      </p:grpSp>
      <p:grpSp>
        <p:nvGrpSpPr>
          <p:cNvPr id="3" name="Group 159"/>
          <p:cNvGrpSpPr>
            <a:grpSpLocks/>
          </p:cNvGrpSpPr>
          <p:nvPr/>
        </p:nvGrpSpPr>
        <p:grpSpPr bwMode="auto">
          <a:xfrm>
            <a:off x="3581400" y="4752975"/>
            <a:ext cx="4648200" cy="1114425"/>
            <a:chOff x="2592" y="1584"/>
            <a:chExt cx="2928" cy="702"/>
          </a:xfrm>
        </p:grpSpPr>
        <p:pic>
          <p:nvPicPr>
            <p:cNvPr id="409738" name="Picture 138" descr="DS14MK4 FRONT"/>
            <p:cNvPicPr>
              <a:picLocks noChangeAspect="1" noChangeArrowheads="1"/>
            </p:cNvPicPr>
            <p:nvPr/>
          </p:nvPicPr>
          <p:blipFill>
            <a:blip r:embed="rId3" cstate="email">
              <a:clrChange>
                <a:clrFrom>
                  <a:srgbClr val="D9DEE4"/>
                </a:clrFrom>
                <a:clrTo>
                  <a:srgbClr val="D9DEE4">
                    <a:alpha val="0"/>
                  </a:srgbClr>
                </a:clrTo>
              </a:clrChange>
            </a:blip>
            <a:srcRect/>
            <a:stretch>
              <a:fillRect/>
            </a:stretch>
          </p:blipFill>
          <p:spPr bwMode="auto">
            <a:xfrm>
              <a:off x="2592" y="1584"/>
              <a:ext cx="2928" cy="702"/>
            </a:xfrm>
            <a:prstGeom prst="rect">
              <a:avLst/>
            </a:prstGeom>
            <a:noFill/>
          </p:spPr>
        </p:pic>
        <p:grpSp>
          <p:nvGrpSpPr>
            <p:cNvPr id="4" name="Group 158"/>
            <p:cNvGrpSpPr>
              <a:grpSpLocks/>
            </p:cNvGrpSpPr>
            <p:nvPr/>
          </p:nvGrpSpPr>
          <p:grpSpPr bwMode="auto">
            <a:xfrm>
              <a:off x="2758" y="1710"/>
              <a:ext cx="2536" cy="498"/>
              <a:chOff x="2758" y="1710"/>
              <a:chExt cx="2536" cy="498"/>
            </a:xfrm>
          </p:grpSpPr>
          <p:sp>
            <p:nvSpPr>
              <p:cNvPr id="409739" name="Text Box 139"/>
              <p:cNvSpPr txBox="1">
                <a:spLocks noChangeArrowheads="1"/>
              </p:cNvSpPr>
              <p:nvPr/>
            </p:nvSpPr>
            <p:spPr bwMode="auto">
              <a:xfrm>
                <a:off x="2758" y="1710"/>
                <a:ext cx="126" cy="498"/>
              </a:xfrm>
              <a:prstGeom prst="rect">
                <a:avLst/>
              </a:prstGeom>
              <a:solidFill>
                <a:schemeClr val="accent2"/>
              </a:solidFill>
              <a:ln w="12700">
                <a:noFill/>
                <a:miter lim="800000"/>
                <a:headEnd/>
                <a:tailEnd/>
              </a:ln>
              <a:effectLst/>
            </p:spPr>
            <p:txBody>
              <a:bodyPr lIns="0" tIns="0" rIns="0" bIns="0"/>
              <a:lstStyle/>
              <a:p>
                <a:pPr algn="ctr">
                  <a:lnSpc>
                    <a:spcPct val="90000"/>
                  </a:lnSpc>
                </a:pPr>
                <a:r>
                  <a:rPr lang="en-US" sz="1400">
                    <a:solidFill>
                      <a:srgbClr val="FFFFFF"/>
                    </a:solidFill>
                  </a:rPr>
                  <a:t>D</a:t>
                </a:r>
              </a:p>
              <a:p>
                <a:pPr algn="ctr">
                  <a:lnSpc>
                    <a:spcPct val="90000"/>
                  </a:lnSpc>
                </a:pPr>
                <a:r>
                  <a:rPr lang="en-US" sz="1400">
                    <a:solidFill>
                      <a:srgbClr val="FFFFFF"/>
                    </a:solidFill>
                  </a:rPr>
                  <a:t>A</a:t>
                </a:r>
              </a:p>
              <a:p>
                <a:pPr algn="ctr">
                  <a:lnSpc>
                    <a:spcPct val="90000"/>
                  </a:lnSpc>
                </a:pPr>
                <a:r>
                  <a:rPr lang="en-US" sz="1400">
                    <a:solidFill>
                      <a:srgbClr val="FFFFFF"/>
                    </a:solidFill>
                  </a:rPr>
                  <a:t>T</a:t>
                </a:r>
              </a:p>
              <a:p>
                <a:pPr algn="ctr">
                  <a:lnSpc>
                    <a:spcPct val="90000"/>
                  </a:lnSpc>
                </a:pPr>
                <a:r>
                  <a:rPr lang="en-US" sz="1400">
                    <a:solidFill>
                      <a:srgbClr val="FFFFFF"/>
                    </a:solidFill>
                  </a:rPr>
                  <a:t>A</a:t>
                </a:r>
              </a:p>
            </p:txBody>
          </p:sp>
          <p:sp>
            <p:nvSpPr>
              <p:cNvPr id="409741" name="Text Box 141"/>
              <p:cNvSpPr txBox="1">
                <a:spLocks noChangeArrowheads="1"/>
              </p:cNvSpPr>
              <p:nvPr/>
            </p:nvSpPr>
            <p:spPr bwMode="auto">
              <a:xfrm>
                <a:off x="2929" y="1710"/>
                <a:ext cx="126" cy="498"/>
              </a:xfrm>
              <a:prstGeom prst="rect">
                <a:avLst/>
              </a:prstGeom>
              <a:solidFill>
                <a:schemeClr val="accent2"/>
              </a:solidFill>
              <a:ln w="12700">
                <a:noFill/>
                <a:miter lim="800000"/>
                <a:headEnd/>
                <a:tailEnd/>
              </a:ln>
              <a:effectLst/>
            </p:spPr>
            <p:txBody>
              <a:bodyPr lIns="0" tIns="0" rIns="0" bIns="0"/>
              <a:lstStyle/>
              <a:p>
                <a:pPr algn="ctr">
                  <a:lnSpc>
                    <a:spcPct val="90000"/>
                  </a:lnSpc>
                </a:pPr>
                <a:r>
                  <a:rPr lang="en-US" sz="1400">
                    <a:solidFill>
                      <a:srgbClr val="FFFFFF"/>
                    </a:solidFill>
                  </a:rPr>
                  <a:t>D</a:t>
                </a:r>
              </a:p>
              <a:p>
                <a:pPr algn="ctr">
                  <a:lnSpc>
                    <a:spcPct val="90000"/>
                  </a:lnSpc>
                </a:pPr>
                <a:r>
                  <a:rPr lang="en-US" sz="1400">
                    <a:solidFill>
                      <a:srgbClr val="FFFFFF"/>
                    </a:solidFill>
                  </a:rPr>
                  <a:t>A</a:t>
                </a:r>
              </a:p>
              <a:p>
                <a:pPr algn="ctr">
                  <a:lnSpc>
                    <a:spcPct val="90000"/>
                  </a:lnSpc>
                </a:pPr>
                <a:r>
                  <a:rPr lang="en-US" sz="1400">
                    <a:solidFill>
                      <a:srgbClr val="FFFFFF"/>
                    </a:solidFill>
                  </a:rPr>
                  <a:t>T</a:t>
                </a:r>
              </a:p>
              <a:p>
                <a:pPr algn="ctr">
                  <a:lnSpc>
                    <a:spcPct val="90000"/>
                  </a:lnSpc>
                </a:pPr>
                <a:r>
                  <a:rPr lang="en-US" sz="1400">
                    <a:solidFill>
                      <a:srgbClr val="FFFFFF"/>
                    </a:solidFill>
                  </a:rPr>
                  <a:t>A</a:t>
                </a:r>
              </a:p>
            </p:txBody>
          </p:sp>
          <p:sp>
            <p:nvSpPr>
              <p:cNvPr id="409742" name="Text Box 142"/>
              <p:cNvSpPr txBox="1">
                <a:spLocks noChangeArrowheads="1"/>
              </p:cNvSpPr>
              <p:nvPr/>
            </p:nvSpPr>
            <p:spPr bwMode="auto">
              <a:xfrm>
                <a:off x="3108" y="1710"/>
                <a:ext cx="126" cy="498"/>
              </a:xfrm>
              <a:prstGeom prst="rect">
                <a:avLst/>
              </a:prstGeom>
              <a:solidFill>
                <a:schemeClr val="accent2"/>
              </a:solidFill>
              <a:ln w="12700">
                <a:noFill/>
                <a:miter lim="800000"/>
                <a:headEnd/>
                <a:tailEnd/>
              </a:ln>
              <a:effectLst/>
            </p:spPr>
            <p:txBody>
              <a:bodyPr lIns="0" tIns="0" rIns="0" bIns="0"/>
              <a:lstStyle/>
              <a:p>
                <a:pPr algn="ctr">
                  <a:lnSpc>
                    <a:spcPct val="90000"/>
                  </a:lnSpc>
                </a:pPr>
                <a:r>
                  <a:rPr lang="en-US" sz="1400">
                    <a:solidFill>
                      <a:srgbClr val="FFFFFF"/>
                    </a:solidFill>
                  </a:rPr>
                  <a:t>D</a:t>
                </a:r>
              </a:p>
              <a:p>
                <a:pPr algn="ctr">
                  <a:lnSpc>
                    <a:spcPct val="90000"/>
                  </a:lnSpc>
                </a:pPr>
                <a:r>
                  <a:rPr lang="en-US" sz="1400">
                    <a:solidFill>
                      <a:srgbClr val="FFFFFF"/>
                    </a:solidFill>
                  </a:rPr>
                  <a:t>A</a:t>
                </a:r>
              </a:p>
              <a:p>
                <a:pPr algn="ctr">
                  <a:lnSpc>
                    <a:spcPct val="90000"/>
                  </a:lnSpc>
                </a:pPr>
                <a:r>
                  <a:rPr lang="en-US" sz="1400">
                    <a:solidFill>
                      <a:srgbClr val="FFFFFF"/>
                    </a:solidFill>
                  </a:rPr>
                  <a:t>T</a:t>
                </a:r>
              </a:p>
              <a:p>
                <a:pPr algn="ctr">
                  <a:lnSpc>
                    <a:spcPct val="90000"/>
                  </a:lnSpc>
                </a:pPr>
                <a:r>
                  <a:rPr lang="en-US" sz="1400">
                    <a:solidFill>
                      <a:srgbClr val="FFFFFF"/>
                    </a:solidFill>
                  </a:rPr>
                  <a:t>A</a:t>
                </a:r>
              </a:p>
            </p:txBody>
          </p:sp>
          <p:sp>
            <p:nvSpPr>
              <p:cNvPr id="409743" name="Text Box 143"/>
              <p:cNvSpPr txBox="1">
                <a:spLocks noChangeArrowheads="1"/>
              </p:cNvSpPr>
              <p:nvPr/>
            </p:nvSpPr>
            <p:spPr bwMode="auto">
              <a:xfrm>
                <a:off x="3294" y="1710"/>
                <a:ext cx="127" cy="498"/>
              </a:xfrm>
              <a:prstGeom prst="rect">
                <a:avLst/>
              </a:prstGeom>
              <a:solidFill>
                <a:schemeClr val="accent2"/>
              </a:solidFill>
              <a:ln w="12700">
                <a:noFill/>
                <a:miter lim="800000"/>
                <a:headEnd/>
                <a:tailEnd/>
              </a:ln>
              <a:effectLst/>
            </p:spPr>
            <p:txBody>
              <a:bodyPr lIns="0" tIns="0" rIns="0" bIns="0"/>
              <a:lstStyle/>
              <a:p>
                <a:pPr algn="ctr">
                  <a:lnSpc>
                    <a:spcPct val="90000"/>
                  </a:lnSpc>
                </a:pPr>
                <a:r>
                  <a:rPr lang="en-US" sz="1400">
                    <a:solidFill>
                      <a:srgbClr val="FFFFFF"/>
                    </a:solidFill>
                  </a:rPr>
                  <a:t>D</a:t>
                </a:r>
              </a:p>
              <a:p>
                <a:pPr algn="ctr">
                  <a:lnSpc>
                    <a:spcPct val="90000"/>
                  </a:lnSpc>
                </a:pPr>
                <a:r>
                  <a:rPr lang="en-US" sz="1400">
                    <a:solidFill>
                      <a:srgbClr val="FFFFFF"/>
                    </a:solidFill>
                  </a:rPr>
                  <a:t>A</a:t>
                </a:r>
              </a:p>
              <a:p>
                <a:pPr algn="ctr">
                  <a:lnSpc>
                    <a:spcPct val="90000"/>
                  </a:lnSpc>
                </a:pPr>
                <a:r>
                  <a:rPr lang="en-US" sz="1400">
                    <a:solidFill>
                      <a:srgbClr val="FFFFFF"/>
                    </a:solidFill>
                  </a:rPr>
                  <a:t>T</a:t>
                </a:r>
              </a:p>
              <a:p>
                <a:pPr algn="ctr">
                  <a:lnSpc>
                    <a:spcPct val="90000"/>
                  </a:lnSpc>
                </a:pPr>
                <a:r>
                  <a:rPr lang="en-US" sz="1400">
                    <a:solidFill>
                      <a:srgbClr val="FFFFFF"/>
                    </a:solidFill>
                  </a:rPr>
                  <a:t>A</a:t>
                </a:r>
              </a:p>
            </p:txBody>
          </p:sp>
          <p:sp>
            <p:nvSpPr>
              <p:cNvPr id="409744" name="Text Box 144"/>
              <p:cNvSpPr txBox="1">
                <a:spLocks noChangeArrowheads="1"/>
              </p:cNvSpPr>
              <p:nvPr/>
            </p:nvSpPr>
            <p:spPr bwMode="auto">
              <a:xfrm>
                <a:off x="3473" y="1710"/>
                <a:ext cx="127" cy="498"/>
              </a:xfrm>
              <a:prstGeom prst="rect">
                <a:avLst/>
              </a:prstGeom>
              <a:solidFill>
                <a:schemeClr val="accent2"/>
              </a:solidFill>
              <a:ln w="12700">
                <a:noFill/>
                <a:miter lim="800000"/>
                <a:headEnd/>
                <a:tailEnd/>
              </a:ln>
              <a:effectLst/>
            </p:spPr>
            <p:txBody>
              <a:bodyPr lIns="0" tIns="0" rIns="0" bIns="0"/>
              <a:lstStyle/>
              <a:p>
                <a:pPr algn="ctr">
                  <a:lnSpc>
                    <a:spcPct val="90000"/>
                  </a:lnSpc>
                </a:pPr>
                <a:r>
                  <a:rPr lang="en-US" sz="1400">
                    <a:solidFill>
                      <a:srgbClr val="FFFFFF"/>
                    </a:solidFill>
                  </a:rPr>
                  <a:t>D</a:t>
                </a:r>
              </a:p>
              <a:p>
                <a:pPr algn="ctr">
                  <a:lnSpc>
                    <a:spcPct val="90000"/>
                  </a:lnSpc>
                </a:pPr>
                <a:r>
                  <a:rPr lang="en-US" sz="1400">
                    <a:solidFill>
                      <a:srgbClr val="FFFFFF"/>
                    </a:solidFill>
                  </a:rPr>
                  <a:t>A</a:t>
                </a:r>
              </a:p>
              <a:p>
                <a:pPr algn="ctr">
                  <a:lnSpc>
                    <a:spcPct val="90000"/>
                  </a:lnSpc>
                </a:pPr>
                <a:r>
                  <a:rPr lang="en-US" sz="1400">
                    <a:solidFill>
                      <a:srgbClr val="FFFFFF"/>
                    </a:solidFill>
                  </a:rPr>
                  <a:t>T</a:t>
                </a:r>
              </a:p>
              <a:p>
                <a:pPr algn="ctr">
                  <a:lnSpc>
                    <a:spcPct val="90000"/>
                  </a:lnSpc>
                </a:pPr>
                <a:r>
                  <a:rPr lang="en-US" sz="1400">
                    <a:solidFill>
                      <a:srgbClr val="FFFFFF"/>
                    </a:solidFill>
                  </a:rPr>
                  <a:t>A</a:t>
                </a:r>
              </a:p>
            </p:txBody>
          </p:sp>
          <p:sp>
            <p:nvSpPr>
              <p:cNvPr id="409745" name="Text Box 145"/>
              <p:cNvSpPr txBox="1">
                <a:spLocks noChangeArrowheads="1"/>
              </p:cNvSpPr>
              <p:nvPr/>
            </p:nvSpPr>
            <p:spPr bwMode="auto">
              <a:xfrm>
                <a:off x="3665" y="1710"/>
                <a:ext cx="127" cy="498"/>
              </a:xfrm>
              <a:prstGeom prst="rect">
                <a:avLst/>
              </a:prstGeom>
              <a:solidFill>
                <a:schemeClr val="accent2"/>
              </a:solidFill>
              <a:ln w="12700">
                <a:noFill/>
                <a:miter lim="800000"/>
                <a:headEnd/>
                <a:tailEnd/>
              </a:ln>
              <a:effectLst/>
            </p:spPr>
            <p:txBody>
              <a:bodyPr lIns="0" tIns="0" rIns="0" bIns="0"/>
              <a:lstStyle/>
              <a:p>
                <a:pPr algn="ctr">
                  <a:lnSpc>
                    <a:spcPct val="90000"/>
                  </a:lnSpc>
                </a:pPr>
                <a:r>
                  <a:rPr lang="en-US" sz="1400">
                    <a:solidFill>
                      <a:srgbClr val="FFFFFF"/>
                    </a:solidFill>
                  </a:rPr>
                  <a:t>D</a:t>
                </a:r>
              </a:p>
              <a:p>
                <a:pPr algn="ctr">
                  <a:lnSpc>
                    <a:spcPct val="90000"/>
                  </a:lnSpc>
                </a:pPr>
                <a:r>
                  <a:rPr lang="en-US" sz="1400">
                    <a:solidFill>
                      <a:srgbClr val="FFFFFF"/>
                    </a:solidFill>
                  </a:rPr>
                  <a:t>A</a:t>
                </a:r>
              </a:p>
              <a:p>
                <a:pPr algn="ctr">
                  <a:lnSpc>
                    <a:spcPct val="90000"/>
                  </a:lnSpc>
                </a:pPr>
                <a:r>
                  <a:rPr lang="en-US" sz="1400">
                    <a:solidFill>
                      <a:srgbClr val="FFFFFF"/>
                    </a:solidFill>
                  </a:rPr>
                  <a:t>T</a:t>
                </a:r>
              </a:p>
              <a:p>
                <a:pPr algn="ctr">
                  <a:lnSpc>
                    <a:spcPct val="90000"/>
                  </a:lnSpc>
                </a:pPr>
                <a:r>
                  <a:rPr lang="en-US" sz="1400">
                    <a:solidFill>
                      <a:srgbClr val="FFFFFF"/>
                    </a:solidFill>
                  </a:rPr>
                  <a:t>A</a:t>
                </a:r>
              </a:p>
            </p:txBody>
          </p:sp>
          <p:sp>
            <p:nvSpPr>
              <p:cNvPr id="409746" name="Text Box 146"/>
              <p:cNvSpPr txBox="1">
                <a:spLocks noChangeArrowheads="1"/>
              </p:cNvSpPr>
              <p:nvPr/>
            </p:nvSpPr>
            <p:spPr bwMode="auto">
              <a:xfrm>
                <a:off x="3852" y="1710"/>
                <a:ext cx="126" cy="498"/>
              </a:xfrm>
              <a:prstGeom prst="rect">
                <a:avLst/>
              </a:prstGeom>
              <a:solidFill>
                <a:schemeClr val="accent2"/>
              </a:solidFill>
              <a:ln w="12700">
                <a:noFill/>
                <a:miter lim="800000"/>
                <a:headEnd/>
                <a:tailEnd/>
              </a:ln>
              <a:effectLst/>
            </p:spPr>
            <p:txBody>
              <a:bodyPr lIns="0" tIns="0" rIns="0" bIns="0"/>
              <a:lstStyle/>
              <a:p>
                <a:pPr algn="ctr">
                  <a:lnSpc>
                    <a:spcPct val="90000"/>
                  </a:lnSpc>
                </a:pPr>
                <a:r>
                  <a:rPr lang="en-US" sz="1400">
                    <a:solidFill>
                      <a:srgbClr val="FFFFFF"/>
                    </a:solidFill>
                  </a:rPr>
                  <a:t>D</a:t>
                </a:r>
              </a:p>
              <a:p>
                <a:pPr algn="ctr">
                  <a:lnSpc>
                    <a:spcPct val="90000"/>
                  </a:lnSpc>
                </a:pPr>
                <a:r>
                  <a:rPr lang="en-US" sz="1400">
                    <a:solidFill>
                      <a:srgbClr val="FFFFFF"/>
                    </a:solidFill>
                  </a:rPr>
                  <a:t>A</a:t>
                </a:r>
              </a:p>
              <a:p>
                <a:pPr algn="ctr">
                  <a:lnSpc>
                    <a:spcPct val="90000"/>
                  </a:lnSpc>
                </a:pPr>
                <a:r>
                  <a:rPr lang="en-US" sz="1400">
                    <a:solidFill>
                      <a:srgbClr val="FFFFFF"/>
                    </a:solidFill>
                  </a:rPr>
                  <a:t>T</a:t>
                </a:r>
              </a:p>
              <a:p>
                <a:pPr algn="ctr">
                  <a:lnSpc>
                    <a:spcPct val="90000"/>
                  </a:lnSpc>
                </a:pPr>
                <a:r>
                  <a:rPr lang="en-US" sz="1400">
                    <a:solidFill>
                      <a:srgbClr val="FFFFFF"/>
                    </a:solidFill>
                  </a:rPr>
                  <a:t>A</a:t>
                </a:r>
              </a:p>
            </p:txBody>
          </p:sp>
          <p:sp>
            <p:nvSpPr>
              <p:cNvPr id="409751" name="Text Box 151"/>
              <p:cNvSpPr txBox="1">
                <a:spLocks noChangeArrowheads="1"/>
              </p:cNvSpPr>
              <p:nvPr/>
            </p:nvSpPr>
            <p:spPr bwMode="auto">
              <a:xfrm>
                <a:off x="4983" y="1710"/>
                <a:ext cx="127" cy="498"/>
              </a:xfrm>
              <a:prstGeom prst="rect">
                <a:avLst/>
              </a:prstGeom>
              <a:solidFill>
                <a:schemeClr val="folHlink"/>
              </a:solidFill>
              <a:ln w="12700">
                <a:noFill/>
                <a:miter lim="800000"/>
                <a:headEnd/>
                <a:tailEnd/>
              </a:ln>
              <a:effectLst/>
            </p:spPr>
            <p:txBody>
              <a:bodyPr lIns="0" tIns="0" rIns="0" bIns="0"/>
              <a:lstStyle/>
              <a:p>
                <a:pPr algn="ctr">
                  <a:lnSpc>
                    <a:spcPct val="80000"/>
                  </a:lnSpc>
                </a:pPr>
                <a:r>
                  <a:rPr lang="en-US" sz="1100">
                    <a:solidFill>
                      <a:srgbClr val="FFFFFF"/>
                    </a:solidFill>
                  </a:rPr>
                  <a:t>P</a:t>
                </a:r>
              </a:p>
              <a:p>
                <a:pPr algn="ctr">
                  <a:lnSpc>
                    <a:spcPct val="80000"/>
                  </a:lnSpc>
                </a:pPr>
                <a:r>
                  <a:rPr lang="en-US" sz="1100">
                    <a:solidFill>
                      <a:srgbClr val="FFFFFF"/>
                    </a:solidFill>
                  </a:rPr>
                  <a:t>A</a:t>
                </a:r>
              </a:p>
              <a:p>
                <a:pPr algn="ctr">
                  <a:lnSpc>
                    <a:spcPct val="80000"/>
                  </a:lnSpc>
                </a:pPr>
                <a:r>
                  <a:rPr lang="en-US" sz="1100">
                    <a:solidFill>
                      <a:srgbClr val="FFFFFF"/>
                    </a:solidFill>
                  </a:rPr>
                  <a:t>R</a:t>
                </a:r>
              </a:p>
              <a:p>
                <a:pPr algn="ctr">
                  <a:lnSpc>
                    <a:spcPct val="80000"/>
                  </a:lnSpc>
                </a:pPr>
                <a:r>
                  <a:rPr lang="en-US" sz="1100">
                    <a:solidFill>
                      <a:srgbClr val="FFFFFF"/>
                    </a:solidFill>
                  </a:rPr>
                  <a:t>I</a:t>
                </a:r>
              </a:p>
              <a:p>
                <a:pPr algn="ctr">
                  <a:lnSpc>
                    <a:spcPct val="80000"/>
                  </a:lnSpc>
                </a:pPr>
                <a:r>
                  <a:rPr lang="en-US" sz="1100">
                    <a:solidFill>
                      <a:srgbClr val="FFFFFF"/>
                    </a:solidFill>
                  </a:rPr>
                  <a:t>T</a:t>
                </a:r>
              </a:p>
              <a:p>
                <a:pPr algn="ctr">
                  <a:lnSpc>
                    <a:spcPct val="80000"/>
                  </a:lnSpc>
                </a:pPr>
                <a:r>
                  <a:rPr lang="en-US" sz="1100">
                    <a:solidFill>
                      <a:srgbClr val="FFFFFF"/>
                    </a:solidFill>
                  </a:rPr>
                  <a:t>Y</a:t>
                </a:r>
              </a:p>
            </p:txBody>
          </p:sp>
          <p:sp>
            <p:nvSpPr>
              <p:cNvPr id="409752" name="Text Box 152"/>
              <p:cNvSpPr txBox="1">
                <a:spLocks noChangeArrowheads="1"/>
              </p:cNvSpPr>
              <p:nvPr/>
            </p:nvSpPr>
            <p:spPr bwMode="auto">
              <a:xfrm>
                <a:off x="5167" y="1710"/>
                <a:ext cx="127" cy="498"/>
              </a:xfrm>
              <a:prstGeom prst="rect">
                <a:avLst/>
              </a:prstGeom>
              <a:solidFill>
                <a:schemeClr val="folHlink"/>
              </a:solidFill>
              <a:ln w="12700">
                <a:noFill/>
                <a:miter lim="800000"/>
                <a:headEnd/>
                <a:tailEnd/>
              </a:ln>
              <a:effectLst/>
            </p:spPr>
            <p:txBody>
              <a:bodyPr lIns="0" tIns="0" rIns="0" bIns="0"/>
              <a:lstStyle/>
              <a:p>
                <a:pPr algn="ctr">
                  <a:lnSpc>
                    <a:spcPct val="80000"/>
                  </a:lnSpc>
                </a:pPr>
                <a:r>
                  <a:rPr lang="en-US" sz="1100">
                    <a:solidFill>
                      <a:srgbClr val="FFFFFF"/>
                    </a:solidFill>
                  </a:rPr>
                  <a:t>P</a:t>
                </a:r>
              </a:p>
              <a:p>
                <a:pPr algn="ctr">
                  <a:lnSpc>
                    <a:spcPct val="80000"/>
                  </a:lnSpc>
                </a:pPr>
                <a:r>
                  <a:rPr lang="en-US" sz="1100">
                    <a:solidFill>
                      <a:srgbClr val="FFFFFF"/>
                    </a:solidFill>
                  </a:rPr>
                  <a:t>A</a:t>
                </a:r>
              </a:p>
              <a:p>
                <a:pPr algn="ctr">
                  <a:lnSpc>
                    <a:spcPct val="80000"/>
                  </a:lnSpc>
                </a:pPr>
                <a:r>
                  <a:rPr lang="en-US" sz="1100">
                    <a:solidFill>
                      <a:srgbClr val="FFFFFF"/>
                    </a:solidFill>
                  </a:rPr>
                  <a:t>R</a:t>
                </a:r>
              </a:p>
              <a:p>
                <a:pPr algn="ctr">
                  <a:lnSpc>
                    <a:spcPct val="80000"/>
                  </a:lnSpc>
                </a:pPr>
                <a:r>
                  <a:rPr lang="en-US" sz="1100">
                    <a:solidFill>
                      <a:srgbClr val="FFFFFF"/>
                    </a:solidFill>
                  </a:rPr>
                  <a:t>I</a:t>
                </a:r>
              </a:p>
              <a:p>
                <a:pPr algn="ctr">
                  <a:lnSpc>
                    <a:spcPct val="80000"/>
                  </a:lnSpc>
                </a:pPr>
                <a:r>
                  <a:rPr lang="en-US" sz="1100">
                    <a:solidFill>
                      <a:srgbClr val="FFFFFF"/>
                    </a:solidFill>
                  </a:rPr>
                  <a:t>T</a:t>
                </a:r>
              </a:p>
              <a:p>
                <a:pPr algn="ctr">
                  <a:lnSpc>
                    <a:spcPct val="80000"/>
                  </a:lnSpc>
                </a:pPr>
                <a:r>
                  <a:rPr lang="en-US" sz="1100">
                    <a:solidFill>
                      <a:srgbClr val="FFFFFF"/>
                    </a:solidFill>
                  </a:rPr>
                  <a:t>Y</a:t>
                </a:r>
              </a:p>
            </p:txBody>
          </p:sp>
          <p:sp>
            <p:nvSpPr>
              <p:cNvPr id="409753" name="Text Box 153"/>
              <p:cNvSpPr txBox="1">
                <a:spLocks noChangeArrowheads="1"/>
              </p:cNvSpPr>
              <p:nvPr/>
            </p:nvSpPr>
            <p:spPr bwMode="auto">
              <a:xfrm>
                <a:off x="4070" y="1710"/>
                <a:ext cx="126" cy="498"/>
              </a:xfrm>
              <a:prstGeom prst="rect">
                <a:avLst/>
              </a:prstGeom>
              <a:solidFill>
                <a:schemeClr val="accent2"/>
              </a:solidFill>
              <a:ln w="12700">
                <a:noFill/>
                <a:miter lim="800000"/>
                <a:headEnd/>
                <a:tailEnd/>
              </a:ln>
              <a:effectLst/>
            </p:spPr>
            <p:txBody>
              <a:bodyPr lIns="0" tIns="0" rIns="0" bIns="0"/>
              <a:lstStyle/>
              <a:p>
                <a:pPr algn="ctr">
                  <a:lnSpc>
                    <a:spcPct val="90000"/>
                  </a:lnSpc>
                </a:pPr>
                <a:r>
                  <a:rPr lang="en-US" sz="1400">
                    <a:solidFill>
                      <a:srgbClr val="FFFFFF"/>
                    </a:solidFill>
                  </a:rPr>
                  <a:t>D</a:t>
                </a:r>
              </a:p>
              <a:p>
                <a:pPr algn="ctr">
                  <a:lnSpc>
                    <a:spcPct val="90000"/>
                  </a:lnSpc>
                </a:pPr>
                <a:r>
                  <a:rPr lang="en-US" sz="1400">
                    <a:solidFill>
                      <a:srgbClr val="FFFFFF"/>
                    </a:solidFill>
                  </a:rPr>
                  <a:t>A</a:t>
                </a:r>
              </a:p>
              <a:p>
                <a:pPr algn="ctr">
                  <a:lnSpc>
                    <a:spcPct val="90000"/>
                  </a:lnSpc>
                </a:pPr>
                <a:r>
                  <a:rPr lang="en-US" sz="1400">
                    <a:solidFill>
                      <a:srgbClr val="FFFFFF"/>
                    </a:solidFill>
                  </a:rPr>
                  <a:t>T</a:t>
                </a:r>
              </a:p>
              <a:p>
                <a:pPr algn="ctr">
                  <a:lnSpc>
                    <a:spcPct val="90000"/>
                  </a:lnSpc>
                </a:pPr>
                <a:r>
                  <a:rPr lang="en-US" sz="1400">
                    <a:solidFill>
                      <a:srgbClr val="FFFFFF"/>
                    </a:solidFill>
                  </a:rPr>
                  <a:t>A</a:t>
                </a:r>
              </a:p>
            </p:txBody>
          </p:sp>
          <p:sp>
            <p:nvSpPr>
              <p:cNvPr id="409754" name="Text Box 154"/>
              <p:cNvSpPr txBox="1">
                <a:spLocks noChangeArrowheads="1"/>
              </p:cNvSpPr>
              <p:nvPr/>
            </p:nvSpPr>
            <p:spPr bwMode="auto">
              <a:xfrm>
                <a:off x="4256" y="1710"/>
                <a:ext cx="127" cy="498"/>
              </a:xfrm>
              <a:prstGeom prst="rect">
                <a:avLst/>
              </a:prstGeom>
              <a:solidFill>
                <a:schemeClr val="accent2"/>
              </a:solidFill>
              <a:ln w="12700">
                <a:noFill/>
                <a:miter lim="800000"/>
                <a:headEnd/>
                <a:tailEnd/>
              </a:ln>
              <a:effectLst/>
            </p:spPr>
            <p:txBody>
              <a:bodyPr lIns="0" tIns="0" rIns="0" bIns="0"/>
              <a:lstStyle/>
              <a:p>
                <a:pPr algn="ctr">
                  <a:lnSpc>
                    <a:spcPct val="90000"/>
                  </a:lnSpc>
                </a:pPr>
                <a:r>
                  <a:rPr lang="en-US" sz="1400">
                    <a:solidFill>
                      <a:srgbClr val="FFFFFF"/>
                    </a:solidFill>
                  </a:rPr>
                  <a:t>D</a:t>
                </a:r>
              </a:p>
              <a:p>
                <a:pPr algn="ctr">
                  <a:lnSpc>
                    <a:spcPct val="90000"/>
                  </a:lnSpc>
                </a:pPr>
                <a:r>
                  <a:rPr lang="en-US" sz="1400">
                    <a:solidFill>
                      <a:srgbClr val="FFFFFF"/>
                    </a:solidFill>
                  </a:rPr>
                  <a:t>A</a:t>
                </a:r>
              </a:p>
              <a:p>
                <a:pPr algn="ctr">
                  <a:lnSpc>
                    <a:spcPct val="90000"/>
                  </a:lnSpc>
                </a:pPr>
                <a:r>
                  <a:rPr lang="en-US" sz="1400">
                    <a:solidFill>
                      <a:srgbClr val="FFFFFF"/>
                    </a:solidFill>
                  </a:rPr>
                  <a:t>T</a:t>
                </a:r>
              </a:p>
              <a:p>
                <a:pPr algn="ctr">
                  <a:lnSpc>
                    <a:spcPct val="90000"/>
                  </a:lnSpc>
                </a:pPr>
                <a:r>
                  <a:rPr lang="en-US" sz="1400">
                    <a:solidFill>
                      <a:srgbClr val="FFFFFF"/>
                    </a:solidFill>
                  </a:rPr>
                  <a:t>A</a:t>
                </a:r>
              </a:p>
            </p:txBody>
          </p:sp>
          <p:sp>
            <p:nvSpPr>
              <p:cNvPr id="409755" name="Text Box 155"/>
              <p:cNvSpPr txBox="1">
                <a:spLocks noChangeArrowheads="1"/>
              </p:cNvSpPr>
              <p:nvPr/>
            </p:nvSpPr>
            <p:spPr bwMode="auto">
              <a:xfrm>
                <a:off x="4435" y="1710"/>
                <a:ext cx="127" cy="498"/>
              </a:xfrm>
              <a:prstGeom prst="rect">
                <a:avLst/>
              </a:prstGeom>
              <a:solidFill>
                <a:schemeClr val="accent2"/>
              </a:solidFill>
              <a:ln w="12700">
                <a:noFill/>
                <a:miter lim="800000"/>
                <a:headEnd/>
                <a:tailEnd/>
              </a:ln>
              <a:effectLst/>
            </p:spPr>
            <p:txBody>
              <a:bodyPr lIns="0" tIns="0" rIns="0" bIns="0"/>
              <a:lstStyle/>
              <a:p>
                <a:pPr algn="ctr">
                  <a:lnSpc>
                    <a:spcPct val="90000"/>
                  </a:lnSpc>
                </a:pPr>
                <a:r>
                  <a:rPr lang="en-US" sz="1400">
                    <a:solidFill>
                      <a:srgbClr val="FFFFFF"/>
                    </a:solidFill>
                  </a:rPr>
                  <a:t>D</a:t>
                </a:r>
              </a:p>
              <a:p>
                <a:pPr algn="ctr">
                  <a:lnSpc>
                    <a:spcPct val="90000"/>
                  </a:lnSpc>
                </a:pPr>
                <a:r>
                  <a:rPr lang="en-US" sz="1400">
                    <a:solidFill>
                      <a:srgbClr val="FFFFFF"/>
                    </a:solidFill>
                  </a:rPr>
                  <a:t>A</a:t>
                </a:r>
              </a:p>
              <a:p>
                <a:pPr algn="ctr">
                  <a:lnSpc>
                    <a:spcPct val="90000"/>
                  </a:lnSpc>
                </a:pPr>
                <a:r>
                  <a:rPr lang="en-US" sz="1400">
                    <a:solidFill>
                      <a:srgbClr val="FFFFFF"/>
                    </a:solidFill>
                  </a:rPr>
                  <a:t>T</a:t>
                </a:r>
              </a:p>
              <a:p>
                <a:pPr algn="ctr">
                  <a:lnSpc>
                    <a:spcPct val="90000"/>
                  </a:lnSpc>
                </a:pPr>
                <a:r>
                  <a:rPr lang="en-US" sz="1400">
                    <a:solidFill>
                      <a:srgbClr val="FFFFFF"/>
                    </a:solidFill>
                  </a:rPr>
                  <a:t>A</a:t>
                </a:r>
              </a:p>
            </p:txBody>
          </p:sp>
          <p:sp>
            <p:nvSpPr>
              <p:cNvPr id="409756" name="Text Box 156"/>
              <p:cNvSpPr txBox="1">
                <a:spLocks noChangeArrowheads="1"/>
              </p:cNvSpPr>
              <p:nvPr/>
            </p:nvSpPr>
            <p:spPr bwMode="auto">
              <a:xfrm>
                <a:off x="4627" y="1710"/>
                <a:ext cx="127" cy="498"/>
              </a:xfrm>
              <a:prstGeom prst="rect">
                <a:avLst/>
              </a:prstGeom>
              <a:solidFill>
                <a:schemeClr val="accent2"/>
              </a:solidFill>
              <a:ln w="12700">
                <a:noFill/>
                <a:miter lim="800000"/>
                <a:headEnd/>
                <a:tailEnd/>
              </a:ln>
              <a:effectLst/>
            </p:spPr>
            <p:txBody>
              <a:bodyPr lIns="0" tIns="0" rIns="0" bIns="0"/>
              <a:lstStyle/>
              <a:p>
                <a:pPr algn="ctr">
                  <a:lnSpc>
                    <a:spcPct val="90000"/>
                  </a:lnSpc>
                </a:pPr>
                <a:r>
                  <a:rPr lang="en-US" sz="1400">
                    <a:solidFill>
                      <a:srgbClr val="FFFFFF"/>
                    </a:solidFill>
                  </a:rPr>
                  <a:t>D</a:t>
                </a:r>
              </a:p>
              <a:p>
                <a:pPr algn="ctr">
                  <a:lnSpc>
                    <a:spcPct val="90000"/>
                  </a:lnSpc>
                </a:pPr>
                <a:r>
                  <a:rPr lang="en-US" sz="1400">
                    <a:solidFill>
                      <a:srgbClr val="FFFFFF"/>
                    </a:solidFill>
                  </a:rPr>
                  <a:t>A</a:t>
                </a:r>
              </a:p>
              <a:p>
                <a:pPr algn="ctr">
                  <a:lnSpc>
                    <a:spcPct val="90000"/>
                  </a:lnSpc>
                </a:pPr>
                <a:r>
                  <a:rPr lang="en-US" sz="1400">
                    <a:solidFill>
                      <a:srgbClr val="FFFFFF"/>
                    </a:solidFill>
                  </a:rPr>
                  <a:t>T</a:t>
                </a:r>
              </a:p>
              <a:p>
                <a:pPr algn="ctr">
                  <a:lnSpc>
                    <a:spcPct val="90000"/>
                  </a:lnSpc>
                </a:pPr>
                <a:r>
                  <a:rPr lang="en-US" sz="1400">
                    <a:solidFill>
                      <a:srgbClr val="FFFFFF"/>
                    </a:solidFill>
                  </a:rPr>
                  <a:t>A</a:t>
                </a:r>
              </a:p>
            </p:txBody>
          </p:sp>
          <p:sp>
            <p:nvSpPr>
              <p:cNvPr id="409757" name="Text Box 157"/>
              <p:cNvSpPr txBox="1">
                <a:spLocks noChangeArrowheads="1"/>
              </p:cNvSpPr>
              <p:nvPr/>
            </p:nvSpPr>
            <p:spPr bwMode="auto">
              <a:xfrm>
                <a:off x="4814" y="1710"/>
                <a:ext cx="126" cy="498"/>
              </a:xfrm>
              <a:prstGeom prst="rect">
                <a:avLst/>
              </a:prstGeom>
              <a:solidFill>
                <a:schemeClr val="accent2"/>
              </a:solidFill>
              <a:ln w="12700">
                <a:noFill/>
                <a:miter lim="800000"/>
                <a:headEnd/>
                <a:tailEnd/>
              </a:ln>
              <a:effectLst/>
            </p:spPr>
            <p:txBody>
              <a:bodyPr lIns="0" tIns="0" rIns="0" bIns="0"/>
              <a:lstStyle/>
              <a:p>
                <a:pPr algn="ctr">
                  <a:lnSpc>
                    <a:spcPct val="90000"/>
                  </a:lnSpc>
                </a:pPr>
                <a:r>
                  <a:rPr lang="en-US" sz="1400">
                    <a:solidFill>
                      <a:srgbClr val="FFFFFF"/>
                    </a:solidFill>
                  </a:rPr>
                  <a:t>D</a:t>
                </a:r>
              </a:p>
              <a:p>
                <a:pPr algn="ctr">
                  <a:lnSpc>
                    <a:spcPct val="90000"/>
                  </a:lnSpc>
                </a:pPr>
                <a:r>
                  <a:rPr lang="en-US" sz="1400">
                    <a:solidFill>
                      <a:srgbClr val="FFFFFF"/>
                    </a:solidFill>
                  </a:rPr>
                  <a:t>A</a:t>
                </a:r>
              </a:p>
              <a:p>
                <a:pPr algn="ctr">
                  <a:lnSpc>
                    <a:spcPct val="90000"/>
                  </a:lnSpc>
                </a:pPr>
                <a:r>
                  <a:rPr lang="en-US" sz="1400">
                    <a:solidFill>
                      <a:srgbClr val="FFFFFF"/>
                    </a:solidFill>
                  </a:rPr>
                  <a:t>T</a:t>
                </a:r>
              </a:p>
              <a:p>
                <a:pPr algn="ctr">
                  <a:lnSpc>
                    <a:spcPct val="90000"/>
                  </a:lnSpc>
                </a:pPr>
                <a:r>
                  <a:rPr lang="en-US" sz="1400">
                    <a:solidFill>
                      <a:srgbClr val="FFFFFF"/>
                    </a:solidFill>
                  </a:rPr>
                  <a:t>A</a:t>
                </a:r>
              </a:p>
            </p:txBody>
          </p:sp>
        </p:grpSp>
      </p:grpSp>
    </p:spTree>
    <p:extLst>
      <p:ext uri="{BB962C8B-B14F-4D97-AF65-F5344CB8AC3E}">
        <p14:creationId xmlns:p14="http://schemas.microsoft.com/office/powerpoint/2010/main" val="708903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fld id="{AD35483A-AFFC-4A00-A5DC-13D2C5BAB733}" type="slidenum">
              <a:rPr lang="en-US" sz="1000" smtClean="0">
                <a:solidFill>
                  <a:schemeClr val="accent1"/>
                </a:solidFill>
              </a:rPr>
              <a:pPr eaLnBrk="1" hangingPunct="1"/>
              <a:t>76</a:t>
            </a:fld>
            <a:endParaRPr lang="en-US" sz="1000" smtClean="0">
              <a:solidFill>
                <a:schemeClr val="accent1"/>
              </a:solidFill>
            </a:endParaRPr>
          </a:p>
        </p:txBody>
      </p:sp>
      <p:sp>
        <p:nvSpPr>
          <p:cNvPr id="49155" name="Rectangle 2"/>
          <p:cNvSpPr>
            <a:spLocks noGrp="1" noChangeArrowheads="1"/>
          </p:cNvSpPr>
          <p:nvPr>
            <p:ph type="title"/>
          </p:nvPr>
        </p:nvSpPr>
        <p:spPr/>
        <p:txBody>
          <a:bodyPr/>
          <a:lstStyle/>
          <a:p>
            <a:r>
              <a:rPr lang="en-US" sz="3200" smtClean="0">
                <a:latin typeface="Arial Narrow" pitchFamily="34" charset="0"/>
              </a:rPr>
              <a:t>NetApp Disk Failure Protection Solution Portfolio</a:t>
            </a:r>
          </a:p>
        </p:txBody>
      </p:sp>
      <p:sp>
        <p:nvSpPr>
          <p:cNvPr id="49156" name="Text Box 3"/>
          <p:cNvSpPr txBox="1">
            <a:spLocks noChangeArrowheads="1"/>
          </p:cNvSpPr>
          <p:nvPr/>
        </p:nvSpPr>
        <p:spPr bwMode="auto">
          <a:xfrm>
            <a:off x="5822950" y="4662488"/>
            <a:ext cx="3092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r>
              <a:rPr lang="en-US" sz="1800"/>
              <a:t>Classes of Failure Scenarios</a:t>
            </a:r>
          </a:p>
        </p:txBody>
      </p:sp>
      <p:grpSp>
        <p:nvGrpSpPr>
          <p:cNvPr id="49157" name="Group 4"/>
          <p:cNvGrpSpPr>
            <a:grpSpLocks/>
          </p:cNvGrpSpPr>
          <p:nvPr/>
        </p:nvGrpSpPr>
        <p:grpSpPr bwMode="auto">
          <a:xfrm>
            <a:off x="304800" y="2209800"/>
            <a:ext cx="8524875" cy="2220913"/>
            <a:chOff x="271" y="2478"/>
            <a:chExt cx="5370" cy="1399"/>
          </a:xfrm>
        </p:grpSpPr>
        <p:sp>
          <p:nvSpPr>
            <p:cNvPr id="49221" name="Rectangle 5"/>
            <p:cNvSpPr>
              <a:spLocks noChangeArrowheads="1"/>
            </p:cNvSpPr>
            <p:nvPr/>
          </p:nvSpPr>
          <p:spPr bwMode="auto">
            <a:xfrm>
              <a:off x="3227" y="2823"/>
              <a:ext cx="774" cy="848"/>
            </a:xfrm>
            <a:prstGeom prst="rect">
              <a:avLst/>
            </a:prstGeom>
            <a:solidFill>
              <a:schemeClr val="folHlink"/>
            </a:solidFill>
            <a:ln w="9525">
              <a:solidFill>
                <a:schemeClr val="tx1"/>
              </a:solidFill>
              <a:miter lim="800000"/>
              <a:headEnd/>
              <a:tailEnd/>
            </a:ln>
          </p:spPr>
          <p:txBody>
            <a:bodyPr wrap="none" anchor="ctr"/>
            <a:lstStyle/>
            <a:p>
              <a:pPr eaLnBrk="0" hangingPunct="0"/>
              <a:r>
                <a:rPr lang="en-US" sz="1800" b="1" dirty="0">
                  <a:solidFill>
                    <a:schemeClr val="bg1"/>
                  </a:solidFill>
                </a:rPr>
                <a:t>RAID 4 + 1</a:t>
              </a:r>
            </a:p>
            <a:p>
              <a:pPr eaLnBrk="0" hangingPunct="0"/>
              <a:endParaRPr lang="en-US" b="1" dirty="0">
                <a:solidFill>
                  <a:schemeClr val="bg1"/>
                </a:solidFill>
              </a:endParaRPr>
            </a:p>
          </p:txBody>
        </p:sp>
        <p:sp>
          <p:nvSpPr>
            <p:cNvPr id="49222" name="Rectangle 6"/>
            <p:cNvSpPr>
              <a:spLocks noChangeArrowheads="1"/>
            </p:cNvSpPr>
            <p:nvPr/>
          </p:nvSpPr>
          <p:spPr bwMode="auto">
            <a:xfrm>
              <a:off x="1128" y="2478"/>
              <a:ext cx="132"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9223" name="Rectangle 7"/>
            <p:cNvSpPr>
              <a:spLocks noChangeArrowheads="1"/>
            </p:cNvSpPr>
            <p:nvPr/>
          </p:nvSpPr>
          <p:spPr bwMode="auto">
            <a:xfrm>
              <a:off x="5154" y="3618"/>
              <a:ext cx="132"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9224" name="Rectangle 8"/>
            <p:cNvSpPr>
              <a:spLocks noChangeArrowheads="1"/>
            </p:cNvSpPr>
            <p:nvPr/>
          </p:nvSpPr>
          <p:spPr bwMode="auto">
            <a:xfrm>
              <a:off x="1128" y="3744"/>
              <a:ext cx="132"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9225" name="Rectangle 9"/>
            <p:cNvSpPr>
              <a:spLocks noChangeArrowheads="1"/>
            </p:cNvSpPr>
            <p:nvPr/>
          </p:nvSpPr>
          <p:spPr bwMode="auto">
            <a:xfrm>
              <a:off x="894" y="3618"/>
              <a:ext cx="132"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cxnSp>
          <p:nvCxnSpPr>
            <p:cNvPr id="49226" name="AutoShape 10"/>
            <p:cNvCxnSpPr>
              <a:cxnSpLocks noChangeShapeType="1"/>
              <a:stCxn id="49224" idx="0"/>
              <a:endCxn id="49222" idx="2"/>
            </p:cNvCxnSpPr>
            <p:nvPr/>
          </p:nvCxnSpPr>
          <p:spPr bwMode="auto">
            <a:xfrm flipV="1">
              <a:off x="1194" y="2580"/>
              <a:ext cx="0" cy="1164"/>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9227" name="AutoShape 11"/>
            <p:cNvCxnSpPr>
              <a:cxnSpLocks noChangeShapeType="1"/>
              <a:stCxn id="49225" idx="3"/>
            </p:cNvCxnSpPr>
            <p:nvPr/>
          </p:nvCxnSpPr>
          <p:spPr bwMode="auto">
            <a:xfrm>
              <a:off x="1026" y="3669"/>
              <a:ext cx="4615" cy="1"/>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49228" name="Rectangle 12"/>
            <p:cNvSpPr>
              <a:spLocks noChangeArrowheads="1"/>
            </p:cNvSpPr>
            <p:nvPr/>
          </p:nvSpPr>
          <p:spPr bwMode="auto">
            <a:xfrm>
              <a:off x="1194" y="3492"/>
              <a:ext cx="714" cy="174"/>
            </a:xfrm>
            <a:prstGeom prst="rect">
              <a:avLst/>
            </a:prstGeom>
            <a:solidFill>
              <a:schemeClr val="accent1"/>
            </a:solidFill>
            <a:ln w="9525">
              <a:solidFill>
                <a:schemeClr val="tx1"/>
              </a:solidFill>
              <a:miter lim="800000"/>
              <a:headEnd/>
              <a:tailEnd/>
            </a:ln>
          </p:spPr>
          <p:txBody>
            <a:bodyPr wrap="none" anchor="ctr"/>
            <a:lstStyle/>
            <a:p>
              <a:pPr eaLnBrk="0" hangingPunct="0"/>
              <a:r>
                <a:rPr lang="en-US" sz="1400" b="1">
                  <a:solidFill>
                    <a:schemeClr val="bg1"/>
                  </a:solidFill>
                </a:rPr>
                <a:t>Checksums</a:t>
              </a:r>
            </a:p>
          </p:txBody>
        </p:sp>
        <p:sp>
          <p:nvSpPr>
            <p:cNvPr id="49229" name="Rectangle 13"/>
            <p:cNvSpPr>
              <a:spLocks noChangeArrowheads="1"/>
            </p:cNvSpPr>
            <p:nvPr/>
          </p:nvSpPr>
          <p:spPr bwMode="auto">
            <a:xfrm>
              <a:off x="1908" y="3234"/>
              <a:ext cx="602" cy="432"/>
            </a:xfrm>
            <a:prstGeom prst="rect">
              <a:avLst/>
            </a:prstGeom>
            <a:solidFill>
              <a:srgbClr val="339966"/>
            </a:solidFill>
            <a:ln w="9525">
              <a:solidFill>
                <a:schemeClr val="tx1"/>
              </a:solidFill>
              <a:miter lim="800000"/>
              <a:headEnd/>
              <a:tailEnd/>
            </a:ln>
          </p:spPr>
          <p:txBody>
            <a:bodyPr wrap="none" anchor="ctr"/>
            <a:lstStyle/>
            <a:p>
              <a:pPr eaLnBrk="0" hangingPunct="0"/>
              <a:r>
                <a:rPr lang="en-US" sz="1800" b="1" dirty="0">
                  <a:solidFill>
                    <a:schemeClr val="bg1"/>
                  </a:solidFill>
                </a:rPr>
                <a:t>RAID 4</a:t>
              </a:r>
            </a:p>
            <a:p>
              <a:pPr eaLnBrk="0" hangingPunct="0"/>
              <a:endParaRPr lang="en-US" sz="2400" b="1" dirty="0">
                <a:solidFill>
                  <a:schemeClr val="bg1"/>
                </a:solidFill>
              </a:endParaRPr>
            </a:p>
          </p:txBody>
        </p:sp>
        <p:sp>
          <p:nvSpPr>
            <p:cNvPr id="49230" name="Rectangle 14"/>
            <p:cNvSpPr>
              <a:spLocks noChangeArrowheads="1"/>
            </p:cNvSpPr>
            <p:nvPr/>
          </p:nvSpPr>
          <p:spPr bwMode="auto">
            <a:xfrm>
              <a:off x="3995" y="2611"/>
              <a:ext cx="1016" cy="1055"/>
            </a:xfrm>
            <a:prstGeom prst="rect">
              <a:avLst/>
            </a:prstGeom>
            <a:solidFill>
              <a:srgbClr val="FFCC66"/>
            </a:solidFill>
            <a:ln w="9525">
              <a:solidFill>
                <a:schemeClr val="tx1"/>
              </a:solidFill>
              <a:miter lim="800000"/>
              <a:headEnd/>
              <a:tailEnd/>
            </a:ln>
          </p:spPr>
          <p:txBody>
            <a:bodyPr wrap="none" anchor="ctr"/>
            <a:lstStyle/>
            <a:p>
              <a:pPr eaLnBrk="0" hangingPunct="0"/>
              <a:r>
                <a:rPr lang="en-US" sz="1800" b="1" dirty="0">
                  <a:solidFill>
                    <a:schemeClr val="bg1"/>
                  </a:solidFill>
                </a:rPr>
                <a:t>RAID DP + 1</a:t>
              </a:r>
            </a:p>
            <a:p>
              <a:pPr eaLnBrk="0" hangingPunct="0"/>
              <a:endParaRPr lang="en-US" b="1" dirty="0">
                <a:solidFill>
                  <a:schemeClr val="bg1"/>
                </a:solidFill>
              </a:endParaRPr>
            </a:p>
          </p:txBody>
        </p:sp>
        <p:sp>
          <p:nvSpPr>
            <p:cNvPr id="49231" name="Text Box 15"/>
            <p:cNvSpPr txBox="1">
              <a:spLocks noChangeArrowheads="1"/>
            </p:cNvSpPr>
            <p:nvPr/>
          </p:nvSpPr>
          <p:spPr bwMode="auto">
            <a:xfrm>
              <a:off x="4128" y="3685"/>
              <a:ext cx="74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r>
                <a:rPr lang="en-US" sz="1400" b="1"/>
                <a:t>Any 5 Disks</a:t>
              </a:r>
            </a:p>
          </p:txBody>
        </p:sp>
        <p:sp>
          <p:nvSpPr>
            <p:cNvPr id="49232" name="Text Box 16"/>
            <p:cNvSpPr txBox="1">
              <a:spLocks noChangeArrowheads="1"/>
            </p:cNvSpPr>
            <p:nvPr/>
          </p:nvSpPr>
          <p:spPr bwMode="auto">
            <a:xfrm>
              <a:off x="1969" y="3685"/>
              <a:ext cx="47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r>
                <a:rPr lang="en-US" sz="1400"/>
                <a:t> </a:t>
              </a:r>
              <a:r>
                <a:rPr lang="en-US" sz="1400" b="1"/>
                <a:t>1 Disk</a:t>
              </a:r>
            </a:p>
          </p:txBody>
        </p:sp>
        <p:sp>
          <p:nvSpPr>
            <p:cNvPr id="49233" name="Line 17"/>
            <p:cNvSpPr>
              <a:spLocks noChangeShapeType="1"/>
            </p:cNvSpPr>
            <p:nvPr/>
          </p:nvSpPr>
          <p:spPr bwMode="auto">
            <a:xfrm>
              <a:off x="2506" y="3630"/>
              <a:ext cx="0" cy="1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9234" name="Line 18"/>
            <p:cNvSpPr>
              <a:spLocks noChangeShapeType="1"/>
            </p:cNvSpPr>
            <p:nvPr/>
          </p:nvSpPr>
          <p:spPr bwMode="auto">
            <a:xfrm>
              <a:off x="5006" y="3637"/>
              <a:ext cx="0" cy="1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9235" name="Text Box 19"/>
            <p:cNvSpPr txBox="1">
              <a:spLocks noChangeArrowheads="1"/>
            </p:cNvSpPr>
            <p:nvPr/>
          </p:nvSpPr>
          <p:spPr bwMode="auto">
            <a:xfrm>
              <a:off x="271" y="2845"/>
              <a:ext cx="780"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r>
                <a:rPr lang="en-US" sz="1800"/>
                <a:t>Increasing</a:t>
              </a:r>
            </a:p>
            <a:p>
              <a:r>
                <a:rPr lang="en-US" sz="1800"/>
                <a:t>Cost of</a:t>
              </a:r>
            </a:p>
            <a:p>
              <a:r>
                <a:rPr lang="en-US" sz="1800"/>
                <a:t>Protection</a:t>
              </a:r>
            </a:p>
          </p:txBody>
        </p:sp>
        <p:sp>
          <p:nvSpPr>
            <p:cNvPr id="49236" name="Rectangle 20"/>
            <p:cNvSpPr>
              <a:spLocks noChangeArrowheads="1"/>
            </p:cNvSpPr>
            <p:nvPr/>
          </p:nvSpPr>
          <p:spPr bwMode="auto">
            <a:xfrm>
              <a:off x="2502" y="3147"/>
              <a:ext cx="725" cy="526"/>
            </a:xfrm>
            <a:prstGeom prst="rect">
              <a:avLst/>
            </a:prstGeom>
            <a:solidFill>
              <a:schemeClr val="hlink"/>
            </a:solidFill>
            <a:ln w="9525">
              <a:solidFill>
                <a:schemeClr val="tx1"/>
              </a:solidFill>
              <a:miter lim="800000"/>
              <a:headEnd/>
              <a:tailEnd/>
            </a:ln>
          </p:spPr>
          <p:txBody>
            <a:bodyPr wrap="none" anchor="ctr"/>
            <a:lstStyle/>
            <a:p>
              <a:pPr eaLnBrk="0" hangingPunct="0"/>
              <a:r>
                <a:rPr lang="en-US" sz="1800" b="1" dirty="0">
                  <a:solidFill>
                    <a:schemeClr val="bg1"/>
                  </a:solidFill>
                </a:rPr>
                <a:t>RAID DP</a:t>
              </a:r>
            </a:p>
            <a:p>
              <a:pPr eaLnBrk="0" hangingPunct="0"/>
              <a:endParaRPr lang="en-US" b="1" dirty="0">
                <a:solidFill>
                  <a:schemeClr val="bg1"/>
                </a:solidFill>
              </a:endParaRPr>
            </a:p>
            <a:p>
              <a:pPr eaLnBrk="0" hangingPunct="0"/>
              <a:endParaRPr lang="en-US" b="1" dirty="0">
                <a:solidFill>
                  <a:schemeClr val="bg1"/>
                </a:solidFill>
              </a:endParaRPr>
            </a:p>
          </p:txBody>
        </p:sp>
        <p:sp>
          <p:nvSpPr>
            <p:cNvPr id="49237" name="Line 21"/>
            <p:cNvSpPr>
              <a:spLocks noChangeShapeType="1"/>
            </p:cNvSpPr>
            <p:nvPr/>
          </p:nvSpPr>
          <p:spPr bwMode="auto">
            <a:xfrm>
              <a:off x="3223" y="3645"/>
              <a:ext cx="0" cy="1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9238" name="Text Box 22"/>
            <p:cNvSpPr txBox="1">
              <a:spLocks noChangeArrowheads="1"/>
            </p:cNvSpPr>
            <p:nvPr/>
          </p:nvSpPr>
          <p:spPr bwMode="auto">
            <a:xfrm>
              <a:off x="2481" y="3685"/>
              <a:ext cx="74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r>
                <a:rPr lang="en-US" sz="1400" b="1"/>
                <a:t>Any 2 Disks</a:t>
              </a:r>
            </a:p>
          </p:txBody>
        </p:sp>
        <p:sp>
          <p:nvSpPr>
            <p:cNvPr id="49239" name="Line 23"/>
            <p:cNvSpPr>
              <a:spLocks noChangeShapeType="1"/>
            </p:cNvSpPr>
            <p:nvPr/>
          </p:nvSpPr>
          <p:spPr bwMode="auto">
            <a:xfrm>
              <a:off x="3991" y="3671"/>
              <a:ext cx="0" cy="1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9240" name="Text Box 24"/>
            <p:cNvSpPr txBox="1">
              <a:spLocks noChangeArrowheads="1"/>
            </p:cNvSpPr>
            <p:nvPr/>
          </p:nvSpPr>
          <p:spPr bwMode="auto">
            <a:xfrm>
              <a:off x="3256" y="3683"/>
              <a:ext cx="73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r>
                <a:rPr lang="en-US" sz="1400" b="1"/>
                <a:t>Any 3 disks</a:t>
              </a:r>
            </a:p>
          </p:txBody>
        </p:sp>
      </p:grpSp>
      <p:grpSp>
        <p:nvGrpSpPr>
          <p:cNvPr id="49158" name="Group 25"/>
          <p:cNvGrpSpPr>
            <a:grpSpLocks/>
          </p:cNvGrpSpPr>
          <p:nvPr/>
        </p:nvGrpSpPr>
        <p:grpSpPr bwMode="auto">
          <a:xfrm>
            <a:off x="2998788" y="3752850"/>
            <a:ext cx="762000" cy="304800"/>
            <a:chOff x="672" y="3888"/>
            <a:chExt cx="480" cy="192"/>
          </a:xfrm>
        </p:grpSpPr>
        <p:sp>
          <p:nvSpPr>
            <p:cNvPr id="49212" name="Rectangle 26"/>
            <p:cNvSpPr>
              <a:spLocks noChangeArrowheads="1"/>
            </p:cNvSpPr>
            <p:nvPr/>
          </p:nvSpPr>
          <p:spPr bwMode="auto">
            <a:xfrm>
              <a:off x="672" y="3888"/>
              <a:ext cx="480" cy="192"/>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49213" name="AutoShape 27"/>
            <p:cNvSpPr>
              <a:spLocks noChangeArrowheads="1"/>
            </p:cNvSpPr>
            <p:nvPr/>
          </p:nvSpPr>
          <p:spPr bwMode="auto">
            <a:xfrm>
              <a:off x="720" y="3936"/>
              <a:ext cx="48" cy="96"/>
            </a:xfrm>
            <a:prstGeom prst="can">
              <a:avLst>
                <a:gd name="adj" fmla="val 50000"/>
              </a:avLst>
            </a:prstGeom>
            <a:solidFill>
              <a:schemeClr val="tx2"/>
            </a:solidFill>
            <a:ln w="9525">
              <a:solidFill>
                <a:schemeClr val="tx1"/>
              </a:solidFill>
              <a:round/>
              <a:headEnd/>
              <a:tailEnd/>
            </a:ln>
          </p:spPr>
          <p:txBody>
            <a:bodyPr wrap="none" anchor="ctr"/>
            <a:lstStyle/>
            <a:p>
              <a:endParaRPr lang="en-US"/>
            </a:p>
          </p:txBody>
        </p:sp>
        <p:sp>
          <p:nvSpPr>
            <p:cNvPr id="49214" name="AutoShape 28"/>
            <p:cNvSpPr>
              <a:spLocks noChangeArrowheads="1"/>
            </p:cNvSpPr>
            <p:nvPr/>
          </p:nvSpPr>
          <p:spPr bwMode="auto">
            <a:xfrm>
              <a:off x="768" y="3936"/>
              <a:ext cx="48" cy="96"/>
            </a:xfrm>
            <a:prstGeom prst="can">
              <a:avLst>
                <a:gd name="adj" fmla="val 50000"/>
              </a:avLst>
            </a:prstGeom>
            <a:solidFill>
              <a:schemeClr val="tx2"/>
            </a:solidFill>
            <a:ln w="9525">
              <a:solidFill>
                <a:schemeClr val="tx1"/>
              </a:solidFill>
              <a:round/>
              <a:headEnd/>
              <a:tailEnd/>
            </a:ln>
          </p:spPr>
          <p:txBody>
            <a:bodyPr wrap="none" anchor="ctr"/>
            <a:lstStyle/>
            <a:p>
              <a:endParaRPr lang="en-US"/>
            </a:p>
          </p:txBody>
        </p:sp>
        <p:sp>
          <p:nvSpPr>
            <p:cNvPr id="49215" name="AutoShape 29"/>
            <p:cNvSpPr>
              <a:spLocks noChangeArrowheads="1"/>
            </p:cNvSpPr>
            <p:nvPr/>
          </p:nvSpPr>
          <p:spPr bwMode="auto">
            <a:xfrm>
              <a:off x="816" y="3936"/>
              <a:ext cx="48" cy="96"/>
            </a:xfrm>
            <a:prstGeom prst="can">
              <a:avLst>
                <a:gd name="adj" fmla="val 50000"/>
              </a:avLst>
            </a:prstGeom>
            <a:solidFill>
              <a:schemeClr val="tx2"/>
            </a:solidFill>
            <a:ln w="9525">
              <a:solidFill>
                <a:schemeClr val="tx1"/>
              </a:solidFill>
              <a:round/>
              <a:headEnd/>
              <a:tailEnd/>
            </a:ln>
          </p:spPr>
          <p:txBody>
            <a:bodyPr wrap="none" anchor="ctr"/>
            <a:lstStyle/>
            <a:p>
              <a:endParaRPr lang="en-US"/>
            </a:p>
          </p:txBody>
        </p:sp>
        <p:sp>
          <p:nvSpPr>
            <p:cNvPr id="49216" name="AutoShape 30"/>
            <p:cNvSpPr>
              <a:spLocks noChangeArrowheads="1"/>
            </p:cNvSpPr>
            <p:nvPr/>
          </p:nvSpPr>
          <p:spPr bwMode="auto">
            <a:xfrm>
              <a:off x="864" y="3936"/>
              <a:ext cx="48" cy="96"/>
            </a:xfrm>
            <a:prstGeom prst="can">
              <a:avLst>
                <a:gd name="adj" fmla="val 50000"/>
              </a:avLst>
            </a:prstGeom>
            <a:solidFill>
              <a:schemeClr val="tx2"/>
            </a:solidFill>
            <a:ln w="9525">
              <a:solidFill>
                <a:schemeClr val="tx1"/>
              </a:solidFill>
              <a:round/>
              <a:headEnd/>
              <a:tailEnd/>
            </a:ln>
          </p:spPr>
          <p:txBody>
            <a:bodyPr wrap="none" anchor="ctr"/>
            <a:lstStyle/>
            <a:p>
              <a:endParaRPr lang="en-US"/>
            </a:p>
          </p:txBody>
        </p:sp>
        <p:sp>
          <p:nvSpPr>
            <p:cNvPr id="49217" name="AutoShape 31"/>
            <p:cNvSpPr>
              <a:spLocks noChangeArrowheads="1"/>
            </p:cNvSpPr>
            <p:nvPr/>
          </p:nvSpPr>
          <p:spPr bwMode="auto">
            <a:xfrm>
              <a:off x="912" y="3936"/>
              <a:ext cx="48" cy="96"/>
            </a:xfrm>
            <a:prstGeom prst="can">
              <a:avLst>
                <a:gd name="adj" fmla="val 50000"/>
              </a:avLst>
            </a:prstGeom>
            <a:solidFill>
              <a:schemeClr val="tx2"/>
            </a:solidFill>
            <a:ln w="9525">
              <a:solidFill>
                <a:schemeClr val="tx1"/>
              </a:solidFill>
              <a:round/>
              <a:headEnd/>
              <a:tailEnd/>
            </a:ln>
          </p:spPr>
          <p:txBody>
            <a:bodyPr wrap="none" anchor="ctr"/>
            <a:lstStyle/>
            <a:p>
              <a:endParaRPr lang="en-US"/>
            </a:p>
          </p:txBody>
        </p:sp>
        <p:sp>
          <p:nvSpPr>
            <p:cNvPr id="49218" name="AutoShape 32"/>
            <p:cNvSpPr>
              <a:spLocks noChangeArrowheads="1"/>
            </p:cNvSpPr>
            <p:nvPr/>
          </p:nvSpPr>
          <p:spPr bwMode="auto">
            <a:xfrm>
              <a:off x="960" y="3936"/>
              <a:ext cx="48" cy="96"/>
            </a:xfrm>
            <a:prstGeom prst="can">
              <a:avLst>
                <a:gd name="adj" fmla="val 50000"/>
              </a:avLst>
            </a:prstGeom>
            <a:solidFill>
              <a:schemeClr val="tx2"/>
            </a:solidFill>
            <a:ln w="9525">
              <a:solidFill>
                <a:schemeClr val="tx1"/>
              </a:solidFill>
              <a:round/>
              <a:headEnd/>
              <a:tailEnd/>
            </a:ln>
          </p:spPr>
          <p:txBody>
            <a:bodyPr wrap="none" anchor="ctr"/>
            <a:lstStyle/>
            <a:p>
              <a:endParaRPr lang="en-US"/>
            </a:p>
          </p:txBody>
        </p:sp>
        <p:sp>
          <p:nvSpPr>
            <p:cNvPr id="49219" name="AutoShape 33"/>
            <p:cNvSpPr>
              <a:spLocks noChangeArrowheads="1"/>
            </p:cNvSpPr>
            <p:nvPr/>
          </p:nvSpPr>
          <p:spPr bwMode="auto">
            <a:xfrm>
              <a:off x="1008" y="3936"/>
              <a:ext cx="48" cy="96"/>
            </a:xfrm>
            <a:prstGeom prst="can">
              <a:avLst>
                <a:gd name="adj" fmla="val 50000"/>
              </a:avLst>
            </a:prstGeom>
            <a:solidFill>
              <a:schemeClr val="tx2"/>
            </a:solidFill>
            <a:ln w="9525">
              <a:solidFill>
                <a:schemeClr val="tx1"/>
              </a:solidFill>
              <a:round/>
              <a:headEnd/>
              <a:tailEnd/>
            </a:ln>
          </p:spPr>
          <p:txBody>
            <a:bodyPr wrap="none" anchor="ctr"/>
            <a:lstStyle/>
            <a:p>
              <a:endParaRPr lang="en-US"/>
            </a:p>
          </p:txBody>
        </p:sp>
        <p:sp>
          <p:nvSpPr>
            <p:cNvPr id="49220" name="AutoShape 34"/>
            <p:cNvSpPr>
              <a:spLocks noChangeArrowheads="1"/>
            </p:cNvSpPr>
            <p:nvPr/>
          </p:nvSpPr>
          <p:spPr bwMode="auto">
            <a:xfrm>
              <a:off x="1056" y="3936"/>
              <a:ext cx="48" cy="96"/>
            </a:xfrm>
            <a:prstGeom prst="can">
              <a:avLst>
                <a:gd name="adj" fmla="val 50000"/>
              </a:avLst>
            </a:prstGeom>
            <a:solidFill>
              <a:srgbClr val="000099"/>
            </a:solidFill>
            <a:ln w="9525">
              <a:solidFill>
                <a:schemeClr val="tx1"/>
              </a:solidFill>
              <a:round/>
              <a:headEnd/>
              <a:tailEnd/>
            </a:ln>
          </p:spPr>
          <p:txBody>
            <a:bodyPr wrap="none" anchor="ctr"/>
            <a:lstStyle/>
            <a:p>
              <a:endParaRPr lang="en-US"/>
            </a:p>
          </p:txBody>
        </p:sp>
      </p:grpSp>
      <p:grpSp>
        <p:nvGrpSpPr>
          <p:cNvPr id="49159" name="Group 35"/>
          <p:cNvGrpSpPr>
            <a:grpSpLocks/>
          </p:cNvGrpSpPr>
          <p:nvPr/>
        </p:nvGrpSpPr>
        <p:grpSpPr bwMode="auto">
          <a:xfrm>
            <a:off x="6808788" y="3609975"/>
            <a:ext cx="914400" cy="304800"/>
            <a:chOff x="768" y="3840"/>
            <a:chExt cx="576" cy="192"/>
          </a:xfrm>
        </p:grpSpPr>
        <p:sp>
          <p:nvSpPr>
            <p:cNvPr id="49202" name="Rectangle 36"/>
            <p:cNvSpPr>
              <a:spLocks noChangeArrowheads="1"/>
            </p:cNvSpPr>
            <p:nvPr/>
          </p:nvSpPr>
          <p:spPr bwMode="auto">
            <a:xfrm>
              <a:off x="768" y="3840"/>
              <a:ext cx="576" cy="192"/>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49203" name="AutoShape 37"/>
            <p:cNvSpPr>
              <a:spLocks noChangeArrowheads="1"/>
            </p:cNvSpPr>
            <p:nvPr/>
          </p:nvSpPr>
          <p:spPr bwMode="auto">
            <a:xfrm>
              <a:off x="816" y="3888"/>
              <a:ext cx="48" cy="96"/>
            </a:xfrm>
            <a:prstGeom prst="can">
              <a:avLst>
                <a:gd name="adj" fmla="val 50000"/>
              </a:avLst>
            </a:prstGeom>
            <a:solidFill>
              <a:schemeClr val="tx2"/>
            </a:solidFill>
            <a:ln w="9525">
              <a:solidFill>
                <a:schemeClr val="tx1"/>
              </a:solidFill>
              <a:round/>
              <a:headEnd/>
              <a:tailEnd/>
            </a:ln>
          </p:spPr>
          <p:txBody>
            <a:bodyPr wrap="none" anchor="ctr"/>
            <a:lstStyle/>
            <a:p>
              <a:endParaRPr lang="en-US"/>
            </a:p>
          </p:txBody>
        </p:sp>
        <p:sp>
          <p:nvSpPr>
            <p:cNvPr id="49204" name="AutoShape 38"/>
            <p:cNvSpPr>
              <a:spLocks noChangeArrowheads="1"/>
            </p:cNvSpPr>
            <p:nvPr/>
          </p:nvSpPr>
          <p:spPr bwMode="auto">
            <a:xfrm>
              <a:off x="864" y="3888"/>
              <a:ext cx="48" cy="96"/>
            </a:xfrm>
            <a:prstGeom prst="can">
              <a:avLst>
                <a:gd name="adj" fmla="val 50000"/>
              </a:avLst>
            </a:prstGeom>
            <a:solidFill>
              <a:schemeClr val="tx2"/>
            </a:solidFill>
            <a:ln w="9525">
              <a:solidFill>
                <a:schemeClr val="tx1"/>
              </a:solidFill>
              <a:round/>
              <a:headEnd/>
              <a:tailEnd/>
            </a:ln>
          </p:spPr>
          <p:txBody>
            <a:bodyPr wrap="none" anchor="ctr"/>
            <a:lstStyle/>
            <a:p>
              <a:endParaRPr lang="en-US"/>
            </a:p>
          </p:txBody>
        </p:sp>
        <p:sp>
          <p:nvSpPr>
            <p:cNvPr id="49205" name="AutoShape 39"/>
            <p:cNvSpPr>
              <a:spLocks noChangeArrowheads="1"/>
            </p:cNvSpPr>
            <p:nvPr/>
          </p:nvSpPr>
          <p:spPr bwMode="auto">
            <a:xfrm>
              <a:off x="912" y="3888"/>
              <a:ext cx="48" cy="96"/>
            </a:xfrm>
            <a:prstGeom prst="can">
              <a:avLst>
                <a:gd name="adj" fmla="val 50000"/>
              </a:avLst>
            </a:prstGeom>
            <a:solidFill>
              <a:schemeClr val="tx2"/>
            </a:solidFill>
            <a:ln w="9525">
              <a:solidFill>
                <a:schemeClr val="tx1"/>
              </a:solidFill>
              <a:round/>
              <a:headEnd/>
              <a:tailEnd/>
            </a:ln>
          </p:spPr>
          <p:txBody>
            <a:bodyPr wrap="none" anchor="ctr"/>
            <a:lstStyle/>
            <a:p>
              <a:endParaRPr lang="en-US"/>
            </a:p>
          </p:txBody>
        </p:sp>
        <p:sp>
          <p:nvSpPr>
            <p:cNvPr id="49206" name="AutoShape 40"/>
            <p:cNvSpPr>
              <a:spLocks noChangeArrowheads="1"/>
            </p:cNvSpPr>
            <p:nvPr/>
          </p:nvSpPr>
          <p:spPr bwMode="auto">
            <a:xfrm>
              <a:off x="960" y="3888"/>
              <a:ext cx="48" cy="96"/>
            </a:xfrm>
            <a:prstGeom prst="can">
              <a:avLst>
                <a:gd name="adj" fmla="val 50000"/>
              </a:avLst>
            </a:prstGeom>
            <a:solidFill>
              <a:schemeClr val="tx2"/>
            </a:solidFill>
            <a:ln w="9525">
              <a:solidFill>
                <a:schemeClr val="tx1"/>
              </a:solidFill>
              <a:round/>
              <a:headEnd/>
              <a:tailEnd/>
            </a:ln>
          </p:spPr>
          <p:txBody>
            <a:bodyPr wrap="none" anchor="ctr"/>
            <a:lstStyle/>
            <a:p>
              <a:endParaRPr lang="en-US"/>
            </a:p>
          </p:txBody>
        </p:sp>
        <p:sp>
          <p:nvSpPr>
            <p:cNvPr id="49207" name="AutoShape 41"/>
            <p:cNvSpPr>
              <a:spLocks noChangeArrowheads="1"/>
            </p:cNvSpPr>
            <p:nvPr/>
          </p:nvSpPr>
          <p:spPr bwMode="auto">
            <a:xfrm>
              <a:off x="1008" y="3888"/>
              <a:ext cx="48" cy="96"/>
            </a:xfrm>
            <a:prstGeom prst="can">
              <a:avLst>
                <a:gd name="adj" fmla="val 50000"/>
              </a:avLst>
            </a:prstGeom>
            <a:solidFill>
              <a:schemeClr val="tx2"/>
            </a:solidFill>
            <a:ln w="9525">
              <a:solidFill>
                <a:schemeClr val="tx1"/>
              </a:solidFill>
              <a:round/>
              <a:headEnd/>
              <a:tailEnd/>
            </a:ln>
          </p:spPr>
          <p:txBody>
            <a:bodyPr wrap="none" anchor="ctr"/>
            <a:lstStyle/>
            <a:p>
              <a:endParaRPr lang="en-US"/>
            </a:p>
          </p:txBody>
        </p:sp>
        <p:sp>
          <p:nvSpPr>
            <p:cNvPr id="49208" name="AutoShape 42"/>
            <p:cNvSpPr>
              <a:spLocks noChangeArrowheads="1"/>
            </p:cNvSpPr>
            <p:nvPr/>
          </p:nvSpPr>
          <p:spPr bwMode="auto">
            <a:xfrm>
              <a:off x="1056" y="3888"/>
              <a:ext cx="48" cy="96"/>
            </a:xfrm>
            <a:prstGeom prst="can">
              <a:avLst>
                <a:gd name="adj" fmla="val 50000"/>
              </a:avLst>
            </a:prstGeom>
            <a:solidFill>
              <a:schemeClr val="tx2"/>
            </a:solidFill>
            <a:ln w="9525">
              <a:solidFill>
                <a:schemeClr val="tx1"/>
              </a:solidFill>
              <a:round/>
              <a:headEnd/>
              <a:tailEnd/>
            </a:ln>
          </p:spPr>
          <p:txBody>
            <a:bodyPr wrap="none" anchor="ctr"/>
            <a:lstStyle/>
            <a:p>
              <a:endParaRPr lang="en-US"/>
            </a:p>
          </p:txBody>
        </p:sp>
        <p:sp>
          <p:nvSpPr>
            <p:cNvPr id="49209" name="AutoShape 43"/>
            <p:cNvSpPr>
              <a:spLocks noChangeArrowheads="1"/>
            </p:cNvSpPr>
            <p:nvPr/>
          </p:nvSpPr>
          <p:spPr bwMode="auto">
            <a:xfrm>
              <a:off x="1104" y="3888"/>
              <a:ext cx="48" cy="96"/>
            </a:xfrm>
            <a:prstGeom prst="can">
              <a:avLst>
                <a:gd name="adj" fmla="val 50000"/>
              </a:avLst>
            </a:prstGeom>
            <a:solidFill>
              <a:schemeClr val="tx2"/>
            </a:solidFill>
            <a:ln w="9525">
              <a:solidFill>
                <a:schemeClr val="tx1"/>
              </a:solidFill>
              <a:round/>
              <a:headEnd/>
              <a:tailEnd/>
            </a:ln>
          </p:spPr>
          <p:txBody>
            <a:bodyPr wrap="none" anchor="ctr"/>
            <a:lstStyle/>
            <a:p>
              <a:endParaRPr lang="en-US"/>
            </a:p>
          </p:txBody>
        </p:sp>
        <p:sp>
          <p:nvSpPr>
            <p:cNvPr id="49210" name="AutoShape 44"/>
            <p:cNvSpPr>
              <a:spLocks noChangeArrowheads="1"/>
            </p:cNvSpPr>
            <p:nvPr/>
          </p:nvSpPr>
          <p:spPr bwMode="auto">
            <a:xfrm>
              <a:off x="1152" y="3888"/>
              <a:ext cx="48" cy="96"/>
            </a:xfrm>
            <a:prstGeom prst="can">
              <a:avLst>
                <a:gd name="adj" fmla="val 50000"/>
              </a:avLst>
            </a:prstGeom>
            <a:solidFill>
              <a:srgbClr val="000099"/>
            </a:solidFill>
            <a:ln w="9525">
              <a:solidFill>
                <a:schemeClr val="tx1"/>
              </a:solidFill>
              <a:round/>
              <a:headEnd/>
              <a:tailEnd/>
            </a:ln>
          </p:spPr>
          <p:txBody>
            <a:bodyPr wrap="none" anchor="ctr"/>
            <a:lstStyle/>
            <a:p>
              <a:endParaRPr lang="en-US"/>
            </a:p>
          </p:txBody>
        </p:sp>
        <p:sp>
          <p:nvSpPr>
            <p:cNvPr id="49211" name="AutoShape 45"/>
            <p:cNvSpPr>
              <a:spLocks noChangeArrowheads="1"/>
            </p:cNvSpPr>
            <p:nvPr/>
          </p:nvSpPr>
          <p:spPr bwMode="auto">
            <a:xfrm>
              <a:off x="1248" y="3888"/>
              <a:ext cx="48" cy="96"/>
            </a:xfrm>
            <a:prstGeom prst="can">
              <a:avLst>
                <a:gd name="adj" fmla="val 50000"/>
              </a:avLst>
            </a:prstGeom>
            <a:solidFill>
              <a:srgbClr val="000099"/>
            </a:solidFill>
            <a:ln w="9525">
              <a:solidFill>
                <a:schemeClr val="tx1"/>
              </a:solidFill>
              <a:round/>
              <a:headEnd/>
              <a:tailEnd/>
            </a:ln>
          </p:spPr>
          <p:txBody>
            <a:bodyPr wrap="none" anchor="ctr"/>
            <a:lstStyle/>
            <a:p>
              <a:endParaRPr lang="en-US"/>
            </a:p>
          </p:txBody>
        </p:sp>
      </p:grpSp>
      <p:grpSp>
        <p:nvGrpSpPr>
          <p:cNvPr id="49160" name="Group 46"/>
          <p:cNvGrpSpPr>
            <a:grpSpLocks/>
          </p:cNvGrpSpPr>
          <p:nvPr/>
        </p:nvGrpSpPr>
        <p:grpSpPr bwMode="auto">
          <a:xfrm>
            <a:off x="3989388" y="3752850"/>
            <a:ext cx="914400" cy="304800"/>
            <a:chOff x="768" y="3840"/>
            <a:chExt cx="576" cy="192"/>
          </a:xfrm>
        </p:grpSpPr>
        <p:sp>
          <p:nvSpPr>
            <p:cNvPr id="49192" name="Rectangle 47"/>
            <p:cNvSpPr>
              <a:spLocks noChangeArrowheads="1"/>
            </p:cNvSpPr>
            <p:nvPr/>
          </p:nvSpPr>
          <p:spPr bwMode="auto">
            <a:xfrm>
              <a:off x="768" y="3840"/>
              <a:ext cx="576" cy="192"/>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49193" name="AutoShape 48"/>
            <p:cNvSpPr>
              <a:spLocks noChangeArrowheads="1"/>
            </p:cNvSpPr>
            <p:nvPr/>
          </p:nvSpPr>
          <p:spPr bwMode="auto">
            <a:xfrm>
              <a:off x="816" y="3888"/>
              <a:ext cx="48" cy="96"/>
            </a:xfrm>
            <a:prstGeom prst="can">
              <a:avLst>
                <a:gd name="adj" fmla="val 50000"/>
              </a:avLst>
            </a:prstGeom>
            <a:solidFill>
              <a:schemeClr val="tx2"/>
            </a:solidFill>
            <a:ln w="9525">
              <a:solidFill>
                <a:schemeClr val="tx1"/>
              </a:solidFill>
              <a:round/>
              <a:headEnd/>
              <a:tailEnd/>
            </a:ln>
          </p:spPr>
          <p:txBody>
            <a:bodyPr wrap="none" anchor="ctr"/>
            <a:lstStyle/>
            <a:p>
              <a:endParaRPr lang="en-US"/>
            </a:p>
          </p:txBody>
        </p:sp>
        <p:sp>
          <p:nvSpPr>
            <p:cNvPr id="49194" name="AutoShape 49"/>
            <p:cNvSpPr>
              <a:spLocks noChangeArrowheads="1"/>
            </p:cNvSpPr>
            <p:nvPr/>
          </p:nvSpPr>
          <p:spPr bwMode="auto">
            <a:xfrm>
              <a:off x="864" y="3888"/>
              <a:ext cx="48" cy="96"/>
            </a:xfrm>
            <a:prstGeom prst="can">
              <a:avLst>
                <a:gd name="adj" fmla="val 50000"/>
              </a:avLst>
            </a:prstGeom>
            <a:solidFill>
              <a:schemeClr val="tx2"/>
            </a:solidFill>
            <a:ln w="9525">
              <a:solidFill>
                <a:schemeClr val="tx1"/>
              </a:solidFill>
              <a:round/>
              <a:headEnd/>
              <a:tailEnd/>
            </a:ln>
          </p:spPr>
          <p:txBody>
            <a:bodyPr wrap="none" anchor="ctr"/>
            <a:lstStyle/>
            <a:p>
              <a:endParaRPr lang="en-US"/>
            </a:p>
          </p:txBody>
        </p:sp>
        <p:sp>
          <p:nvSpPr>
            <p:cNvPr id="49195" name="AutoShape 50"/>
            <p:cNvSpPr>
              <a:spLocks noChangeArrowheads="1"/>
            </p:cNvSpPr>
            <p:nvPr/>
          </p:nvSpPr>
          <p:spPr bwMode="auto">
            <a:xfrm>
              <a:off x="912" y="3888"/>
              <a:ext cx="48" cy="96"/>
            </a:xfrm>
            <a:prstGeom prst="can">
              <a:avLst>
                <a:gd name="adj" fmla="val 50000"/>
              </a:avLst>
            </a:prstGeom>
            <a:solidFill>
              <a:schemeClr val="tx2"/>
            </a:solidFill>
            <a:ln w="9525">
              <a:solidFill>
                <a:schemeClr val="tx1"/>
              </a:solidFill>
              <a:round/>
              <a:headEnd/>
              <a:tailEnd/>
            </a:ln>
          </p:spPr>
          <p:txBody>
            <a:bodyPr wrap="none" anchor="ctr"/>
            <a:lstStyle/>
            <a:p>
              <a:endParaRPr lang="en-US"/>
            </a:p>
          </p:txBody>
        </p:sp>
        <p:sp>
          <p:nvSpPr>
            <p:cNvPr id="49196" name="AutoShape 51"/>
            <p:cNvSpPr>
              <a:spLocks noChangeArrowheads="1"/>
            </p:cNvSpPr>
            <p:nvPr/>
          </p:nvSpPr>
          <p:spPr bwMode="auto">
            <a:xfrm>
              <a:off x="960" y="3888"/>
              <a:ext cx="48" cy="96"/>
            </a:xfrm>
            <a:prstGeom prst="can">
              <a:avLst>
                <a:gd name="adj" fmla="val 50000"/>
              </a:avLst>
            </a:prstGeom>
            <a:solidFill>
              <a:schemeClr val="tx2"/>
            </a:solidFill>
            <a:ln w="9525">
              <a:solidFill>
                <a:schemeClr val="tx1"/>
              </a:solidFill>
              <a:round/>
              <a:headEnd/>
              <a:tailEnd/>
            </a:ln>
          </p:spPr>
          <p:txBody>
            <a:bodyPr wrap="none" anchor="ctr"/>
            <a:lstStyle/>
            <a:p>
              <a:endParaRPr lang="en-US"/>
            </a:p>
          </p:txBody>
        </p:sp>
        <p:sp>
          <p:nvSpPr>
            <p:cNvPr id="49197" name="AutoShape 52"/>
            <p:cNvSpPr>
              <a:spLocks noChangeArrowheads="1"/>
            </p:cNvSpPr>
            <p:nvPr/>
          </p:nvSpPr>
          <p:spPr bwMode="auto">
            <a:xfrm>
              <a:off x="1008" y="3888"/>
              <a:ext cx="48" cy="96"/>
            </a:xfrm>
            <a:prstGeom prst="can">
              <a:avLst>
                <a:gd name="adj" fmla="val 50000"/>
              </a:avLst>
            </a:prstGeom>
            <a:solidFill>
              <a:schemeClr val="tx2"/>
            </a:solidFill>
            <a:ln w="9525">
              <a:solidFill>
                <a:schemeClr val="tx1"/>
              </a:solidFill>
              <a:round/>
              <a:headEnd/>
              <a:tailEnd/>
            </a:ln>
          </p:spPr>
          <p:txBody>
            <a:bodyPr wrap="none" anchor="ctr"/>
            <a:lstStyle/>
            <a:p>
              <a:endParaRPr lang="en-US"/>
            </a:p>
          </p:txBody>
        </p:sp>
        <p:sp>
          <p:nvSpPr>
            <p:cNvPr id="49198" name="AutoShape 53"/>
            <p:cNvSpPr>
              <a:spLocks noChangeArrowheads="1"/>
            </p:cNvSpPr>
            <p:nvPr/>
          </p:nvSpPr>
          <p:spPr bwMode="auto">
            <a:xfrm>
              <a:off x="1056" y="3888"/>
              <a:ext cx="48" cy="96"/>
            </a:xfrm>
            <a:prstGeom prst="can">
              <a:avLst>
                <a:gd name="adj" fmla="val 50000"/>
              </a:avLst>
            </a:prstGeom>
            <a:solidFill>
              <a:schemeClr val="tx2"/>
            </a:solidFill>
            <a:ln w="9525">
              <a:solidFill>
                <a:schemeClr val="tx1"/>
              </a:solidFill>
              <a:round/>
              <a:headEnd/>
              <a:tailEnd/>
            </a:ln>
          </p:spPr>
          <p:txBody>
            <a:bodyPr wrap="none" anchor="ctr"/>
            <a:lstStyle/>
            <a:p>
              <a:endParaRPr lang="en-US"/>
            </a:p>
          </p:txBody>
        </p:sp>
        <p:sp>
          <p:nvSpPr>
            <p:cNvPr id="49199" name="AutoShape 54"/>
            <p:cNvSpPr>
              <a:spLocks noChangeArrowheads="1"/>
            </p:cNvSpPr>
            <p:nvPr/>
          </p:nvSpPr>
          <p:spPr bwMode="auto">
            <a:xfrm>
              <a:off x="1104" y="3888"/>
              <a:ext cx="48" cy="96"/>
            </a:xfrm>
            <a:prstGeom prst="can">
              <a:avLst>
                <a:gd name="adj" fmla="val 50000"/>
              </a:avLst>
            </a:prstGeom>
            <a:solidFill>
              <a:schemeClr val="tx2"/>
            </a:solidFill>
            <a:ln w="9525">
              <a:solidFill>
                <a:schemeClr val="tx1"/>
              </a:solidFill>
              <a:round/>
              <a:headEnd/>
              <a:tailEnd/>
            </a:ln>
          </p:spPr>
          <p:txBody>
            <a:bodyPr wrap="none" anchor="ctr"/>
            <a:lstStyle/>
            <a:p>
              <a:endParaRPr lang="en-US"/>
            </a:p>
          </p:txBody>
        </p:sp>
        <p:sp>
          <p:nvSpPr>
            <p:cNvPr id="49200" name="AutoShape 55"/>
            <p:cNvSpPr>
              <a:spLocks noChangeArrowheads="1"/>
            </p:cNvSpPr>
            <p:nvPr/>
          </p:nvSpPr>
          <p:spPr bwMode="auto">
            <a:xfrm>
              <a:off x="1152" y="3888"/>
              <a:ext cx="48" cy="96"/>
            </a:xfrm>
            <a:prstGeom prst="can">
              <a:avLst>
                <a:gd name="adj" fmla="val 50000"/>
              </a:avLst>
            </a:prstGeom>
            <a:solidFill>
              <a:srgbClr val="000099"/>
            </a:solidFill>
            <a:ln w="9525">
              <a:solidFill>
                <a:schemeClr val="tx1"/>
              </a:solidFill>
              <a:round/>
              <a:headEnd/>
              <a:tailEnd/>
            </a:ln>
          </p:spPr>
          <p:txBody>
            <a:bodyPr wrap="none" anchor="ctr"/>
            <a:lstStyle/>
            <a:p>
              <a:endParaRPr lang="en-US"/>
            </a:p>
          </p:txBody>
        </p:sp>
        <p:sp>
          <p:nvSpPr>
            <p:cNvPr id="49201" name="AutoShape 56"/>
            <p:cNvSpPr>
              <a:spLocks noChangeArrowheads="1"/>
            </p:cNvSpPr>
            <p:nvPr/>
          </p:nvSpPr>
          <p:spPr bwMode="auto">
            <a:xfrm>
              <a:off x="1248" y="3888"/>
              <a:ext cx="48" cy="96"/>
            </a:xfrm>
            <a:prstGeom prst="can">
              <a:avLst>
                <a:gd name="adj" fmla="val 50000"/>
              </a:avLst>
            </a:prstGeom>
            <a:solidFill>
              <a:srgbClr val="000099"/>
            </a:solidFill>
            <a:ln w="9525">
              <a:solidFill>
                <a:schemeClr val="tx1"/>
              </a:solidFill>
              <a:round/>
              <a:headEnd/>
              <a:tailEnd/>
            </a:ln>
          </p:spPr>
          <p:txBody>
            <a:bodyPr wrap="none" anchor="ctr"/>
            <a:lstStyle/>
            <a:p>
              <a:endParaRPr lang="en-US"/>
            </a:p>
          </p:txBody>
        </p:sp>
      </p:grpSp>
      <p:grpSp>
        <p:nvGrpSpPr>
          <p:cNvPr id="49161" name="Group 57"/>
          <p:cNvGrpSpPr>
            <a:grpSpLocks/>
          </p:cNvGrpSpPr>
          <p:nvPr/>
        </p:nvGrpSpPr>
        <p:grpSpPr bwMode="auto">
          <a:xfrm>
            <a:off x="6275388" y="3752850"/>
            <a:ext cx="914400" cy="304800"/>
            <a:chOff x="768" y="3840"/>
            <a:chExt cx="576" cy="192"/>
          </a:xfrm>
        </p:grpSpPr>
        <p:sp>
          <p:nvSpPr>
            <p:cNvPr id="49182" name="Rectangle 58"/>
            <p:cNvSpPr>
              <a:spLocks noChangeArrowheads="1"/>
            </p:cNvSpPr>
            <p:nvPr/>
          </p:nvSpPr>
          <p:spPr bwMode="auto">
            <a:xfrm>
              <a:off x="768" y="3840"/>
              <a:ext cx="576" cy="192"/>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49183" name="AutoShape 59"/>
            <p:cNvSpPr>
              <a:spLocks noChangeArrowheads="1"/>
            </p:cNvSpPr>
            <p:nvPr/>
          </p:nvSpPr>
          <p:spPr bwMode="auto">
            <a:xfrm>
              <a:off x="816" y="3888"/>
              <a:ext cx="48" cy="96"/>
            </a:xfrm>
            <a:prstGeom prst="can">
              <a:avLst>
                <a:gd name="adj" fmla="val 50000"/>
              </a:avLst>
            </a:prstGeom>
            <a:solidFill>
              <a:schemeClr val="tx2"/>
            </a:solidFill>
            <a:ln w="9525">
              <a:solidFill>
                <a:schemeClr val="tx1"/>
              </a:solidFill>
              <a:round/>
              <a:headEnd/>
              <a:tailEnd/>
            </a:ln>
          </p:spPr>
          <p:txBody>
            <a:bodyPr wrap="none" anchor="ctr"/>
            <a:lstStyle/>
            <a:p>
              <a:endParaRPr lang="en-US"/>
            </a:p>
          </p:txBody>
        </p:sp>
        <p:sp>
          <p:nvSpPr>
            <p:cNvPr id="49184" name="AutoShape 60"/>
            <p:cNvSpPr>
              <a:spLocks noChangeArrowheads="1"/>
            </p:cNvSpPr>
            <p:nvPr/>
          </p:nvSpPr>
          <p:spPr bwMode="auto">
            <a:xfrm>
              <a:off x="864" y="3888"/>
              <a:ext cx="48" cy="96"/>
            </a:xfrm>
            <a:prstGeom prst="can">
              <a:avLst>
                <a:gd name="adj" fmla="val 50000"/>
              </a:avLst>
            </a:prstGeom>
            <a:solidFill>
              <a:schemeClr val="tx2"/>
            </a:solidFill>
            <a:ln w="9525">
              <a:solidFill>
                <a:schemeClr val="tx1"/>
              </a:solidFill>
              <a:round/>
              <a:headEnd/>
              <a:tailEnd/>
            </a:ln>
          </p:spPr>
          <p:txBody>
            <a:bodyPr wrap="none" anchor="ctr"/>
            <a:lstStyle/>
            <a:p>
              <a:endParaRPr lang="en-US"/>
            </a:p>
          </p:txBody>
        </p:sp>
        <p:sp>
          <p:nvSpPr>
            <p:cNvPr id="49185" name="AutoShape 61"/>
            <p:cNvSpPr>
              <a:spLocks noChangeArrowheads="1"/>
            </p:cNvSpPr>
            <p:nvPr/>
          </p:nvSpPr>
          <p:spPr bwMode="auto">
            <a:xfrm>
              <a:off x="912" y="3888"/>
              <a:ext cx="48" cy="96"/>
            </a:xfrm>
            <a:prstGeom prst="can">
              <a:avLst>
                <a:gd name="adj" fmla="val 50000"/>
              </a:avLst>
            </a:prstGeom>
            <a:solidFill>
              <a:schemeClr val="tx2"/>
            </a:solidFill>
            <a:ln w="9525">
              <a:solidFill>
                <a:schemeClr val="tx1"/>
              </a:solidFill>
              <a:round/>
              <a:headEnd/>
              <a:tailEnd/>
            </a:ln>
          </p:spPr>
          <p:txBody>
            <a:bodyPr wrap="none" anchor="ctr"/>
            <a:lstStyle/>
            <a:p>
              <a:endParaRPr lang="en-US"/>
            </a:p>
          </p:txBody>
        </p:sp>
        <p:sp>
          <p:nvSpPr>
            <p:cNvPr id="49186" name="AutoShape 62"/>
            <p:cNvSpPr>
              <a:spLocks noChangeArrowheads="1"/>
            </p:cNvSpPr>
            <p:nvPr/>
          </p:nvSpPr>
          <p:spPr bwMode="auto">
            <a:xfrm>
              <a:off x="960" y="3888"/>
              <a:ext cx="48" cy="96"/>
            </a:xfrm>
            <a:prstGeom prst="can">
              <a:avLst>
                <a:gd name="adj" fmla="val 50000"/>
              </a:avLst>
            </a:prstGeom>
            <a:solidFill>
              <a:schemeClr val="tx2"/>
            </a:solidFill>
            <a:ln w="9525">
              <a:solidFill>
                <a:schemeClr val="tx1"/>
              </a:solidFill>
              <a:round/>
              <a:headEnd/>
              <a:tailEnd/>
            </a:ln>
          </p:spPr>
          <p:txBody>
            <a:bodyPr wrap="none" anchor="ctr"/>
            <a:lstStyle/>
            <a:p>
              <a:endParaRPr lang="en-US"/>
            </a:p>
          </p:txBody>
        </p:sp>
        <p:sp>
          <p:nvSpPr>
            <p:cNvPr id="49187" name="AutoShape 63"/>
            <p:cNvSpPr>
              <a:spLocks noChangeArrowheads="1"/>
            </p:cNvSpPr>
            <p:nvPr/>
          </p:nvSpPr>
          <p:spPr bwMode="auto">
            <a:xfrm>
              <a:off x="1008" y="3888"/>
              <a:ext cx="48" cy="96"/>
            </a:xfrm>
            <a:prstGeom prst="can">
              <a:avLst>
                <a:gd name="adj" fmla="val 50000"/>
              </a:avLst>
            </a:prstGeom>
            <a:solidFill>
              <a:schemeClr val="tx2"/>
            </a:solidFill>
            <a:ln w="9525">
              <a:solidFill>
                <a:schemeClr val="tx1"/>
              </a:solidFill>
              <a:round/>
              <a:headEnd/>
              <a:tailEnd/>
            </a:ln>
          </p:spPr>
          <p:txBody>
            <a:bodyPr wrap="none" anchor="ctr"/>
            <a:lstStyle/>
            <a:p>
              <a:endParaRPr lang="en-US"/>
            </a:p>
          </p:txBody>
        </p:sp>
        <p:sp>
          <p:nvSpPr>
            <p:cNvPr id="49188" name="AutoShape 64"/>
            <p:cNvSpPr>
              <a:spLocks noChangeArrowheads="1"/>
            </p:cNvSpPr>
            <p:nvPr/>
          </p:nvSpPr>
          <p:spPr bwMode="auto">
            <a:xfrm>
              <a:off x="1056" y="3888"/>
              <a:ext cx="48" cy="96"/>
            </a:xfrm>
            <a:prstGeom prst="can">
              <a:avLst>
                <a:gd name="adj" fmla="val 50000"/>
              </a:avLst>
            </a:prstGeom>
            <a:solidFill>
              <a:schemeClr val="tx2"/>
            </a:solidFill>
            <a:ln w="9525">
              <a:solidFill>
                <a:schemeClr val="tx1"/>
              </a:solidFill>
              <a:round/>
              <a:headEnd/>
              <a:tailEnd/>
            </a:ln>
          </p:spPr>
          <p:txBody>
            <a:bodyPr wrap="none" anchor="ctr"/>
            <a:lstStyle/>
            <a:p>
              <a:endParaRPr lang="en-US"/>
            </a:p>
          </p:txBody>
        </p:sp>
        <p:sp>
          <p:nvSpPr>
            <p:cNvPr id="49189" name="AutoShape 65"/>
            <p:cNvSpPr>
              <a:spLocks noChangeArrowheads="1"/>
            </p:cNvSpPr>
            <p:nvPr/>
          </p:nvSpPr>
          <p:spPr bwMode="auto">
            <a:xfrm>
              <a:off x="1104" y="3888"/>
              <a:ext cx="48" cy="96"/>
            </a:xfrm>
            <a:prstGeom prst="can">
              <a:avLst>
                <a:gd name="adj" fmla="val 50000"/>
              </a:avLst>
            </a:prstGeom>
            <a:solidFill>
              <a:schemeClr val="tx2"/>
            </a:solidFill>
            <a:ln w="9525">
              <a:solidFill>
                <a:schemeClr val="tx1"/>
              </a:solidFill>
              <a:round/>
              <a:headEnd/>
              <a:tailEnd/>
            </a:ln>
          </p:spPr>
          <p:txBody>
            <a:bodyPr wrap="none" anchor="ctr"/>
            <a:lstStyle/>
            <a:p>
              <a:endParaRPr lang="en-US"/>
            </a:p>
          </p:txBody>
        </p:sp>
        <p:sp>
          <p:nvSpPr>
            <p:cNvPr id="49190" name="AutoShape 66"/>
            <p:cNvSpPr>
              <a:spLocks noChangeArrowheads="1"/>
            </p:cNvSpPr>
            <p:nvPr/>
          </p:nvSpPr>
          <p:spPr bwMode="auto">
            <a:xfrm>
              <a:off x="1152" y="3888"/>
              <a:ext cx="48" cy="96"/>
            </a:xfrm>
            <a:prstGeom prst="can">
              <a:avLst>
                <a:gd name="adj" fmla="val 50000"/>
              </a:avLst>
            </a:prstGeom>
            <a:solidFill>
              <a:srgbClr val="000099"/>
            </a:solidFill>
            <a:ln w="9525">
              <a:solidFill>
                <a:schemeClr val="tx1"/>
              </a:solidFill>
              <a:round/>
              <a:headEnd/>
              <a:tailEnd/>
            </a:ln>
          </p:spPr>
          <p:txBody>
            <a:bodyPr wrap="none" anchor="ctr"/>
            <a:lstStyle/>
            <a:p>
              <a:endParaRPr lang="en-US"/>
            </a:p>
          </p:txBody>
        </p:sp>
        <p:sp>
          <p:nvSpPr>
            <p:cNvPr id="49191" name="AutoShape 67"/>
            <p:cNvSpPr>
              <a:spLocks noChangeArrowheads="1"/>
            </p:cNvSpPr>
            <p:nvPr/>
          </p:nvSpPr>
          <p:spPr bwMode="auto">
            <a:xfrm>
              <a:off x="1248" y="3888"/>
              <a:ext cx="48" cy="96"/>
            </a:xfrm>
            <a:prstGeom prst="can">
              <a:avLst>
                <a:gd name="adj" fmla="val 50000"/>
              </a:avLst>
            </a:prstGeom>
            <a:solidFill>
              <a:srgbClr val="000099"/>
            </a:solidFill>
            <a:ln w="9525">
              <a:solidFill>
                <a:schemeClr val="tx1"/>
              </a:solidFill>
              <a:round/>
              <a:headEnd/>
              <a:tailEnd/>
            </a:ln>
          </p:spPr>
          <p:txBody>
            <a:bodyPr wrap="none" anchor="ctr"/>
            <a:lstStyle/>
            <a:p>
              <a:endParaRPr lang="en-US"/>
            </a:p>
          </p:txBody>
        </p:sp>
      </p:grpSp>
      <p:grpSp>
        <p:nvGrpSpPr>
          <p:cNvPr id="49162" name="Group 68"/>
          <p:cNvGrpSpPr>
            <a:grpSpLocks/>
          </p:cNvGrpSpPr>
          <p:nvPr/>
        </p:nvGrpSpPr>
        <p:grpSpPr bwMode="auto">
          <a:xfrm>
            <a:off x="5360988" y="3609975"/>
            <a:ext cx="762000" cy="304800"/>
            <a:chOff x="672" y="3888"/>
            <a:chExt cx="480" cy="192"/>
          </a:xfrm>
        </p:grpSpPr>
        <p:sp>
          <p:nvSpPr>
            <p:cNvPr id="49173" name="Rectangle 69"/>
            <p:cNvSpPr>
              <a:spLocks noChangeArrowheads="1"/>
            </p:cNvSpPr>
            <p:nvPr/>
          </p:nvSpPr>
          <p:spPr bwMode="auto">
            <a:xfrm>
              <a:off x="672" y="3888"/>
              <a:ext cx="480" cy="192"/>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49174" name="AutoShape 70"/>
            <p:cNvSpPr>
              <a:spLocks noChangeArrowheads="1"/>
            </p:cNvSpPr>
            <p:nvPr/>
          </p:nvSpPr>
          <p:spPr bwMode="auto">
            <a:xfrm>
              <a:off x="720" y="3936"/>
              <a:ext cx="48" cy="96"/>
            </a:xfrm>
            <a:prstGeom prst="can">
              <a:avLst>
                <a:gd name="adj" fmla="val 50000"/>
              </a:avLst>
            </a:prstGeom>
            <a:solidFill>
              <a:schemeClr val="tx2"/>
            </a:solidFill>
            <a:ln w="9525">
              <a:solidFill>
                <a:schemeClr val="tx1"/>
              </a:solidFill>
              <a:round/>
              <a:headEnd/>
              <a:tailEnd/>
            </a:ln>
          </p:spPr>
          <p:txBody>
            <a:bodyPr wrap="none" anchor="ctr"/>
            <a:lstStyle/>
            <a:p>
              <a:endParaRPr lang="en-US"/>
            </a:p>
          </p:txBody>
        </p:sp>
        <p:sp>
          <p:nvSpPr>
            <p:cNvPr id="49175" name="AutoShape 71"/>
            <p:cNvSpPr>
              <a:spLocks noChangeArrowheads="1"/>
            </p:cNvSpPr>
            <p:nvPr/>
          </p:nvSpPr>
          <p:spPr bwMode="auto">
            <a:xfrm>
              <a:off x="768" y="3936"/>
              <a:ext cx="48" cy="96"/>
            </a:xfrm>
            <a:prstGeom prst="can">
              <a:avLst>
                <a:gd name="adj" fmla="val 50000"/>
              </a:avLst>
            </a:prstGeom>
            <a:solidFill>
              <a:schemeClr val="tx2"/>
            </a:solidFill>
            <a:ln w="9525">
              <a:solidFill>
                <a:schemeClr val="tx1"/>
              </a:solidFill>
              <a:round/>
              <a:headEnd/>
              <a:tailEnd/>
            </a:ln>
          </p:spPr>
          <p:txBody>
            <a:bodyPr wrap="none" anchor="ctr"/>
            <a:lstStyle/>
            <a:p>
              <a:endParaRPr lang="en-US"/>
            </a:p>
          </p:txBody>
        </p:sp>
        <p:sp>
          <p:nvSpPr>
            <p:cNvPr id="49176" name="AutoShape 72"/>
            <p:cNvSpPr>
              <a:spLocks noChangeArrowheads="1"/>
            </p:cNvSpPr>
            <p:nvPr/>
          </p:nvSpPr>
          <p:spPr bwMode="auto">
            <a:xfrm>
              <a:off x="816" y="3936"/>
              <a:ext cx="48" cy="96"/>
            </a:xfrm>
            <a:prstGeom prst="can">
              <a:avLst>
                <a:gd name="adj" fmla="val 50000"/>
              </a:avLst>
            </a:prstGeom>
            <a:solidFill>
              <a:schemeClr val="tx2"/>
            </a:solidFill>
            <a:ln w="9525">
              <a:solidFill>
                <a:schemeClr val="tx1"/>
              </a:solidFill>
              <a:round/>
              <a:headEnd/>
              <a:tailEnd/>
            </a:ln>
          </p:spPr>
          <p:txBody>
            <a:bodyPr wrap="none" anchor="ctr"/>
            <a:lstStyle/>
            <a:p>
              <a:endParaRPr lang="en-US"/>
            </a:p>
          </p:txBody>
        </p:sp>
        <p:sp>
          <p:nvSpPr>
            <p:cNvPr id="49177" name="AutoShape 73"/>
            <p:cNvSpPr>
              <a:spLocks noChangeArrowheads="1"/>
            </p:cNvSpPr>
            <p:nvPr/>
          </p:nvSpPr>
          <p:spPr bwMode="auto">
            <a:xfrm>
              <a:off x="864" y="3936"/>
              <a:ext cx="48" cy="96"/>
            </a:xfrm>
            <a:prstGeom prst="can">
              <a:avLst>
                <a:gd name="adj" fmla="val 50000"/>
              </a:avLst>
            </a:prstGeom>
            <a:solidFill>
              <a:schemeClr val="tx2"/>
            </a:solidFill>
            <a:ln w="9525">
              <a:solidFill>
                <a:schemeClr val="tx1"/>
              </a:solidFill>
              <a:round/>
              <a:headEnd/>
              <a:tailEnd/>
            </a:ln>
          </p:spPr>
          <p:txBody>
            <a:bodyPr wrap="none" anchor="ctr"/>
            <a:lstStyle/>
            <a:p>
              <a:endParaRPr lang="en-US"/>
            </a:p>
          </p:txBody>
        </p:sp>
        <p:sp>
          <p:nvSpPr>
            <p:cNvPr id="49178" name="AutoShape 74"/>
            <p:cNvSpPr>
              <a:spLocks noChangeArrowheads="1"/>
            </p:cNvSpPr>
            <p:nvPr/>
          </p:nvSpPr>
          <p:spPr bwMode="auto">
            <a:xfrm>
              <a:off x="912" y="3936"/>
              <a:ext cx="48" cy="96"/>
            </a:xfrm>
            <a:prstGeom prst="can">
              <a:avLst>
                <a:gd name="adj" fmla="val 50000"/>
              </a:avLst>
            </a:prstGeom>
            <a:solidFill>
              <a:schemeClr val="tx2"/>
            </a:solidFill>
            <a:ln w="9525">
              <a:solidFill>
                <a:schemeClr val="tx1"/>
              </a:solidFill>
              <a:round/>
              <a:headEnd/>
              <a:tailEnd/>
            </a:ln>
          </p:spPr>
          <p:txBody>
            <a:bodyPr wrap="none" anchor="ctr"/>
            <a:lstStyle/>
            <a:p>
              <a:endParaRPr lang="en-US"/>
            </a:p>
          </p:txBody>
        </p:sp>
        <p:sp>
          <p:nvSpPr>
            <p:cNvPr id="49179" name="AutoShape 75"/>
            <p:cNvSpPr>
              <a:spLocks noChangeArrowheads="1"/>
            </p:cNvSpPr>
            <p:nvPr/>
          </p:nvSpPr>
          <p:spPr bwMode="auto">
            <a:xfrm>
              <a:off x="960" y="3936"/>
              <a:ext cx="48" cy="96"/>
            </a:xfrm>
            <a:prstGeom prst="can">
              <a:avLst>
                <a:gd name="adj" fmla="val 50000"/>
              </a:avLst>
            </a:prstGeom>
            <a:solidFill>
              <a:schemeClr val="tx2"/>
            </a:solidFill>
            <a:ln w="9525">
              <a:solidFill>
                <a:schemeClr val="tx1"/>
              </a:solidFill>
              <a:round/>
              <a:headEnd/>
              <a:tailEnd/>
            </a:ln>
          </p:spPr>
          <p:txBody>
            <a:bodyPr wrap="none" anchor="ctr"/>
            <a:lstStyle/>
            <a:p>
              <a:endParaRPr lang="en-US"/>
            </a:p>
          </p:txBody>
        </p:sp>
        <p:sp>
          <p:nvSpPr>
            <p:cNvPr id="49180" name="AutoShape 76"/>
            <p:cNvSpPr>
              <a:spLocks noChangeArrowheads="1"/>
            </p:cNvSpPr>
            <p:nvPr/>
          </p:nvSpPr>
          <p:spPr bwMode="auto">
            <a:xfrm>
              <a:off x="1008" y="3936"/>
              <a:ext cx="48" cy="96"/>
            </a:xfrm>
            <a:prstGeom prst="can">
              <a:avLst>
                <a:gd name="adj" fmla="val 50000"/>
              </a:avLst>
            </a:prstGeom>
            <a:solidFill>
              <a:schemeClr val="tx2"/>
            </a:solidFill>
            <a:ln w="9525">
              <a:solidFill>
                <a:schemeClr val="tx1"/>
              </a:solidFill>
              <a:round/>
              <a:headEnd/>
              <a:tailEnd/>
            </a:ln>
          </p:spPr>
          <p:txBody>
            <a:bodyPr wrap="none" anchor="ctr"/>
            <a:lstStyle/>
            <a:p>
              <a:endParaRPr lang="en-US"/>
            </a:p>
          </p:txBody>
        </p:sp>
        <p:sp>
          <p:nvSpPr>
            <p:cNvPr id="49181" name="AutoShape 77"/>
            <p:cNvSpPr>
              <a:spLocks noChangeArrowheads="1"/>
            </p:cNvSpPr>
            <p:nvPr/>
          </p:nvSpPr>
          <p:spPr bwMode="auto">
            <a:xfrm>
              <a:off x="1056" y="3936"/>
              <a:ext cx="48" cy="96"/>
            </a:xfrm>
            <a:prstGeom prst="can">
              <a:avLst>
                <a:gd name="adj" fmla="val 50000"/>
              </a:avLst>
            </a:prstGeom>
            <a:solidFill>
              <a:srgbClr val="000099"/>
            </a:solidFill>
            <a:ln w="9525">
              <a:solidFill>
                <a:schemeClr val="tx1"/>
              </a:solidFill>
              <a:round/>
              <a:headEnd/>
              <a:tailEnd/>
            </a:ln>
          </p:spPr>
          <p:txBody>
            <a:bodyPr wrap="none" anchor="ctr"/>
            <a:lstStyle/>
            <a:p>
              <a:endParaRPr lang="en-US"/>
            </a:p>
          </p:txBody>
        </p:sp>
      </p:grpSp>
      <p:grpSp>
        <p:nvGrpSpPr>
          <p:cNvPr id="49163" name="Group 78"/>
          <p:cNvGrpSpPr>
            <a:grpSpLocks/>
          </p:cNvGrpSpPr>
          <p:nvPr/>
        </p:nvGrpSpPr>
        <p:grpSpPr bwMode="auto">
          <a:xfrm>
            <a:off x="5056188" y="3752850"/>
            <a:ext cx="762000" cy="304800"/>
            <a:chOff x="672" y="3888"/>
            <a:chExt cx="480" cy="192"/>
          </a:xfrm>
        </p:grpSpPr>
        <p:sp>
          <p:nvSpPr>
            <p:cNvPr id="49164" name="Rectangle 79"/>
            <p:cNvSpPr>
              <a:spLocks noChangeArrowheads="1"/>
            </p:cNvSpPr>
            <p:nvPr/>
          </p:nvSpPr>
          <p:spPr bwMode="auto">
            <a:xfrm>
              <a:off x="672" y="3888"/>
              <a:ext cx="480" cy="192"/>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49165" name="AutoShape 80"/>
            <p:cNvSpPr>
              <a:spLocks noChangeArrowheads="1"/>
            </p:cNvSpPr>
            <p:nvPr/>
          </p:nvSpPr>
          <p:spPr bwMode="auto">
            <a:xfrm>
              <a:off x="720" y="3936"/>
              <a:ext cx="48" cy="96"/>
            </a:xfrm>
            <a:prstGeom prst="can">
              <a:avLst>
                <a:gd name="adj" fmla="val 50000"/>
              </a:avLst>
            </a:prstGeom>
            <a:solidFill>
              <a:schemeClr val="tx2"/>
            </a:solidFill>
            <a:ln w="9525">
              <a:solidFill>
                <a:schemeClr val="tx1"/>
              </a:solidFill>
              <a:round/>
              <a:headEnd/>
              <a:tailEnd/>
            </a:ln>
          </p:spPr>
          <p:txBody>
            <a:bodyPr wrap="none" anchor="ctr"/>
            <a:lstStyle/>
            <a:p>
              <a:endParaRPr lang="en-US"/>
            </a:p>
          </p:txBody>
        </p:sp>
        <p:sp>
          <p:nvSpPr>
            <p:cNvPr id="49166" name="AutoShape 81"/>
            <p:cNvSpPr>
              <a:spLocks noChangeArrowheads="1"/>
            </p:cNvSpPr>
            <p:nvPr/>
          </p:nvSpPr>
          <p:spPr bwMode="auto">
            <a:xfrm>
              <a:off x="768" y="3936"/>
              <a:ext cx="48" cy="96"/>
            </a:xfrm>
            <a:prstGeom prst="can">
              <a:avLst>
                <a:gd name="adj" fmla="val 50000"/>
              </a:avLst>
            </a:prstGeom>
            <a:solidFill>
              <a:schemeClr val="tx2"/>
            </a:solidFill>
            <a:ln w="9525">
              <a:solidFill>
                <a:schemeClr val="tx1"/>
              </a:solidFill>
              <a:round/>
              <a:headEnd/>
              <a:tailEnd/>
            </a:ln>
          </p:spPr>
          <p:txBody>
            <a:bodyPr wrap="none" anchor="ctr"/>
            <a:lstStyle/>
            <a:p>
              <a:endParaRPr lang="en-US"/>
            </a:p>
          </p:txBody>
        </p:sp>
        <p:sp>
          <p:nvSpPr>
            <p:cNvPr id="49167" name="AutoShape 82"/>
            <p:cNvSpPr>
              <a:spLocks noChangeArrowheads="1"/>
            </p:cNvSpPr>
            <p:nvPr/>
          </p:nvSpPr>
          <p:spPr bwMode="auto">
            <a:xfrm>
              <a:off x="816" y="3936"/>
              <a:ext cx="48" cy="96"/>
            </a:xfrm>
            <a:prstGeom prst="can">
              <a:avLst>
                <a:gd name="adj" fmla="val 50000"/>
              </a:avLst>
            </a:prstGeom>
            <a:solidFill>
              <a:schemeClr val="tx2"/>
            </a:solidFill>
            <a:ln w="9525">
              <a:solidFill>
                <a:schemeClr val="tx1"/>
              </a:solidFill>
              <a:round/>
              <a:headEnd/>
              <a:tailEnd/>
            </a:ln>
          </p:spPr>
          <p:txBody>
            <a:bodyPr wrap="none" anchor="ctr"/>
            <a:lstStyle/>
            <a:p>
              <a:endParaRPr lang="en-US"/>
            </a:p>
          </p:txBody>
        </p:sp>
        <p:sp>
          <p:nvSpPr>
            <p:cNvPr id="49168" name="AutoShape 83"/>
            <p:cNvSpPr>
              <a:spLocks noChangeArrowheads="1"/>
            </p:cNvSpPr>
            <p:nvPr/>
          </p:nvSpPr>
          <p:spPr bwMode="auto">
            <a:xfrm>
              <a:off x="864" y="3936"/>
              <a:ext cx="48" cy="96"/>
            </a:xfrm>
            <a:prstGeom prst="can">
              <a:avLst>
                <a:gd name="adj" fmla="val 50000"/>
              </a:avLst>
            </a:prstGeom>
            <a:solidFill>
              <a:schemeClr val="tx2"/>
            </a:solidFill>
            <a:ln w="9525">
              <a:solidFill>
                <a:schemeClr val="tx1"/>
              </a:solidFill>
              <a:round/>
              <a:headEnd/>
              <a:tailEnd/>
            </a:ln>
          </p:spPr>
          <p:txBody>
            <a:bodyPr wrap="none" anchor="ctr"/>
            <a:lstStyle/>
            <a:p>
              <a:endParaRPr lang="en-US"/>
            </a:p>
          </p:txBody>
        </p:sp>
        <p:sp>
          <p:nvSpPr>
            <p:cNvPr id="49169" name="AutoShape 84"/>
            <p:cNvSpPr>
              <a:spLocks noChangeArrowheads="1"/>
            </p:cNvSpPr>
            <p:nvPr/>
          </p:nvSpPr>
          <p:spPr bwMode="auto">
            <a:xfrm>
              <a:off x="912" y="3936"/>
              <a:ext cx="48" cy="96"/>
            </a:xfrm>
            <a:prstGeom prst="can">
              <a:avLst>
                <a:gd name="adj" fmla="val 50000"/>
              </a:avLst>
            </a:prstGeom>
            <a:solidFill>
              <a:schemeClr val="tx2"/>
            </a:solidFill>
            <a:ln w="9525">
              <a:solidFill>
                <a:schemeClr val="tx1"/>
              </a:solidFill>
              <a:round/>
              <a:headEnd/>
              <a:tailEnd/>
            </a:ln>
          </p:spPr>
          <p:txBody>
            <a:bodyPr wrap="none" anchor="ctr"/>
            <a:lstStyle/>
            <a:p>
              <a:endParaRPr lang="en-US"/>
            </a:p>
          </p:txBody>
        </p:sp>
        <p:sp>
          <p:nvSpPr>
            <p:cNvPr id="49170" name="AutoShape 85"/>
            <p:cNvSpPr>
              <a:spLocks noChangeArrowheads="1"/>
            </p:cNvSpPr>
            <p:nvPr/>
          </p:nvSpPr>
          <p:spPr bwMode="auto">
            <a:xfrm>
              <a:off x="960" y="3936"/>
              <a:ext cx="48" cy="96"/>
            </a:xfrm>
            <a:prstGeom prst="can">
              <a:avLst>
                <a:gd name="adj" fmla="val 50000"/>
              </a:avLst>
            </a:prstGeom>
            <a:solidFill>
              <a:schemeClr val="tx2"/>
            </a:solidFill>
            <a:ln w="9525">
              <a:solidFill>
                <a:schemeClr val="tx1"/>
              </a:solidFill>
              <a:round/>
              <a:headEnd/>
              <a:tailEnd/>
            </a:ln>
          </p:spPr>
          <p:txBody>
            <a:bodyPr wrap="none" anchor="ctr"/>
            <a:lstStyle/>
            <a:p>
              <a:endParaRPr lang="en-US"/>
            </a:p>
          </p:txBody>
        </p:sp>
        <p:sp>
          <p:nvSpPr>
            <p:cNvPr id="49171" name="AutoShape 86"/>
            <p:cNvSpPr>
              <a:spLocks noChangeArrowheads="1"/>
            </p:cNvSpPr>
            <p:nvPr/>
          </p:nvSpPr>
          <p:spPr bwMode="auto">
            <a:xfrm>
              <a:off x="1008" y="3936"/>
              <a:ext cx="48" cy="96"/>
            </a:xfrm>
            <a:prstGeom prst="can">
              <a:avLst>
                <a:gd name="adj" fmla="val 50000"/>
              </a:avLst>
            </a:prstGeom>
            <a:solidFill>
              <a:schemeClr val="tx2"/>
            </a:solidFill>
            <a:ln w="9525">
              <a:solidFill>
                <a:schemeClr val="tx1"/>
              </a:solidFill>
              <a:round/>
              <a:headEnd/>
              <a:tailEnd/>
            </a:ln>
          </p:spPr>
          <p:txBody>
            <a:bodyPr wrap="none" anchor="ctr"/>
            <a:lstStyle/>
            <a:p>
              <a:endParaRPr lang="en-US"/>
            </a:p>
          </p:txBody>
        </p:sp>
        <p:sp>
          <p:nvSpPr>
            <p:cNvPr id="49172" name="AutoShape 87"/>
            <p:cNvSpPr>
              <a:spLocks noChangeArrowheads="1"/>
            </p:cNvSpPr>
            <p:nvPr/>
          </p:nvSpPr>
          <p:spPr bwMode="auto">
            <a:xfrm>
              <a:off x="1056" y="3936"/>
              <a:ext cx="48" cy="96"/>
            </a:xfrm>
            <a:prstGeom prst="can">
              <a:avLst>
                <a:gd name="adj" fmla="val 50000"/>
              </a:avLst>
            </a:prstGeom>
            <a:solidFill>
              <a:srgbClr val="000099"/>
            </a:solidFill>
            <a:ln w="9525">
              <a:solidFill>
                <a:schemeClr val="tx1"/>
              </a:solidFill>
              <a:round/>
              <a:headEnd/>
              <a:tailEnd/>
            </a:ln>
          </p:spPr>
          <p:txBody>
            <a:bodyPr wrap="none" anchor="ctr"/>
            <a:lstStyle/>
            <a:p>
              <a:endParaRPr lang="en-US"/>
            </a:p>
          </p:txBody>
        </p:sp>
      </p:grpSp>
    </p:spTree>
    <p:extLst>
      <p:ext uri="{BB962C8B-B14F-4D97-AF65-F5344CB8AC3E}">
        <p14:creationId xmlns:p14="http://schemas.microsoft.com/office/powerpoint/2010/main" val="3815941276"/>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fld id="{09A3E688-BD64-4005-877B-0C78D515A736}" type="slidenum">
              <a:rPr lang="en-US" sz="1000" smtClean="0">
                <a:solidFill>
                  <a:schemeClr val="accent1"/>
                </a:solidFill>
              </a:rPr>
              <a:pPr eaLnBrk="1" hangingPunct="1"/>
              <a:t>77</a:t>
            </a:fld>
            <a:endParaRPr lang="en-US" sz="1000" smtClean="0">
              <a:solidFill>
                <a:schemeClr val="accent1"/>
              </a:solidFill>
            </a:endParaRPr>
          </a:p>
        </p:txBody>
      </p:sp>
      <p:sp>
        <p:nvSpPr>
          <p:cNvPr id="50179" name="Rectangle 2"/>
          <p:cNvSpPr>
            <a:spLocks noGrp="1" noChangeArrowheads="1"/>
          </p:cNvSpPr>
          <p:nvPr>
            <p:ph type="title"/>
          </p:nvPr>
        </p:nvSpPr>
        <p:spPr/>
        <p:txBody>
          <a:bodyPr/>
          <a:lstStyle/>
          <a:p>
            <a:r>
              <a:rPr lang="en-US" sz="3200" smtClean="0">
                <a:latin typeface="Arial Narrow" pitchFamily="34" charset="0"/>
              </a:rPr>
              <a:t>NetApp Disk Failure Protection Solution Portfolio</a:t>
            </a:r>
          </a:p>
        </p:txBody>
      </p:sp>
      <p:sp>
        <p:nvSpPr>
          <p:cNvPr id="50180" name="Text Box 3"/>
          <p:cNvSpPr txBox="1">
            <a:spLocks noChangeArrowheads="1"/>
          </p:cNvSpPr>
          <p:nvPr/>
        </p:nvSpPr>
        <p:spPr bwMode="auto">
          <a:xfrm>
            <a:off x="5822950" y="4662488"/>
            <a:ext cx="3092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r>
              <a:rPr lang="en-US" sz="1800"/>
              <a:t>Classes of Failure Scenarios</a:t>
            </a:r>
          </a:p>
        </p:txBody>
      </p:sp>
      <p:grpSp>
        <p:nvGrpSpPr>
          <p:cNvPr id="50181" name="Group 4"/>
          <p:cNvGrpSpPr>
            <a:grpSpLocks/>
          </p:cNvGrpSpPr>
          <p:nvPr/>
        </p:nvGrpSpPr>
        <p:grpSpPr bwMode="auto">
          <a:xfrm>
            <a:off x="304800" y="2209800"/>
            <a:ext cx="8524875" cy="2220913"/>
            <a:chOff x="271" y="2478"/>
            <a:chExt cx="5370" cy="1399"/>
          </a:xfrm>
        </p:grpSpPr>
        <p:sp>
          <p:nvSpPr>
            <p:cNvPr id="50248" name="Rectangle 5"/>
            <p:cNvSpPr>
              <a:spLocks noChangeArrowheads="1"/>
            </p:cNvSpPr>
            <p:nvPr/>
          </p:nvSpPr>
          <p:spPr bwMode="auto">
            <a:xfrm>
              <a:off x="3227" y="2823"/>
              <a:ext cx="774" cy="848"/>
            </a:xfrm>
            <a:prstGeom prst="rect">
              <a:avLst/>
            </a:prstGeom>
            <a:solidFill>
              <a:schemeClr val="folHlink"/>
            </a:solidFill>
            <a:ln w="9525">
              <a:solidFill>
                <a:schemeClr val="tx1"/>
              </a:solidFill>
              <a:miter lim="800000"/>
              <a:headEnd/>
              <a:tailEnd/>
            </a:ln>
          </p:spPr>
          <p:txBody>
            <a:bodyPr wrap="none" anchor="ctr"/>
            <a:lstStyle/>
            <a:p>
              <a:pPr eaLnBrk="0" hangingPunct="0"/>
              <a:r>
                <a:rPr lang="en-US" sz="1800" b="1" dirty="0">
                  <a:solidFill>
                    <a:schemeClr val="bg1"/>
                  </a:solidFill>
                </a:rPr>
                <a:t>RAID 4 + 1</a:t>
              </a:r>
            </a:p>
            <a:p>
              <a:pPr eaLnBrk="0" hangingPunct="0"/>
              <a:endParaRPr lang="en-US" b="1" dirty="0">
                <a:solidFill>
                  <a:schemeClr val="bg1"/>
                </a:solidFill>
              </a:endParaRPr>
            </a:p>
          </p:txBody>
        </p:sp>
        <p:sp>
          <p:nvSpPr>
            <p:cNvPr id="50249" name="Rectangle 6"/>
            <p:cNvSpPr>
              <a:spLocks noChangeArrowheads="1"/>
            </p:cNvSpPr>
            <p:nvPr/>
          </p:nvSpPr>
          <p:spPr bwMode="auto">
            <a:xfrm>
              <a:off x="1128" y="2478"/>
              <a:ext cx="132"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0250" name="Rectangle 7"/>
            <p:cNvSpPr>
              <a:spLocks noChangeArrowheads="1"/>
            </p:cNvSpPr>
            <p:nvPr/>
          </p:nvSpPr>
          <p:spPr bwMode="auto">
            <a:xfrm>
              <a:off x="5154" y="3618"/>
              <a:ext cx="132"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0251" name="Rectangle 8"/>
            <p:cNvSpPr>
              <a:spLocks noChangeArrowheads="1"/>
            </p:cNvSpPr>
            <p:nvPr/>
          </p:nvSpPr>
          <p:spPr bwMode="auto">
            <a:xfrm>
              <a:off x="1128" y="3744"/>
              <a:ext cx="132"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0252" name="Rectangle 9"/>
            <p:cNvSpPr>
              <a:spLocks noChangeArrowheads="1"/>
            </p:cNvSpPr>
            <p:nvPr/>
          </p:nvSpPr>
          <p:spPr bwMode="auto">
            <a:xfrm>
              <a:off x="894" y="3618"/>
              <a:ext cx="132"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cxnSp>
          <p:nvCxnSpPr>
            <p:cNvPr id="50253" name="AutoShape 10"/>
            <p:cNvCxnSpPr>
              <a:cxnSpLocks noChangeShapeType="1"/>
              <a:stCxn id="50251" idx="0"/>
              <a:endCxn id="50249" idx="2"/>
            </p:cNvCxnSpPr>
            <p:nvPr/>
          </p:nvCxnSpPr>
          <p:spPr bwMode="auto">
            <a:xfrm flipV="1">
              <a:off x="1194" y="2580"/>
              <a:ext cx="0" cy="1164"/>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0254" name="AutoShape 11"/>
            <p:cNvCxnSpPr>
              <a:cxnSpLocks noChangeShapeType="1"/>
              <a:stCxn id="50252" idx="3"/>
            </p:cNvCxnSpPr>
            <p:nvPr/>
          </p:nvCxnSpPr>
          <p:spPr bwMode="auto">
            <a:xfrm>
              <a:off x="1026" y="3669"/>
              <a:ext cx="4615" cy="1"/>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50255" name="Rectangle 12"/>
            <p:cNvSpPr>
              <a:spLocks noChangeArrowheads="1"/>
            </p:cNvSpPr>
            <p:nvPr/>
          </p:nvSpPr>
          <p:spPr bwMode="auto">
            <a:xfrm>
              <a:off x="1194" y="3492"/>
              <a:ext cx="714" cy="174"/>
            </a:xfrm>
            <a:prstGeom prst="rect">
              <a:avLst/>
            </a:prstGeom>
            <a:solidFill>
              <a:schemeClr val="accent1"/>
            </a:solidFill>
            <a:ln w="9525">
              <a:solidFill>
                <a:schemeClr val="tx1"/>
              </a:solidFill>
              <a:miter lim="800000"/>
              <a:headEnd/>
              <a:tailEnd/>
            </a:ln>
          </p:spPr>
          <p:txBody>
            <a:bodyPr wrap="none" anchor="ctr"/>
            <a:lstStyle/>
            <a:p>
              <a:pPr eaLnBrk="0" hangingPunct="0"/>
              <a:r>
                <a:rPr lang="en-US" sz="1400" b="1">
                  <a:solidFill>
                    <a:schemeClr val="bg1"/>
                  </a:solidFill>
                </a:rPr>
                <a:t>Checksums</a:t>
              </a:r>
            </a:p>
          </p:txBody>
        </p:sp>
        <p:sp>
          <p:nvSpPr>
            <p:cNvPr id="50256" name="Rectangle 13"/>
            <p:cNvSpPr>
              <a:spLocks noChangeArrowheads="1"/>
            </p:cNvSpPr>
            <p:nvPr/>
          </p:nvSpPr>
          <p:spPr bwMode="auto">
            <a:xfrm>
              <a:off x="1908" y="3234"/>
              <a:ext cx="602" cy="432"/>
            </a:xfrm>
            <a:prstGeom prst="rect">
              <a:avLst/>
            </a:prstGeom>
            <a:solidFill>
              <a:srgbClr val="339966"/>
            </a:solidFill>
            <a:ln w="9525">
              <a:solidFill>
                <a:schemeClr val="tx1"/>
              </a:solidFill>
              <a:miter lim="800000"/>
              <a:headEnd/>
              <a:tailEnd/>
            </a:ln>
          </p:spPr>
          <p:txBody>
            <a:bodyPr wrap="none" anchor="ctr"/>
            <a:lstStyle/>
            <a:p>
              <a:pPr eaLnBrk="0" hangingPunct="0"/>
              <a:r>
                <a:rPr lang="en-US" sz="1800" b="1" dirty="0">
                  <a:solidFill>
                    <a:schemeClr val="bg1"/>
                  </a:solidFill>
                </a:rPr>
                <a:t>RAID 4</a:t>
              </a:r>
            </a:p>
            <a:p>
              <a:pPr eaLnBrk="0" hangingPunct="0"/>
              <a:endParaRPr lang="en-US" sz="2400" b="1" dirty="0">
                <a:solidFill>
                  <a:schemeClr val="bg1"/>
                </a:solidFill>
              </a:endParaRPr>
            </a:p>
          </p:txBody>
        </p:sp>
        <p:sp>
          <p:nvSpPr>
            <p:cNvPr id="50257" name="Rectangle 14"/>
            <p:cNvSpPr>
              <a:spLocks noChangeArrowheads="1"/>
            </p:cNvSpPr>
            <p:nvPr/>
          </p:nvSpPr>
          <p:spPr bwMode="auto">
            <a:xfrm>
              <a:off x="3995" y="2611"/>
              <a:ext cx="1016" cy="1055"/>
            </a:xfrm>
            <a:prstGeom prst="rect">
              <a:avLst/>
            </a:prstGeom>
            <a:solidFill>
              <a:srgbClr val="FFCC66"/>
            </a:solidFill>
            <a:ln w="9525">
              <a:solidFill>
                <a:schemeClr val="tx1"/>
              </a:solidFill>
              <a:miter lim="800000"/>
              <a:headEnd/>
              <a:tailEnd/>
            </a:ln>
          </p:spPr>
          <p:txBody>
            <a:bodyPr wrap="none" anchor="ctr"/>
            <a:lstStyle/>
            <a:p>
              <a:pPr eaLnBrk="0" hangingPunct="0"/>
              <a:r>
                <a:rPr lang="en-US" sz="1800" b="1" dirty="0">
                  <a:solidFill>
                    <a:schemeClr val="bg1"/>
                  </a:solidFill>
                </a:rPr>
                <a:t>RAID DP + 1</a:t>
              </a:r>
            </a:p>
            <a:p>
              <a:pPr eaLnBrk="0" hangingPunct="0"/>
              <a:endParaRPr lang="en-US" b="1" dirty="0">
                <a:solidFill>
                  <a:schemeClr val="bg1"/>
                </a:solidFill>
              </a:endParaRPr>
            </a:p>
          </p:txBody>
        </p:sp>
        <p:sp>
          <p:nvSpPr>
            <p:cNvPr id="50258" name="Text Box 15"/>
            <p:cNvSpPr txBox="1">
              <a:spLocks noChangeArrowheads="1"/>
            </p:cNvSpPr>
            <p:nvPr/>
          </p:nvSpPr>
          <p:spPr bwMode="auto">
            <a:xfrm>
              <a:off x="4128" y="3685"/>
              <a:ext cx="74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r>
                <a:rPr lang="en-US" sz="1400" b="1"/>
                <a:t>Any 5 Disks</a:t>
              </a:r>
            </a:p>
          </p:txBody>
        </p:sp>
        <p:sp>
          <p:nvSpPr>
            <p:cNvPr id="50259" name="Text Box 16"/>
            <p:cNvSpPr txBox="1">
              <a:spLocks noChangeArrowheads="1"/>
            </p:cNvSpPr>
            <p:nvPr/>
          </p:nvSpPr>
          <p:spPr bwMode="auto">
            <a:xfrm>
              <a:off x="1969" y="3685"/>
              <a:ext cx="47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r>
                <a:rPr lang="en-US" sz="1400"/>
                <a:t> </a:t>
              </a:r>
              <a:r>
                <a:rPr lang="en-US" sz="1400" b="1"/>
                <a:t>1 Disk</a:t>
              </a:r>
            </a:p>
          </p:txBody>
        </p:sp>
        <p:sp>
          <p:nvSpPr>
            <p:cNvPr id="50260" name="Line 17"/>
            <p:cNvSpPr>
              <a:spLocks noChangeShapeType="1"/>
            </p:cNvSpPr>
            <p:nvPr/>
          </p:nvSpPr>
          <p:spPr bwMode="auto">
            <a:xfrm>
              <a:off x="2506" y="3630"/>
              <a:ext cx="0" cy="1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0261" name="Line 18"/>
            <p:cNvSpPr>
              <a:spLocks noChangeShapeType="1"/>
            </p:cNvSpPr>
            <p:nvPr/>
          </p:nvSpPr>
          <p:spPr bwMode="auto">
            <a:xfrm>
              <a:off x="5006" y="3637"/>
              <a:ext cx="0" cy="1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0262" name="Text Box 19"/>
            <p:cNvSpPr txBox="1">
              <a:spLocks noChangeArrowheads="1"/>
            </p:cNvSpPr>
            <p:nvPr/>
          </p:nvSpPr>
          <p:spPr bwMode="auto">
            <a:xfrm>
              <a:off x="271" y="2845"/>
              <a:ext cx="780"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r>
                <a:rPr lang="en-US" sz="1800"/>
                <a:t>Increasing</a:t>
              </a:r>
            </a:p>
            <a:p>
              <a:r>
                <a:rPr lang="en-US" sz="1800"/>
                <a:t>Cost of</a:t>
              </a:r>
            </a:p>
            <a:p>
              <a:r>
                <a:rPr lang="en-US" sz="1800"/>
                <a:t>Protection</a:t>
              </a:r>
            </a:p>
          </p:txBody>
        </p:sp>
        <p:sp>
          <p:nvSpPr>
            <p:cNvPr id="50263" name="Rectangle 20"/>
            <p:cNvSpPr>
              <a:spLocks noChangeArrowheads="1"/>
            </p:cNvSpPr>
            <p:nvPr/>
          </p:nvSpPr>
          <p:spPr bwMode="auto">
            <a:xfrm>
              <a:off x="2502" y="3147"/>
              <a:ext cx="725" cy="526"/>
            </a:xfrm>
            <a:prstGeom prst="rect">
              <a:avLst/>
            </a:prstGeom>
            <a:solidFill>
              <a:schemeClr val="hlink"/>
            </a:solidFill>
            <a:ln w="9525">
              <a:solidFill>
                <a:schemeClr val="tx1"/>
              </a:solidFill>
              <a:miter lim="800000"/>
              <a:headEnd/>
              <a:tailEnd/>
            </a:ln>
          </p:spPr>
          <p:txBody>
            <a:bodyPr wrap="none" anchor="ctr"/>
            <a:lstStyle/>
            <a:p>
              <a:pPr eaLnBrk="0" hangingPunct="0"/>
              <a:r>
                <a:rPr lang="en-US" sz="1800" b="1" dirty="0">
                  <a:solidFill>
                    <a:schemeClr val="bg1"/>
                  </a:solidFill>
                </a:rPr>
                <a:t>RAID DP</a:t>
              </a:r>
            </a:p>
            <a:p>
              <a:pPr eaLnBrk="0" hangingPunct="0"/>
              <a:endParaRPr lang="en-US" b="1" dirty="0">
                <a:solidFill>
                  <a:schemeClr val="bg1"/>
                </a:solidFill>
              </a:endParaRPr>
            </a:p>
            <a:p>
              <a:pPr eaLnBrk="0" hangingPunct="0"/>
              <a:endParaRPr lang="en-US" b="1" dirty="0">
                <a:solidFill>
                  <a:schemeClr val="bg1"/>
                </a:solidFill>
              </a:endParaRPr>
            </a:p>
          </p:txBody>
        </p:sp>
        <p:sp>
          <p:nvSpPr>
            <p:cNvPr id="50264" name="Line 21"/>
            <p:cNvSpPr>
              <a:spLocks noChangeShapeType="1"/>
            </p:cNvSpPr>
            <p:nvPr/>
          </p:nvSpPr>
          <p:spPr bwMode="auto">
            <a:xfrm>
              <a:off x="3223" y="3645"/>
              <a:ext cx="0" cy="1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0265" name="Text Box 22"/>
            <p:cNvSpPr txBox="1">
              <a:spLocks noChangeArrowheads="1"/>
            </p:cNvSpPr>
            <p:nvPr/>
          </p:nvSpPr>
          <p:spPr bwMode="auto">
            <a:xfrm>
              <a:off x="2481" y="3685"/>
              <a:ext cx="74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r>
                <a:rPr lang="en-US" sz="1400" b="1"/>
                <a:t>Any 2 Disks</a:t>
              </a:r>
            </a:p>
          </p:txBody>
        </p:sp>
        <p:sp>
          <p:nvSpPr>
            <p:cNvPr id="50266" name="Line 23"/>
            <p:cNvSpPr>
              <a:spLocks noChangeShapeType="1"/>
            </p:cNvSpPr>
            <p:nvPr/>
          </p:nvSpPr>
          <p:spPr bwMode="auto">
            <a:xfrm>
              <a:off x="3991" y="3671"/>
              <a:ext cx="0" cy="1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0267" name="Text Box 24"/>
            <p:cNvSpPr txBox="1">
              <a:spLocks noChangeArrowheads="1"/>
            </p:cNvSpPr>
            <p:nvPr/>
          </p:nvSpPr>
          <p:spPr bwMode="auto">
            <a:xfrm>
              <a:off x="3256" y="3683"/>
              <a:ext cx="73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r>
                <a:rPr lang="en-US" sz="1400" b="1"/>
                <a:t>Any 3 disks</a:t>
              </a:r>
            </a:p>
          </p:txBody>
        </p:sp>
      </p:grpSp>
      <p:grpSp>
        <p:nvGrpSpPr>
          <p:cNvPr id="50182" name="Group 25"/>
          <p:cNvGrpSpPr>
            <a:grpSpLocks/>
          </p:cNvGrpSpPr>
          <p:nvPr/>
        </p:nvGrpSpPr>
        <p:grpSpPr bwMode="auto">
          <a:xfrm>
            <a:off x="2998788" y="3752850"/>
            <a:ext cx="762000" cy="304800"/>
            <a:chOff x="672" y="3888"/>
            <a:chExt cx="480" cy="192"/>
          </a:xfrm>
        </p:grpSpPr>
        <p:sp>
          <p:nvSpPr>
            <p:cNvPr id="50239" name="Rectangle 26"/>
            <p:cNvSpPr>
              <a:spLocks noChangeArrowheads="1"/>
            </p:cNvSpPr>
            <p:nvPr/>
          </p:nvSpPr>
          <p:spPr bwMode="auto">
            <a:xfrm>
              <a:off x="672" y="3888"/>
              <a:ext cx="480" cy="192"/>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50240" name="AutoShape 27"/>
            <p:cNvSpPr>
              <a:spLocks noChangeArrowheads="1"/>
            </p:cNvSpPr>
            <p:nvPr/>
          </p:nvSpPr>
          <p:spPr bwMode="auto">
            <a:xfrm>
              <a:off x="720" y="3936"/>
              <a:ext cx="48" cy="96"/>
            </a:xfrm>
            <a:prstGeom prst="can">
              <a:avLst>
                <a:gd name="adj" fmla="val 50000"/>
              </a:avLst>
            </a:prstGeom>
            <a:solidFill>
              <a:schemeClr val="tx2"/>
            </a:solidFill>
            <a:ln w="9525">
              <a:solidFill>
                <a:schemeClr val="tx1"/>
              </a:solidFill>
              <a:round/>
              <a:headEnd/>
              <a:tailEnd/>
            </a:ln>
          </p:spPr>
          <p:txBody>
            <a:bodyPr wrap="none" anchor="ctr"/>
            <a:lstStyle/>
            <a:p>
              <a:endParaRPr lang="en-US"/>
            </a:p>
          </p:txBody>
        </p:sp>
        <p:sp>
          <p:nvSpPr>
            <p:cNvPr id="50241" name="AutoShape 28"/>
            <p:cNvSpPr>
              <a:spLocks noChangeArrowheads="1"/>
            </p:cNvSpPr>
            <p:nvPr/>
          </p:nvSpPr>
          <p:spPr bwMode="auto">
            <a:xfrm>
              <a:off x="768" y="3936"/>
              <a:ext cx="48" cy="96"/>
            </a:xfrm>
            <a:prstGeom prst="can">
              <a:avLst>
                <a:gd name="adj" fmla="val 50000"/>
              </a:avLst>
            </a:prstGeom>
            <a:solidFill>
              <a:schemeClr val="tx2"/>
            </a:solidFill>
            <a:ln w="9525">
              <a:solidFill>
                <a:schemeClr val="tx1"/>
              </a:solidFill>
              <a:round/>
              <a:headEnd/>
              <a:tailEnd/>
            </a:ln>
          </p:spPr>
          <p:txBody>
            <a:bodyPr wrap="none" anchor="ctr"/>
            <a:lstStyle/>
            <a:p>
              <a:endParaRPr lang="en-US"/>
            </a:p>
          </p:txBody>
        </p:sp>
        <p:sp>
          <p:nvSpPr>
            <p:cNvPr id="50242" name="AutoShape 29"/>
            <p:cNvSpPr>
              <a:spLocks noChangeArrowheads="1"/>
            </p:cNvSpPr>
            <p:nvPr/>
          </p:nvSpPr>
          <p:spPr bwMode="auto">
            <a:xfrm>
              <a:off x="816" y="3936"/>
              <a:ext cx="48" cy="96"/>
            </a:xfrm>
            <a:prstGeom prst="can">
              <a:avLst>
                <a:gd name="adj" fmla="val 50000"/>
              </a:avLst>
            </a:prstGeom>
            <a:solidFill>
              <a:schemeClr val="tx2"/>
            </a:solidFill>
            <a:ln w="9525">
              <a:solidFill>
                <a:schemeClr val="tx1"/>
              </a:solidFill>
              <a:round/>
              <a:headEnd/>
              <a:tailEnd/>
            </a:ln>
          </p:spPr>
          <p:txBody>
            <a:bodyPr wrap="none" anchor="ctr"/>
            <a:lstStyle/>
            <a:p>
              <a:endParaRPr lang="en-US"/>
            </a:p>
          </p:txBody>
        </p:sp>
        <p:sp>
          <p:nvSpPr>
            <p:cNvPr id="50243" name="AutoShape 30"/>
            <p:cNvSpPr>
              <a:spLocks noChangeArrowheads="1"/>
            </p:cNvSpPr>
            <p:nvPr/>
          </p:nvSpPr>
          <p:spPr bwMode="auto">
            <a:xfrm>
              <a:off x="864" y="3936"/>
              <a:ext cx="48" cy="96"/>
            </a:xfrm>
            <a:prstGeom prst="can">
              <a:avLst>
                <a:gd name="adj" fmla="val 50000"/>
              </a:avLst>
            </a:prstGeom>
            <a:solidFill>
              <a:schemeClr val="tx2"/>
            </a:solidFill>
            <a:ln w="9525">
              <a:solidFill>
                <a:schemeClr val="tx1"/>
              </a:solidFill>
              <a:round/>
              <a:headEnd/>
              <a:tailEnd/>
            </a:ln>
          </p:spPr>
          <p:txBody>
            <a:bodyPr wrap="none" anchor="ctr"/>
            <a:lstStyle/>
            <a:p>
              <a:endParaRPr lang="en-US"/>
            </a:p>
          </p:txBody>
        </p:sp>
        <p:sp>
          <p:nvSpPr>
            <p:cNvPr id="50244" name="AutoShape 31"/>
            <p:cNvSpPr>
              <a:spLocks noChangeArrowheads="1"/>
            </p:cNvSpPr>
            <p:nvPr/>
          </p:nvSpPr>
          <p:spPr bwMode="auto">
            <a:xfrm>
              <a:off x="912" y="3936"/>
              <a:ext cx="48" cy="96"/>
            </a:xfrm>
            <a:prstGeom prst="can">
              <a:avLst>
                <a:gd name="adj" fmla="val 50000"/>
              </a:avLst>
            </a:prstGeom>
            <a:solidFill>
              <a:schemeClr val="tx2"/>
            </a:solidFill>
            <a:ln w="9525">
              <a:solidFill>
                <a:schemeClr val="tx1"/>
              </a:solidFill>
              <a:round/>
              <a:headEnd/>
              <a:tailEnd/>
            </a:ln>
          </p:spPr>
          <p:txBody>
            <a:bodyPr wrap="none" anchor="ctr"/>
            <a:lstStyle/>
            <a:p>
              <a:endParaRPr lang="en-US"/>
            </a:p>
          </p:txBody>
        </p:sp>
        <p:sp>
          <p:nvSpPr>
            <p:cNvPr id="50245" name="AutoShape 32"/>
            <p:cNvSpPr>
              <a:spLocks noChangeArrowheads="1"/>
            </p:cNvSpPr>
            <p:nvPr/>
          </p:nvSpPr>
          <p:spPr bwMode="auto">
            <a:xfrm>
              <a:off x="960" y="3936"/>
              <a:ext cx="48" cy="96"/>
            </a:xfrm>
            <a:prstGeom prst="can">
              <a:avLst>
                <a:gd name="adj" fmla="val 50000"/>
              </a:avLst>
            </a:prstGeom>
            <a:solidFill>
              <a:schemeClr val="tx2"/>
            </a:solidFill>
            <a:ln w="9525">
              <a:solidFill>
                <a:schemeClr val="tx1"/>
              </a:solidFill>
              <a:round/>
              <a:headEnd/>
              <a:tailEnd/>
            </a:ln>
          </p:spPr>
          <p:txBody>
            <a:bodyPr wrap="none" anchor="ctr"/>
            <a:lstStyle/>
            <a:p>
              <a:endParaRPr lang="en-US"/>
            </a:p>
          </p:txBody>
        </p:sp>
        <p:sp>
          <p:nvSpPr>
            <p:cNvPr id="50246" name="AutoShape 33"/>
            <p:cNvSpPr>
              <a:spLocks noChangeArrowheads="1"/>
            </p:cNvSpPr>
            <p:nvPr/>
          </p:nvSpPr>
          <p:spPr bwMode="auto">
            <a:xfrm>
              <a:off x="1008" y="3936"/>
              <a:ext cx="48" cy="96"/>
            </a:xfrm>
            <a:prstGeom prst="can">
              <a:avLst>
                <a:gd name="adj" fmla="val 50000"/>
              </a:avLst>
            </a:prstGeom>
            <a:solidFill>
              <a:schemeClr val="tx2"/>
            </a:solidFill>
            <a:ln w="9525">
              <a:solidFill>
                <a:schemeClr val="tx1"/>
              </a:solidFill>
              <a:round/>
              <a:headEnd/>
              <a:tailEnd/>
            </a:ln>
          </p:spPr>
          <p:txBody>
            <a:bodyPr wrap="none" anchor="ctr"/>
            <a:lstStyle/>
            <a:p>
              <a:endParaRPr lang="en-US"/>
            </a:p>
          </p:txBody>
        </p:sp>
        <p:sp>
          <p:nvSpPr>
            <p:cNvPr id="50247" name="AutoShape 34"/>
            <p:cNvSpPr>
              <a:spLocks noChangeArrowheads="1"/>
            </p:cNvSpPr>
            <p:nvPr/>
          </p:nvSpPr>
          <p:spPr bwMode="auto">
            <a:xfrm>
              <a:off x="1056" y="3936"/>
              <a:ext cx="48" cy="96"/>
            </a:xfrm>
            <a:prstGeom prst="can">
              <a:avLst>
                <a:gd name="adj" fmla="val 50000"/>
              </a:avLst>
            </a:prstGeom>
            <a:solidFill>
              <a:srgbClr val="000099"/>
            </a:solidFill>
            <a:ln w="9525">
              <a:solidFill>
                <a:schemeClr val="tx1"/>
              </a:solidFill>
              <a:round/>
              <a:headEnd/>
              <a:tailEnd/>
            </a:ln>
          </p:spPr>
          <p:txBody>
            <a:bodyPr wrap="none" anchor="ctr"/>
            <a:lstStyle/>
            <a:p>
              <a:endParaRPr lang="en-US"/>
            </a:p>
          </p:txBody>
        </p:sp>
      </p:grpSp>
      <p:grpSp>
        <p:nvGrpSpPr>
          <p:cNvPr id="50183" name="Group 35"/>
          <p:cNvGrpSpPr>
            <a:grpSpLocks/>
          </p:cNvGrpSpPr>
          <p:nvPr/>
        </p:nvGrpSpPr>
        <p:grpSpPr bwMode="auto">
          <a:xfrm>
            <a:off x="6808788" y="3609975"/>
            <a:ext cx="914400" cy="304800"/>
            <a:chOff x="768" y="3840"/>
            <a:chExt cx="576" cy="192"/>
          </a:xfrm>
        </p:grpSpPr>
        <p:sp>
          <p:nvSpPr>
            <p:cNvPr id="50229" name="Rectangle 36"/>
            <p:cNvSpPr>
              <a:spLocks noChangeArrowheads="1"/>
            </p:cNvSpPr>
            <p:nvPr/>
          </p:nvSpPr>
          <p:spPr bwMode="auto">
            <a:xfrm>
              <a:off x="768" y="3840"/>
              <a:ext cx="576" cy="192"/>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50230" name="AutoShape 37"/>
            <p:cNvSpPr>
              <a:spLocks noChangeArrowheads="1"/>
            </p:cNvSpPr>
            <p:nvPr/>
          </p:nvSpPr>
          <p:spPr bwMode="auto">
            <a:xfrm>
              <a:off x="816" y="3888"/>
              <a:ext cx="48" cy="96"/>
            </a:xfrm>
            <a:prstGeom prst="can">
              <a:avLst>
                <a:gd name="adj" fmla="val 50000"/>
              </a:avLst>
            </a:prstGeom>
            <a:solidFill>
              <a:schemeClr val="tx2"/>
            </a:solidFill>
            <a:ln w="9525">
              <a:solidFill>
                <a:schemeClr val="tx1"/>
              </a:solidFill>
              <a:round/>
              <a:headEnd/>
              <a:tailEnd/>
            </a:ln>
          </p:spPr>
          <p:txBody>
            <a:bodyPr wrap="none" anchor="ctr"/>
            <a:lstStyle/>
            <a:p>
              <a:endParaRPr lang="en-US"/>
            </a:p>
          </p:txBody>
        </p:sp>
        <p:sp>
          <p:nvSpPr>
            <p:cNvPr id="50231" name="AutoShape 38"/>
            <p:cNvSpPr>
              <a:spLocks noChangeArrowheads="1"/>
            </p:cNvSpPr>
            <p:nvPr/>
          </p:nvSpPr>
          <p:spPr bwMode="auto">
            <a:xfrm>
              <a:off x="864" y="3888"/>
              <a:ext cx="48" cy="96"/>
            </a:xfrm>
            <a:prstGeom prst="can">
              <a:avLst>
                <a:gd name="adj" fmla="val 50000"/>
              </a:avLst>
            </a:prstGeom>
            <a:solidFill>
              <a:schemeClr val="tx2"/>
            </a:solidFill>
            <a:ln w="9525">
              <a:solidFill>
                <a:schemeClr val="tx1"/>
              </a:solidFill>
              <a:round/>
              <a:headEnd/>
              <a:tailEnd/>
            </a:ln>
          </p:spPr>
          <p:txBody>
            <a:bodyPr wrap="none" anchor="ctr"/>
            <a:lstStyle/>
            <a:p>
              <a:endParaRPr lang="en-US"/>
            </a:p>
          </p:txBody>
        </p:sp>
        <p:sp>
          <p:nvSpPr>
            <p:cNvPr id="50232" name="AutoShape 39"/>
            <p:cNvSpPr>
              <a:spLocks noChangeArrowheads="1"/>
            </p:cNvSpPr>
            <p:nvPr/>
          </p:nvSpPr>
          <p:spPr bwMode="auto">
            <a:xfrm>
              <a:off x="912" y="3888"/>
              <a:ext cx="48" cy="96"/>
            </a:xfrm>
            <a:prstGeom prst="can">
              <a:avLst>
                <a:gd name="adj" fmla="val 50000"/>
              </a:avLst>
            </a:prstGeom>
            <a:solidFill>
              <a:schemeClr val="tx2"/>
            </a:solidFill>
            <a:ln w="9525">
              <a:solidFill>
                <a:schemeClr val="tx1"/>
              </a:solidFill>
              <a:round/>
              <a:headEnd/>
              <a:tailEnd/>
            </a:ln>
          </p:spPr>
          <p:txBody>
            <a:bodyPr wrap="none" anchor="ctr"/>
            <a:lstStyle/>
            <a:p>
              <a:endParaRPr lang="en-US"/>
            </a:p>
          </p:txBody>
        </p:sp>
        <p:sp>
          <p:nvSpPr>
            <p:cNvPr id="50233" name="AutoShape 40"/>
            <p:cNvSpPr>
              <a:spLocks noChangeArrowheads="1"/>
            </p:cNvSpPr>
            <p:nvPr/>
          </p:nvSpPr>
          <p:spPr bwMode="auto">
            <a:xfrm>
              <a:off x="960" y="3888"/>
              <a:ext cx="48" cy="96"/>
            </a:xfrm>
            <a:prstGeom prst="can">
              <a:avLst>
                <a:gd name="adj" fmla="val 50000"/>
              </a:avLst>
            </a:prstGeom>
            <a:solidFill>
              <a:schemeClr val="tx2"/>
            </a:solidFill>
            <a:ln w="9525">
              <a:solidFill>
                <a:schemeClr val="tx1"/>
              </a:solidFill>
              <a:round/>
              <a:headEnd/>
              <a:tailEnd/>
            </a:ln>
          </p:spPr>
          <p:txBody>
            <a:bodyPr wrap="none" anchor="ctr"/>
            <a:lstStyle/>
            <a:p>
              <a:endParaRPr lang="en-US"/>
            </a:p>
          </p:txBody>
        </p:sp>
        <p:sp>
          <p:nvSpPr>
            <p:cNvPr id="50234" name="AutoShape 41"/>
            <p:cNvSpPr>
              <a:spLocks noChangeArrowheads="1"/>
            </p:cNvSpPr>
            <p:nvPr/>
          </p:nvSpPr>
          <p:spPr bwMode="auto">
            <a:xfrm>
              <a:off x="1008" y="3888"/>
              <a:ext cx="48" cy="96"/>
            </a:xfrm>
            <a:prstGeom prst="can">
              <a:avLst>
                <a:gd name="adj" fmla="val 50000"/>
              </a:avLst>
            </a:prstGeom>
            <a:solidFill>
              <a:schemeClr val="tx2"/>
            </a:solidFill>
            <a:ln w="9525">
              <a:solidFill>
                <a:schemeClr val="tx1"/>
              </a:solidFill>
              <a:round/>
              <a:headEnd/>
              <a:tailEnd/>
            </a:ln>
          </p:spPr>
          <p:txBody>
            <a:bodyPr wrap="none" anchor="ctr"/>
            <a:lstStyle/>
            <a:p>
              <a:endParaRPr lang="en-US"/>
            </a:p>
          </p:txBody>
        </p:sp>
        <p:sp>
          <p:nvSpPr>
            <p:cNvPr id="50235" name="AutoShape 42"/>
            <p:cNvSpPr>
              <a:spLocks noChangeArrowheads="1"/>
            </p:cNvSpPr>
            <p:nvPr/>
          </p:nvSpPr>
          <p:spPr bwMode="auto">
            <a:xfrm>
              <a:off x="1056" y="3888"/>
              <a:ext cx="48" cy="96"/>
            </a:xfrm>
            <a:prstGeom prst="can">
              <a:avLst>
                <a:gd name="adj" fmla="val 50000"/>
              </a:avLst>
            </a:prstGeom>
            <a:solidFill>
              <a:schemeClr val="tx2"/>
            </a:solidFill>
            <a:ln w="9525">
              <a:solidFill>
                <a:schemeClr val="tx1"/>
              </a:solidFill>
              <a:round/>
              <a:headEnd/>
              <a:tailEnd/>
            </a:ln>
          </p:spPr>
          <p:txBody>
            <a:bodyPr wrap="none" anchor="ctr"/>
            <a:lstStyle/>
            <a:p>
              <a:endParaRPr lang="en-US"/>
            </a:p>
          </p:txBody>
        </p:sp>
        <p:sp>
          <p:nvSpPr>
            <p:cNvPr id="50236" name="AutoShape 43"/>
            <p:cNvSpPr>
              <a:spLocks noChangeArrowheads="1"/>
            </p:cNvSpPr>
            <p:nvPr/>
          </p:nvSpPr>
          <p:spPr bwMode="auto">
            <a:xfrm>
              <a:off x="1104" y="3888"/>
              <a:ext cx="48" cy="96"/>
            </a:xfrm>
            <a:prstGeom prst="can">
              <a:avLst>
                <a:gd name="adj" fmla="val 50000"/>
              </a:avLst>
            </a:prstGeom>
            <a:solidFill>
              <a:schemeClr val="tx2"/>
            </a:solidFill>
            <a:ln w="9525">
              <a:solidFill>
                <a:schemeClr val="tx1"/>
              </a:solidFill>
              <a:round/>
              <a:headEnd/>
              <a:tailEnd/>
            </a:ln>
          </p:spPr>
          <p:txBody>
            <a:bodyPr wrap="none" anchor="ctr"/>
            <a:lstStyle/>
            <a:p>
              <a:endParaRPr lang="en-US"/>
            </a:p>
          </p:txBody>
        </p:sp>
        <p:sp>
          <p:nvSpPr>
            <p:cNvPr id="50237" name="AutoShape 44"/>
            <p:cNvSpPr>
              <a:spLocks noChangeArrowheads="1"/>
            </p:cNvSpPr>
            <p:nvPr/>
          </p:nvSpPr>
          <p:spPr bwMode="auto">
            <a:xfrm>
              <a:off x="1152" y="3888"/>
              <a:ext cx="48" cy="96"/>
            </a:xfrm>
            <a:prstGeom prst="can">
              <a:avLst>
                <a:gd name="adj" fmla="val 50000"/>
              </a:avLst>
            </a:prstGeom>
            <a:solidFill>
              <a:srgbClr val="000099"/>
            </a:solidFill>
            <a:ln w="9525">
              <a:solidFill>
                <a:schemeClr val="tx1"/>
              </a:solidFill>
              <a:round/>
              <a:headEnd/>
              <a:tailEnd/>
            </a:ln>
          </p:spPr>
          <p:txBody>
            <a:bodyPr wrap="none" anchor="ctr"/>
            <a:lstStyle/>
            <a:p>
              <a:endParaRPr lang="en-US"/>
            </a:p>
          </p:txBody>
        </p:sp>
        <p:sp>
          <p:nvSpPr>
            <p:cNvPr id="50238" name="AutoShape 45"/>
            <p:cNvSpPr>
              <a:spLocks noChangeArrowheads="1"/>
            </p:cNvSpPr>
            <p:nvPr/>
          </p:nvSpPr>
          <p:spPr bwMode="auto">
            <a:xfrm>
              <a:off x="1248" y="3888"/>
              <a:ext cx="48" cy="96"/>
            </a:xfrm>
            <a:prstGeom prst="can">
              <a:avLst>
                <a:gd name="adj" fmla="val 50000"/>
              </a:avLst>
            </a:prstGeom>
            <a:solidFill>
              <a:srgbClr val="000099"/>
            </a:solidFill>
            <a:ln w="9525">
              <a:solidFill>
                <a:schemeClr val="tx1"/>
              </a:solidFill>
              <a:round/>
              <a:headEnd/>
              <a:tailEnd/>
            </a:ln>
          </p:spPr>
          <p:txBody>
            <a:bodyPr wrap="none" anchor="ctr"/>
            <a:lstStyle/>
            <a:p>
              <a:endParaRPr lang="en-US"/>
            </a:p>
          </p:txBody>
        </p:sp>
      </p:grpSp>
      <p:grpSp>
        <p:nvGrpSpPr>
          <p:cNvPr id="50184" name="Group 46"/>
          <p:cNvGrpSpPr>
            <a:grpSpLocks/>
          </p:cNvGrpSpPr>
          <p:nvPr/>
        </p:nvGrpSpPr>
        <p:grpSpPr bwMode="auto">
          <a:xfrm>
            <a:off x="3989388" y="3752850"/>
            <a:ext cx="914400" cy="304800"/>
            <a:chOff x="768" y="3840"/>
            <a:chExt cx="576" cy="192"/>
          </a:xfrm>
        </p:grpSpPr>
        <p:sp>
          <p:nvSpPr>
            <p:cNvPr id="50219" name="Rectangle 47"/>
            <p:cNvSpPr>
              <a:spLocks noChangeArrowheads="1"/>
            </p:cNvSpPr>
            <p:nvPr/>
          </p:nvSpPr>
          <p:spPr bwMode="auto">
            <a:xfrm>
              <a:off x="768" y="3840"/>
              <a:ext cx="576" cy="192"/>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50220" name="AutoShape 48"/>
            <p:cNvSpPr>
              <a:spLocks noChangeArrowheads="1"/>
            </p:cNvSpPr>
            <p:nvPr/>
          </p:nvSpPr>
          <p:spPr bwMode="auto">
            <a:xfrm>
              <a:off x="816" y="3888"/>
              <a:ext cx="48" cy="96"/>
            </a:xfrm>
            <a:prstGeom prst="can">
              <a:avLst>
                <a:gd name="adj" fmla="val 50000"/>
              </a:avLst>
            </a:prstGeom>
            <a:solidFill>
              <a:schemeClr val="tx2"/>
            </a:solidFill>
            <a:ln w="9525">
              <a:solidFill>
                <a:schemeClr val="tx1"/>
              </a:solidFill>
              <a:round/>
              <a:headEnd/>
              <a:tailEnd/>
            </a:ln>
          </p:spPr>
          <p:txBody>
            <a:bodyPr wrap="none" anchor="ctr"/>
            <a:lstStyle/>
            <a:p>
              <a:endParaRPr lang="en-US"/>
            </a:p>
          </p:txBody>
        </p:sp>
        <p:sp>
          <p:nvSpPr>
            <p:cNvPr id="50221" name="AutoShape 49"/>
            <p:cNvSpPr>
              <a:spLocks noChangeArrowheads="1"/>
            </p:cNvSpPr>
            <p:nvPr/>
          </p:nvSpPr>
          <p:spPr bwMode="auto">
            <a:xfrm>
              <a:off x="864" y="3888"/>
              <a:ext cx="48" cy="96"/>
            </a:xfrm>
            <a:prstGeom prst="can">
              <a:avLst>
                <a:gd name="adj" fmla="val 50000"/>
              </a:avLst>
            </a:prstGeom>
            <a:solidFill>
              <a:schemeClr val="tx2"/>
            </a:solidFill>
            <a:ln w="9525">
              <a:solidFill>
                <a:schemeClr val="tx1"/>
              </a:solidFill>
              <a:round/>
              <a:headEnd/>
              <a:tailEnd/>
            </a:ln>
          </p:spPr>
          <p:txBody>
            <a:bodyPr wrap="none" anchor="ctr"/>
            <a:lstStyle/>
            <a:p>
              <a:endParaRPr lang="en-US"/>
            </a:p>
          </p:txBody>
        </p:sp>
        <p:sp>
          <p:nvSpPr>
            <p:cNvPr id="50222" name="AutoShape 50"/>
            <p:cNvSpPr>
              <a:spLocks noChangeArrowheads="1"/>
            </p:cNvSpPr>
            <p:nvPr/>
          </p:nvSpPr>
          <p:spPr bwMode="auto">
            <a:xfrm>
              <a:off x="912" y="3888"/>
              <a:ext cx="48" cy="96"/>
            </a:xfrm>
            <a:prstGeom prst="can">
              <a:avLst>
                <a:gd name="adj" fmla="val 50000"/>
              </a:avLst>
            </a:prstGeom>
            <a:solidFill>
              <a:schemeClr val="tx2"/>
            </a:solidFill>
            <a:ln w="9525">
              <a:solidFill>
                <a:schemeClr val="tx1"/>
              </a:solidFill>
              <a:round/>
              <a:headEnd/>
              <a:tailEnd/>
            </a:ln>
          </p:spPr>
          <p:txBody>
            <a:bodyPr wrap="none" anchor="ctr"/>
            <a:lstStyle/>
            <a:p>
              <a:endParaRPr lang="en-US"/>
            </a:p>
          </p:txBody>
        </p:sp>
        <p:sp>
          <p:nvSpPr>
            <p:cNvPr id="50223" name="AutoShape 51"/>
            <p:cNvSpPr>
              <a:spLocks noChangeArrowheads="1"/>
            </p:cNvSpPr>
            <p:nvPr/>
          </p:nvSpPr>
          <p:spPr bwMode="auto">
            <a:xfrm>
              <a:off x="960" y="3888"/>
              <a:ext cx="48" cy="96"/>
            </a:xfrm>
            <a:prstGeom prst="can">
              <a:avLst>
                <a:gd name="adj" fmla="val 50000"/>
              </a:avLst>
            </a:prstGeom>
            <a:solidFill>
              <a:schemeClr val="tx2"/>
            </a:solidFill>
            <a:ln w="9525">
              <a:solidFill>
                <a:schemeClr val="tx1"/>
              </a:solidFill>
              <a:round/>
              <a:headEnd/>
              <a:tailEnd/>
            </a:ln>
          </p:spPr>
          <p:txBody>
            <a:bodyPr wrap="none" anchor="ctr"/>
            <a:lstStyle/>
            <a:p>
              <a:endParaRPr lang="en-US"/>
            </a:p>
          </p:txBody>
        </p:sp>
        <p:sp>
          <p:nvSpPr>
            <p:cNvPr id="50224" name="AutoShape 52"/>
            <p:cNvSpPr>
              <a:spLocks noChangeArrowheads="1"/>
            </p:cNvSpPr>
            <p:nvPr/>
          </p:nvSpPr>
          <p:spPr bwMode="auto">
            <a:xfrm>
              <a:off x="1008" y="3888"/>
              <a:ext cx="48" cy="96"/>
            </a:xfrm>
            <a:prstGeom prst="can">
              <a:avLst>
                <a:gd name="adj" fmla="val 50000"/>
              </a:avLst>
            </a:prstGeom>
            <a:solidFill>
              <a:schemeClr val="tx2"/>
            </a:solidFill>
            <a:ln w="9525">
              <a:solidFill>
                <a:schemeClr val="tx1"/>
              </a:solidFill>
              <a:round/>
              <a:headEnd/>
              <a:tailEnd/>
            </a:ln>
          </p:spPr>
          <p:txBody>
            <a:bodyPr wrap="none" anchor="ctr"/>
            <a:lstStyle/>
            <a:p>
              <a:endParaRPr lang="en-US"/>
            </a:p>
          </p:txBody>
        </p:sp>
        <p:sp>
          <p:nvSpPr>
            <p:cNvPr id="50225" name="AutoShape 53"/>
            <p:cNvSpPr>
              <a:spLocks noChangeArrowheads="1"/>
            </p:cNvSpPr>
            <p:nvPr/>
          </p:nvSpPr>
          <p:spPr bwMode="auto">
            <a:xfrm>
              <a:off x="1056" y="3888"/>
              <a:ext cx="48" cy="96"/>
            </a:xfrm>
            <a:prstGeom prst="can">
              <a:avLst>
                <a:gd name="adj" fmla="val 50000"/>
              </a:avLst>
            </a:prstGeom>
            <a:solidFill>
              <a:schemeClr val="tx2"/>
            </a:solidFill>
            <a:ln w="9525">
              <a:solidFill>
                <a:schemeClr val="tx1"/>
              </a:solidFill>
              <a:round/>
              <a:headEnd/>
              <a:tailEnd/>
            </a:ln>
          </p:spPr>
          <p:txBody>
            <a:bodyPr wrap="none" anchor="ctr"/>
            <a:lstStyle/>
            <a:p>
              <a:endParaRPr lang="en-US"/>
            </a:p>
          </p:txBody>
        </p:sp>
        <p:sp>
          <p:nvSpPr>
            <p:cNvPr id="50226" name="AutoShape 54"/>
            <p:cNvSpPr>
              <a:spLocks noChangeArrowheads="1"/>
            </p:cNvSpPr>
            <p:nvPr/>
          </p:nvSpPr>
          <p:spPr bwMode="auto">
            <a:xfrm>
              <a:off x="1104" y="3888"/>
              <a:ext cx="48" cy="96"/>
            </a:xfrm>
            <a:prstGeom prst="can">
              <a:avLst>
                <a:gd name="adj" fmla="val 50000"/>
              </a:avLst>
            </a:prstGeom>
            <a:solidFill>
              <a:schemeClr val="tx2"/>
            </a:solidFill>
            <a:ln w="9525">
              <a:solidFill>
                <a:schemeClr val="tx1"/>
              </a:solidFill>
              <a:round/>
              <a:headEnd/>
              <a:tailEnd/>
            </a:ln>
          </p:spPr>
          <p:txBody>
            <a:bodyPr wrap="none" anchor="ctr"/>
            <a:lstStyle/>
            <a:p>
              <a:endParaRPr lang="en-US"/>
            </a:p>
          </p:txBody>
        </p:sp>
        <p:sp>
          <p:nvSpPr>
            <p:cNvPr id="50227" name="AutoShape 55"/>
            <p:cNvSpPr>
              <a:spLocks noChangeArrowheads="1"/>
            </p:cNvSpPr>
            <p:nvPr/>
          </p:nvSpPr>
          <p:spPr bwMode="auto">
            <a:xfrm>
              <a:off x="1152" y="3888"/>
              <a:ext cx="48" cy="96"/>
            </a:xfrm>
            <a:prstGeom prst="can">
              <a:avLst>
                <a:gd name="adj" fmla="val 50000"/>
              </a:avLst>
            </a:prstGeom>
            <a:solidFill>
              <a:srgbClr val="000099"/>
            </a:solidFill>
            <a:ln w="9525">
              <a:solidFill>
                <a:schemeClr val="tx1"/>
              </a:solidFill>
              <a:round/>
              <a:headEnd/>
              <a:tailEnd/>
            </a:ln>
          </p:spPr>
          <p:txBody>
            <a:bodyPr wrap="none" anchor="ctr"/>
            <a:lstStyle/>
            <a:p>
              <a:endParaRPr lang="en-US"/>
            </a:p>
          </p:txBody>
        </p:sp>
        <p:sp>
          <p:nvSpPr>
            <p:cNvPr id="50228" name="AutoShape 56"/>
            <p:cNvSpPr>
              <a:spLocks noChangeArrowheads="1"/>
            </p:cNvSpPr>
            <p:nvPr/>
          </p:nvSpPr>
          <p:spPr bwMode="auto">
            <a:xfrm>
              <a:off x="1248" y="3888"/>
              <a:ext cx="48" cy="96"/>
            </a:xfrm>
            <a:prstGeom prst="can">
              <a:avLst>
                <a:gd name="adj" fmla="val 50000"/>
              </a:avLst>
            </a:prstGeom>
            <a:solidFill>
              <a:srgbClr val="000099"/>
            </a:solidFill>
            <a:ln w="9525">
              <a:solidFill>
                <a:schemeClr val="tx1"/>
              </a:solidFill>
              <a:round/>
              <a:headEnd/>
              <a:tailEnd/>
            </a:ln>
          </p:spPr>
          <p:txBody>
            <a:bodyPr wrap="none" anchor="ctr"/>
            <a:lstStyle/>
            <a:p>
              <a:endParaRPr lang="en-US"/>
            </a:p>
          </p:txBody>
        </p:sp>
      </p:grpSp>
      <p:grpSp>
        <p:nvGrpSpPr>
          <p:cNvPr id="50185" name="Group 57"/>
          <p:cNvGrpSpPr>
            <a:grpSpLocks/>
          </p:cNvGrpSpPr>
          <p:nvPr/>
        </p:nvGrpSpPr>
        <p:grpSpPr bwMode="auto">
          <a:xfrm>
            <a:off x="6275388" y="3752850"/>
            <a:ext cx="914400" cy="304800"/>
            <a:chOff x="768" y="3840"/>
            <a:chExt cx="576" cy="192"/>
          </a:xfrm>
        </p:grpSpPr>
        <p:sp>
          <p:nvSpPr>
            <p:cNvPr id="50209" name="Rectangle 58"/>
            <p:cNvSpPr>
              <a:spLocks noChangeArrowheads="1"/>
            </p:cNvSpPr>
            <p:nvPr/>
          </p:nvSpPr>
          <p:spPr bwMode="auto">
            <a:xfrm>
              <a:off x="768" y="3840"/>
              <a:ext cx="576" cy="192"/>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50210" name="AutoShape 59"/>
            <p:cNvSpPr>
              <a:spLocks noChangeArrowheads="1"/>
            </p:cNvSpPr>
            <p:nvPr/>
          </p:nvSpPr>
          <p:spPr bwMode="auto">
            <a:xfrm>
              <a:off x="816" y="3888"/>
              <a:ext cx="48" cy="96"/>
            </a:xfrm>
            <a:prstGeom prst="can">
              <a:avLst>
                <a:gd name="adj" fmla="val 50000"/>
              </a:avLst>
            </a:prstGeom>
            <a:solidFill>
              <a:schemeClr val="tx2"/>
            </a:solidFill>
            <a:ln w="9525">
              <a:solidFill>
                <a:schemeClr val="tx1"/>
              </a:solidFill>
              <a:round/>
              <a:headEnd/>
              <a:tailEnd/>
            </a:ln>
          </p:spPr>
          <p:txBody>
            <a:bodyPr wrap="none" anchor="ctr"/>
            <a:lstStyle/>
            <a:p>
              <a:endParaRPr lang="en-US"/>
            </a:p>
          </p:txBody>
        </p:sp>
        <p:sp>
          <p:nvSpPr>
            <p:cNvPr id="50211" name="AutoShape 60"/>
            <p:cNvSpPr>
              <a:spLocks noChangeArrowheads="1"/>
            </p:cNvSpPr>
            <p:nvPr/>
          </p:nvSpPr>
          <p:spPr bwMode="auto">
            <a:xfrm>
              <a:off x="864" y="3888"/>
              <a:ext cx="48" cy="96"/>
            </a:xfrm>
            <a:prstGeom prst="can">
              <a:avLst>
                <a:gd name="adj" fmla="val 50000"/>
              </a:avLst>
            </a:prstGeom>
            <a:solidFill>
              <a:schemeClr val="tx2"/>
            </a:solidFill>
            <a:ln w="9525">
              <a:solidFill>
                <a:schemeClr val="tx1"/>
              </a:solidFill>
              <a:round/>
              <a:headEnd/>
              <a:tailEnd/>
            </a:ln>
          </p:spPr>
          <p:txBody>
            <a:bodyPr wrap="none" anchor="ctr"/>
            <a:lstStyle/>
            <a:p>
              <a:endParaRPr lang="en-US"/>
            </a:p>
          </p:txBody>
        </p:sp>
        <p:sp>
          <p:nvSpPr>
            <p:cNvPr id="50212" name="AutoShape 61"/>
            <p:cNvSpPr>
              <a:spLocks noChangeArrowheads="1"/>
            </p:cNvSpPr>
            <p:nvPr/>
          </p:nvSpPr>
          <p:spPr bwMode="auto">
            <a:xfrm>
              <a:off x="912" y="3888"/>
              <a:ext cx="48" cy="96"/>
            </a:xfrm>
            <a:prstGeom prst="can">
              <a:avLst>
                <a:gd name="adj" fmla="val 50000"/>
              </a:avLst>
            </a:prstGeom>
            <a:solidFill>
              <a:schemeClr val="tx2"/>
            </a:solidFill>
            <a:ln w="9525">
              <a:solidFill>
                <a:schemeClr val="tx1"/>
              </a:solidFill>
              <a:round/>
              <a:headEnd/>
              <a:tailEnd/>
            </a:ln>
          </p:spPr>
          <p:txBody>
            <a:bodyPr wrap="none" anchor="ctr"/>
            <a:lstStyle/>
            <a:p>
              <a:endParaRPr lang="en-US"/>
            </a:p>
          </p:txBody>
        </p:sp>
        <p:sp>
          <p:nvSpPr>
            <p:cNvPr id="50213" name="AutoShape 62"/>
            <p:cNvSpPr>
              <a:spLocks noChangeArrowheads="1"/>
            </p:cNvSpPr>
            <p:nvPr/>
          </p:nvSpPr>
          <p:spPr bwMode="auto">
            <a:xfrm>
              <a:off x="960" y="3888"/>
              <a:ext cx="48" cy="96"/>
            </a:xfrm>
            <a:prstGeom prst="can">
              <a:avLst>
                <a:gd name="adj" fmla="val 50000"/>
              </a:avLst>
            </a:prstGeom>
            <a:solidFill>
              <a:schemeClr val="tx2"/>
            </a:solidFill>
            <a:ln w="9525">
              <a:solidFill>
                <a:schemeClr val="tx1"/>
              </a:solidFill>
              <a:round/>
              <a:headEnd/>
              <a:tailEnd/>
            </a:ln>
          </p:spPr>
          <p:txBody>
            <a:bodyPr wrap="none" anchor="ctr"/>
            <a:lstStyle/>
            <a:p>
              <a:endParaRPr lang="en-US"/>
            </a:p>
          </p:txBody>
        </p:sp>
        <p:sp>
          <p:nvSpPr>
            <p:cNvPr id="50214" name="AutoShape 63"/>
            <p:cNvSpPr>
              <a:spLocks noChangeArrowheads="1"/>
            </p:cNvSpPr>
            <p:nvPr/>
          </p:nvSpPr>
          <p:spPr bwMode="auto">
            <a:xfrm>
              <a:off x="1008" y="3888"/>
              <a:ext cx="48" cy="96"/>
            </a:xfrm>
            <a:prstGeom prst="can">
              <a:avLst>
                <a:gd name="adj" fmla="val 50000"/>
              </a:avLst>
            </a:prstGeom>
            <a:solidFill>
              <a:schemeClr val="tx2"/>
            </a:solidFill>
            <a:ln w="9525">
              <a:solidFill>
                <a:schemeClr val="tx1"/>
              </a:solidFill>
              <a:round/>
              <a:headEnd/>
              <a:tailEnd/>
            </a:ln>
          </p:spPr>
          <p:txBody>
            <a:bodyPr wrap="none" anchor="ctr"/>
            <a:lstStyle/>
            <a:p>
              <a:endParaRPr lang="en-US"/>
            </a:p>
          </p:txBody>
        </p:sp>
        <p:sp>
          <p:nvSpPr>
            <p:cNvPr id="50215" name="AutoShape 64"/>
            <p:cNvSpPr>
              <a:spLocks noChangeArrowheads="1"/>
            </p:cNvSpPr>
            <p:nvPr/>
          </p:nvSpPr>
          <p:spPr bwMode="auto">
            <a:xfrm>
              <a:off x="1056" y="3888"/>
              <a:ext cx="48" cy="96"/>
            </a:xfrm>
            <a:prstGeom prst="can">
              <a:avLst>
                <a:gd name="adj" fmla="val 50000"/>
              </a:avLst>
            </a:prstGeom>
            <a:solidFill>
              <a:schemeClr val="tx2"/>
            </a:solidFill>
            <a:ln w="9525">
              <a:solidFill>
                <a:schemeClr val="tx1"/>
              </a:solidFill>
              <a:round/>
              <a:headEnd/>
              <a:tailEnd/>
            </a:ln>
          </p:spPr>
          <p:txBody>
            <a:bodyPr wrap="none" anchor="ctr"/>
            <a:lstStyle/>
            <a:p>
              <a:endParaRPr lang="en-US"/>
            </a:p>
          </p:txBody>
        </p:sp>
        <p:sp>
          <p:nvSpPr>
            <p:cNvPr id="50216" name="AutoShape 65"/>
            <p:cNvSpPr>
              <a:spLocks noChangeArrowheads="1"/>
            </p:cNvSpPr>
            <p:nvPr/>
          </p:nvSpPr>
          <p:spPr bwMode="auto">
            <a:xfrm>
              <a:off x="1104" y="3888"/>
              <a:ext cx="48" cy="96"/>
            </a:xfrm>
            <a:prstGeom prst="can">
              <a:avLst>
                <a:gd name="adj" fmla="val 50000"/>
              </a:avLst>
            </a:prstGeom>
            <a:solidFill>
              <a:schemeClr val="tx2"/>
            </a:solidFill>
            <a:ln w="9525">
              <a:solidFill>
                <a:schemeClr val="tx1"/>
              </a:solidFill>
              <a:round/>
              <a:headEnd/>
              <a:tailEnd/>
            </a:ln>
          </p:spPr>
          <p:txBody>
            <a:bodyPr wrap="none" anchor="ctr"/>
            <a:lstStyle/>
            <a:p>
              <a:endParaRPr lang="en-US"/>
            </a:p>
          </p:txBody>
        </p:sp>
        <p:sp>
          <p:nvSpPr>
            <p:cNvPr id="50217" name="AutoShape 66"/>
            <p:cNvSpPr>
              <a:spLocks noChangeArrowheads="1"/>
            </p:cNvSpPr>
            <p:nvPr/>
          </p:nvSpPr>
          <p:spPr bwMode="auto">
            <a:xfrm>
              <a:off x="1152" y="3888"/>
              <a:ext cx="48" cy="96"/>
            </a:xfrm>
            <a:prstGeom prst="can">
              <a:avLst>
                <a:gd name="adj" fmla="val 50000"/>
              </a:avLst>
            </a:prstGeom>
            <a:solidFill>
              <a:srgbClr val="000099"/>
            </a:solidFill>
            <a:ln w="9525">
              <a:solidFill>
                <a:schemeClr val="tx1"/>
              </a:solidFill>
              <a:round/>
              <a:headEnd/>
              <a:tailEnd/>
            </a:ln>
          </p:spPr>
          <p:txBody>
            <a:bodyPr wrap="none" anchor="ctr"/>
            <a:lstStyle/>
            <a:p>
              <a:endParaRPr lang="en-US"/>
            </a:p>
          </p:txBody>
        </p:sp>
        <p:sp>
          <p:nvSpPr>
            <p:cNvPr id="50218" name="AutoShape 67"/>
            <p:cNvSpPr>
              <a:spLocks noChangeArrowheads="1"/>
            </p:cNvSpPr>
            <p:nvPr/>
          </p:nvSpPr>
          <p:spPr bwMode="auto">
            <a:xfrm>
              <a:off x="1248" y="3888"/>
              <a:ext cx="48" cy="96"/>
            </a:xfrm>
            <a:prstGeom prst="can">
              <a:avLst>
                <a:gd name="adj" fmla="val 50000"/>
              </a:avLst>
            </a:prstGeom>
            <a:solidFill>
              <a:srgbClr val="000099"/>
            </a:solidFill>
            <a:ln w="9525">
              <a:solidFill>
                <a:schemeClr val="tx1"/>
              </a:solidFill>
              <a:round/>
              <a:headEnd/>
              <a:tailEnd/>
            </a:ln>
          </p:spPr>
          <p:txBody>
            <a:bodyPr wrap="none" anchor="ctr"/>
            <a:lstStyle/>
            <a:p>
              <a:endParaRPr lang="en-US"/>
            </a:p>
          </p:txBody>
        </p:sp>
      </p:grpSp>
      <p:grpSp>
        <p:nvGrpSpPr>
          <p:cNvPr id="50186" name="Group 68"/>
          <p:cNvGrpSpPr>
            <a:grpSpLocks/>
          </p:cNvGrpSpPr>
          <p:nvPr/>
        </p:nvGrpSpPr>
        <p:grpSpPr bwMode="auto">
          <a:xfrm>
            <a:off x="5360988" y="3609975"/>
            <a:ext cx="762000" cy="304800"/>
            <a:chOff x="672" y="3888"/>
            <a:chExt cx="480" cy="192"/>
          </a:xfrm>
        </p:grpSpPr>
        <p:sp>
          <p:nvSpPr>
            <p:cNvPr id="50200" name="Rectangle 69"/>
            <p:cNvSpPr>
              <a:spLocks noChangeArrowheads="1"/>
            </p:cNvSpPr>
            <p:nvPr/>
          </p:nvSpPr>
          <p:spPr bwMode="auto">
            <a:xfrm>
              <a:off x="672" y="3888"/>
              <a:ext cx="480" cy="192"/>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50201" name="AutoShape 70"/>
            <p:cNvSpPr>
              <a:spLocks noChangeArrowheads="1"/>
            </p:cNvSpPr>
            <p:nvPr/>
          </p:nvSpPr>
          <p:spPr bwMode="auto">
            <a:xfrm>
              <a:off x="720" y="3936"/>
              <a:ext cx="48" cy="96"/>
            </a:xfrm>
            <a:prstGeom prst="can">
              <a:avLst>
                <a:gd name="adj" fmla="val 50000"/>
              </a:avLst>
            </a:prstGeom>
            <a:solidFill>
              <a:schemeClr val="tx2"/>
            </a:solidFill>
            <a:ln w="9525">
              <a:solidFill>
                <a:schemeClr val="tx1"/>
              </a:solidFill>
              <a:round/>
              <a:headEnd/>
              <a:tailEnd/>
            </a:ln>
          </p:spPr>
          <p:txBody>
            <a:bodyPr wrap="none" anchor="ctr"/>
            <a:lstStyle/>
            <a:p>
              <a:endParaRPr lang="en-US"/>
            </a:p>
          </p:txBody>
        </p:sp>
        <p:sp>
          <p:nvSpPr>
            <p:cNvPr id="50202" name="AutoShape 71"/>
            <p:cNvSpPr>
              <a:spLocks noChangeArrowheads="1"/>
            </p:cNvSpPr>
            <p:nvPr/>
          </p:nvSpPr>
          <p:spPr bwMode="auto">
            <a:xfrm>
              <a:off x="768" y="3936"/>
              <a:ext cx="48" cy="96"/>
            </a:xfrm>
            <a:prstGeom prst="can">
              <a:avLst>
                <a:gd name="adj" fmla="val 50000"/>
              </a:avLst>
            </a:prstGeom>
            <a:solidFill>
              <a:schemeClr val="tx2"/>
            </a:solidFill>
            <a:ln w="9525">
              <a:solidFill>
                <a:schemeClr val="tx1"/>
              </a:solidFill>
              <a:round/>
              <a:headEnd/>
              <a:tailEnd/>
            </a:ln>
          </p:spPr>
          <p:txBody>
            <a:bodyPr wrap="none" anchor="ctr"/>
            <a:lstStyle/>
            <a:p>
              <a:endParaRPr lang="en-US"/>
            </a:p>
          </p:txBody>
        </p:sp>
        <p:sp>
          <p:nvSpPr>
            <p:cNvPr id="50203" name="AutoShape 72"/>
            <p:cNvSpPr>
              <a:spLocks noChangeArrowheads="1"/>
            </p:cNvSpPr>
            <p:nvPr/>
          </p:nvSpPr>
          <p:spPr bwMode="auto">
            <a:xfrm>
              <a:off x="816" y="3936"/>
              <a:ext cx="48" cy="96"/>
            </a:xfrm>
            <a:prstGeom prst="can">
              <a:avLst>
                <a:gd name="adj" fmla="val 50000"/>
              </a:avLst>
            </a:prstGeom>
            <a:solidFill>
              <a:schemeClr val="tx2"/>
            </a:solidFill>
            <a:ln w="9525">
              <a:solidFill>
                <a:schemeClr val="tx1"/>
              </a:solidFill>
              <a:round/>
              <a:headEnd/>
              <a:tailEnd/>
            </a:ln>
          </p:spPr>
          <p:txBody>
            <a:bodyPr wrap="none" anchor="ctr"/>
            <a:lstStyle/>
            <a:p>
              <a:endParaRPr lang="en-US"/>
            </a:p>
          </p:txBody>
        </p:sp>
        <p:sp>
          <p:nvSpPr>
            <p:cNvPr id="50204" name="AutoShape 73"/>
            <p:cNvSpPr>
              <a:spLocks noChangeArrowheads="1"/>
            </p:cNvSpPr>
            <p:nvPr/>
          </p:nvSpPr>
          <p:spPr bwMode="auto">
            <a:xfrm>
              <a:off x="864" y="3936"/>
              <a:ext cx="48" cy="96"/>
            </a:xfrm>
            <a:prstGeom prst="can">
              <a:avLst>
                <a:gd name="adj" fmla="val 50000"/>
              </a:avLst>
            </a:prstGeom>
            <a:solidFill>
              <a:schemeClr val="tx2"/>
            </a:solidFill>
            <a:ln w="9525">
              <a:solidFill>
                <a:schemeClr val="tx1"/>
              </a:solidFill>
              <a:round/>
              <a:headEnd/>
              <a:tailEnd/>
            </a:ln>
          </p:spPr>
          <p:txBody>
            <a:bodyPr wrap="none" anchor="ctr"/>
            <a:lstStyle/>
            <a:p>
              <a:endParaRPr lang="en-US"/>
            </a:p>
          </p:txBody>
        </p:sp>
        <p:sp>
          <p:nvSpPr>
            <p:cNvPr id="50205" name="AutoShape 74"/>
            <p:cNvSpPr>
              <a:spLocks noChangeArrowheads="1"/>
            </p:cNvSpPr>
            <p:nvPr/>
          </p:nvSpPr>
          <p:spPr bwMode="auto">
            <a:xfrm>
              <a:off x="912" y="3936"/>
              <a:ext cx="48" cy="96"/>
            </a:xfrm>
            <a:prstGeom prst="can">
              <a:avLst>
                <a:gd name="adj" fmla="val 50000"/>
              </a:avLst>
            </a:prstGeom>
            <a:solidFill>
              <a:schemeClr val="tx2"/>
            </a:solidFill>
            <a:ln w="9525">
              <a:solidFill>
                <a:schemeClr val="tx1"/>
              </a:solidFill>
              <a:round/>
              <a:headEnd/>
              <a:tailEnd/>
            </a:ln>
          </p:spPr>
          <p:txBody>
            <a:bodyPr wrap="none" anchor="ctr"/>
            <a:lstStyle/>
            <a:p>
              <a:endParaRPr lang="en-US"/>
            </a:p>
          </p:txBody>
        </p:sp>
        <p:sp>
          <p:nvSpPr>
            <p:cNvPr id="50206" name="AutoShape 75"/>
            <p:cNvSpPr>
              <a:spLocks noChangeArrowheads="1"/>
            </p:cNvSpPr>
            <p:nvPr/>
          </p:nvSpPr>
          <p:spPr bwMode="auto">
            <a:xfrm>
              <a:off x="960" y="3936"/>
              <a:ext cx="48" cy="96"/>
            </a:xfrm>
            <a:prstGeom prst="can">
              <a:avLst>
                <a:gd name="adj" fmla="val 50000"/>
              </a:avLst>
            </a:prstGeom>
            <a:solidFill>
              <a:schemeClr val="tx2"/>
            </a:solidFill>
            <a:ln w="9525">
              <a:solidFill>
                <a:schemeClr val="tx1"/>
              </a:solidFill>
              <a:round/>
              <a:headEnd/>
              <a:tailEnd/>
            </a:ln>
          </p:spPr>
          <p:txBody>
            <a:bodyPr wrap="none" anchor="ctr"/>
            <a:lstStyle/>
            <a:p>
              <a:endParaRPr lang="en-US"/>
            </a:p>
          </p:txBody>
        </p:sp>
        <p:sp>
          <p:nvSpPr>
            <p:cNvPr id="50207" name="AutoShape 76"/>
            <p:cNvSpPr>
              <a:spLocks noChangeArrowheads="1"/>
            </p:cNvSpPr>
            <p:nvPr/>
          </p:nvSpPr>
          <p:spPr bwMode="auto">
            <a:xfrm>
              <a:off x="1008" y="3936"/>
              <a:ext cx="48" cy="96"/>
            </a:xfrm>
            <a:prstGeom prst="can">
              <a:avLst>
                <a:gd name="adj" fmla="val 50000"/>
              </a:avLst>
            </a:prstGeom>
            <a:solidFill>
              <a:schemeClr val="tx2"/>
            </a:solidFill>
            <a:ln w="9525">
              <a:solidFill>
                <a:schemeClr val="tx1"/>
              </a:solidFill>
              <a:round/>
              <a:headEnd/>
              <a:tailEnd/>
            </a:ln>
          </p:spPr>
          <p:txBody>
            <a:bodyPr wrap="none" anchor="ctr"/>
            <a:lstStyle/>
            <a:p>
              <a:endParaRPr lang="en-US"/>
            </a:p>
          </p:txBody>
        </p:sp>
        <p:sp>
          <p:nvSpPr>
            <p:cNvPr id="50208" name="AutoShape 77"/>
            <p:cNvSpPr>
              <a:spLocks noChangeArrowheads="1"/>
            </p:cNvSpPr>
            <p:nvPr/>
          </p:nvSpPr>
          <p:spPr bwMode="auto">
            <a:xfrm>
              <a:off x="1056" y="3936"/>
              <a:ext cx="48" cy="96"/>
            </a:xfrm>
            <a:prstGeom prst="can">
              <a:avLst>
                <a:gd name="adj" fmla="val 50000"/>
              </a:avLst>
            </a:prstGeom>
            <a:solidFill>
              <a:srgbClr val="000099"/>
            </a:solidFill>
            <a:ln w="9525">
              <a:solidFill>
                <a:schemeClr val="tx1"/>
              </a:solidFill>
              <a:round/>
              <a:headEnd/>
              <a:tailEnd/>
            </a:ln>
          </p:spPr>
          <p:txBody>
            <a:bodyPr wrap="none" anchor="ctr"/>
            <a:lstStyle/>
            <a:p>
              <a:endParaRPr lang="en-US"/>
            </a:p>
          </p:txBody>
        </p:sp>
      </p:grpSp>
      <p:grpSp>
        <p:nvGrpSpPr>
          <p:cNvPr id="50187" name="Group 78"/>
          <p:cNvGrpSpPr>
            <a:grpSpLocks/>
          </p:cNvGrpSpPr>
          <p:nvPr/>
        </p:nvGrpSpPr>
        <p:grpSpPr bwMode="auto">
          <a:xfrm>
            <a:off x="5056188" y="3752850"/>
            <a:ext cx="762000" cy="304800"/>
            <a:chOff x="672" y="3888"/>
            <a:chExt cx="480" cy="192"/>
          </a:xfrm>
        </p:grpSpPr>
        <p:sp>
          <p:nvSpPr>
            <p:cNvPr id="50191" name="Rectangle 79"/>
            <p:cNvSpPr>
              <a:spLocks noChangeArrowheads="1"/>
            </p:cNvSpPr>
            <p:nvPr/>
          </p:nvSpPr>
          <p:spPr bwMode="auto">
            <a:xfrm>
              <a:off x="672" y="3888"/>
              <a:ext cx="480" cy="192"/>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50192" name="AutoShape 80"/>
            <p:cNvSpPr>
              <a:spLocks noChangeArrowheads="1"/>
            </p:cNvSpPr>
            <p:nvPr/>
          </p:nvSpPr>
          <p:spPr bwMode="auto">
            <a:xfrm>
              <a:off x="720" y="3936"/>
              <a:ext cx="48" cy="96"/>
            </a:xfrm>
            <a:prstGeom prst="can">
              <a:avLst>
                <a:gd name="adj" fmla="val 50000"/>
              </a:avLst>
            </a:prstGeom>
            <a:solidFill>
              <a:schemeClr val="tx2"/>
            </a:solidFill>
            <a:ln w="9525">
              <a:solidFill>
                <a:schemeClr val="tx1"/>
              </a:solidFill>
              <a:round/>
              <a:headEnd/>
              <a:tailEnd/>
            </a:ln>
          </p:spPr>
          <p:txBody>
            <a:bodyPr wrap="none" anchor="ctr"/>
            <a:lstStyle/>
            <a:p>
              <a:endParaRPr lang="en-US"/>
            </a:p>
          </p:txBody>
        </p:sp>
        <p:sp>
          <p:nvSpPr>
            <p:cNvPr id="50193" name="AutoShape 81"/>
            <p:cNvSpPr>
              <a:spLocks noChangeArrowheads="1"/>
            </p:cNvSpPr>
            <p:nvPr/>
          </p:nvSpPr>
          <p:spPr bwMode="auto">
            <a:xfrm>
              <a:off x="768" y="3936"/>
              <a:ext cx="48" cy="96"/>
            </a:xfrm>
            <a:prstGeom prst="can">
              <a:avLst>
                <a:gd name="adj" fmla="val 50000"/>
              </a:avLst>
            </a:prstGeom>
            <a:solidFill>
              <a:schemeClr val="tx2"/>
            </a:solidFill>
            <a:ln w="9525">
              <a:solidFill>
                <a:schemeClr val="tx1"/>
              </a:solidFill>
              <a:round/>
              <a:headEnd/>
              <a:tailEnd/>
            </a:ln>
          </p:spPr>
          <p:txBody>
            <a:bodyPr wrap="none" anchor="ctr"/>
            <a:lstStyle/>
            <a:p>
              <a:endParaRPr lang="en-US"/>
            </a:p>
          </p:txBody>
        </p:sp>
        <p:sp>
          <p:nvSpPr>
            <p:cNvPr id="50194" name="AutoShape 82"/>
            <p:cNvSpPr>
              <a:spLocks noChangeArrowheads="1"/>
            </p:cNvSpPr>
            <p:nvPr/>
          </p:nvSpPr>
          <p:spPr bwMode="auto">
            <a:xfrm>
              <a:off x="816" y="3936"/>
              <a:ext cx="48" cy="96"/>
            </a:xfrm>
            <a:prstGeom prst="can">
              <a:avLst>
                <a:gd name="adj" fmla="val 50000"/>
              </a:avLst>
            </a:prstGeom>
            <a:solidFill>
              <a:schemeClr val="tx2"/>
            </a:solidFill>
            <a:ln w="9525">
              <a:solidFill>
                <a:schemeClr val="tx1"/>
              </a:solidFill>
              <a:round/>
              <a:headEnd/>
              <a:tailEnd/>
            </a:ln>
          </p:spPr>
          <p:txBody>
            <a:bodyPr wrap="none" anchor="ctr"/>
            <a:lstStyle/>
            <a:p>
              <a:endParaRPr lang="en-US"/>
            </a:p>
          </p:txBody>
        </p:sp>
        <p:sp>
          <p:nvSpPr>
            <p:cNvPr id="50195" name="AutoShape 83"/>
            <p:cNvSpPr>
              <a:spLocks noChangeArrowheads="1"/>
            </p:cNvSpPr>
            <p:nvPr/>
          </p:nvSpPr>
          <p:spPr bwMode="auto">
            <a:xfrm>
              <a:off x="864" y="3936"/>
              <a:ext cx="48" cy="96"/>
            </a:xfrm>
            <a:prstGeom prst="can">
              <a:avLst>
                <a:gd name="adj" fmla="val 50000"/>
              </a:avLst>
            </a:prstGeom>
            <a:solidFill>
              <a:schemeClr val="tx2"/>
            </a:solidFill>
            <a:ln w="9525">
              <a:solidFill>
                <a:schemeClr val="tx1"/>
              </a:solidFill>
              <a:round/>
              <a:headEnd/>
              <a:tailEnd/>
            </a:ln>
          </p:spPr>
          <p:txBody>
            <a:bodyPr wrap="none" anchor="ctr"/>
            <a:lstStyle/>
            <a:p>
              <a:endParaRPr lang="en-US"/>
            </a:p>
          </p:txBody>
        </p:sp>
        <p:sp>
          <p:nvSpPr>
            <p:cNvPr id="50196" name="AutoShape 84"/>
            <p:cNvSpPr>
              <a:spLocks noChangeArrowheads="1"/>
            </p:cNvSpPr>
            <p:nvPr/>
          </p:nvSpPr>
          <p:spPr bwMode="auto">
            <a:xfrm>
              <a:off x="912" y="3936"/>
              <a:ext cx="48" cy="96"/>
            </a:xfrm>
            <a:prstGeom prst="can">
              <a:avLst>
                <a:gd name="adj" fmla="val 50000"/>
              </a:avLst>
            </a:prstGeom>
            <a:solidFill>
              <a:schemeClr val="tx2"/>
            </a:solidFill>
            <a:ln w="9525">
              <a:solidFill>
                <a:schemeClr val="tx1"/>
              </a:solidFill>
              <a:round/>
              <a:headEnd/>
              <a:tailEnd/>
            </a:ln>
          </p:spPr>
          <p:txBody>
            <a:bodyPr wrap="none" anchor="ctr"/>
            <a:lstStyle/>
            <a:p>
              <a:endParaRPr lang="en-US"/>
            </a:p>
          </p:txBody>
        </p:sp>
        <p:sp>
          <p:nvSpPr>
            <p:cNvPr id="50197" name="AutoShape 85"/>
            <p:cNvSpPr>
              <a:spLocks noChangeArrowheads="1"/>
            </p:cNvSpPr>
            <p:nvPr/>
          </p:nvSpPr>
          <p:spPr bwMode="auto">
            <a:xfrm>
              <a:off x="960" y="3936"/>
              <a:ext cx="48" cy="96"/>
            </a:xfrm>
            <a:prstGeom prst="can">
              <a:avLst>
                <a:gd name="adj" fmla="val 50000"/>
              </a:avLst>
            </a:prstGeom>
            <a:solidFill>
              <a:schemeClr val="tx2"/>
            </a:solidFill>
            <a:ln w="9525">
              <a:solidFill>
                <a:schemeClr val="tx1"/>
              </a:solidFill>
              <a:round/>
              <a:headEnd/>
              <a:tailEnd/>
            </a:ln>
          </p:spPr>
          <p:txBody>
            <a:bodyPr wrap="none" anchor="ctr"/>
            <a:lstStyle/>
            <a:p>
              <a:endParaRPr lang="en-US"/>
            </a:p>
          </p:txBody>
        </p:sp>
        <p:sp>
          <p:nvSpPr>
            <p:cNvPr id="50198" name="AutoShape 86"/>
            <p:cNvSpPr>
              <a:spLocks noChangeArrowheads="1"/>
            </p:cNvSpPr>
            <p:nvPr/>
          </p:nvSpPr>
          <p:spPr bwMode="auto">
            <a:xfrm>
              <a:off x="1008" y="3936"/>
              <a:ext cx="48" cy="96"/>
            </a:xfrm>
            <a:prstGeom prst="can">
              <a:avLst>
                <a:gd name="adj" fmla="val 50000"/>
              </a:avLst>
            </a:prstGeom>
            <a:solidFill>
              <a:schemeClr val="tx2"/>
            </a:solidFill>
            <a:ln w="9525">
              <a:solidFill>
                <a:schemeClr val="tx1"/>
              </a:solidFill>
              <a:round/>
              <a:headEnd/>
              <a:tailEnd/>
            </a:ln>
          </p:spPr>
          <p:txBody>
            <a:bodyPr wrap="none" anchor="ctr"/>
            <a:lstStyle/>
            <a:p>
              <a:endParaRPr lang="en-US"/>
            </a:p>
          </p:txBody>
        </p:sp>
        <p:sp>
          <p:nvSpPr>
            <p:cNvPr id="50199" name="AutoShape 87"/>
            <p:cNvSpPr>
              <a:spLocks noChangeArrowheads="1"/>
            </p:cNvSpPr>
            <p:nvPr/>
          </p:nvSpPr>
          <p:spPr bwMode="auto">
            <a:xfrm>
              <a:off x="1056" y="3936"/>
              <a:ext cx="48" cy="96"/>
            </a:xfrm>
            <a:prstGeom prst="can">
              <a:avLst>
                <a:gd name="adj" fmla="val 50000"/>
              </a:avLst>
            </a:prstGeom>
            <a:solidFill>
              <a:srgbClr val="000099"/>
            </a:solidFill>
            <a:ln w="9525">
              <a:solidFill>
                <a:schemeClr val="tx1"/>
              </a:solidFill>
              <a:round/>
              <a:headEnd/>
              <a:tailEnd/>
            </a:ln>
          </p:spPr>
          <p:txBody>
            <a:bodyPr wrap="none" anchor="ctr"/>
            <a:lstStyle/>
            <a:p>
              <a:endParaRPr lang="en-US"/>
            </a:p>
          </p:txBody>
        </p:sp>
      </p:grpSp>
      <p:sp>
        <p:nvSpPr>
          <p:cNvPr id="50188" name="Arc 63"/>
          <p:cNvSpPr>
            <a:spLocks/>
          </p:cNvSpPr>
          <p:nvPr/>
        </p:nvSpPr>
        <p:spPr bwMode="gray">
          <a:xfrm rot="12568651" flipV="1">
            <a:off x="3346450" y="2854325"/>
            <a:ext cx="655638" cy="765175"/>
          </a:xfrm>
          <a:custGeom>
            <a:avLst/>
            <a:gdLst>
              <a:gd name="T0" fmla="*/ 0 w 28958"/>
              <a:gd name="T1" fmla="*/ 2147483647 h 21600"/>
              <a:gd name="T2" fmla="*/ 2147483647 w 28958"/>
              <a:gd name="T3" fmla="*/ 2147483647 h 21600"/>
              <a:gd name="T4" fmla="*/ 2147483647 w 28958"/>
              <a:gd name="T5" fmla="*/ 2147483647 h 21600"/>
              <a:gd name="T6" fmla="*/ 0 60000 65536"/>
              <a:gd name="T7" fmla="*/ 0 60000 65536"/>
              <a:gd name="T8" fmla="*/ 0 60000 65536"/>
              <a:gd name="T9" fmla="*/ 0 w 28958"/>
              <a:gd name="T10" fmla="*/ 0 h 21600"/>
              <a:gd name="T11" fmla="*/ 28958 w 28958"/>
              <a:gd name="T12" fmla="*/ 21600 h 21600"/>
            </a:gdLst>
            <a:ahLst/>
            <a:cxnLst>
              <a:cxn ang="T6">
                <a:pos x="T0" y="T1"/>
              </a:cxn>
              <a:cxn ang="T7">
                <a:pos x="T2" y="T3"/>
              </a:cxn>
              <a:cxn ang="T8">
                <a:pos x="T4" y="T5"/>
              </a:cxn>
            </a:cxnLst>
            <a:rect l="T9" t="T10" r="T11" b="T12"/>
            <a:pathLst>
              <a:path w="28958" h="21600" fill="none" extrusionOk="0">
                <a:moveTo>
                  <a:pt x="-1" y="1611"/>
                </a:moveTo>
                <a:cubicBezTo>
                  <a:pt x="2598" y="547"/>
                  <a:pt x="5379" y="-1"/>
                  <a:pt x="8187" y="0"/>
                </a:cubicBezTo>
                <a:cubicBezTo>
                  <a:pt x="17833" y="0"/>
                  <a:pt x="26310" y="6396"/>
                  <a:pt x="28957" y="15673"/>
                </a:cubicBezTo>
              </a:path>
              <a:path w="28958" h="21600" stroke="0" extrusionOk="0">
                <a:moveTo>
                  <a:pt x="-1" y="1611"/>
                </a:moveTo>
                <a:cubicBezTo>
                  <a:pt x="2598" y="547"/>
                  <a:pt x="5379" y="-1"/>
                  <a:pt x="8187" y="0"/>
                </a:cubicBezTo>
                <a:cubicBezTo>
                  <a:pt x="17833" y="0"/>
                  <a:pt x="26310" y="6396"/>
                  <a:pt x="28957" y="15673"/>
                </a:cubicBezTo>
                <a:lnTo>
                  <a:pt x="8187" y="21600"/>
                </a:lnTo>
                <a:close/>
              </a:path>
            </a:pathLst>
          </a:custGeom>
          <a:noFill/>
          <a:ln w="44450">
            <a:solidFill>
              <a:srgbClr val="FF6600"/>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0189" name="Arc 63"/>
          <p:cNvSpPr>
            <a:spLocks/>
          </p:cNvSpPr>
          <p:nvPr/>
        </p:nvSpPr>
        <p:spPr bwMode="gray">
          <a:xfrm rot="12568651" flipV="1">
            <a:off x="3348038" y="1911350"/>
            <a:ext cx="1543050" cy="2244725"/>
          </a:xfrm>
          <a:custGeom>
            <a:avLst/>
            <a:gdLst>
              <a:gd name="T0" fmla="*/ 0 w 28958"/>
              <a:gd name="T1" fmla="*/ 2147483647 h 21600"/>
              <a:gd name="T2" fmla="*/ 2147483647 w 28958"/>
              <a:gd name="T3" fmla="*/ 2147483647 h 21600"/>
              <a:gd name="T4" fmla="*/ 2147483647 w 28958"/>
              <a:gd name="T5" fmla="*/ 2147483647 h 21600"/>
              <a:gd name="T6" fmla="*/ 0 60000 65536"/>
              <a:gd name="T7" fmla="*/ 0 60000 65536"/>
              <a:gd name="T8" fmla="*/ 0 60000 65536"/>
              <a:gd name="T9" fmla="*/ 0 w 28958"/>
              <a:gd name="T10" fmla="*/ 0 h 21600"/>
              <a:gd name="T11" fmla="*/ 28958 w 28958"/>
              <a:gd name="T12" fmla="*/ 21600 h 21600"/>
            </a:gdLst>
            <a:ahLst/>
            <a:cxnLst>
              <a:cxn ang="T6">
                <a:pos x="T0" y="T1"/>
              </a:cxn>
              <a:cxn ang="T7">
                <a:pos x="T2" y="T3"/>
              </a:cxn>
              <a:cxn ang="T8">
                <a:pos x="T4" y="T5"/>
              </a:cxn>
            </a:cxnLst>
            <a:rect l="T9" t="T10" r="T11" b="T12"/>
            <a:pathLst>
              <a:path w="28958" h="21600" fill="none" extrusionOk="0">
                <a:moveTo>
                  <a:pt x="-1" y="1611"/>
                </a:moveTo>
                <a:cubicBezTo>
                  <a:pt x="2598" y="547"/>
                  <a:pt x="5379" y="-1"/>
                  <a:pt x="8187" y="0"/>
                </a:cubicBezTo>
                <a:cubicBezTo>
                  <a:pt x="17833" y="0"/>
                  <a:pt x="26310" y="6396"/>
                  <a:pt x="28957" y="15673"/>
                </a:cubicBezTo>
              </a:path>
              <a:path w="28958" h="21600" stroke="0" extrusionOk="0">
                <a:moveTo>
                  <a:pt x="-1" y="1611"/>
                </a:moveTo>
                <a:cubicBezTo>
                  <a:pt x="2598" y="547"/>
                  <a:pt x="5379" y="-1"/>
                  <a:pt x="8187" y="0"/>
                </a:cubicBezTo>
                <a:cubicBezTo>
                  <a:pt x="17833" y="0"/>
                  <a:pt x="26310" y="6396"/>
                  <a:pt x="28957" y="15673"/>
                </a:cubicBezTo>
                <a:lnTo>
                  <a:pt x="8187" y="21600"/>
                </a:lnTo>
                <a:close/>
              </a:path>
            </a:pathLst>
          </a:custGeom>
          <a:noFill/>
          <a:ln w="44450">
            <a:solidFill>
              <a:srgbClr val="FF6600"/>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0190" name="Arc 63"/>
          <p:cNvSpPr>
            <a:spLocks/>
          </p:cNvSpPr>
          <p:nvPr/>
        </p:nvSpPr>
        <p:spPr bwMode="gray">
          <a:xfrm rot="12568651" flipV="1">
            <a:off x="4629150" y="1414463"/>
            <a:ext cx="1866900" cy="2892425"/>
          </a:xfrm>
          <a:custGeom>
            <a:avLst/>
            <a:gdLst>
              <a:gd name="T0" fmla="*/ 0 w 28958"/>
              <a:gd name="T1" fmla="*/ 2147483647 h 21600"/>
              <a:gd name="T2" fmla="*/ 2147483647 w 28958"/>
              <a:gd name="T3" fmla="*/ 2147483647 h 21600"/>
              <a:gd name="T4" fmla="*/ 2147483647 w 28958"/>
              <a:gd name="T5" fmla="*/ 2147483647 h 21600"/>
              <a:gd name="T6" fmla="*/ 0 60000 65536"/>
              <a:gd name="T7" fmla="*/ 0 60000 65536"/>
              <a:gd name="T8" fmla="*/ 0 60000 65536"/>
              <a:gd name="T9" fmla="*/ 0 w 28958"/>
              <a:gd name="T10" fmla="*/ 0 h 21600"/>
              <a:gd name="T11" fmla="*/ 28958 w 28958"/>
              <a:gd name="T12" fmla="*/ 21600 h 21600"/>
            </a:gdLst>
            <a:ahLst/>
            <a:cxnLst>
              <a:cxn ang="T6">
                <a:pos x="T0" y="T1"/>
              </a:cxn>
              <a:cxn ang="T7">
                <a:pos x="T2" y="T3"/>
              </a:cxn>
              <a:cxn ang="T8">
                <a:pos x="T4" y="T5"/>
              </a:cxn>
            </a:cxnLst>
            <a:rect l="T9" t="T10" r="T11" b="T12"/>
            <a:pathLst>
              <a:path w="28958" h="21600" fill="none" extrusionOk="0">
                <a:moveTo>
                  <a:pt x="-1" y="1611"/>
                </a:moveTo>
                <a:cubicBezTo>
                  <a:pt x="2598" y="547"/>
                  <a:pt x="5379" y="-1"/>
                  <a:pt x="8187" y="0"/>
                </a:cubicBezTo>
                <a:cubicBezTo>
                  <a:pt x="17833" y="0"/>
                  <a:pt x="26310" y="6396"/>
                  <a:pt x="28957" y="15673"/>
                </a:cubicBezTo>
              </a:path>
              <a:path w="28958" h="21600" stroke="0" extrusionOk="0">
                <a:moveTo>
                  <a:pt x="-1" y="1611"/>
                </a:moveTo>
                <a:cubicBezTo>
                  <a:pt x="2598" y="547"/>
                  <a:pt x="5379" y="-1"/>
                  <a:pt x="8187" y="0"/>
                </a:cubicBezTo>
                <a:cubicBezTo>
                  <a:pt x="17833" y="0"/>
                  <a:pt x="26310" y="6396"/>
                  <a:pt x="28957" y="15673"/>
                </a:cubicBezTo>
                <a:lnTo>
                  <a:pt x="8187" y="21600"/>
                </a:lnTo>
                <a:close/>
              </a:path>
            </a:pathLst>
          </a:custGeom>
          <a:noFill/>
          <a:ln w="44450">
            <a:solidFill>
              <a:srgbClr val="00B0F0"/>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1715649318"/>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fld id="{01ED4894-51F8-41A5-82EB-60B10F9B6B50}" type="slidenum">
              <a:rPr lang="en-US" sz="1000" smtClean="0">
                <a:solidFill>
                  <a:schemeClr val="accent1"/>
                </a:solidFill>
              </a:rPr>
              <a:pPr eaLnBrk="1" hangingPunct="1"/>
              <a:t>78</a:t>
            </a:fld>
            <a:endParaRPr lang="en-US" sz="1000" smtClean="0">
              <a:solidFill>
                <a:schemeClr val="accent1"/>
              </a:solidFill>
            </a:endParaRPr>
          </a:p>
        </p:txBody>
      </p:sp>
      <p:sp>
        <p:nvSpPr>
          <p:cNvPr id="51203" name="Rectangle 2"/>
          <p:cNvSpPr>
            <a:spLocks noGrp="1" noChangeArrowheads="1"/>
          </p:cNvSpPr>
          <p:nvPr>
            <p:ph type="title"/>
          </p:nvPr>
        </p:nvSpPr>
        <p:spPr/>
        <p:txBody>
          <a:bodyPr/>
          <a:lstStyle/>
          <a:p>
            <a:r>
              <a:rPr lang="en-US" sz="3200" smtClean="0">
                <a:latin typeface="Arial Narrow" pitchFamily="34" charset="0"/>
              </a:rPr>
              <a:t>NetApp Disk Failure Protection Solution Portfolio</a:t>
            </a:r>
          </a:p>
        </p:txBody>
      </p:sp>
      <p:sp>
        <p:nvSpPr>
          <p:cNvPr id="51204" name="Text Box 3"/>
          <p:cNvSpPr txBox="1">
            <a:spLocks noChangeArrowheads="1"/>
          </p:cNvSpPr>
          <p:nvPr/>
        </p:nvSpPr>
        <p:spPr bwMode="auto">
          <a:xfrm>
            <a:off x="5822950" y="4662488"/>
            <a:ext cx="3092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r>
              <a:rPr lang="en-US" sz="1800"/>
              <a:t>Classes of Failure Scenarios</a:t>
            </a:r>
          </a:p>
        </p:txBody>
      </p:sp>
      <p:grpSp>
        <p:nvGrpSpPr>
          <p:cNvPr id="51205" name="Group 4"/>
          <p:cNvGrpSpPr>
            <a:grpSpLocks/>
          </p:cNvGrpSpPr>
          <p:nvPr/>
        </p:nvGrpSpPr>
        <p:grpSpPr bwMode="auto">
          <a:xfrm>
            <a:off x="304800" y="2209800"/>
            <a:ext cx="8524875" cy="2220913"/>
            <a:chOff x="271" y="2478"/>
            <a:chExt cx="5370" cy="1399"/>
          </a:xfrm>
        </p:grpSpPr>
        <p:sp>
          <p:nvSpPr>
            <p:cNvPr id="51275" name="Rectangle 5"/>
            <p:cNvSpPr>
              <a:spLocks noChangeArrowheads="1"/>
            </p:cNvSpPr>
            <p:nvPr/>
          </p:nvSpPr>
          <p:spPr bwMode="auto">
            <a:xfrm>
              <a:off x="3227" y="2823"/>
              <a:ext cx="774" cy="848"/>
            </a:xfrm>
            <a:prstGeom prst="rect">
              <a:avLst/>
            </a:prstGeom>
            <a:solidFill>
              <a:schemeClr val="folHlink"/>
            </a:solidFill>
            <a:ln w="9525">
              <a:solidFill>
                <a:schemeClr val="tx1"/>
              </a:solidFill>
              <a:miter lim="800000"/>
              <a:headEnd/>
              <a:tailEnd/>
            </a:ln>
          </p:spPr>
          <p:txBody>
            <a:bodyPr wrap="none" anchor="ctr"/>
            <a:lstStyle/>
            <a:p>
              <a:pPr eaLnBrk="0" hangingPunct="0"/>
              <a:r>
                <a:rPr lang="en-US" sz="1800" b="1" dirty="0">
                  <a:solidFill>
                    <a:schemeClr val="bg1"/>
                  </a:solidFill>
                </a:rPr>
                <a:t>RAID 4 + 1</a:t>
              </a:r>
            </a:p>
            <a:p>
              <a:pPr eaLnBrk="0" hangingPunct="0"/>
              <a:endParaRPr lang="en-US" b="1" dirty="0">
                <a:solidFill>
                  <a:schemeClr val="bg1"/>
                </a:solidFill>
              </a:endParaRPr>
            </a:p>
          </p:txBody>
        </p:sp>
        <p:sp>
          <p:nvSpPr>
            <p:cNvPr id="51276" name="Rectangle 6"/>
            <p:cNvSpPr>
              <a:spLocks noChangeArrowheads="1"/>
            </p:cNvSpPr>
            <p:nvPr/>
          </p:nvSpPr>
          <p:spPr bwMode="auto">
            <a:xfrm>
              <a:off x="1128" y="2478"/>
              <a:ext cx="132"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1277" name="Rectangle 7"/>
            <p:cNvSpPr>
              <a:spLocks noChangeArrowheads="1"/>
            </p:cNvSpPr>
            <p:nvPr/>
          </p:nvSpPr>
          <p:spPr bwMode="auto">
            <a:xfrm>
              <a:off x="5154" y="3618"/>
              <a:ext cx="132"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1278" name="Rectangle 8"/>
            <p:cNvSpPr>
              <a:spLocks noChangeArrowheads="1"/>
            </p:cNvSpPr>
            <p:nvPr/>
          </p:nvSpPr>
          <p:spPr bwMode="auto">
            <a:xfrm>
              <a:off x="1128" y="3744"/>
              <a:ext cx="132"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1279" name="Rectangle 9"/>
            <p:cNvSpPr>
              <a:spLocks noChangeArrowheads="1"/>
            </p:cNvSpPr>
            <p:nvPr/>
          </p:nvSpPr>
          <p:spPr bwMode="auto">
            <a:xfrm>
              <a:off x="894" y="3618"/>
              <a:ext cx="132"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cxnSp>
          <p:nvCxnSpPr>
            <p:cNvPr id="51280" name="AutoShape 10"/>
            <p:cNvCxnSpPr>
              <a:cxnSpLocks noChangeShapeType="1"/>
              <a:stCxn id="51278" idx="0"/>
              <a:endCxn id="51276" idx="2"/>
            </p:cNvCxnSpPr>
            <p:nvPr/>
          </p:nvCxnSpPr>
          <p:spPr bwMode="auto">
            <a:xfrm flipV="1">
              <a:off x="1194" y="2580"/>
              <a:ext cx="0" cy="1164"/>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1281" name="AutoShape 11"/>
            <p:cNvCxnSpPr>
              <a:cxnSpLocks noChangeShapeType="1"/>
              <a:stCxn id="51279" idx="3"/>
            </p:cNvCxnSpPr>
            <p:nvPr/>
          </p:nvCxnSpPr>
          <p:spPr bwMode="auto">
            <a:xfrm>
              <a:off x="1026" y="3669"/>
              <a:ext cx="4615" cy="1"/>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51282" name="Rectangle 12"/>
            <p:cNvSpPr>
              <a:spLocks noChangeArrowheads="1"/>
            </p:cNvSpPr>
            <p:nvPr/>
          </p:nvSpPr>
          <p:spPr bwMode="auto">
            <a:xfrm>
              <a:off x="1194" y="3492"/>
              <a:ext cx="714" cy="174"/>
            </a:xfrm>
            <a:prstGeom prst="rect">
              <a:avLst/>
            </a:prstGeom>
            <a:solidFill>
              <a:schemeClr val="accent1"/>
            </a:solidFill>
            <a:ln w="9525">
              <a:solidFill>
                <a:schemeClr val="tx1"/>
              </a:solidFill>
              <a:miter lim="800000"/>
              <a:headEnd/>
              <a:tailEnd/>
            </a:ln>
          </p:spPr>
          <p:txBody>
            <a:bodyPr wrap="none" anchor="ctr"/>
            <a:lstStyle/>
            <a:p>
              <a:pPr eaLnBrk="0" hangingPunct="0"/>
              <a:r>
                <a:rPr lang="en-US" sz="1400" b="1">
                  <a:solidFill>
                    <a:schemeClr val="bg1"/>
                  </a:solidFill>
                </a:rPr>
                <a:t>Checksums</a:t>
              </a:r>
            </a:p>
          </p:txBody>
        </p:sp>
        <p:sp>
          <p:nvSpPr>
            <p:cNvPr id="51283" name="Rectangle 13"/>
            <p:cNvSpPr>
              <a:spLocks noChangeArrowheads="1"/>
            </p:cNvSpPr>
            <p:nvPr/>
          </p:nvSpPr>
          <p:spPr bwMode="auto">
            <a:xfrm>
              <a:off x="1908" y="3234"/>
              <a:ext cx="602" cy="432"/>
            </a:xfrm>
            <a:prstGeom prst="rect">
              <a:avLst/>
            </a:prstGeom>
            <a:solidFill>
              <a:srgbClr val="339966"/>
            </a:solidFill>
            <a:ln w="9525">
              <a:solidFill>
                <a:schemeClr val="tx1"/>
              </a:solidFill>
              <a:miter lim="800000"/>
              <a:headEnd/>
              <a:tailEnd/>
            </a:ln>
          </p:spPr>
          <p:txBody>
            <a:bodyPr wrap="none" anchor="ctr"/>
            <a:lstStyle/>
            <a:p>
              <a:pPr eaLnBrk="0" hangingPunct="0"/>
              <a:r>
                <a:rPr lang="en-US" sz="1800" b="1" dirty="0">
                  <a:solidFill>
                    <a:schemeClr val="bg1"/>
                  </a:solidFill>
                </a:rPr>
                <a:t>RAID 4</a:t>
              </a:r>
            </a:p>
            <a:p>
              <a:pPr eaLnBrk="0" hangingPunct="0"/>
              <a:endParaRPr lang="en-US" sz="2400" b="1" dirty="0">
                <a:solidFill>
                  <a:schemeClr val="bg1"/>
                </a:solidFill>
              </a:endParaRPr>
            </a:p>
          </p:txBody>
        </p:sp>
        <p:sp>
          <p:nvSpPr>
            <p:cNvPr id="51284" name="Rectangle 14"/>
            <p:cNvSpPr>
              <a:spLocks noChangeArrowheads="1"/>
            </p:cNvSpPr>
            <p:nvPr/>
          </p:nvSpPr>
          <p:spPr bwMode="auto">
            <a:xfrm>
              <a:off x="3995" y="2611"/>
              <a:ext cx="1016" cy="1055"/>
            </a:xfrm>
            <a:prstGeom prst="rect">
              <a:avLst/>
            </a:prstGeom>
            <a:solidFill>
              <a:srgbClr val="FFCC66"/>
            </a:solidFill>
            <a:ln w="9525">
              <a:solidFill>
                <a:schemeClr val="tx1"/>
              </a:solidFill>
              <a:miter lim="800000"/>
              <a:headEnd/>
              <a:tailEnd/>
            </a:ln>
          </p:spPr>
          <p:txBody>
            <a:bodyPr wrap="none" anchor="ctr"/>
            <a:lstStyle/>
            <a:p>
              <a:pPr eaLnBrk="0" hangingPunct="0"/>
              <a:r>
                <a:rPr lang="en-US" sz="1800" b="1" dirty="0">
                  <a:solidFill>
                    <a:schemeClr val="bg1"/>
                  </a:solidFill>
                </a:rPr>
                <a:t>RAID DP + 1</a:t>
              </a:r>
            </a:p>
            <a:p>
              <a:pPr eaLnBrk="0" hangingPunct="0"/>
              <a:endParaRPr lang="en-US" b="1" dirty="0">
                <a:solidFill>
                  <a:schemeClr val="bg1"/>
                </a:solidFill>
              </a:endParaRPr>
            </a:p>
          </p:txBody>
        </p:sp>
        <p:sp>
          <p:nvSpPr>
            <p:cNvPr id="51285" name="Text Box 15"/>
            <p:cNvSpPr txBox="1">
              <a:spLocks noChangeArrowheads="1"/>
            </p:cNvSpPr>
            <p:nvPr/>
          </p:nvSpPr>
          <p:spPr bwMode="auto">
            <a:xfrm>
              <a:off x="4128" y="3685"/>
              <a:ext cx="74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r>
                <a:rPr lang="en-US" sz="1400" b="1"/>
                <a:t>Any 5 Disks</a:t>
              </a:r>
            </a:p>
          </p:txBody>
        </p:sp>
        <p:sp>
          <p:nvSpPr>
            <p:cNvPr id="51286" name="Text Box 16"/>
            <p:cNvSpPr txBox="1">
              <a:spLocks noChangeArrowheads="1"/>
            </p:cNvSpPr>
            <p:nvPr/>
          </p:nvSpPr>
          <p:spPr bwMode="auto">
            <a:xfrm>
              <a:off x="1969" y="3685"/>
              <a:ext cx="47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r>
                <a:rPr lang="en-US" sz="1400"/>
                <a:t> </a:t>
              </a:r>
              <a:r>
                <a:rPr lang="en-US" sz="1400" b="1"/>
                <a:t>1 Disk</a:t>
              </a:r>
            </a:p>
          </p:txBody>
        </p:sp>
        <p:sp>
          <p:nvSpPr>
            <p:cNvPr id="51287" name="Line 17"/>
            <p:cNvSpPr>
              <a:spLocks noChangeShapeType="1"/>
            </p:cNvSpPr>
            <p:nvPr/>
          </p:nvSpPr>
          <p:spPr bwMode="auto">
            <a:xfrm>
              <a:off x="2506" y="3630"/>
              <a:ext cx="0" cy="1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1288" name="Line 18"/>
            <p:cNvSpPr>
              <a:spLocks noChangeShapeType="1"/>
            </p:cNvSpPr>
            <p:nvPr/>
          </p:nvSpPr>
          <p:spPr bwMode="auto">
            <a:xfrm>
              <a:off x="5006" y="3637"/>
              <a:ext cx="0" cy="1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1289" name="Text Box 19"/>
            <p:cNvSpPr txBox="1">
              <a:spLocks noChangeArrowheads="1"/>
            </p:cNvSpPr>
            <p:nvPr/>
          </p:nvSpPr>
          <p:spPr bwMode="auto">
            <a:xfrm>
              <a:off x="271" y="2845"/>
              <a:ext cx="780"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r>
                <a:rPr lang="en-US" sz="1800"/>
                <a:t>Increasing</a:t>
              </a:r>
            </a:p>
            <a:p>
              <a:r>
                <a:rPr lang="en-US" sz="1800"/>
                <a:t>Cost of</a:t>
              </a:r>
            </a:p>
            <a:p>
              <a:r>
                <a:rPr lang="en-US" sz="1800"/>
                <a:t>Protection</a:t>
              </a:r>
            </a:p>
          </p:txBody>
        </p:sp>
        <p:sp>
          <p:nvSpPr>
            <p:cNvPr id="51290" name="Rectangle 20"/>
            <p:cNvSpPr>
              <a:spLocks noChangeArrowheads="1"/>
            </p:cNvSpPr>
            <p:nvPr/>
          </p:nvSpPr>
          <p:spPr bwMode="auto">
            <a:xfrm>
              <a:off x="2502" y="3147"/>
              <a:ext cx="725" cy="526"/>
            </a:xfrm>
            <a:prstGeom prst="rect">
              <a:avLst/>
            </a:prstGeom>
            <a:solidFill>
              <a:schemeClr val="hlink"/>
            </a:solidFill>
            <a:ln w="9525">
              <a:solidFill>
                <a:schemeClr val="tx1"/>
              </a:solidFill>
              <a:miter lim="800000"/>
              <a:headEnd/>
              <a:tailEnd/>
            </a:ln>
          </p:spPr>
          <p:txBody>
            <a:bodyPr wrap="none" anchor="ctr"/>
            <a:lstStyle/>
            <a:p>
              <a:pPr eaLnBrk="0" hangingPunct="0"/>
              <a:r>
                <a:rPr lang="en-US" sz="1800" b="1" dirty="0">
                  <a:solidFill>
                    <a:schemeClr val="bg1"/>
                  </a:solidFill>
                </a:rPr>
                <a:t>RAID DP</a:t>
              </a:r>
            </a:p>
            <a:p>
              <a:pPr eaLnBrk="0" hangingPunct="0"/>
              <a:endParaRPr lang="en-US" b="1" dirty="0">
                <a:solidFill>
                  <a:schemeClr val="bg1"/>
                </a:solidFill>
              </a:endParaRPr>
            </a:p>
            <a:p>
              <a:pPr eaLnBrk="0" hangingPunct="0"/>
              <a:endParaRPr lang="en-US" b="1" dirty="0">
                <a:solidFill>
                  <a:schemeClr val="bg1"/>
                </a:solidFill>
              </a:endParaRPr>
            </a:p>
          </p:txBody>
        </p:sp>
        <p:sp>
          <p:nvSpPr>
            <p:cNvPr id="51291" name="Line 21"/>
            <p:cNvSpPr>
              <a:spLocks noChangeShapeType="1"/>
            </p:cNvSpPr>
            <p:nvPr/>
          </p:nvSpPr>
          <p:spPr bwMode="auto">
            <a:xfrm>
              <a:off x="3223" y="3645"/>
              <a:ext cx="0" cy="1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1292" name="Text Box 22"/>
            <p:cNvSpPr txBox="1">
              <a:spLocks noChangeArrowheads="1"/>
            </p:cNvSpPr>
            <p:nvPr/>
          </p:nvSpPr>
          <p:spPr bwMode="auto">
            <a:xfrm>
              <a:off x="2481" y="3685"/>
              <a:ext cx="74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r>
                <a:rPr lang="en-US" sz="1400" b="1"/>
                <a:t>Any 2 Disks</a:t>
              </a:r>
            </a:p>
          </p:txBody>
        </p:sp>
        <p:sp>
          <p:nvSpPr>
            <p:cNvPr id="51293" name="Line 23"/>
            <p:cNvSpPr>
              <a:spLocks noChangeShapeType="1"/>
            </p:cNvSpPr>
            <p:nvPr/>
          </p:nvSpPr>
          <p:spPr bwMode="auto">
            <a:xfrm>
              <a:off x="3991" y="3671"/>
              <a:ext cx="0" cy="1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1294" name="Text Box 24"/>
            <p:cNvSpPr txBox="1">
              <a:spLocks noChangeArrowheads="1"/>
            </p:cNvSpPr>
            <p:nvPr/>
          </p:nvSpPr>
          <p:spPr bwMode="auto">
            <a:xfrm>
              <a:off x="3256" y="3683"/>
              <a:ext cx="73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r>
                <a:rPr lang="en-US" sz="1400" b="1"/>
                <a:t>Any 3 disks</a:t>
              </a:r>
            </a:p>
          </p:txBody>
        </p:sp>
      </p:grpSp>
      <p:grpSp>
        <p:nvGrpSpPr>
          <p:cNvPr id="51206" name="Group 25"/>
          <p:cNvGrpSpPr>
            <a:grpSpLocks/>
          </p:cNvGrpSpPr>
          <p:nvPr/>
        </p:nvGrpSpPr>
        <p:grpSpPr bwMode="auto">
          <a:xfrm>
            <a:off x="2998788" y="3752850"/>
            <a:ext cx="762000" cy="304800"/>
            <a:chOff x="672" y="3888"/>
            <a:chExt cx="480" cy="192"/>
          </a:xfrm>
        </p:grpSpPr>
        <p:sp>
          <p:nvSpPr>
            <p:cNvPr id="51266" name="Rectangle 26"/>
            <p:cNvSpPr>
              <a:spLocks noChangeArrowheads="1"/>
            </p:cNvSpPr>
            <p:nvPr/>
          </p:nvSpPr>
          <p:spPr bwMode="auto">
            <a:xfrm>
              <a:off x="672" y="3888"/>
              <a:ext cx="480" cy="192"/>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51267" name="AutoShape 27"/>
            <p:cNvSpPr>
              <a:spLocks noChangeArrowheads="1"/>
            </p:cNvSpPr>
            <p:nvPr/>
          </p:nvSpPr>
          <p:spPr bwMode="auto">
            <a:xfrm>
              <a:off x="720" y="3936"/>
              <a:ext cx="48" cy="96"/>
            </a:xfrm>
            <a:prstGeom prst="can">
              <a:avLst>
                <a:gd name="adj" fmla="val 50000"/>
              </a:avLst>
            </a:prstGeom>
            <a:solidFill>
              <a:schemeClr val="tx2"/>
            </a:solidFill>
            <a:ln w="9525">
              <a:solidFill>
                <a:schemeClr val="tx1"/>
              </a:solidFill>
              <a:round/>
              <a:headEnd/>
              <a:tailEnd/>
            </a:ln>
          </p:spPr>
          <p:txBody>
            <a:bodyPr wrap="none" anchor="ctr"/>
            <a:lstStyle/>
            <a:p>
              <a:endParaRPr lang="en-US"/>
            </a:p>
          </p:txBody>
        </p:sp>
        <p:sp>
          <p:nvSpPr>
            <p:cNvPr id="51268" name="AutoShape 28"/>
            <p:cNvSpPr>
              <a:spLocks noChangeArrowheads="1"/>
            </p:cNvSpPr>
            <p:nvPr/>
          </p:nvSpPr>
          <p:spPr bwMode="auto">
            <a:xfrm>
              <a:off x="768" y="3936"/>
              <a:ext cx="48" cy="96"/>
            </a:xfrm>
            <a:prstGeom prst="can">
              <a:avLst>
                <a:gd name="adj" fmla="val 50000"/>
              </a:avLst>
            </a:prstGeom>
            <a:solidFill>
              <a:schemeClr val="tx2"/>
            </a:solidFill>
            <a:ln w="9525">
              <a:solidFill>
                <a:schemeClr val="tx1"/>
              </a:solidFill>
              <a:round/>
              <a:headEnd/>
              <a:tailEnd/>
            </a:ln>
          </p:spPr>
          <p:txBody>
            <a:bodyPr wrap="none" anchor="ctr"/>
            <a:lstStyle/>
            <a:p>
              <a:endParaRPr lang="en-US"/>
            </a:p>
          </p:txBody>
        </p:sp>
        <p:sp>
          <p:nvSpPr>
            <p:cNvPr id="51269" name="AutoShape 29"/>
            <p:cNvSpPr>
              <a:spLocks noChangeArrowheads="1"/>
            </p:cNvSpPr>
            <p:nvPr/>
          </p:nvSpPr>
          <p:spPr bwMode="auto">
            <a:xfrm>
              <a:off x="816" y="3936"/>
              <a:ext cx="48" cy="96"/>
            </a:xfrm>
            <a:prstGeom prst="can">
              <a:avLst>
                <a:gd name="adj" fmla="val 50000"/>
              </a:avLst>
            </a:prstGeom>
            <a:solidFill>
              <a:schemeClr val="tx2"/>
            </a:solidFill>
            <a:ln w="9525">
              <a:solidFill>
                <a:schemeClr val="tx1"/>
              </a:solidFill>
              <a:round/>
              <a:headEnd/>
              <a:tailEnd/>
            </a:ln>
          </p:spPr>
          <p:txBody>
            <a:bodyPr wrap="none" anchor="ctr"/>
            <a:lstStyle/>
            <a:p>
              <a:endParaRPr lang="en-US"/>
            </a:p>
          </p:txBody>
        </p:sp>
        <p:sp>
          <p:nvSpPr>
            <p:cNvPr id="51270" name="AutoShape 30"/>
            <p:cNvSpPr>
              <a:spLocks noChangeArrowheads="1"/>
            </p:cNvSpPr>
            <p:nvPr/>
          </p:nvSpPr>
          <p:spPr bwMode="auto">
            <a:xfrm>
              <a:off x="864" y="3936"/>
              <a:ext cx="48" cy="96"/>
            </a:xfrm>
            <a:prstGeom prst="can">
              <a:avLst>
                <a:gd name="adj" fmla="val 50000"/>
              </a:avLst>
            </a:prstGeom>
            <a:solidFill>
              <a:schemeClr val="tx2"/>
            </a:solidFill>
            <a:ln w="9525">
              <a:solidFill>
                <a:schemeClr val="tx1"/>
              </a:solidFill>
              <a:round/>
              <a:headEnd/>
              <a:tailEnd/>
            </a:ln>
          </p:spPr>
          <p:txBody>
            <a:bodyPr wrap="none" anchor="ctr"/>
            <a:lstStyle/>
            <a:p>
              <a:endParaRPr lang="en-US"/>
            </a:p>
          </p:txBody>
        </p:sp>
        <p:sp>
          <p:nvSpPr>
            <p:cNvPr id="51271" name="AutoShape 31"/>
            <p:cNvSpPr>
              <a:spLocks noChangeArrowheads="1"/>
            </p:cNvSpPr>
            <p:nvPr/>
          </p:nvSpPr>
          <p:spPr bwMode="auto">
            <a:xfrm>
              <a:off x="912" y="3936"/>
              <a:ext cx="48" cy="96"/>
            </a:xfrm>
            <a:prstGeom prst="can">
              <a:avLst>
                <a:gd name="adj" fmla="val 50000"/>
              </a:avLst>
            </a:prstGeom>
            <a:solidFill>
              <a:schemeClr val="tx2"/>
            </a:solidFill>
            <a:ln w="9525">
              <a:solidFill>
                <a:schemeClr val="tx1"/>
              </a:solidFill>
              <a:round/>
              <a:headEnd/>
              <a:tailEnd/>
            </a:ln>
          </p:spPr>
          <p:txBody>
            <a:bodyPr wrap="none" anchor="ctr"/>
            <a:lstStyle/>
            <a:p>
              <a:endParaRPr lang="en-US"/>
            </a:p>
          </p:txBody>
        </p:sp>
        <p:sp>
          <p:nvSpPr>
            <p:cNvPr id="51272" name="AutoShape 32"/>
            <p:cNvSpPr>
              <a:spLocks noChangeArrowheads="1"/>
            </p:cNvSpPr>
            <p:nvPr/>
          </p:nvSpPr>
          <p:spPr bwMode="auto">
            <a:xfrm>
              <a:off x="960" y="3936"/>
              <a:ext cx="48" cy="96"/>
            </a:xfrm>
            <a:prstGeom prst="can">
              <a:avLst>
                <a:gd name="adj" fmla="val 50000"/>
              </a:avLst>
            </a:prstGeom>
            <a:solidFill>
              <a:schemeClr val="tx2"/>
            </a:solidFill>
            <a:ln w="9525">
              <a:solidFill>
                <a:schemeClr val="tx1"/>
              </a:solidFill>
              <a:round/>
              <a:headEnd/>
              <a:tailEnd/>
            </a:ln>
          </p:spPr>
          <p:txBody>
            <a:bodyPr wrap="none" anchor="ctr"/>
            <a:lstStyle/>
            <a:p>
              <a:endParaRPr lang="en-US"/>
            </a:p>
          </p:txBody>
        </p:sp>
        <p:sp>
          <p:nvSpPr>
            <p:cNvPr id="51273" name="AutoShape 33"/>
            <p:cNvSpPr>
              <a:spLocks noChangeArrowheads="1"/>
            </p:cNvSpPr>
            <p:nvPr/>
          </p:nvSpPr>
          <p:spPr bwMode="auto">
            <a:xfrm>
              <a:off x="1008" y="3936"/>
              <a:ext cx="48" cy="96"/>
            </a:xfrm>
            <a:prstGeom prst="can">
              <a:avLst>
                <a:gd name="adj" fmla="val 50000"/>
              </a:avLst>
            </a:prstGeom>
            <a:solidFill>
              <a:schemeClr val="tx2"/>
            </a:solidFill>
            <a:ln w="9525">
              <a:solidFill>
                <a:schemeClr val="tx1"/>
              </a:solidFill>
              <a:round/>
              <a:headEnd/>
              <a:tailEnd/>
            </a:ln>
          </p:spPr>
          <p:txBody>
            <a:bodyPr wrap="none" anchor="ctr"/>
            <a:lstStyle/>
            <a:p>
              <a:endParaRPr lang="en-US"/>
            </a:p>
          </p:txBody>
        </p:sp>
        <p:sp>
          <p:nvSpPr>
            <p:cNvPr id="51274" name="AutoShape 34"/>
            <p:cNvSpPr>
              <a:spLocks noChangeArrowheads="1"/>
            </p:cNvSpPr>
            <p:nvPr/>
          </p:nvSpPr>
          <p:spPr bwMode="auto">
            <a:xfrm>
              <a:off x="1056" y="3936"/>
              <a:ext cx="48" cy="96"/>
            </a:xfrm>
            <a:prstGeom prst="can">
              <a:avLst>
                <a:gd name="adj" fmla="val 50000"/>
              </a:avLst>
            </a:prstGeom>
            <a:solidFill>
              <a:srgbClr val="000099"/>
            </a:solidFill>
            <a:ln w="9525">
              <a:solidFill>
                <a:schemeClr val="tx1"/>
              </a:solidFill>
              <a:round/>
              <a:headEnd/>
              <a:tailEnd/>
            </a:ln>
          </p:spPr>
          <p:txBody>
            <a:bodyPr wrap="none" anchor="ctr"/>
            <a:lstStyle/>
            <a:p>
              <a:endParaRPr lang="en-US"/>
            </a:p>
          </p:txBody>
        </p:sp>
      </p:grpSp>
      <p:grpSp>
        <p:nvGrpSpPr>
          <p:cNvPr id="51207" name="Group 35"/>
          <p:cNvGrpSpPr>
            <a:grpSpLocks/>
          </p:cNvGrpSpPr>
          <p:nvPr/>
        </p:nvGrpSpPr>
        <p:grpSpPr bwMode="auto">
          <a:xfrm>
            <a:off x="6808788" y="3609975"/>
            <a:ext cx="914400" cy="304800"/>
            <a:chOff x="768" y="3840"/>
            <a:chExt cx="576" cy="192"/>
          </a:xfrm>
        </p:grpSpPr>
        <p:sp>
          <p:nvSpPr>
            <p:cNvPr id="51256" name="Rectangle 36"/>
            <p:cNvSpPr>
              <a:spLocks noChangeArrowheads="1"/>
            </p:cNvSpPr>
            <p:nvPr/>
          </p:nvSpPr>
          <p:spPr bwMode="auto">
            <a:xfrm>
              <a:off x="768" y="3840"/>
              <a:ext cx="576" cy="192"/>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51257" name="AutoShape 37"/>
            <p:cNvSpPr>
              <a:spLocks noChangeArrowheads="1"/>
            </p:cNvSpPr>
            <p:nvPr/>
          </p:nvSpPr>
          <p:spPr bwMode="auto">
            <a:xfrm>
              <a:off x="816" y="3888"/>
              <a:ext cx="48" cy="96"/>
            </a:xfrm>
            <a:prstGeom prst="can">
              <a:avLst>
                <a:gd name="adj" fmla="val 50000"/>
              </a:avLst>
            </a:prstGeom>
            <a:solidFill>
              <a:schemeClr val="tx2"/>
            </a:solidFill>
            <a:ln w="9525">
              <a:solidFill>
                <a:schemeClr val="tx1"/>
              </a:solidFill>
              <a:round/>
              <a:headEnd/>
              <a:tailEnd/>
            </a:ln>
          </p:spPr>
          <p:txBody>
            <a:bodyPr wrap="none" anchor="ctr"/>
            <a:lstStyle/>
            <a:p>
              <a:endParaRPr lang="en-US"/>
            </a:p>
          </p:txBody>
        </p:sp>
        <p:sp>
          <p:nvSpPr>
            <p:cNvPr id="51258" name="AutoShape 38"/>
            <p:cNvSpPr>
              <a:spLocks noChangeArrowheads="1"/>
            </p:cNvSpPr>
            <p:nvPr/>
          </p:nvSpPr>
          <p:spPr bwMode="auto">
            <a:xfrm>
              <a:off x="864" y="3888"/>
              <a:ext cx="48" cy="96"/>
            </a:xfrm>
            <a:prstGeom prst="can">
              <a:avLst>
                <a:gd name="adj" fmla="val 50000"/>
              </a:avLst>
            </a:prstGeom>
            <a:solidFill>
              <a:schemeClr val="tx2"/>
            </a:solidFill>
            <a:ln w="9525">
              <a:solidFill>
                <a:schemeClr val="tx1"/>
              </a:solidFill>
              <a:round/>
              <a:headEnd/>
              <a:tailEnd/>
            </a:ln>
          </p:spPr>
          <p:txBody>
            <a:bodyPr wrap="none" anchor="ctr"/>
            <a:lstStyle/>
            <a:p>
              <a:endParaRPr lang="en-US"/>
            </a:p>
          </p:txBody>
        </p:sp>
        <p:sp>
          <p:nvSpPr>
            <p:cNvPr id="51259" name="AutoShape 39"/>
            <p:cNvSpPr>
              <a:spLocks noChangeArrowheads="1"/>
            </p:cNvSpPr>
            <p:nvPr/>
          </p:nvSpPr>
          <p:spPr bwMode="auto">
            <a:xfrm>
              <a:off x="912" y="3888"/>
              <a:ext cx="48" cy="96"/>
            </a:xfrm>
            <a:prstGeom prst="can">
              <a:avLst>
                <a:gd name="adj" fmla="val 50000"/>
              </a:avLst>
            </a:prstGeom>
            <a:solidFill>
              <a:schemeClr val="tx2"/>
            </a:solidFill>
            <a:ln w="9525">
              <a:solidFill>
                <a:schemeClr val="tx1"/>
              </a:solidFill>
              <a:round/>
              <a:headEnd/>
              <a:tailEnd/>
            </a:ln>
          </p:spPr>
          <p:txBody>
            <a:bodyPr wrap="none" anchor="ctr"/>
            <a:lstStyle/>
            <a:p>
              <a:endParaRPr lang="en-US"/>
            </a:p>
          </p:txBody>
        </p:sp>
        <p:sp>
          <p:nvSpPr>
            <p:cNvPr id="51260" name="AutoShape 40"/>
            <p:cNvSpPr>
              <a:spLocks noChangeArrowheads="1"/>
            </p:cNvSpPr>
            <p:nvPr/>
          </p:nvSpPr>
          <p:spPr bwMode="auto">
            <a:xfrm>
              <a:off x="960" y="3888"/>
              <a:ext cx="48" cy="96"/>
            </a:xfrm>
            <a:prstGeom prst="can">
              <a:avLst>
                <a:gd name="adj" fmla="val 50000"/>
              </a:avLst>
            </a:prstGeom>
            <a:solidFill>
              <a:schemeClr val="tx2"/>
            </a:solidFill>
            <a:ln w="9525">
              <a:solidFill>
                <a:schemeClr val="tx1"/>
              </a:solidFill>
              <a:round/>
              <a:headEnd/>
              <a:tailEnd/>
            </a:ln>
          </p:spPr>
          <p:txBody>
            <a:bodyPr wrap="none" anchor="ctr"/>
            <a:lstStyle/>
            <a:p>
              <a:endParaRPr lang="en-US"/>
            </a:p>
          </p:txBody>
        </p:sp>
        <p:sp>
          <p:nvSpPr>
            <p:cNvPr id="51261" name="AutoShape 41"/>
            <p:cNvSpPr>
              <a:spLocks noChangeArrowheads="1"/>
            </p:cNvSpPr>
            <p:nvPr/>
          </p:nvSpPr>
          <p:spPr bwMode="auto">
            <a:xfrm>
              <a:off x="1008" y="3888"/>
              <a:ext cx="48" cy="96"/>
            </a:xfrm>
            <a:prstGeom prst="can">
              <a:avLst>
                <a:gd name="adj" fmla="val 50000"/>
              </a:avLst>
            </a:prstGeom>
            <a:solidFill>
              <a:schemeClr val="tx2"/>
            </a:solidFill>
            <a:ln w="9525">
              <a:solidFill>
                <a:schemeClr val="tx1"/>
              </a:solidFill>
              <a:round/>
              <a:headEnd/>
              <a:tailEnd/>
            </a:ln>
          </p:spPr>
          <p:txBody>
            <a:bodyPr wrap="none" anchor="ctr"/>
            <a:lstStyle/>
            <a:p>
              <a:endParaRPr lang="en-US"/>
            </a:p>
          </p:txBody>
        </p:sp>
        <p:sp>
          <p:nvSpPr>
            <p:cNvPr id="51262" name="AutoShape 42"/>
            <p:cNvSpPr>
              <a:spLocks noChangeArrowheads="1"/>
            </p:cNvSpPr>
            <p:nvPr/>
          </p:nvSpPr>
          <p:spPr bwMode="auto">
            <a:xfrm>
              <a:off x="1056" y="3888"/>
              <a:ext cx="48" cy="96"/>
            </a:xfrm>
            <a:prstGeom prst="can">
              <a:avLst>
                <a:gd name="adj" fmla="val 50000"/>
              </a:avLst>
            </a:prstGeom>
            <a:solidFill>
              <a:schemeClr val="tx2"/>
            </a:solidFill>
            <a:ln w="9525">
              <a:solidFill>
                <a:schemeClr val="tx1"/>
              </a:solidFill>
              <a:round/>
              <a:headEnd/>
              <a:tailEnd/>
            </a:ln>
          </p:spPr>
          <p:txBody>
            <a:bodyPr wrap="none" anchor="ctr"/>
            <a:lstStyle/>
            <a:p>
              <a:endParaRPr lang="en-US"/>
            </a:p>
          </p:txBody>
        </p:sp>
        <p:sp>
          <p:nvSpPr>
            <p:cNvPr id="51263" name="AutoShape 43"/>
            <p:cNvSpPr>
              <a:spLocks noChangeArrowheads="1"/>
            </p:cNvSpPr>
            <p:nvPr/>
          </p:nvSpPr>
          <p:spPr bwMode="auto">
            <a:xfrm>
              <a:off x="1104" y="3888"/>
              <a:ext cx="48" cy="96"/>
            </a:xfrm>
            <a:prstGeom prst="can">
              <a:avLst>
                <a:gd name="adj" fmla="val 50000"/>
              </a:avLst>
            </a:prstGeom>
            <a:solidFill>
              <a:schemeClr val="tx2"/>
            </a:solidFill>
            <a:ln w="9525">
              <a:solidFill>
                <a:schemeClr val="tx1"/>
              </a:solidFill>
              <a:round/>
              <a:headEnd/>
              <a:tailEnd/>
            </a:ln>
          </p:spPr>
          <p:txBody>
            <a:bodyPr wrap="none" anchor="ctr"/>
            <a:lstStyle/>
            <a:p>
              <a:endParaRPr lang="en-US"/>
            </a:p>
          </p:txBody>
        </p:sp>
        <p:sp>
          <p:nvSpPr>
            <p:cNvPr id="51264" name="AutoShape 44"/>
            <p:cNvSpPr>
              <a:spLocks noChangeArrowheads="1"/>
            </p:cNvSpPr>
            <p:nvPr/>
          </p:nvSpPr>
          <p:spPr bwMode="auto">
            <a:xfrm>
              <a:off x="1152" y="3888"/>
              <a:ext cx="48" cy="96"/>
            </a:xfrm>
            <a:prstGeom prst="can">
              <a:avLst>
                <a:gd name="adj" fmla="val 50000"/>
              </a:avLst>
            </a:prstGeom>
            <a:solidFill>
              <a:srgbClr val="000099"/>
            </a:solidFill>
            <a:ln w="9525">
              <a:solidFill>
                <a:schemeClr val="tx1"/>
              </a:solidFill>
              <a:round/>
              <a:headEnd/>
              <a:tailEnd/>
            </a:ln>
          </p:spPr>
          <p:txBody>
            <a:bodyPr wrap="none" anchor="ctr"/>
            <a:lstStyle/>
            <a:p>
              <a:endParaRPr lang="en-US"/>
            </a:p>
          </p:txBody>
        </p:sp>
        <p:sp>
          <p:nvSpPr>
            <p:cNvPr id="51265" name="AutoShape 45"/>
            <p:cNvSpPr>
              <a:spLocks noChangeArrowheads="1"/>
            </p:cNvSpPr>
            <p:nvPr/>
          </p:nvSpPr>
          <p:spPr bwMode="auto">
            <a:xfrm>
              <a:off x="1248" y="3888"/>
              <a:ext cx="48" cy="96"/>
            </a:xfrm>
            <a:prstGeom prst="can">
              <a:avLst>
                <a:gd name="adj" fmla="val 50000"/>
              </a:avLst>
            </a:prstGeom>
            <a:solidFill>
              <a:srgbClr val="000099"/>
            </a:solidFill>
            <a:ln w="9525">
              <a:solidFill>
                <a:schemeClr val="tx1"/>
              </a:solidFill>
              <a:round/>
              <a:headEnd/>
              <a:tailEnd/>
            </a:ln>
          </p:spPr>
          <p:txBody>
            <a:bodyPr wrap="none" anchor="ctr"/>
            <a:lstStyle/>
            <a:p>
              <a:endParaRPr lang="en-US"/>
            </a:p>
          </p:txBody>
        </p:sp>
      </p:grpSp>
      <p:grpSp>
        <p:nvGrpSpPr>
          <p:cNvPr id="51208" name="Group 46"/>
          <p:cNvGrpSpPr>
            <a:grpSpLocks/>
          </p:cNvGrpSpPr>
          <p:nvPr/>
        </p:nvGrpSpPr>
        <p:grpSpPr bwMode="auto">
          <a:xfrm>
            <a:off x="3989388" y="3752850"/>
            <a:ext cx="914400" cy="304800"/>
            <a:chOff x="768" y="3840"/>
            <a:chExt cx="576" cy="192"/>
          </a:xfrm>
        </p:grpSpPr>
        <p:sp>
          <p:nvSpPr>
            <p:cNvPr id="51246" name="Rectangle 47"/>
            <p:cNvSpPr>
              <a:spLocks noChangeArrowheads="1"/>
            </p:cNvSpPr>
            <p:nvPr/>
          </p:nvSpPr>
          <p:spPr bwMode="auto">
            <a:xfrm>
              <a:off x="768" y="3840"/>
              <a:ext cx="576" cy="192"/>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51247" name="AutoShape 48"/>
            <p:cNvSpPr>
              <a:spLocks noChangeArrowheads="1"/>
            </p:cNvSpPr>
            <p:nvPr/>
          </p:nvSpPr>
          <p:spPr bwMode="auto">
            <a:xfrm>
              <a:off x="816" y="3888"/>
              <a:ext cx="48" cy="96"/>
            </a:xfrm>
            <a:prstGeom prst="can">
              <a:avLst>
                <a:gd name="adj" fmla="val 50000"/>
              </a:avLst>
            </a:prstGeom>
            <a:solidFill>
              <a:schemeClr val="tx2"/>
            </a:solidFill>
            <a:ln w="9525">
              <a:solidFill>
                <a:schemeClr val="tx1"/>
              </a:solidFill>
              <a:round/>
              <a:headEnd/>
              <a:tailEnd/>
            </a:ln>
          </p:spPr>
          <p:txBody>
            <a:bodyPr wrap="none" anchor="ctr"/>
            <a:lstStyle/>
            <a:p>
              <a:endParaRPr lang="en-US"/>
            </a:p>
          </p:txBody>
        </p:sp>
        <p:sp>
          <p:nvSpPr>
            <p:cNvPr id="51248" name="AutoShape 49"/>
            <p:cNvSpPr>
              <a:spLocks noChangeArrowheads="1"/>
            </p:cNvSpPr>
            <p:nvPr/>
          </p:nvSpPr>
          <p:spPr bwMode="auto">
            <a:xfrm>
              <a:off x="864" y="3888"/>
              <a:ext cx="48" cy="96"/>
            </a:xfrm>
            <a:prstGeom prst="can">
              <a:avLst>
                <a:gd name="adj" fmla="val 50000"/>
              </a:avLst>
            </a:prstGeom>
            <a:solidFill>
              <a:schemeClr val="tx2"/>
            </a:solidFill>
            <a:ln w="9525">
              <a:solidFill>
                <a:schemeClr val="tx1"/>
              </a:solidFill>
              <a:round/>
              <a:headEnd/>
              <a:tailEnd/>
            </a:ln>
          </p:spPr>
          <p:txBody>
            <a:bodyPr wrap="none" anchor="ctr"/>
            <a:lstStyle/>
            <a:p>
              <a:endParaRPr lang="en-US"/>
            </a:p>
          </p:txBody>
        </p:sp>
        <p:sp>
          <p:nvSpPr>
            <p:cNvPr id="51249" name="AutoShape 50"/>
            <p:cNvSpPr>
              <a:spLocks noChangeArrowheads="1"/>
            </p:cNvSpPr>
            <p:nvPr/>
          </p:nvSpPr>
          <p:spPr bwMode="auto">
            <a:xfrm>
              <a:off x="912" y="3888"/>
              <a:ext cx="48" cy="96"/>
            </a:xfrm>
            <a:prstGeom prst="can">
              <a:avLst>
                <a:gd name="adj" fmla="val 50000"/>
              </a:avLst>
            </a:prstGeom>
            <a:solidFill>
              <a:schemeClr val="tx2"/>
            </a:solidFill>
            <a:ln w="9525">
              <a:solidFill>
                <a:schemeClr val="tx1"/>
              </a:solidFill>
              <a:round/>
              <a:headEnd/>
              <a:tailEnd/>
            </a:ln>
          </p:spPr>
          <p:txBody>
            <a:bodyPr wrap="none" anchor="ctr"/>
            <a:lstStyle/>
            <a:p>
              <a:endParaRPr lang="en-US"/>
            </a:p>
          </p:txBody>
        </p:sp>
        <p:sp>
          <p:nvSpPr>
            <p:cNvPr id="51250" name="AutoShape 51"/>
            <p:cNvSpPr>
              <a:spLocks noChangeArrowheads="1"/>
            </p:cNvSpPr>
            <p:nvPr/>
          </p:nvSpPr>
          <p:spPr bwMode="auto">
            <a:xfrm>
              <a:off x="960" y="3888"/>
              <a:ext cx="48" cy="96"/>
            </a:xfrm>
            <a:prstGeom prst="can">
              <a:avLst>
                <a:gd name="adj" fmla="val 50000"/>
              </a:avLst>
            </a:prstGeom>
            <a:solidFill>
              <a:schemeClr val="tx2"/>
            </a:solidFill>
            <a:ln w="9525">
              <a:solidFill>
                <a:schemeClr val="tx1"/>
              </a:solidFill>
              <a:round/>
              <a:headEnd/>
              <a:tailEnd/>
            </a:ln>
          </p:spPr>
          <p:txBody>
            <a:bodyPr wrap="none" anchor="ctr"/>
            <a:lstStyle/>
            <a:p>
              <a:endParaRPr lang="en-US"/>
            </a:p>
          </p:txBody>
        </p:sp>
        <p:sp>
          <p:nvSpPr>
            <p:cNvPr id="51251" name="AutoShape 52"/>
            <p:cNvSpPr>
              <a:spLocks noChangeArrowheads="1"/>
            </p:cNvSpPr>
            <p:nvPr/>
          </p:nvSpPr>
          <p:spPr bwMode="auto">
            <a:xfrm>
              <a:off x="1008" y="3888"/>
              <a:ext cx="48" cy="96"/>
            </a:xfrm>
            <a:prstGeom prst="can">
              <a:avLst>
                <a:gd name="adj" fmla="val 50000"/>
              </a:avLst>
            </a:prstGeom>
            <a:solidFill>
              <a:schemeClr val="tx2"/>
            </a:solidFill>
            <a:ln w="9525">
              <a:solidFill>
                <a:schemeClr val="tx1"/>
              </a:solidFill>
              <a:round/>
              <a:headEnd/>
              <a:tailEnd/>
            </a:ln>
          </p:spPr>
          <p:txBody>
            <a:bodyPr wrap="none" anchor="ctr"/>
            <a:lstStyle/>
            <a:p>
              <a:endParaRPr lang="en-US"/>
            </a:p>
          </p:txBody>
        </p:sp>
        <p:sp>
          <p:nvSpPr>
            <p:cNvPr id="51252" name="AutoShape 53"/>
            <p:cNvSpPr>
              <a:spLocks noChangeArrowheads="1"/>
            </p:cNvSpPr>
            <p:nvPr/>
          </p:nvSpPr>
          <p:spPr bwMode="auto">
            <a:xfrm>
              <a:off x="1056" y="3888"/>
              <a:ext cx="48" cy="96"/>
            </a:xfrm>
            <a:prstGeom prst="can">
              <a:avLst>
                <a:gd name="adj" fmla="val 50000"/>
              </a:avLst>
            </a:prstGeom>
            <a:solidFill>
              <a:schemeClr val="tx2"/>
            </a:solidFill>
            <a:ln w="9525">
              <a:solidFill>
                <a:schemeClr val="tx1"/>
              </a:solidFill>
              <a:round/>
              <a:headEnd/>
              <a:tailEnd/>
            </a:ln>
          </p:spPr>
          <p:txBody>
            <a:bodyPr wrap="none" anchor="ctr"/>
            <a:lstStyle/>
            <a:p>
              <a:endParaRPr lang="en-US"/>
            </a:p>
          </p:txBody>
        </p:sp>
        <p:sp>
          <p:nvSpPr>
            <p:cNvPr id="51253" name="AutoShape 54"/>
            <p:cNvSpPr>
              <a:spLocks noChangeArrowheads="1"/>
            </p:cNvSpPr>
            <p:nvPr/>
          </p:nvSpPr>
          <p:spPr bwMode="auto">
            <a:xfrm>
              <a:off x="1104" y="3888"/>
              <a:ext cx="48" cy="96"/>
            </a:xfrm>
            <a:prstGeom prst="can">
              <a:avLst>
                <a:gd name="adj" fmla="val 50000"/>
              </a:avLst>
            </a:prstGeom>
            <a:solidFill>
              <a:schemeClr val="tx2"/>
            </a:solidFill>
            <a:ln w="9525">
              <a:solidFill>
                <a:schemeClr val="tx1"/>
              </a:solidFill>
              <a:round/>
              <a:headEnd/>
              <a:tailEnd/>
            </a:ln>
          </p:spPr>
          <p:txBody>
            <a:bodyPr wrap="none" anchor="ctr"/>
            <a:lstStyle/>
            <a:p>
              <a:endParaRPr lang="en-US"/>
            </a:p>
          </p:txBody>
        </p:sp>
        <p:sp>
          <p:nvSpPr>
            <p:cNvPr id="51254" name="AutoShape 55"/>
            <p:cNvSpPr>
              <a:spLocks noChangeArrowheads="1"/>
            </p:cNvSpPr>
            <p:nvPr/>
          </p:nvSpPr>
          <p:spPr bwMode="auto">
            <a:xfrm>
              <a:off x="1152" y="3888"/>
              <a:ext cx="48" cy="96"/>
            </a:xfrm>
            <a:prstGeom prst="can">
              <a:avLst>
                <a:gd name="adj" fmla="val 50000"/>
              </a:avLst>
            </a:prstGeom>
            <a:solidFill>
              <a:srgbClr val="000099"/>
            </a:solidFill>
            <a:ln w="9525">
              <a:solidFill>
                <a:schemeClr val="tx1"/>
              </a:solidFill>
              <a:round/>
              <a:headEnd/>
              <a:tailEnd/>
            </a:ln>
          </p:spPr>
          <p:txBody>
            <a:bodyPr wrap="none" anchor="ctr"/>
            <a:lstStyle/>
            <a:p>
              <a:endParaRPr lang="en-US"/>
            </a:p>
          </p:txBody>
        </p:sp>
        <p:sp>
          <p:nvSpPr>
            <p:cNvPr id="51255" name="AutoShape 56"/>
            <p:cNvSpPr>
              <a:spLocks noChangeArrowheads="1"/>
            </p:cNvSpPr>
            <p:nvPr/>
          </p:nvSpPr>
          <p:spPr bwMode="auto">
            <a:xfrm>
              <a:off x="1248" y="3888"/>
              <a:ext cx="48" cy="96"/>
            </a:xfrm>
            <a:prstGeom prst="can">
              <a:avLst>
                <a:gd name="adj" fmla="val 50000"/>
              </a:avLst>
            </a:prstGeom>
            <a:solidFill>
              <a:srgbClr val="000099"/>
            </a:solidFill>
            <a:ln w="9525">
              <a:solidFill>
                <a:schemeClr val="tx1"/>
              </a:solidFill>
              <a:round/>
              <a:headEnd/>
              <a:tailEnd/>
            </a:ln>
          </p:spPr>
          <p:txBody>
            <a:bodyPr wrap="none" anchor="ctr"/>
            <a:lstStyle/>
            <a:p>
              <a:endParaRPr lang="en-US"/>
            </a:p>
          </p:txBody>
        </p:sp>
      </p:grpSp>
      <p:grpSp>
        <p:nvGrpSpPr>
          <p:cNvPr id="51209" name="Group 57"/>
          <p:cNvGrpSpPr>
            <a:grpSpLocks/>
          </p:cNvGrpSpPr>
          <p:nvPr/>
        </p:nvGrpSpPr>
        <p:grpSpPr bwMode="auto">
          <a:xfrm>
            <a:off x="6275388" y="3752850"/>
            <a:ext cx="914400" cy="304800"/>
            <a:chOff x="768" y="3840"/>
            <a:chExt cx="576" cy="192"/>
          </a:xfrm>
        </p:grpSpPr>
        <p:sp>
          <p:nvSpPr>
            <p:cNvPr id="51236" name="Rectangle 58"/>
            <p:cNvSpPr>
              <a:spLocks noChangeArrowheads="1"/>
            </p:cNvSpPr>
            <p:nvPr/>
          </p:nvSpPr>
          <p:spPr bwMode="auto">
            <a:xfrm>
              <a:off x="768" y="3840"/>
              <a:ext cx="576" cy="192"/>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51237" name="AutoShape 59"/>
            <p:cNvSpPr>
              <a:spLocks noChangeArrowheads="1"/>
            </p:cNvSpPr>
            <p:nvPr/>
          </p:nvSpPr>
          <p:spPr bwMode="auto">
            <a:xfrm>
              <a:off x="816" y="3888"/>
              <a:ext cx="48" cy="96"/>
            </a:xfrm>
            <a:prstGeom prst="can">
              <a:avLst>
                <a:gd name="adj" fmla="val 50000"/>
              </a:avLst>
            </a:prstGeom>
            <a:solidFill>
              <a:schemeClr val="tx2"/>
            </a:solidFill>
            <a:ln w="9525">
              <a:solidFill>
                <a:schemeClr val="tx1"/>
              </a:solidFill>
              <a:round/>
              <a:headEnd/>
              <a:tailEnd/>
            </a:ln>
          </p:spPr>
          <p:txBody>
            <a:bodyPr wrap="none" anchor="ctr"/>
            <a:lstStyle/>
            <a:p>
              <a:endParaRPr lang="en-US"/>
            </a:p>
          </p:txBody>
        </p:sp>
        <p:sp>
          <p:nvSpPr>
            <p:cNvPr id="51238" name="AutoShape 60"/>
            <p:cNvSpPr>
              <a:spLocks noChangeArrowheads="1"/>
            </p:cNvSpPr>
            <p:nvPr/>
          </p:nvSpPr>
          <p:spPr bwMode="auto">
            <a:xfrm>
              <a:off x="864" y="3888"/>
              <a:ext cx="48" cy="96"/>
            </a:xfrm>
            <a:prstGeom prst="can">
              <a:avLst>
                <a:gd name="adj" fmla="val 50000"/>
              </a:avLst>
            </a:prstGeom>
            <a:solidFill>
              <a:schemeClr val="tx2"/>
            </a:solidFill>
            <a:ln w="9525">
              <a:solidFill>
                <a:schemeClr val="tx1"/>
              </a:solidFill>
              <a:round/>
              <a:headEnd/>
              <a:tailEnd/>
            </a:ln>
          </p:spPr>
          <p:txBody>
            <a:bodyPr wrap="none" anchor="ctr"/>
            <a:lstStyle/>
            <a:p>
              <a:endParaRPr lang="en-US"/>
            </a:p>
          </p:txBody>
        </p:sp>
        <p:sp>
          <p:nvSpPr>
            <p:cNvPr id="51239" name="AutoShape 61"/>
            <p:cNvSpPr>
              <a:spLocks noChangeArrowheads="1"/>
            </p:cNvSpPr>
            <p:nvPr/>
          </p:nvSpPr>
          <p:spPr bwMode="auto">
            <a:xfrm>
              <a:off x="912" y="3888"/>
              <a:ext cx="48" cy="96"/>
            </a:xfrm>
            <a:prstGeom prst="can">
              <a:avLst>
                <a:gd name="adj" fmla="val 50000"/>
              </a:avLst>
            </a:prstGeom>
            <a:solidFill>
              <a:schemeClr val="tx2"/>
            </a:solidFill>
            <a:ln w="9525">
              <a:solidFill>
                <a:schemeClr val="tx1"/>
              </a:solidFill>
              <a:round/>
              <a:headEnd/>
              <a:tailEnd/>
            </a:ln>
          </p:spPr>
          <p:txBody>
            <a:bodyPr wrap="none" anchor="ctr"/>
            <a:lstStyle/>
            <a:p>
              <a:endParaRPr lang="en-US"/>
            </a:p>
          </p:txBody>
        </p:sp>
        <p:sp>
          <p:nvSpPr>
            <p:cNvPr id="51240" name="AutoShape 62"/>
            <p:cNvSpPr>
              <a:spLocks noChangeArrowheads="1"/>
            </p:cNvSpPr>
            <p:nvPr/>
          </p:nvSpPr>
          <p:spPr bwMode="auto">
            <a:xfrm>
              <a:off x="960" y="3888"/>
              <a:ext cx="48" cy="96"/>
            </a:xfrm>
            <a:prstGeom prst="can">
              <a:avLst>
                <a:gd name="adj" fmla="val 50000"/>
              </a:avLst>
            </a:prstGeom>
            <a:solidFill>
              <a:schemeClr val="tx2"/>
            </a:solidFill>
            <a:ln w="9525">
              <a:solidFill>
                <a:schemeClr val="tx1"/>
              </a:solidFill>
              <a:round/>
              <a:headEnd/>
              <a:tailEnd/>
            </a:ln>
          </p:spPr>
          <p:txBody>
            <a:bodyPr wrap="none" anchor="ctr"/>
            <a:lstStyle/>
            <a:p>
              <a:endParaRPr lang="en-US"/>
            </a:p>
          </p:txBody>
        </p:sp>
        <p:sp>
          <p:nvSpPr>
            <p:cNvPr id="51241" name="AutoShape 63"/>
            <p:cNvSpPr>
              <a:spLocks noChangeArrowheads="1"/>
            </p:cNvSpPr>
            <p:nvPr/>
          </p:nvSpPr>
          <p:spPr bwMode="auto">
            <a:xfrm>
              <a:off x="1008" y="3888"/>
              <a:ext cx="48" cy="96"/>
            </a:xfrm>
            <a:prstGeom prst="can">
              <a:avLst>
                <a:gd name="adj" fmla="val 50000"/>
              </a:avLst>
            </a:prstGeom>
            <a:solidFill>
              <a:schemeClr val="tx2"/>
            </a:solidFill>
            <a:ln w="9525">
              <a:solidFill>
                <a:schemeClr val="tx1"/>
              </a:solidFill>
              <a:round/>
              <a:headEnd/>
              <a:tailEnd/>
            </a:ln>
          </p:spPr>
          <p:txBody>
            <a:bodyPr wrap="none" anchor="ctr"/>
            <a:lstStyle/>
            <a:p>
              <a:endParaRPr lang="en-US"/>
            </a:p>
          </p:txBody>
        </p:sp>
        <p:sp>
          <p:nvSpPr>
            <p:cNvPr id="51242" name="AutoShape 64"/>
            <p:cNvSpPr>
              <a:spLocks noChangeArrowheads="1"/>
            </p:cNvSpPr>
            <p:nvPr/>
          </p:nvSpPr>
          <p:spPr bwMode="auto">
            <a:xfrm>
              <a:off x="1056" y="3888"/>
              <a:ext cx="48" cy="96"/>
            </a:xfrm>
            <a:prstGeom prst="can">
              <a:avLst>
                <a:gd name="adj" fmla="val 50000"/>
              </a:avLst>
            </a:prstGeom>
            <a:solidFill>
              <a:schemeClr val="tx2"/>
            </a:solidFill>
            <a:ln w="9525">
              <a:solidFill>
                <a:schemeClr val="tx1"/>
              </a:solidFill>
              <a:round/>
              <a:headEnd/>
              <a:tailEnd/>
            </a:ln>
          </p:spPr>
          <p:txBody>
            <a:bodyPr wrap="none" anchor="ctr"/>
            <a:lstStyle/>
            <a:p>
              <a:endParaRPr lang="en-US"/>
            </a:p>
          </p:txBody>
        </p:sp>
        <p:sp>
          <p:nvSpPr>
            <p:cNvPr id="51243" name="AutoShape 65"/>
            <p:cNvSpPr>
              <a:spLocks noChangeArrowheads="1"/>
            </p:cNvSpPr>
            <p:nvPr/>
          </p:nvSpPr>
          <p:spPr bwMode="auto">
            <a:xfrm>
              <a:off x="1104" y="3888"/>
              <a:ext cx="48" cy="96"/>
            </a:xfrm>
            <a:prstGeom prst="can">
              <a:avLst>
                <a:gd name="adj" fmla="val 50000"/>
              </a:avLst>
            </a:prstGeom>
            <a:solidFill>
              <a:schemeClr val="tx2"/>
            </a:solidFill>
            <a:ln w="9525">
              <a:solidFill>
                <a:schemeClr val="tx1"/>
              </a:solidFill>
              <a:round/>
              <a:headEnd/>
              <a:tailEnd/>
            </a:ln>
          </p:spPr>
          <p:txBody>
            <a:bodyPr wrap="none" anchor="ctr"/>
            <a:lstStyle/>
            <a:p>
              <a:endParaRPr lang="en-US"/>
            </a:p>
          </p:txBody>
        </p:sp>
        <p:sp>
          <p:nvSpPr>
            <p:cNvPr id="51244" name="AutoShape 66"/>
            <p:cNvSpPr>
              <a:spLocks noChangeArrowheads="1"/>
            </p:cNvSpPr>
            <p:nvPr/>
          </p:nvSpPr>
          <p:spPr bwMode="auto">
            <a:xfrm>
              <a:off x="1152" y="3888"/>
              <a:ext cx="48" cy="96"/>
            </a:xfrm>
            <a:prstGeom prst="can">
              <a:avLst>
                <a:gd name="adj" fmla="val 50000"/>
              </a:avLst>
            </a:prstGeom>
            <a:solidFill>
              <a:srgbClr val="000099"/>
            </a:solidFill>
            <a:ln w="9525">
              <a:solidFill>
                <a:schemeClr val="tx1"/>
              </a:solidFill>
              <a:round/>
              <a:headEnd/>
              <a:tailEnd/>
            </a:ln>
          </p:spPr>
          <p:txBody>
            <a:bodyPr wrap="none" anchor="ctr"/>
            <a:lstStyle/>
            <a:p>
              <a:endParaRPr lang="en-US"/>
            </a:p>
          </p:txBody>
        </p:sp>
        <p:sp>
          <p:nvSpPr>
            <p:cNvPr id="51245" name="AutoShape 67"/>
            <p:cNvSpPr>
              <a:spLocks noChangeArrowheads="1"/>
            </p:cNvSpPr>
            <p:nvPr/>
          </p:nvSpPr>
          <p:spPr bwMode="auto">
            <a:xfrm>
              <a:off x="1248" y="3888"/>
              <a:ext cx="48" cy="96"/>
            </a:xfrm>
            <a:prstGeom prst="can">
              <a:avLst>
                <a:gd name="adj" fmla="val 50000"/>
              </a:avLst>
            </a:prstGeom>
            <a:solidFill>
              <a:srgbClr val="000099"/>
            </a:solidFill>
            <a:ln w="9525">
              <a:solidFill>
                <a:schemeClr val="tx1"/>
              </a:solidFill>
              <a:round/>
              <a:headEnd/>
              <a:tailEnd/>
            </a:ln>
          </p:spPr>
          <p:txBody>
            <a:bodyPr wrap="none" anchor="ctr"/>
            <a:lstStyle/>
            <a:p>
              <a:endParaRPr lang="en-US"/>
            </a:p>
          </p:txBody>
        </p:sp>
      </p:grpSp>
      <p:grpSp>
        <p:nvGrpSpPr>
          <p:cNvPr id="51210" name="Group 68"/>
          <p:cNvGrpSpPr>
            <a:grpSpLocks/>
          </p:cNvGrpSpPr>
          <p:nvPr/>
        </p:nvGrpSpPr>
        <p:grpSpPr bwMode="auto">
          <a:xfrm>
            <a:off x="5360988" y="3609975"/>
            <a:ext cx="762000" cy="304800"/>
            <a:chOff x="672" y="3888"/>
            <a:chExt cx="480" cy="192"/>
          </a:xfrm>
        </p:grpSpPr>
        <p:sp>
          <p:nvSpPr>
            <p:cNvPr id="51227" name="Rectangle 69"/>
            <p:cNvSpPr>
              <a:spLocks noChangeArrowheads="1"/>
            </p:cNvSpPr>
            <p:nvPr/>
          </p:nvSpPr>
          <p:spPr bwMode="auto">
            <a:xfrm>
              <a:off x="672" y="3888"/>
              <a:ext cx="480" cy="192"/>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51228" name="AutoShape 70"/>
            <p:cNvSpPr>
              <a:spLocks noChangeArrowheads="1"/>
            </p:cNvSpPr>
            <p:nvPr/>
          </p:nvSpPr>
          <p:spPr bwMode="auto">
            <a:xfrm>
              <a:off x="720" y="3936"/>
              <a:ext cx="48" cy="96"/>
            </a:xfrm>
            <a:prstGeom prst="can">
              <a:avLst>
                <a:gd name="adj" fmla="val 50000"/>
              </a:avLst>
            </a:prstGeom>
            <a:solidFill>
              <a:schemeClr val="tx2"/>
            </a:solidFill>
            <a:ln w="9525">
              <a:solidFill>
                <a:schemeClr val="tx1"/>
              </a:solidFill>
              <a:round/>
              <a:headEnd/>
              <a:tailEnd/>
            </a:ln>
          </p:spPr>
          <p:txBody>
            <a:bodyPr wrap="none" anchor="ctr"/>
            <a:lstStyle/>
            <a:p>
              <a:endParaRPr lang="en-US"/>
            </a:p>
          </p:txBody>
        </p:sp>
        <p:sp>
          <p:nvSpPr>
            <p:cNvPr id="51229" name="AutoShape 71"/>
            <p:cNvSpPr>
              <a:spLocks noChangeArrowheads="1"/>
            </p:cNvSpPr>
            <p:nvPr/>
          </p:nvSpPr>
          <p:spPr bwMode="auto">
            <a:xfrm>
              <a:off x="768" y="3936"/>
              <a:ext cx="48" cy="96"/>
            </a:xfrm>
            <a:prstGeom prst="can">
              <a:avLst>
                <a:gd name="adj" fmla="val 50000"/>
              </a:avLst>
            </a:prstGeom>
            <a:solidFill>
              <a:schemeClr val="tx2"/>
            </a:solidFill>
            <a:ln w="9525">
              <a:solidFill>
                <a:schemeClr val="tx1"/>
              </a:solidFill>
              <a:round/>
              <a:headEnd/>
              <a:tailEnd/>
            </a:ln>
          </p:spPr>
          <p:txBody>
            <a:bodyPr wrap="none" anchor="ctr"/>
            <a:lstStyle/>
            <a:p>
              <a:endParaRPr lang="en-US"/>
            </a:p>
          </p:txBody>
        </p:sp>
        <p:sp>
          <p:nvSpPr>
            <p:cNvPr id="51230" name="AutoShape 72"/>
            <p:cNvSpPr>
              <a:spLocks noChangeArrowheads="1"/>
            </p:cNvSpPr>
            <p:nvPr/>
          </p:nvSpPr>
          <p:spPr bwMode="auto">
            <a:xfrm>
              <a:off x="816" y="3936"/>
              <a:ext cx="48" cy="96"/>
            </a:xfrm>
            <a:prstGeom prst="can">
              <a:avLst>
                <a:gd name="adj" fmla="val 50000"/>
              </a:avLst>
            </a:prstGeom>
            <a:solidFill>
              <a:schemeClr val="tx2"/>
            </a:solidFill>
            <a:ln w="9525">
              <a:solidFill>
                <a:schemeClr val="tx1"/>
              </a:solidFill>
              <a:round/>
              <a:headEnd/>
              <a:tailEnd/>
            </a:ln>
          </p:spPr>
          <p:txBody>
            <a:bodyPr wrap="none" anchor="ctr"/>
            <a:lstStyle/>
            <a:p>
              <a:endParaRPr lang="en-US"/>
            </a:p>
          </p:txBody>
        </p:sp>
        <p:sp>
          <p:nvSpPr>
            <p:cNvPr id="51231" name="AutoShape 73"/>
            <p:cNvSpPr>
              <a:spLocks noChangeArrowheads="1"/>
            </p:cNvSpPr>
            <p:nvPr/>
          </p:nvSpPr>
          <p:spPr bwMode="auto">
            <a:xfrm>
              <a:off x="864" y="3936"/>
              <a:ext cx="48" cy="96"/>
            </a:xfrm>
            <a:prstGeom prst="can">
              <a:avLst>
                <a:gd name="adj" fmla="val 50000"/>
              </a:avLst>
            </a:prstGeom>
            <a:solidFill>
              <a:schemeClr val="tx2"/>
            </a:solidFill>
            <a:ln w="9525">
              <a:solidFill>
                <a:schemeClr val="tx1"/>
              </a:solidFill>
              <a:round/>
              <a:headEnd/>
              <a:tailEnd/>
            </a:ln>
          </p:spPr>
          <p:txBody>
            <a:bodyPr wrap="none" anchor="ctr"/>
            <a:lstStyle/>
            <a:p>
              <a:endParaRPr lang="en-US"/>
            </a:p>
          </p:txBody>
        </p:sp>
        <p:sp>
          <p:nvSpPr>
            <p:cNvPr id="51232" name="AutoShape 74"/>
            <p:cNvSpPr>
              <a:spLocks noChangeArrowheads="1"/>
            </p:cNvSpPr>
            <p:nvPr/>
          </p:nvSpPr>
          <p:spPr bwMode="auto">
            <a:xfrm>
              <a:off x="912" y="3936"/>
              <a:ext cx="48" cy="96"/>
            </a:xfrm>
            <a:prstGeom prst="can">
              <a:avLst>
                <a:gd name="adj" fmla="val 50000"/>
              </a:avLst>
            </a:prstGeom>
            <a:solidFill>
              <a:schemeClr val="tx2"/>
            </a:solidFill>
            <a:ln w="9525">
              <a:solidFill>
                <a:schemeClr val="tx1"/>
              </a:solidFill>
              <a:round/>
              <a:headEnd/>
              <a:tailEnd/>
            </a:ln>
          </p:spPr>
          <p:txBody>
            <a:bodyPr wrap="none" anchor="ctr"/>
            <a:lstStyle/>
            <a:p>
              <a:endParaRPr lang="en-US"/>
            </a:p>
          </p:txBody>
        </p:sp>
        <p:sp>
          <p:nvSpPr>
            <p:cNvPr id="51233" name="AutoShape 75"/>
            <p:cNvSpPr>
              <a:spLocks noChangeArrowheads="1"/>
            </p:cNvSpPr>
            <p:nvPr/>
          </p:nvSpPr>
          <p:spPr bwMode="auto">
            <a:xfrm>
              <a:off x="960" y="3936"/>
              <a:ext cx="48" cy="96"/>
            </a:xfrm>
            <a:prstGeom prst="can">
              <a:avLst>
                <a:gd name="adj" fmla="val 50000"/>
              </a:avLst>
            </a:prstGeom>
            <a:solidFill>
              <a:schemeClr val="tx2"/>
            </a:solidFill>
            <a:ln w="9525">
              <a:solidFill>
                <a:schemeClr val="tx1"/>
              </a:solidFill>
              <a:round/>
              <a:headEnd/>
              <a:tailEnd/>
            </a:ln>
          </p:spPr>
          <p:txBody>
            <a:bodyPr wrap="none" anchor="ctr"/>
            <a:lstStyle/>
            <a:p>
              <a:endParaRPr lang="en-US"/>
            </a:p>
          </p:txBody>
        </p:sp>
        <p:sp>
          <p:nvSpPr>
            <p:cNvPr id="51234" name="AutoShape 76"/>
            <p:cNvSpPr>
              <a:spLocks noChangeArrowheads="1"/>
            </p:cNvSpPr>
            <p:nvPr/>
          </p:nvSpPr>
          <p:spPr bwMode="auto">
            <a:xfrm>
              <a:off x="1008" y="3936"/>
              <a:ext cx="48" cy="96"/>
            </a:xfrm>
            <a:prstGeom prst="can">
              <a:avLst>
                <a:gd name="adj" fmla="val 50000"/>
              </a:avLst>
            </a:prstGeom>
            <a:solidFill>
              <a:schemeClr val="tx2"/>
            </a:solidFill>
            <a:ln w="9525">
              <a:solidFill>
                <a:schemeClr val="tx1"/>
              </a:solidFill>
              <a:round/>
              <a:headEnd/>
              <a:tailEnd/>
            </a:ln>
          </p:spPr>
          <p:txBody>
            <a:bodyPr wrap="none" anchor="ctr"/>
            <a:lstStyle/>
            <a:p>
              <a:endParaRPr lang="en-US"/>
            </a:p>
          </p:txBody>
        </p:sp>
        <p:sp>
          <p:nvSpPr>
            <p:cNvPr id="51235" name="AutoShape 77"/>
            <p:cNvSpPr>
              <a:spLocks noChangeArrowheads="1"/>
            </p:cNvSpPr>
            <p:nvPr/>
          </p:nvSpPr>
          <p:spPr bwMode="auto">
            <a:xfrm>
              <a:off x="1056" y="3936"/>
              <a:ext cx="48" cy="96"/>
            </a:xfrm>
            <a:prstGeom prst="can">
              <a:avLst>
                <a:gd name="adj" fmla="val 50000"/>
              </a:avLst>
            </a:prstGeom>
            <a:solidFill>
              <a:srgbClr val="000099"/>
            </a:solidFill>
            <a:ln w="9525">
              <a:solidFill>
                <a:schemeClr val="tx1"/>
              </a:solidFill>
              <a:round/>
              <a:headEnd/>
              <a:tailEnd/>
            </a:ln>
          </p:spPr>
          <p:txBody>
            <a:bodyPr wrap="none" anchor="ctr"/>
            <a:lstStyle/>
            <a:p>
              <a:endParaRPr lang="en-US"/>
            </a:p>
          </p:txBody>
        </p:sp>
      </p:grpSp>
      <p:grpSp>
        <p:nvGrpSpPr>
          <p:cNvPr id="51211" name="Group 78"/>
          <p:cNvGrpSpPr>
            <a:grpSpLocks/>
          </p:cNvGrpSpPr>
          <p:nvPr/>
        </p:nvGrpSpPr>
        <p:grpSpPr bwMode="auto">
          <a:xfrm>
            <a:off x="5056188" y="3752850"/>
            <a:ext cx="762000" cy="304800"/>
            <a:chOff x="672" y="3888"/>
            <a:chExt cx="480" cy="192"/>
          </a:xfrm>
        </p:grpSpPr>
        <p:sp>
          <p:nvSpPr>
            <p:cNvPr id="51218" name="Rectangle 79"/>
            <p:cNvSpPr>
              <a:spLocks noChangeArrowheads="1"/>
            </p:cNvSpPr>
            <p:nvPr/>
          </p:nvSpPr>
          <p:spPr bwMode="auto">
            <a:xfrm>
              <a:off x="672" y="3888"/>
              <a:ext cx="480" cy="192"/>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51219" name="AutoShape 80"/>
            <p:cNvSpPr>
              <a:spLocks noChangeArrowheads="1"/>
            </p:cNvSpPr>
            <p:nvPr/>
          </p:nvSpPr>
          <p:spPr bwMode="auto">
            <a:xfrm>
              <a:off x="720" y="3936"/>
              <a:ext cx="48" cy="96"/>
            </a:xfrm>
            <a:prstGeom prst="can">
              <a:avLst>
                <a:gd name="adj" fmla="val 50000"/>
              </a:avLst>
            </a:prstGeom>
            <a:solidFill>
              <a:schemeClr val="tx2"/>
            </a:solidFill>
            <a:ln w="9525">
              <a:solidFill>
                <a:schemeClr val="tx1"/>
              </a:solidFill>
              <a:round/>
              <a:headEnd/>
              <a:tailEnd/>
            </a:ln>
          </p:spPr>
          <p:txBody>
            <a:bodyPr wrap="none" anchor="ctr"/>
            <a:lstStyle/>
            <a:p>
              <a:endParaRPr lang="en-US"/>
            </a:p>
          </p:txBody>
        </p:sp>
        <p:sp>
          <p:nvSpPr>
            <p:cNvPr id="51220" name="AutoShape 81"/>
            <p:cNvSpPr>
              <a:spLocks noChangeArrowheads="1"/>
            </p:cNvSpPr>
            <p:nvPr/>
          </p:nvSpPr>
          <p:spPr bwMode="auto">
            <a:xfrm>
              <a:off x="768" y="3936"/>
              <a:ext cx="48" cy="96"/>
            </a:xfrm>
            <a:prstGeom prst="can">
              <a:avLst>
                <a:gd name="adj" fmla="val 50000"/>
              </a:avLst>
            </a:prstGeom>
            <a:solidFill>
              <a:schemeClr val="tx2"/>
            </a:solidFill>
            <a:ln w="9525">
              <a:solidFill>
                <a:schemeClr val="tx1"/>
              </a:solidFill>
              <a:round/>
              <a:headEnd/>
              <a:tailEnd/>
            </a:ln>
          </p:spPr>
          <p:txBody>
            <a:bodyPr wrap="none" anchor="ctr"/>
            <a:lstStyle/>
            <a:p>
              <a:endParaRPr lang="en-US"/>
            </a:p>
          </p:txBody>
        </p:sp>
        <p:sp>
          <p:nvSpPr>
            <p:cNvPr id="51221" name="AutoShape 82"/>
            <p:cNvSpPr>
              <a:spLocks noChangeArrowheads="1"/>
            </p:cNvSpPr>
            <p:nvPr/>
          </p:nvSpPr>
          <p:spPr bwMode="auto">
            <a:xfrm>
              <a:off x="816" y="3936"/>
              <a:ext cx="48" cy="96"/>
            </a:xfrm>
            <a:prstGeom prst="can">
              <a:avLst>
                <a:gd name="adj" fmla="val 50000"/>
              </a:avLst>
            </a:prstGeom>
            <a:solidFill>
              <a:schemeClr val="tx2"/>
            </a:solidFill>
            <a:ln w="9525">
              <a:solidFill>
                <a:schemeClr val="tx1"/>
              </a:solidFill>
              <a:round/>
              <a:headEnd/>
              <a:tailEnd/>
            </a:ln>
          </p:spPr>
          <p:txBody>
            <a:bodyPr wrap="none" anchor="ctr"/>
            <a:lstStyle/>
            <a:p>
              <a:endParaRPr lang="en-US"/>
            </a:p>
          </p:txBody>
        </p:sp>
        <p:sp>
          <p:nvSpPr>
            <p:cNvPr id="51222" name="AutoShape 83"/>
            <p:cNvSpPr>
              <a:spLocks noChangeArrowheads="1"/>
            </p:cNvSpPr>
            <p:nvPr/>
          </p:nvSpPr>
          <p:spPr bwMode="auto">
            <a:xfrm>
              <a:off x="864" y="3936"/>
              <a:ext cx="48" cy="96"/>
            </a:xfrm>
            <a:prstGeom prst="can">
              <a:avLst>
                <a:gd name="adj" fmla="val 50000"/>
              </a:avLst>
            </a:prstGeom>
            <a:solidFill>
              <a:schemeClr val="tx2"/>
            </a:solidFill>
            <a:ln w="9525">
              <a:solidFill>
                <a:schemeClr val="tx1"/>
              </a:solidFill>
              <a:round/>
              <a:headEnd/>
              <a:tailEnd/>
            </a:ln>
          </p:spPr>
          <p:txBody>
            <a:bodyPr wrap="none" anchor="ctr"/>
            <a:lstStyle/>
            <a:p>
              <a:endParaRPr lang="en-US"/>
            </a:p>
          </p:txBody>
        </p:sp>
        <p:sp>
          <p:nvSpPr>
            <p:cNvPr id="51223" name="AutoShape 84"/>
            <p:cNvSpPr>
              <a:spLocks noChangeArrowheads="1"/>
            </p:cNvSpPr>
            <p:nvPr/>
          </p:nvSpPr>
          <p:spPr bwMode="auto">
            <a:xfrm>
              <a:off x="912" y="3936"/>
              <a:ext cx="48" cy="96"/>
            </a:xfrm>
            <a:prstGeom prst="can">
              <a:avLst>
                <a:gd name="adj" fmla="val 50000"/>
              </a:avLst>
            </a:prstGeom>
            <a:solidFill>
              <a:schemeClr val="tx2"/>
            </a:solidFill>
            <a:ln w="9525">
              <a:solidFill>
                <a:schemeClr val="tx1"/>
              </a:solidFill>
              <a:round/>
              <a:headEnd/>
              <a:tailEnd/>
            </a:ln>
          </p:spPr>
          <p:txBody>
            <a:bodyPr wrap="none" anchor="ctr"/>
            <a:lstStyle/>
            <a:p>
              <a:endParaRPr lang="en-US"/>
            </a:p>
          </p:txBody>
        </p:sp>
        <p:sp>
          <p:nvSpPr>
            <p:cNvPr id="51224" name="AutoShape 85"/>
            <p:cNvSpPr>
              <a:spLocks noChangeArrowheads="1"/>
            </p:cNvSpPr>
            <p:nvPr/>
          </p:nvSpPr>
          <p:spPr bwMode="auto">
            <a:xfrm>
              <a:off x="960" y="3936"/>
              <a:ext cx="48" cy="96"/>
            </a:xfrm>
            <a:prstGeom prst="can">
              <a:avLst>
                <a:gd name="adj" fmla="val 50000"/>
              </a:avLst>
            </a:prstGeom>
            <a:solidFill>
              <a:schemeClr val="tx2"/>
            </a:solidFill>
            <a:ln w="9525">
              <a:solidFill>
                <a:schemeClr val="tx1"/>
              </a:solidFill>
              <a:round/>
              <a:headEnd/>
              <a:tailEnd/>
            </a:ln>
          </p:spPr>
          <p:txBody>
            <a:bodyPr wrap="none" anchor="ctr"/>
            <a:lstStyle/>
            <a:p>
              <a:endParaRPr lang="en-US"/>
            </a:p>
          </p:txBody>
        </p:sp>
        <p:sp>
          <p:nvSpPr>
            <p:cNvPr id="51225" name="AutoShape 86"/>
            <p:cNvSpPr>
              <a:spLocks noChangeArrowheads="1"/>
            </p:cNvSpPr>
            <p:nvPr/>
          </p:nvSpPr>
          <p:spPr bwMode="auto">
            <a:xfrm>
              <a:off x="1008" y="3936"/>
              <a:ext cx="48" cy="96"/>
            </a:xfrm>
            <a:prstGeom prst="can">
              <a:avLst>
                <a:gd name="adj" fmla="val 50000"/>
              </a:avLst>
            </a:prstGeom>
            <a:solidFill>
              <a:schemeClr val="tx2"/>
            </a:solidFill>
            <a:ln w="9525">
              <a:solidFill>
                <a:schemeClr val="tx1"/>
              </a:solidFill>
              <a:round/>
              <a:headEnd/>
              <a:tailEnd/>
            </a:ln>
          </p:spPr>
          <p:txBody>
            <a:bodyPr wrap="none" anchor="ctr"/>
            <a:lstStyle/>
            <a:p>
              <a:endParaRPr lang="en-US"/>
            </a:p>
          </p:txBody>
        </p:sp>
        <p:sp>
          <p:nvSpPr>
            <p:cNvPr id="51226" name="AutoShape 87"/>
            <p:cNvSpPr>
              <a:spLocks noChangeArrowheads="1"/>
            </p:cNvSpPr>
            <p:nvPr/>
          </p:nvSpPr>
          <p:spPr bwMode="auto">
            <a:xfrm>
              <a:off x="1056" y="3936"/>
              <a:ext cx="48" cy="96"/>
            </a:xfrm>
            <a:prstGeom prst="can">
              <a:avLst>
                <a:gd name="adj" fmla="val 50000"/>
              </a:avLst>
            </a:prstGeom>
            <a:solidFill>
              <a:srgbClr val="000099"/>
            </a:solidFill>
            <a:ln w="9525">
              <a:solidFill>
                <a:schemeClr val="tx1"/>
              </a:solidFill>
              <a:round/>
              <a:headEnd/>
              <a:tailEnd/>
            </a:ln>
          </p:spPr>
          <p:txBody>
            <a:bodyPr wrap="none" anchor="ctr"/>
            <a:lstStyle/>
            <a:p>
              <a:endParaRPr lang="en-US"/>
            </a:p>
          </p:txBody>
        </p:sp>
      </p:grpSp>
      <p:sp>
        <p:nvSpPr>
          <p:cNvPr id="51212" name="Arc 63"/>
          <p:cNvSpPr>
            <a:spLocks/>
          </p:cNvSpPr>
          <p:nvPr/>
        </p:nvSpPr>
        <p:spPr bwMode="gray">
          <a:xfrm rot="12568651" flipV="1">
            <a:off x="3346450" y="2854325"/>
            <a:ext cx="655638" cy="765175"/>
          </a:xfrm>
          <a:custGeom>
            <a:avLst/>
            <a:gdLst>
              <a:gd name="T0" fmla="*/ 0 w 28958"/>
              <a:gd name="T1" fmla="*/ 2147483647 h 21600"/>
              <a:gd name="T2" fmla="*/ 2147483647 w 28958"/>
              <a:gd name="T3" fmla="*/ 2147483647 h 21600"/>
              <a:gd name="T4" fmla="*/ 2147483647 w 28958"/>
              <a:gd name="T5" fmla="*/ 2147483647 h 21600"/>
              <a:gd name="T6" fmla="*/ 0 60000 65536"/>
              <a:gd name="T7" fmla="*/ 0 60000 65536"/>
              <a:gd name="T8" fmla="*/ 0 60000 65536"/>
              <a:gd name="T9" fmla="*/ 0 w 28958"/>
              <a:gd name="T10" fmla="*/ 0 h 21600"/>
              <a:gd name="T11" fmla="*/ 28958 w 28958"/>
              <a:gd name="T12" fmla="*/ 21600 h 21600"/>
            </a:gdLst>
            <a:ahLst/>
            <a:cxnLst>
              <a:cxn ang="T6">
                <a:pos x="T0" y="T1"/>
              </a:cxn>
              <a:cxn ang="T7">
                <a:pos x="T2" y="T3"/>
              </a:cxn>
              <a:cxn ang="T8">
                <a:pos x="T4" y="T5"/>
              </a:cxn>
            </a:cxnLst>
            <a:rect l="T9" t="T10" r="T11" b="T12"/>
            <a:pathLst>
              <a:path w="28958" h="21600" fill="none" extrusionOk="0">
                <a:moveTo>
                  <a:pt x="-1" y="1611"/>
                </a:moveTo>
                <a:cubicBezTo>
                  <a:pt x="2598" y="547"/>
                  <a:pt x="5379" y="-1"/>
                  <a:pt x="8187" y="0"/>
                </a:cubicBezTo>
                <a:cubicBezTo>
                  <a:pt x="17833" y="0"/>
                  <a:pt x="26310" y="6396"/>
                  <a:pt x="28957" y="15673"/>
                </a:cubicBezTo>
              </a:path>
              <a:path w="28958" h="21600" stroke="0" extrusionOk="0">
                <a:moveTo>
                  <a:pt x="-1" y="1611"/>
                </a:moveTo>
                <a:cubicBezTo>
                  <a:pt x="2598" y="547"/>
                  <a:pt x="5379" y="-1"/>
                  <a:pt x="8187" y="0"/>
                </a:cubicBezTo>
                <a:cubicBezTo>
                  <a:pt x="17833" y="0"/>
                  <a:pt x="26310" y="6396"/>
                  <a:pt x="28957" y="15673"/>
                </a:cubicBezTo>
                <a:lnTo>
                  <a:pt x="8187" y="21600"/>
                </a:lnTo>
                <a:close/>
              </a:path>
            </a:pathLst>
          </a:custGeom>
          <a:noFill/>
          <a:ln w="44450">
            <a:solidFill>
              <a:srgbClr val="FF6600"/>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13" name="Arc 63"/>
          <p:cNvSpPr>
            <a:spLocks/>
          </p:cNvSpPr>
          <p:nvPr/>
        </p:nvSpPr>
        <p:spPr bwMode="gray">
          <a:xfrm rot="12568651" flipV="1">
            <a:off x="3348038" y="1911350"/>
            <a:ext cx="1543050" cy="2244725"/>
          </a:xfrm>
          <a:custGeom>
            <a:avLst/>
            <a:gdLst>
              <a:gd name="T0" fmla="*/ 0 w 28958"/>
              <a:gd name="T1" fmla="*/ 2147483647 h 21600"/>
              <a:gd name="T2" fmla="*/ 2147483647 w 28958"/>
              <a:gd name="T3" fmla="*/ 2147483647 h 21600"/>
              <a:gd name="T4" fmla="*/ 2147483647 w 28958"/>
              <a:gd name="T5" fmla="*/ 2147483647 h 21600"/>
              <a:gd name="T6" fmla="*/ 0 60000 65536"/>
              <a:gd name="T7" fmla="*/ 0 60000 65536"/>
              <a:gd name="T8" fmla="*/ 0 60000 65536"/>
              <a:gd name="T9" fmla="*/ 0 w 28958"/>
              <a:gd name="T10" fmla="*/ 0 h 21600"/>
              <a:gd name="T11" fmla="*/ 28958 w 28958"/>
              <a:gd name="T12" fmla="*/ 21600 h 21600"/>
            </a:gdLst>
            <a:ahLst/>
            <a:cxnLst>
              <a:cxn ang="T6">
                <a:pos x="T0" y="T1"/>
              </a:cxn>
              <a:cxn ang="T7">
                <a:pos x="T2" y="T3"/>
              </a:cxn>
              <a:cxn ang="T8">
                <a:pos x="T4" y="T5"/>
              </a:cxn>
            </a:cxnLst>
            <a:rect l="T9" t="T10" r="T11" b="T12"/>
            <a:pathLst>
              <a:path w="28958" h="21600" fill="none" extrusionOk="0">
                <a:moveTo>
                  <a:pt x="-1" y="1611"/>
                </a:moveTo>
                <a:cubicBezTo>
                  <a:pt x="2598" y="547"/>
                  <a:pt x="5379" y="-1"/>
                  <a:pt x="8187" y="0"/>
                </a:cubicBezTo>
                <a:cubicBezTo>
                  <a:pt x="17833" y="0"/>
                  <a:pt x="26310" y="6396"/>
                  <a:pt x="28957" y="15673"/>
                </a:cubicBezTo>
              </a:path>
              <a:path w="28958" h="21600" stroke="0" extrusionOk="0">
                <a:moveTo>
                  <a:pt x="-1" y="1611"/>
                </a:moveTo>
                <a:cubicBezTo>
                  <a:pt x="2598" y="547"/>
                  <a:pt x="5379" y="-1"/>
                  <a:pt x="8187" y="0"/>
                </a:cubicBezTo>
                <a:cubicBezTo>
                  <a:pt x="17833" y="0"/>
                  <a:pt x="26310" y="6396"/>
                  <a:pt x="28957" y="15673"/>
                </a:cubicBezTo>
                <a:lnTo>
                  <a:pt x="8187" y="21600"/>
                </a:lnTo>
                <a:close/>
              </a:path>
            </a:pathLst>
          </a:custGeom>
          <a:noFill/>
          <a:ln w="44450">
            <a:solidFill>
              <a:srgbClr val="FF6600"/>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14" name="Arc 63"/>
          <p:cNvSpPr>
            <a:spLocks/>
          </p:cNvSpPr>
          <p:nvPr/>
        </p:nvSpPr>
        <p:spPr bwMode="gray">
          <a:xfrm rot="12568651" flipV="1">
            <a:off x="4629150" y="1414463"/>
            <a:ext cx="1866900" cy="2892425"/>
          </a:xfrm>
          <a:custGeom>
            <a:avLst/>
            <a:gdLst>
              <a:gd name="T0" fmla="*/ 0 w 28958"/>
              <a:gd name="T1" fmla="*/ 2147483647 h 21600"/>
              <a:gd name="T2" fmla="*/ 2147483647 w 28958"/>
              <a:gd name="T3" fmla="*/ 2147483647 h 21600"/>
              <a:gd name="T4" fmla="*/ 2147483647 w 28958"/>
              <a:gd name="T5" fmla="*/ 2147483647 h 21600"/>
              <a:gd name="T6" fmla="*/ 0 60000 65536"/>
              <a:gd name="T7" fmla="*/ 0 60000 65536"/>
              <a:gd name="T8" fmla="*/ 0 60000 65536"/>
              <a:gd name="T9" fmla="*/ 0 w 28958"/>
              <a:gd name="T10" fmla="*/ 0 h 21600"/>
              <a:gd name="T11" fmla="*/ 28958 w 28958"/>
              <a:gd name="T12" fmla="*/ 21600 h 21600"/>
            </a:gdLst>
            <a:ahLst/>
            <a:cxnLst>
              <a:cxn ang="T6">
                <a:pos x="T0" y="T1"/>
              </a:cxn>
              <a:cxn ang="T7">
                <a:pos x="T2" y="T3"/>
              </a:cxn>
              <a:cxn ang="T8">
                <a:pos x="T4" y="T5"/>
              </a:cxn>
            </a:cxnLst>
            <a:rect l="T9" t="T10" r="T11" b="T12"/>
            <a:pathLst>
              <a:path w="28958" h="21600" fill="none" extrusionOk="0">
                <a:moveTo>
                  <a:pt x="-1" y="1611"/>
                </a:moveTo>
                <a:cubicBezTo>
                  <a:pt x="2598" y="547"/>
                  <a:pt x="5379" y="-1"/>
                  <a:pt x="8187" y="0"/>
                </a:cubicBezTo>
                <a:cubicBezTo>
                  <a:pt x="17833" y="0"/>
                  <a:pt x="26310" y="6396"/>
                  <a:pt x="28957" y="15673"/>
                </a:cubicBezTo>
              </a:path>
              <a:path w="28958" h="21600" stroke="0" extrusionOk="0">
                <a:moveTo>
                  <a:pt x="-1" y="1611"/>
                </a:moveTo>
                <a:cubicBezTo>
                  <a:pt x="2598" y="547"/>
                  <a:pt x="5379" y="-1"/>
                  <a:pt x="8187" y="0"/>
                </a:cubicBezTo>
                <a:cubicBezTo>
                  <a:pt x="17833" y="0"/>
                  <a:pt x="26310" y="6396"/>
                  <a:pt x="28957" y="15673"/>
                </a:cubicBezTo>
                <a:lnTo>
                  <a:pt x="8187" y="21600"/>
                </a:lnTo>
                <a:close/>
              </a:path>
            </a:pathLst>
          </a:custGeom>
          <a:noFill/>
          <a:ln w="44450">
            <a:solidFill>
              <a:srgbClr val="00B0F0"/>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15" name="Arc 63"/>
          <p:cNvSpPr>
            <a:spLocks/>
          </p:cNvSpPr>
          <p:nvPr/>
        </p:nvSpPr>
        <p:spPr bwMode="gray">
          <a:xfrm rot="12568651" flipH="1">
            <a:off x="3716338" y="3416300"/>
            <a:ext cx="1711325" cy="1930400"/>
          </a:xfrm>
          <a:custGeom>
            <a:avLst/>
            <a:gdLst>
              <a:gd name="T0" fmla="*/ 0 w 28958"/>
              <a:gd name="T1" fmla="*/ 2147483647 h 21600"/>
              <a:gd name="T2" fmla="*/ 2147483647 w 28958"/>
              <a:gd name="T3" fmla="*/ 2147483647 h 21600"/>
              <a:gd name="T4" fmla="*/ 2147483647 w 28958"/>
              <a:gd name="T5" fmla="*/ 2147483647 h 21600"/>
              <a:gd name="T6" fmla="*/ 0 60000 65536"/>
              <a:gd name="T7" fmla="*/ 0 60000 65536"/>
              <a:gd name="T8" fmla="*/ 0 60000 65536"/>
              <a:gd name="T9" fmla="*/ 0 w 28958"/>
              <a:gd name="T10" fmla="*/ 0 h 21600"/>
              <a:gd name="T11" fmla="*/ 28958 w 28958"/>
              <a:gd name="T12" fmla="*/ 21600 h 21600"/>
            </a:gdLst>
            <a:ahLst/>
            <a:cxnLst>
              <a:cxn ang="T6">
                <a:pos x="T0" y="T1"/>
              </a:cxn>
              <a:cxn ang="T7">
                <a:pos x="T2" y="T3"/>
              </a:cxn>
              <a:cxn ang="T8">
                <a:pos x="T4" y="T5"/>
              </a:cxn>
            </a:cxnLst>
            <a:rect l="T9" t="T10" r="T11" b="T12"/>
            <a:pathLst>
              <a:path w="28958" h="21600" fill="none" extrusionOk="0">
                <a:moveTo>
                  <a:pt x="-1" y="1611"/>
                </a:moveTo>
                <a:cubicBezTo>
                  <a:pt x="2598" y="547"/>
                  <a:pt x="5379" y="-1"/>
                  <a:pt x="8187" y="0"/>
                </a:cubicBezTo>
                <a:cubicBezTo>
                  <a:pt x="17833" y="0"/>
                  <a:pt x="26310" y="6396"/>
                  <a:pt x="28957" y="15673"/>
                </a:cubicBezTo>
              </a:path>
              <a:path w="28958" h="21600" stroke="0" extrusionOk="0">
                <a:moveTo>
                  <a:pt x="-1" y="1611"/>
                </a:moveTo>
                <a:cubicBezTo>
                  <a:pt x="2598" y="547"/>
                  <a:pt x="5379" y="-1"/>
                  <a:pt x="8187" y="0"/>
                </a:cubicBezTo>
                <a:cubicBezTo>
                  <a:pt x="17833" y="0"/>
                  <a:pt x="26310" y="6396"/>
                  <a:pt x="28957" y="15673"/>
                </a:cubicBezTo>
                <a:lnTo>
                  <a:pt x="8187" y="21600"/>
                </a:lnTo>
                <a:close/>
              </a:path>
            </a:pathLst>
          </a:custGeom>
          <a:noFill/>
          <a:ln w="44450">
            <a:solidFill>
              <a:srgbClr val="FF6600"/>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16" name="Arc 63"/>
          <p:cNvSpPr>
            <a:spLocks/>
          </p:cNvSpPr>
          <p:nvPr/>
        </p:nvSpPr>
        <p:spPr bwMode="gray">
          <a:xfrm rot="12568651" flipH="1">
            <a:off x="3497263" y="3949700"/>
            <a:ext cx="777875" cy="793750"/>
          </a:xfrm>
          <a:custGeom>
            <a:avLst/>
            <a:gdLst>
              <a:gd name="T0" fmla="*/ 0 w 28958"/>
              <a:gd name="T1" fmla="*/ 2147483647 h 21600"/>
              <a:gd name="T2" fmla="*/ 2147483647 w 28958"/>
              <a:gd name="T3" fmla="*/ 2147483647 h 21600"/>
              <a:gd name="T4" fmla="*/ 2147483647 w 28958"/>
              <a:gd name="T5" fmla="*/ 2147483647 h 21600"/>
              <a:gd name="T6" fmla="*/ 0 60000 65536"/>
              <a:gd name="T7" fmla="*/ 0 60000 65536"/>
              <a:gd name="T8" fmla="*/ 0 60000 65536"/>
              <a:gd name="T9" fmla="*/ 0 w 28958"/>
              <a:gd name="T10" fmla="*/ 0 h 21600"/>
              <a:gd name="T11" fmla="*/ 28958 w 28958"/>
              <a:gd name="T12" fmla="*/ 21600 h 21600"/>
            </a:gdLst>
            <a:ahLst/>
            <a:cxnLst>
              <a:cxn ang="T6">
                <a:pos x="T0" y="T1"/>
              </a:cxn>
              <a:cxn ang="T7">
                <a:pos x="T2" y="T3"/>
              </a:cxn>
              <a:cxn ang="T8">
                <a:pos x="T4" y="T5"/>
              </a:cxn>
            </a:cxnLst>
            <a:rect l="T9" t="T10" r="T11" b="T12"/>
            <a:pathLst>
              <a:path w="28958" h="21600" fill="none" extrusionOk="0">
                <a:moveTo>
                  <a:pt x="-1" y="1611"/>
                </a:moveTo>
                <a:cubicBezTo>
                  <a:pt x="2598" y="547"/>
                  <a:pt x="5379" y="-1"/>
                  <a:pt x="8187" y="0"/>
                </a:cubicBezTo>
                <a:cubicBezTo>
                  <a:pt x="17833" y="0"/>
                  <a:pt x="26310" y="6396"/>
                  <a:pt x="28957" y="15673"/>
                </a:cubicBezTo>
              </a:path>
              <a:path w="28958" h="21600" stroke="0" extrusionOk="0">
                <a:moveTo>
                  <a:pt x="-1" y="1611"/>
                </a:moveTo>
                <a:cubicBezTo>
                  <a:pt x="2598" y="547"/>
                  <a:pt x="5379" y="-1"/>
                  <a:pt x="8187" y="0"/>
                </a:cubicBezTo>
                <a:cubicBezTo>
                  <a:pt x="17833" y="0"/>
                  <a:pt x="26310" y="6396"/>
                  <a:pt x="28957" y="15673"/>
                </a:cubicBezTo>
                <a:lnTo>
                  <a:pt x="8187" y="21600"/>
                </a:lnTo>
                <a:close/>
              </a:path>
            </a:pathLst>
          </a:custGeom>
          <a:noFill/>
          <a:ln w="44450">
            <a:solidFill>
              <a:srgbClr val="FF6600"/>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17" name="Arc 63"/>
          <p:cNvSpPr>
            <a:spLocks/>
          </p:cNvSpPr>
          <p:nvPr/>
        </p:nvSpPr>
        <p:spPr bwMode="gray">
          <a:xfrm rot="12568651" flipH="1">
            <a:off x="4900613" y="3287713"/>
            <a:ext cx="2238375" cy="1924050"/>
          </a:xfrm>
          <a:custGeom>
            <a:avLst/>
            <a:gdLst>
              <a:gd name="T0" fmla="*/ 0 w 28958"/>
              <a:gd name="T1" fmla="*/ 2147483647 h 21600"/>
              <a:gd name="T2" fmla="*/ 2147483647 w 28958"/>
              <a:gd name="T3" fmla="*/ 2147483647 h 21600"/>
              <a:gd name="T4" fmla="*/ 2147483647 w 28958"/>
              <a:gd name="T5" fmla="*/ 2147483647 h 21600"/>
              <a:gd name="T6" fmla="*/ 0 60000 65536"/>
              <a:gd name="T7" fmla="*/ 0 60000 65536"/>
              <a:gd name="T8" fmla="*/ 0 60000 65536"/>
              <a:gd name="T9" fmla="*/ 0 w 28958"/>
              <a:gd name="T10" fmla="*/ 0 h 21600"/>
              <a:gd name="T11" fmla="*/ 28958 w 28958"/>
              <a:gd name="T12" fmla="*/ 21600 h 21600"/>
            </a:gdLst>
            <a:ahLst/>
            <a:cxnLst>
              <a:cxn ang="T6">
                <a:pos x="T0" y="T1"/>
              </a:cxn>
              <a:cxn ang="T7">
                <a:pos x="T2" y="T3"/>
              </a:cxn>
              <a:cxn ang="T8">
                <a:pos x="T4" y="T5"/>
              </a:cxn>
            </a:cxnLst>
            <a:rect l="T9" t="T10" r="T11" b="T12"/>
            <a:pathLst>
              <a:path w="28958" h="21600" fill="none" extrusionOk="0">
                <a:moveTo>
                  <a:pt x="-1" y="1611"/>
                </a:moveTo>
                <a:cubicBezTo>
                  <a:pt x="2598" y="547"/>
                  <a:pt x="5379" y="-1"/>
                  <a:pt x="8187" y="0"/>
                </a:cubicBezTo>
                <a:cubicBezTo>
                  <a:pt x="17833" y="0"/>
                  <a:pt x="26310" y="6396"/>
                  <a:pt x="28957" y="15673"/>
                </a:cubicBezTo>
              </a:path>
              <a:path w="28958" h="21600" stroke="0" extrusionOk="0">
                <a:moveTo>
                  <a:pt x="-1" y="1611"/>
                </a:moveTo>
                <a:cubicBezTo>
                  <a:pt x="2598" y="547"/>
                  <a:pt x="5379" y="-1"/>
                  <a:pt x="8187" y="0"/>
                </a:cubicBezTo>
                <a:cubicBezTo>
                  <a:pt x="17833" y="0"/>
                  <a:pt x="26310" y="6396"/>
                  <a:pt x="28957" y="15673"/>
                </a:cubicBezTo>
                <a:lnTo>
                  <a:pt x="8187" y="21600"/>
                </a:lnTo>
                <a:close/>
              </a:path>
            </a:pathLst>
          </a:custGeom>
          <a:noFill/>
          <a:ln w="44450">
            <a:solidFill>
              <a:schemeClr val="tx2"/>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41079345"/>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p:txBody>
          <a:bodyPr/>
          <a:lstStyle/>
          <a:p>
            <a:endParaRPr lang="en-US"/>
          </a:p>
        </p:txBody>
      </p:sp>
      <p:sp>
        <p:nvSpPr>
          <p:cNvPr id="3" name="Slide Number Placeholder 2"/>
          <p:cNvSpPr>
            <a:spLocks noGrp="1"/>
          </p:cNvSpPr>
          <p:nvPr>
            <p:ph type="sldNum" sz="quarter" idx="10"/>
          </p:nvPr>
        </p:nvSpPr>
        <p:spPr/>
        <p:txBody>
          <a:bodyPr/>
          <a:lstStyle/>
          <a:p>
            <a:pPr>
              <a:defRPr/>
            </a:pPr>
            <a:fld id="{D3FA020B-04BE-426D-AE2C-2E6EF2F1CA2C}" type="slidenum">
              <a:rPr lang="en-US" smtClean="0"/>
              <a:pPr>
                <a:defRPr/>
              </a:pPr>
              <a:t>79</a:t>
            </a:fld>
            <a:endParaRPr lang="en-US"/>
          </a:p>
        </p:txBody>
      </p:sp>
      <p:sp>
        <p:nvSpPr>
          <p:cNvPr id="5" name="Title 4"/>
          <p:cNvSpPr>
            <a:spLocks noGrp="1"/>
          </p:cNvSpPr>
          <p:nvPr>
            <p:ph type="title"/>
          </p:nvPr>
        </p:nvSpPr>
        <p:spPr/>
        <p:txBody>
          <a:bodyPr/>
          <a:lstStyle/>
          <a:p>
            <a:r>
              <a:rPr lang="pt-BR" dirty="0" smtClean="0"/>
              <a:t>Aumentando a performance</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C:\Documents and Settings\cary\My Documents\Logos\Avnet-TS-Logo-Colo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5550" y="1819275"/>
            <a:ext cx="1177925"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10" descr="C:\Documents and Settings\cary\My Documents\Logos\IBMlogo.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76913" y="3816350"/>
            <a:ext cx="788987"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Rectangle 2"/>
          <p:cNvSpPr>
            <a:spLocks noGrp="1" noChangeArrowheads="1"/>
          </p:cNvSpPr>
          <p:nvPr>
            <p:ph type="title"/>
          </p:nvPr>
        </p:nvSpPr>
        <p:spPr/>
        <p:txBody>
          <a:bodyPr/>
          <a:lstStyle/>
          <a:p>
            <a:pPr eaLnBrk="1" hangingPunct="1"/>
            <a:r>
              <a:rPr lang="en-US" sz="2800" smtClean="0"/>
              <a:t>NetApp Partnerships = High-Value Solutions</a:t>
            </a:r>
          </a:p>
        </p:txBody>
      </p:sp>
      <p:sp>
        <p:nvSpPr>
          <p:cNvPr id="30725" name="Rectangle 3"/>
          <p:cNvSpPr>
            <a:spLocks noGrp="1" noChangeArrowheads="1"/>
          </p:cNvSpPr>
          <p:nvPr>
            <p:ph idx="1"/>
          </p:nvPr>
        </p:nvSpPr>
        <p:spPr>
          <a:xfrm>
            <a:off x="407988" y="1281113"/>
            <a:ext cx="3859212" cy="4772025"/>
          </a:xfrm>
        </p:spPr>
        <p:txBody>
          <a:bodyPr/>
          <a:lstStyle/>
          <a:p>
            <a:pPr marL="282575" indent="-282575" eaLnBrk="1" hangingPunct="1">
              <a:spcBef>
                <a:spcPts val="1200"/>
              </a:spcBef>
            </a:pPr>
            <a:r>
              <a:rPr lang="en-US" sz="2000" smtClean="0"/>
              <a:t>Reduce risk</a:t>
            </a:r>
          </a:p>
          <a:p>
            <a:pPr marL="282575" indent="-282575" eaLnBrk="1" hangingPunct="1">
              <a:spcBef>
                <a:spcPts val="1200"/>
              </a:spcBef>
            </a:pPr>
            <a:r>
              <a:rPr lang="en-US" sz="2000" smtClean="0"/>
              <a:t>Shorten time to deployment</a:t>
            </a:r>
          </a:p>
          <a:p>
            <a:pPr marL="282575" indent="-282575" eaLnBrk="1" hangingPunct="1">
              <a:spcBef>
                <a:spcPts val="1200"/>
              </a:spcBef>
            </a:pPr>
            <a:r>
              <a:rPr lang="en-US" sz="2000" smtClean="0"/>
              <a:t>Save money through increased data center efficiency</a:t>
            </a:r>
          </a:p>
          <a:p>
            <a:pPr marL="282575" indent="-282575" eaLnBrk="1" hangingPunct="1">
              <a:spcBef>
                <a:spcPts val="1200"/>
              </a:spcBef>
            </a:pPr>
            <a:r>
              <a:rPr lang="en-US" sz="2000" smtClean="0"/>
              <a:t>Protect current investments</a:t>
            </a:r>
          </a:p>
          <a:p>
            <a:pPr marL="282575" indent="-282575" eaLnBrk="1" hangingPunct="1">
              <a:spcBef>
                <a:spcPts val="1200"/>
              </a:spcBef>
            </a:pPr>
            <a:r>
              <a:rPr lang="en-US" sz="2000" smtClean="0"/>
              <a:t>Grow and adopt new technologies</a:t>
            </a:r>
          </a:p>
          <a:p>
            <a:pPr marL="620713" lvl="1" indent="-282575" eaLnBrk="1" hangingPunct="1">
              <a:lnSpc>
                <a:spcPct val="90000"/>
              </a:lnSpc>
              <a:spcBef>
                <a:spcPct val="100000"/>
              </a:spcBef>
            </a:pPr>
            <a:endParaRPr lang="en-US" sz="2000" smtClean="0"/>
          </a:p>
        </p:txBody>
      </p:sp>
      <p:sp>
        <p:nvSpPr>
          <p:cNvPr id="30726"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8C58CA84-FE67-4EFE-9ABF-00FCB11B9A69}" type="slidenum">
              <a:rPr lang="en-US" sz="1000" smtClean="0"/>
              <a:pPr eaLnBrk="1" hangingPunct="1"/>
              <a:t>8</a:t>
            </a:fld>
            <a:endParaRPr lang="en-US" sz="1000" smtClean="0"/>
          </a:p>
        </p:txBody>
      </p:sp>
      <p:sp>
        <p:nvSpPr>
          <p:cNvPr id="30727" name="Footer Placeholder 21"/>
          <p:cNvSpPr>
            <a:spLocks noGrp="1"/>
          </p:cNvSpPr>
          <p:nvPr>
            <p:ph type="ftr" sz="quarter" idx="4294967295"/>
          </p:nvPr>
        </p:nvSpPr>
        <p:spPr>
          <a:xfrm>
            <a:off x="2825750" y="6276975"/>
            <a:ext cx="3648075"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1000" smtClean="0"/>
              <a:t>NetApp Confidential – Limited Use</a:t>
            </a:r>
          </a:p>
        </p:txBody>
      </p:sp>
      <p:pic>
        <p:nvPicPr>
          <p:cNvPr id="30728" name="Picture 9" descr="Oracle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25950" y="4546600"/>
            <a:ext cx="1260475"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9" name="Picture 15" descr="capgemini_thumb"/>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6600" y="2536825"/>
            <a:ext cx="93186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0" name="Picture 16" descr="ciber-thum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39125" y="2413000"/>
            <a:ext cx="8826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1" name="Picture 18" descr="eds-thumb"/>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04200" y="3040063"/>
            <a:ext cx="735013"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2" name="Picture 20" descr="schlumberger-thumb"/>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10538" y="4475163"/>
            <a:ext cx="822325"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3" name="Picture 2" descr="C:\Documents and Settings\cary\My Documents\Logos\SAP-Logo.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88225" y="4425950"/>
            <a:ext cx="657225"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4" name="Picture 3" descr="C:\Documents and Settings\cary\My Documents\Logos\ArrowECS-Logo.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570413" y="2470150"/>
            <a:ext cx="1090612"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5"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926388" y="5697538"/>
            <a:ext cx="1062037"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6" name="Picture 6" descr="C:\Documents and Settings\cary\My Documents\Logos\accenture_logo.jpg"/>
          <p:cNvPicPr>
            <a:picLocks noChangeAspect="1" noChangeArrowheads="1"/>
          </p:cNvPicPr>
          <p:nvPr/>
        </p:nvPicPr>
        <p:blipFill>
          <a:blip r:embed="rId13" cstate="print">
            <a:extLst>
              <a:ext uri="{28A0092B-C50C-407E-A947-70E740481C1C}">
                <a14:useLocalDpi xmlns:a14="http://schemas.microsoft.com/office/drawing/2010/main" val="0"/>
              </a:ext>
            </a:extLst>
          </a:blip>
          <a:srcRect l="8549" t="17650" r="8842" b="13820"/>
          <a:stretch>
            <a:fillRect/>
          </a:stretch>
        </p:blipFill>
        <p:spPr bwMode="auto">
          <a:xfrm>
            <a:off x="4635500" y="1763713"/>
            <a:ext cx="1087438"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7" name="Picture 7" descr="C:\Documents and Settings\cary\My Documents\Logos\avanade.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365875" y="1827213"/>
            <a:ext cx="1065213"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8" name="Picture 8" descr="C:\Documents and Settings\cary\My Documents\Logos\Brocade.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895975" y="2359025"/>
            <a:ext cx="10953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9" name="Picture 9" descr="C:\Documents and Settings\cary\My Documents\Logos\csc-logo.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058025" y="3171825"/>
            <a:ext cx="693738"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0" name="Picture 11" descr="C:\Documents and Settings\cary\My Documents\Logos\Microsoft Certified Partner.gif"/>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958138" y="3735388"/>
            <a:ext cx="1027112"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1" name="Picture 13" descr="C:\Documents and Settings\cary\My Documents\Logos\symantec_logoPPT.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405313" y="5038725"/>
            <a:ext cx="1158875"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106"/>
          <p:cNvSpPr>
            <a:spLocks noChangeArrowheads="1"/>
          </p:cNvSpPr>
          <p:nvPr/>
        </p:nvSpPr>
        <p:spPr bwMode="gray">
          <a:xfrm>
            <a:off x="4572000" y="1219200"/>
            <a:ext cx="4206875" cy="304800"/>
          </a:xfrm>
          <a:prstGeom prst="rect">
            <a:avLst/>
          </a:prstGeom>
          <a:solidFill>
            <a:schemeClr val="bg1">
              <a:lumMod val="85000"/>
            </a:schemeClr>
          </a:solidFill>
          <a:ln w="12700">
            <a:noFill/>
            <a:miter lim="800000"/>
            <a:headEnd/>
            <a:tailEnd/>
          </a:ln>
        </p:spPr>
        <p:txBody>
          <a:bodyPr wrap="none" anchor="ctr"/>
          <a:lstStyle/>
          <a:p>
            <a:pPr algn="ctr">
              <a:defRPr/>
            </a:pPr>
            <a:r>
              <a:rPr lang="en-US" sz="1600" dirty="0">
                <a:solidFill>
                  <a:schemeClr val="tx2"/>
                </a:solidFill>
                <a:latin typeface="Arial" pitchFamily="34" charset="0"/>
              </a:rPr>
              <a:t>Strategic and Implementation Partners</a:t>
            </a:r>
          </a:p>
        </p:txBody>
      </p:sp>
      <p:sp>
        <p:nvSpPr>
          <p:cNvPr id="30743" name="Line 20"/>
          <p:cNvSpPr>
            <a:spLocks noChangeShapeType="1"/>
          </p:cNvSpPr>
          <p:nvPr/>
        </p:nvSpPr>
        <p:spPr bwMode="auto">
          <a:xfrm rot="5400000" flipH="1" flipV="1">
            <a:off x="6548438" y="-223838"/>
            <a:ext cx="7938" cy="3656013"/>
          </a:xfrm>
          <a:prstGeom prst="line">
            <a:avLst/>
          </a:prstGeom>
          <a:noFill/>
          <a:ln w="9525" cap="rnd" algn="ctr">
            <a:solidFill>
              <a:schemeClr val="tx1"/>
            </a:solidFill>
            <a:prstDash val="dot"/>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30744" name="Line 20"/>
          <p:cNvSpPr>
            <a:spLocks noChangeShapeType="1"/>
          </p:cNvSpPr>
          <p:nvPr/>
        </p:nvSpPr>
        <p:spPr bwMode="auto">
          <a:xfrm rot="5400000">
            <a:off x="2133600" y="3810000"/>
            <a:ext cx="4419600" cy="0"/>
          </a:xfrm>
          <a:prstGeom prst="line">
            <a:avLst/>
          </a:prstGeom>
          <a:noFill/>
          <a:ln w="9525" cap="rnd" algn="ctr">
            <a:solidFill>
              <a:schemeClr val="tx1"/>
            </a:solidFill>
            <a:prstDash val="dot"/>
            <a:round/>
            <a:headEnd/>
            <a:tailEnd/>
          </a:ln>
          <a:extLst>
            <a:ext uri="{909E8E84-426E-40DD-AFC4-6F175D3DCCD1}">
              <a14:hiddenFill xmlns:a14="http://schemas.microsoft.com/office/drawing/2010/main">
                <a:noFill/>
              </a14:hiddenFill>
            </a:ext>
          </a:extLst>
        </p:spPr>
        <p:txBody>
          <a:bodyPr anchor="ctr"/>
          <a:lstStyle/>
          <a:p>
            <a:endParaRPr lang="en-US"/>
          </a:p>
        </p:txBody>
      </p:sp>
      <p:pic>
        <p:nvPicPr>
          <p:cNvPr id="30745" name="Picture 9" descr="Citrix_corporate_logo"/>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768975" y="3135313"/>
            <a:ext cx="99060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6" name="Picture 42" descr="Fujitsu-Logo"/>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554538" y="3736975"/>
            <a:ext cx="9906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7" name="Picture 36" descr="t-systems logo"/>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6029325" y="5721350"/>
            <a:ext cx="1770063"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8" name="Picture 37" descr="cisco_logo"/>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476750" y="3109913"/>
            <a:ext cx="8747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9" name="Picture 39" descr="Landmark logo"/>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745288" y="3841750"/>
            <a:ext cx="10890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0" name="Picture 21" descr="http://tbn1.google.com/images?q=tbn:kCfNIiQHQOk46M:http://www.topnews.in/files/TCS_0.jpg">
            <a:hlinkClick r:id="rId24"/>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240463" y="4811713"/>
            <a:ext cx="121920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1" name="Picture 19" descr="http://www.sarit.be/img/terremark.jpg"/>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375150" y="5672138"/>
            <a:ext cx="1568450"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2" name="Picture 2"/>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821363" y="4473575"/>
            <a:ext cx="1514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3" name="Picture 3"/>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653338" y="4951413"/>
            <a:ext cx="12858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2741090"/>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p>
            <a:fld id="{ABD43BD4-3CB1-487B-AFEC-23BECB02ABDE}" type="slidenum">
              <a:rPr lang="en-US" smtClean="0"/>
              <a:pPr/>
              <a:t>80</a:t>
            </a:fld>
            <a:endParaRPr lang="en-US" dirty="0" smtClean="0"/>
          </a:p>
        </p:txBody>
      </p:sp>
      <p:sp>
        <p:nvSpPr>
          <p:cNvPr id="4099" name="Rectangle 2"/>
          <p:cNvSpPr>
            <a:spLocks noGrp="1" noChangeArrowheads="1"/>
          </p:cNvSpPr>
          <p:nvPr>
            <p:ph type="title"/>
          </p:nvPr>
        </p:nvSpPr>
        <p:spPr>
          <a:xfrm>
            <a:off x="1226404" y="182879"/>
            <a:ext cx="7890163" cy="836295"/>
          </a:xfrm>
        </p:spPr>
        <p:txBody>
          <a:bodyPr/>
          <a:lstStyle/>
          <a:p>
            <a:pPr eaLnBrk="1" hangingPunct="1"/>
            <a:r>
              <a:rPr lang="en-US" dirty="0" smtClean="0"/>
              <a:t>NetApp Flash Cache</a:t>
            </a:r>
          </a:p>
        </p:txBody>
      </p:sp>
      <p:sp>
        <p:nvSpPr>
          <p:cNvPr id="4100" name="Rectangle 3"/>
          <p:cNvSpPr>
            <a:spLocks noGrp="1" noChangeArrowheads="1"/>
          </p:cNvSpPr>
          <p:nvPr>
            <p:ph type="body" idx="1"/>
          </p:nvPr>
        </p:nvSpPr>
        <p:spPr bwMode="auto">
          <a:xfrm>
            <a:off x="1080655" y="1447800"/>
            <a:ext cx="6883400" cy="3865563"/>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spcBef>
                <a:spcPct val="0"/>
              </a:spcBef>
              <a:spcAft>
                <a:spcPct val="50000"/>
              </a:spcAft>
              <a:buFont typeface="Wingdings 2" pitchFamily="18" charset="2"/>
              <a:buNone/>
            </a:pPr>
            <a:r>
              <a:rPr lang="en-US" sz="2600" dirty="0" smtClean="0">
                <a:solidFill>
                  <a:schemeClr val="hlink"/>
                </a:solidFill>
              </a:rPr>
              <a:t>Optimize Performance and Reduce Costs</a:t>
            </a:r>
          </a:p>
          <a:p>
            <a:pPr eaLnBrk="1" hangingPunct="1">
              <a:lnSpc>
                <a:spcPct val="90000"/>
              </a:lnSpc>
              <a:spcBef>
                <a:spcPct val="0"/>
              </a:spcBef>
              <a:spcAft>
                <a:spcPct val="75000"/>
              </a:spcAft>
            </a:pPr>
            <a:r>
              <a:rPr lang="en-US" sz="2000" dirty="0" smtClean="0"/>
              <a:t>Flash Cache improves average </a:t>
            </a:r>
            <a:r>
              <a:rPr lang="en-US" sz="2000" dirty="0" smtClean="0">
                <a:solidFill>
                  <a:schemeClr val="hlink"/>
                </a:solidFill>
              </a:rPr>
              <a:t>latency </a:t>
            </a:r>
            <a:r>
              <a:rPr lang="en-US" sz="2000" dirty="0" smtClean="0"/>
              <a:t>for random reads</a:t>
            </a:r>
          </a:p>
          <a:p>
            <a:pPr eaLnBrk="1" hangingPunct="1">
              <a:lnSpc>
                <a:spcPct val="90000"/>
              </a:lnSpc>
              <a:spcBef>
                <a:spcPct val="0"/>
              </a:spcBef>
              <a:spcAft>
                <a:spcPct val="75000"/>
              </a:spcAft>
            </a:pPr>
            <a:r>
              <a:rPr lang="en-US" sz="2000" dirty="0" smtClean="0"/>
              <a:t>Increase </a:t>
            </a:r>
            <a:r>
              <a:rPr lang="en-US" sz="2000" dirty="0" smtClean="0">
                <a:solidFill>
                  <a:schemeClr val="hlink"/>
                </a:solidFill>
              </a:rPr>
              <a:t>I/O throughput</a:t>
            </a:r>
            <a:r>
              <a:rPr lang="en-US" sz="2000" dirty="0" smtClean="0"/>
              <a:t> of disk-bound storage </a:t>
            </a:r>
            <a:br>
              <a:rPr lang="en-US" sz="2000" dirty="0" smtClean="0"/>
            </a:br>
            <a:r>
              <a:rPr lang="en-US" sz="2000" dirty="0" smtClean="0"/>
              <a:t>systems without adding more disk drives</a:t>
            </a:r>
          </a:p>
          <a:p>
            <a:pPr eaLnBrk="1" hangingPunct="1">
              <a:lnSpc>
                <a:spcPct val="90000"/>
              </a:lnSpc>
              <a:spcBef>
                <a:spcPct val="0"/>
              </a:spcBef>
              <a:spcAft>
                <a:spcPct val="75000"/>
              </a:spcAft>
            </a:pPr>
            <a:r>
              <a:rPr lang="en-US" sz="2000" dirty="0" smtClean="0"/>
              <a:t>Reduce </a:t>
            </a:r>
            <a:r>
              <a:rPr lang="en-US" sz="2000" dirty="0" smtClean="0">
                <a:solidFill>
                  <a:schemeClr val="hlink"/>
                </a:solidFill>
              </a:rPr>
              <a:t>costs</a:t>
            </a:r>
            <a:r>
              <a:rPr lang="en-US" sz="2000" dirty="0" smtClean="0"/>
              <a:t> by using fewer, larger disk drives</a:t>
            </a:r>
          </a:p>
          <a:p>
            <a:pPr eaLnBrk="1" hangingPunct="1">
              <a:lnSpc>
                <a:spcPct val="110000"/>
              </a:lnSpc>
              <a:spcBef>
                <a:spcPct val="0"/>
              </a:spcBef>
              <a:spcAft>
                <a:spcPct val="75000"/>
              </a:spcAft>
            </a:pPr>
            <a:r>
              <a:rPr lang="en-US" sz="2000" dirty="0" smtClean="0">
                <a:solidFill>
                  <a:schemeClr val="hlink"/>
                </a:solidFill>
              </a:rPr>
              <a:t>Effective</a:t>
            </a:r>
            <a:r>
              <a:rPr lang="en-US" sz="2000" dirty="0" smtClean="0"/>
              <a:t> for file services, databases, messaging, </a:t>
            </a:r>
            <a:br>
              <a:rPr lang="en-US" sz="2000" dirty="0" smtClean="0"/>
            </a:br>
            <a:r>
              <a:rPr lang="en-US" sz="2000" dirty="0" smtClean="0"/>
              <a:t>and virtual infrastructure</a:t>
            </a:r>
          </a:p>
          <a:p>
            <a:pPr eaLnBrk="1" hangingPunct="1">
              <a:lnSpc>
                <a:spcPct val="90000"/>
              </a:lnSpc>
              <a:spcBef>
                <a:spcPct val="0"/>
              </a:spcBef>
              <a:spcAft>
                <a:spcPct val="75000"/>
              </a:spcAft>
            </a:pPr>
            <a:r>
              <a:rPr lang="en-US" sz="2000" dirty="0" smtClean="0">
                <a:solidFill>
                  <a:schemeClr val="hlink"/>
                </a:solidFill>
              </a:rPr>
              <a:t>Predict</a:t>
            </a:r>
            <a:r>
              <a:rPr lang="en-US" sz="2000" dirty="0" smtClean="0"/>
              <a:t> your results before buying </a:t>
            </a:r>
            <a:br>
              <a:rPr lang="en-US" sz="2000" dirty="0" smtClean="0"/>
            </a:br>
            <a:r>
              <a:rPr lang="en-US" sz="2000" dirty="0" smtClean="0"/>
              <a:t>for an existing storage system </a:t>
            </a:r>
          </a:p>
          <a:p>
            <a:pPr eaLnBrk="1" hangingPunct="1">
              <a:lnSpc>
                <a:spcPct val="90000"/>
              </a:lnSpc>
              <a:spcBef>
                <a:spcPct val="0"/>
              </a:spcBef>
              <a:spcAft>
                <a:spcPct val="25000"/>
              </a:spcAft>
              <a:buFont typeface="Wingdings 2" pitchFamily="18" charset="2"/>
              <a:buNone/>
            </a:pPr>
            <a:endParaRPr lang="en-US" sz="1800" dirty="0" smtClean="0"/>
          </a:p>
        </p:txBody>
      </p:sp>
      <p:pic>
        <p:nvPicPr>
          <p:cNvPr id="4101" name="Picture 4" descr="Card+Hand - small"/>
          <p:cNvPicPr>
            <a:picLocks noChangeAspect="1" noChangeArrowheads="1"/>
          </p:cNvPicPr>
          <p:nvPr/>
        </p:nvPicPr>
        <p:blipFill>
          <a:blip r:embed="rId4" cstate="email"/>
          <a:srcRect/>
          <a:stretch>
            <a:fillRect/>
          </a:stretch>
        </p:blipFill>
        <p:spPr bwMode="auto">
          <a:xfrm>
            <a:off x="6449568" y="3875291"/>
            <a:ext cx="2680587" cy="1990959"/>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0"/>
          </p:nvPr>
        </p:nvSpPr>
        <p:spPr>
          <a:noFill/>
        </p:spPr>
        <p:txBody>
          <a:bodyPr/>
          <a:lstStyle/>
          <a:p>
            <a:fld id="{7D193CDD-B277-442D-90F4-6E232A26B714}" type="slidenum">
              <a:rPr lang="en-US" smtClean="0"/>
              <a:pPr/>
              <a:t>81</a:t>
            </a:fld>
            <a:endParaRPr lang="en-US" dirty="0" smtClean="0"/>
          </a:p>
        </p:txBody>
      </p:sp>
      <p:sp>
        <p:nvSpPr>
          <p:cNvPr id="5123" name="Rectangle 2"/>
          <p:cNvSpPr>
            <a:spLocks noGrp="1" noChangeArrowheads="1"/>
          </p:cNvSpPr>
          <p:nvPr>
            <p:ph type="title"/>
          </p:nvPr>
        </p:nvSpPr>
        <p:spPr>
          <a:xfrm>
            <a:off x="1103170" y="104775"/>
            <a:ext cx="8020050" cy="914400"/>
          </a:xfrm>
        </p:spPr>
        <p:txBody>
          <a:bodyPr/>
          <a:lstStyle/>
          <a:p>
            <a:pPr eaLnBrk="1" hangingPunct="1">
              <a:lnSpc>
                <a:spcPct val="95000"/>
              </a:lnSpc>
            </a:pPr>
            <a:r>
              <a:rPr lang="en-US" b="0" dirty="0" smtClean="0"/>
              <a:t> </a:t>
            </a:r>
            <a:r>
              <a:rPr lang="en-US" dirty="0" smtClean="0"/>
              <a:t>Reduce Latency with Flash Cache</a:t>
            </a:r>
          </a:p>
        </p:txBody>
      </p:sp>
      <p:pic>
        <p:nvPicPr>
          <p:cNvPr id="5124" name="Picture 3" descr="Latency Graphic and Chart"/>
          <p:cNvPicPr>
            <a:picLocks noChangeAspect="1" noChangeArrowheads="1"/>
          </p:cNvPicPr>
          <p:nvPr/>
        </p:nvPicPr>
        <p:blipFill>
          <a:blip r:embed="rId3" cstate="email"/>
          <a:srcRect/>
          <a:stretch>
            <a:fillRect/>
          </a:stretch>
        </p:blipFill>
        <p:spPr bwMode="auto">
          <a:xfrm>
            <a:off x="1371600" y="1046015"/>
            <a:ext cx="6733309" cy="50361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NetApp Cache Amplification</a:t>
            </a:r>
            <a:endParaRPr lang="en-US" dirty="0"/>
          </a:p>
        </p:txBody>
      </p:sp>
      <p:sp>
        <p:nvSpPr>
          <p:cNvPr id="43" name="Content Placeholder 4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77938D5-676B-4424-8B52-343AF2A1253B}" type="slidenum">
              <a:rPr lang="en-US" smtClean="0"/>
              <a:pPr>
                <a:defRPr/>
              </a:pPr>
              <a:t>82</a:t>
            </a:fld>
            <a:endParaRPr lang="en-US" dirty="0"/>
          </a:p>
        </p:txBody>
      </p:sp>
      <p:sp>
        <p:nvSpPr>
          <p:cNvPr id="6" name="Text Placeholder 5"/>
          <p:cNvSpPr txBox="1">
            <a:spLocks/>
          </p:cNvSpPr>
          <p:nvPr/>
        </p:nvSpPr>
        <p:spPr bwMode="auto">
          <a:xfrm>
            <a:off x="6324600" y="3124200"/>
            <a:ext cx="2819400" cy="246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20000"/>
              </a:spcBef>
              <a:spcAft>
                <a:spcPct val="0"/>
              </a:spcAft>
              <a:buClrTx/>
              <a:buSzTx/>
              <a:buFont typeface="Wingdings 2" charset="0"/>
              <a:buNone/>
              <a:tabLst/>
              <a:defRPr/>
            </a:pPr>
            <a:r>
              <a:rPr kumimoji="0" lang="en-US" sz="1800" b="0" i="0" u="none" strike="noStrike" kern="0" cap="none" spc="0" normalizeH="0" baseline="0" noProof="0" dirty="0" smtClean="0">
                <a:ln>
                  <a:noFill/>
                </a:ln>
                <a:solidFill>
                  <a:srgbClr val="005BAE"/>
                </a:solidFill>
                <a:effectLst/>
                <a:uLnTx/>
                <a:uFillTx/>
                <a:latin typeface="+mn-lt"/>
                <a:ea typeface="ＭＳ Ｐゴシック" charset="-128"/>
                <a:cs typeface="ＭＳ Ｐゴシック" charset="-128"/>
              </a:rPr>
              <a:t>Built</a:t>
            </a:r>
            <a:r>
              <a:rPr kumimoji="0" lang="en-US" sz="1800" b="0" i="0" u="none" strike="noStrike" kern="0" cap="none" spc="0" normalizeH="0" noProof="0" dirty="0" smtClean="0">
                <a:ln>
                  <a:noFill/>
                </a:ln>
                <a:solidFill>
                  <a:srgbClr val="005BAE"/>
                </a:solidFill>
                <a:effectLst/>
                <a:uLnTx/>
                <a:uFillTx/>
                <a:latin typeface="+mn-lt"/>
                <a:ea typeface="ＭＳ Ｐゴシック" charset="-128"/>
                <a:cs typeface="ＭＳ Ｐゴシック" charset="-128"/>
              </a:rPr>
              <a:t> into Data ONTAP</a:t>
            </a:r>
          </a:p>
          <a:p>
            <a:pPr eaLnBrk="0" hangingPunct="0">
              <a:spcBef>
                <a:spcPct val="20000"/>
              </a:spcBef>
              <a:defRPr/>
            </a:pPr>
            <a:r>
              <a:rPr lang="en-US" sz="1800" kern="0" dirty="0" smtClean="0">
                <a:solidFill>
                  <a:srgbClr val="005BAE"/>
                </a:solidFill>
                <a:ea typeface="ＭＳ Ｐゴシック" charset="-128"/>
                <a:cs typeface="ＭＳ Ｐゴシック" charset="-128"/>
              </a:rPr>
              <a:t>Set it and forget it</a:t>
            </a:r>
          </a:p>
          <a:p>
            <a:pPr lvl="0" eaLnBrk="0" hangingPunct="0">
              <a:spcBef>
                <a:spcPct val="20000"/>
              </a:spcBef>
              <a:defRPr/>
            </a:pPr>
            <a:r>
              <a:rPr lang="en-US" sz="1800" kern="0" dirty="0" smtClean="0">
                <a:solidFill>
                  <a:srgbClr val="005BAE"/>
                </a:solidFill>
              </a:rPr>
              <a:t>Works with ANY dataset</a:t>
            </a:r>
          </a:p>
          <a:p>
            <a:pPr lvl="0" eaLnBrk="0" hangingPunct="0">
              <a:spcBef>
                <a:spcPct val="20000"/>
              </a:spcBef>
              <a:defRPr/>
            </a:pPr>
            <a:r>
              <a:rPr lang="en-US" sz="1800" kern="0" dirty="0" smtClean="0">
                <a:solidFill>
                  <a:srgbClr val="005BAE"/>
                </a:solidFill>
                <a:ea typeface="ＭＳ Ｐゴシック" charset="-128"/>
                <a:cs typeface="ＭＳ Ｐゴシック" charset="-128"/>
              </a:rPr>
              <a:t>Without data migration</a:t>
            </a:r>
          </a:p>
          <a:p>
            <a:pPr eaLnBrk="0" hangingPunct="0">
              <a:spcBef>
                <a:spcPct val="20000"/>
              </a:spcBef>
              <a:defRPr/>
            </a:pPr>
            <a:endParaRPr lang="en-US" sz="1800" kern="0" dirty="0" smtClean="0">
              <a:solidFill>
                <a:srgbClr val="005BAE"/>
              </a:solidFill>
              <a:ea typeface="ＭＳ Ｐゴシック" charset="-128"/>
              <a:cs typeface="ＭＳ Ｐゴシック" charset="-128"/>
            </a:endParaRPr>
          </a:p>
        </p:txBody>
      </p:sp>
      <p:sp>
        <p:nvSpPr>
          <p:cNvPr id="8" name="Text Placeholder 5"/>
          <p:cNvSpPr txBox="1">
            <a:spLocks/>
          </p:cNvSpPr>
          <p:nvPr/>
        </p:nvSpPr>
        <p:spPr bwMode="auto">
          <a:xfrm>
            <a:off x="6840538" y="2667000"/>
            <a:ext cx="2303462" cy="4297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defRPr/>
            </a:pPr>
            <a:endParaRPr kumimoji="0" lang="en-US" sz="4000" b="0" i="0" u="none" strike="noStrike" kern="0" cap="none" spc="0" normalizeH="0" baseline="0" noProof="0" dirty="0" smtClean="0">
              <a:ln>
                <a:noFill/>
              </a:ln>
              <a:solidFill>
                <a:srgbClr val="005BAE"/>
              </a:solidFill>
              <a:effectLst/>
              <a:uLnTx/>
              <a:uFillTx/>
              <a:latin typeface="+mn-lt"/>
              <a:ea typeface="+mn-ea"/>
              <a:cs typeface="+mn-cs"/>
            </a:endParaRPr>
          </a:p>
        </p:txBody>
      </p:sp>
      <p:sp>
        <p:nvSpPr>
          <p:cNvPr id="57" name="Text Placeholder 5"/>
          <p:cNvSpPr txBox="1">
            <a:spLocks/>
          </p:cNvSpPr>
          <p:nvPr/>
        </p:nvSpPr>
        <p:spPr bwMode="auto">
          <a:xfrm>
            <a:off x="4572000" y="1676400"/>
            <a:ext cx="2408739" cy="4297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20000"/>
              </a:spcBef>
              <a:spcAft>
                <a:spcPct val="0"/>
              </a:spcAft>
              <a:buClrTx/>
              <a:buSzTx/>
              <a:buFont typeface="Wingdings 2" charset="0"/>
              <a:buNone/>
              <a:tabLst/>
              <a:defRPr/>
            </a:pPr>
            <a:endParaRPr kumimoji="0" lang="en-US" sz="4000" b="0" i="0" u="none" strike="noStrike" kern="0" cap="none" spc="0" normalizeH="0" noProof="0" dirty="0" smtClean="0">
              <a:ln>
                <a:noFill/>
              </a:ln>
              <a:solidFill>
                <a:srgbClr val="005BAE"/>
              </a:solidFill>
              <a:effectLst/>
              <a:uLnTx/>
              <a:uFillTx/>
              <a:latin typeface="+mn-lt"/>
              <a:ea typeface="ＭＳ Ｐゴシック" charset="-128"/>
              <a:cs typeface="ＭＳ Ｐゴシック" charset="-128"/>
            </a:endParaRPr>
          </a:p>
        </p:txBody>
      </p:sp>
      <p:grpSp>
        <p:nvGrpSpPr>
          <p:cNvPr id="3" name="Group 73"/>
          <p:cNvGrpSpPr/>
          <p:nvPr/>
        </p:nvGrpSpPr>
        <p:grpSpPr>
          <a:xfrm>
            <a:off x="1066800" y="1066800"/>
            <a:ext cx="5181600" cy="5257800"/>
            <a:chOff x="791924" y="497493"/>
            <a:chExt cx="5652788" cy="6177999"/>
          </a:xfrm>
        </p:grpSpPr>
        <p:sp>
          <p:nvSpPr>
            <p:cNvPr id="9" name="Rounded Rectangle 3"/>
            <p:cNvSpPr>
              <a:spLocks noChangeArrowheads="1"/>
            </p:cNvSpPr>
            <p:nvPr/>
          </p:nvSpPr>
          <p:spPr bwMode="auto">
            <a:xfrm>
              <a:off x="882113" y="2864273"/>
              <a:ext cx="5485376" cy="3657600"/>
            </a:xfrm>
            <a:prstGeom prst="roundRect">
              <a:avLst>
                <a:gd name="adj" fmla="val 5273"/>
              </a:avLst>
            </a:prstGeom>
            <a:gradFill flip="none" rotWithShape="1">
              <a:gsLst>
                <a:gs pos="50000">
                  <a:srgbClr val="005CAE"/>
                </a:gs>
                <a:gs pos="75000">
                  <a:srgbClr val="0078E5"/>
                </a:gs>
              </a:gsLst>
              <a:lin ang="16200000" scaled="0"/>
              <a:tileRect/>
            </a:gradFill>
            <a:ln w="9525" cap="flat" cmpd="sng" algn="ctr">
              <a:solidFill>
                <a:srgbClr val="005CAE"/>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algn="l">
                <a:buClrTx/>
              </a:pPr>
              <a:r>
                <a:rPr lang="en-AU" sz="1600" b="1" dirty="0" smtClean="0">
                  <a:solidFill>
                    <a:schemeClr val="bg1"/>
                  </a:solidFill>
                  <a:latin typeface="Arial" pitchFamily="-65" charset="0"/>
                  <a:ea typeface="Arial" pitchFamily="-65" charset="0"/>
                  <a:cs typeface="Arial" pitchFamily="-65" charset="0"/>
                </a:rPr>
                <a:t>      NetApp FAS Array</a:t>
              </a:r>
              <a:endParaRPr lang="en-US" sz="1600" b="1" dirty="0">
                <a:solidFill>
                  <a:schemeClr val="bg1"/>
                </a:solidFill>
                <a:latin typeface="Arial" pitchFamily="-65" charset="0"/>
                <a:ea typeface="Arial" pitchFamily="-65" charset="0"/>
                <a:cs typeface="Arial" pitchFamily="-65" charset="0"/>
              </a:endParaRPr>
            </a:p>
          </p:txBody>
        </p:sp>
        <p:sp>
          <p:nvSpPr>
            <p:cNvPr id="10" name="Rounded Rectangle 9"/>
            <p:cNvSpPr>
              <a:spLocks noChangeArrowheads="1"/>
            </p:cNvSpPr>
            <p:nvPr/>
          </p:nvSpPr>
          <p:spPr bwMode="auto">
            <a:xfrm>
              <a:off x="1339312" y="3230033"/>
              <a:ext cx="3276600" cy="1280160"/>
            </a:xfrm>
            <a:prstGeom prst="roundRect">
              <a:avLst>
                <a:gd name="adj" fmla="val 16667"/>
              </a:avLst>
            </a:prstGeom>
            <a:gradFill flip="none" rotWithShape="1">
              <a:gsLst>
                <a:gs pos="50000">
                  <a:srgbClr val="58A618"/>
                </a:gs>
                <a:gs pos="75000">
                  <a:srgbClr val="6ED01E"/>
                </a:gs>
              </a:gsLst>
              <a:lin ang="16200000" scaled="0"/>
              <a:tileRect/>
            </a:gradFill>
            <a:ln w="9525" cap="flat" cmpd="sng" algn="ctr">
              <a:solidFill>
                <a:srgbClr val="A5A5A5"/>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a:buClrTx/>
              </a:pPr>
              <a:endParaRPr lang="en-US" sz="1600" dirty="0">
                <a:solidFill>
                  <a:schemeClr val="bg1"/>
                </a:solidFill>
                <a:latin typeface="Arial" pitchFamily="-65" charset="0"/>
                <a:ea typeface="Arial" pitchFamily="-65" charset="0"/>
                <a:cs typeface="Arial" pitchFamily="-65" charset="0"/>
              </a:endParaRPr>
            </a:p>
          </p:txBody>
        </p:sp>
        <p:sp>
          <p:nvSpPr>
            <p:cNvPr id="11" name="Rounded Rectangle 7"/>
            <p:cNvSpPr>
              <a:spLocks noChangeArrowheads="1"/>
            </p:cNvSpPr>
            <p:nvPr/>
          </p:nvSpPr>
          <p:spPr bwMode="auto">
            <a:xfrm>
              <a:off x="1339312" y="4784513"/>
              <a:ext cx="1937288" cy="1280160"/>
            </a:xfrm>
            <a:prstGeom prst="roundRect">
              <a:avLst>
                <a:gd name="adj" fmla="val 16667"/>
              </a:avLst>
            </a:prstGeom>
            <a:gradFill flip="none" rotWithShape="1">
              <a:gsLst>
                <a:gs pos="50000">
                  <a:srgbClr val="58A618"/>
                </a:gs>
                <a:gs pos="75000">
                  <a:srgbClr val="6ED01E"/>
                </a:gs>
              </a:gsLst>
              <a:lin ang="16200000" scaled="0"/>
              <a:tileRect/>
            </a:gradFill>
            <a:ln w="9525" cap="flat" cmpd="sng" algn="ctr">
              <a:solidFill>
                <a:srgbClr val="A5A5A5"/>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a:buClrTx/>
              </a:pPr>
              <a:r>
                <a:rPr lang="en-US" sz="1600" dirty="0" smtClean="0">
                  <a:solidFill>
                    <a:schemeClr val="bg1"/>
                  </a:solidFill>
                  <a:latin typeface="Arial" pitchFamily="-65" charset="0"/>
                  <a:ea typeface="Arial" pitchFamily="-65" charset="0"/>
                  <a:cs typeface="Arial" pitchFamily="-65" charset="0"/>
                </a:rPr>
                <a:t>Disk Storage</a:t>
              </a:r>
              <a:endParaRPr lang="en-US" sz="1600" dirty="0">
                <a:solidFill>
                  <a:schemeClr val="bg1"/>
                </a:solidFill>
                <a:latin typeface="Arial" pitchFamily="-65" charset="0"/>
                <a:ea typeface="Arial" pitchFamily="-65" charset="0"/>
                <a:cs typeface="Arial" pitchFamily="-65" charset="0"/>
              </a:endParaRPr>
            </a:p>
          </p:txBody>
        </p:sp>
        <p:grpSp>
          <p:nvGrpSpPr>
            <p:cNvPr id="7" name="Group 11"/>
            <p:cNvGrpSpPr/>
            <p:nvPr/>
          </p:nvGrpSpPr>
          <p:grpSpPr>
            <a:xfrm>
              <a:off x="5073112" y="5775722"/>
              <a:ext cx="1371600" cy="899770"/>
              <a:chOff x="2590800" y="3351539"/>
              <a:chExt cx="1371600" cy="749808"/>
            </a:xfrm>
          </p:grpSpPr>
          <p:sp>
            <p:nvSpPr>
              <p:cNvPr id="13" name="Rectangle 12"/>
              <p:cNvSpPr/>
              <p:nvPr/>
            </p:nvSpPr>
            <p:spPr bwMode="auto">
              <a:xfrm>
                <a:off x="2590800" y="3351539"/>
                <a:ext cx="1371600" cy="749808"/>
              </a:xfrm>
              <a:prstGeom prst="rect">
                <a:avLst/>
              </a:prstGeom>
              <a:solidFill>
                <a:schemeClr val="tx1"/>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06" charset="2"/>
                  <a:buNone/>
                  <a:tabLst/>
                </a:pPr>
                <a:endParaRPr kumimoji="0" lang="en-US" sz="2000" b="0" i="0" u="none" strike="noStrike" cap="none" normalizeH="0" baseline="0" dirty="0">
                  <a:ln>
                    <a:noFill/>
                  </a:ln>
                  <a:solidFill>
                    <a:schemeClr val="tx1"/>
                  </a:solidFill>
                  <a:effectLst/>
                  <a:latin typeface="Arial" pitchFamily="-106" charset="0"/>
                </a:endParaRPr>
              </a:p>
            </p:txBody>
          </p:sp>
          <p:pic>
            <p:nvPicPr>
              <p:cNvPr id="14" name="Picture 13" descr="FAS3100-BORDER.tif"/>
              <p:cNvPicPr>
                <a:picLocks noChangeAspect="1"/>
              </p:cNvPicPr>
              <p:nvPr/>
            </p:nvPicPr>
            <p:blipFill>
              <a:blip r:embed="rId3" cstate="email"/>
              <a:stretch>
                <a:fillRect/>
              </a:stretch>
            </p:blipFill>
            <p:spPr>
              <a:xfrm>
                <a:off x="2590800" y="3352800"/>
                <a:ext cx="1371600" cy="747286"/>
              </a:xfrm>
              <a:prstGeom prst="rect">
                <a:avLst/>
              </a:prstGeom>
            </p:spPr>
          </p:pic>
        </p:grpSp>
        <p:sp>
          <p:nvSpPr>
            <p:cNvPr id="18" name="Rounded Rectangle 17"/>
            <p:cNvSpPr/>
            <p:nvPr/>
          </p:nvSpPr>
          <p:spPr bwMode="auto">
            <a:xfrm>
              <a:off x="1514572" y="4957859"/>
              <a:ext cx="548640" cy="658368"/>
            </a:xfrm>
            <a:prstGeom prst="roundRect">
              <a:avLst/>
            </a:prstGeom>
            <a:gradFill flip="none" rotWithShape="1">
              <a:gsLst>
                <a:gs pos="4000">
                  <a:srgbClr val="A5A5A5"/>
                </a:gs>
                <a:gs pos="84000">
                  <a:srgbClr val="FFFFFF"/>
                </a:gs>
              </a:gsLst>
              <a:lin ang="14100000" scaled="0"/>
              <a:tileRect/>
            </a:gradFill>
            <a:ln w="9525" cap="flat" cmpd="sng" algn="ctr">
              <a:solidFill>
                <a:srgbClr val="56565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600" b="1" dirty="0" smtClean="0">
                  <a:solidFill>
                    <a:srgbClr val="005CAE"/>
                  </a:solidFill>
                  <a:latin typeface="Arial" pitchFamily="-65" charset="0"/>
                  <a:ea typeface="Arial" pitchFamily="-65" charset="0"/>
                  <a:cs typeface="Arial" pitchFamily="-65" charset="0"/>
                </a:rPr>
                <a:t>VM</a:t>
              </a:r>
              <a:endParaRPr kumimoji="0" lang="en-US" sz="16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cxnSp>
          <p:nvCxnSpPr>
            <p:cNvPr id="22" name="Straight Connector 43"/>
            <p:cNvCxnSpPr>
              <a:cxnSpLocks noChangeShapeType="1"/>
              <a:stCxn id="28" idx="2"/>
              <a:endCxn id="18" idx="0"/>
            </p:cNvCxnSpPr>
            <p:nvPr/>
          </p:nvCxnSpPr>
          <p:spPr bwMode="auto">
            <a:xfrm rot="5400000">
              <a:off x="1333242" y="4502366"/>
              <a:ext cx="911303" cy="1588"/>
            </a:xfrm>
            <a:prstGeom prst="line">
              <a:avLst/>
            </a:prstGeom>
            <a:noFill/>
            <a:ln w="31750">
              <a:solidFill>
                <a:srgbClr val="565656"/>
              </a:solidFill>
              <a:prstDash val="sysDash"/>
              <a:round/>
              <a:headEnd type="triangle"/>
              <a:tailEnd type="triangle"/>
            </a:ln>
          </p:spPr>
        </p:cxnSp>
        <p:pic>
          <p:nvPicPr>
            <p:cNvPr id="27" name="Picture 382" descr="ICON_DiscDrive_Q308"/>
            <p:cNvPicPr>
              <a:picLocks noChangeAspect="1" noChangeArrowheads="1"/>
            </p:cNvPicPr>
            <p:nvPr/>
          </p:nvPicPr>
          <p:blipFill>
            <a:blip r:embed="rId4" cstate="email"/>
            <a:srcRect/>
            <a:stretch>
              <a:fillRect/>
            </a:stretch>
          </p:blipFill>
          <p:spPr bwMode="auto">
            <a:xfrm>
              <a:off x="2895600" y="5486400"/>
              <a:ext cx="876300" cy="717804"/>
            </a:xfrm>
            <a:prstGeom prst="rect">
              <a:avLst/>
            </a:prstGeom>
            <a:noFill/>
            <a:ln w="9525">
              <a:noFill/>
              <a:miter lim="800000"/>
              <a:headEnd/>
              <a:tailEnd/>
            </a:ln>
          </p:spPr>
        </p:pic>
        <p:sp>
          <p:nvSpPr>
            <p:cNvPr id="28" name="Rounded Rectangle 27"/>
            <p:cNvSpPr/>
            <p:nvPr/>
          </p:nvSpPr>
          <p:spPr bwMode="auto">
            <a:xfrm>
              <a:off x="1514572" y="3388188"/>
              <a:ext cx="548640" cy="658368"/>
            </a:xfrm>
            <a:prstGeom prst="roundRect">
              <a:avLst/>
            </a:prstGeom>
            <a:gradFill flip="none" rotWithShape="1">
              <a:gsLst>
                <a:gs pos="4000">
                  <a:srgbClr val="A5A5A5"/>
                </a:gs>
                <a:gs pos="84000">
                  <a:srgbClr val="FFFFFF"/>
                </a:gs>
              </a:gsLst>
              <a:lin ang="14100000" scaled="0"/>
              <a:tileRect/>
            </a:gradFill>
            <a:ln w="9525" cap="flat" cmpd="sng" algn="ctr">
              <a:solidFill>
                <a:srgbClr val="56565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600" b="1" dirty="0" smtClean="0">
                  <a:solidFill>
                    <a:srgbClr val="005CAE"/>
                  </a:solidFill>
                  <a:latin typeface="Arial" pitchFamily="-65" charset="0"/>
                  <a:ea typeface="Arial" pitchFamily="-65" charset="0"/>
                  <a:cs typeface="Arial" pitchFamily="-65" charset="0"/>
                </a:rPr>
                <a:t>VM</a:t>
              </a:r>
              <a:endParaRPr kumimoji="0" lang="en-US" sz="16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30" name="Rounded Rectangle 4"/>
            <p:cNvSpPr>
              <a:spLocks noChangeArrowheads="1"/>
            </p:cNvSpPr>
            <p:nvPr/>
          </p:nvSpPr>
          <p:spPr bwMode="auto">
            <a:xfrm>
              <a:off x="882112" y="497493"/>
              <a:ext cx="5486400" cy="1953158"/>
            </a:xfrm>
            <a:prstGeom prst="roundRect">
              <a:avLst>
                <a:gd name="adj" fmla="val 5273"/>
              </a:avLst>
            </a:prstGeom>
            <a:gradFill flip="none" rotWithShape="1">
              <a:gsLst>
                <a:gs pos="50000">
                  <a:srgbClr val="5195CD"/>
                </a:gs>
                <a:gs pos="85000">
                  <a:srgbClr val="96CBEA"/>
                </a:gs>
              </a:gsLst>
              <a:lin ang="16200000" scaled="0"/>
              <a:tileRect/>
            </a:gradFill>
            <a:ln w="9525" cap="flat" cmpd="sng" algn="ctr">
              <a:solidFill>
                <a:srgbClr val="005CA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a:buClrTx/>
              </a:pPr>
              <a:r>
                <a:rPr lang="en-AU" sz="1600" b="1" dirty="0" smtClean="0">
                  <a:latin typeface="Arial" pitchFamily="-65" charset="0"/>
                  <a:ea typeface="Arial" pitchFamily="-65" charset="0"/>
                  <a:cs typeface="Arial" pitchFamily="-65" charset="0"/>
                </a:rPr>
                <a:t>ESX Cluster</a:t>
              </a:r>
              <a:endParaRPr lang="en-US" sz="1600" b="1" dirty="0">
                <a:latin typeface="Arial" pitchFamily="-65" charset="0"/>
                <a:ea typeface="Arial" pitchFamily="-65" charset="0"/>
                <a:cs typeface="Arial" pitchFamily="-65" charset="0"/>
              </a:endParaRPr>
            </a:p>
          </p:txBody>
        </p:sp>
        <p:pic>
          <p:nvPicPr>
            <p:cNvPr id="31" name="Picture 30" descr="ESX Stack - Flat.tif"/>
            <p:cNvPicPr>
              <a:picLocks noChangeAspect="1"/>
            </p:cNvPicPr>
            <p:nvPr/>
          </p:nvPicPr>
          <p:blipFill>
            <a:blip r:embed="rId5" cstate="email"/>
            <a:stretch>
              <a:fillRect/>
            </a:stretch>
          </p:blipFill>
          <p:spPr>
            <a:xfrm>
              <a:off x="791924" y="896171"/>
              <a:ext cx="1309389" cy="1645920"/>
            </a:xfrm>
            <a:prstGeom prst="rect">
              <a:avLst/>
            </a:prstGeom>
          </p:spPr>
        </p:pic>
        <p:sp>
          <p:nvSpPr>
            <p:cNvPr id="32" name="Rounded Rectangle 7"/>
            <p:cNvSpPr>
              <a:spLocks noChangeArrowheads="1"/>
            </p:cNvSpPr>
            <p:nvPr/>
          </p:nvSpPr>
          <p:spPr bwMode="auto">
            <a:xfrm>
              <a:off x="2482312" y="987611"/>
              <a:ext cx="3276600" cy="1280160"/>
            </a:xfrm>
            <a:prstGeom prst="roundRect">
              <a:avLst>
                <a:gd name="adj" fmla="val 16667"/>
              </a:avLst>
            </a:prstGeom>
            <a:gradFill flip="none" rotWithShape="1">
              <a:gsLst>
                <a:gs pos="50000">
                  <a:srgbClr val="92B945"/>
                </a:gs>
                <a:gs pos="75000">
                  <a:srgbClr val="C8DD92"/>
                </a:gs>
              </a:gsLst>
              <a:lin ang="16200000" scaled="0"/>
              <a:tileRect/>
            </a:gradFill>
            <a:ln w="9525" cap="flat" cmpd="sng" algn="ctr">
              <a:solidFill>
                <a:srgbClr val="A5A5A5"/>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a:buClrTx/>
              </a:pPr>
              <a:endParaRPr lang="en-US" sz="1600" dirty="0">
                <a:solidFill>
                  <a:schemeClr val="bg1"/>
                </a:solidFill>
                <a:latin typeface="Arial" pitchFamily="-65" charset="0"/>
                <a:ea typeface="Arial" pitchFamily="-65" charset="0"/>
                <a:cs typeface="Arial" pitchFamily="-65" charset="0"/>
              </a:endParaRPr>
            </a:p>
          </p:txBody>
        </p:sp>
        <p:grpSp>
          <p:nvGrpSpPr>
            <p:cNvPr id="12" name="Group 39"/>
            <p:cNvGrpSpPr/>
            <p:nvPr/>
          </p:nvGrpSpPr>
          <p:grpSpPr>
            <a:xfrm>
              <a:off x="2657572" y="1151250"/>
              <a:ext cx="2926080" cy="658368"/>
              <a:chOff x="2804160" y="2770632"/>
              <a:chExt cx="2926080" cy="548640"/>
            </a:xfrm>
          </p:grpSpPr>
          <p:sp>
            <p:nvSpPr>
              <p:cNvPr id="34" name="Rounded Rectangle 33"/>
              <p:cNvSpPr/>
              <p:nvPr/>
            </p:nvSpPr>
            <p:spPr bwMode="auto">
              <a:xfrm>
                <a:off x="2804160" y="2770632"/>
                <a:ext cx="548640" cy="548640"/>
              </a:xfrm>
              <a:prstGeom prst="roundRect">
                <a:avLst/>
              </a:prstGeom>
              <a:gradFill flip="none" rotWithShape="1">
                <a:gsLst>
                  <a:gs pos="4000">
                    <a:srgbClr val="A5A5A5"/>
                  </a:gs>
                  <a:gs pos="84000">
                    <a:srgbClr val="FFFFFF"/>
                  </a:gs>
                </a:gsLst>
                <a:lin ang="14100000" scaled="0"/>
                <a:tileRect/>
              </a:gradFill>
              <a:ln w="9525" cap="flat" cmpd="sng" algn="ctr">
                <a:solidFill>
                  <a:srgbClr val="56565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600" b="1" dirty="0" smtClean="0">
                    <a:solidFill>
                      <a:srgbClr val="005CAE"/>
                    </a:solidFill>
                    <a:latin typeface="Arial" pitchFamily="-65" charset="0"/>
                    <a:ea typeface="Arial" pitchFamily="-65" charset="0"/>
                    <a:cs typeface="Arial" pitchFamily="-65" charset="0"/>
                  </a:rPr>
                  <a:t>VM</a:t>
                </a:r>
                <a:endParaRPr kumimoji="0" lang="en-US" sz="16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35" name="Rounded Rectangle 34"/>
              <p:cNvSpPr/>
              <p:nvPr/>
            </p:nvSpPr>
            <p:spPr bwMode="auto">
              <a:xfrm>
                <a:off x="3596640" y="2770632"/>
                <a:ext cx="548640" cy="548640"/>
              </a:xfrm>
              <a:prstGeom prst="roundRect">
                <a:avLst/>
              </a:prstGeom>
              <a:gradFill flip="none" rotWithShape="1">
                <a:gsLst>
                  <a:gs pos="4000">
                    <a:srgbClr val="A5A5A5"/>
                  </a:gs>
                  <a:gs pos="84000">
                    <a:srgbClr val="FFFFFF"/>
                  </a:gs>
                </a:gsLst>
                <a:lin ang="14100000" scaled="0"/>
                <a:tileRect/>
              </a:gradFill>
              <a:ln w="9525" cap="flat" cmpd="sng" algn="ctr">
                <a:solidFill>
                  <a:srgbClr val="56565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600" b="1" dirty="0" smtClean="0">
                    <a:solidFill>
                      <a:srgbClr val="005CAE"/>
                    </a:solidFill>
                    <a:latin typeface="Arial" pitchFamily="-65" charset="0"/>
                    <a:ea typeface="Arial" pitchFamily="-65" charset="0"/>
                    <a:cs typeface="Arial" pitchFamily="-65" charset="0"/>
                  </a:rPr>
                  <a:t>VM</a:t>
                </a:r>
                <a:endParaRPr kumimoji="0" lang="en-US" sz="16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36" name="Rounded Rectangle 35"/>
              <p:cNvSpPr/>
              <p:nvPr/>
            </p:nvSpPr>
            <p:spPr bwMode="auto">
              <a:xfrm>
                <a:off x="4389120" y="2770632"/>
                <a:ext cx="548640" cy="548640"/>
              </a:xfrm>
              <a:prstGeom prst="roundRect">
                <a:avLst/>
              </a:prstGeom>
              <a:gradFill flip="none" rotWithShape="1">
                <a:gsLst>
                  <a:gs pos="4000">
                    <a:srgbClr val="A5A5A5"/>
                  </a:gs>
                  <a:gs pos="84000">
                    <a:srgbClr val="FFFFFF"/>
                  </a:gs>
                </a:gsLst>
                <a:lin ang="14100000" scaled="0"/>
                <a:tileRect/>
              </a:gradFill>
              <a:ln w="9525" cap="flat" cmpd="sng" algn="ctr">
                <a:solidFill>
                  <a:srgbClr val="56565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600" b="1" dirty="0" smtClean="0">
                    <a:solidFill>
                      <a:srgbClr val="005CAE"/>
                    </a:solidFill>
                    <a:latin typeface="Arial" pitchFamily="-65" charset="0"/>
                    <a:ea typeface="Arial" pitchFamily="-65" charset="0"/>
                    <a:cs typeface="Arial" pitchFamily="-65" charset="0"/>
                  </a:rPr>
                  <a:t>VM</a:t>
                </a:r>
                <a:endParaRPr kumimoji="0" lang="en-US" sz="16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37" name="Rounded Rectangle 36"/>
              <p:cNvSpPr/>
              <p:nvPr/>
            </p:nvSpPr>
            <p:spPr bwMode="auto">
              <a:xfrm>
                <a:off x="5181600" y="2770632"/>
                <a:ext cx="548640" cy="548640"/>
              </a:xfrm>
              <a:prstGeom prst="roundRect">
                <a:avLst/>
              </a:prstGeom>
              <a:gradFill flip="none" rotWithShape="1">
                <a:gsLst>
                  <a:gs pos="4000">
                    <a:srgbClr val="A5A5A5"/>
                  </a:gs>
                  <a:gs pos="84000">
                    <a:srgbClr val="FFFFFF"/>
                  </a:gs>
                </a:gsLst>
                <a:lin ang="14100000" scaled="0"/>
                <a:tileRect/>
              </a:gradFill>
              <a:ln w="9525" cap="flat" cmpd="sng" algn="ctr">
                <a:solidFill>
                  <a:srgbClr val="56565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600" b="1" dirty="0" smtClean="0">
                    <a:solidFill>
                      <a:srgbClr val="005CAE"/>
                    </a:solidFill>
                    <a:latin typeface="Arial" pitchFamily="-65" charset="0"/>
                    <a:ea typeface="Arial" pitchFamily="-65" charset="0"/>
                    <a:cs typeface="Arial" pitchFamily="-65" charset="0"/>
                  </a:rPr>
                  <a:t>VM</a:t>
                </a:r>
                <a:endParaRPr kumimoji="0" lang="en-US" sz="16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grpSp>
        <p:cxnSp>
          <p:nvCxnSpPr>
            <p:cNvPr id="38" name="Straight Connector 43"/>
            <p:cNvCxnSpPr>
              <a:cxnSpLocks noChangeShapeType="1"/>
              <a:endCxn id="28" idx="0"/>
            </p:cNvCxnSpPr>
            <p:nvPr/>
          </p:nvCxnSpPr>
          <p:spPr bwMode="auto">
            <a:xfrm rot="5400000">
              <a:off x="1571108" y="2027402"/>
              <a:ext cx="1578570" cy="1143000"/>
            </a:xfrm>
            <a:prstGeom prst="line">
              <a:avLst/>
            </a:prstGeom>
            <a:noFill/>
            <a:ln w="31750">
              <a:solidFill>
                <a:srgbClr val="565656"/>
              </a:solidFill>
              <a:prstDash val="sysDash"/>
              <a:round/>
              <a:headEnd type="triangle"/>
              <a:tailEnd type="triangle"/>
            </a:ln>
          </p:spPr>
        </p:cxnSp>
        <p:sp>
          <p:nvSpPr>
            <p:cNvPr id="45" name="Rounded Rectangle 7"/>
            <p:cNvSpPr>
              <a:spLocks noChangeArrowheads="1"/>
            </p:cNvSpPr>
            <p:nvPr/>
          </p:nvSpPr>
          <p:spPr bwMode="auto">
            <a:xfrm>
              <a:off x="1339312" y="3239740"/>
              <a:ext cx="3276600" cy="1280160"/>
            </a:xfrm>
            <a:prstGeom prst="roundRect">
              <a:avLst>
                <a:gd name="adj" fmla="val 16667"/>
              </a:avLst>
            </a:prstGeom>
            <a:no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a:buClrTx/>
              </a:pPr>
              <a:endParaRPr lang="en-US" sz="1600" dirty="0">
                <a:solidFill>
                  <a:schemeClr val="bg1"/>
                </a:solidFill>
                <a:latin typeface="Arial" pitchFamily="-65" charset="0"/>
                <a:ea typeface="Arial" pitchFamily="-65" charset="0"/>
                <a:cs typeface="Arial" pitchFamily="-65" charset="0"/>
              </a:endParaRPr>
            </a:p>
          </p:txBody>
        </p:sp>
        <p:cxnSp>
          <p:nvCxnSpPr>
            <p:cNvPr id="48" name="Straight Connector 43"/>
            <p:cNvCxnSpPr>
              <a:cxnSpLocks noChangeShapeType="1"/>
              <a:endCxn id="28" idx="0"/>
            </p:cNvCxnSpPr>
            <p:nvPr/>
          </p:nvCxnSpPr>
          <p:spPr bwMode="auto">
            <a:xfrm rot="5400000">
              <a:off x="1967348" y="1631162"/>
              <a:ext cx="1578570" cy="1935480"/>
            </a:xfrm>
            <a:prstGeom prst="line">
              <a:avLst/>
            </a:prstGeom>
            <a:noFill/>
            <a:ln w="31750">
              <a:solidFill>
                <a:srgbClr val="565656"/>
              </a:solidFill>
              <a:prstDash val="sysDash"/>
              <a:round/>
              <a:headEnd type="triangle"/>
              <a:tailEnd type="triangle"/>
            </a:ln>
          </p:spPr>
        </p:cxnSp>
        <p:cxnSp>
          <p:nvCxnSpPr>
            <p:cNvPr id="52" name="Straight Connector 43"/>
            <p:cNvCxnSpPr>
              <a:cxnSpLocks noChangeShapeType="1"/>
              <a:endCxn id="28" idx="0"/>
            </p:cNvCxnSpPr>
            <p:nvPr/>
          </p:nvCxnSpPr>
          <p:spPr bwMode="auto">
            <a:xfrm rot="5400000">
              <a:off x="2363588" y="1234922"/>
              <a:ext cx="1578570" cy="2727960"/>
            </a:xfrm>
            <a:prstGeom prst="line">
              <a:avLst/>
            </a:prstGeom>
            <a:noFill/>
            <a:ln w="31750">
              <a:solidFill>
                <a:srgbClr val="565656"/>
              </a:solidFill>
              <a:prstDash val="sysDash"/>
              <a:round/>
              <a:headEnd type="triangle"/>
              <a:tailEnd type="triangle"/>
            </a:ln>
          </p:spPr>
        </p:cxnSp>
        <p:cxnSp>
          <p:nvCxnSpPr>
            <p:cNvPr id="53" name="Straight Connector 43"/>
            <p:cNvCxnSpPr>
              <a:cxnSpLocks noChangeShapeType="1"/>
              <a:endCxn id="28" idx="0"/>
            </p:cNvCxnSpPr>
            <p:nvPr/>
          </p:nvCxnSpPr>
          <p:spPr bwMode="auto">
            <a:xfrm rot="5400000">
              <a:off x="2759828" y="838682"/>
              <a:ext cx="1578570" cy="3520440"/>
            </a:xfrm>
            <a:prstGeom prst="line">
              <a:avLst/>
            </a:prstGeom>
            <a:noFill/>
            <a:ln w="31750">
              <a:solidFill>
                <a:srgbClr val="565656"/>
              </a:solidFill>
              <a:prstDash val="sysDash"/>
              <a:round/>
              <a:headEnd type="triangle"/>
              <a:tailEnd type="triangle"/>
            </a:ln>
          </p:spPr>
        </p:cxnSp>
        <p:sp>
          <p:nvSpPr>
            <p:cNvPr id="54" name="Rounded Rectangle 7"/>
            <p:cNvSpPr>
              <a:spLocks noChangeArrowheads="1"/>
            </p:cNvSpPr>
            <p:nvPr/>
          </p:nvSpPr>
          <p:spPr bwMode="auto">
            <a:xfrm>
              <a:off x="2482312" y="987611"/>
              <a:ext cx="3276600" cy="1280160"/>
            </a:xfrm>
            <a:prstGeom prst="roundRect">
              <a:avLst>
                <a:gd name="adj" fmla="val 16667"/>
              </a:avLst>
            </a:prstGeom>
            <a:no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a:buClrTx/>
              </a:pPr>
              <a:r>
                <a:rPr lang="en-US" sz="1600" dirty="0" smtClean="0">
                  <a:solidFill>
                    <a:schemeClr val="bg1"/>
                  </a:solidFill>
                  <a:latin typeface="Arial" pitchFamily="-65" charset="0"/>
                  <a:ea typeface="Arial" pitchFamily="-65" charset="0"/>
                  <a:cs typeface="Arial" pitchFamily="-65" charset="0"/>
                </a:rPr>
                <a:t>Datastore</a:t>
              </a:r>
              <a:endParaRPr lang="en-US" sz="1600" dirty="0">
                <a:solidFill>
                  <a:schemeClr val="bg1"/>
                </a:solidFill>
                <a:latin typeface="Arial" pitchFamily="-65" charset="0"/>
                <a:ea typeface="Arial" pitchFamily="-65" charset="0"/>
                <a:cs typeface="Arial" pitchFamily="-65" charset="0"/>
              </a:endParaRPr>
            </a:p>
          </p:txBody>
        </p:sp>
        <p:sp>
          <p:nvSpPr>
            <p:cNvPr id="55" name="TextBox 54"/>
            <p:cNvSpPr txBox="1"/>
            <p:nvPr/>
          </p:nvSpPr>
          <p:spPr>
            <a:xfrm>
              <a:off x="1981200" y="4114800"/>
              <a:ext cx="2425897" cy="386601"/>
            </a:xfrm>
            <a:prstGeom prst="rect">
              <a:avLst/>
            </a:prstGeom>
            <a:noFill/>
          </p:spPr>
          <p:txBody>
            <a:bodyPr wrap="none" rtlCol="0">
              <a:spAutoFit/>
            </a:bodyPr>
            <a:lstStyle/>
            <a:p>
              <a:r>
                <a:rPr lang="en-US" sz="1600" dirty="0" smtClean="0">
                  <a:solidFill>
                    <a:schemeClr val="bg1"/>
                  </a:solidFill>
                </a:rPr>
                <a:t>Dedupe  aware Cache</a:t>
              </a:r>
              <a:endParaRPr lang="en-US" sz="1600" dirty="0">
                <a:solidFill>
                  <a:schemeClr val="bg1"/>
                </a:solidFill>
              </a:endParaRPr>
            </a:p>
          </p:txBody>
        </p:sp>
        <p:pic>
          <p:nvPicPr>
            <p:cNvPr id="56" name="Picture 56" descr="PAM"/>
            <p:cNvPicPr>
              <a:picLocks noChangeAspect="1" noChangeArrowheads="1"/>
            </p:cNvPicPr>
            <p:nvPr/>
          </p:nvPicPr>
          <p:blipFill>
            <a:blip r:embed="rId6" cstate="email"/>
            <a:srcRect/>
            <a:stretch>
              <a:fillRect/>
            </a:stretch>
          </p:blipFill>
          <p:spPr bwMode="auto">
            <a:xfrm>
              <a:off x="3886200" y="3276600"/>
              <a:ext cx="1287600" cy="821393"/>
            </a:xfrm>
            <a:prstGeom prst="rect">
              <a:avLst/>
            </a:prstGeom>
            <a:noFill/>
            <a:ln w="9525">
              <a:noFill/>
              <a:miter lim="800000"/>
              <a:headEnd/>
              <a:tailEnd/>
            </a:ln>
          </p:spPr>
        </p:pic>
        <p:sp>
          <p:nvSpPr>
            <p:cNvPr id="59" name="Rounded Rectangle 58"/>
            <p:cNvSpPr/>
            <p:nvPr/>
          </p:nvSpPr>
          <p:spPr bwMode="auto">
            <a:xfrm>
              <a:off x="2362200" y="5029200"/>
              <a:ext cx="304800" cy="304800"/>
            </a:xfrm>
            <a:prstGeom prst="roundRect">
              <a:avLst/>
            </a:prstGeom>
            <a:gradFill flip="none" rotWithShape="1">
              <a:gsLst>
                <a:gs pos="4000">
                  <a:srgbClr val="A5A5A5">
                    <a:alpha val="37000"/>
                  </a:srgbClr>
                </a:gs>
                <a:gs pos="84000">
                  <a:srgbClr val="FFFFFF"/>
                </a:gs>
              </a:gsLst>
              <a:lin ang="14100000" scaled="0"/>
              <a:tileRect/>
            </a:gradFill>
            <a:ln w="9525" cap="flat" cmpd="sng" algn="ctr">
              <a:solidFill>
                <a:srgbClr val="56565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900" b="1" dirty="0" smtClean="0">
                  <a:solidFill>
                    <a:srgbClr val="005CAE"/>
                  </a:solidFill>
                  <a:latin typeface="Arial" pitchFamily="-65" charset="0"/>
                  <a:ea typeface="Arial" pitchFamily="-65" charset="0"/>
                  <a:cs typeface="Arial" pitchFamily="-65" charset="0"/>
                </a:rPr>
                <a:t>VM</a:t>
              </a:r>
              <a:endParaRPr kumimoji="0" lang="en-US" sz="9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62" name="Rounded Rectangle 61"/>
            <p:cNvSpPr/>
            <p:nvPr/>
          </p:nvSpPr>
          <p:spPr bwMode="auto">
            <a:xfrm>
              <a:off x="2514600" y="5181600"/>
              <a:ext cx="304800" cy="304800"/>
            </a:xfrm>
            <a:prstGeom prst="roundRect">
              <a:avLst/>
            </a:prstGeom>
            <a:gradFill flip="none" rotWithShape="1">
              <a:gsLst>
                <a:gs pos="4000">
                  <a:srgbClr val="A5A5A5">
                    <a:alpha val="37000"/>
                  </a:srgbClr>
                </a:gs>
                <a:gs pos="84000">
                  <a:srgbClr val="FFFFFF"/>
                </a:gs>
              </a:gsLst>
              <a:lin ang="14100000" scaled="0"/>
              <a:tileRect/>
            </a:gradFill>
            <a:ln w="9525" cap="flat" cmpd="sng" algn="ctr">
              <a:solidFill>
                <a:srgbClr val="56565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900" b="1" dirty="0" smtClean="0">
                  <a:solidFill>
                    <a:srgbClr val="005CAE"/>
                  </a:solidFill>
                  <a:latin typeface="Arial" pitchFamily="-65" charset="0"/>
                  <a:ea typeface="Arial" pitchFamily="-65" charset="0"/>
                  <a:cs typeface="Arial" pitchFamily="-65" charset="0"/>
                </a:rPr>
                <a:t>VM</a:t>
              </a:r>
              <a:endParaRPr kumimoji="0" lang="en-US" sz="9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63" name="Rounded Rectangle 62"/>
            <p:cNvSpPr/>
            <p:nvPr/>
          </p:nvSpPr>
          <p:spPr bwMode="auto">
            <a:xfrm>
              <a:off x="2667000" y="5334000"/>
              <a:ext cx="304800" cy="304800"/>
            </a:xfrm>
            <a:prstGeom prst="roundRect">
              <a:avLst/>
            </a:prstGeom>
            <a:gradFill flip="none" rotWithShape="1">
              <a:gsLst>
                <a:gs pos="4000">
                  <a:srgbClr val="A5A5A5">
                    <a:alpha val="37000"/>
                  </a:srgbClr>
                </a:gs>
                <a:gs pos="84000">
                  <a:srgbClr val="FFFFFF"/>
                </a:gs>
              </a:gsLst>
              <a:lin ang="14100000" scaled="0"/>
              <a:tileRect/>
            </a:gradFill>
            <a:ln w="9525" cap="flat" cmpd="sng" algn="ctr">
              <a:solidFill>
                <a:srgbClr val="56565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900" b="1" dirty="0" smtClean="0">
                  <a:solidFill>
                    <a:srgbClr val="005CAE"/>
                  </a:solidFill>
                  <a:latin typeface="Arial" pitchFamily="34" charset="0"/>
                  <a:ea typeface="Arial" pitchFamily="-65" charset="0"/>
                  <a:cs typeface="Arial" pitchFamily="34" charset="0"/>
                </a:rPr>
                <a:t>VM</a:t>
              </a:r>
              <a:endParaRPr kumimoji="0" lang="en-US" sz="900" b="1" i="0" u="none" strike="noStrike" cap="none" normalizeH="0" baseline="0" dirty="0">
                <a:ln>
                  <a:noFill/>
                </a:ln>
                <a:solidFill>
                  <a:srgbClr val="005CAE"/>
                </a:solidFill>
                <a:effectLst/>
                <a:latin typeface="Arial" pitchFamily="34" charset="0"/>
                <a:ea typeface="Arial" pitchFamily="-65" charset="0"/>
                <a:cs typeface="Arial" pitchFamily="34" charset="0"/>
              </a:endParaRPr>
            </a:p>
          </p:txBody>
        </p:sp>
        <p:cxnSp>
          <p:nvCxnSpPr>
            <p:cNvPr id="64" name="Straight Connector 43"/>
            <p:cNvCxnSpPr>
              <a:cxnSpLocks noChangeShapeType="1"/>
            </p:cNvCxnSpPr>
            <p:nvPr/>
          </p:nvCxnSpPr>
          <p:spPr bwMode="auto">
            <a:xfrm>
              <a:off x="1981200" y="5181600"/>
              <a:ext cx="416500" cy="5811"/>
            </a:xfrm>
            <a:prstGeom prst="line">
              <a:avLst/>
            </a:prstGeom>
            <a:noFill/>
            <a:ln w="31750">
              <a:solidFill>
                <a:srgbClr val="565656"/>
              </a:solidFill>
              <a:prstDash val="sysDash"/>
              <a:round/>
              <a:headEnd type="triangle"/>
              <a:tailEnd type="none"/>
            </a:ln>
          </p:spPr>
        </p:cxnSp>
        <p:cxnSp>
          <p:nvCxnSpPr>
            <p:cNvPr id="68" name="Straight Connector 43"/>
            <p:cNvCxnSpPr>
              <a:cxnSpLocks noChangeShapeType="1"/>
            </p:cNvCxnSpPr>
            <p:nvPr/>
          </p:nvCxnSpPr>
          <p:spPr bwMode="auto">
            <a:xfrm>
              <a:off x="1981200" y="5334000"/>
              <a:ext cx="568900" cy="5810"/>
            </a:xfrm>
            <a:prstGeom prst="line">
              <a:avLst/>
            </a:prstGeom>
            <a:noFill/>
            <a:ln w="31750">
              <a:solidFill>
                <a:srgbClr val="565656"/>
              </a:solidFill>
              <a:prstDash val="sysDash"/>
              <a:round/>
              <a:headEnd type="triangle"/>
              <a:tailEnd type="none"/>
            </a:ln>
          </p:spPr>
        </p:cxnSp>
        <p:cxnSp>
          <p:nvCxnSpPr>
            <p:cNvPr id="69" name="Straight Connector 43"/>
            <p:cNvCxnSpPr>
              <a:cxnSpLocks noChangeShapeType="1"/>
            </p:cNvCxnSpPr>
            <p:nvPr/>
          </p:nvCxnSpPr>
          <p:spPr bwMode="auto">
            <a:xfrm>
              <a:off x="1981200" y="5486400"/>
              <a:ext cx="721300" cy="5810"/>
            </a:xfrm>
            <a:prstGeom prst="line">
              <a:avLst/>
            </a:prstGeom>
            <a:noFill/>
            <a:ln w="31750">
              <a:solidFill>
                <a:srgbClr val="565656"/>
              </a:solidFill>
              <a:prstDash val="sysDash"/>
              <a:round/>
              <a:headEnd type="triangle"/>
              <a:tailEnd type="none"/>
            </a:ln>
          </p:spPr>
        </p:cxnSp>
      </p:grpSp>
      <p:sp>
        <p:nvSpPr>
          <p:cNvPr id="75" name="TextBox 74"/>
          <p:cNvSpPr txBox="1"/>
          <p:nvPr/>
        </p:nvSpPr>
        <p:spPr>
          <a:xfrm>
            <a:off x="2362200" y="3352800"/>
            <a:ext cx="1276311" cy="338554"/>
          </a:xfrm>
          <a:prstGeom prst="rect">
            <a:avLst/>
          </a:prstGeom>
          <a:noFill/>
        </p:spPr>
        <p:txBody>
          <a:bodyPr wrap="none" rtlCol="0">
            <a:spAutoFit/>
          </a:bodyPr>
          <a:lstStyle/>
          <a:p>
            <a:r>
              <a:rPr lang="en-US" sz="1600" dirty="0" smtClean="0">
                <a:solidFill>
                  <a:schemeClr val="bg1"/>
                </a:solidFill>
              </a:rPr>
              <a:t>FlashCache</a:t>
            </a:r>
            <a:endParaRPr lang="en-US" sz="1600" dirty="0">
              <a:solidFill>
                <a:schemeClr val="bg1"/>
              </a:solidFill>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4"/>
          <p:cNvSpPr>
            <a:spLocks noChangeArrowheads="1"/>
          </p:cNvSpPr>
          <p:nvPr/>
        </p:nvSpPr>
        <p:spPr bwMode="auto">
          <a:xfrm>
            <a:off x="685800" y="1112004"/>
            <a:ext cx="7613530" cy="1738440"/>
          </a:xfrm>
          <a:prstGeom prst="roundRect">
            <a:avLst>
              <a:gd name="adj" fmla="val 5273"/>
            </a:avLst>
          </a:prstGeom>
          <a:gradFill flip="none" rotWithShape="1">
            <a:gsLst>
              <a:gs pos="50000">
                <a:srgbClr val="5195CD"/>
              </a:gs>
              <a:gs pos="85000">
                <a:srgbClr val="96CBEA"/>
              </a:gs>
            </a:gsLst>
            <a:lin ang="16200000" scaled="0"/>
            <a:tileRect/>
          </a:gradFill>
          <a:ln w="9525" cap="flat" cmpd="sng" algn="ctr">
            <a:solidFill>
              <a:srgbClr val="005CA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a:buClrTx/>
            </a:pPr>
            <a:r>
              <a:rPr lang="en-US" sz="1600" b="1" dirty="0" smtClean="0">
                <a:latin typeface="Arial" pitchFamily="-65" charset="0"/>
                <a:ea typeface="Arial" pitchFamily="-65" charset="0"/>
                <a:cs typeface="Arial" pitchFamily="-65" charset="0"/>
              </a:rPr>
              <a:t>Datastore</a:t>
            </a:r>
          </a:p>
          <a:p>
            <a:pPr algn="r">
              <a:buClrTx/>
            </a:pPr>
            <a:r>
              <a:rPr lang="en-US" sz="1600" b="1" dirty="0" smtClean="0">
                <a:latin typeface="Arial" pitchFamily="-65" charset="0"/>
                <a:ea typeface="Arial" pitchFamily="-65" charset="0"/>
                <a:cs typeface="Arial" pitchFamily="-65" charset="0"/>
              </a:rPr>
              <a:t>with 80 VM’s</a:t>
            </a:r>
          </a:p>
          <a:p>
            <a:pPr algn="r">
              <a:buClrTx/>
            </a:pPr>
            <a:r>
              <a:rPr lang="en-US" sz="1600" b="1" dirty="0" smtClean="0">
                <a:latin typeface="Arial" pitchFamily="-65" charset="0"/>
                <a:ea typeface="Arial" pitchFamily="-65" charset="0"/>
                <a:cs typeface="Arial" pitchFamily="-65" charset="0"/>
              </a:rPr>
              <a:t>all IO satisfied</a:t>
            </a:r>
          </a:p>
          <a:p>
            <a:pPr algn="r">
              <a:buClrTx/>
            </a:pPr>
            <a:r>
              <a:rPr lang="en-US" sz="1600" b="1" dirty="0" smtClean="0">
                <a:latin typeface="Arial" pitchFamily="-65" charset="0"/>
                <a:ea typeface="Arial" pitchFamily="-65" charset="0"/>
                <a:cs typeface="Arial" pitchFamily="-65" charset="0"/>
              </a:rPr>
              <a:t>from cache</a:t>
            </a:r>
            <a:endParaRPr lang="en-US" sz="1600" b="1" dirty="0">
              <a:latin typeface="Arial" pitchFamily="-65" charset="0"/>
              <a:ea typeface="Arial" pitchFamily="-65" charset="0"/>
              <a:cs typeface="Arial" pitchFamily="-65" charset="0"/>
            </a:endParaRPr>
          </a:p>
        </p:txBody>
      </p:sp>
      <p:grpSp>
        <p:nvGrpSpPr>
          <p:cNvPr id="5" name="Group 526"/>
          <p:cNvGrpSpPr/>
          <p:nvPr/>
        </p:nvGrpSpPr>
        <p:grpSpPr>
          <a:xfrm>
            <a:off x="2050929" y="1857375"/>
            <a:ext cx="1752600" cy="838200"/>
            <a:chOff x="2362200" y="1143000"/>
            <a:chExt cx="2438399" cy="1143000"/>
          </a:xfrm>
        </p:grpSpPr>
        <p:grpSp>
          <p:nvGrpSpPr>
            <p:cNvPr id="6" name="Group 93"/>
            <p:cNvGrpSpPr/>
            <p:nvPr/>
          </p:nvGrpSpPr>
          <p:grpSpPr>
            <a:xfrm>
              <a:off x="2362200" y="1143000"/>
              <a:ext cx="1828799" cy="533400"/>
              <a:chOff x="6096000" y="1752600"/>
              <a:chExt cx="1828799" cy="533400"/>
            </a:xfrm>
          </p:grpSpPr>
          <p:sp>
            <p:nvSpPr>
              <p:cNvPr id="557" name="Rounded Rectangle 7"/>
              <p:cNvSpPr>
                <a:spLocks noChangeArrowheads="1"/>
              </p:cNvSpPr>
              <p:nvPr/>
            </p:nvSpPr>
            <p:spPr bwMode="auto">
              <a:xfrm>
                <a:off x="6096000" y="1752600"/>
                <a:ext cx="1828799" cy="533400"/>
              </a:xfrm>
              <a:prstGeom prst="roundRect">
                <a:avLst>
                  <a:gd name="adj" fmla="val 16667"/>
                </a:avLst>
              </a:prstGeom>
              <a:gradFill flip="none" rotWithShape="1">
                <a:gsLst>
                  <a:gs pos="50000">
                    <a:srgbClr val="92B945"/>
                  </a:gs>
                  <a:gs pos="75000">
                    <a:srgbClr val="C8DD92"/>
                  </a:gs>
                </a:gsLst>
                <a:lin ang="16200000" scaled="0"/>
                <a:tileRect/>
              </a:gradFill>
              <a:ln w="9525" cap="flat" cmpd="sng" algn="ctr">
                <a:solidFill>
                  <a:srgbClr val="A5A5A5"/>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a:buClrTx/>
                </a:pPr>
                <a:endParaRPr lang="en-US" sz="1600" dirty="0">
                  <a:solidFill>
                    <a:schemeClr val="bg1"/>
                  </a:solidFill>
                  <a:latin typeface="Arial" pitchFamily="-65" charset="0"/>
                  <a:ea typeface="Arial" pitchFamily="-65" charset="0"/>
                  <a:cs typeface="Arial" pitchFamily="-65" charset="0"/>
                </a:endParaRPr>
              </a:p>
            </p:txBody>
          </p:sp>
          <p:grpSp>
            <p:nvGrpSpPr>
              <p:cNvPr id="9" name="Group 39"/>
              <p:cNvGrpSpPr/>
              <p:nvPr/>
            </p:nvGrpSpPr>
            <p:grpSpPr>
              <a:xfrm>
                <a:off x="6172201" y="1828800"/>
                <a:ext cx="1676400" cy="381000"/>
                <a:chOff x="2804160" y="2770632"/>
                <a:chExt cx="2926080" cy="548640"/>
              </a:xfrm>
            </p:grpSpPr>
            <p:sp>
              <p:nvSpPr>
                <p:cNvPr id="559" name="Rounded Rectangle 558"/>
                <p:cNvSpPr/>
                <p:nvPr/>
              </p:nvSpPr>
              <p:spPr bwMode="auto">
                <a:xfrm>
                  <a:off x="2804160" y="2770632"/>
                  <a:ext cx="548640" cy="548640"/>
                </a:xfrm>
                <a:prstGeom prst="roundRect">
                  <a:avLst/>
                </a:prstGeom>
                <a:gradFill flip="none" rotWithShape="1">
                  <a:gsLst>
                    <a:gs pos="4000">
                      <a:srgbClr val="A5A5A5"/>
                    </a:gs>
                    <a:gs pos="84000">
                      <a:srgbClr val="FFFFFF"/>
                    </a:gs>
                  </a:gsLst>
                  <a:lin ang="14100000" scaled="0"/>
                  <a:tileRect/>
                </a:gradFill>
                <a:ln w="9525" cap="flat" cmpd="sng" algn="ctr">
                  <a:solidFill>
                    <a:srgbClr val="56565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00" b="1" dirty="0" smtClean="0">
                      <a:solidFill>
                        <a:srgbClr val="005CAE"/>
                      </a:solidFill>
                      <a:latin typeface="Arial" pitchFamily="-65" charset="0"/>
                      <a:ea typeface="Arial" pitchFamily="-65" charset="0"/>
                      <a:cs typeface="Arial" pitchFamily="-65" charset="0"/>
                    </a:rPr>
                    <a:t>VM</a:t>
                  </a:r>
                  <a:endParaRPr kumimoji="0" lang="en-US" sz="10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560" name="Rounded Rectangle 559"/>
                <p:cNvSpPr/>
                <p:nvPr/>
              </p:nvSpPr>
              <p:spPr bwMode="auto">
                <a:xfrm>
                  <a:off x="3596640" y="2770632"/>
                  <a:ext cx="548640" cy="548640"/>
                </a:xfrm>
                <a:prstGeom prst="roundRect">
                  <a:avLst/>
                </a:prstGeom>
                <a:gradFill flip="none" rotWithShape="1">
                  <a:gsLst>
                    <a:gs pos="4000">
                      <a:srgbClr val="A5A5A5"/>
                    </a:gs>
                    <a:gs pos="84000">
                      <a:srgbClr val="FFFFFF"/>
                    </a:gs>
                  </a:gsLst>
                  <a:lin ang="14100000" scaled="0"/>
                  <a:tileRect/>
                </a:gradFill>
                <a:ln w="9525" cap="flat" cmpd="sng" algn="ctr">
                  <a:solidFill>
                    <a:srgbClr val="56565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00" b="1" dirty="0" smtClean="0">
                      <a:solidFill>
                        <a:srgbClr val="005CAE"/>
                      </a:solidFill>
                      <a:latin typeface="Arial" pitchFamily="-65" charset="0"/>
                      <a:ea typeface="Arial" pitchFamily="-65" charset="0"/>
                      <a:cs typeface="Arial" pitchFamily="-65" charset="0"/>
                    </a:rPr>
                    <a:t>VM</a:t>
                  </a:r>
                  <a:endParaRPr kumimoji="0" lang="en-US" sz="10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561" name="Rounded Rectangle 560"/>
                <p:cNvSpPr/>
                <p:nvPr/>
              </p:nvSpPr>
              <p:spPr bwMode="auto">
                <a:xfrm>
                  <a:off x="4389120" y="2770632"/>
                  <a:ext cx="548640" cy="548640"/>
                </a:xfrm>
                <a:prstGeom prst="roundRect">
                  <a:avLst/>
                </a:prstGeom>
                <a:gradFill flip="none" rotWithShape="1">
                  <a:gsLst>
                    <a:gs pos="4000">
                      <a:srgbClr val="A5A5A5"/>
                    </a:gs>
                    <a:gs pos="84000">
                      <a:srgbClr val="FFFFFF"/>
                    </a:gs>
                  </a:gsLst>
                  <a:lin ang="14100000" scaled="0"/>
                  <a:tileRect/>
                </a:gradFill>
                <a:ln w="9525" cap="flat" cmpd="sng" algn="ctr">
                  <a:solidFill>
                    <a:srgbClr val="56565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00" b="1" dirty="0" smtClean="0">
                      <a:solidFill>
                        <a:srgbClr val="005CAE"/>
                      </a:solidFill>
                      <a:latin typeface="Arial" pitchFamily="-65" charset="0"/>
                      <a:ea typeface="Arial" pitchFamily="-65" charset="0"/>
                      <a:cs typeface="Arial" pitchFamily="-65" charset="0"/>
                    </a:rPr>
                    <a:t>VM</a:t>
                  </a:r>
                  <a:endParaRPr kumimoji="0" lang="en-US" sz="10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562" name="Rounded Rectangle 561"/>
                <p:cNvSpPr/>
                <p:nvPr/>
              </p:nvSpPr>
              <p:spPr bwMode="auto">
                <a:xfrm>
                  <a:off x="5181600" y="2770632"/>
                  <a:ext cx="548640" cy="548640"/>
                </a:xfrm>
                <a:prstGeom prst="roundRect">
                  <a:avLst/>
                </a:prstGeom>
                <a:gradFill flip="none" rotWithShape="1">
                  <a:gsLst>
                    <a:gs pos="4000">
                      <a:srgbClr val="A5A5A5"/>
                    </a:gs>
                    <a:gs pos="84000">
                      <a:srgbClr val="FFFFFF"/>
                    </a:gs>
                  </a:gsLst>
                  <a:lin ang="14100000" scaled="0"/>
                  <a:tileRect/>
                </a:gradFill>
                <a:ln w="9525" cap="flat" cmpd="sng" algn="ctr">
                  <a:solidFill>
                    <a:srgbClr val="56565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00" b="1" dirty="0" smtClean="0">
                      <a:solidFill>
                        <a:srgbClr val="005CAE"/>
                      </a:solidFill>
                      <a:latin typeface="Arial" pitchFamily="-65" charset="0"/>
                      <a:ea typeface="Arial" pitchFamily="-65" charset="0"/>
                      <a:cs typeface="Arial" pitchFamily="-65" charset="0"/>
                    </a:rPr>
                    <a:t>VM</a:t>
                  </a:r>
                  <a:endParaRPr kumimoji="0" lang="en-US" sz="10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grpSp>
        </p:grpSp>
        <p:grpSp>
          <p:nvGrpSpPr>
            <p:cNvPr id="10" name="Group 281"/>
            <p:cNvGrpSpPr/>
            <p:nvPr/>
          </p:nvGrpSpPr>
          <p:grpSpPr>
            <a:xfrm>
              <a:off x="2514600" y="1295400"/>
              <a:ext cx="1828799" cy="533400"/>
              <a:chOff x="6096000" y="1752600"/>
              <a:chExt cx="1828799" cy="533400"/>
            </a:xfrm>
          </p:grpSpPr>
          <p:sp>
            <p:nvSpPr>
              <p:cNvPr id="551" name="Rounded Rectangle 7"/>
              <p:cNvSpPr>
                <a:spLocks noChangeArrowheads="1"/>
              </p:cNvSpPr>
              <p:nvPr/>
            </p:nvSpPr>
            <p:spPr bwMode="auto">
              <a:xfrm>
                <a:off x="6096000" y="1752600"/>
                <a:ext cx="1828799" cy="533400"/>
              </a:xfrm>
              <a:prstGeom prst="roundRect">
                <a:avLst>
                  <a:gd name="adj" fmla="val 16667"/>
                </a:avLst>
              </a:prstGeom>
              <a:gradFill flip="none" rotWithShape="1">
                <a:gsLst>
                  <a:gs pos="50000">
                    <a:srgbClr val="92B945"/>
                  </a:gs>
                  <a:gs pos="75000">
                    <a:srgbClr val="C8DD92"/>
                  </a:gs>
                </a:gsLst>
                <a:lin ang="16200000" scaled="0"/>
                <a:tileRect/>
              </a:gradFill>
              <a:ln w="9525" cap="flat" cmpd="sng" algn="ctr">
                <a:solidFill>
                  <a:srgbClr val="A5A5A5"/>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a:buClrTx/>
                </a:pPr>
                <a:endParaRPr lang="en-US" sz="1600" dirty="0">
                  <a:solidFill>
                    <a:schemeClr val="bg1"/>
                  </a:solidFill>
                  <a:latin typeface="Arial" pitchFamily="-65" charset="0"/>
                  <a:ea typeface="Arial" pitchFamily="-65" charset="0"/>
                  <a:cs typeface="Arial" pitchFamily="-65" charset="0"/>
                </a:endParaRPr>
              </a:p>
            </p:txBody>
          </p:sp>
          <p:grpSp>
            <p:nvGrpSpPr>
              <p:cNvPr id="11" name="Group 39"/>
              <p:cNvGrpSpPr/>
              <p:nvPr/>
            </p:nvGrpSpPr>
            <p:grpSpPr>
              <a:xfrm>
                <a:off x="6172201" y="1828800"/>
                <a:ext cx="1676400" cy="381000"/>
                <a:chOff x="2804160" y="2770632"/>
                <a:chExt cx="2926080" cy="548640"/>
              </a:xfrm>
            </p:grpSpPr>
            <p:sp>
              <p:nvSpPr>
                <p:cNvPr id="553" name="Rounded Rectangle 552"/>
                <p:cNvSpPr/>
                <p:nvPr/>
              </p:nvSpPr>
              <p:spPr bwMode="auto">
                <a:xfrm>
                  <a:off x="2804160" y="2770632"/>
                  <a:ext cx="548640" cy="548640"/>
                </a:xfrm>
                <a:prstGeom prst="roundRect">
                  <a:avLst/>
                </a:prstGeom>
                <a:gradFill flip="none" rotWithShape="1">
                  <a:gsLst>
                    <a:gs pos="4000">
                      <a:srgbClr val="A5A5A5"/>
                    </a:gs>
                    <a:gs pos="84000">
                      <a:srgbClr val="FFFFFF"/>
                    </a:gs>
                  </a:gsLst>
                  <a:lin ang="14100000" scaled="0"/>
                  <a:tileRect/>
                </a:gradFill>
                <a:ln w="9525" cap="flat" cmpd="sng" algn="ctr">
                  <a:solidFill>
                    <a:srgbClr val="56565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00" b="1" dirty="0" smtClean="0">
                      <a:solidFill>
                        <a:srgbClr val="005CAE"/>
                      </a:solidFill>
                      <a:latin typeface="Arial" pitchFamily="-65" charset="0"/>
                      <a:ea typeface="Arial" pitchFamily="-65" charset="0"/>
                      <a:cs typeface="Arial" pitchFamily="-65" charset="0"/>
                    </a:rPr>
                    <a:t>VM</a:t>
                  </a:r>
                  <a:endParaRPr kumimoji="0" lang="en-US" sz="10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554" name="Rounded Rectangle 553"/>
                <p:cNvSpPr/>
                <p:nvPr/>
              </p:nvSpPr>
              <p:spPr bwMode="auto">
                <a:xfrm>
                  <a:off x="3596640" y="2770632"/>
                  <a:ext cx="548640" cy="548640"/>
                </a:xfrm>
                <a:prstGeom prst="roundRect">
                  <a:avLst/>
                </a:prstGeom>
                <a:gradFill flip="none" rotWithShape="1">
                  <a:gsLst>
                    <a:gs pos="4000">
                      <a:srgbClr val="A5A5A5"/>
                    </a:gs>
                    <a:gs pos="84000">
                      <a:srgbClr val="FFFFFF"/>
                    </a:gs>
                  </a:gsLst>
                  <a:lin ang="14100000" scaled="0"/>
                  <a:tileRect/>
                </a:gradFill>
                <a:ln w="9525" cap="flat" cmpd="sng" algn="ctr">
                  <a:solidFill>
                    <a:srgbClr val="56565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00" b="1" dirty="0" smtClean="0">
                      <a:solidFill>
                        <a:srgbClr val="005CAE"/>
                      </a:solidFill>
                      <a:latin typeface="Arial" pitchFamily="-65" charset="0"/>
                      <a:ea typeface="Arial" pitchFamily="-65" charset="0"/>
                      <a:cs typeface="Arial" pitchFamily="-65" charset="0"/>
                    </a:rPr>
                    <a:t>VM</a:t>
                  </a:r>
                  <a:endParaRPr kumimoji="0" lang="en-US" sz="10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555" name="Rounded Rectangle 554"/>
                <p:cNvSpPr/>
                <p:nvPr/>
              </p:nvSpPr>
              <p:spPr bwMode="auto">
                <a:xfrm>
                  <a:off x="4389120" y="2770632"/>
                  <a:ext cx="548640" cy="548640"/>
                </a:xfrm>
                <a:prstGeom prst="roundRect">
                  <a:avLst/>
                </a:prstGeom>
                <a:gradFill flip="none" rotWithShape="1">
                  <a:gsLst>
                    <a:gs pos="4000">
                      <a:srgbClr val="A5A5A5"/>
                    </a:gs>
                    <a:gs pos="84000">
                      <a:srgbClr val="FFFFFF"/>
                    </a:gs>
                  </a:gsLst>
                  <a:lin ang="14100000" scaled="0"/>
                  <a:tileRect/>
                </a:gradFill>
                <a:ln w="9525" cap="flat" cmpd="sng" algn="ctr">
                  <a:solidFill>
                    <a:srgbClr val="56565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00" b="1" dirty="0" smtClean="0">
                      <a:solidFill>
                        <a:srgbClr val="005CAE"/>
                      </a:solidFill>
                      <a:latin typeface="Arial" pitchFamily="-65" charset="0"/>
                      <a:ea typeface="Arial" pitchFamily="-65" charset="0"/>
                      <a:cs typeface="Arial" pitchFamily="-65" charset="0"/>
                    </a:rPr>
                    <a:t>VM</a:t>
                  </a:r>
                  <a:endParaRPr kumimoji="0" lang="en-US" sz="10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556" name="Rounded Rectangle 555"/>
                <p:cNvSpPr/>
                <p:nvPr/>
              </p:nvSpPr>
              <p:spPr bwMode="auto">
                <a:xfrm>
                  <a:off x="5181600" y="2770632"/>
                  <a:ext cx="548640" cy="548640"/>
                </a:xfrm>
                <a:prstGeom prst="roundRect">
                  <a:avLst/>
                </a:prstGeom>
                <a:gradFill flip="none" rotWithShape="1">
                  <a:gsLst>
                    <a:gs pos="4000">
                      <a:srgbClr val="A5A5A5"/>
                    </a:gs>
                    <a:gs pos="84000">
                      <a:srgbClr val="FFFFFF"/>
                    </a:gs>
                  </a:gsLst>
                  <a:lin ang="14100000" scaled="0"/>
                  <a:tileRect/>
                </a:gradFill>
                <a:ln w="9525" cap="flat" cmpd="sng" algn="ctr">
                  <a:solidFill>
                    <a:srgbClr val="56565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00" b="1" dirty="0" smtClean="0">
                      <a:solidFill>
                        <a:srgbClr val="005CAE"/>
                      </a:solidFill>
                      <a:latin typeface="Arial" pitchFamily="-65" charset="0"/>
                      <a:ea typeface="Arial" pitchFamily="-65" charset="0"/>
                      <a:cs typeface="Arial" pitchFamily="-65" charset="0"/>
                    </a:rPr>
                    <a:t>VM</a:t>
                  </a:r>
                  <a:endParaRPr kumimoji="0" lang="en-US" sz="10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grpSp>
        </p:grpSp>
        <p:grpSp>
          <p:nvGrpSpPr>
            <p:cNvPr id="13" name="Group 288"/>
            <p:cNvGrpSpPr/>
            <p:nvPr/>
          </p:nvGrpSpPr>
          <p:grpSpPr>
            <a:xfrm>
              <a:off x="2667000" y="1447800"/>
              <a:ext cx="1828799" cy="533400"/>
              <a:chOff x="6096000" y="1752600"/>
              <a:chExt cx="1828799" cy="533400"/>
            </a:xfrm>
          </p:grpSpPr>
          <p:sp>
            <p:nvSpPr>
              <p:cNvPr id="545" name="Rounded Rectangle 7"/>
              <p:cNvSpPr>
                <a:spLocks noChangeArrowheads="1"/>
              </p:cNvSpPr>
              <p:nvPr/>
            </p:nvSpPr>
            <p:spPr bwMode="auto">
              <a:xfrm>
                <a:off x="6096000" y="1752600"/>
                <a:ext cx="1828799" cy="533400"/>
              </a:xfrm>
              <a:prstGeom prst="roundRect">
                <a:avLst>
                  <a:gd name="adj" fmla="val 16667"/>
                </a:avLst>
              </a:prstGeom>
              <a:gradFill flip="none" rotWithShape="1">
                <a:gsLst>
                  <a:gs pos="50000">
                    <a:srgbClr val="92B945"/>
                  </a:gs>
                  <a:gs pos="75000">
                    <a:srgbClr val="C8DD92"/>
                  </a:gs>
                </a:gsLst>
                <a:lin ang="16200000" scaled="0"/>
                <a:tileRect/>
              </a:gradFill>
              <a:ln w="9525" cap="flat" cmpd="sng" algn="ctr">
                <a:solidFill>
                  <a:srgbClr val="A5A5A5"/>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a:buClrTx/>
                </a:pPr>
                <a:endParaRPr lang="en-US" sz="1600" dirty="0">
                  <a:solidFill>
                    <a:schemeClr val="bg1"/>
                  </a:solidFill>
                  <a:latin typeface="Arial" pitchFamily="-65" charset="0"/>
                  <a:ea typeface="Arial" pitchFamily="-65" charset="0"/>
                  <a:cs typeface="Arial" pitchFamily="-65" charset="0"/>
                </a:endParaRPr>
              </a:p>
            </p:txBody>
          </p:sp>
          <p:grpSp>
            <p:nvGrpSpPr>
              <p:cNvPr id="17" name="Group 39"/>
              <p:cNvGrpSpPr/>
              <p:nvPr/>
            </p:nvGrpSpPr>
            <p:grpSpPr>
              <a:xfrm>
                <a:off x="6172201" y="1828800"/>
                <a:ext cx="1676400" cy="381000"/>
                <a:chOff x="2804160" y="2770632"/>
                <a:chExt cx="2926080" cy="548640"/>
              </a:xfrm>
            </p:grpSpPr>
            <p:sp>
              <p:nvSpPr>
                <p:cNvPr id="547" name="Rounded Rectangle 546"/>
                <p:cNvSpPr/>
                <p:nvPr/>
              </p:nvSpPr>
              <p:spPr bwMode="auto">
                <a:xfrm>
                  <a:off x="2804160" y="2770632"/>
                  <a:ext cx="548640" cy="548640"/>
                </a:xfrm>
                <a:prstGeom prst="roundRect">
                  <a:avLst/>
                </a:prstGeom>
                <a:gradFill flip="none" rotWithShape="1">
                  <a:gsLst>
                    <a:gs pos="4000">
                      <a:srgbClr val="A5A5A5"/>
                    </a:gs>
                    <a:gs pos="84000">
                      <a:srgbClr val="FFFFFF"/>
                    </a:gs>
                  </a:gsLst>
                  <a:lin ang="14100000" scaled="0"/>
                  <a:tileRect/>
                </a:gradFill>
                <a:ln w="9525" cap="flat" cmpd="sng" algn="ctr">
                  <a:solidFill>
                    <a:srgbClr val="56565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00" b="1" dirty="0" smtClean="0">
                      <a:solidFill>
                        <a:srgbClr val="005CAE"/>
                      </a:solidFill>
                      <a:latin typeface="Arial" pitchFamily="-65" charset="0"/>
                      <a:ea typeface="Arial" pitchFamily="-65" charset="0"/>
                      <a:cs typeface="Arial" pitchFamily="-65" charset="0"/>
                    </a:rPr>
                    <a:t>VM</a:t>
                  </a:r>
                  <a:endParaRPr kumimoji="0" lang="en-US" sz="10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548" name="Rounded Rectangle 547"/>
                <p:cNvSpPr/>
                <p:nvPr/>
              </p:nvSpPr>
              <p:spPr bwMode="auto">
                <a:xfrm>
                  <a:off x="3596640" y="2770632"/>
                  <a:ext cx="548640" cy="548640"/>
                </a:xfrm>
                <a:prstGeom prst="roundRect">
                  <a:avLst/>
                </a:prstGeom>
                <a:gradFill flip="none" rotWithShape="1">
                  <a:gsLst>
                    <a:gs pos="4000">
                      <a:srgbClr val="A5A5A5"/>
                    </a:gs>
                    <a:gs pos="84000">
                      <a:srgbClr val="FFFFFF"/>
                    </a:gs>
                  </a:gsLst>
                  <a:lin ang="14100000" scaled="0"/>
                  <a:tileRect/>
                </a:gradFill>
                <a:ln w="9525" cap="flat" cmpd="sng" algn="ctr">
                  <a:solidFill>
                    <a:srgbClr val="56565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00" b="1" dirty="0" smtClean="0">
                      <a:solidFill>
                        <a:srgbClr val="005CAE"/>
                      </a:solidFill>
                      <a:latin typeface="Arial" pitchFamily="-65" charset="0"/>
                      <a:ea typeface="Arial" pitchFamily="-65" charset="0"/>
                      <a:cs typeface="Arial" pitchFamily="-65" charset="0"/>
                    </a:rPr>
                    <a:t>VM</a:t>
                  </a:r>
                  <a:endParaRPr kumimoji="0" lang="en-US" sz="10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549" name="Rounded Rectangle 548"/>
                <p:cNvSpPr/>
                <p:nvPr/>
              </p:nvSpPr>
              <p:spPr bwMode="auto">
                <a:xfrm>
                  <a:off x="4389120" y="2770632"/>
                  <a:ext cx="548640" cy="548640"/>
                </a:xfrm>
                <a:prstGeom prst="roundRect">
                  <a:avLst/>
                </a:prstGeom>
                <a:gradFill flip="none" rotWithShape="1">
                  <a:gsLst>
                    <a:gs pos="4000">
                      <a:srgbClr val="A5A5A5"/>
                    </a:gs>
                    <a:gs pos="84000">
                      <a:srgbClr val="FFFFFF"/>
                    </a:gs>
                  </a:gsLst>
                  <a:lin ang="14100000" scaled="0"/>
                  <a:tileRect/>
                </a:gradFill>
                <a:ln w="9525" cap="flat" cmpd="sng" algn="ctr">
                  <a:solidFill>
                    <a:srgbClr val="56565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00" b="1" dirty="0" smtClean="0">
                      <a:solidFill>
                        <a:srgbClr val="005CAE"/>
                      </a:solidFill>
                      <a:latin typeface="Arial" pitchFamily="-65" charset="0"/>
                      <a:ea typeface="Arial" pitchFamily="-65" charset="0"/>
                      <a:cs typeface="Arial" pitchFamily="-65" charset="0"/>
                    </a:rPr>
                    <a:t>VM</a:t>
                  </a:r>
                  <a:endParaRPr kumimoji="0" lang="en-US" sz="10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550" name="Rounded Rectangle 549"/>
                <p:cNvSpPr/>
                <p:nvPr/>
              </p:nvSpPr>
              <p:spPr bwMode="auto">
                <a:xfrm>
                  <a:off x="5181600" y="2770632"/>
                  <a:ext cx="548640" cy="548640"/>
                </a:xfrm>
                <a:prstGeom prst="roundRect">
                  <a:avLst/>
                </a:prstGeom>
                <a:gradFill flip="none" rotWithShape="1">
                  <a:gsLst>
                    <a:gs pos="4000">
                      <a:srgbClr val="A5A5A5"/>
                    </a:gs>
                    <a:gs pos="84000">
                      <a:srgbClr val="FFFFFF"/>
                    </a:gs>
                  </a:gsLst>
                  <a:lin ang="14100000" scaled="0"/>
                  <a:tileRect/>
                </a:gradFill>
                <a:ln w="9525" cap="flat" cmpd="sng" algn="ctr">
                  <a:solidFill>
                    <a:srgbClr val="56565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00" b="1" dirty="0" smtClean="0">
                      <a:solidFill>
                        <a:srgbClr val="005CAE"/>
                      </a:solidFill>
                      <a:latin typeface="Arial" pitchFamily="-65" charset="0"/>
                      <a:ea typeface="Arial" pitchFamily="-65" charset="0"/>
                      <a:cs typeface="Arial" pitchFamily="-65" charset="0"/>
                    </a:rPr>
                    <a:t>VM</a:t>
                  </a:r>
                  <a:endParaRPr kumimoji="0" lang="en-US" sz="10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grpSp>
        </p:grpSp>
        <p:grpSp>
          <p:nvGrpSpPr>
            <p:cNvPr id="18" name="Group 295"/>
            <p:cNvGrpSpPr/>
            <p:nvPr/>
          </p:nvGrpSpPr>
          <p:grpSpPr>
            <a:xfrm>
              <a:off x="2819400" y="1600200"/>
              <a:ext cx="1828799" cy="533400"/>
              <a:chOff x="6096000" y="1752600"/>
              <a:chExt cx="1828799" cy="533400"/>
            </a:xfrm>
          </p:grpSpPr>
          <p:sp>
            <p:nvSpPr>
              <p:cNvPr id="539" name="Rounded Rectangle 7"/>
              <p:cNvSpPr>
                <a:spLocks noChangeArrowheads="1"/>
              </p:cNvSpPr>
              <p:nvPr/>
            </p:nvSpPr>
            <p:spPr bwMode="auto">
              <a:xfrm>
                <a:off x="6096000" y="1752600"/>
                <a:ext cx="1828799" cy="533400"/>
              </a:xfrm>
              <a:prstGeom prst="roundRect">
                <a:avLst>
                  <a:gd name="adj" fmla="val 16667"/>
                </a:avLst>
              </a:prstGeom>
              <a:gradFill flip="none" rotWithShape="1">
                <a:gsLst>
                  <a:gs pos="50000">
                    <a:srgbClr val="92B945"/>
                  </a:gs>
                  <a:gs pos="75000">
                    <a:srgbClr val="C8DD92"/>
                  </a:gs>
                </a:gsLst>
                <a:lin ang="16200000" scaled="0"/>
                <a:tileRect/>
              </a:gradFill>
              <a:ln w="9525" cap="flat" cmpd="sng" algn="ctr">
                <a:solidFill>
                  <a:srgbClr val="A5A5A5"/>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a:buClrTx/>
                </a:pPr>
                <a:endParaRPr lang="en-US" sz="1600" dirty="0">
                  <a:solidFill>
                    <a:schemeClr val="bg1"/>
                  </a:solidFill>
                  <a:latin typeface="Arial" pitchFamily="-65" charset="0"/>
                  <a:ea typeface="Arial" pitchFamily="-65" charset="0"/>
                  <a:cs typeface="Arial" pitchFamily="-65" charset="0"/>
                </a:endParaRPr>
              </a:p>
            </p:txBody>
          </p:sp>
          <p:grpSp>
            <p:nvGrpSpPr>
              <p:cNvPr id="24" name="Group 39"/>
              <p:cNvGrpSpPr/>
              <p:nvPr/>
            </p:nvGrpSpPr>
            <p:grpSpPr>
              <a:xfrm>
                <a:off x="6172201" y="1828800"/>
                <a:ext cx="1676400" cy="381000"/>
                <a:chOff x="2804160" y="2770632"/>
                <a:chExt cx="2926080" cy="548640"/>
              </a:xfrm>
            </p:grpSpPr>
            <p:sp>
              <p:nvSpPr>
                <p:cNvPr id="541" name="Rounded Rectangle 540"/>
                <p:cNvSpPr/>
                <p:nvPr/>
              </p:nvSpPr>
              <p:spPr bwMode="auto">
                <a:xfrm>
                  <a:off x="2804160" y="2770632"/>
                  <a:ext cx="548640" cy="548640"/>
                </a:xfrm>
                <a:prstGeom prst="roundRect">
                  <a:avLst/>
                </a:prstGeom>
                <a:gradFill flip="none" rotWithShape="1">
                  <a:gsLst>
                    <a:gs pos="4000">
                      <a:srgbClr val="A5A5A5"/>
                    </a:gs>
                    <a:gs pos="84000">
                      <a:srgbClr val="FFFFFF"/>
                    </a:gs>
                  </a:gsLst>
                  <a:lin ang="14100000" scaled="0"/>
                  <a:tileRect/>
                </a:gradFill>
                <a:ln w="9525" cap="flat" cmpd="sng" algn="ctr">
                  <a:solidFill>
                    <a:srgbClr val="56565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00" b="1" dirty="0" smtClean="0">
                      <a:solidFill>
                        <a:srgbClr val="005CAE"/>
                      </a:solidFill>
                      <a:latin typeface="Arial" pitchFamily="-65" charset="0"/>
                      <a:ea typeface="Arial" pitchFamily="-65" charset="0"/>
                      <a:cs typeface="Arial" pitchFamily="-65" charset="0"/>
                    </a:rPr>
                    <a:t>VM</a:t>
                  </a:r>
                  <a:endParaRPr kumimoji="0" lang="en-US" sz="10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542" name="Rounded Rectangle 541"/>
                <p:cNvSpPr/>
                <p:nvPr/>
              </p:nvSpPr>
              <p:spPr bwMode="auto">
                <a:xfrm>
                  <a:off x="3596640" y="2770632"/>
                  <a:ext cx="548640" cy="548640"/>
                </a:xfrm>
                <a:prstGeom prst="roundRect">
                  <a:avLst/>
                </a:prstGeom>
                <a:gradFill flip="none" rotWithShape="1">
                  <a:gsLst>
                    <a:gs pos="4000">
                      <a:srgbClr val="A5A5A5"/>
                    </a:gs>
                    <a:gs pos="84000">
                      <a:srgbClr val="FFFFFF"/>
                    </a:gs>
                  </a:gsLst>
                  <a:lin ang="14100000" scaled="0"/>
                  <a:tileRect/>
                </a:gradFill>
                <a:ln w="9525" cap="flat" cmpd="sng" algn="ctr">
                  <a:solidFill>
                    <a:srgbClr val="56565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00" b="1" dirty="0" smtClean="0">
                      <a:solidFill>
                        <a:srgbClr val="005CAE"/>
                      </a:solidFill>
                      <a:latin typeface="Arial" pitchFamily="-65" charset="0"/>
                      <a:ea typeface="Arial" pitchFamily="-65" charset="0"/>
                      <a:cs typeface="Arial" pitchFamily="-65" charset="0"/>
                    </a:rPr>
                    <a:t>VM</a:t>
                  </a:r>
                  <a:endParaRPr kumimoji="0" lang="en-US" sz="10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543" name="Rounded Rectangle 542"/>
                <p:cNvSpPr/>
                <p:nvPr/>
              </p:nvSpPr>
              <p:spPr bwMode="auto">
                <a:xfrm>
                  <a:off x="4389120" y="2770632"/>
                  <a:ext cx="548640" cy="548640"/>
                </a:xfrm>
                <a:prstGeom prst="roundRect">
                  <a:avLst/>
                </a:prstGeom>
                <a:gradFill flip="none" rotWithShape="1">
                  <a:gsLst>
                    <a:gs pos="4000">
                      <a:srgbClr val="A5A5A5"/>
                    </a:gs>
                    <a:gs pos="84000">
                      <a:srgbClr val="FFFFFF"/>
                    </a:gs>
                  </a:gsLst>
                  <a:lin ang="14100000" scaled="0"/>
                  <a:tileRect/>
                </a:gradFill>
                <a:ln w="9525" cap="flat" cmpd="sng" algn="ctr">
                  <a:solidFill>
                    <a:srgbClr val="56565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00" b="1" dirty="0" smtClean="0">
                      <a:solidFill>
                        <a:srgbClr val="005CAE"/>
                      </a:solidFill>
                      <a:latin typeface="Arial" pitchFamily="-65" charset="0"/>
                      <a:ea typeface="Arial" pitchFamily="-65" charset="0"/>
                      <a:cs typeface="Arial" pitchFamily="-65" charset="0"/>
                    </a:rPr>
                    <a:t>VM</a:t>
                  </a:r>
                  <a:endParaRPr kumimoji="0" lang="en-US" sz="10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544" name="Rounded Rectangle 543"/>
                <p:cNvSpPr/>
                <p:nvPr/>
              </p:nvSpPr>
              <p:spPr bwMode="auto">
                <a:xfrm>
                  <a:off x="5181600" y="2770632"/>
                  <a:ext cx="548640" cy="548640"/>
                </a:xfrm>
                <a:prstGeom prst="roundRect">
                  <a:avLst/>
                </a:prstGeom>
                <a:gradFill flip="none" rotWithShape="1">
                  <a:gsLst>
                    <a:gs pos="4000">
                      <a:srgbClr val="A5A5A5"/>
                    </a:gs>
                    <a:gs pos="84000">
                      <a:srgbClr val="FFFFFF"/>
                    </a:gs>
                  </a:gsLst>
                  <a:lin ang="14100000" scaled="0"/>
                  <a:tileRect/>
                </a:gradFill>
                <a:ln w="9525" cap="flat" cmpd="sng" algn="ctr">
                  <a:solidFill>
                    <a:srgbClr val="56565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00" b="1" dirty="0" smtClean="0">
                      <a:solidFill>
                        <a:srgbClr val="005CAE"/>
                      </a:solidFill>
                      <a:latin typeface="Arial" pitchFamily="-65" charset="0"/>
                      <a:ea typeface="Arial" pitchFamily="-65" charset="0"/>
                      <a:cs typeface="Arial" pitchFamily="-65" charset="0"/>
                    </a:rPr>
                    <a:t>VM</a:t>
                  </a:r>
                  <a:endParaRPr kumimoji="0" lang="en-US" sz="10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grpSp>
        </p:grpSp>
        <p:grpSp>
          <p:nvGrpSpPr>
            <p:cNvPr id="27" name="Group 302"/>
            <p:cNvGrpSpPr/>
            <p:nvPr/>
          </p:nvGrpSpPr>
          <p:grpSpPr>
            <a:xfrm>
              <a:off x="2971800" y="1752600"/>
              <a:ext cx="1828799" cy="533400"/>
              <a:chOff x="6096000" y="1752600"/>
              <a:chExt cx="1828799" cy="533400"/>
            </a:xfrm>
          </p:grpSpPr>
          <p:sp>
            <p:nvSpPr>
              <p:cNvPr id="533" name="Rounded Rectangle 7"/>
              <p:cNvSpPr>
                <a:spLocks noChangeArrowheads="1"/>
              </p:cNvSpPr>
              <p:nvPr/>
            </p:nvSpPr>
            <p:spPr bwMode="auto">
              <a:xfrm>
                <a:off x="6096000" y="1752600"/>
                <a:ext cx="1828799" cy="533400"/>
              </a:xfrm>
              <a:prstGeom prst="roundRect">
                <a:avLst>
                  <a:gd name="adj" fmla="val 16667"/>
                </a:avLst>
              </a:prstGeom>
              <a:gradFill flip="none" rotWithShape="1">
                <a:gsLst>
                  <a:gs pos="50000">
                    <a:srgbClr val="92B945"/>
                  </a:gs>
                  <a:gs pos="75000">
                    <a:srgbClr val="C8DD92"/>
                  </a:gs>
                </a:gsLst>
                <a:lin ang="16200000" scaled="0"/>
                <a:tileRect/>
              </a:gradFill>
              <a:ln w="9525" cap="flat" cmpd="sng" algn="ctr">
                <a:solidFill>
                  <a:srgbClr val="A5A5A5"/>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a:buClrTx/>
                </a:pPr>
                <a:endParaRPr lang="en-US" sz="1600" dirty="0">
                  <a:solidFill>
                    <a:schemeClr val="bg1"/>
                  </a:solidFill>
                  <a:latin typeface="Arial" pitchFamily="-65" charset="0"/>
                  <a:ea typeface="Arial" pitchFamily="-65" charset="0"/>
                  <a:cs typeface="Arial" pitchFamily="-65" charset="0"/>
                </a:endParaRPr>
              </a:p>
            </p:txBody>
          </p:sp>
          <p:grpSp>
            <p:nvGrpSpPr>
              <p:cNvPr id="28" name="Group 39"/>
              <p:cNvGrpSpPr/>
              <p:nvPr/>
            </p:nvGrpSpPr>
            <p:grpSpPr>
              <a:xfrm>
                <a:off x="6172201" y="1828800"/>
                <a:ext cx="1676400" cy="381000"/>
                <a:chOff x="2804160" y="2770632"/>
                <a:chExt cx="2926080" cy="548640"/>
              </a:xfrm>
            </p:grpSpPr>
            <p:sp>
              <p:nvSpPr>
                <p:cNvPr id="535" name="Rounded Rectangle 534"/>
                <p:cNvSpPr/>
                <p:nvPr/>
              </p:nvSpPr>
              <p:spPr bwMode="auto">
                <a:xfrm>
                  <a:off x="2804160" y="2770632"/>
                  <a:ext cx="548640" cy="548640"/>
                </a:xfrm>
                <a:prstGeom prst="roundRect">
                  <a:avLst/>
                </a:prstGeom>
                <a:gradFill flip="none" rotWithShape="1">
                  <a:gsLst>
                    <a:gs pos="4000">
                      <a:srgbClr val="A5A5A5"/>
                    </a:gs>
                    <a:gs pos="84000">
                      <a:srgbClr val="FFFFFF"/>
                    </a:gs>
                  </a:gsLst>
                  <a:lin ang="14100000" scaled="0"/>
                  <a:tileRect/>
                </a:gradFill>
                <a:ln w="9525" cap="flat" cmpd="sng" algn="ctr">
                  <a:solidFill>
                    <a:srgbClr val="56565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00" b="1" dirty="0" smtClean="0">
                      <a:solidFill>
                        <a:srgbClr val="005CAE"/>
                      </a:solidFill>
                      <a:latin typeface="Arial" pitchFamily="-65" charset="0"/>
                      <a:ea typeface="Arial" pitchFamily="-65" charset="0"/>
                      <a:cs typeface="Arial" pitchFamily="-65" charset="0"/>
                    </a:rPr>
                    <a:t>VM</a:t>
                  </a:r>
                  <a:endParaRPr kumimoji="0" lang="en-US" sz="10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536" name="Rounded Rectangle 535"/>
                <p:cNvSpPr/>
                <p:nvPr/>
              </p:nvSpPr>
              <p:spPr bwMode="auto">
                <a:xfrm>
                  <a:off x="3596640" y="2770632"/>
                  <a:ext cx="548640" cy="548640"/>
                </a:xfrm>
                <a:prstGeom prst="roundRect">
                  <a:avLst/>
                </a:prstGeom>
                <a:gradFill flip="none" rotWithShape="1">
                  <a:gsLst>
                    <a:gs pos="4000">
                      <a:srgbClr val="A5A5A5"/>
                    </a:gs>
                    <a:gs pos="84000">
                      <a:srgbClr val="FFFFFF"/>
                    </a:gs>
                  </a:gsLst>
                  <a:lin ang="14100000" scaled="0"/>
                  <a:tileRect/>
                </a:gradFill>
                <a:ln w="9525" cap="flat" cmpd="sng" algn="ctr">
                  <a:solidFill>
                    <a:srgbClr val="56565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00" b="1" dirty="0" smtClean="0">
                      <a:solidFill>
                        <a:srgbClr val="005CAE"/>
                      </a:solidFill>
                      <a:latin typeface="Arial" pitchFamily="-65" charset="0"/>
                      <a:ea typeface="Arial" pitchFamily="-65" charset="0"/>
                      <a:cs typeface="Arial" pitchFamily="-65" charset="0"/>
                    </a:rPr>
                    <a:t>VM</a:t>
                  </a:r>
                  <a:endParaRPr kumimoji="0" lang="en-US" sz="10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537" name="Rounded Rectangle 536"/>
                <p:cNvSpPr/>
                <p:nvPr/>
              </p:nvSpPr>
              <p:spPr bwMode="auto">
                <a:xfrm>
                  <a:off x="4389120" y="2770632"/>
                  <a:ext cx="548640" cy="548640"/>
                </a:xfrm>
                <a:prstGeom prst="roundRect">
                  <a:avLst/>
                </a:prstGeom>
                <a:gradFill flip="none" rotWithShape="1">
                  <a:gsLst>
                    <a:gs pos="4000">
                      <a:srgbClr val="A5A5A5"/>
                    </a:gs>
                    <a:gs pos="84000">
                      <a:srgbClr val="FFFFFF"/>
                    </a:gs>
                  </a:gsLst>
                  <a:lin ang="14100000" scaled="0"/>
                  <a:tileRect/>
                </a:gradFill>
                <a:ln w="9525" cap="flat" cmpd="sng" algn="ctr">
                  <a:solidFill>
                    <a:srgbClr val="56565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00" b="1" dirty="0" smtClean="0">
                      <a:solidFill>
                        <a:srgbClr val="005CAE"/>
                      </a:solidFill>
                      <a:latin typeface="Arial" pitchFamily="-65" charset="0"/>
                      <a:ea typeface="Arial" pitchFamily="-65" charset="0"/>
                      <a:cs typeface="Arial" pitchFamily="-65" charset="0"/>
                    </a:rPr>
                    <a:t>VM</a:t>
                  </a:r>
                  <a:endParaRPr kumimoji="0" lang="en-US" sz="10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538" name="Rounded Rectangle 537"/>
                <p:cNvSpPr/>
                <p:nvPr/>
              </p:nvSpPr>
              <p:spPr bwMode="auto">
                <a:xfrm>
                  <a:off x="5181600" y="2770632"/>
                  <a:ext cx="548640" cy="548640"/>
                </a:xfrm>
                <a:prstGeom prst="roundRect">
                  <a:avLst/>
                </a:prstGeom>
                <a:gradFill flip="none" rotWithShape="1">
                  <a:gsLst>
                    <a:gs pos="4000">
                      <a:srgbClr val="A5A5A5"/>
                    </a:gs>
                    <a:gs pos="84000">
                      <a:srgbClr val="FFFFFF"/>
                    </a:gs>
                  </a:gsLst>
                  <a:lin ang="14100000" scaled="0"/>
                  <a:tileRect/>
                </a:gradFill>
                <a:ln w="9525" cap="flat" cmpd="sng" algn="ctr">
                  <a:solidFill>
                    <a:srgbClr val="56565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00" b="1" dirty="0" smtClean="0">
                      <a:solidFill>
                        <a:srgbClr val="005CAE"/>
                      </a:solidFill>
                      <a:latin typeface="Arial" pitchFamily="-65" charset="0"/>
                      <a:ea typeface="Arial" pitchFamily="-65" charset="0"/>
                      <a:cs typeface="Arial" pitchFamily="-65" charset="0"/>
                    </a:rPr>
                    <a:t>VM</a:t>
                  </a:r>
                  <a:endParaRPr kumimoji="0" lang="en-US" sz="10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grpSp>
        </p:grpSp>
      </p:grpSp>
      <p:sp>
        <p:nvSpPr>
          <p:cNvPr id="4" name="Title 3"/>
          <p:cNvSpPr>
            <a:spLocks noGrp="1"/>
          </p:cNvSpPr>
          <p:nvPr>
            <p:ph type="title"/>
          </p:nvPr>
        </p:nvSpPr>
        <p:spPr>
          <a:xfrm>
            <a:off x="1169988" y="304800"/>
            <a:ext cx="7608252" cy="714375"/>
          </a:xfrm>
        </p:spPr>
        <p:txBody>
          <a:bodyPr/>
          <a:lstStyle/>
          <a:p>
            <a:r>
              <a:rPr lang="en-US" dirty="0" smtClean="0"/>
              <a:t>NetApp Cache Amplification</a:t>
            </a:r>
            <a:endParaRPr lang="en-US" dirty="0"/>
          </a:p>
        </p:txBody>
      </p:sp>
      <p:sp>
        <p:nvSpPr>
          <p:cNvPr id="394" name="Content Placeholder 393"/>
          <p:cNvSpPr>
            <a:spLocks noGrp="1"/>
          </p:cNvSpPr>
          <p:nvPr>
            <p:ph idx="1"/>
          </p:nvPr>
        </p:nvSpPr>
        <p:spPr/>
        <p:txBody>
          <a:bodyPr/>
          <a:lstStyle/>
          <a:p>
            <a:endParaRPr lang="en-US"/>
          </a:p>
        </p:txBody>
      </p:sp>
      <p:sp>
        <p:nvSpPr>
          <p:cNvPr id="2" name="Slide Number Placeholder 1"/>
          <p:cNvSpPr>
            <a:spLocks noGrp="1"/>
          </p:cNvSpPr>
          <p:nvPr>
            <p:ph type="sldNum" sz="quarter" idx="10"/>
          </p:nvPr>
        </p:nvSpPr>
        <p:spPr/>
        <p:txBody>
          <a:bodyPr/>
          <a:lstStyle/>
          <a:p>
            <a:fld id="{D77DD893-7FF8-44FE-9189-04358CEC1A32}" type="slidenum">
              <a:rPr lang="en-US" smtClean="0"/>
              <a:pPr/>
              <a:t>83</a:t>
            </a:fld>
            <a:endParaRPr lang="en-US" dirty="0"/>
          </a:p>
        </p:txBody>
      </p:sp>
      <p:sp>
        <p:nvSpPr>
          <p:cNvPr id="7" name="Rounded Rectangle 3"/>
          <p:cNvSpPr>
            <a:spLocks noChangeArrowheads="1"/>
          </p:cNvSpPr>
          <p:nvPr/>
        </p:nvSpPr>
        <p:spPr bwMode="auto">
          <a:xfrm>
            <a:off x="685800" y="3109628"/>
            <a:ext cx="5410200" cy="3112809"/>
          </a:xfrm>
          <a:prstGeom prst="roundRect">
            <a:avLst>
              <a:gd name="adj" fmla="val 5273"/>
            </a:avLst>
          </a:prstGeom>
          <a:gradFill flip="none" rotWithShape="1">
            <a:gsLst>
              <a:gs pos="50000">
                <a:srgbClr val="005CAE"/>
              </a:gs>
              <a:gs pos="75000">
                <a:srgbClr val="0078E5"/>
              </a:gs>
            </a:gsLst>
            <a:lin ang="16200000" scaled="0"/>
            <a:tileRect/>
          </a:gradFill>
          <a:ln w="9525" cap="flat" cmpd="sng" algn="ctr">
            <a:solidFill>
              <a:srgbClr val="005CAE"/>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algn="l">
              <a:buClrTx/>
            </a:pPr>
            <a:r>
              <a:rPr lang="en-AU" sz="1600" b="1" dirty="0" smtClean="0">
                <a:solidFill>
                  <a:schemeClr val="bg1"/>
                </a:solidFill>
                <a:latin typeface="Arial" pitchFamily="-65" charset="0"/>
                <a:ea typeface="Arial" pitchFamily="-65" charset="0"/>
                <a:cs typeface="Arial" pitchFamily="-65" charset="0"/>
              </a:rPr>
              <a:t>      NetApp FAS </a:t>
            </a:r>
            <a:endParaRPr lang="en-US" sz="1600" b="1" dirty="0">
              <a:solidFill>
                <a:schemeClr val="bg1"/>
              </a:solidFill>
              <a:latin typeface="Arial" pitchFamily="-65" charset="0"/>
              <a:ea typeface="Arial" pitchFamily="-65" charset="0"/>
              <a:cs typeface="Arial" pitchFamily="-65" charset="0"/>
            </a:endParaRPr>
          </a:p>
        </p:txBody>
      </p:sp>
      <p:sp>
        <p:nvSpPr>
          <p:cNvPr id="8" name="Rounded Rectangle 7"/>
          <p:cNvSpPr>
            <a:spLocks noChangeArrowheads="1"/>
          </p:cNvSpPr>
          <p:nvPr/>
        </p:nvSpPr>
        <p:spPr bwMode="auto">
          <a:xfrm>
            <a:off x="1104889" y="3420909"/>
            <a:ext cx="3003479" cy="1089483"/>
          </a:xfrm>
          <a:prstGeom prst="roundRect">
            <a:avLst>
              <a:gd name="adj" fmla="val 16667"/>
            </a:avLst>
          </a:prstGeom>
          <a:gradFill flip="none" rotWithShape="1">
            <a:gsLst>
              <a:gs pos="50000">
                <a:srgbClr val="58A618"/>
              </a:gs>
              <a:gs pos="75000">
                <a:srgbClr val="6ED01E"/>
              </a:gs>
            </a:gsLst>
            <a:lin ang="16200000" scaled="0"/>
            <a:tileRect/>
          </a:gradFill>
          <a:ln w="9525" cap="flat" cmpd="sng" algn="ctr">
            <a:solidFill>
              <a:srgbClr val="A5A5A5"/>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a:buClrTx/>
            </a:pPr>
            <a:endParaRPr lang="en-US" sz="1600" dirty="0">
              <a:solidFill>
                <a:schemeClr val="bg1"/>
              </a:solidFill>
              <a:latin typeface="Arial" pitchFamily="-65" charset="0"/>
              <a:ea typeface="Arial" pitchFamily="-65" charset="0"/>
              <a:cs typeface="Arial" pitchFamily="-65" charset="0"/>
            </a:endParaRPr>
          </a:p>
        </p:txBody>
      </p:sp>
      <p:cxnSp>
        <p:nvCxnSpPr>
          <p:cNvPr id="12" name="Straight Connector 43"/>
          <p:cNvCxnSpPr>
            <a:cxnSpLocks noChangeShapeType="1"/>
            <a:stCxn id="14" idx="2"/>
          </p:cNvCxnSpPr>
          <p:nvPr/>
        </p:nvCxnSpPr>
        <p:spPr bwMode="auto">
          <a:xfrm rot="5400000">
            <a:off x="1047123" y="4357762"/>
            <a:ext cx="711820" cy="227924"/>
          </a:xfrm>
          <a:prstGeom prst="line">
            <a:avLst/>
          </a:prstGeom>
          <a:noFill/>
          <a:ln w="31750">
            <a:solidFill>
              <a:srgbClr val="565656"/>
            </a:solidFill>
            <a:prstDash val="sysDash"/>
            <a:round/>
            <a:headEnd type="triangle"/>
            <a:tailEnd type="triangle"/>
          </a:ln>
        </p:spPr>
      </p:cxnSp>
      <p:sp>
        <p:nvSpPr>
          <p:cNvPr id="14" name="Rounded Rectangle 13"/>
          <p:cNvSpPr/>
          <p:nvPr/>
        </p:nvSpPr>
        <p:spPr bwMode="auto">
          <a:xfrm>
            <a:off x="1265541" y="3555508"/>
            <a:ext cx="502908" cy="560306"/>
          </a:xfrm>
          <a:prstGeom prst="roundRect">
            <a:avLst/>
          </a:prstGeom>
          <a:gradFill flip="none" rotWithShape="1">
            <a:gsLst>
              <a:gs pos="4000">
                <a:srgbClr val="A5A5A5"/>
              </a:gs>
              <a:gs pos="84000">
                <a:srgbClr val="FFFFFF"/>
              </a:gs>
            </a:gsLst>
            <a:lin ang="14100000" scaled="0"/>
            <a:tileRect/>
          </a:gradFill>
          <a:ln w="9525" cap="flat" cmpd="sng" algn="ctr">
            <a:solidFill>
              <a:srgbClr val="56565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600" b="1" dirty="0" smtClean="0">
                <a:solidFill>
                  <a:srgbClr val="005CAE"/>
                </a:solidFill>
                <a:latin typeface="Arial" pitchFamily="-65" charset="0"/>
                <a:ea typeface="Arial" pitchFamily="-65" charset="0"/>
                <a:cs typeface="Arial" pitchFamily="-65" charset="0"/>
              </a:rPr>
              <a:t>VM</a:t>
            </a:r>
            <a:endParaRPr kumimoji="0" lang="en-US" sz="16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pic>
        <p:nvPicPr>
          <p:cNvPr id="16" name="Picture 15" descr="ESX Stack - Flat.tif"/>
          <p:cNvPicPr>
            <a:picLocks noChangeAspect="1"/>
          </p:cNvPicPr>
          <p:nvPr/>
        </p:nvPicPr>
        <p:blipFill>
          <a:blip r:embed="rId3" cstate="email"/>
          <a:stretch>
            <a:fillRect/>
          </a:stretch>
        </p:blipFill>
        <p:spPr>
          <a:xfrm>
            <a:off x="603129" y="1434671"/>
            <a:ext cx="1200245" cy="1400764"/>
          </a:xfrm>
          <a:prstGeom prst="rect">
            <a:avLst/>
          </a:prstGeom>
        </p:spPr>
      </p:pic>
      <p:sp>
        <p:nvSpPr>
          <p:cNvPr id="20" name="Rounded Rectangle 7"/>
          <p:cNvSpPr>
            <a:spLocks noChangeArrowheads="1"/>
          </p:cNvSpPr>
          <p:nvPr/>
        </p:nvSpPr>
        <p:spPr bwMode="auto">
          <a:xfrm>
            <a:off x="1104889" y="3429171"/>
            <a:ext cx="3003479" cy="1089483"/>
          </a:xfrm>
          <a:prstGeom prst="roundRect">
            <a:avLst>
              <a:gd name="adj" fmla="val 16667"/>
            </a:avLst>
          </a:prstGeom>
          <a:no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a:buClrTx/>
            </a:pPr>
            <a:endParaRPr lang="en-US" sz="1600" dirty="0">
              <a:solidFill>
                <a:schemeClr val="bg1"/>
              </a:solidFill>
              <a:latin typeface="Arial" pitchFamily="-65" charset="0"/>
              <a:ea typeface="Arial" pitchFamily="-65" charset="0"/>
              <a:cs typeface="Arial" pitchFamily="-65" charset="0"/>
            </a:endParaRPr>
          </a:p>
        </p:txBody>
      </p:sp>
      <p:cxnSp>
        <p:nvCxnSpPr>
          <p:cNvPr id="21" name="Straight Connector 43"/>
          <p:cNvCxnSpPr>
            <a:cxnSpLocks noChangeShapeType="1"/>
          </p:cNvCxnSpPr>
          <p:nvPr/>
        </p:nvCxnSpPr>
        <p:spPr bwMode="auto">
          <a:xfrm rot="10800000" flipV="1">
            <a:off x="1517530" y="2666999"/>
            <a:ext cx="1225671" cy="914821"/>
          </a:xfrm>
          <a:prstGeom prst="line">
            <a:avLst/>
          </a:prstGeom>
          <a:noFill/>
          <a:ln w="31750">
            <a:solidFill>
              <a:srgbClr val="565656"/>
            </a:solidFill>
            <a:prstDash val="sysDash"/>
            <a:round/>
            <a:headEnd type="triangle"/>
            <a:tailEnd type="triangle"/>
          </a:ln>
        </p:spPr>
      </p:cxnSp>
      <p:sp>
        <p:nvSpPr>
          <p:cNvPr id="25" name="TextBox 24"/>
          <p:cNvSpPr txBox="1"/>
          <p:nvPr/>
        </p:nvSpPr>
        <p:spPr>
          <a:xfrm>
            <a:off x="1693273" y="4173892"/>
            <a:ext cx="1162498" cy="338554"/>
          </a:xfrm>
          <a:prstGeom prst="rect">
            <a:avLst/>
          </a:prstGeom>
          <a:noFill/>
        </p:spPr>
        <p:txBody>
          <a:bodyPr wrap="none" rtlCol="0">
            <a:spAutoFit/>
          </a:bodyPr>
          <a:lstStyle/>
          <a:p>
            <a:r>
              <a:rPr lang="en-US" sz="1600" dirty="0" smtClean="0">
                <a:solidFill>
                  <a:schemeClr val="bg1"/>
                </a:solidFill>
              </a:rPr>
              <a:t>FlexCache</a:t>
            </a:r>
            <a:endParaRPr lang="en-US" sz="1600" dirty="0">
              <a:solidFill>
                <a:schemeClr val="bg1"/>
              </a:solidFill>
            </a:endParaRPr>
          </a:p>
        </p:txBody>
      </p:sp>
      <p:pic>
        <p:nvPicPr>
          <p:cNvPr id="26" name="Picture 56" descr="PAM"/>
          <p:cNvPicPr>
            <a:picLocks noChangeAspect="1" noChangeArrowheads="1"/>
          </p:cNvPicPr>
          <p:nvPr/>
        </p:nvPicPr>
        <p:blipFill>
          <a:blip r:embed="rId4" cstate="email"/>
          <a:srcRect/>
          <a:stretch>
            <a:fillRect/>
          </a:stretch>
        </p:blipFill>
        <p:spPr bwMode="auto">
          <a:xfrm>
            <a:off x="3439482" y="3460540"/>
            <a:ext cx="1180272" cy="699048"/>
          </a:xfrm>
          <a:prstGeom prst="rect">
            <a:avLst/>
          </a:prstGeom>
          <a:noFill/>
          <a:ln w="9525">
            <a:noFill/>
            <a:miter lim="800000"/>
            <a:headEnd/>
            <a:tailEnd/>
          </a:ln>
        </p:spPr>
      </p:pic>
      <p:grpSp>
        <p:nvGrpSpPr>
          <p:cNvPr id="29" name="Group 48"/>
          <p:cNvGrpSpPr/>
          <p:nvPr/>
        </p:nvGrpSpPr>
        <p:grpSpPr>
          <a:xfrm>
            <a:off x="907929" y="4829175"/>
            <a:ext cx="838199" cy="685799"/>
            <a:chOff x="1568560" y="4715278"/>
            <a:chExt cx="1775805" cy="1089483"/>
          </a:xfrm>
          <a:effectLst>
            <a:outerShdw blurRad="50800" dist="50800" dir="5400000" algn="ctr" rotWithShape="0">
              <a:srgbClr val="000000">
                <a:alpha val="33000"/>
              </a:srgbClr>
            </a:outerShdw>
          </a:effectLst>
        </p:grpSpPr>
        <p:sp>
          <p:nvSpPr>
            <p:cNvPr id="50" name="Rounded Rectangle 7"/>
            <p:cNvSpPr>
              <a:spLocks noChangeArrowheads="1"/>
            </p:cNvSpPr>
            <p:nvPr/>
          </p:nvSpPr>
          <p:spPr bwMode="auto">
            <a:xfrm>
              <a:off x="1568560" y="4715278"/>
              <a:ext cx="1775805" cy="1089483"/>
            </a:xfrm>
            <a:prstGeom prst="roundRect">
              <a:avLst>
                <a:gd name="adj" fmla="val 16667"/>
              </a:avLst>
            </a:prstGeom>
            <a:gradFill flip="none" rotWithShape="1">
              <a:gsLst>
                <a:gs pos="50000">
                  <a:srgbClr val="58A618"/>
                </a:gs>
                <a:gs pos="75000">
                  <a:srgbClr val="6ED01E"/>
                </a:gs>
              </a:gsLst>
              <a:lin ang="16200000" scaled="0"/>
              <a:tileRect/>
            </a:gradFill>
            <a:ln w="9525" cap="flat" cmpd="sng" algn="ctr">
              <a:solidFill>
                <a:srgbClr val="A5A5A5"/>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a:buClrTx/>
              </a:pPr>
              <a:r>
                <a:rPr lang="en-US" sz="1100" dirty="0" smtClean="0">
                  <a:latin typeface="Arial" pitchFamily="-65" charset="0"/>
                  <a:ea typeface="Arial" pitchFamily="-65" charset="0"/>
                  <a:cs typeface="Arial" pitchFamily="-65" charset="0"/>
                </a:rPr>
                <a:t>FlexVol</a:t>
              </a:r>
              <a:endParaRPr lang="en-US" sz="1100" dirty="0">
                <a:latin typeface="Arial" pitchFamily="-65" charset="0"/>
                <a:ea typeface="Arial" pitchFamily="-65" charset="0"/>
                <a:cs typeface="Arial" pitchFamily="-65" charset="0"/>
              </a:endParaRPr>
            </a:p>
          </p:txBody>
        </p:sp>
        <p:sp>
          <p:nvSpPr>
            <p:cNvPr id="51" name="Rounded Rectangle 50"/>
            <p:cNvSpPr/>
            <p:nvPr/>
          </p:nvSpPr>
          <p:spPr bwMode="auto">
            <a:xfrm>
              <a:off x="1729212" y="4862805"/>
              <a:ext cx="502908" cy="560306"/>
            </a:xfrm>
            <a:prstGeom prst="roundRect">
              <a:avLst/>
            </a:prstGeom>
            <a:gradFill flip="none" rotWithShape="1">
              <a:gsLst>
                <a:gs pos="4000">
                  <a:srgbClr val="A5A5A5"/>
                </a:gs>
                <a:gs pos="84000">
                  <a:srgbClr val="FFFFFF"/>
                </a:gs>
              </a:gsLst>
              <a:lin ang="14100000" scaled="0"/>
              <a:tileRect/>
            </a:gradFill>
            <a:ln w="9525" cap="flat" cmpd="sng" algn="ctr">
              <a:solidFill>
                <a:srgbClr val="56565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5CAE"/>
                  </a:solidFill>
                  <a:effectLst/>
                  <a:latin typeface="Arial" pitchFamily="-65" charset="0"/>
                  <a:ea typeface="Arial" pitchFamily="-65" charset="0"/>
                  <a:cs typeface="Arial" pitchFamily="-65" charset="0"/>
                </a:rPr>
                <a:t>VM</a:t>
              </a:r>
              <a:endParaRPr kumimoji="0" lang="en-US" sz="9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52" name="Rounded Rectangle 51"/>
            <p:cNvSpPr/>
            <p:nvPr/>
          </p:nvSpPr>
          <p:spPr bwMode="auto">
            <a:xfrm>
              <a:off x="2506186" y="4923519"/>
              <a:ext cx="279393" cy="259401"/>
            </a:xfrm>
            <a:prstGeom prst="roundRect">
              <a:avLst/>
            </a:prstGeom>
            <a:gradFill flip="none" rotWithShape="1">
              <a:gsLst>
                <a:gs pos="4000">
                  <a:srgbClr val="A5A5A5">
                    <a:alpha val="37000"/>
                  </a:srgbClr>
                </a:gs>
                <a:gs pos="84000">
                  <a:srgbClr val="FFFFFF"/>
                </a:gs>
              </a:gsLst>
              <a:lin ang="14100000" scaled="0"/>
              <a:tileRect/>
            </a:gradFill>
            <a:ln w="9525" cap="flat" cmpd="sng" algn="ctr">
              <a:solidFill>
                <a:srgbClr val="56565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53" name="Rounded Rectangle 52"/>
            <p:cNvSpPr/>
            <p:nvPr/>
          </p:nvSpPr>
          <p:spPr bwMode="auto">
            <a:xfrm>
              <a:off x="2645882" y="5053220"/>
              <a:ext cx="279393" cy="259401"/>
            </a:xfrm>
            <a:prstGeom prst="roundRect">
              <a:avLst/>
            </a:prstGeom>
            <a:gradFill flip="none" rotWithShape="1">
              <a:gsLst>
                <a:gs pos="4000">
                  <a:srgbClr val="A5A5A5">
                    <a:alpha val="37000"/>
                  </a:srgbClr>
                </a:gs>
                <a:gs pos="84000">
                  <a:srgbClr val="FFFFFF"/>
                </a:gs>
              </a:gsLst>
              <a:lin ang="14100000" scaled="0"/>
              <a:tileRect/>
            </a:gradFill>
            <a:ln w="9525" cap="flat" cmpd="sng" algn="ctr">
              <a:solidFill>
                <a:srgbClr val="56565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54" name="Rounded Rectangle 53"/>
            <p:cNvSpPr/>
            <p:nvPr/>
          </p:nvSpPr>
          <p:spPr bwMode="auto">
            <a:xfrm>
              <a:off x="2785579" y="5182920"/>
              <a:ext cx="279393" cy="259401"/>
            </a:xfrm>
            <a:prstGeom prst="roundRect">
              <a:avLst/>
            </a:prstGeom>
            <a:gradFill flip="none" rotWithShape="1">
              <a:gsLst>
                <a:gs pos="4000">
                  <a:srgbClr val="A5A5A5">
                    <a:alpha val="37000"/>
                  </a:srgbClr>
                </a:gs>
                <a:gs pos="84000">
                  <a:srgbClr val="FFFFFF"/>
                </a:gs>
              </a:gsLst>
              <a:lin ang="14100000" scaled="0"/>
              <a:tileRect/>
            </a:gradFill>
            <a:ln w="9525" cap="flat" cmpd="sng" algn="ctr">
              <a:solidFill>
                <a:srgbClr val="56565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dirty="0">
                <a:ln>
                  <a:noFill/>
                </a:ln>
                <a:solidFill>
                  <a:srgbClr val="005CAE"/>
                </a:solidFill>
                <a:effectLst/>
                <a:latin typeface="Arial" pitchFamily="34" charset="0"/>
                <a:ea typeface="Arial" pitchFamily="-65" charset="0"/>
                <a:cs typeface="Arial" pitchFamily="34" charset="0"/>
              </a:endParaRPr>
            </a:p>
          </p:txBody>
        </p:sp>
        <p:cxnSp>
          <p:nvCxnSpPr>
            <p:cNvPr id="55" name="Straight Connector 43"/>
            <p:cNvCxnSpPr>
              <a:cxnSpLocks noChangeShapeType="1"/>
            </p:cNvCxnSpPr>
            <p:nvPr/>
          </p:nvCxnSpPr>
          <p:spPr bwMode="auto">
            <a:xfrm>
              <a:off x="2156944" y="5053220"/>
              <a:ext cx="381783" cy="4945"/>
            </a:xfrm>
            <a:prstGeom prst="line">
              <a:avLst/>
            </a:prstGeom>
            <a:noFill/>
            <a:ln w="31750">
              <a:solidFill>
                <a:srgbClr val="565656"/>
              </a:solidFill>
              <a:prstDash val="sysDash"/>
              <a:round/>
              <a:headEnd type="triangle"/>
              <a:tailEnd type="none"/>
            </a:ln>
          </p:spPr>
        </p:cxnSp>
        <p:cxnSp>
          <p:nvCxnSpPr>
            <p:cNvPr id="56" name="Straight Connector 43"/>
            <p:cNvCxnSpPr>
              <a:cxnSpLocks noChangeShapeType="1"/>
            </p:cNvCxnSpPr>
            <p:nvPr/>
          </p:nvCxnSpPr>
          <p:spPr bwMode="auto">
            <a:xfrm>
              <a:off x="2156944" y="5182920"/>
              <a:ext cx="521479" cy="4945"/>
            </a:xfrm>
            <a:prstGeom prst="line">
              <a:avLst/>
            </a:prstGeom>
            <a:noFill/>
            <a:ln w="31750">
              <a:solidFill>
                <a:srgbClr val="565656"/>
              </a:solidFill>
              <a:prstDash val="sysDash"/>
              <a:round/>
              <a:headEnd type="triangle"/>
              <a:tailEnd type="none"/>
            </a:ln>
          </p:spPr>
        </p:cxnSp>
        <p:cxnSp>
          <p:nvCxnSpPr>
            <p:cNvPr id="57" name="Straight Connector 43"/>
            <p:cNvCxnSpPr>
              <a:cxnSpLocks noChangeShapeType="1"/>
            </p:cNvCxnSpPr>
            <p:nvPr/>
          </p:nvCxnSpPr>
          <p:spPr bwMode="auto">
            <a:xfrm>
              <a:off x="2156944" y="5312621"/>
              <a:ext cx="661176" cy="4945"/>
            </a:xfrm>
            <a:prstGeom prst="line">
              <a:avLst/>
            </a:prstGeom>
            <a:noFill/>
            <a:ln w="31750">
              <a:solidFill>
                <a:srgbClr val="565656"/>
              </a:solidFill>
              <a:prstDash val="sysDash"/>
              <a:round/>
              <a:headEnd type="triangle"/>
              <a:tailEnd type="none"/>
            </a:ln>
          </p:spPr>
        </p:cxnSp>
      </p:grpSp>
      <p:sp>
        <p:nvSpPr>
          <p:cNvPr id="97" name="TextBox 96"/>
          <p:cNvSpPr txBox="1"/>
          <p:nvPr/>
        </p:nvSpPr>
        <p:spPr>
          <a:xfrm>
            <a:off x="6172200" y="3581400"/>
            <a:ext cx="2891176" cy="461665"/>
          </a:xfrm>
          <a:prstGeom prst="rect">
            <a:avLst/>
          </a:prstGeom>
          <a:noFill/>
        </p:spPr>
        <p:txBody>
          <a:bodyPr wrap="none" rtlCol="0">
            <a:spAutoFit/>
          </a:bodyPr>
          <a:lstStyle/>
          <a:p>
            <a:r>
              <a:rPr lang="en-US" sz="2400" dirty="0" smtClean="0">
                <a:solidFill>
                  <a:srgbClr val="0070C0"/>
                </a:solidFill>
              </a:rPr>
              <a:t>Cache Amplification</a:t>
            </a:r>
          </a:p>
        </p:txBody>
      </p:sp>
      <p:sp>
        <p:nvSpPr>
          <p:cNvPr id="96" name="TextBox 95"/>
          <p:cNvSpPr txBox="1"/>
          <p:nvPr/>
        </p:nvSpPr>
        <p:spPr>
          <a:xfrm>
            <a:off x="6239038" y="4648200"/>
            <a:ext cx="2904962" cy="1569660"/>
          </a:xfrm>
          <a:prstGeom prst="rect">
            <a:avLst/>
          </a:prstGeom>
          <a:noFill/>
        </p:spPr>
        <p:txBody>
          <a:bodyPr wrap="none" rtlCol="0">
            <a:spAutoFit/>
          </a:bodyPr>
          <a:lstStyle/>
          <a:p>
            <a:r>
              <a:rPr lang="en-US" sz="1600" dirty="0" smtClean="0">
                <a:solidFill>
                  <a:srgbClr val="0070C0"/>
                </a:solidFill>
              </a:rPr>
              <a:t>4 VM’s @ 50GB each</a:t>
            </a:r>
          </a:p>
          <a:p>
            <a:r>
              <a:rPr lang="en-US" sz="1600" b="1" dirty="0" smtClean="0">
                <a:solidFill>
                  <a:srgbClr val="0070C0"/>
                </a:solidFill>
              </a:rPr>
              <a:t>Dedupe</a:t>
            </a:r>
            <a:r>
              <a:rPr lang="en-US" sz="1600" dirty="0" smtClean="0">
                <a:solidFill>
                  <a:srgbClr val="0070C0"/>
                </a:solidFill>
              </a:rPr>
              <a:t> to 50 GB</a:t>
            </a:r>
          </a:p>
          <a:p>
            <a:r>
              <a:rPr lang="en-US" sz="1600" dirty="0" smtClean="0">
                <a:solidFill>
                  <a:srgbClr val="0070C0"/>
                </a:solidFill>
              </a:rPr>
              <a:t>Cloned 20 times for 80 VM’s</a:t>
            </a:r>
          </a:p>
          <a:p>
            <a:endParaRPr lang="en-US" sz="1600" dirty="0" smtClean="0">
              <a:solidFill>
                <a:srgbClr val="0070C0"/>
              </a:solidFill>
            </a:endParaRPr>
          </a:p>
          <a:p>
            <a:r>
              <a:rPr lang="en-US" sz="1600" dirty="0" smtClean="0">
                <a:solidFill>
                  <a:srgbClr val="0070C0"/>
                </a:solidFill>
              </a:rPr>
              <a:t>50 GB of cache, </a:t>
            </a:r>
            <a:r>
              <a:rPr lang="en-US" sz="1600" b="1" dirty="0" smtClean="0">
                <a:solidFill>
                  <a:srgbClr val="0070C0"/>
                </a:solidFill>
              </a:rPr>
              <a:t>amplified</a:t>
            </a:r>
            <a:r>
              <a:rPr lang="en-US" sz="1600" dirty="0" smtClean="0">
                <a:solidFill>
                  <a:srgbClr val="0070C0"/>
                </a:solidFill>
              </a:rPr>
              <a:t> to </a:t>
            </a:r>
          </a:p>
          <a:p>
            <a:r>
              <a:rPr lang="en-US" sz="1600" b="1" i="1" dirty="0" smtClean="0">
                <a:solidFill>
                  <a:srgbClr val="0070C0"/>
                </a:solidFill>
              </a:rPr>
              <a:t>4000 GB of data</a:t>
            </a:r>
          </a:p>
        </p:txBody>
      </p:sp>
      <p:grpSp>
        <p:nvGrpSpPr>
          <p:cNvPr id="30" name="Group 611"/>
          <p:cNvGrpSpPr/>
          <p:nvPr/>
        </p:nvGrpSpPr>
        <p:grpSpPr>
          <a:xfrm>
            <a:off x="1822329" y="4829175"/>
            <a:ext cx="4190999" cy="1295399"/>
            <a:chOff x="1822329" y="4829175"/>
            <a:chExt cx="4190999" cy="1295399"/>
          </a:xfrm>
          <a:effectLst>
            <a:outerShdw blurRad="50800" dist="50800" dir="5400000" algn="ctr" rotWithShape="0">
              <a:srgbClr val="000000">
                <a:alpha val="40000"/>
              </a:srgbClr>
            </a:outerShdw>
          </a:effectLst>
        </p:grpSpPr>
        <p:grpSp>
          <p:nvGrpSpPr>
            <p:cNvPr id="31" name="Group 98"/>
            <p:cNvGrpSpPr/>
            <p:nvPr/>
          </p:nvGrpSpPr>
          <p:grpSpPr>
            <a:xfrm>
              <a:off x="1822329" y="4829175"/>
              <a:ext cx="838199" cy="685799"/>
              <a:chOff x="1568560" y="4715278"/>
              <a:chExt cx="1775805" cy="1089483"/>
            </a:xfrm>
          </p:grpSpPr>
          <p:sp>
            <p:nvSpPr>
              <p:cNvPr id="100" name="Rounded Rectangle 7"/>
              <p:cNvSpPr>
                <a:spLocks noChangeArrowheads="1"/>
              </p:cNvSpPr>
              <p:nvPr/>
            </p:nvSpPr>
            <p:spPr bwMode="auto">
              <a:xfrm>
                <a:off x="1568560" y="4715278"/>
                <a:ext cx="1775805" cy="1089483"/>
              </a:xfrm>
              <a:prstGeom prst="roundRect">
                <a:avLst>
                  <a:gd name="adj" fmla="val 16667"/>
                </a:avLst>
              </a:prstGeom>
              <a:gradFill flip="none" rotWithShape="1">
                <a:gsLst>
                  <a:gs pos="50000">
                    <a:srgbClr val="58A618"/>
                  </a:gs>
                  <a:gs pos="75000">
                    <a:srgbClr val="6ED01E"/>
                  </a:gs>
                </a:gsLst>
                <a:lin ang="16200000" scaled="0"/>
                <a:tileRect/>
              </a:gradFill>
              <a:ln w="9525" cap="flat" cmpd="sng" algn="ctr">
                <a:solidFill>
                  <a:schemeClr val="bg2">
                    <a:alpha val="51000"/>
                  </a:schemeClr>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a:buClrTx/>
                </a:pPr>
                <a:r>
                  <a:rPr lang="en-US" sz="1000" dirty="0" smtClean="0">
                    <a:latin typeface="Arial" pitchFamily="-65" charset="0"/>
                    <a:ea typeface="Arial" pitchFamily="-65" charset="0"/>
                    <a:cs typeface="Arial" pitchFamily="-65" charset="0"/>
                  </a:rPr>
                  <a:t>FlexClone</a:t>
                </a:r>
                <a:endParaRPr lang="en-US" sz="1000" dirty="0">
                  <a:latin typeface="Arial" pitchFamily="-65" charset="0"/>
                  <a:ea typeface="Arial" pitchFamily="-65" charset="0"/>
                  <a:cs typeface="Arial" pitchFamily="-65" charset="0"/>
                </a:endParaRPr>
              </a:p>
            </p:txBody>
          </p:sp>
          <p:sp>
            <p:nvSpPr>
              <p:cNvPr id="101" name="Rounded Rectangle 100"/>
              <p:cNvSpPr/>
              <p:nvPr/>
            </p:nvSpPr>
            <p:spPr bwMode="auto">
              <a:xfrm>
                <a:off x="1729212" y="4862805"/>
                <a:ext cx="502908" cy="560306"/>
              </a:xfrm>
              <a:prstGeom prst="roundRect">
                <a:avLst/>
              </a:prstGeom>
              <a:gradFill flip="none" rotWithShape="1">
                <a:gsLst>
                  <a:gs pos="4000">
                    <a:srgbClr val="A5A5A5"/>
                  </a:gs>
                  <a:gs pos="84000">
                    <a:srgbClr val="FFFFFF"/>
                  </a:gs>
                </a:gsLst>
                <a:lin ang="14100000" scaled="0"/>
                <a:tileRect/>
              </a:gradFill>
              <a:ln w="9525" cap="flat" cmpd="sng" algn="ctr">
                <a:solidFill>
                  <a:schemeClr val="bg2">
                    <a:alpha val="51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5CAE"/>
                    </a:solidFill>
                    <a:effectLst/>
                    <a:latin typeface="Arial" pitchFamily="-65" charset="0"/>
                    <a:ea typeface="Arial" pitchFamily="-65" charset="0"/>
                    <a:cs typeface="Arial" pitchFamily="-65" charset="0"/>
                  </a:rPr>
                  <a:t>VM</a:t>
                </a:r>
                <a:endParaRPr kumimoji="0" lang="en-US" sz="9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102" name="Rounded Rectangle 101"/>
              <p:cNvSpPr/>
              <p:nvPr/>
            </p:nvSpPr>
            <p:spPr bwMode="auto">
              <a:xfrm>
                <a:off x="2506186" y="4923519"/>
                <a:ext cx="279393" cy="259401"/>
              </a:xfrm>
              <a:prstGeom prst="roundRect">
                <a:avLst/>
              </a:prstGeom>
              <a:gradFill flip="none" rotWithShape="1">
                <a:gsLst>
                  <a:gs pos="4000">
                    <a:srgbClr val="A5A5A5">
                      <a:alpha val="37000"/>
                    </a:srgbClr>
                  </a:gs>
                  <a:gs pos="84000">
                    <a:srgbClr val="FFFFFF"/>
                  </a:gs>
                </a:gsLst>
                <a:lin ang="14100000" scaled="0"/>
                <a:tileRect/>
              </a:gradFill>
              <a:ln w="9525" cap="flat" cmpd="sng" algn="ctr">
                <a:solidFill>
                  <a:schemeClr val="bg2">
                    <a:alpha val="51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103" name="Rounded Rectangle 102"/>
              <p:cNvSpPr/>
              <p:nvPr/>
            </p:nvSpPr>
            <p:spPr bwMode="auto">
              <a:xfrm>
                <a:off x="2645882" y="5053220"/>
                <a:ext cx="279393" cy="259401"/>
              </a:xfrm>
              <a:prstGeom prst="roundRect">
                <a:avLst/>
              </a:prstGeom>
              <a:gradFill flip="none" rotWithShape="1">
                <a:gsLst>
                  <a:gs pos="4000">
                    <a:srgbClr val="A5A5A5">
                      <a:alpha val="37000"/>
                    </a:srgbClr>
                  </a:gs>
                  <a:gs pos="84000">
                    <a:srgbClr val="FFFFFF"/>
                  </a:gs>
                </a:gsLst>
                <a:lin ang="14100000" scaled="0"/>
                <a:tileRect/>
              </a:gradFill>
              <a:ln w="9525" cap="flat" cmpd="sng" algn="ctr">
                <a:solidFill>
                  <a:schemeClr val="bg2">
                    <a:alpha val="51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104" name="Rounded Rectangle 103"/>
              <p:cNvSpPr/>
              <p:nvPr/>
            </p:nvSpPr>
            <p:spPr bwMode="auto">
              <a:xfrm>
                <a:off x="2785579" y="5182920"/>
                <a:ext cx="279393" cy="259401"/>
              </a:xfrm>
              <a:prstGeom prst="roundRect">
                <a:avLst/>
              </a:prstGeom>
              <a:gradFill flip="none" rotWithShape="1">
                <a:gsLst>
                  <a:gs pos="4000">
                    <a:srgbClr val="A5A5A5">
                      <a:alpha val="37000"/>
                    </a:srgbClr>
                  </a:gs>
                  <a:gs pos="84000">
                    <a:srgbClr val="FFFFFF"/>
                  </a:gs>
                </a:gsLst>
                <a:lin ang="14100000" scaled="0"/>
                <a:tileRect/>
              </a:gradFill>
              <a:ln w="9525" cap="flat" cmpd="sng" algn="ctr">
                <a:solidFill>
                  <a:schemeClr val="bg2">
                    <a:alpha val="51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dirty="0">
                  <a:ln>
                    <a:noFill/>
                  </a:ln>
                  <a:solidFill>
                    <a:srgbClr val="005CAE"/>
                  </a:solidFill>
                  <a:effectLst/>
                  <a:latin typeface="Arial" pitchFamily="34" charset="0"/>
                  <a:ea typeface="Arial" pitchFamily="-65" charset="0"/>
                  <a:cs typeface="Arial" pitchFamily="34" charset="0"/>
                </a:endParaRPr>
              </a:p>
            </p:txBody>
          </p:sp>
          <p:cxnSp>
            <p:nvCxnSpPr>
              <p:cNvPr id="105" name="Straight Connector 43"/>
              <p:cNvCxnSpPr>
                <a:cxnSpLocks noChangeShapeType="1"/>
              </p:cNvCxnSpPr>
              <p:nvPr/>
            </p:nvCxnSpPr>
            <p:spPr bwMode="auto">
              <a:xfrm>
                <a:off x="2156944" y="5053220"/>
                <a:ext cx="381783" cy="4945"/>
              </a:xfrm>
              <a:prstGeom prst="line">
                <a:avLst/>
              </a:prstGeom>
              <a:noFill/>
              <a:ln w="31750">
                <a:solidFill>
                  <a:schemeClr val="bg2">
                    <a:alpha val="51000"/>
                  </a:schemeClr>
                </a:solidFill>
                <a:prstDash val="sysDash"/>
                <a:round/>
                <a:headEnd type="triangle"/>
                <a:tailEnd type="none"/>
              </a:ln>
            </p:spPr>
          </p:cxnSp>
          <p:cxnSp>
            <p:nvCxnSpPr>
              <p:cNvPr id="106" name="Straight Connector 43"/>
              <p:cNvCxnSpPr>
                <a:cxnSpLocks noChangeShapeType="1"/>
              </p:cNvCxnSpPr>
              <p:nvPr/>
            </p:nvCxnSpPr>
            <p:spPr bwMode="auto">
              <a:xfrm>
                <a:off x="2156944" y="5182920"/>
                <a:ext cx="521479" cy="4945"/>
              </a:xfrm>
              <a:prstGeom prst="line">
                <a:avLst/>
              </a:prstGeom>
              <a:noFill/>
              <a:ln w="31750">
                <a:solidFill>
                  <a:schemeClr val="bg2">
                    <a:alpha val="51000"/>
                  </a:schemeClr>
                </a:solidFill>
                <a:prstDash val="sysDash"/>
                <a:round/>
                <a:headEnd type="triangle"/>
                <a:tailEnd type="none"/>
              </a:ln>
            </p:spPr>
          </p:cxnSp>
          <p:cxnSp>
            <p:nvCxnSpPr>
              <p:cNvPr id="107" name="Straight Connector 43"/>
              <p:cNvCxnSpPr>
                <a:cxnSpLocks noChangeShapeType="1"/>
              </p:cNvCxnSpPr>
              <p:nvPr/>
            </p:nvCxnSpPr>
            <p:spPr bwMode="auto">
              <a:xfrm>
                <a:off x="2156944" y="5312621"/>
                <a:ext cx="661176" cy="4945"/>
              </a:xfrm>
              <a:prstGeom prst="line">
                <a:avLst/>
              </a:prstGeom>
              <a:noFill/>
              <a:ln w="31750">
                <a:solidFill>
                  <a:schemeClr val="bg2">
                    <a:alpha val="51000"/>
                  </a:schemeClr>
                </a:solidFill>
                <a:prstDash val="sysDash"/>
                <a:round/>
                <a:headEnd type="triangle"/>
                <a:tailEnd type="none"/>
              </a:ln>
            </p:spPr>
          </p:cxnSp>
        </p:grpSp>
        <p:grpSp>
          <p:nvGrpSpPr>
            <p:cNvPr id="32" name="Group 107"/>
            <p:cNvGrpSpPr/>
            <p:nvPr/>
          </p:nvGrpSpPr>
          <p:grpSpPr>
            <a:xfrm>
              <a:off x="2736729" y="4829175"/>
              <a:ext cx="838199" cy="685799"/>
              <a:chOff x="1568560" y="4715278"/>
              <a:chExt cx="1775805" cy="1089483"/>
            </a:xfrm>
          </p:grpSpPr>
          <p:sp>
            <p:nvSpPr>
              <p:cNvPr id="109" name="Rounded Rectangle 7"/>
              <p:cNvSpPr>
                <a:spLocks noChangeArrowheads="1"/>
              </p:cNvSpPr>
              <p:nvPr/>
            </p:nvSpPr>
            <p:spPr bwMode="auto">
              <a:xfrm>
                <a:off x="1568560" y="4715278"/>
                <a:ext cx="1775805" cy="1089483"/>
              </a:xfrm>
              <a:prstGeom prst="roundRect">
                <a:avLst>
                  <a:gd name="adj" fmla="val 16667"/>
                </a:avLst>
              </a:prstGeom>
              <a:gradFill flip="none" rotWithShape="1">
                <a:gsLst>
                  <a:gs pos="50000">
                    <a:srgbClr val="58A618"/>
                  </a:gs>
                  <a:gs pos="75000">
                    <a:srgbClr val="6ED01E"/>
                  </a:gs>
                </a:gsLst>
                <a:lin ang="16200000" scaled="0"/>
                <a:tileRect/>
              </a:gradFill>
              <a:ln w="9525" cap="flat" cmpd="sng" algn="ctr">
                <a:solidFill>
                  <a:schemeClr val="bg2">
                    <a:alpha val="51000"/>
                  </a:schemeClr>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a:buClrTx/>
                </a:pPr>
                <a:r>
                  <a:rPr lang="en-US" sz="1000" dirty="0" smtClean="0">
                    <a:latin typeface="Arial" pitchFamily="-65" charset="0"/>
                    <a:ea typeface="Arial" pitchFamily="-65" charset="0"/>
                    <a:cs typeface="Arial" pitchFamily="-65" charset="0"/>
                  </a:rPr>
                  <a:t>FlexClone</a:t>
                </a:r>
                <a:endParaRPr lang="en-US" sz="1000" dirty="0">
                  <a:latin typeface="Arial" pitchFamily="-65" charset="0"/>
                  <a:ea typeface="Arial" pitchFamily="-65" charset="0"/>
                  <a:cs typeface="Arial" pitchFamily="-65" charset="0"/>
                </a:endParaRPr>
              </a:p>
            </p:txBody>
          </p:sp>
          <p:sp>
            <p:nvSpPr>
              <p:cNvPr id="110" name="Rounded Rectangle 109"/>
              <p:cNvSpPr/>
              <p:nvPr/>
            </p:nvSpPr>
            <p:spPr bwMode="auto">
              <a:xfrm>
                <a:off x="1729212" y="4862805"/>
                <a:ext cx="502908" cy="560306"/>
              </a:xfrm>
              <a:prstGeom prst="roundRect">
                <a:avLst/>
              </a:prstGeom>
              <a:gradFill flip="none" rotWithShape="1">
                <a:gsLst>
                  <a:gs pos="4000">
                    <a:srgbClr val="A5A5A5"/>
                  </a:gs>
                  <a:gs pos="84000">
                    <a:srgbClr val="FFFFFF"/>
                  </a:gs>
                </a:gsLst>
                <a:lin ang="14100000" scaled="0"/>
                <a:tileRect/>
              </a:gradFill>
              <a:ln w="9525" cap="flat" cmpd="sng" algn="ctr">
                <a:solidFill>
                  <a:schemeClr val="bg2">
                    <a:alpha val="51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5CAE"/>
                    </a:solidFill>
                    <a:effectLst/>
                    <a:latin typeface="Arial" pitchFamily="-65" charset="0"/>
                    <a:ea typeface="Arial" pitchFamily="-65" charset="0"/>
                    <a:cs typeface="Arial" pitchFamily="-65" charset="0"/>
                  </a:rPr>
                  <a:t>VM</a:t>
                </a:r>
                <a:endParaRPr kumimoji="0" lang="en-US" sz="9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111" name="Rounded Rectangle 110"/>
              <p:cNvSpPr/>
              <p:nvPr/>
            </p:nvSpPr>
            <p:spPr bwMode="auto">
              <a:xfrm>
                <a:off x="2506186" y="4923519"/>
                <a:ext cx="279393" cy="259401"/>
              </a:xfrm>
              <a:prstGeom prst="roundRect">
                <a:avLst/>
              </a:prstGeom>
              <a:gradFill flip="none" rotWithShape="1">
                <a:gsLst>
                  <a:gs pos="4000">
                    <a:srgbClr val="A5A5A5">
                      <a:alpha val="37000"/>
                    </a:srgbClr>
                  </a:gs>
                  <a:gs pos="84000">
                    <a:srgbClr val="FFFFFF"/>
                  </a:gs>
                </a:gsLst>
                <a:lin ang="14100000" scaled="0"/>
                <a:tileRect/>
              </a:gradFill>
              <a:ln w="9525" cap="flat" cmpd="sng" algn="ctr">
                <a:solidFill>
                  <a:schemeClr val="bg2">
                    <a:alpha val="51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112" name="Rounded Rectangle 111"/>
              <p:cNvSpPr/>
              <p:nvPr/>
            </p:nvSpPr>
            <p:spPr bwMode="auto">
              <a:xfrm>
                <a:off x="2645882" y="5053220"/>
                <a:ext cx="279393" cy="259401"/>
              </a:xfrm>
              <a:prstGeom prst="roundRect">
                <a:avLst/>
              </a:prstGeom>
              <a:gradFill flip="none" rotWithShape="1">
                <a:gsLst>
                  <a:gs pos="4000">
                    <a:srgbClr val="A5A5A5">
                      <a:alpha val="37000"/>
                    </a:srgbClr>
                  </a:gs>
                  <a:gs pos="84000">
                    <a:srgbClr val="FFFFFF"/>
                  </a:gs>
                </a:gsLst>
                <a:lin ang="14100000" scaled="0"/>
                <a:tileRect/>
              </a:gradFill>
              <a:ln w="9525" cap="flat" cmpd="sng" algn="ctr">
                <a:solidFill>
                  <a:schemeClr val="bg2">
                    <a:alpha val="51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113" name="Rounded Rectangle 112"/>
              <p:cNvSpPr/>
              <p:nvPr/>
            </p:nvSpPr>
            <p:spPr bwMode="auto">
              <a:xfrm>
                <a:off x="2785579" y="5182920"/>
                <a:ext cx="279393" cy="259401"/>
              </a:xfrm>
              <a:prstGeom prst="roundRect">
                <a:avLst/>
              </a:prstGeom>
              <a:gradFill flip="none" rotWithShape="1">
                <a:gsLst>
                  <a:gs pos="4000">
                    <a:srgbClr val="A5A5A5">
                      <a:alpha val="37000"/>
                    </a:srgbClr>
                  </a:gs>
                  <a:gs pos="84000">
                    <a:srgbClr val="FFFFFF"/>
                  </a:gs>
                </a:gsLst>
                <a:lin ang="14100000" scaled="0"/>
                <a:tileRect/>
              </a:gradFill>
              <a:ln w="9525" cap="flat" cmpd="sng" algn="ctr">
                <a:solidFill>
                  <a:schemeClr val="bg2">
                    <a:alpha val="51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dirty="0">
                  <a:ln>
                    <a:noFill/>
                  </a:ln>
                  <a:solidFill>
                    <a:srgbClr val="005CAE"/>
                  </a:solidFill>
                  <a:effectLst/>
                  <a:latin typeface="Arial" pitchFamily="34" charset="0"/>
                  <a:ea typeface="Arial" pitchFamily="-65" charset="0"/>
                  <a:cs typeface="Arial" pitchFamily="34" charset="0"/>
                </a:endParaRPr>
              </a:p>
            </p:txBody>
          </p:sp>
          <p:cxnSp>
            <p:nvCxnSpPr>
              <p:cNvPr id="114" name="Straight Connector 43"/>
              <p:cNvCxnSpPr>
                <a:cxnSpLocks noChangeShapeType="1"/>
              </p:cNvCxnSpPr>
              <p:nvPr/>
            </p:nvCxnSpPr>
            <p:spPr bwMode="auto">
              <a:xfrm>
                <a:off x="2156944" y="5053220"/>
                <a:ext cx="381783" cy="4945"/>
              </a:xfrm>
              <a:prstGeom prst="line">
                <a:avLst/>
              </a:prstGeom>
              <a:noFill/>
              <a:ln w="31750">
                <a:solidFill>
                  <a:schemeClr val="bg2">
                    <a:alpha val="51000"/>
                  </a:schemeClr>
                </a:solidFill>
                <a:prstDash val="sysDash"/>
                <a:round/>
                <a:headEnd type="triangle"/>
                <a:tailEnd type="none"/>
              </a:ln>
            </p:spPr>
          </p:cxnSp>
          <p:cxnSp>
            <p:nvCxnSpPr>
              <p:cNvPr id="115" name="Straight Connector 43"/>
              <p:cNvCxnSpPr>
                <a:cxnSpLocks noChangeShapeType="1"/>
              </p:cNvCxnSpPr>
              <p:nvPr/>
            </p:nvCxnSpPr>
            <p:spPr bwMode="auto">
              <a:xfrm>
                <a:off x="2156944" y="5182920"/>
                <a:ext cx="521479" cy="4945"/>
              </a:xfrm>
              <a:prstGeom prst="line">
                <a:avLst/>
              </a:prstGeom>
              <a:noFill/>
              <a:ln w="31750">
                <a:solidFill>
                  <a:schemeClr val="bg2">
                    <a:alpha val="51000"/>
                  </a:schemeClr>
                </a:solidFill>
                <a:prstDash val="sysDash"/>
                <a:round/>
                <a:headEnd type="triangle"/>
                <a:tailEnd type="none"/>
              </a:ln>
            </p:spPr>
          </p:cxnSp>
          <p:cxnSp>
            <p:nvCxnSpPr>
              <p:cNvPr id="116" name="Straight Connector 43"/>
              <p:cNvCxnSpPr>
                <a:cxnSpLocks noChangeShapeType="1"/>
              </p:cNvCxnSpPr>
              <p:nvPr/>
            </p:nvCxnSpPr>
            <p:spPr bwMode="auto">
              <a:xfrm>
                <a:off x="2156944" y="5312621"/>
                <a:ext cx="661176" cy="4945"/>
              </a:xfrm>
              <a:prstGeom prst="line">
                <a:avLst/>
              </a:prstGeom>
              <a:noFill/>
              <a:ln w="31750">
                <a:solidFill>
                  <a:schemeClr val="bg2">
                    <a:alpha val="51000"/>
                  </a:schemeClr>
                </a:solidFill>
                <a:prstDash val="sysDash"/>
                <a:round/>
                <a:headEnd type="triangle"/>
                <a:tailEnd type="none"/>
              </a:ln>
            </p:spPr>
          </p:cxnSp>
        </p:grpSp>
        <p:grpSp>
          <p:nvGrpSpPr>
            <p:cNvPr id="33" name="Group 116"/>
            <p:cNvGrpSpPr/>
            <p:nvPr/>
          </p:nvGrpSpPr>
          <p:grpSpPr>
            <a:xfrm>
              <a:off x="3651129" y="4829175"/>
              <a:ext cx="838199" cy="685799"/>
              <a:chOff x="1568560" y="4715278"/>
              <a:chExt cx="1775805" cy="1089483"/>
            </a:xfrm>
          </p:grpSpPr>
          <p:sp>
            <p:nvSpPr>
              <p:cNvPr id="118" name="Rounded Rectangle 7"/>
              <p:cNvSpPr>
                <a:spLocks noChangeArrowheads="1"/>
              </p:cNvSpPr>
              <p:nvPr/>
            </p:nvSpPr>
            <p:spPr bwMode="auto">
              <a:xfrm>
                <a:off x="1568560" y="4715278"/>
                <a:ext cx="1775805" cy="1089483"/>
              </a:xfrm>
              <a:prstGeom prst="roundRect">
                <a:avLst>
                  <a:gd name="adj" fmla="val 16667"/>
                </a:avLst>
              </a:prstGeom>
              <a:gradFill flip="none" rotWithShape="1">
                <a:gsLst>
                  <a:gs pos="50000">
                    <a:srgbClr val="58A618"/>
                  </a:gs>
                  <a:gs pos="75000">
                    <a:srgbClr val="6ED01E"/>
                  </a:gs>
                </a:gsLst>
                <a:lin ang="16200000" scaled="0"/>
                <a:tileRect/>
              </a:gradFill>
              <a:ln w="9525" cap="flat" cmpd="sng" algn="ctr">
                <a:solidFill>
                  <a:schemeClr val="bg2">
                    <a:alpha val="51000"/>
                  </a:schemeClr>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a:buClrTx/>
                </a:pPr>
                <a:r>
                  <a:rPr lang="en-US" sz="1000" dirty="0" smtClean="0">
                    <a:latin typeface="Arial" pitchFamily="-65" charset="0"/>
                    <a:ea typeface="Arial" pitchFamily="-65" charset="0"/>
                    <a:cs typeface="Arial" pitchFamily="-65" charset="0"/>
                  </a:rPr>
                  <a:t>FlexClone</a:t>
                </a:r>
                <a:endParaRPr lang="en-US" sz="1000" dirty="0">
                  <a:latin typeface="Arial" pitchFamily="-65" charset="0"/>
                  <a:ea typeface="Arial" pitchFamily="-65" charset="0"/>
                  <a:cs typeface="Arial" pitchFamily="-65" charset="0"/>
                </a:endParaRPr>
              </a:p>
            </p:txBody>
          </p:sp>
          <p:sp>
            <p:nvSpPr>
              <p:cNvPr id="119" name="Rounded Rectangle 118"/>
              <p:cNvSpPr/>
              <p:nvPr/>
            </p:nvSpPr>
            <p:spPr bwMode="auto">
              <a:xfrm>
                <a:off x="1729212" y="4862805"/>
                <a:ext cx="502908" cy="560306"/>
              </a:xfrm>
              <a:prstGeom prst="roundRect">
                <a:avLst/>
              </a:prstGeom>
              <a:gradFill flip="none" rotWithShape="1">
                <a:gsLst>
                  <a:gs pos="4000">
                    <a:srgbClr val="A5A5A5"/>
                  </a:gs>
                  <a:gs pos="84000">
                    <a:srgbClr val="FFFFFF"/>
                  </a:gs>
                </a:gsLst>
                <a:lin ang="14100000" scaled="0"/>
                <a:tileRect/>
              </a:gradFill>
              <a:ln w="9525" cap="flat" cmpd="sng" algn="ctr">
                <a:solidFill>
                  <a:schemeClr val="bg2">
                    <a:alpha val="51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5CAE"/>
                    </a:solidFill>
                    <a:effectLst/>
                    <a:latin typeface="Arial" pitchFamily="-65" charset="0"/>
                    <a:ea typeface="Arial" pitchFamily="-65" charset="0"/>
                    <a:cs typeface="Arial" pitchFamily="-65" charset="0"/>
                  </a:rPr>
                  <a:t>VM</a:t>
                </a:r>
                <a:endParaRPr kumimoji="0" lang="en-US" sz="9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120" name="Rounded Rectangle 119"/>
              <p:cNvSpPr/>
              <p:nvPr/>
            </p:nvSpPr>
            <p:spPr bwMode="auto">
              <a:xfrm>
                <a:off x="2506186" y="4923519"/>
                <a:ext cx="279393" cy="259401"/>
              </a:xfrm>
              <a:prstGeom prst="roundRect">
                <a:avLst/>
              </a:prstGeom>
              <a:gradFill flip="none" rotWithShape="1">
                <a:gsLst>
                  <a:gs pos="4000">
                    <a:srgbClr val="A5A5A5">
                      <a:alpha val="37000"/>
                    </a:srgbClr>
                  </a:gs>
                  <a:gs pos="84000">
                    <a:srgbClr val="FFFFFF"/>
                  </a:gs>
                </a:gsLst>
                <a:lin ang="14100000" scaled="0"/>
                <a:tileRect/>
              </a:gradFill>
              <a:ln w="9525" cap="flat" cmpd="sng" algn="ctr">
                <a:solidFill>
                  <a:schemeClr val="bg2">
                    <a:alpha val="51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121" name="Rounded Rectangle 120"/>
              <p:cNvSpPr/>
              <p:nvPr/>
            </p:nvSpPr>
            <p:spPr bwMode="auto">
              <a:xfrm>
                <a:off x="2645882" y="5053220"/>
                <a:ext cx="279393" cy="259401"/>
              </a:xfrm>
              <a:prstGeom prst="roundRect">
                <a:avLst/>
              </a:prstGeom>
              <a:gradFill flip="none" rotWithShape="1">
                <a:gsLst>
                  <a:gs pos="4000">
                    <a:srgbClr val="A5A5A5">
                      <a:alpha val="37000"/>
                    </a:srgbClr>
                  </a:gs>
                  <a:gs pos="84000">
                    <a:srgbClr val="FFFFFF"/>
                  </a:gs>
                </a:gsLst>
                <a:lin ang="14100000" scaled="0"/>
                <a:tileRect/>
              </a:gradFill>
              <a:ln w="9525" cap="flat" cmpd="sng" algn="ctr">
                <a:solidFill>
                  <a:schemeClr val="bg2">
                    <a:alpha val="51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122" name="Rounded Rectangle 121"/>
              <p:cNvSpPr/>
              <p:nvPr/>
            </p:nvSpPr>
            <p:spPr bwMode="auto">
              <a:xfrm>
                <a:off x="2785579" y="5182920"/>
                <a:ext cx="279393" cy="259401"/>
              </a:xfrm>
              <a:prstGeom prst="roundRect">
                <a:avLst/>
              </a:prstGeom>
              <a:gradFill flip="none" rotWithShape="1">
                <a:gsLst>
                  <a:gs pos="4000">
                    <a:srgbClr val="A5A5A5">
                      <a:alpha val="37000"/>
                    </a:srgbClr>
                  </a:gs>
                  <a:gs pos="84000">
                    <a:srgbClr val="FFFFFF"/>
                  </a:gs>
                </a:gsLst>
                <a:lin ang="14100000" scaled="0"/>
                <a:tileRect/>
              </a:gradFill>
              <a:ln w="9525" cap="flat" cmpd="sng" algn="ctr">
                <a:solidFill>
                  <a:schemeClr val="bg2">
                    <a:alpha val="51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dirty="0">
                  <a:ln>
                    <a:noFill/>
                  </a:ln>
                  <a:solidFill>
                    <a:srgbClr val="005CAE"/>
                  </a:solidFill>
                  <a:effectLst/>
                  <a:latin typeface="Arial" pitchFamily="34" charset="0"/>
                  <a:ea typeface="Arial" pitchFamily="-65" charset="0"/>
                  <a:cs typeface="Arial" pitchFamily="34" charset="0"/>
                </a:endParaRPr>
              </a:p>
            </p:txBody>
          </p:sp>
          <p:cxnSp>
            <p:nvCxnSpPr>
              <p:cNvPr id="123" name="Straight Connector 43"/>
              <p:cNvCxnSpPr>
                <a:cxnSpLocks noChangeShapeType="1"/>
              </p:cNvCxnSpPr>
              <p:nvPr/>
            </p:nvCxnSpPr>
            <p:spPr bwMode="auto">
              <a:xfrm>
                <a:off x="2156944" y="5053220"/>
                <a:ext cx="381783" cy="4945"/>
              </a:xfrm>
              <a:prstGeom prst="line">
                <a:avLst/>
              </a:prstGeom>
              <a:noFill/>
              <a:ln w="31750">
                <a:solidFill>
                  <a:schemeClr val="bg2">
                    <a:alpha val="51000"/>
                  </a:schemeClr>
                </a:solidFill>
                <a:prstDash val="sysDash"/>
                <a:round/>
                <a:headEnd type="triangle"/>
                <a:tailEnd type="none"/>
              </a:ln>
            </p:spPr>
          </p:cxnSp>
          <p:cxnSp>
            <p:nvCxnSpPr>
              <p:cNvPr id="124" name="Straight Connector 43"/>
              <p:cNvCxnSpPr>
                <a:cxnSpLocks noChangeShapeType="1"/>
              </p:cNvCxnSpPr>
              <p:nvPr/>
            </p:nvCxnSpPr>
            <p:spPr bwMode="auto">
              <a:xfrm>
                <a:off x="2156944" y="5182920"/>
                <a:ext cx="521479" cy="4945"/>
              </a:xfrm>
              <a:prstGeom prst="line">
                <a:avLst/>
              </a:prstGeom>
              <a:noFill/>
              <a:ln w="31750">
                <a:solidFill>
                  <a:schemeClr val="bg2">
                    <a:alpha val="51000"/>
                  </a:schemeClr>
                </a:solidFill>
                <a:prstDash val="sysDash"/>
                <a:round/>
                <a:headEnd type="triangle"/>
                <a:tailEnd type="none"/>
              </a:ln>
            </p:spPr>
          </p:cxnSp>
          <p:cxnSp>
            <p:nvCxnSpPr>
              <p:cNvPr id="125" name="Straight Connector 43"/>
              <p:cNvCxnSpPr>
                <a:cxnSpLocks noChangeShapeType="1"/>
              </p:cNvCxnSpPr>
              <p:nvPr/>
            </p:nvCxnSpPr>
            <p:spPr bwMode="auto">
              <a:xfrm>
                <a:off x="2156944" y="5312621"/>
                <a:ext cx="661176" cy="4945"/>
              </a:xfrm>
              <a:prstGeom prst="line">
                <a:avLst/>
              </a:prstGeom>
              <a:noFill/>
              <a:ln w="31750">
                <a:solidFill>
                  <a:schemeClr val="bg2">
                    <a:alpha val="51000"/>
                  </a:schemeClr>
                </a:solidFill>
                <a:prstDash val="sysDash"/>
                <a:round/>
                <a:headEnd type="triangle"/>
                <a:tailEnd type="none"/>
              </a:ln>
            </p:spPr>
          </p:cxnSp>
        </p:grpSp>
        <p:grpSp>
          <p:nvGrpSpPr>
            <p:cNvPr id="34" name="Group 125"/>
            <p:cNvGrpSpPr/>
            <p:nvPr/>
          </p:nvGrpSpPr>
          <p:grpSpPr>
            <a:xfrm>
              <a:off x="4565529" y="4829175"/>
              <a:ext cx="838199" cy="685799"/>
              <a:chOff x="1568560" y="4715278"/>
              <a:chExt cx="1775805" cy="1089483"/>
            </a:xfrm>
          </p:grpSpPr>
          <p:sp>
            <p:nvSpPr>
              <p:cNvPr id="127" name="Rounded Rectangle 7"/>
              <p:cNvSpPr>
                <a:spLocks noChangeArrowheads="1"/>
              </p:cNvSpPr>
              <p:nvPr/>
            </p:nvSpPr>
            <p:spPr bwMode="auto">
              <a:xfrm>
                <a:off x="1568560" y="4715278"/>
                <a:ext cx="1775805" cy="1089483"/>
              </a:xfrm>
              <a:prstGeom prst="roundRect">
                <a:avLst>
                  <a:gd name="adj" fmla="val 16667"/>
                </a:avLst>
              </a:prstGeom>
              <a:gradFill flip="none" rotWithShape="1">
                <a:gsLst>
                  <a:gs pos="50000">
                    <a:srgbClr val="58A618"/>
                  </a:gs>
                  <a:gs pos="75000">
                    <a:srgbClr val="6ED01E"/>
                  </a:gs>
                </a:gsLst>
                <a:lin ang="16200000" scaled="0"/>
                <a:tileRect/>
              </a:gradFill>
              <a:ln w="9525" cap="flat" cmpd="sng" algn="ctr">
                <a:solidFill>
                  <a:schemeClr val="bg2">
                    <a:alpha val="51000"/>
                  </a:schemeClr>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a:buClrTx/>
                </a:pPr>
                <a:r>
                  <a:rPr lang="en-US" sz="1000" dirty="0" smtClean="0">
                    <a:latin typeface="Arial" pitchFamily="-65" charset="0"/>
                    <a:ea typeface="Arial" pitchFamily="-65" charset="0"/>
                    <a:cs typeface="Arial" pitchFamily="-65" charset="0"/>
                  </a:rPr>
                  <a:t>FlexClone</a:t>
                </a:r>
                <a:endParaRPr lang="en-US" sz="1000" dirty="0">
                  <a:latin typeface="Arial" pitchFamily="-65" charset="0"/>
                  <a:ea typeface="Arial" pitchFamily="-65" charset="0"/>
                  <a:cs typeface="Arial" pitchFamily="-65" charset="0"/>
                </a:endParaRPr>
              </a:p>
            </p:txBody>
          </p:sp>
          <p:sp>
            <p:nvSpPr>
              <p:cNvPr id="128" name="Rounded Rectangle 127"/>
              <p:cNvSpPr/>
              <p:nvPr/>
            </p:nvSpPr>
            <p:spPr bwMode="auto">
              <a:xfrm>
                <a:off x="1729212" y="4862805"/>
                <a:ext cx="502908" cy="560306"/>
              </a:xfrm>
              <a:prstGeom prst="roundRect">
                <a:avLst/>
              </a:prstGeom>
              <a:gradFill flip="none" rotWithShape="1">
                <a:gsLst>
                  <a:gs pos="4000">
                    <a:srgbClr val="A5A5A5"/>
                  </a:gs>
                  <a:gs pos="84000">
                    <a:srgbClr val="FFFFFF"/>
                  </a:gs>
                </a:gsLst>
                <a:lin ang="14100000" scaled="0"/>
                <a:tileRect/>
              </a:gradFill>
              <a:ln w="9525" cap="flat" cmpd="sng" algn="ctr">
                <a:solidFill>
                  <a:schemeClr val="bg2">
                    <a:alpha val="51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5CAE"/>
                    </a:solidFill>
                    <a:effectLst/>
                    <a:latin typeface="Arial" pitchFamily="-65" charset="0"/>
                    <a:ea typeface="Arial" pitchFamily="-65" charset="0"/>
                    <a:cs typeface="Arial" pitchFamily="-65" charset="0"/>
                  </a:rPr>
                  <a:t>VM</a:t>
                </a:r>
                <a:endParaRPr kumimoji="0" lang="en-US" sz="9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129" name="Rounded Rectangle 128"/>
              <p:cNvSpPr/>
              <p:nvPr/>
            </p:nvSpPr>
            <p:spPr bwMode="auto">
              <a:xfrm>
                <a:off x="2506186" y="4923519"/>
                <a:ext cx="279393" cy="259401"/>
              </a:xfrm>
              <a:prstGeom prst="roundRect">
                <a:avLst/>
              </a:prstGeom>
              <a:gradFill flip="none" rotWithShape="1">
                <a:gsLst>
                  <a:gs pos="4000">
                    <a:srgbClr val="A5A5A5">
                      <a:alpha val="37000"/>
                    </a:srgbClr>
                  </a:gs>
                  <a:gs pos="84000">
                    <a:srgbClr val="FFFFFF"/>
                  </a:gs>
                </a:gsLst>
                <a:lin ang="14100000" scaled="0"/>
                <a:tileRect/>
              </a:gradFill>
              <a:ln w="9525" cap="flat" cmpd="sng" algn="ctr">
                <a:solidFill>
                  <a:schemeClr val="bg2">
                    <a:alpha val="51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130" name="Rounded Rectangle 129"/>
              <p:cNvSpPr/>
              <p:nvPr/>
            </p:nvSpPr>
            <p:spPr bwMode="auto">
              <a:xfrm>
                <a:off x="2645882" y="5053220"/>
                <a:ext cx="279393" cy="259401"/>
              </a:xfrm>
              <a:prstGeom prst="roundRect">
                <a:avLst/>
              </a:prstGeom>
              <a:gradFill flip="none" rotWithShape="1">
                <a:gsLst>
                  <a:gs pos="4000">
                    <a:srgbClr val="A5A5A5">
                      <a:alpha val="37000"/>
                    </a:srgbClr>
                  </a:gs>
                  <a:gs pos="84000">
                    <a:srgbClr val="FFFFFF"/>
                  </a:gs>
                </a:gsLst>
                <a:lin ang="14100000" scaled="0"/>
                <a:tileRect/>
              </a:gradFill>
              <a:ln w="9525" cap="flat" cmpd="sng" algn="ctr">
                <a:solidFill>
                  <a:schemeClr val="bg2">
                    <a:alpha val="51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131" name="Rounded Rectangle 130"/>
              <p:cNvSpPr/>
              <p:nvPr/>
            </p:nvSpPr>
            <p:spPr bwMode="auto">
              <a:xfrm>
                <a:off x="2785579" y="5182920"/>
                <a:ext cx="279393" cy="259401"/>
              </a:xfrm>
              <a:prstGeom prst="roundRect">
                <a:avLst/>
              </a:prstGeom>
              <a:gradFill flip="none" rotWithShape="1">
                <a:gsLst>
                  <a:gs pos="4000">
                    <a:srgbClr val="A5A5A5">
                      <a:alpha val="37000"/>
                    </a:srgbClr>
                  </a:gs>
                  <a:gs pos="84000">
                    <a:srgbClr val="FFFFFF"/>
                  </a:gs>
                </a:gsLst>
                <a:lin ang="14100000" scaled="0"/>
                <a:tileRect/>
              </a:gradFill>
              <a:ln w="9525" cap="flat" cmpd="sng" algn="ctr">
                <a:solidFill>
                  <a:schemeClr val="bg2">
                    <a:alpha val="51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dirty="0">
                  <a:ln>
                    <a:noFill/>
                  </a:ln>
                  <a:solidFill>
                    <a:srgbClr val="005CAE"/>
                  </a:solidFill>
                  <a:effectLst/>
                  <a:latin typeface="Arial" pitchFamily="34" charset="0"/>
                  <a:ea typeface="Arial" pitchFamily="-65" charset="0"/>
                  <a:cs typeface="Arial" pitchFamily="34" charset="0"/>
                </a:endParaRPr>
              </a:p>
            </p:txBody>
          </p:sp>
          <p:cxnSp>
            <p:nvCxnSpPr>
              <p:cNvPr id="132" name="Straight Connector 43"/>
              <p:cNvCxnSpPr>
                <a:cxnSpLocks noChangeShapeType="1"/>
              </p:cNvCxnSpPr>
              <p:nvPr/>
            </p:nvCxnSpPr>
            <p:spPr bwMode="auto">
              <a:xfrm>
                <a:off x="2156944" y="5053220"/>
                <a:ext cx="381783" cy="4945"/>
              </a:xfrm>
              <a:prstGeom prst="line">
                <a:avLst/>
              </a:prstGeom>
              <a:noFill/>
              <a:ln w="31750">
                <a:solidFill>
                  <a:schemeClr val="bg2">
                    <a:alpha val="51000"/>
                  </a:schemeClr>
                </a:solidFill>
                <a:prstDash val="sysDash"/>
                <a:round/>
                <a:headEnd type="triangle"/>
                <a:tailEnd type="none"/>
              </a:ln>
            </p:spPr>
          </p:cxnSp>
          <p:cxnSp>
            <p:nvCxnSpPr>
              <p:cNvPr id="133" name="Straight Connector 43"/>
              <p:cNvCxnSpPr>
                <a:cxnSpLocks noChangeShapeType="1"/>
              </p:cNvCxnSpPr>
              <p:nvPr/>
            </p:nvCxnSpPr>
            <p:spPr bwMode="auto">
              <a:xfrm>
                <a:off x="2156944" y="5182920"/>
                <a:ext cx="521479" cy="4945"/>
              </a:xfrm>
              <a:prstGeom prst="line">
                <a:avLst/>
              </a:prstGeom>
              <a:noFill/>
              <a:ln w="31750">
                <a:solidFill>
                  <a:schemeClr val="bg2">
                    <a:alpha val="51000"/>
                  </a:schemeClr>
                </a:solidFill>
                <a:prstDash val="sysDash"/>
                <a:round/>
                <a:headEnd type="triangle"/>
                <a:tailEnd type="none"/>
              </a:ln>
            </p:spPr>
          </p:cxnSp>
          <p:cxnSp>
            <p:nvCxnSpPr>
              <p:cNvPr id="134" name="Straight Connector 43"/>
              <p:cNvCxnSpPr>
                <a:cxnSpLocks noChangeShapeType="1"/>
              </p:cNvCxnSpPr>
              <p:nvPr/>
            </p:nvCxnSpPr>
            <p:spPr bwMode="auto">
              <a:xfrm>
                <a:off x="2156944" y="5312621"/>
                <a:ext cx="661176" cy="4945"/>
              </a:xfrm>
              <a:prstGeom prst="line">
                <a:avLst/>
              </a:prstGeom>
              <a:noFill/>
              <a:ln w="31750">
                <a:solidFill>
                  <a:schemeClr val="bg2">
                    <a:alpha val="51000"/>
                  </a:schemeClr>
                </a:solidFill>
                <a:prstDash val="sysDash"/>
                <a:round/>
                <a:headEnd type="triangle"/>
                <a:tailEnd type="none"/>
              </a:ln>
            </p:spPr>
          </p:cxnSp>
        </p:grpSp>
        <p:grpSp>
          <p:nvGrpSpPr>
            <p:cNvPr id="35" name="Group 134"/>
            <p:cNvGrpSpPr/>
            <p:nvPr/>
          </p:nvGrpSpPr>
          <p:grpSpPr>
            <a:xfrm>
              <a:off x="1974729" y="4981575"/>
              <a:ext cx="838199" cy="685799"/>
              <a:chOff x="1568560" y="4715278"/>
              <a:chExt cx="1775805" cy="1089483"/>
            </a:xfrm>
          </p:grpSpPr>
          <p:sp>
            <p:nvSpPr>
              <p:cNvPr id="136" name="Rounded Rectangle 7"/>
              <p:cNvSpPr>
                <a:spLocks noChangeArrowheads="1"/>
              </p:cNvSpPr>
              <p:nvPr/>
            </p:nvSpPr>
            <p:spPr bwMode="auto">
              <a:xfrm>
                <a:off x="1568560" y="4715278"/>
                <a:ext cx="1775805" cy="1089483"/>
              </a:xfrm>
              <a:prstGeom prst="roundRect">
                <a:avLst>
                  <a:gd name="adj" fmla="val 16667"/>
                </a:avLst>
              </a:prstGeom>
              <a:gradFill flip="none" rotWithShape="1">
                <a:gsLst>
                  <a:gs pos="50000">
                    <a:srgbClr val="58A618"/>
                  </a:gs>
                  <a:gs pos="75000">
                    <a:srgbClr val="6ED01E"/>
                  </a:gs>
                </a:gsLst>
                <a:lin ang="16200000" scaled="0"/>
                <a:tileRect/>
              </a:gradFill>
              <a:ln w="9525" cap="flat" cmpd="sng" algn="ctr">
                <a:solidFill>
                  <a:schemeClr val="bg2">
                    <a:alpha val="51000"/>
                  </a:schemeClr>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a:buClrTx/>
                </a:pPr>
                <a:r>
                  <a:rPr lang="en-US" sz="1000" dirty="0" smtClean="0">
                    <a:latin typeface="Arial" pitchFamily="-65" charset="0"/>
                    <a:ea typeface="Arial" pitchFamily="-65" charset="0"/>
                    <a:cs typeface="Arial" pitchFamily="-65" charset="0"/>
                  </a:rPr>
                  <a:t>FlexClone</a:t>
                </a:r>
                <a:endParaRPr lang="en-US" sz="1000" dirty="0">
                  <a:latin typeface="Arial" pitchFamily="-65" charset="0"/>
                  <a:ea typeface="Arial" pitchFamily="-65" charset="0"/>
                  <a:cs typeface="Arial" pitchFamily="-65" charset="0"/>
                </a:endParaRPr>
              </a:p>
            </p:txBody>
          </p:sp>
          <p:sp>
            <p:nvSpPr>
              <p:cNvPr id="137" name="Rounded Rectangle 136"/>
              <p:cNvSpPr/>
              <p:nvPr/>
            </p:nvSpPr>
            <p:spPr bwMode="auto">
              <a:xfrm>
                <a:off x="1729212" y="4862805"/>
                <a:ext cx="502908" cy="560306"/>
              </a:xfrm>
              <a:prstGeom prst="roundRect">
                <a:avLst/>
              </a:prstGeom>
              <a:gradFill flip="none" rotWithShape="1">
                <a:gsLst>
                  <a:gs pos="4000">
                    <a:srgbClr val="A5A5A5"/>
                  </a:gs>
                  <a:gs pos="84000">
                    <a:srgbClr val="FFFFFF"/>
                  </a:gs>
                </a:gsLst>
                <a:lin ang="14100000" scaled="0"/>
                <a:tileRect/>
              </a:gradFill>
              <a:ln w="9525" cap="flat" cmpd="sng" algn="ctr">
                <a:solidFill>
                  <a:schemeClr val="bg2">
                    <a:alpha val="51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5CAE"/>
                    </a:solidFill>
                    <a:effectLst/>
                    <a:latin typeface="Arial" pitchFamily="-65" charset="0"/>
                    <a:ea typeface="Arial" pitchFamily="-65" charset="0"/>
                    <a:cs typeface="Arial" pitchFamily="-65" charset="0"/>
                  </a:rPr>
                  <a:t>VM</a:t>
                </a:r>
                <a:endParaRPr kumimoji="0" lang="en-US" sz="9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138" name="Rounded Rectangle 137"/>
              <p:cNvSpPr/>
              <p:nvPr/>
            </p:nvSpPr>
            <p:spPr bwMode="auto">
              <a:xfrm>
                <a:off x="2506186" y="4923519"/>
                <a:ext cx="279393" cy="259401"/>
              </a:xfrm>
              <a:prstGeom prst="roundRect">
                <a:avLst/>
              </a:prstGeom>
              <a:gradFill flip="none" rotWithShape="1">
                <a:gsLst>
                  <a:gs pos="4000">
                    <a:srgbClr val="A5A5A5">
                      <a:alpha val="37000"/>
                    </a:srgbClr>
                  </a:gs>
                  <a:gs pos="84000">
                    <a:srgbClr val="FFFFFF"/>
                  </a:gs>
                </a:gsLst>
                <a:lin ang="14100000" scaled="0"/>
                <a:tileRect/>
              </a:gradFill>
              <a:ln w="9525" cap="flat" cmpd="sng" algn="ctr">
                <a:solidFill>
                  <a:schemeClr val="bg2">
                    <a:alpha val="51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139" name="Rounded Rectangle 138"/>
              <p:cNvSpPr/>
              <p:nvPr/>
            </p:nvSpPr>
            <p:spPr bwMode="auto">
              <a:xfrm>
                <a:off x="2645882" y="5053220"/>
                <a:ext cx="279393" cy="259401"/>
              </a:xfrm>
              <a:prstGeom prst="roundRect">
                <a:avLst/>
              </a:prstGeom>
              <a:gradFill flip="none" rotWithShape="1">
                <a:gsLst>
                  <a:gs pos="4000">
                    <a:srgbClr val="A5A5A5">
                      <a:alpha val="37000"/>
                    </a:srgbClr>
                  </a:gs>
                  <a:gs pos="84000">
                    <a:srgbClr val="FFFFFF"/>
                  </a:gs>
                </a:gsLst>
                <a:lin ang="14100000" scaled="0"/>
                <a:tileRect/>
              </a:gradFill>
              <a:ln w="9525" cap="flat" cmpd="sng" algn="ctr">
                <a:solidFill>
                  <a:schemeClr val="bg2">
                    <a:alpha val="51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140" name="Rounded Rectangle 139"/>
              <p:cNvSpPr/>
              <p:nvPr/>
            </p:nvSpPr>
            <p:spPr bwMode="auto">
              <a:xfrm>
                <a:off x="2785579" y="5182920"/>
                <a:ext cx="279393" cy="259401"/>
              </a:xfrm>
              <a:prstGeom prst="roundRect">
                <a:avLst/>
              </a:prstGeom>
              <a:gradFill flip="none" rotWithShape="1">
                <a:gsLst>
                  <a:gs pos="4000">
                    <a:srgbClr val="A5A5A5">
                      <a:alpha val="37000"/>
                    </a:srgbClr>
                  </a:gs>
                  <a:gs pos="84000">
                    <a:srgbClr val="FFFFFF"/>
                  </a:gs>
                </a:gsLst>
                <a:lin ang="14100000" scaled="0"/>
                <a:tileRect/>
              </a:gradFill>
              <a:ln w="9525" cap="flat" cmpd="sng" algn="ctr">
                <a:solidFill>
                  <a:schemeClr val="bg2">
                    <a:alpha val="51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dirty="0">
                  <a:ln>
                    <a:noFill/>
                  </a:ln>
                  <a:solidFill>
                    <a:srgbClr val="005CAE"/>
                  </a:solidFill>
                  <a:effectLst/>
                  <a:latin typeface="Arial" pitchFamily="34" charset="0"/>
                  <a:ea typeface="Arial" pitchFamily="-65" charset="0"/>
                  <a:cs typeface="Arial" pitchFamily="34" charset="0"/>
                </a:endParaRPr>
              </a:p>
            </p:txBody>
          </p:sp>
          <p:cxnSp>
            <p:nvCxnSpPr>
              <p:cNvPr id="141" name="Straight Connector 43"/>
              <p:cNvCxnSpPr>
                <a:cxnSpLocks noChangeShapeType="1"/>
              </p:cNvCxnSpPr>
              <p:nvPr/>
            </p:nvCxnSpPr>
            <p:spPr bwMode="auto">
              <a:xfrm>
                <a:off x="2156944" y="5053220"/>
                <a:ext cx="381783" cy="4945"/>
              </a:xfrm>
              <a:prstGeom prst="line">
                <a:avLst/>
              </a:prstGeom>
              <a:noFill/>
              <a:ln w="31750">
                <a:solidFill>
                  <a:schemeClr val="bg2">
                    <a:alpha val="51000"/>
                  </a:schemeClr>
                </a:solidFill>
                <a:prstDash val="sysDash"/>
                <a:round/>
                <a:headEnd type="triangle"/>
                <a:tailEnd type="none"/>
              </a:ln>
            </p:spPr>
          </p:cxnSp>
          <p:cxnSp>
            <p:nvCxnSpPr>
              <p:cNvPr id="142" name="Straight Connector 43"/>
              <p:cNvCxnSpPr>
                <a:cxnSpLocks noChangeShapeType="1"/>
              </p:cNvCxnSpPr>
              <p:nvPr/>
            </p:nvCxnSpPr>
            <p:spPr bwMode="auto">
              <a:xfrm>
                <a:off x="2156944" y="5182920"/>
                <a:ext cx="521479" cy="4945"/>
              </a:xfrm>
              <a:prstGeom prst="line">
                <a:avLst/>
              </a:prstGeom>
              <a:noFill/>
              <a:ln w="31750">
                <a:solidFill>
                  <a:schemeClr val="bg2">
                    <a:alpha val="51000"/>
                  </a:schemeClr>
                </a:solidFill>
                <a:prstDash val="sysDash"/>
                <a:round/>
                <a:headEnd type="triangle"/>
                <a:tailEnd type="none"/>
              </a:ln>
            </p:spPr>
          </p:cxnSp>
          <p:cxnSp>
            <p:nvCxnSpPr>
              <p:cNvPr id="143" name="Straight Connector 43"/>
              <p:cNvCxnSpPr>
                <a:cxnSpLocks noChangeShapeType="1"/>
              </p:cNvCxnSpPr>
              <p:nvPr/>
            </p:nvCxnSpPr>
            <p:spPr bwMode="auto">
              <a:xfrm>
                <a:off x="2156944" y="5312621"/>
                <a:ext cx="661176" cy="4945"/>
              </a:xfrm>
              <a:prstGeom prst="line">
                <a:avLst/>
              </a:prstGeom>
              <a:noFill/>
              <a:ln w="31750">
                <a:solidFill>
                  <a:schemeClr val="bg2">
                    <a:alpha val="51000"/>
                  </a:schemeClr>
                </a:solidFill>
                <a:prstDash val="sysDash"/>
                <a:round/>
                <a:headEnd type="triangle"/>
                <a:tailEnd type="none"/>
              </a:ln>
            </p:spPr>
          </p:cxnSp>
        </p:grpSp>
        <p:grpSp>
          <p:nvGrpSpPr>
            <p:cNvPr id="36" name="Group 143"/>
            <p:cNvGrpSpPr/>
            <p:nvPr/>
          </p:nvGrpSpPr>
          <p:grpSpPr>
            <a:xfrm>
              <a:off x="2889129" y="4981575"/>
              <a:ext cx="838199" cy="685799"/>
              <a:chOff x="1568560" y="4715278"/>
              <a:chExt cx="1775805" cy="1089483"/>
            </a:xfrm>
          </p:grpSpPr>
          <p:sp>
            <p:nvSpPr>
              <p:cNvPr id="145" name="Rounded Rectangle 7"/>
              <p:cNvSpPr>
                <a:spLocks noChangeArrowheads="1"/>
              </p:cNvSpPr>
              <p:nvPr/>
            </p:nvSpPr>
            <p:spPr bwMode="auto">
              <a:xfrm>
                <a:off x="1568560" y="4715278"/>
                <a:ext cx="1775805" cy="1089483"/>
              </a:xfrm>
              <a:prstGeom prst="roundRect">
                <a:avLst>
                  <a:gd name="adj" fmla="val 16667"/>
                </a:avLst>
              </a:prstGeom>
              <a:gradFill flip="none" rotWithShape="1">
                <a:gsLst>
                  <a:gs pos="50000">
                    <a:srgbClr val="58A618"/>
                  </a:gs>
                  <a:gs pos="75000">
                    <a:srgbClr val="6ED01E"/>
                  </a:gs>
                </a:gsLst>
                <a:lin ang="16200000" scaled="0"/>
                <a:tileRect/>
              </a:gradFill>
              <a:ln w="9525" cap="flat" cmpd="sng" algn="ctr">
                <a:solidFill>
                  <a:schemeClr val="bg2">
                    <a:alpha val="51000"/>
                  </a:schemeClr>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a:buClrTx/>
                </a:pPr>
                <a:r>
                  <a:rPr lang="en-US" sz="1000" dirty="0" smtClean="0">
                    <a:latin typeface="Arial" pitchFamily="-65" charset="0"/>
                    <a:ea typeface="Arial" pitchFamily="-65" charset="0"/>
                    <a:cs typeface="Arial" pitchFamily="-65" charset="0"/>
                  </a:rPr>
                  <a:t>FlexClone</a:t>
                </a:r>
                <a:endParaRPr lang="en-US" sz="1000" dirty="0">
                  <a:latin typeface="Arial" pitchFamily="-65" charset="0"/>
                  <a:ea typeface="Arial" pitchFamily="-65" charset="0"/>
                  <a:cs typeface="Arial" pitchFamily="-65" charset="0"/>
                </a:endParaRPr>
              </a:p>
            </p:txBody>
          </p:sp>
          <p:sp>
            <p:nvSpPr>
              <p:cNvPr id="146" name="Rounded Rectangle 145"/>
              <p:cNvSpPr/>
              <p:nvPr/>
            </p:nvSpPr>
            <p:spPr bwMode="auto">
              <a:xfrm>
                <a:off x="1729212" y="4862805"/>
                <a:ext cx="502908" cy="560306"/>
              </a:xfrm>
              <a:prstGeom prst="roundRect">
                <a:avLst/>
              </a:prstGeom>
              <a:gradFill flip="none" rotWithShape="1">
                <a:gsLst>
                  <a:gs pos="4000">
                    <a:srgbClr val="A5A5A5"/>
                  </a:gs>
                  <a:gs pos="84000">
                    <a:srgbClr val="FFFFFF"/>
                  </a:gs>
                </a:gsLst>
                <a:lin ang="14100000" scaled="0"/>
                <a:tileRect/>
              </a:gradFill>
              <a:ln w="9525" cap="flat" cmpd="sng" algn="ctr">
                <a:solidFill>
                  <a:schemeClr val="bg2">
                    <a:alpha val="51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5CAE"/>
                    </a:solidFill>
                    <a:effectLst/>
                    <a:latin typeface="Arial" pitchFamily="-65" charset="0"/>
                    <a:ea typeface="Arial" pitchFamily="-65" charset="0"/>
                    <a:cs typeface="Arial" pitchFamily="-65" charset="0"/>
                  </a:rPr>
                  <a:t>VM</a:t>
                </a:r>
                <a:endParaRPr kumimoji="0" lang="en-US" sz="9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147" name="Rounded Rectangle 146"/>
              <p:cNvSpPr/>
              <p:nvPr/>
            </p:nvSpPr>
            <p:spPr bwMode="auto">
              <a:xfrm>
                <a:off x="2506186" y="4923519"/>
                <a:ext cx="279393" cy="259401"/>
              </a:xfrm>
              <a:prstGeom prst="roundRect">
                <a:avLst/>
              </a:prstGeom>
              <a:gradFill flip="none" rotWithShape="1">
                <a:gsLst>
                  <a:gs pos="4000">
                    <a:srgbClr val="A5A5A5">
                      <a:alpha val="37000"/>
                    </a:srgbClr>
                  </a:gs>
                  <a:gs pos="84000">
                    <a:srgbClr val="FFFFFF"/>
                  </a:gs>
                </a:gsLst>
                <a:lin ang="14100000" scaled="0"/>
                <a:tileRect/>
              </a:gradFill>
              <a:ln w="9525" cap="flat" cmpd="sng" algn="ctr">
                <a:solidFill>
                  <a:schemeClr val="bg2">
                    <a:alpha val="51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148" name="Rounded Rectangle 147"/>
              <p:cNvSpPr/>
              <p:nvPr/>
            </p:nvSpPr>
            <p:spPr bwMode="auto">
              <a:xfrm>
                <a:off x="2645882" y="5053220"/>
                <a:ext cx="279393" cy="259401"/>
              </a:xfrm>
              <a:prstGeom prst="roundRect">
                <a:avLst/>
              </a:prstGeom>
              <a:gradFill flip="none" rotWithShape="1">
                <a:gsLst>
                  <a:gs pos="4000">
                    <a:srgbClr val="A5A5A5">
                      <a:alpha val="37000"/>
                    </a:srgbClr>
                  </a:gs>
                  <a:gs pos="84000">
                    <a:srgbClr val="FFFFFF"/>
                  </a:gs>
                </a:gsLst>
                <a:lin ang="14100000" scaled="0"/>
                <a:tileRect/>
              </a:gradFill>
              <a:ln w="9525" cap="flat" cmpd="sng" algn="ctr">
                <a:solidFill>
                  <a:schemeClr val="bg2">
                    <a:alpha val="51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149" name="Rounded Rectangle 148"/>
              <p:cNvSpPr/>
              <p:nvPr/>
            </p:nvSpPr>
            <p:spPr bwMode="auto">
              <a:xfrm>
                <a:off x="2785579" y="5182920"/>
                <a:ext cx="279393" cy="259401"/>
              </a:xfrm>
              <a:prstGeom prst="roundRect">
                <a:avLst/>
              </a:prstGeom>
              <a:gradFill flip="none" rotWithShape="1">
                <a:gsLst>
                  <a:gs pos="4000">
                    <a:srgbClr val="A5A5A5">
                      <a:alpha val="37000"/>
                    </a:srgbClr>
                  </a:gs>
                  <a:gs pos="84000">
                    <a:srgbClr val="FFFFFF"/>
                  </a:gs>
                </a:gsLst>
                <a:lin ang="14100000" scaled="0"/>
                <a:tileRect/>
              </a:gradFill>
              <a:ln w="9525" cap="flat" cmpd="sng" algn="ctr">
                <a:solidFill>
                  <a:schemeClr val="bg2">
                    <a:alpha val="51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dirty="0">
                  <a:ln>
                    <a:noFill/>
                  </a:ln>
                  <a:solidFill>
                    <a:srgbClr val="005CAE"/>
                  </a:solidFill>
                  <a:effectLst/>
                  <a:latin typeface="Arial" pitchFamily="34" charset="0"/>
                  <a:ea typeface="Arial" pitchFamily="-65" charset="0"/>
                  <a:cs typeface="Arial" pitchFamily="34" charset="0"/>
                </a:endParaRPr>
              </a:p>
            </p:txBody>
          </p:sp>
          <p:cxnSp>
            <p:nvCxnSpPr>
              <p:cNvPr id="150" name="Straight Connector 43"/>
              <p:cNvCxnSpPr>
                <a:cxnSpLocks noChangeShapeType="1"/>
              </p:cNvCxnSpPr>
              <p:nvPr/>
            </p:nvCxnSpPr>
            <p:spPr bwMode="auto">
              <a:xfrm>
                <a:off x="2156944" y="5053220"/>
                <a:ext cx="381783" cy="4945"/>
              </a:xfrm>
              <a:prstGeom prst="line">
                <a:avLst/>
              </a:prstGeom>
              <a:noFill/>
              <a:ln w="31750">
                <a:solidFill>
                  <a:schemeClr val="bg2">
                    <a:alpha val="51000"/>
                  </a:schemeClr>
                </a:solidFill>
                <a:prstDash val="sysDash"/>
                <a:round/>
                <a:headEnd type="triangle"/>
                <a:tailEnd type="none"/>
              </a:ln>
            </p:spPr>
          </p:cxnSp>
          <p:cxnSp>
            <p:nvCxnSpPr>
              <p:cNvPr id="151" name="Straight Connector 43"/>
              <p:cNvCxnSpPr>
                <a:cxnSpLocks noChangeShapeType="1"/>
              </p:cNvCxnSpPr>
              <p:nvPr/>
            </p:nvCxnSpPr>
            <p:spPr bwMode="auto">
              <a:xfrm>
                <a:off x="2156944" y="5182920"/>
                <a:ext cx="521479" cy="4945"/>
              </a:xfrm>
              <a:prstGeom prst="line">
                <a:avLst/>
              </a:prstGeom>
              <a:noFill/>
              <a:ln w="31750">
                <a:solidFill>
                  <a:schemeClr val="bg2">
                    <a:alpha val="51000"/>
                  </a:schemeClr>
                </a:solidFill>
                <a:prstDash val="sysDash"/>
                <a:round/>
                <a:headEnd type="triangle"/>
                <a:tailEnd type="none"/>
              </a:ln>
            </p:spPr>
          </p:cxnSp>
          <p:cxnSp>
            <p:nvCxnSpPr>
              <p:cNvPr id="152" name="Straight Connector 43"/>
              <p:cNvCxnSpPr>
                <a:cxnSpLocks noChangeShapeType="1"/>
              </p:cNvCxnSpPr>
              <p:nvPr/>
            </p:nvCxnSpPr>
            <p:spPr bwMode="auto">
              <a:xfrm>
                <a:off x="2156944" y="5312621"/>
                <a:ext cx="661176" cy="4945"/>
              </a:xfrm>
              <a:prstGeom prst="line">
                <a:avLst/>
              </a:prstGeom>
              <a:noFill/>
              <a:ln w="31750">
                <a:solidFill>
                  <a:schemeClr val="bg2">
                    <a:alpha val="51000"/>
                  </a:schemeClr>
                </a:solidFill>
                <a:prstDash val="sysDash"/>
                <a:round/>
                <a:headEnd type="triangle"/>
                <a:tailEnd type="none"/>
              </a:ln>
            </p:spPr>
          </p:cxnSp>
        </p:grpSp>
        <p:grpSp>
          <p:nvGrpSpPr>
            <p:cNvPr id="37" name="Group 152"/>
            <p:cNvGrpSpPr/>
            <p:nvPr/>
          </p:nvGrpSpPr>
          <p:grpSpPr>
            <a:xfrm>
              <a:off x="3803529" y="4981575"/>
              <a:ext cx="838199" cy="685799"/>
              <a:chOff x="1568560" y="4715278"/>
              <a:chExt cx="1775805" cy="1089483"/>
            </a:xfrm>
          </p:grpSpPr>
          <p:sp>
            <p:nvSpPr>
              <p:cNvPr id="154" name="Rounded Rectangle 7"/>
              <p:cNvSpPr>
                <a:spLocks noChangeArrowheads="1"/>
              </p:cNvSpPr>
              <p:nvPr/>
            </p:nvSpPr>
            <p:spPr bwMode="auto">
              <a:xfrm>
                <a:off x="1568560" y="4715278"/>
                <a:ext cx="1775805" cy="1089483"/>
              </a:xfrm>
              <a:prstGeom prst="roundRect">
                <a:avLst>
                  <a:gd name="adj" fmla="val 16667"/>
                </a:avLst>
              </a:prstGeom>
              <a:gradFill flip="none" rotWithShape="1">
                <a:gsLst>
                  <a:gs pos="50000">
                    <a:srgbClr val="58A618"/>
                  </a:gs>
                  <a:gs pos="75000">
                    <a:srgbClr val="6ED01E"/>
                  </a:gs>
                </a:gsLst>
                <a:lin ang="16200000" scaled="0"/>
                <a:tileRect/>
              </a:gradFill>
              <a:ln w="9525" cap="flat" cmpd="sng" algn="ctr">
                <a:solidFill>
                  <a:schemeClr val="bg2">
                    <a:alpha val="51000"/>
                  </a:schemeClr>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a:buClrTx/>
                </a:pPr>
                <a:r>
                  <a:rPr lang="en-US" sz="1000" dirty="0" smtClean="0">
                    <a:latin typeface="Arial" pitchFamily="-65" charset="0"/>
                    <a:ea typeface="Arial" pitchFamily="-65" charset="0"/>
                    <a:cs typeface="Arial" pitchFamily="-65" charset="0"/>
                  </a:rPr>
                  <a:t>FlexClone</a:t>
                </a:r>
                <a:endParaRPr lang="en-US" sz="1000" dirty="0">
                  <a:latin typeface="Arial" pitchFamily="-65" charset="0"/>
                  <a:ea typeface="Arial" pitchFamily="-65" charset="0"/>
                  <a:cs typeface="Arial" pitchFamily="-65" charset="0"/>
                </a:endParaRPr>
              </a:p>
            </p:txBody>
          </p:sp>
          <p:sp>
            <p:nvSpPr>
              <p:cNvPr id="155" name="Rounded Rectangle 154"/>
              <p:cNvSpPr/>
              <p:nvPr/>
            </p:nvSpPr>
            <p:spPr bwMode="auto">
              <a:xfrm>
                <a:off x="1729212" y="4862805"/>
                <a:ext cx="502908" cy="560306"/>
              </a:xfrm>
              <a:prstGeom prst="roundRect">
                <a:avLst/>
              </a:prstGeom>
              <a:gradFill flip="none" rotWithShape="1">
                <a:gsLst>
                  <a:gs pos="4000">
                    <a:srgbClr val="A5A5A5"/>
                  </a:gs>
                  <a:gs pos="84000">
                    <a:srgbClr val="FFFFFF"/>
                  </a:gs>
                </a:gsLst>
                <a:lin ang="14100000" scaled="0"/>
                <a:tileRect/>
              </a:gradFill>
              <a:ln w="9525" cap="flat" cmpd="sng" algn="ctr">
                <a:solidFill>
                  <a:schemeClr val="bg2">
                    <a:alpha val="51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5CAE"/>
                    </a:solidFill>
                    <a:effectLst/>
                    <a:latin typeface="Arial" pitchFamily="-65" charset="0"/>
                    <a:ea typeface="Arial" pitchFamily="-65" charset="0"/>
                    <a:cs typeface="Arial" pitchFamily="-65" charset="0"/>
                  </a:rPr>
                  <a:t>VM</a:t>
                </a:r>
                <a:endParaRPr kumimoji="0" lang="en-US" sz="9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156" name="Rounded Rectangle 155"/>
              <p:cNvSpPr/>
              <p:nvPr/>
            </p:nvSpPr>
            <p:spPr bwMode="auto">
              <a:xfrm>
                <a:off x="2506186" y="4923519"/>
                <a:ext cx="279393" cy="259401"/>
              </a:xfrm>
              <a:prstGeom prst="roundRect">
                <a:avLst/>
              </a:prstGeom>
              <a:gradFill flip="none" rotWithShape="1">
                <a:gsLst>
                  <a:gs pos="4000">
                    <a:srgbClr val="A5A5A5">
                      <a:alpha val="37000"/>
                    </a:srgbClr>
                  </a:gs>
                  <a:gs pos="84000">
                    <a:srgbClr val="FFFFFF"/>
                  </a:gs>
                </a:gsLst>
                <a:lin ang="14100000" scaled="0"/>
                <a:tileRect/>
              </a:gradFill>
              <a:ln w="9525" cap="flat" cmpd="sng" algn="ctr">
                <a:solidFill>
                  <a:schemeClr val="bg2">
                    <a:alpha val="51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157" name="Rounded Rectangle 156"/>
              <p:cNvSpPr/>
              <p:nvPr/>
            </p:nvSpPr>
            <p:spPr bwMode="auto">
              <a:xfrm>
                <a:off x="2645882" y="5053220"/>
                <a:ext cx="279393" cy="259401"/>
              </a:xfrm>
              <a:prstGeom prst="roundRect">
                <a:avLst/>
              </a:prstGeom>
              <a:gradFill flip="none" rotWithShape="1">
                <a:gsLst>
                  <a:gs pos="4000">
                    <a:srgbClr val="A5A5A5">
                      <a:alpha val="37000"/>
                    </a:srgbClr>
                  </a:gs>
                  <a:gs pos="84000">
                    <a:srgbClr val="FFFFFF"/>
                  </a:gs>
                </a:gsLst>
                <a:lin ang="14100000" scaled="0"/>
                <a:tileRect/>
              </a:gradFill>
              <a:ln w="9525" cap="flat" cmpd="sng" algn="ctr">
                <a:solidFill>
                  <a:schemeClr val="bg2">
                    <a:alpha val="51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158" name="Rounded Rectangle 157"/>
              <p:cNvSpPr/>
              <p:nvPr/>
            </p:nvSpPr>
            <p:spPr bwMode="auto">
              <a:xfrm>
                <a:off x="2785579" y="5182920"/>
                <a:ext cx="279393" cy="259401"/>
              </a:xfrm>
              <a:prstGeom prst="roundRect">
                <a:avLst/>
              </a:prstGeom>
              <a:gradFill flip="none" rotWithShape="1">
                <a:gsLst>
                  <a:gs pos="4000">
                    <a:srgbClr val="A5A5A5">
                      <a:alpha val="37000"/>
                    </a:srgbClr>
                  </a:gs>
                  <a:gs pos="84000">
                    <a:srgbClr val="FFFFFF"/>
                  </a:gs>
                </a:gsLst>
                <a:lin ang="14100000" scaled="0"/>
                <a:tileRect/>
              </a:gradFill>
              <a:ln w="9525" cap="flat" cmpd="sng" algn="ctr">
                <a:solidFill>
                  <a:schemeClr val="bg2">
                    <a:alpha val="51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dirty="0">
                  <a:ln>
                    <a:noFill/>
                  </a:ln>
                  <a:solidFill>
                    <a:srgbClr val="005CAE"/>
                  </a:solidFill>
                  <a:effectLst/>
                  <a:latin typeface="Arial" pitchFamily="34" charset="0"/>
                  <a:ea typeface="Arial" pitchFamily="-65" charset="0"/>
                  <a:cs typeface="Arial" pitchFamily="34" charset="0"/>
                </a:endParaRPr>
              </a:p>
            </p:txBody>
          </p:sp>
          <p:cxnSp>
            <p:nvCxnSpPr>
              <p:cNvPr id="159" name="Straight Connector 43"/>
              <p:cNvCxnSpPr>
                <a:cxnSpLocks noChangeShapeType="1"/>
              </p:cNvCxnSpPr>
              <p:nvPr/>
            </p:nvCxnSpPr>
            <p:spPr bwMode="auto">
              <a:xfrm>
                <a:off x="2156944" y="5053220"/>
                <a:ext cx="381783" cy="4945"/>
              </a:xfrm>
              <a:prstGeom prst="line">
                <a:avLst/>
              </a:prstGeom>
              <a:noFill/>
              <a:ln w="31750">
                <a:solidFill>
                  <a:schemeClr val="bg2">
                    <a:alpha val="51000"/>
                  </a:schemeClr>
                </a:solidFill>
                <a:prstDash val="sysDash"/>
                <a:round/>
                <a:headEnd type="triangle"/>
                <a:tailEnd type="none"/>
              </a:ln>
            </p:spPr>
          </p:cxnSp>
          <p:cxnSp>
            <p:nvCxnSpPr>
              <p:cNvPr id="160" name="Straight Connector 43"/>
              <p:cNvCxnSpPr>
                <a:cxnSpLocks noChangeShapeType="1"/>
              </p:cNvCxnSpPr>
              <p:nvPr/>
            </p:nvCxnSpPr>
            <p:spPr bwMode="auto">
              <a:xfrm>
                <a:off x="2156944" y="5182920"/>
                <a:ext cx="521479" cy="4945"/>
              </a:xfrm>
              <a:prstGeom prst="line">
                <a:avLst/>
              </a:prstGeom>
              <a:noFill/>
              <a:ln w="31750">
                <a:solidFill>
                  <a:schemeClr val="bg2">
                    <a:alpha val="51000"/>
                  </a:schemeClr>
                </a:solidFill>
                <a:prstDash val="sysDash"/>
                <a:round/>
                <a:headEnd type="triangle"/>
                <a:tailEnd type="none"/>
              </a:ln>
            </p:spPr>
          </p:cxnSp>
          <p:cxnSp>
            <p:nvCxnSpPr>
              <p:cNvPr id="161" name="Straight Connector 43"/>
              <p:cNvCxnSpPr>
                <a:cxnSpLocks noChangeShapeType="1"/>
              </p:cNvCxnSpPr>
              <p:nvPr/>
            </p:nvCxnSpPr>
            <p:spPr bwMode="auto">
              <a:xfrm>
                <a:off x="2156944" y="5312621"/>
                <a:ext cx="661176" cy="4945"/>
              </a:xfrm>
              <a:prstGeom prst="line">
                <a:avLst/>
              </a:prstGeom>
              <a:noFill/>
              <a:ln w="31750">
                <a:solidFill>
                  <a:schemeClr val="bg2">
                    <a:alpha val="51000"/>
                  </a:schemeClr>
                </a:solidFill>
                <a:prstDash val="sysDash"/>
                <a:round/>
                <a:headEnd type="triangle"/>
                <a:tailEnd type="none"/>
              </a:ln>
            </p:spPr>
          </p:cxnSp>
        </p:grpSp>
        <p:grpSp>
          <p:nvGrpSpPr>
            <p:cNvPr id="38" name="Group 161"/>
            <p:cNvGrpSpPr/>
            <p:nvPr/>
          </p:nvGrpSpPr>
          <p:grpSpPr>
            <a:xfrm>
              <a:off x="4717929" y="4981575"/>
              <a:ext cx="838199" cy="685799"/>
              <a:chOff x="1568560" y="4715278"/>
              <a:chExt cx="1775805" cy="1089483"/>
            </a:xfrm>
          </p:grpSpPr>
          <p:sp>
            <p:nvSpPr>
              <p:cNvPr id="163" name="Rounded Rectangle 7"/>
              <p:cNvSpPr>
                <a:spLocks noChangeArrowheads="1"/>
              </p:cNvSpPr>
              <p:nvPr/>
            </p:nvSpPr>
            <p:spPr bwMode="auto">
              <a:xfrm>
                <a:off x="1568560" y="4715278"/>
                <a:ext cx="1775805" cy="1089483"/>
              </a:xfrm>
              <a:prstGeom prst="roundRect">
                <a:avLst>
                  <a:gd name="adj" fmla="val 16667"/>
                </a:avLst>
              </a:prstGeom>
              <a:gradFill flip="none" rotWithShape="1">
                <a:gsLst>
                  <a:gs pos="50000">
                    <a:srgbClr val="58A618"/>
                  </a:gs>
                  <a:gs pos="75000">
                    <a:srgbClr val="6ED01E"/>
                  </a:gs>
                </a:gsLst>
                <a:lin ang="16200000" scaled="0"/>
                <a:tileRect/>
              </a:gradFill>
              <a:ln w="9525" cap="flat" cmpd="sng" algn="ctr">
                <a:solidFill>
                  <a:schemeClr val="bg2">
                    <a:alpha val="51000"/>
                  </a:schemeClr>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a:buClrTx/>
                </a:pPr>
                <a:r>
                  <a:rPr lang="en-US" sz="1000" dirty="0" smtClean="0">
                    <a:latin typeface="Arial" pitchFamily="-65" charset="0"/>
                    <a:ea typeface="Arial" pitchFamily="-65" charset="0"/>
                    <a:cs typeface="Arial" pitchFamily="-65" charset="0"/>
                  </a:rPr>
                  <a:t>FlexClone</a:t>
                </a:r>
                <a:endParaRPr lang="en-US" sz="1000" dirty="0">
                  <a:latin typeface="Arial" pitchFamily="-65" charset="0"/>
                  <a:ea typeface="Arial" pitchFamily="-65" charset="0"/>
                  <a:cs typeface="Arial" pitchFamily="-65" charset="0"/>
                </a:endParaRPr>
              </a:p>
            </p:txBody>
          </p:sp>
          <p:sp>
            <p:nvSpPr>
              <p:cNvPr id="164" name="Rounded Rectangle 163"/>
              <p:cNvSpPr/>
              <p:nvPr/>
            </p:nvSpPr>
            <p:spPr bwMode="auto">
              <a:xfrm>
                <a:off x="1729212" y="4862805"/>
                <a:ext cx="502908" cy="560306"/>
              </a:xfrm>
              <a:prstGeom prst="roundRect">
                <a:avLst/>
              </a:prstGeom>
              <a:gradFill flip="none" rotWithShape="1">
                <a:gsLst>
                  <a:gs pos="4000">
                    <a:srgbClr val="A5A5A5"/>
                  </a:gs>
                  <a:gs pos="84000">
                    <a:srgbClr val="FFFFFF"/>
                  </a:gs>
                </a:gsLst>
                <a:lin ang="14100000" scaled="0"/>
                <a:tileRect/>
              </a:gradFill>
              <a:ln w="9525" cap="flat" cmpd="sng" algn="ctr">
                <a:solidFill>
                  <a:schemeClr val="bg2">
                    <a:alpha val="51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5CAE"/>
                    </a:solidFill>
                    <a:effectLst/>
                    <a:latin typeface="Arial" pitchFamily="-65" charset="0"/>
                    <a:ea typeface="Arial" pitchFamily="-65" charset="0"/>
                    <a:cs typeface="Arial" pitchFamily="-65" charset="0"/>
                  </a:rPr>
                  <a:t>VM</a:t>
                </a:r>
                <a:endParaRPr kumimoji="0" lang="en-US" sz="9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165" name="Rounded Rectangle 164"/>
              <p:cNvSpPr/>
              <p:nvPr/>
            </p:nvSpPr>
            <p:spPr bwMode="auto">
              <a:xfrm>
                <a:off x="2506186" y="4923519"/>
                <a:ext cx="279393" cy="259401"/>
              </a:xfrm>
              <a:prstGeom prst="roundRect">
                <a:avLst/>
              </a:prstGeom>
              <a:gradFill flip="none" rotWithShape="1">
                <a:gsLst>
                  <a:gs pos="4000">
                    <a:srgbClr val="A5A5A5">
                      <a:alpha val="37000"/>
                    </a:srgbClr>
                  </a:gs>
                  <a:gs pos="84000">
                    <a:srgbClr val="FFFFFF"/>
                  </a:gs>
                </a:gsLst>
                <a:lin ang="14100000" scaled="0"/>
                <a:tileRect/>
              </a:gradFill>
              <a:ln w="9525" cap="flat" cmpd="sng" algn="ctr">
                <a:solidFill>
                  <a:schemeClr val="bg2">
                    <a:alpha val="51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166" name="Rounded Rectangle 165"/>
              <p:cNvSpPr/>
              <p:nvPr/>
            </p:nvSpPr>
            <p:spPr bwMode="auto">
              <a:xfrm>
                <a:off x="2645882" y="5053220"/>
                <a:ext cx="279393" cy="259401"/>
              </a:xfrm>
              <a:prstGeom prst="roundRect">
                <a:avLst/>
              </a:prstGeom>
              <a:gradFill flip="none" rotWithShape="1">
                <a:gsLst>
                  <a:gs pos="4000">
                    <a:srgbClr val="A5A5A5">
                      <a:alpha val="37000"/>
                    </a:srgbClr>
                  </a:gs>
                  <a:gs pos="84000">
                    <a:srgbClr val="FFFFFF"/>
                  </a:gs>
                </a:gsLst>
                <a:lin ang="14100000" scaled="0"/>
                <a:tileRect/>
              </a:gradFill>
              <a:ln w="9525" cap="flat" cmpd="sng" algn="ctr">
                <a:solidFill>
                  <a:schemeClr val="bg2">
                    <a:alpha val="51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167" name="Rounded Rectangle 166"/>
              <p:cNvSpPr/>
              <p:nvPr/>
            </p:nvSpPr>
            <p:spPr bwMode="auto">
              <a:xfrm>
                <a:off x="2785579" y="5182920"/>
                <a:ext cx="279393" cy="259401"/>
              </a:xfrm>
              <a:prstGeom prst="roundRect">
                <a:avLst/>
              </a:prstGeom>
              <a:gradFill flip="none" rotWithShape="1">
                <a:gsLst>
                  <a:gs pos="4000">
                    <a:srgbClr val="A5A5A5">
                      <a:alpha val="37000"/>
                    </a:srgbClr>
                  </a:gs>
                  <a:gs pos="84000">
                    <a:srgbClr val="FFFFFF"/>
                  </a:gs>
                </a:gsLst>
                <a:lin ang="14100000" scaled="0"/>
                <a:tileRect/>
              </a:gradFill>
              <a:ln w="9525" cap="flat" cmpd="sng" algn="ctr">
                <a:solidFill>
                  <a:schemeClr val="bg2">
                    <a:alpha val="51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dirty="0">
                  <a:ln>
                    <a:noFill/>
                  </a:ln>
                  <a:solidFill>
                    <a:srgbClr val="005CAE"/>
                  </a:solidFill>
                  <a:effectLst/>
                  <a:latin typeface="Arial" pitchFamily="34" charset="0"/>
                  <a:ea typeface="Arial" pitchFamily="-65" charset="0"/>
                  <a:cs typeface="Arial" pitchFamily="34" charset="0"/>
                </a:endParaRPr>
              </a:p>
            </p:txBody>
          </p:sp>
          <p:cxnSp>
            <p:nvCxnSpPr>
              <p:cNvPr id="168" name="Straight Connector 43"/>
              <p:cNvCxnSpPr>
                <a:cxnSpLocks noChangeShapeType="1"/>
              </p:cNvCxnSpPr>
              <p:nvPr/>
            </p:nvCxnSpPr>
            <p:spPr bwMode="auto">
              <a:xfrm>
                <a:off x="2156944" y="5053220"/>
                <a:ext cx="381783" cy="4945"/>
              </a:xfrm>
              <a:prstGeom prst="line">
                <a:avLst/>
              </a:prstGeom>
              <a:noFill/>
              <a:ln w="31750">
                <a:solidFill>
                  <a:schemeClr val="bg2">
                    <a:alpha val="51000"/>
                  </a:schemeClr>
                </a:solidFill>
                <a:prstDash val="sysDash"/>
                <a:round/>
                <a:headEnd type="triangle"/>
                <a:tailEnd type="none"/>
              </a:ln>
            </p:spPr>
          </p:cxnSp>
          <p:cxnSp>
            <p:nvCxnSpPr>
              <p:cNvPr id="169" name="Straight Connector 43"/>
              <p:cNvCxnSpPr>
                <a:cxnSpLocks noChangeShapeType="1"/>
              </p:cNvCxnSpPr>
              <p:nvPr/>
            </p:nvCxnSpPr>
            <p:spPr bwMode="auto">
              <a:xfrm>
                <a:off x="2156944" y="5182920"/>
                <a:ext cx="521479" cy="4945"/>
              </a:xfrm>
              <a:prstGeom prst="line">
                <a:avLst/>
              </a:prstGeom>
              <a:noFill/>
              <a:ln w="31750">
                <a:solidFill>
                  <a:schemeClr val="bg2">
                    <a:alpha val="51000"/>
                  </a:schemeClr>
                </a:solidFill>
                <a:prstDash val="sysDash"/>
                <a:round/>
                <a:headEnd type="triangle"/>
                <a:tailEnd type="none"/>
              </a:ln>
            </p:spPr>
          </p:cxnSp>
          <p:cxnSp>
            <p:nvCxnSpPr>
              <p:cNvPr id="170" name="Straight Connector 43"/>
              <p:cNvCxnSpPr>
                <a:cxnSpLocks noChangeShapeType="1"/>
              </p:cNvCxnSpPr>
              <p:nvPr/>
            </p:nvCxnSpPr>
            <p:spPr bwMode="auto">
              <a:xfrm>
                <a:off x="2156944" y="5312621"/>
                <a:ext cx="661176" cy="4945"/>
              </a:xfrm>
              <a:prstGeom prst="line">
                <a:avLst/>
              </a:prstGeom>
              <a:noFill/>
              <a:ln w="31750">
                <a:solidFill>
                  <a:schemeClr val="bg2">
                    <a:alpha val="51000"/>
                  </a:schemeClr>
                </a:solidFill>
                <a:prstDash val="sysDash"/>
                <a:round/>
                <a:headEnd type="triangle"/>
                <a:tailEnd type="none"/>
              </a:ln>
            </p:spPr>
          </p:cxnSp>
        </p:grpSp>
        <p:grpSp>
          <p:nvGrpSpPr>
            <p:cNvPr id="39" name="Group 170"/>
            <p:cNvGrpSpPr/>
            <p:nvPr/>
          </p:nvGrpSpPr>
          <p:grpSpPr>
            <a:xfrm>
              <a:off x="2127129" y="5133975"/>
              <a:ext cx="838199" cy="685799"/>
              <a:chOff x="1568560" y="4715278"/>
              <a:chExt cx="1775805" cy="1089483"/>
            </a:xfrm>
          </p:grpSpPr>
          <p:sp>
            <p:nvSpPr>
              <p:cNvPr id="172" name="Rounded Rectangle 7"/>
              <p:cNvSpPr>
                <a:spLocks noChangeArrowheads="1"/>
              </p:cNvSpPr>
              <p:nvPr/>
            </p:nvSpPr>
            <p:spPr bwMode="auto">
              <a:xfrm>
                <a:off x="1568560" y="4715278"/>
                <a:ext cx="1775805" cy="1089483"/>
              </a:xfrm>
              <a:prstGeom prst="roundRect">
                <a:avLst>
                  <a:gd name="adj" fmla="val 16667"/>
                </a:avLst>
              </a:prstGeom>
              <a:gradFill flip="none" rotWithShape="1">
                <a:gsLst>
                  <a:gs pos="50000">
                    <a:srgbClr val="58A618"/>
                  </a:gs>
                  <a:gs pos="75000">
                    <a:srgbClr val="6ED01E"/>
                  </a:gs>
                </a:gsLst>
                <a:lin ang="16200000" scaled="0"/>
                <a:tileRect/>
              </a:gradFill>
              <a:ln w="9525" cap="flat" cmpd="sng" algn="ctr">
                <a:solidFill>
                  <a:schemeClr val="bg2">
                    <a:alpha val="51000"/>
                  </a:schemeClr>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a:buClrTx/>
                </a:pPr>
                <a:r>
                  <a:rPr lang="en-US" sz="1000" dirty="0" smtClean="0">
                    <a:latin typeface="Arial" pitchFamily="-65" charset="0"/>
                    <a:ea typeface="Arial" pitchFamily="-65" charset="0"/>
                    <a:cs typeface="Arial" pitchFamily="-65" charset="0"/>
                  </a:rPr>
                  <a:t>FlexClone</a:t>
                </a:r>
                <a:endParaRPr lang="en-US" sz="1000" dirty="0">
                  <a:latin typeface="Arial" pitchFamily="-65" charset="0"/>
                  <a:ea typeface="Arial" pitchFamily="-65" charset="0"/>
                  <a:cs typeface="Arial" pitchFamily="-65" charset="0"/>
                </a:endParaRPr>
              </a:p>
            </p:txBody>
          </p:sp>
          <p:sp>
            <p:nvSpPr>
              <p:cNvPr id="173" name="Rounded Rectangle 172"/>
              <p:cNvSpPr/>
              <p:nvPr/>
            </p:nvSpPr>
            <p:spPr bwMode="auto">
              <a:xfrm>
                <a:off x="1729212" y="4862805"/>
                <a:ext cx="502908" cy="560306"/>
              </a:xfrm>
              <a:prstGeom prst="roundRect">
                <a:avLst/>
              </a:prstGeom>
              <a:gradFill flip="none" rotWithShape="1">
                <a:gsLst>
                  <a:gs pos="4000">
                    <a:srgbClr val="A5A5A5"/>
                  </a:gs>
                  <a:gs pos="84000">
                    <a:srgbClr val="FFFFFF"/>
                  </a:gs>
                </a:gsLst>
                <a:lin ang="14100000" scaled="0"/>
                <a:tileRect/>
              </a:gradFill>
              <a:ln w="9525" cap="flat" cmpd="sng" algn="ctr">
                <a:solidFill>
                  <a:schemeClr val="bg2">
                    <a:alpha val="51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5CAE"/>
                    </a:solidFill>
                    <a:effectLst/>
                    <a:latin typeface="Arial" pitchFamily="-65" charset="0"/>
                    <a:ea typeface="Arial" pitchFamily="-65" charset="0"/>
                    <a:cs typeface="Arial" pitchFamily="-65" charset="0"/>
                  </a:rPr>
                  <a:t>VM</a:t>
                </a:r>
                <a:endParaRPr kumimoji="0" lang="en-US" sz="9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174" name="Rounded Rectangle 173"/>
              <p:cNvSpPr/>
              <p:nvPr/>
            </p:nvSpPr>
            <p:spPr bwMode="auto">
              <a:xfrm>
                <a:off x="2506186" y="4923519"/>
                <a:ext cx="279393" cy="259401"/>
              </a:xfrm>
              <a:prstGeom prst="roundRect">
                <a:avLst/>
              </a:prstGeom>
              <a:gradFill flip="none" rotWithShape="1">
                <a:gsLst>
                  <a:gs pos="4000">
                    <a:srgbClr val="A5A5A5">
                      <a:alpha val="37000"/>
                    </a:srgbClr>
                  </a:gs>
                  <a:gs pos="84000">
                    <a:srgbClr val="FFFFFF"/>
                  </a:gs>
                </a:gsLst>
                <a:lin ang="14100000" scaled="0"/>
                <a:tileRect/>
              </a:gradFill>
              <a:ln w="9525" cap="flat" cmpd="sng" algn="ctr">
                <a:solidFill>
                  <a:schemeClr val="bg2">
                    <a:alpha val="51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175" name="Rounded Rectangle 174"/>
              <p:cNvSpPr/>
              <p:nvPr/>
            </p:nvSpPr>
            <p:spPr bwMode="auto">
              <a:xfrm>
                <a:off x="2645882" y="5053220"/>
                <a:ext cx="279393" cy="259401"/>
              </a:xfrm>
              <a:prstGeom prst="roundRect">
                <a:avLst/>
              </a:prstGeom>
              <a:gradFill flip="none" rotWithShape="1">
                <a:gsLst>
                  <a:gs pos="4000">
                    <a:srgbClr val="A5A5A5">
                      <a:alpha val="37000"/>
                    </a:srgbClr>
                  </a:gs>
                  <a:gs pos="84000">
                    <a:srgbClr val="FFFFFF"/>
                  </a:gs>
                </a:gsLst>
                <a:lin ang="14100000" scaled="0"/>
                <a:tileRect/>
              </a:gradFill>
              <a:ln w="9525" cap="flat" cmpd="sng" algn="ctr">
                <a:solidFill>
                  <a:schemeClr val="bg2">
                    <a:alpha val="51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176" name="Rounded Rectangle 175"/>
              <p:cNvSpPr/>
              <p:nvPr/>
            </p:nvSpPr>
            <p:spPr bwMode="auto">
              <a:xfrm>
                <a:off x="2785579" y="5182920"/>
                <a:ext cx="279393" cy="259401"/>
              </a:xfrm>
              <a:prstGeom prst="roundRect">
                <a:avLst/>
              </a:prstGeom>
              <a:gradFill flip="none" rotWithShape="1">
                <a:gsLst>
                  <a:gs pos="4000">
                    <a:srgbClr val="A5A5A5">
                      <a:alpha val="37000"/>
                    </a:srgbClr>
                  </a:gs>
                  <a:gs pos="84000">
                    <a:srgbClr val="FFFFFF"/>
                  </a:gs>
                </a:gsLst>
                <a:lin ang="14100000" scaled="0"/>
                <a:tileRect/>
              </a:gradFill>
              <a:ln w="9525" cap="flat" cmpd="sng" algn="ctr">
                <a:solidFill>
                  <a:schemeClr val="bg2">
                    <a:alpha val="51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dirty="0">
                  <a:ln>
                    <a:noFill/>
                  </a:ln>
                  <a:solidFill>
                    <a:srgbClr val="005CAE"/>
                  </a:solidFill>
                  <a:effectLst/>
                  <a:latin typeface="Arial" pitchFamily="34" charset="0"/>
                  <a:ea typeface="Arial" pitchFamily="-65" charset="0"/>
                  <a:cs typeface="Arial" pitchFamily="34" charset="0"/>
                </a:endParaRPr>
              </a:p>
            </p:txBody>
          </p:sp>
          <p:cxnSp>
            <p:nvCxnSpPr>
              <p:cNvPr id="177" name="Straight Connector 43"/>
              <p:cNvCxnSpPr>
                <a:cxnSpLocks noChangeShapeType="1"/>
              </p:cNvCxnSpPr>
              <p:nvPr/>
            </p:nvCxnSpPr>
            <p:spPr bwMode="auto">
              <a:xfrm>
                <a:off x="2156944" y="5053220"/>
                <a:ext cx="381783" cy="4945"/>
              </a:xfrm>
              <a:prstGeom prst="line">
                <a:avLst/>
              </a:prstGeom>
              <a:noFill/>
              <a:ln w="31750">
                <a:solidFill>
                  <a:schemeClr val="bg2">
                    <a:alpha val="51000"/>
                  </a:schemeClr>
                </a:solidFill>
                <a:prstDash val="sysDash"/>
                <a:round/>
                <a:headEnd type="triangle"/>
                <a:tailEnd type="none"/>
              </a:ln>
            </p:spPr>
          </p:cxnSp>
          <p:cxnSp>
            <p:nvCxnSpPr>
              <p:cNvPr id="178" name="Straight Connector 43"/>
              <p:cNvCxnSpPr>
                <a:cxnSpLocks noChangeShapeType="1"/>
              </p:cNvCxnSpPr>
              <p:nvPr/>
            </p:nvCxnSpPr>
            <p:spPr bwMode="auto">
              <a:xfrm>
                <a:off x="2156944" y="5182920"/>
                <a:ext cx="521479" cy="4945"/>
              </a:xfrm>
              <a:prstGeom prst="line">
                <a:avLst/>
              </a:prstGeom>
              <a:noFill/>
              <a:ln w="31750">
                <a:solidFill>
                  <a:schemeClr val="bg2">
                    <a:alpha val="51000"/>
                  </a:schemeClr>
                </a:solidFill>
                <a:prstDash val="sysDash"/>
                <a:round/>
                <a:headEnd type="triangle"/>
                <a:tailEnd type="none"/>
              </a:ln>
            </p:spPr>
          </p:cxnSp>
          <p:cxnSp>
            <p:nvCxnSpPr>
              <p:cNvPr id="179" name="Straight Connector 43"/>
              <p:cNvCxnSpPr>
                <a:cxnSpLocks noChangeShapeType="1"/>
              </p:cNvCxnSpPr>
              <p:nvPr/>
            </p:nvCxnSpPr>
            <p:spPr bwMode="auto">
              <a:xfrm>
                <a:off x="2156944" y="5312621"/>
                <a:ext cx="661176" cy="4945"/>
              </a:xfrm>
              <a:prstGeom prst="line">
                <a:avLst/>
              </a:prstGeom>
              <a:noFill/>
              <a:ln w="31750">
                <a:solidFill>
                  <a:schemeClr val="bg2">
                    <a:alpha val="51000"/>
                  </a:schemeClr>
                </a:solidFill>
                <a:prstDash val="sysDash"/>
                <a:round/>
                <a:headEnd type="triangle"/>
                <a:tailEnd type="none"/>
              </a:ln>
            </p:spPr>
          </p:cxnSp>
        </p:grpSp>
        <p:grpSp>
          <p:nvGrpSpPr>
            <p:cNvPr id="40" name="Group 179"/>
            <p:cNvGrpSpPr/>
            <p:nvPr/>
          </p:nvGrpSpPr>
          <p:grpSpPr>
            <a:xfrm>
              <a:off x="3041529" y="5133975"/>
              <a:ext cx="838199" cy="685799"/>
              <a:chOff x="1568560" y="4715278"/>
              <a:chExt cx="1775805" cy="1089483"/>
            </a:xfrm>
          </p:grpSpPr>
          <p:sp>
            <p:nvSpPr>
              <p:cNvPr id="181" name="Rounded Rectangle 7"/>
              <p:cNvSpPr>
                <a:spLocks noChangeArrowheads="1"/>
              </p:cNvSpPr>
              <p:nvPr/>
            </p:nvSpPr>
            <p:spPr bwMode="auto">
              <a:xfrm>
                <a:off x="1568560" y="4715278"/>
                <a:ext cx="1775805" cy="1089483"/>
              </a:xfrm>
              <a:prstGeom prst="roundRect">
                <a:avLst>
                  <a:gd name="adj" fmla="val 16667"/>
                </a:avLst>
              </a:prstGeom>
              <a:gradFill flip="none" rotWithShape="1">
                <a:gsLst>
                  <a:gs pos="50000">
                    <a:srgbClr val="58A618"/>
                  </a:gs>
                  <a:gs pos="75000">
                    <a:srgbClr val="6ED01E"/>
                  </a:gs>
                </a:gsLst>
                <a:lin ang="16200000" scaled="0"/>
                <a:tileRect/>
              </a:gradFill>
              <a:ln w="9525" cap="flat" cmpd="sng" algn="ctr">
                <a:solidFill>
                  <a:schemeClr val="bg2">
                    <a:alpha val="51000"/>
                  </a:schemeClr>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a:buClrTx/>
                </a:pPr>
                <a:r>
                  <a:rPr lang="en-US" sz="1000" dirty="0" smtClean="0">
                    <a:latin typeface="Arial" pitchFamily="-65" charset="0"/>
                    <a:ea typeface="Arial" pitchFamily="-65" charset="0"/>
                    <a:cs typeface="Arial" pitchFamily="-65" charset="0"/>
                  </a:rPr>
                  <a:t>FlexClone</a:t>
                </a:r>
                <a:endParaRPr lang="en-US" sz="1000" dirty="0">
                  <a:latin typeface="Arial" pitchFamily="-65" charset="0"/>
                  <a:ea typeface="Arial" pitchFamily="-65" charset="0"/>
                  <a:cs typeface="Arial" pitchFamily="-65" charset="0"/>
                </a:endParaRPr>
              </a:p>
            </p:txBody>
          </p:sp>
          <p:sp>
            <p:nvSpPr>
              <p:cNvPr id="182" name="Rounded Rectangle 181"/>
              <p:cNvSpPr/>
              <p:nvPr/>
            </p:nvSpPr>
            <p:spPr bwMode="auto">
              <a:xfrm>
                <a:off x="1729212" y="4862805"/>
                <a:ext cx="502908" cy="560306"/>
              </a:xfrm>
              <a:prstGeom prst="roundRect">
                <a:avLst/>
              </a:prstGeom>
              <a:gradFill flip="none" rotWithShape="1">
                <a:gsLst>
                  <a:gs pos="4000">
                    <a:srgbClr val="A5A5A5"/>
                  </a:gs>
                  <a:gs pos="84000">
                    <a:srgbClr val="FFFFFF"/>
                  </a:gs>
                </a:gsLst>
                <a:lin ang="14100000" scaled="0"/>
                <a:tileRect/>
              </a:gradFill>
              <a:ln w="9525" cap="flat" cmpd="sng" algn="ctr">
                <a:solidFill>
                  <a:schemeClr val="bg2">
                    <a:alpha val="51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5CAE"/>
                    </a:solidFill>
                    <a:effectLst/>
                    <a:latin typeface="Arial" pitchFamily="-65" charset="0"/>
                    <a:ea typeface="Arial" pitchFamily="-65" charset="0"/>
                    <a:cs typeface="Arial" pitchFamily="-65" charset="0"/>
                  </a:rPr>
                  <a:t>VM</a:t>
                </a:r>
                <a:endParaRPr kumimoji="0" lang="en-US" sz="9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183" name="Rounded Rectangle 182"/>
              <p:cNvSpPr/>
              <p:nvPr/>
            </p:nvSpPr>
            <p:spPr bwMode="auto">
              <a:xfrm>
                <a:off x="2506186" y="4923519"/>
                <a:ext cx="279393" cy="259401"/>
              </a:xfrm>
              <a:prstGeom prst="roundRect">
                <a:avLst/>
              </a:prstGeom>
              <a:gradFill flip="none" rotWithShape="1">
                <a:gsLst>
                  <a:gs pos="4000">
                    <a:srgbClr val="A5A5A5">
                      <a:alpha val="37000"/>
                    </a:srgbClr>
                  </a:gs>
                  <a:gs pos="84000">
                    <a:srgbClr val="FFFFFF"/>
                  </a:gs>
                </a:gsLst>
                <a:lin ang="14100000" scaled="0"/>
                <a:tileRect/>
              </a:gradFill>
              <a:ln w="9525" cap="flat" cmpd="sng" algn="ctr">
                <a:solidFill>
                  <a:schemeClr val="bg2">
                    <a:alpha val="51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184" name="Rounded Rectangle 183"/>
              <p:cNvSpPr/>
              <p:nvPr/>
            </p:nvSpPr>
            <p:spPr bwMode="auto">
              <a:xfrm>
                <a:off x="2645882" y="5053220"/>
                <a:ext cx="279393" cy="259401"/>
              </a:xfrm>
              <a:prstGeom prst="roundRect">
                <a:avLst/>
              </a:prstGeom>
              <a:gradFill flip="none" rotWithShape="1">
                <a:gsLst>
                  <a:gs pos="4000">
                    <a:srgbClr val="A5A5A5">
                      <a:alpha val="37000"/>
                    </a:srgbClr>
                  </a:gs>
                  <a:gs pos="84000">
                    <a:srgbClr val="FFFFFF"/>
                  </a:gs>
                </a:gsLst>
                <a:lin ang="14100000" scaled="0"/>
                <a:tileRect/>
              </a:gradFill>
              <a:ln w="9525" cap="flat" cmpd="sng" algn="ctr">
                <a:solidFill>
                  <a:schemeClr val="bg2">
                    <a:alpha val="51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185" name="Rounded Rectangle 184"/>
              <p:cNvSpPr/>
              <p:nvPr/>
            </p:nvSpPr>
            <p:spPr bwMode="auto">
              <a:xfrm>
                <a:off x="2785579" y="5182920"/>
                <a:ext cx="279393" cy="259401"/>
              </a:xfrm>
              <a:prstGeom prst="roundRect">
                <a:avLst/>
              </a:prstGeom>
              <a:gradFill flip="none" rotWithShape="1">
                <a:gsLst>
                  <a:gs pos="4000">
                    <a:srgbClr val="A5A5A5">
                      <a:alpha val="37000"/>
                    </a:srgbClr>
                  </a:gs>
                  <a:gs pos="84000">
                    <a:srgbClr val="FFFFFF"/>
                  </a:gs>
                </a:gsLst>
                <a:lin ang="14100000" scaled="0"/>
                <a:tileRect/>
              </a:gradFill>
              <a:ln w="9525" cap="flat" cmpd="sng" algn="ctr">
                <a:solidFill>
                  <a:schemeClr val="bg2">
                    <a:alpha val="51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dirty="0">
                  <a:ln>
                    <a:noFill/>
                  </a:ln>
                  <a:solidFill>
                    <a:srgbClr val="005CAE"/>
                  </a:solidFill>
                  <a:effectLst/>
                  <a:latin typeface="Arial" pitchFamily="34" charset="0"/>
                  <a:ea typeface="Arial" pitchFamily="-65" charset="0"/>
                  <a:cs typeface="Arial" pitchFamily="34" charset="0"/>
                </a:endParaRPr>
              </a:p>
            </p:txBody>
          </p:sp>
          <p:cxnSp>
            <p:nvCxnSpPr>
              <p:cNvPr id="186" name="Straight Connector 43"/>
              <p:cNvCxnSpPr>
                <a:cxnSpLocks noChangeShapeType="1"/>
              </p:cNvCxnSpPr>
              <p:nvPr/>
            </p:nvCxnSpPr>
            <p:spPr bwMode="auto">
              <a:xfrm>
                <a:off x="2156944" y="5053220"/>
                <a:ext cx="381783" cy="4945"/>
              </a:xfrm>
              <a:prstGeom prst="line">
                <a:avLst/>
              </a:prstGeom>
              <a:noFill/>
              <a:ln w="31750">
                <a:solidFill>
                  <a:schemeClr val="bg2">
                    <a:alpha val="51000"/>
                  </a:schemeClr>
                </a:solidFill>
                <a:prstDash val="sysDash"/>
                <a:round/>
                <a:headEnd type="triangle"/>
                <a:tailEnd type="none"/>
              </a:ln>
            </p:spPr>
          </p:cxnSp>
          <p:cxnSp>
            <p:nvCxnSpPr>
              <p:cNvPr id="187" name="Straight Connector 43"/>
              <p:cNvCxnSpPr>
                <a:cxnSpLocks noChangeShapeType="1"/>
              </p:cNvCxnSpPr>
              <p:nvPr/>
            </p:nvCxnSpPr>
            <p:spPr bwMode="auto">
              <a:xfrm>
                <a:off x="2156944" y="5182920"/>
                <a:ext cx="521479" cy="4945"/>
              </a:xfrm>
              <a:prstGeom prst="line">
                <a:avLst/>
              </a:prstGeom>
              <a:noFill/>
              <a:ln w="31750">
                <a:solidFill>
                  <a:schemeClr val="bg2">
                    <a:alpha val="51000"/>
                  </a:schemeClr>
                </a:solidFill>
                <a:prstDash val="sysDash"/>
                <a:round/>
                <a:headEnd type="triangle"/>
                <a:tailEnd type="none"/>
              </a:ln>
            </p:spPr>
          </p:cxnSp>
          <p:cxnSp>
            <p:nvCxnSpPr>
              <p:cNvPr id="188" name="Straight Connector 43"/>
              <p:cNvCxnSpPr>
                <a:cxnSpLocks noChangeShapeType="1"/>
              </p:cNvCxnSpPr>
              <p:nvPr/>
            </p:nvCxnSpPr>
            <p:spPr bwMode="auto">
              <a:xfrm>
                <a:off x="2156944" y="5312621"/>
                <a:ext cx="661176" cy="4945"/>
              </a:xfrm>
              <a:prstGeom prst="line">
                <a:avLst/>
              </a:prstGeom>
              <a:noFill/>
              <a:ln w="31750">
                <a:solidFill>
                  <a:schemeClr val="bg2">
                    <a:alpha val="51000"/>
                  </a:schemeClr>
                </a:solidFill>
                <a:prstDash val="sysDash"/>
                <a:round/>
                <a:headEnd type="triangle"/>
                <a:tailEnd type="none"/>
              </a:ln>
            </p:spPr>
          </p:cxnSp>
        </p:grpSp>
        <p:grpSp>
          <p:nvGrpSpPr>
            <p:cNvPr id="41" name="Group 188"/>
            <p:cNvGrpSpPr/>
            <p:nvPr/>
          </p:nvGrpSpPr>
          <p:grpSpPr>
            <a:xfrm>
              <a:off x="3955929" y="5133975"/>
              <a:ext cx="838199" cy="685799"/>
              <a:chOff x="1568560" y="4715278"/>
              <a:chExt cx="1775805" cy="1089483"/>
            </a:xfrm>
          </p:grpSpPr>
          <p:sp>
            <p:nvSpPr>
              <p:cNvPr id="190" name="Rounded Rectangle 7"/>
              <p:cNvSpPr>
                <a:spLocks noChangeArrowheads="1"/>
              </p:cNvSpPr>
              <p:nvPr/>
            </p:nvSpPr>
            <p:spPr bwMode="auto">
              <a:xfrm>
                <a:off x="1568560" y="4715278"/>
                <a:ext cx="1775805" cy="1089483"/>
              </a:xfrm>
              <a:prstGeom prst="roundRect">
                <a:avLst>
                  <a:gd name="adj" fmla="val 16667"/>
                </a:avLst>
              </a:prstGeom>
              <a:gradFill flip="none" rotWithShape="1">
                <a:gsLst>
                  <a:gs pos="50000">
                    <a:srgbClr val="58A618"/>
                  </a:gs>
                  <a:gs pos="75000">
                    <a:srgbClr val="6ED01E"/>
                  </a:gs>
                </a:gsLst>
                <a:lin ang="16200000" scaled="0"/>
                <a:tileRect/>
              </a:gradFill>
              <a:ln w="9525" cap="flat" cmpd="sng" algn="ctr">
                <a:solidFill>
                  <a:schemeClr val="bg2">
                    <a:alpha val="51000"/>
                  </a:schemeClr>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a:buClrTx/>
                </a:pPr>
                <a:r>
                  <a:rPr lang="en-US" sz="1000" dirty="0" smtClean="0">
                    <a:latin typeface="Arial" pitchFamily="-65" charset="0"/>
                    <a:ea typeface="Arial" pitchFamily="-65" charset="0"/>
                    <a:cs typeface="Arial" pitchFamily="-65" charset="0"/>
                  </a:rPr>
                  <a:t>FlexClone</a:t>
                </a:r>
                <a:endParaRPr lang="en-US" sz="1000" dirty="0">
                  <a:latin typeface="Arial" pitchFamily="-65" charset="0"/>
                  <a:ea typeface="Arial" pitchFamily="-65" charset="0"/>
                  <a:cs typeface="Arial" pitchFamily="-65" charset="0"/>
                </a:endParaRPr>
              </a:p>
            </p:txBody>
          </p:sp>
          <p:sp>
            <p:nvSpPr>
              <p:cNvPr id="191" name="Rounded Rectangle 190"/>
              <p:cNvSpPr/>
              <p:nvPr/>
            </p:nvSpPr>
            <p:spPr bwMode="auto">
              <a:xfrm>
                <a:off x="1729212" y="4862805"/>
                <a:ext cx="502908" cy="560306"/>
              </a:xfrm>
              <a:prstGeom prst="roundRect">
                <a:avLst/>
              </a:prstGeom>
              <a:gradFill flip="none" rotWithShape="1">
                <a:gsLst>
                  <a:gs pos="4000">
                    <a:srgbClr val="A5A5A5"/>
                  </a:gs>
                  <a:gs pos="84000">
                    <a:srgbClr val="FFFFFF"/>
                  </a:gs>
                </a:gsLst>
                <a:lin ang="14100000" scaled="0"/>
                <a:tileRect/>
              </a:gradFill>
              <a:ln w="9525" cap="flat" cmpd="sng" algn="ctr">
                <a:solidFill>
                  <a:schemeClr val="bg2">
                    <a:alpha val="51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5CAE"/>
                    </a:solidFill>
                    <a:effectLst/>
                    <a:latin typeface="Arial" pitchFamily="-65" charset="0"/>
                    <a:ea typeface="Arial" pitchFamily="-65" charset="0"/>
                    <a:cs typeface="Arial" pitchFamily="-65" charset="0"/>
                  </a:rPr>
                  <a:t>VM</a:t>
                </a:r>
                <a:endParaRPr kumimoji="0" lang="en-US" sz="9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192" name="Rounded Rectangle 191"/>
              <p:cNvSpPr/>
              <p:nvPr/>
            </p:nvSpPr>
            <p:spPr bwMode="auto">
              <a:xfrm>
                <a:off x="2506186" y="4923519"/>
                <a:ext cx="279393" cy="259401"/>
              </a:xfrm>
              <a:prstGeom prst="roundRect">
                <a:avLst/>
              </a:prstGeom>
              <a:gradFill flip="none" rotWithShape="1">
                <a:gsLst>
                  <a:gs pos="4000">
                    <a:srgbClr val="A5A5A5">
                      <a:alpha val="37000"/>
                    </a:srgbClr>
                  </a:gs>
                  <a:gs pos="84000">
                    <a:srgbClr val="FFFFFF"/>
                  </a:gs>
                </a:gsLst>
                <a:lin ang="14100000" scaled="0"/>
                <a:tileRect/>
              </a:gradFill>
              <a:ln w="9525" cap="flat" cmpd="sng" algn="ctr">
                <a:solidFill>
                  <a:schemeClr val="bg2">
                    <a:alpha val="51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193" name="Rounded Rectangle 192"/>
              <p:cNvSpPr/>
              <p:nvPr/>
            </p:nvSpPr>
            <p:spPr bwMode="auto">
              <a:xfrm>
                <a:off x="2645882" y="5053220"/>
                <a:ext cx="279393" cy="259401"/>
              </a:xfrm>
              <a:prstGeom prst="roundRect">
                <a:avLst/>
              </a:prstGeom>
              <a:gradFill flip="none" rotWithShape="1">
                <a:gsLst>
                  <a:gs pos="4000">
                    <a:srgbClr val="A5A5A5">
                      <a:alpha val="37000"/>
                    </a:srgbClr>
                  </a:gs>
                  <a:gs pos="84000">
                    <a:srgbClr val="FFFFFF"/>
                  </a:gs>
                </a:gsLst>
                <a:lin ang="14100000" scaled="0"/>
                <a:tileRect/>
              </a:gradFill>
              <a:ln w="9525" cap="flat" cmpd="sng" algn="ctr">
                <a:solidFill>
                  <a:schemeClr val="bg2">
                    <a:alpha val="51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194" name="Rounded Rectangle 193"/>
              <p:cNvSpPr/>
              <p:nvPr/>
            </p:nvSpPr>
            <p:spPr bwMode="auto">
              <a:xfrm>
                <a:off x="2785579" y="5182920"/>
                <a:ext cx="279393" cy="259401"/>
              </a:xfrm>
              <a:prstGeom prst="roundRect">
                <a:avLst/>
              </a:prstGeom>
              <a:gradFill flip="none" rotWithShape="1">
                <a:gsLst>
                  <a:gs pos="4000">
                    <a:srgbClr val="A5A5A5">
                      <a:alpha val="37000"/>
                    </a:srgbClr>
                  </a:gs>
                  <a:gs pos="84000">
                    <a:srgbClr val="FFFFFF"/>
                  </a:gs>
                </a:gsLst>
                <a:lin ang="14100000" scaled="0"/>
                <a:tileRect/>
              </a:gradFill>
              <a:ln w="9525" cap="flat" cmpd="sng" algn="ctr">
                <a:solidFill>
                  <a:schemeClr val="bg2">
                    <a:alpha val="51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dirty="0">
                  <a:ln>
                    <a:noFill/>
                  </a:ln>
                  <a:solidFill>
                    <a:srgbClr val="005CAE"/>
                  </a:solidFill>
                  <a:effectLst/>
                  <a:latin typeface="Arial" pitchFamily="34" charset="0"/>
                  <a:ea typeface="Arial" pitchFamily="-65" charset="0"/>
                  <a:cs typeface="Arial" pitchFamily="34" charset="0"/>
                </a:endParaRPr>
              </a:p>
            </p:txBody>
          </p:sp>
          <p:cxnSp>
            <p:nvCxnSpPr>
              <p:cNvPr id="195" name="Straight Connector 43"/>
              <p:cNvCxnSpPr>
                <a:cxnSpLocks noChangeShapeType="1"/>
              </p:cNvCxnSpPr>
              <p:nvPr/>
            </p:nvCxnSpPr>
            <p:spPr bwMode="auto">
              <a:xfrm>
                <a:off x="2156944" y="5053220"/>
                <a:ext cx="381783" cy="4945"/>
              </a:xfrm>
              <a:prstGeom prst="line">
                <a:avLst/>
              </a:prstGeom>
              <a:noFill/>
              <a:ln w="31750">
                <a:solidFill>
                  <a:schemeClr val="bg2">
                    <a:alpha val="51000"/>
                  </a:schemeClr>
                </a:solidFill>
                <a:prstDash val="sysDash"/>
                <a:round/>
                <a:headEnd type="triangle"/>
                <a:tailEnd type="none"/>
              </a:ln>
            </p:spPr>
          </p:cxnSp>
          <p:cxnSp>
            <p:nvCxnSpPr>
              <p:cNvPr id="196" name="Straight Connector 43"/>
              <p:cNvCxnSpPr>
                <a:cxnSpLocks noChangeShapeType="1"/>
              </p:cNvCxnSpPr>
              <p:nvPr/>
            </p:nvCxnSpPr>
            <p:spPr bwMode="auto">
              <a:xfrm>
                <a:off x="2156944" y="5182920"/>
                <a:ext cx="521479" cy="4945"/>
              </a:xfrm>
              <a:prstGeom prst="line">
                <a:avLst/>
              </a:prstGeom>
              <a:noFill/>
              <a:ln w="31750">
                <a:solidFill>
                  <a:schemeClr val="bg2">
                    <a:alpha val="51000"/>
                  </a:schemeClr>
                </a:solidFill>
                <a:prstDash val="sysDash"/>
                <a:round/>
                <a:headEnd type="triangle"/>
                <a:tailEnd type="none"/>
              </a:ln>
            </p:spPr>
          </p:cxnSp>
          <p:cxnSp>
            <p:nvCxnSpPr>
              <p:cNvPr id="197" name="Straight Connector 43"/>
              <p:cNvCxnSpPr>
                <a:cxnSpLocks noChangeShapeType="1"/>
              </p:cNvCxnSpPr>
              <p:nvPr/>
            </p:nvCxnSpPr>
            <p:spPr bwMode="auto">
              <a:xfrm>
                <a:off x="2156944" y="5312621"/>
                <a:ext cx="661176" cy="4945"/>
              </a:xfrm>
              <a:prstGeom prst="line">
                <a:avLst/>
              </a:prstGeom>
              <a:noFill/>
              <a:ln w="31750">
                <a:solidFill>
                  <a:schemeClr val="bg2">
                    <a:alpha val="51000"/>
                  </a:schemeClr>
                </a:solidFill>
                <a:prstDash val="sysDash"/>
                <a:round/>
                <a:headEnd type="triangle"/>
                <a:tailEnd type="none"/>
              </a:ln>
            </p:spPr>
          </p:cxnSp>
        </p:grpSp>
        <p:grpSp>
          <p:nvGrpSpPr>
            <p:cNvPr id="42" name="Group 197"/>
            <p:cNvGrpSpPr/>
            <p:nvPr/>
          </p:nvGrpSpPr>
          <p:grpSpPr>
            <a:xfrm>
              <a:off x="4870329" y="5133975"/>
              <a:ext cx="838199" cy="685799"/>
              <a:chOff x="1568560" y="4715278"/>
              <a:chExt cx="1775805" cy="1089483"/>
            </a:xfrm>
          </p:grpSpPr>
          <p:sp>
            <p:nvSpPr>
              <p:cNvPr id="199" name="Rounded Rectangle 7"/>
              <p:cNvSpPr>
                <a:spLocks noChangeArrowheads="1"/>
              </p:cNvSpPr>
              <p:nvPr/>
            </p:nvSpPr>
            <p:spPr bwMode="auto">
              <a:xfrm>
                <a:off x="1568560" y="4715278"/>
                <a:ext cx="1775805" cy="1089483"/>
              </a:xfrm>
              <a:prstGeom prst="roundRect">
                <a:avLst>
                  <a:gd name="adj" fmla="val 16667"/>
                </a:avLst>
              </a:prstGeom>
              <a:gradFill flip="none" rotWithShape="1">
                <a:gsLst>
                  <a:gs pos="50000">
                    <a:srgbClr val="58A618"/>
                  </a:gs>
                  <a:gs pos="75000">
                    <a:srgbClr val="6ED01E"/>
                  </a:gs>
                </a:gsLst>
                <a:lin ang="16200000" scaled="0"/>
                <a:tileRect/>
              </a:gradFill>
              <a:ln w="9525" cap="flat" cmpd="sng" algn="ctr">
                <a:solidFill>
                  <a:schemeClr val="bg2">
                    <a:alpha val="51000"/>
                  </a:schemeClr>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a:buClrTx/>
                </a:pPr>
                <a:r>
                  <a:rPr lang="en-US" sz="1000" dirty="0" smtClean="0">
                    <a:latin typeface="Arial" pitchFamily="-65" charset="0"/>
                    <a:ea typeface="Arial" pitchFamily="-65" charset="0"/>
                    <a:cs typeface="Arial" pitchFamily="-65" charset="0"/>
                  </a:rPr>
                  <a:t>FlexClone</a:t>
                </a:r>
                <a:endParaRPr lang="en-US" sz="1000" dirty="0">
                  <a:latin typeface="Arial" pitchFamily="-65" charset="0"/>
                  <a:ea typeface="Arial" pitchFamily="-65" charset="0"/>
                  <a:cs typeface="Arial" pitchFamily="-65" charset="0"/>
                </a:endParaRPr>
              </a:p>
            </p:txBody>
          </p:sp>
          <p:sp>
            <p:nvSpPr>
              <p:cNvPr id="200" name="Rounded Rectangle 199"/>
              <p:cNvSpPr/>
              <p:nvPr/>
            </p:nvSpPr>
            <p:spPr bwMode="auto">
              <a:xfrm>
                <a:off x="1729212" y="4862805"/>
                <a:ext cx="502908" cy="560306"/>
              </a:xfrm>
              <a:prstGeom prst="roundRect">
                <a:avLst/>
              </a:prstGeom>
              <a:gradFill flip="none" rotWithShape="1">
                <a:gsLst>
                  <a:gs pos="4000">
                    <a:srgbClr val="A5A5A5"/>
                  </a:gs>
                  <a:gs pos="84000">
                    <a:srgbClr val="FFFFFF"/>
                  </a:gs>
                </a:gsLst>
                <a:lin ang="14100000" scaled="0"/>
                <a:tileRect/>
              </a:gradFill>
              <a:ln w="9525" cap="flat" cmpd="sng" algn="ctr">
                <a:solidFill>
                  <a:schemeClr val="bg2">
                    <a:alpha val="51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5CAE"/>
                    </a:solidFill>
                    <a:effectLst/>
                    <a:latin typeface="Arial" pitchFamily="-65" charset="0"/>
                    <a:ea typeface="Arial" pitchFamily="-65" charset="0"/>
                    <a:cs typeface="Arial" pitchFamily="-65" charset="0"/>
                  </a:rPr>
                  <a:t>VM</a:t>
                </a:r>
                <a:endParaRPr kumimoji="0" lang="en-US" sz="9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201" name="Rounded Rectangle 200"/>
              <p:cNvSpPr/>
              <p:nvPr/>
            </p:nvSpPr>
            <p:spPr bwMode="auto">
              <a:xfrm>
                <a:off x="2506186" y="4923519"/>
                <a:ext cx="279393" cy="259401"/>
              </a:xfrm>
              <a:prstGeom prst="roundRect">
                <a:avLst/>
              </a:prstGeom>
              <a:gradFill flip="none" rotWithShape="1">
                <a:gsLst>
                  <a:gs pos="4000">
                    <a:srgbClr val="A5A5A5">
                      <a:alpha val="37000"/>
                    </a:srgbClr>
                  </a:gs>
                  <a:gs pos="84000">
                    <a:srgbClr val="FFFFFF"/>
                  </a:gs>
                </a:gsLst>
                <a:lin ang="14100000" scaled="0"/>
                <a:tileRect/>
              </a:gradFill>
              <a:ln w="9525" cap="flat" cmpd="sng" algn="ctr">
                <a:solidFill>
                  <a:schemeClr val="bg2">
                    <a:alpha val="51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202" name="Rounded Rectangle 201"/>
              <p:cNvSpPr/>
              <p:nvPr/>
            </p:nvSpPr>
            <p:spPr bwMode="auto">
              <a:xfrm>
                <a:off x="2645882" y="5053220"/>
                <a:ext cx="279393" cy="259401"/>
              </a:xfrm>
              <a:prstGeom prst="roundRect">
                <a:avLst/>
              </a:prstGeom>
              <a:gradFill flip="none" rotWithShape="1">
                <a:gsLst>
                  <a:gs pos="4000">
                    <a:srgbClr val="A5A5A5">
                      <a:alpha val="37000"/>
                    </a:srgbClr>
                  </a:gs>
                  <a:gs pos="84000">
                    <a:srgbClr val="FFFFFF"/>
                  </a:gs>
                </a:gsLst>
                <a:lin ang="14100000" scaled="0"/>
                <a:tileRect/>
              </a:gradFill>
              <a:ln w="9525" cap="flat" cmpd="sng" algn="ctr">
                <a:solidFill>
                  <a:schemeClr val="bg2">
                    <a:alpha val="51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203" name="Rounded Rectangle 202"/>
              <p:cNvSpPr/>
              <p:nvPr/>
            </p:nvSpPr>
            <p:spPr bwMode="auto">
              <a:xfrm>
                <a:off x="2785579" y="5182920"/>
                <a:ext cx="279393" cy="259401"/>
              </a:xfrm>
              <a:prstGeom prst="roundRect">
                <a:avLst/>
              </a:prstGeom>
              <a:gradFill flip="none" rotWithShape="1">
                <a:gsLst>
                  <a:gs pos="4000">
                    <a:srgbClr val="A5A5A5">
                      <a:alpha val="37000"/>
                    </a:srgbClr>
                  </a:gs>
                  <a:gs pos="84000">
                    <a:srgbClr val="FFFFFF"/>
                  </a:gs>
                </a:gsLst>
                <a:lin ang="14100000" scaled="0"/>
                <a:tileRect/>
              </a:gradFill>
              <a:ln w="9525" cap="flat" cmpd="sng" algn="ctr">
                <a:solidFill>
                  <a:schemeClr val="bg2">
                    <a:alpha val="51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dirty="0">
                  <a:ln>
                    <a:noFill/>
                  </a:ln>
                  <a:solidFill>
                    <a:srgbClr val="005CAE"/>
                  </a:solidFill>
                  <a:effectLst/>
                  <a:latin typeface="Arial" pitchFamily="34" charset="0"/>
                  <a:ea typeface="Arial" pitchFamily="-65" charset="0"/>
                  <a:cs typeface="Arial" pitchFamily="34" charset="0"/>
                </a:endParaRPr>
              </a:p>
            </p:txBody>
          </p:sp>
          <p:cxnSp>
            <p:nvCxnSpPr>
              <p:cNvPr id="204" name="Straight Connector 43"/>
              <p:cNvCxnSpPr>
                <a:cxnSpLocks noChangeShapeType="1"/>
              </p:cNvCxnSpPr>
              <p:nvPr/>
            </p:nvCxnSpPr>
            <p:spPr bwMode="auto">
              <a:xfrm>
                <a:off x="2156944" y="5053220"/>
                <a:ext cx="381783" cy="4945"/>
              </a:xfrm>
              <a:prstGeom prst="line">
                <a:avLst/>
              </a:prstGeom>
              <a:noFill/>
              <a:ln w="31750">
                <a:solidFill>
                  <a:schemeClr val="bg2">
                    <a:alpha val="51000"/>
                  </a:schemeClr>
                </a:solidFill>
                <a:prstDash val="sysDash"/>
                <a:round/>
                <a:headEnd type="triangle"/>
                <a:tailEnd type="none"/>
              </a:ln>
            </p:spPr>
          </p:cxnSp>
          <p:cxnSp>
            <p:nvCxnSpPr>
              <p:cNvPr id="205" name="Straight Connector 43"/>
              <p:cNvCxnSpPr>
                <a:cxnSpLocks noChangeShapeType="1"/>
              </p:cNvCxnSpPr>
              <p:nvPr/>
            </p:nvCxnSpPr>
            <p:spPr bwMode="auto">
              <a:xfrm>
                <a:off x="2156944" y="5182920"/>
                <a:ext cx="521479" cy="4945"/>
              </a:xfrm>
              <a:prstGeom prst="line">
                <a:avLst/>
              </a:prstGeom>
              <a:noFill/>
              <a:ln w="31750">
                <a:solidFill>
                  <a:schemeClr val="bg2">
                    <a:alpha val="51000"/>
                  </a:schemeClr>
                </a:solidFill>
                <a:prstDash val="sysDash"/>
                <a:round/>
                <a:headEnd type="triangle"/>
                <a:tailEnd type="none"/>
              </a:ln>
            </p:spPr>
          </p:cxnSp>
          <p:cxnSp>
            <p:nvCxnSpPr>
              <p:cNvPr id="206" name="Straight Connector 43"/>
              <p:cNvCxnSpPr>
                <a:cxnSpLocks noChangeShapeType="1"/>
              </p:cNvCxnSpPr>
              <p:nvPr/>
            </p:nvCxnSpPr>
            <p:spPr bwMode="auto">
              <a:xfrm>
                <a:off x="2156944" y="5312621"/>
                <a:ext cx="661176" cy="4945"/>
              </a:xfrm>
              <a:prstGeom prst="line">
                <a:avLst/>
              </a:prstGeom>
              <a:noFill/>
              <a:ln w="31750">
                <a:solidFill>
                  <a:schemeClr val="bg2">
                    <a:alpha val="51000"/>
                  </a:schemeClr>
                </a:solidFill>
                <a:prstDash val="sysDash"/>
                <a:round/>
                <a:headEnd type="triangle"/>
                <a:tailEnd type="none"/>
              </a:ln>
            </p:spPr>
          </p:cxnSp>
        </p:grpSp>
        <p:grpSp>
          <p:nvGrpSpPr>
            <p:cNvPr id="43" name="Group 244"/>
            <p:cNvGrpSpPr/>
            <p:nvPr/>
          </p:nvGrpSpPr>
          <p:grpSpPr>
            <a:xfrm>
              <a:off x="2279529" y="5286375"/>
              <a:ext cx="3581399" cy="685799"/>
              <a:chOff x="2743200" y="5257800"/>
              <a:chExt cx="3581399" cy="685799"/>
            </a:xfrm>
          </p:grpSpPr>
          <p:grpSp>
            <p:nvGrpSpPr>
              <p:cNvPr id="44" name="Group 208"/>
              <p:cNvGrpSpPr/>
              <p:nvPr/>
            </p:nvGrpSpPr>
            <p:grpSpPr>
              <a:xfrm>
                <a:off x="2743200" y="5257800"/>
                <a:ext cx="838199" cy="685799"/>
                <a:chOff x="1568560" y="4715278"/>
                <a:chExt cx="1775805" cy="1089483"/>
              </a:xfrm>
            </p:grpSpPr>
            <p:sp>
              <p:nvSpPr>
                <p:cNvPr id="210" name="Rounded Rectangle 7"/>
                <p:cNvSpPr>
                  <a:spLocks noChangeArrowheads="1"/>
                </p:cNvSpPr>
                <p:nvPr/>
              </p:nvSpPr>
              <p:spPr bwMode="auto">
                <a:xfrm>
                  <a:off x="1568560" y="4715278"/>
                  <a:ext cx="1775805" cy="1089483"/>
                </a:xfrm>
                <a:prstGeom prst="roundRect">
                  <a:avLst>
                    <a:gd name="adj" fmla="val 16667"/>
                  </a:avLst>
                </a:prstGeom>
                <a:gradFill flip="none" rotWithShape="1">
                  <a:gsLst>
                    <a:gs pos="50000">
                      <a:srgbClr val="58A618"/>
                    </a:gs>
                    <a:gs pos="75000">
                      <a:srgbClr val="6ED01E"/>
                    </a:gs>
                  </a:gsLst>
                  <a:lin ang="16200000" scaled="0"/>
                  <a:tileRect/>
                </a:gradFill>
                <a:ln w="9525" cap="flat" cmpd="sng" algn="ctr">
                  <a:solidFill>
                    <a:schemeClr val="bg2">
                      <a:alpha val="51000"/>
                    </a:schemeClr>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a:buClrTx/>
                  </a:pPr>
                  <a:r>
                    <a:rPr lang="en-US" sz="1000" dirty="0" smtClean="0">
                      <a:latin typeface="Arial" pitchFamily="-65" charset="0"/>
                      <a:ea typeface="Arial" pitchFamily="-65" charset="0"/>
                      <a:cs typeface="Arial" pitchFamily="-65" charset="0"/>
                    </a:rPr>
                    <a:t>FlexClone</a:t>
                  </a:r>
                  <a:endParaRPr lang="en-US" sz="1000" dirty="0">
                    <a:latin typeface="Arial" pitchFamily="-65" charset="0"/>
                    <a:ea typeface="Arial" pitchFamily="-65" charset="0"/>
                    <a:cs typeface="Arial" pitchFamily="-65" charset="0"/>
                  </a:endParaRPr>
                </a:p>
              </p:txBody>
            </p:sp>
            <p:sp>
              <p:nvSpPr>
                <p:cNvPr id="211" name="Rounded Rectangle 210"/>
                <p:cNvSpPr/>
                <p:nvPr/>
              </p:nvSpPr>
              <p:spPr bwMode="auto">
                <a:xfrm>
                  <a:off x="1729212" y="4862805"/>
                  <a:ext cx="502908" cy="560306"/>
                </a:xfrm>
                <a:prstGeom prst="roundRect">
                  <a:avLst/>
                </a:prstGeom>
                <a:gradFill flip="none" rotWithShape="1">
                  <a:gsLst>
                    <a:gs pos="4000">
                      <a:srgbClr val="A5A5A5"/>
                    </a:gs>
                    <a:gs pos="84000">
                      <a:srgbClr val="FFFFFF"/>
                    </a:gs>
                  </a:gsLst>
                  <a:lin ang="14100000" scaled="0"/>
                  <a:tileRect/>
                </a:gradFill>
                <a:ln w="9525" cap="flat" cmpd="sng" algn="ctr">
                  <a:solidFill>
                    <a:schemeClr val="bg2">
                      <a:alpha val="51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5CAE"/>
                      </a:solidFill>
                      <a:effectLst/>
                      <a:latin typeface="Arial" pitchFamily="-65" charset="0"/>
                      <a:ea typeface="Arial" pitchFamily="-65" charset="0"/>
                      <a:cs typeface="Arial" pitchFamily="-65" charset="0"/>
                    </a:rPr>
                    <a:t>VM</a:t>
                  </a:r>
                  <a:endParaRPr kumimoji="0" lang="en-US" sz="9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212" name="Rounded Rectangle 211"/>
                <p:cNvSpPr/>
                <p:nvPr/>
              </p:nvSpPr>
              <p:spPr bwMode="auto">
                <a:xfrm>
                  <a:off x="2506186" y="4923519"/>
                  <a:ext cx="279393" cy="259401"/>
                </a:xfrm>
                <a:prstGeom prst="roundRect">
                  <a:avLst/>
                </a:prstGeom>
                <a:gradFill flip="none" rotWithShape="1">
                  <a:gsLst>
                    <a:gs pos="4000">
                      <a:srgbClr val="A5A5A5">
                        <a:alpha val="37000"/>
                      </a:srgbClr>
                    </a:gs>
                    <a:gs pos="84000">
                      <a:srgbClr val="FFFFFF"/>
                    </a:gs>
                  </a:gsLst>
                  <a:lin ang="14100000" scaled="0"/>
                  <a:tileRect/>
                </a:gradFill>
                <a:ln w="9525" cap="flat" cmpd="sng" algn="ctr">
                  <a:solidFill>
                    <a:schemeClr val="bg2">
                      <a:alpha val="51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213" name="Rounded Rectangle 212"/>
                <p:cNvSpPr/>
                <p:nvPr/>
              </p:nvSpPr>
              <p:spPr bwMode="auto">
                <a:xfrm>
                  <a:off x="2645882" y="5053220"/>
                  <a:ext cx="279393" cy="259401"/>
                </a:xfrm>
                <a:prstGeom prst="roundRect">
                  <a:avLst/>
                </a:prstGeom>
                <a:gradFill flip="none" rotWithShape="1">
                  <a:gsLst>
                    <a:gs pos="4000">
                      <a:srgbClr val="A5A5A5">
                        <a:alpha val="37000"/>
                      </a:srgbClr>
                    </a:gs>
                    <a:gs pos="84000">
                      <a:srgbClr val="FFFFFF"/>
                    </a:gs>
                  </a:gsLst>
                  <a:lin ang="14100000" scaled="0"/>
                  <a:tileRect/>
                </a:gradFill>
                <a:ln w="9525" cap="flat" cmpd="sng" algn="ctr">
                  <a:solidFill>
                    <a:schemeClr val="bg2">
                      <a:alpha val="51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214" name="Rounded Rectangle 213"/>
                <p:cNvSpPr/>
                <p:nvPr/>
              </p:nvSpPr>
              <p:spPr bwMode="auto">
                <a:xfrm>
                  <a:off x="2785579" y="5182920"/>
                  <a:ext cx="279393" cy="259401"/>
                </a:xfrm>
                <a:prstGeom prst="roundRect">
                  <a:avLst/>
                </a:prstGeom>
                <a:gradFill flip="none" rotWithShape="1">
                  <a:gsLst>
                    <a:gs pos="4000">
                      <a:srgbClr val="A5A5A5">
                        <a:alpha val="37000"/>
                      </a:srgbClr>
                    </a:gs>
                    <a:gs pos="84000">
                      <a:srgbClr val="FFFFFF"/>
                    </a:gs>
                  </a:gsLst>
                  <a:lin ang="14100000" scaled="0"/>
                  <a:tileRect/>
                </a:gradFill>
                <a:ln w="9525" cap="flat" cmpd="sng" algn="ctr">
                  <a:solidFill>
                    <a:schemeClr val="bg2">
                      <a:alpha val="51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dirty="0">
                    <a:ln>
                      <a:noFill/>
                    </a:ln>
                    <a:solidFill>
                      <a:srgbClr val="005CAE"/>
                    </a:solidFill>
                    <a:effectLst/>
                    <a:latin typeface="Arial" pitchFamily="34" charset="0"/>
                    <a:ea typeface="Arial" pitchFamily="-65" charset="0"/>
                    <a:cs typeface="Arial" pitchFamily="34" charset="0"/>
                  </a:endParaRPr>
                </a:p>
              </p:txBody>
            </p:sp>
            <p:cxnSp>
              <p:nvCxnSpPr>
                <p:cNvPr id="215" name="Straight Connector 43"/>
                <p:cNvCxnSpPr>
                  <a:cxnSpLocks noChangeShapeType="1"/>
                </p:cNvCxnSpPr>
                <p:nvPr/>
              </p:nvCxnSpPr>
              <p:spPr bwMode="auto">
                <a:xfrm>
                  <a:off x="2156944" y="5053220"/>
                  <a:ext cx="381783" cy="4945"/>
                </a:xfrm>
                <a:prstGeom prst="line">
                  <a:avLst/>
                </a:prstGeom>
                <a:noFill/>
                <a:ln w="31750">
                  <a:solidFill>
                    <a:schemeClr val="bg2">
                      <a:alpha val="51000"/>
                    </a:schemeClr>
                  </a:solidFill>
                  <a:prstDash val="sysDash"/>
                  <a:round/>
                  <a:headEnd type="triangle"/>
                  <a:tailEnd type="none"/>
                </a:ln>
              </p:spPr>
            </p:cxnSp>
            <p:cxnSp>
              <p:nvCxnSpPr>
                <p:cNvPr id="216" name="Straight Connector 43"/>
                <p:cNvCxnSpPr>
                  <a:cxnSpLocks noChangeShapeType="1"/>
                </p:cNvCxnSpPr>
                <p:nvPr/>
              </p:nvCxnSpPr>
              <p:spPr bwMode="auto">
                <a:xfrm>
                  <a:off x="2156944" y="5182920"/>
                  <a:ext cx="521479" cy="4945"/>
                </a:xfrm>
                <a:prstGeom prst="line">
                  <a:avLst/>
                </a:prstGeom>
                <a:noFill/>
                <a:ln w="31750">
                  <a:solidFill>
                    <a:schemeClr val="bg2">
                      <a:alpha val="51000"/>
                    </a:schemeClr>
                  </a:solidFill>
                  <a:prstDash val="sysDash"/>
                  <a:round/>
                  <a:headEnd type="triangle"/>
                  <a:tailEnd type="none"/>
                </a:ln>
              </p:spPr>
            </p:cxnSp>
            <p:cxnSp>
              <p:nvCxnSpPr>
                <p:cNvPr id="217" name="Straight Connector 43"/>
                <p:cNvCxnSpPr>
                  <a:cxnSpLocks noChangeShapeType="1"/>
                </p:cNvCxnSpPr>
                <p:nvPr/>
              </p:nvCxnSpPr>
              <p:spPr bwMode="auto">
                <a:xfrm>
                  <a:off x="2156944" y="5312621"/>
                  <a:ext cx="661176" cy="4945"/>
                </a:xfrm>
                <a:prstGeom prst="line">
                  <a:avLst/>
                </a:prstGeom>
                <a:noFill/>
                <a:ln w="31750">
                  <a:solidFill>
                    <a:schemeClr val="bg2">
                      <a:alpha val="51000"/>
                    </a:schemeClr>
                  </a:solidFill>
                  <a:prstDash val="sysDash"/>
                  <a:round/>
                  <a:headEnd type="triangle"/>
                  <a:tailEnd type="none"/>
                </a:ln>
              </p:spPr>
            </p:cxnSp>
          </p:grpSp>
          <p:grpSp>
            <p:nvGrpSpPr>
              <p:cNvPr id="45" name="Group 217"/>
              <p:cNvGrpSpPr/>
              <p:nvPr/>
            </p:nvGrpSpPr>
            <p:grpSpPr>
              <a:xfrm>
                <a:off x="3657600" y="5257800"/>
                <a:ext cx="838199" cy="685799"/>
                <a:chOff x="1568560" y="4715278"/>
                <a:chExt cx="1775805" cy="1089483"/>
              </a:xfrm>
            </p:grpSpPr>
            <p:sp>
              <p:nvSpPr>
                <p:cNvPr id="219" name="Rounded Rectangle 7"/>
                <p:cNvSpPr>
                  <a:spLocks noChangeArrowheads="1"/>
                </p:cNvSpPr>
                <p:nvPr/>
              </p:nvSpPr>
              <p:spPr bwMode="auto">
                <a:xfrm>
                  <a:off x="1568560" y="4715278"/>
                  <a:ext cx="1775805" cy="1089483"/>
                </a:xfrm>
                <a:prstGeom prst="roundRect">
                  <a:avLst>
                    <a:gd name="adj" fmla="val 16667"/>
                  </a:avLst>
                </a:prstGeom>
                <a:gradFill flip="none" rotWithShape="1">
                  <a:gsLst>
                    <a:gs pos="50000">
                      <a:srgbClr val="58A618"/>
                    </a:gs>
                    <a:gs pos="75000">
                      <a:srgbClr val="6ED01E"/>
                    </a:gs>
                  </a:gsLst>
                  <a:lin ang="16200000" scaled="0"/>
                  <a:tileRect/>
                </a:gradFill>
                <a:ln w="9525" cap="flat" cmpd="sng" algn="ctr">
                  <a:solidFill>
                    <a:schemeClr val="bg2">
                      <a:alpha val="51000"/>
                    </a:schemeClr>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a:buClrTx/>
                  </a:pPr>
                  <a:r>
                    <a:rPr lang="en-US" sz="1000" dirty="0" smtClean="0">
                      <a:latin typeface="Arial" pitchFamily="-65" charset="0"/>
                      <a:ea typeface="Arial" pitchFamily="-65" charset="0"/>
                      <a:cs typeface="Arial" pitchFamily="-65" charset="0"/>
                    </a:rPr>
                    <a:t>FlexClone</a:t>
                  </a:r>
                  <a:endParaRPr lang="en-US" sz="1000" dirty="0">
                    <a:latin typeface="Arial" pitchFamily="-65" charset="0"/>
                    <a:ea typeface="Arial" pitchFamily="-65" charset="0"/>
                    <a:cs typeface="Arial" pitchFamily="-65" charset="0"/>
                  </a:endParaRPr>
                </a:p>
              </p:txBody>
            </p:sp>
            <p:sp>
              <p:nvSpPr>
                <p:cNvPr id="220" name="Rounded Rectangle 219"/>
                <p:cNvSpPr/>
                <p:nvPr/>
              </p:nvSpPr>
              <p:spPr bwMode="auto">
                <a:xfrm>
                  <a:off x="1729212" y="4862805"/>
                  <a:ext cx="502908" cy="560306"/>
                </a:xfrm>
                <a:prstGeom prst="roundRect">
                  <a:avLst/>
                </a:prstGeom>
                <a:gradFill flip="none" rotWithShape="1">
                  <a:gsLst>
                    <a:gs pos="4000">
                      <a:srgbClr val="A5A5A5"/>
                    </a:gs>
                    <a:gs pos="84000">
                      <a:srgbClr val="FFFFFF"/>
                    </a:gs>
                  </a:gsLst>
                  <a:lin ang="14100000" scaled="0"/>
                  <a:tileRect/>
                </a:gradFill>
                <a:ln w="9525" cap="flat" cmpd="sng" algn="ctr">
                  <a:solidFill>
                    <a:schemeClr val="bg2">
                      <a:alpha val="51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5CAE"/>
                      </a:solidFill>
                      <a:effectLst/>
                      <a:latin typeface="Arial" pitchFamily="-65" charset="0"/>
                      <a:ea typeface="Arial" pitchFamily="-65" charset="0"/>
                      <a:cs typeface="Arial" pitchFamily="-65" charset="0"/>
                    </a:rPr>
                    <a:t>VM</a:t>
                  </a:r>
                  <a:endParaRPr kumimoji="0" lang="en-US" sz="9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221" name="Rounded Rectangle 220"/>
                <p:cNvSpPr/>
                <p:nvPr/>
              </p:nvSpPr>
              <p:spPr bwMode="auto">
                <a:xfrm>
                  <a:off x="2506186" y="4923519"/>
                  <a:ext cx="279393" cy="259401"/>
                </a:xfrm>
                <a:prstGeom prst="roundRect">
                  <a:avLst/>
                </a:prstGeom>
                <a:gradFill flip="none" rotWithShape="1">
                  <a:gsLst>
                    <a:gs pos="4000">
                      <a:srgbClr val="A5A5A5">
                        <a:alpha val="37000"/>
                      </a:srgbClr>
                    </a:gs>
                    <a:gs pos="84000">
                      <a:srgbClr val="FFFFFF"/>
                    </a:gs>
                  </a:gsLst>
                  <a:lin ang="14100000" scaled="0"/>
                  <a:tileRect/>
                </a:gradFill>
                <a:ln w="9525" cap="flat" cmpd="sng" algn="ctr">
                  <a:solidFill>
                    <a:schemeClr val="bg2">
                      <a:alpha val="51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222" name="Rounded Rectangle 221"/>
                <p:cNvSpPr/>
                <p:nvPr/>
              </p:nvSpPr>
              <p:spPr bwMode="auto">
                <a:xfrm>
                  <a:off x="2645882" y="5053220"/>
                  <a:ext cx="279393" cy="259401"/>
                </a:xfrm>
                <a:prstGeom prst="roundRect">
                  <a:avLst/>
                </a:prstGeom>
                <a:gradFill flip="none" rotWithShape="1">
                  <a:gsLst>
                    <a:gs pos="4000">
                      <a:srgbClr val="A5A5A5">
                        <a:alpha val="37000"/>
                      </a:srgbClr>
                    </a:gs>
                    <a:gs pos="84000">
                      <a:srgbClr val="FFFFFF"/>
                    </a:gs>
                  </a:gsLst>
                  <a:lin ang="14100000" scaled="0"/>
                  <a:tileRect/>
                </a:gradFill>
                <a:ln w="9525" cap="flat" cmpd="sng" algn="ctr">
                  <a:solidFill>
                    <a:schemeClr val="bg2">
                      <a:alpha val="51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223" name="Rounded Rectangle 222"/>
                <p:cNvSpPr/>
                <p:nvPr/>
              </p:nvSpPr>
              <p:spPr bwMode="auto">
                <a:xfrm>
                  <a:off x="2785579" y="5182920"/>
                  <a:ext cx="279393" cy="259401"/>
                </a:xfrm>
                <a:prstGeom prst="roundRect">
                  <a:avLst/>
                </a:prstGeom>
                <a:gradFill flip="none" rotWithShape="1">
                  <a:gsLst>
                    <a:gs pos="4000">
                      <a:srgbClr val="A5A5A5">
                        <a:alpha val="37000"/>
                      </a:srgbClr>
                    </a:gs>
                    <a:gs pos="84000">
                      <a:srgbClr val="FFFFFF"/>
                    </a:gs>
                  </a:gsLst>
                  <a:lin ang="14100000" scaled="0"/>
                  <a:tileRect/>
                </a:gradFill>
                <a:ln w="9525" cap="flat" cmpd="sng" algn="ctr">
                  <a:solidFill>
                    <a:schemeClr val="bg2">
                      <a:alpha val="51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dirty="0">
                    <a:ln>
                      <a:noFill/>
                    </a:ln>
                    <a:solidFill>
                      <a:srgbClr val="005CAE"/>
                    </a:solidFill>
                    <a:effectLst/>
                    <a:latin typeface="Arial" pitchFamily="34" charset="0"/>
                    <a:ea typeface="Arial" pitchFamily="-65" charset="0"/>
                    <a:cs typeface="Arial" pitchFamily="34" charset="0"/>
                  </a:endParaRPr>
                </a:p>
              </p:txBody>
            </p:sp>
            <p:cxnSp>
              <p:nvCxnSpPr>
                <p:cNvPr id="224" name="Straight Connector 43"/>
                <p:cNvCxnSpPr>
                  <a:cxnSpLocks noChangeShapeType="1"/>
                </p:cNvCxnSpPr>
                <p:nvPr/>
              </p:nvCxnSpPr>
              <p:spPr bwMode="auto">
                <a:xfrm>
                  <a:off x="2156944" y="5053220"/>
                  <a:ext cx="381783" cy="4945"/>
                </a:xfrm>
                <a:prstGeom prst="line">
                  <a:avLst/>
                </a:prstGeom>
                <a:noFill/>
                <a:ln w="31750">
                  <a:solidFill>
                    <a:schemeClr val="bg2">
                      <a:alpha val="51000"/>
                    </a:schemeClr>
                  </a:solidFill>
                  <a:prstDash val="sysDash"/>
                  <a:round/>
                  <a:headEnd type="triangle"/>
                  <a:tailEnd type="none"/>
                </a:ln>
              </p:spPr>
            </p:cxnSp>
            <p:cxnSp>
              <p:nvCxnSpPr>
                <p:cNvPr id="225" name="Straight Connector 43"/>
                <p:cNvCxnSpPr>
                  <a:cxnSpLocks noChangeShapeType="1"/>
                </p:cNvCxnSpPr>
                <p:nvPr/>
              </p:nvCxnSpPr>
              <p:spPr bwMode="auto">
                <a:xfrm>
                  <a:off x="2156944" y="5182920"/>
                  <a:ext cx="521479" cy="4945"/>
                </a:xfrm>
                <a:prstGeom prst="line">
                  <a:avLst/>
                </a:prstGeom>
                <a:noFill/>
                <a:ln w="31750">
                  <a:solidFill>
                    <a:schemeClr val="bg2">
                      <a:alpha val="51000"/>
                    </a:schemeClr>
                  </a:solidFill>
                  <a:prstDash val="sysDash"/>
                  <a:round/>
                  <a:headEnd type="triangle"/>
                  <a:tailEnd type="none"/>
                </a:ln>
              </p:spPr>
            </p:cxnSp>
            <p:cxnSp>
              <p:nvCxnSpPr>
                <p:cNvPr id="226" name="Straight Connector 43"/>
                <p:cNvCxnSpPr>
                  <a:cxnSpLocks noChangeShapeType="1"/>
                </p:cNvCxnSpPr>
                <p:nvPr/>
              </p:nvCxnSpPr>
              <p:spPr bwMode="auto">
                <a:xfrm>
                  <a:off x="2156944" y="5312621"/>
                  <a:ext cx="661176" cy="4945"/>
                </a:xfrm>
                <a:prstGeom prst="line">
                  <a:avLst/>
                </a:prstGeom>
                <a:noFill/>
                <a:ln w="31750">
                  <a:solidFill>
                    <a:schemeClr val="bg2">
                      <a:alpha val="51000"/>
                    </a:schemeClr>
                  </a:solidFill>
                  <a:prstDash val="sysDash"/>
                  <a:round/>
                  <a:headEnd type="triangle"/>
                  <a:tailEnd type="none"/>
                </a:ln>
              </p:spPr>
            </p:cxnSp>
          </p:grpSp>
          <p:grpSp>
            <p:nvGrpSpPr>
              <p:cNvPr id="46" name="Group 226"/>
              <p:cNvGrpSpPr/>
              <p:nvPr/>
            </p:nvGrpSpPr>
            <p:grpSpPr>
              <a:xfrm>
                <a:off x="4572000" y="5257800"/>
                <a:ext cx="838199" cy="685799"/>
                <a:chOff x="1568560" y="4715278"/>
                <a:chExt cx="1775805" cy="1089483"/>
              </a:xfrm>
            </p:grpSpPr>
            <p:sp>
              <p:nvSpPr>
                <p:cNvPr id="228" name="Rounded Rectangle 7"/>
                <p:cNvSpPr>
                  <a:spLocks noChangeArrowheads="1"/>
                </p:cNvSpPr>
                <p:nvPr/>
              </p:nvSpPr>
              <p:spPr bwMode="auto">
                <a:xfrm>
                  <a:off x="1568560" y="4715278"/>
                  <a:ext cx="1775805" cy="1089483"/>
                </a:xfrm>
                <a:prstGeom prst="roundRect">
                  <a:avLst>
                    <a:gd name="adj" fmla="val 16667"/>
                  </a:avLst>
                </a:prstGeom>
                <a:gradFill flip="none" rotWithShape="1">
                  <a:gsLst>
                    <a:gs pos="50000">
                      <a:srgbClr val="58A618"/>
                    </a:gs>
                    <a:gs pos="75000">
                      <a:srgbClr val="6ED01E"/>
                    </a:gs>
                  </a:gsLst>
                  <a:lin ang="16200000" scaled="0"/>
                  <a:tileRect/>
                </a:gradFill>
                <a:ln w="9525" cap="flat" cmpd="sng" algn="ctr">
                  <a:solidFill>
                    <a:schemeClr val="bg2">
                      <a:alpha val="51000"/>
                    </a:schemeClr>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a:buClrTx/>
                  </a:pPr>
                  <a:r>
                    <a:rPr lang="en-US" sz="1000" dirty="0" smtClean="0">
                      <a:latin typeface="Arial" pitchFamily="-65" charset="0"/>
                      <a:ea typeface="Arial" pitchFamily="-65" charset="0"/>
                      <a:cs typeface="Arial" pitchFamily="-65" charset="0"/>
                    </a:rPr>
                    <a:t>FlexClone</a:t>
                  </a:r>
                  <a:endParaRPr lang="en-US" sz="1000" dirty="0">
                    <a:latin typeface="Arial" pitchFamily="-65" charset="0"/>
                    <a:ea typeface="Arial" pitchFamily="-65" charset="0"/>
                    <a:cs typeface="Arial" pitchFamily="-65" charset="0"/>
                  </a:endParaRPr>
                </a:p>
              </p:txBody>
            </p:sp>
            <p:sp>
              <p:nvSpPr>
                <p:cNvPr id="229" name="Rounded Rectangle 228"/>
                <p:cNvSpPr/>
                <p:nvPr/>
              </p:nvSpPr>
              <p:spPr bwMode="auto">
                <a:xfrm>
                  <a:off x="1729212" y="4862805"/>
                  <a:ext cx="502908" cy="560306"/>
                </a:xfrm>
                <a:prstGeom prst="roundRect">
                  <a:avLst/>
                </a:prstGeom>
                <a:gradFill flip="none" rotWithShape="1">
                  <a:gsLst>
                    <a:gs pos="4000">
                      <a:srgbClr val="A5A5A5"/>
                    </a:gs>
                    <a:gs pos="84000">
                      <a:srgbClr val="FFFFFF"/>
                    </a:gs>
                  </a:gsLst>
                  <a:lin ang="14100000" scaled="0"/>
                  <a:tileRect/>
                </a:gradFill>
                <a:ln w="9525" cap="flat" cmpd="sng" algn="ctr">
                  <a:solidFill>
                    <a:schemeClr val="bg2">
                      <a:alpha val="51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5CAE"/>
                      </a:solidFill>
                      <a:effectLst/>
                      <a:latin typeface="Arial" pitchFamily="-65" charset="0"/>
                      <a:ea typeface="Arial" pitchFamily="-65" charset="0"/>
                      <a:cs typeface="Arial" pitchFamily="-65" charset="0"/>
                    </a:rPr>
                    <a:t>VM</a:t>
                  </a:r>
                  <a:endParaRPr kumimoji="0" lang="en-US" sz="9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230" name="Rounded Rectangle 229"/>
                <p:cNvSpPr/>
                <p:nvPr/>
              </p:nvSpPr>
              <p:spPr bwMode="auto">
                <a:xfrm>
                  <a:off x="2506186" y="4923519"/>
                  <a:ext cx="279393" cy="259401"/>
                </a:xfrm>
                <a:prstGeom prst="roundRect">
                  <a:avLst/>
                </a:prstGeom>
                <a:gradFill flip="none" rotWithShape="1">
                  <a:gsLst>
                    <a:gs pos="4000">
                      <a:srgbClr val="A5A5A5">
                        <a:alpha val="37000"/>
                      </a:srgbClr>
                    </a:gs>
                    <a:gs pos="84000">
                      <a:srgbClr val="FFFFFF"/>
                    </a:gs>
                  </a:gsLst>
                  <a:lin ang="14100000" scaled="0"/>
                  <a:tileRect/>
                </a:gradFill>
                <a:ln w="9525" cap="flat" cmpd="sng" algn="ctr">
                  <a:solidFill>
                    <a:schemeClr val="bg2">
                      <a:alpha val="51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231" name="Rounded Rectangle 230"/>
                <p:cNvSpPr/>
                <p:nvPr/>
              </p:nvSpPr>
              <p:spPr bwMode="auto">
                <a:xfrm>
                  <a:off x="2645882" y="5053220"/>
                  <a:ext cx="279393" cy="259401"/>
                </a:xfrm>
                <a:prstGeom prst="roundRect">
                  <a:avLst/>
                </a:prstGeom>
                <a:gradFill flip="none" rotWithShape="1">
                  <a:gsLst>
                    <a:gs pos="4000">
                      <a:srgbClr val="A5A5A5">
                        <a:alpha val="37000"/>
                      </a:srgbClr>
                    </a:gs>
                    <a:gs pos="84000">
                      <a:srgbClr val="FFFFFF"/>
                    </a:gs>
                  </a:gsLst>
                  <a:lin ang="14100000" scaled="0"/>
                  <a:tileRect/>
                </a:gradFill>
                <a:ln w="9525" cap="flat" cmpd="sng" algn="ctr">
                  <a:solidFill>
                    <a:schemeClr val="bg2">
                      <a:alpha val="51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232" name="Rounded Rectangle 231"/>
                <p:cNvSpPr/>
                <p:nvPr/>
              </p:nvSpPr>
              <p:spPr bwMode="auto">
                <a:xfrm>
                  <a:off x="2785579" y="5182920"/>
                  <a:ext cx="279393" cy="259401"/>
                </a:xfrm>
                <a:prstGeom prst="roundRect">
                  <a:avLst/>
                </a:prstGeom>
                <a:gradFill flip="none" rotWithShape="1">
                  <a:gsLst>
                    <a:gs pos="4000">
                      <a:srgbClr val="A5A5A5">
                        <a:alpha val="37000"/>
                      </a:srgbClr>
                    </a:gs>
                    <a:gs pos="84000">
                      <a:srgbClr val="FFFFFF"/>
                    </a:gs>
                  </a:gsLst>
                  <a:lin ang="14100000" scaled="0"/>
                  <a:tileRect/>
                </a:gradFill>
                <a:ln w="9525" cap="flat" cmpd="sng" algn="ctr">
                  <a:solidFill>
                    <a:schemeClr val="bg2">
                      <a:alpha val="51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dirty="0">
                    <a:ln>
                      <a:noFill/>
                    </a:ln>
                    <a:solidFill>
                      <a:srgbClr val="005CAE"/>
                    </a:solidFill>
                    <a:effectLst/>
                    <a:latin typeface="Arial" pitchFamily="34" charset="0"/>
                    <a:ea typeface="Arial" pitchFamily="-65" charset="0"/>
                    <a:cs typeface="Arial" pitchFamily="34" charset="0"/>
                  </a:endParaRPr>
                </a:p>
              </p:txBody>
            </p:sp>
            <p:cxnSp>
              <p:nvCxnSpPr>
                <p:cNvPr id="233" name="Straight Connector 43"/>
                <p:cNvCxnSpPr>
                  <a:cxnSpLocks noChangeShapeType="1"/>
                </p:cNvCxnSpPr>
                <p:nvPr/>
              </p:nvCxnSpPr>
              <p:spPr bwMode="auto">
                <a:xfrm>
                  <a:off x="2156944" y="5053220"/>
                  <a:ext cx="381783" cy="4945"/>
                </a:xfrm>
                <a:prstGeom prst="line">
                  <a:avLst/>
                </a:prstGeom>
                <a:noFill/>
                <a:ln w="31750">
                  <a:solidFill>
                    <a:schemeClr val="bg2">
                      <a:alpha val="51000"/>
                    </a:schemeClr>
                  </a:solidFill>
                  <a:prstDash val="sysDash"/>
                  <a:round/>
                  <a:headEnd type="triangle"/>
                  <a:tailEnd type="none"/>
                </a:ln>
              </p:spPr>
            </p:cxnSp>
            <p:cxnSp>
              <p:nvCxnSpPr>
                <p:cNvPr id="234" name="Straight Connector 43"/>
                <p:cNvCxnSpPr>
                  <a:cxnSpLocks noChangeShapeType="1"/>
                </p:cNvCxnSpPr>
                <p:nvPr/>
              </p:nvCxnSpPr>
              <p:spPr bwMode="auto">
                <a:xfrm>
                  <a:off x="2156944" y="5182920"/>
                  <a:ext cx="521479" cy="4945"/>
                </a:xfrm>
                <a:prstGeom prst="line">
                  <a:avLst/>
                </a:prstGeom>
                <a:noFill/>
                <a:ln w="31750">
                  <a:solidFill>
                    <a:schemeClr val="bg2">
                      <a:alpha val="51000"/>
                    </a:schemeClr>
                  </a:solidFill>
                  <a:prstDash val="sysDash"/>
                  <a:round/>
                  <a:headEnd type="triangle"/>
                  <a:tailEnd type="none"/>
                </a:ln>
              </p:spPr>
            </p:cxnSp>
            <p:cxnSp>
              <p:nvCxnSpPr>
                <p:cNvPr id="235" name="Straight Connector 43"/>
                <p:cNvCxnSpPr>
                  <a:cxnSpLocks noChangeShapeType="1"/>
                </p:cNvCxnSpPr>
                <p:nvPr/>
              </p:nvCxnSpPr>
              <p:spPr bwMode="auto">
                <a:xfrm>
                  <a:off x="2156944" y="5312621"/>
                  <a:ext cx="661176" cy="4945"/>
                </a:xfrm>
                <a:prstGeom prst="line">
                  <a:avLst/>
                </a:prstGeom>
                <a:noFill/>
                <a:ln w="31750">
                  <a:solidFill>
                    <a:schemeClr val="bg2">
                      <a:alpha val="51000"/>
                    </a:schemeClr>
                  </a:solidFill>
                  <a:prstDash val="sysDash"/>
                  <a:round/>
                  <a:headEnd type="triangle"/>
                  <a:tailEnd type="none"/>
                </a:ln>
              </p:spPr>
            </p:cxnSp>
          </p:grpSp>
          <p:grpSp>
            <p:nvGrpSpPr>
              <p:cNvPr id="47" name="Group 235"/>
              <p:cNvGrpSpPr/>
              <p:nvPr/>
            </p:nvGrpSpPr>
            <p:grpSpPr>
              <a:xfrm>
                <a:off x="5486400" y="5257800"/>
                <a:ext cx="838199" cy="685799"/>
                <a:chOff x="1568560" y="4715278"/>
                <a:chExt cx="1775805" cy="1089483"/>
              </a:xfrm>
            </p:grpSpPr>
            <p:sp>
              <p:nvSpPr>
                <p:cNvPr id="237" name="Rounded Rectangle 7"/>
                <p:cNvSpPr>
                  <a:spLocks noChangeArrowheads="1"/>
                </p:cNvSpPr>
                <p:nvPr/>
              </p:nvSpPr>
              <p:spPr bwMode="auto">
                <a:xfrm>
                  <a:off x="1568560" y="4715278"/>
                  <a:ext cx="1775805" cy="1089483"/>
                </a:xfrm>
                <a:prstGeom prst="roundRect">
                  <a:avLst>
                    <a:gd name="adj" fmla="val 16667"/>
                  </a:avLst>
                </a:prstGeom>
                <a:gradFill flip="none" rotWithShape="1">
                  <a:gsLst>
                    <a:gs pos="50000">
                      <a:srgbClr val="58A618"/>
                    </a:gs>
                    <a:gs pos="75000">
                      <a:srgbClr val="6ED01E"/>
                    </a:gs>
                  </a:gsLst>
                  <a:lin ang="16200000" scaled="0"/>
                  <a:tileRect/>
                </a:gradFill>
                <a:ln w="9525" cap="flat" cmpd="sng" algn="ctr">
                  <a:solidFill>
                    <a:schemeClr val="bg2">
                      <a:alpha val="51000"/>
                    </a:schemeClr>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a:buClrTx/>
                  </a:pPr>
                  <a:r>
                    <a:rPr lang="en-US" sz="1000" dirty="0" smtClean="0">
                      <a:latin typeface="Arial" pitchFamily="-65" charset="0"/>
                      <a:ea typeface="Arial" pitchFamily="-65" charset="0"/>
                      <a:cs typeface="Arial" pitchFamily="-65" charset="0"/>
                    </a:rPr>
                    <a:t>FlexClone</a:t>
                  </a:r>
                  <a:endParaRPr lang="en-US" sz="1000" dirty="0">
                    <a:latin typeface="Arial" pitchFamily="-65" charset="0"/>
                    <a:ea typeface="Arial" pitchFamily="-65" charset="0"/>
                    <a:cs typeface="Arial" pitchFamily="-65" charset="0"/>
                  </a:endParaRPr>
                </a:p>
              </p:txBody>
            </p:sp>
            <p:sp>
              <p:nvSpPr>
                <p:cNvPr id="238" name="Rounded Rectangle 237"/>
                <p:cNvSpPr/>
                <p:nvPr/>
              </p:nvSpPr>
              <p:spPr bwMode="auto">
                <a:xfrm>
                  <a:off x="1729212" y="4862805"/>
                  <a:ext cx="502908" cy="560306"/>
                </a:xfrm>
                <a:prstGeom prst="roundRect">
                  <a:avLst/>
                </a:prstGeom>
                <a:gradFill flip="none" rotWithShape="1">
                  <a:gsLst>
                    <a:gs pos="4000">
                      <a:srgbClr val="A5A5A5"/>
                    </a:gs>
                    <a:gs pos="84000">
                      <a:srgbClr val="FFFFFF"/>
                    </a:gs>
                  </a:gsLst>
                  <a:lin ang="14100000" scaled="0"/>
                  <a:tileRect/>
                </a:gradFill>
                <a:ln w="9525" cap="flat" cmpd="sng" algn="ctr">
                  <a:solidFill>
                    <a:schemeClr val="bg2">
                      <a:alpha val="51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5CAE"/>
                      </a:solidFill>
                      <a:effectLst/>
                      <a:latin typeface="Arial" pitchFamily="-65" charset="0"/>
                      <a:ea typeface="Arial" pitchFamily="-65" charset="0"/>
                      <a:cs typeface="Arial" pitchFamily="-65" charset="0"/>
                    </a:rPr>
                    <a:t>VM</a:t>
                  </a:r>
                  <a:endParaRPr kumimoji="0" lang="en-US" sz="9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239" name="Rounded Rectangle 238"/>
                <p:cNvSpPr/>
                <p:nvPr/>
              </p:nvSpPr>
              <p:spPr bwMode="auto">
                <a:xfrm>
                  <a:off x="2506186" y="4923519"/>
                  <a:ext cx="279393" cy="259401"/>
                </a:xfrm>
                <a:prstGeom prst="roundRect">
                  <a:avLst/>
                </a:prstGeom>
                <a:gradFill flip="none" rotWithShape="1">
                  <a:gsLst>
                    <a:gs pos="4000">
                      <a:srgbClr val="A5A5A5">
                        <a:alpha val="37000"/>
                      </a:srgbClr>
                    </a:gs>
                    <a:gs pos="84000">
                      <a:srgbClr val="FFFFFF"/>
                    </a:gs>
                  </a:gsLst>
                  <a:lin ang="14100000" scaled="0"/>
                  <a:tileRect/>
                </a:gradFill>
                <a:ln w="9525" cap="flat" cmpd="sng" algn="ctr">
                  <a:solidFill>
                    <a:schemeClr val="bg2">
                      <a:alpha val="51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240" name="Rounded Rectangle 239"/>
                <p:cNvSpPr/>
                <p:nvPr/>
              </p:nvSpPr>
              <p:spPr bwMode="auto">
                <a:xfrm>
                  <a:off x="2645882" y="5053220"/>
                  <a:ext cx="279393" cy="259401"/>
                </a:xfrm>
                <a:prstGeom prst="roundRect">
                  <a:avLst/>
                </a:prstGeom>
                <a:gradFill flip="none" rotWithShape="1">
                  <a:gsLst>
                    <a:gs pos="4000">
                      <a:srgbClr val="A5A5A5">
                        <a:alpha val="37000"/>
                      </a:srgbClr>
                    </a:gs>
                    <a:gs pos="84000">
                      <a:srgbClr val="FFFFFF"/>
                    </a:gs>
                  </a:gsLst>
                  <a:lin ang="14100000" scaled="0"/>
                  <a:tileRect/>
                </a:gradFill>
                <a:ln w="9525" cap="flat" cmpd="sng" algn="ctr">
                  <a:solidFill>
                    <a:schemeClr val="bg2">
                      <a:alpha val="51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241" name="Rounded Rectangle 240"/>
                <p:cNvSpPr/>
                <p:nvPr/>
              </p:nvSpPr>
              <p:spPr bwMode="auto">
                <a:xfrm>
                  <a:off x="2785579" y="5182920"/>
                  <a:ext cx="279393" cy="259401"/>
                </a:xfrm>
                <a:prstGeom prst="roundRect">
                  <a:avLst/>
                </a:prstGeom>
                <a:gradFill flip="none" rotWithShape="1">
                  <a:gsLst>
                    <a:gs pos="4000">
                      <a:srgbClr val="A5A5A5">
                        <a:alpha val="37000"/>
                      </a:srgbClr>
                    </a:gs>
                    <a:gs pos="84000">
                      <a:srgbClr val="FFFFFF"/>
                    </a:gs>
                  </a:gsLst>
                  <a:lin ang="14100000" scaled="0"/>
                  <a:tileRect/>
                </a:gradFill>
                <a:ln w="9525" cap="flat" cmpd="sng" algn="ctr">
                  <a:solidFill>
                    <a:schemeClr val="bg2">
                      <a:alpha val="51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dirty="0">
                    <a:ln>
                      <a:noFill/>
                    </a:ln>
                    <a:solidFill>
                      <a:srgbClr val="005CAE"/>
                    </a:solidFill>
                    <a:effectLst/>
                    <a:latin typeface="Arial" pitchFamily="34" charset="0"/>
                    <a:ea typeface="Arial" pitchFamily="-65" charset="0"/>
                    <a:cs typeface="Arial" pitchFamily="34" charset="0"/>
                  </a:endParaRPr>
                </a:p>
              </p:txBody>
            </p:sp>
            <p:cxnSp>
              <p:nvCxnSpPr>
                <p:cNvPr id="242" name="Straight Connector 43"/>
                <p:cNvCxnSpPr>
                  <a:cxnSpLocks noChangeShapeType="1"/>
                </p:cNvCxnSpPr>
                <p:nvPr/>
              </p:nvCxnSpPr>
              <p:spPr bwMode="auto">
                <a:xfrm>
                  <a:off x="2156944" y="5053220"/>
                  <a:ext cx="381783" cy="4945"/>
                </a:xfrm>
                <a:prstGeom prst="line">
                  <a:avLst/>
                </a:prstGeom>
                <a:noFill/>
                <a:ln w="31750">
                  <a:solidFill>
                    <a:schemeClr val="bg2">
                      <a:alpha val="51000"/>
                    </a:schemeClr>
                  </a:solidFill>
                  <a:prstDash val="sysDash"/>
                  <a:round/>
                  <a:headEnd type="triangle"/>
                  <a:tailEnd type="none"/>
                </a:ln>
              </p:spPr>
            </p:cxnSp>
            <p:cxnSp>
              <p:nvCxnSpPr>
                <p:cNvPr id="243" name="Straight Connector 43"/>
                <p:cNvCxnSpPr>
                  <a:cxnSpLocks noChangeShapeType="1"/>
                </p:cNvCxnSpPr>
                <p:nvPr/>
              </p:nvCxnSpPr>
              <p:spPr bwMode="auto">
                <a:xfrm>
                  <a:off x="2156944" y="5182920"/>
                  <a:ext cx="521479" cy="4945"/>
                </a:xfrm>
                <a:prstGeom prst="line">
                  <a:avLst/>
                </a:prstGeom>
                <a:noFill/>
                <a:ln w="31750">
                  <a:solidFill>
                    <a:schemeClr val="bg2">
                      <a:alpha val="51000"/>
                    </a:schemeClr>
                  </a:solidFill>
                  <a:prstDash val="sysDash"/>
                  <a:round/>
                  <a:headEnd type="triangle"/>
                  <a:tailEnd type="none"/>
                </a:ln>
              </p:spPr>
            </p:cxnSp>
            <p:cxnSp>
              <p:nvCxnSpPr>
                <p:cNvPr id="244" name="Straight Connector 43"/>
                <p:cNvCxnSpPr>
                  <a:cxnSpLocks noChangeShapeType="1"/>
                </p:cNvCxnSpPr>
                <p:nvPr/>
              </p:nvCxnSpPr>
              <p:spPr bwMode="auto">
                <a:xfrm>
                  <a:off x="2156944" y="5312621"/>
                  <a:ext cx="661176" cy="4945"/>
                </a:xfrm>
                <a:prstGeom prst="line">
                  <a:avLst/>
                </a:prstGeom>
                <a:noFill/>
                <a:ln w="31750">
                  <a:solidFill>
                    <a:schemeClr val="bg2">
                      <a:alpha val="51000"/>
                    </a:schemeClr>
                  </a:solidFill>
                  <a:prstDash val="sysDash"/>
                  <a:round/>
                  <a:headEnd type="triangle"/>
                  <a:tailEnd type="none"/>
                </a:ln>
              </p:spPr>
            </p:cxnSp>
          </p:grpSp>
        </p:grpSp>
        <p:grpSp>
          <p:nvGrpSpPr>
            <p:cNvPr id="48" name="Group 245"/>
            <p:cNvGrpSpPr/>
            <p:nvPr/>
          </p:nvGrpSpPr>
          <p:grpSpPr>
            <a:xfrm>
              <a:off x="2431929" y="5438775"/>
              <a:ext cx="838199" cy="685799"/>
              <a:chOff x="1568560" y="4715278"/>
              <a:chExt cx="1775805" cy="1089483"/>
            </a:xfrm>
          </p:grpSpPr>
          <p:sp>
            <p:nvSpPr>
              <p:cNvPr id="247" name="Rounded Rectangle 7"/>
              <p:cNvSpPr>
                <a:spLocks noChangeArrowheads="1"/>
              </p:cNvSpPr>
              <p:nvPr/>
            </p:nvSpPr>
            <p:spPr bwMode="auto">
              <a:xfrm>
                <a:off x="1568560" y="4715278"/>
                <a:ext cx="1775805" cy="1089483"/>
              </a:xfrm>
              <a:prstGeom prst="roundRect">
                <a:avLst>
                  <a:gd name="adj" fmla="val 16667"/>
                </a:avLst>
              </a:prstGeom>
              <a:gradFill flip="none" rotWithShape="1">
                <a:gsLst>
                  <a:gs pos="50000">
                    <a:srgbClr val="58A618"/>
                  </a:gs>
                  <a:gs pos="75000">
                    <a:srgbClr val="6ED01E"/>
                  </a:gs>
                </a:gsLst>
                <a:lin ang="16200000" scaled="0"/>
                <a:tileRect/>
              </a:gradFill>
              <a:ln w="9525" cap="flat" cmpd="sng" algn="ctr">
                <a:solidFill>
                  <a:schemeClr val="bg2">
                    <a:alpha val="51000"/>
                  </a:schemeClr>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a:buClrTx/>
                </a:pPr>
                <a:r>
                  <a:rPr lang="en-US" sz="1000" dirty="0" smtClean="0">
                    <a:latin typeface="Arial" pitchFamily="-65" charset="0"/>
                    <a:ea typeface="Arial" pitchFamily="-65" charset="0"/>
                    <a:cs typeface="Arial" pitchFamily="-65" charset="0"/>
                  </a:rPr>
                  <a:t>FlexClone</a:t>
                </a:r>
                <a:endParaRPr lang="en-US" sz="1000" dirty="0">
                  <a:latin typeface="Arial" pitchFamily="-65" charset="0"/>
                  <a:ea typeface="Arial" pitchFamily="-65" charset="0"/>
                  <a:cs typeface="Arial" pitchFamily="-65" charset="0"/>
                </a:endParaRPr>
              </a:p>
            </p:txBody>
          </p:sp>
          <p:sp>
            <p:nvSpPr>
              <p:cNvPr id="248" name="Rounded Rectangle 247"/>
              <p:cNvSpPr/>
              <p:nvPr/>
            </p:nvSpPr>
            <p:spPr bwMode="auto">
              <a:xfrm>
                <a:off x="1729212" y="4862805"/>
                <a:ext cx="502908" cy="560306"/>
              </a:xfrm>
              <a:prstGeom prst="roundRect">
                <a:avLst/>
              </a:prstGeom>
              <a:gradFill flip="none" rotWithShape="1">
                <a:gsLst>
                  <a:gs pos="4000">
                    <a:srgbClr val="A5A5A5"/>
                  </a:gs>
                  <a:gs pos="84000">
                    <a:srgbClr val="FFFFFF"/>
                  </a:gs>
                </a:gsLst>
                <a:lin ang="14100000" scaled="0"/>
                <a:tileRect/>
              </a:gradFill>
              <a:ln w="9525" cap="flat" cmpd="sng" algn="ctr">
                <a:solidFill>
                  <a:schemeClr val="bg2">
                    <a:alpha val="51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dirty="0" smtClean="0">
                    <a:ln>
                      <a:noFill/>
                    </a:ln>
                    <a:solidFill>
                      <a:srgbClr val="005CAE"/>
                    </a:solidFill>
                    <a:effectLst/>
                    <a:latin typeface="Arial" pitchFamily="-65" charset="0"/>
                    <a:ea typeface="Arial" pitchFamily="-65" charset="0"/>
                    <a:cs typeface="Arial" pitchFamily="-65" charset="0"/>
                  </a:rPr>
                  <a:t>VM</a:t>
                </a:r>
                <a:endParaRPr kumimoji="0" lang="en-US" sz="900"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249" name="Rounded Rectangle 248"/>
              <p:cNvSpPr/>
              <p:nvPr/>
            </p:nvSpPr>
            <p:spPr bwMode="auto">
              <a:xfrm>
                <a:off x="2506186" y="4923519"/>
                <a:ext cx="279393" cy="259401"/>
              </a:xfrm>
              <a:prstGeom prst="roundRect">
                <a:avLst/>
              </a:prstGeom>
              <a:gradFill flip="none" rotWithShape="1">
                <a:gsLst>
                  <a:gs pos="4000">
                    <a:srgbClr val="A5A5A5">
                      <a:alpha val="37000"/>
                    </a:srgbClr>
                  </a:gs>
                  <a:gs pos="84000">
                    <a:srgbClr val="FFFFFF"/>
                  </a:gs>
                </a:gsLst>
                <a:lin ang="14100000" scaled="0"/>
                <a:tileRect/>
              </a:gradFill>
              <a:ln w="9525" cap="flat" cmpd="sng" algn="ctr">
                <a:solidFill>
                  <a:schemeClr val="bg2">
                    <a:alpha val="51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en-US" sz="900"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250" name="Rounded Rectangle 249"/>
              <p:cNvSpPr/>
              <p:nvPr/>
            </p:nvSpPr>
            <p:spPr bwMode="auto">
              <a:xfrm>
                <a:off x="2645882" y="5053220"/>
                <a:ext cx="279393" cy="259401"/>
              </a:xfrm>
              <a:prstGeom prst="roundRect">
                <a:avLst/>
              </a:prstGeom>
              <a:gradFill flip="none" rotWithShape="1">
                <a:gsLst>
                  <a:gs pos="4000">
                    <a:srgbClr val="A5A5A5">
                      <a:alpha val="37000"/>
                    </a:srgbClr>
                  </a:gs>
                  <a:gs pos="84000">
                    <a:srgbClr val="FFFFFF"/>
                  </a:gs>
                </a:gsLst>
                <a:lin ang="14100000" scaled="0"/>
                <a:tileRect/>
              </a:gradFill>
              <a:ln w="9525" cap="flat" cmpd="sng" algn="ctr">
                <a:solidFill>
                  <a:schemeClr val="bg2">
                    <a:alpha val="51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en-US" sz="900"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251" name="Rounded Rectangle 250"/>
              <p:cNvSpPr/>
              <p:nvPr/>
            </p:nvSpPr>
            <p:spPr bwMode="auto">
              <a:xfrm>
                <a:off x="2785579" y="5182920"/>
                <a:ext cx="279393" cy="259401"/>
              </a:xfrm>
              <a:prstGeom prst="roundRect">
                <a:avLst/>
              </a:prstGeom>
              <a:gradFill flip="none" rotWithShape="1">
                <a:gsLst>
                  <a:gs pos="4000">
                    <a:srgbClr val="A5A5A5">
                      <a:alpha val="37000"/>
                    </a:srgbClr>
                  </a:gs>
                  <a:gs pos="84000">
                    <a:srgbClr val="FFFFFF"/>
                  </a:gs>
                </a:gsLst>
                <a:lin ang="14100000" scaled="0"/>
                <a:tileRect/>
              </a:gradFill>
              <a:ln w="9525" cap="flat" cmpd="sng" algn="ctr">
                <a:solidFill>
                  <a:schemeClr val="bg2">
                    <a:alpha val="51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en-US" sz="900" i="0" u="none" strike="noStrike" cap="none" normalizeH="0" baseline="0" dirty="0">
                  <a:ln>
                    <a:noFill/>
                  </a:ln>
                  <a:solidFill>
                    <a:srgbClr val="005CAE"/>
                  </a:solidFill>
                  <a:effectLst/>
                  <a:latin typeface="Arial" pitchFamily="34" charset="0"/>
                  <a:ea typeface="Arial" pitchFamily="-65" charset="0"/>
                  <a:cs typeface="Arial" pitchFamily="34" charset="0"/>
                </a:endParaRPr>
              </a:p>
            </p:txBody>
          </p:sp>
          <p:cxnSp>
            <p:nvCxnSpPr>
              <p:cNvPr id="252" name="Straight Connector 43"/>
              <p:cNvCxnSpPr>
                <a:cxnSpLocks noChangeShapeType="1"/>
              </p:cNvCxnSpPr>
              <p:nvPr/>
            </p:nvCxnSpPr>
            <p:spPr bwMode="auto">
              <a:xfrm>
                <a:off x="2156944" y="5053220"/>
                <a:ext cx="381783" cy="4945"/>
              </a:xfrm>
              <a:prstGeom prst="line">
                <a:avLst/>
              </a:prstGeom>
              <a:noFill/>
              <a:ln w="31750">
                <a:solidFill>
                  <a:schemeClr val="bg2">
                    <a:alpha val="51000"/>
                  </a:schemeClr>
                </a:solidFill>
                <a:prstDash val="sysDash"/>
                <a:round/>
                <a:headEnd type="triangle"/>
                <a:tailEnd type="none"/>
              </a:ln>
            </p:spPr>
          </p:cxnSp>
          <p:cxnSp>
            <p:nvCxnSpPr>
              <p:cNvPr id="253" name="Straight Connector 43"/>
              <p:cNvCxnSpPr>
                <a:cxnSpLocks noChangeShapeType="1"/>
              </p:cNvCxnSpPr>
              <p:nvPr/>
            </p:nvCxnSpPr>
            <p:spPr bwMode="auto">
              <a:xfrm>
                <a:off x="2156944" y="5182920"/>
                <a:ext cx="521479" cy="4945"/>
              </a:xfrm>
              <a:prstGeom prst="line">
                <a:avLst/>
              </a:prstGeom>
              <a:noFill/>
              <a:ln w="31750">
                <a:solidFill>
                  <a:schemeClr val="bg2">
                    <a:alpha val="51000"/>
                  </a:schemeClr>
                </a:solidFill>
                <a:prstDash val="sysDash"/>
                <a:round/>
                <a:headEnd type="triangle"/>
                <a:tailEnd type="none"/>
              </a:ln>
            </p:spPr>
          </p:cxnSp>
          <p:cxnSp>
            <p:nvCxnSpPr>
              <p:cNvPr id="254" name="Straight Connector 43"/>
              <p:cNvCxnSpPr>
                <a:cxnSpLocks noChangeShapeType="1"/>
              </p:cNvCxnSpPr>
              <p:nvPr/>
            </p:nvCxnSpPr>
            <p:spPr bwMode="auto">
              <a:xfrm>
                <a:off x="2156944" y="5312621"/>
                <a:ext cx="661176" cy="4945"/>
              </a:xfrm>
              <a:prstGeom prst="line">
                <a:avLst/>
              </a:prstGeom>
              <a:noFill/>
              <a:ln w="31750">
                <a:solidFill>
                  <a:schemeClr val="bg2">
                    <a:alpha val="51000"/>
                  </a:schemeClr>
                </a:solidFill>
                <a:prstDash val="sysDash"/>
                <a:round/>
                <a:headEnd type="triangle"/>
                <a:tailEnd type="none"/>
              </a:ln>
            </p:spPr>
          </p:cxnSp>
        </p:grpSp>
        <p:grpSp>
          <p:nvGrpSpPr>
            <p:cNvPr id="49" name="Group 254"/>
            <p:cNvGrpSpPr/>
            <p:nvPr/>
          </p:nvGrpSpPr>
          <p:grpSpPr>
            <a:xfrm>
              <a:off x="3346329" y="5438775"/>
              <a:ext cx="838199" cy="685799"/>
              <a:chOff x="1568560" y="4715278"/>
              <a:chExt cx="1775805" cy="1089483"/>
            </a:xfrm>
          </p:grpSpPr>
          <p:sp>
            <p:nvSpPr>
              <p:cNvPr id="256" name="Rounded Rectangle 7"/>
              <p:cNvSpPr>
                <a:spLocks noChangeArrowheads="1"/>
              </p:cNvSpPr>
              <p:nvPr/>
            </p:nvSpPr>
            <p:spPr bwMode="auto">
              <a:xfrm>
                <a:off x="1568560" y="4715278"/>
                <a:ext cx="1775805" cy="1089483"/>
              </a:xfrm>
              <a:prstGeom prst="roundRect">
                <a:avLst>
                  <a:gd name="adj" fmla="val 16667"/>
                </a:avLst>
              </a:prstGeom>
              <a:gradFill flip="none" rotWithShape="1">
                <a:gsLst>
                  <a:gs pos="50000">
                    <a:srgbClr val="58A618"/>
                  </a:gs>
                  <a:gs pos="75000">
                    <a:srgbClr val="6ED01E"/>
                  </a:gs>
                </a:gsLst>
                <a:lin ang="16200000" scaled="0"/>
                <a:tileRect/>
              </a:gradFill>
              <a:ln w="9525" cap="flat" cmpd="sng" algn="ctr">
                <a:solidFill>
                  <a:schemeClr val="bg2">
                    <a:alpha val="51000"/>
                  </a:schemeClr>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a:buClrTx/>
                </a:pPr>
                <a:r>
                  <a:rPr lang="en-US" sz="1000" dirty="0" smtClean="0">
                    <a:latin typeface="Arial" pitchFamily="-65" charset="0"/>
                    <a:ea typeface="Arial" pitchFamily="-65" charset="0"/>
                    <a:cs typeface="Arial" pitchFamily="-65" charset="0"/>
                  </a:rPr>
                  <a:t>FlexClone</a:t>
                </a:r>
                <a:endParaRPr lang="en-US" sz="1000" dirty="0">
                  <a:latin typeface="Arial" pitchFamily="-65" charset="0"/>
                  <a:ea typeface="Arial" pitchFamily="-65" charset="0"/>
                  <a:cs typeface="Arial" pitchFamily="-65" charset="0"/>
                </a:endParaRPr>
              </a:p>
            </p:txBody>
          </p:sp>
          <p:sp>
            <p:nvSpPr>
              <p:cNvPr id="257" name="Rounded Rectangle 256"/>
              <p:cNvSpPr/>
              <p:nvPr/>
            </p:nvSpPr>
            <p:spPr bwMode="auto">
              <a:xfrm>
                <a:off x="1729212" y="4862805"/>
                <a:ext cx="502908" cy="560306"/>
              </a:xfrm>
              <a:prstGeom prst="roundRect">
                <a:avLst/>
              </a:prstGeom>
              <a:gradFill flip="none" rotWithShape="1">
                <a:gsLst>
                  <a:gs pos="4000">
                    <a:srgbClr val="A5A5A5"/>
                  </a:gs>
                  <a:gs pos="84000">
                    <a:srgbClr val="FFFFFF"/>
                  </a:gs>
                </a:gsLst>
                <a:lin ang="14100000" scaled="0"/>
                <a:tileRect/>
              </a:gradFill>
              <a:ln w="9525" cap="flat" cmpd="sng" algn="ctr">
                <a:solidFill>
                  <a:schemeClr val="bg2">
                    <a:alpha val="51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dirty="0" smtClean="0">
                    <a:ln>
                      <a:noFill/>
                    </a:ln>
                    <a:solidFill>
                      <a:srgbClr val="005CAE"/>
                    </a:solidFill>
                    <a:effectLst/>
                    <a:latin typeface="Arial" pitchFamily="-65" charset="0"/>
                    <a:ea typeface="Arial" pitchFamily="-65" charset="0"/>
                    <a:cs typeface="Arial" pitchFamily="-65" charset="0"/>
                  </a:rPr>
                  <a:t>VM</a:t>
                </a:r>
                <a:endParaRPr kumimoji="0" lang="en-US" sz="900"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258" name="Rounded Rectangle 257"/>
              <p:cNvSpPr/>
              <p:nvPr/>
            </p:nvSpPr>
            <p:spPr bwMode="auto">
              <a:xfrm>
                <a:off x="2506186" y="4923519"/>
                <a:ext cx="279393" cy="259401"/>
              </a:xfrm>
              <a:prstGeom prst="roundRect">
                <a:avLst/>
              </a:prstGeom>
              <a:gradFill flip="none" rotWithShape="1">
                <a:gsLst>
                  <a:gs pos="4000">
                    <a:srgbClr val="A5A5A5">
                      <a:alpha val="37000"/>
                    </a:srgbClr>
                  </a:gs>
                  <a:gs pos="84000">
                    <a:srgbClr val="FFFFFF"/>
                  </a:gs>
                </a:gsLst>
                <a:lin ang="14100000" scaled="0"/>
                <a:tileRect/>
              </a:gradFill>
              <a:ln w="9525" cap="flat" cmpd="sng" algn="ctr">
                <a:solidFill>
                  <a:schemeClr val="bg2">
                    <a:alpha val="51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en-US" sz="900"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259" name="Rounded Rectangle 258"/>
              <p:cNvSpPr/>
              <p:nvPr/>
            </p:nvSpPr>
            <p:spPr bwMode="auto">
              <a:xfrm>
                <a:off x="2645882" y="5053220"/>
                <a:ext cx="279393" cy="259401"/>
              </a:xfrm>
              <a:prstGeom prst="roundRect">
                <a:avLst/>
              </a:prstGeom>
              <a:gradFill flip="none" rotWithShape="1">
                <a:gsLst>
                  <a:gs pos="4000">
                    <a:srgbClr val="A5A5A5">
                      <a:alpha val="37000"/>
                    </a:srgbClr>
                  </a:gs>
                  <a:gs pos="84000">
                    <a:srgbClr val="FFFFFF"/>
                  </a:gs>
                </a:gsLst>
                <a:lin ang="14100000" scaled="0"/>
                <a:tileRect/>
              </a:gradFill>
              <a:ln w="9525" cap="flat" cmpd="sng" algn="ctr">
                <a:solidFill>
                  <a:schemeClr val="bg2">
                    <a:alpha val="51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en-US" sz="900"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260" name="Rounded Rectangle 259"/>
              <p:cNvSpPr/>
              <p:nvPr/>
            </p:nvSpPr>
            <p:spPr bwMode="auto">
              <a:xfrm>
                <a:off x="2785579" y="5182920"/>
                <a:ext cx="279393" cy="259401"/>
              </a:xfrm>
              <a:prstGeom prst="roundRect">
                <a:avLst/>
              </a:prstGeom>
              <a:gradFill flip="none" rotWithShape="1">
                <a:gsLst>
                  <a:gs pos="4000">
                    <a:srgbClr val="A5A5A5">
                      <a:alpha val="37000"/>
                    </a:srgbClr>
                  </a:gs>
                  <a:gs pos="84000">
                    <a:srgbClr val="FFFFFF"/>
                  </a:gs>
                </a:gsLst>
                <a:lin ang="14100000" scaled="0"/>
                <a:tileRect/>
              </a:gradFill>
              <a:ln w="9525" cap="flat" cmpd="sng" algn="ctr">
                <a:solidFill>
                  <a:schemeClr val="bg2">
                    <a:alpha val="51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en-US" sz="900" i="0" u="none" strike="noStrike" cap="none" normalizeH="0" baseline="0" dirty="0">
                  <a:ln>
                    <a:noFill/>
                  </a:ln>
                  <a:solidFill>
                    <a:srgbClr val="005CAE"/>
                  </a:solidFill>
                  <a:effectLst/>
                  <a:latin typeface="Arial" pitchFamily="34" charset="0"/>
                  <a:ea typeface="Arial" pitchFamily="-65" charset="0"/>
                  <a:cs typeface="Arial" pitchFamily="34" charset="0"/>
                </a:endParaRPr>
              </a:p>
            </p:txBody>
          </p:sp>
          <p:cxnSp>
            <p:nvCxnSpPr>
              <p:cNvPr id="261" name="Straight Connector 43"/>
              <p:cNvCxnSpPr>
                <a:cxnSpLocks noChangeShapeType="1"/>
              </p:cNvCxnSpPr>
              <p:nvPr/>
            </p:nvCxnSpPr>
            <p:spPr bwMode="auto">
              <a:xfrm>
                <a:off x="2156944" y="5053220"/>
                <a:ext cx="381783" cy="4945"/>
              </a:xfrm>
              <a:prstGeom prst="line">
                <a:avLst/>
              </a:prstGeom>
              <a:noFill/>
              <a:ln w="31750">
                <a:solidFill>
                  <a:schemeClr val="bg2">
                    <a:alpha val="51000"/>
                  </a:schemeClr>
                </a:solidFill>
                <a:prstDash val="sysDash"/>
                <a:round/>
                <a:headEnd type="triangle"/>
                <a:tailEnd type="none"/>
              </a:ln>
            </p:spPr>
          </p:cxnSp>
          <p:cxnSp>
            <p:nvCxnSpPr>
              <p:cNvPr id="262" name="Straight Connector 43"/>
              <p:cNvCxnSpPr>
                <a:cxnSpLocks noChangeShapeType="1"/>
              </p:cNvCxnSpPr>
              <p:nvPr/>
            </p:nvCxnSpPr>
            <p:spPr bwMode="auto">
              <a:xfrm>
                <a:off x="2156944" y="5182920"/>
                <a:ext cx="521479" cy="4945"/>
              </a:xfrm>
              <a:prstGeom prst="line">
                <a:avLst/>
              </a:prstGeom>
              <a:noFill/>
              <a:ln w="31750">
                <a:solidFill>
                  <a:schemeClr val="bg2">
                    <a:alpha val="51000"/>
                  </a:schemeClr>
                </a:solidFill>
                <a:prstDash val="sysDash"/>
                <a:round/>
                <a:headEnd type="triangle"/>
                <a:tailEnd type="none"/>
              </a:ln>
            </p:spPr>
          </p:cxnSp>
          <p:cxnSp>
            <p:nvCxnSpPr>
              <p:cNvPr id="263" name="Straight Connector 43"/>
              <p:cNvCxnSpPr>
                <a:cxnSpLocks noChangeShapeType="1"/>
              </p:cNvCxnSpPr>
              <p:nvPr/>
            </p:nvCxnSpPr>
            <p:spPr bwMode="auto">
              <a:xfrm>
                <a:off x="2156944" y="5312621"/>
                <a:ext cx="661176" cy="4945"/>
              </a:xfrm>
              <a:prstGeom prst="line">
                <a:avLst/>
              </a:prstGeom>
              <a:noFill/>
              <a:ln w="31750">
                <a:solidFill>
                  <a:schemeClr val="bg2">
                    <a:alpha val="51000"/>
                  </a:schemeClr>
                </a:solidFill>
                <a:prstDash val="sysDash"/>
                <a:round/>
                <a:headEnd type="triangle"/>
                <a:tailEnd type="none"/>
              </a:ln>
            </p:spPr>
          </p:cxnSp>
        </p:grpSp>
        <p:grpSp>
          <p:nvGrpSpPr>
            <p:cNvPr id="58" name="Group 263"/>
            <p:cNvGrpSpPr/>
            <p:nvPr/>
          </p:nvGrpSpPr>
          <p:grpSpPr>
            <a:xfrm>
              <a:off x="4260729" y="5438775"/>
              <a:ext cx="838199" cy="685799"/>
              <a:chOff x="1568560" y="4715278"/>
              <a:chExt cx="1775805" cy="1089483"/>
            </a:xfrm>
          </p:grpSpPr>
          <p:sp>
            <p:nvSpPr>
              <p:cNvPr id="265" name="Rounded Rectangle 7"/>
              <p:cNvSpPr>
                <a:spLocks noChangeArrowheads="1"/>
              </p:cNvSpPr>
              <p:nvPr/>
            </p:nvSpPr>
            <p:spPr bwMode="auto">
              <a:xfrm>
                <a:off x="1568560" y="4715278"/>
                <a:ext cx="1775805" cy="1089483"/>
              </a:xfrm>
              <a:prstGeom prst="roundRect">
                <a:avLst>
                  <a:gd name="adj" fmla="val 16667"/>
                </a:avLst>
              </a:prstGeom>
              <a:gradFill flip="none" rotWithShape="1">
                <a:gsLst>
                  <a:gs pos="50000">
                    <a:srgbClr val="58A618"/>
                  </a:gs>
                  <a:gs pos="75000">
                    <a:srgbClr val="6ED01E"/>
                  </a:gs>
                </a:gsLst>
                <a:lin ang="16200000" scaled="0"/>
                <a:tileRect/>
              </a:gradFill>
              <a:ln w="9525" cap="flat" cmpd="sng" algn="ctr">
                <a:solidFill>
                  <a:schemeClr val="bg2">
                    <a:alpha val="51000"/>
                  </a:schemeClr>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a:buClrTx/>
                </a:pPr>
                <a:r>
                  <a:rPr lang="en-US" sz="1000" dirty="0" smtClean="0">
                    <a:latin typeface="Arial" pitchFamily="-65" charset="0"/>
                    <a:ea typeface="Arial" pitchFamily="-65" charset="0"/>
                    <a:cs typeface="Arial" pitchFamily="-65" charset="0"/>
                  </a:rPr>
                  <a:t>FlexClone</a:t>
                </a:r>
                <a:endParaRPr lang="en-US" sz="1000" dirty="0">
                  <a:latin typeface="Arial" pitchFamily="-65" charset="0"/>
                  <a:ea typeface="Arial" pitchFamily="-65" charset="0"/>
                  <a:cs typeface="Arial" pitchFamily="-65" charset="0"/>
                </a:endParaRPr>
              </a:p>
            </p:txBody>
          </p:sp>
          <p:sp>
            <p:nvSpPr>
              <p:cNvPr id="266" name="Rounded Rectangle 265"/>
              <p:cNvSpPr/>
              <p:nvPr/>
            </p:nvSpPr>
            <p:spPr bwMode="auto">
              <a:xfrm>
                <a:off x="1729212" y="4862805"/>
                <a:ext cx="502908" cy="560306"/>
              </a:xfrm>
              <a:prstGeom prst="roundRect">
                <a:avLst/>
              </a:prstGeom>
              <a:gradFill flip="none" rotWithShape="1">
                <a:gsLst>
                  <a:gs pos="4000">
                    <a:srgbClr val="A5A5A5"/>
                  </a:gs>
                  <a:gs pos="84000">
                    <a:srgbClr val="FFFFFF"/>
                  </a:gs>
                </a:gsLst>
                <a:lin ang="14100000" scaled="0"/>
                <a:tileRect/>
              </a:gradFill>
              <a:ln w="9525" cap="flat" cmpd="sng" algn="ctr">
                <a:solidFill>
                  <a:schemeClr val="bg2">
                    <a:alpha val="51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dirty="0" smtClean="0">
                    <a:ln>
                      <a:noFill/>
                    </a:ln>
                    <a:solidFill>
                      <a:srgbClr val="005CAE"/>
                    </a:solidFill>
                    <a:effectLst/>
                    <a:latin typeface="Arial" pitchFamily="-65" charset="0"/>
                    <a:ea typeface="Arial" pitchFamily="-65" charset="0"/>
                    <a:cs typeface="Arial" pitchFamily="-65" charset="0"/>
                  </a:rPr>
                  <a:t>VM</a:t>
                </a:r>
                <a:endParaRPr kumimoji="0" lang="en-US" sz="900"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267" name="Rounded Rectangle 266"/>
              <p:cNvSpPr/>
              <p:nvPr/>
            </p:nvSpPr>
            <p:spPr bwMode="auto">
              <a:xfrm>
                <a:off x="2506186" y="4923519"/>
                <a:ext cx="279393" cy="259401"/>
              </a:xfrm>
              <a:prstGeom prst="roundRect">
                <a:avLst/>
              </a:prstGeom>
              <a:gradFill flip="none" rotWithShape="1">
                <a:gsLst>
                  <a:gs pos="4000">
                    <a:srgbClr val="A5A5A5">
                      <a:alpha val="37000"/>
                    </a:srgbClr>
                  </a:gs>
                  <a:gs pos="84000">
                    <a:srgbClr val="FFFFFF"/>
                  </a:gs>
                </a:gsLst>
                <a:lin ang="14100000" scaled="0"/>
                <a:tileRect/>
              </a:gradFill>
              <a:ln w="9525" cap="flat" cmpd="sng" algn="ctr">
                <a:solidFill>
                  <a:schemeClr val="bg2">
                    <a:alpha val="51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en-US" sz="900"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268" name="Rounded Rectangle 267"/>
              <p:cNvSpPr/>
              <p:nvPr/>
            </p:nvSpPr>
            <p:spPr bwMode="auto">
              <a:xfrm>
                <a:off x="2645882" y="5053220"/>
                <a:ext cx="279393" cy="259401"/>
              </a:xfrm>
              <a:prstGeom prst="roundRect">
                <a:avLst/>
              </a:prstGeom>
              <a:gradFill flip="none" rotWithShape="1">
                <a:gsLst>
                  <a:gs pos="4000">
                    <a:srgbClr val="A5A5A5">
                      <a:alpha val="37000"/>
                    </a:srgbClr>
                  </a:gs>
                  <a:gs pos="84000">
                    <a:srgbClr val="FFFFFF"/>
                  </a:gs>
                </a:gsLst>
                <a:lin ang="14100000" scaled="0"/>
                <a:tileRect/>
              </a:gradFill>
              <a:ln w="9525" cap="flat" cmpd="sng" algn="ctr">
                <a:solidFill>
                  <a:schemeClr val="bg2">
                    <a:alpha val="51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en-US" sz="900"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269" name="Rounded Rectangle 268"/>
              <p:cNvSpPr/>
              <p:nvPr/>
            </p:nvSpPr>
            <p:spPr bwMode="auto">
              <a:xfrm>
                <a:off x="2785579" y="5182920"/>
                <a:ext cx="279393" cy="259401"/>
              </a:xfrm>
              <a:prstGeom prst="roundRect">
                <a:avLst/>
              </a:prstGeom>
              <a:gradFill flip="none" rotWithShape="1">
                <a:gsLst>
                  <a:gs pos="4000">
                    <a:srgbClr val="A5A5A5">
                      <a:alpha val="37000"/>
                    </a:srgbClr>
                  </a:gs>
                  <a:gs pos="84000">
                    <a:srgbClr val="FFFFFF"/>
                  </a:gs>
                </a:gsLst>
                <a:lin ang="14100000" scaled="0"/>
                <a:tileRect/>
              </a:gradFill>
              <a:ln w="9525" cap="flat" cmpd="sng" algn="ctr">
                <a:solidFill>
                  <a:schemeClr val="bg2">
                    <a:alpha val="51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en-US" sz="900" i="0" u="none" strike="noStrike" cap="none" normalizeH="0" baseline="0" dirty="0">
                  <a:ln>
                    <a:noFill/>
                  </a:ln>
                  <a:solidFill>
                    <a:srgbClr val="005CAE"/>
                  </a:solidFill>
                  <a:effectLst/>
                  <a:latin typeface="Arial" pitchFamily="34" charset="0"/>
                  <a:ea typeface="Arial" pitchFamily="-65" charset="0"/>
                  <a:cs typeface="Arial" pitchFamily="34" charset="0"/>
                </a:endParaRPr>
              </a:p>
            </p:txBody>
          </p:sp>
          <p:cxnSp>
            <p:nvCxnSpPr>
              <p:cNvPr id="270" name="Straight Connector 43"/>
              <p:cNvCxnSpPr>
                <a:cxnSpLocks noChangeShapeType="1"/>
              </p:cNvCxnSpPr>
              <p:nvPr/>
            </p:nvCxnSpPr>
            <p:spPr bwMode="auto">
              <a:xfrm>
                <a:off x="2156944" y="5053220"/>
                <a:ext cx="381783" cy="4945"/>
              </a:xfrm>
              <a:prstGeom prst="line">
                <a:avLst/>
              </a:prstGeom>
              <a:noFill/>
              <a:ln w="31750">
                <a:solidFill>
                  <a:schemeClr val="bg2">
                    <a:alpha val="51000"/>
                  </a:schemeClr>
                </a:solidFill>
                <a:prstDash val="sysDash"/>
                <a:round/>
                <a:headEnd type="triangle"/>
                <a:tailEnd type="none"/>
              </a:ln>
            </p:spPr>
          </p:cxnSp>
          <p:cxnSp>
            <p:nvCxnSpPr>
              <p:cNvPr id="271" name="Straight Connector 43"/>
              <p:cNvCxnSpPr>
                <a:cxnSpLocks noChangeShapeType="1"/>
              </p:cNvCxnSpPr>
              <p:nvPr/>
            </p:nvCxnSpPr>
            <p:spPr bwMode="auto">
              <a:xfrm>
                <a:off x="2156944" y="5182920"/>
                <a:ext cx="521479" cy="4945"/>
              </a:xfrm>
              <a:prstGeom prst="line">
                <a:avLst/>
              </a:prstGeom>
              <a:noFill/>
              <a:ln w="31750">
                <a:solidFill>
                  <a:schemeClr val="bg2">
                    <a:alpha val="51000"/>
                  </a:schemeClr>
                </a:solidFill>
                <a:prstDash val="sysDash"/>
                <a:round/>
                <a:headEnd type="triangle"/>
                <a:tailEnd type="none"/>
              </a:ln>
            </p:spPr>
          </p:cxnSp>
          <p:cxnSp>
            <p:nvCxnSpPr>
              <p:cNvPr id="272" name="Straight Connector 43"/>
              <p:cNvCxnSpPr>
                <a:cxnSpLocks noChangeShapeType="1"/>
              </p:cNvCxnSpPr>
              <p:nvPr/>
            </p:nvCxnSpPr>
            <p:spPr bwMode="auto">
              <a:xfrm>
                <a:off x="2156944" y="5312621"/>
                <a:ext cx="661176" cy="4945"/>
              </a:xfrm>
              <a:prstGeom prst="line">
                <a:avLst/>
              </a:prstGeom>
              <a:noFill/>
              <a:ln w="31750">
                <a:solidFill>
                  <a:schemeClr val="bg2">
                    <a:alpha val="51000"/>
                  </a:schemeClr>
                </a:solidFill>
                <a:prstDash val="sysDash"/>
                <a:round/>
                <a:headEnd type="triangle"/>
                <a:tailEnd type="none"/>
              </a:ln>
            </p:spPr>
          </p:cxnSp>
        </p:grpSp>
        <p:grpSp>
          <p:nvGrpSpPr>
            <p:cNvPr id="59" name="Group 272"/>
            <p:cNvGrpSpPr/>
            <p:nvPr/>
          </p:nvGrpSpPr>
          <p:grpSpPr>
            <a:xfrm>
              <a:off x="5175129" y="5438775"/>
              <a:ext cx="838199" cy="685799"/>
              <a:chOff x="1568560" y="4715278"/>
              <a:chExt cx="1775805" cy="1089483"/>
            </a:xfrm>
          </p:grpSpPr>
          <p:sp>
            <p:nvSpPr>
              <p:cNvPr id="274" name="Rounded Rectangle 7"/>
              <p:cNvSpPr>
                <a:spLocks noChangeArrowheads="1"/>
              </p:cNvSpPr>
              <p:nvPr/>
            </p:nvSpPr>
            <p:spPr bwMode="auto">
              <a:xfrm>
                <a:off x="1568560" y="4715278"/>
                <a:ext cx="1775805" cy="1089483"/>
              </a:xfrm>
              <a:prstGeom prst="roundRect">
                <a:avLst>
                  <a:gd name="adj" fmla="val 16667"/>
                </a:avLst>
              </a:prstGeom>
              <a:gradFill flip="none" rotWithShape="1">
                <a:gsLst>
                  <a:gs pos="50000">
                    <a:srgbClr val="58A618"/>
                  </a:gs>
                  <a:gs pos="75000">
                    <a:srgbClr val="6ED01E"/>
                  </a:gs>
                </a:gsLst>
                <a:lin ang="16200000" scaled="0"/>
                <a:tileRect/>
              </a:gradFill>
              <a:ln w="9525" cap="flat" cmpd="sng" algn="ctr">
                <a:solidFill>
                  <a:schemeClr val="bg2">
                    <a:alpha val="51000"/>
                  </a:schemeClr>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a:buClrTx/>
                </a:pPr>
                <a:r>
                  <a:rPr lang="en-US" sz="1000" dirty="0" smtClean="0">
                    <a:latin typeface="Arial" pitchFamily="-65" charset="0"/>
                    <a:ea typeface="Arial" pitchFamily="-65" charset="0"/>
                    <a:cs typeface="Arial" pitchFamily="-65" charset="0"/>
                  </a:rPr>
                  <a:t>FlexClone</a:t>
                </a:r>
                <a:endParaRPr lang="en-US" sz="1000" dirty="0">
                  <a:latin typeface="Arial" pitchFamily="-65" charset="0"/>
                  <a:ea typeface="Arial" pitchFamily="-65" charset="0"/>
                  <a:cs typeface="Arial" pitchFamily="-65" charset="0"/>
                </a:endParaRPr>
              </a:p>
            </p:txBody>
          </p:sp>
          <p:sp>
            <p:nvSpPr>
              <p:cNvPr id="275" name="Rounded Rectangle 274"/>
              <p:cNvSpPr/>
              <p:nvPr/>
            </p:nvSpPr>
            <p:spPr bwMode="auto">
              <a:xfrm>
                <a:off x="1729212" y="4862805"/>
                <a:ext cx="502908" cy="560306"/>
              </a:xfrm>
              <a:prstGeom prst="roundRect">
                <a:avLst/>
              </a:prstGeom>
              <a:gradFill flip="none" rotWithShape="1">
                <a:gsLst>
                  <a:gs pos="4000">
                    <a:srgbClr val="A5A5A5"/>
                  </a:gs>
                  <a:gs pos="84000">
                    <a:srgbClr val="FFFFFF"/>
                  </a:gs>
                </a:gsLst>
                <a:lin ang="14100000" scaled="0"/>
                <a:tileRect/>
              </a:gradFill>
              <a:ln w="9525" cap="flat" cmpd="sng" algn="ctr">
                <a:solidFill>
                  <a:schemeClr val="bg2">
                    <a:alpha val="51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dirty="0" smtClean="0">
                    <a:ln>
                      <a:noFill/>
                    </a:ln>
                    <a:solidFill>
                      <a:srgbClr val="005CAE"/>
                    </a:solidFill>
                    <a:effectLst/>
                    <a:latin typeface="Arial" pitchFamily="-65" charset="0"/>
                    <a:ea typeface="Arial" pitchFamily="-65" charset="0"/>
                    <a:cs typeface="Arial" pitchFamily="-65" charset="0"/>
                  </a:rPr>
                  <a:t>VM</a:t>
                </a:r>
                <a:endParaRPr kumimoji="0" lang="en-US" sz="900"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276" name="Rounded Rectangle 275"/>
              <p:cNvSpPr/>
              <p:nvPr/>
            </p:nvSpPr>
            <p:spPr bwMode="auto">
              <a:xfrm>
                <a:off x="2506186" y="4923519"/>
                <a:ext cx="279393" cy="259401"/>
              </a:xfrm>
              <a:prstGeom prst="roundRect">
                <a:avLst/>
              </a:prstGeom>
              <a:gradFill flip="none" rotWithShape="1">
                <a:gsLst>
                  <a:gs pos="4000">
                    <a:srgbClr val="A5A5A5">
                      <a:alpha val="37000"/>
                    </a:srgbClr>
                  </a:gs>
                  <a:gs pos="84000">
                    <a:srgbClr val="FFFFFF"/>
                  </a:gs>
                </a:gsLst>
                <a:lin ang="14100000" scaled="0"/>
                <a:tileRect/>
              </a:gradFill>
              <a:ln w="9525" cap="flat" cmpd="sng" algn="ctr">
                <a:solidFill>
                  <a:schemeClr val="bg2">
                    <a:alpha val="51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en-US" sz="900"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277" name="Rounded Rectangle 276"/>
              <p:cNvSpPr/>
              <p:nvPr/>
            </p:nvSpPr>
            <p:spPr bwMode="auto">
              <a:xfrm>
                <a:off x="2645882" y="5053220"/>
                <a:ext cx="279393" cy="259401"/>
              </a:xfrm>
              <a:prstGeom prst="roundRect">
                <a:avLst/>
              </a:prstGeom>
              <a:gradFill flip="none" rotWithShape="1">
                <a:gsLst>
                  <a:gs pos="4000">
                    <a:srgbClr val="A5A5A5">
                      <a:alpha val="37000"/>
                    </a:srgbClr>
                  </a:gs>
                  <a:gs pos="84000">
                    <a:srgbClr val="FFFFFF"/>
                  </a:gs>
                </a:gsLst>
                <a:lin ang="14100000" scaled="0"/>
                <a:tileRect/>
              </a:gradFill>
              <a:ln w="9525" cap="flat" cmpd="sng" algn="ctr">
                <a:solidFill>
                  <a:schemeClr val="bg2">
                    <a:alpha val="51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en-US" sz="900"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278" name="Rounded Rectangle 277"/>
              <p:cNvSpPr/>
              <p:nvPr/>
            </p:nvSpPr>
            <p:spPr bwMode="auto">
              <a:xfrm>
                <a:off x="2785579" y="5182920"/>
                <a:ext cx="279393" cy="259401"/>
              </a:xfrm>
              <a:prstGeom prst="roundRect">
                <a:avLst/>
              </a:prstGeom>
              <a:gradFill flip="none" rotWithShape="1">
                <a:gsLst>
                  <a:gs pos="4000">
                    <a:srgbClr val="A5A5A5">
                      <a:alpha val="37000"/>
                    </a:srgbClr>
                  </a:gs>
                  <a:gs pos="84000">
                    <a:srgbClr val="FFFFFF"/>
                  </a:gs>
                </a:gsLst>
                <a:lin ang="14100000" scaled="0"/>
                <a:tileRect/>
              </a:gradFill>
              <a:ln w="9525" cap="flat" cmpd="sng" algn="ctr">
                <a:solidFill>
                  <a:schemeClr val="bg2">
                    <a:alpha val="51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en-US" sz="900" i="0" u="none" strike="noStrike" cap="none" normalizeH="0" baseline="0" dirty="0">
                  <a:ln>
                    <a:noFill/>
                  </a:ln>
                  <a:solidFill>
                    <a:srgbClr val="005CAE"/>
                  </a:solidFill>
                  <a:effectLst/>
                  <a:latin typeface="Arial" pitchFamily="34" charset="0"/>
                  <a:ea typeface="Arial" pitchFamily="-65" charset="0"/>
                  <a:cs typeface="Arial" pitchFamily="34" charset="0"/>
                </a:endParaRPr>
              </a:p>
            </p:txBody>
          </p:sp>
          <p:cxnSp>
            <p:nvCxnSpPr>
              <p:cNvPr id="279" name="Straight Connector 43"/>
              <p:cNvCxnSpPr>
                <a:cxnSpLocks noChangeShapeType="1"/>
              </p:cNvCxnSpPr>
              <p:nvPr/>
            </p:nvCxnSpPr>
            <p:spPr bwMode="auto">
              <a:xfrm>
                <a:off x="2156944" y="5053220"/>
                <a:ext cx="381783" cy="4945"/>
              </a:xfrm>
              <a:prstGeom prst="line">
                <a:avLst/>
              </a:prstGeom>
              <a:noFill/>
              <a:ln w="31750">
                <a:solidFill>
                  <a:schemeClr val="bg2">
                    <a:alpha val="51000"/>
                  </a:schemeClr>
                </a:solidFill>
                <a:prstDash val="sysDash"/>
                <a:round/>
                <a:headEnd type="triangle"/>
                <a:tailEnd type="none"/>
              </a:ln>
            </p:spPr>
          </p:cxnSp>
          <p:cxnSp>
            <p:nvCxnSpPr>
              <p:cNvPr id="280" name="Straight Connector 43"/>
              <p:cNvCxnSpPr>
                <a:cxnSpLocks noChangeShapeType="1"/>
              </p:cNvCxnSpPr>
              <p:nvPr/>
            </p:nvCxnSpPr>
            <p:spPr bwMode="auto">
              <a:xfrm>
                <a:off x="2156944" y="5182920"/>
                <a:ext cx="521479" cy="4945"/>
              </a:xfrm>
              <a:prstGeom prst="line">
                <a:avLst/>
              </a:prstGeom>
              <a:noFill/>
              <a:ln w="31750">
                <a:solidFill>
                  <a:schemeClr val="bg2">
                    <a:alpha val="51000"/>
                  </a:schemeClr>
                </a:solidFill>
                <a:prstDash val="sysDash"/>
                <a:round/>
                <a:headEnd type="triangle"/>
                <a:tailEnd type="none"/>
              </a:ln>
            </p:spPr>
          </p:cxnSp>
          <p:cxnSp>
            <p:nvCxnSpPr>
              <p:cNvPr id="281" name="Straight Connector 43"/>
              <p:cNvCxnSpPr>
                <a:cxnSpLocks noChangeShapeType="1"/>
              </p:cNvCxnSpPr>
              <p:nvPr/>
            </p:nvCxnSpPr>
            <p:spPr bwMode="auto">
              <a:xfrm>
                <a:off x="2156944" y="5312621"/>
                <a:ext cx="661176" cy="4945"/>
              </a:xfrm>
              <a:prstGeom prst="line">
                <a:avLst/>
              </a:prstGeom>
              <a:noFill/>
              <a:ln w="31750">
                <a:solidFill>
                  <a:schemeClr val="bg2">
                    <a:alpha val="51000"/>
                  </a:schemeClr>
                </a:solidFill>
                <a:prstDash val="sysDash"/>
                <a:round/>
                <a:headEnd type="triangle"/>
                <a:tailEnd type="none"/>
              </a:ln>
            </p:spPr>
          </p:cxnSp>
        </p:grpSp>
      </p:grpSp>
      <p:grpSp>
        <p:nvGrpSpPr>
          <p:cNvPr id="60" name="Group 490"/>
          <p:cNvGrpSpPr/>
          <p:nvPr/>
        </p:nvGrpSpPr>
        <p:grpSpPr>
          <a:xfrm>
            <a:off x="5410200" y="1828800"/>
            <a:ext cx="1752600" cy="838200"/>
            <a:chOff x="2362200" y="1143000"/>
            <a:chExt cx="2438399" cy="1143000"/>
          </a:xfrm>
        </p:grpSpPr>
        <p:grpSp>
          <p:nvGrpSpPr>
            <p:cNvPr id="61" name="Group 93"/>
            <p:cNvGrpSpPr/>
            <p:nvPr/>
          </p:nvGrpSpPr>
          <p:grpSpPr>
            <a:xfrm>
              <a:off x="2362200" y="1143000"/>
              <a:ext cx="1828799" cy="533400"/>
              <a:chOff x="6096000" y="1752600"/>
              <a:chExt cx="1828799" cy="533400"/>
            </a:xfrm>
          </p:grpSpPr>
          <p:sp>
            <p:nvSpPr>
              <p:cNvPr id="521" name="Rounded Rectangle 7"/>
              <p:cNvSpPr>
                <a:spLocks noChangeArrowheads="1"/>
              </p:cNvSpPr>
              <p:nvPr/>
            </p:nvSpPr>
            <p:spPr bwMode="auto">
              <a:xfrm>
                <a:off x="6096000" y="1752600"/>
                <a:ext cx="1828799" cy="533400"/>
              </a:xfrm>
              <a:prstGeom prst="roundRect">
                <a:avLst>
                  <a:gd name="adj" fmla="val 16667"/>
                </a:avLst>
              </a:prstGeom>
              <a:gradFill flip="none" rotWithShape="1">
                <a:gsLst>
                  <a:gs pos="50000">
                    <a:srgbClr val="92B945"/>
                  </a:gs>
                  <a:gs pos="75000">
                    <a:srgbClr val="C8DD92"/>
                  </a:gs>
                </a:gsLst>
                <a:lin ang="16200000" scaled="0"/>
                <a:tileRect/>
              </a:gradFill>
              <a:ln w="9525" cap="flat" cmpd="sng" algn="ctr">
                <a:solidFill>
                  <a:srgbClr val="A5A5A5"/>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a:buClrTx/>
                </a:pPr>
                <a:endParaRPr lang="en-US" sz="1600" dirty="0">
                  <a:solidFill>
                    <a:schemeClr val="bg1"/>
                  </a:solidFill>
                  <a:latin typeface="Arial" pitchFamily="-65" charset="0"/>
                  <a:ea typeface="Arial" pitchFamily="-65" charset="0"/>
                  <a:cs typeface="Arial" pitchFamily="-65" charset="0"/>
                </a:endParaRPr>
              </a:p>
            </p:txBody>
          </p:sp>
          <p:grpSp>
            <p:nvGrpSpPr>
              <p:cNvPr id="62" name="Group 39"/>
              <p:cNvGrpSpPr/>
              <p:nvPr/>
            </p:nvGrpSpPr>
            <p:grpSpPr>
              <a:xfrm>
                <a:off x="6172201" y="1828800"/>
                <a:ext cx="1676400" cy="381000"/>
                <a:chOff x="2804160" y="2770632"/>
                <a:chExt cx="2926080" cy="548640"/>
              </a:xfrm>
            </p:grpSpPr>
            <p:sp>
              <p:nvSpPr>
                <p:cNvPr id="523" name="Rounded Rectangle 522"/>
                <p:cNvSpPr/>
                <p:nvPr/>
              </p:nvSpPr>
              <p:spPr bwMode="auto">
                <a:xfrm>
                  <a:off x="2804160" y="2770632"/>
                  <a:ext cx="548640" cy="548640"/>
                </a:xfrm>
                <a:prstGeom prst="roundRect">
                  <a:avLst/>
                </a:prstGeom>
                <a:gradFill flip="none" rotWithShape="1">
                  <a:gsLst>
                    <a:gs pos="4000">
                      <a:srgbClr val="A5A5A5"/>
                    </a:gs>
                    <a:gs pos="84000">
                      <a:srgbClr val="FFFFFF"/>
                    </a:gs>
                  </a:gsLst>
                  <a:lin ang="14100000" scaled="0"/>
                  <a:tileRect/>
                </a:gradFill>
                <a:ln w="9525" cap="flat" cmpd="sng" algn="ctr">
                  <a:solidFill>
                    <a:srgbClr val="56565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00" b="1" dirty="0" smtClean="0">
                      <a:solidFill>
                        <a:srgbClr val="005CAE"/>
                      </a:solidFill>
                      <a:latin typeface="Arial" pitchFamily="-65" charset="0"/>
                      <a:ea typeface="Arial" pitchFamily="-65" charset="0"/>
                      <a:cs typeface="Arial" pitchFamily="-65" charset="0"/>
                    </a:rPr>
                    <a:t>VM</a:t>
                  </a:r>
                  <a:endParaRPr kumimoji="0" lang="en-US" sz="10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524" name="Rounded Rectangle 523"/>
                <p:cNvSpPr/>
                <p:nvPr/>
              </p:nvSpPr>
              <p:spPr bwMode="auto">
                <a:xfrm>
                  <a:off x="3596640" y="2770632"/>
                  <a:ext cx="548640" cy="548640"/>
                </a:xfrm>
                <a:prstGeom prst="roundRect">
                  <a:avLst/>
                </a:prstGeom>
                <a:gradFill flip="none" rotWithShape="1">
                  <a:gsLst>
                    <a:gs pos="4000">
                      <a:srgbClr val="A5A5A5"/>
                    </a:gs>
                    <a:gs pos="84000">
                      <a:srgbClr val="FFFFFF"/>
                    </a:gs>
                  </a:gsLst>
                  <a:lin ang="14100000" scaled="0"/>
                  <a:tileRect/>
                </a:gradFill>
                <a:ln w="9525" cap="flat" cmpd="sng" algn="ctr">
                  <a:solidFill>
                    <a:srgbClr val="56565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00" b="1" dirty="0" smtClean="0">
                      <a:solidFill>
                        <a:srgbClr val="005CAE"/>
                      </a:solidFill>
                      <a:latin typeface="Arial" pitchFamily="-65" charset="0"/>
                      <a:ea typeface="Arial" pitchFamily="-65" charset="0"/>
                      <a:cs typeface="Arial" pitchFamily="-65" charset="0"/>
                    </a:rPr>
                    <a:t>VM</a:t>
                  </a:r>
                  <a:endParaRPr kumimoji="0" lang="en-US" sz="10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525" name="Rounded Rectangle 524"/>
                <p:cNvSpPr/>
                <p:nvPr/>
              </p:nvSpPr>
              <p:spPr bwMode="auto">
                <a:xfrm>
                  <a:off x="4389120" y="2770632"/>
                  <a:ext cx="548640" cy="548640"/>
                </a:xfrm>
                <a:prstGeom prst="roundRect">
                  <a:avLst/>
                </a:prstGeom>
                <a:gradFill flip="none" rotWithShape="1">
                  <a:gsLst>
                    <a:gs pos="4000">
                      <a:srgbClr val="A5A5A5"/>
                    </a:gs>
                    <a:gs pos="84000">
                      <a:srgbClr val="FFFFFF"/>
                    </a:gs>
                  </a:gsLst>
                  <a:lin ang="14100000" scaled="0"/>
                  <a:tileRect/>
                </a:gradFill>
                <a:ln w="9525" cap="flat" cmpd="sng" algn="ctr">
                  <a:solidFill>
                    <a:srgbClr val="56565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00" b="1" dirty="0" smtClean="0">
                      <a:solidFill>
                        <a:srgbClr val="005CAE"/>
                      </a:solidFill>
                      <a:latin typeface="Arial" pitchFamily="-65" charset="0"/>
                      <a:ea typeface="Arial" pitchFamily="-65" charset="0"/>
                      <a:cs typeface="Arial" pitchFamily="-65" charset="0"/>
                    </a:rPr>
                    <a:t>VM</a:t>
                  </a:r>
                  <a:endParaRPr kumimoji="0" lang="en-US" sz="10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526" name="Rounded Rectangle 525"/>
                <p:cNvSpPr/>
                <p:nvPr/>
              </p:nvSpPr>
              <p:spPr bwMode="auto">
                <a:xfrm>
                  <a:off x="5181600" y="2770632"/>
                  <a:ext cx="548640" cy="548640"/>
                </a:xfrm>
                <a:prstGeom prst="roundRect">
                  <a:avLst/>
                </a:prstGeom>
                <a:gradFill flip="none" rotWithShape="1">
                  <a:gsLst>
                    <a:gs pos="4000">
                      <a:srgbClr val="A5A5A5"/>
                    </a:gs>
                    <a:gs pos="84000">
                      <a:srgbClr val="FFFFFF"/>
                    </a:gs>
                  </a:gsLst>
                  <a:lin ang="14100000" scaled="0"/>
                  <a:tileRect/>
                </a:gradFill>
                <a:ln w="9525" cap="flat" cmpd="sng" algn="ctr">
                  <a:solidFill>
                    <a:srgbClr val="56565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00" b="1" dirty="0" smtClean="0">
                      <a:solidFill>
                        <a:srgbClr val="005CAE"/>
                      </a:solidFill>
                      <a:latin typeface="Arial" pitchFamily="-65" charset="0"/>
                      <a:ea typeface="Arial" pitchFamily="-65" charset="0"/>
                      <a:cs typeface="Arial" pitchFamily="-65" charset="0"/>
                    </a:rPr>
                    <a:t>VM</a:t>
                  </a:r>
                  <a:endParaRPr kumimoji="0" lang="en-US" sz="10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grpSp>
        </p:grpSp>
        <p:grpSp>
          <p:nvGrpSpPr>
            <p:cNvPr id="63" name="Group 281"/>
            <p:cNvGrpSpPr/>
            <p:nvPr/>
          </p:nvGrpSpPr>
          <p:grpSpPr>
            <a:xfrm>
              <a:off x="2514600" y="1295400"/>
              <a:ext cx="1828799" cy="533400"/>
              <a:chOff x="6096000" y="1752600"/>
              <a:chExt cx="1828799" cy="533400"/>
            </a:xfrm>
          </p:grpSpPr>
          <p:sp>
            <p:nvSpPr>
              <p:cNvPr id="515" name="Rounded Rectangle 7"/>
              <p:cNvSpPr>
                <a:spLocks noChangeArrowheads="1"/>
              </p:cNvSpPr>
              <p:nvPr/>
            </p:nvSpPr>
            <p:spPr bwMode="auto">
              <a:xfrm>
                <a:off x="6096000" y="1752600"/>
                <a:ext cx="1828799" cy="533400"/>
              </a:xfrm>
              <a:prstGeom prst="roundRect">
                <a:avLst>
                  <a:gd name="adj" fmla="val 16667"/>
                </a:avLst>
              </a:prstGeom>
              <a:gradFill flip="none" rotWithShape="1">
                <a:gsLst>
                  <a:gs pos="50000">
                    <a:srgbClr val="92B945"/>
                  </a:gs>
                  <a:gs pos="75000">
                    <a:srgbClr val="C8DD92"/>
                  </a:gs>
                </a:gsLst>
                <a:lin ang="16200000" scaled="0"/>
                <a:tileRect/>
              </a:gradFill>
              <a:ln w="9525" cap="flat" cmpd="sng" algn="ctr">
                <a:solidFill>
                  <a:srgbClr val="A5A5A5"/>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a:buClrTx/>
                </a:pPr>
                <a:endParaRPr lang="en-US" sz="1600" dirty="0">
                  <a:solidFill>
                    <a:schemeClr val="bg1"/>
                  </a:solidFill>
                  <a:latin typeface="Arial" pitchFamily="-65" charset="0"/>
                  <a:ea typeface="Arial" pitchFamily="-65" charset="0"/>
                  <a:cs typeface="Arial" pitchFamily="-65" charset="0"/>
                </a:endParaRPr>
              </a:p>
            </p:txBody>
          </p:sp>
          <p:grpSp>
            <p:nvGrpSpPr>
              <p:cNvPr id="64" name="Group 39"/>
              <p:cNvGrpSpPr/>
              <p:nvPr/>
            </p:nvGrpSpPr>
            <p:grpSpPr>
              <a:xfrm>
                <a:off x="6172201" y="1828800"/>
                <a:ext cx="1676400" cy="381000"/>
                <a:chOff x="2804160" y="2770632"/>
                <a:chExt cx="2926080" cy="548640"/>
              </a:xfrm>
            </p:grpSpPr>
            <p:sp>
              <p:nvSpPr>
                <p:cNvPr id="517" name="Rounded Rectangle 516"/>
                <p:cNvSpPr/>
                <p:nvPr/>
              </p:nvSpPr>
              <p:spPr bwMode="auto">
                <a:xfrm>
                  <a:off x="2804160" y="2770632"/>
                  <a:ext cx="548640" cy="548640"/>
                </a:xfrm>
                <a:prstGeom prst="roundRect">
                  <a:avLst/>
                </a:prstGeom>
                <a:gradFill flip="none" rotWithShape="1">
                  <a:gsLst>
                    <a:gs pos="4000">
                      <a:srgbClr val="A5A5A5"/>
                    </a:gs>
                    <a:gs pos="84000">
                      <a:srgbClr val="FFFFFF"/>
                    </a:gs>
                  </a:gsLst>
                  <a:lin ang="14100000" scaled="0"/>
                  <a:tileRect/>
                </a:gradFill>
                <a:ln w="9525" cap="flat" cmpd="sng" algn="ctr">
                  <a:solidFill>
                    <a:srgbClr val="56565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00" b="1" dirty="0" smtClean="0">
                      <a:solidFill>
                        <a:srgbClr val="005CAE"/>
                      </a:solidFill>
                      <a:latin typeface="Arial" pitchFamily="-65" charset="0"/>
                      <a:ea typeface="Arial" pitchFamily="-65" charset="0"/>
                      <a:cs typeface="Arial" pitchFamily="-65" charset="0"/>
                    </a:rPr>
                    <a:t>VM</a:t>
                  </a:r>
                  <a:endParaRPr kumimoji="0" lang="en-US" sz="10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518" name="Rounded Rectangle 517"/>
                <p:cNvSpPr/>
                <p:nvPr/>
              </p:nvSpPr>
              <p:spPr bwMode="auto">
                <a:xfrm>
                  <a:off x="3596640" y="2770632"/>
                  <a:ext cx="548640" cy="548640"/>
                </a:xfrm>
                <a:prstGeom prst="roundRect">
                  <a:avLst/>
                </a:prstGeom>
                <a:gradFill flip="none" rotWithShape="1">
                  <a:gsLst>
                    <a:gs pos="4000">
                      <a:srgbClr val="A5A5A5"/>
                    </a:gs>
                    <a:gs pos="84000">
                      <a:srgbClr val="FFFFFF"/>
                    </a:gs>
                  </a:gsLst>
                  <a:lin ang="14100000" scaled="0"/>
                  <a:tileRect/>
                </a:gradFill>
                <a:ln w="9525" cap="flat" cmpd="sng" algn="ctr">
                  <a:solidFill>
                    <a:srgbClr val="56565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00" b="1" dirty="0" smtClean="0">
                      <a:solidFill>
                        <a:srgbClr val="005CAE"/>
                      </a:solidFill>
                      <a:latin typeface="Arial" pitchFamily="-65" charset="0"/>
                      <a:ea typeface="Arial" pitchFamily="-65" charset="0"/>
                      <a:cs typeface="Arial" pitchFamily="-65" charset="0"/>
                    </a:rPr>
                    <a:t>VM</a:t>
                  </a:r>
                  <a:endParaRPr kumimoji="0" lang="en-US" sz="10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519" name="Rounded Rectangle 518"/>
                <p:cNvSpPr/>
                <p:nvPr/>
              </p:nvSpPr>
              <p:spPr bwMode="auto">
                <a:xfrm>
                  <a:off x="4389120" y="2770632"/>
                  <a:ext cx="548640" cy="548640"/>
                </a:xfrm>
                <a:prstGeom prst="roundRect">
                  <a:avLst/>
                </a:prstGeom>
                <a:gradFill flip="none" rotWithShape="1">
                  <a:gsLst>
                    <a:gs pos="4000">
                      <a:srgbClr val="A5A5A5"/>
                    </a:gs>
                    <a:gs pos="84000">
                      <a:srgbClr val="FFFFFF"/>
                    </a:gs>
                  </a:gsLst>
                  <a:lin ang="14100000" scaled="0"/>
                  <a:tileRect/>
                </a:gradFill>
                <a:ln w="9525" cap="flat" cmpd="sng" algn="ctr">
                  <a:solidFill>
                    <a:srgbClr val="56565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00" b="1" dirty="0" smtClean="0">
                      <a:solidFill>
                        <a:srgbClr val="005CAE"/>
                      </a:solidFill>
                      <a:latin typeface="Arial" pitchFamily="-65" charset="0"/>
                      <a:ea typeface="Arial" pitchFamily="-65" charset="0"/>
                      <a:cs typeface="Arial" pitchFamily="-65" charset="0"/>
                    </a:rPr>
                    <a:t>VM</a:t>
                  </a:r>
                  <a:endParaRPr kumimoji="0" lang="en-US" sz="10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520" name="Rounded Rectangle 519"/>
                <p:cNvSpPr/>
                <p:nvPr/>
              </p:nvSpPr>
              <p:spPr bwMode="auto">
                <a:xfrm>
                  <a:off x="5181600" y="2770632"/>
                  <a:ext cx="548640" cy="548640"/>
                </a:xfrm>
                <a:prstGeom prst="roundRect">
                  <a:avLst/>
                </a:prstGeom>
                <a:gradFill flip="none" rotWithShape="1">
                  <a:gsLst>
                    <a:gs pos="4000">
                      <a:srgbClr val="A5A5A5"/>
                    </a:gs>
                    <a:gs pos="84000">
                      <a:srgbClr val="FFFFFF"/>
                    </a:gs>
                  </a:gsLst>
                  <a:lin ang="14100000" scaled="0"/>
                  <a:tileRect/>
                </a:gradFill>
                <a:ln w="9525" cap="flat" cmpd="sng" algn="ctr">
                  <a:solidFill>
                    <a:srgbClr val="56565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00" b="1" dirty="0" smtClean="0">
                      <a:solidFill>
                        <a:srgbClr val="005CAE"/>
                      </a:solidFill>
                      <a:latin typeface="Arial" pitchFamily="-65" charset="0"/>
                      <a:ea typeface="Arial" pitchFamily="-65" charset="0"/>
                      <a:cs typeface="Arial" pitchFamily="-65" charset="0"/>
                    </a:rPr>
                    <a:t>VM</a:t>
                  </a:r>
                  <a:endParaRPr kumimoji="0" lang="en-US" sz="10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grpSp>
        </p:grpSp>
        <p:grpSp>
          <p:nvGrpSpPr>
            <p:cNvPr id="65" name="Group 288"/>
            <p:cNvGrpSpPr/>
            <p:nvPr/>
          </p:nvGrpSpPr>
          <p:grpSpPr>
            <a:xfrm>
              <a:off x="2667000" y="1447800"/>
              <a:ext cx="1828799" cy="533400"/>
              <a:chOff x="6096000" y="1752600"/>
              <a:chExt cx="1828799" cy="533400"/>
            </a:xfrm>
          </p:grpSpPr>
          <p:sp>
            <p:nvSpPr>
              <p:cNvPr id="509" name="Rounded Rectangle 7"/>
              <p:cNvSpPr>
                <a:spLocks noChangeArrowheads="1"/>
              </p:cNvSpPr>
              <p:nvPr/>
            </p:nvSpPr>
            <p:spPr bwMode="auto">
              <a:xfrm>
                <a:off x="6096000" y="1752600"/>
                <a:ext cx="1828799" cy="533400"/>
              </a:xfrm>
              <a:prstGeom prst="roundRect">
                <a:avLst>
                  <a:gd name="adj" fmla="val 16667"/>
                </a:avLst>
              </a:prstGeom>
              <a:gradFill flip="none" rotWithShape="1">
                <a:gsLst>
                  <a:gs pos="50000">
                    <a:srgbClr val="92B945"/>
                  </a:gs>
                  <a:gs pos="75000">
                    <a:srgbClr val="C8DD92"/>
                  </a:gs>
                </a:gsLst>
                <a:lin ang="16200000" scaled="0"/>
                <a:tileRect/>
              </a:gradFill>
              <a:ln w="9525" cap="flat" cmpd="sng" algn="ctr">
                <a:solidFill>
                  <a:srgbClr val="A5A5A5"/>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a:buClrTx/>
                </a:pPr>
                <a:endParaRPr lang="en-US" sz="1600" dirty="0">
                  <a:solidFill>
                    <a:schemeClr val="bg1"/>
                  </a:solidFill>
                  <a:latin typeface="Arial" pitchFamily="-65" charset="0"/>
                  <a:ea typeface="Arial" pitchFamily="-65" charset="0"/>
                  <a:cs typeface="Arial" pitchFamily="-65" charset="0"/>
                </a:endParaRPr>
              </a:p>
            </p:txBody>
          </p:sp>
          <p:grpSp>
            <p:nvGrpSpPr>
              <p:cNvPr id="66" name="Group 39"/>
              <p:cNvGrpSpPr/>
              <p:nvPr/>
            </p:nvGrpSpPr>
            <p:grpSpPr>
              <a:xfrm>
                <a:off x="6172201" y="1828800"/>
                <a:ext cx="1676400" cy="381000"/>
                <a:chOff x="2804160" y="2770632"/>
                <a:chExt cx="2926080" cy="548640"/>
              </a:xfrm>
            </p:grpSpPr>
            <p:sp>
              <p:nvSpPr>
                <p:cNvPr id="511" name="Rounded Rectangle 510"/>
                <p:cNvSpPr/>
                <p:nvPr/>
              </p:nvSpPr>
              <p:spPr bwMode="auto">
                <a:xfrm>
                  <a:off x="2804160" y="2770632"/>
                  <a:ext cx="548640" cy="548640"/>
                </a:xfrm>
                <a:prstGeom prst="roundRect">
                  <a:avLst/>
                </a:prstGeom>
                <a:gradFill flip="none" rotWithShape="1">
                  <a:gsLst>
                    <a:gs pos="4000">
                      <a:srgbClr val="A5A5A5"/>
                    </a:gs>
                    <a:gs pos="84000">
                      <a:srgbClr val="FFFFFF"/>
                    </a:gs>
                  </a:gsLst>
                  <a:lin ang="14100000" scaled="0"/>
                  <a:tileRect/>
                </a:gradFill>
                <a:ln w="9525" cap="flat" cmpd="sng" algn="ctr">
                  <a:solidFill>
                    <a:srgbClr val="56565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00" b="1" dirty="0" smtClean="0">
                      <a:solidFill>
                        <a:srgbClr val="005CAE"/>
                      </a:solidFill>
                      <a:latin typeface="Arial" pitchFamily="-65" charset="0"/>
                      <a:ea typeface="Arial" pitchFamily="-65" charset="0"/>
                      <a:cs typeface="Arial" pitchFamily="-65" charset="0"/>
                    </a:rPr>
                    <a:t>VM</a:t>
                  </a:r>
                  <a:endParaRPr kumimoji="0" lang="en-US" sz="10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512" name="Rounded Rectangle 511"/>
                <p:cNvSpPr/>
                <p:nvPr/>
              </p:nvSpPr>
              <p:spPr bwMode="auto">
                <a:xfrm>
                  <a:off x="3596640" y="2770632"/>
                  <a:ext cx="548640" cy="548640"/>
                </a:xfrm>
                <a:prstGeom prst="roundRect">
                  <a:avLst/>
                </a:prstGeom>
                <a:gradFill flip="none" rotWithShape="1">
                  <a:gsLst>
                    <a:gs pos="4000">
                      <a:srgbClr val="A5A5A5"/>
                    </a:gs>
                    <a:gs pos="84000">
                      <a:srgbClr val="FFFFFF"/>
                    </a:gs>
                  </a:gsLst>
                  <a:lin ang="14100000" scaled="0"/>
                  <a:tileRect/>
                </a:gradFill>
                <a:ln w="9525" cap="flat" cmpd="sng" algn="ctr">
                  <a:solidFill>
                    <a:srgbClr val="56565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00" b="1" dirty="0" smtClean="0">
                      <a:solidFill>
                        <a:srgbClr val="005CAE"/>
                      </a:solidFill>
                      <a:latin typeface="Arial" pitchFamily="-65" charset="0"/>
                      <a:ea typeface="Arial" pitchFamily="-65" charset="0"/>
                      <a:cs typeface="Arial" pitchFamily="-65" charset="0"/>
                    </a:rPr>
                    <a:t>VM</a:t>
                  </a:r>
                  <a:endParaRPr kumimoji="0" lang="en-US" sz="10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513" name="Rounded Rectangle 512"/>
                <p:cNvSpPr/>
                <p:nvPr/>
              </p:nvSpPr>
              <p:spPr bwMode="auto">
                <a:xfrm>
                  <a:off x="4389120" y="2770632"/>
                  <a:ext cx="548640" cy="548640"/>
                </a:xfrm>
                <a:prstGeom prst="roundRect">
                  <a:avLst/>
                </a:prstGeom>
                <a:gradFill flip="none" rotWithShape="1">
                  <a:gsLst>
                    <a:gs pos="4000">
                      <a:srgbClr val="A5A5A5"/>
                    </a:gs>
                    <a:gs pos="84000">
                      <a:srgbClr val="FFFFFF"/>
                    </a:gs>
                  </a:gsLst>
                  <a:lin ang="14100000" scaled="0"/>
                  <a:tileRect/>
                </a:gradFill>
                <a:ln w="9525" cap="flat" cmpd="sng" algn="ctr">
                  <a:solidFill>
                    <a:srgbClr val="56565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00" b="1" dirty="0" smtClean="0">
                      <a:solidFill>
                        <a:srgbClr val="005CAE"/>
                      </a:solidFill>
                      <a:latin typeface="Arial" pitchFamily="-65" charset="0"/>
                      <a:ea typeface="Arial" pitchFamily="-65" charset="0"/>
                      <a:cs typeface="Arial" pitchFamily="-65" charset="0"/>
                    </a:rPr>
                    <a:t>VM</a:t>
                  </a:r>
                  <a:endParaRPr kumimoji="0" lang="en-US" sz="10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514" name="Rounded Rectangle 513"/>
                <p:cNvSpPr/>
                <p:nvPr/>
              </p:nvSpPr>
              <p:spPr bwMode="auto">
                <a:xfrm>
                  <a:off x="5181600" y="2770632"/>
                  <a:ext cx="548640" cy="548640"/>
                </a:xfrm>
                <a:prstGeom prst="roundRect">
                  <a:avLst/>
                </a:prstGeom>
                <a:gradFill flip="none" rotWithShape="1">
                  <a:gsLst>
                    <a:gs pos="4000">
                      <a:srgbClr val="A5A5A5"/>
                    </a:gs>
                    <a:gs pos="84000">
                      <a:srgbClr val="FFFFFF"/>
                    </a:gs>
                  </a:gsLst>
                  <a:lin ang="14100000" scaled="0"/>
                  <a:tileRect/>
                </a:gradFill>
                <a:ln w="9525" cap="flat" cmpd="sng" algn="ctr">
                  <a:solidFill>
                    <a:srgbClr val="56565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00" b="1" dirty="0" smtClean="0">
                      <a:solidFill>
                        <a:srgbClr val="005CAE"/>
                      </a:solidFill>
                      <a:latin typeface="Arial" pitchFamily="-65" charset="0"/>
                      <a:ea typeface="Arial" pitchFamily="-65" charset="0"/>
                      <a:cs typeface="Arial" pitchFamily="-65" charset="0"/>
                    </a:rPr>
                    <a:t>VM</a:t>
                  </a:r>
                  <a:endParaRPr kumimoji="0" lang="en-US" sz="10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grpSp>
        </p:grpSp>
        <p:grpSp>
          <p:nvGrpSpPr>
            <p:cNvPr id="67" name="Group 295"/>
            <p:cNvGrpSpPr/>
            <p:nvPr/>
          </p:nvGrpSpPr>
          <p:grpSpPr>
            <a:xfrm>
              <a:off x="2819400" y="1600200"/>
              <a:ext cx="1828799" cy="533400"/>
              <a:chOff x="6096000" y="1752600"/>
              <a:chExt cx="1828799" cy="533400"/>
            </a:xfrm>
          </p:grpSpPr>
          <p:sp>
            <p:nvSpPr>
              <p:cNvPr id="503" name="Rounded Rectangle 7"/>
              <p:cNvSpPr>
                <a:spLocks noChangeArrowheads="1"/>
              </p:cNvSpPr>
              <p:nvPr/>
            </p:nvSpPr>
            <p:spPr bwMode="auto">
              <a:xfrm>
                <a:off x="6096000" y="1752600"/>
                <a:ext cx="1828799" cy="533400"/>
              </a:xfrm>
              <a:prstGeom prst="roundRect">
                <a:avLst>
                  <a:gd name="adj" fmla="val 16667"/>
                </a:avLst>
              </a:prstGeom>
              <a:gradFill flip="none" rotWithShape="1">
                <a:gsLst>
                  <a:gs pos="50000">
                    <a:srgbClr val="92B945"/>
                  </a:gs>
                  <a:gs pos="75000">
                    <a:srgbClr val="C8DD92"/>
                  </a:gs>
                </a:gsLst>
                <a:lin ang="16200000" scaled="0"/>
                <a:tileRect/>
              </a:gradFill>
              <a:ln w="9525" cap="flat" cmpd="sng" algn="ctr">
                <a:solidFill>
                  <a:srgbClr val="A5A5A5"/>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a:buClrTx/>
                </a:pPr>
                <a:endParaRPr lang="en-US" sz="1600" dirty="0">
                  <a:solidFill>
                    <a:schemeClr val="bg1"/>
                  </a:solidFill>
                  <a:latin typeface="Arial" pitchFamily="-65" charset="0"/>
                  <a:ea typeface="Arial" pitchFamily="-65" charset="0"/>
                  <a:cs typeface="Arial" pitchFamily="-65" charset="0"/>
                </a:endParaRPr>
              </a:p>
            </p:txBody>
          </p:sp>
          <p:grpSp>
            <p:nvGrpSpPr>
              <p:cNvPr id="68" name="Group 39"/>
              <p:cNvGrpSpPr/>
              <p:nvPr/>
            </p:nvGrpSpPr>
            <p:grpSpPr>
              <a:xfrm>
                <a:off x="6172201" y="1828800"/>
                <a:ext cx="1676400" cy="381000"/>
                <a:chOff x="2804160" y="2770632"/>
                <a:chExt cx="2926080" cy="548640"/>
              </a:xfrm>
            </p:grpSpPr>
            <p:sp>
              <p:nvSpPr>
                <p:cNvPr id="505" name="Rounded Rectangle 504"/>
                <p:cNvSpPr/>
                <p:nvPr/>
              </p:nvSpPr>
              <p:spPr bwMode="auto">
                <a:xfrm>
                  <a:off x="2804160" y="2770632"/>
                  <a:ext cx="548640" cy="548640"/>
                </a:xfrm>
                <a:prstGeom prst="roundRect">
                  <a:avLst/>
                </a:prstGeom>
                <a:gradFill flip="none" rotWithShape="1">
                  <a:gsLst>
                    <a:gs pos="4000">
                      <a:srgbClr val="A5A5A5"/>
                    </a:gs>
                    <a:gs pos="84000">
                      <a:srgbClr val="FFFFFF"/>
                    </a:gs>
                  </a:gsLst>
                  <a:lin ang="14100000" scaled="0"/>
                  <a:tileRect/>
                </a:gradFill>
                <a:ln w="9525" cap="flat" cmpd="sng" algn="ctr">
                  <a:solidFill>
                    <a:srgbClr val="56565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00" b="1" dirty="0" smtClean="0">
                      <a:solidFill>
                        <a:srgbClr val="005CAE"/>
                      </a:solidFill>
                      <a:latin typeface="Arial" pitchFamily="-65" charset="0"/>
                      <a:ea typeface="Arial" pitchFamily="-65" charset="0"/>
                      <a:cs typeface="Arial" pitchFamily="-65" charset="0"/>
                    </a:rPr>
                    <a:t>VM</a:t>
                  </a:r>
                  <a:endParaRPr kumimoji="0" lang="en-US" sz="10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506" name="Rounded Rectangle 505"/>
                <p:cNvSpPr/>
                <p:nvPr/>
              </p:nvSpPr>
              <p:spPr bwMode="auto">
                <a:xfrm>
                  <a:off x="3596640" y="2770632"/>
                  <a:ext cx="548640" cy="548640"/>
                </a:xfrm>
                <a:prstGeom prst="roundRect">
                  <a:avLst/>
                </a:prstGeom>
                <a:gradFill flip="none" rotWithShape="1">
                  <a:gsLst>
                    <a:gs pos="4000">
                      <a:srgbClr val="A5A5A5"/>
                    </a:gs>
                    <a:gs pos="84000">
                      <a:srgbClr val="FFFFFF"/>
                    </a:gs>
                  </a:gsLst>
                  <a:lin ang="14100000" scaled="0"/>
                  <a:tileRect/>
                </a:gradFill>
                <a:ln w="9525" cap="flat" cmpd="sng" algn="ctr">
                  <a:solidFill>
                    <a:srgbClr val="56565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00" b="1" dirty="0" smtClean="0">
                      <a:solidFill>
                        <a:srgbClr val="005CAE"/>
                      </a:solidFill>
                      <a:latin typeface="Arial" pitchFamily="-65" charset="0"/>
                      <a:ea typeface="Arial" pitchFamily="-65" charset="0"/>
                      <a:cs typeface="Arial" pitchFamily="-65" charset="0"/>
                    </a:rPr>
                    <a:t>VM</a:t>
                  </a:r>
                  <a:endParaRPr kumimoji="0" lang="en-US" sz="10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507" name="Rounded Rectangle 506"/>
                <p:cNvSpPr/>
                <p:nvPr/>
              </p:nvSpPr>
              <p:spPr bwMode="auto">
                <a:xfrm>
                  <a:off x="4389120" y="2770632"/>
                  <a:ext cx="548640" cy="548640"/>
                </a:xfrm>
                <a:prstGeom prst="roundRect">
                  <a:avLst/>
                </a:prstGeom>
                <a:gradFill flip="none" rotWithShape="1">
                  <a:gsLst>
                    <a:gs pos="4000">
                      <a:srgbClr val="A5A5A5"/>
                    </a:gs>
                    <a:gs pos="84000">
                      <a:srgbClr val="FFFFFF"/>
                    </a:gs>
                  </a:gsLst>
                  <a:lin ang="14100000" scaled="0"/>
                  <a:tileRect/>
                </a:gradFill>
                <a:ln w="9525" cap="flat" cmpd="sng" algn="ctr">
                  <a:solidFill>
                    <a:srgbClr val="56565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00" b="1" dirty="0" smtClean="0">
                      <a:solidFill>
                        <a:srgbClr val="005CAE"/>
                      </a:solidFill>
                      <a:latin typeface="Arial" pitchFamily="-65" charset="0"/>
                      <a:ea typeface="Arial" pitchFamily="-65" charset="0"/>
                      <a:cs typeface="Arial" pitchFamily="-65" charset="0"/>
                    </a:rPr>
                    <a:t>VM</a:t>
                  </a:r>
                  <a:endParaRPr kumimoji="0" lang="en-US" sz="10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508" name="Rounded Rectangle 507"/>
                <p:cNvSpPr/>
                <p:nvPr/>
              </p:nvSpPr>
              <p:spPr bwMode="auto">
                <a:xfrm>
                  <a:off x="5181600" y="2770632"/>
                  <a:ext cx="548640" cy="548640"/>
                </a:xfrm>
                <a:prstGeom prst="roundRect">
                  <a:avLst/>
                </a:prstGeom>
                <a:gradFill flip="none" rotWithShape="1">
                  <a:gsLst>
                    <a:gs pos="4000">
                      <a:srgbClr val="A5A5A5"/>
                    </a:gs>
                    <a:gs pos="84000">
                      <a:srgbClr val="FFFFFF"/>
                    </a:gs>
                  </a:gsLst>
                  <a:lin ang="14100000" scaled="0"/>
                  <a:tileRect/>
                </a:gradFill>
                <a:ln w="9525" cap="flat" cmpd="sng" algn="ctr">
                  <a:solidFill>
                    <a:srgbClr val="56565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00" b="1" dirty="0" smtClean="0">
                      <a:solidFill>
                        <a:srgbClr val="005CAE"/>
                      </a:solidFill>
                      <a:latin typeface="Arial" pitchFamily="-65" charset="0"/>
                      <a:ea typeface="Arial" pitchFamily="-65" charset="0"/>
                      <a:cs typeface="Arial" pitchFamily="-65" charset="0"/>
                    </a:rPr>
                    <a:t>VM</a:t>
                  </a:r>
                  <a:endParaRPr kumimoji="0" lang="en-US" sz="10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grpSp>
        </p:grpSp>
        <p:grpSp>
          <p:nvGrpSpPr>
            <p:cNvPr id="69" name="Group 302"/>
            <p:cNvGrpSpPr/>
            <p:nvPr/>
          </p:nvGrpSpPr>
          <p:grpSpPr>
            <a:xfrm>
              <a:off x="2971800" y="1752600"/>
              <a:ext cx="1828799" cy="533400"/>
              <a:chOff x="6096000" y="1752600"/>
              <a:chExt cx="1828799" cy="533400"/>
            </a:xfrm>
          </p:grpSpPr>
          <p:sp>
            <p:nvSpPr>
              <p:cNvPr id="497" name="Rounded Rectangle 7"/>
              <p:cNvSpPr>
                <a:spLocks noChangeArrowheads="1"/>
              </p:cNvSpPr>
              <p:nvPr/>
            </p:nvSpPr>
            <p:spPr bwMode="auto">
              <a:xfrm>
                <a:off x="6096000" y="1752600"/>
                <a:ext cx="1828799" cy="533400"/>
              </a:xfrm>
              <a:prstGeom prst="roundRect">
                <a:avLst>
                  <a:gd name="adj" fmla="val 16667"/>
                </a:avLst>
              </a:prstGeom>
              <a:gradFill flip="none" rotWithShape="1">
                <a:gsLst>
                  <a:gs pos="50000">
                    <a:srgbClr val="92B945"/>
                  </a:gs>
                  <a:gs pos="75000">
                    <a:srgbClr val="C8DD92"/>
                  </a:gs>
                </a:gsLst>
                <a:lin ang="16200000" scaled="0"/>
                <a:tileRect/>
              </a:gradFill>
              <a:ln w="9525" cap="flat" cmpd="sng" algn="ctr">
                <a:solidFill>
                  <a:srgbClr val="A5A5A5"/>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a:buClrTx/>
                </a:pPr>
                <a:endParaRPr lang="en-US" sz="1600" dirty="0">
                  <a:solidFill>
                    <a:schemeClr val="bg1"/>
                  </a:solidFill>
                  <a:latin typeface="Arial" pitchFamily="-65" charset="0"/>
                  <a:ea typeface="Arial" pitchFamily="-65" charset="0"/>
                  <a:cs typeface="Arial" pitchFamily="-65" charset="0"/>
                </a:endParaRPr>
              </a:p>
            </p:txBody>
          </p:sp>
          <p:grpSp>
            <p:nvGrpSpPr>
              <p:cNvPr id="70" name="Group 39"/>
              <p:cNvGrpSpPr/>
              <p:nvPr/>
            </p:nvGrpSpPr>
            <p:grpSpPr>
              <a:xfrm>
                <a:off x="6172201" y="1828800"/>
                <a:ext cx="1676400" cy="381000"/>
                <a:chOff x="2804160" y="2770632"/>
                <a:chExt cx="2926080" cy="548640"/>
              </a:xfrm>
            </p:grpSpPr>
            <p:sp>
              <p:nvSpPr>
                <p:cNvPr id="499" name="Rounded Rectangle 498"/>
                <p:cNvSpPr/>
                <p:nvPr/>
              </p:nvSpPr>
              <p:spPr bwMode="auto">
                <a:xfrm>
                  <a:off x="2804160" y="2770632"/>
                  <a:ext cx="548640" cy="548640"/>
                </a:xfrm>
                <a:prstGeom prst="roundRect">
                  <a:avLst/>
                </a:prstGeom>
                <a:gradFill flip="none" rotWithShape="1">
                  <a:gsLst>
                    <a:gs pos="4000">
                      <a:srgbClr val="A5A5A5"/>
                    </a:gs>
                    <a:gs pos="84000">
                      <a:srgbClr val="FFFFFF"/>
                    </a:gs>
                  </a:gsLst>
                  <a:lin ang="14100000" scaled="0"/>
                  <a:tileRect/>
                </a:gradFill>
                <a:ln w="9525" cap="flat" cmpd="sng" algn="ctr">
                  <a:solidFill>
                    <a:srgbClr val="56565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00" b="1" dirty="0" smtClean="0">
                      <a:solidFill>
                        <a:srgbClr val="005CAE"/>
                      </a:solidFill>
                      <a:latin typeface="Arial" pitchFamily="-65" charset="0"/>
                      <a:ea typeface="Arial" pitchFamily="-65" charset="0"/>
                      <a:cs typeface="Arial" pitchFamily="-65" charset="0"/>
                    </a:rPr>
                    <a:t>VM</a:t>
                  </a:r>
                  <a:endParaRPr kumimoji="0" lang="en-US" sz="10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500" name="Rounded Rectangle 499"/>
                <p:cNvSpPr/>
                <p:nvPr/>
              </p:nvSpPr>
              <p:spPr bwMode="auto">
                <a:xfrm>
                  <a:off x="3596640" y="2770632"/>
                  <a:ext cx="548640" cy="548640"/>
                </a:xfrm>
                <a:prstGeom prst="roundRect">
                  <a:avLst/>
                </a:prstGeom>
                <a:gradFill flip="none" rotWithShape="1">
                  <a:gsLst>
                    <a:gs pos="4000">
                      <a:srgbClr val="A5A5A5"/>
                    </a:gs>
                    <a:gs pos="84000">
                      <a:srgbClr val="FFFFFF"/>
                    </a:gs>
                  </a:gsLst>
                  <a:lin ang="14100000" scaled="0"/>
                  <a:tileRect/>
                </a:gradFill>
                <a:ln w="9525" cap="flat" cmpd="sng" algn="ctr">
                  <a:solidFill>
                    <a:srgbClr val="56565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00" b="1" dirty="0" smtClean="0">
                      <a:solidFill>
                        <a:srgbClr val="005CAE"/>
                      </a:solidFill>
                      <a:latin typeface="Arial" pitchFamily="-65" charset="0"/>
                      <a:ea typeface="Arial" pitchFamily="-65" charset="0"/>
                      <a:cs typeface="Arial" pitchFamily="-65" charset="0"/>
                    </a:rPr>
                    <a:t>VM</a:t>
                  </a:r>
                  <a:endParaRPr kumimoji="0" lang="en-US" sz="10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501" name="Rounded Rectangle 500"/>
                <p:cNvSpPr/>
                <p:nvPr/>
              </p:nvSpPr>
              <p:spPr bwMode="auto">
                <a:xfrm>
                  <a:off x="4389120" y="2770632"/>
                  <a:ext cx="548640" cy="548640"/>
                </a:xfrm>
                <a:prstGeom prst="roundRect">
                  <a:avLst/>
                </a:prstGeom>
                <a:gradFill flip="none" rotWithShape="1">
                  <a:gsLst>
                    <a:gs pos="4000">
                      <a:srgbClr val="A5A5A5"/>
                    </a:gs>
                    <a:gs pos="84000">
                      <a:srgbClr val="FFFFFF"/>
                    </a:gs>
                  </a:gsLst>
                  <a:lin ang="14100000" scaled="0"/>
                  <a:tileRect/>
                </a:gradFill>
                <a:ln w="9525" cap="flat" cmpd="sng" algn="ctr">
                  <a:solidFill>
                    <a:srgbClr val="56565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00" b="1" dirty="0" smtClean="0">
                      <a:solidFill>
                        <a:srgbClr val="005CAE"/>
                      </a:solidFill>
                      <a:latin typeface="Arial" pitchFamily="-65" charset="0"/>
                      <a:ea typeface="Arial" pitchFamily="-65" charset="0"/>
                      <a:cs typeface="Arial" pitchFamily="-65" charset="0"/>
                    </a:rPr>
                    <a:t>VM</a:t>
                  </a:r>
                  <a:endParaRPr kumimoji="0" lang="en-US" sz="10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502" name="Rounded Rectangle 501"/>
                <p:cNvSpPr/>
                <p:nvPr/>
              </p:nvSpPr>
              <p:spPr bwMode="auto">
                <a:xfrm>
                  <a:off x="5181600" y="2770632"/>
                  <a:ext cx="548640" cy="548640"/>
                </a:xfrm>
                <a:prstGeom prst="roundRect">
                  <a:avLst/>
                </a:prstGeom>
                <a:gradFill flip="none" rotWithShape="1">
                  <a:gsLst>
                    <a:gs pos="4000">
                      <a:srgbClr val="A5A5A5"/>
                    </a:gs>
                    <a:gs pos="84000">
                      <a:srgbClr val="FFFFFF"/>
                    </a:gs>
                  </a:gsLst>
                  <a:lin ang="14100000" scaled="0"/>
                  <a:tileRect/>
                </a:gradFill>
                <a:ln w="9525" cap="flat" cmpd="sng" algn="ctr">
                  <a:solidFill>
                    <a:srgbClr val="56565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00" b="1" dirty="0" smtClean="0">
                      <a:solidFill>
                        <a:srgbClr val="005CAE"/>
                      </a:solidFill>
                      <a:latin typeface="Arial" pitchFamily="-65" charset="0"/>
                      <a:ea typeface="Arial" pitchFamily="-65" charset="0"/>
                      <a:cs typeface="Arial" pitchFamily="-65" charset="0"/>
                    </a:rPr>
                    <a:t>VM</a:t>
                  </a:r>
                  <a:endParaRPr kumimoji="0" lang="en-US" sz="10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grpSp>
        </p:grpSp>
      </p:grpSp>
      <p:grpSp>
        <p:nvGrpSpPr>
          <p:cNvPr id="71" name="Group 562"/>
          <p:cNvGrpSpPr/>
          <p:nvPr/>
        </p:nvGrpSpPr>
        <p:grpSpPr>
          <a:xfrm>
            <a:off x="3727329" y="1857375"/>
            <a:ext cx="1752600" cy="838200"/>
            <a:chOff x="2362200" y="1143000"/>
            <a:chExt cx="2438399" cy="1143000"/>
          </a:xfrm>
        </p:grpSpPr>
        <p:grpSp>
          <p:nvGrpSpPr>
            <p:cNvPr id="72" name="Group 93"/>
            <p:cNvGrpSpPr/>
            <p:nvPr/>
          </p:nvGrpSpPr>
          <p:grpSpPr>
            <a:xfrm>
              <a:off x="2362200" y="1143000"/>
              <a:ext cx="1828799" cy="533400"/>
              <a:chOff x="6096000" y="1752600"/>
              <a:chExt cx="1828799" cy="533400"/>
            </a:xfrm>
          </p:grpSpPr>
          <p:sp>
            <p:nvSpPr>
              <p:cNvPr id="593" name="Rounded Rectangle 7"/>
              <p:cNvSpPr>
                <a:spLocks noChangeArrowheads="1"/>
              </p:cNvSpPr>
              <p:nvPr/>
            </p:nvSpPr>
            <p:spPr bwMode="auto">
              <a:xfrm>
                <a:off x="6096000" y="1752600"/>
                <a:ext cx="1828799" cy="533400"/>
              </a:xfrm>
              <a:prstGeom prst="roundRect">
                <a:avLst>
                  <a:gd name="adj" fmla="val 16667"/>
                </a:avLst>
              </a:prstGeom>
              <a:gradFill flip="none" rotWithShape="1">
                <a:gsLst>
                  <a:gs pos="50000">
                    <a:srgbClr val="92B945"/>
                  </a:gs>
                  <a:gs pos="75000">
                    <a:srgbClr val="C8DD92"/>
                  </a:gs>
                </a:gsLst>
                <a:lin ang="16200000" scaled="0"/>
                <a:tileRect/>
              </a:gradFill>
              <a:ln w="9525" cap="flat" cmpd="sng" algn="ctr">
                <a:solidFill>
                  <a:srgbClr val="A5A5A5"/>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a:buClrTx/>
                </a:pPr>
                <a:endParaRPr lang="en-US" sz="1600" dirty="0">
                  <a:solidFill>
                    <a:schemeClr val="bg1"/>
                  </a:solidFill>
                  <a:latin typeface="Arial" pitchFamily="-65" charset="0"/>
                  <a:ea typeface="Arial" pitchFamily="-65" charset="0"/>
                  <a:cs typeface="Arial" pitchFamily="-65" charset="0"/>
                </a:endParaRPr>
              </a:p>
            </p:txBody>
          </p:sp>
          <p:grpSp>
            <p:nvGrpSpPr>
              <p:cNvPr id="73" name="Group 39"/>
              <p:cNvGrpSpPr/>
              <p:nvPr/>
            </p:nvGrpSpPr>
            <p:grpSpPr>
              <a:xfrm>
                <a:off x="6172201" y="1828800"/>
                <a:ext cx="1676400" cy="381000"/>
                <a:chOff x="2804160" y="2770632"/>
                <a:chExt cx="2926080" cy="548640"/>
              </a:xfrm>
            </p:grpSpPr>
            <p:sp>
              <p:nvSpPr>
                <p:cNvPr id="595" name="Rounded Rectangle 594"/>
                <p:cNvSpPr/>
                <p:nvPr/>
              </p:nvSpPr>
              <p:spPr bwMode="auto">
                <a:xfrm>
                  <a:off x="2804160" y="2770632"/>
                  <a:ext cx="548640" cy="548640"/>
                </a:xfrm>
                <a:prstGeom prst="roundRect">
                  <a:avLst/>
                </a:prstGeom>
                <a:gradFill flip="none" rotWithShape="1">
                  <a:gsLst>
                    <a:gs pos="4000">
                      <a:srgbClr val="A5A5A5"/>
                    </a:gs>
                    <a:gs pos="84000">
                      <a:srgbClr val="FFFFFF"/>
                    </a:gs>
                  </a:gsLst>
                  <a:lin ang="14100000" scaled="0"/>
                  <a:tileRect/>
                </a:gradFill>
                <a:ln w="9525" cap="flat" cmpd="sng" algn="ctr">
                  <a:solidFill>
                    <a:srgbClr val="56565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00" b="1" dirty="0" smtClean="0">
                      <a:solidFill>
                        <a:srgbClr val="005CAE"/>
                      </a:solidFill>
                      <a:latin typeface="Arial" pitchFamily="-65" charset="0"/>
                      <a:ea typeface="Arial" pitchFamily="-65" charset="0"/>
                      <a:cs typeface="Arial" pitchFamily="-65" charset="0"/>
                    </a:rPr>
                    <a:t>VM</a:t>
                  </a:r>
                  <a:endParaRPr kumimoji="0" lang="en-US" sz="10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596" name="Rounded Rectangle 595"/>
                <p:cNvSpPr/>
                <p:nvPr/>
              </p:nvSpPr>
              <p:spPr bwMode="auto">
                <a:xfrm>
                  <a:off x="3596640" y="2770632"/>
                  <a:ext cx="548640" cy="548640"/>
                </a:xfrm>
                <a:prstGeom prst="roundRect">
                  <a:avLst/>
                </a:prstGeom>
                <a:gradFill flip="none" rotWithShape="1">
                  <a:gsLst>
                    <a:gs pos="4000">
                      <a:srgbClr val="A5A5A5"/>
                    </a:gs>
                    <a:gs pos="84000">
                      <a:srgbClr val="FFFFFF"/>
                    </a:gs>
                  </a:gsLst>
                  <a:lin ang="14100000" scaled="0"/>
                  <a:tileRect/>
                </a:gradFill>
                <a:ln w="9525" cap="flat" cmpd="sng" algn="ctr">
                  <a:solidFill>
                    <a:srgbClr val="56565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00" b="1" dirty="0" smtClean="0">
                      <a:solidFill>
                        <a:srgbClr val="005CAE"/>
                      </a:solidFill>
                      <a:latin typeface="Arial" pitchFamily="-65" charset="0"/>
                      <a:ea typeface="Arial" pitchFamily="-65" charset="0"/>
                      <a:cs typeface="Arial" pitchFamily="-65" charset="0"/>
                    </a:rPr>
                    <a:t>VM</a:t>
                  </a:r>
                  <a:endParaRPr kumimoji="0" lang="en-US" sz="10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597" name="Rounded Rectangle 596"/>
                <p:cNvSpPr/>
                <p:nvPr/>
              </p:nvSpPr>
              <p:spPr bwMode="auto">
                <a:xfrm>
                  <a:off x="4389120" y="2770632"/>
                  <a:ext cx="548640" cy="548640"/>
                </a:xfrm>
                <a:prstGeom prst="roundRect">
                  <a:avLst/>
                </a:prstGeom>
                <a:gradFill flip="none" rotWithShape="1">
                  <a:gsLst>
                    <a:gs pos="4000">
                      <a:srgbClr val="A5A5A5"/>
                    </a:gs>
                    <a:gs pos="84000">
                      <a:srgbClr val="FFFFFF"/>
                    </a:gs>
                  </a:gsLst>
                  <a:lin ang="14100000" scaled="0"/>
                  <a:tileRect/>
                </a:gradFill>
                <a:ln w="9525" cap="flat" cmpd="sng" algn="ctr">
                  <a:solidFill>
                    <a:srgbClr val="56565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00" b="1" dirty="0" smtClean="0">
                      <a:solidFill>
                        <a:srgbClr val="005CAE"/>
                      </a:solidFill>
                      <a:latin typeface="Arial" pitchFamily="-65" charset="0"/>
                      <a:ea typeface="Arial" pitchFamily="-65" charset="0"/>
                      <a:cs typeface="Arial" pitchFamily="-65" charset="0"/>
                    </a:rPr>
                    <a:t>VM</a:t>
                  </a:r>
                  <a:endParaRPr kumimoji="0" lang="en-US" sz="10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598" name="Rounded Rectangle 597"/>
                <p:cNvSpPr/>
                <p:nvPr/>
              </p:nvSpPr>
              <p:spPr bwMode="auto">
                <a:xfrm>
                  <a:off x="5181600" y="2770632"/>
                  <a:ext cx="548640" cy="548640"/>
                </a:xfrm>
                <a:prstGeom prst="roundRect">
                  <a:avLst/>
                </a:prstGeom>
                <a:gradFill flip="none" rotWithShape="1">
                  <a:gsLst>
                    <a:gs pos="4000">
                      <a:srgbClr val="A5A5A5"/>
                    </a:gs>
                    <a:gs pos="84000">
                      <a:srgbClr val="FFFFFF"/>
                    </a:gs>
                  </a:gsLst>
                  <a:lin ang="14100000" scaled="0"/>
                  <a:tileRect/>
                </a:gradFill>
                <a:ln w="9525" cap="flat" cmpd="sng" algn="ctr">
                  <a:solidFill>
                    <a:srgbClr val="56565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00" b="1" dirty="0" smtClean="0">
                      <a:solidFill>
                        <a:srgbClr val="005CAE"/>
                      </a:solidFill>
                      <a:latin typeface="Arial" pitchFamily="-65" charset="0"/>
                      <a:ea typeface="Arial" pitchFamily="-65" charset="0"/>
                      <a:cs typeface="Arial" pitchFamily="-65" charset="0"/>
                    </a:rPr>
                    <a:t>VM</a:t>
                  </a:r>
                  <a:endParaRPr kumimoji="0" lang="en-US" sz="10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grpSp>
        </p:grpSp>
        <p:grpSp>
          <p:nvGrpSpPr>
            <p:cNvPr id="74" name="Group 281"/>
            <p:cNvGrpSpPr/>
            <p:nvPr/>
          </p:nvGrpSpPr>
          <p:grpSpPr>
            <a:xfrm>
              <a:off x="2514600" y="1295400"/>
              <a:ext cx="1828799" cy="533400"/>
              <a:chOff x="6096000" y="1752600"/>
              <a:chExt cx="1828799" cy="533400"/>
            </a:xfrm>
          </p:grpSpPr>
          <p:sp>
            <p:nvSpPr>
              <p:cNvPr id="587" name="Rounded Rectangle 7"/>
              <p:cNvSpPr>
                <a:spLocks noChangeArrowheads="1"/>
              </p:cNvSpPr>
              <p:nvPr/>
            </p:nvSpPr>
            <p:spPr bwMode="auto">
              <a:xfrm>
                <a:off x="6096000" y="1752600"/>
                <a:ext cx="1828799" cy="533400"/>
              </a:xfrm>
              <a:prstGeom prst="roundRect">
                <a:avLst>
                  <a:gd name="adj" fmla="val 16667"/>
                </a:avLst>
              </a:prstGeom>
              <a:gradFill flip="none" rotWithShape="1">
                <a:gsLst>
                  <a:gs pos="50000">
                    <a:srgbClr val="92B945"/>
                  </a:gs>
                  <a:gs pos="75000">
                    <a:srgbClr val="C8DD92"/>
                  </a:gs>
                </a:gsLst>
                <a:lin ang="16200000" scaled="0"/>
                <a:tileRect/>
              </a:gradFill>
              <a:ln w="9525" cap="flat" cmpd="sng" algn="ctr">
                <a:solidFill>
                  <a:srgbClr val="A5A5A5"/>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a:buClrTx/>
                </a:pPr>
                <a:endParaRPr lang="en-US" sz="1600" dirty="0">
                  <a:solidFill>
                    <a:schemeClr val="bg1"/>
                  </a:solidFill>
                  <a:latin typeface="Arial" pitchFamily="-65" charset="0"/>
                  <a:ea typeface="Arial" pitchFamily="-65" charset="0"/>
                  <a:cs typeface="Arial" pitchFamily="-65" charset="0"/>
                </a:endParaRPr>
              </a:p>
            </p:txBody>
          </p:sp>
          <p:grpSp>
            <p:nvGrpSpPr>
              <p:cNvPr id="75" name="Group 39"/>
              <p:cNvGrpSpPr/>
              <p:nvPr/>
            </p:nvGrpSpPr>
            <p:grpSpPr>
              <a:xfrm>
                <a:off x="6172201" y="1828800"/>
                <a:ext cx="1676400" cy="381000"/>
                <a:chOff x="2804160" y="2770632"/>
                <a:chExt cx="2926080" cy="548640"/>
              </a:xfrm>
            </p:grpSpPr>
            <p:sp>
              <p:nvSpPr>
                <p:cNvPr id="589" name="Rounded Rectangle 588"/>
                <p:cNvSpPr/>
                <p:nvPr/>
              </p:nvSpPr>
              <p:spPr bwMode="auto">
                <a:xfrm>
                  <a:off x="2804160" y="2770632"/>
                  <a:ext cx="548640" cy="548640"/>
                </a:xfrm>
                <a:prstGeom prst="roundRect">
                  <a:avLst/>
                </a:prstGeom>
                <a:gradFill flip="none" rotWithShape="1">
                  <a:gsLst>
                    <a:gs pos="4000">
                      <a:srgbClr val="A5A5A5"/>
                    </a:gs>
                    <a:gs pos="84000">
                      <a:srgbClr val="FFFFFF"/>
                    </a:gs>
                  </a:gsLst>
                  <a:lin ang="14100000" scaled="0"/>
                  <a:tileRect/>
                </a:gradFill>
                <a:ln w="9525" cap="flat" cmpd="sng" algn="ctr">
                  <a:solidFill>
                    <a:srgbClr val="56565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00" b="1" dirty="0" smtClean="0">
                      <a:solidFill>
                        <a:srgbClr val="005CAE"/>
                      </a:solidFill>
                      <a:latin typeface="Arial" pitchFamily="-65" charset="0"/>
                      <a:ea typeface="Arial" pitchFamily="-65" charset="0"/>
                      <a:cs typeface="Arial" pitchFamily="-65" charset="0"/>
                    </a:rPr>
                    <a:t>VM</a:t>
                  </a:r>
                  <a:endParaRPr kumimoji="0" lang="en-US" sz="10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590" name="Rounded Rectangle 589"/>
                <p:cNvSpPr/>
                <p:nvPr/>
              </p:nvSpPr>
              <p:spPr bwMode="auto">
                <a:xfrm>
                  <a:off x="3596640" y="2770632"/>
                  <a:ext cx="548640" cy="548640"/>
                </a:xfrm>
                <a:prstGeom prst="roundRect">
                  <a:avLst/>
                </a:prstGeom>
                <a:gradFill flip="none" rotWithShape="1">
                  <a:gsLst>
                    <a:gs pos="4000">
                      <a:srgbClr val="A5A5A5"/>
                    </a:gs>
                    <a:gs pos="84000">
                      <a:srgbClr val="FFFFFF"/>
                    </a:gs>
                  </a:gsLst>
                  <a:lin ang="14100000" scaled="0"/>
                  <a:tileRect/>
                </a:gradFill>
                <a:ln w="9525" cap="flat" cmpd="sng" algn="ctr">
                  <a:solidFill>
                    <a:srgbClr val="56565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00" b="1" dirty="0" smtClean="0">
                      <a:solidFill>
                        <a:srgbClr val="005CAE"/>
                      </a:solidFill>
                      <a:latin typeface="Arial" pitchFamily="-65" charset="0"/>
                      <a:ea typeface="Arial" pitchFamily="-65" charset="0"/>
                      <a:cs typeface="Arial" pitchFamily="-65" charset="0"/>
                    </a:rPr>
                    <a:t>VM</a:t>
                  </a:r>
                  <a:endParaRPr kumimoji="0" lang="en-US" sz="10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591" name="Rounded Rectangle 590"/>
                <p:cNvSpPr/>
                <p:nvPr/>
              </p:nvSpPr>
              <p:spPr bwMode="auto">
                <a:xfrm>
                  <a:off x="4389120" y="2770632"/>
                  <a:ext cx="548640" cy="548640"/>
                </a:xfrm>
                <a:prstGeom prst="roundRect">
                  <a:avLst/>
                </a:prstGeom>
                <a:gradFill flip="none" rotWithShape="1">
                  <a:gsLst>
                    <a:gs pos="4000">
                      <a:srgbClr val="A5A5A5"/>
                    </a:gs>
                    <a:gs pos="84000">
                      <a:srgbClr val="FFFFFF"/>
                    </a:gs>
                  </a:gsLst>
                  <a:lin ang="14100000" scaled="0"/>
                  <a:tileRect/>
                </a:gradFill>
                <a:ln w="9525" cap="flat" cmpd="sng" algn="ctr">
                  <a:solidFill>
                    <a:srgbClr val="56565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00" b="1" dirty="0" smtClean="0">
                      <a:solidFill>
                        <a:srgbClr val="005CAE"/>
                      </a:solidFill>
                      <a:latin typeface="Arial" pitchFamily="-65" charset="0"/>
                      <a:ea typeface="Arial" pitchFamily="-65" charset="0"/>
                      <a:cs typeface="Arial" pitchFamily="-65" charset="0"/>
                    </a:rPr>
                    <a:t>VM</a:t>
                  </a:r>
                  <a:endParaRPr kumimoji="0" lang="en-US" sz="10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592" name="Rounded Rectangle 591"/>
                <p:cNvSpPr/>
                <p:nvPr/>
              </p:nvSpPr>
              <p:spPr bwMode="auto">
                <a:xfrm>
                  <a:off x="5181600" y="2770632"/>
                  <a:ext cx="548640" cy="548640"/>
                </a:xfrm>
                <a:prstGeom prst="roundRect">
                  <a:avLst/>
                </a:prstGeom>
                <a:gradFill flip="none" rotWithShape="1">
                  <a:gsLst>
                    <a:gs pos="4000">
                      <a:srgbClr val="A5A5A5"/>
                    </a:gs>
                    <a:gs pos="84000">
                      <a:srgbClr val="FFFFFF"/>
                    </a:gs>
                  </a:gsLst>
                  <a:lin ang="14100000" scaled="0"/>
                  <a:tileRect/>
                </a:gradFill>
                <a:ln w="9525" cap="flat" cmpd="sng" algn="ctr">
                  <a:solidFill>
                    <a:srgbClr val="56565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00" b="1" dirty="0" smtClean="0">
                      <a:solidFill>
                        <a:srgbClr val="005CAE"/>
                      </a:solidFill>
                      <a:latin typeface="Arial" pitchFamily="-65" charset="0"/>
                      <a:ea typeface="Arial" pitchFamily="-65" charset="0"/>
                      <a:cs typeface="Arial" pitchFamily="-65" charset="0"/>
                    </a:rPr>
                    <a:t>VM</a:t>
                  </a:r>
                  <a:endParaRPr kumimoji="0" lang="en-US" sz="10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grpSp>
        </p:grpSp>
        <p:grpSp>
          <p:nvGrpSpPr>
            <p:cNvPr id="76" name="Group 288"/>
            <p:cNvGrpSpPr/>
            <p:nvPr/>
          </p:nvGrpSpPr>
          <p:grpSpPr>
            <a:xfrm>
              <a:off x="2667000" y="1447800"/>
              <a:ext cx="1828799" cy="533400"/>
              <a:chOff x="6096000" y="1752600"/>
              <a:chExt cx="1828799" cy="533400"/>
            </a:xfrm>
          </p:grpSpPr>
          <p:sp>
            <p:nvSpPr>
              <p:cNvPr id="581" name="Rounded Rectangle 7"/>
              <p:cNvSpPr>
                <a:spLocks noChangeArrowheads="1"/>
              </p:cNvSpPr>
              <p:nvPr/>
            </p:nvSpPr>
            <p:spPr bwMode="auto">
              <a:xfrm>
                <a:off x="6096000" y="1752600"/>
                <a:ext cx="1828799" cy="533400"/>
              </a:xfrm>
              <a:prstGeom prst="roundRect">
                <a:avLst>
                  <a:gd name="adj" fmla="val 16667"/>
                </a:avLst>
              </a:prstGeom>
              <a:gradFill flip="none" rotWithShape="1">
                <a:gsLst>
                  <a:gs pos="50000">
                    <a:srgbClr val="92B945"/>
                  </a:gs>
                  <a:gs pos="75000">
                    <a:srgbClr val="C8DD92"/>
                  </a:gs>
                </a:gsLst>
                <a:lin ang="16200000" scaled="0"/>
                <a:tileRect/>
              </a:gradFill>
              <a:ln w="9525" cap="flat" cmpd="sng" algn="ctr">
                <a:solidFill>
                  <a:srgbClr val="A5A5A5"/>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a:buClrTx/>
                </a:pPr>
                <a:endParaRPr lang="en-US" sz="1600" dirty="0">
                  <a:solidFill>
                    <a:schemeClr val="bg1"/>
                  </a:solidFill>
                  <a:latin typeface="Arial" pitchFamily="-65" charset="0"/>
                  <a:ea typeface="Arial" pitchFamily="-65" charset="0"/>
                  <a:cs typeface="Arial" pitchFamily="-65" charset="0"/>
                </a:endParaRPr>
              </a:p>
            </p:txBody>
          </p:sp>
          <p:grpSp>
            <p:nvGrpSpPr>
              <p:cNvPr id="77" name="Group 39"/>
              <p:cNvGrpSpPr/>
              <p:nvPr/>
            </p:nvGrpSpPr>
            <p:grpSpPr>
              <a:xfrm>
                <a:off x="6172201" y="1828800"/>
                <a:ext cx="1676400" cy="381000"/>
                <a:chOff x="2804160" y="2770632"/>
                <a:chExt cx="2926080" cy="548640"/>
              </a:xfrm>
            </p:grpSpPr>
            <p:sp>
              <p:nvSpPr>
                <p:cNvPr id="583" name="Rounded Rectangle 582"/>
                <p:cNvSpPr/>
                <p:nvPr/>
              </p:nvSpPr>
              <p:spPr bwMode="auto">
                <a:xfrm>
                  <a:off x="2804160" y="2770632"/>
                  <a:ext cx="548640" cy="548640"/>
                </a:xfrm>
                <a:prstGeom prst="roundRect">
                  <a:avLst/>
                </a:prstGeom>
                <a:gradFill flip="none" rotWithShape="1">
                  <a:gsLst>
                    <a:gs pos="4000">
                      <a:srgbClr val="A5A5A5"/>
                    </a:gs>
                    <a:gs pos="84000">
                      <a:srgbClr val="FFFFFF"/>
                    </a:gs>
                  </a:gsLst>
                  <a:lin ang="14100000" scaled="0"/>
                  <a:tileRect/>
                </a:gradFill>
                <a:ln w="9525" cap="flat" cmpd="sng" algn="ctr">
                  <a:solidFill>
                    <a:srgbClr val="56565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00" b="1" dirty="0" smtClean="0">
                      <a:solidFill>
                        <a:srgbClr val="005CAE"/>
                      </a:solidFill>
                      <a:latin typeface="Arial" pitchFamily="-65" charset="0"/>
                      <a:ea typeface="Arial" pitchFamily="-65" charset="0"/>
                      <a:cs typeface="Arial" pitchFamily="-65" charset="0"/>
                    </a:rPr>
                    <a:t>VM</a:t>
                  </a:r>
                  <a:endParaRPr kumimoji="0" lang="en-US" sz="10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584" name="Rounded Rectangle 583"/>
                <p:cNvSpPr/>
                <p:nvPr/>
              </p:nvSpPr>
              <p:spPr bwMode="auto">
                <a:xfrm>
                  <a:off x="3596640" y="2770632"/>
                  <a:ext cx="548640" cy="548640"/>
                </a:xfrm>
                <a:prstGeom prst="roundRect">
                  <a:avLst/>
                </a:prstGeom>
                <a:gradFill flip="none" rotWithShape="1">
                  <a:gsLst>
                    <a:gs pos="4000">
                      <a:srgbClr val="A5A5A5"/>
                    </a:gs>
                    <a:gs pos="84000">
                      <a:srgbClr val="FFFFFF"/>
                    </a:gs>
                  </a:gsLst>
                  <a:lin ang="14100000" scaled="0"/>
                  <a:tileRect/>
                </a:gradFill>
                <a:ln w="9525" cap="flat" cmpd="sng" algn="ctr">
                  <a:solidFill>
                    <a:srgbClr val="56565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00" b="1" dirty="0" smtClean="0">
                      <a:solidFill>
                        <a:srgbClr val="005CAE"/>
                      </a:solidFill>
                      <a:latin typeface="Arial" pitchFamily="-65" charset="0"/>
                      <a:ea typeface="Arial" pitchFamily="-65" charset="0"/>
                      <a:cs typeface="Arial" pitchFamily="-65" charset="0"/>
                    </a:rPr>
                    <a:t>VM</a:t>
                  </a:r>
                  <a:endParaRPr kumimoji="0" lang="en-US" sz="10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585" name="Rounded Rectangle 584"/>
                <p:cNvSpPr/>
                <p:nvPr/>
              </p:nvSpPr>
              <p:spPr bwMode="auto">
                <a:xfrm>
                  <a:off x="4389120" y="2770632"/>
                  <a:ext cx="548640" cy="548640"/>
                </a:xfrm>
                <a:prstGeom prst="roundRect">
                  <a:avLst/>
                </a:prstGeom>
                <a:gradFill flip="none" rotWithShape="1">
                  <a:gsLst>
                    <a:gs pos="4000">
                      <a:srgbClr val="A5A5A5"/>
                    </a:gs>
                    <a:gs pos="84000">
                      <a:srgbClr val="FFFFFF"/>
                    </a:gs>
                  </a:gsLst>
                  <a:lin ang="14100000" scaled="0"/>
                  <a:tileRect/>
                </a:gradFill>
                <a:ln w="9525" cap="flat" cmpd="sng" algn="ctr">
                  <a:solidFill>
                    <a:srgbClr val="56565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00" b="1" dirty="0" smtClean="0">
                      <a:solidFill>
                        <a:srgbClr val="005CAE"/>
                      </a:solidFill>
                      <a:latin typeface="Arial" pitchFamily="-65" charset="0"/>
                      <a:ea typeface="Arial" pitchFamily="-65" charset="0"/>
                      <a:cs typeface="Arial" pitchFamily="-65" charset="0"/>
                    </a:rPr>
                    <a:t>VM</a:t>
                  </a:r>
                  <a:endParaRPr kumimoji="0" lang="en-US" sz="10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586" name="Rounded Rectangle 585"/>
                <p:cNvSpPr/>
                <p:nvPr/>
              </p:nvSpPr>
              <p:spPr bwMode="auto">
                <a:xfrm>
                  <a:off x="5181600" y="2770632"/>
                  <a:ext cx="548640" cy="548640"/>
                </a:xfrm>
                <a:prstGeom prst="roundRect">
                  <a:avLst/>
                </a:prstGeom>
                <a:gradFill flip="none" rotWithShape="1">
                  <a:gsLst>
                    <a:gs pos="4000">
                      <a:srgbClr val="A5A5A5"/>
                    </a:gs>
                    <a:gs pos="84000">
                      <a:srgbClr val="FFFFFF"/>
                    </a:gs>
                  </a:gsLst>
                  <a:lin ang="14100000" scaled="0"/>
                  <a:tileRect/>
                </a:gradFill>
                <a:ln w="9525" cap="flat" cmpd="sng" algn="ctr">
                  <a:solidFill>
                    <a:srgbClr val="56565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00" b="1" dirty="0" smtClean="0">
                      <a:solidFill>
                        <a:srgbClr val="005CAE"/>
                      </a:solidFill>
                      <a:latin typeface="Arial" pitchFamily="-65" charset="0"/>
                      <a:ea typeface="Arial" pitchFamily="-65" charset="0"/>
                      <a:cs typeface="Arial" pitchFamily="-65" charset="0"/>
                    </a:rPr>
                    <a:t>VM</a:t>
                  </a:r>
                  <a:endParaRPr kumimoji="0" lang="en-US" sz="10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grpSp>
        </p:grpSp>
        <p:grpSp>
          <p:nvGrpSpPr>
            <p:cNvPr id="78" name="Group 295"/>
            <p:cNvGrpSpPr/>
            <p:nvPr/>
          </p:nvGrpSpPr>
          <p:grpSpPr>
            <a:xfrm>
              <a:off x="2819400" y="1600200"/>
              <a:ext cx="1828799" cy="533400"/>
              <a:chOff x="6096000" y="1752600"/>
              <a:chExt cx="1828799" cy="533400"/>
            </a:xfrm>
          </p:grpSpPr>
          <p:sp>
            <p:nvSpPr>
              <p:cNvPr id="575" name="Rounded Rectangle 7"/>
              <p:cNvSpPr>
                <a:spLocks noChangeArrowheads="1"/>
              </p:cNvSpPr>
              <p:nvPr/>
            </p:nvSpPr>
            <p:spPr bwMode="auto">
              <a:xfrm>
                <a:off x="6096000" y="1752600"/>
                <a:ext cx="1828799" cy="533400"/>
              </a:xfrm>
              <a:prstGeom prst="roundRect">
                <a:avLst>
                  <a:gd name="adj" fmla="val 16667"/>
                </a:avLst>
              </a:prstGeom>
              <a:gradFill flip="none" rotWithShape="1">
                <a:gsLst>
                  <a:gs pos="50000">
                    <a:srgbClr val="92B945"/>
                  </a:gs>
                  <a:gs pos="75000">
                    <a:srgbClr val="C8DD92"/>
                  </a:gs>
                </a:gsLst>
                <a:lin ang="16200000" scaled="0"/>
                <a:tileRect/>
              </a:gradFill>
              <a:ln w="9525" cap="flat" cmpd="sng" algn="ctr">
                <a:solidFill>
                  <a:srgbClr val="A5A5A5"/>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a:buClrTx/>
                </a:pPr>
                <a:endParaRPr lang="en-US" sz="1600" dirty="0">
                  <a:solidFill>
                    <a:schemeClr val="bg1"/>
                  </a:solidFill>
                  <a:latin typeface="Arial" pitchFamily="-65" charset="0"/>
                  <a:ea typeface="Arial" pitchFamily="-65" charset="0"/>
                  <a:cs typeface="Arial" pitchFamily="-65" charset="0"/>
                </a:endParaRPr>
              </a:p>
            </p:txBody>
          </p:sp>
          <p:grpSp>
            <p:nvGrpSpPr>
              <p:cNvPr id="79" name="Group 39"/>
              <p:cNvGrpSpPr/>
              <p:nvPr/>
            </p:nvGrpSpPr>
            <p:grpSpPr>
              <a:xfrm>
                <a:off x="6172201" y="1828800"/>
                <a:ext cx="1676400" cy="381000"/>
                <a:chOff x="2804160" y="2770632"/>
                <a:chExt cx="2926080" cy="548640"/>
              </a:xfrm>
            </p:grpSpPr>
            <p:sp>
              <p:nvSpPr>
                <p:cNvPr id="577" name="Rounded Rectangle 576"/>
                <p:cNvSpPr/>
                <p:nvPr/>
              </p:nvSpPr>
              <p:spPr bwMode="auto">
                <a:xfrm>
                  <a:off x="2804160" y="2770632"/>
                  <a:ext cx="548640" cy="548640"/>
                </a:xfrm>
                <a:prstGeom prst="roundRect">
                  <a:avLst/>
                </a:prstGeom>
                <a:gradFill flip="none" rotWithShape="1">
                  <a:gsLst>
                    <a:gs pos="4000">
                      <a:srgbClr val="A5A5A5"/>
                    </a:gs>
                    <a:gs pos="84000">
                      <a:srgbClr val="FFFFFF"/>
                    </a:gs>
                  </a:gsLst>
                  <a:lin ang="14100000" scaled="0"/>
                  <a:tileRect/>
                </a:gradFill>
                <a:ln w="9525" cap="flat" cmpd="sng" algn="ctr">
                  <a:solidFill>
                    <a:srgbClr val="56565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00" b="1" dirty="0" smtClean="0">
                      <a:solidFill>
                        <a:srgbClr val="005CAE"/>
                      </a:solidFill>
                      <a:latin typeface="Arial" pitchFamily="-65" charset="0"/>
                      <a:ea typeface="Arial" pitchFamily="-65" charset="0"/>
                      <a:cs typeface="Arial" pitchFamily="-65" charset="0"/>
                    </a:rPr>
                    <a:t>VM</a:t>
                  </a:r>
                  <a:endParaRPr kumimoji="0" lang="en-US" sz="10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578" name="Rounded Rectangle 577"/>
                <p:cNvSpPr/>
                <p:nvPr/>
              </p:nvSpPr>
              <p:spPr bwMode="auto">
                <a:xfrm>
                  <a:off x="3596640" y="2770632"/>
                  <a:ext cx="548640" cy="548640"/>
                </a:xfrm>
                <a:prstGeom prst="roundRect">
                  <a:avLst/>
                </a:prstGeom>
                <a:gradFill flip="none" rotWithShape="1">
                  <a:gsLst>
                    <a:gs pos="4000">
                      <a:srgbClr val="A5A5A5"/>
                    </a:gs>
                    <a:gs pos="84000">
                      <a:srgbClr val="FFFFFF"/>
                    </a:gs>
                  </a:gsLst>
                  <a:lin ang="14100000" scaled="0"/>
                  <a:tileRect/>
                </a:gradFill>
                <a:ln w="9525" cap="flat" cmpd="sng" algn="ctr">
                  <a:solidFill>
                    <a:srgbClr val="56565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00" b="1" dirty="0" smtClean="0">
                      <a:solidFill>
                        <a:srgbClr val="005CAE"/>
                      </a:solidFill>
                      <a:latin typeface="Arial" pitchFamily="-65" charset="0"/>
                      <a:ea typeface="Arial" pitchFamily="-65" charset="0"/>
                      <a:cs typeface="Arial" pitchFamily="-65" charset="0"/>
                    </a:rPr>
                    <a:t>VM</a:t>
                  </a:r>
                  <a:endParaRPr kumimoji="0" lang="en-US" sz="10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579" name="Rounded Rectangle 578"/>
                <p:cNvSpPr/>
                <p:nvPr/>
              </p:nvSpPr>
              <p:spPr bwMode="auto">
                <a:xfrm>
                  <a:off x="4389120" y="2770632"/>
                  <a:ext cx="548640" cy="548640"/>
                </a:xfrm>
                <a:prstGeom prst="roundRect">
                  <a:avLst/>
                </a:prstGeom>
                <a:gradFill flip="none" rotWithShape="1">
                  <a:gsLst>
                    <a:gs pos="4000">
                      <a:srgbClr val="A5A5A5"/>
                    </a:gs>
                    <a:gs pos="84000">
                      <a:srgbClr val="FFFFFF"/>
                    </a:gs>
                  </a:gsLst>
                  <a:lin ang="14100000" scaled="0"/>
                  <a:tileRect/>
                </a:gradFill>
                <a:ln w="9525" cap="flat" cmpd="sng" algn="ctr">
                  <a:solidFill>
                    <a:srgbClr val="56565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00" b="1" dirty="0" smtClean="0">
                      <a:solidFill>
                        <a:srgbClr val="005CAE"/>
                      </a:solidFill>
                      <a:latin typeface="Arial" pitchFamily="-65" charset="0"/>
                      <a:ea typeface="Arial" pitchFamily="-65" charset="0"/>
                      <a:cs typeface="Arial" pitchFamily="-65" charset="0"/>
                    </a:rPr>
                    <a:t>VM</a:t>
                  </a:r>
                  <a:endParaRPr kumimoji="0" lang="en-US" sz="10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580" name="Rounded Rectangle 579"/>
                <p:cNvSpPr/>
                <p:nvPr/>
              </p:nvSpPr>
              <p:spPr bwMode="auto">
                <a:xfrm>
                  <a:off x="5181600" y="2770632"/>
                  <a:ext cx="548640" cy="548640"/>
                </a:xfrm>
                <a:prstGeom prst="roundRect">
                  <a:avLst/>
                </a:prstGeom>
                <a:gradFill flip="none" rotWithShape="1">
                  <a:gsLst>
                    <a:gs pos="4000">
                      <a:srgbClr val="A5A5A5"/>
                    </a:gs>
                    <a:gs pos="84000">
                      <a:srgbClr val="FFFFFF"/>
                    </a:gs>
                  </a:gsLst>
                  <a:lin ang="14100000" scaled="0"/>
                  <a:tileRect/>
                </a:gradFill>
                <a:ln w="9525" cap="flat" cmpd="sng" algn="ctr">
                  <a:solidFill>
                    <a:srgbClr val="56565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00" b="1" dirty="0" smtClean="0">
                      <a:solidFill>
                        <a:srgbClr val="005CAE"/>
                      </a:solidFill>
                      <a:latin typeface="Arial" pitchFamily="-65" charset="0"/>
                      <a:ea typeface="Arial" pitchFamily="-65" charset="0"/>
                      <a:cs typeface="Arial" pitchFamily="-65" charset="0"/>
                    </a:rPr>
                    <a:t>VM</a:t>
                  </a:r>
                  <a:endParaRPr kumimoji="0" lang="en-US" sz="10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grpSp>
        </p:grpSp>
        <p:grpSp>
          <p:nvGrpSpPr>
            <p:cNvPr id="80" name="Group 302"/>
            <p:cNvGrpSpPr/>
            <p:nvPr/>
          </p:nvGrpSpPr>
          <p:grpSpPr>
            <a:xfrm>
              <a:off x="2971800" y="1752600"/>
              <a:ext cx="1828799" cy="533400"/>
              <a:chOff x="6096000" y="1752600"/>
              <a:chExt cx="1828799" cy="533400"/>
            </a:xfrm>
          </p:grpSpPr>
          <p:sp>
            <p:nvSpPr>
              <p:cNvPr id="569" name="Rounded Rectangle 7"/>
              <p:cNvSpPr>
                <a:spLocks noChangeArrowheads="1"/>
              </p:cNvSpPr>
              <p:nvPr/>
            </p:nvSpPr>
            <p:spPr bwMode="auto">
              <a:xfrm>
                <a:off x="6096000" y="1752600"/>
                <a:ext cx="1828799" cy="533400"/>
              </a:xfrm>
              <a:prstGeom prst="roundRect">
                <a:avLst>
                  <a:gd name="adj" fmla="val 16667"/>
                </a:avLst>
              </a:prstGeom>
              <a:gradFill flip="none" rotWithShape="1">
                <a:gsLst>
                  <a:gs pos="50000">
                    <a:srgbClr val="92B945"/>
                  </a:gs>
                  <a:gs pos="75000">
                    <a:srgbClr val="C8DD92"/>
                  </a:gs>
                </a:gsLst>
                <a:lin ang="16200000" scaled="0"/>
                <a:tileRect/>
              </a:gradFill>
              <a:ln w="9525" cap="flat" cmpd="sng" algn="ctr">
                <a:solidFill>
                  <a:srgbClr val="A5A5A5"/>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a:buClrTx/>
                </a:pPr>
                <a:endParaRPr lang="en-US" sz="1600" dirty="0">
                  <a:solidFill>
                    <a:schemeClr val="bg1"/>
                  </a:solidFill>
                  <a:latin typeface="Arial" pitchFamily="-65" charset="0"/>
                  <a:ea typeface="Arial" pitchFamily="-65" charset="0"/>
                  <a:cs typeface="Arial" pitchFamily="-65" charset="0"/>
                </a:endParaRPr>
              </a:p>
            </p:txBody>
          </p:sp>
          <p:grpSp>
            <p:nvGrpSpPr>
              <p:cNvPr id="81" name="Group 39"/>
              <p:cNvGrpSpPr/>
              <p:nvPr/>
            </p:nvGrpSpPr>
            <p:grpSpPr>
              <a:xfrm>
                <a:off x="6172201" y="1828800"/>
                <a:ext cx="1676400" cy="381000"/>
                <a:chOff x="2804160" y="2770632"/>
                <a:chExt cx="2926080" cy="548640"/>
              </a:xfrm>
            </p:grpSpPr>
            <p:sp>
              <p:nvSpPr>
                <p:cNvPr id="571" name="Rounded Rectangle 570"/>
                <p:cNvSpPr/>
                <p:nvPr/>
              </p:nvSpPr>
              <p:spPr bwMode="auto">
                <a:xfrm>
                  <a:off x="2804160" y="2770632"/>
                  <a:ext cx="548640" cy="548640"/>
                </a:xfrm>
                <a:prstGeom prst="roundRect">
                  <a:avLst/>
                </a:prstGeom>
                <a:gradFill flip="none" rotWithShape="1">
                  <a:gsLst>
                    <a:gs pos="4000">
                      <a:srgbClr val="A5A5A5"/>
                    </a:gs>
                    <a:gs pos="84000">
                      <a:srgbClr val="FFFFFF"/>
                    </a:gs>
                  </a:gsLst>
                  <a:lin ang="14100000" scaled="0"/>
                  <a:tileRect/>
                </a:gradFill>
                <a:ln w="9525" cap="flat" cmpd="sng" algn="ctr">
                  <a:solidFill>
                    <a:srgbClr val="56565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00" b="1" dirty="0" smtClean="0">
                      <a:solidFill>
                        <a:srgbClr val="005CAE"/>
                      </a:solidFill>
                      <a:latin typeface="Arial" pitchFamily="-65" charset="0"/>
                      <a:ea typeface="Arial" pitchFamily="-65" charset="0"/>
                      <a:cs typeface="Arial" pitchFamily="-65" charset="0"/>
                    </a:rPr>
                    <a:t>VM</a:t>
                  </a:r>
                  <a:endParaRPr kumimoji="0" lang="en-US" sz="10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572" name="Rounded Rectangle 571"/>
                <p:cNvSpPr/>
                <p:nvPr/>
              </p:nvSpPr>
              <p:spPr bwMode="auto">
                <a:xfrm>
                  <a:off x="3596640" y="2770632"/>
                  <a:ext cx="548640" cy="548640"/>
                </a:xfrm>
                <a:prstGeom prst="roundRect">
                  <a:avLst/>
                </a:prstGeom>
                <a:gradFill flip="none" rotWithShape="1">
                  <a:gsLst>
                    <a:gs pos="4000">
                      <a:srgbClr val="A5A5A5"/>
                    </a:gs>
                    <a:gs pos="84000">
                      <a:srgbClr val="FFFFFF"/>
                    </a:gs>
                  </a:gsLst>
                  <a:lin ang="14100000" scaled="0"/>
                  <a:tileRect/>
                </a:gradFill>
                <a:ln w="9525" cap="flat" cmpd="sng" algn="ctr">
                  <a:solidFill>
                    <a:srgbClr val="56565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00" b="1" dirty="0" smtClean="0">
                      <a:solidFill>
                        <a:srgbClr val="005CAE"/>
                      </a:solidFill>
                      <a:latin typeface="Arial" pitchFamily="-65" charset="0"/>
                      <a:ea typeface="Arial" pitchFamily="-65" charset="0"/>
                      <a:cs typeface="Arial" pitchFamily="-65" charset="0"/>
                    </a:rPr>
                    <a:t>VM</a:t>
                  </a:r>
                  <a:endParaRPr kumimoji="0" lang="en-US" sz="10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573" name="Rounded Rectangle 572"/>
                <p:cNvSpPr/>
                <p:nvPr/>
              </p:nvSpPr>
              <p:spPr bwMode="auto">
                <a:xfrm>
                  <a:off x="4389120" y="2770632"/>
                  <a:ext cx="548640" cy="548640"/>
                </a:xfrm>
                <a:prstGeom prst="roundRect">
                  <a:avLst/>
                </a:prstGeom>
                <a:gradFill flip="none" rotWithShape="1">
                  <a:gsLst>
                    <a:gs pos="4000">
                      <a:srgbClr val="A5A5A5"/>
                    </a:gs>
                    <a:gs pos="84000">
                      <a:srgbClr val="FFFFFF"/>
                    </a:gs>
                  </a:gsLst>
                  <a:lin ang="14100000" scaled="0"/>
                  <a:tileRect/>
                </a:gradFill>
                <a:ln w="9525" cap="flat" cmpd="sng" algn="ctr">
                  <a:solidFill>
                    <a:srgbClr val="56565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00" b="1" dirty="0" smtClean="0">
                      <a:solidFill>
                        <a:srgbClr val="005CAE"/>
                      </a:solidFill>
                      <a:latin typeface="Arial" pitchFamily="-65" charset="0"/>
                      <a:ea typeface="Arial" pitchFamily="-65" charset="0"/>
                      <a:cs typeface="Arial" pitchFamily="-65" charset="0"/>
                    </a:rPr>
                    <a:t>VM</a:t>
                  </a:r>
                  <a:endParaRPr kumimoji="0" lang="en-US" sz="10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574" name="Rounded Rectangle 573"/>
                <p:cNvSpPr/>
                <p:nvPr/>
              </p:nvSpPr>
              <p:spPr bwMode="auto">
                <a:xfrm>
                  <a:off x="5181600" y="2770632"/>
                  <a:ext cx="548640" cy="548640"/>
                </a:xfrm>
                <a:prstGeom prst="roundRect">
                  <a:avLst/>
                </a:prstGeom>
                <a:gradFill flip="none" rotWithShape="1">
                  <a:gsLst>
                    <a:gs pos="4000">
                      <a:srgbClr val="A5A5A5"/>
                    </a:gs>
                    <a:gs pos="84000">
                      <a:srgbClr val="FFFFFF"/>
                    </a:gs>
                  </a:gsLst>
                  <a:lin ang="14100000" scaled="0"/>
                  <a:tileRect/>
                </a:gradFill>
                <a:ln w="9525" cap="flat" cmpd="sng" algn="ctr">
                  <a:solidFill>
                    <a:srgbClr val="56565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00" b="1" dirty="0" smtClean="0">
                      <a:solidFill>
                        <a:srgbClr val="005CAE"/>
                      </a:solidFill>
                      <a:latin typeface="Arial" pitchFamily="-65" charset="0"/>
                      <a:ea typeface="Arial" pitchFamily="-65" charset="0"/>
                      <a:cs typeface="Arial" pitchFamily="-65" charset="0"/>
                    </a:rPr>
                    <a:t>VM</a:t>
                  </a:r>
                  <a:endParaRPr kumimoji="0" lang="en-US" sz="10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grpSp>
        </p:grpSp>
      </p:grpSp>
      <p:grpSp>
        <p:nvGrpSpPr>
          <p:cNvPr id="82" name="Group 454"/>
          <p:cNvGrpSpPr/>
          <p:nvPr/>
        </p:nvGrpSpPr>
        <p:grpSpPr>
          <a:xfrm>
            <a:off x="4114800" y="1143000"/>
            <a:ext cx="1752600" cy="838200"/>
            <a:chOff x="2362200" y="1143000"/>
            <a:chExt cx="2438399" cy="1143000"/>
          </a:xfrm>
        </p:grpSpPr>
        <p:grpSp>
          <p:nvGrpSpPr>
            <p:cNvPr id="83" name="Group 93"/>
            <p:cNvGrpSpPr/>
            <p:nvPr/>
          </p:nvGrpSpPr>
          <p:grpSpPr>
            <a:xfrm>
              <a:off x="2362200" y="1143000"/>
              <a:ext cx="1828799" cy="533400"/>
              <a:chOff x="6096000" y="1752600"/>
              <a:chExt cx="1828799" cy="533400"/>
            </a:xfrm>
          </p:grpSpPr>
          <p:sp>
            <p:nvSpPr>
              <p:cNvPr id="485" name="Rounded Rectangle 7"/>
              <p:cNvSpPr>
                <a:spLocks noChangeArrowheads="1"/>
              </p:cNvSpPr>
              <p:nvPr/>
            </p:nvSpPr>
            <p:spPr bwMode="auto">
              <a:xfrm>
                <a:off x="6096000" y="1752600"/>
                <a:ext cx="1828799" cy="533400"/>
              </a:xfrm>
              <a:prstGeom prst="roundRect">
                <a:avLst>
                  <a:gd name="adj" fmla="val 16667"/>
                </a:avLst>
              </a:prstGeom>
              <a:gradFill flip="none" rotWithShape="1">
                <a:gsLst>
                  <a:gs pos="50000">
                    <a:srgbClr val="92B945"/>
                  </a:gs>
                  <a:gs pos="75000">
                    <a:srgbClr val="C8DD92"/>
                  </a:gs>
                </a:gsLst>
                <a:lin ang="16200000" scaled="0"/>
                <a:tileRect/>
              </a:gradFill>
              <a:ln w="9525" cap="flat" cmpd="sng" algn="ctr">
                <a:solidFill>
                  <a:srgbClr val="A5A5A5"/>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a:buClrTx/>
                </a:pPr>
                <a:endParaRPr lang="en-US" sz="1600" dirty="0">
                  <a:solidFill>
                    <a:schemeClr val="bg1"/>
                  </a:solidFill>
                  <a:latin typeface="Arial" pitchFamily="-65" charset="0"/>
                  <a:ea typeface="Arial" pitchFamily="-65" charset="0"/>
                  <a:cs typeface="Arial" pitchFamily="-65" charset="0"/>
                </a:endParaRPr>
              </a:p>
            </p:txBody>
          </p:sp>
          <p:grpSp>
            <p:nvGrpSpPr>
              <p:cNvPr id="84" name="Group 39"/>
              <p:cNvGrpSpPr/>
              <p:nvPr/>
            </p:nvGrpSpPr>
            <p:grpSpPr>
              <a:xfrm>
                <a:off x="6172201" y="1828800"/>
                <a:ext cx="1676400" cy="381000"/>
                <a:chOff x="2804160" y="2770632"/>
                <a:chExt cx="2926080" cy="548640"/>
              </a:xfrm>
            </p:grpSpPr>
            <p:sp>
              <p:nvSpPr>
                <p:cNvPr id="487" name="Rounded Rectangle 486"/>
                <p:cNvSpPr/>
                <p:nvPr/>
              </p:nvSpPr>
              <p:spPr bwMode="auto">
                <a:xfrm>
                  <a:off x="2804160" y="2770632"/>
                  <a:ext cx="548640" cy="548640"/>
                </a:xfrm>
                <a:prstGeom prst="roundRect">
                  <a:avLst/>
                </a:prstGeom>
                <a:gradFill flip="none" rotWithShape="1">
                  <a:gsLst>
                    <a:gs pos="4000">
                      <a:srgbClr val="A5A5A5"/>
                    </a:gs>
                    <a:gs pos="84000">
                      <a:srgbClr val="FFFFFF"/>
                    </a:gs>
                  </a:gsLst>
                  <a:lin ang="14100000" scaled="0"/>
                  <a:tileRect/>
                </a:gradFill>
                <a:ln w="9525" cap="flat" cmpd="sng" algn="ctr">
                  <a:solidFill>
                    <a:srgbClr val="56565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00" b="1" dirty="0" smtClean="0">
                      <a:solidFill>
                        <a:srgbClr val="005CAE"/>
                      </a:solidFill>
                      <a:latin typeface="Arial" pitchFamily="-65" charset="0"/>
                      <a:ea typeface="Arial" pitchFamily="-65" charset="0"/>
                      <a:cs typeface="Arial" pitchFamily="-65" charset="0"/>
                    </a:rPr>
                    <a:t>VM</a:t>
                  </a:r>
                  <a:endParaRPr kumimoji="0" lang="en-US" sz="10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488" name="Rounded Rectangle 487"/>
                <p:cNvSpPr/>
                <p:nvPr/>
              </p:nvSpPr>
              <p:spPr bwMode="auto">
                <a:xfrm>
                  <a:off x="3596640" y="2770632"/>
                  <a:ext cx="548640" cy="548640"/>
                </a:xfrm>
                <a:prstGeom prst="roundRect">
                  <a:avLst/>
                </a:prstGeom>
                <a:gradFill flip="none" rotWithShape="1">
                  <a:gsLst>
                    <a:gs pos="4000">
                      <a:srgbClr val="A5A5A5"/>
                    </a:gs>
                    <a:gs pos="84000">
                      <a:srgbClr val="FFFFFF"/>
                    </a:gs>
                  </a:gsLst>
                  <a:lin ang="14100000" scaled="0"/>
                  <a:tileRect/>
                </a:gradFill>
                <a:ln w="9525" cap="flat" cmpd="sng" algn="ctr">
                  <a:solidFill>
                    <a:srgbClr val="56565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00" b="1" dirty="0" smtClean="0">
                      <a:solidFill>
                        <a:srgbClr val="005CAE"/>
                      </a:solidFill>
                      <a:latin typeface="Arial" pitchFamily="-65" charset="0"/>
                      <a:ea typeface="Arial" pitchFamily="-65" charset="0"/>
                      <a:cs typeface="Arial" pitchFamily="-65" charset="0"/>
                    </a:rPr>
                    <a:t>VM</a:t>
                  </a:r>
                  <a:endParaRPr kumimoji="0" lang="en-US" sz="10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489" name="Rounded Rectangle 488"/>
                <p:cNvSpPr/>
                <p:nvPr/>
              </p:nvSpPr>
              <p:spPr bwMode="auto">
                <a:xfrm>
                  <a:off x="4389120" y="2770632"/>
                  <a:ext cx="548640" cy="548640"/>
                </a:xfrm>
                <a:prstGeom prst="roundRect">
                  <a:avLst/>
                </a:prstGeom>
                <a:gradFill flip="none" rotWithShape="1">
                  <a:gsLst>
                    <a:gs pos="4000">
                      <a:srgbClr val="A5A5A5"/>
                    </a:gs>
                    <a:gs pos="84000">
                      <a:srgbClr val="FFFFFF"/>
                    </a:gs>
                  </a:gsLst>
                  <a:lin ang="14100000" scaled="0"/>
                  <a:tileRect/>
                </a:gradFill>
                <a:ln w="9525" cap="flat" cmpd="sng" algn="ctr">
                  <a:solidFill>
                    <a:srgbClr val="56565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00" b="1" dirty="0" smtClean="0">
                      <a:solidFill>
                        <a:srgbClr val="005CAE"/>
                      </a:solidFill>
                      <a:latin typeface="Arial" pitchFamily="-65" charset="0"/>
                      <a:ea typeface="Arial" pitchFamily="-65" charset="0"/>
                      <a:cs typeface="Arial" pitchFamily="-65" charset="0"/>
                    </a:rPr>
                    <a:t>VM</a:t>
                  </a:r>
                  <a:endParaRPr kumimoji="0" lang="en-US" sz="10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490" name="Rounded Rectangle 489"/>
                <p:cNvSpPr/>
                <p:nvPr/>
              </p:nvSpPr>
              <p:spPr bwMode="auto">
                <a:xfrm>
                  <a:off x="5181600" y="2770632"/>
                  <a:ext cx="548640" cy="548640"/>
                </a:xfrm>
                <a:prstGeom prst="roundRect">
                  <a:avLst/>
                </a:prstGeom>
                <a:gradFill flip="none" rotWithShape="1">
                  <a:gsLst>
                    <a:gs pos="4000">
                      <a:srgbClr val="A5A5A5"/>
                    </a:gs>
                    <a:gs pos="84000">
                      <a:srgbClr val="FFFFFF"/>
                    </a:gs>
                  </a:gsLst>
                  <a:lin ang="14100000" scaled="0"/>
                  <a:tileRect/>
                </a:gradFill>
                <a:ln w="9525" cap="flat" cmpd="sng" algn="ctr">
                  <a:solidFill>
                    <a:srgbClr val="56565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00" b="1" dirty="0" smtClean="0">
                      <a:solidFill>
                        <a:srgbClr val="005CAE"/>
                      </a:solidFill>
                      <a:latin typeface="Arial" pitchFamily="-65" charset="0"/>
                      <a:ea typeface="Arial" pitchFamily="-65" charset="0"/>
                      <a:cs typeface="Arial" pitchFamily="-65" charset="0"/>
                    </a:rPr>
                    <a:t>VM</a:t>
                  </a:r>
                  <a:endParaRPr kumimoji="0" lang="en-US" sz="10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grpSp>
        </p:grpSp>
        <p:grpSp>
          <p:nvGrpSpPr>
            <p:cNvPr id="86" name="Group 281"/>
            <p:cNvGrpSpPr/>
            <p:nvPr/>
          </p:nvGrpSpPr>
          <p:grpSpPr>
            <a:xfrm>
              <a:off x="2514600" y="1295400"/>
              <a:ext cx="1828799" cy="533400"/>
              <a:chOff x="6096000" y="1752600"/>
              <a:chExt cx="1828799" cy="533400"/>
            </a:xfrm>
          </p:grpSpPr>
          <p:sp>
            <p:nvSpPr>
              <p:cNvPr id="479" name="Rounded Rectangle 7"/>
              <p:cNvSpPr>
                <a:spLocks noChangeArrowheads="1"/>
              </p:cNvSpPr>
              <p:nvPr/>
            </p:nvSpPr>
            <p:spPr bwMode="auto">
              <a:xfrm>
                <a:off x="6096000" y="1752600"/>
                <a:ext cx="1828799" cy="533400"/>
              </a:xfrm>
              <a:prstGeom prst="roundRect">
                <a:avLst>
                  <a:gd name="adj" fmla="val 16667"/>
                </a:avLst>
              </a:prstGeom>
              <a:gradFill flip="none" rotWithShape="1">
                <a:gsLst>
                  <a:gs pos="50000">
                    <a:srgbClr val="92B945"/>
                  </a:gs>
                  <a:gs pos="75000">
                    <a:srgbClr val="C8DD92"/>
                  </a:gs>
                </a:gsLst>
                <a:lin ang="16200000" scaled="0"/>
                <a:tileRect/>
              </a:gradFill>
              <a:ln w="9525" cap="flat" cmpd="sng" algn="ctr">
                <a:solidFill>
                  <a:srgbClr val="A5A5A5"/>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a:buClrTx/>
                </a:pPr>
                <a:endParaRPr lang="en-US" sz="1600" dirty="0">
                  <a:solidFill>
                    <a:schemeClr val="bg1"/>
                  </a:solidFill>
                  <a:latin typeface="Arial" pitchFamily="-65" charset="0"/>
                  <a:ea typeface="Arial" pitchFamily="-65" charset="0"/>
                  <a:cs typeface="Arial" pitchFamily="-65" charset="0"/>
                </a:endParaRPr>
              </a:p>
            </p:txBody>
          </p:sp>
          <p:grpSp>
            <p:nvGrpSpPr>
              <p:cNvPr id="87" name="Group 39"/>
              <p:cNvGrpSpPr/>
              <p:nvPr/>
            </p:nvGrpSpPr>
            <p:grpSpPr>
              <a:xfrm>
                <a:off x="6172201" y="1828800"/>
                <a:ext cx="1676400" cy="381000"/>
                <a:chOff x="2804160" y="2770632"/>
                <a:chExt cx="2926080" cy="548640"/>
              </a:xfrm>
            </p:grpSpPr>
            <p:sp>
              <p:nvSpPr>
                <p:cNvPr id="481" name="Rounded Rectangle 480"/>
                <p:cNvSpPr/>
                <p:nvPr/>
              </p:nvSpPr>
              <p:spPr bwMode="auto">
                <a:xfrm>
                  <a:off x="2804160" y="2770632"/>
                  <a:ext cx="548640" cy="548640"/>
                </a:xfrm>
                <a:prstGeom prst="roundRect">
                  <a:avLst/>
                </a:prstGeom>
                <a:gradFill flip="none" rotWithShape="1">
                  <a:gsLst>
                    <a:gs pos="4000">
                      <a:srgbClr val="A5A5A5"/>
                    </a:gs>
                    <a:gs pos="84000">
                      <a:srgbClr val="FFFFFF"/>
                    </a:gs>
                  </a:gsLst>
                  <a:lin ang="14100000" scaled="0"/>
                  <a:tileRect/>
                </a:gradFill>
                <a:ln w="9525" cap="flat" cmpd="sng" algn="ctr">
                  <a:solidFill>
                    <a:srgbClr val="56565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00" b="1" dirty="0" smtClean="0">
                      <a:solidFill>
                        <a:srgbClr val="005CAE"/>
                      </a:solidFill>
                      <a:latin typeface="Arial" pitchFamily="-65" charset="0"/>
                      <a:ea typeface="Arial" pitchFamily="-65" charset="0"/>
                      <a:cs typeface="Arial" pitchFamily="-65" charset="0"/>
                    </a:rPr>
                    <a:t>VM</a:t>
                  </a:r>
                  <a:endParaRPr kumimoji="0" lang="en-US" sz="10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482" name="Rounded Rectangle 481"/>
                <p:cNvSpPr/>
                <p:nvPr/>
              </p:nvSpPr>
              <p:spPr bwMode="auto">
                <a:xfrm>
                  <a:off x="3596640" y="2770632"/>
                  <a:ext cx="548640" cy="548640"/>
                </a:xfrm>
                <a:prstGeom prst="roundRect">
                  <a:avLst/>
                </a:prstGeom>
                <a:gradFill flip="none" rotWithShape="1">
                  <a:gsLst>
                    <a:gs pos="4000">
                      <a:srgbClr val="A5A5A5"/>
                    </a:gs>
                    <a:gs pos="84000">
                      <a:srgbClr val="FFFFFF"/>
                    </a:gs>
                  </a:gsLst>
                  <a:lin ang="14100000" scaled="0"/>
                  <a:tileRect/>
                </a:gradFill>
                <a:ln w="9525" cap="flat" cmpd="sng" algn="ctr">
                  <a:solidFill>
                    <a:srgbClr val="56565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00" b="1" dirty="0" smtClean="0">
                      <a:solidFill>
                        <a:srgbClr val="005CAE"/>
                      </a:solidFill>
                      <a:latin typeface="Arial" pitchFamily="-65" charset="0"/>
                      <a:ea typeface="Arial" pitchFamily="-65" charset="0"/>
                      <a:cs typeface="Arial" pitchFamily="-65" charset="0"/>
                    </a:rPr>
                    <a:t>VM</a:t>
                  </a:r>
                  <a:endParaRPr kumimoji="0" lang="en-US" sz="10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483" name="Rounded Rectangle 482"/>
                <p:cNvSpPr/>
                <p:nvPr/>
              </p:nvSpPr>
              <p:spPr bwMode="auto">
                <a:xfrm>
                  <a:off x="4389120" y="2770632"/>
                  <a:ext cx="548640" cy="548640"/>
                </a:xfrm>
                <a:prstGeom prst="roundRect">
                  <a:avLst/>
                </a:prstGeom>
                <a:gradFill flip="none" rotWithShape="1">
                  <a:gsLst>
                    <a:gs pos="4000">
                      <a:srgbClr val="A5A5A5"/>
                    </a:gs>
                    <a:gs pos="84000">
                      <a:srgbClr val="FFFFFF"/>
                    </a:gs>
                  </a:gsLst>
                  <a:lin ang="14100000" scaled="0"/>
                  <a:tileRect/>
                </a:gradFill>
                <a:ln w="9525" cap="flat" cmpd="sng" algn="ctr">
                  <a:solidFill>
                    <a:srgbClr val="56565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00" b="1" dirty="0" smtClean="0">
                      <a:solidFill>
                        <a:srgbClr val="005CAE"/>
                      </a:solidFill>
                      <a:latin typeface="Arial" pitchFamily="-65" charset="0"/>
                      <a:ea typeface="Arial" pitchFamily="-65" charset="0"/>
                      <a:cs typeface="Arial" pitchFamily="-65" charset="0"/>
                    </a:rPr>
                    <a:t>VM</a:t>
                  </a:r>
                  <a:endParaRPr kumimoji="0" lang="en-US" sz="10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484" name="Rounded Rectangle 483"/>
                <p:cNvSpPr/>
                <p:nvPr/>
              </p:nvSpPr>
              <p:spPr bwMode="auto">
                <a:xfrm>
                  <a:off x="5181600" y="2770632"/>
                  <a:ext cx="548640" cy="548640"/>
                </a:xfrm>
                <a:prstGeom prst="roundRect">
                  <a:avLst/>
                </a:prstGeom>
                <a:gradFill flip="none" rotWithShape="1">
                  <a:gsLst>
                    <a:gs pos="4000">
                      <a:srgbClr val="A5A5A5"/>
                    </a:gs>
                    <a:gs pos="84000">
                      <a:srgbClr val="FFFFFF"/>
                    </a:gs>
                  </a:gsLst>
                  <a:lin ang="14100000" scaled="0"/>
                  <a:tileRect/>
                </a:gradFill>
                <a:ln w="9525" cap="flat" cmpd="sng" algn="ctr">
                  <a:solidFill>
                    <a:srgbClr val="56565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00" b="1" dirty="0" smtClean="0">
                      <a:solidFill>
                        <a:srgbClr val="005CAE"/>
                      </a:solidFill>
                      <a:latin typeface="Arial" pitchFamily="-65" charset="0"/>
                      <a:ea typeface="Arial" pitchFamily="-65" charset="0"/>
                      <a:cs typeface="Arial" pitchFamily="-65" charset="0"/>
                    </a:rPr>
                    <a:t>VM</a:t>
                  </a:r>
                  <a:endParaRPr kumimoji="0" lang="en-US" sz="10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grpSp>
        </p:grpSp>
        <p:grpSp>
          <p:nvGrpSpPr>
            <p:cNvPr id="92" name="Group 288"/>
            <p:cNvGrpSpPr/>
            <p:nvPr/>
          </p:nvGrpSpPr>
          <p:grpSpPr>
            <a:xfrm>
              <a:off x="2667000" y="1447800"/>
              <a:ext cx="1828799" cy="533400"/>
              <a:chOff x="6096000" y="1752600"/>
              <a:chExt cx="1828799" cy="533400"/>
            </a:xfrm>
          </p:grpSpPr>
          <p:sp>
            <p:nvSpPr>
              <p:cNvPr id="473" name="Rounded Rectangle 7"/>
              <p:cNvSpPr>
                <a:spLocks noChangeArrowheads="1"/>
              </p:cNvSpPr>
              <p:nvPr/>
            </p:nvSpPr>
            <p:spPr bwMode="auto">
              <a:xfrm>
                <a:off x="6096000" y="1752600"/>
                <a:ext cx="1828799" cy="533400"/>
              </a:xfrm>
              <a:prstGeom prst="roundRect">
                <a:avLst>
                  <a:gd name="adj" fmla="val 16667"/>
                </a:avLst>
              </a:prstGeom>
              <a:gradFill flip="none" rotWithShape="1">
                <a:gsLst>
                  <a:gs pos="50000">
                    <a:srgbClr val="92B945"/>
                  </a:gs>
                  <a:gs pos="75000">
                    <a:srgbClr val="C8DD92"/>
                  </a:gs>
                </a:gsLst>
                <a:lin ang="16200000" scaled="0"/>
                <a:tileRect/>
              </a:gradFill>
              <a:ln w="9525" cap="flat" cmpd="sng" algn="ctr">
                <a:solidFill>
                  <a:srgbClr val="A5A5A5"/>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a:buClrTx/>
                </a:pPr>
                <a:endParaRPr lang="en-US" sz="1600" dirty="0">
                  <a:solidFill>
                    <a:schemeClr val="bg1"/>
                  </a:solidFill>
                  <a:latin typeface="Arial" pitchFamily="-65" charset="0"/>
                  <a:ea typeface="Arial" pitchFamily="-65" charset="0"/>
                  <a:cs typeface="Arial" pitchFamily="-65" charset="0"/>
                </a:endParaRPr>
              </a:p>
            </p:txBody>
          </p:sp>
          <p:grpSp>
            <p:nvGrpSpPr>
              <p:cNvPr id="93" name="Group 39"/>
              <p:cNvGrpSpPr/>
              <p:nvPr/>
            </p:nvGrpSpPr>
            <p:grpSpPr>
              <a:xfrm>
                <a:off x="6172201" y="1828800"/>
                <a:ext cx="1676400" cy="381000"/>
                <a:chOff x="2804160" y="2770632"/>
                <a:chExt cx="2926080" cy="548640"/>
              </a:xfrm>
            </p:grpSpPr>
            <p:sp>
              <p:nvSpPr>
                <p:cNvPr id="475" name="Rounded Rectangle 474"/>
                <p:cNvSpPr/>
                <p:nvPr/>
              </p:nvSpPr>
              <p:spPr bwMode="auto">
                <a:xfrm>
                  <a:off x="2804160" y="2770632"/>
                  <a:ext cx="548640" cy="548640"/>
                </a:xfrm>
                <a:prstGeom prst="roundRect">
                  <a:avLst/>
                </a:prstGeom>
                <a:gradFill flip="none" rotWithShape="1">
                  <a:gsLst>
                    <a:gs pos="4000">
                      <a:srgbClr val="A5A5A5"/>
                    </a:gs>
                    <a:gs pos="84000">
                      <a:srgbClr val="FFFFFF"/>
                    </a:gs>
                  </a:gsLst>
                  <a:lin ang="14100000" scaled="0"/>
                  <a:tileRect/>
                </a:gradFill>
                <a:ln w="9525" cap="flat" cmpd="sng" algn="ctr">
                  <a:solidFill>
                    <a:srgbClr val="56565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00" b="1" dirty="0" smtClean="0">
                      <a:solidFill>
                        <a:srgbClr val="005CAE"/>
                      </a:solidFill>
                      <a:latin typeface="Arial" pitchFamily="-65" charset="0"/>
                      <a:ea typeface="Arial" pitchFamily="-65" charset="0"/>
                      <a:cs typeface="Arial" pitchFamily="-65" charset="0"/>
                    </a:rPr>
                    <a:t>VM</a:t>
                  </a:r>
                  <a:endParaRPr kumimoji="0" lang="en-US" sz="10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476" name="Rounded Rectangle 475"/>
                <p:cNvSpPr/>
                <p:nvPr/>
              </p:nvSpPr>
              <p:spPr bwMode="auto">
                <a:xfrm>
                  <a:off x="3596640" y="2770632"/>
                  <a:ext cx="548640" cy="548640"/>
                </a:xfrm>
                <a:prstGeom prst="roundRect">
                  <a:avLst/>
                </a:prstGeom>
                <a:gradFill flip="none" rotWithShape="1">
                  <a:gsLst>
                    <a:gs pos="4000">
                      <a:srgbClr val="A5A5A5"/>
                    </a:gs>
                    <a:gs pos="84000">
                      <a:srgbClr val="FFFFFF"/>
                    </a:gs>
                  </a:gsLst>
                  <a:lin ang="14100000" scaled="0"/>
                  <a:tileRect/>
                </a:gradFill>
                <a:ln w="9525" cap="flat" cmpd="sng" algn="ctr">
                  <a:solidFill>
                    <a:srgbClr val="56565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00" b="1" dirty="0" smtClean="0">
                      <a:solidFill>
                        <a:srgbClr val="005CAE"/>
                      </a:solidFill>
                      <a:latin typeface="Arial" pitchFamily="-65" charset="0"/>
                      <a:ea typeface="Arial" pitchFamily="-65" charset="0"/>
                      <a:cs typeface="Arial" pitchFamily="-65" charset="0"/>
                    </a:rPr>
                    <a:t>VM</a:t>
                  </a:r>
                  <a:endParaRPr kumimoji="0" lang="en-US" sz="10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477" name="Rounded Rectangle 476"/>
                <p:cNvSpPr/>
                <p:nvPr/>
              </p:nvSpPr>
              <p:spPr bwMode="auto">
                <a:xfrm>
                  <a:off x="4389120" y="2770632"/>
                  <a:ext cx="548640" cy="548640"/>
                </a:xfrm>
                <a:prstGeom prst="roundRect">
                  <a:avLst/>
                </a:prstGeom>
                <a:gradFill flip="none" rotWithShape="1">
                  <a:gsLst>
                    <a:gs pos="4000">
                      <a:srgbClr val="A5A5A5"/>
                    </a:gs>
                    <a:gs pos="84000">
                      <a:srgbClr val="FFFFFF"/>
                    </a:gs>
                  </a:gsLst>
                  <a:lin ang="14100000" scaled="0"/>
                  <a:tileRect/>
                </a:gradFill>
                <a:ln w="9525" cap="flat" cmpd="sng" algn="ctr">
                  <a:solidFill>
                    <a:srgbClr val="56565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00" b="1" dirty="0" smtClean="0">
                      <a:solidFill>
                        <a:srgbClr val="005CAE"/>
                      </a:solidFill>
                      <a:latin typeface="Arial" pitchFamily="-65" charset="0"/>
                      <a:ea typeface="Arial" pitchFamily="-65" charset="0"/>
                      <a:cs typeface="Arial" pitchFamily="-65" charset="0"/>
                    </a:rPr>
                    <a:t>VM</a:t>
                  </a:r>
                  <a:endParaRPr kumimoji="0" lang="en-US" sz="10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478" name="Rounded Rectangle 477"/>
                <p:cNvSpPr/>
                <p:nvPr/>
              </p:nvSpPr>
              <p:spPr bwMode="auto">
                <a:xfrm>
                  <a:off x="5181600" y="2770632"/>
                  <a:ext cx="548640" cy="548640"/>
                </a:xfrm>
                <a:prstGeom prst="roundRect">
                  <a:avLst/>
                </a:prstGeom>
                <a:gradFill flip="none" rotWithShape="1">
                  <a:gsLst>
                    <a:gs pos="4000">
                      <a:srgbClr val="A5A5A5"/>
                    </a:gs>
                    <a:gs pos="84000">
                      <a:srgbClr val="FFFFFF"/>
                    </a:gs>
                  </a:gsLst>
                  <a:lin ang="14100000" scaled="0"/>
                  <a:tileRect/>
                </a:gradFill>
                <a:ln w="9525" cap="flat" cmpd="sng" algn="ctr">
                  <a:solidFill>
                    <a:srgbClr val="56565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00" b="1" dirty="0" smtClean="0">
                      <a:solidFill>
                        <a:srgbClr val="005CAE"/>
                      </a:solidFill>
                      <a:latin typeface="Arial" pitchFamily="-65" charset="0"/>
                      <a:ea typeface="Arial" pitchFamily="-65" charset="0"/>
                      <a:cs typeface="Arial" pitchFamily="-65" charset="0"/>
                    </a:rPr>
                    <a:t>VM</a:t>
                  </a:r>
                  <a:endParaRPr kumimoji="0" lang="en-US" sz="10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grpSp>
        </p:grpSp>
        <p:grpSp>
          <p:nvGrpSpPr>
            <p:cNvPr id="94" name="Group 295"/>
            <p:cNvGrpSpPr/>
            <p:nvPr/>
          </p:nvGrpSpPr>
          <p:grpSpPr>
            <a:xfrm>
              <a:off x="2819400" y="1600200"/>
              <a:ext cx="1828799" cy="533400"/>
              <a:chOff x="6096000" y="1752600"/>
              <a:chExt cx="1828799" cy="533400"/>
            </a:xfrm>
          </p:grpSpPr>
          <p:sp>
            <p:nvSpPr>
              <p:cNvPr id="467" name="Rounded Rectangle 7"/>
              <p:cNvSpPr>
                <a:spLocks noChangeArrowheads="1"/>
              </p:cNvSpPr>
              <p:nvPr/>
            </p:nvSpPr>
            <p:spPr bwMode="auto">
              <a:xfrm>
                <a:off x="6096000" y="1752600"/>
                <a:ext cx="1828799" cy="533400"/>
              </a:xfrm>
              <a:prstGeom prst="roundRect">
                <a:avLst>
                  <a:gd name="adj" fmla="val 16667"/>
                </a:avLst>
              </a:prstGeom>
              <a:gradFill flip="none" rotWithShape="1">
                <a:gsLst>
                  <a:gs pos="50000">
                    <a:srgbClr val="92B945"/>
                  </a:gs>
                  <a:gs pos="75000">
                    <a:srgbClr val="C8DD92"/>
                  </a:gs>
                </a:gsLst>
                <a:lin ang="16200000" scaled="0"/>
                <a:tileRect/>
              </a:gradFill>
              <a:ln w="9525" cap="flat" cmpd="sng" algn="ctr">
                <a:solidFill>
                  <a:srgbClr val="A5A5A5"/>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a:buClrTx/>
                </a:pPr>
                <a:endParaRPr lang="en-US" sz="1600" dirty="0">
                  <a:solidFill>
                    <a:schemeClr val="bg1"/>
                  </a:solidFill>
                  <a:latin typeface="Arial" pitchFamily="-65" charset="0"/>
                  <a:ea typeface="Arial" pitchFamily="-65" charset="0"/>
                  <a:cs typeface="Arial" pitchFamily="-65" charset="0"/>
                </a:endParaRPr>
              </a:p>
            </p:txBody>
          </p:sp>
          <p:grpSp>
            <p:nvGrpSpPr>
              <p:cNvPr id="95" name="Group 39"/>
              <p:cNvGrpSpPr/>
              <p:nvPr/>
            </p:nvGrpSpPr>
            <p:grpSpPr>
              <a:xfrm>
                <a:off x="6172201" y="1828800"/>
                <a:ext cx="1676400" cy="381000"/>
                <a:chOff x="2804160" y="2770632"/>
                <a:chExt cx="2926080" cy="548640"/>
              </a:xfrm>
            </p:grpSpPr>
            <p:sp>
              <p:nvSpPr>
                <p:cNvPr id="469" name="Rounded Rectangle 468"/>
                <p:cNvSpPr/>
                <p:nvPr/>
              </p:nvSpPr>
              <p:spPr bwMode="auto">
                <a:xfrm>
                  <a:off x="2804160" y="2770632"/>
                  <a:ext cx="548640" cy="548640"/>
                </a:xfrm>
                <a:prstGeom prst="roundRect">
                  <a:avLst/>
                </a:prstGeom>
                <a:gradFill flip="none" rotWithShape="1">
                  <a:gsLst>
                    <a:gs pos="4000">
                      <a:srgbClr val="A5A5A5"/>
                    </a:gs>
                    <a:gs pos="84000">
                      <a:srgbClr val="FFFFFF"/>
                    </a:gs>
                  </a:gsLst>
                  <a:lin ang="14100000" scaled="0"/>
                  <a:tileRect/>
                </a:gradFill>
                <a:ln w="9525" cap="flat" cmpd="sng" algn="ctr">
                  <a:solidFill>
                    <a:srgbClr val="56565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00" b="1" dirty="0" smtClean="0">
                      <a:solidFill>
                        <a:srgbClr val="005CAE"/>
                      </a:solidFill>
                      <a:latin typeface="Arial" pitchFamily="-65" charset="0"/>
                      <a:ea typeface="Arial" pitchFamily="-65" charset="0"/>
                      <a:cs typeface="Arial" pitchFamily="-65" charset="0"/>
                    </a:rPr>
                    <a:t>VM</a:t>
                  </a:r>
                  <a:endParaRPr kumimoji="0" lang="en-US" sz="10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470" name="Rounded Rectangle 469"/>
                <p:cNvSpPr/>
                <p:nvPr/>
              </p:nvSpPr>
              <p:spPr bwMode="auto">
                <a:xfrm>
                  <a:off x="3596640" y="2770632"/>
                  <a:ext cx="548640" cy="548640"/>
                </a:xfrm>
                <a:prstGeom prst="roundRect">
                  <a:avLst/>
                </a:prstGeom>
                <a:gradFill flip="none" rotWithShape="1">
                  <a:gsLst>
                    <a:gs pos="4000">
                      <a:srgbClr val="A5A5A5"/>
                    </a:gs>
                    <a:gs pos="84000">
                      <a:srgbClr val="FFFFFF"/>
                    </a:gs>
                  </a:gsLst>
                  <a:lin ang="14100000" scaled="0"/>
                  <a:tileRect/>
                </a:gradFill>
                <a:ln w="9525" cap="flat" cmpd="sng" algn="ctr">
                  <a:solidFill>
                    <a:srgbClr val="56565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00" b="1" dirty="0" smtClean="0">
                      <a:solidFill>
                        <a:srgbClr val="005CAE"/>
                      </a:solidFill>
                      <a:latin typeface="Arial" pitchFamily="-65" charset="0"/>
                      <a:ea typeface="Arial" pitchFamily="-65" charset="0"/>
                      <a:cs typeface="Arial" pitchFamily="-65" charset="0"/>
                    </a:rPr>
                    <a:t>VM</a:t>
                  </a:r>
                  <a:endParaRPr kumimoji="0" lang="en-US" sz="10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471" name="Rounded Rectangle 470"/>
                <p:cNvSpPr/>
                <p:nvPr/>
              </p:nvSpPr>
              <p:spPr bwMode="auto">
                <a:xfrm>
                  <a:off x="4389120" y="2770632"/>
                  <a:ext cx="548640" cy="548640"/>
                </a:xfrm>
                <a:prstGeom prst="roundRect">
                  <a:avLst/>
                </a:prstGeom>
                <a:gradFill flip="none" rotWithShape="1">
                  <a:gsLst>
                    <a:gs pos="4000">
                      <a:srgbClr val="A5A5A5"/>
                    </a:gs>
                    <a:gs pos="84000">
                      <a:srgbClr val="FFFFFF"/>
                    </a:gs>
                  </a:gsLst>
                  <a:lin ang="14100000" scaled="0"/>
                  <a:tileRect/>
                </a:gradFill>
                <a:ln w="9525" cap="flat" cmpd="sng" algn="ctr">
                  <a:solidFill>
                    <a:srgbClr val="56565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00" b="1" dirty="0" smtClean="0">
                      <a:solidFill>
                        <a:srgbClr val="005CAE"/>
                      </a:solidFill>
                      <a:latin typeface="Arial" pitchFamily="-65" charset="0"/>
                      <a:ea typeface="Arial" pitchFamily="-65" charset="0"/>
                      <a:cs typeface="Arial" pitchFamily="-65" charset="0"/>
                    </a:rPr>
                    <a:t>VM</a:t>
                  </a:r>
                  <a:endParaRPr kumimoji="0" lang="en-US" sz="10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472" name="Rounded Rectangle 471"/>
                <p:cNvSpPr/>
                <p:nvPr/>
              </p:nvSpPr>
              <p:spPr bwMode="auto">
                <a:xfrm>
                  <a:off x="5181600" y="2770632"/>
                  <a:ext cx="548640" cy="548640"/>
                </a:xfrm>
                <a:prstGeom prst="roundRect">
                  <a:avLst/>
                </a:prstGeom>
                <a:gradFill flip="none" rotWithShape="1">
                  <a:gsLst>
                    <a:gs pos="4000">
                      <a:srgbClr val="A5A5A5"/>
                    </a:gs>
                    <a:gs pos="84000">
                      <a:srgbClr val="FFFFFF"/>
                    </a:gs>
                  </a:gsLst>
                  <a:lin ang="14100000" scaled="0"/>
                  <a:tileRect/>
                </a:gradFill>
                <a:ln w="9525" cap="flat" cmpd="sng" algn="ctr">
                  <a:solidFill>
                    <a:srgbClr val="56565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00" b="1" dirty="0" smtClean="0">
                      <a:solidFill>
                        <a:srgbClr val="005CAE"/>
                      </a:solidFill>
                      <a:latin typeface="Arial" pitchFamily="-65" charset="0"/>
                      <a:ea typeface="Arial" pitchFamily="-65" charset="0"/>
                      <a:cs typeface="Arial" pitchFamily="-65" charset="0"/>
                    </a:rPr>
                    <a:t>VM</a:t>
                  </a:r>
                  <a:endParaRPr kumimoji="0" lang="en-US" sz="10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grpSp>
        </p:grpSp>
        <p:grpSp>
          <p:nvGrpSpPr>
            <p:cNvPr id="98" name="Group 302"/>
            <p:cNvGrpSpPr/>
            <p:nvPr/>
          </p:nvGrpSpPr>
          <p:grpSpPr>
            <a:xfrm>
              <a:off x="2971800" y="1752600"/>
              <a:ext cx="1828799" cy="533400"/>
              <a:chOff x="6096000" y="1752600"/>
              <a:chExt cx="1828799" cy="533400"/>
            </a:xfrm>
          </p:grpSpPr>
          <p:sp>
            <p:nvSpPr>
              <p:cNvPr id="461" name="Rounded Rectangle 7"/>
              <p:cNvSpPr>
                <a:spLocks noChangeArrowheads="1"/>
              </p:cNvSpPr>
              <p:nvPr/>
            </p:nvSpPr>
            <p:spPr bwMode="auto">
              <a:xfrm>
                <a:off x="6096000" y="1752600"/>
                <a:ext cx="1828799" cy="533400"/>
              </a:xfrm>
              <a:prstGeom prst="roundRect">
                <a:avLst>
                  <a:gd name="adj" fmla="val 16667"/>
                </a:avLst>
              </a:prstGeom>
              <a:gradFill flip="none" rotWithShape="1">
                <a:gsLst>
                  <a:gs pos="50000">
                    <a:srgbClr val="92B945"/>
                  </a:gs>
                  <a:gs pos="75000">
                    <a:srgbClr val="C8DD92"/>
                  </a:gs>
                </a:gsLst>
                <a:lin ang="16200000" scaled="0"/>
                <a:tileRect/>
              </a:gradFill>
              <a:ln w="9525" cap="flat" cmpd="sng" algn="ctr">
                <a:solidFill>
                  <a:srgbClr val="A5A5A5"/>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a:buClrTx/>
                </a:pPr>
                <a:endParaRPr lang="en-US" sz="1600" dirty="0">
                  <a:solidFill>
                    <a:schemeClr val="bg1"/>
                  </a:solidFill>
                  <a:latin typeface="Arial" pitchFamily="-65" charset="0"/>
                  <a:ea typeface="Arial" pitchFamily="-65" charset="0"/>
                  <a:cs typeface="Arial" pitchFamily="-65" charset="0"/>
                </a:endParaRPr>
              </a:p>
            </p:txBody>
          </p:sp>
          <p:grpSp>
            <p:nvGrpSpPr>
              <p:cNvPr id="99" name="Group 39"/>
              <p:cNvGrpSpPr/>
              <p:nvPr/>
            </p:nvGrpSpPr>
            <p:grpSpPr>
              <a:xfrm>
                <a:off x="6172201" y="1828800"/>
                <a:ext cx="1676400" cy="381000"/>
                <a:chOff x="2804160" y="2770632"/>
                <a:chExt cx="2926080" cy="548640"/>
              </a:xfrm>
            </p:grpSpPr>
            <p:sp>
              <p:nvSpPr>
                <p:cNvPr id="463" name="Rounded Rectangle 462"/>
                <p:cNvSpPr/>
                <p:nvPr/>
              </p:nvSpPr>
              <p:spPr bwMode="auto">
                <a:xfrm>
                  <a:off x="2804160" y="2770632"/>
                  <a:ext cx="548640" cy="548640"/>
                </a:xfrm>
                <a:prstGeom prst="roundRect">
                  <a:avLst/>
                </a:prstGeom>
                <a:gradFill flip="none" rotWithShape="1">
                  <a:gsLst>
                    <a:gs pos="4000">
                      <a:srgbClr val="A5A5A5"/>
                    </a:gs>
                    <a:gs pos="84000">
                      <a:srgbClr val="FFFFFF"/>
                    </a:gs>
                  </a:gsLst>
                  <a:lin ang="14100000" scaled="0"/>
                  <a:tileRect/>
                </a:gradFill>
                <a:ln w="9525" cap="flat" cmpd="sng" algn="ctr">
                  <a:solidFill>
                    <a:srgbClr val="56565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00" b="1" dirty="0" smtClean="0">
                      <a:solidFill>
                        <a:srgbClr val="005CAE"/>
                      </a:solidFill>
                      <a:latin typeface="Arial" pitchFamily="-65" charset="0"/>
                      <a:ea typeface="Arial" pitchFamily="-65" charset="0"/>
                      <a:cs typeface="Arial" pitchFamily="-65" charset="0"/>
                    </a:rPr>
                    <a:t>VM</a:t>
                  </a:r>
                  <a:endParaRPr kumimoji="0" lang="en-US" sz="10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464" name="Rounded Rectangle 463"/>
                <p:cNvSpPr/>
                <p:nvPr/>
              </p:nvSpPr>
              <p:spPr bwMode="auto">
                <a:xfrm>
                  <a:off x="3596640" y="2770632"/>
                  <a:ext cx="548640" cy="548640"/>
                </a:xfrm>
                <a:prstGeom prst="roundRect">
                  <a:avLst/>
                </a:prstGeom>
                <a:gradFill flip="none" rotWithShape="1">
                  <a:gsLst>
                    <a:gs pos="4000">
                      <a:srgbClr val="A5A5A5"/>
                    </a:gs>
                    <a:gs pos="84000">
                      <a:srgbClr val="FFFFFF"/>
                    </a:gs>
                  </a:gsLst>
                  <a:lin ang="14100000" scaled="0"/>
                  <a:tileRect/>
                </a:gradFill>
                <a:ln w="9525" cap="flat" cmpd="sng" algn="ctr">
                  <a:solidFill>
                    <a:srgbClr val="56565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00" b="1" dirty="0" smtClean="0">
                      <a:solidFill>
                        <a:srgbClr val="005CAE"/>
                      </a:solidFill>
                      <a:latin typeface="Arial" pitchFamily="-65" charset="0"/>
                      <a:ea typeface="Arial" pitchFamily="-65" charset="0"/>
                      <a:cs typeface="Arial" pitchFamily="-65" charset="0"/>
                    </a:rPr>
                    <a:t>VM</a:t>
                  </a:r>
                  <a:endParaRPr kumimoji="0" lang="en-US" sz="10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465" name="Rounded Rectangle 464"/>
                <p:cNvSpPr/>
                <p:nvPr/>
              </p:nvSpPr>
              <p:spPr bwMode="auto">
                <a:xfrm>
                  <a:off x="4389120" y="2770632"/>
                  <a:ext cx="548640" cy="548640"/>
                </a:xfrm>
                <a:prstGeom prst="roundRect">
                  <a:avLst/>
                </a:prstGeom>
                <a:gradFill flip="none" rotWithShape="1">
                  <a:gsLst>
                    <a:gs pos="4000">
                      <a:srgbClr val="A5A5A5"/>
                    </a:gs>
                    <a:gs pos="84000">
                      <a:srgbClr val="FFFFFF"/>
                    </a:gs>
                  </a:gsLst>
                  <a:lin ang="14100000" scaled="0"/>
                  <a:tileRect/>
                </a:gradFill>
                <a:ln w="9525" cap="flat" cmpd="sng" algn="ctr">
                  <a:solidFill>
                    <a:srgbClr val="56565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00" b="1" dirty="0" smtClean="0">
                      <a:solidFill>
                        <a:srgbClr val="005CAE"/>
                      </a:solidFill>
                      <a:latin typeface="Arial" pitchFamily="-65" charset="0"/>
                      <a:ea typeface="Arial" pitchFamily="-65" charset="0"/>
                      <a:cs typeface="Arial" pitchFamily="-65" charset="0"/>
                    </a:rPr>
                    <a:t>VM</a:t>
                  </a:r>
                  <a:endParaRPr kumimoji="0" lang="en-US" sz="10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466" name="Rounded Rectangle 465"/>
                <p:cNvSpPr/>
                <p:nvPr/>
              </p:nvSpPr>
              <p:spPr bwMode="auto">
                <a:xfrm>
                  <a:off x="5181600" y="2770632"/>
                  <a:ext cx="548640" cy="548640"/>
                </a:xfrm>
                <a:prstGeom prst="roundRect">
                  <a:avLst/>
                </a:prstGeom>
                <a:gradFill flip="none" rotWithShape="1">
                  <a:gsLst>
                    <a:gs pos="4000">
                      <a:srgbClr val="A5A5A5"/>
                    </a:gs>
                    <a:gs pos="84000">
                      <a:srgbClr val="FFFFFF"/>
                    </a:gs>
                  </a:gsLst>
                  <a:lin ang="14100000" scaled="0"/>
                  <a:tileRect/>
                </a:gradFill>
                <a:ln w="9525" cap="flat" cmpd="sng" algn="ctr">
                  <a:solidFill>
                    <a:srgbClr val="56565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00" b="1" dirty="0" smtClean="0">
                      <a:solidFill>
                        <a:srgbClr val="005CAE"/>
                      </a:solidFill>
                      <a:latin typeface="Arial" pitchFamily="-65" charset="0"/>
                      <a:ea typeface="Arial" pitchFamily="-65" charset="0"/>
                      <a:cs typeface="Arial" pitchFamily="-65" charset="0"/>
                    </a:rPr>
                    <a:t>VM</a:t>
                  </a:r>
                  <a:endParaRPr kumimoji="0" lang="en-US" sz="10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grpSp>
        </p:grpSp>
      </p:grpSp>
      <p:cxnSp>
        <p:nvCxnSpPr>
          <p:cNvPr id="19" name="Straight Connector 43"/>
          <p:cNvCxnSpPr>
            <a:cxnSpLocks noChangeShapeType="1"/>
            <a:endCxn id="14" idx="0"/>
          </p:cNvCxnSpPr>
          <p:nvPr/>
        </p:nvCxnSpPr>
        <p:spPr bwMode="auto">
          <a:xfrm rot="5400000">
            <a:off x="1266745" y="2002853"/>
            <a:ext cx="1802906" cy="1302405"/>
          </a:xfrm>
          <a:prstGeom prst="line">
            <a:avLst/>
          </a:prstGeom>
          <a:noFill/>
          <a:ln w="31750">
            <a:solidFill>
              <a:srgbClr val="565656"/>
            </a:solidFill>
            <a:prstDash val="sysDash"/>
            <a:round/>
            <a:headEnd type="triangle"/>
            <a:tailEnd type="triangle"/>
          </a:ln>
        </p:spPr>
      </p:cxnSp>
      <p:cxnSp>
        <p:nvCxnSpPr>
          <p:cNvPr id="22" name="Straight Connector 43"/>
          <p:cNvCxnSpPr>
            <a:cxnSpLocks noChangeShapeType="1"/>
          </p:cNvCxnSpPr>
          <p:nvPr/>
        </p:nvCxnSpPr>
        <p:spPr bwMode="auto">
          <a:xfrm rot="10800000" flipV="1">
            <a:off x="1593730" y="1981199"/>
            <a:ext cx="3283071" cy="1600621"/>
          </a:xfrm>
          <a:prstGeom prst="line">
            <a:avLst/>
          </a:prstGeom>
          <a:noFill/>
          <a:ln w="31750">
            <a:solidFill>
              <a:srgbClr val="565656"/>
            </a:solidFill>
            <a:prstDash val="sysDash"/>
            <a:round/>
            <a:headEnd type="triangle"/>
            <a:tailEnd type="triangle"/>
          </a:ln>
        </p:spPr>
      </p:cxnSp>
      <p:cxnSp>
        <p:nvCxnSpPr>
          <p:cNvPr id="23" name="Straight Connector 43"/>
          <p:cNvCxnSpPr>
            <a:cxnSpLocks noChangeShapeType="1"/>
          </p:cNvCxnSpPr>
          <p:nvPr/>
        </p:nvCxnSpPr>
        <p:spPr bwMode="auto">
          <a:xfrm rot="10800000" flipV="1">
            <a:off x="1669930" y="2666999"/>
            <a:ext cx="2521071" cy="914821"/>
          </a:xfrm>
          <a:prstGeom prst="line">
            <a:avLst/>
          </a:prstGeom>
          <a:noFill/>
          <a:ln w="31750">
            <a:solidFill>
              <a:srgbClr val="565656"/>
            </a:solidFill>
            <a:prstDash val="sysDash"/>
            <a:round/>
            <a:headEnd type="triangle"/>
            <a:tailEnd type="triangle"/>
          </a:ln>
        </p:spPr>
      </p:cxnSp>
      <p:cxnSp>
        <p:nvCxnSpPr>
          <p:cNvPr id="603" name="Straight Connector 43"/>
          <p:cNvCxnSpPr>
            <a:cxnSpLocks noChangeShapeType="1"/>
          </p:cNvCxnSpPr>
          <p:nvPr/>
        </p:nvCxnSpPr>
        <p:spPr bwMode="auto">
          <a:xfrm rot="10800000" flipV="1">
            <a:off x="1746130" y="2666999"/>
            <a:ext cx="4654671" cy="942975"/>
          </a:xfrm>
          <a:prstGeom prst="line">
            <a:avLst/>
          </a:prstGeom>
          <a:noFill/>
          <a:ln w="31750">
            <a:solidFill>
              <a:srgbClr val="565656"/>
            </a:solidFill>
            <a:prstDash val="sysDash"/>
            <a:round/>
            <a:headEnd type="triangle"/>
            <a:tailEnd type="triangle"/>
          </a:ln>
        </p:spPr>
      </p:cxnSp>
      <p:sp>
        <p:nvSpPr>
          <p:cNvPr id="608" name="TextBox 607"/>
          <p:cNvSpPr txBox="1"/>
          <p:nvPr/>
        </p:nvSpPr>
        <p:spPr>
          <a:xfrm>
            <a:off x="6858000" y="3124200"/>
            <a:ext cx="1404552" cy="523220"/>
          </a:xfrm>
          <a:prstGeom prst="rect">
            <a:avLst/>
          </a:prstGeom>
          <a:noFill/>
        </p:spPr>
        <p:txBody>
          <a:bodyPr wrap="none" rtlCol="0">
            <a:spAutoFit/>
          </a:bodyPr>
          <a:lstStyle/>
          <a:p>
            <a:r>
              <a:rPr lang="en-US" sz="2800" dirty="0" smtClean="0">
                <a:solidFill>
                  <a:srgbClr val="0070C0"/>
                </a:solidFill>
              </a:rPr>
              <a:t>8,000%</a:t>
            </a:r>
            <a:endParaRPr lang="en-US" sz="2800" dirty="0">
              <a:solidFill>
                <a:srgbClr val="0070C0"/>
              </a:solidFill>
            </a:endParaRPr>
          </a:p>
        </p:txBody>
      </p:sp>
      <p:grpSp>
        <p:nvGrpSpPr>
          <p:cNvPr id="108" name="Group 309"/>
          <p:cNvGrpSpPr/>
          <p:nvPr/>
        </p:nvGrpSpPr>
        <p:grpSpPr>
          <a:xfrm>
            <a:off x="2590800" y="1143000"/>
            <a:ext cx="1752600" cy="838200"/>
            <a:chOff x="2362200" y="1143000"/>
            <a:chExt cx="2438399" cy="1143000"/>
          </a:xfrm>
        </p:grpSpPr>
        <p:grpSp>
          <p:nvGrpSpPr>
            <p:cNvPr id="117" name="Group 93"/>
            <p:cNvGrpSpPr/>
            <p:nvPr/>
          </p:nvGrpSpPr>
          <p:grpSpPr>
            <a:xfrm>
              <a:off x="2362200" y="1143000"/>
              <a:ext cx="1828799" cy="533400"/>
              <a:chOff x="6096000" y="1752600"/>
              <a:chExt cx="1828799" cy="533400"/>
            </a:xfrm>
          </p:grpSpPr>
          <p:sp>
            <p:nvSpPr>
              <p:cNvPr id="85" name="Rounded Rectangle 7"/>
              <p:cNvSpPr>
                <a:spLocks noChangeArrowheads="1"/>
              </p:cNvSpPr>
              <p:nvPr/>
            </p:nvSpPr>
            <p:spPr bwMode="auto">
              <a:xfrm>
                <a:off x="6096000" y="1752600"/>
                <a:ext cx="1828799" cy="533400"/>
              </a:xfrm>
              <a:prstGeom prst="roundRect">
                <a:avLst>
                  <a:gd name="adj" fmla="val 16667"/>
                </a:avLst>
              </a:prstGeom>
              <a:gradFill flip="none" rotWithShape="1">
                <a:gsLst>
                  <a:gs pos="50000">
                    <a:srgbClr val="92B945"/>
                  </a:gs>
                  <a:gs pos="75000">
                    <a:srgbClr val="C8DD92"/>
                  </a:gs>
                </a:gsLst>
                <a:lin ang="16200000" scaled="0"/>
                <a:tileRect/>
              </a:gradFill>
              <a:ln w="9525" cap="flat" cmpd="sng" algn="ctr">
                <a:solidFill>
                  <a:srgbClr val="A5A5A5"/>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a:buClrTx/>
                </a:pPr>
                <a:endParaRPr lang="en-US" sz="1600" dirty="0">
                  <a:solidFill>
                    <a:schemeClr val="bg1"/>
                  </a:solidFill>
                  <a:latin typeface="Arial" pitchFamily="-65" charset="0"/>
                  <a:ea typeface="Arial" pitchFamily="-65" charset="0"/>
                  <a:cs typeface="Arial" pitchFamily="-65" charset="0"/>
                </a:endParaRPr>
              </a:p>
            </p:txBody>
          </p:sp>
          <p:grpSp>
            <p:nvGrpSpPr>
              <p:cNvPr id="126" name="Group 39"/>
              <p:cNvGrpSpPr/>
              <p:nvPr/>
            </p:nvGrpSpPr>
            <p:grpSpPr>
              <a:xfrm>
                <a:off x="6172201" y="1828800"/>
                <a:ext cx="1676400" cy="381000"/>
                <a:chOff x="2804160" y="2770632"/>
                <a:chExt cx="2926080" cy="548640"/>
              </a:xfrm>
            </p:grpSpPr>
            <p:sp>
              <p:nvSpPr>
                <p:cNvPr id="88" name="Rounded Rectangle 87"/>
                <p:cNvSpPr/>
                <p:nvPr/>
              </p:nvSpPr>
              <p:spPr bwMode="auto">
                <a:xfrm>
                  <a:off x="2804160" y="2770632"/>
                  <a:ext cx="548640" cy="548640"/>
                </a:xfrm>
                <a:prstGeom prst="roundRect">
                  <a:avLst/>
                </a:prstGeom>
                <a:gradFill flip="none" rotWithShape="1">
                  <a:gsLst>
                    <a:gs pos="4000">
                      <a:srgbClr val="A5A5A5"/>
                    </a:gs>
                    <a:gs pos="84000">
                      <a:srgbClr val="FFFFFF"/>
                    </a:gs>
                  </a:gsLst>
                  <a:lin ang="14100000" scaled="0"/>
                  <a:tileRect/>
                </a:gradFill>
                <a:ln w="9525" cap="flat" cmpd="sng" algn="ctr">
                  <a:solidFill>
                    <a:srgbClr val="56565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00" b="1" dirty="0" smtClean="0">
                      <a:solidFill>
                        <a:srgbClr val="005CAE"/>
                      </a:solidFill>
                      <a:latin typeface="Arial" pitchFamily="-65" charset="0"/>
                      <a:ea typeface="Arial" pitchFamily="-65" charset="0"/>
                      <a:cs typeface="Arial" pitchFamily="-65" charset="0"/>
                    </a:rPr>
                    <a:t>VM</a:t>
                  </a:r>
                  <a:endParaRPr kumimoji="0" lang="en-US" sz="10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89" name="Rounded Rectangle 88"/>
                <p:cNvSpPr/>
                <p:nvPr/>
              </p:nvSpPr>
              <p:spPr bwMode="auto">
                <a:xfrm>
                  <a:off x="3596640" y="2770632"/>
                  <a:ext cx="548640" cy="548640"/>
                </a:xfrm>
                <a:prstGeom prst="roundRect">
                  <a:avLst/>
                </a:prstGeom>
                <a:gradFill flip="none" rotWithShape="1">
                  <a:gsLst>
                    <a:gs pos="4000">
                      <a:srgbClr val="A5A5A5"/>
                    </a:gs>
                    <a:gs pos="84000">
                      <a:srgbClr val="FFFFFF"/>
                    </a:gs>
                  </a:gsLst>
                  <a:lin ang="14100000" scaled="0"/>
                  <a:tileRect/>
                </a:gradFill>
                <a:ln w="9525" cap="flat" cmpd="sng" algn="ctr">
                  <a:solidFill>
                    <a:srgbClr val="56565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00" b="1" dirty="0" smtClean="0">
                      <a:solidFill>
                        <a:srgbClr val="005CAE"/>
                      </a:solidFill>
                      <a:latin typeface="Arial" pitchFamily="-65" charset="0"/>
                      <a:ea typeface="Arial" pitchFamily="-65" charset="0"/>
                      <a:cs typeface="Arial" pitchFamily="-65" charset="0"/>
                    </a:rPr>
                    <a:t>VM</a:t>
                  </a:r>
                  <a:endParaRPr kumimoji="0" lang="en-US" sz="10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90" name="Rounded Rectangle 89"/>
                <p:cNvSpPr/>
                <p:nvPr/>
              </p:nvSpPr>
              <p:spPr bwMode="auto">
                <a:xfrm>
                  <a:off x="4389120" y="2770632"/>
                  <a:ext cx="548640" cy="548640"/>
                </a:xfrm>
                <a:prstGeom prst="roundRect">
                  <a:avLst/>
                </a:prstGeom>
                <a:gradFill flip="none" rotWithShape="1">
                  <a:gsLst>
                    <a:gs pos="4000">
                      <a:srgbClr val="A5A5A5"/>
                    </a:gs>
                    <a:gs pos="84000">
                      <a:srgbClr val="FFFFFF"/>
                    </a:gs>
                  </a:gsLst>
                  <a:lin ang="14100000" scaled="0"/>
                  <a:tileRect/>
                </a:gradFill>
                <a:ln w="9525" cap="flat" cmpd="sng" algn="ctr">
                  <a:solidFill>
                    <a:srgbClr val="56565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00" b="1" dirty="0" smtClean="0">
                      <a:solidFill>
                        <a:srgbClr val="005CAE"/>
                      </a:solidFill>
                      <a:latin typeface="Arial" pitchFamily="-65" charset="0"/>
                      <a:ea typeface="Arial" pitchFamily="-65" charset="0"/>
                      <a:cs typeface="Arial" pitchFamily="-65" charset="0"/>
                    </a:rPr>
                    <a:t>VM</a:t>
                  </a:r>
                  <a:endParaRPr kumimoji="0" lang="en-US" sz="10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91" name="Rounded Rectangle 90"/>
                <p:cNvSpPr/>
                <p:nvPr/>
              </p:nvSpPr>
              <p:spPr bwMode="auto">
                <a:xfrm>
                  <a:off x="5181600" y="2770632"/>
                  <a:ext cx="548640" cy="548640"/>
                </a:xfrm>
                <a:prstGeom prst="roundRect">
                  <a:avLst/>
                </a:prstGeom>
                <a:gradFill flip="none" rotWithShape="1">
                  <a:gsLst>
                    <a:gs pos="4000">
                      <a:srgbClr val="A5A5A5"/>
                    </a:gs>
                    <a:gs pos="84000">
                      <a:srgbClr val="FFFFFF"/>
                    </a:gs>
                  </a:gsLst>
                  <a:lin ang="14100000" scaled="0"/>
                  <a:tileRect/>
                </a:gradFill>
                <a:ln w="9525" cap="flat" cmpd="sng" algn="ctr">
                  <a:solidFill>
                    <a:srgbClr val="56565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00" b="1" dirty="0" smtClean="0">
                      <a:solidFill>
                        <a:srgbClr val="005CAE"/>
                      </a:solidFill>
                      <a:latin typeface="Arial" pitchFamily="-65" charset="0"/>
                      <a:ea typeface="Arial" pitchFamily="-65" charset="0"/>
                      <a:cs typeface="Arial" pitchFamily="-65" charset="0"/>
                    </a:rPr>
                    <a:t>VM</a:t>
                  </a:r>
                  <a:endParaRPr kumimoji="0" lang="en-US" sz="10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grpSp>
        </p:grpSp>
        <p:grpSp>
          <p:nvGrpSpPr>
            <p:cNvPr id="135" name="Group 281"/>
            <p:cNvGrpSpPr/>
            <p:nvPr/>
          </p:nvGrpSpPr>
          <p:grpSpPr>
            <a:xfrm>
              <a:off x="2514600" y="1295400"/>
              <a:ext cx="1828799" cy="533400"/>
              <a:chOff x="6096000" y="1752600"/>
              <a:chExt cx="1828799" cy="533400"/>
            </a:xfrm>
          </p:grpSpPr>
          <p:sp>
            <p:nvSpPr>
              <p:cNvPr id="283" name="Rounded Rectangle 7"/>
              <p:cNvSpPr>
                <a:spLocks noChangeArrowheads="1"/>
              </p:cNvSpPr>
              <p:nvPr/>
            </p:nvSpPr>
            <p:spPr bwMode="auto">
              <a:xfrm>
                <a:off x="6096000" y="1752600"/>
                <a:ext cx="1828799" cy="533400"/>
              </a:xfrm>
              <a:prstGeom prst="roundRect">
                <a:avLst>
                  <a:gd name="adj" fmla="val 16667"/>
                </a:avLst>
              </a:prstGeom>
              <a:gradFill flip="none" rotWithShape="1">
                <a:gsLst>
                  <a:gs pos="50000">
                    <a:srgbClr val="92B945"/>
                  </a:gs>
                  <a:gs pos="75000">
                    <a:srgbClr val="C8DD92"/>
                  </a:gs>
                </a:gsLst>
                <a:lin ang="16200000" scaled="0"/>
                <a:tileRect/>
              </a:gradFill>
              <a:ln w="9525" cap="flat" cmpd="sng" algn="ctr">
                <a:solidFill>
                  <a:srgbClr val="A5A5A5"/>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a:buClrTx/>
                </a:pPr>
                <a:endParaRPr lang="en-US" sz="1600" dirty="0">
                  <a:solidFill>
                    <a:schemeClr val="bg1"/>
                  </a:solidFill>
                  <a:latin typeface="Arial" pitchFamily="-65" charset="0"/>
                  <a:ea typeface="Arial" pitchFamily="-65" charset="0"/>
                  <a:cs typeface="Arial" pitchFamily="-65" charset="0"/>
                </a:endParaRPr>
              </a:p>
            </p:txBody>
          </p:sp>
          <p:grpSp>
            <p:nvGrpSpPr>
              <p:cNvPr id="144" name="Group 39"/>
              <p:cNvGrpSpPr/>
              <p:nvPr/>
            </p:nvGrpSpPr>
            <p:grpSpPr>
              <a:xfrm>
                <a:off x="6172201" y="1828800"/>
                <a:ext cx="1676400" cy="381000"/>
                <a:chOff x="2804160" y="2770632"/>
                <a:chExt cx="2926080" cy="548640"/>
              </a:xfrm>
            </p:grpSpPr>
            <p:sp>
              <p:nvSpPr>
                <p:cNvPr id="285" name="Rounded Rectangle 284"/>
                <p:cNvSpPr/>
                <p:nvPr/>
              </p:nvSpPr>
              <p:spPr bwMode="auto">
                <a:xfrm>
                  <a:off x="2804160" y="2770632"/>
                  <a:ext cx="548640" cy="548640"/>
                </a:xfrm>
                <a:prstGeom prst="roundRect">
                  <a:avLst/>
                </a:prstGeom>
                <a:gradFill flip="none" rotWithShape="1">
                  <a:gsLst>
                    <a:gs pos="4000">
                      <a:srgbClr val="A5A5A5"/>
                    </a:gs>
                    <a:gs pos="84000">
                      <a:srgbClr val="FFFFFF"/>
                    </a:gs>
                  </a:gsLst>
                  <a:lin ang="14100000" scaled="0"/>
                  <a:tileRect/>
                </a:gradFill>
                <a:ln w="9525" cap="flat" cmpd="sng" algn="ctr">
                  <a:solidFill>
                    <a:srgbClr val="56565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00" b="1" dirty="0" smtClean="0">
                      <a:solidFill>
                        <a:srgbClr val="005CAE"/>
                      </a:solidFill>
                      <a:latin typeface="Arial" pitchFamily="-65" charset="0"/>
                      <a:ea typeface="Arial" pitchFamily="-65" charset="0"/>
                      <a:cs typeface="Arial" pitchFamily="-65" charset="0"/>
                    </a:rPr>
                    <a:t>VM</a:t>
                  </a:r>
                  <a:endParaRPr kumimoji="0" lang="en-US" sz="10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286" name="Rounded Rectangle 285"/>
                <p:cNvSpPr/>
                <p:nvPr/>
              </p:nvSpPr>
              <p:spPr bwMode="auto">
                <a:xfrm>
                  <a:off x="3596640" y="2770632"/>
                  <a:ext cx="548640" cy="548640"/>
                </a:xfrm>
                <a:prstGeom prst="roundRect">
                  <a:avLst/>
                </a:prstGeom>
                <a:gradFill flip="none" rotWithShape="1">
                  <a:gsLst>
                    <a:gs pos="4000">
                      <a:srgbClr val="A5A5A5"/>
                    </a:gs>
                    <a:gs pos="84000">
                      <a:srgbClr val="FFFFFF"/>
                    </a:gs>
                  </a:gsLst>
                  <a:lin ang="14100000" scaled="0"/>
                  <a:tileRect/>
                </a:gradFill>
                <a:ln w="9525" cap="flat" cmpd="sng" algn="ctr">
                  <a:solidFill>
                    <a:srgbClr val="56565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00" b="1" dirty="0" smtClean="0">
                      <a:solidFill>
                        <a:srgbClr val="005CAE"/>
                      </a:solidFill>
                      <a:latin typeface="Arial" pitchFamily="-65" charset="0"/>
                      <a:ea typeface="Arial" pitchFamily="-65" charset="0"/>
                      <a:cs typeface="Arial" pitchFamily="-65" charset="0"/>
                    </a:rPr>
                    <a:t>VM</a:t>
                  </a:r>
                  <a:endParaRPr kumimoji="0" lang="en-US" sz="10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287" name="Rounded Rectangle 286"/>
                <p:cNvSpPr/>
                <p:nvPr/>
              </p:nvSpPr>
              <p:spPr bwMode="auto">
                <a:xfrm>
                  <a:off x="4389120" y="2770632"/>
                  <a:ext cx="548640" cy="548640"/>
                </a:xfrm>
                <a:prstGeom prst="roundRect">
                  <a:avLst/>
                </a:prstGeom>
                <a:gradFill flip="none" rotWithShape="1">
                  <a:gsLst>
                    <a:gs pos="4000">
                      <a:srgbClr val="A5A5A5"/>
                    </a:gs>
                    <a:gs pos="84000">
                      <a:srgbClr val="FFFFFF"/>
                    </a:gs>
                  </a:gsLst>
                  <a:lin ang="14100000" scaled="0"/>
                  <a:tileRect/>
                </a:gradFill>
                <a:ln w="9525" cap="flat" cmpd="sng" algn="ctr">
                  <a:solidFill>
                    <a:srgbClr val="56565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00" b="1" dirty="0" smtClean="0">
                      <a:solidFill>
                        <a:srgbClr val="005CAE"/>
                      </a:solidFill>
                      <a:latin typeface="Arial" pitchFamily="-65" charset="0"/>
                      <a:ea typeface="Arial" pitchFamily="-65" charset="0"/>
                      <a:cs typeface="Arial" pitchFamily="-65" charset="0"/>
                    </a:rPr>
                    <a:t>VM</a:t>
                  </a:r>
                  <a:endParaRPr kumimoji="0" lang="en-US" sz="10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288" name="Rounded Rectangle 287"/>
                <p:cNvSpPr/>
                <p:nvPr/>
              </p:nvSpPr>
              <p:spPr bwMode="auto">
                <a:xfrm>
                  <a:off x="5181600" y="2770632"/>
                  <a:ext cx="548640" cy="548640"/>
                </a:xfrm>
                <a:prstGeom prst="roundRect">
                  <a:avLst/>
                </a:prstGeom>
                <a:gradFill flip="none" rotWithShape="1">
                  <a:gsLst>
                    <a:gs pos="4000">
                      <a:srgbClr val="A5A5A5"/>
                    </a:gs>
                    <a:gs pos="84000">
                      <a:srgbClr val="FFFFFF"/>
                    </a:gs>
                  </a:gsLst>
                  <a:lin ang="14100000" scaled="0"/>
                  <a:tileRect/>
                </a:gradFill>
                <a:ln w="9525" cap="flat" cmpd="sng" algn="ctr">
                  <a:solidFill>
                    <a:srgbClr val="56565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00" b="1" dirty="0" smtClean="0">
                      <a:solidFill>
                        <a:srgbClr val="005CAE"/>
                      </a:solidFill>
                      <a:latin typeface="Arial" pitchFamily="-65" charset="0"/>
                      <a:ea typeface="Arial" pitchFamily="-65" charset="0"/>
                      <a:cs typeface="Arial" pitchFamily="-65" charset="0"/>
                    </a:rPr>
                    <a:t>VM</a:t>
                  </a:r>
                  <a:endParaRPr kumimoji="0" lang="en-US" sz="10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grpSp>
        </p:grpSp>
        <p:grpSp>
          <p:nvGrpSpPr>
            <p:cNvPr id="153" name="Group 288"/>
            <p:cNvGrpSpPr/>
            <p:nvPr/>
          </p:nvGrpSpPr>
          <p:grpSpPr>
            <a:xfrm>
              <a:off x="2667000" y="1447800"/>
              <a:ext cx="1828799" cy="533400"/>
              <a:chOff x="6096000" y="1752600"/>
              <a:chExt cx="1828799" cy="533400"/>
            </a:xfrm>
          </p:grpSpPr>
          <p:sp>
            <p:nvSpPr>
              <p:cNvPr id="290" name="Rounded Rectangle 7"/>
              <p:cNvSpPr>
                <a:spLocks noChangeArrowheads="1"/>
              </p:cNvSpPr>
              <p:nvPr/>
            </p:nvSpPr>
            <p:spPr bwMode="auto">
              <a:xfrm>
                <a:off x="6096000" y="1752600"/>
                <a:ext cx="1828799" cy="533400"/>
              </a:xfrm>
              <a:prstGeom prst="roundRect">
                <a:avLst>
                  <a:gd name="adj" fmla="val 16667"/>
                </a:avLst>
              </a:prstGeom>
              <a:gradFill flip="none" rotWithShape="1">
                <a:gsLst>
                  <a:gs pos="50000">
                    <a:srgbClr val="92B945"/>
                  </a:gs>
                  <a:gs pos="75000">
                    <a:srgbClr val="C8DD92"/>
                  </a:gs>
                </a:gsLst>
                <a:lin ang="16200000" scaled="0"/>
                <a:tileRect/>
              </a:gradFill>
              <a:ln w="9525" cap="flat" cmpd="sng" algn="ctr">
                <a:solidFill>
                  <a:srgbClr val="A5A5A5"/>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a:buClrTx/>
                </a:pPr>
                <a:endParaRPr lang="en-US" sz="1600" dirty="0">
                  <a:solidFill>
                    <a:schemeClr val="bg1"/>
                  </a:solidFill>
                  <a:latin typeface="Arial" pitchFamily="-65" charset="0"/>
                  <a:ea typeface="Arial" pitchFamily="-65" charset="0"/>
                  <a:cs typeface="Arial" pitchFamily="-65" charset="0"/>
                </a:endParaRPr>
              </a:p>
            </p:txBody>
          </p:sp>
          <p:grpSp>
            <p:nvGrpSpPr>
              <p:cNvPr id="162" name="Group 39"/>
              <p:cNvGrpSpPr/>
              <p:nvPr/>
            </p:nvGrpSpPr>
            <p:grpSpPr>
              <a:xfrm>
                <a:off x="6172201" y="1828800"/>
                <a:ext cx="1676400" cy="381000"/>
                <a:chOff x="2804160" y="2770632"/>
                <a:chExt cx="2926080" cy="548640"/>
              </a:xfrm>
            </p:grpSpPr>
            <p:sp>
              <p:nvSpPr>
                <p:cNvPr id="292" name="Rounded Rectangle 291"/>
                <p:cNvSpPr/>
                <p:nvPr/>
              </p:nvSpPr>
              <p:spPr bwMode="auto">
                <a:xfrm>
                  <a:off x="2804160" y="2770632"/>
                  <a:ext cx="548640" cy="548640"/>
                </a:xfrm>
                <a:prstGeom prst="roundRect">
                  <a:avLst/>
                </a:prstGeom>
                <a:gradFill flip="none" rotWithShape="1">
                  <a:gsLst>
                    <a:gs pos="4000">
                      <a:srgbClr val="A5A5A5"/>
                    </a:gs>
                    <a:gs pos="84000">
                      <a:srgbClr val="FFFFFF"/>
                    </a:gs>
                  </a:gsLst>
                  <a:lin ang="14100000" scaled="0"/>
                  <a:tileRect/>
                </a:gradFill>
                <a:ln w="9525" cap="flat" cmpd="sng" algn="ctr">
                  <a:solidFill>
                    <a:srgbClr val="56565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00" b="1" dirty="0" smtClean="0">
                      <a:solidFill>
                        <a:srgbClr val="005CAE"/>
                      </a:solidFill>
                      <a:latin typeface="Arial" pitchFamily="-65" charset="0"/>
                      <a:ea typeface="Arial" pitchFamily="-65" charset="0"/>
                      <a:cs typeface="Arial" pitchFamily="-65" charset="0"/>
                    </a:rPr>
                    <a:t>VM</a:t>
                  </a:r>
                  <a:endParaRPr kumimoji="0" lang="en-US" sz="10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293" name="Rounded Rectangle 292"/>
                <p:cNvSpPr/>
                <p:nvPr/>
              </p:nvSpPr>
              <p:spPr bwMode="auto">
                <a:xfrm>
                  <a:off x="3596640" y="2770632"/>
                  <a:ext cx="548640" cy="548640"/>
                </a:xfrm>
                <a:prstGeom prst="roundRect">
                  <a:avLst/>
                </a:prstGeom>
                <a:gradFill flip="none" rotWithShape="1">
                  <a:gsLst>
                    <a:gs pos="4000">
                      <a:srgbClr val="A5A5A5"/>
                    </a:gs>
                    <a:gs pos="84000">
                      <a:srgbClr val="FFFFFF"/>
                    </a:gs>
                  </a:gsLst>
                  <a:lin ang="14100000" scaled="0"/>
                  <a:tileRect/>
                </a:gradFill>
                <a:ln w="9525" cap="flat" cmpd="sng" algn="ctr">
                  <a:solidFill>
                    <a:srgbClr val="56565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00" b="1" dirty="0" smtClean="0">
                      <a:solidFill>
                        <a:srgbClr val="005CAE"/>
                      </a:solidFill>
                      <a:latin typeface="Arial" pitchFamily="-65" charset="0"/>
                      <a:ea typeface="Arial" pitchFamily="-65" charset="0"/>
                      <a:cs typeface="Arial" pitchFamily="-65" charset="0"/>
                    </a:rPr>
                    <a:t>VM</a:t>
                  </a:r>
                  <a:endParaRPr kumimoji="0" lang="en-US" sz="10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294" name="Rounded Rectangle 293"/>
                <p:cNvSpPr/>
                <p:nvPr/>
              </p:nvSpPr>
              <p:spPr bwMode="auto">
                <a:xfrm>
                  <a:off x="4389120" y="2770632"/>
                  <a:ext cx="548640" cy="548640"/>
                </a:xfrm>
                <a:prstGeom prst="roundRect">
                  <a:avLst/>
                </a:prstGeom>
                <a:gradFill flip="none" rotWithShape="1">
                  <a:gsLst>
                    <a:gs pos="4000">
                      <a:srgbClr val="A5A5A5"/>
                    </a:gs>
                    <a:gs pos="84000">
                      <a:srgbClr val="FFFFFF"/>
                    </a:gs>
                  </a:gsLst>
                  <a:lin ang="14100000" scaled="0"/>
                  <a:tileRect/>
                </a:gradFill>
                <a:ln w="9525" cap="flat" cmpd="sng" algn="ctr">
                  <a:solidFill>
                    <a:srgbClr val="56565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00" b="1" dirty="0" smtClean="0">
                      <a:solidFill>
                        <a:srgbClr val="005CAE"/>
                      </a:solidFill>
                      <a:latin typeface="Arial" pitchFamily="-65" charset="0"/>
                      <a:ea typeface="Arial" pitchFamily="-65" charset="0"/>
                      <a:cs typeface="Arial" pitchFamily="-65" charset="0"/>
                    </a:rPr>
                    <a:t>VM</a:t>
                  </a:r>
                  <a:endParaRPr kumimoji="0" lang="en-US" sz="10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295" name="Rounded Rectangle 294"/>
                <p:cNvSpPr/>
                <p:nvPr/>
              </p:nvSpPr>
              <p:spPr bwMode="auto">
                <a:xfrm>
                  <a:off x="5181600" y="2770632"/>
                  <a:ext cx="548640" cy="548640"/>
                </a:xfrm>
                <a:prstGeom prst="roundRect">
                  <a:avLst/>
                </a:prstGeom>
                <a:gradFill flip="none" rotWithShape="1">
                  <a:gsLst>
                    <a:gs pos="4000">
                      <a:srgbClr val="A5A5A5"/>
                    </a:gs>
                    <a:gs pos="84000">
                      <a:srgbClr val="FFFFFF"/>
                    </a:gs>
                  </a:gsLst>
                  <a:lin ang="14100000" scaled="0"/>
                  <a:tileRect/>
                </a:gradFill>
                <a:ln w="9525" cap="flat" cmpd="sng" algn="ctr">
                  <a:solidFill>
                    <a:srgbClr val="56565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00" b="1" dirty="0" smtClean="0">
                      <a:solidFill>
                        <a:srgbClr val="005CAE"/>
                      </a:solidFill>
                      <a:latin typeface="Arial" pitchFamily="-65" charset="0"/>
                      <a:ea typeface="Arial" pitchFamily="-65" charset="0"/>
                      <a:cs typeface="Arial" pitchFamily="-65" charset="0"/>
                    </a:rPr>
                    <a:t>VM</a:t>
                  </a:r>
                  <a:endParaRPr kumimoji="0" lang="en-US" sz="10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grpSp>
        </p:grpSp>
        <p:grpSp>
          <p:nvGrpSpPr>
            <p:cNvPr id="171" name="Group 295"/>
            <p:cNvGrpSpPr/>
            <p:nvPr/>
          </p:nvGrpSpPr>
          <p:grpSpPr>
            <a:xfrm>
              <a:off x="2819400" y="1600200"/>
              <a:ext cx="1828799" cy="533400"/>
              <a:chOff x="6096000" y="1752600"/>
              <a:chExt cx="1828799" cy="533400"/>
            </a:xfrm>
          </p:grpSpPr>
          <p:sp>
            <p:nvSpPr>
              <p:cNvPr id="297" name="Rounded Rectangle 7"/>
              <p:cNvSpPr>
                <a:spLocks noChangeArrowheads="1"/>
              </p:cNvSpPr>
              <p:nvPr/>
            </p:nvSpPr>
            <p:spPr bwMode="auto">
              <a:xfrm>
                <a:off x="6096000" y="1752600"/>
                <a:ext cx="1828799" cy="533400"/>
              </a:xfrm>
              <a:prstGeom prst="roundRect">
                <a:avLst>
                  <a:gd name="adj" fmla="val 16667"/>
                </a:avLst>
              </a:prstGeom>
              <a:gradFill flip="none" rotWithShape="1">
                <a:gsLst>
                  <a:gs pos="50000">
                    <a:srgbClr val="92B945"/>
                  </a:gs>
                  <a:gs pos="75000">
                    <a:srgbClr val="C8DD92"/>
                  </a:gs>
                </a:gsLst>
                <a:lin ang="16200000" scaled="0"/>
                <a:tileRect/>
              </a:gradFill>
              <a:ln w="9525" cap="flat" cmpd="sng" algn="ctr">
                <a:solidFill>
                  <a:srgbClr val="A5A5A5"/>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a:buClrTx/>
                </a:pPr>
                <a:endParaRPr lang="en-US" sz="1600" dirty="0">
                  <a:solidFill>
                    <a:schemeClr val="bg1"/>
                  </a:solidFill>
                  <a:latin typeface="Arial" pitchFamily="-65" charset="0"/>
                  <a:ea typeface="Arial" pitchFamily="-65" charset="0"/>
                  <a:cs typeface="Arial" pitchFamily="-65" charset="0"/>
                </a:endParaRPr>
              </a:p>
            </p:txBody>
          </p:sp>
          <p:grpSp>
            <p:nvGrpSpPr>
              <p:cNvPr id="180" name="Group 39"/>
              <p:cNvGrpSpPr/>
              <p:nvPr/>
            </p:nvGrpSpPr>
            <p:grpSpPr>
              <a:xfrm>
                <a:off x="6172201" y="1828800"/>
                <a:ext cx="1676400" cy="381000"/>
                <a:chOff x="2804160" y="2770632"/>
                <a:chExt cx="2926080" cy="548640"/>
              </a:xfrm>
            </p:grpSpPr>
            <p:sp>
              <p:nvSpPr>
                <p:cNvPr id="299" name="Rounded Rectangle 298"/>
                <p:cNvSpPr/>
                <p:nvPr/>
              </p:nvSpPr>
              <p:spPr bwMode="auto">
                <a:xfrm>
                  <a:off x="2804160" y="2770632"/>
                  <a:ext cx="548640" cy="548640"/>
                </a:xfrm>
                <a:prstGeom prst="roundRect">
                  <a:avLst/>
                </a:prstGeom>
                <a:gradFill flip="none" rotWithShape="1">
                  <a:gsLst>
                    <a:gs pos="4000">
                      <a:srgbClr val="A5A5A5"/>
                    </a:gs>
                    <a:gs pos="84000">
                      <a:srgbClr val="FFFFFF"/>
                    </a:gs>
                  </a:gsLst>
                  <a:lin ang="14100000" scaled="0"/>
                  <a:tileRect/>
                </a:gradFill>
                <a:ln w="9525" cap="flat" cmpd="sng" algn="ctr">
                  <a:solidFill>
                    <a:srgbClr val="56565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00" b="1" dirty="0" smtClean="0">
                      <a:solidFill>
                        <a:srgbClr val="005CAE"/>
                      </a:solidFill>
                      <a:latin typeface="Arial" pitchFamily="-65" charset="0"/>
                      <a:ea typeface="Arial" pitchFamily="-65" charset="0"/>
                      <a:cs typeface="Arial" pitchFamily="-65" charset="0"/>
                    </a:rPr>
                    <a:t>VM</a:t>
                  </a:r>
                  <a:endParaRPr kumimoji="0" lang="en-US" sz="10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300" name="Rounded Rectangle 299"/>
                <p:cNvSpPr/>
                <p:nvPr/>
              </p:nvSpPr>
              <p:spPr bwMode="auto">
                <a:xfrm>
                  <a:off x="3596640" y="2770632"/>
                  <a:ext cx="548640" cy="548640"/>
                </a:xfrm>
                <a:prstGeom prst="roundRect">
                  <a:avLst/>
                </a:prstGeom>
                <a:gradFill flip="none" rotWithShape="1">
                  <a:gsLst>
                    <a:gs pos="4000">
                      <a:srgbClr val="A5A5A5"/>
                    </a:gs>
                    <a:gs pos="84000">
                      <a:srgbClr val="FFFFFF"/>
                    </a:gs>
                  </a:gsLst>
                  <a:lin ang="14100000" scaled="0"/>
                  <a:tileRect/>
                </a:gradFill>
                <a:ln w="9525" cap="flat" cmpd="sng" algn="ctr">
                  <a:solidFill>
                    <a:srgbClr val="56565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00" b="1" dirty="0" smtClean="0">
                      <a:solidFill>
                        <a:srgbClr val="005CAE"/>
                      </a:solidFill>
                      <a:latin typeface="Arial" pitchFamily="-65" charset="0"/>
                      <a:ea typeface="Arial" pitchFamily="-65" charset="0"/>
                      <a:cs typeface="Arial" pitchFamily="-65" charset="0"/>
                    </a:rPr>
                    <a:t>VM</a:t>
                  </a:r>
                  <a:endParaRPr kumimoji="0" lang="en-US" sz="10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301" name="Rounded Rectangle 300"/>
                <p:cNvSpPr/>
                <p:nvPr/>
              </p:nvSpPr>
              <p:spPr bwMode="auto">
                <a:xfrm>
                  <a:off x="4389120" y="2770632"/>
                  <a:ext cx="548640" cy="548640"/>
                </a:xfrm>
                <a:prstGeom prst="roundRect">
                  <a:avLst/>
                </a:prstGeom>
                <a:gradFill flip="none" rotWithShape="1">
                  <a:gsLst>
                    <a:gs pos="4000">
                      <a:srgbClr val="A5A5A5"/>
                    </a:gs>
                    <a:gs pos="84000">
                      <a:srgbClr val="FFFFFF"/>
                    </a:gs>
                  </a:gsLst>
                  <a:lin ang="14100000" scaled="0"/>
                  <a:tileRect/>
                </a:gradFill>
                <a:ln w="9525" cap="flat" cmpd="sng" algn="ctr">
                  <a:solidFill>
                    <a:srgbClr val="56565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00" b="1" dirty="0" smtClean="0">
                      <a:solidFill>
                        <a:srgbClr val="005CAE"/>
                      </a:solidFill>
                      <a:latin typeface="Arial" pitchFamily="-65" charset="0"/>
                      <a:ea typeface="Arial" pitchFamily="-65" charset="0"/>
                      <a:cs typeface="Arial" pitchFamily="-65" charset="0"/>
                    </a:rPr>
                    <a:t>VM</a:t>
                  </a:r>
                  <a:endParaRPr kumimoji="0" lang="en-US" sz="10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302" name="Rounded Rectangle 301"/>
                <p:cNvSpPr/>
                <p:nvPr/>
              </p:nvSpPr>
              <p:spPr bwMode="auto">
                <a:xfrm>
                  <a:off x="5181600" y="2770632"/>
                  <a:ext cx="548640" cy="548640"/>
                </a:xfrm>
                <a:prstGeom prst="roundRect">
                  <a:avLst/>
                </a:prstGeom>
                <a:gradFill flip="none" rotWithShape="1">
                  <a:gsLst>
                    <a:gs pos="4000">
                      <a:srgbClr val="A5A5A5"/>
                    </a:gs>
                    <a:gs pos="84000">
                      <a:srgbClr val="FFFFFF"/>
                    </a:gs>
                  </a:gsLst>
                  <a:lin ang="14100000" scaled="0"/>
                  <a:tileRect/>
                </a:gradFill>
                <a:ln w="9525" cap="flat" cmpd="sng" algn="ctr">
                  <a:solidFill>
                    <a:srgbClr val="56565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00" b="1" dirty="0" smtClean="0">
                      <a:solidFill>
                        <a:srgbClr val="005CAE"/>
                      </a:solidFill>
                      <a:latin typeface="Arial" pitchFamily="-65" charset="0"/>
                      <a:ea typeface="Arial" pitchFamily="-65" charset="0"/>
                      <a:cs typeface="Arial" pitchFamily="-65" charset="0"/>
                    </a:rPr>
                    <a:t>VM</a:t>
                  </a:r>
                  <a:endParaRPr kumimoji="0" lang="en-US" sz="10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grpSp>
        </p:grpSp>
        <p:grpSp>
          <p:nvGrpSpPr>
            <p:cNvPr id="189" name="Group 302"/>
            <p:cNvGrpSpPr/>
            <p:nvPr/>
          </p:nvGrpSpPr>
          <p:grpSpPr>
            <a:xfrm>
              <a:off x="2971800" y="1752600"/>
              <a:ext cx="1828799" cy="533400"/>
              <a:chOff x="6096000" y="1752600"/>
              <a:chExt cx="1828799" cy="533400"/>
            </a:xfrm>
          </p:grpSpPr>
          <p:sp>
            <p:nvSpPr>
              <p:cNvPr id="304" name="Rounded Rectangle 7"/>
              <p:cNvSpPr>
                <a:spLocks noChangeArrowheads="1"/>
              </p:cNvSpPr>
              <p:nvPr/>
            </p:nvSpPr>
            <p:spPr bwMode="auto">
              <a:xfrm>
                <a:off x="6096000" y="1752600"/>
                <a:ext cx="1828799" cy="533400"/>
              </a:xfrm>
              <a:prstGeom prst="roundRect">
                <a:avLst>
                  <a:gd name="adj" fmla="val 16667"/>
                </a:avLst>
              </a:prstGeom>
              <a:gradFill flip="none" rotWithShape="1">
                <a:gsLst>
                  <a:gs pos="50000">
                    <a:srgbClr val="92B945"/>
                  </a:gs>
                  <a:gs pos="75000">
                    <a:srgbClr val="C8DD92"/>
                  </a:gs>
                </a:gsLst>
                <a:lin ang="16200000" scaled="0"/>
                <a:tileRect/>
              </a:gradFill>
              <a:ln w="9525" cap="flat" cmpd="sng" algn="ctr">
                <a:solidFill>
                  <a:srgbClr val="A5A5A5"/>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a:buClrTx/>
                </a:pPr>
                <a:endParaRPr lang="en-US" sz="1600" dirty="0">
                  <a:solidFill>
                    <a:schemeClr val="bg1"/>
                  </a:solidFill>
                  <a:latin typeface="Arial" pitchFamily="-65" charset="0"/>
                  <a:ea typeface="Arial" pitchFamily="-65" charset="0"/>
                  <a:cs typeface="Arial" pitchFamily="-65" charset="0"/>
                </a:endParaRPr>
              </a:p>
            </p:txBody>
          </p:sp>
          <p:grpSp>
            <p:nvGrpSpPr>
              <p:cNvPr id="198" name="Group 39"/>
              <p:cNvGrpSpPr/>
              <p:nvPr/>
            </p:nvGrpSpPr>
            <p:grpSpPr>
              <a:xfrm>
                <a:off x="6172201" y="1828800"/>
                <a:ext cx="1676400" cy="381000"/>
                <a:chOff x="2804160" y="2770632"/>
                <a:chExt cx="2926080" cy="548640"/>
              </a:xfrm>
            </p:grpSpPr>
            <p:sp>
              <p:nvSpPr>
                <p:cNvPr id="306" name="Rounded Rectangle 305"/>
                <p:cNvSpPr/>
                <p:nvPr/>
              </p:nvSpPr>
              <p:spPr bwMode="auto">
                <a:xfrm>
                  <a:off x="2804160" y="2770632"/>
                  <a:ext cx="548640" cy="548640"/>
                </a:xfrm>
                <a:prstGeom prst="roundRect">
                  <a:avLst/>
                </a:prstGeom>
                <a:gradFill flip="none" rotWithShape="1">
                  <a:gsLst>
                    <a:gs pos="4000">
                      <a:srgbClr val="A5A5A5"/>
                    </a:gs>
                    <a:gs pos="84000">
                      <a:srgbClr val="FFFFFF"/>
                    </a:gs>
                  </a:gsLst>
                  <a:lin ang="14100000" scaled="0"/>
                  <a:tileRect/>
                </a:gradFill>
                <a:ln w="9525" cap="flat" cmpd="sng" algn="ctr">
                  <a:solidFill>
                    <a:srgbClr val="56565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00" b="1" dirty="0" smtClean="0">
                      <a:solidFill>
                        <a:srgbClr val="005CAE"/>
                      </a:solidFill>
                      <a:latin typeface="Arial" pitchFamily="-65" charset="0"/>
                      <a:ea typeface="Arial" pitchFamily="-65" charset="0"/>
                      <a:cs typeface="Arial" pitchFamily="-65" charset="0"/>
                    </a:rPr>
                    <a:t>VM</a:t>
                  </a:r>
                  <a:endParaRPr kumimoji="0" lang="en-US" sz="10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307" name="Rounded Rectangle 306"/>
                <p:cNvSpPr/>
                <p:nvPr/>
              </p:nvSpPr>
              <p:spPr bwMode="auto">
                <a:xfrm>
                  <a:off x="3596640" y="2770632"/>
                  <a:ext cx="548640" cy="548640"/>
                </a:xfrm>
                <a:prstGeom prst="roundRect">
                  <a:avLst/>
                </a:prstGeom>
                <a:gradFill flip="none" rotWithShape="1">
                  <a:gsLst>
                    <a:gs pos="4000">
                      <a:srgbClr val="A5A5A5"/>
                    </a:gs>
                    <a:gs pos="84000">
                      <a:srgbClr val="FFFFFF"/>
                    </a:gs>
                  </a:gsLst>
                  <a:lin ang="14100000" scaled="0"/>
                  <a:tileRect/>
                </a:gradFill>
                <a:ln w="9525" cap="flat" cmpd="sng" algn="ctr">
                  <a:solidFill>
                    <a:srgbClr val="56565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00" b="1" dirty="0" smtClean="0">
                      <a:solidFill>
                        <a:srgbClr val="005CAE"/>
                      </a:solidFill>
                      <a:latin typeface="Arial" pitchFamily="-65" charset="0"/>
                      <a:ea typeface="Arial" pitchFamily="-65" charset="0"/>
                      <a:cs typeface="Arial" pitchFamily="-65" charset="0"/>
                    </a:rPr>
                    <a:t>VM</a:t>
                  </a:r>
                  <a:endParaRPr kumimoji="0" lang="en-US" sz="10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308" name="Rounded Rectangle 307"/>
                <p:cNvSpPr/>
                <p:nvPr/>
              </p:nvSpPr>
              <p:spPr bwMode="auto">
                <a:xfrm>
                  <a:off x="4389120" y="2770632"/>
                  <a:ext cx="548640" cy="548640"/>
                </a:xfrm>
                <a:prstGeom prst="roundRect">
                  <a:avLst/>
                </a:prstGeom>
                <a:gradFill flip="none" rotWithShape="1">
                  <a:gsLst>
                    <a:gs pos="4000">
                      <a:srgbClr val="A5A5A5"/>
                    </a:gs>
                    <a:gs pos="84000">
                      <a:srgbClr val="FFFFFF"/>
                    </a:gs>
                  </a:gsLst>
                  <a:lin ang="14100000" scaled="0"/>
                  <a:tileRect/>
                </a:gradFill>
                <a:ln w="9525" cap="flat" cmpd="sng" algn="ctr">
                  <a:solidFill>
                    <a:srgbClr val="56565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00" b="1" dirty="0" smtClean="0">
                      <a:solidFill>
                        <a:srgbClr val="005CAE"/>
                      </a:solidFill>
                      <a:latin typeface="Arial" pitchFamily="-65" charset="0"/>
                      <a:ea typeface="Arial" pitchFamily="-65" charset="0"/>
                      <a:cs typeface="Arial" pitchFamily="-65" charset="0"/>
                    </a:rPr>
                    <a:t>VM</a:t>
                  </a:r>
                  <a:endParaRPr kumimoji="0" lang="en-US" sz="10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sp>
              <p:nvSpPr>
                <p:cNvPr id="309" name="Rounded Rectangle 308"/>
                <p:cNvSpPr/>
                <p:nvPr/>
              </p:nvSpPr>
              <p:spPr bwMode="auto">
                <a:xfrm>
                  <a:off x="5181600" y="2770632"/>
                  <a:ext cx="548640" cy="548640"/>
                </a:xfrm>
                <a:prstGeom prst="roundRect">
                  <a:avLst/>
                </a:prstGeom>
                <a:gradFill flip="none" rotWithShape="1">
                  <a:gsLst>
                    <a:gs pos="4000">
                      <a:srgbClr val="A5A5A5"/>
                    </a:gs>
                    <a:gs pos="84000">
                      <a:srgbClr val="FFFFFF"/>
                    </a:gs>
                  </a:gsLst>
                  <a:lin ang="14100000" scaled="0"/>
                  <a:tileRect/>
                </a:gradFill>
                <a:ln w="9525" cap="flat" cmpd="sng" algn="ctr">
                  <a:solidFill>
                    <a:srgbClr val="56565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00" b="1" dirty="0" smtClean="0">
                      <a:solidFill>
                        <a:srgbClr val="005CAE"/>
                      </a:solidFill>
                      <a:latin typeface="Arial" pitchFamily="-65" charset="0"/>
                      <a:ea typeface="Arial" pitchFamily="-65" charset="0"/>
                      <a:cs typeface="Arial" pitchFamily="-65" charset="0"/>
                    </a:rPr>
                    <a:t>VM</a:t>
                  </a:r>
                  <a:endParaRPr kumimoji="0" lang="en-US" sz="1000" b="1" i="0" u="none" strike="noStrike" cap="none" normalizeH="0" baseline="0" dirty="0">
                    <a:ln>
                      <a:noFill/>
                    </a:ln>
                    <a:solidFill>
                      <a:srgbClr val="005CAE"/>
                    </a:solidFill>
                    <a:effectLst/>
                    <a:latin typeface="Arial" pitchFamily="-65" charset="0"/>
                    <a:ea typeface="Arial" pitchFamily="-65" charset="0"/>
                    <a:cs typeface="Arial" pitchFamily="-65" charset="0"/>
                  </a:endParaRPr>
                </a:p>
              </p:txBody>
            </p:sp>
          </p:grpSp>
        </p:grpSp>
      </p:gr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p:txBody>
          <a:bodyPr/>
          <a:lstStyle/>
          <a:p>
            <a:pPr marL="0" indent="0"/>
            <a:r>
              <a:rPr lang="en-US" sz="2400" i="1" dirty="0" smtClean="0"/>
              <a:t>Flexible Quality of Service for Optimized Storage Performance</a:t>
            </a:r>
            <a:endParaRPr lang="en-US" dirty="0"/>
          </a:p>
        </p:txBody>
      </p:sp>
      <p:sp>
        <p:nvSpPr>
          <p:cNvPr id="4" name="Slide Number Placeholder 3"/>
          <p:cNvSpPr>
            <a:spLocks noGrp="1"/>
          </p:cNvSpPr>
          <p:nvPr>
            <p:ph type="sldNum" sz="quarter" idx="10"/>
          </p:nvPr>
        </p:nvSpPr>
        <p:spPr/>
        <p:txBody>
          <a:bodyPr/>
          <a:lstStyle/>
          <a:p>
            <a:pPr>
              <a:defRPr/>
            </a:pPr>
            <a:fld id="{077938D5-676B-4424-8B52-343AF2A1253B}" type="slidenum">
              <a:rPr lang="en-US" smtClean="0"/>
              <a:pPr>
                <a:defRPr/>
              </a:pPr>
              <a:t>84</a:t>
            </a:fld>
            <a:endParaRPr lang="en-US"/>
          </a:p>
        </p:txBody>
      </p:sp>
      <p:sp>
        <p:nvSpPr>
          <p:cNvPr id="5" name="Title 4"/>
          <p:cNvSpPr>
            <a:spLocks noGrp="1"/>
          </p:cNvSpPr>
          <p:nvPr>
            <p:ph type="title"/>
          </p:nvPr>
        </p:nvSpPr>
        <p:spPr/>
        <p:txBody>
          <a:bodyPr/>
          <a:lstStyle/>
          <a:p>
            <a:r>
              <a:rPr lang="pt-BR" dirty="0" smtClean="0"/>
              <a:t>FlexShare</a:t>
            </a:r>
            <a:endParaRPr lang="en-U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black">
          <a:xfrm>
            <a:off x="1295400" y="104775"/>
            <a:ext cx="7715250" cy="914400"/>
          </a:xfrm>
          <a:noFill/>
          <a:ln/>
        </p:spPr>
        <p:txBody>
          <a:bodyPr tIns="45720" bIns="45720"/>
          <a:lstStyle/>
          <a:p>
            <a:r>
              <a:rPr lang="en-US" dirty="0"/>
              <a:t>FlexShare Gives Priority Service </a:t>
            </a:r>
            <a:br>
              <a:rPr lang="en-US" dirty="0"/>
            </a:br>
            <a:r>
              <a:rPr lang="en-US" sz="2600" b="0" i="1" dirty="0"/>
              <a:t>To Your Most Important Workloads</a:t>
            </a:r>
            <a:endParaRPr lang="en-US" dirty="0"/>
          </a:p>
        </p:txBody>
      </p:sp>
      <p:sp>
        <p:nvSpPr>
          <p:cNvPr id="7220" name="Rectangle 52"/>
          <p:cNvSpPr>
            <a:spLocks noGrp="1" noChangeArrowheads="1"/>
          </p:cNvSpPr>
          <p:nvPr>
            <p:ph type="body" sz="half" idx="2"/>
          </p:nvPr>
        </p:nvSpPr>
        <p:spPr>
          <a:xfrm>
            <a:off x="684213" y="2124075"/>
            <a:ext cx="3600450" cy="1254125"/>
          </a:xfrm>
        </p:spPr>
        <p:txBody>
          <a:bodyPr/>
          <a:lstStyle/>
          <a:p>
            <a:pPr>
              <a:spcBef>
                <a:spcPct val="70000"/>
              </a:spcBef>
            </a:pPr>
            <a:r>
              <a:rPr lang="en-US" sz="2000"/>
              <a:t>Latency is similar when controller is fully loaded and FlexShare is not used</a:t>
            </a:r>
          </a:p>
        </p:txBody>
      </p:sp>
      <p:sp>
        <p:nvSpPr>
          <p:cNvPr id="7224" name="Rectangle 56"/>
          <p:cNvSpPr>
            <a:spLocks noChangeArrowheads="1"/>
          </p:cNvSpPr>
          <p:nvPr/>
        </p:nvSpPr>
        <p:spPr bwMode="auto">
          <a:xfrm>
            <a:off x="4686300" y="1825625"/>
            <a:ext cx="4116388" cy="1898650"/>
          </a:xfrm>
          <a:prstGeom prst="rect">
            <a:avLst/>
          </a:prstGeom>
          <a:solidFill>
            <a:srgbClr val="E5E8F7"/>
          </a:solidFill>
          <a:ln w="12700">
            <a:noFill/>
            <a:miter lim="800000"/>
            <a:headEnd/>
            <a:tailEnd/>
          </a:ln>
          <a:effectLst>
            <a:outerShdw dist="35921" dir="2700000" algn="ctr" rotWithShape="0">
              <a:srgbClr val="808080"/>
            </a:outerShdw>
          </a:effectLst>
        </p:spPr>
        <p:txBody>
          <a:bodyPr/>
          <a:lstStyle/>
          <a:p>
            <a:endParaRPr lang="en-US"/>
          </a:p>
        </p:txBody>
      </p:sp>
      <p:sp>
        <p:nvSpPr>
          <p:cNvPr id="7225" name="Rectangle 57"/>
          <p:cNvSpPr>
            <a:spLocks noChangeArrowheads="1"/>
          </p:cNvSpPr>
          <p:nvPr/>
        </p:nvSpPr>
        <p:spPr bwMode="auto">
          <a:xfrm>
            <a:off x="5888038" y="1979613"/>
            <a:ext cx="2644775" cy="1276350"/>
          </a:xfrm>
          <a:prstGeom prst="rect">
            <a:avLst/>
          </a:prstGeom>
          <a:solidFill>
            <a:srgbClr val="C0C0C0"/>
          </a:solidFill>
          <a:ln w="9525">
            <a:noFill/>
            <a:miter lim="800000"/>
            <a:headEnd/>
            <a:tailEnd/>
          </a:ln>
        </p:spPr>
        <p:txBody>
          <a:bodyPr/>
          <a:lstStyle/>
          <a:p>
            <a:endParaRPr lang="en-US"/>
          </a:p>
        </p:txBody>
      </p:sp>
      <p:sp>
        <p:nvSpPr>
          <p:cNvPr id="7226" name="Line 58"/>
          <p:cNvSpPr>
            <a:spLocks noChangeShapeType="1"/>
          </p:cNvSpPr>
          <p:nvPr/>
        </p:nvSpPr>
        <p:spPr bwMode="auto">
          <a:xfrm>
            <a:off x="6215063" y="1979613"/>
            <a:ext cx="1587" cy="1276350"/>
          </a:xfrm>
          <a:prstGeom prst="line">
            <a:avLst/>
          </a:prstGeom>
          <a:noFill/>
          <a:ln w="0">
            <a:solidFill>
              <a:srgbClr val="000000"/>
            </a:solidFill>
            <a:round/>
            <a:headEnd/>
            <a:tailEnd/>
          </a:ln>
        </p:spPr>
        <p:txBody>
          <a:bodyPr/>
          <a:lstStyle/>
          <a:p>
            <a:endParaRPr lang="en-US"/>
          </a:p>
        </p:txBody>
      </p:sp>
      <p:sp>
        <p:nvSpPr>
          <p:cNvPr id="7227" name="Line 59"/>
          <p:cNvSpPr>
            <a:spLocks noChangeShapeType="1"/>
          </p:cNvSpPr>
          <p:nvPr/>
        </p:nvSpPr>
        <p:spPr bwMode="auto">
          <a:xfrm>
            <a:off x="6551613" y="1979613"/>
            <a:ext cx="0" cy="1276350"/>
          </a:xfrm>
          <a:prstGeom prst="line">
            <a:avLst/>
          </a:prstGeom>
          <a:noFill/>
          <a:ln w="0">
            <a:solidFill>
              <a:srgbClr val="000000"/>
            </a:solidFill>
            <a:round/>
            <a:headEnd/>
            <a:tailEnd/>
          </a:ln>
        </p:spPr>
        <p:txBody>
          <a:bodyPr/>
          <a:lstStyle/>
          <a:p>
            <a:endParaRPr lang="en-US"/>
          </a:p>
        </p:txBody>
      </p:sp>
      <p:sp>
        <p:nvSpPr>
          <p:cNvPr id="7228" name="Line 60"/>
          <p:cNvSpPr>
            <a:spLocks noChangeShapeType="1"/>
          </p:cNvSpPr>
          <p:nvPr/>
        </p:nvSpPr>
        <p:spPr bwMode="auto">
          <a:xfrm>
            <a:off x="6878638" y="1979613"/>
            <a:ext cx="0" cy="1276350"/>
          </a:xfrm>
          <a:prstGeom prst="line">
            <a:avLst/>
          </a:prstGeom>
          <a:noFill/>
          <a:ln w="0">
            <a:solidFill>
              <a:srgbClr val="000000"/>
            </a:solidFill>
            <a:round/>
            <a:headEnd/>
            <a:tailEnd/>
          </a:ln>
        </p:spPr>
        <p:txBody>
          <a:bodyPr/>
          <a:lstStyle/>
          <a:p>
            <a:endParaRPr lang="en-US"/>
          </a:p>
        </p:txBody>
      </p:sp>
      <p:sp>
        <p:nvSpPr>
          <p:cNvPr id="7229" name="Line 61"/>
          <p:cNvSpPr>
            <a:spLocks noChangeShapeType="1"/>
          </p:cNvSpPr>
          <p:nvPr/>
        </p:nvSpPr>
        <p:spPr bwMode="auto">
          <a:xfrm>
            <a:off x="7213600" y="1979613"/>
            <a:ext cx="0" cy="1276350"/>
          </a:xfrm>
          <a:prstGeom prst="line">
            <a:avLst/>
          </a:prstGeom>
          <a:noFill/>
          <a:ln w="0">
            <a:solidFill>
              <a:srgbClr val="000000"/>
            </a:solidFill>
            <a:round/>
            <a:headEnd/>
            <a:tailEnd/>
          </a:ln>
        </p:spPr>
        <p:txBody>
          <a:bodyPr/>
          <a:lstStyle/>
          <a:p>
            <a:endParaRPr lang="en-US"/>
          </a:p>
        </p:txBody>
      </p:sp>
      <p:sp>
        <p:nvSpPr>
          <p:cNvPr id="7230" name="Line 62"/>
          <p:cNvSpPr>
            <a:spLocks noChangeShapeType="1"/>
          </p:cNvSpPr>
          <p:nvPr/>
        </p:nvSpPr>
        <p:spPr bwMode="auto">
          <a:xfrm>
            <a:off x="7540625" y="1979613"/>
            <a:ext cx="1588" cy="1276350"/>
          </a:xfrm>
          <a:prstGeom prst="line">
            <a:avLst/>
          </a:prstGeom>
          <a:noFill/>
          <a:ln w="0">
            <a:solidFill>
              <a:srgbClr val="000000"/>
            </a:solidFill>
            <a:round/>
            <a:headEnd/>
            <a:tailEnd/>
          </a:ln>
        </p:spPr>
        <p:txBody>
          <a:bodyPr/>
          <a:lstStyle/>
          <a:p>
            <a:endParaRPr lang="en-US"/>
          </a:p>
        </p:txBody>
      </p:sp>
      <p:sp>
        <p:nvSpPr>
          <p:cNvPr id="7231" name="Line 63"/>
          <p:cNvSpPr>
            <a:spLocks noChangeShapeType="1"/>
          </p:cNvSpPr>
          <p:nvPr/>
        </p:nvSpPr>
        <p:spPr bwMode="auto">
          <a:xfrm>
            <a:off x="7869238" y="1979613"/>
            <a:ext cx="1587" cy="1276350"/>
          </a:xfrm>
          <a:prstGeom prst="line">
            <a:avLst/>
          </a:prstGeom>
          <a:noFill/>
          <a:ln w="0">
            <a:solidFill>
              <a:srgbClr val="000000"/>
            </a:solidFill>
            <a:round/>
            <a:headEnd/>
            <a:tailEnd/>
          </a:ln>
        </p:spPr>
        <p:txBody>
          <a:bodyPr/>
          <a:lstStyle/>
          <a:p>
            <a:endParaRPr lang="en-US"/>
          </a:p>
        </p:txBody>
      </p:sp>
      <p:sp>
        <p:nvSpPr>
          <p:cNvPr id="7232" name="Line 64"/>
          <p:cNvSpPr>
            <a:spLocks noChangeShapeType="1"/>
          </p:cNvSpPr>
          <p:nvPr/>
        </p:nvSpPr>
        <p:spPr bwMode="auto">
          <a:xfrm>
            <a:off x="8204200" y="1979613"/>
            <a:ext cx="1588" cy="1276350"/>
          </a:xfrm>
          <a:prstGeom prst="line">
            <a:avLst/>
          </a:prstGeom>
          <a:noFill/>
          <a:ln w="0">
            <a:solidFill>
              <a:srgbClr val="000000"/>
            </a:solidFill>
            <a:round/>
            <a:headEnd/>
            <a:tailEnd/>
          </a:ln>
        </p:spPr>
        <p:txBody>
          <a:bodyPr/>
          <a:lstStyle/>
          <a:p>
            <a:endParaRPr lang="en-US"/>
          </a:p>
        </p:txBody>
      </p:sp>
      <p:sp>
        <p:nvSpPr>
          <p:cNvPr id="7233" name="Line 65"/>
          <p:cNvSpPr>
            <a:spLocks noChangeShapeType="1"/>
          </p:cNvSpPr>
          <p:nvPr/>
        </p:nvSpPr>
        <p:spPr bwMode="auto">
          <a:xfrm>
            <a:off x="8532813" y="1979613"/>
            <a:ext cx="0" cy="1276350"/>
          </a:xfrm>
          <a:prstGeom prst="line">
            <a:avLst/>
          </a:prstGeom>
          <a:noFill/>
          <a:ln w="0">
            <a:solidFill>
              <a:srgbClr val="000000"/>
            </a:solidFill>
            <a:round/>
            <a:headEnd/>
            <a:tailEnd/>
          </a:ln>
        </p:spPr>
        <p:txBody>
          <a:bodyPr/>
          <a:lstStyle/>
          <a:p>
            <a:endParaRPr lang="en-US"/>
          </a:p>
        </p:txBody>
      </p:sp>
      <p:sp>
        <p:nvSpPr>
          <p:cNvPr id="7235" name="Rectangle 67"/>
          <p:cNvSpPr>
            <a:spLocks noChangeArrowheads="1"/>
          </p:cNvSpPr>
          <p:nvPr/>
        </p:nvSpPr>
        <p:spPr bwMode="auto">
          <a:xfrm>
            <a:off x="5888038" y="2928938"/>
            <a:ext cx="1333500" cy="231775"/>
          </a:xfrm>
          <a:prstGeom prst="rect">
            <a:avLst/>
          </a:prstGeom>
          <a:solidFill>
            <a:srgbClr val="38850D"/>
          </a:solidFill>
          <a:ln w="9525">
            <a:noFill/>
            <a:miter lim="800000"/>
            <a:headEnd/>
            <a:tailEnd/>
          </a:ln>
        </p:spPr>
        <p:txBody>
          <a:bodyPr/>
          <a:lstStyle/>
          <a:p>
            <a:endParaRPr lang="en-US"/>
          </a:p>
        </p:txBody>
      </p:sp>
      <p:sp>
        <p:nvSpPr>
          <p:cNvPr id="7236" name="Rectangle 68"/>
          <p:cNvSpPr>
            <a:spLocks noChangeArrowheads="1"/>
          </p:cNvSpPr>
          <p:nvPr/>
        </p:nvSpPr>
        <p:spPr bwMode="auto">
          <a:xfrm>
            <a:off x="5888038" y="2498725"/>
            <a:ext cx="1333500" cy="239713"/>
          </a:xfrm>
          <a:prstGeom prst="rect">
            <a:avLst/>
          </a:prstGeom>
          <a:solidFill>
            <a:schemeClr val="tx2"/>
          </a:solidFill>
          <a:ln w="9525">
            <a:noFill/>
            <a:miter lim="800000"/>
            <a:headEnd/>
            <a:tailEnd/>
          </a:ln>
        </p:spPr>
        <p:txBody>
          <a:bodyPr/>
          <a:lstStyle/>
          <a:p>
            <a:endParaRPr lang="en-US"/>
          </a:p>
        </p:txBody>
      </p:sp>
      <p:sp>
        <p:nvSpPr>
          <p:cNvPr id="7237" name="Rectangle 69"/>
          <p:cNvSpPr>
            <a:spLocks noChangeArrowheads="1"/>
          </p:cNvSpPr>
          <p:nvPr/>
        </p:nvSpPr>
        <p:spPr bwMode="auto">
          <a:xfrm>
            <a:off x="5888038" y="2073275"/>
            <a:ext cx="1325562" cy="233363"/>
          </a:xfrm>
          <a:prstGeom prst="rect">
            <a:avLst/>
          </a:prstGeom>
          <a:solidFill>
            <a:srgbClr val="BCFCDA"/>
          </a:solidFill>
          <a:ln w="9525">
            <a:noFill/>
            <a:miter lim="800000"/>
            <a:headEnd/>
            <a:tailEnd/>
          </a:ln>
        </p:spPr>
        <p:txBody>
          <a:bodyPr/>
          <a:lstStyle/>
          <a:p>
            <a:endParaRPr lang="en-US"/>
          </a:p>
        </p:txBody>
      </p:sp>
      <p:sp>
        <p:nvSpPr>
          <p:cNvPr id="7240" name="Line 72"/>
          <p:cNvSpPr>
            <a:spLocks noChangeShapeType="1"/>
          </p:cNvSpPr>
          <p:nvPr/>
        </p:nvSpPr>
        <p:spPr bwMode="auto">
          <a:xfrm flipV="1">
            <a:off x="6215063" y="3255963"/>
            <a:ext cx="1587" cy="28575"/>
          </a:xfrm>
          <a:prstGeom prst="line">
            <a:avLst/>
          </a:prstGeom>
          <a:noFill/>
          <a:ln w="0">
            <a:solidFill>
              <a:srgbClr val="000000"/>
            </a:solidFill>
            <a:round/>
            <a:headEnd/>
            <a:tailEnd/>
          </a:ln>
        </p:spPr>
        <p:txBody>
          <a:bodyPr/>
          <a:lstStyle/>
          <a:p>
            <a:endParaRPr lang="en-US"/>
          </a:p>
        </p:txBody>
      </p:sp>
      <p:sp>
        <p:nvSpPr>
          <p:cNvPr id="7241" name="Line 73"/>
          <p:cNvSpPr>
            <a:spLocks noChangeShapeType="1"/>
          </p:cNvSpPr>
          <p:nvPr/>
        </p:nvSpPr>
        <p:spPr bwMode="auto">
          <a:xfrm flipV="1">
            <a:off x="6551613" y="3255963"/>
            <a:ext cx="0" cy="28575"/>
          </a:xfrm>
          <a:prstGeom prst="line">
            <a:avLst/>
          </a:prstGeom>
          <a:noFill/>
          <a:ln w="0">
            <a:solidFill>
              <a:srgbClr val="000000"/>
            </a:solidFill>
            <a:round/>
            <a:headEnd/>
            <a:tailEnd/>
          </a:ln>
        </p:spPr>
        <p:txBody>
          <a:bodyPr/>
          <a:lstStyle/>
          <a:p>
            <a:endParaRPr lang="en-US"/>
          </a:p>
        </p:txBody>
      </p:sp>
      <p:sp>
        <p:nvSpPr>
          <p:cNvPr id="7242" name="Line 74"/>
          <p:cNvSpPr>
            <a:spLocks noChangeShapeType="1"/>
          </p:cNvSpPr>
          <p:nvPr/>
        </p:nvSpPr>
        <p:spPr bwMode="auto">
          <a:xfrm flipV="1">
            <a:off x="6878638" y="3255963"/>
            <a:ext cx="0" cy="28575"/>
          </a:xfrm>
          <a:prstGeom prst="line">
            <a:avLst/>
          </a:prstGeom>
          <a:noFill/>
          <a:ln w="0">
            <a:solidFill>
              <a:srgbClr val="000000"/>
            </a:solidFill>
            <a:round/>
            <a:headEnd/>
            <a:tailEnd/>
          </a:ln>
        </p:spPr>
        <p:txBody>
          <a:bodyPr/>
          <a:lstStyle/>
          <a:p>
            <a:endParaRPr lang="en-US"/>
          </a:p>
        </p:txBody>
      </p:sp>
      <p:sp>
        <p:nvSpPr>
          <p:cNvPr id="7243" name="Line 75"/>
          <p:cNvSpPr>
            <a:spLocks noChangeShapeType="1"/>
          </p:cNvSpPr>
          <p:nvPr/>
        </p:nvSpPr>
        <p:spPr bwMode="auto">
          <a:xfrm flipV="1">
            <a:off x="7213600" y="3255963"/>
            <a:ext cx="0" cy="28575"/>
          </a:xfrm>
          <a:prstGeom prst="line">
            <a:avLst/>
          </a:prstGeom>
          <a:noFill/>
          <a:ln w="0">
            <a:solidFill>
              <a:srgbClr val="000000"/>
            </a:solidFill>
            <a:round/>
            <a:headEnd/>
            <a:tailEnd/>
          </a:ln>
        </p:spPr>
        <p:txBody>
          <a:bodyPr/>
          <a:lstStyle/>
          <a:p>
            <a:endParaRPr lang="en-US"/>
          </a:p>
        </p:txBody>
      </p:sp>
      <p:sp>
        <p:nvSpPr>
          <p:cNvPr id="7244" name="Line 76"/>
          <p:cNvSpPr>
            <a:spLocks noChangeShapeType="1"/>
          </p:cNvSpPr>
          <p:nvPr/>
        </p:nvSpPr>
        <p:spPr bwMode="auto">
          <a:xfrm flipV="1">
            <a:off x="7540625" y="3255963"/>
            <a:ext cx="1588" cy="28575"/>
          </a:xfrm>
          <a:prstGeom prst="line">
            <a:avLst/>
          </a:prstGeom>
          <a:noFill/>
          <a:ln w="0">
            <a:solidFill>
              <a:srgbClr val="000000"/>
            </a:solidFill>
            <a:round/>
            <a:headEnd/>
            <a:tailEnd/>
          </a:ln>
        </p:spPr>
        <p:txBody>
          <a:bodyPr/>
          <a:lstStyle/>
          <a:p>
            <a:endParaRPr lang="en-US"/>
          </a:p>
        </p:txBody>
      </p:sp>
      <p:sp>
        <p:nvSpPr>
          <p:cNvPr id="7245" name="Line 77"/>
          <p:cNvSpPr>
            <a:spLocks noChangeShapeType="1"/>
          </p:cNvSpPr>
          <p:nvPr/>
        </p:nvSpPr>
        <p:spPr bwMode="auto">
          <a:xfrm flipV="1">
            <a:off x="7869238" y="3255963"/>
            <a:ext cx="1587" cy="28575"/>
          </a:xfrm>
          <a:prstGeom prst="line">
            <a:avLst/>
          </a:prstGeom>
          <a:noFill/>
          <a:ln w="0">
            <a:solidFill>
              <a:srgbClr val="000000"/>
            </a:solidFill>
            <a:round/>
            <a:headEnd/>
            <a:tailEnd/>
          </a:ln>
        </p:spPr>
        <p:txBody>
          <a:bodyPr/>
          <a:lstStyle/>
          <a:p>
            <a:endParaRPr lang="en-US"/>
          </a:p>
        </p:txBody>
      </p:sp>
      <p:sp>
        <p:nvSpPr>
          <p:cNvPr id="7246" name="Line 78"/>
          <p:cNvSpPr>
            <a:spLocks noChangeShapeType="1"/>
          </p:cNvSpPr>
          <p:nvPr/>
        </p:nvSpPr>
        <p:spPr bwMode="auto">
          <a:xfrm flipV="1">
            <a:off x="8204200" y="3255963"/>
            <a:ext cx="1588" cy="28575"/>
          </a:xfrm>
          <a:prstGeom prst="line">
            <a:avLst/>
          </a:prstGeom>
          <a:noFill/>
          <a:ln w="0">
            <a:solidFill>
              <a:srgbClr val="000000"/>
            </a:solidFill>
            <a:round/>
            <a:headEnd/>
            <a:tailEnd/>
          </a:ln>
        </p:spPr>
        <p:txBody>
          <a:bodyPr/>
          <a:lstStyle/>
          <a:p>
            <a:endParaRPr lang="en-US"/>
          </a:p>
        </p:txBody>
      </p:sp>
      <p:sp>
        <p:nvSpPr>
          <p:cNvPr id="7247" name="Line 79"/>
          <p:cNvSpPr>
            <a:spLocks noChangeShapeType="1"/>
          </p:cNvSpPr>
          <p:nvPr/>
        </p:nvSpPr>
        <p:spPr bwMode="auto">
          <a:xfrm flipV="1">
            <a:off x="8532813" y="3255963"/>
            <a:ext cx="0" cy="28575"/>
          </a:xfrm>
          <a:prstGeom prst="line">
            <a:avLst/>
          </a:prstGeom>
          <a:noFill/>
          <a:ln w="0">
            <a:solidFill>
              <a:srgbClr val="000000"/>
            </a:solidFill>
            <a:round/>
            <a:headEnd/>
            <a:tailEnd/>
          </a:ln>
        </p:spPr>
        <p:txBody>
          <a:bodyPr/>
          <a:lstStyle/>
          <a:p>
            <a:endParaRPr lang="en-US"/>
          </a:p>
        </p:txBody>
      </p:sp>
      <p:sp>
        <p:nvSpPr>
          <p:cNvPr id="7253" name="Rectangle 85"/>
          <p:cNvSpPr>
            <a:spLocks noChangeArrowheads="1"/>
          </p:cNvSpPr>
          <p:nvPr/>
        </p:nvSpPr>
        <p:spPr bwMode="auto">
          <a:xfrm>
            <a:off x="5867400" y="3322638"/>
            <a:ext cx="69850" cy="152400"/>
          </a:xfrm>
          <a:prstGeom prst="rect">
            <a:avLst/>
          </a:prstGeom>
          <a:noFill/>
          <a:ln w="9525">
            <a:noFill/>
            <a:miter lim="800000"/>
            <a:headEnd/>
            <a:tailEnd/>
          </a:ln>
        </p:spPr>
        <p:txBody>
          <a:bodyPr wrap="none" lIns="0" tIns="0" rIns="0" bIns="0">
            <a:spAutoFit/>
          </a:bodyPr>
          <a:lstStyle/>
          <a:p>
            <a:pPr algn="l">
              <a:buClrTx/>
              <a:buFontTx/>
              <a:buNone/>
            </a:pPr>
            <a:r>
              <a:rPr lang="en-US" sz="1000">
                <a:solidFill>
                  <a:srgbClr val="000000"/>
                </a:solidFill>
              </a:rPr>
              <a:t>0</a:t>
            </a:r>
            <a:endParaRPr lang="en-US" sz="1800" b="1">
              <a:solidFill>
                <a:srgbClr val="FFFFFF"/>
              </a:solidFill>
            </a:endParaRPr>
          </a:p>
        </p:txBody>
      </p:sp>
      <p:sp>
        <p:nvSpPr>
          <p:cNvPr id="7254" name="Rectangle 86"/>
          <p:cNvSpPr>
            <a:spLocks noChangeArrowheads="1"/>
          </p:cNvSpPr>
          <p:nvPr/>
        </p:nvSpPr>
        <p:spPr bwMode="auto">
          <a:xfrm>
            <a:off x="6167438" y="3332163"/>
            <a:ext cx="141287" cy="152400"/>
          </a:xfrm>
          <a:prstGeom prst="rect">
            <a:avLst/>
          </a:prstGeom>
          <a:noFill/>
          <a:ln w="9525">
            <a:noFill/>
            <a:miter lim="800000"/>
            <a:headEnd/>
            <a:tailEnd/>
          </a:ln>
        </p:spPr>
        <p:txBody>
          <a:bodyPr wrap="none" lIns="0" tIns="0" rIns="0" bIns="0">
            <a:spAutoFit/>
          </a:bodyPr>
          <a:lstStyle/>
          <a:p>
            <a:pPr algn="l">
              <a:buClrTx/>
              <a:buFontTx/>
              <a:buNone/>
            </a:pPr>
            <a:r>
              <a:rPr lang="en-US" sz="1000">
                <a:solidFill>
                  <a:srgbClr val="000000"/>
                </a:solidFill>
              </a:rPr>
              <a:t>10</a:t>
            </a:r>
            <a:endParaRPr lang="en-US" sz="1800" b="1">
              <a:solidFill>
                <a:srgbClr val="FFFFFF"/>
              </a:solidFill>
            </a:endParaRPr>
          </a:p>
        </p:txBody>
      </p:sp>
      <p:sp>
        <p:nvSpPr>
          <p:cNvPr id="7255" name="Rectangle 87"/>
          <p:cNvSpPr>
            <a:spLocks noChangeArrowheads="1"/>
          </p:cNvSpPr>
          <p:nvPr/>
        </p:nvSpPr>
        <p:spPr bwMode="auto">
          <a:xfrm>
            <a:off x="6502400" y="3332163"/>
            <a:ext cx="141288" cy="152400"/>
          </a:xfrm>
          <a:prstGeom prst="rect">
            <a:avLst/>
          </a:prstGeom>
          <a:noFill/>
          <a:ln w="9525">
            <a:noFill/>
            <a:miter lim="800000"/>
            <a:headEnd/>
            <a:tailEnd/>
          </a:ln>
        </p:spPr>
        <p:txBody>
          <a:bodyPr wrap="none" lIns="0" tIns="0" rIns="0" bIns="0">
            <a:spAutoFit/>
          </a:bodyPr>
          <a:lstStyle/>
          <a:p>
            <a:pPr algn="l">
              <a:buClrTx/>
              <a:buFontTx/>
              <a:buNone/>
            </a:pPr>
            <a:r>
              <a:rPr lang="en-US" sz="1000">
                <a:solidFill>
                  <a:srgbClr val="000000"/>
                </a:solidFill>
              </a:rPr>
              <a:t>20</a:t>
            </a:r>
            <a:endParaRPr lang="en-US" sz="1800" b="1">
              <a:solidFill>
                <a:srgbClr val="FFFFFF"/>
              </a:solidFill>
            </a:endParaRPr>
          </a:p>
        </p:txBody>
      </p:sp>
      <p:sp>
        <p:nvSpPr>
          <p:cNvPr id="7256" name="Rectangle 88"/>
          <p:cNvSpPr>
            <a:spLocks noChangeArrowheads="1"/>
          </p:cNvSpPr>
          <p:nvPr/>
        </p:nvSpPr>
        <p:spPr bwMode="auto">
          <a:xfrm>
            <a:off x="6831013" y="3332163"/>
            <a:ext cx="141287" cy="152400"/>
          </a:xfrm>
          <a:prstGeom prst="rect">
            <a:avLst/>
          </a:prstGeom>
          <a:noFill/>
          <a:ln w="9525">
            <a:noFill/>
            <a:miter lim="800000"/>
            <a:headEnd/>
            <a:tailEnd/>
          </a:ln>
        </p:spPr>
        <p:txBody>
          <a:bodyPr wrap="none" lIns="0" tIns="0" rIns="0" bIns="0">
            <a:spAutoFit/>
          </a:bodyPr>
          <a:lstStyle/>
          <a:p>
            <a:pPr algn="l">
              <a:buClrTx/>
              <a:buFontTx/>
              <a:buNone/>
            </a:pPr>
            <a:r>
              <a:rPr lang="en-US" sz="1000">
                <a:solidFill>
                  <a:srgbClr val="000000"/>
                </a:solidFill>
              </a:rPr>
              <a:t>30</a:t>
            </a:r>
            <a:endParaRPr lang="en-US" sz="1800" b="1">
              <a:solidFill>
                <a:srgbClr val="FFFFFF"/>
              </a:solidFill>
            </a:endParaRPr>
          </a:p>
        </p:txBody>
      </p:sp>
      <p:sp>
        <p:nvSpPr>
          <p:cNvPr id="7257" name="Rectangle 89"/>
          <p:cNvSpPr>
            <a:spLocks noChangeArrowheads="1"/>
          </p:cNvSpPr>
          <p:nvPr/>
        </p:nvSpPr>
        <p:spPr bwMode="auto">
          <a:xfrm>
            <a:off x="7164388" y="3332163"/>
            <a:ext cx="141287" cy="152400"/>
          </a:xfrm>
          <a:prstGeom prst="rect">
            <a:avLst/>
          </a:prstGeom>
          <a:noFill/>
          <a:ln w="9525">
            <a:noFill/>
            <a:miter lim="800000"/>
            <a:headEnd/>
            <a:tailEnd/>
          </a:ln>
        </p:spPr>
        <p:txBody>
          <a:bodyPr wrap="none" lIns="0" tIns="0" rIns="0" bIns="0">
            <a:spAutoFit/>
          </a:bodyPr>
          <a:lstStyle/>
          <a:p>
            <a:pPr algn="l">
              <a:buClrTx/>
              <a:buFontTx/>
              <a:buNone/>
            </a:pPr>
            <a:r>
              <a:rPr lang="en-US" sz="1000">
                <a:solidFill>
                  <a:srgbClr val="000000"/>
                </a:solidFill>
              </a:rPr>
              <a:t>40</a:t>
            </a:r>
            <a:endParaRPr lang="en-US" sz="1800" b="1">
              <a:solidFill>
                <a:srgbClr val="FFFFFF"/>
              </a:solidFill>
            </a:endParaRPr>
          </a:p>
        </p:txBody>
      </p:sp>
      <p:sp>
        <p:nvSpPr>
          <p:cNvPr id="7258" name="Rectangle 90"/>
          <p:cNvSpPr>
            <a:spLocks noChangeArrowheads="1"/>
          </p:cNvSpPr>
          <p:nvPr/>
        </p:nvSpPr>
        <p:spPr bwMode="auto">
          <a:xfrm>
            <a:off x="7493000" y="3332163"/>
            <a:ext cx="141288" cy="152400"/>
          </a:xfrm>
          <a:prstGeom prst="rect">
            <a:avLst/>
          </a:prstGeom>
          <a:noFill/>
          <a:ln w="9525">
            <a:noFill/>
            <a:miter lim="800000"/>
            <a:headEnd/>
            <a:tailEnd/>
          </a:ln>
        </p:spPr>
        <p:txBody>
          <a:bodyPr wrap="none" lIns="0" tIns="0" rIns="0" bIns="0">
            <a:spAutoFit/>
          </a:bodyPr>
          <a:lstStyle/>
          <a:p>
            <a:pPr algn="l">
              <a:buClrTx/>
              <a:buFontTx/>
              <a:buNone/>
            </a:pPr>
            <a:r>
              <a:rPr lang="en-US" sz="1000">
                <a:solidFill>
                  <a:srgbClr val="000000"/>
                </a:solidFill>
              </a:rPr>
              <a:t>50</a:t>
            </a:r>
            <a:endParaRPr lang="en-US" sz="1800" b="1">
              <a:solidFill>
                <a:srgbClr val="FFFFFF"/>
              </a:solidFill>
            </a:endParaRPr>
          </a:p>
        </p:txBody>
      </p:sp>
      <p:sp>
        <p:nvSpPr>
          <p:cNvPr id="7259" name="Rectangle 91"/>
          <p:cNvSpPr>
            <a:spLocks noChangeArrowheads="1"/>
          </p:cNvSpPr>
          <p:nvPr/>
        </p:nvSpPr>
        <p:spPr bwMode="auto">
          <a:xfrm>
            <a:off x="7821613" y="3332163"/>
            <a:ext cx="141287" cy="152400"/>
          </a:xfrm>
          <a:prstGeom prst="rect">
            <a:avLst/>
          </a:prstGeom>
          <a:noFill/>
          <a:ln w="9525">
            <a:noFill/>
            <a:miter lim="800000"/>
            <a:headEnd/>
            <a:tailEnd/>
          </a:ln>
        </p:spPr>
        <p:txBody>
          <a:bodyPr wrap="none" lIns="0" tIns="0" rIns="0" bIns="0">
            <a:spAutoFit/>
          </a:bodyPr>
          <a:lstStyle/>
          <a:p>
            <a:pPr algn="l">
              <a:buClrTx/>
              <a:buFontTx/>
              <a:buNone/>
            </a:pPr>
            <a:r>
              <a:rPr lang="en-US" sz="1000">
                <a:solidFill>
                  <a:srgbClr val="000000"/>
                </a:solidFill>
              </a:rPr>
              <a:t>60</a:t>
            </a:r>
            <a:endParaRPr lang="en-US" sz="1800" b="1">
              <a:solidFill>
                <a:srgbClr val="FFFFFF"/>
              </a:solidFill>
            </a:endParaRPr>
          </a:p>
        </p:txBody>
      </p:sp>
      <p:sp>
        <p:nvSpPr>
          <p:cNvPr id="7260" name="Rectangle 92"/>
          <p:cNvSpPr>
            <a:spLocks noChangeArrowheads="1"/>
          </p:cNvSpPr>
          <p:nvPr/>
        </p:nvSpPr>
        <p:spPr bwMode="auto">
          <a:xfrm>
            <a:off x="8154988" y="3332163"/>
            <a:ext cx="141287" cy="152400"/>
          </a:xfrm>
          <a:prstGeom prst="rect">
            <a:avLst/>
          </a:prstGeom>
          <a:noFill/>
          <a:ln w="9525">
            <a:noFill/>
            <a:miter lim="800000"/>
            <a:headEnd/>
            <a:tailEnd/>
          </a:ln>
        </p:spPr>
        <p:txBody>
          <a:bodyPr wrap="none" lIns="0" tIns="0" rIns="0" bIns="0">
            <a:spAutoFit/>
          </a:bodyPr>
          <a:lstStyle/>
          <a:p>
            <a:pPr algn="l">
              <a:buClrTx/>
              <a:buFontTx/>
              <a:buNone/>
            </a:pPr>
            <a:r>
              <a:rPr lang="en-US" sz="1000">
                <a:solidFill>
                  <a:srgbClr val="000000"/>
                </a:solidFill>
              </a:rPr>
              <a:t>70</a:t>
            </a:r>
            <a:endParaRPr lang="en-US" sz="1800" b="1">
              <a:solidFill>
                <a:srgbClr val="FFFFFF"/>
              </a:solidFill>
            </a:endParaRPr>
          </a:p>
        </p:txBody>
      </p:sp>
      <p:sp>
        <p:nvSpPr>
          <p:cNvPr id="7261" name="Rectangle 93"/>
          <p:cNvSpPr>
            <a:spLocks noChangeArrowheads="1"/>
          </p:cNvSpPr>
          <p:nvPr/>
        </p:nvSpPr>
        <p:spPr bwMode="auto">
          <a:xfrm>
            <a:off x="8483600" y="3332163"/>
            <a:ext cx="141288" cy="152400"/>
          </a:xfrm>
          <a:prstGeom prst="rect">
            <a:avLst/>
          </a:prstGeom>
          <a:noFill/>
          <a:ln w="9525">
            <a:noFill/>
            <a:miter lim="800000"/>
            <a:headEnd/>
            <a:tailEnd/>
          </a:ln>
        </p:spPr>
        <p:txBody>
          <a:bodyPr wrap="none" lIns="0" tIns="0" rIns="0" bIns="0">
            <a:spAutoFit/>
          </a:bodyPr>
          <a:lstStyle/>
          <a:p>
            <a:pPr algn="l">
              <a:buClrTx/>
              <a:buFontTx/>
              <a:buNone/>
            </a:pPr>
            <a:r>
              <a:rPr lang="en-US" sz="1000">
                <a:solidFill>
                  <a:srgbClr val="000000"/>
                </a:solidFill>
              </a:rPr>
              <a:t>80</a:t>
            </a:r>
            <a:endParaRPr lang="en-US" sz="1800" b="1">
              <a:solidFill>
                <a:srgbClr val="FFFFFF"/>
              </a:solidFill>
            </a:endParaRPr>
          </a:p>
        </p:txBody>
      </p:sp>
      <p:sp>
        <p:nvSpPr>
          <p:cNvPr id="7262" name="Rectangle 94"/>
          <p:cNvSpPr>
            <a:spLocks noChangeArrowheads="1"/>
          </p:cNvSpPr>
          <p:nvPr/>
        </p:nvSpPr>
        <p:spPr bwMode="auto">
          <a:xfrm>
            <a:off x="4873625" y="2946400"/>
            <a:ext cx="733425" cy="152400"/>
          </a:xfrm>
          <a:prstGeom prst="rect">
            <a:avLst/>
          </a:prstGeom>
          <a:noFill/>
          <a:ln w="9525">
            <a:noFill/>
            <a:miter lim="800000"/>
            <a:headEnd/>
            <a:tailEnd/>
          </a:ln>
        </p:spPr>
        <p:txBody>
          <a:bodyPr wrap="none" lIns="0" tIns="0" rIns="0" bIns="0">
            <a:spAutoFit/>
          </a:bodyPr>
          <a:lstStyle/>
          <a:p>
            <a:pPr algn="l">
              <a:buClrTx/>
              <a:buFontTx/>
              <a:buNone/>
            </a:pPr>
            <a:r>
              <a:rPr lang="en-US" sz="1000" b="1">
                <a:solidFill>
                  <a:srgbClr val="000000"/>
                </a:solidFill>
              </a:rPr>
              <a:t>Low Priority</a:t>
            </a:r>
            <a:endParaRPr lang="en-US" sz="1800" b="1">
              <a:solidFill>
                <a:srgbClr val="FFFFFF"/>
              </a:solidFill>
            </a:endParaRPr>
          </a:p>
        </p:txBody>
      </p:sp>
      <p:sp>
        <p:nvSpPr>
          <p:cNvPr id="7263" name="Rectangle 95"/>
          <p:cNvSpPr>
            <a:spLocks noChangeArrowheads="1"/>
          </p:cNvSpPr>
          <p:nvPr/>
        </p:nvSpPr>
        <p:spPr bwMode="auto">
          <a:xfrm>
            <a:off x="4873625" y="3079750"/>
            <a:ext cx="528638" cy="152400"/>
          </a:xfrm>
          <a:prstGeom prst="rect">
            <a:avLst/>
          </a:prstGeom>
          <a:noFill/>
          <a:ln w="9525">
            <a:noFill/>
            <a:miter lim="800000"/>
            <a:headEnd/>
            <a:tailEnd/>
          </a:ln>
        </p:spPr>
        <p:txBody>
          <a:bodyPr wrap="none" lIns="0" tIns="0" rIns="0" bIns="0">
            <a:spAutoFit/>
          </a:bodyPr>
          <a:lstStyle/>
          <a:p>
            <a:pPr algn="l">
              <a:buClrTx/>
              <a:buFontTx/>
              <a:buNone/>
            </a:pPr>
            <a:r>
              <a:rPr lang="en-US" sz="1000" b="1">
                <a:solidFill>
                  <a:srgbClr val="000000"/>
                </a:solidFill>
              </a:rPr>
              <a:t>Volumes</a:t>
            </a:r>
            <a:endParaRPr lang="en-US" sz="1800" b="1">
              <a:solidFill>
                <a:srgbClr val="FFFFFF"/>
              </a:solidFill>
            </a:endParaRPr>
          </a:p>
        </p:txBody>
      </p:sp>
      <p:sp>
        <p:nvSpPr>
          <p:cNvPr id="7264" name="Rectangle 96"/>
          <p:cNvSpPr>
            <a:spLocks noChangeArrowheads="1"/>
          </p:cNvSpPr>
          <p:nvPr/>
        </p:nvSpPr>
        <p:spPr bwMode="auto">
          <a:xfrm>
            <a:off x="4873625" y="2498725"/>
            <a:ext cx="1041400" cy="152400"/>
          </a:xfrm>
          <a:prstGeom prst="rect">
            <a:avLst/>
          </a:prstGeom>
          <a:noFill/>
          <a:ln w="9525">
            <a:noFill/>
            <a:miter lim="800000"/>
            <a:headEnd/>
            <a:tailEnd/>
          </a:ln>
        </p:spPr>
        <p:txBody>
          <a:bodyPr lIns="0" tIns="0" rIns="0" bIns="0">
            <a:spAutoFit/>
          </a:bodyPr>
          <a:lstStyle/>
          <a:p>
            <a:pPr algn="l">
              <a:buClrTx/>
              <a:buFontTx/>
              <a:buNone/>
            </a:pPr>
            <a:r>
              <a:rPr lang="en-US" sz="1000" b="1">
                <a:solidFill>
                  <a:srgbClr val="000000"/>
                </a:solidFill>
              </a:rPr>
              <a:t>Medium Priority</a:t>
            </a:r>
            <a:endParaRPr lang="en-US" sz="1800" b="1">
              <a:solidFill>
                <a:srgbClr val="FFFFFF"/>
              </a:solidFill>
            </a:endParaRPr>
          </a:p>
        </p:txBody>
      </p:sp>
      <p:sp>
        <p:nvSpPr>
          <p:cNvPr id="7265" name="Rectangle 97"/>
          <p:cNvSpPr>
            <a:spLocks noChangeArrowheads="1"/>
          </p:cNvSpPr>
          <p:nvPr/>
        </p:nvSpPr>
        <p:spPr bwMode="auto">
          <a:xfrm>
            <a:off x="4873625" y="2644775"/>
            <a:ext cx="528638" cy="152400"/>
          </a:xfrm>
          <a:prstGeom prst="rect">
            <a:avLst/>
          </a:prstGeom>
          <a:noFill/>
          <a:ln w="9525">
            <a:noFill/>
            <a:miter lim="800000"/>
            <a:headEnd/>
            <a:tailEnd/>
          </a:ln>
        </p:spPr>
        <p:txBody>
          <a:bodyPr wrap="none" lIns="0" tIns="0" rIns="0" bIns="0">
            <a:spAutoFit/>
          </a:bodyPr>
          <a:lstStyle/>
          <a:p>
            <a:pPr algn="l">
              <a:buClrTx/>
              <a:buFontTx/>
              <a:buNone/>
            </a:pPr>
            <a:r>
              <a:rPr lang="en-US" sz="1000" b="1">
                <a:solidFill>
                  <a:srgbClr val="000000"/>
                </a:solidFill>
              </a:rPr>
              <a:t>Volumes</a:t>
            </a:r>
            <a:endParaRPr lang="en-US" sz="1800" b="1">
              <a:solidFill>
                <a:srgbClr val="FFFFFF"/>
              </a:solidFill>
            </a:endParaRPr>
          </a:p>
        </p:txBody>
      </p:sp>
      <p:sp>
        <p:nvSpPr>
          <p:cNvPr id="7266" name="Rectangle 98"/>
          <p:cNvSpPr>
            <a:spLocks noChangeArrowheads="1"/>
          </p:cNvSpPr>
          <p:nvPr/>
        </p:nvSpPr>
        <p:spPr bwMode="auto">
          <a:xfrm>
            <a:off x="4873625" y="2092325"/>
            <a:ext cx="852488" cy="152400"/>
          </a:xfrm>
          <a:prstGeom prst="rect">
            <a:avLst/>
          </a:prstGeom>
          <a:noFill/>
          <a:ln w="9525">
            <a:noFill/>
            <a:miter lim="800000"/>
            <a:headEnd/>
            <a:tailEnd/>
          </a:ln>
        </p:spPr>
        <p:txBody>
          <a:bodyPr lIns="0" tIns="0" rIns="0" bIns="0">
            <a:spAutoFit/>
          </a:bodyPr>
          <a:lstStyle/>
          <a:p>
            <a:pPr algn="l">
              <a:buClrTx/>
              <a:buFontTx/>
              <a:buNone/>
            </a:pPr>
            <a:r>
              <a:rPr lang="en-US" sz="1000" b="1">
                <a:solidFill>
                  <a:srgbClr val="000000"/>
                </a:solidFill>
              </a:rPr>
              <a:t>High Priority</a:t>
            </a:r>
            <a:endParaRPr lang="en-US" sz="1800" b="1">
              <a:solidFill>
                <a:srgbClr val="FFFFFF"/>
              </a:solidFill>
            </a:endParaRPr>
          </a:p>
        </p:txBody>
      </p:sp>
      <p:sp>
        <p:nvSpPr>
          <p:cNvPr id="7267" name="Rectangle 99"/>
          <p:cNvSpPr>
            <a:spLocks noChangeArrowheads="1"/>
          </p:cNvSpPr>
          <p:nvPr/>
        </p:nvSpPr>
        <p:spPr bwMode="auto">
          <a:xfrm>
            <a:off x="4873625" y="2232025"/>
            <a:ext cx="736600" cy="152400"/>
          </a:xfrm>
          <a:prstGeom prst="rect">
            <a:avLst/>
          </a:prstGeom>
          <a:noFill/>
          <a:ln w="9525">
            <a:noFill/>
            <a:miter lim="800000"/>
            <a:headEnd/>
            <a:tailEnd/>
          </a:ln>
        </p:spPr>
        <p:txBody>
          <a:bodyPr lIns="0" tIns="0" rIns="0" bIns="0">
            <a:spAutoFit/>
          </a:bodyPr>
          <a:lstStyle/>
          <a:p>
            <a:pPr algn="l">
              <a:buClrTx/>
              <a:buFontTx/>
              <a:buNone/>
            </a:pPr>
            <a:r>
              <a:rPr lang="en-US" sz="1000" b="1">
                <a:solidFill>
                  <a:srgbClr val="000000"/>
                </a:solidFill>
              </a:rPr>
              <a:t>Volumes</a:t>
            </a:r>
            <a:endParaRPr lang="en-US" sz="1800" b="1">
              <a:solidFill>
                <a:srgbClr val="FFFFFF"/>
              </a:solidFill>
            </a:endParaRPr>
          </a:p>
        </p:txBody>
      </p:sp>
      <p:sp>
        <p:nvSpPr>
          <p:cNvPr id="7268" name="Rectangle 100"/>
          <p:cNvSpPr>
            <a:spLocks noChangeArrowheads="1"/>
          </p:cNvSpPr>
          <p:nvPr/>
        </p:nvSpPr>
        <p:spPr bwMode="auto">
          <a:xfrm>
            <a:off x="6843713" y="3489325"/>
            <a:ext cx="920750" cy="152400"/>
          </a:xfrm>
          <a:prstGeom prst="rect">
            <a:avLst/>
          </a:prstGeom>
          <a:noFill/>
          <a:ln w="9525">
            <a:noFill/>
            <a:miter lim="800000"/>
            <a:headEnd/>
            <a:tailEnd/>
          </a:ln>
        </p:spPr>
        <p:txBody>
          <a:bodyPr wrap="none" lIns="0" tIns="0" rIns="0" bIns="0">
            <a:spAutoFit/>
          </a:bodyPr>
          <a:lstStyle/>
          <a:p>
            <a:pPr algn="l">
              <a:buClrTx/>
              <a:buFontTx/>
              <a:buNone/>
            </a:pPr>
            <a:r>
              <a:rPr lang="en-US" sz="1000" b="1">
                <a:solidFill>
                  <a:srgbClr val="000000"/>
                </a:solidFill>
              </a:rPr>
              <a:t>Latency (msec)</a:t>
            </a:r>
            <a:endParaRPr lang="en-US" sz="1800" b="1">
              <a:solidFill>
                <a:srgbClr val="FFFFFF"/>
              </a:solidFill>
            </a:endParaRPr>
          </a:p>
        </p:txBody>
      </p:sp>
      <p:sp>
        <p:nvSpPr>
          <p:cNvPr id="7321" name="Text Box 153"/>
          <p:cNvSpPr txBox="1">
            <a:spLocks noChangeArrowheads="1"/>
          </p:cNvSpPr>
          <p:nvPr/>
        </p:nvSpPr>
        <p:spPr bwMode="auto">
          <a:xfrm>
            <a:off x="4589463" y="1493838"/>
            <a:ext cx="2132012" cy="304800"/>
          </a:xfrm>
          <a:prstGeom prst="rect">
            <a:avLst/>
          </a:prstGeom>
          <a:noFill/>
          <a:ln w="12700">
            <a:noFill/>
            <a:miter lim="800000"/>
            <a:headEnd/>
            <a:tailEnd/>
          </a:ln>
          <a:effectLst/>
        </p:spPr>
        <p:txBody>
          <a:bodyPr anchor="ctr">
            <a:spAutoFit/>
          </a:bodyPr>
          <a:lstStyle/>
          <a:p>
            <a:pPr algn="l">
              <a:buClrTx/>
              <a:buFontTx/>
              <a:buNone/>
            </a:pPr>
            <a:r>
              <a:rPr lang="en-US" sz="1400" b="1" i="1"/>
              <a:t>Without FlexShare</a:t>
            </a:r>
            <a:r>
              <a:rPr lang="en-US" sz="1400" b="1" i="1" baseline="30000"/>
              <a:t>™</a:t>
            </a:r>
            <a:endParaRPr lang="en-US" sz="1400" b="1"/>
          </a:p>
        </p:txBody>
      </p:sp>
      <p:sp>
        <p:nvSpPr>
          <p:cNvPr id="7234" name="Rectangle 66"/>
          <p:cNvSpPr>
            <a:spLocks noChangeArrowheads="1"/>
          </p:cNvSpPr>
          <p:nvPr/>
        </p:nvSpPr>
        <p:spPr bwMode="auto">
          <a:xfrm>
            <a:off x="5888038" y="1979613"/>
            <a:ext cx="2644775" cy="1276350"/>
          </a:xfrm>
          <a:prstGeom prst="rect">
            <a:avLst/>
          </a:prstGeom>
          <a:noFill/>
          <a:ln w="9525">
            <a:solidFill>
              <a:schemeClr val="tx1"/>
            </a:solidFill>
            <a:miter lim="800000"/>
            <a:headEnd/>
            <a:tailEnd/>
          </a:ln>
        </p:spPr>
        <p:txBody>
          <a:bodyPr/>
          <a:lstStyle/>
          <a:p>
            <a:endParaRPr lang="en-US"/>
          </a:p>
        </p:txBody>
      </p:sp>
      <p:sp>
        <p:nvSpPr>
          <p:cNvPr id="7365" name="Rectangle 197"/>
          <p:cNvSpPr>
            <a:spLocks noChangeArrowheads="1"/>
          </p:cNvSpPr>
          <p:nvPr/>
        </p:nvSpPr>
        <p:spPr bwMode="auto">
          <a:xfrm>
            <a:off x="633413" y="1206500"/>
            <a:ext cx="3703637" cy="774700"/>
          </a:xfrm>
          <a:prstGeom prst="rect">
            <a:avLst/>
          </a:prstGeom>
          <a:solidFill>
            <a:schemeClr val="accent1"/>
          </a:solidFill>
          <a:ln w="12700">
            <a:noFill/>
            <a:miter lim="800000"/>
            <a:headEnd/>
            <a:tailEnd/>
          </a:ln>
          <a:effectLst>
            <a:outerShdw dist="35921" dir="2700000" algn="ctr" rotWithShape="0">
              <a:schemeClr val="tx1"/>
            </a:outerShdw>
          </a:effectLst>
        </p:spPr>
        <p:txBody>
          <a:bodyPr wrap="none" anchor="ctr"/>
          <a:lstStyle/>
          <a:p>
            <a:pPr>
              <a:buClrTx/>
              <a:buFontTx/>
              <a:buNone/>
            </a:pPr>
            <a:r>
              <a:rPr lang="en-US" sz="1800" b="1" dirty="0">
                <a:solidFill>
                  <a:schemeClr val="bg1"/>
                </a:solidFill>
              </a:rPr>
              <a:t>Saturated Controller under </a:t>
            </a:r>
            <a:br>
              <a:rPr lang="en-US" sz="1800" b="1" dirty="0">
                <a:solidFill>
                  <a:schemeClr val="bg1"/>
                </a:solidFill>
              </a:rPr>
            </a:br>
            <a:r>
              <a:rPr lang="en-US" sz="1800" b="1" dirty="0">
                <a:solidFill>
                  <a:schemeClr val="bg1"/>
                </a:solidFill>
              </a:rPr>
              <a:t>Same Workloads</a:t>
            </a:r>
            <a:endParaRPr lang="en-US" sz="1800" b="1" dirty="0"/>
          </a:p>
        </p:txBody>
      </p:sp>
      <p:sp>
        <p:nvSpPr>
          <p:cNvPr id="7324" name="Rectangle 156"/>
          <p:cNvSpPr>
            <a:spLocks noChangeArrowheads="1"/>
          </p:cNvSpPr>
          <p:nvPr/>
        </p:nvSpPr>
        <p:spPr bwMode="auto">
          <a:xfrm>
            <a:off x="4686300" y="4391025"/>
            <a:ext cx="4116388" cy="1863725"/>
          </a:xfrm>
          <a:prstGeom prst="rect">
            <a:avLst/>
          </a:prstGeom>
          <a:solidFill>
            <a:srgbClr val="E5E8F7"/>
          </a:solidFill>
          <a:ln w="12700">
            <a:noFill/>
            <a:miter lim="800000"/>
            <a:headEnd/>
            <a:tailEnd/>
          </a:ln>
          <a:effectLst>
            <a:outerShdw dist="35921" dir="2700000" algn="ctr" rotWithShape="0">
              <a:srgbClr val="808080"/>
            </a:outerShdw>
          </a:effectLst>
        </p:spPr>
        <p:txBody>
          <a:bodyPr/>
          <a:lstStyle/>
          <a:p>
            <a:endParaRPr lang="en-US"/>
          </a:p>
        </p:txBody>
      </p:sp>
      <p:sp>
        <p:nvSpPr>
          <p:cNvPr id="7325" name="Rectangle 157"/>
          <p:cNvSpPr>
            <a:spLocks noChangeArrowheads="1"/>
          </p:cNvSpPr>
          <p:nvPr/>
        </p:nvSpPr>
        <p:spPr bwMode="auto">
          <a:xfrm>
            <a:off x="5888038" y="4541838"/>
            <a:ext cx="2644775" cy="1252537"/>
          </a:xfrm>
          <a:prstGeom prst="rect">
            <a:avLst/>
          </a:prstGeom>
          <a:solidFill>
            <a:srgbClr val="C0C0C0"/>
          </a:solidFill>
          <a:ln w="9525">
            <a:noFill/>
            <a:miter lim="800000"/>
            <a:headEnd/>
            <a:tailEnd/>
          </a:ln>
        </p:spPr>
        <p:txBody>
          <a:bodyPr/>
          <a:lstStyle/>
          <a:p>
            <a:endParaRPr lang="en-US"/>
          </a:p>
        </p:txBody>
      </p:sp>
      <p:sp>
        <p:nvSpPr>
          <p:cNvPr id="7326" name="Line 158"/>
          <p:cNvSpPr>
            <a:spLocks noChangeShapeType="1"/>
          </p:cNvSpPr>
          <p:nvPr/>
        </p:nvSpPr>
        <p:spPr bwMode="auto">
          <a:xfrm>
            <a:off x="6215063" y="4541838"/>
            <a:ext cx="1587" cy="1252537"/>
          </a:xfrm>
          <a:prstGeom prst="line">
            <a:avLst/>
          </a:prstGeom>
          <a:noFill/>
          <a:ln w="0">
            <a:solidFill>
              <a:srgbClr val="000000"/>
            </a:solidFill>
            <a:round/>
            <a:headEnd/>
            <a:tailEnd/>
          </a:ln>
        </p:spPr>
        <p:txBody>
          <a:bodyPr/>
          <a:lstStyle/>
          <a:p>
            <a:endParaRPr lang="en-US"/>
          </a:p>
        </p:txBody>
      </p:sp>
      <p:sp>
        <p:nvSpPr>
          <p:cNvPr id="7327" name="Line 159"/>
          <p:cNvSpPr>
            <a:spLocks noChangeShapeType="1"/>
          </p:cNvSpPr>
          <p:nvPr/>
        </p:nvSpPr>
        <p:spPr bwMode="auto">
          <a:xfrm>
            <a:off x="6551613" y="4541838"/>
            <a:ext cx="0" cy="1252537"/>
          </a:xfrm>
          <a:prstGeom prst="line">
            <a:avLst/>
          </a:prstGeom>
          <a:noFill/>
          <a:ln w="0">
            <a:solidFill>
              <a:srgbClr val="000000"/>
            </a:solidFill>
            <a:round/>
            <a:headEnd/>
            <a:tailEnd/>
          </a:ln>
        </p:spPr>
        <p:txBody>
          <a:bodyPr/>
          <a:lstStyle/>
          <a:p>
            <a:endParaRPr lang="en-US"/>
          </a:p>
        </p:txBody>
      </p:sp>
      <p:sp>
        <p:nvSpPr>
          <p:cNvPr id="7328" name="Line 160"/>
          <p:cNvSpPr>
            <a:spLocks noChangeShapeType="1"/>
          </p:cNvSpPr>
          <p:nvPr/>
        </p:nvSpPr>
        <p:spPr bwMode="auto">
          <a:xfrm>
            <a:off x="6878638" y="4541838"/>
            <a:ext cx="0" cy="1252537"/>
          </a:xfrm>
          <a:prstGeom prst="line">
            <a:avLst/>
          </a:prstGeom>
          <a:noFill/>
          <a:ln w="0">
            <a:solidFill>
              <a:srgbClr val="000000"/>
            </a:solidFill>
            <a:round/>
            <a:headEnd/>
            <a:tailEnd/>
          </a:ln>
        </p:spPr>
        <p:txBody>
          <a:bodyPr/>
          <a:lstStyle/>
          <a:p>
            <a:endParaRPr lang="en-US"/>
          </a:p>
        </p:txBody>
      </p:sp>
      <p:sp>
        <p:nvSpPr>
          <p:cNvPr id="7329" name="Line 161"/>
          <p:cNvSpPr>
            <a:spLocks noChangeShapeType="1"/>
          </p:cNvSpPr>
          <p:nvPr/>
        </p:nvSpPr>
        <p:spPr bwMode="auto">
          <a:xfrm>
            <a:off x="7213600" y="4541838"/>
            <a:ext cx="0" cy="1252537"/>
          </a:xfrm>
          <a:prstGeom prst="line">
            <a:avLst/>
          </a:prstGeom>
          <a:noFill/>
          <a:ln w="0">
            <a:solidFill>
              <a:srgbClr val="000000"/>
            </a:solidFill>
            <a:round/>
            <a:headEnd/>
            <a:tailEnd/>
          </a:ln>
        </p:spPr>
        <p:txBody>
          <a:bodyPr/>
          <a:lstStyle/>
          <a:p>
            <a:endParaRPr lang="en-US"/>
          </a:p>
        </p:txBody>
      </p:sp>
      <p:sp>
        <p:nvSpPr>
          <p:cNvPr id="7330" name="Line 162"/>
          <p:cNvSpPr>
            <a:spLocks noChangeShapeType="1"/>
          </p:cNvSpPr>
          <p:nvPr/>
        </p:nvSpPr>
        <p:spPr bwMode="auto">
          <a:xfrm>
            <a:off x="7540625" y="4541838"/>
            <a:ext cx="1588" cy="1252537"/>
          </a:xfrm>
          <a:prstGeom prst="line">
            <a:avLst/>
          </a:prstGeom>
          <a:noFill/>
          <a:ln w="0">
            <a:solidFill>
              <a:srgbClr val="000000"/>
            </a:solidFill>
            <a:round/>
            <a:headEnd/>
            <a:tailEnd/>
          </a:ln>
        </p:spPr>
        <p:txBody>
          <a:bodyPr/>
          <a:lstStyle/>
          <a:p>
            <a:endParaRPr lang="en-US"/>
          </a:p>
        </p:txBody>
      </p:sp>
      <p:sp>
        <p:nvSpPr>
          <p:cNvPr id="7331" name="Line 163"/>
          <p:cNvSpPr>
            <a:spLocks noChangeShapeType="1"/>
          </p:cNvSpPr>
          <p:nvPr/>
        </p:nvSpPr>
        <p:spPr bwMode="auto">
          <a:xfrm>
            <a:off x="7869238" y="4541838"/>
            <a:ext cx="1587" cy="1252537"/>
          </a:xfrm>
          <a:prstGeom prst="line">
            <a:avLst/>
          </a:prstGeom>
          <a:noFill/>
          <a:ln w="0">
            <a:solidFill>
              <a:srgbClr val="000000"/>
            </a:solidFill>
            <a:round/>
            <a:headEnd/>
            <a:tailEnd/>
          </a:ln>
        </p:spPr>
        <p:txBody>
          <a:bodyPr/>
          <a:lstStyle/>
          <a:p>
            <a:endParaRPr lang="en-US"/>
          </a:p>
        </p:txBody>
      </p:sp>
      <p:sp>
        <p:nvSpPr>
          <p:cNvPr id="7332" name="Line 164"/>
          <p:cNvSpPr>
            <a:spLocks noChangeShapeType="1"/>
          </p:cNvSpPr>
          <p:nvPr/>
        </p:nvSpPr>
        <p:spPr bwMode="auto">
          <a:xfrm>
            <a:off x="8204200" y="4541838"/>
            <a:ext cx="1588" cy="1252537"/>
          </a:xfrm>
          <a:prstGeom prst="line">
            <a:avLst/>
          </a:prstGeom>
          <a:noFill/>
          <a:ln w="0">
            <a:solidFill>
              <a:srgbClr val="000000"/>
            </a:solidFill>
            <a:round/>
            <a:headEnd/>
            <a:tailEnd/>
          </a:ln>
        </p:spPr>
        <p:txBody>
          <a:bodyPr/>
          <a:lstStyle/>
          <a:p>
            <a:endParaRPr lang="en-US"/>
          </a:p>
        </p:txBody>
      </p:sp>
      <p:sp>
        <p:nvSpPr>
          <p:cNvPr id="7333" name="Line 165"/>
          <p:cNvSpPr>
            <a:spLocks noChangeShapeType="1"/>
          </p:cNvSpPr>
          <p:nvPr/>
        </p:nvSpPr>
        <p:spPr bwMode="auto">
          <a:xfrm>
            <a:off x="8532813" y="4541838"/>
            <a:ext cx="0" cy="1252537"/>
          </a:xfrm>
          <a:prstGeom prst="line">
            <a:avLst/>
          </a:prstGeom>
          <a:noFill/>
          <a:ln w="0">
            <a:solidFill>
              <a:srgbClr val="000000"/>
            </a:solidFill>
            <a:round/>
            <a:headEnd/>
            <a:tailEnd/>
          </a:ln>
        </p:spPr>
        <p:txBody>
          <a:bodyPr/>
          <a:lstStyle/>
          <a:p>
            <a:endParaRPr lang="en-US"/>
          </a:p>
        </p:txBody>
      </p:sp>
      <p:sp>
        <p:nvSpPr>
          <p:cNvPr id="7334" name="Rectangle 166"/>
          <p:cNvSpPr>
            <a:spLocks noChangeArrowheads="1"/>
          </p:cNvSpPr>
          <p:nvPr/>
        </p:nvSpPr>
        <p:spPr bwMode="auto">
          <a:xfrm>
            <a:off x="5888038" y="5473700"/>
            <a:ext cx="2468562" cy="227013"/>
          </a:xfrm>
          <a:prstGeom prst="rect">
            <a:avLst/>
          </a:prstGeom>
          <a:solidFill>
            <a:srgbClr val="38850D"/>
          </a:solidFill>
          <a:ln w="9525">
            <a:noFill/>
            <a:miter lim="800000"/>
            <a:headEnd/>
            <a:tailEnd/>
          </a:ln>
        </p:spPr>
        <p:txBody>
          <a:bodyPr/>
          <a:lstStyle/>
          <a:p>
            <a:endParaRPr lang="en-US"/>
          </a:p>
        </p:txBody>
      </p:sp>
      <p:sp>
        <p:nvSpPr>
          <p:cNvPr id="7335" name="Rectangle 167"/>
          <p:cNvSpPr>
            <a:spLocks noChangeArrowheads="1"/>
          </p:cNvSpPr>
          <p:nvPr/>
        </p:nvSpPr>
        <p:spPr bwMode="auto">
          <a:xfrm>
            <a:off x="5888038" y="5049838"/>
            <a:ext cx="1333500" cy="234950"/>
          </a:xfrm>
          <a:prstGeom prst="rect">
            <a:avLst/>
          </a:prstGeom>
          <a:solidFill>
            <a:schemeClr val="tx2"/>
          </a:solidFill>
          <a:ln w="9525">
            <a:noFill/>
            <a:miter lim="800000"/>
            <a:headEnd/>
            <a:tailEnd/>
          </a:ln>
        </p:spPr>
        <p:txBody>
          <a:bodyPr/>
          <a:lstStyle/>
          <a:p>
            <a:endParaRPr lang="en-US"/>
          </a:p>
        </p:txBody>
      </p:sp>
      <p:sp>
        <p:nvSpPr>
          <p:cNvPr id="7336" name="Rectangle 168"/>
          <p:cNvSpPr>
            <a:spLocks noChangeArrowheads="1"/>
          </p:cNvSpPr>
          <p:nvPr/>
        </p:nvSpPr>
        <p:spPr bwMode="auto">
          <a:xfrm>
            <a:off x="5888038" y="4633913"/>
            <a:ext cx="741362" cy="228600"/>
          </a:xfrm>
          <a:prstGeom prst="rect">
            <a:avLst/>
          </a:prstGeom>
          <a:solidFill>
            <a:srgbClr val="BCFCDA"/>
          </a:solidFill>
          <a:ln w="9525">
            <a:noFill/>
            <a:miter lim="800000"/>
            <a:headEnd/>
            <a:tailEnd/>
          </a:ln>
        </p:spPr>
        <p:txBody>
          <a:bodyPr/>
          <a:lstStyle/>
          <a:p>
            <a:endParaRPr lang="en-US"/>
          </a:p>
        </p:txBody>
      </p:sp>
      <p:sp>
        <p:nvSpPr>
          <p:cNvPr id="7337" name="Line 169"/>
          <p:cNvSpPr>
            <a:spLocks noChangeShapeType="1"/>
          </p:cNvSpPr>
          <p:nvPr/>
        </p:nvSpPr>
        <p:spPr bwMode="auto">
          <a:xfrm flipV="1">
            <a:off x="6215063" y="5794375"/>
            <a:ext cx="1587" cy="26988"/>
          </a:xfrm>
          <a:prstGeom prst="line">
            <a:avLst/>
          </a:prstGeom>
          <a:noFill/>
          <a:ln w="0">
            <a:solidFill>
              <a:srgbClr val="000000"/>
            </a:solidFill>
            <a:round/>
            <a:headEnd/>
            <a:tailEnd/>
          </a:ln>
        </p:spPr>
        <p:txBody>
          <a:bodyPr/>
          <a:lstStyle/>
          <a:p>
            <a:endParaRPr lang="en-US"/>
          </a:p>
        </p:txBody>
      </p:sp>
      <p:sp>
        <p:nvSpPr>
          <p:cNvPr id="7338" name="Line 170"/>
          <p:cNvSpPr>
            <a:spLocks noChangeShapeType="1"/>
          </p:cNvSpPr>
          <p:nvPr/>
        </p:nvSpPr>
        <p:spPr bwMode="auto">
          <a:xfrm flipV="1">
            <a:off x="6551613" y="5794375"/>
            <a:ext cx="0" cy="26988"/>
          </a:xfrm>
          <a:prstGeom prst="line">
            <a:avLst/>
          </a:prstGeom>
          <a:noFill/>
          <a:ln w="0">
            <a:solidFill>
              <a:srgbClr val="000000"/>
            </a:solidFill>
            <a:round/>
            <a:headEnd/>
            <a:tailEnd/>
          </a:ln>
        </p:spPr>
        <p:txBody>
          <a:bodyPr/>
          <a:lstStyle/>
          <a:p>
            <a:endParaRPr lang="en-US"/>
          </a:p>
        </p:txBody>
      </p:sp>
      <p:sp>
        <p:nvSpPr>
          <p:cNvPr id="7339" name="Line 171"/>
          <p:cNvSpPr>
            <a:spLocks noChangeShapeType="1"/>
          </p:cNvSpPr>
          <p:nvPr/>
        </p:nvSpPr>
        <p:spPr bwMode="auto">
          <a:xfrm flipV="1">
            <a:off x="6878638" y="5794375"/>
            <a:ext cx="0" cy="26988"/>
          </a:xfrm>
          <a:prstGeom prst="line">
            <a:avLst/>
          </a:prstGeom>
          <a:noFill/>
          <a:ln w="0">
            <a:solidFill>
              <a:srgbClr val="000000"/>
            </a:solidFill>
            <a:round/>
            <a:headEnd/>
            <a:tailEnd/>
          </a:ln>
        </p:spPr>
        <p:txBody>
          <a:bodyPr/>
          <a:lstStyle/>
          <a:p>
            <a:endParaRPr lang="en-US"/>
          </a:p>
        </p:txBody>
      </p:sp>
      <p:sp>
        <p:nvSpPr>
          <p:cNvPr id="7340" name="Line 172"/>
          <p:cNvSpPr>
            <a:spLocks noChangeShapeType="1"/>
          </p:cNvSpPr>
          <p:nvPr/>
        </p:nvSpPr>
        <p:spPr bwMode="auto">
          <a:xfrm flipV="1">
            <a:off x="7213600" y="5794375"/>
            <a:ext cx="0" cy="26988"/>
          </a:xfrm>
          <a:prstGeom prst="line">
            <a:avLst/>
          </a:prstGeom>
          <a:noFill/>
          <a:ln w="0">
            <a:solidFill>
              <a:srgbClr val="000000"/>
            </a:solidFill>
            <a:round/>
            <a:headEnd/>
            <a:tailEnd/>
          </a:ln>
        </p:spPr>
        <p:txBody>
          <a:bodyPr/>
          <a:lstStyle/>
          <a:p>
            <a:endParaRPr lang="en-US"/>
          </a:p>
        </p:txBody>
      </p:sp>
      <p:sp>
        <p:nvSpPr>
          <p:cNvPr id="7341" name="Line 173"/>
          <p:cNvSpPr>
            <a:spLocks noChangeShapeType="1"/>
          </p:cNvSpPr>
          <p:nvPr/>
        </p:nvSpPr>
        <p:spPr bwMode="auto">
          <a:xfrm flipV="1">
            <a:off x="7540625" y="5794375"/>
            <a:ext cx="1588" cy="26988"/>
          </a:xfrm>
          <a:prstGeom prst="line">
            <a:avLst/>
          </a:prstGeom>
          <a:noFill/>
          <a:ln w="0">
            <a:solidFill>
              <a:srgbClr val="000000"/>
            </a:solidFill>
            <a:round/>
            <a:headEnd/>
            <a:tailEnd/>
          </a:ln>
        </p:spPr>
        <p:txBody>
          <a:bodyPr/>
          <a:lstStyle/>
          <a:p>
            <a:endParaRPr lang="en-US"/>
          </a:p>
        </p:txBody>
      </p:sp>
      <p:sp>
        <p:nvSpPr>
          <p:cNvPr id="7342" name="Line 174"/>
          <p:cNvSpPr>
            <a:spLocks noChangeShapeType="1"/>
          </p:cNvSpPr>
          <p:nvPr/>
        </p:nvSpPr>
        <p:spPr bwMode="auto">
          <a:xfrm flipV="1">
            <a:off x="7869238" y="5794375"/>
            <a:ext cx="1587" cy="26988"/>
          </a:xfrm>
          <a:prstGeom prst="line">
            <a:avLst/>
          </a:prstGeom>
          <a:noFill/>
          <a:ln w="0">
            <a:solidFill>
              <a:srgbClr val="000000"/>
            </a:solidFill>
            <a:round/>
            <a:headEnd/>
            <a:tailEnd/>
          </a:ln>
        </p:spPr>
        <p:txBody>
          <a:bodyPr/>
          <a:lstStyle/>
          <a:p>
            <a:endParaRPr lang="en-US"/>
          </a:p>
        </p:txBody>
      </p:sp>
      <p:sp>
        <p:nvSpPr>
          <p:cNvPr id="7343" name="Line 175"/>
          <p:cNvSpPr>
            <a:spLocks noChangeShapeType="1"/>
          </p:cNvSpPr>
          <p:nvPr/>
        </p:nvSpPr>
        <p:spPr bwMode="auto">
          <a:xfrm flipV="1">
            <a:off x="8204200" y="5794375"/>
            <a:ext cx="1588" cy="26988"/>
          </a:xfrm>
          <a:prstGeom prst="line">
            <a:avLst/>
          </a:prstGeom>
          <a:noFill/>
          <a:ln w="0">
            <a:solidFill>
              <a:srgbClr val="000000"/>
            </a:solidFill>
            <a:round/>
            <a:headEnd/>
            <a:tailEnd/>
          </a:ln>
        </p:spPr>
        <p:txBody>
          <a:bodyPr/>
          <a:lstStyle/>
          <a:p>
            <a:endParaRPr lang="en-US"/>
          </a:p>
        </p:txBody>
      </p:sp>
      <p:sp>
        <p:nvSpPr>
          <p:cNvPr id="7344" name="Line 176"/>
          <p:cNvSpPr>
            <a:spLocks noChangeShapeType="1"/>
          </p:cNvSpPr>
          <p:nvPr/>
        </p:nvSpPr>
        <p:spPr bwMode="auto">
          <a:xfrm flipV="1">
            <a:off x="8532813" y="5794375"/>
            <a:ext cx="0" cy="26988"/>
          </a:xfrm>
          <a:prstGeom prst="line">
            <a:avLst/>
          </a:prstGeom>
          <a:noFill/>
          <a:ln w="0">
            <a:solidFill>
              <a:srgbClr val="000000"/>
            </a:solidFill>
            <a:round/>
            <a:headEnd/>
            <a:tailEnd/>
          </a:ln>
        </p:spPr>
        <p:txBody>
          <a:bodyPr/>
          <a:lstStyle/>
          <a:p>
            <a:endParaRPr lang="en-US"/>
          </a:p>
        </p:txBody>
      </p:sp>
      <p:sp>
        <p:nvSpPr>
          <p:cNvPr id="7345" name="Rectangle 177"/>
          <p:cNvSpPr>
            <a:spLocks noChangeArrowheads="1"/>
          </p:cNvSpPr>
          <p:nvPr/>
        </p:nvSpPr>
        <p:spPr bwMode="auto">
          <a:xfrm>
            <a:off x="5867400" y="5861050"/>
            <a:ext cx="69850" cy="152400"/>
          </a:xfrm>
          <a:prstGeom prst="rect">
            <a:avLst/>
          </a:prstGeom>
          <a:noFill/>
          <a:ln w="9525">
            <a:noFill/>
            <a:miter lim="800000"/>
            <a:headEnd/>
            <a:tailEnd/>
          </a:ln>
        </p:spPr>
        <p:txBody>
          <a:bodyPr wrap="none" lIns="0" tIns="0" rIns="0" bIns="0">
            <a:spAutoFit/>
          </a:bodyPr>
          <a:lstStyle/>
          <a:p>
            <a:pPr algn="l">
              <a:buClrTx/>
              <a:buFontTx/>
              <a:buNone/>
            </a:pPr>
            <a:r>
              <a:rPr lang="en-US" sz="1000">
                <a:solidFill>
                  <a:srgbClr val="000000"/>
                </a:solidFill>
              </a:rPr>
              <a:t>0</a:t>
            </a:r>
            <a:endParaRPr lang="en-US" sz="1800" b="1">
              <a:solidFill>
                <a:srgbClr val="FFFFFF"/>
              </a:solidFill>
            </a:endParaRPr>
          </a:p>
        </p:txBody>
      </p:sp>
      <p:sp>
        <p:nvSpPr>
          <p:cNvPr id="7346" name="Rectangle 178"/>
          <p:cNvSpPr>
            <a:spLocks noChangeArrowheads="1"/>
          </p:cNvSpPr>
          <p:nvPr/>
        </p:nvSpPr>
        <p:spPr bwMode="auto">
          <a:xfrm>
            <a:off x="6167438" y="5868988"/>
            <a:ext cx="141287" cy="152400"/>
          </a:xfrm>
          <a:prstGeom prst="rect">
            <a:avLst/>
          </a:prstGeom>
          <a:noFill/>
          <a:ln w="9525">
            <a:noFill/>
            <a:miter lim="800000"/>
            <a:headEnd/>
            <a:tailEnd/>
          </a:ln>
        </p:spPr>
        <p:txBody>
          <a:bodyPr wrap="none" lIns="0" tIns="0" rIns="0" bIns="0">
            <a:spAutoFit/>
          </a:bodyPr>
          <a:lstStyle/>
          <a:p>
            <a:pPr algn="l">
              <a:buClrTx/>
              <a:buFontTx/>
              <a:buNone/>
            </a:pPr>
            <a:r>
              <a:rPr lang="en-US" sz="1000">
                <a:solidFill>
                  <a:srgbClr val="000000"/>
                </a:solidFill>
              </a:rPr>
              <a:t>10</a:t>
            </a:r>
            <a:endParaRPr lang="en-US" sz="1800" b="1">
              <a:solidFill>
                <a:srgbClr val="FFFFFF"/>
              </a:solidFill>
            </a:endParaRPr>
          </a:p>
        </p:txBody>
      </p:sp>
      <p:sp>
        <p:nvSpPr>
          <p:cNvPr id="7347" name="Rectangle 179"/>
          <p:cNvSpPr>
            <a:spLocks noChangeArrowheads="1"/>
          </p:cNvSpPr>
          <p:nvPr/>
        </p:nvSpPr>
        <p:spPr bwMode="auto">
          <a:xfrm>
            <a:off x="6502400" y="5868988"/>
            <a:ext cx="141288" cy="152400"/>
          </a:xfrm>
          <a:prstGeom prst="rect">
            <a:avLst/>
          </a:prstGeom>
          <a:noFill/>
          <a:ln w="9525">
            <a:noFill/>
            <a:miter lim="800000"/>
            <a:headEnd/>
            <a:tailEnd/>
          </a:ln>
        </p:spPr>
        <p:txBody>
          <a:bodyPr wrap="none" lIns="0" tIns="0" rIns="0" bIns="0">
            <a:spAutoFit/>
          </a:bodyPr>
          <a:lstStyle/>
          <a:p>
            <a:pPr algn="l">
              <a:buClrTx/>
              <a:buFontTx/>
              <a:buNone/>
            </a:pPr>
            <a:r>
              <a:rPr lang="en-US" sz="1000">
                <a:solidFill>
                  <a:srgbClr val="000000"/>
                </a:solidFill>
              </a:rPr>
              <a:t>20</a:t>
            </a:r>
            <a:endParaRPr lang="en-US" sz="1800" b="1">
              <a:solidFill>
                <a:srgbClr val="FFFFFF"/>
              </a:solidFill>
            </a:endParaRPr>
          </a:p>
        </p:txBody>
      </p:sp>
      <p:sp>
        <p:nvSpPr>
          <p:cNvPr id="7348" name="Rectangle 180"/>
          <p:cNvSpPr>
            <a:spLocks noChangeArrowheads="1"/>
          </p:cNvSpPr>
          <p:nvPr/>
        </p:nvSpPr>
        <p:spPr bwMode="auto">
          <a:xfrm>
            <a:off x="6831013" y="5868988"/>
            <a:ext cx="141287" cy="152400"/>
          </a:xfrm>
          <a:prstGeom prst="rect">
            <a:avLst/>
          </a:prstGeom>
          <a:noFill/>
          <a:ln w="9525">
            <a:noFill/>
            <a:miter lim="800000"/>
            <a:headEnd/>
            <a:tailEnd/>
          </a:ln>
        </p:spPr>
        <p:txBody>
          <a:bodyPr wrap="none" lIns="0" tIns="0" rIns="0" bIns="0">
            <a:spAutoFit/>
          </a:bodyPr>
          <a:lstStyle/>
          <a:p>
            <a:pPr algn="l">
              <a:buClrTx/>
              <a:buFontTx/>
              <a:buNone/>
            </a:pPr>
            <a:r>
              <a:rPr lang="en-US" sz="1000">
                <a:solidFill>
                  <a:srgbClr val="000000"/>
                </a:solidFill>
              </a:rPr>
              <a:t>30</a:t>
            </a:r>
            <a:endParaRPr lang="en-US" sz="1800" b="1">
              <a:solidFill>
                <a:srgbClr val="FFFFFF"/>
              </a:solidFill>
            </a:endParaRPr>
          </a:p>
        </p:txBody>
      </p:sp>
      <p:sp>
        <p:nvSpPr>
          <p:cNvPr id="7349" name="Rectangle 181"/>
          <p:cNvSpPr>
            <a:spLocks noChangeArrowheads="1"/>
          </p:cNvSpPr>
          <p:nvPr/>
        </p:nvSpPr>
        <p:spPr bwMode="auto">
          <a:xfrm>
            <a:off x="7164388" y="5868988"/>
            <a:ext cx="141287" cy="152400"/>
          </a:xfrm>
          <a:prstGeom prst="rect">
            <a:avLst/>
          </a:prstGeom>
          <a:noFill/>
          <a:ln w="9525">
            <a:noFill/>
            <a:miter lim="800000"/>
            <a:headEnd/>
            <a:tailEnd/>
          </a:ln>
        </p:spPr>
        <p:txBody>
          <a:bodyPr wrap="none" lIns="0" tIns="0" rIns="0" bIns="0">
            <a:spAutoFit/>
          </a:bodyPr>
          <a:lstStyle/>
          <a:p>
            <a:pPr algn="l">
              <a:buClrTx/>
              <a:buFontTx/>
              <a:buNone/>
            </a:pPr>
            <a:r>
              <a:rPr lang="en-US" sz="1000">
                <a:solidFill>
                  <a:srgbClr val="000000"/>
                </a:solidFill>
              </a:rPr>
              <a:t>40</a:t>
            </a:r>
            <a:endParaRPr lang="en-US" sz="1800" b="1">
              <a:solidFill>
                <a:srgbClr val="FFFFFF"/>
              </a:solidFill>
            </a:endParaRPr>
          </a:p>
        </p:txBody>
      </p:sp>
      <p:sp>
        <p:nvSpPr>
          <p:cNvPr id="7350" name="Rectangle 182"/>
          <p:cNvSpPr>
            <a:spLocks noChangeArrowheads="1"/>
          </p:cNvSpPr>
          <p:nvPr/>
        </p:nvSpPr>
        <p:spPr bwMode="auto">
          <a:xfrm>
            <a:off x="7493000" y="5868988"/>
            <a:ext cx="141288" cy="152400"/>
          </a:xfrm>
          <a:prstGeom prst="rect">
            <a:avLst/>
          </a:prstGeom>
          <a:noFill/>
          <a:ln w="9525">
            <a:noFill/>
            <a:miter lim="800000"/>
            <a:headEnd/>
            <a:tailEnd/>
          </a:ln>
        </p:spPr>
        <p:txBody>
          <a:bodyPr wrap="none" lIns="0" tIns="0" rIns="0" bIns="0">
            <a:spAutoFit/>
          </a:bodyPr>
          <a:lstStyle/>
          <a:p>
            <a:pPr algn="l">
              <a:buClrTx/>
              <a:buFontTx/>
              <a:buNone/>
            </a:pPr>
            <a:r>
              <a:rPr lang="en-US" sz="1000">
                <a:solidFill>
                  <a:srgbClr val="000000"/>
                </a:solidFill>
              </a:rPr>
              <a:t>50</a:t>
            </a:r>
            <a:endParaRPr lang="en-US" sz="1800" b="1">
              <a:solidFill>
                <a:srgbClr val="FFFFFF"/>
              </a:solidFill>
            </a:endParaRPr>
          </a:p>
        </p:txBody>
      </p:sp>
      <p:sp>
        <p:nvSpPr>
          <p:cNvPr id="7351" name="Rectangle 183"/>
          <p:cNvSpPr>
            <a:spLocks noChangeArrowheads="1"/>
          </p:cNvSpPr>
          <p:nvPr/>
        </p:nvSpPr>
        <p:spPr bwMode="auto">
          <a:xfrm>
            <a:off x="7821613" y="5868988"/>
            <a:ext cx="141287" cy="152400"/>
          </a:xfrm>
          <a:prstGeom prst="rect">
            <a:avLst/>
          </a:prstGeom>
          <a:noFill/>
          <a:ln w="9525">
            <a:noFill/>
            <a:miter lim="800000"/>
            <a:headEnd/>
            <a:tailEnd/>
          </a:ln>
        </p:spPr>
        <p:txBody>
          <a:bodyPr wrap="none" lIns="0" tIns="0" rIns="0" bIns="0">
            <a:spAutoFit/>
          </a:bodyPr>
          <a:lstStyle/>
          <a:p>
            <a:pPr algn="l">
              <a:buClrTx/>
              <a:buFontTx/>
              <a:buNone/>
            </a:pPr>
            <a:r>
              <a:rPr lang="en-US" sz="1000">
                <a:solidFill>
                  <a:srgbClr val="000000"/>
                </a:solidFill>
              </a:rPr>
              <a:t>60</a:t>
            </a:r>
            <a:endParaRPr lang="en-US" sz="1800" b="1">
              <a:solidFill>
                <a:srgbClr val="FFFFFF"/>
              </a:solidFill>
            </a:endParaRPr>
          </a:p>
        </p:txBody>
      </p:sp>
      <p:sp>
        <p:nvSpPr>
          <p:cNvPr id="7352" name="Rectangle 184"/>
          <p:cNvSpPr>
            <a:spLocks noChangeArrowheads="1"/>
          </p:cNvSpPr>
          <p:nvPr/>
        </p:nvSpPr>
        <p:spPr bwMode="auto">
          <a:xfrm>
            <a:off x="8154988" y="5868988"/>
            <a:ext cx="141287" cy="152400"/>
          </a:xfrm>
          <a:prstGeom prst="rect">
            <a:avLst/>
          </a:prstGeom>
          <a:noFill/>
          <a:ln w="9525">
            <a:noFill/>
            <a:miter lim="800000"/>
            <a:headEnd/>
            <a:tailEnd/>
          </a:ln>
        </p:spPr>
        <p:txBody>
          <a:bodyPr wrap="none" lIns="0" tIns="0" rIns="0" bIns="0">
            <a:spAutoFit/>
          </a:bodyPr>
          <a:lstStyle/>
          <a:p>
            <a:pPr algn="l">
              <a:buClrTx/>
              <a:buFontTx/>
              <a:buNone/>
            </a:pPr>
            <a:r>
              <a:rPr lang="en-US" sz="1000">
                <a:solidFill>
                  <a:srgbClr val="000000"/>
                </a:solidFill>
              </a:rPr>
              <a:t>70</a:t>
            </a:r>
            <a:endParaRPr lang="en-US" sz="1800" b="1">
              <a:solidFill>
                <a:srgbClr val="FFFFFF"/>
              </a:solidFill>
            </a:endParaRPr>
          </a:p>
        </p:txBody>
      </p:sp>
      <p:sp>
        <p:nvSpPr>
          <p:cNvPr id="7353" name="Rectangle 185"/>
          <p:cNvSpPr>
            <a:spLocks noChangeArrowheads="1"/>
          </p:cNvSpPr>
          <p:nvPr/>
        </p:nvSpPr>
        <p:spPr bwMode="auto">
          <a:xfrm>
            <a:off x="8483600" y="5868988"/>
            <a:ext cx="141288" cy="152400"/>
          </a:xfrm>
          <a:prstGeom prst="rect">
            <a:avLst/>
          </a:prstGeom>
          <a:noFill/>
          <a:ln w="9525">
            <a:noFill/>
            <a:miter lim="800000"/>
            <a:headEnd/>
            <a:tailEnd/>
          </a:ln>
        </p:spPr>
        <p:txBody>
          <a:bodyPr wrap="none" lIns="0" tIns="0" rIns="0" bIns="0">
            <a:spAutoFit/>
          </a:bodyPr>
          <a:lstStyle/>
          <a:p>
            <a:pPr algn="l">
              <a:buClrTx/>
              <a:buFontTx/>
              <a:buNone/>
            </a:pPr>
            <a:r>
              <a:rPr lang="en-US" sz="1000">
                <a:solidFill>
                  <a:srgbClr val="000000"/>
                </a:solidFill>
              </a:rPr>
              <a:t>80</a:t>
            </a:r>
            <a:endParaRPr lang="en-US" sz="1800" b="1">
              <a:solidFill>
                <a:srgbClr val="FFFFFF"/>
              </a:solidFill>
            </a:endParaRPr>
          </a:p>
        </p:txBody>
      </p:sp>
      <p:sp>
        <p:nvSpPr>
          <p:cNvPr id="7354" name="Rectangle 186"/>
          <p:cNvSpPr>
            <a:spLocks noChangeArrowheads="1"/>
          </p:cNvSpPr>
          <p:nvPr/>
        </p:nvSpPr>
        <p:spPr bwMode="auto">
          <a:xfrm>
            <a:off x="4873625" y="5492750"/>
            <a:ext cx="733425" cy="152400"/>
          </a:xfrm>
          <a:prstGeom prst="rect">
            <a:avLst/>
          </a:prstGeom>
          <a:noFill/>
          <a:ln w="9525">
            <a:noFill/>
            <a:miter lim="800000"/>
            <a:headEnd/>
            <a:tailEnd/>
          </a:ln>
        </p:spPr>
        <p:txBody>
          <a:bodyPr wrap="none" lIns="0" tIns="0" rIns="0" bIns="0">
            <a:spAutoFit/>
          </a:bodyPr>
          <a:lstStyle/>
          <a:p>
            <a:pPr algn="l">
              <a:buClrTx/>
              <a:buFontTx/>
              <a:buNone/>
            </a:pPr>
            <a:r>
              <a:rPr lang="en-US" sz="1000" b="1">
                <a:solidFill>
                  <a:srgbClr val="000000"/>
                </a:solidFill>
              </a:rPr>
              <a:t>Low Priority</a:t>
            </a:r>
            <a:endParaRPr lang="en-US" sz="1800" b="1">
              <a:solidFill>
                <a:srgbClr val="FFFFFF"/>
              </a:solidFill>
            </a:endParaRPr>
          </a:p>
        </p:txBody>
      </p:sp>
      <p:sp>
        <p:nvSpPr>
          <p:cNvPr id="7355" name="Rectangle 187"/>
          <p:cNvSpPr>
            <a:spLocks noChangeArrowheads="1"/>
          </p:cNvSpPr>
          <p:nvPr/>
        </p:nvSpPr>
        <p:spPr bwMode="auto">
          <a:xfrm>
            <a:off x="4873625" y="5621338"/>
            <a:ext cx="528638" cy="152400"/>
          </a:xfrm>
          <a:prstGeom prst="rect">
            <a:avLst/>
          </a:prstGeom>
          <a:noFill/>
          <a:ln w="9525">
            <a:noFill/>
            <a:miter lim="800000"/>
            <a:headEnd/>
            <a:tailEnd/>
          </a:ln>
        </p:spPr>
        <p:txBody>
          <a:bodyPr wrap="none" lIns="0" tIns="0" rIns="0" bIns="0">
            <a:spAutoFit/>
          </a:bodyPr>
          <a:lstStyle/>
          <a:p>
            <a:pPr algn="l">
              <a:buClrTx/>
              <a:buFontTx/>
              <a:buNone/>
            </a:pPr>
            <a:r>
              <a:rPr lang="en-US" sz="1000" b="1">
                <a:solidFill>
                  <a:srgbClr val="000000"/>
                </a:solidFill>
              </a:rPr>
              <a:t>Volumes</a:t>
            </a:r>
            <a:endParaRPr lang="en-US" sz="1800" b="1">
              <a:solidFill>
                <a:srgbClr val="FFFFFF"/>
              </a:solidFill>
            </a:endParaRPr>
          </a:p>
        </p:txBody>
      </p:sp>
      <p:sp>
        <p:nvSpPr>
          <p:cNvPr id="7356" name="Rectangle 188"/>
          <p:cNvSpPr>
            <a:spLocks noChangeArrowheads="1"/>
          </p:cNvSpPr>
          <p:nvPr/>
        </p:nvSpPr>
        <p:spPr bwMode="auto">
          <a:xfrm>
            <a:off x="4873625" y="5049838"/>
            <a:ext cx="1041400" cy="152400"/>
          </a:xfrm>
          <a:prstGeom prst="rect">
            <a:avLst/>
          </a:prstGeom>
          <a:noFill/>
          <a:ln w="9525">
            <a:noFill/>
            <a:miter lim="800000"/>
            <a:headEnd/>
            <a:tailEnd/>
          </a:ln>
        </p:spPr>
        <p:txBody>
          <a:bodyPr lIns="0" tIns="0" rIns="0" bIns="0">
            <a:spAutoFit/>
          </a:bodyPr>
          <a:lstStyle/>
          <a:p>
            <a:pPr algn="l">
              <a:buClrTx/>
              <a:buFontTx/>
              <a:buNone/>
            </a:pPr>
            <a:r>
              <a:rPr lang="en-US" sz="1000" b="1">
                <a:solidFill>
                  <a:srgbClr val="000000"/>
                </a:solidFill>
              </a:rPr>
              <a:t>Medium Priority</a:t>
            </a:r>
            <a:endParaRPr lang="en-US" sz="1800" b="1">
              <a:solidFill>
                <a:srgbClr val="FFFFFF"/>
              </a:solidFill>
            </a:endParaRPr>
          </a:p>
        </p:txBody>
      </p:sp>
      <p:sp>
        <p:nvSpPr>
          <p:cNvPr id="7357" name="Rectangle 189"/>
          <p:cNvSpPr>
            <a:spLocks noChangeArrowheads="1"/>
          </p:cNvSpPr>
          <p:nvPr/>
        </p:nvSpPr>
        <p:spPr bwMode="auto">
          <a:xfrm>
            <a:off x="4873625" y="5194300"/>
            <a:ext cx="528638" cy="152400"/>
          </a:xfrm>
          <a:prstGeom prst="rect">
            <a:avLst/>
          </a:prstGeom>
          <a:noFill/>
          <a:ln w="9525">
            <a:noFill/>
            <a:miter lim="800000"/>
            <a:headEnd/>
            <a:tailEnd/>
          </a:ln>
        </p:spPr>
        <p:txBody>
          <a:bodyPr wrap="none" lIns="0" tIns="0" rIns="0" bIns="0">
            <a:spAutoFit/>
          </a:bodyPr>
          <a:lstStyle/>
          <a:p>
            <a:pPr algn="l">
              <a:buClrTx/>
              <a:buFontTx/>
              <a:buNone/>
            </a:pPr>
            <a:r>
              <a:rPr lang="en-US" sz="1000" b="1">
                <a:solidFill>
                  <a:srgbClr val="000000"/>
                </a:solidFill>
              </a:rPr>
              <a:t>Volumes</a:t>
            </a:r>
            <a:endParaRPr lang="en-US" sz="1800" b="1">
              <a:solidFill>
                <a:srgbClr val="FFFFFF"/>
              </a:solidFill>
            </a:endParaRPr>
          </a:p>
        </p:txBody>
      </p:sp>
      <p:sp>
        <p:nvSpPr>
          <p:cNvPr id="7358" name="Rectangle 190"/>
          <p:cNvSpPr>
            <a:spLocks noChangeArrowheads="1"/>
          </p:cNvSpPr>
          <p:nvPr/>
        </p:nvSpPr>
        <p:spPr bwMode="auto">
          <a:xfrm>
            <a:off x="4873625" y="4651375"/>
            <a:ext cx="852488" cy="152400"/>
          </a:xfrm>
          <a:prstGeom prst="rect">
            <a:avLst/>
          </a:prstGeom>
          <a:noFill/>
          <a:ln w="9525">
            <a:noFill/>
            <a:miter lim="800000"/>
            <a:headEnd/>
            <a:tailEnd/>
          </a:ln>
        </p:spPr>
        <p:txBody>
          <a:bodyPr lIns="0" tIns="0" rIns="0" bIns="0">
            <a:spAutoFit/>
          </a:bodyPr>
          <a:lstStyle/>
          <a:p>
            <a:pPr algn="l">
              <a:buClrTx/>
              <a:buFontTx/>
              <a:buNone/>
            </a:pPr>
            <a:r>
              <a:rPr lang="en-US" sz="1000" b="1">
                <a:solidFill>
                  <a:srgbClr val="000000"/>
                </a:solidFill>
              </a:rPr>
              <a:t>High Priority</a:t>
            </a:r>
            <a:endParaRPr lang="en-US" sz="1800" b="1">
              <a:solidFill>
                <a:srgbClr val="FFFFFF"/>
              </a:solidFill>
            </a:endParaRPr>
          </a:p>
        </p:txBody>
      </p:sp>
      <p:sp>
        <p:nvSpPr>
          <p:cNvPr id="7359" name="Rectangle 191"/>
          <p:cNvSpPr>
            <a:spLocks noChangeArrowheads="1"/>
          </p:cNvSpPr>
          <p:nvPr/>
        </p:nvSpPr>
        <p:spPr bwMode="auto">
          <a:xfrm>
            <a:off x="4873625" y="4789488"/>
            <a:ext cx="736600" cy="152400"/>
          </a:xfrm>
          <a:prstGeom prst="rect">
            <a:avLst/>
          </a:prstGeom>
          <a:noFill/>
          <a:ln w="9525">
            <a:noFill/>
            <a:miter lim="800000"/>
            <a:headEnd/>
            <a:tailEnd/>
          </a:ln>
        </p:spPr>
        <p:txBody>
          <a:bodyPr lIns="0" tIns="0" rIns="0" bIns="0">
            <a:spAutoFit/>
          </a:bodyPr>
          <a:lstStyle/>
          <a:p>
            <a:pPr algn="l">
              <a:buClrTx/>
              <a:buFontTx/>
              <a:buNone/>
            </a:pPr>
            <a:r>
              <a:rPr lang="en-US" sz="1000" b="1">
                <a:solidFill>
                  <a:srgbClr val="000000"/>
                </a:solidFill>
              </a:rPr>
              <a:t>Volumes</a:t>
            </a:r>
            <a:endParaRPr lang="en-US" sz="1800" b="1">
              <a:solidFill>
                <a:srgbClr val="FFFFFF"/>
              </a:solidFill>
            </a:endParaRPr>
          </a:p>
        </p:txBody>
      </p:sp>
      <p:sp>
        <p:nvSpPr>
          <p:cNvPr id="7360" name="Rectangle 192"/>
          <p:cNvSpPr>
            <a:spLocks noChangeArrowheads="1"/>
          </p:cNvSpPr>
          <p:nvPr/>
        </p:nvSpPr>
        <p:spPr bwMode="auto">
          <a:xfrm>
            <a:off x="6843713" y="6024563"/>
            <a:ext cx="920750" cy="152400"/>
          </a:xfrm>
          <a:prstGeom prst="rect">
            <a:avLst/>
          </a:prstGeom>
          <a:noFill/>
          <a:ln w="9525">
            <a:noFill/>
            <a:miter lim="800000"/>
            <a:headEnd/>
            <a:tailEnd/>
          </a:ln>
        </p:spPr>
        <p:txBody>
          <a:bodyPr wrap="none" lIns="0" tIns="0" rIns="0" bIns="0">
            <a:spAutoFit/>
          </a:bodyPr>
          <a:lstStyle/>
          <a:p>
            <a:pPr algn="l">
              <a:buClrTx/>
              <a:buFontTx/>
              <a:buNone/>
            </a:pPr>
            <a:r>
              <a:rPr lang="en-US" sz="1000" b="1">
                <a:solidFill>
                  <a:srgbClr val="000000"/>
                </a:solidFill>
              </a:rPr>
              <a:t>Latency (msec)</a:t>
            </a:r>
            <a:endParaRPr lang="en-US" sz="1800" b="1">
              <a:solidFill>
                <a:srgbClr val="FFFFFF"/>
              </a:solidFill>
            </a:endParaRPr>
          </a:p>
        </p:txBody>
      </p:sp>
      <p:sp>
        <p:nvSpPr>
          <p:cNvPr id="7361" name="Text Box 193"/>
          <p:cNvSpPr txBox="1">
            <a:spLocks noChangeArrowheads="1"/>
          </p:cNvSpPr>
          <p:nvPr/>
        </p:nvSpPr>
        <p:spPr bwMode="auto">
          <a:xfrm>
            <a:off x="4589463" y="4062413"/>
            <a:ext cx="2132012" cy="304800"/>
          </a:xfrm>
          <a:prstGeom prst="rect">
            <a:avLst/>
          </a:prstGeom>
          <a:noFill/>
          <a:ln w="12700">
            <a:noFill/>
            <a:miter lim="800000"/>
            <a:headEnd/>
            <a:tailEnd/>
          </a:ln>
          <a:effectLst/>
        </p:spPr>
        <p:txBody>
          <a:bodyPr anchor="ctr">
            <a:spAutoFit/>
          </a:bodyPr>
          <a:lstStyle/>
          <a:p>
            <a:pPr algn="l">
              <a:buClrTx/>
              <a:buFontTx/>
              <a:buNone/>
            </a:pPr>
            <a:r>
              <a:rPr lang="en-US" sz="1400" b="1" i="1"/>
              <a:t>With FlexShare</a:t>
            </a:r>
            <a:endParaRPr lang="en-US" sz="1400" b="1"/>
          </a:p>
        </p:txBody>
      </p:sp>
      <p:sp>
        <p:nvSpPr>
          <p:cNvPr id="7362" name="Rectangle 194"/>
          <p:cNvSpPr>
            <a:spLocks noChangeArrowheads="1"/>
          </p:cNvSpPr>
          <p:nvPr/>
        </p:nvSpPr>
        <p:spPr bwMode="auto">
          <a:xfrm>
            <a:off x="5888038" y="4541838"/>
            <a:ext cx="2644775" cy="1252537"/>
          </a:xfrm>
          <a:prstGeom prst="rect">
            <a:avLst/>
          </a:prstGeom>
          <a:noFill/>
          <a:ln w="9525">
            <a:solidFill>
              <a:schemeClr val="tx1"/>
            </a:solidFill>
            <a:miter lim="800000"/>
            <a:headEnd/>
            <a:tailEnd/>
          </a:ln>
        </p:spPr>
        <p:txBody>
          <a:bodyPr/>
          <a:lstStyle/>
          <a:p>
            <a:endParaRPr lang="en-US"/>
          </a:p>
        </p:txBody>
      </p:sp>
      <p:sp>
        <p:nvSpPr>
          <p:cNvPr id="7370" name="Rectangle 202"/>
          <p:cNvSpPr>
            <a:spLocks noChangeArrowheads="1"/>
          </p:cNvSpPr>
          <p:nvPr/>
        </p:nvSpPr>
        <p:spPr bwMode="auto">
          <a:xfrm>
            <a:off x="604838" y="4300538"/>
            <a:ext cx="3984625" cy="2133600"/>
          </a:xfrm>
          <a:prstGeom prst="rect">
            <a:avLst/>
          </a:prstGeom>
          <a:noFill/>
          <a:ln w="9525">
            <a:noFill/>
            <a:miter lim="800000"/>
            <a:headEnd/>
            <a:tailEnd/>
          </a:ln>
          <a:effectLst/>
        </p:spPr>
        <p:txBody>
          <a:bodyPr/>
          <a:lstStyle/>
          <a:p>
            <a:pPr marL="298450" indent="-298450" algn="l">
              <a:lnSpc>
                <a:spcPct val="95000"/>
              </a:lnSpc>
              <a:spcBef>
                <a:spcPct val="55000"/>
              </a:spcBef>
              <a:buFont typeface="Wingdings 2" pitchFamily="18" charset="2"/>
              <a:buChar char="¡"/>
            </a:pPr>
            <a:r>
              <a:rPr lang="en-US"/>
              <a:t>FlexShare significantly reduces latency for high priority volumes</a:t>
            </a:r>
          </a:p>
          <a:p>
            <a:pPr marL="298450" indent="-298450" algn="l">
              <a:lnSpc>
                <a:spcPct val="95000"/>
              </a:lnSpc>
              <a:spcBef>
                <a:spcPct val="55000"/>
              </a:spcBef>
              <a:buFont typeface="Wingdings 2" pitchFamily="18" charset="2"/>
              <a:buChar char="¡"/>
            </a:pPr>
            <a:r>
              <a:rPr lang="en-US"/>
              <a:t>Latency for other volumes reflects their priority setting</a:t>
            </a:r>
            <a:endParaRPr lang="en-US" sz="1800"/>
          </a:p>
        </p:txBody>
      </p:sp>
    </p:spTree>
  </p:cSld>
  <p:clrMapOvr>
    <a:masterClrMapping/>
  </p:clrMapOvr>
  <p:transition>
    <p:wipe dir="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77938D5-676B-4424-8B52-343AF2A1253B}" type="slidenum">
              <a:rPr lang="en-US" smtClean="0"/>
              <a:pPr>
                <a:defRPr/>
              </a:pPr>
              <a:t>86</a:t>
            </a:fld>
            <a:endParaRPr lang="en-US"/>
          </a:p>
        </p:txBody>
      </p:sp>
      <p:sp>
        <p:nvSpPr>
          <p:cNvPr id="5" name="Title 4"/>
          <p:cNvSpPr>
            <a:spLocks noGrp="1"/>
          </p:cNvSpPr>
          <p:nvPr>
            <p:ph type="title"/>
          </p:nvPr>
        </p:nvSpPr>
        <p:spPr/>
        <p:txBody>
          <a:bodyPr/>
          <a:lstStyle/>
          <a:p>
            <a:r>
              <a:rPr lang="pt-BR" dirty="0" smtClean="0"/>
              <a:t>Utilizando todas as funcionalidades no mundo real</a:t>
            </a:r>
            <a:endParaRPr lang="en-US"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77938D5-676B-4424-8B52-343AF2A1253B}" type="slidenum">
              <a:rPr lang="en-US" smtClean="0"/>
              <a:pPr>
                <a:defRPr/>
              </a:pPr>
              <a:t>87</a:t>
            </a:fld>
            <a:endParaRPr lang="en-US"/>
          </a:p>
        </p:txBody>
      </p:sp>
      <p:sp>
        <p:nvSpPr>
          <p:cNvPr id="6" name="Title 5"/>
          <p:cNvSpPr>
            <a:spLocks noGrp="1"/>
          </p:cNvSpPr>
          <p:nvPr>
            <p:ph type="title"/>
          </p:nvPr>
        </p:nvSpPr>
        <p:spPr/>
        <p:txBody>
          <a:bodyPr/>
          <a:lstStyle/>
          <a:p>
            <a:r>
              <a:rPr lang="pt-BR" dirty="0" smtClean="0"/>
              <a:t>Consolidação de </a:t>
            </a:r>
            <a:br>
              <a:rPr lang="pt-BR" dirty="0" smtClean="0"/>
            </a:br>
            <a:r>
              <a:rPr lang="pt-BR" dirty="0" smtClean="0"/>
              <a:t>File Server</a:t>
            </a:r>
            <a:endParaRPr lang="en-US"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9"/>
          <p:cNvGrpSpPr>
            <a:grpSpLocks/>
          </p:cNvGrpSpPr>
          <p:nvPr/>
        </p:nvGrpSpPr>
        <p:grpSpPr bwMode="auto">
          <a:xfrm rot="10800000">
            <a:off x="7086600" y="4419600"/>
            <a:ext cx="685800" cy="838200"/>
            <a:chOff x="4320" y="3168"/>
            <a:chExt cx="864" cy="576"/>
          </a:xfrm>
        </p:grpSpPr>
        <p:sp>
          <p:nvSpPr>
            <p:cNvPr id="26782" name="Line 49"/>
            <p:cNvSpPr>
              <a:spLocks noChangeShapeType="1"/>
            </p:cNvSpPr>
            <p:nvPr/>
          </p:nvSpPr>
          <p:spPr bwMode="auto">
            <a:xfrm>
              <a:off x="4320" y="3744"/>
              <a:ext cx="864" cy="0"/>
            </a:xfrm>
            <a:prstGeom prst="line">
              <a:avLst/>
            </a:prstGeom>
            <a:noFill/>
            <a:ln w="28575">
              <a:solidFill>
                <a:schemeClr val="hlink"/>
              </a:solidFill>
              <a:round/>
              <a:headEnd/>
              <a:tailEnd/>
            </a:ln>
          </p:spPr>
          <p:txBody>
            <a:bodyPr wrap="none" anchor="ctr"/>
            <a:lstStyle/>
            <a:p>
              <a:endParaRPr lang="en-US"/>
            </a:p>
          </p:txBody>
        </p:sp>
        <p:sp>
          <p:nvSpPr>
            <p:cNvPr id="26783" name="Line 194"/>
            <p:cNvSpPr>
              <a:spLocks noChangeShapeType="1"/>
            </p:cNvSpPr>
            <p:nvPr/>
          </p:nvSpPr>
          <p:spPr bwMode="auto">
            <a:xfrm>
              <a:off x="4320" y="3168"/>
              <a:ext cx="0" cy="576"/>
            </a:xfrm>
            <a:prstGeom prst="line">
              <a:avLst/>
            </a:prstGeom>
            <a:noFill/>
            <a:ln w="28575">
              <a:solidFill>
                <a:schemeClr val="hlink"/>
              </a:solidFill>
              <a:round/>
              <a:headEnd/>
              <a:tailEnd/>
            </a:ln>
          </p:spPr>
          <p:txBody>
            <a:bodyPr wrap="none" anchor="ctr"/>
            <a:lstStyle/>
            <a:p>
              <a:endParaRPr lang="en-US"/>
            </a:p>
          </p:txBody>
        </p:sp>
      </p:grpSp>
      <p:sp>
        <p:nvSpPr>
          <p:cNvPr id="26627" name="Line 191"/>
          <p:cNvSpPr>
            <a:spLocks noChangeShapeType="1"/>
          </p:cNvSpPr>
          <p:nvPr/>
        </p:nvSpPr>
        <p:spPr bwMode="auto">
          <a:xfrm flipV="1">
            <a:off x="8239125" y="3638550"/>
            <a:ext cx="0" cy="600075"/>
          </a:xfrm>
          <a:prstGeom prst="line">
            <a:avLst/>
          </a:prstGeom>
          <a:noFill/>
          <a:ln w="28575">
            <a:solidFill>
              <a:schemeClr val="hlink"/>
            </a:solidFill>
            <a:round/>
            <a:headEnd/>
            <a:tailEnd/>
          </a:ln>
        </p:spPr>
        <p:txBody>
          <a:bodyPr wrap="none" anchor="ctr"/>
          <a:lstStyle/>
          <a:p>
            <a:endParaRPr lang="en-US"/>
          </a:p>
        </p:txBody>
      </p:sp>
      <p:sp>
        <p:nvSpPr>
          <p:cNvPr id="26628" name="Line 190"/>
          <p:cNvSpPr>
            <a:spLocks noChangeShapeType="1"/>
          </p:cNvSpPr>
          <p:nvPr/>
        </p:nvSpPr>
        <p:spPr bwMode="auto">
          <a:xfrm flipV="1">
            <a:off x="4176713" y="3590925"/>
            <a:ext cx="0" cy="600075"/>
          </a:xfrm>
          <a:prstGeom prst="line">
            <a:avLst/>
          </a:prstGeom>
          <a:noFill/>
          <a:ln w="28575">
            <a:solidFill>
              <a:schemeClr val="bg2"/>
            </a:solidFill>
            <a:round/>
            <a:headEnd/>
            <a:tailEnd/>
          </a:ln>
        </p:spPr>
        <p:txBody>
          <a:bodyPr wrap="none" anchor="ctr"/>
          <a:lstStyle/>
          <a:p>
            <a:endParaRPr lang="en-US"/>
          </a:p>
        </p:txBody>
      </p:sp>
      <p:sp>
        <p:nvSpPr>
          <p:cNvPr id="26629" name="Line 53"/>
          <p:cNvSpPr>
            <a:spLocks noChangeShapeType="1"/>
          </p:cNvSpPr>
          <p:nvPr/>
        </p:nvSpPr>
        <p:spPr bwMode="auto">
          <a:xfrm flipV="1">
            <a:off x="6594475" y="3262313"/>
            <a:ext cx="0" cy="1239837"/>
          </a:xfrm>
          <a:prstGeom prst="line">
            <a:avLst/>
          </a:prstGeom>
          <a:noFill/>
          <a:ln w="28575">
            <a:solidFill>
              <a:schemeClr val="hlink"/>
            </a:solidFill>
            <a:round/>
            <a:headEnd/>
            <a:tailEnd/>
          </a:ln>
        </p:spPr>
        <p:txBody>
          <a:bodyPr wrap="none" anchor="ctr"/>
          <a:lstStyle/>
          <a:p>
            <a:endParaRPr lang="en-US"/>
          </a:p>
        </p:txBody>
      </p:sp>
      <p:pic>
        <p:nvPicPr>
          <p:cNvPr id="26630" name="Picture 2" descr="FAS3000_w_FC_storage"/>
          <p:cNvPicPr>
            <a:picLocks noChangeAspect="1" noChangeArrowheads="1"/>
          </p:cNvPicPr>
          <p:nvPr/>
        </p:nvPicPr>
        <p:blipFill>
          <a:blip r:embed="rId3" cstate="email"/>
          <a:srcRect/>
          <a:stretch>
            <a:fillRect/>
          </a:stretch>
        </p:blipFill>
        <p:spPr bwMode="auto">
          <a:xfrm>
            <a:off x="6102350" y="4038600"/>
            <a:ext cx="982663" cy="1065213"/>
          </a:xfrm>
          <a:prstGeom prst="rect">
            <a:avLst/>
          </a:prstGeom>
          <a:noFill/>
          <a:ln w="9525">
            <a:noFill/>
            <a:miter lim="800000"/>
            <a:headEnd/>
            <a:tailEnd/>
          </a:ln>
        </p:spPr>
      </p:pic>
      <p:sp>
        <p:nvSpPr>
          <p:cNvPr id="26631" name="Text Box 22"/>
          <p:cNvSpPr txBox="1">
            <a:spLocks noChangeArrowheads="1"/>
          </p:cNvSpPr>
          <p:nvPr/>
        </p:nvSpPr>
        <p:spPr bwMode="auto">
          <a:xfrm>
            <a:off x="3832225" y="4486275"/>
            <a:ext cx="1030347" cy="523220"/>
          </a:xfrm>
          <a:prstGeom prst="rect">
            <a:avLst/>
          </a:prstGeom>
          <a:noFill/>
          <a:ln w="12700">
            <a:noFill/>
            <a:miter lim="800000"/>
            <a:headEnd/>
            <a:tailEnd/>
          </a:ln>
        </p:spPr>
        <p:txBody>
          <a:bodyPr wrap="none">
            <a:spAutoFit/>
          </a:bodyPr>
          <a:lstStyle/>
          <a:p>
            <a:pPr>
              <a:buClrTx/>
              <a:buFontTx/>
              <a:buNone/>
            </a:pPr>
            <a:r>
              <a:rPr lang="en-US" sz="1400" dirty="0"/>
              <a:t>AD, LDAP,</a:t>
            </a:r>
          </a:p>
          <a:p>
            <a:pPr>
              <a:buClrTx/>
              <a:buFontTx/>
              <a:buNone/>
            </a:pPr>
            <a:r>
              <a:rPr lang="en-US" sz="1400" dirty="0" err="1" smtClean="0"/>
              <a:t>ou</a:t>
            </a:r>
            <a:r>
              <a:rPr lang="en-US" sz="1400" dirty="0" smtClean="0"/>
              <a:t> </a:t>
            </a:r>
            <a:r>
              <a:rPr lang="en-US" sz="1400" dirty="0"/>
              <a:t>NIS</a:t>
            </a:r>
          </a:p>
        </p:txBody>
      </p:sp>
      <p:sp>
        <p:nvSpPr>
          <p:cNvPr id="26632" name="Line 3"/>
          <p:cNvSpPr>
            <a:spLocks noChangeShapeType="1"/>
          </p:cNvSpPr>
          <p:nvPr/>
        </p:nvSpPr>
        <p:spPr bwMode="auto">
          <a:xfrm flipV="1">
            <a:off x="2309813" y="2960688"/>
            <a:ext cx="0" cy="2311400"/>
          </a:xfrm>
          <a:prstGeom prst="line">
            <a:avLst/>
          </a:prstGeom>
          <a:noFill/>
          <a:ln w="28575">
            <a:solidFill>
              <a:schemeClr val="bg2"/>
            </a:solidFill>
            <a:round/>
            <a:headEnd/>
            <a:tailEnd/>
          </a:ln>
        </p:spPr>
        <p:txBody>
          <a:bodyPr wrap="none" anchor="ctr"/>
          <a:lstStyle/>
          <a:p>
            <a:endParaRPr lang="en-US"/>
          </a:p>
        </p:txBody>
      </p:sp>
      <p:sp>
        <p:nvSpPr>
          <p:cNvPr id="26633" name="Line 4"/>
          <p:cNvSpPr>
            <a:spLocks noChangeShapeType="1"/>
          </p:cNvSpPr>
          <p:nvPr/>
        </p:nvSpPr>
        <p:spPr bwMode="auto">
          <a:xfrm flipV="1">
            <a:off x="3240088" y="2960688"/>
            <a:ext cx="0" cy="2295525"/>
          </a:xfrm>
          <a:prstGeom prst="line">
            <a:avLst/>
          </a:prstGeom>
          <a:noFill/>
          <a:ln w="28575">
            <a:solidFill>
              <a:schemeClr val="bg2"/>
            </a:solidFill>
            <a:round/>
            <a:headEnd/>
            <a:tailEnd/>
          </a:ln>
        </p:spPr>
        <p:txBody>
          <a:bodyPr wrap="none" anchor="ctr"/>
          <a:lstStyle/>
          <a:p>
            <a:endParaRPr lang="en-US"/>
          </a:p>
        </p:txBody>
      </p:sp>
      <p:sp>
        <p:nvSpPr>
          <p:cNvPr id="26634" name="Rectangle 6"/>
          <p:cNvSpPr>
            <a:spLocks noChangeArrowheads="1"/>
          </p:cNvSpPr>
          <p:nvPr/>
        </p:nvSpPr>
        <p:spPr bwMode="gray">
          <a:xfrm>
            <a:off x="693738" y="1649413"/>
            <a:ext cx="3994150" cy="569912"/>
          </a:xfrm>
          <a:prstGeom prst="rect">
            <a:avLst/>
          </a:prstGeom>
          <a:solidFill>
            <a:schemeClr val="accent1"/>
          </a:solidFill>
          <a:ln w="12700">
            <a:noFill/>
            <a:miter lim="800000"/>
            <a:headEnd/>
            <a:tailEnd/>
          </a:ln>
        </p:spPr>
        <p:txBody>
          <a:bodyPr wrap="none" anchor="ctr"/>
          <a:lstStyle/>
          <a:p>
            <a:pPr>
              <a:buClrTx/>
              <a:buFontTx/>
              <a:buNone/>
            </a:pPr>
            <a:r>
              <a:rPr lang="en-US" dirty="0" smtClean="0"/>
              <a:t>Antes da NetApp</a:t>
            </a:r>
            <a:endParaRPr lang="en-US" dirty="0"/>
          </a:p>
        </p:txBody>
      </p:sp>
      <p:sp>
        <p:nvSpPr>
          <p:cNvPr id="26635" name="Line 7"/>
          <p:cNvSpPr>
            <a:spLocks noChangeShapeType="1"/>
          </p:cNvSpPr>
          <p:nvPr/>
        </p:nvSpPr>
        <p:spPr bwMode="auto">
          <a:xfrm flipV="1">
            <a:off x="1435100" y="3135313"/>
            <a:ext cx="0" cy="2146300"/>
          </a:xfrm>
          <a:prstGeom prst="line">
            <a:avLst/>
          </a:prstGeom>
          <a:noFill/>
          <a:ln w="28575">
            <a:solidFill>
              <a:schemeClr val="bg2"/>
            </a:solidFill>
            <a:round/>
            <a:headEnd/>
            <a:tailEnd/>
          </a:ln>
        </p:spPr>
        <p:txBody>
          <a:bodyPr wrap="none" anchor="ctr"/>
          <a:lstStyle/>
          <a:p>
            <a:endParaRPr lang="en-US"/>
          </a:p>
        </p:txBody>
      </p:sp>
      <p:grpSp>
        <p:nvGrpSpPr>
          <p:cNvPr id="3" name="Group 8"/>
          <p:cNvGrpSpPr>
            <a:grpSpLocks/>
          </p:cNvGrpSpPr>
          <p:nvPr/>
        </p:nvGrpSpPr>
        <p:grpSpPr bwMode="auto">
          <a:xfrm>
            <a:off x="1260475" y="5126038"/>
            <a:ext cx="368300" cy="339725"/>
            <a:chOff x="2499" y="1648"/>
            <a:chExt cx="232" cy="214"/>
          </a:xfrm>
        </p:grpSpPr>
        <p:sp>
          <p:nvSpPr>
            <p:cNvPr id="26780" name="Oval 9"/>
            <p:cNvSpPr>
              <a:spLocks noChangeArrowheads="1"/>
            </p:cNvSpPr>
            <p:nvPr/>
          </p:nvSpPr>
          <p:spPr bwMode="auto">
            <a:xfrm>
              <a:off x="2563" y="1690"/>
              <a:ext cx="105" cy="105"/>
            </a:xfrm>
            <a:prstGeom prst="ellipse">
              <a:avLst/>
            </a:prstGeom>
            <a:solidFill>
              <a:srgbClr val="FFFFFF"/>
            </a:solidFill>
            <a:ln w="9525">
              <a:noFill/>
              <a:round/>
              <a:headEnd/>
              <a:tailEnd/>
            </a:ln>
          </p:spPr>
          <p:txBody>
            <a:bodyPr wrap="none" anchor="ctr"/>
            <a:lstStyle/>
            <a:p>
              <a:endParaRPr lang="en-US"/>
            </a:p>
          </p:txBody>
        </p:sp>
        <p:pic>
          <p:nvPicPr>
            <p:cNvPr id="26781" name="Picture 10" descr="tape_drive"/>
            <p:cNvPicPr>
              <a:picLocks noChangeAspect="1" noChangeArrowheads="1"/>
            </p:cNvPicPr>
            <p:nvPr/>
          </p:nvPicPr>
          <p:blipFill>
            <a:blip r:embed="rId4" cstate="email">
              <a:clrChange>
                <a:clrFrom>
                  <a:srgbClr val="FFFFFF"/>
                </a:clrFrom>
                <a:clrTo>
                  <a:srgbClr val="FFFFFF">
                    <a:alpha val="0"/>
                  </a:srgbClr>
                </a:clrTo>
              </a:clrChange>
            </a:blip>
            <a:srcRect/>
            <a:stretch>
              <a:fillRect/>
            </a:stretch>
          </p:blipFill>
          <p:spPr bwMode="auto">
            <a:xfrm>
              <a:off x="2499" y="1648"/>
              <a:ext cx="232" cy="214"/>
            </a:xfrm>
            <a:prstGeom prst="rect">
              <a:avLst/>
            </a:prstGeom>
            <a:noFill/>
            <a:ln w="9525">
              <a:noFill/>
              <a:miter lim="800000"/>
              <a:headEnd/>
              <a:tailEnd/>
            </a:ln>
          </p:spPr>
        </p:pic>
      </p:grpSp>
      <p:sp>
        <p:nvSpPr>
          <p:cNvPr id="26637" name="Line 12"/>
          <p:cNvSpPr>
            <a:spLocks noChangeShapeType="1"/>
          </p:cNvSpPr>
          <p:nvPr/>
        </p:nvSpPr>
        <p:spPr bwMode="auto">
          <a:xfrm>
            <a:off x="1112838" y="3602038"/>
            <a:ext cx="3224212" cy="0"/>
          </a:xfrm>
          <a:prstGeom prst="line">
            <a:avLst/>
          </a:prstGeom>
          <a:noFill/>
          <a:ln w="28575">
            <a:solidFill>
              <a:schemeClr val="bg2"/>
            </a:solidFill>
            <a:round/>
            <a:headEnd/>
            <a:tailEnd/>
          </a:ln>
        </p:spPr>
        <p:txBody>
          <a:bodyPr wrap="none" anchor="ctr"/>
          <a:lstStyle/>
          <a:p>
            <a:endParaRPr lang="en-US"/>
          </a:p>
        </p:txBody>
      </p:sp>
      <p:sp>
        <p:nvSpPr>
          <p:cNvPr id="26638" name="Text Box 19"/>
          <p:cNvSpPr txBox="1">
            <a:spLocks noChangeArrowheads="1"/>
          </p:cNvSpPr>
          <p:nvPr/>
        </p:nvSpPr>
        <p:spPr bwMode="auto">
          <a:xfrm>
            <a:off x="1906588" y="2284413"/>
            <a:ext cx="806450" cy="517525"/>
          </a:xfrm>
          <a:prstGeom prst="rect">
            <a:avLst/>
          </a:prstGeom>
          <a:noFill/>
          <a:ln w="12700">
            <a:noFill/>
            <a:miter lim="800000"/>
            <a:headEnd/>
            <a:tailEnd/>
          </a:ln>
        </p:spPr>
        <p:txBody>
          <a:bodyPr wrap="none">
            <a:spAutoFit/>
          </a:bodyPr>
          <a:lstStyle/>
          <a:p>
            <a:pPr>
              <a:buClrTx/>
              <a:buFontTx/>
              <a:buNone/>
            </a:pPr>
            <a:r>
              <a:rPr lang="en-US" sz="1400"/>
              <a:t>Shared</a:t>
            </a:r>
          </a:p>
          <a:p>
            <a:pPr>
              <a:buClrTx/>
              <a:buFontTx/>
              <a:buNone/>
            </a:pPr>
            <a:r>
              <a:rPr lang="en-US" sz="1400"/>
              <a:t>Storage</a:t>
            </a:r>
          </a:p>
        </p:txBody>
      </p:sp>
      <p:sp>
        <p:nvSpPr>
          <p:cNvPr id="26639" name="Text Box 20"/>
          <p:cNvSpPr txBox="1">
            <a:spLocks noChangeArrowheads="1"/>
          </p:cNvSpPr>
          <p:nvPr/>
        </p:nvSpPr>
        <p:spPr bwMode="auto">
          <a:xfrm>
            <a:off x="1343025" y="3381375"/>
            <a:ext cx="184150" cy="244475"/>
          </a:xfrm>
          <a:prstGeom prst="rect">
            <a:avLst/>
          </a:prstGeom>
          <a:noFill/>
          <a:ln w="12700">
            <a:noFill/>
            <a:miter lim="800000"/>
            <a:headEnd/>
            <a:tailEnd/>
          </a:ln>
        </p:spPr>
        <p:txBody>
          <a:bodyPr wrap="none">
            <a:spAutoFit/>
          </a:bodyPr>
          <a:lstStyle/>
          <a:p>
            <a:pPr algn="l">
              <a:buClrTx/>
              <a:buFontTx/>
              <a:buNone/>
            </a:pPr>
            <a:endParaRPr lang="en-US" sz="1000" i="1"/>
          </a:p>
        </p:txBody>
      </p:sp>
      <p:sp>
        <p:nvSpPr>
          <p:cNvPr id="26640" name="Text Box 21"/>
          <p:cNvSpPr txBox="1">
            <a:spLocks noChangeArrowheads="1"/>
          </p:cNvSpPr>
          <p:nvPr/>
        </p:nvSpPr>
        <p:spPr bwMode="auto">
          <a:xfrm>
            <a:off x="917575" y="2284413"/>
            <a:ext cx="1033463" cy="517525"/>
          </a:xfrm>
          <a:prstGeom prst="rect">
            <a:avLst/>
          </a:prstGeom>
          <a:noFill/>
          <a:ln w="12700">
            <a:noFill/>
            <a:miter lim="800000"/>
            <a:headEnd/>
            <a:tailEnd/>
          </a:ln>
        </p:spPr>
        <p:txBody>
          <a:bodyPr wrap="none">
            <a:spAutoFit/>
          </a:bodyPr>
          <a:lstStyle/>
          <a:p>
            <a:pPr>
              <a:buClrTx/>
              <a:buFontTx/>
              <a:buNone/>
            </a:pPr>
            <a:r>
              <a:rPr lang="en-US" sz="1400"/>
              <a:t>Home </a:t>
            </a:r>
          </a:p>
          <a:p>
            <a:pPr>
              <a:buClrTx/>
              <a:buFontTx/>
              <a:buNone/>
            </a:pPr>
            <a:r>
              <a:rPr lang="en-US" sz="1400"/>
              <a:t>Directories</a:t>
            </a:r>
          </a:p>
        </p:txBody>
      </p:sp>
      <p:grpSp>
        <p:nvGrpSpPr>
          <p:cNvPr id="4" name="Group 23"/>
          <p:cNvGrpSpPr>
            <a:grpSpLocks/>
          </p:cNvGrpSpPr>
          <p:nvPr/>
        </p:nvGrpSpPr>
        <p:grpSpPr bwMode="auto">
          <a:xfrm>
            <a:off x="2135188" y="5126038"/>
            <a:ext cx="368300" cy="339725"/>
            <a:chOff x="2499" y="1648"/>
            <a:chExt cx="232" cy="214"/>
          </a:xfrm>
        </p:grpSpPr>
        <p:sp>
          <p:nvSpPr>
            <p:cNvPr id="26778" name="Oval 24"/>
            <p:cNvSpPr>
              <a:spLocks noChangeArrowheads="1"/>
            </p:cNvSpPr>
            <p:nvPr/>
          </p:nvSpPr>
          <p:spPr bwMode="auto">
            <a:xfrm>
              <a:off x="2563" y="1690"/>
              <a:ext cx="105" cy="105"/>
            </a:xfrm>
            <a:prstGeom prst="ellipse">
              <a:avLst/>
            </a:prstGeom>
            <a:solidFill>
              <a:srgbClr val="FFFFFF"/>
            </a:solidFill>
            <a:ln w="9525">
              <a:noFill/>
              <a:round/>
              <a:headEnd/>
              <a:tailEnd/>
            </a:ln>
          </p:spPr>
          <p:txBody>
            <a:bodyPr wrap="none" anchor="ctr"/>
            <a:lstStyle/>
            <a:p>
              <a:endParaRPr lang="en-US"/>
            </a:p>
          </p:txBody>
        </p:sp>
        <p:pic>
          <p:nvPicPr>
            <p:cNvPr id="26779" name="Picture 25" descr="tape_drive"/>
            <p:cNvPicPr>
              <a:picLocks noChangeAspect="1" noChangeArrowheads="1"/>
            </p:cNvPicPr>
            <p:nvPr/>
          </p:nvPicPr>
          <p:blipFill>
            <a:blip r:embed="rId4" cstate="email">
              <a:clrChange>
                <a:clrFrom>
                  <a:srgbClr val="FFFFFF"/>
                </a:clrFrom>
                <a:clrTo>
                  <a:srgbClr val="FFFFFF">
                    <a:alpha val="0"/>
                  </a:srgbClr>
                </a:clrTo>
              </a:clrChange>
            </a:blip>
            <a:srcRect/>
            <a:stretch>
              <a:fillRect/>
            </a:stretch>
          </p:blipFill>
          <p:spPr bwMode="auto">
            <a:xfrm>
              <a:off x="2499" y="1648"/>
              <a:ext cx="232" cy="214"/>
            </a:xfrm>
            <a:prstGeom prst="rect">
              <a:avLst/>
            </a:prstGeom>
            <a:noFill/>
            <a:ln w="9525">
              <a:noFill/>
              <a:miter lim="800000"/>
              <a:headEnd/>
              <a:tailEnd/>
            </a:ln>
          </p:spPr>
        </p:pic>
      </p:grpSp>
      <p:pic>
        <p:nvPicPr>
          <p:cNvPr id="26642" name="Picture 29" descr="computer"/>
          <p:cNvPicPr>
            <a:picLocks noChangeAspect="1" noChangeArrowheads="1"/>
          </p:cNvPicPr>
          <p:nvPr/>
        </p:nvPicPr>
        <p:blipFill>
          <a:blip r:embed="rId5" cstate="email"/>
          <a:srcRect/>
          <a:stretch>
            <a:fillRect/>
          </a:stretch>
        </p:blipFill>
        <p:spPr bwMode="auto">
          <a:xfrm>
            <a:off x="1295400" y="2865438"/>
            <a:ext cx="279400" cy="452437"/>
          </a:xfrm>
          <a:prstGeom prst="rect">
            <a:avLst/>
          </a:prstGeom>
          <a:noFill/>
          <a:ln w="9525">
            <a:noFill/>
            <a:miter lim="800000"/>
            <a:headEnd/>
            <a:tailEnd/>
          </a:ln>
        </p:spPr>
      </p:pic>
      <p:pic>
        <p:nvPicPr>
          <p:cNvPr id="26643" name="Picture 30" descr="windows_server2"/>
          <p:cNvPicPr>
            <a:picLocks noChangeAspect="1" noChangeArrowheads="1"/>
          </p:cNvPicPr>
          <p:nvPr/>
        </p:nvPicPr>
        <p:blipFill>
          <a:blip r:embed="rId6" cstate="email">
            <a:clrChange>
              <a:clrFrom>
                <a:srgbClr val="FFFFFF"/>
              </a:clrFrom>
              <a:clrTo>
                <a:srgbClr val="FFFFFF">
                  <a:alpha val="0"/>
                </a:srgbClr>
              </a:clrTo>
            </a:clrChange>
            <a:lum bright="12000"/>
          </a:blip>
          <a:srcRect/>
          <a:stretch>
            <a:fillRect/>
          </a:stretch>
        </p:blipFill>
        <p:spPr bwMode="auto">
          <a:xfrm>
            <a:off x="1244600" y="3840163"/>
            <a:ext cx="379413" cy="563562"/>
          </a:xfrm>
          <a:prstGeom prst="rect">
            <a:avLst/>
          </a:prstGeom>
          <a:noFill/>
          <a:ln w="9525">
            <a:noFill/>
            <a:miter lim="800000"/>
            <a:headEnd/>
            <a:tailEnd/>
          </a:ln>
        </p:spPr>
      </p:pic>
      <p:pic>
        <p:nvPicPr>
          <p:cNvPr id="26644" name="Picture 32" descr="windows_server2"/>
          <p:cNvPicPr>
            <a:picLocks noChangeAspect="1" noChangeArrowheads="1"/>
          </p:cNvPicPr>
          <p:nvPr/>
        </p:nvPicPr>
        <p:blipFill>
          <a:blip r:embed="rId7" cstate="email">
            <a:clrChange>
              <a:clrFrom>
                <a:srgbClr val="FFFFFF"/>
              </a:clrFrom>
              <a:clrTo>
                <a:srgbClr val="FFFFFF">
                  <a:alpha val="0"/>
                </a:srgbClr>
              </a:clrTo>
            </a:clrChange>
            <a:lum bright="12000"/>
          </a:blip>
          <a:srcRect/>
          <a:stretch>
            <a:fillRect/>
          </a:stretch>
        </p:blipFill>
        <p:spPr bwMode="auto">
          <a:xfrm>
            <a:off x="2122488" y="3840163"/>
            <a:ext cx="374650" cy="555625"/>
          </a:xfrm>
          <a:prstGeom prst="rect">
            <a:avLst/>
          </a:prstGeom>
          <a:noFill/>
          <a:ln w="9525">
            <a:noFill/>
            <a:miter lim="800000"/>
            <a:headEnd/>
            <a:tailEnd/>
          </a:ln>
        </p:spPr>
      </p:pic>
      <p:pic>
        <p:nvPicPr>
          <p:cNvPr id="26645" name="Picture 33" descr="windows_server2"/>
          <p:cNvPicPr>
            <a:picLocks noChangeAspect="1" noChangeArrowheads="1"/>
          </p:cNvPicPr>
          <p:nvPr/>
        </p:nvPicPr>
        <p:blipFill>
          <a:blip r:embed="rId7" cstate="email">
            <a:clrChange>
              <a:clrFrom>
                <a:srgbClr val="FFFFFF"/>
              </a:clrFrom>
              <a:clrTo>
                <a:srgbClr val="FFFFFF">
                  <a:alpha val="0"/>
                </a:srgbClr>
              </a:clrTo>
            </a:clrChange>
            <a:lum bright="12000"/>
          </a:blip>
          <a:srcRect/>
          <a:stretch>
            <a:fillRect/>
          </a:stretch>
        </p:blipFill>
        <p:spPr bwMode="auto">
          <a:xfrm>
            <a:off x="3052763" y="3840163"/>
            <a:ext cx="374650" cy="555625"/>
          </a:xfrm>
          <a:prstGeom prst="rect">
            <a:avLst/>
          </a:prstGeom>
          <a:noFill/>
          <a:ln w="9525">
            <a:noFill/>
            <a:miter lim="800000"/>
            <a:headEnd/>
            <a:tailEnd/>
          </a:ln>
        </p:spPr>
      </p:pic>
      <p:pic>
        <p:nvPicPr>
          <p:cNvPr id="26646" name="Picture 34" descr="computer"/>
          <p:cNvPicPr>
            <a:picLocks noChangeAspect="1" noChangeArrowheads="1"/>
          </p:cNvPicPr>
          <p:nvPr/>
        </p:nvPicPr>
        <p:blipFill>
          <a:blip r:embed="rId5" cstate="email"/>
          <a:srcRect/>
          <a:stretch>
            <a:fillRect/>
          </a:stretch>
        </p:blipFill>
        <p:spPr bwMode="auto">
          <a:xfrm>
            <a:off x="2170113" y="2865438"/>
            <a:ext cx="279400" cy="452437"/>
          </a:xfrm>
          <a:prstGeom prst="rect">
            <a:avLst/>
          </a:prstGeom>
          <a:noFill/>
          <a:ln w="9525">
            <a:noFill/>
            <a:miter lim="800000"/>
            <a:headEnd/>
            <a:tailEnd/>
          </a:ln>
        </p:spPr>
      </p:pic>
      <p:pic>
        <p:nvPicPr>
          <p:cNvPr id="26647" name="Picture 35" descr="computer"/>
          <p:cNvPicPr>
            <a:picLocks noChangeAspect="1" noChangeArrowheads="1"/>
          </p:cNvPicPr>
          <p:nvPr/>
        </p:nvPicPr>
        <p:blipFill>
          <a:blip r:embed="rId5" cstate="email"/>
          <a:srcRect/>
          <a:stretch>
            <a:fillRect/>
          </a:stretch>
        </p:blipFill>
        <p:spPr bwMode="auto">
          <a:xfrm>
            <a:off x="3100388" y="2865438"/>
            <a:ext cx="279400" cy="452437"/>
          </a:xfrm>
          <a:prstGeom prst="rect">
            <a:avLst/>
          </a:prstGeom>
          <a:noFill/>
          <a:ln w="9525">
            <a:noFill/>
            <a:miter lim="800000"/>
            <a:headEnd/>
            <a:tailEnd/>
          </a:ln>
        </p:spPr>
      </p:pic>
      <p:sp>
        <p:nvSpPr>
          <p:cNvPr id="26648" name="Text Box 36"/>
          <p:cNvSpPr txBox="1">
            <a:spLocks noChangeArrowheads="1"/>
          </p:cNvSpPr>
          <p:nvPr/>
        </p:nvSpPr>
        <p:spPr bwMode="auto">
          <a:xfrm>
            <a:off x="2217738" y="3376613"/>
            <a:ext cx="184150" cy="244475"/>
          </a:xfrm>
          <a:prstGeom prst="rect">
            <a:avLst/>
          </a:prstGeom>
          <a:noFill/>
          <a:ln w="12700">
            <a:noFill/>
            <a:miter lim="800000"/>
            <a:headEnd/>
            <a:tailEnd/>
          </a:ln>
        </p:spPr>
        <p:txBody>
          <a:bodyPr wrap="none">
            <a:spAutoFit/>
          </a:bodyPr>
          <a:lstStyle/>
          <a:p>
            <a:pPr algn="l">
              <a:buClrTx/>
              <a:buFontTx/>
              <a:buNone/>
            </a:pPr>
            <a:endParaRPr lang="en-US" sz="1000" i="1"/>
          </a:p>
        </p:txBody>
      </p:sp>
      <p:sp>
        <p:nvSpPr>
          <p:cNvPr id="26649" name="Text Box 37"/>
          <p:cNvSpPr txBox="1">
            <a:spLocks noChangeArrowheads="1"/>
          </p:cNvSpPr>
          <p:nvPr/>
        </p:nvSpPr>
        <p:spPr bwMode="auto">
          <a:xfrm>
            <a:off x="3148013" y="3376613"/>
            <a:ext cx="184150" cy="244475"/>
          </a:xfrm>
          <a:prstGeom prst="rect">
            <a:avLst/>
          </a:prstGeom>
          <a:noFill/>
          <a:ln w="12700">
            <a:noFill/>
            <a:miter lim="800000"/>
            <a:headEnd/>
            <a:tailEnd/>
          </a:ln>
        </p:spPr>
        <p:txBody>
          <a:bodyPr wrap="none">
            <a:spAutoFit/>
          </a:bodyPr>
          <a:lstStyle/>
          <a:p>
            <a:pPr algn="l">
              <a:buClrTx/>
              <a:buFontTx/>
              <a:buNone/>
            </a:pPr>
            <a:endParaRPr lang="en-US" sz="1000" i="1"/>
          </a:p>
        </p:txBody>
      </p:sp>
      <p:sp>
        <p:nvSpPr>
          <p:cNvPr id="26650" name="Text Box 38"/>
          <p:cNvSpPr txBox="1">
            <a:spLocks noChangeArrowheads="1"/>
          </p:cNvSpPr>
          <p:nvPr/>
        </p:nvSpPr>
        <p:spPr bwMode="auto">
          <a:xfrm>
            <a:off x="2624138" y="2284413"/>
            <a:ext cx="1231900" cy="517525"/>
          </a:xfrm>
          <a:prstGeom prst="rect">
            <a:avLst/>
          </a:prstGeom>
          <a:noFill/>
          <a:ln w="12700">
            <a:noFill/>
            <a:miter lim="800000"/>
            <a:headEnd/>
            <a:tailEnd/>
          </a:ln>
        </p:spPr>
        <p:txBody>
          <a:bodyPr wrap="none">
            <a:spAutoFit/>
          </a:bodyPr>
          <a:lstStyle/>
          <a:p>
            <a:pPr>
              <a:buClrTx/>
              <a:buFontTx/>
              <a:buNone/>
            </a:pPr>
            <a:r>
              <a:rPr lang="en-US" sz="1400"/>
              <a:t>Software </a:t>
            </a:r>
          </a:p>
          <a:p>
            <a:pPr>
              <a:buClrTx/>
              <a:buFontTx/>
              <a:buNone/>
            </a:pPr>
            <a:r>
              <a:rPr lang="en-US" sz="1400"/>
              <a:t>Development</a:t>
            </a:r>
          </a:p>
        </p:txBody>
      </p:sp>
      <p:sp>
        <p:nvSpPr>
          <p:cNvPr id="26651" name="Text Box 39"/>
          <p:cNvSpPr txBox="1">
            <a:spLocks noChangeArrowheads="1"/>
          </p:cNvSpPr>
          <p:nvPr/>
        </p:nvSpPr>
        <p:spPr bwMode="auto">
          <a:xfrm>
            <a:off x="1343025" y="4324350"/>
            <a:ext cx="184150" cy="244475"/>
          </a:xfrm>
          <a:prstGeom prst="rect">
            <a:avLst/>
          </a:prstGeom>
          <a:noFill/>
          <a:ln w="12700">
            <a:noFill/>
            <a:miter lim="800000"/>
            <a:headEnd/>
            <a:tailEnd/>
          </a:ln>
        </p:spPr>
        <p:txBody>
          <a:bodyPr wrap="none">
            <a:spAutoFit/>
          </a:bodyPr>
          <a:lstStyle/>
          <a:p>
            <a:pPr algn="l">
              <a:buClrTx/>
              <a:buFontTx/>
              <a:buNone/>
            </a:pPr>
            <a:endParaRPr lang="en-US" sz="1000" i="1"/>
          </a:p>
        </p:txBody>
      </p:sp>
      <p:sp>
        <p:nvSpPr>
          <p:cNvPr id="26652" name="Text Box 40"/>
          <p:cNvSpPr txBox="1">
            <a:spLocks noChangeArrowheads="1"/>
          </p:cNvSpPr>
          <p:nvPr/>
        </p:nvSpPr>
        <p:spPr bwMode="auto">
          <a:xfrm>
            <a:off x="2217738" y="4316413"/>
            <a:ext cx="184150" cy="244475"/>
          </a:xfrm>
          <a:prstGeom prst="rect">
            <a:avLst/>
          </a:prstGeom>
          <a:noFill/>
          <a:ln w="12700">
            <a:noFill/>
            <a:miter lim="800000"/>
            <a:headEnd/>
            <a:tailEnd/>
          </a:ln>
        </p:spPr>
        <p:txBody>
          <a:bodyPr wrap="none">
            <a:spAutoFit/>
          </a:bodyPr>
          <a:lstStyle/>
          <a:p>
            <a:pPr algn="l">
              <a:buClrTx/>
              <a:buFontTx/>
              <a:buNone/>
            </a:pPr>
            <a:endParaRPr lang="en-US" sz="1000" i="1"/>
          </a:p>
        </p:txBody>
      </p:sp>
      <p:sp>
        <p:nvSpPr>
          <p:cNvPr id="26653" name="Text Box 41"/>
          <p:cNvSpPr txBox="1">
            <a:spLocks noChangeArrowheads="1"/>
          </p:cNvSpPr>
          <p:nvPr/>
        </p:nvSpPr>
        <p:spPr bwMode="auto">
          <a:xfrm>
            <a:off x="3148013" y="4324350"/>
            <a:ext cx="184150" cy="244475"/>
          </a:xfrm>
          <a:prstGeom prst="rect">
            <a:avLst/>
          </a:prstGeom>
          <a:noFill/>
          <a:ln w="12700">
            <a:noFill/>
            <a:miter lim="800000"/>
            <a:headEnd/>
            <a:tailEnd/>
          </a:ln>
        </p:spPr>
        <p:txBody>
          <a:bodyPr wrap="none">
            <a:spAutoFit/>
          </a:bodyPr>
          <a:lstStyle/>
          <a:p>
            <a:pPr algn="l">
              <a:buClrTx/>
              <a:buFontTx/>
              <a:buNone/>
            </a:pPr>
            <a:endParaRPr lang="en-US" sz="1000" i="1"/>
          </a:p>
        </p:txBody>
      </p:sp>
      <p:sp>
        <p:nvSpPr>
          <p:cNvPr id="26654" name="Line 50"/>
          <p:cNvSpPr>
            <a:spLocks noChangeShapeType="1"/>
          </p:cNvSpPr>
          <p:nvPr/>
        </p:nvSpPr>
        <p:spPr bwMode="auto">
          <a:xfrm>
            <a:off x="5127625" y="3602038"/>
            <a:ext cx="3419475" cy="0"/>
          </a:xfrm>
          <a:prstGeom prst="line">
            <a:avLst/>
          </a:prstGeom>
          <a:noFill/>
          <a:ln w="28575">
            <a:solidFill>
              <a:schemeClr val="hlink"/>
            </a:solidFill>
            <a:round/>
            <a:headEnd/>
            <a:tailEnd/>
          </a:ln>
        </p:spPr>
        <p:txBody>
          <a:bodyPr wrap="none" anchor="ctr"/>
          <a:lstStyle/>
          <a:p>
            <a:endParaRPr lang="en-US"/>
          </a:p>
        </p:txBody>
      </p:sp>
      <p:sp>
        <p:nvSpPr>
          <p:cNvPr id="26655" name="Rectangle 51"/>
          <p:cNvSpPr>
            <a:spLocks noChangeArrowheads="1"/>
          </p:cNvSpPr>
          <p:nvPr/>
        </p:nvSpPr>
        <p:spPr bwMode="gray">
          <a:xfrm>
            <a:off x="4772025" y="1649413"/>
            <a:ext cx="4098925" cy="569912"/>
          </a:xfrm>
          <a:prstGeom prst="rect">
            <a:avLst/>
          </a:prstGeom>
          <a:solidFill>
            <a:schemeClr val="hlink"/>
          </a:solidFill>
          <a:ln w="12700">
            <a:noFill/>
            <a:miter lim="800000"/>
            <a:headEnd/>
            <a:tailEnd/>
          </a:ln>
        </p:spPr>
        <p:txBody>
          <a:bodyPr wrap="none" anchor="ctr"/>
          <a:lstStyle/>
          <a:p>
            <a:pPr>
              <a:buClrTx/>
              <a:buFontTx/>
              <a:buNone/>
            </a:pPr>
            <a:r>
              <a:rPr lang="en-US" dirty="0" smtClean="0">
                <a:solidFill>
                  <a:schemeClr val="bg1"/>
                </a:solidFill>
              </a:rPr>
              <a:t>Com NetApp</a:t>
            </a:r>
            <a:endParaRPr lang="en-US" dirty="0">
              <a:solidFill>
                <a:schemeClr val="bg1"/>
              </a:solidFill>
            </a:endParaRPr>
          </a:p>
        </p:txBody>
      </p:sp>
      <p:sp>
        <p:nvSpPr>
          <p:cNvPr id="26656" name="Freeform 52"/>
          <p:cNvSpPr>
            <a:spLocks/>
          </p:cNvSpPr>
          <p:nvPr/>
        </p:nvSpPr>
        <p:spPr bwMode="auto">
          <a:xfrm>
            <a:off x="5570538" y="3068638"/>
            <a:ext cx="1982787" cy="533400"/>
          </a:xfrm>
          <a:custGeom>
            <a:avLst/>
            <a:gdLst>
              <a:gd name="T0" fmla="*/ 2147483647 w 1135"/>
              <a:gd name="T1" fmla="*/ 0 h 203"/>
              <a:gd name="T2" fmla="*/ 0 w 1135"/>
              <a:gd name="T3" fmla="*/ 2147483647 h 203"/>
              <a:gd name="T4" fmla="*/ 2147483647 w 1135"/>
              <a:gd name="T5" fmla="*/ 2147483647 h 203"/>
              <a:gd name="T6" fmla="*/ 2147483647 w 1135"/>
              <a:gd name="T7" fmla="*/ 2147483647 h 203"/>
              <a:gd name="T8" fmla="*/ 0 60000 65536"/>
              <a:gd name="T9" fmla="*/ 0 60000 65536"/>
              <a:gd name="T10" fmla="*/ 0 60000 65536"/>
              <a:gd name="T11" fmla="*/ 0 60000 65536"/>
              <a:gd name="T12" fmla="*/ 0 w 1135"/>
              <a:gd name="T13" fmla="*/ 0 h 203"/>
              <a:gd name="T14" fmla="*/ 1135 w 1135"/>
              <a:gd name="T15" fmla="*/ 203 h 203"/>
            </a:gdLst>
            <a:ahLst/>
            <a:cxnLst>
              <a:cxn ang="T8">
                <a:pos x="T0" y="T1"/>
              </a:cxn>
              <a:cxn ang="T9">
                <a:pos x="T2" y="T3"/>
              </a:cxn>
              <a:cxn ang="T10">
                <a:pos x="T4" y="T5"/>
              </a:cxn>
              <a:cxn ang="T11">
                <a:pos x="T6" y="T7"/>
              </a:cxn>
            </a:cxnLst>
            <a:rect l="T12" t="T13" r="T14" b="T15"/>
            <a:pathLst>
              <a:path w="1135" h="203">
                <a:moveTo>
                  <a:pt x="1" y="0"/>
                </a:moveTo>
                <a:lnTo>
                  <a:pt x="0" y="203"/>
                </a:lnTo>
                <a:lnTo>
                  <a:pt x="1135" y="203"/>
                </a:lnTo>
                <a:lnTo>
                  <a:pt x="1135" y="19"/>
                </a:lnTo>
              </a:path>
            </a:pathLst>
          </a:custGeom>
          <a:noFill/>
          <a:ln w="28575">
            <a:solidFill>
              <a:schemeClr val="hlink"/>
            </a:solidFill>
            <a:round/>
            <a:headEnd/>
            <a:tailEnd/>
          </a:ln>
        </p:spPr>
        <p:txBody>
          <a:bodyPr wrap="none" anchor="ctr"/>
          <a:lstStyle/>
          <a:p>
            <a:endParaRPr lang="en-US"/>
          </a:p>
        </p:txBody>
      </p:sp>
      <p:sp>
        <p:nvSpPr>
          <p:cNvPr id="26657" name="Text Box 54"/>
          <p:cNvSpPr txBox="1">
            <a:spLocks noChangeArrowheads="1"/>
          </p:cNvSpPr>
          <p:nvPr/>
        </p:nvSpPr>
        <p:spPr bwMode="auto">
          <a:xfrm>
            <a:off x="4972050" y="5410200"/>
            <a:ext cx="184150" cy="366713"/>
          </a:xfrm>
          <a:prstGeom prst="rect">
            <a:avLst/>
          </a:prstGeom>
          <a:noFill/>
          <a:ln w="12700">
            <a:noFill/>
            <a:miter lim="800000"/>
            <a:headEnd/>
            <a:tailEnd/>
          </a:ln>
        </p:spPr>
        <p:txBody>
          <a:bodyPr wrap="none">
            <a:spAutoFit/>
          </a:bodyPr>
          <a:lstStyle/>
          <a:p>
            <a:pPr>
              <a:buClrTx/>
              <a:buFontTx/>
              <a:buNone/>
            </a:pPr>
            <a:endParaRPr lang="en-US" sz="1800"/>
          </a:p>
        </p:txBody>
      </p:sp>
      <p:pic>
        <p:nvPicPr>
          <p:cNvPr id="26658" name="Picture 60" descr="computer"/>
          <p:cNvPicPr>
            <a:picLocks noChangeAspect="1" noChangeArrowheads="1"/>
          </p:cNvPicPr>
          <p:nvPr/>
        </p:nvPicPr>
        <p:blipFill>
          <a:blip r:embed="rId5" cstate="email"/>
          <a:srcRect/>
          <a:stretch>
            <a:fillRect/>
          </a:stretch>
        </p:blipFill>
        <p:spPr bwMode="auto">
          <a:xfrm>
            <a:off x="5432425" y="2865438"/>
            <a:ext cx="279400" cy="452437"/>
          </a:xfrm>
          <a:prstGeom prst="rect">
            <a:avLst/>
          </a:prstGeom>
          <a:noFill/>
          <a:ln w="9525">
            <a:noFill/>
            <a:miter lim="800000"/>
            <a:headEnd/>
            <a:tailEnd/>
          </a:ln>
        </p:spPr>
      </p:pic>
      <p:pic>
        <p:nvPicPr>
          <p:cNvPr id="26659" name="Picture 61" descr="computer"/>
          <p:cNvPicPr>
            <a:picLocks noChangeAspect="1" noChangeArrowheads="1"/>
          </p:cNvPicPr>
          <p:nvPr/>
        </p:nvPicPr>
        <p:blipFill>
          <a:blip r:embed="rId5" cstate="email"/>
          <a:srcRect/>
          <a:stretch>
            <a:fillRect/>
          </a:stretch>
        </p:blipFill>
        <p:spPr bwMode="auto">
          <a:xfrm>
            <a:off x="6459538" y="2865438"/>
            <a:ext cx="279400" cy="452437"/>
          </a:xfrm>
          <a:prstGeom prst="rect">
            <a:avLst/>
          </a:prstGeom>
          <a:noFill/>
          <a:ln w="9525">
            <a:noFill/>
            <a:miter lim="800000"/>
            <a:headEnd/>
            <a:tailEnd/>
          </a:ln>
        </p:spPr>
      </p:pic>
      <p:pic>
        <p:nvPicPr>
          <p:cNvPr id="26660" name="Picture 62" descr="computer"/>
          <p:cNvPicPr>
            <a:picLocks noChangeAspect="1" noChangeArrowheads="1"/>
          </p:cNvPicPr>
          <p:nvPr/>
        </p:nvPicPr>
        <p:blipFill>
          <a:blip r:embed="rId5" cstate="email"/>
          <a:srcRect/>
          <a:stretch>
            <a:fillRect/>
          </a:stretch>
        </p:blipFill>
        <p:spPr bwMode="auto">
          <a:xfrm>
            <a:off x="7408863" y="2865438"/>
            <a:ext cx="279400" cy="452437"/>
          </a:xfrm>
          <a:prstGeom prst="rect">
            <a:avLst/>
          </a:prstGeom>
          <a:noFill/>
          <a:ln w="9525">
            <a:noFill/>
            <a:miter lim="800000"/>
            <a:headEnd/>
            <a:tailEnd/>
          </a:ln>
        </p:spPr>
      </p:pic>
      <p:sp>
        <p:nvSpPr>
          <p:cNvPr id="26661" name="Text Box 79"/>
          <p:cNvSpPr txBox="1">
            <a:spLocks noChangeArrowheads="1"/>
          </p:cNvSpPr>
          <p:nvPr/>
        </p:nvSpPr>
        <p:spPr bwMode="auto">
          <a:xfrm>
            <a:off x="6196013" y="2282825"/>
            <a:ext cx="806450" cy="517525"/>
          </a:xfrm>
          <a:prstGeom prst="rect">
            <a:avLst/>
          </a:prstGeom>
          <a:noFill/>
          <a:ln w="12700">
            <a:noFill/>
            <a:miter lim="800000"/>
            <a:headEnd/>
            <a:tailEnd/>
          </a:ln>
        </p:spPr>
        <p:txBody>
          <a:bodyPr wrap="none">
            <a:spAutoFit/>
          </a:bodyPr>
          <a:lstStyle/>
          <a:p>
            <a:pPr>
              <a:buClrTx/>
              <a:buFontTx/>
              <a:buNone/>
            </a:pPr>
            <a:r>
              <a:rPr lang="en-US" sz="1400"/>
              <a:t>Shared</a:t>
            </a:r>
          </a:p>
          <a:p>
            <a:pPr>
              <a:buClrTx/>
              <a:buFontTx/>
              <a:buNone/>
            </a:pPr>
            <a:r>
              <a:rPr lang="en-US" sz="1400"/>
              <a:t>Storage</a:t>
            </a:r>
          </a:p>
        </p:txBody>
      </p:sp>
      <p:sp>
        <p:nvSpPr>
          <p:cNvPr id="26662" name="Text Box 80"/>
          <p:cNvSpPr txBox="1">
            <a:spLocks noChangeArrowheads="1"/>
          </p:cNvSpPr>
          <p:nvPr/>
        </p:nvSpPr>
        <p:spPr bwMode="auto">
          <a:xfrm>
            <a:off x="5054600" y="2282825"/>
            <a:ext cx="1033463" cy="517525"/>
          </a:xfrm>
          <a:prstGeom prst="rect">
            <a:avLst/>
          </a:prstGeom>
          <a:noFill/>
          <a:ln w="12700">
            <a:noFill/>
            <a:miter lim="800000"/>
            <a:headEnd/>
            <a:tailEnd/>
          </a:ln>
        </p:spPr>
        <p:txBody>
          <a:bodyPr wrap="none">
            <a:spAutoFit/>
          </a:bodyPr>
          <a:lstStyle/>
          <a:p>
            <a:pPr>
              <a:buClrTx/>
              <a:buFontTx/>
              <a:buNone/>
            </a:pPr>
            <a:r>
              <a:rPr lang="en-US" sz="1400"/>
              <a:t>Home </a:t>
            </a:r>
          </a:p>
          <a:p>
            <a:pPr>
              <a:buClrTx/>
              <a:buFontTx/>
              <a:buNone/>
            </a:pPr>
            <a:r>
              <a:rPr lang="en-US" sz="1400"/>
              <a:t>Directories</a:t>
            </a:r>
          </a:p>
        </p:txBody>
      </p:sp>
      <p:sp>
        <p:nvSpPr>
          <p:cNvPr id="26663" name="Text Box 81"/>
          <p:cNvSpPr txBox="1">
            <a:spLocks noChangeArrowheads="1"/>
          </p:cNvSpPr>
          <p:nvPr/>
        </p:nvSpPr>
        <p:spPr bwMode="auto">
          <a:xfrm>
            <a:off x="6932613" y="2282825"/>
            <a:ext cx="1231900" cy="517525"/>
          </a:xfrm>
          <a:prstGeom prst="rect">
            <a:avLst/>
          </a:prstGeom>
          <a:noFill/>
          <a:ln w="12700">
            <a:noFill/>
            <a:miter lim="800000"/>
            <a:headEnd/>
            <a:tailEnd/>
          </a:ln>
        </p:spPr>
        <p:txBody>
          <a:bodyPr wrap="none">
            <a:spAutoFit/>
          </a:bodyPr>
          <a:lstStyle/>
          <a:p>
            <a:pPr>
              <a:buClrTx/>
              <a:buFontTx/>
              <a:buNone/>
            </a:pPr>
            <a:r>
              <a:rPr lang="en-US" sz="1400"/>
              <a:t>Software</a:t>
            </a:r>
          </a:p>
          <a:p>
            <a:pPr>
              <a:buClrTx/>
              <a:buFontTx/>
              <a:buNone/>
            </a:pPr>
            <a:r>
              <a:rPr lang="en-US" sz="1400"/>
              <a:t>Development</a:t>
            </a:r>
          </a:p>
        </p:txBody>
      </p:sp>
      <p:sp>
        <p:nvSpPr>
          <p:cNvPr id="26664" name="Rectangle 83"/>
          <p:cNvSpPr>
            <a:spLocks noGrp="1" noChangeArrowheads="1"/>
          </p:cNvSpPr>
          <p:nvPr>
            <p:ph type="title"/>
          </p:nvPr>
        </p:nvSpPr>
        <p:spPr>
          <a:noFill/>
        </p:spPr>
        <p:txBody>
          <a:bodyPr/>
          <a:lstStyle/>
          <a:p>
            <a:pPr eaLnBrk="1" hangingPunct="1"/>
            <a:r>
              <a:rPr lang="en-US" dirty="0" err="1" smtClean="0"/>
              <a:t>Consolidação</a:t>
            </a:r>
            <a:r>
              <a:rPr lang="en-US" dirty="0" smtClean="0"/>
              <a:t> de File Servers</a:t>
            </a:r>
          </a:p>
        </p:txBody>
      </p:sp>
      <p:pic>
        <p:nvPicPr>
          <p:cNvPr id="26665" name="Picture 85" descr="Server_generic"/>
          <p:cNvPicPr>
            <a:picLocks noChangeAspect="1" noChangeArrowheads="1"/>
          </p:cNvPicPr>
          <p:nvPr/>
        </p:nvPicPr>
        <p:blipFill>
          <a:blip r:embed="rId8" cstate="email"/>
          <a:srcRect/>
          <a:stretch>
            <a:fillRect/>
          </a:stretch>
        </p:blipFill>
        <p:spPr bwMode="auto">
          <a:xfrm>
            <a:off x="4000500" y="3840163"/>
            <a:ext cx="350838" cy="650875"/>
          </a:xfrm>
          <a:prstGeom prst="rect">
            <a:avLst/>
          </a:prstGeom>
          <a:noFill/>
          <a:ln w="9525">
            <a:noFill/>
            <a:miter lim="800000"/>
            <a:headEnd/>
            <a:tailEnd/>
          </a:ln>
        </p:spPr>
      </p:pic>
      <p:sp>
        <p:nvSpPr>
          <p:cNvPr id="26666" name="Text Box 86"/>
          <p:cNvSpPr txBox="1">
            <a:spLocks noChangeArrowheads="1"/>
          </p:cNvSpPr>
          <p:nvPr/>
        </p:nvSpPr>
        <p:spPr bwMode="auto">
          <a:xfrm>
            <a:off x="7821613" y="4486275"/>
            <a:ext cx="1080039" cy="523220"/>
          </a:xfrm>
          <a:prstGeom prst="rect">
            <a:avLst/>
          </a:prstGeom>
          <a:noFill/>
          <a:ln w="12700">
            <a:noFill/>
            <a:miter lim="800000"/>
            <a:headEnd/>
            <a:tailEnd/>
          </a:ln>
        </p:spPr>
        <p:txBody>
          <a:bodyPr wrap="none">
            <a:spAutoFit/>
          </a:bodyPr>
          <a:lstStyle/>
          <a:p>
            <a:pPr>
              <a:buClrTx/>
              <a:buFontTx/>
              <a:buNone/>
            </a:pPr>
            <a:r>
              <a:rPr lang="en-US" sz="1400" dirty="0"/>
              <a:t>AD, LDAP, </a:t>
            </a:r>
          </a:p>
          <a:p>
            <a:pPr>
              <a:buClrTx/>
              <a:buFontTx/>
              <a:buNone/>
            </a:pPr>
            <a:r>
              <a:rPr lang="en-US" sz="1400" dirty="0" err="1" smtClean="0"/>
              <a:t>ou</a:t>
            </a:r>
            <a:r>
              <a:rPr lang="en-US" sz="1400" dirty="0" smtClean="0"/>
              <a:t> </a:t>
            </a:r>
            <a:r>
              <a:rPr lang="en-US" sz="1400" dirty="0"/>
              <a:t>NIS</a:t>
            </a:r>
          </a:p>
        </p:txBody>
      </p:sp>
      <p:pic>
        <p:nvPicPr>
          <p:cNvPr id="26667" name="Picture 87" descr="Server_generic"/>
          <p:cNvPicPr>
            <a:picLocks noChangeAspect="1" noChangeArrowheads="1"/>
          </p:cNvPicPr>
          <p:nvPr/>
        </p:nvPicPr>
        <p:blipFill>
          <a:blip r:embed="rId8" cstate="email"/>
          <a:srcRect/>
          <a:stretch>
            <a:fillRect/>
          </a:stretch>
        </p:blipFill>
        <p:spPr bwMode="auto">
          <a:xfrm>
            <a:off x="8062913" y="3840163"/>
            <a:ext cx="350837" cy="650875"/>
          </a:xfrm>
          <a:prstGeom prst="rect">
            <a:avLst/>
          </a:prstGeom>
          <a:noFill/>
          <a:ln w="9525">
            <a:noFill/>
            <a:miter lim="800000"/>
            <a:headEnd/>
            <a:tailEnd/>
          </a:ln>
        </p:spPr>
      </p:pic>
      <p:grpSp>
        <p:nvGrpSpPr>
          <p:cNvPr id="5" name="Group 89"/>
          <p:cNvGrpSpPr>
            <a:grpSpLocks/>
          </p:cNvGrpSpPr>
          <p:nvPr/>
        </p:nvGrpSpPr>
        <p:grpSpPr bwMode="auto">
          <a:xfrm>
            <a:off x="533400" y="4800600"/>
            <a:ext cx="685800" cy="685800"/>
            <a:chOff x="672" y="2928"/>
            <a:chExt cx="432" cy="432"/>
          </a:xfrm>
        </p:grpSpPr>
        <p:sp>
          <p:nvSpPr>
            <p:cNvPr id="26737" name="Rectangle 90"/>
            <p:cNvSpPr>
              <a:spLocks noChangeArrowheads="1"/>
            </p:cNvSpPr>
            <p:nvPr/>
          </p:nvSpPr>
          <p:spPr bwMode="auto">
            <a:xfrm>
              <a:off x="672" y="2928"/>
              <a:ext cx="432" cy="432"/>
            </a:xfrm>
            <a:prstGeom prst="rect">
              <a:avLst/>
            </a:prstGeom>
            <a:solidFill>
              <a:schemeClr val="bg1"/>
            </a:solidFill>
            <a:ln w="9525" algn="ctr">
              <a:solidFill>
                <a:schemeClr val="accent1"/>
              </a:solidFill>
              <a:prstDash val="dash"/>
              <a:miter lim="800000"/>
              <a:headEnd/>
              <a:tailEnd/>
            </a:ln>
          </p:spPr>
          <p:txBody>
            <a:bodyPr wrap="none" anchor="ctr"/>
            <a:lstStyle/>
            <a:p>
              <a:endParaRPr lang="en-US"/>
            </a:p>
          </p:txBody>
        </p:sp>
        <p:grpSp>
          <p:nvGrpSpPr>
            <p:cNvPr id="6" name="Group 91"/>
            <p:cNvGrpSpPr>
              <a:grpSpLocks/>
            </p:cNvGrpSpPr>
            <p:nvPr/>
          </p:nvGrpSpPr>
          <p:grpSpPr bwMode="auto">
            <a:xfrm>
              <a:off x="705" y="2946"/>
              <a:ext cx="384" cy="399"/>
              <a:chOff x="192" y="2688"/>
              <a:chExt cx="560" cy="657"/>
            </a:xfrm>
          </p:grpSpPr>
          <p:grpSp>
            <p:nvGrpSpPr>
              <p:cNvPr id="7" name="Group 92"/>
              <p:cNvGrpSpPr>
                <a:grpSpLocks/>
              </p:cNvGrpSpPr>
              <p:nvPr/>
            </p:nvGrpSpPr>
            <p:grpSpPr bwMode="auto">
              <a:xfrm>
                <a:off x="192" y="2688"/>
                <a:ext cx="560" cy="208"/>
                <a:chOff x="159" y="3408"/>
                <a:chExt cx="560" cy="208"/>
              </a:xfrm>
            </p:grpSpPr>
            <p:grpSp>
              <p:nvGrpSpPr>
                <p:cNvPr id="8" name="Group 93"/>
                <p:cNvGrpSpPr>
                  <a:grpSpLocks/>
                </p:cNvGrpSpPr>
                <p:nvPr/>
              </p:nvGrpSpPr>
              <p:grpSpPr bwMode="auto">
                <a:xfrm>
                  <a:off x="563" y="3408"/>
                  <a:ext cx="156" cy="208"/>
                  <a:chOff x="563" y="3408"/>
                  <a:chExt cx="156" cy="208"/>
                </a:xfrm>
              </p:grpSpPr>
              <p:sp>
                <p:nvSpPr>
                  <p:cNvPr id="26775" name="Oval 69"/>
                  <p:cNvSpPr>
                    <a:spLocks noChangeArrowheads="1"/>
                  </p:cNvSpPr>
                  <p:nvPr/>
                </p:nvSpPr>
                <p:spPr bwMode="auto">
                  <a:xfrm>
                    <a:off x="608" y="3408"/>
                    <a:ext cx="66" cy="85"/>
                  </a:xfrm>
                  <a:prstGeom prst="ellipse">
                    <a:avLst/>
                  </a:prstGeom>
                  <a:solidFill>
                    <a:schemeClr val="tx1">
                      <a:alpha val="70195"/>
                    </a:schemeClr>
                  </a:solidFill>
                  <a:ln w="9525">
                    <a:noFill/>
                    <a:round/>
                    <a:headEnd/>
                    <a:tailEnd/>
                  </a:ln>
                </p:spPr>
                <p:txBody>
                  <a:bodyPr wrap="none" anchor="ctr"/>
                  <a:lstStyle/>
                  <a:p>
                    <a:pPr>
                      <a:buClrTx/>
                      <a:buFontTx/>
                      <a:buNone/>
                    </a:pPr>
                    <a:endParaRPr lang="en-US" sz="1600"/>
                  </a:p>
                </p:txBody>
              </p:sp>
              <p:sp>
                <p:nvSpPr>
                  <p:cNvPr id="26776" name="Oval 70"/>
                  <p:cNvSpPr>
                    <a:spLocks noChangeArrowheads="1"/>
                  </p:cNvSpPr>
                  <p:nvPr/>
                </p:nvSpPr>
                <p:spPr bwMode="auto">
                  <a:xfrm>
                    <a:off x="585" y="3503"/>
                    <a:ext cx="113" cy="85"/>
                  </a:xfrm>
                  <a:prstGeom prst="ellipse">
                    <a:avLst/>
                  </a:prstGeom>
                  <a:solidFill>
                    <a:schemeClr val="tx1">
                      <a:alpha val="70195"/>
                    </a:schemeClr>
                  </a:solidFill>
                  <a:ln w="9525">
                    <a:noFill/>
                    <a:round/>
                    <a:headEnd/>
                    <a:tailEnd/>
                  </a:ln>
                </p:spPr>
                <p:txBody>
                  <a:bodyPr wrap="none" anchor="ctr"/>
                  <a:lstStyle/>
                  <a:p>
                    <a:pPr>
                      <a:buClrTx/>
                      <a:buFontTx/>
                      <a:buNone/>
                    </a:pPr>
                    <a:endParaRPr lang="en-US" sz="1600"/>
                  </a:p>
                </p:txBody>
              </p:sp>
              <p:sp>
                <p:nvSpPr>
                  <p:cNvPr id="26777" name="Rectangle 72"/>
                  <p:cNvSpPr>
                    <a:spLocks noChangeArrowheads="1"/>
                  </p:cNvSpPr>
                  <p:nvPr/>
                </p:nvSpPr>
                <p:spPr bwMode="gray">
                  <a:xfrm>
                    <a:off x="563" y="3562"/>
                    <a:ext cx="156" cy="54"/>
                  </a:xfrm>
                  <a:prstGeom prst="rect">
                    <a:avLst/>
                  </a:prstGeom>
                  <a:solidFill>
                    <a:schemeClr val="tx1"/>
                  </a:solidFill>
                  <a:ln w="12700" algn="ctr">
                    <a:noFill/>
                    <a:miter lim="800000"/>
                    <a:headEnd/>
                    <a:tailEnd/>
                  </a:ln>
                </p:spPr>
                <p:txBody>
                  <a:bodyPr wrap="none" anchor="ctr"/>
                  <a:lstStyle/>
                  <a:p>
                    <a:pPr>
                      <a:buClrTx/>
                      <a:buFontTx/>
                      <a:buNone/>
                    </a:pPr>
                    <a:endParaRPr lang="en-US" sz="1600"/>
                  </a:p>
                </p:txBody>
              </p:sp>
            </p:grpSp>
            <p:grpSp>
              <p:nvGrpSpPr>
                <p:cNvPr id="9" name="Group 97"/>
                <p:cNvGrpSpPr>
                  <a:grpSpLocks/>
                </p:cNvGrpSpPr>
                <p:nvPr/>
              </p:nvGrpSpPr>
              <p:grpSpPr bwMode="auto">
                <a:xfrm>
                  <a:off x="361" y="3408"/>
                  <a:ext cx="156" cy="208"/>
                  <a:chOff x="361" y="3408"/>
                  <a:chExt cx="156" cy="208"/>
                </a:xfrm>
              </p:grpSpPr>
              <p:sp>
                <p:nvSpPr>
                  <p:cNvPr id="26772" name="Oval 73"/>
                  <p:cNvSpPr>
                    <a:spLocks noChangeArrowheads="1"/>
                  </p:cNvSpPr>
                  <p:nvPr/>
                </p:nvSpPr>
                <p:spPr bwMode="auto">
                  <a:xfrm>
                    <a:off x="406" y="3408"/>
                    <a:ext cx="66" cy="85"/>
                  </a:xfrm>
                  <a:prstGeom prst="ellipse">
                    <a:avLst/>
                  </a:prstGeom>
                  <a:solidFill>
                    <a:schemeClr val="tx1">
                      <a:alpha val="70195"/>
                    </a:schemeClr>
                  </a:solidFill>
                  <a:ln w="9525">
                    <a:noFill/>
                    <a:round/>
                    <a:headEnd/>
                    <a:tailEnd/>
                  </a:ln>
                </p:spPr>
                <p:txBody>
                  <a:bodyPr wrap="none" anchor="ctr"/>
                  <a:lstStyle/>
                  <a:p>
                    <a:pPr>
                      <a:buClrTx/>
                      <a:buFontTx/>
                      <a:buNone/>
                    </a:pPr>
                    <a:endParaRPr lang="en-US" sz="1600"/>
                  </a:p>
                </p:txBody>
              </p:sp>
              <p:sp>
                <p:nvSpPr>
                  <p:cNvPr id="26773" name="Oval 74"/>
                  <p:cNvSpPr>
                    <a:spLocks noChangeArrowheads="1"/>
                  </p:cNvSpPr>
                  <p:nvPr/>
                </p:nvSpPr>
                <p:spPr bwMode="auto">
                  <a:xfrm>
                    <a:off x="382" y="3503"/>
                    <a:ext cx="114" cy="85"/>
                  </a:xfrm>
                  <a:prstGeom prst="ellipse">
                    <a:avLst/>
                  </a:prstGeom>
                  <a:solidFill>
                    <a:schemeClr val="tx1">
                      <a:alpha val="70195"/>
                    </a:schemeClr>
                  </a:solidFill>
                  <a:ln w="9525">
                    <a:noFill/>
                    <a:round/>
                    <a:headEnd/>
                    <a:tailEnd/>
                  </a:ln>
                </p:spPr>
                <p:txBody>
                  <a:bodyPr wrap="none" anchor="ctr"/>
                  <a:lstStyle/>
                  <a:p>
                    <a:pPr>
                      <a:buClrTx/>
                      <a:buFontTx/>
                      <a:buNone/>
                    </a:pPr>
                    <a:endParaRPr lang="en-US" sz="1600"/>
                  </a:p>
                </p:txBody>
              </p:sp>
              <p:sp>
                <p:nvSpPr>
                  <p:cNvPr id="26774" name="Rectangle 76"/>
                  <p:cNvSpPr>
                    <a:spLocks noChangeArrowheads="1"/>
                  </p:cNvSpPr>
                  <p:nvPr/>
                </p:nvSpPr>
                <p:spPr bwMode="gray">
                  <a:xfrm>
                    <a:off x="361" y="3562"/>
                    <a:ext cx="156" cy="54"/>
                  </a:xfrm>
                  <a:prstGeom prst="rect">
                    <a:avLst/>
                  </a:prstGeom>
                  <a:solidFill>
                    <a:schemeClr val="tx1"/>
                  </a:solidFill>
                  <a:ln w="12700" algn="ctr">
                    <a:noFill/>
                    <a:miter lim="800000"/>
                    <a:headEnd/>
                    <a:tailEnd/>
                  </a:ln>
                </p:spPr>
                <p:txBody>
                  <a:bodyPr wrap="none" anchor="ctr"/>
                  <a:lstStyle/>
                  <a:p>
                    <a:pPr>
                      <a:buClrTx/>
                      <a:buFontTx/>
                      <a:buNone/>
                    </a:pPr>
                    <a:endParaRPr lang="en-US" sz="1600"/>
                  </a:p>
                </p:txBody>
              </p:sp>
            </p:grpSp>
            <p:grpSp>
              <p:nvGrpSpPr>
                <p:cNvPr id="10" name="Group 101"/>
                <p:cNvGrpSpPr>
                  <a:grpSpLocks/>
                </p:cNvGrpSpPr>
                <p:nvPr/>
              </p:nvGrpSpPr>
              <p:grpSpPr bwMode="auto">
                <a:xfrm>
                  <a:off x="159" y="3408"/>
                  <a:ext cx="156" cy="208"/>
                  <a:chOff x="159" y="3408"/>
                  <a:chExt cx="156" cy="208"/>
                </a:xfrm>
              </p:grpSpPr>
              <p:sp>
                <p:nvSpPr>
                  <p:cNvPr id="26769" name="Oval 77"/>
                  <p:cNvSpPr>
                    <a:spLocks noChangeArrowheads="1"/>
                  </p:cNvSpPr>
                  <p:nvPr/>
                </p:nvSpPr>
                <p:spPr bwMode="auto">
                  <a:xfrm>
                    <a:off x="204" y="3408"/>
                    <a:ext cx="66" cy="85"/>
                  </a:xfrm>
                  <a:prstGeom prst="ellipse">
                    <a:avLst/>
                  </a:prstGeom>
                  <a:solidFill>
                    <a:schemeClr val="tx1">
                      <a:alpha val="70195"/>
                    </a:schemeClr>
                  </a:solidFill>
                  <a:ln w="9525">
                    <a:noFill/>
                    <a:round/>
                    <a:headEnd/>
                    <a:tailEnd/>
                  </a:ln>
                </p:spPr>
                <p:txBody>
                  <a:bodyPr wrap="none" anchor="ctr"/>
                  <a:lstStyle/>
                  <a:p>
                    <a:pPr>
                      <a:buClrTx/>
                      <a:buFontTx/>
                      <a:buNone/>
                    </a:pPr>
                    <a:endParaRPr lang="en-US" sz="1600"/>
                  </a:p>
                </p:txBody>
              </p:sp>
              <p:sp>
                <p:nvSpPr>
                  <p:cNvPr id="26770" name="Oval 78"/>
                  <p:cNvSpPr>
                    <a:spLocks noChangeArrowheads="1"/>
                  </p:cNvSpPr>
                  <p:nvPr/>
                </p:nvSpPr>
                <p:spPr bwMode="auto">
                  <a:xfrm>
                    <a:off x="180" y="3503"/>
                    <a:ext cx="114" cy="85"/>
                  </a:xfrm>
                  <a:prstGeom prst="ellipse">
                    <a:avLst/>
                  </a:prstGeom>
                  <a:solidFill>
                    <a:schemeClr val="tx1">
                      <a:alpha val="70195"/>
                    </a:schemeClr>
                  </a:solidFill>
                  <a:ln w="9525">
                    <a:noFill/>
                    <a:round/>
                    <a:headEnd/>
                    <a:tailEnd/>
                  </a:ln>
                </p:spPr>
                <p:txBody>
                  <a:bodyPr wrap="none" anchor="ctr"/>
                  <a:lstStyle/>
                  <a:p>
                    <a:pPr>
                      <a:buClrTx/>
                      <a:buFontTx/>
                      <a:buNone/>
                    </a:pPr>
                    <a:endParaRPr lang="en-US" sz="1600"/>
                  </a:p>
                </p:txBody>
              </p:sp>
              <p:sp>
                <p:nvSpPr>
                  <p:cNvPr id="26771" name="Rectangle 80"/>
                  <p:cNvSpPr>
                    <a:spLocks noChangeArrowheads="1"/>
                  </p:cNvSpPr>
                  <p:nvPr/>
                </p:nvSpPr>
                <p:spPr bwMode="gray">
                  <a:xfrm>
                    <a:off x="159" y="3562"/>
                    <a:ext cx="156" cy="54"/>
                  </a:xfrm>
                  <a:prstGeom prst="rect">
                    <a:avLst/>
                  </a:prstGeom>
                  <a:solidFill>
                    <a:schemeClr val="tx1"/>
                  </a:solidFill>
                  <a:ln w="12700" algn="ctr">
                    <a:noFill/>
                    <a:miter lim="800000"/>
                    <a:headEnd/>
                    <a:tailEnd/>
                  </a:ln>
                </p:spPr>
                <p:txBody>
                  <a:bodyPr wrap="none" anchor="ctr"/>
                  <a:lstStyle/>
                  <a:p>
                    <a:pPr>
                      <a:buClrTx/>
                      <a:buFontTx/>
                      <a:buNone/>
                    </a:pPr>
                    <a:endParaRPr lang="en-US" sz="1600"/>
                  </a:p>
                </p:txBody>
              </p:sp>
            </p:grpSp>
          </p:grpSp>
          <p:grpSp>
            <p:nvGrpSpPr>
              <p:cNvPr id="11" name="Group 105"/>
              <p:cNvGrpSpPr>
                <a:grpSpLocks/>
              </p:cNvGrpSpPr>
              <p:nvPr/>
            </p:nvGrpSpPr>
            <p:grpSpPr bwMode="auto">
              <a:xfrm>
                <a:off x="192" y="2912"/>
                <a:ext cx="560" cy="208"/>
                <a:chOff x="159" y="3408"/>
                <a:chExt cx="560" cy="208"/>
              </a:xfrm>
            </p:grpSpPr>
            <p:grpSp>
              <p:nvGrpSpPr>
                <p:cNvPr id="12" name="Group 106"/>
                <p:cNvGrpSpPr>
                  <a:grpSpLocks/>
                </p:cNvGrpSpPr>
                <p:nvPr/>
              </p:nvGrpSpPr>
              <p:grpSpPr bwMode="auto">
                <a:xfrm>
                  <a:off x="563" y="3408"/>
                  <a:ext cx="156" cy="208"/>
                  <a:chOff x="563" y="3408"/>
                  <a:chExt cx="156" cy="208"/>
                </a:xfrm>
              </p:grpSpPr>
              <p:sp>
                <p:nvSpPr>
                  <p:cNvPr id="26763" name="Oval 69"/>
                  <p:cNvSpPr>
                    <a:spLocks noChangeArrowheads="1"/>
                  </p:cNvSpPr>
                  <p:nvPr/>
                </p:nvSpPr>
                <p:spPr bwMode="auto">
                  <a:xfrm>
                    <a:off x="608" y="3408"/>
                    <a:ext cx="66" cy="85"/>
                  </a:xfrm>
                  <a:prstGeom prst="ellipse">
                    <a:avLst/>
                  </a:prstGeom>
                  <a:solidFill>
                    <a:schemeClr val="tx1">
                      <a:alpha val="70195"/>
                    </a:schemeClr>
                  </a:solidFill>
                  <a:ln w="9525">
                    <a:noFill/>
                    <a:round/>
                    <a:headEnd/>
                    <a:tailEnd/>
                  </a:ln>
                </p:spPr>
                <p:txBody>
                  <a:bodyPr wrap="none" anchor="ctr"/>
                  <a:lstStyle/>
                  <a:p>
                    <a:pPr>
                      <a:buClrTx/>
                      <a:buFontTx/>
                      <a:buNone/>
                    </a:pPr>
                    <a:endParaRPr lang="en-US" sz="1600"/>
                  </a:p>
                </p:txBody>
              </p:sp>
              <p:sp>
                <p:nvSpPr>
                  <p:cNvPr id="26764" name="Oval 70"/>
                  <p:cNvSpPr>
                    <a:spLocks noChangeArrowheads="1"/>
                  </p:cNvSpPr>
                  <p:nvPr/>
                </p:nvSpPr>
                <p:spPr bwMode="auto">
                  <a:xfrm>
                    <a:off x="585" y="3503"/>
                    <a:ext cx="113" cy="85"/>
                  </a:xfrm>
                  <a:prstGeom prst="ellipse">
                    <a:avLst/>
                  </a:prstGeom>
                  <a:solidFill>
                    <a:schemeClr val="tx1">
                      <a:alpha val="70195"/>
                    </a:schemeClr>
                  </a:solidFill>
                  <a:ln w="9525">
                    <a:noFill/>
                    <a:round/>
                    <a:headEnd/>
                    <a:tailEnd/>
                  </a:ln>
                </p:spPr>
                <p:txBody>
                  <a:bodyPr wrap="none" anchor="ctr"/>
                  <a:lstStyle/>
                  <a:p>
                    <a:pPr>
                      <a:buClrTx/>
                      <a:buFontTx/>
                      <a:buNone/>
                    </a:pPr>
                    <a:endParaRPr lang="en-US" sz="1600"/>
                  </a:p>
                </p:txBody>
              </p:sp>
              <p:sp>
                <p:nvSpPr>
                  <p:cNvPr id="26765" name="Rectangle 72"/>
                  <p:cNvSpPr>
                    <a:spLocks noChangeArrowheads="1"/>
                  </p:cNvSpPr>
                  <p:nvPr/>
                </p:nvSpPr>
                <p:spPr bwMode="gray">
                  <a:xfrm>
                    <a:off x="563" y="3562"/>
                    <a:ext cx="156" cy="54"/>
                  </a:xfrm>
                  <a:prstGeom prst="rect">
                    <a:avLst/>
                  </a:prstGeom>
                  <a:solidFill>
                    <a:schemeClr val="tx1"/>
                  </a:solidFill>
                  <a:ln w="12700" algn="ctr">
                    <a:noFill/>
                    <a:miter lim="800000"/>
                    <a:headEnd/>
                    <a:tailEnd/>
                  </a:ln>
                </p:spPr>
                <p:txBody>
                  <a:bodyPr wrap="none" anchor="ctr"/>
                  <a:lstStyle/>
                  <a:p>
                    <a:pPr>
                      <a:buClrTx/>
                      <a:buFontTx/>
                      <a:buNone/>
                    </a:pPr>
                    <a:endParaRPr lang="en-US" sz="1600"/>
                  </a:p>
                </p:txBody>
              </p:sp>
            </p:grpSp>
            <p:grpSp>
              <p:nvGrpSpPr>
                <p:cNvPr id="13" name="Group 110"/>
                <p:cNvGrpSpPr>
                  <a:grpSpLocks/>
                </p:cNvGrpSpPr>
                <p:nvPr/>
              </p:nvGrpSpPr>
              <p:grpSpPr bwMode="auto">
                <a:xfrm>
                  <a:off x="361" y="3408"/>
                  <a:ext cx="156" cy="208"/>
                  <a:chOff x="361" y="3408"/>
                  <a:chExt cx="156" cy="208"/>
                </a:xfrm>
              </p:grpSpPr>
              <p:sp>
                <p:nvSpPr>
                  <p:cNvPr id="26760" name="Oval 73"/>
                  <p:cNvSpPr>
                    <a:spLocks noChangeArrowheads="1"/>
                  </p:cNvSpPr>
                  <p:nvPr/>
                </p:nvSpPr>
                <p:spPr bwMode="auto">
                  <a:xfrm>
                    <a:off x="406" y="3408"/>
                    <a:ext cx="66" cy="85"/>
                  </a:xfrm>
                  <a:prstGeom prst="ellipse">
                    <a:avLst/>
                  </a:prstGeom>
                  <a:solidFill>
                    <a:schemeClr val="tx1">
                      <a:alpha val="70195"/>
                    </a:schemeClr>
                  </a:solidFill>
                  <a:ln w="9525">
                    <a:noFill/>
                    <a:round/>
                    <a:headEnd/>
                    <a:tailEnd/>
                  </a:ln>
                </p:spPr>
                <p:txBody>
                  <a:bodyPr wrap="none" anchor="ctr"/>
                  <a:lstStyle/>
                  <a:p>
                    <a:pPr>
                      <a:buClrTx/>
                      <a:buFontTx/>
                      <a:buNone/>
                    </a:pPr>
                    <a:endParaRPr lang="en-US" sz="1600"/>
                  </a:p>
                </p:txBody>
              </p:sp>
              <p:sp>
                <p:nvSpPr>
                  <p:cNvPr id="26761" name="Oval 74"/>
                  <p:cNvSpPr>
                    <a:spLocks noChangeArrowheads="1"/>
                  </p:cNvSpPr>
                  <p:nvPr/>
                </p:nvSpPr>
                <p:spPr bwMode="auto">
                  <a:xfrm>
                    <a:off x="382" y="3503"/>
                    <a:ext cx="114" cy="85"/>
                  </a:xfrm>
                  <a:prstGeom prst="ellipse">
                    <a:avLst/>
                  </a:prstGeom>
                  <a:solidFill>
                    <a:schemeClr val="tx1">
                      <a:alpha val="70195"/>
                    </a:schemeClr>
                  </a:solidFill>
                  <a:ln w="9525">
                    <a:noFill/>
                    <a:round/>
                    <a:headEnd/>
                    <a:tailEnd/>
                  </a:ln>
                </p:spPr>
                <p:txBody>
                  <a:bodyPr wrap="none" anchor="ctr"/>
                  <a:lstStyle/>
                  <a:p>
                    <a:pPr>
                      <a:buClrTx/>
                      <a:buFontTx/>
                      <a:buNone/>
                    </a:pPr>
                    <a:endParaRPr lang="en-US" sz="1600"/>
                  </a:p>
                </p:txBody>
              </p:sp>
              <p:sp>
                <p:nvSpPr>
                  <p:cNvPr id="26762" name="Rectangle 76"/>
                  <p:cNvSpPr>
                    <a:spLocks noChangeArrowheads="1"/>
                  </p:cNvSpPr>
                  <p:nvPr/>
                </p:nvSpPr>
                <p:spPr bwMode="gray">
                  <a:xfrm>
                    <a:off x="361" y="3562"/>
                    <a:ext cx="156" cy="54"/>
                  </a:xfrm>
                  <a:prstGeom prst="rect">
                    <a:avLst/>
                  </a:prstGeom>
                  <a:solidFill>
                    <a:schemeClr val="tx1"/>
                  </a:solidFill>
                  <a:ln w="12700" algn="ctr">
                    <a:noFill/>
                    <a:miter lim="800000"/>
                    <a:headEnd/>
                    <a:tailEnd/>
                  </a:ln>
                </p:spPr>
                <p:txBody>
                  <a:bodyPr wrap="none" anchor="ctr"/>
                  <a:lstStyle/>
                  <a:p>
                    <a:pPr>
                      <a:buClrTx/>
                      <a:buFontTx/>
                      <a:buNone/>
                    </a:pPr>
                    <a:endParaRPr lang="en-US" sz="1600"/>
                  </a:p>
                </p:txBody>
              </p:sp>
            </p:grpSp>
            <p:grpSp>
              <p:nvGrpSpPr>
                <p:cNvPr id="14" name="Group 114"/>
                <p:cNvGrpSpPr>
                  <a:grpSpLocks/>
                </p:cNvGrpSpPr>
                <p:nvPr/>
              </p:nvGrpSpPr>
              <p:grpSpPr bwMode="auto">
                <a:xfrm>
                  <a:off x="159" y="3408"/>
                  <a:ext cx="156" cy="208"/>
                  <a:chOff x="159" y="3408"/>
                  <a:chExt cx="156" cy="208"/>
                </a:xfrm>
              </p:grpSpPr>
              <p:sp>
                <p:nvSpPr>
                  <p:cNvPr id="26757" name="Oval 77"/>
                  <p:cNvSpPr>
                    <a:spLocks noChangeArrowheads="1"/>
                  </p:cNvSpPr>
                  <p:nvPr/>
                </p:nvSpPr>
                <p:spPr bwMode="auto">
                  <a:xfrm>
                    <a:off x="204" y="3408"/>
                    <a:ext cx="66" cy="85"/>
                  </a:xfrm>
                  <a:prstGeom prst="ellipse">
                    <a:avLst/>
                  </a:prstGeom>
                  <a:solidFill>
                    <a:schemeClr val="tx1">
                      <a:alpha val="70195"/>
                    </a:schemeClr>
                  </a:solidFill>
                  <a:ln w="9525">
                    <a:noFill/>
                    <a:round/>
                    <a:headEnd/>
                    <a:tailEnd/>
                  </a:ln>
                </p:spPr>
                <p:txBody>
                  <a:bodyPr wrap="none" anchor="ctr"/>
                  <a:lstStyle/>
                  <a:p>
                    <a:pPr>
                      <a:buClrTx/>
                      <a:buFontTx/>
                      <a:buNone/>
                    </a:pPr>
                    <a:endParaRPr lang="en-US" sz="1600"/>
                  </a:p>
                </p:txBody>
              </p:sp>
              <p:sp>
                <p:nvSpPr>
                  <p:cNvPr id="26758" name="Oval 78"/>
                  <p:cNvSpPr>
                    <a:spLocks noChangeArrowheads="1"/>
                  </p:cNvSpPr>
                  <p:nvPr/>
                </p:nvSpPr>
                <p:spPr bwMode="auto">
                  <a:xfrm>
                    <a:off x="180" y="3503"/>
                    <a:ext cx="114" cy="85"/>
                  </a:xfrm>
                  <a:prstGeom prst="ellipse">
                    <a:avLst/>
                  </a:prstGeom>
                  <a:solidFill>
                    <a:schemeClr val="tx1">
                      <a:alpha val="70195"/>
                    </a:schemeClr>
                  </a:solidFill>
                  <a:ln w="9525">
                    <a:noFill/>
                    <a:round/>
                    <a:headEnd/>
                    <a:tailEnd/>
                  </a:ln>
                </p:spPr>
                <p:txBody>
                  <a:bodyPr wrap="none" anchor="ctr"/>
                  <a:lstStyle/>
                  <a:p>
                    <a:pPr>
                      <a:buClrTx/>
                      <a:buFontTx/>
                      <a:buNone/>
                    </a:pPr>
                    <a:endParaRPr lang="en-US" sz="1600"/>
                  </a:p>
                </p:txBody>
              </p:sp>
              <p:sp>
                <p:nvSpPr>
                  <p:cNvPr id="26759" name="Rectangle 80"/>
                  <p:cNvSpPr>
                    <a:spLocks noChangeArrowheads="1"/>
                  </p:cNvSpPr>
                  <p:nvPr/>
                </p:nvSpPr>
                <p:spPr bwMode="gray">
                  <a:xfrm>
                    <a:off x="159" y="3562"/>
                    <a:ext cx="156" cy="54"/>
                  </a:xfrm>
                  <a:prstGeom prst="rect">
                    <a:avLst/>
                  </a:prstGeom>
                  <a:solidFill>
                    <a:schemeClr val="tx1"/>
                  </a:solidFill>
                  <a:ln w="12700" algn="ctr">
                    <a:noFill/>
                    <a:miter lim="800000"/>
                    <a:headEnd/>
                    <a:tailEnd/>
                  </a:ln>
                </p:spPr>
                <p:txBody>
                  <a:bodyPr wrap="none" anchor="ctr"/>
                  <a:lstStyle/>
                  <a:p>
                    <a:pPr>
                      <a:buClrTx/>
                      <a:buFontTx/>
                      <a:buNone/>
                    </a:pPr>
                    <a:endParaRPr lang="en-US" sz="1600"/>
                  </a:p>
                </p:txBody>
              </p:sp>
            </p:grpSp>
          </p:grpSp>
          <p:grpSp>
            <p:nvGrpSpPr>
              <p:cNvPr id="15" name="Group 118"/>
              <p:cNvGrpSpPr>
                <a:grpSpLocks/>
              </p:cNvGrpSpPr>
              <p:nvPr/>
            </p:nvGrpSpPr>
            <p:grpSpPr bwMode="auto">
              <a:xfrm>
                <a:off x="192" y="3137"/>
                <a:ext cx="560" cy="208"/>
                <a:chOff x="159" y="3408"/>
                <a:chExt cx="560" cy="208"/>
              </a:xfrm>
            </p:grpSpPr>
            <p:grpSp>
              <p:nvGrpSpPr>
                <p:cNvPr id="16" name="Group 119"/>
                <p:cNvGrpSpPr>
                  <a:grpSpLocks/>
                </p:cNvGrpSpPr>
                <p:nvPr/>
              </p:nvGrpSpPr>
              <p:grpSpPr bwMode="auto">
                <a:xfrm>
                  <a:off x="563" y="3408"/>
                  <a:ext cx="156" cy="208"/>
                  <a:chOff x="563" y="3408"/>
                  <a:chExt cx="156" cy="208"/>
                </a:xfrm>
              </p:grpSpPr>
              <p:sp>
                <p:nvSpPr>
                  <p:cNvPr id="26751" name="Oval 69"/>
                  <p:cNvSpPr>
                    <a:spLocks noChangeArrowheads="1"/>
                  </p:cNvSpPr>
                  <p:nvPr/>
                </p:nvSpPr>
                <p:spPr bwMode="auto">
                  <a:xfrm>
                    <a:off x="608" y="3408"/>
                    <a:ext cx="66" cy="85"/>
                  </a:xfrm>
                  <a:prstGeom prst="ellipse">
                    <a:avLst/>
                  </a:prstGeom>
                  <a:solidFill>
                    <a:schemeClr val="tx1">
                      <a:alpha val="70195"/>
                    </a:schemeClr>
                  </a:solidFill>
                  <a:ln w="9525">
                    <a:noFill/>
                    <a:round/>
                    <a:headEnd/>
                    <a:tailEnd/>
                  </a:ln>
                </p:spPr>
                <p:txBody>
                  <a:bodyPr wrap="none" anchor="ctr"/>
                  <a:lstStyle/>
                  <a:p>
                    <a:pPr>
                      <a:buClrTx/>
                      <a:buFontTx/>
                      <a:buNone/>
                    </a:pPr>
                    <a:endParaRPr lang="en-US" sz="1600"/>
                  </a:p>
                </p:txBody>
              </p:sp>
              <p:sp>
                <p:nvSpPr>
                  <p:cNvPr id="26752" name="Oval 70"/>
                  <p:cNvSpPr>
                    <a:spLocks noChangeArrowheads="1"/>
                  </p:cNvSpPr>
                  <p:nvPr/>
                </p:nvSpPr>
                <p:spPr bwMode="auto">
                  <a:xfrm>
                    <a:off x="585" y="3503"/>
                    <a:ext cx="113" cy="85"/>
                  </a:xfrm>
                  <a:prstGeom prst="ellipse">
                    <a:avLst/>
                  </a:prstGeom>
                  <a:solidFill>
                    <a:schemeClr val="tx1">
                      <a:alpha val="70195"/>
                    </a:schemeClr>
                  </a:solidFill>
                  <a:ln w="9525">
                    <a:noFill/>
                    <a:round/>
                    <a:headEnd/>
                    <a:tailEnd/>
                  </a:ln>
                </p:spPr>
                <p:txBody>
                  <a:bodyPr wrap="none" anchor="ctr"/>
                  <a:lstStyle/>
                  <a:p>
                    <a:pPr>
                      <a:buClrTx/>
                      <a:buFontTx/>
                      <a:buNone/>
                    </a:pPr>
                    <a:endParaRPr lang="en-US" sz="1600"/>
                  </a:p>
                </p:txBody>
              </p:sp>
              <p:sp>
                <p:nvSpPr>
                  <p:cNvPr id="26753" name="Rectangle 72"/>
                  <p:cNvSpPr>
                    <a:spLocks noChangeArrowheads="1"/>
                  </p:cNvSpPr>
                  <p:nvPr/>
                </p:nvSpPr>
                <p:spPr bwMode="gray">
                  <a:xfrm>
                    <a:off x="563" y="3562"/>
                    <a:ext cx="156" cy="54"/>
                  </a:xfrm>
                  <a:prstGeom prst="rect">
                    <a:avLst/>
                  </a:prstGeom>
                  <a:solidFill>
                    <a:schemeClr val="tx1"/>
                  </a:solidFill>
                  <a:ln w="12700" algn="ctr">
                    <a:noFill/>
                    <a:miter lim="800000"/>
                    <a:headEnd/>
                    <a:tailEnd/>
                  </a:ln>
                </p:spPr>
                <p:txBody>
                  <a:bodyPr wrap="none" anchor="ctr"/>
                  <a:lstStyle/>
                  <a:p>
                    <a:pPr>
                      <a:buClrTx/>
                      <a:buFontTx/>
                      <a:buNone/>
                    </a:pPr>
                    <a:endParaRPr lang="en-US" sz="1600"/>
                  </a:p>
                </p:txBody>
              </p:sp>
            </p:grpSp>
            <p:grpSp>
              <p:nvGrpSpPr>
                <p:cNvPr id="17" name="Group 123"/>
                <p:cNvGrpSpPr>
                  <a:grpSpLocks/>
                </p:cNvGrpSpPr>
                <p:nvPr/>
              </p:nvGrpSpPr>
              <p:grpSpPr bwMode="auto">
                <a:xfrm>
                  <a:off x="361" y="3408"/>
                  <a:ext cx="156" cy="208"/>
                  <a:chOff x="361" y="3408"/>
                  <a:chExt cx="156" cy="208"/>
                </a:xfrm>
              </p:grpSpPr>
              <p:sp>
                <p:nvSpPr>
                  <p:cNvPr id="26748" name="Oval 73"/>
                  <p:cNvSpPr>
                    <a:spLocks noChangeArrowheads="1"/>
                  </p:cNvSpPr>
                  <p:nvPr/>
                </p:nvSpPr>
                <p:spPr bwMode="auto">
                  <a:xfrm>
                    <a:off x="406" y="3408"/>
                    <a:ext cx="66" cy="85"/>
                  </a:xfrm>
                  <a:prstGeom prst="ellipse">
                    <a:avLst/>
                  </a:prstGeom>
                  <a:solidFill>
                    <a:schemeClr val="tx1">
                      <a:alpha val="70195"/>
                    </a:schemeClr>
                  </a:solidFill>
                  <a:ln w="9525">
                    <a:noFill/>
                    <a:round/>
                    <a:headEnd/>
                    <a:tailEnd/>
                  </a:ln>
                </p:spPr>
                <p:txBody>
                  <a:bodyPr wrap="none" anchor="ctr"/>
                  <a:lstStyle/>
                  <a:p>
                    <a:pPr>
                      <a:buClrTx/>
                      <a:buFontTx/>
                      <a:buNone/>
                    </a:pPr>
                    <a:endParaRPr lang="en-US" sz="1600"/>
                  </a:p>
                </p:txBody>
              </p:sp>
              <p:sp>
                <p:nvSpPr>
                  <p:cNvPr id="26749" name="Oval 74"/>
                  <p:cNvSpPr>
                    <a:spLocks noChangeArrowheads="1"/>
                  </p:cNvSpPr>
                  <p:nvPr/>
                </p:nvSpPr>
                <p:spPr bwMode="auto">
                  <a:xfrm>
                    <a:off x="382" y="3503"/>
                    <a:ext cx="114" cy="85"/>
                  </a:xfrm>
                  <a:prstGeom prst="ellipse">
                    <a:avLst/>
                  </a:prstGeom>
                  <a:solidFill>
                    <a:schemeClr val="tx1">
                      <a:alpha val="70195"/>
                    </a:schemeClr>
                  </a:solidFill>
                  <a:ln w="9525">
                    <a:noFill/>
                    <a:round/>
                    <a:headEnd/>
                    <a:tailEnd/>
                  </a:ln>
                </p:spPr>
                <p:txBody>
                  <a:bodyPr wrap="none" anchor="ctr"/>
                  <a:lstStyle/>
                  <a:p>
                    <a:pPr>
                      <a:buClrTx/>
                      <a:buFontTx/>
                      <a:buNone/>
                    </a:pPr>
                    <a:endParaRPr lang="en-US" sz="1600"/>
                  </a:p>
                </p:txBody>
              </p:sp>
              <p:sp>
                <p:nvSpPr>
                  <p:cNvPr id="26750" name="Rectangle 76"/>
                  <p:cNvSpPr>
                    <a:spLocks noChangeArrowheads="1"/>
                  </p:cNvSpPr>
                  <p:nvPr/>
                </p:nvSpPr>
                <p:spPr bwMode="gray">
                  <a:xfrm>
                    <a:off x="361" y="3562"/>
                    <a:ext cx="156" cy="54"/>
                  </a:xfrm>
                  <a:prstGeom prst="rect">
                    <a:avLst/>
                  </a:prstGeom>
                  <a:solidFill>
                    <a:schemeClr val="tx1"/>
                  </a:solidFill>
                  <a:ln w="12700" algn="ctr">
                    <a:noFill/>
                    <a:miter lim="800000"/>
                    <a:headEnd/>
                    <a:tailEnd/>
                  </a:ln>
                </p:spPr>
                <p:txBody>
                  <a:bodyPr wrap="none" anchor="ctr"/>
                  <a:lstStyle/>
                  <a:p>
                    <a:pPr>
                      <a:buClrTx/>
                      <a:buFontTx/>
                      <a:buNone/>
                    </a:pPr>
                    <a:endParaRPr lang="en-US" sz="1600"/>
                  </a:p>
                </p:txBody>
              </p:sp>
            </p:grpSp>
            <p:grpSp>
              <p:nvGrpSpPr>
                <p:cNvPr id="18" name="Group 127"/>
                <p:cNvGrpSpPr>
                  <a:grpSpLocks/>
                </p:cNvGrpSpPr>
                <p:nvPr/>
              </p:nvGrpSpPr>
              <p:grpSpPr bwMode="auto">
                <a:xfrm>
                  <a:off x="159" y="3408"/>
                  <a:ext cx="156" cy="208"/>
                  <a:chOff x="159" y="3408"/>
                  <a:chExt cx="156" cy="208"/>
                </a:xfrm>
              </p:grpSpPr>
              <p:sp>
                <p:nvSpPr>
                  <p:cNvPr id="26745" name="Oval 77"/>
                  <p:cNvSpPr>
                    <a:spLocks noChangeArrowheads="1"/>
                  </p:cNvSpPr>
                  <p:nvPr/>
                </p:nvSpPr>
                <p:spPr bwMode="auto">
                  <a:xfrm>
                    <a:off x="204" y="3408"/>
                    <a:ext cx="66" cy="85"/>
                  </a:xfrm>
                  <a:prstGeom prst="ellipse">
                    <a:avLst/>
                  </a:prstGeom>
                  <a:solidFill>
                    <a:schemeClr val="tx1">
                      <a:alpha val="70195"/>
                    </a:schemeClr>
                  </a:solidFill>
                  <a:ln w="9525">
                    <a:noFill/>
                    <a:round/>
                    <a:headEnd/>
                    <a:tailEnd/>
                  </a:ln>
                </p:spPr>
                <p:txBody>
                  <a:bodyPr wrap="none" anchor="ctr"/>
                  <a:lstStyle/>
                  <a:p>
                    <a:pPr>
                      <a:buClrTx/>
                      <a:buFontTx/>
                      <a:buNone/>
                    </a:pPr>
                    <a:endParaRPr lang="en-US" sz="1600"/>
                  </a:p>
                </p:txBody>
              </p:sp>
              <p:sp>
                <p:nvSpPr>
                  <p:cNvPr id="26746" name="Oval 78"/>
                  <p:cNvSpPr>
                    <a:spLocks noChangeArrowheads="1"/>
                  </p:cNvSpPr>
                  <p:nvPr/>
                </p:nvSpPr>
                <p:spPr bwMode="auto">
                  <a:xfrm>
                    <a:off x="180" y="3503"/>
                    <a:ext cx="114" cy="85"/>
                  </a:xfrm>
                  <a:prstGeom prst="ellipse">
                    <a:avLst/>
                  </a:prstGeom>
                  <a:solidFill>
                    <a:schemeClr val="tx1">
                      <a:alpha val="70195"/>
                    </a:schemeClr>
                  </a:solidFill>
                  <a:ln w="9525">
                    <a:noFill/>
                    <a:round/>
                    <a:headEnd/>
                    <a:tailEnd/>
                  </a:ln>
                </p:spPr>
                <p:txBody>
                  <a:bodyPr wrap="none" anchor="ctr"/>
                  <a:lstStyle/>
                  <a:p>
                    <a:pPr>
                      <a:buClrTx/>
                      <a:buFontTx/>
                      <a:buNone/>
                    </a:pPr>
                    <a:endParaRPr lang="en-US" sz="1600"/>
                  </a:p>
                </p:txBody>
              </p:sp>
              <p:sp>
                <p:nvSpPr>
                  <p:cNvPr id="26747" name="Rectangle 80"/>
                  <p:cNvSpPr>
                    <a:spLocks noChangeArrowheads="1"/>
                  </p:cNvSpPr>
                  <p:nvPr/>
                </p:nvSpPr>
                <p:spPr bwMode="gray">
                  <a:xfrm>
                    <a:off x="159" y="3562"/>
                    <a:ext cx="156" cy="54"/>
                  </a:xfrm>
                  <a:prstGeom prst="rect">
                    <a:avLst/>
                  </a:prstGeom>
                  <a:solidFill>
                    <a:schemeClr val="tx1"/>
                  </a:solidFill>
                  <a:ln w="12700" algn="ctr">
                    <a:noFill/>
                    <a:miter lim="800000"/>
                    <a:headEnd/>
                    <a:tailEnd/>
                  </a:ln>
                </p:spPr>
                <p:txBody>
                  <a:bodyPr wrap="none" anchor="ctr"/>
                  <a:lstStyle/>
                  <a:p>
                    <a:pPr>
                      <a:buClrTx/>
                      <a:buFontTx/>
                      <a:buNone/>
                    </a:pPr>
                    <a:endParaRPr lang="en-US" sz="1600"/>
                  </a:p>
                </p:txBody>
              </p:sp>
            </p:grpSp>
          </p:grpSp>
        </p:grpSp>
      </p:grpSp>
      <p:sp>
        <p:nvSpPr>
          <p:cNvPr id="26669" name="AutoShape 17"/>
          <p:cNvSpPr>
            <a:spLocks noChangeArrowheads="1"/>
          </p:cNvSpPr>
          <p:nvPr/>
        </p:nvSpPr>
        <p:spPr bwMode="auto">
          <a:xfrm>
            <a:off x="5949950" y="4916488"/>
            <a:ext cx="333375" cy="368300"/>
          </a:xfrm>
          <a:prstGeom prst="can">
            <a:avLst>
              <a:gd name="adj" fmla="val 25783"/>
            </a:avLst>
          </a:prstGeom>
          <a:solidFill>
            <a:schemeClr val="tx1"/>
          </a:solidFill>
          <a:ln w="9525">
            <a:noFill/>
            <a:round/>
            <a:headEnd/>
            <a:tailEnd/>
          </a:ln>
        </p:spPr>
        <p:txBody>
          <a:bodyPr wrap="none" anchor="ctr"/>
          <a:lstStyle/>
          <a:p>
            <a:pPr>
              <a:buClrTx/>
              <a:buFontTx/>
              <a:buNone/>
            </a:pPr>
            <a:endParaRPr lang="en-US" sz="1600" b="1"/>
          </a:p>
        </p:txBody>
      </p:sp>
      <p:sp>
        <p:nvSpPr>
          <p:cNvPr id="26670" name="AutoShape 18"/>
          <p:cNvSpPr>
            <a:spLocks noChangeArrowheads="1"/>
          </p:cNvSpPr>
          <p:nvPr/>
        </p:nvSpPr>
        <p:spPr bwMode="auto">
          <a:xfrm>
            <a:off x="6865938" y="4916488"/>
            <a:ext cx="333375" cy="368300"/>
          </a:xfrm>
          <a:prstGeom prst="can">
            <a:avLst>
              <a:gd name="adj" fmla="val 25783"/>
            </a:avLst>
          </a:prstGeom>
          <a:solidFill>
            <a:schemeClr val="accent1"/>
          </a:solidFill>
          <a:ln w="9525">
            <a:noFill/>
            <a:round/>
            <a:headEnd/>
            <a:tailEnd/>
          </a:ln>
        </p:spPr>
        <p:txBody>
          <a:bodyPr wrap="none" anchor="ctr"/>
          <a:lstStyle/>
          <a:p>
            <a:pPr>
              <a:buClrTx/>
              <a:buFontTx/>
              <a:buNone/>
            </a:pPr>
            <a:endParaRPr lang="en-US" sz="1600" b="1"/>
          </a:p>
        </p:txBody>
      </p:sp>
      <p:sp>
        <p:nvSpPr>
          <p:cNvPr id="26671" name="AutoShape 19"/>
          <p:cNvSpPr>
            <a:spLocks noChangeArrowheads="1"/>
          </p:cNvSpPr>
          <p:nvPr/>
        </p:nvSpPr>
        <p:spPr bwMode="auto">
          <a:xfrm>
            <a:off x="6408738" y="4916488"/>
            <a:ext cx="333375" cy="368300"/>
          </a:xfrm>
          <a:prstGeom prst="can">
            <a:avLst>
              <a:gd name="adj" fmla="val 25783"/>
            </a:avLst>
          </a:prstGeom>
          <a:solidFill>
            <a:schemeClr val="bg2"/>
          </a:solidFill>
          <a:ln w="9525">
            <a:noFill/>
            <a:round/>
            <a:headEnd/>
            <a:tailEnd/>
          </a:ln>
        </p:spPr>
        <p:txBody>
          <a:bodyPr wrap="none" anchor="ctr"/>
          <a:lstStyle/>
          <a:p>
            <a:pPr>
              <a:buClrTx/>
              <a:buFontTx/>
              <a:buNone/>
            </a:pPr>
            <a:endParaRPr lang="en-US" sz="1600" b="1"/>
          </a:p>
        </p:txBody>
      </p:sp>
      <p:sp>
        <p:nvSpPr>
          <p:cNvPr id="26672" name="AutoShape 27"/>
          <p:cNvSpPr>
            <a:spLocks noChangeArrowheads="1"/>
          </p:cNvSpPr>
          <p:nvPr/>
        </p:nvSpPr>
        <p:spPr bwMode="auto">
          <a:xfrm>
            <a:off x="6940550" y="5208588"/>
            <a:ext cx="609600" cy="450850"/>
          </a:xfrm>
          <a:prstGeom prst="can">
            <a:avLst>
              <a:gd name="adj" fmla="val 33824"/>
            </a:avLst>
          </a:prstGeom>
          <a:solidFill>
            <a:schemeClr val="accent1"/>
          </a:solidFill>
          <a:ln w="9525">
            <a:noFill/>
            <a:round/>
            <a:headEnd/>
            <a:tailEnd/>
          </a:ln>
        </p:spPr>
        <p:txBody>
          <a:bodyPr wrap="none" anchor="ctr"/>
          <a:lstStyle/>
          <a:p>
            <a:pPr>
              <a:buClrTx/>
              <a:buFontTx/>
              <a:buNone/>
            </a:pPr>
            <a:endParaRPr lang="en-US" sz="1600" b="1"/>
          </a:p>
        </p:txBody>
      </p:sp>
      <p:grpSp>
        <p:nvGrpSpPr>
          <p:cNvPr id="19" name="Group 135"/>
          <p:cNvGrpSpPr>
            <a:grpSpLocks/>
          </p:cNvGrpSpPr>
          <p:nvPr/>
        </p:nvGrpSpPr>
        <p:grpSpPr bwMode="auto">
          <a:xfrm>
            <a:off x="6324600" y="5181600"/>
            <a:ext cx="544513" cy="417513"/>
            <a:chOff x="1043" y="2880"/>
            <a:chExt cx="343" cy="263"/>
          </a:xfrm>
        </p:grpSpPr>
        <p:sp>
          <p:nvSpPr>
            <p:cNvPr id="26734" name="File"/>
            <p:cNvSpPr>
              <a:spLocks noEditPoints="1" noChangeArrowheads="1"/>
            </p:cNvSpPr>
            <p:nvPr/>
          </p:nvSpPr>
          <p:spPr bwMode="auto">
            <a:xfrm>
              <a:off x="1043" y="2880"/>
              <a:ext cx="247" cy="16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49 w 21600"/>
                <a:gd name="T19" fmla="*/ 4656 h 21600"/>
                <a:gd name="T20" fmla="*/ 20638 w 21600"/>
                <a:gd name="T21" fmla="*/ 2030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chemeClr val="bg1"/>
            </a:solidFill>
            <a:ln w="12700">
              <a:solidFill>
                <a:schemeClr val="bg2"/>
              </a:solidFill>
              <a:miter lim="800000"/>
              <a:headEnd/>
              <a:tailEnd/>
            </a:ln>
          </p:spPr>
          <p:txBody>
            <a:bodyPr wrap="none" anchor="ctr"/>
            <a:lstStyle/>
            <a:p>
              <a:endParaRPr lang="en-US"/>
            </a:p>
          </p:txBody>
        </p:sp>
        <p:sp>
          <p:nvSpPr>
            <p:cNvPr id="26735" name="File"/>
            <p:cNvSpPr>
              <a:spLocks noEditPoints="1" noChangeArrowheads="1"/>
            </p:cNvSpPr>
            <p:nvPr/>
          </p:nvSpPr>
          <p:spPr bwMode="auto">
            <a:xfrm>
              <a:off x="1091" y="2928"/>
              <a:ext cx="247" cy="16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49 w 21600"/>
                <a:gd name="T19" fmla="*/ 4656 h 21600"/>
                <a:gd name="T20" fmla="*/ 20638 w 21600"/>
                <a:gd name="T21" fmla="*/ 2030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chemeClr val="bg1"/>
            </a:solidFill>
            <a:ln w="12700">
              <a:solidFill>
                <a:schemeClr val="bg2"/>
              </a:solidFill>
              <a:miter lim="800000"/>
              <a:headEnd/>
              <a:tailEnd/>
            </a:ln>
          </p:spPr>
          <p:txBody>
            <a:bodyPr wrap="none" anchor="ctr"/>
            <a:lstStyle/>
            <a:p>
              <a:endParaRPr lang="en-US"/>
            </a:p>
          </p:txBody>
        </p:sp>
        <p:sp>
          <p:nvSpPr>
            <p:cNvPr id="26736" name="File"/>
            <p:cNvSpPr>
              <a:spLocks noEditPoints="1" noChangeArrowheads="1"/>
            </p:cNvSpPr>
            <p:nvPr/>
          </p:nvSpPr>
          <p:spPr bwMode="auto">
            <a:xfrm>
              <a:off x="1139" y="2976"/>
              <a:ext cx="247" cy="16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49 w 21600"/>
                <a:gd name="T19" fmla="*/ 4656 h 21600"/>
                <a:gd name="T20" fmla="*/ 20638 w 21600"/>
                <a:gd name="T21" fmla="*/ 2030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chemeClr val="bg1"/>
            </a:solidFill>
            <a:ln w="12700">
              <a:solidFill>
                <a:schemeClr val="bg2"/>
              </a:solidFill>
              <a:miter lim="800000"/>
              <a:headEnd/>
              <a:tailEnd/>
            </a:ln>
          </p:spPr>
          <p:txBody>
            <a:bodyPr wrap="none" anchor="ctr"/>
            <a:lstStyle/>
            <a:p>
              <a:endParaRPr lang="en-US"/>
            </a:p>
          </p:txBody>
        </p:sp>
      </p:grpSp>
      <p:grpSp>
        <p:nvGrpSpPr>
          <p:cNvPr id="20" name="Group 139"/>
          <p:cNvGrpSpPr>
            <a:grpSpLocks/>
          </p:cNvGrpSpPr>
          <p:nvPr/>
        </p:nvGrpSpPr>
        <p:grpSpPr bwMode="auto">
          <a:xfrm>
            <a:off x="5429250" y="5126038"/>
            <a:ext cx="685800" cy="685800"/>
            <a:chOff x="672" y="2928"/>
            <a:chExt cx="432" cy="432"/>
          </a:xfrm>
        </p:grpSpPr>
        <p:sp>
          <p:nvSpPr>
            <p:cNvPr id="26693" name="Rectangle 140"/>
            <p:cNvSpPr>
              <a:spLocks noChangeArrowheads="1"/>
            </p:cNvSpPr>
            <p:nvPr/>
          </p:nvSpPr>
          <p:spPr bwMode="auto">
            <a:xfrm>
              <a:off x="672" y="2928"/>
              <a:ext cx="432" cy="432"/>
            </a:xfrm>
            <a:prstGeom prst="rect">
              <a:avLst/>
            </a:prstGeom>
            <a:solidFill>
              <a:schemeClr val="bg1"/>
            </a:solidFill>
            <a:ln w="9525" algn="ctr">
              <a:solidFill>
                <a:schemeClr val="accent1"/>
              </a:solidFill>
              <a:prstDash val="dash"/>
              <a:miter lim="800000"/>
              <a:headEnd/>
              <a:tailEnd/>
            </a:ln>
          </p:spPr>
          <p:txBody>
            <a:bodyPr wrap="none" anchor="ctr"/>
            <a:lstStyle/>
            <a:p>
              <a:endParaRPr lang="en-US"/>
            </a:p>
          </p:txBody>
        </p:sp>
        <p:grpSp>
          <p:nvGrpSpPr>
            <p:cNvPr id="21" name="Group 141"/>
            <p:cNvGrpSpPr>
              <a:grpSpLocks/>
            </p:cNvGrpSpPr>
            <p:nvPr/>
          </p:nvGrpSpPr>
          <p:grpSpPr bwMode="auto">
            <a:xfrm>
              <a:off x="705" y="2946"/>
              <a:ext cx="384" cy="399"/>
              <a:chOff x="192" y="2688"/>
              <a:chExt cx="560" cy="657"/>
            </a:xfrm>
          </p:grpSpPr>
          <p:grpSp>
            <p:nvGrpSpPr>
              <p:cNvPr id="22" name="Group 142"/>
              <p:cNvGrpSpPr>
                <a:grpSpLocks/>
              </p:cNvGrpSpPr>
              <p:nvPr/>
            </p:nvGrpSpPr>
            <p:grpSpPr bwMode="auto">
              <a:xfrm>
                <a:off x="192" y="2688"/>
                <a:ext cx="560" cy="208"/>
                <a:chOff x="159" y="3408"/>
                <a:chExt cx="560" cy="208"/>
              </a:xfrm>
            </p:grpSpPr>
            <p:grpSp>
              <p:nvGrpSpPr>
                <p:cNvPr id="23" name="Group 143"/>
                <p:cNvGrpSpPr>
                  <a:grpSpLocks/>
                </p:cNvGrpSpPr>
                <p:nvPr/>
              </p:nvGrpSpPr>
              <p:grpSpPr bwMode="auto">
                <a:xfrm>
                  <a:off x="563" y="3408"/>
                  <a:ext cx="156" cy="208"/>
                  <a:chOff x="563" y="3408"/>
                  <a:chExt cx="156" cy="208"/>
                </a:xfrm>
              </p:grpSpPr>
              <p:sp>
                <p:nvSpPr>
                  <p:cNvPr id="26731" name="Oval 69"/>
                  <p:cNvSpPr>
                    <a:spLocks noChangeArrowheads="1"/>
                  </p:cNvSpPr>
                  <p:nvPr/>
                </p:nvSpPr>
                <p:spPr bwMode="auto">
                  <a:xfrm>
                    <a:off x="608" y="3408"/>
                    <a:ext cx="66" cy="85"/>
                  </a:xfrm>
                  <a:prstGeom prst="ellipse">
                    <a:avLst/>
                  </a:prstGeom>
                  <a:solidFill>
                    <a:schemeClr val="tx1">
                      <a:alpha val="70195"/>
                    </a:schemeClr>
                  </a:solidFill>
                  <a:ln w="9525">
                    <a:noFill/>
                    <a:round/>
                    <a:headEnd/>
                    <a:tailEnd/>
                  </a:ln>
                </p:spPr>
                <p:txBody>
                  <a:bodyPr wrap="none" anchor="ctr"/>
                  <a:lstStyle/>
                  <a:p>
                    <a:pPr>
                      <a:buClrTx/>
                      <a:buFontTx/>
                      <a:buNone/>
                    </a:pPr>
                    <a:endParaRPr lang="en-US" sz="1600"/>
                  </a:p>
                </p:txBody>
              </p:sp>
              <p:sp>
                <p:nvSpPr>
                  <p:cNvPr id="26732" name="Oval 70"/>
                  <p:cNvSpPr>
                    <a:spLocks noChangeArrowheads="1"/>
                  </p:cNvSpPr>
                  <p:nvPr/>
                </p:nvSpPr>
                <p:spPr bwMode="auto">
                  <a:xfrm>
                    <a:off x="585" y="3503"/>
                    <a:ext cx="113" cy="85"/>
                  </a:xfrm>
                  <a:prstGeom prst="ellipse">
                    <a:avLst/>
                  </a:prstGeom>
                  <a:solidFill>
                    <a:schemeClr val="tx1">
                      <a:alpha val="70195"/>
                    </a:schemeClr>
                  </a:solidFill>
                  <a:ln w="9525">
                    <a:noFill/>
                    <a:round/>
                    <a:headEnd/>
                    <a:tailEnd/>
                  </a:ln>
                </p:spPr>
                <p:txBody>
                  <a:bodyPr wrap="none" anchor="ctr"/>
                  <a:lstStyle/>
                  <a:p>
                    <a:pPr>
                      <a:buClrTx/>
                      <a:buFontTx/>
                      <a:buNone/>
                    </a:pPr>
                    <a:endParaRPr lang="en-US" sz="1600"/>
                  </a:p>
                </p:txBody>
              </p:sp>
              <p:sp>
                <p:nvSpPr>
                  <p:cNvPr id="26733" name="Rectangle 72"/>
                  <p:cNvSpPr>
                    <a:spLocks noChangeArrowheads="1"/>
                  </p:cNvSpPr>
                  <p:nvPr/>
                </p:nvSpPr>
                <p:spPr bwMode="gray">
                  <a:xfrm>
                    <a:off x="563" y="3562"/>
                    <a:ext cx="156" cy="54"/>
                  </a:xfrm>
                  <a:prstGeom prst="rect">
                    <a:avLst/>
                  </a:prstGeom>
                  <a:solidFill>
                    <a:schemeClr val="tx1"/>
                  </a:solidFill>
                  <a:ln w="12700" algn="ctr">
                    <a:noFill/>
                    <a:miter lim="800000"/>
                    <a:headEnd/>
                    <a:tailEnd/>
                  </a:ln>
                </p:spPr>
                <p:txBody>
                  <a:bodyPr wrap="none" anchor="ctr"/>
                  <a:lstStyle/>
                  <a:p>
                    <a:pPr>
                      <a:buClrTx/>
                      <a:buFontTx/>
                      <a:buNone/>
                    </a:pPr>
                    <a:endParaRPr lang="en-US" sz="1600"/>
                  </a:p>
                </p:txBody>
              </p:sp>
            </p:grpSp>
            <p:grpSp>
              <p:nvGrpSpPr>
                <p:cNvPr id="24" name="Group 147"/>
                <p:cNvGrpSpPr>
                  <a:grpSpLocks/>
                </p:cNvGrpSpPr>
                <p:nvPr/>
              </p:nvGrpSpPr>
              <p:grpSpPr bwMode="auto">
                <a:xfrm>
                  <a:off x="361" y="3408"/>
                  <a:ext cx="156" cy="208"/>
                  <a:chOff x="361" y="3408"/>
                  <a:chExt cx="156" cy="208"/>
                </a:xfrm>
              </p:grpSpPr>
              <p:sp>
                <p:nvSpPr>
                  <p:cNvPr id="26728" name="Oval 73"/>
                  <p:cNvSpPr>
                    <a:spLocks noChangeArrowheads="1"/>
                  </p:cNvSpPr>
                  <p:nvPr/>
                </p:nvSpPr>
                <p:spPr bwMode="auto">
                  <a:xfrm>
                    <a:off x="406" y="3408"/>
                    <a:ext cx="66" cy="85"/>
                  </a:xfrm>
                  <a:prstGeom prst="ellipse">
                    <a:avLst/>
                  </a:prstGeom>
                  <a:solidFill>
                    <a:schemeClr val="tx1">
                      <a:alpha val="70195"/>
                    </a:schemeClr>
                  </a:solidFill>
                  <a:ln w="9525">
                    <a:noFill/>
                    <a:round/>
                    <a:headEnd/>
                    <a:tailEnd/>
                  </a:ln>
                </p:spPr>
                <p:txBody>
                  <a:bodyPr wrap="none" anchor="ctr"/>
                  <a:lstStyle/>
                  <a:p>
                    <a:pPr>
                      <a:buClrTx/>
                      <a:buFontTx/>
                      <a:buNone/>
                    </a:pPr>
                    <a:endParaRPr lang="en-US" sz="1600"/>
                  </a:p>
                </p:txBody>
              </p:sp>
              <p:sp>
                <p:nvSpPr>
                  <p:cNvPr id="26729" name="Oval 74"/>
                  <p:cNvSpPr>
                    <a:spLocks noChangeArrowheads="1"/>
                  </p:cNvSpPr>
                  <p:nvPr/>
                </p:nvSpPr>
                <p:spPr bwMode="auto">
                  <a:xfrm>
                    <a:off x="382" y="3503"/>
                    <a:ext cx="114" cy="85"/>
                  </a:xfrm>
                  <a:prstGeom prst="ellipse">
                    <a:avLst/>
                  </a:prstGeom>
                  <a:solidFill>
                    <a:schemeClr val="tx1">
                      <a:alpha val="70195"/>
                    </a:schemeClr>
                  </a:solidFill>
                  <a:ln w="9525">
                    <a:noFill/>
                    <a:round/>
                    <a:headEnd/>
                    <a:tailEnd/>
                  </a:ln>
                </p:spPr>
                <p:txBody>
                  <a:bodyPr wrap="none" anchor="ctr"/>
                  <a:lstStyle/>
                  <a:p>
                    <a:pPr>
                      <a:buClrTx/>
                      <a:buFontTx/>
                      <a:buNone/>
                    </a:pPr>
                    <a:endParaRPr lang="en-US" sz="1600"/>
                  </a:p>
                </p:txBody>
              </p:sp>
              <p:sp>
                <p:nvSpPr>
                  <p:cNvPr id="26730" name="Rectangle 76"/>
                  <p:cNvSpPr>
                    <a:spLocks noChangeArrowheads="1"/>
                  </p:cNvSpPr>
                  <p:nvPr/>
                </p:nvSpPr>
                <p:spPr bwMode="gray">
                  <a:xfrm>
                    <a:off x="361" y="3562"/>
                    <a:ext cx="156" cy="54"/>
                  </a:xfrm>
                  <a:prstGeom prst="rect">
                    <a:avLst/>
                  </a:prstGeom>
                  <a:solidFill>
                    <a:schemeClr val="tx1"/>
                  </a:solidFill>
                  <a:ln w="12700" algn="ctr">
                    <a:noFill/>
                    <a:miter lim="800000"/>
                    <a:headEnd/>
                    <a:tailEnd/>
                  </a:ln>
                </p:spPr>
                <p:txBody>
                  <a:bodyPr wrap="none" anchor="ctr"/>
                  <a:lstStyle/>
                  <a:p>
                    <a:pPr>
                      <a:buClrTx/>
                      <a:buFontTx/>
                      <a:buNone/>
                    </a:pPr>
                    <a:endParaRPr lang="en-US" sz="1600"/>
                  </a:p>
                </p:txBody>
              </p:sp>
            </p:grpSp>
            <p:grpSp>
              <p:nvGrpSpPr>
                <p:cNvPr id="25" name="Group 151"/>
                <p:cNvGrpSpPr>
                  <a:grpSpLocks/>
                </p:cNvGrpSpPr>
                <p:nvPr/>
              </p:nvGrpSpPr>
              <p:grpSpPr bwMode="auto">
                <a:xfrm>
                  <a:off x="159" y="3408"/>
                  <a:ext cx="156" cy="208"/>
                  <a:chOff x="159" y="3408"/>
                  <a:chExt cx="156" cy="208"/>
                </a:xfrm>
              </p:grpSpPr>
              <p:sp>
                <p:nvSpPr>
                  <p:cNvPr id="26725" name="Oval 77"/>
                  <p:cNvSpPr>
                    <a:spLocks noChangeArrowheads="1"/>
                  </p:cNvSpPr>
                  <p:nvPr/>
                </p:nvSpPr>
                <p:spPr bwMode="auto">
                  <a:xfrm>
                    <a:off x="204" y="3408"/>
                    <a:ext cx="66" cy="85"/>
                  </a:xfrm>
                  <a:prstGeom prst="ellipse">
                    <a:avLst/>
                  </a:prstGeom>
                  <a:solidFill>
                    <a:schemeClr val="tx1">
                      <a:alpha val="70195"/>
                    </a:schemeClr>
                  </a:solidFill>
                  <a:ln w="9525">
                    <a:noFill/>
                    <a:round/>
                    <a:headEnd/>
                    <a:tailEnd/>
                  </a:ln>
                </p:spPr>
                <p:txBody>
                  <a:bodyPr wrap="none" anchor="ctr"/>
                  <a:lstStyle/>
                  <a:p>
                    <a:pPr>
                      <a:buClrTx/>
                      <a:buFontTx/>
                      <a:buNone/>
                    </a:pPr>
                    <a:endParaRPr lang="en-US" sz="1600"/>
                  </a:p>
                </p:txBody>
              </p:sp>
              <p:sp>
                <p:nvSpPr>
                  <p:cNvPr id="26726" name="Oval 78"/>
                  <p:cNvSpPr>
                    <a:spLocks noChangeArrowheads="1"/>
                  </p:cNvSpPr>
                  <p:nvPr/>
                </p:nvSpPr>
                <p:spPr bwMode="auto">
                  <a:xfrm>
                    <a:off x="180" y="3503"/>
                    <a:ext cx="114" cy="85"/>
                  </a:xfrm>
                  <a:prstGeom prst="ellipse">
                    <a:avLst/>
                  </a:prstGeom>
                  <a:solidFill>
                    <a:schemeClr val="tx1">
                      <a:alpha val="70195"/>
                    </a:schemeClr>
                  </a:solidFill>
                  <a:ln w="9525">
                    <a:noFill/>
                    <a:round/>
                    <a:headEnd/>
                    <a:tailEnd/>
                  </a:ln>
                </p:spPr>
                <p:txBody>
                  <a:bodyPr wrap="none" anchor="ctr"/>
                  <a:lstStyle/>
                  <a:p>
                    <a:pPr>
                      <a:buClrTx/>
                      <a:buFontTx/>
                      <a:buNone/>
                    </a:pPr>
                    <a:endParaRPr lang="en-US" sz="1600"/>
                  </a:p>
                </p:txBody>
              </p:sp>
              <p:sp>
                <p:nvSpPr>
                  <p:cNvPr id="26727" name="Rectangle 80"/>
                  <p:cNvSpPr>
                    <a:spLocks noChangeArrowheads="1"/>
                  </p:cNvSpPr>
                  <p:nvPr/>
                </p:nvSpPr>
                <p:spPr bwMode="gray">
                  <a:xfrm>
                    <a:off x="159" y="3562"/>
                    <a:ext cx="156" cy="54"/>
                  </a:xfrm>
                  <a:prstGeom prst="rect">
                    <a:avLst/>
                  </a:prstGeom>
                  <a:solidFill>
                    <a:schemeClr val="tx1"/>
                  </a:solidFill>
                  <a:ln w="12700" algn="ctr">
                    <a:noFill/>
                    <a:miter lim="800000"/>
                    <a:headEnd/>
                    <a:tailEnd/>
                  </a:ln>
                </p:spPr>
                <p:txBody>
                  <a:bodyPr wrap="none" anchor="ctr"/>
                  <a:lstStyle/>
                  <a:p>
                    <a:pPr>
                      <a:buClrTx/>
                      <a:buFontTx/>
                      <a:buNone/>
                    </a:pPr>
                    <a:endParaRPr lang="en-US" sz="1600"/>
                  </a:p>
                </p:txBody>
              </p:sp>
            </p:grpSp>
          </p:grpSp>
          <p:grpSp>
            <p:nvGrpSpPr>
              <p:cNvPr id="26" name="Group 155"/>
              <p:cNvGrpSpPr>
                <a:grpSpLocks/>
              </p:cNvGrpSpPr>
              <p:nvPr/>
            </p:nvGrpSpPr>
            <p:grpSpPr bwMode="auto">
              <a:xfrm>
                <a:off x="192" y="2912"/>
                <a:ext cx="560" cy="208"/>
                <a:chOff x="159" y="3408"/>
                <a:chExt cx="560" cy="208"/>
              </a:xfrm>
            </p:grpSpPr>
            <p:grpSp>
              <p:nvGrpSpPr>
                <p:cNvPr id="27" name="Group 156"/>
                <p:cNvGrpSpPr>
                  <a:grpSpLocks/>
                </p:cNvGrpSpPr>
                <p:nvPr/>
              </p:nvGrpSpPr>
              <p:grpSpPr bwMode="auto">
                <a:xfrm>
                  <a:off x="563" y="3408"/>
                  <a:ext cx="156" cy="208"/>
                  <a:chOff x="563" y="3408"/>
                  <a:chExt cx="156" cy="208"/>
                </a:xfrm>
              </p:grpSpPr>
              <p:sp>
                <p:nvSpPr>
                  <p:cNvPr id="26719" name="Oval 69"/>
                  <p:cNvSpPr>
                    <a:spLocks noChangeArrowheads="1"/>
                  </p:cNvSpPr>
                  <p:nvPr/>
                </p:nvSpPr>
                <p:spPr bwMode="auto">
                  <a:xfrm>
                    <a:off x="608" y="3408"/>
                    <a:ext cx="66" cy="85"/>
                  </a:xfrm>
                  <a:prstGeom prst="ellipse">
                    <a:avLst/>
                  </a:prstGeom>
                  <a:solidFill>
                    <a:schemeClr val="tx1">
                      <a:alpha val="70195"/>
                    </a:schemeClr>
                  </a:solidFill>
                  <a:ln w="9525">
                    <a:noFill/>
                    <a:round/>
                    <a:headEnd/>
                    <a:tailEnd/>
                  </a:ln>
                </p:spPr>
                <p:txBody>
                  <a:bodyPr wrap="none" anchor="ctr"/>
                  <a:lstStyle/>
                  <a:p>
                    <a:pPr>
                      <a:buClrTx/>
                      <a:buFontTx/>
                      <a:buNone/>
                    </a:pPr>
                    <a:endParaRPr lang="en-US" sz="1600"/>
                  </a:p>
                </p:txBody>
              </p:sp>
              <p:sp>
                <p:nvSpPr>
                  <p:cNvPr id="26720" name="Oval 70"/>
                  <p:cNvSpPr>
                    <a:spLocks noChangeArrowheads="1"/>
                  </p:cNvSpPr>
                  <p:nvPr/>
                </p:nvSpPr>
                <p:spPr bwMode="auto">
                  <a:xfrm>
                    <a:off x="585" y="3503"/>
                    <a:ext cx="113" cy="85"/>
                  </a:xfrm>
                  <a:prstGeom prst="ellipse">
                    <a:avLst/>
                  </a:prstGeom>
                  <a:solidFill>
                    <a:schemeClr val="tx1">
                      <a:alpha val="70195"/>
                    </a:schemeClr>
                  </a:solidFill>
                  <a:ln w="9525">
                    <a:noFill/>
                    <a:round/>
                    <a:headEnd/>
                    <a:tailEnd/>
                  </a:ln>
                </p:spPr>
                <p:txBody>
                  <a:bodyPr wrap="none" anchor="ctr"/>
                  <a:lstStyle/>
                  <a:p>
                    <a:pPr>
                      <a:buClrTx/>
                      <a:buFontTx/>
                      <a:buNone/>
                    </a:pPr>
                    <a:endParaRPr lang="en-US" sz="1600"/>
                  </a:p>
                </p:txBody>
              </p:sp>
              <p:sp>
                <p:nvSpPr>
                  <p:cNvPr id="26721" name="Rectangle 72"/>
                  <p:cNvSpPr>
                    <a:spLocks noChangeArrowheads="1"/>
                  </p:cNvSpPr>
                  <p:nvPr/>
                </p:nvSpPr>
                <p:spPr bwMode="gray">
                  <a:xfrm>
                    <a:off x="563" y="3562"/>
                    <a:ext cx="156" cy="54"/>
                  </a:xfrm>
                  <a:prstGeom prst="rect">
                    <a:avLst/>
                  </a:prstGeom>
                  <a:solidFill>
                    <a:schemeClr val="tx1"/>
                  </a:solidFill>
                  <a:ln w="12700" algn="ctr">
                    <a:noFill/>
                    <a:miter lim="800000"/>
                    <a:headEnd/>
                    <a:tailEnd/>
                  </a:ln>
                </p:spPr>
                <p:txBody>
                  <a:bodyPr wrap="none" anchor="ctr"/>
                  <a:lstStyle/>
                  <a:p>
                    <a:pPr>
                      <a:buClrTx/>
                      <a:buFontTx/>
                      <a:buNone/>
                    </a:pPr>
                    <a:endParaRPr lang="en-US" sz="1600"/>
                  </a:p>
                </p:txBody>
              </p:sp>
            </p:grpSp>
            <p:grpSp>
              <p:nvGrpSpPr>
                <p:cNvPr id="28" name="Group 160"/>
                <p:cNvGrpSpPr>
                  <a:grpSpLocks/>
                </p:cNvGrpSpPr>
                <p:nvPr/>
              </p:nvGrpSpPr>
              <p:grpSpPr bwMode="auto">
                <a:xfrm>
                  <a:off x="361" y="3408"/>
                  <a:ext cx="156" cy="208"/>
                  <a:chOff x="361" y="3408"/>
                  <a:chExt cx="156" cy="208"/>
                </a:xfrm>
              </p:grpSpPr>
              <p:sp>
                <p:nvSpPr>
                  <p:cNvPr id="26716" name="Oval 73"/>
                  <p:cNvSpPr>
                    <a:spLocks noChangeArrowheads="1"/>
                  </p:cNvSpPr>
                  <p:nvPr/>
                </p:nvSpPr>
                <p:spPr bwMode="auto">
                  <a:xfrm>
                    <a:off x="406" y="3408"/>
                    <a:ext cx="66" cy="85"/>
                  </a:xfrm>
                  <a:prstGeom prst="ellipse">
                    <a:avLst/>
                  </a:prstGeom>
                  <a:solidFill>
                    <a:schemeClr val="tx1">
                      <a:alpha val="70195"/>
                    </a:schemeClr>
                  </a:solidFill>
                  <a:ln w="9525">
                    <a:noFill/>
                    <a:round/>
                    <a:headEnd/>
                    <a:tailEnd/>
                  </a:ln>
                </p:spPr>
                <p:txBody>
                  <a:bodyPr wrap="none" anchor="ctr"/>
                  <a:lstStyle/>
                  <a:p>
                    <a:pPr>
                      <a:buClrTx/>
                      <a:buFontTx/>
                      <a:buNone/>
                    </a:pPr>
                    <a:endParaRPr lang="en-US" sz="1600"/>
                  </a:p>
                </p:txBody>
              </p:sp>
              <p:sp>
                <p:nvSpPr>
                  <p:cNvPr id="26717" name="Oval 74"/>
                  <p:cNvSpPr>
                    <a:spLocks noChangeArrowheads="1"/>
                  </p:cNvSpPr>
                  <p:nvPr/>
                </p:nvSpPr>
                <p:spPr bwMode="auto">
                  <a:xfrm>
                    <a:off x="382" y="3503"/>
                    <a:ext cx="114" cy="85"/>
                  </a:xfrm>
                  <a:prstGeom prst="ellipse">
                    <a:avLst/>
                  </a:prstGeom>
                  <a:solidFill>
                    <a:schemeClr val="tx1">
                      <a:alpha val="70195"/>
                    </a:schemeClr>
                  </a:solidFill>
                  <a:ln w="9525">
                    <a:noFill/>
                    <a:round/>
                    <a:headEnd/>
                    <a:tailEnd/>
                  </a:ln>
                </p:spPr>
                <p:txBody>
                  <a:bodyPr wrap="none" anchor="ctr"/>
                  <a:lstStyle/>
                  <a:p>
                    <a:pPr>
                      <a:buClrTx/>
                      <a:buFontTx/>
                      <a:buNone/>
                    </a:pPr>
                    <a:endParaRPr lang="en-US" sz="1600"/>
                  </a:p>
                </p:txBody>
              </p:sp>
              <p:sp>
                <p:nvSpPr>
                  <p:cNvPr id="26718" name="Rectangle 76"/>
                  <p:cNvSpPr>
                    <a:spLocks noChangeArrowheads="1"/>
                  </p:cNvSpPr>
                  <p:nvPr/>
                </p:nvSpPr>
                <p:spPr bwMode="gray">
                  <a:xfrm>
                    <a:off x="361" y="3562"/>
                    <a:ext cx="156" cy="54"/>
                  </a:xfrm>
                  <a:prstGeom prst="rect">
                    <a:avLst/>
                  </a:prstGeom>
                  <a:solidFill>
                    <a:schemeClr val="tx1"/>
                  </a:solidFill>
                  <a:ln w="12700" algn="ctr">
                    <a:noFill/>
                    <a:miter lim="800000"/>
                    <a:headEnd/>
                    <a:tailEnd/>
                  </a:ln>
                </p:spPr>
                <p:txBody>
                  <a:bodyPr wrap="none" anchor="ctr"/>
                  <a:lstStyle/>
                  <a:p>
                    <a:pPr>
                      <a:buClrTx/>
                      <a:buFontTx/>
                      <a:buNone/>
                    </a:pPr>
                    <a:endParaRPr lang="en-US" sz="1600"/>
                  </a:p>
                </p:txBody>
              </p:sp>
            </p:grpSp>
            <p:grpSp>
              <p:nvGrpSpPr>
                <p:cNvPr id="29" name="Group 164"/>
                <p:cNvGrpSpPr>
                  <a:grpSpLocks/>
                </p:cNvGrpSpPr>
                <p:nvPr/>
              </p:nvGrpSpPr>
              <p:grpSpPr bwMode="auto">
                <a:xfrm>
                  <a:off x="159" y="3408"/>
                  <a:ext cx="156" cy="208"/>
                  <a:chOff x="159" y="3408"/>
                  <a:chExt cx="156" cy="208"/>
                </a:xfrm>
              </p:grpSpPr>
              <p:sp>
                <p:nvSpPr>
                  <p:cNvPr id="26713" name="Oval 77"/>
                  <p:cNvSpPr>
                    <a:spLocks noChangeArrowheads="1"/>
                  </p:cNvSpPr>
                  <p:nvPr/>
                </p:nvSpPr>
                <p:spPr bwMode="auto">
                  <a:xfrm>
                    <a:off x="204" y="3408"/>
                    <a:ext cx="66" cy="85"/>
                  </a:xfrm>
                  <a:prstGeom prst="ellipse">
                    <a:avLst/>
                  </a:prstGeom>
                  <a:solidFill>
                    <a:schemeClr val="tx1">
                      <a:alpha val="70195"/>
                    </a:schemeClr>
                  </a:solidFill>
                  <a:ln w="9525">
                    <a:noFill/>
                    <a:round/>
                    <a:headEnd/>
                    <a:tailEnd/>
                  </a:ln>
                </p:spPr>
                <p:txBody>
                  <a:bodyPr wrap="none" anchor="ctr"/>
                  <a:lstStyle/>
                  <a:p>
                    <a:pPr>
                      <a:buClrTx/>
                      <a:buFontTx/>
                      <a:buNone/>
                    </a:pPr>
                    <a:endParaRPr lang="en-US" sz="1600"/>
                  </a:p>
                </p:txBody>
              </p:sp>
              <p:sp>
                <p:nvSpPr>
                  <p:cNvPr id="26714" name="Oval 78"/>
                  <p:cNvSpPr>
                    <a:spLocks noChangeArrowheads="1"/>
                  </p:cNvSpPr>
                  <p:nvPr/>
                </p:nvSpPr>
                <p:spPr bwMode="auto">
                  <a:xfrm>
                    <a:off x="180" y="3503"/>
                    <a:ext cx="114" cy="85"/>
                  </a:xfrm>
                  <a:prstGeom prst="ellipse">
                    <a:avLst/>
                  </a:prstGeom>
                  <a:solidFill>
                    <a:schemeClr val="tx1">
                      <a:alpha val="70195"/>
                    </a:schemeClr>
                  </a:solidFill>
                  <a:ln w="9525">
                    <a:noFill/>
                    <a:round/>
                    <a:headEnd/>
                    <a:tailEnd/>
                  </a:ln>
                </p:spPr>
                <p:txBody>
                  <a:bodyPr wrap="none" anchor="ctr"/>
                  <a:lstStyle/>
                  <a:p>
                    <a:pPr>
                      <a:buClrTx/>
                      <a:buFontTx/>
                      <a:buNone/>
                    </a:pPr>
                    <a:endParaRPr lang="en-US" sz="1600"/>
                  </a:p>
                </p:txBody>
              </p:sp>
              <p:sp>
                <p:nvSpPr>
                  <p:cNvPr id="26715" name="Rectangle 80"/>
                  <p:cNvSpPr>
                    <a:spLocks noChangeArrowheads="1"/>
                  </p:cNvSpPr>
                  <p:nvPr/>
                </p:nvSpPr>
                <p:spPr bwMode="gray">
                  <a:xfrm>
                    <a:off x="159" y="3562"/>
                    <a:ext cx="156" cy="54"/>
                  </a:xfrm>
                  <a:prstGeom prst="rect">
                    <a:avLst/>
                  </a:prstGeom>
                  <a:solidFill>
                    <a:schemeClr val="tx1"/>
                  </a:solidFill>
                  <a:ln w="12700" algn="ctr">
                    <a:noFill/>
                    <a:miter lim="800000"/>
                    <a:headEnd/>
                    <a:tailEnd/>
                  </a:ln>
                </p:spPr>
                <p:txBody>
                  <a:bodyPr wrap="none" anchor="ctr"/>
                  <a:lstStyle/>
                  <a:p>
                    <a:pPr>
                      <a:buClrTx/>
                      <a:buFontTx/>
                      <a:buNone/>
                    </a:pPr>
                    <a:endParaRPr lang="en-US" sz="1600"/>
                  </a:p>
                </p:txBody>
              </p:sp>
            </p:grpSp>
          </p:grpSp>
          <p:grpSp>
            <p:nvGrpSpPr>
              <p:cNvPr id="30" name="Group 168"/>
              <p:cNvGrpSpPr>
                <a:grpSpLocks/>
              </p:cNvGrpSpPr>
              <p:nvPr/>
            </p:nvGrpSpPr>
            <p:grpSpPr bwMode="auto">
              <a:xfrm>
                <a:off x="192" y="3137"/>
                <a:ext cx="560" cy="208"/>
                <a:chOff x="159" y="3408"/>
                <a:chExt cx="560" cy="208"/>
              </a:xfrm>
            </p:grpSpPr>
            <p:grpSp>
              <p:nvGrpSpPr>
                <p:cNvPr id="31" name="Group 169"/>
                <p:cNvGrpSpPr>
                  <a:grpSpLocks/>
                </p:cNvGrpSpPr>
                <p:nvPr/>
              </p:nvGrpSpPr>
              <p:grpSpPr bwMode="auto">
                <a:xfrm>
                  <a:off x="563" y="3408"/>
                  <a:ext cx="156" cy="208"/>
                  <a:chOff x="563" y="3408"/>
                  <a:chExt cx="156" cy="208"/>
                </a:xfrm>
              </p:grpSpPr>
              <p:sp>
                <p:nvSpPr>
                  <p:cNvPr id="26707" name="Oval 69"/>
                  <p:cNvSpPr>
                    <a:spLocks noChangeArrowheads="1"/>
                  </p:cNvSpPr>
                  <p:nvPr/>
                </p:nvSpPr>
                <p:spPr bwMode="auto">
                  <a:xfrm>
                    <a:off x="608" y="3408"/>
                    <a:ext cx="66" cy="85"/>
                  </a:xfrm>
                  <a:prstGeom prst="ellipse">
                    <a:avLst/>
                  </a:prstGeom>
                  <a:solidFill>
                    <a:schemeClr val="tx1">
                      <a:alpha val="70195"/>
                    </a:schemeClr>
                  </a:solidFill>
                  <a:ln w="9525">
                    <a:noFill/>
                    <a:round/>
                    <a:headEnd/>
                    <a:tailEnd/>
                  </a:ln>
                </p:spPr>
                <p:txBody>
                  <a:bodyPr wrap="none" anchor="ctr"/>
                  <a:lstStyle/>
                  <a:p>
                    <a:pPr>
                      <a:buClrTx/>
                      <a:buFontTx/>
                      <a:buNone/>
                    </a:pPr>
                    <a:endParaRPr lang="en-US" sz="1600"/>
                  </a:p>
                </p:txBody>
              </p:sp>
              <p:sp>
                <p:nvSpPr>
                  <p:cNvPr id="26708" name="Oval 70"/>
                  <p:cNvSpPr>
                    <a:spLocks noChangeArrowheads="1"/>
                  </p:cNvSpPr>
                  <p:nvPr/>
                </p:nvSpPr>
                <p:spPr bwMode="auto">
                  <a:xfrm>
                    <a:off x="585" y="3503"/>
                    <a:ext cx="113" cy="85"/>
                  </a:xfrm>
                  <a:prstGeom prst="ellipse">
                    <a:avLst/>
                  </a:prstGeom>
                  <a:solidFill>
                    <a:schemeClr val="tx1">
                      <a:alpha val="70195"/>
                    </a:schemeClr>
                  </a:solidFill>
                  <a:ln w="9525">
                    <a:noFill/>
                    <a:round/>
                    <a:headEnd/>
                    <a:tailEnd/>
                  </a:ln>
                </p:spPr>
                <p:txBody>
                  <a:bodyPr wrap="none" anchor="ctr"/>
                  <a:lstStyle/>
                  <a:p>
                    <a:pPr>
                      <a:buClrTx/>
                      <a:buFontTx/>
                      <a:buNone/>
                    </a:pPr>
                    <a:endParaRPr lang="en-US" sz="1600"/>
                  </a:p>
                </p:txBody>
              </p:sp>
              <p:sp>
                <p:nvSpPr>
                  <p:cNvPr id="26709" name="Rectangle 72"/>
                  <p:cNvSpPr>
                    <a:spLocks noChangeArrowheads="1"/>
                  </p:cNvSpPr>
                  <p:nvPr/>
                </p:nvSpPr>
                <p:spPr bwMode="gray">
                  <a:xfrm>
                    <a:off x="563" y="3562"/>
                    <a:ext cx="156" cy="54"/>
                  </a:xfrm>
                  <a:prstGeom prst="rect">
                    <a:avLst/>
                  </a:prstGeom>
                  <a:solidFill>
                    <a:schemeClr val="tx1"/>
                  </a:solidFill>
                  <a:ln w="12700" algn="ctr">
                    <a:noFill/>
                    <a:miter lim="800000"/>
                    <a:headEnd/>
                    <a:tailEnd/>
                  </a:ln>
                </p:spPr>
                <p:txBody>
                  <a:bodyPr wrap="none" anchor="ctr"/>
                  <a:lstStyle/>
                  <a:p>
                    <a:pPr>
                      <a:buClrTx/>
                      <a:buFontTx/>
                      <a:buNone/>
                    </a:pPr>
                    <a:endParaRPr lang="en-US" sz="1600"/>
                  </a:p>
                </p:txBody>
              </p:sp>
            </p:grpSp>
            <p:grpSp>
              <p:nvGrpSpPr>
                <p:cNvPr id="26668" name="Group 173"/>
                <p:cNvGrpSpPr>
                  <a:grpSpLocks/>
                </p:cNvGrpSpPr>
                <p:nvPr/>
              </p:nvGrpSpPr>
              <p:grpSpPr bwMode="auto">
                <a:xfrm>
                  <a:off x="361" y="3408"/>
                  <a:ext cx="156" cy="208"/>
                  <a:chOff x="361" y="3408"/>
                  <a:chExt cx="156" cy="208"/>
                </a:xfrm>
              </p:grpSpPr>
              <p:sp>
                <p:nvSpPr>
                  <p:cNvPr id="26704" name="Oval 73"/>
                  <p:cNvSpPr>
                    <a:spLocks noChangeArrowheads="1"/>
                  </p:cNvSpPr>
                  <p:nvPr/>
                </p:nvSpPr>
                <p:spPr bwMode="auto">
                  <a:xfrm>
                    <a:off x="406" y="3408"/>
                    <a:ext cx="66" cy="85"/>
                  </a:xfrm>
                  <a:prstGeom prst="ellipse">
                    <a:avLst/>
                  </a:prstGeom>
                  <a:solidFill>
                    <a:schemeClr val="tx1">
                      <a:alpha val="70195"/>
                    </a:schemeClr>
                  </a:solidFill>
                  <a:ln w="9525">
                    <a:noFill/>
                    <a:round/>
                    <a:headEnd/>
                    <a:tailEnd/>
                  </a:ln>
                </p:spPr>
                <p:txBody>
                  <a:bodyPr wrap="none" anchor="ctr"/>
                  <a:lstStyle/>
                  <a:p>
                    <a:pPr>
                      <a:buClrTx/>
                      <a:buFontTx/>
                      <a:buNone/>
                    </a:pPr>
                    <a:endParaRPr lang="en-US" sz="1600"/>
                  </a:p>
                </p:txBody>
              </p:sp>
              <p:sp>
                <p:nvSpPr>
                  <p:cNvPr id="26705" name="Oval 74"/>
                  <p:cNvSpPr>
                    <a:spLocks noChangeArrowheads="1"/>
                  </p:cNvSpPr>
                  <p:nvPr/>
                </p:nvSpPr>
                <p:spPr bwMode="auto">
                  <a:xfrm>
                    <a:off x="382" y="3503"/>
                    <a:ext cx="114" cy="85"/>
                  </a:xfrm>
                  <a:prstGeom prst="ellipse">
                    <a:avLst/>
                  </a:prstGeom>
                  <a:solidFill>
                    <a:schemeClr val="tx1">
                      <a:alpha val="70195"/>
                    </a:schemeClr>
                  </a:solidFill>
                  <a:ln w="9525">
                    <a:noFill/>
                    <a:round/>
                    <a:headEnd/>
                    <a:tailEnd/>
                  </a:ln>
                </p:spPr>
                <p:txBody>
                  <a:bodyPr wrap="none" anchor="ctr"/>
                  <a:lstStyle/>
                  <a:p>
                    <a:pPr>
                      <a:buClrTx/>
                      <a:buFontTx/>
                      <a:buNone/>
                    </a:pPr>
                    <a:endParaRPr lang="en-US" sz="1600"/>
                  </a:p>
                </p:txBody>
              </p:sp>
              <p:sp>
                <p:nvSpPr>
                  <p:cNvPr id="26706" name="Rectangle 76"/>
                  <p:cNvSpPr>
                    <a:spLocks noChangeArrowheads="1"/>
                  </p:cNvSpPr>
                  <p:nvPr/>
                </p:nvSpPr>
                <p:spPr bwMode="gray">
                  <a:xfrm>
                    <a:off x="361" y="3562"/>
                    <a:ext cx="156" cy="54"/>
                  </a:xfrm>
                  <a:prstGeom prst="rect">
                    <a:avLst/>
                  </a:prstGeom>
                  <a:solidFill>
                    <a:schemeClr val="tx1"/>
                  </a:solidFill>
                  <a:ln w="12700" algn="ctr">
                    <a:noFill/>
                    <a:miter lim="800000"/>
                    <a:headEnd/>
                    <a:tailEnd/>
                  </a:ln>
                </p:spPr>
                <p:txBody>
                  <a:bodyPr wrap="none" anchor="ctr"/>
                  <a:lstStyle/>
                  <a:p>
                    <a:pPr>
                      <a:buClrTx/>
                      <a:buFontTx/>
                      <a:buNone/>
                    </a:pPr>
                    <a:endParaRPr lang="en-US" sz="1600"/>
                  </a:p>
                </p:txBody>
              </p:sp>
            </p:grpSp>
            <p:grpSp>
              <p:nvGrpSpPr>
                <p:cNvPr id="26673" name="Group 177"/>
                <p:cNvGrpSpPr>
                  <a:grpSpLocks/>
                </p:cNvGrpSpPr>
                <p:nvPr/>
              </p:nvGrpSpPr>
              <p:grpSpPr bwMode="auto">
                <a:xfrm>
                  <a:off x="159" y="3408"/>
                  <a:ext cx="156" cy="208"/>
                  <a:chOff x="159" y="3408"/>
                  <a:chExt cx="156" cy="208"/>
                </a:xfrm>
              </p:grpSpPr>
              <p:sp>
                <p:nvSpPr>
                  <p:cNvPr id="26701" name="Oval 77"/>
                  <p:cNvSpPr>
                    <a:spLocks noChangeArrowheads="1"/>
                  </p:cNvSpPr>
                  <p:nvPr/>
                </p:nvSpPr>
                <p:spPr bwMode="auto">
                  <a:xfrm>
                    <a:off x="204" y="3408"/>
                    <a:ext cx="66" cy="85"/>
                  </a:xfrm>
                  <a:prstGeom prst="ellipse">
                    <a:avLst/>
                  </a:prstGeom>
                  <a:solidFill>
                    <a:schemeClr val="tx1">
                      <a:alpha val="70195"/>
                    </a:schemeClr>
                  </a:solidFill>
                  <a:ln w="9525">
                    <a:noFill/>
                    <a:round/>
                    <a:headEnd/>
                    <a:tailEnd/>
                  </a:ln>
                </p:spPr>
                <p:txBody>
                  <a:bodyPr wrap="none" anchor="ctr"/>
                  <a:lstStyle/>
                  <a:p>
                    <a:pPr>
                      <a:buClrTx/>
                      <a:buFontTx/>
                      <a:buNone/>
                    </a:pPr>
                    <a:endParaRPr lang="en-US" sz="1600"/>
                  </a:p>
                </p:txBody>
              </p:sp>
              <p:sp>
                <p:nvSpPr>
                  <p:cNvPr id="26702" name="Oval 78"/>
                  <p:cNvSpPr>
                    <a:spLocks noChangeArrowheads="1"/>
                  </p:cNvSpPr>
                  <p:nvPr/>
                </p:nvSpPr>
                <p:spPr bwMode="auto">
                  <a:xfrm>
                    <a:off x="180" y="3503"/>
                    <a:ext cx="114" cy="85"/>
                  </a:xfrm>
                  <a:prstGeom prst="ellipse">
                    <a:avLst/>
                  </a:prstGeom>
                  <a:solidFill>
                    <a:schemeClr val="tx1">
                      <a:alpha val="70195"/>
                    </a:schemeClr>
                  </a:solidFill>
                  <a:ln w="9525">
                    <a:noFill/>
                    <a:round/>
                    <a:headEnd/>
                    <a:tailEnd/>
                  </a:ln>
                </p:spPr>
                <p:txBody>
                  <a:bodyPr wrap="none" anchor="ctr"/>
                  <a:lstStyle/>
                  <a:p>
                    <a:pPr>
                      <a:buClrTx/>
                      <a:buFontTx/>
                      <a:buNone/>
                    </a:pPr>
                    <a:endParaRPr lang="en-US" sz="1600"/>
                  </a:p>
                </p:txBody>
              </p:sp>
              <p:sp>
                <p:nvSpPr>
                  <p:cNvPr id="26703" name="Rectangle 80"/>
                  <p:cNvSpPr>
                    <a:spLocks noChangeArrowheads="1"/>
                  </p:cNvSpPr>
                  <p:nvPr/>
                </p:nvSpPr>
                <p:spPr bwMode="gray">
                  <a:xfrm>
                    <a:off x="159" y="3562"/>
                    <a:ext cx="156" cy="54"/>
                  </a:xfrm>
                  <a:prstGeom prst="rect">
                    <a:avLst/>
                  </a:prstGeom>
                  <a:solidFill>
                    <a:schemeClr val="tx1"/>
                  </a:solidFill>
                  <a:ln w="12700" algn="ctr">
                    <a:noFill/>
                    <a:miter lim="800000"/>
                    <a:headEnd/>
                    <a:tailEnd/>
                  </a:ln>
                </p:spPr>
                <p:txBody>
                  <a:bodyPr wrap="none" anchor="ctr"/>
                  <a:lstStyle/>
                  <a:p>
                    <a:pPr>
                      <a:buClrTx/>
                      <a:buFontTx/>
                      <a:buNone/>
                    </a:pPr>
                    <a:endParaRPr lang="en-US" sz="1600"/>
                  </a:p>
                </p:txBody>
              </p:sp>
            </p:grpSp>
          </p:grpSp>
        </p:grpSp>
      </p:grpSp>
      <p:sp>
        <p:nvSpPr>
          <p:cNvPr id="26675" name="AutoShape 17"/>
          <p:cNvSpPr>
            <a:spLocks noChangeArrowheads="1"/>
          </p:cNvSpPr>
          <p:nvPr/>
        </p:nvSpPr>
        <p:spPr bwMode="auto">
          <a:xfrm>
            <a:off x="1268413" y="4648200"/>
            <a:ext cx="333375" cy="368300"/>
          </a:xfrm>
          <a:prstGeom prst="can">
            <a:avLst>
              <a:gd name="adj" fmla="val 25783"/>
            </a:avLst>
          </a:prstGeom>
          <a:solidFill>
            <a:schemeClr val="tx1"/>
          </a:solidFill>
          <a:ln w="9525">
            <a:noFill/>
            <a:round/>
            <a:headEnd/>
            <a:tailEnd/>
          </a:ln>
        </p:spPr>
        <p:txBody>
          <a:bodyPr wrap="none" anchor="ctr"/>
          <a:lstStyle/>
          <a:p>
            <a:pPr>
              <a:buClrTx/>
              <a:buFontTx/>
              <a:buNone/>
            </a:pPr>
            <a:endParaRPr lang="en-US" sz="1600" b="1"/>
          </a:p>
        </p:txBody>
      </p:sp>
      <p:sp>
        <p:nvSpPr>
          <p:cNvPr id="26676" name="AutoShape 18"/>
          <p:cNvSpPr>
            <a:spLocks noChangeArrowheads="1"/>
          </p:cNvSpPr>
          <p:nvPr/>
        </p:nvSpPr>
        <p:spPr bwMode="auto">
          <a:xfrm>
            <a:off x="3073400" y="4648200"/>
            <a:ext cx="333375" cy="368300"/>
          </a:xfrm>
          <a:prstGeom prst="can">
            <a:avLst>
              <a:gd name="adj" fmla="val 25783"/>
            </a:avLst>
          </a:prstGeom>
          <a:solidFill>
            <a:schemeClr val="accent1"/>
          </a:solidFill>
          <a:ln w="9525">
            <a:noFill/>
            <a:round/>
            <a:headEnd/>
            <a:tailEnd/>
          </a:ln>
        </p:spPr>
        <p:txBody>
          <a:bodyPr wrap="none" anchor="ctr"/>
          <a:lstStyle/>
          <a:p>
            <a:pPr>
              <a:buClrTx/>
              <a:buFontTx/>
              <a:buNone/>
            </a:pPr>
            <a:endParaRPr lang="en-US" sz="1600" b="1"/>
          </a:p>
        </p:txBody>
      </p:sp>
      <p:sp>
        <p:nvSpPr>
          <p:cNvPr id="26677" name="AutoShape 19"/>
          <p:cNvSpPr>
            <a:spLocks noChangeArrowheads="1"/>
          </p:cNvSpPr>
          <p:nvPr/>
        </p:nvSpPr>
        <p:spPr bwMode="auto">
          <a:xfrm>
            <a:off x="2143125" y="4648200"/>
            <a:ext cx="333375" cy="368300"/>
          </a:xfrm>
          <a:prstGeom prst="can">
            <a:avLst>
              <a:gd name="adj" fmla="val 25783"/>
            </a:avLst>
          </a:prstGeom>
          <a:solidFill>
            <a:schemeClr val="bg2"/>
          </a:solidFill>
          <a:ln w="9525">
            <a:noFill/>
            <a:round/>
            <a:headEnd/>
            <a:tailEnd/>
          </a:ln>
        </p:spPr>
        <p:txBody>
          <a:bodyPr wrap="none" anchor="ctr"/>
          <a:lstStyle/>
          <a:p>
            <a:pPr>
              <a:buClrTx/>
              <a:buFontTx/>
              <a:buNone/>
            </a:pPr>
            <a:endParaRPr lang="en-US" sz="1600" b="1"/>
          </a:p>
        </p:txBody>
      </p:sp>
      <p:sp>
        <p:nvSpPr>
          <p:cNvPr id="26678" name="AutoShape 27"/>
          <p:cNvSpPr>
            <a:spLocks noChangeArrowheads="1"/>
          </p:cNvSpPr>
          <p:nvPr/>
        </p:nvSpPr>
        <p:spPr bwMode="auto">
          <a:xfrm>
            <a:off x="3295650" y="4826000"/>
            <a:ext cx="609600" cy="450850"/>
          </a:xfrm>
          <a:prstGeom prst="can">
            <a:avLst>
              <a:gd name="adj" fmla="val 33824"/>
            </a:avLst>
          </a:prstGeom>
          <a:solidFill>
            <a:schemeClr val="accent1"/>
          </a:solidFill>
          <a:ln w="9525">
            <a:noFill/>
            <a:round/>
            <a:headEnd/>
            <a:tailEnd/>
          </a:ln>
        </p:spPr>
        <p:txBody>
          <a:bodyPr wrap="none" anchor="ctr"/>
          <a:lstStyle/>
          <a:p>
            <a:pPr>
              <a:buClrTx/>
              <a:buFontTx/>
              <a:buNone/>
            </a:pPr>
            <a:endParaRPr lang="en-US" sz="1600" b="1"/>
          </a:p>
        </p:txBody>
      </p:sp>
      <p:grpSp>
        <p:nvGrpSpPr>
          <p:cNvPr id="26674" name="Group 186"/>
          <p:cNvGrpSpPr>
            <a:grpSpLocks/>
          </p:cNvGrpSpPr>
          <p:nvPr/>
        </p:nvGrpSpPr>
        <p:grpSpPr bwMode="auto">
          <a:xfrm>
            <a:off x="2362200" y="4840288"/>
            <a:ext cx="544513" cy="417512"/>
            <a:chOff x="1043" y="2880"/>
            <a:chExt cx="343" cy="263"/>
          </a:xfrm>
        </p:grpSpPr>
        <p:sp>
          <p:nvSpPr>
            <p:cNvPr id="26690" name="File"/>
            <p:cNvSpPr>
              <a:spLocks noEditPoints="1" noChangeArrowheads="1"/>
            </p:cNvSpPr>
            <p:nvPr/>
          </p:nvSpPr>
          <p:spPr bwMode="auto">
            <a:xfrm>
              <a:off x="1043" y="2880"/>
              <a:ext cx="247" cy="16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49 w 21600"/>
                <a:gd name="T19" fmla="*/ 4656 h 21600"/>
                <a:gd name="T20" fmla="*/ 20638 w 21600"/>
                <a:gd name="T21" fmla="*/ 2030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chemeClr val="bg1"/>
            </a:solidFill>
            <a:ln w="12700">
              <a:solidFill>
                <a:schemeClr val="bg2"/>
              </a:solidFill>
              <a:miter lim="800000"/>
              <a:headEnd/>
              <a:tailEnd/>
            </a:ln>
          </p:spPr>
          <p:txBody>
            <a:bodyPr wrap="none" anchor="ctr"/>
            <a:lstStyle/>
            <a:p>
              <a:endParaRPr lang="en-US"/>
            </a:p>
          </p:txBody>
        </p:sp>
        <p:sp>
          <p:nvSpPr>
            <p:cNvPr id="26691" name="File"/>
            <p:cNvSpPr>
              <a:spLocks noEditPoints="1" noChangeArrowheads="1"/>
            </p:cNvSpPr>
            <p:nvPr/>
          </p:nvSpPr>
          <p:spPr bwMode="auto">
            <a:xfrm>
              <a:off x="1091" y="2928"/>
              <a:ext cx="247" cy="16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49 w 21600"/>
                <a:gd name="T19" fmla="*/ 4656 h 21600"/>
                <a:gd name="T20" fmla="*/ 20638 w 21600"/>
                <a:gd name="T21" fmla="*/ 2030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chemeClr val="bg1"/>
            </a:solidFill>
            <a:ln w="12700">
              <a:solidFill>
                <a:schemeClr val="bg2"/>
              </a:solidFill>
              <a:miter lim="800000"/>
              <a:headEnd/>
              <a:tailEnd/>
            </a:ln>
          </p:spPr>
          <p:txBody>
            <a:bodyPr wrap="none" anchor="ctr"/>
            <a:lstStyle/>
            <a:p>
              <a:endParaRPr lang="en-US"/>
            </a:p>
          </p:txBody>
        </p:sp>
        <p:sp>
          <p:nvSpPr>
            <p:cNvPr id="26692" name="File"/>
            <p:cNvSpPr>
              <a:spLocks noEditPoints="1" noChangeArrowheads="1"/>
            </p:cNvSpPr>
            <p:nvPr/>
          </p:nvSpPr>
          <p:spPr bwMode="auto">
            <a:xfrm>
              <a:off x="1139" y="2976"/>
              <a:ext cx="247" cy="16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49 w 21600"/>
                <a:gd name="T19" fmla="*/ 4656 h 21600"/>
                <a:gd name="T20" fmla="*/ 20638 w 21600"/>
                <a:gd name="T21" fmla="*/ 2030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chemeClr val="bg1"/>
            </a:solidFill>
            <a:ln w="12700">
              <a:solidFill>
                <a:schemeClr val="bg2"/>
              </a:solidFill>
              <a:miter lim="800000"/>
              <a:headEnd/>
              <a:tailEnd/>
            </a:ln>
          </p:spPr>
          <p:txBody>
            <a:bodyPr wrap="none" anchor="ctr"/>
            <a:lstStyle/>
            <a:p>
              <a:endParaRPr lang="en-US"/>
            </a:p>
          </p:txBody>
        </p:sp>
      </p:grpSp>
      <p:grpSp>
        <p:nvGrpSpPr>
          <p:cNvPr id="26679" name="Group 26"/>
          <p:cNvGrpSpPr>
            <a:grpSpLocks/>
          </p:cNvGrpSpPr>
          <p:nvPr/>
        </p:nvGrpSpPr>
        <p:grpSpPr bwMode="auto">
          <a:xfrm>
            <a:off x="3065463" y="5126038"/>
            <a:ext cx="368300" cy="339725"/>
            <a:chOff x="2499" y="1648"/>
            <a:chExt cx="232" cy="214"/>
          </a:xfrm>
        </p:grpSpPr>
        <p:sp>
          <p:nvSpPr>
            <p:cNvPr id="26688" name="Oval 27"/>
            <p:cNvSpPr>
              <a:spLocks noChangeArrowheads="1"/>
            </p:cNvSpPr>
            <p:nvPr/>
          </p:nvSpPr>
          <p:spPr bwMode="auto">
            <a:xfrm>
              <a:off x="2563" y="1690"/>
              <a:ext cx="105" cy="105"/>
            </a:xfrm>
            <a:prstGeom prst="ellipse">
              <a:avLst/>
            </a:prstGeom>
            <a:solidFill>
              <a:srgbClr val="FFFFFF"/>
            </a:solidFill>
            <a:ln w="9525">
              <a:noFill/>
              <a:round/>
              <a:headEnd/>
              <a:tailEnd/>
            </a:ln>
          </p:spPr>
          <p:txBody>
            <a:bodyPr wrap="none" anchor="ctr"/>
            <a:lstStyle/>
            <a:p>
              <a:endParaRPr lang="en-US"/>
            </a:p>
          </p:txBody>
        </p:sp>
        <p:pic>
          <p:nvPicPr>
            <p:cNvPr id="26689" name="Picture 28" descr="tape_drive"/>
            <p:cNvPicPr>
              <a:picLocks noChangeAspect="1" noChangeArrowheads="1"/>
            </p:cNvPicPr>
            <p:nvPr/>
          </p:nvPicPr>
          <p:blipFill>
            <a:blip r:embed="rId4" cstate="email">
              <a:clrChange>
                <a:clrFrom>
                  <a:srgbClr val="FFFFFF"/>
                </a:clrFrom>
                <a:clrTo>
                  <a:srgbClr val="FFFFFF">
                    <a:alpha val="0"/>
                  </a:srgbClr>
                </a:clrTo>
              </a:clrChange>
            </a:blip>
            <a:srcRect/>
            <a:stretch>
              <a:fillRect/>
            </a:stretch>
          </p:blipFill>
          <p:spPr bwMode="auto">
            <a:xfrm>
              <a:off x="2499" y="1648"/>
              <a:ext cx="232" cy="214"/>
            </a:xfrm>
            <a:prstGeom prst="rect">
              <a:avLst/>
            </a:prstGeom>
            <a:noFill/>
            <a:ln w="9525">
              <a:noFill/>
              <a:miter lim="800000"/>
              <a:headEnd/>
              <a:tailEnd/>
            </a:ln>
          </p:spPr>
        </p:pic>
      </p:grpSp>
      <p:grpSp>
        <p:nvGrpSpPr>
          <p:cNvPr id="26680" name="Group 200"/>
          <p:cNvGrpSpPr>
            <a:grpSpLocks/>
          </p:cNvGrpSpPr>
          <p:nvPr/>
        </p:nvGrpSpPr>
        <p:grpSpPr bwMode="auto">
          <a:xfrm>
            <a:off x="7724775" y="5257800"/>
            <a:ext cx="990600" cy="1219200"/>
            <a:chOff x="4800" y="3312"/>
            <a:chExt cx="624" cy="768"/>
          </a:xfrm>
        </p:grpSpPr>
        <p:sp>
          <p:nvSpPr>
            <p:cNvPr id="26682" name="Rectangle 197"/>
            <p:cNvSpPr>
              <a:spLocks noChangeArrowheads="1"/>
            </p:cNvSpPr>
            <p:nvPr/>
          </p:nvSpPr>
          <p:spPr bwMode="auto">
            <a:xfrm>
              <a:off x="4800" y="3312"/>
              <a:ext cx="624" cy="768"/>
            </a:xfrm>
            <a:prstGeom prst="rect">
              <a:avLst/>
            </a:prstGeom>
            <a:solidFill>
              <a:schemeClr val="bg1"/>
            </a:solidFill>
            <a:ln w="9525" algn="ctr">
              <a:solidFill>
                <a:schemeClr val="tx1"/>
              </a:solidFill>
              <a:prstDash val="dash"/>
              <a:miter lim="800000"/>
              <a:headEnd/>
              <a:tailEnd/>
            </a:ln>
          </p:spPr>
          <p:txBody>
            <a:bodyPr wrap="none" anchor="ctr"/>
            <a:lstStyle/>
            <a:p>
              <a:endParaRPr lang="en-US"/>
            </a:p>
          </p:txBody>
        </p:sp>
        <p:grpSp>
          <p:nvGrpSpPr>
            <p:cNvPr id="26681" name="Group 57"/>
            <p:cNvGrpSpPr>
              <a:grpSpLocks/>
            </p:cNvGrpSpPr>
            <p:nvPr/>
          </p:nvGrpSpPr>
          <p:grpSpPr bwMode="auto">
            <a:xfrm>
              <a:off x="5136" y="3818"/>
              <a:ext cx="232" cy="214"/>
              <a:chOff x="2499" y="1648"/>
              <a:chExt cx="232" cy="214"/>
            </a:xfrm>
          </p:grpSpPr>
          <p:sp>
            <p:nvSpPr>
              <p:cNvPr id="26686" name="Oval 58"/>
              <p:cNvSpPr>
                <a:spLocks noChangeArrowheads="1"/>
              </p:cNvSpPr>
              <p:nvPr/>
            </p:nvSpPr>
            <p:spPr bwMode="auto">
              <a:xfrm>
                <a:off x="2563" y="1690"/>
                <a:ext cx="105" cy="105"/>
              </a:xfrm>
              <a:prstGeom prst="ellipse">
                <a:avLst/>
              </a:prstGeom>
              <a:solidFill>
                <a:srgbClr val="FFFFFF"/>
              </a:solidFill>
              <a:ln w="9525">
                <a:noFill/>
                <a:round/>
                <a:headEnd/>
                <a:tailEnd/>
              </a:ln>
            </p:spPr>
            <p:txBody>
              <a:bodyPr wrap="none" anchor="ctr"/>
              <a:lstStyle/>
              <a:p>
                <a:endParaRPr lang="en-US"/>
              </a:p>
            </p:txBody>
          </p:sp>
          <p:pic>
            <p:nvPicPr>
              <p:cNvPr id="26687" name="Picture 59" descr="tape_drive"/>
              <p:cNvPicPr>
                <a:picLocks noChangeAspect="1" noChangeArrowheads="1"/>
              </p:cNvPicPr>
              <p:nvPr/>
            </p:nvPicPr>
            <p:blipFill>
              <a:blip r:embed="rId4" cstate="email">
                <a:clrChange>
                  <a:clrFrom>
                    <a:srgbClr val="FFFFFF"/>
                  </a:clrFrom>
                  <a:clrTo>
                    <a:srgbClr val="FFFFFF">
                      <a:alpha val="0"/>
                    </a:srgbClr>
                  </a:clrTo>
                </a:clrChange>
              </a:blip>
              <a:srcRect/>
              <a:stretch>
                <a:fillRect/>
              </a:stretch>
            </p:blipFill>
            <p:spPr bwMode="auto">
              <a:xfrm>
                <a:off x="2499" y="1648"/>
                <a:ext cx="232" cy="214"/>
              </a:xfrm>
              <a:prstGeom prst="rect">
                <a:avLst/>
              </a:prstGeom>
              <a:noFill/>
              <a:ln w="9525">
                <a:noFill/>
                <a:miter lim="800000"/>
                <a:headEnd/>
                <a:tailEnd/>
              </a:ln>
            </p:spPr>
          </p:pic>
        </p:grpSp>
        <p:pic>
          <p:nvPicPr>
            <p:cNvPr id="26684" name="Picture 192" descr="NearStore_VTL600_VTL700"/>
            <p:cNvPicPr>
              <a:picLocks noChangeAspect="1" noChangeArrowheads="1"/>
            </p:cNvPicPr>
            <p:nvPr/>
          </p:nvPicPr>
          <p:blipFill>
            <a:blip r:embed="rId9" cstate="email"/>
            <a:srcRect/>
            <a:stretch>
              <a:fillRect/>
            </a:stretch>
          </p:blipFill>
          <p:spPr bwMode="auto">
            <a:xfrm>
              <a:off x="4880" y="3408"/>
              <a:ext cx="160" cy="576"/>
            </a:xfrm>
            <a:prstGeom prst="rect">
              <a:avLst/>
            </a:prstGeom>
            <a:noFill/>
            <a:ln w="9525">
              <a:noFill/>
              <a:miter lim="800000"/>
              <a:headEnd/>
              <a:tailEnd/>
            </a:ln>
          </p:spPr>
        </p:pic>
        <p:pic>
          <p:nvPicPr>
            <p:cNvPr id="26685" name="Picture 196" descr="Tape_library_large"/>
            <p:cNvPicPr>
              <a:picLocks noChangeAspect="1" noChangeArrowheads="1"/>
            </p:cNvPicPr>
            <p:nvPr/>
          </p:nvPicPr>
          <p:blipFill>
            <a:blip r:embed="rId10" cstate="email"/>
            <a:srcRect/>
            <a:stretch>
              <a:fillRect/>
            </a:stretch>
          </p:blipFill>
          <p:spPr bwMode="auto">
            <a:xfrm>
              <a:off x="5136" y="3387"/>
              <a:ext cx="175" cy="357"/>
            </a:xfrm>
            <a:prstGeom prst="rect">
              <a:avLst/>
            </a:prstGeom>
            <a:noFill/>
            <a:ln w="9525">
              <a:noFill/>
              <a:miter lim="800000"/>
              <a:headEnd/>
              <a:tailEnd/>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634"/>
                                        </p:tgtEl>
                                        <p:attrNameLst>
                                          <p:attrName>style.visibility</p:attrName>
                                        </p:attrNameLst>
                                      </p:cBhvr>
                                      <p:to>
                                        <p:strVal val="visible"/>
                                      </p:to>
                                    </p:set>
                                    <p:animEffect transition="in" filter="blinds(horizontal)">
                                      <p:cBhvr>
                                        <p:cTn id="7" dur="500"/>
                                        <p:tgtEl>
                                          <p:spTgt spid="2663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6650"/>
                                        </p:tgtEl>
                                        <p:attrNameLst>
                                          <p:attrName>style.visibility</p:attrName>
                                        </p:attrNameLst>
                                      </p:cBhvr>
                                      <p:to>
                                        <p:strVal val="visible"/>
                                      </p:to>
                                    </p:set>
                                    <p:animEffect transition="in" filter="blinds(horizontal)">
                                      <p:cBhvr>
                                        <p:cTn id="12" dur="500"/>
                                        <p:tgtEl>
                                          <p:spTgt spid="26650"/>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6638"/>
                                        </p:tgtEl>
                                        <p:attrNameLst>
                                          <p:attrName>style.visibility</p:attrName>
                                        </p:attrNameLst>
                                      </p:cBhvr>
                                      <p:to>
                                        <p:strVal val="visible"/>
                                      </p:to>
                                    </p:set>
                                    <p:animEffect transition="in" filter="blinds(horizontal)">
                                      <p:cBhvr>
                                        <p:cTn id="15" dur="500"/>
                                        <p:tgtEl>
                                          <p:spTgt spid="2663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6640"/>
                                        </p:tgtEl>
                                        <p:attrNameLst>
                                          <p:attrName>style.visibility</p:attrName>
                                        </p:attrNameLst>
                                      </p:cBhvr>
                                      <p:to>
                                        <p:strVal val="visible"/>
                                      </p:to>
                                    </p:set>
                                    <p:animEffect transition="in" filter="blinds(horizontal)">
                                      <p:cBhvr>
                                        <p:cTn id="18" dur="500"/>
                                        <p:tgtEl>
                                          <p:spTgt spid="26640"/>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26628"/>
                                        </p:tgtEl>
                                        <p:attrNameLst>
                                          <p:attrName>style.visibility</p:attrName>
                                        </p:attrNameLst>
                                      </p:cBhvr>
                                      <p:to>
                                        <p:strVal val="visible"/>
                                      </p:to>
                                    </p:set>
                                    <p:animEffect transition="in" filter="blinds(horizontal)">
                                      <p:cBhvr>
                                        <p:cTn id="23" dur="500"/>
                                        <p:tgtEl>
                                          <p:spTgt spid="26628"/>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26631"/>
                                        </p:tgtEl>
                                        <p:attrNameLst>
                                          <p:attrName>style.visibility</p:attrName>
                                        </p:attrNameLst>
                                      </p:cBhvr>
                                      <p:to>
                                        <p:strVal val="visible"/>
                                      </p:to>
                                    </p:set>
                                    <p:animEffect transition="in" filter="blinds(horizontal)">
                                      <p:cBhvr>
                                        <p:cTn id="26" dur="500"/>
                                        <p:tgtEl>
                                          <p:spTgt spid="26631"/>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26632"/>
                                        </p:tgtEl>
                                        <p:attrNameLst>
                                          <p:attrName>style.visibility</p:attrName>
                                        </p:attrNameLst>
                                      </p:cBhvr>
                                      <p:to>
                                        <p:strVal val="visible"/>
                                      </p:to>
                                    </p:set>
                                    <p:animEffect transition="in" filter="blinds(horizontal)">
                                      <p:cBhvr>
                                        <p:cTn id="29" dur="500"/>
                                        <p:tgtEl>
                                          <p:spTgt spid="26632"/>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26633"/>
                                        </p:tgtEl>
                                        <p:attrNameLst>
                                          <p:attrName>style.visibility</p:attrName>
                                        </p:attrNameLst>
                                      </p:cBhvr>
                                      <p:to>
                                        <p:strVal val="visible"/>
                                      </p:to>
                                    </p:set>
                                    <p:animEffect transition="in" filter="blinds(horizontal)">
                                      <p:cBhvr>
                                        <p:cTn id="32" dur="500"/>
                                        <p:tgtEl>
                                          <p:spTgt spid="26633"/>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26635"/>
                                        </p:tgtEl>
                                        <p:attrNameLst>
                                          <p:attrName>style.visibility</p:attrName>
                                        </p:attrNameLst>
                                      </p:cBhvr>
                                      <p:to>
                                        <p:strVal val="visible"/>
                                      </p:to>
                                    </p:set>
                                    <p:animEffect transition="in" filter="blinds(horizontal)">
                                      <p:cBhvr>
                                        <p:cTn id="35" dur="500"/>
                                        <p:tgtEl>
                                          <p:spTgt spid="26635"/>
                                        </p:tgtEl>
                                      </p:cBhvr>
                                    </p:animEffect>
                                  </p:childTnLst>
                                </p:cTn>
                              </p:par>
                              <p:par>
                                <p:cTn id="36" presetID="3" presetClass="entr" presetSubtype="10" fill="hold" nodeType="with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blinds(horizontal)">
                                      <p:cBhvr>
                                        <p:cTn id="38" dur="500"/>
                                        <p:tgtEl>
                                          <p:spTgt spid="3"/>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26637"/>
                                        </p:tgtEl>
                                        <p:attrNameLst>
                                          <p:attrName>style.visibility</p:attrName>
                                        </p:attrNameLst>
                                      </p:cBhvr>
                                      <p:to>
                                        <p:strVal val="visible"/>
                                      </p:to>
                                    </p:set>
                                    <p:animEffect transition="in" filter="blinds(horizontal)">
                                      <p:cBhvr>
                                        <p:cTn id="41" dur="500"/>
                                        <p:tgtEl>
                                          <p:spTgt spid="26637"/>
                                        </p:tgtEl>
                                      </p:cBhvr>
                                    </p:animEffect>
                                  </p:childTnLst>
                                </p:cTn>
                              </p:par>
                              <p:par>
                                <p:cTn id="42" presetID="3" presetClass="entr" presetSubtype="10" fill="hold" grpId="0" nodeType="withEffect" nodePh="1">
                                  <p:stCondLst>
                                    <p:cond delay="0"/>
                                  </p:stCondLst>
                                  <p:endCondLst>
                                    <p:cond evt="begin" delay="0">
                                      <p:tn val="42"/>
                                    </p:cond>
                                  </p:endCondLst>
                                  <p:childTnLst>
                                    <p:set>
                                      <p:cBhvr>
                                        <p:cTn id="43" dur="1" fill="hold">
                                          <p:stCondLst>
                                            <p:cond delay="0"/>
                                          </p:stCondLst>
                                        </p:cTn>
                                        <p:tgtEl>
                                          <p:spTgt spid="26639"/>
                                        </p:tgtEl>
                                        <p:attrNameLst>
                                          <p:attrName>style.visibility</p:attrName>
                                        </p:attrNameLst>
                                      </p:cBhvr>
                                      <p:to>
                                        <p:strVal val="visible"/>
                                      </p:to>
                                    </p:set>
                                    <p:animEffect transition="in" filter="blinds(horizontal)">
                                      <p:cBhvr>
                                        <p:cTn id="44" dur="500"/>
                                        <p:tgtEl>
                                          <p:spTgt spid="26639"/>
                                        </p:tgtEl>
                                      </p:cBhvr>
                                    </p:animEffect>
                                  </p:childTnLst>
                                </p:cTn>
                              </p:par>
                              <p:par>
                                <p:cTn id="45" presetID="3" presetClass="entr" presetSubtype="10" fill="hold" nodeType="with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blinds(horizontal)">
                                      <p:cBhvr>
                                        <p:cTn id="47" dur="500"/>
                                        <p:tgtEl>
                                          <p:spTgt spid="4"/>
                                        </p:tgtEl>
                                      </p:cBhvr>
                                    </p:animEffect>
                                  </p:childTnLst>
                                </p:cTn>
                              </p:par>
                              <p:par>
                                <p:cTn id="48" presetID="3" presetClass="entr" presetSubtype="10" fill="hold" nodeType="withEffect">
                                  <p:stCondLst>
                                    <p:cond delay="0"/>
                                  </p:stCondLst>
                                  <p:childTnLst>
                                    <p:set>
                                      <p:cBhvr>
                                        <p:cTn id="49" dur="1" fill="hold">
                                          <p:stCondLst>
                                            <p:cond delay="0"/>
                                          </p:stCondLst>
                                        </p:cTn>
                                        <p:tgtEl>
                                          <p:spTgt spid="26642"/>
                                        </p:tgtEl>
                                        <p:attrNameLst>
                                          <p:attrName>style.visibility</p:attrName>
                                        </p:attrNameLst>
                                      </p:cBhvr>
                                      <p:to>
                                        <p:strVal val="visible"/>
                                      </p:to>
                                    </p:set>
                                    <p:animEffect transition="in" filter="blinds(horizontal)">
                                      <p:cBhvr>
                                        <p:cTn id="50" dur="500"/>
                                        <p:tgtEl>
                                          <p:spTgt spid="26642"/>
                                        </p:tgtEl>
                                      </p:cBhvr>
                                    </p:animEffect>
                                  </p:childTnLst>
                                </p:cTn>
                              </p:par>
                              <p:par>
                                <p:cTn id="51" presetID="3" presetClass="entr" presetSubtype="10" fill="hold" nodeType="withEffect">
                                  <p:stCondLst>
                                    <p:cond delay="0"/>
                                  </p:stCondLst>
                                  <p:childTnLst>
                                    <p:set>
                                      <p:cBhvr>
                                        <p:cTn id="52" dur="1" fill="hold">
                                          <p:stCondLst>
                                            <p:cond delay="0"/>
                                          </p:stCondLst>
                                        </p:cTn>
                                        <p:tgtEl>
                                          <p:spTgt spid="26643"/>
                                        </p:tgtEl>
                                        <p:attrNameLst>
                                          <p:attrName>style.visibility</p:attrName>
                                        </p:attrNameLst>
                                      </p:cBhvr>
                                      <p:to>
                                        <p:strVal val="visible"/>
                                      </p:to>
                                    </p:set>
                                    <p:animEffect transition="in" filter="blinds(horizontal)">
                                      <p:cBhvr>
                                        <p:cTn id="53" dur="500"/>
                                        <p:tgtEl>
                                          <p:spTgt spid="26643"/>
                                        </p:tgtEl>
                                      </p:cBhvr>
                                    </p:animEffect>
                                  </p:childTnLst>
                                </p:cTn>
                              </p:par>
                              <p:par>
                                <p:cTn id="54" presetID="3" presetClass="entr" presetSubtype="10" fill="hold" nodeType="withEffect">
                                  <p:stCondLst>
                                    <p:cond delay="0"/>
                                  </p:stCondLst>
                                  <p:childTnLst>
                                    <p:set>
                                      <p:cBhvr>
                                        <p:cTn id="55" dur="1" fill="hold">
                                          <p:stCondLst>
                                            <p:cond delay="0"/>
                                          </p:stCondLst>
                                        </p:cTn>
                                        <p:tgtEl>
                                          <p:spTgt spid="26644"/>
                                        </p:tgtEl>
                                        <p:attrNameLst>
                                          <p:attrName>style.visibility</p:attrName>
                                        </p:attrNameLst>
                                      </p:cBhvr>
                                      <p:to>
                                        <p:strVal val="visible"/>
                                      </p:to>
                                    </p:set>
                                    <p:animEffect transition="in" filter="blinds(horizontal)">
                                      <p:cBhvr>
                                        <p:cTn id="56" dur="500"/>
                                        <p:tgtEl>
                                          <p:spTgt spid="26644"/>
                                        </p:tgtEl>
                                      </p:cBhvr>
                                    </p:animEffect>
                                  </p:childTnLst>
                                </p:cTn>
                              </p:par>
                              <p:par>
                                <p:cTn id="57" presetID="3" presetClass="entr" presetSubtype="10" fill="hold" nodeType="withEffect">
                                  <p:stCondLst>
                                    <p:cond delay="0"/>
                                  </p:stCondLst>
                                  <p:childTnLst>
                                    <p:set>
                                      <p:cBhvr>
                                        <p:cTn id="58" dur="1" fill="hold">
                                          <p:stCondLst>
                                            <p:cond delay="0"/>
                                          </p:stCondLst>
                                        </p:cTn>
                                        <p:tgtEl>
                                          <p:spTgt spid="26645"/>
                                        </p:tgtEl>
                                        <p:attrNameLst>
                                          <p:attrName>style.visibility</p:attrName>
                                        </p:attrNameLst>
                                      </p:cBhvr>
                                      <p:to>
                                        <p:strVal val="visible"/>
                                      </p:to>
                                    </p:set>
                                    <p:animEffect transition="in" filter="blinds(horizontal)">
                                      <p:cBhvr>
                                        <p:cTn id="59" dur="500"/>
                                        <p:tgtEl>
                                          <p:spTgt spid="26645"/>
                                        </p:tgtEl>
                                      </p:cBhvr>
                                    </p:animEffect>
                                  </p:childTnLst>
                                </p:cTn>
                              </p:par>
                              <p:par>
                                <p:cTn id="60" presetID="3" presetClass="entr" presetSubtype="10" fill="hold" nodeType="withEffect">
                                  <p:stCondLst>
                                    <p:cond delay="0"/>
                                  </p:stCondLst>
                                  <p:childTnLst>
                                    <p:set>
                                      <p:cBhvr>
                                        <p:cTn id="61" dur="1" fill="hold">
                                          <p:stCondLst>
                                            <p:cond delay="0"/>
                                          </p:stCondLst>
                                        </p:cTn>
                                        <p:tgtEl>
                                          <p:spTgt spid="26646"/>
                                        </p:tgtEl>
                                        <p:attrNameLst>
                                          <p:attrName>style.visibility</p:attrName>
                                        </p:attrNameLst>
                                      </p:cBhvr>
                                      <p:to>
                                        <p:strVal val="visible"/>
                                      </p:to>
                                    </p:set>
                                    <p:animEffect transition="in" filter="blinds(horizontal)">
                                      <p:cBhvr>
                                        <p:cTn id="62" dur="500"/>
                                        <p:tgtEl>
                                          <p:spTgt spid="26646"/>
                                        </p:tgtEl>
                                      </p:cBhvr>
                                    </p:animEffect>
                                  </p:childTnLst>
                                </p:cTn>
                              </p:par>
                              <p:par>
                                <p:cTn id="63" presetID="3" presetClass="entr" presetSubtype="10" fill="hold" nodeType="withEffect">
                                  <p:stCondLst>
                                    <p:cond delay="0"/>
                                  </p:stCondLst>
                                  <p:childTnLst>
                                    <p:set>
                                      <p:cBhvr>
                                        <p:cTn id="64" dur="1" fill="hold">
                                          <p:stCondLst>
                                            <p:cond delay="0"/>
                                          </p:stCondLst>
                                        </p:cTn>
                                        <p:tgtEl>
                                          <p:spTgt spid="26647"/>
                                        </p:tgtEl>
                                        <p:attrNameLst>
                                          <p:attrName>style.visibility</p:attrName>
                                        </p:attrNameLst>
                                      </p:cBhvr>
                                      <p:to>
                                        <p:strVal val="visible"/>
                                      </p:to>
                                    </p:set>
                                    <p:animEffect transition="in" filter="blinds(horizontal)">
                                      <p:cBhvr>
                                        <p:cTn id="65" dur="500"/>
                                        <p:tgtEl>
                                          <p:spTgt spid="26647"/>
                                        </p:tgtEl>
                                      </p:cBhvr>
                                    </p:animEffect>
                                  </p:childTnLst>
                                </p:cTn>
                              </p:par>
                              <p:par>
                                <p:cTn id="66" presetID="3" presetClass="entr" presetSubtype="10" fill="hold" grpId="0" nodeType="withEffect" nodePh="1">
                                  <p:stCondLst>
                                    <p:cond delay="0"/>
                                  </p:stCondLst>
                                  <p:endCondLst>
                                    <p:cond evt="begin" delay="0">
                                      <p:tn val="66"/>
                                    </p:cond>
                                  </p:endCondLst>
                                  <p:childTnLst>
                                    <p:set>
                                      <p:cBhvr>
                                        <p:cTn id="67" dur="1" fill="hold">
                                          <p:stCondLst>
                                            <p:cond delay="0"/>
                                          </p:stCondLst>
                                        </p:cTn>
                                        <p:tgtEl>
                                          <p:spTgt spid="26648"/>
                                        </p:tgtEl>
                                        <p:attrNameLst>
                                          <p:attrName>style.visibility</p:attrName>
                                        </p:attrNameLst>
                                      </p:cBhvr>
                                      <p:to>
                                        <p:strVal val="visible"/>
                                      </p:to>
                                    </p:set>
                                    <p:animEffect transition="in" filter="blinds(horizontal)">
                                      <p:cBhvr>
                                        <p:cTn id="68" dur="500"/>
                                        <p:tgtEl>
                                          <p:spTgt spid="26648"/>
                                        </p:tgtEl>
                                      </p:cBhvr>
                                    </p:animEffect>
                                  </p:childTnLst>
                                </p:cTn>
                              </p:par>
                              <p:par>
                                <p:cTn id="69" presetID="3" presetClass="entr" presetSubtype="10" fill="hold" grpId="0" nodeType="withEffect" nodePh="1">
                                  <p:stCondLst>
                                    <p:cond delay="0"/>
                                  </p:stCondLst>
                                  <p:endCondLst>
                                    <p:cond evt="begin" delay="0">
                                      <p:tn val="69"/>
                                    </p:cond>
                                  </p:endCondLst>
                                  <p:childTnLst>
                                    <p:set>
                                      <p:cBhvr>
                                        <p:cTn id="70" dur="1" fill="hold">
                                          <p:stCondLst>
                                            <p:cond delay="0"/>
                                          </p:stCondLst>
                                        </p:cTn>
                                        <p:tgtEl>
                                          <p:spTgt spid="26649"/>
                                        </p:tgtEl>
                                        <p:attrNameLst>
                                          <p:attrName>style.visibility</p:attrName>
                                        </p:attrNameLst>
                                      </p:cBhvr>
                                      <p:to>
                                        <p:strVal val="visible"/>
                                      </p:to>
                                    </p:set>
                                    <p:animEffect transition="in" filter="blinds(horizontal)">
                                      <p:cBhvr>
                                        <p:cTn id="71" dur="500"/>
                                        <p:tgtEl>
                                          <p:spTgt spid="26649"/>
                                        </p:tgtEl>
                                      </p:cBhvr>
                                    </p:animEffect>
                                  </p:childTnLst>
                                </p:cTn>
                              </p:par>
                              <p:par>
                                <p:cTn id="72" presetID="3" presetClass="entr" presetSubtype="10" fill="hold" grpId="0" nodeType="withEffect" nodePh="1">
                                  <p:stCondLst>
                                    <p:cond delay="0"/>
                                  </p:stCondLst>
                                  <p:endCondLst>
                                    <p:cond evt="begin" delay="0">
                                      <p:tn val="72"/>
                                    </p:cond>
                                  </p:endCondLst>
                                  <p:childTnLst>
                                    <p:set>
                                      <p:cBhvr>
                                        <p:cTn id="73" dur="1" fill="hold">
                                          <p:stCondLst>
                                            <p:cond delay="0"/>
                                          </p:stCondLst>
                                        </p:cTn>
                                        <p:tgtEl>
                                          <p:spTgt spid="26651"/>
                                        </p:tgtEl>
                                        <p:attrNameLst>
                                          <p:attrName>style.visibility</p:attrName>
                                        </p:attrNameLst>
                                      </p:cBhvr>
                                      <p:to>
                                        <p:strVal val="visible"/>
                                      </p:to>
                                    </p:set>
                                    <p:animEffect transition="in" filter="blinds(horizontal)">
                                      <p:cBhvr>
                                        <p:cTn id="74" dur="500"/>
                                        <p:tgtEl>
                                          <p:spTgt spid="26651"/>
                                        </p:tgtEl>
                                      </p:cBhvr>
                                    </p:animEffect>
                                  </p:childTnLst>
                                </p:cTn>
                              </p:par>
                              <p:par>
                                <p:cTn id="75" presetID="3" presetClass="entr" presetSubtype="10" fill="hold" grpId="0" nodeType="withEffect" nodePh="1">
                                  <p:stCondLst>
                                    <p:cond delay="0"/>
                                  </p:stCondLst>
                                  <p:endCondLst>
                                    <p:cond evt="begin" delay="0">
                                      <p:tn val="75"/>
                                    </p:cond>
                                  </p:endCondLst>
                                  <p:childTnLst>
                                    <p:set>
                                      <p:cBhvr>
                                        <p:cTn id="76" dur="1" fill="hold">
                                          <p:stCondLst>
                                            <p:cond delay="0"/>
                                          </p:stCondLst>
                                        </p:cTn>
                                        <p:tgtEl>
                                          <p:spTgt spid="26652"/>
                                        </p:tgtEl>
                                        <p:attrNameLst>
                                          <p:attrName>style.visibility</p:attrName>
                                        </p:attrNameLst>
                                      </p:cBhvr>
                                      <p:to>
                                        <p:strVal val="visible"/>
                                      </p:to>
                                    </p:set>
                                    <p:animEffect transition="in" filter="blinds(horizontal)">
                                      <p:cBhvr>
                                        <p:cTn id="77" dur="500"/>
                                        <p:tgtEl>
                                          <p:spTgt spid="26652"/>
                                        </p:tgtEl>
                                      </p:cBhvr>
                                    </p:animEffect>
                                  </p:childTnLst>
                                </p:cTn>
                              </p:par>
                              <p:par>
                                <p:cTn id="78" presetID="3" presetClass="entr" presetSubtype="10" fill="hold" grpId="0" nodeType="withEffect" nodePh="1">
                                  <p:stCondLst>
                                    <p:cond delay="0"/>
                                  </p:stCondLst>
                                  <p:endCondLst>
                                    <p:cond evt="begin" delay="0">
                                      <p:tn val="78"/>
                                    </p:cond>
                                  </p:endCondLst>
                                  <p:childTnLst>
                                    <p:set>
                                      <p:cBhvr>
                                        <p:cTn id="79" dur="1" fill="hold">
                                          <p:stCondLst>
                                            <p:cond delay="0"/>
                                          </p:stCondLst>
                                        </p:cTn>
                                        <p:tgtEl>
                                          <p:spTgt spid="26653"/>
                                        </p:tgtEl>
                                        <p:attrNameLst>
                                          <p:attrName>style.visibility</p:attrName>
                                        </p:attrNameLst>
                                      </p:cBhvr>
                                      <p:to>
                                        <p:strVal val="visible"/>
                                      </p:to>
                                    </p:set>
                                    <p:animEffect transition="in" filter="blinds(horizontal)">
                                      <p:cBhvr>
                                        <p:cTn id="80" dur="500"/>
                                        <p:tgtEl>
                                          <p:spTgt spid="26653"/>
                                        </p:tgtEl>
                                      </p:cBhvr>
                                    </p:animEffect>
                                  </p:childTnLst>
                                </p:cTn>
                              </p:par>
                              <p:par>
                                <p:cTn id="81" presetID="3" presetClass="entr" presetSubtype="10" fill="hold" nodeType="withEffect">
                                  <p:stCondLst>
                                    <p:cond delay="0"/>
                                  </p:stCondLst>
                                  <p:childTnLst>
                                    <p:set>
                                      <p:cBhvr>
                                        <p:cTn id="82" dur="1" fill="hold">
                                          <p:stCondLst>
                                            <p:cond delay="0"/>
                                          </p:stCondLst>
                                        </p:cTn>
                                        <p:tgtEl>
                                          <p:spTgt spid="26665"/>
                                        </p:tgtEl>
                                        <p:attrNameLst>
                                          <p:attrName>style.visibility</p:attrName>
                                        </p:attrNameLst>
                                      </p:cBhvr>
                                      <p:to>
                                        <p:strVal val="visible"/>
                                      </p:to>
                                    </p:set>
                                    <p:animEffect transition="in" filter="blinds(horizontal)">
                                      <p:cBhvr>
                                        <p:cTn id="83" dur="500"/>
                                        <p:tgtEl>
                                          <p:spTgt spid="26665"/>
                                        </p:tgtEl>
                                      </p:cBhvr>
                                    </p:animEffect>
                                  </p:childTnLst>
                                </p:cTn>
                              </p:par>
                              <p:par>
                                <p:cTn id="84" presetID="3" presetClass="entr" presetSubtype="10" fill="hold" nodeType="withEffect">
                                  <p:stCondLst>
                                    <p:cond delay="0"/>
                                  </p:stCondLst>
                                  <p:childTnLst>
                                    <p:set>
                                      <p:cBhvr>
                                        <p:cTn id="85" dur="1" fill="hold">
                                          <p:stCondLst>
                                            <p:cond delay="0"/>
                                          </p:stCondLst>
                                        </p:cTn>
                                        <p:tgtEl>
                                          <p:spTgt spid="5"/>
                                        </p:tgtEl>
                                        <p:attrNameLst>
                                          <p:attrName>style.visibility</p:attrName>
                                        </p:attrNameLst>
                                      </p:cBhvr>
                                      <p:to>
                                        <p:strVal val="visible"/>
                                      </p:to>
                                    </p:set>
                                    <p:animEffect transition="in" filter="blinds(horizontal)">
                                      <p:cBhvr>
                                        <p:cTn id="86" dur="500"/>
                                        <p:tgtEl>
                                          <p:spTgt spid="5"/>
                                        </p:tgtEl>
                                      </p:cBhvr>
                                    </p:animEffect>
                                  </p:childTnLst>
                                </p:cTn>
                              </p:par>
                              <p:par>
                                <p:cTn id="87" presetID="3" presetClass="entr" presetSubtype="10" fill="hold" grpId="0" nodeType="withEffect">
                                  <p:stCondLst>
                                    <p:cond delay="0"/>
                                  </p:stCondLst>
                                  <p:childTnLst>
                                    <p:set>
                                      <p:cBhvr>
                                        <p:cTn id="88" dur="1" fill="hold">
                                          <p:stCondLst>
                                            <p:cond delay="0"/>
                                          </p:stCondLst>
                                        </p:cTn>
                                        <p:tgtEl>
                                          <p:spTgt spid="26675"/>
                                        </p:tgtEl>
                                        <p:attrNameLst>
                                          <p:attrName>style.visibility</p:attrName>
                                        </p:attrNameLst>
                                      </p:cBhvr>
                                      <p:to>
                                        <p:strVal val="visible"/>
                                      </p:to>
                                    </p:set>
                                    <p:animEffect transition="in" filter="blinds(horizontal)">
                                      <p:cBhvr>
                                        <p:cTn id="89" dur="500"/>
                                        <p:tgtEl>
                                          <p:spTgt spid="26675"/>
                                        </p:tgtEl>
                                      </p:cBhvr>
                                    </p:animEffect>
                                  </p:childTnLst>
                                </p:cTn>
                              </p:par>
                              <p:par>
                                <p:cTn id="90" presetID="3" presetClass="entr" presetSubtype="10" fill="hold" grpId="0" nodeType="withEffect">
                                  <p:stCondLst>
                                    <p:cond delay="0"/>
                                  </p:stCondLst>
                                  <p:childTnLst>
                                    <p:set>
                                      <p:cBhvr>
                                        <p:cTn id="91" dur="1" fill="hold">
                                          <p:stCondLst>
                                            <p:cond delay="0"/>
                                          </p:stCondLst>
                                        </p:cTn>
                                        <p:tgtEl>
                                          <p:spTgt spid="26676"/>
                                        </p:tgtEl>
                                        <p:attrNameLst>
                                          <p:attrName>style.visibility</p:attrName>
                                        </p:attrNameLst>
                                      </p:cBhvr>
                                      <p:to>
                                        <p:strVal val="visible"/>
                                      </p:to>
                                    </p:set>
                                    <p:animEffect transition="in" filter="blinds(horizontal)">
                                      <p:cBhvr>
                                        <p:cTn id="92" dur="500"/>
                                        <p:tgtEl>
                                          <p:spTgt spid="26676"/>
                                        </p:tgtEl>
                                      </p:cBhvr>
                                    </p:animEffect>
                                  </p:childTnLst>
                                </p:cTn>
                              </p:par>
                              <p:par>
                                <p:cTn id="93" presetID="3" presetClass="entr" presetSubtype="10" fill="hold" grpId="0" nodeType="withEffect">
                                  <p:stCondLst>
                                    <p:cond delay="0"/>
                                  </p:stCondLst>
                                  <p:childTnLst>
                                    <p:set>
                                      <p:cBhvr>
                                        <p:cTn id="94" dur="1" fill="hold">
                                          <p:stCondLst>
                                            <p:cond delay="0"/>
                                          </p:stCondLst>
                                        </p:cTn>
                                        <p:tgtEl>
                                          <p:spTgt spid="26677"/>
                                        </p:tgtEl>
                                        <p:attrNameLst>
                                          <p:attrName>style.visibility</p:attrName>
                                        </p:attrNameLst>
                                      </p:cBhvr>
                                      <p:to>
                                        <p:strVal val="visible"/>
                                      </p:to>
                                    </p:set>
                                    <p:animEffect transition="in" filter="blinds(horizontal)">
                                      <p:cBhvr>
                                        <p:cTn id="95" dur="500"/>
                                        <p:tgtEl>
                                          <p:spTgt spid="26677"/>
                                        </p:tgtEl>
                                      </p:cBhvr>
                                    </p:animEffect>
                                  </p:childTnLst>
                                </p:cTn>
                              </p:par>
                              <p:par>
                                <p:cTn id="96" presetID="3" presetClass="entr" presetSubtype="10" fill="hold" grpId="0" nodeType="withEffect">
                                  <p:stCondLst>
                                    <p:cond delay="0"/>
                                  </p:stCondLst>
                                  <p:childTnLst>
                                    <p:set>
                                      <p:cBhvr>
                                        <p:cTn id="97" dur="1" fill="hold">
                                          <p:stCondLst>
                                            <p:cond delay="0"/>
                                          </p:stCondLst>
                                        </p:cTn>
                                        <p:tgtEl>
                                          <p:spTgt spid="26678"/>
                                        </p:tgtEl>
                                        <p:attrNameLst>
                                          <p:attrName>style.visibility</p:attrName>
                                        </p:attrNameLst>
                                      </p:cBhvr>
                                      <p:to>
                                        <p:strVal val="visible"/>
                                      </p:to>
                                    </p:set>
                                    <p:animEffect transition="in" filter="blinds(horizontal)">
                                      <p:cBhvr>
                                        <p:cTn id="98" dur="500"/>
                                        <p:tgtEl>
                                          <p:spTgt spid="26678"/>
                                        </p:tgtEl>
                                      </p:cBhvr>
                                    </p:animEffect>
                                  </p:childTnLst>
                                </p:cTn>
                              </p:par>
                              <p:par>
                                <p:cTn id="99" presetID="3" presetClass="entr" presetSubtype="10" fill="hold" nodeType="withEffect">
                                  <p:stCondLst>
                                    <p:cond delay="0"/>
                                  </p:stCondLst>
                                  <p:childTnLst>
                                    <p:set>
                                      <p:cBhvr>
                                        <p:cTn id="100" dur="1" fill="hold">
                                          <p:stCondLst>
                                            <p:cond delay="0"/>
                                          </p:stCondLst>
                                        </p:cTn>
                                        <p:tgtEl>
                                          <p:spTgt spid="26674"/>
                                        </p:tgtEl>
                                        <p:attrNameLst>
                                          <p:attrName>style.visibility</p:attrName>
                                        </p:attrNameLst>
                                      </p:cBhvr>
                                      <p:to>
                                        <p:strVal val="visible"/>
                                      </p:to>
                                    </p:set>
                                    <p:animEffect transition="in" filter="blinds(horizontal)">
                                      <p:cBhvr>
                                        <p:cTn id="101" dur="500"/>
                                        <p:tgtEl>
                                          <p:spTgt spid="26674"/>
                                        </p:tgtEl>
                                      </p:cBhvr>
                                    </p:animEffect>
                                  </p:childTnLst>
                                </p:cTn>
                              </p:par>
                              <p:par>
                                <p:cTn id="102" presetID="3" presetClass="entr" presetSubtype="10" fill="hold" nodeType="withEffect">
                                  <p:stCondLst>
                                    <p:cond delay="0"/>
                                  </p:stCondLst>
                                  <p:childTnLst>
                                    <p:set>
                                      <p:cBhvr>
                                        <p:cTn id="103" dur="1" fill="hold">
                                          <p:stCondLst>
                                            <p:cond delay="0"/>
                                          </p:stCondLst>
                                        </p:cTn>
                                        <p:tgtEl>
                                          <p:spTgt spid="26679"/>
                                        </p:tgtEl>
                                        <p:attrNameLst>
                                          <p:attrName>style.visibility</p:attrName>
                                        </p:attrNameLst>
                                      </p:cBhvr>
                                      <p:to>
                                        <p:strVal val="visible"/>
                                      </p:to>
                                    </p:set>
                                    <p:animEffect transition="in" filter="blinds(horizontal)">
                                      <p:cBhvr>
                                        <p:cTn id="104" dur="500"/>
                                        <p:tgtEl>
                                          <p:spTgt spid="26679"/>
                                        </p:tgtEl>
                                      </p:cBhvr>
                                    </p:animEffect>
                                  </p:childTnLst>
                                </p:cTn>
                              </p:par>
                            </p:childTnLst>
                          </p:cTn>
                        </p:par>
                      </p:childTnLst>
                    </p:cTn>
                  </p:par>
                  <p:par>
                    <p:cTn id="105" fill="hold">
                      <p:stCondLst>
                        <p:cond delay="indefinite"/>
                      </p:stCondLst>
                      <p:childTnLst>
                        <p:par>
                          <p:cTn id="106" fill="hold">
                            <p:stCondLst>
                              <p:cond delay="0"/>
                            </p:stCondLst>
                            <p:childTnLst>
                              <p:par>
                                <p:cTn id="107" presetID="3" presetClass="entr" presetSubtype="10" fill="hold" grpId="0" nodeType="clickEffect">
                                  <p:stCondLst>
                                    <p:cond delay="0"/>
                                  </p:stCondLst>
                                  <p:childTnLst>
                                    <p:set>
                                      <p:cBhvr>
                                        <p:cTn id="108" dur="1" fill="hold">
                                          <p:stCondLst>
                                            <p:cond delay="0"/>
                                          </p:stCondLst>
                                        </p:cTn>
                                        <p:tgtEl>
                                          <p:spTgt spid="26655"/>
                                        </p:tgtEl>
                                        <p:attrNameLst>
                                          <p:attrName>style.visibility</p:attrName>
                                        </p:attrNameLst>
                                      </p:cBhvr>
                                      <p:to>
                                        <p:strVal val="visible"/>
                                      </p:to>
                                    </p:set>
                                    <p:animEffect transition="in" filter="blinds(horizontal)">
                                      <p:cBhvr>
                                        <p:cTn id="109" dur="500"/>
                                        <p:tgtEl>
                                          <p:spTgt spid="26655"/>
                                        </p:tgtEl>
                                      </p:cBhvr>
                                    </p:animEffect>
                                  </p:childTnLst>
                                </p:cTn>
                              </p:par>
                            </p:childTnLst>
                          </p:cTn>
                        </p:par>
                      </p:childTnLst>
                    </p:cTn>
                  </p:par>
                  <p:par>
                    <p:cTn id="110" fill="hold">
                      <p:stCondLst>
                        <p:cond delay="indefinite"/>
                      </p:stCondLst>
                      <p:childTnLst>
                        <p:par>
                          <p:cTn id="111" fill="hold">
                            <p:stCondLst>
                              <p:cond delay="0"/>
                            </p:stCondLst>
                            <p:childTnLst>
                              <p:par>
                                <p:cTn id="112" presetID="3" presetClass="entr" presetSubtype="10" fill="hold" nodeType="clickEffect">
                                  <p:stCondLst>
                                    <p:cond delay="0"/>
                                  </p:stCondLst>
                                  <p:childTnLst>
                                    <p:set>
                                      <p:cBhvr>
                                        <p:cTn id="113" dur="1" fill="hold">
                                          <p:stCondLst>
                                            <p:cond delay="0"/>
                                          </p:stCondLst>
                                        </p:cTn>
                                        <p:tgtEl>
                                          <p:spTgt spid="2"/>
                                        </p:tgtEl>
                                        <p:attrNameLst>
                                          <p:attrName>style.visibility</p:attrName>
                                        </p:attrNameLst>
                                      </p:cBhvr>
                                      <p:to>
                                        <p:strVal val="visible"/>
                                      </p:to>
                                    </p:set>
                                    <p:animEffect transition="in" filter="blinds(horizontal)">
                                      <p:cBhvr>
                                        <p:cTn id="114" dur="500"/>
                                        <p:tgtEl>
                                          <p:spTgt spid="2"/>
                                        </p:tgtEl>
                                      </p:cBhvr>
                                    </p:animEffect>
                                  </p:childTnLst>
                                </p:cTn>
                              </p:par>
                              <p:par>
                                <p:cTn id="115" presetID="3" presetClass="entr" presetSubtype="10" fill="hold" grpId="0" nodeType="withEffect">
                                  <p:stCondLst>
                                    <p:cond delay="0"/>
                                  </p:stCondLst>
                                  <p:childTnLst>
                                    <p:set>
                                      <p:cBhvr>
                                        <p:cTn id="116" dur="1" fill="hold">
                                          <p:stCondLst>
                                            <p:cond delay="0"/>
                                          </p:stCondLst>
                                        </p:cTn>
                                        <p:tgtEl>
                                          <p:spTgt spid="26627"/>
                                        </p:tgtEl>
                                        <p:attrNameLst>
                                          <p:attrName>style.visibility</p:attrName>
                                        </p:attrNameLst>
                                      </p:cBhvr>
                                      <p:to>
                                        <p:strVal val="visible"/>
                                      </p:to>
                                    </p:set>
                                    <p:animEffect transition="in" filter="blinds(horizontal)">
                                      <p:cBhvr>
                                        <p:cTn id="117" dur="500"/>
                                        <p:tgtEl>
                                          <p:spTgt spid="26627"/>
                                        </p:tgtEl>
                                      </p:cBhvr>
                                    </p:animEffect>
                                  </p:childTnLst>
                                </p:cTn>
                              </p:par>
                              <p:par>
                                <p:cTn id="118" presetID="3" presetClass="entr" presetSubtype="10" fill="hold" grpId="0" nodeType="withEffect">
                                  <p:stCondLst>
                                    <p:cond delay="0"/>
                                  </p:stCondLst>
                                  <p:childTnLst>
                                    <p:set>
                                      <p:cBhvr>
                                        <p:cTn id="119" dur="1" fill="hold">
                                          <p:stCondLst>
                                            <p:cond delay="0"/>
                                          </p:stCondLst>
                                        </p:cTn>
                                        <p:tgtEl>
                                          <p:spTgt spid="26629"/>
                                        </p:tgtEl>
                                        <p:attrNameLst>
                                          <p:attrName>style.visibility</p:attrName>
                                        </p:attrNameLst>
                                      </p:cBhvr>
                                      <p:to>
                                        <p:strVal val="visible"/>
                                      </p:to>
                                    </p:set>
                                    <p:animEffect transition="in" filter="blinds(horizontal)">
                                      <p:cBhvr>
                                        <p:cTn id="120" dur="500"/>
                                        <p:tgtEl>
                                          <p:spTgt spid="26629"/>
                                        </p:tgtEl>
                                      </p:cBhvr>
                                    </p:animEffect>
                                  </p:childTnLst>
                                </p:cTn>
                              </p:par>
                              <p:par>
                                <p:cTn id="121" presetID="3" presetClass="entr" presetSubtype="10" fill="hold" nodeType="withEffect">
                                  <p:stCondLst>
                                    <p:cond delay="0"/>
                                  </p:stCondLst>
                                  <p:childTnLst>
                                    <p:set>
                                      <p:cBhvr>
                                        <p:cTn id="122" dur="1" fill="hold">
                                          <p:stCondLst>
                                            <p:cond delay="0"/>
                                          </p:stCondLst>
                                        </p:cTn>
                                        <p:tgtEl>
                                          <p:spTgt spid="26630"/>
                                        </p:tgtEl>
                                        <p:attrNameLst>
                                          <p:attrName>style.visibility</p:attrName>
                                        </p:attrNameLst>
                                      </p:cBhvr>
                                      <p:to>
                                        <p:strVal val="visible"/>
                                      </p:to>
                                    </p:set>
                                    <p:animEffect transition="in" filter="blinds(horizontal)">
                                      <p:cBhvr>
                                        <p:cTn id="123" dur="500"/>
                                        <p:tgtEl>
                                          <p:spTgt spid="26630"/>
                                        </p:tgtEl>
                                      </p:cBhvr>
                                    </p:animEffect>
                                  </p:childTnLst>
                                </p:cTn>
                              </p:par>
                              <p:par>
                                <p:cTn id="124" presetID="3" presetClass="entr" presetSubtype="10" fill="hold" grpId="0" nodeType="withEffect">
                                  <p:stCondLst>
                                    <p:cond delay="0"/>
                                  </p:stCondLst>
                                  <p:childTnLst>
                                    <p:set>
                                      <p:cBhvr>
                                        <p:cTn id="125" dur="1" fill="hold">
                                          <p:stCondLst>
                                            <p:cond delay="0"/>
                                          </p:stCondLst>
                                        </p:cTn>
                                        <p:tgtEl>
                                          <p:spTgt spid="26654"/>
                                        </p:tgtEl>
                                        <p:attrNameLst>
                                          <p:attrName>style.visibility</p:attrName>
                                        </p:attrNameLst>
                                      </p:cBhvr>
                                      <p:to>
                                        <p:strVal val="visible"/>
                                      </p:to>
                                    </p:set>
                                    <p:animEffect transition="in" filter="blinds(horizontal)">
                                      <p:cBhvr>
                                        <p:cTn id="126" dur="500"/>
                                        <p:tgtEl>
                                          <p:spTgt spid="26654"/>
                                        </p:tgtEl>
                                      </p:cBhvr>
                                    </p:animEffect>
                                  </p:childTnLst>
                                </p:cTn>
                              </p:par>
                              <p:par>
                                <p:cTn id="127" presetID="3" presetClass="entr" presetSubtype="10" fill="hold" grpId="0" nodeType="withEffect">
                                  <p:stCondLst>
                                    <p:cond delay="0"/>
                                  </p:stCondLst>
                                  <p:childTnLst>
                                    <p:set>
                                      <p:cBhvr>
                                        <p:cTn id="128" dur="1" fill="hold">
                                          <p:stCondLst>
                                            <p:cond delay="0"/>
                                          </p:stCondLst>
                                        </p:cTn>
                                        <p:tgtEl>
                                          <p:spTgt spid="26656"/>
                                        </p:tgtEl>
                                        <p:attrNameLst>
                                          <p:attrName>style.visibility</p:attrName>
                                        </p:attrNameLst>
                                      </p:cBhvr>
                                      <p:to>
                                        <p:strVal val="visible"/>
                                      </p:to>
                                    </p:set>
                                    <p:animEffect transition="in" filter="blinds(horizontal)">
                                      <p:cBhvr>
                                        <p:cTn id="129" dur="500"/>
                                        <p:tgtEl>
                                          <p:spTgt spid="26656"/>
                                        </p:tgtEl>
                                      </p:cBhvr>
                                    </p:animEffect>
                                  </p:childTnLst>
                                </p:cTn>
                              </p:par>
                              <p:par>
                                <p:cTn id="130" presetID="3" presetClass="entr" presetSubtype="10" fill="hold" grpId="0" nodeType="withEffect" nodePh="1">
                                  <p:stCondLst>
                                    <p:cond delay="0"/>
                                  </p:stCondLst>
                                  <p:endCondLst>
                                    <p:cond evt="begin" delay="0">
                                      <p:tn val="130"/>
                                    </p:cond>
                                  </p:endCondLst>
                                  <p:childTnLst>
                                    <p:set>
                                      <p:cBhvr>
                                        <p:cTn id="131" dur="1" fill="hold">
                                          <p:stCondLst>
                                            <p:cond delay="0"/>
                                          </p:stCondLst>
                                        </p:cTn>
                                        <p:tgtEl>
                                          <p:spTgt spid="26657"/>
                                        </p:tgtEl>
                                        <p:attrNameLst>
                                          <p:attrName>style.visibility</p:attrName>
                                        </p:attrNameLst>
                                      </p:cBhvr>
                                      <p:to>
                                        <p:strVal val="visible"/>
                                      </p:to>
                                    </p:set>
                                    <p:animEffect transition="in" filter="blinds(horizontal)">
                                      <p:cBhvr>
                                        <p:cTn id="132" dur="500"/>
                                        <p:tgtEl>
                                          <p:spTgt spid="26657"/>
                                        </p:tgtEl>
                                      </p:cBhvr>
                                    </p:animEffect>
                                  </p:childTnLst>
                                </p:cTn>
                              </p:par>
                              <p:par>
                                <p:cTn id="133" presetID="3" presetClass="entr" presetSubtype="10" fill="hold" nodeType="withEffect">
                                  <p:stCondLst>
                                    <p:cond delay="0"/>
                                  </p:stCondLst>
                                  <p:childTnLst>
                                    <p:set>
                                      <p:cBhvr>
                                        <p:cTn id="134" dur="1" fill="hold">
                                          <p:stCondLst>
                                            <p:cond delay="0"/>
                                          </p:stCondLst>
                                        </p:cTn>
                                        <p:tgtEl>
                                          <p:spTgt spid="26658"/>
                                        </p:tgtEl>
                                        <p:attrNameLst>
                                          <p:attrName>style.visibility</p:attrName>
                                        </p:attrNameLst>
                                      </p:cBhvr>
                                      <p:to>
                                        <p:strVal val="visible"/>
                                      </p:to>
                                    </p:set>
                                    <p:animEffect transition="in" filter="blinds(horizontal)">
                                      <p:cBhvr>
                                        <p:cTn id="135" dur="500"/>
                                        <p:tgtEl>
                                          <p:spTgt spid="26658"/>
                                        </p:tgtEl>
                                      </p:cBhvr>
                                    </p:animEffect>
                                  </p:childTnLst>
                                </p:cTn>
                              </p:par>
                              <p:par>
                                <p:cTn id="136" presetID="3" presetClass="entr" presetSubtype="10" fill="hold" nodeType="withEffect">
                                  <p:stCondLst>
                                    <p:cond delay="0"/>
                                  </p:stCondLst>
                                  <p:childTnLst>
                                    <p:set>
                                      <p:cBhvr>
                                        <p:cTn id="137" dur="1" fill="hold">
                                          <p:stCondLst>
                                            <p:cond delay="0"/>
                                          </p:stCondLst>
                                        </p:cTn>
                                        <p:tgtEl>
                                          <p:spTgt spid="26659"/>
                                        </p:tgtEl>
                                        <p:attrNameLst>
                                          <p:attrName>style.visibility</p:attrName>
                                        </p:attrNameLst>
                                      </p:cBhvr>
                                      <p:to>
                                        <p:strVal val="visible"/>
                                      </p:to>
                                    </p:set>
                                    <p:animEffect transition="in" filter="blinds(horizontal)">
                                      <p:cBhvr>
                                        <p:cTn id="138" dur="500"/>
                                        <p:tgtEl>
                                          <p:spTgt spid="26659"/>
                                        </p:tgtEl>
                                      </p:cBhvr>
                                    </p:animEffect>
                                  </p:childTnLst>
                                </p:cTn>
                              </p:par>
                              <p:par>
                                <p:cTn id="139" presetID="3" presetClass="entr" presetSubtype="10" fill="hold" nodeType="withEffect">
                                  <p:stCondLst>
                                    <p:cond delay="0"/>
                                  </p:stCondLst>
                                  <p:childTnLst>
                                    <p:set>
                                      <p:cBhvr>
                                        <p:cTn id="140" dur="1" fill="hold">
                                          <p:stCondLst>
                                            <p:cond delay="0"/>
                                          </p:stCondLst>
                                        </p:cTn>
                                        <p:tgtEl>
                                          <p:spTgt spid="26660"/>
                                        </p:tgtEl>
                                        <p:attrNameLst>
                                          <p:attrName>style.visibility</p:attrName>
                                        </p:attrNameLst>
                                      </p:cBhvr>
                                      <p:to>
                                        <p:strVal val="visible"/>
                                      </p:to>
                                    </p:set>
                                    <p:animEffect transition="in" filter="blinds(horizontal)">
                                      <p:cBhvr>
                                        <p:cTn id="141" dur="500"/>
                                        <p:tgtEl>
                                          <p:spTgt spid="26660"/>
                                        </p:tgtEl>
                                      </p:cBhvr>
                                    </p:animEffect>
                                  </p:childTnLst>
                                </p:cTn>
                              </p:par>
                              <p:par>
                                <p:cTn id="142" presetID="3" presetClass="entr" presetSubtype="10" fill="hold" grpId="0" nodeType="withEffect">
                                  <p:stCondLst>
                                    <p:cond delay="0"/>
                                  </p:stCondLst>
                                  <p:childTnLst>
                                    <p:set>
                                      <p:cBhvr>
                                        <p:cTn id="143" dur="1" fill="hold">
                                          <p:stCondLst>
                                            <p:cond delay="0"/>
                                          </p:stCondLst>
                                        </p:cTn>
                                        <p:tgtEl>
                                          <p:spTgt spid="26661"/>
                                        </p:tgtEl>
                                        <p:attrNameLst>
                                          <p:attrName>style.visibility</p:attrName>
                                        </p:attrNameLst>
                                      </p:cBhvr>
                                      <p:to>
                                        <p:strVal val="visible"/>
                                      </p:to>
                                    </p:set>
                                    <p:animEffect transition="in" filter="blinds(horizontal)">
                                      <p:cBhvr>
                                        <p:cTn id="144" dur="500"/>
                                        <p:tgtEl>
                                          <p:spTgt spid="26661"/>
                                        </p:tgtEl>
                                      </p:cBhvr>
                                    </p:animEffect>
                                  </p:childTnLst>
                                </p:cTn>
                              </p:par>
                              <p:par>
                                <p:cTn id="145" presetID="3" presetClass="entr" presetSubtype="10" fill="hold" grpId="0" nodeType="withEffect">
                                  <p:stCondLst>
                                    <p:cond delay="0"/>
                                  </p:stCondLst>
                                  <p:childTnLst>
                                    <p:set>
                                      <p:cBhvr>
                                        <p:cTn id="146" dur="1" fill="hold">
                                          <p:stCondLst>
                                            <p:cond delay="0"/>
                                          </p:stCondLst>
                                        </p:cTn>
                                        <p:tgtEl>
                                          <p:spTgt spid="26662"/>
                                        </p:tgtEl>
                                        <p:attrNameLst>
                                          <p:attrName>style.visibility</p:attrName>
                                        </p:attrNameLst>
                                      </p:cBhvr>
                                      <p:to>
                                        <p:strVal val="visible"/>
                                      </p:to>
                                    </p:set>
                                    <p:animEffect transition="in" filter="blinds(horizontal)">
                                      <p:cBhvr>
                                        <p:cTn id="147" dur="500"/>
                                        <p:tgtEl>
                                          <p:spTgt spid="26662"/>
                                        </p:tgtEl>
                                      </p:cBhvr>
                                    </p:animEffect>
                                  </p:childTnLst>
                                </p:cTn>
                              </p:par>
                              <p:par>
                                <p:cTn id="148" presetID="3" presetClass="entr" presetSubtype="10" fill="hold" grpId="0" nodeType="withEffect">
                                  <p:stCondLst>
                                    <p:cond delay="0"/>
                                  </p:stCondLst>
                                  <p:childTnLst>
                                    <p:set>
                                      <p:cBhvr>
                                        <p:cTn id="149" dur="1" fill="hold">
                                          <p:stCondLst>
                                            <p:cond delay="0"/>
                                          </p:stCondLst>
                                        </p:cTn>
                                        <p:tgtEl>
                                          <p:spTgt spid="26663"/>
                                        </p:tgtEl>
                                        <p:attrNameLst>
                                          <p:attrName>style.visibility</p:attrName>
                                        </p:attrNameLst>
                                      </p:cBhvr>
                                      <p:to>
                                        <p:strVal val="visible"/>
                                      </p:to>
                                    </p:set>
                                    <p:animEffect transition="in" filter="blinds(horizontal)">
                                      <p:cBhvr>
                                        <p:cTn id="150" dur="500"/>
                                        <p:tgtEl>
                                          <p:spTgt spid="26663"/>
                                        </p:tgtEl>
                                      </p:cBhvr>
                                    </p:animEffect>
                                  </p:childTnLst>
                                </p:cTn>
                              </p:par>
                              <p:par>
                                <p:cTn id="151" presetID="3" presetClass="entr" presetSubtype="10" fill="hold" grpId="0" nodeType="withEffect">
                                  <p:stCondLst>
                                    <p:cond delay="0"/>
                                  </p:stCondLst>
                                  <p:childTnLst>
                                    <p:set>
                                      <p:cBhvr>
                                        <p:cTn id="152" dur="1" fill="hold">
                                          <p:stCondLst>
                                            <p:cond delay="0"/>
                                          </p:stCondLst>
                                        </p:cTn>
                                        <p:tgtEl>
                                          <p:spTgt spid="26666"/>
                                        </p:tgtEl>
                                        <p:attrNameLst>
                                          <p:attrName>style.visibility</p:attrName>
                                        </p:attrNameLst>
                                      </p:cBhvr>
                                      <p:to>
                                        <p:strVal val="visible"/>
                                      </p:to>
                                    </p:set>
                                    <p:animEffect transition="in" filter="blinds(horizontal)">
                                      <p:cBhvr>
                                        <p:cTn id="153" dur="500"/>
                                        <p:tgtEl>
                                          <p:spTgt spid="26666"/>
                                        </p:tgtEl>
                                      </p:cBhvr>
                                    </p:animEffect>
                                  </p:childTnLst>
                                </p:cTn>
                              </p:par>
                              <p:par>
                                <p:cTn id="154" presetID="3" presetClass="entr" presetSubtype="10" fill="hold" nodeType="withEffect">
                                  <p:stCondLst>
                                    <p:cond delay="0"/>
                                  </p:stCondLst>
                                  <p:childTnLst>
                                    <p:set>
                                      <p:cBhvr>
                                        <p:cTn id="155" dur="1" fill="hold">
                                          <p:stCondLst>
                                            <p:cond delay="0"/>
                                          </p:stCondLst>
                                        </p:cTn>
                                        <p:tgtEl>
                                          <p:spTgt spid="26667"/>
                                        </p:tgtEl>
                                        <p:attrNameLst>
                                          <p:attrName>style.visibility</p:attrName>
                                        </p:attrNameLst>
                                      </p:cBhvr>
                                      <p:to>
                                        <p:strVal val="visible"/>
                                      </p:to>
                                    </p:set>
                                    <p:animEffect transition="in" filter="blinds(horizontal)">
                                      <p:cBhvr>
                                        <p:cTn id="156" dur="500"/>
                                        <p:tgtEl>
                                          <p:spTgt spid="26667"/>
                                        </p:tgtEl>
                                      </p:cBhvr>
                                    </p:animEffect>
                                  </p:childTnLst>
                                </p:cTn>
                              </p:par>
                              <p:par>
                                <p:cTn id="157" presetID="3" presetClass="entr" presetSubtype="10" fill="hold" grpId="0" nodeType="withEffect">
                                  <p:stCondLst>
                                    <p:cond delay="0"/>
                                  </p:stCondLst>
                                  <p:childTnLst>
                                    <p:set>
                                      <p:cBhvr>
                                        <p:cTn id="158" dur="1" fill="hold">
                                          <p:stCondLst>
                                            <p:cond delay="0"/>
                                          </p:stCondLst>
                                        </p:cTn>
                                        <p:tgtEl>
                                          <p:spTgt spid="26669"/>
                                        </p:tgtEl>
                                        <p:attrNameLst>
                                          <p:attrName>style.visibility</p:attrName>
                                        </p:attrNameLst>
                                      </p:cBhvr>
                                      <p:to>
                                        <p:strVal val="visible"/>
                                      </p:to>
                                    </p:set>
                                    <p:animEffect transition="in" filter="blinds(horizontal)">
                                      <p:cBhvr>
                                        <p:cTn id="159" dur="500"/>
                                        <p:tgtEl>
                                          <p:spTgt spid="26669"/>
                                        </p:tgtEl>
                                      </p:cBhvr>
                                    </p:animEffect>
                                  </p:childTnLst>
                                </p:cTn>
                              </p:par>
                              <p:par>
                                <p:cTn id="160" presetID="3" presetClass="entr" presetSubtype="10" fill="hold" grpId="0" nodeType="withEffect">
                                  <p:stCondLst>
                                    <p:cond delay="0"/>
                                  </p:stCondLst>
                                  <p:childTnLst>
                                    <p:set>
                                      <p:cBhvr>
                                        <p:cTn id="161" dur="1" fill="hold">
                                          <p:stCondLst>
                                            <p:cond delay="0"/>
                                          </p:stCondLst>
                                        </p:cTn>
                                        <p:tgtEl>
                                          <p:spTgt spid="26670"/>
                                        </p:tgtEl>
                                        <p:attrNameLst>
                                          <p:attrName>style.visibility</p:attrName>
                                        </p:attrNameLst>
                                      </p:cBhvr>
                                      <p:to>
                                        <p:strVal val="visible"/>
                                      </p:to>
                                    </p:set>
                                    <p:animEffect transition="in" filter="blinds(horizontal)">
                                      <p:cBhvr>
                                        <p:cTn id="162" dur="500"/>
                                        <p:tgtEl>
                                          <p:spTgt spid="26670"/>
                                        </p:tgtEl>
                                      </p:cBhvr>
                                    </p:animEffect>
                                  </p:childTnLst>
                                </p:cTn>
                              </p:par>
                              <p:par>
                                <p:cTn id="163" presetID="3" presetClass="entr" presetSubtype="10" fill="hold" grpId="0" nodeType="withEffect">
                                  <p:stCondLst>
                                    <p:cond delay="0"/>
                                  </p:stCondLst>
                                  <p:childTnLst>
                                    <p:set>
                                      <p:cBhvr>
                                        <p:cTn id="164" dur="1" fill="hold">
                                          <p:stCondLst>
                                            <p:cond delay="0"/>
                                          </p:stCondLst>
                                        </p:cTn>
                                        <p:tgtEl>
                                          <p:spTgt spid="26671"/>
                                        </p:tgtEl>
                                        <p:attrNameLst>
                                          <p:attrName>style.visibility</p:attrName>
                                        </p:attrNameLst>
                                      </p:cBhvr>
                                      <p:to>
                                        <p:strVal val="visible"/>
                                      </p:to>
                                    </p:set>
                                    <p:animEffect transition="in" filter="blinds(horizontal)">
                                      <p:cBhvr>
                                        <p:cTn id="165" dur="500"/>
                                        <p:tgtEl>
                                          <p:spTgt spid="26671"/>
                                        </p:tgtEl>
                                      </p:cBhvr>
                                    </p:animEffect>
                                  </p:childTnLst>
                                </p:cTn>
                              </p:par>
                              <p:par>
                                <p:cTn id="166" presetID="3" presetClass="entr" presetSubtype="10" fill="hold" grpId="0" nodeType="withEffect">
                                  <p:stCondLst>
                                    <p:cond delay="0"/>
                                  </p:stCondLst>
                                  <p:childTnLst>
                                    <p:set>
                                      <p:cBhvr>
                                        <p:cTn id="167" dur="1" fill="hold">
                                          <p:stCondLst>
                                            <p:cond delay="0"/>
                                          </p:stCondLst>
                                        </p:cTn>
                                        <p:tgtEl>
                                          <p:spTgt spid="26672"/>
                                        </p:tgtEl>
                                        <p:attrNameLst>
                                          <p:attrName>style.visibility</p:attrName>
                                        </p:attrNameLst>
                                      </p:cBhvr>
                                      <p:to>
                                        <p:strVal val="visible"/>
                                      </p:to>
                                    </p:set>
                                    <p:animEffect transition="in" filter="blinds(horizontal)">
                                      <p:cBhvr>
                                        <p:cTn id="168" dur="500"/>
                                        <p:tgtEl>
                                          <p:spTgt spid="26672"/>
                                        </p:tgtEl>
                                      </p:cBhvr>
                                    </p:animEffect>
                                  </p:childTnLst>
                                </p:cTn>
                              </p:par>
                              <p:par>
                                <p:cTn id="169" presetID="3" presetClass="entr" presetSubtype="10" fill="hold" nodeType="withEffect">
                                  <p:stCondLst>
                                    <p:cond delay="0"/>
                                  </p:stCondLst>
                                  <p:childTnLst>
                                    <p:set>
                                      <p:cBhvr>
                                        <p:cTn id="170" dur="1" fill="hold">
                                          <p:stCondLst>
                                            <p:cond delay="0"/>
                                          </p:stCondLst>
                                        </p:cTn>
                                        <p:tgtEl>
                                          <p:spTgt spid="19"/>
                                        </p:tgtEl>
                                        <p:attrNameLst>
                                          <p:attrName>style.visibility</p:attrName>
                                        </p:attrNameLst>
                                      </p:cBhvr>
                                      <p:to>
                                        <p:strVal val="visible"/>
                                      </p:to>
                                    </p:set>
                                    <p:animEffect transition="in" filter="blinds(horizontal)">
                                      <p:cBhvr>
                                        <p:cTn id="171" dur="500"/>
                                        <p:tgtEl>
                                          <p:spTgt spid="19"/>
                                        </p:tgtEl>
                                      </p:cBhvr>
                                    </p:animEffect>
                                  </p:childTnLst>
                                </p:cTn>
                              </p:par>
                              <p:par>
                                <p:cTn id="172" presetID="3" presetClass="entr" presetSubtype="10" fill="hold" nodeType="withEffect">
                                  <p:stCondLst>
                                    <p:cond delay="0"/>
                                  </p:stCondLst>
                                  <p:childTnLst>
                                    <p:set>
                                      <p:cBhvr>
                                        <p:cTn id="173" dur="1" fill="hold">
                                          <p:stCondLst>
                                            <p:cond delay="0"/>
                                          </p:stCondLst>
                                        </p:cTn>
                                        <p:tgtEl>
                                          <p:spTgt spid="20"/>
                                        </p:tgtEl>
                                        <p:attrNameLst>
                                          <p:attrName>style.visibility</p:attrName>
                                        </p:attrNameLst>
                                      </p:cBhvr>
                                      <p:to>
                                        <p:strVal val="visible"/>
                                      </p:to>
                                    </p:set>
                                    <p:animEffect transition="in" filter="blinds(horizontal)">
                                      <p:cBhvr>
                                        <p:cTn id="174" dur="500"/>
                                        <p:tgtEl>
                                          <p:spTgt spid="20"/>
                                        </p:tgtEl>
                                      </p:cBhvr>
                                    </p:animEffect>
                                  </p:childTnLst>
                                </p:cTn>
                              </p:par>
                              <p:par>
                                <p:cTn id="175" presetID="3" presetClass="entr" presetSubtype="10" fill="hold" nodeType="withEffect">
                                  <p:stCondLst>
                                    <p:cond delay="0"/>
                                  </p:stCondLst>
                                  <p:childTnLst>
                                    <p:set>
                                      <p:cBhvr>
                                        <p:cTn id="176" dur="1" fill="hold">
                                          <p:stCondLst>
                                            <p:cond delay="0"/>
                                          </p:stCondLst>
                                        </p:cTn>
                                        <p:tgtEl>
                                          <p:spTgt spid="26680"/>
                                        </p:tgtEl>
                                        <p:attrNameLst>
                                          <p:attrName>style.visibility</p:attrName>
                                        </p:attrNameLst>
                                      </p:cBhvr>
                                      <p:to>
                                        <p:strVal val="visible"/>
                                      </p:to>
                                    </p:set>
                                    <p:animEffect transition="in" filter="blinds(horizontal)">
                                      <p:cBhvr>
                                        <p:cTn id="177" dur="500"/>
                                        <p:tgtEl>
                                          <p:spTgt spid="266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animBg="1"/>
      <p:bldP spid="26628" grpId="0" animBg="1"/>
      <p:bldP spid="26629" grpId="0" animBg="1"/>
      <p:bldP spid="26631" grpId="0"/>
      <p:bldP spid="26632" grpId="0" animBg="1"/>
      <p:bldP spid="26633" grpId="0" animBg="1"/>
      <p:bldP spid="26634" grpId="0" animBg="1"/>
      <p:bldP spid="26635" grpId="0" animBg="1"/>
      <p:bldP spid="26637" grpId="0" animBg="1"/>
      <p:bldP spid="26638" grpId="0"/>
      <p:bldP spid="26639" grpId="0"/>
      <p:bldP spid="26640" grpId="0"/>
      <p:bldP spid="26648" grpId="0"/>
      <p:bldP spid="26649" grpId="0"/>
      <p:bldP spid="26650" grpId="0"/>
      <p:bldP spid="26651" grpId="0"/>
      <p:bldP spid="26652" grpId="0"/>
      <p:bldP spid="26653" grpId="0"/>
      <p:bldP spid="26654" grpId="0" animBg="1"/>
      <p:bldP spid="26655" grpId="0" animBg="1"/>
      <p:bldP spid="26656" grpId="0" animBg="1"/>
      <p:bldP spid="26657" grpId="0"/>
      <p:bldP spid="26661" grpId="0"/>
      <p:bldP spid="26662" grpId="0"/>
      <p:bldP spid="26663" grpId="0"/>
      <p:bldP spid="26666" grpId="0"/>
      <p:bldP spid="26669" grpId="0" animBg="1"/>
      <p:bldP spid="26670" grpId="0" animBg="1"/>
      <p:bldP spid="26671" grpId="0" animBg="1"/>
      <p:bldP spid="26672" grpId="0" animBg="1"/>
      <p:bldP spid="26675" grpId="0" animBg="1"/>
      <p:bldP spid="26676" grpId="0" animBg="1"/>
      <p:bldP spid="26677" grpId="0" animBg="1"/>
      <p:bldP spid="26678" grpId="0" animBg="1"/>
    </p:bld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0"/>
          </p:nvPr>
        </p:nvSpPr>
        <p:spPr>
          <a:noFill/>
        </p:spPr>
        <p:txBody>
          <a:bodyPr/>
          <a:lstStyle/>
          <a:p>
            <a:fld id="{0E405BB2-4EFE-43E3-8E44-63CFD9E8CE3F}" type="slidenum">
              <a:rPr lang="en-US" smtClean="0">
                <a:latin typeface="Arial" charset="0"/>
              </a:rPr>
              <a:pPr/>
              <a:t>89</a:t>
            </a:fld>
            <a:endParaRPr lang="en-US" smtClean="0">
              <a:latin typeface="Arial" charset="0"/>
            </a:endParaRPr>
          </a:p>
        </p:txBody>
      </p:sp>
      <p:sp>
        <p:nvSpPr>
          <p:cNvPr id="20484" name="Line 2"/>
          <p:cNvSpPr>
            <a:spLocks noChangeShapeType="1"/>
          </p:cNvSpPr>
          <p:nvPr/>
        </p:nvSpPr>
        <p:spPr bwMode="auto">
          <a:xfrm flipV="1">
            <a:off x="6842125" y="2320925"/>
            <a:ext cx="0" cy="642938"/>
          </a:xfrm>
          <a:prstGeom prst="line">
            <a:avLst/>
          </a:prstGeom>
          <a:noFill/>
          <a:ln w="28575">
            <a:solidFill>
              <a:schemeClr val="hlink"/>
            </a:solidFill>
            <a:round/>
            <a:headEnd/>
            <a:tailEnd/>
          </a:ln>
        </p:spPr>
        <p:txBody>
          <a:bodyPr wrap="none" anchor="ctr"/>
          <a:lstStyle/>
          <a:p>
            <a:endParaRPr lang="en-US"/>
          </a:p>
        </p:txBody>
      </p:sp>
      <p:sp>
        <p:nvSpPr>
          <p:cNvPr id="20485" name="Line 3"/>
          <p:cNvSpPr>
            <a:spLocks noChangeShapeType="1"/>
          </p:cNvSpPr>
          <p:nvPr/>
        </p:nvSpPr>
        <p:spPr bwMode="auto">
          <a:xfrm rot="16200000" flipV="1">
            <a:off x="3416300" y="3073400"/>
            <a:ext cx="0" cy="2616200"/>
          </a:xfrm>
          <a:prstGeom prst="line">
            <a:avLst/>
          </a:prstGeom>
          <a:noFill/>
          <a:ln w="28575">
            <a:solidFill>
              <a:schemeClr val="hlink"/>
            </a:solidFill>
            <a:round/>
            <a:headEnd/>
            <a:tailEnd type="triangle" w="med" len="med"/>
          </a:ln>
        </p:spPr>
        <p:txBody>
          <a:bodyPr wrap="none" anchor="ctr"/>
          <a:lstStyle/>
          <a:p>
            <a:endParaRPr lang="en-US"/>
          </a:p>
        </p:txBody>
      </p:sp>
      <p:pic>
        <p:nvPicPr>
          <p:cNvPr id="20486"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10100" y="2390775"/>
            <a:ext cx="723900" cy="2514600"/>
          </a:xfrm>
          <a:prstGeom prst="rect">
            <a:avLst/>
          </a:prstGeom>
          <a:noFill/>
          <a:ln w="9525">
            <a:noFill/>
            <a:miter lim="800000"/>
            <a:headEnd/>
            <a:tailEnd/>
          </a:ln>
        </p:spPr>
      </p:pic>
      <p:sp>
        <p:nvSpPr>
          <p:cNvPr id="20487" name="Line 5"/>
          <p:cNvSpPr>
            <a:spLocks noChangeShapeType="1"/>
          </p:cNvSpPr>
          <p:nvPr/>
        </p:nvSpPr>
        <p:spPr bwMode="auto">
          <a:xfrm rot="16200000" flipV="1">
            <a:off x="4176713" y="2797175"/>
            <a:ext cx="0" cy="908050"/>
          </a:xfrm>
          <a:prstGeom prst="line">
            <a:avLst/>
          </a:prstGeom>
          <a:noFill/>
          <a:ln w="28575">
            <a:solidFill>
              <a:schemeClr val="hlink"/>
            </a:solidFill>
            <a:round/>
            <a:headEnd/>
            <a:tailEnd/>
          </a:ln>
        </p:spPr>
        <p:txBody>
          <a:bodyPr wrap="none" anchor="ctr"/>
          <a:lstStyle/>
          <a:p>
            <a:endParaRPr lang="en-US"/>
          </a:p>
        </p:txBody>
      </p:sp>
      <p:grpSp>
        <p:nvGrpSpPr>
          <p:cNvPr id="2" name="Group 6"/>
          <p:cNvGrpSpPr>
            <a:grpSpLocks/>
          </p:cNvGrpSpPr>
          <p:nvPr/>
        </p:nvGrpSpPr>
        <p:grpSpPr bwMode="auto">
          <a:xfrm>
            <a:off x="3527425" y="3087688"/>
            <a:ext cx="368300" cy="339725"/>
            <a:chOff x="2499" y="1648"/>
            <a:chExt cx="232" cy="214"/>
          </a:xfrm>
        </p:grpSpPr>
        <p:sp>
          <p:nvSpPr>
            <p:cNvPr id="20611" name="Oval 7"/>
            <p:cNvSpPr>
              <a:spLocks noChangeArrowheads="1"/>
            </p:cNvSpPr>
            <p:nvPr/>
          </p:nvSpPr>
          <p:spPr bwMode="auto">
            <a:xfrm>
              <a:off x="2563" y="1690"/>
              <a:ext cx="105" cy="105"/>
            </a:xfrm>
            <a:prstGeom prst="ellipse">
              <a:avLst/>
            </a:prstGeom>
            <a:solidFill>
              <a:srgbClr val="FFFFFF"/>
            </a:solidFill>
            <a:ln w="9525">
              <a:noFill/>
              <a:round/>
              <a:headEnd/>
              <a:tailEnd/>
            </a:ln>
          </p:spPr>
          <p:txBody>
            <a:bodyPr wrap="none" anchor="ctr"/>
            <a:lstStyle/>
            <a:p>
              <a:endParaRPr lang="en-US"/>
            </a:p>
          </p:txBody>
        </p:sp>
        <p:pic>
          <p:nvPicPr>
            <p:cNvPr id="20612" name="Picture 8" descr="tape_drive"/>
            <p:cNvPicPr>
              <a:picLocks noChangeAspect="1" noChangeArrowheads="1"/>
            </p:cNvPicPr>
            <p:nvPr/>
          </p:nvPicPr>
          <p:blipFill>
            <a:blip r:embed="rId4" cstate="email">
              <a:clrChange>
                <a:clrFrom>
                  <a:srgbClr val="FFFFFF"/>
                </a:clrFrom>
                <a:clrTo>
                  <a:srgbClr val="FFFFFF">
                    <a:alpha val="0"/>
                  </a:srgbClr>
                </a:clrTo>
              </a:clrChange>
            </a:blip>
            <a:srcRect/>
            <a:stretch>
              <a:fillRect/>
            </a:stretch>
          </p:blipFill>
          <p:spPr bwMode="auto">
            <a:xfrm>
              <a:off x="2499" y="1648"/>
              <a:ext cx="232" cy="214"/>
            </a:xfrm>
            <a:prstGeom prst="rect">
              <a:avLst/>
            </a:prstGeom>
            <a:noFill/>
            <a:ln w="9525">
              <a:noFill/>
              <a:miter lim="800000"/>
              <a:headEnd/>
              <a:tailEnd/>
            </a:ln>
          </p:spPr>
        </p:pic>
      </p:grpSp>
      <p:sp>
        <p:nvSpPr>
          <p:cNvPr id="20489" name="Text Box 9"/>
          <p:cNvSpPr txBox="1">
            <a:spLocks noChangeArrowheads="1"/>
          </p:cNvSpPr>
          <p:nvPr/>
        </p:nvSpPr>
        <p:spPr bwMode="auto">
          <a:xfrm>
            <a:off x="4384675" y="1866900"/>
            <a:ext cx="1173163" cy="517525"/>
          </a:xfrm>
          <a:prstGeom prst="rect">
            <a:avLst/>
          </a:prstGeom>
          <a:noFill/>
          <a:ln w="9525">
            <a:noFill/>
            <a:miter lim="800000"/>
            <a:headEnd/>
            <a:tailEnd/>
          </a:ln>
        </p:spPr>
        <p:txBody>
          <a:bodyPr>
            <a:spAutoFit/>
          </a:bodyPr>
          <a:lstStyle/>
          <a:p>
            <a:pPr eaLnBrk="0" hangingPunct="0">
              <a:buClrTx/>
              <a:buFontTx/>
              <a:buNone/>
            </a:pPr>
            <a:r>
              <a:rPr lang="en-US" sz="1400">
                <a:solidFill>
                  <a:srgbClr val="000000"/>
                </a:solidFill>
              </a:rPr>
              <a:t>Secondary</a:t>
            </a:r>
            <a:br>
              <a:rPr lang="en-US" sz="1400">
                <a:solidFill>
                  <a:srgbClr val="000000"/>
                </a:solidFill>
              </a:rPr>
            </a:br>
            <a:r>
              <a:rPr lang="en-US" sz="1400">
                <a:solidFill>
                  <a:srgbClr val="000000"/>
                </a:solidFill>
              </a:rPr>
              <a:t>Storage</a:t>
            </a:r>
            <a:endParaRPr lang="en-US" sz="1000" baseline="70000">
              <a:cs typeface="Arial" charset="0"/>
            </a:endParaRPr>
          </a:p>
        </p:txBody>
      </p:sp>
      <p:sp>
        <p:nvSpPr>
          <p:cNvPr id="20490" name="Text Box 10"/>
          <p:cNvSpPr txBox="1">
            <a:spLocks noChangeArrowheads="1"/>
          </p:cNvSpPr>
          <p:nvPr/>
        </p:nvSpPr>
        <p:spPr bwMode="auto">
          <a:xfrm>
            <a:off x="3105150" y="2771775"/>
            <a:ext cx="1173163" cy="304800"/>
          </a:xfrm>
          <a:prstGeom prst="rect">
            <a:avLst/>
          </a:prstGeom>
          <a:noFill/>
          <a:ln w="9525">
            <a:noFill/>
            <a:miter lim="800000"/>
            <a:headEnd/>
            <a:tailEnd/>
          </a:ln>
        </p:spPr>
        <p:txBody>
          <a:bodyPr>
            <a:spAutoFit/>
          </a:bodyPr>
          <a:lstStyle/>
          <a:p>
            <a:pPr eaLnBrk="0" hangingPunct="0">
              <a:buClrTx/>
              <a:buFontTx/>
              <a:buNone/>
            </a:pPr>
            <a:r>
              <a:rPr lang="en-US" sz="1400">
                <a:solidFill>
                  <a:srgbClr val="000000"/>
                </a:solidFill>
              </a:rPr>
              <a:t>Tape</a:t>
            </a:r>
            <a:endParaRPr lang="en-US" sz="1000" baseline="70000">
              <a:cs typeface="Arial" charset="0"/>
            </a:endParaRPr>
          </a:p>
        </p:txBody>
      </p:sp>
      <p:pic>
        <p:nvPicPr>
          <p:cNvPr id="20491" name="Picture 11" descr="FAS3000_w_FC_storage"/>
          <p:cNvPicPr>
            <a:picLocks noChangeAspect="1" noChangeArrowheads="1"/>
          </p:cNvPicPr>
          <p:nvPr/>
        </p:nvPicPr>
        <p:blipFill>
          <a:blip r:embed="rId5" cstate="email"/>
          <a:srcRect/>
          <a:stretch>
            <a:fillRect/>
          </a:stretch>
        </p:blipFill>
        <p:spPr bwMode="auto">
          <a:xfrm>
            <a:off x="6418263" y="2800350"/>
            <a:ext cx="842962" cy="914400"/>
          </a:xfrm>
          <a:prstGeom prst="rect">
            <a:avLst/>
          </a:prstGeom>
          <a:noFill/>
          <a:ln w="9525">
            <a:noFill/>
            <a:miter lim="800000"/>
            <a:headEnd/>
            <a:tailEnd/>
          </a:ln>
        </p:spPr>
      </p:pic>
      <p:grpSp>
        <p:nvGrpSpPr>
          <p:cNvPr id="3" name="Group 12"/>
          <p:cNvGrpSpPr>
            <a:grpSpLocks/>
          </p:cNvGrpSpPr>
          <p:nvPr/>
        </p:nvGrpSpPr>
        <p:grpSpPr bwMode="auto">
          <a:xfrm>
            <a:off x="2235200" y="1817688"/>
            <a:ext cx="628650" cy="511175"/>
            <a:chOff x="1337" y="1223"/>
            <a:chExt cx="396" cy="322"/>
          </a:xfrm>
        </p:grpSpPr>
        <p:sp>
          <p:nvSpPr>
            <p:cNvPr id="20598" name="Line 13"/>
            <p:cNvSpPr>
              <a:spLocks noChangeShapeType="1"/>
            </p:cNvSpPr>
            <p:nvPr/>
          </p:nvSpPr>
          <p:spPr bwMode="auto">
            <a:xfrm>
              <a:off x="1337" y="1545"/>
              <a:ext cx="396" cy="0"/>
            </a:xfrm>
            <a:prstGeom prst="line">
              <a:avLst/>
            </a:prstGeom>
            <a:noFill/>
            <a:ln w="28575">
              <a:solidFill>
                <a:schemeClr val="hlink"/>
              </a:solidFill>
              <a:round/>
              <a:headEnd/>
              <a:tailEnd/>
            </a:ln>
          </p:spPr>
          <p:txBody>
            <a:bodyPr wrap="none" anchor="ctr"/>
            <a:lstStyle/>
            <a:p>
              <a:endParaRPr lang="en-US"/>
            </a:p>
          </p:txBody>
        </p:sp>
        <p:sp>
          <p:nvSpPr>
            <p:cNvPr id="20599" name="Line 14"/>
            <p:cNvSpPr>
              <a:spLocks noChangeShapeType="1"/>
            </p:cNvSpPr>
            <p:nvPr/>
          </p:nvSpPr>
          <p:spPr bwMode="auto">
            <a:xfrm rot="-5400000">
              <a:off x="1556" y="1452"/>
              <a:ext cx="167" cy="0"/>
            </a:xfrm>
            <a:prstGeom prst="line">
              <a:avLst/>
            </a:prstGeom>
            <a:noFill/>
            <a:ln w="19050">
              <a:solidFill>
                <a:srgbClr val="000000"/>
              </a:solidFill>
              <a:round/>
              <a:headEnd/>
              <a:tailEnd/>
            </a:ln>
          </p:spPr>
          <p:txBody>
            <a:bodyPr wrap="none" anchor="ctr"/>
            <a:lstStyle/>
            <a:p>
              <a:endParaRPr lang="en-US"/>
            </a:p>
          </p:txBody>
        </p:sp>
        <p:sp>
          <p:nvSpPr>
            <p:cNvPr id="20600" name="Line 15"/>
            <p:cNvSpPr>
              <a:spLocks noChangeShapeType="1"/>
            </p:cNvSpPr>
            <p:nvPr/>
          </p:nvSpPr>
          <p:spPr bwMode="auto">
            <a:xfrm rot="-5400000">
              <a:off x="1354" y="1452"/>
              <a:ext cx="167" cy="0"/>
            </a:xfrm>
            <a:prstGeom prst="line">
              <a:avLst/>
            </a:prstGeom>
            <a:noFill/>
            <a:ln w="19050">
              <a:solidFill>
                <a:srgbClr val="000000"/>
              </a:solidFill>
              <a:round/>
              <a:headEnd/>
              <a:tailEnd/>
            </a:ln>
          </p:spPr>
          <p:txBody>
            <a:bodyPr wrap="none" anchor="ctr"/>
            <a:lstStyle/>
            <a:p>
              <a:endParaRPr lang="en-US"/>
            </a:p>
          </p:txBody>
        </p:sp>
        <p:grpSp>
          <p:nvGrpSpPr>
            <p:cNvPr id="4" name="Group 16"/>
            <p:cNvGrpSpPr>
              <a:grpSpLocks/>
            </p:cNvGrpSpPr>
            <p:nvPr/>
          </p:nvGrpSpPr>
          <p:grpSpPr bwMode="auto">
            <a:xfrm>
              <a:off x="1554" y="1223"/>
              <a:ext cx="156" cy="208"/>
              <a:chOff x="2728" y="2396"/>
              <a:chExt cx="156" cy="208"/>
            </a:xfrm>
          </p:grpSpPr>
          <p:sp>
            <p:nvSpPr>
              <p:cNvPr id="20607" name="Oval 17"/>
              <p:cNvSpPr>
                <a:spLocks noChangeArrowheads="1"/>
              </p:cNvSpPr>
              <p:nvPr/>
            </p:nvSpPr>
            <p:spPr bwMode="auto">
              <a:xfrm>
                <a:off x="2773" y="2396"/>
                <a:ext cx="66" cy="85"/>
              </a:xfrm>
              <a:prstGeom prst="ellipse">
                <a:avLst/>
              </a:prstGeom>
              <a:solidFill>
                <a:srgbClr val="A2B9E8"/>
              </a:solidFill>
              <a:ln w="9525">
                <a:noFill/>
                <a:round/>
                <a:headEnd/>
                <a:tailEnd/>
              </a:ln>
            </p:spPr>
            <p:txBody>
              <a:bodyPr wrap="none" anchor="ctr"/>
              <a:lstStyle/>
              <a:p>
                <a:endParaRPr lang="en-US"/>
              </a:p>
            </p:txBody>
          </p:sp>
          <p:sp>
            <p:nvSpPr>
              <p:cNvPr id="20608" name="Oval 18"/>
              <p:cNvSpPr>
                <a:spLocks noChangeArrowheads="1"/>
              </p:cNvSpPr>
              <p:nvPr/>
            </p:nvSpPr>
            <p:spPr bwMode="auto">
              <a:xfrm>
                <a:off x="2749" y="2491"/>
                <a:ext cx="114" cy="85"/>
              </a:xfrm>
              <a:prstGeom prst="ellipse">
                <a:avLst/>
              </a:prstGeom>
              <a:solidFill>
                <a:srgbClr val="A2B9E8"/>
              </a:solidFill>
              <a:ln w="9525">
                <a:noFill/>
                <a:round/>
                <a:headEnd/>
                <a:tailEnd/>
              </a:ln>
            </p:spPr>
            <p:txBody>
              <a:bodyPr wrap="none" anchor="ctr"/>
              <a:lstStyle/>
              <a:p>
                <a:endParaRPr lang="en-US"/>
              </a:p>
            </p:txBody>
          </p:sp>
          <p:sp>
            <p:nvSpPr>
              <p:cNvPr id="20609" name="Rectangle 19"/>
              <p:cNvSpPr>
                <a:spLocks noChangeArrowheads="1"/>
              </p:cNvSpPr>
              <p:nvPr/>
            </p:nvSpPr>
            <p:spPr bwMode="auto">
              <a:xfrm>
                <a:off x="2749" y="2534"/>
                <a:ext cx="114" cy="70"/>
              </a:xfrm>
              <a:prstGeom prst="rect">
                <a:avLst/>
              </a:prstGeom>
              <a:solidFill>
                <a:srgbClr val="A2B9E8"/>
              </a:solidFill>
              <a:ln w="9525">
                <a:noFill/>
                <a:miter lim="800000"/>
                <a:headEnd/>
                <a:tailEnd/>
              </a:ln>
            </p:spPr>
            <p:txBody>
              <a:bodyPr wrap="none" anchor="ctr"/>
              <a:lstStyle/>
              <a:p>
                <a:endParaRPr lang="en-US"/>
              </a:p>
            </p:txBody>
          </p:sp>
          <p:sp>
            <p:nvSpPr>
              <p:cNvPr id="20610" name="Rectangle 20"/>
              <p:cNvSpPr>
                <a:spLocks noChangeArrowheads="1"/>
              </p:cNvSpPr>
              <p:nvPr/>
            </p:nvSpPr>
            <p:spPr bwMode="auto">
              <a:xfrm>
                <a:off x="2728" y="2550"/>
                <a:ext cx="156" cy="54"/>
              </a:xfrm>
              <a:prstGeom prst="rect">
                <a:avLst/>
              </a:prstGeom>
              <a:solidFill>
                <a:srgbClr val="6188D7"/>
              </a:solidFill>
              <a:ln w="9525">
                <a:noFill/>
                <a:miter lim="800000"/>
                <a:headEnd/>
                <a:tailEnd/>
              </a:ln>
            </p:spPr>
            <p:txBody>
              <a:bodyPr wrap="none" anchor="ctr"/>
              <a:lstStyle/>
              <a:p>
                <a:endParaRPr lang="en-US"/>
              </a:p>
            </p:txBody>
          </p:sp>
        </p:grpSp>
        <p:grpSp>
          <p:nvGrpSpPr>
            <p:cNvPr id="5" name="Group 21"/>
            <p:cNvGrpSpPr>
              <a:grpSpLocks/>
            </p:cNvGrpSpPr>
            <p:nvPr/>
          </p:nvGrpSpPr>
          <p:grpSpPr bwMode="auto">
            <a:xfrm>
              <a:off x="1352" y="1223"/>
              <a:ext cx="156" cy="208"/>
              <a:chOff x="2526" y="2396"/>
              <a:chExt cx="156" cy="208"/>
            </a:xfrm>
          </p:grpSpPr>
          <p:sp>
            <p:nvSpPr>
              <p:cNvPr id="20603" name="Oval 22"/>
              <p:cNvSpPr>
                <a:spLocks noChangeArrowheads="1"/>
              </p:cNvSpPr>
              <p:nvPr/>
            </p:nvSpPr>
            <p:spPr bwMode="auto">
              <a:xfrm>
                <a:off x="2571" y="2396"/>
                <a:ext cx="66" cy="85"/>
              </a:xfrm>
              <a:prstGeom prst="ellipse">
                <a:avLst/>
              </a:prstGeom>
              <a:solidFill>
                <a:srgbClr val="A2B9E8"/>
              </a:solidFill>
              <a:ln w="9525">
                <a:noFill/>
                <a:round/>
                <a:headEnd/>
                <a:tailEnd/>
              </a:ln>
            </p:spPr>
            <p:txBody>
              <a:bodyPr wrap="none" anchor="ctr"/>
              <a:lstStyle/>
              <a:p>
                <a:endParaRPr lang="en-US"/>
              </a:p>
            </p:txBody>
          </p:sp>
          <p:sp>
            <p:nvSpPr>
              <p:cNvPr id="20604" name="Oval 23"/>
              <p:cNvSpPr>
                <a:spLocks noChangeArrowheads="1"/>
              </p:cNvSpPr>
              <p:nvPr/>
            </p:nvSpPr>
            <p:spPr bwMode="auto">
              <a:xfrm>
                <a:off x="2547" y="2491"/>
                <a:ext cx="114" cy="85"/>
              </a:xfrm>
              <a:prstGeom prst="ellipse">
                <a:avLst/>
              </a:prstGeom>
              <a:solidFill>
                <a:srgbClr val="A2B9E8"/>
              </a:solidFill>
              <a:ln w="9525">
                <a:noFill/>
                <a:round/>
                <a:headEnd/>
                <a:tailEnd/>
              </a:ln>
            </p:spPr>
            <p:txBody>
              <a:bodyPr wrap="none" anchor="ctr"/>
              <a:lstStyle/>
              <a:p>
                <a:endParaRPr lang="en-US"/>
              </a:p>
            </p:txBody>
          </p:sp>
          <p:sp>
            <p:nvSpPr>
              <p:cNvPr id="20605" name="Rectangle 24"/>
              <p:cNvSpPr>
                <a:spLocks noChangeArrowheads="1"/>
              </p:cNvSpPr>
              <p:nvPr/>
            </p:nvSpPr>
            <p:spPr bwMode="auto">
              <a:xfrm>
                <a:off x="2547" y="2534"/>
                <a:ext cx="114" cy="70"/>
              </a:xfrm>
              <a:prstGeom prst="rect">
                <a:avLst/>
              </a:prstGeom>
              <a:solidFill>
                <a:srgbClr val="A2B9E8"/>
              </a:solidFill>
              <a:ln w="9525">
                <a:noFill/>
                <a:miter lim="800000"/>
                <a:headEnd/>
                <a:tailEnd/>
              </a:ln>
            </p:spPr>
            <p:txBody>
              <a:bodyPr wrap="none" anchor="ctr"/>
              <a:lstStyle/>
              <a:p>
                <a:endParaRPr lang="en-US"/>
              </a:p>
            </p:txBody>
          </p:sp>
          <p:sp>
            <p:nvSpPr>
              <p:cNvPr id="20606" name="Rectangle 25"/>
              <p:cNvSpPr>
                <a:spLocks noChangeArrowheads="1"/>
              </p:cNvSpPr>
              <p:nvPr/>
            </p:nvSpPr>
            <p:spPr bwMode="auto">
              <a:xfrm>
                <a:off x="2526" y="2550"/>
                <a:ext cx="156" cy="54"/>
              </a:xfrm>
              <a:prstGeom prst="rect">
                <a:avLst/>
              </a:prstGeom>
              <a:solidFill>
                <a:srgbClr val="6188D7"/>
              </a:solidFill>
              <a:ln w="9525">
                <a:noFill/>
                <a:miter lim="800000"/>
                <a:headEnd/>
                <a:tailEnd/>
              </a:ln>
            </p:spPr>
            <p:txBody>
              <a:bodyPr wrap="none" anchor="ctr"/>
              <a:lstStyle/>
              <a:p>
                <a:endParaRPr lang="en-US"/>
              </a:p>
            </p:txBody>
          </p:sp>
        </p:grpSp>
      </p:grpSp>
      <p:sp>
        <p:nvSpPr>
          <p:cNvPr id="20493" name="Freeform 26"/>
          <p:cNvSpPr>
            <a:spLocks/>
          </p:cNvSpPr>
          <p:nvPr/>
        </p:nvSpPr>
        <p:spPr bwMode="auto">
          <a:xfrm>
            <a:off x="749300" y="2322513"/>
            <a:ext cx="1800225" cy="611187"/>
          </a:xfrm>
          <a:custGeom>
            <a:avLst/>
            <a:gdLst>
              <a:gd name="T0" fmla="*/ 0 w 1134"/>
              <a:gd name="T1" fmla="*/ 2147483647 h 385"/>
              <a:gd name="T2" fmla="*/ 0 w 1134"/>
              <a:gd name="T3" fmla="*/ 2147483647 h 385"/>
              <a:gd name="T4" fmla="*/ 2147483647 w 1134"/>
              <a:gd name="T5" fmla="*/ 2147483647 h 385"/>
              <a:gd name="T6" fmla="*/ 2147483647 w 1134"/>
              <a:gd name="T7" fmla="*/ 0 h 385"/>
              <a:gd name="T8" fmla="*/ 0 60000 65536"/>
              <a:gd name="T9" fmla="*/ 0 60000 65536"/>
              <a:gd name="T10" fmla="*/ 0 60000 65536"/>
              <a:gd name="T11" fmla="*/ 0 60000 65536"/>
              <a:gd name="T12" fmla="*/ 0 w 1134"/>
              <a:gd name="T13" fmla="*/ 0 h 385"/>
              <a:gd name="T14" fmla="*/ 1134 w 1134"/>
              <a:gd name="T15" fmla="*/ 385 h 385"/>
            </a:gdLst>
            <a:ahLst/>
            <a:cxnLst>
              <a:cxn ang="T8">
                <a:pos x="T0" y="T1"/>
              </a:cxn>
              <a:cxn ang="T9">
                <a:pos x="T2" y="T3"/>
              </a:cxn>
              <a:cxn ang="T10">
                <a:pos x="T4" y="T5"/>
              </a:cxn>
              <a:cxn ang="T11">
                <a:pos x="T6" y="T7"/>
              </a:cxn>
            </a:cxnLst>
            <a:rect l="T12" t="T13" r="T14" b="T15"/>
            <a:pathLst>
              <a:path w="1134" h="385">
                <a:moveTo>
                  <a:pt x="0" y="1"/>
                </a:moveTo>
                <a:lnTo>
                  <a:pt x="0" y="385"/>
                </a:lnTo>
                <a:lnTo>
                  <a:pt x="1134" y="385"/>
                </a:lnTo>
                <a:lnTo>
                  <a:pt x="1134" y="0"/>
                </a:lnTo>
              </a:path>
            </a:pathLst>
          </a:custGeom>
          <a:noFill/>
          <a:ln w="28575">
            <a:solidFill>
              <a:schemeClr val="hlink"/>
            </a:solidFill>
            <a:round/>
            <a:headEnd/>
            <a:tailEnd/>
          </a:ln>
        </p:spPr>
        <p:txBody>
          <a:bodyPr wrap="none" anchor="ctr"/>
          <a:lstStyle/>
          <a:p>
            <a:endParaRPr lang="en-US"/>
          </a:p>
        </p:txBody>
      </p:sp>
      <p:sp>
        <p:nvSpPr>
          <p:cNvPr id="20494" name="Freeform 27"/>
          <p:cNvSpPr>
            <a:spLocks/>
          </p:cNvSpPr>
          <p:nvPr/>
        </p:nvSpPr>
        <p:spPr bwMode="auto">
          <a:xfrm>
            <a:off x="7145338" y="2335213"/>
            <a:ext cx="1169987" cy="2030412"/>
          </a:xfrm>
          <a:custGeom>
            <a:avLst/>
            <a:gdLst>
              <a:gd name="T0" fmla="*/ 2147483647 w 737"/>
              <a:gd name="T1" fmla="*/ 0 h 329"/>
              <a:gd name="T2" fmla="*/ 2147483647 w 737"/>
              <a:gd name="T3" fmla="*/ 2147483647 h 329"/>
              <a:gd name="T4" fmla="*/ 0 w 737"/>
              <a:gd name="T5" fmla="*/ 2147483647 h 329"/>
              <a:gd name="T6" fmla="*/ 0 60000 65536"/>
              <a:gd name="T7" fmla="*/ 0 60000 65536"/>
              <a:gd name="T8" fmla="*/ 0 60000 65536"/>
              <a:gd name="T9" fmla="*/ 0 w 737"/>
              <a:gd name="T10" fmla="*/ 0 h 329"/>
              <a:gd name="T11" fmla="*/ 737 w 737"/>
              <a:gd name="T12" fmla="*/ 329 h 329"/>
            </a:gdLst>
            <a:ahLst/>
            <a:cxnLst>
              <a:cxn ang="T6">
                <a:pos x="T0" y="T1"/>
              </a:cxn>
              <a:cxn ang="T7">
                <a:pos x="T2" y="T3"/>
              </a:cxn>
              <a:cxn ang="T8">
                <a:pos x="T4" y="T5"/>
              </a:cxn>
            </a:cxnLst>
            <a:rect l="T9" t="T10" r="T11" b="T12"/>
            <a:pathLst>
              <a:path w="737" h="329">
                <a:moveTo>
                  <a:pt x="737" y="0"/>
                </a:moveTo>
                <a:lnTo>
                  <a:pt x="737" y="329"/>
                </a:lnTo>
                <a:lnTo>
                  <a:pt x="0" y="329"/>
                </a:lnTo>
              </a:path>
            </a:pathLst>
          </a:custGeom>
          <a:noFill/>
          <a:ln w="28575">
            <a:solidFill>
              <a:schemeClr val="hlink"/>
            </a:solidFill>
            <a:round/>
            <a:headEnd/>
            <a:tailEnd/>
          </a:ln>
        </p:spPr>
        <p:txBody>
          <a:bodyPr wrap="none" anchor="ctr"/>
          <a:lstStyle/>
          <a:p>
            <a:endParaRPr lang="en-US"/>
          </a:p>
        </p:txBody>
      </p:sp>
      <p:sp>
        <p:nvSpPr>
          <p:cNvPr id="20495" name="Rectangle 28"/>
          <p:cNvSpPr>
            <a:spLocks noGrp="1" noChangeArrowheads="1"/>
          </p:cNvSpPr>
          <p:nvPr>
            <p:ph type="title"/>
          </p:nvPr>
        </p:nvSpPr>
        <p:spPr/>
        <p:txBody>
          <a:bodyPr/>
          <a:lstStyle/>
          <a:p>
            <a:pPr eaLnBrk="1" hangingPunct="1"/>
            <a:r>
              <a:rPr lang="en-US" sz="3400" smtClean="0"/>
              <a:t>Restoring Files Rapidly</a:t>
            </a:r>
          </a:p>
        </p:txBody>
      </p:sp>
      <p:sp>
        <p:nvSpPr>
          <p:cNvPr id="279581" name="Rectangle 29"/>
          <p:cNvSpPr>
            <a:spLocks noGrp="1" noChangeArrowheads="1"/>
          </p:cNvSpPr>
          <p:nvPr>
            <p:ph type="body" idx="1"/>
          </p:nvPr>
        </p:nvSpPr>
        <p:spPr>
          <a:xfrm>
            <a:off x="1066800" y="5105400"/>
            <a:ext cx="7772400" cy="396875"/>
          </a:xfrm>
        </p:spPr>
        <p:txBody>
          <a:bodyPr/>
          <a:lstStyle/>
          <a:p>
            <a:pPr eaLnBrk="1" hangingPunct="1">
              <a:spcBef>
                <a:spcPct val="0"/>
              </a:spcBef>
            </a:pPr>
            <a:r>
              <a:rPr lang="en-US" sz="2000" smtClean="0"/>
              <a:t>Users can restore their own files in seconds</a:t>
            </a:r>
            <a:endParaRPr lang="en-US" sz="2000" smtClean="0">
              <a:solidFill>
                <a:schemeClr val="folHlink"/>
              </a:solidFill>
            </a:endParaRPr>
          </a:p>
        </p:txBody>
      </p:sp>
      <p:sp>
        <p:nvSpPr>
          <p:cNvPr id="20497" name="Freeform 30"/>
          <p:cNvSpPr>
            <a:spLocks/>
          </p:cNvSpPr>
          <p:nvPr/>
        </p:nvSpPr>
        <p:spPr bwMode="auto">
          <a:xfrm>
            <a:off x="5314950" y="3733800"/>
            <a:ext cx="1524000" cy="650875"/>
          </a:xfrm>
          <a:custGeom>
            <a:avLst/>
            <a:gdLst>
              <a:gd name="T0" fmla="*/ 2147483647 w 737"/>
              <a:gd name="T1" fmla="*/ 0 h 329"/>
              <a:gd name="T2" fmla="*/ 2147483647 w 737"/>
              <a:gd name="T3" fmla="*/ 2147483647 h 329"/>
              <a:gd name="T4" fmla="*/ 0 w 737"/>
              <a:gd name="T5" fmla="*/ 2147483647 h 329"/>
              <a:gd name="T6" fmla="*/ 0 60000 65536"/>
              <a:gd name="T7" fmla="*/ 0 60000 65536"/>
              <a:gd name="T8" fmla="*/ 0 60000 65536"/>
              <a:gd name="T9" fmla="*/ 0 w 737"/>
              <a:gd name="T10" fmla="*/ 0 h 329"/>
              <a:gd name="T11" fmla="*/ 737 w 737"/>
              <a:gd name="T12" fmla="*/ 329 h 329"/>
            </a:gdLst>
            <a:ahLst/>
            <a:cxnLst>
              <a:cxn ang="T6">
                <a:pos x="T0" y="T1"/>
              </a:cxn>
              <a:cxn ang="T7">
                <a:pos x="T2" y="T3"/>
              </a:cxn>
              <a:cxn ang="T8">
                <a:pos x="T4" y="T5"/>
              </a:cxn>
            </a:cxnLst>
            <a:rect l="T9" t="T10" r="T11" b="T12"/>
            <a:pathLst>
              <a:path w="737" h="329">
                <a:moveTo>
                  <a:pt x="737" y="0"/>
                </a:moveTo>
                <a:lnTo>
                  <a:pt x="737" y="329"/>
                </a:lnTo>
                <a:lnTo>
                  <a:pt x="0" y="329"/>
                </a:lnTo>
              </a:path>
            </a:pathLst>
          </a:custGeom>
          <a:noFill/>
          <a:ln w="28575">
            <a:solidFill>
              <a:schemeClr val="hlink"/>
            </a:solidFill>
            <a:round/>
            <a:headEnd type="triangle" w="med" len="med"/>
            <a:tailEnd/>
          </a:ln>
        </p:spPr>
        <p:txBody>
          <a:bodyPr wrap="none" anchor="ctr"/>
          <a:lstStyle/>
          <a:p>
            <a:endParaRPr lang="en-US"/>
          </a:p>
        </p:txBody>
      </p:sp>
      <p:pic>
        <p:nvPicPr>
          <p:cNvPr id="20498" name="Picture 31" descr="windows_server2"/>
          <p:cNvPicPr>
            <a:picLocks noChangeAspect="1" noChangeArrowheads="1"/>
          </p:cNvPicPr>
          <p:nvPr/>
        </p:nvPicPr>
        <p:blipFill>
          <a:blip r:embed="rId6" cstate="email">
            <a:clrChange>
              <a:clrFrom>
                <a:srgbClr val="FFFFFF"/>
              </a:clrFrom>
              <a:clrTo>
                <a:srgbClr val="FFFFFF">
                  <a:alpha val="0"/>
                </a:srgbClr>
              </a:clrTo>
            </a:clrChange>
            <a:lum bright="12000"/>
          </a:blip>
          <a:srcRect/>
          <a:stretch>
            <a:fillRect/>
          </a:stretch>
        </p:blipFill>
        <p:spPr bwMode="auto">
          <a:xfrm>
            <a:off x="8066088" y="3052763"/>
            <a:ext cx="466725" cy="693737"/>
          </a:xfrm>
          <a:prstGeom prst="rect">
            <a:avLst/>
          </a:prstGeom>
          <a:noFill/>
          <a:ln w="9525">
            <a:noFill/>
            <a:miter lim="800000"/>
            <a:headEnd/>
            <a:tailEnd/>
          </a:ln>
        </p:spPr>
      </p:pic>
      <p:sp>
        <p:nvSpPr>
          <p:cNvPr id="20499" name="Line 32"/>
          <p:cNvSpPr>
            <a:spLocks noChangeShapeType="1"/>
          </p:cNvSpPr>
          <p:nvPr/>
        </p:nvSpPr>
        <p:spPr bwMode="auto">
          <a:xfrm flipV="1">
            <a:off x="1657350" y="2327275"/>
            <a:ext cx="0" cy="1322388"/>
          </a:xfrm>
          <a:prstGeom prst="line">
            <a:avLst/>
          </a:prstGeom>
          <a:noFill/>
          <a:ln w="28575">
            <a:solidFill>
              <a:schemeClr val="hlink"/>
            </a:solidFill>
            <a:round/>
            <a:headEnd/>
            <a:tailEnd/>
          </a:ln>
        </p:spPr>
        <p:txBody>
          <a:bodyPr wrap="none" anchor="ctr"/>
          <a:lstStyle/>
          <a:p>
            <a:endParaRPr lang="en-US"/>
          </a:p>
        </p:txBody>
      </p:sp>
      <p:grpSp>
        <p:nvGrpSpPr>
          <p:cNvPr id="6" name="Group 33"/>
          <p:cNvGrpSpPr>
            <a:grpSpLocks/>
          </p:cNvGrpSpPr>
          <p:nvPr/>
        </p:nvGrpSpPr>
        <p:grpSpPr bwMode="auto">
          <a:xfrm>
            <a:off x="1828800" y="1641475"/>
            <a:ext cx="2311400" cy="1816100"/>
            <a:chOff x="1152" y="1112"/>
            <a:chExt cx="1456" cy="1144"/>
          </a:xfrm>
        </p:grpSpPr>
        <p:sp>
          <p:nvSpPr>
            <p:cNvPr id="20594" name="Freeform 34"/>
            <p:cNvSpPr>
              <a:spLocks/>
            </p:cNvSpPr>
            <p:nvPr/>
          </p:nvSpPr>
          <p:spPr bwMode="auto">
            <a:xfrm>
              <a:off x="1152" y="1120"/>
              <a:ext cx="184" cy="1136"/>
            </a:xfrm>
            <a:custGeom>
              <a:avLst/>
              <a:gdLst>
                <a:gd name="T0" fmla="*/ 0 w 184"/>
                <a:gd name="T1" fmla="*/ 108 h 1136"/>
                <a:gd name="T2" fmla="*/ 184 w 184"/>
                <a:gd name="T3" fmla="*/ 0 h 1136"/>
                <a:gd name="T4" fmla="*/ 184 w 184"/>
                <a:gd name="T5" fmla="*/ 1136 h 1136"/>
                <a:gd name="T6" fmla="*/ 15 w 184"/>
                <a:gd name="T7" fmla="*/ 310 h 1136"/>
                <a:gd name="T8" fmla="*/ 0 w 184"/>
                <a:gd name="T9" fmla="*/ 108 h 1136"/>
                <a:gd name="T10" fmla="*/ 0 60000 65536"/>
                <a:gd name="T11" fmla="*/ 0 60000 65536"/>
                <a:gd name="T12" fmla="*/ 0 60000 65536"/>
                <a:gd name="T13" fmla="*/ 0 60000 65536"/>
                <a:gd name="T14" fmla="*/ 0 60000 65536"/>
                <a:gd name="T15" fmla="*/ 0 w 184"/>
                <a:gd name="T16" fmla="*/ 0 h 1136"/>
                <a:gd name="T17" fmla="*/ 184 w 184"/>
                <a:gd name="T18" fmla="*/ 1136 h 1136"/>
              </a:gdLst>
              <a:ahLst/>
              <a:cxnLst>
                <a:cxn ang="T10">
                  <a:pos x="T0" y="T1"/>
                </a:cxn>
                <a:cxn ang="T11">
                  <a:pos x="T2" y="T3"/>
                </a:cxn>
                <a:cxn ang="T12">
                  <a:pos x="T4" y="T5"/>
                </a:cxn>
                <a:cxn ang="T13">
                  <a:pos x="T6" y="T7"/>
                </a:cxn>
                <a:cxn ang="T14">
                  <a:pos x="T8" y="T9"/>
                </a:cxn>
              </a:cxnLst>
              <a:rect l="T15" t="T16" r="T17" b="T18"/>
              <a:pathLst>
                <a:path w="184" h="1136">
                  <a:moveTo>
                    <a:pt x="0" y="108"/>
                  </a:moveTo>
                  <a:lnTo>
                    <a:pt x="184" y="0"/>
                  </a:lnTo>
                  <a:lnTo>
                    <a:pt x="184" y="1136"/>
                  </a:lnTo>
                  <a:lnTo>
                    <a:pt x="15" y="310"/>
                  </a:lnTo>
                  <a:lnTo>
                    <a:pt x="0" y="108"/>
                  </a:lnTo>
                  <a:close/>
                </a:path>
              </a:pathLst>
            </a:custGeom>
            <a:solidFill>
              <a:schemeClr val="accent1">
                <a:alpha val="50195"/>
              </a:schemeClr>
            </a:solidFill>
            <a:ln w="12700">
              <a:noFill/>
              <a:round/>
              <a:headEnd/>
              <a:tailEnd/>
            </a:ln>
          </p:spPr>
          <p:txBody>
            <a:bodyPr wrap="none" anchor="ctr"/>
            <a:lstStyle/>
            <a:p>
              <a:endParaRPr lang="en-US"/>
            </a:p>
          </p:txBody>
        </p:sp>
        <p:grpSp>
          <p:nvGrpSpPr>
            <p:cNvPr id="7" name="Group 35"/>
            <p:cNvGrpSpPr>
              <a:grpSpLocks/>
            </p:cNvGrpSpPr>
            <p:nvPr/>
          </p:nvGrpSpPr>
          <p:grpSpPr bwMode="auto">
            <a:xfrm>
              <a:off x="1331" y="1112"/>
              <a:ext cx="1277" cy="1143"/>
              <a:chOff x="2790" y="216"/>
              <a:chExt cx="1277" cy="1143"/>
            </a:xfrm>
          </p:grpSpPr>
          <p:pic>
            <p:nvPicPr>
              <p:cNvPr id="20596" name="Picture 36"/>
              <p:cNvPicPr>
                <a:picLocks noChangeAspect="1" noChangeArrowheads="1"/>
              </p:cNvPicPr>
              <p:nvPr/>
            </p:nvPicPr>
            <p:blipFill>
              <a:blip r:embed="rId7" cstate="email"/>
              <a:srcRect/>
              <a:stretch>
                <a:fillRect/>
              </a:stretch>
            </p:blipFill>
            <p:spPr bwMode="gray">
              <a:xfrm>
                <a:off x="2790" y="216"/>
                <a:ext cx="1219" cy="1143"/>
              </a:xfrm>
              <a:prstGeom prst="rect">
                <a:avLst/>
              </a:prstGeom>
              <a:noFill/>
              <a:ln w="9525">
                <a:noFill/>
                <a:miter lim="800000"/>
                <a:headEnd/>
                <a:tailEnd/>
              </a:ln>
            </p:spPr>
          </p:pic>
          <p:pic>
            <p:nvPicPr>
              <p:cNvPr id="20597" name="Picture 37"/>
              <p:cNvPicPr>
                <a:picLocks noChangeAspect="1" noChangeArrowheads="1"/>
              </p:cNvPicPr>
              <p:nvPr/>
            </p:nvPicPr>
            <p:blipFill>
              <a:blip r:embed="rId8" cstate="email"/>
              <a:srcRect/>
              <a:stretch>
                <a:fillRect/>
              </a:stretch>
            </p:blipFill>
            <p:spPr bwMode="gray">
              <a:xfrm>
                <a:off x="4010" y="216"/>
                <a:ext cx="57" cy="1143"/>
              </a:xfrm>
              <a:prstGeom prst="rect">
                <a:avLst/>
              </a:prstGeom>
              <a:noFill/>
              <a:ln w="9525">
                <a:noFill/>
                <a:miter lim="800000"/>
                <a:headEnd/>
                <a:tailEnd/>
              </a:ln>
            </p:spPr>
          </p:pic>
        </p:grpSp>
      </p:grpSp>
      <p:sp>
        <p:nvSpPr>
          <p:cNvPr id="279590" name="Rectangle 38"/>
          <p:cNvSpPr>
            <a:spLocks noChangeArrowheads="1"/>
          </p:cNvSpPr>
          <p:nvPr/>
        </p:nvSpPr>
        <p:spPr bwMode="auto">
          <a:xfrm>
            <a:off x="1066800" y="5449888"/>
            <a:ext cx="7805738" cy="379412"/>
          </a:xfrm>
          <a:prstGeom prst="rect">
            <a:avLst/>
          </a:prstGeom>
          <a:noFill/>
          <a:ln w="9525">
            <a:noFill/>
            <a:miter lim="800000"/>
            <a:headEnd/>
            <a:tailEnd/>
          </a:ln>
        </p:spPr>
        <p:txBody>
          <a:bodyPr/>
          <a:lstStyle/>
          <a:p>
            <a:pPr marL="298450" indent="-298450" algn="l">
              <a:buFont typeface="Wingdings 2" pitchFamily="18" charset="2"/>
              <a:buChar char="¡"/>
            </a:pPr>
            <a:r>
              <a:rPr lang="en-US" sz="1800"/>
              <a:t>Administrators can recover volumes rapidly with SnapRestore</a:t>
            </a:r>
          </a:p>
        </p:txBody>
      </p:sp>
      <p:sp>
        <p:nvSpPr>
          <p:cNvPr id="279591" name="Rectangle 39"/>
          <p:cNvSpPr>
            <a:spLocks noChangeArrowheads="1"/>
          </p:cNvSpPr>
          <p:nvPr/>
        </p:nvSpPr>
        <p:spPr bwMode="auto">
          <a:xfrm>
            <a:off x="1066800" y="5795963"/>
            <a:ext cx="7789863" cy="609600"/>
          </a:xfrm>
          <a:prstGeom prst="rect">
            <a:avLst/>
          </a:prstGeom>
          <a:noFill/>
          <a:ln w="9525">
            <a:noFill/>
            <a:miter lim="800000"/>
            <a:headEnd/>
            <a:tailEnd/>
          </a:ln>
        </p:spPr>
        <p:txBody>
          <a:bodyPr/>
          <a:lstStyle/>
          <a:p>
            <a:pPr marL="298450" indent="-298450" algn="l">
              <a:buFont typeface="Wingdings 2" pitchFamily="18" charset="2"/>
              <a:buChar char="¡"/>
            </a:pPr>
            <a:r>
              <a:rPr lang="en-US" sz="1800"/>
              <a:t>Administrators can recover local and remote systems quickly from disk-based backup archives</a:t>
            </a:r>
          </a:p>
        </p:txBody>
      </p:sp>
      <p:sp>
        <p:nvSpPr>
          <p:cNvPr id="279592" name="Freeform 40"/>
          <p:cNvSpPr>
            <a:spLocks/>
          </p:cNvSpPr>
          <p:nvPr/>
        </p:nvSpPr>
        <p:spPr bwMode="auto">
          <a:xfrm>
            <a:off x="2286000" y="4364038"/>
            <a:ext cx="2889250" cy="481012"/>
          </a:xfrm>
          <a:custGeom>
            <a:avLst/>
            <a:gdLst>
              <a:gd name="T0" fmla="*/ 2147483647 w 1703"/>
              <a:gd name="T1" fmla="*/ 2147483647 h 303"/>
              <a:gd name="T2" fmla="*/ 2147483647 w 1703"/>
              <a:gd name="T3" fmla="*/ 2147483647 h 303"/>
              <a:gd name="T4" fmla="*/ 2147483647 w 1703"/>
              <a:gd name="T5" fmla="*/ 2147483647 h 303"/>
              <a:gd name="T6" fmla="*/ 0 w 1703"/>
              <a:gd name="T7" fmla="*/ 2147483647 h 303"/>
              <a:gd name="T8" fmla="*/ 2147483647 w 1703"/>
              <a:gd name="T9" fmla="*/ 2147483647 h 303"/>
              <a:gd name="T10" fmla="*/ 2147483647 w 1703"/>
              <a:gd name="T11" fmla="*/ 2147483647 h 303"/>
              <a:gd name="T12" fmla="*/ 2147483647 w 1703"/>
              <a:gd name="T13" fmla="*/ 0 h 303"/>
              <a:gd name="T14" fmla="*/ 2147483647 w 1703"/>
              <a:gd name="T15" fmla="*/ 2147483647 h 303"/>
              <a:gd name="T16" fmla="*/ 2147483647 w 1703"/>
              <a:gd name="T17" fmla="*/ 2147483647 h 3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03"/>
              <a:gd name="T28" fmla="*/ 0 h 303"/>
              <a:gd name="T29" fmla="*/ 1703 w 1703"/>
              <a:gd name="T30" fmla="*/ 303 h 30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03" h="303">
                <a:moveTo>
                  <a:pt x="1703" y="177"/>
                </a:moveTo>
                <a:cubicBezTo>
                  <a:pt x="1431" y="294"/>
                  <a:pt x="728" y="287"/>
                  <a:pt x="197" y="212"/>
                </a:cubicBezTo>
                <a:lnTo>
                  <a:pt x="222" y="303"/>
                </a:lnTo>
                <a:lnTo>
                  <a:pt x="0" y="162"/>
                </a:lnTo>
                <a:lnTo>
                  <a:pt x="172" y="86"/>
                </a:lnTo>
                <a:lnTo>
                  <a:pt x="187" y="152"/>
                </a:lnTo>
                <a:cubicBezTo>
                  <a:pt x="591" y="202"/>
                  <a:pt x="1152" y="192"/>
                  <a:pt x="1420" y="0"/>
                </a:cubicBezTo>
                <a:cubicBezTo>
                  <a:pt x="1417" y="73"/>
                  <a:pt x="1415" y="147"/>
                  <a:pt x="1415" y="147"/>
                </a:cubicBezTo>
                <a:cubicBezTo>
                  <a:pt x="1462" y="176"/>
                  <a:pt x="1703" y="177"/>
                  <a:pt x="1703" y="177"/>
                </a:cubicBezTo>
                <a:close/>
              </a:path>
            </a:pathLst>
          </a:custGeom>
          <a:solidFill>
            <a:schemeClr val="hlink">
              <a:alpha val="70195"/>
            </a:schemeClr>
          </a:solidFill>
          <a:ln w="12700">
            <a:noFill/>
            <a:round/>
            <a:headEnd/>
            <a:tailEnd/>
          </a:ln>
        </p:spPr>
        <p:txBody>
          <a:bodyPr wrap="none" anchor="ctr"/>
          <a:lstStyle/>
          <a:p>
            <a:endParaRPr lang="en-US"/>
          </a:p>
        </p:txBody>
      </p:sp>
      <p:grpSp>
        <p:nvGrpSpPr>
          <p:cNvPr id="8" name="Group 41"/>
          <p:cNvGrpSpPr>
            <a:grpSpLocks/>
          </p:cNvGrpSpPr>
          <p:nvPr/>
        </p:nvGrpSpPr>
        <p:grpSpPr bwMode="auto">
          <a:xfrm>
            <a:off x="5086350" y="3524250"/>
            <a:ext cx="3048000" cy="1276350"/>
            <a:chOff x="3368" y="2238"/>
            <a:chExt cx="1705" cy="804"/>
          </a:xfrm>
        </p:grpSpPr>
        <p:sp>
          <p:nvSpPr>
            <p:cNvPr id="20592" name="Freeform 42"/>
            <p:cNvSpPr>
              <a:spLocks/>
            </p:cNvSpPr>
            <p:nvPr/>
          </p:nvSpPr>
          <p:spPr bwMode="auto">
            <a:xfrm>
              <a:off x="3400" y="2269"/>
              <a:ext cx="758" cy="686"/>
            </a:xfrm>
            <a:custGeom>
              <a:avLst/>
              <a:gdLst>
                <a:gd name="T0" fmla="*/ 0 w 758"/>
                <a:gd name="T1" fmla="*/ 686 h 686"/>
                <a:gd name="T2" fmla="*/ 647 w 758"/>
                <a:gd name="T3" fmla="*/ 156 h 686"/>
                <a:gd name="T4" fmla="*/ 677 w 758"/>
                <a:gd name="T5" fmla="*/ 232 h 686"/>
                <a:gd name="T6" fmla="*/ 758 w 758"/>
                <a:gd name="T7" fmla="*/ 65 h 686"/>
                <a:gd name="T8" fmla="*/ 612 w 758"/>
                <a:gd name="T9" fmla="*/ 0 h 686"/>
                <a:gd name="T10" fmla="*/ 632 w 758"/>
                <a:gd name="T11" fmla="*/ 60 h 686"/>
                <a:gd name="T12" fmla="*/ 61 w 758"/>
                <a:gd name="T13" fmla="*/ 424 h 686"/>
                <a:gd name="T14" fmla="*/ 56 w 758"/>
                <a:gd name="T15" fmla="*/ 601 h 686"/>
                <a:gd name="T16" fmla="*/ 0 w 758"/>
                <a:gd name="T17" fmla="*/ 686 h 6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8"/>
                <a:gd name="T28" fmla="*/ 0 h 686"/>
                <a:gd name="T29" fmla="*/ 758 w 758"/>
                <a:gd name="T30" fmla="*/ 686 h 6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8" h="686">
                  <a:moveTo>
                    <a:pt x="0" y="686"/>
                  </a:moveTo>
                  <a:cubicBezTo>
                    <a:pt x="98" y="612"/>
                    <a:pt x="475" y="424"/>
                    <a:pt x="647" y="156"/>
                  </a:cubicBezTo>
                  <a:cubicBezTo>
                    <a:pt x="655" y="194"/>
                    <a:pt x="659" y="247"/>
                    <a:pt x="677" y="232"/>
                  </a:cubicBezTo>
                  <a:lnTo>
                    <a:pt x="758" y="65"/>
                  </a:lnTo>
                  <a:lnTo>
                    <a:pt x="612" y="0"/>
                  </a:lnTo>
                  <a:lnTo>
                    <a:pt x="632" y="60"/>
                  </a:lnTo>
                  <a:cubicBezTo>
                    <a:pt x="370" y="305"/>
                    <a:pt x="146" y="350"/>
                    <a:pt x="61" y="424"/>
                  </a:cubicBezTo>
                  <a:lnTo>
                    <a:pt x="56" y="601"/>
                  </a:lnTo>
                  <a:lnTo>
                    <a:pt x="0" y="686"/>
                  </a:lnTo>
                  <a:close/>
                </a:path>
              </a:pathLst>
            </a:custGeom>
            <a:solidFill>
              <a:schemeClr val="hlink">
                <a:alpha val="70195"/>
              </a:schemeClr>
            </a:solidFill>
            <a:ln w="12700">
              <a:noFill/>
              <a:round/>
              <a:headEnd/>
              <a:tailEnd/>
            </a:ln>
          </p:spPr>
          <p:txBody>
            <a:bodyPr wrap="none" anchor="ctr"/>
            <a:lstStyle/>
            <a:p>
              <a:endParaRPr lang="en-US"/>
            </a:p>
          </p:txBody>
        </p:sp>
        <p:sp>
          <p:nvSpPr>
            <p:cNvPr id="20593" name="Freeform 43"/>
            <p:cNvSpPr>
              <a:spLocks/>
            </p:cNvSpPr>
            <p:nvPr/>
          </p:nvSpPr>
          <p:spPr bwMode="auto">
            <a:xfrm>
              <a:off x="3368" y="2238"/>
              <a:ext cx="1705" cy="804"/>
            </a:xfrm>
            <a:custGeom>
              <a:avLst/>
              <a:gdLst>
                <a:gd name="T0" fmla="*/ 0 w 1705"/>
                <a:gd name="T1" fmla="*/ 728 h 804"/>
                <a:gd name="T2" fmla="*/ 1589 w 1705"/>
                <a:gd name="T3" fmla="*/ 157 h 804"/>
                <a:gd name="T4" fmla="*/ 1614 w 1705"/>
                <a:gd name="T5" fmla="*/ 263 h 804"/>
                <a:gd name="T6" fmla="*/ 1705 w 1705"/>
                <a:gd name="T7" fmla="*/ 26 h 804"/>
                <a:gd name="T8" fmla="*/ 1533 w 1705"/>
                <a:gd name="T9" fmla="*/ 0 h 804"/>
                <a:gd name="T10" fmla="*/ 1563 w 1705"/>
                <a:gd name="T11" fmla="*/ 76 h 804"/>
                <a:gd name="T12" fmla="*/ 103 w 1705"/>
                <a:gd name="T13" fmla="*/ 450 h 804"/>
                <a:gd name="T14" fmla="*/ 98 w 1705"/>
                <a:gd name="T15" fmla="*/ 612 h 804"/>
                <a:gd name="T16" fmla="*/ 0 w 1705"/>
                <a:gd name="T17" fmla="*/ 728 h 8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05"/>
                <a:gd name="T28" fmla="*/ 0 h 804"/>
                <a:gd name="T29" fmla="*/ 1705 w 1705"/>
                <a:gd name="T30" fmla="*/ 804 h 8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05" h="804">
                  <a:moveTo>
                    <a:pt x="0" y="728"/>
                  </a:moveTo>
                  <a:cubicBezTo>
                    <a:pt x="336" y="804"/>
                    <a:pt x="1265" y="501"/>
                    <a:pt x="1589" y="157"/>
                  </a:cubicBezTo>
                  <a:lnTo>
                    <a:pt x="1614" y="263"/>
                  </a:lnTo>
                  <a:lnTo>
                    <a:pt x="1705" y="26"/>
                  </a:lnTo>
                  <a:lnTo>
                    <a:pt x="1533" y="0"/>
                  </a:lnTo>
                  <a:lnTo>
                    <a:pt x="1563" y="76"/>
                  </a:lnTo>
                  <a:cubicBezTo>
                    <a:pt x="1144" y="430"/>
                    <a:pt x="295" y="455"/>
                    <a:pt x="103" y="450"/>
                  </a:cubicBezTo>
                  <a:cubicBezTo>
                    <a:pt x="100" y="531"/>
                    <a:pt x="98" y="612"/>
                    <a:pt x="98" y="612"/>
                  </a:cubicBezTo>
                  <a:cubicBezTo>
                    <a:pt x="98" y="612"/>
                    <a:pt x="0" y="728"/>
                    <a:pt x="0" y="728"/>
                  </a:cubicBezTo>
                  <a:close/>
                </a:path>
              </a:pathLst>
            </a:custGeom>
            <a:solidFill>
              <a:schemeClr val="hlink">
                <a:alpha val="70195"/>
              </a:schemeClr>
            </a:solidFill>
            <a:ln w="12700">
              <a:noFill/>
              <a:round/>
              <a:headEnd/>
              <a:tailEnd/>
            </a:ln>
          </p:spPr>
          <p:txBody>
            <a:bodyPr wrap="none" anchor="ctr"/>
            <a:lstStyle/>
            <a:p>
              <a:endParaRPr lang="en-US"/>
            </a:p>
          </p:txBody>
        </p:sp>
      </p:grpSp>
      <p:grpSp>
        <p:nvGrpSpPr>
          <p:cNvPr id="9" name="Group 44"/>
          <p:cNvGrpSpPr>
            <a:grpSpLocks/>
          </p:cNvGrpSpPr>
          <p:nvPr/>
        </p:nvGrpSpPr>
        <p:grpSpPr bwMode="auto">
          <a:xfrm>
            <a:off x="341313" y="1827213"/>
            <a:ext cx="628650" cy="511175"/>
            <a:chOff x="1337" y="1223"/>
            <a:chExt cx="396" cy="322"/>
          </a:xfrm>
        </p:grpSpPr>
        <p:sp>
          <p:nvSpPr>
            <p:cNvPr id="20579" name="Line 45"/>
            <p:cNvSpPr>
              <a:spLocks noChangeShapeType="1"/>
            </p:cNvSpPr>
            <p:nvPr/>
          </p:nvSpPr>
          <p:spPr bwMode="auto">
            <a:xfrm>
              <a:off x="1337" y="1545"/>
              <a:ext cx="396" cy="0"/>
            </a:xfrm>
            <a:prstGeom prst="line">
              <a:avLst/>
            </a:prstGeom>
            <a:noFill/>
            <a:ln w="28575">
              <a:solidFill>
                <a:schemeClr val="hlink"/>
              </a:solidFill>
              <a:round/>
              <a:headEnd/>
              <a:tailEnd/>
            </a:ln>
          </p:spPr>
          <p:txBody>
            <a:bodyPr wrap="none" anchor="ctr"/>
            <a:lstStyle/>
            <a:p>
              <a:endParaRPr lang="en-US"/>
            </a:p>
          </p:txBody>
        </p:sp>
        <p:sp>
          <p:nvSpPr>
            <p:cNvPr id="20580" name="Line 46"/>
            <p:cNvSpPr>
              <a:spLocks noChangeShapeType="1"/>
            </p:cNvSpPr>
            <p:nvPr/>
          </p:nvSpPr>
          <p:spPr bwMode="auto">
            <a:xfrm rot="-5400000">
              <a:off x="1556" y="1452"/>
              <a:ext cx="167" cy="0"/>
            </a:xfrm>
            <a:prstGeom prst="line">
              <a:avLst/>
            </a:prstGeom>
            <a:noFill/>
            <a:ln w="19050">
              <a:solidFill>
                <a:srgbClr val="000000"/>
              </a:solidFill>
              <a:round/>
              <a:headEnd/>
              <a:tailEnd/>
            </a:ln>
          </p:spPr>
          <p:txBody>
            <a:bodyPr wrap="none" anchor="ctr"/>
            <a:lstStyle/>
            <a:p>
              <a:endParaRPr lang="en-US"/>
            </a:p>
          </p:txBody>
        </p:sp>
        <p:sp>
          <p:nvSpPr>
            <p:cNvPr id="20581" name="Line 47"/>
            <p:cNvSpPr>
              <a:spLocks noChangeShapeType="1"/>
            </p:cNvSpPr>
            <p:nvPr/>
          </p:nvSpPr>
          <p:spPr bwMode="auto">
            <a:xfrm rot="-5400000">
              <a:off x="1354" y="1452"/>
              <a:ext cx="167" cy="0"/>
            </a:xfrm>
            <a:prstGeom prst="line">
              <a:avLst/>
            </a:prstGeom>
            <a:noFill/>
            <a:ln w="19050">
              <a:solidFill>
                <a:srgbClr val="000000"/>
              </a:solidFill>
              <a:round/>
              <a:headEnd/>
              <a:tailEnd/>
            </a:ln>
          </p:spPr>
          <p:txBody>
            <a:bodyPr wrap="none" anchor="ctr"/>
            <a:lstStyle/>
            <a:p>
              <a:endParaRPr lang="en-US"/>
            </a:p>
          </p:txBody>
        </p:sp>
        <p:grpSp>
          <p:nvGrpSpPr>
            <p:cNvPr id="10" name="Group 48"/>
            <p:cNvGrpSpPr>
              <a:grpSpLocks/>
            </p:cNvGrpSpPr>
            <p:nvPr/>
          </p:nvGrpSpPr>
          <p:grpSpPr bwMode="auto">
            <a:xfrm>
              <a:off x="1554" y="1223"/>
              <a:ext cx="156" cy="208"/>
              <a:chOff x="2728" y="2396"/>
              <a:chExt cx="156" cy="208"/>
            </a:xfrm>
          </p:grpSpPr>
          <p:sp>
            <p:nvSpPr>
              <p:cNvPr id="20588" name="Oval 49"/>
              <p:cNvSpPr>
                <a:spLocks noChangeArrowheads="1"/>
              </p:cNvSpPr>
              <p:nvPr/>
            </p:nvSpPr>
            <p:spPr bwMode="auto">
              <a:xfrm>
                <a:off x="2773" y="2396"/>
                <a:ext cx="66" cy="85"/>
              </a:xfrm>
              <a:prstGeom prst="ellipse">
                <a:avLst/>
              </a:prstGeom>
              <a:solidFill>
                <a:srgbClr val="A2B9E8"/>
              </a:solidFill>
              <a:ln w="9525">
                <a:noFill/>
                <a:round/>
                <a:headEnd/>
                <a:tailEnd/>
              </a:ln>
            </p:spPr>
            <p:txBody>
              <a:bodyPr wrap="none" anchor="ctr"/>
              <a:lstStyle/>
              <a:p>
                <a:endParaRPr lang="en-US"/>
              </a:p>
            </p:txBody>
          </p:sp>
          <p:sp>
            <p:nvSpPr>
              <p:cNvPr id="20589" name="Oval 50"/>
              <p:cNvSpPr>
                <a:spLocks noChangeArrowheads="1"/>
              </p:cNvSpPr>
              <p:nvPr/>
            </p:nvSpPr>
            <p:spPr bwMode="auto">
              <a:xfrm>
                <a:off x="2749" y="2491"/>
                <a:ext cx="114" cy="85"/>
              </a:xfrm>
              <a:prstGeom prst="ellipse">
                <a:avLst/>
              </a:prstGeom>
              <a:solidFill>
                <a:srgbClr val="A2B9E8"/>
              </a:solidFill>
              <a:ln w="9525">
                <a:noFill/>
                <a:round/>
                <a:headEnd/>
                <a:tailEnd/>
              </a:ln>
            </p:spPr>
            <p:txBody>
              <a:bodyPr wrap="none" anchor="ctr"/>
              <a:lstStyle/>
              <a:p>
                <a:endParaRPr lang="en-US"/>
              </a:p>
            </p:txBody>
          </p:sp>
          <p:sp>
            <p:nvSpPr>
              <p:cNvPr id="20590" name="Rectangle 51"/>
              <p:cNvSpPr>
                <a:spLocks noChangeArrowheads="1"/>
              </p:cNvSpPr>
              <p:nvPr/>
            </p:nvSpPr>
            <p:spPr bwMode="auto">
              <a:xfrm>
                <a:off x="2749" y="2534"/>
                <a:ext cx="114" cy="70"/>
              </a:xfrm>
              <a:prstGeom prst="rect">
                <a:avLst/>
              </a:prstGeom>
              <a:solidFill>
                <a:srgbClr val="A2B9E8"/>
              </a:solidFill>
              <a:ln w="9525">
                <a:noFill/>
                <a:miter lim="800000"/>
                <a:headEnd/>
                <a:tailEnd/>
              </a:ln>
            </p:spPr>
            <p:txBody>
              <a:bodyPr wrap="none" anchor="ctr"/>
              <a:lstStyle/>
              <a:p>
                <a:endParaRPr lang="en-US"/>
              </a:p>
            </p:txBody>
          </p:sp>
          <p:sp>
            <p:nvSpPr>
              <p:cNvPr id="20591" name="Rectangle 52"/>
              <p:cNvSpPr>
                <a:spLocks noChangeArrowheads="1"/>
              </p:cNvSpPr>
              <p:nvPr/>
            </p:nvSpPr>
            <p:spPr bwMode="auto">
              <a:xfrm>
                <a:off x="2728" y="2550"/>
                <a:ext cx="156" cy="54"/>
              </a:xfrm>
              <a:prstGeom prst="rect">
                <a:avLst/>
              </a:prstGeom>
              <a:solidFill>
                <a:srgbClr val="6188D7"/>
              </a:solidFill>
              <a:ln w="9525">
                <a:noFill/>
                <a:miter lim="800000"/>
                <a:headEnd/>
                <a:tailEnd/>
              </a:ln>
            </p:spPr>
            <p:txBody>
              <a:bodyPr wrap="none" anchor="ctr"/>
              <a:lstStyle/>
              <a:p>
                <a:endParaRPr lang="en-US"/>
              </a:p>
            </p:txBody>
          </p:sp>
        </p:grpSp>
        <p:grpSp>
          <p:nvGrpSpPr>
            <p:cNvPr id="11" name="Group 53"/>
            <p:cNvGrpSpPr>
              <a:grpSpLocks/>
            </p:cNvGrpSpPr>
            <p:nvPr/>
          </p:nvGrpSpPr>
          <p:grpSpPr bwMode="auto">
            <a:xfrm>
              <a:off x="1352" y="1223"/>
              <a:ext cx="156" cy="208"/>
              <a:chOff x="2526" y="2396"/>
              <a:chExt cx="156" cy="208"/>
            </a:xfrm>
          </p:grpSpPr>
          <p:sp>
            <p:nvSpPr>
              <p:cNvPr id="20584" name="Oval 54"/>
              <p:cNvSpPr>
                <a:spLocks noChangeArrowheads="1"/>
              </p:cNvSpPr>
              <p:nvPr/>
            </p:nvSpPr>
            <p:spPr bwMode="auto">
              <a:xfrm>
                <a:off x="2571" y="2396"/>
                <a:ext cx="66" cy="85"/>
              </a:xfrm>
              <a:prstGeom prst="ellipse">
                <a:avLst/>
              </a:prstGeom>
              <a:solidFill>
                <a:srgbClr val="A2B9E8"/>
              </a:solidFill>
              <a:ln w="9525">
                <a:noFill/>
                <a:round/>
                <a:headEnd/>
                <a:tailEnd/>
              </a:ln>
            </p:spPr>
            <p:txBody>
              <a:bodyPr wrap="none" anchor="ctr"/>
              <a:lstStyle/>
              <a:p>
                <a:endParaRPr lang="en-US"/>
              </a:p>
            </p:txBody>
          </p:sp>
          <p:sp>
            <p:nvSpPr>
              <p:cNvPr id="20585" name="Oval 55"/>
              <p:cNvSpPr>
                <a:spLocks noChangeArrowheads="1"/>
              </p:cNvSpPr>
              <p:nvPr/>
            </p:nvSpPr>
            <p:spPr bwMode="auto">
              <a:xfrm>
                <a:off x="2547" y="2491"/>
                <a:ext cx="114" cy="85"/>
              </a:xfrm>
              <a:prstGeom prst="ellipse">
                <a:avLst/>
              </a:prstGeom>
              <a:solidFill>
                <a:srgbClr val="A2B9E8"/>
              </a:solidFill>
              <a:ln w="9525">
                <a:noFill/>
                <a:round/>
                <a:headEnd/>
                <a:tailEnd/>
              </a:ln>
            </p:spPr>
            <p:txBody>
              <a:bodyPr wrap="none" anchor="ctr"/>
              <a:lstStyle/>
              <a:p>
                <a:endParaRPr lang="en-US"/>
              </a:p>
            </p:txBody>
          </p:sp>
          <p:sp>
            <p:nvSpPr>
              <p:cNvPr id="20586" name="Rectangle 56"/>
              <p:cNvSpPr>
                <a:spLocks noChangeArrowheads="1"/>
              </p:cNvSpPr>
              <p:nvPr/>
            </p:nvSpPr>
            <p:spPr bwMode="auto">
              <a:xfrm>
                <a:off x="2547" y="2534"/>
                <a:ext cx="114" cy="70"/>
              </a:xfrm>
              <a:prstGeom prst="rect">
                <a:avLst/>
              </a:prstGeom>
              <a:solidFill>
                <a:srgbClr val="A2B9E8"/>
              </a:solidFill>
              <a:ln w="9525">
                <a:noFill/>
                <a:miter lim="800000"/>
                <a:headEnd/>
                <a:tailEnd/>
              </a:ln>
            </p:spPr>
            <p:txBody>
              <a:bodyPr wrap="none" anchor="ctr"/>
              <a:lstStyle/>
              <a:p>
                <a:endParaRPr lang="en-US"/>
              </a:p>
            </p:txBody>
          </p:sp>
          <p:sp>
            <p:nvSpPr>
              <p:cNvPr id="20587" name="Rectangle 57"/>
              <p:cNvSpPr>
                <a:spLocks noChangeArrowheads="1"/>
              </p:cNvSpPr>
              <p:nvPr/>
            </p:nvSpPr>
            <p:spPr bwMode="auto">
              <a:xfrm>
                <a:off x="2526" y="2550"/>
                <a:ext cx="156" cy="54"/>
              </a:xfrm>
              <a:prstGeom prst="rect">
                <a:avLst/>
              </a:prstGeom>
              <a:solidFill>
                <a:srgbClr val="6188D7"/>
              </a:solidFill>
              <a:ln w="9525">
                <a:noFill/>
                <a:miter lim="800000"/>
                <a:headEnd/>
                <a:tailEnd/>
              </a:ln>
            </p:spPr>
            <p:txBody>
              <a:bodyPr wrap="none" anchor="ctr"/>
              <a:lstStyle/>
              <a:p>
                <a:endParaRPr lang="en-US"/>
              </a:p>
            </p:txBody>
          </p:sp>
        </p:grpSp>
      </p:grpSp>
      <p:grpSp>
        <p:nvGrpSpPr>
          <p:cNvPr id="12" name="Group 58"/>
          <p:cNvGrpSpPr>
            <a:grpSpLocks/>
          </p:cNvGrpSpPr>
          <p:nvPr/>
        </p:nvGrpSpPr>
        <p:grpSpPr bwMode="auto">
          <a:xfrm>
            <a:off x="6534150" y="1817688"/>
            <a:ext cx="628650" cy="511175"/>
            <a:chOff x="1337" y="1223"/>
            <a:chExt cx="396" cy="322"/>
          </a:xfrm>
        </p:grpSpPr>
        <p:sp>
          <p:nvSpPr>
            <p:cNvPr id="20566" name="Line 59"/>
            <p:cNvSpPr>
              <a:spLocks noChangeShapeType="1"/>
            </p:cNvSpPr>
            <p:nvPr/>
          </p:nvSpPr>
          <p:spPr bwMode="auto">
            <a:xfrm>
              <a:off x="1337" y="1545"/>
              <a:ext cx="396" cy="0"/>
            </a:xfrm>
            <a:prstGeom prst="line">
              <a:avLst/>
            </a:prstGeom>
            <a:noFill/>
            <a:ln w="28575">
              <a:solidFill>
                <a:schemeClr val="hlink"/>
              </a:solidFill>
              <a:round/>
              <a:headEnd/>
              <a:tailEnd/>
            </a:ln>
          </p:spPr>
          <p:txBody>
            <a:bodyPr wrap="none" anchor="ctr"/>
            <a:lstStyle/>
            <a:p>
              <a:endParaRPr lang="en-US"/>
            </a:p>
          </p:txBody>
        </p:sp>
        <p:sp>
          <p:nvSpPr>
            <p:cNvPr id="20567" name="Line 60"/>
            <p:cNvSpPr>
              <a:spLocks noChangeShapeType="1"/>
            </p:cNvSpPr>
            <p:nvPr/>
          </p:nvSpPr>
          <p:spPr bwMode="auto">
            <a:xfrm rot="-5400000">
              <a:off x="1556" y="1452"/>
              <a:ext cx="167" cy="0"/>
            </a:xfrm>
            <a:prstGeom prst="line">
              <a:avLst/>
            </a:prstGeom>
            <a:noFill/>
            <a:ln w="19050">
              <a:solidFill>
                <a:srgbClr val="000000"/>
              </a:solidFill>
              <a:round/>
              <a:headEnd/>
              <a:tailEnd/>
            </a:ln>
          </p:spPr>
          <p:txBody>
            <a:bodyPr wrap="none" anchor="ctr"/>
            <a:lstStyle/>
            <a:p>
              <a:endParaRPr lang="en-US"/>
            </a:p>
          </p:txBody>
        </p:sp>
        <p:sp>
          <p:nvSpPr>
            <p:cNvPr id="20568" name="Line 61"/>
            <p:cNvSpPr>
              <a:spLocks noChangeShapeType="1"/>
            </p:cNvSpPr>
            <p:nvPr/>
          </p:nvSpPr>
          <p:spPr bwMode="auto">
            <a:xfrm rot="-5400000">
              <a:off x="1354" y="1452"/>
              <a:ext cx="167" cy="0"/>
            </a:xfrm>
            <a:prstGeom prst="line">
              <a:avLst/>
            </a:prstGeom>
            <a:noFill/>
            <a:ln w="19050">
              <a:solidFill>
                <a:srgbClr val="000000"/>
              </a:solidFill>
              <a:round/>
              <a:headEnd/>
              <a:tailEnd/>
            </a:ln>
          </p:spPr>
          <p:txBody>
            <a:bodyPr wrap="none" anchor="ctr"/>
            <a:lstStyle/>
            <a:p>
              <a:endParaRPr lang="en-US"/>
            </a:p>
          </p:txBody>
        </p:sp>
        <p:grpSp>
          <p:nvGrpSpPr>
            <p:cNvPr id="13" name="Group 62"/>
            <p:cNvGrpSpPr>
              <a:grpSpLocks/>
            </p:cNvGrpSpPr>
            <p:nvPr/>
          </p:nvGrpSpPr>
          <p:grpSpPr bwMode="auto">
            <a:xfrm>
              <a:off x="1554" y="1223"/>
              <a:ext cx="156" cy="208"/>
              <a:chOff x="2728" y="2396"/>
              <a:chExt cx="156" cy="208"/>
            </a:xfrm>
          </p:grpSpPr>
          <p:sp>
            <p:nvSpPr>
              <p:cNvPr id="20575" name="Oval 63"/>
              <p:cNvSpPr>
                <a:spLocks noChangeArrowheads="1"/>
              </p:cNvSpPr>
              <p:nvPr/>
            </p:nvSpPr>
            <p:spPr bwMode="auto">
              <a:xfrm>
                <a:off x="2773" y="2396"/>
                <a:ext cx="66" cy="85"/>
              </a:xfrm>
              <a:prstGeom prst="ellipse">
                <a:avLst/>
              </a:prstGeom>
              <a:solidFill>
                <a:srgbClr val="A2B9E8"/>
              </a:solidFill>
              <a:ln w="9525">
                <a:noFill/>
                <a:round/>
                <a:headEnd/>
                <a:tailEnd/>
              </a:ln>
            </p:spPr>
            <p:txBody>
              <a:bodyPr wrap="none" anchor="ctr"/>
              <a:lstStyle/>
              <a:p>
                <a:endParaRPr lang="en-US"/>
              </a:p>
            </p:txBody>
          </p:sp>
          <p:sp>
            <p:nvSpPr>
              <p:cNvPr id="20576" name="Oval 64"/>
              <p:cNvSpPr>
                <a:spLocks noChangeArrowheads="1"/>
              </p:cNvSpPr>
              <p:nvPr/>
            </p:nvSpPr>
            <p:spPr bwMode="auto">
              <a:xfrm>
                <a:off x="2749" y="2491"/>
                <a:ext cx="114" cy="85"/>
              </a:xfrm>
              <a:prstGeom prst="ellipse">
                <a:avLst/>
              </a:prstGeom>
              <a:solidFill>
                <a:srgbClr val="A2B9E8"/>
              </a:solidFill>
              <a:ln w="9525">
                <a:noFill/>
                <a:round/>
                <a:headEnd/>
                <a:tailEnd/>
              </a:ln>
            </p:spPr>
            <p:txBody>
              <a:bodyPr wrap="none" anchor="ctr"/>
              <a:lstStyle/>
              <a:p>
                <a:endParaRPr lang="en-US"/>
              </a:p>
            </p:txBody>
          </p:sp>
          <p:sp>
            <p:nvSpPr>
              <p:cNvPr id="20577" name="Rectangle 65"/>
              <p:cNvSpPr>
                <a:spLocks noChangeArrowheads="1"/>
              </p:cNvSpPr>
              <p:nvPr/>
            </p:nvSpPr>
            <p:spPr bwMode="auto">
              <a:xfrm>
                <a:off x="2749" y="2534"/>
                <a:ext cx="114" cy="70"/>
              </a:xfrm>
              <a:prstGeom prst="rect">
                <a:avLst/>
              </a:prstGeom>
              <a:solidFill>
                <a:srgbClr val="A2B9E8"/>
              </a:solidFill>
              <a:ln w="9525">
                <a:noFill/>
                <a:miter lim="800000"/>
                <a:headEnd/>
                <a:tailEnd/>
              </a:ln>
            </p:spPr>
            <p:txBody>
              <a:bodyPr wrap="none" anchor="ctr"/>
              <a:lstStyle/>
              <a:p>
                <a:endParaRPr lang="en-US"/>
              </a:p>
            </p:txBody>
          </p:sp>
          <p:sp>
            <p:nvSpPr>
              <p:cNvPr id="20578" name="Rectangle 66"/>
              <p:cNvSpPr>
                <a:spLocks noChangeArrowheads="1"/>
              </p:cNvSpPr>
              <p:nvPr/>
            </p:nvSpPr>
            <p:spPr bwMode="auto">
              <a:xfrm>
                <a:off x="2728" y="2550"/>
                <a:ext cx="156" cy="54"/>
              </a:xfrm>
              <a:prstGeom prst="rect">
                <a:avLst/>
              </a:prstGeom>
              <a:solidFill>
                <a:srgbClr val="6188D7"/>
              </a:solidFill>
              <a:ln w="9525">
                <a:noFill/>
                <a:miter lim="800000"/>
                <a:headEnd/>
                <a:tailEnd/>
              </a:ln>
            </p:spPr>
            <p:txBody>
              <a:bodyPr wrap="none" anchor="ctr"/>
              <a:lstStyle/>
              <a:p>
                <a:endParaRPr lang="en-US"/>
              </a:p>
            </p:txBody>
          </p:sp>
        </p:grpSp>
        <p:grpSp>
          <p:nvGrpSpPr>
            <p:cNvPr id="14" name="Group 67"/>
            <p:cNvGrpSpPr>
              <a:grpSpLocks/>
            </p:cNvGrpSpPr>
            <p:nvPr/>
          </p:nvGrpSpPr>
          <p:grpSpPr bwMode="auto">
            <a:xfrm>
              <a:off x="1352" y="1223"/>
              <a:ext cx="156" cy="208"/>
              <a:chOff x="2526" y="2396"/>
              <a:chExt cx="156" cy="208"/>
            </a:xfrm>
          </p:grpSpPr>
          <p:sp>
            <p:nvSpPr>
              <p:cNvPr id="20571" name="Oval 68"/>
              <p:cNvSpPr>
                <a:spLocks noChangeArrowheads="1"/>
              </p:cNvSpPr>
              <p:nvPr/>
            </p:nvSpPr>
            <p:spPr bwMode="auto">
              <a:xfrm>
                <a:off x="2571" y="2396"/>
                <a:ext cx="66" cy="85"/>
              </a:xfrm>
              <a:prstGeom prst="ellipse">
                <a:avLst/>
              </a:prstGeom>
              <a:solidFill>
                <a:srgbClr val="A2B9E8"/>
              </a:solidFill>
              <a:ln w="9525">
                <a:noFill/>
                <a:round/>
                <a:headEnd/>
                <a:tailEnd/>
              </a:ln>
            </p:spPr>
            <p:txBody>
              <a:bodyPr wrap="none" anchor="ctr"/>
              <a:lstStyle/>
              <a:p>
                <a:endParaRPr lang="en-US"/>
              </a:p>
            </p:txBody>
          </p:sp>
          <p:sp>
            <p:nvSpPr>
              <p:cNvPr id="20572" name="Oval 69"/>
              <p:cNvSpPr>
                <a:spLocks noChangeArrowheads="1"/>
              </p:cNvSpPr>
              <p:nvPr/>
            </p:nvSpPr>
            <p:spPr bwMode="auto">
              <a:xfrm>
                <a:off x="2547" y="2491"/>
                <a:ext cx="114" cy="85"/>
              </a:xfrm>
              <a:prstGeom prst="ellipse">
                <a:avLst/>
              </a:prstGeom>
              <a:solidFill>
                <a:srgbClr val="A2B9E8"/>
              </a:solidFill>
              <a:ln w="9525">
                <a:noFill/>
                <a:round/>
                <a:headEnd/>
                <a:tailEnd/>
              </a:ln>
            </p:spPr>
            <p:txBody>
              <a:bodyPr wrap="none" anchor="ctr"/>
              <a:lstStyle/>
              <a:p>
                <a:endParaRPr lang="en-US"/>
              </a:p>
            </p:txBody>
          </p:sp>
          <p:sp>
            <p:nvSpPr>
              <p:cNvPr id="20573" name="Rectangle 70"/>
              <p:cNvSpPr>
                <a:spLocks noChangeArrowheads="1"/>
              </p:cNvSpPr>
              <p:nvPr/>
            </p:nvSpPr>
            <p:spPr bwMode="auto">
              <a:xfrm>
                <a:off x="2547" y="2534"/>
                <a:ext cx="114" cy="70"/>
              </a:xfrm>
              <a:prstGeom prst="rect">
                <a:avLst/>
              </a:prstGeom>
              <a:solidFill>
                <a:srgbClr val="A2B9E8"/>
              </a:solidFill>
              <a:ln w="9525">
                <a:noFill/>
                <a:miter lim="800000"/>
                <a:headEnd/>
                <a:tailEnd/>
              </a:ln>
            </p:spPr>
            <p:txBody>
              <a:bodyPr wrap="none" anchor="ctr"/>
              <a:lstStyle/>
              <a:p>
                <a:endParaRPr lang="en-US"/>
              </a:p>
            </p:txBody>
          </p:sp>
          <p:sp>
            <p:nvSpPr>
              <p:cNvPr id="20574" name="Rectangle 71"/>
              <p:cNvSpPr>
                <a:spLocks noChangeArrowheads="1"/>
              </p:cNvSpPr>
              <p:nvPr/>
            </p:nvSpPr>
            <p:spPr bwMode="auto">
              <a:xfrm>
                <a:off x="2526" y="2550"/>
                <a:ext cx="156" cy="54"/>
              </a:xfrm>
              <a:prstGeom prst="rect">
                <a:avLst/>
              </a:prstGeom>
              <a:solidFill>
                <a:srgbClr val="6188D7"/>
              </a:solidFill>
              <a:ln w="9525">
                <a:noFill/>
                <a:miter lim="800000"/>
                <a:headEnd/>
                <a:tailEnd/>
              </a:ln>
            </p:spPr>
            <p:txBody>
              <a:bodyPr wrap="none" anchor="ctr"/>
              <a:lstStyle/>
              <a:p>
                <a:endParaRPr lang="en-US"/>
              </a:p>
            </p:txBody>
          </p:sp>
        </p:grpSp>
      </p:grpSp>
      <p:grpSp>
        <p:nvGrpSpPr>
          <p:cNvPr id="15" name="Group 72"/>
          <p:cNvGrpSpPr>
            <a:grpSpLocks/>
          </p:cNvGrpSpPr>
          <p:nvPr/>
        </p:nvGrpSpPr>
        <p:grpSpPr bwMode="auto">
          <a:xfrm>
            <a:off x="8001000" y="1817688"/>
            <a:ext cx="628650" cy="511175"/>
            <a:chOff x="1337" y="1223"/>
            <a:chExt cx="396" cy="322"/>
          </a:xfrm>
        </p:grpSpPr>
        <p:sp>
          <p:nvSpPr>
            <p:cNvPr id="20553" name="Line 73"/>
            <p:cNvSpPr>
              <a:spLocks noChangeShapeType="1"/>
            </p:cNvSpPr>
            <p:nvPr/>
          </p:nvSpPr>
          <p:spPr bwMode="auto">
            <a:xfrm>
              <a:off x="1337" y="1545"/>
              <a:ext cx="396" cy="0"/>
            </a:xfrm>
            <a:prstGeom prst="line">
              <a:avLst/>
            </a:prstGeom>
            <a:noFill/>
            <a:ln w="28575">
              <a:solidFill>
                <a:schemeClr val="hlink"/>
              </a:solidFill>
              <a:round/>
              <a:headEnd/>
              <a:tailEnd/>
            </a:ln>
          </p:spPr>
          <p:txBody>
            <a:bodyPr wrap="none" anchor="ctr"/>
            <a:lstStyle/>
            <a:p>
              <a:endParaRPr lang="en-US"/>
            </a:p>
          </p:txBody>
        </p:sp>
        <p:sp>
          <p:nvSpPr>
            <p:cNvPr id="20554" name="Line 74"/>
            <p:cNvSpPr>
              <a:spLocks noChangeShapeType="1"/>
            </p:cNvSpPr>
            <p:nvPr/>
          </p:nvSpPr>
          <p:spPr bwMode="auto">
            <a:xfrm rot="-5400000">
              <a:off x="1556" y="1452"/>
              <a:ext cx="167" cy="0"/>
            </a:xfrm>
            <a:prstGeom prst="line">
              <a:avLst/>
            </a:prstGeom>
            <a:noFill/>
            <a:ln w="19050">
              <a:solidFill>
                <a:srgbClr val="000000"/>
              </a:solidFill>
              <a:round/>
              <a:headEnd/>
              <a:tailEnd/>
            </a:ln>
          </p:spPr>
          <p:txBody>
            <a:bodyPr wrap="none" anchor="ctr"/>
            <a:lstStyle/>
            <a:p>
              <a:endParaRPr lang="en-US"/>
            </a:p>
          </p:txBody>
        </p:sp>
        <p:sp>
          <p:nvSpPr>
            <p:cNvPr id="20555" name="Line 75"/>
            <p:cNvSpPr>
              <a:spLocks noChangeShapeType="1"/>
            </p:cNvSpPr>
            <p:nvPr/>
          </p:nvSpPr>
          <p:spPr bwMode="auto">
            <a:xfrm rot="-5400000">
              <a:off x="1354" y="1452"/>
              <a:ext cx="167" cy="0"/>
            </a:xfrm>
            <a:prstGeom prst="line">
              <a:avLst/>
            </a:prstGeom>
            <a:noFill/>
            <a:ln w="19050">
              <a:solidFill>
                <a:srgbClr val="000000"/>
              </a:solidFill>
              <a:round/>
              <a:headEnd/>
              <a:tailEnd/>
            </a:ln>
          </p:spPr>
          <p:txBody>
            <a:bodyPr wrap="none" anchor="ctr"/>
            <a:lstStyle/>
            <a:p>
              <a:endParaRPr lang="en-US"/>
            </a:p>
          </p:txBody>
        </p:sp>
        <p:grpSp>
          <p:nvGrpSpPr>
            <p:cNvPr id="16" name="Group 76"/>
            <p:cNvGrpSpPr>
              <a:grpSpLocks/>
            </p:cNvGrpSpPr>
            <p:nvPr/>
          </p:nvGrpSpPr>
          <p:grpSpPr bwMode="auto">
            <a:xfrm>
              <a:off x="1554" y="1223"/>
              <a:ext cx="156" cy="208"/>
              <a:chOff x="2728" y="2396"/>
              <a:chExt cx="156" cy="208"/>
            </a:xfrm>
          </p:grpSpPr>
          <p:sp>
            <p:nvSpPr>
              <p:cNvPr id="20562" name="Oval 77"/>
              <p:cNvSpPr>
                <a:spLocks noChangeArrowheads="1"/>
              </p:cNvSpPr>
              <p:nvPr/>
            </p:nvSpPr>
            <p:spPr bwMode="auto">
              <a:xfrm>
                <a:off x="2773" y="2396"/>
                <a:ext cx="66" cy="85"/>
              </a:xfrm>
              <a:prstGeom prst="ellipse">
                <a:avLst/>
              </a:prstGeom>
              <a:solidFill>
                <a:srgbClr val="A2B9E8"/>
              </a:solidFill>
              <a:ln w="9525">
                <a:noFill/>
                <a:round/>
                <a:headEnd/>
                <a:tailEnd/>
              </a:ln>
            </p:spPr>
            <p:txBody>
              <a:bodyPr wrap="none" anchor="ctr"/>
              <a:lstStyle/>
              <a:p>
                <a:endParaRPr lang="en-US"/>
              </a:p>
            </p:txBody>
          </p:sp>
          <p:sp>
            <p:nvSpPr>
              <p:cNvPr id="20563" name="Oval 78"/>
              <p:cNvSpPr>
                <a:spLocks noChangeArrowheads="1"/>
              </p:cNvSpPr>
              <p:nvPr/>
            </p:nvSpPr>
            <p:spPr bwMode="auto">
              <a:xfrm>
                <a:off x="2749" y="2491"/>
                <a:ext cx="114" cy="85"/>
              </a:xfrm>
              <a:prstGeom prst="ellipse">
                <a:avLst/>
              </a:prstGeom>
              <a:solidFill>
                <a:srgbClr val="A2B9E8"/>
              </a:solidFill>
              <a:ln w="9525">
                <a:noFill/>
                <a:round/>
                <a:headEnd/>
                <a:tailEnd/>
              </a:ln>
            </p:spPr>
            <p:txBody>
              <a:bodyPr wrap="none" anchor="ctr"/>
              <a:lstStyle/>
              <a:p>
                <a:endParaRPr lang="en-US"/>
              </a:p>
            </p:txBody>
          </p:sp>
          <p:sp>
            <p:nvSpPr>
              <p:cNvPr id="20564" name="Rectangle 79"/>
              <p:cNvSpPr>
                <a:spLocks noChangeArrowheads="1"/>
              </p:cNvSpPr>
              <p:nvPr/>
            </p:nvSpPr>
            <p:spPr bwMode="auto">
              <a:xfrm>
                <a:off x="2749" y="2534"/>
                <a:ext cx="114" cy="70"/>
              </a:xfrm>
              <a:prstGeom prst="rect">
                <a:avLst/>
              </a:prstGeom>
              <a:solidFill>
                <a:srgbClr val="A2B9E8"/>
              </a:solidFill>
              <a:ln w="9525">
                <a:noFill/>
                <a:miter lim="800000"/>
                <a:headEnd/>
                <a:tailEnd/>
              </a:ln>
            </p:spPr>
            <p:txBody>
              <a:bodyPr wrap="none" anchor="ctr"/>
              <a:lstStyle/>
              <a:p>
                <a:endParaRPr lang="en-US"/>
              </a:p>
            </p:txBody>
          </p:sp>
          <p:sp>
            <p:nvSpPr>
              <p:cNvPr id="20565" name="Rectangle 80"/>
              <p:cNvSpPr>
                <a:spLocks noChangeArrowheads="1"/>
              </p:cNvSpPr>
              <p:nvPr/>
            </p:nvSpPr>
            <p:spPr bwMode="auto">
              <a:xfrm>
                <a:off x="2728" y="2550"/>
                <a:ext cx="156" cy="54"/>
              </a:xfrm>
              <a:prstGeom prst="rect">
                <a:avLst/>
              </a:prstGeom>
              <a:solidFill>
                <a:srgbClr val="6188D7"/>
              </a:solidFill>
              <a:ln w="9525">
                <a:noFill/>
                <a:miter lim="800000"/>
                <a:headEnd/>
                <a:tailEnd/>
              </a:ln>
            </p:spPr>
            <p:txBody>
              <a:bodyPr wrap="none" anchor="ctr"/>
              <a:lstStyle/>
              <a:p>
                <a:endParaRPr lang="en-US"/>
              </a:p>
            </p:txBody>
          </p:sp>
        </p:grpSp>
        <p:grpSp>
          <p:nvGrpSpPr>
            <p:cNvPr id="17" name="Group 81"/>
            <p:cNvGrpSpPr>
              <a:grpSpLocks/>
            </p:cNvGrpSpPr>
            <p:nvPr/>
          </p:nvGrpSpPr>
          <p:grpSpPr bwMode="auto">
            <a:xfrm>
              <a:off x="1352" y="1223"/>
              <a:ext cx="156" cy="208"/>
              <a:chOff x="2526" y="2396"/>
              <a:chExt cx="156" cy="208"/>
            </a:xfrm>
          </p:grpSpPr>
          <p:sp>
            <p:nvSpPr>
              <p:cNvPr id="20558" name="Oval 82"/>
              <p:cNvSpPr>
                <a:spLocks noChangeArrowheads="1"/>
              </p:cNvSpPr>
              <p:nvPr/>
            </p:nvSpPr>
            <p:spPr bwMode="auto">
              <a:xfrm>
                <a:off x="2571" y="2396"/>
                <a:ext cx="66" cy="85"/>
              </a:xfrm>
              <a:prstGeom prst="ellipse">
                <a:avLst/>
              </a:prstGeom>
              <a:solidFill>
                <a:srgbClr val="A2B9E8"/>
              </a:solidFill>
              <a:ln w="9525">
                <a:noFill/>
                <a:round/>
                <a:headEnd/>
                <a:tailEnd/>
              </a:ln>
            </p:spPr>
            <p:txBody>
              <a:bodyPr wrap="none" anchor="ctr"/>
              <a:lstStyle/>
              <a:p>
                <a:endParaRPr lang="en-US"/>
              </a:p>
            </p:txBody>
          </p:sp>
          <p:sp>
            <p:nvSpPr>
              <p:cNvPr id="20559" name="Oval 83"/>
              <p:cNvSpPr>
                <a:spLocks noChangeArrowheads="1"/>
              </p:cNvSpPr>
              <p:nvPr/>
            </p:nvSpPr>
            <p:spPr bwMode="auto">
              <a:xfrm>
                <a:off x="2547" y="2491"/>
                <a:ext cx="114" cy="85"/>
              </a:xfrm>
              <a:prstGeom prst="ellipse">
                <a:avLst/>
              </a:prstGeom>
              <a:solidFill>
                <a:srgbClr val="A2B9E8"/>
              </a:solidFill>
              <a:ln w="9525">
                <a:noFill/>
                <a:round/>
                <a:headEnd/>
                <a:tailEnd/>
              </a:ln>
            </p:spPr>
            <p:txBody>
              <a:bodyPr wrap="none" anchor="ctr"/>
              <a:lstStyle/>
              <a:p>
                <a:endParaRPr lang="en-US"/>
              </a:p>
            </p:txBody>
          </p:sp>
          <p:sp>
            <p:nvSpPr>
              <p:cNvPr id="20560" name="Rectangle 84"/>
              <p:cNvSpPr>
                <a:spLocks noChangeArrowheads="1"/>
              </p:cNvSpPr>
              <p:nvPr/>
            </p:nvSpPr>
            <p:spPr bwMode="auto">
              <a:xfrm>
                <a:off x="2547" y="2534"/>
                <a:ext cx="114" cy="70"/>
              </a:xfrm>
              <a:prstGeom prst="rect">
                <a:avLst/>
              </a:prstGeom>
              <a:solidFill>
                <a:srgbClr val="A2B9E8"/>
              </a:solidFill>
              <a:ln w="9525">
                <a:noFill/>
                <a:miter lim="800000"/>
                <a:headEnd/>
                <a:tailEnd/>
              </a:ln>
            </p:spPr>
            <p:txBody>
              <a:bodyPr wrap="none" anchor="ctr"/>
              <a:lstStyle/>
              <a:p>
                <a:endParaRPr lang="en-US"/>
              </a:p>
            </p:txBody>
          </p:sp>
          <p:sp>
            <p:nvSpPr>
              <p:cNvPr id="20561" name="Rectangle 85"/>
              <p:cNvSpPr>
                <a:spLocks noChangeArrowheads="1"/>
              </p:cNvSpPr>
              <p:nvPr/>
            </p:nvSpPr>
            <p:spPr bwMode="auto">
              <a:xfrm>
                <a:off x="2526" y="2550"/>
                <a:ext cx="156" cy="54"/>
              </a:xfrm>
              <a:prstGeom prst="rect">
                <a:avLst/>
              </a:prstGeom>
              <a:solidFill>
                <a:srgbClr val="6188D7"/>
              </a:solidFill>
              <a:ln w="9525">
                <a:noFill/>
                <a:miter lim="800000"/>
                <a:headEnd/>
                <a:tailEnd/>
              </a:ln>
            </p:spPr>
            <p:txBody>
              <a:bodyPr wrap="none" anchor="ctr"/>
              <a:lstStyle/>
              <a:p>
                <a:endParaRPr lang="en-US"/>
              </a:p>
            </p:txBody>
          </p:sp>
        </p:grpSp>
      </p:grpSp>
      <p:grpSp>
        <p:nvGrpSpPr>
          <p:cNvPr id="18" name="Group 86"/>
          <p:cNvGrpSpPr>
            <a:grpSpLocks/>
          </p:cNvGrpSpPr>
          <p:nvPr/>
        </p:nvGrpSpPr>
        <p:grpSpPr bwMode="auto">
          <a:xfrm>
            <a:off x="1343025" y="1827213"/>
            <a:ext cx="628650" cy="511175"/>
            <a:chOff x="1337" y="1223"/>
            <a:chExt cx="396" cy="322"/>
          </a:xfrm>
        </p:grpSpPr>
        <p:sp>
          <p:nvSpPr>
            <p:cNvPr id="20540" name="Line 87"/>
            <p:cNvSpPr>
              <a:spLocks noChangeShapeType="1"/>
            </p:cNvSpPr>
            <p:nvPr/>
          </p:nvSpPr>
          <p:spPr bwMode="auto">
            <a:xfrm>
              <a:off x="1337" y="1545"/>
              <a:ext cx="396" cy="0"/>
            </a:xfrm>
            <a:prstGeom prst="line">
              <a:avLst/>
            </a:prstGeom>
            <a:noFill/>
            <a:ln w="28575">
              <a:solidFill>
                <a:schemeClr val="hlink"/>
              </a:solidFill>
              <a:round/>
              <a:headEnd/>
              <a:tailEnd/>
            </a:ln>
          </p:spPr>
          <p:txBody>
            <a:bodyPr wrap="none" anchor="ctr"/>
            <a:lstStyle/>
            <a:p>
              <a:endParaRPr lang="en-US"/>
            </a:p>
          </p:txBody>
        </p:sp>
        <p:sp>
          <p:nvSpPr>
            <p:cNvPr id="20541" name="Line 88"/>
            <p:cNvSpPr>
              <a:spLocks noChangeShapeType="1"/>
            </p:cNvSpPr>
            <p:nvPr/>
          </p:nvSpPr>
          <p:spPr bwMode="auto">
            <a:xfrm rot="-5400000">
              <a:off x="1556" y="1452"/>
              <a:ext cx="167" cy="0"/>
            </a:xfrm>
            <a:prstGeom prst="line">
              <a:avLst/>
            </a:prstGeom>
            <a:noFill/>
            <a:ln w="19050">
              <a:solidFill>
                <a:srgbClr val="000000"/>
              </a:solidFill>
              <a:round/>
              <a:headEnd/>
              <a:tailEnd/>
            </a:ln>
          </p:spPr>
          <p:txBody>
            <a:bodyPr wrap="none" anchor="ctr"/>
            <a:lstStyle/>
            <a:p>
              <a:endParaRPr lang="en-US"/>
            </a:p>
          </p:txBody>
        </p:sp>
        <p:sp>
          <p:nvSpPr>
            <p:cNvPr id="20542" name="Line 89"/>
            <p:cNvSpPr>
              <a:spLocks noChangeShapeType="1"/>
            </p:cNvSpPr>
            <p:nvPr/>
          </p:nvSpPr>
          <p:spPr bwMode="auto">
            <a:xfrm rot="-5400000">
              <a:off x="1354" y="1452"/>
              <a:ext cx="167" cy="0"/>
            </a:xfrm>
            <a:prstGeom prst="line">
              <a:avLst/>
            </a:prstGeom>
            <a:noFill/>
            <a:ln w="19050">
              <a:solidFill>
                <a:srgbClr val="000000"/>
              </a:solidFill>
              <a:round/>
              <a:headEnd/>
              <a:tailEnd/>
            </a:ln>
          </p:spPr>
          <p:txBody>
            <a:bodyPr wrap="none" anchor="ctr"/>
            <a:lstStyle/>
            <a:p>
              <a:endParaRPr lang="en-US"/>
            </a:p>
          </p:txBody>
        </p:sp>
        <p:grpSp>
          <p:nvGrpSpPr>
            <p:cNvPr id="19" name="Group 90"/>
            <p:cNvGrpSpPr>
              <a:grpSpLocks/>
            </p:cNvGrpSpPr>
            <p:nvPr/>
          </p:nvGrpSpPr>
          <p:grpSpPr bwMode="auto">
            <a:xfrm>
              <a:off x="1554" y="1223"/>
              <a:ext cx="156" cy="208"/>
              <a:chOff x="2728" y="2396"/>
              <a:chExt cx="156" cy="208"/>
            </a:xfrm>
          </p:grpSpPr>
          <p:sp>
            <p:nvSpPr>
              <p:cNvPr id="20549" name="Oval 91"/>
              <p:cNvSpPr>
                <a:spLocks noChangeArrowheads="1"/>
              </p:cNvSpPr>
              <p:nvPr/>
            </p:nvSpPr>
            <p:spPr bwMode="auto">
              <a:xfrm>
                <a:off x="2773" y="2396"/>
                <a:ext cx="66" cy="85"/>
              </a:xfrm>
              <a:prstGeom prst="ellipse">
                <a:avLst/>
              </a:prstGeom>
              <a:solidFill>
                <a:srgbClr val="A2B9E8"/>
              </a:solidFill>
              <a:ln w="9525">
                <a:noFill/>
                <a:round/>
                <a:headEnd/>
                <a:tailEnd/>
              </a:ln>
            </p:spPr>
            <p:txBody>
              <a:bodyPr wrap="none" anchor="ctr"/>
              <a:lstStyle/>
              <a:p>
                <a:endParaRPr lang="en-US"/>
              </a:p>
            </p:txBody>
          </p:sp>
          <p:sp>
            <p:nvSpPr>
              <p:cNvPr id="20550" name="Oval 92"/>
              <p:cNvSpPr>
                <a:spLocks noChangeArrowheads="1"/>
              </p:cNvSpPr>
              <p:nvPr/>
            </p:nvSpPr>
            <p:spPr bwMode="auto">
              <a:xfrm>
                <a:off x="2749" y="2491"/>
                <a:ext cx="114" cy="85"/>
              </a:xfrm>
              <a:prstGeom prst="ellipse">
                <a:avLst/>
              </a:prstGeom>
              <a:solidFill>
                <a:srgbClr val="A2B9E8"/>
              </a:solidFill>
              <a:ln w="9525">
                <a:noFill/>
                <a:round/>
                <a:headEnd/>
                <a:tailEnd/>
              </a:ln>
            </p:spPr>
            <p:txBody>
              <a:bodyPr wrap="none" anchor="ctr"/>
              <a:lstStyle/>
              <a:p>
                <a:endParaRPr lang="en-US"/>
              </a:p>
            </p:txBody>
          </p:sp>
          <p:sp>
            <p:nvSpPr>
              <p:cNvPr id="20551" name="Rectangle 93"/>
              <p:cNvSpPr>
                <a:spLocks noChangeArrowheads="1"/>
              </p:cNvSpPr>
              <p:nvPr/>
            </p:nvSpPr>
            <p:spPr bwMode="auto">
              <a:xfrm>
                <a:off x="2749" y="2534"/>
                <a:ext cx="114" cy="70"/>
              </a:xfrm>
              <a:prstGeom prst="rect">
                <a:avLst/>
              </a:prstGeom>
              <a:solidFill>
                <a:srgbClr val="A2B9E8"/>
              </a:solidFill>
              <a:ln w="9525">
                <a:noFill/>
                <a:miter lim="800000"/>
                <a:headEnd/>
                <a:tailEnd/>
              </a:ln>
            </p:spPr>
            <p:txBody>
              <a:bodyPr wrap="none" anchor="ctr"/>
              <a:lstStyle/>
              <a:p>
                <a:endParaRPr lang="en-US"/>
              </a:p>
            </p:txBody>
          </p:sp>
          <p:sp>
            <p:nvSpPr>
              <p:cNvPr id="20552" name="Rectangle 94"/>
              <p:cNvSpPr>
                <a:spLocks noChangeArrowheads="1"/>
              </p:cNvSpPr>
              <p:nvPr/>
            </p:nvSpPr>
            <p:spPr bwMode="auto">
              <a:xfrm>
                <a:off x="2728" y="2550"/>
                <a:ext cx="156" cy="54"/>
              </a:xfrm>
              <a:prstGeom prst="rect">
                <a:avLst/>
              </a:prstGeom>
              <a:solidFill>
                <a:srgbClr val="6188D7"/>
              </a:solidFill>
              <a:ln w="9525">
                <a:noFill/>
                <a:miter lim="800000"/>
                <a:headEnd/>
                <a:tailEnd/>
              </a:ln>
            </p:spPr>
            <p:txBody>
              <a:bodyPr wrap="none" anchor="ctr"/>
              <a:lstStyle/>
              <a:p>
                <a:endParaRPr lang="en-US"/>
              </a:p>
            </p:txBody>
          </p:sp>
        </p:grpSp>
        <p:grpSp>
          <p:nvGrpSpPr>
            <p:cNvPr id="20" name="Group 95"/>
            <p:cNvGrpSpPr>
              <a:grpSpLocks/>
            </p:cNvGrpSpPr>
            <p:nvPr/>
          </p:nvGrpSpPr>
          <p:grpSpPr bwMode="auto">
            <a:xfrm>
              <a:off x="1352" y="1223"/>
              <a:ext cx="156" cy="208"/>
              <a:chOff x="2526" y="2396"/>
              <a:chExt cx="156" cy="208"/>
            </a:xfrm>
          </p:grpSpPr>
          <p:sp>
            <p:nvSpPr>
              <p:cNvPr id="20545" name="Oval 96"/>
              <p:cNvSpPr>
                <a:spLocks noChangeArrowheads="1"/>
              </p:cNvSpPr>
              <p:nvPr/>
            </p:nvSpPr>
            <p:spPr bwMode="auto">
              <a:xfrm>
                <a:off x="2571" y="2396"/>
                <a:ext cx="66" cy="85"/>
              </a:xfrm>
              <a:prstGeom prst="ellipse">
                <a:avLst/>
              </a:prstGeom>
              <a:solidFill>
                <a:srgbClr val="A2B9E8"/>
              </a:solidFill>
              <a:ln w="9525">
                <a:noFill/>
                <a:round/>
                <a:headEnd/>
                <a:tailEnd/>
              </a:ln>
            </p:spPr>
            <p:txBody>
              <a:bodyPr wrap="none" anchor="ctr"/>
              <a:lstStyle/>
              <a:p>
                <a:endParaRPr lang="en-US"/>
              </a:p>
            </p:txBody>
          </p:sp>
          <p:sp>
            <p:nvSpPr>
              <p:cNvPr id="20546" name="Oval 97"/>
              <p:cNvSpPr>
                <a:spLocks noChangeArrowheads="1"/>
              </p:cNvSpPr>
              <p:nvPr/>
            </p:nvSpPr>
            <p:spPr bwMode="auto">
              <a:xfrm>
                <a:off x="2547" y="2491"/>
                <a:ext cx="114" cy="85"/>
              </a:xfrm>
              <a:prstGeom prst="ellipse">
                <a:avLst/>
              </a:prstGeom>
              <a:solidFill>
                <a:srgbClr val="A2B9E8"/>
              </a:solidFill>
              <a:ln w="9525">
                <a:noFill/>
                <a:round/>
                <a:headEnd/>
                <a:tailEnd/>
              </a:ln>
            </p:spPr>
            <p:txBody>
              <a:bodyPr wrap="none" anchor="ctr"/>
              <a:lstStyle/>
              <a:p>
                <a:endParaRPr lang="en-US"/>
              </a:p>
            </p:txBody>
          </p:sp>
          <p:sp>
            <p:nvSpPr>
              <p:cNvPr id="20547" name="Rectangle 98"/>
              <p:cNvSpPr>
                <a:spLocks noChangeArrowheads="1"/>
              </p:cNvSpPr>
              <p:nvPr/>
            </p:nvSpPr>
            <p:spPr bwMode="auto">
              <a:xfrm>
                <a:off x="2547" y="2534"/>
                <a:ext cx="114" cy="70"/>
              </a:xfrm>
              <a:prstGeom prst="rect">
                <a:avLst/>
              </a:prstGeom>
              <a:solidFill>
                <a:srgbClr val="A2B9E8"/>
              </a:solidFill>
              <a:ln w="9525">
                <a:noFill/>
                <a:miter lim="800000"/>
                <a:headEnd/>
                <a:tailEnd/>
              </a:ln>
            </p:spPr>
            <p:txBody>
              <a:bodyPr wrap="none" anchor="ctr"/>
              <a:lstStyle/>
              <a:p>
                <a:endParaRPr lang="en-US"/>
              </a:p>
            </p:txBody>
          </p:sp>
          <p:sp>
            <p:nvSpPr>
              <p:cNvPr id="20548" name="Rectangle 99"/>
              <p:cNvSpPr>
                <a:spLocks noChangeArrowheads="1"/>
              </p:cNvSpPr>
              <p:nvPr/>
            </p:nvSpPr>
            <p:spPr bwMode="auto">
              <a:xfrm>
                <a:off x="2526" y="2550"/>
                <a:ext cx="156" cy="54"/>
              </a:xfrm>
              <a:prstGeom prst="rect">
                <a:avLst/>
              </a:prstGeom>
              <a:solidFill>
                <a:srgbClr val="6188D7"/>
              </a:solidFill>
              <a:ln w="9525">
                <a:noFill/>
                <a:miter lim="800000"/>
                <a:headEnd/>
                <a:tailEnd/>
              </a:ln>
            </p:spPr>
            <p:txBody>
              <a:bodyPr wrap="none" anchor="ctr"/>
              <a:lstStyle/>
              <a:p>
                <a:endParaRPr lang="en-US"/>
              </a:p>
            </p:txBody>
          </p:sp>
        </p:grpSp>
      </p:grpSp>
      <p:grpSp>
        <p:nvGrpSpPr>
          <p:cNvPr id="21" name="Group 100"/>
          <p:cNvGrpSpPr>
            <a:grpSpLocks/>
          </p:cNvGrpSpPr>
          <p:nvPr/>
        </p:nvGrpSpPr>
        <p:grpSpPr bwMode="auto">
          <a:xfrm>
            <a:off x="92075" y="2273300"/>
            <a:ext cx="1681163" cy="1660525"/>
            <a:chOff x="58" y="1510"/>
            <a:chExt cx="1059" cy="1046"/>
          </a:xfrm>
        </p:grpSpPr>
        <p:sp>
          <p:nvSpPr>
            <p:cNvPr id="20537" name="Freeform 101"/>
            <p:cNvSpPr>
              <a:spLocks/>
            </p:cNvSpPr>
            <p:nvPr/>
          </p:nvSpPr>
          <p:spPr bwMode="auto">
            <a:xfrm>
              <a:off x="465" y="1510"/>
              <a:ext cx="652" cy="1046"/>
            </a:xfrm>
            <a:custGeom>
              <a:avLst/>
              <a:gdLst>
                <a:gd name="T0" fmla="*/ 373 w 621"/>
                <a:gd name="T1" fmla="*/ 1246 h 1010"/>
                <a:gd name="T2" fmla="*/ 623 w 621"/>
                <a:gd name="T3" fmla="*/ 104 h 1010"/>
                <a:gd name="T4" fmla="*/ 487 w 621"/>
                <a:gd name="T5" fmla="*/ 41 h 1010"/>
                <a:gd name="T6" fmla="*/ 765 w 621"/>
                <a:gd name="T7" fmla="*/ 0 h 1010"/>
                <a:gd name="T8" fmla="*/ 833 w 621"/>
                <a:gd name="T9" fmla="*/ 211 h 1010"/>
                <a:gd name="T10" fmla="*/ 703 w 621"/>
                <a:gd name="T11" fmla="*/ 155 h 1010"/>
                <a:gd name="T12" fmla="*/ 616 w 621"/>
                <a:gd name="T13" fmla="*/ 1003 h 1010"/>
                <a:gd name="T14" fmla="*/ 413 w 621"/>
                <a:gd name="T15" fmla="*/ 1009 h 1010"/>
                <a:gd name="T16" fmla="*/ 373 w 621"/>
                <a:gd name="T17" fmla="*/ 1246 h 10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21"/>
                <a:gd name="T28" fmla="*/ 0 h 1010"/>
                <a:gd name="T29" fmla="*/ 621 w 621"/>
                <a:gd name="T30" fmla="*/ 1010 h 10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21" h="1010">
                  <a:moveTo>
                    <a:pt x="278" y="1010"/>
                  </a:moveTo>
                  <a:cubicBezTo>
                    <a:pt x="0" y="585"/>
                    <a:pt x="343" y="161"/>
                    <a:pt x="465" y="85"/>
                  </a:cubicBezTo>
                  <a:lnTo>
                    <a:pt x="364" y="35"/>
                  </a:lnTo>
                  <a:lnTo>
                    <a:pt x="571" y="0"/>
                  </a:lnTo>
                  <a:lnTo>
                    <a:pt x="621" y="171"/>
                  </a:lnTo>
                  <a:lnTo>
                    <a:pt x="525" y="126"/>
                  </a:lnTo>
                  <a:cubicBezTo>
                    <a:pt x="312" y="308"/>
                    <a:pt x="399" y="737"/>
                    <a:pt x="460" y="813"/>
                  </a:cubicBezTo>
                  <a:cubicBezTo>
                    <a:pt x="384" y="815"/>
                    <a:pt x="308" y="818"/>
                    <a:pt x="308" y="818"/>
                  </a:cubicBezTo>
                  <a:cubicBezTo>
                    <a:pt x="278" y="851"/>
                    <a:pt x="277" y="960"/>
                    <a:pt x="278" y="1010"/>
                  </a:cubicBezTo>
                  <a:close/>
                </a:path>
              </a:pathLst>
            </a:custGeom>
            <a:solidFill>
              <a:schemeClr val="hlink">
                <a:alpha val="70195"/>
              </a:schemeClr>
            </a:solidFill>
            <a:ln w="12700">
              <a:noFill/>
              <a:round/>
              <a:headEnd/>
              <a:tailEnd/>
            </a:ln>
          </p:spPr>
          <p:txBody>
            <a:bodyPr wrap="none" anchor="ctr"/>
            <a:lstStyle/>
            <a:p>
              <a:endParaRPr lang="en-US"/>
            </a:p>
          </p:txBody>
        </p:sp>
        <p:pic>
          <p:nvPicPr>
            <p:cNvPr id="20538" name="Picture 102" descr="folder"/>
            <p:cNvPicPr>
              <a:picLocks noChangeAspect="1" noChangeArrowheads="1"/>
            </p:cNvPicPr>
            <p:nvPr/>
          </p:nvPicPr>
          <p:blipFill>
            <a:blip r:embed="rId9" cstate="email"/>
            <a:srcRect/>
            <a:stretch>
              <a:fillRect/>
            </a:stretch>
          </p:blipFill>
          <p:spPr bwMode="auto">
            <a:xfrm>
              <a:off x="808" y="2128"/>
              <a:ext cx="158" cy="135"/>
            </a:xfrm>
            <a:prstGeom prst="rect">
              <a:avLst/>
            </a:prstGeom>
            <a:noFill/>
            <a:ln w="9525">
              <a:noFill/>
              <a:miter lim="800000"/>
              <a:headEnd/>
              <a:tailEnd/>
            </a:ln>
          </p:spPr>
        </p:pic>
        <p:sp>
          <p:nvSpPr>
            <p:cNvPr id="20539" name="Text Box 103"/>
            <p:cNvSpPr txBox="1">
              <a:spLocks noChangeArrowheads="1"/>
            </p:cNvSpPr>
            <p:nvPr/>
          </p:nvSpPr>
          <p:spPr bwMode="auto">
            <a:xfrm>
              <a:off x="58" y="1999"/>
              <a:ext cx="785" cy="460"/>
            </a:xfrm>
            <a:prstGeom prst="rect">
              <a:avLst/>
            </a:prstGeom>
            <a:noFill/>
            <a:ln w="9525">
              <a:noFill/>
              <a:miter lim="800000"/>
              <a:headEnd/>
              <a:tailEnd/>
            </a:ln>
          </p:spPr>
          <p:txBody>
            <a:bodyPr>
              <a:spAutoFit/>
            </a:bodyPr>
            <a:lstStyle/>
            <a:p>
              <a:pPr eaLnBrk="0" hangingPunct="0">
                <a:buClrTx/>
                <a:buFontTx/>
                <a:buNone/>
              </a:pPr>
              <a:r>
                <a:rPr lang="en-US" sz="1400">
                  <a:solidFill>
                    <a:srgbClr val="000000"/>
                  </a:solidFill>
                </a:rPr>
                <a:t>User-Service Restore</a:t>
              </a:r>
              <a:endParaRPr lang="en-US" sz="1000" baseline="70000">
                <a:cs typeface="Arial" charset="0"/>
              </a:endParaRPr>
            </a:p>
          </p:txBody>
        </p:sp>
      </p:grpSp>
      <p:grpSp>
        <p:nvGrpSpPr>
          <p:cNvPr id="22" name="Group 104"/>
          <p:cNvGrpSpPr>
            <a:grpSpLocks/>
          </p:cNvGrpSpPr>
          <p:nvPr/>
        </p:nvGrpSpPr>
        <p:grpSpPr bwMode="auto">
          <a:xfrm>
            <a:off x="1857375" y="1628775"/>
            <a:ext cx="2260600" cy="2057400"/>
            <a:chOff x="1168" y="1104"/>
            <a:chExt cx="1424" cy="1296"/>
          </a:xfrm>
        </p:grpSpPr>
        <p:pic>
          <p:nvPicPr>
            <p:cNvPr id="20535" name="Picture 105"/>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337" y="1104"/>
              <a:ext cx="1255" cy="1296"/>
            </a:xfrm>
            <a:prstGeom prst="rect">
              <a:avLst/>
            </a:prstGeom>
            <a:noFill/>
            <a:ln w="12700">
              <a:noFill/>
              <a:miter lim="800000"/>
              <a:headEnd/>
              <a:tailEnd/>
            </a:ln>
          </p:spPr>
        </p:pic>
        <p:sp>
          <p:nvSpPr>
            <p:cNvPr id="20536" name="Freeform 106"/>
            <p:cNvSpPr>
              <a:spLocks/>
            </p:cNvSpPr>
            <p:nvPr/>
          </p:nvSpPr>
          <p:spPr bwMode="auto">
            <a:xfrm>
              <a:off x="1168" y="1126"/>
              <a:ext cx="174" cy="1070"/>
            </a:xfrm>
            <a:custGeom>
              <a:avLst/>
              <a:gdLst>
                <a:gd name="T0" fmla="*/ 0 w 184"/>
                <a:gd name="T1" fmla="*/ 75 h 1136"/>
                <a:gd name="T2" fmla="*/ 132 w 184"/>
                <a:gd name="T3" fmla="*/ 0 h 1136"/>
                <a:gd name="T4" fmla="*/ 132 w 184"/>
                <a:gd name="T5" fmla="*/ 793 h 1136"/>
                <a:gd name="T6" fmla="*/ 9 w 184"/>
                <a:gd name="T7" fmla="*/ 217 h 1136"/>
                <a:gd name="T8" fmla="*/ 0 w 184"/>
                <a:gd name="T9" fmla="*/ 75 h 1136"/>
                <a:gd name="T10" fmla="*/ 0 60000 65536"/>
                <a:gd name="T11" fmla="*/ 0 60000 65536"/>
                <a:gd name="T12" fmla="*/ 0 60000 65536"/>
                <a:gd name="T13" fmla="*/ 0 60000 65536"/>
                <a:gd name="T14" fmla="*/ 0 60000 65536"/>
                <a:gd name="T15" fmla="*/ 0 w 184"/>
                <a:gd name="T16" fmla="*/ 0 h 1136"/>
                <a:gd name="T17" fmla="*/ 184 w 184"/>
                <a:gd name="T18" fmla="*/ 1136 h 1136"/>
              </a:gdLst>
              <a:ahLst/>
              <a:cxnLst>
                <a:cxn ang="T10">
                  <a:pos x="T0" y="T1"/>
                </a:cxn>
                <a:cxn ang="T11">
                  <a:pos x="T2" y="T3"/>
                </a:cxn>
                <a:cxn ang="T12">
                  <a:pos x="T4" y="T5"/>
                </a:cxn>
                <a:cxn ang="T13">
                  <a:pos x="T6" y="T7"/>
                </a:cxn>
                <a:cxn ang="T14">
                  <a:pos x="T8" y="T9"/>
                </a:cxn>
              </a:cxnLst>
              <a:rect l="T15" t="T16" r="T17" b="T18"/>
              <a:pathLst>
                <a:path w="184" h="1136">
                  <a:moveTo>
                    <a:pt x="0" y="108"/>
                  </a:moveTo>
                  <a:lnTo>
                    <a:pt x="184" y="0"/>
                  </a:lnTo>
                  <a:lnTo>
                    <a:pt x="184" y="1136"/>
                  </a:lnTo>
                  <a:lnTo>
                    <a:pt x="15" y="310"/>
                  </a:lnTo>
                  <a:lnTo>
                    <a:pt x="0" y="108"/>
                  </a:lnTo>
                  <a:close/>
                </a:path>
              </a:pathLst>
            </a:custGeom>
            <a:solidFill>
              <a:schemeClr val="accent1">
                <a:alpha val="50195"/>
              </a:schemeClr>
            </a:solidFill>
            <a:ln w="12700">
              <a:noFill/>
              <a:round/>
              <a:headEnd/>
              <a:tailEnd/>
            </a:ln>
          </p:spPr>
          <p:txBody>
            <a:bodyPr wrap="none" anchor="ctr"/>
            <a:lstStyle/>
            <a:p>
              <a:endParaRPr lang="en-US"/>
            </a:p>
          </p:txBody>
        </p:sp>
      </p:grpSp>
      <p:pic>
        <p:nvPicPr>
          <p:cNvPr id="20511" name="Picture 108" descr="FAS3000_w_FC_storage"/>
          <p:cNvPicPr>
            <a:picLocks noChangeAspect="1" noChangeArrowheads="1"/>
          </p:cNvPicPr>
          <p:nvPr/>
        </p:nvPicPr>
        <p:blipFill>
          <a:blip r:embed="rId11" cstate="email"/>
          <a:srcRect/>
          <a:stretch>
            <a:fillRect/>
          </a:stretch>
        </p:blipFill>
        <p:spPr bwMode="auto">
          <a:xfrm>
            <a:off x="1195388" y="3609975"/>
            <a:ext cx="914400" cy="990600"/>
          </a:xfrm>
          <a:prstGeom prst="rect">
            <a:avLst/>
          </a:prstGeom>
          <a:noFill/>
          <a:ln w="9525">
            <a:noFill/>
            <a:miter lim="800000"/>
            <a:headEnd/>
            <a:tailEnd/>
          </a:ln>
        </p:spPr>
      </p:pic>
      <p:grpSp>
        <p:nvGrpSpPr>
          <p:cNvPr id="23" name="Group 109"/>
          <p:cNvGrpSpPr>
            <a:grpSpLocks/>
          </p:cNvGrpSpPr>
          <p:nvPr/>
        </p:nvGrpSpPr>
        <p:grpSpPr bwMode="auto">
          <a:xfrm>
            <a:off x="-19050" y="3838575"/>
            <a:ext cx="2055813" cy="790575"/>
            <a:chOff x="-12" y="2496"/>
            <a:chExt cx="1295" cy="498"/>
          </a:xfrm>
        </p:grpSpPr>
        <p:sp>
          <p:nvSpPr>
            <p:cNvPr id="20529" name="Text Box 110"/>
            <p:cNvSpPr txBox="1">
              <a:spLocks noChangeArrowheads="1"/>
            </p:cNvSpPr>
            <p:nvPr/>
          </p:nvSpPr>
          <p:spPr bwMode="gray">
            <a:xfrm>
              <a:off x="-12" y="2538"/>
              <a:ext cx="816" cy="172"/>
            </a:xfrm>
            <a:prstGeom prst="rect">
              <a:avLst/>
            </a:prstGeom>
            <a:noFill/>
            <a:ln w="9525">
              <a:noFill/>
              <a:miter lim="800000"/>
              <a:headEnd/>
              <a:tailEnd/>
            </a:ln>
          </p:spPr>
          <p:txBody>
            <a:bodyPr>
              <a:spAutoFit/>
            </a:bodyPr>
            <a:lstStyle/>
            <a:p>
              <a:pPr algn="l" eaLnBrk="0" hangingPunct="0">
                <a:lnSpc>
                  <a:spcPct val="85000"/>
                </a:lnSpc>
                <a:spcBef>
                  <a:spcPct val="20000"/>
                </a:spcBef>
                <a:buClrTx/>
                <a:buFontTx/>
                <a:buNone/>
              </a:pPr>
              <a:r>
                <a:rPr lang="en-AU" sz="1400"/>
                <a:t>SnapRestore</a:t>
              </a:r>
              <a:r>
                <a:rPr lang="en-AU" sz="1000" baseline="60000">
                  <a:cs typeface="Arial" charset="0"/>
                </a:rPr>
                <a:t>®</a:t>
              </a:r>
              <a:endParaRPr lang="en-US" sz="1400"/>
            </a:p>
          </p:txBody>
        </p:sp>
        <p:grpSp>
          <p:nvGrpSpPr>
            <p:cNvPr id="24" name="Group 111"/>
            <p:cNvGrpSpPr>
              <a:grpSpLocks/>
            </p:cNvGrpSpPr>
            <p:nvPr/>
          </p:nvGrpSpPr>
          <p:grpSpPr bwMode="auto">
            <a:xfrm>
              <a:off x="807" y="2706"/>
              <a:ext cx="476" cy="288"/>
              <a:chOff x="726" y="2677"/>
              <a:chExt cx="476" cy="218"/>
            </a:xfrm>
          </p:grpSpPr>
          <p:sp>
            <p:nvSpPr>
              <p:cNvPr id="20532" name="Line 112"/>
              <p:cNvSpPr>
                <a:spLocks noChangeShapeType="1"/>
              </p:cNvSpPr>
              <p:nvPr/>
            </p:nvSpPr>
            <p:spPr bwMode="gray">
              <a:xfrm flipV="1">
                <a:off x="726" y="2677"/>
                <a:ext cx="117" cy="200"/>
              </a:xfrm>
              <a:prstGeom prst="line">
                <a:avLst/>
              </a:prstGeom>
              <a:noFill/>
              <a:ln w="38100">
                <a:solidFill>
                  <a:schemeClr val="bg1"/>
                </a:solidFill>
                <a:round/>
                <a:headEnd type="triangle" w="med" len="med"/>
                <a:tailEnd/>
              </a:ln>
            </p:spPr>
            <p:txBody>
              <a:bodyPr wrap="none" anchor="ctr"/>
              <a:lstStyle/>
              <a:p>
                <a:endParaRPr lang="en-US"/>
              </a:p>
            </p:txBody>
          </p:sp>
          <p:sp>
            <p:nvSpPr>
              <p:cNvPr id="20533" name="Line 113"/>
              <p:cNvSpPr>
                <a:spLocks noChangeShapeType="1"/>
              </p:cNvSpPr>
              <p:nvPr/>
            </p:nvSpPr>
            <p:spPr bwMode="gray">
              <a:xfrm flipH="1" flipV="1">
                <a:off x="970" y="2677"/>
                <a:ext cx="1" cy="218"/>
              </a:xfrm>
              <a:prstGeom prst="line">
                <a:avLst/>
              </a:prstGeom>
              <a:noFill/>
              <a:ln w="38100">
                <a:solidFill>
                  <a:schemeClr val="bg1"/>
                </a:solidFill>
                <a:round/>
                <a:headEnd type="triangle" w="med" len="med"/>
                <a:tailEnd/>
              </a:ln>
            </p:spPr>
            <p:txBody>
              <a:bodyPr wrap="none" anchor="ctr"/>
              <a:lstStyle/>
              <a:p>
                <a:endParaRPr lang="en-US"/>
              </a:p>
            </p:txBody>
          </p:sp>
          <p:sp>
            <p:nvSpPr>
              <p:cNvPr id="20534" name="Line 114"/>
              <p:cNvSpPr>
                <a:spLocks noChangeShapeType="1"/>
              </p:cNvSpPr>
              <p:nvPr/>
            </p:nvSpPr>
            <p:spPr bwMode="gray">
              <a:xfrm flipH="1" flipV="1">
                <a:off x="1099" y="2677"/>
                <a:ext cx="103" cy="200"/>
              </a:xfrm>
              <a:prstGeom prst="line">
                <a:avLst/>
              </a:prstGeom>
              <a:noFill/>
              <a:ln w="38100">
                <a:solidFill>
                  <a:schemeClr val="bg1"/>
                </a:solidFill>
                <a:round/>
                <a:headEnd type="triangle" w="med" len="med"/>
                <a:tailEnd/>
              </a:ln>
            </p:spPr>
            <p:txBody>
              <a:bodyPr wrap="none" anchor="ctr"/>
              <a:lstStyle/>
              <a:p>
                <a:endParaRPr lang="en-US"/>
              </a:p>
            </p:txBody>
          </p:sp>
        </p:grpSp>
        <p:pic>
          <p:nvPicPr>
            <p:cNvPr id="20531" name="Picture 115" descr="Snapshot_copies_5"/>
            <p:cNvPicPr>
              <a:picLocks noChangeAspect="1" noChangeArrowheads="1"/>
            </p:cNvPicPr>
            <p:nvPr/>
          </p:nvPicPr>
          <p:blipFill>
            <a:blip r:embed="rId12" cstate="email"/>
            <a:srcRect/>
            <a:stretch>
              <a:fillRect/>
            </a:stretch>
          </p:blipFill>
          <p:spPr bwMode="auto">
            <a:xfrm>
              <a:off x="873" y="2496"/>
              <a:ext cx="356" cy="304"/>
            </a:xfrm>
            <a:prstGeom prst="rect">
              <a:avLst/>
            </a:prstGeom>
            <a:noFill/>
            <a:ln w="9525">
              <a:noFill/>
              <a:miter lim="800000"/>
              <a:headEnd/>
              <a:tailEnd/>
            </a:ln>
          </p:spPr>
        </p:pic>
      </p:grpSp>
      <p:sp>
        <p:nvSpPr>
          <p:cNvPr id="20513" name="AutoShape 116"/>
          <p:cNvSpPr>
            <a:spLocks noChangeArrowheads="1"/>
          </p:cNvSpPr>
          <p:nvPr/>
        </p:nvSpPr>
        <p:spPr bwMode="auto">
          <a:xfrm>
            <a:off x="1054100" y="4584700"/>
            <a:ext cx="333375" cy="368300"/>
          </a:xfrm>
          <a:prstGeom prst="can">
            <a:avLst>
              <a:gd name="adj" fmla="val 25783"/>
            </a:avLst>
          </a:prstGeom>
          <a:gradFill rotWithShape="0">
            <a:gsLst>
              <a:gs pos="0">
                <a:srgbClr val="757575"/>
              </a:gs>
              <a:gs pos="50000">
                <a:srgbClr val="B2B2B2"/>
              </a:gs>
              <a:gs pos="100000">
                <a:srgbClr val="757575"/>
              </a:gs>
            </a:gsLst>
            <a:lin ang="0" scaled="1"/>
          </a:gradFill>
          <a:ln w="9525">
            <a:noFill/>
            <a:round/>
            <a:headEnd/>
            <a:tailEnd/>
          </a:ln>
        </p:spPr>
        <p:txBody>
          <a:bodyPr wrap="none" anchor="ctr"/>
          <a:lstStyle/>
          <a:p>
            <a:endParaRPr lang="en-US"/>
          </a:p>
        </p:txBody>
      </p:sp>
      <p:sp>
        <p:nvSpPr>
          <p:cNvPr id="20514" name="AutoShape 117"/>
          <p:cNvSpPr>
            <a:spLocks noChangeArrowheads="1"/>
          </p:cNvSpPr>
          <p:nvPr/>
        </p:nvSpPr>
        <p:spPr bwMode="auto">
          <a:xfrm>
            <a:off x="1503363" y="4584700"/>
            <a:ext cx="333375" cy="368300"/>
          </a:xfrm>
          <a:prstGeom prst="can">
            <a:avLst>
              <a:gd name="adj" fmla="val 25783"/>
            </a:avLst>
          </a:prstGeom>
          <a:solidFill>
            <a:schemeClr val="accent2"/>
          </a:solidFill>
          <a:ln w="9525">
            <a:noFill/>
            <a:round/>
            <a:headEnd/>
            <a:tailEnd/>
          </a:ln>
        </p:spPr>
        <p:txBody>
          <a:bodyPr wrap="none" anchor="ctr"/>
          <a:lstStyle/>
          <a:p>
            <a:endParaRPr lang="en-US"/>
          </a:p>
        </p:txBody>
      </p:sp>
      <p:sp>
        <p:nvSpPr>
          <p:cNvPr id="20515" name="AutoShape 118"/>
          <p:cNvSpPr>
            <a:spLocks noChangeArrowheads="1"/>
          </p:cNvSpPr>
          <p:nvPr/>
        </p:nvSpPr>
        <p:spPr bwMode="auto">
          <a:xfrm>
            <a:off x="1952625" y="4584700"/>
            <a:ext cx="333375" cy="368300"/>
          </a:xfrm>
          <a:prstGeom prst="can">
            <a:avLst>
              <a:gd name="adj" fmla="val 25783"/>
            </a:avLst>
          </a:prstGeom>
          <a:solidFill>
            <a:schemeClr val="folHlink"/>
          </a:solidFill>
          <a:ln w="9525">
            <a:noFill/>
            <a:round/>
            <a:headEnd/>
            <a:tailEnd/>
          </a:ln>
        </p:spPr>
        <p:txBody>
          <a:bodyPr wrap="none" anchor="ctr"/>
          <a:lstStyle/>
          <a:p>
            <a:endParaRPr lang="en-US"/>
          </a:p>
        </p:txBody>
      </p:sp>
      <p:sp>
        <p:nvSpPr>
          <p:cNvPr id="20516" name="Rectangle 119"/>
          <p:cNvSpPr>
            <a:spLocks noChangeArrowheads="1"/>
          </p:cNvSpPr>
          <p:nvPr/>
        </p:nvSpPr>
        <p:spPr bwMode="gray">
          <a:xfrm>
            <a:off x="371475" y="1219200"/>
            <a:ext cx="5648325" cy="238125"/>
          </a:xfrm>
          <a:prstGeom prst="rect">
            <a:avLst/>
          </a:prstGeom>
          <a:solidFill>
            <a:schemeClr val="tx1"/>
          </a:solidFill>
          <a:ln w="12700">
            <a:noFill/>
            <a:miter lim="800000"/>
            <a:headEnd/>
            <a:tailEnd/>
          </a:ln>
        </p:spPr>
        <p:txBody>
          <a:bodyPr wrap="none" anchor="ctr"/>
          <a:lstStyle/>
          <a:p>
            <a:pPr algn="l">
              <a:buClrTx/>
              <a:buFontTx/>
              <a:buNone/>
            </a:pPr>
            <a:r>
              <a:rPr lang="en-US" sz="1400">
                <a:solidFill>
                  <a:schemeClr val="bg1"/>
                </a:solidFill>
              </a:rPr>
              <a:t>Primary Data Center</a:t>
            </a:r>
          </a:p>
        </p:txBody>
      </p:sp>
      <p:sp>
        <p:nvSpPr>
          <p:cNvPr id="20517" name="Rectangle 120"/>
          <p:cNvSpPr>
            <a:spLocks noChangeArrowheads="1"/>
          </p:cNvSpPr>
          <p:nvPr/>
        </p:nvSpPr>
        <p:spPr bwMode="gray">
          <a:xfrm>
            <a:off x="6019800" y="1219200"/>
            <a:ext cx="1524000" cy="238125"/>
          </a:xfrm>
          <a:prstGeom prst="rect">
            <a:avLst/>
          </a:prstGeom>
          <a:solidFill>
            <a:schemeClr val="bg2"/>
          </a:solidFill>
          <a:ln w="12700">
            <a:noFill/>
            <a:miter lim="800000"/>
            <a:headEnd/>
            <a:tailEnd/>
          </a:ln>
        </p:spPr>
        <p:txBody>
          <a:bodyPr wrap="none" anchor="ctr"/>
          <a:lstStyle/>
          <a:p>
            <a:pPr algn="l">
              <a:buClrTx/>
              <a:buFontTx/>
              <a:buNone/>
            </a:pPr>
            <a:r>
              <a:rPr lang="en-US" sz="1400">
                <a:solidFill>
                  <a:schemeClr val="bg1"/>
                </a:solidFill>
              </a:rPr>
              <a:t>Remote Site</a:t>
            </a:r>
          </a:p>
        </p:txBody>
      </p:sp>
      <p:sp>
        <p:nvSpPr>
          <p:cNvPr id="20518" name="Rectangle 121"/>
          <p:cNvSpPr>
            <a:spLocks noChangeArrowheads="1"/>
          </p:cNvSpPr>
          <p:nvPr/>
        </p:nvSpPr>
        <p:spPr bwMode="gray">
          <a:xfrm>
            <a:off x="7543800" y="1219200"/>
            <a:ext cx="1524000" cy="238125"/>
          </a:xfrm>
          <a:prstGeom prst="rect">
            <a:avLst/>
          </a:prstGeom>
          <a:solidFill>
            <a:schemeClr val="accent1"/>
          </a:solidFill>
          <a:ln w="12700">
            <a:noFill/>
            <a:miter lim="800000"/>
            <a:headEnd/>
            <a:tailEnd/>
          </a:ln>
        </p:spPr>
        <p:txBody>
          <a:bodyPr wrap="none" anchor="ctr"/>
          <a:lstStyle/>
          <a:p>
            <a:pPr algn="l">
              <a:buClrTx/>
              <a:buFontTx/>
              <a:buNone/>
            </a:pPr>
            <a:r>
              <a:rPr lang="en-US" sz="1400">
                <a:solidFill>
                  <a:schemeClr val="bg1"/>
                </a:solidFill>
              </a:rPr>
              <a:t>Remote Site</a:t>
            </a:r>
          </a:p>
        </p:txBody>
      </p:sp>
      <p:pic>
        <p:nvPicPr>
          <p:cNvPr id="20519" name="Picture 122" descr="Snapshot_copies_5"/>
          <p:cNvPicPr>
            <a:picLocks noChangeAspect="1" noChangeArrowheads="1"/>
          </p:cNvPicPr>
          <p:nvPr/>
        </p:nvPicPr>
        <p:blipFill>
          <a:blip r:embed="rId13" cstate="email"/>
          <a:srcRect/>
          <a:stretch>
            <a:fillRect/>
          </a:stretch>
        </p:blipFill>
        <p:spPr bwMode="auto">
          <a:xfrm>
            <a:off x="4733925" y="4432300"/>
            <a:ext cx="488950" cy="396875"/>
          </a:xfrm>
          <a:prstGeom prst="rect">
            <a:avLst/>
          </a:prstGeom>
          <a:noFill/>
          <a:ln w="9525">
            <a:noFill/>
            <a:miter lim="800000"/>
            <a:headEnd/>
            <a:tailEnd/>
          </a:ln>
        </p:spPr>
      </p:pic>
      <p:pic>
        <p:nvPicPr>
          <p:cNvPr id="20520" name="Picture 123" descr="Snapshot_copies_5"/>
          <p:cNvPicPr>
            <a:picLocks noChangeAspect="1" noChangeArrowheads="1"/>
          </p:cNvPicPr>
          <p:nvPr/>
        </p:nvPicPr>
        <p:blipFill>
          <a:blip r:embed="rId13" cstate="email"/>
          <a:srcRect/>
          <a:stretch>
            <a:fillRect/>
          </a:stretch>
        </p:blipFill>
        <p:spPr bwMode="auto">
          <a:xfrm>
            <a:off x="4743450" y="4051300"/>
            <a:ext cx="488950" cy="396875"/>
          </a:xfrm>
          <a:prstGeom prst="rect">
            <a:avLst/>
          </a:prstGeom>
          <a:noFill/>
          <a:ln w="9525">
            <a:noFill/>
            <a:miter lim="800000"/>
            <a:headEnd/>
            <a:tailEnd/>
          </a:ln>
        </p:spPr>
      </p:pic>
      <p:pic>
        <p:nvPicPr>
          <p:cNvPr id="20521" name="Picture 124" descr="Snapshot_copies_5"/>
          <p:cNvPicPr>
            <a:picLocks noChangeAspect="1" noChangeArrowheads="1"/>
          </p:cNvPicPr>
          <p:nvPr/>
        </p:nvPicPr>
        <p:blipFill>
          <a:blip r:embed="rId13" cstate="email"/>
          <a:srcRect/>
          <a:stretch>
            <a:fillRect/>
          </a:stretch>
        </p:blipFill>
        <p:spPr bwMode="auto">
          <a:xfrm>
            <a:off x="4724400" y="2695575"/>
            <a:ext cx="488950" cy="396875"/>
          </a:xfrm>
          <a:prstGeom prst="rect">
            <a:avLst/>
          </a:prstGeom>
          <a:noFill/>
          <a:ln w="9525">
            <a:noFill/>
            <a:miter lim="800000"/>
            <a:headEnd/>
            <a:tailEnd/>
          </a:ln>
        </p:spPr>
      </p:pic>
      <p:pic>
        <p:nvPicPr>
          <p:cNvPr id="20522" name="Picture 125" descr="Snapshot_copies_5"/>
          <p:cNvPicPr>
            <a:picLocks noChangeAspect="1" noChangeArrowheads="1"/>
          </p:cNvPicPr>
          <p:nvPr/>
        </p:nvPicPr>
        <p:blipFill>
          <a:blip r:embed="rId13" cstate="email"/>
          <a:srcRect/>
          <a:stretch>
            <a:fillRect/>
          </a:stretch>
        </p:blipFill>
        <p:spPr bwMode="auto">
          <a:xfrm>
            <a:off x="6597650" y="3289300"/>
            <a:ext cx="488950" cy="396875"/>
          </a:xfrm>
          <a:prstGeom prst="rect">
            <a:avLst/>
          </a:prstGeom>
          <a:noFill/>
          <a:ln w="9525">
            <a:noFill/>
            <a:miter lim="800000"/>
            <a:headEnd/>
            <a:tailEnd/>
          </a:ln>
        </p:spPr>
      </p:pic>
      <p:grpSp>
        <p:nvGrpSpPr>
          <p:cNvPr id="25" name="Group 127"/>
          <p:cNvGrpSpPr>
            <a:grpSpLocks/>
          </p:cNvGrpSpPr>
          <p:nvPr/>
        </p:nvGrpSpPr>
        <p:grpSpPr bwMode="auto">
          <a:xfrm>
            <a:off x="6705600" y="4138613"/>
            <a:ext cx="904875" cy="473075"/>
            <a:chOff x="4283" y="2685"/>
            <a:chExt cx="570" cy="298"/>
          </a:xfrm>
        </p:grpSpPr>
        <p:grpSp>
          <p:nvGrpSpPr>
            <p:cNvPr id="26" name="Group 128"/>
            <p:cNvGrpSpPr>
              <a:grpSpLocks/>
            </p:cNvGrpSpPr>
            <p:nvPr/>
          </p:nvGrpSpPr>
          <p:grpSpPr bwMode="auto">
            <a:xfrm>
              <a:off x="4283" y="2685"/>
              <a:ext cx="570" cy="298"/>
              <a:chOff x="4401" y="1977"/>
              <a:chExt cx="862" cy="453"/>
            </a:xfrm>
          </p:grpSpPr>
          <p:sp>
            <p:nvSpPr>
              <p:cNvPr id="20527" name="Freeform 129"/>
              <p:cNvSpPr>
                <a:spLocks/>
              </p:cNvSpPr>
              <p:nvPr/>
            </p:nvSpPr>
            <p:spPr bwMode="gray">
              <a:xfrm>
                <a:off x="4413" y="1982"/>
                <a:ext cx="845" cy="442"/>
              </a:xfrm>
              <a:custGeom>
                <a:avLst/>
                <a:gdLst>
                  <a:gd name="T0" fmla="*/ 161 w 845"/>
                  <a:gd name="T1" fmla="*/ 117 h 442"/>
                  <a:gd name="T2" fmla="*/ 227 w 845"/>
                  <a:gd name="T3" fmla="*/ 71 h 442"/>
                  <a:gd name="T4" fmla="*/ 313 w 845"/>
                  <a:gd name="T5" fmla="*/ 58 h 442"/>
                  <a:gd name="T6" fmla="*/ 360 w 845"/>
                  <a:gd name="T7" fmla="*/ 64 h 442"/>
                  <a:gd name="T8" fmla="*/ 416 w 845"/>
                  <a:gd name="T9" fmla="*/ 20 h 442"/>
                  <a:gd name="T10" fmla="*/ 510 w 845"/>
                  <a:gd name="T11" fmla="*/ 0 h 442"/>
                  <a:gd name="T12" fmla="*/ 590 w 845"/>
                  <a:gd name="T13" fmla="*/ 20 h 442"/>
                  <a:gd name="T14" fmla="*/ 645 w 845"/>
                  <a:gd name="T15" fmla="*/ 61 h 442"/>
                  <a:gd name="T16" fmla="*/ 659 w 845"/>
                  <a:gd name="T17" fmla="*/ 96 h 442"/>
                  <a:gd name="T18" fmla="*/ 739 w 845"/>
                  <a:gd name="T19" fmla="*/ 103 h 442"/>
                  <a:gd name="T20" fmla="*/ 817 w 845"/>
                  <a:gd name="T21" fmla="*/ 151 h 442"/>
                  <a:gd name="T22" fmla="*/ 843 w 845"/>
                  <a:gd name="T23" fmla="*/ 202 h 442"/>
                  <a:gd name="T24" fmla="*/ 837 w 845"/>
                  <a:gd name="T25" fmla="*/ 258 h 442"/>
                  <a:gd name="T26" fmla="*/ 793 w 845"/>
                  <a:gd name="T27" fmla="*/ 306 h 442"/>
                  <a:gd name="T28" fmla="*/ 765 w 845"/>
                  <a:gd name="T29" fmla="*/ 322 h 442"/>
                  <a:gd name="T30" fmla="*/ 733 w 845"/>
                  <a:gd name="T31" fmla="*/ 370 h 442"/>
                  <a:gd name="T32" fmla="*/ 664 w 845"/>
                  <a:gd name="T33" fmla="*/ 407 h 442"/>
                  <a:gd name="T34" fmla="*/ 608 w 845"/>
                  <a:gd name="T35" fmla="*/ 416 h 442"/>
                  <a:gd name="T36" fmla="*/ 549 w 845"/>
                  <a:gd name="T37" fmla="*/ 408 h 442"/>
                  <a:gd name="T38" fmla="*/ 510 w 845"/>
                  <a:gd name="T39" fmla="*/ 392 h 442"/>
                  <a:gd name="T40" fmla="*/ 454 w 845"/>
                  <a:gd name="T41" fmla="*/ 424 h 442"/>
                  <a:gd name="T42" fmla="*/ 397 w 845"/>
                  <a:gd name="T43" fmla="*/ 442 h 442"/>
                  <a:gd name="T44" fmla="*/ 326 w 845"/>
                  <a:gd name="T45" fmla="*/ 436 h 442"/>
                  <a:gd name="T46" fmla="*/ 273 w 845"/>
                  <a:gd name="T47" fmla="*/ 413 h 442"/>
                  <a:gd name="T48" fmla="*/ 241 w 845"/>
                  <a:gd name="T49" fmla="*/ 386 h 442"/>
                  <a:gd name="T50" fmla="*/ 206 w 845"/>
                  <a:gd name="T51" fmla="*/ 386 h 442"/>
                  <a:gd name="T52" fmla="*/ 129 w 845"/>
                  <a:gd name="T53" fmla="*/ 388 h 442"/>
                  <a:gd name="T54" fmla="*/ 64 w 845"/>
                  <a:gd name="T55" fmla="*/ 367 h 442"/>
                  <a:gd name="T56" fmla="*/ 17 w 845"/>
                  <a:gd name="T57" fmla="*/ 320 h 442"/>
                  <a:gd name="T58" fmla="*/ 0 w 845"/>
                  <a:gd name="T59" fmla="*/ 268 h 442"/>
                  <a:gd name="T60" fmla="*/ 29 w 845"/>
                  <a:gd name="T61" fmla="*/ 199 h 442"/>
                  <a:gd name="T62" fmla="*/ 88 w 845"/>
                  <a:gd name="T63" fmla="*/ 160 h 442"/>
                  <a:gd name="T64" fmla="*/ 137 w 845"/>
                  <a:gd name="T65" fmla="*/ 144 h 4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5"/>
                  <a:gd name="T100" fmla="*/ 0 h 442"/>
                  <a:gd name="T101" fmla="*/ 845 w 845"/>
                  <a:gd name="T102" fmla="*/ 442 h 4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5" h="442">
                    <a:moveTo>
                      <a:pt x="149" y="141"/>
                    </a:moveTo>
                    <a:cubicBezTo>
                      <a:pt x="153" y="136"/>
                      <a:pt x="154" y="125"/>
                      <a:pt x="161" y="117"/>
                    </a:cubicBezTo>
                    <a:cubicBezTo>
                      <a:pt x="168" y="109"/>
                      <a:pt x="178" y="101"/>
                      <a:pt x="189" y="93"/>
                    </a:cubicBezTo>
                    <a:cubicBezTo>
                      <a:pt x="200" y="85"/>
                      <a:pt x="214" y="76"/>
                      <a:pt x="227" y="71"/>
                    </a:cubicBezTo>
                    <a:cubicBezTo>
                      <a:pt x="240" y="66"/>
                      <a:pt x="256" y="62"/>
                      <a:pt x="270" y="60"/>
                    </a:cubicBezTo>
                    <a:cubicBezTo>
                      <a:pt x="284" y="58"/>
                      <a:pt x="301" y="58"/>
                      <a:pt x="313" y="58"/>
                    </a:cubicBezTo>
                    <a:cubicBezTo>
                      <a:pt x="325" y="58"/>
                      <a:pt x="337" y="62"/>
                      <a:pt x="345" y="63"/>
                    </a:cubicBezTo>
                    <a:cubicBezTo>
                      <a:pt x="353" y="64"/>
                      <a:pt x="355" y="67"/>
                      <a:pt x="360" y="64"/>
                    </a:cubicBezTo>
                    <a:cubicBezTo>
                      <a:pt x="365" y="61"/>
                      <a:pt x="367" y="52"/>
                      <a:pt x="376" y="45"/>
                    </a:cubicBezTo>
                    <a:cubicBezTo>
                      <a:pt x="385" y="38"/>
                      <a:pt x="401" y="27"/>
                      <a:pt x="416" y="20"/>
                    </a:cubicBezTo>
                    <a:cubicBezTo>
                      <a:pt x="431" y="13"/>
                      <a:pt x="451" y="7"/>
                      <a:pt x="467" y="4"/>
                    </a:cubicBezTo>
                    <a:cubicBezTo>
                      <a:pt x="483" y="1"/>
                      <a:pt x="496" y="0"/>
                      <a:pt x="510" y="0"/>
                    </a:cubicBezTo>
                    <a:cubicBezTo>
                      <a:pt x="524" y="0"/>
                      <a:pt x="540" y="2"/>
                      <a:pt x="553" y="5"/>
                    </a:cubicBezTo>
                    <a:cubicBezTo>
                      <a:pt x="566" y="8"/>
                      <a:pt x="578" y="14"/>
                      <a:pt x="590" y="20"/>
                    </a:cubicBezTo>
                    <a:cubicBezTo>
                      <a:pt x="602" y="26"/>
                      <a:pt x="615" y="35"/>
                      <a:pt x="624" y="42"/>
                    </a:cubicBezTo>
                    <a:cubicBezTo>
                      <a:pt x="633" y="49"/>
                      <a:pt x="640" y="54"/>
                      <a:pt x="645" y="61"/>
                    </a:cubicBezTo>
                    <a:cubicBezTo>
                      <a:pt x="650" y="68"/>
                      <a:pt x="655" y="76"/>
                      <a:pt x="657" y="82"/>
                    </a:cubicBezTo>
                    <a:cubicBezTo>
                      <a:pt x="659" y="88"/>
                      <a:pt x="652" y="94"/>
                      <a:pt x="659" y="96"/>
                    </a:cubicBezTo>
                    <a:cubicBezTo>
                      <a:pt x="666" y="98"/>
                      <a:pt x="686" y="95"/>
                      <a:pt x="699" y="96"/>
                    </a:cubicBezTo>
                    <a:cubicBezTo>
                      <a:pt x="712" y="97"/>
                      <a:pt x="726" y="99"/>
                      <a:pt x="739" y="103"/>
                    </a:cubicBezTo>
                    <a:cubicBezTo>
                      <a:pt x="752" y="107"/>
                      <a:pt x="766" y="111"/>
                      <a:pt x="779" y="119"/>
                    </a:cubicBezTo>
                    <a:cubicBezTo>
                      <a:pt x="792" y="127"/>
                      <a:pt x="808" y="141"/>
                      <a:pt x="817" y="151"/>
                    </a:cubicBezTo>
                    <a:cubicBezTo>
                      <a:pt x="826" y="161"/>
                      <a:pt x="828" y="170"/>
                      <a:pt x="832" y="178"/>
                    </a:cubicBezTo>
                    <a:cubicBezTo>
                      <a:pt x="836" y="186"/>
                      <a:pt x="841" y="194"/>
                      <a:pt x="843" y="202"/>
                    </a:cubicBezTo>
                    <a:cubicBezTo>
                      <a:pt x="845" y="210"/>
                      <a:pt x="844" y="220"/>
                      <a:pt x="843" y="229"/>
                    </a:cubicBezTo>
                    <a:cubicBezTo>
                      <a:pt x="842" y="238"/>
                      <a:pt x="842" y="248"/>
                      <a:pt x="837" y="258"/>
                    </a:cubicBezTo>
                    <a:cubicBezTo>
                      <a:pt x="832" y="268"/>
                      <a:pt x="821" y="280"/>
                      <a:pt x="814" y="288"/>
                    </a:cubicBezTo>
                    <a:cubicBezTo>
                      <a:pt x="807" y="296"/>
                      <a:pt x="798" y="302"/>
                      <a:pt x="793" y="306"/>
                    </a:cubicBezTo>
                    <a:cubicBezTo>
                      <a:pt x="788" y="310"/>
                      <a:pt x="786" y="309"/>
                      <a:pt x="781" y="312"/>
                    </a:cubicBezTo>
                    <a:cubicBezTo>
                      <a:pt x="776" y="315"/>
                      <a:pt x="769" y="317"/>
                      <a:pt x="765" y="322"/>
                    </a:cubicBezTo>
                    <a:cubicBezTo>
                      <a:pt x="761" y="327"/>
                      <a:pt x="760" y="332"/>
                      <a:pt x="755" y="340"/>
                    </a:cubicBezTo>
                    <a:cubicBezTo>
                      <a:pt x="750" y="348"/>
                      <a:pt x="742" y="362"/>
                      <a:pt x="733" y="370"/>
                    </a:cubicBezTo>
                    <a:cubicBezTo>
                      <a:pt x="724" y="378"/>
                      <a:pt x="713" y="385"/>
                      <a:pt x="702" y="391"/>
                    </a:cubicBezTo>
                    <a:cubicBezTo>
                      <a:pt x="691" y="397"/>
                      <a:pt x="676" y="403"/>
                      <a:pt x="664" y="407"/>
                    </a:cubicBezTo>
                    <a:cubicBezTo>
                      <a:pt x="652" y="411"/>
                      <a:pt x="638" y="414"/>
                      <a:pt x="629" y="415"/>
                    </a:cubicBezTo>
                    <a:cubicBezTo>
                      <a:pt x="620" y="416"/>
                      <a:pt x="616" y="416"/>
                      <a:pt x="608" y="416"/>
                    </a:cubicBezTo>
                    <a:cubicBezTo>
                      <a:pt x="600" y="416"/>
                      <a:pt x="589" y="416"/>
                      <a:pt x="579" y="415"/>
                    </a:cubicBezTo>
                    <a:cubicBezTo>
                      <a:pt x="569" y="414"/>
                      <a:pt x="559" y="411"/>
                      <a:pt x="549" y="408"/>
                    </a:cubicBezTo>
                    <a:cubicBezTo>
                      <a:pt x="539" y="405"/>
                      <a:pt x="527" y="400"/>
                      <a:pt x="521" y="397"/>
                    </a:cubicBezTo>
                    <a:cubicBezTo>
                      <a:pt x="515" y="394"/>
                      <a:pt x="515" y="390"/>
                      <a:pt x="510" y="392"/>
                    </a:cubicBezTo>
                    <a:cubicBezTo>
                      <a:pt x="505" y="394"/>
                      <a:pt x="497" y="403"/>
                      <a:pt x="488" y="408"/>
                    </a:cubicBezTo>
                    <a:cubicBezTo>
                      <a:pt x="479" y="413"/>
                      <a:pt x="465" y="419"/>
                      <a:pt x="454" y="424"/>
                    </a:cubicBezTo>
                    <a:cubicBezTo>
                      <a:pt x="443" y="429"/>
                      <a:pt x="433" y="434"/>
                      <a:pt x="424" y="437"/>
                    </a:cubicBezTo>
                    <a:cubicBezTo>
                      <a:pt x="415" y="440"/>
                      <a:pt x="408" y="442"/>
                      <a:pt x="397" y="442"/>
                    </a:cubicBezTo>
                    <a:cubicBezTo>
                      <a:pt x="386" y="442"/>
                      <a:pt x="372" y="441"/>
                      <a:pt x="360" y="440"/>
                    </a:cubicBezTo>
                    <a:cubicBezTo>
                      <a:pt x="348" y="439"/>
                      <a:pt x="336" y="438"/>
                      <a:pt x="326" y="436"/>
                    </a:cubicBezTo>
                    <a:cubicBezTo>
                      <a:pt x="316" y="434"/>
                      <a:pt x="308" y="430"/>
                      <a:pt x="299" y="426"/>
                    </a:cubicBezTo>
                    <a:cubicBezTo>
                      <a:pt x="290" y="422"/>
                      <a:pt x="281" y="418"/>
                      <a:pt x="273" y="413"/>
                    </a:cubicBezTo>
                    <a:cubicBezTo>
                      <a:pt x="265" y="408"/>
                      <a:pt x="258" y="403"/>
                      <a:pt x="253" y="399"/>
                    </a:cubicBezTo>
                    <a:cubicBezTo>
                      <a:pt x="248" y="395"/>
                      <a:pt x="245" y="389"/>
                      <a:pt x="241" y="386"/>
                    </a:cubicBezTo>
                    <a:cubicBezTo>
                      <a:pt x="237" y="383"/>
                      <a:pt x="235" y="381"/>
                      <a:pt x="229" y="381"/>
                    </a:cubicBezTo>
                    <a:cubicBezTo>
                      <a:pt x="223" y="381"/>
                      <a:pt x="216" y="384"/>
                      <a:pt x="206" y="386"/>
                    </a:cubicBezTo>
                    <a:cubicBezTo>
                      <a:pt x="196" y="388"/>
                      <a:pt x="181" y="391"/>
                      <a:pt x="168" y="391"/>
                    </a:cubicBezTo>
                    <a:cubicBezTo>
                      <a:pt x="155" y="391"/>
                      <a:pt x="141" y="390"/>
                      <a:pt x="129" y="388"/>
                    </a:cubicBezTo>
                    <a:cubicBezTo>
                      <a:pt x="117" y="386"/>
                      <a:pt x="105" y="383"/>
                      <a:pt x="94" y="380"/>
                    </a:cubicBezTo>
                    <a:cubicBezTo>
                      <a:pt x="83" y="377"/>
                      <a:pt x="73" y="373"/>
                      <a:pt x="64" y="367"/>
                    </a:cubicBezTo>
                    <a:cubicBezTo>
                      <a:pt x="55" y="361"/>
                      <a:pt x="45" y="352"/>
                      <a:pt x="37" y="344"/>
                    </a:cubicBezTo>
                    <a:cubicBezTo>
                      <a:pt x="29" y="336"/>
                      <a:pt x="22" y="328"/>
                      <a:pt x="17" y="320"/>
                    </a:cubicBezTo>
                    <a:cubicBezTo>
                      <a:pt x="12" y="312"/>
                      <a:pt x="8" y="307"/>
                      <a:pt x="5" y="298"/>
                    </a:cubicBezTo>
                    <a:cubicBezTo>
                      <a:pt x="2" y="289"/>
                      <a:pt x="0" y="279"/>
                      <a:pt x="0" y="268"/>
                    </a:cubicBezTo>
                    <a:cubicBezTo>
                      <a:pt x="0" y="257"/>
                      <a:pt x="1" y="240"/>
                      <a:pt x="6" y="229"/>
                    </a:cubicBezTo>
                    <a:cubicBezTo>
                      <a:pt x="11" y="218"/>
                      <a:pt x="21" y="208"/>
                      <a:pt x="29" y="199"/>
                    </a:cubicBezTo>
                    <a:cubicBezTo>
                      <a:pt x="37" y="190"/>
                      <a:pt x="46" y="182"/>
                      <a:pt x="56" y="176"/>
                    </a:cubicBezTo>
                    <a:cubicBezTo>
                      <a:pt x="66" y="170"/>
                      <a:pt x="78" y="164"/>
                      <a:pt x="88" y="160"/>
                    </a:cubicBezTo>
                    <a:cubicBezTo>
                      <a:pt x="98" y="156"/>
                      <a:pt x="110" y="152"/>
                      <a:pt x="118" y="149"/>
                    </a:cubicBezTo>
                    <a:cubicBezTo>
                      <a:pt x="126" y="146"/>
                      <a:pt x="132" y="145"/>
                      <a:pt x="137" y="144"/>
                    </a:cubicBezTo>
                    <a:cubicBezTo>
                      <a:pt x="142" y="143"/>
                      <a:pt x="145" y="146"/>
                      <a:pt x="149" y="141"/>
                    </a:cubicBezTo>
                    <a:close/>
                  </a:path>
                </a:pathLst>
              </a:custGeom>
              <a:solidFill>
                <a:srgbClr val="FFFFFF"/>
              </a:solidFill>
              <a:ln w="12700">
                <a:noFill/>
                <a:round/>
                <a:headEnd/>
                <a:tailEnd/>
              </a:ln>
            </p:spPr>
            <p:txBody>
              <a:bodyPr wrap="none" anchor="ctr"/>
              <a:lstStyle/>
              <a:p>
                <a:endParaRPr lang="en-US"/>
              </a:p>
            </p:txBody>
          </p:sp>
          <p:pic>
            <p:nvPicPr>
              <p:cNvPr id="20528" name="Picture 130" descr="cloud"/>
              <p:cNvPicPr>
                <a:picLocks noChangeAspect="1" noChangeArrowheads="1"/>
              </p:cNvPicPr>
              <p:nvPr/>
            </p:nvPicPr>
            <p:blipFill>
              <a:blip r:embed="rId14" cstate="email">
                <a:clrChange>
                  <a:clrFrom>
                    <a:srgbClr val="FFFFFF"/>
                  </a:clrFrom>
                  <a:clrTo>
                    <a:srgbClr val="FFFFFF">
                      <a:alpha val="0"/>
                    </a:srgbClr>
                  </a:clrTo>
                </a:clrChange>
              </a:blip>
              <a:srcRect/>
              <a:stretch>
                <a:fillRect/>
              </a:stretch>
            </p:blipFill>
            <p:spPr bwMode="gray">
              <a:xfrm>
                <a:off x="4401" y="1977"/>
                <a:ext cx="862" cy="453"/>
              </a:xfrm>
              <a:prstGeom prst="rect">
                <a:avLst/>
              </a:prstGeom>
              <a:noFill/>
              <a:ln w="9525">
                <a:noFill/>
                <a:miter lim="800000"/>
                <a:headEnd/>
                <a:tailEnd/>
              </a:ln>
            </p:spPr>
          </p:pic>
        </p:grpSp>
        <p:sp>
          <p:nvSpPr>
            <p:cNvPr id="20526" name="Text Box 131"/>
            <p:cNvSpPr txBox="1">
              <a:spLocks noChangeArrowheads="1"/>
            </p:cNvSpPr>
            <p:nvPr/>
          </p:nvSpPr>
          <p:spPr bwMode="auto">
            <a:xfrm>
              <a:off x="4374" y="2747"/>
              <a:ext cx="396" cy="173"/>
            </a:xfrm>
            <a:prstGeom prst="rect">
              <a:avLst/>
            </a:prstGeom>
            <a:noFill/>
            <a:ln w="9525">
              <a:noFill/>
              <a:miter lim="800000"/>
              <a:headEnd/>
              <a:tailEnd/>
            </a:ln>
          </p:spPr>
          <p:txBody>
            <a:bodyPr>
              <a:spAutoFit/>
            </a:bodyPr>
            <a:lstStyle/>
            <a:p>
              <a:pPr eaLnBrk="0" hangingPunct="0">
                <a:buClrTx/>
                <a:buFontTx/>
                <a:buNone/>
              </a:pPr>
              <a:r>
                <a:rPr lang="en-US" sz="1200">
                  <a:solidFill>
                    <a:srgbClr val="000000"/>
                  </a:solidFill>
                </a:rPr>
                <a:t>LAN</a:t>
              </a:r>
              <a:endParaRPr lang="en-US" sz="900" baseline="70000">
                <a:cs typeface="Arial" charset="0"/>
              </a:endParaRPr>
            </a:p>
          </p:txBody>
        </p:sp>
      </p:grpSp>
      <p:sp>
        <p:nvSpPr>
          <p:cNvPr id="279689" name="Text Box 137"/>
          <p:cNvSpPr txBox="1">
            <a:spLocks noChangeArrowheads="1"/>
          </p:cNvSpPr>
          <p:nvPr/>
        </p:nvSpPr>
        <p:spPr bwMode="auto">
          <a:xfrm>
            <a:off x="3463925" y="1657350"/>
            <a:ext cx="641350" cy="274638"/>
          </a:xfrm>
          <a:prstGeom prst="rect">
            <a:avLst/>
          </a:prstGeom>
          <a:solidFill>
            <a:schemeClr val="hlink">
              <a:alpha val="70195"/>
            </a:schemeClr>
          </a:solidFill>
          <a:ln w="9525">
            <a:noFill/>
            <a:miter lim="800000"/>
            <a:headEnd/>
            <a:tailEnd/>
          </a:ln>
        </p:spPr>
        <p:txBody>
          <a:bodyPr>
            <a:spAutoFit/>
          </a:bodyPr>
          <a:lstStyle/>
          <a:p>
            <a:pPr eaLnBrk="0" hangingPunct="0">
              <a:buClrTx/>
              <a:buFontTx/>
              <a:buNone/>
            </a:pPr>
            <a:r>
              <a:rPr lang="en-US" sz="1200">
                <a:solidFill>
                  <a:schemeClr val="bg1"/>
                </a:solidFill>
              </a:rPr>
              <a:t>VSS</a:t>
            </a:r>
            <a:endParaRPr lang="en-US" sz="900" baseline="70000">
              <a:solidFill>
                <a:schemeClr val="bg1"/>
              </a:solidFill>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9581">
                                            <p:txEl>
                                              <p:pRg st="0" end="0"/>
                                            </p:txEl>
                                          </p:spTgt>
                                        </p:tgtEl>
                                        <p:attrNameLst>
                                          <p:attrName>style.visibility</p:attrName>
                                        </p:attrNameLst>
                                      </p:cBhvr>
                                      <p:to>
                                        <p:strVal val="visible"/>
                                      </p:to>
                                    </p:set>
                                    <p:animEffect transition="in" filter="fade">
                                      <p:cBhvr>
                                        <p:cTn id="7" dur="500"/>
                                        <p:tgtEl>
                                          <p:spTgt spid="279581">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down)">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79590"/>
                                        </p:tgtEl>
                                        <p:attrNameLst>
                                          <p:attrName>style.visibility</p:attrName>
                                        </p:attrNameLst>
                                      </p:cBhvr>
                                      <p:to>
                                        <p:strVal val="visible"/>
                                      </p:to>
                                    </p:set>
                                    <p:animEffect transition="in" filter="fade">
                                      <p:cBhvr>
                                        <p:cTn id="20" dur="500"/>
                                        <p:tgtEl>
                                          <p:spTgt spid="279590"/>
                                        </p:tgtEl>
                                      </p:cBhvr>
                                    </p:animEffect>
                                  </p:childTnLst>
                                </p:cTn>
                              </p:par>
                            </p:childTnLst>
                          </p:cTn>
                        </p:par>
                        <p:par>
                          <p:cTn id="21" fill="hold">
                            <p:stCondLst>
                              <p:cond delay="500"/>
                            </p:stCondLst>
                            <p:childTnLst>
                              <p:par>
                                <p:cTn id="22" presetID="22" presetClass="entr" presetSubtype="1"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up)">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279591"/>
                                        </p:tgtEl>
                                        <p:attrNameLst>
                                          <p:attrName>style.visibility</p:attrName>
                                        </p:attrNameLst>
                                      </p:cBhvr>
                                      <p:to>
                                        <p:strVal val="visible"/>
                                      </p:to>
                                    </p:set>
                                  </p:childTnLst>
                                </p:cTn>
                              </p:par>
                            </p:childTnLst>
                          </p:cTn>
                        </p:par>
                        <p:par>
                          <p:cTn id="29" fill="hold">
                            <p:stCondLst>
                              <p:cond delay="500"/>
                            </p:stCondLst>
                            <p:childTnLst>
                              <p:par>
                                <p:cTn id="30" presetID="22" presetClass="entr" presetSubtype="2" fill="hold" grpId="0" nodeType="afterEffect">
                                  <p:stCondLst>
                                    <p:cond delay="0"/>
                                  </p:stCondLst>
                                  <p:childTnLst>
                                    <p:set>
                                      <p:cBhvr>
                                        <p:cTn id="31" dur="1" fill="hold">
                                          <p:stCondLst>
                                            <p:cond delay="0"/>
                                          </p:stCondLst>
                                        </p:cTn>
                                        <p:tgtEl>
                                          <p:spTgt spid="279592"/>
                                        </p:tgtEl>
                                        <p:attrNameLst>
                                          <p:attrName>style.visibility</p:attrName>
                                        </p:attrNameLst>
                                      </p:cBhvr>
                                      <p:to>
                                        <p:strVal val="visible"/>
                                      </p:to>
                                    </p:set>
                                    <p:animEffect transition="in" filter="wipe(right)">
                                      <p:cBhvr>
                                        <p:cTn id="32" dur="500"/>
                                        <p:tgtEl>
                                          <p:spTgt spid="279592"/>
                                        </p:tgtEl>
                                      </p:cBhvr>
                                    </p:animEffect>
                                  </p:childTnLst>
                                </p:cTn>
                              </p:par>
                            </p:childTnLst>
                          </p:cTn>
                        </p:par>
                        <p:par>
                          <p:cTn id="33" fill="hold">
                            <p:stCondLst>
                              <p:cond delay="1000"/>
                            </p:stCondLst>
                            <p:childTnLst>
                              <p:par>
                                <p:cTn id="34" presetID="22" presetClass="entr" presetSubtype="8"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left)">
                                      <p:cBhvr>
                                        <p:cTn id="41" dur="500"/>
                                        <p:tgtEl>
                                          <p:spTgt spid="22"/>
                                        </p:tgtEl>
                                      </p:cBhvr>
                                    </p:animEffec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279689"/>
                                        </p:tgtEl>
                                        <p:attrNameLst>
                                          <p:attrName>style.visibility</p:attrName>
                                        </p:attrNameLst>
                                      </p:cBhvr>
                                      <p:to>
                                        <p:strVal val="visible"/>
                                      </p:to>
                                    </p:set>
                                    <p:animEffect transition="in" filter="fade">
                                      <p:cBhvr>
                                        <p:cTn id="45" dur="500"/>
                                        <p:tgtEl>
                                          <p:spTgt spid="2796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581" grpId="0" build="p" autoUpdateAnimBg="0"/>
      <p:bldP spid="279590" grpId="0" autoUpdateAnimBg="0"/>
      <p:bldP spid="279591" grpId="0" autoUpdateAnimBg="0"/>
      <p:bldP spid="279592" grpId="0" animBg="1"/>
      <p:bldP spid="27968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descr="UOL - O melhor conteú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895600"/>
            <a:ext cx="1066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Slide Number Placeholder 1"/>
          <p:cNvSpPr txBox="1">
            <a:spLocks noGrp="1"/>
          </p:cNvSpPr>
          <p:nvPr/>
        </p:nvSpPr>
        <p:spPr bwMode="auto">
          <a:xfrm>
            <a:off x="8305800" y="6597650"/>
            <a:ext cx="685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r" eaLnBrk="1" hangingPunct="1">
              <a:buClr>
                <a:schemeClr val="accent2"/>
              </a:buClr>
              <a:buFont typeface="Wingdings 2" pitchFamily="18" charset="2"/>
              <a:buNone/>
            </a:pPr>
            <a:fld id="{021C39F8-2442-4A44-902B-2DA16DCD1E05}" type="slidenum">
              <a:rPr lang="en-US" sz="1000" b="1">
                <a:solidFill>
                  <a:schemeClr val="accent1"/>
                </a:solidFill>
              </a:rPr>
              <a:pPr algn="r" eaLnBrk="1" hangingPunct="1">
                <a:buClr>
                  <a:schemeClr val="accent2"/>
                </a:buClr>
                <a:buFont typeface="Wingdings 2" pitchFamily="18" charset="2"/>
                <a:buNone/>
              </a:pPr>
              <a:t>9</a:t>
            </a:fld>
            <a:endParaRPr lang="en-US" sz="1000" b="1">
              <a:solidFill>
                <a:schemeClr val="accent1"/>
              </a:solidFill>
            </a:endParaRPr>
          </a:p>
        </p:txBody>
      </p:sp>
      <p:sp>
        <p:nvSpPr>
          <p:cNvPr id="31748" name="Rectangle 2"/>
          <p:cNvSpPr>
            <a:spLocks noGrp="1" noChangeArrowheads="1"/>
          </p:cNvSpPr>
          <p:nvPr>
            <p:ph type="title" idx="4294967295"/>
          </p:nvPr>
        </p:nvSpPr>
        <p:spPr/>
        <p:txBody>
          <a:bodyPr/>
          <a:lstStyle/>
          <a:p>
            <a:pPr eaLnBrk="1" hangingPunct="1"/>
            <a:r>
              <a:rPr lang="en-US" smtClean="0"/>
              <a:t>Alguns Clientes no Brasil</a:t>
            </a:r>
            <a:endParaRPr lang="en-US" smtClean="0">
              <a:solidFill>
                <a:srgbClr val="FF0000"/>
              </a:solidFill>
            </a:endParaRPr>
          </a:p>
        </p:txBody>
      </p:sp>
      <p:sp>
        <p:nvSpPr>
          <p:cNvPr id="31749" name="Rectangle 106"/>
          <p:cNvSpPr>
            <a:spLocks noChangeArrowheads="1"/>
          </p:cNvSpPr>
          <p:nvPr/>
        </p:nvSpPr>
        <p:spPr bwMode="gray">
          <a:xfrm>
            <a:off x="4038600" y="4114800"/>
            <a:ext cx="1943100" cy="381000"/>
          </a:xfrm>
          <a:prstGeom prst="rect">
            <a:avLst/>
          </a:prstGeom>
          <a:solidFill>
            <a:schemeClr val="tx2">
              <a:lumMod val="50000"/>
              <a:lumOff val="50000"/>
            </a:schemeClr>
          </a:solidFill>
          <a:ln w="12700">
            <a:noFill/>
            <a:miter lim="800000"/>
            <a:headEnd/>
            <a:tailEnd/>
          </a:ln>
        </p:spPr>
        <p:txBody>
          <a:bodyPr wrap="none" anchor="ctr"/>
          <a:lstStyle/>
          <a:p>
            <a:pPr algn="ctr">
              <a:lnSpc>
                <a:spcPct val="85000"/>
              </a:lnSpc>
              <a:buClr>
                <a:schemeClr val="accent2"/>
              </a:buClr>
              <a:buFont typeface="Wingdings 2" pitchFamily="18" charset="2"/>
              <a:buNone/>
              <a:defRPr/>
            </a:pPr>
            <a:r>
              <a:rPr lang="en-US" sz="1800">
                <a:solidFill>
                  <a:schemeClr val="bg1"/>
                </a:solidFill>
              </a:rPr>
              <a:t>Energia</a:t>
            </a:r>
          </a:p>
        </p:txBody>
      </p:sp>
      <p:sp>
        <p:nvSpPr>
          <p:cNvPr id="31750" name="Rectangle 107"/>
          <p:cNvSpPr>
            <a:spLocks noChangeArrowheads="1"/>
          </p:cNvSpPr>
          <p:nvPr/>
        </p:nvSpPr>
        <p:spPr bwMode="gray">
          <a:xfrm>
            <a:off x="152400" y="1143000"/>
            <a:ext cx="2133600" cy="381000"/>
          </a:xfrm>
          <a:prstGeom prst="rect">
            <a:avLst/>
          </a:prstGeom>
          <a:solidFill>
            <a:schemeClr val="tx2">
              <a:lumMod val="50000"/>
              <a:lumOff val="50000"/>
            </a:schemeClr>
          </a:solidFill>
          <a:ln w="12700">
            <a:noFill/>
            <a:miter lim="800000"/>
            <a:headEnd/>
            <a:tailEnd/>
          </a:ln>
        </p:spPr>
        <p:txBody>
          <a:bodyPr wrap="none" anchor="ctr"/>
          <a:lstStyle/>
          <a:p>
            <a:pPr algn="ctr">
              <a:lnSpc>
                <a:spcPct val="85000"/>
              </a:lnSpc>
              <a:buClr>
                <a:schemeClr val="accent2"/>
              </a:buClr>
              <a:buFont typeface="Wingdings 2" pitchFamily="18" charset="2"/>
              <a:buNone/>
              <a:defRPr/>
            </a:pPr>
            <a:r>
              <a:rPr lang="en-US" sz="1800">
                <a:solidFill>
                  <a:schemeClr val="bg1"/>
                </a:solidFill>
              </a:rPr>
              <a:t>Telco &amp; Mídia</a:t>
            </a:r>
          </a:p>
        </p:txBody>
      </p:sp>
      <p:sp>
        <p:nvSpPr>
          <p:cNvPr id="31751" name="Rectangle 108"/>
          <p:cNvSpPr>
            <a:spLocks noChangeArrowheads="1"/>
          </p:cNvSpPr>
          <p:nvPr/>
        </p:nvSpPr>
        <p:spPr bwMode="gray">
          <a:xfrm>
            <a:off x="4876800" y="1143000"/>
            <a:ext cx="4038600" cy="381000"/>
          </a:xfrm>
          <a:prstGeom prst="rect">
            <a:avLst/>
          </a:prstGeom>
          <a:solidFill>
            <a:schemeClr val="tx2">
              <a:lumMod val="50000"/>
              <a:lumOff val="50000"/>
            </a:schemeClr>
          </a:solidFill>
          <a:ln w="12700">
            <a:noFill/>
            <a:miter lim="800000"/>
            <a:headEnd/>
            <a:tailEnd/>
          </a:ln>
        </p:spPr>
        <p:txBody>
          <a:bodyPr wrap="none" anchor="ctr"/>
          <a:lstStyle/>
          <a:p>
            <a:pPr algn="ctr">
              <a:lnSpc>
                <a:spcPct val="85000"/>
              </a:lnSpc>
              <a:buClr>
                <a:schemeClr val="accent2"/>
              </a:buClr>
              <a:buFont typeface="Wingdings 2" pitchFamily="18" charset="2"/>
              <a:buNone/>
              <a:defRPr/>
            </a:pPr>
            <a:r>
              <a:rPr lang="en-US" sz="1800">
                <a:solidFill>
                  <a:schemeClr val="bg1"/>
                </a:solidFill>
              </a:rPr>
              <a:t>Governo</a:t>
            </a:r>
          </a:p>
        </p:txBody>
      </p:sp>
      <p:sp>
        <p:nvSpPr>
          <p:cNvPr id="31752" name="Rectangle 109"/>
          <p:cNvSpPr>
            <a:spLocks noChangeArrowheads="1"/>
          </p:cNvSpPr>
          <p:nvPr/>
        </p:nvSpPr>
        <p:spPr bwMode="gray">
          <a:xfrm>
            <a:off x="2384425" y="1120775"/>
            <a:ext cx="2362200" cy="381000"/>
          </a:xfrm>
          <a:prstGeom prst="rect">
            <a:avLst/>
          </a:prstGeom>
          <a:solidFill>
            <a:schemeClr val="tx2">
              <a:lumMod val="50000"/>
              <a:lumOff val="50000"/>
            </a:schemeClr>
          </a:solidFill>
          <a:ln w="12700">
            <a:noFill/>
            <a:miter lim="800000"/>
            <a:headEnd/>
            <a:tailEnd/>
          </a:ln>
        </p:spPr>
        <p:txBody>
          <a:bodyPr wrap="none" anchor="ctr"/>
          <a:lstStyle/>
          <a:p>
            <a:pPr algn="ctr">
              <a:lnSpc>
                <a:spcPct val="85000"/>
              </a:lnSpc>
              <a:buClr>
                <a:schemeClr val="accent2"/>
              </a:buClr>
              <a:buFont typeface="Wingdings 2" pitchFamily="18" charset="2"/>
              <a:buNone/>
              <a:defRPr/>
            </a:pPr>
            <a:r>
              <a:rPr lang="en-US" sz="1800">
                <a:solidFill>
                  <a:schemeClr val="bg1"/>
                </a:solidFill>
              </a:rPr>
              <a:t>Financeira</a:t>
            </a:r>
          </a:p>
        </p:txBody>
      </p:sp>
      <p:sp>
        <p:nvSpPr>
          <p:cNvPr id="31753" name="Rectangle 111"/>
          <p:cNvSpPr>
            <a:spLocks noChangeArrowheads="1"/>
          </p:cNvSpPr>
          <p:nvPr/>
        </p:nvSpPr>
        <p:spPr bwMode="gray">
          <a:xfrm>
            <a:off x="196850" y="4114800"/>
            <a:ext cx="3581400" cy="381000"/>
          </a:xfrm>
          <a:prstGeom prst="rect">
            <a:avLst/>
          </a:prstGeom>
          <a:solidFill>
            <a:schemeClr val="tx2">
              <a:lumMod val="50000"/>
              <a:lumOff val="50000"/>
            </a:schemeClr>
          </a:solidFill>
          <a:ln w="12700">
            <a:noFill/>
            <a:miter lim="800000"/>
            <a:headEnd/>
            <a:tailEnd/>
          </a:ln>
        </p:spPr>
        <p:txBody>
          <a:bodyPr wrap="none" anchor="ctr"/>
          <a:lstStyle/>
          <a:p>
            <a:pPr algn="ctr">
              <a:lnSpc>
                <a:spcPct val="85000"/>
              </a:lnSpc>
              <a:buClr>
                <a:schemeClr val="accent2"/>
              </a:buClr>
              <a:buFont typeface="Wingdings 2" pitchFamily="18" charset="2"/>
              <a:buNone/>
              <a:defRPr/>
            </a:pPr>
            <a:r>
              <a:rPr lang="en-US" sz="1800">
                <a:solidFill>
                  <a:schemeClr val="bg1"/>
                </a:solidFill>
              </a:rPr>
              <a:t>Indústria e Varejo</a:t>
            </a:r>
          </a:p>
        </p:txBody>
      </p:sp>
      <p:pic>
        <p:nvPicPr>
          <p:cNvPr id="31754" name="Picture 115" descr="BT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429000"/>
            <a:ext cx="927100"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5" name="Picture 119" descr="Petrobras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7025" y="4516438"/>
            <a:ext cx="17526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6" name="Picture 120" descr="Chevron-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24325" y="4903788"/>
            <a:ext cx="48736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7" name="Picture 136" descr="Yahoo-sol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61288" y="5043488"/>
            <a:ext cx="12192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8" name="Picture 8" descr="http://www.cundc.org/cms/images/stories/Projekte_Trier/logo_t-systems(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24600" y="4572000"/>
            <a:ext cx="14763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9" name="Rectangle 107"/>
          <p:cNvSpPr>
            <a:spLocks noChangeArrowheads="1"/>
          </p:cNvSpPr>
          <p:nvPr/>
        </p:nvSpPr>
        <p:spPr bwMode="gray">
          <a:xfrm>
            <a:off x="6324600" y="4114800"/>
            <a:ext cx="2655888" cy="381000"/>
          </a:xfrm>
          <a:prstGeom prst="rect">
            <a:avLst/>
          </a:prstGeom>
          <a:solidFill>
            <a:schemeClr val="tx2">
              <a:lumMod val="50000"/>
              <a:lumOff val="50000"/>
            </a:schemeClr>
          </a:solidFill>
          <a:ln w="12700">
            <a:noFill/>
            <a:miter lim="800000"/>
            <a:headEnd/>
            <a:tailEnd/>
          </a:ln>
        </p:spPr>
        <p:txBody>
          <a:bodyPr wrap="none" anchor="ctr"/>
          <a:lstStyle/>
          <a:p>
            <a:pPr algn="ctr">
              <a:lnSpc>
                <a:spcPct val="85000"/>
              </a:lnSpc>
              <a:buClr>
                <a:schemeClr val="accent2"/>
              </a:buClr>
              <a:buFont typeface="Wingdings 2" pitchFamily="18" charset="2"/>
              <a:buNone/>
              <a:defRPr/>
            </a:pPr>
            <a:r>
              <a:rPr lang="en-US" sz="1800">
                <a:solidFill>
                  <a:schemeClr val="bg1"/>
                </a:solidFill>
              </a:rPr>
              <a:t>Cloud</a:t>
            </a:r>
          </a:p>
        </p:txBody>
      </p:sp>
      <p:sp>
        <p:nvSpPr>
          <p:cNvPr id="31760" name="Slide Number Placeholder 4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EBBD309A-33BF-4ABD-97EF-998A29016829}" type="slidenum">
              <a:rPr lang="en-US" sz="1000" smtClean="0"/>
              <a:pPr eaLnBrk="1" hangingPunct="1"/>
              <a:t>9</a:t>
            </a:fld>
            <a:endParaRPr lang="en-US" sz="1000" smtClean="0"/>
          </a:p>
        </p:txBody>
      </p:sp>
      <p:sp>
        <p:nvSpPr>
          <p:cNvPr id="31761" name="Footer Placeholder 45"/>
          <p:cNvSpPr>
            <a:spLocks noGrp="1"/>
          </p:cNvSpPr>
          <p:nvPr>
            <p:ph type="ftr" sz="quarter" idx="4294967295"/>
          </p:nvPr>
        </p:nvSpPr>
        <p:spPr>
          <a:xfrm>
            <a:off x="2825750" y="6276975"/>
            <a:ext cx="3648075"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1000" smtClean="0"/>
              <a:t>NetApp Confidential - Limited Use</a:t>
            </a:r>
          </a:p>
        </p:txBody>
      </p:sp>
      <p:pic>
        <p:nvPicPr>
          <p:cNvPr id="31762" name="Picture 4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14600" y="2066925"/>
            <a:ext cx="736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3" name="Picture 2" descr="Ágora corretora de valores. Uma empresa do grupo Bradesco"/>
          <p:cNvPicPr>
            <a:picLocks noChangeAspect="1" noChangeArrowheads="1"/>
          </p:cNvPicPr>
          <p:nvPr/>
        </p:nvPicPr>
        <p:blipFill>
          <a:blip r:embed="rId10">
            <a:extLst>
              <a:ext uri="{28A0092B-C50C-407E-A947-70E740481C1C}">
                <a14:useLocalDpi xmlns:a14="http://schemas.microsoft.com/office/drawing/2010/main" val="0"/>
              </a:ext>
            </a:extLst>
          </a:blip>
          <a:srcRect r="36552" b="3448"/>
          <a:stretch>
            <a:fillRect/>
          </a:stretch>
        </p:blipFill>
        <p:spPr bwMode="auto">
          <a:xfrm>
            <a:off x="3200734" y="3235325"/>
            <a:ext cx="1420812"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4" name="Picture 4" descr="http://www.linkinvestimentos.com.br/images/linklogo.gif"/>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63913" y="2208213"/>
            <a:ext cx="990600"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5" name="Picture 49" descr="logoCitibank.gif"/>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2668588" y="2805113"/>
            <a:ext cx="13716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6" name="Picture 4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57613" y="1609725"/>
            <a:ext cx="585787"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7" name="Picture 4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14600" y="1685925"/>
            <a:ext cx="11953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8" name="Picture 23" descr="logo_banco_central2"/>
          <p:cNvPicPr preferRelativeResize="0">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523038" y="1589088"/>
            <a:ext cx="127952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9" name="Picture 38" descr="http://www.receita.fazenda.gov.br/images/pagina-inicial/top_marca_RFB.gif"/>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935538" y="1619250"/>
            <a:ext cx="1314450"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0" name="Picture 53" descr="http://www.lncc.br/estrutura/image/lncc.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791200" y="2667000"/>
            <a:ext cx="220980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1" name="Picture 66" descr="Página inicial do Inep"/>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213350" y="3746500"/>
            <a:ext cx="7175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2" name="Picture 7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027988" y="3276600"/>
            <a:ext cx="811212"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3" name="Picture 7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616825" y="2057400"/>
            <a:ext cx="11366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4" name="Picture 6" descr="Oi logo.sv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605986" y="2412483"/>
            <a:ext cx="62071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5" name="Picture 7"/>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28600" y="2133600"/>
            <a:ext cx="106680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6" name="Picture 13" descr="http://images.ig.com.br/bandalarga/aviso/logo_ig.gif"/>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683774" y="3251200"/>
            <a:ext cx="542925"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777" name="Group 67"/>
          <p:cNvGrpSpPr>
            <a:grpSpLocks/>
          </p:cNvGrpSpPr>
          <p:nvPr/>
        </p:nvGrpSpPr>
        <p:grpSpPr bwMode="auto">
          <a:xfrm>
            <a:off x="1447800" y="1828800"/>
            <a:ext cx="762000" cy="304800"/>
            <a:chOff x="2209800" y="1905000"/>
            <a:chExt cx="1524000" cy="607392"/>
          </a:xfrm>
        </p:grpSpPr>
        <p:pic>
          <p:nvPicPr>
            <p:cNvPr id="31816" name="Picture 21" descr="Google Images"/>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2209800" y="1905000"/>
              <a:ext cx="1524000" cy="607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817" name="Rectangle 69"/>
            <p:cNvSpPr>
              <a:spLocks noChangeArrowheads="1"/>
            </p:cNvSpPr>
            <p:nvPr/>
          </p:nvSpPr>
          <p:spPr bwMode="auto">
            <a:xfrm>
              <a:off x="2681748" y="2286000"/>
              <a:ext cx="427704" cy="1524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a:buClr>
                  <a:schemeClr val="accent2"/>
                </a:buClr>
                <a:buFont typeface="Wingdings 2" pitchFamily="18" charset="2"/>
                <a:buNone/>
              </a:pPr>
              <a:endParaRPr lang="pt-BR"/>
            </a:p>
          </p:txBody>
        </p:sp>
      </p:grpSp>
      <p:pic>
        <p:nvPicPr>
          <p:cNvPr id="31778" name="Picture 36" descr="Logo of Telefónica. Go to home page [Shortcut key + 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28600" y="1657350"/>
            <a:ext cx="1066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9" name="Picture 19" descr="Eletronort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858000" y="3060700"/>
            <a:ext cx="9699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80" name="Picture 28" descr="cid:77F5F455-E0BF-4FC5-813B-D845CE98A611@asamar.com.b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400800" y="5332413"/>
            <a:ext cx="12192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81" name="Picture 34"/>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848600" y="4664075"/>
            <a:ext cx="10668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82" name="Picture 64"/>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400800" y="4951413"/>
            <a:ext cx="12319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783" name="Group 77"/>
          <p:cNvGrpSpPr>
            <a:grpSpLocks/>
          </p:cNvGrpSpPr>
          <p:nvPr/>
        </p:nvGrpSpPr>
        <p:grpSpPr bwMode="auto">
          <a:xfrm>
            <a:off x="7869238" y="5319713"/>
            <a:ext cx="1076325" cy="457200"/>
            <a:chOff x="3571875" y="2590800"/>
            <a:chExt cx="1381125" cy="533400"/>
          </a:xfrm>
        </p:grpSpPr>
        <p:pic>
          <p:nvPicPr>
            <p:cNvPr id="31814" name="Picture 75" descr="http://www.sondaprocwork.com.br/imagens/logo_topo.jpg"/>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581400" y="2590800"/>
              <a:ext cx="1219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815" name="Picture 77" descr="http://www.sondaprocwork.com.br/imagens/logo_base.jpg"/>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571875" y="2895600"/>
              <a:ext cx="13811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1784" name="Picture 2" descr="http://www.diveo.net.br/Style%20Library/Images/Diveo/bg_flash_interna.jpg"/>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615113" y="5689600"/>
            <a:ext cx="5492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85" name="Picture 15" descr="Vale Logo"/>
          <p:cNvPicPr>
            <a:picLocks noChangeAspect="1" noChangeArrowheads="1"/>
          </p:cNvPicPr>
          <p:nvPr/>
        </p:nvPicPr>
        <p:blipFill>
          <a:blip r:embed="rId33">
            <a:extLst>
              <a:ext uri="{28A0092B-C50C-407E-A947-70E740481C1C}">
                <a14:useLocalDpi xmlns:a14="http://schemas.microsoft.com/office/drawing/2010/main" val="0"/>
              </a:ext>
            </a:extLst>
          </a:blip>
          <a:srcRect t="14967" b="10193"/>
          <a:stretch>
            <a:fillRect/>
          </a:stretch>
        </p:blipFill>
        <p:spPr bwMode="auto">
          <a:xfrm>
            <a:off x="2681288" y="4946650"/>
            <a:ext cx="1006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86" name="Picture 13" descr="ericsson_logo_black"/>
          <p:cNvPicPr preferRelativeResize="0">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1744663" y="5343525"/>
            <a:ext cx="10668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87" name="Picture 37" descr="Novartis-4c-Logo"/>
          <p:cNvPicPr preferRelativeResize="0">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938213" y="4921250"/>
            <a:ext cx="15240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88" name="Picture 41" descr="Siemens%20logo"/>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163638" y="4581525"/>
            <a:ext cx="1447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89" name="Picture 11" descr="Embraer"/>
          <p:cNvPicPr preferRelativeResize="0">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300038" y="5726113"/>
            <a:ext cx="13684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90" name="Picture 17" descr="Peugeot"/>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3033713" y="5443538"/>
            <a:ext cx="82073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91" name="Picture 25" descr="GlaxoSmithKline - GSK - global pharmaceutical company"/>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227013" y="5205413"/>
            <a:ext cx="15049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92" name="Picture 27" descr="http://www.renault.com/Style%20Library/Renault/Images/en-US/design/logo.jpg"/>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280988" y="458152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93" name="Picture 51" descr="ELEKTRO"/>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1798638" y="5727700"/>
            <a:ext cx="10668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94" name="Picture 63" descr="http://www.ford.com.br/images/logoFord.jpg"/>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2722563" y="4524375"/>
            <a:ext cx="990600"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95" name="Picture 6" descr="http://www.inpe.br/imagens/topo_terra.jpg"/>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8140700" y="1550988"/>
            <a:ext cx="676275"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96" name="Picture 10"/>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7769225" y="5832475"/>
            <a:ext cx="11430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97" name="Picture 12" descr="Devon"/>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4724400" y="5543550"/>
            <a:ext cx="609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98" name="Picture 13"/>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4602163" y="4916488"/>
            <a:ext cx="5349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99" name="Picture 15" descr="http://www.halliburton.com/Images/halcom/halliburton_logo.jpg"/>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4095750" y="5970588"/>
            <a:ext cx="1295400" cy="11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800" name="Picture 17" descr="http://www.deepwater.com/images/nodot.gif"/>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155575" y="-136525"/>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801" name="Picture 18"/>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5095875" y="4919663"/>
            <a:ext cx="942975"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802" name="Picture 31" descr="logo_shell"/>
          <p:cNvPicPr preferRelativeResize="0">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5443538" y="5221288"/>
            <a:ext cx="547687"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803" name="Picture 19"/>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4146550" y="5440363"/>
            <a:ext cx="609600"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804" name="Picture 20"/>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5029200" y="2532063"/>
            <a:ext cx="609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805" name="Picture 24" descr="Governo do DF"/>
          <p:cNvPicPr>
            <a:picLocks noChangeAspect="1" noChangeArrowheads="1"/>
          </p:cNvPicPr>
          <p:nvPr/>
        </p:nvPicPr>
        <p:blipFill>
          <a:blip r:embed="rId53">
            <a:extLst>
              <a:ext uri="{28A0092B-C50C-407E-A947-70E740481C1C}">
                <a14:useLocalDpi xmlns:a14="http://schemas.microsoft.com/office/drawing/2010/main" val="0"/>
              </a:ext>
            </a:extLst>
          </a:blip>
          <a:srcRect r="16280" b="11111"/>
          <a:stretch>
            <a:fillRect/>
          </a:stretch>
        </p:blipFill>
        <p:spPr bwMode="auto">
          <a:xfrm>
            <a:off x="5791200" y="2971800"/>
            <a:ext cx="944563"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806" name="Picture 26" descr="http://www.bb.com.br/docs/img/v5/btLogo1.gif"/>
          <p:cNvPicPr>
            <a:picLocks noChangeAspect="1" noChangeArrowheads="1"/>
          </p:cNvPicPr>
          <p:nvPr/>
        </p:nvPicPr>
        <p:blipFill>
          <a:blip r:embed="rId54">
            <a:extLst>
              <a:ext uri="{28A0092B-C50C-407E-A947-70E740481C1C}">
                <a14:useLocalDpi xmlns:a14="http://schemas.microsoft.com/office/drawing/2010/main" val="0"/>
              </a:ext>
            </a:extLst>
          </a:blip>
          <a:srcRect r="8861" b="8861"/>
          <a:stretch>
            <a:fillRect/>
          </a:stretch>
        </p:blipFill>
        <p:spPr bwMode="auto">
          <a:xfrm>
            <a:off x="5094288" y="20447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807" name="Picture 27"/>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5651500" y="2074863"/>
            <a:ext cx="11652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808" name="Picture 34"/>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6924675" y="2181225"/>
            <a:ext cx="582613"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809" name="Picture 37"/>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5029200" y="3124200"/>
            <a:ext cx="6604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810" name="Picture 38"/>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8153400" y="2743200"/>
            <a:ext cx="5969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811" name="Picture 41"/>
          <p:cNvPicPr>
            <a:picLocks noChangeAspect="1"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6673850" y="3581400"/>
            <a:ext cx="1246188"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812" name="Picture 68" descr="SESI - Serviço Social da Indústria"/>
          <p:cNvPicPr>
            <a:picLocks noChangeAspect="1" noChangeArrowheads="1"/>
          </p:cNvPicPr>
          <p:nvPr/>
        </p:nvPicPr>
        <p:blipFill>
          <a:blip r:embed="rId60">
            <a:extLst>
              <a:ext uri="{28A0092B-C50C-407E-A947-70E740481C1C}">
                <a14:useLocalDpi xmlns:a14="http://schemas.microsoft.com/office/drawing/2010/main" val="0"/>
              </a:ext>
            </a:extLst>
          </a:blip>
          <a:srcRect r="83031" b="23810"/>
          <a:stretch>
            <a:fillRect/>
          </a:stretch>
        </p:blipFill>
        <p:spPr bwMode="auto">
          <a:xfrm>
            <a:off x="6148388" y="3600450"/>
            <a:ext cx="4445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813" name="Picture 73"/>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2620963" y="3679825"/>
            <a:ext cx="12842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1274519"/>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762000" y="2590800"/>
            <a:ext cx="4343400" cy="825500"/>
          </a:xfrm>
        </p:spPr>
        <p:txBody>
          <a:bodyPr/>
          <a:lstStyle/>
          <a:p>
            <a:pPr eaLnBrk="1" hangingPunct="1"/>
            <a:r>
              <a:rPr lang="pt-BR" sz="3000" dirty="0" smtClean="0"/>
              <a:t>Soluções de Storage</a:t>
            </a:r>
            <a:br>
              <a:rPr lang="pt-BR" sz="3000" dirty="0" smtClean="0"/>
            </a:br>
            <a:r>
              <a:rPr lang="pt-BR" sz="3000" dirty="0" smtClean="0"/>
              <a:t>Application-aware</a:t>
            </a:r>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Slide Number Placeholder 2"/>
          <p:cNvSpPr>
            <a:spLocks noGrp="1"/>
          </p:cNvSpPr>
          <p:nvPr>
            <p:ph type="sldNum" sz="quarter" idx="10"/>
          </p:nvPr>
        </p:nvSpPr>
        <p:spPr>
          <a:noFill/>
        </p:spPr>
        <p:txBody>
          <a:bodyPr/>
          <a:lstStyle/>
          <a:p>
            <a:fld id="{08477BE0-A40B-4B0F-A956-5FD2A4AF598D}" type="slidenum">
              <a:rPr lang="en-US" smtClean="0"/>
              <a:pPr/>
              <a:t>91</a:t>
            </a:fld>
            <a:endParaRPr lang="en-US" smtClean="0"/>
          </a:p>
        </p:txBody>
      </p:sp>
      <p:pic>
        <p:nvPicPr>
          <p:cNvPr id="21507" name="Picture 2" descr="Legato"/>
          <p:cNvPicPr>
            <a:picLocks noChangeAspect="1" noChangeArrowheads="1"/>
          </p:cNvPicPr>
          <p:nvPr/>
        </p:nvPicPr>
        <p:blipFill>
          <a:blip r:embed="rId3" cstate="email"/>
          <a:srcRect/>
          <a:stretch>
            <a:fillRect/>
          </a:stretch>
        </p:blipFill>
        <p:spPr bwMode="auto">
          <a:xfrm>
            <a:off x="7467600" y="4953000"/>
            <a:ext cx="1428750" cy="1428750"/>
          </a:xfrm>
          <a:prstGeom prst="rect">
            <a:avLst/>
          </a:prstGeom>
          <a:noFill/>
          <a:ln w="9525">
            <a:noFill/>
            <a:miter lim="800000"/>
            <a:headEnd/>
            <a:tailEnd/>
          </a:ln>
        </p:spPr>
      </p:pic>
      <p:pic>
        <p:nvPicPr>
          <p:cNvPr id="21508" name="Picture 3" descr="lotus_logo"/>
          <p:cNvPicPr>
            <a:picLocks noChangeAspect="1" noChangeArrowheads="1"/>
          </p:cNvPicPr>
          <p:nvPr/>
        </p:nvPicPr>
        <p:blipFill>
          <a:blip r:embed="rId4" cstate="email"/>
          <a:srcRect/>
          <a:stretch>
            <a:fillRect/>
          </a:stretch>
        </p:blipFill>
        <p:spPr bwMode="auto">
          <a:xfrm>
            <a:off x="990600" y="1524000"/>
            <a:ext cx="1409700" cy="644525"/>
          </a:xfrm>
          <a:prstGeom prst="rect">
            <a:avLst/>
          </a:prstGeom>
          <a:noFill/>
          <a:ln w="9525">
            <a:noFill/>
            <a:miter lim="800000"/>
            <a:headEnd/>
            <a:tailEnd/>
          </a:ln>
        </p:spPr>
      </p:pic>
      <p:pic>
        <p:nvPicPr>
          <p:cNvPr id="21509" name="Picture 4" descr="MS Oper Mgr"/>
          <p:cNvPicPr>
            <a:picLocks noChangeAspect="1" noChangeArrowheads="1"/>
          </p:cNvPicPr>
          <p:nvPr/>
        </p:nvPicPr>
        <p:blipFill>
          <a:blip r:embed="rId5" cstate="email"/>
          <a:srcRect/>
          <a:stretch>
            <a:fillRect/>
          </a:stretch>
        </p:blipFill>
        <p:spPr bwMode="auto">
          <a:xfrm>
            <a:off x="0" y="3657600"/>
            <a:ext cx="1793875" cy="484188"/>
          </a:xfrm>
          <a:prstGeom prst="rect">
            <a:avLst/>
          </a:prstGeom>
          <a:noFill/>
          <a:ln w="9525">
            <a:noFill/>
            <a:miter lim="800000"/>
            <a:headEnd/>
            <a:tailEnd/>
          </a:ln>
        </p:spPr>
      </p:pic>
      <p:sp>
        <p:nvSpPr>
          <p:cNvPr id="21510" name="Rectangle 5"/>
          <p:cNvSpPr>
            <a:spLocks noGrp="1" noChangeArrowheads="1"/>
          </p:cNvSpPr>
          <p:nvPr>
            <p:ph type="title"/>
          </p:nvPr>
        </p:nvSpPr>
        <p:spPr>
          <a:xfrm>
            <a:off x="990600" y="0"/>
            <a:ext cx="8020050" cy="914400"/>
          </a:xfrm>
        </p:spPr>
        <p:txBody>
          <a:bodyPr/>
          <a:lstStyle/>
          <a:p>
            <a:pPr eaLnBrk="1" hangingPunct="1"/>
            <a:r>
              <a:rPr lang="pt-BR" dirty="0" smtClean="0"/>
              <a:t>Soluções de Storage NetApp</a:t>
            </a:r>
            <a:endParaRPr lang="en-US" dirty="0" smtClean="0"/>
          </a:p>
        </p:txBody>
      </p:sp>
      <p:sp>
        <p:nvSpPr>
          <p:cNvPr id="21511" name="AutoShape 6"/>
          <p:cNvSpPr>
            <a:spLocks noChangeArrowheads="1"/>
          </p:cNvSpPr>
          <p:nvPr/>
        </p:nvSpPr>
        <p:spPr bwMode="auto">
          <a:xfrm rot="-5400000">
            <a:off x="1757362" y="1003301"/>
            <a:ext cx="5408613" cy="5408612"/>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820 w 21600"/>
              <a:gd name="T13" fmla="*/ 0 h 21600"/>
              <a:gd name="T14" fmla="*/ 17780 w 21600"/>
              <a:gd name="T15" fmla="*/ 7716 h 21600"/>
            </a:gdLst>
            <a:ahLst/>
            <a:cxnLst>
              <a:cxn ang="T8">
                <a:pos x="T0" y="T1"/>
              </a:cxn>
              <a:cxn ang="T9">
                <a:pos x="T2" y="T3"/>
              </a:cxn>
              <a:cxn ang="T10">
                <a:pos x="T4" y="T5"/>
              </a:cxn>
              <a:cxn ang="T11">
                <a:pos x="T6" y="T7"/>
              </a:cxn>
            </a:cxnLst>
            <a:rect l="T12" t="T13" r="T14" b="T15"/>
            <a:pathLst>
              <a:path w="21600" h="21600">
                <a:moveTo>
                  <a:pt x="8824" y="7273"/>
                </a:moveTo>
                <a:cubicBezTo>
                  <a:pt x="9427" y="6935"/>
                  <a:pt x="10108" y="6757"/>
                  <a:pt x="10800" y="6758"/>
                </a:cubicBezTo>
                <a:cubicBezTo>
                  <a:pt x="11491" y="6758"/>
                  <a:pt x="12172" y="6935"/>
                  <a:pt x="12775" y="7273"/>
                </a:cubicBezTo>
                <a:lnTo>
                  <a:pt x="16078" y="1377"/>
                </a:lnTo>
                <a:cubicBezTo>
                  <a:pt x="14466" y="474"/>
                  <a:pt x="12648" y="-1"/>
                  <a:pt x="10799" y="0"/>
                </a:cubicBezTo>
                <a:cubicBezTo>
                  <a:pt x="8951" y="0"/>
                  <a:pt x="7133" y="474"/>
                  <a:pt x="5521" y="1377"/>
                </a:cubicBezTo>
                <a:close/>
              </a:path>
            </a:pathLst>
          </a:custGeom>
          <a:solidFill>
            <a:schemeClr val="bg2"/>
          </a:solidFill>
          <a:ln w="12700">
            <a:noFill/>
            <a:miter lim="800000"/>
            <a:headEnd/>
            <a:tailEnd/>
          </a:ln>
        </p:spPr>
        <p:txBody>
          <a:bodyPr wrap="none" anchor="ctr"/>
          <a:lstStyle/>
          <a:p>
            <a:endParaRPr lang="en-US"/>
          </a:p>
        </p:txBody>
      </p:sp>
      <p:sp>
        <p:nvSpPr>
          <p:cNvPr id="21512" name="AutoShape 7"/>
          <p:cNvSpPr>
            <a:spLocks noChangeArrowheads="1"/>
          </p:cNvSpPr>
          <p:nvPr/>
        </p:nvSpPr>
        <p:spPr bwMode="auto">
          <a:xfrm rot="-1800000">
            <a:off x="1757363" y="1003300"/>
            <a:ext cx="5408612" cy="5408613"/>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820 w 21600"/>
              <a:gd name="T13" fmla="*/ 0 h 21600"/>
              <a:gd name="T14" fmla="*/ 17780 w 21600"/>
              <a:gd name="T15" fmla="*/ 7716 h 21600"/>
            </a:gdLst>
            <a:ahLst/>
            <a:cxnLst>
              <a:cxn ang="T8">
                <a:pos x="T0" y="T1"/>
              </a:cxn>
              <a:cxn ang="T9">
                <a:pos x="T2" y="T3"/>
              </a:cxn>
              <a:cxn ang="T10">
                <a:pos x="T4" y="T5"/>
              </a:cxn>
              <a:cxn ang="T11">
                <a:pos x="T6" y="T7"/>
              </a:cxn>
            </a:cxnLst>
            <a:rect l="T12" t="T13" r="T14" b="T15"/>
            <a:pathLst>
              <a:path w="21600" h="21600">
                <a:moveTo>
                  <a:pt x="8824" y="7273"/>
                </a:moveTo>
                <a:cubicBezTo>
                  <a:pt x="9427" y="6935"/>
                  <a:pt x="10108" y="6757"/>
                  <a:pt x="10800" y="6758"/>
                </a:cubicBezTo>
                <a:cubicBezTo>
                  <a:pt x="11491" y="6758"/>
                  <a:pt x="12172" y="6935"/>
                  <a:pt x="12775" y="7273"/>
                </a:cubicBezTo>
                <a:lnTo>
                  <a:pt x="16078" y="1377"/>
                </a:lnTo>
                <a:cubicBezTo>
                  <a:pt x="14466" y="474"/>
                  <a:pt x="12648" y="-1"/>
                  <a:pt x="10799" y="0"/>
                </a:cubicBezTo>
                <a:cubicBezTo>
                  <a:pt x="8951" y="0"/>
                  <a:pt x="7133" y="474"/>
                  <a:pt x="5521" y="1377"/>
                </a:cubicBezTo>
                <a:close/>
              </a:path>
            </a:pathLst>
          </a:custGeom>
          <a:solidFill>
            <a:schemeClr val="bg2"/>
          </a:solidFill>
          <a:ln w="12700">
            <a:noFill/>
            <a:miter lim="800000"/>
            <a:headEnd/>
            <a:tailEnd/>
          </a:ln>
        </p:spPr>
        <p:txBody>
          <a:bodyPr wrap="none" anchor="ctr"/>
          <a:lstStyle/>
          <a:p>
            <a:endParaRPr lang="en-US"/>
          </a:p>
        </p:txBody>
      </p:sp>
      <p:sp>
        <p:nvSpPr>
          <p:cNvPr id="21513" name="AutoShape 8"/>
          <p:cNvSpPr>
            <a:spLocks noChangeArrowheads="1"/>
          </p:cNvSpPr>
          <p:nvPr/>
        </p:nvSpPr>
        <p:spPr bwMode="auto">
          <a:xfrm rot="-9000000">
            <a:off x="1755775" y="1001713"/>
            <a:ext cx="5408613" cy="5408612"/>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820 w 21600"/>
              <a:gd name="T13" fmla="*/ 0 h 21600"/>
              <a:gd name="T14" fmla="*/ 17780 w 21600"/>
              <a:gd name="T15" fmla="*/ 7716 h 21600"/>
            </a:gdLst>
            <a:ahLst/>
            <a:cxnLst>
              <a:cxn ang="T8">
                <a:pos x="T0" y="T1"/>
              </a:cxn>
              <a:cxn ang="T9">
                <a:pos x="T2" y="T3"/>
              </a:cxn>
              <a:cxn ang="T10">
                <a:pos x="T4" y="T5"/>
              </a:cxn>
              <a:cxn ang="T11">
                <a:pos x="T6" y="T7"/>
              </a:cxn>
            </a:cxnLst>
            <a:rect l="T12" t="T13" r="T14" b="T15"/>
            <a:pathLst>
              <a:path w="21600" h="21600">
                <a:moveTo>
                  <a:pt x="8824" y="7273"/>
                </a:moveTo>
                <a:cubicBezTo>
                  <a:pt x="9427" y="6935"/>
                  <a:pt x="10108" y="6757"/>
                  <a:pt x="10800" y="6758"/>
                </a:cubicBezTo>
                <a:cubicBezTo>
                  <a:pt x="11491" y="6758"/>
                  <a:pt x="12172" y="6935"/>
                  <a:pt x="12775" y="7273"/>
                </a:cubicBezTo>
                <a:lnTo>
                  <a:pt x="16078" y="1377"/>
                </a:lnTo>
                <a:cubicBezTo>
                  <a:pt x="14466" y="474"/>
                  <a:pt x="12648" y="-1"/>
                  <a:pt x="10799" y="0"/>
                </a:cubicBezTo>
                <a:cubicBezTo>
                  <a:pt x="8951" y="0"/>
                  <a:pt x="7133" y="474"/>
                  <a:pt x="5521" y="1377"/>
                </a:cubicBezTo>
                <a:close/>
              </a:path>
            </a:pathLst>
          </a:custGeom>
          <a:solidFill>
            <a:schemeClr val="bg2"/>
          </a:solidFill>
          <a:ln w="12700">
            <a:noFill/>
            <a:miter lim="800000"/>
            <a:headEnd/>
            <a:tailEnd/>
          </a:ln>
        </p:spPr>
        <p:txBody>
          <a:bodyPr wrap="none" anchor="ctr"/>
          <a:lstStyle/>
          <a:p>
            <a:endParaRPr lang="en-US"/>
          </a:p>
        </p:txBody>
      </p:sp>
      <p:sp>
        <p:nvSpPr>
          <p:cNvPr id="21514" name="Oval 9"/>
          <p:cNvSpPr>
            <a:spLocks noChangeArrowheads="1"/>
          </p:cNvSpPr>
          <p:nvPr/>
        </p:nvSpPr>
        <p:spPr bwMode="auto">
          <a:xfrm>
            <a:off x="3275013" y="2520950"/>
            <a:ext cx="2370137" cy="2373313"/>
          </a:xfrm>
          <a:prstGeom prst="ellipse">
            <a:avLst/>
          </a:prstGeom>
          <a:solidFill>
            <a:srgbClr val="3366CC">
              <a:alpha val="59999"/>
            </a:srgbClr>
          </a:solidFill>
          <a:ln w="12700">
            <a:noFill/>
            <a:round/>
            <a:headEnd/>
            <a:tailEnd/>
          </a:ln>
        </p:spPr>
        <p:txBody>
          <a:bodyPr wrap="none" anchor="ctr"/>
          <a:lstStyle/>
          <a:p>
            <a:endParaRPr lang="pt-BR"/>
          </a:p>
        </p:txBody>
      </p:sp>
      <p:sp>
        <p:nvSpPr>
          <p:cNvPr id="21515" name="Text Box 10"/>
          <p:cNvSpPr txBox="1">
            <a:spLocks noChangeArrowheads="1"/>
          </p:cNvSpPr>
          <p:nvPr/>
        </p:nvSpPr>
        <p:spPr bwMode="auto">
          <a:xfrm>
            <a:off x="2625725" y="1755775"/>
            <a:ext cx="1871663" cy="641350"/>
          </a:xfrm>
          <a:prstGeom prst="rect">
            <a:avLst/>
          </a:prstGeom>
          <a:noFill/>
          <a:ln w="12700">
            <a:noFill/>
            <a:miter lim="800000"/>
            <a:headEnd/>
            <a:tailEnd/>
          </a:ln>
        </p:spPr>
        <p:txBody>
          <a:bodyPr>
            <a:spAutoFit/>
          </a:bodyPr>
          <a:lstStyle/>
          <a:p>
            <a:pPr>
              <a:lnSpc>
                <a:spcPct val="95000"/>
              </a:lnSpc>
              <a:spcBef>
                <a:spcPct val="50000"/>
              </a:spcBef>
              <a:buClrTx/>
              <a:buFontTx/>
              <a:buNone/>
            </a:pPr>
            <a:r>
              <a:rPr lang="en-US" sz="1900">
                <a:ea typeface="ヒラギノ角ゴ Pro W3" pitchFamily="84" charset="-128"/>
              </a:rPr>
              <a:t>Mensagem &amp; Colaboração</a:t>
            </a:r>
          </a:p>
        </p:txBody>
      </p:sp>
      <p:sp>
        <p:nvSpPr>
          <p:cNvPr id="21516" name="Text Box 11"/>
          <p:cNvSpPr txBox="1">
            <a:spLocks noChangeArrowheads="1"/>
          </p:cNvSpPr>
          <p:nvPr/>
        </p:nvSpPr>
        <p:spPr bwMode="auto">
          <a:xfrm>
            <a:off x="2443163" y="4776788"/>
            <a:ext cx="2087562" cy="641350"/>
          </a:xfrm>
          <a:prstGeom prst="rect">
            <a:avLst/>
          </a:prstGeom>
          <a:noFill/>
          <a:ln w="12700">
            <a:noFill/>
            <a:miter lim="800000"/>
            <a:headEnd/>
            <a:tailEnd/>
          </a:ln>
        </p:spPr>
        <p:txBody>
          <a:bodyPr>
            <a:spAutoFit/>
          </a:bodyPr>
          <a:lstStyle/>
          <a:p>
            <a:pPr>
              <a:lnSpc>
                <a:spcPct val="95000"/>
              </a:lnSpc>
              <a:spcBef>
                <a:spcPct val="50000"/>
              </a:spcBef>
              <a:buClrTx/>
              <a:buFontTx/>
              <a:buNone/>
            </a:pPr>
            <a:r>
              <a:rPr lang="en-US" sz="1900">
                <a:ea typeface="ヒラギノ角ゴ Pro W3" pitchFamily="84" charset="-128"/>
              </a:rPr>
              <a:t>Banco de dados &amp; Aplicações</a:t>
            </a:r>
            <a:endParaRPr lang="en-US" sz="1300">
              <a:ea typeface="ヒラギノ角ゴ Pro W3" pitchFamily="84" charset="-128"/>
            </a:endParaRPr>
          </a:p>
        </p:txBody>
      </p:sp>
      <p:sp>
        <p:nvSpPr>
          <p:cNvPr id="21517" name="AutoShape 12"/>
          <p:cNvSpPr>
            <a:spLocks noChangeArrowheads="1"/>
          </p:cNvSpPr>
          <p:nvPr/>
        </p:nvSpPr>
        <p:spPr bwMode="auto">
          <a:xfrm rot="5400000" flipH="1">
            <a:off x="1790700" y="1003300"/>
            <a:ext cx="5408613" cy="5408613"/>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820 w 21600"/>
              <a:gd name="T13" fmla="*/ 0 h 21600"/>
              <a:gd name="T14" fmla="*/ 17780 w 21600"/>
              <a:gd name="T15" fmla="*/ 7716 h 21600"/>
            </a:gdLst>
            <a:ahLst/>
            <a:cxnLst>
              <a:cxn ang="T8">
                <a:pos x="T0" y="T1"/>
              </a:cxn>
              <a:cxn ang="T9">
                <a:pos x="T2" y="T3"/>
              </a:cxn>
              <a:cxn ang="T10">
                <a:pos x="T4" y="T5"/>
              </a:cxn>
              <a:cxn ang="T11">
                <a:pos x="T6" y="T7"/>
              </a:cxn>
            </a:cxnLst>
            <a:rect l="T12" t="T13" r="T14" b="T15"/>
            <a:pathLst>
              <a:path w="21600" h="21600">
                <a:moveTo>
                  <a:pt x="8824" y="7273"/>
                </a:moveTo>
                <a:cubicBezTo>
                  <a:pt x="9427" y="6935"/>
                  <a:pt x="10108" y="6757"/>
                  <a:pt x="10800" y="6758"/>
                </a:cubicBezTo>
                <a:cubicBezTo>
                  <a:pt x="11491" y="6758"/>
                  <a:pt x="12172" y="6935"/>
                  <a:pt x="12775" y="7273"/>
                </a:cubicBezTo>
                <a:lnTo>
                  <a:pt x="16078" y="1377"/>
                </a:lnTo>
                <a:cubicBezTo>
                  <a:pt x="14466" y="474"/>
                  <a:pt x="12648" y="-1"/>
                  <a:pt x="10799" y="0"/>
                </a:cubicBezTo>
                <a:cubicBezTo>
                  <a:pt x="8951" y="0"/>
                  <a:pt x="7133" y="474"/>
                  <a:pt x="5521" y="1377"/>
                </a:cubicBezTo>
                <a:close/>
              </a:path>
            </a:pathLst>
          </a:custGeom>
          <a:solidFill>
            <a:srgbClr val="A0D1D0"/>
          </a:solidFill>
          <a:ln w="12700">
            <a:noFill/>
            <a:miter lim="800000"/>
            <a:headEnd/>
            <a:tailEnd/>
          </a:ln>
        </p:spPr>
        <p:txBody>
          <a:bodyPr wrap="none" anchor="ctr"/>
          <a:lstStyle/>
          <a:p>
            <a:endParaRPr lang="en-US"/>
          </a:p>
        </p:txBody>
      </p:sp>
      <p:sp>
        <p:nvSpPr>
          <p:cNvPr id="21518" name="AutoShape 13"/>
          <p:cNvSpPr>
            <a:spLocks noChangeArrowheads="1"/>
          </p:cNvSpPr>
          <p:nvPr/>
        </p:nvSpPr>
        <p:spPr bwMode="auto">
          <a:xfrm rot="1800000" flipH="1">
            <a:off x="1790700" y="1003300"/>
            <a:ext cx="5408613" cy="5408613"/>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820 w 21600"/>
              <a:gd name="T13" fmla="*/ 0 h 21600"/>
              <a:gd name="T14" fmla="*/ 17780 w 21600"/>
              <a:gd name="T15" fmla="*/ 7716 h 21600"/>
            </a:gdLst>
            <a:ahLst/>
            <a:cxnLst>
              <a:cxn ang="T8">
                <a:pos x="T0" y="T1"/>
              </a:cxn>
              <a:cxn ang="T9">
                <a:pos x="T2" y="T3"/>
              </a:cxn>
              <a:cxn ang="T10">
                <a:pos x="T4" y="T5"/>
              </a:cxn>
              <a:cxn ang="T11">
                <a:pos x="T6" y="T7"/>
              </a:cxn>
            </a:cxnLst>
            <a:rect l="T12" t="T13" r="T14" b="T15"/>
            <a:pathLst>
              <a:path w="21600" h="21600">
                <a:moveTo>
                  <a:pt x="8824" y="7273"/>
                </a:moveTo>
                <a:cubicBezTo>
                  <a:pt x="9427" y="6935"/>
                  <a:pt x="10108" y="6757"/>
                  <a:pt x="10800" y="6758"/>
                </a:cubicBezTo>
                <a:cubicBezTo>
                  <a:pt x="11491" y="6758"/>
                  <a:pt x="12172" y="6935"/>
                  <a:pt x="12775" y="7273"/>
                </a:cubicBezTo>
                <a:lnTo>
                  <a:pt x="16078" y="1377"/>
                </a:lnTo>
                <a:cubicBezTo>
                  <a:pt x="14466" y="474"/>
                  <a:pt x="12648" y="-1"/>
                  <a:pt x="10799" y="0"/>
                </a:cubicBezTo>
                <a:cubicBezTo>
                  <a:pt x="8951" y="0"/>
                  <a:pt x="7133" y="474"/>
                  <a:pt x="5521" y="1377"/>
                </a:cubicBezTo>
                <a:close/>
              </a:path>
            </a:pathLst>
          </a:custGeom>
          <a:solidFill>
            <a:srgbClr val="A0D1D0"/>
          </a:solidFill>
          <a:ln w="12700">
            <a:noFill/>
            <a:miter lim="800000"/>
            <a:headEnd/>
            <a:tailEnd/>
          </a:ln>
        </p:spPr>
        <p:txBody>
          <a:bodyPr wrap="none" anchor="ctr"/>
          <a:lstStyle/>
          <a:p>
            <a:endParaRPr lang="en-US"/>
          </a:p>
        </p:txBody>
      </p:sp>
      <p:sp>
        <p:nvSpPr>
          <p:cNvPr id="21519" name="AutoShape 14"/>
          <p:cNvSpPr>
            <a:spLocks noChangeArrowheads="1"/>
          </p:cNvSpPr>
          <p:nvPr/>
        </p:nvSpPr>
        <p:spPr bwMode="auto">
          <a:xfrm rot="9000000" flipH="1">
            <a:off x="1792288" y="1001713"/>
            <a:ext cx="5408612" cy="5408612"/>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820 w 21600"/>
              <a:gd name="T13" fmla="*/ 0 h 21600"/>
              <a:gd name="T14" fmla="*/ 17780 w 21600"/>
              <a:gd name="T15" fmla="*/ 7716 h 21600"/>
            </a:gdLst>
            <a:ahLst/>
            <a:cxnLst>
              <a:cxn ang="T8">
                <a:pos x="T0" y="T1"/>
              </a:cxn>
              <a:cxn ang="T9">
                <a:pos x="T2" y="T3"/>
              </a:cxn>
              <a:cxn ang="T10">
                <a:pos x="T4" y="T5"/>
              </a:cxn>
              <a:cxn ang="T11">
                <a:pos x="T6" y="T7"/>
              </a:cxn>
            </a:cxnLst>
            <a:rect l="T12" t="T13" r="T14" b="T15"/>
            <a:pathLst>
              <a:path w="21600" h="21600">
                <a:moveTo>
                  <a:pt x="8824" y="7273"/>
                </a:moveTo>
                <a:cubicBezTo>
                  <a:pt x="9427" y="6935"/>
                  <a:pt x="10108" y="6757"/>
                  <a:pt x="10800" y="6758"/>
                </a:cubicBezTo>
                <a:cubicBezTo>
                  <a:pt x="11491" y="6758"/>
                  <a:pt x="12172" y="6935"/>
                  <a:pt x="12775" y="7273"/>
                </a:cubicBezTo>
                <a:lnTo>
                  <a:pt x="16078" y="1377"/>
                </a:lnTo>
                <a:cubicBezTo>
                  <a:pt x="14466" y="474"/>
                  <a:pt x="12648" y="-1"/>
                  <a:pt x="10799" y="0"/>
                </a:cubicBezTo>
                <a:cubicBezTo>
                  <a:pt x="8951" y="0"/>
                  <a:pt x="7133" y="474"/>
                  <a:pt x="5521" y="1377"/>
                </a:cubicBezTo>
                <a:close/>
              </a:path>
            </a:pathLst>
          </a:custGeom>
          <a:solidFill>
            <a:srgbClr val="A0D1D0"/>
          </a:solidFill>
          <a:ln w="12700">
            <a:noFill/>
            <a:miter lim="800000"/>
            <a:headEnd/>
            <a:tailEnd/>
          </a:ln>
        </p:spPr>
        <p:txBody>
          <a:bodyPr wrap="none" anchor="ctr"/>
          <a:lstStyle/>
          <a:p>
            <a:endParaRPr lang="en-US"/>
          </a:p>
        </p:txBody>
      </p:sp>
      <p:sp>
        <p:nvSpPr>
          <p:cNvPr id="21520" name="Text Box 15"/>
          <p:cNvSpPr txBox="1">
            <a:spLocks noChangeArrowheads="1"/>
          </p:cNvSpPr>
          <p:nvPr/>
        </p:nvSpPr>
        <p:spPr bwMode="auto">
          <a:xfrm>
            <a:off x="4505325" y="1219200"/>
            <a:ext cx="1909763" cy="1335088"/>
          </a:xfrm>
          <a:prstGeom prst="rect">
            <a:avLst/>
          </a:prstGeom>
          <a:noFill/>
          <a:ln w="12700">
            <a:noFill/>
            <a:miter lim="800000"/>
            <a:headEnd/>
            <a:tailEnd/>
          </a:ln>
        </p:spPr>
        <p:txBody>
          <a:bodyPr>
            <a:spAutoFit/>
          </a:bodyPr>
          <a:lstStyle/>
          <a:p>
            <a:pPr>
              <a:lnSpc>
                <a:spcPct val="95000"/>
              </a:lnSpc>
              <a:spcBef>
                <a:spcPct val="50000"/>
              </a:spcBef>
              <a:buClrTx/>
              <a:buFontTx/>
              <a:buNone/>
            </a:pPr>
            <a:endParaRPr lang="en-US" sz="1900">
              <a:ea typeface="ヒラギノ角ゴ Pro W3" pitchFamily="84" charset="-128"/>
            </a:endParaRPr>
          </a:p>
          <a:p>
            <a:pPr>
              <a:lnSpc>
                <a:spcPct val="95000"/>
              </a:lnSpc>
              <a:spcBef>
                <a:spcPct val="50000"/>
              </a:spcBef>
              <a:buClrTx/>
              <a:buFontTx/>
              <a:buNone/>
            </a:pPr>
            <a:r>
              <a:rPr lang="en-US" sz="1900">
                <a:ea typeface="ヒラギノ角ゴ Pro W3" pitchFamily="84" charset="-128"/>
              </a:rPr>
              <a:t>Consolidação de Infra-Estrutura</a:t>
            </a:r>
          </a:p>
        </p:txBody>
      </p:sp>
      <p:sp>
        <p:nvSpPr>
          <p:cNvPr id="21521" name="Text Box 16"/>
          <p:cNvSpPr txBox="1">
            <a:spLocks noChangeArrowheads="1"/>
          </p:cNvSpPr>
          <p:nvPr/>
        </p:nvSpPr>
        <p:spPr bwMode="auto">
          <a:xfrm>
            <a:off x="4465638" y="5013325"/>
            <a:ext cx="2087562" cy="915988"/>
          </a:xfrm>
          <a:prstGeom prst="rect">
            <a:avLst/>
          </a:prstGeom>
          <a:noFill/>
          <a:ln w="12700">
            <a:noFill/>
            <a:miter lim="800000"/>
            <a:headEnd/>
            <a:tailEnd/>
          </a:ln>
        </p:spPr>
        <p:txBody>
          <a:bodyPr>
            <a:spAutoFit/>
          </a:bodyPr>
          <a:lstStyle/>
          <a:p>
            <a:pPr>
              <a:lnSpc>
                <a:spcPct val="95000"/>
              </a:lnSpc>
              <a:spcBef>
                <a:spcPct val="50000"/>
              </a:spcBef>
              <a:buClrTx/>
              <a:buFontTx/>
              <a:buNone/>
            </a:pPr>
            <a:r>
              <a:rPr lang="en-US" sz="1900">
                <a:ea typeface="ヒラギノ角ゴ Pro W3" pitchFamily="84" charset="-128"/>
              </a:rPr>
              <a:t>Backup – Tradicional ou D2D</a:t>
            </a:r>
          </a:p>
        </p:txBody>
      </p:sp>
      <p:sp>
        <p:nvSpPr>
          <p:cNvPr id="21522" name="Oval 17"/>
          <p:cNvSpPr>
            <a:spLocks noChangeArrowheads="1"/>
          </p:cNvSpPr>
          <p:nvPr/>
        </p:nvSpPr>
        <p:spPr bwMode="auto">
          <a:xfrm>
            <a:off x="3314700" y="2520950"/>
            <a:ext cx="2368550" cy="2373313"/>
          </a:xfrm>
          <a:prstGeom prst="ellipse">
            <a:avLst/>
          </a:prstGeom>
          <a:solidFill>
            <a:schemeClr val="accent2">
              <a:alpha val="59999"/>
            </a:schemeClr>
          </a:solidFill>
          <a:ln w="12700">
            <a:noFill/>
            <a:round/>
            <a:headEnd/>
            <a:tailEnd/>
          </a:ln>
        </p:spPr>
        <p:txBody>
          <a:bodyPr wrap="none" anchor="ctr"/>
          <a:lstStyle/>
          <a:p>
            <a:endParaRPr lang="pt-BR"/>
          </a:p>
        </p:txBody>
      </p:sp>
      <p:sp>
        <p:nvSpPr>
          <p:cNvPr id="21523" name="Text Box 18"/>
          <p:cNvSpPr txBox="1">
            <a:spLocks noChangeArrowheads="1"/>
          </p:cNvSpPr>
          <p:nvPr/>
        </p:nvSpPr>
        <p:spPr bwMode="auto">
          <a:xfrm>
            <a:off x="3336925" y="2743200"/>
            <a:ext cx="2319338" cy="2393950"/>
          </a:xfrm>
          <a:prstGeom prst="rect">
            <a:avLst/>
          </a:prstGeom>
          <a:noFill/>
          <a:ln w="12700">
            <a:noFill/>
            <a:miter lim="800000"/>
            <a:headEnd/>
            <a:tailEnd/>
          </a:ln>
        </p:spPr>
        <p:txBody>
          <a:bodyPr>
            <a:spAutoFit/>
          </a:bodyPr>
          <a:lstStyle/>
          <a:p>
            <a:pPr>
              <a:spcBef>
                <a:spcPct val="50000"/>
              </a:spcBef>
              <a:buClrTx/>
              <a:buFontTx/>
              <a:buNone/>
            </a:pPr>
            <a:endParaRPr lang="en-US" sz="2200" b="1" dirty="0">
              <a:solidFill>
                <a:schemeClr val="bg1"/>
              </a:solidFill>
              <a:ea typeface="ヒラギノ角ゴ Pro W3" pitchFamily="84" charset="-128"/>
            </a:endParaRPr>
          </a:p>
          <a:p>
            <a:pPr algn="ctr">
              <a:spcBef>
                <a:spcPct val="50000"/>
              </a:spcBef>
              <a:buClrTx/>
              <a:buFontTx/>
              <a:buNone/>
            </a:pPr>
            <a:r>
              <a:rPr lang="en-US" sz="2200" b="1" dirty="0" err="1">
                <a:solidFill>
                  <a:schemeClr val="bg1"/>
                </a:solidFill>
                <a:ea typeface="ヒラギノ角ゴ Pro W3" pitchFamily="84" charset="-128"/>
              </a:rPr>
              <a:t>Soluções</a:t>
            </a:r>
            <a:endParaRPr lang="en-US" sz="2200" b="1" dirty="0">
              <a:solidFill>
                <a:schemeClr val="bg1"/>
              </a:solidFill>
              <a:ea typeface="ヒラギノ角ゴ Pro W3" pitchFamily="84" charset="-128"/>
            </a:endParaRPr>
          </a:p>
          <a:p>
            <a:pPr algn="ctr">
              <a:spcBef>
                <a:spcPct val="50000"/>
              </a:spcBef>
              <a:buClrTx/>
              <a:buFontTx/>
              <a:buNone/>
            </a:pPr>
            <a:r>
              <a:rPr lang="en-US" sz="2200" b="1" dirty="0">
                <a:solidFill>
                  <a:schemeClr val="bg1"/>
                </a:solidFill>
                <a:ea typeface="ヒラギノ角ゴ Pro W3" pitchFamily="84" charset="-128"/>
              </a:rPr>
              <a:t>NetApp</a:t>
            </a:r>
          </a:p>
          <a:p>
            <a:pPr>
              <a:spcBef>
                <a:spcPct val="50000"/>
              </a:spcBef>
              <a:buClrTx/>
              <a:buFontTx/>
              <a:buNone/>
            </a:pPr>
            <a:endParaRPr lang="pt-BR" sz="2200" b="1" dirty="0">
              <a:solidFill>
                <a:schemeClr val="bg1"/>
              </a:solidFill>
              <a:ea typeface="ヒラギノ角ゴ Pro W3" pitchFamily="84" charset="-128"/>
            </a:endParaRPr>
          </a:p>
          <a:p>
            <a:pPr>
              <a:spcBef>
                <a:spcPct val="50000"/>
              </a:spcBef>
              <a:buClrTx/>
              <a:buFontTx/>
              <a:buNone/>
            </a:pPr>
            <a:endParaRPr lang="en-US" b="1" dirty="0">
              <a:solidFill>
                <a:schemeClr val="bg1"/>
              </a:solidFill>
              <a:ea typeface="ヒラギノ角ゴ Pro W3" pitchFamily="84" charset="-128"/>
            </a:endParaRPr>
          </a:p>
        </p:txBody>
      </p:sp>
      <p:pic>
        <p:nvPicPr>
          <p:cNvPr id="21524" name="Picture 19" descr="Citrix_corporate_logo"/>
          <p:cNvPicPr>
            <a:picLocks noChangeAspect="1" noChangeArrowheads="1"/>
          </p:cNvPicPr>
          <p:nvPr/>
        </p:nvPicPr>
        <p:blipFill>
          <a:blip r:embed="rId6" cstate="email"/>
          <a:srcRect/>
          <a:stretch>
            <a:fillRect/>
          </a:stretch>
        </p:blipFill>
        <p:spPr bwMode="auto">
          <a:xfrm>
            <a:off x="6781800" y="1676400"/>
            <a:ext cx="969963" cy="392113"/>
          </a:xfrm>
          <a:prstGeom prst="rect">
            <a:avLst/>
          </a:prstGeom>
          <a:noFill/>
          <a:ln w="9525">
            <a:noFill/>
            <a:miter lim="800000"/>
            <a:headEnd/>
            <a:tailEnd/>
          </a:ln>
        </p:spPr>
      </p:pic>
      <p:pic>
        <p:nvPicPr>
          <p:cNvPr id="21525" name="Picture 20" descr="MSSQL Logo"/>
          <p:cNvPicPr>
            <a:picLocks noChangeAspect="1" noChangeArrowheads="1"/>
          </p:cNvPicPr>
          <p:nvPr/>
        </p:nvPicPr>
        <p:blipFill>
          <a:blip r:embed="rId7" cstate="email"/>
          <a:srcRect/>
          <a:stretch>
            <a:fillRect/>
          </a:stretch>
        </p:blipFill>
        <p:spPr bwMode="auto">
          <a:xfrm>
            <a:off x="1905000" y="6019800"/>
            <a:ext cx="1524000" cy="503238"/>
          </a:xfrm>
          <a:prstGeom prst="rect">
            <a:avLst/>
          </a:prstGeom>
          <a:noFill/>
          <a:ln w="9525">
            <a:noFill/>
            <a:miter lim="800000"/>
            <a:headEnd/>
            <a:tailEnd/>
          </a:ln>
        </p:spPr>
      </p:pic>
      <p:pic>
        <p:nvPicPr>
          <p:cNvPr id="21526" name="Picture 21" descr="Microsoft Exchange"/>
          <p:cNvPicPr>
            <a:picLocks noChangeAspect="1" noChangeArrowheads="1"/>
          </p:cNvPicPr>
          <p:nvPr/>
        </p:nvPicPr>
        <p:blipFill>
          <a:blip r:embed="rId8" cstate="email"/>
          <a:srcRect/>
          <a:stretch>
            <a:fillRect/>
          </a:stretch>
        </p:blipFill>
        <p:spPr bwMode="auto">
          <a:xfrm>
            <a:off x="1905000" y="838200"/>
            <a:ext cx="1219200" cy="412750"/>
          </a:xfrm>
          <a:prstGeom prst="rect">
            <a:avLst/>
          </a:prstGeom>
          <a:noFill/>
          <a:ln w="9525">
            <a:noFill/>
            <a:miter lim="800000"/>
            <a:headEnd/>
            <a:tailEnd/>
          </a:ln>
        </p:spPr>
      </p:pic>
      <p:pic>
        <p:nvPicPr>
          <p:cNvPr id="21527" name="Picture 22" descr="Oracle Logo"/>
          <p:cNvPicPr>
            <a:picLocks noChangeAspect="1" noChangeArrowheads="1"/>
          </p:cNvPicPr>
          <p:nvPr/>
        </p:nvPicPr>
        <p:blipFill>
          <a:blip r:embed="rId9" cstate="email"/>
          <a:srcRect/>
          <a:stretch>
            <a:fillRect/>
          </a:stretch>
        </p:blipFill>
        <p:spPr bwMode="auto">
          <a:xfrm>
            <a:off x="838200" y="5638800"/>
            <a:ext cx="1752600" cy="207963"/>
          </a:xfrm>
          <a:prstGeom prst="rect">
            <a:avLst/>
          </a:prstGeom>
          <a:noFill/>
          <a:ln w="9525">
            <a:noFill/>
            <a:miter lim="800000"/>
            <a:headEnd/>
            <a:tailEnd/>
          </a:ln>
        </p:spPr>
      </p:pic>
      <p:pic>
        <p:nvPicPr>
          <p:cNvPr id="21528" name="Picture 23" descr="VmWare Logo"/>
          <p:cNvPicPr>
            <a:picLocks noChangeAspect="1" noChangeArrowheads="1"/>
          </p:cNvPicPr>
          <p:nvPr/>
        </p:nvPicPr>
        <p:blipFill>
          <a:blip r:embed="rId10" cstate="email"/>
          <a:srcRect/>
          <a:stretch>
            <a:fillRect/>
          </a:stretch>
        </p:blipFill>
        <p:spPr bwMode="auto">
          <a:xfrm>
            <a:off x="5715000" y="762000"/>
            <a:ext cx="1973263" cy="450850"/>
          </a:xfrm>
          <a:prstGeom prst="rect">
            <a:avLst/>
          </a:prstGeom>
          <a:noFill/>
          <a:ln w="9525">
            <a:noFill/>
            <a:miter lim="800000"/>
            <a:headEnd/>
            <a:tailEnd/>
          </a:ln>
        </p:spPr>
      </p:pic>
      <p:pic>
        <p:nvPicPr>
          <p:cNvPr id="21529" name="Picture 24" descr="SAP Logo"/>
          <p:cNvPicPr>
            <a:picLocks noChangeAspect="1" noChangeArrowheads="1"/>
          </p:cNvPicPr>
          <p:nvPr/>
        </p:nvPicPr>
        <p:blipFill>
          <a:blip r:embed="rId11" cstate="email"/>
          <a:srcRect/>
          <a:stretch>
            <a:fillRect/>
          </a:stretch>
        </p:blipFill>
        <p:spPr bwMode="auto">
          <a:xfrm>
            <a:off x="1371600" y="5181600"/>
            <a:ext cx="762000" cy="369888"/>
          </a:xfrm>
          <a:prstGeom prst="rect">
            <a:avLst/>
          </a:prstGeom>
          <a:noFill/>
          <a:ln w="9525">
            <a:noFill/>
            <a:miter lim="800000"/>
            <a:headEnd/>
            <a:tailEnd/>
          </a:ln>
        </p:spPr>
      </p:pic>
      <p:pic>
        <p:nvPicPr>
          <p:cNvPr id="21530" name="Picture 25" descr="Sharepoint - Small"/>
          <p:cNvPicPr>
            <a:picLocks noChangeAspect="1" noChangeArrowheads="1"/>
          </p:cNvPicPr>
          <p:nvPr/>
        </p:nvPicPr>
        <p:blipFill>
          <a:blip r:embed="rId12" cstate="email"/>
          <a:srcRect/>
          <a:stretch>
            <a:fillRect/>
          </a:stretch>
        </p:blipFill>
        <p:spPr bwMode="auto">
          <a:xfrm>
            <a:off x="609600" y="1143000"/>
            <a:ext cx="1663700" cy="509588"/>
          </a:xfrm>
          <a:prstGeom prst="rect">
            <a:avLst/>
          </a:prstGeom>
          <a:noFill/>
          <a:ln w="9525">
            <a:noFill/>
            <a:miter lim="800000"/>
            <a:headEnd/>
            <a:tailEnd/>
          </a:ln>
        </p:spPr>
      </p:pic>
      <p:pic>
        <p:nvPicPr>
          <p:cNvPr id="21531" name="Picture 26" descr="microsoft logo"/>
          <p:cNvPicPr>
            <a:picLocks noChangeAspect="1" noChangeArrowheads="1"/>
          </p:cNvPicPr>
          <p:nvPr/>
        </p:nvPicPr>
        <p:blipFill>
          <a:blip r:embed="rId13" cstate="email"/>
          <a:srcRect/>
          <a:stretch>
            <a:fillRect/>
          </a:stretch>
        </p:blipFill>
        <p:spPr bwMode="auto">
          <a:xfrm>
            <a:off x="6477000" y="1219200"/>
            <a:ext cx="1487488" cy="344488"/>
          </a:xfrm>
          <a:prstGeom prst="rect">
            <a:avLst/>
          </a:prstGeom>
          <a:noFill/>
          <a:ln w="9525">
            <a:noFill/>
            <a:miter lim="800000"/>
            <a:headEnd/>
            <a:tailEnd/>
          </a:ln>
        </p:spPr>
      </p:pic>
      <p:sp>
        <p:nvSpPr>
          <p:cNvPr id="21532" name="Line 27"/>
          <p:cNvSpPr>
            <a:spLocks noChangeShapeType="1"/>
          </p:cNvSpPr>
          <p:nvPr/>
        </p:nvSpPr>
        <p:spPr bwMode="auto">
          <a:xfrm>
            <a:off x="3446463" y="3733800"/>
            <a:ext cx="2038350" cy="0"/>
          </a:xfrm>
          <a:prstGeom prst="line">
            <a:avLst/>
          </a:prstGeom>
          <a:noFill/>
          <a:ln w="12700" cap="rnd">
            <a:solidFill>
              <a:schemeClr val="tx1"/>
            </a:solidFill>
            <a:prstDash val="sysDot"/>
            <a:round/>
            <a:headEnd/>
            <a:tailEnd/>
          </a:ln>
        </p:spPr>
        <p:txBody>
          <a:bodyPr wrap="none" anchor="ctr"/>
          <a:lstStyle/>
          <a:p>
            <a:endParaRPr lang="en-US"/>
          </a:p>
        </p:txBody>
      </p:sp>
      <p:sp>
        <p:nvSpPr>
          <p:cNvPr id="21533" name="Text Box 28"/>
          <p:cNvSpPr txBox="1">
            <a:spLocks noChangeArrowheads="1"/>
          </p:cNvSpPr>
          <p:nvPr/>
        </p:nvSpPr>
        <p:spPr bwMode="auto">
          <a:xfrm>
            <a:off x="5634038" y="3305175"/>
            <a:ext cx="1909762" cy="900113"/>
          </a:xfrm>
          <a:prstGeom prst="rect">
            <a:avLst/>
          </a:prstGeom>
          <a:noFill/>
          <a:ln w="12700">
            <a:noFill/>
            <a:miter lim="800000"/>
            <a:headEnd/>
            <a:tailEnd/>
          </a:ln>
        </p:spPr>
        <p:txBody>
          <a:bodyPr>
            <a:spAutoFit/>
          </a:bodyPr>
          <a:lstStyle/>
          <a:p>
            <a:pPr>
              <a:lnSpc>
                <a:spcPct val="60000"/>
              </a:lnSpc>
              <a:spcBef>
                <a:spcPct val="50000"/>
              </a:spcBef>
              <a:buClrTx/>
              <a:buFontTx/>
              <a:buNone/>
            </a:pPr>
            <a:r>
              <a:rPr lang="pt-BR" sz="1900" dirty="0">
                <a:ea typeface="ヒラギノ角ゴ Pro W3" pitchFamily="84" charset="-128"/>
              </a:rPr>
              <a:t>File Server</a:t>
            </a:r>
          </a:p>
          <a:p>
            <a:pPr>
              <a:lnSpc>
                <a:spcPct val="60000"/>
              </a:lnSpc>
              <a:spcBef>
                <a:spcPct val="50000"/>
              </a:spcBef>
              <a:buClrTx/>
              <a:buFontTx/>
              <a:buNone/>
            </a:pPr>
            <a:r>
              <a:rPr lang="pt-BR" sz="1900" dirty="0">
                <a:ea typeface="ヒラギノ角ゴ Pro W3" pitchFamily="84" charset="-128"/>
              </a:rPr>
              <a:t> e</a:t>
            </a:r>
          </a:p>
          <a:p>
            <a:pPr>
              <a:lnSpc>
                <a:spcPct val="60000"/>
              </a:lnSpc>
              <a:spcBef>
                <a:spcPct val="50000"/>
              </a:spcBef>
              <a:buClrTx/>
              <a:buFontTx/>
              <a:buNone/>
            </a:pPr>
            <a:r>
              <a:rPr lang="pt-BR" sz="1900" dirty="0">
                <a:ea typeface="ヒラギノ角ゴ Pro W3" pitchFamily="84" charset="-128"/>
              </a:rPr>
              <a:t> File Services</a:t>
            </a:r>
            <a:endParaRPr lang="en-US" sz="1900" dirty="0">
              <a:ea typeface="ヒラギノ角ゴ Pro W3" pitchFamily="84" charset="-128"/>
            </a:endParaRPr>
          </a:p>
        </p:txBody>
      </p:sp>
      <p:sp>
        <p:nvSpPr>
          <p:cNvPr id="21534" name="Text Box 29"/>
          <p:cNvSpPr txBox="1">
            <a:spLocks noChangeArrowheads="1"/>
          </p:cNvSpPr>
          <p:nvPr/>
        </p:nvSpPr>
        <p:spPr bwMode="auto">
          <a:xfrm>
            <a:off x="1828800" y="3176588"/>
            <a:ext cx="1871663" cy="1149350"/>
          </a:xfrm>
          <a:prstGeom prst="rect">
            <a:avLst/>
          </a:prstGeom>
          <a:noFill/>
          <a:ln w="12700">
            <a:noFill/>
            <a:miter lim="800000"/>
            <a:headEnd/>
            <a:tailEnd/>
          </a:ln>
        </p:spPr>
        <p:txBody>
          <a:bodyPr>
            <a:spAutoFit/>
          </a:bodyPr>
          <a:lstStyle/>
          <a:p>
            <a:pPr>
              <a:lnSpc>
                <a:spcPct val="95000"/>
              </a:lnSpc>
              <a:spcBef>
                <a:spcPct val="50000"/>
              </a:spcBef>
              <a:buClrTx/>
              <a:buFontTx/>
              <a:buNone/>
            </a:pPr>
            <a:r>
              <a:rPr lang="en-US" sz="1800" dirty="0" err="1">
                <a:ea typeface="ヒラギノ角ゴ Pro W3" pitchFamily="84" charset="-128"/>
              </a:rPr>
              <a:t>Operações</a:t>
            </a:r>
            <a:r>
              <a:rPr lang="en-US" sz="1800" dirty="0">
                <a:ea typeface="ヒラギノ角ゴ Pro W3" pitchFamily="84" charset="-128"/>
              </a:rPr>
              <a:t> </a:t>
            </a:r>
          </a:p>
          <a:p>
            <a:pPr>
              <a:lnSpc>
                <a:spcPct val="95000"/>
              </a:lnSpc>
              <a:spcBef>
                <a:spcPct val="50000"/>
              </a:spcBef>
              <a:buClrTx/>
              <a:buFontTx/>
              <a:buNone/>
            </a:pPr>
            <a:r>
              <a:rPr lang="en-US" sz="1800" dirty="0">
                <a:ea typeface="ヒラギノ角ゴ Pro W3" pitchFamily="84" charset="-128"/>
              </a:rPr>
              <a:t>&amp; </a:t>
            </a:r>
          </a:p>
          <a:p>
            <a:pPr>
              <a:lnSpc>
                <a:spcPct val="95000"/>
              </a:lnSpc>
              <a:spcBef>
                <a:spcPct val="50000"/>
              </a:spcBef>
              <a:buClrTx/>
              <a:buFontTx/>
              <a:buNone/>
            </a:pPr>
            <a:r>
              <a:rPr lang="pt-BR" sz="1800" dirty="0">
                <a:ea typeface="ヒラギノ角ゴ Pro W3" pitchFamily="84" charset="-128"/>
              </a:rPr>
              <a:t>Gerenciamento</a:t>
            </a:r>
            <a:endParaRPr lang="en-US" sz="1800" dirty="0">
              <a:ea typeface="ヒラギノ角ゴ Pro W3" pitchFamily="84" charset="-128"/>
            </a:endParaRPr>
          </a:p>
        </p:txBody>
      </p:sp>
      <p:pic>
        <p:nvPicPr>
          <p:cNvPr id="21535" name="Picture 30" descr="windows_logo"/>
          <p:cNvPicPr>
            <a:picLocks noChangeAspect="1" noChangeArrowheads="1"/>
          </p:cNvPicPr>
          <p:nvPr/>
        </p:nvPicPr>
        <p:blipFill>
          <a:blip r:embed="rId14" cstate="email"/>
          <a:srcRect/>
          <a:stretch>
            <a:fillRect/>
          </a:stretch>
        </p:blipFill>
        <p:spPr bwMode="auto">
          <a:xfrm>
            <a:off x="7162800" y="2438400"/>
            <a:ext cx="944563" cy="687388"/>
          </a:xfrm>
          <a:prstGeom prst="rect">
            <a:avLst/>
          </a:prstGeom>
          <a:noFill/>
          <a:ln w="9525">
            <a:noFill/>
            <a:miter lim="800000"/>
            <a:headEnd/>
            <a:tailEnd/>
          </a:ln>
        </p:spPr>
      </p:pic>
      <p:pic>
        <p:nvPicPr>
          <p:cNvPr id="21536" name="Picture 31" descr="hp-ux"/>
          <p:cNvPicPr>
            <a:picLocks noChangeAspect="1" noChangeArrowheads="1"/>
          </p:cNvPicPr>
          <p:nvPr/>
        </p:nvPicPr>
        <p:blipFill>
          <a:blip r:embed="rId15" cstate="email"/>
          <a:srcRect/>
          <a:stretch>
            <a:fillRect/>
          </a:stretch>
        </p:blipFill>
        <p:spPr bwMode="auto">
          <a:xfrm>
            <a:off x="7162800" y="4343400"/>
            <a:ext cx="1400175" cy="560388"/>
          </a:xfrm>
          <a:prstGeom prst="rect">
            <a:avLst/>
          </a:prstGeom>
          <a:noFill/>
          <a:ln w="9525">
            <a:noFill/>
            <a:miter lim="800000"/>
            <a:headEnd/>
            <a:tailEnd/>
          </a:ln>
        </p:spPr>
      </p:pic>
      <p:pic>
        <p:nvPicPr>
          <p:cNvPr id="21537" name="Picture 32" descr="linux_1"/>
          <p:cNvPicPr>
            <a:picLocks noChangeAspect="1" noChangeArrowheads="1"/>
          </p:cNvPicPr>
          <p:nvPr/>
        </p:nvPicPr>
        <p:blipFill>
          <a:blip r:embed="rId16" cstate="email"/>
          <a:srcRect/>
          <a:stretch>
            <a:fillRect/>
          </a:stretch>
        </p:blipFill>
        <p:spPr bwMode="auto">
          <a:xfrm>
            <a:off x="8229600" y="2362200"/>
            <a:ext cx="623888" cy="715963"/>
          </a:xfrm>
          <a:prstGeom prst="rect">
            <a:avLst/>
          </a:prstGeom>
          <a:noFill/>
          <a:ln w="9525">
            <a:noFill/>
            <a:miter lim="800000"/>
            <a:headEnd/>
            <a:tailEnd/>
          </a:ln>
        </p:spPr>
      </p:pic>
      <p:pic>
        <p:nvPicPr>
          <p:cNvPr id="21538" name="Picture 33" descr="logo-aix"/>
          <p:cNvPicPr>
            <a:picLocks noChangeAspect="1" noChangeArrowheads="1"/>
          </p:cNvPicPr>
          <p:nvPr/>
        </p:nvPicPr>
        <p:blipFill>
          <a:blip r:embed="rId17" cstate="email"/>
          <a:srcRect/>
          <a:stretch>
            <a:fillRect/>
          </a:stretch>
        </p:blipFill>
        <p:spPr bwMode="auto">
          <a:xfrm>
            <a:off x="7315200" y="3429000"/>
            <a:ext cx="676275" cy="666750"/>
          </a:xfrm>
          <a:prstGeom prst="rect">
            <a:avLst/>
          </a:prstGeom>
          <a:noFill/>
          <a:ln w="9525">
            <a:noFill/>
            <a:miter lim="800000"/>
            <a:headEnd/>
            <a:tailEnd/>
          </a:ln>
        </p:spPr>
      </p:pic>
      <p:pic>
        <p:nvPicPr>
          <p:cNvPr id="21539" name="Picture 34" descr="solaris_logo"/>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8077200" y="3505200"/>
            <a:ext cx="822325" cy="704850"/>
          </a:xfrm>
          <a:prstGeom prst="rect">
            <a:avLst/>
          </a:prstGeom>
          <a:noFill/>
          <a:ln w="9525">
            <a:noFill/>
            <a:miter lim="800000"/>
            <a:headEnd/>
            <a:tailEnd/>
          </a:ln>
        </p:spPr>
      </p:pic>
      <p:pic>
        <p:nvPicPr>
          <p:cNvPr id="21540" name="Picture 35" descr="CA Brand"/>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7010400" y="5334000"/>
            <a:ext cx="1219200" cy="1066800"/>
          </a:xfrm>
          <a:prstGeom prst="rect">
            <a:avLst/>
          </a:prstGeom>
          <a:noFill/>
          <a:ln w="9525">
            <a:noFill/>
            <a:miter lim="800000"/>
            <a:headEnd/>
            <a:tailEnd/>
          </a:ln>
        </p:spPr>
      </p:pic>
      <p:pic>
        <p:nvPicPr>
          <p:cNvPr id="21541" name="Picture 36" descr="symantec_logo-Keyed"/>
          <p:cNvPicPr>
            <a:picLocks noChangeAspect="1" noChangeArrowheads="1"/>
          </p:cNvPicPr>
          <p:nvPr/>
        </p:nvPicPr>
        <p:blipFill>
          <a:blip r:embed="rId20" cstate="email"/>
          <a:srcRect/>
          <a:stretch>
            <a:fillRect/>
          </a:stretch>
        </p:blipFill>
        <p:spPr bwMode="auto">
          <a:xfrm>
            <a:off x="6629400" y="5181600"/>
            <a:ext cx="1638300" cy="519113"/>
          </a:xfrm>
          <a:prstGeom prst="rect">
            <a:avLst/>
          </a:prstGeom>
          <a:noFill/>
          <a:ln w="9525">
            <a:noFill/>
            <a:miter lim="800000"/>
            <a:headEnd/>
            <a:tailEnd/>
          </a:ln>
        </p:spPr>
      </p:pic>
      <p:pic>
        <p:nvPicPr>
          <p:cNvPr id="21542" name="Picture 37" descr="logo-ibm-db2"/>
          <p:cNvPicPr>
            <a:picLocks noChangeAspect="1" noChangeArrowheads="1"/>
          </p:cNvPicPr>
          <p:nvPr/>
        </p:nvPicPr>
        <p:blipFill>
          <a:blip r:embed="rId21" cstate="email"/>
          <a:srcRect/>
          <a:stretch>
            <a:fillRect/>
          </a:stretch>
        </p:blipFill>
        <p:spPr bwMode="auto">
          <a:xfrm>
            <a:off x="533400" y="5943600"/>
            <a:ext cx="1295400" cy="336550"/>
          </a:xfrm>
          <a:prstGeom prst="rect">
            <a:avLst/>
          </a:prstGeom>
          <a:noFill/>
          <a:ln w="9525">
            <a:noFill/>
            <a:miter lim="800000"/>
            <a:headEnd/>
            <a:tailEnd/>
          </a:ln>
        </p:spPr>
      </p:pic>
      <p:pic>
        <p:nvPicPr>
          <p:cNvPr id="21543" name="Picture 38" descr="tivoli_logo"/>
          <p:cNvPicPr>
            <a:picLocks noChangeAspect="1" noChangeArrowheads="1"/>
          </p:cNvPicPr>
          <p:nvPr/>
        </p:nvPicPr>
        <p:blipFill>
          <a:blip r:embed="rId22" cstate="email"/>
          <a:srcRect/>
          <a:stretch>
            <a:fillRect/>
          </a:stretch>
        </p:blipFill>
        <p:spPr bwMode="auto">
          <a:xfrm>
            <a:off x="228600" y="3170238"/>
            <a:ext cx="1219200" cy="515937"/>
          </a:xfrm>
          <a:prstGeom prst="rect">
            <a:avLst/>
          </a:prstGeom>
          <a:noFill/>
          <a:ln w="9525">
            <a:noFill/>
            <a:miter lim="800000"/>
            <a:headEnd/>
            <a:tailEnd/>
          </a:ln>
        </p:spPr>
      </p:pic>
      <p:pic>
        <p:nvPicPr>
          <p:cNvPr id="21544" name="Picture 39" descr="hpovlogo_blue"/>
          <p:cNvPicPr>
            <a:picLocks noChangeAspect="1" noChangeArrowheads="1"/>
          </p:cNvPicPr>
          <p:nvPr/>
        </p:nvPicPr>
        <p:blipFill>
          <a:blip r:embed="rId23" cstate="email"/>
          <a:srcRect/>
          <a:stretch>
            <a:fillRect/>
          </a:stretch>
        </p:blipFill>
        <p:spPr bwMode="auto">
          <a:xfrm>
            <a:off x="914400" y="2551113"/>
            <a:ext cx="901700" cy="420687"/>
          </a:xfrm>
          <a:prstGeom prst="rect">
            <a:avLst/>
          </a:prstGeom>
          <a:noFill/>
          <a:ln w="9525">
            <a:noFill/>
            <a:miter lim="800000"/>
            <a:headEnd/>
            <a:tailEnd/>
          </a:ln>
        </p:spPr>
      </p:pic>
      <p:pic>
        <p:nvPicPr>
          <p:cNvPr id="21545" name="Picture 40" descr="tivoli_logo"/>
          <p:cNvPicPr>
            <a:picLocks noChangeAspect="1" noChangeArrowheads="1"/>
          </p:cNvPicPr>
          <p:nvPr/>
        </p:nvPicPr>
        <p:blipFill>
          <a:blip r:embed="rId22" cstate="email"/>
          <a:srcRect/>
          <a:stretch>
            <a:fillRect/>
          </a:stretch>
        </p:blipFill>
        <p:spPr bwMode="auto">
          <a:xfrm>
            <a:off x="7924800" y="5638800"/>
            <a:ext cx="1219200" cy="515938"/>
          </a:xfrm>
          <a:prstGeom prst="rect">
            <a:avLst/>
          </a:prstGeom>
          <a:noFill/>
          <a:ln w="9525">
            <a:noFill/>
            <a:miter lim="800000"/>
            <a:headEnd/>
            <a:tailEnd/>
          </a:ln>
        </p:spPr>
      </p:pic>
      <p:pic>
        <p:nvPicPr>
          <p:cNvPr id="21546" name="Picture 41" descr="framework_cdcover3"/>
          <p:cNvPicPr>
            <a:picLocks noChangeAspect="1" noChangeArrowheads="1"/>
          </p:cNvPicPr>
          <p:nvPr/>
        </p:nvPicPr>
        <p:blipFill>
          <a:blip r:embed="rId24" cstate="email"/>
          <a:srcRect/>
          <a:stretch>
            <a:fillRect/>
          </a:stretch>
        </p:blipFill>
        <p:spPr bwMode="auto">
          <a:xfrm>
            <a:off x="990600" y="4191000"/>
            <a:ext cx="838200" cy="814388"/>
          </a:xfrm>
          <a:prstGeom prst="rect">
            <a:avLst/>
          </a:prstGeom>
          <a:noFill/>
          <a:ln w="9525">
            <a:noFill/>
            <a:miter lim="800000"/>
            <a:headEnd/>
            <a:tailEnd/>
          </a:ln>
        </p:spPr>
      </p:pic>
      <p:pic>
        <p:nvPicPr>
          <p:cNvPr id="21547" name="Picture 42" descr="Comvault Black"/>
          <p:cNvPicPr>
            <a:picLocks noChangeAspect="1" noChangeArrowheads="1"/>
          </p:cNvPicPr>
          <p:nvPr/>
        </p:nvPicPr>
        <p:blipFill>
          <a:blip r:embed="rId25" cstate="email">
            <a:extLst>
              <a:ext uri="{28A0092B-C50C-407E-A947-70E740481C1C}">
                <a14:useLocalDpi xmlns:a14="http://schemas.microsoft.com/office/drawing/2010/main"/>
              </a:ext>
            </a:extLst>
          </a:blip>
          <a:srcRect/>
          <a:stretch>
            <a:fillRect/>
          </a:stretch>
        </p:blipFill>
        <p:spPr bwMode="auto">
          <a:xfrm>
            <a:off x="5715000" y="5867400"/>
            <a:ext cx="1371600" cy="406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p:txBody>
          <a:bodyPr/>
          <a:lstStyle/>
          <a:p>
            <a:endParaRPr lang="en-US"/>
          </a:p>
        </p:txBody>
      </p:sp>
      <p:sp>
        <p:nvSpPr>
          <p:cNvPr id="3" name="Slide Number Placeholder 2"/>
          <p:cNvSpPr>
            <a:spLocks noGrp="1"/>
          </p:cNvSpPr>
          <p:nvPr>
            <p:ph type="sldNum" sz="quarter" idx="10"/>
          </p:nvPr>
        </p:nvSpPr>
        <p:spPr/>
        <p:txBody>
          <a:bodyPr/>
          <a:lstStyle/>
          <a:p>
            <a:pPr>
              <a:defRPr/>
            </a:pPr>
            <a:fld id="{D3FA020B-04BE-426D-AE2C-2E6EF2F1CA2C}" type="slidenum">
              <a:rPr lang="en-US" smtClean="0"/>
              <a:pPr>
                <a:defRPr/>
              </a:pPr>
              <a:t>92</a:t>
            </a:fld>
            <a:endParaRPr lang="en-US"/>
          </a:p>
        </p:txBody>
      </p:sp>
      <p:sp>
        <p:nvSpPr>
          <p:cNvPr id="5" name="Title 4"/>
          <p:cNvSpPr>
            <a:spLocks noGrp="1"/>
          </p:cNvSpPr>
          <p:nvPr>
            <p:ph type="title"/>
          </p:nvPr>
        </p:nvSpPr>
        <p:spPr/>
        <p:txBody>
          <a:bodyPr/>
          <a:lstStyle/>
          <a:p>
            <a:r>
              <a:rPr lang="pt-BR" dirty="0" smtClean="0"/>
              <a:t>Microsoft Exchange</a:t>
            </a:r>
            <a:endParaRPr lang="en-US"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Line 4"/>
          <p:cNvSpPr>
            <a:spLocks noChangeShapeType="1"/>
          </p:cNvSpPr>
          <p:nvPr/>
        </p:nvSpPr>
        <p:spPr bwMode="auto">
          <a:xfrm>
            <a:off x="1981200" y="3017838"/>
            <a:ext cx="0" cy="376237"/>
          </a:xfrm>
          <a:prstGeom prst="line">
            <a:avLst/>
          </a:prstGeom>
          <a:noFill/>
          <a:ln w="76200">
            <a:solidFill>
              <a:schemeClr val="bg2"/>
            </a:solidFill>
            <a:round/>
            <a:headEnd/>
            <a:tailEnd type="triangle" w="med" len="sm"/>
          </a:ln>
        </p:spPr>
        <p:txBody>
          <a:bodyPr wrap="none" anchor="ctr" anchorCtr="1"/>
          <a:lstStyle/>
          <a:p>
            <a:endParaRPr lang="en-US"/>
          </a:p>
        </p:txBody>
      </p:sp>
      <p:grpSp>
        <p:nvGrpSpPr>
          <p:cNvPr id="2" name="Group 5"/>
          <p:cNvGrpSpPr>
            <a:grpSpLocks/>
          </p:cNvGrpSpPr>
          <p:nvPr/>
        </p:nvGrpSpPr>
        <p:grpSpPr bwMode="auto">
          <a:xfrm>
            <a:off x="1262063" y="1425575"/>
            <a:ext cx="1627187" cy="711200"/>
            <a:chOff x="809" y="873"/>
            <a:chExt cx="1025" cy="448"/>
          </a:xfrm>
        </p:grpSpPr>
        <p:sp>
          <p:nvSpPr>
            <p:cNvPr id="276523" name="Line 6"/>
            <p:cNvSpPr>
              <a:spLocks noChangeShapeType="1"/>
            </p:cNvSpPr>
            <p:nvPr/>
          </p:nvSpPr>
          <p:spPr bwMode="auto">
            <a:xfrm rot="-5400000">
              <a:off x="1560" y="1178"/>
              <a:ext cx="281" cy="0"/>
            </a:xfrm>
            <a:prstGeom prst="line">
              <a:avLst/>
            </a:prstGeom>
            <a:noFill/>
            <a:ln w="19050">
              <a:solidFill>
                <a:srgbClr val="5781D5"/>
              </a:solidFill>
              <a:round/>
              <a:headEnd/>
              <a:tailEnd/>
            </a:ln>
          </p:spPr>
          <p:txBody>
            <a:bodyPr wrap="none" anchor="ctr"/>
            <a:lstStyle/>
            <a:p>
              <a:endParaRPr lang="en-US"/>
            </a:p>
          </p:txBody>
        </p:sp>
        <p:sp>
          <p:nvSpPr>
            <p:cNvPr id="276524" name="Line 7"/>
            <p:cNvSpPr>
              <a:spLocks noChangeShapeType="1"/>
            </p:cNvSpPr>
            <p:nvPr/>
          </p:nvSpPr>
          <p:spPr bwMode="auto">
            <a:xfrm rot="-5400000">
              <a:off x="1315" y="1178"/>
              <a:ext cx="281" cy="0"/>
            </a:xfrm>
            <a:prstGeom prst="line">
              <a:avLst/>
            </a:prstGeom>
            <a:noFill/>
            <a:ln w="19050">
              <a:solidFill>
                <a:srgbClr val="5781D5"/>
              </a:solidFill>
              <a:round/>
              <a:headEnd/>
              <a:tailEnd/>
            </a:ln>
          </p:spPr>
          <p:txBody>
            <a:bodyPr wrap="none" anchor="ctr"/>
            <a:lstStyle/>
            <a:p>
              <a:endParaRPr lang="en-US"/>
            </a:p>
          </p:txBody>
        </p:sp>
        <p:sp>
          <p:nvSpPr>
            <p:cNvPr id="276525" name="Line 8"/>
            <p:cNvSpPr>
              <a:spLocks noChangeShapeType="1"/>
            </p:cNvSpPr>
            <p:nvPr/>
          </p:nvSpPr>
          <p:spPr bwMode="auto">
            <a:xfrm rot="-5400000">
              <a:off x="1070" y="1178"/>
              <a:ext cx="281" cy="0"/>
            </a:xfrm>
            <a:prstGeom prst="line">
              <a:avLst/>
            </a:prstGeom>
            <a:noFill/>
            <a:ln w="19050">
              <a:solidFill>
                <a:srgbClr val="5781D5"/>
              </a:solidFill>
              <a:round/>
              <a:headEnd/>
              <a:tailEnd/>
            </a:ln>
          </p:spPr>
          <p:txBody>
            <a:bodyPr wrap="none" anchor="ctr"/>
            <a:lstStyle/>
            <a:p>
              <a:endParaRPr lang="en-US"/>
            </a:p>
          </p:txBody>
        </p:sp>
        <p:sp>
          <p:nvSpPr>
            <p:cNvPr id="276526" name="Line 9"/>
            <p:cNvSpPr>
              <a:spLocks noChangeShapeType="1"/>
            </p:cNvSpPr>
            <p:nvPr/>
          </p:nvSpPr>
          <p:spPr bwMode="auto">
            <a:xfrm rot="-5400000">
              <a:off x="825" y="1178"/>
              <a:ext cx="281" cy="0"/>
            </a:xfrm>
            <a:prstGeom prst="line">
              <a:avLst/>
            </a:prstGeom>
            <a:noFill/>
            <a:ln w="19050">
              <a:solidFill>
                <a:srgbClr val="5781D5"/>
              </a:solidFill>
              <a:round/>
              <a:headEnd/>
              <a:tailEnd/>
            </a:ln>
          </p:spPr>
          <p:txBody>
            <a:bodyPr wrap="none" anchor="ctr"/>
            <a:lstStyle/>
            <a:p>
              <a:endParaRPr lang="en-US"/>
            </a:p>
          </p:txBody>
        </p:sp>
        <p:grpSp>
          <p:nvGrpSpPr>
            <p:cNvPr id="3" name="Group 10"/>
            <p:cNvGrpSpPr>
              <a:grpSpLocks/>
            </p:cNvGrpSpPr>
            <p:nvPr/>
          </p:nvGrpSpPr>
          <p:grpSpPr bwMode="auto">
            <a:xfrm>
              <a:off x="862" y="873"/>
              <a:ext cx="924" cy="236"/>
              <a:chOff x="520" y="813"/>
              <a:chExt cx="924" cy="236"/>
            </a:xfrm>
          </p:grpSpPr>
          <p:sp>
            <p:nvSpPr>
              <p:cNvPr id="276529" name="Oval 11"/>
              <p:cNvSpPr>
                <a:spLocks noChangeArrowheads="1"/>
              </p:cNvSpPr>
              <p:nvPr/>
            </p:nvSpPr>
            <p:spPr bwMode="auto">
              <a:xfrm>
                <a:off x="1309" y="813"/>
                <a:ext cx="81" cy="96"/>
              </a:xfrm>
              <a:prstGeom prst="ellipse">
                <a:avLst/>
              </a:prstGeom>
              <a:solidFill>
                <a:srgbClr val="B2B2B2"/>
              </a:solidFill>
              <a:ln w="9525">
                <a:solidFill>
                  <a:srgbClr val="5781D5"/>
                </a:solidFill>
                <a:round/>
                <a:headEnd/>
                <a:tailEnd/>
              </a:ln>
            </p:spPr>
            <p:txBody>
              <a:bodyPr wrap="none" anchor="ctr"/>
              <a:lstStyle/>
              <a:p>
                <a:endParaRPr lang="en-US" sz="1200"/>
              </a:p>
            </p:txBody>
          </p:sp>
          <p:sp>
            <p:nvSpPr>
              <p:cNvPr id="276530" name="Oval 12"/>
              <p:cNvSpPr>
                <a:spLocks noChangeArrowheads="1"/>
              </p:cNvSpPr>
              <p:nvPr/>
            </p:nvSpPr>
            <p:spPr bwMode="auto">
              <a:xfrm>
                <a:off x="1281" y="921"/>
                <a:ext cx="138" cy="96"/>
              </a:xfrm>
              <a:prstGeom prst="ellipse">
                <a:avLst/>
              </a:prstGeom>
              <a:solidFill>
                <a:srgbClr val="B2B2B2"/>
              </a:solidFill>
              <a:ln w="9525">
                <a:solidFill>
                  <a:srgbClr val="5781D5"/>
                </a:solidFill>
                <a:round/>
                <a:headEnd/>
                <a:tailEnd/>
              </a:ln>
            </p:spPr>
            <p:txBody>
              <a:bodyPr wrap="none" anchor="ctr"/>
              <a:lstStyle/>
              <a:p>
                <a:endParaRPr lang="en-US" sz="1200"/>
              </a:p>
            </p:txBody>
          </p:sp>
          <p:sp>
            <p:nvSpPr>
              <p:cNvPr id="276531" name="Rectangle 13"/>
              <p:cNvSpPr>
                <a:spLocks noChangeArrowheads="1"/>
              </p:cNvSpPr>
              <p:nvPr/>
            </p:nvSpPr>
            <p:spPr bwMode="auto">
              <a:xfrm>
                <a:off x="1280" y="970"/>
                <a:ext cx="139" cy="79"/>
              </a:xfrm>
              <a:prstGeom prst="rect">
                <a:avLst/>
              </a:prstGeom>
              <a:solidFill>
                <a:srgbClr val="B2B2B2"/>
              </a:solidFill>
              <a:ln w="9525">
                <a:solidFill>
                  <a:srgbClr val="5781D5"/>
                </a:solidFill>
                <a:miter lim="800000"/>
                <a:headEnd/>
                <a:tailEnd/>
              </a:ln>
            </p:spPr>
            <p:txBody>
              <a:bodyPr wrap="none" anchor="ctr"/>
              <a:lstStyle/>
              <a:p>
                <a:endParaRPr lang="en-US" sz="1200"/>
              </a:p>
            </p:txBody>
          </p:sp>
          <p:sp>
            <p:nvSpPr>
              <p:cNvPr id="276532" name="Rectangle 14"/>
              <p:cNvSpPr>
                <a:spLocks noChangeArrowheads="1"/>
              </p:cNvSpPr>
              <p:nvPr/>
            </p:nvSpPr>
            <p:spPr bwMode="auto">
              <a:xfrm>
                <a:off x="1255" y="988"/>
                <a:ext cx="189" cy="61"/>
              </a:xfrm>
              <a:prstGeom prst="rect">
                <a:avLst/>
              </a:prstGeom>
              <a:solidFill>
                <a:srgbClr val="777777"/>
              </a:solidFill>
              <a:ln w="9525">
                <a:solidFill>
                  <a:srgbClr val="5781D5"/>
                </a:solidFill>
                <a:miter lim="800000"/>
                <a:headEnd/>
                <a:tailEnd/>
              </a:ln>
            </p:spPr>
            <p:txBody>
              <a:bodyPr wrap="none" anchor="ctr"/>
              <a:lstStyle/>
              <a:p>
                <a:endParaRPr lang="en-US" sz="1200"/>
              </a:p>
            </p:txBody>
          </p:sp>
          <p:sp>
            <p:nvSpPr>
              <p:cNvPr id="276533" name="Oval 15"/>
              <p:cNvSpPr>
                <a:spLocks noChangeArrowheads="1"/>
              </p:cNvSpPr>
              <p:nvPr/>
            </p:nvSpPr>
            <p:spPr bwMode="auto">
              <a:xfrm>
                <a:off x="1064" y="813"/>
                <a:ext cx="81" cy="96"/>
              </a:xfrm>
              <a:prstGeom prst="ellipse">
                <a:avLst/>
              </a:prstGeom>
              <a:solidFill>
                <a:srgbClr val="B2B2B2"/>
              </a:solidFill>
              <a:ln w="9525">
                <a:solidFill>
                  <a:srgbClr val="5781D5"/>
                </a:solidFill>
                <a:round/>
                <a:headEnd/>
                <a:tailEnd/>
              </a:ln>
            </p:spPr>
            <p:txBody>
              <a:bodyPr wrap="none" anchor="ctr"/>
              <a:lstStyle/>
              <a:p>
                <a:endParaRPr lang="en-US" sz="1200"/>
              </a:p>
            </p:txBody>
          </p:sp>
          <p:sp>
            <p:nvSpPr>
              <p:cNvPr id="276534" name="Oval 16"/>
              <p:cNvSpPr>
                <a:spLocks noChangeArrowheads="1"/>
              </p:cNvSpPr>
              <p:nvPr/>
            </p:nvSpPr>
            <p:spPr bwMode="auto">
              <a:xfrm>
                <a:off x="1036" y="921"/>
                <a:ext cx="138" cy="96"/>
              </a:xfrm>
              <a:prstGeom prst="ellipse">
                <a:avLst/>
              </a:prstGeom>
              <a:solidFill>
                <a:srgbClr val="B2B2B2"/>
              </a:solidFill>
              <a:ln w="9525">
                <a:solidFill>
                  <a:srgbClr val="5781D5"/>
                </a:solidFill>
                <a:round/>
                <a:headEnd/>
                <a:tailEnd/>
              </a:ln>
            </p:spPr>
            <p:txBody>
              <a:bodyPr wrap="none" anchor="ctr"/>
              <a:lstStyle/>
              <a:p>
                <a:endParaRPr lang="en-US" sz="1200"/>
              </a:p>
            </p:txBody>
          </p:sp>
          <p:sp>
            <p:nvSpPr>
              <p:cNvPr id="276535" name="Rectangle 17"/>
              <p:cNvSpPr>
                <a:spLocks noChangeArrowheads="1"/>
              </p:cNvSpPr>
              <p:nvPr/>
            </p:nvSpPr>
            <p:spPr bwMode="auto">
              <a:xfrm>
                <a:off x="1035" y="970"/>
                <a:ext cx="139" cy="79"/>
              </a:xfrm>
              <a:prstGeom prst="rect">
                <a:avLst/>
              </a:prstGeom>
              <a:solidFill>
                <a:srgbClr val="B2B2B2"/>
              </a:solidFill>
              <a:ln w="9525">
                <a:solidFill>
                  <a:srgbClr val="5781D5"/>
                </a:solidFill>
                <a:miter lim="800000"/>
                <a:headEnd/>
                <a:tailEnd/>
              </a:ln>
            </p:spPr>
            <p:txBody>
              <a:bodyPr wrap="none" anchor="ctr"/>
              <a:lstStyle/>
              <a:p>
                <a:endParaRPr lang="en-US" sz="1200"/>
              </a:p>
            </p:txBody>
          </p:sp>
          <p:sp>
            <p:nvSpPr>
              <p:cNvPr id="276536" name="Rectangle 18"/>
              <p:cNvSpPr>
                <a:spLocks noChangeArrowheads="1"/>
              </p:cNvSpPr>
              <p:nvPr/>
            </p:nvSpPr>
            <p:spPr bwMode="auto">
              <a:xfrm>
                <a:off x="1010" y="988"/>
                <a:ext cx="189" cy="61"/>
              </a:xfrm>
              <a:prstGeom prst="rect">
                <a:avLst/>
              </a:prstGeom>
              <a:solidFill>
                <a:srgbClr val="777777"/>
              </a:solidFill>
              <a:ln w="9525">
                <a:solidFill>
                  <a:srgbClr val="5781D5"/>
                </a:solidFill>
                <a:miter lim="800000"/>
                <a:headEnd/>
                <a:tailEnd/>
              </a:ln>
            </p:spPr>
            <p:txBody>
              <a:bodyPr wrap="none" anchor="ctr"/>
              <a:lstStyle/>
              <a:p>
                <a:endParaRPr lang="en-US" sz="1200"/>
              </a:p>
            </p:txBody>
          </p:sp>
          <p:sp>
            <p:nvSpPr>
              <p:cNvPr id="276537" name="Oval 19"/>
              <p:cNvSpPr>
                <a:spLocks noChangeArrowheads="1"/>
              </p:cNvSpPr>
              <p:nvPr/>
            </p:nvSpPr>
            <p:spPr bwMode="auto">
              <a:xfrm>
                <a:off x="819" y="813"/>
                <a:ext cx="81" cy="96"/>
              </a:xfrm>
              <a:prstGeom prst="ellipse">
                <a:avLst/>
              </a:prstGeom>
              <a:solidFill>
                <a:srgbClr val="B2B2B2"/>
              </a:solidFill>
              <a:ln w="9525">
                <a:solidFill>
                  <a:srgbClr val="5781D5"/>
                </a:solidFill>
                <a:round/>
                <a:headEnd/>
                <a:tailEnd/>
              </a:ln>
            </p:spPr>
            <p:txBody>
              <a:bodyPr wrap="none" anchor="ctr"/>
              <a:lstStyle/>
              <a:p>
                <a:endParaRPr lang="en-US" sz="1200"/>
              </a:p>
            </p:txBody>
          </p:sp>
          <p:sp>
            <p:nvSpPr>
              <p:cNvPr id="276538" name="Oval 20"/>
              <p:cNvSpPr>
                <a:spLocks noChangeArrowheads="1"/>
              </p:cNvSpPr>
              <p:nvPr/>
            </p:nvSpPr>
            <p:spPr bwMode="auto">
              <a:xfrm>
                <a:off x="791" y="921"/>
                <a:ext cx="138" cy="96"/>
              </a:xfrm>
              <a:prstGeom prst="ellipse">
                <a:avLst/>
              </a:prstGeom>
              <a:solidFill>
                <a:srgbClr val="B2B2B2"/>
              </a:solidFill>
              <a:ln w="9525">
                <a:solidFill>
                  <a:srgbClr val="5781D5"/>
                </a:solidFill>
                <a:round/>
                <a:headEnd/>
                <a:tailEnd/>
              </a:ln>
            </p:spPr>
            <p:txBody>
              <a:bodyPr wrap="none" anchor="ctr"/>
              <a:lstStyle/>
              <a:p>
                <a:endParaRPr lang="en-US" sz="1200"/>
              </a:p>
            </p:txBody>
          </p:sp>
          <p:sp>
            <p:nvSpPr>
              <p:cNvPr id="276539" name="Rectangle 21"/>
              <p:cNvSpPr>
                <a:spLocks noChangeArrowheads="1"/>
              </p:cNvSpPr>
              <p:nvPr/>
            </p:nvSpPr>
            <p:spPr bwMode="auto">
              <a:xfrm>
                <a:off x="790" y="970"/>
                <a:ext cx="139" cy="79"/>
              </a:xfrm>
              <a:prstGeom prst="rect">
                <a:avLst/>
              </a:prstGeom>
              <a:solidFill>
                <a:srgbClr val="B2B2B2"/>
              </a:solidFill>
              <a:ln w="9525">
                <a:solidFill>
                  <a:srgbClr val="5781D5"/>
                </a:solidFill>
                <a:miter lim="800000"/>
                <a:headEnd/>
                <a:tailEnd/>
              </a:ln>
            </p:spPr>
            <p:txBody>
              <a:bodyPr wrap="none" anchor="ctr"/>
              <a:lstStyle/>
              <a:p>
                <a:endParaRPr lang="en-US" sz="1200"/>
              </a:p>
            </p:txBody>
          </p:sp>
          <p:sp>
            <p:nvSpPr>
              <p:cNvPr id="276540" name="Rectangle 22"/>
              <p:cNvSpPr>
                <a:spLocks noChangeArrowheads="1"/>
              </p:cNvSpPr>
              <p:nvPr/>
            </p:nvSpPr>
            <p:spPr bwMode="auto">
              <a:xfrm>
                <a:off x="765" y="988"/>
                <a:ext cx="189" cy="61"/>
              </a:xfrm>
              <a:prstGeom prst="rect">
                <a:avLst/>
              </a:prstGeom>
              <a:solidFill>
                <a:srgbClr val="777777"/>
              </a:solidFill>
              <a:ln w="9525">
                <a:solidFill>
                  <a:srgbClr val="5781D5"/>
                </a:solidFill>
                <a:miter lim="800000"/>
                <a:headEnd/>
                <a:tailEnd/>
              </a:ln>
            </p:spPr>
            <p:txBody>
              <a:bodyPr wrap="none" anchor="ctr"/>
              <a:lstStyle/>
              <a:p>
                <a:endParaRPr lang="en-US" sz="1200"/>
              </a:p>
            </p:txBody>
          </p:sp>
          <p:grpSp>
            <p:nvGrpSpPr>
              <p:cNvPr id="4" name="Group 23"/>
              <p:cNvGrpSpPr>
                <a:grpSpLocks/>
              </p:cNvGrpSpPr>
              <p:nvPr/>
            </p:nvGrpSpPr>
            <p:grpSpPr bwMode="auto">
              <a:xfrm>
                <a:off x="520" y="813"/>
                <a:ext cx="189" cy="236"/>
                <a:chOff x="520" y="813"/>
                <a:chExt cx="189" cy="236"/>
              </a:xfrm>
            </p:grpSpPr>
            <p:sp>
              <p:nvSpPr>
                <p:cNvPr id="276542" name="Oval 24"/>
                <p:cNvSpPr>
                  <a:spLocks noChangeArrowheads="1"/>
                </p:cNvSpPr>
                <p:nvPr/>
              </p:nvSpPr>
              <p:spPr bwMode="auto">
                <a:xfrm>
                  <a:off x="574" y="813"/>
                  <a:ext cx="81" cy="96"/>
                </a:xfrm>
                <a:prstGeom prst="ellipse">
                  <a:avLst/>
                </a:prstGeom>
                <a:solidFill>
                  <a:srgbClr val="B2B2B2"/>
                </a:solidFill>
                <a:ln w="9525">
                  <a:solidFill>
                    <a:srgbClr val="5781D5"/>
                  </a:solidFill>
                  <a:round/>
                  <a:headEnd/>
                  <a:tailEnd/>
                </a:ln>
              </p:spPr>
              <p:txBody>
                <a:bodyPr wrap="none" anchor="ctr"/>
                <a:lstStyle/>
                <a:p>
                  <a:endParaRPr lang="en-US" sz="1200"/>
                </a:p>
              </p:txBody>
            </p:sp>
            <p:sp>
              <p:nvSpPr>
                <p:cNvPr id="276543" name="Oval 25"/>
                <p:cNvSpPr>
                  <a:spLocks noChangeArrowheads="1"/>
                </p:cNvSpPr>
                <p:nvPr/>
              </p:nvSpPr>
              <p:spPr bwMode="auto">
                <a:xfrm>
                  <a:off x="546" y="921"/>
                  <a:ext cx="138" cy="96"/>
                </a:xfrm>
                <a:prstGeom prst="ellipse">
                  <a:avLst/>
                </a:prstGeom>
                <a:solidFill>
                  <a:srgbClr val="B2B2B2"/>
                </a:solidFill>
                <a:ln w="9525">
                  <a:solidFill>
                    <a:srgbClr val="5781D5"/>
                  </a:solidFill>
                  <a:round/>
                  <a:headEnd/>
                  <a:tailEnd/>
                </a:ln>
              </p:spPr>
              <p:txBody>
                <a:bodyPr wrap="none" anchor="ctr"/>
                <a:lstStyle/>
                <a:p>
                  <a:endParaRPr lang="en-US" sz="1200"/>
                </a:p>
              </p:txBody>
            </p:sp>
            <p:sp>
              <p:nvSpPr>
                <p:cNvPr id="276544" name="Rectangle 26"/>
                <p:cNvSpPr>
                  <a:spLocks noChangeArrowheads="1"/>
                </p:cNvSpPr>
                <p:nvPr/>
              </p:nvSpPr>
              <p:spPr bwMode="auto">
                <a:xfrm>
                  <a:off x="545" y="970"/>
                  <a:ext cx="139" cy="79"/>
                </a:xfrm>
                <a:prstGeom prst="rect">
                  <a:avLst/>
                </a:prstGeom>
                <a:solidFill>
                  <a:srgbClr val="B2B2B2"/>
                </a:solidFill>
                <a:ln w="9525">
                  <a:solidFill>
                    <a:srgbClr val="5781D5"/>
                  </a:solidFill>
                  <a:miter lim="800000"/>
                  <a:headEnd/>
                  <a:tailEnd/>
                </a:ln>
              </p:spPr>
              <p:txBody>
                <a:bodyPr wrap="none" anchor="ctr"/>
                <a:lstStyle/>
                <a:p>
                  <a:endParaRPr lang="en-US" sz="1200"/>
                </a:p>
              </p:txBody>
            </p:sp>
            <p:sp>
              <p:nvSpPr>
                <p:cNvPr id="276545" name="Rectangle 27"/>
                <p:cNvSpPr>
                  <a:spLocks noChangeArrowheads="1"/>
                </p:cNvSpPr>
                <p:nvPr/>
              </p:nvSpPr>
              <p:spPr bwMode="auto">
                <a:xfrm>
                  <a:off x="520" y="988"/>
                  <a:ext cx="189" cy="61"/>
                </a:xfrm>
                <a:prstGeom prst="rect">
                  <a:avLst/>
                </a:prstGeom>
                <a:solidFill>
                  <a:srgbClr val="777777"/>
                </a:solidFill>
                <a:ln w="9525">
                  <a:solidFill>
                    <a:srgbClr val="5781D5"/>
                  </a:solidFill>
                  <a:miter lim="800000"/>
                  <a:headEnd/>
                  <a:tailEnd/>
                </a:ln>
              </p:spPr>
              <p:txBody>
                <a:bodyPr wrap="none" anchor="ctr"/>
                <a:lstStyle/>
                <a:p>
                  <a:endParaRPr lang="en-US" sz="1200"/>
                </a:p>
              </p:txBody>
            </p:sp>
          </p:grpSp>
        </p:grpSp>
        <p:sp>
          <p:nvSpPr>
            <p:cNvPr id="276528" name="Line 28"/>
            <p:cNvSpPr>
              <a:spLocks noChangeShapeType="1"/>
            </p:cNvSpPr>
            <p:nvPr/>
          </p:nvSpPr>
          <p:spPr bwMode="auto">
            <a:xfrm>
              <a:off x="809" y="1321"/>
              <a:ext cx="1025" cy="0"/>
            </a:xfrm>
            <a:prstGeom prst="line">
              <a:avLst/>
            </a:prstGeom>
            <a:noFill/>
            <a:ln w="38100">
              <a:solidFill>
                <a:srgbClr val="5781D5"/>
              </a:solidFill>
              <a:round/>
              <a:headEnd/>
              <a:tailEnd/>
            </a:ln>
          </p:spPr>
          <p:txBody>
            <a:bodyPr wrap="none" anchor="ctr"/>
            <a:lstStyle/>
            <a:p>
              <a:endParaRPr lang="en-US"/>
            </a:p>
          </p:txBody>
        </p:sp>
      </p:grpSp>
      <p:sp>
        <p:nvSpPr>
          <p:cNvPr id="276483" name="Line 29"/>
          <p:cNvSpPr>
            <a:spLocks noChangeShapeType="1"/>
          </p:cNvSpPr>
          <p:nvPr/>
        </p:nvSpPr>
        <p:spPr bwMode="auto">
          <a:xfrm>
            <a:off x="2081213" y="2128838"/>
            <a:ext cx="0" cy="393700"/>
          </a:xfrm>
          <a:prstGeom prst="line">
            <a:avLst/>
          </a:prstGeom>
          <a:noFill/>
          <a:ln w="38100">
            <a:solidFill>
              <a:srgbClr val="5781D5"/>
            </a:solidFill>
            <a:round/>
            <a:headEnd/>
            <a:tailEnd/>
          </a:ln>
        </p:spPr>
        <p:txBody>
          <a:bodyPr wrap="none" anchor="ctr"/>
          <a:lstStyle/>
          <a:p>
            <a:endParaRPr lang="en-US"/>
          </a:p>
        </p:txBody>
      </p:sp>
      <p:grpSp>
        <p:nvGrpSpPr>
          <p:cNvPr id="5" name="Group 30"/>
          <p:cNvGrpSpPr>
            <a:grpSpLocks noChangeAspect="1"/>
          </p:cNvGrpSpPr>
          <p:nvPr/>
        </p:nvGrpSpPr>
        <p:grpSpPr bwMode="auto">
          <a:xfrm>
            <a:off x="1816100" y="2382838"/>
            <a:ext cx="530225" cy="701675"/>
            <a:chOff x="1007" y="1023"/>
            <a:chExt cx="1584" cy="2095"/>
          </a:xfrm>
        </p:grpSpPr>
        <p:sp>
          <p:nvSpPr>
            <p:cNvPr id="276521" name="Rectangle 31"/>
            <p:cNvSpPr>
              <a:spLocks noChangeAspect="1" noChangeArrowheads="1"/>
            </p:cNvSpPr>
            <p:nvPr/>
          </p:nvSpPr>
          <p:spPr bwMode="gray">
            <a:xfrm>
              <a:off x="2218" y="1521"/>
              <a:ext cx="351" cy="651"/>
            </a:xfrm>
            <a:prstGeom prst="rect">
              <a:avLst/>
            </a:prstGeom>
            <a:solidFill>
              <a:srgbClr val="FFFFFF"/>
            </a:solidFill>
            <a:ln w="12700">
              <a:noFill/>
              <a:miter lim="800000"/>
              <a:headEnd/>
              <a:tailEnd/>
            </a:ln>
          </p:spPr>
          <p:txBody>
            <a:bodyPr wrap="none" anchor="ctr"/>
            <a:lstStyle/>
            <a:p>
              <a:endParaRPr lang="en-US" sz="1200"/>
            </a:p>
          </p:txBody>
        </p:sp>
        <p:pic>
          <p:nvPicPr>
            <p:cNvPr id="276522" name="Picture 32" descr="server"/>
            <p:cNvPicPr preferRelativeResize="0">
              <a:picLocks noChangeAspect="1" noChangeArrowheads="1"/>
            </p:cNvPicPr>
            <p:nvPr/>
          </p:nvPicPr>
          <p:blipFill>
            <a:blip r:embed="rId3" cstate="email">
              <a:clrChange>
                <a:clrFrom>
                  <a:srgbClr val="FDFDFD"/>
                </a:clrFrom>
                <a:clrTo>
                  <a:srgbClr val="FDFDFD">
                    <a:alpha val="0"/>
                  </a:srgbClr>
                </a:clrTo>
              </a:clrChange>
            </a:blip>
            <a:srcRect/>
            <a:stretch>
              <a:fillRect/>
            </a:stretch>
          </p:blipFill>
          <p:spPr bwMode="gray">
            <a:xfrm>
              <a:off x="1007" y="1023"/>
              <a:ext cx="1584" cy="2095"/>
            </a:xfrm>
            <a:prstGeom prst="rect">
              <a:avLst/>
            </a:prstGeom>
            <a:noFill/>
            <a:ln w="9525">
              <a:noFill/>
              <a:miter lim="800000"/>
              <a:headEnd/>
              <a:tailEnd/>
            </a:ln>
          </p:spPr>
        </p:pic>
      </p:grpSp>
      <p:sp>
        <p:nvSpPr>
          <p:cNvPr id="276485" name="AutoShape 34"/>
          <p:cNvSpPr>
            <a:spLocks noChangeArrowheads="1"/>
          </p:cNvSpPr>
          <p:nvPr/>
        </p:nvSpPr>
        <p:spPr bwMode="auto">
          <a:xfrm rot="5400000">
            <a:off x="2305844" y="3337719"/>
            <a:ext cx="1304925" cy="110331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adFill rotWithShape="0">
            <a:gsLst>
              <a:gs pos="0">
                <a:schemeClr val="bg2"/>
              </a:gs>
              <a:gs pos="100000">
                <a:srgbClr val="FFFFFF"/>
              </a:gs>
            </a:gsLst>
            <a:lin ang="0" scaled="1"/>
          </a:gradFill>
          <a:ln w="9525">
            <a:noFill/>
            <a:miter lim="800000"/>
            <a:headEnd/>
            <a:tailEnd/>
          </a:ln>
        </p:spPr>
        <p:txBody>
          <a:bodyPr rot="10800000" vert="eaVert" wrap="none" anchor="ctr"/>
          <a:lstStyle/>
          <a:p>
            <a:endParaRPr lang="en-US" sz="1200"/>
          </a:p>
        </p:txBody>
      </p:sp>
      <p:pic>
        <p:nvPicPr>
          <p:cNvPr id="276486" name="Picture 35" descr="database"/>
          <p:cNvPicPr>
            <a:picLocks noChangeAspect="1" noChangeArrowheads="1"/>
          </p:cNvPicPr>
          <p:nvPr/>
        </p:nvPicPr>
        <p:blipFill>
          <a:blip r:embed="rId4" cstate="email"/>
          <a:srcRect/>
          <a:stretch>
            <a:fillRect/>
          </a:stretch>
        </p:blipFill>
        <p:spPr bwMode="auto">
          <a:xfrm>
            <a:off x="3311525" y="3854450"/>
            <a:ext cx="1052513" cy="160338"/>
          </a:xfrm>
          <a:prstGeom prst="rect">
            <a:avLst/>
          </a:prstGeom>
          <a:noFill/>
          <a:ln w="9525">
            <a:noFill/>
            <a:miter lim="800000"/>
            <a:headEnd/>
            <a:tailEnd/>
          </a:ln>
        </p:spPr>
      </p:pic>
      <p:grpSp>
        <p:nvGrpSpPr>
          <p:cNvPr id="6" name="Group 36"/>
          <p:cNvGrpSpPr>
            <a:grpSpLocks/>
          </p:cNvGrpSpPr>
          <p:nvPr/>
        </p:nvGrpSpPr>
        <p:grpSpPr bwMode="auto">
          <a:xfrm>
            <a:off x="3311525" y="3168650"/>
            <a:ext cx="1412875" cy="673100"/>
            <a:chOff x="1637" y="2080"/>
            <a:chExt cx="890" cy="424"/>
          </a:xfrm>
        </p:grpSpPr>
        <p:pic>
          <p:nvPicPr>
            <p:cNvPr id="276519" name="Picture 37" descr="database"/>
            <p:cNvPicPr>
              <a:picLocks noChangeAspect="1" noChangeArrowheads="1"/>
            </p:cNvPicPr>
            <p:nvPr/>
          </p:nvPicPr>
          <p:blipFill>
            <a:blip r:embed="rId5" cstate="email"/>
            <a:srcRect/>
            <a:stretch>
              <a:fillRect/>
            </a:stretch>
          </p:blipFill>
          <p:spPr bwMode="auto">
            <a:xfrm>
              <a:off x="1637" y="2080"/>
              <a:ext cx="671" cy="407"/>
            </a:xfrm>
            <a:prstGeom prst="rect">
              <a:avLst/>
            </a:prstGeom>
            <a:noFill/>
            <a:ln w="9525">
              <a:noFill/>
              <a:miter lim="800000"/>
              <a:headEnd/>
              <a:tailEnd/>
            </a:ln>
          </p:spPr>
        </p:pic>
        <p:sp>
          <p:nvSpPr>
            <p:cNvPr id="276520" name="Text Box 38" descr="60%"/>
            <p:cNvSpPr txBox="1">
              <a:spLocks noChangeArrowheads="1"/>
            </p:cNvSpPr>
            <p:nvPr/>
          </p:nvSpPr>
          <p:spPr bwMode="auto">
            <a:xfrm>
              <a:off x="1707" y="2216"/>
              <a:ext cx="820" cy="288"/>
            </a:xfrm>
            <a:prstGeom prst="rect">
              <a:avLst/>
            </a:prstGeom>
            <a:noFill/>
            <a:ln w="9525">
              <a:noFill/>
              <a:miter lim="800000"/>
              <a:headEnd/>
              <a:tailEnd/>
            </a:ln>
          </p:spPr>
          <p:txBody>
            <a:bodyPr>
              <a:spAutoFit/>
            </a:bodyPr>
            <a:lstStyle/>
            <a:p>
              <a:pPr>
                <a:spcBef>
                  <a:spcPct val="50000"/>
                </a:spcBef>
              </a:pPr>
              <a:r>
                <a:rPr lang="en-US" sz="1200" b="1"/>
                <a:t>Primary</a:t>
              </a:r>
              <a:br>
                <a:rPr lang="en-US" sz="1200" b="1"/>
              </a:br>
              <a:r>
                <a:rPr lang="en-US" sz="1200" b="1"/>
                <a:t>Data</a:t>
              </a:r>
            </a:p>
          </p:txBody>
        </p:sp>
      </p:grpSp>
      <p:sp>
        <p:nvSpPr>
          <p:cNvPr id="276488" name="Text Box 39" descr="60%"/>
          <p:cNvSpPr txBox="1">
            <a:spLocks noChangeArrowheads="1"/>
          </p:cNvSpPr>
          <p:nvPr/>
        </p:nvSpPr>
        <p:spPr bwMode="auto">
          <a:xfrm>
            <a:off x="2579688" y="3792538"/>
            <a:ext cx="817562" cy="274637"/>
          </a:xfrm>
          <a:prstGeom prst="rect">
            <a:avLst/>
          </a:prstGeom>
          <a:noFill/>
          <a:ln w="9525">
            <a:noFill/>
            <a:miter lim="800000"/>
            <a:headEnd/>
            <a:tailEnd/>
          </a:ln>
        </p:spPr>
        <p:txBody>
          <a:bodyPr>
            <a:spAutoFit/>
          </a:bodyPr>
          <a:lstStyle/>
          <a:p>
            <a:pPr marL="290513" indent="-290513">
              <a:spcBef>
                <a:spcPct val="50000"/>
              </a:spcBef>
            </a:pPr>
            <a:r>
              <a:rPr lang="en-US" sz="1200"/>
              <a:t>9:00 AM</a:t>
            </a:r>
          </a:p>
        </p:txBody>
      </p:sp>
      <p:sp>
        <p:nvSpPr>
          <p:cNvPr id="276489" name="Text Box 40" descr="60%"/>
          <p:cNvSpPr txBox="1">
            <a:spLocks noChangeArrowheads="1"/>
          </p:cNvSpPr>
          <p:nvPr/>
        </p:nvSpPr>
        <p:spPr bwMode="auto">
          <a:xfrm>
            <a:off x="2592388" y="4071938"/>
            <a:ext cx="817562" cy="274637"/>
          </a:xfrm>
          <a:prstGeom prst="rect">
            <a:avLst/>
          </a:prstGeom>
          <a:noFill/>
          <a:ln w="9525">
            <a:noFill/>
            <a:miter lim="800000"/>
            <a:headEnd/>
            <a:tailEnd/>
          </a:ln>
        </p:spPr>
        <p:txBody>
          <a:bodyPr>
            <a:spAutoFit/>
          </a:bodyPr>
          <a:lstStyle/>
          <a:p>
            <a:pPr marL="290513" indent="-290513">
              <a:spcBef>
                <a:spcPct val="50000"/>
              </a:spcBef>
            </a:pPr>
            <a:r>
              <a:rPr lang="en-US" sz="1200"/>
              <a:t>9:10 AM</a:t>
            </a:r>
          </a:p>
        </p:txBody>
      </p:sp>
      <p:sp>
        <p:nvSpPr>
          <p:cNvPr id="276490" name="Text Box 41" descr="60%"/>
          <p:cNvSpPr txBox="1">
            <a:spLocks noChangeArrowheads="1"/>
          </p:cNvSpPr>
          <p:nvPr/>
        </p:nvSpPr>
        <p:spPr bwMode="auto">
          <a:xfrm>
            <a:off x="2579688" y="4325938"/>
            <a:ext cx="817562" cy="274637"/>
          </a:xfrm>
          <a:prstGeom prst="rect">
            <a:avLst/>
          </a:prstGeom>
          <a:noFill/>
          <a:ln w="9525">
            <a:noFill/>
            <a:miter lim="800000"/>
            <a:headEnd/>
            <a:tailEnd/>
          </a:ln>
        </p:spPr>
        <p:txBody>
          <a:bodyPr>
            <a:spAutoFit/>
          </a:bodyPr>
          <a:lstStyle/>
          <a:p>
            <a:pPr marL="290513" indent="-290513">
              <a:spcBef>
                <a:spcPct val="50000"/>
              </a:spcBef>
            </a:pPr>
            <a:r>
              <a:rPr lang="en-US" sz="1200" b="1"/>
              <a:t>9:20 AM</a:t>
            </a:r>
          </a:p>
        </p:txBody>
      </p:sp>
      <p:sp>
        <p:nvSpPr>
          <p:cNvPr id="276491" name="Oval 42"/>
          <p:cNvSpPr>
            <a:spLocks noChangeArrowheads="1"/>
          </p:cNvSpPr>
          <p:nvPr/>
        </p:nvSpPr>
        <p:spPr bwMode="auto">
          <a:xfrm>
            <a:off x="3349625" y="3830638"/>
            <a:ext cx="1025525" cy="266700"/>
          </a:xfrm>
          <a:prstGeom prst="ellipse">
            <a:avLst/>
          </a:prstGeom>
          <a:gradFill rotWithShape="0">
            <a:gsLst>
              <a:gs pos="0">
                <a:schemeClr val="hlink"/>
              </a:gs>
              <a:gs pos="100000">
                <a:srgbClr val="FFFFFF">
                  <a:alpha val="0"/>
                </a:srgbClr>
              </a:gs>
            </a:gsLst>
            <a:path path="shape">
              <a:fillToRect l="50000" t="50000" r="50000" b="50000"/>
            </a:path>
          </a:gradFill>
          <a:ln w="9525">
            <a:noFill/>
            <a:round/>
            <a:headEnd/>
            <a:tailEnd/>
          </a:ln>
        </p:spPr>
        <p:txBody>
          <a:bodyPr wrap="none" anchor="ctr"/>
          <a:lstStyle/>
          <a:p>
            <a:endParaRPr lang="en-US" sz="1200"/>
          </a:p>
        </p:txBody>
      </p:sp>
      <p:sp>
        <p:nvSpPr>
          <p:cNvPr id="276492" name="Text Box 43" descr="60%"/>
          <p:cNvSpPr txBox="1">
            <a:spLocks noChangeArrowheads="1"/>
          </p:cNvSpPr>
          <p:nvPr/>
        </p:nvSpPr>
        <p:spPr bwMode="auto">
          <a:xfrm>
            <a:off x="3413125" y="3844925"/>
            <a:ext cx="974725" cy="274638"/>
          </a:xfrm>
          <a:prstGeom prst="rect">
            <a:avLst/>
          </a:prstGeom>
          <a:noFill/>
          <a:ln w="9525">
            <a:noFill/>
            <a:miter lim="800000"/>
            <a:headEnd/>
            <a:tailEnd/>
          </a:ln>
        </p:spPr>
        <p:txBody>
          <a:bodyPr>
            <a:spAutoFit/>
          </a:bodyPr>
          <a:lstStyle/>
          <a:p>
            <a:pPr marL="290513" indent="-290513">
              <a:spcBef>
                <a:spcPct val="50000"/>
              </a:spcBef>
            </a:pPr>
            <a:r>
              <a:rPr lang="en-US" sz="1200" b="1"/>
              <a:t>Snapshot</a:t>
            </a:r>
          </a:p>
        </p:txBody>
      </p:sp>
      <p:pic>
        <p:nvPicPr>
          <p:cNvPr id="276493" name="Picture 44" descr="database"/>
          <p:cNvPicPr>
            <a:picLocks noChangeAspect="1" noChangeArrowheads="1"/>
          </p:cNvPicPr>
          <p:nvPr/>
        </p:nvPicPr>
        <p:blipFill>
          <a:blip r:embed="rId4" cstate="email"/>
          <a:srcRect/>
          <a:stretch>
            <a:fillRect/>
          </a:stretch>
        </p:blipFill>
        <p:spPr bwMode="auto">
          <a:xfrm>
            <a:off x="3324225" y="4121150"/>
            <a:ext cx="1052513" cy="160338"/>
          </a:xfrm>
          <a:prstGeom prst="rect">
            <a:avLst/>
          </a:prstGeom>
          <a:noFill/>
          <a:ln w="9525">
            <a:noFill/>
            <a:miter lim="800000"/>
            <a:headEnd/>
            <a:tailEnd/>
          </a:ln>
        </p:spPr>
      </p:pic>
      <p:pic>
        <p:nvPicPr>
          <p:cNvPr id="276494" name="Picture 45" descr="database"/>
          <p:cNvPicPr>
            <a:picLocks noChangeAspect="1" noChangeArrowheads="1"/>
          </p:cNvPicPr>
          <p:nvPr/>
        </p:nvPicPr>
        <p:blipFill>
          <a:blip r:embed="rId4" cstate="email"/>
          <a:srcRect/>
          <a:stretch>
            <a:fillRect/>
          </a:stretch>
        </p:blipFill>
        <p:spPr bwMode="auto">
          <a:xfrm>
            <a:off x="3324225" y="4375150"/>
            <a:ext cx="1052513" cy="160338"/>
          </a:xfrm>
          <a:prstGeom prst="rect">
            <a:avLst/>
          </a:prstGeom>
          <a:noFill/>
          <a:ln w="9525">
            <a:noFill/>
            <a:miter lim="800000"/>
            <a:headEnd/>
            <a:tailEnd/>
          </a:ln>
        </p:spPr>
      </p:pic>
      <p:sp>
        <p:nvSpPr>
          <p:cNvPr id="276495" name="Oval 46"/>
          <p:cNvSpPr>
            <a:spLocks noChangeArrowheads="1"/>
          </p:cNvSpPr>
          <p:nvPr/>
        </p:nvSpPr>
        <p:spPr bwMode="auto">
          <a:xfrm>
            <a:off x="3362325" y="4084638"/>
            <a:ext cx="1025525" cy="266700"/>
          </a:xfrm>
          <a:prstGeom prst="ellipse">
            <a:avLst/>
          </a:prstGeom>
          <a:gradFill rotWithShape="0">
            <a:gsLst>
              <a:gs pos="0">
                <a:schemeClr val="hlink"/>
              </a:gs>
              <a:gs pos="100000">
                <a:srgbClr val="FFFFFF">
                  <a:alpha val="0"/>
                </a:srgbClr>
              </a:gs>
            </a:gsLst>
            <a:path path="shape">
              <a:fillToRect l="50000" t="50000" r="50000" b="50000"/>
            </a:path>
          </a:gradFill>
          <a:ln w="9525">
            <a:noFill/>
            <a:round/>
            <a:headEnd/>
            <a:tailEnd/>
          </a:ln>
        </p:spPr>
        <p:txBody>
          <a:bodyPr wrap="none" anchor="ctr"/>
          <a:lstStyle/>
          <a:p>
            <a:endParaRPr lang="en-US" sz="1200"/>
          </a:p>
        </p:txBody>
      </p:sp>
      <p:sp>
        <p:nvSpPr>
          <p:cNvPr id="276496" name="Oval 47"/>
          <p:cNvSpPr>
            <a:spLocks noChangeArrowheads="1"/>
          </p:cNvSpPr>
          <p:nvPr/>
        </p:nvSpPr>
        <p:spPr bwMode="auto">
          <a:xfrm>
            <a:off x="3362325" y="4351338"/>
            <a:ext cx="1025525" cy="266700"/>
          </a:xfrm>
          <a:prstGeom prst="ellipse">
            <a:avLst/>
          </a:prstGeom>
          <a:gradFill rotWithShape="0">
            <a:gsLst>
              <a:gs pos="0">
                <a:schemeClr val="hlink"/>
              </a:gs>
              <a:gs pos="100000">
                <a:srgbClr val="FFFFFF">
                  <a:alpha val="0"/>
                </a:srgbClr>
              </a:gs>
            </a:gsLst>
            <a:path path="shape">
              <a:fillToRect l="50000" t="50000" r="50000" b="50000"/>
            </a:path>
          </a:gradFill>
          <a:ln w="9525">
            <a:noFill/>
            <a:round/>
            <a:headEnd/>
            <a:tailEnd/>
          </a:ln>
        </p:spPr>
        <p:txBody>
          <a:bodyPr wrap="none" anchor="ctr"/>
          <a:lstStyle/>
          <a:p>
            <a:endParaRPr lang="en-US" sz="1200"/>
          </a:p>
        </p:txBody>
      </p:sp>
      <p:sp>
        <p:nvSpPr>
          <p:cNvPr id="276497" name="Text Box 48" descr="60%"/>
          <p:cNvSpPr txBox="1">
            <a:spLocks noChangeArrowheads="1"/>
          </p:cNvSpPr>
          <p:nvPr/>
        </p:nvSpPr>
        <p:spPr bwMode="auto">
          <a:xfrm>
            <a:off x="3425825" y="4098925"/>
            <a:ext cx="901700" cy="274638"/>
          </a:xfrm>
          <a:prstGeom prst="rect">
            <a:avLst/>
          </a:prstGeom>
          <a:noFill/>
          <a:ln w="9525">
            <a:noFill/>
            <a:miter lim="800000"/>
            <a:headEnd/>
            <a:tailEnd/>
          </a:ln>
        </p:spPr>
        <p:txBody>
          <a:bodyPr>
            <a:spAutoFit/>
          </a:bodyPr>
          <a:lstStyle/>
          <a:p>
            <a:pPr marL="290513" indent="-290513">
              <a:spcBef>
                <a:spcPct val="50000"/>
              </a:spcBef>
            </a:pPr>
            <a:r>
              <a:rPr lang="en-US" sz="1200" b="1"/>
              <a:t>Snapshot</a:t>
            </a:r>
          </a:p>
        </p:txBody>
      </p:sp>
      <p:sp>
        <p:nvSpPr>
          <p:cNvPr id="276498" name="Text Box 49" descr="60%"/>
          <p:cNvSpPr txBox="1">
            <a:spLocks noChangeArrowheads="1"/>
          </p:cNvSpPr>
          <p:nvPr/>
        </p:nvSpPr>
        <p:spPr bwMode="auto">
          <a:xfrm>
            <a:off x="3400425" y="4340225"/>
            <a:ext cx="952500" cy="274638"/>
          </a:xfrm>
          <a:prstGeom prst="rect">
            <a:avLst/>
          </a:prstGeom>
          <a:noFill/>
          <a:ln w="9525">
            <a:noFill/>
            <a:miter lim="800000"/>
            <a:headEnd/>
            <a:tailEnd/>
          </a:ln>
        </p:spPr>
        <p:txBody>
          <a:bodyPr>
            <a:spAutoFit/>
          </a:bodyPr>
          <a:lstStyle/>
          <a:p>
            <a:pPr marL="290513" indent="-290513">
              <a:spcBef>
                <a:spcPct val="50000"/>
              </a:spcBef>
            </a:pPr>
            <a:r>
              <a:rPr lang="en-US" sz="1200" b="1"/>
              <a:t>Snapshot</a:t>
            </a:r>
          </a:p>
        </p:txBody>
      </p:sp>
      <p:grpSp>
        <p:nvGrpSpPr>
          <p:cNvPr id="7" name="Group 50"/>
          <p:cNvGrpSpPr>
            <a:grpSpLocks/>
          </p:cNvGrpSpPr>
          <p:nvPr/>
        </p:nvGrpSpPr>
        <p:grpSpPr bwMode="auto">
          <a:xfrm>
            <a:off x="1677988" y="3394075"/>
            <a:ext cx="804862" cy="914400"/>
            <a:chOff x="608" y="2125"/>
            <a:chExt cx="507" cy="576"/>
          </a:xfrm>
        </p:grpSpPr>
        <p:pic>
          <p:nvPicPr>
            <p:cNvPr id="276516" name="Picture 51" descr="FAS3000 with SATAstorage"/>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08" y="2125"/>
              <a:ext cx="507" cy="543"/>
            </a:xfrm>
            <a:prstGeom prst="rect">
              <a:avLst/>
            </a:prstGeom>
            <a:noFill/>
            <a:ln w="9525">
              <a:noFill/>
              <a:miter lim="800000"/>
              <a:headEnd/>
              <a:tailEnd/>
            </a:ln>
          </p:spPr>
        </p:pic>
        <p:pic>
          <p:nvPicPr>
            <p:cNvPr id="276517" name="Picture 52" descr="shelf"/>
            <p:cNvPicPr>
              <a:picLocks noChangeAspect="1" noChangeArrowheads="1"/>
            </p:cNvPicPr>
            <p:nvPr/>
          </p:nvPicPr>
          <p:blipFill>
            <a:blip r:embed="rId7" cstate="email"/>
            <a:srcRect/>
            <a:stretch>
              <a:fillRect/>
            </a:stretch>
          </p:blipFill>
          <p:spPr bwMode="auto">
            <a:xfrm>
              <a:off x="615" y="2527"/>
              <a:ext cx="500" cy="174"/>
            </a:xfrm>
            <a:prstGeom prst="rect">
              <a:avLst/>
            </a:prstGeom>
            <a:noFill/>
            <a:ln w="9525">
              <a:noFill/>
              <a:miter lim="800000"/>
              <a:headEnd/>
              <a:tailEnd/>
            </a:ln>
          </p:spPr>
        </p:pic>
        <p:pic>
          <p:nvPicPr>
            <p:cNvPr id="276518" name="Picture 53" descr="shelf"/>
            <p:cNvPicPr>
              <a:picLocks noChangeAspect="1" noChangeArrowheads="1"/>
            </p:cNvPicPr>
            <p:nvPr/>
          </p:nvPicPr>
          <p:blipFill>
            <a:blip r:embed="rId7" cstate="email"/>
            <a:srcRect/>
            <a:stretch>
              <a:fillRect/>
            </a:stretch>
          </p:blipFill>
          <p:spPr bwMode="auto">
            <a:xfrm>
              <a:off x="615" y="2389"/>
              <a:ext cx="500" cy="174"/>
            </a:xfrm>
            <a:prstGeom prst="rect">
              <a:avLst/>
            </a:prstGeom>
            <a:noFill/>
            <a:ln w="9525">
              <a:noFill/>
              <a:miter lim="800000"/>
              <a:headEnd/>
              <a:tailEnd/>
            </a:ln>
          </p:spPr>
        </p:pic>
      </p:grpSp>
      <p:sp>
        <p:nvSpPr>
          <p:cNvPr id="276500" name="Text Box 60"/>
          <p:cNvSpPr txBox="1">
            <a:spLocks noChangeArrowheads="1"/>
          </p:cNvSpPr>
          <p:nvPr/>
        </p:nvSpPr>
        <p:spPr bwMode="auto">
          <a:xfrm>
            <a:off x="2719388" y="1371600"/>
            <a:ext cx="1166812" cy="274638"/>
          </a:xfrm>
          <a:prstGeom prst="rect">
            <a:avLst/>
          </a:prstGeom>
          <a:noFill/>
          <a:ln w="12700">
            <a:noFill/>
            <a:miter lim="800000"/>
            <a:headEnd/>
            <a:tailEnd/>
          </a:ln>
        </p:spPr>
        <p:txBody>
          <a:bodyPr wrap="none">
            <a:spAutoFit/>
          </a:bodyPr>
          <a:lstStyle/>
          <a:p>
            <a:r>
              <a:rPr lang="en-US" sz="1200" b="1"/>
              <a:t>Exchange Users</a:t>
            </a:r>
          </a:p>
        </p:txBody>
      </p:sp>
      <p:sp>
        <p:nvSpPr>
          <p:cNvPr id="276501" name="Rectangle 7"/>
          <p:cNvSpPr>
            <a:spLocks noChangeArrowheads="1"/>
          </p:cNvSpPr>
          <p:nvPr/>
        </p:nvSpPr>
        <p:spPr bwMode="auto">
          <a:xfrm>
            <a:off x="304800" y="2362200"/>
            <a:ext cx="1447800" cy="838200"/>
          </a:xfrm>
          <a:prstGeom prst="rect">
            <a:avLst/>
          </a:prstGeom>
          <a:noFill/>
          <a:ln w="12700">
            <a:noFill/>
            <a:miter lim="800000"/>
            <a:headEnd/>
            <a:tailEnd/>
          </a:ln>
        </p:spPr>
        <p:txBody>
          <a:bodyPr wrap="none" anchor="ctr"/>
          <a:lstStyle/>
          <a:p>
            <a:pPr algn="ctr"/>
            <a:r>
              <a:rPr lang="en-US" sz="1200" b="1">
                <a:ea typeface="ＭＳ Ｐゴシック"/>
                <a:cs typeface="ＭＳ Ｐゴシック"/>
              </a:rPr>
              <a:t>Exchange Server </a:t>
            </a:r>
          </a:p>
          <a:p>
            <a:pPr algn="ctr"/>
            <a:r>
              <a:rPr lang="en-US" sz="1200" b="1">
                <a:ea typeface="ＭＳ Ｐゴシック"/>
                <a:cs typeface="ＭＳ Ｐゴシック"/>
              </a:rPr>
              <a:t>with </a:t>
            </a:r>
            <a:r>
              <a:rPr lang="en-US" sz="1200" b="1"/>
              <a:t>SnapManager® </a:t>
            </a:r>
          </a:p>
          <a:p>
            <a:pPr algn="ctr"/>
            <a:r>
              <a:rPr lang="en-US" sz="1200" b="1"/>
              <a:t>for Exchange </a:t>
            </a:r>
          </a:p>
          <a:p>
            <a:pPr algn="ctr"/>
            <a:r>
              <a:rPr lang="en-US" sz="1200" b="1"/>
              <a:t>and SMBR</a:t>
            </a:r>
          </a:p>
          <a:p>
            <a:pPr algn="ctr">
              <a:buClr>
                <a:schemeClr val="accent2"/>
              </a:buClr>
              <a:buFont typeface="Wingdings 2" pitchFamily="18" charset="2"/>
              <a:buNone/>
            </a:pPr>
            <a:endParaRPr lang="en-US" sz="1200" b="1">
              <a:ea typeface="ＭＳ Ｐゴシック"/>
              <a:cs typeface="ＭＳ Ｐゴシック"/>
            </a:endParaRPr>
          </a:p>
        </p:txBody>
      </p:sp>
      <p:grpSp>
        <p:nvGrpSpPr>
          <p:cNvPr id="8" name="Group 30"/>
          <p:cNvGrpSpPr>
            <a:grpSpLocks noChangeAspect="1"/>
          </p:cNvGrpSpPr>
          <p:nvPr/>
        </p:nvGrpSpPr>
        <p:grpSpPr bwMode="auto">
          <a:xfrm>
            <a:off x="1905000" y="4770438"/>
            <a:ext cx="530225" cy="701675"/>
            <a:chOff x="1007" y="1023"/>
            <a:chExt cx="1584" cy="2095"/>
          </a:xfrm>
        </p:grpSpPr>
        <p:sp>
          <p:nvSpPr>
            <p:cNvPr id="276514" name="Rectangle 31"/>
            <p:cNvSpPr>
              <a:spLocks noChangeAspect="1" noChangeArrowheads="1"/>
            </p:cNvSpPr>
            <p:nvPr/>
          </p:nvSpPr>
          <p:spPr bwMode="gray">
            <a:xfrm>
              <a:off x="2218" y="1521"/>
              <a:ext cx="351" cy="651"/>
            </a:xfrm>
            <a:prstGeom prst="rect">
              <a:avLst/>
            </a:prstGeom>
            <a:solidFill>
              <a:srgbClr val="FFFFFF"/>
            </a:solidFill>
            <a:ln w="12700">
              <a:noFill/>
              <a:miter lim="800000"/>
              <a:headEnd/>
              <a:tailEnd/>
            </a:ln>
          </p:spPr>
          <p:txBody>
            <a:bodyPr wrap="none" anchor="ctr"/>
            <a:lstStyle/>
            <a:p>
              <a:endParaRPr lang="en-US" sz="1200"/>
            </a:p>
          </p:txBody>
        </p:sp>
        <p:pic>
          <p:nvPicPr>
            <p:cNvPr id="276515" name="Picture 32" descr="server"/>
            <p:cNvPicPr preferRelativeResize="0">
              <a:picLocks noChangeAspect="1" noChangeArrowheads="1"/>
            </p:cNvPicPr>
            <p:nvPr/>
          </p:nvPicPr>
          <p:blipFill>
            <a:blip r:embed="rId3" cstate="email">
              <a:clrChange>
                <a:clrFrom>
                  <a:srgbClr val="FDFDFD"/>
                </a:clrFrom>
                <a:clrTo>
                  <a:srgbClr val="FDFDFD">
                    <a:alpha val="0"/>
                  </a:srgbClr>
                </a:clrTo>
              </a:clrChange>
            </a:blip>
            <a:srcRect/>
            <a:stretch>
              <a:fillRect/>
            </a:stretch>
          </p:blipFill>
          <p:spPr bwMode="gray">
            <a:xfrm>
              <a:off x="1007" y="1023"/>
              <a:ext cx="1584" cy="2095"/>
            </a:xfrm>
            <a:prstGeom prst="rect">
              <a:avLst/>
            </a:prstGeom>
            <a:noFill/>
            <a:ln w="9525">
              <a:noFill/>
              <a:miter lim="800000"/>
              <a:headEnd/>
              <a:tailEnd/>
            </a:ln>
          </p:spPr>
        </p:pic>
      </p:grpSp>
      <p:sp>
        <p:nvSpPr>
          <p:cNvPr id="525374" name="Rectangle 7"/>
          <p:cNvSpPr>
            <a:spLocks noChangeArrowheads="1"/>
          </p:cNvSpPr>
          <p:nvPr/>
        </p:nvSpPr>
        <p:spPr bwMode="auto">
          <a:xfrm>
            <a:off x="1524000" y="5543550"/>
            <a:ext cx="1671638" cy="293688"/>
          </a:xfrm>
          <a:prstGeom prst="rect">
            <a:avLst/>
          </a:prstGeom>
          <a:noFill/>
          <a:ln w="12700">
            <a:noFill/>
            <a:miter lim="800000"/>
            <a:headEnd/>
            <a:tailEnd/>
          </a:ln>
        </p:spPr>
        <p:txBody>
          <a:bodyPr wrap="none" anchor="ctr"/>
          <a:lstStyle/>
          <a:p>
            <a:r>
              <a:rPr lang="en-US" sz="1200" b="1">
                <a:ea typeface="ＭＳ Ｐゴシック"/>
                <a:cs typeface="ＭＳ Ｐゴシック"/>
              </a:rPr>
              <a:t>Outlook Client </a:t>
            </a:r>
          </a:p>
          <a:p>
            <a:r>
              <a:rPr lang="en-US" sz="1200" b="1">
                <a:ea typeface="ＭＳ Ｐゴシック"/>
                <a:cs typeface="ＭＳ Ｐゴシック"/>
              </a:rPr>
              <a:t>with SMBR</a:t>
            </a:r>
          </a:p>
        </p:txBody>
      </p:sp>
      <p:sp>
        <p:nvSpPr>
          <p:cNvPr id="276504" name="Line 4"/>
          <p:cNvSpPr>
            <a:spLocks noChangeShapeType="1"/>
          </p:cNvSpPr>
          <p:nvPr/>
        </p:nvSpPr>
        <p:spPr bwMode="auto">
          <a:xfrm>
            <a:off x="2209800" y="3017838"/>
            <a:ext cx="0" cy="381000"/>
          </a:xfrm>
          <a:prstGeom prst="line">
            <a:avLst/>
          </a:prstGeom>
          <a:noFill/>
          <a:ln w="76200">
            <a:solidFill>
              <a:schemeClr val="bg2"/>
            </a:solidFill>
            <a:round/>
            <a:headEnd type="triangle" w="med" len="med"/>
            <a:tailEnd type="none" w="med" len="sm"/>
          </a:ln>
        </p:spPr>
        <p:txBody>
          <a:bodyPr wrap="none" anchor="ctr" anchorCtr="1"/>
          <a:lstStyle/>
          <a:p>
            <a:endParaRPr lang="en-US"/>
          </a:p>
        </p:txBody>
      </p:sp>
      <p:sp>
        <p:nvSpPr>
          <p:cNvPr id="525376" name="Line 4"/>
          <p:cNvSpPr>
            <a:spLocks noChangeShapeType="1"/>
          </p:cNvSpPr>
          <p:nvPr/>
        </p:nvSpPr>
        <p:spPr bwMode="auto">
          <a:xfrm>
            <a:off x="2133600" y="4237038"/>
            <a:ext cx="0" cy="609600"/>
          </a:xfrm>
          <a:prstGeom prst="line">
            <a:avLst/>
          </a:prstGeom>
          <a:noFill/>
          <a:ln w="76200">
            <a:solidFill>
              <a:schemeClr val="bg2"/>
            </a:solidFill>
            <a:round/>
            <a:headEnd/>
            <a:tailEnd type="triangle" w="med" len="sm"/>
          </a:ln>
        </p:spPr>
        <p:txBody>
          <a:bodyPr wrap="none" anchor="ctr" anchorCtr="1"/>
          <a:lstStyle/>
          <a:p>
            <a:endParaRPr lang="en-US"/>
          </a:p>
        </p:txBody>
      </p:sp>
      <p:sp>
        <p:nvSpPr>
          <p:cNvPr id="525377" name="Text Box 33"/>
          <p:cNvSpPr txBox="1">
            <a:spLocks noChangeArrowheads="1"/>
          </p:cNvSpPr>
          <p:nvPr/>
        </p:nvSpPr>
        <p:spPr bwMode="auto">
          <a:xfrm>
            <a:off x="685800" y="4389438"/>
            <a:ext cx="1568450" cy="307975"/>
          </a:xfrm>
          <a:prstGeom prst="rect">
            <a:avLst/>
          </a:prstGeom>
          <a:noFill/>
          <a:ln w="12700">
            <a:noFill/>
            <a:miter lim="800000"/>
            <a:headEnd/>
            <a:tailEnd/>
          </a:ln>
        </p:spPr>
        <p:txBody>
          <a:bodyPr wrap="none">
            <a:spAutoFit/>
          </a:bodyPr>
          <a:lstStyle/>
          <a:p>
            <a:r>
              <a:rPr lang="en-US" sz="1400" b="1">
                <a:solidFill>
                  <a:schemeClr val="accent2"/>
                </a:solidFill>
              </a:rPr>
              <a:t>Restore e-mails </a:t>
            </a:r>
          </a:p>
        </p:txBody>
      </p:sp>
      <p:sp>
        <p:nvSpPr>
          <p:cNvPr id="276507" name="Text Box 33"/>
          <p:cNvSpPr txBox="1">
            <a:spLocks noChangeArrowheads="1"/>
          </p:cNvSpPr>
          <p:nvPr/>
        </p:nvSpPr>
        <p:spPr bwMode="auto">
          <a:xfrm>
            <a:off x="1066800" y="3094038"/>
            <a:ext cx="722313" cy="304800"/>
          </a:xfrm>
          <a:prstGeom prst="rect">
            <a:avLst/>
          </a:prstGeom>
          <a:noFill/>
          <a:ln w="12700">
            <a:noFill/>
            <a:miter lim="800000"/>
            <a:headEnd/>
            <a:tailEnd/>
          </a:ln>
        </p:spPr>
        <p:txBody>
          <a:bodyPr wrap="none">
            <a:spAutoFit/>
          </a:bodyPr>
          <a:lstStyle/>
          <a:p>
            <a:r>
              <a:rPr lang="en-US" sz="1400" b="1">
                <a:solidFill>
                  <a:schemeClr val="accent2"/>
                </a:solidFill>
              </a:rPr>
              <a:t>Backup</a:t>
            </a:r>
          </a:p>
        </p:txBody>
      </p:sp>
      <p:sp>
        <p:nvSpPr>
          <p:cNvPr id="276508" name="Text Box 33"/>
          <p:cNvSpPr txBox="1">
            <a:spLocks noChangeArrowheads="1"/>
          </p:cNvSpPr>
          <p:nvPr/>
        </p:nvSpPr>
        <p:spPr bwMode="auto">
          <a:xfrm>
            <a:off x="2286000" y="3094038"/>
            <a:ext cx="754063" cy="304800"/>
          </a:xfrm>
          <a:prstGeom prst="rect">
            <a:avLst/>
          </a:prstGeom>
          <a:noFill/>
          <a:ln w="12700">
            <a:noFill/>
            <a:miter lim="800000"/>
            <a:headEnd/>
            <a:tailEnd/>
          </a:ln>
        </p:spPr>
        <p:txBody>
          <a:bodyPr wrap="none">
            <a:spAutoFit/>
          </a:bodyPr>
          <a:lstStyle/>
          <a:p>
            <a:r>
              <a:rPr lang="en-US" sz="1400" b="1">
                <a:solidFill>
                  <a:schemeClr val="accent2"/>
                </a:solidFill>
              </a:rPr>
              <a:t>Restore</a:t>
            </a:r>
          </a:p>
        </p:txBody>
      </p:sp>
      <p:sp>
        <p:nvSpPr>
          <p:cNvPr id="65" name="Rectangle 2"/>
          <p:cNvSpPr txBox="1">
            <a:spLocks noChangeArrowheads="1"/>
          </p:cNvSpPr>
          <p:nvPr/>
        </p:nvSpPr>
        <p:spPr bwMode="auto">
          <a:xfrm>
            <a:off x="990600" y="104775"/>
            <a:ext cx="8020050" cy="914400"/>
          </a:xfrm>
          <a:prstGeom prst="rect">
            <a:avLst/>
          </a:prstGeom>
          <a:noFill/>
          <a:ln w="9525">
            <a:noFill/>
            <a:miter lim="800000"/>
            <a:headEnd/>
            <a:tailEnd/>
          </a:ln>
        </p:spPr>
        <p:txBody>
          <a:bodyPr tIns="0" bIns="0" anchor="ctr"/>
          <a:lstStyle/>
          <a:p>
            <a:pPr algn="l">
              <a:defRPr/>
            </a:pPr>
            <a:r>
              <a:rPr lang="en-US" sz="2800" b="1" dirty="0" smtClean="0">
                <a:solidFill>
                  <a:schemeClr val="tx2"/>
                </a:solidFill>
                <a:latin typeface="+mj-lt"/>
                <a:ea typeface="+mj-ea"/>
                <a:cs typeface="+mj-cs"/>
              </a:rPr>
              <a:t>SnapManager for Exchange </a:t>
            </a:r>
            <a:endParaRPr lang="en-US" sz="2800" b="1" dirty="0">
              <a:solidFill>
                <a:schemeClr val="tx2"/>
              </a:solidFill>
              <a:latin typeface="+mj-lt"/>
              <a:ea typeface="+mj-ea"/>
              <a:cs typeface="+mj-cs"/>
            </a:endParaRPr>
          </a:p>
        </p:txBody>
      </p:sp>
      <p:sp>
        <p:nvSpPr>
          <p:cNvPr id="66" name="Rectangle 54"/>
          <p:cNvSpPr>
            <a:spLocks noChangeArrowheads="1"/>
          </p:cNvSpPr>
          <p:nvPr/>
        </p:nvSpPr>
        <p:spPr bwMode="auto">
          <a:xfrm>
            <a:off x="4648200" y="1447800"/>
            <a:ext cx="4267200" cy="3810000"/>
          </a:xfrm>
          <a:prstGeom prst="rect">
            <a:avLst/>
          </a:prstGeom>
          <a:noFill/>
          <a:ln w="9525">
            <a:noFill/>
            <a:miter lim="800000"/>
            <a:headEnd/>
            <a:tailEnd/>
          </a:ln>
        </p:spPr>
        <p:txBody>
          <a:bodyPr/>
          <a:lstStyle/>
          <a:p>
            <a:pPr marL="298450" indent="-298450" eaLnBrk="0" hangingPunct="0">
              <a:spcBef>
                <a:spcPct val="20000"/>
              </a:spcBef>
              <a:buClr>
                <a:schemeClr val="accent2"/>
              </a:buClr>
              <a:buFont typeface="Wingdings 2" pitchFamily="18" charset="2"/>
              <a:buChar char="¡"/>
            </a:pPr>
            <a:r>
              <a:rPr lang="en-US" sz="2400" dirty="0"/>
              <a:t>Immediate, nondisruptive</a:t>
            </a:r>
          </a:p>
          <a:p>
            <a:pPr marL="298450" indent="-298450" eaLnBrk="0" hangingPunct="0">
              <a:spcBef>
                <a:spcPct val="20000"/>
              </a:spcBef>
              <a:buClr>
                <a:schemeClr val="accent2"/>
              </a:buClr>
              <a:buFont typeface="Wingdings 2" pitchFamily="18" charset="2"/>
              <a:buNone/>
            </a:pPr>
            <a:endParaRPr lang="en-US" sz="800" dirty="0"/>
          </a:p>
          <a:p>
            <a:pPr marL="298450" indent="-298450" eaLnBrk="0" hangingPunct="0">
              <a:spcBef>
                <a:spcPct val="20000"/>
              </a:spcBef>
              <a:buClr>
                <a:schemeClr val="accent2"/>
              </a:buClr>
              <a:buFont typeface="Wingdings 2" pitchFamily="18" charset="2"/>
              <a:buChar char="¡"/>
            </a:pPr>
            <a:r>
              <a:rPr lang="en-US" sz="2400" dirty="0"/>
              <a:t>Any size DB</a:t>
            </a:r>
          </a:p>
          <a:p>
            <a:pPr marL="298450" indent="-298450" eaLnBrk="0" hangingPunct="0">
              <a:spcBef>
                <a:spcPct val="20000"/>
              </a:spcBef>
              <a:buClr>
                <a:schemeClr val="accent2"/>
              </a:buClr>
              <a:buFont typeface="Wingdings 2" pitchFamily="18" charset="2"/>
              <a:buNone/>
            </a:pPr>
            <a:endParaRPr lang="en-US" sz="800" dirty="0"/>
          </a:p>
          <a:p>
            <a:pPr marL="298450" indent="-298450" eaLnBrk="0" hangingPunct="0">
              <a:spcBef>
                <a:spcPct val="20000"/>
              </a:spcBef>
              <a:buClr>
                <a:schemeClr val="accent2"/>
              </a:buClr>
              <a:buFont typeface="Wingdings 2" pitchFamily="18" charset="2"/>
              <a:buChar char="¡"/>
            </a:pPr>
            <a:r>
              <a:rPr lang="en-US" sz="2400" dirty="0"/>
              <a:t>Back up during production hours</a:t>
            </a:r>
          </a:p>
          <a:p>
            <a:pPr marL="298450" indent="-298450" eaLnBrk="0" hangingPunct="0">
              <a:spcBef>
                <a:spcPct val="20000"/>
              </a:spcBef>
              <a:buClr>
                <a:schemeClr val="accent2"/>
              </a:buClr>
              <a:buFont typeface="Wingdings 2" pitchFamily="18" charset="2"/>
              <a:buNone/>
            </a:pPr>
            <a:endParaRPr lang="en-US" sz="800" dirty="0"/>
          </a:p>
          <a:p>
            <a:pPr marL="298450" indent="-298450" eaLnBrk="0" hangingPunct="0">
              <a:spcBef>
                <a:spcPct val="20000"/>
              </a:spcBef>
              <a:buClr>
                <a:schemeClr val="accent2"/>
              </a:buClr>
              <a:buFont typeface="Wingdings 2" pitchFamily="18" charset="2"/>
              <a:buChar char="¡"/>
            </a:pPr>
            <a:r>
              <a:rPr lang="en-US" sz="2400" dirty="0"/>
              <a:t>More frequent recovery points—up to minutes</a:t>
            </a:r>
          </a:p>
          <a:p>
            <a:pPr marL="298450" indent="-298450" eaLnBrk="0" hangingPunct="0">
              <a:spcBef>
                <a:spcPct val="20000"/>
              </a:spcBef>
              <a:buClr>
                <a:schemeClr val="accent2"/>
              </a:buClr>
              <a:buFont typeface="Wingdings 2" pitchFamily="18" charset="2"/>
              <a:buNone/>
            </a:pPr>
            <a:endParaRPr lang="en-US" sz="800" dirty="0"/>
          </a:p>
          <a:p>
            <a:pPr marL="298450" indent="-298450" eaLnBrk="0" hangingPunct="0">
              <a:spcBef>
                <a:spcPct val="20000"/>
              </a:spcBef>
              <a:buClr>
                <a:schemeClr val="accent2"/>
              </a:buClr>
              <a:buFont typeface="Wingdings 2" pitchFamily="18" charset="2"/>
              <a:buChar char="¡"/>
            </a:pPr>
            <a:r>
              <a:rPr lang="en-US" sz="2400" dirty="0"/>
              <a:t>Restore individual e-mails as </a:t>
            </a:r>
            <a:r>
              <a:rPr lang="en-US" sz="2400" dirty="0" smtClean="0"/>
              <a:t>needed ( SMBR ) </a:t>
            </a:r>
            <a:endParaRPr lang="en-US" sz="2400" dirty="0"/>
          </a:p>
        </p:txBody>
      </p:sp>
      <p:sp>
        <p:nvSpPr>
          <p:cNvPr id="276511" name="Text Box 68"/>
          <p:cNvSpPr txBox="1">
            <a:spLocks noChangeArrowheads="1"/>
          </p:cNvSpPr>
          <p:nvPr/>
        </p:nvSpPr>
        <p:spPr bwMode="auto">
          <a:xfrm>
            <a:off x="2286000" y="6019800"/>
            <a:ext cx="3717925" cy="274638"/>
          </a:xfrm>
          <a:prstGeom prst="rect">
            <a:avLst/>
          </a:prstGeom>
          <a:noFill/>
          <a:ln w="9525">
            <a:noFill/>
            <a:miter lim="800000"/>
            <a:headEnd/>
            <a:tailEnd/>
          </a:ln>
        </p:spPr>
        <p:txBody>
          <a:bodyPr>
            <a:spAutoFit/>
          </a:bodyPr>
          <a:lstStyle/>
          <a:p>
            <a:r>
              <a:rPr lang="en-US" sz="1200"/>
              <a:t>SMBR = NetApp Single Mailbox Recovery</a:t>
            </a:r>
          </a:p>
        </p:txBody>
      </p:sp>
      <p:sp>
        <p:nvSpPr>
          <p:cNvPr id="276513" name="Rectangle 6"/>
          <p:cNvSpPr txBox="1">
            <a:spLocks noGrp="1" noChangeArrowheads="1"/>
          </p:cNvSpPr>
          <p:nvPr/>
        </p:nvSpPr>
        <p:spPr bwMode="auto">
          <a:xfrm>
            <a:off x="8305800" y="6597650"/>
            <a:ext cx="685800" cy="228600"/>
          </a:xfrm>
          <a:prstGeom prst="rect">
            <a:avLst/>
          </a:prstGeom>
          <a:noFill/>
          <a:ln w="9525">
            <a:noFill/>
            <a:miter lim="800000"/>
            <a:headEnd/>
            <a:tailEnd/>
          </a:ln>
        </p:spPr>
        <p:txBody>
          <a:bodyPr/>
          <a:lstStyle/>
          <a:p>
            <a:pPr algn="r"/>
            <a:fld id="{C938099E-CCD8-4A13-BC5B-01BB3B4A3B91}" type="slidenum">
              <a:rPr lang="en-US" sz="1000" b="1">
                <a:solidFill>
                  <a:schemeClr val="accent1"/>
                </a:solidFill>
              </a:rPr>
              <a:pPr algn="r"/>
              <a:t>93</a:t>
            </a:fld>
            <a:endParaRPr lang="en-US" sz="1000" b="1">
              <a:solidFill>
                <a:schemeClr val="accent1"/>
              </a:solidFill>
            </a:endParaRPr>
          </a:p>
        </p:txBody>
      </p:sp>
      <p:pic>
        <p:nvPicPr>
          <p:cNvPr id="67" name="Picture 66"/>
          <p:cNvPicPr>
            <a:picLocks noChangeAspect="1" noChangeArrowheads="1"/>
          </p:cNvPicPr>
          <p:nvPr/>
        </p:nvPicPr>
        <p:blipFill>
          <a:blip r:embed="rId8" cstate="email"/>
          <a:srcRect/>
          <a:stretch>
            <a:fillRect/>
          </a:stretch>
        </p:blipFill>
        <p:spPr bwMode="auto">
          <a:xfrm>
            <a:off x="6143625" y="5791200"/>
            <a:ext cx="2924175" cy="533400"/>
          </a:xfrm>
          <a:prstGeom prst="rect">
            <a:avLst/>
          </a:prstGeom>
          <a:noFill/>
          <a:ln w="9525" algn="ctr">
            <a:noFill/>
            <a:miter lim="800000"/>
            <a:headEnd/>
            <a:tailEnd/>
          </a:ln>
        </p:spPr>
      </p:pic>
    </p:spTree>
  </p:cSld>
  <p:clrMapOvr>
    <a:masterClrMapping/>
  </p:clrMapOvr>
  <p:transition>
    <p:wipe dir="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sz="quarter" idx="12"/>
          </p:nvPr>
        </p:nvSpPr>
        <p:spPr/>
        <p:txBody>
          <a:bodyPr/>
          <a:lstStyle/>
          <a:p>
            <a:endParaRPr lang="en-US"/>
          </a:p>
        </p:txBody>
      </p:sp>
      <p:sp>
        <p:nvSpPr>
          <p:cNvPr id="36866" name="Slide Number Placeholder 1"/>
          <p:cNvSpPr>
            <a:spLocks noGrp="1"/>
          </p:cNvSpPr>
          <p:nvPr>
            <p:ph type="sldNum" sz="quarter" idx="10"/>
          </p:nvPr>
        </p:nvSpPr>
        <p:spPr>
          <a:noFill/>
        </p:spPr>
        <p:txBody>
          <a:bodyPr/>
          <a:lstStyle/>
          <a:p>
            <a:fld id="{FB5ACF6C-9AE3-4E70-A6ED-1D3670D83ABD}" type="slidenum">
              <a:rPr lang="en-US" smtClean="0"/>
              <a:pPr/>
              <a:t>94</a:t>
            </a:fld>
            <a:endParaRPr lang="en-US" smtClean="0"/>
          </a:p>
        </p:txBody>
      </p:sp>
      <p:sp>
        <p:nvSpPr>
          <p:cNvPr id="12" name="Title 11"/>
          <p:cNvSpPr>
            <a:spLocks noGrp="1"/>
          </p:cNvSpPr>
          <p:nvPr>
            <p:ph type="title"/>
          </p:nvPr>
        </p:nvSpPr>
        <p:spPr/>
        <p:txBody>
          <a:bodyPr/>
          <a:lstStyle/>
          <a:p>
            <a:r>
              <a:rPr lang="pt-BR" dirty="0" smtClean="0"/>
              <a:t>Oracle</a:t>
            </a:r>
            <a:endParaRPr lang="en-US" dirty="0"/>
          </a:p>
        </p:txBody>
      </p:sp>
      <p:sp>
        <p:nvSpPr>
          <p:cNvPr id="36873" name="Rectangle 6"/>
          <p:cNvSpPr>
            <a:spLocks noChangeArrowheads="1"/>
          </p:cNvSpPr>
          <p:nvPr/>
        </p:nvSpPr>
        <p:spPr bwMode="auto">
          <a:xfrm>
            <a:off x="4419600" y="6600825"/>
            <a:ext cx="2895600" cy="228600"/>
          </a:xfrm>
          <a:prstGeom prst="rect">
            <a:avLst/>
          </a:prstGeom>
          <a:noFill/>
          <a:ln w="9525">
            <a:noFill/>
            <a:miter lim="800000"/>
            <a:headEnd/>
            <a:tailEnd/>
          </a:ln>
        </p:spPr>
        <p:txBody>
          <a:bodyPr/>
          <a:lstStyle/>
          <a:p>
            <a:pPr algn="ctr"/>
            <a:endParaRPr lang="pt-BR" sz="1000">
              <a:solidFill>
                <a:schemeClr val="accent1"/>
              </a:solidFill>
            </a:endParaRPr>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4"/>
          <p:cNvSpPr>
            <a:spLocks noGrp="1"/>
          </p:cNvSpPr>
          <p:nvPr>
            <p:ph type="sldNum" sz="quarter" idx="10"/>
          </p:nvPr>
        </p:nvSpPr>
        <p:spPr>
          <a:noFill/>
        </p:spPr>
        <p:txBody>
          <a:bodyPr/>
          <a:lstStyle/>
          <a:p>
            <a:fld id="{426D9F08-EFD1-4CD2-967B-BE4906A28EC1}" type="slidenum">
              <a:rPr lang="en-US" smtClean="0"/>
              <a:pPr/>
              <a:t>95</a:t>
            </a:fld>
            <a:endParaRPr lang="en-US" smtClean="0"/>
          </a:p>
        </p:txBody>
      </p:sp>
      <p:sp>
        <p:nvSpPr>
          <p:cNvPr id="11267" name="AutoShape 99"/>
          <p:cNvSpPr>
            <a:spLocks noChangeArrowheads="1"/>
          </p:cNvSpPr>
          <p:nvPr/>
        </p:nvSpPr>
        <p:spPr bwMode="auto">
          <a:xfrm>
            <a:off x="1484313" y="2819400"/>
            <a:ext cx="3479800" cy="1031875"/>
          </a:xfrm>
          <a:prstGeom prst="rect">
            <a:avLst/>
          </a:prstGeom>
          <a:solidFill>
            <a:schemeClr val="bg1"/>
          </a:solidFill>
          <a:ln w="25400">
            <a:solidFill>
              <a:schemeClr val="hlink"/>
            </a:solidFill>
            <a:miter lim="800000"/>
            <a:headEnd/>
            <a:tailEnd/>
          </a:ln>
        </p:spPr>
        <p:txBody>
          <a:bodyPr wrap="none" anchor="ctr"/>
          <a:lstStyle/>
          <a:p>
            <a:pPr eaLnBrk="0" hangingPunct="0">
              <a:lnSpc>
                <a:spcPct val="90000"/>
              </a:lnSpc>
              <a:spcBef>
                <a:spcPct val="20000"/>
              </a:spcBef>
              <a:buClrTx/>
              <a:buFontTx/>
              <a:buNone/>
            </a:pPr>
            <a:endParaRPr lang="en-US" sz="1800">
              <a:solidFill>
                <a:schemeClr val="hlink"/>
              </a:solidFill>
            </a:endParaRPr>
          </a:p>
        </p:txBody>
      </p:sp>
      <p:sp>
        <p:nvSpPr>
          <p:cNvPr id="11268" name="Line 114"/>
          <p:cNvSpPr>
            <a:spLocks noChangeShapeType="1"/>
          </p:cNvSpPr>
          <p:nvPr/>
        </p:nvSpPr>
        <p:spPr bwMode="auto">
          <a:xfrm>
            <a:off x="4670425" y="2362200"/>
            <a:ext cx="0" cy="533400"/>
          </a:xfrm>
          <a:prstGeom prst="line">
            <a:avLst/>
          </a:prstGeom>
          <a:noFill/>
          <a:ln w="28575">
            <a:solidFill>
              <a:schemeClr val="hlink"/>
            </a:solidFill>
            <a:round/>
            <a:headEnd type="triangle" w="med" len="med"/>
            <a:tailEnd/>
          </a:ln>
        </p:spPr>
        <p:txBody>
          <a:bodyPr wrap="none"/>
          <a:lstStyle/>
          <a:p>
            <a:endParaRPr lang="en-US"/>
          </a:p>
        </p:txBody>
      </p:sp>
      <p:sp>
        <p:nvSpPr>
          <p:cNvPr id="11269" name="Line 114"/>
          <p:cNvSpPr>
            <a:spLocks noChangeShapeType="1"/>
          </p:cNvSpPr>
          <p:nvPr/>
        </p:nvSpPr>
        <p:spPr bwMode="auto">
          <a:xfrm>
            <a:off x="3298825" y="2362200"/>
            <a:ext cx="0" cy="533400"/>
          </a:xfrm>
          <a:prstGeom prst="line">
            <a:avLst/>
          </a:prstGeom>
          <a:noFill/>
          <a:ln w="28575">
            <a:solidFill>
              <a:schemeClr val="hlink"/>
            </a:solidFill>
            <a:round/>
            <a:headEnd type="triangle" w="med" len="med"/>
            <a:tailEnd/>
          </a:ln>
        </p:spPr>
        <p:txBody>
          <a:bodyPr wrap="none"/>
          <a:lstStyle/>
          <a:p>
            <a:endParaRPr lang="en-US"/>
          </a:p>
        </p:txBody>
      </p:sp>
      <p:sp>
        <p:nvSpPr>
          <p:cNvPr id="11270" name="Line 114"/>
          <p:cNvSpPr>
            <a:spLocks noChangeShapeType="1"/>
          </p:cNvSpPr>
          <p:nvPr/>
        </p:nvSpPr>
        <p:spPr bwMode="auto">
          <a:xfrm>
            <a:off x="1851025" y="2362200"/>
            <a:ext cx="0" cy="533400"/>
          </a:xfrm>
          <a:prstGeom prst="line">
            <a:avLst/>
          </a:prstGeom>
          <a:noFill/>
          <a:ln w="28575">
            <a:solidFill>
              <a:schemeClr val="hlink"/>
            </a:solidFill>
            <a:round/>
            <a:headEnd type="triangle" w="med" len="med"/>
            <a:tailEnd/>
          </a:ln>
        </p:spPr>
        <p:txBody>
          <a:bodyPr wrap="none"/>
          <a:lstStyle/>
          <a:p>
            <a:endParaRPr lang="en-US"/>
          </a:p>
        </p:txBody>
      </p:sp>
      <p:sp>
        <p:nvSpPr>
          <p:cNvPr id="11271" name="Line 114"/>
          <p:cNvSpPr>
            <a:spLocks noChangeShapeType="1"/>
          </p:cNvSpPr>
          <p:nvPr/>
        </p:nvSpPr>
        <p:spPr bwMode="auto">
          <a:xfrm>
            <a:off x="3222625" y="3862388"/>
            <a:ext cx="0" cy="381000"/>
          </a:xfrm>
          <a:prstGeom prst="line">
            <a:avLst/>
          </a:prstGeom>
          <a:noFill/>
          <a:ln w="28575">
            <a:solidFill>
              <a:schemeClr val="hlink"/>
            </a:solidFill>
            <a:round/>
            <a:headEnd type="triangle" w="med" len="med"/>
            <a:tailEnd type="triangle" w="med" len="med"/>
          </a:ln>
        </p:spPr>
        <p:txBody>
          <a:bodyPr wrap="none"/>
          <a:lstStyle/>
          <a:p>
            <a:endParaRPr lang="en-US"/>
          </a:p>
        </p:txBody>
      </p:sp>
      <p:sp>
        <p:nvSpPr>
          <p:cNvPr id="11272" name="Rectangle 7"/>
          <p:cNvSpPr>
            <a:spLocks noGrp="1" noChangeArrowheads="1"/>
          </p:cNvSpPr>
          <p:nvPr>
            <p:ph type="title"/>
          </p:nvPr>
        </p:nvSpPr>
        <p:spPr/>
        <p:txBody>
          <a:bodyPr/>
          <a:lstStyle/>
          <a:p>
            <a:pPr eaLnBrk="1" hangingPunct="1"/>
            <a:r>
              <a:rPr lang="en-US" sz="2800" dirty="0" smtClean="0"/>
              <a:t>SnapManager for Oracle</a:t>
            </a:r>
          </a:p>
        </p:txBody>
      </p:sp>
      <p:sp>
        <p:nvSpPr>
          <p:cNvPr id="11273" name="Text Box 107"/>
          <p:cNvSpPr txBox="1">
            <a:spLocks noChangeArrowheads="1"/>
          </p:cNvSpPr>
          <p:nvPr/>
        </p:nvSpPr>
        <p:spPr bwMode="auto">
          <a:xfrm>
            <a:off x="2971800" y="1219200"/>
            <a:ext cx="609600" cy="366713"/>
          </a:xfrm>
          <a:prstGeom prst="rect">
            <a:avLst/>
          </a:prstGeom>
          <a:noFill/>
          <a:ln w="9525" algn="ctr">
            <a:noFill/>
            <a:miter lim="800000"/>
            <a:headEnd/>
            <a:tailEnd/>
          </a:ln>
        </p:spPr>
        <p:txBody>
          <a:bodyPr wrap="none"/>
          <a:lstStyle/>
          <a:p>
            <a:pPr algn="l">
              <a:buClrTx/>
              <a:buFontTx/>
              <a:buNone/>
            </a:pPr>
            <a:r>
              <a:rPr lang="en-US" sz="1800"/>
              <a:t>DBA</a:t>
            </a:r>
          </a:p>
        </p:txBody>
      </p:sp>
      <p:sp>
        <p:nvSpPr>
          <p:cNvPr id="11274" name="AutoShape 113"/>
          <p:cNvSpPr>
            <a:spLocks noChangeArrowheads="1"/>
          </p:cNvSpPr>
          <p:nvPr/>
        </p:nvSpPr>
        <p:spPr bwMode="auto">
          <a:xfrm>
            <a:off x="1470025" y="4229100"/>
            <a:ext cx="3505200" cy="419100"/>
          </a:xfrm>
          <a:prstGeom prst="rect">
            <a:avLst/>
          </a:prstGeom>
          <a:solidFill>
            <a:srgbClr val="00B4F4"/>
          </a:solidFill>
          <a:ln w="9525" algn="ctr">
            <a:noFill/>
            <a:miter lim="800000"/>
            <a:headEnd/>
            <a:tailEnd/>
          </a:ln>
        </p:spPr>
        <p:txBody>
          <a:bodyPr lIns="0" tIns="0" rIns="0" bIns="0" anchor="ctr"/>
          <a:lstStyle/>
          <a:p>
            <a:pPr>
              <a:buClrTx/>
              <a:buFontTx/>
              <a:buNone/>
            </a:pPr>
            <a:r>
              <a:rPr lang="en-US">
                <a:solidFill>
                  <a:schemeClr val="bg1"/>
                </a:solidFill>
              </a:rPr>
              <a:t>Policies and Management</a:t>
            </a:r>
          </a:p>
        </p:txBody>
      </p:sp>
      <p:sp>
        <p:nvSpPr>
          <p:cNvPr id="11275" name="AutoShape 179"/>
          <p:cNvSpPr>
            <a:spLocks noChangeArrowheads="1"/>
          </p:cNvSpPr>
          <p:nvPr/>
        </p:nvSpPr>
        <p:spPr bwMode="auto">
          <a:xfrm>
            <a:off x="1470025" y="2759075"/>
            <a:ext cx="3505200" cy="457200"/>
          </a:xfrm>
          <a:prstGeom prst="rect">
            <a:avLst/>
          </a:prstGeom>
          <a:solidFill>
            <a:schemeClr val="hlink"/>
          </a:solidFill>
          <a:ln w="12700">
            <a:noFill/>
            <a:miter lim="800000"/>
            <a:headEnd/>
            <a:tailEnd/>
          </a:ln>
        </p:spPr>
        <p:txBody>
          <a:bodyPr wrap="none" anchor="ctr"/>
          <a:lstStyle/>
          <a:p>
            <a:pPr eaLnBrk="0" hangingPunct="0">
              <a:lnSpc>
                <a:spcPct val="90000"/>
              </a:lnSpc>
              <a:spcBef>
                <a:spcPct val="20000"/>
              </a:spcBef>
              <a:buClrTx/>
              <a:buFontTx/>
              <a:buNone/>
            </a:pPr>
            <a:endParaRPr lang="en-US" sz="1800">
              <a:solidFill>
                <a:schemeClr val="hlink"/>
              </a:solidFill>
            </a:endParaRPr>
          </a:p>
        </p:txBody>
      </p:sp>
      <p:sp>
        <p:nvSpPr>
          <p:cNvPr id="11276" name="Text Box 180"/>
          <p:cNvSpPr txBox="1">
            <a:spLocks noChangeArrowheads="1"/>
          </p:cNvSpPr>
          <p:nvPr/>
        </p:nvSpPr>
        <p:spPr bwMode="auto">
          <a:xfrm>
            <a:off x="1524000" y="2768600"/>
            <a:ext cx="3352800" cy="396875"/>
          </a:xfrm>
          <a:prstGeom prst="rect">
            <a:avLst/>
          </a:prstGeom>
          <a:noFill/>
          <a:ln w="12700">
            <a:noFill/>
            <a:miter lim="800000"/>
            <a:headEnd/>
            <a:tailEnd/>
          </a:ln>
        </p:spPr>
        <p:txBody>
          <a:bodyPr wrap="none"/>
          <a:lstStyle/>
          <a:p>
            <a:pPr>
              <a:buClrTx/>
              <a:buFontTx/>
              <a:buNone/>
            </a:pPr>
            <a:r>
              <a:rPr lang="en-US">
                <a:solidFill>
                  <a:schemeClr val="bg1"/>
                </a:solidFill>
              </a:rPr>
              <a:t>Perform Self-Service</a:t>
            </a:r>
          </a:p>
        </p:txBody>
      </p:sp>
      <p:grpSp>
        <p:nvGrpSpPr>
          <p:cNvPr id="2" name="Group 12"/>
          <p:cNvGrpSpPr>
            <a:grpSpLocks/>
          </p:cNvGrpSpPr>
          <p:nvPr/>
        </p:nvGrpSpPr>
        <p:grpSpPr bwMode="auto">
          <a:xfrm>
            <a:off x="1089025" y="1527175"/>
            <a:ext cx="1087438" cy="838200"/>
            <a:chOff x="2736" y="1056"/>
            <a:chExt cx="685" cy="528"/>
          </a:xfrm>
        </p:grpSpPr>
        <p:pic>
          <p:nvPicPr>
            <p:cNvPr id="11295" name="Picture 13" descr="Laptop"/>
            <p:cNvPicPr>
              <a:picLocks noChangeAspect="1" noChangeArrowheads="1"/>
            </p:cNvPicPr>
            <p:nvPr/>
          </p:nvPicPr>
          <p:blipFill>
            <a:blip r:embed="rId3" cstate="email"/>
            <a:srcRect/>
            <a:stretch>
              <a:fillRect/>
            </a:stretch>
          </p:blipFill>
          <p:spPr bwMode="auto">
            <a:xfrm>
              <a:off x="2989" y="1104"/>
              <a:ext cx="432" cy="353"/>
            </a:xfrm>
            <a:prstGeom prst="rect">
              <a:avLst/>
            </a:prstGeom>
            <a:noFill/>
            <a:ln w="9525">
              <a:noFill/>
              <a:miter lim="800000"/>
              <a:headEnd/>
              <a:tailEnd/>
            </a:ln>
          </p:spPr>
        </p:pic>
        <p:pic>
          <p:nvPicPr>
            <p:cNvPr id="11296" name="Picture 14" descr="Audience_technical_w_tie"/>
            <p:cNvPicPr>
              <a:picLocks noChangeAspect="1" noChangeArrowheads="1"/>
            </p:cNvPicPr>
            <p:nvPr/>
          </p:nvPicPr>
          <p:blipFill>
            <a:blip r:embed="rId4" cstate="email"/>
            <a:srcRect/>
            <a:stretch>
              <a:fillRect/>
            </a:stretch>
          </p:blipFill>
          <p:spPr bwMode="auto">
            <a:xfrm>
              <a:off x="2736" y="1056"/>
              <a:ext cx="253" cy="528"/>
            </a:xfrm>
            <a:prstGeom prst="rect">
              <a:avLst/>
            </a:prstGeom>
            <a:noFill/>
            <a:ln w="9525">
              <a:noFill/>
              <a:miter lim="800000"/>
              <a:headEnd/>
              <a:tailEnd/>
            </a:ln>
          </p:spPr>
        </p:pic>
      </p:grpSp>
      <p:grpSp>
        <p:nvGrpSpPr>
          <p:cNvPr id="3" name="Group 15"/>
          <p:cNvGrpSpPr>
            <a:grpSpLocks/>
          </p:cNvGrpSpPr>
          <p:nvPr/>
        </p:nvGrpSpPr>
        <p:grpSpPr bwMode="auto">
          <a:xfrm>
            <a:off x="2536825" y="1527175"/>
            <a:ext cx="1087438" cy="838200"/>
            <a:chOff x="3792" y="1056"/>
            <a:chExt cx="685" cy="528"/>
          </a:xfrm>
        </p:grpSpPr>
        <p:pic>
          <p:nvPicPr>
            <p:cNvPr id="11293" name="Picture 16" descr="Laptop"/>
            <p:cNvPicPr>
              <a:picLocks noChangeAspect="1" noChangeArrowheads="1"/>
            </p:cNvPicPr>
            <p:nvPr/>
          </p:nvPicPr>
          <p:blipFill>
            <a:blip r:embed="rId3" cstate="email"/>
            <a:srcRect/>
            <a:stretch>
              <a:fillRect/>
            </a:stretch>
          </p:blipFill>
          <p:spPr bwMode="auto">
            <a:xfrm>
              <a:off x="4045" y="1104"/>
              <a:ext cx="432" cy="353"/>
            </a:xfrm>
            <a:prstGeom prst="rect">
              <a:avLst/>
            </a:prstGeom>
            <a:noFill/>
            <a:ln w="9525">
              <a:noFill/>
              <a:miter lim="800000"/>
              <a:headEnd/>
              <a:tailEnd/>
            </a:ln>
          </p:spPr>
        </p:pic>
        <p:pic>
          <p:nvPicPr>
            <p:cNvPr id="11294" name="Picture 17" descr="Audience_technical_w_tie"/>
            <p:cNvPicPr>
              <a:picLocks noChangeAspect="1" noChangeArrowheads="1"/>
            </p:cNvPicPr>
            <p:nvPr/>
          </p:nvPicPr>
          <p:blipFill>
            <a:blip r:embed="rId4" cstate="email"/>
            <a:srcRect/>
            <a:stretch>
              <a:fillRect/>
            </a:stretch>
          </p:blipFill>
          <p:spPr bwMode="auto">
            <a:xfrm>
              <a:off x="3792" y="1056"/>
              <a:ext cx="253" cy="528"/>
            </a:xfrm>
            <a:prstGeom prst="rect">
              <a:avLst/>
            </a:prstGeom>
            <a:noFill/>
            <a:ln w="9525">
              <a:noFill/>
              <a:miter lim="800000"/>
              <a:headEnd/>
              <a:tailEnd/>
            </a:ln>
          </p:spPr>
        </p:pic>
      </p:grpSp>
      <p:grpSp>
        <p:nvGrpSpPr>
          <p:cNvPr id="4" name="Group 18"/>
          <p:cNvGrpSpPr>
            <a:grpSpLocks/>
          </p:cNvGrpSpPr>
          <p:nvPr/>
        </p:nvGrpSpPr>
        <p:grpSpPr bwMode="auto">
          <a:xfrm>
            <a:off x="3908425" y="1527175"/>
            <a:ext cx="1087438" cy="838200"/>
            <a:chOff x="4883" y="1056"/>
            <a:chExt cx="685" cy="528"/>
          </a:xfrm>
        </p:grpSpPr>
        <p:pic>
          <p:nvPicPr>
            <p:cNvPr id="11291" name="Picture 19" descr="Laptop"/>
            <p:cNvPicPr>
              <a:picLocks noChangeAspect="1" noChangeArrowheads="1"/>
            </p:cNvPicPr>
            <p:nvPr/>
          </p:nvPicPr>
          <p:blipFill>
            <a:blip r:embed="rId3" cstate="email"/>
            <a:srcRect/>
            <a:stretch>
              <a:fillRect/>
            </a:stretch>
          </p:blipFill>
          <p:spPr bwMode="auto">
            <a:xfrm>
              <a:off x="5136" y="1104"/>
              <a:ext cx="432" cy="353"/>
            </a:xfrm>
            <a:prstGeom prst="rect">
              <a:avLst/>
            </a:prstGeom>
            <a:noFill/>
            <a:ln w="9525">
              <a:noFill/>
              <a:miter lim="800000"/>
              <a:headEnd/>
              <a:tailEnd/>
            </a:ln>
          </p:spPr>
        </p:pic>
        <p:pic>
          <p:nvPicPr>
            <p:cNvPr id="11292" name="Picture 20" descr="Audience_technical_w_tie"/>
            <p:cNvPicPr>
              <a:picLocks noChangeAspect="1" noChangeArrowheads="1"/>
            </p:cNvPicPr>
            <p:nvPr/>
          </p:nvPicPr>
          <p:blipFill>
            <a:blip r:embed="rId4" cstate="email"/>
            <a:srcRect/>
            <a:stretch>
              <a:fillRect/>
            </a:stretch>
          </p:blipFill>
          <p:spPr bwMode="auto">
            <a:xfrm>
              <a:off x="4883" y="1056"/>
              <a:ext cx="253" cy="528"/>
            </a:xfrm>
            <a:prstGeom prst="rect">
              <a:avLst/>
            </a:prstGeom>
            <a:noFill/>
            <a:ln w="9525">
              <a:noFill/>
              <a:miter lim="800000"/>
              <a:headEnd/>
              <a:tailEnd/>
            </a:ln>
          </p:spPr>
        </p:pic>
      </p:grpSp>
      <p:sp>
        <p:nvSpPr>
          <p:cNvPr id="11280" name="AutoShape 96"/>
          <p:cNvSpPr>
            <a:spLocks noChangeArrowheads="1"/>
          </p:cNvSpPr>
          <p:nvPr/>
        </p:nvSpPr>
        <p:spPr bwMode="auto">
          <a:xfrm>
            <a:off x="2822575" y="5105400"/>
            <a:ext cx="781050" cy="1143000"/>
          </a:xfrm>
          <a:prstGeom prst="can">
            <a:avLst>
              <a:gd name="adj" fmla="val 29729"/>
            </a:avLst>
          </a:prstGeom>
          <a:solidFill>
            <a:schemeClr val="hlink"/>
          </a:solidFill>
          <a:ln w="22225">
            <a:solidFill>
              <a:schemeClr val="bg1"/>
            </a:solidFill>
            <a:round/>
            <a:headEnd/>
            <a:tailEnd/>
          </a:ln>
        </p:spPr>
        <p:txBody>
          <a:bodyPr wrap="none" anchor="ctr"/>
          <a:lstStyle/>
          <a:p>
            <a:pPr eaLnBrk="0" hangingPunct="0">
              <a:lnSpc>
                <a:spcPct val="90000"/>
              </a:lnSpc>
              <a:spcBef>
                <a:spcPct val="20000"/>
              </a:spcBef>
              <a:buClrTx/>
              <a:buFontTx/>
              <a:buNone/>
            </a:pPr>
            <a:endParaRPr lang="en-US" sz="1800">
              <a:solidFill>
                <a:schemeClr val="hlink"/>
              </a:solidFill>
            </a:endParaRPr>
          </a:p>
        </p:txBody>
      </p:sp>
      <p:pic>
        <p:nvPicPr>
          <p:cNvPr id="11281" name="Picture 22" descr="Audience_technical_no_tie"/>
          <p:cNvPicPr>
            <a:picLocks noChangeAspect="1" noChangeArrowheads="1"/>
          </p:cNvPicPr>
          <p:nvPr/>
        </p:nvPicPr>
        <p:blipFill>
          <a:blip r:embed="rId5" cstate="email"/>
          <a:srcRect/>
          <a:stretch>
            <a:fillRect/>
          </a:stretch>
        </p:blipFill>
        <p:spPr bwMode="auto">
          <a:xfrm>
            <a:off x="3640138" y="5105400"/>
            <a:ext cx="511175" cy="1068388"/>
          </a:xfrm>
          <a:prstGeom prst="rect">
            <a:avLst/>
          </a:prstGeom>
          <a:noFill/>
          <a:ln w="9525">
            <a:noFill/>
            <a:miter lim="800000"/>
            <a:headEnd/>
            <a:tailEnd/>
          </a:ln>
        </p:spPr>
      </p:pic>
      <p:sp>
        <p:nvSpPr>
          <p:cNvPr id="11282" name="Line 114"/>
          <p:cNvSpPr>
            <a:spLocks noChangeShapeType="1"/>
          </p:cNvSpPr>
          <p:nvPr/>
        </p:nvSpPr>
        <p:spPr bwMode="auto">
          <a:xfrm>
            <a:off x="3222625" y="4648200"/>
            <a:ext cx="0" cy="457200"/>
          </a:xfrm>
          <a:prstGeom prst="line">
            <a:avLst/>
          </a:prstGeom>
          <a:noFill/>
          <a:ln w="28575">
            <a:solidFill>
              <a:schemeClr val="hlink"/>
            </a:solidFill>
            <a:round/>
            <a:headEnd type="triangle" w="med" len="med"/>
            <a:tailEnd type="triangle" w="med" len="med"/>
          </a:ln>
        </p:spPr>
        <p:txBody>
          <a:bodyPr wrap="none"/>
          <a:lstStyle/>
          <a:p>
            <a:endParaRPr lang="en-US"/>
          </a:p>
        </p:txBody>
      </p:sp>
      <p:sp>
        <p:nvSpPr>
          <p:cNvPr id="11283" name="Text Box 181"/>
          <p:cNvSpPr txBox="1">
            <a:spLocks noChangeArrowheads="1"/>
          </p:cNvSpPr>
          <p:nvPr/>
        </p:nvSpPr>
        <p:spPr bwMode="gray">
          <a:xfrm>
            <a:off x="1546225" y="3200400"/>
            <a:ext cx="2111375" cy="641350"/>
          </a:xfrm>
          <a:prstGeom prst="rect">
            <a:avLst/>
          </a:prstGeom>
          <a:noFill/>
          <a:ln w="12700">
            <a:noFill/>
            <a:miter lim="800000"/>
            <a:headEnd/>
            <a:tailEnd/>
          </a:ln>
        </p:spPr>
        <p:txBody>
          <a:bodyPr/>
          <a:lstStyle/>
          <a:p>
            <a:pPr algn="l">
              <a:buClrTx/>
              <a:buFontTx/>
              <a:buChar char="•"/>
            </a:pPr>
            <a:r>
              <a:rPr lang="en-US" sz="1800">
                <a:solidFill>
                  <a:schemeClr val="hlink"/>
                </a:solidFill>
              </a:rPr>
              <a:t>Provision</a:t>
            </a:r>
          </a:p>
          <a:p>
            <a:pPr algn="l">
              <a:buClrTx/>
              <a:buFontTx/>
              <a:buChar char="•"/>
            </a:pPr>
            <a:r>
              <a:rPr lang="en-US" sz="1800">
                <a:solidFill>
                  <a:schemeClr val="hlink"/>
                </a:solidFill>
              </a:rPr>
              <a:t>DR</a:t>
            </a:r>
          </a:p>
        </p:txBody>
      </p:sp>
      <p:sp>
        <p:nvSpPr>
          <p:cNvPr id="11284" name="Text Box 182"/>
          <p:cNvSpPr txBox="1">
            <a:spLocks noChangeArrowheads="1"/>
          </p:cNvSpPr>
          <p:nvPr/>
        </p:nvSpPr>
        <p:spPr bwMode="gray">
          <a:xfrm>
            <a:off x="2917825" y="3200400"/>
            <a:ext cx="2339975" cy="641350"/>
          </a:xfrm>
          <a:prstGeom prst="rect">
            <a:avLst/>
          </a:prstGeom>
          <a:noFill/>
          <a:ln w="12700">
            <a:noFill/>
            <a:miter lim="800000"/>
            <a:headEnd/>
            <a:tailEnd/>
          </a:ln>
        </p:spPr>
        <p:txBody>
          <a:bodyPr/>
          <a:lstStyle/>
          <a:p>
            <a:pPr algn="l">
              <a:buClrTx/>
              <a:buFontTx/>
              <a:buChar char="•"/>
            </a:pPr>
            <a:r>
              <a:rPr lang="en-US" sz="1800">
                <a:solidFill>
                  <a:schemeClr val="hlink"/>
                </a:solidFill>
              </a:rPr>
              <a:t>Backup/Recover</a:t>
            </a:r>
          </a:p>
          <a:p>
            <a:pPr algn="l">
              <a:buClrTx/>
              <a:buFontTx/>
              <a:buChar char="•"/>
            </a:pPr>
            <a:r>
              <a:rPr lang="en-US" sz="1800">
                <a:solidFill>
                  <a:schemeClr val="hlink"/>
                </a:solidFill>
              </a:rPr>
              <a:t>Test/Dev Copies</a:t>
            </a:r>
          </a:p>
        </p:txBody>
      </p:sp>
      <p:sp>
        <p:nvSpPr>
          <p:cNvPr id="11285" name="Text Box 182"/>
          <p:cNvSpPr txBox="1">
            <a:spLocks noChangeArrowheads="1"/>
          </p:cNvSpPr>
          <p:nvPr/>
        </p:nvSpPr>
        <p:spPr bwMode="gray">
          <a:xfrm>
            <a:off x="457200" y="5257800"/>
            <a:ext cx="2339975" cy="838200"/>
          </a:xfrm>
          <a:prstGeom prst="rect">
            <a:avLst/>
          </a:prstGeom>
          <a:noFill/>
          <a:ln w="12700">
            <a:noFill/>
            <a:miter lim="800000"/>
            <a:headEnd/>
            <a:tailEnd/>
          </a:ln>
        </p:spPr>
        <p:txBody>
          <a:bodyPr/>
          <a:lstStyle/>
          <a:p>
            <a:pPr algn="l">
              <a:buClrTx/>
              <a:buFontTx/>
              <a:buChar char="•"/>
            </a:pPr>
            <a:r>
              <a:rPr lang="en-US" sz="1800">
                <a:solidFill>
                  <a:schemeClr val="tx2"/>
                </a:solidFill>
              </a:rPr>
              <a:t>Create new policies</a:t>
            </a:r>
          </a:p>
          <a:p>
            <a:pPr algn="l">
              <a:buClrTx/>
              <a:buFontTx/>
              <a:buChar char="•"/>
            </a:pPr>
            <a:r>
              <a:rPr lang="en-US" sz="1800">
                <a:solidFill>
                  <a:schemeClr val="tx2"/>
                </a:solidFill>
              </a:rPr>
              <a:t>Copy policies</a:t>
            </a:r>
          </a:p>
          <a:p>
            <a:pPr algn="l">
              <a:buClrTx/>
              <a:buFontTx/>
              <a:buChar char="•"/>
            </a:pPr>
            <a:r>
              <a:rPr lang="en-US" sz="1800">
                <a:solidFill>
                  <a:schemeClr val="tx2"/>
                </a:solidFill>
              </a:rPr>
              <a:t>Repurpose policies</a:t>
            </a:r>
          </a:p>
        </p:txBody>
      </p:sp>
      <p:sp>
        <p:nvSpPr>
          <p:cNvPr id="11286" name="Rectangle 27"/>
          <p:cNvSpPr>
            <a:spLocks noGrp="1" noChangeArrowheads="1"/>
          </p:cNvSpPr>
          <p:nvPr>
            <p:ph type="body" sz="half" idx="2"/>
          </p:nvPr>
        </p:nvSpPr>
        <p:spPr>
          <a:xfrm>
            <a:off x="5257800" y="1676400"/>
            <a:ext cx="3810000" cy="2971800"/>
          </a:xfrm>
          <a:noFill/>
        </p:spPr>
        <p:txBody>
          <a:bodyPr/>
          <a:lstStyle/>
          <a:p>
            <a:pPr eaLnBrk="1" hangingPunct="1"/>
            <a:r>
              <a:rPr lang="en-US" sz="2400" smtClean="0"/>
              <a:t>Back up and restore in minutes</a:t>
            </a:r>
          </a:p>
          <a:p>
            <a:pPr eaLnBrk="1" hangingPunct="1"/>
            <a:r>
              <a:rPr lang="en-US" sz="2400" smtClean="0"/>
              <a:t>Comprehensive data protection using policy-based automation</a:t>
            </a:r>
          </a:p>
          <a:p>
            <a:pPr eaLnBrk="1" hangingPunct="1"/>
            <a:r>
              <a:rPr lang="en-US" sz="2400" smtClean="0"/>
              <a:t>Clone to primary or secondary storage</a:t>
            </a:r>
            <a:endParaRPr lang="en-US" sz="2500" smtClean="0"/>
          </a:p>
        </p:txBody>
      </p:sp>
      <p:sp>
        <p:nvSpPr>
          <p:cNvPr id="11287" name="Text Box 107"/>
          <p:cNvSpPr txBox="1">
            <a:spLocks noChangeArrowheads="1"/>
          </p:cNvSpPr>
          <p:nvPr/>
        </p:nvSpPr>
        <p:spPr bwMode="auto">
          <a:xfrm>
            <a:off x="4343400" y="1219200"/>
            <a:ext cx="609600" cy="366713"/>
          </a:xfrm>
          <a:prstGeom prst="rect">
            <a:avLst/>
          </a:prstGeom>
          <a:noFill/>
          <a:ln w="9525" algn="ctr">
            <a:noFill/>
            <a:miter lim="800000"/>
            <a:headEnd/>
            <a:tailEnd/>
          </a:ln>
        </p:spPr>
        <p:txBody>
          <a:bodyPr wrap="none"/>
          <a:lstStyle/>
          <a:p>
            <a:pPr algn="l">
              <a:buClrTx/>
              <a:buFontTx/>
              <a:buNone/>
            </a:pPr>
            <a:r>
              <a:rPr lang="en-US" sz="1800"/>
              <a:t>DBA</a:t>
            </a:r>
          </a:p>
        </p:txBody>
      </p:sp>
      <p:sp>
        <p:nvSpPr>
          <p:cNvPr id="11288" name="Text Box 107"/>
          <p:cNvSpPr txBox="1">
            <a:spLocks noChangeArrowheads="1"/>
          </p:cNvSpPr>
          <p:nvPr/>
        </p:nvSpPr>
        <p:spPr bwMode="auto">
          <a:xfrm>
            <a:off x="1524000" y="1219200"/>
            <a:ext cx="609600" cy="366713"/>
          </a:xfrm>
          <a:prstGeom prst="rect">
            <a:avLst/>
          </a:prstGeom>
          <a:noFill/>
          <a:ln w="9525" algn="ctr">
            <a:noFill/>
            <a:miter lim="800000"/>
            <a:headEnd/>
            <a:tailEnd/>
          </a:ln>
        </p:spPr>
        <p:txBody>
          <a:bodyPr wrap="none"/>
          <a:lstStyle/>
          <a:p>
            <a:pPr algn="l">
              <a:buClrTx/>
              <a:buFontTx/>
              <a:buNone/>
            </a:pPr>
            <a:r>
              <a:rPr lang="en-US" sz="1800"/>
              <a:t>DBA</a:t>
            </a:r>
          </a:p>
        </p:txBody>
      </p:sp>
      <p:sp>
        <p:nvSpPr>
          <p:cNvPr id="11289" name="Text Box 107"/>
          <p:cNvSpPr txBox="1">
            <a:spLocks noChangeArrowheads="1"/>
          </p:cNvSpPr>
          <p:nvPr/>
        </p:nvSpPr>
        <p:spPr bwMode="auto">
          <a:xfrm>
            <a:off x="4191000" y="5410200"/>
            <a:ext cx="914400" cy="595313"/>
          </a:xfrm>
          <a:prstGeom prst="rect">
            <a:avLst/>
          </a:prstGeom>
          <a:noFill/>
          <a:ln w="9525" algn="ctr">
            <a:noFill/>
            <a:miter lim="800000"/>
            <a:headEnd/>
            <a:tailEnd/>
          </a:ln>
        </p:spPr>
        <p:txBody>
          <a:bodyPr wrap="none"/>
          <a:lstStyle/>
          <a:p>
            <a:pPr algn="l">
              <a:buClrTx/>
              <a:buFontTx/>
              <a:buNone/>
            </a:pPr>
            <a:r>
              <a:rPr lang="en-US" sz="1800"/>
              <a:t>Storage</a:t>
            </a:r>
          </a:p>
          <a:p>
            <a:pPr algn="l">
              <a:buClrTx/>
              <a:buFontTx/>
              <a:buNone/>
            </a:pPr>
            <a:r>
              <a:rPr lang="en-US" sz="1800"/>
              <a:t>Admin</a:t>
            </a:r>
          </a:p>
        </p:txBody>
      </p:sp>
    </p:spTree>
  </p:cSld>
  <p:clrMapOvr>
    <a:masterClrMapping/>
  </p:clrMapOvr>
  <p:transition advClick="0"/>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p:txBody>
          <a:bodyPr/>
          <a:lstStyle/>
          <a:p>
            <a:endParaRPr lang="en-US"/>
          </a:p>
        </p:txBody>
      </p:sp>
      <p:sp>
        <p:nvSpPr>
          <p:cNvPr id="5" name="Slide Number Placeholder 4"/>
          <p:cNvSpPr>
            <a:spLocks noGrp="1"/>
          </p:cNvSpPr>
          <p:nvPr>
            <p:ph type="sldNum" sz="quarter" idx="10"/>
          </p:nvPr>
        </p:nvSpPr>
        <p:spPr/>
        <p:txBody>
          <a:bodyPr/>
          <a:lstStyle/>
          <a:p>
            <a:pPr>
              <a:defRPr/>
            </a:pPr>
            <a:fld id="{870DF13B-F67F-4AC9-9D3E-BD49C9AC582F}" type="slidenum">
              <a:rPr lang="en-US" smtClean="0"/>
              <a:pPr>
                <a:defRPr/>
              </a:pPr>
              <a:t>96</a:t>
            </a:fld>
            <a:endParaRPr lang="en-US"/>
          </a:p>
        </p:txBody>
      </p:sp>
      <p:sp>
        <p:nvSpPr>
          <p:cNvPr id="7" name="Title 6"/>
          <p:cNvSpPr>
            <a:spLocks noGrp="1"/>
          </p:cNvSpPr>
          <p:nvPr>
            <p:ph type="title"/>
          </p:nvPr>
        </p:nvSpPr>
        <p:spPr/>
        <p:txBody>
          <a:bodyPr/>
          <a:lstStyle/>
          <a:p>
            <a:r>
              <a:rPr lang="pt-BR" dirty="0" smtClean="0"/>
              <a:t>SAP</a:t>
            </a:r>
            <a:endParaRPr lang="en-US"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1"/>
          <p:cNvGrpSpPr>
            <a:grpSpLocks/>
          </p:cNvGrpSpPr>
          <p:nvPr/>
        </p:nvGrpSpPr>
        <p:grpSpPr bwMode="auto">
          <a:xfrm>
            <a:off x="5672138" y="1905000"/>
            <a:ext cx="1190625" cy="1257300"/>
            <a:chOff x="2149278" y="1600201"/>
            <a:chExt cx="1191020" cy="1257299"/>
          </a:xfrm>
        </p:grpSpPr>
        <p:sp>
          <p:nvSpPr>
            <p:cNvPr id="61522" name="Freeform 7"/>
            <p:cNvSpPr>
              <a:spLocks/>
            </p:cNvSpPr>
            <p:nvPr/>
          </p:nvSpPr>
          <p:spPr bwMode="auto">
            <a:xfrm>
              <a:off x="2149278" y="1600201"/>
              <a:ext cx="1191020" cy="517834"/>
            </a:xfrm>
            <a:custGeom>
              <a:avLst/>
              <a:gdLst>
                <a:gd name="T0" fmla="*/ 0 w 604"/>
                <a:gd name="T1" fmla="*/ 0 h 322"/>
                <a:gd name="T2" fmla="*/ 0 w 604"/>
                <a:gd name="T3" fmla="*/ 2147483647 h 322"/>
                <a:gd name="T4" fmla="*/ 2147483647 w 604"/>
                <a:gd name="T5" fmla="*/ 2147483647 h 322"/>
                <a:gd name="T6" fmla="*/ 2147483647 w 604"/>
                <a:gd name="T7" fmla="*/ 0 h 322"/>
                <a:gd name="T8" fmla="*/ 0 60000 65536"/>
                <a:gd name="T9" fmla="*/ 0 60000 65536"/>
                <a:gd name="T10" fmla="*/ 0 60000 65536"/>
                <a:gd name="T11" fmla="*/ 0 60000 65536"/>
                <a:gd name="T12" fmla="*/ 0 w 604"/>
                <a:gd name="T13" fmla="*/ 0 h 322"/>
                <a:gd name="T14" fmla="*/ 604 w 604"/>
                <a:gd name="T15" fmla="*/ 322 h 322"/>
              </a:gdLst>
              <a:ahLst/>
              <a:cxnLst>
                <a:cxn ang="T8">
                  <a:pos x="T0" y="T1"/>
                </a:cxn>
                <a:cxn ang="T9">
                  <a:pos x="T2" y="T3"/>
                </a:cxn>
                <a:cxn ang="T10">
                  <a:pos x="T4" y="T5"/>
                </a:cxn>
                <a:cxn ang="T11">
                  <a:pos x="T6" y="T7"/>
                </a:cxn>
              </a:cxnLst>
              <a:rect l="T12" t="T13" r="T14" b="T15"/>
              <a:pathLst>
                <a:path w="604" h="322">
                  <a:moveTo>
                    <a:pt x="0" y="0"/>
                  </a:moveTo>
                  <a:lnTo>
                    <a:pt x="0" y="322"/>
                  </a:lnTo>
                  <a:lnTo>
                    <a:pt x="604" y="322"/>
                  </a:lnTo>
                  <a:lnTo>
                    <a:pt x="604" y="0"/>
                  </a:lnTo>
                </a:path>
              </a:pathLst>
            </a:custGeom>
            <a:noFill/>
            <a:ln w="28575">
              <a:solidFill>
                <a:schemeClr val="hlink"/>
              </a:solidFill>
              <a:round/>
              <a:headEnd/>
              <a:tailEnd/>
            </a:ln>
          </p:spPr>
          <p:txBody>
            <a:bodyPr wrap="none" anchor="ctr"/>
            <a:lstStyle/>
            <a:p>
              <a:pPr algn="ctr">
                <a:buClr>
                  <a:schemeClr val="accent2"/>
                </a:buClr>
                <a:buFont typeface="Wingdings 2" pitchFamily="18" charset="2"/>
                <a:buNone/>
              </a:pPr>
              <a:endParaRPr lang="en-US"/>
            </a:p>
          </p:txBody>
        </p:sp>
        <p:sp>
          <p:nvSpPr>
            <p:cNvPr id="61523" name="Line 6"/>
            <p:cNvSpPr>
              <a:spLocks noChangeShapeType="1"/>
            </p:cNvSpPr>
            <p:nvPr/>
          </p:nvSpPr>
          <p:spPr bwMode="auto">
            <a:xfrm flipV="1">
              <a:off x="2744070" y="2101418"/>
              <a:ext cx="0" cy="756082"/>
            </a:xfrm>
            <a:prstGeom prst="line">
              <a:avLst/>
            </a:prstGeom>
            <a:noFill/>
            <a:ln w="28575">
              <a:solidFill>
                <a:schemeClr val="hlink"/>
              </a:solidFill>
              <a:round/>
              <a:headEnd/>
              <a:tailEnd/>
            </a:ln>
          </p:spPr>
          <p:txBody>
            <a:bodyPr wrap="none" anchor="ctr"/>
            <a:lstStyle/>
            <a:p>
              <a:endParaRPr lang="en-US"/>
            </a:p>
          </p:txBody>
        </p:sp>
      </p:grpSp>
      <p:grpSp>
        <p:nvGrpSpPr>
          <p:cNvPr id="3" name="Group 27"/>
          <p:cNvGrpSpPr>
            <a:grpSpLocks/>
          </p:cNvGrpSpPr>
          <p:nvPr/>
        </p:nvGrpSpPr>
        <p:grpSpPr bwMode="auto">
          <a:xfrm>
            <a:off x="5511800" y="2060575"/>
            <a:ext cx="1422400" cy="701675"/>
            <a:chOff x="4209256" y="2041499"/>
            <a:chExt cx="1422400" cy="701728"/>
          </a:xfrm>
        </p:grpSpPr>
        <p:pic>
          <p:nvPicPr>
            <p:cNvPr id="61520" name="Picture 52" descr="cloud-shaded"/>
            <p:cNvPicPr>
              <a:picLocks noChangeAspect="1" noChangeArrowheads="1"/>
            </p:cNvPicPr>
            <p:nvPr/>
          </p:nvPicPr>
          <p:blipFill>
            <a:blip r:embed="rId3" cstate="email"/>
            <a:srcRect/>
            <a:stretch>
              <a:fillRect/>
            </a:stretch>
          </p:blipFill>
          <p:spPr bwMode="auto">
            <a:xfrm>
              <a:off x="4232953" y="2041499"/>
              <a:ext cx="1375008" cy="701728"/>
            </a:xfrm>
            <a:prstGeom prst="rect">
              <a:avLst/>
            </a:prstGeom>
            <a:noFill/>
            <a:ln w="9525">
              <a:noFill/>
              <a:miter lim="800000"/>
              <a:headEnd/>
              <a:tailEnd/>
            </a:ln>
          </p:spPr>
        </p:pic>
        <p:sp>
          <p:nvSpPr>
            <p:cNvPr id="61521" name="Rectangle 19"/>
            <p:cNvSpPr>
              <a:spLocks noChangeArrowheads="1"/>
            </p:cNvSpPr>
            <p:nvPr/>
          </p:nvSpPr>
          <p:spPr bwMode="auto">
            <a:xfrm>
              <a:off x="4209256" y="2239962"/>
              <a:ext cx="1422400" cy="304800"/>
            </a:xfrm>
            <a:prstGeom prst="rect">
              <a:avLst/>
            </a:prstGeom>
            <a:noFill/>
            <a:ln w="12700">
              <a:noFill/>
              <a:miter lim="800000"/>
              <a:headEnd/>
              <a:tailEnd/>
            </a:ln>
          </p:spPr>
          <p:txBody>
            <a:bodyPr>
              <a:spAutoFit/>
            </a:bodyPr>
            <a:lstStyle/>
            <a:p>
              <a:pPr algn="ctr">
                <a:buClr>
                  <a:schemeClr val="accent2"/>
                </a:buClr>
                <a:buFont typeface="Wingdings 2" pitchFamily="18" charset="2"/>
                <a:buNone/>
              </a:pPr>
              <a:r>
                <a:rPr lang="en-US" sz="1400"/>
                <a:t>SAN or NAS</a:t>
              </a:r>
            </a:p>
          </p:txBody>
        </p:sp>
      </p:grpSp>
      <p:grpSp>
        <p:nvGrpSpPr>
          <p:cNvPr id="4" name="Group 135"/>
          <p:cNvGrpSpPr>
            <a:grpSpLocks/>
          </p:cNvGrpSpPr>
          <p:nvPr/>
        </p:nvGrpSpPr>
        <p:grpSpPr bwMode="auto">
          <a:xfrm>
            <a:off x="3027363" y="3635375"/>
            <a:ext cx="1428750" cy="1509713"/>
            <a:chOff x="3026912" y="3635375"/>
            <a:chExt cx="1428750" cy="1509713"/>
          </a:xfrm>
        </p:grpSpPr>
        <p:grpSp>
          <p:nvGrpSpPr>
            <p:cNvPr id="5" name="Group 7"/>
            <p:cNvGrpSpPr>
              <a:grpSpLocks/>
            </p:cNvGrpSpPr>
            <p:nvPr/>
          </p:nvGrpSpPr>
          <p:grpSpPr bwMode="auto">
            <a:xfrm>
              <a:off x="3026912" y="3635375"/>
              <a:ext cx="1428750" cy="1509713"/>
              <a:chOff x="1948" y="2740"/>
              <a:chExt cx="900" cy="951"/>
            </a:xfrm>
          </p:grpSpPr>
          <p:sp>
            <p:nvSpPr>
              <p:cNvPr id="61518" name="Freeform 8"/>
              <p:cNvSpPr>
                <a:spLocks/>
              </p:cNvSpPr>
              <p:nvPr/>
            </p:nvSpPr>
            <p:spPr bwMode="auto">
              <a:xfrm flipH="1">
                <a:off x="1948" y="2740"/>
                <a:ext cx="482" cy="597"/>
              </a:xfrm>
              <a:custGeom>
                <a:avLst/>
                <a:gdLst>
                  <a:gd name="T0" fmla="*/ 0 w 536"/>
                  <a:gd name="T1" fmla="*/ 75 h 697"/>
                  <a:gd name="T2" fmla="*/ 283 w 536"/>
                  <a:gd name="T3" fmla="*/ 0 h 697"/>
                  <a:gd name="T4" fmla="*/ 283 w 536"/>
                  <a:gd name="T5" fmla="*/ 29 h 697"/>
                  <a:gd name="T6" fmla="*/ 223 w 536"/>
                  <a:gd name="T7" fmla="*/ 275 h 697"/>
                  <a:gd name="T8" fmla="*/ 0 w 536"/>
                  <a:gd name="T9" fmla="*/ 75 h 697"/>
                  <a:gd name="T10" fmla="*/ 0 60000 65536"/>
                  <a:gd name="T11" fmla="*/ 0 60000 65536"/>
                  <a:gd name="T12" fmla="*/ 0 60000 65536"/>
                  <a:gd name="T13" fmla="*/ 0 60000 65536"/>
                  <a:gd name="T14" fmla="*/ 0 60000 65536"/>
                  <a:gd name="T15" fmla="*/ 0 w 536"/>
                  <a:gd name="T16" fmla="*/ 0 h 697"/>
                  <a:gd name="T17" fmla="*/ 536 w 536"/>
                  <a:gd name="T18" fmla="*/ 697 h 697"/>
                </a:gdLst>
                <a:ahLst/>
                <a:cxnLst>
                  <a:cxn ang="T10">
                    <a:pos x="T0" y="T1"/>
                  </a:cxn>
                  <a:cxn ang="T11">
                    <a:pos x="T2" y="T3"/>
                  </a:cxn>
                  <a:cxn ang="T12">
                    <a:pos x="T4" y="T5"/>
                  </a:cxn>
                  <a:cxn ang="T13">
                    <a:pos x="T6" y="T7"/>
                  </a:cxn>
                  <a:cxn ang="T14">
                    <a:pos x="T8" y="T9"/>
                  </a:cxn>
                </a:cxnLst>
                <a:rect l="T15" t="T16" r="T17" b="T18"/>
                <a:pathLst>
                  <a:path w="536" h="697">
                    <a:moveTo>
                      <a:pt x="0" y="190"/>
                    </a:moveTo>
                    <a:lnTo>
                      <a:pt x="536" y="0"/>
                    </a:lnTo>
                    <a:lnTo>
                      <a:pt x="536" y="75"/>
                    </a:lnTo>
                    <a:lnTo>
                      <a:pt x="421" y="697"/>
                    </a:lnTo>
                    <a:lnTo>
                      <a:pt x="0" y="190"/>
                    </a:lnTo>
                    <a:close/>
                  </a:path>
                </a:pathLst>
              </a:custGeom>
              <a:solidFill>
                <a:schemeClr val="accent1"/>
              </a:solidFill>
              <a:ln w="9525">
                <a:noFill/>
                <a:round/>
                <a:headEnd/>
                <a:tailEnd/>
              </a:ln>
            </p:spPr>
            <p:txBody>
              <a:bodyPr wrap="none" anchor="ctr"/>
              <a:lstStyle/>
              <a:p>
                <a:pPr algn="ctr">
                  <a:buClr>
                    <a:schemeClr val="accent2"/>
                  </a:buClr>
                  <a:buFont typeface="Wingdings 2" pitchFamily="18" charset="2"/>
                  <a:buNone/>
                </a:pPr>
                <a:endParaRPr lang="en-US"/>
              </a:p>
            </p:txBody>
          </p:sp>
          <p:sp>
            <p:nvSpPr>
              <p:cNvPr id="61519" name="Oval 9"/>
              <p:cNvSpPr>
                <a:spLocks noChangeArrowheads="1"/>
              </p:cNvSpPr>
              <p:nvPr/>
            </p:nvSpPr>
            <p:spPr bwMode="auto">
              <a:xfrm>
                <a:off x="2036" y="2898"/>
                <a:ext cx="812" cy="793"/>
              </a:xfrm>
              <a:prstGeom prst="ellipse">
                <a:avLst/>
              </a:prstGeom>
              <a:solidFill>
                <a:schemeClr val="bg1"/>
              </a:solidFill>
              <a:ln w="9525">
                <a:solidFill>
                  <a:schemeClr val="tx1"/>
                </a:solidFill>
                <a:round/>
                <a:headEnd/>
                <a:tailEnd/>
              </a:ln>
            </p:spPr>
            <p:txBody>
              <a:bodyPr wrap="none" anchor="ctr"/>
              <a:lstStyle/>
              <a:p>
                <a:pPr algn="ctr">
                  <a:buClr>
                    <a:schemeClr val="accent2"/>
                  </a:buClr>
                  <a:buFont typeface="Wingdings 2" pitchFamily="18" charset="2"/>
                  <a:buNone/>
                </a:pPr>
                <a:endParaRPr lang="en-US"/>
              </a:p>
            </p:txBody>
          </p:sp>
        </p:grpSp>
        <p:pic>
          <p:nvPicPr>
            <p:cNvPr id="61512" name="Picture 6" descr="C:\Users\PrestoGeorge\Desktop\Original-Cylindar.gif"/>
            <p:cNvPicPr>
              <a:picLocks noChangeAspect="1" noChangeArrowheads="1"/>
            </p:cNvPicPr>
            <p:nvPr/>
          </p:nvPicPr>
          <p:blipFill>
            <a:blip r:embed="rId4" cstate="email"/>
            <a:srcRect/>
            <a:stretch>
              <a:fillRect/>
            </a:stretch>
          </p:blipFill>
          <p:spPr bwMode="auto">
            <a:xfrm>
              <a:off x="3326940" y="4114800"/>
              <a:ext cx="289560" cy="388620"/>
            </a:xfrm>
            <a:prstGeom prst="rect">
              <a:avLst/>
            </a:prstGeom>
            <a:noFill/>
            <a:ln w="9525">
              <a:noFill/>
              <a:miter lim="800000"/>
              <a:headEnd/>
              <a:tailEnd/>
            </a:ln>
          </p:spPr>
        </p:pic>
        <p:pic>
          <p:nvPicPr>
            <p:cNvPr id="61513" name="Picture 6" descr="C:\Users\PrestoGeorge\Desktop\Original-Cylindar.gif"/>
            <p:cNvPicPr>
              <a:picLocks noChangeAspect="1" noChangeArrowheads="1"/>
            </p:cNvPicPr>
            <p:nvPr/>
          </p:nvPicPr>
          <p:blipFill>
            <a:blip r:embed="rId4" cstate="email"/>
            <a:srcRect/>
            <a:stretch>
              <a:fillRect/>
            </a:stretch>
          </p:blipFill>
          <p:spPr bwMode="auto">
            <a:xfrm>
              <a:off x="3665760" y="4114800"/>
              <a:ext cx="289560" cy="388620"/>
            </a:xfrm>
            <a:prstGeom prst="rect">
              <a:avLst/>
            </a:prstGeom>
            <a:noFill/>
            <a:ln w="9525">
              <a:noFill/>
              <a:miter lim="800000"/>
              <a:headEnd/>
              <a:tailEnd/>
            </a:ln>
          </p:spPr>
        </p:pic>
        <p:pic>
          <p:nvPicPr>
            <p:cNvPr id="61514" name="Picture 6" descr="C:\Users\PrestoGeorge\Desktop\Original-Cylindar.gif"/>
            <p:cNvPicPr>
              <a:picLocks noChangeAspect="1" noChangeArrowheads="1"/>
            </p:cNvPicPr>
            <p:nvPr/>
          </p:nvPicPr>
          <p:blipFill>
            <a:blip r:embed="rId4" cstate="email"/>
            <a:srcRect/>
            <a:stretch>
              <a:fillRect/>
            </a:stretch>
          </p:blipFill>
          <p:spPr bwMode="auto">
            <a:xfrm>
              <a:off x="4004580" y="4114800"/>
              <a:ext cx="289560" cy="388620"/>
            </a:xfrm>
            <a:prstGeom prst="rect">
              <a:avLst/>
            </a:prstGeom>
            <a:noFill/>
            <a:ln w="9525">
              <a:noFill/>
              <a:miter lim="800000"/>
              <a:headEnd/>
              <a:tailEnd/>
            </a:ln>
          </p:spPr>
        </p:pic>
        <p:sp>
          <p:nvSpPr>
            <p:cNvPr id="61515" name="Line 43"/>
            <p:cNvSpPr>
              <a:spLocks noChangeShapeType="1"/>
            </p:cNvSpPr>
            <p:nvPr/>
          </p:nvSpPr>
          <p:spPr bwMode="auto">
            <a:xfrm flipH="1">
              <a:off x="3946333" y="4464505"/>
              <a:ext cx="128552" cy="255711"/>
            </a:xfrm>
            <a:prstGeom prst="line">
              <a:avLst/>
            </a:prstGeom>
            <a:noFill/>
            <a:ln w="28575" algn="ctr">
              <a:solidFill>
                <a:schemeClr val="hlink"/>
              </a:solidFill>
              <a:round/>
              <a:headEnd type="triangle" w="lg" len="med"/>
              <a:tailEnd/>
            </a:ln>
          </p:spPr>
          <p:txBody>
            <a:bodyPr wrap="none" anchor="ctr"/>
            <a:lstStyle/>
            <a:p>
              <a:endParaRPr lang="en-US"/>
            </a:p>
          </p:txBody>
        </p:sp>
        <p:pic>
          <p:nvPicPr>
            <p:cNvPr id="61516" name="Picture 50" descr="Failure"/>
            <p:cNvPicPr>
              <a:picLocks noChangeAspect="1" noChangeArrowheads="1"/>
            </p:cNvPicPr>
            <p:nvPr/>
          </p:nvPicPr>
          <p:blipFill>
            <a:blip r:embed="rId5" cstate="email"/>
            <a:srcRect/>
            <a:stretch>
              <a:fillRect/>
            </a:stretch>
          </p:blipFill>
          <p:spPr bwMode="auto">
            <a:xfrm>
              <a:off x="3930650" y="4060825"/>
              <a:ext cx="488950" cy="495300"/>
            </a:xfrm>
            <a:prstGeom prst="rect">
              <a:avLst/>
            </a:prstGeom>
            <a:noFill/>
            <a:ln w="9525">
              <a:noFill/>
              <a:miter lim="800000"/>
              <a:headEnd/>
              <a:tailEnd/>
            </a:ln>
          </p:spPr>
        </p:pic>
        <p:pic>
          <p:nvPicPr>
            <p:cNvPr id="61517" name="Picture 88" descr="Snapshot-Copies-right"/>
            <p:cNvPicPr>
              <a:picLocks noChangeAspect="1" noChangeArrowheads="1"/>
            </p:cNvPicPr>
            <p:nvPr/>
          </p:nvPicPr>
          <p:blipFill>
            <a:blip r:embed="rId6" cstate="email"/>
            <a:srcRect/>
            <a:stretch>
              <a:fillRect/>
            </a:stretch>
          </p:blipFill>
          <p:spPr bwMode="auto">
            <a:xfrm>
              <a:off x="3578339" y="4647696"/>
              <a:ext cx="442693" cy="436458"/>
            </a:xfrm>
            <a:prstGeom prst="rect">
              <a:avLst/>
            </a:prstGeom>
            <a:noFill/>
            <a:ln w="9525">
              <a:noFill/>
              <a:miter lim="800000"/>
              <a:headEnd/>
              <a:tailEnd/>
            </a:ln>
          </p:spPr>
        </p:pic>
      </p:grpSp>
      <p:grpSp>
        <p:nvGrpSpPr>
          <p:cNvPr id="6" name="Group 134"/>
          <p:cNvGrpSpPr>
            <a:grpSpLocks/>
          </p:cNvGrpSpPr>
          <p:nvPr/>
        </p:nvGrpSpPr>
        <p:grpSpPr bwMode="auto">
          <a:xfrm>
            <a:off x="911225" y="3635375"/>
            <a:ext cx="1438275" cy="1509713"/>
            <a:chOff x="911220" y="3635375"/>
            <a:chExt cx="1438275" cy="1509713"/>
          </a:xfrm>
        </p:grpSpPr>
        <p:grpSp>
          <p:nvGrpSpPr>
            <p:cNvPr id="7" name="Group 14"/>
            <p:cNvGrpSpPr>
              <a:grpSpLocks/>
            </p:cNvGrpSpPr>
            <p:nvPr/>
          </p:nvGrpSpPr>
          <p:grpSpPr bwMode="auto">
            <a:xfrm>
              <a:off x="911220" y="3635375"/>
              <a:ext cx="1438275" cy="1509713"/>
              <a:chOff x="701" y="2740"/>
              <a:chExt cx="906" cy="951"/>
            </a:xfrm>
          </p:grpSpPr>
          <p:sp>
            <p:nvSpPr>
              <p:cNvPr id="61506" name="Freeform 15"/>
              <p:cNvSpPr>
                <a:spLocks/>
              </p:cNvSpPr>
              <p:nvPr/>
            </p:nvSpPr>
            <p:spPr bwMode="auto">
              <a:xfrm>
                <a:off x="1126" y="2740"/>
                <a:ext cx="481" cy="597"/>
              </a:xfrm>
              <a:custGeom>
                <a:avLst/>
                <a:gdLst>
                  <a:gd name="T0" fmla="*/ 0 w 536"/>
                  <a:gd name="T1" fmla="*/ 75 h 697"/>
                  <a:gd name="T2" fmla="*/ 280 w 536"/>
                  <a:gd name="T3" fmla="*/ 0 h 697"/>
                  <a:gd name="T4" fmla="*/ 280 w 536"/>
                  <a:gd name="T5" fmla="*/ 29 h 697"/>
                  <a:gd name="T6" fmla="*/ 220 w 536"/>
                  <a:gd name="T7" fmla="*/ 275 h 697"/>
                  <a:gd name="T8" fmla="*/ 0 w 536"/>
                  <a:gd name="T9" fmla="*/ 75 h 697"/>
                  <a:gd name="T10" fmla="*/ 0 60000 65536"/>
                  <a:gd name="T11" fmla="*/ 0 60000 65536"/>
                  <a:gd name="T12" fmla="*/ 0 60000 65536"/>
                  <a:gd name="T13" fmla="*/ 0 60000 65536"/>
                  <a:gd name="T14" fmla="*/ 0 60000 65536"/>
                  <a:gd name="T15" fmla="*/ 0 w 536"/>
                  <a:gd name="T16" fmla="*/ 0 h 697"/>
                  <a:gd name="T17" fmla="*/ 536 w 536"/>
                  <a:gd name="T18" fmla="*/ 697 h 697"/>
                </a:gdLst>
                <a:ahLst/>
                <a:cxnLst>
                  <a:cxn ang="T10">
                    <a:pos x="T0" y="T1"/>
                  </a:cxn>
                  <a:cxn ang="T11">
                    <a:pos x="T2" y="T3"/>
                  </a:cxn>
                  <a:cxn ang="T12">
                    <a:pos x="T4" y="T5"/>
                  </a:cxn>
                  <a:cxn ang="T13">
                    <a:pos x="T6" y="T7"/>
                  </a:cxn>
                  <a:cxn ang="T14">
                    <a:pos x="T8" y="T9"/>
                  </a:cxn>
                </a:cxnLst>
                <a:rect l="T15" t="T16" r="T17" b="T18"/>
                <a:pathLst>
                  <a:path w="536" h="697">
                    <a:moveTo>
                      <a:pt x="0" y="190"/>
                    </a:moveTo>
                    <a:lnTo>
                      <a:pt x="536" y="0"/>
                    </a:lnTo>
                    <a:lnTo>
                      <a:pt x="536" y="75"/>
                    </a:lnTo>
                    <a:lnTo>
                      <a:pt x="421" y="697"/>
                    </a:lnTo>
                    <a:lnTo>
                      <a:pt x="0" y="190"/>
                    </a:lnTo>
                    <a:close/>
                  </a:path>
                </a:pathLst>
              </a:custGeom>
              <a:solidFill>
                <a:schemeClr val="accent1"/>
              </a:solidFill>
              <a:ln w="9525">
                <a:noFill/>
                <a:round/>
                <a:headEnd/>
                <a:tailEnd/>
              </a:ln>
            </p:spPr>
            <p:txBody>
              <a:bodyPr wrap="none" anchor="ctr"/>
              <a:lstStyle/>
              <a:p>
                <a:pPr algn="ctr">
                  <a:buClr>
                    <a:schemeClr val="accent2"/>
                  </a:buClr>
                  <a:buFont typeface="Wingdings 2" pitchFamily="18" charset="2"/>
                  <a:buNone/>
                </a:pPr>
                <a:endParaRPr lang="en-US"/>
              </a:p>
            </p:txBody>
          </p:sp>
          <p:sp>
            <p:nvSpPr>
              <p:cNvPr id="61507" name="Oval 16"/>
              <p:cNvSpPr>
                <a:spLocks noChangeArrowheads="1"/>
              </p:cNvSpPr>
              <p:nvPr/>
            </p:nvSpPr>
            <p:spPr bwMode="auto">
              <a:xfrm>
                <a:off x="701" y="2898"/>
                <a:ext cx="810" cy="793"/>
              </a:xfrm>
              <a:prstGeom prst="ellipse">
                <a:avLst/>
              </a:prstGeom>
              <a:solidFill>
                <a:schemeClr val="bg1"/>
              </a:solidFill>
              <a:ln w="9525">
                <a:solidFill>
                  <a:schemeClr val="tx1"/>
                </a:solidFill>
                <a:round/>
                <a:headEnd/>
                <a:tailEnd/>
              </a:ln>
            </p:spPr>
            <p:txBody>
              <a:bodyPr wrap="none" anchor="ctr"/>
              <a:lstStyle/>
              <a:p>
                <a:pPr algn="ctr">
                  <a:buClr>
                    <a:schemeClr val="accent2"/>
                  </a:buClr>
                  <a:buFont typeface="Wingdings 2" pitchFamily="18" charset="2"/>
                  <a:buNone/>
                </a:pPr>
                <a:endParaRPr lang="en-US"/>
              </a:p>
            </p:txBody>
          </p:sp>
          <p:sp>
            <p:nvSpPr>
              <p:cNvPr id="61508" name="Line 26"/>
              <p:cNvSpPr>
                <a:spLocks noChangeShapeType="1"/>
              </p:cNvSpPr>
              <p:nvPr/>
            </p:nvSpPr>
            <p:spPr bwMode="auto">
              <a:xfrm>
                <a:off x="912" y="3235"/>
                <a:ext cx="80" cy="161"/>
              </a:xfrm>
              <a:prstGeom prst="line">
                <a:avLst/>
              </a:prstGeom>
              <a:noFill/>
              <a:ln w="28575" algn="ctr">
                <a:solidFill>
                  <a:schemeClr val="hlink"/>
                </a:solidFill>
                <a:round/>
                <a:headEnd/>
                <a:tailEnd type="triangle" w="lg" len="med"/>
              </a:ln>
            </p:spPr>
            <p:txBody>
              <a:bodyPr wrap="none" anchor="ctr"/>
              <a:lstStyle/>
              <a:p>
                <a:endParaRPr lang="en-US"/>
              </a:p>
            </p:txBody>
          </p:sp>
          <p:sp>
            <p:nvSpPr>
              <p:cNvPr id="61509" name="Line 27"/>
              <p:cNvSpPr>
                <a:spLocks noChangeShapeType="1"/>
              </p:cNvSpPr>
              <p:nvPr/>
            </p:nvSpPr>
            <p:spPr bwMode="auto">
              <a:xfrm>
                <a:off x="1118" y="3228"/>
                <a:ext cx="0" cy="162"/>
              </a:xfrm>
              <a:prstGeom prst="line">
                <a:avLst/>
              </a:prstGeom>
              <a:noFill/>
              <a:ln w="28575" algn="ctr">
                <a:solidFill>
                  <a:schemeClr val="hlink"/>
                </a:solidFill>
                <a:round/>
                <a:headEnd/>
                <a:tailEnd type="triangle" w="lg" len="med"/>
              </a:ln>
            </p:spPr>
            <p:txBody>
              <a:bodyPr wrap="none" anchor="ctr"/>
              <a:lstStyle/>
              <a:p>
                <a:endParaRPr lang="en-US"/>
              </a:p>
            </p:txBody>
          </p:sp>
          <p:sp>
            <p:nvSpPr>
              <p:cNvPr id="61510" name="Line 28"/>
              <p:cNvSpPr>
                <a:spLocks noChangeShapeType="1"/>
              </p:cNvSpPr>
              <p:nvPr/>
            </p:nvSpPr>
            <p:spPr bwMode="auto">
              <a:xfrm flipH="1">
                <a:off x="1236" y="3235"/>
                <a:ext cx="80" cy="161"/>
              </a:xfrm>
              <a:prstGeom prst="line">
                <a:avLst/>
              </a:prstGeom>
              <a:noFill/>
              <a:ln w="28575" algn="ctr">
                <a:solidFill>
                  <a:schemeClr val="hlink"/>
                </a:solidFill>
                <a:round/>
                <a:headEnd/>
                <a:tailEnd type="triangle" w="lg" len="med"/>
              </a:ln>
            </p:spPr>
            <p:txBody>
              <a:bodyPr wrap="none" anchor="ctr"/>
              <a:lstStyle/>
              <a:p>
                <a:endParaRPr lang="en-US"/>
              </a:p>
            </p:txBody>
          </p:sp>
        </p:grpSp>
        <p:pic>
          <p:nvPicPr>
            <p:cNvPr id="61502" name="Picture 6" descr="C:\Users\PrestoGeorge\Desktop\Original-Cylindar.gif"/>
            <p:cNvPicPr>
              <a:picLocks noChangeAspect="1" noChangeArrowheads="1"/>
            </p:cNvPicPr>
            <p:nvPr/>
          </p:nvPicPr>
          <p:blipFill>
            <a:blip r:embed="rId4" cstate="email"/>
            <a:srcRect/>
            <a:stretch>
              <a:fillRect/>
            </a:stretch>
          </p:blipFill>
          <p:spPr bwMode="auto">
            <a:xfrm>
              <a:off x="1048020" y="4114800"/>
              <a:ext cx="289560" cy="388620"/>
            </a:xfrm>
            <a:prstGeom prst="rect">
              <a:avLst/>
            </a:prstGeom>
            <a:noFill/>
            <a:ln w="9525">
              <a:noFill/>
              <a:miter lim="800000"/>
              <a:headEnd/>
              <a:tailEnd/>
            </a:ln>
          </p:spPr>
        </p:pic>
        <p:pic>
          <p:nvPicPr>
            <p:cNvPr id="61503" name="Picture 6" descr="C:\Users\PrestoGeorge\Desktop\Original-Cylindar.gif"/>
            <p:cNvPicPr>
              <a:picLocks noChangeAspect="1" noChangeArrowheads="1"/>
            </p:cNvPicPr>
            <p:nvPr/>
          </p:nvPicPr>
          <p:blipFill>
            <a:blip r:embed="rId4" cstate="email"/>
            <a:srcRect/>
            <a:stretch>
              <a:fillRect/>
            </a:stretch>
          </p:blipFill>
          <p:spPr bwMode="auto">
            <a:xfrm>
              <a:off x="1386840" y="4114800"/>
              <a:ext cx="289560" cy="388620"/>
            </a:xfrm>
            <a:prstGeom prst="rect">
              <a:avLst/>
            </a:prstGeom>
            <a:noFill/>
            <a:ln w="9525">
              <a:noFill/>
              <a:miter lim="800000"/>
              <a:headEnd/>
              <a:tailEnd/>
            </a:ln>
          </p:spPr>
        </p:pic>
        <p:pic>
          <p:nvPicPr>
            <p:cNvPr id="61504" name="Picture 6" descr="C:\Users\PrestoGeorge\Desktop\Original-Cylindar.gif"/>
            <p:cNvPicPr>
              <a:picLocks noChangeAspect="1" noChangeArrowheads="1"/>
            </p:cNvPicPr>
            <p:nvPr/>
          </p:nvPicPr>
          <p:blipFill>
            <a:blip r:embed="rId4" cstate="email"/>
            <a:srcRect/>
            <a:stretch>
              <a:fillRect/>
            </a:stretch>
          </p:blipFill>
          <p:spPr bwMode="auto">
            <a:xfrm>
              <a:off x="1725660" y="4114800"/>
              <a:ext cx="289560" cy="388620"/>
            </a:xfrm>
            <a:prstGeom prst="rect">
              <a:avLst/>
            </a:prstGeom>
            <a:noFill/>
            <a:ln w="9525">
              <a:noFill/>
              <a:miter lim="800000"/>
              <a:headEnd/>
              <a:tailEnd/>
            </a:ln>
          </p:spPr>
        </p:pic>
        <p:pic>
          <p:nvPicPr>
            <p:cNvPr id="61505" name="Picture 88" descr="Snapshot-Copies-right"/>
            <p:cNvPicPr>
              <a:picLocks noChangeAspect="1" noChangeArrowheads="1"/>
            </p:cNvPicPr>
            <p:nvPr/>
          </p:nvPicPr>
          <p:blipFill>
            <a:blip r:embed="rId6" cstate="email"/>
            <a:srcRect/>
            <a:stretch>
              <a:fillRect/>
            </a:stretch>
          </p:blipFill>
          <p:spPr bwMode="auto">
            <a:xfrm>
              <a:off x="1348920" y="4648200"/>
              <a:ext cx="442693" cy="436458"/>
            </a:xfrm>
            <a:prstGeom prst="rect">
              <a:avLst/>
            </a:prstGeom>
            <a:noFill/>
            <a:ln w="9525">
              <a:noFill/>
              <a:miter lim="800000"/>
              <a:headEnd/>
              <a:tailEnd/>
            </a:ln>
          </p:spPr>
        </p:pic>
      </p:grpSp>
      <p:grpSp>
        <p:nvGrpSpPr>
          <p:cNvPr id="8" name="Group 31"/>
          <p:cNvGrpSpPr>
            <a:grpSpLocks/>
          </p:cNvGrpSpPr>
          <p:nvPr/>
        </p:nvGrpSpPr>
        <p:grpSpPr bwMode="auto">
          <a:xfrm>
            <a:off x="1416050" y="1893888"/>
            <a:ext cx="2543175" cy="1257300"/>
            <a:chOff x="1473200" y="1600200"/>
            <a:chExt cx="2543175" cy="1257300"/>
          </a:xfrm>
        </p:grpSpPr>
        <p:sp>
          <p:nvSpPr>
            <p:cNvPr id="61499" name="Line 6"/>
            <p:cNvSpPr>
              <a:spLocks noChangeShapeType="1"/>
            </p:cNvSpPr>
            <p:nvPr/>
          </p:nvSpPr>
          <p:spPr bwMode="auto">
            <a:xfrm flipV="1">
              <a:off x="2744070" y="1600200"/>
              <a:ext cx="0" cy="1257300"/>
            </a:xfrm>
            <a:prstGeom prst="line">
              <a:avLst/>
            </a:prstGeom>
            <a:noFill/>
            <a:ln w="28575">
              <a:solidFill>
                <a:schemeClr val="hlink"/>
              </a:solidFill>
              <a:round/>
              <a:headEnd/>
              <a:tailEnd/>
            </a:ln>
          </p:spPr>
          <p:txBody>
            <a:bodyPr wrap="none" anchor="ctr"/>
            <a:lstStyle/>
            <a:p>
              <a:endParaRPr lang="en-US"/>
            </a:p>
          </p:txBody>
        </p:sp>
        <p:sp>
          <p:nvSpPr>
            <p:cNvPr id="61500" name="Freeform 7"/>
            <p:cNvSpPr>
              <a:spLocks/>
            </p:cNvSpPr>
            <p:nvPr/>
          </p:nvSpPr>
          <p:spPr bwMode="auto">
            <a:xfrm>
              <a:off x="1473200" y="1600201"/>
              <a:ext cx="2543175" cy="517834"/>
            </a:xfrm>
            <a:custGeom>
              <a:avLst/>
              <a:gdLst>
                <a:gd name="T0" fmla="*/ 0 w 604"/>
                <a:gd name="T1" fmla="*/ 0 h 322"/>
                <a:gd name="T2" fmla="*/ 0 w 604"/>
                <a:gd name="T3" fmla="*/ 2147483647 h 322"/>
                <a:gd name="T4" fmla="*/ 2147483647 w 604"/>
                <a:gd name="T5" fmla="*/ 2147483647 h 322"/>
                <a:gd name="T6" fmla="*/ 2147483647 w 604"/>
                <a:gd name="T7" fmla="*/ 0 h 322"/>
                <a:gd name="T8" fmla="*/ 0 60000 65536"/>
                <a:gd name="T9" fmla="*/ 0 60000 65536"/>
                <a:gd name="T10" fmla="*/ 0 60000 65536"/>
                <a:gd name="T11" fmla="*/ 0 60000 65536"/>
                <a:gd name="T12" fmla="*/ 0 w 604"/>
                <a:gd name="T13" fmla="*/ 0 h 322"/>
                <a:gd name="T14" fmla="*/ 604 w 604"/>
                <a:gd name="T15" fmla="*/ 322 h 322"/>
              </a:gdLst>
              <a:ahLst/>
              <a:cxnLst>
                <a:cxn ang="T8">
                  <a:pos x="T0" y="T1"/>
                </a:cxn>
                <a:cxn ang="T9">
                  <a:pos x="T2" y="T3"/>
                </a:cxn>
                <a:cxn ang="T10">
                  <a:pos x="T4" y="T5"/>
                </a:cxn>
                <a:cxn ang="T11">
                  <a:pos x="T6" y="T7"/>
                </a:cxn>
              </a:cxnLst>
              <a:rect l="T12" t="T13" r="T14" b="T15"/>
              <a:pathLst>
                <a:path w="604" h="322">
                  <a:moveTo>
                    <a:pt x="0" y="0"/>
                  </a:moveTo>
                  <a:lnTo>
                    <a:pt x="0" y="322"/>
                  </a:lnTo>
                  <a:lnTo>
                    <a:pt x="604" y="322"/>
                  </a:lnTo>
                  <a:lnTo>
                    <a:pt x="604" y="0"/>
                  </a:lnTo>
                </a:path>
              </a:pathLst>
            </a:custGeom>
            <a:noFill/>
            <a:ln w="28575">
              <a:solidFill>
                <a:schemeClr val="hlink"/>
              </a:solidFill>
              <a:round/>
              <a:headEnd/>
              <a:tailEnd/>
            </a:ln>
          </p:spPr>
          <p:txBody>
            <a:bodyPr wrap="none" anchor="ctr"/>
            <a:lstStyle/>
            <a:p>
              <a:pPr algn="ctr">
                <a:buClr>
                  <a:schemeClr val="accent2"/>
                </a:buClr>
                <a:buFont typeface="Wingdings 2" pitchFamily="18" charset="2"/>
                <a:buNone/>
              </a:pPr>
              <a:endParaRPr lang="en-US"/>
            </a:p>
          </p:txBody>
        </p:sp>
      </p:grpSp>
      <p:grpSp>
        <p:nvGrpSpPr>
          <p:cNvPr id="9" name="Group 28"/>
          <p:cNvGrpSpPr>
            <a:grpSpLocks/>
          </p:cNvGrpSpPr>
          <p:nvPr/>
        </p:nvGrpSpPr>
        <p:grpSpPr bwMode="auto">
          <a:xfrm>
            <a:off x="1093788" y="1317625"/>
            <a:ext cx="650875" cy="592138"/>
            <a:chOff x="1139148" y="1024620"/>
            <a:chExt cx="650748" cy="592074"/>
          </a:xfrm>
        </p:grpSpPr>
        <p:pic>
          <p:nvPicPr>
            <p:cNvPr id="61497" name="Picture 10" descr="unix_database_server_generic"/>
            <p:cNvPicPr>
              <a:picLocks noChangeAspect="1" noChangeArrowheads="1"/>
            </p:cNvPicPr>
            <p:nvPr/>
          </p:nvPicPr>
          <p:blipFill>
            <a:blip r:embed="rId7" cstate="email"/>
            <a:srcRect/>
            <a:stretch>
              <a:fillRect/>
            </a:stretch>
          </p:blipFill>
          <p:spPr bwMode="auto">
            <a:xfrm>
              <a:off x="1139148" y="1024620"/>
              <a:ext cx="650748" cy="592074"/>
            </a:xfrm>
            <a:prstGeom prst="rect">
              <a:avLst/>
            </a:prstGeom>
            <a:noFill/>
            <a:ln w="9525">
              <a:noFill/>
              <a:miter lim="800000"/>
              <a:headEnd/>
              <a:tailEnd/>
            </a:ln>
          </p:spPr>
        </p:pic>
        <p:pic>
          <p:nvPicPr>
            <p:cNvPr id="61498" name="Picture 11" descr="SAP_application_v2"/>
            <p:cNvPicPr>
              <a:picLocks noChangeAspect="1" noChangeArrowheads="1"/>
            </p:cNvPicPr>
            <p:nvPr/>
          </p:nvPicPr>
          <p:blipFill>
            <a:blip r:embed="rId8" cstate="email"/>
            <a:srcRect/>
            <a:stretch>
              <a:fillRect/>
            </a:stretch>
          </p:blipFill>
          <p:spPr bwMode="auto">
            <a:xfrm>
              <a:off x="1169988" y="1033463"/>
              <a:ext cx="493713" cy="338138"/>
            </a:xfrm>
            <a:prstGeom prst="rect">
              <a:avLst/>
            </a:prstGeom>
            <a:noFill/>
            <a:ln w="9525">
              <a:noFill/>
              <a:miter lim="800000"/>
              <a:headEnd/>
              <a:tailEnd/>
            </a:ln>
          </p:spPr>
        </p:pic>
      </p:grpSp>
      <p:grpSp>
        <p:nvGrpSpPr>
          <p:cNvPr id="10" name="Group 29"/>
          <p:cNvGrpSpPr>
            <a:grpSpLocks/>
          </p:cNvGrpSpPr>
          <p:nvPr/>
        </p:nvGrpSpPr>
        <p:grpSpPr bwMode="auto">
          <a:xfrm>
            <a:off x="2357438" y="1317625"/>
            <a:ext cx="650875" cy="592138"/>
            <a:chOff x="2358348" y="1048433"/>
            <a:chExt cx="650748" cy="592074"/>
          </a:xfrm>
        </p:grpSpPr>
        <p:pic>
          <p:nvPicPr>
            <p:cNvPr id="61495" name="Picture 13" descr="unix_database_server_generic"/>
            <p:cNvPicPr>
              <a:picLocks noChangeAspect="1" noChangeArrowheads="1"/>
            </p:cNvPicPr>
            <p:nvPr/>
          </p:nvPicPr>
          <p:blipFill>
            <a:blip r:embed="rId7" cstate="email"/>
            <a:srcRect/>
            <a:stretch>
              <a:fillRect/>
            </a:stretch>
          </p:blipFill>
          <p:spPr bwMode="auto">
            <a:xfrm>
              <a:off x="2358348" y="1048433"/>
              <a:ext cx="650748" cy="592074"/>
            </a:xfrm>
            <a:prstGeom prst="rect">
              <a:avLst/>
            </a:prstGeom>
            <a:noFill/>
            <a:ln w="9525">
              <a:noFill/>
              <a:miter lim="800000"/>
              <a:headEnd/>
              <a:tailEnd/>
            </a:ln>
          </p:spPr>
        </p:pic>
        <p:pic>
          <p:nvPicPr>
            <p:cNvPr id="61496" name="Picture 14" descr="SAP_application_v2"/>
            <p:cNvPicPr>
              <a:picLocks noChangeAspect="1" noChangeArrowheads="1"/>
            </p:cNvPicPr>
            <p:nvPr/>
          </p:nvPicPr>
          <p:blipFill>
            <a:blip r:embed="rId8" cstate="email"/>
            <a:srcRect/>
            <a:stretch>
              <a:fillRect/>
            </a:stretch>
          </p:blipFill>
          <p:spPr bwMode="auto">
            <a:xfrm>
              <a:off x="2389188" y="1057276"/>
              <a:ext cx="493713" cy="338138"/>
            </a:xfrm>
            <a:prstGeom prst="rect">
              <a:avLst/>
            </a:prstGeom>
            <a:noFill/>
            <a:ln w="9525">
              <a:noFill/>
              <a:miter lim="800000"/>
              <a:headEnd/>
              <a:tailEnd/>
            </a:ln>
          </p:spPr>
        </p:pic>
      </p:grpSp>
      <p:grpSp>
        <p:nvGrpSpPr>
          <p:cNvPr id="11" name="Group 30"/>
          <p:cNvGrpSpPr>
            <a:grpSpLocks/>
          </p:cNvGrpSpPr>
          <p:nvPr/>
        </p:nvGrpSpPr>
        <p:grpSpPr bwMode="auto">
          <a:xfrm>
            <a:off x="3633788" y="1317625"/>
            <a:ext cx="650875" cy="592138"/>
            <a:chOff x="3577548" y="1048433"/>
            <a:chExt cx="650748" cy="592074"/>
          </a:xfrm>
        </p:grpSpPr>
        <p:pic>
          <p:nvPicPr>
            <p:cNvPr id="61493" name="Picture 16" descr="unix_database_server_generic"/>
            <p:cNvPicPr>
              <a:picLocks noChangeAspect="1" noChangeArrowheads="1"/>
            </p:cNvPicPr>
            <p:nvPr/>
          </p:nvPicPr>
          <p:blipFill>
            <a:blip r:embed="rId7" cstate="email"/>
            <a:srcRect/>
            <a:stretch>
              <a:fillRect/>
            </a:stretch>
          </p:blipFill>
          <p:spPr bwMode="auto">
            <a:xfrm>
              <a:off x="3577548" y="1048433"/>
              <a:ext cx="650748" cy="592074"/>
            </a:xfrm>
            <a:prstGeom prst="rect">
              <a:avLst/>
            </a:prstGeom>
            <a:noFill/>
            <a:ln w="9525">
              <a:noFill/>
              <a:miter lim="800000"/>
              <a:headEnd/>
              <a:tailEnd/>
            </a:ln>
          </p:spPr>
        </p:pic>
        <p:pic>
          <p:nvPicPr>
            <p:cNvPr id="61494" name="Picture 17" descr="SAP_application_v2"/>
            <p:cNvPicPr>
              <a:picLocks noChangeAspect="1" noChangeArrowheads="1"/>
            </p:cNvPicPr>
            <p:nvPr/>
          </p:nvPicPr>
          <p:blipFill>
            <a:blip r:embed="rId8" cstate="email"/>
            <a:srcRect/>
            <a:stretch>
              <a:fillRect/>
            </a:stretch>
          </p:blipFill>
          <p:spPr bwMode="auto">
            <a:xfrm>
              <a:off x="3608388" y="1057276"/>
              <a:ext cx="493713" cy="338138"/>
            </a:xfrm>
            <a:prstGeom prst="rect">
              <a:avLst/>
            </a:prstGeom>
            <a:noFill/>
            <a:ln w="9525">
              <a:noFill/>
              <a:miter lim="800000"/>
              <a:headEnd/>
              <a:tailEnd/>
            </a:ln>
          </p:spPr>
        </p:pic>
      </p:grpSp>
      <p:grpSp>
        <p:nvGrpSpPr>
          <p:cNvPr id="12" name="Group 27"/>
          <p:cNvGrpSpPr>
            <a:grpSpLocks/>
          </p:cNvGrpSpPr>
          <p:nvPr/>
        </p:nvGrpSpPr>
        <p:grpSpPr bwMode="auto">
          <a:xfrm>
            <a:off x="1973263" y="2060575"/>
            <a:ext cx="1422400" cy="701675"/>
            <a:chOff x="4209256" y="2041499"/>
            <a:chExt cx="1422400" cy="701728"/>
          </a:xfrm>
        </p:grpSpPr>
        <p:pic>
          <p:nvPicPr>
            <p:cNvPr id="61491" name="Picture 52" descr="cloud-shaded"/>
            <p:cNvPicPr>
              <a:picLocks noChangeAspect="1" noChangeArrowheads="1"/>
            </p:cNvPicPr>
            <p:nvPr/>
          </p:nvPicPr>
          <p:blipFill>
            <a:blip r:embed="rId3" cstate="email"/>
            <a:srcRect/>
            <a:stretch>
              <a:fillRect/>
            </a:stretch>
          </p:blipFill>
          <p:spPr bwMode="auto">
            <a:xfrm>
              <a:off x="4232953" y="2041499"/>
              <a:ext cx="1375008" cy="701728"/>
            </a:xfrm>
            <a:prstGeom prst="rect">
              <a:avLst/>
            </a:prstGeom>
            <a:noFill/>
            <a:ln w="9525">
              <a:noFill/>
              <a:miter lim="800000"/>
              <a:headEnd/>
              <a:tailEnd/>
            </a:ln>
          </p:spPr>
        </p:pic>
        <p:sp>
          <p:nvSpPr>
            <p:cNvPr id="61492" name="Rectangle 19"/>
            <p:cNvSpPr>
              <a:spLocks noChangeArrowheads="1"/>
            </p:cNvSpPr>
            <p:nvPr/>
          </p:nvSpPr>
          <p:spPr bwMode="auto">
            <a:xfrm>
              <a:off x="4209256" y="2239962"/>
              <a:ext cx="1422400" cy="304800"/>
            </a:xfrm>
            <a:prstGeom prst="rect">
              <a:avLst/>
            </a:prstGeom>
            <a:noFill/>
            <a:ln w="12700">
              <a:noFill/>
              <a:miter lim="800000"/>
              <a:headEnd/>
              <a:tailEnd/>
            </a:ln>
          </p:spPr>
          <p:txBody>
            <a:bodyPr>
              <a:spAutoFit/>
            </a:bodyPr>
            <a:lstStyle/>
            <a:p>
              <a:pPr algn="ctr">
                <a:buClr>
                  <a:schemeClr val="accent2"/>
                </a:buClr>
                <a:buFont typeface="Wingdings 2" pitchFamily="18" charset="2"/>
                <a:buNone/>
              </a:pPr>
              <a:r>
                <a:rPr lang="en-US" sz="1400"/>
                <a:t>SAN or NAS</a:t>
              </a:r>
            </a:p>
          </p:txBody>
        </p:sp>
      </p:grpSp>
      <p:sp>
        <p:nvSpPr>
          <p:cNvPr id="61450" name="Slide Number Placeholder 2"/>
          <p:cNvSpPr txBox="1">
            <a:spLocks noGrp="1"/>
          </p:cNvSpPr>
          <p:nvPr/>
        </p:nvSpPr>
        <p:spPr bwMode="auto">
          <a:xfrm>
            <a:off x="8305800" y="6597650"/>
            <a:ext cx="685800" cy="228600"/>
          </a:xfrm>
          <a:prstGeom prst="rect">
            <a:avLst/>
          </a:prstGeom>
          <a:noFill/>
          <a:ln w="9525">
            <a:noFill/>
            <a:miter lim="800000"/>
            <a:headEnd/>
            <a:tailEnd/>
          </a:ln>
        </p:spPr>
        <p:txBody>
          <a:bodyPr/>
          <a:lstStyle/>
          <a:p>
            <a:pPr algn="r">
              <a:buClr>
                <a:schemeClr val="accent2"/>
              </a:buClr>
              <a:buFont typeface="Wingdings 2" pitchFamily="18" charset="2"/>
              <a:buNone/>
            </a:pPr>
            <a:fld id="{AF8E401E-F148-42C5-8DAC-5EE792F9FC17}" type="slidenum">
              <a:rPr lang="en-US" sz="1000" b="1">
                <a:solidFill>
                  <a:schemeClr val="accent1"/>
                </a:solidFill>
              </a:rPr>
              <a:pPr algn="r">
                <a:buClr>
                  <a:schemeClr val="accent2"/>
                </a:buClr>
                <a:buFont typeface="Wingdings 2" pitchFamily="18" charset="2"/>
                <a:buNone/>
              </a:pPr>
              <a:t>97</a:t>
            </a:fld>
            <a:endParaRPr lang="en-US" sz="1000" b="1">
              <a:solidFill>
                <a:schemeClr val="accent1"/>
              </a:solidFill>
            </a:endParaRPr>
          </a:p>
        </p:txBody>
      </p:sp>
      <p:sp>
        <p:nvSpPr>
          <p:cNvPr id="61451" name="Rectangle 3"/>
          <p:cNvSpPr>
            <a:spLocks noGrp="1" noChangeArrowheads="1"/>
          </p:cNvSpPr>
          <p:nvPr>
            <p:ph type="title" idx="4294967295"/>
          </p:nvPr>
        </p:nvSpPr>
        <p:spPr/>
        <p:txBody>
          <a:bodyPr/>
          <a:lstStyle/>
          <a:p>
            <a:pPr eaLnBrk="1" hangingPunct="1"/>
            <a:r>
              <a:rPr lang="en-US" dirty="0" smtClean="0">
                <a:ea typeface="ＭＳ Ｐゴシック"/>
                <a:cs typeface="ＭＳ Ｐゴシック"/>
              </a:rPr>
              <a:t>Usage of NetApp with SAP</a:t>
            </a:r>
          </a:p>
        </p:txBody>
      </p:sp>
      <p:grpSp>
        <p:nvGrpSpPr>
          <p:cNvPr id="13" name="Group 44"/>
          <p:cNvGrpSpPr>
            <a:grpSpLocks/>
          </p:cNvGrpSpPr>
          <p:nvPr/>
        </p:nvGrpSpPr>
        <p:grpSpPr bwMode="auto">
          <a:xfrm>
            <a:off x="3217863" y="5029200"/>
            <a:ext cx="2184400" cy="533400"/>
            <a:chOff x="1993" y="3424"/>
            <a:chExt cx="1376" cy="336"/>
          </a:xfrm>
        </p:grpSpPr>
        <p:sp>
          <p:nvSpPr>
            <p:cNvPr id="61489" name="Text Box 45"/>
            <p:cNvSpPr txBox="1">
              <a:spLocks noChangeArrowheads="1"/>
            </p:cNvSpPr>
            <p:nvPr/>
          </p:nvSpPr>
          <p:spPr bwMode="auto">
            <a:xfrm>
              <a:off x="1993" y="3568"/>
              <a:ext cx="1363" cy="192"/>
            </a:xfrm>
            <a:prstGeom prst="rect">
              <a:avLst/>
            </a:prstGeom>
            <a:noFill/>
            <a:ln w="9525">
              <a:noFill/>
              <a:miter lim="800000"/>
              <a:headEnd/>
              <a:tailEnd/>
            </a:ln>
          </p:spPr>
          <p:txBody>
            <a:bodyPr wrap="none">
              <a:spAutoFit/>
            </a:bodyPr>
            <a:lstStyle/>
            <a:p>
              <a:pPr algn="ctr" eaLnBrk="0" hangingPunct="0">
                <a:buClr>
                  <a:schemeClr val="accent2"/>
                </a:buClr>
                <a:buFont typeface="Wingdings 2" pitchFamily="18" charset="2"/>
                <a:buNone/>
              </a:pPr>
              <a:r>
                <a:rPr lang="en-US" sz="1400">
                  <a:solidFill>
                    <a:srgbClr val="565656"/>
                  </a:solidFill>
                </a:rPr>
                <a:t>Time to Restore: Minutes</a:t>
              </a:r>
            </a:p>
          </p:txBody>
        </p:sp>
        <p:sp>
          <p:nvSpPr>
            <p:cNvPr id="61490" name="Rectangle 46"/>
            <p:cNvSpPr>
              <a:spLocks noChangeArrowheads="1"/>
            </p:cNvSpPr>
            <p:nvPr/>
          </p:nvSpPr>
          <p:spPr bwMode="auto">
            <a:xfrm>
              <a:off x="2509" y="3424"/>
              <a:ext cx="860" cy="194"/>
            </a:xfrm>
            <a:prstGeom prst="rect">
              <a:avLst/>
            </a:prstGeom>
            <a:noFill/>
            <a:ln w="12700">
              <a:noFill/>
              <a:miter lim="800000"/>
              <a:headEnd/>
              <a:tailEnd/>
            </a:ln>
          </p:spPr>
          <p:txBody>
            <a:bodyPr wrap="none">
              <a:spAutoFit/>
            </a:bodyPr>
            <a:lstStyle/>
            <a:p>
              <a:pPr algn="r">
                <a:buClr>
                  <a:schemeClr val="accent2"/>
                </a:buClr>
                <a:buFont typeface="Wingdings 2" pitchFamily="18" charset="2"/>
                <a:buNone/>
              </a:pPr>
              <a:r>
                <a:rPr lang="en-US" sz="1400">
                  <a:solidFill>
                    <a:schemeClr val="tx2"/>
                  </a:solidFill>
                </a:rPr>
                <a:t>SnapRestore</a:t>
              </a:r>
              <a:r>
                <a:rPr lang="en-US" sz="1400" baseline="30000">
                  <a:solidFill>
                    <a:schemeClr val="tx2"/>
                  </a:solidFill>
                </a:rPr>
                <a:t>®</a:t>
              </a:r>
            </a:p>
          </p:txBody>
        </p:sp>
      </p:grpSp>
      <p:grpSp>
        <p:nvGrpSpPr>
          <p:cNvPr id="14" name="Group 47"/>
          <p:cNvGrpSpPr>
            <a:grpSpLocks/>
          </p:cNvGrpSpPr>
          <p:nvPr/>
        </p:nvGrpSpPr>
        <p:grpSpPr bwMode="auto">
          <a:xfrm>
            <a:off x="282575" y="5029200"/>
            <a:ext cx="2135188" cy="533400"/>
            <a:chOff x="144" y="3424"/>
            <a:chExt cx="1345" cy="336"/>
          </a:xfrm>
        </p:grpSpPr>
        <p:sp>
          <p:nvSpPr>
            <p:cNvPr id="61487" name="Rectangle 48"/>
            <p:cNvSpPr>
              <a:spLocks noChangeArrowheads="1"/>
            </p:cNvSpPr>
            <p:nvPr/>
          </p:nvSpPr>
          <p:spPr bwMode="auto">
            <a:xfrm>
              <a:off x="144" y="3424"/>
              <a:ext cx="670" cy="194"/>
            </a:xfrm>
            <a:prstGeom prst="rect">
              <a:avLst/>
            </a:prstGeom>
            <a:noFill/>
            <a:ln w="12700">
              <a:noFill/>
              <a:miter lim="800000"/>
              <a:headEnd/>
              <a:tailEnd/>
            </a:ln>
          </p:spPr>
          <p:txBody>
            <a:bodyPr wrap="none">
              <a:spAutoFit/>
            </a:bodyPr>
            <a:lstStyle/>
            <a:p>
              <a:pPr algn="ctr">
                <a:buClr>
                  <a:schemeClr val="accent2"/>
                </a:buClr>
                <a:buFont typeface="Wingdings 2" pitchFamily="18" charset="2"/>
                <a:buNone/>
              </a:pPr>
              <a:r>
                <a:rPr lang="en-US" sz="1400">
                  <a:solidFill>
                    <a:srgbClr val="0085B4"/>
                  </a:solidFill>
                </a:rPr>
                <a:t>Snapshot</a:t>
              </a:r>
              <a:r>
                <a:rPr lang="en-US" sz="1400" baseline="30000">
                  <a:solidFill>
                    <a:srgbClr val="0085B4"/>
                  </a:solidFill>
                </a:rPr>
                <a:t>™</a:t>
              </a:r>
            </a:p>
          </p:txBody>
        </p:sp>
        <p:sp>
          <p:nvSpPr>
            <p:cNvPr id="61488" name="Text Box 49"/>
            <p:cNvSpPr txBox="1">
              <a:spLocks noChangeArrowheads="1"/>
            </p:cNvSpPr>
            <p:nvPr/>
          </p:nvSpPr>
          <p:spPr bwMode="auto">
            <a:xfrm>
              <a:off x="144" y="3568"/>
              <a:ext cx="1345" cy="192"/>
            </a:xfrm>
            <a:prstGeom prst="rect">
              <a:avLst/>
            </a:prstGeom>
            <a:noFill/>
            <a:ln w="9525">
              <a:noFill/>
              <a:miter lim="800000"/>
              <a:headEnd/>
              <a:tailEnd/>
            </a:ln>
          </p:spPr>
          <p:txBody>
            <a:bodyPr wrap="none">
              <a:spAutoFit/>
            </a:bodyPr>
            <a:lstStyle/>
            <a:p>
              <a:pPr algn="ctr" eaLnBrk="0" hangingPunct="0">
                <a:buClr>
                  <a:schemeClr val="accent2"/>
                </a:buClr>
                <a:buFont typeface="Wingdings 2" pitchFamily="18" charset="2"/>
                <a:buNone/>
              </a:pPr>
              <a:r>
                <a:rPr lang="en-US" sz="1400">
                  <a:solidFill>
                    <a:schemeClr val="bg2"/>
                  </a:solidFill>
                </a:rPr>
                <a:t>Time to Backup: Minutes</a:t>
              </a:r>
            </a:p>
          </p:txBody>
        </p:sp>
      </p:grpSp>
      <p:pic>
        <p:nvPicPr>
          <p:cNvPr id="61454" name="Picture 69" descr="FAS3000_Series_FCSto"/>
          <p:cNvPicPr>
            <a:picLocks noChangeAspect="1" noChangeArrowheads="1"/>
          </p:cNvPicPr>
          <p:nvPr/>
        </p:nvPicPr>
        <p:blipFill>
          <a:blip r:embed="rId9" cstate="email"/>
          <a:srcRect/>
          <a:stretch>
            <a:fillRect/>
          </a:stretch>
        </p:blipFill>
        <p:spPr bwMode="auto">
          <a:xfrm>
            <a:off x="2187575" y="2895600"/>
            <a:ext cx="1006475" cy="1006475"/>
          </a:xfrm>
          <a:prstGeom prst="rect">
            <a:avLst/>
          </a:prstGeom>
          <a:noFill/>
          <a:ln w="9525">
            <a:noFill/>
            <a:miter lim="800000"/>
            <a:headEnd/>
            <a:tailEnd/>
          </a:ln>
        </p:spPr>
      </p:pic>
      <p:sp>
        <p:nvSpPr>
          <p:cNvPr id="61455" name="Rectangle 8"/>
          <p:cNvSpPr>
            <a:spLocks noChangeArrowheads="1"/>
          </p:cNvSpPr>
          <p:nvPr/>
        </p:nvSpPr>
        <p:spPr bwMode="auto">
          <a:xfrm>
            <a:off x="2287588" y="3886200"/>
            <a:ext cx="814387" cy="463550"/>
          </a:xfrm>
          <a:prstGeom prst="rect">
            <a:avLst/>
          </a:prstGeom>
          <a:noFill/>
          <a:ln w="12700">
            <a:noFill/>
            <a:miter lim="800000"/>
            <a:headEnd/>
            <a:tailEnd/>
          </a:ln>
        </p:spPr>
        <p:txBody>
          <a:bodyPr wrap="none">
            <a:spAutoFit/>
          </a:bodyPr>
          <a:lstStyle/>
          <a:p>
            <a:pPr algn="ctr">
              <a:lnSpc>
                <a:spcPct val="85000"/>
              </a:lnSpc>
              <a:buClr>
                <a:schemeClr val="accent2"/>
              </a:buClr>
              <a:buFont typeface="Wingdings 2" pitchFamily="18" charset="2"/>
              <a:buNone/>
            </a:pPr>
            <a:r>
              <a:rPr lang="en-US" sz="1400" dirty="0"/>
              <a:t>Primary</a:t>
            </a:r>
            <a:br>
              <a:rPr lang="en-US" sz="1400" dirty="0"/>
            </a:br>
            <a:r>
              <a:rPr lang="en-US" sz="1400" dirty="0"/>
              <a:t>Storage</a:t>
            </a:r>
          </a:p>
        </p:txBody>
      </p:sp>
      <p:sp>
        <p:nvSpPr>
          <p:cNvPr id="61456" name="Line 54"/>
          <p:cNvSpPr>
            <a:spLocks noChangeShapeType="1"/>
          </p:cNvSpPr>
          <p:nvPr/>
        </p:nvSpPr>
        <p:spPr bwMode="auto">
          <a:xfrm>
            <a:off x="3257550" y="3352800"/>
            <a:ext cx="2495550" cy="0"/>
          </a:xfrm>
          <a:prstGeom prst="line">
            <a:avLst/>
          </a:prstGeom>
          <a:noFill/>
          <a:ln w="28575">
            <a:solidFill>
              <a:schemeClr val="hlink"/>
            </a:solidFill>
            <a:round/>
            <a:headEnd/>
            <a:tailEnd type="triangle" w="lg" len="med"/>
          </a:ln>
        </p:spPr>
        <p:txBody>
          <a:bodyPr wrap="none" anchor="ctr"/>
          <a:lstStyle/>
          <a:p>
            <a:endParaRPr lang="en-US"/>
          </a:p>
        </p:txBody>
      </p:sp>
      <p:grpSp>
        <p:nvGrpSpPr>
          <p:cNvPr id="15" name="Group 132"/>
          <p:cNvGrpSpPr>
            <a:grpSpLocks/>
          </p:cNvGrpSpPr>
          <p:nvPr/>
        </p:nvGrpSpPr>
        <p:grpSpPr bwMode="auto">
          <a:xfrm>
            <a:off x="4451350" y="2852738"/>
            <a:ext cx="1087438" cy="804862"/>
            <a:chOff x="4451184" y="2853420"/>
            <a:chExt cx="1087600" cy="803985"/>
          </a:xfrm>
        </p:grpSpPr>
        <p:pic>
          <p:nvPicPr>
            <p:cNvPr id="61485" name="Picture 89" descr="SnapVault-left"/>
            <p:cNvPicPr>
              <a:picLocks noChangeAspect="1" noChangeArrowheads="1"/>
            </p:cNvPicPr>
            <p:nvPr/>
          </p:nvPicPr>
          <p:blipFill>
            <a:blip r:embed="rId10" cstate="email"/>
            <a:srcRect/>
            <a:stretch>
              <a:fillRect/>
            </a:stretch>
          </p:blipFill>
          <p:spPr bwMode="auto">
            <a:xfrm>
              <a:off x="4640859" y="2853420"/>
              <a:ext cx="709838" cy="442363"/>
            </a:xfrm>
            <a:prstGeom prst="rect">
              <a:avLst/>
            </a:prstGeom>
            <a:noFill/>
            <a:ln w="9525">
              <a:noFill/>
              <a:miter lim="800000"/>
              <a:headEnd/>
              <a:tailEnd/>
            </a:ln>
          </p:spPr>
        </p:pic>
        <p:sp>
          <p:nvSpPr>
            <p:cNvPr id="61486" name="Rectangle 55"/>
            <p:cNvSpPr>
              <a:spLocks noChangeArrowheads="1"/>
            </p:cNvSpPr>
            <p:nvPr/>
          </p:nvSpPr>
          <p:spPr bwMode="auto">
            <a:xfrm>
              <a:off x="4451184" y="3352938"/>
              <a:ext cx="1087600" cy="304467"/>
            </a:xfrm>
            <a:prstGeom prst="rect">
              <a:avLst/>
            </a:prstGeom>
            <a:noFill/>
            <a:ln w="12700">
              <a:noFill/>
              <a:miter lim="800000"/>
              <a:headEnd/>
              <a:tailEnd/>
            </a:ln>
          </p:spPr>
          <p:txBody>
            <a:bodyPr wrap="none">
              <a:spAutoFit/>
            </a:bodyPr>
            <a:lstStyle/>
            <a:p>
              <a:pPr algn="ctr">
                <a:buClr>
                  <a:schemeClr val="accent2"/>
                </a:buClr>
                <a:buFont typeface="Wingdings 2" pitchFamily="18" charset="2"/>
                <a:buNone/>
              </a:pPr>
              <a:r>
                <a:rPr lang="en-US" sz="1400">
                  <a:solidFill>
                    <a:schemeClr val="tx2"/>
                  </a:solidFill>
                </a:rPr>
                <a:t>SnapVault</a:t>
              </a:r>
              <a:r>
                <a:rPr lang="en-US" sz="1400" baseline="30000">
                  <a:solidFill>
                    <a:schemeClr val="tx2"/>
                  </a:solidFill>
                </a:rPr>
                <a:t>®</a:t>
              </a:r>
            </a:p>
          </p:txBody>
        </p:sp>
      </p:grpSp>
      <p:pic>
        <p:nvPicPr>
          <p:cNvPr id="61458" name="Picture 9" descr="FAS900"/>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811838" y="2817813"/>
            <a:ext cx="901700" cy="2778125"/>
          </a:xfrm>
          <a:prstGeom prst="rect">
            <a:avLst/>
          </a:prstGeom>
          <a:noFill/>
          <a:ln w="9525">
            <a:noFill/>
            <a:miter lim="800000"/>
            <a:headEnd/>
            <a:tailEnd/>
          </a:ln>
        </p:spPr>
      </p:pic>
      <p:grpSp>
        <p:nvGrpSpPr>
          <p:cNvPr id="16" name="Group 130"/>
          <p:cNvGrpSpPr>
            <a:grpSpLocks/>
          </p:cNvGrpSpPr>
          <p:nvPr/>
        </p:nvGrpSpPr>
        <p:grpSpPr bwMode="auto">
          <a:xfrm>
            <a:off x="5765800" y="2841625"/>
            <a:ext cx="993775" cy="1028700"/>
            <a:chOff x="6629400" y="3352800"/>
            <a:chExt cx="993775" cy="1028910"/>
          </a:xfrm>
        </p:grpSpPr>
        <p:pic>
          <p:nvPicPr>
            <p:cNvPr id="61482" name="Picture 6" descr="C:\Users\PrestoGeorge\Desktop\Original-Cylindar.gif"/>
            <p:cNvPicPr>
              <a:picLocks noChangeAspect="1" noChangeArrowheads="1"/>
            </p:cNvPicPr>
            <p:nvPr/>
          </p:nvPicPr>
          <p:blipFill>
            <a:blip r:embed="rId12" cstate="email"/>
            <a:srcRect/>
            <a:stretch>
              <a:fillRect/>
            </a:stretch>
          </p:blipFill>
          <p:spPr bwMode="auto">
            <a:xfrm>
              <a:off x="6742966" y="3352800"/>
              <a:ext cx="766642" cy="1028910"/>
            </a:xfrm>
            <a:prstGeom prst="rect">
              <a:avLst/>
            </a:prstGeom>
            <a:noFill/>
            <a:ln w="9525">
              <a:noFill/>
              <a:miter lim="800000"/>
              <a:headEnd/>
              <a:tailEnd/>
            </a:ln>
          </p:spPr>
        </p:pic>
        <p:pic>
          <p:nvPicPr>
            <p:cNvPr id="61483" name="Picture 88" descr="Snapshot-Copies-right"/>
            <p:cNvPicPr>
              <a:picLocks noChangeAspect="1" noChangeArrowheads="1"/>
            </p:cNvPicPr>
            <p:nvPr/>
          </p:nvPicPr>
          <p:blipFill>
            <a:blip r:embed="rId6" cstate="email"/>
            <a:srcRect/>
            <a:stretch>
              <a:fillRect/>
            </a:stretch>
          </p:blipFill>
          <p:spPr bwMode="auto">
            <a:xfrm>
              <a:off x="6904941" y="3906942"/>
              <a:ext cx="442693" cy="436458"/>
            </a:xfrm>
            <a:prstGeom prst="rect">
              <a:avLst/>
            </a:prstGeom>
            <a:noFill/>
            <a:ln w="9525">
              <a:noFill/>
              <a:miter lim="800000"/>
              <a:headEnd/>
              <a:tailEnd/>
            </a:ln>
          </p:spPr>
        </p:pic>
        <p:sp>
          <p:nvSpPr>
            <p:cNvPr id="61484" name="Text Box 59"/>
            <p:cNvSpPr txBox="1">
              <a:spLocks noChangeArrowheads="1"/>
            </p:cNvSpPr>
            <p:nvPr/>
          </p:nvSpPr>
          <p:spPr bwMode="auto">
            <a:xfrm>
              <a:off x="6629400" y="3505231"/>
              <a:ext cx="993775" cy="403307"/>
            </a:xfrm>
            <a:prstGeom prst="rect">
              <a:avLst/>
            </a:prstGeom>
            <a:noFill/>
            <a:ln w="12700">
              <a:noFill/>
              <a:miter lim="800000"/>
              <a:headEnd/>
              <a:tailEnd/>
            </a:ln>
          </p:spPr>
          <p:txBody>
            <a:bodyPr>
              <a:spAutoFit/>
            </a:bodyPr>
            <a:lstStyle/>
            <a:p>
              <a:pPr algn="ctr">
                <a:lnSpc>
                  <a:spcPct val="85000"/>
                </a:lnSpc>
                <a:buClr>
                  <a:schemeClr val="accent2"/>
                </a:buClr>
                <a:buFont typeface="Wingdings 2" pitchFamily="18" charset="2"/>
                <a:buNone/>
              </a:pPr>
              <a:r>
                <a:rPr lang="en-US" sz="1200">
                  <a:solidFill>
                    <a:schemeClr val="bg1"/>
                  </a:solidFill>
                </a:rPr>
                <a:t>Backup</a:t>
              </a:r>
            </a:p>
            <a:p>
              <a:pPr algn="ctr">
                <a:lnSpc>
                  <a:spcPct val="85000"/>
                </a:lnSpc>
                <a:buClr>
                  <a:schemeClr val="accent2"/>
                </a:buClr>
                <a:buFont typeface="Wingdings 2" pitchFamily="18" charset="2"/>
                <a:buNone/>
              </a:pPr>
              <a:r>
                <a:rPr lang="en-US" sz="1200">
                  <a:solidFill>
                    <a:schemeClr val="bg1"/>
                  </a:solidFill>
                </a:rPr>
                <a:t>Images</a:t>
              </a:r>
            </a:p>
          </p:txBody>
        </p:sp>
      </p:grpSp>
      <p:sp>
        <p:nvSpPr>
          <p:cNvPr id="61460" name="Text Box 4"/>
          <p:cNvSpPr txBox="1">
            <a:spLocks noChangeArrowheads="1"/>
          </p:cNvSpPr>
          <p:nvPr/>
        </p:nvSpPr>
        <p:spPr bwMode="gray">
          <a:xfrm>
            <a:off x="1120775" y="5715000"/>
            <a:ext cx="8026400" cy="771525"/>
          </a:xfrm>
          <a:prstGeom prst="rect">
            <a:avLst/>
          </a:prstGeom>
          <a:solidFill>
            <a:schemeClr val="bg2"/>
          </a:solidFill>
          <a:ln w="9525">
            <a:noFill/>
            <a:miter lim="800000"/>
            <a:headEnd/>
            <a:tailEnd/>
          </a:ln>
        </p:spPr>
        <p:txBody>
          <a:bodyPr tIns="0" anchor="ctr"/>
          <a:lstStyle/>
          <a:p>
            <a:pPr marL="112713">
              <a:spcBef>
                <a:spcPct val="30000"/>
              </a:spcBef>
              <a:buClr>
                <a:schemeClr val="accent1"/>
              </a:buClr>
              <a:buFont typeface="Webdings" pitchFamily="18" charset="2"/>
              <a:buNone/>
            </a:pPr>
            <a:r>
              <a:rPr lang="en-US" sz="2400">
                <a:solidFill>
                  <a:schemeClr val="bg1"/>
                </a:solidFill>
              </a:rPr>
              <a:t>All backup images are readable and writeable </a:t>
            </a:r>
            <a:br>
              <a:rPr lang="en-US" sz="2400">
                <a:solidFill>
                  <a:schemeClr val="bg1"/>
                </a:solidFill>
              </a:rPr>
            </a:br>
            <a:r>
              <a:rPr lang="en-US" sz="2400">
                <a:solidFill>
                  <a:schemeClr val="bg1"/>
                </a:solidFill>
              </a:rPr>
              <a:t>Database verification; recovery from logical errors</a:t>
            </a:r>
          </a:p>
        </p:txBody>
      </p:sp>
      <p:grpSp>
        <p:nvGrpSpPr>
          <p:cNvPr id="17" name="Group 91"/>
          <p:cNvGrpSpPr>
            <a:grpSpLocks/>
          </p:cNvGrpSpPr>
          <p:nvPr/>
        </p:nvGrpSpPr>
        <p:grpSpPr bwMode="auto">
          <a:xfrm>
            <a:off x="5797550" y="3767138"/>
            <a:ext cx="2195513" cy="1323975"/>
            <a:chOff x="3984" y="2400"/>
            <a:chExt cx="1383" cy="834"/>
          </a:xfrm>
        </p:grpSpPr>
        <p:grpSp>
          <p:nvGrpSpPr>
            <p:cNvPr id="18" name="Group 92"/>
            <p:cNvGrpSpPr>
              <a:grpSpLocks/>
            </p:cNvGrpSpPr>
            <p:nvPr/>
          </p:nvGrpSpPr>
          <p:grpSpPr bwMode="auto">
            <a:xfrm>
              <a:off x="4560" y="2400"/>
              <a:ext cx="206" cy="624"/>
              <a:chOff x="4560" y="2400"/>
              <a:chExt cx="206" cy="624"/>
            </a:xfrm>
          </p:grpSpPr>
          <p:sp>
            <p:nvSpPr>
              <p:cNvPr id="61479" name="Freeform 93"/>
              <p:cNvSpPr>
                <a:spLocks/>
              </p:cNvSpPr>
              <p:nvPr/>
            </p:nvSpPr>
            <p:spPr bwMode="auto">
              <a:xfrm>
                <a:off x="4560" y="2407"/>
                <a:ext cx="110" cy="425"/>
              </a:xfrm>
              <a:custGeom>
                <a:avLst/>
                <a:gdLst>
                  <a:gd name="T0" fmla="*/ 0 w 185"/>
                  <a:gd name="T1" fmla="*/ 0 h 912"/>
                  <a:gd name="T2" fmla="*/ 8 w 185"/>
                  <a:gd name="T3" fmla="*/ 5 h 912"/>
                  <a:gd name="T4" fmla="*/ 1 w 185"/>
                  <a:gd name="T5" fmla="*/ 9 h 912"/>
                  <a:gd name="T6" fmla="*/ 0 60000 65536"/>
                  <a:gd name="T7" fmla="*/ 0 60000 65536"/>
                  <a:gd name="T8" fmla="*/ 0 60000 65536"/>
                  <a:gd name="T9" fmla="*/ 0 w 185"/>
                  <a:gd name="T10" fmla="*/ 0 h 912"/>
                  <a:gd name="T11" fmla="*/ 185 w 185"/>
                  <a:gd name="T12" fmla="*/ 912 h 912"/>
                </a:gdLst>
                <a:ahLst/>
                <a:cxnLst>
                  <a:cxn ang="T6">
                    <a:pos x="T0" y="T1"/>
                  </a:cxn>
                  <a:cxn ang="T7">
                    <a:pos x="T2" y="T3"/>
                  </a:cxn>
                  <a:cxn ang="T8">
                    <a:pos x="T4" y="T5"/>
                  </a:cxn>
                </a:cxnLst>
                <a:rect l="T9" t="T10" r="T11" b="T12"/>
                <a:pathLst>
                  <a:path w="185" h="912">
                    <a:moveTo>
                      <a:pt x="0" y="0"/>
                    </a:moveTo>
                    <a:cubicBezTo>
                      <a:pt x="91" y="164"/>
                      <a:pt x="183" y="328"/>
                      <a:pt x="184" y="480"/>
                    </a:cubicBezTo>
                    <a:cubicBezTo>
                      <a:pt x="185" y="632"/>
                      <a:pt x="96" y="772"/>
                      <a:pt x="8" y="912"/>
                    </a:cubicBezTo>
                  </a:path>
                </a:pathLst>
              </a:custGeom>
              <a:noFill/>
              <a:ln w="38100">
                <a:solidFill>
                  <a:schemeClr val="hlink"/>
                </a:solidFill>
                <a:round/>
                <a:headEnd/>
                <a:tailEnd type="triangle" w="med" len="med"/>
              </a:ln>
            </p:spPr>
            <p:txBody>
              <a:bodyPr wrap="none" anchor="ctr"/>
              <a:lstStyle/>
              <a:p>
                <a:pPr algn="ctr">
                  <a:buClr>
                    <a:schemeClr val="accent2"/>
                  </a:buClr>
                  <a:buFont typeface="Wingdings 2" pitchFamily="18" charset="2"/>
                  <a:buNone/>
                </a:pPr>
                <a:endParaRPr lang="en-GB"/>
              </a:p>
            </p:txBody>
          </p:sp>
          <p:sp>
            <p:nvSpPr>
              <p:cNvPr id="61480" name="Freeform 94"/>
              <p:cNvSpPr>
                <a:spLocks/>
              </p:cNvSpPr>
              <p:nvPr/>
            </p:nvSpPr>
            <p:spPr bwMode="auto">
              <a:xfrm>
                <a:off x="4560" y="2407"/>
                <a:ext cx="206" cy="617"/>
              </a:xfrm>
              <a:custGeom>
                <a:avLst/>
                <a:gdLst>
                  <a:gd name="T0" fmla="*/ 0 w 185"/>
                  <a:gd name="T1" fmla="*/ 0 h 912"/>
                  <a:gd name="T2" fmla="*/ 351 w 185"/>
                  <a:gd name="T3" fmla="*/ 46 h 912"/>
                  <a:gd name="T4" fmla="*/ 14 w 185"/>
                  <a:gd name="T5" fmla="*/ 87 h 912"/>
                  <a:gd name="T6" fmla="*/ 0 60000 65536"/>
                  <a:gd name="T7" fmla="*/ 0 60000 65536"/>
                  <a:gd name="T8" fmla="*/ 0 60000 65536"/>
                  <a:gd name="T9" fmla="*/ 0 w 185"/>
                  <a:gd name="T10" fmla="*/ 0 h 912"/>
                  <a:gd name="T11" fmla="*/ 185 w 185"/>
                  <a:gd name="T12" fmla="*/ 912 h 912"/>
                </a:gdLst>
                <a:ahLst/>
                <a:cxnLst>
                  <a:cxn ang="T6">
                    <a:pos x="T0" y="T1"/>
                  </a:cxn>
                  <a:cxn ang="T7">
                    <a:pos x="T2" y="T3"/>
                  </a:cxn>
                  <a:cxn ang="T8">
                    <a:pos x="T4" y="T5"/>
                  </a:cxn>
                </a:cxnLst>
                <a:rect l="T9" t="T10" r="T11" b="T12"/>
                <a:pathLst>
                  <a:path w="185" h="912">
                    <a:moveTo>
                      <a:pt x="0" y="0"/>
                    </a:moveTo>
                    <a:cubicBezTo>
                      <a:pt x="91" y="164"/>
                      <a:pt x="183" y="328"/>
                      <a:pt x="184" y="480"/>
                    </a:cubicBezTo>
                    <a:cubicBezTo>
                      <a:pt x="185" y="632"/>
                      <a:pt x="96" y="772"/>
                      <a:pt x="8" y="912"/>
                    </a:cubicBezTo>
                  </a:path>
                </a:pathLst>
              </a:custGeom>
              <a:noFill/>
              <a:ln w="38100">
                <a:solidFill>
                  <a:schemeClr val="hlink"/>
                </a:solidFill>
                <a:round/>
                <a:headEnd/>
                <a:tailEnd type="triangle" w="med" len="med"/>
              </a:ln>
            </p:spPr>
            <p:txBody>
              <a:bodyPr wrap="none" anchor="ctr"/>
              <a:lstStyle/>
              <a:p>
                <a:pPr algn="ctr">
                  <a:buClr>
                    <a:schemeClr val="accent2"/>
                  </a:buClr>
                  <a:buFont typeface="Wingdings 2" pitchFamily="18" charset="2"/>
                  <a:buNone/>
                </a:pPr>
                <a:endParaRPr lang="en-GB"/>
              </a:p>
            </p:txBody>
          </p:sp>
          <p:sp>
            <p:nvSpPr>
              <p:cNvPr id="61481" name="Freeform 95"/>
              <p:cNvSpPr>
                <a:spLocks/>
              </p:cNvSpPr>
              <p:nvPr/>
            </p:nvSpPr>
            <p:spPr bwMode="auto">
              <a:xfrm>
                <a:off x="4560" y="2400"/>
                <a:ext cx="158" cy="528"/>
              </a:xfrm>
              <a:custGeom>
                <a:avLst/>
                <a:gdLst>
                  <a:gd name="T0" fmla="*/ 0 w 185"/>
                  <a:gd name="T1" fmla="*/ 0 h 912"/>
                  <a:gd name="T2" fmla="*/ 71 w 185"/>
                  <a:gd name="T3" fmla="*/ 18 h 912"/>
                  <a:gd name="T4" fmla="*/ 3 w 185"/>
                  <a:gd name="T5" fmla="*/ 34 h 912"/>
                  <a:gd name="T6" fmla="*/ 0 60000 65536"/>
                  <a:gd name="T7" fmla="*/ 0 60000 65536"/>
                  <a:gd name="T8" fmla="*/ 0 60000 65536"/>
                  <a:gd name="T9" fmla="*/ 0 w 185"/>
                  <a:gd name="T10" fmla="*/ 0 h 912"/>
                  <a:gd name="T11" fmla="*/ 185 w 185"/>
                  <a:gd name="T12" fmla="*/ 912 h 912"/>
                </a:gdLst>
                <a:ahLst/>
                <a:cxnLst>
                  <a:cxn ang="T6">
                    <a:pos x="T0" y="T1"/>
                  </a:cxn>
                  <a:cxn ang="T7">
                    <a:pos x="T2" y="T3"/>
                  </a:cxn>
                  <a:cxn ang="T8">
                    <a:pos x="T4" y="T5"/>
                  </a:cxn>
                </a:cxnLst>
                <a:rect l="T9" t="T10" r="T11" b="T12"/>
                <a:pathLst>
                  <a:path w="185" h="912">
                    <a:moveTo>
                      <a:pt x="0" y="0"/>
                    </a:moveTo>
                    <a:cubicBezTo>
                      <a:pt x="91" y="164"/>
                      <a:pt x="183" y="328"/>
                      <a:pt x="184" y="480"/>
                    </a:cubicBezTo>
                    <a:cubicBezTo>
                      <a:pt x="185" y="632"/>
                      <a:pt x="96" y="772"/>
                      <a:pt x="8" y="912"/>
                    </a:cubicBezTo>
                  </a:path>
                </a:pathLst>
              </a:custGeom>
              <a:noFill/>
              <a:ln w="38100">
                <a:solidFill>
                  <a:schemeClr val="hlink"/>
                </a:solidFill>
                <a:round/>
                <a:headEnd/>
                <a:tailEnd type="triangle" w="med" len="med"/>
              </a:ln>
            </p:spPr>
            <p:txBody>
              <a:bodyPr wrap="none" anchor="ctr"/>
              <a:lstStyle/>
              <a:p>
                <a:pPr algn="ctr">
                  <a:buClr>
                    <a:schemeClr val="accent2"/>
                  </a:buClr>
                  <a:buFont typeface="Wingdings 2" pitchFamily="18" charset="2"/>
                  <a:buNone/>
                </a:pPr>
                <a:endParaRPr lang="en-GB"/>
              </a:p>
            </p:txBody>
          </p:sp>
        </p:grpSp>
        <p:grpSp>
          <p:nvGrpSpPr>
            <p:cNvPr id="19" name="Group 96"/>
            <p:cNvGrpSpPr>
              <a:grpSpLocks/>
            </p:cNvGrpSpPr>
            <p:nvPr/>
          </p:nvGrpSpPr>
          <p:grpSpPr bwMode="auto">
            <a:xfrm>
              <a:off x="3984" y="2784"/>
              <a:ext cx="1383" cy="450"/>
              <a:chOff x="3984" y="2784"/>
              <a:chExt cx="1383" cy="450"/>
            </a:xfrm>
          </p:grpSpPr>
          <p:sp>
            <p:nvSpPr>
              <p:cNvPr id="61471" name="Text Box 97"/>
              <p:cNvSpPr txBox="1">
                <a:spLocks noChangeArrowheads="1"/>
              </p:cNvSpPr>
              <p:nvPr/>
            </p:nvSpPr>
            <p:spPr bwMode="auto">
              <a:xfrm>
                <a:off x="4661" y="2828"/>
                <a:ext cx="706" cy="330"/>
              </a:xfrm>
              <a:prstGeom prst="rect">
                <a:avLst/>
              </a:prstGeom>
              <a:noFill/>
              <a:ln w="12700">
                <a:noFill/>
                <a:miter lim="800000"/>
                <a:headEnd/>
                <a:tailEnd/>
              </a:ln>
            </p:spPr>
            <p:txBody>
              <a:bodyPr wrap="none" anchor="b">
                <a:spAutoFit/>
              </a:bodyPr>
              <a:lstStyle/>
              <a:p>
                <a:pPr algn="ctr">
                  <a:buClr>
                    <a:schemeClr val="accent2"/>
                  </a:buClr>
                  <a:buFont typeface="Wingdings 2" pitchFamily="18" charset="2"/>
                  <a:buNone/>
                </a:pPr>
                <a:r>
                  <a:rPr lang="en-US" sz="1400">
                    <a:solidFill>
                      <a:srgbClr val="0085B4"/>
                    </a:solidFill>
                  </a:rPr>
                  <a:t>FlexClone</a:t>
                </a:r>
                <a:r>
                  <a:rPr lang="en-US" sz="1400" baseline="30000">
                    <a:solidFill>
                      <a:srgbClr val="0085B4"/>
                    </a:solidFill>
                  </a:rPr>
                  <a:t>®</a:t>
                </a:r>
                <a:endParaRPr lang="en-US" sz="1400">
                  <a:solidFill>
                    <a:srgbClr val="0085B4"/>
                  </a:solidFill>
                </a:endParaRPr>
              </a:p>
              <a:p>
                <a:pPr algn="ctr">
                  <a:buClr>
                    <a:schemeClr val="accent2"/>
                  </a:buClr>
                  <a:buFont typeface="Wingdings 2" pitchFamily="18" charset="2"/>
                  <a:buNone/>
                </a:pPr>
                <a:r>
                  <a:rPr lang="en-US" sz="1400">
                    <a:solidFill>
                      <a:srgbClr val="0085B4"/>
                    </a:solidFill>
                  </a:rPr>
                  <a:t>Copies</a:t>
                </a:r>
              </a:p>
            </p:txBody>
          </p:sp>
          <p:sp>
            <p:nvSpPr>
              <p:cNvPr id="61472" name="AutoShape 98"/>
              <p:cNvSpPr>
                <a:spLocks noChangeArrowheads="1"/>
              </p:cNvSpPr>
              <p:nvPr/>
            </p:nvSpPr>
            <p:spPr bwMode="auto">
              <a:xfrm>
                <a:off x="4056" y="2946"/>
                <a:ext cx="482" cy="124"/>
              </a:xfrm>
              <a:prstGeom prst="can">
                <a:avLst>
                  <a:gd name="adj" fmla="val 50000"/>
                </a:avLst>
              </a:prstGeom>
              <a:solidFill>
                <a:schemeClr val="hlink">
                  <a:alpha val="59999"/>
                </a:schemeClr>
              </a:solidFill>
              <a:ln w="19050">
                <a:solidFill>
                  <a:schemeClr val="bg1"/>
                </a:solidFill>
                <a:prstDash val="sysDot"/>
                <a:round/>
                <a:headEnd/>
                <a:tailEnd/>
              </a:ln>
            </p:spPr>
            <p:txBody>
              <a:bodyPr wrap="none" anchor="ctr"/>
              <a:lstStyle/>
              <a:p>
                <a:pPr algn="ctr">
                  <a:buClr>
                    <a:schemeClr val="accent2"/>
                  </a:buClr>
                  <a:buFont typeface="Wingdings 2" pitchFamily="18" charset="2"/>
                  <a:buNone/>
                </a:pPr>
                <a:endParaRPr lang="en-GB"/>
              </a:p>
            </p:txBody>
          </p:sp>
          <p:sp>
            <p:nvSpPr>
              <p:cNvPr id="61473" name="Text Box 99"/>
              <p:cNvSpPr txBox="1">
                <a:spLocks noChangeArrowheads="1"/>
              </p:cNvSpPr>
              <p:nvPr/>
            </p:nvSpPr>
            <p:spPr bwMode="auto">
              <a:xfrm>
                <a:off x="3984" y="2918"/>
                <a:ext cx="626" cy="192"/>
              </a:xfrm>
              <a:prstGeom prst="rect">
                <a:avLst/>
              </a:prstGeom>
              <a:noFill/>
              <a:ln w="12700">
                <a:noFill/>
                <a:miter lim="800000"/>
                <a:headEnd/>
                <a:tailEnd/>
              </a:ln>
            </p:spPr>
            <p:txBody>
              <a:bodyPr>
                <a:spAutoFit/>
              </a:bodyPr>
              <a:lstStyle/>
              <a:p>
                <a:pPr algn="ctr">
                  <a:buClr>
                    <a:schemeClr val="accent2"/>
                  </a:buClr>
                  <a:buFont typeface="Wingdings 2" pitchFamily="18" charset="2"/>
                  <a:buNone/>
                </a:pPr>
                <a:endParaRPr lang="en-GB" sz="1400">
                  <a:solidFill>
                    <a:schemeClr val="bg1"/>
                  </a:solidFill>
                </a:endParaRPr>
              </a:p>
            </p:txBody>
          </p:sp>
          <p:grpSp>
            <p:nvGrpSpPr>
              <p:cNvPr id="20" name="Group 100"/>
              <p:cNvGrpSpPr>
                <a:grpSpLocks/>
              </p:cNvGrpSpPr>
              <p:nvPr/>
            </p:nvGrpSpPr>
            <p:grpSpPr bwMode="auto">
              <a:xfrm>
                <a:off x="3984" y="3042"/>
                <a:ext cx="626" cy="192"/>
                <a:chOff x="2785" y="2772"/>
                <a:chExt cx="626" cy="192"/>
              </a:xfrm>
            </p:grpSpPr>
            <p:sp>
              <p:nvSpPr>
                <p:cNvPr id="61477" name="AutoShape 101"/>
                <p:cNvSpPr>
                  <a:spLocks noChangeArrowheads="1"/>
                </p:cNvSpPr>
                <p:nvPr/>
              </p:nvSpPr>
              <p:spPr bwMode="auto">
                <a:xfrm>
                  <a:off x="2857" y="2811"/>
                  <a:ext cx="482" cy="124"/>
                </a:xfrm>
                <a:prstGeom prst="can">
                  <a:avLst>
                    <a:gd name="adj" fmla="val 50000"/>
                  </a:avLst>
                </a:prstGeom>
                <a:solidFill>
                  <a:schemeClr val="hlink">
                    <a:alpha val="59999"/>
                  </a:schemeClr>
                </a:solidFill>
                <a:ln w="19050">
                  <a:solidFill>
                    <a:schemeClr val="bg1"/>
                  </a:solidFill>
                  <a:prstDash val="sysDot"/>
                  <a:round/>
                  <a:headEnd/>
                  <a:tailEnd/>
                </a:ln>
              </p:spPr>
              <p:txBody>
                <a:bodyPr wrap="none" anchor="ctr"/>
                <a:lstStyle/>
                <a:p>
                  <a:pPr algn="ctr">
                    <a:buClr>
                      <a:schemeClr val="accent2"/>
                    </a:buClr>
                    <a:buFont typeface="Wingdings 2" pitchFamily="18" charset="2"/>
                    <a:buNone/>
                  </a:pPr>
                  <a:endParaRPr lang="en-GB"/>
                </a:p>
              </p:txBody>
            </p:sp>
            <p:sp>
              <p:nvSpPr>
                <p:cNvPr id="61478" name="Text Box 102"/>
                <p:cNvSpPr txBox="1">
                  <a:spLocks noChangeArrowheads="1"/>
                </p:cNvSpPr>
                <p:nvPr/>
              </p:nvSpPr>
              <p:spPr bwMode="auto">
                <a:xfrm>
                  <a:off x="2785" y="2772"/>
                  <a:ext cx="626" cy="192"/>
                </a:xfrm>
                <a:prstGeom prst="rect">
                  <a:avLst/>
                </a:prstGeom>
                <a:noFill/>
                <a:ln w="12700">
                  <a:noFill/>
                  <a:miter lim="800000"/>
                  <a:headEnd/>
                  <a:tailEnd/>
                </a:ln>
              </p:spPr>
              <p:txBody>
                <a:bodyPr>
                  <a:spAutoFit/>
                </a:bodyPr>
                <a:lstStyle/>
                <a:p>
                  <a:pPr algn="ctr">
                    <a:buClr>
                      <a:schemeClr val="accent2"/>
                    </a:buClr>
                    <a:buFont typeface="Wingdings 2" pitchFamily="18" charset="2"/>
                    <a:buNone/>
                  </a:pPr>
                  <a:endParaRPr lang="en-GB" sz="1400">
                    <a:solidFill>
                      <a:schemeClr val="bg1"/>
                    </a:solidFill>
                  </a:endParaRPr>
                </a:p>
              </p:txBody>
            </p:sp>
          </p:grpSp>
          <p:sp>
            <p:nvSpPr>
              <p:cNvPr id="61475" name="AutoShape 103"/>
              <p:cNvSpPr>
                <a:spLocks noChangeArrowheads="1"/>
              </p:cNvSpPr>
              <p:nvPr/>
            </p:nvSpPr>
            <p:spPr bwMode="auto">
              <a:xfrm>
                <a:off x="4056" y="2816"/>
                <a:ext cx="482" cy="124"/>
              </a:xfrm>
              <a:prstGeom prst="can">
                <a:avLst>
                  <a:gd name="adj" fmla="val 50000"/>
                </a:avLst>
              </a:prstGeom>
              <a:solidFill>
                <a:schemeClr val="hlink">
                  <a:alpha val="59999"/>
                </a:schemeClr>
              </a:solidFill>
              <a:ln w="19050">
                <a:solidFill>
                  <a:schemeClr val="bg1"/>
                </a:solidFill>
                <a:prstDash val="sysDot"/>
                <a:round/>
                <a:headEnd/>
                <a:tailEnd/>
              </a:ln>
            </p:spPr>
            <p:txBody>
              <a:bodyPr wrap="none" anchor="ctr"/>
              <a:lstStyle/>
              <a:p>
                <a:pPr algn="ctr">
                  <a:buClr>
                    <a:schemeClr val="accent2"/>
                  </a:buClr>
                  <a:buFont typeface="Wingdings 2" pitchFamily="18" charset="2"/>
                  <a:buNone/>
                </a:pPr>
                <a:endParaRPr lang="en-GB"/>
              </a:p>
            </p:txBody>
          </p:sp>
          <p:sp>
            <p:nvSpPr>
              <p:cNvPr id="61476" name="Text Box 104"/>
              <p:cNvSpPr txBox="1">
                <a:spLocks noChangeArrowheads="1"/>
              </p:cNvSpPr>
              <p:nvPr/>
            </p:nvSpPr>
            <p:spPr bwMode="auto">
              <a:xfrm>
                <a:off x="3984" y="2784"/>
                <a:ext cx="626" cy="192"/>
              </a:xfrm>
              <a:prstGeom prst="rect">
                <a:avLst/>
              </a:prstGeom>
              <a:noFill/>
              <a:ln w="12700">
                <a:noFill/>
                <a:miter lim="800000"/>
                <a:headEnd/>
                <a:tailEnd/>
              </a:ln>
            </p:spPr>
            <p:txBody>
              <a:bodyPr>
                <a:spAutoFit/>
              </a:bodyPr>
              <a:lstStyle/>
              <a:p>
                <a:pPr algn="ctr">
                  <a:buClr>
                    <a:schemeClr val="accent2"/>
                  </a:buClr>
                  <a:buFont typeface="Wingdings 2" pitchFamily="18" charset="2"/>
                  <a:buNone/>
                </a:pPr>
                <a:endParaRPr lang="en-GB" sz="1400">
                  <a:solidFill>
                    <a:schemeClr val="bg1"/>
                  </a:solidFill>
                </a:endParaRPr>
              </a:p>
            </p:txBody>
          </p:sp>
        </p:grpSp>
      </p:grpSp>
      <p:grpSp>
        <p:nvGrpSpPr>
          <p:cNvPr id="21" name="Group 30"/>
          <p:cNvGrpSpPr>
            <a:grpSpLocks/>
          </p:cNvGrpSpPr>
          <p:nvPr/>
        </p:nvGrpSpPr>
        <p:grpSpPr bwMode="auto">
          <a:xfrm>
            <a:off x="5343525" y="1317625"/>
            <a:ext cx="650875" cy="592138"/>
            <a:chOff x="3577548" y="1048433"/>
            <a:chExt cx="650748" cy="592074"/>
          </a:xfrm>
        </p:grpSpPr>
        <p:pic>
          <p:nvPicPr>
            <p:cNvPr id="61467" name="Picture 16" descr="unix_database_server_generic"/>
            <p:cNvPicPr>
              <a:picLocks noChangeAspect="1" noChangeArrowheads="1"/>
            </p:cNvPicPr>
            <p:nvPr/>
          </p:nvPicPr>
          <p:blipFill>
            <a:blip r:embed="rId7" cstate="email"/>
            <a:srcRect/>
            <a:stretch>
              <a:fillRect/>
            </a:stretch>
          </p:blipFill>
          <p:spPr bwMode="auto">
            <a:xfrm>
              <a:off x="3577548" y="1048433"/>
              <a:ext cx="650748" cy="592074"/>
            </a:xfrm>
            <a:prstGeom prst="rect">
              <a:avLst/>
            </a:prstGeom>
            <a:noFill/>
            <a:ln w="9525">
              <a:noFill/>
              <a:miter lim="800000"/>
              <a:headEnd/>
              <a:tailEnd/>
            </a:ln>
          </p:spPr>
        </p:pic>
        <p:pic>
          <p:nvPicPr>
            <p:cNvPr id="61468" name="Picture 17" descr="SAP_application_v2"/>
            <p:cNvPicPr>
              <a:picLocks noChangeAspect="1" noChangeArrowheads="1"/>
            </p:cNvPicPr>
            <p:nvPr/>
          </p:nvPicPr>
          <p:blipFill>
            <a:blip r:embed="rId8" cstate="email"/>
            <a:srcRect/>
            <a:stretch>
              <a:fillRect/>
            </a:stretch>
          </p:blipFill>
          <p:spPr bwMode="auto">
            <a:xfrm>
              <a:off x="3608388" y="1057276"/>
              <a:ext cx="493713" cy="338138"/>
            </a:xfrm>
            <a:prstGeom prst="rect">
              <a:avLst/>
            </a:prstGeom>
            <a:noFill/>
            <a:ln w="9525">
              <a:noFill/>
              <a:miter lim="800000"/>
              <a:headEnd/>
              <a:tailEnd/>
            </a:ln>
          </p:spPr>
        </p:pic>
      </p:grpSp>
      <p:grpSp>
        <p:nvGrpSpPr>
          <p:cNvPr id="22" name="Group 30"/>
          <p:cNvGrpSpPr>
            <a:grpSpLocks/>
          </p:cNvGrpSpPr>
          <p:nvPr/>
        </p:nvGrpSpPr>
        <p:grpSpPr bwMode="auto">
          <a:xfrm>
            <a:off x="6543675" y="1317625"/>
            <a:ext cx="650875" cy="592138"/>
            <a:chOff x="3577548" y="1048433"/>
            <a:chExt cx="650748" cy="592074"/>
          </a:xfrm>
        </p:grpSpPr>
        <p:pic>
          <p:nvPicPr>
            <p:cNvPr id="61465" name="Picture 16" descr="unix_database_server_generic"/>
            <p:cNvPicPr>
              <a:picLocks noChangeAspect="1" noChangeArrowheads="1"/>
            </p:cNvPicPr>
            <p:nvPr/>
          </p:nvPicPr>
          <p:blipFill>
            <a:blip r:embed="rId7" cstate="email"/>
            <a:srcRect/>
            <a:stretch>
              <a:fillRect/>
            </a:stretch>
          </p:blipFill>
          <p:spPr bwMode="auto">
            <a:xfrm>
              <a:off x="3577548" y="1048433"/>
              <a:ext cx="650748" cy="592074"/>
            </a:xfrm>
            <a:prstGeom prst="rect">
              <a:avLst/>
            </a:prstGeom>
            <a:noFill/>
            <a:ln w="9525">
              <a:noFill/>
              <a:miter lim="800000"/>
              <a:headEnd/>
              <a:tailEnd/>
            </a:ln>
          </p:spPr>
        </p:pic>
        <p:pic>
          <p:nvPicPr>
            <p:cNvPr id="61466" name="Picture 17" descr="SAP_application_v2"/>
            <p:cNvPicPr>
              <a:picLocks noChangeAspect="1" noChangeArrowheads="1"/>
            </p:cNvPicPr>
            <p:nvPr/>
          </p:nvPicPr>
          <p:blipFill>
            <a:blip r:embed="rId8" cstate="email"/>
            <a:srcRect/>
            <a:stretch>
              <a:fillRect/>
            </a:stretch>
          </p:blipFill>
          <p:spPr bwMode="auto">
            <a:xfrm>
              <a:off x="3608388" y="1057276"/>
              <a:ext cx="493713" cy="338138"/>
            </a:xfrm>
            <a:prstGeom prst="rect">
              <a:avLst/>
            </a:prstGeom>
            <a:noFill/>
            <a:ln w="9525">
              <a:noFill/>
              <a:miter lim="800000"/>
              <a:headEnd/>
              <a:tailEnd/>
            </a:ln>
          </p:spPr>
        </p:pic>
      </p:grpSp>
      <p:sp>
        <p:nvSpPr>
          <p:cNvPr id="61464" name="Rectangle 56"/>
          <p:cNvSpPr>
            <a:spLocks noChangeArrowheads="1"/>
          </p:cNvSpPr>
          <p:nvPr/>
        </p:nvSpPr>
        <p:spPr bwMode="auto">
          <a:xfrm>
            <a:off x="6648450" y="5127625"/>
            <a:ext cx="1123950" cy="463550"/>
          </a:xfrm>
          <a:prstGeom prst="rect">
            <a:avLst/>
          </a:prstGeom>
          <a:noFill/>
          <a:ln w="12700">
            <a:noFill/>
            <a:miter lim="800000"/>
            <a:headEnd/>
            <a:tailEnd/>
          </a:ln>
        </p:spPr>
        <p:txBody>
          <a:bodyPr>
            <a:spAutoFit/>
          </a:bodyPr>
          <a:lstStyle/>
          <a:p>
            <a:pPr algn="ctr">
              <a:lnSpc>
                <a:spcPct val="85000"/>
              </a:lnSpc>
            </a:pPr>
            <a:r>
              <a:rPr lang="en-US" sz="1400"/>
              <a:t>Secondary</a:t>
            </a:r>
            <a:br>
              <a:rPr lang="en-US" sz="1400"/>
            </a:br>
            <a:r>
              <a:rPr lang="en-US" sz="1400"/>
              <a:t>Storage</a:t>
            </a:r>
          </a:p>
        </p:txBody>
      </p:sp>
      <p:grpSp>
        <p:nvGrpSpPr>
          <p:cNvPr id="23" name="Group 81"/>
          <p:cNvGrpSpPr>
            <a:grpSpLocks/>
          </p:cNvGrpSpPr>
          <p:nvPr/>
        </p:nvGrpSpPr>
        <p:grpSpPr bwMode="auto">
          <a:xfrm>
            <a:off x="6985000" y="2514600"/>
            <a:ext cx="1854200" cy="1806575"/>
            <a:chOff x="4260" y="1536"/>
            <a:chExt cx="1168" cy="1138"/>
          </a:xfrm>
        </p:grpSpPr>
        <p:sp>
          <p:nvSpPr>
            <p:cNvPr id="86" name="Line 82"/>
            <p:cNvSpPr>
              <a:spLocks noChangeShapeType="1"/>
            </p:cNvSpPr>
            <p:nvPr/>
          </p:nvSpPr>
          <p:spPr bwMode="auto">
            <a:xfrm>
              <a:off x="4260" y="2002"/>
              <a:ext cx="636" cy="0"/>
            </a:xfrm>
            <a:prstGeom prst="line">
              <a:avLst/>
            </a:prstGeom>
            <a:noFill/>
            <a:ln w="28575">
              <a:solidFill>
                <a:schemeClr val="hlink"/>
              </a:solidFill>
              <a:round/>
              <a:headEnd/>
              <a:tailEnd type="triangle" w="lg" len="med"/>
            </a:ln>
          </p:spPr>
          <p:txBody>
            <a:bodyPr wrap="none" anchor="ctr"/>
            <a:lstStyle/>
            <a:p>
              <a:endParaRPr lang="en-US"/>
            </a:p>
          </p:txBody>
        </p:sp>
        <p:sp>
          <p:nvSpPr>
            <p:cNvPr id="87" name="Rectangle 83"/>
            <p:cNvSpPr>
              <a:spLocks noChangeArrowheads="1"/>
            </p:cNvSpPr>
            <p:nvPr/>
          </p:nvSpPr>
          <p:spPr bwMode="auto">
            <a:xfrm>
              <a:off x="4355" y="2009"/>
              <a:ext cx="446" cy="192"/>
            </a:xfrm>
            <a:prstGeom prst="rect">
              <a:avLst/>
            </a:prstGeom>
            <a:noFill/>
            <a:ln w="12700">
              <a:noFill/>
              <a:miter lim="800000"/>
              <a:headEnd/>
              <a:tailEnd/>
            </a:ln>
          </p:spPr>
          <p:txBody>
            <a:bodyPr wrap="none">
              <a:spAutoFit/>
            </a:bodyPr>
            <a:lstStyle/>
            <a:p>
              <a:r>
                <a:rPr lang="en-US" sz="1400">
                  <a:solidFill>
                    <a:srgbClr val="0085B4"/>
                  </a:solidFill>
                </a:rPr>
                <a:t>NDMP </a:t>
              </a:r>
            </a:p>
          </p:txBody>
        </p:sp>
        <p:pic>
          <p:nvPicPr>
            <p:cNvPr id="88" name="Picture 84" descr="generic_enterprise_tape_library"/>
            <p:cNvPicPr>
              <a:picLocks noChangeAspect="1" noChangeArrowheads="1"/>
            </p:cNvPicPr>
            <p:nvPr/>
          </p:nvPicPr>
          <p:blipFill>
            <a:blip r:embed="rId13" cstate="email"/>
            <a:srcRect/>
            <a:stretch>
              <a:fillRect/>
            </a:stretch>
          </p:blipFill>
          <p:spPr bwMode="auto">
            <a:xfrm>
              <a:off x="4935" y="1834"/>
              <a:ext cx="466" cy="840"/>
            </a:xfrm>
            <a:prstGeom prst="rect">
              <a:avLst/>
            </a:prstGeom>
            <a:noFill/>
            <a:ln w="9525">
              <a:noFill/>
              <a:miter lim="800000"/>
              <a:headEnd/>
              <a:tailEnd/>
            </a:ln>
          </p:spPr>
        </p:pic>
        <p:sp>
          <p:nvSpPr>
            <p:cNvPr id="89" name="Rectangle 85"/>
            <p:cNvSpPr>
              <a:spLocks noChangeArrowheads="1"/>
            </p:cNvSpPr>
            <p:nvPr/>
          </p:nvSpPr>
          <p:spPr bwMode="auto">
            <a:xfrm>
              <a:off x="4907" y="1536"/>
              <a:ext cx="521" cy="292"/>
            </a:xfrm>
            <a:prstGeom prst="rect">
              <a:avLst/>
            </a:prstGeom>
            <a:noFill/>
            <a:ln w="12700">
              <a:noFill/>
              <a:miter lim="800000"/>
              <a:headEnd/>
              <a:tailEnd/>
            </a:ln>
          </p:spPr>
          <p:txBody>
            <a:bodyPr wrap="none">
              <a:spAutoFit/>
            </a:bodyPr>
            <a:lstStyle/>
            <a:p>
              <a:pPr algn="ctr">
                <a:lnSpc>
                  <a:spcPct val="85000"/>
                </a:lnSpc>
              </a:pPr>
              <a:r>
                <a:rPr lang="en-US" sz="1400">
                  <a:solidFill>
                    <a:srgbClr val="565656"/>
                  </a:solidFill>
                </a:rPr>
                <a:t>Archival</a:t>
              </a:r>
            </a:p>
            <a:p>
              <a:pPr algn="ctr">
                <a:lnSpc>
                  <a:spcPct val="85000"/>
                </a:lnSpc>
              </a:pPr>
              <a:r>
                <a:rPr lang="en-US" sz="1400">
                  <a:solidFill>
                    <a:srgbClr val="565656"/>
                  </a:solidFill>
                </a:rPr>
                <a:t>Storage</a:t>
              </a:r>
            </a:p>
          </p:txBody>
        </p:sp>
      </p:grp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6"/>
          <p:cNvSpPr>
            <a:spLocks noGrp="1" noChangeArrowheads="1"/>
          </p:cNvSpPr>
          <p:nvPr>
            <p:ph type="title"/>
          </p:nvPr>
        </p:nvSpPr>
        <p:spPr/>
        <p:txBody>
          <a:bodyPr/>
          <a:lstStyle/>
          <a:p>
            <a:r>
              <a:rPr lang="en-US" smtClean="0">
                <a:ea typeface="ＭＳ Ｐゴシック"/>
                <a:cs typeface="ＭＳ Ｐゴシック"/>
              </a:rPr>
              <a:t>SnapManager</a:t>
            </a:r>
            <a:r>
              <a:rPr lang="en-US" b="0" baseline="30000" smtClean="0">
                <a:ea typeface="ＭＳ Ｐゴシック"/>
                <a:cs typeface="ＭＳ Ｐゴシック"/>
              </a:rPr>
              <a:t>®</a:t>
            </a:r>
            <a:r>
              <a:rPr lang="en-US" smtClean="0">
                <a:ea typeface="ＭＳ Ｐゴシック"/>
                <a:cs typeface="ＭＳ Ｐゴシック"/>
              </a:rPr>
              <a:t> for SAP</a:t>
            </a:r>
          </a:p>
        </p:txBody>
      </p:sp>
      <p:sp>
        <p:nvSpPr>
          <p:cNvPr id="86018" name="Rectangle 7"/>
          <p:cNvSpPr>
            <a:spLocks noGrp="1" noChangeArrowheads="1"/>
          </p:cNvSpPr>
          <p:nvPr>
            <p:ph idx="1"/>
          </p:nvPr>
        </p:nvSpPr>
        <p:spPr>
          <a:xfrm>
            <a:off x="4114800" y="1123950"/>
            <a:ext cx="4876800" cy="5353050"/>
          </a:xfrm>
        </p:spPr>
        <p:txBody>
          <a:bodyPr>
            <a:normAutofit lnSpcReduction="10000"/>
          </a:bodyPr>
          <a:lstStyle/>
          <a:p>
            <a:r>
              <a:rPr lang="en-US" sz="2000" smtClean="0">
                <a:solidFill>
                  <a:srgbClr val="0085B4"/>
                </a:solidFill>
                <a:ea typeface="ＭＳ Ｐゴシック"/>
                <a:cs typeface="ＭＳ Ｐゴシック"/>
              </a:rPr>
              <a:t>Data management for SAP on Oracle</a:t>
            </a:r>
            <a:r>
              <a:rPr lang="en-US" sz="2000" smtClean="0">
                <a:ea typeface="ＭＳ Ｐゴシック"/>
                <a:cs typeface="ＭＳ Ｐゴシック"/>
              </a:rPr>
              <a:t> </a:t>
            </a:r>
            <a:br>
              <a:rPr lang="en-US" sz="2000" smtClean="0">
                <a:ea typeface="ＭＳ Ｐゴシック"/>
                <a:cs typeface="ＭＳ Ｐゴシック"/>
              </a:rPr>
            </a:br>
            <a:r>
              <a:rPr lang="en-US" sz="2000" smtClean="0">
                <a:ea typeface="ＭＳ Ｐゴシック"/>
                <a:cs typeface="ＭＳ Ｐゴシック"/>
              </a:rPr>
              <a:t>AIX, HP/UX, Solaris, Linux, Windows</a:t>
            </a:r>
          </a:p>
          <a:p>
            <a:r>
              <a:rPr lang="en-US" sz="2000" smtClean="0">
                <a:solidFill>
                  <a:srgbClr val="0085B4"/>
                </a:solidFill>
                <a:ea typeface="ＭＳ Ｐゴシック"/>
                <a:cs typeface="ＭＳ Ｐゴシック"/>
              </a:rPr>
              <a:t>Backup and recovery</a:t>
            </a:r>
          </a:p>
          <a:p>
            <a:pPr marL="566738" lvl="1" indent="-266700">
              <a:spcBef>
                <a:spcPts val="300"/>
              </a:spcBef>
            </a:pPr>
            <a:r>
              <a:rPr lang="en-US" sz="2000" smtClean="0">
                <a:ea typeface="ＭＳ Ｐゴシック"/>
              </a:rPr>
              <a:t>Fast, space-efficient backups</a:t>
            </a:r>
          </a:p>
          <a:p>
            <a:pPr marL="566738" lvl="1" indent="-266700">
              <a:spcBef>
                <a:spcPts val="300"/>
              </a:spcBef>
            </a:pPr>
            <a:r>
              <a:rPr lang="en-US" sz="2000" smtClean="0">
                <a:ea typeface="ＭＳ Ｐゴシック"/>
              </a:rPr>
              <a:t>Fast restore and recovery</a:t>
            </a:r>
          </a:p>
          <a:p>
            <a:r>
              <a:rPr lang="en-US" sz="2000" smtClean="0">
                <a:solidFill>
                  <a:srgbClr val="0085B4"/>
                </a:solidFill>
                <a:ea typeface="ＭＳ Ｐゴシック"/>
                <a:cs typeface="ＭＳ Ｐゴシック"/>
              </a:rPr>
              <a:t>Policy-driven data protection</a:t>
            </a:r>
          </a:p>
          <a:p>
            <a:pPr marL="566738" lvl="1" indent="-266700"/>
            <a:r>
              <a:rPr lang="en-US" sz="2000" smtClean="0">
                <a:ea typeface="ＭＳ Ｐゴシック"/>
              </a:rPr>
              <a:t>Automated backup replication from primary to secondary or DR storage</a:t>
            </a:r>
          </a:p>
          <a:p>
            <a:r>
              <a:rPr lang="en-US" sz="2000" smtClean="0">
                <a:solidFill>
                  <a:srgbClr val="0085B4"/>
                </a:solidFill>
                <a:ea typeface="ＭＳ Ｐゴシック"/>
                <a:cs typeface="ＭＳ Ｐゴシック"/>
              </a:rPr>
              <a:t>SAP system copies</a:t>
            </a:r>
          </a:p>
          <a:p>
            <a:pPr marL="566738" lvl="1" indent="-266700">
              <a:spcBef>
                <a:spcPts val="300"/>
              </a:spcBef>
            </a:pPr>
            <a:r>
              <a:rPr lang="en-US" sz="2000" smtClean="0">
                <a:ea typeface="ＭＳ Ｐゴシック"/>
              </a:rPr>
              <a:t>Automated, space-efficient system copies in minutes</a:t>
            </a:r>
          </a:p>
          <a:p>
            <a:pPr marL="566738" lvl="1" indent="-266700">
              <a:spcBef>
                <a:spcPts val="300"/>
              </a:spcBef>
            </a:pPr>
            <a:r>
              <a:rPr lang="en-US" sz="2000" smtClean="0">
                <a:ea typeface="ＭＳ Ｐゴシック"/>
              </a:rPr>
              <a:t>Active usage of backup images at secondary storage</a:t>
            </a:r>
          </a:p>
          <a:p>
            <a:pPr marL="566738" lvl="1" indent="-266700">
              <a:spcBef>
                <a:spcPts val="300"/>
              </a:spcBef>
            </a:pPr>
            <a:r>
              <a:rPr lang="en-US" sz="2000" smtClean="0">
                <a:ea typeface="ＭＳ Ｐゴシック"/>
              </a:rPr>
              <a:t>Active usage of DR image</a:t>
            </a:r>
          </a:p>
          <a:p>
            <a:r>
              <a:rPr lang="en-US" sz="2000" smtClean="0">
                <a:solidFill>
                  <a:srgbClr val="0085B4"/>
                </a:solidFill>
                <a:ea typeface="ＭＳ Ｐゴシック"/>
                <a:cs typeface="ＭＳ Ｐゴシック"/>
              </a:rPr>
              <a:t>SAP certified backup interface for BR*Tools</a:t>
            </a:r>
          </a:p>
        </p:txBody>
      </p:sp>
      <p:sp>
        <p:nvSpPr>
          <p:cNvPr id="86019" name="Slide Number Placeholder 1"/>
          <p:cNvSpPr>
            <a:spLocks noGrp="1"/>
          </p:cNvSpPr>
          <p:nvPr>
            <p:ph type="sldNum" sz="quarter" idx="10"/>
          </p:nvPr>
        </p:nvSpPr>
        <p:spPr>
          <a:noFill/>
        </p:spPr>
        <p:txBody>
          <a:bodyPr/>
          <a:lstStyle/>
          <a:p>
            <a:fld id="{0C1BD38B-6CB9-4469-BBBE-1869894167AF}" type="slidenum">
              <a:rPr lang="en-US" smtClean="0">
                <a:ea typeface="ＭＳ Ｐゴシック"/>
                <a:cs typeface="ＭＳ Ｐゴシック"/>
              </a:rPr>
              <a:pPr/>
              <a:t>98</a:t>
            </a:fld>
            <a:endParaRPr lang="en-US" smtClean="0">
              <a:ea typeface="ＭＳ Ｐゴシック"/>
              <a:cs typeface="ＭＳ Ｐゴシック"/>
            </a:endParaRPr>
          </a:p>
        </p:txBody>
      </p:sp>
      <p:pic>
        <p:nvPicPr>
          <p:cNvPr id="86021" name="Picture 5" descr="SAP_Certified_Integration_ppt"/>
          <p:cNvPicPr>
            <a:picLocks noChangeAspect="1" noChangeArrowheads="1"/>
          </p:cNvPicPr>
          <p:nvPr/>
        </p:nvPicPr>
        <p:blipFill>
          <a:blip r:embed="rId3" cstate="email"/>
          <a:srcRect/>
          <a:stretch>
            <a:fillRect/>
          </a:stretch>
        </p:blipFill>
        <p:spPr bwMode="auto">
          <a:xfrm>
            <a:off x="1181100" y="5678488"/>
            <a:ext cx="2514600" cy="412750"/>
          </a:xfrm>
          <a:prstGeom prst="rect">
            <a:avLst/>
          </a:prstGeom>
          <a:noFill/>
          <a:ln w="9525">
            <a:noFill/>
            <a:miter lim="800000"/>
            <a:headEnd/>
            <a:tailEnd/>
          </a:ln>
        </p:spPr>
      </p:pic>
      <p:grpSp>
        <p:nvGrpSpPr>
          <p:cNvPr id="2" name="Group 67"/>
          <p:cNvGrpSpPr>
            <a:grpSpLocks/>
          </p:cNvGrpSpPr>
          <p:nvPr/>
        </p:nvGrpSpPr>
        <p:grpSpPr bwMode="auto">
          <a:xfrm>
            <a:off x="990600" y="1143000"/>
            <a:ext cx="2895600" cy="3886200"/>
            <a:chOff x="990600" y="1143000"/>
            <a:chExt cx="2895600" cy="3886200"/>
          </a:xfrm>
        </p:grpSpPr>
        <p:sp>
          <p:nvSpPr>
            <p:cNvPr id="86023" name="AutoShape 99"/>
            <p:cNvSpPr>
              <a:spLocks noChangeArrowheads="1"/>
            </p:cNvSpPr>
            <p:nvPr/>
          </p:nvSpPr>
          <p:spPr bwMode="auto">
            <a:xfrm>
              <a:off x="1277966" y="2483510"/>
              <a:ext cx="2404225" cy="802328"/>
            </a:xfrm>
            <a:prstGeom prst="rect">
              <a:avLst/>
            </a:prstGeom>
            <a:solidFill>
              <a:schemeClr val="bg1"/>
            </a:solidFill>
            <a:ln w="25400">
              <a:solidFill>
                <a:srgbClr val="0085B4"/>
              </a:solidFill>
              <a:miter lim="800000"/>
              <a:headEnd/>
              <a:tailEnd/>
            </a:ln>
          </p:spPr>
          <p:txBody>
            <a:bodyPr wrap="none" anchor="ctr"/>
            <a:lstStyle/>
            <a:p>
              <a:pPr algn="ctr" eaLnBrk="0" hangingPunct="0">
                <a:lnSpc>
                  <a:spcPct val="90000"/>
                </a:lnSpc>
                <a:spcBef>
                  <a:spcPct val="20000"/>
                </a:spcBef>
                <a:buClr>
                  <a:schemeClr val="accent2"/>
                </a:buClr>
                <a:buFont typeface="Wingdings 2" pitchFamily="18" charset="2"/>
                <a:buNone/>
              </a:pPr>
              <a:endParaRPr lang="en-GB" sz="1800">
                <a:solidFill>
                  <a:schemeClr val="hlink"/>
                </a:solidFill>
              </a:endParaRPr>
            </a:p>
          </p:txBody>
        </p:sp>
        <p:sp>
          <p:nvSpPr>
            <p:cNvPr id="86024" name="Line 114"/>
            <p:cNvSpPr>
              <a:spLocks noChangeShapeType="1"/>
            </p:cNvSpPr>
            <p:nvPr/>
          </p:nvSpPr>
          <p:spPr bwMode="auto">
            <a:xfrm>
              <a:off x="3480377" y="2133600"/>
              <a:ext cx="1097" cy="387927"/>
            </a:xfrm>
            <a:prstGeom prst="line">
              <a:avLst/>
            </a:prstGeom>
            <a:noFill/>
            <a:ln w="28575">
              <a:solidFill>
                <a:schemeClr val="tx2"/>
              </a:solidFill>
              <a:round/>
              <a:headEnd type="triangle" w="lg" len="med"/>
              <a:tailEnd/>
            </a:ln>
          </p:spPr>
          <p:txBody>
            <a:bodyPr wrap="none"/>
            <a:lstStyle/>
            <a:p>
              <a:endParaRPr lang="en-US"/>
            </a:p>
          </p:txBody>
        </p:sp>
        <p:sp>
          <p:nvSpPr>
            <p:cNvPr id="86025" name="Line 114"/>
            <p:cNvSpPr>
              <a:spLocks noChangeShapeType="1"/>
            </p:cNvSpPr>
            <p:nvPr/>
          </p:nvSpPr>
          <p:spPr bwMode="auto">
            <a:xfrm>
              <a:off x="2480079" y="2133600"/>
              <a:ext cx="1097" cy="387927"/>
            </a:xfrm>
            <a:prstGeom prst="line">
              <a:avLst/>
            </a:prstGeom>
            <a:noFill/>
            <a:ln w="28575">
              <a:solidFill>
                <a:schemeClr val="tx2"/>
              </a:solidFill>
              <a:round/>
              <a:headEnd type="triangle" w="lg" len="med"/>
              <a:tailEnd/>
            </a:ln>
          </p:spPr>
          <p:txBody>
            <a:bodyPr wrap="none"/>
            <a:lstStyle/>
            <a:p>
              <a:endParaRPr lang="en-US"/>
            </a:p>
          </p:txBody>
        </p:sp>
        <p:sp>
          <p:nvSpPr>
            <p:cNvPr id="86026" name="Line 114"/>
            <p:cNvSpPr>
              <a:spLocks noChangeShapeType="1"/>
            </p:cNvSpPr>
            <p:nvPr/>
          </p:nvSpPr>
          <p:spPr bwMode="auto">
            <a:xfrm>
              <a:off x="1532428" y="2133600"/>
              <a:ext cx="1097" cy="387927"/>
            </a:xfrm>
            <a:prstGeom prst="line">
              <a:avLst/>
            </a:prstGeom>
            <a:noFill/>
            <a:ln w="28575">
              <a:solidFill>
                <a:schemeClr val="tx2"/>
              </a:solidFill>
              <a:round/>
              <a:headEnd type="triangle" w="lg" len="med"/>
              <a:tailEnd/>
            </a:ln>
          </p:spPr>
          <p:txBody>
            <a:bodyPr wrap="none"/>
            <a:lstStyle/>
            <a:p>
              <a:endParaRPr lang="en-US"/>
            </a:p>
          </p:txBody>
        </p:sp>
        <p:sp>
          <p:nvSpPr>
            <p:cNvPr id="86027" name="Line 114"/>
            <p:cNvSpPr>
              <a:spLocks noChangeShapeType="1"/>
            </p:cNvSpPr>
            <p:nvPr/>
          </p:nvSpPr>
          <p:spPr bwMode="auto">
            <a:xfrm>
              <a:off x="2480079" y="3293918"/>
              <a:ext cx="1097" cy="277091"/>
            </a:xfrm>
            <a:prstGeom prst="line">
              <a:avLst/>
            </a:prstGeom>
            <a:noFill/>
            <a:ln w="28575">
              <a:solidFill>
                <a:schemeClr val="tx2"/>
              </a:solidFill>
              <a:round/>
              <a:headEnd type="triangle" w="lg" len="med"/>
              <a:tailEnd type="triangle" w="lg" len="med"/>
            </a:ln>
          </p:spPr>
          <p:txBody>
            <a:bodyPr wrap="none"/>
            <a:lstStyle/>
            <a:p>
              <a:endParaRPr lang="en-US"/>
            </a:p>
          </p:txBody>
        </p:sp>
        <p:sp>
          <p:nvSpPr>
            <p:cNvPr id="86028" name="Text Box 107"/>
            <p:cNvSpPr txBox="1">
              <a:spLocks noChangeArrowheads="1"/>
            </p:cNvSpPr>
            <p:nvPr/>
          </p:nvSpPr>
          <p:spPr bwMode="auto">
            <a:xfrm>
              <a:off x="2000770" y="1143000"/>
              <a:ext cx="895004" cy="533400"/>
            </a:xfrm>
            <a:prstGeom prst="rect">
              <a:avLst/>
            </a:prstGeom>
            <a:noFill/>
            <a:ln w="9525">
              <a:noFill/>
              <a:miter lim="800000"/>
              <a:headEnd/>
              <a:tailEnd/>
            </a:ln>
          </p:spPr>
          <p:txBody>
            <a:bodyPr wrap="none"/>
            <a:lstStyle/>
            <a:p>
              <a:pPr algn="ctr">
                <a:buClr>
                  <a:schemeClr val="accent2"/>
                </a:buClr>
                <a:buFont typeface="Wingdings 2" pitchFamily="18" charset="2"/>
                <a:buNone/>
              </a:pPr>
              <a:r>
                <a:rPr lang="en-US" sz="1400"/>
                <a:t>Basis</a:t>
              </a:r>
              <a:br>
                <a:rPr lang="en-US" sz="1400"/>
              </a:br>
              <a:r>
                <a:rPr lang="en-US" sz="1400"/>
                <a:t>Admin</a:t>
              </a:r>
            </a:p>
          </p:txBody>
        </p:sp>
        <p:sp>
          <p:nvSpPr>
            <p:cNvPr id="86029" name="AutoShape 113"/>
            <p:cNvSpPr>
              <a:spLocks noChangeArrowheads="1"/>
            </p:cNvSpPr>
            <p:nvPr/>
          </p:nvSpPr>
          <p:spPr bwMode="auto">
            <a:xfrm>
              <a:off x="1269192" y="3560618"/>
              <a:ext cx="2421775" cy="304800"/>
            </a:xfrm>
            <a:prstGeom prst="rect">
              <a:avLst/>
            </a:prstGeom>
            <a:solidFill>
              <a:srgbClr val="0085B4"/>
            </a:solidFill>
            <a:ln w="9525">
              <a:solidFill>
                <a:srgbClr val="0085B4"/>
              </a:solidFill>
              <a:miter lim="800000"/>
              <a:headEnd/>
              <a:tailEnd/>
            </a:ln>
          </p:spPr>
          <p:txBody>
            <a:bodyPr lIns="0" tIns="0" rIns="0" bIns="0" anchor="ctr"/>
            <a:lstStyle/>
            <a:p>
              <a:pPr algn="ctr">
                <a:buClr>
                  <a:schemeClr val="accent2"/>
                </a:buClr>
                <a:buFont typeface="Wingdings 2" pitchFamily="18" charset="2"/>
                <a:buNone/>
              </a:pPr>
              <a:r>
                <a:rPr lang="en-US" sz="1400">
                  <a:solidFill>
                    <a:schemeClr val="bg1"/>
                  </a:solidFill>
                </a:rPr>
                <a:t>Policies and Management</a:t>
              </a:r>
            </a:p>
          </p:txBody>
        </p:sp>
        <p:sp>
          <p:nvSpPr>
            <p:cNvPr id="86030" name="AutoShape 179"/>
            <p:cNvSpPr>
              <a:spLocks noChangeArrowheads="1"/>
            </p:cNvSpPr>
            <p:nvPr/>
          </p:nvSpPr>
          <p:spPr bwMode="auto">
            <a:xfrm>
              <a:off x="1269192" y="2491509"/>
              <a:ext cx="2421775" cy="332509"/>
            </a:xfrm>
            <a:prstGeom prst="rect">
              <a:avLst/>
            </a:prstGeom>
            <a:solidFill>
              <a:srgbClr val="0085B4"/>
            </a:solidFill>
            <a:ln w="12700">
              <a:solidFill>
                <a:schemeClr val="tx2"/>
              </a:solidFill>
              <a:miter lim="800000"/>
              <a:headEnd/>
              <a:tailEnd/>
            </a:ln>
          </p:spPr>
          <p:txBody>
            <a:bodyPr wrap="none" anchor="ctr"/>
            <a:lstStyle/>
            <a:p>
              <a:pPr algn="ctr" eaLnBrk="0" hangingPunct="0">
                <a:lnSpc>
                  <a:spcPct val="90000"/>
                </a:lnSpc>
                <a:spcBef>
                  <a:spcPct val="20000"/>
                </a:spcBef>
                <a:buClr>
                  <a:schemeClr val="accent2"/>
                </a:buClr>
                <a:buFont typeface="Wingdings 2" pitchFamily="18" charset="2"/>
                <a:buNone/>
              </a:pPr>
              <a:endParaRPr lang="en-GB" sz="1800">
                <a:solidFill>
                  <a:schemeClr val="hlink"/>
                </a:solidFill>
              </a:endParaRPr>
            </a:p>
          </p:txBody>
        </p:sp>
        <p:sp>
          <p:nvSpPr>
            <p:cNvPr id="86031" name="Text Box 180"/>
            <p:cNvSpPr txBox="1">
              <a:spLocks noChangeArrowheads="1"/>
            </p:cNvSpPr>
            <p:nvPr/>
          </p:nvSpPr>
          <p:spPr bwMode="auto">
            <a:xfrm>
              <a:off x="1306484" y="2498436"/>
              <a:ext cx="2316480" cy="288636"/>
            </a:xfrm>
            <a:prstGeom prst="rect">
              <a:avLst/>
            </a:prstGeom>
            <a:noFill/>
            <a:ln w="12700">
              <a:noFill/>
              <a:miter lim="800000"/>
              <a:headEnd/>
              <a:tailEnd/>
            </a:ln>
          </p:spPr>
          <p:txBody>
            <a:bodyPr wrap="none"/>
            <a:lstStyle/>
            <a:p>
              <a:pPr algn="ctr">
                <a:buClr>
                  <a:schemeClr val="accent2"/>
                </a:buClr>
                <a:buFont typeface="Wingdings 2" pitchFamily="18" charset="2"/>
                <a:buNone/>
              </a:pPr>
              <a:r>
                <a:rPr lang="en-US" sz="1400">
                  <a:solidFill>
                    <a:schemeClr val="bg1"/>
                  </a:solidFill>
                </a:rPr>
                <a:t>Perform Self-Service</a:t>
              </a:r>
            </a:p>
          </p:txBody>
        </p:sp>
        <p:grpSp>
          <p:nvGrpSpPr>
            <p:cNvPr id="3" name="Group 64"/>
            <p:cNvGrpSpPr>
              <a:grpSpLocks/>
            </p:cNvGrpSpPr>
            <p:nvPr/>
          </p:nvGrpSpPr>
          <p:grpSpPr bwMode="auto">
            <a:xfrm>
              <a:off x="1005955" y="1595582"/>
              <a:ext cx="751320" cy="609600"/>
              <a:chOff x="1005955" y="1595582"/>
              <a:chExt cx="751320" cy="609600"/>
            </a:xfrm>
          </p:grpSpPr>
          <p:pic>
            <p:nvPicPr>
              <p:cNvPr id="86047" name="Picture 13" descr="Laptop"/>
              <p:cNvPicPr>
                <a:picLocks noChangeAspect="1" noChangeArrowheads="1"/>
              </p:cNvPicPr>
              <p:nvPr/>
            </p:nvPicPr>
            <p:blipFill>
              <a:blip r:embed="rId4" cstate="email"/>
              <a:srcRect/>
              <a:stretch>
                <a:fillRect/>
              </a:stretch>
            </p:blipFill>
            <p:spPr bwMode="auto">
              <a:xfrm>
                <a:off x="1283450" y="1651000"/>
                <a:ext cx="473825" cy="407555"/>
              </a:xfrm>
              <a:prstGeom prst="rect">
                <a:avLst/>
              </a:prstGeom>
              <a:noFill/>
              <a:ln w="9525">
                <a:noFill/>
                <a:miter lim="800000"/>
                <a:headEnd/>
                <a:tailEnd/>
              </a:ln>
            </p:spPr>
          </p:pic>
          <p:pic>
            <p:nvPicPr>
              <p:cNvPr id="86048" name="Picture 14" descr="Audience_technical_w_tie"/>
              <p:cNvPicPr>
                <a:picLocks noChangeAspect="1" noChangeArrowheads="1"/>
              </p:cNvPicPr>
              <p:nvPr/>
            </p:nvPicPr>
            <p:blipFill>
              <a:blip r:embed="rId5" cstate="email"/>
              <a:srcRect/>
              <a:stretch>
                <a:fillRect/>
              </a:stretch>
            </p:blipFill>
            <p:spPr bwMode="auto">
              <a:xfrm>
                <a:off x="1005955" y="1595582"/>
                <a:ext cx="277495" cy="609600"/>
              </a:xfrm>
              <a:prstGeom prst="rect">
                <a:avLst/>
              </a:prstGeom>
              <a:noFill/>
              <a:ln w="9525">
                <a:noFill/>
                <a:miter lim="800000"/>
                <a:headEnd/>
                <a:tailEnd/>
              </a:ln>
            </p:spPr>
          </p:pic>
        </p:grpSp>
        <p:grpSp>
          <p:nvGrpSpPr>
            <p:cNvPr id="4" name="Group 65"/>
            <p:cNvGrpSpPr>
              <a:grpSpLocks/>
            </p:cNvGrpSpPr>
            <p:nvPr/>
          </p:nvGrpSpPr>
          <p:grpSpPr bwMode="auto">
            <a:xfrm>
              <a:off x="2006254" y="1595582"/>
              <a:ext cx="751320" cy="609600"/>
              <a:chOff x="2006254" y="1595582"/>
              <a:chExt cx="751320" cy="609600"/>
            </a:xfrm>
          </p:grpSpPr>
          <p:pic>
            <p:nvPicPr>
              <p:cNvPr id="86045" name="Picture 16" descr="Laptop"/>
              <p:cNvPicPr>
                <a:picLocks noChangeAspect="1" noChangeArrowheads="1"/>
              </p:cNvPicPr>
              <p:nvPr/>
            </p:nvPicPr>
            <p:blipFill>
              <a:blip r:embed="rId4" cstate="email"/>
              <a:srcRect/>
              <a:stretch>
                <a:fillRect/>
              </a:stretch>
            </p:blipFill>
            <p:spPr bwMode="auto">
              <a:xfrm>
                <a:off x="2283749" y="1651000"/>
                <a:ext cx="473825" cy="407555"/>
              </a:xfrm>
              <a:prstGeom prst="rect">
                <a:avLst/>
              </a:prstGeom>
              <a:noFill/>
              <a:ln w="9525">
                <a:noFill/>
                <a:miter lim="800000"/>
                <a:headEnd/>
                <a:tailEnd/>
              </a:ln>
            </p:spPr>
          </p:pic>
          <p:pic>
            <p:nvPicPr>
              <p:cNvPr id="86046" name="Picture 17" descr="Audience_technical_w_tie"/>
              <p:cNvPicPr>
                <a:picLocks noChangeAspect="1" noChangeArrowheads="1"/>
              </p:cNvPicPr>
              <p:nvPr/>
            </p:nvPicPr>
            <p:blipFill>
              <a:blip r:embed="rId5" cstate="email"/>
              <a:srcRect/>
              <a:stretch>
                <a:fillRect/>
              </a:stretch>
            </p:blipFill>
            <p:spPr bwMode="auto">
              <a:xfrm>
                <a:off x="2006254" y="1595582"/>
                <a:ext cx="277495" cy="609600"/>
              </a:xfrm>
              <a:prstGeom prst="rect">
                <a:avLst/>
              </a:prstGeom>
              <a:noFill/>
              <a:ln w="9525">
                <a:noFill/>
                <a:miter lim="800000"/>
                <a:headEnd/>
                <a:tailEnd/>
              </a:ln>
            </p:spPr>
          </p:pic>
        </p:grpSp>
        <p:grpSp>
          <p:nvGrpSpPr>
            <p:cNvPr id="5" name="Group 66"/>
            <p:cNvGrpSpPr>
              <a:grpSpLocks/>
            </p:cNvGrpSpPr>
            <p:nvPr/>
          </p:nvGrpSpPr>
          <p:grpSpPr bwMode="auto">
            <a:xfrm>
              <a:off x="2953905" y="1595582"/>
              <a:ext cx="751320" cy="609600"/>
              <a:chOff x="2953905" y="1595582"/>
              <a:chExt cx="751320" cy="609600"/>
            </a:xfrm>
          </p:grpSpPr>
          <p:pic>
            <p:nvPicPr>
              <p:cNvPr id="86043" name="Picture 19" descr="Laptop"/>
              <p:cNvPicPr>
                <a:picLocks noChangeAspect="1" noChangeArrowheads="1"/>
              </p:cNvPicPr>
              <p:nvPr/>
            </p:nvPicPr>
            <p:blipFill>
              <a:blip r:embed="rId4" cstate="email"/>
              <a:srcRect/>
              <a:stretch>
                <a:fillRect/>
              </a:stretch>
            </p:blipFill>
            <p:spPr bwMode="auto">
              <a:xfrm>
                <a:off x="3231400" y="1651000"/>
                <a:ext cx="473825" cy="407555"/>
              </a:xfrm>
              <a:prstGeom prst="rect">
                <a:avLst/>
              </a:prstGeom>
              <a:noFill/>
              <a:ln w="9525">
                <a:noFill/>
                <a:miter lim="800000"/>
                <a:headEnd/>
                <a:tailEnd/>
              </a:ln>
            </p:spPr>
          </p:pic>
          <p:pic>
            <p:nvPicPr>
              <p:cNvPr id="86044" name="Picture 20" descr="Audience_technical_w_tie"/>
              <p:cNvPicPr>
                <a:picLocks noChangeAspect="1" noChangeArrowheads="1"/>
              </p:cNvPicPr>
              <p:nvPr/>
            </p:nvPicPr>
            <p:blipFill>
              <a:blip r:embed="rId5" cstate="email"/>
              <a:srcRect/>
              <a:stretch>
                <a:fillRect/>
              </a:stretch>
            </p:blipFill>
            <p:spPr bwMode="auto">
              <a:xfrm>
                <a:off x="2953905" y="1595582"/>
                <a:ext cx="277495" cy="609600"/>
              </a:xfrm>
              <a:prstGeom prst="rect">
                <a:avLst/>
              </a:prstGeom>
              <a:noFill/>
              <a:ln w="9525">
                <a:noFill/>
                <a:miter lim="800000"/>
                <a:headEnd/>
                <a:tailEnd/>
              </a:ln>
            </p:spPr>
          </p:pic>
        </p:grpSp>
        <p:sp>
          <p:nvSpPr>
            <p:cNvPr id="86035" name="AutoShape 96"/>
            <p:cNvSpPr>
              <a:spLocks noChangeArrowheads="1"/>
            </p:cNvSpPr>
            <p:nvPr/>
          </p:nvSpPr>
          <p:spPr bwMode="auto">
            <a:xfrm>
              <a:off x="2210262" y="4197927"/>
              <a:ext cx="539635" cy="831273"/>
            </a:xfrm>
            <a:prstGeom prst="can">
              <a:avLst>
                <a:gd name="adj" fmla="val 29732"/>
              </a:avLst>
            </a:prstGeom>
            <a:solidFill>
              <a:schemeClr val="hlink"/>
            </a:solidFill>
            <a:ln w="22225">
              <a:solidFill>
                <a:schemeClr val="bg1"/>
              </a:solidFill>
              <a:round/>
              <a:headEnd/>
              <a:tailEnd/>
            </a:ln>
          </p:spPr>
          <p:txBody>
            <a:bodyPr wrap="none" anchor="ctr"/>
            <a:lstStyle/>
            <a:p>
              <a:pPr algn="ctr" eaLnBrk="0" hangingPunct="0">
                <a:lnSpc>
                  <a:spcPct val="90000"/>
                </a:lnSpc>
                <a:spcBef>
                  <a:spcPct val="20000"/>
                </a:spcBef>
                <a:buClr>
                  <a:schemeClr val="accent2"/>
                </a:buClr>
                <a:buFont typeface="Wingdings 2" pitchFamily="18" charset="2"/>
                <a:buNone/>
              </a:pPr>
              <a:endParaRPr lang="en-GB" sz="1800">
                <a:solidFill>
                  <a:schemeClr val="hlink"/>
                </a:solidFill>
              </a:endParaRPr>
            </a:p>
          </p:txBody>
        </p:sp>
        <p:pic>
          <p:nvPicPr>
            <p:cNvPr id="86036" name="Picture 22" descr="Audience_technical_no_tie"/>
            <p:cNvPicPr>
              <a:picLocks noChangeAspect="1" noChangeArrowheads="1"/>
            </p:cNvPicPr>
            <p:nvPr/>
          </p:nvPicPr>
          <p:blipFill>
            <a:blip r:embed="rId6" cstate="email"/>
            <a:srcRect/>
            <a:stretch>
              <a:fillRect/>
            </a:stretch>
          </p:blipFill>
          <p:spPr bwMode="auto">
            <a:xfrm>
              <a:off x="2768542" y="4197927"/>
              <a:ext cx="353175" cy="777009"/>
            </a:xfrm>
            <a:prstGeom prst="rect">
              <a:avLst/>
            </a:prstGeom>
            <a:noFill/>
            <a:ln w="9525">
              <a:noFill/>
              <a:miter lim="800000"/>
              <a:headEnd/>
              <a:tailEnd/>
            </a:ln>
          </p:spPr>
        </p:pic>
        <p:sp>
          <p:nvSpPr>
            <p:cNvPr id="86037" name="Line 114"/>
            <p:cNvSpPr>
              <a:spLocks noChangeShapeType="1"/>
            </p:cNvSpPr>
            <p:nvPr/>
          </p:nvSpPr>
          <p:spPr bwMode="auto">
            <a:xfrm>
              <a:off x="2480079" y="3865418"/>
              <a:ext cx="1097" cy="332509"/>
            </a:xfrm>
            <a:prstGeom prst="line">
              <a:avLst/>
            </a:prstGeom>
            <a:noFill/>
            <a:ln w="28575">
              <a:solidFill>
                <a:schemeClr val="tx2"/>
              </a:solidFill>
              <a:round/>
              <a:headEnd type="triangle" w="lg" len="med"/>
              <a:tailEnd type="triangle" w="lg" len="med"/>
            </a:ln>
          </p:spPr>
          <p:txBody>
            <a:bodyPr wrap="none"/>
            <a:lstStyle/>
            <a:p>
              <a:endParaRPr lang="en-US"/>
            </a:p>
          </p:txBody>
        </p:sp>
        <p:sp>
          <p:nvSpPr>
            <p:cNvPr id="86038" name="Text Box 181"/>
            <p:cNvSpPr txBox="1">
              <a:spLocks noChangeArrowheads="1"/>
            </p:cNvSpPr>
            <p:nvPr/>
          </p:nvSpPr>
          <p:spPr bwMode="gray">
            <a:xfrm>
              <a:off x="1234094" y="2787073"/>
              <a:ext cx="1458768" cy="466436"/>
            </a:xfrm>
            <a:prstGeom prst="rect">
              <a:avLst/>
            </a:prstGeom>
            <a:noFill/>
            <a:ln w="12700">
              <a:noFill/>
              <a:miter lim="800000"/>
              <a:headEnd/>
              <a:tailEnd/>
            </a:ln>
          </p:spPr>
          <p:txBody>
            <a:bodyPr/>
            <a:lstStyle/>
            <a:p>
              <a:pPr>
                <a:buClr>
                  <a:schemeClr val="accent2"/>
                </a:buClr>
                <a:buFontTx/>
                <a:buChar char="•"/>
              </a:pPr>
              <a:r>
                <a:rPr lang="en-US" sz="1400">
                  <a:solidFill>
                    <a:schemeClr val="bg2"/>
                  </a:solidFill>
                </a:rPr>
                <a:t> Provision</a:t>
              </a:r>
            </a:p>
            <a:p>
              <a:pPr>
                <a:buClr>
                  <a:schemeClr val="accent2"/>
                </a:buClr>
                <a:buFontTx/>
                <a:buChar char="•"/>
              </a:pPr>
              <a:r>
                <a:rPr lang="en-US" sz="1400">
                  <a:solidFill>
                    <a:schemeClr val="bg2"/>
                  </a:solidFill>
                </a:rPr>
                <a:t> DR</a:t>
              </a:r>
            </a:p>
          </p:txBody>
        </p:sp>
        <p:sp>
          <p:nvSpPr>
            <p:cNvPr id="86039" name="Text Box 182"/>
            <p:cNvSpPr txBox="1">
              <a:spLocks noChangeArrowheads="1"/>
            </p:cNvSpPr>
            <p:nvPr/>
          </p:nvSpPr>
          <p:spPr bwMode="gray">
            <a:xfrm>
              <a:off x="2106064" y="2787073"/>
              <a:ext cx="1616710" cy="466436"/>
            </a:xfrm>
            <a:prstGeom prst="rect">
              <a:avLst/>
            </a:prstGeom>
            <a:noFill/>
            <a:ln w="12700">
              <a:noFill/>
              <a:miter lim="800000"/>
              <a:headEnd/>
              <a:tailEnd/>
            </a:ln>
          </p:spPr>
          <p:txBody>
            <a:bodyPr/>
            <a:lstStyle/>
            <a:p>
              <a:pPr algn="ctr">
                <a:buClr>
                  <a:schemeClr val="accent2"/>
                </a:buClr>
                <a:buFontTx/>
                <a:buChar char="•"/>
              </a:pPr>
              <a:r>
                <a:rPr lang="en-US" sz="1400">
                  <a:solidFill>
                    <a:schemeClr val="bg2"/>
                  </a:solidFill>
                </a:rPr>
                <a:t> Backup/Recover</a:t>
              </a:r>
            </a:p>
            <a:p>
              <a:pPr algn="ctr">
                <a:buClr>
                  <a:schemeClr val="accent2"/>
                </a:buClr>
                <a:buFontTx/>
                <a:buChar char="•"/>
              </a:pPr>
              <a:r>
                <a:rPr lang="en-US" sz="1400">
                  <a:solidFill>
                    <a:schemeClr val="bg2"/>
                  </a:solidFill>
                </a:rPr>
                <a:t> Dev/Test Copies</a:t>
              </a:r>
            </a:p>
          </p:txBody>
        </p:sp>
        <p:sp>
          <p:nvSpPr>
            <p:cNvPr id="86040" name="Text Box 107"/>
            <p:cNvSpPr txBox="1">
              <a:spLocks noChangeArrowheads="1"/>
            </p:cNvSpPr>
            <p:nvPr/>
          </p:nvSpPr>
          <p:spPr bwMode="auto">
            <a:xfrm>
              <a:off x="3160106" y="1358900"/>
              <a:ext cx="421178" cy="266700"/>
            </a:xfrm>
            <a:prstGeom prst="rect">
              <a:avLst/>
            </a:prstGeom>
            <a:noFill/>
            <a:ln w="9525">
              <a:noFill/>
              <a:miter lim="800000"/>
              <a:headEnd/>
              <a:tailEnd/>
            </a:ln>
          </p:spPr>
          <p:txBody>
            <a:bodyPr wrap="none"/>
            <a:lstStyle/>
            <a:p>
              <a:pPr algn="ctr">
                <a:buClr>
                  <a:schemeClr val="accent2"/>
                </a:buClr>
                <a:buFont typeface="Wingdings 2" pitchFamily="18" charset="2"/>
                <a:buNone/>
              </a:pPr>
              <a:r>
                <a:rPr lang="en-US" sz="1400"/>
                <a:t>DBA</a:t>
              </a:r>
            </a:p>
          </p:txBody>
        </p:sp>
        <p:sp>
          <p:nvSpPr>
            <p:cNvPr id="86041" name="Text Box 107"/>
            <p:cNvSpPr txBox="1">
              <a:spLocks noChangeArrowheads="1"/>
            </p:cNvSpPr>
            <p:nvPr/>
          </p:nvSpPr>
          <p:spPr bwMode="auto">
            <a:xfrm>
              <a:off x="990600" y="1143000"/>
              <a:ext cx="895004" cy="533400"/>
            </a:xfrm>
            <a:prstGeom prst="rect">
              <a:avLst/>
            </a:prstGeom>
            <a:noFill/>
            <a:ln w="9525">
              <a:noFill/>
              <a:miter lim="800000"/>
              <a:headEnd/>
              <a:tailEnd/>
            </a:ln>
          </p:spPr>
          <p:txBody>
            <a:bodyPr wrap="none"/>
            <a:lstStyle/>
            <a:p>
              <a:pPr algn="ctr">
                <a:buClr>
                  <a:schemeClr val="accent2"/>
                </a:buClr>
                <a:buFont typeface="Wingdings 2" pitchFamily="18" charset="2"/>
                <a:buNone/>
              </a:pPr>
              <a:r>
                <a:rPr lang="en-US" sz="1400"/>
                <a:t>SAP</a:t>
              </a:r>
              <a:br>
                <a:rPr lang="en-US" sz="1400"/>
              </a:br>
              <a:r>
                <a:rPr lang="en-US" sz="1400"/>
                <a:t>Admin</a:t>
              </a:r>
            </a:p>
          </p:txBody>
        </p:sp>
        <p:sp>
          <p:nvSpPr>
            <p:cNvPr id="86042" name="Text Box 107"/>
            <p:cNvSpPr txBox="1">
              <a:spLocks noChangeArrowheads="1"/>
            </p:cNvSpPr>
            <p:nvPr/>
          </p:nvSpPr>
          <p:spPr bwMode="auto">
            <a:xfrm>
              <a:off x="3073458" y="4419600"/>
              <a:ext cx="812742" cy="533400"/>
            </a:xfrm>
            <a:prstGeom prst="rect">
              <a:avLst/>
            </a:prstGeom>
            <a:noFill/>
            <a:ln w="9525">
              <a:noFill/>
              <a:miter lim="800000"/>
              <a:headEnd/>
              <a:tailEnd/>
            </a:ln>
          </p:spPr>
          <p:txBody>
            <a:bodyPr wrap="none"/>
            <a:lstStyle/>
            <a:p>
              <a:pPr algn="ctr">
                <a:buClr>
                  <a:schemeClr val="accent2"/>
                </a:buClr>
                <a:buFont typeface="Wingdings 2" pitchFamily="18" charset="2"/>
                <a:buNone/>
              </a:pPr>
              <a:r>
                <a:rPr lang="en-US" sz="1400"/>
                <a:t>Storage</a:t>
              </a:r>
            </a:p>
            <a:p>
              <a:pPr algn="ctr">
                <a:buClr>
                  <a:schemeClr val="accent2"/>
                </a:buClr>
                <a:buFont typeface="Wingdings 2" pitchFamily="18" charset="2"/>
                <a:buNone/>
              </a:pPr>
              <a:r>
                <a:rPr lang="en-US" sz="1400"/>
                <a:t>Admin</a:t>
              </a:r>
            </a:p>
          </p:txBody>
        </p:sp>
      </p:gr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77938D5-676B-4424-8B52-343AF2A1253B}" type="slidenum">
              <a:rPr lang="en-US" smtClean="0"/>
              <a:pPr>
                <a:defRPr/>
              </a:pPr>
              <a:t>99</a:t>
            </a:fld>
            <a:endParaRPr lang="en-US"/>
          </a:p>
        </p:txBody>
      </p:sp>
      <p:sp>
        <p:nvSpPr>
          <p:cNvPr id="6" name="Title 5"/>
          <p:cNvSpPr>
            <a:spLocks noGrp="1"/>
          </p:cNvSpPr>
          <p:nvPr>
            <p:ph type="title"/>
          </p:nvPr>
        </p:nvSpPr>
        <p:spPr/>
        <p:txBody>
          <a:bodyPr/>
          <a:lstStyle/>
          <a:p>
            <a:r>
              <a:rPr lang="pt-BR" dirty="0" smtClean="0"/>
              <a:t>Virtualização</a:t>
            </a:r>
            <a:br>
              <a:rPr lang="pt-BR" dirty="0" smtClean="0"/>
            </a:br>
            <a:r>
              <a:rPr lang="pt-BR" dirty="0" smtClean="0"/>
              <a:t>Server &amp; Desktop</a:t>
            </a:r>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8&quot; unique_id=&quot;10056&quot;&gt;&lt;/object&gt;&lt;object type=&quot;2&quot; unique_id=&quot;10057&quot;&gt;&lt;object type=&quot;3&quot; unique_id=&quot;10058&quot;&gt;&lt;property id=&quot;20148&quot; value=&quot;5&quot;/&gt;&lt;property id=&quot;20300&quot; value=&quot;Slide 1&quot;/&gt;&lt;property id=&quot;20307&quot; value=&quot;348&quot;/&gt;&lt;/object&gt;&lt;object type=&quot;3&quot; unique_id=&quot;10059&quot;&gt;&lt;property id=&quot;20148&quot; value=&quot;5&quot;/&gt;&lt;property id=&quot;20300&quot; value=&quot;Slide 2 - &amp;quot;Internal Use and Confidential Footers&amp;quot;&quot;/&gt;&lt;property id=&quot;20307&quot; value=&quot;353&quot;/&gt;&lt;/object&gt;&lt;object type=&quot;3&quot; unique_id=&quot;10060&quot;&gt;&lt;property id=&quot;20148&quot; value=&quot;5&quot;/&gt;&lt;property id=&quot;20300&quot; value=&quot;Slide 3&quot;/&gt;&lt;property id=&quot;20307&quot; value=&quot;357&quot;/&gt;&lt;/object&gt;&lt;object type=&quot;3&quot; unique_id=&quot;10061&quot;&gt;&lt;property id=&quot;20148&quot; value=&quot;5&quot;/&gt;&lt;property id=&quot;20300&quot; value=&quot;Slide 4 - &amp;quot;Compatibility Between &amp;#x0D;&amp;#x0A;Office 2003 and 2007 Versions&amp;quot;&quot;/&gt;&lt;property id=&quot;20307&quot; value=&quot;356&quot;/&gt;&lt;/object&gt;&lt;object type=&quot;3&quot; unique_id=&quot;10062&quot;&gt;&lt;property id=&quot;20148&quot; value=&quot;5&quot;/&gt;&lt;property id=&quot;20300&quot; value=&quot;Slide 5&quot;/&gt;&lt;property id=&quot;20307&quot; value=&quot;354&quot;/&gt;&lt;/object&gt;&lt;object type=&quot;3&quot; unique_id=&quot;10063&quot;&gt;&lt;property id=&quot;20148&quot; value=&quot;5&quot;/&gt;&lt;property id=&quot;20300&quot; value=&quot;Slide 6&quot;/&gt;&lt;property id=&quot;20307&quot; value=&quot;355&quot;/&gt;&lt;/object&gt;&lt;object type=&quot;3&quot; unique_id=&quot;10064&quot;&gt;&lt;property id=&quot;20148&quot; value=&quot;5&quot;/&gt;&lt;property id=&quot;20300&quot; value=&quot;Slide 7&quot;/&gt;&lt;property id=&quot;20307&quot; value=&quot;349&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ELAPSEDTIME" val="31.063"/>
  <p:tag name="AUDIO_ID" val="383"/>
</p:tagLst>
</file>

<file path=ppt/theme/theme1.xml><?xml version="1.0" encoding="utf-8"?>
<a:theme xmlns:a="http://schemas.openxmlformats.org/drawingml/2006/main" name="Default Design">
  <a:themeElements>
    <a:clrScheme name="New NetApp Color Palette">
      <a:dk1>
        <a:srgbClr val="000000"/>
      </a:dk1>
      <a:lt1>
        <a:srgbClr val="FFFFFF"/>
      </a:lt1>
      <a:dk2>
        <a:srgbClr val="003B5C"/>
      </a:dk2>
      <a:lt2>
        <a:srgbClr val="333333"/>
      </a:lt2>
      <a:accent1>
        <a:srgbClr val="F2A900"/>
      </a:accent1>
      <a:accent2>
        <a:srgbClr val="84BD00"/>
      </a:accent2>
      <a:accent3>
        <a:srgbClr val="0067C5"/>
      </a:accent3>
      <a:accent4>
        <a:srgbClr val="E87722"/>
      </a:accent4>
      <a:accent5>
        <a:srgbClr val="C8102D"/>
      </a:accent5>
      <a:accent6>
        <a:srgbClr val="512D6D"/>
      </a:accent6>
      <a:hlink>
        <a:srgbClr val="005EB8"/>
      </a:hlink>
      <a:folHlink>
        <a:srgbClr val="512D6D"/>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lumMod val="20000"/>
            <a:lumOff val="80000"/>
          </a:schemeClr>
        </a:solidFill>
        <a:ln w="9525" cap="flat" cmpd="sng" algn="ctr">
          <a:solidFill>
            <a:schemeClr val="bg2"/>
          </a:solid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defRPr kumimoji="0" sz="2000" b="0" i="0" u="none" strike="noStrike" cap="none" normalizeH="0" baseline="0" smtClean="0">
            <a:ln>
              <a:noFill/>
            </a:ln>
            <a:solidFill>
              <a:schemeClr val="tx1"/>
            </a:solidFill>
            <a:effectLst/>
            <a:latin typeface="Arial" charset="0"/>
          </a:defRPr>
        </a:defPPr>
      </a:lstStyle>
    </a:spDef>
    <a:lnDef>
      <a:spPr bwMode="auto">
        <a:solidFill>
          <a:schemeClr val="accent1"/>
        </a:solidFill>
        <a:ln w="12700" cap="flat" cmpd="sng" algn="ctr">
          <a:solidFill>
            <a:schemeClr val="bg2"/>
          </a:solidFill>
          <a:prstDash val="solid"/>
          <a:round/>
          <a:headEnd type="none" w="med" len="med"/>
          <a:tailEnd type="none" w="med" len="med"/>
        </a:ln>
        <a:effectLst/>
      </a:spPr>
      <a:bodyPr/>
      <a:lstStyle/>
    </a:lnDef>
    <a:txDef>
      <a:spPr>
        <a:noFill/>
      </a:spPr>
      <a:bodyPr wrap="none" rtlCol="0">
        <a:spAutoFit/>
      </a:bodyPr>
      <a:lstStyle>
        <a:defPPr marL="0" indent="0">
          <a:buClr>
            <a:schemeClr val="accent2"/>
          </a:buClr>
          <a:buFont typeface="Wingdings" pitchFamily="2" charset="2"/>
          <a:buNone/>
          <a:defRPr dirty="0" err="1" smtClean="0"/>
        </a:defPPr>
      </a:lstStyle>
    </a:txDef>
  </a:objectDefaults>
  <a:extraClrSchemeLst>
    <a:extraClrScheme>
      <a:clrScheme name="Default Design 1">
        <a:dk1>
          <a:srgbClr val="000000"/>
        </a:dk1>
        <a:lt1>
          <a:srgbClr val="FFFFFF"/>
        </a:lt1>
        <a:dk2>
          <a:srgbClr val="0085B4"/>
        </a:dk2>
        <a:lt2>
          <a:srgbClr val="565656"/>
        </a:lt2>
        <a:accent1>
          <a:srgbClr val="A5A5A5"/>
        </a:accent1>
        <a:accent2>
          <a:srgbClr val="58A618"/>
        </a:accent2>
        <a:accent3>
          <a:srgbClr val="FFFFFF"/>
        </a:accent3>
        <a:accent4>
          <a:srgbClr val="000000"/>
        </a:accent4>
        <a:accent5>
          <a:srgbClr val="CFCFCF"/>
        </a:accent5>
        <a:accent6>
          <a:srgbClr val="4F9615"/>
        </a:accent6>
        <a:hlink>
          <a:srgbClr val="005BAE"/>
        </a:hlink>
        <a:folHlink>
          <a:srgbClr val="F95F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New NetApp Color Palette">
      <a:dk1>
        <a:srgbClr val="000000"/>
      </a:dk1>
      <a:lt1>
        <a:srgbClr val="FFFFFF"/>
      </a:lt1>
      <a:dk2>
        <a:srgbClr val="003B5C"/>
      </a:dk2>
      <a:lt2>
        <a:srgbClr val="333333"/>
      </a:lt2>
      <a:accent1>
        <a:srgbClr val="F2A900"/>
      </a:accent1>
      <a:accent2>
        <a:srgbClr val="84BD00"/>
      </a:accent2>
      <a:accent3>
        <a:srgbClr val="0067C5"/>
      </a:accent3>
      <a:accent4>
        <a:srgbClr val="E87722"/>
      </a:accent4>
      <a:accent5>
        <a:srgbClr val="C8102D"/>
      </a:accent5>
      <a:accent6>
        <a:srgbClr val="512D6D"/>
      </a:accent6>
      <a:hlink>
        <a:srgbClr val="005EB8"/>
      </a:hlink>
      <a:folHlink>
        <a:srgbClr val="512D6D"/>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lumMod val="20000"/>
            <a:lumOff val="80000"/>
          </a:schemeClr>
        </a:solidFill>
        <a:ln w="9525" cap="flat" cmpd="sng" algn="ctr">
          <a:solidFill>
            <a:schemeClr val="bg2"/>
          </a:solid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defRPr kumimoji="0" sz="2000" b="0" i="0" u="none" strike="noStrike" cap="none" normalizeH="0" baseline="0" smtClean="0">
            <a:ln>
              <a:noFill/>
            </a:ln>
            <a:solidFill>
              <a:schemeClr val="tx1"/>
            </a:solidFill>
            <a:effectLst/>
            <a:latin typeface="Arial" charset="0"/>
          </a:defRPr>
        </a:defPPr>
      </a:lstStyle>
    </a:spDef>
    <a:lnDef>
      <a:spPr bwMode="auto">
        <a:solidFill>
          <a:schemeClr val="accent1"/>
        </a:solidFill>
        <a:ln w="12700" cap="flat" cmpd="sng" algn="ctr">
          <a:solidFill>
            <a:schemeClr val="bg2"/>
          </a:solidFill>
          <a:prstDash val="solid"/>
          <a:round/>
          <a:headEnd type="none" w="med" len="med"/>
          <a:tailEnd type="none" w="med" len="med"/>
        </a:ln>
        <a:effectLst/>
      </a:spPr>
      <a:bodyPr/>
      <a:lstStyle/>
    </a:lnDef>
    <a:txDef>
      <a:spPr>
        <a:noFill/>
      </a:spPr>
      <a:bodyPr wrap="none" rtlCol="0">
        <a:spAutoFit/>
      </a:bodyPr>
      <a:lstStyle>
        <a:defPPr marL="0" indent="0">
          <a:buClr>
            <a:schemeClr val="accent2"/>
          </a:buClr>
          <a:buFont typeface="Wingdings" pitchFamily="2" charset="2"/>
          <a:buNone/>
          <a:defRPr dirty="0" err="1" smtClean="0"/>
        </a:defPPr>
      </a:lstStyle>
    </a:txDef>
  </a:objectDefaults>
  <a:extraClrSchemeLst>
    <a:extraClrScheme>
      <a:clrScheme name="Default Design 1">
        <a:dk1>
          <a:srgbClr val="000000"/>
        </a:dk1>
        <a:lt1>
          <a:srgbClr val="FFFFFF"/>
        </a:lt1>
        <a:dk2>
          <a:srgbClr val="0085B4"/>
        </a:dk2>
        <a:lt2>
          <a:srgbClr val="565656"/>
        </a:lt2>
        <a:accent1>
          <a:srgbClr val="A5A5A5"/>
        </a:accent1>
        <a:accent2>
          <a:srgbClr val="58A618"/>
        </a:accent2>
        <a:accent3>
          <a:srgbClr val="FFFFFF"/>
        </a:accent3>
        <a:accent4>
          <a:srgbClr val="000000"/>
        </a:accent4>
        <a:accent5>
          <a:srgbClr val="CFCFCF"/>
        </a:accent5>
        <a:accent6>
          <a:srgbClr val="4F9615"/>
        </a:accent6>
        <a:hlink>
          <a:srgbClr val="005BAE"/>
        </a:hlink>
        <a:folHlink>
          <a:srgbClr val="F95F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32378</TotalTime>
  <Words>12546</Words>
  <Application>Microsoft Office PowerPoint</Application>
  <PresentationFormat>On-screen Show (4:3)</PresentationFormat>
  <Paragraphs>2392</Paragraphs>
  <Slides>106</Slides>
  <Notes>106</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106</vt:i4>
      </vt:variant>
    </vt:vector>
  </HeadingPairs>
  <TitlesOfParts>
    <vt:vector size="109" baseType="lpstr">
      <vt:lpstr>Default Design</vt:lpstr>
      <vt:lpstr>1_Default Design</vt:lpstr>
      <vt:lpstr>Microsoft Excel Chart</vt:lpstr>
      <vt:lpstr> NetApp Tech Day</vt:lpstr>
      <vt:lpstr>Visão Geral sobre a NetApp</vt:lpstr>
      <vt:lpstr>Rely on NetApp Storage Solutions</vt:lpstr>
      <vt:lpstr>PowerPoint Presentation</vt:lpstr>
      <vt:lpstr>Gartner Magic Quadrant  Midrange and High-End NAS Solutions</vt:lpstr>
      <vt:lpstr>Quality Awards Enterprise Storage</vt:lpstr>
      <vt:lpstr>Leaders Are Taking Action</vt:lpstr>
      <vt:lpstr>NetApp Partnerships = High-Value Solutions</vt:lpstr>
      <vt:lpstr>Alguns Clientes no Brasil</vt:lpstr>
      <vt:lpstr>Soluções de Storage</vt:lpstr>
      <vt:lpstr>PowerPoint Presentation</vt:lpstr>
      <vt:lpstr>The Evolution of Storage</vt:lpstr>
      <vt:lpstr>Industry-Leading Efficiency</vt:lpstr>
      <vt:lpstr>Portfólio de Storage Unificado para Future-Ready IT</vt:lpstr>
      <vt:lpstr>V-Series Open Storage Controllers</vt:lpstr>
      <vt:lpstr>Arquitetura unificada da NetApp</vt:lpstr>
      <vt:lpstr>Storage Unificado Única plataforma realmente unificada</vt:lpstr>
      <vt:lpstr>Benefícios do Storage Unificado</vt:lpstr>
      <vt:lpstr>Eficiência no armazenamento</vt:lpstr>
      <vt:lpstr>Efficiency is Built-in</vt:lpstr>
      <vt:lpstr>Efficiency is Built-in</vt:lpstr>
      <vt:lpstr>Compactação de dados da NetApp</vt:lpstr>
      <vt:lpstr>Economia de Espaço com Deduplicação NetApp</vt:lpstr>
      <vt:lpstr>Essencial para Virtualização</vt:lpstr>
      <vt:lpstr>Sample Compression Savings</vt:lpstr>
      <vt:lpstr>Comparing Dedupe and Compression</vt:lpstr>
      <vt:lpstr>Efficiency is Built-in</vt:lpstr>
      <vt:lpstr>SnapShotTM</vt:lpstr>
      <vt:lpstr>NetApp Snapshot Technology Instant zero-space copy</vt:lpstr>
      <vt:lpstr>NetApp Snapshot Technology</vt:lpstr>
      <vt:lpstr>NetApp Snapshot Technology (Cont.)</vt:lpstr>
      <vt:lpstr>NetApp Snapshot Technology (cont.)</vt:lpstr>
      <vt:lpstr>Como os outros fazem Snapshot (COW – Copy On Write) </vt:lpstr>
      <vt:lpstr>Snapshots dos concorrentes</vt:lpstr>
      <vt:lpstr>Snapshots dos concorrentes</vt:lpstr>
      <vt:lpstr>Snapshot dos concorrentes</vt:lpstr>
      <vt:lpstr>Snapshot dos concorrentes</vt:lpstr>
      <vt:lpstr>Comparação de Snapshot : NetApp vs Others</vt:lpstr>
      <vt:lpstr>SnapRestore</vt:lpstr>
      <vt:lpstr>Using Snapshot to Restore Data</vt:lpstr>
      <vt:lpstr>Using Snapshot to Restore Data (cont.)</vt:lpstr>
      <vt:lpstr>Using Snapshot to Restore Data (cont.)</vt:lpstr>
      <vt:lpstr>Efficiency is Built-in</vt:lpstr>
      <vt:lpstr>FlexClone ®</vt:lpstr>
      <vt:lpstr>Requerimentos em Storage Tradicional</vt:lpstr>
      <vt:lpstr>Requerimentos de Storage com FlexClone</vt:lpstr>
      <vt:lpstr>Using FlexClone to Restore and Test</vt:lpstr>
      <vt:lpstr>Using FlexClone to Restore and Test (cont.)</vt:lpstr>
      <vt:lpstr>Using FlexClone to Restore and Test (cont.)</vt:lpstr>
      <vt:lpstr>Using FlexClone to Restore and Test (cont.)</vt:lpstr>
      <vt:lpstr>FlexClone: Common Use Cases</vt:lpstr>
      <vt:lpstr>Efficiency is Built-in</vt:lpstr>
      <vt:lpstr>SnapMirror®</vt:lpstr>
      <vt:lpstr>SnapMirror®</vt:lpstr>
      <vt:lpstr>SnapMirror® </vt:lpstr>
      <vt:lpstr>SnapVault®</vt:lpstr>
      <vt:lpstr>SnapVault®</vt:lpstr>
      <vt:lpstr>SnapVault®</vt:lpstr>
      <vt:lpstr>Efficiency is Built-in</vt:lpstr>
      <vt:lpstr>Thin Provisioning</vt:lpstr>
      <vt:lpstr>What Is Thin Provisioning? </vt:lpstr>
      <vt:lpstr>What Is Thin Provisioning? </vt:lpstr>
      <vt:lpstr>Thin Provisioning New Storage  </vt:lpstr>
      <vt:lpstr>Thin Provisioning New Storage continued</vt:lpstr>
      <vt:lpstr>Thin Provisioning New Storage continued</vt:lpstr>
      <vt:lpstr>Thin Provisioning New Storage continued</vt:lpstr>
      <vt:lpstr>Thin Provisioning New Storage continued</vt:lpstr>
      <vt:lpstr>Thin Provisioning New Storage continued</vt:lpstr>
      <vt:lpstr>Mitigation Step for Migration Candidate  </vt:lpstr>
      <vt:lpstr>Mitigation Step for Migration Candidate continued</vt:lpstr>
      <vt:lpstr>Mitigation Step for Migration Candidate continued</vt:lpstr>
      <vt:lpstr>Efficiency is Built-in</vt:lpstr>
      <vt:lpstr>RAID-DP</vt:lpstr>
      <vt:lpstr>Por que usar RAID-DP NetApp?</vt:lpstr>
      <vt:lpstr>Highly Efficient RAID Protection</vt:lpstr>
      <vt:lpstr>NetApp Disk Failure Protection Solution Portfolio</vt:lpstr>
      <vt:lpstr>NetApp Disk Failure Protection Solution Portfolio</vt:lpstr>
      <vt:lpstr>NetApp Disk Failure Protection Solution Portfolio</vt:lpstr>
      <vt:lpstr>Aumentando a performance</vt:lpstr>
      <vt:lpstr>NetApp Flash Cache</vt:lpstr>
      <vt:lpstr> Reduce Latency with Flash Cache</vt:lpstr>
      <vt:lpstr>NetApp Cache Amplification</vt:lpstr>
      <vt:lpstr>NetApp Cache Amplification</vt:lpstr>
      <vt:lpstr>FlexShare</vt:lpstr>
      <vt:lpstr>FlexShare Gives Priority Service  To Your Most Important Workloads</vt:lpstr>
      <vt:lpstr>Utilizando todas as funcionalidades no mundo real</vt:lpstr>
      <vt:lpstr>Consolidação de  File Server</vt:lpstr>
      <vt:lpstr>Consolidação de File Servers</vt:lpstr>
      <vt:lpstr>Restoring Files Rapidly</vt:lpstr>
      <vt:lpstr>Soluções de Storage Application-aware</vt:lpstr>
      <vt:lpstr>Soluções de Storage NetApp</vt:lpstr>
      <vt:lpstr>Microsoft Exchange</vt:lpstr>
      <vt:lpstr>PowerPoint Presentation</vt:lpstr>
      <vt:lpstr>Oracle</vt:lpstr>
      <vt:lpstr>SnapManager for Oracle</vt:lpstr>
      <vt:lpstr>SAP</vt:lpstr>
      <vt:lpstr>Usage of NetApp with SAP</vt:lpstr>
      <vt:lpstr>SnapManager® for SAP</vt:lpstr>
      <vt:lpstr>Virtualização Server &amp; Desktop</vt:lpstr>
      <vt:lpstr>Virtual Storage Console Simplifies Management for VMWare</vt:lpstr>
      <vt:lpstr>PowerPoint Presentation</vt:lpstr>
      <vt:lpstr>Cloud Shared Infrastructure</vt:lpstr>
      <vt:lpstr>Unified Connect Infrastructure</vt:lpstr>
      <vt:lpstr>Unified Connect Infrastructure</vt:lpstr>
      <vt:lpstr>PowerPoint Presentation</vt:lpstr>
      <vt:lpstr>PowerPoint Presentation</vt:lpstr>
    </vt:vector>
  </TitlesOfParts>
  <Company>NetApp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PrestoG</dc:creator>
  <cp:lastModifiedBy>Lenovo User</cp:lastModifiedBy>
  <cp:revision>388</cp:revision>
  <dcterms:created xsi:type="dcterms:W3CDTF">2007-11-29T22:14:11Z</dcterms:created>
  <dcterms:modified xsi:type="dcterms:W3CDTF">2011-12-15T19:02:41Z</dcterms:modified>
</cp:coreProperties>
</file>